
<file path=[Content_Types].xml><?xml version="1.0" encoding="utf-8"?>
<Types xmlns="http://schemas.openxmlformats.org/package/2006/content-types">
  <Default Extension="png" ContentType="image/png"/>
  <Default Extension="bin" ContentType="application/vnd.openxmlformats-officedocument.oleObject"/>
  <Default Extension="emf" ContentType="image/x-emf"/>
  <Default Extension="jpeg" ContentType="image/jpeg"/>
  <Default Extension="wmf" ContentType="image/x-wmf"/>
  <Default Extension="rels" ContentType="application/vnd.openxmlformats-package.relationships+xml"/>
  <Default Extension="xml" ContentType="application/xml"/>
  <Default Extension="wdp" ContentType="image/vnd.ms-photo"/>
  <Default Extension="vml" ContentType="application/vnd.openxmlformats-officedocument.vmlDrawing"/>
  <Default Extension="xlsx" ContentType="application/vnd.openxmlformats-officedocument.spreadsheetml.sheet"/>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slides/slide173.xml" ContentType="application/vnd.openxmlformats-officedocument.presentationml.slide+xml"/>
  <Override PartName="/ppt/slides/slide174.xml" ContentType="application/vnd.openxmlformats-officedocument.presentationml.slide+xml"/>
  <Override PartName="/ppt/slides/slide175.xml" ContentType="application/vnd.openxmlformats-officedocument.presentationml.slide+xml"/>
  <Override PartName="/ppt/slides/slide176.xml" ContentType="application/vnd.openxmlformats-officedocument.presentationml.slide+xml"/>
  <Override PartName="/ppt/slides/slide177.xml" ContentType="application/vnd.openxmlformats-officedocument.presentationml.slide+xml"/>
  <Override PartName="/ppt/slides/slide178.xml" ContentType="application/vnd.openxmlformats-officedocument.presentationml.slide+xml"/>
  <Override PartName="/ppt/slides/slide179.xml" ContentType="application/vnd.openxmlformats-officedocument.presentationml.slide+xml"/>
  <Override PartName="/ppt/slides/slide180.xml" ContentType="application/vnd.openxmlformats-officedocument.presentationml.slide+xml"/>
  <Override PartName="/ppt/slides/slide181.xml" ContentType="application/vnd.openxmlformats-officedocument.presentationml.slide+xml"/>
  <Override PartName="/ppt/slides/slide182.xml" ContentType="application/vnd.openxmlformats-officedocument.presentationml.slide+xml"/>
  <Override PartName="/ppt/slides/slide183.xml" ContentType="application/vnd.openxmlformats-officedocument.presentationml.slide+xml"/>
  <Override PartName="/ppt/slides/slide184.xml" ContentType="application/vnd.openxmlformats-officedocument.presentationml.slide+xml"/>
  <Override PartName="/ppt/slides/slide185.xml" ContentType="application/vnd.openxmlformats-officedocument.presentationml.slide+xml"/>
  <Override PartName="/ppt/slides/slide186.xml" ContentType="application/vnd.openxmlformats-officedocument.presentationml.slide+xml"/>
  <Override PartName="/ppt/slides/slide187.xml" ContentType="application/vnd.openxmlformats-officedocument.presentationml.slide+xml"/>
  <Override PartName="/ppt/slides/slide188.xml" ContentType="application/vnd.openxmlformats-officedocument.presentationml.slide+xml"/>
  <Override PartName="/ppt/slides/slide189.xml" ContentType="application/vnd.openxmlformats-officedocument.presentationml.slide+xml"/>
  <Override PartName="/ppt/slides/slide190.xml" ContentType="application/vnd.openxmlformats-officedocument.presentationml.slide+xml"/>
  <Override PartName="/ppt/slides/slide191.xml" ContentType="application/vnd.openxmlformats-officedocument.presentationml.slide+xml"/>
  <Override PartName="/ppt/slides/slide192.xml" ContentType="application/vnd.openxmlformats-officedocument.presentationml.slide+xml"/>
  <Override PartName="/ppt/slides/slide193.xml" ContentType="application/vnd.openxmlformats-officedocument.presentationml.slide+xml"/>
  <Override PartName="/ppt/slides/slide194.xml" ContentType="application/vnd.openxmlformats-officedocument.presentationml.slide+xml"/>
  <Override PartName="/ppt/slides/slide195.xml" ContentType="application/vnd.openxmlformats-officedocument.presentationml.slide+xml"/>
  <Override PartName="/ppt/slides/slide196.xml" ContentType="application/vnd.openxmlformats-officedocument.presentationml.slide+xml"/>
  <Override PartName="/ppt/slides/slide197.xml" ContentType="application/vnd.openxmlformats-officedocument.presentationml.slide+xml"/>
  <Override PartName="/ppt/slides/slide198.xml" ContentType="application/vnd.openxmlformats-officedocument.presentationml.slide+xml"/>
  <Override PartName="/ppt/slides/slide199.xml" ContentType="application/vnd.openxmlformats-officedocument.presentationml.slide+xml"/>
  <Override PartName="/ppt/slides/slide200.xml" ContentType="application/vnd.openxmlformats-officedocument.presentationml.slide+xml"/>
  <Override PartName="/ppt/slides/slide201.xml" ContentType="application/vnd.openxmlformats-officedocument.presentationml.slide+xml"/>
  <Override PartName="/ppt/slides/slide202.xml" ContentType="application/vnd.openxmlformats-officedocument.presentationml.slide+xml"/>
  <Override PartName="/ppt/slides/slide203.xml" ContentType="application/vnd.openxmlformats-officedocument.presentationml.slide+xml"/>
  <Override PartName="/ppt/slides/slide204.xml" ContentType="application/vnd.openxmlformats-officedocument.presentationml.slide+xml"/>
  <Override PartName="/ppt/slides/slide205.xml" ContentType="application/vnd.openxmlformats-officedocument.presentationml.slide+xml"/>
  <Override PartName="/ppt/slides/slide206.xml" ContentType="application/vnd.openxmlformats-officedocument.presentationml.slide+xml"/>
  <Override PartName="/ppt/slides/slide207.xml" ContentType="application/vnd.openxmlformats-officedocument.presentationml.slide+xml"/>
  <Override PartName="/ppt/slides/slide208.xml" ContentType="application/vnd.openxmlformats-officedocument.presentationml.slide+xml"/>
  <Override PartName="/ppt/slides/slide209.xml" ContentType="application/vnd.openxmlformats-officedocument.presentationml.slide+xml"/>
  <Override PartName="/ppt/slides/slide210.xml" ContentType="application/vnd.openxmlformats-officedocument.presentationml.slide+xml"/>
  <Override PartName="/ppt/slides/slide211.xml" ContentType="application/vnd.openxmlformats-officedocument.presentationml.slide+xml"/>
  <Override PartName="/ppt/slides/slide212.xml" ContentType="application/vnd.openxmlformats-officedocument.presentationml.slide+xml"/>
  <Override PartName="/ppt/slides/slide213.xml" ContentType="application/vnd.openxmlformats-officedocument.presentationml.slide+xml"/>
  <Override PartName="/ppt/slides/slide214.xml" ContentType="application/vnd.openxmlformats-officedocument.presentationml.slide+xml"/>
  <Override PartName="/ppt/slides/slide215.xml" ContentType="application/vnd.openxmlformats-officedocument.presentationml.slide+xml"/>
  <Override PartName="/ppt/slides/slide216.xml" ContentType="application/vnd.openxmlformats-officedocument.presentationml.slide+xml"/>
  <Override PartName="/ppt/slides/slide217.xml" ContentType="application/vnd.openxmlformats-officedocument.presentationml.slide+xml"/>
  <Override PartName="/ppt/slides/slide218.xml" ContentType="application/vnd.openxmlformats-officedocument.presentationml.slide+xml"/>
  <Override PartName="/ppt/slides/slide219.xml" ContentType="application/vnd.openxmlformats-officedocument.presentationml.slide+xml"/>
  <Override PartName="/ppt/slides/slide220.xml" ContentType="application/vnd.openxmlformats-officedocument.presentationml.slide+xml"/>
  <Override PartName="/ppt/slides/slide221.xml" ContentType="application/vnd.openxmlformats-officedocument.presentationml.slide+xml"/>
  <Override PartName="/ppt/slides/slide222.xml" ContentType="application/vnd.openxmlformats-officedocument.presentationml.slide+xml"/>
  <Override PartName="/ppt/slides/slide223.xml" ContentType="application/vnd.openxmlformats-officedocument.presentationml.slide+xml"/>
  <Override PartName="/ppt/slides/slide224.xml" ContentType="application/vnd.openxmlformats-officedocument.presentationml.slide+xml"/>
  <Override PartName="/ppt/slides/slide225.xml" ContentType="application/vnd.openxmlformats-officedocument.presentationml.slide+xml"/>
  <Override PartName="/ppt/slides/slide226.xml" ContentType="application/vnd.openxmlformats-officedocument.presentationml.slide+xml"/>
  <Override PartName="/ppt/slides/slide227.xml" ContentType="application/vnd.openxmlformats-officedocument.presentationml.slide+xml"/>
  <Override PartName="/ppt/slides/slide228.xml" ContentType="application/vnd.openxmlformats-officedocument.presentationml.slide+xml"/>
  <Override PartName="/ppt/slides/slide229.xml" ContentType="application/vnd.openxmlformats-officedocument.presentationml.slide+xml"/>
  <Override PartName="/ppt/slides/slide230.xml" ContentType="application/vnd.openxmlformats-officedocument.presentationml.slide+xml"/>
  <Override PartName="/ppt/slides/slide231.xml" ContentType="application/vnd.openxmlformats-officedocument.presentationml.slide+xml"/>
  <Override PartName="/ppt/slides/slide232.xml" ContentType="application/vnd.openxmlformats-officedocument.presentationml.slide+xml"/>
  <Override PartName="/ppt/slides/slide233.xml" ContentType="application/vnd.openxmlformats-officedocument.presentationml.slide+xml"/>
  <Override PartName="/ppt/slides/slide234.xml" ContentType="application/vnd.openxmlformats-officedocument.presentationml.slide+xml"/>
  <Override PartName="/ppt/slides/slide235.xml" ContentType="application/vnd.openxmlformats-officedocument.presentationml.slide+xml"/>
  <Override PartName="/ppt/slides/slide236.xml" ContentType="application/vnd.openxmlformats-officedocument.presentationml.slide+xml"/>
  <Override PartName="/ppt/slides/slide237.xml" ContentType="application/vnd.openxmlformats-officedocument.presentationml.slide+xml"/>
  <Override PartName="/ppt/slides/slide238.xml" ContentType="application/vnd.openxmlformats-officedocument.presentationml.slide+xml"/>
  <Override PartName="/ppt/slides/slide239.xml" ContentType="application/vnd.openxmlformats-officedocument.presentationml.slide+xml"/>
  <Override PartName="/ppt/slides/slide240.xml" ContentType="application/vnd.openxmlformats-officedocument.presentationml.slide+xml"/>
  <Override PartName="/ppt/slides/slide241.xml" ContentType="application/vnd.openxmlformats-officedocument.presentationml.slide+xml"/>
  <Override PartName="/ppt/slides/slide242.xml" ContentType="application/vnd.openxmlformats-officedocument.presentationml.slide+xml"/>
  <Override PartName="/ppt/slides/slide243.xml" ContentType="application/vnd.openxmlformats-officedocument.presentationml.slide+xml"/>
  <Override PartName="/ppt/slides/slide244.xml" ContentType="application/vnd.openxmlformats-officedocument.presentationml.slide+xml"/>
  <Override PartName="/ppt/slides/slide245.xml" ContentType="application/vnd.openxmlformats-officedocument.presentationml.slide+xml"/>
  <Override PartName="/ppt/slides/slide246.xml" ContentType="application/vnd.openxmlformats-officedocument.presentationml.slide+xml"/>
  <Override PartName="/ppt/slides/slide247.xml" ContentType="application/vnd.openxmlformats-officedocument.presentationml.slide+xml"/>
  <Override PartName="/ppt/slides/slide248.xml" ContentType="application/vnd.openxmlformats-officedocument.presentationml.slide+xml"/>
  <Override PartName="/ppt/slides/slide249.xml" ContentType="application/vnd.openxmlformats-officedocument.presentationml.slide+xml"/>
  <Override PartName="/ppt/slides/slide250.xml" ContentType="application/vnd.openxmlformats-officedocument.presentationml.slide+xml"/>
  <Override PartName="/ppt/slides/slide251.xml" ContentType="application/vnd.openxmlformats-officedocument.presentationml.slide+xml"/>
  <Override PartName="/ppt/slides/slide252.xml" ContentType="application/vnd.openxmlformats-officedocument.presentationml.slide+xml"/>
  <Override PartName="/ppt/slides/slide253.xml" ContentType="application/vnd.openxmlformats-officedocument.presentationml.slide+xml"/>
  <Override PartName="/ppt/slides/slide254.xml" ContentType="application/vnd.openxmlformats-officedocument.presentationml.slide+xml"/>
  <Override PartName="/ppt/slides/slide255.xml" ContentType="application/vnd.openxmlformats-officedocument.presentationml.slide+xml"/>
  <Override PartName="/ppt/slides/slide256.xml" ContentType="application/vnd.openxmlformats-officedocument.presentationml.slide+xml"/>
  <Override PartName="/ppt/slides/slide257.xml" ContentType="application/vnd.openxmlformats-officedocument.presentationml.slide+xml"/>
  <Override PartName="/ppt/slides/slide258.xml" ContentType="application/vnd.openxmlformats-officedocument.presentationml.slide+xml"/>
  <Override PartName="/ppt/slides/slide259.xml" ContentType="application/vnd.openxmlformats-officedocument.presentationml.slide+xml"/>
  <Override PartName="/ppt/slides/slide260.xml" ContentType="application/vnd.openxmlformats-officedocument.presentationml.slide+xml"/>
  <Override PartName="/ppt/slides/slide261.xml" ContentType="application/vnd.openxmlformats-officedocument.presentationml.slide+xml"/>
  <Override PartName="/ppt/slides/slide262.xml" ContentType="application/vnd.openxmlformats-officedocument.presentationml.slide+xml"/>
  <Override PartName="/ppt/slides/slide263.xml" ContentType="application/vnd.openxmlformats-officedocument.presentationml.slide+xml"/>
  <Override PartName="/ppt/slides/slide264.xml" ContentType="application/vnd.openxmlformats-officedocument.presentationml.slide+xml"/>
  <Override PartName="/ppt/slides/slide265.xml" ContentType="application/vnd.openxmlformats-officedocument.presentationml.slide+xml"/>
  <Override PartName="/ppt/slides/slide266.xml" ContentType="application/vnd.openxmlformats-officedocument.presentationml.slide+xml"/>
  <Override PartName="/ppt/slides/slide267.xml" ContentType="application/vnd.openxmlformats-officedocument.presentationml.slide+xml"/>
  <Override PartName="/ppt/slides/slide268.xml" ContentType="application/vnd.openxmlformats-officedocument.presentationml.slide+xml"/>
  <Override PartName="/ppt/slides/slide269.xml" ContentType="application/vnd.openxmlformats-officedocument.presentationml.slide+xml"/>
  <Override PartName="/ppt/slides/slide270.xml" ContentType="application/vnd.openxmlformats-officedocument.presentationml.slide+xml"/>
  <Override PartName="/ppt/slides/slide271.xml" ContentType="application/vnd.openxmlformats-officedocument.presentationml.slide+xml"/>
  <Override PartName="/ppt/slides/slide272.xml" ContentType="application/vnd.openxmlformats-officedocument.presentationml.slide+xml"/>
  <Override PartName="/ppt/slides/slide273.xml" ContentType="application/vnd.openxmlformats-officedocument.presentationml.slide+xml"/>
  <Override PartName="/ppt/slides/slide274.xml" ContentType="application/vnd.openxmlformats-officedocument.presentationml.slide+xml"/>
  <Override PartName="/ppt/slides/slide275.xml" ContentType="application/vnd.openxmlformats-officedocument.presentationml.slide+xml"/>
  <Override PartName="/ppt/slides/slide276.xml" ContentType="application/vnd.openxmlformats-officedocument.presentationml.slide+xml"/>
  <Override PartName="/ppt/slides/slide277.xml" ContentType="application/vnd.openxmlformats-officedocument.presentationml.slide+xml"/>
  <Override PartName="/ppt/slides/slide278.xml" ContentType="application/vnd.openxmlformats-officedocument.presentationml.slide+xml"/>
  <Override PartName="/ppt/slides/slide279.xml" ContentType="application/vnd.openxmlformats-officedocument.presentationml.slide+xml"/>
  <Override PartName="/ppt/slides/slide280.xml" ContentType="application/vnd.openxmlformats-officedocument.presentationml.slide+xml"/>
  <Override PartName="/ppt/slides/slide281.xml" ContentType="application/vnd.openxmlformats-officedocument.presentationml.slide+xml"/>
  <Override PartName="/ppt/slides/slide282.xml" ContentType="application/vnd.openxmlformats-officedocument.presentationml.slide+xml"/>
  <Override PartName="/ppt/slides/slide283.xml" ContentType="application/vnd.openxmlformats-officedocument.presentationml.slide+xml"/>
  <Override PartName="/ppt/slides/slide284.xml" ContentType="application/vnd.openxmlformats-officedocument.presentationml.slide+xml"/>
  <Override PartName="/ppt/slides/slide285.xml" ContentType="application/vnd.openxmlformats-officedocument.presentationml.slide+xml"/>
  <Override PartName="/ppt/slides/slide286.xml" ContentType="application/vnd.openxmlformats-officedocument.presentationml.slide+xml"/>
  <Override PartName="/ppt/slides/slide287.xml" ContentType="application/vnd.openxmlformats-officedocument.presentationml.slide+xml"/>
  <Override PartName="/ppt/slides/slide288.xml" ContentType="application/vnd.openxmlformats-officedocument.presentationml.slide+xml"/>
  <Override PartName="/ppt/slides/slide289.xml" ContentType="application/vnd.openxmlformats-officedocument.presentationml.slide+xml"/>
  <Override PartName="/ppt/slides/slide290.xml" ContentType="application/vnd.openxmlformats-officedocument.presentationml.slide+xml"/>
  <Override PartName="/ppt/slides/slide291.xml" ContentType="application/vnd.openxmlformats-officedocument.presentationml.slide+xml"/>
  <Override PartName="/ppt/slides/slide292.xml" ContentType="application/vnd.openxmlformats-officedocument.presentationml.slide+xml"/>
  <Override PartName="/ppt/slides/slide293.xml" ContentType="application/vnd.openxmlformats-officedocument.presentationml.slide+xml"/>
  <Override PartName="/ppt/slides/slide294.xml" ContentType="application/vnd.openxmlformats-officedocument.presentationml.slide+xml"/>
  <Override PartName="/ppt/slides/slide295.xml" ContentType="application/vnd.openxmlformats-officedocument.presentationml.slide+xml"/>
  <Override PartName="/ppt/slides/slide296.xml" ContentType="application/vnd.openxmlformats-officedocument.presentationml.slide+xml"/>
  <Override PartName="/ppt/slides/slide297.xml" ContentType="application/vnd.openxmlformats-officedocument.presentationml.slide+xml"/>
  <Override PartName="/ppt/slides/slide298.xml" ContentType="application/vnd.openxmlformats-officedocument.presentationml.slide+xml"/>
  <Override PartName="/ppt/slides/slide299.xml" ContentType="application/vnd.openxmlformats-officedocument.presentationml.slide+xml"/>
  <Override PartName="/ppt/slides/slide300.xml" ContentType="application/vnd.openxmlformats-officedocument.presentationml.slide+xml"/>
  <Override PartName="/ppt/slides/slide301.xml" ContentType="application/vnd.openxmlformats-officedocument.presentationml.slide+xml"/>
  <Override PartName="/ppt/slides/slide302.xml" ContentType="application/vnd.openxmlformats-officedocument.presentationml.slide+xml"/>
  <Override PartName="/ppt/slides/slide303.xml" ContentType="application/vnd.openxmlformats-officedocument.presentationml.slide+xml"/>
  <Override PartName="/ppt/slides/slide304.xml" ContentType="application/vnd.openxmlformats-officedocument.presentationml.slide+xml"/>
  <Override PartName="/ppt/slides/slide305.xml" ContentType="application/vnd.openxmlformats-officedocument.presentationml.slide+xml"/>
  <Override PartName="/ppt/slides/slide306.xml" ContentType="application/vnd.openxmlformats-officedocument.presentationml.slide+xml"/>
  <Override PartName="/ppt/slides/slide307.xml" ContentType="application/vnd.openxmlformats-officedocument.presentationml.slide+xml"/>
  <Override PartName="/ppt/slides/slide308.xml" ContentType="application/vnd.openxmlformats-officedocument.presentationml.slide+xml"/>
  <Override PartName="/ppt/slides/slide309.xml" ContentType="application/vnd.openxmlformats-officedocument.presentationml.slide+xml"/>
  <Override PartName="/ppt/slides/slide310.xml" ContentType="application/vnd.openxmlformats-officedocument.presentationml.slide+xml"/>
  <Override PartName="/ppt/slides/slide311.xml" ContentType="application/vnd.openxmlformats-officedocument.presentationml.slide+xml"/>
  <Override PartName="/ppt/slides/slide312.xml" ContentType="application/vnd.openxmlformats-officedocument.presentationml.slide+xml"/>
  <Override PartName="/ppt/slides/slide313.xml" ContentType="application/vnd.openxmlformats-officedocument.presentationml.slide+xml"/>
  <Override PartName="/ppt/slides/slide314.xml" ContentType="application/vnd.openxmlformats-officedocument.presentationml.slide+xml"/>
  <Override PartName="/ppt/slides/slide315.xml" ContentType="application/vnd.openxmlformats-officedocument.presentationml.slide+xml"/>
  <Override PartName="/ppt/slides/slide316.xml" ContentType="application/vnd.openxmlformats-officedocument.presentationml.slide+xml"/>
  <Override PartName="/ppt/slides/slide317.xml" ContentType="application/vnd.openxmlformats-officedocument.presentationml.slide+xml"/>
  <Override PartName="/ppt/slides/slide318.xml" ContentType="application/vnd.openxmlformats-officedocument.presentationml.slide+xml"/>
  <Override PartName="/ppt/slides/slide319.xml" ContentType="application/vnd.openxmlformats-officedocument.presentationml.slide+xml"/>
  <Override PartName="/ppt/slides/slide320.xml" ContentType="application/vnd.openxmlformats-officedocument.presentationml.slide+xml"/>
  <Override PartName="/ppt/slides/slide321.xml" ContentType="application/vnd.openxmlformats-officedocument.presentationml.slide+xml"/>
  <Override PartName="/ppt/slides/slide322.xml" ContentType="application/vnd.openxmlformats-officedocument.presentationml.slide+xml"/>
  <Override PartName="/ppt/slides/slide323.xml" ContentType="application/vnd.openxmlformats-officedocument.presentationml.slide+xml"/>
  <Override PartName="/ppt/slides/slide324.xml" ContentType="application/vnd.openxmlformats-officedocument.presentationml.slide+xml"/>
  <Override PartName="/ppt/slides/slide325.xml" ContentType="application/vnd.openxmlformats-officedocument.presentationml.slide+xml"/>
  <Override PartName="/ppt/slides/slide326.xml" ContentType="application/vnd.openxmlformats-officedocument.presentationml.slide+xml"/>
  <Override PartName="/ppt/slides/slide327.xml" ContentType="application/vnd.openxmlformats-officedocument.presentationml.slide+xml"/>
  <Override PartName="/ppt/slides/slide328.xml" ContentType="application/vnd.openxmlformats-officedocument.presentationml.slide+xml"/>
  <Override PartName="/ppt/slides/slide329.xml" ContentType="application/vnd.openxmlformats-officedocument.presentationml.slide+xml"/>
  <Override PartName="/ppt/slides/slide330.xml" ContentType="application/vnd.openxmlformats-officedocument.presentationml.slide+xml"/>
  <Override PartName="/ppt/slides/slide331.xml" ContentType="application/vnd.openxmlformats-officedocument.presentationml.slide+xml"/>
  <Override PartName="/ppt/slides/slide332.xml" ContentType="application/vnd.openxmlformats-officedocument.presentationml.slide+xml"/>
  <Override PartName="/ppt/slides/slide333.xml" ContentType="application/vnd.openxmlformats-officedocument.presentationml.slide+xml"/>
  <Override PartName="/ppt/slides/slide334.xml" ContentType="application/vnd.openxmlformats-officedocument.presentationml.slide+xml"/>
  <Override PartName="/ppt/slides/slide335.xml" ContentType="application/vnd.openxmlformats-officedocument.presentationml.slide+xml"/>
  <Override PartName="/ppt/slides/slide336.xml" ContentType="application/vnd.openxmlformats-officedocument.presentationml.slide+xml"/>
  <Override PartName="/ppt/slides/slide337.xml" ContentType="application/vnd.openxmlformats-officedocument.presentationml.slide+xml"/>
  <Override PartName="/ppt/slides/slide338.xml" ContentType="application/vnd.openxmlformats-officedocument.presentationml.slide+xml"/>
  <Override PartName="/ppt/slides/slide339.xml" ContentType="application/vnd.openxmlformats-officedocument.presentationml.slide+xml"/>
  <Override PartName="/ppt/slides/slide340.xml" ContentType="application/vnd.openxmlformats-officedocument.presentationml.slide+xml"/>
  <Override PartName="/ppt/slides/slide341.xml" ContentType="application/vnd.openxmlformats-officedocument.presentationml.slide+xml"/>
  <Override PartName="/ppt/slides/slide342.xml" ContentType="application/vnd.openxmlformats-officedocument.presentationml.slide+xml"/>
  <Override PartName="/ppt/slides/slide343.xml" ContentType="application/vnd.openxmlformats-officedocument.presentationml.slide+xml"/>
  <Override PartName="/ppt/slides/slide344.xml" ContentType="application/vnd.openxmlformats-officedocument.presentationml.slide+xml"/>
  <Override PartName="/ppt/slides/slide345.xml" ContentType="application/vnd.openxmlformats-officedocument.presentationml.slide+xml"/>
  <Override PartName="/ppt/slides/slide346.xml" ContentType="application/vnd.openxmlformats-officedocument.presentationml.slide+xml"/>
  <Override PartName="/ppt/slides/slide347.xml" ContentType="application/vnd.openxmlformats-officedocument.presentationml.slide+xml"/>
  <Override PartName="/ppt/slides/slide348.xml" ContentType="application/vnd.openxmlformats-officedocument.presentationml.slide+xml"/>
  <Override PartName="/ppt/slides/slide349.xml" ContentType="application/vnd.openxmlformats-officedocument.presentationml.slide+xml"/>
  <Override PartName="/ppt/slides/slide350.xml" ContentType="application/vnd.openxmlformats-officedocument.presentationml.slide+xml"/>
  <Override PartName="/ppt/slides/slide351.xml" ContentType="application/vnd.openxmlformats-officedocument.presentationml.slide+xml"/>
  <Override PartName="/ppt/slides/slide352.xml" ContentType="application/vnd.openxmlformats-officedocument.presentationml.slide+xml"/>
  <Override PartName="/ppt/slides/slide353.xml" ContentType="application/vnd.openxmlformats-officedocument.presentationml.slide+xml"/>
  <Override PartName="/ppt/slides/slide354.xml" ContentType="application/vnd.openxmlformats-officedocument.presentationml.slide+xml"/>
  <Override PartName="/ppt/slides/slide355.xml" ContentType="application/vnd.openxmlformats-officedocument.presentationml.slide+xml"/>
  <Override PartName="/ppt/slides/slide356.xml" ContentType="application/vnd.openxmlformats-officedocument.presentationml.slide+xml"/>
  <Override PartName="/ppt/slides/slide357.xml" ContentType="application/vnd.openxmlformats-officedocument.presentationml.slide+xml"/>
  <Override PartName="/ppt/slides/slide358.xml" ContentType="application/vnd.openxmlformats-officedocument.presentationml.slide+xml"/>
  <Override PartName="/ppt/slides/slide359.xml" ContentType="application/vnd.openxmlformats-officedocument.presentationml.slide+xml"/>
  <Override PartName="/ppt/slides/slide360.xml" ContentType="application/vnd.openxmlformats-officedocument.presentationml.slide+xml"/>
  <Override PartName="/ppt/slides/slide361.xml" ContentType="application/vnd.openxmlformats-officedocument.presentationml.slide+xml"/>
  <Override PartName="/ppt/slides/slide362.xml" ContentType="application/vnd.openxmlformats-officedocument.presentationml.slide+xml"/>
  <Override PartName="/ppt/slides/slide363.xml" ContentType="application/vnd.openxmlformats-officedocument.presentationml.slide+xml"/>
  <Override PartName="/ppt/slides/slide364.xml" ContentType="application/vnd.openxmlformats-officedocument.presentationml.slide+xml"/>
  <Override PartName="/ppt/slides/slide365.xml" ContentType="application/vnd.openxmlformats-officedocument.presentationml.slide+xml"/>
  <Override PartName="/ppt/slides/slide366.xml" ContentType="application/vnd.openxmlformats-officedocument.presentationml.slide+xml"/>
  <Override PartName="/ppt/slides/slide367.xml" ContentType="application/vnd.openxmlformats-officedocument.presentationml.slide+xml"/>
  <Override PartName="/ppt/slides/slide368.xml" ContentType="application/vnd.openxmlformats-officedocument.presentationml.slide+xml"/>
  <Override PartName="/ppt/slides/slide369.xml" ContentType="application/vnd.openxmlformats-officedocument.presentationml.slide+xml"/>
  <Override PartName="/ppt/slides/slide370.xml" ContentType="application/vnd.openxmlformats-officedocument.presentationml.slide+xml"/>
  <Override PartName="/ppt/slides/slide371.xml" ContentType="application/vnd.openxmlformats-officedocument.presentationml.slide+xml"/>
  <Override PartName="/ppt/slides/slide372.xml" ContentType="application/vnd.openxmlformats-officedocument.presentationml.slide+xml"/>
  <Override PartName="/ppt/slides/slide373.xml" ContentType="application/vnd.openxmlformats-officedocument.presentationml.slide+xml"/>
  <Override PartName="/ppt/slides/slide374.xml" ContentType="application/vnd.openxmlformats-officedocument.presentationml.slide+xml"/>
  <Override PartName="/ppt/slides/slide375.xml" ContentType="application/vnd.openxmlformats-officedocument.presentationml.slide+xml"/>
  <Override PartName="/ppt/slides/slide376.xml" ContentType="application/vnd.openxmlformats-officedocument.presentationml.slide+xml"/>
  <Override PartName="/ppt/slides/slide377.xml" ContentType="application/vnd.openxmlformats-officedocument.presentationml.slide+xml"/>
  <Override PartName="/ppt/slides/slide378.xml" ContentType="application/vnd.openxmlformats-officedocument.presentationml.slide+xml"/>
  <Override PartName="/ppt/slides/slide379.xml" ContentType="application/vnd.openxmlformats-officedocument.presentationml.slide+xml"/>
  <Override PartName="/ppt/slides/slide380.xml" ContentType="application/vnd.openxmlformats-officedocument.presentationml.slide+xml"/>
  <Override PartName="/ppt/slides/slide381.xml" ContentType="application/vnd.openxmlformats-officedocument.presentationml.slide+xml"/>
  <Override PartName="/ppt/slides/slide382.xml" ContentType="application/vnd.openxmlformats-officedocument.presentationml.slide+xml"/>
  <Override PartName="/ppt/slides/slide383.xml" ContentType="application/vnd.openxmlformats-officedocument.presentationml.slide+xml"/>
  <Override PartName="/ppt/slides/slide384.xml" ContentType="application/vnd.openxmlformats-officedocument.presentationml.slide+xml"/>
  <Override PartName="/ppt/slides/slide385.xml" ContentType="application/vnd.openxmlformats-officedocument.presentationml.slide+xml"/>
  <Override PartName="/ppt/slides/slide386.xml" ContentType="application/vnd.openxmlformats-officedocument.presentationml.slide+xml"/>
  <Override PartName="/ppt/slides/slide387.xml" ContentType="application/vnd.openxmlformats-officedocument.presentationml.slide+xml"/>
  <Override PartName="/ppt/slides/slide388.xml" ContentType="application/vnd.openxmlformats-officedocument.presentationml.slide+xml"/>
  <Override PartName="/ppt/slides/slide389.xml" ContentType="application/vnd.openxmlformats-officedocument.presentationml.slide+xml"/>
  <Override PartName="/ppt/slides/slide390.xml" ContentType="application/vnd.openxmlformats-officedocument.presentationml.slide+xml"/>
  <Override PartName="/ppt/slides/slide391.xml" ContentType="application/vnd.openxmlformats-officedocument.presentationml.slide+xml"/>
  <Override PartName="/ppt/slides/slide392.xml" ContentType="application/vnd.openxmlformats-officedocument.presentationml.slide+xml"/>
  <Override PartName="/ppt/slides/slide393.xml" ContentType="application/vnd.openxmlformats-officedocument.presentationml.slide+xml"/>
  <Override PartName="/ppt/slides/slide394.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theme/theme4.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ppt/drawings/drawing1.xml" ContentType="application/vnd.openxmlformats-officedocument.drawingml.chartshapes+xml"/>
  <Override PartName="/ppt/charts/chart2.xml" ContentType="application/vnd.openxmlformats-officedocument.drawingml.chart+xml"/>
  <Override PartName="/ppt/charts/style2.xml" ContentType="application/vnd.ms-office.chartstyle+xml"/>
  <Override PartName="/ppt/charts/colors2.xml" ContentType="application/vnd.ms-office.chartcolorstyl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charts/chart3.xml" ContentType="application/vnd.openxmlformats-officedocument.drawingml.chart+xml"/>
  <Override PartName="/ppt/charts/style3.xml" ContentType="application/vnd.ms-office.chartstyle+xml"/>
  <Override PartName="/ppt/charts/colors3.xml" ContentType="application/vnd.ms-office.chartcolorstyl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diagrams/data2.xml" ContentType="application/vnd.openxmlformats-officedocument.drawingml.diagramData+xml"/>
  <Override PartName="/ppt/diagrams/layout2.xml" ContentType="application/vnd.openxmlformats-officedocument.drawingml.diagramLayout+xml"/>
  <Override PartName="/ppt/diagrams/quickStyle2.xml" ContentType="application/vnd.openxmlformats-officedocument.drawingml.diagramStyle+xml"/>
  <Override PartName="/ppt/diagrams/colors2.xml" ContentType="application/vnd.openxmlformats-officedocument.drawingml.diagramColors+xml"/>
  <Override PartName="/ppt/diagrams/drawing2.xml" ContentType="application/vnd.ms-office.drawingml.diagramDrawing+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notesSlides/notesSlide76.xml" ContentType="application/vnd.openxmlformats-officedocument.presentationml.notesSlide+xml"/>
  <Override PartName="/ppt/notesSlides/notesSlide77.xml" ContentType="application/vnd.openxmlformats-officedocument.presentationml.notesSlide+xml"/>
  <Override PartName="/ppt/charts/chart4.xml" ContentType="application/vnd.openxmlformats-officedocument.drawingml.chart+xml"/>
  <Override PartName="/ppt/notesSlides/notesSlide78.xml" ContentType="application/vnd.openxmlformats-officedocument.presentationml.notesSlide+xml"/>
  <Override PartName="/ppt/notesSlides/notesSlide79.xml" ContentType="application/vnd.openxmlformats-officedocument.presentationml.notesSlide+xml"/>
  <Override PartName="/ppt/notesSlides/notesSlide80.xml" ContentType="application/vnd.openxmlformats-officedocument.presentationml.notesSlide+xml"/>
  <Override PartName="/ppt/diagrams/data3.xml" ContentType="application/vnd.openxmlformats-officedocument.drawingml.diagramData+xml"/>
  <Override PartName="/ppt/diagrams/layout3.xml" ContentType="application/vnd.openxmlformats-officedocument.drawingml.diagramLayout+xml"/>
  <Override PartName="/ppt/diagrams/quickStyle3.xml" ContentType="application/vnd.openxmlformats-officedocument.drawingml.diagramStyle+xml"/>
  <Override PartName="/ppt/diagrams/colors3.xml" ContentType="application/vnd.openxmlformats-officedocument.drawingml.diagramColors+xml"/>
  <Override PartName="/ppt/diagrams/drawing3.xml" ContentType="application/vnd.ms-office.drawingml.diagramDrawing+xml"/>
  <Override PartName="/ppt/notesSlides/notesSlide81.xml" ContentType="application/vnd.openxmlformats-officedocument.presentationml.notesSlide+xml"/>
  <Override PartName="/ppt/notesSlides/notesSlide82.xml" ContentType="application/vnd.openxmlformats-officedocument.presentationml.notesSlide+xml"/>
  <Override PartName="/ppt/notesSlides/notesSlide83.xml" ContentType="application/vnd.openxmlformats-officedocument.presentationml.notesSlide+xml"/>
  <Override PartName="/ppt/notesSlides/notesSlide84.xml" ContentType="application/vnd.openxmlformats-officedocument.presentationml.notesSlide+xml"/>
  <Override PartName="/ppt/notesSlides/notesSlide85.xml" ContentType="application/vnd.openxmlformats-officedocument.presentationml.notesSlide+xml"/>
  <Override PartName="/ppt/notesSlides/notesSlide86.xml" ContentType="application/vnd.openxmlformats-officedocument.presentationml.notesSlide+xml"/>
  <Override PartName="/ppt/notesSlides/notesSlide87.xml" ContentType="application/vnd.openxmlformats-officedocument.presentationml.notesSlide+xml"/>
  <Override PartName="/ppt/notesSlides/notesSlide88.xml" ContentType="application/vnd.openxmlformats-officedocument.presentationml.notesSlide+xml"/>
  <Override PartName="/ppt/notesSlides/notesSlide89.xml" ContentType="application/vnd.openxmlformats-officedocument.presentationml.notesSlide+xml"/>
  <Override PartName="/ppt/notesSlides/notesSlide90.xml" ContentType="application/vnd.openxmlformats-officedocument.presentationml.notesSlide+xml"/>
  <Override PartName="/ppt/notesSlides/notesSlide91.xml" ContentType="application/vnd.openxmlformats-officedocument.presentationml.notesSlide+xml"/>
  <Override PartName="/ppt/notesSlides/notesSlide92.xml" ContentType="application/vnd.openxmlformats-officedocument.presentationml.notesSlide+xml"/>
  <Override PartName="/ppt/notesSlides/notesSlide93.xml" ContentType="application/vnd.openxmlformats-officedocument.presentationml.notesSlide+xml"/>
  <Override PartName="/ppt/notesSlides/notesSlide94.xml" ContentType="application/vnd.openxmlformats-officedocument.presentationml.notesSlide+xml"/>
  <Override PartName="/ppt/notesSlides/notesSlide95.xml" ContentType="application/vnd.openxmlformats-officedocument.presentationml.notesSlide+xml"/>
  <Override PartName="/ppt/notesSlides/notesSlide96.xml" ContentType="application/vnd.openxmlformats-officedocument.presentationml.notesSlide+xml"/>
  <Override PartName="/ppt/notesSlides/notesSlide97.xml" ContentType="application/vnd.openxmlformats-officedocument.presentationml.notesSlide+xml"/>
  <Override PartName="/ppt/notesSlides/notesSlide98.xml" ContentType="application/vnd.openxmlformats-officedocument.presentationml.notesSlide+xml"/>
  <Override PartName="/ppt/notesSlides/notesSlide99.xml" ContentType="application/vnd.openxmlformats-officedocument.presentationml.notesSlide+xml"/>
  <Override PartName="/ppt/notesSlides/notesSlide100.xml" ContentType="application/vnd.openxmlformats-officedocument.presentationml.notesSlide+xml"/>
  <Override PartName="/ppt/notesSlides/notesSlide101.xml" ContentType="application/vnd.openxmlformats-officedocument.presentationml.notesSlide+xml"/>
  <Override PartName="/ppt/notesSlides/notesSlide102.xml" ContentType="application/vnd.openxmlformats-officedocument.presentationml.notesSlide+xml"/>
  <Override PartName="/ppt/notesSlides/notesSlide103.xml" ContentType="application/vnd.openxmlformats-officedocument.presentationml.notesSlide+xml"/>
  <Override PartName="/ppt/notesSlides/notesSlide104.xml" ContentType="application/vnd.openxmlformats-officedocument.presentationml.notesSlide+xml"/>
  <Override PartName="/ppt/notesSlides/notesSlide105.xml" ContentType="application/vnd.openxmlformats-officedocument.presentationml.notesSlide+xml"/>
  <Override PartName="/ppt/notesSlides/notesSlide106.xml" ContentType="application/vnd.openxmlformats-officedocument.presentationml.notesSlide+xml"/>
  <Override PartName="/ppt/notesSlides/notesSlide107.xml" ContentType="application/vnd.openxmlformats-officedocument.presentationml.notesSlide+xml"/>
  <Override PartName="/ppt/notesSlides/notesSlide108.xml" ContentType="application/vnd.openxmlformats-officedocument.presentationml.notesSlide+xml"/>
  <Override PartName="/ppt/notesSlides/notesSlide109.xml" ContentType="application/vnd.openxmlformats-officedocument.presentationml.notesSlide+xml"/>
  <Override PartName="/ppt/charts/chart5.xml" ContentType="application/vnd.openxmlformats-officedocument.drawingml.chart+xml"/>
  <Override PartName="/ppt/charts/style4.xml" ContentType="application/vnd.ms-office.chartstyle+xml"/>
  <Override PartName="/ppt/charts/colors4.xml" ContentType="application/vnd.ms-office.chartcolorstyle+xml"/>
  <Override PartName="/ppt/charts/chart6.xml" ContentType="application/vnd.openxmlformats-officedocument.drawingml.chart+xml"/>
  <Override PartName="/ppt/charts/style5.xml" ContentType="application/vnd.ms-office.chartstyle+xml"/>
  <Override PartName="/ppt/charts/colors5.xml" ContentType="application/vnd.ms-office.chartcolorstyle+xml"/>
  <Override PartName="/ppt/charts/chart7.xml" ContentType="application/vnd.openxmlformats-officedocument.drawingml.chart+xml"/>
  <Override PartName="/ppt/charts/style6.xml" ContentType="application/vnd.ms-office.chartstyle+xml"/>
  <Override PartName="/ppt/charts/colors6.xml" ContentType="application/vnd.ms-office.chartcolorstyle+xml"/>
  <Override PartName="/ppt/charts/chart8.xml" ContentType="application/vnd.openxmlformats-officedocument.drawingml.chart+xml"/>
  <Override PartName="/ppt/charts/style7.xml" ContentType="application/vnd.ms-office.chartstyle+xml"/>
  <Override PartName="/ppt/charts/colors7.xml" ContentType="application/vnd.ms-office.chartcolorstyle+xml"/>
  <Override PartName="/ppt/charts/chart9.xml" ContentType="application/vnd.openxmlformats-officedocument.drawingml.chart+xml"/>
  <Override PartName="/ppt/charts/style8.xml" ContentType="application/vnd.ms-office.chartstyle+xml"/>
  <Override PartName="/ppt/charts/colors8.xml" ContentType="application/vnd.ms-office.chartcolorstyle+xml"/>
  <Override PartName="/ppt/notesSlides/notesSlide110.xml" ContentType="application/vnd.openxmlformats-officedocument.presentationml.notesSlide+xml"/>
  <Override PartName="/ppt/diagrams/data4.xml" ContentType="application/vnd.openxmlformats-officedocument.drawingml.diagramData+xml"/>
  <Override PartName="/ppt/diagrams/layout4.xml" ContentType="application/vnd.openxmlformats-officedocument.drawingml.diagramLayout+xml"/>
  <Override PartName="/ppt/diagrams/quickStyle4.xml" ContentType="application/vnd.openxmlformats-officedocument.drawingml.diagramStyle+xml"/>
  <Override PartName="/ppt/diagrams/colors4.xml" ContentType="application/vnd.openxmlformats-officedocument.drawingml.diagramColors+xml"/>
  <Override PartName="/ppt/diagrams/drawing4.xml" ContentType="application/vnd.ms-office.drawingml.diagramDrawing+xml"/>
  <Override PartName="/ppt/notesSlides/notesSlide111.xml" ContentType="application/vnd.openxmlformats-officedocument.presentationml.notesSlide+xml"/>
  <Override PartName="/ppt/notesSlides/notesSlide112.xml" ContentType="application/vnd.openxmlformats-officedocument.presentationml.notesSlide+xml"/>
  <Override PartName="/ppt/notesSlides/notesSlide113.xml" ContentType="application/vnd.openxmlformats-officedocument.presentationml.notesSlide+xml"/>
  <Override PartName="/ppt/notesSlides/notesSlide114.xml" ContentType="application/vnd.openxmlformats-officedocument.presentationml.notesSlide+xml"/>
  <Override PartName="/ppt/notesSlides/notesSlide115.xml" ContentType="application/vnd.openxmlformats-officedocument.presentationml.notesSlide+xml"/>
  <Override PartName="/ppt/notesSlides/notesSlide116.xml" ContentType="application/vnd.openxmlformats-officedocument.presentationml.notesSlide+xml"/>
  <Override PartName="/ppt/notesSlides/notesSlide117.xml" ContentType="application/vnd.openxmlformats-officedocument.presentationml.notesSlide+xml"/>
  <Override PartName="/ppt/notesSlides/notesSlide118.xml" ContentType="application/vnd.openxmlformats-officedocument.presentationml.notesSlide+xml"/>
  <Override PartName="/ppt/notesSlides/notesSlide119.xml" ContentType="application/vnd.openxmlformats-officedocument.presentationml.notesSlide+xml"/>
  <Override PartName="/ppt/notesSlides/notesSlide120.xml" ContentType="application/vnd.openxmlformats-officedocument.presentationml.notesSlide+xml"/>
  <Override PartName="/ppt/notesSlides/notesSlide121.xml" ContentType="application/vnd.openxmlformats-officedocument.presentationml.notesSlide+xml"/>
  <Override PartName="/ppt/notesSlides/notesSlide122.xml" ContentType="application/vnd.openxmlformats-officedocument.presentationml.notesSlide+xml"/>
  <Override PartName="/ppt/notesSlides/notesSlide123.xml" ContentType="application/vnd.openxmlformats-officedocument.presentationml.notesSlide+xml"/>
  <Override PartName="/ppt/notesSlides/notesSlide124.xml" ContentType="application/vnd.openxmlformats-officedocument.presentationml.notesSlide+xml"/>
  <Override PartName="/ppt/notesSlides/notesSlide125.xml" ContentType="application/vnd.openxmlformats-officedocument.presentationml.notesSlide+xml"/>
  <Override PartName="/ppt/notesSlides/notesSlide126.xml" ContentType="application/vnd.openxmlformats-officedocument.presentationml.notesSlide+xml"/>
  <Override PartName="/ppt/notesSlides/notesSlide127.xml" ContentType="application/vnd.openxmlformats-officedocument.presentationml.notesSlide+xml"/>
  <Override PartName="/ppt/notesSlides/notesSlide128.xml" ContentType="application/vnd.openxmlformats-officedocument.presentationml.notesSlide+xml"/>
  <Override PartName="/ppt/notesSlides/notesSlide129.xml" ContentType="application/vnd.openxmlformats-officedocument.presentationml.notesSlide+xml"/>
  <Override PartName="/ppt/notesSlides/notesSlide130.xml" ContentType="application/vnd.openxmlformats-officedocument.presentationml.notesSlide+xml"/>
  <Override PartName="/ppt/notesSlides/notesSlide131.xml" ContentType="application/vnd.openxmlformats-officedocument.presentationml.notesSlide+xml"/>
  <Override PartName="/ppt/notesSlides/notesSlide132.xml" ContentType="application/vnd.openxmlformats-officedocument.presentationml.notesSlide+xml"/>
  <Override PartName="/ppt/notesSlides/notesSlide133.xml" ContentType="application/vnd.openxmlformats-officedocument.presentationml.notesSlide+xml"/>
  <Override PartName="/ppt/notesSlides/notesSlide134.xml" ContentType="application/vnd.openxmlformats-officedocument.presentationml.notesSlide+xml"/>
  <Override PartName="/ppt/notesSlides/notesSlide135.xml" ContentType="application/vnd.openxmlformats-officedocument.presentationml.notesSlide+xml"/>
  <Override PartName="/ppt/notesSlides/notesSlide136.xml" ContentType="application/vnd.openxmlformats-officedocument.presentationml.notesSlide+xml"/>
  <Override PartName="/ppt/notesSlides/notesSlide137.xml" ContentType="application/vnd.openxmlformats-officedocument.presentationml.notesSlide+xml"/>
  <Override PartName="/ppt/notesSlides/notesSlide138.xml" ContentType="application/vnd.openxmlformats-officedocument.presentationml.notesSlide+xml"/>
  <Override PartName="/ppt/notesSlides/notesSlide139.xml" ContentType="application/vnd.openxmlformats-officedocument.presentationml.notesSlide+xml"/>
  <Override PartName="/ppt/notesSlides/notesSlide140.xml" ContentType="application/vnd.openxmlformats-officedocument.presentationml.notesSlide+xml"/>
  <Override PartName="/ppt/notesSlides/notesSlide141.xml" ContentType="application/vnd.openxmlformats-officedocument.presentationml.notesSlide+xml"/>
  <Override PartName="/ppt/notesSlides/notesSlide142.xml" ContentType="application/vnd.openxmlformats-officedocument.presentationml.notesSlide+xml"/>
  <Override PartName="/ppt/notesSlides/notesSlide143.xml" ContentType="application/vnd.openxmlformats-officedocument.presentationml.notesSlide+xml"/>
  <Override PartName="/ppt/notesSlides/notesSlide144.xml" ContentType="application/vnd.openxmlformats-officedocument.presentationml.notesSlide+xml"/>
  <Override PartName="/ppt/notesSlides/notesSlide145.xml" ContentType="application/vnd.openxmlformats-officedocument.presentationml.notesSlide+xml"/>
  <Override PartName="/ppt/notesSlides/notesSlide146.xml" ContentType="application/vnd.openxmlformats-officedocument.presentationml.notesSlide+xml"/>
  <Override PartName="/ppt/notesSlides/notesSlide147.xml" ContentType="application/vnd.openxmlformats-officedocument.presentationml.notesSlide+xml"/>
  <Override PartName="/ppt/notesSlides/notesSlide148.xml" ContentType="application/vnd.openxmlformats-officedocument.presentationml.notesSlide+xml"/>
  <Override PartName="/ppt/notesSlides/notesSlide149.xml" ContentType="application/vnd.openxmlformats-officedocument.presentationml.notesSlide+xml"/>
  <Override PartName="/ppt/notesSlides/notesSlide150.xml" ContentType="application/vnd.openxmlformats-officedocument.presentationml.notesSlide+xml"/>
  <Override PartName="/ppt/notesSlides/notesSlide151.xml" ContentType="application/vnd.openxmlformats-officedocument.presentationml.notesSlide+xml"/>
  <Override PartName="/ppt/notesSlides/notesSlide152.xml" ContentType="application/vnd.openxmlformats-officedocument.presentationml.notesSlide+xml"/>
  <Override PartName="/ppt/notesSlides/notesSlide153.xml" ContentType="application/vnd.openxmlformats-officedocument.presentationml.notesSlide+xml"/>
  <Override PartName="/ppt/notesSlides/notesSlide154.xml" ContentType="application/vnd.openxmlformats-officedocument.presentationml.notesSlide+xml"/>
  <Override PartName="/ppt/notesSlides/notesSlide155.xml" ContentType="application/vnd.openxmlformats-officedocument.presentationml.notesSlide+xml"/>
  <Override PartName="/ppt/notesSlides/notesSlide156.xml" ContentType="application/vnd.openxmlformats-officedocument.presentationml.notesSlide+xml"/>
  <Override PartName="/ppt/notesSlides/notesSlide157.xml" ContentType="application/vnd.openxmlformats-officedocument.presentationml.notesSlide+xml"/>
  <Override PartName="/ppt/notesSlides/notesSlide158.xml" ContentType="application/vnd.openxmlformats-officedocument.presentationml.notesSlide+xml"/>
  <Override PartName="/ppt/notesSlides/notesSlide159.xml" ContentType="application/vnd.openxmlformats-officedocument.presentationml.notesSlide+xml"/>
  <Override PartName="/ppt/notesSlides/notesSlide160.xml" ContentType="application/vnd.openxmlformats-officedocument.presentationml.notesSlide+xml"/>
  <Override PartName="/ppt/notesSlides/notesSlide161.xml" ContentType="application/vnd.openxmlformats-officedocument.presentationml.notesSlide+xml"/>
  <Override PartName="/ppt/notesSlides/notesSlide162.xml" ContentType="application/vnd.openxmlformats-officedocument.presentationml.notesSlide+xml"/>
  <Override PartName="/ppt/notesSlides/notesSlide163.xml" ContentType="application/vnd.openxmlformats-officedocument.presentationml.notesSlide+xml"/>
  <Override PartName="/ppt/notesSlides/notesSlide164.xml" ContentType="application/vnd.openxmlformats-officedocument.presentationml.notesSlide+xml"/>
  <Override PartName="/ppt/notesSlides/notesSlide165.xml" ContentType="application/vnd.openxmlformats-officedocument.presentationml.notesSlide+xml"/>
  <Override PartName="/ppt/notesSlides/notesSlide166.xml" ContentType="application/vnd.openxmlformats-officedocument.presentationml.notesSlide+xml"/>
  <Override PartName="/ppt/notesSlides/notesSlide167.xml" ContentType="application/vnd.openxmlformats-officedocument.presentationml.notesSlide+xml"/>
  <Override PartName="/ppt/notesSlides/notesSlide168.xml" ContentType="application/vnd.openxmlformats-officedocument.presentationml.notesSlide+xml"/>
  <Override PartName="/ppt/notesSlides/notesSlide169.xml" ContentType="application/vnd.openxmlformats-officedocument.presentationml.notesSlide+xml"/>
  <Override PartName="/ppt/notesSlides/notesSlide170.xml" ContentType="application/vnd.openxmlformats-officedocument.presentationml.notesSlide+xml"/>
  <Override PartName="/ppt/notesSlides/notesSlide171.xml" ContentType="application/vnd.openxmlformats-officedocument.presentationml.notesSlide+xml"/>
  <Override PartName="/ppt/notesSlides/notesSlide172.xml" ContentType="application/vnd.openxmlformats-officedocument.presentationml.notesSlide+xml"/>
  <Override PartName="/ppt/notesSlides/notesSlide173.xml" ContentType="application/vnd.openxmlformats-officedocument.presentationml.notesSlide+xml"/>
  <Override PartName="/ppt/notesSlides/notesSlide174.xml" ContentType="application/vnd.openxmlformats-officedocument.presentationml.notesSlide+xml"/>
  <Override PartName="/ppt/notesSlides/notesSlide175.xml" ContentType="application/vnd.openxmlformats-officedocument.presentationml.notesSlide+xml"/>
  <Override PartName="/ppt/notesSlides/notesSlide176.xml" ContentType="application/vnd.openxmlformats-officedocument.presentationml.notesSlide+xml"/>
  <Override PartName="/ppt/notesSlides/notesSlide177.xml" ContentType="application/vnd.openxmlformats-officedocument.presentationml.notesSlide+xml"/>
  <Override PartName="/ppt/notesSlides/notesSlide178.xml" ContentType="application/vnd.openxmlformats-officedocument.presentationml.notesSlide+xml"/>
  <Override PartName="/ppt/notesSlides/notesSlide179.xml" ContentType="application/vnd.openxmlformats-officedocument.presentationml.notesSlide+xml"/>
  <Override PartName="/ppt/notesSlides/notesSlide180.xml" ContentType="application/vnd.openxmlformats-officedocument.presentationml.notesSlide+xml"/>
  <Override PartName="/ppt/notesSlides/notesSlide181.xml" ContentType="application/vnd.openxmlformats-officedocument.presentationml.notesSlide+xml"/>
  <Override PartName="/ppt/notesSlides/notesSlide182.xml" ContentType="application/vnd.openxmlformats-officedocument.presentationml.notesSlide+xml"/>
  <Override PartName="/ppt/notesSlides/notesSlide183.xml" ContentType="application/vnd.openxmlformats-officedocument.presentationml.notesSlide+xml"/>
  <Override PartName="/ppt/notesSlides/notesSlide184.xml" ContentType="application/vnd.openxmlformats-officedocument.presentationml.notesSlide+xml"/>
  <Override PartName="/ppt/notesSlides/notesSlide185.xml" ContentType="application/vnd.openxmlformats-officedocument.presentationml.notesSlide+xml"/>
  <Override PartName="/ppt/notesSlides/notesSlide186.xml" ContentType="application/vnd.openxmlformats-officedocument.presentationml.notesSlide+xml"/>
  <Override PartName="/ppt/notesSlides/notesSlide187.xml" ContentType="application/vnd.openxmlformats-officedocument.presentationml.notesSlide+xml"/>
  <Override PartName="/ppt/notesSlides/notesSlide188.xml" ContentType="application/vnd.openxmlformats-officedocument.presentationml.notesSlide+xml"/>
  <Override PartName="/ppt/notesSlides/notesSlide189.xml" ContentType="application/vnd.openxmlformats-officedocument.presentationml.notesSlide+xml"/>
  <Override PartName="/ppt/notesSlides/notesSlide190.xml" ContentType="application/vnd.openxmlformats-officedocument.presentationml.notesSlide+xml"/>
  <Override PartName="/ppt/notesSlides/notesSlide191.xml" ContentType="application/vnd.openxmlformats-officedocument.presentationml.notesSlide+xml"/>
  <Override PartName="/ppt/notesSlides/notesSlide192.xml" ContentType="application/vnd.openxmlformats-officedocument.presentationml.notesSlide+xml"/>
  <Override PartName="/ppt/notesSlides/notesSlide193.xml" ContentType="application/vnd.openxmlformats-officedocument.presentationml.notesSlide+xml"/>
  <Override PartName="/ppt/notesSlides/notesSlide194.xml" ContentType="application/vnd.openxmlformats-officedocument.presentationml.notesSlide+xml"/>
  <Override PartName="/ppt/notesSlides/notesSlide195.xml" ContentType="application/vnd.openxmlformats-officedocument.presentationml.notesSlide+xml"/>
  <Override PartName="/ppt/notesSlides/notesSlide196.xml" ContentType="application/vnd.openxmlformats-officedocument.presentationml.notesSlide+xml"/>
  <Override PartName="/ppt/notesSlides/notesSlide197.xml" ContentType="application/vnd.openxmlformats-officedocument.presentationml.notesSlide+xml"/>
  <Override PartName="/ppt/notesSlides/notesSlide198.xml" ContentType="application/vnd.openxmlformats-officedocument.presentationml.notesSlide+xml"/>
  <Override PartName="/ppt/notesSlides/notesSlide199.xml" ContentType="application/vnd.openxmlformats-officedocument.presentationml.notesSlide+xml"/>
  <Override PartName="/ppt/notesSlides/notesSlide200.xml" ContentType="application/vnd.openxmlformats-officedocument.presentationml.notesSlide+xml"/>
  <Override PartName="/ppt/notesSlides/notesSlide201.xml" ContentType="application/vnd.openxmlformats-officedocument.presentationml.notesSlide+xml"/>
  <Override PartName="/ppt/notesSlides/notesSlide202.xml" ContentType="application/vnd.openxmlformats-officedocument.presentationml.notesSlide+xml"/>
  <Override PartName="/ppt/notesSlides/notesSlide203.xml" ContentType="application/vnd.openxmlformats-officedocument.presentationml.notesSlide+xml"/>
  <Override PartName="/ppt/notesSlides/notesSlide204.xml" ContentType="application/vnd.openxmlformats-officedocument.presentationml.notesSlide+xml"/>
  <Override PartName="/ppt/notesSlides/notesSlide205.xml" ContentType="application/vnd.openxmlformats-officedocument.presentationml.notesSlide+xml"/>
  <Override PartName="/ppt/notesSlides/notesSlide206.xml" ContentType="application/vnd.openxmlformats-officedocument.presentationml.notesSlide+xml"/>
  <Override PartName="/ppt/notesSlides/notesSlide207.xml" ContentType="application/vnd.openxmlformats-officedocument.presentationml.notesSlide+xml"/>
  <Override PartName="/ppt/notesSlides/notesSlide208.xml" ContentType="application/vnd.openxmlformats-officedocument.presentationml.notesSlide+xml"/>
  <Override PartName="/ppt/charts/chart10.xml" ContentType="application/vnd.openxmlformats-officedocument.drawingml.chart+xml"/>
  <Override PartName="/ppt/notesSlides/notesSlide209.xml" ContentType="application/vnd.openxmlformats-officedocument.presentationml.notesSlide+xml"/>
  <Override PartName="/ppt/charts/chart11.xml" ContentType="application/vnd.openxmlformats-officedocument.drawingml.chart+xml"/>
  <Override PartName="/ppt/notesSlides/notesSlide210.xml" ContentType="application/vnd.openxmlformats-officedocument.presentationml.notesSlide+xml"/>
  <Override PartName="/ppt/notesSlides/notesSlide211.xml" ContentType="application/vnd.openxmlformats-officedocument.presentationml.notesSlide+xml"/>
  <Override PartName="/ppt/notesSlides/notesSlide212.xml" ContentType="application/vnd.openxmlformats-officedocument.presentationml.notesSlide+xml"/>
  <Override PartName="/ppt/notesSlides/notesSlide213.xml" ContentType="application/vnd.openxmlformats-officedocument.presentationml.notesSlide+xml"/>
  <Override PartName="/ppt/notesSlides/notesSlide214.xml" ContentType="application/vnd.openxmlformats-officedocument.presentationml.notesSlide+xml"/>
  <Override PartName="/ppt/notesSlides/notesSlide215.xml" ContentType="application/vnd.openxmlformats-officedocument.presentationml.notesSlide+xml"/>
  <Override PartName="/ppt/notesSlides/notesSlide216.xml" ContentType="application/vnd.openxmlformats-officedocument.presentationml.notesSlide+xml"/>
  <Override PartName="/ppt/notesSlides/notesSlide217.xml" ContentType="application/vnd.openxmlformats-officedocument.presentationml.notesSlide+xml"/>
  <Override PartName="/ppt/notesSlides/notesSlide218.xml" ContentType="application/vnd.openxmlformats-officedocument.presentationml.notesSlide+xml"/>
  <Override PartName="/ppt/notesSlides/notesSlide219.xml" ContentType="application/vnd.openxmlformats-officedocument.presentationml.notesSlide+xml"/>
  <Override PartName="/ppt/notesSlides/notesSlide220.xml" ContentType="application/vnd.openxmlformats-officedocument.presentationml.notesSlide+xml"/>
  <Override PartName="/ppt/notesSlides/notesSlide221.xml" ContentType="application/vnd.openxmlformats-officedocument.presentationml.notesSlide+xml"/>
  <Override PartName="/ppt/notesSlides/notesSlide222.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firstSlideNum="0" showSpecialPlsOnTitleSld="0" removePersonalInfoOnSave="1" saveSubsetFonts="1">
  <p:sldMasterIdLst>
    <p:sldMasterId id="2147483648" r:id="rId4"/>
    <p:sldMasterId id="2147483660" r:id="rId5"/>
  </p:sldMasterIdLst>
  <p:notesMasterIdLst>
    <p:notesMasterId r:id="rId400"/>
  </p:notesMasterIdLst>
  <p:handoutMasterIdLst>
    <p:handoutMasterId r:id="rId401"/>
  </p:handoutMasterIdLst>
  <p:sldIdLst>
    <p:sldId id="2995" r:id="rId6"/>
    <p:sldId id="2996" r:id="rId7"/>
    <p:sldId id="3097" r:id="rId8"/>
    <p:sldId id="2371" r:id="rId9"/>
    <p:sldId id="2372" r:id="rId10"/>
    <p:sldId id="2703" r:id="rId11"/>
    <p:sldId id="2704" r:id="rId12"/>
    <p:sldId id="2938" r:id="rId13"/>
    <p:sldId id="2706" r:id="rId14"/>
    <p:sldId id="2707" r:id="rId15"/>
    <p:sldId id="2708" r:id="rId16"/>
    <p:sldId id="2939" r:id="rId17"/>
    <p:sldId id="2940" r:id="rId18"/>
    <p:sldId id="2941" r:id="rId19"/>
    <p:sldId id="2942" r:id="rId20"/>
    <p:sldId id="2989" r:id="rId21"/>
    <p:sldId id="2691" r:id="rId22"/>
    <p:sldId id="2692" r:id="rId23"/>
    <p:sldId id="2693" r:id="rId24"/>
    <p:sldId id="2694" r:id="rId25"/>
    <p:sldId id="2990" r:id="rId26"/>
    <p:sldId id="2696" r:id="rId27"/>
    <p:sldId id="2697" r:id="rId28"/>
    <p:sldId id="2698" r:id="rId29"/>
    <p:sldId id="2699" r:id="rId30"/>
    <p:sldId id="2944" r:id="rId31"/>
    <p:sldId id="2701" r:id="rId32"/>
    <p:sldId id="2945" r:id="rId33"/>
    <p:sldId id="2374" r:id="rId34"/>
    <p:sldId id="2641" r:id="rId35"/>
    <p:sldId id="2642" r:id="rId36"/>
    <p:sldId id="2643" r:id="rId37"/>
    <p:sldId id="2644" r:id="rId38"/>
    <p:sldId id="3086" r:id="rId39"/>
    <p:sldId id="3087" r:id="rId40"/>
    <p:sldId id="3088" r:id="rId41"/>
    <p:sldId id="3089" r:id="rId42"/>
    <p:sldId id="3090" r:id="rId43"/>
    <p:sldId id="3091" r:id="rId44"/>
    <p:sldId id="3092" r:id="rId45"/>
    <p:sldId id="3093" r:id="rId46"/>
    <p:sldId id="3094" r:id="rId47"/>
    <p:sldId id="2375" r:id="rId48"/>
    <p:sldId id="2659" r:id="rId49"/>
    <p:sldId id="2376" r:id="rId50"/>
    <p:sldId id="2631" r:id="rId51"/>
    <p:sldId id="2632" r:id="rId52"/>
    <p:sldId id="2633" r:id="rId53"/>
    <p:sldId id="2634" r:id="rId54"/>
    <p:sldId id="2377" r:id="rId55"/>
    <p:sldId id="2958" r:id="rId56"/>
    <p:sldId id="2959" r:id="rId57"/>
    <p:sldId id="2960" r:id="rId58"/>
    <p:sldId id="2846" r:id="rId59"/>
    <p:sldId id="2847" r:id="rId60"/>
    <p:sldId id="2848" r:id="rId61"/>
    <p:sldId id="2849" r:id="rId62"/>
    <p:sldId id="2850" r:id="rId63"/>
    <p:sldId id="2851" r:id="rId64"/>
    <p:sldId id="2852" r:id="rId65"/>
    <p:sldId id="2853" r:id="rId66"/>
    <p:sldId id="2854" r:id="rId67"/>
    <p:sldId id="2855" r:id="rId68"/>
    <p:sldId id="2961" r:id="rId69"/>
    <p:sldId id="2857" r:id="rId70"/>
    <p:sldId id="2858" r:id="rId71"/>
    <p:sldId id="2859" r:id="rId72"/>
    <p:sldId id="2860" r:id="rId73"/>
    <p:sldId id="2861" r:id="rId74"/>
    <p:sldId id="2862" r:id="rId75"/>
    <p:sldId id="2863" r:id="rId76"/>
    <p:sldId id="2864" r:id="rId77"/>
    <p:sldId id="2865" r:id="rId78"/>
    <p:sldId id="2866" r:id="rId79"/>
    <p:sldId id="2962" r:id="rId80"/>
    <p:sldId id="2963" r:id="rId81"/>
    <p:sldId id="2867" r:id="rId82"/>
    <p:sldId id="2868" r:id="rId83"/>
    <p:sldId id="2869" r:id="rId84"/>
    <p:sldId id="2870" r:id="rId85"/>
    <p:sldId id="2871" r:id="rId86"/>
    <p:sldId id="2872" r:id="rId87"/>
    <p:sldId id="2873" r:id="rId88"/>
    <p:sldId id="2874" r:id="rId89"/>
    <p:sldId id="2964" r:id="rId90"/>
    <p:sldId id="2965" r:id="rId91"/>
    <p:sldId id="2877" r:id="rId92"/>
    <p:sldId id="2878" r:id="rId93"/>
    <p:sldId id="2951" r:id="rId94"/>
    <p:sldId id="2384" r:id="rId95"/>
    <p:sldId id="2952" r:id="rId96"/>
    <p:sldId id="2386" r:id="rId97"/>
    <p:sldId id="2953" r:id="rId98"/>
    <p:sldId id="2879" r:id="rId99"/>
    <p:sldId id="2954" r:id="rId100"/>
    <p:sldId id="2506" r:id="rId101"/>
    <p:sldId id="2507" r:id="rId102"/>
    <p:sldId id="2508" r:id="rId103"/>
    <p:sldId id="2509" r:id="rId104"/>
    <p:sldId id="2510" r:id="rId105"/>
    <p:sldId id="2511" r:id="rId106"/>
    <p:sldId id="2512" r:id="rId107"/>
    <p:sldId id="2513" r:id="rId108"/>
    <p:sldId id="2880" r:id="rId109"/>
    <p:sldId id="2966" r:id="rId110"/>
    <p:sldId id="2930" r:id="rId111"/>
    <p:sldId id="2931" r:id="rId112"/>
    <p:sldId id="2932" r:id="rId113"/>
    <p:sldId id="2933" r:id="rId114"/>
    <p:sldId id="2934" r:id="rId115"/>
    <p:sldId id="2935" r:id="rId116"/>
    <p:sldId id="2936" r:id="rId117"/>
    <p:sldId id="2937" r:id="rId118"/>
    <p:sldId id="2387" r:id="rId119"/>
    <p:sldId id="2881" r:id="rId120"/>
    <p:sldId id="2882" r:id="rId121"/>
    <p:sldId id="2883" r:id="rId122"/>
    <p:sldId id="2884" r:id="rId123"/>
    <p:sldId id="2885" r:id="rId124"/>
    <p:sldId id="2886" r:id="rId125"/>
    <p:sldId id="2887" r:id="rId126"/>
    <p:sldId id="2388" r:id="rId127"/>
    <p:sldId id="2888" r:id="rId128"/>
    <p:sldId id="2889" r:id="rId129"/>
    <p:sldId id="2389" r:id="rId130"/>
    <p:sldId id="2390" r:id="rId131"/>
    <p:sldId id="2890" r:id="rId132"/>
    <p:sldId id="2891" r:id="rId133"/>
    <p:sldId id="2892" r:id="rId134"/>
    <p:sldId id="2893" r:id="rId135"/>
    <p:sldId id="2894" r:id="rId136"/>
    <p:sldId id="2895" r:id="rId137"/>
    <p:sldId id="2896" r:id="rId138"/>
    <p:sldId id="2391" r:id="rId139"/>
    <p:sldId id="2392" r:id="rId140"/>
    <p:sldId id="2897" r:id="rId141"/>
    <p:sldId id="2898" r:id="rId142"/>
    <p:sldId id="2817" r:id="rId143"/>
    <p:sldId id="2899" r:id="rId144"/>
    <p:sldId id="2900" r:id="rId145"/>
    <p:sldId id="2901" r:id="rId146"/>
    <p:sldId id="2902" r:id="rId147"/>
    <p:sldId id="2903" r:id="rId148"/>
    <p:sldId id="2904" r:id="rId149"/>
    <p:sldId id="2905" r:id="rId150"/>
    <p:sldId id="2906" r:id="rId151"/>
    <p:sldId id="2394" r:id="rId152"/>
    <p:sldId id="2967" r:id="rId153"/>
    <p:sldId id="2834" r:id="rId154"/>
    <p:sldId id="2835" r:id="rId155"/>
    <p:sldId id="2836" r:id="rId156"/>
    <p:sldId id="2837" r:id="rId157"/>
    <p:sldId id="2395" r:id="rId158"/>
    <p:sldId id="2396" r:id="rId159"/>
    <p:sldId id="2397" r:id="rId160"/>
    <p:sldId id="2398" r:id="rId161"/>
    <p:sldId id="2907" r:id="rId162"/>
    <p:sldId id="2908" r:id="rId163"/>
    <p:sldId id="2909" r:id="rId164"/>
    <p:sldId id="2910" r:id="rId165"/>
    <p:sldId id="2911" r:id="rId166"/>
    <p:sldId id="2969" r:id="rId167"/>
    <p:sldId id="2970" r:id="rId168"/>
    <p:sldId id="2399" r:id="rId169"/>
    <p:sldId id="2914" r:id="rId170"/>
    <p:sldId id="2400" r:id="rId171"/>
    <p:sldId id="2915" r:id="rId172"/>
    <p:sldId id="2401" r:id="rId173"/>
    <p:sldId id="2442" r:id="rId174"/>
    <p:sldId id="2443" r:id="rId175"/>
    <p:sldId id="2971" r:id="rId176"/>
    <p:sldId id="2828" r:id="rId177"/>
    <p:sldId id="2829" r:id="rId178"/>
    <p:sldId id="2830" r:id="rId179"/>
    <p:sldId id="2831" r:id="rId180"/>
    <p:sldId id="2832" r:id="rId181"/>
    <p:sldId id="2404" r:id="rId182"/>
    <p:sldId id="2405" r:id="rId183"/>
    <p:sldId id="2916" r:id="rId184"/>
    <p:sldId id="2917" r:id="rId185"/>
    <p:sldId id="2918" r:id="rId186"/>
    <p:sldId id="2919" r:id="rId187"/>
    <p:sldId id="2920" r:id="rId188"/>
    <p:sldId id="2921" r:id="rId189"/>
    <p:sldId id="2922" r:id="rId190"/>
    <p:sldId id="2923" r:id="rId191"/>
    <p:sldId id="2924" r:id="rId192"/>
    <p:sldId id="2406" r:id="rId193"/>
    <p:sldId id="2821" r:id="rId194"/>
    <p:sldId id="2822" r:id="rId195"/>
    <p:sldId id="2823" r:id="rId196"/>
    <p:sldId id="2824" r:id="rId197"/>
    <p:sldId id="2972" r:id="rId198"/>
    <p:sldId id="2407" r:id="rId199"/>
    <p:sldId id="2408" r:id="rId200"/>
    <p:sldId id="2409" r:id="rId201"/>
    <p:sldId id="2803" r:id="rId202"/>
    <p:sldId id="2973" r:id="rId203"/>
    <p:sldId id="2805" r:id="rId204"/>
    <p:sldId id="2806" r:id="rId205"/>
    <p:sldId id="2807" r:id="rId206"/>
    <p:sldId id="2808" r:id="rId207"/>
    <p:sldId id="2809" r:id="rId208"/>
    <p:sldId id="2810" r:id="rId209"/>
    <p:sldId id="2811" r:id="rId210"/>
    <p:sldId id="2410" r:id="rId211"/>
    <p:sldId id="2411" r:id="rId212"/>
    <p:sldId id="2812" r:id="rId213"/>
    <p:sldId id="2813" r:id="rId214"/>
    <p:sldId id="2814" r:id="rId215"/>
    <p:sldId id="2815" r:id="rId216"/>
    <p:sldId id="2816" r:id="rId217"/>
    <p:sldId id="2412" r:id="rId218"/>
    <p:sldId id="2619" r:id="rId219"/>
    <p:sldId id="2955" r:id="rId220"/>
    <p:sldId id="2956" r:id="rId221"/>
    <p:sldId id="2957" r:id="rId222"/>
    <p:sldId id="2413" r:id="rId223"/>
    <p:sldId id="2685" r:id="rId224"/>
    <p:sldId id="2414" r:id="rId225"/>
    <p:sldId id="3095" r:id="rId226"/>
    <p:sldId id="3096" r:id="rId227"/>
    <p:sldId id="2927" r:id="rId228"/>
    <p:sldId id="2928" r:id="rId229"/>
    <p:sldId id="2415" r:id="rId230"/>
    <p:sldId id="2797" r:id="rId231"/>
    <p:sldId id="2798" r:id="rId232"/>
    <p:sldId id="2799" r:id="rId233"/>
    <p:sldId id="2416" r:id="rId234"/>
    <p:sldId id="2458" r:id="rId235"/>
    <p:sldId id="2459" r:id="rId236"/>
    <p:sldId id="2460" r:id="rId237"/>
    <p:sldId id="2461" r:id="rId238"/>
    <p:sldId id="2462" r:id="rId239"/>
    <p:sldId id="2463" r:id="rId240"/>
    <p:sldId id="2464" r:id="rId241"/>
    <p:sldId id="2417" r:id="rId242"/>
    <p:sldId id="2800" r:id="rId243"/>
    <p:sldId id="2801" r:id="rId244"/>
    <p:sldId id="2802" r:id="rId245"/>
    <p:sldId id="2974" r:id="rId246"/>
    <p:sldId id="2975" r:id="rId247"/>
    <p:sldId id="2976" r:id="rId248"/>
    <p:sldId id="2977" r:id="rId249"/>
    <p:sldId id="2978" r:id="rId250"/>
    <p:sldId id="2979" r:id="rId251"/>
    <p:sldId id="2980" r:id="rId252"/>
    <p:sldId id="2981" r:id="rId253"/>
    <p:sldId id="2982" r:id="rId254"/>
    <p:sldId id="2983" r:id="rId255"/>
    <p:sldId id="2984" r:id="rId256"/>
    <p:sldId id="2985" r:id="rId257"/>
    <p:sldId id="2986" r:id="rId258"/>
    <p:sldId id="2987" r:id="rId259"/>
    <p:sldId id="2988" r:id="rId260"/>
    <p:sldId id="2422" r:id="rId261"/>
    <p:sldId id="2524" r:id="rId262"/>
    <p:sldId id="3098" r:id="rId263"/>
    <p:sldId id="3099" r:id="rId264"/>
    <p:sldId id="3100" r:id="rId265"/>
    <p:sldId id="3101" r:id="rId266"/>
    <p:sldId id="3102" r:id="rId267"/>
    <p:sldId id="3103" r:id="rId268"/>
    <p:sldId id="3104" r:id="rId269"/>
    <p:sldId id="3105" r:id="rId270"/>
    <p:sldId id="3106" r:id="rId271"/>
    <p:sldId id="3107" r:id="rId272"/>
    <p:sldId id="3108" r:id="rId273"/>
    <p:sldId id="3109" r:id="rId274"/>
    <p:sldId id="3110" r:id="rId275"/>
    <p:sldId id="3111" r:id="rId276"/>
    <p:sldId id="3112" r:id="rId277"/>
    <p:sldId id="3113" r:id="rId278"/>
    <p:sldId id="3114" r:id="rId279"/>
    <p:sldId id="3115" r:id="rId280"/>
    <p:sldId id="3116" r:id="rId281"/>
    <p:sldId id="3117" r:id="rId282"/>
    <p:sldId id="3118" r:id="rId283"/>
    <p:sldId id="3119" r:id="rId284"/>
    <p:sldId id="3120" r:id="rId285"/>
    <p:sldId id="3121" r:id="rId286"/>
    <p:sldId id="3122" r:id="rId287"/>
    <p:sldId id="3123" r:id="rId288"/>
    <p:sldId id="3124" r:id="rId289"/>
    <p:sldId id="3125" r:id="rId290"/>
    <p:sldId id="3126" r:id="rId291"/>
    <p:sldId id="3127" r:id="rId292"/>
    <p:sldId id="3128" r:id="rId293"/>
    <p:sldId id="3129" r:id="rId294"/>
    <p:sldId id="3130" r:id="rId295"/>
    <p:sldId id="3131" r:id="rId296"/>
    <p:sldId id="3132" r:id="rId297"/>
    <p:sldId id="3133" r:id="rId298"/>
    <p:sldId id="3134" r:id="rId299"/>
    <p:sldId id="3135" r:id="rId300"/>
    <p:sldId id="3136" r:id="rId301"/>
    <p:sldId id="3137" r:id="rId302"/>
    <p:sldId id="3138" r:id="rId303"/>
    <p:sldId id="3139" r:id="rId304"/>
    <p:sldId id="3140" r:id="rId305"/>
    <p:sldId id="3141" r:id="rId306"/>
    <p:sldId id="3142" r:id="rId307"/>
    <p:sldId id="3143" r:id="rId308"/>
    <p:sldId id="3144" r:id="rId309"/>
    <p:sldId id="3145" r:id="rId310"/>
    <p:sldId id="3146" r:id="rId311"/>
    <p:sldId id="3147" r:id="rId312"/>
    <p:sldId id="3148" r:id="rId313"/>
    <p:sldId id="3149" r:id="rId314"/>
    <p:sldId id="3150" r:id="rId315"/>
    <p:sldId id="3151" r:id="rId316"/>
    <p:sldId id="3152" r:id="rId317"/>
    <p:sldId id="3153" r:id="rId318"/>
    <p:sldId id="3154" r:id="rId319"/>
    <p:sldId id="3155" r:id="rId320"/>
    <p:sldId id="3156" r:id="rId321"/>
    <p:sldId id="3157" r:id="rId322"/>
    <p:sldId id="3158" r:id="rId323"/>
    <p:sldId id="3159" r:id="rId324"/>
    <p:sldId id="3160" r:id="rId325"/>
    <p:sldId id="3161" r:id="rId326"/>
    <p:sldId id="3162" r:id="rId327"/>
    <p:sldId id="3163" r:id="rId328"/>
    <p:sldId id="3164" r:id="rId329"/>
    <p:sldId id="3165" r:id="rId330"/>
    <p:sldId id="3166" r:id="rId331"/>
    <p:sldId id="3167" r:id="rId332"/>
    <p:sldId id="3168" r:id="rId333"/>
    <p:sldId id="3169" r:id="rId334"/>
    <p:sldId id="3170" r:id="rId335"/>
    <p:sldId id="3171" r:id="rId336"/>
    <p:sldId id="3172" r:id="rId337"/>
    <p:sldId id="3173" r:id="rId338"/>
    <p:sldId id="3174" r:id="rId339"/>
    <p:sldId id="3175" r:id="rId340"/>
    <p:sldId id="3176" r:id="rId341"/>
    <p:sldId id="3177" r:id="rId342"/>
    <p:sldId id="3178" r:id="rId343"/>
    <p:sldId id="2423" r:id="rId344"/>
    <p:sldId id="2424" r:id="rId345"/>
    <p:sldId id="2425" r:id="rId346"/>
    <p:sldId id="2426" r:id="rId347"/>
    <p:sldId id="2427" r:id="rId348"/>
    <p:sldId id="2623" r:id="rId349"/>
    <p:sldId id="2429" r:id="rId350"/>
    <p:sldId id="2639" r:id="rId351"/>
    <p:sldId id="2640" r:id="rId352"/>
    <p:sldId id="2430" r:id="rId353"/>
    <p:sldId id="2431" r:id="rId354"/>
    <p:sldId id="2655" r:id="rId355"/>
    <p:sldId id="2656" r:id="rId356"/>
    <p:sldId id="2657" r:id="rId357"/>
    <p:sldId id="2658" r:id="rId358"/>
    <p:sldId id="2625" r:id="rId359"/>
    <p:sldId id="2626" r:id="rId360"/>
    <p:sldId id="2627" r:id="rId361"/>
    <p:sldId id="2628" r:id="rId362"/>
    <p:sldId id="2946" r:id="rId363"/>
    <p:sldId id="2947" r:id="rId364"/>
    <p:sldId id="2992" r:id="rId365"/>
    <p:sldId id="2826" r:id="rId366"/>
    <p:sldId id="2827" r:id="rId367"/>
    <p:sldId id="2948" r:id="rId368"/>
    <p:sldId id="2635" r:id="rId369"/>
    <p:sldId id="2636" r:id="rId370"/>
    <p:sldId id="2949" r:id="rId371"/>
    <p:sldId id="2638" r:id="rId372"/>
    <p:sldId id="2993" r:id="rId373"/>
    <p:sldId id="2630" r:id="rId374"/>
    <p:sldId id="2716" r:id="rId375"/>
    <p:sldId id="2717" r:id="rId376"/>
    <p:sldId id="2718" r:id="rId377"/>
    <p:sldId id="2719" r:id="rId378"/>
    <p:sldId id="2714" r:id="rId379"/>
    <p:sldId id="2715" r:id="rId380"/>
    <p:sldId id="2682" r:id="rId381"/>
    <p:sldId id="2487" r:id="rId382"/>
    <p:sldId id="2488" r:id="rId383"/>
    <p:sldId id="2489" r:id="rId384"/>
    <p:sldId id="2490" r:id="rId385"/>
    <p:sldId id="2491" r:id="rId386"/>
    <p:sldId id="2492" r:id="rId387"/>
    <p:sldId id="2493" r:id="rId388"/>
    <p:sldId id="2494" r:id="rId389"/>
    <p:sldId id="2495" r:id="rId390"/>
    <p:sldId id="2496" r:id="rId391"/>
    <p:sldId id="2497" r:id="rId392"/>
    <p:sldId id="2498" r:id="rId393"/>
    <p:sldId id="2499" r:id="rId394"/>
    <p:sldId id="2500" r:id="rId395"/>
    <p:sldId id="2501" r:id="rId396"/>
    <p:sldId id="2502" r:id="rId397"/>
    <p:sldId id="2601" r:id="rId398"/>
    <p:sldId id="2602" r:id="rId399"/>
  </p:sldIdLst>
  <p:sldSz cx="9144000" cy="6858000" type="screen4x3"/>
  <p:notesSz cx="6807200" cy="9939338"/>
  <p:defaultTex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defaultTextStyle>
  <p:extLst>
    <p:ext uri="{521415D9-36F7-43E2-AB2F-B90AF26B5E84}">
      <p14:sectionLst xmlns:p14="http://schemas.microsoft.com/office/powerpoint/2010/main">
        <p14:section name="既定のセクション" id="{7A5168CB-6D59-4E85-B55D-2A3603013F79}">
          <p14:sldIdLst/>
        </p14:section>
        <p14:section name="タイトルなしのセクション" id="{A4D62A37-E271-4605-B982-C4DA865EAE8E}">
          <p14:sldIdLst>
            <p14:sldId id="2995"/>
            <p14:sldId id="2996"/>
            <p14:sldId id="3097"/>
            <p14:sldId id="2371"/>
            <p14:sldId id="2372"/>
            <p14:sldId id="2703"/>
            <p14:sldId id="2704"/>
            <p14:sldId id="2938"/>
            <p14:sldId id="2706"/>
            <p14:sldId id="2707"/>
            <p14:sldId id="2708"/>
            <p14:sldId id="2939"/>
            <p14:sldId id="2940"/>
            <p14:sldId id="2941"/>
            <p14:sldId id="2942"/>
            <p14:sldId id="2989"/>
            <p14:sldId id="2691"/>
            <p14:sldId id="2692"/>
            <p14:sldId id="2693"/>
            <p14:sldId id="2694"/>
            <p14:sldId id="2990"/>
            <p14:sldId id="2696"/>
            <p14:sldId id="2697"/>
            <p14:sldId id="2698"/>
            <p14:sldId id="2699"/>
            <p14:sldId id="2944"/>
            <p14:sldId id="2701"/>
            <p14:sldId id="2945"/>
            <p14:sldId id="2374"/>
            <p14:sldId id="2641"/>
            <p14:sldId id="2642"/>
            <p14:sldId id="2643"/>
            <p14:sldId id="2644"/>
            <p14:sldId id="3086"/>
            <p14:sldId id="3087"/>
            <p14:sldId id="3088"/>
            <p14:sldId id="3089"/>
            <p14:sldId id="3090"/>
            <p14:sldId id="3091"/>
            <p14:sldId id="3092"/>
            <p14:sldId id="3093"/>
            <p14:sldId id="3094"/>
            <p14:sldId id="2375"/>
            <p14:sldId id="2659"/>
            <p14:sldId id="2376"/>
            <p14:sldId id="2631"/>
            <p14:sldId id="2632"/>
            <p14:sldId id="2633"/>
            <p14:sldId id="2634"/>
            <p14:sldId id="2377"/>
            <p14:sldId id="2958"/>
            <p14:sldId id="2959"/>
            <p14:sldId id="2960"/>
            <p14:sldId id="2846"/>
            <p14:sldId id="2847"/>
            <p14:sldId id="2848"/>
            <p14:sldId id="2849"/>
            <p14:sldId id="2850"/>
            <p14:sldId id="2851"/>
            <p14:sldId id="2852"/>
            <p14:sldId id="2853"/>
            <p14:sldId id="2854"/>
            <p14:sldId id="2855"/>
            <p14:sldId id="2961"/>
            <p14:sldId id="2857"/>
            <p14:sldId id="2858"/>
            <p14:sldId id="2859"/>
            <p14:sldId id="2860"/>
            <p14:sldId id="2861"/>
            <p14:sldId id="2862"/>
            <p14:sldId id="2863"/>
            <p14:sldId id="2864"/>
            <p14:sldId id="2865"/>
            <p14:sldId id="2866"/>
            <p14:sldId id="2962"/>
            <p14:sldId id="2963"/>
            <p14:sldId id="2867"/>
            <p14:sldId id="2868"/>
            <p14:sldId id="2869"/>
            <p14:sldId id="2870"/>
            <p14:sldId id="2871"/>
            <p14:sldId id="2872"/>
            <p14:sldId id="2873"/>
            <p14:sldId id="2874"/>
            <p14:sldId id="2964"/>
            <p14:sldId id="2965"/>
            <p14:sldId id="2877"/>
            <p14:sldId id="2878"/>
            <p14:sldId id="2951"/>
            <p14:sldId id="2384"/>
            <p14:sldId id="2952"/>
            <p14:sldId id="2386"/>
            <p14:sldId id="2953"/>
            <p14:sldId id="2879"/>
            <p14:sldId id="2954"/>
            <p14:sldId id="2506"/>
            <p14:sldId id="2507"/>
            <p14:sldId id="2508"/>
            <p14:sldId id="2509"/>
            <p14:sldId id="2510"/>
            <p14:sldId id="2511"/>
            <p14:sldId id="2512"/>
            <p14:sldId id="2513"/>
            <p14:sldId id="2880"/>
            <p14:sldId id="2966"/>
            <p14:sldId id="2930"/>
            <p14:sldId id="2931"/>
            <p14:sldId id="2932"/>
            <p14:sldId id="2933"/>
            <p14:sldId id="2934"/>
            <p14:sldId id="2935"/>
            <p14:sldId id="2936"/>
            <p14:sldId id="2937"/>
            <p14:sldId id="2387"/>
            <p14:sldId id="2881"/>
            <p14:sldId id="2882"/>
            <p14:sldId id="2883"/>
            <p14:sldId id="2884"/>
            <p14:sldId id="2885"/>
            <p14:sldId id="2886"/>
            <p14:sldId id="2887"/>
            <p14:sldId id="2388"/>
            <p14:sldId id="2888"/>
            <p14:sldId id="2889"/>
            <p14:sldId id="2389"/>
            <p14:sldId id="2390"/>
            <p14:sldId id="2890"/>
            <p14:sldId id="2891"/>
            <p14:sldId id="2892"/>
            <p14:sldId id="2893"/>
            <p14:sldId id="2894"/>
            <p14:sldId id="2895"/>
            <p14:sldId id="2896"/>
            <p14:sldId id="2391"/>
            <p14:sldId id="2392"/>
            <p14:sldId id="2897"/>
            <p14:sldId id="2898"/>
            <p14:sldId id="2817"/>
            <p14:sldId id="2899"/>
            <p14:sldId id="2900"/>
            <p14:sldId id="2901"/>
            <p14:sldId id="2902"/>
            <p14:sldId id="2903"/>
            <p14:sldId id="2904"/>
            <p14:sldId id="2905"/>
            <p14:sldId id="2906"/>
            <p14:sldId id="2394"/>
            <p14:sldId id="2967"/>
            <p14:sldId id="2834"/>
            <p14:sldId id="2835"/>
            <p14:sldId id="2836"/>
            <p14:sldId id="2837"/>
            <p14:sldId id="2395"/>
            <p14:sldId id="2396"/>
            <p14:sldId id="2397"/>
            <p14:sldId id="2398"/>
            <p14:sldId id="2907"/>
            <p14:sldId id="2908"/>
            <p14:sldId id="2909"/>
            <p14:sldId id="2910"/>
            <p14:sldId id="2911"/>
            <p14:sldId id="2969"/>
            <p14:sldId id="2970"/>
            <p14:sldId id="2399"/>
            <p14:sldId id="2914"/>
            <p14:sldId id="2400"/>
            <p14:sldId id="2915"/>
            <p14:sldId id="2401"/>
            <p14:sldId id="2442"/>
            <p14:sldId id="2443"/>
            <p14:sldId id="2971"/>
            <p14:sldId id="2828"/>
            <p14:sldId id="2829"/>
            <p14:sldId id="2830"/>
            <p14:sldId id="2831"/>
            <p14:sldId id="2832"/>
            <p14:sldId id="2404"/>
            <p14:sldId id="2405"/>
            <p14:sldId id="2916"/>
            <p14:sldId id="2917"/>
            <p14:sldId id="2918"/>
            <p14:sldId id="2919"/>
            <p14:sldId id="2920"/>
            <p14:sldId id="2921"/>
            <p14:sldId id="2922"/>
            <p14:sldId id="2923"/>
            <p14:sldId id="2924"/>
            <p14:sldId id="2406"/>
            <p14:sldId id="2821"/>
            <p14:sldId id="2822"/>
            <p14:sldId id="2823"/>
            <p14:sldId id="2824"/>
            <p14:sldId id="2972"/>
            <p14:sldId id="2407"/>
            <p14:sldId id="2408"/>
            <p14:sldId id="2409"/>
            <p14:sldId id="2803"/>
            <p14:sldId id="2973"/>
            <p14:sldId id="2805"/>
            <p14:sldId id="2806"/>
            <p14:sldId id="2807"/>
            <p14:sldId id="2808"/>
            <p14:sldId id="2809"/>
            <p14:sldId id="2810"/>
            <p14:sldId id="2811"/>
            <p14:sldId id="2410"/>
            <p14:sldId id="2411"/>
            <p14:sldId id="2812"/>
            <p14:sldId id="2813"/>
            <p14:sldId id="2814"/>
            <p14:sldId id="2815"/>
            <p14:sldId id="2816"/>
            <p14:sldId id="2412"/>
            <p14:sldId id="2619"/>
            <p14:sldId id="2955"/>
            <p14:sldId id="2956"/>
            <p14:sldId id="2957"/>
            <p14:sldId id="2413"/>
            <p14:sldId id="2685"/>
            <p14:sldId id="2414"/>
            <p14:sldId id="3095"/>
            <p14:sldId id="3096"/>
            <p14:sldId id="2927"/>
            <p14:sldId id="2928"/>
            <p14:sldId id="2415"/>
            <p14:sldId id="2797"/>
            <p14:sldId id="2798"/>
            <p14:sldId id="2799"/>
            <p14:sldId id="2416"/>
            <p14:sldId id="2458"/>
            <p14:sldId id="2459"/>
            <p14:sldId id="2460"/>
            <p14:sldId id="2461"/>
            <p14:sldId id="2462"/>
            <p14:sldId id="2463"/>
            <p14:sldId id="2464"/>
            <p14:sldId id="2417"/>
            <p14:sldId id="2800"/>
            <p14:sldId id="2801"/>
            <p14:sldId id="2802"/>
            <p14:sldId id="2974"/>
            <p14:sldId id="2975"/>
            <p14:sldId id="2976"/>
            <p14:sldId id="2977"/>
            <p14:sldId id="2978"/>
            <p14:sldId id="2979"/>
            <p14:sldId id="2980"/>
            <p14:sldId id="2981"/>
            <p14:sldId id="2982"/>
            <p14:sldId id="2983"/>
            <p14:sldId id="2984"/>
            <p14:sldId id="2985"/>
            <p14:sldId id="2986"/>
            <p14:sldId id="2987"/>
            <p14:sldId id="2988"/>
            <p14:sldId id="2422"/>
            <p14:sldId id="2524"/>
            <p14:sldId id="3098"/>
            <p14:sldId id="3099"/>
            <p14:sldId id="3100"/>
            <p14:sldId id="3101"/>
            <p14:sldId id="3102"/>
            <p14:sldId id="3103"/>
            <p14:sldId id="3104"/>
            <p14:sldId id="3105"/>
            <p14:sldId id="3106"/>
            <p14:sldId id="3107"/>
            <p14:sldId id="3108"/>
            <p14:sldId id="3109"/>
            <p14:sldId id="3110"/>
            <p14:sldId id="3111"/>
            <p14:sldId id="3112"/>
            <p14:sldId id="3113"/>
            <p14:sldId id="3114"/>
            <p14:sldId id="3115"/>
            <p14:sldId id="3116"/>
            <p14:sldId id="3117"/>
            <p14:sldId id="3118"/>
            <p14:sldId id="3119"/>
            <p14:sldId id="3120"/>
            <p14:sldId id="3121"/>
            <p14:sldId id="3122"/>
            <p14:sldId id="3123"/>
            <p14:sldId id="3124"/>
            <p14:sldId id="3125"/>
            <p14:sldId id="3126"/>
            <p14:sldId id="3127"/>
            <p14:sldId id="3128"/>
            <p14:sldId id="3129"/>
            <p14:sldId id="3130"/>
            <p14:sldId id="3131"/>
            <p14:sldId id="3132"/>
            <p14:sldId id="3133"/>
            <p14:sldId id="3134"/>
            <p14:sldId id="3135"/>
            <p14:sldId id="3136"/>
            <p14:sldId id="3137"/>
            <p14:sldId id="3138"/>
            <p14:sldId id="3139"/>
            <p14:sldId id="3140"/>
            <p14:sldId id="3141"/>
            <p14:sldId id="3142"/>
            <p14:sldId id="3143"/>
            <p14:sldId id="3144"/>
            <p14:sldId id="3145"/>
            <p14:sldId id="3146"/>
            <p14:sldId id="3147"/>
            <p14:sldId id="3148"/>
            <p14:sldId id="3149"/>
            <p14:sldId id="3150"/>
            <p14:sldId id="3151"/>
            <p14:sldId id="3152"/>
            <p14:sldId id="3153"/>
            <p14:sldId id="3154"/>
            <p14:sldId id="3155"/>
            <p14:sldId id="3156"/>
            <p14:sldId id="3157"/>
            <p14:sldId id="3158"/>
            <p14:sldId id="3159"/>
            <p14:sldId id="3160"/>
            <p14:sldId id="3161"/>
            <p14:sldId id="3162"/>
            <p14:sldId id="3163"/>
            <p14:sldId id="3164"/>
            <p14:sldId id="3165"/>
            <p14:sldId id="3166"/>
            <p14:sldId id="3167"/>
            <p14:sldId id="3168"/>
            <p14:sldId id="3169"/>
            <p14:sldId id="3170"/>
            <p14:sldId id="3171"/>
            <p14:sldId id="3172"/>
            <p14:sldId id="3173"/>
            <p14:sldId id="3174"/>
            <p14:sldId id="3175"/>
            <p14:sldId id="3176"/>
            <p14:sldId id="3177"/>
            <p14:sldId id="3178"/>
            <p14:sldId id="2423"/>
            <p14:sldId id="2424"/>
            <p14:sldId id="2425"/>
            <p14:sldId id="2426"/>
            <p14:sldId id="2427"/>
            <p14:sldId id="2623"/>
            <p14:sldId id="2429"/>
            <p14:sldId id="2639"/>
            <p14:sldId id="2640"/>
            <p14:sldId id="2430"/>
            <p14:sldId id="2431"/>
            <p14:sldId id="2655"/>
            <p14:sldId id="2656"/>
            <p14:sldId id="2657"/>
            <p14:sldId id="2658"/>
            <p14:sldId id="2625"/>
            <p14:sldId id="2626"/>
            <p14:sldId id="2627"/>
            <p14:sldId id="2628"/>
            <p14:sldId id="2946"/>
            <p14:sldId id="2947"/>
            <p14:sldId id="2992"/>
            <p14:sldId id="2826"/>
            <p14:sldId id="2827"/>
            <p14:sldId id="2948"/>
            <p14:sldId id="2635"/>
            <p14:sldId id="2636"/>
            <p14:sldId id="2949"/>
            <p14:sldId id="2638"/>
            <p14:sldId id="2993"/>
            <p14:sldId id="2630"/>
            <p14:sldId id="2716"/>
            <p14:sldId id="2717"/>
            <p14:sldId id="2718"/>
            <p14:sldId id="2719"/>
            <p14:sldId id="2714"/>
            <p14:sldId id="2715"/>
            <p14:sldId id="2682"/>
            <p14:sldId id="2487"/>
            <p14:sldId id="2488"/>
            <p14:sldId id="2489"/>
            <p14:sldId id="2490"/>
            <p14:sldId id="2491"/>
            <p14:sldId id="2492"/>
            <p14:sldId id="2493"/>
            <p14:sldId id="2494"/>
            <p14:sldId id="2495"/>
            <p14:sldId id="2496"/>
            <p14:sldId id="2497"/>
            <p14:sldId id="2498"/>
            <p14:sldId id="2499"/>
            <p14:sldId id="2500"/>
            <p14:sldId id="2501"/>
            <p14:sldId id="2502"/>
            <p14:sldId id="2601"/>
            <p14:sldId id="2602"/>
          </p14:sldIdLst>
        </p14:section>
        <p14:section name="タイトルなしのセクション" id="{9720A8D4-B865-4870-A84E-CBCF49E6AED5}">
          <p14:sldIdLst/>
        </p14:section>
        <p14:section name="タイトルなしのセクション" id="{431348C6-D2CC-4E7F-A594-67B722357F0F}">
          <p14:sldIdLst/>
        </p14:section>
      </p14:sectionLst>
    </p:ext>
    <p:ext uri="{EFAFB233-063F-42B5-8137-9DF3F51BA10A}">
      <p15:sldGuideLst xmlns:p15="http://schemas.microsoft.com/office/powerpoint/2012/main">
        <p15:guide id="1" orient="horz" pos="2160">
          <p15:clr>
            <a:srgbClr val="A4A3A4"/>
          </p15:clr>
        </p15:guide>
        <p15:guide id="2" pos="2880">
          <p15:clr>
            <a:srgbClr val="A4A3A4"/>
          </p15:clr>
        </p15:guide>
      </p15:sldGuideLst>
    </p:ext>
    <p:ext uri="{2D200454-40CA-4A62-9FC3-DE9A4176ACB9}">
      <p15:notes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66FFFF"/>
    <a:srgbClr val="FF33CC"/>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a:tblStyle styleId="{5C22544A-7EE6-4342-B048-85BDC9FD1C3A}" styleName="中間スタイル 2 - アクセント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5940675A-B579-460E-94D1-54222C63F5DA}" styleName="スタイルなし、表のグリッド線あり">
    <a:wholeTbl>
      <a:tcTxStyle>
        <a:fontRef idx="minor">
          <a:scrgbClr r="0" g="0" b="0"/>
        </a:fontRef>
        <a:schemeClr val="tx1"/>
      </a:tcTxStyle>
      <a:tcStyle>
        <a:tcBdr>
          <a:left>
            <a:ln w="12700" cmpd="sng">
              <a:solidFill>
                <a:schemeClr val="tx1"/>
              </a:solidFill>
            </a:ln>
          </a:left>
          <a:right>
            <a:ln w="12700" cmpd="sng">
              <a:solidFill>
                <a:schemeClr val="tx1"/>
              </a:solidFill>
            </a:ln>
          </a:right>
          <a:top>
            <a:ln w="12700" cmpd="sng">
              <a:solidFill>
                <a:schemeClr val="tx1"/>
              </a:solidFill>
            </a:ln>
          </a:top>
          <a:bottom>
            <a:ln w="12700" cmpd="sng">
              <a:solidFill>
                <a:schemeClr val="tx1"/>
              </a:solidFill>
            </a:ln>
          </a:bottom>
          <a:insideH>
            <a:ln w="12700" cmpd="sng">
              <a:solidFill>
                <a:schemeClr val="tx1"/>
              </a:solidFill>
            </a:ln>
          </a:insideH>
          <a:insideV>
            <a:ln w="12700" cmpd="sng">
              <a:solidFill>
                <a:schemeClr val="tx1"/>
              </a:solidFill>
            </a:ln>
          </a:insideV>
        </a:tcBdr>
        <a:fill>
          <a:noFill/>
        </a:fill>
      </a:tcStyle>
    </a:wholeTbl>
  </a:tblStyle>
  <a:tblStyle styleId="{7DF18680-E054-41AD-8BC1-D1AEF772440D}" styleName="中間スタイル 2 - アクセント 5">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5">
              <a:tint val="20000"/>
            </a:schemeClr>
          </a:solidFill>
        </a:fill>
      </a:tcStyle>
    </a:wholeTbl>
    <a:band1H>
      <a:tcStyle>
        <a:tcBdr/>
        <a:fill>
          <a:solidFill>
            <a:schemeClr val="accent5">
              <a:tint val="40000"/>
            </a:schemeClr>
          </a:solidFill>
        </a:fill>
      </a:tcStyle>
    </a:band1H>
    <a:band2H>
      <a:tcStyle>
        <a:tcBdr/>
      </a:tcStyle>
    </a:band2H>
    <a:band1V>
      <a:tcStyle>
        <a:tcBdr/>
        <a:fill>
          <a:solidFill>
            <a:schemeClr val="accent5">
              <a:tint val="40000"/>
            </a:schemeClr>
          </a:solidFill>
        </a:fill>
      </a:tcStyle>
    </a:band1V>
    <a:band2V>
      <a:tcStyle>
        <a:tcBdr/>
      </a:tcStyle>
    </a:band2V>
    <a:lastCol>
      <a:tcTxStyle b="on">
        <a:fontRef idx="minor">
          <a:prstClr val="black"/>
        </a:fontRef>
        <a:schemeClr val="lt1"/>
      </a:tcTxStyle>
      <a:tcStyle>
        <a:tcBdr/>
        <a:fill>
          <a:solidFill>
            <a:schemeClr val="accent5"/>
          </a:solidFill>
        </a:fill>
      </a:tcStyle>
    </a:lastCol>
    <a:firstCol>
      <a:tcTxStyle b="on">
        <a:fontRef idx="minor">
          <a:prstClr val="black"/>
        </a:fontRef>
        <a:schemeClr val="lt1"/>
      </a:tcTxStyle>
      <a:tcStyle>
        <a:tcBdr/>
        <a:fill>
          <a:solidFill>
            <a:schemeClr val="accent5"/>
          </a:solidFill>
        </a:fill>
      </a:tcStyle>
    </a:firstCol>
    <a:lastRow>
      <a:tcTxStyle b="on">
        <a:fontRef idx="minor">
          <a:prstClr val="black"/>
        </a:fontRef>
        <a:schemeClr val="lt1"/>
      </a:tcTxStyle>
      <a:tcStyle>
        <a:tcBdr>
          <a:top>
            <a:ln w="38100" cmpd="sng">
              <a:solidFill>
                <a:schemeClr val="lt1"/>
              </a:solidFill>
            </a:ln>
          </a:top>
        </a:tcBdr>
        <a:fill>
          <a:solidFill>
            <a:schemeClr val="accent5"/>
          </a:solidFill>
        </a:fill>
      </a:tcStyle>
    </a:lastRow>
    <a:firstRow>
      <a:tcTxStyle b="on">
        <a:fontRef idx="minor">
          <a:prstClr val="black"/>
        </a:fontRef>
        <a:schemeClr val="lt1"/>
      </a:tcTxStyle>
      <a:tcStyle>
        <a:tcBdr>
          <a:bottom>
            <a:ln w="38100" cmpd="sng">
              <a:solidFill>
                <a:schemeClr val="lt1"/>
              </a:solidFill>
            </a:ln>
          </a:bottom>
        </a:tcBdr>
        <a:fill>
          <a:solidFill>
            <a:schemeClr val="accent5"/>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8511" autoAdjust="0"/>
    <p:restoredTop sz="69653" autoAdjust="0"/>
  </p:normalViewPr>
  <p:slideViewPr>
    <p:cSldViewPr>
      <p:cViewPr varScale="1">
        <p:scale>
          <a:sx n="55" d="100"/>
          <a:sy n="55" d="100"/>
        </p:scale>
        <p:origin x="1308" y="78"/>
      </p:cViewPr>
      <p:guideLst>
        <p:guide orient="horz" pos="2160"/>
        <p:guide pos="2880"/>
      </p:guideLst>
    </p:cSldViewPr>
  </p:slideViewPr>
  <p:notesTextViewPr>
    <p:cViewPr>
      <p:scale>
        <a:sx n="50" d="100"/>
        <a:sy n="50" d="100"/>
      </p:scale>
      <p:origin x="0" y="0"/>
    </p:cViewPr>
  </p:notesTextViewPr>
  <p:notesViewPr>
    <p:cSldViewPr>
      <p:cViewPr varScale="1">
        <p:scale>
          <a:sx n="50" d="100"/>
          <a:sy n="50" d="100"/>
        </p:scale>
        <p:origin x="2898" y="42"/>
      </p:cViewPr>
      <p:guideLst/>
    </p:cSldViewPr>
  </p:notesViewPr>
  <p:gridSpacing cx="72008" cy="72008"/>
</p:viewPr>
</file>

<file path=ppt/_rels/presentation.xml.rels><?xml version="1.0" encoding="UTF-8" standalone="yes"?>
<Relationships xmlns="http://schemas.openxmlformats.org/package/2006/relationships"><Relationship Id="rId117" Type="http://schemas.openxmlformats.org/officeDocument/2006/relationships/slide" Target="slides/slide112.xml"/><Relationship Id="rId299" Type="http://schemas.openxmlformats.org/officeDocument/2006/relationships/slide" Target="slides/slide294.xml"/><Relationship Id="rId21" Type="http://schemas.openxmlformats.org/officeDocument/2006/relationships/slide" Target="slides/slide16.xml"/><Relationship Id="rId63" Type="http://schemas.openxmlformats.org/officeDocument/2006/relationships/slide" Target="slides/slide58.xml"/><Relationship Id="rId159" Type="http://schemas.openxmlformats.org/officeDocument/2006/relationships/slide" Target="slides/slide154.xml"/><Relationship Id="rId324" Type="http://schemas.openxmlformats.org/officeDocument/2006/relationships/slide" Target="slides/slide319.xml"/><Relationship Id="rId366" Type="http://schemas.openxmlformats.org/officeDocument/2006/relationships/slide" Target="slides/slide361.xml"/><Relationship Id="rId170" Type="http://schemas.openxmlformats.org/officeDocument/2006/relationships/slide" Target="slides/slide165.xml"/><Relationship Id="rId226" Type="http://schemas.openxmlformats.org/officeDocument/2006/relationships/slide" Target="slides/slide221.xml"/><Relationship Id="rId268" Type="http://schemas.openxmlformats.org/officeDocument/2006/relationships/slide" Target="slides/slide263.xml"/><Relationship Id="rId32" Type="http://schemas.openxmlformats.org/officeDocument/2006/relationships/slide" Target="slides/slide27.xml"/><Relationship Id="rId74" Type="http://schemas.openxmlformats.org/officeDocument/2006/relationships/slide" Target="slides/slide69.xml"/><Relationship Id="rId128" Type="http://schemas.openxmlformats.org/officeDocument/2006/relationships/slide" Target="slides/slide123.xml"/><Relationship Id="rId335" Type="http://schemas.openxmlformats.org/officeDocument/2006/relationships/slide" Target="slides/slide330.xml"/><Relationship Id="rId377" Type="http://schemas.openxmlformats.org/officeDocument/2006/relationships/slide" Target="slides/slide372.xml"/><Relationship Id="rId5" Type="http://schemas.openxmlformats.org/officeDocument/2006/relationships/slideMaster" Target="slideMasters/slideMaster2.xml"/><Relationship Id="rId181" Type="http://schemas.openxmlformats.org/officeDocument/2006/relationships/slide" Target="slides/slide176.xml"/><Relationship Id="rId237" Type="http://schemas.openxmlformats.org/officeDocument/2006/relationships/slide" Target="slides/slide232.xml"/><Relationship Id="rId402" Type="http://schemas.openxmlformats.org/officeDocument/2006/relationships/presProps" Target="presProps.xml"/><Relationship Id="rId279" Type="http://schemas.openxmlformats.org/officeDocument/2006/relationships/slide" Target="slides/slide274.xml"/><Relationship Id="rId43" Type="http://schemas.openxmlformats.org/officeDocument/2006/relationships/slide" Target="slides/slide38.xml"/><Relationship Id="rId139" Type="http://schemas.openxmlformats.org/officeDocument/2006/relationships/slide" Target="slides/slide134.xml"/><Relationship Id="rId290" Type="http://schemas.openxmlformats.org/officeDocument/2006/relationships/slide" Target="slides/slide285.xml"/><Relationship Id="rId304" Type="http://schemas.openxmlformats.org/officeDocument/2006/relationships/slide" Target="slides/slide299.xml"/><Relationship Id="rId346" Type="http://schemas.openxmlformats.org/officeDocument/2006/relationships/slide" Target="slides/slide341.xml"/><Relationship Id="rId388" Type="http://schemas.openxmlformats.org/officeDocument/2006/relationships/slide" Target="slides/slide383.xml"/><Relationship Id="rId85" Type="http://schemas.openxmlformats.org/officeDocument/2006/relationships/slide" Target="slides/slide80.xml"/><Relationship Id="rId150" Type="http://schemas.openxmlformats.org/officeDocument/2006/relationships/slide" Target="slides/slide145.xml"/><Relationship Id="rId192" Type="http://schemas.openxmlformats.org/officeDocument/2006/relationships/slide" Target="slides/slide187.xml"/><Relationship Id="rId206" Type="http://schemas.openxmlformats.org/officeDocument/2006/relationships/slide" Target="slides/slide201.xml"/><Relationship Id="rId248" Type="http://schemas.openxmlformats.org/officeDocument/2006/relationships/slide" Target="slides/slide243.xml"/><Relationship Id="rId12" Type="http://schemas.openxmlformats.org/officeDocument/2006/relationships/slide" Target="slides/slide7.xml"/><Relationship Id="rId108" Type="http://schemas.openxmlformats.org/officeDocument/2006/relationships/slide" Target="slides/slide103.xml"/><Relationship Id="rId315" Type="http://schemas.openxmlformats.org/officeDocument/2006/relationships/slide" Target="slides/slide310.xml"/><Relationship Id="rId357" Type="http://schemas.openxmlformats.org/officeDocument/2006/relationships/slide" Target="slides/slide352.xml"/><Relationship Id="rId54" Type="http://schemas.openxmlformats.org/officeDocument/2006/relationships/slide" Target="slides/slide49.xml"/><Relationship Id="rId96" Type="http://schemas.openxmlformats.org/officeDocument/2006/relationships/slide" Target="slides/slide91.xml"/><Relationship Id="rId161" Type="http://schemas.openxmlformats.org/officeDocument/2006/relationships/slide" Target="slides/slide156.xml"/><Relationship Id="rId217" Type="http://schemas.openxmlformats.org/officeDocument/2006/relationships/slide" Target="slides/slide212.xml"/><Relationship Id="rId399" Type="http://schemas.openxmlformats.org/officeDocument/2006/relationships/slide" Target="slides/slide394.xml"/><Relationship Id="rId259" Type="http://schemas.openxmlformats.org/officeDocument/2006/relationships/slide" Target="slides/slide254.xml"/><Relationship Id="rId23" Type="http://schemas.openxmlformats.org/officeDocument/2006/relationships/slide" Target="slides/slide18.xml"/><Relationship Id="rId119" Type="http://schemas.openxmlformats.org/officeDocument/2006/relationships/slide" Target="slides/slide114.xml"/><Relationship Id="rId270" Type="http://schemas.openxmlformats.org/officeDocument/2006/relationships/slide" Target="slides/slide265.xml"/><Relationship Id="rId326" Type="http://schemas.openxmlformats.org/officeDocument/2006/relationships/slide" Target="slides/slide321.xml"/><Relationship Id="rId65" Type="http://schemas.openxmlformats.org/officeDocument/2006/relationships/slide" Target="slides/slide60.xml"/><Relationship Id="rId130" Type="http://schemas.openxmlformats.org/officeDocument/2006/relationships/slide" Target="slides/slide125.xml"/><Relationship Id="rId368" Type="http://schemas.openxmlformats.org/officeDocument/2006/relationships/slide" Target="slides/slide363.xml"/><Relationship Id="rId172" Type="http://schemas.openxmlformats.org/officeDocument/2006/relationships/slide" Target="slides/slide167.xml"/><Relationship Id="rId228" Type="http://schemas.openxmlformats.org/officeDocument/2006/relationships/slide" Target="slides/slide223.xml"/><Relationship Id="rId281" Type="http://schemas.openxmlformats.org/officeDocument/2006/relationships/slide" Target="slides/slide276.xml"/><Relationship Id="rId337" Type="http://schemas.openxmlformats.org/officeDocument/2006/relationships/slide" Target="slides/slide332.xml"/><Relationship Id="rId34" Type="http://schemas.openxmlformats.org/officeDocument/2006/relationships/slide" Target="slides/slide29.xml"/><Relationship Id="rId76" Type="http://schemas.openxmlformats.org/officeDocument/2006/relationships/slide" Target="slides/slide71.xml"/><Relationship Id="rId141" Type="http://schemas.openxmlformats.org/officeDocument/2006/relationships/slide" Target="slides/slide136.xml"/><Relationship Id="rId379" Type="http://schemas.openxmlformats.org/officeDocument/2006/relationships/slide" Target="slides/slide374.xml"/><Relationship Id="rId7" Type="http://schemas.openxmlformats.org/officeDocument/2006/relationships/slide" Target="slides/slide2.xml"/><Relationship Id="rId183" Type="http://schemas.openxmlformats.org/officeDocument/2006/relationships/slide" Target="slides/slide178.xml"/><Relationship Id="rId239" Type="http://schemas.openxmlformats.org/officeDocument/2006/relationships/slide" Target="slides/slide234.xml"/><Relationship Id="rId390" Type="http://schemas.openxmlformats.org/officeDocument/2006/relationships/slide" Target="slides/slide385.xml"/><Relationship Id="rId404" Type="http://schemas.openxmlformats.org/officeDocument/2006/relationships/theme" Target="theme/theme1.xml"/><Relationship Id="rId250" Type="http://schemas.openxmlformats.org/officeDocument/2006/relationships/slide" Target="slides/slide245.xml"/><Relationship Id="rId292" Type="http://schemas.openxmlformats.org/officeDocument/2006/relationships/slide" Target="slides/slide287.xml"/><Relationship Id="rId306" Type="http://schemas.openxmlformats.org/officeDocument/2006/relationships/slide" Target="slides/slide301.xml"/><Relationship Id="rId45" Type="http://schemas.openxmlformats.org/officeDocument/2006/relationships/slide" Target="slides/slide40.xml"/><Relationship Id="rId87" Type="http://schemas.openxmlformats.org/officeDocument/2006/relationships/slide" Target="slides/slide82.xml"/><Relationship Id="rId110" Type="http://schemas.openxmlformats.org/officeDocument/2006/relationships/slide" Target="slides/slide105.xml"/><Relationship Id="rId348" Type="http://schemas.openxmlformats.org/officeDocument/2006/relationships/slide" Target="slides/slide343.xml"/><Relationship Id="rId152" Type="http://schemas.openxmlformats.org/officeDocument/2006/relationships/slide" Target="slides/slide147.xml"/><Relationship Id="rId194" Type="http://schemas.openxmlformats.org/officeDocument/2006/relationships/slide" Target="slides/slide189.xml"/><Relationship Id="rId208" Type="http://schemas.openxmlformats.org/officeDocument/2006/relationships/slide" Target="slides/slide203.xml"/><Relationship Id="rId261" Type="http://schemas.openxmlformats.org/officeDocument/2006/relationships/slide" Target="slides/slide256.xml"/><Relationship Id="rId14" Type="http://schemas.openxmlformats.org/officeDocument/2006/relationships/slide" Target="slides/slide9.xml"/><Relationship Id="rId56" Type="http://schemas.openxmlformats.org/officeDocument/2006/relationships/slide" Target="slides/slide51.xml"/><Relationship Id="rId317" Type="http://schemas.openxmlformats.org/officeDocument/2006/relationships/slide" Target="slides/slide312.xml"/><Relationship Id="rId359" Type="http://schemas.openxmlformats.org/officeDocument/2006/relationships/slide" Target="slides/slide354.xml"/><Relationship Id="rId98" Type="http://schemas.openxmlformats.org/officeDocument/2006/relationships/slide" Target="slides/slide93.xml"/><Relationship Id="rId121" Type="http://schemas.openxmlformats.org/officeDocument/2006/relationships/slide" Target="slides/slide116.xml"/><Relationship Id="rId163" Type="http://schemas.openxmlformats.org/officeDocument/2006/relationships/slide" Target="slides/slide158.xml"/><Relationship Id="rId219" Type="http://schemas.openxmlformats.org/officeDocument/2006/relationships/slide" Target="slides/slide214.xml"/><Relationship Id="rId370" Type="http://schemas.openxmlformats.org/officeDocument/2006/relationships/slide" Target="slides/slide365.xml"/><Relationship Id="rId230" Type="http://schemas.openxmlformats.org/officeDocument/2006/relationships/slide" Target="slides/slide225.xml"/><Relationship Id="rId25" Type="http://schemas.openxmlformats.org/officeDocument/2006/relationships/slide" Target="slides/slide20.xml"/><Relationship Id="rId67" Type="http://schemas.openxmlformats.org/officeDocument/2006/relationships/slide" Target="slides/slide62.xml"/><Relationship Id="rId272" Type="http://schemas.openxmlformats.org/officeDocument/2006/relationships/slide" Target="slides/slide267.xml"/><Relationship Id="rId328" Type="http://schemas.openxmlformats.org/officeDocument/2006/relationships/slide" Target="slides/slide323.xml"/><Relationship Id="rId132" Type="http://schemas.openxmlformats.org/officeDocument/2006/relationships/slide" Target="slides/slide127.xml"/><Relationship Id="rId174" Type="http://schemas.openxmlformats.org/officeDocument/2006/relationships/slide" Target="slides/slide169.xml"/><Relationship Id="rId381" Type="http://schemas.openxmlformats.org/officeDocument/2006/relationships/slide" Target="slides/slide376.xml"/><Relationship Id="rId241" Type="http://schemas.openxmlformats.org/officeDocument/2006/relationships/slide" Target="slides/slide236.xml"/><Relationship Id="rId36" Type="http://schemas.openxmlformats.org/officeDocument/2006/relationships/slide" Target="slides/slide31.xml"/><Relationship Id="rId283" Type="http://schemas.openxmlformats.org/officeDocument/2006/relationships/slide" Target="slides/slide278.xml"/><Relationship Id="rId339" Type="http://schemas.openxmlformats.org/officeDocument/2006/relationships/slide" Target="slides/slide334.xml"/><Relationship Id="rId78" Type="http://schemas.openxmlformats.org/officeDocument/2006/relationships/slide" Target="slides/slide73.xml"/><Relationship Id="rId101" Type="http://schemas.openxmlformats.org/officeDocument/2006/relationships/slide" Target="slides/slide96.xml"/><Relationship Id="rId143" Type="http://schemas.openxmlformats.org/officeDocument/2006/relationships/slide" Target="slides/slide138.xml"/><Relationship Id="rId185" Type="http://schemas.openxmlformats.org/officeDocument/2006/relationships/slide" Target="slides/slide180.xml"/><Relationship Id="rId350" Type="http://schemas.openxmlformats.org/officeDocument/2006/relationships/slide" Target="slides/slide345.xml"/><Relationship Id="rId9" Type="http://schemas.openxmlformats.org/officeDocument/2006/relationships/slide" Target="slides/slide4.xml"/><Relationship Id="rId210" Type="http://schemas.openxmlformats.org/officeDocument/2006/relationships/slide" Target="slides/slide205.xml"/><Relationship Id="rId392" Type="http://schemas.openxmlformats.org/officeDocument/2006/relationships/slide" Target="slides/slide387.xml"/><Relationship Id="rId252" Type="http://schemas.openxmlformats.org/officeDocument/2006/relationships/slide" Target="slides/slide247.xml"/><Relationship Id="rId294" Type="http://schemas.openxmlformats.org/officeDocument/2006/relationships/slide" Target="slides/slide289.xml"/><Relationship Id="rId308" Type="http://schemas.openxmlformats.org/officeDocument/2006/relationships/slide" Target="slides/slide303.xml"/><Relationship Id="rId47" Type="http://schemas.openxmlformats.org/officeDocument/2006/relationships/slide" Target="slides/slide42.xml"/><Relationship Id="rId89" Type="http://schemas.openxmlformats.org/officeDocument/2006/relationships/slide" Target="slides/slide84.xml"/><Relationship Id="rId112" Type="http://schemas.openxmlformats.org/officeDocument/2006/relationships/slide" Target="slides/slide107.xml"/><Relationship Id="rId154" Type="http://schemas.openxmlformats.org/officeDocument/2006/relationships/slide" Target="slides/slide149.xml"/><Relationship Id="rId361" Type="http://schemas.openxmlformats.org/officeDocument/2006/relationships/slide" Target="slides/slide356.xml"/><Relationship Id="rId196" Type="http://schemas.openxmlformats.org/officeDocument/2006/relationships/slide" Target="slides/slide191.xml"/><Relationship Id="rId16" Type="http://schemas.openxmlformats.org/officeDocument/2006/relationships/slide" Target="slides/slide11.xml"/><Relationship Id="rId221" Type="http://schemas.openxmlformats.org/officeDocument/2006/relationships/slide" Target="slides/slide216.xml"/><Relationship Id="rId263" Type="http://schemas.openxmlformats.org/officeDocument/2006/relationships/slide" Target="slides/slide258.xml"/><Relationship Id="rId319" Type="http://schemas.openxmlformats.org/officeDocument/2006/relationships/slide" Target="slides/slide314.xml"/><Relationship Id="rId58" Type="http://schemas.openxmlformats.org/officeDocument/2006/relationships/slide" Target="slides/slide53.xml"/><Relationship Id="rId123" Type="http://schemas.openxmlformats.org/officeDocument/2006/relationships/slide" Target="slides/slide118.xml"/><Relationship Id="rId330" Type="http://schemas.openxmlformats.org/officeDocument/2006/relationships/slide" Target="slides/slide325.xml"/><Relationship Id="rId165" Type="http://schemas.openxmlformats.org/officeDocument/2006/relationships/slide" Target="slides/slide160.xml"/><Relationship Id="rId372" Type="http://schemas.openxmlformats.org/officeDocument/2006/relationships/slide" Target="slides/slide367.xml"/><Relationship Id="rId211" Type="http://schemas.openxmlformats.org/officeDocument/2006/relationships/slide" Target="slides/slide206.xml"/><Relationship Id="rId232" Type="http://schemas.openxmlformats.org/officeDocument/2006/relationships/slide" Target="slides/slide227.xml"/><Relationship Id="rId253" Type="http://schemas.openxmlformats.org/officeDocument/2006/relationships/slide" Target="slides/slide248.xml"/><Relationship Id="rId274" Type="http://schemas.openxmlformats.org/officeDocument/2006/relationships/slide" Target="slides/slide269.xml"/><Relationship Id="rId295" Type="http://schemas.openxmlformats.org/officeDocument/2006/relationships/slide" Target="slides/slide290.xml"/><Relationship Id="rId309" Type="http://schemas.openxmlformats.org/officeDocument/2006/relationships/slide" Target="slides/slide304.xml"/><Relationship Id="rId27" Type="http://schemas.openxmlformats.org/officeDocument/2006/relationships/slide" Target="slides/slide22.xml"/><Relationship Id="rId48" Type="http://schemas.openxmlformats.org/officeDocument/2006/relationships/slide" Target="slides/slide43.xml"/><Relationship Id="rId69" Type="http://schemas.openxmlformats.org/officeDocument/2006/relationships/slide" Target="slides/slide64.xml"/><Relationship Id="rId113" Type="http://schemas.openxmlformats.org/officeDocument/2006/relationships/slide" Target="slides/slide108.xml"/><Relationship Id="rId134" Type="http://schemas.openxmlformats.org/officeDocument/2006/relationships/slide" Target="slides/slide129.xml"/><Relationship Id="rId320" Type="http://schemas.openxmlformats.org/officeDocument/2006/relationships/slide" Target="slides/slide315.xml"/><Relationship Id="rId80" Type="http://schemas.openxmlformats.org/officeDocument/2006/relationships/slide" Target="slides/slide75.xml"/><Relationship Id="rId155" Type="http://schemas.openxmlformats.org/officeDocument/2006/relationships/slide" Target="slides/slide150.xml"/><Relationship Id="rId176" Type="http://schemas.openxmlformats.org/officeDocument/2006/relationships/slide" Target="slides/slide171.xml"/><Relationship Id="rId197" Type="http://schemas.openxmlformats.org/officeDocument/2006/relationships/slide" Target="slides/slide192.xml"/><Relationship Id="rId341" Type="http://schemas.openxmlformats.org/officeDocument/2006/relationships/slide" Target="slides/slide336.xml"/><Relationship Id="rId362" Type="http://schemas.openxmlformats.org/officeDocument/2006/relationships/slide" Target="slides/slide357.xml"/><Relationship Id="rId383" Type="http://schemas.openxmlformats.org/officeDocument/2006/relationships/slide" Target="slides/slide378.xml"/><Relationship Id="rId201" Type="http://schemas.openxmlformats.org/officeDocument/2006/relationships/slide" Target="slides/slide196.xml"/><Relationship Id="rId222" Type="http://schemas.openxmlformats.org/officeDocument/2006/relationships/slide" Target="slides/slide217.xml"/><Relationship Id="rId243" Type="http://schemas.openxmlformats.org/officeDocument/2006/relationships/slide" Target="slides/slide238.xml"/><Relationship Id="rId264" Type="http://schemas.openxmlformats.org/officeDocument/2006/relationships/slide" Target="slides/slide259.xml"/><Relationship Id="rId285" Type="http://schemas.openxmlformats.org/officeDocument/2006/relationships/slide" Target="slides/slide280.xml"/><Relationship Id="rId17" Type="http://schemas.openxmlformats.org/officeDocument/2006/relationships/slide" Target="slides/slide12.xml"/><Relationship Id="rId38" Type="http://schemas.openxmlformats.org/officeDocument/2006/relationships/slide" Target="slides/slide33.xml"/><Relationship Id="rId59" Type="http://schemas.openxmlformats.org/officeDocument/2006/relationships/slide" Target="slides/slide54.xml"/><Relationship Id="rId103" Type="http://schemas.openxmlformats.org/officeDocument/2006/relationships/slide" Target="slides/slide98.xml"/><Relationship Id="rId124" Type="http://schemas.openxmlformats.org/officeDocument/2006/relationships/slide" Target="slides/slide119.xml"/><Relationship Id="rId310" Type="http://schemas.openxmlformats.org/officeDocument/2006/relationships/slide" Target="slides/slide305.xml"/><Relationship Id="rId70" Type="http://schemas.openxmlformats.org/officeDocument/2006/relationships/slide" Target="slides/slide65.xml"/><Relationship Id="rId91" Type="http://schemas.openxmlformats.org/officeDocument/2006/relationships/slide" Target="slides/slide86.xml"/><Relationship Id="rId145" Type="http://schemas.openxmlformats.org/officeDocument/2006/relationships/slide" Target="slides/slide140.xml"/><Relationship Id="rId166" Type="http://schemas.openxmlformats.org/officeDocument/2006/relationships/slide" Target="slides/slide161.xml"/><Relationship Id="rId187" Type="http://schemas.openxmlformats.org/officeDocument/2006/relationships/slide" Target="slides/slide182.xml"/><Relationship Id="rId331" Type="http://schemas.openxmlformats.org/officeDocument/2006/relationships/slide" Target="slides/slide326.xml"/><Relationship Id="rId352" Type="http://schemas.openxmlformats.org/officeDocument/2006/relationships/slide" Target="slides/slide347.xml"/><Relationship Id="rId373" Type="http://schemas.openxmlformats.org/officeDocument/2006/relationships/slide" Target="slides/slide368.xml"/><Relationship Id="rId394" Type="http://schemas.openxmlformats.org/officeDocument/2006/relationships/slide" Target="slides/slide389.xml"/><Relationship Id="rId1" Type="http://schemas.openxmlformats.org/officeDocument/2006/relationships/customXml" Target="../customXml/item1.xml"/><Relationship Id="rId212" Type="http://schemas.openxmlformats.org/officeDocument/2006/relationships/slide" Target="slides/slide207.xml"/><Relationship Id="rId233" Type="http://schemas.openxmlformats.org/officeDocument/2006/relationships/slide" Target="slides/slide228.xml"/><Relationship Id="rId254" Type="http://schemas.openxmlformats.org/officeDocument/2006/relationships/slide" Target="slides/slide249.xml"/><Relationship Id="rId28" Type="http://schemas.openxmlformats.org/officeDocument/2006/relationships/slide" Target="slides/slide23.xml"/><Relationship Id="rId49" Type="http://schemas.openxmlformats.org/officeDocument/2006/relationships/slide" Target="slides/slide44.xml"/><Relationship Id="rId114" Type="http://schemas.openxmlformats.org/officeDocument/2006/relationships/slide" Target="slides/slide109.xml"/><Relationship Id="rId275" Type="http://schemas.openxmlformats.org/officeDocument/2006/relationships/slide" Target="slides/slide270.xml"/><Relationship Id="rId296" Type="http://schemas.openxmlformats.org/officeDocument/2006/relationships/slide" Target="slides/slide291.xml"/><Relationship Id="rId300" Type="http://schemas.openxmlformats.org/officeDocument/2006/relationships/slide" Target="slides/slide295.xml"/><Relationship Id="rId60" Type="http://schemas.openxmlformats.org/officeDocument/2006/relationships/slide" Target="slides/slide55.xml"/><Relationship Id="rId81" Type="http://schemas.openxmlformats.org/officeDocument/2006/relationships/slide" Target="slides/slide76.xml"/><Relationship Id="rId135" Type="http://schemas.openxmlformats.org/officeDocument/2006/relationships/slide" Target="slides/slide130.xml"/><Relationship Id="rId156" Type="http://schemas.openxmlformats.org/officeDocument/2006/relationships/slide" Target="slides/slide151.xml"/><Relationship Id="rId177" Type="http://schemas.openxmlformats.org/officeDocument/2006/relationships/slide" Target="slides/slide172.xml"/><Relationship Id="rId198" Type="http://schemas.openxmlformats.org/officeDocument/2006/relationships/slide" Target="slides/slide193.xml"/><Relationship Id="rId321" Type="http://schemas.openxmlformats.org/officeDocument/2006/relationships/slide" Target="slides/slide316.xml"/><Relationship Id="rId342" Type="http://schemas.openxmlformats.org/officeDocument/2006/relationships/slide" Target="slides/slide337.xml"/><Relationship Id="rId363" Type="http://schemas.openxmlformats.org/officeDocument/2006/relationships/slide" Target="slides/slide358.xml"/><Relationship Id="rId384" Type="http://schemas.openxmlformats.org/officeDocument/2006/relationships/slide" Target="slides/slide379.xml"/><Relationship Id="rId202" Type="http://schemas.openxmlformats.org/officeDocument/2006/relationships/slide" Target="slides/slide197.xml"/><Relationship Id="rId223" Type="http://schemas.openxmlformats.org/officeDocument/2006/relationships/slide" Target="slides/slide218.xml"/><Relationship Id="rId244" Type="http://schemas.openxmlformats.org/officeDocument/2006/relationships/slide" Target="slides/slide239.xml"/><Relationship Id="rId18" Type="http://schemas.openxmlformats.org/officeDocument/2006/relationships/slide" Target="slides/slide13.xml"/><Relationship Id="rId39" Type="http://schemas.openxmlformats.org/officeDocument/2006/relationships/slide" Target="slides/slide34.xml"/><Relationship Id="rId265" Type="http://schemas.openxmlformats.org/officeDocument/2006/relationships/slide" Target="slides/slide260.xml"/><Relationship Id="rId286" Type="http://schemas.openxmlformats.org/officeDocument/2006/relationships/slide" Target="slides/slide281.xml"/><Relationship Id="rId50" Type="http://schemas.openxmlformats.org/officeDocument/2006/relationships/slide" Target="slides/slide45.xml"/><Relationship Id="rId104" Type="http://schemas.openxmlformats.org/officeDocument/2006/relationships/slide" Target="slides/slide99.xml"/><Relationship Id="rId125" Type="http://schemas.openxmlformats.org/officeDocument/2006/relationships/slide" Target="slides/slide120.xml"/><Relationship Id="rId146" Type="http://schemas.openxmlformats.org/officeDocument/2006/relationships/slide" Target="slides/slide141.xml"/><Relationship Id="rId167" Type="http://schemas.openxmlformats.org/officeDocument/2006/relationships/slide" Target="slides/slide162.xml"/><Relationship Id="rId188" Type="http://schemas.openxmlformats.org/officeDocument/2006/relationships/slide" Target="slides/slide183.xml"/><Relationship Id="rId311" Type="http://schemas.openxmlformats.org/officeDocument/2006/relationships/slide" Target="slides/slide306.xml"/><Relationship Id="rId332" Type="http://schemas.openxmlformats.org/officeDocument/2006/relationships/slide" Target="slides/slide327.xml"/><Relationship Id="rId353" Type="http://schemas.openxmlformats.org/officeDocument/2006/relationships/slide" Target="slides/slide348.xml"/><Relationship Id="rId374" Type="http://schemas.openxmlformats.org/officeDocument/2006/relationships/slide" Target="slides/slide369.xml"/><Relationship Id="rId395" Type="http://schemas.openxmlformats.org/officeDocument/2006/relationships/slide" Target="slides/slide390.xml"/><Relationship Id="rId71" Type="http://schemas.openxmlformats.org/officeDocument/2006/relationships/slide" Target="slides/slide66.xml"/><Relationship Id="rId92" Type="http://schemas.openxmlformats.org/officeDocument/2006/relationships/slide" Target="slides/slide87.xml"/><Relationship Id="rId213" Type="http://schemas.openxmlformats.org/officeDocument/2006/relationships/slide" Target="slides/slide208.xml"/><Relationship Id="rId234" Type="http://schemas.openxmlformats.org/officeDocument/2006/relationships/slide" Target="slides/slide229.xml"/><Relationship Id="rId2" Type="http://schemas.openxmlformats.org/officeDocument/2006/relationships/customXml" Target="../customXml/item2.xml"/><Relationship Id="rId29" Type="http://schemas.openxmlformats.org/officeDocument/2006/relationships/slide" Target="slides/slide24.xml"/><Relationship Id="rId255" Type="http://schemas.openxmlformats.org/officeDocument/2006/relationships/slide" Target="slides/slide250.xml"/><Relationship Id="rId276" Type="http://schemas.openxmlformats.org/officeDocument/2006/relationships/slide" Target="slides/slide271.xml"/><Relationship Id="rId297" Type="http://schemas.openxmlformats.org/officeDocument/2006/relationships/slide" Target="slides/slide292.xml"/><Relationship Id="rId40" Type="http://schemas.openxmlformats.org/officeDocument/2006/relationships/slide" Target="slides/slide35.xml"/><Relationship Id="rId115" Type="http://schemas.openxmlformats.org/officeDocument/2006/relationships/slide" Target="slides/slide110.xml"/><Relationship Id="rId136" Type="http://schemas.openxmlformats.org/officeDocument/2006/relationships/slide" Target="slides/slide131.xml"/><Relationship Id="rId157" Type="http://schemas.openxmlformats.org/officeDocument/2006/relationships/slide" Target="slides/slide152.xml"/><Relationship Id="rId178" Type="http://schemas.openxmlformats.org/officeDocument/2006/relationships/slide" Target="slides/slide173.xml"/><Relationship Id="rId301" Type="http://schemas.openxmlformats.org/officeDocument/2006/relationships/slide" Target="slides/slide296.xml"/><Relationship Id="rId322" Type="http://schemas.openxmlformats.org/officeDocument/2006/relationships/slide" Target="slides/slide317.xml"/><Relationship Id="rId343" Type="http://schemas.openxmlformats.org/officeDocument/2006/relationships/slide" Target="slides/slide338.xml"/><Relationship Id="rId364" Type="http://schemas.openxmlformats.org/officeDocument/2006/relationships/slide" Target="slides/slide359.xml"/><Relationship Id="rId61" Type="http://schemas.openxmlformats.org/officeDocument/2006/relationships/slide" Target="slides/slide56.xml"/><Relationship Id="rId82" Type="http://schemas.openxmlformats.org/officeDocument/2006/relationships/slide" Target="slides/slide77.xml"/><Relationship Id="rId199" Type="http://schemas.openxmlformats.org/officeDocument/2006/relationships/slide" Target="slides/slide194.xml"/><Relationship Id="rId203" Type="http://schemas.openxmlformats.org/officeDocument/2006/relationships/slide" Target="slides/slide198.xml"/><Relationship Id="rId385" Type="http://schemas.openxmlformats.org/officeDocument/2006/relationships/slide" Target="slides/slide380.xml"/><Relationship Id="rId19" Type="http://schemas.openxmlformats.org/officeDocument/2006/relationships/slide" Target="slides/slide14.xml"/><Relationship Id="rId224" Type="http://schemas.openxmlformats.org/officeDocument/2006/relationships/slide" Target="slides/slide219.xml"/><Relationship Id="rId245" Type="http://schemas.openxmlformats.org/officeDocument/2006/relationships/slide" Target="slides/slide240.xml"/><Relationship Id="rId266" Type="http://schemas.openxmlformats.org/officeDocument/2006/relationships/slide" Target="slides/slide261.xml"/><Relationship Id="rId287" Type="http://schemas.openxmlformats.org/officeDocument/2006/relationships/slide" Target="slides/slide282.xml"/><Relationship Id="rId30" Type="http://schemas.openxmlformats.org/officeDocument/2006/relationships/slide" Target="slides/slide25.xml"/><Relationship Id="rId105" Type="http://schemas.openxmlformats.org/officeDocument/2006/relationships/slide" Target="slides/slide100.xml"/><Relationship Id="rId126" Type="http://schemas.openxmlformats.org/officeDocument/2006/relationships/slide" Target="slides/slide121.xml"/><Relationship Id="rId147" Type="http://schemas.openxmlformats.org/officeDocument/2006/relationships/slide" Target="slides/slide142.xml"/><Relationship Id="rId168" Type="http://schemas.openxmlformats.org/officeDocument/2006/relationships/slide" Target="slides/slide163.xml"/><Relationship Id="rId312" Type="http://schemas.openxmlformats.org/officeDocument/2006/relationships/slide" Target="slides/slide307.xml"/><Relationship Id="rId333" Type="http://schemas.openxmlformats.org/officeDocument/2006/relationships/slide" Target="slides/slide328.xml"/><Relationship Id="rId354" Type="http://schemas.openxmlformats.org/officeDocument/2006/relationships/slide" Target="slides/slide349.xml"/><Relationship Id="rId51" Type="http://schemas.openxmlformats.org/officeDocument/2006/relationships/slide" Target="slides/slide46.xml"/><Relationship Id="rId72" Type="http://schemas.openxmlformats.org/officeDocument/2006/relationships/slide" Target="slides/slide67.xml"/><Relationship Id="rId93" Type="http://schemas.openxmlformats.org/officeDocument/2006/relationships/slide" Target="slides/slide88.xml"/><Relationship Id="rId189" Type="http://schemas.openxmlformats.org/officeDocument/2006/relationships/slide" Target="slides/slide184.xml"/><Relationship Id="rId375" Type="http://schemas.openxmlformats.org/officeDocument/2006/relationships/slide" Target="slides/slide370.xml"/><Relationship Id="rId396" Type="http://schemas.openxmlformats.org/officeDocument/2006/relationships/slide" Target="slides/slide391.xml"/><Relationship Id="rId3" Type="http://schemas.openxmlformats.org/officeDocument/2006/relationships/customXml" Target="../customXml/item3.xml"/><Relationship Id="rId214" Type="http://schemas.openxmlformats.org/officeDocument/2006/relationships/slide" Target="slides/slide209.xml"/><Relationship Id="rId235" Type="http://schemas.openxmlformats.org/officeDocument/2006/relationships/slide" Target="slides/slide230.xml"/><Relationship Id="rId256" Type="http://schemas.openxmlformats.org/officeDocument/2006/relationships/slide" Target="slides/slide251.xml"/><Relationship Id="rId277" Type="http://schemas.openxmlformats.org/officeDocument/2006/relationships/slide" Target="slides/slide272.xml"/><Relationship Id="rId298" Type="http://schemas.openxmlformats.org/officeDocument/2006/relationships/slide" Target="slides/slide293.xml"/><Relationship Id="rId400" Type="http://schemas.openxmlformats.org/officeDocument/2006/relationships/notesMaster" Target="notesMasters/notesMaster1.xml"/><Relationship Id="rId116" Type="http://schemas.openxmlformats.org/officeDocument/2006/relationships/slide" Target="slides/slide111.xml"/><Relationship Id="rId137" Type="http://schemas.openxmlformats.org/officeDocument/2006/relationships/slide" Target="slides/slide132.xml"/><Relationship Id="rId158" Type="http://schemas.openxmlformats.org/officeDocument/2006/relationships/slide" Target="slides/slide153.xml"/><Relationship Id="rId302" Type="http://schemas.openxmlformats.org/officeDocument/2006/relationships/slide" Target="slides/slide297.xml"/><Relationship Id="rId323" Type="http://schemas.openxmlformats.org/officeDocument/2006/relationships/slide" Target="slides/slide318.xml"/><Relationship Id="rId344" Type="http://schemas.openxmlformats.org/officeDocument/2006/relationships/slide" Target="slides/slide339.xml"/><Relationship Id="rId20" Type="http://schemas.openxmlformats.org/officeDocument/2006/relationships/slide" Target="slides/slide15.xml"/><Relationship Id="rId41" Type="http://schemas.openxmlformats.org/officeDocument/2006/relationships/slide" Target="slides/slide36.xml"/><Relationship Id="rId62" Type="http://schemas.openxmlformats.org/officeDocument/2006/relationships/slide" Target="slides/slide57.xml"/><Relationship Id="rId83" Type="http://schemas.openxmlformats.org/officeDocument/2006/relationships/slide" Target="slides/slide78.xml"/><Relationship Id="rId179" Type="http://schemas.openxmlformats.org/officeDocument/2006/relationships/slide" Target="slides/slide174.xml"/><Relationship Id="rId365" Type="http://schemas.openxmlformats.org/officeDocument/2006/relationships/slide" Target="slides/slide360.xml"/><Relationship Id="rId386" Type="http://schemas.openxmlformats.org/officeDocument/2006/relationships/slide" Target="slides/slide381.xml"/><Relationship Id="rId190" Type="http://schemas.openxmlformats.org/officeDocument/2006/relationships/slide" Target="slides/slide185.xml"/><Relationship Id="rId204" Type="http://schemas.openxmlformats.org/officeDocument/2006/relationships/slide" Target="slides/slide199.xml"/><Relationship Id="rId225" Type="http://schemas.openxmlformats.org/officeDocument/2006/relationships/slide" Target="slides/slide220.xml"/><Relationship Id="rId246" Type="http://schemas.openxmlformats.org/officeDocument/2006/relationships/slide" Target="slides/slide241.xml"/><Relationship Id="rId267" Type="http://schemas.openxmlformats.org/officeDocument/2006/relationships/slide" Target="slides/slide262.xml"/><Relationship Id="rId288" Type="http://schemas.openxmlformats.org/officeDocument/2006/relationships/slide" Target="slides/slide283.xml"/><Relationship Id="rId106" Type="http://schemas.openxmlformats.org/officeDocument/2006/relationships/slide" Target="slides/slide101.xml"/><Relationship Id="rId127" Type="http://schemas.openxmlformats.org/officeDocument/2006/relationships/slide" Target="slides/slide122.xml"/><Relationship Id="rId313" Type="http://schemas.openxmlformats.org/officeDocument/2006/relationships/slide" Target="slides/slide308.xml"/><Relationship Id="rId10" Type="http://schemas.openxmlformats.org/officeDocument/2006/relationships/slide" Target="slides/slide5.xml"/><Relationship Id="rId31" Type="http://schemas.openxmlformats.org/officeDocument/2006/relationships/slide" Target="slides/slide26.xml"/><Relationship Id="rId52" Type="http://schemas.openxmlformats.org/officeDocument/2006/relationships/slide" Target="slides/slide47.xml"/><Relationship Id="rId73" Type="http://schemas.openxmlformats.org/officeDocument/2006/relationships/slide" Target="slides/slide68.xml"/><Relationship Id="rId94" Type="http://schemas.openxmlformats.org/officeDocument/2006/relationships/slide" Target="slides/slide89.xml"/><Relationship Id="rId148" Type="http://schemas.openxmlformats.org/officeDocument/2006/relationships/slide" Target="slides/slide143.xml"/><Relationship Id="rId169" Type="http://schemas.openxmlformats.org/officeDocument/2006/relationships/slide" Target="slides/slide164.xml"/><Relationship Id="rId334" Type="http://schemas.openxmlformats.org/officeDocument/2006/relationships/slide" Target="slides/slide329.xml"/><Relationship Id="rId355" Type="http://schemas.openxmlformats.org/officeDocument/2006/relationships/slide" Target="slides/slide350.xml"/><Relationship Id="rId376" Type="http://schemas.openxmlformats.org/officeDocument/2006/relationships/slide" Target="slides/slide371.xml"/><Relationship Id="rId397" Type="http://schemas.openxmlformats.org/officeDocument/2006/relationships/slide" Target="slides/slide392.xml"/><Relationship Id="rId4" Type="http://schemas.openxmlformats.org/officeDocument/2006/relationships/slideMaster" Target="slideMasters/slideMaster1.xml"/><Relationship Id="rId180" Type="http://schemas.openxmlformats.org/officeDocument/2006/relationships/slide" Target="slides/slide175.xml"/><Relationship Id="rId215" Type="http://schemas.openxmlformats.org/officeDocument/2006/relationships/slide" Target="slides/slide210.xml"/><Relationship Id="rId236" Type="http://schemas.openxmlformats.org/officeDocument/2006/relationships/slide" Target="slides/slide231.xml"/><Relationship Id="rId257" Type="http://schemas.openxmlformats.org/officeDocument/2006/relationships/slide" Target="slides/slide252.xml"/><Relationship Id="rId278" Type="http://schemas.openxmlformats.org/officeDocument/2006/relationships/slide" Target="slides/slide273.xml"/><Relationship Id="rId401" Type="http://schemas.openxmlformats.org/officeDocument/2006/relationships/handoutMaster" Target="handoutMasters/handoutMaster1.xml"/><Relationship Id="rId303" Type="http://schemas.openxmlformats.org/officeDocument/2006/relationships/slide" Target="slides/slide298.xml"/><Relationship Id="rId42" Type="http://schemas.openxmlformats.org/officeDocument/2006/relationships/slide" Target="slides/slide37.xml"/><Relationship Id="rId84" Type="http://schemas.openxmlformats.org/officeDocument/2006/relationships/slide" Target="slides/slide79.xml"/><Relationship Id="rId138" Type="http://schemas.openxmlformats.org/officeDocument/2006/relationships/slide" Target="slides/slide133.xml"/><Relationship Id="rId345" Type="http://schemas.openxmlformats.org/officeDocument/2006/relationships/slide" Target="slides/slide340.xml"/><Relationship Id="rId387" Type="http://schemas.openxmlformats.org/officeDocument/2006/relationships/slide" Target="slides/slide382.xml"/><Relationship Id="rId191" Type="http://schemas.openxmlformats.org/officeDocument/2006/relationships/slide" Target="slides/slide186.xml"/><Relationship Id="rId205" Type="http://schemas.openxmlformats.org/officeDocument/2006/relationships/slide" Target="slides/slide200.xml"/><Relationship Id="rId247" Type="http://schemas.openxmlformats.org/officeDocument/2006/relationships/slide" Target="slides/slide242.xml"/><Relationship Id="rId107" Type="http://schemas.openxmlformats.org/officeDocument/2006/relationships/slide" Target="slides/slide102.xml"/><Relationship Id="rId289" Type="http://schemas.openxmlformats.org/officeDocument/2006/relationships/slide" Target="slides/slide284.xml"/><Relationship Id="rId11" Type="http://schemas.openxmlformats.org/officeDocument/2006/relationships/slide" Target="slides/slide6.xml"/><Relationship Id="rId53" Type="http://schemas.openxmlformats.org/officeDocument/2006/relationships/slide" Target="slides/slide48.xml"/><Relationship Id="rId149" Type="http://schemas.openxmlformats.org/officeDocument/2006/relationships/slide" Target="slides/slide144.xml"/><Relationship Id="rId314" Type="http://schemas.openxmlformats.org/officeDocument/2006/relationships/slide" Target="slides/slide309.xml"/><Relationship Id="rId356" Type="http://schemas.openxmlformats.org/officeDocument/2006/relationships/slide" Target="slides/slide351.xml"/><Relationship Id="rId398" Type="http://schemas.openxmlformats.org/officeDocument/2006/relationships/slide" Target="slides/slide393.xml"/><Relationship Id="rId95" Type="http://schemas.openxmlformats.org/officeDocument/2006/relationships/slide" Target="slides/slide90.xml"/><Relationship Id="rId160" Type="http://schemas.openxmlformats.org/officeDocument/2006/relationships/slide" Target="slides/slide155.xml"/><Relationship Id="rId216" Type="http://schemas.openxmlformats.org/officeDocument/2006/relationships/slide" Target="slides/slide211.xml"/><Relationship Id="rId258" Type="http://schemas.openxmlformats.org/officeDocument/2006/relationships/slide" Target="slides/slide253.xml"/><Relationship Id="rId22" Type="http://schemas.openxmlformats.org/officeDocument/2006/relationships/slide" Target="slides/slide17.xml"/><Relationship Id="rId64" Type="http://schemas.openxmlformats.org/officeDocument/2006/relationships/slide" Target="slides/slide59.xml"/><Relationship Id="rId118" Type="http://schemas.openxmlformats.org/officeDocument/2006/relationships/slide" Target="slides/slide113.xml"/><Relationship Id="rId325" Type="http://schemas.openxmlformats.org/officeDocument/2006/relationships/slide" Target="slides/slide320.xml"/><Relationship Id="rId367" Type="http://schemas.openxmlformats.org/officeDocument/2006/relationships/slide" Target="slides/slide362.xml"/><Relationship Id="rId171" Type="http://schemas.openxmlformats.org/officeDocument/2006/relationships/slide" Target="slides/slide166.xml"/><Relationship Id="rId227" Type="http://schemas.openxmlformats.org/officeDocument/2006/relationships/slide" Target="slides/slide222.xml"/><Relationship Id="rId269" Type="http://schemas.openxmlformats.org/officeDocument/2006/relationships/slide" Target="slides/slide264.xml"/><Relationship Id="rId33" Type="http://schemas.openxmlformats.org/officeDocument/2006/relationships/slide" Target="slides/slide28.xml"/><Relationship Id="rId129" Type="http://schemas.openxmlformats.org/officeDocument/2006/relationships/slide" Target="slides/slide124.xml"/><Relationship Id="rId280" Type="http://schemas.openxmlformats.org/officeDocument/2006/relationships/slide" Target="slides/slide275.xml"/><Relationship Id="rId336" Type="http://schemas.openxmlformats.org/officeDocument/2006/relationships/slide" Target="slides/slide331.xml"/><Relationship Id="rId75" Type="http://schemas.openxmlformats.org/officeDocument/2006/relationships/slide" Target="slides/slide70.xml"/><Relationship Id="rId140" Type="http://schemas.openxmlformats.org/officeDocument/2006/relationships/slide" Target="slides/slide135.xml"/><Relationship Id="rId182" Type="http://schemas.openxmlformats.org/officeDocument/2006/relationships/slide" Target="slides/slide177.xml"/><Relationship Id="rId378" Type="http://schemas.openxmlformats.org/officeDocument/2006/relationships/slide" Target="slides/slide373.xml"/><Relationship Id="rId403" Type="http://schemas.openxmlformats.org/officeDocument/2006/relationships/viewProps" Target="viewProps.xml"/><Relationship Id="rId6" Type="http://schemas.openxmlformats.org/officeDocument/2006/relationships/slide" Target="slides/slide1.xml"/><Relationship Id="rId238" Type="http://schemas.openxmlformats.org/officeDocument/2006/relationships/slide" Target="slides/slide233.xml"/><Relationship Id="rId291" Type="http://schemas.openxmlformats.org/officeDocument/2006/relationships/slide" Target="slides/slide286.xml"/><Relationship Id="rId305" Type="http://schemas.openxmlformats.org/officeDocument/2006/relationships/slide" Target="slides/slide300.xml"/><Relationship Id="rId347" Type="http://schemas.openxmlformats.org/officeDocument/2006/relationships/slide" Target="slides/slide342.xml"/><Relationship Id="rId44" Type="http://schemas.openxmlformats.org/officeDocument/2006/relationships/slide" Target="slides/slide39.xml"/><Relationship Id="rId86" Type="http://schemas.openxmlformats.org/officeDocument/2006/relationships/slide" Target="slides/slide81.xml"/><Relationship Id="rId151" Type="http://schemas.openxmlformats.org/officeDocument/2006/relationships/slide" Target="slides/slide146.xml"/><Relationship Id="rId389" Type="http://schemas.openxmlformats.org/officeDocument/2006/relationships/slide" Target="slides/slide384.xml"/><Relationship Id="rId193" Type="http://schemas.openxmlformats.org/officeDocument/2006/relationships/slide" Target="slides/slide188.xml"/><Relationship Id="rId207" Type="http://schemas.openxmlformats.org/officeDocument/2006/relationships/slide" Target="slides/slide202.xml"/><Relationship Id="rId249" Type="http://schemas.openxmlformats.org/officeDocument/2006/relationships/slide" Target="slides/slide244.xml"/><Relationship Id="rId13" Type="http://schemas.openxmlformats.org/officeDocument/2006/relationships/slide" Target="slides/slide8.xml"/><Relationship Id="rId109" Type="http://schemas.openxmlformats.org/officeDocument/2006/relationships/slide" Target="slides/slide104.xml"/><Relationship Id="rId260" Type="http://schemas.openxmlformats.org/officeDocument/2006/relationships/slide" Target="slides/slide255.xml"/><Relationship Id="rId316" Type="http://schemas.openxmlformats.org/officeDocument/2006/relationships/slide" Target="slides/slide311.xml"/><Relationship Id="rId55" Type="http://schemas.openxmlformats.org/officeDocument/2006/relationships/slide" Target="slides/slide50.xml"/><Relationship Id="rId97" Type="http://schemas.openxmlformats.org/officeDocument/2006/relationships/slide" Target="slides/slide92.xml"/><Relationship Id="rId120" Type="http://schemas.openxmlformats.org/officeDocument/2006/relationships/slide" Target="slides/slide115.xml"/><Relationship Id="rId358" Type="http://schemas.openxmlformats.org/officeDocument/2006/relationships/slide" Target="slides/slide353.xml"/><Relationship Id="rId162" Type="http://schemas.openxmlformats.org/officeDocument/2006/relationships/slide" Target="slides/slide157.xml"/><Relationship Id="rId218" Type="http://schemas.openxmlformats.org/officeDocument/2006/relationships/slide" Target="slides/slide213.xml"/><Relationship Id="rId271" Type="http://schemas.openxmlformats.org/officeDocument/2006/relationships/slide" Target="slides/slide266.xml"/><Relationship Id="rId24" Type="http://schemas.openxmlformats.org/officeDocument/2006/relationships/slide" Target="slides/slide19.xml"/><Relationship Id="rId66" Type="http://schemas.openxmlformats.org/officeDocument/2006/relationships/slide" Target="slides/slide61.xml"/><Relationship Id="rId131" Type="http://schemas.openxmlformats.org/officeDocument/2006/relationships/slide" Target="slides/slide126.xml"/><Relationship Id="rId327" Type="http://schemas.openxmlformats.org/officeDocument/2006/relationships/slide" Target="slides/slide322.xml"/><Relationship Id="rId369" Type="http://schemas.openxmlformats.org/officeDocument/2006/relationships/slide" Target="slides/slide364.xml"/><Relationship Id="rId173" Type="http://schemas.openxmlformats.org/officeDocument/2006/relationships/slide" Target="slides/slide168.xml"/><Relationship Id="rId229" Type="http://schemas.openxmlformats.org/officeDocument/2006/relationships/slide" Target="slides/slide224.xml"/><Relationship Id="rId380" Type="http://schemas.openxmlformats.org/officeDocument/2006/relationships/slide" Target="slides/slide375.xml"/><Relationship Id="rId240" Type="http://schemas.openxmlformats.org/officeDocument/2006/relationships/slide" Target="slides/slide235.xml"/><Relationship Id="rId35" Type="http://schemas.openxmlformats.org/officeDocument/2006/relationships/slide" Target="slides/slide30.xml"/><Relationship Id="rId77" Type="http://schemas.openxmlformats.org/officeDocument/2006/relationships/slide" Target="slides/slide72.xml"/><Relationship Id="rId100" Type="http://schemas.openxmlformats.org/officeDocument/2006/relationships/slide" Target="slides/slide95.xml"/><Relationship Id="rId282" Type="http://schemas.openxmlformats.org/officeDocument/2006/relationships/slide" Target="slides/slide277.xml"/><Relationship Id="rId338" Type="http://schemas.openxmlformats.org/officeDocument/2006/relationships/slide" Target="slides/slide333.xml"/><Relationship Id="rId8" Type="http://schemas.openxmlformats.org/officeDocument/2006/relationships/slide" Target="slides/slide3.xml"/><Relationship Id="rId142" Type="http://schemas.openxmlformats.org/officeDocument/2006/relationships/slide" Target="slides/slide137.xml"/><Relationship Id="rId184" Type="http://schemas.openxmlformats.org/officeDocument/2006/relationships/slide" Target="slides/slide179.xml"/><Relationship Id="rId391" Type="http://schemas.openxmlformats.org/officeDocument/2006/relationships/slide" Target="slides/slide386.xml"/><Relationship Id="rId405" Type="http://schemas.openxmlformats.org/officeDocument/2006/relationships/tableStyles" Target="tableStyles.xml"/><Relationship Id="rId251" Type="http://schemas.openxmlformats.org/officeDocument/2006/relationships/slide" Target="slides/slide246.xml"/><Relationship Id="rId46" Type="http://schemas.openxmlformats.org/officeDocument/2006/relationships/slide" Target="slides/slide41.xml"/><Relationship Id="rId293" Type="http://schemas.openxmlformats.org/officeDocument/2006/relationships/slide" Target="slides/slide288.xml"/><Relationship Id="rId307" Type="http://schemas.openxmlformats.org/officeDocument/2006/relationships/slide" Target="slides/slide302.xml"/><Relationship Id="rId349" Type="http://schemas.openxmlformats.org/officeDocument/2006/relationships/slide" Target="slides/slide344.xml"/><Relationship Id="rId88" Type="http://schemas.openxmlformats.org/officeDocument/2006/relationships/slide" Target="slides/slide83.xml"/><Relationship Id="rId111" Type="http://schemas.openxmlformats.org/officeDocument/2006/relationships/slide" Target="slides/slide106.xml"/><Relationship Id="rId153" Type="http://schemas.openxmlformats.org/officeDocument/2006/relationships/slide" Target="slides/slide148.xml"/><Relationship Id="rId195" Type="http://schemas.openxmlformats.org/officeDocument/2006/relationships/slide" Target="slides/slide190.xml"/><Relationship Id="rId209" Type="http://schemas.openxmlformats.org/officeDocument/2006/relationships/slide" Target="slides/slide204.xml"/><Relationship Id="rId360" Type="http://schemas.openxmlformats.org/officeDocument/2006/relationships/slide" Target="slides/slide355.xml"/><Relationship Id="rId220" Type="http://schemas.openxmlformats.org/officeDocument/2006/relationships/slide" Target="slides/slide215.xml"/><Relationship Id="rId15" Type="http://schemas.openxmlformats.org/officeDocument/2006/relationships/slide" Target="slides/slide10.xml"/><Relationship Id="rId57" Type="http://schemas.openxmlformats.org/officeDocument/2006/relationships/slide" Target="slides/slide52.xml"/><Relationship Id="rId262" Type="http://schemas.openxmlformats.org/officeDocument/2006/relationships/slide" Target="slides/slide257.xml"/><Relationship Id="rId318" Type="http://schemas.openxmlformats.org/officeDocument/2006/relationships/slide" Target="slides/slide313.xml"/><Relationship Id="rId99" Type="http://schemas.openxmlformats.org/officeDocument/2006/relationships/slide" Target="slides/slide94.xml"/><Relationship Id="rId122" Type="http://schemas.openxmlformats.org/officeDocument/2006/relationships/slide" Target="slides/slide117.xml"/><Relationship Id="rId164" Type="http://schemas.openxmlformats.org/officeDocument/2006/relationships/slide" Target="slides/slide159.xml"/><Relationship Id="rId371" Type="http://schemas.openxmlformats.org/officeDocument/2006/relationships/slide" Target="slides/slide366.xml"/><Relationship Id="rId26" Type="http://schemas.openxmlformats.org/officeDocument/2006/relationships/slide" Target="slides/slide21.xml"/><Relationship Id="rId231" Type="http://schemas.openxmlformats.org/officeDocument/2006/relationships/slide" Target="slides/slide226.xml"/><Relationship Id="rId273" Type="http://schemas.openxmlformats.org/officeDocument/2006/relationships/slide" Target="slides/slide268.xml"/><Relationship Id="rId329" Type="http://schemas.openxmlformats.org/officeDocument/2006/relationships/slide" Target="slides/slide324.xml"/><Relationship Id="rId68" Type="http://schemas.openxmlformats.org/officeDocument/2006/relationships/slide" Target="slides/slide63.xml"/><Relationship Id="rId133" Type="http://schemas.openxmlformats.org/officeDocument/2006/relationships/slide" Target="slides/slide128.xml"/><Relationship Id="rId175" Type="http://schemas.openxmlformats.org/officeDocument/2006/relationships/slide" Target="slides/slide170.xml"/><Relationship Id="rId340" Type="http://schemas.openxmlformats.org/officeDocument/2006/relationships/slide" Target="slides/slide335.xml"/><Relationship Id="rId200" Type="http://schemas.openxmlformats.org/officeDocument/2006/relationships/slide" Target="slides/slide195.xml"/><Relationship Id="rId382" Type="http://schemas.openxmlformats.org/officeDocument/2006/relationships/slide" Target="slides/slide377.xml"/><Relationship Id="rId242" Type="http://schemas.openxmlformats.org/officeDocument/2006/relationships/slide" Target="slides/slide237.xml"/><Relationship Id="rId284" Type="http://schemas.openxmlformats.org/officeDocument/2006/relationships/slide" Target="slides/slide279.xml"/><Relationship Id="rId37" Type="http://schemas.openxmlformats.org/officeDocument/2006/relationships/slide" Target="slides/slide32.xml"/><Relationship Id="rId79" Type="http://schemas.openxmlformats.org/officeDocument/2006/relationships/slide" Target="slides/slide74.xml"/><Relationship Id="rId102" Type="http://schemas.openxmlformats.org/officeDocument/2006/relationships/slide" Target="slides/slide97.xml"/><Relationship Id="rId144" Type="http://schemas.openxmlformats.org/officeDocument/2006/relationships/slide" Target="slides/slide139.xml"/><Relationship Id="rId90" Type="http://schemas.openxmlformats.org/officeDocument/2006/relationships/slide" Target="slides/slide85.xml"/><Relationship Id="rId186" Type="http://schemas.openxmlformats.org/officeDocument/2006/relationships/slide" Target="slides/slide181.xml"/><Relationship Id="rId351" Type="http://schemas.openxmlformats.org/officeDocument/2006/relationships/slide" Target="slides/slide346.xml"/><Relationship Id="rId393" Type="http://schemas.openxmlformats.org/officeDocument/2006/relationships/slide" Target="slides/slide388.xml"/></Relationships>
</file>

<file path=ppt/charts/_rels/chart1.xml.rels><?xml version="1.0" encoding="UTF-8" standalone="yes"?>
<Relationships xmlns="http://schemas.openxmlformats.org/package/2006/relationships"><Relationship Id="rId3" Type="http://schemas.openxmlformats.org/officeDocument/2006/relationships/package" Target="../embeddings/Microsoft_Excel_______.xlsx"/><Relationship Id="rId2" Type="http://schemas.microsoft.com/office/2011/relationships/chartColorStyle" Target="colors1.xml"/><Relationship Id="rId1" Type="http://schemas.microsoft.com/office/2011/relationships/chartStyle" Target="style1.xml"/><Relationship Id="rId4" Type="http://schemas.openxmlformats.org/officeDocument/2006/relationships/chartUserShapes" Target="../drawings/drawing1.xml"/></Relationships>
</file>

<file path=ppt/charts/_rels/chart10.xml.rels><?xml version="1.0" encoding="UTF-8" standalone="yes"?>
<Relationships xmlns="http://schemas.openxmlformats.org/package/2006/relationships"><Relationship Id="rId1" Type="http://schemas.openxmlformats.org/officeDocument/2006/relationships/package" Target="../embeddings/Microsoft_Excel_______6.xlsx"/></Relationships>
</file>

<file path=ppt/charts/_rels/chart11.xml.rels><?xml version="1.0" encoding="UTF-8" standalone="yes"?>
<Relationships xmlns="http://schemas.openxmlformats.org/package/2006/relationships"><Relationship Id="rId1" Type="http://schemas.openxmlformats.org/officeDocument/2006/relationships/package" Target="../embeddings/Microsoft_Excel_______7.xlsx"/></Relationships>
</file>

<file path=ppt/charts/_rels/chart2.xml.rels><?xml version="1.0" encoding="UTF-8" standalone="yes"?>
<Relationships xmlns="http://schemas.openxmlformats.org/package/2006/relationships"><Relationship Id="rId3" Type="http://schemas.openxmlformats.org/officeDocument/2006/relationships/package" Target="../embeddings/Microsoft_Excel_______1.xlsx"/><Relationship Id="rId2" Type="http://schemas.microsoft.com/office/2011/relationships/chartColorStyle" Target="colors2.xml"/><Relationship Id="rId1" Type="http://schemas.microsoft.com/office/2011/relationships/chartStyle" Target="style2.xml"/></Relationships>
</file>

<file path=ppt/charts/_rels/chart3.xml.rels><?xml version="1.0" encoding="UTF-8" standalone="yes"?>
<Relationships xmlns="http://schemas.openxmlformats.org/package/2006/relationships"><Relationship Id="rId3" Type="http://schemas.openxmlformats.org/officeDocument/2006/relationships/package" Target="../embeddings/Microsoft_Excel_______2.xlsx"/><Relationship Id="rId2" Type="http://schemas.microsoft.com/office/2011/relationships/chartColorStyle" Target="colors3.xml"/><Relationship Id="rId1" Type="http://schemas.microsoft.com/office/2011/relationships/chartStyle" Target="style3.xml"/></Relationships>
</file>

<file path=ppt/charts/_rels/chart4.xml.rels><?xml version="1.0" encoding="UTF-8" standalone="yes"?>
<Relationships xmlns="http://schemas.openxmlformats.org/package/2006/relationships"><Relationship Id="rId1" Type="http://schemas.openxmlformats.org/officeDocument/2006/relationships/package" Target="../embeddings/Microsoft_Excel_______3.xlsx"/></Relationships>
</file>

<file path=ppt/charts/_rels/chart5.xml.rels><?xml version="1.0" encoding="UTF-8" standalone="yes"?>
<Relationships xmlns="http://schemas.openxmlformats.org/package/2006/relationships"><Relationship Id="rId3" Type="http://schemas.openxmlformats.org/officeDocument/2006/relationships/oleObject" Target="file:///\\APFF001C\OA-ba0008$\&#12518;&#12540;&#12470;&#20316;&#26989;&#29992;&#12501;&#12457;&#12523;&#12480;\101.%20%20&#20154;&#20107;&#31649;&#29702;&#65288;&#32113;&#25324;&#12289;&#31649;&#29702;&#32887;&#65289;\99.&#20154;&#20107;&#20418;&#38263;\06.%20&#12381;&#12398;&#20182;\04.%20&#20491;&#21029;&#26696;&#20214;\R04\R04.11.15_&#25913;&#38761;&#35413;&#20385;PT\H23&#65374;R4&#20844;&#21215;&#23455;&#32318;&#65288;&#38750;&#20844;&#34920;&#12487;&#12540;&#12479;&#12354;&#12426;&#65289;.xlsx" TargetMode="External"/><Relationship Id="rId2" Type="http://schemas.microsoft.com/office/2011/relationships/chartColorStyle" Target="colors4.xml"/><Relationship Id="rId1" Type="http://schemas.microsoft.com/office/2011/relationships/chartStyle" Target="style4.xml"/></Relationships>
</file>

<file path=ppt/charts/_rels/chart6.xml.rels><?xml version="1.0" encoding="UTF-8" standalone="yes"?>
<Relationships xmlns="http://schemas.openxmlformats.org/package/2006/relationships"><Relationship Id="rId3" Type="http://schemas.openxmlformats.org/officeDocument/2006/relationships/package" Target="../embeddings/Microsoft_Excel_______4.xlsx"/><Relationship Id="rId2" Type="http://schemas.microsoft.com/office/2011/relationships/chartColorStyle" Target="colors5.xml"/><Relationship Id="rId1" Type="http://schemas.microsoft.com/office/2011/relationships/chartStyle" Target="style5.xml"/></Relationships>
</file>

<file path=ppt/charts/_rels/chart7.xml.rels><?xml version="1.0" encoding="UTF-8" standalone="yes"?>
<Relationships xmlns="http://schemas.openxmlformats.org/package/2006/relationships"><Relationship Id="rId3" Type="http://schemas.openxmlformats.org/officeDocument/2006/relationships/oleObject" Target="../embeddings/oleObject6.bin"/><Relationship Id="rId2" Type="http://schemas.microsoft.com/office/2011/relationships/chartColorStyle" Target="colors6.xml"/><Relationship Id="rId1" Type="http://schemas.microsoft.com/office/2011/relationships/chartStyle" Target="style6.xml"/></Relationships>
</file>

<file path=ppt/charts/_rels/chart8.xml.rels><?xml version="1.0" encoding="UTF-8" standalone="yes"?>
<Relationships xmlns="http://schemas.openxmlformats.org/package/2006/relationships"><Relationship Id="rId3" Type="http://schemas.openxmlformats.org/officeDocument/2006/relationships/oleObject" Target="file:///\\APFF001C\OA-ba0008$\&#12518;&#12540;&#12470;&#20316;&#26989;&#29992;&#12501;&#12457;&#12523;&#12480;\101.%20%20&#20154;&#20107;&#31649;&#29702;&#65288;&#32113;&#25324;&#12289;&#31649;&#29702;&#32887;&#65289;\99.&#20154;&#20107;&#20418;&#38263;\06.%20&#12381;&#12398;&#20182;\04.%20&#20491;&#21029;&#26696;&#20214;\R04\R04.11.15_&#25913;&#38761;&#35413;&#20385;PT\H23&#65374;R4&#20844;&#21215;&#23455;&#32318;&#65288;&#38750;&#20844;&#34920;&#12487;&#12540;&#12479;&#12354;&#12426;&#65289;.xlsx" TargetMode="External"/><Relationship Id="rId2" Type="http://schemas.microsoft.com/office/2011/relationships/chartColorStyle" Target="colors7.xml"/><Relationship Id="rId1" Type="http://schemas.microsoft.com/office/2011/relationships/chartStyle" Target="style7.xml"/></Relationships>
</file>

<file path=ppt/charts/_rels/chart9.xml.rels><?xml version="1.0" encoding="UTF-8" standalone="yes"?>
<Relationships xmlns="http://schemas.openxmlformats.org/package/2006/relationships"><Relationship Id="rId3" Type="http://schemas.openxmlformats.org/officeDocument/2006/relationships/package" Target="../embeddings/Microsoft_Excel_______5.xlsx"/><Relationship Id="rId2" Type="http://schemas.microsoft.com/office/2011/relationships/chartColorStyle" Target="colors8.xml"/><Relationship Id="rId1" Type="http://schemas.microsoft.com/office/2011/relationships/chartStyle" Target="style8.xml"/></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ごみ量</c:v>
                </c:pt>
              </c:strCache>
            </c:strRef>
          </c:tx>
          <c:spPr>
            <a:solidFill>
              <a:schemeClr val="accent1"/>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800" b="0" i="0" u="none" strike="noStrike" kern="1200" baseline="0">
                    <a:solidFill>
                      <a:schemeClr val="tx1">
                        <a:lumMod val="75000"/>
                        <a:lumOff val="25000"/>
                      </a:schemeClr>
                    </a:solidFill>
                    <a:latin typeface="+mn-lt"/>
                    <a:ea typeface="+mn-ea"/>
                    <a:cs typeface="+mn-cs"/>
                  </a:defRPr>
                </a:pPr>
                <a:endParaRPr lang="ja-JP"/>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H25年度</c:v>
                </c:pt>
                <c:pt idx="1">
                  <c:v>R2年度</c:v>
                </c:pt>
              </c:strCache>
            </c:strRef>
          </c:cat>
          <c:val>
            <c:numRef>
              <c:f>Sheet1!$B$2:$B$3</c:f>
              <c:numCache>
                <c:formatCode>#,##0_ </c:formatCode>
                <c:ptCount val="2"/>
                <c:pt idx="0">
                  <c:v>1631</c:v>
                </c:pt>
                <c:pt idx="1">
                  <c:v>750</c:v>
                </c:pt>
              </c:numCache>
            </c:numRef>
          </c:val>
          <c:extLst>
            <c:ext xmlns:c16="http://schemas.microsoft.com/office/drawing/2014/chart" uri="{C3380CC4-5D6E-409C-BE32-E72D297353CC}">
              <c16:uniqueId val="{00000000-CF7C-4450-B98C-90DE8667219D}"/>
            </c:ext>
          </c:extLst>
        </c:ser>
        <c:dLbls>
          <c:showLegendKey val="0"/>
          <c:showVal val="0"/>
          <c:showCatName val="0"/>
          <c:showSerName val="0"/>
          <c:showPercent val="0"/>
          <c:showBubbleSize val="0"/>
        </c:dLbls>
        <c:gapWidth val="219"/>
        <c:overlap val="-27"/>
        <c:axId val="550625328"/>
        <c:axId val="550625984"/>
      </c:barChart>
      <c:catAx>
        <c:axId val="550625328"/>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800" b="0" i="0" u="none" strike="noStrike" kern="1200" baseline="0">
                <a:solidFill>
                  <a:schemeClr val="tx1">
                    <a:lumMod val="65000"/>
                    <a:lumOff val="35000"/>
                  </a:schemeClr>
                </a:solidFill>
                <a:latin typeface="+mn-lt"/>
                <a:ea typeface="+mn-ea"/>
                <a:cs typeface="+mn-cs"/>
              </a:defRPr>
            </a:pPr>
            <a:endParaRPr lang="ja-JP"/>
          </a:p>
        </c:txPr>
        <c:crossAx val="550625984"/>
        <c:crosses val="autoZero"/>
        <c:auto val="1"/>
        <c:lblAlgn val="ctr"/>
        <c:lblOffset val="100"/>
        <c:noMultiLvlLbl val="0"/>
      </c:catAx>
      <c:valAx>
        <c:axId val="550625984"/>
        <c:scaling>
          <c:orientation val="minMax"/>
        </c:scaling>
        <c:delete val="0"/>
        <c:axPos val="l"/>
        <c:majorGridlines>
          <c:spPr>
            <a:ln w="9525" cap="flat" cmpd="sng" algn="ctr">
              <a:solidFill>
                <a:schemeClr val="tx1">
                  <a:lumMod val="15000"/>
                  <a:lumOff val="85000"/>
                </a:schemeClr>
              </a:solidFill>
              <a:round/>
            </a:ln>
            <a:effectLst/>
          </c:spPr>
        </c:majorGridlines>
        <c:numFmt formatCode="#,##0_ " sourceLinked="1"/>
        <c:majorTickMark val="none"/>
        <c:minorTickMark val="none"/>
        <c:tickLblPos val="nextTo"/>
        <c:spPr>
          <a:noFill/>
          <a:ln>
            <a:noFill/>
          </a:ln>
          <a:effectLst/>
        </c:spPr>
        <c:txPr>
          <a:bodyPr rot="-60000000" spcFirstLastPara="1" vertOverflow="ellipsis" vert="horz" wrap="square" anchor="ctr" anchorCtr="1"/>
          <a:lstStyle/>
          <a:p>
            <a:pPr>
              <a:defRPr sz="800" b="0" i="0" u="none" strike="noStrike" kern="1200" baseline="0">
                <a:solidFill>
                  <a:schemeClr val="tx1">
                    <a:lumMod val="65000"/>
                    <a:lumOff val="35000"/>
                  </a:schemeClr>
                </a:solidFill>
                <a:latin typeface="+mn-lt"/>
                <a:ea typeface="+mn-ea"/>
                <a:cs typeface="+mn-cs"/>
              </a:defRPr>
            </a:pPr>
            <a:endParaRPr lang="ja-JP"/>
          </a:p>
        </c:txPr>
        <c:crossAx val="550625328"/>
        <c:crosses val="autoZero"/>
        <c:crossBetween val="between"/>
      </c:valAx>
      <c:spPr>
        <a:noFill/>
        <a:ln>
          <a:noFill/>
        </a:ln>
        <a:effectLst/>
      </c:spPr>
    </c:plotArea>
    <c:plotVisOnly val="1"/>
    <c:dispBlanksAs val="gap"/>
    <c:showDLblsOverMax val="0"/>
  </c:chart>
  <c:spPr>
    <a:solidFill>
      <a:schemeClr val="bg1"/>
    </a:solidFill>
    <a:ln>
      <a:noFill/>
    </a:ln>
    <a:effectLst/>
  </c:spPr>
  <c:txPr>
    <a:bodyPr/>
    <a:lstStyle/>
    <a:p>
      <a:pPr>
        <a:defRPr sz="800"/>
      </a:pPr>
      <a:endParaRPr lang="ja-JP"/>
    </a:p>
  </c:txPr>
  <c:externalData r:id="rId3">
    <c:autoUpdate val="0"/>
  </c:externalData>
  <c:userShapes r:id="rId4"/>
</c:chartSpace>
</file>

<file path=ppt/charts/chart1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ja-JP"/>
  <c:roundedCorners val="0"/>
  <mc:AlternateContent xmlns:mc="http://schemas.openxmlformats.org/markup-compatibility/2006">
    <mc:Choice xmlns:c14="http://schemas.microsoft.com/office/drawing/2007/8/2/chart" Requires="c14">
      <c14:style val="103"/>
    </mc:Choice>
    <mc:Fallback>
      <c:style val="3"/>
    </mc:Fallback>
  </mc:AlternateContent>
  <c:chart>
    <c:autoTitleDeleted val="1"/>
    <c:plotArea>
      <c:layout>
        <c:manualLayout>
          <c:layoutTarget val="inner"/>
          <c:xMode val="edge"/>
          <c:yMode val="edge"/>
          <c:x val="0"/>
          <c:y val="2.6242127435871437E-2"/>
          <c:w val="0.94061340769905744"/>
          <c:h val="0.87750603468301613"/>
        </c:manualLayout>
      </c:layout>
      <c:barChart>
        <c:barDir val="col"/>
        <c:grouping val="stacked"/>
        <c:varyColors val="0"/>
        <c:ser>
          <c:idx val="0"/>
          <c:order val="0"/>
          <c:tx>
            <c:strRef>
              <c:f>Sheet1!$B$1</c:f>
              <c:strCache>
                <c:ptCount val="1"/>
                <c:pt idx="0">
                  <c:v>生活扶助</c:v>
                </c:pt>
              </c:strCache>
            </c:strRef>
          </c:tx>
          <c:spPr>
            <a:solidFill>
              <a:srgbClr val="1F497D">
                <a:lumMod val="60000"/>
                <a:lumOff val="40000"/>
                <a:alpha val="30000"/>
              </a:srgbClr>
            </a:solidFill>
            <a:ln w="9525">
              <a:solidFill>
                <a:prstClr val="black"/>
              </a:solidFill>
            </a:ln>
          </c:spPr>
          <c:invertIfNegative val="0"/>
          <c:dLbls>
            <c:dLbl>
              <c:idx val="0"/>
              <c:layout>
                <c:manualLayout>
                  <c:x val="-5.5228592958592865E-2"/>
                  <c:y val="-2.6723368253815682E-3"/>
                </c:manualLayout>
              </c:layout>
              <c:tx>
                <c:rich>
                  <a:bodyPr rot="0" vert="horz"/>
                  <a:lstStyle/>
                  <a:p>
                    <a:pPr>
                      <a:defRPr sz="900">
                        <a:latin typeface="Meiryo UI" pitchFamily="50" charset="-128"/>
                        <a:ea typeface="Meiryo UI" pitchFamily="50" charset="-128"/>
                        <a:cs typeface="Meiryo UI" pitchFamily="50" charset="-128"/>
                      </a:defRPr>
                    </a:pPr>
                    <a:r>
                      <a:rPr lang="ja-JP" altLang="en-US" sz="700" dirty="0"/>
                      <a:t>生活扶助</a:t>
                    </a:r>
                  </a:p>
                </c:rich>
              </c:tx>
              <c:numFmt formatCode="#,##0_);\(#,##0\)" sourceLinked="0"/>
              <c:spPr/>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809E-43EE-98A4-EADB5C349913}"/>
                </c:ext>
              </c:extLst>
            </c:dLbl>
            <c:dLbl>
              <c:idx val="7"/>
              <c:layout>
                <c:manualLayout>
                  <c:x val="0.10435183127800615"/>
                  <c:y val="-2.713373727705509E-3"/>
                </c:manualLayout>
              </c:layout>
              <c:numFmt formatCode="#,##0_);\(#,##0\)" sourceLinked="0"/>
              <c:spPr/>
              <c:txPr>
                <a:bodyPr rot="0" vert="eaVert"/>
                <a:lstStyle/>
                <a:p>
                  <a:pPr>
                    <a:defRPr sz="900">
                      <a:latin typeface="Meiryo UI" pitchFamily="50" charset="-128"/>
                      <a:ea typeface="Meiryo UI" pitchFamily="50" charset="-128"/>
                      <a:cs typeface="Meiryo UI" pitchFamily="50" charset="-128"/>
                    </a:defRPr>
                  </a:pPr>
                  <a:endParaRPr lang="ja-JP"/>
                </a:p>
              </c:txPr>
              <c:showLegendKey val="0"/>
              <c:showVal val="0"/>
              <c:showCatName val="0"/>
              <c:showSerName val="1"/>
              <c:showPercent val="0"/>
              <c:showBubbleSize val="0"/>
              <c:extLst>
                <c:ext xmlns:c15="http://schemas.microsoft.com/office/drawing/2012/chart" uri="{CE6537A1-D6FC-4f65-9D91-7224C49458BB}"/>
                <c:ext xmlns:c16="http://schemas.microsoft.com/office/drawing/2014/chart" uri="{C3380CC4-5D6E-409C-BE32-E72D297353CC}">
                  <c16:uniqueId val="{00000001-809E-43EE-98A4-EADB5C349913}"/>
                </c:ext>
              </c:extLst>
            </c:dLbl>
            <c:dLbl>
              <c:idx val="8"/>
              <c:layout>
                <c:manualLayout>
                  <c:x val="-0.10582169110839525"/>
                  <c:y val="1.0853494910821875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809E-43EE-98A4-EADB5C349913}"/>
                </c:ext>
              </c:extLst>
            </c:dLbl>
            <c:numFmt formatCode="#,##0_);\(#,##0\)" sourceLinked="0"/>
            <c:spPr>
              <a:noFill/>
              <a:ln>
                <a:noFill/>
              </a:ln>
              <a:effectLst/>
            </c:spPr>
            <c:txPr>
              <a:bodyPr/>
              <a:lstStyle/>
              <a:p>
                <a:pPr>
                  <a:defRPr sz="900">
                    <a:latin typeface="Meiryo UI" pitchFamily="50" charset="-128"/>
                    <a:ea typeface="Meiryo UI" pitchFamily="50" charset="-128"/>
                    <a:cs typeface="Meiryo UI" pitchFamily="50" charset="-128"/>
                  </a:defRPr>
                </a:pPr>
                <a:endParaRPr lang="ja-JP"/>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c:f>
              <c:strCache>
                <c:ptCount val="1"/>
                <c:pt idx="0">
                  <c:v>凡例</c:v>
                </c:pt>
              </c:strCache>
            </c:strRef>
          </c:cat>
          <c:val>
            <c:numRef>
              <c:f>Sheet1!$B$2</c:f>
              <c:numCache>
                <c:formatCode>General</c:formatCode>
                <c:ptCount val="1"/>
                <c:pt idx="0">
                  <c:v>969</c:v>
                </c:pt>
              </c:numCache>
            </c:numRef>
          </c:val>
          <c:extLst>
            <c:ext xmlns:c16="http://schemas.microsoft.com/office/drawing/2014/chart" uri="{C3380CC4-5D6E-409C-BE32-E72D297353CC}">
              <c16:uniqueId val="{00000003-809E-43EE-98A4-EADB5C349913}"/>
            </c:ext>
          </c:extLst>
        </c:ser>
        <c:ser>
          <c:idx val="1"/>
          <c:order val="1"/>
          <c:tx>
            <c:strRef>
              <c:f>Sheet1!$C$1</c:f>
              <c:strCache>
                <c:ptCount val="1"/>
                <c:pt idx="0">
                  <c:v>住宅扶助</c:v>
                </c:pt>
              </c:strCache>
            </c:strRef>
          </c:tx>
          <c:spPr>
            <a:solidFill>
              <a:srgbClr val="1F497D">
                <a:lumMod val="60000"/>
                <a:lumOff val="40000"/>
                <a:alpha val="70000"/>
              </a:srgbClr>
            </a:solidFill>
            <a:ln w="9525">
              <a:solidFill>
                <a:schemeClr val="tx1"/>
              </a:solidFill>
            </a:ln>
          </c:spPr>
          <c:invertIfNegative val="0"/>
          <c:dLbls>
            <c:dLbl>
              <c:idx val="0"/>
              <c:layout>
                <c:manualLayout>
                  <c:x val="-5.4710328096632552E-2"/>
                  <c:y val="-2.6888510285490346E-3"/>
                </c:manualLayout>
              </c:layout>
              <c:tx>
                <c:rich>
                  <a:bodyPr rot="0" vert="horz"/>
                  <a:lstStyle/>
                  <a:p>
                    <a:pPr>
                      <a:defRPr sz="900">
                        <a:latin typeface="Meiryo UI" pitchFamily="50" charset="-128"/>
                        <a:ea typeface="Meiryo UI" pitchFamily="50" charset="-128"/>
                        <a:cs typeface="Meiryo UI" pitchFamily="50" charset="-128"/>
                      </a:defRPr>
                    </a:pPr>
                    <a:r>
                      <a:rPr lang="ja-JP" altLang="en-US" sz="700" dirty="0"/>
                      <a:t>住宅扶助</a:t>
                    </a:r>
                    <a:endParaRPr lang="ja-JP" altLang="en-US" sz="800" dirty="0"/>
                  </a:p>
                </c:rich>
              </c:tx>
              <c:sp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4-809E-43EE-98A4-EADB5C349913}"/>
                </c:ext>
              </c:extLst>
            </c:dLbl>
            <c:dLbl>
              <c:idx val="7"/>
              <c:layout>
                <c:manualLayout>
                  <c:x val="0.10435183127800615"/>
                  <c:y val="2.3543135730017001E-3"/>
                </c:manualLayout>
              </c:layout>
              <c:spPr/>
              <c:txPr>
                <a:bodyPr rot="0" vert="eaVert"/>
                <a:lstStyle/>
                <a:p>
                  <a:pPr>
                    <a:defRPr sz="900">
                      <a:latin typeface="Meiryo UI" pitchFamily="50" charset="-128"/>
                      <a:ea typeface="Meiryo UI" pitchFamily="50" charset="-128"/>
                      <a:cs typeface="Meiryo UI" pitchFamily="50" charset="-128"/>
                    </a:defRPr>
                  </a:pPr>
                  <a:endParaRPr lang="ja-JP"/>
                </a:p>
              </c:txPr>
              <c:showLegendKey val="0"/>
              <c:showVal val="0"/>
              <c:showCatName val="0"/>
              <c:showSerName val="1"/>
              <c:showPercent val="0"/>
              <c:showBubbleSize val="0"/>
              <c:extLst>
                <c:ext xmlns:c15="http://schemas.microsoft.com/office/drawing/2012/chart" uri="{CE6537A1-D6FC-4f65-9D91-7224C49458BB}"/>
                <c:ext xmlns:c16="http://schemas.microsoft.com/office/drawing/2014/chart" uri="{C3380CC4-5D6E-409C-BE32-E72D297353CC}">
                  <c16:uniqueId val="{00000005-809E-43EE-98A4-EADB5C349913}"/>
                </c:ext>
              </c:extLst>
            </c:dLbl>
            <c:dLbl>
              <c:idx val="8"/>
              <c:layout>
                <c:manualLayout>
                  <c:x val="-0.10582169110839525"/>
                  <c:y val="8.1401211831163174E-3"/>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6-809E-43EE-98A4-EADB5C349913}"/>
                </c:ext>
              </c:extLst>
            </c:dLbl>
            <c:spPr>
              <a:noFill/>
              <a:ln>
                <a:noFill/>
              </a:ln>
              <a:effectLst/>
            </c:spPr>
            <c:txPr>
              <a:bodyPr/>
              <a:lstStyle/>
              <a:p>
                <a:pPr>
                  <a:defRPr sz="900">
                    <a:latin typeface="Meiryo UI" pitchFamily="50" charset="-128"/>
                    <a:ea typeface="Meiryo UI" pitchFamily="50" charset="-128"/>
                    <a:cs typeface="Meiryo UI" pitchFamily="50" charset="-128"/>
                  </a:defRPr>
                </a:pPr>
                <a:endParaRPr lang="ja-JP"/>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c:f>
              <c:strCache>
                <c:ptCount val="1"/>
                <c:pt idx="0">
                  <c:v>凡例</c:v>
                </c:pt>
              </c:strCache>
            </c:strRef>
          </c:cat>
          <c:val>
            <c:numRef>
              <c:f>Sheet1!$C$2</c:f>
              <c:numCache>
                <c:formatCode>General</c:formatCode>
                <c:ptCount val="1"/>
                <c:pt idx="0">
                  <c:v>498</c:v>
                </c:pt>
              </c:numCache>
            </c:numRef>
          </c:val>
          <c:extLst>
            <c:ext xmlns:c16="http://schemas.microsoft.com/office/drawing/2014/chart" uri="{C3380CC4-5D6E-409C-BE32-E72D297353CC}">
              <c16:uniqueId val="{00000007-809E-43EE-98A4-EADB5C349913}"/>
            </c:ext>
          </c:extLst>
        </c:ser>
        <c:ser>
          <c:idx val="2"/>
          <c:order val="2"/>
          <c:tx>
            <c:strRef>
              <c:f>Sheet1!$D$1</c:f>
              <c:strCache>
                <c:ptCount val="1"/>
                <c:pt idx="0">
                  <c:v>医療扶助</c:v>
                </c:pt>
              </c:strCache>
            </c:strRef>
          </c:tx>
          <c:spPr>
            <a:solidFill>
              <a:srgbClr val="4F81BD">
                <a:lumMod val="20000"/>
                <a:lumOff val="80000"/>
                <a:alpha val="50000"/>
              </a:srgbClr>
            </a:solidFill>
            <a:ln w="9525">
              <a:solidFill>
                <a:schemeClr val="tx1"/>
              </a:solidFill>
            </a:ln>
          </c:spPr>
          <c:invertIfNegative val="0"/>
          <c:dLbls>
            <c:dLbl>
              <c:idx val="0"/>
              <c:layout>
                <c:manualLayout>
                  <c:x val="-6.7997621704805278E-2"/>
                  <c:y val="4.8299809853770963E-2"/>
                </c:manualLayout>
              </c:layout>
              <c:tx>
                <c:rich>
                  <a:bodyPr/>
                  <a:lstStyle/>
                  <a:p>
                    <a:r>
                      <a:rPr lang="ja-JP" altLang="en-US" sz="700" dirty="0"/>
                      <a:t>医療扶助 </a:t>
                    </a:r>
                  </a:p>
                </c:rich>
              </c:tx>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8-809E-43EE-98A4-EADB5C349913}"/>
                </c:ext>
              </c:extLst>
            </c:dLbl>
            <c:dLbl>
              <c:idx val="7"/>
              <c:layout>
                <c:manualLayout>
                  <c:x val="0.10396101822019775"/>
                  <c:y val="1.5442320134364244E-2"/>
                </c:manualLayout>
              </c:layout>
              <c:numFmt formatCode="#,##0_);\(#,##0\)" sourceLinked="0"/>
              <c:spPr/>
              <c:txPr>
                <a:bodyPr rot="0" vert="eaVert"/>
                <a:lstStyle/>
                <a:p>
                  <a:pPr>
                    <a:defRPr sz="900">
                      <a:latin typeface="Meiryo UI" pitchFamily="50" charset="-128"/>
                      <a:ea typeface="Meiryo UI" pitchFamily="50" charset="-128"/>
                      <a:cs typeface="Meiryo UI" pitchFamily="50" charset="-128"/>
                    </a:defRPr>
                  </a:pPr>
                  <a:endParaRPr lang="ja-JP"/>
                </a:p>
              </c:txPr>
              <c:showLegendKey val="0"/>
              <c:showVal val="0"/>
              <c:showCatName val="0"/>
              <c:showSerName val="1"/>
              <c:showPercent val="0"/>
              <c:showBubbleSize val="0"/>
              <c:extLst>
                <c:ext xmlns:c15="http://schemas.microsoft.com/office/drawing/2012/chart" uri="{CE6537A1-D6FC-4f65-9D91-7224C49458BB}"/>
                <c:ext xmlns:c16="http://schemas.microsoft.com/office/drawing/2014/chart" uri="{C3380CC4-5D6E-409C-BE32-E72D297353CC}">
                  <c16:uniqueId val="{00000009-809E-43EE-98A4-EADB5C349913}"/>
                </c:ext>
              </c:extLst>
            </c:dLbl>
            <c:dLbl>
              <c:idx val="8"/>
              <c:layout>
                <c:manualLayout>
                  <c:x val="-0.10729131948302124"/>
                  <c:y val="-2.713373727705509E-3"/>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A-809E-43EE-98A4-EADB5C349913}"/>
                </c:ext>
              </c:extLst>
            </c:dLbl>
            <c:numFmt formatCode="#,##0_);\(#,##0\)" sourceLinked="0"/>
            <c:spPr>
              <a:noFill/>
              <a:ln>
                <a:noFill/>
              </a:ln>
              <a:effectLst/>
            </c:spPr>
            <c:txPr>
              <a:bodyPr/>
              <a:lstStyle/>
              <a:p>
                <a:pPr>
                  <a:defRPr sz="900">
                    <a:latin typeface="Meiryo UI" pitchFamily="50" charset="-128"/>
                    <a:ea typeface="Meiryo UI" pitchFamily="50" charset="-128"/>
                    <a:cs typeface="Meiryo UI" pitchFamily="50" charset="-128"/>
                  </a:defRPr>
                </a:pPr>
                <a:endParaRPr lang="ja-JP"/>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c:f>
              <c:strCache>
                <c:ptCount val="1"/>
                <c:pt idx="0">
                  <c:v>凡例</c:v>
                </c:pt>
              </c:strCache>
            </c:strRef>
          </c:cat>
          <c:val>
            <c:numRef>
              <c:f>Sheet1!$D$2</c:f>
              <c:numCache>
                <c:formatCode>General</c:formatCode>
                <c:ptCount val="1"/>
                <c:pt idx="0">
                  <c:v>1308</c:v>
                </c:pt>
              </c:numCache>
            </c:numRef>
          </c:val>
          <c:extLst>
            <c:ext xmlns:c16="http://schemas.microsoft.com/office/drawing/2014/chart" uri="{C3380CC4-5D6E-409C-BE32-E72D297353CC}">
              <c16:uniqueId val="{0000000B-809E-43EE-98A4-EADB5C349913}"/>
            </c:ext>
          </c:extLst>
        </c:ser>
        <c:ser>
          <c:idx val="3"/>
          <c:order val="3"/>
          <c:tx>
            <c:strRef>
              <c:f>Sheet1!$E$1</c:f>
              <c:strCache>
                <c:ptCount val="1"/>
                <c:pt idx="0">
                  <c:v>その他の扶助</c:v>
                </c:pt>
              </c:strCache>
            </c:strRef>
          </c:tx>
          <c:spPr>
            <a:ln w="9525">
              <a:solidFill>
                <a:schemeClr val="tx1"/>
              </a:solidFill>
            </a:ln>
          </c:spPr>
          <c:invertIfNegative val="0"/>
          <c:dLbls>
            <c:dLbl>
              <c:idx val="0"/>
              <c:delete val="1"/>
              <c:extLst>
                <c:ext xmlns:c15="http://schemas.microsoft.com/office/drawing/2012/chart" uri="{CE6537A1-D6FC-4f65-9D91-7224C49458BB}"/>
                <c:ext xmlns:c16="http://schemas.microsoft.com/office/drawing/2014/chart" uri="{C3380CC4-5D6E-409C-BE32-E72D297353CC}">
                  <c16:uniqueId val="{0000000C-809E-43EE-98A4-EADB5C349913}"/>
                </c:ext>
              </c:extLst>
            </c:dLbl>
            <c:dLbl>
              <c:idx val="7"/>
              <c:layout>
                <c:manualLayout>
                  <c:x val="0.10435183127800615"/>
                  <c:y val="2.713373727705509E-3"/>
                </c:manualLayout>
              </c:layout>
              <c:tx>
                <c:rich>
                  <a:bodyPr/>
                  <a:lstStyle/>
                  <a:p>
                    <a:r>
                      <a:rPr lang="ja-JP" altLang="en-US" sz="900" dirty="0">
                        <a:latin typeface="Meiryo UI" pitchFamily="50" charset="-128"/>
                        <a:ea typeface="Meiryo UI" pitchFamily="50" charset="-128"/>
                        <a:cs typeface="Meiryo UI" pitchFamily="50" charset="-128"/>
                      </a:rPr>
                      <a:t>そ</a:t>
                    </a:r>
                    <a:r>
                      <a:rPr lang="ja-JP" altLang="en-US" sz="900" dirty="0"/>
                      <a:t>の他の扶助</a:t>
                    </a:r>
                  </a:p>
                </c:rich>
              </c:tx>
              <c:showLegendKey val="0"/>
              <c:showVal val="0"/>
              <c:showCatName val="0"/>
              <c:showSerName val="1"/>
              <c:showPercent val="0"/>
              <c:showBubbleSize val="0"/>
              <c:extLst>
                <c:ext xmlns:c15="http://schemas.microsoft.com/office/drawing/2012/chart" uri="{CE6537A1-D6FC-4f65-9D91-7224C49458BB}"/>
                <c:ext xmlns:c16="http://schemas.microsoft.com/office/drawing/2014/chart" uri="{C3380CC4-5D6E-409C-BE32-E72D297353CC}">
                  <c16:uniqueId val="{0000000D-809E-43EE-98A4-EADB5C349913}"/>
                </c:ext>
              </c:extLst>
            </c:dLbl>
            <c:dLbl>
              <c:idx val="8"/>
              <c:layout>
                <c:manualLayout>
                  <c:x val="-0.1058215753805142"/>
                  <c:y val="0"/>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E-809E-43EE-98A4-EADB5C349913}"/>
                </c:ext>
              </c:extLst>
            </c:dLbl>
            <c:spPr>
              <a:noFill/>
              <a:ln>
                <a:noFill/>
              </a:ln>
              <a:effectLst/>
            </c:spPr>
            <c:txPr>
              <a:bodyPr rot="0" vert="horz"/>
              <a:lstStyle/>
              <a:p>
                <a:pPr>
                  <a:defRPr sz="900">
                    <a:latin typeface="Meiryo UI" pitchFamily="50" charset="-128"/>
                    <a:ea typeface="Meiryo UI" pitchFamily="50" charset="-128"/>
                    <a:cs typeface="Meiryo UI" pitchFamily="50" charset="-128"/>
                  </a:defRPr>
                </a:pPr>
                <a:endParaRPr lang="ja-JP"/>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c:f>
              <c:strCache>
                <c:ptCount val="1"/>
                <c:pt idx="0">
                  <c:v>凡例</c:v>
                </c:pt>
              </c:strCache>
            </c:strRef>
          </c:cat>
          <c:val>
            <c:numRef>
              <c:f>Sheet1!$E$2</c:f>
              <c:numCache>
                <c:formatCode>General</c:formatCode>
                <c:ptCount val="1"/>
                <c:pt idx="0">
                  <c:v>118</c:v>
                </c:pt>
              </c:numCache>
            </c:numRef>
          </c:val>
          <c:extLst>
            <c:ext xmlns:c16="http://schemas.microsoft.com/office/drawing/2014/chart" uri="{C3380CC4-5D6E-409C-BE32-E72D297353CC}">
              <c16:uniqueId val="{0000000F-809E-43EE-98A4-EADB5C349913}"/>
            </c:ext>
          </c:extLst>
        </c:ser>
        <c:dLbls>
          <c:showLegendKey val="0"/>
          <c:showVal val="0"/>
          <c:showCatName val="0"/>
          <c:showSerName val="0"/>
          <c:showPercent val="0"/>
          <c:showBubbleSize val="0"/>
        </c:dLbls>
        <c:gapWidth val="30"/>
        <c:overlap val="100"/>
        <c:serLines>
          <c:spPr>
            <a:ln w="9525">
              <a:solidFill>
                <a:schemeClr val="tx1"/>
              </a:solidFill>
            </a:ln>
          </c:spPr>
        </c:serLines>
        <c:axId val="406100624"/>
        <c:axId val="406101800"/>
      </c:barChart>
      <c:catAx>
        <c:axId val="406100624"/>
        <c:scaling>
          <c:orientation val="minMax"/>
        </c:scaling>
        <c:delete val="0"/>
        <c:axPos val="b"/>
        <c:numFmt formatCode="General" sourceLinked="0"/>
        <c:majorTickMark val="none"/>
        <c:minorTickMark val="none"/>
        <c:tickLblPos val="nextTo"/>
        <c:spPr>
          <a:ln>
            <a:solidFill>
              <a:prstClr val="black"/>
            </a:solidFill>
          </a:ln>
        </c:spPr>
        <c:txPr>
          <a:bodyPr/>
          <a:lstStyle/>
          <a:p>
            <a:pPr>
              <a:defRPr sz="900">
                <a:latin typeface="Meiryo UI" pitchFamily="50" charset="-128"/>
                <a:ea typeface="Meiryo UI" pitchFamily="50" charset="-128"/>
                <a:cs typeface="Meiryo UI" pitchFamily="50" charset="-128"/>
              </a:defRPr>
            </a:pPr>
            <a:endParaRPr lang="ja-JP"/>
          </a:p>
        </c:txPr>
        <c:crossAx val="406101800"/>
        <c:crosses val="autoZero"/>
        <c:auto val="1"/>
        <c:lblAlgn val="ctr"/>
        <c:lblOffset val="100"/>
        <c:noMultiLvlLbl val="0"/>
      </c:catAx>
      <c:valAx>
        <c:axId val="406101800"/>
        <c:scaling>
          <c:orientation val="minMax"/>
          <c:max val="3000"/>
          <c:min val="0"/>
        </c:scaling>
        <c:delete val="1"/>
        <c:axPos val="l"/>
        <c:numFmt formatCode="#,##0_);\(#,##0\)" sourceLinked="0"/>
        <c:majorTickMark val="out"/>
        <c:minorTickMark val="none"/>
        <c:tickLblPos val="none"/>
        <c:crossAx val="406100624"/>
        <c:crosses val="autoZero"/>
        <c:crossBetween val="between"/>
      </c:valAx>
    </c:plotArea>
    <c:plotVisOnly val="1"/>
    <c:dispBlanksAs val="gap"/>
    <c:showDLblsOverMax val="0"/>
  </c:chart>
  <c:txPr>
    <a:bodyPr/>
    <a:lstStyle/>
    <a:p>
      <a:pPr>
        <a:defRPr sz="1800"/>
      </a:pPr>
      <a:endParaRPr lang="ja-JP"/>
    </a:p>
  </c:txPr>
  <c:externalData r:id="rId1">
    <c:autoUpdate val="0"/>
  </c:externalData>
</c:chartSpace>
</file>

<file path=ppt/charts/chart1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ja-JP"/>
  <c:roundedCorners val="0"/>
  <mc:AlternateContent xmlns:mc="http://schemas.openxmlformats.org/markup-compatibility/2006">
    <mc:Choice xmlns:c14="http://schemas.microsoft.com/office/drawing/2007/8/2/chart" Requires="c14">
      <c14:style val="103"/>
    </mc:Choice>
    <mc:Fallback>
      <c:style val="3"/>
    </mc:Fallback>
  </mc:AlternateContent>
  <c:chart>
    <c:autoTitleDeleted val="1"/>
    <c:plotArea>
      <c:layout>
        <c:manualLayout>
          <c:layoutTarget val="inner"/>
          <c:xMode val="edge"/>
          <c:yMode val="edge"/>
          <c:x val="0.1031211588645442"/>
          <c:y val="1.5486632383810801E-2"/>
          <c:w val="0.94061340769905744"/>
          <c:h val="0.87750603468301613"/>
        </c:manualLayout>
      </c:layout>
      <c:barChart>
        <c:barDir val="col"/>
        <c:grouping val="stacked"/>
        <c:varyColors val="0"/>
        <c:ser>
          <c:idx val="0"/>
          <c:order val="0"/>
          <c:tx>
            <c:strRef>
              <c:f>Sheet1!$B$1</c:f>
              <c:strCache>
                <c:ptCount val="1"/>
                <c:pt idx="0">
                  <c:v>生活扶助</c:v>
                </c:pt>
              </c:strCache>
            </c:strRef>
          </c:tx>
          <c:spPr>
            <a:solidFill>
              <a:srgbClr val="1F497D">
                <a:lumMod val="60000"/>
                <a:lumOff val="40000"/>
                <a:alpha val="30000"/>
              </a:srgbClr>
            </a:solidFill>
            <a:ln w="9525">
              <a:solidFill>
                <a:prstClr val="black"/>
              </a:solidFill>
            </a:ln>
          </c:spPr>
          <c:invertIfNegative val="0"/>
          <c:dLbls>
            <c:dLbl>
              <c:idx val="0"/>
              <c:layout>
                <c:manualLayout>
                  <c:x val="-6.5595676497935421E-2"/>
                  <c:y val="-5.6029635708139134E-3"/>
                </c:manualLayout>
              </c:layout>
              <c:tx>
                <c:rich>
                  <a:bodyPr rot="0" vert="horz"/>
                  <a:lstStyle/>
                  <a:p>
                    <a:pPr>
                      <a:defRPr sz="900">
                        <a:latin typeface="Meiryo UI" pitchFamily="50" charset="-128"/>
                        <a:ea typeface="Meiryo UI" pitchFamily="50" charset="-128"/>
                        <a:cs typeface="Meiryo UI" pitchFamily="50" charset="-128"/>
                      </a:defRPr>
                    </a:pPr>
                    <a:r>
                      <a:rPr lang="ja-JP" altLang="en-US" sz="700" dirty="0"/>
                      <a:t>生活扶助</a:t>
                    </a:r>
                  </a:p>
                </c:rich>
              </c:tx>
              <c:numFmt formatCode="#,##0_);\(#,##0\)" sourceLinked="0"/>
              <c:spPr/>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F4DD-4B00-BF3C-5A2886881FDA}"/>
                </c:ext>
              </c:extLst>
            </c:dLbl>
            <c:dLbl>
              <c:idx val="7"/>
              <c:layout>
                <c:manualLayout>
                  <c:x val="0.10435183127800615"/>
                  <c:y val="-2.713373727705509E-3"/>
                </c:manualLayout>
              </c:layout>
              <c:numFmt formatCode="#,##0_);\(#,##0\)" sourceLinked="0"/>
              <c:spPr/>
              <c:txPr>
                <a:bodyPr rot="0" vert="eaVert"/>
                <a:lstStyle/>
                <a:p>
                  <a:pPr>
                    <a:defRPr sz="900">
                      <a:latin typeface="Meiryo UI" pitchFamily="50" charset="-128"/>
                      <a:ea typeface="Meiryo UI" pitchFamily="50" charset="-128"/>
                      <a:cs typeface="Meiryo UI" pitchFamily="50" charset="-128"/>
                    </a:defRPr>
                  </a:pPr>
                  <a:endParaRPr lang="ja-JP"/>
                </a:p>
              </c:txPr>
              <c:showLegendKey val="0"/>
              <c:showVal val="0"/>
              <c:showCatName val="0"/>
              <c:showSerName val="1"/>
              <c:showPercent val="0"/>
              <c:showBubbleSize val="0"/>
              <c:extLst>
                <c:ext xmlns:c15="http://schemas.microsoft.com/office/drawing/2012/chart" uri="{CE6537A1-D6FC-4f65-9D91-7224C49458BB}"/>
                <c:ext xmlns:c16="http://schemas.microsoft.com/office/drawing/2014/chart" uri="{C3380CC4-5D6E-409C-BE32-E72D297353CC}">
                  <c16:uniqueId val="{00000001-F4DD-4B00-BF3C-5A2886881FDA}"/>
                </c:ext>
              </c:extLst>
            </c:dLbl>
            <c:dLbl>
              <c:idx val="8"/>
              <c:layout>
                <c:manualLayout>
                  <c:x val="-0.10582169110839525"/>
                  <c:y val="1.0853494910821875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F4DD-4B00-BF3C-5A2886881FDA}"/>
                </c:ext>
              </c:extLst>
            </c:dLbl>
            <c:numFmt formatCode="#,##0_);\(#,##0\)" sourceLinked="0"/>
            <c:spPr>
              <a:noFill/>
              <a:ln>
                <a:noFill/>
              </a:ln>
              <a:effectLst/>
            </c:spPr>
            <c:txPr>
              <a:bodyPr/>
              <a:lstStyle/>
              <a:p>
                <a:pPr>
                  <a:defRPr sz="900">
                    <a:latin typeface="Meiryo UI" pitchFamily="50" charset="-128"/>
                    <a:ea typeface="Meiryo UI" pitchFamily="50" charset="-128"/>
                    <a:cs typeface="Meiryo UI" pitchFamily="50" charset="-128"/>
                  </a:defRPr>
                </a:pPr>
                <a:endParaRPr lang="ja-JP"/>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c:f>
              <c:strCache>
                <c:ptCount val="1"/>
                <c:pt idx="0">
                  <c:v>凡例</c:v>
                </c:pt>
              </c:strCache>
            </c:strRef>
          </c:cat>
          <c:val>
            <c:numRef>
              <c:f>Sheet1!$B$2</c:f>
              <c:numCache>
                <c:formatCode>General</c:formatCode>
                <c:ptCount val="1"/>
                <c:pt idx="0">
                  <c:v>969</c:v>
                </c:pt>
              </c:numCache>
            </c:numRef>
          </c:val>
          <c:extLst>
            <c:ext xmlns:c16="http://schemas.microsoft.com/office/drawing/2014/chart" uri="{C3380CC4-5D6E-409C-BE32-E72D297353CC}">
              <c16:uniqueId val="{00000003-F4DD-4B00-BF3C-5A2886881FDA}"/>
            </c:ext>
          </c:extLst>
        </c:ser>
        <c:ser>
          <c:idx val="1"/>
          <c:order val="1"/>
          <c:tx>
            <c:strRef>
              <c:f>Sheet1!$C$1</c:f>
              <c:strCache>
                <c:ptCount val="1"/>
                <c:pt idx="0">
                  <c:v>住宅扶助</c:v>
                </c:pt>
              </c:strCache>
            </c:strRef>
          </c:tx>
          <c:spPr>
            <a:solidFill>
              <a:srgbClr val="1F497D">
                <a:lumMod val="60000"/>
                <a:lumOff val="40000"/>
                <a:alpha val="70000"/>
              </a:srgbClr>
            </a:solidFill>
            <a:ln w="9525">
              <a:solidFill>
                <a:schemeClr val="tx1"/>
              </a:solidFill>
            </a:ln>
          </c:spPr>
          <c:invertIfNegative val="0"/>
          <c:dLbls>
            <c:dLbl>
              <c:idx val="0"/>
              <c:layout>
                <c:manualLayout>
                  <c:x val="-6.5595676497935421E-2"/>
                  <c:y val="5.8614198805055483E-3"/>
                </c:manualLayout>
              </c:layout>
              <c:tx>
                <c:rich>
                  <a:bodyPr rot="0" vert="horz"/>
                  <a:lstStyle/>
                  <a:p>
                    <a:pPr>
                      <a:defRPr sz="900">
                        <a:latin typeface="Meiryo UI" pitchFamily="50" charset="-128"/>
                        <a:ea typeface="Meiryo UI" pitchFamily="50" charset="-128"/>
                        <a:cs typeface="Meiryo UI" pitchFamily="50" charset="-128"/>
                      </a:defRPr>
                    </a:pPr>
                    <a:r>
                      <a:rPr lang="ja-JP" altLang="en-US" sz="700" dirty="0"/>
                      <a:t>住宅扶助</a:t>
                    </a:r>
                    <a:endParaRPr lang="ja-JP" altLang="en-US" sz="800" dirty="0"/>
                  </a:p>
                </c:rich>
              </c:tx>
              <c:sp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4-F4DD-4B00-BF3C-5A2886881FDA}"/>
                </c:ext>
              </c:extLst>
            </c:dLbl>
            <c:dLbl>
              <c:idx val="7"/>
              <c:layout>
                <c:manualLayout>
                  <c:x val="0.10435183127800615"/>
                  <c:y val="2.3543135730017001E-3"/>
                </c:manualLayout>
              </c:layout>
              <c:spPr/>
              <c:txPr>
                <a:bodyPr rot="0" vert="eaVert"/>
                <a:lstStyle/>
                <a:p>
                  <a:pPr>
                    <a:defRPr sz="900">
                      <a:latin typeface="Meiryo UI" pitchFamily="50" charset="-128"/>
                      <a:ea typeface="Meiryo UI" pitchFamily="50" charset="-128"/>
                      <a:cs typeface="Meiryo UI" pitchFamily="50" charset="-128"/>
                    </a:defRPr>
                  </a:pPr>
                  <a:endParaRPr lang="ja-JP"/>
                </a:p>
              </c:txPr>
              <c:showLegendKey val="0"/>
              <c:showVal val="0"/>
              <c:showCatName val="0"/>
              <c:showSerName val="1"/>
              <c:showPercent val="0"/>
              <c:showBubbleSize val="0"/>
              <c:extLst>
                <c:ext xmlns:c15="http://schemas.microsoft.com/office/drawing/2012/chart" uri="{CE6537A1-D6FC-4f65-9D91-7224C49458BB}"/>
                <c:ext xmlns:c16="http://schemas.microsoft.com/office/drawing/2014/chart" uri="{C3380CC4-5D6E-409C-BE32-E72D297353CC}">
                  <c16:uniqueId val="{00000005-F4DD-4B00-BF3C-5A2886881FDA}"/>
                </c:ext>
              </c:extLst>
            </c:dLbl>
            <c:dLbl>
              <c:idx val="8"/>
              <c:layout>
                <c:manualLayout>
                  <c:x val="-0.10582169110839525"/>
                  <c:y val="8.1401211831163174E-3"/>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6-F4DD-4B00-BF3C-5A2886881FDA}"/>
                </c:ext>
              </c:extLst>
            </c:dLbl>
            <c:spPr>
              <a:noFill/>
              <a:ln>
                <a:noFill/>
              </a:ln>
              <a:effectLst/>
            </c:spPr>
            <c:txPr>
              <a:bodyPr/>
              <a:lstStyle/>
              <a:p>
                <a:pPr>
                  <a:defRPr sz="900">
                    <a:latin typeface="Meiryo UI" pitchFamily="50" charset="-128"/>
                    <a:ea typeface="Meiryo UI" pitchFamily="50" charset="-128"/>
                    <a:cs typeface="Meiryo UI" pitchFamily="50" charset="-128"/>
                  </a:defRPr>
                </a:pPr>
                <a:endParaRPr lang="ja-JP"/>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c:f>
              <c:strCache>
                <c:ptCount val="1"/>
                <c:pt idx="0">
                  <c:v>凡例</c:v>
                </c:pt>
              </c:strCache>
            </c:strRef>
          </c:cat>
          <c:val>
            <c:numRef>
              <c:f>Sheet1!$C$2</c:f>
              <c:numCache>
                <c:formatCode>General</c:formatCode>
                <c:ptCount val="1"/>
                <c:pt idx="0">
                  <c:v>498</c:v>
                </c:pt>
              </c:numCache>
            </c:numRef>
          </c:val>
          <c:extLst>
            <c:ext xmlns:c16="http://schemas.microsoft.com/office/drawing/2014/chart" uri="{C3380CC4-5D6E-409C-BE32-E72D297353CC}">
              <c16:uniqueId val="{00000007-F4DD-4B00-BF3C-5A2886881FDA}"/>
            </c:ext>
          </c:extLst>
        </c:ser>
        <c:ser>
          <c:idx val="2"/>
          <c:order val="2"/>
          <c:tx>
            <c:strRef>
              <c:f>Sheet1!$D$1</c:f>
              <c:strCache>
                <c:ptCount val="1"/>
                <c:pt idx="0">
                  <c:v>医療扶助</c:v>
                </c:pt>
              </c:strCache>
            </c:strRef>
          </c:tx>
          <c:spPr>
            <a:solidFill>
              <a:srgbClr val="4F81BD">
                <a:lumMod val="20000"/>
                <a:lumOff val="80000"/>
                <a:alpha val="50000"/>
              </a:srgbClr>
            </a:solidFill>
            <a:ln w="9525">
              <a:solidFill>
                <a:schemeClr val="tx1"/>
              </a:solidFill>
            </a:ln>
          </c:spPr>
          <c:invertIfNegative val="0"/>
          <c:dLbls>
            <c:dLbl>
              <c:idx val="0"/>
              <c:layout>
                <c:manualLayout>
                  <c:x val="-2.1286060439014143E-2"/>
                  <c:y val="1.6033521783366998E-2"/>
                </c:manualLayout>
              </c:layout>
              <c:tx>
                <c:rich>
                  <a:bodyPr/>
                  <a:lstStyle/>
                  <a:p>
                    <a:r>
                      <a:rPr lang="ja-JP" altLang="en-US" sz="700" dirty="0"/>
                      <a:t>医療扶助 </a:t>
                    </a:r>
                  </a:p>
                </c:rich>
              </c:tx>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8-F4DD-4B00-BF3C-5A2886881FDA}"/>
                </c:ext>
              </c:extLst>
            </c:dLbl>
            <c:dLbl>
              <c:idx val="7"/>
              <c:layout>
                <c:manualLayout>
                  <c:x val="0.10396101822019775"/>
                  <c:y val="1.5442320134364244E-2"/>
                </c:manualLayout>
              </c:layout>
              <c:numFmt formatCode="#,##0_);\(#,##0\)" sourceLinked="0"/>
              <c:spPr/>
              <c:txPr>
                <a:bodyPr rot="0" vert="eaVert"/>
                <a:lstStyle/>
                <a:p>
                  <a:pPr>
                    <a:defRPr sz="1000" baseline="0">
                      <a:latin typeface="Meiryo UI" pitchFamily="50" charset="-128"/>
                      <a:ea typeface="Meiryo UI" pitchFamily="50" charset="-128"/>
                      <a:cs typeface="Meiryo UI" pitchFamily="50" charset="-128"/>
                    </a:defRPr>
                  </a:pPr>
                  <a:endParaRPr lang="ja-JP"/>
                </a:p>
              </c:txPr>
              <c:showLegendKey val="0"/>
              <c:showVal val="0"/>
              <c:showCatName val="0"/>
              <c:showSerName val="1"/>
              <c:showPercent val="0"/>
              <c:showBubbleSize val="0"/>
              <c:extLst>
                <c:ext xmlns:c15="http://schemas.microsoft.com/office/drawing/2012/chart" uri="{CE6537A1-D6FC-4f65-9D91-7224C49458BB}"/>
                <c:ext xmlns:c16="http://schemas.microsoft.com/office/drawing/2014/chart" uri="{C3380CC4-5D6E-409C-BE32-E72D297353CC}">
                  <c16:uniqueId val="{00000009-F4DD-4B00-BF3C-5A2886881FDA}"/>
                </c:ext>
              </c:extLst>
            </c:dLbl>
            <c:dLbl>
              <c:idx val="8"/>
              <c:layout>
                <c:manualLayout>
                  <c:x val="-0.10729131948302124"/>
                  <c:y val="-2.713373727705509E-3"/>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A-F4DD-4B00-BF3C-5A2886881FDA}"/>
                </c:ext>
              </c:extLst>
            </c:dLbl>
            <c:numFmt formatCode="#,##0_);\(#,##0\)" sourceLinked="0"/>
            <c:spPr>
              <a:noFill/>
              <a:ln>
                <a:noFill/>
              </a:ln>
              <a:effectLst/>
            </c:spPr>
            <c:txPr>
              <a:bodyPr/>
              <a:lstStyle/>
              <a:p>
                <a:pPr>
                  <a:defRPr sz="1000" baseline="0">
                    <a:latin typeface="Meiryo UI" pitchFamily="50" charset="-128"/>
                    <a:ea typeface="Meiryo UI" pitchFamily="50" charset="-128"/>
                    <a:cs typeface="Meiryo UI" pitchFamily="50" charset="-128"/>
                  </a:defRPr>
                </a:pPr>
                <a:endParaRPr lang="ja-JP"/>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c:f>
              <c:strCache>
                <c:ptCount val="1"/>
                <c:pt idx="0">
                  <c:v>凡例</c:v>
                </c:pt>
              </c:strCache>
            </c:strRef>
          </c:cat>
          <c:val>
            <c:numRef>
              <c:f>Sheet1!$D$2</c:f>
              <c:numCache>
                <c:formatCode>General</c:formatCode>
                <c:ptCount val="1"/>
                <c:pt idx="0">
                  <c:v>1308</c:v>
                </c:pt>
              </c:numCache>
            </c:numRef>
          </c:val>
          <c:extLst>
            <c:ext xmlns:c16="http://schemas.microsoft.com/office/drawing/2014/chart" uri="{C3380CC4-5D6E-409C-BE32-E72D297353CC}">
              <c16:uniqueId val="{0000000B-F4DD-4B00-BF3C-5A2886881FDA}"/>
            </c:ext>
          </c:extLst>
        </c:ser>
        <c:ser>
          <c:idx val="3"/>
          <c:order val="3"/>
          <c:tx>
            <c:strRef>
              <c:f>Sheet1!$E$1</c:f>
              <c:strCache>
                <c:ptCount val="1"/>
                <c:pt idx="0">
                  <c:v>その他の扶助</c:v>
                </c:pt>
              </c:strCache>
            </c:strRef>
          </c:tx>
          <c:spPr>
            <a:ln w="9525">
              <a:solidFill>
                <a:schemeClr val="tx1"/>
              </a:solidFill>
            </a:ln>
          </c:spPr>
          <c:invertIfNegative val="0"/>
          <c:dLbls>
            <c:dLbl>
              <c:idx val="0"/>
              <c:delete val="1"/>
              <c:extLst>
                <c:ext xmlns:c15="http://schemas.microsoft.com/office/drawing/2012/chart" uri="{CE6537A1-D6FC-4f65-9D91-7224C49458BB}"/>
                <c:ext xmlns:c16="http://schemas.microsoft.com/office/drawing/2014/chart" uri="{C3380CC4-5D6E-409C-BE32-E72D297353CC}">
                  <c16:uniqueId val="{0000000C-F4DD-4B00-BF3C-5A2886881FDA}"/>
                </c:ext>
              </c:extLst>
            </c:dLbl>
            <c:dLbl>
              <c:idx val="7"/>
              <c:layout>
                <c:manualLayout>
                  <c:x val="0.10435183127800615"/>
                  <c:y val="2.713373727705509E-3"/>
                </c:manualLayout>
              </c:layout>
              <c:tx>
                <c:rich>
                  <a:bodyPr/>
                  <a:lstStyle/>
                  <a:p>
                    <a:r>
                      <a:rPr lang="ja-JP" altLang="en-US" sz="900" dirty="0">
                        <a:latin typeface="Meiryo UI" pitchFamily="50" charset="-128"/>
                        <a:ea typeface="Meiryo UI" pitchFamily="50" charset="-128"/>
                        <a:cs typeface="Meiryo UI" pitchFamily="50" charset="-128"/>
                      </a:rPr>
                      <a:t>そ</a:t>
                    </a:r>
                    <a:r>
                      <a:rPr lang="ja-JP" altLang="en-US" sz="900" dirty="0"/>
                      <a:t>の他の扶助</a:t>
                    </a:r>
                  </a:p>
                </c:rich>
              </c:tx>
              <c:showLegendKey val="0"/>
              <c:showVal val="0"/>
              <c:showCatName val="0"/>
              <c:showSerName val="1"/>
              <c:showPercent val="0"/>
              <c:showBubbleSize val="0"/>
              <c:extLst>
                <c:ext xmlns:c15="http://schemas.microsoft.com/office/drawing/2012/chart" uri="{CE6537A1-D6FC-4f65-9D91-7224C49458BB}"/>
                <c:ext xmlns:c16="http://schemas.microsoft.com/office/drawing/2014/chart" uri="{C3380CC4-5D6E-409C-BE32-E72D297353CC}">
                  <c16:uniqueId val="{0000000D-F4DD-4B00-BF3C-5A2886881FDA}"/>
                </c:ext>
              </c:extLst>
            </c:dLbl>
            <c:dLbl>
              <c:idx val="8"/>
              <c:layout>
                <c:manualLayout>
                  <c:x val="-0.1058215753805142"/>
                  <c:y val="0"/>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E-F4DD-4B00-BF3C-5A2886881FDA}"/>
                </c:ext>
              </c:extLst>
            </c:dLbl>
            <c:spPr>
              <a:noFill/>
              <a:ln>
                <a:noFill/>
              </a:ln>
              <a:effectLst/>
            </c:spPr>
            <c:txPr>
              <a:bodyPr rot="0" vert="horz"/>
              <a:lstStyle/>
              <a:p>
                <a:pPr>
                  <a:defRPr sz="900">
                    <a:latin typeface="Meiryo UI" pitchFamily="50" charset="-128"/>
                    <a:ea typeface="Meiryo UI" pitchFamily="50" charset="-128"/>
                    <a:cs typeface="Meiryo UI" pitchFamily="50" charset="-128"/>
                  </a:defRPr>
                </a:pPr>
                <a:endParaRPr lang="ja-JP"/>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c:f>
              <c:strCache>
                <c:ptCount val="1"/>
                <c:pt idx="0">
                  <c:v>凡例</c:v>
                </c:pt>
              </c:strCache>
            </c:strRef>
          </c:cat>
          <c:val>
            <c:numRef>
              <c:f>Sheet1!$E$2</c:f>
              <c:numCache>
                <c:formatCode>General</c:formatCode>
                <c:ptCount val="1"/>
                <c:pt idx="0">
                  <c:v>118</c:v>
                </c:pt>
              </c:numCache>
            </c:numRef>
          </c:val>
          <c:extLst>
            <c:ext xmlns:c16="http://schemas.microsoft.com/office/drawing/2014/chart" uri="{C3380CC4-5D6E-409C-BE32-E72D297353CC}">
              <c16:uniqueId val="{0000000F-F4DD-4B00-BF3C-5A2886881FDA}"/>
            </c:ext>
          </c:extLst>
        </c:ser>
        <c:dLbls>
          <c:showLegendKey val="0"/>
          <c:showVal val="0"/>
          <c:showCatName val="0"/>
          <c:showSerName val="0"/>
          <c:showPercent val="0"/>
          <c:showBubbleSize val="0"/>
        </c:dLbls>
        <c:gapWidth val="30"/>
        <c:overlap val="100"/>
        <c:serLines>
          <c:spPr>
            <a:ln w="9525">
              <a:solidFill>
                <a:schemeClr val="tx1"/>
              </a:solidFill>
            </a:ln>
          </c:spPr>
        </c:serLines>
        <c:axId val="406100624"/>
        <c:axId val="406101800"/>
      </c:barChart>
      <c:catAx>
        <c:axId val="406100624"/>
        <c:scaling>
          <c:orientation val="minMax"/>
        </c:scaling>
        <c:delete val="0"/>
        <c:axPos val="b"/>
        <c:numFmt formatCode="General" sourceLinked="0"/>
        <c:majorTickMark val="none"/>
        <c:minorTickMark val="none"/>
        <c:tickLblPos val="nextTo"/>
        <c:spPr>
          <a:ln>
            <a:solidFill>
              <a:prstClr val="black"/>
            </a:solidFill>
          </a:ln>
        </c:spPr>
        <c:txPr>
          <a:bodyPr/>
          <a:lstStyle/>
          <a:p>
            <a:pPr>
              <a:defRPr sz="900">
                <a:latin typeface="Meiryo UI" pitchFamily="50" charset="-128"/>
                <a:ea typeface="Meiryo UI" pitchFamily="50" charset="-128"/>
                <a:cs typeface="Meiryo UI" pitchFamily="50" charset="-128"/>
              </a:defRPr>
            </a:pPr>
            <a:endParaRPr lang="ja-JP"/>
          </a:p>
        </c:txPr>
        <c:crossAx val="406101800"/>
        <c:crosses val="autoZero"/>
        <c:auto val="1"/>
        <c:lblAlgn val="ctr"/>
        <c:lblOffset val="100"/>
        <c:noMultiLvlLbl val="0"/>
      </c:catAx>
      <c:valAx>
        <c:axId val="406101800"/>
        <c:scaling>
          <c:orientation val="minMax"/>
          <c:max val="3000"/>
          <c:min val="0"/>
        </c:scaling>
        <c:delete val="1"/>
        <c:axPos val="l"/>
        <c:numFmt formatCode="#,##0_);\(#,##0\)" sourceLinked="0"/>
        <c:majorTickMark val="out"/>
        <c:minorTickMark val="none"/>
        <c:tickLblPos val="none"/>
        <c:crossAx val="406100624"/>
        <c:crosses val="autoZero"/>
        <c:crossBetween val="between"/>
      </c:valAx>
    </c:plotArea>
    <c:plotVisOnly val="1"/>
    <c:dispBlanksAs val="gap"/>
    <c:showDLblsOverMax val="0"/>
  </c:chart>
  <c:txPr>
    <a:bodyPr/>
    <a:lstStyle/>
    <a:p>
      <a:pPr>
        <a:defRPr sz="1800"/>
      </a:pPr>
      <a:endParaRPr lang="ja-JP"/>
    </a:p>
  </c:txPr>
  <c:externalData r:id="rId1">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チャリ</c:v>
                </c:pt>
              </c:strCache>
            </c:strRef>
          </c:tx>
          <c:spPr>
            <a:solidFill>
              <a:schemeClr val="accent1"/>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800" b="0" i="0" u="none" strike="noStrike" kern="1200" baseline="0">
                    <a:solidFill>
                      <a:schemeClr val="tx1">
                        <a:lumMod val="75000"/>
                        <a:lumOff val="25000"/>
                      </a:schemeClr>
                    </a:solidFill>
                    <a:latin typeface="+mn-lt"/>
                    <a:ea typeface="+mn-ea"/>
                    <a:cs typeface="+mn-cs"/>
                  </a:defRPr>
                </a:pPr>
                <a:endParaRPr lang="ja-JP"/>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H25年度</c:v>
                </c:pt>
                <c:pt idx="1">
                  <c:v>R2年度</c:v>
                </c:pt>
              </c:strCache>
            </c:strRef>
          </c:cat>
          <c:val>
            <c:numRef>
              <c:f>Sheet1!$B$2:$B$3</c:f>
              <c:numCache>
                <c:formatCode>#,##0_ </c:formatCode>
                <c:ptCount val="2"/>
                <c:pt idx="0">
                  <c:v>4500</c:v>
                </c:pt>
                <c:pt idx="1">
                  <c:v>2357</c:v>
                </c:pt>
              </c:numCache>
            </c:numRef>
          </c:val>
          <c:extLst>
            <c:ext xmlns:c16="http://schemas.microsoft.com/office/drawing/2014/chart" uri="{C3380CC4-5D6E-409C-BE32-E72D297353CC}">
              <c16:uniqueId val="{00000000-9462-444B-9B60-A7AE78ECB5AD}"/>
            </c:ext>
          </c:extLst>
        </c:ser>
        <c:dLbls>
          <c:showLegendKey val="0"/>
          <c:showVal val="0"/>
          <c:showCatName val="0"/>
          <c:showSerName val="0"/>
          <c:showPercent val="0"/>
          <c:showBubbleSize val="0"/>
        </c:dLbls>
        <c:gapWidth val="219"/>
        <c:overlap val="-27"/>
        <c:axId val="550625328"/>
        <c:axId val="550625984"/>
      </c:barChart>
      <c:catAx>
        <c:axId val="550625328"/>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800" b="0" i="0" u="none" strike="noStrike" kern="1200" baseline="0">
                <a:solidFill>
                  <a:schemeClr val="tx1">
                    <a:lumMod val="65000"/>
                    <a:lumOff val="35000"/>
                  </a:schemeClr>
                </a:solidFill>
                <a:latin typeface="+mn-lt"/>
                <a:ea typeface="+mn-ea"/>
                <a:cs typeface="+mn-cs"/>
              </a:defRPr>
            </a:pPr>
            <a:endParaRPr lang="ja-JP"/>
          </a:p>
        </c:txPr>
        <c:crossAx val="550625984"/>
        <c:crosses val="autoZero"/>
        <c:auto val="1"/>
        <c:lblAlgn val="ctr"/>
        <c:lblOffset val="100"/>
        <c:noMultiLvlLbl val="0"/>
      </c:catAx>
      <c:valAx>
        <c:axId val="550625984"/>
        <c:scaling>
          <c:orientation val="minMax"/>
        </c:scaling>
        <c:delete val="0"/>
        <c:axPos val="l"/>
        <c:majorGridlines>
          <c:spPr>
            <a:ln w="9525" cap="flat" cmpd="sng" algn="ctr">
              <a:solidFill>
                <a:schemeClr val="tx1">
                  <a:lumMod val="15000"/>
                  <a:lumOff val="85000"/>
                </a:schemeClr>
              </a:solidFill>
              <a:round/>
            </a:ln>
            <a:effectLst/>
          </c:spPr>
        </c:majorGridlines>
        <c:numFmt formatCode="#,##0_ " sourceLinked="1"/>
        <c:majorTickMark val="none"/>
        <c:minorTickMark val="none"/>
        <c:tickLblPos val="nextTo"/>
        <c:spPr>
          <a:noFill/>
          <a:ln>
            <a:noFill/>
          </a:ln>
          <a:effectLst/>
        </c:spPr>
        <c:txPr>
          <a:bodyPr rot="-60000000" spcFirstLastPara="1" vertOverflow="ellipsis" vert="horz" wrap="square" anchor="ctr" anchorCtr="1"/>
          <a:lstStyle/>
          <a:p>
            <a:pPr>
              <a:defRPr sz="800" b="0" i="0" u="none" strike="noStrike" kern="1200" baseline="0">
                <a:solidFill>
                  <a:schemeClr val="tx1">
                    <a:lumMod val="65000"/>
                    <a:lumOff val="35000"/>
                  </a:schemeClr>
                </a:solidFill>
                <a:latin typeface="+mn-lt"/>
                <a:ea typeface="+mn-ea"/>
                <a:cs typeface="+mn-cs"/>
              </a:defRPr>
            </a:pPr>
            <a:endParaRPr lang="ja-JP"/>
          </a:p>
        </c:txPr>
        <c:crossAx val="550625328"/>
        <c:crosses val="autoZero"/>
        <c:crossBetween val="between"/>
      </c:valAx>
      <c:spPr>
        <a:noFill/>
        <a:ln>
          <a:noFill/>
        </a:ln>
        <a:effectLst/>
      </c:spPr>
    </c:plotArea>
    <c:plotVisOnly val="1"/>
    <c:dispBlanksAs val="gap"/>
    <c:showDLblsOverMax val="0"/>
  </c:chart>
  <c:spPr>
    <a:solidFill>
      <a:schemeClr val="bg1"/>
    </a:solidFill>
    <a:ln>
      <a:noFill/>
    </a:ln>
    <a:effectLst/>
  </c:spPr>
  <c:txPr>
    <a:bodyPr/>
    <a:lstStyle/>
    <a:p>
      <a:pPr>
        <a:defRPr sz="800"/>
      </a:pPr>
      <a:endParaRPr lang="ja-JP"/>
    </a:p>
  </c:txPr>
  <c:externalData r:id="rId3">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39407662018719813"/>
          <c:y val="0.10797157959252129"/>
          <c:w val="0.53866672389846681"/>
          <c:h val="0.78405684081495741"/>
        </c:manualLayout>
      </c:layout>
      <c:barChart>
        <c:barDir val="bar"/>
        <c:grouping val="clustered"/>
        <c:varyColors val="0"/>
        <c:ser>
          <c:idx val="0"/>
          <c:order val="0"/>
          <c:tx>
            <c:strRef>
              <c:f>Sheet1!$B$1</c:f>
              <c:strCache>
                <c:ptCount val="1"/>
                <c:pt idx="0">
                  <c:v>系列 1</c:v>
                </c:pt>
              </c:strCache>
            </c:strRef>
          </c:tx>
          <c:spPr>
            <a:solidFill>
              <a:schemeClr val="accent1"/>
            </a:solidFill>
            <a:ln>
              <a:noFill/>
            </a:ln>
            <a:effectLst/>
          </c:spPr>
          <c:invertIfNegative val="0"/>
          <c:dLbls>
            <c:numFmt formatCode="0.0%" sourceLinked="0"/>
            <c:spPr>
              <a:noFill/>
              <a:ln>
                <a:noFill/>
              </a:ln>
              <a:effectLst/>
            </c:spPr>
            <c:txPr>
              <a:bodyPr rot="0" spcFirstLastPara="1" vertOverflow="ellipsis" vert="horz" wrap="square" lIns="38100" tIns="19050" rIns="38100" bIns="19050" anchor="ctr" anchorCtr="1">
                <a:spAutoFit/>
              </a:bodyPr>
              <a:lstStyle/>
              <a:p>
                <a:pPr>
                  <a:defRPr sz="800" b="0" i="0" u="none" strike="noStrike" kern="1200" baseline="0">
                    <a:solidFill>
                      <a:schemeClr val="tx1">
                        <a:lumMod val="75000"/>
                        <a:lumOff val="25000"/>
                      </a:schemeClr>
                    </a:solidFill>
                    <a:latin typeface="+mn-lt"/>
                    <a:ea typeface="+mn-ea"/>
                    <a:cs typeface="+mn-cs"/>
                  </a:defRPr>
                </a:pPr>
                <a:endParaRPr lang="ja-JP"/>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思わない</c:v>
                </c:pt>
                <c:pt idx="1">
                  <c:v>どちらかといえば思わない</c:v>
                </c:pt>
                <c:pt idx="2">
                  <c:v>どちらかといえば思う</c:v>
                </c:pt>
                <c:pt idx="3">
                  <c:v>思う</c:v>
                </c:pt>
              </c:strCache>
            </c:strRef>
          </c:cat>
          <c:val>
            <c:numRef>
              <c:f>Sheet1!$B$2:$B$5</c:f>
              <c:numCache>
                <c:formatCode>0.00%</c:formatCode>
                <c:ptCount val="4"/>
                <c:pt idx="0">
                  <c:v>0.158</c:v>
                </c:pt>
                <c:pt idx="1">
                  <c:v>0.53500000000000003</c:v>
                </c:pt>
                <c:pt idx="2">
                  <c:v>0.27600000000000002</c:v>
                </c:pt>
                <c:pt idx="3">
                  <c:v>0.03</c:v>
                </c:pt>
              </c:numCache>
            </c:numRef>
          </c:val>
          <c:extLst>
            <c:ext xmlns:c16="http://schemas.microsoft.com/office/drawing/2014/chart" uri="{C3380CC4-5D6E-409C-BE32-E72D297353CC}">
              <c16:uniqueId val="{00000000-FA66-4532-86F5-2E9689CB35C2}"/>
            </c:ext>
          </c:extLst>
        </c:ser>
        <c:dLbls>
          <c:showLegendKey val="0"/>
          <c:showVal val="0"/>
          <c:showCatName val="0"/>
          <c:showSerName val="0"/>
          <c:showPercent val="0"/>
          <c:showBubbleSize val="0"/>
        </c:dLbls>
        <c:gapWidth val="74"/>
        <c:axId val="673428560"/>
        <c:axId val="673422328"/>
      </c:barChart>
      <c:catAx>
        <c:axId val="673428560"/>
        <c:scaling>
          <c:orientation val="minMax"/>
        </c:scaling>
        <c:delete val="0"/>
        <c:axPos val="l"/>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800" b="0" i="0" u="none" strike="noStrike" kern="1200" baseline="0">
                <a:solidFill>
                  <a:schemeClr val="tx1">
                    <a:lumMod val="65000"/>
                    <a:lumOff val="35000"/>
                  </a:schemeClr>
                </a:solidFill>
                <a:latin typeface="メイリオ" panose="020B0604030504040204" pitchFamily="50" charset="-128"/>
                <a:ea typeface="メイリオ" panose="020B0604030504040204" pitchFamily="50" charset="-128"/>
                <a:cs typeface="+mn-cs"/>
              </a:defRPr>
            </a:pPr>
            <a:endParaRPr lang="ja-JP"/>
          </a:p>
        </c:txPr>
        <c:crossAx val="673422328"/>
        <c:crosses val="autoZero"/>
        <c:auto val="1"/>
        <c:lblAlgn val="ctr"/>
        <c:lblOffset val="100"/>
        <c:noMultiLvlLbl val="0"/>
      </c:catAx>
      <c:valAx>
        <c:axId val="673422328"/>
        <c:scaling>
          <c:orientation val="minMax"/>
        </c:scaling>
        <c:delete val="1"/>
        <c:axPos val="b"/>
        <c:numFmt formatCode="0.00%" sourceLinked="1"/>
        <c:majorTickMark val="none"/>
        <c:minorTickMark val="none"/>
        <c:tickLblPos val="nextTo"/>
        <c:crossAx val="673428560"/>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ja-JP"/>
    </a:p>
  </c:txPr>
  <c:externalData r:id="rId3">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ja-JP"/>
  <c:roundedCorners val="0"/>
  <mc:AlternateContent xmlns:mc="http://schemas.openxmlformats.org/markup-compatibility/2006">
    <mc:Choice xmlns:c14="http://schemas.microsoft.com/office/drawing/2007/8/2/chart" Requires="c14">
      <c14:style val="118"/>
    </mc:Choice>
    <mc:Fallback>
      <c:style val="18"/>
    </mc:Fallback>
  </mc:AlternateContent>
  <c:chart>
    <c:autoTitleDeleted val="0"/>
    <c:plotArea>
      <c:layout/>
      <c:barChart>
        <c:barDir val="col"/>
        <c:grouping val="clustered"/>
        <c:varyColors val="0"/>
        <c:dLbls>
          <c:showLegendKey val="0"/>
          <c:showVal val="0"/>
          <c:showCatName val="0"/>
          <c:showSerName val="0"/>
          <c:showPercent val="0"/>
          <c:showBubbleSize val="0"/>
        </c:dLbls>
        <c:gapWidth val="150"/>
        <c:axId val="521875824"/>
        <c:axId val="521876216"/>
      </c:barChart>
      <c:catAx>
        <c:axId val="521875824"/>
        <c:scaling>
          <c:orientation val="minMax"/>
        </c:scaling>
        <c:delete val="0"/>
        <c:axPos val="b"/>
        <c:numFmt formatCode="General" sourceLinked="1"/>
        <c:majorTickMark val="out"/>
        <c:minorTickMark val="none"/>
        <c:tickLblPos val="nextTo"/>
        <c:txPr>
          <a:bodyPr rot="0" vert="eaVert"/>
          <a:lstStyle/>
          <a:p>
            <a:pPr>
              <a:defRPr sz="1200"/>
            </a:pPr>
            <a:endParaRPr lang="ja-JP"/>
          </a:p>
        </c:txPr>
        <c:crossAx val="521876216"/>
        <c:crosses val="autoZero"/>
        <c:auto val="1"/>
        <c:lblAlgn val="ctr"/>
        <c:lblOffset val="100"/>
        <c:noMultiLvlLbl val="0"/>
      </c:catAx>
      <c:valAx>
        <c:axId val="521876216"/>
        <c:scaling>
          <c:orientation val="minMax"/>
        </c:scaling>
        <c:delete val="0"/>
        <c:axPos val="l"/>
        <c:numFmt formatCode="#,##0_);[Red]\(#,##0\)" sourceLinked="1"/>
        <c:majorTickMark val="out"/>
        <c:minorTickMark val="none"/>
        <c:tickLblPos val="nextTo"/>
        <c:txPr>
          <a:bodyPr/>
          <a:lstStyle/>
          <a:p>
            <a:pPr>
              <a:defRPr sz="1200"/>
            </a:pPr>
            <a:endParaRPr lang="ja-JP"/>
          </a:p>
        </c:txPr>
        <c:crossAx val="521875824"/>
        <c:crosses val="autoZero"/>
        <c:crossBetween val="between"/>
        <c:dispUnits>
          <c:builtInUnit val="millions"/>
        </c:dispUnits>
      </c:valAx>
    </c:plotArea>
    <c:plotVisOnly val="1"/>
    <c:dispBlanksAs val="gap"/>
    <c:showDLblsOverMax val="0"/>
  </c:chart>
  <c:txPr>
    <a:bodyPr/>
    <a:lstStyle/>
    <a:p>
      <a:pPr>
        <a:defRPr sz="1800"/>
      </a:pPr>
      <a:endParaRPr lang="ja-JP"/>
    </a:p>
  </c:txPr>
  <c:externalData r:id="rId1">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ja-JP"/>
  <c:roundedCorners val="0"/>
  <mc:AlternateContent xmlns:mc="http://schemas.openxmlformats.org/markup-compatibility/2006">
    <mc:Choice xmlns:c14="http://schemas.microsoft.com/office/drawing/2007/8/2/chart" Requires="c14">
      <c14:style val="101"/>
    </mc:Choice>
    <mc:Fallback>
      <c:style val="1"/>
    </mc:Fallback>
  </mc:AlternateContent>
  <c:chart>
    <c:autoTitleDeleted val="1"/>
    <c:plotArea>
      <c:layout>
        <c:manualLayout>
          <c:layoutTarget val="inner"/>
          <c:xMode val="edge"/>
          <c:yMode val="edge"/>
          <c:x val="3.4724703354687436E-3"/>
          <c:y val="0.16055208341375662"/>
          <c:w val="0.61578018981767324"/>
          <c:h val="0.7401783853060846"/>
        </c:manualLayout>
      </c:layout>
      <c:doughnutChart>
        <c:varyColors val="1"/>
        <c:ser>
          <c:idx val="0"/>
          <c:order val="0"/>
          <c:dPt>
            <c:idx val="0"/>
            <c:bubble3D val="0"/>
            <c:spPr>
              <a:solidFill>
                <a:schemeClr val="dk1">
                  <a:tint val="88500"/>
                </a:schemeClr>
              </a:solidFill>
              <a:ln>
                <a:noFill/>
              </a:ln>
              <a:effectLst/>
              <a:scene3d>
                <a:camera prst="orthographicFront"/>
                <a:lightRig rig="brightRoom" dir="t"/>
              </a:scene3d>
              <a:sp3d prstMaterial="flat">
                <a:bevelT w="50800" h="101600" prst="angle"/>
                <a:contourClr>
                  <a:srgbClr val="000000"/>
                </a:contourClr>
              </a:sp3d>
            </c:spPr>
            <c:extLst>
              <c:ext xmlns:c16="http://schemas.microsoft.com/office/drawing/2014/chart" uri="{C3380CC4-5D6E-409C-BE32-E72D297353CC}">
                <c16:uniqueId val="{00000001-A747-46D4-A11A-D141C6389CA3}"/>
              </c:ext>
            </c:extLst>
          </c:dPt>
          <c:dPt>
            <c:idx val="1"/>
            <c:bubble3D val="0"/>
            <c:spPr>
              <a:solidFill>
                <a:schemeClr val="dk1">
                  <a:tint val="55000"/>
                </a:schemeClr>
              </a:solidFill>
              <a:ln>
                <a:noFill/>
              </a:ln>
              <a:effectLst/>
              <a:scene3d>
                <a:camera prst="orthographicFront"/>
                <a:lightRig rig="brightRoom" dir="t"/>
              </a:scene3d>
              <a:sp3d prstMaterial="flat">
                <a:bevelT w="50800" h="101600" prst="angle"/>
                <a:contourClr>
                  <a:srgbClr val="000000"/>
                </a:contourClr>
              </a:sp3d>
            </c:spPr>
            <c:extLst>
              <c:ext xmlns:c16="http://schemas.microsoft.com/office/drawing/2014/chart" uri="{C3380CC4-5D6E-409C-BE32-E72D297353CC}">
                <c16:uniqueId val="{00000003-A747-46D4-A11A-D141C6389CA3}"/>
              </c:ext>
            </c:extLst>
          </c:dPt>
          <c:dLbls>
            <c:dLbl>
              <c:idx val="0"/>
              <c:tx>
                <c:rich>
                  <a:bodyPr/>
                  <a:lstStyle/>
                  <a:p>
                    <a:fld id="{0A5F63D2-877A-4A25-8030-B14BEA18DDEC}" type="VALUE">
                      <a:rPr lang="en-US" altLang="ja-JP" smtClean="0"/>
                      <a:pPr/>
                      <a:t>[値]</a:t>
                    </a:fld>
                    <a:r>
                      <a:rPr lang="ja-JP" altLang="en-US" dirty="0"/>
                      <a:t>名</a:t>
                    </a:r>
                  </a:p>
                </c:rich>
              </c:tx>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1-A747-46D4-A11A-D141C6389CA3}"/>
                </c:ext>
              </c:extLst>
            </c:dLbl>
            <c:dLbl>
              <c:idx val="1"/>
              <c:tx>
                <c:rich>
                  <a:bodyPr/>
                  <a:lstStyle/>
                  <a:p>
                    <a:fld id="{8A1455B2-0B31-4AC9-88AD-D4C06F61BB80}" type="VALUE">
                      <a:rPr lang="en-US" altLang="ja-JP" smtClean="0"/>
                      <a:pPr/>
                      <a:t>[値]</a:t>
                    </a:fld>
                    <a:r>
                      <a:rPr lang="ja-JP" altLang="en-US" dirty="0"/>
                      <a:t>名</a:t>
                    </a:r>
                  </a:p>
                </c:rich>
              </c:tx>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3-A747-46D4-A11A-D141C6389CA3}"/>
                </c:ext>
              </c:extLst>
            </c:dLbl>
            <c:spPr>
              <a:noFill/>
              <a:ln>
                <a:noFill/>
              </a:ln>
              <a:effectLst/>
            </c:spPr>
            <c:txPr>
              <a:bodyPr rot="0" spcFirstLastPara="1" vertOverflow="ellipsis" vert="horz" wrap="square" lIns="38100" tIns="19050" rIns="38100" bIns="19050" anchor="ctr" anchorCtr="1">
                <a:spAutoFit/>
              </a:bodyPr>
              <a:lstStyle/>
              <a:p>
                <a:pPr>
                  <a:defRPr sz="1200" b="1" i="0" u="none" strike="noStrike" kern="1200" baseline="0">
                    <a:solidFill>
                      <a:schemeClr val="lt1"/>
                    </a:solidFill>
                    <a:latin typeface="+mn-lt"/>
                    <a:ea typeface="+mn-ea"/>
                    <a:cs typeface="+mn-cs"/>
                  </a:defRPr>
                </a:pPr>
                <a:endParaRPr lang="ja-JP"/>
              </a:p>
            </c:txPr>
            <c:showLegendKey val="0"/>
            <c:showVal val="1"/>
            <c:showCatName val="0"/>
            <c:showSerName val="0"/>
            <c:showPercent val="0"/>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'公募実績（詳細）'!$C$109:$D$109</c:f>
              <c:strCache>
                <c:ptCount val="2"/>
                <c:pt idx="0">
                  <c:v>外部</c:v>
                </c:pt>
                <c:pt idx="1">
                  <c:v>内部</c:v>
                </c:pt>
              </c:strCache>
            </c:strRef>
          </c:cat>
          <c:val>
            <c:numRef>
              <c:f>'公募実績（詳細）'!$C$111:$D$111</c:f>
              <c:numCache>
                <c:formatCode>General</c:formatCode>
                <c:ptCount val="2"/>
                <c:pt idx="0">
                  <c:v>523</c:v>
                </c:pt>
                <c:pt idx="1">
                  <c:v>91</c:v>
                </c:pt>
              </c:numCache>
            </c:numRef>
          </c:val>
          <c:extLst>
            <c:ext xmlns:c16="http://schemas.microsoft.com/office/drawing/2014/chart" uri="{C3380CC4-5D6E-409C-BE32-E72D297353CC}">
              <c16:uniqueId val="{00000004-A747-46D4-A11A-D141C6389CA3}"/>
            </c:ext>
          </c:extLst>
        </c:ser>
        <c:dLbls>
          <c:showLegendKey val="0"/>
          <c:showVal val="0"/>
          <c:showCatName val="0"/>
          <c:showSerName val="0"/>
          <c:showPercent val="0"/>
          <c:showBubbleSize val="0"/>
          <c:showLeaderLines val="1"/>
        </c:dLbls>
        <c:firstSliceAng val="0"/>
        <c:holeSize val="50"/>
      </c:doughnutChart>
      <c:spPr>
        <a:noFill/>
        <a:ln>
          <a:noFill/>
        </a:ln>
        <a:effectLst/>
      </c:spPr>
    </c:plotArea>
    <c:plotVisOnly val="1"/>
    <c:dispBlanksAs val="gap"/>
    <c:showDLblsOverMax val="0"/>
  </c:chart>
  <c:spPr>
    <a:noFill/>
    <a:ln>
      <a:noFill/>
    </a:ln>
    <a:effectLst/>
  </c:spPr>
  <c:txPr>
    <a:bodyPr/>
    <a:lstStyle/>
    <a:p>
      <a:pPr>
        <a:defRPr/>
      </a:pPr>
      <a:endParaRPr lang="ja-JP"/>
    </a:p>
  </c:txPr>
  <c:externalData r:id="rId3">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ja-JP"/>
  <c:roundedCorners val="0"/>
  <mc:AlternateContent xmlns:mc="http://schemas.openxmlformats.org/markup-compatibility/2006">
    <mc:Choice xmlns:c14="http://schemas.microsoft.com/office/drawing/2007/8/2/chart" Requires="c14">
      <c14:style val="101"/>
    </mc:Choice>
    <mc:Fallback>
      <c:style val="1"/>
    </mc:Fallback>
  </mc:AlternateContent>
  <c:chart>
    <c:autoTitleDeleted val="1"/>
    <c:plotArea>
      <c:layout>
        <c:manualLayout>
          <c:layoutTarget val="inner"/>
          <c:xMode val="edge"/>
          <c:yMode val="edge"/>
          <c:x val="0.23073829289647124"/>
          <c:y val="0.17245986483349324"/>
          <c:w val="0.55978436463653702"/>
          <c:h val="0.72380533382252588"/>
        </c:manualLayout>
      </c:layout>
      <c:doughnutChart>
        <c:varyColors val="1"/>
        <c:ser>
          <c:idx val="0"/>
          <c:order val="0"/>
          <c:dPt>
            <c:idx val="0"/>
            <c:bubble3D val="0"/>
            <c:spPr>
              <a:solidFill>
                <a:schemeClr val="dk1">
                  <a:tint val="88500"/>
                </a:schemeClr>
              </a:solidFill>
              <a:ln>
                <a:noFill/>
              </a:ln>
              <a:effectLst/>
              <a:scene3d>
                <a:camera prst="orthographicFront"/>
                <a:lightRig rig="brightRoom" dir="t"/>
              </a:scene3d>
              <a:sp3d prstMaterial="flat">
                <a:bevelT w="50800" h="101600" prst="angle"/>
                <a:contourClr>
                  <a:srgbClr val="000000"/>
                </a:contourClr>
              </a:sp3d>
            </c:spPr>
            <c:extLst>
              <c:ext xmlns:c16="http://schemas.microsoft.com/office/drawing/2014/chart" uri="{C3380CC4-5D6E-409C-BE32-E72D297353CC}">
                <c16:uniqueId val="{00000001-5DF3-4D2C-9C9E-9DDD965442B8}"/>
              </c:ext>
            </c:extLst>
          </c:dPt>
          <c:dPt>
            <c:idx val="1"/>
            <c:bubble3D val="0"/>
            <c:spPr>
              <a:solidFill>
                <a:schemeClr val="dk1">
                  <a:tint val="55000"/>
                </a:schemeClr>
              </a:solidFill>
              <a:ln>
                <a:noFill/>
              </a:ln>
              <a:effectLst/>
              <a:scene3d>
                <a:camera prst="orthographicFront"/>
                <a:lightRig rig="brightRoom" dir="t"/>
              </a:scene3d>
              <a:sp3d prstMaterial="flat">
                <a:bevelT w="50800" h="101600" prst="angle"/>
                <a:contourClr>
                  <a:srgbClr val="000000"/>
                </a:contourClr>
              </a:sp3d>
            </c:spPr>
            <c:extLst>
              <c:ext xmlns:c16="http://schemas.microsoft.com/office/drawing/2014/chart" uri="{C3380CC4-5D6E-409C-BE32-E72D297353CC}">
                <c16:uniqueId val="{00000003-5DF3-4D2C-9C9E-9DDD965442B8}"/>
              </c:ext>
            </c:extLst>
          </c:dPt>
          <c:dLbls>
            <c:dLbl>
              <c:idx val="0"/>
              <c:tx>
                <c:rich>
                  <a:bodyPr/>
                  <a:lstStyle/>
                  <a:p>
                    <a:fld id="{DDF8ED48-B6DA-4355-BDFD-81B4241A30B0}" type="VALUE">
                      <a:rPr lang="en-US" altLang="ja-JP" smtClean="0"/>
                      <a:pPr/>
                      <a:t>[値]</a:t>
                    </a:fld>
                    <a:r>
                      <a:rPr lang="ja-JP" altLang="en-US" dirty="0"/>
                      <a:t>名</a:t>
                    </a:r>
                  </a:p>
                </c:rich>
              </c:tx>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1-5DF3-4D2C-9C9E-9DDD965442B8}"/>
                </c:ext>
              </c:extLst>
            </c:dLbl>
            <c:dLbl>
              <c:idx val="1"/>
              <c:tx>
                <c:rich>
                  <a:bodyPr/>
                  <a:lstStyle/>
                  <a:p>
                    <a:fld id="{603532D2-5EE7-4063-987C-D65827981725}" type="VALUE">
                      <a:rPr lang="en-US" altLang="ja-JP" smtClean="0"/>
                      <a:pPr/>
                      <a:t>[値]</a:t>
                    </a:fld>
                    <a:r>
                      <a:rPr lang="ja-JP" altLang="en-US" dirty="0"/>
                      <a:t>名</a:t>
                    </a:r>
                  </a:p>
                </c:rich>
              </c:tx>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3-5DF3-4D2C-9C9E-9DDD965442B8}"/>
                </c:ext>
              </c:extLst>
            </c:dLbl>
            <c:spPr>
              <a:noFill/>
              <a:ln>
                <a:noFill/>
              </a:ln>
              <a:effectLst/>
            </c:spPr>
            <c:txPr>
              <a:bodyPr rot="0" spcFirstLastPara="1" vertOverflow="ellipsis" vert="horz" wrap="square" lIns="38100" tIns="19050" rIns="38100" bIns="19050" anchor="ctr" anchorCtr="1">
                <a:spAutoFit/>
              </a:bodyPr>
              <a:lstStyle/>
              <a:p>
                <a:pPr>
                  <a:defRPr sz="1200" b="1" i="0" u="none" strike="noStrike" kern="1200" baseline="0">
                    <a:solidFill>
                      <a:schemeClr val="lt1"/>
                    </a:solidFill>
                    <a:latin typeface="+mn-lt"/>
                    <a:ea typeface="+mn-ea"/>
                    <a:cs typeface="+mn-cs"/>
                  </a:defRPr>
                </a:pPr>
                <a:endParaRPr lang="ja-JP"/>
              </a:p>
            </c:txPr>
            <c:showLegendKey val="0"/>
            <c:showVal val="1"/>
            <c:showCatName val="0"/>
            <c:showSerName val="0"/>
            <c:showPercent val="0"/>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'公募実績（詳細）'!$F$109:$G$109</c:f>
              <c:strCache>
                <c:ptCount val="2"/>
                <c:pt idx="0">
                  <c:v>外部</c:v>
                </c:pt>
                <c:pt idx="1">
                  <c:v>内部</c:v>
                </c:pt>
              </c:strCache>
            </c:strRef>
          </c:cat>
          <c:val>
            <c:numRef>
              <c:f>'公募実績（詳細）'!$F$111:$G$111</c:f>
              <c:numCache>
                <c:formatCode>General</c:formatCode>
                <c:ptCount val="2"/>
                <c:pt idx="0">
                  <c:v>5</c:v>
                </c:pt>
                <c:pt idx="1">
                  <c:v>36</c:v>
                </c:pt>
              </c:numCache>
            </c:numRef>
          </c:val>
          <c:extLst>
            <c:ext xmlns:c16="http://schemas.microsoft.com/office/drawing/2014/chart" uri="{C3380CC4-5D6E-409C-BE32-E72D297353CC}">
              <c16:uniqueId val="{00000004-5DF3-4D2C-9C9E-9DDD965442B8}"/>
            </c:ext>
          </c:extLst>
        </c:ser>
        <c:dLbls>
          <c:showLegendKey val="0"/>
          <c:showVal val="0"/>
          <c:showCatName val="0"/>
          <c:showSerName val="0"/>
          <c:showPercent val="0"/>
          <c:showBubbleSize val="0"/>
          <c:showLeaderLines val="1"/>
        </c:dLbls>
        <c:firstSliceAng val="0"/>
        <c:holeSize val="50"/>
      </c:doughnutChart>
      <c:spPr>
        <a:noFill/>
        <a:ln>
          <a:noFill/>
        </a:ln>
        <a:effectLst/>
      </c:spPr>
    </c:plotArea>
    <c:plotVisOnly val="1"/>
    <c:dispBlanksAs val="gap"/>
    <c:showDLblsOverMax val="0"/>
  </c:chart>
  <c:spPr>
    <a:noFill/>
    <a:ln>
      <a:noFill/>
    </a:ln>
    <a:effectLst/>
  </c:spPr>
  <c:txPr>
    <a:bodyPr/>
    <a:lstStyle/>
    <a:p>
      <a:pPr>
        <a:defRPr/>
      </a:pPr>
      <a:endParaRPr lang="ja-JP"/>
    </a:p>
  </c:txPr>
  <c:externalData r:id="rId3">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ja-JP"/>
  <c:roundedCorners val="0"/>
  <mc:AlternateContent xmlns:mc="http://schemas.openxmlformats.org/markup-compatibility/2006">
    <mc:Choice xmlns:c14="http://schemas.microsoft.com/office/drawing/2007/8/2/chart" Requires="c14">
      <c14:style val="101"/>
    </mc:Choice>
    <mc:Fallback>
      <c:style val="1"/>
    </mc:Fallback>
  </mc:AlternateContent>
  <c:chart>
    <c:autoTitleDeleted val="1"/>
    <c:plotArea>
      <c:layout/>
      <c:doughnutChart>
        <c:varyColors val="1"/>
        <c:dLbls>
          <c:showLegendKey val="0"/>
          <c:showVal val="0"/>
          <c:showCatName val="0"/>
          <c:showSerName val="0"/>
          <c:showPercent val="0"/>
          <c:showBubbleSize val="0"/>
          <c:showLeaderLines val="0"/>
        </c:dLbls>
        <c:firstSliceAng val="0"/>
        <c:holeSize val="50"/>
      </c:doughnutChart>
      <c:spPr>
        <a:noFill/>
        <a:ln>
          <a:noFill/>
        </a:ln>
        <a:effectLst/>
      </c:spPr>
    </c:plotArea>
    <c:plotVisOnly val="1"/>
    <c:dispBlanksAs val="gap"/>
    <c:showDLblsOverMax val="0"/>
  </c:chart>
  <c:spPr>
    <a:noFill/>
    <a:ln>
      <a:noFill/>
    </a:ln>
    <a:effectLst/>
  </c:spPr>
  <c:txPr>
    <a:bodyPr/>
    <a:lstStyle/>
    <a:p>
      <a:pPr>
        <a:defRPr/>
      </a:pPr>
      <a:endParaRPr lang="ja-JP"/>
    </a:p>
  </c:txPr>
  <c:externalData r:id="rId3">
    <c:autoUpdate val="0"/>
  </c:externalData>
</c:chartSpace>
</file>

<file path=ppt/charts/chart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ja-JP"/>
  <c:roundedCorners val="0"/>
  <mc:AlternateContent xmlns:mc="http://schemas.openxmlformats.org/markup-compatibility/2006">
    <mc:Choice xmlns:c14="http://schemas.microsoft.com/office/drawing/2007/8/2/chart" Requires="c14">
      <c14:style val="101"/>
    </mc:Choice>
    <mc:Fallback>
      <c:style val="1"/>
    </mc:Fallback>
  </mc:AlternateContent>
  <c:chart>
    <c:autoTitleDeleted val="1"/>
    <c:plotArea>
      <c:layout/>
      <c:doughnutChart>
        <c:varyColors val="1"/>
        <c:dLbls>
          <c:showLegendKey val="0"/>
          <c:showVal val="0"/>
          <c:showCatName val="0"/>
          <c:showSerName val="0"/>
          <c:showPercent val="0"/>
          <c:showBubbleSize val="0"/>
          <c:showLeaderLines val="0"/>
        </c:dLbls>
        <c:firstSliceAng val="0"/>
        <c:holeSize val="50"/>
      </c:doughnutChart>
      <c:spPr>
        <a:noFill/>
        <a:ln w="25400">
          <a:noFill/>
        </a:ln>
        <a:effectLst/>
      </c:spPr>
    </c:plotArea>
    <c:plotVisOnly val="1"/>
    <c:dispBlanksAs val="gap"/>
    <c:showDLblsOverMax val="0"/>
  </c:chart>
  <c:spPr>
    <a:noFill/>
    <a:ln>
      <a:noFill/>
    </a:ln>
    <a:effectLst/>
  </c:spPr>
  <c:txPr>
    <a:bodyPr/>
    <a:lstStyle/>
    <a:p>
      <a:pPr>
        <a:defRPr/>
      </a:pPr>
      <a:endParaRPr lang="ja-JP"/>
    </a:p>
  </c:txPr>
  <c:externalData r:id="rId3">
    <c:autoUpdate val="0"/>
  </c:externalData>
</c:chartSpace>
</file>

<file path=ppt/charts/chart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ja-JP"/>
  <c:roundedCorners val="0"/>
  <mc:AlternateContent xmlns:mc="http://schemas.openxmlformats.org/markup-compatibility/2006">
    <mc:Choice xmlns:c14="http://schemas.microsoft.com/office/drawing/2007/8/2/chart" Requires="c14">
      <c14:style val="101"/>
    </mc:Choice>
    <mc:Fallback>
      <c:style val="1"/>
    </mc:Fallback>
  </mc:AlternateContent>
  <c:chart>
    <c:autoTitleDeleted val="1"/>
    <c:plotArea>
      <c:layout/>
      <c:doughnutChart>
        <c:varyColors val="1"/>
        <c:dLbls>
          <c:showLegendKey val="0"/>
          <c:showVal val="0"/>
          <c:showCatName val="0"/>
          <c:showSerName val="0"/>
          <c:showPercent val="1"/>
          <c:showBubbleSize val="0"/>
          <c:showLeaderLines val="0"/>
        </c:dLbls>
        <c:firstSliceAng val="0"/>
        <c:holeSize val="50"/>
      </c:doughnutChart>
      <c:spPr>
        <a:noFill/>
        <a:ln w="25400">
          <a:noFill/>
        </a:ln>
        <a:effectLst/>
      </c:spPr>
    </c:plotArea>
    <c:plotVisOnly val="1"/>
    <c:dispBlanksAs val="gap"/>
    <c:showDLblsOverMax val="0"/>
  </c:chart>
  <c:spPr>
    <a:noFill/>
    <a:ln>
      <a:noFill/>
    </a:ln>
    <a:effectLst/>
  </c:spPr>
  <c:txPr>
    <a:bodyPr/>
    <a:lstStyle/>
    <a:p>
      <a:pPr>
        <a:defRPr/>
      </a:pPr>
      <a:endParaRPr lang="ja-JP"/>
    </a:p>
  </c:txPr>
  <c:externalData r:id="rId3">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xml><?xml version="1.0" encoding="utf-8"?>
<cs:colorStyle xmlns:cs="http://schemas.microsoft.com/office/drawing/2012/chartStyle" xmlns:a="http://schemas.openxmlformats.org/drawingml/2006/main" meth="cycle" id="20">
  <a:schemeClr val="dk1"/>
  <cs:variation>
    <a:tint val="88500"/>
  </cs:variation>
  <cs:variation>
    <a:tint val="55000"/>
  </cs:variation>
  <cs:variation>
    <a:tint val="75000"/>
  </cs:variation>
  <cs:variation>
    <a:tint val="98500"/>
  </cs:variation>
  <cs:variation>
    <a:tint val="30000"/>
  </cs:variation>
  <cs:variation>
    <a:tint val="60000"/>
  </cs:variation>
  <cs:variation>
    <a:tint val="80000"/>
  </cs:variation>
</cs:colorStyle>
</file>

<file path=ppt/charts/colors5.xml><?xml version="1.0" encoding="utf-8"?>
<cs:colorStyle xmlns:cs="http://schemas.microsoft.com/office/drawing/2012/chartStyle" xmlns:a="http://schemas.openxmlformats.org/drawingml/2006/main" meth="cycle" id="20">
  <a:schemeClr val="dk1"/>
  <cs:variation>
    <a:tint val="88500"/>
  </cs:variation>
  <cs:variation>
    <a:tint val="55000"/>
  </cs:variation>
  <cs:variation>
    <a:tint val="75000"/>
  </cs:variation>
  <cs:variation>
    <a:tint val="98500"/>
  </cs:variation>
  <cs:variation>
    <a:tint val="30000"/>
  </cs:variation>
  <cs:variation>
    <a:tint val="60000"/>
  </cs:variation>
  <cs:variation>
    <a:tint val="80000"/>
  </cs:variation>
</cs:colorStyle>
</file>

<file path=ppt/charts/colors6.xml><?xml version="1.0" encoding="utf-8"?>
<cs:colorStyle xmlns:cs="http://schemas.microsoft.com/office/drawing/2012/chartStyle" xmlns:a="http://schemas.openxmlformats.org/drawingml/2006/main" meth="cycle" id="20">
  <a:schemeClr val="dk1"/>
  <cs:variation>
    <a:tint val="88500"/>
  </cs:variation>
  <cs:variation>
    <a:tint val="55000"/>
  </cs:variation>
  <cs:variation>
    <a:tint val="75000"/>
  </cs:variation>
  <cs:variation>
    <a:tint val="98500"/>
  </cs:variation>
  <cs:variation>
    <a:tint val="30000"/>
  </cs:variation>
  <cs:variation>
    <a:tint val="60000"/>
  </cs:variation>
  <cs:variation>
    <a:tint val="80000"/>
  </cs:variation>
</cs:colorStyle>
</file>

<file path=ppt/charts/colors7.xml><?xml version="1.0" encoding="utf-8"?>
<cs:colorStyle xmlns:cs="http://schemas.microsoft.com/office/drawing/2012/chartStyle" xmlns:a="http://schemas.openxmlformats.org/drawingml/2006/main" meth="cycle" id="20">
  <a:schemeClr val="dk1"/>
  <cs:variation>
    <a:tint val="88500"/>
  </cs:variation>
  <cs:variation>
    <a:tint val="55000"/>
  </cs:variation>
  <cs:variation>
    <a:tint val="75000"/>
  </cs:variation>
  <cs:variation>
    <a:tint val="98500"/>
  </cs:variation>
  <cs:variation>
    <a:tint val="30000"/>
  </cs:variation>
  <cs:variation>
    <a:tint val="60000"/>
  </cs:variation>
  <cs:variation>
    <a:tint val="80000"/>
  </cs:variation>
</cs:colorStyle>
</file>

<file path=ppt/charts/colors8.xml><?xml version="1.0" encoding="utf-8"?>
<cs:colorStyle xmlns:cs="http://schemas.microsoft.com/office/drawing/2012/chartStyle" xmlns:a="http://schemas.openxmlformats.org/drawingml/2006/main" meth="cycle" id="20">
  <a:schemeClr val="dk1"/>
  <cs:variation>
    <a:tint val="88500"/>
  </cs:variation>
  <cs:variation>
    <a:tint val="55000"/>
  </cs:variation>
  <cs:variation>
    <a:tint val="75000"/>
  </cs:variation>
  <cs:variation>
    <a:tint val="98500"/>
  </cs:variation>
  <cs:variation>
    <a:tint val="30000"/>
  </cs:variation>
  <cs:variation>
    <a:tint val="60000"/>
  </cs:variation>
  <cs:variation>
    <a:tint val="80000"/>
  </cs:variation>
</cs:colorStyle>
</file>

<file path=ppt/charts/style1.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xml><?xml version="1.0" encoding="utf-8"?>
<cs:chartStyle xmlns:cs="http://schemas.microsoft.com/office/drawing/2012/chartStyle" xmlns:a="http://schemas.openxmlformats.org/drawingml/2006/main" id="258">
  <cs:axisTitle>
    <cs:lnRef idx="0"/>
    <cs:fillRef idx="0"/>
    <cs:effectRef idx="0"/>
    <cs:fontRef idx="minor">
      <a:schemeClr val="tx1">
        <a:lumMod val="65000"/>
        <a:lumOff val="35000"/>
      </a:schemeClr>
    </cs:fontRef>
    <cs:defRPr sz="900" kern="1200"/>
  </cs:axisTitle>
  <cs:categoryAxis>
    <cs:lnRef idx="0"/>
    <cs:fillRef idx="0"/>
    <cs:effectRef idx="0"/>
    <cs:fontRef idx="minor">
      <a:schemeClr val="tx1">
        <a:lumMod val="65000"/>
        <a:lumOff val="35000"/>
      </a:schemeClr>
    </cs:fontRef>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lt1"/>
    </cs:fontRef>
    <cs:defRPr sz="900" b="1"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0">
      <cs:styleClr val="auto"/>
    </cs:fillRef>
    <cs:effectRef idx="0"/>
    <cs:fontRef idx="minor">
      <a:schemeClr val="tx1"/>
    </cs:fontRef>
    <cs:spPr>
      <a:solidFill>
        <a:schemeClr val="phClr"/>
      </a:solidFill>
      <a:scene3d>
        <a:camera prst="orthographicFront"/>
        <a:lightRig rig="brightRoom" dir="t"/>
      </a:scene3d>
      <a:sp3d prstMaterial="flat">
        <a:bevelT w="50800" h="101600" prst="angle"/>
        <a:contourClr>
          <a:srgbClr val="000000"/>
        </a:contourClr>
      </a:sp3d>
    </cs:spPr>
  </cs:dataPoint>
  <cs:dataPoint3D>
    <cs:lnRef idx="0"/>
    <cs:fillRef idx="0">
      <cs:styleClr val="auto"/>
    </cs:fillRef>
    <cs:effectRef idx="0"/>
    <cs:fontRef idx="minor">
      <a:schemeClr val="tx1"/>
    </cs:fontRef>
    <cs:spPr>
      <a:solidFill>
        <a:schemeClr val="phClr"/>
      </a:solidFill>
      <a:ln w="1905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fillRef idx="0">
      <cs:styleClr val="auto"/>
    </cs:fillRef>
    <cs:effectRef idx="0"/>
    <cs:fontRef idx="minor">
      <a:schemeClr val="tx1"/>
    </cs:fontRef>
    <cs:spPr>
      <a:solidFill>
        <a:schemeClr val="phClr"/>
      </a:solidFill>
      <a:ln w="9525">
        <a:solidFill>
          <a:schemeClr val="lt1"/>
        </a:solidFill>
      </a:ln>
    </cs:spPr>
  </cs:dataPointMarker>
  <cs:dataPointMarkerLayout symbol="circle" size="6"/>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1" i="0" kern="1200" cap="all" spc="50" baseline="0"/>
  </cs:title>
  <cs:trendline>
    <cs:lnRef idx="0">
      <cs:styleClr val="auto"/>
    </cs:lnRef>
    <cs:fillRef idx="0"/>
    <cs:effectRef idx="0"/>
    <cs:fontRef idx="minor">
      <a:schemeClr val="tx1"/>
    </cs:fontRef>
    <cs:spPr>
      <a:ln w="19050" cap="rnd">
        <a:solidFill>
          <a:schemeClr val="phClr"/>
        </a:solidFill>
        <a:prstDash val="sysDash"/>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5.xml><?xml version="1.0" encoding="utf-8"?>
<cs:chartStyle xmlns:cs="http://schemas.microsoft.com/office/drawing/2012/chartStyle" xmlns:a="http://schemas.openxmlformats.org/drawingml/2006/main" id="258">
  <cs:axisTitle>
    <cs:lnRef idx="0"/>
    <cs:fillRef idx="0"/>
    <cs:effectRef idx="0"/>
    <cs:fontRef idx="minor">
      <a:schemeClr val="tx1">
        <a:lumMod val="65000"/>
        <a:lumOff val="35000"/>
      </a:schemeClr>
    </cs:fontRef>
    <cs:defRPr sz="900" kern="1200"/>
  </cs:axisTitle>
  <cs:categoryAxis>
    <cs:lnRef idx="0"/>
    <cs:fillRef idx="0"/>
    <cs:effectRef idx="0"/>
    <cs:fontRef idx="minor">
      <a:schemeClr val="tx1">
        <a:lumMod val="65000"/>
        <a:lumOff val="35000"/>
      </a:schemeClr>
    </cs:fontRef>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lt1"/>
    </cs:fontRef>
    <cs:defRPr sz="900" b="1"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0">
      <cs:styleClr val="auto"/>
    </cs:fillRef>
    <cs:effectRef idx="0"/>
    <cs:fontRef idx="minor">
      <a:schemeClr val="tx1"/>
    </cs:fontRef>
    <cs:spPr>
      <a:solidFill>
        <a:schemeClr val="phClr"/>
      </a:solidFill>
      <a:scene3d>
        <a:camera prst="orthographicFront"/>
        <a:lightRig rig="brightRoom" dir="t"/>
      </a:scene3d>
      <a:sp3d prstMaterial="flat">
        <a:bevelT w="50800" h="101600" prst="angle"/>
        <a:contourClr>
          <a:srgbClr val="000000"/>
        </a:contourClr>
      </a:sp3d>
    </cs:spPr>
  </cs:dataPoint>
  <cs:dataPoint3D>
    <cs:lnRef idx="0"/>
    <cs:fillRef idx="0">
      <cs:styleClr val="auto"/>
    </cs:fillRef>
    <cs:effectRef idx="0"/>
    <cs:fontRef idx="minor">
      <a:schemeClr val="tx1"/>
    </cs:fontRef>
    <cs:spPr>
      <a:solidFill>
        <a:schemeClr val="phClr"/>
      </a:solidFill>
      <a:ln w="1905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fillRef idx="0">
      <cs:styleClr val="auto"/>
    </cs:fillRef>
    <cs:effectRef idx="0"/>
    <cs:fontRef idx="minor">
      <a:schemeClr val="tx1"/>
    </cs:fontRef>
    <cs:spPr>
      <a:solidFill>
        <a:schemeClr val="phClr"/>
      </a:solidFill>
      <a:ln w="9525">
        <a:solidFill>
          <a:schemeClr val="lt1"/>
        </a:solidFill>
      </a:ln>
    </cs:spPr>
  </cs:dataPointMarker>
  <cs:dataPointMarkerLayout symbol="circle" size="6"/>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1" i="0" kern="1200" cap="all" spc="50" baseline="0"/>
  </cs:title>
  <cs:trendline>
    <cs:lnRef idx="0">
      <cs:styleClr val="auto"/>
    </cs:lnRef>
    <cs:fillRef idx="0"/>
    <cs:effectRef idx="0"/>
    <cs:fontRef idx="minor">
      <a:schemeClr val="tx1"/>
    </cs:fontRef>
    <cs:spPr>
      <a:ln w="19050" cap="rnd">
        <a:solidFill>
          <a:schemeClr val="phClr"/>
        </a:solidFill>
        <a:prstDash val="sysDash"/>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6.xml><?xml version="1.0" encoding="utf-8"?>
<cs:chartStyle xmlns:cs="http://schemas.microsoft.com/office/drawing/2012/chartStyle" xmlns:a="http://schemas.openxmlformats.org/drawingml/2006/main" id="258">
  <cs:axisTitle>
    <cs:lnRef idx="0"/>
    <cs:fillRef idx="0"/>
    <cs:effectRef idx="0"/>
    <cs:fontRef idx="minor">
      <a:schemeClr val="tx1">
        <a:lumMod val="65000"/>
        <a:lumOff val="35000"/>
      </a:schemeClr>
    </cs:fontRef>
    <cs:defRPr sz="900" kern="1200"/>
  </cs:axisTitle>
  <cs:categoryAxis>
    <cs:lnRef idx="0"/>
    <cs:fillRef idx="0"/>
    <cs:effectRef idx="0"/>
    <cs:fontRef idx="minor">
      <a:schemeClr val="tx1">
        <a:lumMod val="65000"/>
        <a:lumOff val="35000"/>
      </a:schemeClr>
    </cs:fontRef>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lt1"/>
    </cs:fontRef>
    <cs:defRPr sz="900" b="1"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0">
      <cs:styleClr val="auto"/>
    </cs:fillRef>
    <cs:effectRef idx="0"/>
    <cs:fontRef idx="minor">
      <a:schemeClr val="tx1"/>
    </cs:fontRef>
    <cs:spPr>
      <a:solidFill>
        <a:schemeClr val="phClr"/>
      </a:solidFill>
      <a:scene3d>
        <a:camera prst="orthographicFront"/>
        <a:lightRig rig="brightRoom" dir="t"/>
      </a:scene3d>
      <a:sp3d prstMaterial="flat">
        <a:bevelT w="50800" h="101600" prst="angle"/>
        <a:contourClr>
          <a:srgbClr val="000000"/>
        </a:contourClr>
      </a:sp3d>
    </cs:spPr>
  </cs:dataPoint>
  <cs:dataPoint3D>
    <cs:lnRef idx="0"/>
    <cs:fillRef idx="0">
      <cs:styleClr val="auto"/>
    </cs:fillRef>
    <cs:effectRef idx="0"/>
    <cs:fontRef idx="minor">
      <a:schemeClr val="tx1"/>
    </cs:fontRef>
    <cs:spPr>
      <a:solidFill>
        <a:schemeClr val="phClr"/>
      </a:solidFill>
      <a:ln w="1905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fillRef idx="0">
      <cs:styleClr val="auto"/>
    </cs:fillRef>
    <cs:effectRef idx="0"/>
    <cs:fontRef idx="minor">
      <a:schemeClr val="tx1"/>
    </cs:fontRef>
    <cs:spPr>
      <a:solidFill>
        <a:schemeClr val="phClr"/>
      </a:solidFill>
      <a:ln w="9525">
        <a:solidFill>
          <a:schemeClr val="lt1"/>
        </a:solidFill>
      </a:ln>
    </cs:spPr>
  </cs:dataPointMarker>
  <cs:dataPointMarkerLayout symbol="circle" size="6"/>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1" i="0" kern="1200" cap="all" spc="50" baseline="0"/>
  </cs:title>
  <cs:trendline>
    <cs:lnRef idx="0">
      <cs:styleClr val="auto"/>
    </cs:lnRef>
    <cs:fillRef idx="0"/>
    <cs:effectRef idx="0"/>
    <cs:fontRef idx="minor">
      <a:schemeClr val="tx1"/>
    </cs:fontRef>
    <cs:spPr>
      <a:ln w="19050" cap="rnd">
        <a:solidFill>
          <a:schemeClr val="phClr"/>
        </a:solidFill>
        <a:prstDash val="sysDash"/>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7.xml><?xml version="1.0" encoding="utf-8"?>
<cs:chartStyle xmlns:cs="http://schemas.microsoft.com/office/drawing/2012/chartStyle" xmlns:a="http://schemas.openxmlformats.org/drawingml/2006/main" id="258">
  <cs:axisTitle>
    <cs:lnRef idx="0"/>
    <cs:fillRef idx="0"/>
    <cs:effectRef idx="0"/>
    <cs:fontRef idx="minor">
      <a:schemeClr val="tx1">
        <a:lumMod val="65000"/>
        <a:lumOff val="35000"/>
      </a:schemeClr>
    </cs:fontRef>
    <cs:defRPr sz="900" kern="1200"/>
  </cs:axisTitle>
  <cs:categoryAxis>
    <cs:lnRef idx="0"/>
    <cs:fillRef idx="0"/>
    <cs:effectRef idx="0"/>
    <cs:fontRef idx="minor">
      <a:schemeClr val="tx1">
        <a:lumMod val="65000"/>
        <a:lumOff val="35000"/>
      </a:schemeClr>
    </cs:fontRef>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lt1"/>
    </cs:fontRef>
    <cs:defRPr sz="900" b="1"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0">
      <cs:styleClr val="auto"/>
    </cs:fillRef>
    <cs:effectRef idx="0"/>
    <cs:fontRef idx="minor">
      <a:schemeClr val="tx1"/>
    </cs:fontRef>
    <cs:spPr>
      <a:solidFill>
        <a:schemeClr val="phClr"/>
      </a:solidFill>
      <a:scene3d>
        <a:camera prst="orthographicFront"/>
        <a:lightRig rig="brightRoom" dir="t"/>
      </a:scene3d>
      <a:sp3d prstMaterial="flat">
        <a:bevelT w="50800" h="101600" prst="angle"/>
        <a:contourClr>
          <a:srgbClr val="000000"/>
        </a:contourClr>
      </a:sp3d>
    </cs:spPr>
  </cs:dataPoint>
  <cs:dataPoint3D>
    <cs:lnRef idx="0"/>
    <cs:fillRef idx="0">
      <cs:styleClr val="auto"/>
    </cs:fillRef>
    <cs:effectRef idx="0"/>
    <cs:fontRef idx="minor">
      <a:schemeClr val="tx1"/>
    </cs:fontRef>
    <cs:spPr>
      <a:solidFill>
        <a:schemeClr val="phClr"/>
      </a:solidFill>
      <a:ln w="1905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fillRef idx="0">
      <cs:styleClr val="auto"/>
    </cs:fillRef>
    <cs:effectRef idx="0"/>
    <cs:fontRef idx="minor">
      <a:schemeClr val="tx1"/>
    </cs:fontRef>
    <cs:spPr>
      <a:solidFill>
        <a:schemeClr val="phClr"/>
      </a:solidFill>
      <a:ln w="9525">
        <a:solidFill>
          <a:schemeClr val="lt1"/>
        </a:solidFill>
      </a:ln>
    </cs:spPr>
  </cs:dataPointMarker>
  <cs:dataPointMarkerLayout symbol="circle" size="6"/>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1" i="0" kern="1200" cap="all" spc="50" baseline="0"/>
  </cs:title>
  <cs:trendline>
    <cs:lnRef idx="0">
      <cs:styleClr val="auto"/>
    </cs:lnRef>
    <cs:fillRef idx="0"/>
    <cs:effectRef idx="0"/>
    <cs:fontRef idx="minor">
      <a:schemeClr val="tx1"/>
    </cs:fontRef>
    <cs:spPr>
      <a:ln w="19050" cap="rnd">
        <a:solidFill>
          <a:schemeClr val="phClr"/>
        </a:solidFill>
        <a:prstDash val="sysDash"/>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8.xml><?xml version="1.0" encoding="utf-8"?>
<cs:chartStyle xmlns:cs="http://schemas.microsoft.com/office/drawing/2012/chartStyle" xmlns:a="http://schemas.openxmlformats.org/drawingml/2006/main" id="258">
  <cs:axisTitle>
    <cs:lnRef idx="0"/>
    <cs:fillRef idx="0"/>
    <cs:effectRef idx="0"/>
    <cs:fontRef idx="minor">
      <a:schemeClr val="tx1">
        <a:lumMod val="65000"/>
        <a:lumOff val="35000"/>
      </a:schemeClr>
    </cs:fontRef>
    <cs:defRPr sz="1197" kern="1200"/>
  </cs:axisTitle>
  <cs:categoryAxis>
    <cs:lnRef idx="0"/>
    <cs:fillRef idx="0"/>
    <cs:effectRef idx="0"/>
    <cs:fontRef idx="minor">
      <a:schemeClr val="tx1">
        <a:lumMod val="65000"/>
        <a:lumOff val="35000"/>
      </a:schemeClr>
    </cs:fontRef>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lt1"/>
    </cs:fontRef>
    <cs:defRPr sz="1197" b="1"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0">
      <cs:styleClr val="auto"/>
    </cs:fillRef>
    <cs:effectRef idx="0"/>
    <cs:fontRef idx="minor">
      <a:schemeClr val="tx1"/>
    </cs:fontRef>
    <cs:spPr>
      <a:solidFill>
        <a:schemeClr val="phClr"/>
      </a:solidFill>
      <a:scene3d>
        <a:camera prst="orthographicFront"/>
        <a:lightRig rig="brightRoom" dir="t"/>
      </a:scene3d>
      <a:sp3d prstMaterial="flat">
        <a:bevelT w="50800" h="101600" prst="angle"/>
        <a:contourClr>
          <a:srgbClr val="000000"/>
        </a:contourClr>
      </a:sp3d>
    </cs:spPr>
  </cs:dataPoint>
  <cs:dataPoint3D>
    <cs:lnRef idx="0"/>
    <cs:fillRef idx="0">
      <cs:styleClr val="auto"/>
    </cs:fillRef>
    <cs:effectRef idx="0"/>
    <cs:fontRef idx="minor">
      <a:schemeClr val="tx1"/>
    </cs:fontRef>
    <cs:spPr>
      <a:solidFill>
        <a:schemeClr val="phClr"/>
      </a:solidFill>
      <a:ln w="1905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fillRef idx="0">
      <cs:styleClr val="auto"/>
    </cs:fillRef>
    <cs:effectRef idx="0"/>
    <cs:fontRef idx="minor">
      <a:schemeClr val="tx1"/>
    </cs:fontRef>
    <cs:spPr>
      <a:solidFill>
        <a:schemeClr val="phClr"/>
      </a:solidFill>
      <a:ln w="9525">
        <a:solidFill>
          <a:schemeClr val="lt1"/>
        </a:solidFill>
      </a:ln>
    </cs:spPr>
  </cs:dataPointMarker>
  <cs:dataPointMarkerLayout symbol="circle" size="6"/>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1" i="0" kern="1200" cap="all" spc="50" baseline="0"/>
  </cs:title>
  <cs:trendline>
    <cs:lnRef idx="0">
      <cs:styleClr val="auto"/>
    </cs:lnRef>
    <cs:fillRef idx="0"/>
    <cs:effectRef idx="0"/>
    <cs:fontRef idx="minor">
      <a:schemeClr val="tx1"/>
    </cs:fontRef>
    <cs:spPr>
      <a:ln w="19050" cap="rnd">
        <a:solidFill>
          <a:schemeClr val="phClr"/>
        </a:solidFill>
        <a:prstDash val="sysDash"/>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diagrams/colors1.xml><?xml version="1.0" encoding="utf-8"?>
<dgm:colorsDef xmlns:dgm="http://schemas.openxmlformats.org/drawingml/2006/diagram" xmlns:a="http://schemas.openxmlformats.org/drawingml/2006/main" uniqueId="urn:microsoft.com/office/officeart/2005/8/colors/accent2_3">
  <dgm:title val=""/>
  <dgm:desc val=""/>
  <dgm:catLst>
    <dgm:cat type="accent2" pri="11300"/>
  </dgm:catLst>
  <dgm:styleLbl name="node0">
    <dgm:fillClrLst meth="repeat">
      <a:schemeClr val="accent2">
        <a:shade val="80000"/>
      </a:schemeClr>
    </dgm:fillClrLst>
    <dgm:linClrLst meth="repeat">
      <a:schemeClr val="lt1"/>
    </dgm:linClrLst>
    <dgm:effectClrLst/>
    <dgm:txLinClrLst/>
    <dgm:txFillClrLst/>
    <dgm:txEffectClrLst/>
  </dgm:styleLbl>
  <dgm:styleLbl name="node1">
    <dgm:fillClrLst>
      <a:schemeClr val="accent2">
        <a:shade val="80000"/>
      </a:schemeClr>
      <a:schemeClr val="accent2">
        <a:tint val="70000"/>
      </a:schemeClr>
    </dgm:fillClrLst>
    <dgm:linClrLst meth="repeat">
      <a:schemeClr val="lt1"/>
    </dgm:linClrLst>
    <dgm:effectClrLst/>
    <dgm:txLinClrLst/>
    <dgm:txFillClrLst/>
    <dgm:txEffectClrLst/>
  </dgm:styleLbl>
  <dgm:styleLbl name="alignNode1">
    <dgm:fillClrLst>
      <a:schemeClr val="accent2">
        <a:shade val="80000"/>
      </a:schemeClr>
      <a:schemeClr val="accent2">
        <a:tint val="70000"/>
      </a:schemeClr>
    </dgm:fillClrLst>
    <dgm:linClrLst>
      <a:schemeClr val="accent2">
        <a:shade val="80000"/>
      </a:schemeClr>
      <a:schemeClr val="accent2">
        <a:tint val="70000"/>
      </a:schemeClr>
    </dgm:linClrLst>
    <dgm:effectClrLst/>
    <dgm:txLinClrLst/>
    <dgm:txFillClrLst/>
    <dgm:txEffectClrLst/>
  </dgm:styleLbl>
  <dgm:styleLbl name="lnNode1">
    <dgm:fillClrLst>
      <a:schemeClr val="accent2">
        <a:shade val="80000"/>
      </a:schemeClr>
      <a:schemeClr val="accent2">
        <a:tint val="70000"/>
      </a:schemeClr>
    </dgm:fillClrLst>
    <dgm:linClrLst meth="repeat">
      <a:schemeClr val="lt1"/>
    </dgm:linClrLst>
    <dgm:effectClrLst/>
    <dgm:txLinClrLst/>
    <dgm:txFillClrLst/>
    <dgm:txEffectClrLst/>
  </dgm:styleLbl>
  <dgm:styleLbl name="vennNode1">
    <dgm:fillClrLst>
      <a:schemeClr val="accent2">
        <a:shade val="80000"/>
        <a:alpha val="50000"/>
      </a:schemeClr>
      <a:schemeClr val="accent2">
        <a:tint val="70000"/>
        <a:alpha val="50000"/>
      </a:schemeClr>
    </dgm:fillClrLst>
    <dgm:linClrLst meth="repeat">
      <a:schemeClr val="lt1"/>
    </dgm:linClrLst>
    <dgm:effectClrLst/>
    <dgm:txLinClrLst/>
    <dgm:txFillClrLst/>
    <dgm:txEffectClrLst/>
  </dgm:styleLbl>
  <dgm:styleLbl name="node2">
    <dgm:fillClrLst>
      <a:schemeClr val="accent2">
        <a:tint val="99000"/>
      </a:schemeClr>
    </dgm:fillClrLst>
    <dgm:linClrLst meth="repeat">
      <a:schemeClr val="lt1"/>
    </dgm:linClrLst>
    <dgm:effectClrLst/>
    <dgm:txLinClrLst/>
    <dgm:txFillClrLst/>
    <dgm:txEffectClrLst/>
  </dgm:styleLbl>
  <dgm:styleLbl name="node3">
    <dgm:fillClrLst>
      <a:schemeClr val="accent2">
        <a:tint val="80000"/>
      </a:schemeClr>
    </dgm:fillClrLst>
    <dgm:linClrLst meth="repeat">
      <a:schemeClr val="lt1"/>
    </dgm:linClrLst>
    <dgm:effectClrLst/>
    <dgm:txLinClrLst/>
    <dgm:txFillClrLst/>
    <dgm:txEffectClrLst/>
  </dgm:styleLbl>
  <dgm:styleLbl name="node4">
    <dgm:fillClrLst>
      <a:schemeClr val="accent2">
        <a:tint val="70000"/>
      </a:schemeClr>
    </dgm:fillClrLst>
    <dgm:linClrLst meth="repeat">
      <a:schemeClr val="lt1"/>
    </dgm:linClrLst>
    <dgm:effectClrLst/>
    <dgm:txLinClrLst/>
    <dgm:txFillClrLst/>
    <dgm:txEffectClrLst/>
  </dgm:styleLbl>
  <dgm:styleLbl name="fgImgPlace1">
    <dgm:fillClrLst>
      <a:schemeClr val="accent2">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alignImgPlace1">
    <dgm:fillClrLst>
      <a:schemeClr val="accent2">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2">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2">
        <a:shade val="90000"/>
      </a:schemeClr>
      <a:schemeClr val="accent2">
        <a:tint val="70000"/>
      </a:schemeClr>
    </dgm:fillClrLst>
    <dgm:linClrLst>
      <a:schemeClr val="accent2">
        <a:shade val="90000"/>
      </a:schemeClr>
      <a:schemeClr val="accent2">
        <a:tint val="70000"/>
      </a:schemeClr>
    </dgm:linClrLst>
    <dgm:effectClrLst/>
    <dgm:txLinClrLst/>
    <dgm:txFillClrLst/>
    <dgm:txEffectClrLst/>
  </dgm:styleLbl>
  <dgm:styleLbl name="fgSibTrans2D1">
    <dgm:fillClrLst>
      <a:schemeClr val="accent2">
        <a:shade val="90000"/>
      </a:schemeClr>
      <a:schemeClr val="accent2">
        <a:tint val="70000"/>
      </a:schemeClr>
    </dgm:fillClrLst>
    <dgm:linClrLst>
      <a:schemeClr val="accent2">
        <a:shade val="90000"/>
      </a:schemeClr>
      <a:schemeClr val="accent2">
        <a:tint val="70000"/>
      </a:schemeClr>
    </dgm:linClrLst>
    <dgm:effectClrLst/>
    <dgm:txLinClrLst/>
    <dgm:txFillClrLst meth="repeat">
      <a:schemeClr val="lt1"/>
    </dgm:txFillClrLst>
    <dgm:txEffectClrLst/>
  </dgm:styleLbl>
  <dgm:styleLbl name="bgSibTrans2D1">
    <dgm:fillClrLst>
      <a:schemeClr val="accent2">
        <a:shade val="90000"/>
      </a:schemeClr>
      <a:schemeClr val="accent2">
        <a:tint val="70000"/>
      </a:schemeClr>
    </dgm:fillClrLst>
    <dgm:linClrLst>
      <a:schemeClr val="accent2">
        <a:shade val="90000"/>
      </a:schemeClr>
      <a:schemeClr val="accent2">
        <a:tint val="70000"/>
      </a:schemeClr>
    </dgm:linClrLst>
    <dgm:effectClrLst/>
    <dgm:txLinClrLst/>
    <dgm:txFillClrLst meth="repeat">
      <a:schemeClr val="lt1"/>
    </dgm:txFillClrLst>
    <dgm:txEffectClrLst/>
  </dgm:styleLbl>
  <dgm:styleLbl name="sibTrans1D1">
    <dgm:fillClrLst>
      <a:schemeClr val="accent2">
        <a:shade val="90000"/>
      </a:schemeClr>
      <a:schemeClr val="accent2">
        <a:tint val="70000"/>
      </a:schemeClr>
    </dgm:fillClrLst>
    <dgm:linClrLst>
      <a:schemeClr val="accent2">
        <a:shade val="90000"/>
      </a:schemeClr>
      <a:schemeClr val="accent2">
        <a:tint val="70000"/>
      </a:schemeClr>
    </dgm:linClrLst>
    <dgm:effectClrLst/>
    <dgm:txLinClrLst/>
    <dgm:txFillClrLst meth="repeat">
      <a:schemeClr val="tx1"/>
    </dgm:txFillClrLst>
    <dgm:txEffectClrLst/>
  </dgm:styleLbl>
  <dgm:styleLbl name="callout">
    <dgm:fillClrLst meth="repeat">
      <a:schemeClr val="accent2"/>
    </dgm:fillClrLst>
    <dgm:linClrLst meth="repeat">
      <a:schemeClr val="accent2"/>
    </dgm:linClrLst>
    <dgm:effectClrLst/>
    <dgm:txLinClrLst/>
    <dgm:txFillClrLst meth="repeat">
      <a:schemeClr val="tx1"/>
    </dgm:txFillClrLst>
    <dgm:txEffectClrLst/>
  </dgm:styleLbl>
  <dgm:styleLbl name="asst0">
    <dgm:fillClrLst meth="repeat">
      <a:schemeClr val="accent2">
        <a:shade val="80000"/>
      </a:schemeClr>
    </dgm:fillClrLst>
    <dgm:linClrLst meth="repeat">
      <a:schemeClr val="lt1"/>
    </dgm:linClrLst>
    <dgm:effectClrLst/>
    <dgm:txLinClrLst/>
    <dgm:txFillClrLst/>
    <dgm:txEffectClrLst/>
  </dgm:styleLbl>
  <dgm:styleLbl name="asst1">
    <dgm:fillClrLst meth="repeat">
      <a:schemeClr val="accent2">
        <a:shade val="80000"/>
      </a:schemeClr>
    </dgm:fillClrLst>
    <dgm:linClrLst meth="repeat">
      <a:schemeClr val="lt1"/>
    </dgm:linClrLst>
    <dgm:effectClrLst/>
    <dgm:txLinClrLst/>
    <dgm:txFillClrLst/>
    <dgm:txEffectClrLst/>
  </dgm:styleLbl>
  <dgm:styleLbl name="asst2">
    <dgm:fillClrLst>
      <a:schemeClr val="accent2">
        <a:tint val="99000"/>
      </a:schemeClr>
    </dgm:fillClrLst>
    <dgm:linClrLst meth="repeat">
      <a:schemeClr val="lt1"/>
    </dgm:linClrLst>
    <dgm:effectClrLst/>
    <dgm:txLinClrLst/>
    <dgm:txFillClrLst/>
    <dgm:txEffectClrLst/>
  </dgm:styleLbl>
  <dgm:styleLbl name="asst3">
    <dgm:fillClrLst>
      <a:schemeClr val="accent2">
        <a:tint val="80000"/>
      </a:schemeClr>
    </dgm:fillClrLst>
    <dgm:linClrLst meth="repeat">
      <a:schemeClr val="lt1"/>
    </dgm:linClrLst>
    <dgm:effectClrLst/>
    <dgm:txLinClrLst/>
    <dgm:txFillClrLst/>
    <dgm:txEffectClrLst/>
  </dgm:styleLbl>
  <dgm:styleLbl name="asst4">
    <dgm:fillClrLst>
      <a:schemeClr val="accent2">
        <a:tint val="70000"/>
      </a:schemeClr>
    </dgm:fillClrLst>
    <dgm:linClrLst meth="repeat">
      <a:schemeClr val="lt1"/>
    </dgm:linClrLst>
    <dgm:effectClrLst/>
    <dgm:txLinClrLst/>
    <dgm:txFillClrLst/>
    <dgm:txEffectClrLst/>
  </dgm:styleLbl>
  <dgm:styleLbl name="parChTrans2D1">
    <dgm:fillClrLst meth="repeat">
      <a:schemeClr val="accent2">
        <a:tint val="60000"/>
      </a:schemeClr>
    </dgm:fillClrLst>
    <dgm:linClrLst meth="repeat">
      <a:schemeClr val="accent2">
        <a:tint val="60000"/>
      </a:schemeClr>
    </dgm:linClrLst>
    <dgm:effectClrLst/>
    <dgm:txLinClrLst/>
    <dgm:txFillClrLst meth="repeat">
      <a:schemeClr val="lt1"/>
    </dgm:txFillClrLst>
    <dgm:txEffectClrLst/>
  </dgm:styleLbl>
  <dgm:styleLbl name="parChTrans2D2">
    <dgm:fillClrLst meth="repeat">
      <a:schemeClr val="accent2">
        <a:tint val="90000"/>
      </a:schemeClr>
    </dgm:fillClrLst>
    <dgm:linClrLst meth="repeat">
      <a:schemeClr val="accent2">
        <a:tint val="90000"/>
      </a:schemeClr>
    </dgm:linClrLst>
    <dgm:effectClrLst/>
    <dgm:txLinClrLst/>
    <dgm:txFillClrLst/>
    <dgm:txEffectClrLst/>
  </dgm:styleLbl>
  <dgm:styleLbl name="parChTrans2D3">
    <dgm:fillClrLst meth="repeat">
      <a:schemeClr val="accent2">
        <a:tint val="70000"/>
      </a:schemeClr>
    </dgm:fillClrLst>
    <dgm:linClrLst meth="repeat">
      <a:schemeClr val="accent2">
        <a:tint val="70000"/>
      </a:schemeClr>
    </dgm:linClrLst>
    <dgm:effectClrLst/>
    <dgm:txLinClrLst/>
    <dgm:txFillClrLst/>
    <dgm:txEffectClrLst/>
  </dgm:styleLbl>
  <dgm:styleLbl name="parChTrans2D4">
    <dgm:fillClrLst meth="repeat">
      <a:schemeClr val="accent2">
        <a:tint val="50000"/>
      </a:schemeClr>
    </dgm:fillClrLst>
    <dgm:linClrLst meth="repeat">
      <a:schemeClr val="accent2">
        <a:tint val="50000"/>
      </a:schemeClr>
    </dgm:linClrLst>
    <dgm:effectClrLst/>
    <dgm:txLinClrLst/>
    <dgm:txFillClrLst meth="repeat">
      <a:schemeClr val="lt1"/>
    </dgm:txFillClrLst>
    <dgm:txEffectClrLst/>
  </dgm:styleLbl>
  <dgm:styleLbl name="parChTrans1D1">
    <dgm:fillClrLst meth="repeat">
      <a:schemeClr val="accent2">
        <a:shade val="80000"/>
      </a:schemeClr>
    </dgm:fillClrLst>
    <dgm:linClrLst meth="repeat">
      <a:schemeClr val="accent2">
        <a:shade val="80000"/>
      </a:schemeClr>
    </dgm:linClrLst>
    <dgm:effectClrLst/>
    <dgm:txLinClrLst/>
    <dgm:txFillClrLst meth="repeat">
      <a:schemeClr val="tx1"/>
    </dgm:txFillClrLst>
    <dgm:txEffectClrLst/>
  </dgm:styleLbl>
  <dgm:styleLbl name="parChTrans1D2">
    <dgm:fillClrLst meth="repeat">
      <a:schemeClr val="accent2">
        <a:tint val="99000"/>
      </a:schemeClr>
    </dgm:fillClrLst>
    <dgm:linClrLst meth="repeat">
      <a:schemeClr val="accent2">
        <a:tint val="99000"/>
      </a:schemeClr>
    </dgm:linClrLst>
    <dgm:effectClrLst/>
    <dgm:txLinClrLst/>
    <dgm:txFillClrLst meth="repeat">
      <a:schemeClr val="tx1"/>
    </dgm:txFillClrLst>
    <dgm:txEffectClrLst/>
  </dgm:styleLbl>
  <dgm:styleLbl name="parChTrans1D3">
    <dgm:fillClrLst meth="repeat">
      <a:schemeClr val="accent2">
        <a:tint val="80000"/>
      </a:schemeClr>
    </dgm:fillClrLst>
    <dgm:linClrLst meth="repeat">
      <a:schemeClr val="accent2">
        <a:tint val="80000"/>
      </a:schemeClr>
    </dgm:linClrLst>
    <dgm:effectClrLst/>
    <dgm:txLinClrLst/>
    <dgm:txFillClrLst meth="repeat">
      <a:schemeClr val="tx1"/>
    </dgm:txFillClrLst>
    <dgm:txEffectClrLst/>
  </dgm:styleLbl>
  <dgm:styleLbl name="parChTrans1D4">
    <dgm:fillClrLst meth="repeat">
      <a:schemeClr val="accent2">
        <a:tint val="70000"/>
      </a:schemeClr>
    </dgm:fillClrLst>
    <dgm:linClrLst meth="repeat">
      <a:schemeClr val="accent2">
        <a:tint val="70000"/>
      </a:schemeClr>
    </dgm:linClrLst>
    <dgm:effectClrLst/>
    <dgm:txLinClrLst/>
    <dgm:txFillClrLst meth="repeat">
      <a:schemeClr val="tx1"/>
    </dgm:txFillClrLst>
    <dgm:txEffectClrLst/>
  </dgm:styleLbl>
  <dgm:styleLbl name="fgAcc1">
    <dgm:fillClrLst meth="repeat">
      <a:schemeClr val="lt1">
        <a:alpha val="90000"/>
      </a:schemeClr>
    </dgm:fillClrLst>
    <dgm:linClrLst>
      <a:schemeClr val="accent2">
        <a:shade val="80000"/>
      </a:schemeClr>
      <a:schemeClr val="accent2">
        <a:tint val="70000"/>
      </a:schemeClr>
    </dgm:linClrLst>
    <dgm:effectClrLst/>
    <dgm:txLinClrLst/>
    <dgm:txFillClrLst meth="repeat">
      <a:schemeClr val="dk1"/>
    </dgm:txFillClrLst>
    <dgm:txEffectClrLst/>
  </dgm:styleLbl>
  <dgm:styleLbl name="conFgAcc1">
    <dgm:fillClrLst meth="repeat">
      <a:schemeClr val="lt1">
        <a:alpha val="90000"/>
      </a:schemeClr>
    </dgm:fillClrLst>
    <dgm:linClrLst>
      <a:schemeClr val="accent2">
        <a:shade val="80000"/>
      </a:schemeClr>
      <a:schemeClr val="accent2">
        <a:tint val="70000"/>
      </a:schemeClr>
    </dgm:linClrLst>
    <dgm:effectClrLst/>
    <dgm:txLinClrLst/>
    <dgm:txFillClrLst meth="repeat">
      <a:schemeClr val="dk1"/>
    </dgm:txFillClrLst>
    <dgm:txEffectClrLst/>
  </dgm:styleLbl>
  <dgm:styleLbl name="alignAcc1">
    <dgm:fillClrLst meth="repeat">
      <a:schemeClr val="lt1">
        <a:alpha val="90000"/>
      </a:schemeClr>
    </dgm:fillClrLst>
    <dgm:linClrLst>
      <a:schemeClr val="accent2">
        <a:shade val="80000"/>
      </a:schemeClr>
      <a:schemeClr val="accent2">
        <a:tint val="70000"/>
      </a:schemeClr>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a:schemeClr val="accent2">
        <a:shade val="80000"/>
      </a:schemeClr>
      <a:schemeClr val="accent2">
        <a:tint val="70000"/>
      </a:schemeClr>
    </dgm:linClrLst>
    <dgm:effectClrLst/>
    <dgm:txLinClrLst/>
    <dgm:txFillClrLst meth="repeat">
      <a:schemeClr val="dk1"/>
    </dgm:txFillClrLst>
    <dgm:txEffectClrLst/>
  </dgm:styleLbl>
  <dgm:styleLbl name="solidFgAcc1">
    <dgm:fillClrLst meth="repeat">
      <a:schemeClr val="lt1"/>
    </dgm:fillClrLst>
    <dgm:linClrLst>
      <a:schemeClr val="accent2">
        <a:shade val="80000"/>
      </a:schemeClr>
      <a:schemeClr val="accent2">
        <a:tint val="70000"/>
      </a:schemeClr>
    </dgm:linClrLst>
    <dgm:effectClrLst/>
    <dgm:txLinClrLst/>
    <dgm:txFillClrLst meth="repeat">
      <a:schemeClr val="dk1"/>
    </dgm:txFillClrLst>
    <dgm:txEffectClrLst/>
  </dgm:styleLbl>
  <dgm:styleLbl name="solidAlignAcc1">
    <dgm:fillClrLst meth="repeat">
      <a:schemeClr val="lt1"/>
    </dgm:fillClrLst>
    <dgm:linClrLst meth="repeat">
      <a:schemeClr val="accent2"/>
    </dgm:linClrLst>
    <dgm:effectClrLst/>
    <dgm:txLinClrLst/>
    <dgm:txFillClrLst meth="repeat">
      <a:schemeClr val="dk1"/>
    </dgm:txFillClrLst>
    <dgm:txEffectClrLst/>
  </dgm:styleLbl>
  <dgm:styleLbl name="solidBgAcc1">
    <dgm:fillClrLst meth="repeat">
      <a:schemeClr val="lt1"/>
    </dgm:fillClrLst>
    <dgm:linClrLst meth="repeat">
      <a:schemeClr val="accent2"/>
    </dgm:linClrLst>
    <dgm:effectClrLst/>
    <dgm:txLinClrLst/>
    <dgm:txFillClrLst meth="repeat">
      <a:schemeClr val="dk1"/>
    </dgm:txFillClrLst>
    <dgm:txEffectClrLst/>
  </dgm:styleLbl>
  <dgm:styleLbl name="fgAccFollowNode1">
    <dgm:fillClrLst meth="repeat">
      <a:schemeClr val="accent2">
        <a:alpha val="90000"/>
        <a:tint val="40000"/>
      </a:schemeClr>
    </dgm:fillClrLst>
    <dgm:linClrLst meth="repeat">
      <a:schemeClr val="accent2">
        <a:alpha val="90000"/>
        <a:tint val="40000"/>
      </a:schemeClr>
    </dgm:linClrLst>
    <dgm:effectClrLst/>
    <dgm:txLinClrLst/>
    <dgm:txFillClrLst meth="repeat">
      <a:schemeClr val="dk1"/>
    </dgm:txFillClrLst>
    <dgm:txEffectClrLst/>
  </dgm:styleLbl>
  <dgm:styleLbl name="alignAccFollowNode1">
    <dgm:fillClrLst meth="repeat">
      <a:schemeClr val="accent2">
        <a:alpha val="90000"/>
        <a:tint val="40000"/>
      </a:schemeClr>
    </dgm:fillClrLst>
    <dgm:linClrLst meth="repeat">
      <a:schemeClr val="accent2">
        <a:alpha val="90000"/>
        <a:tint val="40000"/>
      </a:schemeClr>
    </dgm:linClrLst>
    <dgm:effectClrLst/>
    <dgm:txLinClrLst/>
    <dgm:txFillClrLst meth="repeat">
      <a:schemeClr val="dk1"/>
    </dgm:txFillClrLst>
    <dgm:txEffectClrLst/>
  </dgm:styleLbl>
  <dgm:styleLbl name="bgAccFollowNode1">
    <dgm:fillClrLst meth="repeat">
      <a:schemeClr val="accent2">
        <a:alpha val="90000"/>
        <a:tint val="40000"/>
      </a:schemeClr>
    </dgm:fillClrLst>
    <dgm:linClrLst meth="repeat">
      <a:schemeClr val="lt1"/>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2">
        <a:shade val="80000"/>
      </a:schemeClr>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2">
        <a:tint val="99000"/>
      </a:schemeClr>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2">
        <a:tint val="80000"/>
      </a:schemeClr>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2">
        <a:tint val="70000"/>
      </a:schemeClr>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xml><?xml version="1.0" encoding="utf-8"?>
<dgm:colorsDef xmlns:dgm="http://schemas.openxmlformats.org/drawingml/2006/diagram" xmlns:a="http://schemas.openxmlformats.org/drawingml/2006/main" uniqueId="urn:microsoft.com/office/officeart/2005/8/colors/accent2_3">
  <dgm:title val=""/>
  <dgm:desc val=""/>
  <dgm:catLst>
    <dgm:cat type="accent2" pri="11300"/>
  </dgm:catLst>
  <dgm:styleLbl name="node0">
    <dgm:fillClrLst meth="repeat">
      <a:schemeClr val="accent2">
        <a:shade val="80000"/>
      </a:schemeClr>
    </dgm:fillClrLst>
    <dgm:linClrLst meth="repeat">
      <a:schemeClr val="lt1"/>
    </dgm:linClrLst>
    <dgm:effectClrLst/>
    <dgm:txLinClrLst/>
    <dgm:txFillClrLst/>
    <dgm:txEffectClrLst/>
  </dgm:styleLbl>
  <dgm:styleLbl name="node1">
    <dgm:fillClrLst>
      <a:schemeClr val="accent2">
        <a:shade val="80000"/>
      </a:schemeClr>
      <a:schemeClr val="accent2">
        <a:tint val="70000"/>
      </a:schemeClr>
    </dgm:fillClrLst>
    <dgm:linClrLst meth="repeat">
      <a:schemeClr val="lt1"/>
    </dgm:linClrLst>
    <dgm:effectClrLst/>
    <dgm:txLinClrLst/>
    <dgm:txFillClrLst/>
    <dgm:txEffectClrLst/>
  </dgm:styleLbl>
  <dgm:styleLbl name="alignNode1">
    <dgm:fillClrLst>
      <a:schemeClr val="accent2">
        <a:shade val="80000"/>
      </a:schemeClr>
      <a:schemeClr val="accent2">
        <a:tint val="70000"/>
      </a:schemeClr>
    </dgm:fillClrLst>
    <dgm:linClrLst>
      <a:schemeClr val="accent2">
        <a:shade val="80000"/>
      </a:schemeClr>
      <a:schemeClr val="accent2">
        <a:tint val="70000"/>
      </a:schemeClr>
    </dgm:linClrLst>
    <dgm:effectClrLst/>
    <dgm:txLinClrLst/>
    <dgm:txFillClrLst/>
    <dgm:txEffectClrLst/>
  </dgm:styleLbl>
  <dgm:styleLbl name="lnNode1">
    <dgm:fillClrLst>
      <a:schemeClr val="accent2">
        <a:shade val="80000"/>
      </a:schemeClr>
      <a:schemeClr val="accent2">
        <a:tint val="70000"/>
      </a:schemeClr>
    </dgm:fillClrLst>
    <dgm:linClrLst meth="repeat">
      <a:schemeClr val="lt1"/>
    </dgm:linClrLst>
    <dgm:effectClrLst/>
    <dgm:txLinClrLst/>
    <dgm:txFillClrLst/>
    <dgm:txEffectClrLst/>
  </dgm:styleLbl>
  <dgm:styleLbl name="vennNode1">
    <dgm:fillClrLst>
      <a:schemeClr val="accent2">
        <a:shade val="80000"/>
        <a:alpha val="50000"/>
      </a:schemeClr>
      <a:schemeClr val="accent2">
        <a:tint val="70000"/>
        <a:alpha val="50000"/>
      </a:schemeClr>
    </dgm:fillClrLst>
    <dgm:linClrLst meth="repeat">
      <a:schemeClr val="lt1"/>
    </dgm:linClrLst>
    <dgm:effectClrLst/>
    <dgm:txLinClrLst/>
    <dgm:txFillClrLst/>
    <dgm:txEffectClrLst/>
  </dgm:styleLbl>
  <dgm:styleLbl name="node2">
    <dgm:fillClrLst>
      <a:schemeClr val="accent2">
        <a:tint val="99000"/>
      </a:schemeClr>
    </dgm:fillClrLst>
    <dgm:linClrLst meth="repeat">
      <a:schemeClr val="lt1"/>
    </dgm:linClrLst>
    <dgm:effectClrLst/>
    <dgm:txLinClrLst/>
    <dgm:txFillClrLst/>
    <dgm:txEffectClrLst/>
  </dgm:styleLbl>
  <dgm:styleLbl name="node3">
    <dgm:fillClrLst>
      <a:schemeClr val="accent2">
        <a:tint val="80000"/>
      </a:schemeClr>
    </dgm:fillClrLst>
    <dgm:linClrLst meth="repeat">
      <a:schemeClr val="lt1"/>
    </dgm:linClrLst>
    <dgm:effectClrLst/>
    <dgm:txLinClrLst/>
    <dgm:txFillClrLst/>
    <dgm:txEffectClrLst/>
  </dgm:styleLbl>
  <dgm:styleLbl name="node4">
    <dgm:fillClrLst>
      <a:schemeClr val="accent2">
        <a:tint val="70000"/>
      </a:schemeClr>
    </dgm:fillClrLst>
    <dgm:linClrLst meth="repeat">
      <a:schemeClr val="lt1"/>
    </dgm:linClrLst>
    <dgm:effectClrLst/>
    <dgm:txLinClrLst/>
    <dgm:txFillClrLst/>
    <dgm:txEffectClrLst/>
  </dgm:styleLbl>
  <dgm:styleLbl name="fgImgPlace1">
    <dgm:fillClrLst>
      <a:schemeClr val="accent2">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alignImgPlace1">
    <dgm:fillClrLst>
      <a:schemeClr val="accent2">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2">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2">
        <a:shade val="90000"/>
      </a:schemeClr>
      <a:schemeClr val="accent2">
        <a:tint val="70000"/>
      </a:schemeClr>
    </dgm:fillClrLst>
    <dgm:linClrLst>
      <a:schemeClr val="accent2">
        <a:shade val="90000"/>
      </a:schemeClr>
      <a:schemeClr val="accent2">
        <a:tint val="70000"/>
      </a:schemeClr>
    </dgm:linClrLst>
    <dgm:effectClrLst/>
    <dgm:txLinClrLst/>
    <dgm:txFillClrLst/>
    <dgm:txEffectClrLst/>
  </dgm:styleLbl>
  <dgm:styleLbl name="fgSibTrans2D1">
    <dgm:fillClrLst>
      <a:schemeClr val="accent2">
        <a:shade val="90000"/>
      </a:schemeClr>
      <a:schemeClr val="accent2">
        <a:tint val="70000"/>
      </a:schemeClr>
    </dgm:fillClrLst>
    <dgm:linClrLst>
      <a:schemeClr val="accent2">
        <a:shade val="90000"/>
      </a:schemeClr>
      <a:schemeClr val="accent2">
        <a:tint val="70000"/>
      </a:schemeClr>
    </dgm:linClrLst>
    <dgm:effectClrLst/>
    <dgm:txLinClrLst/>
    <dgm:txFillClrLst meth="repeat">
      <a:schemeClr val="lt1"/>
    </dgm:txFillClrLst>
    <dgm:txEffectClrLst/>
  </dgm:styleLbl>
  <dgm:styleLbl name="bgSibTrans2D1">
    <dgm:fillClrLst>
      <a:schemeClr val="accent2">
        <a:shade val="90000"/>
      </a:schemeClr>
      <a:schemeClr val="accent2">
        <a:tint val="70000"/>
      </a:schemeClr>
    </dgm:fillClrLst>
    <dgm:linClrLst>
      <a:schemeClr val="accent2">
        <a:shade val="90000"/>
      </a:schemeClr>
      <a:schemeClr val="accent2">
        <a:tint val="70000"/>
      </a:schemeClr>
    </dgm:linClrLst>
    <dgm:effectClrLst/>
    <dgm:txLinClrLst/>
    <dgm:txFillClrLst meth="repeat">
      <a:schemeClr val="lt1"/>
    </dgm:txFillClrLst>
    <dgm:txEffectClrLst/>
  </dgm:styleLbl>
  <dgm:styleLbl name="sibTrans1D1">
    <dgm:fillClrLst>
      <a:schemeClr val="accent2">
        <a:shade val="90000"/>
      </a:schemeClr>
      <a:schemeClr val="accent2">
        <a:tint val="70000"/>
      </a:schemeClr>
    </dgm:fillClrLst>
    <dgm:linClrLst>
      <a:schemeClr val="accent2">
        <a:shade val="90000"/>
      </a:schemeClr>
      <a:schemeClr val="accent2">
        <a:tint val="70000"/>
      </a:schemeClr>
    </dgm:linClrLst>
    <dgm:effectClrLst/>
    <dgm:txLinClrLst/>
    <dgm:txFillClrLst meth="repeat">
      <a:schemeClr val="tx1"/>
    </dgm:txFillClrLst>
    <dgm:txEffectClrLst/>
  </dgm:styleLbl>
  <dgm:styleLbl name="callout">
    <dgm:fillClrLst meth="repeat">
      <a:schemeClr val="accent2"/>
    </dgm:fillClrLst>
    <dgm:linClrLst meth="repeat">
      <a:schemeClr val="accent2"/>
    </dgm:linClrLst>
    <dgm:effectClrLst/>
    <dgm:txLinClrLst/>
    <dgm:txFillClrLst meth="repeat">
      <a:schemeClr val="tx1"/>
    </dgm:txFillClrLst>
    <dgm:txEffectClrLst/>
  </dgm:styleLbl>
  <dgm:styleLbl name="asst0">
    <dgm:fillClrLst meth="repeat">
      <a:schemeClr val="accent2">
        <a:shade val="80000"/>
      </a:schemeClr>
    </dgm:fillClrLst>
    <dgm:linClrLst meth="repeat">
      <a:schemeClr val="lt1"/>
    </dgm:linClrLst>
    <dgm:effectClrLst/>
    <dgm:txLinClrLst/>
    <dgm:txFillClrLst/>
    <dgm:txEffectClrLst/>
  </dgm:styleLbl>
  <dgm:styleLbl name="asst1">
    <dgm:fillClrLst meth="repeat">
      <a:schemeClr val="accent2">
        <a:shade val="80000"/>
      </a:schemeClr>
    </dgm:fillClrLst>
    <dgm:linClrLst meth="repeat">
      <a:schemeClr val="lt1"/>
    </dgm:linClrLst>
    <dgm:effectClrLst/>
    <dgm:txLinClrLst/>
    <dgm:txFillClrLst/>
    <dgm:txEffectClrLst/>
  </dgm:styleLbl>
  <dgm:styleLbl name="asst2">
    <dgm:fillClrLst>
      <a:schemeClr val="accent2">
        <a:tint val="99000"/>
      </a:schemeClr>
    </dgm:fillClrLst>
    <dgm:linClrLst meth="repeat">
      <a:schemeClr val="lt1"/>
    </dgm:linClrLst>
    <dgm:effectClrLst/>
    <dgm:txLinClrLst/>
    <dgm:txFillClrLst/>
    <dgm:txEffectClrLst/>
  </dgm:styleLbl>
  <dgm:styleLbl name="asst3">
    <dgm:fillClrLst>
      <a:schemeClr val="accent2">
        <a:tint val="80000"/>
      </a:schemeClr>
    </dgm:fillClrLst>
    <dgm:linClrLst meth="repeat">
      <a:schemeClr val="lt1"/>
    </dgm:linClrLst>
    <dgm:effectClrLst/>
    <dgm:txLinClrLst/>
    <dgm:txFillClrLst/>
    <dgm:txEffectClrLst/>
  </dgm:styleLbl>
  <dgm:styleLbl name="asst4">
    <dgm:fillClrLst>
      <a:schemeClr val="accent2">
        <a:tint val="70000"/>
      </a:schemeClr>
    </dgm:fillClrLst>
    <dgm:linClrLst meth="repeat">
      <a:schemeClr val="lt1"/>
    </dgm:linClrLst>
    <dgm:effectClrLst/>
    <dgm:txLinClrLst/>
    <dgm:txFillClrLst/>
    <dgm:txEffectClrLst/>
  </dgm:styleLbl>
  <dgm:styleLbl name="parChTrans2D1">
    <dgm:fillClrLst meth="repeat">
      <a:schemeClr val="accent2">
        <a:tint val="60000"/>
      </a:schemeClr>
    </dgm:fillClrLst>
    <dgm:linClrLst meth="repeat">
      <a:schemeClr val="accent2">
        <a:tint val="60000"/>
      </a:schemeClr>
    </dgm:linClrLst>
    <dgm:effectClrLst/>
    <dgm:txLinClrLst/>
    <dgm:txFillClrLst meth="repeat">
      <a:schemeClr val="lt1"/>
    </dgm:txFillClrLst>
    <dgm:txEffectClrLst/>
  </dgm:styleLbl>
  <dgm:styleLbl name="parChTrans2D2">
    <dgm:fillClrLst meth="repeat">
      <a:schemeClr val="accent2">
        <a:tint val="90000"/>
      </a:schemeClr>
    </dgm:fillClrLst>
    <dgm:linClrLst meth="repeat">
      <a:schemeClr val="accent2">
        <a:tint val="90000"/>
      </a:schemeClr>
    </dgm:linClrLst>
    <dgm:effectClrLst/>
    <dgm:txLinClrLst/>
    <dgm:txFillClrLst/>
    <dgm:txEffectClrLst/>
  </dgm:styleLbl>
  <dgm:styleLbl name="parChTrans2D3">
    <dgm:fillClrLst meth="repeat">
      <a:schemeClr val="accent2">
        <a:tint val="70000"/>
      </a:schemeClr>
    </dgm:fillClrLst>
    <dgm:linClrLst meth="repeat">
      <a:schemeClr val="accent2">
        <a:tint val="70000"/>
      </a:schemeClr>
    </dgm:linClrLst>
    <dgm:effectClrLst/>
    <dgm:txLinClrLst/>
    <dgm:txFillClrLst/>
    <dgm:txEffectClrLst/>
  </dgm:styleLbl>
  <dgm:styleLbl name="parChTrans2D4">
    <dgm:fillClrLst meth="repeat">
      <a:schemeClr val="accent2">
        <a:tint val="50000"/>
      </a:schemeClr>
    </dgm:fillClrLst>
    <dgm:linClrLst meth="repeat">
      <a:schemeClr val="accent2">
        <a:tint val="50000"/>
      </a:schemeClr>
    </dgm:linClrLst>
    <dgm:effectClrLst/>
    <dgm:txLinClrLst/>
    <dgm:txFillClrLst meth="repeat">
      <a:schemeClr val="lt1"/>
    </dgm:txFillClrLst>
    <dgm:txEffectClrLst/>
  </dgm:styleLbl>
  <dgm:styleLbl name="parChTrans1D1">
    <dgm:fillClrLst meth="repeat">
      <a:schemeClr val="accent2">
        <a:shade val="80000"/>
      </a:schemeClr>
    </dgm:fillClrLst>
    <dgm:linClrLst meth="repeat">
      <a:schemeClr val="accent2">
        <a:shade val="80000"/>
      </a:schemeClr>
    </dgm:linClrLst>
    <dgm:effectClrLst/>
    <dgm:txLinClrLst/>
    <dgm:txFillClrLst meth="repeat">
      <a:schemeClr val="tx1"/>
    </dgm:txFillClrLst>
    <dgm:txEffectClrLst/>
  </dgm:styleLbl>
  <dgm:styleLbl name="parChTrans1D2">
    <dgm:fillClrLst meth="repeat">
      <a:schemeClr val="accent2">
        <a:tint val="99000"/>
      </a:schemeClr>
    </dgm:fillClrLst>
    <dgm:linClrLst meth="repeat">
      <a:schemeClr val="accent2">
        <a:tint val="99000"/>
      </a:schemeClr>
    </dgm:linClrLst>
    <dgm:effectClrLst/>
    <dgm:txLinClrLst/>
    <dgm:txFillClrLst meth="repeat">
      <a:schemeClr val="tx1"/>
    </dgm:txFillClrLst>
    <dgm:txEffectClrLst/>
  </dgm:styleLbl>
  <dgm:styleLbl name="parChTrans1D3">
    <dgm:fillClrLst meth="repeat">
      <a:schemeClr val="accent2">
        <a:tint val="80000"/>
      </a:schemeClr>
    </dgm:fillClrLst>
    <dgm:linClrLst meth="repeat">
      <a:schemeClr val="accent2">
        <a:tint val="80000"/>
      </a:schemeClr>
    </dgm:linClrLst>
    <dgm:effectClrLst/>
    <dgm:txLinClrLst/>
    <dgm:txFillClrLst meth="repeat">
      <a:schemeClr val="tx1"/>
    </dgm:txFillClrLst>
    <dgm:txEffectClrLst/>
  </dgm:styleLbl>
  <dgm:styleLbl name="parChTrans1D4">
    <dgm:fillClrLst meth="repeat">
      <a:schemeClr val="accent2">
        <a:tint val="70000"/>
      </a:schemeClr>
    </dgm:fillClrLst>
    <dgm:linClrLst meth="repeat">
      <a:schemeClr val="accent2">
        <a:tint val="70000"/>
      </a:schemeClr>
    </dgm:linClrLst>
    <dgm:effectClrLst/>
    <dgm:txLinClrLst/>
    <dgm:txFillClrLst meth="repeat">
      <a:schemeClr val="tx1"/>
    </dgm:txFillClrLst>
    <dgm:txEffectClrLst/>
  </dgm:styleLbl>
  <dgm:styleLbl name="fgAcc1">
    <dgm:fillClrLst meth="repeat">
      <a:schemeClr val="lt1">
        <a:alpha val="90000"/>
      </a:schemeClr>
    </dgm:fillClrLst>
    <dgm:linClrLst>
      <a:schemeClr val="accent2">
        <a:shade val="80000"/>
      </a:schemeClr>
      <a:schemeClr val="accent2">
        <a:tint val="70000"/>
      </a:schemeClr>
    </dgm:linClrLst>
    <dgm:effectClrLst/>
    <dgm:txLinClrLst/>
    <dgm:txFillClrLst meth="repeat">
      <a:schemeClr val="dk1"/>
    </dgm:txFillClrLst>
    <dgm:txEffectClrLst/>
  </dgm:styleLbl>
  <dgm:styleLbl name="conFgAcc1">
    <dgm:fillClrLst meth="repeat">
      <a:schemeClr val="lt1">
        <a:alpha val="90000"/>
      </a:schemeClr>
    </dgm:fillClrLst>
    <dgm:linClrLst>
      <a:schemeClr val="accent2">
        <a:shade val="80000"/>
      </a:schemeClr>
      <a:schemeClr val="accent2">
        <a:tint val="70000"/>
      </a:schemeClr>
    </dgm:linClrLst>
    <dgm:effectClrLst/>
    <dgm:txLinClrLst/>
    <dgm:txFillClrLst meth="repeat">
      <a:schemeClr val="dk1"/>
    </dgm:txFillClrLst>
    <dgm:txEffectClrLst/>
  </dgm:styleLbl>
  <dgm:styleLbl name="alignAcc1">
    <dgm:fillClrLst meth="repeat">
      <a:schemeClr val="lt1">
        <a:alpha val="90000"/>
      </a:schemeClr>
    </dgm:fillClrLst>
    <dgm:linClrLst>
      <a:schemeClr val="accent2">
        <a:shade val="80000"/>
      </a:schemeClr>
      <a:schemeClr val="accent2">
        <a:tint val="70000"/>
      </a:schemeClr>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a:schemeClr val="accent2">
        <a:shade val="80000"/>
      </a:schemeClr>
      <a:schemeClr val="accent2">
        <a:tint val="70000"/>
      </a:schemeClr>
    </dgm:linClrLst>
    <dgm:effectClrLst/>
    <dgm:txLinClrLst/>
    <dgm:txFillClrLst meth="repeat">
      <a:schemeClr val="dk1"/>
    </dgm:txFillClrLst>
    <dgm:txEffectClrLst/>
  </dgm:styleLbl>
  <dgm:styleLbl name="solidFgAcc1">
    <dgm:fillClrLst meth="repeat">
      <a:schemeClr val="lt1"/>
    </dgm:fillClrLst>
    <dgm:linClrLst>
      <a:schemeClr val="accent2">
        <a:shade val="80000"/>
      </a:schemeClr>
      <a:schemeClr val="accent2">
        <a:tint val="70000"/>
      </a:schemeClr>
    </dgm:linClrLst>
    <dgm:effectClrLst/>
    <dgm:txLinClrLst/>
    <dgm:txFillClrLst meth="repeat">
      <a:schemeClr val="dk1"/>
    </dgm:txFillClrLst>
    <dgm:txEffectClrLst/>
  </dgm:styleLbl>
  <dgm:styleLbl name="solidAlignAcc1">
    <dgm:fillClrLst meth="repeat">
      <a:schemeClr val="lt1"/>
    </dgm:fillClrLst>
    <dgm:linClrLst meth="repeat">
      <a:schemeClr val="accent2"/>
    </dgm:linClrLst>
    <dgm:effectClrLst/>
    <dgm:txLinClrLst/>
    <dgm:txFillClrLst meth="repeat">
      <a:schemeClr val="dk1"/>
    </dgm:txFillClrLst>
    <dgm:txEffectClrLst/>
  </dgm:styleLbl>
  <dgm:styleLbl name="solidBgAcc1">
    <dgm:fillClrLst meth="repeat">
      <a:schemeClr val="lt1"/>
    </dgm:fillClrLst>
    <dgm:linClrLst meth="repeat">
      <a:schemeClr val="accent2"/>
    </dgm:linClrLst>
    <dgm:effectClrLst/>
    <dgm:txLinClrLst/>
    <dgm:txFillClrLst meth="repeat">
      <a:schemeClr val="dk1"/>
    </dgm:txFillClrLst>
    <dgm:txEffectClrLst/>
  </dgm:styleLbl>
  <dgm:styleLbl name="fgAccFollowNode1">
    <dgm:fillClrLst meth="repeat">
      <a:schemeClr val="accent2">
        <a:alpha val="90000"/>
        <a:tint val="40000"/>
      </a:schemeClr>
    </dgm:fillClrLst>
    <dgm:linClrLst meth="repeat">
      <a:schemeClr val="accent2">
        <a:alpha val="90000"/>
        <a:tint val="40000"/>
      </a:schemeClr>
    </dgm:linClrLst>
    <dgm:effectClrLst/>
    <dgm:txLinClrLst/>
    <dgm:txFillClrLst meth="repeat">
      <a:schemeClr val="dk1"/>
    </dgm:txFillClrLst>
    <dgm:txEffectClrLst/>
  </dgm:styleLbl>
  <dgm:styleLbl name="alignAccFollowNode1">
    <dgm:fillClrLst meth="repeat">
      <a:schemeClr val="accent2">
        <a:alpha val="90000"/>
        <a:tint val="40000"/>
      </a:schemeClr>
    </dgm:fillClrLst>
    <dgm:linClrLst meth="repeat">
      <a:schemeClr val="accent2">
        <a:alpha val="90000"/>
        <a:tint val="40000"/>
      </a:schemeClr>
    </dgm:linClrLst>
    <dgm:effectClrLst/>
    <dgm:txLinClrLst/>
    <dgm:txFillClrLst meth="repeat">
      <a:schemeClr val="dk1"/>
    </dgm:txFillClrLst>
    <dgm:txEffectClrLst/>
  </dgm:styleLbl>
  <dgm:styleLbl name="bgAccFollowNode1">
    <dgm:fillClrLst meth="repeat">
      <a:schemeClr val="accent2">
        <a:alpha val="90000"/>
        <a:tint val="40000"/>
      </a:schemeClr>
    </dgm:fillClrLst>
    <dgm:linClrLst meth="repeat">
      <a:schemeClr val="lt1"/>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2">
        <a:shade val="80000"/>
      </a:schemeClr>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2">
        <a:tint val="99000"/>
      </a:schemeClr>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2">
        <a:tint val="80000"/>
      </a:schemeClr>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2">
        <a:tint val="70000"/>
      </a:schemeClr>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4.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774C3980-B701-4922-854B-22DFF9385130}" type="doc">
      <dgm:prSet loTypeId="urn:microsoft.com/office/officeart/2005/8/layout/chevron1" loCatId="process" qsTypeId="urn:microsoft.com/office/officeart/2005/8/quickstyle/simple1" qsCatId="simple" csTypeId="urn:microsoft.com/office/officeart/2005/8/colors/accent2_3" csCatId="accent2" phldr="1"/>
      <dgm:spPr/>
    </dgm:pt>
    <dgm:pt modelId="{105527C2-95BE-4BC5-BD59-466F9916565A}">
      <dgm:prSet phldrT="[テキスト]" custT="1"/>
      <dgm:spPr/>
      <dgm:t>
        <a:bodyPr/>
        <a:lstStyle/>
        <a:p>
          <a:pPr algn="ctr"/>
          <a:r>
            <a:rPr kumimoji="1" lang="en-US" altLang="ja-JP" sz="1200" dirty="0"/>
            <a:t>2004</a:t>
          </a:r>
          <a:r>
            <a:rPr kumimoji="1" lang="ja-JP" altLang="en-US" sz="1200" dirty="0"/>
            <a:t>年度～</a:t>
          </a:r>
          <a:r>
            <a:rPr kumimoji="1" lang="en-US" altLang="ja-JP" sz="1200" dirty="0"/>
            <a:t>2014</a:t>
          </a:r>
          <a:r>
            <a:rPr kumimoji="1" lang="ja-JP" altLang="en-US" sz="1200" dirty="0"/>
            <a:t>年度　保育所民間委託</a:t>
          </a:r>
        </a:p>
      </dgm:t>
    </dgm:pt>
    <dgm:pt modelId="{682A02EE-A8F1-4FA2-9EF0-D8D1D3C2D10A}" type="parTrans" cxnId="{7F657A7B-7F93-4C13-AB05-D9B322CE4FF1}">
      <dgm:prSet/>
      <dgm:spPr/>
      <dgm:t>
        <a:bodyPr/>
        <a:lstStyle/>
        <a:p>
          <a:pPr algn="ctr"/>
          <a:endParaRPr kumimoji="1" lang="ja-JP" altLang="en-US" sz="1200"/>
        </a:p>
      </dgm:t>
    </dgm:pt>
    <dgm:pt modelId="{242271C7-1003-4F43-B6E8-86BB750137A9}" type="sibTrans" cxnId="{7F657A7B-7F93-4C13-AB05-D9B322CE4FF1}">
      <dgm:prSet/>
      <dgm:spPr/>
      <dgm:t>
        <a:bodyPr/>
        <a:lstStyle/>
        <a:p>
          <a:pPr algn="ctr"/>
          <a:endParaRPr kumimoji="1" lang="ja-JP" altLang="en-US" sz="1200"/>
        </a:p>
      </dgm:t>
    </dgm:pt>
    <dgm:pt modelId="{E61B598F-A204-42F4-97D9-9B151F0574B8}" type="pres">
      <dgm:prSet presAssocID="{774C3980-B701-4922-854B-22DFF9385130}" presName="Name0" presStyleCnt="0">
        <dgm:presLayoutVars>
          <dgm:dir/>
          <dgm:animLvl val="lvl"/>
          <dgm:resizeHandles val="exact"/>
        </dgm:presLayoutVars>
      </dgm:prSet>
      <dgm:spPr/>
    </dgm:pt>
    <dgm:pt modelId="{A7A0C48A-03BF-4530-AC60-CCA0F7A7091E}" type="pres">
      <dgm:prSet presAssocID="{105527C2-95BE-4BC5-BD59-466F9916565A}" presName="parTxOnly" presStyleLbl="node1" presStyleIdx="0" presStyleCnt="1" custScaleX="100098" custLinFactNeighborX="-49" custLinFactNeighborY="-25000">
        <dgm:presLayoutVars>
          <dgm:chMax val="0"/>
          <dgm:chPref val="0"/>
          <dgm:bulletEnabled val="1"/>
        </dgm:presLayoutVars>
      </dgm:prSet>
      <dgm:spPr/>
      <dgm:t>
        <a:bodyPr/>
        <a:lstStyle/>
        <a:p>
          <a:endParaRPr kumimoji="1" lang="ja-JP" altLang="en-US"/>
        </a:p>
      </dgm:t>
    </dgm:pt>
  </dgm:ptLst>
  <dgm:cxnLst>
    <dgm:cxn modelId="{7B3A57E8-EF96-4F48-8B45-CADBDFB008F1}" type="presOf" srcId="{774C3980-B701-4922-854B-22DFF9385130}" destId="{E61B598F-A204-42F4-97D9-9B151F0574B8}" srcOrd="0" destOrd="0" presId="urn:microsoft.com/office/officeart/2005/8/layout/chevron1"/>
    <dgm:cxn modelId="{7F657A7B-7F93-4C13-AB05-D9B322CE4FF1}" srcId="{774C3980-B701-4922-854B-22DFF9385130}" destId="{105527C2-95BE-4BC5-BD59-466F9916565A}" srcOrd="0" destOrd="0" parTransId="{682A02EE-A8F1-4FA2-9EF0-D8D1D3C2D10A}" sibTransId="{242271C7-1003-4F43-B6E8-86BB750137A9}"/>
    <dgm:cxn modelId="{D4EB8AE2-505B-47EC-88D3-7488B69D447E}" type="presOf" srcId="{105527C2-95BE-4BC5-BD59-466F9916565A}" destId="{A7A0C48A-03BF-4530-AC60-CCA0F7A7091E}" srcOrd="0" destOrd="0" presId="urn:microsoft.com/office/officeart/2005/8/layout/chevron1"/>
    <dgm:cxn modelId="{A6DC9F7F-B871-41F5-A1C5-D790871516C9}" type="presParOf" srcId="{E61B598F-A204-42F4-97D9-9B151F0574B8}" destId="{A7A0C48A-03BF-4530-AC60-CCA0F7A7091E}" srcOrd="0" destOrd="0" presId="urn:microsoft.com/office/officeart/2005/8/layout/chevron1"/>
  </dgm:cxnLst>
  <dgm:bg/>
  <dgm:whole>
    <a:ln w="9525" cap="flat" cmpd="sng" algn="ctr">
      <a:noFill/>
      <a:prstDash val="solid"/>
      <a:round/>
      <a:headEnd type="none" w="med" len="med"/>
      <a:tailEnd type="none" w="med" len="med"/>
    </a:ln>
  </dgm:whole>
  <dgm:extLst>
    <a:ext uri="http://schemas.microsoft.com/office/drawing/2008/diagram">
      <dsp:dataModelExt xmlns:dsp="http://schemas.microsoft.com/office/drawing/2008/diagram" relId="rId6" minVer="http://schemas.openxmlformats.org/drawingml/2006/diagram"/>
    </a:ext>
  </dgm:extLst>
</dgm:dataModel>
</file>

<file path=ppt/diagrams/data2.xml><?xml version="1.0" encoding="utf-8"?>
<dgm:dataModel xmlns:dgm="http://schemas.openxmlformats.org/drawingml/2006/diagram" xmlns:a="http://schemas.openxmlformats.org/drawingml/2006/main">
  <dgm:ptLst>
    <dgm:pt modelId="{774C3980-B701-4922-854B-22DFF9385130}" type="doc">
      <dgm:prSet loTypeId="urn:microsoft.com/office/officeart/2005/8/layout/chevron1" loCatId="process" qsTypeId="urn:microsoft.com/office/officeart/2005/8/quickstyle/simple1" qsCatId="simple" csTypeId="urn:microsoft.com/office/officeart/2005/8/colors/accent2_3" csCatId="accent2" phldr="1"/>
      <dgm:spPr/>
    </dgm:pt>
    <dgm:pt modelId="{105527C2-95BE-4BC5-BD59-466F9916565A}">
      <dgm:prSet phldrT="[テキスト]" custT="1"/>
      <dgm:spPr/>
      <dgm:t>
        <a:bodyPr/>
        <a:lstStyle/>
        <a:p>
          <a:pPr algn="ctr"/>
          <a:r>
            <a:rPr kumimoji="1" lang="en-US" altLang="ja-JP" sz="1200" dirty="0"/>
            <a:t>2015</a:t>
          </a:r>
          <a:r>
            <a:rPr kumimoji="1" lang="ja-JP" altLang="en-US" sz="1200" dirty="0"/>
            <a:t>年度～　保育所民間移管</a:t>
          </a:r>
        </a:p>
      </dgm:t>
    </dgm:pt>
    <dgm:pt modelId="{682A02EE-A8F1-4FA2-9EF0-D8D1D3C2D10A}" type="parTrans" cxnId="{7F657A7B-7F93-4C13-AB05-D9B322CE4FF1}">
      <dgm:prSet/>
      <dgm:spPr/>
      <dgm:t>
        <a:bodyPr/>
        <a:lstStyle/>
        <a:p>
          <a:pPr algn="ctr"/>
          <a:endParaRPr kumimoji="1" lang="ja-JP" altLang="en-US" sz="1200"/>
        </a:p>
      </dgm:t>
    </dgm:pt>
    <dgm:pt modelId="{242271C7-1003-4F43-B6E8-86BB750137A9}" type="sibTrans" cxnId="{7F657A7B-7F93-4C13-AB05-D9B322CE4FF1}">
      <dgm:prSet/>
      <dgm:spPr/>
      <dgm:t>
        <a:bodyPr/>
        <a:lstStyle/>
        <a:p>
          <a:pPr algn="ctr"/>
          <a:endParaRPr kumimoji="1" lang="ja-JP" altLang="en-US" sz="1200"/>
        </a:p>
      </dgm:t>
    </dgm:pt>
    <dgm:pt modelId="{E61B598F-A204-42F4-97D9-9B151F0574B8}" type="pres">
      <dgm:prSet presAssocID="{774C3980-B701-4922-854B-22DFF9385130}" presName="Name0" presStyleCnt="0">
        <dgm:presLayoutVars>
          <dgm:dir/>
          <dgm:animLvl val="lvl"/>
          <dgm:resizeHandles val="exact"/>
        </dgm:presLayoutVars>
      </dgm:prSet>
      <dgm:spPr/>
    </dgm:pt>
    <dgm:pt modelId="{A7A0C48A-03BF-4530-AC60-CCA0F7A7091E}" type="pres">
      <dgm:prSet presAssocID="{105527C2-95BE-4BC5-BD59-466F9916565A}" presName="parTxOnly" presStyleLbl="node1" presStyleIdx="0" presStyleCnt="1" custScaleX="100098">
        <dgm:presLayoutVars>
          <dgm:chMax val="0"/>
          <dgm:chPref val="0"/>
          <dgm:bulletEnabled val="1"/>
        </dgm:presLayoutVars>
      </dgm:prSet>
      <dgm:spPr/>
      <dgm:t>
        <a:bodyPr/>
        <a:lstStyle/>
        <a:p>
          <a:endParaRPr kumimoji="1" lang="ja-JP" altLang="en-US"/>
        </a:p>
      </dgm:t>
    </dgm:pt>
  </dgm:ptLst>
  <dgm:cxnLst>
    <dgm:cxn modelId="{16DF0E55-B592-496F-9D60-5C57D54AE99F}" type="presOf" srcId="{105527C2-95BE-4BC5-BD59-466F9916565A}" destId="{A7A0C48A-03BF-4530-AC60-CCA0F7A7091E}" srcOrd="0" destOrd="0" presId="urn:microsoft.com/office/officeart/2005/8/layout/chevron1"/>
    <dgm:cxn modelId="{7F657A7B-7F93-4C13-AB05-D9B322CE4FF1}" srcId="{774C3980-B701-4922-854B-22DFF9385130}" destId="{105527C2-95BE-4BC5-BD59-466F9916565A}" srcOrd="0" destOrd="0" parTransId="{682A02EE-A8F1-4FA2-9EF0-D8D1D3C2D10A}" sibTransId="{242271C7-1003-4F43-B6E8-86BB750137A9}"/>
    <dgm:cxn modelId="{44EF4BEC-CFB9-4432-801A-88BA708BC02C}" type="presOf" srcId="{774C3980-B701-4922-854B-22DFF9385130}" destId="{E61B598F-A204-42F4-97D9-9B151F0574B8}" srcOrd="0" destOrd="0" presId="urn:microsoft.com/office/officeart/2005/8/layout/chevron1"/>
    <dgm:cxn modelId="{EFE24B09-375E-4B33-9284-1C59C2885491}" type="presParOf" srcId="{E61B598F-A204-42F4-97D9-9B151F0574B8}" destId="{A7A0C48A-03BF-4530-AC60-CCA0F7A7091E}" srcOrd="0" destOrd="0" presId="urn:microsoft.com/office/officeart/2005/8/layout/chevron1"/>
  </dgm:cxnLst>
  <dgm:bg/>
  <dgm:whole>
    <a:ln w="9525" cap="flat" cmpd="sng" algn="ctr">
      <a:noFill/>
      <a:prstDash val="solid"/>
      <a:round/>
      <a:headEnd type="none" w="med" len="med"/>
      <a:tailEnd type="none" w="med" len="med"/>
    </a:ln>
  </dgm:whole>
  <dgm:extLst>
    <a:ext uri="http://schemas.microsoft.com/office/drawing/2008/diagram">
      <dsp:dataModelExt xmlns:dsp="http://schemas.microsoft.com/office/drawing/2008/diagram" relId="rId11" minVer="http://schemas.openxmlformats.org/drawingml/2006/diagram"/>
    </a:ext>
  </dgm:extLst>
</dgm:dataModel>
</file>

<file path=ppt/diagrams/data3.xml><?xml version="1.0" encoding="utf-8"?>
<dgm:dataModel xmlns:dgm="http://schemas.openxmlformats.org/drawingml/2006/diagram" xmlns:a="http://schemas.openxmlformats.org/drawingml/2006/main">
  <dgm:ptLst>
    <dgm:pt modelId="{D6679A78-FA2E-D542-894B-7183E5A62500}" type="doc">
      <dgm:prSet loTypeId="urn:microsoft.com/office/officeart/2005/8/layout/radial6" loCatId="" qsTypeId="urn:microsoft.com/office/officeart/2005/8/quickstyle/simple4" qsCatId="simple" csTypeId="urn:microsoft.com/office/officeart/2005/8/colors/accent1_2" csCatId="accent1" phldr="1"/>
      <dgm:spPr/>
      <dgm:t>
        <a:bodyPr/>
        <a:lstStyle/>
        <a:p>
          <a:endParaRPr kumimoji="1" lang="ja-JP" altLang="en-US"/>
        </a:p>
      </dgm:t>
    </dgm:pt>
    <dgm:pt modelId="{11A918C8-FA27-E643-BE7A-CC645E794637}">
      <dgm:prSet phldrT="[テキスト]"/>
      <dgm:spPr>
        <a:gradFill rotWithShape="0">
          <a:gsLst>
            <a:gs pos="50000">
              <a:srgbClr val="6DA1E6"/>
            </a:gs>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gradFill>
        <a:scene3d>
          <a:camera prst="orthographicFront"/>
          <a:lightRig rig="threePt" dir="t"/>
        </a:scene3d>
        <a:sp3d>
          <a:bevelT/>
        </a:sp3d>
      </dgm:spPr>
      <dgm:t>
        <a:bodyPr/>
        <a:lstStyle/>
        <a:p>
          <a:r>
            <a:rPr kumimoji="1" lang="ja-JP" altLang="en-US" dirty="0"/>
            <a:t>必要な要件</a:t>
          </a:r>
        </a:p>
      </dgm:t>
    </dgm:pt>
    <dgm:pt modelId="{B15E9872-969B-F64F-B897-B40FC73DF4C7}" type="parTrans" cxnId="{49CC6BCC-864A-744A-9168-A3B77B4AB058}">
      <dgm:prSet/>
      <dgm:spPr/>
      <dgm:t>
        <a:bodyPr/>
        <a:lstStyle/>
        <a:p>
          <a:endParaRPr kumimoji="1" lang="ja-JP" altLang="en-US"/>
        </a:p>
      </dgm:t>
    </dgm:pt>
    <dgm:pt modelId="{4DD255B1-FE07-3847-8514-8B304FA42AA5}" type="sibTrans" cxnId="{49CC6BCC-864A-744A-9168-A3B77B4AB058}">
      <dgm:prSet/>
      <dgm:spPr/>
      <dgm:t>
        <a:bodyPr/>
        <a:lstStyle/>
        <a:p>
          <a:endParaRPr kumimoji="1" lang="ja-JP" altLang="en-US"/>
        </a:p>
      </dgm:t>
    </dgm:pt>
    <dgm:pt modelId="{8463EE5C-B8BA-F940-9A0C-307EBEEB2D57}">
      <dgm:prSet phldrT="[テキスト]"/>
      <dgm:spPr>
        <a:gradFill rotWithShape="0">
          <a:gsLst>
            <a:gs pos="50000">
              <a:srgbClr val="6DA1E6"/>
            </a:gs>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gradFill>
        <a:ln w="12700">
          <a:solidFill>
            <a:srgbClr val="4A7EBB"/>
          </a:solidFill>
        </a:ln>
      </dgm:spPr>
      <dgm:t>
        <a:bodyPr/>
        <a:lstStyle/>
        <a:p>
          <a:r>
            <a:rPr kumimoji="1" lang="ja-JP" altLang="en-US" dirty="0"/>
            <a:t>継続性</a:t>
          </a:r>
        </a:p>
      </dgm:t>
    </dgm:pt>
    <dgm:pt modelId="{F9DAB03E-E95C-7942-86A8-EF44A7477AD8}" type="parTrans" cxnId="{2FB3D65D-2AD5-8246-9CD1-84D81D9D0119}">
      <dgm:prSet/>
      <dgm:spPr/>
      <dgm:t>
        <a:bodyPr/>
        <a:lstStyle/>
        <a:p>
          <a:endParaRPr kumimoji="1" lang="ja-JP" altLang="en-US"/>
        </a:p>
      </dgm:t>
    </dgm:pt>
    <dgm:pt modelId="{BC7E39A8-1E87-B340-99A8-422713B64356}" type="sibTrans" cxnId="{2FB3D65D-2AD5-8246-9CD1-84D81D9D0119}">
      <dgm:prSet/>
      <dgm:spPr/>
      <dgm:t>
        <a:bodyPr/>
        <a:lstStyle/>
        <a:p>
          <a:endParaRPr kumimoji="1" lang="ja-JP" altLang="en-US"/>
        </a:p>
      </dgm:t>
    </dgm:pt>
    <dgm:pt modelId="{1B4A3887-DDC3-BF46-A2EE-C7E366BA0EEA}">
      <dgm:prSet phldrT="[テキスト]"/>
      <dgm:spPr>
        <a:gradFill rotWithShape="0">
          <a:gsLst>
            <a:gs pos="50000">
              <a:srgbClr val="6DA1E6"/>
            </a:gs>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gradFill>
        <a:ln w="12700">
          <a:solidFill>
            <a:srgbClr val="4A7EBB"/>
          </a:solidFill>
        </a:ln>
      </dgm:spPr>
      <dgm:t>
        <a:bodyPr/>
        <a:lstStyle/>
        <a:p>
          <a:r>
            <a:rPr kumimoji="1" lang="ja-JP" altLang="en-US" dirty="0"/>
            <a:t>自主性</a:t>
          </a:r>
        </a:p>
      </dgm:t>
    </dgm:pt>
    <dgm:pt modelId="{2AC971B3-ED23-C240-87F4-172A3DE9A3A3}" type="parTrans" cxnId="{421D0229-E0F6-7446-BDF6-6E7CB833CEA2}">
      <dgm:prSet/>
      <dgm:spPr/>
      <dgm:t>
        <a:bodyPr/>
        <a:lstStyle/>
        <a:p>
          <a:endParaRPr kumimoji="1" lang="ja-JP" altLang="en-US"/>
        </a:p>
      </dgm:t>
    </dgm:pt>
    <dgm:pt modelId="{8666A7BA-9254-764C-A887-7C5B11226B42}" type="sibTrans" cxnId="{421D0229-E0F6-7446-BDF6-6E7CB833CEA2}">
      <dgm:prSet/>
      <dgm:spPr/>
      <dgm:t>
        <a:bodyPr/>
        <a:lstStyle/>
        <a:p>
          <a:endParaRPr kumimoji="1" lang="ja-JP" altLang="en-US"/>
        </a:p>
      </dgm:t>
    </dgm:pt>
    <dgm:pt modelId="{B5790563-2FED-1343-B4C9-20583027E906}">
      <dgm:prSet phldrT="[テキスト]"/>
      <dgm:spPr>
        <a:gradFill rotWithShape="0">
          <a:gsLst>
            <a:gs pos="50000">
              <a:srgbClr val="6DA1E6"/>
            </a:gs>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gradFill>
        <a:ln w="12700">
          <a:solidFill>
            <a:srgbClr val="4A7EBB"/>
          </a:solidFill>
        </a:ln>
      </dgm:spPr>
      <dgm:t>
        <a:bodyPr/>
        <a:lstStyle/>
        <a:p>
          <a:r>
            <a:rPr kumimoji="1" lang="ja-JP" altLang="en-US" dirty="0"/>
            <a:t>柔軟性</a:t>
          </a:r>
        </a:p>
      </dgm:t>
    </dgm:pt>
    <dgm:pt modelId="{932BBCC7-29E6-354B-9580-CBB4C02680AD}" type="parTrans" cxnId="{4347C58B-BA9F-9A47-8E0B-E950E95E149A}">
      <dgm:prSet/>
      <dgm:spPr/>
      <dgm:t>
        <a:bodyPr/>
        <a:lstStyle/>
        <a:p>
          <a:endParaRPr kumimoji="1" lang="ja-JP" altLang="en-US"/>
        </a:p>
      </dgm:t>
    </dgm:pt>
    <dgm:pt modelId="{337BF7D2-6D34-734A-AA95-3C8863C751BA}" type="sibTrans" cxnId="{4347C58B-BA9F-9A47-8E0B-E950E95E149A}">
      <dgm:prSet/>
      <dgm:spPr/>
      <dgm:t>
        <a:bodyPr/>
        <a:lstStyle/>
        <a:p>
          <a:endParaRPr kumimoji="1" lang="ja-JP" altLang="en-US"/>
        </a:p>
      </dgm:t>
    </dgm:pt>
    <dgm:pt modelId="{1A67FE7A-5DD3-A74E-80E3-9056A8440336}">
      <dgm:prSet phldrT="[テキスト]"/>
      <dgm:spPr>
        <a:gradFill rotWithShape="0">
          <a:gsLst>
            <a:gs pos="50000">
              <a:srgbClr val="6DA1E6"/>
            </a:gs>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gradFill>
        <a:ln w="12700">
          <a:solidFill>
            <a:srgbClr val="4A7EBB"/>
          </a:solidFill>
        </a:ln>
      </dgm:spPr>
      <dgm:t>
        <a:bodyPr/>
        <a:lstStyle/>
        <a:p>
          <a:r>
            <a:rPr kumimoji="1" lang="ja-JP" altLang="en-US" dirty="0"/>
            <a:t>機動性</a:t>
          </a:r>
        </a:p>
      </dgm:t>
    </dgm:pt>
    <dgm:pt modelId="{C580E46A-71C2-0F4B-BA86-DBD3EED9185D}" type="parTrans" cxnId="{3A0CEBAE-3E71-FA46-9D0D-BA5D12908223}">
      <dgm:prSet/>
      <dgm:spPr/>
      <dgm:t>
        <a:bodyPr/>
        <a:lstStyle/>
        <a:p>
          <a:endParaRPr kumimoji="1" lang="ja-JP" altLang="en-US"/>
        </a:p>
      </dgm:t>
    </dgm:pt>
    <dgm:pt modelId="{BCD73719-6921-964F-88A9-7A6DFED5A91C}" type="sibTrans" cxnId="{3A0CEBAE-3E71-FA46-9D0D-BA5D12908223}">
      <dgm:prSet/>
      <dgm:spPr/>
      <dgm:t>
        <a:bodyPr/>
        <a:lstStyle/>
        <a:p>
          <a:endParaRPr kumimoji="1" lang="ja-JP" altLang="en-US"/>
        </a:p>
      </dgm:t>
    </dgm:pt>
    <dgm:pt modelId="{9149B59F-73E5-5446-BB3E-D7FBB9DC2769}" type="pres">
      <dgm:prSet presAssocID="{D6679A78-FA2E-D542-894B-7183E5A62500}" presName="Name0" presStyleCnt="0">
        <dgm:presLayoutVars>
          <dgm:chMax val="1"/>
          <dgm:dir/>
          <dgm:animLvl val="ctr"/>
          <dgm:resizeHandles val="exact"/>
        </dgm:presLayoutVars>
      </dgm:prSet>
      <dgm:spPr/>
      <dgm:t>
        <a:bodyPr/>
        <a:lstStyle/>
        <a:p>
          <a:endParaRPr kumimoji="1" lang="ja-JP" altLang="en-US"/>
        </a:p>
      </dgm:t>
    </dgm:pt>
    <dgm:pt modelId="{909466A3-1CA3-5448-BEEF-C17871C8FE07}" type="pres">
      <dgm:prSet presAssocID="{11A918C8-FA27-E643-BE7A-CC645E794637}" presName="centerShape" presStyleLbl="node0" presStyleIdx="0" presStyleCnt="1" custLinFactNeighborX="-12" custLinFactNeighborY="-701"/>
      <dgm:spPr/>
      <dgm:t>
        <a:bodyPr/>
        <a:lstStyle/>
        <a:p>
          <a:endParaRPr kumimoji="1" lang="ja-JP" altLang="en-US"/>
        </a:p>
      </dgm:t>
    </dgm:pt>
    <dgm:pt modelId="{E135FD65-6344-B04E-9A7A-06D4E67599B0}" type="pres">
      <dgm:prSet presAssocID="{8463EE5C-B8BA-F940-9A0C-307EBEEB2D57}" presName="node" presStyleLbl="node1" presStyleIdx="0" presStyleCnt="4">
        <dgm:presLayoutVars>
          <dgm:bulletEnabled val="1"/>
        </dgm:presLayoutVars>
      </dgm:prSet>
      <dgm:spPr/>
      <dgm:t>
        <a:bodyPr/>
        <a:lstStyle/>
        <a:p>
          <a:endParaRPr kumimoji="1" lang="ja-JP" altLang="en-US"/>
        </a:p>
      </dgm:t>
    </dgm:pt>
    <dgm:pt modelId="{11FAD4A1-A4A5-2545-AF95-30C7EA362003}" type="pres">
      <dgm:prSet presAssocID="{8463EE5C-B8BA-F940-9A0C-307EBEEB2D57}" presName="dummy" presStyleCnt="0"/>
      <dgm:spPr/>
    </dgm:pt>
    <dgm:pt modelId="{25C9FF45-2552-624A-9705-BE7D4A93E1B7}" type="pres">
      <dgm:prSet presAssocID="{BC7E39A8-1E87-B340-99A8-422713B64356}" presName="sibTrans" presStyleLbl="sibTrans2D1" presStyleIdx="0" presStyleCnt="4"/>
      <dgm:spPr/>
      <dgm:t>
        <a:bodyPr/>
        <a:lstStyle/>
        <a:p>
          <a:endParaRPr kumimoji="1" lang="ja-JP" altLang="en-US"/>
        </a:p>
      </dgm:t>
    </dgm:pt>
    <dgm:pt modelId="{492A708A-B5C8-844A-9B45-1FE9DDC5764A}" type="pres">
      <dgm:prSet presAssocID="{1B4A3887-DDC3-BF46-A2EE-C7E366BA0EEA}" presName="node" presStyleLbl="node1" presStyleIdx="1" presStyleCnt="4">
        <dgm:presLayoutVars>
          <dgm:bulletEnabled val="1"/>
        </dgm:presLayoutVars>
      </dgm:prSet>
      <dgm:spPr/>
      <dgm:t>
        <a:bodyPr/>
        <a:lstStyle/>
        <a:p>
          <a:endParaRPr kumimoji="1" lang="ja-JP" altLang="en-US"/>
        </a:p>
      </dgm:t>
    </dgm:pt>
    <dgm:pt modelId="{3FEA81EE-C6C7-7749-B9A4-15E553FB2B11}" type="pres">
      <dgm:prSet presAssocID="{1B4A3887-DDC3-BF46-A2EE-C7E366BA0EEA}" presName="dummy" presStyleCnt="0"/>
      <dgm:spPr/>
    </dgm:pt>
    <dgm:pt modelId="{87FE72CC-0FC2-DA46-BF6F-C64136B2E520}" type="pres">
      <dgm:prSet presAssocID="{8666A7BA-9254-764C-A887-7C5B11226B42}" presName="sibTrans" presStyleLbl="sibTrans2D1" presStyleIdx="1" presStyleCnt="4"/>
      <dgm:spPr/>
      <dgm:t>
        <a:bodyPr/>
        <a:lstStyle/>
        <a:p>
          <a:endParaRPr kumimoji="1" lang="ja-JP" altLang="en-US"/>
        </a:p>
      </dgm:t>
    </dgm:pt>
    <dgm:pt modelId="{EFE0A49B-7D92-054B-97EA-8C2D9F91C3FE}" type="pres">
      <dgm:prSet presAssocID="{B5790563-2FED-1343-B4C9-20583027E906}" presName="node" presStyleLbl="node1" presStyleIdx="2" presStyleCnt="4">
        <dgm:presLayoutVars>
          <dgm:bulletEnabled val="1"/>
        </dgm:presLayoutVars>
      </dgm:prSet>
      <dgm:spPr/>
      <dgm:t>
        <a:bodyPr/>
        <a:lstStyle/>
        <a:p>
          <a:endParaRPr kumimoji="1" lang="ja-JP" altLang="en-US"/>
        </a:p>
      </dgm:t>
    </dgm:pt>
    <dgm:pt modelId="{DA4A1010-D58B-BB42-9D4C-0C7DCA85D3AD}" type="pres">
      <dgm:prSet presAssocID="{B5790563-2FED-1343-B4C9-20583027E906}" presName="dummy" presStyleCnt="0"/>
      <dgm:spPr/>
    </dgm:pt>
    <dgm:pt modelId="{A1680C9A-9C1C-1E44-B4C5-0F7BADAA3C0B}" type="pres">
      <dgm:prSet presAssocID="{337BF7D2-6D34-734A-AA95-3C8863C751BA}" presName="sibTrans" presStyleLbl="sibTrans2D1" presStyleIdx="2" presStyleCnt="4"/>
      <dgm:spPr/>
      <dgm:t>
        <a:bodyPr/>
        <a:lstStyle/>
        <a:p>
          <a:endParaRPr kumimoji="1" lang="ja-JP" altLang="en-US"/>
        </a:p>
      </dgm:t>
    </dgm:pt>
    <dgm:pt modelId="{133B5CC7-D289-B144-A11A-CACF221AB57C}" type="pres">
      <dgm:prSet presAssocID="{1A67FE7A-5DD3-A74E-80E3-9056A8440336}" presName="node" presStyleLbl="node1" presStyleIdx="3" presStyleCnt="4">
        <dgm:presLayoutVars>
          <dgm:bulletEnabled val="1"/>
        </dgm:presLayoutVars>
      </dgm:prSet>
      <dgm:spPr/>
      <dgm:t>
        <a:bodyPr/>
        <a:lstStyle/>
        <a:p>
          <a:endParaRPr kumimoji="1" lang="ja-JP" altLang="en-US"/>
        </a:p>
      </dgm:t>
    </dgm:pt>
    <dgm:pt modelId="{70229D9F-D409-5044-AA66-16F3A45F2B31}" type="pres">
      <dgm:prSet presAssocID="{1A67FE7A-5DD3-A74E-80E3-9056A8440336}" presName="dummy" presStyleCnt="0"/>
      <dgm:spPr/>
    </dgm:pt>
    <dgm:pt modelId="{7D34B7B7-E52C-A547-9BB7-3013C6FAD108}" type="pres">
      <dgm:prSet presAssocID="{BCD73719-6921-964F-88A9-7A6DFED5A91C}" presName="sibTrans" presStyleLbl="sibTrans2D1" presStyleIdx="3" presStyleCnt="4"/>
      <dgm:spPr/>
      <dgm:t>
        <a:bodyPr/>
        <a:lstStyle/>
        <a:p>
          <a:endParaRPr kumimoji="1" lang="ja-JP" altLang="en-US"/>
        </a:p>
      </dgm:t>
    </dgm:pt>
  </dgm:ptLst>
  <dgm:cxnLst>
    <dgm:cxn modelId="{BB0969A6-1850-4F12-9439-7947D96F4D46}" type="presOf" srcId="{11A918C8-FA27-E643-BE7A-CC645E794637}" destId="{909466A3-1CA3-5448-BEEF-C17871C8FE07}" srcOrd="0" destOrd="0" presId="urn:microsoft.com/office/officeart/2005/8/layout/radial6"/>
    <dgm:cxn modelId="{018CCDCC-0EAB-4C7E-A50E-4095BA0AC943}" type="presOf" srcId="{8666A7BA-9254-764C-A887-7C5B11226B42}" destId="{87FE72CC-0FC2-DA46-BF6F-C64136B2E520}" srcOrd="0" destOrd="0" presId="urn:microsoft.com/office/officeart/2005/8/layout/radial6"/>
    <dgm:cxn modelId="{C3670659-92B8-4A58-97F6-26FA32174E85}" type="presOf" srcId="{BCD73719-6921-964F-88A9-7A6DFED5A91C}" destId="{7D34B7B7-E52C-A547-9BB7-3013C6FAD108}" srcOrd="0" destOrd="0" presId="urn:microsoft.com/office/officeart/2005/8/layout/radial6"/>
    <dgm:cxn modelId="{2FB3D65D-2AD5-8246-9CD1-84D81D9D0119}" srcId="{11A918C8-FA27-E643-BE7A-CC645E794637}" destId="{8463EE5C-B8BA-F940-9A0C-307EBEEB2D57}" srcOrd="0" destOrd="0" parTransId="{F9DAB03E-E95C-7942-86A8-EF44A7477AD8}" sibTransId="{BC7E39A8-1E87-B340-99A8-422713B64356}"/>
    <dgm:cxn modelId="{49CC6BCC-864A-744A-9168-A3B77B4AB058}" srcId="{D6679A78-FA2E-D542-894B-7183E5A62500}" destId="{11A918C8-FA27-E643-BE7A-CC645E794637}" srcOrd="0" destOrd="0" parTransId="{B15E9872-969B-F64F-B897-B40FC73DF4C7}" sibTransId="{4DD255B1-FE07-3847-8514-8B304FA42AA5}"/>
    <dgm:cxn modelId="{8089CA9E-91B8-433D-B662-D4BC69FD0F36}" type="presOf" srcId="{D6679A78-FA2E-D542-894B-7183E5A62500}" destId="{9149B59F-73E5-5446-BB3E-D7FBB9DC2769}" srcOrd="0" destOrd="0" presId="urn:microsoft.com/office/officeart/2005/8/layout/radial6"/>
    <dgm:cxn modelId="{4347C58B-BA9F-9A47-8E0B-E950E95E149A}" srcId="{11A918C8-FA27-E643-BE7A-CC645E794637}" destId="{B5790563-2FED-1343-B4C9-20583027E906}" srcOrd="2" destOrd="0" parTransId="{932BBCC7-29E6-354B-9580-CBB4C02680AD}" sibTransId="{337BF7D2-6D34-734A-AA95-3C8863C751BA}"/>
    <dgm:cxn modelId="{421D0229-E0F6-7446-BDF6-6E7CB833CEA2}" srcId="{11A918C8-FA27-E643-BE7A-CC645E794637}" destId="{1B4A3887-DDC3-BF46-A2EE-C7E366BA0EEA}" srcOrd="1" destOrd="0" parTransId="{2AC971B3-ED23-C240-87F4-172A3DE9A3A3}" sibTransId="{8666A7BA-9254-764C-A887-7C5B11226B42}"/>
    <dgm:cxn modelId="{19067172-F5FB-4837-806F-61BDB147CE8D}" type="presOf" srcId="{8463EE5C-B8BA-F940-9A0C-307EBEEB2D57}" destId="{E135FD65-6344-B04E-9A7A-06D4E67599B0}" srcOrd="0" destOrd="0" presId="urn:microsoft.com/office/officeart/2005/8/layout/radial6"/>
    <dgm:cxn modelId="{946EE232-ADEF-4A9B-952B-9A23E257A117}" type="presOf" srcId="{1B4A3887-DDC3-BF46-A2EE-C7E366BA0EEA}" destId="{492A708A-B5C8-844A-9B45-1FE9DDC5764A}" srcOrd="0" destOrd="0" presId="urn:microsoft.com/office/officeart/2005/8/layout/radial6"/>
    <dgm:cxn modelId="{946B1784-5425-4A0E-97B2-755E089A2B17}" type="presOf" srcId="{BC7E39A8-1E87-B340-99A8-422713B64356}" destId="{25C9FF45-2552-624A-9705-BE7D4A93E1B7}" srcOrd="0" destOrd="0" presId="urn:microsoft.com/office/officeart/2005/8/layout/radial6"/>
    <dgm:cxn modelId="{3A0CEBAE-3E71-FA46-9D0D-BA5D12908223}" srcId="{11A918C8-FA27-E643-BE7A-CC645E794637}" destId="{1A67FE7A-5DD3-A74E-80E3-9056A8440336}" srcOrd="3" destOrd="0" parTransId="{C580E46A-71C2-0F4B-BA86-DBD3EED9185D}" sibTransId="{BCD73719-6921-964F-88A9-7A6DFED5A91C}"/>
    <dgm:cxn modelId="{5605186A-EB70-45FA-B507-406A426577E4}" type="presOf" srcId="{1A67FE7A-5DD3-A74E-80E3-9056A8440336}" destId="{133B5CC7-D289-B144-A11A-CACF221AB57C}" srcOrd="0" destOrd="0" presId="urn:microsoft.com/office/officeart/2005/8/layout/radial6"/>
    <dgm:cxn modelId="{E921170D-6AF5-4EF5-A659-BC22DB17E6D7}" type="presOf" srcId="{B5790563-2FED-1343-B4C9-20583027E906}" destId="{EFE0A49B-7D92-054B-97EA-8C2D9F91C3FE}" srcOrd="0" destOrd="0" presId="urn:microsoft.com/office/officeart/2005/8/layout/radial6"/>
    <dgm:cxn modelId="{67C9C69D-15AE-4036-8C0C-574D765B6DD1}" type="presOf" srcId="{337BF7D2-6D34-734A-AA95-3C8863C751BA}" destId="{A1680C9A-9C1C-1E44-B4C5-0F7BADAA3C0B}" srcOrd="0" destOrd="0" presId="urn:microsoft.com/office/officeart/2005/8/layout/radial6"/>
    <dgm:cxn modelId="{322DBD48-32D9-4B37-8385-3CD5A2FE6D9A}" type="presParOf" srcId="{9149B59F-73E5-5446-BB3E-D7FBB9DC2769}" destId="{909466A3-1CA3-5448-BEEF-C17871C8FE07}" srcOrd="0" destOrd="0" presId="urn:microsoft.com/office/officeart/2005/8/layout/radial6"/>
    <dgm:cxn modelId="{A8D25140-4E3F-4FF1-99DA-051368872FB9}" type="presParOf" srcId="{9149B59F-73E5-5446-BB3E-D7FBB9DC2769}" destId="{E135FD65-6344-B04E-9A7A-06D4E67599B0}" srcOrd="1" destOrd="0" presId="urn:microsoft.com/office/officeart/2005/8/layout/radial6"/>
    <dgm:cxn modelId="{6E8A5F88-7E29-4B71-A47F-2249B8D5B81B}" type="presParOf" srcId="{9149B59F-73E5-5446-BB3E-D7FBB9DC2769}" destId="{11FAD4A1-A4A5-2545-AF95-30C7EA362003}" srcOrd="2" destOrd="0" presId="urn:microsoft.com/office/officeart/2005/8/layout/radial6"/>
    <dgm:cxn modelId="{480B57CB-6862-4B33-8D35-FF480586CD92}" type="presParOf" srcId="{9149B59F-73E5-5446-BB3E-D7FBB9DC2769}" destId="{25C9FF45-2552-624A-9705-BE7D4A93E1B7}" srcOrd="3" destOrd="0" presId="urn:microsoft.com/office/officeart/2005/8/layout/radial6"/>
    <dgm:cxn modelId="{73F2C406-D046-403C-A8E6-CBACA9ADAE5C}" type="presParOf" srcId="{9149B59F-73E5-5446-BB3E-D7FBB9DC2769}" destId="{492A708A-B5C8-844A-9B45-1FE9DDC5764A}" srcOrd="4" destOrd="0" presId="urn:microsoft.com/office/officeart/2005/8/layout/radial6"/>
    <dgm:cxn modelId="{EF600B37-7D12-4D39-BD5C-8AD9ACC0A211}" type="presParOf" srcId="{9149B59F-73E5-5446-BB3E-D7FBB9DC2769}" destId="{3FEA81EE-C6C7-7749-B9A4-15E553FB2B11}" srcOrd="5" destOrd="0" presId="urn:microsoft.com/office/officeart/2005/8/layout/radial6"/>
    <dgm:cxn modelId="{A828463E-3AB6-4341-A769-526BE66A09DA}" type="presParOf" srcId="{9149B59F-73E5-5446-BB3E-D7FBB9DC2769}" destId="{87FE72CC-0FC2-DA46-BF6F-C64136B2E520}" srcOrd="6" destOrd="0" presId="urn:microsoft.com/office/officeart/2005/8/layout/radial6"/>
    <dgm:cxn modelId="{DE38377A-1969-4361-9328-2F12DCE49A09}" type="presParOf" srcId="{9149B59F-73E5-5446-BB3E-D7FBB9DC2769}" destId="{EFE0A49B-7D92-054B-97EA-8C2D9F91C3FE}" srcOrd="7" destOrd="0" presId="urn:microsoft.com/office/officeart/2005/8/layout/radial6"/>
    <dgm:cxn modelId="{16D611F8-725A-4B97-98CA-6B31D7C8FE02}" type="presParOf" srcId="{9149B59F-73E5-5446-BB3E-D7FBB9DC2769}" destId="{DA4A1010-D58B-BB42-9D4C-0C7DCA85D3AD}" srcOrd="8" destOrd="0" presId="urn:microsoft.com/office/officeart/2005/8/layout/radial6"/>
    <dgm:cxn modelId="{9AE8B872-CFA7-4711-A8F2-375844E861EC}" type="presParOf" srcId="{9149B59F-73E5-5446-BB3E-D7FBB9DC2769}" destId="{A1680C9A-9C1C-1E44-B4C5-0F7BADAA3C0B}" srcOrd="9" destOrd="0" presId="urn:microsoft.com/office/officeart/2005/8/layout/radial6"/>
    <dgm:cxn modelId="{CAF03096-B342-4A4D-B522-0A141BC30A0A}" type="presParOf" srcId="{9149B59F-73E5-5446-BB3E-D7FBB9DC2769}" destId="{133B5CC7-D289-B144-A11A-CACF221AB57C}" srcOrd="10" destOrd="0" presId="urn:microsoft.com/office/officeart/2005/8/layout/radial6"/>
    <dgm:cxn modelId="{A001F43B-23D0-456B-9F71-454525068813}" type="presParOf" srcId="{9149B59F-73E5-5446-BB3E-D7FBB9DC2769}" destId="{70229D9F-D409-5044-AA66-16F3A45F2B31}" srcOrd="11" destOrd="0" presId="urn:microsoft.com/office/officeart/2005/8/layout/radial6"/>
    <dgm:cxn modelId="{8008B8C0-3964-4A33-909B-FC5049DEED69}" type="presParOf" srcId="{9149B59F-73E5-5446-BB3E-D7FBB9DC2769}" destId="{7D34B7B7-E52C-A547-9BB7-3013C6FAD108}" srcOrd="12" destOrd="0" presId="urn:microsoft.com/office/officeart/2005/8/layout/radial6"/>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4.xml><?xml version="1.0" encoding="utf-8"?>
<dgm:dataModel xmlns:dgm="http://schemas.openxmlformats.org/drawingml/2006/diagram" xmlns:a="http://schemas.openxmlformats.org/drawingml/2006/main">
  <dgm:ptLst>
    <dgm:pt modelId="{8B45A957-BCE6-4D64-A52A-CA549FA5C2F8}" type="doc">
      <dgm:prSet loTypeId="urn:microsoft.com/office/officeart/2005/8/layout/vList2" loCatId="list" qsTypeId="urn:microsoft.com/office/officeart/2005/8/quickstyle/simple5" qsCatId="simple" csTypeId="urn:microsoft.com/office/officeart/2005/8/colors/accent0_3" csCatId="mainScheme" phldr="1"/>
      <dgm:spPr/>
      <dgm:t>
        <a:bodyPr/>
        <a:lstStyle/>
        <a:p>
          <a:endParaRPr kumimoji="1" lang="ja-JP" altLang="en-US"/>
        </a:p>
      </dgm:t>
    </dgm:pt>
    <dgm:pt modelId="{C4CA4833-6356-4254-B1AF-89BF7B7FD065}">
      <dgm:prSet phldrT="[テキスト]" custT="1"/>
      <dgm:spPr>
        <a:solidFill>
          <a:schemeClr val="tx2"/>
        </a:solidFill>
      </dgm:spPr>
      <dgm:t>
        <a:bodyPr/>
        <a:lstStyle/>
        <a:p>
          <a:pPr algn="ctr"/>
          <a:r>
            <a:rPr kumimoji="1" lang="ja-JP" altLang="en-US" sz="800" dirty="0">
              <a:latin typeface="BIZ UDPゴシック" panose="020B0400000000000000" pitchFamily="50" charset="-128"/>
              <a:ea typeface="BIZ UDPゴシック" panose="020B0400000000000000" pitchFamily="50" charset="-128"/>
            </a:rPr>
            <a:t>気候変動による</a:t>
          </a:r>
          <a:endParaRPr kumimoji="1" lang="en-US" altLang="ja-JP" sz="800" dirty="0">
            <a:latin typeface="BIZ UDPゴシック" panose="020B0400000000000000" pitchFamily="50" charset="-128"/>
            <a:ea typeface="BIZ UDPゴシック" panose="020B0400000000000000" pitchFamily="50" charset="-128"/>
          </a:endParaRPr>
        </a:p>
        <a:p>
          <a:pPr algn="ctr"/>
          <a:r>
            <a:rPr kumimoji="1" lang="ja-JP" altLang="en-US" sz="800" dirty="0">
              <a:latin typeface="BIZ UDPゴシック" panose="020B0400000000000000" pitchFamily="50" charset="-128"/>
              <a:ea typeface="BIZ UDPゴシック" panose="020B0400000000000000" pitchFamily="50" charset="-128"/>
            </a:rPr>
            <a:t>浸水被害の激化</a:t>
          </a:r>
          <a:endParaRPr kumimoji="1" lang="en-US" altLang="ja-JP" sz="800" dirty="0">
            <a:latin typeface="BIZ UDPゴシック" panose="020B0400000000000000" pitchFamily="50" charset="-128"/>
            <a:ea typeface="BIZ UDPゴシック" panose="020B0400000000000000" pitchFamily="50" charset="-128"/>
          </a:endParaRPr>
        </a:p>
      </dgm:t>
    </dgm:pt>
    <dgm:pt modelId="{60E6A0B3-01BE-4D17-A62D-F8731B89AC3C}" type="parTrans" cxnId="{54BCB6B6-D3BD-47BC-9F95-3F0F1A9F28AD}">
      <dgm:prSet/>
      <dgm:spPr/>
      <dgm:t>
        <a:bodyPr/>
        <a:lstStyle/>
        <a:p>
          <a:pPr algn="ctr"/>
          <a:endParaRPr kumimoji="1" lang="ja-JP" altLang="en-US" sz="800">
            <a:latin typeface="BIZ UDPゴシック" panose="020B0400000000000000" pitchFamily="50" charset="-128"/>
            <a:ea typeface="BIZ UDPゴシック" panose="020B0400000000000000" pitchFamily="50" charset="-128"/>
          </a:endParaRPr>
        </a:p>
      </dgm:t>
    </dgm:pt>
    <dgm:pt modelId="{71D457D9-6A15-41E9-87BF-9CB64F65E7A5}" type="sibTrans" cxnId="{54BCB6B6-D3BD-47BC-9F95-3F0F1A9F28AD}">
      <dgm:prSet/>
      <dgm:spPr/>
      <dgm:t>
        <a:bodyPr/>
        <a:lstStyle/>
        <a:p>
          <a:pPr algn="ctr"/>
          <a:endParaRPr kumimoji="1" lang="ja-JP" altLang="en-US" sz="800">
            <a:latin typeface="BIZ UDPゴシック" panose="020B0400000000000000" pitchFamily="50" charset="-128"/>
            <a:ea typeface="BIZ UDPゴシック" panose="020B0400000000000000" pitchFamily="50" charset="-128"/>
          </a:endParaRPr>
        </a:p>
      </dgm:t>
    </dgm:pt>
    <dgm:pt modelId="{F8AFF0B2-3CB4-4843-8741-B4F4BC45D1FE}">
      <dgm:prSet phldrT="[テキスト]" custT="1"/>
      <dgm:spPr>
        <a:solidFill>
          <a:schemeClr val="tx2"/>
        </a:solidFill>
      </dgm:spPr>
      <dgm:t>
        <a:bodyPr/>
        <a:lstStyle/>
        <a:p>
          <a:pPr algn="ctr"/>
          <a:r>
            <a:rPr kumimoji="1" lang="ja-JP" altLang="en-US" sz="800" dirty="0">
              <a:latin typeface="BIZ UDPゴシック" panose="020B0400000000000000" pitchFamily="50" charset="-128"/>
              <a:ea typeface="BIZ UDPゴシック" panose="020B0400000000000000" pitchFamily="50" charset="-128"/>
            </a:rPr>
            <a:t>大規模地震・津波等の懸念</a:t>
          </a:r>
        </a:p>
      </dgm:t>
    </dgm:pt>
    <dgm:pt modelId="{2F1ED5D7-9974-4A0A-BC68-F8130FA5C50D}" type="parTrans" cxnId="{4DB7E83F-6F17-47B5-BFB0-8BCCBCF37D23}">
      <dgm:prSet/>
      <dgm:spPr/>
      <dgm:t>
        <a:bodyPr/>
        <a:lstStyle/>
        <a:p>
          <a:pPr algn="ctr"/>
          <a:endParaRPr kumimoji="1" lang="ja-JP" altLang="en-US" sz="800"/>
        </a:p>
      </dgm:t>
    </dgm:pt>
    <dgm:pt modelId="{975B4AE8-85E7-4EB0-9B10-42390405867F}" type="sibTrans" cxnId="{4DB7E83F-6F17-47B5-BFB0-8BCCBCF37D23}">
      <dgm:prSet/>
      <dgm:spPr/>
      <dgm:t>
        <a:bodyPr/>
        <a:lstStyle/>
        <a:p>
          <a:pPr algn="ctr"/>
          <a:endParaRPr kumimoji="1" lang="ja-JP" altLang="en-US" sz="800"/>
        </a:p>
      </dgm:t>
    </dgm:pt>
    <dgm:pt modelId="{BB5153A2-9245-4B79-935A-B3A4C3C56081}">
      <dgm:prSet phldrT="[テキスト]" custT="1"/>
      <dgm:spPr>
        <a:solidFill>
          <a:schemeClr val="tx2"/>
        </a:solidFill>
      </dgm:spPr>
      <dgm:t>
        <a:bodyPr/>
        <a:lstStyle/>
        <a:p>
          <a:pPr algn="ctr"/>
          <a:r>
            <a:rPr kumimoji="1" lang="ja-JP" altLang="en-US" sz="800" dirty="0">
              <a:latin typeface="BIZ UDPゴシック" panose="020B0400000000000000" pitchFamily="50" charset="-128"/>
              <a:ea typeface="BIZ UDPゴシック" panose="020B0400000000000000" pitchFamily="50" charset="-128"/>
            </a:rPr>
            <a:t>人口減少</a:t>
          </a:r>
          <a:endParaRPr kumimoji="1" lang="en-US" altLang="ja-JP" sz="800" dirty="0">
            <a:latin typeface="BIZ UDPゴシック" panose="020B0400000000000000" pitchFamily="50" charset="-128"/>
            <a:ea typeface="BIZ UDPゴシック" panose="020B0400000000000000" pitchFamily="50" charset="-128"/>
          </a:endParaRPr>
        </a:p>
        <a:p>
          <a:pPr algn="ctr"/>
          <a:r>
            <a:rPr kumimoji="1" lang="ja-JP" altLang="en-US" sz="600" dirty="0">
              <a:latin typeface="BIZ UDPゴシック" panose="020B0400000000000000" pitchFamily="50" charset="-128"/>
              <a:ea typeface="BIZ UDPゴシック" panose="020B0400000000000000" pitchFamily="50" charset="-128"/>
            </a:rPr>
            <a:t>（汚水量減少、使用料収入減少等）</a:t>
          </a:r>
        </a:p>
      </dgm:t>
    </dgm:pt>
    <dgm:pt modelId="{786AA993-ED1E-455E-B079-0B0F4B694560}" type="parTrans" cxnId="{09026807-E096-4ECF-879C-23F9F94F9780}">
      <dgm:prSet/>
      <dgm:spPr/>
      <dgm:t>
        <a:bodyPr/>
        <a:lstStyle/>
        <a:p>
          <a:pPr algn="ctr"/>
          <a:endParaRPr kumimoji="1" lang="ja-JP" altLang="en-US" sz="800"/>
        </a:p>
      </dgm:t>
    </dgm:pt>
    <dgm:pt modelId="{A0E68C05-AB7D-4D43-80BC-D82FBFE89A8F}" type="sibTrans" cxnId="{09026807-E096-4ECF-879C-23F9F94F9780}">
      <dgm:prSet/>
      <dgm:spPr/>
      <dgm:t>
        <a:bodyPr/>
        <a:lstStyle/>
        <a:p>
          <a:pPr algn="ctr"/>
          <a:endParaRPr kumimoji="1" lang="ja-JP" altLang="en-US" sz="800"/>
        </a:p>
      </dgm:t>
    </dgm:pt>
    <dgm:pt modelId="{B1A30ED0-EE56-4E6B-B3E0-3F122180D042}">
      <dgm:prSet phldrT="[テキスト]" custT="1"/>
      <dgm:spPr>
        <a:solidFill>
          <a:schemeClr val="tx2"/>
        </a:solidFill>
      </dgm:spPr>
      <dgm:t>
        <a:bodyPr/>
        <a:lstStyle/>
        <a:p>
          <a:pPr algn="ctr"/>
          <a:r>
            <a:rPr kumimoji="1" lang="ja-JP" altLang="en-US" sz="800" dirty="0">
              <a:latin typeface="BIZ UDPゴシック" panose="020B0400000000000000" pitchFamily="50" charset="-128"/>
              <a:ea typeface="BIZ UDPゴシック" panose="020B0400000000000000" pitchFamily="50" charset="-128"/>
            </a:rPr>
            <a:t>施設の老朽化</a:t>
          </a:r>
        </a:p>
      </dgm:t>
    </dgm:pt>
    <dgm:pt modelId="{68739ED8-29A0-4B4C-91A2-E9ED578A5FA3}" type="parTrans" cxnId="{603D1FFD-B181-4C56-B65A-5ADFA159BD48}">
      <dgm:prSet/>
      <dgm:spPr/>
      <dgm:t>
        <a:bodyPr/>
        <a:lstStyle/>
        <a:p>
          <a:pPr algn="ctr"/>
          <a:endParaRPr kumimoji="1" lang="ja-JP" altLang="en-US" sz="800"/>
        </a:p>
      </dgm:t>
    </dgm:pt>
    <dgm:pt modelId="{09955724-9746-4A3E-B6C8-AB7511733D5E}" type="sibTrans" cxnId="{603D1FFD-B181-4C56-B65A-5ADFA159BD48}">
      <dgm:prSet/>
      <dgm:spPr/>
      <dgm:t>
        <a:bodyPr/>
        <a:lstStyle/>
        <a:p>
          <a:pPr algn="ctr"/>
          <a:endParaRPr kumimoji="1" lang="ja-JP" altLang="en-US" sz="800"/>
        </a:p>
      </dgm:t>
    </dgm:pt>
    <dgm:pt modelId="{C1D769DC-39DB-4815-AA0D-7D89456D7032}">
      <dgm:prSet phldrT="[テキスト]" custT="1"/>
      <dgm:spPr>
        <a:solidFill>
          <a:schemeClr val="tx2"/>
        </a:solidFill>
      </dgm:spPr>
      <dgm:t>
        <a:bodyPr/>
        <a:lstStyle/>
        <a:p>
          <a:pPr algn="ctr"/>
          <a:r>
            <a:rPr kumimoji="1" lang="ja-JP" altLang="en-US" sz="800" dirty="0">
              <a:latin typeface="BIZ UDPゴシック" panose="020B0400000000000000" pitchFamily="50" charset="-128"/>
              <a:ea typeface="BIZ UDPゴシック" panose="020B0400000000000000" pitchFamily="50" charset="-128"/>
            </a:rPr>
            <a:t>担い手不足、技術力低下</a:t>
          </a:r>
        </a:p>
      </dgm:t>
    </dgm:pt>
    <dgm:pt modelId="{E5CFF4FC-8ED4-4B06-9996-0C7956722CFA}" type="parTrans" cxnId="{FEA5C385-9DFD-4C3E-86CF-41F6743401E1}">
      <dgm:prSet/>
      <dgm:spPr/>
      <dgm:t>
        <a:bodyPr/>
        <a:lstStyle/>
        <a:p>
          <a:pPr algn="ctr"/>
          <a:endParaRPr kumimoji="1" lang="ja-JP" altLang="en-US" sz="800"/>
        </a:p>
      </dgm:t>
    </dgm:pt>
    <dgm:pt modelId="{B32C54F1-E58D-46A2-A76C-FD171B594CC7}" type="sibTrans" cxnId="{FEA5C385-9DFD-4C3E-86CF-41F6743401E1}">
      <dgm:prSet/>
      <dgm:spPr/>
      <dgm:t>
        <a:bodyPr/>
        <a:lstStyle/>
        <a:p>
          <a:pPr algn="ctr"/>
          <a:endParaRPr kumimoji="1" lang="ja-JP" altLang="en-US" sz="800"/>
        </a:p>
      </dgm:t>
    </dgm:pt>
    <dgm:pt modelId="{775FD980-E8C5-4220-BFE4-152AE9E3E72D}">
      <dgm:prSet phldrT="[テキスト]" custT="1"/>
      <dgm:spPr>
        <a:solidFill>
          <a:schemeClr val="tx2"/>
        </a:solidFill>
      </dgm:spPr>
      <dgm:t>
        <a:bodyPr/>
        <a:lstStyle/>
        <a:p>
          <a:pPr algn="ctr"/>
          <a:r>
            <a:rPr kumimoji="1" lang="ja-JP" altLang="en-US" sz="800">
              <a:latin typeface="BIZ UDPゴシック" panose="020B0400000000000000" pitchFamily="50" charset="-128"/>
              <a:ea typeface="BIZ UDPゴシック" panose="020B0400000000000000" pitchFamily="50" charset="-128"/>
            </a:rPr>
            <a:t>公共用</a:t>
          </a:r>
          <a:r>
            <a:rPr kumimoji="1" lang="ja-JP" altLang="en-US" sz="800" dirty="0">
              <a:latin typeface="BIZ UDPゴシック" panose="020B0400000000000000" pitchFamily="50" charset="-128"/>
              <a:ea typeface="BIZ UDPゴシック" panose="020B0400000000000000" pitchFamily="50" charset="-128"/>
            </a:rPr>
            <a:t>水域に関する住民等のニーズの変化</a:t>
          </a:r>
        </a:p>
      </dgm:t>
    </dgm:pt>
    <dgm:pt modelId="{6BEE1D76-4BDF-472B-94C2-5DDCCE0E585B}" type="parTrans" cxnId="{0E7D83A7-9B43-4FAF-A4EC-BCF724D4DBE9}">
      <dgm:prSet/>
      <dgm:spPr/>
      <dgm:t>
        <a:bodyPr/>
        <a:lstStyle/>
        <a:p>
          <a:endParaRPr kumimoji="1" lang="ja-JP" altLang="en-US"/>
        </a:p>
      </dgm:t>
    </dgm:pt>
    <dgm:pt modelId="{11FFF4C5-3945-4E2A-A8B1-C9D6B62D2630}" type="sibTrans" cxnId="{0E7D83A7-9B43-4FAF-A4EC-BCF724D4DBE9}">
      <dgm:prSet/>
      <dgm:spPr/>
      <dgm:t>
        <a:bodyPr/>
        <a:lstStyle/>
        <a:p>
          <a:endParaRPr kumimoji="1" lang="ja-JP" altLang="en-US"/>
        </a:p>
      </dgm:t>
    </dgm:pt>
    <dgm:pt modelId="{419E4A0C-C056-4257-9B02-6A21B17F7EFA}">
      <dgm:prSet phldrT="[テキスト]" custT="1"/>
      <dgm:spPr>
        <a:solidFill>
          <a:schemeClr val="tx2"/>
        </a:solidFill>
      </dgm:spPr>
      <dgm:t>
        <a:bodyPr/>
        <a:lstStyle/>
        <a:p>
          <a:pPr algn="ctr"/>
          <a:r>
            <a:rPr kumimoji="1" lang="ja-JP" altLang="en-US" sz="800" dirty="0">
              <a:latin typeface="BIZ UDPゴシック" panose="020B0400000000000000" pitchFamily="50" charset="-128"/>
              <a:ea typeface="BIZ UDPゴシック" panose="020B0400000000000000" pitchFamily="50" charset="-128"/>
            </a:rPr>
            <a:t>さらに広がる下水道の役割</a:t>
          </a:r>
        </a:p>
      </dgm:t>
    </dgm:pt>
    <dgm:pt modelId="{B829313A-D067-4094-890E-17F043065EB0}" type="parTrans" cxnId="{3F6E2BB1-2208-4B91-B322-BAE70CCA9C8C}">
      <dgm:prSet/>
      <dgm:spPr/>
      <dgm:t>
        <a:bodyPr/>
        <a:lstStyle/>
        <a:p>
          <a:endParaRPr kumimoji="1" lang="ja-JP" altLang="en-US"/>
        </a:p>
      </dgm:t>
    </dgm:pt>
    <dgm:pt modelId="{2B537EF3-D305-49BC-A05C-6AAAEC7B73F5}" type="sibTrans" cxnId="{3F6E2BB1-2208-4B91-B322-BAE70CCA9C8C}">
      <dgm:prSet/>
      <dgm:spPr/>
      <dgm:t>
        <a:bodyPr/>
        <a:lstStyle/>
        <a:p>
          <a:endParaRPr kumimoji="1" lang="ja-JP" altLang="en-US"/>
        </a:p>
      </dgm:t>
    </dgm:pt>
    <dgm:pt modelId="{0261BC9C-9DDC-4B33-94A5-16AB3CA6DC01}" type="pres">
      <dgm:prSet presAssocID="{8B45A957-BCE6-4D64-A52A-CA549FA5C2F8}" presName="linear" presStyleCnt="0">
        <dgm:presLayoutVars>
          <dgm:animLvl val="lvl"/>
          <dgm:resizeHandles val="exact"/>
        </dgm:presLayoutVars>
      </dgm:prSet>
      <dgm:spPr/>
      <dgm:t>
        <a:bodyPr/>
        <a:lstStyle/>
        <a:p>
          <a:endParaRPr kumimoji="1" lang="ja-JP" altLang="en-US"/>
        </a:p>
      </dgm:t>
    </dgm:pt>
    <dgm:pt modelId="{FD4326EB-16BC-40A4-8EF1-7BAE48B67843}" type="pres">
      <dgm:prSet presAssocID="{B1A30ED0-EE56-4E6B-B3E0-3F122180D042}" presName="parentText" presStyleLbl="node1" presStyleIdx="0" presStyleCnt="7" custScaleY="40971">
        <dgm:presLayoutVars>
          <dgm:chMax val="0"/>
          <dgm:bulletEnabled val="1"/>
        </dgm:presLayoutVars>
      </dgm:prSet>
      <dgm:spPr/>
      <dgm:t>
        <a:bodyPr/>
        <a:lstStyle/>
        <a:p>
          <a:endParaRPr kumimoji="1" lang="ja-JP" altLang="en-US"/>
        </a:p>
      </dgm:t>
    </dgm:pt>
    <dgm:pt modelId="{FAE9E345-47EA-4213-B664-297E056791B3}" type="pres">
      <dgm:prSet presAssocID="{09955724-9746-4A3E-B6C8-AB7511733D5E}" presName="spacer" presStyleCnt="0"/>
      <dgm:spPr/>
    </dgm:pt>
    <dgm:pt modelId="{F4EDC43A-FC41-495E-B528-DB8D972C9AAD}" type="pres">
      <dgm:prSet presAssocID="{C1D769DC-39DB-4815-AA0D-7D89456D7032}" presName="parentText" presStyleLbl="node1" presStyleIdx="1" presStyleCnt="7" custScaleY="42937" custLinFactNeighborX="59" custLinFactNeighborY="40136">
        <dgm:presLayoutVars>
          <dgm:chMax val="0"/>
          <dgm:bulletEnabled val="1"/>
        </dgm:presLayoutVars>
      </dgm:prSet>
      <dgm:spPr/>
      <dgm:t>
        <a:bodyPr/>
        <a:lstStyle/>
        <a:p>
          <a:endParaRPr kumimoji="1" lang="ja-JP" altLang="en-US"/>
        </a:p>
      </dgm:t>
    </dgm:pt>
    <dgm:pt modelId="{9A5CB6A4-9E5E-43D0-812B-95603442F4F5}" type="pres">
      <dgm:prSet presAssocID="{B32C54F1-E58D-46A2-A76C-FD171B594CC7}" presName="spacer" presStyleCnt="0"/>
      <dgm:spPr/>
    </dgm:pt>
    <dgm:pt modelId="{BBAB0EB3-7A41-4D6C-98AD-ABF3C1F1F226}" type="pres">
      <dgm:prSet presAssocID="{775FD980-E8C5-4220-BFE4-152AE9E3E72D}" presName="parentText" presStyleLbl="node1" presStyleIdx="2" presStyleCnt="7" custScaleY="85787" custLinFactNeighborX="-30" custLinFactNeighborY="28285">
        <dgm:presLayoutVars>
          <dgm:chMax val="0"/>
          <dgm:bulletEnabled val="1"/>
        </dgm:presLayoutVars>
      </dgm:prSet>
      <dgm:spPr/>
      <dgm:t>
        <a:bodyPr/>
        <a:lstStyle/>
        <a:p>
          <a:endParaRPr kumimoji="1" lang="ja-JP" altLang="en-US"/>
        </a:p>
      </dgm:t>
    </dgm:pt>
    <dgm:pt modelId="{19DD32B9-6BE2-401E-8B15-6C97E739A9D4}" type="pres">
      <dgm:prSet presAssocID="{11FFF4C5-3945-4E2A-A8B1-C9D6B62D2630}" presName="spacer" presStyleCnt="0"/>
      <dgm:spPr/>
    </dgm:pt>
    <dgm:pt modelId="{B028C6C8-5C66-4594-AD84-AA82475B8462}" type="pres">
      <dgm:prSet presAssocID="{C4CA4833-6356-4254-B1AF-89BF7B7FD065}" presName="parentText" presStyleLbl="node1" presStyleIdx="3" presStyleCnt="7" custScaleY="79211" custLinFactNeighborX="-367" custLinFactNeighborY="222">
        <dgm:presLayoutVars>
          <dgm:chMax val="0"/>
          <dgm:bulletEnabled val="1"/>
        </dgm:presLayoutVars>
      </dgm:prSet>
      <dgm:spPr/>
      <dgm:t>
        <a:bodyPr/>
        <a:lstStyle/>
        <a:p>
          <a:endParaRPr kumimoji="1" lang="ja-JP" altLang="en-US"/>
        </a:p>
      </dgm:t>
    </dgm:pt>
    <dgm:pt modelId="{45BCC1A9-3FAA-4B05-8F3F-B57807454122}" type="pres">
      <dgm:prSet presAssocID="{71D457D9-6A15-41E9-87BF-9CB64F65E7A5}" presName="spacer" presStyleCnt="0"/>
      <dgm:spPr/>
    </dgm:pt>
    <dgm:pt modelId="{BA251DF4-72F3-4536-A35C-6EF595551287}" type="pres">
      <dgm:prSet presAssocID="{F8AFF0B2-3CB4-4843-8741-B4F4BC45D1FE}" presName="parentText" presStyleLbl="node1" presStyleIdx="4" presStyleCnt="7" custScaleY="40665" custLinFactNeighborX="59" custLinFactNeighborY="-21181">
        <dgm:presLayoutVars>
          <dgm:chMax val="0"/>
          <dgm:bulletEnabled val="1"/>
        </dgm:presLayoutVars>
      </dgm:prSet>
      <dgm:spPr/>
      <dgm:t>
        <a:bodyPr/>
        <a:lstStyle/>
        <a:p>
          <a:endParaRPr kumimoji="1" lang="ja-JP" altLang="en-US"/>
        </a:p>
      </dgm:t>
    </dgm:pt>
    <dgm:pt modelId="{853625DB-145D-431F-8336-DBD553B85490}" type="pres">
      <dgm:prSet presAssocID="{975B4AE8-85E7-4EB0-9B10-42390405867F}" presName="spacer" presStyleCnt="0"/>
      <dgm:spPr/>
    </dgm:pt>
    <dgm:pt modelId="{62B76AE0-2324-4C88-84B3-6AB95BF432A0}" type="pres">
      <dgm:prSet presAssocID="{BB5153A2-9245-4B79-935A-B3A4C3C56081}" presName="parentText" presStyleLbl="node1" presStyleIdx="5" presStyleCnt="7" custScaleY="63437" custLinFactNeighborX="298" custLinFactNeighborY="-49069">
        <dgm:presLayoutVars>
          <dgm:chMax val="0"/>
          <dgm:bulletEnabled val="1"/>
        </dgm:presLayoutVars>
      </dgm:prSet>
      <dgm:spPr/>
      <dgm:t>
        <a:bodyPr/>
        <a:lstStyle/>
        <a:p>
          <a:endParaRPr kumimoji="1" lang="ja-JP" altLang="en-US"/>
        </a:p>
      </dgm:t>
    </dgm:pt>
    <dgm:pt modelId="{6954566E-3561-40A0-BF3F-3F8344F62680}" type="pres">
      <dgm:prSet presAssocID="{A0E68C05-AB7D-4D43-80BC-D82FBFE89A8F}" presName="spacer" presStyleCnt="0"/>
      <dgm:spPr/>
    </dgm:pt>
    <dgm:pt modelId="{2D4AA195-2AD6-4807-9300-745CA039BFE3}" type="pres">
      <dgm:prSet presAssocID="{419E4A0C-C056-4257-9B02-6A21B17F7EFA}" presName="parentText" presStyleLbl="node1" presStyleIdx="6" presStyleCnt="7" custScaleY="48353" custLinFactNeighborY="-22050">
        <dgm:presLayoutVars>
          <dgm:chMax val="0"/>
          <dgm:bulletEnabled val="1"/>
        </dgm:presLayoutVars>
      </dgm:prSet>
      <dgm:spPr/>
      <dgm:t>
        <a:bodyPr/>
        <a:lstStyle/>
        <a:p>
          <a:endParaRPr kumimoji="1" lang="ja-JP" altLang="en-US"/>
        </a:p>
      </dgm:t>
    </dgm:pt>
  </dgm:ptLst>
  <dgm:cxnLst>
    <dgm:cxn modelId="{5C275616-5705-4A2A-912C-A6EDF5CF3958}" type="presOf" srcId="{C4CA4833-6356-4254-B1AF-89BF7B7FD065}" destId="{B028C6C8-5C66-4594-AD84-AA82475B8462}" srcOrd="0" destOrd="0" presId="urn:microsoft.com/office/officeart/2005/8/layout/vList2"/>
    <dgm:cxn modelId="{6085B04D-6E51-45EF-B7CC-ABABDAF40545}" type="presOf" srcId="{8B45A957-BCE6-4D64-A52A-CA549FA5C2F8}" destId="{0261BC9C-9DDC-4B33-94A5-16AB3CA6DC01}" srcOrd="0" destOrd="0" presId="urn:microsoft.com/office/officeart/2005/8/layout/vList2"/>
    <dgm:cxn modelId="{FEA5C385-9DFD-4C3E-86CF-41F6743401E1}" srcId="{8B45A957-BCE6-4D64-A52A-CA549FA5C2F8}" destId="{C1D769DC-39DB-4815-AA0D-7D89456D7032}" srcOrd="1" destOrd="0" parTransId="{E5CFF4FC-8ED4-4B06-9996-0C7956722CFA}" sibTransId="{B32C54F1-E58D-46A2-A76C-FD171B594CC7}"/>
    <dgm:cxn modelId="{A9D48BE4-6D90-4460-86B9-81CAD400C789}" type="presOf" srcId="{B1A30ED0-EE56-4E6B-B3E0-3F122180D042}" destId="{FD4326EB-16BC-40A4-8EF1-7BAE48B67843}" srcOrd="0" destOrd="0" presId="urn:microsoft.com/office/officeart/2005/8/layout/vList2"/>
    <dgm:cxn modelId="{603D1FFD-B181-4C56-B65A-5ADFA159BD48}" srcId="{8B45A957-BCE6-4D64-A52A-CA549FA5C2F8}" destId="{B1A30ED0-EE56-4E6B-B3E0-3F122180D042}" srcOrd="0" destOrd="0" parTransId="{68739ED8-29A0-4B4C-91A2-E9ED578A5FA3}" sibTransId="{09955724-9746-4A3E-B6C8-AB7511733D5E}"/>
    <dgm:cxn modelId="{3E402498-C250-4328-9F1D-CB281A778F94}" type="presOf" srcId="{F8AFF0B2-3CB4-4843-8741-B4F4BC45D1FE}" destId="{BA251DF4-72F3-4536-A35C-6EF595551287}" srcOrd="0" destOrd="0" presId="urn:microsoft.com/office/officeart/2005/8/layout/vList2"/>
    <dgm:cxn modelId="{F78EBCF9-3A25-4FA0-82A3-FCF5B7EC2B50}" type="presOf" srcId="{C1D769DC-39DB-4815-AA0D-7D89456D7032}" destId="{F4EDC43A-FC41-495E-B528-DB8D972C9AAD}" srcOrd="0" destOrd="0" presId="urn:microsoft.com/office/officeart/2005/8/layout/vList2"/>
    <dgm:cxn modelId="{4DB7E83F-6F17-47B5-BFB0-8BCCBCF37D23}" srcId="{8B45A957-BCE6-4D64-A52A-CA549FA5C2F8}" destId="{F8AFF0B2-3CB4-4843-8741-B4F4BC45D1FE}" srcOrd="4" destOrd="0" parTransId="{2F1ED5D7-9974-4A0A-BC68-F8130FA5C50D}" sibTransId="{975B4AE8-85E7-4EB0-9B10-42390405867F}"/>
    <dgm:cxn modelId="{EDE38B27-DF2A-458E-B6FB-A2F6929BD192}" type="presOf" srcId="{419E4A0C-C056-4257-9B02-6A21B17F7EFA}" destId="{2D4AA195-2AD6-4807-9300-745CA039BFE3}" srcOrd="0" destOrd="0" presId="urn:microsoft.com/office/officeart/2005/8/layout/vList2"/>
    <dgm:cxn modelId="{94F5D081-BE9E-4EEA-98C9-C967AF0C0EF1}" type="presOf" srcId="{775FD980-E8C5-4220-BFE4-152AE9E3E72D}" destId="{BBAB0EB3-7A41-4D6C-98AD-ABF3C1F1F226}" srcOrd="0" destOrd="0" presId="urn:microsoft.com/office/officeart/2005/8/layout/vList2"/>
    <dgm:cxn modelId="{54BCB6B6-D3BD-47BC-9F95-3F0F1A9F28AD}" srcId="{8B45A957-BCE6-4D64-A52A-CA549FA5C2F8}" destId="{C4CA4833-6356-4254-B1AF-89BF7B7FD065}" srcOrd="3" destOrd="0" parTransId="{60E6A0B3-01BE-4D17-A62D-F8731B89AC3C}" sibTransId="{71D457D9-6A15-41E9-87BF-9CB64F65E7A5}"/>
    <dgm:cxn modelId="{3F6E2BB1-2208-4B91-B322-BAE70CCA9C8C}" srcId="{8B45A957-BCE6-4D64-A52A-CA549FA5C2F8}" destId="{419E4A0C-C056-4257-9B02-6A21B17F7EFA}" srcOrd="6" destOrd="0" parTransId="{B829313A-D067-4094-890E-17F043065EB0}" sibTransId="{2B537EF3-D305-49BC-A05C-6AAAEC7B73F5}"/>
    <dgm:cxn modelId="{ACE3205A-F910-41C4-A424-A5BE2FB01C69}" type="presOf" srcId="{BB5153A2-9245-4B79-935A-B3A4C3C56081}" destId="{62B76AE0-2324-4C88-84B3-6AB95BF432A0}" srcOrd="0" destOrd="0" presId="urn:microsoft.com/office/officeart/2005/8/layout/vList2"/>
    <dgm:cxn modelId="{0E7D83A7-9B43-4FAF-A4EC-BCF724D4DBE9}" srcId="{8B45A957-BCE6-4D64-A52A-CA549FA5C2F8}" destId="{775FD980-E8C5-4220-BFE4-152AE9E3E72D}" srcOrd="2" destOrd="0" parTransId="{6BEE1D76-4BDF-472B-94C2-5DDCCE0E585B}" sibTransId="{11FFF4C5-3945-4E2A-A8B1-C9D6B62D2630}"/>
    <dgm:cxn modelId="{09026807-E096-4ECF-879C-23F9F94F9780}" srcId="{8B45A957-BCE6-4D64-A52A-CA549FA5C2F8}" destId="{BB5153A2-9245-4B79-935A-B3A4C3C56081}" srcOrd="5" destOrd="0" parTransId="{786AA993-ED1E-455E-B079-0B0F4B694560}" sibTransId="{A0E68C05-AB7D-4D43-80BC-D82FBFE89A8F}"/>
    <dgm:cxn modelId="{9F1C8243-B1AB-4C0D-988F-D37D151DA6A2}" type="presParOf" srcId="{0261BC9C-9DDC-4B33-94A5-16AB3CA6DC01}" destId="{FD4326EB-16BC-40A4-8EF1-7BAE48B67843}" srcOrd="0" destOrd="0" presId="urn:microsoft.com/office/officeart/2005/8/layout/vList2"/>
    <dgm:cxn modelId="{9D208ACB-48FB-44DF-B3A4-66D6BA639EA7}" type="presParOf" srcId="{0261BC9C-9DDC-4B33-94A5-16AB3CA6DC01}" destId="{FAE9E345-47EA-4213-B664-297E056791B3}" srcOrd="1" destOrd="0" presId="urn:microsoft.com/office/officeart/2005/8/layout/vList2"/>
    <dgm:cxn modelId="{21790408-A5B0-41BA-BE86-4F09ABF69F5A}" type="presParOf" srcId="{0261BC9C-9DDC-4B33-94A5-16AB3CA6DC01}" destId="{F4EDC43A-FC41-495E-B528-DB8D972C9AAD}" srcOrd="2" destOrd="0" presId="urn:microsoft.com/office/officeart/2005/8/layout/vList2"/>
    <dgm:cxn modelId="{527DCC41-3F3C-4625-86C9-C4EA6A17AAE3}" type="presParOf" srcId="{0261BC9C-9DDC-4B33-94A5-16AB3CA6DC01}" destId="{9A5CB6A4-9E5E-43D0-812B-95603442F4F5}" srcOrd="3" destOrd="0" presId="urn:microsoft.com/office/officeart/2005/8/layout/vList2"/>
    <dgm:cxn modelId="{926EED92-6501-4964-B2D3-7C1B54E948D1}" type="presParOf" srcId="{0261BC9C-9DDC-4B33-94A5-16AB3CA6DC01}" destId="{BBAB0EB3-7A41-4D6C-98AD-ABF3C1F1F226}" srcOrd="4" destOrd="0" presId="urn:microsoft.com/office/officeart/2005/8/layout/vList2"/>
    <dgm:cxn modelId="{2D5B8961-9EB6-4AE6-8E9F-8CBEC99AE53F}" type="presParOf" srcId="{0261BC9C-9DDC-4B33-94A5-16AB3CA6DC01}" destId="{19DD32B9-6BE2-401E-8B15-6C97E739A9D4}" srcOrd="5" destOrd="0" presId="urn:microsoft.com/office/officeart/2005/8/layout/vList2"/>
    <dgm:cxn modelId="{7B7C2639-04C7-447D-9641-F800C2D28C80}" type="presParOf" srcId="{0261BC9C-9DDC-4B33-94A5-16AB3CA6DC01}" destId="{B028C6C8-5C66-4594-AD84-AA82475B8462}" srcOrd="6" destOrd="0" presId="urn:microsoft.com/office/officeart/2005/8/layout/vList2"/>
    <dgm:cxn modelId="{31F1681E-71CE-46C3-80B4-B28F9E7F4E5A}" type="presParOf" srcId="{0261BC9C-9DDC-4B33-94A5-16AB3CA6DC01}" destId="{45BCC1A9-3FAA-4B05-8F3F-B57807454122}" srcOrd="7" destOrd="0" presId="urn:microsoft.com/office/officeart/2005/8/layout/vList2"/>
    <dgm:cxn modelId="{F86326BB-E0F4-4389-AFE9-D360B63F94AC}" type="presParOf" srcId="{0261BC9C-9DDC-4B33-94A5-16AB3CA6DC01}" destId="{BA251DF4-72F3-4536-A35C-6EF595551287}" srcOrd="8" destOrd="0" presId="urn:microsoft.com/office/officeart/2005/8/layout/vList2"/>
    <dgm:cxn modelId="{94FC3F36-3E80-4CC3-AECF-57EF0A63E18D}" type="presParOf" srcId="{0261BC9C-9DDC-4B33-94A5-16AB3CA6DC01}" destId="{853625DB-145D-431F-8336-DBD553B85490}" srcOrd="9" destOrd="0" presId="urn:microsoft.com/office/officeart/2005/8/layout/vList2"/>
    <dgm:cxn modelId="{5F943589-FDF0-413B-AA29-D3C8DB18E32D}" type="presParOf" srcId="{0261BC9C-9DDC-4B33-94A5-16AB3CA6DC01}" destId="{62B76AE0-2324-4C88-84B3-6AB95BF432A0}" srcOrd="10" destOrd="0" presId="urn:microsoft.com/office/officeart/2005/8/layout/vList2"/>
    <dgm:cxn modelId="{111B24FC-4176-466D-9295-AEA3168EC2F8}" type="presParOf" srcId="{0261BC9C-9DDC-4B33-94A5-16AB3CA6DC01}" destId="{6954566E-3561-40A0-BF3F-3F8344F62680}" srcOrd="11" destOrd="0" presId="urn:microsoft.com/office/officeart/2005/8/layout/vList2"/>
    <dgm:cxn modelId="{E21FBE24-69F2-49EF-938B-06231433DE57}" type="presParOf" srcId="{0261BC9C-9DDC-4B33-94A5-16AB3CA6DC01}" destId="{2D4AA195-2AD6-4807-9300-745CA039BFE3}" srcOrd="12" destOrd="0" presId="urn:microsoft.com/office/officeart/2005/8/layout/vList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7A0C48A-03BF-4530-AC60-CCA0F7A7091E}">
      <dsp:nvSpPr>
        <dsp:cNvPr id="0" name=""/>
        <dsp:cNvSpPr/>
      </dsp:nvSpPr>
      <dsp:spPr>
        <a:xfrm>
          <a:off x="0" y="0"/>
          <a:ext cx="3524951" cy="216024"/>
        </a:xfrm>
        <a:prstGeom prst="chevron">
          <a:avLst/>
        </a:prstGeom>
        <a:solidFill>
          <a:schemeClr val="accent2">
            <a:shade val="80000"/>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48006" tIns="16002" rIns="16002" bIns="16002" numCol="1" spcCol="1270" anchor="ctr" anchorCtr="0">
          <a:noAutofit/>
        </a:bodyPr>
        <a:lstStyle/>
        <a:p>
          <a:pPr lvl="0" algn="ctr" defTabSz="533400">
            <a:lnSpc>
              <a:spcPct val="90000"/>
            </a:lnSpc>
            <a:spcBef>
              <a:spcPct val="0"/>
            </a:spcBef>
            <a:spcAft>
              <a:spcPct val="35000"/>
            </a:spcAft>
          </a:pPr>
          <a:r>
            <a:rPr kumimoji="1" lang="en-US" altLang="ja-JP" sz="1200" kern="1200" dirty="0"/>
            <a:t>2004</a:t>
          </a:r>
          <a:r>
            <a:rPr kumimoji="1" lang="ja-JP" altLang="en-US" sz="1200" kern="1200" dirty="0"/>
            <a:t>年度～</a:t>
          </a:r>
          <a:r>
            <a:rPr kumimoji="1" lang="en-US" altLang="ja-JP" sz="1200" kern="1200" dirty="0"/>
            <a:t>2014</a:t>
          </a:r>
          <a:r>
            <a:rPr kumimoji="1" lang="ja-JP" altLang="en-US" sz="1200" kern="1200" dirty="0"/>
            <a:t>年度　保育所民間委託</a:t>
          </a:r>
        </a:p>
      </dsp:txBody>
      <dsp:txXfrm>
        <a:off x="108012" y="0"/>
        <a:ext cx="3308927" cy="216024"/>
      </dsp:txXfrm>
    </dsp:sp>
  </dsp:spTree>
</dsp:drawing>
</file>

<file path=ppt/diagrams/drawing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7A0C48A-03BF-4530-AC60-CCA0F7A7091E}">
      <dsp:nvSpPr>
        <dsp:cNvPr id="0" name=""/>
        <dsp:cNvSpPr/>
      </dsp:nvSpPr>
      <dsp:spPr>
        <a:xfrm>
          <a:off x="2316" y="0"/>
          <a:ext cx="4747894" cy="216024"/>
        </a:xfrm>
        <a:prstGeom prst="chevron">
          <a:avLst/>
        </a:prstGeom>
        <a:solidFill>
          <a:schemeClr val="accent2">
            <a:shade val="80000"/>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48006" tIns="16002" rIns="16002" bIns="16002" numCol="1" spcCol="1270" anchor="ctr" anchorCtr="0">
          <a:noAutofit/>
        </a:bodyPr>
        <a:lstStyle/>
        <a:p>
          <a:pPr lvl="0" algn="ctr" defTabSz="533400">
            <a:lnSpc>
              <a:spcPct val="90000"/>
            </a:lnSpc>
            <a:spcBef>
              <a:spcPct val="0"/>
            </a:spcBef>
            <a:spcAft>
              <a:spcPct val="35000"/>
            </a:spcAft>
          </a:pPr>
          <a:r>
            <a:rPr kumimoji="1" lang="en-US" altLang="ja-JP" sz="1200" kern="1200" dirty="0"/>
            <a:t>2015</a:t>
          </a:r>
          <a:r>
            <a:rPr kumimoji="1" lang="ja-JP" altLang="en-US" sz="1200" kern="1200" dirty="0"/>
            <a:t>年度～　保育所民間移管</a:t>
          </a:r>
        </a:p>
      </dsp:txBody>
      <dsp:txXfrm>
        <a:off x="110328" y="0"/>
        <a:ext cx="4531870" cy="216024"/>
      </dsp:txXfrm>
    </dsp:sp>
  </dsp:spTree>
</dsp:drawing>
</file>

<file path=ppt/diagrams/drawing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7D34B7B7-E52C-A547-9BB7-3013C6FAD108}">
      <dsp:nvSpPr>
        <dsp:cNvPr id="0" name=""/>
        <dsp:cNvSpPr/>
      </dsp:nvSpPr>
      <dsp:spPr>
        <a:xfrm>
          <a:off x="808864" y="255565"/>
          <a:ext cx="1702061" cy="1702061"/>
        </a:xfrm>
        <a:prstGeom prst="blockArc">
          <a:avLst>
            <a:gd name="adj1" fmla="val 10800000"/>
            <a:gd name="adj2" fmla="val 16200000"/>
            <a:gd name="adj3" fmla="val 4642"/>
          </a:avLst>
        </a:prstGeom>
        <a:gradFill rotWithShape="0">
          <a:gsLst>
            <a:gs pos="0">
              <a:schemeClr val="accent1">
                <a:tint val="60000"/>
                <a:hueOff val="0"/>
                <a:satOff val="0"/>
                <a:lumOff val="0"/>
                <a:alphaOff val="0"/>
                <a:shade val="51000"/>
                <a:satMod val="130000"/>
              </a:schemeClr>
            </a:gs>
            <a:gs pos="80000">
              <a:schemeClr val="accent1">
                <a:tint val="60000"/>
                <a:hueOff val="0"/>
                <a:satOff val="0"/>
                <a:lumOff val="0"/>
                <a:alphaOff val="0"/>
                <a:shade val="93000"/>
                <a:satMod val="130000"/>
              </a:schemeClr>
            </a:gs>
            <a:gs pos="100000">
              <a:schemeClr val="accent1">
                <a:tint val="60000"/>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A1680C9A-9C1C-1E44-B4C5-0F7BADAA3C0B}">
      <dsp:nvSpPr>
        <dsp:cNvPr id="0" name=""/>
        <dsp:cNvSpPr/>
      </dsp:nvSpPr>
      <dsp:spPr>
        <a:xfrm>
          <a:off x="808864" y="255565"/>
          <a:ext cx="1702061" cy="1702061"/>
        </a:xfrm>
        <a:prstGeom prst="blockArc">
          <a:avLst>
            <a:gd name="adj1" fmla="val 5400000"/>
            <a:gd name="adj2" fmla="val 10800000"/>
            <a:gd name="adj3" fmla="val 4642"/>
          </a:avLst>
        </a:prstGeom>
        <a:gradFill rotWithShape="0">
          <a:gsLst>
            <a:gs pos="0">
              <a:schemeClr val="accent1">
                <a:tint val="60000"/>
                <a:hueOff val="0"/>
                <a:satOff val="0"/>
                <a:lumOff val="0"/>
                <a:alphaOff val="0"/>
                <a:shade val="51000"/>
                <a:satMod val="130000"/>
              </a:schemeClr>
            </a:gs>
            <a:gs pos="80000">
              <a:schemeClr val="accent1">
                <a:tint val="60000"/>
                <a:hueOff val="0"/>
                <a:satOff val="0"/>
                <a:lumOff val="0"/>
                <a:alphaOff val="0"/>
                <a:shade val="93000"/>
                <a:satMod val="130000"/>
              </a:schemeClr>
            </a:gs>
            <a:gs pos="100000">
              <a:schemeClr val="accent1">
                <a:tint val="60000"/>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87FE72CC-0FC2-DA46-BF6F-C64136B2E520}">
      <dsp:nvSpPr>
        <dsp:cNvPr id="0" name=""/>
        <dsp:cNvSpPr/>
      </dsp:nvSpPr>
      <dsp:spPr>
        <a:xfrm>
          <a:off x="808864" y="255565"/>
          <a:ext cx="1702061" cy="1702061"/>
        </a:xfrm>
        <a:prstGeom prst="blockArc">
          <a:avLst>
            <a:gd name="adj1" fmla="val 0"/>
            <a:gd name="adj2" fmla="val 5400000"/>
            <a:gd name="adj3" fmla="val 4642"/>
          </a:avLst>
        </a:prstGeom>
        <a:gradFill rotWithShape="0">
          <a:gsLst>
            <a:gs pos="0">
              <a:schemeClr val="accent1">
                <a:tint val="60000"/>
                <a:hueOff val="0"/>
                <a:satOff val="0"/>
                <a:lumOff val="0"/>
                <a:alphaOff val="0"/>
                <a:shade val="51000"/>
                <a:satMod val="130000"/>
              </a:schemeClr>
            </a:gs>
            <a:gs pos="80000">
              <a:schemeClr val="accent1">
                <a:tint val="60000"/>
                <a:hueOff val="0"/>
                <a:satOff val="0"/>
                <a:lumOff val="0"/>
                <a:alphaOff val="0"/>
                <a:shade val="93000"/>
                <a:satMod val="130000"/>
              </a:schemeClr>
            </a:gs>
            <a:gs pos="100000">
              <a:schemeClr val="accent1">
                <a:tint val="60000"/>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25C9FF45-2552-624A-9705-BE7D4A93E1B7}">
      <dsp:nvSpPr>
        <dsp:cNvPr id="0" name=""/>
        <dsp:cNvSpPr/>
      </dsp:nvSpPr>
      <dsp:spPr>
        <a:xfrm>
          <a:off x="808864" y="255565"/>
          <a:ext cx="1702061" cy="1702061"/>
        </a:xfrm>
        <a:prstGeom prst="blockArc">
          <a:avLst>
            <a:gd name="adj1" fmla="val 16200000"/>
            <a:gd name="adj2" fmla="val 0"/>
            <a:gd name="adj3" fmla="val 4642"/>
          </a:avLst>
        </a:prstGeom>
        <a:gradFill rotWithShape="0">
          <a:gsLst>
            <a:gs pos="0">
              <a:schemeClr val="accent1">
                <a:tint val="60000"/>
                <a:hueOff val="0"/>
                <a:satOff val="0"/>
                <a:lumOff val="0"/>
                <a:alphaOff val="0"/>
                <a:shade val="51000"/>
                <a:satMod val="130000"/>
              </a:schemeClr>
            </a:gs>
            <a:gs pos="80000">
              <a:schemeClr val="accent1">
                <a:tint val="60000"/>
                <a:hueOff val="0"/>
                <a:satOff val="0"/>
                <a:lumOff val="0"/>
                <a:alphaOff val="0"/>
                <a:shade val="93000"/>
                <a:satMod val="130000"/>
              </a:schemeClr>
            </a:gs>
            <a:gs pos="100000">
              <a:schemeClr val="accent1">
                <a:tint val="60000"/>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909466A3-1CA3-5448-BEEF-C17871C8FE07}">
      <dsp:nvSpPr>
        <dsp:cNvPr id="0" name=""/>
        <dsp:cNvSpPr/>
      </dsp:nvSpPr>
      <dsp:spPr>
        <a:xfrm>
          <a:off x="1267820" y="703067"/>
          <a:ext cx="783749" cy="783749"/>
        </a:xfrm>
        <a:prstGeom prst="ellipse">
          <a:avLst/>
        </a:prstGeom>
        <a:gradFill rotWithShape="0">
          <a:gsLst>
            <a:gs pos="50000">
              <a:srgbClr val="6DA1E6"/>
            </a:gs>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a:scene3d>
          <a:camera prst="orthographicFront"/>
          <a:lightRig rig="threePt" dir="t"/>
        </a:scene3d>
        <a:sp3d>
          <a:bevelT/>
        </a:sp3d>
      </dsp:spPr>
      <dsp:style>
        <a:lnRef idx="0">
          <a:scrgbClr r="0" g="0" b="0"/>
        </a:lnRef>
        <a:fillRef idx="3">
          <a:scrgbClr r="0" g="0" b="0"/>
        </a:fillRef>
        <a:effectRef idx="2">
          <a:scrgbClr r="0" g="0" b="0"/>
        </a:effectRef>
        <a:fontRef idx="minor">
          <a:schemeClr val="lt1"/>
        </a:fontRef>
      </dsp:style>
      <dsp:txBody>
        <a:bodyPr spcFirstLastPara="0" vert="horz" wrap="square" lIns="17780" tIns="17780" rIns="17780" bIns="17780" numCol="1" spcCol="1270" anchor="ctr" anchorCtr="0">
          <a:noAutofit/>
        </a:bodyPr>
        <a:lstStyle/>
        <a:p>
          <a:pPr lvl="0" algn="ctr" defTabSz="622300">
            <a:lnSpc>
              <a:spcPct val="90000"/>
            </a:lnSpc>
            <a:spcBef>
              <a:spcPct val="0"/>
            </a:spcBef>
            <a:spcAft>
              <a:spcPct val="35000"/>
            </a:spcAft>
          </a:pPr>
          <a:r>
            <a:rPr kumimoji="1" lang="ja-JP" altLang="en-US" sz="1400" kern="1200" dirty="0"/>
            <a:t>必要な要件</a:t>
          </a:r>
        </a:p>
      </dsp:txBody>
      <dsp:txXfrm>
        <a:off x="1382597" y="817844"/>
        <a:ext cx="554195" cy="554195"/>
      </dsp:txXfrm>
    </dsp:sp>
    <dsp:sp modelId="{E135FD65-6344-B04E-9A7A-06D4E67599B0}">
      <dsp:nvSpPr>
        <dsp:cNvPr id="0" name=""/>
        <dsp:cNvSpPr/>
      </dsp:nvSpPr>
      <dsp:spPr>
        <a:xfrm>
          <a:off x="1385582" y="1004"/>
          <a:ext cx="548624" cy="548624"/>
        </a:xfrm>
        <a:prstGeom prst="ellipse">
          <a:avLst/>
        </a:prstGeom>
        <a:gradFill rotWithShape="0">
          <a:gsLst>
            <a:gs pos="50000">
              <a:srgbClr val="6DA1E6"/>
            </a:gs>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w="12700">
          <a:solidFill>
            <a:srgbClr val="4A7EBB"/>
          </a:solid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txBody>
        <a:bodyPr spcFirstLastPara="0" vert="horz" wrap="square" lIns="15240" tIns="15240" rIns="15240" bIns="15240" numCol="1" spcCol="1270" anchor="ctr" anchorCtr="0">
          <a:noAutofit/>
        </a:bodyPr>
        <a:lstStyle/>
        <a:p>
          <a:pPr lvl="0" algn="ctr" defTabSz="533400">
            <a:lnSpc>
              <a:spcPct val="90000"/>
            </a:lnSpc>
            <a:spcBef>
              <a:spcPct val="0"/>
            </a:spcBef>
            <a:spcAft>
              <a:spcPct val="35000"/>
            </a:spcAft>
          </a:pPr>
          <a:r>
            <a:rPr kumimoji="1" lang="ja-JP" altLang="en-US" sz="1200" kern="1200" dirty="0"/>
            <a:t>継続性</a:t>
          </a:r>
        </a:p>
      </dsp:txBody>
      <dsp:txXfrm>
        <a:off x="1465926" y="81348"/>
        <a:ext cx="387936" cy="387936"/>
      </dsp:txXfrm>
    </dsp:sp>
    <dsp:sp modelId="{492A708A-B5C8-844A-9B45-1FE9DDC5764A}">
      <dsp:nvSpPr>
        <dsp:cNvPr id="0" name=""/>
        <dsp:cNvSpPr/>
      </dsp:nvSpPr>
      <dsp:spPr>
        <a:xfrm>
          <a:off x="2216862" y="832284"/>
          <a:ext cx="548624" cy="548624"/>
        </a:xfrm>
        <a:prstGeom prst="ellipse">
          <a:avLst/>
        </a:prstGeom>
        <a:gradFill rotWithShape="0">
          <a:gsLst>
            <a:gs pos="50000">
              <a:srgbClr val="6DA1E6"/>
            </a:gs>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w="12700">
          <a:solidFill>
            <a:srgbClr val="4A7EBB"/>
          </a:solid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txBody>
        <a:bodyPr spcFirstLastPara="0" vert="horz" wrap="square" lIns="15240" tIns="15240" rIns="15240" bIns="15240" numCol="1" spcCol="1270" anchor="ctr" anchorCtr="0">
          <a:noAutofit/>
        </a:bodyPr>
        <a:lstStyle/>
        <a:p>
          <a:pPr lvl="0" algn="ctr" defTabSz="533400">
            <a:lnSpc>
              <a:spcPct val="90000"/>
            </a:lnSpc>
            <a:spcBef>
              <a:spcPct val="0"/>
            </a:spcBef>
            <a:spcAft>
              <a:spcPct val="35000"/>
            </a:spcAft>
          </a:pPr>
          <a:r>
            <a:rPr kumimoji="1" lang="ja-JP" altLang="en-US" sz="1200" kern="1200" dirty="0"/>
            <a:t>自主性</a:t>
          </a:r>
        </a:p>
      </dsp:txBody>
      <dsp:txXfrm>
        <a:off x="2297206" y="912628"/>
        <a:ext cx="387936" cy="387936"/>
      </dsp:txXfrm>
    </dsp:sp>
    <dsp:sp modelId="{EFE0A49B-7D92-054B-97EA-8C2D9F91C3FE}">
      <dsp:nvSpPr>
        <dsp:cNvPr id="0" name=""/>
        <dsp:cNvSpPr/>
      </dsp:nvSpPr>
      <dsp:spPr>
        <a:xfrm>
          <a:off x="1385582" y="1663564"/>
          <a:ext cx="548624" cy="548624"/>
        </a:xfrm>
        <a:prstGeom prst="ellipse">
          <a:avLst/>
        </a:prstGeom>
        <a:gradFill rotWithShape="0">
          <a:gsLst>
            <a:gs pos="50000">
              <a:srgbClr val="6DA1E6"/>
            </a:gs>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w="12700">
          <a:solidFill>
            <a:srgbClr val="4A7EBB"/>
          </a:solid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txBody>
        <a:bodyPr spcFirstLastPara="0" vert="horz" wrap="square" lIns="15240" tIns="15240" rIns="15240" bIns="15240" numCol="1" spcCol="1270" anchor="ctr" anchorCtr="0">
          <a:noAutofit/>
        </a:bodyPr>
        <a:lstStyle/>
        <a:p>
          <a:pPr lvl="0" algn="ctr" defTabSz="533400">
            <a:lnSpc>
              <a:spcPct val="90000"/>
            </a:lnSpc>
            <a:spcBef>
              <a:spcPct val="0"/>
            </a:spcBef>
            <a:spcAft>
              <a:spcPct val="35000"/>
            </a:spcAft>
          </a:pPr>
          <a:r>
            <a:rPr kumimoji="1" lang="ja-JP" altLang="en-US" sz="1200" kern="1200" dirty="0"/>
            <a:t>柔軟性</a:t>
          </a:r>
        </a:p>
      </dsp:txBody>
      <dsp:txXfrm>
        <a:off x="1465926" y="1743908"/>
        <a:ext cx="387936" cy="387936"/>
      </dsp:txXfrm>
    </dsp:sp>
    <dsp:sp modelId="{133B5CC7-D289-B144-A11A-CACF221AB57C}">
      <dsp:nvSpPr>
        <dsp:cNvPr id="0" name=""/>
        <dsp:cNvSpPr/>
      </dsp:nvSpPr>
      <dsp:spPr>
        <a:xfrm>
          <a:off x="554302" y="832284"/>
          <a:ext cx="548624" cy="548624"/>
        </a:xfrm>
        <a:prstGeom prst="ellipse">
          <a:avLst/>
        </a:prstGeom>
        <a:gradFill rotWithShape="0">
          <a:gsLst>
            <a:gs pos="50000">
              <a:srgbClr val="6DA1E6"/>
            </a:gs>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w="12700">
          <a:solidFill>
            <a:srgbClr val="4A7EBB"/>
          </a:solid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txBody>
        <a:bodyPr spcFirstLastPara="0" vert="horz" wrap="square" lIns="15240" tIns="15240" rIns="15240" bIns="15240" numCol="1" spcCol="1270" anchor="ctr" anchorCtr="0">
          <a:noAutofit/>
        </a:bodyPr>
        <a:lstStyle/>
        <a:p>
          <a:pPr lvl="0" algn="ctr" defTabSz="533400">
            <a:lnSpc>
              <a:spcPct val="90000"/>
            </a:lnSpc>
            <a:spcBef>
              <a:spcPct val="0"/>
            </a:spcBef>
            <a:spcAft>
              <a:spcPct val="35000"/>
            </a:spcAft>
          </a:pPr>
          <a:r>
            <a:rPr kumimoji="1" lang="ja-JP" altLang="en-US" sz="1200" kern="1200" dirty="0"/>
            <a:t>機動性</a:t>
          </a:r>
        </a:p>
      </dsp:txBody>
      <dsp:txXfrm>
        <a:off x="634646" y="912628"/>
        <a:ext cx="387936" cy="387936"/>
      </dsp:txXfrm>
    </dsp:sp>
  </dsp:spTree>
</dsp:drawing>
</file>

<file path=ppt/diagrams/drawing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FD4326EB-16BC-40A4-8EF1-7BAE48B67843}">
      <dsp:nvSpPr>
        <dsp:cNvPr id="0" name=""/>
        <dsp:cNvSpPr/>
      </dsp:nvSpPr>
      <dsp:spPr>
        <a:xfrm>
          <a:off x="0" y="8399"/>
          <a:ext cx="1518976" cy="161065"/>
        </a:xfrm>
        <a:prstGeom prst="roundRect">
          <a:avLst/>
        </a:prstGeom>
        <a:solidFill>
          <a:schemeClr val="tx2"/>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30480" tIns="30480" rIns="30480" bIns="30480" numCol="1" spcCol="1270" anchor="ctr" anchorCtr="0">
          <a:noAutofit/>
        </a:bodyPr>
        <a:lstStyle/>
        <a:p>
          <a:pPr lvl="0" algn="ctr" defTabSz="355600">
            <a:lnSpc>
              <a:spcPct val="90000"/>
            </a:lnSpc>
            <a:spcBef>
              <a:spcPct val="0"/>
            </a:spcBef>
            <a:spcAft>
              <a:spcPct val="35000"/>
            </a:spcAft>
          </a:pPr>
          <a:r>
            <a:rPr kumimoji="1" lang="ja-JP" altLang="en-US" sz="800" kern="1200" dirty="0">
              <a:latin typeface="BIZ UDPゴシック" panose="020B0400000000000000" pitchFamily="50" charset="-128"/>
              <a:ea typeface="BIZ UDPゴシック" panose="020B0400000000000000" pitchFamily="50" charset="-128"/>
            </a:rPr>
            <a:t>施設の老朽化</a:t>
          </a:r>
        </a:p>
      </dsp:txBody>
      <dsp:txXfrm>
        <a:off x="7863" y="16262"/>
        <a:ext cx="1503250" cy="145339"/>
      </dsp:txXfrm>
    </dsp:sp>
    <dsp:sp modelId="{F4EDC43A-FC41-495E-B528-DB8D972C9AAD}">
      <dsp:nvSpPr>
        <dsp:cNvPr id="0" name=""/>
        <dsp:cNvSpPr/>
      </dsp:nvSpPr>
      <dsp:spPr>
        <a:xfrm>
          <a:off x="0" y="254219"/>
          <a:ext cx="1518976" cy="168793"/>
        </a:xfrm>
        <a:prstGeom prst="roundRect">
          <a:avLst/>
        </a:prstGeom>
        <a:solidFill>
          <a:schemeClr val="tx2"/>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30480" tIns="30480" rIns="30480" bIns="30480" numCol="1" spcCol="1270" anchor="ctr" anchorCtr="0">
          <a:noAutofit/>
        </a:bodyPr>
        <a:lstStyle/>
        <a:p>
          <a:pPr lvl="0" algn="ctr" defTabSz="355600">
            <a:lnSpc>
              <a:spcPct val="90000"/>
            </a:lnSpc>
            <a:spcBef>
              <a:spcPct val="0"/>
            </a:spcBef>
            <a:spcAft>
              <a:spcPct val="35000"/>
            </a:spcAft>
          </a:pPr>
          <a:r>
            <a:rPr kumimoji="1" lang="ja-JP" altLang="en-US" sz="800" kern="1200" dirty="0">
              <a:latin typeface="BIZ UDPゴシック" panose="020B0400000000000000" pitchFamily="50" charset="-128"/>
              <a:ea typeface="BIZ UDPゴシック" panose="020B0400000000000000" pitchFamily="50" charset="-128"/>
            </a:rPr>
            <a:t>担い手不足、技術力低下</a:t>
          </a:r>
        </a:p>
      </dsp:txBody>
      <dsp:txXfrm>
        <a:off x="8240" y="262459"/>
        <a:ext cx="1502496" cy="152313"/>
      </dsp:txXfrm>
    </dsp:sp>
    <dsp:sp modelId="{BBAB0EB3-7A41-4D6C-98AD-ABF3C1F1F226}">
      <dsp:nvSpPr>
        <dsp:cNvPr id="0" name=""/>
        <dsp:cNvSpPr/>
      </dsp:nvSpPr>
      <dsp:spPr>
        <a:xfrm>
          <a:off x="0" y="476325"/>
          <a:ext cx="1518976" cy="337245"/>
        </a:xfrm>
        <a:prstGeom prst="roundRect">
          <a:avLst/>
        </a:prstGeom>
        <a:solidFill>
          <a:schemeClr val="tx2"/>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30480" tIns="30480" rIns="30480" bIns="30480" numCol="1" spcCol="1270" anchor="ctr" anchorCtr="0">
          <a:noAutofit/>
        </a:bodyPr>
        <a:lstStyle/>
        <a:p>
          <a:pPr lvl="0" algn="ctr" defTabSz="355600">
            <a:lnSpc>
              <a:spcPct val="90000"/>
            </a:lnSpc>
            <a:spcBef>
              <a:spcPct val="0"/>
            </a:spcBef>
            <a:spcAft>
              <a:spcPct val="35000"/>
            </a:spcAft>
          </a:pPr>
          <a:r>
            <a:rPr kumimoji="1" lang="ja-JP" altLang="en-US" sz="800" kern="1200">
              <a:latin typeface="BIZ UDPゴシック" panose="020B0400000000000000" pitchFamily="50" charset="-128"/>
              <a:ea typeface="BIZ UDPゴシック" panose="020B0400000000000000" pitchFamily="50" charset="-128"/>
            </a:rPr>
            <a:t>公共用</a:t>
          </a:r>
          <a:r>
            <a:rPr kumimoji="1" lang="ja-JP" altLang="en-US" sz="800" kern="1200" dirty="0">
              <a:latin typeface="BIZ UDPゴシック" panose="020B0400000000000000" pitchFamily="50" charset="-128"/>
              <a:ea typeface="BIZ UDPゴシック" panose="020B0400000000000000" pitchFamily="50" charset="-128"/>
            </a:rPr>
            <a:t>水域に関する住民等のニーズの変化</a:t>
          </a:r>
        </a:p>
      </dsp:txBody>
      <dsp:txXfrm>
        <a:off x="16463" y="492788"/>
        <a:ext cx="1486050" cy="304319"/>
      </dsp:txXfrm>
    </dsp:sp>
    <dsp:sp modelId="{B028C6C8-5C66-4594-AD84-AA82475B8462}">
      <dsp:nvSpPr>
        <dsp:cNvPr id="0" name=""/>
        <dsp:cNvSpPr/>
      </dsp:nvSpPr>
      <dsp:spPr>
        <a:xfrm>
          <a:off x="0" y="857079"/>
          <a:ext cx="1518976" cy="311394"/>
        </a:xfrm>
        <a:prstGeom prst="roundRect">
          <a:avLst/>
        </a:prstGeom>
        <a:solidFill>
          <a:schemeClr val="tx2"/>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30480" tIns="30480" rIns="30480" bIns="30480" numCol="1" spcCol="1270" anchor="ctr" anchorCtr="0">
          <a:noAutofit/>
        </a:bodyPr>
        <a:lstStyle/>
        <a:p>
          <a:pPr lvl="0" algn="ctr" defTabSz="355600">
            <a:lnSpc>
              <a:spcPct val="90000"/>
            </a:lnSpc>
            <a:spcBef>
              <a:spcPct val="0"/>
            </a:spcBef>
            <a:spcAft>
              <a:spcPct val="35000"/>
            </a:spcAft>
          </a:pPr>
          <a:r>
            <a:rPr kumimoji="1" lang="ja-JP" altLang="en-US" sz="800" kern="1200" dirty="0">
              <a:latin typeface="BIZ UDPゴシック" panose="020B0400000000000000" pitchFamily="50" charset="-128"/>
              <a:ea typeface="BIZ UDPゴシック" panose="020B0400000000000000" pitchFamily="50" charset="-128"/>
            </a:rPr>
            <a:t>気候変動による</a:t>
          </a:r>
          <a:endParaRPr kumimoji="1" lang="en-US" altLang="ja-JP" sz="800" kern="1200" dirty="0">
            <a:latin typeface="BIZ UDPゴシック" panose="020B0400000000000000" pitchFamily="50" charset="-128"/>
            <a:ea typeface="BIZ UDPゴシック" panose="020B0400000000000000" pitchFamily="50" charset="-128"/>
          </a:endParaRPr>
        </a:p>
        <a:p>
          <a:pPr lvl="0" algn="ctr" defTabSz="355600">
            <a:lnSpc>
              <a:spcPct val="90000"/>
            </a:lnSpc>
            <a:spcBef>
              <a:spcPct val="0"/>
            </a:spcBef>
            <a:spcAft>
              <a:spcPct val="35000"/>
            </a:spcAft>
          </a:pPr>
          <a:r>
            <a:rPr kumimoji="1" lang="ja-JP" altLang="en-US" sz="800" kern="1200" dirty="0">
              <a:latin typeface="BIZ UDPゴシック" panose="020B0400000000000000" pitchFamily="50" charset="-128"/>
              <a:ea typeface="BIZ UDPゴシック" panose="020B0400000000000000" pitchFamily="50" charset="-128"/>
            </a:rPr>
            <a:t>浸水被害の激化</a:t>
          </a:r>
          <a:endParaRPr kumimoji="1" lang="en-US" altLang="ja-JP" sz="800" kern="1200" dirty="0">
            <a:latin typeface="BIZ UDPゴシック" panose="020B0400000000000000" pitchFamily="50" charset="-128"/>
            <a:ea typeface="BIZ UDPゴシック" panose="020B0400000000000000" pitchFamily="50" charset="-128"/>
          </a:endParaRPr>
        </a:p>
      </dsp:txBody>
      <dsp:txXfrm>
        <a:off x="15201" y="872280"/>
        <a:ext cx="1488574" cy="280992"/>
      </dsp:txXfrm>
    </dsp:sp>
    <dsp:sp modelId="{BA251DF4-72F3-4536-A35C-6EF595551287}">
      <dsp:nvSpPr>
        <dsp:cNvPr id="0" name=""/>
        <dsp:cNvSpPr/>
      </dsp:nvSpPr>
      <dsp:spPr>
        <a:xfrm>
          <a:off x="0" y="1216008"/>
          <a:ext cx="1518976" cy="159862"/>
        </a:xfrm>
        <a:prstGeom prst="roundRect">
          <a:avLst/>
        </a:prstGeom>
        <a:solidFill>
          <a:schemeClr val="tx2"/>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30480" tIns="30480" rIns="30480" bIns="30480" numCol="1" spcCol="1270" anchor="ctr" anchorCtr="0">
          <a:noAutofit/>
        </a:bodyPr>
        <a:lstStyle/>
        <a:p>
          <a:pPr lvl="0" algn="ctr" defTabSz="355600">
            <a:lnSpc>
              <a:spcPct val="90000"/>
            </a:lnSpc>
            <a:spcBef>
              <a:spcPct val="0"/>
            </a:spcBef>
            <a:spcAft>
              <a:spcPct val="35000"/>
            </a:spcAft>
          </a:pPr>
          <a:r>
            <a:rPr kumimoji="1" lang="ja-JP" altLang="en-US" sz="800" kern="1200" dirty="0">
              <a:latin typeface="BIZ UDPゴシック" panose="020B0400000000000000" pitchFamily="50" charset="-128"/>
              <a:ea typeface="BIZ UDPゴシック" panose="020B0400000000000000" pitchFamily="50" charset="-128"/>
            </a:rPr>
            <a:t>大規模地震・津波等の懸念</a:t>
          </a:r>
        </a:p>
      </dsp:txBody>
      <dsp:txXfrm>
        <a:off x="7804" y="1223812"/>
        <a:ext cx="1503368" cy="144254"/>
      </dsp:txXfrm>
    </dsp:sp>
    <dsp:sp modelId="{62B76AE0-2324-4C88-84B3-6AB95BF432A0}">
      <dsp:nvSpPr>
        <dsp:cNvPr id="0" name=""/>
        <dsp:cNvSpPr/>
      </dsp:nvSpPr>
      <dsp:spPr>
        <a:xfrm>
          <a:off x="0" y="1419484"/>
          <a:ext cx="1518976" cy="249383"/>
        </a:xfrm>
        <a:prstGeom prst="roundRect">
          <a:avLst/>
        </a:prstGeom>
        <a:solidFill>
          <a:schemeClr val="tx2"/>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30480" tIns="30480" rIns="30480" bIns="30480" numCol="1" spcCol="1270" anchor="ctr" anchorCtr="0">
          <a:noAutofit/>
        </a:bodyPr>
        <a:lstStyle/>
        <a:p>
          <a:pPr lvl="0" algn="ctr" defTabSz="355600">
            <a:lnSpc>
              <a:spcPct val="90000"/>
            </a:lnSpc>
            <a:spcBef>
              <a:spcPct val="0"/>
            </a:spcBef>
            <a:spcAft>
              <a:spcPct val="35000"/>
            </a:spcAft>
          </a:pPr>
          <a:r>
            <a:rPr kumimoji="1" lang="ja-JP" altLang="en-US" sz="800" kern="1200" dirty="0">
              <a:latin typeface="BIZ UDPゴシック" panose="020B0400000000000000" pitchFamily="50" charset="-128"/>
              <a:ea typeface="BIZ UDPゴシック" panose="020B0400000000000000" pitchFamily="50" charset="-128"/>
            </a:rPr>
            <a:t>人口減少</a:t>
          </a:r>
          <a:endParaRPr kumimoji="1" lang="en-US" altLang="ja-JP" sz="800" kern="1200" dirty="0">
            <a:latin typeface="BIZ UDPゴシック" panose="020B0400000000000000" pitchFamily="50" charset="-128"/>
            <a:ea typeface="BIZ UDPゴシック" panose="020B0400000000000000" pitchFamily="50" charset="-128"/>
          </a:endParaRPr>
        </a:p>
        <a:p>
          <a:pPr lvl="0" algn="ctr" defTabSz="355600">
            <a:lnSpc>
              <a:spcPct val="90000"/>
            </a:lnSpc>
            <a:spcBef>
              <a:spcPct val="0"/>
            </a:spcBef>
            <a:spcAft>
              <a:spcPct val="35000"/>
            </a:spcAft>
          </a:pPr>
          <a:r>
            <a:rPr kumimoji="1" lang="ja-JP" altLang="en-US" sz="600" kern="1200" dirty="0">
              <a:latin typeface="BIZ UDPゴシック" panose="020B0400000000000000" pitchFamily="50" charset="-128"/>
              <a:ea typeface="BIZ UDPゴシック" panose="020B0400000000000000" pitchFamily="50" charset="-128"/>
            </a:rPr>
            <a:t>（汚水量減少、使用料収入減少等）</a:t>
          </a:r>
        </a:p>
      </dsp:txBody>
      <dsp:txXfrm>
        <a:off x="12174" y="1431658"/>
        <a:ext cx="1494628" cy="225035"/>
      </dsp:txXfrm>
    </dsp:sp>
    <dsp:sp modelId="{2D4AA195-2AD6-4807-9300-745CA039BFE3}">
      <dsp:nvSpPr>
        <dsp:cNvPr id="0" name=""/>
        <dsp:cNvSpPr/>
      </dsp:nvSpPr>
      <dsp:spPr>
        <a:xfrm>
          <a:off x="0" y="1745689"/>
          <a:ext cx="1518976" cy="190085"/>
        </a:xfrm>
        <a:prstGeom prst="roundRect">
          <a:avLst/>
        </a:prstGeom>
        <a:solidFill>
          <a:schemeClr val="tx2"/>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30480" tIns="30480" rIns="30480" bIns="30480" numCol="1" spcCol="1270" anchor="ctr" anchorCtr="0">
          <a:noAutofit/>
        </a:bodyPr>
        <a:lstStyle/>
        <a:p>
          <a:pPr lvl="0" algn="ctr" defTabSz="355600">
            <a:lnSpc>
              <a:spcPct val="90000"/>
            </a:lnSpc>
            <a:spcBef>
              <a:spcPct val="0"/>
            </a:spcBef>
            <a:spcAft>
              <a:spcPct val="35000"/>
            </a:spcAft>
          </a:pPr>
          <a:r>
            <a:rPr kumimoji="1" lang="ja-JP" altLang="en-US" sz="800" kern="1200" dirty="0">
              <a:latin typeface="BIZ UDPゴシック" panose="020B0400000000000000" pitchFamily="50" charset="-128"/>
              <a:ea typeface="BIZ UDPゴシック" panose="020B0400000000000000" pitchFamily="50" charset="-128"/>
            </a:rPr>
            <a:t>さらに広がる下水道の役割</a:t>
          </a:r>
        </a:p>
      </dsp:txBody>
      <dsp:txXfrm>
        <a:off x="9279" y="1754968"/>
        <a:ext cx="1500418" cy="171527"/>
      </dsp:txXfrm>
    </dsp:sp>
  </dsp:spTree>
</dsp:drawing>
</file>

<file path=ppt/diagrams/layout1.xml><?xml version="1.0" encoding="utf-8"?>
<dgm:layoutDef xmlns:dgm="http://schemas.openxmlformats.org/drawingml/2006/diagram" xmlns:a="http://schemas.openxmlformats.org/drawingml/2006/main" uniqueId="urn:microsoft.com/office/officeart/2005/8/layout/chevron1">
  <dgm:title val=""/>
  <dgm:desc val=""/>
  <dgm:catLst>
    <dgm:cat type="process" pri="9000"/>
  </dgm:catLst>
  <dgm:sampData useDef="1">
    <dgm:dataModel>
      <dgm:pt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dir/>
      <dgm:animLvl val="lvl"/>
      <dgm:resizeHandles val="exact"/>
    </dgm:varLst>
    <dgm:choose name="Name1">
      <dgm:if name="Name2" func="var" arg="dir" op="equ" val="norm">
        <dgm:alg type="lin"/>
      </dgm:if>
      <dgm:else name="Name3">
        <dgm:alg type="lin">
          <dgm:param type="linDir" val="fromR"/>
        </dgm:alg>
      </dgm:else>
    </dgm:choose>
    <dgm:shape xmlns:r="http://schemas.openxmlformats.org/officeDocument/2006/relationships" r:blip="">
      <dgm:adjLst/>
    </dgm:shape>
    <dgm:presOf/>
    <dgm:choose name="Name4">
      <dgm:if name="Name5" axis="des" func="maxDepth" op="gte" val="2">
        <dgm:constrLst>
          <dgm:constr type="h" for="ch" forName="composite" refType="h"/>
          <dgm:constr type="w" for="ch" forName="composite" refType="w"/>
          <dgm:constr type="w" for="des" forName="parTx"/>
          <dgm:constr type="h" for="des" forName="parTx" op="equ"/>
          <dgm:constr type="w" for="des" forName="desTx"/>
          <dgm:constr type="h" for="des" forName="desTx" op="equ"/>
          <dgm:constr type="primFontSz" for="des" forName="parTx" val="65"/>
          <dgm:constr type="secFontSz" for="des" forName="desTx" refType="primFontSz" refFor="des" refForName="parTx" op="equ"/>
          <dgm:constr type="h" for="des" forName="parTx" refType="primFontSz" refFor="des" refForName="parTx" fact="1.5"/>
          <dgm:constr type="h" for="des" forName="desTx" refType="primFontSz" refFor="des" refForName="parTx" fact="0.5"/>
          <dgm:constr type="w" for="ch" forName="space" op="equ" val="-6"/>
        </dgm:constrLst>
        <dgm:ruleLst>
          <dgm:rule type="w" for="ch" forName="composite" val="0" fact="NaN" max="NaN"/>
          <dgm:rule type="primFontSz" for="des" forName="parTx" val="5" fact="NaN" max="NaN"/>
        </dgm:ruleLst>
        <dgm:forEach name="Name6" axis="ch" ptType="node">
          <dgm:layoutNode name="composite">
            <dgm:alg type="composite"/>
            <dgm:shape xmlns:r="http://schemas.openxmlformats.org/officeDocument/2006/relationships" r:blip="">
              <dgm:adjLst/>
            </dgm:shape>
            <dgm:presOf/>
            <dgm:choose name="Name7">
              <dgm:if name="Name8" func="var" arg="dir" op="equ" val="norm">
                <dgm:constrLst>
                  <dgm:constr type="l" for="ch" forName="parTx"/>
                  <dgm:constr type="w" for="ch" forName="parTx" refType="w"/>
                  <dgm:constr type="t" for="ch" forName="parTx"/>
                  <dgm:constr type="l" for="ch" forName="desTx"/>
                  <dgm:constr type="w" for="ch" forName="desTx" refType="w" refFor="ch" refForName="parTx" fact="0.8"/>
                  <dgm:constr type="t" for="ch" forName="desTx" refType="h" refFor="ch" refForName="parTx" fact="1.125"/>
                </dgm:constrLst>
              </dgm:if>
              <dgm:else name="Name9">
                <dgm:constrLst>
                  <dgm:constr type="l" for="ch" forName="parTx"/>
                  <dgm:constr type="w" for="ch" forName="parTx" refType="w"/>
                  <dgm:constr type="t" for="ch" forName="parTx"/>
                  <dgm:constr type="l" for="ch" forName="desTx" refType="w" fact="0.2"/>
                  <dgm:constr type="w" for="ch" forName="desTx" refType="w" refFor="ch" refForName="parTx" fact="0.8"/>
                  <dgm:constr type="t" for="ch" forName="desTx" refType="h" refFor="ch" refForName="parTx" fact="1.125"/>
                </dgm:constrLst>
              </dgm:else>
            </dgm:choose>
            <dgm:ruleLst>
              <dgm:rule type="h" val="INF" fact="NaN" max="NaN"/>
            </dgm:ruleLst>
            <dgm:layoutNode name="parTx">
              <dgm:varLst>
                <dgm:chMax val="0"/>
                <dgm:chPref val="0"/>
                <dgm:bulletEnabled val="1"/>
              </dgm:varLst>
              <dgm:alg type="tx"/>
              <dgm:choose name="Name10">
                <dgm:if name="Name11" func="var" arg="dir" op="equ" val="norm">
                  <dgm:shape xmlns:r="http://schemas.openxmlformats.org/officeDocument/2006/relationships" type="chevron" r:blip="">
                    <dgm:adjLst/>
                  </dgm:shape>
                </dgm:if>
                <dgm:else name="Name12">
                  <dgm:shape xmlns:r="http://schemas.openxmlformats.org/officeDocument/2006/relationships" rot="180" type="chevron" r:blip="">
                    <dgm:adjLst/>
                  </dgm:shape>
                </dgm:else>
              </dgm:choose>
              <dgm:presOf axis="self" ptType="node"/>
              <dgm:choose name="Name13">
                <dgm:if name="Name14" func="var" arg="dir" op="equ" val="norm">
                  <dgm:constrLst>
                    <dgm:constr type="h" refType="w" op="lte" fact="0.4"/>
                    <dgm:constr type="h"/>
                    <dgm:constr type="tMarg" refType="primFontSz" fact="0.105"/>
                    <dgm:constr type="bMarg" refType="primFontSz" fact="0.105"/>
                    <dgm:constr type="lMarg" refType="primFontSz" fact="0.315"/>
                    <dgm:constr type="rMarg" refType="primFontSz" fact="0.105"/>
                  </dgm:constrLst>
                </dgm:if>
                <dgm:else name="Name15">
                  <dgm:constrLst>
                    <dgm:constr type="h" refType="w" op="lte" fact="0.4"/>
                    <dgm:constr type="h"/>
                    <dgm:constr type="tMarg" refType="primFontSz" fact="0.105"/>
                    <dgm:constr type="bMarg" refType="primFontSz" fact="0.105"/>
                    <dgm:constr type="lMarg" refType="primFontSz" fact="0.105"/>
                    <dgm:constr type="rMarg" refType="primFontSz" fact="0.315"/>
                  </dgm:constrLst>
                </dgm:else>
              </dgm:choose>
              <dgm:ruleLst>
                <dgm:rule type="h" val="INF" fact="NaN" max="NaN"/>
              </dgm:ruleLst>
            </dgm:layoutNode>
            <dgm:layoutNode name="desTx" styleLbl="revTx">
              <dgm:varLst>
                <dgm:bulletEnabled val="1"/>
              </dgm:varLst>
              <dgm:alg type="tx">
                <dgm:param type="stBulletLvl" val="1"/>
              </dgm:alg>
              <dgm:choose name="Name16">
                <dgm:if name="Name17" axis="ch" ptType="node" func="cnt" op="gte" val="1">
                  <dgm:shape xmlns:r="http://schemas.openxmlformats.org/officeDocument/2006/relationships" type="rect" r:blip="">
                    <dgm:adjLst/>
                  </dgm:shape>
                </dgm:if>
                <dgm:else name="Name18">
                  <dgm:shape xmlns:r="http://schemas.openxmlformats.org/officeDocument/2006/relationships" type="rect" r:blip="" hideGeom="1">
                    <dgm:adjLst/>
                  </dgm:shape>
                </dgm:else>
              </dgm:choose>
              <dgm:presOf axis="des" ptType="node"/>
              <dgm:constrLst>
                <dgm:constr type="secFontSz" val="65"/>
                <dgm:constr type="primFontSz" refType="secFontSz"/>
                <dgm:constr type="h"/>
                <dgm:constr type="tMarg"/>
                <dgm:constr type="bMarg"/>
                <dgm:constr type="rMarg"/>
                <dgm:constr type="lMarg"/>
              </dgm:constrLst>
              <dgm:ruleLst>
                <dgm:rule type="h" val="INF" fact="NaN" max="NaN"/>
              </dgm:ruleLst>
            </dgm:layoutNode>
          </dgm:layoutNode>
          <dgm:forEach name="Name19" axis="followSib" ptType="sibTrans" cnt="1">
            <dgm:layoutNode name="space">
              <dgm:alg type="sp"/>
              <dgm:shape xmlns:r="http://schemas.openxmlformats.org/officeDocument/2006/relationships" r:blip="">
                <dgm:adjLst/>
              </dgm:shape>
              <dgm:presOf/>
              <dgm:constrLst/>
              <dgm:ruleLst/>
            </dgm:layoutNode>
          </dgm:forEach>
        </dgm:forEach>
      </dgm:if>
      <dgm:else name="Name20">
        <dgm:constrLst>
          <dgm:constr type="w" for="ch" forName="parTxOnly" refType="w"/>
          <dgm:constr type="h" for="des" forName="parTxOnly" op="equ"/>
          <dgm:constr type="primFontSz" for="des" forName="parTxOnly" op="equ" val="65"/>
          <dgm:constr type="w" for="ch" forName="parTxOnlySpace" refType="w" refFor="ch" refForName="parTxOnly" fact="-0.1"/>
        </dgm:constrLst>
        <dgm:ruleLst/>
        <dgm:forEach name="Name21" axis="ch" ptType="node">
          <dgm:layoutNode name="parTxOnly">
            <dgm:varLst>
              <dgm:chMax val="0"/>
              <dgm:chPref val="0"/>
              <dgm:bulletEnabled val="1"/>
            </dgm:varLst>
            <dgm:alg type="tx"/>
            <dgm:choose name="Name22">
              <dgm:if name="Name23" func="var" arg="dir" op="equ" val="norm">
                <dgm:shape xmlns:r="http://schemas.openxmlformats.org/officeDocument/2006/relationships" type="chevron" r:blip="">
                  <dgm:adjLst/>
                </dgm:shape>
              </dgm:if>
              <dgm:else name="Name24">
                <dgm:shape xmlns:r="http://schemas.openxmlformats.org/officeDocument/2006/relationships" rot="180" type="chevron" r:blip="">
                  <dgm:adjLst/>
                </dgm:shape>
              </dgm:else>
            </dgm:choose>
            <dgm:presOf axis="self" ptType="node"/>
            <dgm:choose name="Name25">
              <dgm:if name="Name26" func="var" arg="dir" op="equ" val="norm">
                <dgm:constrLst>
                  <dgm:constr type="h" refType="w" op="equ" fact="0.4"/>
                  <dgm:constr type="tMarg" refType="primFontSz" fact="0.105"/>
                  <dgm:constr type="bMarg" refType="primFontSz" fact="0.105"/>
                  <dgm:constr type="lMarg" refType="primFontSz" fact="0.315"/>
                  <dgm:constr type="rMarg" refType="primFontSz" fact="0.105"/>
                </dgm:constrLst>
              </dgm:if>
              <dgm:else name="Name27">
                <dgm:constrLst>
                  <dgm:constr type="h" refType="w" op="equ" fact="0.4"/>
                  <dgm:constr type="tMarg" refType="primFontSz" fact="0.105"/>
                  <dgm:constr type="bMarg" refType="primFontSz" fact="0.105"/>
                  <dgm:constr type="lMarg" refType="primFontSz" fact="0.105"/>
                  <dgm:constr type="rMarg" refType="primFontSz" fact="0.315"/>
                </dgm:constrLst>
              </dgm:else>
            </dgm:choose>
            <dgm:ruleLst>
              <dgm:rule type="primFontSz" val="5" fact="NaN" max="NaN"/>
            </dgm:ruleLst>
          </dgm:layoutNode>
          <dgm:forEach name="Name28" axis="followSib" ptType="sibTrans" cnt="1">
            <dgm:layoutNode name="parTxOnlySpace">
              <dgm:alg type="sp"/>
              <dgm:shape xmlns:r="http://schemas.openxmlformats.org/officeDocument/2006/relationships" r:blip="">
                <dgm:adjLst/>
              </dgm:shape>
              <dgm:presOf/>
              <dgm:constrLst/>
              <dgm:ruleLst/>
            </dgm:layoutNode>
          </dgm:forEach>
        </dgm:forEach>
      </dgm:else>
    </dgm:choose>
  </dgm:layoutNode>
</dgm:layoutDef>
</file>

<file path=ppt/diagrams/layout2.xml><?xml version="1.0" encoding="utf-8"?>
<dgm:layoutDef xmlns:dgm="http://schemas.openxmlformats.org/drawingml/2006/diagram" xmlns:a="http://schemas.openxmlformats.org/drawingml/2006/main" uniqueId="urn:microsoft.com/office/officeart/2005/8/layout/chevron1">
  <dgm:title val=""/>
  <dgm:desc val=""/>
  <dgm:catLst>
    <dgm:cat type="process" pri="9000"/>
  </dgm:catLst>
  <dgm:sampData useDef="1">
    <dgm:dataModel>
      <dgm:pt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dir/>
      <dgm:animLvl val="lvl"/>
      <dgm:resizeHandles val="exact"/>
    </dgm:varLst>
    <dgm:choose name="Name1">
      <dgm:if name="Name2" func="var" arg="dir" op="equ" val="norm">
        <dgm:alg type="lin"/>
      </dgm:if>
      <dgm:else name="Name3">
        <dgm:alg type="lin">
          <dgm:param type="linDir" val="fromR"/>
        </dgm:alg>
      </dgm:else>
    </dgm:choose>
    <dgm:shape xmlns:r="http://schemas.openxmlformats.org/officeDocument/2006/relationships" r:blip="">
      <dgm:adjLst/>
    </dgm:shape>
    <dgm:presOf/>
    <dgm:choose name="Name4">
      <dgm:if name="Name5" axis="des" func="maxDepth" op="gte" val="2">
        <dgm:constrLst>
          <dgm:constr type="h" for="ch" forName="composite" refType="h"/>
          <dgm:constr type="w" for="ch" forName="composite" refType="w"/>
          <dgm:constr type="w" for="des" forName="parTx"/>
          <dgm:constr type="h" for="des" forName="parTx" op="equ"/>
          <dgm:constr type="w" for="des" forName="desTx"/>
          <dgm:constr type="h" for="des" forName="desTx" op="equ"/>
          <dgm:constr type="primFontSz" for="des" forName="parTx" val="65"/>
          <dgm:constr type="secFontSz" for="des" forName="desTx" refType="primFontSz" refFor="des" refForName="parTx" op="equ"/>
          <dgm:constr type="h" for="des" forName="parTx" refType="primFontSz" refFor="des" refForName="parTx" fact="1.5"/>
          <dgm:constr type="h" for="des" forName="desTx" refType="primFontSz" refFor="des" refForName="parTx" fact="0.5"/>
          <dgm:constr type="w" for="ch" forName="space" op="equ" val="-6"/>
        </dgm:constrLst>
        <dgm:ruleLst>
          <dgm:rule type="w" for="ch" forName="composite" val="0" fact="NaN" max="NaN"/>
          <dgm:rule type="primFontSz" for="des" forName="parTx" val="5" fact="NaN" max="NaN"/>
        </dgm:ruleLst>
        <dgm:forEach name="Name6" axis="ch" ptType="node">
          <dgm:layoutNode name="composite">
            <dgm:alg type="composite"/>
            <dgm:shape xmlns:r="http://schemas.openxmlformats.org/officeDocument/2006/relationships" r:blip="">
              <dgm:adjLst/>
            </dgm:shape>
            <dgm:presOf/>
            <dgm:choose name="Name7">
              <dgm:if name="Name8" func="var" arg="dir" op="equ" val="norm">
                <dgm:constrLst>
                  <dgm:constr type="l" for="ch" forName="parTx"/>
                  <dgm:constr type="w" for="ch" forName="parTx" refType="w"/>
                  <dgm:constr type="t" for="ch" forName="parTx"/>
                  <dgm:constr type="l" for="ch" forName="desTx"/>
                  <dgm:constr type="w" for="ch" forName="desTx" refType="w" refFor="ch" refForName="parTx" fact="0.8"/>
                  <dgm:constr type="t" for="ch" forName="desTx" refType="h" refFor="ch" refForName="parTx" fact="1.125"/>
                </dgm:constrLst>
              </dgm:if>
              <dgm:else name="Name9">
                <dgm:constrLst>
                  <dgm:constr type="l" for="ch" forName="parTx"/>
                  <dgm:constr type="w" for="ch" forName="parTx" refType="w"/>
                  <dgm:constr type="t" for="ch" forName="parTx"/>
                  <dgm:constr type="l" for="ch" forName="desTx" refType="w" fact="0.2"/>
                  <dgm:constr type="w" for="ch" forName="desTx" refType="w" refFor="ch" refForName="parTx" fact="0.8"/>
                  <dgm:constr type="t" for="ch" forName="desTx" refType="h" refFor="ch" refForName="parTx" fact="1.125"/>
                </dgm:constrLst>
              </dgm:else>
            </dgm:choose>
            <dgm:ruleLst>
              <dgm:rule type="h" val="INF" fact="NaN" max="NaN"/>
            </dgm:ruleLst>
            <dgm:layoutNode name="parTx">
              <dgm:varLst>
                <dgm:chMax val="0"/>
                <dgm:chPref val="0"/>
                <dgm:bulletEnabled val="1"/>
              </dgm:varLst>
              <dgm:alg type="tx"/>
              <dgm:choose name="Name10">
                <dgm:if name="Name11" func="var" arg="dir" op="equ" val="norm">
                  <dgm:shape xmlns:r="http://schemas.openxmlformats.org/officeDocument/2006/relationships" type="chevron" r:blip="">
                    <dgm:adjLst/>
                  </dgm:shape>
                </dgm:if>
                <dgm:else name="Name12">
                  <dgm:shape xmlns:r="http://schemas.openxmlformats.org/officeDocument/2006/relationships" rot="180" type="chevron" r:blip="">
                    <dgm:adjLst/>
                  </dgm:shape>
                </dgm:else>
              </dgm:choose>
              <dgm:presOf axis="self" ptType="node"/>
              <dgm:choose name="Name13">
                <dgm:if name="Name14" func="var" arg="dir" op="equ" val="norm">
                  <dgm:constrLst>
                    <dgm:constr type="h" refType="w" op="lte" fact="0.4"/>
                    <dgm:constr type="h"/>
                    <dgm:constr type="tMarg" refType="primFontSz" fact="0.105"/>
                    <dgm:constr type="bMarg" refType="primFontSz" fact="0.105"/>
                    <dgm:constr type="lMarg" refType="primFontSz" fact="0.315"/>
                    <dgm:constr type="rMarg" refType="primFontSz" fact="0.105"/>
                  </dgm:constrLst>
                </dgm:if>
                <dgm:else name="Name15">
                  <dgm:constrLst>
                    <dgm:constr type="h" refType="w" op="lte" fact="0.4"/>
                    <dgm:constr type="h"/>
                    <dgm:constr type="tMarg" refType="primFontSz" fact="0.105"/>
                    <dgm:constr type="bMarg" refType="primFontSz" fact="0.105"/>
                    <dgm:constr type="lMarg" refType="primFontSz" fact="0.105"/>
                    <dgm:constr type="rMarg" refType="primFontSz" fact="0.315"/>
                  </dgm:constrLst>
                </dgm:else>
              </dgm:choose>
              <dgm:ruleLst>
                <dgm:rule type="h" val="INF" fact="NaN" max="NaN"/>
              </dgm:ruleLst>
            </dgm:layoutNode>
            <dgm:layoutNode name="desTx" styleLbl="revTx">
              <dgm:varLst>
                <dgm:bulletEnabled val="1"/>
              </dgm:varLst>
              <dgm:alg type="tx">
                <dgm:param type="stBulletLvl" val="1"/>
              </dgm:alg>
              <dgm:choose name="Name16">
                <dgm:if name="Name17" axis="ch" ptType="node" func="cnt" op="gte" val="1">
                  <dgm:shape xmlns:r="http://schemas.openxmlformats.org/officeDocument/2006/relationships" type="rect" r:blip="">
                    <dgm:adjLst/>
                  </dgm:shape>
                </dgm:if>
                <dgm:else name="Name18">
                  <dgm:shape xmlns:r="http://schemas.openxmlformats.org/officeDocument/2006/relationships" type="rect" r:blip="" hideGeom="1">
                    <dgm:adjLst/>
                  </dgm:shape>
                </dgm:else>
              </dgm:choose>
              <dgm:presOf axis="des" ptType="node"/>
              <dgm:constrLst>
                <dgm:constr type="secFontSz" val="65"/>
                <dgm:constr type="primFontSz" refType="secFontSz"/>
                <dgm:constr type="h"/>
                <dgm:constr type="tMarg"/>
                <dgm:constr type="bMarg"/>
                <dgm:constr type="rMarg"/>
                <dgm:constr type="lMarg"/>
              </dgm:constrLst>
              <dgm:ruleLst>
                <dgm:rule type="h" val="INF" fact="NaN" max="NaN"/>
              </dgm:ruleLst>
            </dgm:layoutNode>
          </dgm:layoutNode>
          <dgm:forEach name="Name19" axis="followSib" ptType="sibTrans" cnt="1">
            <dgm:layoutNode name="space">
              <dgm:alg type="sp"/>
              <dgm:shape xmlns:r="http://schemas.openxmlformats.org/officeDocument/2006/relationships" r:blip="">
                <dgm:adjLst/>
              </dgm:shape>
              <dgm:presOf/>
              <dgm:constrLst/>
              <dgm:ruleLst/>
            </dgm:layoutNode>
          </dgm:forEach>
        </dgm:forEach>
      </dgm:if>
      <dgm:else name="Name20">
        <dgm:constrLst>
          <dgm:constr type="w" for="ch" forName="parTxOnly" refType="w"/>
          <dgm:constr type="h" for="des" forName="parTxOnly" op="equ"/>
          <dgm:constr type="primFontSz" for="des" forName="parTxOnly" op="equ" val="65"/>
          <dgm:constr type="w" for="ch" forName="parTxOnlySpace" refType="w" refFor="ch" refForName="parTxOnly" fact="-0.1"/>
        </dgm:constrLst>
        <dgm:ruleLst/>
        <dgm:forEach name="Name21" axis="ch" ptType="node">
          <dgm:layoutNode name="parTxOnly">
            <dgm:varLst>
              <dgm:chMax val="0"/>
              <dgm:chPref val="0"/>
              <dgm:bulletEnabled val="1"/>
            </dgm:varLst>
            <dgm:alg type="tx"/>
            <dgm:choose name="Name22">
              <dgm:if name="Name23" func="var" arg="dir" op="equ" val="norm">
                <dgm:shape xmlns:r="http://schemas.openxmlformats.org/officeDocument/2006/relationships" type="chevron" r:blip="">
                  <dgm:adjLst/>
                </dgm:shape>
              </dgm:if>
              <dgm:else name="Name24">
                <dgm:shape xmlns:r="http://schemas.openxmlformats.org/officeDocument/2006/relationships" rot="180" type="chevron" r:blip="">
                  <dgm:adjLst/>
                </dgm:shape>
              </dgm:else>
            </dgm:choose>
            <dgm:presOf axis="self" ptType="node"/>
            <dgm:choose name="Name25">
              <dgm:if name="Name26" func="var" arg="dir" op="equ" val="norm">
                <dgm:constrLst>
                  <dgm:constr type="h" refType="w" op="equ" fact="0.4"/>
                  <dgm:constr type="tMarg" refType="primFontSz" fact="0.105"/>
                  <dgm:constr type="bMarg" refType="primFontSz" fact="0.105"/>
                  <dgm:constr type="lMarg" refType="primFontSz" fact="0.315"/>
                  <dgm:constr type="rMarg" refType="primFontSz" fact="0.105"/>
                </dgm:constrLst>
              </dgm:if>
              <dgm:else name="Name27">
                <dgm:constrLst>
                  <dgm:constr type="h" refType="w" op="equ" fact="0.4"/>
                  <dgm:constr type="tMarg" refType="primFontSz" fact="0.105"/>
                  <dgm:constr type="bMarg" refType="primFontSz" fact="0.105"/>
                  <dgm:constr type="lMarg" refType="primFontSz" fact="0.105"/>
                  <dgm:constr type="rMarg" refType="primFontSz" fact="0.315"/>
                </dgm:constrLst>
              </dgm:else>
            </dgm:choose>
            <dgm:ruleLst>
              <dgm:rule type="primFontSz" val="5" fact="NaN" max="NaN"/>
            </dgm:ruleLst>
          </dgm:layoutNode>
          <dgm:forEach name="Name28" axis="followSib" ptType="sibTrans" cnt="1">
            <dgm:layoutNode name="parTxOnlySpace">
              <dgm:alg type="sp"/>
              <dgm:shape xmlns:r="http://schemas.openxmlformats.org/officeDocument/2006/relationships" r:blip="">
                <dgm:adjLst/>
              </dgm:shape>
              <dgm:presOf/>
              <dgm:constrLst/>
              <dgm:ruleLst/>
            </dgm:layoutNode>
          </dgm:forEach>
        </dgm:forEach>
      </dgm:else>
    </dgm:choose>
  </dgm:layoutNode>
</dgm:layoutDef>
</file>

<file path=ppt/diagrams/layout3.xml><?xml version="1.0" encoding="utf-8"?>
<dgm:layoutDef xmlns:dgm="http://schemas.openxmlformats.org/drawingml/2006/diagram" xmlns:a="http://schemas.openxmlformats.org/drawingml/2006/main" uniqueId="urn:microsoft.com/office/officeart/2005/8/layout/radial6">
  <dgm:title val=""/>
  <dgm:desc val=""/>
  <dgm:catLst>
    <dgm:cat type="cycle" pri="9000"/>
    <dgm:cat type="relationship" pri="21000"/>
  </dgm:catLst>
  <dgm:sampData>
    <dgm:dataModel>
      <dgm:ptLst>
        <dgm:pt modelId="0" type="doc"/>
        <dgm:pt modelId="1">
          <dgm:prSet phldr="1"/>
        </dgm:pt>
        <dgm:pt modelId="11">
          <dgm:prSet phldr="1"/>
        </dgm:pt>
        <dgm:pt modelId="12">
          <dgm:prSet phldr="1"/>
        </dgm:pt>
        <dgm:pt modelId="13">
          <dgm:prSet phldr="1"/>
        </dgm:pt>
        <dgm:pt modelId="14">
          <dgm:prSet phldr="1"/>
        </dgm:pt>
      </dgm:ptLst>
      <dgm:cxnLst>
        <dgm:cxn modelId="2" srcId="0" destId="1" srcOrd="0" destOrd="0"/>
        <dgm:cxn modelId="3" srcId="1" destId="11" srcOrd="0" destOrd="0"/>
        <dgm:cxn modelId="4" srcId="1" destId="12" srcOrd="1" destOrd="0"/>
        <dgm:cxn modelId="5" srcId="1" destId="13" srcOrd="2" destOrd="0"/>
        <dgm:cxn modelId="6" srcId="1" destId="14" srcOrd="3" destOrd="0"/>
      </dgm:cxnLst>
      <dgm:bg/>
      <dgm:whole/>
    </dgm:dataModel>
  </dgm:sampData>
  <dgm:styleData>
    <dgm:dataModel>
      <dgm:ptLst>
        <dgm:pt modelId="0" type="doc"/>
        <dgm:pt modelId="1"/>
        <dgm:pt modelId="11"/>
        <dgm:pt modelId="12"/>
        <dgm:pt modelId="13"/>
      </dgm:ptLst>
      <dgm:cxnLst>
        <dgm:cxn modelId="2" srcId="0" destId="1" srcOrd="0" destOrd="0"/>
        <dgm:cxn modelId="15" srcId="1" destId="11" srcOrd="0" destOrd="0"/>
        <dgm:cxn modelId="16" srcId="1" destId="12" srcOrd="1" destOrd="0"/>
        <dgm:cxn modelId="17" srcId="1" destId="13" srcOrd="2" destOrd="0"/>
      </dgm:cxnLst>
      <dgm:bg/>
      <dgm:whole/>
    </dgm:dataModel>
  </dgm:styleData>
  <dgm:clrData>
    <dgm:dataModel>
      <dgm:ptLst>
        <dgm:pt modelId="0" type="doc"/>
        <dgm:pt modelId="1"/>
        <dgm:pt modelId="11"/>
        <dgm:pt modelId="12"/>
        <dgm:pt modelId="13"/>
        <dgm:pt modelId="14"/>
        <dgm:pt modelId="15"/>
        <dgm:pt modelId="16"/>
      </dgm:ptLst>
      <dgm:cxnLst>
        <dgm:cxn modelId="2" srcId="0" destId="1" srcOrd="0" destOrd="0"/>
        <dgm:cxn modelId="16" srcId="1" destId="11" srcOrd="0" destOrd="0"/>
        <dgm:cxn modelId="17" srcId="1" destId="12" srcOrd="1" destOrd="0"/>
        <dgm:cxn modelId="18" srcId="1" destId="13" srcOrd="2" destOrd="0"/>
        <dgm:cxn modelId="19" srcId="1" destId="14" srcOrd="3" destOrd="0"/>
        <dgm:cxn modelId="20" srcId="1" destId="15" srcOrd="4" destOrd="0"/>
        <dgm:cxn modelId="21" srcId="1" destId="16" srcOrd="5" destOrd="0"/>
      </dgm:cxnLst>
      <dgm:bg/>
      <dgm:whole/>
    </dgm:dataModel>
  </dgm:clrData>
  <dgm:layoutNode name="Name0">
    <dgm:varLst>
      <dgm:chMax val="1"/>
      <dgm:dir/>
      <dgm:animLvl val="ctr"/>
      <dgm:resizeHandles val="exact"/>
    </dgm:varLst>
    <dgm:choose name="Name1">
      <dgm:if name="Name2" func="var" arg="dir" op="equ" val="norm">
        <dgm:choose name="Name3">
          <dgm:if name="Name4" axis="ch ch" ptType="node node" st="1 1" cnt="1 0" func="cnt" op="lte" val="1">
            <dgm:alg type="cycle">
              <dgm:param type="stAng" val="90"/>
              <dgm:param type="spanAng" val="360"/>
              <dgm:param type="ctrShpMap" val="fNode"/>
            </dgm:alg>
          </dgm:if>
          <dgm:else name="Name5">
            <dgm:alg type="cycle">
              <dgm:param type="stAng" val="0"/>
              <dgm:param type="spanAng" val="360"/>
              <dgm:param type="ctrShpMap" val="fNode"/>
            </dgm:alg>
          </dgm:else>
        </dgm:choose>
      </dgm:if>
      <dgm:else name="Name6">
        <dgm:choose name="Name7">
          <dgm:if name="Name8" axis="ch ch" ptType="node node" st="1 1" cnt="1 0" func="cnt" op="lte" val="1">
            <dgm:alg type="cycle">
              <dgm:param type="stAng" val="-90"/>
              <dgm:param type="spanAng" val="360"/>
              <dgm:param type="ctrShpMap" val="fNode"/>
            </dgm:alg>
          </dgm:if>
          <dgm:else name="Name9">
            <dgm:alg type="cycle">
              <dgm:param type="stAng" val="0"/>
              <dgm:param type="spanAng" val="-360"/>
              <dgm:param type="ctrShpMap" val="fNode"/>
            </dgm:alg>
          </dgm:else>
        </dgm:choose>
      </dgm:else>
    </dgm:choose>
    <dgm:shape xmlns:r="http://schemas.openxmlformats.org/officeDocument/2006/relationships" r:blip="">
      <dgm:adjLst/>
    </dgm:shape>
    <dgm:presOf/>
    <dgm:choose name="Name10">
      <dgm:if name="Name11" func="var" arg="dir" op="equ" val="norm">
        <dgm:choose name="Name12">
          <dgm:if name="Name13" axis="ch ch" ptType="node node" st="1 1" cnt="1 0" func="cnt" op="equ" val="1">
            <dgm:constrLst>
              <dgm:constr type="diam" val="170"/>
              <dgm:constr type="w" for="ch" forName="centerShape" refType="w"/>
              <dgm:constr type="w" for="ch" forName="oneComp" refType="w" refFor="ch" refForName="centerShape" op="equ" fact="0.7"/>
              <dgm:constr type="sp" refType="w" refFor="ch" refForName="oneComp" fact="0.3"/>
              <dgm:constr type="sibSp" refType="w" refFor="ch" refForName="oneComp" fact="0.3"/>
              <dgm:constr type="primFontSz" for="ch" forName="centerShape" val="65"/>
              <dgm:constr type="primFontSz" for="des" forName="oneNode" refType="primFontSz" refFor="ch" refForName="centerShape" fact="0.95"/>
              <dgm:constr type="primFontSz" for="des" forName="oneNode" refType="primFontSz" refFor="ch" refForName="centerShape" op="lte" fact="0.95"/>
              <dgm:constr type="diam" for="ch" forName="singleconn" refType="diam" op="equ" fact="-1"/>
              <dgm:constr type="h" for="ch" forName="singleconn" refType="w" refFor="ch" refForName="oneComp" fact="0.24"/>
              <dgm:constr type="w" for="ch" forName="dummya" refType="w" refFor="ch" refForName="oneComp" op="equ"/>
              <dgm:constr type="w" for="ch" forName="dummyb" refType="w" refFor="ch" refForName="oneComp" op="equ"/>
              <dgm:constr type="w" for="ch" forName="dummyc" refType="w" refFor="ch" refForName="oneComp" op="equ"/>
            </dgm:constrLst>
          </dgm:if>
          <dgm:else name="Name14">
            <dgm:constrLst>
              <dgm:constr type="diam" val="170"/>
              <dgm:constr type="w" for="ch" forName="centerShape" refType="w"/>
              <dgm:constr type="w" for="ch" forName="node" refType="w" refFor="ch" refForName="centerShape" op="equ" fact="0.7"/>
              <dgm:constr type="sp" refType="w" refFor="ch" refForName="node" fact="0.3"/>
              <dgm:constr type="sibSp" refType="w" refFor="ch" refForName="node" fact="0.3"/>
              <dgm:constr type="primFontSz" for="ch" forName="centerShape" val="65"/>
              <dgm:constr type="primFontSz" for="des" forName="node" refType="primFontSz" refFor="ch" refForName="centerShape" fact="0.78"/>
              <dgm:constr type="primFontSz" for="ch" forName="node" refType="primFontSz" refFor="ch" refForName="centerShape" op="lte" fact="0.95"/>
              <dgm:constr type="diam" for="ch" forName="sibTrans" refType="diam" op="equ"/>
              <dgm:constr type="h" for="ch" forName="sibTrans" refType="w" refFor="ch" refForName="node" fact="0.24"/>
              <dgm:constr type="w" for="ch" forName="dummy" val="1"/>
            </dgm:constrLst>
          </dgm:else>
        </dgm:choose>
      </dgm:if>
      <dgm:else name="Name15">
        <dgm:choose name="Name16">
          <dgm:if name="Name17" axis="ch ch" ptType="node node" st="1 1" cnt="1 0" func="cnt" op="equ" val="1">
            <dgm:constrLst>
              <dgm:constr type="diam" val="170"/>
              <dgm:constr type="w" for="ch" forName="centerShape" refType="w"/>
              <dgm:constr type="w" for="ch" forName="oneComp" refType="w" refFor="ch" refForName="centerShape" op="equ" fact="0.7"/>
              <dgm:constr type="sp" refType="w" refFor="ch" refForName="oneComp" fact="0.3"/>
              <dgm:constr type="sibSp" refType="w" refFor="ch" refForName="oneComp" fact="0.3"/>
              <dgm:constr type="primFontSz" for="ch" forName="centerShape" val="65"/>
              <dgm:constr type="primFontSz" for="des" forName="oneNode" refType="primFontSz" refFor="ch" refForName="centerShape" fact="0.95"/>
              <dgm:constr type="primFontSz" for="ch" forName="oneNode" refType="primFontSz" refFor="ch" refForName="centerShape" op="lte" fact="0.95"/>
              <dgm:constr type="diam" for="ch" forName="singleconn" refType="diam"/>
              <dgm:constr type="h" for="ch" forName="singleconn" refType="w" refFor="ch" refForName="oneComp" fact="0.24"/>
              <dgm:constr type="diam" for="ch" refType="diam" op="equ"/>
              <dgm:constr type="w" for="ch" forName="dummya" refType="w" refFor="ch" refForName="oneComp" op="equ"/>
              <dgm:constr type="w" for="ch" forName="dummyb" refType="w" refFor="ch" refForName="oneComp" op="equ"/>
              <dgm:constr type="w" for="ch" forName="dummyc" refType="w" refFor="ch" refForName="oneComp" op="equ"/>
            </dgm:constrLst>
          </dgm:if>
          <dgm:else name="Name18">
            <dgm:constrLst>
              <dgm:constr type="diam" val="170"/>
              <dgm:constr type="w" for="ch" forName="centerShape" refType="w"/>
              <dgm:constr type="w" for="ch" forName="node" refType="w" refFor="ch" refForName="centerShape" op="equ" fact="0.7"/>
              <dgm:constr type="sp" refType="w" refFor="ch" refForName="node" fact="0.3"/>
              <dgm:constr type="sibSp" refType="w" refFor="ch" refForName="node" fact="0.3"/>
              <dgm:constr type="primFontSz" for="ch" forName="centerShape" val="65"/>
              <dgm:constr type="primFontSz" for="des" forName="node" refType="primFontSz" refFor="ch" refForName="centerShape" fact="0.78"/>
              <dgm:constr type="primFontSz" for="ch" forName="node" refType="primFontSz" refFor="ch" refForName="centerShape" op="lte" fact="0.95"/>
              <dgm:constr type="diam" for="ch" ptType="sibTrans" refType="diam" fact="-1"/>
              <dgm:constr type="h" for="ch" forName="sibTrans" refType="w" refFor="ch" refForName="node" fact="0.24"/>
              <dgm:constr type="diam" for="ch" refType="diam" op="equ" fact="-1"/>
              <dgm:constr type="w" for="ch" forName="dummy" val="1"/>
            </dgm:constrLst>
          </dgm:else>
        </dgm:choose>
      </dgm:else>
    </dgm:choose>
    <dgm:ruleLst>
      <dgm:rule type="diam" val="INF" fact="NaN" max="NaN"/>
    </dgm:ruleLst>
    <dgm:forEach name="Name19" axis="ch" ptType="node" cnt="1">
      <dgm:layoutNode name="centerShape" styleLbl="node0">
        <dgm:alg type="tx"/>
        <dgm:shape xmlns:r="http://schemas.openxmlformats.org/officeDocument/2006/relationships" type="ellipse" r:blip="">
          <dgm:adjLst/>
        </dgm:shape>
        <dgm:presOf axis="self"/>
        <dgm:constrLst>
          <dgm:constr type="h" refType="w"/>
          <dgm:constr type="tMarg" refType="primFontSz" fact="0.1"/>
          <dgm:constr type="bMarg" refType="primFontSz" fact="0.1"/>
          <dgm:constr type="lMarg" refType="primFontSz" fact="0.1"/>
          <dgm:constr type="rMarg" refType="primFontSz" fact="0.1"/>
        </dgm:constrLst>
        <dgm:ruleLst>
          <dgm:rule type="primFontSz" val="5" fact="NaN" max="NaN"/>
        </dgm:ruleLst>
      </dgm:layoutNode>
      <dgm:forEach name="Name20" axis="ch">
        <dgm:forEach name="Name21" axis="self" ptType="node">
          <dgm:choose name="Name22">
            <dgm:if name="Name23" axis="par ch" ptType="node node" func="cnt" op="gt" val="1">
              <dgm:layoutNode name="node" styleLbl="node1">
                <dgm:varLst>
                  <dgm:bulletEnabled val="1"/>
                </dgm:varLst>
                <dgm:alg type="tx">
                  <dgm:param type="txAnchorVertCh" val="mid"/>
                </dgm:alg>
                <dgm:shape xmlns:r="http://schemas.openxmlformats.org/officeDocument/2006/relationships" type="ellipse" r:blip="">
                  <dgm:adjLst/>
                </dgm:shape>
                <dgm:presOf axis="desOrSelf" ptType="node"/>
                <dgm:constrLst>
                  <dgm:constr type="h" refType="w"/>
                  <dgm:constr type="tMarg" refType="primFontSz" fact="0.1"/>
                  <dgm:constr type="bMarg" refType="primFontSz" fact="0.1"/>
                  <dgm:constr type="lMarg" refType="primFontSz" fact="0.1"/>
                  <dgm:constr type="rMarg" refType="primFontSz" fact="0.1"/>
                </dgm:constrLst>
                <dgm:ruleLst>
                  <dgm:rule type="primFontSz" val="5" fact="NaN" max="NaN"/>
                </dgm:ruleLst>
              </dgm:layoutNode>
              <dgm:layoutNode name="dummy">
                <dgm:alg type="sp"/>
                <dgm:shape xmlns:r="http://schemas.openxmlformats.org/officeDocument/2006/relationships" r:blip="">
                  <dgm:adjLst/>
                </dgm:shape>
                <dgm:presOf/>
                <dgm:constrLst>
                  <dgm:constr type="h" refType="w"/>
                </dgm:constrLst>
                <dgm:ruleLst/>
              </dgm:layoutNode>
              <dgm:forEach name="sibTransForEach" axis="followSib" ptType="sibTrans" hideLastTrans="0" cnt="1">
                <dgm:layoutNode name="sibTrans" styleLbl="sibTrans2D1">
                  <dgm:alg type="conn">
                    <dgm:param type="connRout" val="curve"/>
                    <dgm:param type="begPts" val="ctr"/>
                    <dgm:param type="endPts" val="ctr"/>
                    <dgm:param type="begSty" val="noArr"/>
                    <dgm:param type="endSty" val="noArr"/>
                    <dgm:param type="dstNode" val="node"/>
                  </dgm:alg>
                  <dgm:shape xmlns:r="http://schemas.openxmlformats.org/officeDocument/2006/relationships" type="conn" r:blip="" zOrderOff="-999">
                    <dgm:adjLst/>
                  </dgm:shape>
                  <dgm:presOf axis="self"/>
                  <dgm:constrLst>
                    <dgm:constr type="begPad"/>
                    <dgm:constr type="endPad"/>
                  </dgm:constrLst>
                  <dgm:ruleLst/>
                </dgm:layoutNode>
              </dgm:forEach>
            </dgm:if>
            <dgm:if name="Name24" axis="par ch" ptType="node node" func="cnt" op="equ" val="1">
              <dgm:layoutNode name="oneComp">
                <dgm:alg type="composite">
                  <dgm:param type="ar" val="1"/>
                </dgm:alg>
                <dgm:shape xmlns:r="http://schemas.openxmlformats.org/officeDocument/2006/relationships" r:blip="">
                  <dgm:adjLst/>
                </dgm:shape>
                <dgm:presOf/>
                <dgm:constrLst>
                  <dgm:constr type="h" refType="w"/>
                  <dgm:constr type="l" for="ch" forName="dummyConnPt" refType="w" fact="0.5"/>
                  <dgm:constr type="t" for="ch" forName="dummyConnPt" refType="w" fact="0.5"/>
                  <dgm:constr type="l" for="ch" forName="oneNode"/>
                  <dgm:constr type="t" for="ch" forName="oneNode"/>
                  <dgm:constr type="h" for="ch" forName="oneNode" refType="h"/>
                  <dgm:constr type="w" for="ch" forName="oneNode" refType="w"/>
                </dgm:constrLst>
                <dgm:ruleLst/>
                <dgm:layoutNode name="dummyConnPt" styleLbl="node1">
                  <dgm:alg type="sp"/>
                  <dgm:shape xmlns:r="http://schemas.openxmlformats.org/officeDocument/2006/relationships" r:blip="">
                    <dgm:adjLst/>
                  </dgm:shape>
                  <dgm:presOf/>
                  <dgm:constrLst>
                    <dgm:constr type="w" val="1"/>
                    <dgm:constr type="h" val="1"/>
                  </dgm:constrLst>
                  <dgm:ruleLst/>
                </dgm:layoutNode>
                <dgm:layoutNode name="oneNode" styleLbl="node1">
                  <dgm:varLst>
                    <dgm:bulletEnabled val="1"/>
                  </dgm:varLst>
                  <dgm:alg type="tx">
                    <dgm:param type="txAnchorVertCh" val="mid"/>
                  </dgm:alg>
                  <dgm:shape xmlns:r="http://schemas.openxmlformats.org/officeDocument/2006/relationships" type="ellipse" r:blip="">
                    <dgm:adjLst/>
                  </dgm:shape>
                  <dgm:presOf axis="desOrSelf" ptType="node"/>
                  <dgm:constrLst>
                    <dgm:constr type="h" refType="w"/>
                    <dgm:constr type="tMarg" refType="primFontSz" fact="0.1"/>
                    <dgm:constr type="bMarg" refType="primFontSz" fact="0.1"/>
                    <dgm:constr type="lMarg" refType="primFontSz" fact="0.1"/>
                    <dgm:constr type="rMarg" refType="primFontSz" fact="0.1"/>
                  </dgm:constrLst>
                  <dgm:ruleLst>
                    <dgm:rule type="primFontSz" val="5" fact="NaN" max="NaN"/>
                  </dgm:ruleLst>
                </dgm:layoutNode>
              </dgm:layoutNode>
              <dgm:layoutNode name="dummya">
                <dgm:alg type="sp"/>
                <dgm:shape xmlns:r="http://schemas.openxmlformats.org/officeDocument/2006/relationships" r:blip="">
                  <dgm:adjLst/>
                </dgm:shape>
                <dgm:presOf/>
                <dgm:constrLst>
                  <dgm:constr type="h" refType="w"/>
                </dgm:constrLst>
                <dgm:ruleLst/>
              </dgm:layoutNode>
              <dgm:layoutNode name="dummyb">
                <dgm:alg type="sp"/>
                <dgm:shape xmlns:r="http://schemas.openxmlformats.org/officeDocument/2006/relationships" r:blip="">
                  <dgm:adjLst/>
                </dgm:shape>
                <dgm:presOf/>
                <dgm:constrLst>
                  <dgm:constr type="h" refType="w"/>
                </dgm:constrLst>
                <dgm:ruleLst/>
              </dgm:layoutNode>
              <dgm:layoutNode name="dummyc">
                <dgm:alg type="sp"/>
                <dgm:shape xmlns:r="http://schemas.openxmlformats.org/officeDocument/2006/relationships" r:blip="">
                  <dgm:adjLst/>
                </dgm:shape>
                <dgm:presOf/>
                <dgm:constrLst>
                  <dgm:constr type="h" refType="w"/>
                </dgm:constrLst>
                <dgm:ruleLst/>
              </dgm:layoutNode>
              <dgm:forEach name="sibTransForEach1" axis="followSib" ptType="sibTrans" hideLastTrans="0" cnt="1">
                <dgm:layoutNode name="singleconn" styleLbl="sibTrans2D1">
                  <dgm:alg type="conn">
                    <dgm:param type="connRout" val="longCurve"/>
                    <dgm:param type="begPts" val="bCtr"/>
                    <dgm:param type="endPts" val="tCtr"/>
                    <dgm:param type="begSty" val="noArr"/>
                    <dgm:param type="endSty" val="noArr"/>
                    <dgm:param type="srcNode" val="dummyConnPt"/>
                    <dgm:param type="dstNode" val="dummyConnPt"/>
                  </dgm:alg>
                  <dgm:shape xmlns:r="http://schemas.openxmlformats.org/officeDocument/2006/relationships" type="conn" r:blip="" zOrderOff="-999">
                    <dgm:adjLst/>
                  </dgm:shape>
                  <dgm:presOf axis="self"/>
                  <dgm:constrLst>
                    <dgm:constr type="begPad"/>
                    <dgm:constr type="endPad"/>
                  </dgm:constrLst>
                  <dgm:ruleLst/>
                </dgm:layoutNode>
              </dgm:forEach>
            </dgm:if>
            <dgm:else name="Name25"/>
          </dgm:choose>
        </dgm:forEach>
      </dgm:forEach>
    </dgm:forEach>
  </dgm:layoutNode>
</dgm:layoutDef>
</file>

<file path=ppt/diagrams/layout4.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quickStyle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4.xml><?xml version="1.0" encoding="utf-8"?>
<dgm:styleDef xmlns:dgm="http://schemas.openxmlformats.org/drawingml/2006/diagram" xmlns:a="http://schemas.openxmlformats.org/drawingml/2006/main" uniqueId="urn:microsoft.com/office/officeart/2005/8/quickstyle/simple5">
  <dgm:title val=""/>
  <dgm:desc val=""/>
  <dgm:catLst>
    <dgm:cat type="simple" pri="105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ln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3">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3">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1">
        <a:scrgbClr r="0" g="0" b="0"/>
      </a:lnRef>
      <a:fillRef idx="0">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3">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rawings/_rels/vmlDrawing1.vml.rels><?xml version="1.0" encoding="UTF-8" standalone="yes"?>
<Relationships xmlns="http://schemas.openxmlformats.org/package/2006/relationships"><Relationship Id="rId2" Type="http://schemas.openxmlformats.org/officeDocument/2006/relationships/image" Target="../media/image43.emf"/><Relationship Id="rId1" Type="http://schemas.openxmlformats.org/officeDocument/2006/relationships/image" Target="../media/image42.emf"/></Relationships>
</file>

<file path=ppt/drawings/_rels/vmlDrawing2.vml.rels><?xml version="1.0" encoding="UTF-8" standalone="yes"?>
<Relationships xmlns="http://schemas.openxmlformats.org/package/2006/relationships"><Relationship Id="rId3" Type="http://schemas.openxmlformats.org/officeDocument/2006/relationships/image" Target="../media/image133.emf"/><Relationship Id="rId2" Type="http://schemas.openxmlformats.org/officeDocument/2006/relationships/image" Target="../media/image132.emf"/><Relationship Id="rId1" Type="http://schemas.openxmlformats.org/officeDocument/2006/relationships/image" Target="../media/image131.emf"/></Relationships>
</file>

<file path=ppt/drawings/_rels/vmlDrawing3.vml.rels><?xml version="1.0" encoding="UTF-8" standalone="yes"?>
<Relationships xmlns="http://schemas.openxmlformats.org/package/2006/relationships"><Relationship Id="rId1" Type="http://schemas.openxmlformats.org/officeDocument/2006/relationships/image" Target="../media/image240.emf"/></Relationships>
</file>

<file path=ppt/drawings/_rels/vmlDrawing4.vml.rels><?xml version="1.0" encoding="UTF-8" standalone="yes"?>
<Relationships xmlns="http://schemas.openxmlformats.org/package/2006/relationships"><Relationship Id="rId1" Type="http://schemas.openxmlformats.org/officeDocument/2006/relationships/image" Target="../media/image257.emf"/></Relationships>
</file>

<file path=ppt/drawings/drawing1.xml><?xml version="1.0" encoding="utf-8"?>
<c:userShapes xmlns:c="http://schemas.openxmlformats.org/drawingml/2006/chart">
  <cdr:relSizeAnchor xmlns:cdr="http://schemas.openxmlformats.org/drawingml/2006/chartDrawing">
    <cdr:from>
      <cdr:x>0.51055</cdr:x>
      <cdr:y>0.36457</cdr:y>
    </cdr:from>
    <cdr:to>
      <cdr:x>0.67407</cdr:x>
      <cdr:y>0.50245</cdr:y>
    </cdr:to>
    <cdr:sp macro="" textlink="">
      <cdr:nvSpPr>
        <cdr:cNvPr id="2" name="右矢印 1"/>
        <cdr:cNvSpPr/>
      </cdr:nvSpPr>
      <cdr:spPr>
        <a:xfrm xmlns:a="http://schemas.openxmlformats.org/drawingml/2006/main" rot="2503817">
          <a:off x="1116899" y="543963"/>
          <a:ext cx="357717" cy="205725"/>
        </a:xfrm>
        <a:prstGeom xmlns:a="http://schemas.openxmlformats.org/drawingml/2006/main" prst="rightArrow">
          <a:avLst/>
        </a:prstGeom>
      </cdr:spPr>
      <cdr:style>
        <a:lnRef xmlns:a="http://schemas.openxmlformats.org/drawingml/2006/main" idx="2">
          <a:schemeClr val="accent1">
            <a:shade val="50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vertOverflow="clip"/>
        <a:lstStyle xmlns:a="http://schemas.openxmlformats.org/drawingml/2006/main"/>
        <a:p xmlns:a="http://schemas.openxmlformats.org/drawingml/2006/main">
          <a:endParaRPr lang="ja-JP"/>
        </a:p>
      </cdr:txBody>
    </cdr:sp>
  </cdr:relSizeAnchor>
</c:userShapes>
</file>

<file path=ppt/handoutMasters/_rels/handoutMaster1.xml.rels><?xml version="1.0" encoding="UTF-8" standalone="yes"?>
<Relationships xmlns="http://schemas.openxmlformats.org/package/2006/relationships"><Relationship Id="rId1" Type="http://schemas.openxmlformats.org/officeDocument/2006/relationships/theme" Target="../theme/theme4.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ヘッダー プレースホルダー 1"/>
          <p:cNvSpPr>
            <a:spLocks noGrp="1"/>
          </p:cNvSpPr>
          <p:nvPr>
            <p:ph type="hdr" sz="quarter"/>
          </p:nvPr>
        </p:nvSpPr>
        <p:spPr>
          <a:xfrm>
            <a:off x="1" y="4"/>
            <a:ext cx="2949576" cy="498474"/>
          </a:xfrm>
          <a:prstGeom prst="rect">
            <a:avLst/>
          </a:prstGeom>
        </p:spPr>
        <p:txBody>
          <a:bodyPr vert="horz" lIns="91411" tIns="45705" rIns="91411" bIns="45705" rtlCol="0"/>
          <a:lstStyle>
            <a:lvl1pPr algn="l">
              <a:defRPr sz="1200"/>
            </a:lvl1pPr>
          </a:lstStyle>
          <a:p>
            <a:endParaRPr kumimoji="1" lang="ja-JP" altLang="en-US"/>
          </a:p>
        </p:txBody>
      </p:sp>
      <p:sp>
        <p:nvSpPr>
          <p:cNvPr id="3" name="日付プレースホルダー 2"/>
          <p:cNvSpPr>
            <a:spLocks noGrp="1"/>
          </p:cNvSpPr>
          <p:nvPr>
            <p:ph type="dt" sz="quarter" idx="1"/>
          </p:nvPr>
        </p:nvSpPr>
        <p:spPr>
          <a:xfrm>
            <a:off x="3856040" y="4"/>
            <a:ext cx="2949576" cy="498474"/>
          </a:xfrm>
          <a:prstGeom prst="rect">
            <a:avLst/>
          </a:prstGeom>
        </p:spPr>
        <p:txBody>
          <a:bodyPr vert="horz" lIns="91411" tIns="45705" rIns="91411" bIns="45705" rtlCol="0"/>
          <a:lstStyle>
            <a:lvl1pPr algn="r">
              <a:defRPr sz="1200"/>
            </a:lvl1pPr>
          </a:lstStyle>
          <a:p>
            <a:fld id="{ACC26FBD-770B-46F2-A646-81AB63ABDF8C}" type="datetimeFigureOut">
              <a:rPr kumimoji="1" lang="ja-JP" altLang="en-US" smtClean="0"/>
              <a:t>2023/6/8</a:t>
            </a:fld>
            <a:endParaRPr kumimoji="1" lang="ja-JP" altLang="en-US"/>
          </a:p>
        </p:txBody>
      </p:sp>
      <p:sp>
        <p:nvSpPr>
          <p:cNvPr id="4" name="フッター プレースホルダー 3"/>
          <p:cNvSpPr>
            <a:spLocks noGrp="1"/>
          </p:cNvSpPr>
          <p:nvPr>
            <p:ph type="ftr" sz="quarter" idx="2"/>
          </p:nvPr>
        </p:nvSpPr>
        <p:spPr>
          <a:xfrm>
            <a:off x="1" y="9440864"/>
            <a:ext cx="2949576" cy="498474"/>
          </a:xfrm>
          <a:prstGeom prst="rect">
            <a:avLst/>
          </a:prstGeom>
        </p:spPr>
        <p:txBody>
          <a:bodyPr vert="horz" lIns="91411" tIns="45705" rIns="91411" bIns="45705" rtlCol="0" anchor="b"/>
          <a:lstStyle>
            <a:lvl1pPr algn="l">
              <a:defRPr sz="1200"/>
            </a:lvl1pPr>
          </a:lstStyle>
          <a:p>
            <a:endParaRPr kumimoji="1" lang="ja-JP" altLang="en-US"/>
          </a:p>
        </p:txBody>
      </p:sp>
      <p:sp>
        <p:nvSpPr>
          <p:cNvPr id="5" name="スライド番号プレースホルダー 4"/>
          <p:cNvSpPr>
            <a:spLocks noGrp="1"/>
          </p:cNvSpPr>
          <p:nvPr>
            <p:ph type="sldNum" sz="quarter" idx="3"/>
          </p:nvPr>
        </p:nvSpPr>
        <p:spPr>
          <a:xfrm>
            <a:off x="3856040" y="9440864"/>
            <a:ext cx="2949576" cy="498474"/>
          </a:xfrm>
          <a:prstGeom prst="rect">
            <a:avLst/>
          </a:prstGeom>
        </p:spPr>
        <p:txBody>
          <a:bodyPr vert="horz" lIns="91411" tIns="45705" rIns="91411" bIns="45705" rtlCol="0" anchor="b"/>
          <a:lstStyle>
            <a:lvl1pPr algn="r">
              <a:defRPr sz="1200"/>
            </a:lvl1pPr>
          </a:lstStyle>
          <a:p>
            <a:fld id="{A2B371EB-28AC-474B-AB92-25EA3880F0C9}" type="slidenum">
              <a:rPr kumimoji="1" lang="ja-JP" altLang="en-US" smtClean="0"/>
              <a:t>‹#›</a:t>
            </a:fld>
            <a:endParaRPr kumimoji="1" lang="ja-JP" altLang="en-US"/>
          </a:p>
        </p:txBody>
      </p:sp>
    </p:spTree>
    <p:extLst>
      <p:ext uri="{BB962C8B-B14F-4D97-AF65-F5344CB8AC3E}">
        <p14:creationId xmlns:p14="http://schemas.microsoft.com/office/powerpoint/2010/main" val="2146928882"/>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ヘッダー プレースホルダー 1"/>
          <p:cNvSpPr>
            <a:spLocks noGrp="1"/>
          </p:cNvSpPr>
          <p:nvPr>
            <p:ph type="hdr" sz="quarter"/>
          </p:nvPr>
        </p:nvSpPr>
        <p:spPr>
          <a:xfrm>
            <a:off x="1" y="1"/>
            <a:ext cx="2949576" cy="496888"/>
          </a:xfrm>
          <a:prstGeom prst="rect">
            <a:avLst/>
          </a:prstGeom>
        </p:spPr>
        <p:txBody>
          <a:bodyPr vert="horz" lIns="91411" tIns="45705" rIns="91411" bIns="45705" rtlCol="0"/>
          <a:lstStyle>
            <a:lvl1pPr algn="l">
              <a:defRPr sz="1200"/>
            </a:lvl1pPr>
          </a:lstStyle>
          <a:p>
            <a:endParaRPr kumimoji="1" lang="ja-JP" altLang="en-US"/>
          </a:p>
        </p:txBody>
      </p:sp>
      <p:sp>
        <p:nvSpPr>
          <p:cNvPr id="3" name="日付プレースホルダー 2"/>
          <p:cNvSpPr>
            <a:spLocks noGrp="1"/>
          </p:cNvSpPr>
          <p:nvPr>
            <p:ph type="dt" idx="1"/>
          </p:nvPr>
        </p:nvSpPr>
        <p:spPr>
          <a:xfrm>
            <a:off x="3856040" y="1"/>
            <a:ext cx="2949576" cy="496888"/>
          </a:xfrm>
          <a:prstGeom prst="rect">
            <a:avLst/>
          </a:prstGeom>
        </p:spPr>
        <p:txBody>
          <a:bodyPr vert="horz" lIns="91411" tIns="45705" rIns="91411" bIns="45705" rtlCol="0"/>
          <a:lstStyle>
            <a:lvl1pPr algn="r">
              <a:defRPr sz="1200"/>
            </a:lvl1pPr>
          </a:lstStyle>
          <a:p>
            <a:fld id="{FB536B7E-0C7A-4BE3-919A-6EED0595B36F}" type="datetimeFigureOut">
              <a:rPr kumimoji="1" lang="ja-JP" altLang="en-US" smtClean="0"/>
              <a:t>2023/6/8</a:t>
            </a:fld>
            <a:endParaRPr kumimoji="1" lang="ja-JP" altLang="en-US"/>
          </a:p>
        </p:txBody>
      </p:sp>
      <p:sp>
        <p:nvSpPr>
          <p:cNvPr id="4" name="スライド イメージ プレースホルダー 3"/>
          <p:cNvSpPr>
            <a:spLocks noGrp="1" noRot="1" noChangeAspect="1"/>
          </p:cNvSpPr>
          <p:nvPr>
            <p:ph type="sldImg" idx="2"/>
          </p:nvPr>
        </p:nvSpPr>
        <p:spPr>
          <a:xfrm>
            <a:off x="920750" y="746125"/>
            <a:ext cx="4965700" cy="3724275"/>
          </a:xfrm>
          <a:prstGeom prst="rect">
            <a:avLst/>
          </a:prstGeom>
          <a:noFill/>
          <a:ln w="12700">
            <a:solidFill>
              <a:prstClr val="black"/>
            </a:solidFill>
          </a:ln>
        </p:spPr>
        <p:txBody>
          <a:bodyPr vert="horz" lIns="91411" tIns="45705" rIns="91411" bIns="45705" rtlCol="0" anchor="ctr"/>
          <a:lstStyle/>
          <a:p>
            <a:endParaRPr lang="ja-JP" altLang="en-US"/>
          </a:p>
        </p:txBody>
      </p:sp>
      <p:sp>
        <p:nvSpPr>
          <p:cNvPr id="5" name="ノート プレースホルダー 4"/>
          <p:cNvSpPr>
            <a:spLocks noGrp="1"/>
          </p:cNvSpPr>
          <p:nvPr>
            <p:ph type="body" sz="quarter" idx="3"/>
          </p:nvPr>
        </p:nvSpPr>
        <p:spPr>
          <a:xfrm>
            <a:off x="681038" y="4721226"/>
            <a:ext cx="5445125" cy="4471988"/>
          </a:xfrm>
          <a:prstGeom prst="rect">
            <a:avLst/>
          </a:prstGeom>
        </p:spPr>
        <p:txBody>
          <a:bodyPr vert="horz" lIns="91411" tIns="45705" rIns="91411" bIns="45705" rtlCol="0"/>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6" name="フッター プレースホルダー 5"/>
          <p:cNvSpPr>
            <a:spLocks noGrp="1"/>
          </p:cNvSpPr>
          <p:nvPr>
            <p:ph type="ftr" sz="quarter" idx="4"/>
          </p:nvPr>
        </p:nvSpPr>
        <p:spPr>
          <a:xfrm>
            <a:off x="1" y="9440863"/>
            <a:ext cx="2949576" cy="496887"/>
          </a:xfrm>
          <a:prstGeom prst="rect">
            <a:avLst/>
          </a:prstGeom>
        </p:spPr>
        <p:txBody>
          <a:bodyPr vert="horz" lIns="91411" tIns="45705" rIns="91411" bIns="45705" rtlCol="0" anchor="b"/>
          <a:lstStyle>
            <a:lvl1pPr algn="l">
              <a:defRPr sz="1200"/>
            </a:lvl1pPr>
          </a:lstStyle>
          <a:p>
            <a:endParaRPr kumimoji="1" lang="ja-JP" altLang="en-US"/>
          </a:p>
        </p:txBody>
      </p:sp>
      <p:sp>
        <p:nvSpPr>
          <p:cNvPr id="7" name="スライド番号プレースホルダー 6"/>
          <p:cNvSpPr>
            <a:spLocks noGrp="1"/>
          </p:cNvSpPr>
          <p:nvPr>
            <p:ph type="sldNum" sz="quarter" idx="5"/>
          </p:nvPr>
        </p:nvSpPr>
        <p:spPr>
          <a:xfrm>
            <a:off x="3856040" y="9440863"/>
            <a:ext cx="2949576" cy="496887"/>
          </a:xfrm>
          <a:prstGeom prst="rect">
            <a:avLst/>
          </a:prstGeom>
        </p:spPr>
        <p:txBody>
          <a:bodyPr vert="horz" lIns="91411" tIns="45705" rIns="91411" bIns="45705" rtlCol="0" anchor="b"/>
          <a:lstStyle>
            <a:lvl1pPr algn="r">
              <a:defRPr sz="1200"/>
            </a:lvl1pPr>
          </a:lstStyle>
          <a:p>
            <a:fld id="{6DE47704-DA29-41EA-9615-E30FD9C8010D}" type="slidenum">
              <a:rPr kumimoji="1" lang="ja-JP" altLang="en-US" smtClean="0"/>
              <a:t>‹#›</a:t>
            </a:fld>
            <a:endParaRPr kumimoji="1" lang="ja-JP" altLang="en-US"/>
          </a:p>
        </p:txBody>
      </p:sp>
    </p:spTree>
    <p:extLst>
      <p:ext uri="{BB962C8B-B14F-4D97-AF65-F5344CB8AC3E}">
        <p14:creationId xmlns:p14="http://schemas.microsoft.com/office/powerpoint/2010/main" val="3811494253"/>
      </p:ext>
    </p:extLst>
  </p:cSld>
  <p:clrMap bg1="lt1" tx1="dk1" bg2="lt2" tx2="dk2" accent1="accent1" accent2="accent2" accent3="accent3" accent4="accent4" accent5="accent5" accent6="accent6" hlink="hlink" folHlink="folHlink"/>
  <p:notesStyle>
    <a:lvl1pPr marL="0" algn="l" defTabSz="914400" rtl="0" eaLnBrk="1" latinLnBrk="0" hangingPunct="1">
      <a:defRPr kumimoji="1" sz="1200" kern="1200">
        <a:solidFill>
          <a:schemeClr val="tx1"/>
        </a:solidFill>
        <a:latin typeface="+mn-lt"/>
        <a:ea typeface="+mn-ea"/>
        <a:cs typeface="+mn-cs"/>
      </a:defRPr>
    </a:lvl1pPr>
    <a:lvl2pPr marL="457200" algn="l" defTabSz="914400" rtl="0" eaLnBrk="1" latinLnBrk="0" hangingPunct="1">
      <a:defRPr kumimoji="1" sz="1200" kern="1200">
        <a:solidFill>
          <a:schemeClr val="tx1"/>
        </a:solidFill>
        <a:latin typeface="+mn-lt"/>
        <a:ea typeface="+mn-ea"/>
        <a:cs typeface="+mn-cs"/>
      </a:defRPr>
    </a:lvl2pPr>
    <a:lvl3pPr marL="914400" algn="l" defTabSz="914400" rtl="0" eaLnBrk="1" latinLnBrk="0" hangingPunct="1">
      <a:defRPr kumimoji="1" sz="1200" kern="1200">
        <a:solidFill>
          <a:schemeClr val="tx1"/>
        </a:solidFill>
        <a:latin typeface="+mn-lt"/>
        <a:ea typeface="+mn-ea"/>
        <a:cs typeface="+mn-cs"/>
      </a:defRPr>
    </a:lvl3pPr>
    <a:lvl4pPr marL="1371600" algn="l" defTabSz="914400" rtl="0" eaLnBrk="1" latinLnBrk="0" hangingPunct="1">
      <a:defRPr kumimoji="1" sz="1200" kern="1200">
        <a:solidFill>
          <a:schemeClr val="tx1"/>
        </a:solidFill>
        <a:latin typeface="+mn-lt"/>
        <a:ea typeface="+mn-ea"/>
        <a:cs typeface="+mn-cs"/>
      </a:defRPr>
    </a:lvl4pPr>
    <a:lvl5pPr marL="1828800" algn="l" defTabSz="914400" rtl="0" eaLnBrk="1" latinLnBrk="0" hangingPunct="1">
      <a:defRPr kumimoji="1" sz="1200" kern="1200">
        <a:solidFill>
          <a:schemeClr val="tx1"/>
        </a:solidFill>
        <a:latin typeface="+mn-lt"/>
        <a:ea typeface="+mn-ea"/>
        <a:cs typeface="+mn-cs"/>
      </a:defRPr>
    </a:lvl5pPr>
    <a:lvl6pPr marL="2286000" algn="l" defTabSz="914400" rtl="0" eaLnBrk="1" latinLnBrk="0" hangingPunct="1">
      <a:defRPr kumimoji="1" sz="1200" kern="1200">
        <a:solidFill>
          <a:schemeClr val="tx1"/>
        </a:solidFill>
        <a:latin typeface="+mn-lt"/>
        <a:ea typeface="+mn-ea"/>
        <a:cs typeface="+mn-cs"/>
      </a:defRPr>
    </a:lvl6pPr>
    <a:lvl7pPr marL="2743200" algn="l" defTabSz="914400" rtl="0" eaLnBrk="1" latinLnBrk="0" hangingPunct="1">
      <a:defRPr kumimoji="1" sz="1200" kern="1200">
        <a:solidFill>
          <a:schemeClr val="tx1"/>
        </a:solidFill>
        <a:latin typeface="+mn-lt"/>
        <a:ea typeface="+mn-ea"/>
        <a:cs typeface="+mn-cs"/>
      </a:defRPr>
    </a:lvl7pPr>
    <a:lvl8pPr marL="3200400" algn="l" defTabSz="914400" rtl="0" eaLnBrk="1" latinLnBrk="0" hangingPunct="1">
      <a:defRPr kumimoji="1" sz="1200" kern="1200">
        <a:solidFill>
          <a:schemeClr val="tx1"/>
        </a:solidFill>
        <a:latin typeface="+mn-lt"/>
        <a:ea typeface="+mn-ea"/>
        <a:cs typeface="+mn-cs"/>
      </a:defRPr>
    </a:lvl8pPr>
    <a:lvl9pPr marL="3657600" algn="l" defTabSz="914400" rtl="0" eaLnBrk="1" latinLnBrk="0" hangingPunct="1">
      <a:defRPr kumimoji="1"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100.xml.rels><?xml version="1.0" encoding="UTF-8" standalone="yes"?>
<Relationships xmlns="http://schemas.openxmlformats.org/package/2006/relationships"><Relationship Id="rId2" Type="http://schemas.openxmlformats.org/officeDocument/2006/relationships/slide" Target="../slides/slide185.xml"/><Relationship Id="rId1" Type="http://schemas.openxmlformats.org/officeDocument/2006/relationships/notesMaster" Target="../notesMasters/notesMaster1.xml"/></Relationships>
</file>

<file path=ppt/notesSlides/_rels/notesSlide101.xml.rels><?xml version="1.0" encoding="UTF-8" standalone="yes"?>
<Relationships xmlns="http://schemas.openxmlformats.org/package/2006/relationships"><Relationship Id="rId2" Type="http://schemas.openxmlformats.org/officeDocument/2006/relationships/slide" Target="../slides/slide186.xml"/><Relationship Id="rId1" Type="http://schemas.openxmlformats.org/officeDocument/2006/relationships/notesMaster" Target="../notesMasters/notesMaster1.xml"/></Relationships>
</file>

<file path=ppt/notesSlides/_rels/notesSlide102.xml.rels><?xml version="1.0" encoding="UTF-8" standalone="yes"?>
<Relationships xmlns="http://schemas.openxmlformats.org/package/2006/relationships"><Relationship Id="rId2" Type="http://schemas.openxmlformats.org/officeDocument/2006/relationships/slide" Target="../slides/slide188.xml"/><Relationship Id="rId1" Type="http://schemas.openxmlformats.org/officeDocument/2006/relationships/notesMaster" Target="../notesMasters/notesMaster1.xml"/></Relationships>
</file>

<file path=ppt/notesSlides/_rels/notesSlide103.xml.rels><?xml version="1.0" encoding="UTF-8" standalone="yes"?>
<Relationships xmlns="http://schemas.openxmlformats.org/package/2006/relationships"><Relationship Id="rId2" Type="http://schemas.openxmlformats.org/officeDocument/2006/relationships/slide" Target="../slides/slide189.xml"/><Relationship Id="rId1" Type="http://schemas.openxmlformats.org/officeDocument/2006/relationships/notesMaster" Target="../notesMasters/notesMaster1.xml"/></Relationships>
</file>

<file path=ppt/notesSlides/_rels/notesSlide104.xml.rels><?xml version="1.0" encoding="UTF-8" standalone="yes"?>
<Relationships xmlns="http://schemas.openxmlformats.org/package/2006/relationships"><Relationship Id="rId2" Type="http://schemas.openxmlformats.org/officeDocument/2006/relationships/slide" Target="../slides/slide190.xml"/><Relationship Id="rId1" Type="http://schemas.openxmlformats.org/officeDocument/2006/relationships/notesMaster" Target="../notesMasters/notesMaster1.xml"/></Relationships>
</file>

<file path=ppt/notesSlides/_rels/notesSlide105.xml.rels><?xml version="1.0" encoding="UTF-8" standalone="yes"?>
<Relationships xmlns="http://schemas.openxmlformats.org/package/2006/relationships"><Relationship Id="rId2" Type="http://schemas.openxmlformats.org/officeDocument/2006/relationships/slide" Target="../slides/slide191.xml"/><Relationship Id="rId1" Type="http://schemas.openxmlformats.org/officeDocument/2006/relationships/notesMaster" Target="../notesMasters/notesMaster1.xml"/></Relationships>
</file>

<file path=ppt/notesSlides/_rels/notesSlide106.xml.rels><?xml version="1.0" encoding="UTF-8" standalone="yes"?>
<Relationships xmlns="http://schemas.openxmlformats.org/package/2006/relationships"><Relationship Id="rId2" Type="http://schemas.openxmlformats.org/officeDocument/2006/relationships/slide" Target="../slides/slide192.xml"/><Relationship Id="rId1" Type="http://schemas.openxmlformats.org/officeDocument/2006/relationships/notesMaster" Target="../notesMasters/notesMaster1.xml"/></Relationships>
</file>

<file path=ppt/notesSlides/_rels/notesSlide107.xml.rels><?xml version="1.0" encoding="UTF-8" standalone="yes"?>
<Relationships xmlns="http://schemas.openxmlformats.org/package/2006/relationships"><Relationship Id="rId2" Type="http://schemas.openxmlformats.org/officeDocument/2006/relationships/slide" Target="../slides/slide193.xml"/><Relationship Id="rId1" Type="http://schemas.openxmlformats.org/officeDocument/2006/relationships/notesMaster" Target="../notesMasters/notesMaster1.xml"/></Relationships>
</file>

<file path=ppt/notesSlides/_rels/notesSlide108.xml.rels><?xml version="1.0" encoding="UTF-8" standalone="yes"?>
<Relationships xmlns="http://schemas.openxmlformats.org/package/2006/relationships"><Relationship Id="rId2" Type="http://schemas.openxmlformats.org/officeDocument/2006/relationships/slide" Target="../slides/slide196.xml"/><Relationship Id="rId1" Type="http://schemas.openxmlformats.org/officeDocument/2006/relationships/notesMaster" Target="../notesMasters/notesMaster1.xml"/></Relationships>
</file>

<file path=ppt/notesSlides/_rels/notesSlide109.xml.rels><?xml version="1.0" encoding="UTF-8" standalone="yes"?>
<Relationships xmlns="http://schemas.openxmlformats.org/package/2006/relationships"><Relationship Id="rId2" Type="http://schemas.openxmlformats.org/officeDocument/2006/relationships/slide" Target="../slides/slide205.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110.xml.rels><?xml version="1.0" encoding="UTF-8" standalone="yes"?>
<Relationships xmlns="http://schemas.openxmlformats.org/package/2006/relationships"><Relationship Id="rId2" Type="http://schemas.openxmlformats.org/officeDocument/2006/relationships/slide" Target="../slides/slide216.xml"/><Relationship Id="rId1" Type="http://schemas.openxmlformats.org/officeDocument/2006/relationships/notesMaster" Target="../notesMasters/notesMaster1.xml"/></Relationships>
</file>

<file path=ppt/notesSlides/_rels/notesSlide111.xml.rels><?xml version="1.0" encoding="UTF-8" standalone="yes"?>
<Relationships xmlns="http://schemas.openxmlformats.org/package/2006/relationships"><Relationship Id="rId2" Type="http://schemas.openxmlformats.org/officeDocument/2006/relationships/slide" Target="../slides/slide223.xml"/><Relationship Id="rId1" Type="http://schemas.openxmlformats.org/officeDocument/2006/relationships/notesMaster" Target="../notesMasters/notesMaster1.xml"/></Relationships>
</file>

<file path=ppt/notesSlides/_rels/notesSlide112.xml.rels><?xml version="1.0" encoding="UTF-8" standalone="yes"?>
<Relationships xmlns="http://schemas.openxmlformats.org/package/2006/relationships"><Relationship Id="rId2" Type="http://schemas.openxmlformats.org/officeDocument/2006/relationships/slide" Target="../slides/slide224.xml"/><Relationship Id="rId1" Type="http://schemas.openxmlformats.org/officeDocument/2006/relationships/notesMaster" Target="../notesMasters/notesMaster1.xml"/></Relationships>
</file>

<file path=ppt/notesSlides/_rels/notesSlide113.xml.rels><?xml version="1.0" encoding="UTF-8" standalone="yes"?>
<Relationships xmlns="http://schemas.openxmlformats.org/package/2006/relationships"><Relationship Id="rId2" Type="http://schemas.openxmlformats.org/officeDocument/2006/relationships/slide" Target="../slides/slide238.xml"/><Relationship Id="rId1" Type="http://schemas.openxmlformats.org/officeDocument/2006/relationships/notesMaster" Target="../notesMasters/notesMaster1.xml"/></Relationships>
</file>

<file path=ppt/notesSlides/_rels/notesSlide114.xml.rels><?xml version="1.0" encoding="UTF-8" standalone="yes"?>
<Relationships xmlns="http://schemas.openxmlformats.org/package/2006/relationships"><Relationship Id="rId2" Type="http://schemas.openxmlformats.org/officeDocument/2006/relationships/slide" Target="../slides/slide239.xml"/><Relationship Id="rId1" Type="http://schemas.openxmlformats.org/officeDocument/2006/relationships/notesMaster" Target="../notesMasters/notesMaster1.xml"/></Relationships>
</file>

<file path=ppt/notesSlides/_rels/notesSlide115.xml.rels><?xml version="1.0" encoding="UTF-8" standalone="yes"?>
<Relationships xmlns="http://schemas.openxmlformats.org/package/2006/relationships"><Relationship Id="rId2" Type="http://schemas.openxmlformats.org/officeDocument/2006/relationships/slide" Target="../slides/slide240.xml"/><Relationship Id="rId1" Type="http://schemas.openxmlformats.org/officeDocument/2006/relationships/notesMaster" Target="../notesMasters/notesMaster1.xml"/></Relationships>
</file>

<file path=ppt/notesSlides/_rels/notesSlide116.xml.rels><?xml version="1.0" encoding="UTF-8" standalone="yes"?>
<Relationships xmlns="http://schemas.openxmlformats.org/package/2006/relationships"><Relationship Id="rId2" Type="http://schemas.openxmlformats.org/officeDocument/2006/relationships/slide" Target="../slides/slide241.xml"/><Relationship Id="rId1" Type="http://schemas.openxmlformats.org/officeDocument/2006/relationships/notesMaster" Target="../notesMasters/notesMaster1.xml"/></Relationships>
</file>

<file path=ppt/notesSlides/_rels/notesSlide117.xml.rels><?xml version="1.0" encoding="UTF-8" standalone="yes"?>
<Relationships xmlns="http://schemas.openxmlformats.org/package/2006/relationships"><Relationship Id="rId2" Type="http://schemas.openxmlformats.org/officeDocument/2006/relationships/slide" Target="../slides/slide242.xml"/><Relationship Id="rId1" Type="http://schemas.openxmlformats.org/officeDocument/2006/relationships/notesMaster" Target="../notesMasters/notesMaster1.xml"/></Relationships>
</file>

<file path=ppt/notesSlides/_rels/notesSlide118.xml.rels><?xml version="1.0" encoding="UTF-8" standalone="yes"?>
<Relationships xmlns="http://schemas.openxmlformats.org/package/2006/relationships"><Relationship Id="rId2" Type="http://schemas.openxmlformats.org/officeDocument/2006/relationships/slide" Target="../slides/slide243.xml"/><Relationship Id="rId1" Type="http://schemas.openxmlformats.org/officeDocument/2006/relationships/notesMaster" Target="../notesMasters/notesMaster1.xml"/></Relationships>
</file>

<file path=ppt/notesSlides/_rels/notesSlide119.xml.rels><?xml version="1.0" encoding="UTF-8" standalone="yes"?>
<Relationships xmlns="http://schemas.openxmlformats.org/package/2006/relationships"><Relationship Id="rId2" Type="http://schemas.openxmlformats.org/officeDocument/2006/relationships/slide" Target="../slides/slide244.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120.xml.rels><?xml version="1.0" encoding="UTF-8" standalone="yes"?>
<Relationships xmlns="http://schemas.openxmlformats.org/package/2006/relationships"><Relationship Id="rId2" Type="http://schemas.openxmlformats.org/officeDocument/2006/relationships/slide" Target="../slides/slide245.xml"/><Relationship Id="rId1" Type="http://schemas.openxmlformats.org/officeDocument/2006/relationships/notesMaster" Target="../notesMasters/notesMaster1.xml"/></Relationships>
</file>

<file path=ppt/notesSlides/_rels/notesSlide121.xml.rels><?xml version="1.0" encoding="UTF-8" standalone="yes"?>
<Relationships xmlns="http://schemas.openxmlformats.org/package/2006/relationships"><Relationship Id="rId2" Type="http://schemas.openxmlformats.org/officeDocument/2006/relationships/slide" Target="../slides/slide246.xml"/><Relationship Id="rId1" Type="http://schemas.openxmlformats.org/officeDocument/2006/relationships/notesMaster" Target="../notesMasters/notesMaster1.xml"/></Relationships>
</file>

<file path=ppt/notesSlides/_rels/notesSlide122.xml.rels><?xml version="1.0" encoding="UTF-8" standalone="yes"?>
<Relationships xmlns="http://schemas.openxmlformats.org/package/2006/relationships"><Relationship Id="rId2" Type="http://schemas.openxmlformats.org/officeDocument/2006/relationships/slide" Target="../slides/slide247.xml"/><Relationship Id="rId1" Type="http://schemas.openxmlformats.org/officeDocument/2006/relationships/notesMaster" Target="../notesMasters/notesMaster1.xml"/></Relationships>
</file>

<file path=ppt/notesSlides/_rels/notesSlide123.xml.rels><?xml version="1.0" encoding="UTF-8" standalone="yes"?>
<Relationships xmlns="http://schemas.openxmlformats.org/package/2006/relationships"><Relationship Id="rId2" Type="http://schemas.openxmlformats.org/officeDocument/2006/relationships/slide" Target="../slides/slide248.xml"/><Relationship Id="rId1" Type="http://schemas.openxmlformats.org/officeDocument/2006/relationships/notesMaster" Target="../notesMasters/notesMaster1.xml"/></Relationships>
</file>

<file path=ppt/notesSlides/_rels/notesSlide124.xml.rels><?xml version="1.0" encoding="UTF-8" standalone="yes"?>
<Relationships xmlns="http://schemas.openxmlformats.org/package/2006/relationships"><Relationship Id="rId2" Type="http://schemas.openxmlformats.org/officeDocument/2006/relationships/slide" Target="../slides/slide249.xml"/><Relationship Id="rId1" Type="http://schemas.openxmlformats.org/officeDocument/2006/relationships/notesMaster" Target="../notesMasters/notesMaster1.xml"/></Relationships>
</file>

<file path=ppt/notesSlides/_rels/notesSlide125.xml.rels><?xml version="1.0" encoding="UTF-8" standalone="yes"?>
<Relationships xmlns="http://schemas.openxmlformats.org/package/2006/relationships"><Relationship Id="rId2" Type="http://schemas.openxmlformats.org/officeDocument/2006/relationships/slide" Target="../slides/slide250.xml"/><Relationship Id="rId1" Type="http://schemas.openxmlformats.org/officeDocument/2006/relationships/notesMaster" Target="../notesMasters/notesMaster1.xml"/></Relationships>
</file>

<file path=ppt/notesSlides/_rels/notesSlide126.xml.rels><?xml version="1.0" encoding="UTF-8" standalone="yes"?>
<Relationships xmlns="http://schemas.openxmlformats.org/package/2006/relationships"><Relationship Id="rId2" Type="http://schemas.openxmlformats.org/officeDocument/2006/relationships/slide" Target="../slides/slide251.xml"/><Relationship Id="rId1" Type="http://schemas.openxmlformats.org/officeDocument/2006/relationships/notesMaster" Target="../notesMasters/notesMaster1.xml"/></Relationships>
</file>

<file path=ppt/notesSlides/_rels/notesSlide127.xml.rels><?xml version="1.0" encoding="UTF-8" standalone="yes"?>
<Relationships xmlns="http://schemas.openxmlformats.org/package/2006/relationships"><Relationship Id="rId2" Type="http://schemas.openxmlformats.org/officeDocument/2006/relationships/slide" Target="../slides/slide252.xml"/><Relationship Id="rId1" Type="http://schemas.openxmlformats.org/officeDocument/2006/relationships/notesMaster" Target="../notesMasters/notesMaster1.xml"/></Relationships>
</file>

<file path=ppt/notesSlides/_rels/notesSlide128.xml.rels><?xml version="1.0" encoding="UTF-8" standalone="yes"?>
<Relationships xmlns="http://schemas.openxmlformats.org/package/2006/relationships"><Relationship Id="rId2" Type="http://schemas.openxmlformats.org/officeDocument/2006/relationships/slide" Target="../slides/slide253.xml"/><Relationship Id="rId1" Type="http://schemas.openxmlformats.org/officeDocument/2006/relationships/notesMaster" Target="../notesMasters/notesMaster1.xml"/></Relationships>
</file>

<file path=ppt/notesSlides/_rels/notesSlide129.xml.rels><?xml version="1.0" encoding="UTF-8" standalone="yes"?>
<Relationships xmlns="http://schemas.openxmlformats.org/package/2006/relationships"><Relationship Id="rId2" Type="http://schemas.openxmlformats.org/officeDocument/2006/relationships/slide" Target="../slides/slide254.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130.xml.rels><?xml version="1.0" encoding="UTF-8" standalone="yes"?>
<Relationships xmlns="http://schemas.openxmlformats.org/package/2006/relationships"><Relationship Id="rId2" Type="http://schemas.openxmlformats.org/officeDocument/2006/relationships/slide" Target="../slides/slide255.xml"/><Relationship Id="rId1" Type="http://schemas.openxmlformats.org/officeDocument/2006/relationships/notesMaster" Target="../notesMasters/notesMaster1.xml"/></Relationships>
</file>

<file path=ppt/notesSlides/_rels/notesSlide131.xml.rels><?xml version="1.0" encoding="UTF-8" standalone="yes"?>
<Relationships xmlns="http://schemas.openxmlformats.org/package/2006/relationships"><Relationship Id="rId2" Type="http://schemas.openxmlformats.org/officeDocument/2006/relationships/slide" Target="../slides/slide259.xml"/><Relationship Id="rId1" Type="http://schemas.openxmlformats.org/officeDocument/2006/relationships/notesMaster" Target="../notesMasters/notesMaster1.xml"/></Relationships>
</file>

<file path=ppt/notesSlides/_rels/notesSlide132.xml.rels><?xml version="1.0" encoding="UTF-8" standalone="yes"?>
<Relationships xmlns="http://schemas.openxmlformats.org/package/2006/relationships"><Relationship Id="rId2" Type="http://schemas.openxmlformats.org/officeDocument/2006/relationships/slide" Target="../slides/slide260.xml"/><Relationship Id="rId1" Type="http://schemas.openxmlformats.org/officeDocument/2006/relationships/notesMaster" Target="../notesMasters/notesMaster1.xml"/></Relationships>
</file>

<file path=ppt/notesSlides/_rels/notesSlide133.xml.rels><?xml version="1.0" encoding="UTF-8" standalone="yes"?>
<Relationships xmlns="http://schemas.openxmlformats.org/package/2006/relationships"><Relationship Id="rId2" Type="http://schemas.openxmlformats.org/officeDocument/2006/relationships/slide" Target="../slides/slide261.xml"/><Relationship Id="rId1" Type="http://schemas.openxmlformats.org/officeDocument/2006/relationships/notesMaster" Target="../notesMasters/notesMaster1.xml"/></Relationships>
</file>

<file path=ppt/notesSlides/_rels/notesSlide134.xml.rels><?xml version="1.0" encoding="UTF-8" standalone="yes"?>
<Relationships xmlns="http://schemas.openxmlformats.org/package/2006/relationships"><Relationship Id="rId2" Type="http://schemas.openxmlformats.org/officeDocument/2006/relationships/slide" Target="../slides/slide262.xml"/><Relationship Id="rId1" Type="http://schemas.openxmlformats.org/officeDocument/2006/relationships/notesMaster" Target="../notesMasters/notesMaster1.xml"/></Relationships>
</file>

<file path=ppt/notesSlides/_rels/notesSlide135.xml.rels><?xml version="1.0" encoding="UTF-8" standalone="yes"?>
<Relationships xmlns="http://schemas.openxmlformats.org/package/2006/relationships"><Relationship Id="rId2" Type="http://schemas.openxmlformats.org/officeDocument/2006/relationships/slide" Target="../slides/slide263.xml"/><Relationship Id="rId1" Type="http://schemas.openxmlformats.org/officeDocument/2006/relationships/notesMaster" Target="../notesMasters/notesMaster1.xml"/></Relationships>
</file>

<file path=ppt/notesSlides/_rels/notesSlide136.xml.rels><?xml version="1.0" encoding="UTF-8" standalone="yes"?>
<Relationships xmlns="http://schemas.openxmlformats.org/package/2006/relationships"><Relationship Id="rId2" Type="http://schemas.openxmlformats.org/officeDocument/2006/relationships/slide" Target="../slides/slide264.xml"/><Relationship Id="rId1" Type="http://schemas.openxmlformats.org/officeDocument/2006/relationships/notesMaster" Target="../notesMasters/notesMaster1.xml"/></Relationships>
</file>

<file path=ppt/notesSlides/_rels/notesSlide137.xml.rels><?xml version="1.0" encoding="UTF-8" standalone="yes"?>
<Relationships xmlns="http://schemas.openxmlformats.org/package/2006/relationships"><Relationship Id="rId2" Type="http://schemas.openxmlformats.org/officeDocument/2006/relationships/slide" Target="../slides/slide265.xml"/><Relationship Id="rId1" Type="http://schemas.openxmlformats.org/officeDocument/2006/relationships/notesMaster" Target="../notesMasters/notesMaster1.xml"/></Relationships>
</file>

<file path=ppt/notesSlides/_rels/notesSlide138.xml.rels><?xml version="1.0" encoding="UTF-8" standalone="yes"?>
<Relationships xmlns="http://schemas.openxmlformats.org/package/2006/relationships"><Relationship Id="rId2" Type="http://schemas.openxmlformats.org/officeDocument/2006/relationships/slide" Target="../slides/slide266.xml"/><Relationship Id="rId1" Type="http://schemas.openxmlformats.org/officeDocument/2006/relationships/notesMaster" Target="../notesMasters/notesMaster1.xml"/></Relationships>
</file>

<file path=ppt/notesSlides/_rels/notesSlide139.xml.rels><?xml version="1.0" encoding="UTF-8" standalone="yes"?>
<Relationships xmlns="http://schemas.openxmlformats.org/package/2006/relationships"><Relationship Id="rId2" Type="http://schemas.openxmlformats.org/officeDocument/2006/relationships/slide" Target="../slides/slide267.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140.xml.rels><?xml version="1.0" encoding="UTF-8" standalone="yes"?>
<Relationships xmlns="http://schemas.openxmlformats.org/package/2006/relationships"><Relationship Id="rId2" Type="http://schemas.openxmlformats.org/officeDocument/2006/relationships/slide" Target="../slides/slide268.xml"/><Relationship Id="rId1" Type="http://schemas.openxmlformats.org/officeDocument/2006/relationships/notesMaster" Target="../notesMasters/notesMaster1.xml"/></Relationships>
</file>

<file path=ppt/notesSlides/_rels/notesSlide141.xml.rels><?xml version="1.0" encoding="UTF-8" standalone="yes"?>
<Relationships xmlns="http://schemas.openxmlformats.org/package/2006/relationships"><Relationship Id="rId2" Type="http://schemas.openxmlformats.org/officeDocument/2006/relationships/slide" Target="../slides/slide269.xml"/><Relationship Id="rId1" Type="http://schemas.openxmlformats.org/officeDocument/2006/relationships/notesMaster" Target="../notesMasters/notesMaster1.xml"/></Relationships>
</file>

<file path=ppt/notesSlides/_rels/notesSlide142.xml.rels><?xml version="1.0" encoding="UTF-8" standalone="yes"?>
<Relationships xmlns="http://schemas.openxmlformats.org/package/2006/relationships"><Relationship Id="rId2" Type="http://schemas.openxmlformats.org/officeDocument/2006/relationships/slide" Target="../slides/slide270.xml"/><Relationship Id="rId1" Type="http://schemas.openxmlformats.org/officeDocument/2006/relationships/notesMaster" Target="../notesMasters/notesMaster1.xml"/></Relationships>
</file>

<file path=ppt/notesSlides/_rels/notesSlide143.xml.rels><?xml version="1.0" encoding="UTF-8" standalone="yes"?>
<Relationships xmlns="http://schemas.openxmlformats.org/package/2006/relationships"><Relationship Id="rId2" Type="http://schemas.openxmlformats.org/officeDocument/2006/relationships/slide" Target="../slides/slide271.xml"/><Relationship Id="rId1" Type="http://schemas.openxmlformats.org/officeDocument/2006/relationships/notesMaster" Target="../notesMasters/notesMaster1.xml"/></Relationships>
</file>

<file path=ppt/notesSlides/_rels/notesSlide144.xml.rels><?xml version="1.0" encoding="UTF-8" standalone="yes"?>
<Relationships xmlns="http://schemas.openxmlformats.org/package/2006/relationships"><Relationship Id="rId2" Type="http://schemas.openxmlformats.org/officeDocument/2006/relationships/slide" Target="../slides/slide272.xml"/><Relationship Id="rId1" Type="http://schemas.openxmlformats.org/officeDocument/2006/relationships/notesMaster" Target="../notesMasters/notesMaster1.xml"/></Relationships>
</file>

<file path=ppt/notesSlides/_rels/notesSlide145.xml.rels><?xml version="1.0" encoding="UTF-8" standalone="yes"?>
<Relationships xmlns="http://schemas.openxmlformats.org/package/2006/relationships"><Relationship Id="rId2" Type="http://schemas.openxmlformats.org/officeDocument/2006/relationships/slide" Target="../slides/slide273.xml"/><Relationship Id="rId1" Type="http://schemas.openxmlformats.org/officeDocument/2006/relationships/notesMaster" Target="../notesMasters/notesMaster1.xml"/></Relationships>
</file>

<file path=ppt/notesSlides/_rels/notesSlide146.xml.rels><?xml version="1.0" encoding="UTF-8" standalone="yes"?>
<Relationships xmlns="http://schemas.openxmlformats.org/package/2006/relationships"><Relationship Id="rId2" Type="http://schemas.openxmlformats.org/officeDocument/2006/relationships/slide" Target="../slides/slide274.xml"/><Relationship Id="rId1" Type="http://schemas.openxmlformats.org/officeDocument/2006/relationships/notesMaster" Target="../notesMasters/notesMaster1.xml"/></Relationships>
</file>

<file path=ppt/notesSlides/_rels/notesSlide147.xml.rels><?xml version="1.0" encoding="UTF-8" standalone="yes"?>
<Relationships xmlns="http://schemas.openxmlformats.org/package/2006/relationships"><Relationship Id="rId2" Type="http://schemas.openxmlformats.org/officeDocument/2006/relationships/slide" Target="../slides/slide275.xml"/><Relationship Id="rId1" Type="http://schemas.openxmlformats.org/officeDocument/2006/relationships/notesMaster" Target="../notesMasters/notesMaster1.xml"/></Relationships>
</file>

<file path=ppt/notesSlides/_rels/notesSlide148.xml.rels><?xml version="1.0" encoding="UTF-8" standalone="yes"?>
<Relationships xmlns="http://schemas.openxmlformats.org/package/2006/relationships"><Relationship Id="rId2" Type="http://schemas.openxmlformats.org/officeDocument/2006/relationships/slide" Target="../slides/slide276.xml"/><Relationship Id="rId1" Type="http://schemas.openxmlformats.org/officeDocument/2006/relationships/notesMaster" Target="../notesMasters/notesMaster1.xml"/></Relationships>
</file>

<file path=ppt/notesSlides/_rels/notesSlide149.xml.rels><?xml version="1.0" encoding="UTF-8" standalone="yes"?>
<Relationships xmlns="http://schemas.openxmlformats.org/package/2006/relationships"><Relationship Id="rId2" Type="http://schemas.openxmlformats.org/officeDocument/2006/relationships/slide" Target="../slides/slide277.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150.xml.rels><?xml version="1.0" encoding="UTF-8" standalone="yes"?>
<Relationships xmlns="http://schemas.openxmlformats.org/package/2006/relationships"><Relationship Id="rId2" Type="http://schemas.openxmlformats.org/officeDocument/2006/relationships/slide" Target="../slides/slide278.xml"/><Relationship Id="rId1" Type="http://schemas.openxmlformats.org/officeDocument/2006/relationships/notesMaster" Target="../notesMasters/notesMaster1.xml"/></Relationships>
</file>

<file path=ppt/notesSlides/_rels/notesSlide151.xml.rels><?xml version="1.0" encoding="UTF-8" standalone="yes"?>
<Relationships xmlns="http://schemas.openxmlformats.org/package/2006/relationships"><Relationship Id="rId2" Type="http://schemas.openxmlformats.org/officeDocument/2006/relationships/slide" Target="../slides/slide279.xml"/><Relationship Id="rId1" Type="http://schemas.openxmlformats.org/officeDocument/2006/relationships/notesMaster" Target="../notesMasters/notesMaster1.xml"/></Relationships>
</file>

<file path=ppt/notesSlides/_rels/notesSlide152.xml.rels><?xml version="1.0" encoding="UTF-8" standalone="yes"?>
<Relationships xmlns="http://schemas.openxmlformats.org/package/2006/relationships"><Relationship Id="rId2" Type="http://schemas.openxmlformats.org/officeDocument/2006/relationships/slide" Target="../slides/slide280.xml"/><Relationship Id="rId1" Type="http://schemas.openxmlformats.org/officeDocument/2006/relationships/notesMaster" Target="../notesMasters/notesMaster1.xml"/></Relationships>
</file>

<file path=ppt/notesSlides/_rels/notesSlide153.xml.rels><?xml version="1.0" encoding="UTF-8" standalone="yes"?>
<Relationships xmlns="http://schemas.openxmlformats.org/package/2006/relationships"><Relationship Id="rId2" Type="http://schemas.openxmlformats.org/officeDocument/2006/relationships/slide" Target="../slides/slide281.xml"/><Relationship Id="rId1" Type="http://schemas.openxmlformats.org/officeDocument/2006/relationships/notesMaster" Target="../notesMasters/notesMaster1.xml"/></Relationships>
</file>

<file path=ppt/notesSlides/_rels/notesSlide154.xml.rels><?xml version="1.0" encoding="UTF-8" standalone="yes"?>
<Relationships xmlns="http://schemas.openxmlformats.org/package/2006/relationships"><Relationship Id="rId2" Type="http://schemas.openxmlformats.org/officeDocument/2006/relationships/slide" Target="../slides/slide282.xml"/><Relationship Id="rId1" Type="http://schemas.openxmlformats.org/officeDocument/2006/relationships/notesMaster" Target="../notesMasters/notesMaster1.xml"/></Relationships>
</file>

<file path=ppt/notesSlides/_rels/notesSlide155.xml.rels><?xml version="1.0" encoding="UTF-8" standalone="yes"?>
<Relationships xmlns="http://schemas.openxmlformats.org/package/2006/relationships"><Relationship Id="rId2" Type="http://schemas.openxmlformats.org/officeDocument/2006/relationships/slide" Target="../slides/slide283.xml"/><Relationship Id="rId1" Type="http://schemas.openxmlformats.org/officeDocument/2006/relationships/notesMaster" Target="../notesMasters/notesMaster1.xml"/></Relationships>
</file>

<file path=ppt/notesSlides/_rels/notesSlide156.xml.rels><?xml version="1.0" encoding="UTF-8" standalone="yes"?>
<Relationships xmlns="http://schemas.openxmlformats.org/package/2006/relationships"><Relationship Id="rId2" Type="http://schemas.openxmlformats.org/officeDocument/2006/relationships/slide" Target="../slides/slide284.xml"/><Relationship Id="rId1" Type="http://schemas.openxmlformats.org/officeDocument/2006/relationships/notesMaster" Target="../notesMasters/notesMaster1.xml"/></Relationships>
</file>

<file path=ppt/notesSlides/_rels/notesSlide157.xml.rels><?xml version="1.0" encoding="UTF-8" standalone="yes"?>
<Relationships xmlns="http://schemas.openxmlformats.org/package/2006/relationships"><Relationship Id="rId2" Type="http://schemas.openxmlformats.org/officeDocument/2006/relationships/slide" Target="../slides/slide286.xml"/><Relationship Id="rId1" Type="http://schemas.openxmlformats.org/officeDocument/2006/relationships/notesMaster" Target="../notesMasters/notesMaster1.xml"/></Relationships>
</file>

<file path=ppt/notesSlides/_rels/notesSlide158.xml.rels><?xml version="1.0" encoding="UTF-8" standalone="yes"?>
<Relationships xmlns="http://schemas.openxmlformats.org/package/2006/relationships"><Relationship Id="rId2" Type="http://schemas.openxmlformats.org/officeDocument/2006/relationships/slide" Target="../slides/slide287.xml"/><Relationship Id="rId1" Type="http://schemas.openxmlformats.org/officeDocument/2006/relationships/notesMaster" Target="../notesMasters/notesMaster1.xml"/></Relationships>
</file>

<file path=ppt/notesSlides/_rels/notesSlide159.xml.rels><?xml version="1.0" encoding="UTF-8" standalone="yes"?>
<Relationships xmlns="http://schemas.openxmlformats.org/package/2006/relationships"><Relationship Id="rId2" Type="http://schemas.openxmlformats.org/officeDocument/2006/relationships/slide" Target="../slides/slide288.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160.xml.rels><?xml version="1.0" encoding="UTF-8" standalone="yes"?>
<Relationships xmlns="http://schemas.openxmlformats.org/package/2006/relationships"><Relationship Id="rId2" Type="http://schemas.openxmlformats.org/officeDocument/2006/relationships/slide" Target="../slides/slide290.xml"/><Relationship Id="rId1" Type="http://schemas.openxmlformats.org/officeDocument/2006/relationships/notesMaster" Target="../notesMasters/notesMaster1.xml"/></Relationships>
</file>

<file path=ppt/notesSlides/_rels/notesSlide161.xml.rels><?xml version="1.0" encoding="UTF-8" standalone="yes"?>
<Relationships xmlns="http://schemas.openxmlformats.org/package/2006/relationships"><Relationship Id="rId2" Type="http://schemas.openxmlformats.org/officeDocument/2006/relationships/slide" Target="../slides/slide291.xml"/><Relationship Id="rId1" Type="http://schemas.openxmlformats.org/officeDocument/2006/relationships/notesMaster" Target="../notesMasters/notesMaster1.xml"/></Relationships>
</file>

<file path=ppt/notesSlides/_rels/notesSlide162.xml.rels><?xml version="1.0" encoding="UTF-8" standalone="yes"?>
<Relationships xmlns="http://schemas.openxmlformats.org/package/2006/relationships"><Relationship Id="rId2" Type="http://schemas.openxmlformats.org/officeDocument/2006/relationships/slide" Target="../slides/slide292.xml"/><Relationship Id="rId1" Type="http://schemas.openxmlformats.org/officeDocument/2006/relationships/notesMaster" Target="../notesMasters/notesMaster1.xml"/></Relationships>
</file>

<file path=ppt/notesSlides/_rels/notesSlide163.xml.rels><?xml version="1.0" encoding="UTF-8" standalone="yes"?>
<Relationships xmlns="http://schemas.openxmlformats.org/package/2006/relationships"><Relationship Id="rId2" Type="http://schemas.openxmlformats.org/officeDocument/2006/relationships/slide" Target="../slides/slide293.xml"/><Relationship Id="rId1" Type="http://schemas.openxmlformats.org/officeDocument/2006/relationships/notesMaster" Target="../notesMasters/notesMaster1.xml"/></Relationships>
</file>

<file path=ppt/notesSlides/_rels/notesSlide164.xml.rels><?xml version="1.0" encoding="UTF-8" standalone="yes"?>
<Relationships xmlns="http://schemas.openxmlformats.org/package/2006/relationships"><Relationship Id="rId2" Type="http://schemas.openxmlformats.org/officeDocument/2006/relationships/slide" Target="../slides/slide294.xml"/><Relationship Id="rId1" Type="http://schemas.openxmlformats.org/officeDocument/2006/relationships/notesMaster" Target="../notesMasters/notesMaster1.xml"/></Relationships>
</file>

<file path=ppt/notesSlides/_rels/notesSlide165.xml.rels><?xml version="1.0" encoding="UTF-8" standalone="yes"?>
<Relationships xmlns="http://schemas.openxmlformats.org/package/2006/relationships"><Relationship Id="rId2" Type="http://schemas.openxmlformats.org/officeDocument/2006/relationships/slide" Target="../slides/slide295.xml"/><Relationship Id="rId1" Type="http://schemas.openxmlformats.org/officeDocument/2006/relationships/notesMaster" Target="../notesMasters/notesMaster1.xml"/></Relationships>
</file>

<file path=ppt/notesSlides/_rels/notesSlide166.xml.rels><?xml version="1.0" encoding="UTF-8" standalone="yes"?>
<Relationships xmlns="http://schemas.openxmlformats.org/package/2006/relationships"><Relationship Id="rId2" Type="http://schemas.openxmlformats.org/officeDocument/2006/relationships/slide" Target="../slides/slide297.xml"/><Relationship Id="rId1" Type="http://schemas.openxmlformats.org/officeDocument/2006/relationships/notesMaster" Target="../notesMasters/notesMaster1.xml"/></Relationships>
</file>

<file path=ppt/notesSlides/_rels/notesSlide167.xml.rels><?xml version="1.0" encoding="UTF-8" standalone="yes"?>
<Relationships xmlns="http://schemas.openxmlformats.org/package/2006/relationships"><Relationship Id="rId2" Type="http://schemas.openxmlformats.org/officeDocument/2006/relationships/slide" Target="../slides/slide298.xml"/><Relationship Id="rId1" Type="http://schemas.openxmlformats.org/officeDocument/2006/relationships/notesMaster" Target="../notesMasters/notesMaster1.xml"/></Relationships>
</file>

<file path=ppt/notesSlides/_rels/notesSlide168.xml.rels><?xml version="1.0" encoding="UTF-8" standalone="yes"?>
<Relationships xmlns="http://schemas.openxmlformats.org/package/2006/relationships"><Relationship Id="rId2" Type="http://schemas.openxmlformats.org/officeDocument/2006/relationships/slide" Target="../slides/slide299.xml"/><Relationship Id="rId1" Type="http://schemas.openxmlformats.org/officeDocument/2006/relationships/notesMaster" Target="../notesMasters/notesMaster1.xml"/></Relationships>
</file>

<file path=ppt/notesSlides/_rels/notesSlide169.xml.rels><?xml version="1.0" encoding="UTF-8" standalone="yes"?>
<Relationships xmlns="http://schemas.openxmlformats.org/package/2006/relationships"><Relationship Id="rId2" Type="http://schemas.openxmlformats.org/officeDocument/2006/relationships/slide" Target="../slides/slide301.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170.xml.rels><?xml version="1.0" encoding="UTF-8" standalone="yes"?>
<Relationships xmlns="http://schemas.openxmlformats.org/package/2006/relationships"><Relationship Id="rId2" Type="http://schemas.openxmlformats.org/officeDocument/2006/relationships/slide" Target="../slides/slide302.xml"/><Relationship Id="rId1" Type="http://schemas.openxmlformats.org/officeDocument/2006/relationships/notesMaster" Target="../notesMasters/notesMaster1.xml"/></Relationships>
</file>

<file path=ppt/notesSlides/_rels/notesSlide171.xml.rels><?xml version="1.0" encoding="UTF-8" standalone="yes"?>
<Relationships xmlns="http://schemas.openxmlformats.org/package/2006/relationships"><Relationship Id="rId2" Type="http://schemas.openxmlformats.org/officeDocument/2006/relationships/slide" Target="../slides/slide303.xml"/><Relationship Id="rId1" Type="http://schemas.openxmlformats.org/officeDocument/2006/relationships/notesMaster" Target="../notesMasters/notesMaster1.xml"/></Relationships>
</file>

<file path=ppt/notesSlides/_rels/notesSlide172.xml.rels><?xml version="1.0" encoding="UTF-8" standalone="yes"?>
<Relationships xmlns="http://schemas.openxmlformats.org/package/2006/relationships"><Relationship Id="rId2" Type="http://schemas.openxmlformats.org/officeDocument/2006/relationships/slide" Target="../slides/slide306.xml"/><Relationship Id="rId1" Type="http://schemas.openxmlformats.org/officeDocument/2006/relationships/notesMaster" Target="../notesMasters/notesMaster1.xml"/></Relationships>
</file>

<file path=ppt/notesSlides/_rels/notesSlide173.xml.rels><?xml version="1.0" encoding="UTF-8" standalone="yes"?>
<Relationships xmlns="http://schemas.openxmlformats.org/package/2006/relationships"><Relationship Id="rId2" Type="http://schemas.openxmlformats.org/officeDocument/2006/relationships/slide" Target="../slides/slide307.xml"/><Relationship Id="rId1" Type="http://schemas.openxmlformats.org/officeDocument/2006/relationships/notesMaster" Target="../notesMasters/notesMaster1.xml"/></Relationships>
</file>

<file path=ppt/notesSlides/_rels/notesSlide174.xml.rels><?xml version="1.0" encoding="UTF-8" standalone="yes"?>
<Relationships xmlns="http://schemas.openxmlformats.org/package/2006/relationships"><Relationship Id="rId2" Type="http://schemas.openxmlformats.org/officeDocument/2006/relationships/slide" Target="../slides/slide308.xml"/><Relationship Id="rId1" Type="http://schemas.openxmlformats.org/officeDocument/2006/relationships/notesMaster" Target="../notesMasters/notesMaster1.xml"/></Relationships>
</file>

<file path=ppt/notesSlides/_rels/notesSlide175.xml.rels><?xml version="1.0" encoding="UTF-8" standalone="yes"?>
<Relationships xmlns="http://schemas.openxmlformats.org/package/2006/relationships"><Relationship Id="rId2" Type="http://schemas.openxmlformats.org/officeDocument/2006/relationships/slide" Target="../slides/slide309.xml"/><Relationship Id="rId1" Type="http://schemas.openxmlformats.org/officeDocument/2006/relationships/notesMaster" Target="../notesMasters/notesMaster1.xml"/></Relationships>
</file>

<file path=ppt/notesSlides/_rels/notesSlide176.xml.rels><?xml version="1.0" encoding="UTF-8" standalone="yes"?>
<Relationships xmlns="http://schemas.openxmlformats.org/package/2006/relationships"><Relationship Id="rId2" Type="http://schemas.openxmlformats.org/officeDocument/2006/relationships/slide" Target="../slides/slide310.xml"/><Relationship Id="rId1" Type="http://schemas.openxmlformats.org/officeDocument/2006/relationships/notesMaster" Target="../notesMasters/notesMaster1.xml"/></Relationships>
</file>

<file path=ppt/notesSlides/_rels/notesSlide177.xml.rels><?xml version="1.0" encoding="UTF-8" standalone="yes"?>
<Relationships xmlns="http://schemas.openxmlformats.org/package/2006/relationships"><Relationship Id="rId2" Type="http://schemas.openxmlformats.org/officeDocument/2006/relationships/slide" Target="../slides/slide311.xml"/><Relationship Id="rId1" Type="http://schemas.openxmlformats.org/officeDocument/2006/relationships/notesMaster" Target="../notesMasters/notesMaster1.xml"/></Relationships>
</file>

<file path=ppt/notesSlides/_rels/notesSlide178.xml.rels><?xml version="1.0" encoding="UTF-8" standalone="yes"?>
<Relationships xmlns="http://schemas.openxmlformats.org/package/2006/relationships"><Relationship Id="rId2" Type="http://schemas.openxmlformats.org/officeDocument/2006/relationships/slide" Target="../slides/slide312.xml"/><Relationship Id="rId1" Type="http://schemas.openxmlformats.org/officeDocument/2006/relationships/notesMaster" Target="../notesMasters/notesMaster1.xml"/></Relationships>
</file>

<file path=ppt/notesSlides/_rels/notesSlide179.xml.rels><?xml version="1.0" encoding="UTF-8" standalone="yes"?>
<Relationships xmlns="http://schemas.openxmlformats.org/package/2006/relationships"><Relationship Id="rId2" Type="http://schemas.openxmlformats.org/officeDocument/2006/relationships/slide" Target="../slides/slide313.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180.xml.rels><?xml version="1.0" encoding="UTF-8" standalone="yes"?>
<Relationships xmlns="http://schemas.openxmlformats.org/package/2006/relationships"><Relationship Id="rId2" Type="http://schemas.openxmlformats.org/officeDocument/2006/relationships/slide" Target="../slides/slide314.xml"/><Relationship Id="rId1" Type="http://schemas.openxmlformats.org/officeDocument/2006/relationships/notesMaster" Target="../notesMasters/notesMaster1.xml"/></Relationships>
</file>

<file path=ppt/notesSlides/_rels/notesSlide181.xml.rels><?xml version="1.0" encoding="UTF-8" standalone="yes"?>
<Relationships xmlns="http://schemas.openxmlformats.org/package/2006/relationships"><Relationship Id="rId2" Type="http://schemas.openxmlformats.org/officeDocument/2006/relationships/slide" Target="../slides/slide316.xml"/><Relationship Id="rId1" Type="http://schemas.openxmlformats.org/officeDocument/2006/relationships/notesMaster" Target="../notesMasters/notesMaster1.xml"/></Relationships>
</file>

<file path=ppt/notesSlides/_rels/notesSlide182.xml.rels><?xml version="1.0" encoding="UTF-8" standalone="yes"?>
<Relationships xmlns="http://schemas.openxmlformats.org/package/2006/relationships"><Relationship Id="rId2" Type="http://schemas.openxmlformats.org/officeDocument/2006/relationships/slide" Target="../slides/slide317.xml"/><Relationship Id="rId1" Type="http://schemas.openxmlformats.org/officeDocument/2006/relationships/notesMaster" Target="../notesMasters/notesMaster1.xml"/></Relationships>
</file>

<file path=ppt/notesSlides/_rels/notesSlide183.xml.rels><?xml version="1.0" encoding="UTF-8" standalone="yes"?>
<Relationships xmlns="http://schemas.openxmlformats.org/package/2006/relationships"><Relationship Id="rId2" Type="http://schemas.openxmlformats.org/officeDocument/2006/relationships/slide" Target="../slides/slide318.xml"/><Relationship Id="rId1" Type="http://schemas.openxmlformats.org/officeDocument/2006/relationships/notesMaster" Target="../notesMasters/notesMaster1.xml"/></Relationships>
</file>

<file path=ppt/notesSlides/_rels/notesSlide184.xml.rels><?xml version="1.0" encoding="UTF-8" standalone="yes"?>
<Relationships xmlns="http://schemas.openxmlformats.org/package/2006/relationships"><Relationship Id="rId2" Type="http://schemas.openxmlformats.org/officeDocument/2006/relationships/slide" Target="../slides/slide319.xml"/><Relationship Id="rId1" Type="http://schemas.openxmlformats.org/officeDocument/2006/relationships/notesMaster" Target="../notesMasters/notesMaster1.xml"/></Relationships>
</file>

<file path=ppt/notesSlides/_rels/notesSlide185.xml.rels><?xml version="1.0" encoding="UTF-8" standalone="yes"?>
<Relationships xmlns="http://schemas.openxmlformats.org/package/2006/relationships"><Relationship Id="rId2" Type="http://schemas.openxmlformats.org/officeDocument/2006/relationships/slide" Target="../slides/slide320.xml"/><Relationship Id="rId1" Type="http://schemas.openxmlformats.org/officeDocument/2006/relationships/notesMaster" Target="../notesMasters/notesMaster1.xml"/></Relationships>
</file>

<file path=ppt/notesSlides/_rels/notesSlide186.xml.rels><?xml version="1.0" encoding="UTF-8" standalone="yes"?>
<Relationships xmlns="http://schemas.openxmlformats.org/package/2006/relationships"><Relationship Id="rId2" Type="http://schemas.openxmlformats.org/officeDocument/2006/relationships/slide" Target="../slides/slide321.xml"/><Relationship Id="rId1" Type="http://schemas.openxmlformats.org/officeDocument/2006/relationships/notesMaster" Target="../notesMasters/notesMaster1.xml"/></Relationships>
</file>

<file path=ppt/notesSlides/_rels/notesSlide187.xml.rels><?xml version="1.0" encoding="UTF-8" standalone="yes"?>
<Relationships xmlns="http://schemas.openxmlformats.org/package/2006/relationships"><Relationship Id="rId2" Type="http://schemas.openxmlformats.org/officeDocument/2006/relationships/slide" Target="../slides/slide322.xml"/><Relationship Id="rId1" Type="http://schemas.openxmlformats.org/officeDocument/2006/relationships/notesMaster" Target="../notesMasters/notesMaster1.xml"/></Relationships>
</file>

<file path=ppt/notesSlides/_rels/notesSlide188.xml.rels><?xml version="1.0" encoding="UTF-8" standalone="yes"?>
<Relationships xmlns="http://schemas.openxmlformats.org/package/2006/relationships"><Relationship Id="rId2" Type="http://schemas.openxmlformats.org/officeDocument/2006/relationships/slide" Target="../slides/slide323.xml"/><Relationship Id="rId1" Type="http://schemas.openxmlformats.org/officeDocument/2006/relationships/notesMaster" Target="../notesMasters/notesMaster1.xml"/></Relationships>
</file>

<file path=ppt/notesSlides/_rels/notesSlide189.xml.rels><?xml version="1.0" encoding="UTF-8" standalone="yes"?>
<Relationships xmlns="http://schemas.openxmlformats.org/package/2006/relationships"><Relationship Id="rId2" Type="http://schemas.openxmlformats.org/officeDocument/2006/relationships/slide" Target="../slides/slide324.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190.xml.rels><?xml version="1.0" encoding="UTF-8" standalone="yes"?>
<Relationships xmlns="http://schemas.openxmlformats.org/package/2006/relationships"><Relationship Id="rId2" Type="http://schemas.openxmlformats.org/officeDocument/2006/relationships/slide" Target="../slides/slide325.xml"/><Relationship Id="rId1" Type="http://schemas.openxmlformats.org/officeDocument/2006/relationships/notesMaster" Target="../notesMasters/notesMaster1.xml"/></Relationships>
</file>

<file path=ppt/notesSlides/_rels/notesSlide191.xml.rels><?xml version="1.0" encoding="UTF-8" standalone="yes"?>
<Relationships xmlns="http://schemas.openxmlformats.org/package/2006/relationships"><Relationship Id="rId2" Type="http://schemas.openxmlformats.org/officeDocument/2006/relationships/slide" Target="../slides/slide326.xml"/><Relationship Id="rId1" Type="http://schemas.openxmlformats.org/officeDocument/2006/relationships/notesMaster" Target="../notesMasters/notesMaster1.xml"/></Relationships>
</file>

<file path=ppt/notesSlides/_rels/notesSlide192.xml.rels><?xml version="1.0" encoding="UTF-8" standalone="yes"?>
<Relationships xmlns="http://schemas.openxmlformats.org/package/2006/relationships"><Relationship Id="rId2" Type="http://schemas.openxmlformats.org/officeDocument/2006/relationships/slide" Target="../slides/slide327.xml"/><Relationship Id="rId1" Type="http://schemas.openxmlformats.org/officeDocument/2006/relationships/notesMaster" Target="../notesMasters/notesMaster1.xml"/></Relationships>
</file>

<file path=ppt/notesSlides/_rels/notesSlide193.xml.rels><?xml version="1.0" encoding="UTF-8" standalone="yes"?>
<Relationships xmlns="http://schemas.openxmlformats.org/package/2006/relationships"><Relationship Id="rId2" Type="http://schemas.openxmlformats.org/officeDocument/2006/relationships/slide" Target="../slides/slide328.xml"/><Relationship Id="rId1" Type="http://schemas.openxmlformats.org/officeDocument/2006/relationships/notesMaster" Target="../notesMasters/notesMaster1.xml"/></Relationships>
</file>

<file path=ppt/notesSlides/_rels/notesSlide194.xml.rels><?xml version="1.0" encoding="UTF-8" standalone="yes"?>
<Relationships xmlns="http://schemas.openxmlformats.org/package/2006/relationships"><Relationship Id="rId2" Type="http://schemas.openxmlformats.org/officeDocument/2006/relationships/slide" Target="../slides/slide329.xml"/><Relationship Id="rId1" Type="http://schemas.openxmlformats.org/officeDocument/2006/relationships/notesMaster" Target="../notesMasters/notesMaster1.xml"/></Relationships>
</file>

<file path=ppt/notesSlides/_rels/notesSlide195.xml.rels><?xml version="1.0" encoding="UTF-8" standalone="yes"?>
<Relationships xmlns="http://schemas.openxmlformats.org/package/2006/relationships"><Relationship Id="rId2" Type="http://schemas.openxmlformats.org/officeDocument/2006/relationships/slide" Target="../slides/slide330.xml"/><Relationship Id="rId1" Type="http://schemas.openxmlformats.org/officeDocument/2006/relationships/notesMaster" Target="../notesMasters/notesMaster1.xml"/></Relationships>
</file>

<file path=ppt/notesSlides/_rels/notesSlide196.xml.rels><?xml version="1.0" encoding="UTF-8" standalone="yes"?>
<Relationships xmlns="http://schemas.openxmlformats.org/package/2006/relationships"><Relationship Id="rId2" Type="http://schemas.openxmlformats.org/officeDocument/2006/relationships/slide" Target="../slides/slide331.xml"/><Relationship Id="rId1" Type="http://schemas.openxmlformats.org/officeDocument/2006/relationships/notesMaster" Target="../notesMasters/notesMaster1.xml"/></Relationships>
</file>

<file path=ppt/notesSlides/_rels/notesSlide197.xml.rels><?xml version="1.0" encoding="UTF-8" standalone="yes"?>
<Relationships xmlns="http://schemas.openxmlformats.org/package/2006/relationships"><Relationship Id="rId2" Type="http://schemas.openxmlformats.org/officeDocument/2006/relationships/slide" Target="../slides/slide332.xml"/><Relationship Id="rId1" Type="http://schemas.openxmlformats.org/officeDocument/2006/relationships/notesMaster" Target="../notesMasters/notesMaster1.xml"/></Relationships>
</file>

<file path=ppt/notesSlides/_rels/notesSlide198.xml.rels><?xml version="1.0" encoding="UTF-8" standalone="yes"?>
<Relationships xmlns="http://schemas.openxmlformats.org/package/2006/relationships"><Relationship Id="rId2" Type="http://schemas.openxmlformats.org/officeDocument/2006/relationships/slide" Target="../slides/slide333.xml"/><Relationship Id="rId1" Type="http://schemas.openxmlformats.org/officeDocument/2006/relationships/notesMaster" Target="../notesMasters/notesMaster1.xml"/></Relationships>
</file>

<file path=ppt/notesSlides/_rels/notesSlide199.xml.rels><?xml version="1.0" encoding="UTF-8" standalone="yes"?>
<Relationships xmlns="http://schemas.openxmlformats.org/package/2006/relationships"><Relationship Id="rId2" Type="http://schemas.openxmlformats.org/officeDocument/2006/relationships/slide" Target="../slides/slide334.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200.xml.rels><?xml version="1.0" encoding="UTF-8" standalone="yes"?>
<Relationships xmlns="http://schemas.openxmlformats.org/package/2006/relationships"><Relationship Id="rId2" Type="http://schemas.openxmlformats.org/officeDocument/2006/relationships/slide" Target="../slides/slide335.xml"/><Relationship Id="rId1" Type="http://schemas.openxmlformats.org/officeDocument/2006/relationships/notesMaster" Target="../notesMasters/notesMaster1.xml"/></Relationships>
</file>

<file path=ppt/notesSlides/_rels/notesSlide201.xml.rels><?xml version="1.0" encoding="UTF-8" standalone="yes"?>
<Relationships xmlns="http://schemas.openxmlformats.org/package/2006/relationships"><Relationship Id="rId2" Type="http://schemas.openxmlformats.org/officeDocument/2006/relationships/slide" Target="../slides/slide337.xml"/><Relationship Id="rId1" Type="http://schemas.openxmlformats.org/officeDocument/2006/relationships/notesMaster" Target="../notesMasters/notesMaster1.xml"/></Relationships>
</file>

<file path=ppt/notesSlides/_rels/notesSlide202.xml.rels><?xml version="1.0" encoding="UTF-8" standalone="yes"?>
<Relationships xmlns="http://schemas.openxmlformats.org/package/2006/relationships"><Relationship Id="rId2" Type="http://schemas.openxmlformats.org/officeDocument/2006/relationships/slide" Target="../slides/slide340.xml"/><Relationship Id="rId1" Type="http://schemas.openxmlformats.org/officeDocument/2006/relationships/notesMaster" Target="../notesMasters/notesMaster1.xml"/></Relationships>
</file>

<file path=ppt/notesSlides/_rels/notesSlide203.xml.rels><?xml version="1.0" encoding="UTF-8" standalone="yes"?>
<Relationships xmlns="http://schemas.openxmlformats.org/package/2006/relationships"><Relationship Id="rId2" Type="http://schemas.openxmlformats.org/officeDocument/2006/relationships/slide" Target="../slides/slide341.xml"/><Relationship Id="rId1" Type="http://schemas.openxmlformats.org/officeDocument/2006/relationships/notesMaster" Target="../notesMasters/notesMaster1.xml"/></Relationships>
</file>

<file path=ppt/notesSlides/_rels/notesSlide204.xml.rels><?xml version="1.0" encoding="UTF-8" standalone="yes"?>
<Relationships xmlns="http://schemas.openxmlformats.org/package/2006/relationships"><Relationship Id="rId2" Type="http://schemas.openxmlformats.org/officeDocument/2006/relationships/slide" Target="../slides/slide342.xml"/><Relationship Id="rId1" Type="http://schemas.openxmlformats.org/officeDocument/2006/relationships/notesMaster" Target="../notesMasters/notesMaster1.xml"/></Relationships>
</file>

<file path=ppt/notesSlides/_rels/notesSlide205.xml.rels><?xml version="1.0" encoding="UTF-8" standalone="yes"?>
<Relationships xmlns="http://schemas.openxmlformats.org/package/2006/relationships"><Relationship Id="rId2" Type="http://schemas.openxmlformats.org/officeDocument/2006/relationships/slide" Target="../slides/slide343.xml"/><Relationship Id="rId1" Type="http://schemas.openxmlformats.org/officeDocument/2006/relationships/notesMaster" Target="../notesMasters/notesMaster1.xml"/></Relationships>
</file>

<file path=ppt/notesSlides/_rels/notesSlide206.xml.rels><?xml version="1.0" encoding="UTF-8" standalone="yes"?>
<Relationships xmlns="http://schemas.openxmlformats.org/package/2006/relationships"><Relationship Id="rId2" Type="http://schemas.openxmlformats.org/officeDocument/2006/relationships/slide" Target="../slides/slide344.xml"/><Relationship Id="rId1" Type="http://schemas.openxmlformats.org/officeDocument/2006/relationships/notesMaster" Target="../notesMasters/notesMaster1.xml"/></Relationships>
</file>

<file path=ppt/notesSlides/_rels/notesSlide207.xml.rels><?xml version="1.0" encoding="UTF-8" standalone="yes"?>
<Relationships xmlns="http://schemas.openxmlformats.org/package/2006/relationships"><Relationship Id="rId2" Type="http://schemas.openxmlformats.org/officeDocument/2006/relationships/slide" Target="../slides/slide349.xml"/><Relationship Id="rId1" Type="http://schemas.openxmlformats.org/officeDocument/2006/relationships/notesMaster" Target="../notesMasters/notesMaster1.xml"/></Relationships>
</file>

<file path=ppt/notesSlides/_rels/notesSlide208.xml.rels><?xml version="1.0" encoding="UTF-8" standalone="yes"?>
<Relationships xmlns="http://schemas.openxmlformats.org/package/2006/relationships"><Relationship Id="rId2" Type="http://schemas.openxmlformats.org/officeDocument/2006/relationships/slide" Target="../slides/slide350.xml"/><Relationship Id="rId1" Type="http://schemas.openxmlformats.org/officeDocument/2006/relationships/notesMaster" Target="../notesMasters/notesMaster1.xml"/></Relationships>
</file>

<file path=ppt/notesSlides/_rels/notesSlide209.xml.rels><?xml version="1.0" encoding="UTF-8" standalone="yes"?>
<Relationships xmlns="http://schemas.openxmlformats.org/package/2006/relationships"><Relationship Id="rId2" Type="http://schemas.openxmlformats.org/officeDocument/2006/relationships/slide" Target="../slides/slide353.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210.xml.rels><?xml version="1.0" encoding="UTF-8" standalone="yes"?>
<Relationships xmlns="http://schemas.openxmlformats.org/package/2006/relationships"><Relationship Id="rId2" Type="http://schemas.openxmlformats.org/officeDocument/2006/relationships/slide" Target="../slides/slide354.xml"/><Relationship Id="rId1" Type="http://schemas.openxmlformats.org/officeDocument/2006/relationships/notesMaster" Target="../notesMasters/notesMaster1.xml"/></Relationships>
</file>

<file path=ppt/notesSlides/_rels/notesSlide211.xml.rels><?xml version="1.0" encoding="UTF-8" standalone="yes"?>
<Relationships xmlns="http://schemas.openxmlformats.org/package/2006/relationships"><Relationship Id="rId2" Type="http://schemas.openxmlformats.org/officeDocument/2006/relationships/slide" Target="../slides/slide355.xml"/><Relationship Id="rId1" Type="http://schemas.openxmlformats.org/officeDocument/2006/relationships/notesMaster" Target="../notesMasters/notesMaster1.xml"/></Relationships>
</file>

<file path=ppt/notesSlides/_rels/notesSlide212.xml.rels><?xml version="1.0" encoding="UTF-8" standalone="yes"?>
<Relationships xmlns="http://schemas.openxmlformats.org/package/2006/relationships"><Relationship Id="rId2" Type="http://schemas.openxmlformats.org/officeDocument/2006/relationships/slide" Target="../slides/slide356.xml"/><Relationship Id="rId1" Type="http://schemas.openxmlformats.org/officeDocument/2006/relationships/notesMaster" Target="../notesMasters/notesMaster1.xml"/></Relationships>
</file>

<file path=ppt/notesSlides/_rels/notesSlide213.xml.rels><?xml version="1.0" encoding="UTF-8" standalone="yes"?>
<Relationships xmlns="http://schemas.openxmlformats.org/package/2006/relationships"><Relationship Id="rId2" Type="http://schemas.openxmlformats.org/officeDocument/2006/relationships/slide" Target="../slides/slide357.xml"/><Relationship Id="rId1" Type="http://schemas.openxmlformats.org/officeDocument/2006/relationships/notesMaster" Target="../notesMasters/notesMaster1.xml"/></Relationships>
</file>

<file path=ppt/notesSlides/_rels/notesSlide214.xml.rels><?xml version="1.0" encoding="UTF-8" standalone="yes"?>
<Relationships xmlns="http://schemas.openxmlformats.org/package/2006/relationships"><Relationship Id="rId2" Type="http://schemas.openxmlformats.org/officeDocument/2006/relationships/slide" Target="../slides/slide358.xml"/><Relationship Id="rId1" Type="http://schemas.openxmlformats.org/officeDocument/2006/relationships/notesMaster" Target="../notesMasters/notesMaster1.xml"/></Relationships>
</file>

<file path=ppt/notesSlides/_rels/notesSlide215.xml.rels><?xml version="1.0" encoding="UTF-8" standalone="yes"?>
<Relationships xmlns="http://schemas.openxmlformats.org/package/2006/relationships"><Relationship Id="rId2" Type="http://schemas.openxmlformats.org/officeDocument/2006/relationships/slide" Target="../slides/slide359.xml"/><Relationship Id="rId1" Type="http://schemas.openxmlformats.org/officeDocument/2006/relationships/notesMaster" Target="../notesMasters/notesMaster1.xml"/></Relationships>
</file>

<file path=ppt/notesSlides/_rels/notesSlide216.xml.rels><?xml version="1.0" encoding="UTF-8" standalone="yes"?>
<Relationships xmlns="http://schemas.openxmlformats.org/package/2006/relationships"><Relationship Id="rId2" Type="http://schemas.openxmlformats.org/officeDocument/2006/relationships/slide" Target="../slides/slide360.xml"/><Relationship Id="rId1" Type="http://schemas.openxmlformats.org/officeDocument/2006/relationships/notesMaster" Target="../notesMasters/notesMaster1.xml"/></Relationships>
</file>

<file path=ppt/notesSlides/_rels/notesSlide217.xml.rels><?xml version="1.0" encoding="UTF-8" standalone="yes"?>
<Relationships xmlns="http://schemas.openxmlformats.org/package/2006/relationships"><Relationship Id="rId2" Type="http://schemas.openxmlformats.org/officeDocument/2006/relationships/slide" Target="../slides/slide365.xml"/><Relationship Id="rId1" Type="http://schemas.openxmlformats.org/officeDocument/2006/relationships/notesMaster" Target="../notesMasters/notesMaster1.xml"/></Relationships>
</file>

<file path=ppt/notesSlides/_rels/notesSlide218.xml.rels><?xml version="1.0" encoding="UTF-8" standalone="yes"?>
<Relationships xmlns="http://schemas.openxmlformats.org/package/2006/relationships"><Relationship Id="rId2" Type="http://schemas.openxmlformats.org/officeDocument/2006/relationships/slide" Target="../slides/slide382.xml"/><Relationship Id="rId1" Type="http://schemas.openxmlformats.org/officeDocument/2006/relationships/notesMaster" Target="../notesMasters/notesMaster1.xml"/></Relationships>
</file>

<file path=ppt/notesSlides/_rels/notesSlide219.xml.rels><?xml version="1.0" encoding="UTF-8" standalone="yes"?>
<Relationships xmlns="http://schemas.openxmlformats.org/package/2006/relationships"><Relationship Id="rId2" Type="http://schemas.openxmlformats.org/officeDocument/2006/relationships/slide" Target="../slides/slide383.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220.xml.rels><?xml version="1.0" encoding="UTF-8" standalone="yes"?>
<Relationships xmlns="http://schemas.openxmlformats.org/package/2006/relationships"><Relationship Id="rId2" Type="http://schemas.openxmlformats.org/officeDocument/2006/relationships/slide" Target="../slides/slide384.xml"/><Relationship Id="rId1" Type="http://schemas.openxmlformats.org/officeDocument/2006/relationships/notesMaster" Target="../notesMasters/notesMaster1.xml"/></Relationships>
</file>

<file path=ppt/notesSlides/_rels/notesSlide221.xml.rels><?xml version="1.0" encoding="UTF-8" standalone="yes"?>
<Relationships xmlns="http://schemas.openxmlformats.org/package/2006/relationships"><Relationship Id="rId2" Type="http://schemas.openxmlformats.org/officeDocument/2006/relationships/slide" Target="../slides/slide385.xml"/><Relationship Id="rId1" Type="http://schemas.openxmlformats.org/officeDocument/2006/relationships/notesMaster" Target="../notesMasters/notesMaster1.xml"/></Relationships>
</file>

<file path=ppt/notesSlides/_rels/notesSlide222.xml.rels><?xml version="1.0" encoding="UTF-8" standalone="yes"?>
<Relationships xmlns="http://schemas.openxmlformats.org/package/2006/relationships"><Relationship Id="rId2" Type="http://schemas.openxmlformats.org/officeDocument/2006/relationships/slide" Target="../slides/slide394.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82.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89.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94.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95.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98.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103.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104.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105.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114.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121.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122.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125.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126.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128.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129.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130.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131.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132.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133.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136.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137.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138.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139.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140.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141.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142.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143.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145.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146.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147.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150.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154.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155.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156.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165.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167.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170.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171.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172.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173.xml"/><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2" Type="http://schemas.openxmlformats.org/officeDocument/2006/relationships/slide" Target="../slides/slide174.xml"/><Relationship Id="rId1" Type="http://schemas.openxmlformats.org/officeDocument/2006/relationships/notesMaster" Target="../notesMasters/notesMaster1.xml"/></Relationships>
</file>

<file path=ppt/notesSlides/_rels/notesSlide95.xml.rels><?xml version="1.0" encoding="UTF-8" standalone="yes"?>
<Relationships xmlns="http://schemas.openxmlformats.org/package/2006/relationships"><Relationship Id="rId2" Type="http://schemas.openxmlformats.org/officeDocument/2006/relationships/slide" Target="../slides/slide175.xml"/><Relationship Id="rId1" Type="http://schemas.openxmlformats.org/officeDocument/2006/relationships/notesMaster" Target="../notesMasters/notesMaster1.xml"/></Relationships>
</file>

<file path=ppt/notesSlides/_rels/notesSlide96.xml.rels><?xml version="1.0" encoding="UTF-8" standalone="yes"?>
<Relationships xmlns="http://schemas.openxmlformats.org/package/2006/relationships"><Relationship Id="rId2" Type="http://schemas.openxmlformats.org/officeDocument/2006/relationships/slide" Target="../slides/slide176.xml"/><Relationship Id="rId1" Type="http://schemas.openxmlformats.org/officeDocument/2006/relationships/notesMaster" Target="../notesMasters/notesMaster1.xml"/></Relationships>
</file>

<file path=ppt/notesSlides/_rels/notesSlide97.xml.rels><?xml version="1.0" encoding="UTF-8" standalone="yes"?>
<Relationships xmlns="http://schemas.openxmlformats.org/package/2006/relationships"><Relationship Id="rId2" Type="http://schemas.openxmlformats.org/officeDocument/2006/relationships/slide" Target="../slides/slide177.xml"/><Relationship Id="rId1" Type="http://schemas.openxmlformats.org/officeDocument/2006/relationships/notesMaster" Target="../notesMasters/notesMaster1.xml"/></Relationships>
</file>

<file path=ppt/notesSlides/_rels/notesSlide98.xml.rels><?xml version="1.0" encoding="UTF-8" standalone="yes"?>
<Relationships xmlns="http://schemas.openxmlformats.org/package/2006/relationships"><Relationship Id="rId2" Type="http://schemas.openxmlformats.org/officeDocument/2006/relationships/slide" Target="../slides/slide178.xml"/><Relationship Id="rId1" Type="http://schemas.openxmlformats.org/officeDocument/2006/relationships/notesMaster" Target="../notesMasters/notesMaster1.xml"/></Relationships>
</file>

<file path=ppt/notesSlides/_rels/notesSlide99.xml.rels><?xml version="1.0" encoding="UTF-8" standalone="yes"?>
<Relationships xmlns="http://schemas.openxmlformats.org/package/2006/relationships"><Relationship Id="rId2" Type="http://schemas.openxmlformats.org/officeDocument/2006/relationships/slide" Target="../slides/slide184.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4A5C514A-B6EE-4628-87B8-3755CB0013A9}" type="slidenum">
              <a:rPr kumimoji="1" lang="ja-JP" altLang="en-US" sz="1200" b="0" i="0" u="none" strike="noStrike" kern="1200" cap="none" spc="0" normalizeH="0" baseline="0" noProof="0" smtClean="0">
                <a:ln>
                  <a:noFill/>
                </a:ln>
                <a:solidFill>
                  <a:prstClr val="black"/>
                </a:solidFill>
                <a:effectLst/>
                <a:uLnTx/>
                <a:uFillTx/>
                <a:latin typeface="Calibri"/>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a:t>
            </a:fld>
            <a:endPar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Tree>
    <p:extLst>
      <p:ext uri="{BB962C8B-B14F-4D97-AF65-F5344CB8AC3E}">
        <p14:creationId xmlns:p14="http://schemas.microsoft.com/office/powerpoint/2010/main" val="2066208942"/>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defTabSz="914178">
              <a:defRPr/>
            </a:pPr>
            <a:fld id="{4A5C514A-B6EE-4628-87B8-3755CB0013A9}" type="slidenum">
              <a:rPr lang="ja-JP" altLang="en-US">
                <a:solidFill>
                  <a:prstClr val="black"/>
                </a:solidFill>
                <a:latin typeface="Calibri"/>
                <a:ea typeface="ＭＳ Ｐゴシック" panose="020B0600070205080204" pitchFamily="50" charset="-128"/>
              </a:rPr>
              <a:pPr defTabSz="914178">
                <a:defRPr/>
              </a:pPr>
              <a:t>22</a:t>
            </a:fld>
            <a:endParaRPr lang="ja-JP" altLang="en-US">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144187774"/>
      </p:ext>
    </p:extLst>
  </p:cSld>
  <p:clrMapOvr>
    <a:masterClrMapping/>
  </p:clrMapOvr>
</p:notes>
</file>

<file path=ppt/notesSlides/notesSlide1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10"/>
          </p:nvPr>
        </p:nvSpPr>
        <p:spPr/>
        <p:txBody>
          <a:bodyPr/>
          <a:lstStyle/>
          <a:p>
            <a:pPr defTabSz="914178">
              <a:defRPr/>
            </a:pPr>
            <a:fld id="{4A5C514A-B6EE-4628-87B8-3755CB0013A9}" type="slidenum">
              <a:rPr lang="ja-JP" altLang="en-US">
                <a:solidFill>
                  <a:prstClr val="black"/>
                </a:solidFill>
                <a:latin typeface="Calibri"/>
                <a:ea typeface="ＭＳ Ｐゴシック" panose="020B0600070205080204" pitchFamily="50" charset="-128"/>
              </a:rPr>
              <a:pPr defTabSz="914178">
                <a:defRPr/>
              </a:pPr>
              <a:t>184</a:t>
            </a:fld>
            <a:endParaRPr lang="ja-JP" altLang="en-US">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3015746971"/>
      </p:ext>
    </p:extLst>
  </p:cSld>
  <p:clrMapOvr>
    <a:masterClrMapping/>
  </p:clrMapOvr>
</p:notes>
</file>

<file path=ppt/notesSlides/notesSlide1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Tree>
    <p:extLst>
      <p:ext uri="{BB962C8B-B14F-4D97-AF65-F5344CB8AC3E}">
        <p14:creationId xmlns:p14="http://schemas.microsoft.com/office/powerpoint/2010/main" val="1724451975"/>
      </p:ext>
    </p:extLst>
  </p:cSld>
  <p:clrMapOvr>
    <a:masterClrMapping/>
  </p:clrMapOvr>
</p:notes>
</file>

<file path=ppt/notesSlides/notesSlide1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10"/>
          </p:nvPr>
        </p:nvSpPr>
        <p:spPr/>
        <p:txBody>
          <a:bodyPr/>
          <a:lstStyle/>
          <a:p>
            <a:fld id="{4A5C514A-B6EE-4628-87B8-3755CB0013A9}" type="slidenum">
              <a:rPr kumimoji="1" lang="ja-JP" altLang="en-US" smtClean="0"/>
              <a:pPr/>
              <a:t>187</a:t>
            </a:fld>
            <a:endParaRPr kumimoji="1" lang="ja-JP" altLang="en-US"/>
          </a:p>
        </p:txBody>
      </p:sp>
    </p:spTree>
    <p:extLst>
      <p:ext uri="{BB962C8B-B14F-4D97-AF65-F5344CB8AC3E}">
        <p14:creationId xmlns:p14="http://schemas.microsoft.com/office/powerpoint/2010/main" val="627362536"/>
      </p:ext>
    </p:extLst>
  </p:cSld>
  <p:clrMapOvr>
    <a:masterClrMapping/>
  </p:clrMapOvr>
</p:notes>
</file>

<file path=ppt/notesSlides/notesSlide1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10"/>
          </p:nvPr>
        </p:nvSpPr>
        <p:spPr/>
        <p:txBody>
          <a:bodyPr/>
          <a:lstStyle/>
          <a:p>
            <a:pPr defTabSz="914178">
              <a:defRPr/>
            </a:pPr>
            <a:fld id="{4A5C514A-B6EE-4628-87B8-3755CB0013A9}" type="slidenum">
              <a:rPr lang="ja-JP" altLang="en-US">
                <a:solidFill>
                  <a:prstClr val="black"/>
                </a:solidFill>
                <a:latin typeface="Calibri"/>
                <a:ea typeface="ＭＳ Ｐゴシック" panose="020B0600070205080204" pitchFamily="50" charset="-128"/>
              </a:rPr>
              <a:pPr defTabSz="914178">
                <a:defRPr/>
              </a:pPr>
              <a:t>188</a:t>
            </a:fld>
            <a:endParaRPr lang="ja-JP" altLang="en-US">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2372852394"/>
      </p:ext>
    </p:extLst>
  </p:cSld>
  <p:clrMapOvr>
    <a:masterClrMapping/>
  </p:clrMapOvr>
</p:notes>
</file>

<file path=ppt/notesSlides/notesSlide1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10"/>
          </p:nvPr>
        </p:nvSpPr>
        <p:spPr/>
        <p:txBody>
          <a:bodyPr/>
          <a:lstStyle/>
          <a:p>
            <a:pPr defTabSz="914178">
              <a:defRPr/>
            </a:pPr>
            <a:fld id="{4A5C514A-B6EE-4628-87B8-3755CB0013A9}" type="slidenum">
              <a:rPr lang="ja-JP" altLang="en-US">
                <a:solidFill>
                  <a:prstClr val="black"/>
                </a:solidFill>
                <a:latin typeface="Calibri"/>
                <a:ea typeface="ＭＳ Ｐゴシック" panose="020B0600070205080204" pitchFamily="50" charset="-128"/>
              </a:rPr>
              <a:pPr defTabSz="914178">
                <a:defRPr/>
              </a:pPr>
              <a:t>189</a:t>
            </a:fld>
            <a:endParaRPr lang="ja-JP" altLang="en-US">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1063161721"/>
      </p:ext>
    </p:extLst>
  </p:cSld>
  <p:clrMapOvr>
    <a:masterClrMapping/>
  </p:clrMapOvr>
</p:notes>
</file>

<file path=ppt/notesSlides/notesSlide1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a:xfrm>
            <a:off x="1168400" y="1243013"/>
            <a:ext cx="4470400" cy="3354387"/>
          </a:xfrm>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defTabSz="914178">
              <a:defRPr/>
            </a:pPr>
            <a:fld id="{4A5C514A-B6EE-4628-87B8-3755CB0013A9}" type="slidenum">
              <a:rPr lang="ja-JP" altLang="en-US">
                <a:solidFill>
                  <a:prstClr val="black"/>
                </a:solidFill>
                <a:latin typeface="Calibri"/>
                <a:ea typeface="ＭＳ Ｐゴシック" panose="020B0600070205080204" pitchFamily="50" charset="-128"/>
              </a:rPr>
              <a:pPr defTabSz="914178">
                <a:defRPr/>
              </a:pPr>
              <a:t>190</a:t>
            </a:fld>
            <a:endParaRPr lang="ja-JP" altLang="en-US">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2033594016"/>
      </p:ext>
    </p:extLst>
  </p:cSld>
  <p:clrMapOvr>
    <a:masterClrMapping/>
  </p:clrMapOvr>
</p:notes>
</file>

<file path=ppt/notesSlides/notesSlide1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10"/>
          </p:nvPr>
        </p:nvSpPr>
        <p:spPr/>
        <p:txBody>
          <a:bodyPr/>
          <a:lstStyle/>
          <a:p>
            <a:pPr defTabSz="914178">
              <a:defRPr/>
            </a:pPr>
            <a:fld id="{4A5C514A-B6EE-4628-87B8-3755CB0013A9}" type="slidenum">
              <a:rPr lang="ja-JP" altLang="en-US">
                <a:solidFill>
                  <a:prstClr val="black"/>
                </a:solidFill>
                <a:latin typeface="Calibri"/>
                <a:ea typeface="ＭＳ Ｐゴシック" panose="020B0600070205080204" pitchFamily="50" charset="-128"/>
              </a:rPr>
              <a:pPr defTabSz="914178">
                <a:defRPr/>
              </a:pPr>
              <a:t>191</a:t>
            </a:fld>
            <a:endParaRPr lang="ja-JP" altLang="en-US">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2506490674"/>
      </p:ext>
    </p:extLst>
  </p:cSld>
  <p:clrMapOvr>
    <a:masterClrMapping/>
  </p:clrMapOvr>
</p:notes>
</file>

<file path=ppt/notesSlides/notesSlide1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 1"/>
          <p:cNvSpPr>
            <a:spLocks noGrp="1" noRot="1" noChangeAspect="1"/>
          </p:cNvSpPr>
          <p:nvPr>
            <p:ph type="sldImg"/>
          </p:nvPr>
        </p:nvSpPr>
        <p:spPr>
          <a:xfrm>
            <a:off x="1168400" y="1243013"/>
            <a:ext cx="4470400" cy="3354387"/>
          </a:xfrm>
        </p:spPr>
      </p:sp>
      <p:sp>
        <p:nvSpPr>
          <p:cNvPr id="3" name="ノート プレースホルダ 2"/>
          <p:cNvSpPr>
            <a:spLocks noGrp="1"/>
          </p:cNvSpPr>
          <p:nvPr>
            <p:ph type="body" idx="1"/>
          </p:nvPr>
        </p:nvSpPr>
        <p:spPr/>
        <p:txBody>
          <a:bodyPr>
            <a:normAutofit/>
          </a:bodyPr>
          <a:lstStyle/>
          <a:p>
            <a:endParaRPr kumimoji="1" lang="ja-JP" altLang="en-US"/>
          </a:p>
        </p:txBody>
      </p:sp>
      <p:sp>
        <p:nvSpPr>
          <p:cNvPr id="4" name="スライド番号プレースホルダ 3"/>
          <p:cNvSpPr>
            <a:spLocks noGrp="1"/>
          </p:cNvSpPr>
          <p:nvPr>
            <p:ph type="sldNum" sz="quarter" idx="10"/>
          </p:nvPr>
        </p:nvSpPr>
        <p:spPr/>
        <p:txBody>
          <a:bodyPr/>
          <a:lstStyle/>
          <a:p>
            <a:pPr defTabSz="915459">
              <a:defRPr/>
            </a:pPr>
            <a:fld id="{B91D8F53-B7AE-405C-AA3F-341CA4AE98BB}" type="slidenum">
              <a:rPr lang="ja-JP" altLang="en-US">
                <a:solidFill>
                  <a:prstClr val="black"/>
                </a:solidFill>
                <a:latin typeface="Calibri"/>
                <a:ea typeface="ＭＳ Ｐゴシック" panose="020B0600070205080204" pitchFamily="50" charset="-128"/>
              </a:rPr>
              <a:pPr defTabSz="915459">
                <a:defRPr/>
              </a:pPr>
              <a:t>192</a:t>
            </a:fld>
            <a:endParaRPr lang="ja-JP" altLang="en-US">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3391009477"/>
      </p:ext>
    </p:extLst>
  </p:cSld>
  <p:clrMapOvr>
    <a:masterClrMapping/>
  </p:clrMapOvr>
</p:notes>
</file>

<file path=ppt/notesSlides/notesSlide1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10"/>
          </p:nvPr>
        </p:nvSpPr>
        <p:spPr/>
        <p:txBody>
          <a:bodyPr/>
          <a:lstStyle/>
          <a:p>
            <a:fld id="{4A5C514A-B6EE-4628-87B8-3755CB0013A9}" type="slidenum">
              <a:rPr kumimoji="1" lang="ja-JP" altLang="en-US" smtClean="0"/>
              <a:pPr/>
              <a:t>195</a:t>
            </a:fld>
            <a:endParaRPr kumimoji="1" lang="ja-JP" altLang="en-US"/>
          </a:p>
        </p:txBody>
      </p:sp>
    </p:spTree>
    <p:extLst>
      <p:ext uri="{BB962C8B-B14F-4D97-AF65-F5344CB8AC3E}">
        <p14:creationId xmlns:p14="http://schemas.microsoft.com/office/powerpoint/2010/main" val="2761173269"/>
      </p:ext>
    </p:extLst>
  </p:cSld>
  <p:clrMapOvr>
    <a:masterClrMapping/>
  </p:clrMapOvr>
</p:notes>
</file>

<file path=ppt/notesSlides/notesSlide1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10"/>
          </p:nvPr>
        </p:nvSpPr>
        <p:spPr/>
        <p:txBody>
          <a:bodyPr/>
          <a:lstStyle/>
          <a:p>
            <a:pPr defTabSz="923319">
              <a:defRPr/>
            </a:pPr>
            <a:fld id="{4A5C514A-B6EE-4628-87B8-3755CB0013A9}" type="slidenum">
              <a:rPr lang="ja-JP" altLang="en-US">
                <a:solidFill>
                  <a:prstClr val="black"/>
                </a:solidFill>
                <a:latin typeface="Calibri"/>
                <a:ea typeface="ＭＳ Ｐゴシック" panose="020B0600070205080204" pitchFamily="50" charset="-128"/>
              </a:rPr>
              <a:pPr defTabSz="923319">
                <a:defRPr/>
              </a:pPr>
              <a:t>204</a:t>
            </a:fld>
            <a:endParaRPr lang="ja-JP" altLang="en-US">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277438808"/>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defTabSz="914178">
              <a:defRPr/>
            </a:pPr>
            <a:fld id="{4A5C514A-B6EE-4628-87B8-3755CB0013A9}" type="slidenum">
              <a:rPr lang="ja-JP" altLang="en-US">
                <a:solidFill>
                  <a:prstClr val="black"/>
                </a:solidFill>
                <a:latin typeface="Calibri"/>
                <a:ea typeface="ＭＳ Ｐゴシック" panose="020B0600070205080204" pitchFamily="50" charset="-128"/>
              </a:rPr>
              <a:pPr defTabSz="914178">
                <a:defRPr/>
              </a:pPr>
              <a:t>23</a:t>
            </a:fld>
            <a:endParaRPr lang="ja-JP" altLang="en-US">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317775645"/>
      </p:ext>
    </p:extLst>
  </p:cSld>
  <p:clrMapOvr>
    <a:masterClrMapping/>
  </p:clrMapOvr>
</p:notes>
</file>

<file path=ppt/notesSlides/notesSlide1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defTabSz="914178">
              <a:defRPr/>
            </a:pPr>
            <a:fld id="{4A5C514A-B6EE-4628-87B8-3755CB0013A9}" type="slidenum">
              <a:rPr lang="ja-JP" altLang="en-US">
                <a:solidFill>
                  <a:prstClr val="black"/>
                </a:solidFill>
                <a:latin typeface="Calibri"/>
                <a:ea typeface="ＭＳ Ｐゴシック" panose="020B0600070205080204" pitchFamily="50" charset="-128"/>
              </a:rPr>
              <a:pPr defTabSz="914178">
                <a:defRPr/>
              </a:pPr>
              <a:t>215</a:t>
            </a:fld>
            <a:endParaRPr lang="ja-JP" altLang="en-US">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3363694752"/>
      </p:ext>
    </p:extLst>
  </p:cSld>
  <p:clrMapOvr>
    <a:masterClrMapping/>
  </p:clrMapOvr>
</p:notes>
</file>

<file path=ppt/notesSlides/notesSlide1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10"/>
          </p:nvPr>
        </p:nvSpPr>
        <p:spPr/>
        <p:txBody>
          <a:bodyPr/>
          <a:lstStyle/>
          <a:p>
            <a:pPr defTabSz="914178">
              <a:defRPr/>
            </a:pPr>
            <a:fld id="{4A5C514A-B6EE-4628-87B8-3755CB0013A9}" type="slidenum">
              <a:rPr lang="ja-JP" altLang="en-US">
                <a:solidFill>
                  <a:prstClr val="black"/>
                </a:solidFill>
                <a:latin typeface="Calibri"/>
                <a:ea typeface="ＭＳ Ｐゴシック" panose="020B0600070205080204" pitchFamily="50" charset="-128"/>
              </a:rPr>
              <a:pPr defTabSz="914178">
                <a:defRPr/>
              </a:pPr>
              <a:t>222</a:t>
            </a:fld>
            <a:endParaRPr lang="ja-JP" altLang="en-US">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3561838203"/>
      </p:ext>
    </p:extLst>
  </p:cSld>
  <p:clrMapOvr>
    <a:masterClrMapping/>
  </p:clrMapOvr>
</p:notes>
</file>

<file path=ppt/notesSlides/notesSlide1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a:xfrm>
            <a:off x="1371600" y="1143000"/>
            <a:ext cx="4114800" cy="3087688"/>
          </a:xfrm>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10"/>
          </p:nvPr>
        </p:nvSpPr>
        <p:spPr/>
        <p:txBody>
          <a:bodyPr/>
          <a:lstStyle/>
          <a:p>
            <a:pPr defTabSz="914178">
              <a:defRPr/>
            </a:pPr>
            <a:fld id="{4A5C514A-B6EE-4628-87B8-3755CB0013A9}" type="slidenum">
              <a:rPr lang="ja-JP" altLang="en-US">
                <a:solidFill>
                  <a:prstClr val="black"/>
                </a:solidFill>
                <a:latin typeface="Calibri"/>
                <a:ea typeface="ＭＳ Ｐゴシック" panose="020B0600070205080204" pitchFamily="50" charset="-128"/>
              </a:rPr>
              <a:pPr defTabSz="914178">
                <a:defRPr/>
              </a:pPr>
              <a:t>223</a:t>
            </a:fld>
            <a:endParaRPr lang="ja-JP" altLang="en-US">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2643742999"/>
      </p:ext>
    </p:extLst>
  </p:cSld>
  <p:clrMapOvr>
    <a:masterClrMapping/>
  </p:clrMapOvr>
</p:notes>
</file>

<file path=ppt/notesSlides/notesSlide1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 1"/>
          <p:cNvSpPr>
            <a:spLocks noGrp="1" noRot="1" noChangeAspect="1"/>
          </p:cNvSpPr>
          <p:nvPr>
            <p:ph type="sldImg"/>
          </p:nvPr>
        </p:nvSpPr>
        <p:spPr/>
      </p:sp>
      <p:sp>
        <p:nvSpPr>
          <p:cNvPr id="3" name="ノート プレースホルダ 2"/>
          <p:cNvSpPr>
            <a:spLocks noGrp="1"/>
          </p:cNvSpPr>
          <p:nvPr>
            <p:ph type="body" idx="1"/>
          </p:nvPr>
        </p:nvSpPr>
        <p:spPr/>
        <p:txBody>
          <a:bodyPr>
            <a:normAutofit/>
          </a:bodyPr>
          <a:lstStyle/>
          <a:p>
            <a:endParaRPr kumimoji="1" lang="ja-JP" altLang="en-US" dirty="0"/>
          </a:p>
        </p:txBody>
      </p:sp>
      <p:sp>
        <p:nvSpPr>
          <p:cNvPr id="4" name="スライド番号プレースホルダ 3"/>
          <p:cNvSpPr>
            <a:spLocks noGrp="1"/>
          </p:cNvSpPr>
          <p:nvPr>
            <p:ph type="sldNum" sz="quarter" idx="10"/>
          </p:nvPr>
        </p:nvSpPr>
        <p:spPr/>
        <p:txBody>
          <a:bodyPr/>
          <a:lstStyle/>
          <a:p>
            <a:pPr defTabSz="914178">
              <a:defRPr/>
            </a:pPr>
            <a:fld id="{184A2563-D352-43D6-99D2-62CD02BE4922}" type="slidenum">
              <a:rPr lang="ja-JP" altLang="en-US">
                <a:solidFill>
                  <a:prstClr val="black"/>
                </a:solidFill>
                <a:latin typeface="Calibri"/>
                <a:ea typeface="ＭＳ Ｐゴシック" panose="020B0600070205080204" pitchFamily="50" charset="-128"/>
              </a:rPr>
              <a:pPr defTabSz="914178">
                <a:defRPr/>
              </a:pPr>
              <a:t>237</a:t>
            </a:fld>
            <a:endParaRPr lang="ja-JP" altLang="en-US">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3974869874"/>
      </p:ext>
    </p:extLst>
  </p:cSld>
  <p:clrMapOvr>
    <a:masterClrMapping/>
  </p:clrMapOvr>
</p:notes>
</file>

<file path=ppt/notesSlides/notesSlide1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 1"/>
          <p:cNvSpPr>
            <a:spLocks noGrp="1" noRot="1" noChangeAspect="1"/>
          </p:cNvSpPr>
          <p:nvPr>
            <p:ph type="sldImg"/>
          </p:nvPr>
        </p:nvSpPr>
        <p:spPr/>
      </p:sp>
      <p:sp>
        <p:nvSpPr>
          <p:cNvPr id="3" name="ノート プレースホルダ 2"/>
          <p:cNvSpPr>
            <a:spLocks noGrp="1"/>
          </p:cNvSpPr>
          <p:nvPr>
            <p:ph type="body" idx="1"/>
          </p:nvPr>
        </p:nvSpPr>
        <p:spPr/>
        <p:txBody>
          <a:bodyPr>
            <a:normAutofit/>
          </a:bodyPr>
          <a:lstStyle/>
          <a:p>
            <a:endParaRPr kumimoji="1" lang="ja-JP" altLang="en-US" dirty="0"/>
          </a:p>
        </p:txBody>
      </p:sp>
      <p:sp>
        <p:nvSpPr>
          <p:cNvPr id="4" name="スライド番号プレースホルダ 3"/>
          <p:cNvSpPr>
            <a:spLocks noGrp="1"/>
          </p:cNvSpPr>
          <p:nvPr>
            <p:ph type="sldNum" sz="quarter" idx="10"/>
          </p:nvPr>
        </p:nvSpPr>
        <p:spPr/>
        <p:txBody>
          <a:bodyPr/>
          <a:lstStyle/>
          <a:p>
            <a:pPr defTabSz="914178">
              <a:defRPr/>
            </a:pPr>
            <a:fld id="{184A2563-D352-43D6-99D2-62CD02BE4922}" type="slidenum">
              <a:rPr lang="ja-JP" altLang="en-US">
                <a:solidFill>
                  <a:prstClr val="black"/>
                </a:solidFill>
                <a:latin typeface="Calibri"/>
                <a:ea typeface="ＭＳ Ｐゴシック" panose="020B0600070205080204" pitchFamily="50" charset="-128"/>
              </a:rPr>
              <a:pPr defTabSz="914178">
                <a:defRPr/>
              </a:pPr>
              <a:t>238</a:t>
            </a:fld>
            <a:endParaRPr lang="ja-JP" altLang="en-US">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42047188"/>
      </p:ext>
    </p:extLst>
  </p:cSld>
  <p:clrMapOvr>
    <a:masterClrMapping/>
  </p:clrMapOvr>
</p:notes>
</file>

<file path=ppt/notesSlides/notesSlide1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 1"/>
          <p:cNvSpPr>
            <a:spLocks noGrp="1" noRot="1" noChangeAspect="1"/>
          </p:cNvSpPr>
          <p:nvPr>
            <p:ph type="sldImg"/>
          </p:nvPr>
        </p:nvSpPr>
        <p:spPr/>
      </p:sp>
      <p:sp>
        <p:nvSpPr>
          <p:cNvPr id="3" name="ノート プレースホルダ 2"/>
          <p:cNvSpPr>
            <a:spLocks noGrp="1"/>
          </p:cNvSpPr>
          <p:nvPr>
            <p:ph type="body" idx="1"/>
          </p:nvPr>
        </p:nvSpPr>
        <p:spPr/>
        <p:txBody>
          <a:bodyPr>
            <a:normAutofit/>
          </a:bodyPr>
          <a:lstStyle/>
          <a:p>
            <a:endParaRPr kumimoji="1" lang="ja-JP" altLang="en-US" dirty="0"/>
          </a:p>
        </p:txBody>
      </p:sp>
      <p:sp>
        <p:nvSpPr>
          <p:cNvPr id="4" name="スライド番号プレースホルダ 3"/>
          <p:cNvSpPr>
            <a:spLocks noGrp="1"/>
          </p:cNvSpPr>
          <p:nvPr>
            <p:ph type="sldNum" sz="quarter" idx="10"/>
          </p:nvPr>
        </p:nvSpPr>
        <p:spPr/>
        <p:txBody>
          <a:bodyPr/>
          <a:lstStyle/>
          <a:p>
            <a:pPr defTabSz="914178">
              <a:defRPr/>
            </a:pPr>
            <a:fld id="{184A2563-D352-43D6-99D2-62CD02BE4922}" type="slidenum">
              <a:rPr lang="ja-JP" altLang="en-US">
                <a:solidFill>
                  <a:prstClr val="black"/>
                </a:solidFill>
                <a:latin typeface="Calibri"/>
                <a:ea typeface="ＭＳ Ｐゴシック" panose="020B0600070205080204" pitchFamily="50" charset="-128"/>
              </a:rPr>
              <a:pPr defTabSz="914178">
                <a:defRPr/>
              </a:pPr>
              <a:t>239</a:t>
            </a:fld>
            <a:endParaRPr lang="ja-JP" altLang="en-US">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84368300"/>
      </p:ext>
    </p:extLst>
  </p:cSld>
  <p:clrMapOvr>
    <a:masterClrMapping/>
  </p:clrMapOvr>
</p:notes>
</file>

<file path=ppt/notesSlides/notesSlide1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defTabSz="915459">
              <a:defRPr/>
            </a:pPr>
            <a:fld id="{6DE47704-DA29-41EA-9615-E30FD9C8010D}" type="slidenum">
              <a:rPr lang="ja-JP" altLang="en-US">
                <a:solidFill>
                  <a:prstClr val="black"/>
                </a:solidFill>
                <a:latin typeface="Calibri"/>
                <a:ea typeface="ＭＳ Ｐゴシック" panose="020B0600070205080204" pitchFamily="50" charset="-128"/>
              </a:rPr>
              <a:pPr defTabSz="915459">
                <a:defRPr/>
              </a:pPr>
              <a:t>240</a:t>
            </a:fld>
            <a:endParaRPr lang="ja-JP" altLang="en-US">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1602670565"/>
      </p:ext>
    </p:extLst>
  </p:cSld>
  <p:clrMapOvr>
    <a:masterClrMapping/>
  </p:clrMapOvr>
</p:notes>
</file>

<file path=ppt/notesSlides/notesSlide1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defTabSz="915459">
              <a:defRPr/>
            </a:pPr>
            <a:fld id="{6DE47704-DA29-41EA-9615-E30FD9C8010D}" type="slidenum">
              <a:rPr lang="ja-JP" altLang="en-US">
                <a:solidFill>
                  <a:prstClr val="black"/>
                </a:solidFill>
                <a:latin typeface="Calibri"/>
                <a:ea typeface="ＭＳ Ｐゴシック" panose="020B0600070205080204" pitchFamily="50" charset="-128"/>
              </a:rPr>
              <a:pPr defTabSz="915459">
                <a:defRPr/>
              </a:pPr>
              <a:t>241</a:t>
            </a:fld>
            <a:endParaRPr lang="ja-JP" altLang="en-US">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1779112911"/>
      </p:ext>
    </p:extLst>
  </p:cSld>
  <p:clrMapOvr>
    <a:masterClrMapping/>
  </p:clrMapOvr>
</p:notes>
</file>

<file path=ppt/notesSlides/notesSlide1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defTabSz="915459">
              <a:defRPr/>
            </a:pPr>
            <a:fld id="{6DE47704-DA29-41EA-9615-E30FD9C8010D}" type="slidenum">
              <a:rPr lang="ja-JP" altLang="en-US">
                <a:solidFill>
                  <a:prstClr val="black"/>
                </a:solidFill>
                <a:latin typeface="Calibri"/>
                <a:ea typeface="ＭＳ Ｐゴシック" panose="020B0600070205080204" pitchFamily="50" charset="-128"/>
              </a:rPr>
              <a:pPr defTabSz="915459">
                <a:defRPr/>
              </a:pPr>
              <a:t>242</a:t>
            </a:fld>
            <a:endParaRPr lang="ja-JP" altLang="en-US">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337386071"/>
      </p:ext>
    </p:extLst>
  </p:cSld>
  <p:clrMapOvr>
    <a:masterClrMapping/>
  </p:clrMapOvr>
</p:notes>
</file>

<file path=ppt/notesSlides/notesSlide1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defTabSz="915459">
              <a:defRPr/>
            </a:pPr>
            <a:fld id="{6DE47704-DA29-41EA-9615-E30FD9C8010D}" type="slidenum">
              <a:rPr lang="ja-JP" altLang="en-US">
                <a:solidFill>
                  <a:prstClr val="black"/>
                </a:solidFill>
                <a:latin typeface="Calibri"/>
                <a:ea typeface="ＭＳ Ｐゴシック" panose="020B0600070205080204" pitchFamily="50" charset="-128"/>
              </a:rPr>
              <a:pPr defTabSz="915459">
                <a:defRPr/>
              </a:pPr>
              <a:t>243</a:t>
            </a:fld>
            <a:endParaRPr lang="ja-JP" altLang="en-US">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3077907628"/>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defTabSz="914178">
              <a:defRPr/>
            </a:pPr>
            <a:fld id="{4A5C514A-B6EE-4628-87B8-3755CB0013A9}" type="slidenum">
              <a:rPr lang="ja-JP" altLang="en-US">
                <a:solidFill>
                  <a:prstClr val="black"/>
                </a:solidFill>
                <a:latin typeface="Calibri"/>
                <a:ea typeface="ＭＳ Ｐゴシック" panose="020B0600070205080204" pitchFamily="50" charset="-128"/>
              </a:rPr>
              <a:pPr defTabSz="914178">
                <a:defRPr/>
              </a:pPr>
              <a:t>24</a:t>
            </a:fld>
            <a:endParaRPr lang="ja-JP" altLang="en-US">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307490438"/>
      </p:ext>
    </p:extLst>
  </p:cSld>
  <p:clrMapOvr>
    <a:masterClrMapping/>
  </p:clrMapOvr>
</p:notes>
</file>

<file path=ppt/notesSlides/notesSlide1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defTabSz="915459">
              <a:defRPr/>
            </a:pPr>
            <a:fld id="{09093A18-FE34-4818-9990-B075A8E4C57A}" type="slidenum">
              <a:rPr lang="ja-JP" altLang="en-US">
                <a:solidFill>
                  <a:prstClr val="black"/>
                </a:solidFill>
                <a:latin typeface="Calibri"/>
                <a:ea typeface="ＭＳ Ｐゴシック" panose="020B0600070205080204" pitchFamily="50" charset="-128"/>
              </a:rPr>
              <a:pPr defTabSz="915459">
                <a:defRPr/>
              </a:pPr>
              <a:t>244</a:t>
            </a:fld>
            <a:endParaRPr lang="ja-JP" altLang="en-US">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248243371"/>
      </p:ext>
    </p:extLst>
  </p:cSld>
  <p:clrMapOvr>
    <a:masterClrMapping/>
  </p:clrMapOvr>
</p:notes>
</file>

<file path=ppt/notesSlides/notesSlide1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en-US" altLang="ja-JP" dirty="0"/>
          </a:p>
        </p:txBody>
      </p:sp>
      <p:sp>
        <p:nvSpPr>
          <p:cNvPr id="4" name="スライド番号プレースホルダー 3"/>
          <p:cNvSpPr>
            <a:spLocks noGrp="1"/>
          </p:cNvSpPr>
          <p:nvPr>
            <p:ph type="sldNum" sz="quarter" idx="10"/>
          </p:nvPr>
        </p:nvSpPr>
        <p:spPr/>
        <p:txBody>
          <a:bodyPr/>
          <a:lstStyle/>
          <a:p>
            <a:pPr defTabSz="915459">
              <a:defRPr/>
            </a:pPr>
            <a:fld id="{09093A18-FE34-4818-9990-B075A8E4C57A}" type="slidenum">
              <a:rPr lang="ja-JP" altLang="en-US">
                <a:solidFill>
                  <a:prstClr val="black"/>
                </a:solidFill>
                <a:latin typeface="Calibri"/>
                <a:ea typeface="ＭＳ Ｐゴシック" panose="020B0600070205080204" pitchFamily="50" charset="-128"/>
              </a:rPr>
              <a:pPr defTabSz="915459">
                <a:defRPr/>
              </a:pPr>
              <a:t>245</a:t>
            </a:fld>
            <a:endParaRPr lang="ja-JP" altLang="en-US">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4286421478"/>
      </p:ext>
    </p:extLst>
  </p:cSld>
  <p:clrMapOvr>
    <a:masterClrMapping/>
  </p:clrMapOvr>
</p:notes>
</file>

<file path=ppt/notesSlides/notesSlide1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pPr defTabSz="914178">
              <a:defRPr/>
            </a:pPr>
            <a:endParaRPr kumimoji="1" lang="en-US" altLang="ja-JP" dirty="0"/>
          </a:p>
        </p:txBody>
      </p:sp>
      <p:sp>
        <p:nvSpPr>
          <p:cNvPr id="4" name="スライド番号プレースホルダー 3"/>
          <p:cNvSpPr>
            <a:spLocks noGrp="1"/>
          </p:cNvSpPr>
          <p:nvPr>
            <p:ph type="sldNum" sz="quarter" idx="10"/>
          </p:nvPr>
        </p:nvSpPr>
        <p:spPr/>
        <p:txBody>
          <a:bodyPr/>
          <a:lstStyle/>
          <a:p>
            <a:pPr defTabSz="915459">
              <a:defRPr/>
            </a:pPr>
            <a:fld id="{09093A18-FE34-4818-9990-B075A8E4C57A}" type="slidenum">
              <a:rPr lang="ja-JP" altLang="en-US">
                <a:solidFill>
                  <a:prstClr val="black"/>
                </a:solidFill>
                <a:latin typeface="Calibri"/>
                <a:ea typeface="ＭＳ Ｐゴシック" panose="020B0600070205080204" pitchFamily="50" charset="-128"/>
              </a:rPr>
              <a:pPr defTabSz="915459">
                <a:defRPr/>
              </a:pPr>
              <a:t>246</a:t>
            </a:fld>
            <a:endParaRPr lang="ja-JP" altLang="en-US">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3304503444"/>
      </p:ext>
    </p:extLst>
  </p:cSld>
  <p:clrMapOvr>
    <a:masterClrMapping/>
  </p:clrMapOvr>
</p:notes>
</file>

<file path=ppt/notesSlides/notesSlide1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defTabSz="915459">
              <a:defRPr/>
            </a:pPr>
            <a:fld id="{09093A18-FE34-4818-9990-B075A8E4C57A}" type="slidenum">
              <a:rPr lang="ja-JP" altLang="en-US">
                <a:solidFill>
                  <a:prstClr val="black"/>
                </a:solidFill>
                <a:latin typeface="Calibri"/>
                <a:ea typeface="ＭＳ Ｐゴシック" panose="020B0600070205080204" pitchFamily="50" charset="-128"/>
              </a:rPr>
              <a:pPr defTabSz="915459">
                <a:defRPr/>
              </a:pPr>
              <a:t>247</a:t>
            </a:fld>
            <a:endParaRPr lang="ja-JP" altLang="en-US">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2186651380"/>
      </p:ext>
    </p:extLst>
  </p:cSld>
  <p:clrMapOvr>
    <a:masterClrMapping/>
  </p:clrMapOvr>
</p:notes>
</file>

<file path=ppt/notesSlides/notesSlide1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a:xfrm>
            <a:off x="1371600" y="1143000"/>
            <a:ext cx="4114800" cy="3087688"/>
          </a:xfrm>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defTabSz="914178">
              <a:defRPr/>
            </a:pPr>
            <a:fld id="{4A5C514A-B6EE-4628-87B8-3755CB0013A9}" type="slidenum">
              <a:rPr lang="ja-JP" altLang="en-US">
                <a:solidFill>
                  <a:prstClr val="black"/>
                </a:solidFill>
                <a:latin typeface="Calibri"/>
                <a:ea typeface="ＭＳ Ｐゴシック" panose="020B0600070205080204" pitchFamily="50" charset="-128"/>
              </a:rPr>
              <a:pPr defTabSz="914178">
                <a:defRPr/>
              </a:pPr>
              <a:t>248</a:t>
            </a:fld>
            <a:endParaRPr lang="ja-JP" altLang="en-US">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1044909024"/>
      </p:ext>
    </p:extLst>
  </p:cSld>
  <p:clrMapOvr>
    <a:masterClrMapping/>
  </p:clrMapOvr>
</p:notes>
</file>

<file path=ppt/notesSlides/notesSlide1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defTabSz="915459">
              <a:defRPr/>
            </a:pPr>
            <a:fld id="{09093A18-FE34-4818-9990-B075A8E4C57A}" type="slidenum">
              <a:rPr lang="ja-JP" altLang="en-US">
                <a:solidFill>
                  <a:prstClr val="black"/>
                </a:solidFill>
                <a:latin typeface="Calibri"/>
                <a:ea typeface="ＭＳ Ｐゴシック" panose="020B0600070205080204" pitchFamily="50" charset="-128"/>
              </a:rPr>
              <a:pPr defTabSz="915459">
                <a:defRPr/>
              </a:pPr>
              <a:t>249</a:t>
            </a:fld>
            <a:endParaRPr lang="ja-JP" altLang="en-US">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2146604894"/>
      </p:ext>
    </p:extLst>
  </p:cSld>
  <p:clrMapOvr>
    <a:masterClrMapping/>
  </p:clrMapOvr>
</p:notes>
</file>

<file path=ppt/notesSlides/notesSlide1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defTabSz="915459">
              <a:defRPr/>
            </a:pPr>
            <a:fld id="{09093A18-FE34-4818-9990-B075A8E4C57A}" type="slidenum">
              <a:rPr lang="ja-JP" altLang="en-US">
                <a:solidFill>
                  <a:prstClr val="black"/>
                </a:solidFill>
                <a:latin typeface="Calibri"/>
                <a:ea typeface="ＭＳ Ｐゴシック" panose="020B0600070205080204" pitchFamily="50" charset="-128"/>
              </a:rPr>
              <a:pPr defTabSz="915459">
                <a:defRPr/>
              </a:pPr>
              <a:t>250</a:t>
            </a:fld>
            <a:endParaRPr lang="ja-JP" altLang="en-US">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702645735"/>
      </p:ext>
    </p:extLst>
  </p:cSld>
  <p:clrMapOvr>
    <a:masterClrMapping/>
  </p:clrMapOvr>
</p:notes>
</file>

<file path=ppt/notesSlides/notesSlide1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en-US" altLang="ja-JP" dirty="0"/>
          </a:p>
        </p:txBody>
      </p:sp>
      <p:sp>
        <p:nvSpPr>
          <p:cNvPr id="4" name="スライド番号プレースホルダー 3"/>
          <p:cNvSpPr>
            <a:spLocks noGrp="1"/>
          </p:cNvSpPr>
          <p:nvPr>
            <p:ph type="sldNum" sz="quarter" idx="10"/>
          </p:nvPr>
        </p:nvSpPr>
        <p:spPr/>
        <p:txBody>
          <a:bodyPr/>
          <a:lstStyle/>
          <a:p>
            <a:pPr defTabSz="915459">
              <a:defRPr/>
            </a:pPr>
            <a:fld id="{09093A18-FE34-4818-9990-B075A8E4C57A}" type="slidenum">
              <a:rPr lang="ja-JP" altLang="en-US">
                <a:solidFill>
                  <a:prstClr val="black"/>
                </a:solidFill>
                <a:latin typeface="Calibri"/>
                <a:ea typeface="ＭＳ Ｐゴシック" panose="020B0600070205080204" pitchFamily="50" charset="-128"/>
              </a:rPr>
              <a:pPr defTabSz="915459">
                <a:defRPr/>
              </a:pPr>
              <a:t>251</a:t>
            </a:fld>
            <a:endParaRPr lang="ja-JP" altLang="en-US">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1696019104"/>
      </p:ext>
    </p:extLst>
  </p:cSld>
  <p:clrMapOvr>
    <a:masterClrMapping/>
  </p:clrMapOvr>
</p:notes>
</file>

<file path=ppt/notesSlides/notesSlide1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pPr defTabSz="914178">
              <a:defRPr/>
            </a:pPr>
            <a:endParaRPr kumimoji="1" lang="ja-JP" altLang="en-US" dirty="0">
              <a:latin typeface="Meiryo UI" panose="020B0604030504040204" pitchFamily="50" charset="-128"/>
              <a:ea typeface="Meiryo UI" panose="020B0604030504040204" pitchFamily="50" charset="-128"/>
            </a:endParaRPr>
          </a:p>
        </p:txBody>
      </p:sp>
      <p:sp>
        <p:nvSpPr>
          <p:cNvPr id="4" name="スライド番号プレースホルダー 3"/>
          <p:cNvSpPr>
            <a:spLocks noGrp="1"/>
          </p:cNvSpPr>
          <p:nvPr>
            <p:ph type="sldNum" sz="quarter" idx="10"/>
          </p:nvPr>
        </p:nvSpPr>
        <p:spPr/>
        <p:txBody>
          <a:bodyPr/>
          <a:lstStyle/>
          <a:p>
            <a:pPr defTabSz="915459">
              <a:defRPr/>
            </a:pPr>
            <a:fld id="{09093A18-FE34-4818-9990-B075A8E4C57A}" type="slidenum">
              <a:rPr lang="ja-JP" altLang="en-US">
                <a:solidFill>
                  <a:prstClr val="black"/>
                </a:solidFill>
                <a:latin typeface="Calibri"/>
                <a:ea typeface="ＭＳ Ｐゴシック" panose="020B0600070205080204" pitchFamily="50" charset="-128"/>
              </a:rPr>
              <a:pPr defTabSz="915459">
                <a:defRPr/>
              </a:pPr>
              <a:t>252</a:t>
            </a:fld>
            <a:endParaRPr lang="ja-JP" altLang="en-US">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1734273393"/>
      </p:ext>
    </p:extLst>
  </p:cSld>
  <p:clrMapOvr>
    <a:masterClrMapping/>
  </p:clrMapOvr>
</p:notes>
</file>

<file path=ppt/notesSlides/notesSlide1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defTabSz="915459">
              <a:defRPr/>
            </a:pPr>
            <a:fld id="{09093A18-FE34-4818-9990-B075A8E4C57A}" type="slidenum">
              <a:rPr lang="ja-JP" altLang="en-US">
                <a:solidFill>
                  <a:prstClr val="black"/>
                </a:solidFill>
                <a:latin typeface="Calibri"/>
                <a:ea typeface="ＭＳ Ｐゴシック" panose="020B0600070205080204" pitchFamily="50" charset="-128"/>
              </a:rPr>
              <a:pPr defTabSz="915459">
                <a:defRPr/>
              </a:pPr>
              <a:t>253</a:t>
            </a:fld>
            <a:endParaRPr lang="ja-JP" altLang="en-US">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4210760835"/>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defTabSz="915459">
              <a:defRPr/>
            </a:pPr>
            <a:fld id="{4A5C514A-B6EE-4628-87B8-3755CB0013A9}" type="slidenum">
              <a:rPr lang="ja-JP" altLang="en-US">
                <a:solidFill>
                  <a:prstClr val="black"/>
                </a:solidFill>
                <a:latin typeface="Calibri"/>
                <a:ea typeface="ＭＳ Ｐゴシック" panose="020B0600070205080204" pitchFamily="50" charset="-128"/>
              </a:rPr>
              <a:pPr defTabSz="915459">
                <a:defRPr/>
              </a:pPr>
              <a:t>25</a:t>
            </a:fld>
            <a:endParaRPr lang="ja-JP" altLang="en-US">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1588441916"/>
      </p:ext>
    </p:extLst>
  </p:cSld>
  <p:clrMapOvr>
    <a:masterClrMapping/>
  </p:clrMapOvr>
</p:notes>
</file>

<file path=ppt/notesSlides/notesSlide1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defTabSz="915459">
              <a:defRPr/>
            </a:pPr>
            <a:fld id="{09093A18-FE34-4818-9990-B075A8E4C57A}" type="slidenum">
              <a:rPr lang="ja-JP" altLang="en-US">
                <a:solidFill>
                  <a:prstClr val="black"/>
                </a:solidFill>
                <a:latin typeface="Calibri"/>
                <a:ea typeface="ＭＳ Ｐゴシック" panose="020B0600070205080204" pitchFamily="50" charset="-128"/>
              </a:rPr>
              <a:pPr defTabSz="915459">
                <a:defRPr/>
              </a:pPr>
              <a:t>254</a:t>
            </a:fld>
            <a:endParaRPr lang="ja-JP" altLang="en-US">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1854701141"/>
      </p:ext>
    </p:extLst>
  </p:cSld>
  <p:clrMapOvr>
    <a:masterClrMapping/>
  </p:clrMapOvr>
</p:notes>
</file>

<file path=ppt/notesSlides/notesSlide1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1138" name="Rectangle 2"/>
          <p:cNvSpPr>
            <a:spLocks noGrp="1" noRot="1" noChangeAspect="1" noChangeArrowheads="1" noTextEdit="1"/>
          </p:cNvSpPr>
          <p:nvPr>
            <p:ph type="sldImg"/>
          </p:nvPr>
        </p:nvSpPr>
        <p:spPr>
          <a:xfrm>
            <a:off x="668338" y="269875"/>
            <a:ext cx="5399087" cy="4049713"/>
          </a:xfrm>
          <a:ln/>
        </p:spPr>
      </p:sp>
      <p:sp>
        <p:nvSpPr>
          <p:cNvPr id="91139"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ja-JP" altLang="en-US">
              <a:latin typeface="Arial" panose="020B0604020202020204" pitchFamily="34" charset="0"/>
            </a:endParaRPr>
          </a:p>
        </p:txBody>
      </p:sp>
    </p:spTree>
    <p:extLst>
      <p:ext uri="{BB962C8B-B14F-4D97-AF65-F5344CB8AC3E}">
        <p14:creationId xmlns:p14="http://schemas.microsoft.com/office/powerpoint/2010/main" val="88452298"/>
      </p:ext>
    </p:extLst>
  </p:cSld>
  <p:clrMapOvr>
    <a:masterClrMapping/>
  </p:clrMapOvr>
</p:notes>
</file>

<file path=ppt/notesSlides/notesSlide1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a:xfrm>
            <a:off x="904875" y="276225"/>
            <a:ext cx="4921250" cy="3690938"/>
          </a:xfrm>
          <a:ln/>
        </p:spPr>
      </p:sp>
      <p:sp>
        <p:nvSpPr>
          <p:cNvPr id="4099" name="ノート プレースホルダ 2"/>
          <p:cNvSpPr>
            <a:spLocks noGrp="1"/>
          </p:cNvSpPr>
          <p:nvPr>
            <p:ph type="body" idx="1"/>
          </p:nvPr>
        </p:nvSpPr>
        <p:spPr>
          <a:xfrm>
            <a:off x="671379" y="5229818"/>
            <a:ext cx="5590641" cy="2743173"/>
          </a:xfrm>
          <a:noFill/>
          <a:ln>
            <a:solidFill>
              <a:schemeClr val="tx1"/>
            </a:solidFill>
          </a:ln>
          <a:extLst>
            <a:ext uri="{909E8E84-426E-40DD-AFC4-6F175D3DCCD1}">
              <a14:hiddenFill xmlns:a14="http://schemas.microsoft.com/office/drawing/2010/main">
                <a:solidFill>
                  <a:srgbClr val="FFFFFF"/>
                </a:solidFill>
              </a14:hiddenFill>
            </a:ext>
          </a:extLst>
        </p:spPr>
        <p:txBody>
          <a:bodyPr/>
          <a:lstStyle/>
          <a:p>
            <a:endParaRPr lang="ja-JP" altLang="en-US" dirty="0">
              <a:latin typeface="Arial" panose="020B0604020202020204" pitchFamily="34" charset="0"/>
            </a:endParaRPr>
          </a:p>
        </p:txBody>
      </p:sp>
      <p:sp>
        <p:nvSpPr>
          <p:cNvPr id="4100" name="スライド番号プレースホルダ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859786">
              <a:spcBef>
                <a:spcPct val="30000"/>
              </a:spcBef>
              <a:defRPr kumimoji="1" sz="1000">
                <a:solidFill>
                  <a:schemeClr val="tx1"/>
                </a:solidFill>
                <a:latin typeface="Arial" panose="020B0604020202020204" pitchFamily="34" charset="0"/>
                <a:ea typeface="ＭＳ Ｐ明朝" panose="02020600040205080304" pitchFamily="18" charset="-128"/>
              </a:defRPr>
            </a:lvl1pPr>
            <a:lvl2pPr marL="709165" indent="-271425" defTabSz="859786">
              <a:spcBef>
                <a:spcPct val="30000"/>
              </a:spcBef>
              <a:defRPr kumimoji="1" sz="1000">
                <a:solidFill>
                  <a:schemeClr val="tx1"/>
                </a:solidFill>
                <a:latin typeface="Arial" panose="020B0604020202020204" pitchFamily="34" charset="0"/>
                <a:ea typeface="ＭＳ Ｐ明朝" panose="02020600040205080304" pitchFamily="18" charset="-128"/>
              </a:defRPr>
            </a:lvl2pPr>
            <a:lvl3pPr marL="1090423" indent="-218087" defTabSz="859786">
              <a:spcBef>
                <a:spcPct val="30000"/>
              </a:spcBef>
              <a:defRPr kumimoji="1" sz="1000">
                <a:solidFill>
                  <a:schemeClr val="tx1"/>
                </a:solidFill>
                <a:latin typeface="Arial" panose="020B0604020202020204" pitchFamily="34" charset="0"/>
                <a:ea typeface="ＭＳ Ｐ明朝" panose="02020600040205080304" pitchFamily="18" charset="-128"/>
              </a:defRPr>
            </a:lvl3pPr>
            <a:lvl4pPr marL="1526591" indent="-218087" defTabSz="859786">
              <a:spcBef>
                <a:spcPct val="30000"/>
              </a:spcBef>
              <a:defRPr kumimoji="1" sz="1000">
                <a:solidFill>
                  <a:schemeClr val="tx1"/>
                </a:solidFill>
                <a:latin typeface="Arial" panose="020B0604020202020204" pitchFamily="34" charset="0"/>
                <a:ea typeface="ＭＳ Ｐ明朝" panose="02020600040205080304" pitchFamily="18" charset="-128"/>
              </a:defRPr>
            </a:lvl4pPr>
            <a:lvl5pPr marL="1962757" indent="-218087" defTabSz="859786">
              <a:spcBef>
                <a:spcPct val="30000"/>
              </a:spcBef>
              <a:defRPr kumimoji="1" sz="1000">
                <a:solidFill>
                  <a:schemeClr val="tx1"/>
                </a:solidFill>
                <a:latin typeface="Arial" panose="020B0604020202020204" pitchFamily="34" charset="0"/>
                <a:ea typeface="ＭＳ Ｐ明朝" panose="02020600040205080304" pitchFamily="18" charset="-128"/>
              </a:defRPr>
            </a:lvl5pPr>
            <a:lvl6pPr marL="2414617"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6pPr>
            <a:lvl7pPr marL="2866477"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7pPr>
            <a:lvl8pPr marL="3318331"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8pPr>
            <a:lvl9pPr marL="3770194"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9pPr>
          </a:lstStyle>
          <a:p>
            <a:pPr marL="0" marR="0" lvl="0" indent="0" algn="r" defTabSz="859786" rtl="0" eaLnBrk="1" fontAlgn="base" latinLnBrk="0" hangingPunct="1">
              <a:lnSpc>
                <a:spcPct val="100000"/>
              </a:lnSpc>
              <a:spcBef>
                <a:spcPct val="0"/>
              </a:spcBef>
              <a:spcAft>
                <a:spcPct val="0"/>
              </a:spcAft>
              <a:buClrTx/>
              <a:buSzTx/>
              <a:buFontTx/>
              <a:buNone/>
              <a:tabLst/>
              <a:defRPr/>
            </a:pPr>
            <a:fld id="{AFD168A8-42E3-4E59-A19B-9754ED260CD8}" type="slidenum">
              <a:rPr kumimoji="1" lang="en-US" altLang="ja-JP"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rPr>
              <a:pPr marL="0" marR="0" lvl="0" indent="0" algn="r" defTabSz="859786" rtl="0" eaLnBrk="1" fontAlgn="base" latinLnBrk="0" hangingPunct="1">
                <a:lnSpc>
                  <a:spcPct val="100000"/>
                </a:lnSpc>
                <a:spcBef>
                  <a:spcPct val="0"/>
                </a:spcBef>
                <a:spcAft>
                  <a:spcPct val="0"/>
                </a:spcAft>
                <a:buClrTx/>
                <a:buSzTx/>
                <a:buFontTx/>
                <a:buNone/>
                <a:tabLst/>
                <a:defRPr/>
              </a:pPr>
              <a:t>259</a:t>
            </a:fld>
            <a:endParaRPr kumimoji="1" lang="en-US" altLang="ja-JP"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Tree>
    <p:extLst>
      <p:ext uri="{BB962C8B-B14F-4D97-AF65-F5344CB8AC3E}">
        <p14:creationId xmlns:p14="http://schemas.microsoft.com/office/powerpoint/2010/main" val="1848724803"/>
      </p:ext>
    </p:extLst>
  </p:cSld>
  <p:clrMapOvr>
    <a:masterClrMapping/>
  </p:clrMapOvr>
</p:notes>
</file>

<file path=ppt/notesSlides/notesSlide1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a:xfrm>
            <a:off x="904875" y="276225"/>
            <a:ext cx="4921250" cy="3690938"/>
          </a:xfrm>
          <a:ln/>
        </p:spPr>
      </p:sp>
      <p:sp>
        <p:nvSpPr>
          <p:cNvPr id="4099" name="ノート プレースホルダ 2"/>
          <p:cNvSpPr>
            <a:spLocks noGrp="1"/>
          </p:cNvSpPr>
          <p:nvPr>
            <p:ph type="body" idx="1"/>
          </p:nvPr>
        </p:nvSpPr>
        <p:spPr>
          <a:xfrm>
            <a:off x="671379" y="5229818"/>
            <a:ext cx="5590641" cy="2743173"/>
          </a:xfrm>
          <a:noFill/>
          <a:ln>
            <a:solidFill>
              <a:schemeClr val="tx1"/>
            </a:solidFill>
          </a:ln>
          <a:extLst>
            <a:ext uri="{909E8E84-426E-40DD-AFC4-6F175D3DCCD1}">
              <a14:hiddenFill xmlns:a14="http://schemas.microsoft.com/office/drawing/2010/main">
                <a:solidFill>
                  <a:srgbClr val="FFFFFF"/>
                </a:solidFill>
              </a14:hiddenFill>
            </a:ext>
          </a:extLst>
        </p:spPr>
        <p:txBody>
          <a:bodyPr/>
          <a:lstStyle/>
          <a:p>
            <a:endParaRPr lang="ja-JP" altLang="en-US" dirty="0">
              <a:latin typeface="Arial" panose="020B0604020202020204" pitchFamily="34" charset="0"/>
            </a:endParaRPr>
          </a:p>
        </p:txBody>
      </p:sp>
      <p:sp>
        <p:nvSpPr>
          <p:cNvPr id="4100" name="スライド番号プレースホルダ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859786">
              <a:spcBef>
                <a:spcPct val="30000"/>
              </a:spcBef>
              <a:defRPr kumimoji="1" sz="1000">
                <a:solidFill>
                  <a:schemeClr val="tx1"/>
                </a:solidFill>
                <a:latin typeface="Arial" panose="020B0604020202020204" pitchFamily="34" charset="0"/>
                <a:ea typeface="ＭＳ Ｐ明朝" panose="02020600040205080304" pitchFamily="18" charset="-128"/>
              </a:defRPr>
            </a:lvl1pPr>
            <a:lvl2pPr marL="709165" indent="-271425" defTabSz="859786">
              <a:spcBef>
                <a:spcPct val="30000"/>
              </a:spcBef>
              <a:defRPr kumimoji="1" sz="1000">
                <a:solidFill>
                  <a:schemeClr val="tx1"/>
                </a:solidFill>
                <a:latin typeface="Arial" panose="020B0604020202020204" pitchFamily="34" charset="0"/>
                <a:ea typeface="ＭＳ Ｐ明朝" panose="02020600040205080304" pitchFamily="18" charset="-128"/>
              </a:defRPr>
            </a:lvl2pPr>
            <a:lvl3pPr marL="1090423" indent="-218087" defTabSz="859786">
              <a:spcBef>
                <a:spcPct val="30000"/>
              </a:spcBef>
              <a:defRPr kumimoji="1" sz="1000">
                <a:solidFill>
                  <a:schemeClr val="tx1"/>
                </a:solidFill>
                <a:latin typeface="Arial" panose="020B0604020202020204" pitchFamily="34" charset="0"/>
                <a:ea typeface="ＭＳ Ｐ明朝" panose="02020600040205080304" pitchFamily="18" charset="-128"/>
              </a:defRPr>
            </a:lvl3pPr>
            <a:lvl4pPr marL="1526591" indent="-218087" defTabSz="859786">
              <a:spcBef>
                <a:spcPct val="30000"/>
              </a:spcBef>
              <a:defRPr kumimoji="1" sz="1000">
                <a:solidFill>
                  <a:schemeClr val="tx1"/>
                </a:solidFill>
                <a:latin typeface="Arial" panose="020B0604020202020204" pitchFamily="34" charset="0"/>
                <a:ea typeface="ＭＳ Ｐ明朝" panose="02020600040205080304" pitchFamily="18" charset="-128"/>
              </a:defRPr>
            </a:lvl4pPr>
            <a:lvl5pPr marL="1962757" indent="-218087" defTabSz="859786">
              <a:spcBef>
                <a:spcPct val="30000"/>
              </a:spcBef>
              <a:defRPr kumimoji="1" sz="1000">
                <a:solidFill>
                  <a:schemeClr val="tx1"/>
                </a:solidFill>
                <a:latin typeface="Arial" panose="020B0604020202020204" pitchFamily="34" charset="0"/>
                <a:ea typeface="ＭＳ Ｐ明朝" panose="02020600040205080304" pitchFamily="18" charset="-128"/>
              </a:defRPr>
            </a:lvl5pPr>
            <a:lvl6pPr marL="2414617"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6pPr>
            <a:lvl7pPr marL="2866477"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7pPr>
            <a:lvl8pPr marL="3318331"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8pPr>
            <a:lvl9pPr marL="3770194"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9pPr>
          </a:lstStyle>
          <a:p>
            <a:pPr marL="0" marR="0" lvl="0" indent="0" algn="r" defTabSz="859786" rtl="0" eaLnBrk="1" fontAlgn="base" latinLnBrk="0" hangingPunct="1">
              <a:lnSpc>
                <a:spcPct val="100000"/>
              </a:lnSpc>
              <a:spcBef>
                <a:spcPct val="0"/>
              </a:spcBef>
              <a:spcAft>
                <a:spcPct val="0"/>
              </a:spcAft>
              <a:buClrTx/>
              <a:buSzTx/>
              <a:buFontTx/>
              <a:buNone/>
              <a:tabLst/>
              <a:defRPr/>
            </a:pPr>
            <a:fld id="{AFD168A8-42E3-4E59-A19B-9754ED260CD8}" type="slidenum">
              <a:rPr kumimoji="1" lang="en-US" altLang="ja-JP"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rPr>
              <a:pPr marL="0" marR="0" lvl="0" indent="0" algn="r" defTabSz="859786" rtl="0" eaLnBrk="1" fontAlgn="base" latinLnBrk="0" hangingPunct="1">
                <a:lnSpc>
                  <a:spcPct val="100000"/>
                </a:lnSpc>
                <a:spcBef>
                  <a:spcPct val="0"/>
                </a:spcBef>
                <a:spcAft>
                  <a:spcPct val="0"/>
                </a:spcAft>
                <a:buClrTx/>
                <a:buSzTx/>
                <a:buFontTx/>
                <a:buNone/>
                <a:tabLst/>
                <a:defRPr/>
              </a:pPr>
              <a:t>260</a:t>
            </a:fld>
            <a:endParaRPr kumimoji="1" lang="en-US" altLang="ja-JP"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Tree>
    <p:extLst>
      <p:ext uri="{BB962C8B-B14F-4D97-AF65-F5344CB8AC3E}">
        <p14:creationId xmlns:p14="http://schemas.microsoft.com/office/powerpoint/2010/main" val="3303984835"/>
      </p:ext>
    </p:extLst>
  </p:cSld>
  <p:clrMapOvr>
    <a:masterClrMapping/>
  </p:clrMapOvr>
</p:notes>
</file>

<file path=ppt/notesSlides/notesSlide1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a:xfrm>
            <a:off x="904875" y="276225"/>
            <a:ext cx="4921250" cy="3690938"/>
          </a:xfrm>
          <a:ln/>
        </p:spPr>
      </p:sp>
      <p:sp>
        <p:nvSpPr>
          <p:cNvPr id="4099" name="ノート プレースホルダ 2"/>
          <p:cNvSpPr>
            <a:spLocks noGrp="1"/>
          </p:cNvSpPr>
          <p:nvPr>
            <p:ph type="body" idx="1"/>
          </p:nvPr>
        </p:nvSpPr>
        <p:spPr>
          <a:xfrm>
            <a:off x="671379" y="5229818"/>
            <a:ext cx="5590641" cy="2743173"/>
          </a:xfrm>
          <a:noFill/>
          <a:ln>
            <a:solidFill>
              <a:schemeClr val="tx1"/>
            </a:solidFill>
          </a:ln>
          <a:extLst>
            <a:ext uri="{909E8E84-426E-40DD-AFC4-6F175D3DCCD1}">
              <a14:hiddenFill xmlns:a14="http://schemas.microsoft.com/office/drawing/2010/main">
                <a:solidFill>
                  <a:srgbClr val="FFFFFF"/>
                </a:solidFill>
              </a14:hiddenFill>
            </a:ext>
          </a:extLst>
        </p:spPr>
        <p:txBody>
          <a:bodyPr/>
          <a:lstStyle/>
          <a:p>
            <a:endParaRPr lang="ja-JP" altLang="en-US" dirty="0">
              <a:latin typeface="Arial" panose="020B0604020202020204" pitchFamily="34" charset="0"/>
            </a:endParaRPr>
          </a:p>
        </p:txBody>
      </p:sp>
      <p:sp>
        <p:nvSpPr>
          <p:cNvPr id="4100" name="スライド番号プレースホルダ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859786">
              <a:spcBef>
                <a:spcPct val="30000"/>
              </a:spcBef>
              <a:defRPr kumimoji="1" sz="1000">
                <a:solidFill>
                  <a:schemeClr val="tx1"/>
                </a:solidFill>
                <a:latin typeface="Arial" panose="020B0604020202020204" pitchFamily="34" charset="0"/>
                <a:ea typeface="ＭＳ Ｐ明朝" panose="02020600040205080304" pitchFamily="18" charset="-128"/>
              </a:defRPr>
            </a:lvl1pPr>
            <a:lvl2pPr marL="709165" indent="-271425" defTabSz="859786">
              <a:spcBef>
                <a:spcPct val="30000"/>
              </a:spcBef>
              <a:defRPr kumimoji="1" sz="1000">
                <a:solidFill>
                  <a:schemeClr val="tx1"/>
                </a:solidFill>
                <a:latin typeface="Arial" panose="020B0604020202020204" pitchFamily="34" charset="0"/>
                <a:ea typeface="ＭＳ Ｐ明朝" panose="02020600040205080304" pitchFamily="18" charset="-128"/>
              </a:defRPr>
            </a:lvl2pPr>
            <a:lvl3pPr marL="1090423" indent="-218087" defTabSz="859786">
              <a:spcBef>
                <a:spcPct val="30000"/>
              </a:spcBef>
              <a:defRPr kumimoji="1" sz="1000">
                <a:solidFill>
                  <a:schemeClr val="tx1"/>
                </a:solidFill>
                <a:latin typeface="Arial" panose="020B0604020202020204" pitchFamily="34" charset="0"/>
                <a:ea typeface="ＭＳ Ｐ明朝" panose="02020600040205080304" pitchFamily="18" charset="-128"/>
              </a:defRPr>
            </a:lvl3pPr>
            <a:lvl4pPr marL="1526591" indent="-218087" defTabSz="859786">
              <a:spcBef>
                <a:spcPct val="30000"/>
              </a:spcBef>
              <a:defRPr kumimoji="1" sz="1000">
                <a:solidFill>
                  <a:schemeClr val="tx1"/>
                </a:solidFill>
                <a:latin typeface="Arial" panose="020B0604020202020204" pitchFamily="34" charset="0"/>
                <a:ea typeface="ＭＳ Ｐ明朝" panose="02020600040205080304" pitchFamily="18" charset="-128"/>
              </a:defRPr>
            </a:lvl4pPr>
            <a:lvl5pPr marL="1962757" indent="-218087" defTabSz="859786">
              <a:spcBef>
                <a:spcPct val="30000"/>
              </a:spcBef>
              <a:defRPr kumimoji="1" sz="1000">
                <a:solidFill>
                  <a:schemeClr val="tx1"/>
                </a:solidFill>
                <a:latin typeface="Arial" panose="020B0604020202020204" pitchFamily="34" charset="0"/>
                <a:ea typeface="ＭＳ Ｐ明朝" panose="02020600040205080304" pitchFamily="18" charset="-128"/>
              </a:defRPr>
            </a:lvl5pPr>
            <a:lvl6pPr marL="2414617"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6pPr>
            <a:lvl7pPr marL="2866477"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7pPr>
            <a:lvl8pPr marL="3318331"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8pPr>
            <a:lvl9pPr marL="3770194"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9pPr>
          </a:lstStyle>
          <a:p>
            <a:pPr marL="0" marR="0" lvl="0" indent="0" algn="r" defTabSz="859786" rtl="0" eaLnBrk="1" fontAlgn="base" latinLnBrk="0" hangingPunct="1">
              <a:lnSpc>
                <a:spcPct val="100000"/>
              </a:lnSpc>
              <a:spcBef>
                <a:spcPct val="0"/>
              </a:spcBef>
              <a:spcAft>
                <a:spcPct val="0"/>
              </a:spcAft>
              <a:buClrTx/>
              <a:buSzTx/>
              <a:buFontTx/>
              <a:buNone/>
              <a:tabLst/>
              <a:defRPr/>
            </a:pPr>
            <a:fld id="{AFD168A8-42E3-4E59-A19B-9754ED260CD8}" type="slidenum">
              <a:rPr kumimoji="1" lang="en-US" altLang="ja-JP"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rPr>
              <a:pPr marL="0" marR="0" lvl="0" indent="0" algn="r" defTabSz="859786" rtl="0" eaLnBrk="1" fontAlgn="base" latinLnBrk="0" hangingPunct="1">
                <a:lnSpc>
                  <a:spcPct val="100000"/>
                </a:lnSpc>
                <a:spcBef>
                  <a:spcPct val="0"/>
                </a:spcBef>
                <a:spcAft>
                  <a:spcPct val="0"/>
                </a:spcAft>
                <a:buClrTx/>
                <a:buSzTx/>
                <a:buFontTx/>
                <a:buNone/>
                <a:tabLst/>
                <a:defRPr/>
              </a:pPr>
              <a:t>261</a:t>
            </a:fld>
            <a:endParaRPr kumimoji="1" lang="en-US" altLang="ja-JP"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Tree>
    <p:extLst>
      <p:ext uri="{BB962C8B-B14F-4D97-AF65-F5344CB8AC3E}">
        <p14:creationId xmlns:p14="http://schemas.microsoft.com/office/powerpoint/2010/main" val="895447230"/>
      </p:ext>
    </p:extLst>
  </p:cSld>
  <p:clrMapOvr>
    <a:masterClrMapping/>
  </p:clrMapOvr>
</p:notes>
</file>

<file path=ppt/notesSlides/notesSlide1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a:xfrm>
            <a:off x="904875" y="276225"/>
            <a:ext cx="4921250" cy="3690938"/>
          </a:xfrm>
          <a:ln/>
        </p:spPr>
      </p:sp>
      <p:sp>
        <p:nvSpPr>
          <p:cNvPr id="4099" name="ノート プレースホルダ 2"/>
          <p:cNvSpPr>
            <a:spLocks noGrp="1"/>
          </p:cNvSpPr>
          <p:nvPr>
            <p:ph type="body" idx="1"/>
          </p:nvPr>
        </p:nvSpPr>
        <p:spPr>
          <a:xfrm>
            <a:off x="671379" y="5229818"/>
            <a:ext cx="5590641" cy="2743173"/>
          </a:xfrm>
          <a:noFill/>
          <a:ln>
            <a:solidFill>
              <a:schemeClr val="tx1"/>
            </a:solidFill>
          </a:ln>
          <a:extLst>
            <a:ext uri="{909E8E84-426E-40DD-AFC4-6F175D3DCCD1}">
              <a14:hiddenFill xmlns:a14="http://schemas.microsoft.com/office/drawing/2010/main">
                <a:solidFill>
                  <a:srgbClr val="FFFFFF"/>
                </a:solidFill>
              </a14:hiddenFill>
            </a:ext>
          </a:extLst>
        </p:spPr>
        <p:txBody>
          <a:bodyPr/>
          <a:lstStyle/>
          <a:p>
            <a:endParaRPr lang="ja-JP" altLang="en-US" dirty="0">
              <a:latin typeface="Arial" panose="020B0604020202020204" pitchFamily="34" charset="0"/>
            </a:endParaRPr>
          </a:p>
        </p:txBody>
      </p:sp>
      <p:sp>
        <p:nvSpPr>
          <p:cNvPr id="4100" name="スライド番号プレースホルダ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859786">
              <a:spcBef>
                <a:spcPct val="30000"/>
              </a:spcBef>
              <a:defRPr kumimoji="1" sz="1000">
                <a:solidFill>
                  <a:schemeClr val="tx1"/>
                </a:solidFill>
                <a:latin typeface="Arial" panose="020B0604020202020204" pitchFamily="34" charset="0"/>
                <a:ea typeface="ＭＳ Ｐ明朝" panose="02020600040205080304" pitchFamily="18" charset="-128"/>
              </a:defRPr>
            </a:lvl1pPr>
            <a:lvl2pPr marL="709165" indent="-271425" defTabSz="859786">
              <a:spcBef>
                <a:spcPct val="30000"/>
              </a:spcBef>
              <a:defRPr kumimoji="1" sz="1000">
                <a:solidFill>
                  <a:schemeClr val="tx1"/>
                </a:solidFill>
                <a:latin typeface="Arial" panose="020B0604020202020204" pitchFamily="34" charset="0"/>
                <a:ea typeface="ＭＳ Ｐ明朝" panose="02020600040205080304" pitchFamily="18" charset="-128"/>
              </a:defRPr>
            </a:lvl2pPr>
            <a:lvl3pPr marL="1090423" indent="-218087" defTabSz="859786">
              <a:spcBef>
                <a:spcPct val="30000"/>
              </a:spcBef>
              <a:defRPr kumimoji="1" sz="1000">
                <a:solidFill>
                  <a:schemeClr val="tx1"/>
                </a:solidFill>
                <a:latin typeface="Arial" panose="020B0604020202020204" pitchFamily="34" charset="0"/>
                <a:ea typeface="ＭＳ Ｐ明朝" panose="02020600040205080304" pitchFamily="18" charset="-128"/>
              </a:defRPr>
            </a:lvl3pPr>
            <a:lvl4pPr marL="1526591" indent="-218087" defTabSz="859786">
              <a:spcBef>
                <a:spcPct val="30000"/>
              </a:spcBef>
              <a:defRPr kumimoji="1" sz="1000">
                <a:solidFill>
                  <a:schemeClr val="tx1"/>
                </a:solidFill>
                <a:latin typeface="Arial" panose="020B0604020202020204" pitchFamily="34" charset="0"/>
                <a:ea typeface="ＭＳ Ｐ明朝" panose="02020600040205080304" pitchFamily="18" charset="-128"/>
              </a:defRPr>
            </a:lvl4pPr>
            <a:lvl5pPr marL="1962757" indent="-218087" defTabSz="859786">
              <a:spcBef>
                <a:spcPct val="30000"/>
              </a:spcBef>
              <a:defRPr kumimoji="1" sz="1000">
                <a:solidFill>
                  <a:schemeClr val="tx1"/>
                </a:solidFill>
                <a:latin typeface="Arial" panose="020B0604020202020204" pitchFamily="34" charset="0"/>
                <a:ea typeface="ＭＳ Ｐ明朝" panose="02020600040205080304" pitchFamily="18" charset="-128"/>
              </a:defRPr>
            </a:lvl5pPr>
            <a:lvl6pPr marL="2414617"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6pPr>
            <a:lvl7pPr marL="2866477"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7pPr>
            <a:lvl8pPr marL="3318331"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8pPr>
            <a:lvl9pPr marL="3770194"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9pPr>
          </a:lstStyle>
          <a:p>
            <a:pPr marL="0" marR="0" lvl="0" indent="0" algn="r" defTabSz="859786" rtl="0" eaLnBrk="1" fontAlgn="base" latinLnBrk="0" hangingPunct="1">
              <a:lnSpc>
                <a:spcPct val="100000"/>
              </a:lnSpc>
              <a:spcBef>
                <a:spcPct val="0"/>
              </a:spcBef>
              <a:spcAft>
                <a:spcPct val="0"/>
              </a:spcAft>
              <a:buClrTx/>
              <a:buSzTx/>
              <a:buFontTx/>
              <a:buNone/>
              <a:tabLst/>
              <a:defRPr/>
            </a:pPr>
            <a:fld id="{AFD168A8-42E3-4E59-A19B-9754ED260CD8}" type="slidenum">
              <a:rPr kumimoji="1" lang="en-US" altLang="ja-JP"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rPr>
              <a:pPr marL="0" marR="0" lvl="0" indent="0" algn="r" defTabSz="859786" rtl="0" eaLnBrk="1" fontAlgn="base" latinLnBrk="0" hangingPunct="1">
                <a:lnSpc>
                  <a:spcPct val="100000"/>
                </a:lnSpc>
                <a:spcBef>
                  <a:spcPct val="0"/>
                </a:spcBef>
                <a:spcAft>
                  <a:spcPct val="0"/>
                </a:spcAft>
                <a:buClrTx/>
                <a:buSzTx/>
                <a:buFontTx/>
                <a:buNone/>
                <a:tabLst/>
                <a:defRPr/>
              </a:pPr>
              <a:t>262</a:t>
            </a:fld>
            <a:endParaRPr kumimoji="1" lang="en-US" altLang="ja-JP"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Tree>
    <p:extLst>
      <p:ext uri="{BB962C8B-B14F-4D97-AF65-F5344CB8AC3E}">
        <p14:creationId xmlns:p14="http://schemas.microsoft.com/office/powerpoint/2010/main" val="3865646340"/>
      </p:ext>
    </p:extLst>
  </p:cSld>
  <p:clrMapOvr>
    <a:masterClrMapping/>
  </p:clrMapOvr>
</p:notes>
</file>

<file path=ppt/notesSlides/notesSlide1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a:xfrm>
            <a:off x="904875" y="276225"/>
            <a:ext cx="4921250" cy="3690938"/>
          </a:xfrm>
          <a:ln/>
        </p:spPr>
      </p:sp>
      <p:sp>
        <p:nvSpPr>
          <p:cNvPr id="4099" name="ノート プレースホルダ 2"/>
          <p:cNvSpPr>
            <a:spLocks noGrp="1"/>
          </p:cNvSpPr>
          <p:nvPr>
            <p:ph type="body" idx="1"/>
          </p:nvPr>
        </p:nvSpPr>
        <p:spPr>
          <a:xfrm>
            <a:off x="671379" y="5229818"/>
            <a:ext cx="5590641" cy="2743173"/>
          </a:xfrm>
          <a:noFill/>
          <a:ln>
            <a:solidFill>
              <a:schemeClr val="tx1"/>
            </a:solidFill>
          </a:ln>
          <a:extLst>
            <a:ext uri="{909E8E84-426E-40DD-AFC4-6F175D3DCCD1}">
              <a14:hiddenFill xmlns:a14="http://schemas.microsoft.com/office/drawing/2010/main">
                <a:solidFill>
                  <a:srgbClr val="FFFFFF"/>
                </a:solidFill>
              </a14:hiddenFill>
            </a:ext>
          </a:extLst>
        </p:spPr>
        <p:txBody>
          <a:bodyPr/>
          <a:lstStyle/>
          <a:p>
            <a:endParaRPr lang="ja-JP" altLang="en-US" dirty="0">
              <a:latin typeface="Arial" panose="020B0604020202020204" pitchFamily="34" charset="0"/>
            </a:endParaRPr>
          </a:p>
        </p:txBody>
      </p:sp>
      <p:sp>
        <p:nvSpPr>
          <p:cNvPr id="4100" name="スライド番号プレースホルダ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859786">
              <a:spcBef>
                <a:spcPct val="30000"/>
              </a:spcBef>
              <a:defRPr kumimoji="1" sz="1000">
                <a:solidFill>
                  <a:schemeClr val="tx1"/>
                </a:solidFill>
                <a:latin typeface="Arial" panose="020B0604020202020204" pitchFamily="34" charset="0"/>
                <a:ea typeface="ＭＳ Ｐ明朝" panose="02020600040205080304" pitchFamily="18" charset="-128"/>
              </a:defRPr>
            </a:lvl1pPr>
            <a:lvl2pPr marL="709165" indent="-271425" defTabSz="859786">
              <a:spcBef>
                <a:spcPct val="30000"/>
              </a:spcBef>
              <a:defRPr kumimoji="1" sz="1000">
                <a:solidFill>
                  <a:schemeClr val="tx1"/>
                </a:solidFill>
                <a:latin typeface="Arial" panose="020B0604020202020204" pitchFamily="34" charset="0"/>
                <a:ea typeface="ＭＳ Ｐ明朝" panose="02020600040205080304" pitchFamily="18" charset="-128"/>
              </a:defRPr>
            </a:lvl2pPr>
            <a:lvl3pPr marL="1090423" indent="-218087" defTabSz="859786">
              <a:spcBef>
                <a:spcPct val="30000"/>
              </a:spcBef>
              <a:defRPr kumimoji="1" sz="1000">
                <a:solidFill>
                  <a:schemeClr val="tx1"/>
                </a:solidFill>
                <a:latin typeface="Arial" panose="020B0604020202020204" pitchFamily="34" charset="0"/>
                <a:ea typeface="ＭＳ Ｐ明朝" panose="02020600040205080304" pitchFamily="18" charset="-128"/>
              </a:defRPr>
            </a:lvl3pPr>
            <a:lvl4pPr marL="1526591" indent="-218087" defTabSz="859786">
              <a:spcBef>
                <a:spcPct val="30000"/>
              </a:spcBef>
              <a:defRPr kumimoji="1" sz="1000">
                <a:solidFill>
                  <a:schemeClr val="tx1"/>
                </a:solidFill>
                <a:latin typeface="Arial" panose="020B0604020202020204" pitchFamily="34" charset="0"/>
                <a:ea typeface="ＭＳ Ｐ明朝" panose="02020600040205080304" pitchFamily="18" charset="-128"/>
              </a:defRPr>
            </a:lvl4pPr>
            <a:lvl5pPr marL="1962757" indent="-218087" defTabSz="859786">
              <a:spcBef>
                <a:spcPct val="30000"/>
              </a:spcBef>
              <a:defRPr kumimoji="1" sz="1000">
                <a:solidFill>
                  <a:schemeClr val="tx1"/>
                </a:solidFill>
                <a:latin typeface="Arial" panose="020B0604020202020204" pitchFamily="34" charset="0"/>
                <a:ea typeface="ＭＳ Ｐ明朝" panose="02020600040205080304" pitchFamily="18" charset="-128"/>
              </a:defRPr>
            </a:lvl5pPr>
            <a:lvl6pPr marL="2414617"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6pPr>
            <a:lvl7pPr marL="2866477"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7pPr>
            <a:lvl8pPr marL="3318331"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8pPr>
            <a:lvl9pPr marL="3770194"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9pPr>
          </a:lstStyle>
          <a:p>
            <a:pPr marL="0" marR="0" lvl="0" indent="0" algn="r" defTabSz="859786" rtl="0" eaLnBrk="1" fontAlgn="base" latinLnBrk="0" hangingPunct="1">
              <a:lnSpc>
                <a:spcPct val="100000"/>
              </a:lnSpc>
              <a:spcBef>
                <a:spcPct val="0"/>
              </a:spcBef>
              <a:spcAft>
                <a:spcPct val="0"/>
              </a:spcAft>
              <a:buClrTx/>
              <a:buSzTx/>
              <a:buFontTx/>
              <a:buNone/>
              <a:tabLst/>
              <a:defRPr/>
            </a:pPr>
            <a:fld id="{AFD168A8-42E3-4E59-A19B-9754ED260CD8}" type="slidenum">
              <a:rPr kumimoji="1" lang="en-US" altLang="ja-JP"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rPr>
              <a:pPr marL="0" marR="0" lvl="0" indent="0" algn="r" defTabSz="859786" rtl="0" eaLnBrk="1" fontAlgn="base" latinLnBrk="0" hangingPunct="1">
                <a:lnSpc>
                  <a:spcPct val="100000"/>
                </a:lnSpc>
                <a:spcBef>
                  <a:spcPct val="0"/>
                </a:spcBef>
                <a:spcAft>
                  <a:spcPct val="0"/>
                </a:spcAft>
                <a:buClrTx/>
                <a:buSzTx/>
                <a:buFontTx/>
                <a:buNone/>
                <a:tabLst/>
                <a:defRPr/>
              </a:pPr>
              <a:t>263</a:t>
            </a:fld>
            <a:endParaRPr kumimoji="1" lang="en-US" altLang="ja-JP"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Tree>
    <p:extLst>
      <p:ext uri="{BB962C8B-B14F-4D97-AF65-F5344CB8AC3E}">
        <p14:creationId xmlns:p14="http://schemas.microsoft.com/office/powerpoint/2010/main" val="667561859"/>
      </p:ext>
    </p:extLst>
  </p:cSld>
  <p:clrMapOvr>
    <a:masterClrMapping/>
  </p:clrMapOvr>
</p:notes>
</file>

<file path=ppt/notesSlides/notesSlide1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a:xfrm>
            <a:off x="904875" y="276225"/>
            <a:ext cx="4921250" cy="3690938"/>
          </a:xfrm>
          <a:ln/>
        </p:spPr>
      </p:sp>
      <p:sp>
        <p:nvSpPr>
          <p:cNvPr id="4099" name="ノート プレースホルダ 2"/>
          <p:cNvSpPr>
            <a:spLocks noGrp="1"/>
          </p:cNvSpPr>
          <p:nvPr>
            <p:ph type="body" idx="1"/>
          </p:nvPr>
        </p:nvSpPr>
        <p:spPr>
          <a:xfrm>
            <a:off x="671379" y="5229818"/>
            <a:ext cx="5590641" cy="2743173"/>
          </a:xfrm>
          <a:noFill/>
          <a:ln>
            <a:solidFill>
              <a:schemeClr val="tx1"/>
            </a:solidFill>
          </a:ln>
          <a:extLst>
            <a:ext uri="{909E8E84-426E-40DD-AFC4-6F175D3DCCD1}">
              <a14:hiddenFill xmlns:a14="http://schemas.microsoft.com/office/drawing/2010/main">
                <a:solidFill>
                  <a:srgbClr val="FFFFFF"/>
                </a:solidFill>
              </a14:hiddenFill>
            </a:ext>
          </a:extLst>
        </p:spPr>
        <p:txBody>
          <a:bodyPr/>
          <a:lstStyle/>
          <a:p>
            <a:endParaRPr lang="ja-JP" altLang="en-US" dirty="0">
              <a:latin typeface="Arial" panose="020B0604020202020204" pitchFamily="34" charset="0"/>
            </a:endParaRPr>
          </a:p>
        </p:txBody>
      </p:sp>
      <p:sp>
        <p:nvSpPr>
          <p:cNvPr id="4100" name="スライド番号プレースホルダ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859786">
              <a:spcBef>
                <a:spcPct val="30000"/>
              </a:spcBef>
              <a:defRPr kumimoji="1" sz="1000">
                <a:solidFill>
                  <a:schemeClr val="tx1"/>
                </a:solidFill>
                <a:latin typeface="Arial" panose="020B0604020202020204" pitchFamily="34" charset="0"/>
                <a:ea typeface="ＭＳ Ｐ明朝" panose="02020600040205080304" pitchFamily="18" charset="-128"/>
              </a:defRPr>
            </a:lvl1pPr>
            <a:lvl2pPr marL="709165" indent="-271425" defTabSz="859786">
              <a:spcBef>
                <a:spcPct val="30000"/>
              </a:spcBef>
              <a:defRPr kumimoji="1" sz="1000">
                <a:solidFill>
                  <a:schemeClr val="tx1"/>
                </a:solidFill>
                <a:latin typeface="Arial" panose="020B0604020202020204" pitchFamily="34" charset="0"/>
                <a:ea typeface="ＭＳ Ｐ明朝" panose="02020600040205080304" pitchFamily="18" charset="-128"/>
              </a:defRPr>
            </a:lvl2pPr>
            <a:lvl3pPr marL="1090423" indent="-218087" defTabSz="859786">
              <a:spcBef>
                <a:spcPct val="30000"/>
              </a:spcBef>
              <a:defRPr kumimoji="1" sz="1000">
                <a:solidFill>
                  <a:schemeClr val="tx1"/>
                </a:solidFill>
                <a:latin typeface="Arial" panose="020B0604020202020204" pitchFamily="34" charset="0"/>
                <a:ea typeface="ＭＳ Ｐ明朝" panose="02020600040205080304" pitchFamily="18" charset="-128"/>
              </a:defRPr>
            </a:lvl3pPr>
            <a:lvl4pPr marL="1526591" indent="-218087" defTabSz="859786">
              <a:spcBef>
                <a:spcPct val="30000"/>
              </a:spcBef>
              <a:defRPr kumimoji="1" sz="1000">
                <a:solidFill>
                  <a:schemeClr val="tx1"/>
                </a:solidFill>
                <a:latin typeface="Arial" panose="020B0604020202020204" pitchFamily="34" charset="0"/>
                <a:ea typeface="ＭＳ Ｐ明朝" panose="02020600040205080304" pitchFamily="18" charset="-128"/>
              </a:defRPr>
            </a:lvl4pPr>
            <a:lvl5pPr marL="1962757" indent="-218087" defTabSz="859786">
              <a:spcBef>
                <a:spcPct val="30000"/>
              </a:spcBef>
              <a:defRPr kumimoji="1" sz="1000">
                <a:solidFill>
                  <a:schemeClr val="tx1"/>
                </a:solidFill>
                <a:latin typeface="Arial" panose="020B0604020202020204" pitchFamily="34" charset="0"/>
                <a:ea typeface="ＭＳ Ｐ明朝" panose="02020600040205080304" pitchFamily="18" charset="-128"/>
              </a:defRPr>
            </a:lvl5pPr>
            <a:lvl6pPr marL="2414617"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6pPr>
            <a:lvl7pPr marL="2866477"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7pPr>
            <a:lvl8pPr marL="3318331"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8pPr>
            <a:lvl9pPr marL="3770194"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9pPr>
          </a:lstStyle>
          <a:p>
            <a:pPr marL="0" marR="0" lvl="0" indent="0" algn="r" defTabSz="859786" rtl="0" eaLnBrk="1" fontAlgn="base" latinLnBrk="0" hangingPunct="1">
              <a:lnSpc>
                <a:spcPct val="100000"/>
              </a:lnSpc>
              <a:spcBef>
                <a:spcPct val="0"/>
              </a:spcBef>
              <a:spcAft>
                <a:spcPct val="0"/>
              </a:spcAft>
              <a:buClrTx/>
              <a:buSzTx/>
              <a:buFontTx/>
              <a:buNone/>
              <a:tabLst/>
              <a:defRPr/>
            </a:pPr>
            <a:fld id="{AFD168A8-42E3-4E59-A19B-9754ED260CD8}" type="slidenum">
              <a:rPr kumimoji="1" lang="en-US" altLang="ja-JP"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rPr>
              <a:pPr marL="0" marR="0" lvl="0" indent="0" algn="r" defTabSz="859786" rtl="0" eaLnBrk="1" fontAlgn="base" latinLnBrk="0" hangingPunct="1">
                <a:lnSpc>
                  <a:spcPct val="100000"/>
                </a:lnSpc>
                <a:spcBef>
                  <a:spcPct val="0"/>
                </a:spcBef>
                <a:spcAft>
                  <a:spcPct val="0"/>
                </a:spcAft>
                <a:buClrTx/>
                <a:buSzTx/>
                <a:buFontTx/>
                <a:buNone/>
                <a:tabLst/>
                <a:defRPr/>
              </a:pPr>
              <a:t>264</a:t>
            </a:fld>
            <a:endParaRPr kumimoji="1" lang="en-US" altLang="ja-JP"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Tree>
    <p:extLst>
      <p:ext uri="{BB962C8B-B14F-4D97-AF65-F5344CB8AC3E}">
        <p14:creationId xmlns:p14="http://schemas.microsoft.com/office/powerpoint/2010/main" val="3005863520"/>
      </p:ext>
    </p:extLst>
  </p:cSld>
  <p:clrMapOvr>
    <a:masterClrMapping/>
  </p:clrMapOvr>
</p:notes>
</file>

<file path=ppt/notesSlides/notesSlide1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a:xfrm>
            <a:off x="904875" y="276225"/>
            <a:ext cx="4921250" cy="3690938"/>
          </a:xfrm>
          <a:ln/>
        </p:spPr>
      </p:sp>
      <p:sp>
        <p:nvSpPr>
          <p:cNvPr id="4099" name="ノート プレースホルダ 2"/>
          <p:cNvSpPr>
            <a:spLocks noGrp="1"/>
          </p:cNvSpPr>
          <p:nvPr>
            <p:ph type="body" idx="1"/>
          </p:nvPr>
        </p:nvSpPr>
        <p:spPr>
          <a:xfrm>
            <a:off x="671379" y="5229818"/>
            <a:ext cx="5590641" cy="2743173"/>
          </a:xfrm>
          <a:noFill/>
          <a:ln>
            <a:solidFill>
              <a:schemeClr val="tx1"/>
            </a:solidFill>
          </a:ln>
          <a:extLst>
            <a:ext uri="{909E8E84-426E-40DD-AFC4-6F175D3DCCD1}">
              <a14:hiddenFill xmlns:a14="http://schemas.microsoft.com/office/drawing/2010/main">
                <a:solidFill>
                  <a:srgbClr val="FFFFFF"/>
                </a:solidFill>
              </a14:hiddenFill>
            </a:ext>
          </a:extLst>
        </p:spPr>
        <p:txBody>
          <a:bodyPr/>
          <a:lstStyle/>
          <a:p>
            <a:endParaRPr lang="ja-JP" altLang="en-US" dirty="0">
              <a:latin typeface="Arial" panose="020B0604020202020204" pitchFamily="34" charset="0"/>
            </a:endParaRPr>
          </a:p>
        </p:txBody>
      </p:sp>
      <p:sp>
        <p:nvSpPr>
          <p:cNvPr id="4100" name="スライド番号プレースホルダ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859786">
              <a:spcBef>
                <a:spcPct val="30000"/>
              </a:spcBef>
              <a:defRPr kumimoji="1" sz="1000">
                <a:solidFill>
                  <a:schemeClr val="tx1"/>
                </a:solidFill>
                <a:latin typeface="Arial" panose="020B0604020202020204" pitchFamily="34" charset="0"/>
                <a:ea typeface="ＭＳ Ｐ明朝" panose="02020600040205080304" pitchFamily="18" charset="-128"/>
              </a:defRPr>
            </a:lvl1pPr>
            <a:lvl2pPr marL="709165" indent="-271425" defTabSz="859786">
              <a:spcBef>
                <a:spcPct val="30000"/>
              </a:spcBef>
              <a:defRPr kumimoji="1" sz="1000">
                <a:solidFill>
                  <a:schemeClr val="tx1"/>
                </a:solidFill>
                <a:latin typeface="Arial" panose="020B0604020202020204" pitchFamily="34" charset="0"/>
                <a:ea typeface="ＭＳ Ｐ明朝" panose="02020600040205080304" pitchFamily="18" charset="-128"/>
              </a:defRPr>
            </a:lvl2pPr>
            <a:lvl3pPr marL="1090423" indent="-218087" defTabSz="859786">
              <a:spcBef>
                <a:spcPct val="30000"/>
              </a:spcBef>
              <a:defRPr kumimoji="1" sz="1000">
                <a:solidFill>
                  <a:schemeClr val="tx1"/>
                </a:solidFill>
                <a:latin typeface="Arial" panose="020B0604020202020204" pitchFamily="34" charset="0"/>
                <a:ea typeface="ＭＳ Ｐ明朝" panose="02020600040205080304" pitchFamily="18" charset="-128"/>
              </a:defRPr>
            </a:lvl3pPr>
            <a:lvl4pPr marL="1526591" indent="-218087" defTabSz="859786">
              <a:spcBef>
                <a:spcPct val="30000"/>
              </a:spcBef>
              <a:defRPr kumimoji="1" sz="1000">
                <a:solidFill>
                  <a:schemeClr val="tx1"/>
                </a:solidFill>
                <a:latin typeface="Arial" panose="020B0604020202020204" pitchFamily="34" charset="0"/>
                <a:ea typeface="ＭＳ Ｐ明朝" panose="02020600040205080304" pitchFamily="18" charset="-128"/>
              </a:defRPr>
            </a:lvl4pPr>
            <a:lvl5pPr marL="1962757" indent="-218087" defTabSz="859786">
              <a:spcBef>
                <a:spcPct val="30000"/>
              </a:spcBef>
              <a:defRPr kumimoji="1" sz="1000">
                <a:solidFill>
                  <a:schemeClr val="tx1"/>
                </a:solidFill>
                <a:latin typeface="Arial" panose="020B0604020202020204" pitchFamily="34" charset="0"/>
                <a:ea typeface="ＭＳ Ｐ明朝" panose="02020600040205080304" pitchFamily="18" charset="-128"/>
              </a:defRPr>
            </a:lvl5pPr>
            <a:lvl6pPr marL="2414617"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6pPr>
            <a:lvl7pPr marL="2866477"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7pPr>
            <a:lvl8pPr marL="3318331"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8pPr>
            <a:lvl9pPr marL="3770194"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9pPr>
          </a:lstStyle>
          <a:p>
            <a:pPr marL="0" marR="0" lvl="0" indent="0" algn="r" defTabSz="859786" rtl="0" eaLnBrk="1" fontAlgn="base" latinLnBrk="0" hangingPunct="1">
              <a:lnSpc>
                <a:spcPct val="100000"/>
              </a:lnSpc>
              <a:spcBef>
                <a:spcPct val="0"/>
              </a:spcBef>
              <a:spcAft>
                <a:spcPct val="0"/>
              </a:spcAft>
              <a:buClrTx/>
              <a:buSzTx/>
              <a:buFontTx/>
              <a:buNone/>
              <a:tabLst/>
              <a:defRPr/>
            </a:pPr>
            <a:fld id="{AFD168A8-42E3-4E59-A19B-9754ED260CD8}" type="slidenum">
              <a:rPr kumimoji="1" lang="en-US" altLang="ja-JP"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rPr>
              <a:pPr marL="0" marR="0" lvl="0" indent="0" algn="r" defTabSz="859786" rtl="0" eaLnBrk="1" fontAlgn="base" latinLnBrk="0" hangingPunct="1">
                <a:lnSpc>
                  <a:spcPct val="100000"/>
                </a:lnSpc>
                <a:spcBef>
                  <a:spcPct val="0"/>
                </a:spcBef>
                <a:spcAft>
                  <a:spcPct val="0"/>
                </a:spcAft>
                <a:buClrTx/>
                <a:buSzTx/>
                <a:buFontTx/>
                <a:buNone/>
                <a:tabLst/>
                <a:defRPr/>
              </a:pPr>
              <a:t>265</a:t>
            </a:fld>
            <a:endParaRPr kumimoji="1" lang="en-US" altLang="ja-JP"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Tree>
    <p:extLst>
      <p:ext uri="{BB962C8B-B14F-4D97-AF65-F5344CB8AC3E}">
        <p14:creationId xmlns:p14="http://schemas.microsoft.com/office/powerpoint/2010/main" val="166239063"/>
      </p:ext>
    </p:extLst>
  </p:cSld>
  <p:clrMapOvr>
    <a:masterClrMapping/>
  </p:clrMapOvr>
</p:notes>
</file>

<file path=ppt/notesSlides/notesSlide1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1138" name="Rectangle 2"/>
          <p:cNvSpPr>
            <a:spLocks noGrp="1" noRot="1" noChangeAspect="1" noChangeArrowheads="1" noTextEdit="1"/>
          </p:cNvSpPr>
          <p:nvPr>
            <p:ph type="sldImg"/>
          </p:nvPr>
        </p:nvSpPr>
        <p:spPr>
          <a:xfrm>
            <a:off x="668338" y="269875"/>
            <a:ext cx="5399087" cy="4049713"/>
          </a:xfrm>
          <a:ln/>
        </p:spPr>
      </p:sp>
      <p:sp>
        <p:nvSpPr>
          <p:cNvPr id="91139"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ja-JP" altLang="en-US">
              <a:latin typeface="Arial" panose="020B0604020202020204" pitchFamily="34" charset="0"/>
            </a:endParaRPr>
          </a:p>
        </p:txBody>
      </p:sp>
    </p:spTree>
    <p:extLst>
      <p:ext uri="{BB962C8B-B14F-4D97-AF65-F5344CB8AC3E}">
        <p14:creationId xmlns:p14="http://schemas.microsoft.com/office/powerpoint/2010/main" val="2938256876"/>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defTabSz="914178">
              <a:defRPr/>
            </a:pPr>
            <a:fld id="{4A5C514A-B6EE-4628-87B8-3755CB0013A9}" type="slidenum">
              <a:rPr lang="ja-JP" altLang="en-US">
                <a:solidFill>
                  <a:prstClr val="black"/>
                </a:solidFill>
                <a:latin typeface="Calibri"/>
                <a:ea typeface="ＭＳ Ｐゴシック" panose="020B0600070205080204" pitchFamily="50" charset="-128"/>
              </a:rPr>
              <a:pPr defTabSz="914178">
                <a:defRPr/>
              </a:pPr>
              <a:t>26</a:t>
            </a:fld>
            <a:endParaRPr lang="ja-JP" altLang="en-US">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391941948"/>
      </p:ext>
    </p:extLst>
  </p:cSld>
  <p:clrMapOvr>
    <a:masterClrMapping/>
  </p:clrMapOvr>
</p:notes>
</file>

<file path=ppt/notesSlides/notesSlide1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a:xfrm>
            <a:off x="904875" y="276225"/>
            <a:ext cx="4921250" cy="3690938"/>
          </a:xfrm>
          <a:ln/>
        </p:spPr>
      </p:sp>
      <p:sp>
        <p:nvSpPr>
          <p:cNvPr id="4099" name="ノート プレースホルダ 2"/>
          <p:cNvSpPr>
            <a:spLocks noGrp="1"/>
          </p:cNvSpPr>
          <p:nvPr>
            <p:ph type="body" idx="1"/>
          </p:nvPr>
        </p:nvSpPr>
        <p:spPr>
          <a:xfrm>
            <a:off x="671379" y="5229818"/>
            <a:ext cx="5590641" cy="2743173"/>
          </a:xfrm>
          <a:noFill/>
          <a:ln>
            <a:solidFill>
              <a:schemeClr val="tx1"/>
            </a:solidFill>
          </a:ln>
          <a:extLst>
            <a:ext uri="{909E8E84-426E-40DD-AFC4-6F175D3DCCD1}">
              <a14:hiddenFill xmlns:a14="http://schemas.microsoft.com/office/drawing/2010/main">
                <a:solidFill>
                  <a:srgbClr val="FFFFFF"/>
                </a:solidFill>
              </a14:hiddenFill>
            </a:ext>
          </a:extLst>
        </p:spPr>
        <p:txBody>
          <a:bodyPr/>
          <a:lstStyle/>
          <a:p>
            <a:endParaRPr lang="ja-JP" altLang="en-US" dirty="0">
              <a:latin typeface="Arial" panose="020B0604020202020204" pitchFamily="34" charset="0"/>
            </a:endParaRPr>
          </a:p>
        </p:txBody>
      </p:sp>
      <p:sp>
        <p:nvSpPr>
          <p:cNvPr id="4100" name="スライド番号プレースホルダ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859786">
              <a:spcBef>
                <a:spcPct val="30000"/>
              </a:spcBef>
              <a:defRPr kumimoji="1" sz="1000">
                <a:solidFill>
                  <a:schemeClr val="tx1"/>
                </a:solidFill>
                <a:latin typeface="Arial" panose="020B0604020202020204" pitchFamily="34" charset="0"/>
                <a:ea typeface="ＭＳ Ｐ明朝" panose="02020600040205080304" pitchFamily="18" charset="-128"/>
              </a:defRPr>
            </a:lvl1pPr>
            <a:lvl2pPr marL="709165" indent="-271425" defTabSz="859786">
              <a:spcBef>
                <a:spcPct val="30000"/>
              </a:spcBef>
              <a:defRPr kumimoji="1" sz="1000">
                <a:solidFill>
                  <a:schemeClr val="tx1"/>
                </a:solidFill>
                <a:latin typeface="Arial" panose="020B0604020202020204" pitchFamily="34" charset="0"/>
                <a:ea typeface="ＭＳ Ｐ明朝" panose="02020600040205080304" pitchFamily="18" charset="-128"/>
              </a:defRPr>
            </a:lvl2pPr>
            <a:lvl3pPr marL="1090423" indent="-218087" defTabSz="859786">
              <a:spcBef>
                <a:spcPct val="30000"/>
              </a:spcBef>
              <a:defRPr kumimoji="1" sz="1000">
                <a:solidFill>
                  <a:schemeClr val="tx1"/>
                </a:solidFill>
                <a:latin typeface="Arial" panose="020B0604020202020204" pitchFamily="34" charset="0"/>
                <a:ea typeface="ＭＳ Ｐ明朝" panose="02020600040205080304" pitchFamily="18" charset="-128"/>
              </a:defRPr>
            </a:lvl3pPr>
            <a:lvl4pPr marL="1526591" indent="-218087" defTabSz="859786">
              <a:spcBef>
                <a:spcPct val="30000"/>
              </a:spcBef>
              <a:defRPr kumimoji="1" sz="1000">
                <a:solidFill>
                  <a:schemeClr val="tx1"/>
                </a:solidFill>
                <a:latin typeface="Arial" panose="020B0604020202020204" pitchFamily="34" charset="0"/>
                <a:ea typeface="ＭＳ Ｐ明朝" panose="02020600040205080304" pitchFamily="18" charset="-128"/>
              </a:defRPr>
            </a:lvl4pPr>
            <a:lvl5pPr marL="1962757" indent="-218087" defTabSz="859786">
              <a:spcBef>
                <a:spcPct val="30000"/>
              </a:spcBef>
              <a:defRPr kumimoji="1" sz="1000">
                <a:solidFill>
                  <a:schemeClr val="tx1"/>
                </a:solidFill>
                <a:latin typeface="Arial" panose="020B0604020202020204" pitchFamily="34" charset="0"/>
                <a:ea typeface="ＭＳ Ｐ明朝" panose="02020600040205080304" pitchFamily="18" charset="-128"/>
              </a:defRPr>
            </a:lvl5pPr>
            <a:lvl6pPr marL="2414617"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6pPr>
            <a:lvl7pPr marL="2866477"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7pPr>
            <a:lvl8pPr marL="3318331"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8pPr>
            <a:lvl9pPr marL="3770194"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9pPr>
          </a:lstStyle>
          <a:p>
            <a:pPr marL="0" marR="0" lvl="0" indent="0" algn="r" defTabSz="859786" rtl="0" eaLnBrk="1" fontAlgn="base" latinLnBrk="0" hangingPunct="1">
              <a:lnSpc>
                <a:spcPct val="100000"/>
              </a:lnSpc>
              <a:spcBef>
                <a:spcPct val="0"/>
              </a:spcBef>
              <a:spcAft>
                <a:spcPct val="0"/>
              </a:spcAft>
              <a:buClrTx/>
              <a:buSzTx/>
              <a:buFontTx/>
              <a:buNone/>
              <a:tabLst/>
              <a:defRPr/>
            </a:pPr>
            <a:fld id="{AFD168A8-42E3-4E59-A19B-9754ED260CD8}" type="slidenum">
              <a:rPr kumimoji="1" lang="en-US" altLang="ja-JP"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rPr>
              <a:pPr marL="0" marR="0" lvl="0" indent="0" algn="r" defTabSz="859786" rtl="0" eaLnBrk="1" fontAlgn="base" latinLnBrk="0" hangingPunct="1">
                <a:lnSpc>
                  <a:spcPct val="100000"/>
                </a:lnSpc>
                <a:spcBef>
                  <a:spcPct val="0"/>
                </a:spcBef>
                <a:spcAft>
                  <a:spcPct val="0"/>
                </a:spcAft>
                <a:buClrTx/>
                <a:buSzTx/>
                <a:buFontTx/>
                <a:buNone/>
                <a:tabLst/>
                <a:defRPr/>
              </a:pPr>
              <a:t>267</a:t>
            </a:fld>
            <a:endParaRPr kumimoji="1" lang="en-US" altLang="ja-JP"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Tree>
    <p:extLst>
      <p:ext uri="{BB962C8B-B14F-4D97-AF65-F5344CB8AC3E}">
        <p14:creationId xmlns:p14="http://schemas.microsoft.com/office/powerpoint/2010/main" val="2572086053"/>
      </p:ext>
    </p:extLst>
  </p:cSld>
  <p:clrMapOvr>
    <a:masterClrMapping/>
  </p:clrMapOvr>
</p:notes>
</file>

<file path=ppt/notesSlides/notesSlide1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a:xfrm>
            <a:off x="904875" y="276225"/>
            <a:ext cx="4921250" cy="3690938"/>
          </a:xfrm>
          <a:ln/>
        </p:spPr>
      </p:sp>
      <p:sp>
        <p:nvSpPr>
          <p:cNvPr id="4099" name="ノート プレースホルダ 2"/>
          <p:cNvSpPr>
            <a:spLocks noGrp="1"/>
          </p:cNvSpPr>
          <p:nvPr>
            <p:ph type="body" idx="1"/>
          </p:nvPr>
        </p:nvSpPr>
        <p:spPr>
          <a:xfrm>
            <a:off x="671380" y="5229818"/>
            <a:ext cx="5590641" cy="2743173"/>
          </a:xfrm>
          <a:noFill/>
          <a:ln>
            <a:solidFill>
              <a:schemeClr val="tx1"/>
            </a:solidFill>
          </a:ln>
          <a:extLst>
            <a:ext uri="{909E8E84-426E-40DD-AFC4-6F175D3DCCD1}">
              <a14:hiddenFill xmlns:a14="http://schemas.microsoft.com/office/drawing/2010/main">
                <a:solidFill>
                  <a:srgbClr val="FFFFFF"/>
                </a:solidFill>
              </a14:hiddenFill>
            </a:ext>
          </a:extLst>
        </p:spPr>
        <p:txBody>
          <a:bodyPr/>
          <a:lstStyle/>
          <a:p>
            <a:endParaRPr lang="ja-JP" altLang="en-US" dirty="0">
              <a:latin typeface="Arial" panose="020B0604020202020204" pitchFamily="34" charset="0"/>
            </a:endParaRPr>
          </a:p>
        </p:txBody>
      </p:sp>
      <p:sp>
        <p:nvSpPr>
          <p:cNvPr id="4100" name="スライド番号プレースホルダ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859699">
              <a:spcBef>
                <a:spcPct val="30000"/>
              </a:spcBef>
              <a:defRPr kumimoji="1" sz="1000">
                <a:solidFill>
                  <a:schemeClr val="tx1"/>
                </a:solidFill>
                <a:latin typeface="Arial" panose="020B0604020202020204" pitchFamily="34" charset="0"/>
                <a:ea typeface="ＭＳ Ｐ明朝" panose="02020600040205080304" pitchFamily="18" charset="-128"/>
              </a:defRPr>
            </a:lvl1pPr>
            <a:lvl2pPr marL="709093" indent="-271397" defTabSz="859699">
              <a:spcBef>
                <a:spcPct val="30000"/>
              </a:spcBef>
              <a:defRPr kumimoji="1" sz="1000">
                <a:solidFill>
                  <a:schemeClr val="tx1"/>
                </a:solidFill>
                <a:latin typeface="Arial" panose="020B0604020202020204" pitchFamily="34" charset="0"/>
                <a:ea typeface="ＭＳ Ｐ明朝" panose="02020600040205080304" pitchFamily="18" charset="-128"/>
              </a:defRPr>
            </a:lvl2pPr>
            <a:lvl3pPr marL="1090312" indent="-218065" defTabSz="859699">
              <a:spcBef>
                <a:spcPct val="30000"/>
              </a:spcBef>
              <a:defRPr kumimoji="1" sz="1000">
                <a:solidFill>
                  <a:schemeClr val="tx1"/>
                </a:solidFill>
                <a:latin typeface="Arial" panose="020B0604020202020204" pitchFamily="34" charset="0"/>
                <a:ea typeface="ＭＳ Ｐ明朝" panose="02020600040205080304" pitchFamily="18" charset="-128"/>
              </a:defRPr>
            </a:lvl3pPr>
            <a:lvl4pPr marL="1526436" indent="-218065" defTabSz="859699">
              <a:spcBef>
                <a:spcPct val="30000"/>
              </a:spcBef>
              <a:defRPr kumimoji="1" sz="1000">
                <a:solidFill>
                  <a:schemeClr val="tx1"/>
                </a:solidFill>
                <a:latin typeface="Arial" panose="020B0604020202020204" pitchFamily="34" charset="0"/>
                <a:ea typeface="ＭＳ Ｐ明朝" panose="02020600040205080304" pitchFamily="18" charset="-128"/>
              </a:defRPr>
            </a:lvl4pPr>
            <a:lvl5pPr marL="1962558" indent="-218065" defTabSz="859699">
              <a:spcBef>
                <a:spcPct val="30000"/>
              </a:spcBef>
              <a:defRPr kumimoji="1" sz="1000">
                <a:solidFill>
                  <a:schemeClr val="tx1"/>
                </a:solidFill>
                <a:latin typeface="Arial" panose="020B0604020202020204" pitchFamily="34" charset="0"/>
                <a:ea typeface="ＭＳ Ｐ明朝" panose="02020600040205080304" pitchFamily="18" charset="-128"/>
              </a:defRPr>
            </a:lvl5pPr>
            <a:lvl6pPr marL="2414371" indent="-218065" defTabSz="859699"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6pPr>
            <a:lvl7pPr marL="2866184" indent="-218065" defTabSz="859699"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7pPr>
            <a:lvl8pPr marL="3317993" indent="-218065" defTabSz="859699"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8pPr>
            <a:lvl9pPr marL="3769811" indent="-218065" defTabSz="859699"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9pPr>
          </a:lstStyle>
          <a:p>
            <a:pPr marL="0" marR="0" lvl="0" indent="0" algn="r" defTabSz="859699" rtl="0" eaLnBrk="1" fontAlgn="base" latinLnBrk="0" hangingPunct="1">
              <a:lnSpc>
                <a:spcPct val="100000"/>
              </a:lnSpc>
              <a:spcBef>
                <a:spcPct val="0"/>
              </a:spcBef>
              <a:spcAft>
                <a:spcPct val="0"/>
              </a:spcAft>
              <a:buClrTx/>
              <a:buSzTx/>
              <a:buFontTx/>
              <a:buNone/>
              <a:tabLst/>
              <a:defRPr/>
            </a:pPr>
            <a:fld id="{AFD168A8-42E3-4E59-A19B-9754ED260CD8}" type="slidenum">
              <a:rPr kumimoji="1" lang="en-US" altLang="ja-JP"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rPr>
              <a:pPr marL="0" marR="0" lvl="0" indent="0" algn="r" defTabSz="859699" rtl="0" eaLnBrk="1" fontAlgn="base" latinLnBrk="0" hangingPunct="1">
                <a:lnSpc>
                  <a:spcPct val="100000"/>
                </a:lnSpc>
                <a:spcBef>
                  <a:spcPct val="0"/>
                </a:spcBef>
                <a:spcAft>
                  <a:spcPct val="0"/>
                </a:spcAft>
                <a:buClrTx/>
                <a:buSzTx/>
                <a:buFontTx/>
                <a:buNone/>
                <a:tabLst/>
                <a:defRPr/>
              </a:pPr>
              <a:t>268</a:t>
            </a:fld>
            <a:endParaRPr kumimoji="1" lang="en-US" altLang="ja-JP"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Tree>
    <p:extLst>
      <p:ext uri="{BB962C8B-B14F-4D97-AF65-F5344CB8AC3E}">
        <p14:creationId xmlns:p14="http://schemas.microsoft.com/office/powerpoint/2010/main" val="853073418"/>
      </p:ext>
    </p:extLst>
  </p:cSld>
  <p:clrMapOvr>
    <a:masterClrMapping/>
  </p:clrMapOvr>
</p:notes>
</file>

<file path=ppt/notesSlides/notesSlide1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a:xfrm>
            <a:off x="904875" y="276225"/>
            <a:ext cx="4921250" cy="3690938"/>
          </a:xfrm>
          <a:ln/>
        </p:spPr>
      </p:sp>
      <p:sp>
        <p:nvSpPr>
          <p:cNvPr id="4099" name="ノート プレースホルダ 2"/>
          <p:cNvSpPr>
            <a:spLocks noGrp="1"/>
          </p:cNvSpPr>
          <p:nvPr>
            <p:ph type="body" idx="1"/>
          </p:nvPr>
        </p:nvSpPr>
        <p:spPr>
          <a:xfrm>
            <a:off x="671380" y="5229818"/>
            <a:ext cx="5590641" cy="2743173"/>
          </a:xfrm>
          <a:noFill/>
          <a:ln>
            <a:solidFill>
              <a:schemeClr val="tx1"/>
            </a:solidFill>
          </a:ln>
          <a:extLst>
            <a:ext uri="{909E8E84-426E-40DD-AFC4-6F175D3DCCD1}">
              <a14:hiddenFill xmlns:a14="http://schemas.microsoft.com/office/drawing/2010/main">
                <a:solidFill>
                  <a:srgbClr val="FFFFFF"/>
                </a:solidFill>
              </a14:hiddenFill>
            </a:ext>
          </a:extLst>
        </p:spPr>
        <p:txBody>
          <a:bodyPr/>
          <a:lstStyle/>
          <a:p>
            <a:endParaRPr lang="ja-JP" altLang="en-US" dirty="0">
              <a:latin typeface="Arial" panose="020B0604020202020204" pitchFamily="34" charset="0"/>
            </a:endParaRPr>
          </a:p>
        </p:txBody>
      </p:sp>
      <p:sp>
        <p:nvSpPr>
          <p:cNvPr id="4100" name="スライド番号プレースホルダ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859699">
              <a:spcBef>
                <a:spcPct val="30000"/>
              </a:spcBef>
              <a:defRPr kumimoji="1" sz="1000">
                <a:solidFill>
                  <a:schemeClr val="tx1"/>
                </a:solidFill>
                <a:latin typeface="Arial" panose="020B0604020202020204" pitchFamily="34" charset="0"/>
                <a:ea typeface="ＭＳ Ｐ明朝" panose="02020600040205080304" pitchFamily="18" charset="-128"/>
              </a:defRPr>
            </a:lvl1pPr>
            <a:lvl2pPr marL="709093" indent="-271397" defTabSz="859699">
              <a:spcBef>
                <a:spcPct val="30000"/>
              </a:spcBef>
              <a:defRPr kumimoji="1" sz="1000">
                <a:solidFill>
                  <a:schemeClr val="tx1"/>
                </a:solidFill>
                <a:latin typeface="Arial" panose="020B0604020202020204" pitchFamily="34" charset="0"/>
                <a:ea typeface="ＭＳ Ｐ明朝" panose="02020600040205080304" pitchFamily="18" charset="-128"/>
              </a:defRPr>
            </a:lvl2pPr>
            <a:lvl3pPr marL="1090312" indent="-218065" defTabSz="859699">
              <a:spcBef>
                <a:spcPct val="30000"/>
              </a:spcBef>
              <a:defRPr kumimoji="1" sz="1000">
                <a:solidFill>
                  <a:schemeClr val="tx1"/>
                </a:solidFill>
                <a:latin typeface="Arial" panose="020B0604020202020204" pitchFamily="34" charset="0"/>
                <a:ea typeface="ＭＳ Ｐ明朝" panose="02020600040205080304" pitchFamily="18" charset="-128"/>
              </a:defRPr>
            </a:lvl3pPr>
            <a:lvl4pPr marL="1526436" indent="-218065" defTabSz="859699">
              <a:spcBef>
                <a:spcPct val="30000"/>
              </a:spcBef>
              <a:defRPr kumimoji="1" sz="1000">
                <a:solidFill>
                  <a:schemeClr val="tx1"/>
                </a:solidFill>
                <a:latin typeface="Arial" panose="020B0604020202020204" pitchFamily="34" charset="0"/>
                <a:ea typeface="ＭＳ Ｐ明朝" panose="02020600040205080304" pitchFamily="18" charset="-128"/>
              </a:defRPr>
            </a:lvl4pPr>
            <a:lvl5pPr marL="1962558" indent="-218065" defTabSz="859699">
              <a:spcBef>
                <a:spcPct val="30000"/>
              </a:spcBef>
              <a:defRPr kumimoji="1" sz="1000">
                <a:solidFill>
                  <a:schemeClr val="tx1"/>
                </a:solidFill>
                <a:latin typeface="Arial" panose="020B0604020202020204" pitchFamily="34" charset="0"/>
                <a:ea typeface="ＭＳ Ｐ明朝" panose="02020600040205080304" pitchFamily="18" charset="-128"/>
              </a:defRPr>
            </a:lvl5pPr>
            <a:lvl6pPr marL="2414371" indent="-218065" defTabSz="859699"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6pPr>
            <a:lvl7pPr marL="2866184" indent="-218065" defTabSz="859699"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7pPr>
            <a:lvl8pPr marL="3317993" indent="-218065" defTabSz="859699"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8pPr>
            <a:lvl9pPr marL="3769811" indent="-218065" defTabSz="859699"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9pPr>
          </a:lstStyle>
          <a:p>
            <a:pPr marL="0" marR="0" lvl="0" indent="0" algn="r" defTabSz="859699" rtl="0" eaLnBrk="1" fontAlgn="base" latinLnBrk="0" hangingPunct="1">
              <a:lnSpc>
                <a:spcPct val="100000"/>
              </a:lnSpc>
              <a:spcBef>
                <a:spcPct val="0"/>
              </a:spcBef>
              <a:spcAft>
                <a:spcPct val="0"/>
              </a:spcAft>
              <a:buClrTx/>
              <a:buSzTx/>
              <a:buFontTx/>
              <a:buNone/>
              <a:tabLst/>
              <a:defRPr/>
            </a:pPr>
            <a:fld id="{AFD168A8-42E3-4E59-A19B-9754ED260CD8}" type="slidenum">
              <a:rPr kumimoji="1" lang="en-US" altLang="ja-JP"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rPr>
              <a:pPr marL="0" marR="0" lvl="0" indent="0" algn="r" defTabSz="859699" rtl="0" eaLnBrk="1" fontAlgn="base" latinLnBrk="0" hangingPunct="1">
                <a:lnSpc>
                  <a:spcPct val="100000"/>
                </a:lnSpc>
                <a:spcBef>
                  <a:spcPct val="0"/>
                </a:spcBef>
                <a:spcAft>
                  <a:spcPct val="0"/>
                </a:spcAft>
                <a:buClrTx/>
                <a:buSzTx/>
                <a:buFontTx/>
                <a:buNone/>
                <a:tabLst/>
                <a:defRPr/>
              </a:pPr>
              <a:t>269</a:t>
            </a:fld>
            <a:endParaRPr kumimoji="1" lang="en-US" altLang="ja-JP"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Tree>
    <p:extLst>
      <p:ext uri="{BB962C8B-B14F-4D97-AF65-F5344CB8AC3E}">
        <p14:creationId xmlns:p14="http://schemas.microsoft.com/office/powerpoint/2010/main" val="4276811813"/>
      </p:ext>
    </p:extLst>
  </p:cSld>
  <p:clrMapOvr>
    <a:masterClrMapping/>
  </p:clrMapOvr>
</p:notes>
</file>

<file path=ppt/notesSlides/notesSlide1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a:xfrm>
            <a:off x="904875" y="276225"/>
            <a:ext cx="4921250" cy="3690938"/>
          </a:xfrm>
          <a:ln/>
        </p:spPr>
      </p:sp>
      <p:sp>
        <p:nvSpPr>
          <p:cNvPr id="4099" name="ノート プレースホルダ 2"/>
          <p:cNvSpPr>
            <a:spLocks noGrp="1"/>
          </p:cNvSpPr>
          <p:nvPr>
            <p:ph type="body" idx="1"/>
          </p:nvPr>
        </p:nvSpPr>
        <p:spPr>
          <a:xfrm>
            <a:off x="671380" y="5229818"/>
            <a:ext cx="5590641" cy="2743173"/>
          </a:xfrm>
          <a:noFill/>
          <a:ln>
            <a:solidFill>
              <a:schemeClr val="tx1"/>
            </a:solidFill>
          </a:ln>
          <a:extLst>
            <a:ext uri="{909E8E84-426E-40DD-AFC4-6F175D3DCCD1}">
              <a14:hiddenFill xmlns:a14="http://schemas.microsoft.com/office/drawing/2010/main">
                <a:solidFill>
                  <a:srgbClr val="FFFFFF"/>
                </a:solidFill>
              </a14:hiddenFill>
            </a:ext>
          </a:extLst>
        </p:spPr>
        <p:txBody>
          <a:bodyPr/>
          <a:lstStyle/>
          <a:p>
            <a:endParaRPr lang="ja-JP" altLang="en-US" dirty="0">
              <a:latin typeface="Arial" panose="020B0604020202020204" pitchFamily="34" charset="0"/>
            </a:endParaRPr>
          </a:p>
        </p:txBody>
      </p:sp>
      <p:sp>
        <p:nvSpPr>
          <p:cNvPr id="4100" name="スライド番号プレースホルダ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859699">
              <a:spcBef>
                <a:spcPct val="30000"/>
              </a:spcBef>
              <a:defRPr kumimoji="1" sz="1000">
                <a:solidFill>
                  <a:schemeClr val="tx1"/>
                </a:solidFill>
                <a:latin typeface="Arial" panose="020B0604020202020204" pitchFamily="34" charset="0"/>
                <a:ea typeface="ＭＳ Ｐ明朝" panose="02020600040205080304" pitchFamily="18" charset="-128"/>
              </a:defRPr>
            </a:lvl1pPr>
            <a:lvl2pPr marL="709093" indent="-271397" defTabSz="859699">
              <a:spcBef>
                <a:spcPct val="30000"/>
              </a:spcBef>
              <a:defRPr kumimoji="1" sz="1000">
                <a:solidFill>
                  <a:schemeClr val="tx1"/>
                </a:solidFill>
                <a:latin typeface="Arial" panose="020B0604020202020204" pitchFamily="34" charset="0"/>
                <a:ea typeface="ＭＳ Ｐ明朝" panose="02020600040205080304" pitchFamily="18" charset="-128"/>
              </a:defRPr>
            </a:lvl2pPr>
            <a:lvl3pPr marL="1090312" indent="-218065" defTabSz="859699">
              <a:spcBef>
                <a:spcPct val="30000"/>
              </a:spcBef>
              <a:defRPr kumimoji="1" sz="1000">
                <a:solidFill>
                  <a:schemeClr val="tx1"/>
                </a:solidFill>
                <a:latin typeface="Arial" panose="020B0604020202020204" pitchFamily="34" charset="0"/>
                <a:ea typeface="ＭＳ Ｐ明朝" panose="02020600040205080304" pitchFamily="18" charset="-128"/>
              </a:defRPr>
            </a:lvl3pPr>
            <a:lvl4pPr marL="1526436" indent="-218065" defTabSz="859699">
              <a:spcBef>
                <a:spcPct val="30000"/>
              </a:spcBef>
              <a:defRPr kumimoji="1" sz="1000">
                <a:solidFill>
                  <a:schemeClr val="tx1"/>
                </a:solidFill>
                <a:latin typeface="Arial" panose="020B0604020202020204" pitchFamily="34" charset="0"/>
                <a:ea typeface="ＭＳ Ｐ明朝" panose="02020600040205080304" pitchFamily="18" charset="-128"/>
              </a:defRPr>
            </a:lvl4pPr>
            <a:lvl5pPr marL="1962558" indent="-218065" defTabSz="859699">
              <a:spcBef>
                <a:spcPct val="30000"/>
              </a:spcBef>
              <a:defRPr kumimoji="1" sz="1000">
                <a:solidFill>
                  <a:schemeClr val="tx1"/>
                </a:solidFill>
                <a:latin typeface="Arial" panose="020B0604020202020204" pitchFamily="34" charset="0"/>
                <a:ea typeface="ＭＳ Ｐ明朝" panose="02020600040205080304" pitchFamily="18" charset="-128"/>
              </a:defRPr>
            </a:lvl5pPr>
            <a:lvl6pPr marL="2414371" indent="-218065" defTabSz="859699"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6pPr>
            <a:lvl7pPr marL="2866184" indent="-218065" defTabSz="859699"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7pPr>
            <a:lvl8pPr marL="3317993" indent="-218065" defTabSz="859699"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8pPr>
            <a:lvl9pPr marL="3769811" indent="-218065" defTabSz="859699"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9pPr>
          </a:lstStyle>
          <a:p>
            <a:pPr marL="0" marR="0" lvl="0" indent="0" algn="r" defTabSz="859699" rtl="0" eaLnBrk="1" fontAlgn="base" latinLnBrk="0" hangingPunct="1">
              <a:lnSpc>
                <a:spcPct val="100000"/>
              </a:lnSpc>
              <a:spcBef>
                <a:spcPct val="0"/>
              </a:spcBef>
              <a:spcAft>
                <a:spcPct val="0"/>
              </a:spcAft>
              <a:buClrTx/>
              <a:buSzTx/>
              <a:buFontTx/>
              <a:buNone/>
              <a:tabLst/>
              <a:defRPr/>
            </a:pPr>
            <a:fld id="{AFD168A8-42E3-4E59-A19B-9754ED260CD8}" type="slidenum">
              <a:rPr kumimoji="1" lang="en-US" altLang="ja-JP"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rPr>
              <a:pPr marL="0" marR="0" lvl="0" indent="0" algn="r" defTabSz="859699" rtl="0" eaLnBrk="1" fontAlgn="base" latinLnBrk="0" hangingPunct="1">
                <a:lnSpc>
                  <a:spcPct val="100000"/>
                </a:lnSpc>
                <a:spcBef>
                  <a:spcPct val="0"/>
                </a:spcBef>
                <a:spcAft>
                  <a:spcPct val="0"/>
                </a:spcAft>
                <a:buClrTx/>
                <a:buSzTx/>
                <a:buFontTx/>
                <a:buNone/>
                <a:tabLst/>
                <a:defRPr/>
              </a:pPr>
              <a:t>270</a:t>
            </a:fld>
            <a:endParaRPr kumimoji="1" lang="en-US" altLang="ja-JP"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Tree>
    <p:extLst>
      <p:ext uri="{BB962C8B-B14F-4D97-AF65-F5344CB8AC3E}">
        <p14:creationId xmlns:p14="http://schemas.microsoft.com/office/powerpoint/2010/main" val="1712882107"/>
      </p:ext>
    </p:extLst>
  </p:cSld>
  <p:clrMapOvr>
    <a:masterClrMapping/>
  </p:clrMapOvr>
</p:notes>
</file>

<file path=ppt/notesSlides/notesSlide1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a:xfrm>
            <a:off x="904875" y="276225"/>
            <a:ext cx="4921250" cy="3690938"/>
          </a:xfrm>
          <a:ln/>
        </p:spPr>
      </p:sp>
      <p:sp>
        <p:nvSpPr>
          <p:cNvPr id="4099" name="ノート プレースホルダ 2"/>
          <p:cNvSpPr>
            <a:spLocks noGrp="1"/>
          </p:cNvSpPr>
          <p:nvPr>
            <p:ph type="body" idx="1"/>
          </p:nvPr>
        </p:nvSpPr>
        <p:spPr>
          <a:xfrm>
            <a:off x="671380" y="5229818"/>
            <a:ext cx="5590641" cy="2743173"/>
          </a:xfrm>
          <a:noFill/>
          <a:ln>
            <a:solidFill>
              <a:schemeClr val="tx1"/>
            </a:solidFill>
          </a:ln>
          <a:extLst>
            <a:ext uri="{909E8E84-426E-40DD-AFC4-6F175D3DCCD1}">
              <a14:hiddenFill xmlns:a14="http://schemas.microsoft.com/office/drawing/2010/main">
                <a:solidFill>
                  <a:srgbClr val="FFFFFF"/>
                </a:solidFill>
              </a14:hiddenFill>
            </a:ext>
          </a:extLst>
        </p:spPr>
        <p:txBody>
          <a:bodyPr/>
          <a:lstStyle/>
          <a:p>
            <a:endParaRPr lang="ja-JP" altLang="en-US" dirty="0">
              <a:latin typeface="Arial" panose="020B0604020202020204" pitchFamily="34" charset="0"/>
            </a:endParaRPr>
          </a:p>
        </p:txBody>
      </p:sp>
      <p:sp>
        <p:nvSpPr>
          <p:cNvPr id="4100" name="スライド番号プレースホルダ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859699">
              <a:spcBef>
                <a:spcPct val="30000"/>
              </a:spcBef>
              <a:defRPr kumimoji="1" sz="1000">
                <a:solidFill>
                  <a:schemeClr val="tx1"/>
                </a:solidFill>
                <a:latin typeface="Arial" panose="020B0604020202020204" pitchFamily="34" charset="0"/>
                <a:ea typeface="ＭＳ Ｐ明朝" panose="02020600040205080304" pitchFamily="18" charset="-128"/>
              </a:defRPr>
            </a:lvl1pPr>
            <a:lvl2pPr marL="709093" indent="-271397" defTabSz="859699">
              <a:spcBef>
                <a:spcPct val="30000"/>
              </a:spcBef>
              <a:defRPr kumimoji="1" sz="1000">
                <a:solidFill>
                  <a:schemeClr val="tx1"/>
                </a:solidFill>
                <a:latin typeface="Arial" panose="020B0604020202020204" pitchFamily="34" charset="0"/>
                <a:ea typeface="ＭＳ Ｐ明朝" panose="02020600040205080304" pitchFamily="18" charset="-128"/>
              </a:defRPr>
            </a:lvl2pPr>
            <a:lvl3pPr marL="1090312" indent="-218065" defTabSz="859699">
              <a:spcBef>
                <a:spcPct val="30000"/>
              </a:spcBef>
              <a:defRPr kumimoji="1" sz="1000">
                <a:solidFill>
                  <a:schemeClr val="tx1"/>
                </a:solidFill>
                <a:latin typeface="Arial" panose="020B0604020202020204" pitchFamily="34" charset="0"/>
                <a:ea typeface="ＭＳ Ｐ明朝" panose="02020600040205080304" pitchFamily="18" charset="-128"/>
              </a:defRPr>
            </a:lvl3pPr>
            <a:lvl4pPr marL="1526436" indent="-218065" defTabSz="859699">
              <a:spcBef>
                <a:spcPct val="30000"/>
              </a:spcBef>
              <a:defRPr kumimoji="1" sz="1000">
                <a:solidFill>
                  <a:schemeClr val="tx1"/>
                </a:solidFill>
                <a:latin typeface="Arial" panose="020B0604020202020204" pitchFamily="34" charset="0"/>
                <a:ea typeface="ＭＳ Ｐ明朝" panose="02020600040205080304" pitchFamily="18" charset="-128"/>
              </a:defRPr>
            </a:lvl4pPr>
            <a:lvl5pPr marL="1962558" indent="-218065" defTabSz="859699">
              <a:spcBef>
                <a:spcPct val="30000"/>
              </a:spcBef>
              <a:defRPr kumimoji="1" sz="1000">
                <a:solidFill>
                  <a:schemeClr val="tx1"/>
                </a:solidFill>
                <a:latin typeface="Arial" panose="020B0604020202020204" pitchFamily="34" charset="0"/>
                <a:ea typeface="ＭＳ Ｐ明朝" panose="02020600040205080304" pitchFamily="18" charset="-128"/>
              </a:defRPr>
            </a:lvl5pPr>
            <a:lvl6pPr marL="2414371" indent="-218065" defTabSz="859699"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6pPr>
            <a:lvl7pPr marL="2866184" indent="-218065" defTabSz="859699"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7pPr>
            <a:lvl8pPr marL="3317993" indent="-218065" defTabSz="859699"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8pPr>
            <a:lvl9pPr marL="3769811" indent="-218065" defTabSz="859699"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9pPr>
          </a:lstStyle>
          <a:p>
            <a:pPr marL="0" marR="0" lvl="0" indent="0" algn="r" defTabSz="859699" rtl="0" eaLnBrk="1" fontAlgn="base" latinLnBrk="0" hangingPunct="1">
              <a:lnSpc>
                <a:spcPct val="100000"/>
              </a:lnSpc>
              <a:spcBef>
                <a:spcPct val="0"/>
              </a:spcBef>
              <a:spcAft>
                <a:spcPct val="0"/>
              </a:spcAft>
              <a:buClrTx/>
              <a:buSzTx/>
              <a:buFontTx/>
              <a:buNone/>
              <a:tabLst/>
              <a:defRPr/>
            </a:pPr>
            <a:fld id="{AFD168A8-42E3-4E59-A19B-9754ED260CD8}" type="slidenum">
              <a:rPr kumimoji="1" lang="en-US" altLang="ja-JP"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rPr>
              <a:pPr marL="0" marR="0" lvl="0" indent="0" algn="r" defTabSz="859699" rtl="0" eaLnBrk="1" fontAlgn="base" latinLnBrk="0" hangingPunct="1">
                <a:lnSpc>
                  <a:spcPct val="100000"/>
                </a:lnSpc>
                <a:spcBef>
                  <a:spcPct val="0"/>
                </a:spcBef>
                <a:spcAft>
                  <a:spcPct val="0"/>
                </a:spcAft>
                <a:buClrTx/>
                <a:buSzTx/>
                <a:buFontTx/>
                <a:buNone/>
                <a:tabLst/>
                <a:defRPr/>
              </a:pPr>
              <a:t>271</a:t>
            </a:fld>
            <a:endParaRPr kumimoji="1" lang="en-US" altLang="ja-JP"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Tree>
    <p:extLst>
      <p:ext uri="{BB962C8B-B14F-4D97-AF65-F5344CB8AC3E}">
        <p14:creationId xmlns:p14="http://schemas.microsoft.com/office/powerpoint/2010/main" val="4082592488"/>
      </p:ext>
    </p:extLst>
  </p:cSld>
  <p:clrMapOvr>
    <a:masterClrMapping/>
  </p:clrMapOvr>
</p:notes>
</file>

<file path=ppt/notesSlides/notesSlide1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a:xfrm>
            <a:off x="904875" y="276225"/>
            <a:ext cx="4921250" cy="3690938"/>
          </a:xfrm>
          <a:ln/>
        </p:spPr>
      </p:sp>
      <p:sp>
        <p:nvSpPr>
          <p:cNvPr id="4099" name="ノート プレースホルダ 2"/>
          <p:cNvSpPr>
            <a:spLocks noGrp="1"/>
          </p:cNvSpPr>
          <p:nvPr>
            <p:ph type="body" idx="1"/>
          </p:nvPr>
        </p:nvSpPr>
        <p:spPr>
          <a:xfrm>
            <a:off x="671380" y="5229818"/>
            <a:ext cx="5590641" cy="2743173"/>
          </a:xfrm>
          <a:noFill/>
          <a:ln>
            <a:solidFill>
              <a:schemeClr val="tx1"/>
            </a:solidFill>
          </a:ln>
          <a:extLst>
            <a:ext uri="{909E8E84-426E-40DD-AFC4-6F175D3DCCD1}">
              <a14:hiddenFill xmlns:a14="http://schemas.microsoft.com/office/drawing/2010/main">
                <a:solidFill>
                  <a:srgbClr val="FFFFFF"/>
                </a:solidFill>
              </a14:hiddenFill>
            </a:ext>
          </a:extLst>
        </p:spPr>
        <p:txBody>
          <a:bodyPr/>
          <a:lstStyle/>
          <a:p>
            <a:endParaRPr lang="ja-JP" altLang="en-US" dirty="0">
              <a:latin typeface="Arial" panose="020B0604020202020204" pitchFamily="34" charset="0"/>
            </a:endParaRPr>
          </a:p>
        </p:txBody>
      </p:sp>
      <p:sp>
        <p:nvSpPr>
          <p:cNvPr id="4100" name="スライド番号プレースホルダ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859699">
              <a:spcBef>
                <a:spcPct val="30000"/>
              </a:spcBef>
              <a:defRPr kumimoji="1" sz="1000">
                <a:solidFill>
                  <a:schemeClr val="tx1"/>
                </a:solidFill>
                <a:latin typeface="Arial" panose="020B0604020202020204" pitchFamily="34" charset="0"/>
                <a:ea typeface="ＭＳ Ｐ明朝" panose="02020600040205080304" pitchFamily="18" charset="-128"/>
              </a:defRPr>
            </a:lvl1pPr>
            <a:lvl2pPr marL="709093" indent="-271397" defTabSz="859699">
              <a:spcBef>
                <a:spcPct val="30000"/>
              </a:spcBef>
              <a:defRPr kumimoji="1" sz="1000">
                <a:solidFill>
                  <a:schemeClr val="tx1"/>
                </a:solidFill>
                <a:latin typeface="Arial" panose="020B0604020202020204" pitchFamily="34" charset="0"/>
                <a:ea typeface="ＭＳ Ｐ明朝" panose="02020600040205080304" pitchFamily="18" charset="-128"/>
              </a:defRPr>
            </a:lvl2pPr>
            <a:lvl3pPr marL="1090312" indent="-218065" defTabSz="859699">
              <a:spcBef>
                <a:spcPct val="30000"/>
              </a:spcBef>
              <a:defRPr kumimoji="1" sz="1000">
                <a:solidFill>
                  <a:schemeClr val="tx1"/>
                </a:solidFill>
                <a:latin typeface="Arial" panose="020B0604020202020204" pitchFamily="34" charset="0"/>
                <a:ea typeface="ＭＳ Ｐ明朝" panose="02020600040205080304" pitchFamily="18" charset="-128"/>
              </a:defRPr>
            </a:lvl3pPr>
            <a:lvl4pPr marL="1526436" indent="-218065" defTabSz="859699">
              <a:spcBef>
                <a:spcPct val="30000"/>
              </a:spcBef>
              <a:defRPr kumimoji="1" sz="1000">
                <a:solidFill>
                  <a:schemeClr val="tx1"/>
                </a:solidFill>
                <a:latin typeface="Arial" panose="020B0604020202020204" pitchFamily="34" charset="0"/>
                <a:ea typeface="ＭＳ Ｐ明朝" panose="02020600040205080304" pitchFamily="18" charset="-128"/>
              </a:defRPr>
            </a:lvl4pPr>
            <a:lvl5pPr marL="1962558" indent="-218065" defTabSz="859699">
              <a:spcBef>
                <a:spcPct val="30000"/>
              </a:spcBef>
              <a:defRPr kumimoji="1" sz="1000">
                <a:solidFill>
                  <a:schemeClr val="tx1"/>
                </a:solidFill>
                <a:latin typeface="Arial" panose="020B0604020202020204" pitchFamily="34" charset="0"/>
                <a:ea typeface="ＭＳ Ｐ明朝" panose="02020600040205080304" pitchFamily="18" charset="-128"/>
              </a:defRPr>
            </a:lvl5pPr>
            <a:lvl6pPr marL="2414371" indent="-218065" defTabSz="859699"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6pPr>
            <a:lvl7pPr marL="2866184" indent="-218065" defTabSz="859699"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7pPr>
            <a:lvl8pPr marL="3317993" indent="-218065" defTabSz="859699"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8pPr>
            <a:lvl9pPr marL="3769811" indent="-218065" defTabSz="859699"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9pPr>
          </a:lstStyle>
          <a:p>
            <a:pPr marL="0" marR="0" lvl="0" indent="0" algn="r" defTabSz="859699" rtl="0" eaLnBrk="1" fontAlgn="base" latinLnBrk="0" hangingPunct="1">
              <a:lnSpc>
                <a:spcPct val="100000"/>
              </a:lnSpc>
              <a:spcBef>
                <a:spcPct val="0"/>
              </a:spcBef>
              <a:spcAft>
                <a:spcPct val="0"/>
              </a:spcAft>
              <a:buClrTx/>
              <a:buSzTx/>
              <a:buFontTx/>
              <a:buNone/>
              <a:tabLst/>
              <a:defRPr/>
            </a:pPr>
            <a:fld id="{AFD168A8-42E3-4E59-A19B-9754ED260CD8}" type="slidenum">
              <a:rPr kumimoji="1" lang="en-US" altLang="ja-JP"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rPr>
              <a:pPr marL="0" marR="0" lvl="0" indent="0" algn="r" defTabSz="859699" rtl="0" eaLnBrk="1" fontAlgn="base" latinLnBrk="0" hangingPunct="1">
                <a:lnSpc>
                  <a:spcPct val="100000"/>
                </a:lnSpc>
                <a:spcBef>
                  <a:spcPct val="0"/>
                </a:spcBef>
                <a:spcAft>
                  <a:spcPct val="0"/>
                </a:spcAft>
                <a:buClrTx/>
                <a:buSzTx/>
                <a:buFontTx/>
                <a:buNone/>
                <a:tabLst/>
                <a:defRPr/>
              </a:pPr>
              <a:t>272</a:t>
            </a:fld>
            <a:endParaRPr kumimoji="1" lang="en-US" altLang="ja-JP"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Tree>
    <p:extLst>
      <p:ext uri="{BB962C8B-B14F-4D97-AF65-F5344CB8AC3E}">
        <p14:creationId xmlns:p14="http://schemas.microsoft.com/office/powerpoint/2010/main" val="521177414"/>
      </p:ext>
    </p:extLst>
  </p:cSld>
  <p:clrMapOvr>
    <a:masterClrMapping/>
  </p:clrMapOvr>
</p:notes>
</file>

<file path=ppt/notesSlides/notesSlide1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a:xfrm>
            <a:off x="904875" y="276225"/>
            <a:ext cx="4921250" cy="3690938"/>
          </a:xfrm>
          <a:ln/>
        </p:spPr>
      </p:sp>
      <p:sp>
        <p:nvSpPr>
          <p:cNvPr id="4099" name="ノート プレースホルダ 2"/>
          <p:cNvSpPr>
            <a:spLocks noGrp="1"/>
          </p:cNvSpPr>
          <p:nvPr>
            <p:ph type="body" idx="1"/>
          </p:nvPr>
        </p:nvSpPr>
        <p:spPr>
          <a:xfrm>
            <a:off x="671380" y="5229818"/>
            <a:ext cx="5590641" cy="2743173"/>
          </a:xfrm>
          <a:noFill/>
          <a:ln>
            <a:solidFill>
              <a:schemeClr val="tx1"/>
            </a:solidFill>
          </a:ln>
          <a:extLst>
            <a:ext uri="{909E8E84-426E-40DD-AFC4-6F175D3DCCD1}">
              <a14:hiddenFill xmlns:a14="http://schemas.microsoft.com/office/drawing/2010/main">
                <a:solidFill>
                  <a:srgbClr val="FFFFFF"/>
                </a:solidFill>
              </a14:hiddenFill>
            </a:ext>
          </a:extLst>
        </p:spPr>
        <p:txBody>
          <a:bodyPr/>
          <a:lstStyle/>
          <a:p>
            <a:endParaRPr lang="ja-JP" altLang="en-US" dirty="0">
              <a:latin typeface="Arial" panose="020B0604020202020204" pitchFamily="34" charset="0"/>
            </a:endParaRPr>
          </a:p>
        </p:txBody>
      </p:sp>
      <p:sp>
        <p:nvSpPr>
          <p:cNvPr id="4100" name="スライド番号プレースホルダ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859699">
              <a:spcBef>
                <a:spcPct val="30000"/>
              </a:spcBef>
              <a:defRPr kumimoji="1" sz="1000">
                <a:solidFill>
                  <a:schemeClr val="tx1"/>
                </a:solidFill>
                <a:latin typeface="Arial" panose="020B0604020202020204" pitchFamily="34" charset="0"/>
                <a:ea typeface="ＭＳ Ｐ明朝" panose="02020600040205080304" pitchFamily="18" charset="-128"/>
              </a:defRPr>
            </a:lvl1pPr>
            <a:lvl2pPr marL="709093" indent="-271397" defTabSz="859699">
              <a:spcBef>
                <a:spcPct val="30000"/>
              </a:spcBef>
              <a:defRPr kumimoji="1" sz="1000">
                <a:solidFill>
                  <a:schemeClr val="tx1"/>
                </a:solidFill>
                <a:latin typeface="Arial" panose="020B0604020202020204" pitchFamily="34" charset="0"/>
                <a:ea typeface="ＭＳ Ｐ明朝" panose="02020600040205080304" pitchFamily="18" charset="-128"/>
              </a:defRPr>
            </a:lvl2pPr>
            <a:lvl3pPr marL="1090312" indent="-218065" defTabSz="859699">
              <a:spcBef>
                <a:spcPct val="30000"/>
              </a:spcBef>
              <a:defRPr kumimoji="1" sz="1000">
                <a:solidFill>
                  <a:schemeClr val="tx1"/>
                </a:solidFill>
                <a:latin typeface="Arial" panose="020B0604020202020204" pitchFamily="34" charset="0"/>
                <a:ea typeface="ＭＳ Ｐ明朝" panose="02020600040205080304" pitchFamily="18" charset="-128"/>
              </a:defRPr>
            </a:lvl3pPr>
            <a:lvl4pPr marL="1526436" indent="-218065" defTabSz="859699">
              <a:spcBef>
                <a:spcPct val="30000"/>
              </a:spcBef>
              <a:defRPr kumimoji="1" sz="1000">
                <a:solidFill>
                  <a:schemeClr val="tx1"/>
                </a:solidFill>
                <a:latin typeface="Arial" panose="020B0604020202020204" pitchFamily="34" charset="0"/>
                <a:ea typeface="ＭＳ Ｐ明朝" panose="02020600040205080304" pitchFamily="18" charset="-128"/>
              </a:defRPr>
            </a:lvl4pPr>
            <a:lvl5pPr marL="1962558" indent="-218065" defTabSz="859699">
              <a:spcBef>
                <a:spcPct val="30000"/>
              </a:spcBef>
              <a:defRPr kumimoji="1" sz="1000">
                <a:solidFill>
                  <a:schemeClr val="tx1"/>
                </a:solidFill>
                <a:latin typeface="Arial" panose="020B0604020202020204" pitchFamily="34" charset="0"/>
                <a:ea typeface="ＭＳ Ｐ明朝" panose="02020600040205080304" pitchFamily="18" charset="-128"/>
              </a:defRPr>
            </a:lvl5pPr>
            <a:lvl6pPr marL="2414371" indent="-218065" defTabSz="859699"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6pPr>
            <a:lvl7pPr marL="2866184" indent="-218065" defTabSz="859699"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7pPr>
            <a:lvl8pPr marL="3317993" indent="-218065" defTabSz="859699"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8pPr>
            <a:lvl9pPr marL="3769811" indent="-218065" defTabSz="859699"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9pPr>
          </a:lstStyle>
          <a:p>
            <a:pPr marL="0" marR="0" lvl="0" indent="0" algn="r" defTabSz="859699" rtl="0" eaLnBrk="1" fontAlgn="base" latinLnBrk="0" hangingPunct="1">
              <a:lnSpc>
                <a:spcPct val="100000"/>
              </a:lnSpc>
              <a:spcBef>
                <a:spcPct val="0"/>
              </a:spcBef>
              <a:spcAft>
                <a:spcPct val="0"/>
              </a:spcAft>
              <a:buClrTx/>
              <a:buSzTx/>
              <a:buFontTx/>
              <a:buNone/>
              <a:tabLst/>
              <a:defRPr/>
            </a:pPr>
            <a:fld id="{AFD168A8-42E3-4E59-A19B-9754ED260CD8}" type="slidenum">
              <a:rPr kumimoji="1" lang="en-US" altLang="ja-JP"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rPr>
              <a:pPr marL="0" marR="0" lvl="0" indent="0" algn="r" defTabSz="859699" rtl="0" eaLnBrk="1" fontAlgn="base" latinLnBrk="0" hangingPunct="1">
                <a:lnSpc>
                  <a:spcPct val="100000"/>
                </a:lnSpc>
                <a:spcBef>
                  <a:spcPct val="0"/>
                </a:spcBef>
                <a:spcAft>
                  <a:spcPct val="0"/>
                </a:spcAft>
                <a:buClrTx/>
                <a:buSzTx/>
                <a:buFontTx/>
                <a:buNone/>
                <a:tabLst/>
                <a:defRPr/>
              </a:pPr>
              <a:t>273</a:t>
            </a:fld>
            <a:endParaRPr kumimoji="1" lang="en-US" altLang="ja-JP"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Tree>
    <p:extLst>
      <p:ext uri="{BB962C8B-B14F-4D97-AF65-F5344CB8AC3E}">
        <p14:creationId xmlns:p14="http://schemas.microsoft.com/office/powerpoint/2010/main" val="1530170908"/>
      </p:ext>
    </p:extLst>
  </p:cSld>
  <p:clrMapOvr>
    <a:masterClrMapping/>
  </p:clrMapOvr>
</p:notes>
</file>

<file path=ppt/notesSlides/notesSlide1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a:xfrm>
            <a:off x="904875" y="276225"/>
            <a:ext cx="4921250" cy="3690938"/>
          </a:xfrm>
          <a:ln/>
        </p:spPr>
      </p:sp>
      <p:sp>
        <p:nvSpPr>
          <p:cNvPr id="4099" name="ノート プレースホルダ 2"/>
          <p:cNvSpPr>
            <a:spLocks noGrp="1"/>
          </p:cNvSpPr>
          <p:nvPr>
            <p:ph type="body" idx="1"/>
          </p:nvPr>
        </p:nvSpPr>
        <p:spPr>
          <a:xfrm>
            <a:off x="671380" y="5229818"/>
            <a:ext cx="5590641" cy="2743173"/>
          </a:xfrm>
          <a:noFill/>
          <a:ln>
            <a:solidFill>
              <a:schemeClr val="tx1"/>
            </a:solidFill>
          </a:ln>
          <a:extLst>
            <a:ext uri="{909E8E84-426E-40DD-AFC4-6F175D3DCCD1}">
              <a14:hiddenFill xmlns:a14="http://schemas.microsoft.com/office/drawing/2010/main">
                <a:solidFill>
                  <a:srgbClr val="FFFFFF"/>
                </a:solidFill>
              </a14:hiddenFill>
            </a:ext>
          </a:extLst>
        </p:spPr>
        <p:txBody>
          <a:bodyPr/>
          <a:lstStyle/>
          <a:p>
            <a:endParaRPr lang="ja-JP" altLang="en-US" dirty="0">
              <a:latin typeface="Arial" panose="020B0604020202020204" pitchFamily="34" charset="0"/>
            </a:endParaRPr>
          </a:p>
        </p:txBody>
      </p:sp>
      <p:sp>
        <p:nvSpPr>
          <p:cNvPr id="4100" name="スライド番号プレースホルダ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859699">
              <a:spcBef>
                <a:spcPct val="30000"/>
              </a:spcBef>
              <a:defRPr kumimoji="1" sz="1000">
                <a:solidFill>
                  <a:schemeClr val="tx1"/>
                </a:solidFill>
                <a:latin typeface="Arial" panose="020B0604020202020204" pitchFamily="34" charset="0"/>
                <a:ea typeface="ＭＳ Ｐ明朝" panose="02020600040205080304" pitchFamily="18" charset="-128"/>
              </a:defRPr>
            </a:lvl1pPr>
            <a:lvl2pPr marL="709093" indent="-271397" defTabSz="859699">
              <a:spcBef>
                <a:spcPct val="30000"/>
              </a:spcBef>
              <a:defRPr kumimoji="1" sz="1000">
                <a:solidFill>
                  <a:schemeClr val="tx1"/>
                </a:solidFill>
                <a:latin typeface="Arial" panose="020B0604020202020204" pitchFamily="34" charset="0"/>
                <a:ea typeface="ＭＳ Ｐ明朝" panose="02020600040205080304" pitchFamily="18" charset="-128"/>
              </a:defRPr>
            </a:lvl2pPr>
            <a:lvl3pPr marL="1090312" indent="-218065" defTabSz="859699">
              <a:spcBef>
                <a:spcPct val="30000"/>
              </a:spcBef>
              <a:defRPr kumimoji="1" sz="1000">
                <a:solidFill>
                  <a:schemeClr val="tx1"/>
                </a:solidFill>
                <a:latin typeface="Arial" panose="020B0604020202020204" pitchFamily="34" charset="0"/>
                <a:ea typeface="ＭＳ Ｐ明朝" panose="02020600040205080304" pitchFamily="18" charset="-128"/>
              </a:defRPr>
            </a:lvl3pPr>
            <a:lvl4pPr marL="1526436" indent="-218065" defTabSz="859699">
              <a:spcBef>
                <a:spcPct val="30000"/>
              </a:spcBef>
              <a:defRPr kumimoji="1" sz="1000">
                <a:solidFill>
                  <a:schemeClr val="tx1"/>
                </a:solidFill>
                <a:latin typeface="Arial" panose="020B0604020202020204" pitchFamily="34" charset="0"/>
                <a:ea typeface="ＭＳ Ｐ明朝" panose="02020600040205080304" pitchFamily="18" charset="-128"/>
              </a:defRPr>
            </a:lvl4pPr>
            <a:lvl5pPr marL="1962558" indent="-218065" defTabSz="859699">
              <a:spcBef>
                <a:spcPct val="30000"/>
              </a:spcBef>
              <a:defRPr kumimoji="1" sz="1000">
                <a:solidFill>
                  <a:schemeClr val="tx1"/>
                </a:solidFill>
                <a:latin typeface="Arial" panose="020B0604020202020204" pitchFamily="34" charset="0"/>
                <a:ea typeface="ＭＳ Ｐ明朝" panose="02020600040205080304" pitchFamily="18" charset="-128"/>
              </a:defRPr>
            </a:lvl5pPr>
            <a:lvl6pPr marL="2414371" indent="-218065" defTabSz="859699"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6pPr>
            <a:lvl7pPr marL="2866184" indent="-218065" defTabSz="859699"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7pPr>
            <a:lvl8pPr marL="3317993" indent="-218065" defTabSz="859699"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8pPr>
            <a:lvl9pPr marL="3769811" indent="-218065" defTabSz="859699"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9pPr>
          </a:lstStyle>
          <a:p>
            <a:pPr marL="0" marR="0" lvl="0" indent="0" algn="r" defTabSz="859699" rtl="0" eaLnBrk="1" fontAlgn="base" latinLnBrk="0" hangingPunct="1">
              <a:lnSpc>
                <a:spcPct val="100000"/>
              </a:lnSpc>
              <a:spcBef>
                <a:spcPct val="0"/>
              </a:spcBef>
              <a:spcAft>
                <a:spcPct val="0"/>
              </a:spcAft>
              <a:buClrTx/>
              <a:buSzTx/>
              <a:buFontTx/>
              <a:buNone/>
              <a:tabLst/>
              <a:defRPr/>
            </a:pPr>
            <a:fld id="{AFD168A8-42E3-4E59-A19B-9754ED260CD8}" type="slidenum">
              <a:rPr kumimoji="1" lang="en-US" altLang="ja-JP"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rPr>
              <a:pPr marL="0" marR="0" lvl="0" indent="0" algn="r" defTabSz="859699" rtl="0" eaLnBrk="1" fontAlgn="base" latinLnBrk="0" hangingPunct="1">
                <a:lnSpc>
                  <a:spcPct val="100000"/>
                </a:lnSpc>
                <a:spcBef>
                  <a:spcPct val="0"/>
                </a:spcBef>
                <a:spcAft>
                  <a:spcPct val="0"/>
                </a:spcAft>
                <a:buClrTx/>
                <a:buSzTx/>
                <a:buFontTx/>
                <a:buNone/>
                <a:tabLst/>
                <a:defRPr/>
              </a:pPr>
              <a:t>274</a:t>
            </a:fld>
            <a:endParaRPr kumimoji="1" lang="en-US" altLang="ja-JP"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Tree>
    <p:extLst>
      <p:ext uri="{BB962C8B-B14F-4D97-AF65-F5344CB8AC3E}">
        <p14:creationId xmlns:p14="http://schemas.microsoft.com/office/powerpoint/2010/main" val="2664846994"/>
      </p:ext>
    </p:extLst>
  </p:cSld>
  <p:clrMapOvr>
    <a:masterClrMapping/>
  </p:clrMapOvr>
</p:notes>
</file>

<file path=ppt/notesSlides/notesSlide1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a:xfrm>
            <a:off x="904875" y="276225"/>
            <a:ext cx="4921250" cy="3690938"/>
          </a:xfrm>
          <a:ln/>
        </p:spPr>
      </p:sp>
      <p:sp>
        <p:nvSpPr>
          <p:cNvPr id="4099" name="ノート プレースホルダ 2"/>
          <p:cNvSpPr>
            <a:spLocks noGrp="1"/>
          </p:cNvSpPr>
          <p:nvPr>
            <p:ph type="body" idx="1"/>
          </p:nvPr>
        </p:nvSpPr>
        <p:spPr>
          <a:xfrm>
            <a:off x="671380" y="5229818"/>
            <a:ext cx="5590641" cy="2743173"/>
          </a:xfrm>
          <a:noFill/>
          <a:ln>
            <a:solidFill>
              <a:schemeClr val="tx1"/>
            </a:solidFill>
          </a:ln>
          <a:extLst>
            <a:ext uri="{909E8E84-426E-40DD-AFC4-6F175D3DCCD1}">
              <a14:hiddenFill xmlns:a14="http://schemas.microsoft.com/office/drawing/2010/main">
                <a:solidFill>
                  <a:srgbClr val="FFFFFF"/>
                </a:solidFill>
              </a14:hiddenFill>
            </a:ext>
          </a:extLst>
        </p:spPr>
        <p:txBody>
          <a:bodyPr/>
          <a:lstStyle/>
          <a:p>
            <a:endParaRPr lang="ja-JP" altLang="en-US" dirty="0">
              <a:latin typeface="Arial" panose="020B0604020202020204" pitchFamily="34" charset="0"/>
            </a:endParaRPr>
          </a:p>
        </p:txBody>
      </p:sp>
      <p:sp>
        <p:nvSpPr>
          <p:cNvPr id="4100" name="スライド番号プレースホルダ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859699">
              <a:spcBef>
                <a:spcPct val="30000"/>
              </a:spcBef>
              <a:defRPr kumimoji="1" sz="1000">
                <a:solidFill>
                  <a:schemeClr val="tx1"/>
                </a:solidFill>
                <a:latin typeface="Arial" panose="020B0604020202020204" pitchFamily="34" charset="0"/>
                <a:ea typeface="ＭＳ Ｐ明朝" panose="02020600040205080304" pitchFamily="18" charset="-128"/>
              </a:defRPr>
            </a:lvl1pPr>
            <a:lvl2pPr marL="709093" indent="-271397" defTabSz="859699">
              <a:spcBef>
                <a:spcPct val="30000"/>
              </a:spcBef>
              <a:defRPr kumimoji="1" sz="1000">
                <a:solidFill>
                  <a:schemeClr val="tx1"/>
                </a:solidFill>
                <a:latin typeface="Arial" panose="020B0604020202020204" pitchFamily="34" charset="0"/>
                <a:ea typeface="ＭＳ Ｐ明朝" panose="02020600040205080304" pitchFamily="18" charset="-128"/>
              </a:defRPr>
            </a:lvl2pPr>
            <a:lvl3pPr marL="1090312" indent="-218065" defTabSz="859699">
              <a:spcBef>
                <a:spcPct val="30000"/>
              </a:spcBef>
              <a:defRPr kumimoji="1" sz="1000">
                <a:solidFill>
                  <a:schemeClr val="tx1"/>
                </a:solidFill>
                <a:latin typeface="Arial" panose="020B0604020202020204" pitchFamily="34" charset="0"/>
                <a:ea typeface="ＭＳ Ｐ明朝" panose="02020600040205080304" pitchFamily="18" charset="-128"/>
              </a:defRPr>
            </a:lvl3pPr>
            <a:lvl4pPr marL="1526436" indent="-218065" defTabSz="859699">
              <a:spcBef>
                <a:spcPct val="30000"/>
              </a:spcBef>
              <a:defRPr kumimoji="1" sz="1000">
                <a:solidFill>
                  <a:schemeClr val="tx1"/>
                </a:solidFill>
                <a:latin typeface="Arial" panose="020B0604020202020204" pitchFamily="34" charset="0"/>
                <a:ea typeface="ＭＳ Ｐ明朝" panose="02020600040205080304" pitchFamily="18" charset="-128"/>
              </a:defRPr>
            </a:lvl4pPr>
            <a:lvl5pPr marL="1962558" indent="-218065" defTabSz="859699">
              <a:spcBef>
                <a:spcPct val="30000"/>
              </a:spcBef>
              <a:defRPr kumimoji="1" sz="1000">
                <a:solidFill>
                  <a:schemeClr val="tx1"/>
                </a:solidFill>
                <a:latin typeface="Arial" panose="020B0604020202020204" pitchFamily="34" charset="0"/>
                <a:ea typeface="ＭＳ Ｐ明朝" panose="02020600040205080304" pitchFamily="18" charset="-128"/>
              </a:defRPr>
            </a:lvl5pPr>
            <a:lvl6pPr marL="2414371" indent="-218065" defTabSz="859699"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6pPr>
            <a:lvl7pPr marL="2866184" indent="-218065" defTabSz="859699"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7pPr>
            <a:lvl8pPr marL="3317993" indent="-218065" defTabSz="859699"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8pPr>
            <a:lvl9pPr marL="3769811" indent="-218065" defTabSz="859699"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9pPr>
          </a:lstStyle>
          <a:p>
            <a:pPr marL="0" marR="0" lvl="0" indent="0" algn="r" defTabSz="859699" rtl="0" eaLnBrk="1" fontAlgn="base" latinLnBrk="0" hangingPunct="1">
              <a:lnSpc>
                <a:spcPct val="100000"/>
              </a:lnSpc>
              <a:spcBef>
                <a:spcPct val="0"/>
              </a:spcBef>
              <a:spcAft>
                <a:spcPct val="0"/>
              </a:spcAft>
              <a:buClrTx/>
              <a:buSzTx/>
              <a:buFontTx/>
              <a:buNone/>
              <a:tabLst/>
              <a:defRPr/>
            </a:pPr>
            <a:fld id="{AFD168A8-42E3-4E59-A19B-9754ED260CD8}" type="slidenum">
              <a:rPr kumimoji="1" lang="en-US" altLang="ja-JP"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rPr>
              <a:pPr marL="0" marR="0" lvl="0" indent="0" algn="r" defTabSz="859699" rtl="0" eaLnBrk="1" fontAlgn="base" latinLnBrk="0" hangingPunct="1">
                <a:lnSpc>
                  <a:spcPct val="100000"/>
                </a:lnSpc>
                <a:spcBef>
                  <a:spcPct val="0"/>
                </a:spcBef>
                <a:spcAft>
                  <a:spcPct val="0"/>
                </a:spcAft>
                <a:buClrTx/>
                <a:buSzTx/>
                <a:buFontTx/>
                <a:buNone/>
                <a:tabLst/>
                <a:defRPr/>
              </a:pPr>
              <a:t>275</a:t>
            </a:fld>
            <a:endParaRPr kumimoji="1" lang="en-US" altLang="ja-JP"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Tree>
    <p:extLst>
      <p:ext uri="{BB962C8B-B14F-4D97-AF65-F5344CB8AC3E}">
        <p14:creationId xmlns:p14="http://schemas.microsoft.com/office/powerpoint/2010/main" val="1157768282"/>
      </p:ext>
    </p:extLst>
  </p:cSld>
  <p:clrMapOvr>
    <a:masterClrMapping/>
  </p:clrMapOvr>
</p:notes>
</file>

<file path=ppt/notesSlides/notesSlide1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a:xfrm>
            <a:off x="904875" y="276225"/>
            <a:ext cx="4921250" cy="3690938"/>
          </a:xfrm>
          <a:ln/>
        </p:spPr>
      </p:sp>
      <p:sp>
        <p:nvSpPr>
          <p:cNvPr id="4099" name="ノート プレースホルダ 2"/>
          <p:cNvSpPr>
            <a:spLocks noGrp="1"/>
          </p:cNvSpPr>
          <p:nvPr>
            <p:ph type="body" idx="1"/>
          </p:nvPr>
        </p:nvSpPr>
        <p:spPr>
          <a:xfrm>
            <a:off x="671380" y="5229818"/>
            <a:ext cx="5590641" cy="2743173"/>
          </a:xfrm>
          <a:noFill/>
          <a:ln>
            <a:solidFill>
              <a:schemeClr val="tx1"/>
            </a:solidFill>
          </a:ln>
          <a:extLst>
            <a:ext uri="{909E8E84-426E-40DD-AFC4-6F175D3DCCD1}">
              <a14:hiddenFill xmlns:a14="http://schemas.microsoft.com/office/drawing/2010/main">
                <a:solidFill>
                  <a:srgbClr val="FFFFFF"/>
                </a:solidFill>
              </a14:hiddenFill>
            </a:ext>
          </a:extLst>
        </p:spPr>
        <p:txBody>
          <a:bodyPr/>
          <a:lstStyle/>
          <a:p>
            <a:endParaRPr lang="ja-JP" altLang="en-US" dirty="0">
              <a:latin typeface="Arial" panose="020B0604020202020204" pitchFamily="34" charset="0"/>
            </a:endParaRPr>
          </a:p>
        </p:txBody>
      </p:sp>
      <p:sp>
        <p:nvSpPr>
          <p:cNvPr id="4100" name="スライド番号プレースホルダ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859699">
              <a:spcBef>
                <a:spcPct val="30000"/>
              </a:spcBef>
              <a:defRPr kumimoji="1" sz="1000">
                <a:solidFill>
                  <a:schemeClr val="tx1"/>
                </a:solidFill>
                <a:latin typeface="Arial" panose="020B0604020202020204" pitchFamily="34" charset="0"/>
                <a:ea typeface="ＭＳ Ｐ明朝" panose="02020600040205080304" pitchFamily="18" charset="-128"/>
              </a:defRPr>
            </a:lvl1pPr>
            <a:lvl2pPr marL="709093" indent="-271397" defTabSz="859699">
              <a:spcBef>
                <a:spcPct val="30000"/>
              </a:spcBef>
              <a:defRPr kumimoji="1" sz="1000">
                <a:solidFill>
                  <a:schemeClr val="tx1"/>
                </a:solidFill>
                <a:latin typeface="Arial" panose="020B0604020202020204" pitchFamily="34" charset="0"/>
                <a:ea typeface="ＭＳ Ｐ明朝" panose="02020600040205080304" pitchFamily="18" charset="-128"/>
              </a:defRPr>
            </a:lvl2pPr>
            <a:lvl3pPr marL="1090312" indent="-218065" defTabSz="859699">
              <a:spcBef>
                <a:spcPct val="30000"/>
              </a:spcBef>
              <a:defRPr kumimoji="1" sz="1000">
                <a:solidFill>
                  <a:schemeClr val="tx1"/>
                </a:solidFill>
                <a:latin typeface="Arial" panose="020B0604020202020204" pitchFamily="34" charset="0"/>
                <a:ea typeface="ＭＳ Ｐ明朝" panose="02020600040205080304" pitchFamily="18" charset="-128"/>
              </a:defRPr>
            </a:lvl3pPr>
            <a:lvl4pPr marL="1526436" indent="-218065" defTabSz="859699">
              <a:spcBef>
                <a:spcPct val="30000"/>
              </a:spcBef>
              <a:defRPr kumimoji="1" sz="1000">
                <a:solidFill>
                  <a:schemeClr val="tx1"/>
                </a:solidFill>
                <a:latin typeface="Arial" panose="020B0604020202020204" pitchFamily="34" charset="0"/>
                <a:ea typeface="ＭＳ Ｐ明朝" panose="02020600040205080304" pitchFamily="18" charset="-128"/>
              </a:defRPr>
            </a:lvl4pPr>
            <a:lvl5pPr marL="1962558" indent="-218065" defTabSz="859699">
              <a:spcBef>
                <a:spcPct val="30000"/>
              </a:spcBef>
              <a:defRPr kumimoji="1" sz="1000">
                <a:solidFill>
                  <a:schemeClr val="tx1"/>
                </a:solidFill>
                <a:latin typeface="Arial" panose="020B0604020202020204" pitchFamily="34" charset="0"/>
                <a:ea typeface="ＭＳ Ｐ明朝" panose="02020600040205080304" pitchFamily="18" charset="-128"/>
              </a:defRPr>
            </a:lvl5pPr>
            <a:lvl6pPr marL="2414371" indent="-218065" defTabSz="859699"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6pPr>
            <a:lvl7pPr marL="2866184" indent="-218065" defTabSz="859699"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7pPr>
            <a:lvl8pPr marL="3317993" indent="-218065" defTabSz="859699"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8pPr>
            <a:lvl9pPr marL="3769811" indent="-218065" defTabSz="859699"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9pPr>
          </a:lstStyle>
          <a:p>
            <a:pPr marL="0" marR="0" lvl="0" indent="0" algn="r" defTabSz="859699" rtl="0" eaLnBrk="1" fontAlgn="base" latinLnBrk="0" hangingPunct="1">
              <a:lnSpc>
                <a:spcPct val="100000"/>
              </a:lnSpc>
              <a:spcBef>
                <a:spcPct val="0"/>
              </a:spcBef>
              <a:spcAft>
                <a:spcPct val="0"/>
              </a:spcAft>
              <a:buClrTx/>
              <a:buSzTx/>
              <a:buFontTx/>
              <a:buNone/>
              <a:tabLst/>
              <a:defRPr/>
            </a:pPr>
            <a:fld id="{AFD168A8-42E3-4E59-A19B-9754ED260CD8}" type="slidenum">
              <a:rPr kumimoji="1" lang="en-US" altLang="ja-JP"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rPr>
              <a:pPr marL="0" marR="0" lvl="0" indent="0" algn="r" defTabSz="859699" rtl="0" eaLnBrk="1" fontAlgn="base" latinLnBrk="0" hangingPunct="1">
                <a:lnSpc>
                  <a:spcPct val="100000"/>
                </a:lnSpc>
                <a:spcBef>
                  <a:spcPct val="0"/>
                </a:spcBef>
                <a:spcAft>
                  <a:spcPct val="0"/>
                </a:spcAft>
                <a:buClrTx/>
                <a:buSzTx/>
                <a:buFontTx/>
                <a:buNone/>
                <a:tabLst/>
                <a:defRPr/>
              </a:pPr>
              <a:t>276</a:t>
            </a:fld>
            <a:endParaRPr kumimoji="1" lang="en-US" altLang="ja-JP"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Tree>
    <p:extLst>
      <p:ext uri="{BB962C8B-B14F-4D97-AF65-F5344CB8AC3E}">
        <p14:creationId xmlns:p14="http://schemas.microsoft.com/office/powerpoint/2010/main" val="607955739"/>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fld id="{4A5C514A-B6EE-4628-87B8-3755CB0013A9}" type="slidenum">
              <a:rPr kumimoji="1" lang="ja-JP" altLang="en-US" smtClean="0"/>
              <a:pPr/>
              <a:t>28</a:t>
            </a:fld>
            <a:endParaRPr kumimoji="1" lang="ja-JP" altLang="en-US"/>
          </a:p>
        </p:txBody>
      </p:sp>
    </p:spTree>
    <p:extLst>
      <p:ext uri="{BB962C8B-B14F-4D97-AF65-F5344CB8AC3E}">
        <p14:creationId xmlns:p14="http://schemas.microsoft.com/office/powerpoint/2010/main" val="1440916140"/>
      </p:ext>
    </p:extLst>
  </p:cSld>
  <p:clrMapOvr>
    <a:masterClrMapping/>
  </p:clrMapOvr>
</p:notes>
</file>

<file path=ppt/notesSlides/notesSlide1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a:xfrm>
            <a:off x="904875" y="276225"/>
            <a:ext cx="4921250" cy="3690938"/>
          </a:xfrm>
          <a:ln/>
        </p:spPr>
      </p:sp>
      <p:sp>
        <p:nvSpPr>
          <p:cNvPr id="4099" name="ノート プレースホルダ 2"/>
          <p:cNvSpPr>
            <a:spLocks noGrp="1"/>
          </p:cNvSpPr>
          <p:nvPr>
            <p:ph type="body" idx="1"/>
          </p:nvPr>
        </p:nvSpPr>
        <p:spPr>
          <a:xfrm>
            <a:off x="671380" y="5229818"/>
            <a:ext cx="5590641" cy="2743173"/>
          </a:xfrm>
          <a:noFill/>
          <a:ln>
            <a:solidFill>
              <a:schemeClr val="tx1"/>
            </a:solidFill>
          </a:ln>
          <a:extLst>
            <a:ext uri="{909E8E84-426E-40DD-AFC4-6F175D3DCCD1}">
              <a14:hiddenFill xmlns:a14="http://schemas.microsoft.com/office/drawing/2010/main">
                <a:solidFill>
                  <a:srgbClr val="FFFFFF"/>
                </a:solidFill>
              </a14:hiddenFill>
            </a:ext>
          </a:extLst>
        </p:spPr>
        <p:txBody>
          <a:bodyPr/>
          <a:lstStyle/>
          <a:p>
            <a:endParaRPr lang="ja-JP" altLang="en-US" dirty="0">
              <a:latin typeface="Arial" panose="020B0604020202020204" pitchFamily="34" charset="0"/>
            </a:endParaRPr>
          </a:p>
        </p:txBody>
      </p:sp>
      <p:sp>
        <p:nvSpPr>
          <p:cNvPr id="4100" name="スライド番号プレースホルダ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859699">
              <a:spcBef>
                <a:spcPct val="30000"/>
              </a:spcBef>
              <a:defRPr kumimoji="1" sz="1000">
                <a:solidFill>
                  <a:schemeClr val="tx1"/>
                </a:solidFill>
                <a:latin typeface="Arial" panose="020B0604020202020204" pitchFamily="34" charset="0"/>
                <a:ea typeface="ＭＳ Ｐ明朝" panose="02020600040205080304" pitchFamily="18" charset="-128"/>
              </a:defRPr>
            </a:lvl1pPr>
            <a:lvl2pPr marL="709093" indent="-271397" defTabSz="859699">
              <a:spcBef>
                <a:spcPct val="30000"/>
              </a:spcBef>
              <a:defRPr kumimoji="1" sz="1000">
                <a:solidFill>
                  <a:schemeClr val="tx1"/>
                </a:solidFill>
                <a:latin typeface="Arial" panose="020B0604020202020204" pitchFamily="34" charset="0"/>
                <a:ea typeface="ＭＳ Ｐ明朝" panose="02020600040205080304" pitchFamily="18" charset="-128"/>
              </a:defRPr>
            </a:lvl2pPr>
            <a:lvl3pPr marL="1090312" indent="-218065" defTabSz="859699">
              <a:spcBef>
                <a:spcPct val="30000"/>
              </a:spcBef>
              <a:defRPr kumimoji="1" sz="1000">
                <a:solidFill>
                  <a:schemeClr val="tx1"/>
                </a:solidFill>
                <a:latin typeface="Arial" panose="020B0604020202020204" pitchFamily="34" charset="0"/>
                <a:ea typeface="ＭＳ Ｐ明朝" panose="02020600040205080304" pitchFamily="18" charset="-128"/>
              </a:defRPr>
            </a:lvl3pPr>
            <a:lvl4pPr marL="1526436" indent="-218065" defTabSz="859699">
              <a:spcBef>
                <a:spcPct val="30000"/>
              </a:spcBef>
              <a:defRPr kumimoji="1" sz="1000">
                <a:solidFill>
                  <a:schemeClr val="tx1"/>
                </a:solidFill>
                <a:latin typeface="Arial" panose="020B0604020202020204" pitchFamily="34" charset="0"/>
                <a:ea typeface="ＭＳ Ｐ明朝" panose="02020600040205080304" pitchFamily="18" charset="-128"/>
              </a:defRPr>
            </a:lvl4pPr>
            <a:lvl5pPr marL="1962558" indent="-218065" defTabSz="859699">
              <a:spcBef>
                <a:spcPct val="30000"/>
              </a:spcBef>
              <a:defRPr kumimoji="1" sz="1000">
                <a:solidFill>
                  <a:schemeClr val="tx1"/>
                </a:solidFill>
                <a:latin typeface="Arial" panose="020B0604020202020204" pitchFamily="34" charset="0"/>
                <a:ea typeface="ＭＳ Ｐ明朝" panose="02020600040205080304" pitchFamily="18" charset="-128"/>
              </a:defRPr>
            </a:lvl5pPr>
            <a:lvl6pPr marL="2414371" indent="-218065" defTabSz="859699"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6pPr>
            <a:lvl7pPr marL="2866184" indent="-218065" defTabSz="859699"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7pPr>
            <a:lvl8pPr marL="3317993" indent="-218065" defTabSz="859699"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8pPr>
            <a:lvl9pPr marL="3769811" indent="-218065" defTabSz="859699"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9pPr>
          </a:lstStyle>
          <a:p>
            <a:pPr marL="0" marR="0" lvl="0" indent="0" algn="r" defTabSz="859699" rtl="0" eaLnBrk="1" fontAlgn="base" latinLnBrk="0" hangingPunct="1">
              <a:lnSpc>
                <a:spcPct val="100000"/>
              </a:lnSpc>
              <a:spcBef>
                <a:spcPct val="0"/>
              </a:spcBef>
              <a:spcAft>
                <a:spcPct val="0"/>
              </a:spcAft>
              <a:buClrTx/>
              <a:buSzTx/>
              <a:buFontTx/>
              <a:buNone/>
              <a:tabLst/>
              <a:defRPr/>
            </a:pPr>
            <a:fld id="{AFD168A8-42E3-4E59-A19B-9754ED260CD8}" type="slidenum">
              <a:rPr kumimoji="1" lang="en-US" altLang="ja-JP"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rPr>
              <a:pPr marL="0" marR="0" lvl="0" indent="0" algn="r" defTabSz="859699" rtl="0" eaLnBrk="1" fontAlgn="base" latinLnBrk="0" hangingPunct="1">
                <a:lnSpc>
                  <a:spcPct val="100000"/>
                </a:lnSpc>
                <a:spcBef>
                  <a:spcPct val="0"/>
                </a:spcBef>
                <a:spcAft>
                  <a:spcPct val="0"/>
                </a:spcAft>
                <a:buClrTx/>
                <a:buSzTx/>
                <a:buFontTx/>
                <a:buNone/>
                <a:tabLst/>
                <a:defRPr/>
              </a:pPr>
              <a:t>277</a:t>
            </a:fld>
            <a:endParaRPr kumimoji="1" lang="en-US" altLang="ja-JP"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Tree>
    <p:extLst>
      <p:ext uri="{BB962C8B-B14F-4D97-AF65-F5344CB8AC3E}">
        <p14:creationId xmlns:p14="http://schemas.microsoft.com/office/powerpoint/2010/main" val="2391357072"/>
      </p:ext>
    </p:extLst>
  </p:cSld>
  <p:clrMapOvr>
    <a:masterClrMapping/>
  </p:clrMapOvr>
</p:notes>
</file>

<file path=ppt/notesSlides/notesSlide1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a:xfrm>
            <a:off x="904875" y="276225"/>
            <a:ext cx="4921250" cy="3690938"/>
          </a:xfrm>
          <a:ln/>
        </p:spPr>
      </p:sp>
      <p:sp>
        <p:nvSpPr>
          <p:cNvPr id="4099" name="ノート プレースホルダ 2"/>
          <p:cNvSpPr>
            <a:spLocks noGrp="1"/>
          </p:cNvSpPr>
          <p:nvPr>
            <p:ph type="body" idx="1"/>
          </p:nvPr>
        </p:nvSpPr>
        <p:spPr>
          <a:xfrm>
            <a:off x="671380" y="5229818"/>
            <a:ext cx="5590641" cy="2743173"/>
          </a:xfrm>
          <a:noFill/>
          <a:ln>
            <a:solidFill>
              <a:schemeClr val="tx1"/>
            </a:solidFill>
          </a:ln>
          <a:extLst>
            <a:ext uri="{909E8E84-426E-40DD-AFC4-6F175D3DCCD1}">
              <a14:hiddenFill xmlns:a14="http://schemas.microsoft.com/office/drawing/2010/main">
                <a:solidFill>
                  <a:srgbClr val="FFFFFF"/>
                </a:solidFill>
              </a14:hiddenFill>
            </a:ext>
          </a:extLst>
        </p:spPr>
        <p:txBody>
          <a:bodyPr/>
          <a:lstStyle/>
          <a:p>
            <a:endParaRPr lang="ja-JP" altLang="en-US" dirty="0">
              <a:latin typeface="Arial" panose="020B0604020202020204" pitchFamily="34" charset="0"/>
            </a:endParaRPr>
          </a:p>
        </p:txBody>
      </p:sp>
      <p:sp>
        <p:nvSpPr>
          <p:cNvPr id="4100" name="スライド番号プレースホルダ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859699">
              <a:spcBef>
                <a:spcPct val="30000"/>
              </a:spcBef>
              <a:defRPr kumimoji="1" sz="1000">
                <a:solidFill>
                  <a:schemeClr val="tx1"/>
                </a:solidFill>
                <a:latin typeface="Arial" panose="020B0604020202020204" pitchFamily="34" charset="0"/>
                <a:ea typeface="ＭＳ Ｐ明朝" panose="02020600040205080304" pitchFamily="18" charset="-128"/>
              </a:defRPr>
            </a:lvl1pPr>
            <a:lvl2pPr marL="709093" indent="-271397" defTabSz="859699">
              <a:spcBef>
                <a:spcPct val="30000"/>
              </a:spcBef>
              <a:defRPr kumimoji="1" sz="1000">
                <a:solidFill>
                  <a:schemeClr val="tx1"/>
                </a:solidFill>
                <a:latin typeface="Arial" panose="020B0604020202020204" pitchFamily="34" charset="0"/>
                <a:ea typeface="ＭＳ Ｐ明朝" panose="02020600040205080304" pitchFamily="18" charset="-128"/>
              </a:defRPr>
            </a:lvl2pPr>
            <a:lvl3pPr marL="1090312" indent="-218065" defTabSz="859699">
              <a:spcBef>
                <a:spcPct val="30000"/>
              </a:spcBef>
              <a:defRPr kumimoji="1" sz="1000">
                <a:solidFill>
                  <a:schemeClr val="tx1"/>
                </a:solidFill>
                <a:latin typeface="Arial" panose="020B0604020202020204" pitchFamily="34" charset="0"/>
                <a:ea typeface="ＭＳ Ｐ明朝" panose="02020600040205080304" pitchFamily="18" charset="-128"/>
              </a:defRPr>
            </a:lvl3pPr>
            <a:lvl4pPr marL="1526436" indent="-218065" defTabSz="859699">
              <a:spcBef>
                <a:spcPct val="30000"/>
              </a:spcBef>
              <a:defRPr kumimoji="1" sz="1000">
                <a:solidFill>
                  <a:schemeClr val="tx1"/>
                </a:solidFill>
                <a:latin typeface="Arial" panose="020B0604020202020204" pitchFamily="34" charset="0"/>
                <a:ea typeface="ＭＳ Ｐ明朝" panose="02020600040205080304" pitchFamily="18" charset="-128"/>
              </a:defRPr>
            </a:lvl4pPr>
            <a:lvl5pPr marL="1962558" indent="-218065" defTabSz="859699">
              <a:spcBef>
                <a:spcPct val="30000"/>
              </a:spcBef>
              <a:defRPr kumimoji="1" sz="1000">
                <a:solidFill>
                  <a:schemeClr val="tx1"/>
                </a:solidFill>
                <a:latin typeface="Arial" panose="020B0604020202020204" pitchFamily="34" charset="0"/>
                <a:ea typeface="ＭＳ Ｐ明朝" panose="02020600040205080304" pitchFamily="18" charset="-128"/>
              </a:defRPr>
            </a:lvl5pPr>
            <a:lvl6pPr marL="2414371" indent="-218065" defTabSz="859699"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6pPr>
            <a:lvl7pPr marL="2866184" indent="-218065" defTabSz="859699"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7pPr>
            <a:lvl8pPr marL="3317993" indent="-218065" defTabSz="859699"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8pPr>
            <a:lvl9pPr marL="3769811" indent="-218065" defTabSz="859699"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9pPr>
          </a:lstStyle>
          <a:p>
            <a:pPr marL="0" marR="0" lvl="0" indent="0" algn="r" defTabSz="859699" rtl="0" eaLnBrk="1" fontAlgn="base" latinLnBrk="0" hangingPunct="1">
              <a:lnSpc>
                <a:spcPct val="100000"/>
              </a:lnSpc>
              <a:spcBef>
                <a:spcPct val="0"/>
              </a:spcBef>
              <a:spcAft>
                <a:spcPct val="0"/>
              </a:spcAft>
              <a:buClrTx/>
              <a:buSzTx/>
              <a:buFontTx/>
              <a:buNone/>
              <a:tabLst/>
              <a:defRPr/>
            </a:pPr>
            <a:fld id="{AFD168A8-42E3-4E59-A19B-9754ED260CD8}" type="slidenum">
              <a:rPr kumimoji="1" lang="en-US" altLang="ja-JP"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rPr>
              <a:pPr marL="0" marR="0" lvl="0" indent="0" algn="r" defTabSz="859699" rtl="0" eaLnBrk="1" fontAlgn="base" latinLnBrk="0" hangingPunct="1">
                <a:lnSpc>
                  <a:spcPct val="100000"/>
                </a:lnSpc>
                <a:spcBef>
                  <a:spcPct val="0"/>
                </a:spcBef>
                <a:spcAft>
                  <a:spcPct val="0"/>
                </a:spcAft>
                <a:buClrTx/>
                <a:buSzTx/>
                <a:buFontTx/>
                <a:buNone/>
                <a:tabLst/>
                <a:defRPr/>
              </a:pPr>
              <a:t>278</a:t>
            </a:fld>
            <a:endParaRPr kumimoji="1" lang="en-US" altLang="ja-JP"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Tree>
    <p:extLst>
      <p:ext uri="{BB962C8B-B14F-4D97-AF65-F5344CB8AC3E}">
        <p14:creationId xmlns:p14="http://schemas.microsoft.com/office/powerpoint/2010/main" val="4229247803"/>
      </p:ext>
    </p:extLst>
  </p:cSld>
  <p:clrMapOvr>
    <a:masterClrMapping/>
  </p:clrMapOvr>
</p:notes>
</file>

<file path=ppt/notesSlides/notesSlide1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a:xfrm>
            <a:off x="904875" y="276225"/>
            <a:ext cx="4921250" cy="3690938"/>
          </a:xfrm>
          <a:ln/>
        </p:spPr>
      </p:sp>
      <p:sp>
        <p:nvSpPr>
          <p:cNvPr id="4099" name="ノート プレースホルダ 2"/>
          <p:cNvSpPr>
            <a:spLocks noGrp="1"/>
          </p:cNvSpPr>
          <p:nvPr>
            <p:ph type="body" idx="1"/>
          </p:nvPr>
        </p:nvSpPr>
        <p:spPr>
          <a:xfrm>
            <a:off x="671379" y="5229818"/>
            <a:ext cx="5590641" cy="2743173"/>
          </a:xfrm>
          <a:noFill/>
          <a:ln>
            <a:solidFill>
              <a:schemeClr val="tx1"/>
            </a:solidFill>
          </a:ln>
          <a:extLst>
            <a:ext uri="{909E8E84-426E-40DD-AFC4-6F175D3DCCD1}">
              <a14:hiddenFill xmlns:a14="http://schemas.microsoft.com/office/drawing/2010/main">
                <a:solidFill>
                  <a:srgbClr val="FFFFFF"/>
                </a:solidFill>
              </a14:hiddenFill>
            </a:ext>
          </a:extLst>
        </p:spPr>
        <p:txBody>
          <a:bodyPr/>
          <a:lstStyle/>
          <a:p>
            <a:endParaRPr lang="ja-JP" altLang="en-US" dirty="0">
              <a:latin typeface="Arial" panose="020B0604020202020204" pitchFamily="34" charset="0"/>
            </a:endParaRPr>
          </a:p>
        </p:txBody>
      </p:sp>
      <p:sp>
        <p:nvSpPr>
          <p:cNvPr id="4100" name="スライド番号プレースホルダ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859786">
              <a:spcBef>
                <a:spcPct val="30000"/>
              </a:spcBef>
              <a:defRPr kumimoji="1" sz="1000">
                <a:solidFill>
                  <a:schemeClr val="tx1"/>
                </a:solidFill>
                <a:latin typeface="Arial" panose="020B0604020202020204" pitchFamily="34" charset="0"/>
                <a:ea typeface="ＭＳ Ｐ明朝" panose="02020600040205080304" pitchFamily="18" charset="-128"/>
              </a:defRPr>
            </a:lvl1pPr>
            <a:lvl2pPr marL="709165" indent="-271425" defTabSz="859786">
              <a:spcBef>
                <a:spcPct val="30000"/>
              </a:spcBef>
              <a:defRPr kumimoji="1" sz="1000">
                <a:solidFill>
                  <a:schemeClr val="tx1"/>
                </a:solidFill>
                <a:latin typeface="Arial" panose="020B0604020202020204" pitchFamily="34" charset="0"/>
                <a:ea typeface="ＭＳ Ｐ明朝" panose="02020600040205080304" pitchFamily="18" charset="-128"/>
              </a:defRPr>
            </a:lvl2pPr>
            <a:lvl3pPr marL="1090423" indent="-218087" defTabSz="859786">
              <a:spcBef>
                <a:spcPct val="30000"/>
              </a:spcBef>
              <a:defRPr kumimoji="1" sz="1000">
                <a:solidFill>
                  <a:schemeClr val="tx1"/>
                </a:solidFill>
                <a:latin typeface="Arial" panose="020B0604020202020204" pitchFamily="34" charset="0"/>
                <a:ea typeface="ＭＳ Ｐ明朝" panose="02020600040205080304" pitchFamily="18" charset="-128"/>
              </a:defRPr>
            </a:lvl3pPr>
            <a:lvl4pPr marL="1526591" indent="-218087" defTabSz="859786">
              <a:spcBef>
                <a:spcPct val="30000"/>
              </a:spcBef>
              <a:defRPr kumimoji="1" sz="1000">
                <a:solidFill>
                  <a:schemeClr val="tx1"/>
                </a:solidFill>
                <a:latin typeface="Arial" panose="020B0604020202020204" pitchFamily="34" charset="0"/>
                <a:ea typeface="ＭＳ Ｐ明朝" panose="02020600040205080304" pitchFamily="18" charset="-128"/>
              </a:defRPr>
            </a:lvl4pPr>
            <a:lvl5pPr marL="1962757" indent="-218087" defTabSz="859786">
              <a:spcBef>
                <a:spcPct val="30000"/>
              </a:spcBef>
              <a:defRPr kumimoji="1" sz="1000">
                <a:solidFill>
                  <a:schemeClr val="tx1"/>
                </a:solidFill>
                <a:latin typeface="Arial" panose="020B0604020202020204" pitchFamily="34" charset="0"/>
                <a:ea typeface="ＭＳ Ｐ明朝" panose="02020600040205080304" pitchFamily="18" charset="-128"/>
              </a:defRPr>
            </a:lvl5pPr>
            <a:lvl6pPr marL="2414617"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6pPr>
            <a:lvl7pPr marL="2866477"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7pPr>
            <a:lvl8pPr marL="3318331"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8pPr>
            <a:lvl9pPr marL="3770194"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9pPr>
          </a:lstStyle>
          <a:p>
            <a:pPr marL="0" marR="0" lvl="0" indent="0" algn="r" defTabSz="859786" rtl="0" eaLnBrk="1" fontAlgn="base" latinLnBrk="0" hangingPunct="1">
              <a:lnSpc>
                <a:spcPct val="100000"/>
              </a:lnSpc>
              <a:spcBef>
                <a:spcPct val="0"/>
              </a:spcBef>
              <a:spcAft>
                <a:spcPct val="0"/>
              </a:spcAft>
              <a:buClrTx/>
              <a:buSzTx/>
              <a:buFontTx/>
              <a:buNone/>
              <a:tabLst/>
              <a:defRPr/>
            </a:pPr>
            <a:fld id="{AFD168A8-42E3-4E59-A19B-9754ED260CD8}" type="slidenum">
              <a:rPr kumimoji="1" lang="en-US" altLang="ja-JP"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rPr>
              <a:pPr marL="0" marR="0" lvl="0" indent="0" algn="r" defTabSz="859786" rtl="0" eaLnBrk="1" fontAlgn="base" latinLnBrk="0" hangingPunct="1">
                <a:lnSpc>
                  <a:spcPct val="100000"/>
                </a:lnSpc>
                <a:spcBef>
                  <a:spcPct val="0"/>
                </a:spcBef>
                <a:spcAft>
                  <a:spcPct val="0"/>
                </a:spcAft>
                <a:buClrTx/>
                <a:buSzTx/>
                <a:buFontTx/>
                <a:buNone/>
                <a:tabLst/>
                <a:defRPr/>
              </a:pPr>
              <a:t>279</a:t>
            </a:fld>
            <a:endParaRPr kumimoji="1" lang="en-US" altLang="ja-JP"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Tree>
    <p:extLst>
      <p:ext uri="{BB962C8B-B14F-4D97-AF65-F5344CB8AC3E}">
        <p14:creationId xmlns:p14="http://schemas.microsoft.com/office/powerpoint/2010/main" val="1046363217"/>
      </p:ext>
    </p:extLst>
  </p:cSld>
  <p:clrMapOvr>
    <a:masterClrMapping/>
  </p:clrMapOvr>
</p:notes>
</file>

<file path=ppt/notesSlides/notesSlide1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a:xfrm>
            <a:off x="904875" y="276225"/>
            <a:ext cx="4921250" cy="3690938"/>
          </a:xfrm>
          <a:ln/>
        </p:spPr>
      </p:sp>
      <p:sp>
        <p:nvSpPr>
          <p:cNvPr id="4099" name="ノート プレースホルダ 2"/>
          <p:cNvSpPr>
            <a:spLocks noGrp="1"/>
          </p:cNvSpPr>
          <p:nvPr>
            <p:ph type="body" idx="1"/>
          </p:nvPr>
        </p:nvSpPr>
        <p:spPr>
          <a:xfrm>
            <a:off x="671379" y="5229818"/>
            <a:ext cx="5590641" cy="2743173"/>
          </a:xfrm>
          <a:noFill/>
          <a:ln>
            <a:solidFill>
              <a:schemeClr val="tx1"/>
            </a:solidFill>
          </a:ln>
          <a:extLst>
            <a:ext uri="{909E8E84-426E-40DD-AFC4-6F175D3DCCD1}">
              <a14:hiddenFill xmlns:a14="http://schemas.microsoft.com/office/drawing/2010/main">
                <a:solidFill>
                  <a:srgbClr val="FFFFFF"/>
                </a:solidFill>
              </a14:hiddenFill>
            </a:ext>
          </a:extLst>
        </p:spPr>
        <p:txBody>
          <a:bodyPr/>
          <a:lstStyle/>
          <a:p>
            <a:endParaRPr lang="ja-JP" altLang="en-US" dirty="0">
              <a:latin typeface="Arial" panose="020B0604020202020204" pitchFamily="34" charset="0"/>
            </a:endParaRPr>
          </a:p>
        </p:txBody>
      </p:sp>
      <p:sp>
        <p:nvSpPr>
          <p:cNvPr id="4100" name="スライド番号プレースホルダ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859786">
              <a:spcBef>
                <a:spcPct val="30000"/>
              </a:spcBef>
              <a:defRPr kumimoji="1" sz="1000">
                <a:solidFill>
                  <a:schemeClr val="tx1"/>
                </a:solidFill>
                <a:latin typeface="Arial" panose="020B0604020202020204" pitchFamily="34" charset="0"/>
                <a:ea typeface="ＭＳ Ｐ明朝" panose="02020600040205080304" pitchFamily="18" charset="-128"/>
              </a:defRPr>
            </a:lvl1pPr>
            <a:lvl2pPr marL="709165" indent="-271425" defTabSz="859786">
              <a:spcBef>
                <a:spcPct val="30000"/>
              </a:spcBef>
              <a:defRPr kumimoji="1" sz="1000">
                <a:solidFill>
                  <a:schemeClr val="tx1"/>
                </a:solidFill>
                <a:latin typeface="Arial" panose="020B0604020202020204" pitchFamily="34" charset="0"/>
                <a:ea typeface="ＭＳ Ｐ明朝" panose="02020600040205080304" pitchFamily="18" charset="-128"/>
              </a:defRPr>
            </a:lvl2pPr>
            <a:lvl3pPr marL="1090423" indent="-218087" defTabSz="859786">
              <a:spcBef>
                <a:spcPct val="30000"/>
              </a:spcBef>
              <a:defRPr kumimoji="1" sz="1000">
                <a:solidFill>
                  <a:schemeClr val="tx1"/>
                </a:solidFill>
                <a:latin typeface="Arial" panose="020B0604020202020204" pitchFamily="34" charset="0"/>
                <a:ea typeface="ＭＳ Ｐ明朝" panose="02020600040205080304" pitchFamily="18" charset="-128"/>
              </a:defRPr>
            </a:lvl3pPr>
            <a:lvl4pPr marL="1526591" indent="-218087" defTabSz="859786">
              <a:spcBef>
                <a:spcPct val="30000"/>
              </a:spcBef>
              <a:defRPr kumimoji="1" sz="1000">
                <a:solidFill>
                  <a:schemeClr val="tx1"/>
                </a:solidFill>
                <a:latin typeface="Arial" panose="020B0604020202020204" pitchFamily="34" charset="0"/>
                <a:ea typeface="ＭＳ Ｐ明朝" panose="02020600040205080304" pitchFamily="18" charset="-128"/>
              </a:defRPr>
            </a:lvl4pPr>
            <a:lvl5pPr marL="1962757" indent="-218087" defTabSz="859786">
              <a:spcBef>
                <a:spcPct val="30000"/>
              </a:spcBef>
              <a:defRPr kumimoji="1" sz="1000">
                <a:solidFill>
                  <a:schemeClr val="tx1"/>
                </a:solidFill>
                <a:latin typeface="Arial" panose="020B0604020202020204" pitchFamily="34" charset="0"/>
                <a:ea typeface="ＭＳ Ｐ明朝" panose="02020600040205080304" pitchFamily="18" charset="-128"/>
              </a:defRPr>
            </a:lvl5pPr>
            <a:lvl6pPr marL="2414617"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6pPr>
            <a:lvl7pPr marL="2866477"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7pPr>
            <a:lvl8pPr marL="3318331"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8pPr>
            <a:lvl9pPr marL="3770194"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9pPr>
          </a:lstStyle>
          <a:p>
            <a:pPr marL="0" marR="0" lvl="0" indent="0" algn="r" defTabSz="859786" rtl="0" eaLnBrk="1" fontAlgn="base" latinLnBrk="0" hangingPunct="1">
              <a:lnSpc>
                <a:spcPct val="100000"/>
              </a:lnSpc>
              <a:spcBef>
                <a:spcPct val="0"/>
              </a:spcBef>
              <a:spcAft>
                <a:spcPct val="0"/>
              </a:spcAft>
              <a:buClrTx/>
              <a:buSzTx/>
              <a:buFontTx/>
              <a:buNone/>
              <a:tabLst/>
              <a:defRPr/>
            </a:pPr>
            <a:fld id="{AFD168A8-42E3-4E59-A19B-9754ED260CD8}" type="slidenum">
              <a:rPr kumimoji="1" lang="en-US" altLang="ja-JP"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rPr>
              <a:pPr marL="0" marR="0" lvl="0" indent="0" algn="r" defTabSz="859786" rtl="0" eaLnBrk="1" fontAlgn="base" latinLnBrk="0" hangingPunct="1">
                <a:lnSpc>
                  <a:spcPct val="100000"/>
                </a:lnSpc>
                <a:spcBef>
                  <a:spcPct val="0"/>
                </a:spcBef>
                <a:spcAft>
                  <a:spcPct val="0"/>
                </a:spcAft>
                <a:buClrTx/>
                <a:buSzTx/>
                <a:buFontTx/>
                <a:buNone/>
                <a:tabLst/>
                <a:defRPr/>
              </a:pPr>
              <a:t>280</a:t>
            </a:fld>
            <a:endParaRPr kumimoji="1" lang="en-US" altLang="ja-JP"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Tree>
    <p:extLst>
      <p:ext uri="{BB962C8B-B14F-4D97-AF65-F5344CB8AC3E}">
        <p14:creationId xmlns:p14="http://schemas.microsoft.com/office/powerpoint/2010/main" val="2717390157"/>
      </p:ext>
    </p:extLst>
  </p:cSld>
  <p:clrMapOvr>
    <a:masterClrMapping/>
  </p:clrMapOvr>
</p:notes>
</file>

<file path=ppt/notesSlides/notesSlide1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a:xfrm>
            <a:off x="904875" y="276225"/>
            <a:ext cx="4921250" cy="3690938"/>
          </a:xfrm>
          <a:ln/>
        </p:spPr>
      </p:sp>
      <p:sp>
        <p:nvSpPr>
          <p:cNvPr id="4099" name="ノート プレースホルダ 2"/>
          <p:cNvSpPr>
            <a:spLocks noGrp="1"/>
          </p:cNvSpPr>
          <p:nvPr>
            <p:ph type="body" idx="1"/>
          </p:nvPr>
        </p:nvSpPr>
        <p:spPr>
          <a:xfrm>
            <a:off x="671379" y="5229818"/>
            <a:ext cx="5590641" cy="2743173"/>
          </a:xfrm>
          <a:noFill/>
          <a:ln>
            <a:solidFill>
              <a:schemeClr val="tx1"/>
            </a:solidFill>
          </a:ln>
          <a:extLst>
            <a:ext uri="{909E8E84-426E-40DD-AFC4-6F175D3DCCD1}">
              <a14:hiddenFill xmlns:a14="http://schemas.microsoft.com/office/drawing/2010/main">
                <a:solidFill>
                  <a:srgbClr val="FFFFFF"/>
                </a:solidFill>
              </a14:hiddenFill>
            </a:ext>
          </a:extLst>
        </p:spPr>
        <p:txBody>
          <a:bodyPr/>
          <a:lstStyle/>
          <a:p>
            <a:endParaRPr lang="ja-JP" altLang="en-US" dirty="0">
              <a:latin typeface="Arial" panose="020B0604020202020204" pitchFamily="34" charset="0"/>
            </a:endParaRPr>
          </a:p>
        </p:txBody>
      </p:sp>
      <p:sp>
        <p:nvSpPr>
          <p:cNvPr id="4100" name="スライド番号プレースホルダ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859786">
              <a:spcBef>
                <a:spcPct val="30000"/>
              </a:spcBef>
              <a:defRPr kumimoji="1" sz="1000">
                <a:solidFill>
                  <a:schemeClr val="tx1"/>
                </a:solidFill>
                <a:latin typeface="Arial" panose="020B0604020202020204" pitchFamily="34" charset="0"/>
                <a:ea typeface="ＭＳ Ｐ明朝" panose="02020600040205080304" pitchFamily="18" charset="-128"/>
              </a:defRPr>
            </a:lvl1pPr>
            <a:lvl2pPr marL="709165" indent="-271425" defTabSz="859786">
              <a:spcBef>
                <a:spcPct val="30000"/>
              </a:spcBef>
              <a:defRPr kumimoji="1" sz="1000">
                <a:solidFill>
                  <a:schemeClr val="tx1"/>
                </a:solidFill>
                <a:latin typeface="Arial" panose="020B0604020202020204" pitchFamily="34" charset="0"/>
                <a:ea typeface="ＭＳ Ｐ明朝" panose="02020600040205080304" pitchFamily="18" charset="-128"/>
              </a:defRPr>
            </a:lvl2pPr>
            <a:lvl3pPr marL="1090423" indent="-218087" defTabSz="859786">
              <a:spcBef>
                <a:spcPct val="30000"/>
              </a:spcBef>
              <a:defRPr kumimoji="1" sz="1000">
                <a:solidFill>
                  <a:schemeClr val="tx1"/>
                </a:solidFill>
                <a:latin typeface="Arial" panose="020B0604020202020204" pitchFamily="34" charset="0"/>
                <a:ea typeface="ＭＳ Ｐ明朝" panose="02020600040205080304" pitchFamily="18" charset="-128"/>
              </a:defRPr>
            </a:lvl3pPr>
            <a:lvl4pPr marL="1526591" indent="-218087" defTabSz="859786">
              <a:spcBef>
                <a:spcPct val="30000"/>
              </a:spcBef>
              <a:defRPr kumimoji="1" sz="1000">
                <a:solidFill>
                  <a:schemeClr val="tx1"/>
                </a:solidFill>
                <a:latin typeface="Arial" panose="020B0604020202020204" pitchFamily="34" charset="0"/>
                <a:ea typeface="ＭＳ Ｐ明朝" panose="02020600040205080304" pitchFamily="18" charset="-128"/>
              </a:defRPr>
            </a:lvl4pPr>
            <a:lvl5pPr marL="1962757" indent="-218087" defTabSz="859786">
              <a:spcBef>
                <a:spcPct val="30000"/>
              </a:spcBef>
              <a:defRPr kumimoji="1" sz="1000">
                <a:solidFill>
                  <a:schemeClr val="tx1"/>
                </a:solidFill>
                <a:latin typeface="Arial" panose="020B0604020202020204" pitchFamily="34" charset="0"/>
                <a:ea typeface="ＭＳ Ｐ明朝" panose="02020600040205080304" pitchFamily="18" charset="-128"/>
              </a:defRPr>
            </a:lvl5pPr>
            <a:lvl6pPr marL="2414617"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6pPr>
            <a:lvl7pPr marL="2866477"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7pPr>
            <a:lvl8pPr marL="3318331"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8pPr>
            <a:lvl9pPr marL="3770194"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9pPr>
          </a:lstStyle>
          <a:p>
            <a:pPr marL="0" marR="0" lvl="0" indent="0" algn="r" defTabSz="859786" rtl="0" eaLnBrk="1" fontAlgn="base" latinLnBrk="0" hangingPunct="1">
              <a:lnSpc>
                <a:spcPct val="100000"/>
              </a:lnSpc>
              <a:spcBef>
                <a:spcPct val="0"/>
              </a:spcBef>
              <a:spcAft>
                <a:spcPct val="0"/>
              </a:spcAft>
              <a:buClrTx/>
              <a:buSzTx/>
              <a:buFontTx/>
              <a:buNone/>
              <a:tabLst/>
              <a:defRPr/>
            </a:pPr>
            <a:fld id="{AFD168A8-42E3-4E59-A19B-9754ED260CD8}" type="slidenum">
              <a:rPr kumimoji="1" lang="en-US" altLang="ja-JP"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rPr>
              <a:pPr marL="0" marR="0" lvl="0" indent="0" algn="r" defTabSz="859786" rtl="0" eaLnBrk="1" fontAlgn="base" latinLnBrk="0" hangingPunct="1">
                <a:lnSpc>
                  <a:spcPct val="100000"/>
                </a:lnSpc>
                <a:spcBef>
                  <a:spcPct val="0"/>
                </a:spcBef>
                <a:spcAft>
                  <a:spcPct val="0"/>
                </a:spcAft>
                <a:buClrTx/>
                <a:buSzTx/>
                <a:buFontTx/>
                <a:buNone/>
                <a:tabLst/>
                <a:defRPr/>
              </a:pPr>
              <a:t>281</a:t>
            </a:fld>
            <a:endParaRPr kumimoji="1" lang="en-US" altLang="ja-JP"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Tree>
    <p:extLst>
      <p:ext uri="{BB962C8B-B14F-4D97-AF65-F5344CB8AC3E}">
        <p14:creationId xmlns:p14="http://schemas.microsoft.com/office/powerpoint/2010/main" val="3304249729"/>
      </p:ext>
    </p:extLst>
  </p:cSld>
  <p:clrMapOvr>
    <a:masterClrMapping/>
  </p:clrMapOvr>
</p:notes>
</file>

<file path=ppt/notesSlides/notesSlide1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a:xfrm>
            <a:off x="904875" y="276225"/>
            <a:ext cx="4921250" cy="3690938"/>
          </a:xfrm>
          <a:ln/>
        </p:spPr>
      </p:sp>
      <p:sp>
        <p:nvSpPr>
          <p:cNvPr id="4099" name="ノート プレースホルダ 2"/>
          <p:cNvSpPr>
            <a:spLocks noGrp="1"/>
          </p:cNvSpPr>
          <p:nvPr>
            <p:ph type="body" idx="1"/>
          </p:nvPr>
        </p:nvSpPr>
        <p:spPr>
          <a:xfrm>
            <a:off x="671379" y="5229818"/>
            <a:ext cx="5590641" cy="2743173"/>
          </a:xfrm>
          <a:noFill/>
          <a:ln>
            <a:solidFill>
              <a:schemeClr val="tx1"/>
            </a:solidFill>
          </a:ln>
          <a:extLst>
            <a:ext uri="{909E8E84-426E-40DD-AFC4-6F175D3DCCD1}">
              <a14:hiddenFill xmlns:a14="http://schemas.microsoft.com/office/drawing/2010/main">
                <a:solidFill>
                  <a:srgbClr val="FFFFFF"/>
                </a:solidFill>
              </a14:hiddenFill>
            </a:ext>
          </a:extLst>
        </p:spPr>
        <p:txBody>
          <a:bodyPr/>
          <a:lstStyle/>
          <a:p>
            <a:endParaRPr lang="ja-JP" altLang="en-US" dirty="0">
              <a:latin typeface="Arial" panose="020B0604020202020204" pitchFamily="34" charset="0"/>
            </a:endParaRPr>
          </a:p>
        </p:txBody>
      </p:sp>
      <p:sp>
        <p:nvSpPr>
          <p:cNvPr id="4100" name="スライド番号プレースホルダ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859786">
              <a:spcBef>
                <a:spcPct val="30000"/>
              </a:spcBef>
              <a:defRPr kumimoji="1" sz="1000">
                <a:solidFill>
                  <a:schemeClr val="tx1"/>
                </a:solidFill>
                <a:latin typeface="Arial" panose="020B0604020202020204" pitchFamily="34" charset="0"/>
                <a:ea typeface="ＭＳ Ｐ明朝" panose="02020600040205080304" pitchFamily="18" charset="-128"/>
              </a:defRPr>
            </a:lvl1pPr>
            <a:lvl2pPr marL="709165" indent="-271425" defTabSz="859786">
              <a:spcBef>
                <a:spcPct val="30000"/>
              </a:spcBef>
              <a:defRPr kumimoji="1" sz="1000">
                <a:solidFill>
                  <a:schemeClr val="tx1"/>
                </a:solidFill>
                <a:latin typeface="Arial" panose="020B0604020202020204" pitchFamily="34" charset="0"/>
                <a:ea typeface="ＭＳ Ｐ明朝" panose="02020600040205080304" pitchFamily="18" charset="-128"/>
              </a:defRPr>
            </a:lvl2pPr>
            <a:lvl3pPr marL="1090423" indent="-218087" defTabSz="859786">
              <a:spcBef>
                <a:spcPct val="30000"/>
              </a:spcBef>
              <a:defRPr kumimoji="1" sz="1000">
                <a:solidFill>
                  <a:schemeClr val="tx1"/>
                </a:solidFill>
                <a:latin typeface="Arial" panose="020B0604020202020204" pitchFamily="34" charset="0"/>
                <a:ea typeface="ＭＳ Ｐ明朝" panose="02020600040205080304" pitchFamily="18" charset="-128"/>
              </a:defRPr>
            </a:lvl3pPr>
            <a:lvl4pPr marL="1526591" indent="-218087" defTabSz="859786">
              <a:spcBef>
                <a:spcPct val="30000"/>
              </a:spcBef>
              <a:defRPr kumimoji="1" sz="1000">
                <a:solidFill>
                  <a:schemeClr val="tx1"/>
                </a:solidFill>
                <a:latin typeface="Arial" panose="020B0604020202020204" pitchFamily="34" charset="0"/>
                <a:ea typeface="ＭＳ Ｐ明朝" panose="02020600040205080304" pitchFamily="18" charset="-128"/>
              </a:defRPr>
            </a:lvl4pPr>
            <a:lvl5pPr marL="1962757" indent="-218087" defTabSz="859786">
              <a:spcBef>
                <a:spcPct val="30000"/>
              </a:spcBef>
              <a:defRPr kumimoji="1" sz="1000">
                <a:solidFill>
                  <a:schemeClr val="tx1"/>
                </a:solidFill>
                <a:latin typeface="Arial" panose="020B0604020202020204" pitchFamily="34" charset="0"/>
                <a:ea typeface="ＭＳ Ｐ明朝" panose="02020600040205080304" pitchFamily="18" charset="-128"/>
              </a:defRPr>
            </a:lvl5pPr>
            <a:lvl6pPr marL="2414617"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6pPr>
            <a:lvl7pPr marL="2866477"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7pPr>
            <a:lvl8pPr marL="3318331"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8pPr>
            <a:lvl9pPr marL="3770194"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9pPr>
          </a:lstStyle>
          <a:p>
            <a:pPr marL="0" marR="0" lvl="0" indent="0" algn="r" defTabSz="859786" rtl="0" eaLnBrk="1" fontAlgn="base" latinLnBrk="0" hangingPunct="1">
              <a:lnSpc>
                <a:spcPct val="100000"/>
              </a:lnSpc>
              <a:spcBef>
                <a:spcPct val="0"/>
              </a:spcBef>
              <a:spcAft>
                <a:spcPct val="0"/>
              </a:spcAft>
              <a:buClrTx/>
              <a:buSzTx/>
              <a:buFontTx/>
              <a:buNone/>
              <a:tabLst/>
              <a:defRPr/>
            </a:pPr>
            <a:fld id="{AFD168A8-42E3-4E59-A19B-9754ED260CD8}" type="slidenum">
              <a:rPr kumimoji="1" lang="en-US" altLang="ja-JP"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rPr>
              <a:pPr marL="0" marR="0" lvl="0" indent="0" algn="r" defTabSz="859786" rtl="0" eaLnBrk="1" fontAlgn="base" latinLnBrk="0" hangingPunct="1">
                <a:lnSpc>
                  <a:spcPct val="100000"/>
                </a:lnSpc>
                <a:spcBef>
                  <a:spcPct val="0"/>
                </a:spcBef>
                <a:spcAft>
                  <a:spcPct val="0"/>
                </a:spcAft>
                <a:buClrTx/>
                <a:buSzTx/>
                <a:buFontTx/>
                <a:buNone/>
                <a:tabLst/>
                <a:defRPr/>
              </a:pPr>
              <a:t>282</a:t>
            </a:fld>
            <a:endParaRPr kumimoji="1" lang="en-US" altLang="ja-JP"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Tree>
    <p:extLst>
      <p:ext uri="{BB962C8B-B14F-4D97-AF65-F5344CB8AC3E}">
        <p14:creationId xmlns:p14="http://schemas.microsoft.com/office/powerpoint/2010/main" val="3484996056"/>
      </p:ext>
    </p:extLst>
  </p:cSld>
  <p:clrMapOvr>
    <a:masterClrMapping/>
  </p:clrMapOvr>
</p:notes>
</file>

<file path=ppt/notesSlides/notesSlide1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a:xfrm>
            <a:off x="904875" y="276225"/>
            <a:ext cx="4921250" cy="3690938"/>
          </a:xfrm>
          <a:ln/>
        </p:spPr>
      </p:sp>
      <p:sp>
        <p:nvSpPr>
          <p:cNvPr id="4099" name="ノート プレースホルダ 2"/>
          <p:cNvSpPr>
            <a:spLocks noGrp="1"/>
          </p:cNvSpPr>
          <p:nvPr>
            <p:ph type="body" idx="1"/>
          </p:nvPr>
        </p:nvSpPr>
        <p:spPr>
          <a:xfrm>
            <a:off x="671379" y="5229818"/>
            <a:ext cx="5590641" cy="2743173"/>
          </a:xfrm>
          <a:noFill/>
          <a:ln>
            <a:solidFill>
              <a:schemeClr val="tx1"/>
            </a:solidFill>
          </a:ln>
          <a:extLst>
            <a:ext uri="{909E8E84-426E-40DD-AFC4-6F175D3DCCD1}">
              <a14:hiddenFill xmlns:a14="http://schemas.microsoft.com/office/drawing/2010/main">
                <a:solidFill>
                  <a:srgbClr val="FFFFFF"/>
                </a:solidFill>
              </a14:hiddenFill>
            </a:ext>
          </a:extLst>
        </p:spPr>
        <p:txBody>
          <a:bodyPr/>
          <a:lstStyle/>
          <a:p>
            <a:endParaRPr lang="ja-JP" altLang="en-US" dirty="0">
              <a:latin typeface="Arial" panose="020B0604020202020204" pitchFamily="34" charset="0"/>
            </a:endParaRPr>
          </a:p>
        </p:txBody>
      </p:sp>
      <p:sp>
        <p:nvSpPr>
          <p:cNvPr id="4100" name="スライド番号プレースホルダ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859786">
              <a:spcBef>
                <a:spcPct val="30000"/>
              </a:spcBef>
              <a:defRPr kumimoji="1" sz="1000">
                <a:solidFill>
                  <a:schemeClr val="tx1"/>
                </a:solidFill>
                <a:latin typeface="Arial" panose="020B0604020202020204" pitchFamily="34" charset="0"/>
                <a:ea typeface="ＭＳ Ｐ明朝" panose="02020600040205080304" pitchFamily="18" charset="-128"/>
              </a:defRPr>
            </a:lvl1pPr>
            <a:lvl2pPr marL="709165" indent="-271425" defTabSz="859786">
              <a:spcBef>
                <a:spcPct val="30000"/>
              </a:spcBef>
              <a:defRPr kumimoji="1" sz="1000">
                <a:solidFill>
                  <a:schemeClr val="tx1"/>
                </a:solidFill>
                <a:latin typeface="Arial" panose="020B0604020202020204" pitchFamily="34" charset="0"/>
                <a:ea typeface="ＭＳ Ｐ明朝" panose="02020600040205080304" pitchFamily="18" charset="-128"/>
              </a:defRPr>
            </a:lvl2pPr>
            <a:lvl3pPr marL="1090423" indent="-218087" defTabSz="859786">
              <a:spcBef>
                <a:spcPct val="30000"/>
              </a:spcBef>
              <a:defRPr kumimoji="1" sz="1000">
                <a:solidFill>
                  <a:schemeClr val="tx1"/>
                </a:solidFill>
                <a:latin typeface="Arial" panose="020B0604020202020204" pitchFamily="34" charset="0"/>
                <a:ea typeface="ＭＳ Ｐ明朝" panose="02020600040205080304" pitchFamily="18" charset="-128"/>
              </a:defRPr>
            </a:lvl3pPr>
            <a:lvl4pPr marL="1526591" indent="-218087" defTabSz="859786">
              <a:spcBef>
                <a:spcPct val="30000"/>
              </a:spcBef>
              <a:defRPr kumimoji="1" sz="1000">
                <a:solidFill>
                  <a:schemeClr val="tx1"/>
                </a:solidFill>
                <a:latin typeface="Arial" panose="020B0604020202020204" pitchFamily="34" charset="0"/>
                <a:ea typeface="ＭＳ Ｐ明朝" panose="02020600040205080304" pitchFamily="18" charset="-128"/>
              </a:defRPr>
            </a:lvl4pPr>
            <a:lvl5pPr marL="1962757" indent="-218087" defTabSz="859786">
              <a:spcBef>
                <a:spcPct val="30000"/>
              </a:spcBef>
              <a:defRPr kumimoji="1" sz="1000">
                <a:solidFill>
                  <a:schemeClr val="tx1"/>
                </a:solidFill>
                <a:latin typeface="Arial" panose="020B0604020202020204" pitchFamily="34" charset="0"/>
                <a:ea typeface="ＭＳ Ｐ明朝" panose="02020600040205080304" pitchFamily="18" charset="-128"/>
              </a:defRPr>
            </a:lvl5pPr>
            <a:lvl6pPr marL="2414617"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6pPr>
            <a:lvl7pPr marL="2866477"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7pPr>
            <a:lvl8pPr marL="3318331"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8pPr>
            <a:lvl9pPr marL="3770194"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9pPr>
          </a:lstStyle>
          <a:p>
            <a:pPr marL="0" marR="0" lvl="0" indent="0" algn="r" defTabSz="859786" rtl="0" eaLnBrk="1" fontAlgn="base" latinLnBrk="0" hangingPunct="1">
              <a:lnSpc>
                <a:spcPct val="100000"/>
              </a:lnSpc>
              <a:spcBef>
                <a:spcPct val="0"/>
              </a:spcBef>
              <a:spcAft>
                <a:spcPct val="0"/>
              </a:spcAft>
              <a:buClrTx/>
              <a:buSzTx/>
              <a:buFontTx/>
              <a:buNone/>
              <a:tabLst/>
              <a:defRPr/>
            </a:pPr>
            <a:fld id="{AFD168A8-42E3-4E59-A19B-9754ED260CD8}" type="slidenum">
              <a:rPr kumimoji="1" lang="en-US" altLang="ja-JP"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rPr>
              <a:pPr marL="0" marR="0" lvl="0" indent="0" algn="r" defTabSz="859786" rtl="0" eaLnBrk="1" fontAlgn="base" latinLnBrk="0" hangingPunct="1">
                <a:lnSpc>
                  <a:spcPct val="100000"/>
                </a:lnSpc>
                <a:spcBef>
                  <a:spcPct val="0"/>
                </a:spcBef>
                <a:spcAft>
                  <a:spcPct val="0"/>
                </a:spcAft>
                <a:buClrTx/>
                <a:buSzTx/>
                <a:buFontTx/>
                <a:buNone/>
                <a:tabLst/>
                <a:defRPr/>
              </a:pPr>
              <a:t>283</a:t>
            </a:fld>
            <a:endParaRPr kumimoji="1" lang="en-US" altLang="ja-JP"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Tree>
    <p:extLst>
      <p:ext uri="{BB962C8B-B14F-4D97-AF65-F5344CB8AC3E}">
        <p14:creationId xmlns:p14="http://schemas.microsoft.com/office/powerpoint/2010/main" val="29911929"/>
      </p:ext>
    </p:extLst>
  </p:cSld>
  <p:clrMapOvr>
    <a:masterClrMapping/>
  </p:clrMapOvr>
</p:notes>
</file>

<file path=ppt/notesSlides/notesSlide1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a:xfrm>
            <a:off x="904875" y="276225"/>
            <a:ext cx="4921250" cy="3690938"/>
          </a:xfrm>
          <a:ln/>
        </p:spPr>
      </p:sp>
      <p:sp>
        <p:nvSpPr>
          <p:cNvPr id="4099" name="ノート プレースホルダ 2"/>
          <p:cNvSpPr>
            <a:spLocks noGrp="1"/>
          </p:cNvSpPr>
          <p:nvPr>
            <p:ph type="body" idx="1"/>
          </p:nvPr>
        </p:nvSpPr>
        <p:spPr>
          <a:xfrm>
            <a:off x="671379" y="5229818"/>
            <a:ext cx="5590641" cy="2743173"/>
          </a:xfrm>
          <a:noFill/>
          <a:ln>
            <a:solidFill>
              <a:schemeClr val="tx1"/>
            </a:solidFill>
          </a:ln>
          <a:extLst>
            <a:ext uri="{909E8E84-426E-40DD-AFC4-6F175D3DCCD1}">
              <a14:hiddenFill xmlns:a14="http://schemas.microsoft.com/office/drawing/2010/main">
                <a:solidFill>
                  <a:srgbClr val="FFFFFF"/>
                </a:solidFill>
              </a14:hiddenFill>
            </a:ext>
          </a:extLst>
        </p:spPr>
        <p:txBody>
          <a:bodyPr/>
          <a:lstStyle/>
          <a:p>
            <a:endParaRPr lang="ja-JP" altLang="en-US" dirty="0">
              <a:latin typeface="Arial" panose="020B0604020202020204" pitchFamily="34" charset="0"/>
            </a:endParaRPr>
          </a:p>
        </p:txBody>
      </p:sp>
      <p:sp>
        <p:nvSpPr>
          <p:cNvPr id="4100" name="スライド番号プレースホルダ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859786">
              <a:spcBef>
                <a:spcPct val="30000"/>
              </a:spcBef>
              <a:defRPr kumimoji="1" sz="1000">
                <a:solidFill>
                  <a:schemeClr val="tx1"/>
                </a:solidFill>
                <a:latin typeface="Arial" panose="020B0604020202020204" pitchFamily="34" charset="0"/>
                <a:ea typeface="ＭＳ Ｐ明朝" panose="02020600040205080304" pitchFamily="18" charset="-128"/>
              </a:defRPr>
            </a:lvl1pPr>
            <a:lvl2pPr marL="709165" indent="-271425" defTabSz="859786">
              <a:spcBef>
                <a:spcPct val="30000"/>
              </a:spcBef>
              <a:defRPr kumimoji="1" sz="1000">
                <a:solidFill>
                  <a:schemeClr val="tx1"/>
                </a:solidFill>
                <a:latin typeface="Arial" panose="020B0604020202020204" pitchFamily="34" charset="0"/>
                <a:ea typeface="ＭＳ Ｐ明朝" panose="02020600040205080304" pitchFamily="18" charset="-128"/>
              </a:defRPr>
            </a:lvl2pPr>
            <a:lvl3pPr marL="1090423" indent="-218087" defTabSz="859786">
              <a:spcBef>
                <a:spcPct val="30000"/>
              </a:spcBef>
              <a:defRPr kumimoji="1" sz="1000">
                <a:solidFill>
                  <a:schemeClr val="tx1"/>
                </a:solidFill>
                <a:latin typeface="Arial" panose="020B0604020202020204" pitchFamily="34" charset="0"/>
                <a:ea typeface="ＭＳ Ｐ明朝" panose="02020600040205080304" pitchFamily="18" charset="-128"/>
              </a:defRPr>
            </a:lvl3pPr>
            <a:lvl4pPr marL="1526591" indent="-218087" defTabSz="859786">
              <a:spcBef>
                <a:spcPct val="30000"/>
              </a:spcBef>
              <a:defRPr kumimoji="1" sz="1000">
                <a:solidFill>
                  <a:schemeClr val="tx1"/>
                </a:solidFill>
                <a:latin typeface="Arial" panose="020B0604020202020204" pitchFamily="34" charset="0"/>
                <a:ea typeface="ＭＳ Ｐ明朝" panose="02020600040205080304" pitchFamily="18" charset="-128"/>
              </a:defRPr>
            </a:lvl4pPr>
            <a:lvl5pPr marL="1962757" indent="-218087" defTabSz="859786">
              <a:spcBef>
                <a:spcPct val="30000"/>
              </a:spcBef>
              <a:defRPr kumimoji="1" sz="1000">
                <a:solidFill>
                  <a:schemeClr val="tx1"/>
                </a:solidFill>
                <a:latin typeface="Arial" panose="020B0604020202020204" pitchFamily="34" charset="0"/>
                <a:ea typeface="ＭＳ Ｐ明朝" panose="02020600040205080304" pitchFamily="18" charset="-128"/>
              </a:defRPr>
            </a:lvl5pPr>
            <a:lvl6pPr marL="2414617"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6pPr>
            <a:lvl7pPr marL="2866477"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7pPr>
            <a:lvl8pPr marL="3318331"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8pPr>
            <a:lvl9pPr marL="3770194"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9pPr>
          </a:lstStyle>
          <a:p>
            <a:pPr marL="0" marR="0" lvl="0" indent="0" algn="r" defTabSz="859786" rtl="0" eaLnBrk="1" fontAlgn="base" latinLnBrk="0" hangingPunct="1">
              <a:lnSpc>
                <a:spcPct val="100000"/>
              </a:lnSpc>
              <a:spcBef>
                <a:spcPct val="0"/>
              </a:spcBef>
              <a:spcAft>
                <a:spcPct val="0"/>
              </a:spcAft>
              <a:buClrTx/>
              <a:buSzTx/>
              <a:buFontTx/>
              <a:buNone/>
              <a:tabLst/>
              <a:defRPr/>
            </a:pPr>
            <a:fld id="{AFD168A8-42E3-4E59-A19B-9754ED260CD8}" type="slidenum">
              <a:rPr kumimoji="1" lang="en-US" altLang="ja-JP"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rPr>
              <a:pPr marL="0" marR="0" lvl="0" indent="0" algn="r" defTabSz="859786" rtl="0" eaLnBrk="1" fontAlgn="base" latinLnBrk="0" hangingPunct="1">
                <a:lnSpc>
                  <a:spcPct val="100000"/>
                </a:lnSpc>
                <a:spcBef>
                  <a:spcPct val="0"/>
                </a:spcBef>
                <a:spcAft>
                  <a:spcPct val="0"/>
                </a:spcAft>
                <a:buClrTx/>
                <a:buSzTx/>
                <a:buFontTx/>
                <a:buNone/>
                <a:tabLst/>
                <a:defRPr/>
              </a:pPr>
              <a:t>285</a:t>
            </a:fld>
            <a:endParaRPr kumimoji="1" lang="en-US" altLang="ja-JP"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Tree>
    <p:extLst>
      <p:ext uri="{BB962C8B-B14F-4D97-AF65-F5344CB8AC3E}">
        <p14:creationId xmlns:p14="http://schemas.microsoft.com/office/powerpoint/2010/main" val="358534942"/>
      </p:ext>
    </p:extLst>
  </p:cSld>
  <p:clrMapOvr>
    <a:masterClrMapping/>
  </p:clrMapOvr>
</p:notes>
</file>

<file path=ppt/notesSlides/notesSlide1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a:xfrm>
            <a:off x="904875" y="276225"/>
            <a:ext cx="4921250" cy="3690938"/>
          </a:xfrm>
          <a:ln/>
        </p:spPr>
      </p:sp>
      <p:sp>
        <p:nvSpPr>
          <p:cNvPr id="4099" name="ノート プレースホルダ 2"/>
          <p:cNvSpPr>
            <a:spLocks noGrp="1"/>
          </p:cNvSpPr>
          <p:nvPr>
            <p:ph type="body" idx="1"/>
          </p:nvPr>
        </p:nvSpPr>
        <p:spPr>
          <a:xfrm>
            <a:off x="671379" y="5229818"/>
            <a:ext cx="5590641" cy="2743173"/>
          </a:xfrm>
          <a:noFill/>
          <a:ln>
            <a:solidFill>
              <a:schemeClr val="tx1"/>
            </a:solidFill>
          </a:ln>
          <a:extLst>
            <a:ext uri="{909E8E84-426E-40DD-AFC4-6F175D3DCCD1}">
              <a14:hiddenFill xmlns:a14="http://schemas.microsoft.com/office/drawing/2010/main">
                <a:solidFill>
                  <a:srgbClr val="FFFFFF"/>
                </a:solidFill>
              </a14:hiddenFill>
            </a:ext>
          </a:extLst>
        </p:spPr>
        <p:txBody>
          <a:bodyPr/>
          <a:lstStyle/>
          <a:p>
            <a:endParaRPr lang="ja-JP" altLang="en-US" dirty="0">
              <a:latin typeface="Arial" panose="020B0604020202020204" pitchFamily="34" charset="0"/>
            </a:endParaRPr>
          </a:p>
        </p:txBody>
      </p:sp>
      <p:sp>
        <p:nvSpPr>
          <p:cNvPr id="4100" name="スライド番号プレースホルダ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859786">
              <a:spcBef>
                <a:spcPct val="30000"/>
              </a:spcBef>
              <a:defRPr kumimoji="1" sz="1000">
                <a:solidFill>
                  <a:schemeClr val="tx1"/>
                </a:solidFill>
                <a:latin typeface="Arial" panose="020B0604020202020204" pitchFamily="34" charset="0"/>
                <a:ea typeface="ＭＳ Ｐ明朝" panose="02020600040205080304" pitchFamily="18" charset="-128"/>
              </a:defRPr>
            </a:lvl1pPr>
            <a:lvl2pPr marL="709165" indent="-271425" defTabSz="859786">
              <a:spcBef>
                <a:spcPct val="30000"/>
              </a:spcBef>
              <a:defRPr kumimoji="1" sz="1000">
                <a:solidFill>
                  <a:schemeClr val="tx1"/>
                </a:solidFill>
                <a:latin typeface="Arial" panose="020B0604020202020204" pitchFamily="34" charset="0"/>
                <a:ea typeface="ＭＳ Ｐ明朝" panose="02020600040205080304" pitchFamily="18" charset="-128"/>
              </a:defRPr>
            </a:lvl2pPr>
            <a:lvl3pPr marL="1090423" indent="-218087" defTabSz="859786">
              <a:spcBef>
                <a:spcPct val="30000"/>
              </a:spcBef>
              <a:defRPr kumimoji="1" sz="1000">
                <a:solidFill>
                  <a:schemeClr val="tx1"/>
                </a:solidFill>
                <a:latin typeface="Arial" panose="020B0604020202020204" pitchFamily="34" charset="0"/>
                <a:ea typeface="ＭＳ Ｐ明朝" panose="02020600040205080304" pitchFamily="18" charset="-128"/>
              </a:defRPr>
            </a:lvl3pPr>
            <a:lvl4pPr marL="1526591" indent="-218087" defTabSz="859786">
              <a:spcBef>
                <a:spcPct val="30000"/>
              </a:spcBef>
              <a:defRPr kumimoji="1" sz="1000">
                <a:solidFill>
                  <a:schemeClr val="tx1"/>
                </a:solidFill>
                <a:latin typeface="Arial" panose="020B0604020202020204" pitchFamily="34" charset="0"/>
                <a:ea typeface="ＭＳ Ｐ明朝" panose="02020600040205080304" pitchFamily="18" charset="-128"/>
              </a:defRPr>
            </a:lvl4pPr>
            <a:lvl5pPr marL="1962757" indent="-218087" defTabSz="859786">
              <a:spcBef>
                <a:spcPct val="30000"/>
              </a:spcBef>
              <a:defRPr kumimoji="1" sz="1000">
                <a:solidFill>
                  <a:schemeClr val="tx1"/>
                </a:solidFill>
                <a:latin typeface="Arial" panose="020B0604020202020204" pitchFamily="34" charset="0"/>
                <a:ea typeface="ＭＳ Ｐ明朝" panose="02020600040205080304" pitchFamily="18" charset="-128"/>
              </a:defRPr>
            </a:lvl5pPr>
            <a:lvl6pPr marL="2414617"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6pPr>
            <a:lvl7pPr marL="2866477"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7pPr>
            <a:lvl8pPr marL="3318331"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8pPr>
            <a:lvl9pPr marL="3770194"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9pPr>
          </a:lstStyle>
          <a:p>
            <a:pPr marL="0" marR="0" lvl="0" indent="0" algn="r" defTabSz="859786" rtl="0" eaLnBrk="1" fontAlgn="base" latinLnBrk="0" hangingPunct="1">
              <a:lnSpc>
                <a:spcPct val="100000"/>
              </a:lnSpc>
              <a:spcBef>
                <a:spcPct val="0"/>
              </a:spcBef>
              <a:spcAft>
                <a:spcPct val="0"/>
              </a:spcAft>
              <a:buClrTx/>
              <a:buSzTx/>
              <a:buFontTx/>
              <a:buNone/>
              <a:tabLst/>
              <a:defRPr/>
            </a:pPr>
            <a:fld id="{AFD168A8-42E3-4E59-A19B-9754ED260CD8}" type="slidenum">
              <a:rPr kumimoji="1" lang="en-US" altLang="ja-JP"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rPr>
              <a:pPr marL="0" marR="0" lvl="0" indent="0" algn="r" defTabSz="859786" rtl="0" eaLnBrk="1" fontAlgn="base" latinLnBrk="0" hangingPunct="1">
                <a:lnSpc>
                  <a:spcPct val="100000"/>
                </a:lnSpc>
                <a:spcBef>
                  <a:spcPct val="0"/>
                </a:spcBef>
                <a:spcAft>
                  <a:spcPct val="0"/>
                </a:spcAft>
                <a:buClrTx/>
                <a:buSzTx/>
                <a:buFontTx/>
                <a:buNone/>
                <a:tabLst/>
                <a:defRPr/>
              </a:pPr>
              <a:t>286</a:t>
            </a:fld>
            <a:endParaRPr kumimoji="1" lang="en-US" altLang="ja-JP"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Tree>
    <p:extLst>
      <p:ext uri="{BB962C8B-B14F-4D97-AF65-F5344CB8AC3E}">
        <p14:creationId xmlns:p14="http://schemas.microsoft.com/office/powerpoint/2010/main" val="3509036216"/>
      </p:ext>
    </p:extLst>
  </p:cSld>
  <p:clrMapOvr>
    <a:masterClrMapping/>
  </p:clrMapOvr>
</p:notes>
</file>

<file path=ppt/notesSlides/notesSlide1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a:xfrm>
            <a:off x="904875" y="276225"/>
            <a:ext cx="4921250" cy="3690938"/>
          </a:xfrm>
          <a:ln/>
        </p:spPr>
      </p:sp>
      <p:sp>
        <p:nvSpPr>
          <p:cNvPr id="4099" name="ノート プレースホルダ 2"/>
          <p:cNvSpPr>
            <a:spLocks noGrp="1"/>
          </p:cNvSpPr>
          <p:nvPr>
            <p:ph type="body" idx="1"/>
          </p:nvPr>
        </p:nvSpPr>
        <p:spPr>
          <a:xfrm>
            <a:off x="671379" y="5229818"/>
            <a:ext cx="5590641" cy="2743173"/>
          </a:xfrm>
          <a:noFill/>
          <a:ln>
            <a:solidFill>
              <a:schemeClr val="tx1"/>
            </a:solidFill>
          </a:ln>
          <a:extLst>
            <a:ext uri="{909E8E84-426E-40DD-AFC4-6F175D3DCCD1}">
              <a14:hiddenFill xmlns:a14="http://schemas.microsoft.com/office/drawing/2010/main">
                <a:solidFill>
                  <a:srgbClr val="FFFFFF"/>
                </a:solidFill>
              </a14:hiddenFill>
            </a:ext>
          </a:extLst>
        </p:spPr>
        <p:txBody>
          <a:bodyPr/>
          <a:lstStyle/>
          <a:p>
            <a:endParaRPr lang="ja-JP" altLang="en-US" dirty="0">
              <a:latin typeface="Arial" panose="020B0604020202020204" pitchFamily="34" charset="0"/>
            </a:endParaRPr>
          </a:p>
        </p:txBody>
      </p:sp>
      <p:sp>
        <p:nvSpPr>
          <p:cNvPr id="4100" name="スライド番号プレースホルダ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859786">
              <a:spcBef>
                <a:spcPct val="30000"/>
              </a:spcBef>
              <a:defRPr kumimoji="1" sz="1000">
                <a:solidFill>
                  <a:schemeClr val="tx1"/>
                </a:solidFill>
                <a:latin typeface="Arial" panose="020B0604020202020204" pitchFamily="34" charset="0"/>
                <a:ea typeface="ＭＳ Ｐ明朝" panose="02020600040205080304" pitchFamily="18" charset="-128"/>
              </a:defRPr>
            </a:lvl1pPr>
            <a:lvl2pPr marL="709165" indent="-271425" defTabSz="859786">
              <a:spcBef>
                <a:spcPct val="30000"/>
              </a:spcBef>
              <a:defRPr kumimoji="1" sz="1000">
                <a:solidFill>
                  <a:schemeClr val="tx1"/>
                </a:solidFill>
                <a:latin typeface="Arial" panose="020B0604020202020204" pitchFamily="34" charset="0"/>
                <a:ea typeface="ＭＳ Ｐ明朝" panose="02020600040205080304" pitchFamily="18" charset="-128"/>
              </a:defRPr>
            </a:lvl2pPr>
            <a:lvl3pPr marL="1090423" indent="-218087" defTabSz="859786">
              <a:spcBef>
                <a:spcPct val="30000"/>
              </a:spcBef>
              <a:defRPr kumimoji="1" sz="1000">
                <a:solidFill>
                  <a:schemeClr val="tx1"/>
                </a:solidFill>
                <a:latin typeface="Arial" panose="020B0604020202020204" pitchFamily="34" charset="0"/>
                <a:ea typeface="ＭＳ Ｐ明朝" panose="02020600040205080304" pitchFamily="18" charset="-128"/>
              </a:defRPr>
            </a:lvl3pPr>
            <a:lvl4pPr marL="1526591" indent="-218087" defTabSz="859786">
              <a:spcBef>
                <a:spcPct val="30000"/>
              </a:spcBef>
              <a:defRPr kumimoji="1" sz="1000">
                <a:solidFill>
                  <a:schemeClr val="tx1"/>
                </a:solidFill>
                <a:latin typeface="Arial" panose="020B0604020202020204" pitchFamily="34" charset="0"/>
                <a:ea typeface="ＭＳ Ｐ明朝" panose="02020600040205080304" pitchFamily="18" charset="-128"/>
              </a:defRPr>
            </a:lvl4pPr>
            <a:lvl5pPr marL="1962757" indent="-218087" defTabSz="859786">
              <a:spcBef>
                <a:spcPct val="30000"/>
              </a:spcBef>
              <a:defRPr kumimoji="1" sz="1000">
                <a:solidFill>
                  <a:schemeClr val="tx1"/>
                </a:solidFill>
                <a:latin typeface="Arial" panose="020B0604020202020204" pitchFamily="34" charset="0"/>
                <a:ea typeface="ＭＳ Ｐ明朝" panose="02020600040205080304" pitchFamily="18" charset="-128"/>
              </a:defRPr>
            </a:lvl5pPr>
            <a:lvl6pPr marL="2414617"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6pPr>
            <a:lvl7pPr marL="2866477"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7pPr>
            <a:lvl8pPr marL="3318331"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8pPr>
            <a:lvl9pPr marL="3770194"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9pPr>
          </a:lstStyle>
          <a:p>
            <a:pPr marL="0" marR="0" lvl="0" indent="0" algn="r" defTabSz="859786" rtl="0" eaLnBrk="1" fontAlgn="base" latinLnBrk="0" hangingPunct="1">
              <a:lnSpc>
                <a:spcPct val="100000"/>
              </a:lnSpc>
              <a:spcBef>
                <a:spcPct val="0"/>
              </a:spcBef>
              <a:spcAft>
                <a:spcPct val="0"/>
              </a:spcAft>
              <a:buClrTx/>
              <a:buSzTx/>
              <a:buFontTx/>
              <a:buNone/>
              <a:tabLst/>
              <a:defRPr/>
            </a:pPr>
            <a:fld id="{AFD168A8-42E3-4E59-A19B-9754ED260CD8}" type="slidenum">
              <a:rPr kumimoji="1" lang="en-US" altLang="ja-JP"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rPr>
              <a:pPr marL="0" marR="0" lvl="0" indent="0" algn="r" defTabSz="859786" rtl="0" eaLnBrk="1" fontAlgn="base" latinLnBrk="0" hangingPunct="1">
                <a:lnSpc>
                  <a:spcPct val="100000"/>
                </a:lnSpc>
                <a:spcBef>
                  <a:spcPct val="0"/>
                </a:spcBef>
                <a:spcAft>
                  <a:spcPct val="0"/>
                </a:spcAft>
                <a:buClrTx/>
                <a:buSzTx/>
                <a:buFontTx/>
                <a:buNone/>
                <a:tabLst/>
                <a:defRPr/>
              </a:pPr>
              <a:t>287</a:t>
            </a:fld>
            <a:endParaRPr kumimoji="1" lang="en-US" altLang="ja-JP"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Tree>
    <p:extLst>
      <p:ext uri="{BB962C8B-B14F-4D97-AF65-F5344CB8AC3E}">
        <p14:creationId xmlns:p14="http://schemas.microsoft.com/office/powerpoint/2010/main" val="1199318133"/>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defTabSz="914178">
              <a:defRPr/>
            </a:pPr>
            <a:fld id="{4A5C514A-B6EE-4628-87B8-3755CB0013A9}" type="slidenum">
              <a:rPr lang="ja-JP" altLang="en-US">
                <a:solidFill>
                  <a:prstClr val="black"/>
                </a:solidFill>
                <a:latin typeface="Calibri"/>
                <a:ea typeface="ＭＳ Ｐゴシック" panose="020B0600070205080204" pitchFamily="50" charset="-128"/>
              </a:rPr>
              <a:pPr defTabSz="914178">
                <a:defRPr/>
              </a:pPr>
              <a:t>29</a:t>
            </a:fld>
            <a:endParaRPr lang="ja-JP" altLang="en-US">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180410435"/>
      </p:ext>
    </p:extLst>
  </p:cSld>
  <p:clrMapOvr>
    <a:masterClrMapping/>
  </p:clrMapOvr>
</p:notes>
</file>

<file path=ppt/notesSlides/notesSlide1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a:xfrm>
            <a:off x="904875" y="276225"/>
            <a:ext cx="4921250" cy="3690938"/>
          </a:xfrm>
          <a:ln/>
        </p:spPr>
      </p:sp>
      <p:sp>
        <p:nvSpPr>
          <p:cNvPr id="4099" name="ノート プレースホルダ 2"/>
          <p:cNvSpPr>
            <a:spLocks noGrp="1"/>
          </p:cNvSpPr>
          <p:nvPr>
            <p:ph type="body" idx="1"/>
          </p:nvPr>
        </p:nvSpPr>
        <p:spPr>
          <a:xfrm>
            <a:off x="671379" y="5229818"/>
            <a:ext cx="5590641" cy="2743173"/>
          </a:xfrm>
          <a:noFill/>
          <a:ln>
            <a:solidFill>
              <a:schemeClr val="tx1"/>
            </a:solidFill>
          </a:ln>
          <a:extLst>
            <a:ext uri="{909E8E84-426E-40DD-AFC4-6F175D3DCCD1}">
              <a14:hiddenFill xmlns:a14="http://schemas.microsoft.com/office/drawing/2010/main">
                <a:solidFill>
                  <a:srgbClr val="FFFFFF"/>
                </a:solidFill>
              </a14:hiddenFill>
            </a:ext>
          </a:extLst>
        </p:spPr>
        <p:txBody>
          <a:bodyPr/>
          <a:lstStyle/>
          <a:p>
            <a:endParaRPr lang="ja-JP" altLang="en-US" dirty="0">
              <a:latin typeface="Arial" panose="020B0604020202020204" pitchFamily="34" charset="0"/>
            </a:endParaRPr>
          </a:p>
        </p:txBody>
      </p:sp>
      <p:sp>
        <p:nvSpPr>
          <p:cNvPr id="4100" name="スライド番号プレースホルダ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859786">
              <a:spcBef>
                <a:spcPct val="30000"/>
              </a:spcBef>
              <a:defRPr kumimoji="1" sz="1000">
                <a:solidFill>
                  <a:schemeClr val="tx1"/>
                </a:solidFill>
                <a:latin typeface="Arial" panose="020B0604020202020204" pitchFamily="34" charset="0"/>
                <a:ea typeface="ＭＳ Ｐ明朝" panose="02020600040205080304" pitchFamily="18" charset="-128"/>
              </a:defRPr>
            </a:lvl1pPr>
            <a:lvl2pPr marL="709165" indent="-271425" defTabSz="859786">
              <a:spcBef>
                <a:spcPct val="30000"/>
              </a:spcBef>
              <a:defRPr kumimoji="1" sz="1000">
                <a:solidFill>
                  <a:schemeClr val="tx1"/>
                </a:solidFill>
                <a:latin typeface="Arial" panose="020B0604020202020204" pitchFamily="34" charset="0"/>
                <a:ea typeface="ＭＳ Ｐ明朝" panose="02020600040205080304" pitchFamily="18" charset="-128"/>
              </a:defRPr>
            </a:lvl2pPr>
            <a:lvl3pPr marL="1090423" indent="-218087" defTabSz="859786">
              <a:spcBef>
                <a:spcPct val="30000"/>
              </a:spcBef>
              <a:defRPr kumimoji="1" sz="1000">
                <a:solidFill>
                  <a:schemeClr val="tx1"/>
                </a:solidFill>
                <a:latin typeface="Arial" panose="020B0604020202020204" pitchFamily="34" charset="0"/>
                <a:ea typeface="ＭＳ Ｐ明朝" panose="02020600040205080304" pitchFamily="18" charset="-128"/>
              </a:defRPr>
            </a:lvl3pPr>
            <a:lvl4pPr marL="1526591" indent="-218087" defTabSz="859786">
              <a:spcBef>
                <a:spcPct val="30000"/>
              </a:spcBef>
              <a:defRPr kumimoji="1" sz="1000">
                <a:solidFill>
                  <a:schemeClr val="tx1"/>
                </a:solidFill>
                <a:latin typeface="Arial" panose="020B0604020202020204" pitchFamily="34" charset="0"/>
                <a:ea typeface="ＭＳ Ｐ明朝" panose="02020600040205080304" pitchFamily="18" charset="-128"/>
              </a:defRPr>
            </a:lvl4pPr>
            <a:lvl5pPr marL="1962757" indent="-218087" defTabSz="859786">
              <a:spcBef>
                <a:spcPct val="30000"/>
              </a:spcBef>
              <a:defRPr kumimoji="1" sz="1000">
                <a:solidFill>
                  <a:schemeClr val="tx1"/>
                </a:solidFill>
                <a:latin typeface="Arial" panose="020B0604020202020204" pitchFamily="34" charset="0"/>
                <a:ea typeface="ＭＳ Ｐ明朝" panose="02020600040205080304" pitchFamily="18" charset="-128"/>
              </a:defRPr>
            </a:lvl5pPr>
            <a:lvl6pPr marL="2414617"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6pPr>
            <a:lvl7pPr marL="2866477"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7pPr>
            <a:lvl8pPr marL="3318331"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8pPr>
            <a:lvl9pPr marL="3770194"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9pPr>
          </a:lstStyle>
          <a:p>
            <a:pPr marL="0" marR="0" lvl="0" indent="0" algn="r" defTabSz="859786" rtl="0" eaLnBrk="1" fontAlgn="base" latinLnBrk="0" hangingPunct="1">
              <a:lnSpc>
                <a:spcPct val="100000"/>
              </a:lnSpc>
              <a:spcBef>
                <a:spcPct val="0"/>
              </a:spcBef>
              <a:spcAft>
                <a:spcPct val="0"/>
              </a:spcAft>
              <a:buClrTx/>
              <a:buSzTx/>
              <a:buFontTx/>
              <a:buNone/>
              <a:tabLst/>
              <a:defRPr/>
            </a:pPr>
            <a:fld id="{AFD168A8-42E3-4E59-A19B-9754ED260CD8}" type="slidenum">
              <a:rPr kumimoji="1" lang="en-US" altLang="ja-JP"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rPr>
              <a:pPr marL="0" marR="0" lvl="0" indent="0" algn="r" defTabSz="859786" rtl="0" eaLnBrk="1" fontAlgn="base" latinLnBrk="0" hangingPunct="1">
                <a:lnSpc>
                  <a:spcPct val="100000"/>
                </a:lnSpc>
                <a:spcBef>
                  <a:spcPct val="0"/>
                </a:spcBef>
                <a:spcAft>
                  <a:spcPct val="0"/>
                </a:spcAft>
                <a:buClrTx/>
                <a:buSzTx/>
                <a:buFontTx/>
                <a:buNone/>
                <a:tabLst/>
                <a:defRPr/>
              </a:pPr>
              <a:t>289</a:t>
            </a:fld>
            <a:endParaRPr kumimoji="1" lang="en-US" altLang="ja-JP"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Tree>
    <p:extLst>
      <p:ext uri="{BB962C8B-B14F-4D97-AF65-F5344CB8AC3E}">
        <p14:creationId xmlns:p14="http://schemas.microsoft.com/office/powerpoint/2010/main" val="4099426525"/>
      </p:ext>
    </p:extLst>
  </p:cSld>
  <p:clrMapOvr>
    <a:masterClrMapping/>
  </p:clrMapOvr>
</p:notes>
</file>

<file path=ppt/notesSlides/notesSlide1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a:xfrm>
            <a:off x="904875" y="276225"/>
            <a:ext cx="4921250" cy="3690938"/>
          </a:xfrm>
          <a:ln/>
        </p:spPr>
      </p:sp>
      <p:sp>
        <p:nvSpPr>
          <p:cNvPr id="4099" name="ノート プレースホルダ 2"/>
          <p:cNvSpPr>
            <a:spLocks noGrp="1"/>
          </p:cNvSpPr>
          <p:nvPr>
            <p:ph type="body" idx="1"/>
          </p:nvPr>
        </p:nvSpPr>
        <p:spPr>
          <a:xfrm>
            <a:off x="671379" y="5229818"/>
            <a:ext cx="5590641" cy="2743173"/>
          </a:xfrm>
          <a:noFill/>
          <a:ln>
            <a:solidFill>
              <a:schemeClr val="tx1"/>
            </a:solidFill>
          </a:ln>
          <a:extLst>
            <a:ext uri="{909E8E84-426E-40DD-AFC4-6F175D3DCCD1}">
              <a14:hiddenFill xmlns:a14="http://schemas.microsoft.com/office/drawing/2010/main">
                <a:solidFill>
                  <a:srgbClr val="FFFFFF"/>
                </a:solidFill>
              </a14:hiddenFill>
            </a:ext>
          </a:extLst>
        </p:spPr>
        <p:txBody>
          <a:bodyPr/>
          <a:lstStyle/>
          <a:p>
            <a:endParaRPr lang="ja-JP" altLang="en-US" dirty="0">
              <a:latin typeface="Arial" panose="020B0604020202020204" pitchFamily="34" charset="0"/>
            </a:endParaRPr>
          </a:p>
        </p:txBody>
      </p:sp>
      <p:sp>
        <p:nvSpPr>
          <p:cNvPr id="4100" name="スライド番号プレースホルダ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859786">
              <a:spcBef>
                <a:spcPct val="30000"/>
              </a:spcBef>
              <a:defRPr kumimoji="1" sz="1000">
                <a:solidFill>
                  <a:schemeClr val="tx1"/>
                </a:solidFill>
                <a:latin typeface="Arial" panose="020B0604020202020204" pitchFamily="34" charset="0"/>
                <a:ea typeface="ＭＳ Ｐ明朝" panose="02020600040205080304" pitchFamily="18" charset="-128"/>
              </a:defRPr>
            </a:lvl1pPr>
            <a:lvl2pPr marL="709165" indent="-271425" defTabSz="859786">
              <a:spcBef>
                <a:spcPct val="30000"/>
              </a:spcBef>
              <a:defRPr kumimoji="1" sz="1000">
                <a:solidFill>
                  <a:schemeClr val="tx1"/>
                </a:solidFill>
                <a:latin typeface="Arial" panose="020B0604020202020204" pitchFamily="34" charset="0"/>
                <a:ea typeface="ＭＳ Ｐ明朝" panose="02020600040205080304" pitchFamily="18" charset="-128"/>
              </a:defRPr>
            </a:lvl2pPr>
            <a:lvl3pPr marL="1090423" indent="-218087" defTabSz="859786">
              <a:spcBef>
                <a:spcPct val="30000"/>
              </a:spcBef>
              <a:defRPr kumimoji="1" sz="1000">
                <a:solidFill>
                  <a:schemeClr val="tx1"/>
                </a:solidFill>
                <a:latin typeface="Arial" panose="020B0604020202020204" pitchFamily="34" charset="0"/>
                <a:ea typeface="ＭＳ Ｐ明朝" panose="02020600040205080304" pitchFamily="18" charset="-128"/>
              </a:defRPr>
            </a:lvl3pPr>
            <a:lvl4pPr marL="1526591" indent="-218087" defTabSz="859786">
              <a:spcBef>
                <a:spcPct val="30000"/>
              </a:spcBef>
              <a:defRPr kumimoji="1" sz="1000">
                <a:solidFill>
                  <a:schemeClr val="tx1"/>
                </a:solidFill>
                <a:latin typeface="Arial" panose="020B0604020202020204" pitchFamily="34" charset="0"/>
                <a:ea typeface="ＭＳ Ｐ明朝" panose="02020600040205080304" pitchFamily="18" charset="-128"/>
              </a:defRPr>
            </a:lvl4pPr>
            <a:lvl5pPr marL="1962757" indent="-218087" defTabSz="859786">
              <a:spcBef>
                <a:spcPct val="30000"/>
              </a:spcBef>
              <a:defRPr kumimoji="1" sz="1000">
                <a:solidFill>
                  <a:schemeClr val="tx1"/>
                </a:solidFill>
                <a:latin typeface="Arial" panose="020B0604020202020204" pitchFamily="34" charset="0"/>
                <a:ea typeface="ＭＳ Ｐ明朝" panose="02020600040205080304" pitchFamily="18" charset="-128"/>
              </a:defRPr>
            </a:lvl5pPr>
            <a:lvl6pPr marL="2414617"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6pPr>
            <a:lvl7pPr marL="2866477"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7pPr>
            <a:lvl8pPr marL="3318331"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8pPr>
            <a:lvl9pPr marL="3770194"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9pPr>
          </a:lstStyle>
          <a:p>
            <a:pPr marL="0" marR="0" lvl="0" indent="0" algn="r" defTabSz="859786" rtl="0" eaLnBrk="1" fontAlgn="base" latinLnBrk="0" hangingPunct="1">
              <a:lnSpc>
                <a:spcPct val="100000"/>
              </a:lnSpc>
              <a:spcBef>
                <a:spcPct val="0"/>
              </a:spcBef>
              <a:spcAft>
                <a:spcPct val="0"/>
              </a:spcAft>
              <a:buClrTx/>
              <a:buSzTx/>
              <a:buFontTx/>
              <a:buNone/>
              <a:tabLst/>
              <a:defRPr/>
            </a:pPr>
            <a:fld id="{AFD168A8-42E3-4E59-A19B-9754ED260CD8}" type="slidenum">
              <a:rPr kumimoji="1" lang="en-US" altLang="ja-JP"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rPr>
              <a:pPr marL="0" marR="0" lvl="0" indent="0" algn="r" defTabSz="859786" rtl="0" eaLnBrk="1" fontAlgn="base" latinLnBrk="0" hangingPunct="1">
                <a:lnSpc>
                  <a:spcPct val="100000"/>
                </a:lnSpc>
                <a:spcBef>
                  <a:spcPct val="0"/>
                </a:spcBef>
                <a:spcAft>
                  <a:spcPct val="0"/>
                </a:spcAft>
                <a:buClrTx/>
                <a:buSzTx/>
                <a:buFontTx/>
                <a:buNone/>
                <a:tabLst/>
                <a:defRPr/>
              </a:pPr>
              <a:t>290</a:t>
            </a:fld>
            <a:endParaRPr kumimoji="1" lang="en-US" altLang="ja-JP"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Tree>
    <p:extLst>
      <p:ext uri="{BB962C8B-B14F-4D97-AF65-F5344CB8AC3E}">
        <p14:creationId xmlns:p14="http://schemas.microsoft.com/office/powerpoint/2010/main" val="941174070"/>
      </p:ext>
    </p:extLst>
  </p:cSld>
  <p:clrMapOvr>
    <a:masterClrMapping/>
  </p:clrMapOvr>
</p:notes>
</file>

<file path=ppt/notesSlides/notesSlide1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a:xfrm>
            <a:off x="904875" y="276225"/>
            <a:ext cx="4921250" cy="3690938"/>
          </a:xfrm>
          <a:ln/>
        </p:spPr>
      </p:sp>
      <p:sp>
        <p:nvSpPr>
          <p:cNvPr id="4099" name="ノート プレースホルダ 2"/>
          <p:cNvSpPr>
            <a:spLocks noGrp="1"/>
          </p:cNvSpPr>
          <p:nvPr>
            <p:ph type="body" idx="1"/>
          </p:nvPr>
        </p:nvSpPr>
        <p:spPr>
          <a:xfrm>
            <a:off x="671379" y="5229818"/>
            <a:ext cx="5590641" cy="2743173"/>
          </a:xfrm>
          <a:noFill/>
          <a:ln>
            <a:solidFill>
              <a:schemeClr val="tx1"/>
            </a:solidFill>
          </a:ln>
          <a:extLst>
            <a:ext uri="{909E8E84-426E-40DD-AFC4-6F175D3DCCD1}">
              <a14:hiddenFill xmlns:a14="http://schemas.microsoft.com/office/drawing/2010/main">
                <a:solidFill>
                  <a:srgbClr val="FFFFFF"/>
                </a:solidFill>
              </a14:hiddenFill>
            </a:ext>
          </a:extLst>
        </p:spPr>
        <p:txBody>
          <a:bodyPr/>
          <a:lstStyle/>
          <a:p>
            <a:endParaRPr lang="ja-JP" altLang="en-US" dirty="0">
              <a:latin typeface="Arial" panose="020B0604020202020204" pitchFamily="34" charset="0"/>
            </a:endParaRPr>
          </a:p>
        </p:txBody>
      </p:sp>
      <p:sp>
        <p:nvSpPr>
          <p:cNvPr id="4100" name="スライド番号プレースホルダ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859786">
              <a:spcBef>
                <a:spcPct val="30000"/>
              </a:spcBef>
              <a:defRPr kumimoji="1" sz="1000">
                <a:solidFill>
                  <a:schemeClr val="tx1"/>
                </a:solidFill>
                <a:latin typeface="Arial" panose="020B0604020202020204" pitchFamily="34" charset="0"/>
                <a:ea typeface="ＭＳ Ｐ明朝" panose="02020600040205080304" pitchFamily="18" charset="-128"/>
              </a:defRPr>
            </a:lvl1pPr>
            <a:lvl2pPr marL="709165" indent="-271425" defTabSz="859786">
              <a:spcBef>
                <a:spcPct val="30000"/>
              </a:spcBef>
              <a:defRPr kumimoji="1" sz="1000">
                <a:solidFill>
                  <a:schemeClr val="tx1"/>
                </a:solidFill>
                <a:latin typeface="Arial" panose="020B0604020202020204" pitchFamily="34" charset="0"/>
                <a:ea typeface="ＭＳ Ｐ明朝" panose="02020600040205080304" pitchFamily="18" charset="-128"/>
              </a:defRPr>
            </a:lvl2pPr>
            <a:lvl3pPr marL="1090423" indent="-218087" defTabSz="859786">
              <a:spcBef>
                <a:spcPct val="30000"/>
              </a:spcBef>
              <a:defRPr kumimoji="1" sz="1000">
                <a:solidFill>
                  <a:schemeClr val="tx1"/>
                </a:solidFill>
                <a:latin typeface="Arial" panose="020B0604020202020204" pitchFamily="34" charset="0"/>
                <a:ea typeface="ＭＳ Ｐ明朝" panose="02020600040205080304" pitchFamily="18" charset="-128"/>
              </a:defRPr>
            </a:lvl3pPr>
            <a:lvl4pPr marL="1526591" indent="-218087" defTabSz="859786">
              <a:spcBef>
                <a:spcPct val="30000"/>
              </a:spcBef>
              <a:defRPr kumimoji="1" sz="1000">
                <a:solidFill>
                  <a:schemeClr val="tx1"/>
                </a:solidFill>
                <a:latin typeface="Arial" panose="020B0604020202020204" pitchFamily="34" charset="0"/>
                <a:ea typeface="ＭＳ Ｐ明朝" panose="02020600040205080304" pitchFamily="18" charset="-128"/>
              </a:defRPr>
            </a:lvl4pPr>
            <a:lvl5pPr marL="1962757" indent="-218087" defTabSz="859786">
              <a:spcBef>
                <a:spcPct val="30000"/>
              </a:spcBef>
              <a:defRPr kumimoji="1" sz="1000">
                <a:solidFill>
                  <a:schemeClr val="tx1"/>
                </a:solidFill>
                <a:latin typeface="Arial" panose="020B0604020202020204" pitchFamily="34" charset="0"/>
                <a:ea typeface="ＭＳ Ｐ明朝" panose="02020600040205080304" pitchFamily="18" charset="-128"/>
              </a:defRPr>
            </a:lvl5pPr>
            <a:lvl6pPr marL="2414617"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6pPr>
            <a:lvl7pPr marL="2866477"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7pPr>
            <a:lvl8pPr marL="3318331"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8pPr>
            <a:lvl9pPr marL="3770194"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9pPr>
          </a:lstStyle>
          <a:p>
            <a:pPr marL="0" marR="0" lvl="0" indent="0" algn="r" defTabSz="859786" rtl="0" eaLnBrk="1" fontAlgn="base" latinLnBrk="0" hangingPunct="1">
              <a:lnSpc>
                <a:spcPct val="100000"/>
              </a:lnSpc>
              <a:spcBef>
                <a:spcPct val="0"/>
              </a:spcBef>
              <a:spcAft>
                <a:spcPct val="0"/>
              </a:spcAft>
              <a:buClrTx/>
              <a:buSzTx/>
              <a:buFontTx/>
              <a:buNone/>
              <a:tabLst/>
              <a:defRPr/>
            </a:pPr>
            <a:fld id="{AFD168A8-42E3-4E59-A19B-9754ED260CD8}" type="slidenum">
              <a:rPr kumimoji="1" lang="en-US" altLang="ja-JP"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rPr>
              <a:pPr marL="0" marR="0" lvl="0" indent="0" algn="r" defTabSz="859786" rtl="0" eaLnBrk="1" fontAlgn="base" latinLnBrk="0" hangingPunct="1">
                <a:lnSpc>
                  <a:spcPct val="100000"/>
                </a:lnSpc>
                <a:spcBef>
                  <a:spcPct val="0"/>
                </a:spcBef>
                <a:spcAft>
                  <a:spcPct val="0"/>
                </a:spcAft>
                <a:buClrTx/>
                <a:buSzTx/>
                <a:buFontTx/>
                <a:buNone/>
                <a:tabLst/>
                <a:defRPr/>
              </a:pPr>
              <a:t>291</a:t>
            </a:fld>
            <a:endParaRPr kumimoji="1" lang="en-US" altLang="ja-JP"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Tree>
    <p:extLst>
      <p:ext uri="{BB962C8B-B14F-4D97-AF65-F5344CB8AC3E}">
        <p14:creationId xmlns:p14="http://schemas.microsoft.com/office/powerpoint/2010/main" val="1592088910"/>
      </p:ext>
    </p:extLst>
  </p:cSld>
  <p:clrMapOvr>
    <a:masterClrMapping/>
  </p:clrMapOvr>
</p:notes>
</file>

<file path=ppt/notesSlides/notesSlide1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a:xfrm>
            <a:off x="904875" y="276225"/>
            <a:ext cx="4921250" cy="3690938"/>
          </a:xfrm>
          <a:ln/>
        </p:spPr>
      </p:sp>
      <p:sp>
        <p:nvSpPr>
          <p:cNvPr id="4099" name="ノート プレースホルダ 2"/>
          <p:cNvSpPr>
            <a:spLocks noGrp="1"/>
          </p:cNvSpPr>
          <p:nvPr>
            <p:ph type="body" idx="1"/>
          </p:nvPr>
        </p:nvSpPr>
        <p:spPr>
          <a:xfrm>
            <a:off x="671379" y="5229818"/>
            <a:ext cx="5590641" cy="2743173"/>
          </a:xfrm>
          <a:noFill/>
          <a:ln>
            <a:solidFill>
              <a:schemeClr val="tx1"/>
            </a:solidFill>
          </a:ln>
          <a:extLst>
            <a:ext uri="{909E8E84-426E-40DD-AFC4-6F175D3DCCD1}">
              <a14:hiddenFill xmlns:a14="http://schemas.microsoft.com/office/drawing/2010/main">
                <a:solidFill>
                  <a:srgbClr val="FFFFFF"/>
                </a:solidFill>
              </a14:hiddenFill>
            </a:ext>
          </a:extLst>
        </p:spPr>
        <p:txBody>
          <a:bodyPr/>
          <a:lstStyle/>
          <a:p>
            <a:endParaRPr lang="ja-JP" altLang="en-US" dirty="0">
              <a:latin typeface="Arial" panose="020B0604020202020204" pitchFamily="34" charset="0"/>
            </a:endParaRPr>
          </a:p>
        </p:txBody>
      </p:sp>
      <p:sp>
        <p:nvSpPr>
          <p:cNvPr id="4100" name="スライド番号プレースホルダ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859786">
              <a:spcBef>
                <a:spcPct val="30000"/>
              </a:spcBef>
              <a:defRPr kumimoji="1" sz="1000">
                <a:solidFill>
                  <a:schemeClr val="tx1"/>
                </a:solidFill>
                <a:latin typeface="Arial" panose="020B0604020202020204" pitchFamily="34" charset="0"/>
                <a:ea typeface="ＭＳ Ｐ明朝" panose="02020600040205080304" pitchFamily="18" charset="-128"/>
              </a:defRPr>
            </a:lvl1pPr>
            <a:lvl2pPr marL="709165" indent="-271425" defTabSz="859786">
              <a:spcBef>
                <a:spcPct val="30000"/>
              </a:spcBef>
              <a:defRPr kumimoji="1" sz="1000">
                <a:solidFill>
                  <a:schemeClr val="tx1"/>
                </a:solidFill>
                <a:latin typeface="Arial" panose="020B0604020202020204" pitchFamily="34" charset="0"/>
                <a:ea typeface="ＭＳ Ｐ明朝" panose="02020600040205080304" pitchFamily="18" charset="-128"/>
              </a:defRPr>
            </a:lvl2pPr>
            <a:lvl3pPr marL="1090423" indent="-218087" defTabSz="859786">
              <a:spcBef>
                <a:spcPct val="30000"/>
              </a:spcBef>
              <a:defRPr kumimoji="1" sz="1000">
                <a:solidFill>
                  <a:schemeClr val="tx1"/>
                </a:solidFill>
                <a:latin typeface="Arial" panose="020B0604020202020204" pitchFamily="34" charset="0"/>
                <a:ea typeface="ＭＳ Ｐ明朝" panose="02020600040205080304" pitchFamily="18" charset="-128"/>
              </a:defRPr>
            </a:lvl3pPr>
            <a:lvl4pPr marL="1526591" indent="-218087" defTabSz="859786">
              <a:spcBef>
                <a:spcPct val="30000"/>
              </a:spcBef>
              <a:defRPr kumimoji="1" sz="1000">
                <a:solidFill>
                  <a:schemeClr val="tx1"/>
                </a:solidFill>
                <a:latin typeface="Arial" panose="020B0604020202020204" pitchFamily="34" charset="0"/>
                <a:ea typeface="ＭＳ Ｐ明朝" panose="02020600040205080304" pitchFamily="18" charset="-128"/>
              </a:defRPr>
            </a:lvl4pPr>
            <a:lvl5pPr marL="1962757" indent="-218087" defTabSz="859786">
              <a:spcBef>
                <a:spcPct val="30000"/>
              </a:spcBef>
              <a:defRPr kumimoji="1" sz="1000">
                <a:solidFill>
                  <a:schemeClr val="tx1"/>
                </a:solidFill>
                <a:latin typeface="Arial" panose="020B0604020202020204" pitchFamily="34" charset="0"/>
                <a:ea typeface="ＭＳ Ｐ明朝" panose="02020600040205080304" pitchFamily="18" charset="-128"/>
              </a:defRPr>
            </a:lvl5pPr>
            <a:lvl6pPr marL="2414617"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6pPr>
            <a:lvl7pPr marL="2866477"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7pPr>
            <a:lvl8pPr marL="3318331"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8pPr>
            <a:lvl9pPr marL="3770194"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9pPr>
          </a:lstStyle>
          <a:p>
            <a:pPr marL="0" marR="0" lvl="0" indent="0" algn="r" defTabSz="859786" rtl="0" eaLnBrk="1" fontAlgn="base" latinLnBrk="0" hangingPunct="1">
              <a:lnSpc>
                <a:spcPct val="100000"/>
              </a:lnSpc>
              <a:spcBef>
                <a:spcPct val="0"/>
              </a:spcBef>
              <a:spcAft>
                <a:spcPct val="0"/>
              </a:spcAft>
              <a:buClrTx/>
              <a:buSzTx/>
              <a:buFontTx/>
              <a:buNone/>
              <a:tabLst/>
              <a:defRPr/>
            </a:pPr>
            <a:fld id="{AFD168A8-42E3-4E59-A19B-9754ED260CD8}" type="slidenum">
              <a:rPr kumimoji="1" lang="en-US" altLang="ja-JP"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rPr>
              <a:pPr marL="0" marR="0" lvl="0" indent="0" algn="r" defTabSz="859786" rtl="0" eaLnBrk="1" fontAlgn="base" latinLnBrk="0" hangingPunct="1">
                <a:lnSpc>
                  <a:spcPct val="100000"/>
                </a:lnSpc>
                <a:spcBef>
                  <a:spcPct val="0"/>
                </a:spcBef>
                <a:spcAft>
                  <a:spcPct val="0"/>
                </a:spcAft>
                <a:buClrTx/>
                <a:buSzTx/>
                <a:buFontTx/>
                <a:buNone/>
                <a:tabLst/>
                <a:defRPr/>
              </a:pPr>
              <a:t>292</a:t>
            </a:fld>
            <a:endParaRPr kumimoji="1" lang="en-US" altLang="ja-JP"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Tree>
    <p:extLst>
      <p:ext uri="{BB962C8B-B14F-4D97-AF65-F5344CB8AC3E}">
        <p14:creationId xmlns:p14="http://schemas.microsoft.com/office/powerpoint/2010/main" val="2271912696"/>
      </p:ext>
    </p:extLst>
  </p:cSld>
  <p:clrMapOvr>
    <a:masterClrMapping/>
  </p:clrMapOvr>
</p:notes>
</file>

<file path=ppt/notesSlides/notesSlide1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a:xfrm>
            <a:off x="904875" y="276225"/>
            <a:ext cx="4921250" cy="3690938"/>
          </a:xfrm>
          <a:ln/>
        </p:spPr>
      </p:sp>
      <p:sp>
        <p:nvSpPr>
          <p:cNvPr id="4099" name="ノート プレースホルダ 2"/>
          <p:cNvSpPr>
            <a:spLocks noGrp="1"/>
          </p:cNvSpPr>
          <p:nvPr>
            <p:ph type="body" idx="1"/>
          </p:nvPr>
        </p:nvSpPr>
        <p:spPr>
          <a:xfrm>
            <a:off x="671379" y="5229818"/>
            <a:ext cx="5590641" cy="2743173"/>
          </a:xfrm>
          <a:noFill/>
          <a:ln>
            <a:solidFill>
              <a:schemeClr val="tx1"/>
            </a:solidFill>
          </a:ln>
          <a:extLst>
            <a:ext uri="{909E8E84-426E-40DD-AFC4-6F175D3DCCD1}">
              <a14:hiddenFill xmlns:a14="http://schemas.microsoft.com/office/drawing/2010/main">
                <a:solidFill>
                  <a:srgbClr val="FFFFFF"/>
                </a:solidFill>
              </a14:hiddenFill>
            </a:ext>
          </a:extLst>
        </p:spPr>
        <p:txBody>
          <a:bodyPr/>
          <a:lstStyle/>
          <a:p>
            <a:endParaRPr lang="ja-JP" altLang="en-US" dirty="0">
              <a:latin typeface="Arial" panose="020B0604020202020204" pitchFamily="34" charset="0"/>
            </a:endParaRPr>
          </a:p>
        </p:txBody>
      </p:sp>
      <p:sp>
        <p:nvSpPr>
          <p:cNvPr id="4100" name="スライド番号プレースホルダ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859786">
              <a:spcBef>
                <a:spcPct val="30000"/>
              </a:spcBef>
              <a:defRPr kumimoji="1" sz="1000">
                <a:solidFill>
                  <a:schemeClr val="tx1"/>
                </a:solidFill>
                <a:latin typeface="Arial" panose="020B0604020202020204" pitchFamily="34" charset="0"/>
                <a:ea typeface="ＭＳ Ｐ明朝" panose="02020600040205080304" pitchFamily="18" charset="-128"/>
              </a:defRPr>
            </a:lvl1pPr>
            <a:lvl2pPr marL="709165" indent="-271425" defTabSz="859786">
              <a:spcBef>
                <a:spcPct val="30000"/>
              </a:spcBef>
              <a:defRPr kumimoji="1" sz="1000">
                <a:solidFill>
                  <a:schemeClr val="tx1"/>
                </a:solidFill>
                <a:latin typeface="Arial" panose="020B0604020202020204" pitchFamily="34" charset="0"/>
                <a:ea typeface="ＭＳ Ｐ明朝" panose="02020600040205080304" pitchFamily="18" charset="-128"/>
              </a:defRPr>
            </a:lvl2pPr>
            <a:lvl3pPr marL="1090423" indent="-218087" defTabSz="859786">
              <a:spcBef>
                <a:spcPct val="30000"/>
              </a:spcBef>
              <a:defRPr kumimoji="1" sz="1000">
                <a:solidFill>
                  <a:schemeClr val="tx1"/>
                </a:solidFill>
                <a:latin typeface="Arial" panose="020B0604020202020204" pitchFamily="34" charset="0"/>
                <a:ea typeface="ＭＳ Ｐ明朝" panose="02020600040205080304" pitchFamily="18" charset="-128"/>
              </a:defRPr>
            </a:lvl3pPr>
            <a:lvl4pPr marL="1526591" indent="-218087" defTabSz="859786">
              <a:spcBef>
                <a:spcPct val="30000"/>
              </a:spcBef>
              <a:defRPr kumimoji="1" sz="1000">
                <a:solidFill>
                  <a:schemeClr val="tx1"/>
                </a:solidFill>
                <a:latin typeface="Arial" panose="020B0604020202020204" pitchFamily="34" charset="0"/>
                <a:ea typeface="ＭＳ Ｐ明朝" panose="02020600040205080304" pitchFamily="18" charset="-128"/>
              </a:defRPr>
            </a:lvl4pPr>
            <a:lvl5pPr marL="1962757" indent="-218087" defTabSz="859786">
              <a:spcBef>
                <a:spcPct val="30000"/>
              </a:spcBef>
              <a:defRPr kumimoji="1" sz="1000">
                <a:solidFill>
                  <a:schemeClr val="tx1"/>
                </a:solidFill>
                <a:latin typeface="Arial" panose="020B0604020202020204" pitchFamily="34" charset="0"/>
                <a:ea typeface="ＭＳ Ｐ明朝" panose="02020600040205080304" pitchFamily="18" charset="-128"/>
              </a:defRPr>
            </a:lvl5pPr>
            <a:lvl6pPr marL="2414617"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6pPr>
            <a:lvl7pPr marL="2866477"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7pPr>
            <a:lvl8pPr marL="3318331"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8pPr>
            <a:lvl9pPr marL="3770194"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9pPr>
          </a:lstStyle>
          <a:p>
            <a:pPr marL="0" marR="0" lvl="0" indent="0" algn="r" defTabSz="859786" rtl="0" eaLnBrk="1" fontAlgn="base" latinLnBrk="0" hangingPunct="1">
              <a:lnSpc>
                <a:spcPct val="100000"/>
              </a:lnSpc>
              <a:spcBef>
                <a:spcPct val="0"/>
              </a:spcBef>
              <a:spcAft>
                <a:spcPct val="0"/>
              </a:spcAft>
              <a:buClrTx/>
              <a:buSzTx/>
              <a:buFontTx/>
              <a:buNone/>
              <a:tabLst/>
              <a:defRPr/>
            </a:pPr>
            <a:fld id="{AFD168A8-42E3-4E59-A19B-9754ED260CD8}" type="slidenum">
              <a:rPr kumimoji="1" lang="en-US" altLang="ja-JP"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rPr>
              <a:pPr marL="0" marR="0" lvl="0" indent="0" algn="r" defTabSz="859786" rtl="0" eaLnBrk="1" fontAlgn="base" latinLnBrk="0" hangingPunct="1">
                <a:lnSpc>
                  <a:spcPct val="100000"/>
                </a:lnSpc>
                <a:spcBef>
                  <a:spcPct val="0"/>
                </a:spcBef>
                <a:spcAft>
                  <a:spcPct val="0"/>
                </a:spcAft>
                <a:buClrTx/>
                <a:buSzTx/>
                <a:buFontTx/>
                <a:buNone/>
                <a:tabLst/>
                <a:defRPr/>
              </a:pPr>
              <a:t>293</a:t>
            </a:fld>
            <a:endParaRPr kumimoji="1" lang="en-US" altLang="ja-JP"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Tree>
    <p:extLst>
      <p:ext uri="{BB962C8B-B14F-4D97-AF65-F5344CB8AC3E}">
        <p14:creationId xmlns:p14="http://schemas.microsoft.com/office/powerpoint/2010/main" val="2762115675"/>
      </p:ext>
    </p:extLst>
  </p:cSld>
  <p:clrMapOvr>
    <a:masterClrMapping/>
  </p:clrMapOvr>
</p:notes>
</file>

<file path=ppt/notesSlides/notesSlide1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a:xfrm>
            <a:off x="904875" y="276225"/>
            <a:ext cx="4921250" cy="3690938"/>
          </a:xfrm>
          <a:ln/>
        </p:spPr>
      </p:sp>
      <p:sp>
        <p:nvSpPr>
          <p:cNvPr id="4099" name="ノート プレースホルダ 2"/>
          <p:cNvSpPr>
            <a:spLocks noGrp="1"/>
          </p:cNvSpPr>
          <p:nvPr>
            <p:ph type="body" idx="1"/>
          </p:nvPr>
        </p:nvSpPr>
        <p:spPr>
          <a:xfrm>
            <a:off x="671379" y="5229818"/>
            <a:ext cx="5590641" cy="2743173"/>
          </a:xfrm>
          <a:noFill/>
          <a:ln>
            <a:solidFill>
              <a:schemeClr val="tx1"/>
            </a:solidFill>
          </a:ln>
          <a:extLst>
            <a:ext uri="{909E8E84-426E-40DD-AFC4-6F175D3DCCD1}">
              <a14:hiddenFill xmlns:a14="http://schemas.microsoft.com/office/drawing/2010/main">
                <a:solidFill>
                  <a:srgbClr val="FFFFFF"/>
                </a:solidFill>
              </a14:hiddenFill>
            </a:ext>
          </a:extLst>
        </p:spPr>
        <p:txBody>
          <a:bodyPr/>
          <a:lstStyle/>
          <a:p>
            <a:endParaRPr lang="ja-JP" altLang="en-US" dirty="0">
              <a:latin typeface="Arial" panose="020B0604020202020204" pitchFamily="34" charset="0"/>
            </a:endParaRPr>
          </a:p>
        </p:txBody>
      </p:sp>
      <p:sp>
        <p:nvSpPr>
          <p:cNvPr id="4100" name="スライド番号プレースホルダ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859786">
              <a:spcBef>
                <a:spcPct val="30000"/>
              </a:spcBef>
              <a:defRPr kumimoji="1" sz="1000">
                <a:solidFill>
                  <a:schemeClr val="tx1"/>
                </a:solidFill>
                <a:latin typeface="Arial" panose="020B0604020202020204" pitchFamily="34" charset="0"/>
                <a:ea typeface="ＭＳ Ｐ明朝" panose="02020600040205080304" pitchFamily="18" charset="-128"/>
              </a:defRPr>
            </a:lvl1pPr>
            <a:lvl2pPr marL="709165" indent="-271425" defTabSz="859786">
              <a:spcBef>
                <a:spcPct val="30000"/>
              </a:spcBef>
              <a:defRPr kumimoji="1" sz="1000">
                <a:solidFill>
                  <a:schemeClr val="tx1"/>
                </a:solidFill>
                <a:latin typeface="Arial" panose="020B0604020202020204" pitchFamily="34" charset="0"/>
                <a:ea typeface="ＭＳ Ｐ明朝" panose="02020600040205080304" pitchFamily="18" charset="-128"/>
              </a:defRPr>
            </a:lvl2pPr>
            <a:lvl3pPr marL="1090423" indent="-218087" defTabSz="859786">
              <a:spcBef>
                <a:spcPct val="30000"/>
              </a:spcBef>
              <a:defRPr kumimoji="1" sz="1000">
                <a:solidFill>
                  <a:schemeClr val="tx1"/>
                </a:solidFill>
                <a:latin typeface="Arial" panose="020B0604020202020204" pitchFamily="34" charset="0"/>
                <a:ea typeface="ＭＳ Ｐ明朝" panose="02020600040205080304" pitchFamily="18" charset="-128"/>
              </a:defRPr>
            </a:lvl3pPr>
            <a:lvl4pPr marL="1526591" indent="-218087" defTabSz="859786">
              <a:spcBef>
                <a:spcPct val="30000"/>
              </a:spcBef>
              <a:defRPr kumimoji="1" sz="1000">
                <a:solidFill>
                  <a:schemeClr val="tx1"/>
                </a:solidFill>
                <a:latin typeface="Arial" panose="020B0604020202020204" pitchFamily="34" charset="0"/>
                <a:ea typeface="ＭＳ Ｐ明朝" panose="02020600040205080304" pitchFamily="18" charset="-128"/>
              </a:defRPr>
            </a:lvl4pPr>
            <a:lvl5pPr marL="1962757" indent="-218087" defTabSz="859786">
              <a:spcBef>
                <a:spcPct val="30000"/>
              </a:spcBef>
              <a:defRPr kumimoji="1" sz="1000">
                <a:solidFill>
                  <a:schemeClr val="tx1"/>
                </a:solidFill>
                <a:latin typeface="Arial" panose="020B0604020202020204" pitchFamily="34" charset="0"/>
                <a:ea typeface="ＭＳ Ｐ明朝" panose="02020600040205080304" pitchFamily="18" charset="-128"/>
              </a:defRPr>
            </a:lvl5pPr>
            <a:lvl6pPr marL="2414617"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6pPr>
            <a:lvl7pPr marL="2866477"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7pPr>
            <a:lvl8pPr marL="3318331"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8pPr>
            <a:lvl9pPr marL="3770194"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9pPr>
          </a:lstStyle>
          <a:p>
            <a:pPr marL="0" marR="0" lvl="0" indent="0" algn="r" defTabSz="859786" rtl="0" eaLnBrk="1" fontAlgn="base" latinLnBrk="0" hangingPunct="1">
              <a:lnSpc>
                <a:spcPct val="100000"/>
              </a:lnSpc>
              <a:spcBef>
                <a:spcPct val="0"/>
              </a:spcBef>
              <a:spcAft>
                <a:spcPct val="0"/>
              </a:spcAft>
              <a:buClrTx/>
              <a:buSzTx/>
              <a:buFontTx/>
              <a:buNone/>
              <a:tabLst/>
              <a:defRPr/>
            </a:pPr>
            <a:fld id="{AFD168A8-42E3-4E59-A19B-9754ED260CD8}" type="slidenum">
              <a:rPr kumimoji="1" lang="en-US" altLang="ja-JP"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rPr>
              <a:pPr marL="0" marR="0" lvl="0" indent="0" algn="r" defTabSz="859786" rtl="0" eaLnBrk="1" fontAlgn="base" latinLnBrk="0" hangingPunct="1">
                <a:lnSpc>
                  <a:spcPct val="100000"/>
                </a:lnSpc>
                <a:spcBef>
                  <a:spcPct val="0"/>
                </a:spcBef>
                <a:spcAft>
                  <a:spcPct val="0"/>
                </a:spcAft>
                <a:buClrTx/>
                <a:buSzTx/>
                <a:buFontTx/>
                <a:buNone/>
                <a:tabLst/>
                <a:defRPr/>
              </a:pPr>
              <a:t>294</a:t>
            </a:fld>
            <a:endParaRPr kumimoji="1" lang="en-US" altLang="ja-JP"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Tree>
    <p:extLst>
      <p:ext uri="{BB962C8B-B14F-4D97-AF65-F5344CB8AC3E}">
        <p14:creationId xmlns:p14="http://schemas.microsoft.com/office/powerpoint/2010/main" val="3165635390"/>
      </p:ext>
    </p:extLst>
  </p:cSld>
  <p:clrMapOvr>
    <a:masterClrMapping/>
  </p:clrMapOvr>
</p:notes>
</file>

<file path=ppt/notesSlides/notesSlide1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a:xfrm>
            <a:off x="904875" y="276225"/>
            <a:ext cx="4921250" cy="3690938"/>
          </a:xfrm>
          <a:ln/>
        </p:spPr>
      </p:sp>
      <p:sp>
        <p:nvSpPr>
          <p:cNvPr id="4099" name="ノート プレースホルダ 2"/>
          <p:cNvSpPr>
            <a:spLocks noGrp="1"/>
          </p:cNvSpPr>
          <p:nvPr>
            <p:ph type="body" idx="1"/>
          </p:nvPr>
        </p:nvSpPr>
        <p:spPr>
          <a:xfrm>
            <a:off x="671379" y="5229818"/>
            <a:ext cx="5590641" cy="2743173"/>
          </a:xfrm>
          <a:noFill/>
          <a:ln>
            <a:solidFill>
              <a:schemeClr val="tx1"/>
            </a:solidFill>
          </a:ln>
          <a:extLst>
            <a:ext uri="{909E8E84-426E-40DD-AFC4-6F175D3DCCD1}">
              <a14:hiddenFill xmlns:a14="http://schemas.microsoft.com/office/drawing/2010/main">
                <a:solidFill>
                  <a:srgbClr val="FFFFFF"/>
                </a:solidFill>
              </a14:hiddenFill>
            </a:ext>
          </a:extLst>
        </p:spPr>
        <p:txBody>
          <a:bodyPr/>
          <a:lstStyle/>
          <a:p>
            <a:endParaRPr lang="ja-JP" altLang="en-US" dirty="0">
              <a:latin typeface="Arial" panose="020B0604020202020204" pitchFamily="34" charset="0"/>
            </a:endParaRPr>
          </a:p>
        </p:txBody>
      </p:sp>
      <p:sp>
        <p:nvSpPr>
          <p:cNvPr id="4100" name="スライド番号プレースホルダ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859786">
              <a:spcBef>
                <a:spcPct val="30000"/>
              </a:spcBef>
              <a:defRPr kumimoji="1" sz="1000">
                <a:solidFill>
                  <a:schemeClr val="tx1"/>
                </a:solidFill>
                <a:latin typeface="Arial" panose="020B0604020202020204" pitchFamily="34" charset="0"/>
                <a:ea typeface="ＭＳ Ｐ明朝" panose="02020600040205080304" pitchFamily="18" charset="-128"/>
              </a:defRPr>
            </a:lvl1pPr>
            <a:lvl2pPr marL="709165" indent="-271425" defTabSz="859786">
              <a:spcBef>
                <a:spcPct val="30000"/>
              </a:spcBef>
              <a:defRPr kumimoji="1" sz="1000">
                <a:solidFill>
                  <a:schemeClr val="tx1"/>
                </a:solidFill>
                <a:latin typeface="Arial" panose="020B0604020202020204" pitchFamily="34" charset="0"/>
                <a:ea typeface="ＭＳ Ｐ明朝" panose="02020600040205080304" pitchFamily="18" charset="-128"/>
              </a:defRPr>
            </a:lvl2pPr>
            <a:lvl3pPr marL="1090423" indent="-218087" defTabSz="859786">
              <a:spcBef>
                <a:spcPct val="30000"/>
              </a:spcBef>
              <a:defRPr kumimoji="1" sz="1000">
                <a:solidFill>
                  <a:schemeClr val="tx1"/>
                </a:solidFill>
                <a:latin typeface="Arial" panose="020B0604020202020204" pitchFamily="34" charset="0"/>
                <a:ea typeface="ＭＳ Ｐ明朝" panose="02020600040205080304" pitchFamily="18" charset="-128"/>
              </a:defRPr>
            </a:lvl3pPr>
            <a:lvl4pPr marL="1526591" indent="-218087" defTabSz="859786">
              <a:spcBef>
                <a:spcPct val="30000"/>
              </a:spcBef>
              <a:defRPr kumimoji="1" sz="1000">
                <a:solidFill>
                  <a:schemeClr val="tx1"/>
                </a:solidFill>
                <a:latin typeface="Arial" panose="020B0604020202020204" pitchFamily="34" charset="0"/>
                <a:ea typeface="ＭＳ Ｐ明朝" panose="02020600040205080304" pitchFamily="18" charset="-128"/>
              </a:defRPr>
            </a:lvl4pPr>
            <a:lvl5pPr marL="1962757" indent="-218087" defTabSz="859786">
              <a:spcBef>
                <a:spcPct val="30000"/>
              </a:spcBef>
              <a:defRPr kumimoji="1" sz="1000">
                <a:solidFill>
                  <a:schemeClr val="tx1"/>
                </a:solidFill>
                <a:latin typeface="Arial" panose="020B0604020202020204" pitchFamily="34" charset="0"/>
                <a:ea typeface="ＭＳ Ｐ明朝" panose="02020600040205080304" pitchFamily="18" charset="-128"/>
              </a:defRPr>
            </a:lvl5pPr>
            <a:lvl6pPr marL="2414617"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6pPr>
            <a:lvl7pPr marL="2866477"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7pPr>
            <a:lvl8pPr marL="3318331"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8pPr>
            <a:lvl9pPr marL="3770194"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9pPr>
          </a:lstStyle>
          <a:p>
            <a:pPr marL="0" marR="0" lvl="0" indent="0" algn="r" defTabSz="859786" rtl="0" eaLnBrk="1" fontAlgn="base" latinLnBrk="0" hangingPunct="1">
              <a:lnSpc>
                <a:spcPct val="100000"/>
              </a:lnSpc>
              <a:spcBef>
                <a:spcPct val="0"/>
              </a:spcBef>
              <a:spcAft>
                <a:spcPct val="0"/>
              </a:spcAft>
              <a:buClrTx/>
              <a:buSzTx/>
              <a:buFontTx/>
              <a:buNone/>
              <a:tabLst/>
              <a:defRPr/>
            </a:pPr>
            <a:fld id="{AFD168A8-42E3-4E59-A19B-9754ED260CD8}" type="slidenum">
              <a:rPr kumimoji="1" lang="en-US" altLang="ja-JP"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rPr>
              <a:pPr marL="0" marR="0" lvl="0" indent="0" algn="r" defTabSz="859786" rtl="0" eaLnBrk="1" fontAlgn="base" latinLnBrk="0" hangingPunct="1">
                <a:lnSpc>
                  <a:spcPct val="100000"/>
                </a:lnSpc>
                <a:spcBef>
                  <a:spcPct val="0"/>
                </a:spcBef>
                <a:spcAft>
                  <a:spcPct val="0"/>
                </a:spcAft>
                <a:buClrTx/>
                <a:buSzTx/>
                <a:buFontTx/>
                <a:buNone/>
                <a:tabLst/>
                <a:defRPr/>
              </a:pPr>
              <a:t>296</a:t>
            </a:fld>
            <a:endParaRPr kumimoji="1" lang="en-US" altLang="ja-JP"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Tree>
    <p:extLst>
      <p:ext uri="{BB962C8B-B14F-4D97-AF65-F5344CB8AC3E}">
        <p14:creationId xmlns:p14="http://schemas.microsoft.com/office/powerpoint/2010/main" val="3100782892"/>
      </p:ext>
    </p:extLst>
  </p:cSld>
  <p:clrMapOvr>
    <a:masterClrMapping/>
  </p:clrMapOvr>
</p:notes>
</file>

<file path=ppt/notesSlides/notesSlide1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a:xfrm>
            <a:off x="904875" y="276225"/>
            <a:ext cx="4921250" cy="3690938"/>
          </a:xfrm>
          <a:ln/>
        </p:spPr>
      </p:sp>
      <p:sp>
        <p:nvSpPr>
          <p:cNvPr id="4099" name="ノート プレースホルダ 2"/>
          <p:cNvSpPr>
            <a:spLocks noGrp="1"/>
          </p:cNvSpPr>
          <p:nvPr>
            <p:ph type="body" idx="1"/>
          </p:nvPr>
        </p:nvSpPr>
        <p:spPr>
          <a:xfrm>
            <a:off x="671379" y="5229818"/>
            <a:ext cx="5590641" cy="2743173"/>
          </a:xfrm>
          <a:noFill/>
          <a:ln>
            <a:solidFill>
              <a:schemeClr val="tx1"/>
            </a:solidFill>
          </a:ln>
          <a:extLst>
            <a:ext uri="{909E8E84-426E-40DD-AFC4-6F175D3DCCD1}">
              <a14:hiddenFill xmlns:a14="http://schemas.microsoft.com/office/drawing/2010/main">
                <a:solidFill>
                  <a:srgbClr val="FFFFFF"/>
                </a:solidFill>
              </a14:hiddenFill>
            </a:ext>
          </a:extLst>
        </p:spPr>
        <p:txBody>
          <a:bodyPr/>
          <a:lstStyle/>
          <a:p>
            <a:endParaRPr lang="ja-JP" altLang="en-US" dirty="0">
              <a:latin typeface="Arial" panose="020B0604020202020204" pitchFamily="34" charset="0"/>
            </a:endParaRPr>
          </a:p>
        </p:txBody>
      </p:sp>
      <p:sp>
        <p:nvSpPr>
          <p:cNvPr id="4100" name="スライド番号プレースホルダ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859786">
              <a:spcBef>
                <a:spcPct val="30000"/>
              </a:spcBef>
              <a:defRPr kumimoji="1" sz="1000">
                <a:solidFill>
                  <a:schemeClr val="tx1"/>
                </a:solidFill>
                <a:latin typeface="Arial" panose="020B0604020202020204" pitchFamily="34" charset="0"/>
                <a:ea typeface="ＭＳ Ｐ明朝" panose="02020600040205080304" pitchFamily="18" charset="-128"/>
              </a:defRPr>
            </a:lvl1pPr>
            <a:lvl2pPr marL="709165" indent="-271425" defTabSz="859786">
              <a:spcBef>
                <a:spcPct val="30000"/>
              </a:spcBef>
              <a:defRPr kumimoji="1" sz="1000">
                <a:solidFill>
                  <a:schemeClr val="tx1"/>
                </a:solidFill>
                <a:latin typeface="Arial" panose="020B0604020202020204" pitchFamily="34" charset="0"/>
                <a:ea typeface="ＭＳ Ｐ明朝" panose="02020600040205080304" pitchFamily="18" charset="-128"/>
              </a:defRPr>
            </a:lvl2pPr>
            <a:lvl3pPr marL="1090423" indent="-218087" defTabSz="859786">
              <a:spcBef>
                <a:spcPct val="30000"/>
              </a:spcBef>
              <a:defRPr kumimoji="1" sz="1000">
                <a:solidFill>
                  <a:schemeClr val="tx1"/>
                </a:solidFill>
                <a:latin typeface="Arial" panose="020B0604020202020204" pitchFamily="34" charset="0"/>
                <a:ea typeface="ＭＳ Ｐ明朝" panose="02020600040205080304" pitchFamily="18" charset="-128"/>
              </a:defRPr>
            </a:lvl3pPr>
            <a:lvl4pPr marL="1526591" indent="-218087" defTabSz="859786">
              <a:spcBef>
                <a:spcPct val="30000"/>
              </a:spcBef>
              <a:defRPr kumimoji="1" sz="1000">
                <a:solidFill>
                  <a:schemeClr val="tx1"/>
                </a:solidFill>
                <a:latin typeface="Arial" panose="020B0604020202020204" pitchFamily="34" charset="0"/>
                <a:ea typeface="ＭＳ Ｐ明朝" panose="02020600040205080304" pitchFamily="18" charset="-128"/>
              </a:defRPr>
            </a:lvl4pPr>
            <a:lvl5pPr marL="1962757" indent="-218087" defTabSz="859786">
              <a:spcBef>
                <a:spcPct val="30000"/>
              </a:spcBef>
              <a:defRPr kumimoji="1" sz="1000">
                <a:solidFill>
                  <a:schemeClr val="tx1"/>
                </a:solidFill>
                <a:latin typeface="Arial" panose="020B0604020202020204" pitchFamily="34" charset="0"/>
                <a:ea typeface="ＭＳ Ｐ明朝" panose="02020600040205080304" pitchFamily="18" charset="-128"/>
              </a:defRPr>
            </a:lvl5pPr>
            <a:lvl6pPr marL="2414617"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6pPr>
            <a:lvl7pPr marL="2866477"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7pPr>
            <a:lvl8pPr marL="3318331"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8pPr>
            <a:lvl9pPr marL="3770194"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9pPr>
          </a:lstStyle>
          <a:p>
            <a:pPr marL="0" marR="0" lvl="0" indent="0" algn="r" defTabSz="859786" rtl="0" eaLnBrk="1" fontAlgn="base" latinLnBrk="0" hangingPunct="1">
              <a:lnSpc>
                <a:spcPct val="100000"/>
              </a:lnSpc>
              <a:spcBef>
                <a:spcPct val="0"/>
              </a:spcBef>
              <a:spcAft>
                <a:spcPct val="0"/>
              </a:spcAft>
              <a:buClrTx/>
              <a:buSzTx/>
              <a:buFontTx/>
              <a:buNone/>
              <a:tabLst/>
              <a:defRPr/>
            </a:pPr>
            <a:fld id="{AFD168A8-42E3-4E59-A19B-9754ED260CD8}" type="slidenum">
              <a:rPr kumimoji="1" lang="en-US" altLang="ja-JP"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rPr>
              <a:pPr marL="0" marR="0" lvl="0" indent="0" algn="r" defTabSz="859786" rtl="0" eaLnBrk="1" fontAlgn="base" latinLnBrk="0" hangingPunct="1">
                <a:lnSpc>
                  <a:spcPct val="100000"/>
                </a:lnSpc>
                <a:spcBef>
                  <a:spcPct val="0"/>
                </a:spcBef>
                <a:spcAft>
                  <a:spcPct val="0"/>
                </a:spcAft>
                <a:buClrTx/>
                <a:buSzTx/>
                <a:buFontTx/>
                <a:buNone/>
                <a:tabLst/>
                <a:defRPr/>
              </a:pPr>
              <a:t>297</a:t>
            </a:fld>
            <a:endParaRPr kumimoji="1" lang="en-US" altLang="ja-JP"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Tree>
    <p:extLst>
      <p:ext uri="{BB962C8B-B14F-4D97-AF65-F5344CB8AC3E}">
        <p14:creationId xmlns:p14="http://schemas.microsoft.com/office/powerpoint/2010/main" val="3798923681"/>
      </p:ext>
    </p:extLst>
  </p:cSld>
  <p:clrMapOvr>
    <a:masterClrMapping/>
  </p:clrMapOvr>
</p:notes>
</file>

<file path=ppt/notesSlides/notesSlide1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a:xfrm>
            <a:off x="904875" y="276225"/>
            <a:ext cx="4921250" cy="3690938"/>
          </a:xfrm>
          <a:ln/>
        </p:spPr>
      </p:sp>
      <p:sp>
        <p:nvSpPr>
          <p:cNvPr id="4099" name="ノート プレースホルダ 2"/>
          <p:cNvSpPr>
            <a:spLocks noGrp="1"/>
          </p:cNvSpPr>
          <p:nvPr>
            <p:ph type="body" idx="1"/>
          </p:nvPr>
        </p:nvSpPr>
        <p:spPr>
          <a:xfrm>
            <a:off x="671379" y="5229818"/>
            <a:ext cx="5590641" cy="2743173"/>
          </a:xfrm>
          <a:noFill/>
          <a:ln>
            <a:solidFill>
              <a:schemeClr val="tx1"/>
            </a:solidFill>
          </a:ln>
          <a:extLst>
            <a:ext uri="{909E8E84-426E-40DD-AFC4-6F175D3DCCD1}">
              <a14:hiddenFill xmlns:a14="http://schemas.microsoft.com/office/drawing/2010/main">
                <a:solidFill>
                  <a:srgbClr val="FFFFFF"/>
                </a:solidFill>
              </a14:hiddenFill>
            </a:ext>
          </a:extLst>
        </p:spPr>
        <p:txBody>
          <a:bodyPr/>
          <a:lstStyle/>
          <a:p>
            <a:endParaRPr lang="ja-JP" altLang="en-US" dirty="0">
              <a:latin typeface="Arial" panose="020B0604020202020204" pitchFamily="34" charset="0"/>
            </a:endParaRPr>
          </a:p>
        </p:txBody>
      </p:sp>
      <p:sp>
        <p:nvSpPr>
          <p:cNvPr id="4100" name="スライド番号プレースホルダ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859786">
              <a:spcBef>
                <a:spcPct val="30000"/>
              </a:spcBef>
              <a:defRPr kumimoji="1" sz="1000">
                <a:solidFill>
                  <a:schemeClr val="tx1"/>
                </a:solidFill>
                <a:latin typeface="Arial" panose="020B0604020202020204" pitchFamily="34" charset="0"/>
                <a:ea typeface="ＭＳ Ｐ明朝" panose="02020600040205080304" pitchFamily="18" charset="-128"/>
              </a:defRPr>
            </a:lvl1pPr>
            <a:lvl2pPr marL="709165" indent="-271425" defTabSz="859786">
              <a:spcBef>
                <a:spcPct val="30000"/>
              </a:spcBef>
              <a:defRPr kumimoji="1" sz="1000">
                <a:solidFill>
                  <a:schemeClr val="tx1"/>
                </a:solidFill>
                <a:latin typeface="Arial" panose="020B0604020202020204" pitchFamily="34" charset="0"/>
                <a:ea typeface="ＭＳ Ｐ明朝" panose="02020600040205080304" pitchFamily="18" charset="-128"/>
              </a:defRPr>
            </a:lvl2pPr>
            <a:lvl3pPr marL="1090423" indent="-218087" defTabSz="859786">
              <a:spcBef>
                <a:spcPct val="30000"/>
              </a:spcBef>
              <a:defRPr kumimoji="1" sz="1000">
                <a:solidFill>
                  <a:schemeClr val="tx1"/>
                </a:solidFill>
                <a:latin typeface="Arial" panose="020B0604020202020204" pitchFamily="34" charset="0"/>
                <a:ea typeface="ＭＳ Ｐ明朝" panose="02020600040205080304" pitchFamily="18" charset="-128"/>
              </a:defRPr>
            </a:lvl3pPr>
            <a:lvl4pPr marL="1526591" indent="-218087" defTabSz="859786">
              <a:spcBef>
                <a:spcPct val="30000"/>
              </a:spcBef>
              <a:defRPr kumimoji="1" sz="1000">
                <a:solidFill>
                  <a:schemeClr val="tx1"/>
                </a:solidFill>
                <a:latin typeface="Arial" panose="020B0604020202020204" pitchFamily="34" charset="0"/>
                <a:ea typeface="ＭＳ Ｐ明朝" panose="02020600040205080304" pitchFamily="18" charset="-128"/>
              </a:defRPr>
            </a:lvl4pPr>
            <a:lvl5pPr marL="1962757" indent="-218087" defTabSz="859786">
              <a:spcBef>
                <a:spcPct val="30000"/>
              </a:spcBef>
              <a:defRPr kumimoji="1" sz="1000">
                <a:solidFill>
                  <a:schemeClr val="tx1"/>
                </a:solidFill>
                <a:latin typeface="Arial" panose="020B0604020202020204" pitchFamily="34" charset="0"/>
                <a:ea typeface="ＭＳ Ｐ明朝" panose="02020600040205080304" pitchFamily="18" charset="-128"/>
              </a:defRPr>
            </a:lvl5pPr>
            <a:lvl6pPr marL="2414617"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6pPr>
            <a:lvl7pPr marL="2866477"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7pPr>
            <a:lvl8pPr marL="3318331"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8pPr>
            <a:lvl9pPr marL="3770194"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9pPr>
          </a:lstStyle>
          <a:p>
            <a:pPr marL="0" marR="0" lvl="0" indent="0" algn="r" defTabSz="859786" rtl="0" eaLnBrk="1" fontAlgn="base" latinLnBrk="0" hangingPunct="1">
              <a:lnSpc>
                <a:spcPct val="100000"/>
              </a:lnSpc>
              <a:spcBef>
                <a:spcPct val="0"/>
              </a:spcBef>
              <a:spcAft>
                <a:spcPct val="0"/>
              </a:spcAft>
              <a:buClrTx/>
              <a:buSzTx/>
              <a:buFontTx/>
              <a:buNone/>
              <a:tabLst/>
              <a:defRPr/>
            </a:pPr>
            <a:fld id="{AFD168A8-42E3-4E59-A19B-9754ED260CD8}" type="slidenum">
              <a:rPr kumimoji="1" lang="en-US" altLang="ja-JP"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rPr>
              <a:pPr marL="0" marR="0" lvl="0" indent="0" algn="r" defTabSz="859786" rtl="0" eaLnBrk="1" fontAlgn="base" latinLnBrk="0" hangingPunct="1">
                <a:lnSpc>
                  <a:spcPct val="100000"/>
                </a:lnSpc>
                <a:spcBef>
                  <a:spcPct val="0"/>
                </a:spcBef>
                <a:spcAft>
                  <a:spcPct val="0"/>
                </a:spcAft>
                <a:buClrTx/>
                <a:buSzTx/>
                <a:buFontTx/>
                <a:buNone/>
                <a:tabLst/>
                <a:defRPr/>
              </a:pPr>
              <a:t>298</a:t>
            </a:fld>
            <a:endParaRPr kumimoji="1" lang="en-US" altLang="ja-JP"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Tree>
    <p:extLst>
      <p:ext uri="{BB962C8B-B14F-4D97-AF65-F5344CB8AC3E}">
        <p14:creationId xmlns:p14="http://schemas.microsoft.com/office/powerpoint/2010/main" val="1443591026"/>
      </p:ext>
    </p:extLst>
  </p:cSld>
  <p:clrMapOvr>
    <a:masterClrMapping/>
  </p:clrMapOvr>
</p:notes>
</file>

<file path=ppt/notesSlides/notesSlide1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a:xfrm>
            <a:off x="904875" y="276225"/>
            <a:ext cx="4921250" cy="3690938"/>
          </a:xfrm>
          <a:ln/>
        </p:spPr>
      </p:sp>
      <p:sp>
        <p:nvSpPr>
          <p:cNvPr id="4099" name="ノート プレースホルダ 2"/>
          <p:cNvSpPr>
            <a:spLocks noGrp="1"/>
          </p:cNvSpPr>
          <p:nvPr>
            <p:ph type="body" idx="1"/>
          </p:nvPr>
        </p:nvSpPr>
        <p:spPr>
          <a:xfrm>
            <a:off x="671380" y="5229818"/>
            <a:ext cx="5590641" cy="2743173"/>
          </a:xfrm>
          <a:noFill/>
          <a:ln>
            <a:solidFill>
              <a:schemeClr val="tx1"/>
            </a:solidFill>
          </a:ln>
          <a:extLst>
            <a:ext uri="{909E8E84-426E-40DD-AFC4-6F175D3DCCD1}">
              <a14:hiddenFill xmlns:a14="http://schemas.microsoft.com/office/drawing/2010/main">
                <a:solidFill>
                  <a:srgbClr val="FFFFFF"/>
                </a:solidFill>
              </a14:hiddenFill>
            </a:ext>
          </a:extLst>
        </p:spPr>
        <p:txBody>
          <a:bodyPr/>
          <a:lstStyle/>
          <a:p>
            <a:endParaRPr lang="ja-JP" altLang="en-US" dirty="0">
              <a:latin typeface="Arial" panose="020B0604020202020204" pitchFamily="34" charset="0"/>
            </a:endParaRPr>
          </a:p>
        </p:txBody>
      </p:sp>
      <p:sp>
        <p:nvSpPr>
          <p:cNvPr id="4100" name="スライド番号プレースホルダ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859699">
              <a:spcBef>
                <a:spcPct val="30000"/>
              </a:spcBef>
              <a:defRPr kumimoji="1" sz="1000">
                <a:solidFill>
                  <a:schemeClr val="tx1"/>
                </a:solidFill>
                <a:latin typeface="Arial" panose="020B0604020202020204" pitchFamily="34" charset="0"/>
                <a:ea typeface="ＭＳ Ｐ明朝" panose="02020600040205080304" pitchFamily="18" charset="-128"/>
              </a:defRPr>
            </a:lvl1pPr>
            <a:lvl2pPr marL="709093" indent="-271397" defTabSz="859699">
              <a:spcBef>
                <a:spcPct val="30000"/>
              </a:spcBef>
              <a:defRPr kumimoji="1" sz="1000">
                <a:solidFill>
                  <a:schemeClr val="tx1"/>
                </a:solidFill>
                <a:latin typeface="Arial" panose="020B0604020202020204" pitchFamily="34" charset="0"/>
                <a:ea typeface="ＭＳ Ｐ明朝" panose="02020600040205080304" pitchFamily="18" charset="-128"/>
              </a:defRPr>
            </a:lvl2pPr>
            <a:lvl3pPr marL="1090312" indent="-218065" defTabSz="859699">
              <a:spcBef>
                <a:spcPct val="30000"/>
              </a:spcBef>
              <a:defRPr kumimoji="1" sz="1000">
                <a:solidFill>
                  <a:schemeClr val="tx1"/>
                </a:solidFill>
                <a:latin typeface="Arial" panose="020B0604020202020204" pitchFamily="34" charset="0"/>
                <a:ea typeface="ＭＳ Ｐ明朝" panose="02020600040205080304" pitchFamily="18" charset="-128"/>
              </a:defRPr>
            </a:lvl3pPr>
            <a:lvl4pPr marL="1526436" indent="-218065" defTabSz="859699">
              <a:spcBef>
                <a:spcPct val="30000"/>
              </a:spcBef>
              <a:defRPr kumimoji="1" sz="1000">
                <a:solidFill>
                  <a:schemeClr val="tx1"/>
                </a:solidFill>
                <a:latin typeface="Arial" panose="020B0604020202020204" pitchFamily="34" charset="0"/>
                <a:ea typeface="ＭＳ Ｐ明朝" panose="02020600040205080304" pitchFamily="18" charset="-128"/>
              </a:defRPr>
            </a:lvl4pPr>
            <a:lvl5pPr marL="1962558" indent="-218065" defTabSz="859699">
              <a:spcBef>
                <a:spcPct val="30000"/>
              </a:spcBef>
              <a:defRPr kumimoji="1" sz="1000">
                <a:solidFill>
                  <a:schemeClr val="tx1"/>
                </a:solidFill>
                <a:latin typeface="Arial" panose="020B0604020202020204" pitchFamily="34" charset="0"/>
                <a:ea typeface="ＭＳ Ｐ明朝" panose="02020600040205080304" pitchFamily="18" charset="-128"/>
              </a:defRPr>
            </a:lvl5pPr>
            <a:lvl6pPr marL="2414371" indent="-218065" defTabSz="859699"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6pPr>
            <a:lvl7pPr marL="2866184" indent="-218065" defTabSz="859699"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7pPr>
            <a:lvl8pPr marL="3317993" indent="-218065" defTabSz="859699"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8pPr>
            <a:lvl9pPr marL="3769811" indent="-218065" defTabSz="859699"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9pPr>
          </a:lstStyle>
          <a:p>
            <a:pPr marL="0" marR="0" lvl="0" indent="0" algn="r" defTabSz="859699" rtl="0" eaLnBrk="1" fontAlgn="base" latinLnBrk="0" hangingPunct="1">
              <a:lnSpc>
                <a:spcPct val="100000"/>
              </a:lnSpc>
              <a:spcBef>
                <a:spcPct val="0"/>
              </a:spcBef>
              <a:spcAft>
                <a:spcPct val="0"/>
              </a:spcAft>
              <a:buClrTx/>
              <a:buSzTx/>
              <a:buFontTx/>
              <a:buNone/>
              <a:tabLst/>
              <a:defRPr/>
            </a:pPr>
            <a:fld id="{AFD168A8-42E3-4E59-A19B-9754ED260CD8}" type="slidenum">
              <a:rPr kumimoji="1" lang="en-US" altLang="ja-JP"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rPr>
              <a:pPr marL="0" marR="0" lvl="0" indent="0" algn="r" defTabSz="859699" rtl="0" eaLnBrk="1" fontAlgn="base" latinLnBrk="0" hangingPunct="1">
                <a:lnSpc>
                  <a:spcPct val="100000"/>
                </a:lnSpc>
                <a:spcBef>
                  <a:spcPct val="0"/>
                </a:spcBef>
                <a:spcAft>
                  <a:spcPct val="0"/>
                </a:spcAft>
                <a:buClrTx/>
                <a:buSzTx/>
                <a:buFontTx/>
                <a:buNone/>
                <a:tabLst/>
                <a:defRPr/>
              </a:pPr>
              <a:t>300</a:t>
            </a:fld>
            <a:endParaRPr kumimoji="1" lang="en-US" altLang="ja-JP" sz="12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Tree>
    <p:extLst>
      <p:ext uri="{BB962C8B-B14F-4D97-AF65-F5344CB8AC3E}">
        <p14:creationId xmlns:p14="http://schemas.microsoft.com/office/powerpoint/2010/main" val="1352633199"/>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en-US" altLang="ja-JP" dirty="0"/>
          </a:p>
        </p:txBody>
      </p:sp>
      <p:sp>
        <p:nvSpPr>
          <p:cNvPr id="4" name="スライド番号プレースホルダー 3"/>
          <p:cNvSpPr>
            <a:spLocks noGrp="1"/>
          </p:cNvSpPr>
          <p:nvPr>
            <p:ph type="sldNum" sz="quarter" idx="10"/>
          </p:nvPr>
        </p:nvSpPr>
        <p:spPr/>
        <p:txBody>
          <a:bodyPr/>
          <a:lstStyle/>
          <a:p>
            <a:pPr defTabSz="914178">
              <a:defRPr/>
            </a:pPr>
            <a:fld id="{4A5C514A-B6EE-4628-87B8-3755CB0013A9}" type="slidenum">
              <a:rPr lang="ja-JP" altLang="en-US">
                <a:solidFill>
                  <a:prstClr val="black"/>
                </a:solidFill>
                <a:latin typeface="Calibri"/>
                <a:ea typeface="ＭＳ Ｐゴシック" panose="020B0600070205080204" pitchFamily="50" charset="-128"/>
              </a:rPr>
              <a:pPr defTabSz="914178">
                <a:defRPr/>
              </a:pPr>
              <a:t>30</a:t>
            </a:fld>
            <a:endParaRPr lang="ja-JP" altLang="en-US">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3360696823"/>
      </p:ext>
    </p:extLst>
  </p:cSld>
  <p:clrMapOvr>
    <a:masterClrMapping/>
  </p:clrMapOvr>
</p:notes>
</file>

<file path=ppt/notesSlides/notesSlide1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a:xfrm>
            <a:off x="904875" y="276225"/>
            <a:ext cx="4921250" cy="3690938"/>
          </a:xfrm>
          <a:ln/>
        </p:spPr>
      </p:sp>
      <p:sp>
        <p:nvSpPr>
          <p:cNvPr id="4099" name="ノート プレースホルダ 2"/>
          <p:cNvSpPr>
            <a:spLocks noGrp="1"/>
          </p:cNvSpPr>
          <p:nvPr>
            <p:ph type="body" idx="1"/>
          </p:nvPr>
        </p:nvSpPr>
        <p:spPr>
          <a:xfrm>
            <a:off x="671380" y="5229818"/>
            <a:ext cx="5590641" cy="2743173"/>
          </a:xfrm>
          <a:noFill/>
          <a:ln>
            <a:solidFill>
              <a:schemeClr val="tx1"/>
            </a:solidFill>
          </a:ln>
          <a:extLst>
            <a:ext uri="{909E8E84-426E-40DD-AFC4-6F175D3DCCD1}">
              <a14:hiddenFill xmlns:a14="http://schemas.microsoft.com/office/drawing/2010/main">
                <a:solidFill>
                  <a:srgbClr val="FFFFFF"/>
                </a:solidFill>
              </a14:hiddenFill>
            </a:ext>
          </a:extLst>
        </p:spPr>
        <p:txBody>
          <a:bodyPr/>
          <a:lstStyle/>
          <a:p>
            <a:endParaRPr lang="ja-JP" altLang="en-US" dirty="0">
              <a:latin typeface="Arial" panose="020B0604020202020204" pitchFamily="34" charset="0"/>
            </a:endParaRPr>
          </a:p>
        </p:txBody>
      </p:sp>
      <p:sp>
        <p:nvSpPr>
          <p:cNvPr id="4100" name="スライド番号プレースホルダ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859699">
              <a:spcBef>
                <a:spcPct val="30000"/>
              </a:spcBef>
              <a:defRPr kumimoji="1" sz="1000">
                <a:solidFill>
                  <a:schemeClr val="tx1"/>
                </a:solidFill>
                <a:latin typeface="Arial" panose="020B0604020202020204" pitchFamily="34" charset="0"/>
                <a:ea typeface="ＭＳ Ｐ明朝" panose="02020600040205080304" pitchFamily="18" charset="-128"/>
              </a:defRPr>
            </a:lvl1pPr>
            <a:lvl2pPr marL="709093" indent="-271397" defTabSz="859699">
              <a:spcBef>
                <a:spcPct val="30000"/>
              </a:spcBef>
              <a:defRPr kumimoji="1" sz="1000">
                <a:solidFill>
                  <a:schemeClr val="tx1"/>
                </a:solidFill>
                <a:latin typeface="Arial" panose="020B0604020202020204" pitchFamily="34" charset="0"/>
                <a:ea typeface="ＭＳ Ｐ明朝" panose="02020600040205080304" pitchFamily="18" charset="-128"/>
              </a:defRPr>
            </a:lvl2pPr>
            <a:lvl3pPr marL="1090312" indent="-218065" defTabSz="859699">
              <a:spcBef>
                <a:spcPct val="30000"/>
              </a:spcBef>
              <a:defRPr kumimoji="1" sz="1000">
                <a:solidFill>
                  <a:schemeClr val="tx1"/>
                </a:solidFill>
                <a:latin typeface="Arial" panose="020B0604020202020204" pitchFamily="34" charset="0"/>
                <a:ea typeface="ＭＳ Ｐ明朝" panose="02020600040205080304" pitchFamily="18" charset="-128"/>
              </a:defRPr>
            </a:lvl3pPr>
            <a:lvl4pPr marL="1526436" indent="-218065" defTabSz="859699">
              <a:spcBef>
                <a:spcPct val="30000"/>
              </a:spcBef>
              <a:defRPr kumimoji="1" sz="1000">
                <a:solidFill>
                  <a:schemeClr val="tx1"/>
                </a:solidFill>
                <a:latin typeface="Arial" panose="020B0604020202020204" pitchFamily="34" charset="0"/>
                <a:ea typeface="ＭＳ Ｐ明朝" panose="02020600040205080304" pitchFamily="18" charset="-128"/>
              </a:defRPr>
            </a:lvl4pPr>
            <a:lvl5pPr marL="1962558" indent="-218065" defTabSz="859699">
              <a:spcBef>
                <a:spcPct val="30000"/>
              </a:spcBef>
              <a:defRPr kumimoji="1" sz="1000">
                <a:solidFill>
                  <a:schemeClr val="tx1"/>
                </a:solidFill>
                <a:latin typeface="Arial" panose="020B0604020202020204" pitchFamily="34" charset="0"/>
                <a:ea typeface="ＭＳ Ｐ明朝" panose="02020600040205080304" pitchFamily="18" charset="-128"/>
              </a:defRPr>
            </a:lvl5pPr>
            <a:lvl6pPr marL="2414371" indent="-218065" defTabSz="859699"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6pPr>
            <a:lvl7pPr marL="2866184" indent="-218065" defTabSz="859699"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7pPr>
            <a:lvl8pPr marL="3317993" indent="-218065" defTabSz="859699"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8pPr>
            <a:lvl9pPr marL="3769811" indent="-218065" defTabSz="859699"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9pPr>
          </a:lstStyle>
          <a:p>
            <a:pPr marL="0" marR="0" lvl="0" indent="0" algn="r" defTabSz="859699" rtl="0" eaLnBrk="1" fontAlgn="base" latinLnBrk="0" hangingPunct="1">
              <a:lnSpc>
                <a:spcPct val="100000"/>
              </a:lnSpc>
              <a:spcBef>
                <a:spcPct val="0"/>
              </a:spcBef>
              <a:spcAft>
                <a:spcPct val="0"/>
              </a:spcAft>
              <a:buClrTx/>
              <a:buSzTx/>
              <a:buFontTx/>
              <a:buNone/>
              <a:tabLst/>
              <a:defRPr/>
            </a:pPr>
            <a:fld id="{AFD168A8-42E3-4E59-A19B-9754ED260CD8}" type="slidenum">
              <a:rPr kumimoji="1" lang="en-US" altLang="ja-JP"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rPr>
              <a:pPr marL="0" marR="0" lvl="0" indent="0" algn="r" defTabSz="859699" rtl="0" eaLnBrk="1" fontAlgn="base" latinLnBrk="0" hangingPunct="1">
                <a:lnSpc>
                  <a:spcPct val="100000"/>
                </a:lnSpc>
                <a:spcBef>
                  <a:spcPct val="0"/>
                </a:spcBef>
                <a:spcAft>
                  <a:spcPct val="0"/>
                </a:spcAft>
                <a:buClrTx/>
                <a:buSzTx/>
                <a:buFontTx/>
                <a:buNone/>
                <a:tabLst/>
                <a:defRPr/>
              </a:pPr>
              <a:t>301</a:t>
            </a:fld>
            <a:endParaRPr kumimoji="1" lang="en-US" altLang="ja-JP" sz="12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Tree>
    <p:extLst>
      <p:ext uri="{BB962C8B-B14F-4D97-AF65-F5344CB8AC3E}">
        <p14:creationId xmlns:p14="http://schemas.microsoft.com/office/powerpoint/2010/main" val="3579120996"/>
      </p:ext>
    </p:extLst>
  </p:cSld>
  <p:clrMapOvr>
    <a:masterClrMapping/>
  </p:clrMapOvr>
</p:notes>
</file>

<file path=ppt/notesSlides/notesSlide1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a:xfrm>
            <a:off x="904875" y="276225"/>
            <a:ext cx="4921250" cy="3690938"/>
          </a:xfrm>
          <a:ln/>
        </p:spPr>
      </p:sp>
      <p:sp>
        <p:nvSpPr>
          <p:cNvPr id="4099" name="ノート プレースホルダ 2"/>
          <p:cNvSpPr>
            <a:spLocks noGrp="1"/>
          </p:cNvSpPr>
          <p:nvPr>
            <p:ph type="body" idx="1"/>
          </p:nvPr>
        </p:nvSpPr>
        <p:spPr>
          <a:xfrm>
            <a:off x="671379" y="5229818"/>
            <a:ext cx="5590641" cy="2743173"/>
          </a:xfrm>
          <a:noFill/>
          <a:ln>
            <a:solidFill>
              <a:schemeClr val="tx1"/>
            </a:solidFill>
          </a:ln>
          <a:extLst>
            <a:ext uri="{909E8E84-426E-40DD-AFC4-6F175D3DCCD1}">
              <a14:hiddenFill xmlns:a14="http://schemas.microsoft.com/office/drawing/2010/main">
                <a:solidFill>
                  <a:srgbClr val="FFFFFF"/>
                </a:solidFill>
              </a14:hiddenFill>
            </a:ext>
          </a:extLst>
        </p:spPr>
        <p:txBody>
          <a:bodyPr/>
          <a:lstStyle/>
          <a:p>
            <a:endParaRPr lang="ja-JP" altLang="en-US" dirty="0">
              <a:latin typeface="Arial" panose="020B0604020202020204" pitchFamily="34" charset="0"/>
            </a:endParaRPr>
          </a:p>
        </p:txBody>
      </p:sp>
      <p:sp>
        <p:nvSpPr>
          <p:cNvPr id="4100" name="スライド番号プレースホルダ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859786">
              <a:spcBef>
                <a:spcPct val="30000"/>
              </a:spcBef>
              <a:defRPr kumimoji="1" sz="1000">
                <a:solidFill>
                  <a:schemeClr val="tx1"/>
                </a:solidFill>
                <a:latin typeface="Arial" panose="020B0604020202020204" pitchFamily="34" charset="0"/>
                <a:ea typeface="ＭＳ Ｐ明朝" panose="02020600040205080304" pitchFamily="18" charset="-128"/>
              </a:defRPr>
            </a:lvl1pPr>
            <a:lvl2pPr marL="709165" indent="-271425" defTabSz="859786">
              <a:spcBef>
                <a:spcPct val="30000"/>
              </a:spcBef>
              <a:defRPr kumimoji="1" sz="1000">
                <a:solidFill>
                  <a:schemeClr val="tx1"/>
                </a:solidFill>
                <a:latin typeface="Arial" panose="020B0604020202020204" pitchFamily="34" charset="0"/>
                <a:ea typeface="ＭＳ Ｐ明朝" panose="02020600040205080304" pitchFamily="18" charset="-128"/>
              </a:defRPr>
            </a:lvl2pPr>
            <a:lvl3pPr marL="1090423" indent="-218087" defTabSz="859786">
              <a:spcBef>
                <a:spcPct val="30000"/>
              </a:spcBef>
              <a:defRPr kumimoji="1" sz="1000">
                <a:solidFill>
                  <a:schemeClr val="tx1"/>
                </a:solidFill>
                <a:latin typeface="Arial" panose="020B0604020202020204" pitchFamily="34" charset="0"/>
                <a:ea typeface="ＭＳ Ｐ明朝" panose="02020600040205080304" pitchFamily="18" charset="-128"/>
              </a:defRPr>
            </a:lvl3pPr>
            <a:lvl4pPr marL="1526591" indent="-218087" defTabSz="859786">
              <a:spcBef>
                <a:spcPct val="30000"/>
              </a:spcBef>
              <a:defRPr kumimoji="1" sz="1000">
                <a:solidFill>
                  <a:schemeClr val="tx1"/>
                </a:solidFill>
                <a:latin typeface="Arial" panose="020B0604020202020204" pitchFamily="34" charset="0"/>
                <a:ea typeface="ＭＳ Ｐ明朝" panose="02020600040205080304" pitchFamily="18" charset="-128"/>
              </a:defRPr>
            </a:lvl4pPr>
            <a:lvl5pPr marL="1962757" indent="-218087" defTabSz="859786">
              <a:spcBef>
                <a:spcPct val="30000"/>
              </a:spcBef>
              <a:defRPr kumimoji="1" sz="1000">
                <a:solidFill>
                  <a:schemeClr val="tx1"/>
                </a:solidFill>
                <a:latin typeface="Arial" panose="020B0604020202020204" pitchFamily="34" charset="0"/>
                <a:ea typeface="ＭＳ Ｐ明朝" panose="02020600040205080304" pitchFamily="18" charset="-128"/>
              </a:defRPr>
            </a:lvl5pPr>
            <a:lvl6pPr marL="2414617"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6pPr>
            <a:lvl7pPr marL="2866477"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7pPr>
            <a:lvl8pPr marL="3318331"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8pPr>
            <a:lvl9pPr marL="3770194"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9pPr>
          </a:lstStyle>
          <a:p>
            <a:pPr marL="0" marR="0" lvl="0" indent="0" algn="r" defTabSz="859786" rtl="0" eaLnBrk="1" fontAlgn="base" latinLnBrk="0" hangingPunct="1">
              <a:lnSpc>
                <a:spcPct val="100000"/>
              </a:lnSpc>
              <a:spcBef>
                <a:spcPct val="0"/>
              </a:spcBef>
              <a:spcAft>
                <a:spcPct val="0"/>
              </a:spcAft>
              <a:buClrTx/>
              <a:buSzTx/>
              <a:buFontTx/>
              <a:buNone/>
              <a:tabLst/>
              <a:defRPr/>
            </a:pPr>
            <a:fld id="{AFD168A8-42E3-4E59-A19B-9754ED260CD8}" type="slidenum">
              <a:rPr kumimoji="1" lang="en-US" altLang="ja-JP"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rPr>
              <a:pPr marL="0" marR="0" lvl="0" indent="0" algn="r" defTabSz="859786" rtl="0" eaLnBrk="1" fontAlgn="base" latinLnBrk="0" hangingPunct="1">
                <a:lnSpc>
                  <a:spcPct val="100000"/>
                </a:lnSpc>
                <a:spcBef>
                  <a:spcPct val="0"/>
                </a:spcBef>
                <a:spcAft>
                  <a:spcPct val="0"/>
                </a:spcAft>
                <a:buClrTx/>
                <a:buSzTx/>
                <a:buFontTx/>
                <a:buNone/>
                <a:tabLst/>
                <a:defRPr/>
              </a:pPr>
              <a:t>302</a:t>
            </a:fld>
            <a:endParaRPr kumimoji="1" lang="en-US" altLang="ja-JP"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Tree>
    <p:extLst>
      <p:ext uri="{BB962C8B-B14F-4D97-AF65-F5344CB8AC3E}">
        <p14:creationId xmlns:p14="http://schemas.microsoft.com/office/powerpoint/2010/main" val="1348172032"/>
      </p:ext>
    </p:extLst>
  </p:cSld>
  <p:clrMapOvr>
    <a:masterClrMapping/>
  </p:clrMapOvr>
</p:notes>
</file>

<file path=ppt/notesSlides/notesSlide1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a:xfrm>
            <a:off x="904875" y="276225"/>
            <a:ext cx="4921250" cy="3690938"/>
          </a:xfrm>
          <a:ln/>
        </p:spPr>
      </p:sp>
      <p:sp>
        <p:nvSpPr>
          <p:cNvPr id="4099" name="ノート プレースホルダ 2"/>
          <p:cNvSpPr>
            <a:spLocks noGrp="1"/>
          </p:cNvSpPr>
          <p:nvPr>
            <p:ph type="body" idx="1"/>
          </p:nvPr>
        </p:nvSpPr>
        <p:spPr>
          <a:xfrm>
            <a:off x="671379" y="5229818"/>
            <a:ext cx="5590641" cy="2743173"/>
          </a:xfrm>
          <a:noFill/>
          <a:ln>
            <a:solidFill>
              <a:schemeClr val="tx1"/>
            </a:solidFill>
          </a:ln>
          <a:extLst>
            <a:ext uri="{909E8E84-426E-40DD-AFC4-6F175D3DCCD1}">
              <a14:hiddenFill xmlns:a14="http://schemas.microsoft.com/office/drawing/2010/main">
                <a:solidFill>
                  <a:srgbClr val="FFFFFF"/>
                </a:solidFill>
              </a14:hiddenFill>
            </a:ext>
          </a:extLst>
        </p:spPr>
        <p:txBody>
          <a:bodyPr/>
          <a:lstStyle/>
          <a:p>
            <a:endParaRPr lang="ja-JP" altLang="en-US" dirty="0">
              <a:latin typeface="Arial" panose="020B0604020202020204" pitchFamily="34" charset="0"/>
            </a:endParaRPr>
          </a:p>
        </p:txBody>
      </p:sp>
      <p:sp>
        <p:nvSpPr>
          <p:cNvPr id="4100" name="スライド番号プレースホルダ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859786">
              <a:spcBef>
                <a:spcPct val="30000"/>
              </a:spcBef>
              <a:defRPr kumimoji="1" sz="1000">
                <a:solidFill>
                  <a:schemeClr val="tx1"/>
                </a:solidFill>
                <a:latin typeface="Arial" panose="020B0604020202020204" pitchFamily="34" charset="0"/>
                <a:ea typeface="ＭＳ Ｐ明朝" panose="02020600040205080304" pitchFamily="18" charset="-128"/>
              </a:defRPr>
            </a:lvl1pPr>
            <a:lvl2pPr marL="709165" indent="-271425" defTabSz="859786">
              <a:spcBef>
                <a:spcPct val="30000"/>
              </a:spcBef>
              <a:defRPr kumimoji="1" sz="1000">
                <a:solidFill>
                  <a:schemeClr val="tx1"/>
                </a:solidFill>
                <a:latin typeface="Arial" panose="020B0604020202020204" pitchFamily="34" charset="0"/>
                <a:ea typeface="ＭＳ Ｐ明朝" panose="02020600040205080304" pitchFamily="18" charset="-128"/>
              </a:defRPr>
            </a:lvl2pPr>
            <a:lvl3pPr marL="1090423" indent="-218087" defTabSz="859786">
              <a:spcBef>
                <a:spcPct val="30000"/>
              </a:spcBef>
              <a:defRPr kumimoji="1" sz="1000">
                <a:solidFill>
                  <a:schemeClr val="tx1"/>
                </a:solidFill>
                <a:latin typeface="Arial" panose="020B0604020202020204" pitchFamily="34" charset="0"/>
                <a:ea typeface="ＭＳ Ｐ明朝" panose="02020600040205080304" pitchFamily="18" charset="-128"/>
              </a:defRPr>
            </a:lvl3pPr>
            <a:lvl4pPr marL="1526591" indent="-218087" defTabSz="859786">
              <a:spcBef>
                <a:spcPct val="30000"/>
              </a:spcBef>
              <a:defRPr kumimoji="1" sz="1000">
                <a:solidFill>
                  <a:schemeClr val="tx1"/>
                </a:solidFill>
                <a:latin typeface="Arial" panose="020B0604020202020204" pitchFamily="34" charset="0"/>
                <a:ea typeface="ＭＳ Ｐ明朝" panose="02020600040205080304" pitchFamily="18" charset="-128"/>
              </a:defRPr>
            </a:lvl4pPr>
            <a:lvl5pPr marL="1962757" indent="-218087" defTabSz="859786">
              <a:spcBef>
                <a:spcPct val="30000"/>
              </a:spcBef>
              <a:defRPr kumimoji="1" sz="1000">
                <a:solidFill>
                  <a:schemeClr val="tx1"/>
                </a:solidFill>
                <a:latin typeface="Arial" panose="020B0604020202020204" pitchFamily="34" charset="0"/>
                <a:ea typeface="ＭＳ Ｐ明朝" panose="02020600040205080304" pitchFamily="18" charset="-128"/>
              </a:defRPr>
            </a:lvl5pPr>
            <a:lvl6pPr marL="2414617"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6pPr>
            <a:lvl7pPr marL="2866477"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7pPr>
            <a:lvl8pPr marL="3318331"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8pPr>
            <a:lvl9pPr marL="3770194"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9pPr>
          </a:lstStyle>
          <a:p>
            <a:pPr marL="0" marR="0" lvl="0" indent="0" algn="r" defTabSz="859786" rtl="0" eaLnBrk="1" fontAlgn="base" latinLnBrk="0" hangingPunct="1">
              <a:lnSpc>
                <a:spcPct val="100000"/>
              </a:lnSpc>
              <a:spcBef>
                <a:spcPct val="0"/>
              </a:spcBef>
              <a:spcAft>
                <a:spcPct val="0"/>
              </a:spcAft>
              <a:buClrTx/>
              <a:buSzTx/>
              <a:buFontTx/>
              <a:buNone/>
              <a:tabLst/>
              <a:defRPr/>
            </a:pPr>
            <a:fld id="{AFD168A8-42E3-4E59-A19B-9754ED260CD8}" type="slidenum">
              <a:rPr kumimoji="1" lang="en-US" altLang="ja-JP"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rPr>
              <a:pPr marL="0" marR="0" lvl="0" indent="0" algn="r" defTabSz="859786" rtl="0" eaLnBrk="1" fontAlgn="base" latinLnBrk="0" hangingPunct="1">
                <a:lnSpc>
                  <a:spcPct val="100000"/>
                </a:lnSpc>
                <a:spcBef>
                  <a:spcPct val="0"/>
                </a:spcBef>
                <a:spcAft>
                  <a:spcPct val="0"/>
                </a:spcAft>
                <a:buClrTx/>
                <a:buSzTx/>
                <a:buFontTx/>
                <a:buNone/>
                <a:tabLst/>
                <a:defRPr/>
              </a:pPr>
              <a:t>305</a:t>
            </a:fld>
            <a:endParaRPr kumimoji="1" lang="en-US" altLang="ja-JP" sz="12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Tree>
    <p:extLst>
      <p:ext uri="{BB962C8B-B14F-4D97-AF65-F5344CB8AC3E}">
        <p14:creationId xmlns:p14="http://schemas.microsoft.com/office/powerpoint/2010/main" val="1799048400"/>
      </p:ext>
    </p:extLst>
  </p:cSld>
  <p:clrMapOvr>
    <a:masterClrMapping/>
  </p:clrMapOvr>
</p:notes>
</file>

<file path=ppt/notesSlides/notesSlide1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a:xfrm>
            <a:off x="904875" y="276225"/>
            <a:ext cx="4921250" cy="3690938"/>
          </a:xfrm>
          <a:ln/>
        </p:spPr>
      </p:sp>
      <p:sp>
        <p:nvSpPr>
          <p:cNvPr id="4099" name="ノート プレースホルダ 2"/>
          <p:cNvSpPr>
            <a:spLocks noGrp="1"/>
          </p:cNvSpPr>
          <p:nvPr>
            <p:ph type="body" idx="1"/>
          </p:nvPr>
        </p:nvSpPr>
        <p:spPr>
          <a:xfrm>
            <a:off x="671379" y="5229818"/>
            <a:ext cx="5590641" cy="2743173"/>
          </a:xfrm>
          <a:noFill/>
          <a:ln>
            <a:solidFill>
              <a:schemeClr val="tx1"/>
            </a:solidFill>
          </a:ln>
          <a:extLst>
            <a:ext uri="{909E8E84-426E-40DD-AFC4-6F175D3DCCD1}">
              <a14:hiddenFill xmlns:a14="http://schemas.microsoft.com/office/drawing/2010/main">
                <a:solidFill>
                  <a:srgbClr val="FFFFFF"/>
                </a:solidFill>
              </a14:hiddenFill>
            </a:ext>
          </a:extLst>
        </p:spPr>
        <p:txBody>
          <a:bodyPr/>
          <a:lstStyle/>
          <a:p>
            <a:endParaRPr lang="en-US" altLang="ja-JP" dirty="0" smtClean="0">
              <a:latin typeface="Arial" panose="020B0604020202020204" pitchFamily="34" charset="0"/>
            </a:endParaRPr>
          </a:p>
        </p:txBody>
      </p:sp>
      <p:sp>
        <p:nvSpPr>
          <p:cNvPr id="4100" name="スライド番号プレースホルダ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859786">
              <a:spcBef>
                <a:spcPct val="30000"/>
              </a:spcBef>
              <a:defRPr kumimoji="1" sz="1000">
                <a:solidFill>
                  <a:schemeClr val="tx1"/>
                </a:solidFill>
                <a:latin typeface="Arial" panose="020B0604020202020204" pitchFamily="34" charset="0"/>
                <a:ea typeface="ＭＳ Ｐ明朝" panose="02020600040205080304" pitchFamily="18" charset="-128"/>
              </a:defRPr>
            </a:lvl1pPr>
            <a:lvl2pPr marL="709165" indent="-271425" defTabSz="859786">
              <a:spcBef>
                <a:spcPct val="30000"/>
              </a:spcBef>
              <a:defRPr kumimoji="1" sz="1000">
                <a:solidFill>
                  <a:schemeClr val="tx1"/>
                </a:solidFill>
                <a:latin typeface="Arial" panose="020B0604020202020204" pitchFamily="34" charset="0"/>
                <a:ea typeface="ＭＳ Ｐ明朝" panose="02020600040205080304" pitchFamily="18" charset="-128"/>
              </a:defRPr>
            </a:lvl2pPr>
            <a:lvl3pPr marL="1090423" indent="-218087" defTabSz="859786">
              <a:spcBef>
                <a:spcPct val="30000"/>
              </a:spcBef>
              <a:defRPr kumimoji="1" sz="1000">
                <a:solidFill>
                  <a:schemeClr val="tx1"/>
                </a:solidFill>
                <a:latin typeface="Arial" panose="020B0604020202020204" pitchFamily="34" charset="0"/>
                <a:ea typeface="ＭＳ Ｐ明朝" panose="02020600040205080304" pitchFamily="18" charset="-128"/>
              </a:defRPr>
            </a:lvl3pPr>
            <a:lvl4pPr marL="1526591" indent="-218087" defTabSz="859786">
              <a:spcBef>
                <a:spcPct val="30000"/>
              </a:spcBef>
              <a:defRPr kumimoji="1" sz="1000">
                <a:solidFill>
                  <a:schemeClr val="tx1"/>
                </a:solidFill>
                <a:latin typeface="Arial" panose="020B0604020202020204" pitchFamily="34" charset="0"/>
                <a:ea typeface="ＭＳ Ｐ明朝" panose="02020600040205080304" pitchFamily="18" charset="-128"/>
              </a:defRPr>
            </a:lvl4pPr>
            <a:lvl5pPr marL="1962757" indent="-218087" defTabSz="859786">
              <a:spcBef>
                <a:spcPct val="30000"/>
              </a:spcBef>
              <a:defRPr kumimoji="1" sz="1000">
                <a:solidFill>
                  <a:schemeClr val="tx1"/>
                </a:solidFill>
                <a:latin typeface="Arial" panose="020B0604020202020204" pitchFamily="34" charset="0"/>
                <a:ea typeface="ＭＳ Ｐ明朝" panose="02020600040205080304" pitchFamily="18" charset="-128"/>
              </a:defRPr>
            </a:lvl5pPr>
            <a:lvl6pPr marL="2414617"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6pPr>
            <a:lvl7pPr marL="2866477"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7pPr>
            <a:lvl8pPr marL="3318331"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8pPr>
            <a:lvl9pPr marL="3770194"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9pPr>
          </a:lstStyle>
          <a:p>
            <a:pPr marL="0" marR="0" lvl="0" indent="0" algn="r" defTabSz="859786" rtl="0" eaLnBrk="1" fontAlgn="base" latinLnBrk="0" hangingPunct="1">
              <a:lnSpc>
                <a:spcPct val="100000"/>
              </a:lnSpc>
              <a:spcBef>
                <a:spcPct val="0"/>
              </a:spcBef>
              <a:spcAft>
                <a:spcPct val="0"/>
              </a:spcAft>
              <a:buClrTx/>
              <a:buSzTx/>
              <a:buFontTx/>
              <a:buNone/>
              <a:tabLst/>
              <a:defRPr/>
            </a:pPr>
            <a:fld id="{AFD168A8-42E3-4E59-A19B-9754ED260CD8}" type="slidenum">
              <a:rPr kumimoji="1" lang="en-US" altLang="ja-JP"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rPr>
              <a:pPr marL="0" marR="0" lvl="0" indent="0" algn="r" defTabSz="859786" rtl="0" eaLnBrk="1" fontAlgn="base" latinLnBrk="0" hangingPunct="1">
                <a:lnSpc>
                  <a:spcPct val="100000"/>
                </a:lnSpc>
                <a:spcBef>
                  <a:spcPct val="0"/>
                </a:spcBef>
                <a:spcAft>
                  <a:spcPct val="0"/>
                </a:spcAft>
                <a:buClrTx/>
                <a:buSzTx/>
                <a:buFontTx/>
                <a:buNone/>
                <a:tabLst/>
                <a:defRPr/>
              </a:pPr>
              <a:t>306</a:t>
            </a:fld>
            <a:endParaRPr kumimoji="1" lang="en-US" altLang="ja-JP" sz="12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Tree>
    <p:extLst>
      <p:ext uri="{BB962C8B-B14F-4D97-AF65-F5344CB8AC3E}">
        <p14:creationId xmlns:p14="http://schemas.microsoft.com/office/powerpoint/2010/main" val="742220434"/>
      </p:ext>
    </p:extLst>
  </p:cSld>
  <p:clrMapOvr>
    <a:masterClrMapping/>
  </p:clrMapOvr>
</p:notes>
</file>

<file path=ppt/notesSlides/notesSlide1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a:xfrm>
            <a:off x="904875" y="276225"/>
            <a:ext cx="4921250" cy="3690938"/>
          </a:xfrm>
          <a:ln/>
        </p:spPr>
      </p:sp>
      <p:sp>
        <p:nvSpPr>
          <p:cNvPr id="4099" name="ノート プレースホルダ 2"/>
          <p:cNvSpPr>
            <a:spLocks noGrp="1"/>
          </p:cNvSpPr>
          <p:nvPr>
            <p:ph type="body" idx="1"/>
          </p:nvPr>
        </p:nvSpPr>
        <p:spPr>
          <a:xfrm>
            <a:off x="671379" y="5229818"/>
            <a:ext cx="5590641" cy="2743173"/>
          </a:xfrm>
          <a:noFill/>
          <a:ln>
            <a:solidFill>
              <a:schemeClr val="tx1"/>
            </a:solidFill>
          </a:ln>
          <a:extLst>
            <a:ext uri="{909E8E84-426E-40DD-AFC4-6F175D3DCCD1}">
              <a14:hiddenFill xmlns:a14="http://schemas.microsoft.com/office/drawing/2010/main">
                <a:solidFill>
                  <a:srgbClr val="FFFFFF"/>
                </a:solidFill>
              </a14:hiddenFill>
            </a:ext>
          </a:extLst>
        </p:spPr>
        <p:txBody>
          <a:bodyPr/>
          <a:lstStyle/>
          <a:p>
            <a:endParaRPr lang="ja-JP" altLang="en-US" dirty="0">
              <a:latin typeface="Arial" panose="020B0604020202020204" pitchFamily="34" charset="0"/>
            </a:endParaRPr>
          </a:p>
        </p:txBody>
      </p:sp>
      <p:sp>
        <p:nvSpPr>
          <p:cNvPr id="4100" name="スライド番号プレースホルダ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859786">
              <a:spcBef>
                <a:spcPct val="30000"/>
              </a:spcBef>
              <a:defRPr kumimoji="1" sz="1000">
                <a:solidFill>
                  <a:schemeClr val="tx1"/>
                </a:solidFill>
                <a:latin typeface="Arial" panose="020B0604020202020204" pitchFamily="34" charset="0"/>
                <a:ea typeface="ＭＳ Ｐ明朝" panose="02020600040205080304" pitchFamily="18" charset="-128"/>
              </a:defRPr>
            </a:lvl1pPr>
            <a:lvl2pPr marL="709165" indent="-271425" defTabSz="859786">
              <a:spcBef>
                <a:spcPct val="30000"/>
              </a:spcBef>
              <a:defRPr kumimoji="1" sz="1000">
                <a:solidFill>
                  <a:schemeClr val="tx1"/>
                </a:solidFill>
                <a:latin typeface="Arial" panose="020B0604020202020204" pitchFamily="34" charset="0"/>
                <a:ea typeface="ＭＳ Ｐ明朝" panose="02020600040205080304" pitchFamily="18" charset="-128"/>
              </a:defRPr>
            </a:lvl2pPr>
            <a:lvl3pPr marL="1090423" indent="-218087" defTabSz="859786">
              <a:spcBef>
                <a:spcPct val="30000"/>
              </a:spcBef>
              <a:defRPr kumimoji="1" sz="1000">
                <a:solidFill>
                  <a:schemeClr val="tx1"/>
                </a:solidFill>
                <a:latin typeface="Arial" panose="020B0604020202020204" pitchFamily="34" charset="0"/>
                <a:ea typeface="ＭＳ Ｐ明朝" panose="02020600040205080304" pitchFamily="18" charset="-128"/>
              </a:defRPr>
            </a:lvl3pPr>
            <a:lvl4pPr marL="1526591" indent="-218087" defTabSz="859786">
              <a:spcBef>
                <a:spcPct val="30000"/>
              </a:spcBef>
              <a:defRPr kumimoji="1" sz="1000">
                <a:solidFill>
                  <a:schemeClr val="tx1"/>
                </a:solidFill>
                <a:latin typeface="Arial" panose="020B0604020202020204" pitchFamily="34" charset="0"/>
                <a:ea typeface="ＭＳ Ｐ明朝" panose="02020600040205080304" pitchFamily="18" charset="-128"/>
              </a:defRPr>
            </a:lvl4pPr>
            <a:lvl5pPr marL="1962757" indent="-218087" defTabSz="859786">
              <a:spcBef>
                <a:spcPct val="30000"/>
              </a:spcBef>
              <a:defRPr kumimoji="1" sz="1000">
                <a:solidFill>
                  <a:schemeClr val="tx1"/>
                </a:solidFill>
                <a:latin typeface="Arial" panose="020B0604020202020204" pitchFamily="34" charset="0"/>
                <a:ea typeface="ＭＳ Ｐ明朝" panose="02020600040205080304" pitchFamily="18" charset="-128"/>
              </a:defRPr>
            </a:lvl5pPr>
            <a:lvl6pPr marL="2414617"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6pPr>
            <a:lvl7pPr marL="2866477"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7pPr>
            <a:lvl8pPr marL="3318331"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8pPr>
            <a:lvl9pPr marL="3770194"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9pPr>
          </a:lstStyle>
          <a:p>
            <a:pPr marL="0" marR="0" lvl="0" indent="0" algn="r" defTabSz="859786" rtl="0" eaLnBrk="1" fontAlgn="base" latinLnBrk="0" hangingPunct="1">
              <a:lnSpc>
                <a:spcPct val="100000"/>
              </a:lnSpc>
              <a:spcBef>
                <a:spcPct val="0"/>
              </a:spcBef>
              <a:spcAft>
                <a:spcPct val="0"/>
              </a:spcAft>
              <a:buClrTx/>
              <a:buSzTx/>
              <a:buFontTx/>
              <a:buNone/>
              <a:tabLst/>
              <a:defRPr/>
            </a:pPr>
            <a:fld id="{AFD168A8-42E3-4E59-A19B-9754ED260CD8}" type="slidenum">
              <a:rPr kumimoji="1" lang="en-US" altLang="ja-JP"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rPr>
              <a:pPr marL="0" marR="0" lvl="0" indent="0" algn="r" defTabSz="859786" rtl="0" eaLnBrk="1" fontAlgn="base" latinLnBrk="0" hangingPunct="1">
                <a:lnSpc>
                  <a:spcPct val="100000"/>
                </a:lnSpc>
                <a:spcBef>
                  <a:spcPct val="0"/>
                </a:spcBef>
                <a:spcAft>
                  <a:spcPct val="0"/>
                </a:spcAft>
                <a:buClrTx/>
                <a:buSzTx/>
                <a:buFontTx/>
                <a:buNone/>
                <a:tabLst/>
                <a:defRPr/>
              </a:pPr>
              <a:t>307</a:t>
            </a:fld>
            <a:endParaRPr kumimoji="1" lang="en-US" altLang="ja-JP" sz="12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Tree>
    <p:extLst>
      <p:ext uri="{BB962C8B-B14F-4D97-AF65-F5344CB8AC3E}">
        <p14:creationId xmlns:p14="http://schemas.microsoft.com/office/powerpoint/2010/main" val="363459570"/>
      </p:ext>
    </p:extLst>
  </p:cSld>
  <p:clrMapOvr>
    <a:masterClrMapping/>
  </p:clrMapOvr>
</p:notes>
</file>

<file path=ppt/notesSlides/notesSlide1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a:xfrm>
            <a:off x="904875" y="276225"/>
            <a:ext cx="4921250" cy="3690938"/>
          </a:xfrm>
          <a:ln/>
        </p:spPr>
      </p:sp>
      <p:sp>
        <p:nvSpPr>
          <p:cNvPr id="4099" name="ノート プレースホルダ 2"/>
          <p:cNvSpPr>
            <a:spLocks noGrp="1"/>
          </p:cNvSpPr>
          <p:nvPr>
            <p:ph type="body" idx="1"/>
          </p:nvPr>
        </p:nvSpPr>
        <p:spPr>
          <a:xfrm>
            <a:off x="671379" y="5229818"/>
            <a:ext cx="5590641" cy="2743173"/>
          </a:xfrm>
          <a:noFill/>
          <a:ln>
            <a:solidFill>
              <a:schemeClr val="tx1"/>
            </a:solidFill>
          </a:ln>
          <a:extLst>
            <a:ext uri="{909E8E84-426E-40DD-AFC4-6F175D3DCCD1}">
              <a14:hiddenFill xmlns:a14="http://schemas.microsoft.com/office/drawing/2010/main">
                <a:solidFill>
                  <a:srgbClr val="FFFFFF"/>
                </a:solidFill>
              </a14:hiddenFill>
            </a:ext>
          </a:extLst>
        </p:spPr>
        <p:txBody>
          <a:bodyPr/>
          <a:lstStyle/>
          <a:p>
            <a:endParaRPr lang="ja-JP" altLang="en-US" dirty="0">
              <a:latin typeface="Arial" panose="020B0604020202020204" pitchFamily="34" charset="0"/>
            </a:endParaRPr>
          </a:p>
        </p:txBody>
      </p:sp>
      <p:sp>
        <p:nvSpPr>
          <p:cNvPr id="4100" name="スライド番号プレースホルダ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859786">
              <a:spcBef>
                <a:spcPct val="30000"/>
              </a:spcBef>
              <a:defRPr kumimoji="1" sz="1000">
                <a:solidFill>
                  <a:schemeClr val="tx1"/>
                </a:solidFill>
                <a:latin typeface="Arial" panose="020B0604020202020204" pitchFamily="34" charset="0"/>
                <a:ea typeface="ＭＳ Ｐ明朝" panose="02020600040205080304" pitchFamily="18" charset="-128"/>
              </a:defRPr>
            </a:lvl1pPr>
            <a:lvl2pPr marL="709165" indent="-271425" defTabSz="859786">
              <a:spcBef>
                <a:spcPct val="30000"/>
              </a:spcBef>
              <a:defRPr kumimoji="1" sz="1000">
                <a:solidFill>
                  <a:schemeClr val="tx1"/>
                </a:solidFill>
                <a:latin typeface="Arial" panose="020B0604020202020204" pitchFamily="34" charset="0"/>
                <a:ea typeface="ＭＳ Ｐ明朝" panose="02020600040205080304" pitchFamily="18" charset="-128"/>
              </a:defRPr>
            </a:lvl2pPr>
            <a:lvl3pPr marL="1090423" indent="-218087" defTabSz="859786">
              <a:spcBef>
                <a:spcPct val="30000"/>
              </a:spcBef>
              <a:defRPr kumimoji="1" sz="1000">
                <a:solidFill>
                  <a:schemeClr val="tx1"/>
                </a:solidFill>
                <a:latin typeface="Arial" panose="020B0604020202020204" pitchFamily="34" charset="0"/>
                <a:ea typeface="ＭＳ Ｐ明朝" panose="02020600040205080304" pitchFamily="18" charset="-128"/>
              </a:defRPr>
            </a:lvl3pPr>
            <a:lvl4pPr marL="1526591" indent="-218087" defTabSz="859786">
              <a:spcBef>
                <a:spcPct val="30000"/>
              </a:spcBef>
              <a:defRPr kumimoji="1" sz="1000">
                <a:solidFill>
                  <a:schemeClr val="tx1"/>
                </a:solidFill>
                <a:latin typeface="Arial" panose="020B0604020202020204" pitchFamily="34" charset="0"/>
                <a:ea typeface="ＭＳ Ｐ明朝" panose="02020600040205080304" pitchFamily="18" charset="-128"/>
              </a:defRPr>
            </a:lvl4pPr>
            <a:lvl5pPr marL="1962757" indent="-218087" defTabSz="859786">
              <a:spcBef>
                <a:spcPct val="30000"/>
              </a:spcBef>
              <a:defRPr kumimoji="1" sz="1000">
                <a:solidFill>
                  <a:schemeClr val="tx1"/>
                </a:solidFill>
                <a:latin typeface="Arial" panose="020B0604020202020204" pitchFamily="34" charset="0"/>
                <a:ea typeface="ＭＳ Ｐ明朝" panose="02020600040205080304" pitchFamily="18" charset="-128"/>
              </a:defRPr>
            </a:lvl5pPr>
            <a:lvl6pPr marL="2414617"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6pPr>
            <a:lvl7pPr marL="2866477"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7pPr>
            <a:lvl8pPr marL="3318331"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8pPr>
            <a:lvl9pPr marL="3770194"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9pPr>
          </a:lstStyle>
          <a:p>
            <a:pPr marL="0" marR="0" lvl="0" indent="0" algn="r" defTabSz="859786" rtl="0" eaLnBrk="1" fontAlgn="base" latinLnBrk="0" hangingPunct="1">
              <a:lnSpc>
                <a:spcPct val="100000"/>
              </a:lnSpc>
              <a:spcBef>
                <a:spcPct val="0"/>
              </a:spcBef>
              <a:spcAft>
                <a:spcPct val="0"/>
              </a:spcAft>
              <a:buClrTx/>
              <a:buSzTx/>
              <a:buFontTx/>
              <a:buNone/>
              <a:tabLst/>
              <a:defRPr/>
            </a:pPr>
            <a:fld id="{AFD168A8-42E3-4E59-A19B-9754ED260CD8}" type="slidenum">
              <a:rPr kumimoji="1" lang="en-US" altLang="ja-JP"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rPr>
              <a:pPr marL="0" marR="0" lvl="0" indent="0" algn="r" defTabSz="859786" rtl="0" eaLnBrk="1" fontAlgn="base" latinLnBrk="0" hangingPunct="1">
                <a:lnSpc>
                  <a:spcPct val="100000"/>
                </a:lnSpc>
                <a:spcBef>
                  <a:spcPct val="0"/>
                </a:spcBef>
                <a:spcAft>
                  <a:spcPct val="0"/>
                </a:spcAft>
                <a:buClrTx/>
                <a:buSzTx/>
                <a:buFontTx/>
                <a:buNone/>
                <a:tabLst/>
                <a:defRPr/>
              </a:pPr>
              <a:t>308</a:t>
            </a:fld>
            <a:endParaRPr kumimoji="1" lang="en-US" altLang="ja-JP" sz="12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Tree>
    <p:extLst>
      <p:ext uri="{BB962C8B-B14F-4D97-AF65-F5344CB8AC3E}">
        <p14:creationId xmlns:p14="http://schemas.microsoft.com/office/powerpoint/2010/main" val="691166488"/>
      </p:ext>
    </p:extLst>
  </p:cSld>
  <p:clrMapOvr>
    <a:masterClrMapping/>
  </p:clrMapOvr>
</p:notes>
</file>

<file path=ppt/notesSlides/notesSlide1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a:xfrm>
            <a:off x="904875" y="276225"/>
            <a:ext cx="4921250" cy="3690938"/>
          </a:xfrm>
          <a:ln/>
        </p:spPr>
      </p:sp>
      <p:sp>
        <p:nvSpPr>
          <p:cNvPr id="4099" name="ノート プレースホルダ 2"/>
          <p:cNvSpPr>
            <a:spLocks noGrp="1"/>
          </p:cNvSpPr>
          <p:nvPr>
            <p:ph type="body" idx="1"/>
          </p:nvPr>
        </p:nvSpPr>
        <p:spPr>
          <a:xfrm>
            <a:off x="671379" y="5229818"/>
            <a:ext cx="5590641" cy="2743173"/>
          </a:xfrm>
          <a:noFill/>
          <a:ln>
            <a:solidFill>
              <a:schemeClr val="tx1"/>
            </a:solidFill>
          </a:ln>
          <a:extLst>
            <a:ext uri="{909E8E84-426E-40DD-AFC4-6F175D3DCCD1}">
              <a14:hiddenFill xmlns:a14="http://schemas.microsoft.com/office/drawing/2010/main">
                <a:solidFill>
                  <a:srgbClr val="FFFFFF"/>
                </a:solidFill>
              </a14:hiddenFill>
            </a:ext>
          </a:extLst>
        </p:spPr>
        <p:txBody>
          <a:bodyPr/>
          <a:lstStyle/>
          <a:p>
            <a:endParaRPr lang="ja-JP" altLang="en-US" dirty="0">
              <a:latin typeface="Arial" panose="020B0604020202020204" pitchFamily="34" charset="0"/>
            </a:endParaRPr>
          </a:p>
        </p:txBody>
      </p:sp>
      <p:sp>
        <p:nvSpPr>
          <p:cNvPr id="4100" name="スライド番号プレースホルダ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859786">
              <a:spcBef>
                <a:spcPct val="30000"/>
              </a:spcBef>
              <a:defRPr kumimoji="1" sz="1000">
                <a:solidFill>
                  <a:schemeClr val="tx1"/>
                </a:solidFill>
                <a:latin typeface="Arial" panose="020B0604020202020204" pitchFamily="34" charset="0"/>
                <a:ea typeface="ＭＳ Ｐ明朝" panose="02020600040205080304" pitchFamily="18" charset="-128"/>
              </a:defRPr>
            </a:lvl1pPr>
            <a:lvl2pPr marL="709165" indent="-271425" defTabSz="859786">
              <a:spcBef>
                <a:spcPct val="30000"/>
              </a:spcBef>
              <a:defRPr kumimoji="1" sz="1000">
                <a:solidFill>
                  <a:schemeClr val="tx1"/>
                </a:solidFill>
                <a:latin typeface="Arial" panose="020B0604020202020204" pitchFamily="34" charset="0"/>
                <a:ea typeface="ＭＳ Ｐ明朝" panose="02020600040205080304" pitchFamily="18" charset="-128"/>
              </a:defRPr>
            </a:lvl2pPr>
            <a:lvl3pPr marL="1090423" indent="-218087" defTabSz="859786">
              <a:spcBef>
                <a:spcPct val="30000"/>
              </a:spcBef>
              <a:defRPr kumimoji="1" sz="1000">
                <a:solidFill>
                  <a:schemeClr val="tx1"/>
                </a:solidFill>
                <a:latin typeface="Arial" panose="020B0604020202020204" pitchFamily="34" charset="0"/>
                <a:ea typeface="ＭＳ Ｐ明朝" panose="02020600040205080304" pitchFamily="18" charset="-128"/>
              </a:defRPr>
            </a:lvl3pPr>
            <a:lvl4pPr marL="1526591" indent="-218087" defTabSz="859786">
              <a:spcBef>
                <a:spcPct val="30000"/>
              </a:spcBef>
              <a:defRPr kumimoji="1" sz="1000">
                <a:solidFill>
                  <a:schemeClr val="tx1"/>
                </a:solidFill>
                <a:latin typeface="Arial" panose="020B0604020202020204" pitchFamily="34" charset="0"/>
                <a:ea typeface="ＭＳ Ｐ明朝" panose="02020600040205080304" pitchFamily="18" charset="-128"/>
              </a:defRPr>
            </a:lvl4pPr>
            <a:lvl5pPr marL="1962757" indent="-218087" defTabSz="859786">
              <a:spcBef>
                <a:spcPct val="30000"/>
              </a:spcBef>
              <a:defRPr kumimoji="1" sz="1000">
                <a:solidFill>
                  <a:schemeClr val="tx1"/>
                </a:solidFill>
                <a:latin typeface="Arial" panose="020B0604020202020204" pitchFamily="34" charset="0"/>
                <a:ea typeface="ＭＳ Ｐ明朝" panose="02020600040205080304" pitchFamily="18" charset="-128"/>
              </a:defRPr>
            </a:lvl5pPr>
            <a:lvl6pPr marL="2414617"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6pPr>
            <a:lvl7pPr marL="2866477"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7pPr>
            <a:lvl8pPr marL="3318331"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8pPr>
            <a:lvl9pPr marL="3770194"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9pPr>
          </a:lstStyle>
          <a:p>
            <a:pPr marL="0" marR="0" lvl="0" indent="0" algn="r" defTabSz="859786" rtl="0" eaLnBrk="1" fontAlgn="base" latinLnBrk="0" hangingPunct="1">
              <a:lnSpc>
                <a:spcPct val="100000"/>
              </a:lnSpc>
              <a:spcBef>
                <a:spcPct val="0"/>
              </a:spcBef>
              <a:spcAft>
                <a:spcPct val="0"/>
              </a:spcAft>
              <a:buClrTx/>
              <a:buSzTx/>
              <a:buFontTx/>
              <a:buNone/>
              <a:tabLst/>
              <a:defRPr/>
            </a:pPr>
            <a:fld id="{AFD168A8-42E3-4E59-A19B-9754ED260CD8}" type="slidenum">
              <a:rPr kumimoji="1" lang="en-US" altLang="ja-JP"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rPr>
              <a:pPr marL="0" marR="0" lvl="0" indent="0" algn="r" defTabSz="859786" rtl="0" eaLnBrk="1" fontAlgn="base" latinLnBrk="0" hangingPunct="1">
                <a:lnSpc>
                  <a:spcPct val="100000"/>
                </a:lnSpc>
                <a:spcBef>
                  <a:spcPct val="0"/>
                </a:spcBef>
                <a:spcAft>
                  <a:spcPct val="0"/>
                </a:spcAft>
                <a:buClrTx/>
                <a:buSzTx/>
                <a:buFontTx/>
                <a:buNone/>
                <a:tabLst/>
                <a:defRPr/>
              </a:pPr>
              <a:t>309</a:t>
            </a:fld>
            <a:endParaRPr kumimoji="1" lang="en-US" altLang="ja-JP" sz="12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Tree>
    <p:extLst>
      <p:ext uri="{BB962C8B-B14F-4D97-AF65-F5344CB8AC3E}">
        <p14:creationId xmlns:p14="http://schemas.microsoft.com/office/powerpoint/2010/main" val="2559221383"/>
      </p:ext>
    </p:extLst>
  </p:cSld>
  <p:clrMapOvr>
    <a:masterClrMapping/>
  </p:clrMapOvr>
</p:notes>
</file>

<file path=ppt/notesSlides/notesSlide1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a:xfrm>
            <a:off x="904875" y="276225"/>
            <a:ext cx="4921250" cy="3690938"/>
          </a:xfrm>
          <a:ln/>
        </p:spPr>
      </p:sp>
      <p:sp>
        <p:nvSpPr>
          <p:cNvPr id="4099" name="ノート プレースホルダ 2"/>
          <p:cNvSpPr>
            <a:spLocks noGrp="1"/>
          </p:cNvSpPr>
          <p:nvPr>
            <p:ph type="body" idx="1"/>
          </p:nvPr>
        </p:nvSpPr>
        <p:spPr>
          <a:xfrm>
            <a:off x="671379" y="5229818"/>
            <a:ext cx="5590641" cy="2743173"/>
          </a:xfrm>
          <a:noFill/>
          <a:ln>
            <a:solidFill>
              <a:schemeClr val="tx1"/>
            </a:solidFill>
          </a:ln>
          <a:extLst>
            <a:ext uri="{909E8E84-426E-40DD-AFC4-6F175D3DCCD1}">
              <a14:hiddenFill xmlns:a14="http://schemas.microsoft.com/office/drawing/2010/main">
                <a:solidFill>
                  <a:srgbClr val="FFFFFF"/>
                </a:solidFill>
              </a14:hiddenFill>
            </a:ext>
          </a:extLst>
        </p:spPr>
        <p:txBody>
          <a:bodyPr/>
          <a:lstStyle/>
          <a:p>
            <a:endParaRPr lang="ja-JP" altLang="en-US" dirty="0">
              <a:latin typeface="Arial" panose="020B0604020202020204" pitchFamily="34" charset="0"/>
            </a:endParaRPr>
          </a:p>
        </p:txBody>
      </p:sp>
      <p:sp>
        <p:nvSpPr>
          <p:cNvPr id="4100" name="スライド番号プレースホルダ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859786">
              <a:spcBef>
                <a:spcPct val="30000"/>
              </a:spcBef>
              <a:defRPr kumimoji="1" sz="1000">
                <a:solidFill>
                  <a:schemeClr val="tx1"/>
                </a:solidFill>
                <a:latin typeface="Arial" panose="020B0604020202020204" pitchFamily="34" charset="0"/>
                <a:ea typeface="ＭＳ Ｐ明朝" panose="02020600040205080304" pitchFamily="18" charset="-128"/>
              </a:defRPr>
            </a:lvl1pPr>
            <a:lvl2pPr marL="709165" indent="-271425" defTabSz="859786">
              <a:spcBef>
                <a:spcPct val="30000"/>
              </a:spcBef>
              <a:defRPr kumimoji="1" sz="1000">
                <a:solidFill>
                  <a:schemeClr val="tx1"/>
                </a:solidFill>
                <a:latin typeface="Arial" panose="020B0604020202020204" pitchFamily="34" charset="0"/>
                <a:ea typeface="ＭＳ Ｐ明朝" panose="02020600040205080304" pitchFamily="18" charset="-128"/>
              </a:defRPr>
            </a:lvl2pPr>
            <a:lvl3pPr marL="1090423" indent="-218087" defTabSz="859786">
              <a:spcBef>
                <a:spcPct val="30000"/>
              </a:spcBef>
              <a:defRPr kumimoji="1" sz="1000">
                <a:solidFill>
                  <a:schemeClr val="tx1"/>
                </a:solidFill>
                <a:latin typeface="Arial" panose="020B0604020202020204" pitchFamily="34" charset="0"/>
                <a:ea typeface="ＭＳ Ｐ明朝" panose="02020600040205080304" pitchFamily="18" charset="-128"/>
              </a:defRPr>
            </a:lvl3pPr>
            <a:lvl4pPr marL="1526591" indent="-218087" defTabSz="859786">
              <a:spcBef>
                <a:spcPct val="30000"/>
              </a:spcBef>
              <a:defRPr kumimoji="1" sz="1000">
                <a:solidFill>
                  <a:schemeClr val="tx1"/>
                </a:solidFill>
                <a:latin typeface="Arial" panose="020B0604020202020204" pitchFamily="34" charset="0"/>
                <a:ea typeface="ＭＳ Ｐ明朝" panose="02020600040205080304" pitchFamily="18" charset="-128"/>
              </a:defRPr>
            </a:lvl4pPr>
            <a:lvl5pPr marL="1962757" indent="-218087" defTabSz="859786">
              <a:spcBef>
                <a:spcPct val="30000"/>
              </a:spcBef>
              <a:defRPr kumimoji="1" sz="1000">
                <a:solidFill>
                  <a:schemeClr val="tx1"/>
                </a:solidFill>
                <a:latin typeface="Arial" panose="020B0604020202020204" pitchFamily="34" charset="0"/>
                <a:ea typeface="ＭＳ Ｐ明朝" panose="02020600040205080304" pitchFamily="18" charset="-128"/>
              </a:defRPr>
            </a:lvl5pPr>
            <a:lvl6pPr marL="2414617"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6pPr>
            <a:lvl7pPr marL="2866477"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7pPr>
            <a:lvl8pPr marL="3318331"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8pPr>
            <a:lvl9pPr marL="3770194"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9pPr>
          </a:lstStyle>
          <a:p>
            <a:pPr marL="0" marR="0" lvl="0" indent="0" algn="r" defTabSz="859786" rtl="0" eaLnBrk="1" fontAlgn="base" latinLnBrk="0" hangingPunct="1">
              <a:lnSpc>
                <a:spcPct val="100000"/>
              </a:lnSpc>
              <a:spcBef>
                <a:spcPct val="0"/>
              </a:spcBef>
              <a:spcAft>
                <a:spcPct val="0"/>
              </a:spcAft>
              <a:buClrTx/>
              <a:buSzTx/>
              <a:buFontTx/>
              <a:buNone/>
              <a:tabLst/>
              <a:defRPr/>
            </a:pPr>
            <a:fld id="{AFD168A8-42E3-4E59-A19B-9754ED260CD8}" type="slidenum">
              <a:rPr kumimoji="1" lang="en-US" altLang="ja-JP"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rPr>
              <a:pPr marL="0" marR="0" lvl="0" indent="0" algn="r" defTabSz="859786" rtl="0" eaLnBrk="1" fontAlgn="base" latinLnBrk="0" hangingPunct="1">
                <a:lnSpc>
                  <a:spcPct val="100000"/>
                </a:lnSpc>
                <a:spcBef>
                  <a:spcPct val="0"/>
                </a:spcBef>
                <a:spcAft>
                  <a:spcPct val="0"/>
                </a:spcAft>
                <a:buClrTx/>
                <a:buSzTx/>
                <a:buFontTx/>
                <a:buNone/>
                <a:tabLst/>
                <a:defRPr/>
              </a:pPr>
              <a:t>310</a:t>
            </a:fld>
            <a:endParaRPr kumimoji="1" lang="en-US" altLang="ja-JP" sz="12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Tree>
    <p:extLst>
      <p:ext uri="{BB962C8B-B14F-4D97-AF65-F5344CB8AC3E}">
        <p14:creationId xmlns:p14="http://schemas.microsoft.com/office/powerpoint/2010/main" val="96637835"/>
      </p:ext>
    </p:extLst>
  </p:cSld>
  <p:clrMapOvr>
    <a:masterClrMapping/>
  </p:clrMapOvr>
</p:notes>
</file>

<file path=ppt/notesSlides/notesSlide1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a:xfrm>
            <a:off x="904875" y="276225"/>
            <a:ext cx="4921250" cy="3690938"/>
          </a:xfrm>
          <a:ln/>
        </p:spPr>
      </p:sp>
      <p:sp>
        <p:nvSpPr>
          <p:cNvPr id="4099" name="ノート プレースホルダ 2"/>
          <p:cNvSpPr>
            <a:spLocks noGrp="1"/>
          </p:cNvSpPr>
          <p:nvPr>
            <p:ph type="body" idx="1"/>
          </p:nvPr>
        </p:nvSpPr>
        <p:spPr>
          <a:xfrm>
            <a:off x="671379" y="5229818"/>
            <a:ext cx="5590641" cy="2743173"/>
          </a:xfrm>
          <a:noFill/>
          <a:ln>
            <a:solidFill>
              <a:schemeClr val="tx1"/>
            </a:solidFill>
          </a:ln>
          <a:extLst>
            <a:ext uri="{909E8E84-426E-40DD-AFC4-6F175D3DCCD1}">
              <a14:hiddenFill xmlns:a14="http://schemas.microsoft.com/office/drawing/2010/main">
                <a:solidFill>
                  <a:srgbClr val="FFFFFF"/>
                </a:solidFill>
              </a14:hiddenFill>
            </a:ext>
          </a:extLst>
        </p:spPr>
        <p:txBody>
          <a:bodyPr/>
          <a:lstStyle/>
          <a:p>
            <a:endParaRPr lang="ja-JP" altLang="en-US" dirty="0">
              <a:latin typeface="Arial" panose="020B0604020202020204" pitchFamily="34" charset="0"/>
            </a:endParaRPr>
          </a:p>
        </p:txBody>
      </p:sp>
      <p:sp>
        <p:nvSpPr>
          <p:cNvPr id="4100" name="スライド番号プレースホルダ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859786">
              <a:spcBef>
                <a:spcPct val="30000"/>
              </a:spcBef>
              <a:defRPr kumimoji="1" sz="1000">
                <a:solidFill>
                  <a:schemeClr val="tx1"/>
                </a:solidFill>
                <a:latin typeface="Arial" panose="020B0604020202020204" pitchFamily="34" charset="0"/>
                <a:ea typeface="ＭＳ Ｐ明朝" panose="02020600040205080304" pitchFamily="18" charset="-128"/>
              </a:defRPr>
            </a:lvl1pPr>
            <a:lvl2pPr marL="709165" indent="-271425" defTabSz="859786">
              <a:spcBef>
                <a:spcPct val="30000"/>
              </a:spcBef>
              <a:defRPr kumimoji="1" sz="1000">
                <a:solidFill>
                  <a:schemeClr val="tx1"/>
                </a:solidFill>
                <a:latin typeface="Arial" panose="020B0604020202020204" pitchFamily="34" charset="0"/>
                <a:ea typeface="ＭＳ Ｐ明朝" panose="02020600040205080304" pitchFamily="18" charset="-128"/>
              </a:defRPr>
            </a:lvl2pPr>
            <a:lvl3pPr marL="1090423" indent="-218087" defTabSz="859786">
              <a:spcBef>
                <a:spcPct val="30000"/>
              </a:spcBef>
              <a:defRPr kumimoji="1" sz="1000">
                <a:solidFill>
                  <a:schemeClr val="tx1"/>
                </a:solidFill>
                <a:latin typeface="Arial" panose="020B0604020202020204" pitchFamily="34" charset="0"/>
                <a:ea typeface="ＭＳ Ｐ明朝" panose="02020600040205080304" pitchFamily="18" charset="-128"/>
              </a:defRPr>
            </a:lvl3pPr>
            <a:lvl4pPr marL="1526591" indent="-218087" defTabSz="859786">
              <a:spcBef>
                <a:spcPct val="30000"/>
              </a:spcBef>
              <a:defRPr kumimoji="1" sz="1000">
                <a:solidFill>
                  <a:schemeClr val="tx1"/>
                </a:solidFill>
                <a:latin typeface="Arial" panose="020B0604020202020204" pitchFamily="34" charset="0"/>
                <a:ea typeface="ＭＳ Ｐ明朝" panose="02020600040205080304" pitchFamily="18" charset="-128"/>
              </a:defRPr>
            </a:lvl4pPr>
            <a:lvl5pPr marL="1962757" indent="-218087" defTabSz="859786">
              <a:spcBef>
                <a:spcPct val="30000"/>
              </a:spcBef>
              <a:defRPr kumimoji="1" sz="1000">
                <a:solidFill>
                  <a:schemeClr val="tx1"/>
                </a:solidFill>
                <a:latin typeface="Arial" panose="020B0604020202020204" pitchFamily="34" charset="0"/>
                <a:ea typeface="ＭＳ Ｐ明朝" panose="02020600040205080304" pitchFamily="18" charset="-128"/>
              </a:defRPr>
            </a:lvl5pPr>
            <a:lvl6pPr marL="2414617"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6pPr>
            <a:lvl7pPr marL="2866477"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7pPr>
            <a:lvl8pPr marL="3318331"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8pPr>
            <a:lvl9pPr marL="3770194"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9pPr>
          </a:lstStyle>
          <a:p>
            <a:pPr marL="0" marR="0" lvl="0" indent="0" algn="r" defTabSz="859786" rtl="0" eaLnBrk="1" fontAlgn="base" latinLnBrk="0" hangingPunct="1">
              <a:lnSpc>
                <a:spcPct val="100000"/>
              </a:lnSpc>
              <a:spcBef>
                <a:spcPct val="0"/>
              </a:spcBef>
              <a:spcAft>
                <a:spcPct val="0"/>
              </a:spcAft>
              <a:buClrTx/>
              <a:buSzTx/>
              <a:buFontTx/>
              <a:buNone/>
              <a:tabLst/>
              <a:defRPr/>
            </a:pPr>
            <a:fld id="{AFD168A8-42E3-4E59-A19B-9754ED260CD8}" type="slidenum">
              <a:rPr kumimoji="1" lang="en-US" altLang="ja-JP"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rPr>
              <a:pPr marL="0" marR="0" lvl="0" indent="0" algn="r" defTabSz="859786" rtl="0" eaLnBrk="1" fontAlgn="base" latinLnBrk="0" hangingPunct="1">
                <a:lnSpc>
                  <a:spcPct val="100000"/>
                </a:lnSpc>
                <a:spcBef>
                  <a:spcPct val="0"/>
                </a:spcBef>
                <a:spcAft>
                  <a:spcPct val="0"/>
                </a:spcAft>
                <a:buClrTx/>
                <a:buSzTx/>
                <a:buFontTx/>
                <a:buNone/>
                <a:tabLst/>
                <a:defRPr/>
              </a:pPr>
              <a:t>311</a:t>
            </a:fld>
            <a:endParaRPr kumimoji="1" lang="en-US" altLang="ja-JP" sz="12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Tree>
    <p:extLst>
      <p:ext uri="{BB962C8B-B14F-4D97-AF65-F5344CB8AC3E}">
        <p14:creationId xmlns:p14="http://schemas.microsoft.com/office/powerpoint/2010/main" val="4163141687"/>
      </p:ext>
    </p:extLst>
  </p:cSld>
  <p:clrMapOvr>
    <a:masterClrMapping/>
  </p:clrMapOvr>
</p:notes>
</file>

<file path=ppt/notesSlides/notesSlide1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a:xfrm>
            <a:off x="904875" y="276225"/>
            <a:ext cx="4921250" cy="3690938"/>
          </a:xfrm>
          <a:ln/>
        </p:spPr>
      </p:sp>
      <p:sp>
        <p:nvSpPr>
          <p:cNvPr id="4099" name="ノート プレースホルダ 2"/>
          <p:cNvSpPr>
            <a:spLocks noGrp="1"/>
          </p:cNvSpPr>
          <p:nvPr>
            <p:ph type="body" idx="1"/>
          </p:nvPr>
        </p:nvSpPr>
        <p:spPr>
          <a:xfrm>
            <a:off x="671379" y="5229818"/>
            <a:ext cx="5590641" cy="2743173"/>
          </a:xfrm>
          <a:noFill/>
          <a:ln>
            <a:solidFill>
              <a:schemeClr val="tx1"/>
            </a:solidFill>
          </a:ln>
          <a:extLst>
            <a:ext uri="{909E8E84-426E-40DD-AFC4-6F175D3DCCD1}">
              <a14:hiddenFill xmlns:a14="http://schemas.microsoft.com/office/drawing/2010/main">
                <a:solidFill>
                  <a:srgbClr val="FFFFFF"/>
                </a:solidFill>
              </a14:hiddenFill>
            </a:ext>
          </a:extLst>
        </p:spPr>
        <p:txBody>
          <a:bodyPr/>
          <a:lstStyle/>
          <a:p>
            <a:endParaRPr lang="ja-JP" altLang="en-US" dirty="0">
              <a:latin typeface="Arial" panose="020B0604020202020204" pitchFamily="34" charset="0"/>
            </a:endParaRPr>
          </a:p>
        </p:txBody>
      </p:sp>
      <p:sp>
        <p:nvSpPr>
          <p:cNvPr id="4100" name="スライド番号プレースホルダ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859786">
              <a:spcBef>
                <a:spcPct val="30000"/>
              </a:spcBef>
              <a:defRPr kumimoji="1" sz="1000">
                <a:solidFill>
                  <a:schemeClr val="tx1"/>
                </a:solidFill>
                <a:latin typeface="Arial" panose="020B0604020202020204" pitchFamily="34" charset="0"/>
                <a:ea typeface="ＭＳ Ｐ明朝" panose="02020600040205080304" pitchFamily="18" charset="-128"/>
              </a:defRPr>
            </a:lvl1pPr>
            <a:lvl2pPr marL="709165" indent="-271425" defTabSz="859786">
              <a:spcBef>
                <a:spcPct val="30000"/>
              </a:spcBef>
              <a:defRPr kumimoji="1" sz="1000">
                <a:solidFill>
                  <a:schemeClr val="tx1"/>
                </a:solidFill>
                <a:latin typeface="Arial" panose="020B0604020202020204" pitchFamily="34" charset="0"/>
                <a:ea typeface="ＭＳ Ｐ明朝" panose="02020600040205080304" pitchFamily="18" charset="-128"/>
              </a:defRPr>
            </a:lvl2pPr>
            <a:lvl3pPr marL="1090423" indent="-218087" defTabSz="859786">
              <a:spcBef>
                <a:spcPct val="30000"/>
              </a:spcBef>
              <a:defRPr kumimoji="1" sz="1000">
                <a:solidFill>
                  <a:schemeClr val="tx1"/>
                </a:solidFill>
                <a:latin typeface="Arial" panose="020B0604020202020204" pitchFamily="34" charset="0"/>
                <a:ea typeface="ＭＳ Ｐ明朝" panose="02020600040205080304" pitchFamily="18" charset="-128"/>
              </a:defRPr>
            </a:lvl3pPr>
            <a:lvl4pPr marL="1526591" indent="-218087" defTabSz="859786">
              <a:spcBef>
                <a:spcPct val="30000"/>
              </a:spcBef>
              <a:defRPr kumimoji="1" sz="1000">
                <a:solidFill>
                  <a:schemeClr val="tx1"/>
                </a:solidFill>
                <a:latin typeface="Arial" panose="020B0604020202020204" pitchFamily="34" charset="0"/>
                <a:ea typeface="ＭＳ Ｐ明朝" panose="02020600040205080304" pitchFamily="18" charset="-128"/>
              </a:defRPr>
            </a:lvl4pPr>
            <a:lvl5pPr marL="1962757" indent="-218087" defTabSz="859786">
              <a:spcBef>
                <a:spcPct val="30000"/>
              </a:spcBef>
              <a:defRPr kumimoji="1" sz="1000">
                <a:solidFill>
                  <a:schemeClr val="tx1"/>
                </a:solidFill>
                <a:latin typeface="Arial" panose="020B0604020202020204" pitchFamily="34" charset="0"/>
                <a:ea typeface="ＭＳ Ｐ明朝" panose="02020600040205080304" pitchFamily="18" charset="-128"/>
              </a:defRPr>
            </a:lvl5pPr>
            <a:lvl6pPr marL="2414617"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6pPr>
            <a:lvl7pPr marL="2866477"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7pPr>
            <a:lvl8pPr marL="3318331"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8pPr>
            <a:lvl9pPr marL="3770194"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9pPr>
          </a:lstStyle>
          <a:p>
            <a:pPr marL="0" marR="0" lvl="0" indent="0" algn="r" defTabSz="859786" rtl="0" eaLnBrk="1" fontAlgn="base" latinLnBrk="0" hangingPunct="1">
              <a:lnSpc>
                <a:spcPct val="100000"/>
              </a:lnSpc>
              <a:spcBef>
                <a:spcPct val="0"/>
              </a:spcBef>
              <a:spcAft>
                <a:spcPct val="0"/>
              </a:spcAft>
              <a:buClrTx/>
              <a:buSzTx/>
              <a:buFontTx/>
              <a:buNone/>
              <a:tabLst/>
              <a:defRPr/>
            </a:pPr>
            <a:fld id="{AFD168A8-42E3-4E59-A19B-9754ED260CD8}" type="slidenum">
              <a:rPr kumimoji="1" lang="en-US" altLang="ja-JP"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rPr>
              <a:pPr marL="0" marR="0" lvl="0" indent="0" algn="r" defTabSz="859786" rtl="0" eaLnBrk="1" fontAlgn="base" latinLnBrk="0" hangingPunct="1">
                <a:lnSpc>
                  <a:spcPct val="100000"/>
                </a:lnSpc>
                <a:spcBef>
                  <a:spcPct val="0"/>
                </a:spcBef>
                <a:spcAft>
                  <a:spcPct val="0"/>
                </a:spcAft>
                <a:buClrTx/>
                <a:buSzTx/>
                <a:buFontTx/>
                <a:buNone/>
                <a:tabLst/>
                <a:defRPr/>
              </a:pPr>
              <a:t>312</a:t>
            </a:fld>
            <a:endParaRPr kumimoji="1" lang="en-US" altLang="ja-JP" sz="12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Tree>
    <p:extLst>
      <p:ext uri="{BB962C8B-B14F-4D97-AF65-F5344CB8AC3E}">
        <p14:creationId xmlns:p14="http://schemas.microsoft.com/office/powerpoint/2010/main" val="228009132"/>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en-US" altLang="ja-JP" dirty="0"/>
          </a:p>
        </p:txBody>
      </p:sp>
      <p:sp>
        <p:nvSpPr>
          <p:cNvPr id="4" name="スライド番号プレースホルダー 3"/>
          <p:cNvSpPr>
            <a:spLocks noGrp="1"/>
          </p:cNvSpPr>
          <p:nvPr>
            <p:ph type="sldNum" sz="quarter" idx="10"/>
          </p:nvPr>
        </p:nvSpPr>
        <p:spPr/>
        <p:txBody>
          <a:bodyPr/>
          <a:lstStyle/>
          <a:p>
            <a:pPr defTabSz="914178">
              <a:defRPr/>
            </a:pPr>
            <a:fld id="{4A5C514A-B6EE-4628-87B8-3755CB0013A9}" type="slidenum">
              <a:rPr lang="ja-JP" altLang="en-US">
                <a:solidFill>
                  <a:prstClr val="black"/>
                </a:solidFill>
                <a:latin typeface="Calibri"/>
                <a:ea typeface="ＭＳ Ｐゴシック" panose="020B0600070205080204" pitchFamily="50" charset="-128"/>
              </a:rPr>
              <a:pPr defTabSz="914178">
                <a:defRPr/>
              </a:pPr>
              <a:t>31</a:t>
            </a:fld>
            <a:endParaRPr lang="ja-JP" altLang="en-US">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305437696"/>
      </p:ext>
    </p:extLst>
  </p:cSld>
  <p:clrMapOvr>
    <a:masterClrMapping/>
  </p:clrMapOvr>
</p:notes>
</file>

<file path=ppt/notesSlides/notesSlide1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a:xfrm>
            <a:off x="904875" y="276225"/>
            <a:ext cx="4921250" cy="3690938"/>
          </a:xfrm>
          <a:ln/>
        </p:spPr>
      </p:sp>
      <p:sp>
        <p:nvSpPr>
          <p:cNvPr id="4099" name="ノート プレースホルダ 2"/>
          <p:cNvSpPr>
            <a:spLocks noGrp="1"/>
          </p:cNvSpPr>
          <p:nvPr>
            <p:ph type="body" idx="1"/>
          </p:nvPr>
        </p:nvSpPr>
        <p:spPr>
          <a:xfrm>
            <a:off x="671379" y="5229818"/>
            <a:ext cx="5590641" cy="2743173"/>
          </a:xfrm>
          <a:noFill/>
          <a:ln>
            <a:solidFill>
              <a:schemeClr val="tx1"/>
            </a:solidFill>
          </a:ln>
          <a:extLst>
            <a:ext uri="{909E8E84-426E-40DD-AFC4-6F175D3DCCD1}">
              <a14:hiddenFill xmlns:a14="http://schemas.microsoft.com/office/drawing/2010/main">
                <a:solidFill>
                  <a:srgbClr val="FFFFFF"/>
                </a:solidFill>
              </a14:hiddenFill>
            </a:ext>
          </a:extLst>
        </p:spPr>
        <p:txBody>
          <a:bodyPr/>
          <a:lstStyle/>
          <a:p>
            <a:endParaRPr lang="ja-JP" altLang="en-US" dirty="0">
              <a:latin typeface="Arial" panose="020B0604020202020204" pitchFamily="34" charset="0"/>
            </a:endParaRPr>
          </a:p>
        </p:txBody>
      </p:sp>
      <p:sp>
        <p:nvSpPr>
          <p:cNvPr id="4100" name="スライド番号プレースホルダ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859786">
              <a:spcBef>
                <a:spcPct val="30000"/>
              </a:spcBef>
              <a:defRPr kumimoji="1" sz="1000">
                <a:solidFill>
                  <a:schemeClr val="tx1"/>
                </a:solidFill>
                <a:latin typeface="Arial" panose="020B0604020202020204" pitchFamily="34" charset="0"/>
                <a:ea typeface="ＭＳ Ｐ明朝" panose="02020600040205080304" pitchFamily="18" charset="-128"/>
              </a:defRPr>
            </a:lvl1pPr>
            <a:lvl2pPr marL="709165" indent="-271425" defTabSz="859786">
              <a:spcBef>
                <a:spcPct val="30000"/>
              </a:spcBef>
              <a:defRPr kumimoji="1" sz="1000">
                <a:solidFill>
                  <a:schemeClr val="tx1"/>
                </a:solidFill>
                <a:latin typeface="Arial" panose="020B0604020202020204" pitchFamily="34" charset="0"/>
                <a:ea typeface="ＭＳ Ｐ明朝" panose="02020600040205080304" pitchFamily="18" charset="-128"/>
              </a:defRPr>
            </a:lvl2pPr>
            <a:lvl3pPr marL="1090423" indent="-218087" defTabSz="859786">
              <a:spcBef>
                <a:spcPct val="30000"/>
              </a:spcBef>
              <a:defRPr kumimoji="1" sz="1000">
                <a:solidFill>
                  <a:schemeClr val="tx1"/>
                </a:solidFill>
                <a:latin typeface="Arial" panose="020B0604020202020204" pitchFamily="34" charset="0"/>
                <a:ea typeface="ＭＳ Ｐ明朝" panose="02020600040205080304" pitchFamily="18" charset="-128"/>
              </a:defRPr>
            </a:lvl3pPr>
            <a:lvl4pPr marL="1526591" indent="-218087" defTabSz="859786">
              <a:spcBef>
                <a:spcPct val="30000"/>
              </a:spcBef>
              <a:defRPr kumimoji="1" sz="1000">
                <a:solidFill>
                  <a:schemeClr val="tx1"/>
                </a:solidFill>
                <a:latin typeface="Arial" panose="020B0604020202020204" pitchFamily="34" charset="0"/>
                <a:ea typeface="ＭＳ Ｐ明朝" panose="02020600040205080304" pitchFamily="18" charset="-128"/>
              </a:defRPr>
            </a:lvl4pPr>
            <a:lvl5pPr marL="1962757" indent="-218087" defTabSz="859786">
              <a:spcBef>
                <a:spcPct val="30000"/>
              </a:spcBef>
              <a:defRPr kumimoji="1" sz="1000">
                <a:solidFill>
                  <a:schemeClr val="tx1"/>
                </a:solidFill>
                <a:latin typeface="Arial" panose="020B0604020202020204" pitchFamily="34" charset="0"/>
                <a:ea typeface="ＭＳ Ｐ明朝" panose="02020600040205080304" pitchFamily="18" charset="-128"/>
              </a:defRPr>
            </a:lvl5pPr>
            <a:lvl6pPr marL="2414617"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6pPr>
            <a:lvl7pPr marL="2866477"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7pPr>
            <a:lvl8pPr marL="3318331"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8pPr>
            <a:lvl9pPr marL="3770194"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9pPr>
          </a:lstStyle>
          <a:p>
            <a:pPr marL="0" marR="0" lvl="0" indent="0" algn="r" defTabSz="859786" rtl="0" eaLnBrk="1" fontAlgn="base" latinLnBrk="0" hangingPunct="1">
              <a:lnSpc>
                <a:spcPct val="100000"/>
              </a:lnSpc>
              <a:spcBef>
                <a:spcPct val="0"/>
              </a:spcBef>
              <a:spcAft>
                <a:spcPct val="0"/>
              </a:spcAft>
              <a:buClrTx/>
              <a:buSzTx/>
              <a:buFontTx/>
              <a:buNone/>
              <a:tabLst/>
              <a:defRPr/>
            </a:pPr>
            <a:fld id="{AFD168A8-42E3-4E59-A19B-9754ED260CD8}" type="slidenum">
              <a:rPr kumimoji="1" lang="en-US" altLang="ja-JP"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rPr>
              <a:pPr marL="0" marR="0" lvl="0" indent="0" algn="r" defTabSz="859786" rtl="0" eaLnBrk="1" fontAlgn="base" latinLnBrk="0" hangingPunct="1">
                <a:lnSpc>
                  <a:spcPct val="100000"/>
                </a:lnSpc>
                <a:spcBef>
                  <a:spcPct val="0"/>
                </a:spcBef>
                <a:spcAft>
                  <a:spcPct val="0"/>
                </a:spcAft>
                <a:buClrTx/>
                <a:buSzTx/>
                <a:buFontTx/>
                <a:buNone/>
                <a:tabLst/>
                <a:defRPr/>
              </a:pPr>
              <a:t>313</a:t>
            </a:fld>
            <a:endParaRPr kumimoji="1" lang="en-US" altLang="ja-JP" sz="12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Tree>
    <p:extLst>
      <p:ext uri="{BB962C8B-B14F-4D97-AF65-F5344CB8AC3E}">
        <p14:creationId xmlns:p14="http://schemas.microsoft.com/office/powerpoint/2010/main" val="2602679869"/>
      </p:ext>
    </p:extLst>
  </p:cSld>
  <p:clrMapOvr>
    <a:masterClrMapping/>
  </p:clrMapOvr>
</p:notes>
</file>

<file path=ppt/notesSlides/notesSlide1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a:xfrm>
            <a:off x="904875" y="276225"/>
            <a:ext cx="4921250" cy="3690938"/>
          </a:xfrm>
          <a:ln/>
        </p:spPr>
      </p:sp>
      <p:sp>
        <p:nvSpPr>
          <p:cNvPr id="4099" name="ノート プレースホルダ 2"/>
          <p:cNvSpPr>
            <a:spLocks noGrp="1"/>
          </p:cNvSpPr>
          <p:nvPr>
            <p:ph type="body" idx="1"/>
          </p:nvPr>
        </p:nvSpPr>
        <p:spPr>
          <a:xfrm>
            <a:off x="671379" y="5229818"/>
            <a:ext cx="5590641" cy="2743173"/>
          </a:xfrm>
          <a:noFill/>
          <a:ln>
            <a:solidFill>
              <a:schemeClr val="tx1"/>
            </a:solidFill>
          </a:ln>
          <a:extLst>
            <a:ext uri="{909E8E84-426E-40DD-AFC4-6F175D3DCCD1}">
              <a14:hiddenFill xmlns:a14="http://schemas.microsoft.com/office/drawing/2010/main">
                <a:solidFill>
                  <a:srgbClr val="FFFFFF"/>
                </a:solidFill>
              </a14:hiddenFill>
            </a:ext>
          </a:extLst>
        </p:spPr>
        <p:txBody>
          <a:bodyPr/>
          <a:lstStyle/>
          <a:p>
            <a:endParaRPr lang="ja-JP" altLang="en-US" dirty="0">
              <a:latin typeface="Arial" panose="020B0604020202020204" pitchFamily="34" charset="0"/>
            </a:endParaRPr>
          </a:p>
        </p:txBody>
      </p:sp>
      <p:sp>
        <p:nvSpPr>
          <p:cNvPr id="4100" name="スライド番号プレースホルダ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859786">
              <a:spcBef>
                <a:spcPct val="30000"/>
              </a:spcBef>
              <a:defRPr kumimoji="1" sz="1000">
                <a:solidFill>
                  <a:schemeClr val="tx1"/>
                </a:solidFill>
                <a:latin typeface="Arial" panose="020B0604020202020204" pitchFamily="34" charset="0"/>
                <a:ea typeface="ＭＳ Ｐ明朝" panose="02020600040205080304" pitchFamily="18" charset="-128"/>
              </a:defRPr>
            </a:lvl1pPr>
            <a:lvl2pPr marL="709165" indent="-271425" defTabSz="859786">
              <a:spcBef>
                <a:spcPct val="30000"/>
              </a:spcBef>
              <a:defRPr kumimoji="1" sz="1000">
                <a:solidFill>
                  <a:schemeClr val="tx1"/>
                </a:solidFill>
                <a:latin typeface="Arial" panose="020B0604020202020204" pitchFamily="34" charset="0"/>
                <a:ea typeface="ＭＳ Ｐ明朝" panose="02020600040205080304" pitchFamily="18" charset="-128"/>
              </a:defRPr>
            </a:lvl2pPr>
            <a:lvl3pPr marL="1090423" indent="-218087" defTabSz="859786">
              <a:spcBef>
                <a:spcPct val="30000"/>
              </a:spcBef>
              <a:defRPr kumimoji="1" sz="1000">
                <a:solidFill>
                  <a:schemeClr val="tx1"/>
                </a:solidFill>
                <a:latin typeface="Arial" panose="020B0604020202020204" pitchFamily="34" charset="0"/>
                <a:ea typeface="ＭＳ Ｐ明朝" panose="02020600040205080304" pitchFamily="18" charset="-128"/>
              </a:defRPr>
            </a:lvl3pPr>
            <a:lvl4pPr marL="1526591" indent="-218087" defTabSz="859786">
              <a:spcBef>
                <a:spcPct val="30000"/>
              </a:spcBef>
              <a:defRPr kumimoji="1" sz="1000">
                <a:solidFill>
                  <a:schemeClr val="tx1"/>
                </a:solidFill>
                <a:latin typeface="Arial" panose="020B0604020202020204" pitchFamily="34" charset="0"/>
                <a:ea typeface="ＭＳ Ｐ明朝" panose="02020600040205080304" pitchFamily="18" charset="-128"/>
              </a:defRPr>
            </a:lvl4pPr>
            <a:lvl5pPr marL="1962757" indent="-218087" defTabSz="859786">
              <a:spcBef>
                <a:spcPct val="30000"/>
              </a:spcBef>
              <a:defRPr kumimoji="1" sz="1000">
                <a:solidFill>
                  <a:schemeClr val="tx1"/>
                </a:solidFill>
                <a:latin typeface="Arial" panose="020B0604020202020204" pitchFamily="34" charset="0"/>
                <a:ea typeface="ＭＳ Ｐ明朝" panose="02020600040205080304" pitchFamily="18" charset="-128"/>
              </a:defRPr>
            </a:lvl5pPr>
            <a:lvl6pPr marL="2414617"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6pPr>
            <a:lvl7pPr marL="2866477"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7pPr>
            <a:lvl8pPr marL="3318331"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8pPr>
            <a:lvl9pPr marL="3770194"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9pPr>
          </a:lstStyle>
          <a:p>
            <a:pPr marL="0" marR="0" lvl="0" indent="0" algn="r" defTabSz="859786" rtl="0" eaLnBrk="1" fontAlgn="base" latinLnBrk="0" hangingPunct="1">
              <a:lnSpc>
                <a:spcPct val="100000"/>
              </a:lnSpc>
              <a:spcBef>
                <a:spcPct val="0"/>
              </a:spcBef>
              <a:spcAft>
                <a:spcPct val="0"/>
              </a:spcAft>
              <a:buClrTx/>
              <a:buSzTx/>
              <a:buFontTx/>
              <a:buNone/>
              <a:tabLst/>
              <a:defRPr/>
            </a:pPr>
            <a:fld id="{AFD168A8-42E3-4E59-A19B-9754ED260CD8}" type="slidenum">
              <a:rPr kumimoji="1" lang="en-US" altLang="ja-JP"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rPr>
              <a:pPr marL="0" marR="0" lvl="0" indent="0" algn="r" defTabSz="859786" rtl="0" eaLnBrk="1" fontAlgn="base" latinLnBrk="0" hangingPunct="1">
                <a:lnSpc>
                  <a:spcPct val="100000"/>
                </a:lnSpc>
                <a:spcBef>
                  <a:spcPct val="0"/>
                </a:spcBef>
                <a:spcAft>
                  <a:spcPct val="0"/>
                </a:spcAft>
                <a:buClrTx/>
                <a:buSzTx/>
                <a:buFontTx/>
                <a:buNone/>
                <a:tabLst/>
                <a:defRPr/>
              </a:pPr>
              <a:t>315</a:t>
            </a:fld>
            <a:endParaRPr kumimoji="1" lang="en-US" altLang="ja-JP" sz="12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Tree>
    <p:extLst>
      <p:ext uri="{BB962C8B-B14F-4D97-AF65-F5344CB8AC3E}">
        <p14:creationId xmlns:p14="http://schemas.microsoft.com/office/powerpoint/2010/main" val="1037504942"/>
      </p:ext>
    </p:extLst>
  </p:cSld>
  <p:clrMapOvr>
    <a:masterClrMapping/>
  </p:clrMapOvr>
</p:notes>
</file>

<file path=ppt/notesSlides/notesSlide1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a:xfrm>
            <a:off x="904875" y="276225"/>
            <a:ext cx="4921250" cy="3690938"/>
          </a:xfrm>
          <a:ln/>
        </p:spPr>
      </p:sp>
      <p:sp>
        <p:nvSpPr>
          <p:cNvPr id="4099" name="ノート プレースホルダ 2"/>
          <p:cNvSpPr>
            <a:spLocks noGrp="1"/>
          </p:cNvSpPr>
          <p:nvPr>
            <p:ph type="body" idx="1"/>
          </p:nvPr>
        </p:nvSpPr>
        <p:spPr>
          <a:xfrm>
            <a:off x="671379" y="5229818"/>
            <a:ext cx="5590641" cy="2743173"/>
          </a:xfrm>
          <a:noFill/>
          <a:ln>
            <a:solidFill>
              <a:schemeClr val="tx1"/>
            </a:solidFill>
          </a:ln>
          <a:extLst>
            <a:ext uri="{909E8E84-426E-40DD-AFC4-6F175D3DCCD1}">
              <a14:hiddenFill xmlns:a14="http://schemas.microsoft.com/office/drawing/2010/main">
                <a:solidFill>
                  <a:srgbClr val="FFFFFF"/>
                </a:solidFill>
              </a14:hiddenFill>
            </a:ext>
          </a:extLst>
        </p:spPr>
        <p:txBody>
          <a:bodyPr/>
          <a:lstStyle/>
          <a:p>
            <a:endParaRPr lang="ja-JP" altLang="en-US" dirty="0">
              <a:latin typeface="Arial" panose="020B0604020202020204" pitchFamily="34" charset="0"/>
            </a:endParaRPr>
          </a:p>
        </p:txBody>
      </p:sp>
      <p:sp>
        <p:nvSpPr>
          <p:cNvPr id="4100" name="スライド番号プレースホルダ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859786">
              <a:spcBef>
                <a:spcPct val="30000"/>
              </a:spcBef>
              <a:defRPr kumimoji="1" sz="1000">
                <a:solidFill>
                  <a:schemeClr val="tx1"/>
                </a:solidFill>
                <a:latin typeface="Arial" panose="020B0604020202020204" pitchFamily="34" charset="0"/>
                <a:ea typeface="ＭＳ Ｐ明朝" panose="02020600040205080304" pitchFamily="18" charset="-128"/>
              </a:defRPr>
            </a:lvl1pPr>
            <a:lvl2pPr marL="709165" indent="-271425" defTabSz="859786">
              <a:spcBef>
                <a:spcPct val="30000"/>
              </a:spcBef>
              <a:defRPr kumimoji="1" sz="1000">
                <a:solidFill>
                  <a:schemeClr val="tx1"/>
                </a:solidFill>
                <a:latin typeface="Arial" panose="020B0604020202020204" pitchFamily="34" charset="0"/>
                <a:ea typeface="ＭＳ Ｐ明朝" panose="02020600040205080304" pitchFamily="18" charset="-128"/>
              </a:defRPr>
            </a:lvl2pPr>
            <a:lvl3pPr marL="1090423" indent="-218087" defTabSz="859786">
              <a:spcBef>
                <a:spcPct val="30000"/>
              </a:spcBef>
              <a:defRPr kumimoji="1" sz="1000">
                <a:solidFill>
                  <a:schemeClr val="tx1"/>
                </a:solidFill>
                <a:latin typeface="Arial" panose="020B0604020202020204" pitchFamily="34" charset="0"/>
                <a:ea typeface="ＭＳ Ｐ明朝" panose="02020600040205080304" pitchFamily="18" charset="-128"/>
              </a:defRPr>
            </a:lvl3pPr>
            <a:lvl4pPr marL="1526591" indent="-218087" defTabSz="859786">
              <a:spcBef>
                <a:spcPct val="30000"/>
              </a:spcBef>
              <a:defRPr kumimoji="1" sz="1000">
                <a:solidFill>
                  <a:schemeClr val="tx1"/>
                </a:solidFill>
                <a:latin typeface="Arial" panose="020B0604020202020204" pitchFamily="34" charset="0"/>
                <a:ea typeface="ＭＳ Ｐ明朝" panose="02020600040205080304" pitchFamily="18" charset="-128"/>
              </a:defRPr>
            </a:lvl4pPr>
            <a:lvl5pPr marL="1962757" indent="-218087" defTabSz="859786">
              <a:spcBef>
                <a:spcPct val="30000"/>
              </a:spcBef>
              <a:defRPr kumimoji="1" sz="1000">
                <a:solidFill>
                  <a:schemeClr val="tx1"/>
                </a:solidFill>
                <a:latin typeface="Arial" panose="020B0604020202020204" pitchFamily="34" charset="0"/>
                <a:ea typeface="ＭＳ Ｐ明朝" panose="02020600040205080304" pitchFamily="18" charset="-128"/>
              </a:defRPr>
            </a:lvl5pPr>
            <a:lvl6pPr marL="2414617"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6pPr>
            <a:lvl7pPr marL="2866477"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7pPr>
            <a:lvl8pPr marL="3318331"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8pPr>
            <a:lvl9pPr marL="3770194"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9pPr>
          </a:lstStyle>
          <a:p>
            <a:pPr marL="0" marR="0" lvl="0" indent="0" algn="r" defTabSz="859786" rtl="0" eaLnBrk="1" fontAlgn="base" latinLnBrk="0" hangingPunct="1">
              <a:lnSpc>
                <a:spcPct val="100000"/>
              </a:lnSpc>
              <a:spcBef>
                <a:spcPct val="0"/>
              </a:spcBef>
              <a:spcAft>
                <a:spcPct val="0"/>
              </a:spcAft>
              <a:buClrTx/>
              <a:buSzTx/>
              <a:buFontTx/>
              <a:buNone/>
              <a:tabLst/>
              <a:defRPr/>
            </a:pPr>
            <a:fld id="{AFD168A8-42E3-4E59-A19B-9754ED260CD8}" type="slidenum">
              <a:rPr kumimoji="1" lang="en-US" altLang="ja-JP"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rPr>
              <a:pPr marL="0" marR="0" lvl="0" indent="0" algn="r" defTabSz="859786" rtl="0" eaLnBrk="1" fontAlgn="base" latinLnBrk="0" hangingPunct="1">
                <a:lnSpc>
                  <a:spcPct val="100000"/>
                </a:lnSpc>
                <a:spcBef>
                  <a:spcPct val="0"/>
                </a:spcBef>
                <a:spcAft>
                  <a:spcPct val="0"/>
                </a:spcAft>
                <a:buClrTx/>
                <a:buSzTx/>
                <a:buFontTx/>
                <a:buNone/>
                <a:tabLst/>
                <a:defRPr/>
              </a:pPr>
              <a:t>316</a:t>
            </a:fld>
            <a:endParaRPr kumimoji="1" lang="en-US" altLang="ja-JP" sz="12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Tree>
    <p:extLst>
      <p:ext uri="{BB962C8B-B14F-4D97-AF65-F5344CB8AC3E}">
        <p14:creationId xmlns:p14="http://schemas.microsoft.com/office/powerpoint/2010/main" val="2419661786"/>
      </p:ext>
    </p:extLst>
  </p:cSld>
  <p:clrMapOvr>
    <a:masterClrMapping/>
  </p:clrMapOvr>
</p:notes>
</file>

<file path=ppt/notesSlides/notesSlide1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a:xfrm>
            <a:off x="904875" y="276225"/>
            <a:ext cx="4921250" cy="3690938"/>
          </a:xfrm>
          <a:ln/>
        </p:spPr>
      </p:sp>
      <p:sp>
        <p:nvSpPr>
          <p:cNvPr id="4099" name="ノート プレースホルダ 2"/>
          <p:cNvSpPr>
            <a:spLocks noGrp="1"/>
          </p:cNvSpPr>
          <p:nvPr>
            <p:ph type="body" idx="1"/>
          </p:nvPr>
        </p:nvSpPr>
        <p:spPr>
          <a:xfrm>
            <a:off x="671379" y="5229818"/>
            <a:ext cx="5590641" cy="2743173"/>
          </a:xfrm>
          <a:noFill/>
          <a:ln>
            <a:solidFill>
              <a:schemeClr val="tx1"/>
            </a:solidFill>
          </a:ln>
          <a:extLst>
            <a:ext uri="{909E8E84-426E-40DD-AFC4-6F175D3DCCD1}">
              <a14:hiddenFill xmlns:a14="http://schemas.microsoft.com/office/drawing/2010/main">
                <a:solidFill>
                  <a:srgbClr val="FFFFFF"/>
                </a:solidFill>
              </a14:hiddenFill>
            </a:ext>
          </a:extLst>
        </p:spPr>
        <p:txBody>
          <a:bodyPr/>
          <a:lstStyle/>
          <a:p>
            <a:endParaRPr lang="ja-JP" altLang="en-US" dirty="0">
              <a:latin typeface="Arial" panose="020B0604020202020204" pitchFamily="34" charset="0"/>
            </a:endParaRPr>
          </a:p>
        </p:txBody>
      </p:sp>
      <p:sp>
        <p:nvSpPr>
          <p:cNvPr id="4100" name="スライド番号プレースホルダ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859786">
              <a:spcBef>
                <a:spcPct val="30000"/>
              </a:spcBef>
              <a:defRPr kumimoji="1" sz="1000">
                <a:solidFill>
                  <a:schemeClr val="tx1"/>
                </a:solidFill>
                <a:latin typeface="Arial" panose="020B0604020202020204" pitchFamily="34" charset="0"/>
                <a:ea typeface="ＭＳ Ｐ明朝" panose="02020600040205080304" pitchFamily="18" charset="-128"/>
              </a:defRPr>
            </a:lvl1pPr>
            <a:lvl2pPr marL="709165" indent="-271425" defTabSz="859786">
              <a:spcBef>
                <a:spcPct val="30000"/>
              </a:spcBef>
              <a:defRPr kumimoji="1" sz="1000">
                <a:solidFill>
                  <a:schemeClr val="tx1"/>
                </a:solidFill>
                <a:latin typeface="Arial" panose="020B0604020202020204" pitchFamily="34" charset="0"/>
                <a:ea typeface="ＭＳ Ｐ明朝" panose="02020600040205080304" pitchFamily="18" charset="-128"/>
              </a:defRPr>
            </a:lvl2pPr>
            <a:lvl3pPr marL="1090423" indent="-218087" defTabSz="859786">
              <a:spcBef>
                <a:spcPct val="30000"/>
              </a:spcBef>
              <a:defRPr kumimoji="1" sz="1000">
                <a:solidFill>
                  <a:schemeClr val="tx1"/>
                </a:solidFill>
                <a:latin typeface="Arial" panose="020B0604020202020204" pitchFamily="34" charset="0"/>
                <a:ea typeface="ＭＳ Ｐ明朝" panose="02020600040205080304" pitchFamily="18" charset="-128"/>
              </a:defRPr>
            </a:lvl3pPr>
            <a:lvl4pPr marL="1526591" indent="-218087" defTabSz="859786">
              <a:spcBef>
                <a:spcPct val="30000"/>
              </a:spcBef>
              <a:defRPr kumimoji="1" sz="1000">
                <a:solidFill>
                  <a:schemeClr val="tx1"/>
                </a:solidFill>
                <a:latin typeface="Arial" panose="020B0604020202020204" pitchFamily="34" charset="0"/>
                <a:ea typeface="ＭＳ Ｐ明朝" panose="02020600040205080304" pitchFamily="18" charset="-128"/>
              </a:defRPr>
            </a:lvl4pPr>
            <a:lvl5pPr marL="1962757" indent="-218087" defTabSz="859786">
              <a:spcBef>
                <a:spcPct val="30000"/>
              </a:spcBef>
              <a:defRPr kumimoji="1" sz="1000">
                <a:solidFill>
                  <a:schemeClr val="tx1"/>
                </a:solidFill>
                <a:latin typeface="Arial" panose="020B0604020202020204" pitchFamily="34" charset="0"/>
                <a:ea typeface="ＭＳ Ｐ明朝" panose="02020600040205080304" pitchFamily="18" charset="-128"/>
              </a:defRPr>
            </a:lvl5pPr>
            <a:lvl6pPr marL="2414617"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6pPr>
            <a:lvl7pPr marL="2866477"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7pPr>
            <a:lvl8pPr marL="3318331"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8pPr>
            <a:lvl9pPr marL="3770194"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9pPr>
          </a:lstStyle>
          <a:p>
            <a:pPr marL="0" marR="0" lvl="0" indent="0" algn="r" defTabSz="859786" rtl="0" eaLnBrk="1" fontAlgn="base" latinLnBrk="0" hangingPunct="1">
              <a:lnSpc>
                <a:spcPct val="100000"/>
              </a:lnSpc>
              <a:spcBef>
                <a:spcPct val="0"/>
              </a:spcBef>
              <a:spcAft>
                <a:spcPct val="0"/>
              </a:spcAft>
              <a:buClrTx/>
              <a:buSzTx/>
              <a:buFontTx/>
              <a:buNone/>
              <a:tabLst/>
              <a:defRPr/>
            </a:pPr>
            <a:fld id="{AFD168A8-42E3-4E59-A19B-9754ED260CD8}" type="slidenum">
              <a:rPr kumimoji="1" lang="en-US" altLang="ja-JP"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rPr>
              <a:pPr marL="0" marR="0" lvl="0" indent="0" algn="r" defTabSz="859786" rtl="0" eaLnBrk="1" fontAlgn="base" latinLnBrk="0" hangingPunct="1">
                <a:lnSpc>
                  <a:spcPct val="100000"/>
                </a:lnSpc>
                <a:spcBef>
                  <a:spcPct val="0"/>
                </a:spcBef>
                <a:spcAft>
                  <a:spcPct val="0"/>
                </a:spcAft>
                <a:buClrTx/>
                <a:buSzTx/>
                <a:buFontTx/>
                <a:buNone/>
                <a:tabLst/>
                <a:defRPr/>
              </a:pPr>
              <a:t>317</a:t>
            </a:fld>
            <a:endParaRPr kumimoji="1" lang="en-US" altLang="ja-JP" sz="12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Tree>
    <p:extLst>
      <p:ext uri="{BB962C8B-B14F-4D97-AF65-F5344CB8AC3E}">
        <p14:creationId xmlns:p14="http://schemas.microsoft.com/office/powerpoint/2010/main" val="2579227966"/>
      </p:ext>
    </p:extLst>
  </p:cSld>
  <p:clrMapOvr>
    <a:masterClrMapping/>
  </p:clrMapOvr>
</p:notes>
</file>

<file path=ppt/notesSlides/notesSlide1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a:xfrm>
            <a:off x="904875" y="276225"/>
            <a:ext cx="4921250" cy="3690938"/>
          </a:xfrm>
          <a:ln/>
        </p:spPr>
      </p:sp>
      <p:sp>
        <p:nvSpPr>
          <p:cNvPr id="4099" name="ノート プレースホルダ 2"/>
          <p:cNvSpPr>
            <a:spLocks noGrp="1"/>
          </p:cNvSpPr>
          <p:nvPr>
            <p:ph type="body" idx="1"/>
          </p:nvPr>
        </p:nvSpPr>
        <p:spPr>
          <a:xfrm>
            <a:off x="671379" y="5229818"/>
            <a:ext cx="5590641" cy="2743173"/>
          </a:xfrm>
          <a:noFill/>
          <a:ln>
            <a:solidFill>
              <a:schemeClr val="tx1"/>
            </a:solidFill>
          </a:ln>
          <a:extLst>
            <a:ext uri="{909E8E84-426E-40DD-AFC4-6F175D3DCCD1}">
              <a14:hiddenFill xmlns:a14="http://schemas.microsoft.com/office/drawing/2010/main">
                <a:solidFill>
                  <a:srgbClr val="FFFFFF"/>
                </a:solidFill>
              </a14:hiddenFill>
            </a:ext>
          </a:extLst>
        </p:spPr>
        <p:txBody>
          <a:bodyPr/>
          <a:lstStyle/>
          <a:p>
            <a:endParaRPr lang="ja-JP" altLang="en-US" dirty="0">
              <a:latin typeface="Arial" panose="020B0604020202020204" pitchFamily="34" charset="0"/>
            </a:endParaRPr>
          </a:p>
        </p:txBody>
      </p:sp>
      <p:sp>
        <p:nvSpPr>
          <p:cNvPr id="4100" name="スライド番号プレースホルダ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859786">
              <a:spcBef>
                <a:spcPct val="30000"/>
              </a:spcBef>
              <a:defRPr kumimoji="1" sz="1000">
                <a:solidFill>
                  <a:schemeClr val="tx1"/>
                </a:solidFill>
                <a:latin typeface="Arial" panose="020B0604020202020204" pitchFamily="34" charset="0"/>
                <a:ea typeface="ＭＳ Ｐ明朝" panose="02020600040205080304" pitchFamily="18" charset="-128"/>
              </a:defRPr>
            </a:lvl1pPr>
            <a:lvl2pPr marL="709165" indent="-271425" defTabSz="859786">
              <a:spcBef>
                <a:spcPct val="30000"/>
              </a:spcBef>
              <a:defRPr kumimoji="1" sz="1000">
                <a:solidFill>
                  <a:schemeClr val="tx1"/>
                </a:solidFill>
                <a:latin typeface="Arial" panose="020B0604020202020204" pitchFamily="34" charset="0"/>
                <a:ea typeface="ＭＳ Ｐ明朝" panose="02020600040205080304" pitchFamily="18" charset="-128"/>
              </a:defRPr>
            </a:lvl2pPr>
            <a:lvl3pPr marL="1090423" indent="-218087" defTabSz="859786">
              <a:spcBef>
                <a:spcPct val="30000"/>
              </a:spcBef>
              <a:defRPr kumimoji="1" sz="1000">
                <a:solidFill>
                  <a:schemeClr val="tx1"/>
                </a:solidFill>
                <a:latin typeface="Arial" panose="020B0604020202020204" pitchFamily="34" charset="0"/>
                <a:ea typeface="ＭＳ Ｐ明朝" panose="02020600040205080304" pitchFamily="18" charset="-128"/>
              </a:defRPr>
            </a:lvl3pPr>
            <a:lvl4pPr marL="1526591" indent="-218087" defTabSz="859786">
              <a:spcBef>
                <a:spcPct val="30000"/>
              </a:spcBef>
              <a:defRPr kumimoji="1" sz="1000">
                <a:solidFill>
                  <a:schemeClr val="tx1"/>
                </a:solidFill>
                <a:latin typeface="Arial" panose="020B0604020202020204" pitchFamily="34" charset="0"/>
                <a:ea typeface="ＭＳ Ｐ明朝" panose="02020600040205080304" pitchFamily="18" charset="-128"/>
              </a:defRPr>
            </a:lvl4pPr>
            <a:lvl5pPr marL="1962757" indent="-218087" defTabSz="859786">
              <a:spcBef>
                <a:spcPct val="30000"/>
              </a:spcBef>
              <a:defRPr kumimoji="1" sz="1000">
                <a:solidFill>
                  <a:schemeClr val="tx1"/>
                </a:solidFill>
                <a:latin typeface="Arial" panose="020B0604020202020204" pitchFamily="34" charset="0"/>
                <a:ea typeface="ＭＳ Ｐ明朝" panose="02020600040205080304" pitchFamily="18" charset="-128"/>
              </a:defRPr>
            </a:lvl5pPr>
            <a:lvl6pPr marL="2414617"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6pPr>
            <a:lvl7pPr marL="2866477"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7pPr>
            <a:lvl8pPr marL="3318331"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8pPr>
            <a:lvl9pPr marL="3770194"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9pPr>
          </a:lstStyle>
          <a:p>
            <a:pPr marL="0" marR="0" lvl="0" indent="0" algn="r" defTabSz="859786" rtl="0" eaLnBrk="1" fontAlgn="base" latinLnBrk="0" hangingPunct="1">
              <a:lnSpc>
                <a:spcPct val="100000"/>
              </a:lnSpc>
              <a:spcBef>
                <a:spcPct val="0"/>
              </a:spcBef>
              <a:spcAft>
                <a:spcPct val="0"/>
              </a:spcAft>
              <a:buClrTx/>
              <a:buSzTx/>
              <a:buFontTx/>
              <a:buNone/>
              <a:tabLst/>
              <a:defRPr/>
            </a:pPr>
            <a:fld id="{AFD168A8-42E3-4E59-A19B-9754ED260CD8}" type="slidenum">
              <a:rPr kumimoji="1" lang="en-US" altLang="ja-JP"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rPr>
              <a:pPr marL="0" marR="0" lvl="0" indent="0" algn="r" defTabSz="859786" rtl="0" eaLnBrk="1" fontAlgn="base" latinLnBrk="0" hangingPunct="1">
                <a:lnSpc>
                  <a:spcPct val="100000"/>
                </a:lnSpc>
                <a:spcBef>
                  <a:spcPct val="0"/>
                </a:spcBef>
                <a:spcAft>
                  <a:spcPct val="0"/>
                </a:spcAft>
                <a:buClrTx/>
                <a:buSzTx/>
                <a:buFontTx/>
                <a:buNone/>
                <a:tabLst/>
                <a:defRPr/>
              </a:pPr>
              <a:t>318</a:t>
            </a:fld>
            <a:endParaRPr kumimoji="1" lang="en-US" altLang="ja-JP" sz="12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Tree>
    <p:extLst>
      <p:ext uri="{BB962C8B-B14F-4D97-AF65-F5344CB8AC3E}">
        <p14:creationId xmlns:p14="http://schemas.microsoft.com/office/powerpoint/2010/main" val="2173546939"/>
      </p:ext>
    </p:extLst>
  </p:cSld>
  <p:clrMapOvr>
    <a:masterClrMapping/>
  </p:clrMapOvr>
</p:notes>
</file>

<file path=ppt/notesSlides/notesSlide1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a:xfrm>
            <a:off x="904875" y="276225"/>
            <a:ext cx="4921250" cy="3690938"/>
          </a:xfrm>
          <a:ln/>
        </p:spPr>
      </p:sp>
      <p:sp>
        <p:nvSpPr>
          <p:cNvPr id="4099" name="ノート プレースホルダ 2"/>
          <p:cNvSpPr>
            <a:spLocks noGrp="1"/>
          </p:cNvSpPr>
          <p:nvPr>
            <p:ph type="body" idx="1"/>
          </p:nvPr>
        </p:nvSpPr>
        <p:spPr>
          <a:xfrm>
            <a:off x="671379" y="5229818"/>
            <a:ext cx="5590641" cy="2743173"/>
          </a:xfrm>
          <a:noFill/>
          <a:ln>
            <a:solidFill>
              <a:schemeClr val="tx1"/>
            </a:solidFill>
          </a:ln>
          <a:extLst>
            <a:ext uri="{909E8E84-426E-40DD-AFC4-6F175D3DCCD1}">
              <a14:hiddenFill xmlns:a14="http://schemas.microsoft.com/office/drawing/2010/main">
                <a:solidFill>
                  <a:srgbClr val="FFFFFF"/>
                </a:solidFill>
              </a14:hiddenFill>
            </a:ext>
          </a:extLst>
        </p:spPr>
        <p:txBody>
          <a:bodyPr/>
          <a:lstStyle/>
          <a:p>
            <a:endParaRPr lang="ja-JP" altLang="en-US" dirty="0">
              <a:latin typeface="Arial" panose="020B0604020202020204" pitchFamily="34" charset="0"/>
            </a:endParaRPr>
          </a:p>
        </p:txBody>
      </p:sp>
      <p:sp>
        <p:nvSpPr>
          <p:cNvPr id="4100" name="スライド番号プレースホルダ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859786">
              <a:spcBef>
                <a:spcPct val="30000"/>
              </a:spcBef>
              <a:defRPr kumimoji="1" sz="1000">
                <a:solidFill>
                  <a:schemeClr val="tx1"/>
                </a:solidFill>
                <a:latin typeface="Arial" panose="020B0604020202020204" pitchFamily="34" charset="0"/>
                <a:ea typeface="ＭＳ Ｐ明朝" panose="02020600040205080304" pitchFamily="18" charset="-128"/>
              </a:defRPr>
            </a:lvl1pPr>
            <a:lvl2pPr marL="709165" indent="-271425" defTabSz="859786">
              <a:spcBef>
                <a:spcPct val="30000"/>
              </a:spcBef>
              <a:defRPr kumimoji="1" sz="1000">
                <a:solidFill>
                  <a:schemeClr val="tx1"/>
                </a:solidFill>
                <a:latin typeface="Arial" panose="020B0604020202020204" pitchFamily="34" charset="0"/>
                <a:ea typeface="ＭＳ Ｐ明朝" panose="02020600040205080304" pitchFamily="18" charset="-128"/>
              </a:defRPr>
            </a:lvl2pPr>
            <a:lvl3pPr marL="1090423" indent="-218087" defTabSz="859786">
              <a:spcBef>
                <a:spcPct val="30000"/>
              </a:spcBef>
              <a:defRPr kumimoji="1" sz="1000">
                <a:solidFill>
                  <a:schemeClr val="tx1"/>
                </a:solidFill>
                <a:latin typeface="Arial" panose="020B0604020202020204" pitchFamily="34" charset="0"/>
                <a:ea typeface="ＭＳ Ｐ明朝" panose="02020600040205080304" pitchFamily="18" charset="-128"/>
              </a:defRPr>
            </a:lvl3pPr>
            <a:lvl4pPr marL="1526591" indent="-218087" defTabSz="859786">
              <a:spcBef>
                <a:spcPct val="30000"/>
              </a:spcBef>
              <a:defRPr kumimoji="1" sz="1000">
                <a:solidFill>
                  <a:schemeClr val="tx1"/>
                </a:solidFill>
                <a:latin typeface="Arial" panose="020B0604020202020204" pitchFamily="34" charset="0"/>
                <a:ea typeface="ＭＳ Ｐ明朝" panose="02020600040205080304" pitchFamily="18" charset="-128"/>
              </a:defRPr>
            </a:lvl4pPr>
            <a:lvl5pPr marL="1962757" indent="-218087" defTabSz="859786">
              <a:spcBef>
                <a:spcPct val="30000"/>
              </a:spcBef>
              <a:defRPr kumimoji="1" sz="1000">
                <a:solidFill>
                  <a:schemeClr val="tx1"/>
                </a:solidFill>
                <a:latin typeface="Arial" panose="020B0604020202020204" pitchFamily="34" charset="0"/>
                <a:ea typeface="ＭＳ Ｐ明朝" panose="02020600040205080304" pitchFamily="18" charset="-128"/>
              </a:defRPr>
            </a:lvl5pPr>
            <a:lvl6pPr marL="2414617"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6pPr>
            <a:lvl7pPr marL="2866477"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7pPr>
            <a:lvl8pPr marL="3318331"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8pPr>
            <a:lvl9pPr marL="3770194"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9pPr>
          </a:lstStyle>
          <a:p>
            <a:pPr marL="0" marR="0" lvl="0" indent="0" algn="r" defTabSz="859786" rtl="0" eaLnBrk="1" fontAlgn="base" latinLnBrk="0" hangingPunct="1">
              <a:lnSpc>
                <a:spcPct val="100000"/>
              </a:lnSpc>
              <a:spcBef>
                <a:spcPct val="0"/>
              </a:spcBef>
              <a:spcAft>
                <a:spcPct val="0"/>
              </a:spcAft>
              <a:buClrTx/>
              <a:buSzTx/>
              <a:buFontTx/>
              <a:buNone/>
              <a:tabLst/>
              <a:defRPr/>
            </a:pPr>
            <a:fld id="{AFD168A8-42E3-4E59-A19B-9754ED260CD8}" type="slidenum">
              <a:rPr kumimoji="1" lang="en-US" altLang="ja-JP"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rPr>
              <a:pPr marL="0" marR="0" lvl="0" indent="0" algn="r" defTabSz="859786" rtl="0" eaLnBrk="1" fontAlgn="base" latinLnBrk="0" hangingPunct="1">
                <a:lnSpc>
                  <a:spcPct val="100000"/>
                </a:lnSpc>
                <a:spcBef>
                  <a:spcPct val="0"/>
                </a:spcBef>
                <a:spcAft>
                  <a:spcPct val="0"/>
                </a:spcAft>
                <a:buClrTx/>
                <a:buSzTx/>
                <a:buFontTx/>
                <a:buNone/>
                <a:tabLst/>
                <a:defRPr/>
              </a:pPr>
              <a:t>319</a:t>
            </a:fld>
            <a:endParaRPr kumimoji="1" lang="en-US" altLang="ja-JP" sz="12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Tree>
    <p:extLst>
      <p:ext uri="{BB962C8B-B14F-4D97-AF65-F5344CB8AC3E}">
        <p14:creationId xmlns:p14="http://schemas.microsoft.com/office/powerpoint/2010/main" val="2867433689"/>
      </p:ext>
    </p:extLst>
  </p:cSld>
  <p:clrMapOvr>
    <a:masterClrMapping/>
  </p:clrMapOvr>
</p:notes>
</file>

<file path=ppt/notesSlides/notesSlide1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a:xfrm>
            <a:off x="904875" y="276225"/>
            <a:ext cx="4921250" cy="3690938"/>
          </a:xfrm>
          <a:ln/>
        </p:spPr>
      </p:sp>
      <p:sp>
        <p:nvSpPr>
          <p:cNvPr id="4099" name="ノート プレースホルダ 2"/>
          <p:cNvSpPr>
            <a:spLocks noGrp="1"/>
          </p:cNvSpPr>
          <p:nvPr>
            <p:ph type="body" idx="1"/>
          </p:nvPr>
        </p:nvSpPr>
        <p:spPr>
          <a:xfrm>
            <a:off x="671379" y="5229818"/>
            <a:ext cx="5590641" cy="2743173"/>
          </a:xfrm>
          <a:noFill/>
          <a:ln>
            <a:solidFill>
              <a:schemeClr val="tx1"/>
            </a:solidFill>
          </a:ln>
          <a:extLst>
            <a:ext uri="{909E8E84-426E-40DD-AFC4-6F175D3DCCD1}">
              <a14:hiddenFill xmlns:a14="http://schemas.microsoft.com/office/drawing/2010/main">
                <a:solidFill>
                  <a:srgbClr val="FFFFFF"/>
                </a:solidFill>
              </a14:hiddenFill>
            </a:ext>
          </a:extLst>
        </p:spPr>
        <p:txBody>
          <a:bodyPr/>
          <a:lstStyle/>
          <a:p>
            <a:endParaRPr lang="ja-JP" altLang="en-US" dirty="0">
              <a:latin typeface="Arial" panose="020B0604020202020204" pitchFamily="34" charset="0"/>
            </a:endParaRPr>
          </a:p>
        </p:txBody>
      </p:sp>
      <p:sp>
        <p:nvSpPr>
          <p:cNvPr id="4100" name="スライド番号プレースホルダ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859786">
              <a:spcBef>
                <a:spcPct val="30000"/>
              </a:spcBef>
              <a:defRPr kumimoji="1" sz="1000">
                <a:solidFill>
                  <a:schemeClr val="tx1"/>
                </a:solidFill>
                <a:latin typeface="Arial" panose="020B0604020202020204" pitchFamily="34" charset="0"/>
                <a:ea typeface="ＭＳ Ｐ明朝" panose="02020600040205080304" pitchFamily="18" charset="-128"/>
              </a:defRPr>
            </a:lvl1pPr>
            <a:lvl2pPr marL="709165" indent="-271425" defTabSz="859786">
              <a:spcBef>
                <a:spcPct val="30000"/>
              </a:spcBef>
              <a:defRPr kumimoji="1" sz="1000">
                <a:solidFill>
                  <a:schemeClr val="tx1"/>
                </a:solidFill>
                <a:latin typeface="Arial" panose="020B0604020202020204" pitchFamily="34" charset="0"/>
                <a:ea typeface="ＭＳ Ｐ明朝" panose="02020600040205080304" pitchFamily="18" charset="-128"/>
              </a:defRPr>
            </a:lvl2pPr>
            <a:lvl3pPr marL="1090423" indent="-218087" defTabSz="859786">
              <a:spcBef>
                <a:spcPct val="30000"/>
              </a:spcBef>
              <a:defRPr kumimoji="1" sz="1000">
                <a:solidFill>
                  <a:schemeClr val="tx1"/>
                </a:solidFill>
                <a:latin typeface="Arial" panose="020B0604020202020204" pitchFamily="34" charset="0"/>
                <a:ea typeface="ＭＳ Ｐ明朝" panose="02020600040205080304" pitchFamily="18" charset="-128"/>
              </a:defRPr>
            </a:lvl3pPr>
            <a:lvl4pPr marL="1526591" indent="-218087" defTabSz="859786">
              <a:spcBef>
                <a:spcPct val="30000"/>
              </a:spcBef>
              <a:defRPr kumimoji="1" sz="1000">
                <a:solidFill>
                  <a:schemeClr val="tx1"/>
                </a:solidFill>
                <a:latin typeface="Arial" panose="020B0604020202020204" pitchFamily="34" charset="0"/>
                <a:ea typeface="ＭＳ Ｐ明朝" panose="02020600040205080304" pitchFamily="18" charset="-128"/>
              </a:defRPr>
            </a:lvl4pPr>
            <a:lvl5pPr marL="1962757" indent="-218087" defTabSz="859786">
              <a:spcBef>
                <a:spcPct val="30000"/>
              </a:spcBef>
              <a:defRPr kumimoji="1" sz="1000">
                <a:solidFill>
                  <a:schemeClr val="tx1"/>
                </a:solidFill>
                <a:latin typeface="Arial" panose="020B0604020202020204" pitchFamily="34" charset="0"/>
                <a:ea typeface="ＭＳ Ｐ明朝" panose="02020600040205080304" pitchFamily="18" charset="-128"/>
              </a:defRPr>
            </a:lvl5pPr>
            <a:lvl6pPr marL="2414617"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6pPr>
            <a:lvl7pPr marL="2866477"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7pPr>
            <a:lvl8pPr marL="3318331"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8pPr>
            <a:lvl9pPr marL="3770194"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9pPr>
          </a:lstStyle>
          <a:p>
            <a:pPr marL="0" marR="0" lvl="0" indent="0" algn="r" defTabSz="859786" rtl="0" eaLnBrk="1" fontAlgn="base" latinLnBrk="0" hangingPunct="1">
              <a:lnSpc>
                <a:spcPct val="100000"/>
              </a:lnSpc>
              <a:spcBef>
                <a:spcPct val="0"/>
              </a:spcBef>
              <a:spcAft>
                <a:spcPct val="0"/>
              </a:spcAft>
              <a:buClrTx/>
              <a:buSzTx/>
              <a:buFontTx/>
              <a:buNone/>
              <a:tabLst/>
              <a:defRPr/>
            </a:pPr>
            <a:fld id="{AFD168A8-42E3-4E59-A19B-9754ED260CD8}" type="slidenum">
              <a:rPr kumimoji="1" lang="en-US" altLang="ja-JP"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rPr>
              <a:pPr marL="0" marR="0" lvl="0" indent="0" algn="r" defTabSz="859786" rtl="0" eaLnBrk="1" fontAlgn="base" latinLnBrk="0" hangingPunct="1">
                <a:lnSpc>
                  <a:spcPct val="100000"/>
                </a:lnSpc>
                <a:spcBef>
                  <a:spcPct val="0"/>
                </a:spcBef>
                <a:spcAft>
                  <a:spcPct val="0"/>
                </a:spcAft>
                <a:buClrTx/>
                <a:buSzTx/>
                <a:buFontTx/>
                <a:buNone/>
                <a:tabLst/>
                <a:defRPr/>
              </a:pPr>
              <a:t>320</a:t>
            </a:fld>
            <a:endParaRPr kumimoji="1" lang="en-US" altLang="ja-JP" sz="12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Tree>
    <p:extLst>
      <p:ext uri="{BB962C8B-B14F-4D97-AF65-F5344CB8AC3E}">
        <p14:creationId xmlns:p14="http://schemas.microsoft.com/office/powerpoint/2010/main" val="817165781"/>
      </p:ext>
    </p:extLst>
  </p:cSld>
  <p:clrMapOvr>
    <a:masterClrMapping/>
  </p:clrMapOvr>
</p:notes>
</file>

<file path=ppt/notesSlides/notesSlide1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a:xfrm>
            <a:off x="904875" y="276225"/>
            <a:ext cx="4921250" cy="3690938"/>
          </a:xfrm>
          <a:ln/>
        </p:spPr>
      </p:sp>
      <p:sp>
        <p:nvSpPr>
          <p:cNvPr id="4099" name="ノート プレースホルダ 2"/>
          <p:cNvSpPr>
            <a:spLocks noGrp="1"/>
          </p:cNvSpPr>
          <p:nvPr>
            <p:ph type="body" idx="1"/>
          </p:nvPr>
        </p:nvSpPr>
        <p:spPr>
          <a:xfrm>
            <a:off x="671379" y="5229818"/>
            <a:ext cx="5590641" cy="2743173"/>
          </a:xfrm>
          <a:noFill/>
          <a:ln>
            <a:solidFill>
              <a:schemeClr val="tx1"/>
            </a:solidFill>
          </a:ln>
          <a:extLst>
            <a:ext uri="{909E8E84-426E-40DD-AFC4-6F175D3DCCD1}">
              <a14:hiddenFill xmlns:a14="http://schemas.microsoft.com/office/drawing/2010/main">
                <a:solidFill>
                  <a:srgbClr val="FFFFFF"/>
                </a:solidFill>
              </a14:hiddenFill>
            </a:ext>
          </a:extLst>
        </p:spPr>
        <p:txBody>
          <a:bodyPr/>
          <a:lstStyle/>
          <a:p>
            <a:endParaRPr lang="ja-JP" altLang="en-US" dirty="0">
              <a:latin typeface="Arial" panose="020B0604020202020204" pitchFamily="34" charset="0"/>
            </a:endParaRPr>
          </a:p>
        </p:txBody>
      </p:sp>
      <p:sp>
        <p:nvSpPr>
          <p:cNvPr id="4100" name="スライド番号プレースホルダ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859786">
              <a:spcBef>
                <a:spcPct val="30000"/>
              </a:spcBef>
              <a:defRPr kumimoji="1" sz="1000">
                <a:solidFill>
                  <a:schemeClr val="tx1"/>
                </a:solidFill>
                <a:latin typeface="Arial" panose="020B0604020202020204" pitchFamily="34" charset="0"/>
                <a:ea typeface="ＭＳ Ｐ明朝" panose="02020600040205080304" pitchFamily="18" charset="-128"/>
              </a:defRPr>
            </a:lvl1pPr>
            <a:lvl2pPr marL="709165" indent="-271425" defTabSz="859786">
              <a:spcBef>
                <a:spcPct val="30000"/>
              </a:spcBef>
              <a:defRPr kumimoji="1" sz="1000">
                <a:solidFill>
                  <a:schemeClr val="tx1"/>
                </a:solidFill>
                <a:latin typeface="Arial" panose="020B0604020202020204" pitchFamily="34" charset="0"/>
                <a:ea typeface="ＭＳ Ｐ明朝" panose="02020600040205080304" pitchFamily="18" charset="-128"/>
              </a:defRPr>
            </a:lvl2pPr>
            <a:lvl3pPr marL="1090423" indent="-218087" defTabSz="859786">
              <a:spcBef>
                <a:spcPct val="30000"/>
              </a:spcBef>
              <a:defRPr kumimoji="1" sz="1000">
                <a:solidFill>
                  <a:schemeClr val="tx1"/>
                </a:solidFill>
                <a:latin typeface="Arial" panose="020B0604020202020204" pitchFamily="34" charset="0"/>
                <a:ea typeface="ＭＳ Ｐ明朝" panose="02020600040205080304" pitchFamily="18" charset="-128"/>
              </a:defRPr>
            </a:lvl3pPr>
            <a:lvl4pPr marL="1526591" indent="-218087" defTabSz="859786">
              <a:spcBef>
                <a:spcPct val="30000"/>
              </a:spcBef>
              <a:defRPr kumimoji="1" sz="1000">
                <a:solidFill>
                  <a:schemeClr val="tx1"/>
                </a:solidFill>
                <a:latin typeface="Arial" panose="020B0604020202020204" pitchFamily="34" charset="0"/>
                <a:ea typeface="ＭＳ Ｐ明朝" panose="02020600040205080304" pitchFamily="18" charset="-128"/>
              </a:defRPr>
            </a:lvl4pPr>
            <a:lvl5pPr marL="1962757" indent="-218087" defTabSz="859786">
              <a:spcBef>
                <a:spcPct val="30000"/>
              </a:spcBef>
              <a:defRPr kumimoji="1" sz="1000">
                <a:solidFill>
                  <a:schemeClr val="tx1"/>
                </a:solidFill>
                <a:latin typeface="Arial" panose="020B0604020202020204" pitchFamily="34" charset="0"/>
                <a:ea typeface="ＭＳ Ｐ明朝" panose="02020600040205080304" pitchFamily="18" charset="-128"/>
              </a:defRPr>
            </a:lvl5pPr>
            <a:lvl6pPr marL="2414617"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6pPr>
            <a:lvl7pPr marL="2866477"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7pPr>
            <a:lvl8pPr marL="3318331"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8pPr>
            <a:lvl9pPr marL="3770194"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9pPr>
          </a:lstStyle>
          <a:p>
            <a:pPr marL="0" marR="0" lvl="0" indent="0" algn="r" defTabSz="859786" rtl="0" eaLnBrk="1" fontAlgn="base" latinLnBrk="0" hangingPunct="1">
              <a:lnSpc>
                <a:spcPct val="100000"/>
              </a:lnSpc>
              <a:spcBef>
                <a:spcPct val="0"/>
              </a:spcBef>
              <a:spcAft>
                <a:spcPct val="0"/>
              </a:spcAft>
              <a:buClrTx/>
              <a:buSzTx/>
              <a:buFontTx/>
              <a:buNone/>
              <a:tabLst/>
              <a:defRPr/>
            </a:pPr>
            <a:fld id="{AFD168A8-42E3-4E59-A19B-9754ED260CD8}" type="slidenum">
              <a:rPr kumimoji="1" lang="en-US" altLang="ja-JP"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rPr>
              <a:pPr marL="0" marR="0" lvl="0" indent="0" algn="r" defTabSz="859786" rtl="0" eaLnBrk="1" fontAlgn="base" latinLnBrk="0" hangingPunct="1">
                <a:lnSpc>
                  <a:spcPct val="100000"/>
                </a:lnSpc>
                <a:spcBef>
                  <a:spcPct val="0"/>
                </a:spcBef>
                <a:spcAft>
                  <a:spcPct val="0"/>
                </a:spcAft>
                <a:buClrTx/>
                <a:buSzTx/>
                <a:buFontTx/>
                <a:buNone/>
                <a:tabLst/>
                <a:defRPr/>
              </a:pPr>
              <a:t>321</a:t>
            </a:fld>
            <a:endParaRPr kumimoji="1" lang="en-US" altLang="ja-JP" sz="12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Tree>
    <p:extLst>
      <p:ext uri="{BB962C8B-B14F-4D97-AF65-F5344CB8AC3E}">
        <p14:creationId xmlns:p14="http://schemas.microsoft.com/office/powerpoint/2010/main" val="1944471510"/>
      </p:ext>
    </p:extLst>
  </p:cSld>
  <p:clrMapOvr>
    <a:masterClrMapping/>
  </p:clrMapOvr>
</p:notes>
</file>

<file path=ppt/notesSlides/notesSlide1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a:xfrm>
            <a:off x="904875" y="276225"/>
            <a:ext cx="4921250" cy="3690938"/>
          </a:xfrm>
          <a:ln/>
        </p:spPr>
      </p:sp>
      <p:sp>
        <p:nvSpPr>
          <p:cNvPr id="4099" name="ノート プレースホルダ 2"/>
          <p:cNvSpPr>
            <a:spLocks noGrp="1"/>
          </p:cNvSpPr>
          <p:nvPr>
            <p:ph type="body" idx="1"/>
          </p:nvPr>
        </p:nvSpPr>
        <p:spPr>
          <a:xfrm>
            <a:off x="671380" y="5229818"/>
            <a:ext cx="5590641" cy="2743173"/>
          </a:xfrm>
          <a:noFill/>
          <a:ln>
            <a:solidFill>
              <a:schemeClr val="tx1"/>
            </a:solidFill>
          </a:ln>
          <a:extLst>
            <a:ext uri="{909E8E84-426E-40DD-AFC4-6F175D3DCCD1}">
              <a14:hiddenFill xmlns:a14="http://schemas.microsoft.com/office/drawing/2010/main">
                <a:solidFill>
                  <a:srgbClr val="FFFFFF"/>
                </a:solidFill>
              </a14:hiddenFill>
            </a:ext>
          </a:extLst>
        </p:spPr>
        <p:txBody>
          <a:bodyPr/>
          <a:lstStyle/>
          <a:p>
            <a:endParaRPr lang="ja-JP" altLang="en-US" dirty="0">
              <a:latin typeface="Arial" panose="020B0604020202020204" pitchFamily="34" charset="0"/>
            </a:endParaRPr>
          </a:p>
        </p:txBody>
      </p:sp>
      <p:sp>
        <p:nvSpPr>
          <p:cNvPr id="4100" name="スライド番号プレースホルダ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859699">
              <a:spcBef>
                <a:spcPct val="30000"/>
              </a:spcBef>
              <a:defRPr kumimoji="1" sz="1000">
                <a:solidFill>
                  <a:schemeClr val="tx1"/>
                </a:solidFill>
                <a:latin typeface="Arial" panose="020B0604020202020204" pitchFamily="34" charset="0"/>
                <a:ea typeface="ＭＳ Ｐ明朝" panose="02020600040205080304" pitchFamily="18" charset="-128"/>
              </a:defRPr>
            </a:lvl1pPr>
            <a:lvl2pPr marL="709093" indent="-271397" defTabSz="859699">
              <a:spcBef>
                <a:spcPct val="30000"/>
              </a:spcBef>
              <a:defRPr kumimoji="1" sz="1000">
                <a:solidFill>
                  <a:schemeClr val="tx1"/>
                </a:solidFill>
                <a:latin typeface="Arial" panose="020B0604020202020204" pitchFamily="34" charset="0"/>
                <a:ea typeface="ＭＳ Ｐ明朝" panose="02020600040205080304" pitchFamily="18" charset="-128"/>
              </a:defRPr>
            </a:lvl2pPr>
            <a:lvl3pPr marL="1090312" indent="-218065" defTabSz="859699">
              <a:spcBef>
                <a:spcPct val="30000"/>
              </a:spcBef>
              <a:defRPr kumimoji="1" sz="1000">
                <a:solidFill>
                  <a:schemeClr val="tx1"/>
                </a:solidFill>
                <a:latin typeface="Arial" panose="020B0604020202020204" pitchFamily="34" charset="0"/>
                <a:ea typeface="ＭＳ Ｐ明朝" panose="02020600040205080304" pitchFamily="18" charset="-128"/>
              </a:defRPr>
            </a:lvl3pPr>
            <a:lvl4pPr marL="1526436" indent="-218065" defTabSz="859699">
              <a:spcBef>
                <a:spcPct val="30000"/>
              </a:spcBef>
              <a:defRPr kumimoji="1" sz="1000">
                <a:solidFill>
                  <a:schemeClr val="tx1"/>
                </a:solidFill>
                <a:latin typeface="Arial" panose="020B0604020202020204" pitchFamily="34" charset="0"/>
                <a:ea typeface="ＭＳ Ｐ明朝" panose="02020600040205080304" pitchFamily="18" charset="-128"/>
              </a:defRPr>
            </a:lvl4pPr>
            <a:lvl5pPr marL="1962558" indent="-218065" defTabSz="859699">
              <a:spcBef>
                <a:spcPct val="30000"/>
              </a:spcBef>
              <a:defRPr kumimoji="1" sz="1000">
                <a:solidFill>
                  <a:schemeClr val="tx1"/>
                </a:solidFill>
                <a:latin typeface="Arial" panose="020B0604020202020204" pitchFamily="34" charset="0"/>
                <a:ea typeface="ＭＳ Ｐ明朝" panose="02020600040205080304" pitchFamily="18" charset="-128"/>
              </a:defRPr>
            </a:lvl5pPr>
            <a:lvl6pPr marL="2414371" indent="-218065" defTabSz="859699"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6pPr>
            <a:lvl7pPr marL="2866184" indent="-218065" defTabSz="859699"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7pPr>
            <a:lvl8pPr marL="3317993" indent="-218065" defTabSz="859699"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8pPr>
            <a:lvl9pPr marL="3769811" indent="-218065" defTabSz="859699"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9pPr>
          </a:lstStyle>
          <a:p>
            <a:pPr marL="0" marR="0" lvl="0" indent="0" algn="r" defTabSz="859699" rtl="0" eaLnBrk="1" fontAlgn="base" latinLnBrk="0" hangingPunct="1">
              <a:lnSpc>
                <a:spcPct val="100000"/>
              </a:lnSpc>
              <a:spcBef>
                <a:spcPct val="0"/>
              </a:spcBef>
              <a:spcAft>
                <a:spcPct val="0"/>
              </a:spcAft>
              <a:buClrTx/>
              <a:buSzTx/>
              <a:buFontTx/>
              <a:buNone/>
              <a:tabLst/>
              <a:defRPr/>
            </a:pPr>
            <a:fld id="{AFD168A8-42E3-4E59-A19B-9754ED260CD8}" type="slidenum">
              <a:rPr kumimoji="1" lang="en-US" altLang="ja-JP"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rPr>
              <a:pPr marL="0" marR="0" lvl="0" indent="0" algn="r" defTabSz="859699" rtl="0" eaLnBrk="1" fontAlgn="base" latinLnBrk="0" hangingPunct="1">
                <a:lnSpc>
                  <a:spcPct val="100000"/>
                </a:lnSpc>
                <a:spcBef>
                  <a:spcPct val="0"/>
                </a:spcBef>
                <a:spcAft>
                  <a:spcPct val="0"/>
                </a:spcAft>
                <a:buClrTx/>
                <a:buSzTx/>
                <a:buFontTx/>
                <a:buNone/>
                <a:tabLst/>
                <a:defRPr/>
              </a:pPr>
              <a:t>322</a:t>
            </a:fld>
            <a:endParaRPr kumimoji="1" lang="en-US" altLang="ja-JP" sz="12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Tree>
    <p:extLst>
      <p:ext uri="{BB962C8B-B14F-4D97-AF65-F5344CB8AC3E}">
        <p14:creationId xmlns:p14="http://schemas.microsoft.com/office/powerpoint/2010/main" val="3491506542"/>
      </p:ext>
    </p:extLst>
  </p:cSld>
  <p:clrMapOvr>
    <a:masterClrMapping/>
  </p:clrMapOvr>
</p:notes>
</file>

<file path=ppt/notesSlides/notesSlide1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a:xfrm>
            <a:off x="904875" y="276225"/>
            <a:ext cx="4921250" cy="3690938"/>
          </a:xfrm>
          <a:ln/>
        </p:spPr>
      </p:sp>
      <p:sp>
        <p:nvSpPr>
          <p:cNvPr id="4099" name="ノート プレースホルダ 2"/>
          <p:cNvSpPr>
            <a:spLocks noGrp="1"/>
          </p:cNvSpPr>
          <p:nvPr>
            <p:ph type="body" idx="1"/>
          </p:nvPr>
        </p:nvSpPr>
        <p:spPr>
          <a:xfrm>
            <a:off x="671380" y="5229818"/>
            <a:ext cx="5590641" cy="2743173"/>
          </a:xfrm>
          <a:noFill/>
          <a:ln>
            <a:solidFill>
              <a:schemeClr val="tx1"/>
            </a:solidFill>
          </a:ln>
          <a:extLst>
            <a:ext uri="{909E8E84-426E-40DD-AFC4-6F175D3DCCD1}">
              <a14:hiddenFill xmlns:a14="http://schemas.microsoft.com/office/drawing/2010/main">
                <a:solidFill>
                  <a:srgbClr val="FFFFFF"/>
                </a:solidFill>
              </a14:hiddenFill>
            </a:ext>
          </a:extLst>
        </p:spPr>
        <p:txBody>
          <a:bodyPr/>
          <a:lstStyle/>
          <a:p>
            <a:endParaRPr lang="ja-JP" altLang="en-US" dirty="0">
              <a:latin typeface="Arial" panose="020B0604020202020204" pitchFamily="34" charset="0"/>
            </a:endParaRPr>
          </a:p>
        </p:txBody>
      </p:sp>
      <p:sp>
        <p:nvSpPr>
          <p:cNvPr id="4100" name="スライド番号プレースホルダ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859699">
              <a:spcBef>
                <a:spcPct val="30000"/>
              </a:spcBef>
              <a:defRPr kumimoji="1" sz="1000">
                <a:solidFill>
                  <a:schemeClr val="tx1"/>
                </a:solidFill>
                <a:latin typeface="Arial" panose="020B0604020202020204" pitchFamily="34" charset="0"/>
                <a:ea typeface="ＭＳ Ｐ明朝" panose="02020600040205080304" pitchFamily="18" charset="-128"/>
              </a:defRPr>
            </a:lvl1pPr>
            <a:lvl2pPr marL="709093" indent="-271397" defTabSz="859699">
              <a:spcBef>
                <a:spcPct val="30000"/>
              </a:spcBef>
              <a:defRPr kumimoji="1" sz="1000">
                <a:solidFill>
                  <a:schemeClr val="tx1"/>
                </a:solidFill>
                <a:latin typeface="Arial" panose="020B0604020202020204" pitchFamily="34" charset="0"/>
                <a:ea typeface="ＭＳ Ｐ明朝" panose="02020600040205080304" pitchFamily="18" charset="-128"/>
              </a:defRPr>
            </a:lvl2pPr>
            <a:lvl3pPr marL="1090312" indent="-218065" defTabSz="859699">
              <a:spcBef>
                <a:spcPct val="30000"/>
              </a:spcBef>
              <a:defRPr kumimoji="1" sz="1000">
                <a:solidFill>
                  <a:schemeClr val="tx1"/>
                </a:solidFill>
                <a:latin typeface="Arial" panose="020B0604020202020204" pitchFamily="34" charset="0"/>
                <a:ea typeface="ＭＳ Ｐ明朝" panose="02020600040205080304" pitchFamily="18" charset="-128"/>
              </a:defRPr>
            </a:lvl3pPr>
            <a:lvl4pPr marL="1526436" indent="-218065" defTabSz="859699">
              <a:spcBef>
                <a:spcPct val="30000"/>
              </a:spcBef>
              <a:defRPr kumimoji="1" sz="1000">
                <a:solidFill>
                  <a:schemeClr val="tx1"/>
                </a:solidFill>
                <a:latin typeface="Arial" panose="020B0604020202020204" pitchFamily="34" charset="0"/>
                <a:ea typeface="ＭＳ Ｐ明朝" panose="02020600040205080304" pitchFamily="18" charset="-128"/>
              </a:defRPr>
            </a:lvl4pPr>
            <a:lvl5pPr marL="1962558" indent="-218065" defTabSz="859699">
              <a:spcBef>
                <a:spcPct val="30000"/>
              </a:spcBef>
              <a:defRPr kumimoji="1" sz="1000">
                <a:solidFill>
                  <a:schemeClr val="tx1"/>
                </a:solidFill>
                <a:latin typeface="Arial" panose="020B0604020202020204" pitchFamily="34" charset="0"/>
                <a:ea typeface="ＭＳ Ｐ明朝" panose="02020600040205080304" pitchFamily="18" charset="-128"/>
              </a:defRPr>
            </a:lvl5pPr>
            <a:lvl6pPr marL="2414371" indent="-218065" defTabSz="859699"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6pPr>
            <a:lvl7pPr marL="2866184" indent="-218065" defTabSz="859699"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7pPr>
            <a:lvl8pPr marL="3317993" indent="-218065" defTabSz="859699"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8pPr>
            <a:lvl9pPr marL="3769811" indent="-218065" defTabSz="859699"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9pPr>
          </a:lstStyle>
          <a:p>
            <a:pPr marL="0" marR="0" lvl="0" indent="0" algn="r" defTabSz="859699" rtl="0" eaLnBrk="1" fontAlgn="base" latinLnBrk="0" hangingPunct="1">
              <a:lnSpc>
                <a:spcPct val="100000"/>
              </a:lnSpc>
              <a:spcBef>
                <a:spcPct val="0"/>
              </a:spcBef>
              <a:spcAft>
                <a:spcPct val="0"/>
              </a:spcAft>
              <a:buClrTx/>
              <a:buSzTx/>
              <a:buFontTx/>
              <a:buNone/>
              <a:tabLst/>
              <a:defRPr/>
            </a:pPr>
            <a:fld id="{AFD168A8-42E3-4E59-A19B-9754ED260CD8}" type="slidenum">
              <a:rPr kumimoji="1" lang="en-US" altLang="ja-JP"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rPr>
              <a:pPr marL="0" marR="0" lvl="0" indent="0" algn="r" defTabSz="859699" rtl="0" eaLnBrk="1" fontAlgn="base" latinLnBrk="0" hangingPunct="1">
                <a:lnSpc>
                  <a:spcPct val="100000"/>
                </a:lnSpc>
                <a:spcBef>
                  <a:spcPct val="0"/>
                </a:spcBef>
                <a:spcAft>
                  <a:spcPct val="0"/>
                </a:spcAft>
                <a:buClrTx/>
                <a:buSzTx/>
                <a:buFontTx/>
                <a:buNone/>
                <a:tabLst/>
                <a:defRPr/>
              </a:pPr>
              <a:t>323</a:t>
            </a:fld>
            <a:endParaRPr kumimoji="1" lang="en-US" altLang="ja-JP" sz="12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Tree>
    <p:extLst>
      <p:ext uri="{BB962C8B-B14F-4D97-AF65-F5344CB8AC3E}">
        <p14:creationId xmlns:p14="http://schemas.microsoft.com/office/powerpoint/2010/main" val="3927108332"/>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en-US" altLang="ja-JP" dirty="0"/>
          </a:p>
        </p:txBody>
      </p:sp>
      <p:sp>
        <p:nvSpPr>
          <p:cNvPr id="4" name="スライド番号プレースホルダー 3"/>
          <p:cNvSpPr>
            <a:spLocks noGrp="1"/>
          </p:cNvSpPr>
          <p:nvPr>
            <p:ph type="sldNum" sz="quarter" idx="10"/>
          </p:nvPr>
        </p:nvSpPr>
        <p:spPr/>
        <p:txBody>
          <a:bodyPr/>
          <a:lstStyle/>
          <a:p>
            <a:pPr defTabSz="914178">
              <a:defRPr/>
            </a:pPr>
            <a:fld id="{4A5C514A-B6EE-4628-87B8-3755CB0013A9}" type="slidenum">
              <a:rPr lang="ja-JP" altLang="en-US">
                <a:solidFill>
                  <a:prstClr val="black"/>
                </a:solidFill>
                <a:latin typeface="Calibri"/>
                <a:ea typeface="ＭＳ Ｐゴシック" panose="020B0600070205080204" pitchFamily="50" charset="-128"/>
              </a:rPr>
              <a:pPr defTabSz="914178">
                <a:defRPr/>
              </a:pPr>
              <a:t>32</a:t>
            </a:fld>
            <a:endParaRPr lang="ja-JP" altLang="en-US">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2985078541"/>
      </p:ext>
    </p:extLst>
  </p:cSld>
  <p:clrMapOvr>
    <a:masterClrMapping/>
  </p:clrMapOvr>
</p:notes>
</file>

<file path=ppt/notesSlides/notesSlide1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a:xfrm>
            <a:off x="904875" y="276225"/>
            <a:ext cx="4921250" cy="3690938"/>
          </a:xfrm>
          <a:ln/>
        </p:spPr>
      </p:sp>
      <p:sp>
        <p:nvSpPr>
          <p:cNvPr id="4099" name="ノート プレースホルダ 2"/>
          <p:cNvSpPr>
            <a:spLocks noGrp="1"/>
          </p:cNvSpPr>
          <p:nvPr>
            <p:ph type="body" idx="1"/>
          </p:nvPr>
        </p:nvSpPr>
        <p:spPr>
          <a:xfrm>
            <a:off x="671379" y="5229818"/>
            <a:ext cx="5590641" cy="2743173"/>
          </a:xfrm>
          <a:noFill/>
          <a:ln>
            <a:solidFill>
              <a:schemeClr val="tx1"/>
            </a:solidFill>
          </a:ln>
          <a:extLst>
            <a:ext uri="{909E8E84-426E-40DD-AFC4-6F175D3DCCD1}">
              <a14:hiddenFill xmlns:a14="http://schemas.microsoft.com/office/drawing/2010/main">
                <a:solidFill>
                  <a:srgbClr val="FFFFFF"/>
                </a:solidFill>
              </a14:hiddenFill>
            </a:ext>
          </a:extLst>
        </p:spPr>
        <p:txBody>
          <a:bodyPr/>
          <a:lstStyle/>
          <a:p>
            <a:endParaRPr lang="ja-JP" altLang="en-US" dirty="0">
              <a:latin typeface="Arial" panose="020B0604020202020204" pitchFamily="34" charset="0"/>
            </a:endParaRPr>
          </a:p>
        </p:txBody>
      </p:sp>
      <p:sp>
        <p:nvSpPr>
          <p:cNvPr id="4100" name="スライド番号プレースホルダ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859786">
              <a:spcBef>
                <a:spcPct val="30000"/>
              </a:spcBef>
              <a:defRPr kumimoji="1" sz="1000">
                <a:solidFill>
                  <a:schemeClr val="tx1"/>
                </a:solidFill>
                <a:latin typeface="Arial" panose="020B0604020202020204" pitchFamily="34" charset="0"/>
                <a:ea typeface="ＭＳ Ｐ明朝" panose="02020600040205080304" pitchFamily="18" charset="-128"/>
              </a:defRPr>
            </a:lvl1pPr>
            <a:lvl2pPr marL="709165" indent="-271425" defTabSz="859786">
              <a:spcBef>
                <a:spcPct val="30000"/>
              </a:spcBef>
              <a:defRPr kumimoji="1" sz="1000">
                <a:solidFill>
                  <a:schemeClr val="tx1"/>
                </a:solidFill>
                <a:latin typeface="Arial" panose="020B0604020202020204" pitchFamily="34" charset="0"/>
                <a:ea typeface="ＭＳ Ｐ明朝" panose="02020600040205080304" pitchFamily="18" charset="-128"/>
              </a:defRPr>
            </a:lvl2pPr>
            <a:lvl3pPr marL="1090423" indent="-218087" defTabSz="859786">
              <a:spcBef>
                <a:spcPct val="30000"/>
              </a:spcBef>
              <a:defRPr kumimoji="1" sz="1000">
                <a:solidFill>
                  <a:schemeClr val="tx1"/>
                </a:solidFill>
                <a:latin typeface="Arial" panose="020B0604020202020204" pitchFamily="34" charset="0"/>
                <a:ea typeface="ＭＳ Ｐ明朝" panose="02020600040205080304" pitchFamily="18" charset="-128"/>
              </a:defRPr>
            </a:lvl3pPr>
            <a:lvl4pPr marL="1526591" indent="-218087" defTabSz="859786">
              <a:spcBef>
                <a:spcPct val="30000"/>
              </a:spcBef>
              <a:defRPr kumimoji="1" sz="1000">
                <a:solidFill>
                  <a:schemeClr val="tx1"/>
                </a:solidFill>
                <a:latin typeface="Arial" panose="020B0604020202020204" pitchFamily="34" charset="0"/>
                <a:ea typeface="ＭＳ Ｐ明朝" panose="02020600040205080304" pitchFamily="18" charset="-128"/>
              </a:defRPr>
            </a:lvl4pPr>
            <a:lvl5pPr marL="1962757" indent="-218087" defTabSz="859786">
              <a:spcBef>
                <a:spcPct val="30000"/>
              </a:spcBef>
              <a:defRPr kumimoji="1" sz="1000">
                <a:solidFill>
                  <a:schemeClr val="tx1"/>
                </a:solidFill>
                <a:latin typeface="Arial" panose="020B0604020202020204" pitchFamily="34" charset="0"/>
                <a:ea typeface="ＭＳ Ｐ明朝" panose="02020600040205080304" pitchFamily="18" charset="-128"/>
              </a:defRPr>
            </a:lvl5pPr>
            <a:lvl6pPr marL="2414617"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6pPr>
            <a:lvl7pPr marL="2866477"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7pPr>
            <a:lvl8pPr marL="3318331"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8pPr>
            <a:lvl9pPr marL="3770194"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9pPr>
          </a:lstStyle>
          <a:p>
            <a:pPr marL="0" marR="0" lvl="0" indent="0" algn="r" defTabSz="859786" rtl="0" eaLnBrk="1" fontAlgn="base" latinLnBrk="0" hangingPunct="1">
              <a:lnSpc>
                <a:spcPct val="100000"/>
              </a:lnSpc>
              <a:spcBef>
                <a:spcPct val="0"/>
              </a:spcBef>
              <a:spcAft>
                <a:spcPct val="0"/>
              </a:spcAft>
              <a:buClrTx/>
              <a:buSzTx/>
              <a:buFontTx/>
              <a:buNone/>
              <a:tabLst/>
              <a:defRPr/>
            </a:pPr>
            <a:fld id="{AFD168A8-42E3-4E59-A19B-9754ED260CD8}" type="slidenum">
              <a:rPr kumimoji="1" lang="en-US" altLang="ja-JP"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rPr>
              <a:pPr marL="0" marR="0" lvl="0" indent="0" algn="r" defTabSz="859786" rtl="0" eaLnBrk="1" fontAlgn="base" latinLnBrk="0" hangingPunct="1">
                <a:lnSpc>
                  <a:spcPct val="100000"/>
                </a:lnSpc>
                <a:spcBef>
                  <a:spcPct val="0"/>
                </a:spcBef>
                <a:spcAft>
                  <a:spcPct val="0"/>
                </a:spcAft>
                <a:buClrTx/>
                <a:buSzTx/>
                <a:buFontTx/>
                <a:buNone/>
                <a:tabLst/>
                <a:defRPr/>
              </a:pPr>
              <a:t>324</a:t>
            </a:fld>
            <a:endParaRPr kumimoji="1" lang="en-US" altLang="ja-JP" sz="12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Tree>
    <p:extLst>
      <p:ext uri="{BB962C8B-B14F-4D97-AF65-F5344CB8AC3E}">
        <p14:creationId xmlns:p14="http://schemas.microsoft.com/office/powerpoint/2010/main" val="182364319"/>
      </p:ext>
    </p:extLst>
  </p:cSld>
  <p:clrMapOvr>
    <a:masterClrMapping/>
  </p:clrMapOvr>
</p:notes>
</file>

<file path=ppt/notesSlides/notesSlide1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a:xfrm>
            <a:off x="904875" y="276225"/>
            <a:ext cx="4921250" cy="3690938"/>
          </a:xfrm>
          <a:ln/>
        </p:spPr>
      </p:sp>
      <p:sp>
        <p:nvSpPr>
          <p:cNvPr id="4099" name="ノート プレースホルダ 2"/>
          <p:cNvSpPr>
            <a:spLocks noGrp="1"/>
          </p:cNvSpPr>
          <p:nvPr>
            <p:ph type="body" idx="1"/>
          </p:nvPr>
        </p:nvSpPr>
        <p:spPr>
          <a:xfrm>
            <a:off x="671379" y="5229818"/>
            <a:ext cx="5590641" cy="2743173"/>
          </a:xfrm>
          <a:noFill/>
          <a:ln>
            <a:solidFill>
              <a:schemeClr val="tx1"/>
            </a:solidFill>
          </a:ln>
          <a:extLst>
            <a:ext uri="{909E8E84-426E-40DD-AFC4-6F175D3DCCD1}">
              <a14:hiddenFill xmlns:a14="http://schemas.microsoft.com/office/drawing/2010/main">
                <a:solidFill>
                  <a:srgbClr val="FFFFFF"/>
                </a:solidFill>
              </a14:hiddenFill>
            </a:ext>
          </a:extLst>
        </p:spPr>
        <p:txBody>
          <a:bodyPr/>
          <a:lstStyle/>
          <a:p>
            <a:endParaRPr lang="ja-JP" altLang="en-US" dirty="0">
              <a:latin typeface="Arial" panose="020B0604020202020204" pitchFamily="34" charset="0"/>
            </a:endParaRPr>
          </a:p>
        </p:txBody>
      </p:sp>
      <p:sp>
        <p:nvSpPr>
          <p:cNvPr id="4100" name="スライド番号プレースホルダ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859786">
              <a:spcBef>
                <a:spcPct val="30000"/>
              </a:spcBef>
              <a:defRPr kumimoji="1" sz="1000">
                <a:solidFill>
                  <a:schemeClr val="tx1"/>
                </a:solidFill>
                <a:latin typeface="Arial" panose="020B0604020202020204" pitchFamily="34" charset="0"/>
                <a:ea typeface="ＭＳ Ｐ明朝" panose="02020600040205080304" pitchFamily="18" charset="-128"/>
              </a:defRPr>
            </a:lvl1pPr>
            <a:lvl2pPr marL="709165" indent="-271425" defTabSz="859786">
              <a:spcBef>
                <a:spcPct val="30000"/>
              </a:spcBef>
              <a:defRPr kumimoji="1" sz="1000">
                <a:solidFill>
                  <a:schemeClr val="tx1"/>
                </a:solidFill>
                <a:latin typeface="Arial" panose="020B0604020202020204" pitchFamily="34" charset="0"/>
                <a:ea typeface="ＭＳ Ｐ明朝" panose="02020600040205080304" pitchFamily="18" charset="-128"/>
              </a:defRPr>
            </a:lvl2pPr>
            <a:lvl3pPr marL="1090423" indent="-218087" defTabSz="859786">
              <a:spcBef>
                <a:spcPct val="30000"/>
              </a:spcBef>
              <a:defRPr kumimoji="1" sz="1000">
                <a:solidFill>
                  <a:schemeClr val="tx1"/>
                </a:solidFill>
                <a:latin typeface="Arial" panose="020B0604020202020204" pitchFamily="34" charset="0"/>
                <a:ea typeface="ＭＳ Ｐ明朝" panose="02020600040205080304" pitchFamily="18" charset="-128"/>
              </a:defRPr>
            </a:lvl3pPr>
            <a:lvl4pPr marL="1526591" indent="-218087" defTabSz="859786">
              <a:spcBef>
                <a:spcPct val="30000"/>
              </a:spcBef>
              <a:defRPr kumimoji="1" sz="1000">
                <a:solidFill>
                  <a:schemeClr val="tx1"/>
                </a:solidFill>
                <a:latin typeface="Arial" panose="020B0604020202020204" pitchFamily="34" charset="0"/>
                <a:ea typeface="ＭＳ Ｐ明朝" panose="02020600040205080304" pitchFamily="18" charset="-128"/>
              </a:defRPr>
            </a:lvl4pPr>
            <a:lvl5pPr marL="1962757" indent="-218087" defTabSz="859786">
              <a:spcBef>
                <a:spcPct val="30000"/>
              </a:spcBef>
              <a:defRPr kumimoji="1" sz="1000">
                <a:solidFill>
                  <a:schemeClr val="tx1"/>
                </a:solidFill>
                <a:latin typeface="Arial" panose="020B0604020202020204" pitchFamily="34" charset="0"/>
                <a:ea typeface="ＭＳ Ｐ明朝" panose="02020600040205080304" pitchFamily="18" charset="-128"/>
              </a:defRPr>
            </a:lvl5pPr>
            <a:lvl6pPr marL="2414617"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6pPr>
            <a:lvl7pPr marL="2866477"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7pPr>
            <a:lvl8pPr marL="3318331"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8pPr>
            <a:lvl9pPr marL="3770194"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9pPr>
          </a:lstStyle>
          <a:p>
            <a:pPr marL="0" marR="0" lvl="0" indent="0" algn="r" defTabSz="859786" rtl="0" eaLnBrk="1" fontAlgn="base" latinLnBrk="0" hangingPunct="1">
              <a:lnSpc>
                <a:spcPct val="100000"/>
              </a:lnSpc>
              <a:spcBef>
                <a:spcPct val="0"/>
              </a:spcBef>
              <a:spcAft>
                <a:spcPct val="0"/>
              </a:spcAft>
              <a:buClrTx/>
              <a:buSzTx/>
              <a:buFontTx/>
              <a:buNone/>
              <a:tabLst/>
              <a:defRPr/>
            </a:pPr>
            <a:fld id="{AFD168A8-42E3-4E59-A19B-9754ED260CD8}" type="slidenum">
              <a:rPr kumimoji="1" lang="en-US" altLang="ja-JP"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rPr>
              <a:pPr marL="0" marR="0" lvl="0" indent="0" algn="r" defTabSz="859786" rtl="0" eaLnBrk="1" fontAlgn="base" latinLnBrk="0" hangingPunct="1">
                <a:lnSpc>
                  <a:spcPct val="100000"/>
                </a:lnSpc>
                <a:spcBef>
                  <a:spcPct val="0"/>
                </a:spcBef>
                <a:spcAft>
                  <a:spcPct val="0"/>
                </a:spcAft>
                <a:buClrTx/>
                <a:buSzTx/>
                <a:buFontTx/>
                <a:buNone/>
                <a:tabLst/>
                <a:defRPr/>
              </a:pPr>
              <a:t>325</a:t>
            </a:fld>
            <a:endParaRPr kumimoji="1" lang="en-US" altLang="ja-JP" sz="12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Tree>
    <p:extLst>
      <p:ext uri="{BB962C8B-B14F-4D97-AF65-F5344CB8AC3E}">
        <p14:creationId xmlns:p14="http://schemas.microsoft.com/office/powerpoint/2010/main" val="3023634935"/>
      </p:ext>
    </p:extLst>
  </p:cSld>
  <p:clrMapOvr>
    <a:masterClrMapping/>
  </p:clrMapOvr>
</p:notes>
</file>

<file path=ppt/notesSlides/notesSlide1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a:xfrm>
            <a:off x="904875" y="276225"/>
            <a:ext cx="4921250" cy="3690938"/>
          </a:xfrm>
          <a:ln/>
        </p:spPr>
      </p:sp>
      <p:sp>
        <p:nvSpPr>
          <p:cNvPr id="4099" name="ノート プレースホルダ 2"/>
          <p:cNvSpPr>
            <a:spLocks noGrp="1"/>
          </p:cNvSpPr>
          <p:nvPr>
            <p:ph type="body" idx="1"/>
          </p:nvPr>
        </p:nvSpPr>
        <p:spPr>
          <a:xfrm>
            <a:off x="671379" y="5229818"/>
            <a:ext cx="5590641" cy="2743173"/>
          </a:xfrm>
          <a:noFill/>
          <a:ln>
            <a:solidFill>
              <a:schemeClr val="tx1"/>
            </a:solidFill>
          </a:ln>
          <a:extLst>
            <a:ext uri="{909E8E84-426E-40DD-AFC4-6F175D3DCCD1}">
              <a14:hiddenFill xmlns:a14="http://schemas.microsoft.com/office/drawing/2010/main">
                <a:solidFill>
                  <a:srgbClr val="FFFFFF"/>
                </a:solidFill>
              </a14:hiddenFill>
            </a:ext>
          </a:extLst>
        </p:spPr>
        <p:txBody>
          <a:bodyPr/>
          <a:lstStyle/>
          <a:p>
            <a:endParaRPr lang="en-US" altLang="ja-JP" dirty="0" smtClean="0">
              <a:latin typeface="Arial" panose="020B0604020202020204" pitchFamily="34" charset="0"/>
            </a:endParaRPr>
          </a:p>
        </p:txBody>
      </p:sp>
      <p:sp>
        <p:nvSpPr>
          <p:cNvPr id="4100" name="スライド番号プレースホルダ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859786">
              <a:spcBef>
                <a:spcPct val="30000"/>
              </a:spcBef>
              <a:defRPr kumimoji="1" sz="1000">
                <a:solidFill>
                  <a:schemeClr val="tx1"/>
                </a:solidFill>
                <a:latin typeface="Arial" panose="020B0604020202020204" pitchFamily="34" charset="0"/>
                <a:ea typeface="ＭＳ Ｐ明朝" panose="02020600040205080304" pitchFamily="18" charset="-128"/>
              </a:defRPr>
            </a:lvl1pPr>
            <a:lvl2pPr marL="709165" indent="-271425" defTabSz="859786">
              <a:spcBef>
                <a:spcPct val="30000"/>
              </a:spcBef>
              <a:defRPr kumimoji="1" sz="1000">
                <a:solidFill>
                  <a:schemeClr val="tx1"/>
                </a:solidFill>
                <a:latin typeface="Arial" panose="020B0604020202020204" pitchFamily="34" charset="0"/>
                <a:ea typeface="ＭＳ Ｐ明朝" panose="02020600040205080304" pitchFamily="18" charset="-128"/>
              </a:defRPr>
            </a:lvl2pPr>
            <a:lvl3pPr marL="1090423" indent="-218087" defTabSz="859786">
              <a:spcBef>
                <a:spcPct val="30000"/>
              </a:spcBef>
              <a:defRPr kumimoji="1" sz="1000">
                <a:solidFill>
                  <a:schemeClr val="tx1"/>
                </a:solidFill>
                <a:latin typeface="Arial" panose="020B0604020202020204" pitchFamily="34" charset="0"/>
                <a:ea typeface="ＭＳ Ｐ明朝" panose="02020600040205080304" pitchFamily="18" charset="-128"/>
              </a:defRPr>
            </a:lvl3pPr>
            <a:lvl4pPr marL="1526591" indent="-218087" defTabSz="859786">
              <a:spcBef>
                <a:spcPct val="30000"/>
              </a:spcBef>
              <a:defRPr kumimoji="1" sz="1000">
                <a:solidFill>
                  <a:schemeClr val="tx1"/>
                </a:solidFill>
                <a:latin typeface="Arial" panose="020B0604020202020204" pitchFamily="34" charset="0"/>
                <a:ea typeface="ＭＳ Ｐ明朝" panose="02020600040205080304" pitchFamily="18" charset="-128"/>
              </a:defRPr>
            </a:lvl4pPr>
            <a:lvl5pPr marL="1962757" indent="-218087" defTabSz="859786">
              <a:spcBef>
                <a:spcPct val="30000"/>
              </a:spcBef>
              <a:defRPr kumimoji="1" sz="1000">
                <a:solidFill>
                  <a:schemeClr val="tx1"/>
                </a:solidFill>
                <a:latin typeface="Arial" panose="020B0604020202020204" pitchFamily="34" charset="0"/>
                <a:ea typeface="ＭＳ Ｐ明朝" panose="02020600040205080304" pitchFamily="18" charset="-128"/>
              </a:defRPr>
            </a:lvl5pPr>
            <a:lvl6pPr marL="2414617"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6pPr>
            <a:lvl7pPr marL="2866477"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7pPr>
            <a:lvl8pPr marL="3318331"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8pPr>
            <a:lvl9pPr marL="3770194"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9pPr>
          </a:lstStyle>
          <a:p>
            <a:pPr marL="0" marR="0" lvl="0" indent="0" algn="r" defTabSz="859786" rtl="0" eaLnBrk="1" fontAlgn="base" latinLnBrk="0" hangingPunct="1">
              <a:lnSpc>
                <a:spcPct val="100000"/>
              </a:lnSpc>
              <a:spcBef>
                <a:spcPct val="0"/>
              </a:spcBef>
              <a:spcAft>
                <a:spcPct val="0"/>
              </a:spcAft>
              <a:buClrTx/>
              <a:buSzTx/>
              <a:buFontTx/>
              <a:buNone/>
              <a:tabLst/>
              <a:defRPr/>
            </a:pPr>
            <a:fld id="{AFD168A8-42E3-4E59-A19B-9754ED260CD8}" type="slidenum">
              <a:rPr kumimoji="1" lang="en-US" altLang="ja-JP"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rPr>
              <a:pPr marL="0" marR="0" lvl="0" indent="0" algn="r" defTabSz="859786" rtl="0" eaLnBrk="1" fontAlgn="base" latinLnBrk="0" hangingPunct="1">
                <a:lnSpc>
                  <a:spcPct val="100000"/>
                </a:lnSpc>
                <a:spcBef>
                  <a:spcPct val="0"/>
                </a:spcBef>
                <a:spcAft>
                  <a:spcPct val="0"/>
                </a:spcAft>
                <a:buClrTx/>
                <a:buSzTx/>
                <a:buFontTx/>
                <a:buNone/>
                <a:tabLst/>
                <a:defRPr/>
              </a:pPr>
              <a:t>326</a:t>
            </a:fld>
            <a:endParaRPr kumimoji="1" lang="en-US" altLang="ja-JP" sz="12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Tree>
    <p:extLst>
      <p:ext uri="{BB962C8B-B14F-4D97-AF65-F5344CB8AC3E}">
        <p14:creationId xmlns:p14="http://schemas.microsoft.com/office/powerpoint/2010/main" val="3888165315"/>
      </p:ext>
    </p:extLst>
  </p:cSld>
  <p:clrMapOvr>
    <a:masterClrMapping/>
  </p:clrMapOvr>
</p:notes>
</file>

<file path=ppt/notesSlides/notesSlide1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a:xfrm>
            <a:off x="904875" y="276225"/>
            <a:ext cx="4921250" cy="3690938"/>
          </a:xfrm>
          <a:ln/>
        </p:spPr>
      </p:sp>
      <p:sp>
        <p:nvSpPr>
          <p:cNvPr id="4099" name="ノート プレースホルダ 2"/>
          <p:cNvSpPr>
            <a:spLocks noGrp="1"/>
          </p:cNvSpPr>
          <p:nvPr>
            <p:ph type="body" idx="1"/>
          </p:nvPr>
        </p:nvSpPr>
        <p:spPr>
          <a:xfrm>
            <a:off x="671379" y="5229818"/>
            <a:ext cx="5590641" cy="2743173"/>
          </a:xfrm>
          <a:noFill/>
          <a:ln>
            <a:solidFill>
              <a:schemeClr val="tx1"/>
            </a:solidFill>
          </a:ln>
          <a:extLst>
            <a:ext uri="{909E8E84-426E-40DD-AFC4-6F175D3DCCD1}">
              <a14:hiddenFill xmlns:a14="http://schemas.microsoft.com/office/drawing/2010/main">
                <a:solidFill>
                  <a:srgbClr val="FFFFFF"/>
                </a:solidFill>
              </a14:hiddenFill>
            </a:ext>
          </a:extLst>
        </p:spPr>
        <p:txBody>
          <a:bodyPr/>
          <a:lstStyle/>
          <a:p>
            <a:endParaRPr lang="ja-JP" altLang="en-US" dirty="0">
              <a:latin typeface="Arial" panose="020B0604020202020204" pitchFamily="34" charset="0"/>
            </a:endParaRPr>
          </a:p>
        </p:txBody>
      </p:sp>
      <p:sp>
        <p:nvSpPr>
          <p:cNvPr id="4100" name="スライド番号プレースホルダ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859786">
              <a:spcBef>
                <a:spcPct val="30000"/>
              </a:spcBef>
              <a:defRPr kumimoji="1" sz="1000">
                <a:solidFill>
                  <a:schemeClr val="tx1"/>
                </a:solidFill>
                <a:latin typeface="Arial" panose="020B0604020202020204" pitchFamily="34" charset="0"/>
                <a:ea typeface="ＭＳ Ｐ明朝" panose="02020600040205080304" pitchFamily="18" charset="-128"/>
              </a:defRPr>
            </a:lvl1pPr>
            <a:lvl2pPr marL="709165" indent="-271425" defTabSz="859786">
              <a:spcBef>
                <a:spcPct val="30000"/>
              </a:spcBef>
              <a:defRPr kumimoji="1" sz="1000">
                <a:solidFill>
                  <a:schemeClr val="tx1"/>
                </a:solidFill>
                <a:latin typeface="Arial" panose="020B0604020202020204" pitchFamily="34" charset="0"/>
                <a:ea typeface="ＭＳ Ｐ明朝" panose="02020600040205080304" pitchFamily="18" charset="-128"/>
              </a:defRPr>
            </a:lvl2pPr>
            <a:lvl3pPr marL="1090423" indent="-218087" defTabSz="859786">
              <a:spcBef>
                <a:spcPct val="30000"/>
              </a:spcBef>
              <a:defRPr kumimoji="1" sz="1000">
                <a:solidFill>
                  <a:schemeClr val="tx1"/>
                </a:solidFill>
                <a:latin typeface="Arial" panose="020B0604020202020204" pitchFamily="34" charset="0"/>
                <a:ea typeface="ＭＳ Ｐ明朝" panose="02020600040205080304" pitchFamily="18" charset="-128"/>
              </a:defRPr>
            </a:lvl3pPr>
            <a:lvl4pPr marL="1526591" indent="-218087" defTabSz="859786">
              <a:spcBef>
                <a:spcPct val="30000"/>
              </a:spcBef>
              <a:defRPr kumimoji="1" sz="1000">
                <a:solidFill>
                  <a:schemeClr val="tx1"/>
                </a:solidFill>
                <a:latin typeface="Arial" panose="020B0604020202020204" pitchFamily="34" charset="0"/>
                <a:ea typeface="ＭＳ Ｐ明朝" panose="02020600040205080304" pitchFamily="18" charset="-128"/>
              </a:defRPr>
            </a:lvl4pPr>
            <a:lvl5pPr marL="1962757" indent="-218087" defTabSz="859786">
              <a:spcBef>
                <a:spcPct val="30000"/>
              </a:spcBef>
              <a:defRPr kumimoji="1" sz="1000">
                <a:solidFill>
                  <a:schemeClr val="tx1"/>
                </a:solidFill>
                <a:latin typeface="Arial" panose="020B0604020202020204" pitchFamily="34" charset="0"/>
                <a:ea typeface="ＭＳ Ｐ明朝" panose="02020600040205080304" pitchFamily="18" charset="-128"/>
              </a:defRPr>
            </a:lvl5pPr>
            <a:lvl6pPr marL="2414617"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6pPr>
            <a:lvl7pPr marL="2866477"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7pPr>
            <a:lvl8pPr marL="3318331"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8pPr>
            <a:lvl9pPr marL="3770194"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9pPr>
          </a:lstStyle>
          <a:p>
            <a:pPr marL="0" marR="0" lvl="0" indent="0" algn="r" defTabSz="859786" rtl="0" eaLnBrk="1" fontAlgn="base" latinLnBrk="0" hangingPunct="1">
              <a:lnSpc>
                <a:spcPct val="100000"/>
              </a:lnSpc>
              <a:spcBef>
                <a:spcPct val="0"/>
              </a:spcBef>
              <a:spcAft>
                <a:spcPct val="0"/>
              </a:spcAft>
              <a:buClrTx/>
              <a:buSzTx/>
              <a:buFontTx/>
              <a:buNone/>
              <a:tabLst/>
              <a:defRPr/>
            </a:pPr>
            <a:fld id="{AFD168A8-42E3-4E59-A19B-9754ED260CD8}" type="slidenum">
              <a:rPr kumimoji="1" lang="en-US" altLang="ja-JP"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rPr>
              <a:pPr marL="0" marR="0" lvl="0" indent="0" algn="r" defTabSz="859786" rtl="0" eaLnBrk="1" fontAlgn="base" latinLnBrk="0" hangingPunct="1">
                <a:lnSpc>
                  <a:spcPct val="100000"/>
                </a:lnSpc>
                <a:spcBef>
                  <a:spcPct val="0"/>
                </a:spcBef>
                <a:spcAft>
                  <a:spcPct val="0"/>
                </a:spcAft>
                <a:buClrTx/>
                <a:buSzTx/>
                <a:buFontTx/>
                <a:buNone/>
                <a:tabLst/>
                <a:defRPr/>
              </a:pPr>
              <a:t>327</a:t>
            </a:fld>
            <a:endParaRPr kumimoji="1" lang="en-US" altLang="ja-JP" sz="12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Tree>
    <p:extLst>
      <p:ext uri="{BB962C8B-B14F-4D97-AF65-F5344CB8AC3E}">
        <p14:creationId xmlns:p14="http://schemas.microsoft.com/office/powerpoint/2010/main" val="3781202209"/>
      </p:ext>
    </p:extLst>
  </p:cSld>
  <p:clrMapOvr>
    <a:masterClrMapping/>
  </p:clrMapOvr>
</p:notes>
</file>

<file path=ppt/notesSlides/notesSlide1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a:xfrm>
            <a:off x="904875" y="276225"/>
            <a:ext cx="4921250" cy="3690938"/>
          </a:xfrm>
          <a:ln/>
        </p:spPr>
      </p:sp>
      <p:sp>
        <p:nvSpPr>
          <p:cNvPr id="4099" name="ノート プレースホルダ 2"/>
          <p:cNvSpPr>
            <a:spLocks noGrp="1"/>
          </p:cNvSpPr>
          <p:nvPr>
            <p:ph type="body" idx="1"/>
          </p:nvPr>
        </p:nvSpPr>
        <p:spPr>
          <a:xfrm>
            <a:off x="671379" y="5229818"/>
            <a:ext cx="5590641" cy="2743173"/>
          </a:xfrm>
          <a:noFill/>
          <a:ln>
            <a:solidFill>
              <a:schemeClr val="tx1"/>
            </a:solidFill>
          </a:ln>
          <a:extLst>
            <a:ext uri="{909E8E84-426E-40DD-AFC4-6F175D3DCCD1}">
              <a14:hiddenFill xmlns:a14="http://schemas.microsoft.com/office/drawing/2010/main">
                <a:solidFill>
                  <a:srgbClr val="FFFFFF"/>
                </a:solidFill>
              </a14:hiddenFill>
            </a:ext>
          </a:extLst>
        </p:spPr>
        <p:txBody>
          <a:bodyPr/>
          <a:lstStyle/>
          <a:p>
            <a:endParaRPr lang="ja-JP" altLang="en-US" dirty="0">
              <a:latin typeface="Arial" panose="020B0604020202020204" pitchFamily="34" charset="0"/>
            </a:endParaRPr>
          </a:p>
        </p:txBody>
      </p:sp>
      <p:sp>
        <p:nvSpPr>
          <p:cNvPr id="4100" name="スライド番号プレースホルダ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859786">
              <a:spcBef>
                <a:spcPct val="30000"/>
              </a:spcBef>
              <a:defRPr kumimoji="1" sz="1000">
                <a:solidFill>
                  <a:schemeClr val="tx1"/>
                </a:solidFill>
                <a:latin typeface="Arial" panose="020B0604020202020204" pitchFamily="34" charset="0"/>
                <a:ea typeface="ＭＳ Ｐ明朝" panose="02020600040205080304" pitchFamily="18" charset="-128"/>
              </a:defRPr>
            </a:lvl1pPr>
            <a:lvl2pPr marL="709165" indent="-271425" defTabSz="859786">
              <a:spcBef>
                <a:spcPct val="30000"/>
              </a:spcBef>
              <a:defRPr kumimoji="1" sz="1000">
                <a:solidFill>
                  <a:schemeClr val="tx1"/>
                </a:solidFill>
                <a:latin typeface="Arial" panose="020B0604020202020204" pitchFamily="34" charset="0"/>
                <a:ea typeface="ＭＳ Ｐ明朝" panose="02020600040205080304" pitchFamily="18" charset="-128"/>
              </a:defRPr>
            </a:lvl2pPr>
            <a:lvl3pPr marL="1090423" indent="-218087" defTabSz="859786">
              <a:spcBef>
                <a:spcPct val="30000"/>
              </a:spcBef>
              <a:defRPr kumimoji="1" sz="1000">
                <a:solidFill>
                  <a:schemeClr val="tx1"/>
                </a:solidFill>
                <a:latin typeface="Arial" panose="020B0604020202020204" pitchFamily="34" charset="0"/>
                <a:ea typeface="ＭＳ Ｐ明朝" panose="02020600040205080304" pitchFamily="18" charset="-128"/>
              </a:defRPr>
            </a:lvl3pPr>
            <a:lvl4pPr marL="1526591" indent="-218087" defTabSz="859786">
              <a:spcBef>
                <a:spcPct val="30000"/>
              </a:spcBef>
              <a:defRPr kumimoji="1" sz="1000">
                <a:solidFill>
                  <a:schemeClr val="tx1"/>
                </a:solidFill>
                <a:latin typeface="Arial" panose="020B0604020202020204" pitchFamily="34" charset="0"/>
                <a:ea typeface="ＭＳ Ｐ明朝" panose="02020600040205080304" pitchFamily="18" charset="-128"/>
              </a:defRPr>
            </a:lvl4pPr>
            <a:lvl5pPr marL="1962757" indent="-218087" defTabSz="859786">
              <a:spcBef>
                <a:spcPct val="30000"/>
              </a:spcBef>
              <a:defRPr kumimoji="1" sz="1000">
                <a:solidFill>
                  <a:schemeClr val="tx1"/>
                </a:solidFill>
                <a:latin typeface="Arial" panose="020B0604020202020204" pitchFamily="34" charset="0"/>
                <a:ea typeface="ＭＳ Ｐ明朝" panose="02020600040205080304" pitchFamily="18" charset="-128"/>
              </a:defRPr>
            </a:lvl5pPr>
            <a:lvl6pPr marL="2414617"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6pPr>
            <a:lvl7pPr marL="2866477"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7pPr>
            <a:lvl8pPr marL="3318331"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8pPr>
            <a:lvl9pPr marL="3770194"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9pPr>
          </a:lstStyle>
          <a:p>
            <a:pPr marL="0" marR="0" lvl="0" indent="0" algn="r" defTabSz="859786" rtl="0" eaLnBrk="1" fontAlgn="base" latinLnBrk="0" hangingPunct="1">
              <a:lnSpc>
                <a:spcPct val="100000"/>
              </a:lnSpc>
              <a:spcBef>
                <a:spcPct val="0"/>
              </a:spcBef>
              <a:spcAft>
                <a:spcPct val="0"/>
              </a:spcAft>
              <a:buClrTx/>
              <a:buSzTx/>
              <a:buFontTx/>
              <a:buNone/>
              <a:tabLst/>
              <a:defRPr/>
            </a:pPr>
            <a:fld id="{AFD168A8-42E3-4E59-A19B-9754ED260CD8}" type="slidenum">
              <a:rPr kumimoji="1" lang="en-US" altLang="ja-JP"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rPr>
              <a:pPr marL="0" marR="0" lvl="0" indent="0" algn="r" defTabSz="859786" rtl="0" eaLnBrk="1" fontAlgn="base" latinLnBrk="0" hangingPunct="1">
                <a:lnSpc>
                  <a:spcPct val="100000"/>
                </a:lnSpc>
                <a:spcBef>
                  <a:spcPct val="0"/>
                </a:spcBef>
                <a:spcAft>
                  <a:spcPct val="0"/>
                </a:spcAft>
                <a:buClrTx/>
                <a:buSzTx/>
                <a:buFontTx/>
                <a:buNone/>
                <a:tabLst/>
                <a:defRPr/>
              </a:pPr>
              <a:t>328</a:t>
            </a:fld>
            <a:endParaRPr kumimoji="1" lang="en-US" altLang="ja-JP" sz="12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Tree>
    <p:extLst>
      <p:ext uri="{BB962C8B-B14F-4D97-AF65-F5344CB8AC3E}">
        <p14:creationId xmlns:p14="http://schemas.microsoft.com/office/powerpoint/2010/main" val="3506946755"/>
      </p:ext>
    </p:extLst>
  </p:cSld>
  <p:clrMapOvr>
    <a:masterClrMapping/>
  </p:clrMapOvr>
</p:notes>
</file>

<file path=ppt/notesSlides/notesSlide1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a:xfrm>
            <a:off x="904875" y="276225"/>
            <a:ext cx="4921250" cy="3690938"/>
          </a:xfrm>
          <a:ln/>
        </p:spPr>
      </p:sp>
      <p:sp>
        <p:nvSpPr>
          <p:cNvPr id="4099" name="ノート プレースホルダ 2"/>
          <p:cNvSpPr>
            <a:spLocks noGrp="1"/>
          </p:cNvSpPr>
          <p:nvPr>
            <p:ph type="body" idx="1"/>
          </p:nvPr>
        </p:nvSpPr>
        <p:spPr>
          <a:xfrm>
            <a:off x="671379" y="5229818"/>
            <a:ext cx="5590641" cy="2743173"/>
          </a:xfrm>
          <a:noFill/>
          <a:ln>
            <a:solidFill>
              <a:schemeClr val="tx1"/>
            </a:solidFill>
          </a:ln>
          <a:extLst>
            <a:ext uri="{909E8E84-426E-40DD-AFC4-6F175D3DCCD1}">
              <a14:hiddenFill xmlns:a14="http://schemas.microsoft.com/office/drawing/2010/main">
                <a:solidFill>
                  <a:srgbClr val="FFFFFF"/>
                </a:solidFill>
              </a14:hiddenFill>
            </a:ext>
          </a:extLst>
        </p:spPr>
        <p:txBody>
          <a:bodyPr/>
          <a:lstStyle/>
          <a:p>
            <a:endParaRPr lang="ja-JP" altLang="en-US" dirty="0">
              <a:latin typeface="Arial" panose="020B0604020202020204" pitchFamily="34" charset="0"/>
            </a:endParaRPr>
          </a:p>
        </p:txBody>
      </p:sp>
      <p:sp>
        <p:nvSpPr>
          <p:cNvPr id="4100" name="スライド番号プレースホルダ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859786">
              <a:spcBef>
                <a:spcPct val="30000"/>
              </a:spcBef>
              <a:defRPr kumimoji="1" sz="1000">
                <a:solidFill>
                  <a:schemeClr val="tx1"/>
                </a:solidFill>
                <a:latin typeface="Arial" panose="020B0604020202020204" pitchFamily="34" charset="0"/>
                <a:ea typeface="ＭＳ Ｐ明朝" panose="02020600040205080304" pitchFamily="18" charset="-128"/>
              </a:defRPr>
            </a:lvl1pPr>
            <a:lvl2pPr marL="709165" indent="-271425" defTabSz="859786">
              <a:spcBef>
                <a:spcPct val="30000"/>
              </a:spcBef>
              <a:defRPr kumimoji="1" sz="1000">
                <a:solidFill>
                  <a:schemeClr val="tx1"/>
                </a:solidFill>
                <a:latin typeface="Arial" panose="020B0604020202020204" pitchFamily="34" charset="0"/>
                <a:ea typeface="ＭＳ Ｐ明朝" panose="02020600040205080304" pitchFamily="18" charset="-128"/>
              </a:defRPr>
            </a:lvl2pPr>
            <a:lvl3pPr marL="1090423" indent="-218087" defTabSz="859786">
              <a:spcBef>
                <a:spcPct val="30000"/>
              </a:spcBef>
              <a:defRPr kumimoji="1" sz="1000">
                <a:solidFill>
                  <a:schemeClr val="tx1"/>
                </a:solidFill>
                <a:latin typeface="Arial" panose="020B0604020202020204" pitchFamily="34" charset="0"/>
                <a:ea typeface="ＭＳ Ｐ明朝" panose="02020600040205080304" pitchFamily="18" charset="-128"/>
              </a:defRPr>
            </a:lvl3pPr>
            <a:lvl4pPr marL="1526591" indent="-218087" defTabSz="859786">
              <a:spcBef>
                <a:spcPct val="30000"/>
              </a:spcBef>
              <a:defRPr kumimoji="1" sz="1000">
                <a:solidFill>
                  <a:schemeClr val="tx1"/>
                </a:solidFill>
                <a:latin typeface="Arial" panose="020B0604020202020204" pitchFamily="34" charset="0"/>
                <a:ea typeface="ＭＳ Ｐ明朝" panose="02020600040205080304" pitchFamily="18" charset="-128"/>
              </a:defRPr>
            </a:lvl4pPr>
            <a:lvl5pPr marL="1962757" indent="-218087" defTabSz="859786">
              <a:spcBef>
                <a:spcPct val="30000"/>
              </a:spcBef>
              <a:defRPr kumimoji="1" sz="1000">
                <a:solidFill>
                  <a:schemeClr val="tx1"/>
                </a:solidFill>
                <a:latin typeface="Arial" panose="020B0604020202020204" pitchFamily="34" charset="0"/>
                <a:ea typeface="ＭＳ Ｐ明朝" panose="02020600040205080304" pitchFamily="18" charset="-128"/>
              </a:defRPr>
            </a:lvl5pPr>
            <a:lvl6pPr marL="2414617"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6pPr>
            <a:lvl7pPr marL="2866477"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7pPr>
            <a:lvl8pPr marL="3318331"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8pPr>
            <a:lvl9pPr marL="3770194"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9pPr>
          </a:lstStyle>
          <a:p>
            <a:pPr marL="0" marR="0" lvl="0" indent="0" algn="r" defTabSz="859786" rtl="0" eaLnBrk="1" fontAlgn="base" latinLnBrk="0" hangingPunct="1">
              <a:lnSpc>
                <a:spcPct val="100000"/>
              </a:lnSpc>
              <a:spcBef>
                <a:spcPct val="0"/>
              </a:spcBef>
              <a:spcAft>
                <a:spcPct val="0"/>
              </a:spcAft>
              <a:buClrTx/>
              <a:buSzTx/>
              <a:buFontTx/>
              <a:buNone/>
              <a:tabLst/>
              <a:defRPr/>
            </a:pPr>
            <a:fld id="{AFD168A8-42E3-4E59-A19B-9754ED260CD8}" type="slidenum">
              <a:rPr kumimoji="1" lang="en-US" altLang="ja-JP"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rPr>
              <a:pPr marL="0" marR="0" lvl="0" indent="0" algn="r" defTabSz="859786" rtl="0" eaLnBrk="1" fontAlgn="base" latinLnBrk="0" hangingPunct="1">
                <a:lnSpc>
                  <a:spcPct val="100000"/>
                </a:lnSpc>
                <a:spcBef>
                  <a:spcPct val="0"/>
                </a:spcBef>
                <a:spcAft>
                  <a:spcPct val="0"/>
                </a:spcAft>
                <a:buClrTx/>
                <a:buSzTx/>
                <a:buFontTx/>
                <a:buNone/>
                <a:tabLst/>
                <a:defRPr/>
              </a:pPr>
              <a:t>329</a:t>
            </a:fld>
            <a:endParaRPr kumimoji="1" lang="en-US" altLang="ja-JP" sz="12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Tree>
    <p:extLst>
      <p:ext uri="{BB962C8B-B14F-4D97-AF65-F5344CB8AC3E}">
        <p14:creationId xmlns:p14="http://schemas.microsoft.com/office/powerpoint/2010/main" val="3756401857"/>
      </p:ext>
    </p:extLst>
  </p:cSld>
  <p:clrMapOvr>
    <a:masterClrMapping/>
  </p:clrMapOvr>
</p:notes>
</file>

<file path=ppt/notesSlides/notesSlide1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a:xfrm>
            <a:off x="904875" y="276225"/>
            <a:ext cx="4921250" cy="3690938"/>
          </a:xfrm>
          <a:ln/>
        </p:spPr>
      </p:sp>
      <p:sp>
        <p:nvSpPr>
          <p:cNvPr id="4099" name="ノート プレースホルダ 2"/>
          <p:cNvSpPr>
            <a:spLocks noGrp="1"/>
          </p:cNvSpPr>
          <p:nvPr>
            <p:ph type="body" idx="1"/>
          </p:nvPr>
        </p:nvSpPr>
        <p:spPr>
          <a:xfrm>
            <a:off x="671379" y="5229818"/>
            <a:ext cx="5590641" cy="2743173"/>
          </a:xfrm>
          <a:noFill/>
          <a:ln>
            <a:solidFill>
              <a:schemeClr val="tx1"/>
            </a:solidFill>
          </a:ln>
          <a:extLst>
            <a:ext uri="{909E8E84-426E-40DD-AFC4-6F175D3DCCD1}">
              <a14:hiddenFill xmlns:a14="http://schemas.microsoft.com/office/drawing/2010/main">
                <a:solidFill>
                  <a:srgbClr val="FFFFFF"/>
                </a:solidFill>
              </a14:hiddenFill>
            </a:ext>
          </a:extLst>
        </p:spPr>
        <p:txBody>
          <a:bodyPr/>
          <a:lstStyle/>
          <a:p>
            <a:endParaRPr lang="ja-JP" altLang="en-US" dirty="0">
              <a:latin typeface="Arial" panose="020B0604020202020204" pitchFamily="34" charset="0"/>
            </a:endParaRPr>
          </a:p>
        </p:txBody>
      </p:sp>
      <p:sp>
        <p:nvSpPr>
          <p:cNvPr id="4100" name="スライド番号プレースホルダ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859786">
              <a:spcBef>
                <a:spcPct val="30000"/>
              </a:spcBef>
              <a:defRPr kumimoji="1" sz="1000">
                <a:solidFill>
                  <a:schemeClr val="tx1"/>
                </a:solidFill>
                <a:latin typeface="Arial" panose="020B0604020202020204" pitchFamily="34" charset="0"/>
                <a:ea typeface="ＭＳ Ｐ明朝" panose="02020600040205080304" pitchFamily="18" charset="-128"/>
              </a:defRPr>
            </a:lvl1pPr>
            <a:lvl2pPr marL="709165" indent="-271425" defTabSz="859786">
              <a:spcBef>
                <a:spcPct val="30000"/>
              </a:spcBef>
              <a:defRPr kumimoji="1" sz="1000">
                <a:solidFill>
                  <a:schemeClr val="tx1"/>
                </a:solidFill>
                <a:latin typeface="Arial" panose="020B0604020202020204" pitchFamily="34" charset="0"/>
                <a:ea typeface="ＭＳ Ｐ明朝" panose="02020600040205080304" pitchFamily="18" charset="-128"/>
              </a:defRPr>
            </a:lvl2pPr>
            <a:lvl3pPr marL="1090423" indent="-218087" defTabSz="859786">
              <a:spcBef>
                <a:spcPct val="30000"/>
              </a:spcBef>
              <a:defRPr kumimoji="1" sz="1000">
                <a:solidFill>
                  <a:schemeClr val="tx1"/>
                </a:solidFill>
                <a:latin typeface="Arial" panose="020B0604020202020204" pitchFamily="34" charset="0"/>
                <a:ea typeface="ＭＳ Ｐ明朝" panose="02020600040205080304" pitchFamily="18" charset="-128"/>
              </a:defRPr>
            </a:lvl3pPr>
            <a:lvl4pPr marL="1526591" indent="-218087" defTabSz="859786">
              <a:spcBef>
                <a:spcPct val="30000"/>
              </a:spcBef>
              <a:defRPr kumimoji="1" sz="1000">
                <a:solidFill>
                  <a:schemeClr val="tx1"/>
                </a:solidFill>
                <a:latin typeface="Arial" panose="020B0604020202020204" pitchFamily="34" charset="0"/>
                <a:ea typeface="ＭＳ Ｐ明朝" panose="02020600040205080304" pitchFamily="18" charset="-128"/>
              </a:defRPr>
            </a:lvl4pPr>
            <a:lvl5pPr marL="1962757" indent="-218087" defTabSz="859786">
              <a:spcBef>
                <a:spcPct val="30000"/>
              </a:spcBef>
              <a:defRPr kumimoji="1" sz="1000">
                <a:solidFill>
                  <a:schemeClr val="tx1"/>
                </a:solidFill>
                <a:latin typeface="Arial" panose="020B0604020202020204" pitchFamily="34" charset="0"/>
                <a:ea typeface="ＭＳ Ｐ明朝" panose="02020600040205080304" pitchFamily="18" charset="-128"/>
              </a:defRPr>
            </a:lvl5pPr>
            <a:lvl6pPr marL="2414617"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6pPr>
            <a:lvl7pPr marL="2866477"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7pPr>
            <a:lvl8pPr marL="3318331"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8pPr>
            <a:lvl9pPr marL="3770194"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9pPr>
          </a:lstStyle>
          <a:p>
            <a:pPr marL="0" marR="0" lvl="0" indent="0" algn="r" defTabSz="859786" rtl="0" eaLnBrk="1" fontAlgn="base" latinLnBrk="0" hangingPunct="1">
              <a:lnSpc>
                <a:spcPct val="100000"/>
              </a:lnSpc>
              <a:spcBef>
                <a:spcPct val="0"/>
              </a:spcBef>
              <a:spcAft>
                <a:spcPct val="0"/>
              </a:spcAft>
              <a:buClrTx/>
              <a:buSzTx/>
              <a:buFontTx/>
              <a:buNone/>
              <a:tabLst/>
              <a:defRPr/>
            </a:pPr>
            <a:fld id="{AFD168A8-42E3-4E59-A19B-9754ED260CD8}" type="slidenum">
              <a:rPr kumimoji="1" lang="en-US" altLang="ja-JP"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rPr>
              <a:pPr marL="0" marR="0" lvl="0" indent="0" algn="r" defTabSz="859786" rtl="0" eaLnBrk="1" fontAlgn="base" latinLnBrk="0" hangingPunct="1">
                <a:lnSpc>
                  <a:spcPct val="100000"/>
                </a:lnSpc>
                <a:spcBef>
                  <a:spcPct val="0"/>
                </a:spcBef>
                <a:spcAft>
                  <a:spcPct val="0"/>
                </a:spcAft>
                <a:buClrTx/>
                <a:buSzTx/>
                <a:buFontTx/>
                <a:buNone/>
                <a:tabLst/>
                <a:defRPr/>
              </a:pPr>
              <a:t>330</a:t>
            </a:fld>
            <a:endParaRPr kumimoji="1" lang="en-US" altLang="ja-JP" sz="12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Tree>
    <p:extLst>
      <p:ext uri="{BB962C8B-B14F-4D97-AF65-F5344CB8AC3E}">
        <p14:creationId xmlns:p14="http://schemas.microsoft.com/office/powerpoint/2010/main" val="444104988"/>
      </p:ext>
    </p:extLst>
  </p:cSld>
  <p:clrMapOvr>
    <a:masterClrMapping/>
  </p:clrMapOvr>
</p:notes>
</file>

<file path=ppt/notesSlides/notesSlide1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a:xfrm>
            <a:off x="904875" y="276225"/>
            <a:ext cx="4921250" cy="3690938"/>
          </a:xfrm>
          <a:ln/>
        </p:spPr>
      </p:sp>
      <p:sp>
        <p:nvSpPr>
          <p:cNvPr id="4099" name="ノート プレースホルダ 2"/>
          <p:cNvSpPr>
            <a:spLocks noGrp="1"/>
          </p:cNvSpPr>
          <p:nvPr>
            <p:ph type="body" idx="1"/>
          </p:nvPr>
        </p:nvSpPr>
        <p:spPr>
          <a:xfrm>
            <a:off x="671379" y="5229818"/>
            <a:ext cx="5590641" cy="2743173"/>
          </a:xfrm>
          <a:noFill/>
          <a:ln>
            <a:solidFill>
              <a:schemeClr val="tx1"/>
            </a:solidFill>
          </a:ln>
          <a:extLst>
            <a:ext uri="{909E8E84-426E-40DD-AFC4-6F175D3DCCD1}">
              <a14:hiddenFill xmlns:a14="http://schemas.microsoft.com/office/drawing/2010/main">
                <a:solidFill>
                  <a:srgbClr val="FFFFFF"/>
                </a:solidFill>
              </a14:hiddenFill>
            </a:ext>
          </a:extLst>
        </p:spPr>
        <p:txBody>
          <a:bodyPr/>
          <a:lstStyle/>
          <a:p>
            <a:endParaRPr lang="ja-JP" altLang="en-US" dirty="0">
              <a:latin typeface="Arial" panose="020B0604020202020204" pitchFamily="34" charset="0"/>
            </a:endParaRPr>
          </a:p>
        </p:txBody>
      </p:sp>
      <p:sp>
        <p:nvSpPr>
          <p:cNvPr id="4100" name="スライド番号プレースホルダ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859786">
              <a:spcBef>
                <a:spcPct val="30000"/>
              </a:spcBef>
              <a:defRPr kumimoji="1" sz="1000">
                <a:solidFill>
                  <a:schemeClr val="tx1"/>
                </a:solidFill>
                <a:latin typeface="Arial" panose="020B0604020202020204" pitchFamily="34" charset="0"/>
                <a:ea typeface="ＭＳ Ｐ明朝" panose="02020600040205080304" pitchFamily="18" charset="-128"/>
              </a:defRPr>
            </a:lvl1pPr>
            <a:lvl2pPr marL="709165" indent="-271425" defTabSz="859786">
              <a:spcBef>
                <a:spcPct val="30000"/>
              </a:spcBef>
              <a:defRPr kumimoji="1" sz="1000">
                <a:solidFill>
                  <a:schemeClr val="tx1"/>
                </a:solidFill>
                <a:latin typeface="Arial" panose="020B0604020202020204" pitchFamily="34" charset="0"/>
                <a:ea typeface="ＭＳ Ｐ明朝" panose="02020600040205080304" pitchFamily="18" charset="-128"/>
              </a:defRPr>
            </a:lvl2pPr>
            <a:lvl3pPr marL="1090423" indent="-218087" defTabSz="859786">
              <a:spcBef>
                <a:spcPct val="30000"/>
              </a:spcBef>
              <a:defRPr kumimoji="1" sz="1000">
                <a:solidFill>
                  <a:schemeClr val="tx1"/>
                </a:solidFill>
                <a:latin typeface="Arial" panose="020B0604020202020204" pitchFamily="34" charset="0"/>
                <a:ea typeface="ＭＳ Ｐ明朝" panose="02020600040205080304" pitchFamily="18" charset="-128"/>
              </a:defRPr>
            </a:lvl3pPr>
            <a:lvl4pPr marL="1526591" indent="-218087" defTabSz="859786">
              <a:spcBef>
                <a:spcPct val="30000"/>
              </a:spcBef>
              <a:defRPr kumimoji="1" sz="1000">
                <a:solidFill>
                  <a:schemeClr val="tx1"/>
                </a:solidFill>
                <a:latin typeface="Arial" panose="020B0604020202020204" pitchFamily="34" charset="0"/>
                <a:ea typeface="ＭＳ Ｐ明朝" panose="02020600040205080304" pitchFamily="18" charset="-128"/>
              </a:defRPr>
            </a:lvl4pPr>
            <a:lvl5pPr marL="1962757" indent="-218087" defTabSz="859786">
              <a:spcBef>
                <a:spcPct val="30000"/>
              </a:spcBef>
              <a:defRPr kumimoji="1" sz="1000">
                <a:solidFill>
                  <a:schemeClr val="tx1"/>
                </a:solidFill>
                <a:latin typeface="Arial" panose="020B0604020202020204" pitchFamily="34" charset="0"/>
                <a:ea typeface="ＭＳ Ｐ明朝" panose="02020600040205080304" pitchFamily="18" charset="-128"/>
              </a:defRPr>
            </a:lvl5pPr>
            <a:lvl6pPr marL="2414617"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6pPr>
            <a:lvl7pPr marL="2866477"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7pPr>
            <a:lvl8pPr marL="3318331"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8pPr>
            <a:lvl9pPr marL="3770194"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9pPr>
          </a:lstStyle>
          <a:p>
            <a:pPr marL="0" marR="0" lvl="0" indent="0" algn="r" defTabSz="859786" rtl="0" eaLnBrk="1" fontAlgn="base" latinLnBrk="0" hangingPunct="1">
              <a:lnSpc>
                <a:spcPct val="100000"/>
              </a:lnSpc>
              <a:spcBef>
                <a:spcPct val="0"/>
              </a:spcBef>
              <a:spcAft>
                <a:spcPct val="0"/>
              </a:spcAft>
              <a:buClrTx/>
              <a:buSzTx/>
              <a:buFontTx/>
              <a:buNone/>
              <a:tabLst/>
              <a:defRPr/>
            </a:pPr>
            <a:fld id="{AFD168A8-42E3-4E59-A19B-9754ED260CD8}" type="slidenum">
              <a:rPr kumimoji="1" lang="en-US" altLang="ja-JP"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rPr>
              <a:pPr marL="0" marR="0" lvl="0" indent="0" algn="r" defTabSz="859786" rtl="0" eaLnBrk="1" fontAlgn="base" latinLnBrk="0" hangingPunct="1">
                <a:lnSpc>
                  <a:spcPct val="100000"/>
                </a:lnSpc>
                <a:spcBef>
                  <a:spcPct val="0"/>
                </a:spcBef>
                <a:spcAft>
                  <a:spcPct val="0"/>
                </a:spcAft>
                <a:buClrTx/>
                <a:buSzTx/>
                <a:buFontTx/>
                <a:buNone/>
                <a:tabLst/>
                <a:defRPr/>
              </a:pPr>
              <a:t>331</a:t>
            </a:fld>
            <a:endParaRPr kumimoji="1" lang="en-US" altLang="ja-JP" sz="12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Tree>
    <p:extLst>
      <p:ext uri="{BB962C8B-B14F-4D97-AF65-F5344CB8AC3E}">
        <p14:creationId xmlns:p14="http://schemas.microsoft.com/office/powerpoint/2010/main" val="386205830"/>
      </p:ext>
    </p:extLst>
  </p:cSld>
  <p:clrMapOvr>
    <a:masterClrMapping/>
  </p:clrMapOvr>
</p:notes>
</file>

<file path=ppt/notesSlides/notesSlide1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a:xfrm>
            <a:off x="904875" y="276225"/>
            <a:ext cx="4921250" cy="3690938"/>
          </a:xfrm>
          <a:ln/>
        </p:spPr>
      </p:sp>
      <p:sp>
        <p:nvSpPr>
          <p:cNvPr id="4099" name="ノート プレースホルダ 2"/>
          <p:cNvSpPr>
            <a:spLocks noGrp="1"/>
          </p:cNvSpPr>
          <p:nvPr>
            <p:ph type="body" idx="1"/>
          </p:nvPr>
        </p:nvSpPr>
        <p:spPr>
          <a:xfrm>
            <a:off x="671379" y="5229818"/>
            <a:ext cx="5590641" cy="2743173"/>
          </a:xfrm>
          <a:noFill/>
          <a:ln>
            <a:solidFill>
              <a:schemeClr val="tx1"/>
            </a:solidFill>
          </a:ln>
          <a:extLst>
            <a:ext uri="{909E8E84-426E-40DD-AFC4-6F175D3DCCD1}">
              <a14:hiddenFill xmlns:a14="http://schemas.microsoft.com/office/drawing/2010/main">
                <a:solidFill>
                  <a:srgbClr val="FFFFFF"/>
                </a:solidFill>
              </a14:hiddenFill>
            </a:ext>
          </a:extLst>
        </p:spPr>
        <p:txBody>
          <a:bodyPr/>
          <a:lstStyle/>
          <a:p>
            <a:endParaRPr lang="ja-JP" altLang="en-US" dirty="0">
              <a:latin typeface="Arial" panose="020B0604020202020204" pitchFamily="34" charset="0"/>
            </a:endParaRPr>
          </a:p>
        </p:txBody>
      </p:sp>
      <p:sp>
        <p:nvSpPr>
          <p:cNvPr id="4100" name="スライド番号プレースホルダ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859786">
              <a:spcBef>
                <a:spcPct val="30000"/>
              </a:spcBef>
              <a:defRPr kumimoji="1" sz="1000">
                <a:solidFill>
                  <a:schemeClr val="tx1"/>
                </a:solidFill>
                <a:latin typeface="Arial" panose="020B0604020202020204" pitchFamily="34" charset="0"/>
                <a:ea typeface="ＭＳ Ｐ明朝" panose="02020600040205080304" pitchFamily="18" charset="-128"/>
              </a:defRPr>
            </a:lvl1pPr>
            <a:lvl2pPr marL="709165" indent="-271425" defTabSz="859786">
              <a:spcBef>
                <a:spcPct val="30000"/>
              </a:spcBef>
              <a:defRPr kumimoji="1" sz="1000">
                <a:solidFill>
                  <a:schemeClr val="tx1"/>
                </a:solidFill>
                <a:latin typeface="Arial" panose="020B0604020202020204" pitchFamily="34" charset="0"/>
                <a:ea typeface="ＭＳ Ｐ明朝" panose="02020600040205080304" pitchFamily="18" charset="-128"/>
              </a:defRPr>
            </a:lvl2pPr>
            <a:lvl3pPr marL="1090423" indent="-218087" defTabSz="859786">
              <a:spcBef>
                <a:spcPct val="30000"/>
              </a:spcBef>
              <a:defRPr kumimoji="1" sz="1000">
                <a:solidFill>
                  <a:schemeClr val="tx1"/>
                </a:solidFill>
                <a:latin typeface="Arial" panose="020B0604020202020204" pitchFamily="34" charset="0"/>
                <a:ea typeface="ＭＳ Ｐ明朝" panose="02020600040205080304" pitchFamily="18" charset="-128"/>
              </a:defRPr>
            </a:lvl3pPr>
            <a:lvl4pPr marL="1526591" indent="-218087" defTabSz="859786">
              <a:spcBef>
                <a:spcPct val="30000"/>
              </a:spcBef>
              <a:defRPr kumimoji="1" sz="1000">
                <a:solidFill>
                  <a:schemeClr val="tx1"/>
                </a:solidFill>
                <a:latin typeface="Arial" panose="020B0604020202020204" pitchFamily="34" charset="0"/>
                <a:ea typeface="ＭＳ Ｐ明朝" panose="02020600040205080304" pitchFamily="18" charset="-128"/>
              </a:defRPr>
            </a:lvl4pPr>
            <a:lvl5pPr marL="1962757" indent="-218087" defTabSz="859786">
              <a:spcBef>
                <a:spcPct val="30000"/>
              </a:spcBef>
              <a:defRPr kumimoji="1" sz="1000">
                <a:solidFill>
                  <a:schemeClr val="tx1"/>
                </a:solidFill>
                <a:latin typeface="Arial" panose="020B0604020202020204" pitchFamily="34" charset="0"/>
                <a:ea typeface="ＭＳ Ｐ明朝" panose="02020600040205080304" pitchFamily="18" charset="-128"/>
              </a:defRPr>
            </a:lvl5pPr>
            <a:lvl6pPr marL="2414617"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6pPr>
            <a:lvl7pPr marL="2866477"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7pPr>
            <a:lvl8pPr marL="3318331"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8pPr>
            <a:lvl9pPr marL="3770194"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9pPr>
          </a:lstStyle>
          <a:p>
            <a:pPr marL="0" marR="0" lvl="0" indent="0" algn="r" defTabSz="859786" rtl="0" eaLnBrk="1" fontAlgn="base" latinLnBrk="0" hangingPunct="1">
              <a:lnSpc>
                <a:spcPct val="100000"/>
              </a:lnSpc>
              <a:spcBef>
                <a:spcPct val="0"/>
              </a:spcBef>
              <a:spcAft>
                <a:spcPct val="0"/>
              </a:spcAft>
              <a:buClrTx/>
              <a:buSzTx/>
              <a:buFontTx/>
              <a:buNone/>
              <a:tabLst/>
              <a:defRPr/>
            </a:pPr>
            <a:fld id="{AFD168A8-42E3-4E59-A19B-9754ED260CD8}" type="slidenum">
              <a:rPr kumimoji="1" lang="en-US" altLang="ja-JP"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rPr>
              <a:pPr marL="0" marR="0" lvl="0" indent="0" algn="r" defTabSz="859786" rtl="0" eaLnBrk="1" fontAlgn="base" latinLnBrk="0" hangingPunct="1">
                <a:lnSpc>
                  <a:spcPct val="100000"/>
                </a:lnSpc>
                <a:spcBef>
                  <a:spcPct val="0"/>
                </a:spcBef>
                <a:spcAft>
                  <a:spcPct val="0"/>
                </a:spcAft>
                <a:buClrTx/>
                <a:buSzTx/>
                <a:buFontTx/>
                <a:buNone/>
                <a:tabLst/>
                <a:defRPr/>
              </a:pPr>
              <a:t>332</a:t>
            </a:fld>
            <a:endParaRPr kumimoji="1" lang="en-US" altLang="ja-JP"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Tree>
    <p:extLst>
      <p:ext uri="{BB962C8B-B14F-4D97-AF65-F5344CB8AC3E}">
        <p14:creationId xmlns:p14="http://schemas.microsoft.com/office/powerpoint/2010/main" val="2076103562"/>
      </p:ext>
    </p:extLst>
  </p:cSld>
  <p:clrMapOvr>
    <a:masterClrMapping/>
  </p:clrMapOvr>
</p:notes>
</file>

<file path=ppt/notesSlides/notesSlide1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a:xfrm>
            <a:off x="904875" y="276225"/>
            <a:ext cx="4921250" cy="3690938"/>
          </a:xfrm>
          <a:ln/>
        </p:spPr>
      </p:sp>
      <p:sp>
        <p:nvSpPr>
          <p:cNvPr id="4099" name="ノート プレースホルダ 2"/>
          <p:cNvSpPr>
            <a:spLocks noGrp="1"/>
          </p:cNvSpPr>
          <p:nvPr>
            <p:ph type="body" idx="1"/>
          </p:nvPr>
        </p:nvSpPr>
        <p:spPr>
          <a:xfrm>
            <a:off x="671379" y="5229818"/>
            <a:ext cx="5590641" cy="2743173"/>
          </a:xfrm>
          <a:noFill/>
          <a:ln>
            <a:solidFill>
              <a:schemeClr val="tx1"/>
            </a:solidFill>
          </a:ln>
          <a:extLst>
            <a:ext uri="{909E8E84-426E-40DD-AFC4-6F175D3DCCD1}">
              <a14:hiddenFill xmlns:a14="http://schemas.microsoft.com/office/drawing/2010/main">
                <a:solidFill>
                  <a:srgbClr val="FFFFFF"/>
                </a:solidFill>
              </a14:hiddenFill>
            </a:ext>
          </a:extLst>
        </p:spPr>
        <p:txBody>
          <a:bodyPr/>
          <a:lstStyle/>
          <a:p>
            <a:endParaRPr lang="ja-JP" altLang="en-US" dirty="0">
              <a:latin typeface="Arial" panose="020B0604020202020204" pitchFamily="34" charset="0"/>
            </a:endParaRPr>
          </a:p>
        </p:txBody>
      </p:sp>
      <p:sp>
        <p:nvSpPr>
          <p:cNvPr id="4100" name="スライド番号プレースホルダ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859786">
              <a:spcBef>
                <a:spcPct val="30000"/>
              </a:spcBef>
              <a:defRPr kumimoji="1" sz="1000">
                <a:solidFill>
                  <a:schemeClr val="tx1"/>
                </a:solidFill>
                <a:latin typeface="Arial" panose="020B0604020202020204" pitchFamily="34" charset="0"/>
                <a:ea typeface="ＭＳ Ｐ明朝" panose="02020600040205080304" pitchFamily="18" charset="-128"/>
              </a:defRPr>
            </a:lvl1pPr>
            <a:lvl2pPr marL="709165" indent="-271425" defTabSz="859786">
              <a:spcBef>
                <a:spcPct val="30000"/>
              </a:spcBef>
              <a:defRPr kumimoji="1" sz="1000">
                <a:solidFill>
                  <a:schemeClr val="tx1"/>
                </a:solidFill>
                <a:latin typeface="Arial" panose="020B0604020202020204" pitchFamily="34" charset="0"/>
                <a:ea typeface="ＭＳ Ｐ明朝" panose="02020600040205080304" pitchFamily="18" charset="-128"/>
              </a:defRPr>
            </a:lvl2pPr>
            <a:lvl3pPr marL="1090423" indent="-218087" defTabSz="859786">
              <a:spcBef>
                <a:spcPct val="30000"/>
              </a:spcBef>
              <a:defRPr kumimoji="1" sz="1000">
                <a:solidFill>
                  <a:schemeClr val="tx1"/>
                </a:solidFill>
                <a:latin typeface="Arial" panose="020B0604020202020204" pitchFamily="34" charset="0"/>
                <a:ea typeface="ＭＳ Ｐ明朝" panose="02020600040205080304" pitchFamily="18" charset="-128"/>
              </a:defRPr>
            </a:lvl3pPr>
            <a:lvl4pPr marL="1526591" indent="-218087" defTabSz="859786">
              <a:spcBef>
                <a:spcPct val="30000"/>
              </a:spcBef>
              <a:defRPr kumimoji="1" sz="1000">
                <a:solidFill>
                  <a:schemeClr val="tx1"/>
                </a:solidFill>
                <a:latin typeface="Arial" panose="020B0604020202020204" pitchFamily="34" charset="0"/>
                <a:ea typeface="ＭＳ Ｐ明朝" panose="02020600040205080304" pitchFamily="18" charset="-128"/>
              </a:defRPr>
            </a:lvl4pPr>
            <a:lvl5pPr marL="1962757" indent="-218087" defTabSz="859786">
              <a:spcBef>
                <a:spcPct val="30000"/>
              </a:spcBef>
              <a:defRPr kumimoji="1" sz="1000">
                <a:solidFill>
                  <a:schemeClr val="tx1"/>
                </a:solidFill>
                <a:latin typeface="Arial" panose="020B0604020202020204" pitchFamily="34" charset="0"/>
                <a:ea typeface="ＭＳ Ｐ明朝" panose="02020600040205080304" pitchFamily="18" charset="-128"/>
              </a:defRPr>
            </a:lvl5pPr>
            <a:lvl6pPr marL="2414617"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6pPr>
            <a:lvl7pPr marL="2866477"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7pPr>
            <a:lvl8pPr marL="3318331"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8pPr>
            <a:lvl9pPr marL="3770194"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9pPr>
          </a:lstStyle>
          <a:p>
            <a:pPr marL="0" marR="0" lvl="0" indent="0" algn="r" defTabSz="859786" rtl="0" eaLnBrk="1" fontAlgn="base" latinLnBrk="0" hangingPunct="1">
              <a:lnSpc>
                <a:spcPct val="100000"/>
              </a:lnSpc>
              <a:spcBef>
                <a:spcPct val="0"/>
              </a:spcBef>
              <a:spcAft>
                <a:spcPct val="0"/>
              </a:spcAft>
              <a:buClrTx/>
              <a:buSzTx/>
              <a:buFontTx/>
              <a:buNone/>
              <a:tabLst/>
              <a:defRPr/>
            </a:pPr>
            <a:fld id="{AFD168A8-42E3-4E59-A19B-9754ED260CD8}" type="slidenum">
              <a:rPr kumimoji="1" lang="en-US" altLang="ja-JP"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rPr>
              <a:pPr marL="0" marR="0" lvl="0" indent="0" algn="r" defTabSz="859786" rtl="0" eaLnBrk="1" fontAlgn="base" latinLnBrk="0" hangingPunct="1">
                <a:lnSpc>
                  <a:spcPct val="100000"/>
                </a:lnSpc>
                <a:spcBef>
                  <a:spcPct val="0"/>
                </a:spcBef>
                <a:spcAft>
                  <a:spcPct val="0"/>
                </a:spcAft>
                <a:buClrTx/>
                <a:buSzTx/>
                <a:buFontTx/>
                <a:buNone/>
                <a:tabLst/>
                <a:defRPr/>
              </a:pPr>
              <a:t>333</a:t>
            </a:fld>
            <a:endParaRPr kumimoji="1" lang="en-US" altLang="ja-JP"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Tree>
    <p:extLst>
      <p:ext uri="{BB962C8B-B14F-4D97-AF65-F5344CB8AC3E}">
        <p14:creationId xmlns:p14="http://schemas.microsoft.com/office/powerpoint/2010/main" val="1257571599"/>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defTabSz="915459">
              <a:defRPr/>
            </a:pPr>
            <a:fld id="{4A5C514A-B6EE-4628-87B8-3755CB0013A9}" type="slidenum">
              <a:rPr lang="ja-JP" altLang="en-US">
                <a:solidFill>
                  <a:prstClr val="black"/>
                </a:solidFill>
                <a:latin typeface="Calibri"/>
                <a:ea typeface="ＭＳ Ｐゴシック" panose="020B0600070205080204" pitchFamily="50" charset="-128"/>
              </a:rPr>
              <a:pPr defTabSz="915459">
                <a:defRPr/>
              </a:pPr>
              <a:t>7</a:t>
            </a:fld>
            <a:endParaRPr lang="ja-JP" altLang="en-US">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2683587130"/>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lang="en-US" altLang="ja-JP" b="1" dirty="0">
              <a:latin typeface="メイリオ" panose="020B0604030504040204" pitchFamily="50" charset="-128"/>
              <a:ea typeface="メイリオ" panose="020B0604030504040204" pitchFamily="50" charset="-128"/>
            </a:endParaRPr>
          </a:p>
        </p:txBody>
      </p:sp>
      <p:sp>
        <p:nvSpPr>
          <p:cNvPr id="4" name="スライド番号プレースホルダー 3"/>
          <p:cNvSpPr>
            <a:spLocks noGrp="1"/>
          </p:cNvSpPr>
          <p:nvPr>
            <p:ph type="sldNum" sz="quarter" idx="10"/>
          </p:nvPr>
        </p:nvSpPr>
        <p:spPr/>
        <p:txBody>
          <a:bodyPr/>
          <a:lstStyle/>
          <a:p>
            <a:pPr defTabSz="914178">
              <a:defRPr/>
            </a:pPr>
            <a:fld id="{4A5C514A-B6EE-4628-87B8-3755CB0013A9}" type="slidenum">
              <a:rPr lang="ja-JP" altLang="en-US">
                <a:solidFill>
                  <a:prstClr val="black"/>
                </a:solidFill>
                <a:latin typeface="Calibri"/>
                <a:ea typeface="ＭＳ Ｐゴシック" panose="020B0600070205080204" pitchFamily="50" charset="-128"/>
              </a:rPr>
              <a:pPr defTabSz="914178">
                <a:defRPr/>
              </a:pPr>
              <a:t>33</a:t>
            </a:fld>
            <a:endParaRPr lang="ja-JP" altLang="en-US">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3141950850"/>
      </p:ext>
    </p:extLst>
  </p:cSld>
  <p:clrMapOvr>
    <a:masterClrMapping/>
  </p:clrMapOvr>
</p:notes>
</file>

<file path=ppt/notesSlides/notesSlide2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1138" name="Rectangle 2"/>
          <p:cNvSpPr>
            <a:spLocks noGrp="1" noRot="1" noChangeAspect="1" noChangeArrowheads="1" noTextEdit="1"/>
          </p:cNvSpPr>
          <p:nvPr>
            <p:ph type="sldImg"/>
          </p:nvPr>
        </p:nvSpPr>
        <p:spPr>
          <a:xfrm>
            <a:off x="668338" y="269875"/>
            <a:ext cx="5399087" cy="4049713"/>
          </a:xfrm>
          <a:ln/>
        </p:spPr>
      </p:sp>
      <p:sp>
        <p:nvSpPr>
          <p:cNvPr id="91139"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ja-JP" altLang="en-US" dirty="0">
              <a:latin typeface="Arial" panose="020B0604020202020204" pitchFamily="34" charset="0"/>
            </a:endParaRPr>
          </a:p>
        </p:txBody>
      </p:sp>
    </p:spTree>
    <p:extLst>
      <p:ext uri="{BB962C8B-B14F-4D97-AF65-F5344CB8AC3E}">
        <p14:creationId xmlns:p14="http://schemas.microsoft.com/office/powerpoint/2010/main" val="1708191060"/>
      </p:ext>
    </p:extLst>
  </p:cSld>
  <p:clrMapOvr>
    <a:masterClrMapping/>
  </p:clrMapOvr>
</p:notes>
</file>

<file path=ppt/notesSlides/notesSlide2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a:xfrm>
            <a:off x="904875" y="276225"/>
            <a:ext cx="4921250" cy="3690938"/>
          </a:xfrm>
          <a:ln/>
        </p:spPr>
      </p:sp>
      <p:sp>
        <p:nvSpPr>
          <p:cNvPr id="4099" name="ノート プレースホルダ 2"/>
          <p:cNvSpPr>
            <a:spLocks noGrp="1"/>
          </p:cNvSpPr>
          <p:nvPr>
            <p:ph type="body" idx="1"/>
          </p:nvPr>
        </p:nvSpPr>
        <p:spPr>
          <a:xfrm>
            <a:off x="671379" y="5229818"/>
            <a:ext cx="5590641" cy="2743173"/>
          </a:xfrm>
          <a:noFill/>
          <a:ln>
            <a:solidFill>
              <a:schemeClr val="tx1"/>
            </a:solidFill>
          </a:ln>
          <a:extLst>
            <a:ext uri="{909E8E84-426E-40DD-AFC4-6F175D3DCCD1}">
              <a14:hiddenFill xmlns:a14="http://schemas.microsoft.com/office/drawing/2010/main">
                <a:solidFill>
                  <a:srgbClr val="FFFFFF"/>
                </a:solidFill>
              </a14:hiddenFill>
            </a:ext>
          </a:extLst>
        </p:spPr>
        <p:txBody>
          <a:bodyPr/>
          <a:lstStyle/>
          <a:p>
            <a:endParaRPr lang="ja-JP" altLang="en-US" dirty="0">
              <a:latin typeface="Arial" panose="020B0604020202020204" pitchFamily="34" charset="0"/>
            </a:endParaRPr>
          </a:p>
        </p:txBody>
      </p:sp>
      <p:sp>
        <p:nvSpPr>
          <p:cNvPr id="4100" name="スライド番号プレースホルダ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859786">
              <a:spcBef>
                <a:spcPct val="30000"/>
              </a:spcBef>
              <a:defRPr kumimoji="1" sz="1000">
                <a:solidFill>
                  <a:schemeClr val="tx1"/>
                </a:solidFill>
                <a:latin typeface="Arial" panose="020B0604020202020204" pitchFamily="34" charset="0"/>
                <a:ea typeface="ＭＳ Ｐ明朝" panose="02020600040205080304" pitchFamily="18" charset="-128"/>
              </a:defRPr>
            </a:lvl1pPr>
            <a:lvl2pPr marL="709165" indent="-271425" defTabSz="859786">
              <a:spcBef>
                <a:spcPct val="30000"/>
              </a:spcBef>
              <a:defRPr kumimoji="1" sz="1000">
                <a:solidFill>
                  <a:schemeClr val="tx1"/>
                </a:solidFill>
                <a:latin typeface="Arial" panose="020B0604020202020204" pitchFamily="34" charset="0"/>
                <a:ea typeface="ＭＳ Ｐ明朝" panose="02020600040205080304" pitchFamily="18" charset="-128"/>
              </a:defRPr>
            </a:lvl2pPr>
            <a:lvl3pPr marL="1090423" indent="-218087" defTabSz="859786">
              <a:spcBef>
                <a:spcPct val="30000"/>
              </a:spcBef>
              <a:defRPr kumimoji="1" sz="1000">
                <a:solidFill>
                  <a:schemeClr val="tx1"/>
                </a:solidFill>
                <a:latin typeface="Arial" panose="020B0604020202020204" pitchFamily="34" charset="0"/>
                <a:ea typeface="ＭＳ Ｐ明朝" panose="02020600040205080304" pitchFamily="18" charset="-128"/>
              </a:defRPr>
            </a:lvl3pPr>
            <a:lvl4pPr marL="1526591" indent="-218087" defTabSz="859786">
              <a:spcBef>
                <a:spcPct val="30000"/>
              </a:spcBef>
              <a:defRPr kumimoji="1" sz="1000">
                <a:solidFill>
                  <a:schemeClr val="tx1"/>
                </a:solidFill>
                <a:latin typeface="Arial" panose="020B0604020202020204" pitchFamily="34" charset="0"/>
                <a:ea typeface="ＭＳ Ｐ明朝" panose="02020600040205080304" pitchFamily="18" charset="-128"/>
              </a:defRPr>
            </a:lvl4pPr>
            <a:lvl5pPr marL="1962757" indent="-218087" defTabSz="859786">
              <a:spcBef>
                <a:spcPct val="30000"/>
              </a:spcBef>
              <a:defRPr kumimoji="1" sz="1000">
                <a:solidFill>
                  <a:schemeClr val="tx1"/>
                </a:solidFill>
                <a:latin typeface="Arial" panose="020B0604020202020204" pitchFamily="34" charset="0"/>
                <a:ea typeface="ＭＳ Ｐ明朝" panose="02020600040205080304" pitchFamily="18" charset="-128"/>
              </a:defRPr>
            </a:lvl5pPr>
            <a:lvl6pPr marL="2414617"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6pPr>
            <a:lvl7pPr marL="2866477"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7pPr>
            <a:lvl8pPr marL="3318331"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8pPr>
            <a:lvl9pPr marL="3770194"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9pPr>
          </a:lstStyle>
          <a:p>
            <a:pPr marL="0" marR="0" lvl="0" indent="0" algn="r" defTabSz="859786" rtl="0" eaLnBrk="1" fontAlgn="base" latinLnBrk="0" hangingPunct="1">
              <a:lnSpc>
                <a:spcPct val="100000"/>
              </a:lnSpc>
              <a:spcBef>
                <a:spcPct val="0"/>
              </a:spcBef>
              <a:spcAft>
                <a:spcPct val="0"/>
              </a:spcAft>
              <a:buClrTx/>
              <a:buSzTx/>
              <a:buFontTx/>
              <a:buNone/>
              <a:tabLst/>
              <a:defRPr/>
            </a:pPr>
            <a:fld id="{AFD168A8-42E3-4E59-A19B-9754ED260CD8}" type="slidenum">
              <a:rPr kumimoji="1" lang="en-US" altLang="ja-JP"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rPr>
              <a:pPr marL="0" marR="0" lvl="0" indent="0" algn="r" defTabSz="859786" rtl="0" eaLnBrk="1" fontAlgn="base" latinLnBrk="0" hangingPunct="1">
                <a:lnSpc>
                  <a:spcPct val="100000"/>
                </a:lnSpc>
                <a:spcBef>
                  <a:spcPct val="0"/>
                </a:spcBef>
                <a:spcAft>
                  <a:spcPct val="0"/>
                </a:spcAft>
                <a:buClrTx/>
                <a:buSzTx/>
                <a:buFontTx/>
                <a:buNone/>
                <a:tabLst/>
                <a:defRPr/>
              </a:pPr>
              <a:t>336</a:t>
            </a:fld>
            <a:endParaRPr kumimoji="1" lang="en-US" altLang="ja-JP"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Tree>
    <p:extLst>
      <p:ext uri="{BB962C8B-B14F-4D97-AF65-F5344CB8AC3E}">
        <p14:creationId xmlns:p14="http://schemas.microsoft.com/office/powerpoint/2010/main" val="2842429389"/>
      </p:ext>
    </p:extLst>
  </p:cSld>
  <p:clrMapOvr>
    <a:masterClrMapping/>
  </p:clrMapOvr>
</p:notes>
</file>

<file path=ppt/notesSlides/notesSlide2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 1"/>
          <p:cNvSpPr>
            <a:spLocks noGrp="1" noRot="1" noChangeAspect="1"/>
          </p:cNvSpPr>
          <p:nvPr>
            <p:ph type="sldImg"/>
          </p:nvPr>
        </p:nvSpPr>
        <p:spPr>
          <a:xfrm>
            <a:off x="1168400" y="1243013"/>
            <a:ext cx="4470400" cy="3354387"/>
          </a:xfrm>
        </p:spPr>
      </p:sp>
      <p:sp>
        <p:nvSpPr>
          <p:cNvPr id="3" name="ノート プレースホルダ 2"/>
          <p:cNvSpPr>
            <a:spLocks noGrp="1"/>
          </p:cNvSpPr>
          <p:nvPr>
            <p:ph type="body" idx="1"/>
          </p:nvPr>
        </p:nvSpPr>
        <p:spPr/>
        <p:txBody>
          <a:bodyPr>
            <a:normAutofit/>
          </a:bodyPr>
          <a:lstStyle/>
          <a:p>
            <a:endParaRPr kumimoji="1" lang="ja-JP" altLang="en-US"/>
          </a:p>
        </p:txBody>
      </p:sp>
      <p:sp>
        <p:nvSpPr>
          <p:cNvPr id="4" name="スライド番号プレースホルダ 3"/>
          <p:cNvSpPr>
            <a:spLocks noGrp="1"/>
          </p:cNvSpPr>
          <p:nvPr>
            <p:ph type="sldNum" sz="quarter" idx="10"/>
          </p:nvPr>
        </p:nvSpPr>
        <p:spPr/>
        <p:txBody>
          <a:bodyPr/>
          <a:lstStyle/>
          <a:p>
            <a:pPr defTabSz="914178">
              <a:defRPr/>
            </a:pPr>
            <a:fld id="{D44D0D7E-AFC7-4012-B6F9-AE0BD8DE370D}" type="slidenum">
              <a:rPr lang="ja-JP" altLang="en-US">
                <a:solidFill>
                  <a:prstClr val="black"/>
                </a:solidFill>
                <a:latin typeface="Calibri"/>
                <a:ea typeface="ＭＳ Ｐゴシック" panose="020B0600070205080204" pitchFamily="50" charset="-128"/>
              </a:rPr>
              <a:pPr defTabSz="914178">
                <a:defRPr/>
              </a:pPr>
              <a:t>339</a:t>
            </a:fld>
            <a:endParaRPr lang="ja-JP" altLang="en-US">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2125736793"/>
      </p:ext>
    </p:extLst>
  </p:cSld>
  <p:clrMapOvr>
    <a:masterClrMapping/>
  </p:clrMapOvr>
</p:notes>
</file>

<file path=ppt/notesSlides/notesSlide2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 1"/>
          <p:cNvSpPr>
            <a:spLocks noGrp="1" noRot="1" noChangeAspect="1"/>
          </p:cNvSpPr>
          <p:nvPr>
            <p:ph type="sldImg"/>
          </p:nvPr>
        </p:nvSpPr>
        <p:spPr/>
      </p:sp>
      <p:sp>
        <p:nvSpPr>
          <p:cNvPr id="3" name="ノート プレースホルダ 2"/>
          <p:cNvSpPr>
            <a:spLocks noGrp="1"/>
          </p:cNvSpPr>
          <p:nvPr>
            <p:ph type="body" idx="1"/>
          </p:nvPr>
        </p:nvSpPr>
        <p:spPr/>
        <p:txBody>
          <a:bodyPr>
            <a:normAutofit/>
          </a:bodyPr>
          <a:lstStyle/>
          <a:p>
            <a:endParaRPr kumimoji="1" lang="ja-JP" altLang="en-US"/>
          </a:p>
        </p:txBody>
      </p:sp>
      <p:sp>
        <p:nvSpPr>
          <p:cNvPr id="4" name="スライド番号プレースホルダ 3"/>
          <p:cNvSpPr>
            <a:spLocks noGrp="1"/>
          </p:cNvSpPr>
          <p:nvPr>
            <p:ph type="sldNum" sz="quarter" idx="10"/>
          </p:nvPr>
        </p:nvSpPr>
        <p:spPr/>
        <p:txBody>
          <a:bodyPr/>
          <a:lstStyle/>
          <a:p>
            <a:fld id="{D44D0D7E-AFC7-4012-B6F9-AE0BD8DE370D}" type="slidenum">
              <a:rPr lang="ja-JP" altLang="en-US" smtClean="0">
                <a:solidFill>
                  <a:prstClr val="black"/>
                </a:solidFill>
              </a:rPr>
              <a:pPr/>
              <a:t>340</a:t>
            </a:fld>
            <a:endParaRPr lang="ja-JP" altLang="en-US">
              <a:solidFill>
                <a:prstClr val="black"/>
              </a:solidFill>
            </a:endParaRPr>
          </a:p>
        </p:txBody>
      </p:sp>
    </p:spTree>
    <p:extLst>
      <p:ext uri="{BB962C8B-B14F-4D97-AF65-F5344CB8AC3E}">
        <p14:creationId xmlns:p14="http://schemas.microsoft.com/office/powerpoint/2010/main" val="738010121"/>
      </p:ext>
    </p:extLst>
  </p:cSld>
  <p:clrMapOvr>
    <a:masterClrMapping/>
  </p:clrMapOvr>
</p:notes>
</file>

<file path=ppt/notesSlides/notesSlide2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 1"/>
          <p:cNvSpPr>
            <a:spLocks noGrp="1" noRot="1" noChangeAspect="1"/>
          </p:cNvSpPr>
          <p:nvPr>
            <p:ph type="sldImg"/>
          </p:nvPr>
        </p:nvSpPr>
        <p:spPr/>
      </p:sp>
      <p:sp>
        <p:nvSpPr>
          <p:cNvPr id="3" name="ノート プレースホルダ 2"/>
          <p:cNvSpPr>
            <a:spLocks noGrp="1"/>
          </p:cNvSpPr>
          <p:nvPr>
            <p:ph type="body" idx="1"/>
          </p:nvPr>
        </p:nvSpPr>
        <p:spPr/>
        <p:txBody>
          <a:bodyPr>
            <a:normAutofit/>
          </a:bodyPr>
          <a:lstStyle/>
          <a:p>
            <a:endParaRPr kumimoji="1" lang="ja-JP" altLang="en-US"/>
          </a:p>
        </p:txBody>
      </p:sp>
      <p:sp>
        <p:nvSpPr>
          <p:cNvPr id="4" name="スライド番号プレースホルダ 3"/>
          <p:cNvSpPr>
            <a:spLocks noGrp="1"/>
          </p:cNvSpPr>
          <p:nvPr>
            <p:ph type="sldNum" sz="quarter" idx="10"/>
          </p:nvPr>
        </p:nvSpPr>
        <p:spPr/>
        <p:txBody>
          <a:bodyPr/>
          <a:lstStyle/>
          <a:p>
            <a:fld id="{D44D0D7E-AFC7-4012-B6F9-AE0BD8DE370D}" type="slidenum">
              <a:rPr lang="ja-JP" altLang="en-US" smtClean="0">
                <a:solidFill>
                  <a:prstClr val="black"/>
                </a:solidFill>
              </a:rPr>
              <a:pPr/>
              <a:t>341</a:t>
            </a:fld>
            <a:endParaRPr lang="ja-JP" altLang="en-US">
              <a:solidFill>
                <a:prstClr val="black"/>
              </a:solidFill>
            </a:endParaRPr>
          </a:p>
        </p:txBody>
      </p:sp>
    </p:spTree>
    <p:extLst>
      <p:ext uri="{BB962C8B-B14F-4D97-AF65-F5344CB8AC3E}">
        <p14:creationId xmlns:p14="http://schemas.microsoft.com/office/powerpoint/2010/main" val="1205084727"/>
      </p:ext>
    </p:extLst>
  </p:cSld>
  <p:clrMapOvr>
    <a:masterClrMapping/>
  </p:clrMapOvr>
</p:notes>
</file>

<file path=ppt/notesSlides/notesSlide2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 1"/>
          <p:cNvSpPr>
            <a:spLocks noGrp="1" noRot="1" noChangeAspect="1"/>
          </p:cNvSpPr>
          <p:nvPr>
            <p:ph type="sldImg"/>
          </p:nvPr>
        </p:nvSpPr>
        <p:spPr/>
      </p:sp>
      <p:sp>
        <p:nvSpPr>
          <p:cNvPr id="3" name="ノート プレースホルダ 2"/>
          <p:cNvSpPr>
            <a:spLocks noGrp="1"/>
          </p:cNvSpPr>
          <p:nvPr>
            <p:ph type="body" idx="1"/>
          </p:nvPr>
        </p:nvSpPr>
        <p:spPr/>
        <p:txBody>
          <a:bodyPr>
            <a:normAutofit/>
          </a:bodyPr>
          <a:lstStyle/>
          <a:p>
            <a:endParaRPr kumimoji="1" lang="ja-JP" altLang="en-US"/>
          </a:p>
        </p:txBody>
      </p:sp>
      <p:sp>
        <p:nvSpPr>
          <p:cNvPr id="4" name="スライド番号プレースホルダ 3"/>
          <p:cNvSpPr>
            <a:spLocks noGrp="1"/>
          </p:cNvSpPr>
          <p:nvPr>
            <p:ph type="sldNum" sz="quarter" idx="10"/>
          </p:nvPr>
        </p:nvSpPr>
        <p:spPr/>
        <p:txBody>
          <a:bodyPr/>
          <a:lstStyle/>
          <a:p>
            <a:fld id="{D44D0D7E-AFC7-4012-B6F9-AE0BD8DE370D}" type="slidenum">
              <a:rPr lang="ja-JP" altLang="en-US" smtClean="0">
                <a:solidFill>
                  <a:prstClr val="black"/>
                </a:solidFill>
              </a:rPr>
              <a:pPr/>
              <a:t>342</a:t>
            </a:fld>
            <a:endParaRPr lang="ja-JP" altLang="en-US">
              <a:solidFill>
                <a:prstClr val="black"/>
              </a:solidFill>
            </a:endParaRPr>
          </a:p>
        </p:txBody>
      </p:sp>
    </p:spTree>
    <p:extLst>
      <p:ext uri="{BB962C8B-B14F-4D97-AF65-F5344CB8AC3E}">
        <p14:creationId xmlns:p14="http://schemas.microsoft.com/office/powerpoint/2010/main" val="588243782"/>
      </p:ext>
    </p:extLst>
  </p:cSld>
  <p:clrMapOvr>
    <a:masterClrMapping/>
  </p:clrMapOvr>
</p:notes>
</file>

<file path=ppt/notesSlides/notesSlide2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 1"/>
          <p:cNvSpPr>
            <a:spLocks noGrp="1" noRot="1" noChangeAspect="1"/>
          </p:cNvSpPr>
          <p:nvPr>
            <p:ph type="sldImg"/>
          </p:nvPr>
        </p:nvSpPr>
        <p:spPr/>
      </p:sp>
      <p:sp>
        <p:nvSpPr>
          <p:cNvPr id="3" name="ノート プレースホルダ 2"/>
          <p:cNvSpPr>
            <a:spLocks noGrp="1"/>
          </p:cNvSpPr>
          <p:nvPr>
            <p:ph type="body" idx="1"/>
          </p:nvPr>
        </p:nvSpPr>
        <p:spPr/>
        <p:txBody>
          <a:bodyPr>
            <a:normAutofit/>
          </a:bodyPr>
          <a:lstStyle/>
          <a:p>
            <a:endParaRPr kumimoji="1" lang="ja-JP" altLang="en-US" dirty="0"/>
          </a:p>
        </p:txBody>
      </p:sp>
      <p:sp>
        <p:nvSpPr>
          <p:cNvPr id="4" name="スライド番号プレースホルダ 3"/>
          <p:cNvSpPr>
            <a:spLocks noGrp="1"/>
          </p:cNvSpPr>
          <p:nvPr>
            <p:ph type="sldNum" sz="quarter" idx="10"/>
          </p:nvPr>
        </p:nvSpPr>
        <p:spPr/>
        <p:txBody>
          <a:bodyPr/>
          <a:lstStyle/>
          <a:p>
            <a:fld id="{F1321C16-6AA0-424C-9F67-2AEB4EB28815}" type="slidenum">
              <a:rPr kumimoji="1" lang="ja-JP" altLang="en-US" smtClean="0"/>
              <a:pPr/>
              <a:t>343</a:t>
            </a:fld>
            <a:endParaRPr kumimoji="1" lang="ja-JP" altLang="en-US"/>
          </a:p>
        </p:txBody>
      </p:sp>
    </p:spTree>
    <p:extLst>
      <p:ext uri="{BB962C8B-B14F-4D97-AF65-F5344CB8AC3E}">
        <p14:creationId xmlns:p14="http://schemas.microsoft.com/office/powerpoint/2010/main" val="1688165324"/>
      </p:ext>
    </p:extLst>
  </p:cSld>
  <p:clrMapOvr>
    <a:masterClrMapping/>
  </p:clrMapOvr>
</p:notes>
</file>

<file path=ppt/notesSlides/notesSlide2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 1"/>
          <p:cNvSpPr>
            <a:spLocks noGrp="1" noRot="1" noChangeAspect="1"/>
          </p:cNvSpPr>
          <p:nvPr>
            <p:ph type="sldImg"/>
          </p:nvPr>
        </p:nvSpPr>
        <p:spPr/>
      </p:sp>
      <p:sp>
        <p:nvSpPr>
          <p:cNvPr id="3" name="ノート プレースホルダ 2"/>
          <p:cNvSpPr>
            <a:spLocks noGrp="1"/>
          </p:cNvSpPr>
          <p:nvPr>
            <p:ph type="body" idx="1"/>
          </p:nvPr>
        </p:nvSpPr>
        <p:spPr/>
        <p:txBody>
          <a:bodyPr>
            <a:normAutofit/>
          </a:bodyPr>
          <a:lstStyle/>
          <a:p>
            <a:endParaRPr kumimoji="1" lang="ja-JP" altLang="en-US"/>
          </a:p>
        </p:txBody>
      </p:sp>
      <p:sp>
        <p:nvSpPr>
          <p:cNvPr id="4" name="スライド番号プレースホルダ 3"/>
          <p:cNvSpPr>
            <a:spLocks noGrp="1"/>
          </p:cNvSpPr>
          <p:nvPr>
            <p:ph type="sldNum" sz="quarter" idx="10"/>
          </p:nvPr>
        </p:nvSpPr>
        <p:spPr/>
        <p:txBody>
          <a:bodyPr/>
          <a:lstStyle/>
          <a:p>
            <a:fld id="{D44D0D7E-AFC7-4012-B6F9-AE0BD8DE370D}" type="slidenum">
              <a:rPr kumimoji="1" lang="ja-JP" altLang="en-US" smtClean="0"/>
              <a:pPr/>
              <a:t>348</a:t>
            </a:fld>
            <a:endParaRPr kumimoji="1" lang="ja-JP" altLang="en-US"/>
          </a:p>
        </p:txBody>
      </p:sp>
    </p:spTree>
    <p:extLst>
      <p:ext uri="{BB962C8B-B14F-4D97-AF65-F5344CB8AC3E}">
        <p14:creationId xmlns:p14="http://schemas.microsoft.com/office/powerpoint/2010/main" val="232218926"/>
      </p:ext>
    </p:extLst>
  </p:cSld>
  <p:clrMapOvr>
    <a:masterClrMapping/>
  </p:clrMapOvr>
</p:notes>
</file>

<file path=ppt/notesSlides/notesSlide2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 1"/>
          <p:cNvSpPr>
            <a:spLocks noGrp="1" noRot="1" noChangeAspect="1"/>
          </p:cNvSpPr>
          <p:nvPr>
            <p:ph type="sldImg"/>
          </p:nvPr>
        </p:nvSpPr>
        <p:spPr/>
      </p:sp>
      <p:sp>
        <p:nvSpPr>
          <p:cNvPr id="3" name="ノート プレースホルダ 2"/>
          <p:cNvSpPr>
            <a:spLocks noGrp="1"/>
          </p:cNvSpPr>
          <p:nvPr>
            <p:ph type="body" idx="1"/>
          </p:nvPr>
        </p:nvSpPr>
        <p:spPr/>
        <p:txBody>
          <a:bodyPr>
            <a:normAutofit/>
          </a:bodyPr>
          <a:lstStyle/>
          <a:p>
            <a:endParaRPr kumimoji="1" lang="ja-JP" altLang="en-US" dirty="0"/>
          </a:p>
        </p:txBody>
      </p:sp>
      <p:sp>
        <p:nvSpPr>
          <p:cNvPr id="4" name="スライド番号プレースホルダ 3"/>
          <p:cNvSpPr>
            <a:spLocks noGrp="1"/>
          </p:cNvSpPr>
          <p:nvPr>
            <p:ph type="sldNum" sz="quarter" idx="10"/>
          </p:nvPr>
        </p:nvSpPr>
        <p:spPr/>
        <p:txBody>
          <a:bodyPr/>
          <a:lstStyle/>
          <a:p>
            <a:pPr defTabSz="914178">
              <a:defRPr/>
            </a:pPr>
            <a:fld id="{635930CD-F6E3-45C9-B79B-1BC28A19CBAD}" type="slidenum">
              <a:rPr lang="ja-JP" altLang="en-US">
                <a:solidFill>
                  <a:prstClr val="black"/>
                </a:solidFill>
                <a:latin typeface="Calibri"/>
                <a:ea typeface="ＭＳ Ｐゴシック" panose="020B0600070205080204" pitchFamily="50" charset="-128"/>
              </a:rPr>
              <a:pPr defTabSz="914178">
                <a:defRPr/>
              </a:pPr>
              <a:t>349</a:t>
            </a:fld>
            <a:endParaRPr lang="ja-JP" altLang="en-US">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2650231300"/>
      </p:ext>
    </p:extLst>
  </p:cSld>
  <p:clrMapOvr>
    <a:masterClrMapping/>
  </p:clrMapOvr>
</p:notes>
</file>

<file path=ppt/notesSlides/notesSlide2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 1"/>
          <p:cNvSpPr>
            <a:spLocks noGrp="1" noRot="1" noChangeAspect="1"/>
          </p:cNvSpPr>
          <p:nvPr>
            <p:ph type="sldImg"/>
          </p:nvPr>
        </p:nvSpPr>
        <p:spPr/>
      </p:sp>
      <p:sp>
        <p:nvSpPr>
          <p:cNvPr id="3" name="ノート プレースホルダ 2"/>
          <p:cNvSpPr>
            <a:spLocks noGrp="1"/>
          </p:cNvSpPr>
          <p:nvPr>
            <p:ph type="body" idx="1"/>
          </p:nvPr>
        </p:nvSpPr>
        <p:spPr/>
        <p:txBody>
          <a:bodyPr>
            <a:normAutofit/>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defTabSz="914178">
              <a:defRPr/>
            </a:pPr>
            <a:fld id="{8AD6E5A0-162D-400B-95E9-FE9C7E3B7A97}" type="slidenum">
              <a:rPr lang="ja-JP" altLang="en-US">
                <a:solidFill>
                  <a:prstClr val="black"/>
                </a:solidFill>
                <a:latin typeface="Calibri"/>
                <a:ea typeface="ＭＳ Ｐゴシック" panose="020B0600070205080204" pitchFamily="50" charset="-128"/>
              </a:rPr>
              <a:pPr defTabSz="914178">
                <a:defRPr/>
              </a:pPr>
              <a:t>352</a:t>
            </a:fld>
            <a:endParaRPr lang="ja-JP" altLang="en-US" dirty="0">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2879836263"/>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defTabSz="914178">
              <a:defRPr/>
            </a:pPr>
            <a:fld id="{4A5C514A-B6EE-4628-87B8-3755CB0013A9}" type="slidenum">
              <a:rPr lang="ja-JP" altLang="en-US">
                <a:solidFill>
                  <a:prstClr val="black"/>
                </a:solidFill>
                <a:latin typeface="Calibri"/>
                <a:ea typeface="ＭＳ Ｐゴシック" panose="020B0600070205080204" pitchFamily="50" charset="-128"/>
              </a:rPr>
              <a:pPr defTabSz="914178">
                <a:defRPr/>
              </a:pPr>
              <a:t>34</a:t>
            </a:fld>
            <a:endParaRPr lang="ja-JP" altLang="en-US">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1870696058"/>
      </p:ext>
    </p:extLst>
  </p:cSld>
  <p:clrMapOvr>
    <a:masterClrMapping/>
  </p:clrMapOvr>
</p:notes>
</file>

<file path=ppt/notesSlides/notesSlide2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 1"/>
          <p:cNvSpPr>
            <a:spLocks noGrp="1" noRot="1" noChangeAspect="1"/>
          </p:cNvSpPr>
          <p:nvPr>
            <p:ph type="sldImg"/>
          </p:nvPr>
        </p:nvSpPr>
        <p:spPr/>
      </p:sp>
      <p:sp>
        <p:nvSpPr>
          <p:cNvPr id="3" name="ノート プレースホルダ 2"/>
          <p:cNvSpPr>
            <a:spLocks noGrp="1"/>
          </p:cNvSpPr>
          <p:nvPr>
            <p:ph type="body" idx="1"/>
          </p:nvPr>
        </p:nvSpPr>
        <p:spPr/>
        <p:txBody>
          <a:bodyPr>
            <a:normAutofit/>
          </a:bodyPr>
          <a:lstStyle/>
          <a:p>
            <a:endParaRPr kumimoji="1" lang="ja-JP" altLang="en-US"/>
          </a:p>
        </p:txBody>
      </p:sp>
      <p:sp>
        <p:nvSpPr>
          <p:cNvPr id="4" name="スライド番号プレースホルダ 3"/>
          <p:cNvSpPr>
            <a:spLocks noGrp="1"/>
          </p:cNvSpPr>
          <p:nvPr>
            <p:ph type="sldNum" sz="quarter" idx="10"/>
          </p:nvPr>
        </p:nvSpPr>
        <p:spPr/>
        <p:txBody>
          <a:bodyPr/>
          <a:lstStyle/>
          <a:p>
            <a:fld id="{D44D0D7E-AFC7-4012-B6F9-AE0BD8DE370D}" type="slidenum">
              <a:rPr kumimoji="1" lang="ja-JP" altLang="en-US" smtClean="0"/>
              <a:pPr/>
              <a:t>353</a:t>
            </a:fld>
            <a:endParaRPr kumimoji="1" lang="ja-JP" altLang="en-US"/>
          </a:p>
        </p:txBody>
      </p:sp>
    </p:spTree>
    <p:extLst>
      <p:ext uri="{BB962C8B-B14F-4D97-AF65-F5344CB8AC3E}">
        <p14:creationId xmlns:p14="http://schemas.microsoft.com/office/powerpoint/2010/main" val="435382311"/>
      </p:ext>
    </p:extLst>
  </p:cSld>
  <p:clrMapOvr>
    <a:masterClrMapping/>
  </p:clrMapOvr>
</p:notes>
</file>

<file path=ppt/notesSlides/notesSlide2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 1"/>
          <p:cNvSpPr>
            <a:spLocks noGrp="1" noRot="1" noChangeAspect="1"/>
          </p:cNvSpPr>
          <p:nvPr>
            <p:ph type="sldImg"/>
          </p:nvPr>
        </p:nvSpPr>
        <p:spPr/>
      </p:sp>
      <p:sp>
        <p:nvSpPr>
          <p:cNvPr id="3" name="ノート プレースホルダ 2"/>
          <p:cNvSpPr>
            <a:spLocks noGrp="1"/>
          </p:cNvSpPr>
          <p:nvPr>
            <p:ph type="body" idx="1"/>
          </p:nvPr>
        </p:nvSpPr>
        <p:spPr/>
        <p:txBody>
          <a:bodyPr>
            <a:normAutofit/>
          </a:bodyPr>
          <a:lstStyle/>
          <a:p>
            <a:endParaRPr kumimoji="1" lang="ja-JP" altLang="en-US" dirty="0"/>
          </a:p>
        </p:txBody>
      </p:sp>
      <p:sp>
        <p:nvSpPr>
          <p:cNvPr id="4" name="スライド番号プレースホルダ 3"/>
          <p:cNvSpPr>
            <a:spLocks noGrp="1"/>
          </p:cNvSpPr>
          <p:nvPr>
            <p:ph type="sldNum" sz="quarter" idx="10"/>
          </p:nvPr>
        </p:nvSpPr>
        <p:spPr/>
        <p:txBody>
          <a:bodyPr/>
          <a:lstStyle/>
          <a:p>
            <a:fld id="{D44D0D7E-AFC7-4012-B6F9-AE0BD8DE370D}" type="slidenum">
              <a:rPr kumimoji="1" lang="ja-JP" altLang="en-US" smtClean="0"/>
              <a:pPr/>
              <a:t>354</a:t>
            </a:fld>
            <a:endParaRPr kumimoji="1" lang="ja-JP" altLang="en-US"/>
          </a:p>
        </p:txBody>
      </p:sp>
    </p:spTree>
    <p:extLst>
      <p:ext uri="{BB962C8B-B14F-4D97-AF65-F5344CB8AC3E}">
        <p14:creationId xmlns:p14="http://schemas.microsoft.com/office/powerpoint/2010/main" val="4051829585"/>
      </p:ext>
    </p:extLst>
  </p:cSld>
  <p:clrMapOvr>
    <a:masterClrMapping/>
  </p:clrMapOvr>
</p:notes>
</file>

<file path=ppt/notesSlides/notesSlide2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 1"/>
          <p:cNvSpPr>
            <a:spLocks noGrp="1" noRot="1" noChangeAspect="1"/>
          </p:cNvSpPr>
          <p:nvPr>
            <p:ph type="sldImg"/>
          </p:nvPr>
        </p:nvSpPr>
        <p:spPr/>
      </p:sp>
      <p:sp>
        <p:nvSpPr>
          <p:cNvPr id="3" name="ノート プレースホルダ 2"/>
          <p:cNvSpPr>
            <a:spLocks noGrp="1"/>
          </p:cNvSpPr>
          <p:nvPr>
            <p:ph type="body" idx="1"/>
          </p:nvPr>
        </p:nvSpPr>
        <p:spPr/>
        <p:txBody>
          <a:bodyPr>
            <a:normAutofit/>
          </a:bodyPr>
          <a:lstStyle/>
          <a:p>
            <a:endParaRPr kumimoji="1" lang="ja-JP" altLang="en-US" dirty="0"/>
          </a:p>
        </p:txBody>
      </p:sp>
      <p:sp>
        <p:nvSpPr>
          <p:cNvPr id="4" name="スライド番号プレースホルダ 3"/>
          <p:cNvSpPr>
            <a:spLocks noGrp="1"/>
          </p:cNvSpPr>
          <p:nvPr>
            <p:ph type="sldNum" sz="quarter" idx="10"/>
          </p:nvPr>
        </p:nvSpPr>
        <p:spPr/>
        <p:txBody>
          <a:bodyPr/>
          <a:lstStyle/>
          <a:p>
            <a:fld id="{D44D0D7E-AFC7-4012-B6F9-AE0BD8DE370D}" type="slidenum">
              <a:rPr kumimoji="1" lang="ja-JP" altLang="en-US" smtClean="0"/>
              <a:pPr/>
              <a:t>355</a:t>
            </a:fld>
            <a:endParaRPr kumimoji="1" lang="ja-JP" altLang="en-US"/>
          </a:p>
        </p:txBody>
      </p:sp>
    </p:spTree>
    <p:extLst>
      <p:ext uri="{BB962C8B-B14F-4D97-AF65-F5344CB8AC3E}">
        <p14:creationId xmlns:p14="http://schemas.microsoft.com/office/powerpoint/2010/main" val="2014289700"/>
      </p:ext>
    </p:extLst>
  </p:cSld>
  <p:clrMapOvr>
    <a:masterClrMapping/>
  </p:clrMapOvr>
</p:notes>
</file>

<file path=ppt/notesSlides/notesSlide2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 1"/>
          <p:cNvSpPr>
            <a:spLocks noGrp="1" noRot="1" noChangeAspect="1"/>
          </p:cNvSpPr>
          <p:nvPr>
            <p:ph type="sldImg"/>
          </p:nvPr>
        </p:nvSpPr>
        <p:spPr/>
      </p:sp>
      <p:sp>
        <p:nvSpPr>
          <p:cNvPr id="3" name="ノート プレースホルダ 2"/>
          <p:cNvSpPr>
            <a:spLocks noGrp="1"/>
          </p:cNvSpPr>
          <p:nvPr>
            <p:ph type="body" idx="1"/>
          </p:nvPr>
        </p:nvSpPr>
        <p:spPr/>
        <p:txBody>
          <a:bodyPr>
            <a:normAutofit/>
          </a:bodyPr>
          <a:lstStyle/>
          <a:p>
            <a:endParaRPr kumimoji="1" lang="ja-JP" altLang="en-US" dirty="0"/>
          </a:p>
        </p:txBody>
      </p:sp>
      <p:sp>
        <p:nvSpPr>
          <p:cNvPr id="4" name="スライド番号プレースホルダ 3"/>
          <p:cNvSpPr>
            <a:spLocks noGrp="1"/>
          </p:cNvSpPr>
          <p:nvPr>
            <p:ph type="sldNum" sz="quarter" idx="10"/>
          </p:nvPr>
        </p:nvSpPr>
        <p:spPr/>
        <p:txBody>
          <a:bodyPr/>
          <a:lstStyle/>
          <a:p>
            <a:fld id="{D44D0D7E-AFC7-4012-B6F9-AE0BD8DE370D}" type="slidenum">
              <a:rPr kumimoji="1" lang="ja-JP" altLang="en-US" smtClean="0"/>
              <a:pPr/>
              <a:t>356</a:t>
            </a:fld>
            <a:endParaRPr kumimoji="1" lang="ja-JP" altLang="en-US"/>
          </a:p>
        </p:txBody>
      </p:sp>
    </p:spTree>
    <p:extLst>
      <p:ext uri="{BB962C8B-B14F-4D97-AF65-F5344CB8AC3E}">
        <p14:creationId xmlns:p14="http://schemas.microsoft.com/office/powerpoint/2010/main" val="1866785417"/>
      </p:ext>
    </p:extLst>
  </p:cSld>
  <p:clrMapOvr>
    <a:masterClrMapping/>
  </p:clrMapOvr>
</p:notes>
</file>

<file path=ppt/notesSlides/notesSlide2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defTabSz="915459">
              <a:defRPr/>
            </a:pPr>
            <a:fld id="{4A5C514A-B6EE-4628-87B8-3755CB0013A9}" type="slidenum">
              <a:rPr lang="ja-JP" altLang="en-US">
                <a:solidFill>
                  <a:prstClr val="black"/>
                </a:solidFill>
                <a:latin typeface="Calibri"/>
                <a:ea typeface="ＭＳ Ｐゴシック" panose="020B0600070205080204" pitchFamily="50" charset="-128"/>
              </a:rPr>
              <a:pPr defTabSz="915459">
                <a:defRPr/>
              </a:pPr>
              <a:t>357</a:t>
            </a:fld>
            <a:endParaRPr lang="ja-JP" altLang="en-US">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3647620168"/>
      </p:ext>
    </p:extLst>
  </p:cSld>
  <p:clrMapOvr>
    <a:masterClrMapping/>
  </p:clrMapOvr>
</p:notes>
</file>

<file path=ppt/notesSlides/notesSlide2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defTabSz="915459">
              <a:defRPr/>
            </a:pPr>
            <a:fld id="{4A5C514A-B6EE-4628-87B8-3755CB0013A9}" type="slidenum">
              <a:rPr lang="ja-JP" altLang="en-US">
                <a:solidFill>
                  <a:prstClr val="black"/>
                </a:solidFill>
                <a:latin typeface="Calibri"/>
                <a:ea typeface="ＭＳ Ｐゴシック" panose="020B0600070205080204" pitchFamily="50" charset="-128"/>
              </a:rPr>
              <a:pPr defTabSz="915459">
                <a:defRPr/>
              </a:pPr>
              <a:t>358</a:t>
            </a:fld>
            <a:endParaRPr lang="ja-JP" altLang="en-US">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4247049126"/>
      </p:ext>
    </p:extLst>
  </p:cSld>
  <p:clrMapOvr>
    <a:masterClrMapping/>
  </p:clrMapOvr>
</p:notes>
</file>

<file path=ppt/notesSlides/notesSlide2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defTabSz="915366">
              <a:defRPr/>
            </a:pPr>
            <a:fld id="{4A5C514A-B6EE-4628-87B8-3755CB0013A9}" type="slidenum">
              <a:rPr lang="ja-JP" altLang="en-US">
                <a:solidFill>
                  <a:prstClr val="black"/>
                </a:solidFill>
                <a:latin typeface="Calibri"/>
                <a:ea typeface="ＭＳ Ｐゴシック" panose="020B0600070205080204" pitchFamily="50" charset="-128"/>
              </a:rPr>
              <a:pPr defTabSz="915366">
                <a:defRPr/>
              </a:pPr>
              <a:t>359</a:t>
            </a:fld>
            <a:endParaRPr lang="ja-JP" altLang="en-US">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2831628949"/>
      </p:ext>
    </p:extLst>
  </p:cSld>
  <p:clrMapOvr>
    <a:masterClrMapping/>
  </p:clrMapOvr>
</p:notes>
</file>

<file path=ppt/notesSlides/notesSlide2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10"/>
          </p:nvPr>
        </p:nvSpPr>
        <p:spPr/>
        <p:txBody>
          <a:bodyPr/>
          <a:lstStyle/>
          <a:p>
            <a:pPr defTabSz="914178">
              <a:defRPr/>
            </a:pPr>
            <a:fld id="{4A5C514A-B6EE-4628-87B8-3755CB0013A9}" type="slidenum">
              <a:rPr lang="ja-JP" altLang="en-US">
                <a:solidFill>
                  <a:prstClr val="black"/>
                </a:solidFill>
                <a:latin typeface="Calibri"/>
                <a:ea typeface="ＭＳ Ｐゴシック" panose="020B0600070205080204" pitchFamily="50" charset="-128"/>
              </a:rPr>
              <a:pPr defTabSz="914178">
                <a:defRPr/>
              </a:pPr>
              <a:t>364</a:t>
            </a:fld>
            <a:endParaRPr lang="ja-JP" altLang="en-US">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3578343152"/>
      </p:ext>
    </p:extLst>
  </p:cSld>
  <p:clrMapOvr>
    <a:masterClrMapping/>
  </p:clrMapOvr>
</p:notes>
</file>

<file path=ppt/notesSlides/notesSlide2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10"/>
          </p:nvPr>
        </p:nvSpPr>
        <p:spPr/>
        <p:txBody>
          <a:bodyPr/>
          <a:lstStyle/>
          <a:p>
            <a:fld id="{4A5C514A-B6EE-4628-87B8-3755CB0013A9}" type="slidenum">
              <a:rPr lang="ja-JP" altLang="en-US" smtClean="0">
                <a:solidFill>
                  <a:prstClr val="black"/>
                </a:solidFill>
              </a:rPr>
              <a:pPr/>
              <a:t>381</a:t>
            </a:fld>
            <a:endParaRPr lang="ja-JP" altLang="en-US">
              <a:solidFill>
                <a:prstClr val="black"/>
              </a:solidFill>
            </a:endParaRPr>
          </a:p>
        </p:txBody>
      </p:sp>
    </p:spTree>
    <p:extLst>
      <p:ext uri="{BB962C8B-B14F-4D97-AF65-F5344CB8AC3E}">
        <p14:creationId xmlns:p14="http://schemas.microsoft.com/office/powerpoint/2010/main" val="3984595580"/>
      </p:ext>
    </p:extLst>
  </p:cSld>
  <p:clrMapOvr>
    <a:masterClrMapping/>
  </p:clrMapOvr>
</p:notes>
</file>

<file path=ppt/notesSlides/notesSlide2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10"/>
          </p:nvPr>
        </p:nvSpPr>
        <p:spPr/>
        <p:txBody>
          <a:bodyPr/>
          <a:lstStyle/>
          <a:p>
            <a:fld id="{4A5C514A-B6EE-4628-87B8-3755CB0013A9}" type="slidenum">
              <a:rPr lang="ja-JP" altLang="en-US" smtClean="0">
                <a:solidFill>
                  <a:prstClr val="black"/>
                </a:solidFill>
              </a:rPr>
              <a:pPr/>
              <a:t>382</a:t>
            </a:fld>
            <a:endParaRPr lang="ja-JP" altLang="en-US">
              <a:solidFill>
                <a:prstClr val="black"/>
              </a:solidFill>
            </a:endParaRPr>
          </a:p>
        </p:txBody>
      </p:sp>
    </p:spTree>
    <p:extLst>
      <p:ext uri="{BB962C8B-B14F-4D97-AF65-F5344CB8AC3E}">
        <p14:creationId xmlns:p14="http://schemas.microsoft.com/office/powerpoint/2010/main" val="2010620728"/>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pPr defTabSz="914178">
              <a:defRPr/>
            </a:pPr>
            <a:endParaRPr kumimoji="1" lang="en-US" altLang="ja-JP" dirty="0"/>
          </a:p>
        </p:txBody>
      </p:sp>
      <p:sp>
        <p:nvSpPr>
          <p:cNvPr id="4" name="スライド番号プレースホルダー 3"/>
          <p:cNvSpPr>
            <a:spLocks noGrp="1"/>
          </p:cNvSpPr>
          <p:nvPr>
            <p:ph type="sldNum" sz="quarter" idx="10"/>
          </p:nvPr>
        </p:nvSpPr>
        <p:spPr/>
        <p:txBody>
          <a:bodyPr/>
          <a:lstStyle/>
          <a:p>
            <a:pPr defTabSz="914178">
              <a:defRPr/>
            </a:pPr>
            <a:fld id="{4A5C514A-B6EE-4628-87B8-3755CB0013A9}" type="slidenum">
              <a:rPr lang="ja-JP" altLang="en-US">
                <a:solidFill>
                  <a:prstClr val="black"/>
                </a:solidFill>
                <a:latin typeface="Calibri"/>
                <a:ea typeface="ＭＳ Ｐゴシック" panose="020B0600070205080204" pitchFamily="50" charset="-128"/>
              </a:rPr>
              <a:pPr defTabSz="914178">
                <a:defRPr/>
              </a:pPr>
              <a:t>35</a:t>
            </a:fld>
            <a:endParaRPr lang="ja-JP" altLang="en-US">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2565800902"/>
      </p:ext>
    </p:extLst>
  </p:cSld>
  <p:clrMapOvr>
    <a:masterClrMapping/>
  </p:clrMapOvr>
</p:notes>
</file>

<file path=ppt/notesSlides/notesSlide2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10"/>
          </p:nvPr>
        </p:nvSpPr>
        <p:spPr/>
        <p:txBody>
          <a:bodyPr/>
          <a:lstStyle/>
          <a:p>
            <a:fld id="{4A5C514A-B6EE-4628-87B8-3755CB0013A9}" type="slidenum">
              <a:rPr kumimoji="1" lang="ja-JP" altLang="en-US" smtClean="0"/>
              <a:pPr/>
              <a:t>383</a:t>
            </a:fld>
            <a:endParaRPr kumimoji="1" lang="ja-JP" altLang="en-US"/>
          </a:p>
        </p:txBody>
      </p:sp>
    </p:spTree>
    <p:extLst>
      <p:ext uri="{BB962C8B-B14F-4D97-AF65-F5344CB8AC3E}">
        <p14:creationId xmlns:p14="http://schemas.microsoft.com/office/powerpoint/2010/main" val="2935546605"/>
      </p:ext>
    </p:extLst>
  </p:cSld>
  <p:clrMapOvr>
    <a:masterClrMapping/>
  </p:clrMapOvr>
</p:notes>
</file>

<file path=ppt/notesSlides/notesSlide2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10"/>
          </p:nvPr>
        </p:nvSpPr>
        <p:spPr/>
        <p:txBody>
          <a:bodyPr/>
          <a:lstStyle/>
          <a:p>
            <a:fld id="{4A5C514A-B6EE-4628-87B8-3755CB0013A9}" type="slidenum">
              <a:rPr kumimoji="1" lang="ja-JP" altLang="en-US" smtClean="0"/>
              <a:pPr/>
              <a:t>384</a:t>
            </a:fld>
            <a:endParaRPr kumimoji="1" lang="ja-JP" altLang="en-US"/>
          </a:p>
        </p:txBody>
      </p:sp>
    </p:spTree>
    <p:extLst>
      <p:ext uri="{BB962C8B-B14F-4D97-AF65-F5344CB8AC3E}">
        <p14:creationId xmlns:p14="http://schemas.microsoft.com/office/powerpoint/2010/main" val="2819211704"/>
      </p:ext>
    </p:extLst>
  </p:cSld>
  <p:clrMapOvr>
    <a:masterClrMapping/>
  </p:clrMapOvr>
</p:notes>
</file>

<file path=ppt/notesSlides/notesSlide2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fld id="{4A5C514A-B6EE-4628-87B8-3755CB0013A9}" type="slidenum">
              <a:rPr kumimoji="1" lang="ja-JP" altLang="en-US" smtClean="0"/>
              <a:pPr/>
              <a:t>393</a:t>
            </a:fld>
            <a:endParaRPr kumimoji="1" lang="ja-JP" altLang="en-US"/>
          </a:p>
        </p:txBody>
      </p:sp>
    </p:spTree>
    <p:extLst>
      <p:ext uri="{BB962C8B-B14F-4D97-AF65-F5344CB8AC3E}">
        <p14:creationId xmlns:p14="http://schemas.microsoft.com/office/powerpoint/2010/main" val="2316403653"/>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defTabSz="914178">
              <a:defRPr/>
            </a:pPr>
            <a:fld id="{4A5C514A-B6EE-4628-87B8-3755CB0013A9}" type="slidenum">
              <a:rPr lang="ja-JP" altLang="en-US">
                <a:solidFill>
                  <a:prstClr val="black"/>
                </a:solidFill>
                <a:latin typeface="Calibri"/>
                <a:ea typeface="ＭＳ Ｐゴシック" panose="020B0600070205080204" pitchFamily="50" charset="-128"/>
              </a:rPr>
              <a:pPr defTabSz="914178">
                <a:defRPr/>
              </a:pPr>
              <a:t>36</a:t>
            </a:fld>
            <a:endParaRPr lang="ja-JP" altLang="en-US">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1610134817"/>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defTabSz="914178">
              <a:defRPr/>
            </a:pPr>
            <a:fld id="{4A5C514A-B6EE-4628-87B8-3755CB0013A9}" type="slidenum">
              <a:rPr lang="ja-JP" altLang="en-US">
                <a:solidFill>
                  <a:prstClr val="black"/>
                </a:solidFill>
                <a:latin typeface="Calibri"/>
                <a:ea typeface="ＭＳ Ｐゴシック" panose="020B0600070205080204" pitchFamily="50" charset="-128"/>
              </a:rPr>
              <a:pPr defTabSz="914178">
                <a:defRPr/>
              </a:pPr>
              <a:t>37</a:t>
            </a:fld>
            <a:endParaRPr lang="ja-JP" altLang="en-US">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1813280194"/>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defTabSz="914178">
              <a:defRPr/>
            </a:pPr>
            <a:fld id="{4A5C514A-B6EE-4628-87B8-3755CB0013A9}" type="slidenum">
              <a:rPr lang="ja-JP" altLang="en-US">
                <a:solidFill>
                  <a:prstClr val="black"/>
                </a:solidFill>
                <a:latin typeface="Calibri"/>
                <a:ea typeface="ＭＳ Ｐゴシック" panose="020B0600070205080204" pitchFamily="50" charset="-128"/>
              </a:rPr>
              <a:pPr defTabSz="914178">
                <a:defRPr/>
              </a:pPr>
              <a:t>38</a:t>
            </a:fld>
            <a:endParaRPr lang="ja-JP" altLang="en-US">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1664316810"/>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latin typeface="メイリオ" panose="020B0604030504040204" pitchFamily="50" charset="-128"/>
              <a:ea typeface="メイリオ" panose="020B0604030504040204" pitchFamily="50" charset="-128"/>
            </a:endParaRPr>
          </a:p>
        </p:txBody>
      </p:sp>
      <p:sp>
        <p:nvSpPr>
          <p:cNvPr id="4" name="スライド番号プレースホルダー 3"/>
          <p:cNvSpPr>
            <a:spLocks noGrp="1"/>
          </p:cNvSpPr>
          <p:nvPr>
            <p:ph type="sldNum" sz="quarter" idx="10"/>
          </p:nvPr>
        </p:nvSpPr>
        <p:spPr/>
        <p:txBody>
          <a:bodyPr/>
          <a:lstStyle/>
          <a:p>
            <a:pPr defTabSz="914178">
              <a:defRPr/>
            </a:pPr>
            <a:fld id="{4A5C514A-B6EE-4628-87B8-3755CB0013A9}" type="slidenum">
              <a:rPr lang="ja-JP" altLang="en-US">
                <a:solidFill>
                  <a:prstClr val="black"/>
                </a:solidFill>
                <a:latin typeface="Calibri"/>
                <a:ea typeface="ＭＳ Ｐゴシック" panose="020B0600070205080204" pitchFamily="50" charset="-128"/>
              </a:rPr>
              <a:pPr defTabSz="914178">
                <a:defRPr/>
              </a:pPr>
              <a:t>39</a:t>
            </a:fld>
            <a:endParaRPr lang="ja-JP" altLang="en-US">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974997897"/>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defTabSz="914178">
              <a:defRPr/>
            </a:pPr>
            <a:fld id="{4A5C514A-B6EE-4628-87B8-3755CB0013A9}" type="slidenum">
              <a:rPr lang="ja-JP" altLang="en-US">
                <a:solidFill>
                  <a:prstClr val="black"/>
                </a:solidFill>
                <a:latin typeface="Calibri"/>
                <a:ea typeface="ＭＳ Ｐゴシック" panose="020B0600070205080204" pitchFamily="50" charset="-128"/>
              </a:rPr>
              <a:pPr defTabSz="914178">
                <a:defRPr/>
              </a:pPr>
              <a:t>41</a:t>
            </a:fld>
            <a:endParaRPr lang="ja-JP" altLang="en-US">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29227998"/>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10"/>
          </p:nvPr>
        </p:nvSpPr>
        <p:spPr/>
        <p:txBody>
          <a:bodyPr/>
          <a:lstStyle/>
          <a:p>
            <a:fld id="{4A5C514A-B6EE-4628-87B8-3755CB0013A9}" type="slidenum">
              <a:rPr kumimoji="1" lang="ja-JP" altLang="en-US" smtClean="0"/>
              <a:pPr/>
              <a:t>44</a:t>
            </a:fld>
            <a:endParaRPr kumimoji="1" lang="ja-JP" altLang="en-US"/>
          </a:p>
        </p:txBody>
      </p:sp>
    </p:spTree>
    <p:extLst>
      <p:ext uri="{BB962C8B-B14F-4D97-AF65-F5344CB8AC3E}">
        <p14:creationId xmlns:p14="http://schemas.microsoft.com/office/powerpoint/2010/main" val="3417288675"/>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 1"/>
          <p:cNvSpPr>
            <a:spLocks noGrp="1" noRot="1" noChangeAspect="1"/>
          </p:cNvSpPr>
          <p:nvPr>
            <p:ph type="sldImg"/>
          </p:nvPr>
        </p:nvSpPr>
        <p:spPr/>
      </p:sp>
      <p:sp>
        <p:nvSpPr>
          <p:cNvPr id="3" name="ノート プレースホルダ 2"/>
          <p:cNvSpPr>
            <a:spLocks noGrp="1"/>
          </p:cNvSpPr>
          <p:nvPr>
            <p:ph type="body" idx="1"/>
          </p:nvPr>
        </p:nvSpPr>
        <p:spPr/>
        <p:txBody>
          <a:bodyPr>
            <a:normAutofit/>
          </a:bodyPr>
          <a:lstStyle/>
          <a:p>
            <a:endParaRPr kumimoji="1" lang="ja-JP" altLang="en-US" dirty="0"/>
          </a:p>
        </p:txBody>
      </p:sp>
      <p:sp>
        <p:nvSpPr>
          <p:cNvPr id="4" name="スライド番号プレースホルダ 3"/>
          <p:cNvSpPr>
            <a:spLocks noGrp="1"/>
          </p:cNvSpPr>
          <p:nvPr>
            <p:ph type="sldNum" sz="quarter" idx="10"/>
          </p:nvPr>
        </p:nvSpPr>
        <p:spPr/>
        <p:txBody>
          <a:bodyPr/>
          <a:lstStyle/>
          <a:p>
            <a:pPr defTabSz="914178">
              <a:defRPr/>
            </a:pPr>
            <a:fld id="{3693FFF0-27AC-47ED-8B7E-3DCD9BEBACB0}" type="slidenum">
              <a:rPr lang="ja-JP" altLang="en-US">
                <a:solidFill>
                  <a:prstClr val="black"/>
                </a:solidFill>
                <a:latin typeface="Calibri"/>
                <a:ea typeface="ＭＳ Ｐゴシック" panose="020B0600070205080204" pitchFamily="50" charset="-128"/>
              </a:rPr>
              <a:pPr defTabSz="914178">
                <a:defRPr/>
              </a:pPr>
              <a:t>48</a:t>
            </a:fld>
            <a:endParaRPr lang="ja-JP" altLang="en-US">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2417493459"/>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defTabSz="915459">
              <a:defRPr/>
            </a:pPr>
            <a:fld id="{4A5C514A-B6EE-4628-87B8-3755CB0013A9}" type="slidenum">
              <a:rPr lang="ja-JP" altLang="en-US">
                <a:solidFill>
                  <a:prstClr val="black"/>
                </a:solidFill>
                <a:latin typeface="Calibri"/>
                <a:ea typeface="ＭＳ Ｐゴシック" panose="020B0600070205080204" pitchFamily="50" charset="-128"/>
              </a:rPr>
              <a:pPr defTabSz="915459">
                <a:defRPr/>
              </a:pPr>
              <a:t>13</a:t>
            </a:fld>
            <a:endParaRPr lang="ja-JP" altLang="en-US">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960357494"/>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10"/>
          </p:nvPr>
        </p:nvSpPr>
        <p:spPr/>
        <p:txBody>
          <a:bodyPr/>
          <a:lstStyle/>
          <a:p>
            <a:fld id="{4A5C514A-B6EE-4628-87B8-3755CB0013A9}" type="slidenum">
              <a:rPr kumimoji="1" lang="ja-JP" altLang="en-US" smtClean="0"/>
              <a:pPr/>
              <a:t>49</a:t>
            </a:fld>
            <a:endParaRPr kumimoji="1" lang="ja-JP" altLang="en-US"/>
          </a:p>
        </p:txBody>
      </p:sp>
    </p:spTree>
    <p:extLst>
      <p:ext uri="{BB962C8B-B14F-4D97-AF65-F5344CB8AC3E}">
        <p14:creationId xmlns:p14="http://schemas.microsoft.com/office/powerpoint/2010/main" val="47108788"/>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10"/>
          </p:nvPr>
        </p:nvSpPr>
        <p:spPr/>
        <p:txBody>
          <a:bodyPr/>
          <a:lstStyle/>
          <a:p>
            <a:pPr defTabSz="915459">
              <a:defRPr/>
            </a:pPr>
            <a:fld id="{4A5C514A-B6EE-4628-87B8-3755CB0013A9}" type="slidenum">
              <a:rPr lang="ja-JP" altLang="en-US">
                <a:solidFill>
                  <a:prstClr val="black"/>
                </a:solidFill>
                <a:latin typeface="Calibri"/>
                <a:ea typeface="ＭＳ Ｐゴシック" panose="020B0600070205080204" pitchFamily="50" charset="-128"/>
              </a:rPr>
              <a:pPr defTabSz="915459">
                <a:defRPr/>
              </a:pPr>
              <a:t>50</a:t>
            </a:fld>
            <a:endParaRPr lang="ja-JP" altLang="en-US">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4251071016"/>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10"/>
          </p:nvPr>
        </p:nvSpPr>
        <p:spPr/>
        <p:txBody>
          <a:bodyPr/>
          <a:lstStyle/>
          <a:p>
            <a:pPr defTabSz="915459">
              <a:defRPr/>
            </a:pPr>
            <a:fld id="{4A5C514A-B6EE-4628-87B8-3755CB0013A9}" type="slidenum">
              <a:rPr lang="ja-JP" altLang="en-US">
                <a:solidFill>
                  <a:prstClr val="black"/>
                </a:solidFill>
                <a:latin typeface="Calibri"/>
                <a:ea typeface="ＭＳ Ｐゴシック" panose="020B0600070205080204" pitchFamily="50" charset="-128"/>
              </a:rPr>
              <a:pPr defTabSz="915459">
                <a:defRPr/>
              </a:pPr>
              <a:t>51</a:t>
            </a:fld>
            <a:endParaRPr lang="ja-JP" altLang="en-US">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1831355055"/>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10"/>
          </p:nvPr>
        </p:nvSpPr>
        <p:spPr/>
        <p:txBody>
          <a:bodyPr/>
          <a:lstStyle/>
          <a:p>
            <a:pPr defTabSz="915459">
              <a:defRPr/>
            </a:pPr>
            <a:fld id="{4A5C514A-B6EE-4628-87B8-3755CB0013A9}" type="slidenum">
              <a:rPr lang="ja-JP" altLang="en-US">
                <a:solidFill>
                  <a:prstClr val="black"/>
                </a:solidFill>
                <a:latin typeface="Calibri"/>
                <a:ea typeface="ＭＳ Ｐゴシック" panose="020B0600070205080204" pitchFamily="50" charset="-128"/>
              </a:rPr>
              <a:pPr defTabSz="915459">
                <a:defRPr/>
              </a:pPr>
              <a:t>52</a:t>
            </a:fld>
            <a:endParaRPr lang="ja-JP" altLang="en-US">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4012689018"/>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10"/>
          </p:nvPr>
        </p:nvSpPr>
        <p:spPr/>
        <p:txBody>
          <a:bodyPr/>
          <a:lstStyle/>
          <a:p>
            <a:pPr defTabSz="914178">
              <a:defRPr/>
            </a:pPr>
            <a:fld id="{4A5C514A-B6EE-4628-87B8-3755CB0013A9}" type="slidenum">
              <a:rPr lang="ja-JP" altLang="en-US">
                <a:solidFill>
                  <a:prstClr val="black"/>
                </a:solidFill>
                <a:latin typeface="Calibri"/>
                <a:ea typeface="ＭＳ Ｐゴシック" panose="020B0600070205080204" pitchFamily="50" charset="-128"/>
              </a:rPr>
              <a:pPr defTabSz="914178">
                <a:defRPr/>
              </a:pPr>
              <a:t>61</a:t>
            </a:fld>
            <a:endParaRPr lang="ja-JP" altLang="en-US">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2286273498"/>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pPr defTabSz="914178">
              <a:defRPr/>
            </a:pPr>
            <a:fld id="{4A5C514A-B6EE-4628-87B8-3755CB0013A9}" type="slidenum">
              <a:rPr lang="ja-JP" altLang="en-US">
                <a:solidFill>
                  <a:prstClr val="black"/>
                </a:solidFill>
                <a:latin typeface="Calibri"/>
                <a:ea typeface="ＭＳ Ｐゴシック" panose="020B0600070205080204" pitchFamily="50" charset="-128"/>
              </a:rPr>
              <a:pPr defTabSz="914178">
                <a:defRPr/>
              </a:pPr>
              <a:t>62</a:t>
            </a:fld>
            <a:endParaRPr lang="ja-JP" altLang="en-US">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810160481"/>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pPr defTabSz="914178">
              <a:defRPr/>
            </a:pPr>
            <a:fld id="{4A5C514A-B6EE-4628-87B8-3755CB0013A9}" type="slidenum">
              <a:rPr lang="ja-JP" altLang="en-US">
                <a:solidFill>
                  <a:prstClr val="black"/>
                </a:solidFill>
                <a:latin typeface="Calibri"/>
                <a:ea typeface="ＭＳ Ｐゴシック" panose="020B0600070205080204" pitchFamily="50" charset="-128"/>
              </a:rPr>
              <a:pPr defTabSz="914178">
                <a:defRPr/>
              </a:pPr>
              <a:t>63</a:t>
            </a:fld>
            <a:endParaRPr lang="ja-JP" altLang="en-US">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759130427"/>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pPr defTabSz="914178">
              <a:defRPr/>
            </a:pPr>
            <a:fld id="{4A5C514A-B6EE-4628-87B8-3755CB0013A9}" type="slidenum">
              <a:rPr lang="ja-JP" altLang="en-US">
                <a:solidFill>
                  <a:prstClr val="black"/>
                </a:solidFill>
                <a:latin typeface="Calibri"/>
                <a:ea typeface="ＭＳ Ｐゴシック" panose="020B0600070205080204" pitchFamily="50" charset="-128"/>
              </a:rPr>
              <a:pPr defTabSz="914178">
                <a:defRPr/>
              </a:pPr>
              <a:t>64</a:t>
            </a:fld>
            <a:endParaRPr lang="ja-JP" altLang="en-US">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3716670912"/>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pPr defTabSz="914080">
              <a:defRPr/>
            </a:pPr>
            <a:fld id="{4A5C514A-B6EE-4628-87B8-3755CB0013A9}" type="slidenum">
              <a:rPr lang="ja-JP" altLang="en-US">
                <a:solidFill>
                  <a:prstClr val="black"/>
                </a:solidFill>
                <a:latin typeface="Calibri"/>
                <a:ea typeface="ＭＳ Ｐゴシック" panose="020B0600070205080204" pitchFamily="50" charset="-128"/>
              </a:rPr>
              <a:pPr defTabSz="914080">
                <a:defRPr/>
              </a:pPr>
              <a:t>65</a:t>
            </a:fld>
            <a:endParaRPr lang="ja-JP" altLang="en-US">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1679696523"/>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pPr defTabSz="914178">
              <a:defRPr/>
            </a:pPr>
            <a:fld id="{4A5C514A-B6EE-4628-87B8-3755CB0013A9}" type="slidenum">
              <a:rPr lang="ja-JP" altLang="en-US">
                <a:solidFill>
                  <a:prstClr val="black"/>
                </a:solidFill>
                <a:latin typeface="Calibri"/>
                <a:ea typeface="ＭＳ Ｐゴシック" panose="020B0600070205080204" pitchFamily="50" charset="-128"/>
              </a:rPr>
              <a:pPr defTabSz="914178">
                <a:defRPr/>
              </a:pPr>
              <a:t>66</a:t>
            </a:fld>
            <a:endParaRPr lang="ja-JP" altLang="en-US">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2210308108"/>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defTabSz="914178">
              <a:defRPr/>
            </a:pPr>
            <a:fld id="{E77B2A58-34A9-4D75-91FD-222CAA55EB6E}" type="slidenum">
              <a:rPr lang="en-US" altLang="ja-JP">
                <a:solidFill>
                  <a:prstClr val="black"/>
                </a:solidFill>
                <a:latin typeface="Calibri"/>
                <a:ea typeface="ＭＳ Ｐゴシック" panose="020B0600070205080204" pitchFamily="50" charset="-128"/>
              </a:rPr>
              <a:pPr defTabSz="914178">
                <a:defRPr/>
              </a:pPr>
              <a:t>16</a:t>
            </a:fld>
            <a:endParaRPr lang="en-US" altLang="ja-JP" dirty="0">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2100342478"/>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pPr defTabSz="914080">
              <a:defRPr/>
            </a:pPr>
            <a:fld id="{4A5C514A-B6EE-4628-87B8-3755CB0013A9}" type="slidenum">
              <a:rPr lang="ja-JP" altLang="en-US">
                <a:solidFill>
                  <a:prstClr val="black"/>
                </a:solidFill>
                <a:latin typeface="Calibri"/>
                <a:ea typeface="ＭＳ Ｐゴシック" panose="020B0600070205080204" pitchFamily="50" charset="-128"/>
              </a:rPr>
              <a:pPr defTabSz="914080">
                <a:defRPr/>
              </a:pPr>
              <a:t>67</a:t>
            </a:fld>
            <a:endParaRPr lang="ja-JP" altLang="en-US">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1475953944"/>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pPr defTabSz="914178">
              <a:defRPr/>
            </a:pPr>
            <a:fld id="{4A5C514A-B6EE-4628-87B8-3755CB0013A9}" type="slidenum">
              <a:rPr lang="ja-JP" altLang="en-US">
                <a:solidFill>
                  <a:prstClr val="black"/>
                </a:solidFill>
                <a:latin typeface="Calibri"/>
                <a:ea typeface="ＭＳ Ｐゴシック" panose="020B0600070205080204" pitchFamily="50" charset="-128"/>
              </a:rPr>
              <a:pPr defTabSz="914178">
                <a:defRPr/>
              </a:pPr>
              <a:t>68</a:t>
            </a:fld>
            <a:endParaRPr lang="ja-JP" altLang="en-US">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151866296"/>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pPr defTabSz="914080">
              <a:defRPr/>
            </a:pPr>
            <a:fld id="{4A5C514A-B6EE-4628-87B8-3755CB0013A9}" type="slidenum">
              <a:rPr lang="ja-JP" altLang="en-US">
                <a:solidFill>
                  <a:prstClr val="black"/>
                </a:solidFill>
                <a:latin typeface="Calibri"/>
                <a:ea typeface="ＭＳ Ｐゴシック" panose="020B0600070205080204" pitchFamily="50" charset="-128"/>
              </a:rPr>
              <a:pPr defTabSz="914080">
                <a:defRPr/>
              </a:pPr>
              <a:t>69</a:t>
            </a:fld>
            <a:endParaRPr lang="ja-JP" altLang="en-US">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2123386504"/>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pPr defTabSz="914080">
              <a:defRPr/>
            </a:pPr>
            <a:fld id="{4A5C514A-B6EE-4628-87B8-3755CB0013A9}" type="slidenum">
              <a:rPr lang="ja-JP" altLang="en-US">
                <a:solidFill>
                  <a:prstClr val="black"/>
                </a:solidFill>
                <a:latin typeface="Calibri"/>
                <a:ea typeface="ＭＳ Ｐゴシック" panose="020B0600070205080204" pitchFamily="50" charset="-128"/>
              </a:rPr>
              <a:pPr defTabSz="914080">
                <a:defRPr/>
              </a:pPr>
              <a:t>70</a:t>
            </a:fld>
            <a:endParaRPr lang="ja-JP" altLang="en-US">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1361409376"/>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pPr defTabSz="914178">
              <a:defRPr/>
            </a:pPr>
            <a:fld id="{4A5C514A-B6EE-4628-87B8-3755CB0013A9}" type="slidenum">
              <a:rPr lang="ja-JP" altLang="en-US">
                <a:solidFill>
                  <a:prstClr val="black"/>
                </a:solidFill>
                <a:latin typeface="Calibri"/>
                <a:ea typeface="ＭＳ Ｐゴシック" panose="020B0600070205080204" pitchFamily="50" charset="-128"/>
              </a:rPr>
              <a:pPr defTabSz="914178">
                <a:defRPr/>
              </a:pPr>
              <a:t>71</a:t>
            </a:fld>
            <a:endParaRPr lang="ja-JP" altLang="en-US">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3756649571"/>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pPr defTabSz="914178">
              <a:defRPr/>
            </a:pPr>
            <a:fld id="{4A5C514A-B6EE-4628-87B8-3755CB0013A9}" type="slidenum">
              <a:rPr lang="ja-JP" altLang="en-US">
                <a:solidFill>
                  <a:prstClr val="black"/>
                </a:solidFill>
                <a:latin typeface="Calibri"/>
                <a:ea typeface="ＭＳ Ｐゴシック" panose="020B0600070205080204" pitchFamily="50" charset="-128"/>
              </a:rPr>
              <a:pPr defTabSz="914178">
                <a:defRPr/>
              </a:pPr>
              <a:t>72</a:t>
            </a:fld>
            <a:endParaRPr lang="ja-JP" altLang="en-US">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3564531094"/>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pPr defTabSz="914178">
              <a:defRPr/>
            </a:pPr>
            <a:fld id="{4A5C514A-B6EE-4628-87B8-3755CB0013A9}" type="slidenum">
              <a:rPr lang="ja-JP" altLang="en-US">
                <a:solidFill>
                  <a:prstClr val="black"/>
                </a:solidFill>
                <a:latin typeface="Calibri"/>
                <a:ea typeface="ＭＳ Ｐゴシック" panose="020B0600070205080204" pitchFamily="50" charset="-128"/>
              </a:rPr>
              <a:pPr defTabSz="914178">
                <a:defRPr/>
              </a:pPr>
              <a:t>73</a:t>
            </a:fld>
            <a:endParaRPr lang="ja-JP" altLang="en-US">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773295307"/>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10"/>
          </p:nvPr>
        </p:nvSpPr>
        <p:spPr/>
        <p:txBody>
          <a:bodyPr/>
          <a:lstStyle/>
          <a:p>
            <a:pPr defTabSz="915459">
              <a:defRPr/>
            </a:pPr>
            <a:fld id="{4A5C514A-B6EE-4628-87B8-3755CB0013A9}" type="slidenum">
              <a:rPr lang="ja-JP" altLang="en-US">
                <a:solidFill>
                  <a:prstClr val="black"/>
                </a:solidFill>
                <a:latin typeface="Calibri"/>
                <a:ea typeface="ＭＳ Ｐゴシック" panose="020B0600070205080204" pitchFamily="50" charset="-128"/>
              </a:rPr>
              <a:pPr defTabSz="915459">
                <a:defRPr/>
              </a:pPr>
              <a:t>74</a:t>
            </a:fld>
            <a:endParaRPr lang="ja-JP" altLang="en-US">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3664663739"/>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10"/>
          </p:nvPr>
        </p:nvSpPr>
        <p:spPr/>
        <p:txBody>
          <a:bodyPr/>
          <a:lstStyle/>
          <a:p>
            <a:pPr defTabSz="915459">
              <a:defRPr/>
            </a:pPr>
            <a:fld id="{4A5C514A-B6EE-4628-87B8-3755CB0013A9}" type="slidenum">
              <a:rPr lang="ja-JP" altLang="en-US">
                <a:solidFill>
                  <a:prstClr val="black"/>
                </a:solidFill>
                <a:latin typeface="Calibri"/>
                <a:ea typeface="ＭＳ Ｐゴシック" panose="020B0600070205080204" pitchFamily="50" charset="-128"/>
              </a:rPr>
              <a:pPr defTabSz="915459">
                <a:defRPr/>
              </a:pPr>
              <a:t>75</a:t>
            </a:fld>
            <a:endParaRPr lang="ja-JP" altLang="en-US">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3764606606"/>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10"/>
          </p:nvPr>
        </p:nvSpPr>
        <p:spPr/>
        <p:txBody>
          <a:bodyPr/>
          <a:lstStyle/>
          <a:p>
            <a:pPr defTabSz="914178">
              <a:defRPr/>
            </a:pPr>
            <a:fld id="{4A5C514A-B6EE-4628-87B8-3755CB0013A9}" type="slidenum">
              <a:rPr lang="ja-JP" altLang="en-US">
                <a:solidFill>
                  <a:prstClr val="black"/>
                </a:solidFill>
                <a:latin typeface="Calibri"/>
                <a:ea typeface="ＭＳ Ｐゴシック" panose="020B0600070205080204" pitchFamily="50" charset="-128"/>
              </a:rPr>
              <a:pPr defTabSz="914178">
                <a:defRPr/>
              </a:pPr>
              <a:t>81</a:t>
            </a:fld>
            <a:endParaRPr lang="ja-JP" altLang="en-US">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3608742174"/>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defTabSz="914178">
              <a:defRPr/>
            </a:pPr>
            <a:fld id="{4A5C514A-B6EE-4628-87B8-3755CB0013A9}" type="slidenum">
              <a:rPr lang="ja-JP" altLang="en-US">
                <a:solidFill>
                  <a:prstClr val="black"/>
                </a:solidFill>
                <a:latin typeface="Calibri"/>
                <a:ea typeface="ＭＳ Ｐゴシック" panose="020B0600070205080204" pitchFamily="50" charset="-128"/>
              </a:rPr>
              <a:pPr defTabSz="914178">
                <a:defRPr/>
              </a:pPr>
              <a:t>17</a:t>
            </a:fld>
            <a:endParaRPr lang="ja-JP" altLang="en-US">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333191641"/>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pPr defTabSz="914178">
              <a:defRPr/>
            </a:pPr>
            <a:fld id="{4A5C514A-B6EE-4628-87B8-3755CB0013A9}" type="slidenum">
              <a:rPr lang="ja-JP" altLang="en-US">
                <a:solidFill>
                  <a:prstClr val="black"/>
                </a:solidFill>
                <a:latin typeface="Calibri"/>
                <a:ea typeface="ＭＳ Ｐゴシック" panose="020B0600070205080204" pitchFamily="50" charset="-128"/>
              </a:rPr>
              <a:pPr defTabSz="914178">
                <a:defRPr/>
              </a:pPr>
              <a:t>83</a:t>
            </a:fld>
            <a:endParaRPr lang="ja-JP" altLang="en-US">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2562284744"/>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pPr defTabSz="914178">
              <a:defRPr/>
            </a:pPr>
            <a:fld id="{4A5C514A-B6EE-4628-87B8-3755CB0013A9}" type="slidenum">
              <a:rPr lang="ja-JP" altLang="en-US">
                <a:solidFill>
                  <a:prstClr val="black"/>
                </a:solidFill>
                <a:latin typeface="Calibri"/>
                <a:ea typeface="ＭＳ Ｐゴシック" panose="020B0600070205080204" pitchFamily="50" charset="-128"/>
              </a:rPr>
              <a:pPr defTabSz="914178">
                <a:defRPr/>
              </a:pPr>
              <a:t>84</a:t>
            </a:fld>
            <a:endParaRPr lang="ja-JP" altLang="en-US">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2692985376"/>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pPr defTabSz="914178">
              <a:defRPr/>
            </a:pPr>
            <a:fld id="{4A5C514A-B6EE-4628-87B8-3755CB0013A9}" type="slidenum">
              <a:rPr lang="ja-JP" altLang="en-US">
                <a:solidFill>
                  <a:prstClr val="black"/>
                </a:solidFill>
                <a:latin typeface="Calibri"/>
                <a:ea typeface="ＭＳ Ｐゴシック" panose="020B0600070205080204" pitchFamily="50" charset="-128"/>
              </a:rPr>
              <a:pPr defTabSz="914178">
                <a:defRPr/>
              </a:pPr>
              <a:t>85</a:t>
            </a:fld>
            <a:endParaRPr lang="ja-JP" altLang="en-US">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3732093398"/>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pPr defTabSz="914178">
              <a:defRPr/>
            </a:pPr>
            <a:fld id="{4A5C514A-B6EE-4628-87B8-3755CB0013A9}" type="slidenum">
              <a:rPr lang="ja-JP" altLang="en-US">
                <a:solidFill>
                  <a:prstClr val="black"/>
                </a:solidFill>
                <a:latin typeface="Calibri"/>
                <a:ea typeface="ＭＳ Ｐゴシック" panose="020B0600070205080204" pitchFamily="50" charset="-128"/>
              </a:rPr>
              <a:pPr defTabSz="914178">
                <a:defRPr/>
              </a:pPr>
              <a:t>86</a:t>
            </a:fld>
            <a:endParaRPr lang="ja-JP" altLang="en-US">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991427591"/>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pPr defTabSz="914178">
              <a:defRPr/>
            </a:pPr>
            <a:fld id="{4A5C514A-B6EE-4628-87B8-3755CB0013A9}" type="slidenum">
              <a:rPr lang="ja-JP" altLang="en-US">
                <a:solidFill>
                  <a:prstClr val="black"/>
                </a:solidFill>
                <a:latin typeface="Calibri"/>
                <a:ea typeface="ＭＳ Ｐゴシック" panose="020B0600070205080204" pitchFamily="50" charset="-128"/>
              </a:rPr>
              <a:pPr defTabSz="914178">
                <a:defRPr/>
              </a:pPr>
              <a:t>87</a:t>
            </a:fld>
            <a:endParaRPr lang="ja-JP" altLang="en-US">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4063841823"/>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10"/>
          </p:nvPr>
        </p:nvSpPr>
        <p:spPr/>
        <p:txBody>
          <a:bodyPr/>
          <a:lstStyle/>
          <a:p>
            <a:pPr defTabSz="915459">
              <a:defRPr/>
            </a:pPr>
            <a:fld id="{4A5C514A-B6EE-4628-87B8-3755CB0013A9}" type="slidenum">
              <a:rPr lang="ja-JP" altLang="en-US">
                <a:solidFill>
                  <a:prstClr val="black"/>
                </a:solidFill>
                <a:latin typeface="Calibri"/>
                <a:ea typeface="ＭＳ Ｐゴシック" panose="020B0600070205080204" pitchFamily="50" charset="-128"/>
              </a:rPr>
              <a:pPr defTabSz="915459">
                <a:defRPr/>
              </a:pPr>
              <a:t>88</a:t>
            </a:fld>
            <a:endParaRPr lang="ja-JP" altLang="en-US">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1212476219"/>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10"/>
          </p:nvPr>
        </p:nvSpPr>
        <p:spPr/>
        <p:txBody>
          <a:bodyPr/>
          <a:lstStyle/>
          <a:p>
            <a:pPr defTabSz="914178">
              <a:defRPr/>
            </a:pPr>
            <a:fld id="{4A5C514A-B6EE-4628-87B8-3755CB0013A9}" type="slidenum">
              <a:rPr lang="ja-JP" altLang="en-US">
                <a:solidFill>
                  <a:prstClr val="black"/>
                </a:solidFill>
                <a:latin typeface="Calibri"/>
                <a:ea typeface="ＭＳ Ｐゴシック" panose="020B0600070205080204" pitchFamily="50" charset="-128"/>
              </a:rPr>
              <a:pPr defTabSz="914178">
                <a:defRPr/>
              </a:pPr>
              <a:t>93</a:t>
            </a:fld>
            <a:endParaRPr lang="ja-JP" altLang="en-US">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1091624900"/>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defTabSz="915459">
              <a:defRPr/>
            </a:pPr>
            <a:fld id="{05C18FD4-255C-47B3-AA68-048CEC3FEBB8}" type="slidenum">
              <a:rPr lang="ja-JP" altLang="en-US">
                <a:solidFill>
                  <a:prstClr val="black"/>
                </a:solidFill>
                <a:latin typeface="Calibri"/>
                <a:ea typeface="ＭＳ Ｐゴシック" panose="020B0600070205080204" pitchFamily="50" charset="-128"/>
              </a:rPr>
              <a:pPr defTabSz="915459">
                <a:defRPr/>
              </a:pPr>
              <a:t>94</a:t>
            </a:fld>
            <a:endParaRPr lang="ja-JP" altLang="en-US">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1972015773"/>
      </p:ext>
    </p:extLst>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fld id="{4A5C514A-B6EE-4628-87B8-3755CB0013A9}" type="slidenum">
              <a:rPr kumimoji="1" lang="ja-JP" altLang="en-US" smtClean="0"/>
              <a:pPr/>
              <a:t>97</a:t>
            </a:fld>
            <a:endParaRPr kumimoji="1" lang="ja-JP" altLang="en-US"/>
          </a:p>
        </p:txBody>
      </p:sp>
    </p:spTree>
    <p:extLst>
      <p:ext uri="{BB962C8B-B14F-4D97-AF65-F5344CB8AC3E}">
        <p14:creationId xmlns:p14="http://schemas.microsoft.com/office/powerpoint/2010/main" val="1910029179"/>
      </p:ext>
    </p:extLst>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10"/>
          </p:nvPr>
        </p:nvSpPr>
        <p:spPr/>
        <p:txBody>
          <a:bodyPr/>
          <a:lstStyle/>
          <a:p>
            <a:fld id="{4A5C514A-B6EE-4628-87B8-3755CB0013A9}" type="slidenum">
              <a:rPr kumimoji="1" lang="ja-JP" altLang="en-US" smtClean="0"/>
              <a:pPr/>
              <a:t>102</a:t>
            </a:fld>
            <a:endParaRPr kumimoji="1" lang="ja-JP" altLang="en-US"/>
          </a:p>
        </p:txBody>
      </p:sp>
    </p:spTree>
    <p:extLst>
      <p:ext uri="{BB962C8B-B14F-4D97-AF65-F5344CB8AC3E}">
        <p14:creationId xmlns:p14="http://schemas.microsoft.com/office/powerpoint/2010/main" val="1233203546"/>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defTabSz="914178">
              <a:defRPr/>
            </a:pPr>
            <a:fld id="{4A5C514A-B6EE-4628-87B8-3755CB0013A9}" type="slidenum">
              <a:rPr lang="ja-JP" altLang="en-US">
                <a:solidFill>
                  <a:prstClr val="black"/>
                </a:solidFill>
                <a:latin typeface="Calibri"/>
                <a:ea typeface="ＭＳ Ｐゴシック" panose="020B0600070205080204" pitchFamily="50" charset="-128"/>
              </a:rPr>
              <a:pPr defTabSz="914178">
                <a:defRPr/>
              </a:pPr>
              <a:t>18</a:t>
            </a:fld>
            <a:endParaRPr lang="ja-JP" altLang="en-US">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1803431218"/>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10"/>
          </p:nvPr>
        </p:nvSpPr>
        <p:spPr/>
        <p:txBody>
          <a:bodyPr/>
          <a:lstStyle/>
          <a:p>
            <a:pPr defTabSz="914178">
              <a:defRPr/>
            </a:pPr>
            <a:fld id="{4A5C514A-B6EE-4628-87B8-3755CB0013A9}" type="slidenum">
              <a:rPr lang="ja-JP" altLang="en-US">
                <a:solidFill>
                  <a:prstClr val="black"/>
                </a:solidFill>
                <a:latin typeface="Calibri"/>
                <a:ea typeface="ＭＳ Ｐゴシック" panose="020B0600070205080204" pitchFamily="50" charset="-128"/>
              </a:rPr>
              <a:pPr defTabSz="914178">
                <a:defRPr/>
              </a:pPr>
              <a:t>103</a:t>
            </a:fld>
            <a:endParaRPr lang="ja-JP" altLang="en-US">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3656926603"/>
      </p:ext>
    </p:extLst>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10"/>
          </p:nvPr>
        </p:nvSpPr>
        <p:spPr/>
        <p:txBody>
          <a:bodyPr/>
          <a:lstStyle/>
          <a:p>
            <a:pPr defTabSz="915459">
              <a:defRPr/>
            </a:pPr>
            <a:fld id="{4A5C514A-B6EE-4628-87B8-3755CB0013A9}" type="slidenum">
              <a:rPr lang="ja-JP" altLang="en-US">
                <a:solidFill>
                  <a:prstClr val="black"/>
                </a:solidFill>
                <a:latin typeface="Calibri"/>
                <a:ea typeface="ＭＳ Ｐゴシック" panose="020B0600070205080204" pitchFamily="50" charset="-128"/>
              </a:rPr>
              <a:pPr defTabSz="915459">
                <a:defRPr/>
              </a:pPr>
              <a:t>104</a:t>
            </a:fld>
            <a:endParaRPr lang="ja-JP" altLang="en-US">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1981453499"/>
      </p:ext>
    </p:extLst>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10"/>
          </p:nvPr>
        </p:nvSpPr>
        <p:spPr/>
        <p:txBody>
          <a:bodyPr/>
          <a:lstStyle/>
          <a:p>
            <a:fld id="{4A5C514A-B6EE-4628-87B8-3755CB0013A9}" type="slidenum">
              <a:rPr kumimoji="1" lang="ja-JP" altLang="en-US" smtClean="0"/>
              <a:pPr/>
              <a:t>113</a:t>
            </a:fld>
            <a:endParaRPr kumimoji="1" lang="ja-JP" altLang="en-US"/>
          </a:p>
        </p:txBody>
      </p:sp>
    </p:spTree>
    <p:extLst>
      <p:ext uri="{BB962C8B-B14F-4D97-AF65-F5344CB8AC3E}">
        <p14:creationId xmlns:p14="http://schemas.microsoft.com/office/powerpoint/2010/main" val="1620719551"/>
      </p:ext>
    </p:extLst>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10"/>
          </p:nvPr>
        </p:nvSpPr>
        <p:spPr/>
        <p:txBody>
          <a:bodyPr/>
          <a:lstStyle/>
          <a:p>
            <a:pPr defTabSz="914178">
              <a:defRPr/>
            </a:pPr>
            <a:fld id="{4A5C514A-B6EE-4628-87B8-3755CB0013A9}" type="slidenum">
              <a:rPr lang="ja-JP" altLang="en-US">
                <a:solidFill>
                  <a:prstClr val="black"/>
                </a:solidFill>
                <a:latin typeface="Calibri"/>
                <a:ea typeface="ＭＳ Ｐゴシック" panose="020B0600070205080204" pitchFamily="50" charset="-128"/>
              </a:rPr>
              <a:pPr defTabSz="914178">
                <a:defRPr/>
              </a:pPr>
              <a:t>120</a:t>
            </a:fld>
            <a:endParaRPr lang="ja-JP" altLang="en-US">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538538849"/>
      </p:ext>
    </p:extLst>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10"/>
          </p:nvPr>
        </p:nvSpPr>
        <p:spPr/>
        <p:txBody>
          <a:bodyPr/>
          <a:lstStyle/>
          <a:p>
            <a:fld id="{4A5C514A-B6EE-4628-87B8-3755CB0013A9}" type="slidenum">
              <a:rPr kumimoji="1" lang="ja-JP" altLang="en-US" smtClean="0"/>
              <a:pPr/>
              <a:t>121</a:t>
            </a:fld>
            <a:endParaRPr kumimoji="1" lang="ja-JP" altLang="en-US"/>
          </a:p>
        </p:txBody>
      </p:sp>
    </p:spTree>
    <p:extLst>
      <p:ext uri="{BB962C8B-B14F-4D97-AF65-F5344CB8AC3E}">
        <p14:creationId xmlns:p14="http://schemas.microsoft.com/office/powerpoint/2010/main" val="3177470873"/>
      </p:ext>
    </p:extLst>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10"/>
          </p:nvPr>
        </p:nvSpPr>
        <p:spPr/>
        <p:txBody>
          <a:bodyPr/>
          <a:lstStyle/>
          <a:p>
            <a:fld id="{4A5C514A-B6EE-4628-87B8-3755CB0013A9}" type="slidenum">
              <a:rPr kumimoji="1" lang="ja-JP" altLang="en-US" smtClean="0"/>
              <a:pPr/>
              <a:t>124</a:t>
            </a:fld>
            <a:endParaRPr kumimoji="1" lang="ja-JP" altLang="en-US"/>
          </a:p>
        </p:txBody>
      </p:sp>
    </p:spTree>
    <p:extLst>
      <p:ext uri="{BB962C8B-B14F-4D97-AF65-F5344CB8AC3E}">
        <p14:creationId xmlns:p14="http://schemas.microsoft.com/office/powerpoint/2010/main" val="2949388680"/>
      </p:ext>
    </p:extLst>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10"/>
          </p:nvPr>
        </p:nvSpPr>
        <p:spPr/>
        <p:txBody>
          <a:bodyPr/>
          <a:lstStyle/>
          <a:p>
            <a:fld id="{4A5C514A-B6EE-4628-87B8-3755CB0013A9}" type="slidenum">
              <a:rPr kumimoji="1" lang="ja-JP" altLang="en-US" smtClean="0"/>
              <a:pPr/>
              <a:t>125</a:t>
            </a:fld>
            <a:endParaRPr kumimoji="1" lang="ja-JP" altLang="en-US"/>
          </a:p>
        </p:txBody>
      </p:sp>
    </p:spTree>
    <p:extLst>
      <p:ext uri="{BB962C8B-B14F-4D97-AF65-F5344CB8AC3E}">
        <p14:creationId xmlns:p14="http://schemas.microsoft.com/office/powerpoint/2010/main" val="1709521269"/>
      </p:ext>
    </p:extLst>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 1"/>
          <p:cNvSpPr>
            <a:spLocks noGrp="1" noRot="1" noChangeAspect="1"/>
          </p:cNvSpPr>
          <p:nvPr>
            <p:ph type="sldImg"/>
          </p:nvPr>
        </p:nvSpPr>
        <p:spPr/>
      </p:sp>
      <p:sp>
        <p:nvSpPr>
          <p:cNvPr id="3" name="ノート プレースホルダ 2"/>
          <p:cNvSpPr>
            <a:spLocks noGrp="1"/>
          </p:cNvSpPr>
          <p:nvPr>
            <p:ph type="body" idx="1"/>
          </p:nvPr>
        </p:nvSpPr>
        <p:spPr/>
        <p:txBody>
          <a:bodyPr>
            <a:normAutofit/>
          </a:bodyPr>
          <a:lstStyle/>
          <a:p>
            <a:endParaRPr kumimoji="1" lang="ja-JP" altLang="en-US" dirty="0"/>
          </a:p>
        </p:txBody>
      </p:sp>
      <p:sp>
        <p:nvSpPr>
          <p:cNvPr id="4" name="スライド番号プレースホルダ 3"/>
          <p:cNvSpPr>
            <a:spLocks noGrp="1"/>
          </p:cNvSpPr>
          <p:nvPr>
            <p:ph type="sldNum" sz="quarter" idx="10"/>
          </p:nvPr>
        </p:nvSpPr>
        <p:spPr/>
        <p:txBody>
          <a:bodyPr/>
          <a:lstStyle/>
          <a:p>
            <a:pPr defTabSz="914178">
              <a:defRPr/>
            </a:pPr>
            <a:fld id="{2DCA8269-EC43-4D06-9AB6-2A9B58B7A91B}" type="slidenum">
              <a:rPr lang="ja-JP" altLang="en-US">
                <a:solidFill>
                  <a:prstClr val="black"/>
                </a:solidFill>
                <a:latin typeface="Calibri"/>
                <a:ea typeface="ＭＳ Ｐゴシック" panose="020B0600070205080204" pitchFamily="50" charset="-128"/>
              </a:rPr>
              <a:pPr defTabSz="914178">
                <a:defRPr/>
              </a:pPr>
              <a:t>127</a:t>
            </a:fld>
            <a:endParaRPr lang="ja-JP" altLang="en-US">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2877027783"/>
      </p:ext>
    </p:extLst>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 1"/>
          <p:cNvSpPr>
            <a:spLocks noGrp="1" noRot="1" noChangeAspect="1"/>
          </p:cNvSpPr>
          <p:nvPr>
            <p:ph type="sldImg"/>
          </p:nvPr>
        </p:nvSpPr>
        <p:spPr/>
      </p:sp>
      <p:sp>
        <p:nvSpPr>
          <p:cNvPr id="3" name="ノート プレースホルダ 2"/>
          <p:cNvSpPr>
            <a:spLocks noGrp="1"/>
          </p:cNvSpPr>
          <p:nvPr>
            <p:ph type="body" idx="1"/>
          </p:nvPr>
        </p:nvSpPr>
        <p:spPr/>
        <p:txBody>
          <a:bodyPr>
            <a:normAutofit/>
          </a:bodyPr>
          <a:lstStyle/>
          <a:p>
            <a:endParaRPr kumimoji="1" lang="ja-JP" altLang="en-US" dirty="0"/>
          </a:p>
        </p:txBody>
      </p:sp>
      <p:sp>
        <p:nvSpPr>
          <p:cNvPr id="4" name="スライド番号プレースホルダ 3"/>
          <p:cNvSpPr>
            <a:spLocks noGrp="1"/>
          </p:cNvSpPr>
          <p:nvPr>
            <p:ph type="sldNum" sz="quarter" idx="10"/>
          </p:nvPr>
        </p:nvSpPr>
        <p:spPr/>
        <p:txBody>
          <a:bodyPr/>
          <a:lstStyle/>
          <a:p>
            <a:pPr defTabSz="914178">
              <a:defRPr/>
            </a:pPr>
            <a:fld id="{2DCA8269-EC43-4D06-9AB6-2A9B58B7A91B}" type="slidenum">
              <a:rPr lang="ja-JP" altLang="en-US">
                <a:solidFill>
                  <a:prstClr val="black"/>
                </a:solidFill>
                <a:latin typeface="Calibri"/>
                <a:ea typeface="ＭＳ Ｐゴシック" panose="020B0600070205080204" pitchFamily="50" charset="-128"/>
              </a:rPr>
              <a:pPr defTabSz="914178">
                <a:defRPr/>
              </a:pPr>
              <a:t>128</a:t>
            </a:fld>
            <a:endParaRPr lang="ja-JP" altLang="en-US">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4258979727"/>
      </p:ext>
    </p:extLst>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10"/>
          </p:nvPr>
        </p:nvSpPr>
        <p:spPr/>
        <p:txBody>
          <a:bodyPr/>
          <a:lstStyle/>
          <a:p>
            <a:pPr defTabSz="914178">
              <a:defRPr/>
            </a:pPr>
            <a:fld id="{4A5C514A-B6EE-4628-87B8-3755CB0013A9}" type="slidenum">
              <a:rPr lang="ja-JP" altLang="en-US">
                <a:solidFill>
                  <a:prstClr val="black"/>
                </a:solidFill>
                <a:latin typeface="Calibri"/>
                <a:ea typeface="ＭＳ Ｐゴシック" panose="020B0600070205080204" pitchFamily="50" charset="-128"/>
              </a:rPr>
              <a:pPr defTabSz="914178">
                <a:defRPr/>
              </a:pPr>
              <a:t>129</a:t>
            </a:fld>
            <a:endParaRPr lang="ja-JP" altLang="en-US">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1302730163"/>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defTabSz="914178">
              <a:defRPr/>
            </a:pPr>
            <a:fld id="{4A5C514A-B6EE-4628-87B8-3755CB0013A9}" type="slidenum">
              <a:rPr lang="ja-JP" altLang="en-US">
                <a:solidFill>
                  <a:prstClr val="black"/>
                </a:solidFill>
                <a:latin typeface="Calibri"/>
                <a:ea typeface="ＭＳ Ｐゴシック" panose="020B0600070205080204" pitchFamily="50" charset="-128"/>
              </a:rPr>
              <a:pPr defTabSz="914178">
                <a:defRPr/>
              </a:pPr>
              <a:t>19</a:t>
            </a:fld>
            <a:endParaRPr lang="ja-JP" altLang="en-US">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135486343"/>
      </p:ext>
    </p:extLst>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 1"/>
          <p:cNvSpPr>
            <a:spLocks noGrp="1" noRot="1" noChangeAspect="1"/>
          </p:cNvSpPr>
          <p:nvPr>
            <p:ph type="sldImg"/>
          </p:nvPr>
        </p:nvSpPr>
        <p:spPr/>
      </p:sp>
      <p:sp>
        <p:nvSpPr>
          <p:cNvPr id="3" name="ノート プレースホルダ 2"/>
          <p:cNvSpPr>
            <a:spLocks noGrp="1"/>
          </p:cNvSpPr>
          <p:nvPr>
            <p:ph type="body" idx="1"/>
          </p:nvPr>
        </p:nvSpPr>
        <p:spPr/>
        <p:txBody>
          <a:bodyPr>
            <a:normAutofit/>
          </a:bodyPr>
          <a:lstStyle/>
          <a:p>
            <a:endParaRPr kumimoji="1" lang="ja-JP" altLang="en-US" dirty="0"/>
          </a:p>
        </p:txBody>
      </p:sp>
      <p:sp>
        <p:nvSpPr>
          <p:cNvPr id="4" name="スライド番号プレースホルダ 3"/>
          <p:cNvSpPr>
            <a:spLocks noGrp="1"/>
          </p:cNvSpPr>
          <p:nvPr>
            <p:ph type="sldNum" sz="quarter" idx="10"/>
          </p:nvPr>
        </p:nvSpPr>
        <p:spPr/>
        <p:txBody>
          <a:bodyPr/>
          <a:lstStyle/>
          <a:p>
            <a:pPr defTabSz="914178">
              <a:defRPr/>
            </a:pPr>
            <a:fld id="{2DCA8269-EC43-4D06-9AB6-2A9B58B7A91B}" type="slidenum">
              <a:rPr lang="ja-JP" altLang="en-US">
                <a:solidFill>
                  <a:prstClr val="black"/>
                </a:solidFill>
                <a:latin typeface="Calibri"/>
                <a:ea typeface="ＭＳ Ｐゴシック" panose="020B0600070205080204" pitchFamily="50" charset="-128"/>
              </a:rPr>
              <a:pPr defTabSz="914178">
                <a:defRPr/>
              </a:pPr>
              <a:t>130</a:t>
            </a:fld>
            <a:endParaRPr lang="ja-JP" altLang="en-US">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3082823513"/>
      </p:ext>
    </p:extLst>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10"/>
          </p:nvPr>
        </p:nvSpPr>
        <p:spPr/>
        <p:txBody>
          <a:bodyPr/>
          <a:lstStyle/>
          <a:p>
            <a:pPr defTabSz="914178">
              <a:defRPr/>
            </a:pPr>
            <a:fld id="{4A5C514A-B6EE-4628-87B8-3755CB0013A9}" type="slidenum">
              <a:rPr lang="ja-JP" altLang="en-US">
                <a:solidFill>
                  <a:prstClr val="black"/>
                </a:solidFill>
                <a:latin typeface="Calibri"/>
                <a:ea typeface="ＭＳ Ｐゴシック" panose="020B0600070205080204" pitchFamily="50" charset="-128"/>
              </a:rPr>
              <a:pPr defTabSz="914178">
                <a:defRPr/>
              </a:pPr>
              <a:t>131</a:t>
            </a:fld>
            <a:endParaRPr lang="ja-JP" altLang="en-US">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131212417"/>
      </p:ext>
    </p:extLst>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698" name="スライド イメージ プレースホルダ 1"/>
          <p:cNvSpPr>
            <a:spLocks noGrp="1" noRot="1" noChangeAspect="1" noTextEdit="1"/>
          </p:cNvSpPr>
          <p:nvPr>
            <p:ph type="sldImg"/>
          </p:nvPr>
        </p:nvSpPr>
        <p:spPr>
          <a:ln/>
        </p:spPr>
      </p:sp>
      <p:sp>
        <p:nvSpPr>
          <p:cNvPr id="29699" name="ノート プレースホルダ 2"/>
          <p:cNvSpPr>
            <a:spLocks noGrp="1"/>
          </p:cNvSpPr>
          <p:nvPr>
            <p:ph type="body" idx="1"/>
          </p:nvPr>
        </p:nvSpPr>
        <p:spPr>
          <a:noFill/>
          <a:ln/>
        </p:spPr>
        <p:txBody>
          <a:bodyPr/>
          <a:lstStyle/>
          <a:p>
            <a:pPr eaLnBrk="1" hangingPunct="1">
              <a:spcBef>
                <a:spcPct val="0"/>
              </a:spcBef>
            </a:pPr>
            <a:endParaRPr lang="ja-JP" altLang="en-US" dirty="0"/>
          </a:p>
        </p:txBody>
      </p:sp>
      <p:sp>
        <p:nvSpPr>
          <p:cNvPr id="29700" name="スライド番号プレースホルダ 3"/>
          <p:cNvSpPr>
            <a:spLocks noGrp="1"/>
          </p:cNvSpPr>
          <p:nvPr>
            <p:ph type="sldNum" sz="quarter" idx="5"/>
          </p:nvPr>
        </p:nvSpPr>
        <p:spPr>
          <a:noFill/>
        </p:spPr>
        <p:txBody>
          <a:bodyPr/>
          <a:lstStyle/>
          <a:p>
            <a:pPr defTabSz="914178">
              <a:defRPr/>
            </a:pPr>
            <a:fld id="{6032E1B8-BF9A-4F85-A740-2BDA86AA5988}" type="slidenum">
              <a:rPr lang="ja-JP" altLang="en-US">
                <a:solidFill>
                  <a:prstClr val="black"/>
                </a:solidFill>
                <a:latin typeface="Calibri"/>
                <a:ea typeface="ＭＳ Ｐゴシック" panose="020B0600070205080204" pitchFamily="50" charset="-128"/>
              </a:rPr>
              <a:pPr defTabSz="914178">
                <a:defRPr/>
              </a:pPr>
              <a:t>132</a:t>
            </a:fld>
            <a:endParaRPr lang="ja-JP" altLang="en-US">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3258803471"/>
      </p:ext>
    </p:extLst>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defTabSz="914178">
              <a:defRPr/>
            </a:pPr>
            <a:fld id="{4A5C514A-B6EE-4628-87B8-3755CB0013A9}" type="slidenum">
              <a:rPr lang="ja-JP" altLang="en-US">
                <a:solidFill>
                  <a:prstClr val="black"/>
                </a:solidFill>
                <a:latin typeface="Calibri"/>
                <a:ea typeface="ＭＳ Ｐゴシック" panose="020B0600070205080204" pitchFamily="50" charset="-128"/>
              </a:rPr>
              <a:pPr defTabSz="914178">
                <a:defRPr/>
              </a:pPr>
              <a:t>135</a:t>
            </a:fld>
            <a:endParaRPr lang="ja-JP" altLang="en-US">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3817678860"/>
      </p:ext>
    </p:extLst>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defTabSz="914178">
              <a:defRPr/>
            </a:pPr>
            <a:fld id="{4A5C514A-B6EE-4628-87B8-3755CB0013A9}" type="slidenum">
              <a:rPr lang="ja-JP" altLang="en-US">
                <a:solidFill>
                  <a:prstClr val="black"/>
                </a:solidFill>
                <a:latin typeface="Calibri"/>
                <a:ea typeface="ＭＳ Ｐゴシック" panose="020B0600070205080204" pitchFamily="50" charset="-128"/>
              </a:rPr>
              <a:pPr defTabSz="914178">
                <a:defRPr/>
              </a:pPr>
              <a:t>136</a:t>
            </a:fld>
            <a:endParaRPr lang="ja-JP" altLang="en-US">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1180990682"/>
      </p:ext>
    </p:extLst>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10"/>
          </p:nvPr>
        </p:nvSpPr>
        <p:spPr/>
        <p:txBody>
          <a:bodyPr/>
          <a:lstStyle/>
          <a:p>
            <a:pPr defTabSz="914178">
              <a:defRPr/>
            </a:pPr>
            <a:fld id="{4A5C514A-B6EE-4628-87B8-3755CB0013A9}" type="slidenum">
              <a:rPr lang="ja-JP" altLang="en-US">
                <a:solidFill>
                  <a:prstClr val="black"/>
                </a:solidFill>
                <a:latin typeface="Calibri"/>
                <a:ea typeface="ＭＳ Ｐゴシック" panose="020B0600070205080204" pitchFamily="50" charset="-128"/>
              </a:rPr>
              <a:pPr defTabSz="914178">
                <a:defRPr/>
              </a:pPr>
              <a:t>137</a:t>
            </a:fld>
            <a:endParaRPr lang="ja-JP" altLang="en-US">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625059148"/>
      </p:ext>
    </p:extLst>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10"/>
          </p:nvPr>
        </p:nvSpPr>
        <p:spPr/>
        <p:txBody>
          <a:bodyPr/>
          <a:lstStyle/>
          <a:p>
            <a:pPr defTabSz="914178">
              <a:defRPr/>
            </a:pPr>
            <a:fld id="{4A5C514A-B6EE-4628-87B8-3755CB0013A9}" type="slidenum">
              <a:rPr lang="ja-JP" altLang="en-US">
                <a:solidFill>
                  <a:prstClr val="black"/>
                </a:solidFill>
                <a:latin typeface="Calibri"/>
                <a:ea typeface="ＭＳ Ｐゴシック" panose="020B0600070205080204" pitchFamily="50" charset="-128"/>
              </a:rPr>
              <a:pPr defTabSz="914178">
                <a:defRPr/>
              </a:pPr>
              <a:t>138</a:t>
            </a:fld>
            <a:endParaRPr lang="ja-JP" altLang="en-US">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766433"/>
      </p:ext>
    </p:extLst>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10"/>
          </p:nvPr>
        </p:nvSpPr>
        <p:spPr/>
        <p:txBody>
          <a:bodyPr/>
          <a:lstStyle/>
          <a:p>
            <a:pPr defTabSz="914178">
              <a:defRPr/>
            </a:pPr>
            <a:fld id="{4A5C514A-B6EE-4628-87B8-3755CB0013A9}" type="slidenum">
              <a:rPr lang="ja-JP" altLang="en-US">
                <a:solidFill>
                  <a:prstClr val="black"/>
                </a:solidFill>
                <a:latin typeface="Calibri"/>
                <a:ea typeface="ＭＳ Ｐゴシック" panose="020B0600070205080204" pitchFamily="50" charset="-128"/>
              </a:rPr>
              <a:pPr defTabSz="914178">
                <a:defRPr/>
              </a:pPr>
              <a:t>139</a:t>
            </a:fld>
            <a:endParaRPr lang="ja-JP" altLang="en-US">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290312636"/>
      </p:ext>
    </p:extLst>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10"/>
          </p:nvPr>
        </p:nvSpPr>
        <p:spPr/>
        <p:txBody>
          <a:bodyPr/>
          <a:lstStyle/>
          <a:p>
            <a:pPr defTabSz="914178">
              <a:defRPr/>
            </a:pPr>
            <a:fld id="{4A5C514A-B6EE-4628-87B8-3755CB0013A9}" type="slidenum">
              <a:rPr lang="ja-JP" altLang="en-US">
                <a:solidFill>
                  <a:prstClr val="black"/>
                </a:solidFill>
                <a:latin typeface="Calibri"/>
                <a:ea typeface="ＭＳ Ｐゴシック" panose="020B0600070205080204" pitchFamily="50" charset="-128"/>
              </a:rPr>
              <a:pPr defTabSz="914178">
                <a:defRPr/>
              </a:pPr>
              <a:t>140</a:t>
            </a:fld>
            <a:endParaRPr lang="ja-JP" altLang="en-US">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3095633314"/>
      </p:ext>
    </p:extLst>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10"/>
          </p:nvPr>
        </p:nvSpPr>
        <p:spPr/>
        <p:txBody>
          <a:bodyPr/>
          <a:lstStyle/>
          <a:p>
            <a:pPr defTabSz="914178">
              <a:defRPr/>
            </a:pPr>
            <a:fld id="{4A5C514A-B6EE-4628-87B8-3755CB0013A9}" type="slidenum">
              <a:rPr lang="ja-JP" altLang="en-US">
                <a:solidFill>
                  <a:prstClr val="black"/>
                </a:solidFill>
                <a:latin typeface="Calibri"/>
                <a:ea typeface="ＭＳ Ｐゴシック" panose="020B0600070205080204" pitchFamily="50" charset="-128"/>
              </a:rPr>
              <a:pPr defTabSz="914178">
                <a:defRPr/>
              </a:pPr>
              <a:t>141</a:t>
            </a:fld>
            <a:endParaRPr lang="ja-JP" altLang="en-US">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3289910363"/>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defTabSz="915459">
              <a:defRPr/>
            </a:pPr>
            <a:fld id="{4A5C514A-B6EE-4628-87B8-3755CB0013A9}" type="slidenum">
              <a:rPr lang="ja-JP" altLang="en-US">
                <a:solidFill>
                  <a:prstClr val="black"/>
                </a:solidFill>
                <a:latin typeface="Calibri"/>
                <a:ea typeface="ＭＳ Ｐゴシック" panose="020B0600070205080204" pitchFamily="50" charset="-128"/>
              </a:rPr>
              <a:pPr defTabSz="915459">
                <a:defRPr/>
              </a:pPr>
              <a:t>20</a:t>
            </a:fld>
            <a:endParaRPr lang="ja-JP" altLang="en-US">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3415060977"/>
      </p:ext>
    </p:extLst>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10"/>
          </p:nvPr>
        </p:nvSpPr>
        <p:spPr/>
        <p:txBody>
          <a:bodyPr/>
          <a:lstStyle/>
          <a:p>
            <a:pPr defTabSz="914178">
              <a:defRPr/>
            </a:pPr>
            <a:fld id="{4A5C514A-B6EE-4628-87B8-3755CB0013A9}" type="slidenum">
              <a:rPr lang="ja-JP" altLang="en-US">
                <a:solidFill>
                  <a:prstClr val="black"/>
                </a:solidFill>
                <a:latin typeface="Calibri"/>
                <a:ea typeface="ＭＳ Ｐゴシック" panose="020B0600070205080204" pitchFamily="50" charset="-128"/>
              </a:rPr>
              <a:pPr defTabSz="914178">
                <a:defRPr/>
              </a:pPr>
              <a:t>142</a:t>
            </a:fld>
            <a:endParaRPr lang="ja-JP" altLang="en-US">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478664868"/>
      </p:ext>
    </p:extLst>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defTabSz="914178">
              <a:defRPr/>
            </a:pPr>
            <a:fld id="{54E77E6D-4318-4181-B329-ED3A8DAEF872}" type="slidenum">
              <a:rPr lang="ja-JP" altLang="en-US">
                <a:solidFill>
                  <a:prstClr val="black"/>
                </a:solidFill>
                <a:latin typeface="Calibri"/>
                <a:ea typeface="ＭＳ Ｐゴシック" panose="020B0600070205080204" pitchFamily="50" charset="-128"/>
              </a:rPr>
              <a:pPr defTabSz="914178">
                <a:defRPr/>
              </a:pPr>
              <a:t>144</a:t>
            </a:fld>
            <a:endParaRPr lang="ja-JP" altLang="en-US">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1096100891"/>
      </p:ext>
    </p:extLst>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defTabSz="914178">
              <a:defRPr/>
            </a:pPr>
            <a:fld id="{54E77E6D-4318-4181-B329-ED3A8DAEF872}" type="slidenum">
              <a:rPr lang="ja-JP" altLang="en-US">
                <a:solidFill>
                  <a:prstClr val="black"/>
                </a:solidFill>
                <a:latin typeface="Calibri"/>
                <a:ea typeface="ＭＳ Ｐゴシック" panose="020B0600070205080204" pitchFamily="50" charset="-128"/>
              </a:rPr>
              <a:pPr defTabSz="914178">
                <a:defRPr/>
              </a:pPr>
              <a:t>145</a:t>
            </a:fld>
            <a:endParaRPr lang="ja-JP" altLang="en-US">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3212016761"/>
      </p:ext>
    </p:extLst>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10"/>
          </p:nvPr>
        </p:nvSpPr>
        <p:spPr/>
        <p:txBody>
          <a:bodyPr/>
          <a:lstStyle/>
          <a:p>
            <a:fld id="{4A5C514A-B6EE-4628-87B8-3755CB0013A9}" type="slidenum">
              <a:rPr kumimoji="1" lang="ja-JP" altLang="en-US" smtClean="0"/>
              <a:pPr/>
              <a:t>146</a:t>
            </a:fld>
            <a:endParaRPr kumimoji="1" lang="ja-JP" altLang="en-US"/>
          </a:p>
        </p:txBody>
      </p:sp>
    </p:spTree>
    <p:extLst>
      <p:ext uri="{BB962C8B-B14F-4D97-AF65-F5344CB8AC3E}">
        <p14:creationId xmlns:p14="http://schemas.microsoft.com/office/powerpoint/2010/main" val="2094733542"/>
      </p:ext>
    </p:extLst>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a:xfrm>
            <a:off x="1166813" y="1241425"/>
            <a:ext cx="4465637" cy="3349625"/>
          </a:xfrm>
        </p:spPr>
      </p:sp>
      <p:sp>
        <p:nvSpPr>
          <p:cNvPr id="3" name="ノート プレースホルダー 2"/>
          <p:cNvSpPr>
            <a:spLocks noGrp="1"/>
          </p:cNvSpPr>
          <p:nvPr>
            <p:ph type="body" idx="1"/>
          </p:nvPr>
        </p:nvSpPr>
        <p:spPr/>
        <p:txBody>
          <a:bodyPr/>
          <a:lstStyle/>
          <a:p>
            <a:endParaRPr kumimoji="1" lang="ja-JP" altLang="en-US"/>
          </a:p>
        </p:txBody>
      </p:sp>
    </p:spTree>
    <p:extLst>
      <p:ext uri="{BB962C8B-B14F-4D97-AF65-F5344CB8AC3E}">
        <p14:creationId xmlns:p14="http://schemas.microsoft.com/office/powerpoint/2010/main" val="938056535"/>
      </p:ext>
    </p:extLst>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10"/>
          </p:nvPr>
        </p:nvSpPr>
        <p:spPr/>
        <p:txBody>
          <a:bodyPr/>
          <a:lstStyle/>
          <a:p>
            <a:fld id="{4A5C514A-B6EE-4628-87B8-3755CB0013A9}" type="slidenum">
              <a:rPr kumimoji="1" lang="ja-JP" altLang="en-US" smtClean="0"/>
              <a:pPr/>
              <a:t>153</a:t>
            </a:fld>
            <a:endParaRPr kumimoji="1" lang="ja-JP" altLang="en-US"/>
          </a:p>
        </p:txBody>
      </p:sp>
    </p:spTree>
    <p:extLst>
      <p:ext uri="{BB962C8B-B14F-4D97-AF65-F5344CB8AC3E}">
        <p14:creationId xmlns:p14="http://schemas.microsoft.com/office/powerpoint/2010/main" val="1422070612"/>
      </p:ext>
    </p:extLst>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10"/>
          </p:nvPr>
        </p:nvSpPr>
        <p:spPr/>
        <p:txBody>
          <a:bodyPr/>
          <a:lstStyle/>
          <a:p>
            <a:fld id="{4A5C514A-B6EE-4628-87B8-3755CB0013A9}" type="slidenum">
              <a:rPr kumimoji="1" lang="ja-JP" altLang="en-US" smtClean="0"/>
              <a:pPr/>
              <a:t>154</a:t>
            </a:fld>
            <a:endParaRPr kumimoji="1" lang="ja-JP" altLang="en-US"/>
          </a:p>
        </p:txBody>
      </p:sp>
    </p:spTree>
    <p:extLst>
      <p:ext uri="{BB962C8B-B14F-4D97-AF65-F5344CB8AC3E}">
        <p14:creationId xmlns:p14="http://schemas.microsoft.com/office/powerpoint/2010/main" val="1135905740"/>
      </p:ext>
    </p:extLst>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10"/>
          </p:nvPr>
        </p:nvSpPr>
        <p:spPr/>
        <p:txBody>
          <a:bodyPr/>
          <a:lstStyle/>
          <a:p>
            <a:fld id="{4A5C514A-B6EE-4628-87B8-3755CB0013A9}" type="slidenum">
              <a:rPr kumimoji="1" lang="ja-JP" altLang="en-US" smtClean="0"/>
              <a:pPr/>
              <a:t>155</a:t>
            </a:fld>
            <a:endParaRPr kumimoji="1" lang="ja-JP" altLang="en-US"/>
          </a:p>
        </p:txBody>
      </p:sp>
    </p:spTree>
    <p:extLst>
      <p:ext uri="{BB962C8B-B14F-4D97-AF65-F5344CB8AC3E}">
        <p14:creationId xmlns:p14="http://schemas.microsoft.com/office/powerpoint/2010/main" val="910193602"/>
      </p:ext>
    </p:extLst>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a:xfrm>
            <a:off x="1371600" y="1143000"/>
            <a:ext cx="4114800" cy="3087688"/>
          </a:xfrm>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10"/>
          </p:nvPr>
        </p:nvSpPr>
        <p:spPr/>
        <p:txBody>
          <a:bodyPr/>
          <a:lstStyle/>
          <a:p>
            <a:pPr defTabSz="914178">
              <a:defRPr/>
            </a:pPr>
            <a:fld id="{4A5C514A-B6EE-4628-87B8-3755CB0013A9}" type="slidenum">
              <a:rPr lang="ja-JP" altLang="en-US">
                <a:solidFill>
                  <a:prstClr val="black"/>
                </a:solidFill>
                <a:latin typeface="Calibri"/>
                <a:ea typeface="ＭＳ Ｐゴシック" panose="020B0600070205080204" pitchFamily="50" charset="-128"/>
              </a:rPr>
              <a:pPr defTabSz="914178">
                <a:defRPr/>
              </a:pPr>
              <a:t>164</a:t>
            </a:fld>
            <a:endParaRPr lang="ja-JP" altLang="en-US">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1132795715"/>
      </p:ext>
    </p:extLst>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10"/>
          </p:nvPr>
        </p:nvSpPr>
        <p:spPr/>
        <p:txBody>
          <a:bodyPr/>
          <a:lstStyle/>
          <a:p>
            <a:pPr defTabSz="914178">
              <a:defRPr/>
            </a:pPr>
            <a:fld id="{4A5C514A-B6EE-4628-87B8-3755CB0013A9}" type="slidenum">
              <a:rPr lang="ja-JP" altLang="en-US">
                <a:solidFill>
                  <a:prstClr val="black"/>
                </a:solidFill>
                <a:latin typeface="Calibri"/>
                <a:ea typeface="ＭＳ Ｐゴシック" panose="020B0600070205080204" pitchFamily="50" charset="-128"/>
              </a:rPr>
              <a:pPr defTabSz="914178">
                <a:defRPr/>
              </a:pPr>
              <a:t>166</a:t>
            </a:fld>
            <a:endParaRPr lang="ja-JP" altLang="en-US">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2742162264"/>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defTabSz="914178">
              <a:defRPr/>
            </a:pPr>
            <a:fld id="{4A5C514A-B6EE-4628-87B8-3755CB0013A9}" type="slidenum">
              <a:rPr lang="ja-JP" altLang="en-US">
                <a:solidFill>
                  <a:prstClr val="black"/>
                </a:solidFill>
                <a:latin typeface="Calibri"/>
                <a:ea typeface="ＭＳ Ｐゴシック" panose="020B0600070205080204" pitchFamily="50" charset="-128"/>
              </a:rPr>
              <a:pPr defTabSz="914178">
                <a:defRPr/>
              </a:pPr>
              <a:t>21</a:t>
            </a:fld>
            <a:endParaRPr lang="ja-JP" altLang="en-US">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2994121745"/>
      </p:ext>
    </p:extLst>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6018" name="スライド イメージ プレースホルダ 1"/>
          <p:cNvSpPr>
            <a:spLocks noGrp="1" noRot="1" noChangeAspect="1" noTextEdit="1"/>
          </p:cNvSpPr>
          <p:nvPr>
            <p:ph type="sldImg"/>
          </p:nvPr>
        </p:nvSpPr>
        <p:spPr>
          <a:ln/>
        </p:spPr>
      </p:sp>
      <p:sp>
        <p:nvSpPr>
          <p:cNvPr id="86019" name="ノート プレースホルダ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ja-JP" altLang="en-US" dirty="0">
              <a:latin typeface="Arial" panose="020B0604020202020204" pitchFamily="34" charset="0"/>
            </a:endParaRPr>
          </a:p>
        </p:txBody>
      </p:sp>
      <p:sp>
        <p:nvSpPr>
          <p:cNvPr id="86020" name="スライド番号プレースホルダ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07660">
              <a:spcBef>
                <a:spcPct val="30000"/>
              </a:spcBef>
              <a:defRPr kumimoji="1" sz="1200">
                <a:solidFill>
                  <a:schemeClr val="tx1"/>
                </a:solidFill>
                <a:latin typeface="Arial" panose="020B0604020202020204" pitchFamily="34" charset="0"/>
                <a:ea typeface="ＭＳ Ｐ明朝" panose="02020600040205080304" pitchFamily="18" charset="-128"/>
              </a:defRPr>
            </a:lvl1pPr>
            <a:lvl2pPr marL="742629" indent="-285626" defTabSz="907660">
              <a:spcBef>
                <a:spcPct val="30000"/>
              </a:spcBef>
              <a:defRPr kumimoji="1" sz="1200">
                <a:solidFill>
                  <a:schemeClr val="tx1"/>
                </a:solidFill>
                <a:latin typeface="Arial" panose="020B0604020202020204" pitchFamily="34" charset="0"/>
                <a:ea typeface="ＭＳ Ｐ明朝" panose="02020600040205080304" pitchFamily="18" charset="-128"/>
              </a:defRPr>
            </a:lvl2pPr>
            <a:lvl3pPr marL="1142506" indent="-228501" defTabSz="907660">
              <a:spcBef>
                <a:spcPct val="30000"/>
              </a:spcBef>
              <a:defRPr kumimoji="1" sz="1200">
                <a:solidFill>
                  <a:schemeClr val="tx1"/>
                </a:solidFill>
                <a:latin typeface="Arial" panose="020B0604020202020204" pitchFamily="34" charset="0"/>
                <a:ea typeface="ＭＳ Ｐ明朝" panose="02020600040205080304" pitchFamily="18" charset="-128"/>
              </a:defRPr>
            </a:lvl3pPr>
            <a:lvl4pPr marL="1599509" indent="-228501" defTabSz="907660">
              <a:spcBef>
                <a:spcPct val="30000"/>
              </a:spcBef>
              <a:defRPr kumimoji="1" sz="1200">
                <a:solidFill>
                  <a:schemeClr val="tx1"/>
                </a:solidFill>
                <a:latin typeface="Arial" panose="020B0604020202020204" pitchFamily="34" charset="0"/>
                <a:ea typeface="ＭＳ Ｐ明朝" panose="02020600040205080304" pitchFamily="18" charset="-128"/>
              </a:defRPr>
            </a:lvl4pPr>
            <a:lvl5pPr marL="2056512" indent="-228501" defTabSz="907660">
              <a:spcBef>
                <a:spcPct val="30000"/>
              </a:spcBef>
              <a:defRPr kumimoji="1" sz="1200">
                <a:solidFill>
                  <a:schemeClr val="tx1"/>
                </a:solidFill>
                <a:latin typeface="Arial" panose="020B0604020202020204" pitchFamily="34" charset="0"/>
                <a:ea typeface="ＭＳ Ｐ明朝" panose="02020600040205080304" pitchFamily="18" charset="-128"/>
              </a:defRPr>
            </a:lvl5pPr>
            <a:lvl6pPr marL="2513514" indent="-228501" defTabSz="907660" eaLnBrk="0" fontAlgn="base" hangingPunct="0">
              <a:spcBef>
                <a:spcPct val="30000"/>
              </a:spcBef>
              <a:spcAft>
                <a:spcPct val="0"/>
              </a:spcAft>
              <a:defRPr kumimoji="1" sz="1200">
                <a:solidFill>
                  <a:schemeClr val="tx1"/>
                </a:solidFill>
                <a:latin typeface="Arial" panose="020B0604020202020204" pitchFamily="34" charset="0"/>
                <a:ea typeface="ＭＳ Ｐ明朝" panose="02020600040205080304" pitchFamily="18" charset="-128"/>
              </a:defRPr>
            </a:lvl6pPr>
            <a:lvl7pPr marL="2970517" indent="-228501" defTabSz="907660" eaLnBrk="0" fontAlgn="base" hangingPunct="0">
              <a:spcBef>
                <a:spcPct val="30000"/>
              </a:spcBef>
              <a:spcAft>
                <a:spcPct val="0"/>
              </a:spcAft>
              <a:defRPr kumimoji="1" sz="1200">
                <a:solidFill>
                  <a:schemeClr val="tx1"/>
                </a:solidFill>
                <a:latin typeface="Arial" panose="020B0604020202020204" pitchFamily="34" charset="0"/>
                <a:ea typeface="ＭＳ Ｐ明朝" panose="02020600040205080304" pitchFamily="18" charset="-128"/>
              </a:defRPr>
            </a:lvl7pPr>
            <a:lvl8pPr marL="3427519" indent="-228501" defTabSz="907660" eaLnBrk="0" fontAlgn="base" hangingPunct="0">
              <a:spcBef>
                <a:spcPct val="30000"/>
              </a:spcBef>
              <a:spcAft>
                <a:spcPct val="0"/>
              </a:spcAft>
              <a:defRPr kumimoji="1" sz="1200">
                <a:solidFill>
                  <a:schemeClr val="tx1"/>
                </a:solidFill>
                <a:latin typeface="Arial" panose="020B0604020202020204" pitchFamily="34" charset="0"/>
                <a:ea typeface="ＭＳ Ｐ明朝" panose="02020600040205080304" pitchFamily="18" charset="-128"/>
              </a:defRPr>
            </a:lvl8pPr>
            <a:lvl9pPr marL="3884522" indent="-228501" defTabSz="907660" eaLnBrk="0" fontAlgn="base" hangingPunct="0">
              <a:spcBef>
                <a:spcPct val="30000"/>
              </a:spcBef>
              <a:spcAft>
                <a:spcPct val="0"/>
              </a:spcAft>
              <a:defRPr kumimoji="1" sz="1200">
                <a:solidFill>
                  <a:schemeClr val="tx1"/>
                </a:solidFill>
                <a:latin typeface="Arial" panose="020B0604020202020204" pitchFamily="34" charset="0"/>
                <a:ea typeface="ＭＳ Ｐ明朝" panose="02020600040205080304" pitchFamily="18" charset="-128"/>
              </a:defRPr>
            </a:lvl9pPr>
          </a:lstStyle>
          <a:p>
            <a:pPr>
              <a:spcBef>
                <a:spcPct val="0"/>
              </a:spcBef>
            </a:pPr>
            <a:fld id="{3F151459-1FE7-4B56-A275-1900A60CC220}" type="slidenum">
              <a:rPr lang="ja-JP" altLang="en-US" smtClean="0">
                <a:ea typeface="ＭＳ Ｐゴシック" panose="020B0600070205080204" pitchFamily="50" charset="-128"/>
              </a:rPr>
              <a:pPr>
                <a:spcBef>
                  <a:spcPct val="0"/>
                </a:spcBef>
              </a:pPr>
              <a:t>169</a:t>
            </a:fld>
            <a:endParaRPr lang="ja-JP" altLang="en-US">
              <a:ea typeface="ＭＳ Ｐゴシック" panose="020B0600070205080204" pitchFamily="50" charset="-128"/>
            </a:endParaRPr>
          </a:p>
        </p:txBody>
      </p:sp>
    </p:spTree>
    <p:extLst>
      <p:ext uri="{BB962C8B-B14F-4D97-AF65-F5344CB8AC3E}">
        <p14:creationId xmlns:p14="http://schemas.microsoft.com/office/powerpoint/2010/main" val="1282650084"/>
      </p:ext>
    </p:extLst>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10"/>
          </p:nvPr>
        </p:nvSpPr>
        <p:spPr/>
        <p:txBody>
          <a:bodyPr/>
          <a:lstStyle/>
          <a:p>
            <a:pPr defTabSz="915459">
              <a:defRPr/>
            </a:pPr>
            <a:fld id="{4A5C514A-B6EE-4628-87B8-3755CB0013A9}" type="slidenum">
              <a:rPr lang="ja-JP" altLang="en-US">
                <a:solidFill>
                  <a:prstClr val="black"/>
                </a:solidFill>
                <a:latin typeface="Calibri"/>
                <a:ea typeface="ＭＳ Ｐゴシック" panose="020B0600070205080204" pitchFamily="50" charset="-128"/>
              </a:rPr>
              <a:pPr defTabSz="915459">
                <a:defRPr/>
              </a:pPr>
              <a:t>170</a:t>
            </a:fld>
            <a:endParaRPr lang="ja-JP" altLang="en-US">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72840622"/>
      </p:ext>
    </p:extLst>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10"/>
          </p:nvPr>
        </p:nvSpPr>
        <p:spPr/>
        <p:txBody>
          <a:bodyPr/>
          <a:lstStyle/>
          <a:p>
            <a:pPr defTabSz="457090">
              <a:defRPr/>
            </a:pPr>
            <a:fld id="{4A5C514A-B6EE-4628-87B8-3755CB0013A9}" type="slidenum">
              <a:rPr lang="ja-JP" altLang="en-US">
                <a:solidFill>
                  <a:prstClr val="black"/>
                </a:solidFill>
                <a:latin typeface="游ゴシック" panose="020F0502020204030204"/>
                <a:ea typeface="游ゴシック" panose="020B0400000000000000" pitchFamily="50" charset="-128"/>
              </a:rPr>
              <a:pPr defTabSz="457090">
                <a:defRPr/>
              </a:pPr>
              <a:t>171</a:t>
            </a:fld>
            <a:endParaRPr lang="ja-JP" altLang="en-US">
              <a:solidFill>
                <a:prstClr val="black"/>
              </a:solidFill>
              <a:latin typeface="游ゴシック" panose="020F0502020204030204"/>
              <a:ea typeface="游ゴシック" panose="020B0400000000000000" pitchFamily="50" charset="-128"/>
            </a:endParaRPr>
          </a:p>
        </p:txBody>
      </p:sp>
    </p:spTree>
    <p:extLst>
      <p:ext uri="{BB962C8B-B14F-4D97-AF65-F5344CB8AC3E}">
        <p14:creationId xmlns:p14="http://schemas.microsoft.com/office/powerpoint/2010/main" val="3642780204"/>
      </p:ext>
    </p:extLst>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10"/>
          </p:nvPr>
        </p:nvSpPr>
        <p:spPr/>
        <p:txBody>
          <a:bodyPr/>
          <a:lstStyle/>
          <a:p>
            <a:pPr defTabSz="457090">
              <a:defRPr/>
            </a:pPr>
            <a:fld id="{4A5C514A-B6EE-4628-87B8-3755CB0013A9}" type="slidenum">
              <a:rPr lang="ja-JP" altLang="en-US">
                <a:solidFill>
                  <a:prstClr val="black"/>
                </a:solidFill>
                <a:latin typeface="游ゴシック" panose="020F0502020204030204"/>
                <a:ea typeface="游ゴシック" panose="020B0400000000000000" pitchFamily="50" charset="-128"/>
              </a:rPr>
              <a:pPr defTabSz="457090">
                <a:defRPr/>
              </a:pPr>
              <a:t>172</a:t>
            </a:fld>
            <a:endParaRPr lang="ja-JP" altLang="en-US">
              <a:solidFill>
                <a:prstClr val="black"/>
              </a:solidFill>
              <a:latin typeface="游ゴシック" panose="020F0502020204030204"/>
              <a:ea typeface="游ゴシック" panose="020B0400000000000000" pitchFamily="50" charset="-128"/>
            </a:endParaRPr>
          </a:p>
        </p:txBody>
      </p:sp>
    </p:spTree>
    <p:extLst>
      <p:ext uri="{BB962C8B-B14F-4D97-AF65-F5344CB8AC3E}">
        <p14:creationId xmlns:p14="http://schemas.microsoft.com/office/powerpoint/2010/main" val="3365523224"/>
      </p:ext>
    </p:extLst>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10"/>
          </p:nvPr>
        </p:nvSpPr>
        <p:spPr/>
        <p:txBody>
          <a:bodyPr/>
          <a:lstStyle/>
          <a:p>
            <a:pPr defTabSz="457090">
              <a:defRPr/>
            </a:pPr>
            <a:fld id="{4A5C514A-B6EE-4628-87B8-3755CB0013A9}" type="slidenum">
              <a:rPr lang="ja-JP" altLang="en-US">
                <a:solidFill>
                  <a:prstClr val="black"/>
                </a:solidFill>
                <a:latin typeface="游ゴシック" panose="020F0502020204030204"/>
                <a:ea typeface="游ゴシック" panose="020B0400000000000000" pitchFamily="50" charset="-128"/>
              </a:rPr>
              <a:pPr defTabSz="457090">
                <a:defRPr/>
              </a:pPr>
              <a:t>173</a:t>
            </a:fld>
            <a:endParaRPr lang="ja-JP" altLang="en-US">
              <a:solidFill>
                <a:prstClr val="black"/>
              </a:solidFill>
              <a:latin typeface="游ゴシック" panose="020F0502020204030204"/>
              <a:ea typeface="游ゴシック" panose="020B0400000000000000" pitchFamily="50" charset="-128"/>
            </a:endParaRPr>
          </a:p>
        </p:txBody>
      </p:sp>
    </p:spTree>
    <p:extLst>
      <p:ext uri="{BB962C8B-B14F-4D97-AF65-F5344CB8AC3E}">
        <p14:creationId xmlns:p14="http://schemas.microsoft.com/office/powerpoint/2010/main" val="3329930642"/>
      </p:ext>
    </p:extLst>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10"/>
          </p:nvPr>
        </p:nvSpPr>
        <p:spPr/>
        <p:txBody>
          <a:bodyPr/>
          <a:lstStyle/>
          <a:p>
            <a:pPr defTabSz="457090">
              <a:defRPr/>
            </a:pPr>
            <a:fld id="{4A5C514A-B6EE-4628-87B8-3755CB0013A9}" type="slidenum">
              <a:rPr lang="ja-JP" altLang="en-US">
                <a:solidFill>
                  <a:prstClr val="black"/>
                </a:solidFill>
                <a:latin typeface="游ゴシック" panose="020F0502020204030204"/>
                <a:ea typeface="游ゴシック" panose="020B0400000000000000" pitchFamily="50" charset="-128"/>
              </a:rPr>
              <a:pPr defTabSz="457090">
                <a:defRPr/>
              </a:pPr>
              <a:t>174</a:t>
            </a:fld>
            <a:endParaRPr lang="ja-JP" altLang="en-US">
              <a:solidFill>
                <a:prstClr val="black"/>
              </a:solidFill>
              <a:latin typeface="游ゴシック" panose="020F0502020204030204"/>
              <a:ea typeface="游ゴシック" panose="020B0400000000000000" pitchFamily="50" charset="-128"/>
            </a:endParaRPr>
          </a:p>
        </p:txBody>
      </p:sp>
    </p:spTree>
    <p:extLst>
      <p:ext uri="{BB962C8B-B14F-4D97-AF65-F5344CB8AC3E}">
        <p14:creationId xmlns:p14="http://schemas.microsoft.com/office/powerpoint/2010/main" val="3371796844"/>
      </p:ext>
    </p:extLst>
  </p:cSld>
  <p:clrMapOvr>
    <a:masterClrMapping/>
  </p:clrMapOvr>
</p:notes>
</file>

<file path=ppt/notesSlides/notesSlide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10"/>
          </p:nvPr>
        </p:nvSpPr>
        <p:spPr/>
        <p:txBody>
          <a:bodyPr/>
          <a:lstStyle/>
          <a:p>
            <a:pPr defTabSz="457090">
              <a:defRPr/>
            </a:pPr>
            <a:fld id="{4A5C514A-B6EE-4628-87B8-3755CB0013A9}" type="slidenum">
              <a:rPr lang="ja-JP" altLang="en-US">
                <a:solidFill>
                  <a:prstClr val="black"/>
                </a:solidFill>
                <a:latin typeface="游ゴシック" panose="020F0502020204030204"/>
                <a:ea typeface="游ゴシック" panose="020B0400000000000000" pitchFamily="50" charset="-128"/>
              </a:rPr>
              <a:pPr defTabSz="457090">
                <a:defRPr/>
              </a:pPr>
              <a:t>175</a:t>
            </a:fld>
            <a:endParaRPr lang="ja-JP" altLang="en-US">
              <a:solidFill>
                <a:prstClr val="black"/>
              </a:solidFill>
              <a:latin typeface="游ゴシック" panose="020F0502020204030204"/>
              <a:ea typeface="游ゴシック" panose="020B0400000000000000" pitchFamily="50" charset="-128"/>
            </a:endParaRPr>
          </a:p>
        </p:txBody>
      </p:sp>
    </p:spTree>
    <p:extLst>
      <p:ext uri="{BB962C8B-B14F-4D97-AF65-F5344CB8AC3E}">
        <p14:creationId xmlns:p14="http://schemas.microsoft.com/office/powerpoint/2010/main" val="2011668959"/>
      </p:ext>
    </p:extLst>
  </p:cSld>
  <p:clrMapOvr>
    <a:masterClrMapping/>
  </p:clrMapOvr>
</p:notes>
</file>

<file path=ppt/notesSlides/notesSlide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10"/>
          </p:nvPr>
        </p:nvSpPr>
        <p:spPr/>
        <p:txBody>
          <a:bodyPr/>
          <a:lstStyle/>
          <a:p>
            <a:fld id="{4A5C514A-B6EE-4628-87B8-3755CB0013A9}" type="slidenum">
              <a:rPr kumimoji="1" lang="ja-JP" altLang="en-US" smtClean="0"/>
              <a:pPr/>
              <a:t>176</a:t>
            </a:fld>
            <a:endParaRPr kumimoji="1" lang="ja-JP" altLang="en-US"/>
          </a:p>
        </p:txBody>
      </p:sp>
    </p:spTree>
    <p:extLst>
      <p:ext uri="{BB962C8B-B14F-4D97-AF65-F5344CB8AC3E}">
        <p14:creationId xmlns:p14="http://schemas.microsoft.com/office/powerpoint/2010/main" val="3733622604"/>
      </p:ext>
    </p:extLst>
  </p:cSld>
  <p:clrMapOvr>
    <a:masterClrMapping/>
  </p:clrMapOvr>
</p:notes>
</file>

<file path=ppt/notesSlides/notesSlide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fld id="{4A5C514A-B6EE-4628-87B8-3755CB0013A9}" type="slidenum">
              <a:rPr kumimoji="1" lang="ja-JP" altLang="en-US" smtClean="0"/>
              <a:pPr/>
              <a:t>177</a:t>
            </a:fld>
            <a:endParaRPr kumimoji="1" lang="ja-JP" altLang="en-US"/>
          </a:p>
        </p:txBody>
      </p:sp>
    </p:spTree>
    <p:extLst>
      <p:ext uri="{BB962C8B-B14F-4D97-AF65-F5344CB8AC3E}">
        <p14:creationId xmlns:p14="http://schemas.microsoft.com/office/powerpoint/2010/main" val="4254335092"/>
      </p:ext>
    </p:extLst>
  </p:cSld>
  <p:clrMapOvr>
    <a:masterClrMapping/>
  </p:clrMapOvr>
</p:notes>
</file>

<file path=ppt/notesSlides/notesSlide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10"/>
          </p:nvPr>
        </p:nvSpPr>
        <p:spPr/>
        <p:txBody>
          <a:bodyPr/>
          <a:lstStyle/>
          <a:p>
            <a:pPr defTabSz="914178">
              <a:defRPr/>
            </a:pPr>
            <a:fld id="{4A5C514A-B6EE-4628-87B8-3755CB0013A9}" type="slidenum">
              <a:rPr lang="ja-JP" altLang="en-US">
                <a:solidFill>
                  <a:prstClr val="black"/>
                </a:solidFill>
                <a:latin typeface="Calibri"/>
                <a:ea typeface="ＭＳ Ｐゴシック" panose="020B0600070205080204" pitchFamily="50" charset="-128"/>
              </a:rPr>
              <a:pPr defTabSz="914178">
                <a:defRPr/>
              </a:pPr>
              <a:t>183</a:t>
            </a:fld>
            <a:endParaRPr lang="ja-JP" altLang="en-US">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450011343"/>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タイトル スライド">
    <p:spTree>
      <p:nvGrpSpPr>
        <p:cNvPr id="1" name=""/>
        <p:cNvGrpSpPr/>
        <p:nvPr/>
      </p:nvGrpSpPr>
      <p:grpSpPr>
        <a:xfrm>
          <a:off x="0" y="0"/>
          <a:ext cx="0" cy="0"/>
          <a:chOff x="0" y="0"/>
          <a:chExt cx="0" cy="0"/>
        </a:xfrm>
      </p:grpSpPr>
      <p:sp>
        <p:nvSpPr>
          <p:cNvPr id="2" name="タイトル 1"/>
          <p:cNvSpPr>
            <a:spLocks noGrp="1"/>
          </p:cNvSpPr>
          <p:nvPr>
            <p:ph type="ctrTitle"/>
          </p:nvPr>
        </p:nvSpPr>
        <p:spPr>
          <a:xfrm>
            <a:off x="685800" y="2130425"/>
            <a:ext cx="7772400" cy="1470025"/>
          </a:xfrm>
        </p:spPr>
        <p:txBody>
          <a:bodyPr/>
          <a:lstStyle/>
          <a:p>
            <a:r>
              <a:rPr kumimoji="1" lang="ja-JP" altLang="en-US"/>
              <a:t>マスター タイトルの書式設定</a:t>
            </a:r>
          </a:p>
        </p:txBody>
      </p:sp>
      <p:sp>
        <p:nvSpPr>
          <p:cNvPr id="3" name="サブタイトル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kumimoji="1" lang="ja-JP" altLang="en-US"/>
              <a:t>マスター サブタイトルの書式設定</a:t>
            </a:r>
          </a:p>
        </p:txBody>
      </p:sp>
      <p:sp>
        <p:nvSpPr>
          <p:cNvPr id="4" name="日付プレースホルダー 3"/>
          <p:cNvSpPr>
            <a:spLocks noGrp="1"/>
          </p:cNvSpPr>
          <p:nvPr>
            <p:ph type="dt" sz="half" idx="10"/>
          </p:nvPr>
        </p:nvSpPr>
        <p:spPr/>
        <p:txBody>
          <a:bodyPr/>
          <a:lstStyle/>
          <a:p>
            <a:endParaRPr kumimoji="1" lang="ja-JP" altLang="en-US"/>
          </a:p>
        </p:txBody>
      </p:sp>
      <p:sp>
        <p:nvSpPr>
          <p:cNvPr id="5" name="フッター プレースホルダー 4"/>
          <p:cNvSpPr>
            <a:spLocks noGrp="1"/>
          </p:cNvSpPr>
          <p:nvPr>
            <p:ph type="ftr" sz="quarter" idx="11"/>
          </p:nvPr>
        </p:nvSpPr>
        <p:spPr/>
        <p:txBody>
          <a:bodyPr/>
          <a:lstStyle/>
          <a:p>
            <a:endParaRPr kumimoji="1" lang="ja-JP" altLang="en-US"/>
          </a:p>
        </p:txBody>
      </p:sp>
      <p:sp>
        <p:nvSpPr>
          <p:cNvPr id="6" name="スライド番号プレースホルダー 5"/>
          <p:cNvSpPr>
            <a:spLocks noGrp="1"/>
          </p:cNvSpPr>
          <p:nvPr>
            <p:ph type="sldNum" sz="quarter" idx="12"/>
          </p:nvPr>
        </p:nvSpPr>
        <p:spPr>
          <a:xfrm>
            <a:off x="7010400" y="6492875"/>
            <a:ext cx="2133600" cy="365125"/>
          </a:xfrm>
        </p:spPr>
        <p:txBody>
          <a:bodyPr/>
          <a:lstStyle>
            <a:lvl1pPr>
              <a:defRPr>
                <a:latin typeface="BIZ UDゴシック" panose="020B0400000000000000" pitchFamily="49" charset="-128"/>
                <a:ea typeface="BIZ UDゴシック" panose="020B0400000000000000" pitchFamily="49" charset="-128"/>
              </a:defRPr>
            </a:lvl1pPr>
          </a:lstStyle>
          <a:p>
            <a:fld id="{63BC356D-1576-478B-8647-1361C6E9DFF7}" type="slidenum">
              <a:rPr lang="ja-JP" altLang="en-US" smtClean="0"/>
              <a:pPr/>
              <a:t>‹#›</a:t>
            </a:fld>
            <a:endParaRPr lang="ja-JP" altLang="en-US"/>
          </a:p>
        </p:txBody>
      </p:sp>
    </p:spTree>
    <p:extLst>
      <p:ext uri="{BB962C8B-B14F-4D97-AF65-F5344CB8AC3E}">
        <p14:creationId xmlns:p14="http://schemas.microsoft.com/office/powerpoint/2010/main" val="2706645221"/>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タイトルと&#10;縦書きテキスト">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a:t>マスター タイトルの書式設定</a:t>
            </a:r>
          </a:p>
        </p:txBody>
      </p:sp>
      <p:sp>
        <p:nvSpPr>
          <p:cNvPr id="3" name="縦書きテキスト プレースホルダー 2"/>
          <p:cNvSpPr>
            <a:spLocks noGrp="1"/>
          </p:cNvSpPr>
          <p:nvPr>
            <p:ph type="body" orient="vert" idx="1"/>
          </p:nvPr>
        </p:nvSpPr>
        <p:spPr/>
        <p:txBody>
          <a:bodyPr vert="eaVert"/>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4" name="日付プレースホルダー 3"/>
          <p:cNvSpPr>
            <a:spLocks noGrp="1"/>
          </p:cNvSpPr>
          <p:nvPr>
            <p:ph type="dt" sz="half" idx="10"/>
          </p:nvPr>
        </p:nvSpPr>
        <p:spPr/>
        <p:txBody>
          <a:bodyPr/>
          <a:lstStyle/>
          <a:p>
            <a:endParaRPr kumimoji="1" lang="ja-JP" altLang="en-US"/>
          </a:p>
        </p:txBody>
      </p:sp>
      <p:sp>
        <p:nvSpPr>
          <p:cNvPr id="5" name="フッター プレースホルダー 4"/>
          <p:cNvSpPr>
            <a:spLocks noGrp="1"/>
          </p:cNvSpPr>
          <p:nvPr>
            <p:ph type="ftr" sz="quarter" idx="11"/>
          </p:nvPr>
        </p:nvSpPr>
        <p:spPr/>
        <p:txBody>
          <a:bodyPr/>
          <a:lstStyle/>
          <a:p>
            <a:endParaRPr kumimoji="1" lang="ja-JP" altLang="en-US"/>
          </a:p>
        </p:txBody>
      </p:sp>
      <p:sp>
        <p:nvSpPr>
          <p:cNvPr id="6" name="スライド番号プレースホルダー 5"/>
          <p:cNvSpPr>
            <a:spLocks noGrp="1"/>
          </p:cNvSpPr>
          <p:nvPr>
            <p:ph type="sldNum" sz="quarter" idx="12"/>
          </p:nvPr>
        </p:nvSpPr>
        <p:spPr/>
        <p:txBody>
          <a:bodyPr/>
          <a:lstStyle/>
          <a:p>
            <a:fld id="{63BC356D-1576-478B-8647-1361C6E9DFF7}" type="slidenum">
              <a:rPr kumimoji="1" lang="ja-JP" altLang="en-US" smtClean="0"/>
              <a:t>‹#›</a:t>
            </a:fld>
            <a:endParaRPr kumimoji="1" lang="ja-JP" altLang="en-US"/>
          </a:p>
        </p:txBody>
      </p:sp>
    </p:spTree>
    <p:extLst>
      <p:ext uri="{BB962C8B-B14F-4D97-AF65-F5344CB8AC3E}">
        <p14:creationId xmlns:p14="http://schemas.microsoft.com/office/powerpoint/2010/main" val="138991157"/>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縦書きタイトルと&#10;縦書きテキスト">
    <p:spTree>
      <p:nvGrpSpPr>
        <p:cNvPr id="1" name=""/>
        <p:cNvGrpSpPr/>
        <p:nvPr/>
      </p:nvGrpSpPr>
      <p:grpSpPr>
        <a:xfrm>
          <a:off x="0" y="0"/>
          <a:ext cx="0" cy="0"/>
          <a:chOff x="0" y="0"/>
          <a:chExt cx="0" cy="0"/>
        </a:xfrm>
      </p:grpSpPr>
      <p:sp>
        <p:nvSpPr>
          <p:cNvPr id="2" name="縦書きタイトル 1"/>
          <p:cNvSpPr>
            <a:spLocks noGrp="1"/>
          </p:cNvSpPr>
          <p:nvPr>
            <p:ph type="title" orient="vert"/>
          </p:nvPr>
        </p:nvSpPr>
        <p:spPr>
          <a:xfrm>
            <a:off x="6629400" y="274638"/>
            <a:ext cx="2057400" cy="5851525"/>
          </a:xfrm>
        </p:spPr>
        <p:txBody>
          <a:bodyPr vert="eaVert"/>
          <a:lstStyle/>
          <a:p>
            <a:r>
              <a:rPr kumimoji="1" lang="ja-JP" altLang="en-US"/>
              <a:t>マスター タイトルの書式設定</a:t>
            </a:r>
          </a:p>
        </p:txBody>
      </p:sp>
      <p:sp>
        <p:nvSpPr>
          <p:cNvPr id="3" name="縦書きテキスト プレースホルダー 2"/>
          <p:cNvSpPr>
            <a:spLocks noGrp="1"/>
          </p:cNvSpPr>
          <p:nvPr>
            <p:ph type="body" orient="vert" idx="1"/>
          </p:nvPr>
        </p:nvSpPr>
        <p:spPr>
          <a:xfrm>
            <a:off x="457200" y="274638"/>
            <a:ext cx="6019800" cy="5851525"/>
          </a:xfrm>
        </p:spPr>
        <p:txBody>
          <a:bodyPr vert="eaVert"/>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4" name="日付プレースホルダー 3"/>
          <p:cNvSpPr>
            <a:spLocks noGrp="1"/>
          </p:cNvSpPr>
          <p:nvPr>
            <p:ph type="dt" sz="half" idx="10"/>
          </p:nvPr>
        </p:nvSpPr>
        <p:spPr/>
        <p:txBody>
          <a:bodyPr/>
          <a:lstStyle/>
          <a:p>
            <a:endParaRPr kumimoji="1" lang="ja-JP" altLang="en-US"/>
          </a:p>
        </p:txBody>
      </p:sp>
      <p:sp>
        <p:nvSpPr>
          <p:cNvPr id="5" name="フッター プレースホルダー 4"/>
          <p:cNvSpPr>
            <a:spLocks noGrp="1"/>
          </p:cNvSpPr>
          <p:nvPr>
            <p:ph type="ftr" sz="quarter" idx="11"/>
          </p:nvPr>
        </p:nvSpPr>
        <p:spPr/>
        <p:txBody>
          <a:bodyPr/>
          <a:lstStyle/>
          <a:p>
            <a:endParaRPr kumimoji="1" lang="ja-JP" altLang="en-US"/>
          </a:p>
        </p:txBody>
      </p:sp>
      <p:sp>
        <p:nvSpPr>
          <p:cNvPr id="6" name="スライド番号プレースホルダー 5"/>
          <p:cNvSpPr>
            <a:spLocks noGrp="1"/>
          </p:cNvSpPr>
          <p:nvPr>
            <p:ph type="sldNum" sz="quarter" idx="12"/>
          </p:nvPr>
        </p:nvSpPr>
        <p:spPr/>
        <p:txBody>
          <a:bodyPr/>
          <a:lstStyle/>
          <a:p>
            <a:fld id="{63BC356D-1576-478B-8647-1361C6E9DFF7}" type="slidenum">
              <a:rPr kumimoji="1" lang="ja-JP" altLang="en-US" smtClean="0"/>
              <a:t>‹#›</a:t>
            </a:fld>
            <a:endParaRPr kumimoji="1" lang="ja-JP" altLang="en-US"/>
          </a:p>
        </p:txBody>
      </p:sp>
    </p:spTree>
    <p:extLst>
      <p:ext uri="{BB962C8B-B14F-4D97-AF65-F5344CB8AC3E}">
        <p14:creationId xmlns:p14="http://schemas.microsoft.com/office/powerpoint/2010/main" val="2399353288"/>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title" preserve="1">
  <p:cSld name="タイトル スライド">
    <p:spTree>
      <p:nvGrpSpPr>
        <p:cNvPr id="1" name=""/>
        <p:cNvGrpSpPr/>
        <p:nvPr/>
      </p:nvGrpSpPr>
      <p:grpSpPr>
        <a:xfrm>
          <a:off x="0" y="0"/>
          <a:ext cx="0" cy="0"/>
          <a:chOff x="0" y="0"/>
          <a:chExt cx="0" cy="0"/>
        </a:xfrm>
      </p:grpSpPr>
      <p:sp>
        <p:nvSpPr>
          <p:cNvPr id="2" name="タイトル 1"/>
          <p:cNvSpPr>
            <a:spLocks noGrp="1"/>
          </p:cNvSpPr>
          <p:nvPr>
            <p:ph type="ctrTitle"/>
          </p:nvPr>
        </p:nvSpPr>
        <p:spPr>
          <a:xfrm>
            <a:off x="685800" y="2130425"/>
            <a:ext cx="7772400" cy="1470025"/>
          </a:xfrm>
        </p:spPr>
        <p:txBody>
          <a:bodyPr/>
          <a:lstStyle/>
          <a:p>
            <a:r>
              <a:rPr kumimoji="1" lang="ja-JP" altLang="en-US"/>
              <a:t>マスター タイトルの書式設定</a:t>
            </a:r>
          </a:p>
        </p:txBody>
      </p:sp>
      <p:sp>
        <p:nvSpPr>
          <p:cNvPr id="3" name="サブタイトル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kumimoji="1" lang="ja-JP" altLang="en-US"/>
              <a:t>マスター サブタイトルの書式設定</a:t>
            </a:r>
          </a:p>
        </p:txBody>
      </p:sp>
      <p:sp>
        <p:nvSpPr>
          <p:cNvPr id="4" name="日付プレースホルダー 3"/>
          <p:cNvSpPr>
            <a:spLocks noGrp="1"/>
          </p:cNvSpPr>
          <p:nvPr>
            <p:ph type="dt" sz="half" idx="10"/>
          </p:nvPr>
        </p:nvSpPr>
        <p:spPr/>
        <p:txBody>
          <a:bodyPr/>
          <a:lstStyle/>
          <a:p>
            <a:fld id="{5AEA7A03-5B8A-4571-A39C-78130EFB3BF4}" type="datetime1">
              <a:rPr kumimoji="1" lang="ja-JP" altLang="en-US" smtClean="0"/>
              <a:t>2023/6/8</a:t>
            </a:fld>
            <a:endParaRPr kumimoji="1" lang="ja-JP" altLang="en-US"/>
          </a:p>
        </p:txBody>
      </p:sp>
      <p:sp>
        <p:nvSpPr>
          <p:cNvPr id="5" name="フッター プレースホルダー 4"/>
          <p:cNvSpPr>
            <a:spLocks noGrp="1"/>
          </p:cNvSpPr>
          <p:nvPr>
            <p:ph type="ftr" sz="quarter" idx="11"/>
          </p:nvPr>
        </p:nvSpPr>
        <p:spPr/>
        <p:txBody>
          <a:bodyPr/>
          <a:lstStyle/>
          <a:p>
            <a:endParaRPr kumimoji="1" lang="ja-JP" altLang="en-US"/>
          </a:p>
        </p:txBody>
      </p:sp>
      <p:sp>
        <p:nvSpPr>
          <p:cNvPr id="6" name="スライド番号プレースホルダー 5"/>
          <p:cNvSpPr>
            <a:spLocks noGrp="1"/>
          </p:cNvSpPr>
          <p:nvPr>
            <p:ph type="sldNum" sz="quarter" idx="12"/>
          </p:nvPr>
        </p:nvSpPr>
        <p:spPr/>
        <p:txBody>
          <a:bodyPr/>
          <a:lstStyle/>
          <a:p>
            <a:fld id="{CCEC3038-1CF1-4B63-9920-55248DCFBA97}" type="slidenum">
              <a:rPr kumimoji="1" lang="ja-JP" altLang="en-US" smtClean="0"/>
              <a:pPr/>
              <a:t>‹#›</a:t>
            </a:fld>
            <a:endParaRPr kumimoji="1" lang="ja-JP" altLang="en-US"/>
          </a:p>
        </p:txBody>
      </p:sp>
    </p:spTree>
    <p:extLst>
      <p:ext uri="{BB962C8B-B14F-4D97-AF65-F5344CB8AC3E}">
        <p14:creationId xmlns:p14="http://schemas.microsoft.com/office/powerpoint/2010/main" val="3169749375"/>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a:t>マスター タイトルの書式設定</a:t>
            </a:r>
          </a:p>
        </p:txBody>
      </p:sp>
      <p:sp>
        <p:nvSpPr>
          <p:cNvPr id="3" name="コンテンツ プレースホルダー 2"/>
          <p:cNvSpPr>
            <a:spLocks noGrp="1"/>
          </p:cNvSpPr>
          <p:nvPr>
            <p:ph idx="1"/>
          </p:nvPr>
        </p:nvSpPr>
        <p:spPr/>
        <p:txBody>
          <a:bodyPr/>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4" name="日付プレースホルダー 3"/>
          <p:cNvSpPr>
            <a:spLocks noGrp="1"/>
          </p:cNvSpPr>
          <p:nvPr>
            <p:ph type="dt" sz="half" idx="10"/>
          </p:nvPr>
        </p:nvSpPr>
        <p:spPr/>
        <p:txBody>
          <a:bodyPr/>
          <a:lstStyle/>
          <a:p>
            <a:fld id="{DB7098BD-4296-4836-B6D2-2E36E1E85029}" type="datetime1">
              <a:rPr kumimoji="1" lang="ja-JP" altLang="en-US" smtClean="0"/>
              <a:t>2023/6/8</a:t>
            </a:fld>
            <a:endParaRPr kumimoji="1" lang="ja-JP" altLang="en-US"/>
          </a:p>
        </p:txBody>
      </p:sp>
      <p:sp>
        <p:nvSpPr>
          <p:cNvPr id="5" name="フッター プレースホルダー 4"/>
          <p:cNvSpPr>
            <a:spLocks noGrp="1"/>
          </p:cNvSpPr>
          <p:nvPr>
            <p:ph type="ftr" sz="quarter" idx="11"/>
          </p:nvPr>
        </p:nvSpPr>
        <p:spPr/>
        <p:txBody>
          <a:bodyPr/>
          <a:lstStyle/>
          <a:p>
            <a:endParaRPr kumimoji="1" lang="ja-JP" altLang="en-US"/>
          </a:p>
        </p:txBody>
      </p:sp>
      <p:sp>
        <p:nvSpPr>
          <p:cNvPr id="6" name="スライド番号プレースホルダー 5"/>
          <p:cNvSpPr>
            <a:spLocks noGrp="1"/>
          </p:cNvSpPr>
          <p:nvPr>
            <p:ph type="sldNum" sz="quarter" idx="12"/>
          </p:nvPr>
        </p:nvSpPr>
        <p:spPr/>
        <p:txBody>
          <a:bodyPr/>
          <a:lstStyle/>
          <a:p>
            <a:fld id="{CCEC3038-1CF1-4B63-9920-55248DCFBA97}" type="slidenum">
              <a:rPr kumimoji="1" lang="ja-JP" altLang="en-US" smtClean="0"/>
              <a:pPr/>
              <a:t>‹#›</a:t>
            </a:fld>
            <a:endParaRPr kumimoji="1" lang="ja-JP" altLang="en-US"/>
          </a:p>
        </p:txBody>
      </p:sp>
    </p:spTree>
    <p:extLst>
      <p:ext uri="{BB962C8B-B14F-4D97-AF65-F5344CB8AC3E}">
        <p14:creationId xmlns:p14="http://schemas.microsoft.com/office/powerpoint/2010/main" val="2407738071"/>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secHead" preserve="1">
  <p:cSld name="セクション見出し">
    <p:spTree>
      <p:nvGrpSpPr>
        <p:cNvPr id="1" name=""/>
        <p:cNvGrpSpPr/>
        <p:nvPr/>
      </p:nvGrpSpPr>
      <p:grpSpPr>
        <a:xfrm>
          <a:off x="0" y="0"/>
          <a:ext cx="0" cy="0"/>
          <a:chOff x="0" y="0"/>
          <a:chExt cx="0" cy="0"/>
        </a:xfrm>
      </p:grpSpPr>
      <p:sp>
        <p:nvSpPr>
          <p:cNvPr id="2" name="タイトル 1"/>
          <p:cNvSpPr>
            <a:spLocks noGrp="1"/>
          </p:cNvSpPr>
          <p:nvPr>
            <p:ph type="title"/>
          </p:nvPr>
        </p:nvSpPr>
        <p:spPr>
          <a:xfrm>
            <a:off x="722313" y="4406900"/>
            <a:ext cx="7772400" cy="1362075"/>
          </a:xfrm>
        </p:spPr>
        <p:txBody>
          <a:bodyPr anchor="t"/>
          <a:lstStyle>
            <a:lvl1pPr algn="l">
              <a:defRPr sz="4000" b="1" cap="all"/>
            </a:lvl1pPr>
          </a:lstStyle>
          <a:p>
            <a:r>
              <a:rPr kumimoji="1" lang="ja-JP" altLang="en-US"/>
              <a:t>マスター タイトルの書式設定</a:t>
            </a:r>
          </a:p>
        </p:txBody>
      </p:sp>
      <p:sp>
        <p:nvSpPr>
          <p:cNvPr id="3" name="テキスト プレースホルダー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kumimoji="1" lang="ja-JP" altLang="en-US"/>
              <a:t>マスター テキストの書式設定</a:t>
            </a:r>
          </a:p>
        </p:txBody>
      </p:sp>
      <p:sp>
        <p:nvSpPr>
          <p:cNvPr id="4" name="日付プレースホルダー 3"/>
          <p:cNvSpPr>
            <a:spLocks noGrp="1"/>
          </p:cNvSpPr>
          <p:nvPr>
            <p:ph type="dt" sz="half" idx="10"/>
          </p:nvPr>
        </p:nvSpPr>
        <p:spPr/>
        <p:txBody>
          <a:bodyPr/>
          <a:lstStyle/>
          <a:p>
            <a:fld id="{93FBE3DF-FB17-4510-A552-D8507E8AE374}" type="datetime1">
              <a:rPr kumimoji="1" lang="ja-JP" altLang="en-US" smtClean="0"/>
              <a:t>2023/6/8</a:t>
            </a:fld>
            <a:endParaRPr kumimoji="1" lang="ja-JP" altLang="en-US"/>
          </a:p>
        </p:txBody>
      </p:sp>
      <p:sp>
        <p:nvSpPr>
          <p:cNvPr id="5" name="フッター プレースホルダー 4"/>
          <p:cNvSpPr>
            <a:spLocks noGrp="1"/>
          </p:cNvSpPr>
          <p:nvPr>
            <p:ph type="ftr" sz="quarter" idx="11"/>
          </p:nvPr>
        </p:nvSpPr>
        <p:spPr/>
        <p:txBody>
          <a:bodyPr/>
          <a:lstStyle/>
          <a:p>
            <a:endParaRPr kumimoji="1" lang="ja-JP" altLang="en-US"/>
          </a:p>
        </p:txBody>
      </p:sp>
      <p:sp>
        <p:nvSpPr>
          <p:cNvPr id="6" name="スライド番号プレースホルダー 5"/>
          <p:cNvSpPr>
            <a:spLocks noGrp="1"/>
          </p:cNvSpPr>
          <p:nvPr>
            <p:ph type="sldNum" sz="quarter" idx="12"/>
          </p:nvPr>
        </p:nvSpPr>
        <p:spPr/>
        <p:txBody>
          <a:bodyPr/>
          <a:lstStyle/>
          <a:p>
            <a:fld id="{CCEC3038-1CF1-4B63-9920-55248DCFBA97}" type="slidenum">
              <a:rPr kumimoji="1" lang="ja-JP" altLang="en-US" smtClean="0"/>
              <a:pPr/>
              <a:t>‹#›</a:t>
            </a:fld>
            <a:endParaRPr kumimoji="1" lang="ja-JP" altLang="en-US"/>
          </a:p>
        </p:txBody>
      </p:sp>
    </p:spTree>
    <p:extLst>
      <p:ext uri="{BB962C8B-B14F-4D97-AF65-F5344CB8AC3E}">
        <p14:creationId xmlns:p14="http://schemas.microsoft.com/office/powerpoint/2010/main" val="1449859654"/>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twoObj" preserve="1">
  <p:cSld name="2 つ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a:t>マスター タイトルの書式設定</a:t>
            </a:r>
          </a:p>
        </p:txBody>
      </p:sp>
      <p:sp>
        <p:nvSpPr>
          <p:cNvPr id="3" name="コンテンツ プレースホルダー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4" name="コンテンツ プレースホルダー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5" name="日付プレースホルダー 4"/>
          <p:cNvSpPr>
            <a:spLocks noGrp="1"/>
          </p:cNvSpPr>
          <p:nvPr>
            <p:ph type="dt" sz="half" idx="10"/>
          </p:nvPr>
        </p:nvSpPr>
        <p:spPr/>
        <p:txBody>
          <a:bodyPr/>
          <a:lstStyle/>
          <a:p>
            <a:fld id="{F4A5FA37-610C-404E-9437-8C8EB4304F22}" type="datetime1">
              <a:rPr kumimoji="1" lang="ja-JP" altLang="en-US" smtClean="0"/>
              <a:t>2023/6/8</a:t>
            </a:fld>
            <a:endParaRPr kumimoji="1" lang="ja-JP" altLang="en-US"/>
          </a:p>
        </p:txBody>
      </p:sp>
      <p:sp>
        <p:nvSpPr>
          <p:cNvPr id="6" name="フッター プレースホルダー 5"/>
          <p:cNvSpPr>
            <a:spLocks noGrp="1"/>
          </p:cNvSpPr>
          <p:nvPr>
            <p:ph type="ftr" sz="quarter" idx="11"/>
          </p:nvPr>
        </p:nvSpPr>
        <p:spPr/>
        <p:txBody>
          <a:bodyPr/>
          <a:lstStyle/>
          <a:p>
            <a:endParaRPr kumimoji="1" lang="ja-JP" altLang="en-US"/>
          </a:p>
        </p:txBody>
      </p:sp>
      <p:sp>
        <p:nvSpPr>
          <p:cNvPr id="7" name="スライド番号プレースホルダー 6"/>
          <p:cNvSpPr>
            <a:spLocks noGrp="1"/>
          </p:cNvSpPr>
          <p:nvPr>
            <p:ph type="sldNum" sz="quarter" idx="12"/>
          </p:nvPr>
        </p:nvSpPr>
        <p:spPr/>
        <p:txBody>
          <a:bodyPr/>
          <a:lstStyle/>
          <a:p>
            <a:fld id="{CCEC3038-1CF1-4B63-9920-55248DCFBA97}" type="slidenum">
              <a:rPr kumimoji="1" lang="ja-JP" altLang="en-US" smtClean="0"/>
              <a:pPr/>
              <a:t>‹#›</a:t>
            </a:fld>
            <a:endParaRPr kumimoji="1" lang="ja-JP" altLang="en-US"/>
          </a:p>
        </p:txBody>
      </p:sp>
    </p:spTree>
    <p:extLst>
      <p:ext uri="{BB962C8B-B14F-4D97-AF65-F5344CB8AC3E}">
        <p14:creationId xmlns:p14="http://schemas.microsoft.com/office/powerpoint/2010/main" val="1502107819"/>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twoTxTwoObj" preserve="1">
  <p:cSld name="比較">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lvl1pPr>
              <a:defRPr/>
            </a:lvl1pPr>
          </a:lstStyle>
          <a:p>
            <a:r>
              <a:rPr kumimoji="1" lang="ja-JP" altLang="en-US"/>
              <a:t>マスター タイトルの書式設定</a:t>
            </a:r>
          </a:p>
        </p:txBody>
      </p:sp>
      <p:sp>
        <p:nvSpPr>
          <p:cNvPr id="3" name="テキスト プレースホルダー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kumimoji="1" lang="ja-JP" altLang="en-US"/>
              <a:t>マスター テキストの書式設定</a:t>
            </a:r>
          </a:p>
        </p:txBody>
      </p:sp>
      <p:sp>
        <p:nvSpPr>
          <p:cNvPr id="4" name="コンテンツ プレースホルダー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5" name="テキスト プレースホルダー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kumimoji="1" lang="ja-JP" altLang="en-US"/>
              <a:t>マスター テキストの書式設定</a:t>
            </a:r>
          </a:p>
        </p:txBody>
      </p:sp>
      <p:sp>
        <p:nvSpPr>
          <p:cNvPr id="6" name="コンテンツ プレースホルダー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7" name="日付プレースホルダー 6"/>
          <p:cNvSpPr>
            <a:spLocks noGrp="1"/>
          </p:cNvSpPr>
          <p:nvPr>
            <p:ph type="dt" sz="half" idx="10"/>
          </p:nvPr>
        </p:nvSpPr>
        <p:spPr/>
        <p:txBody>
          <a:bodyPr/>
          <a:lstStyle/>
          <a:p>
            <a:fld id="{EE4DC867-E4CF-4639-A7BE-8CBA0DD06118}" type="datetime1">
              <a:rPr kumimoji="1" lang="ja-JP" altLang="en-US" smtClean="0"/>
              <a:t>2023/6/8</a:t>
            </a:fld>
            <a:endParaRPr kumimoji="1" lang="ja-JP" altLang="en-US"/>
          </a:p>
        </p:txBody>
      </p:sp>
      <p:sp>
        <p:nvSpPr>
          <p:cNvPr id="8" name="フッター プレースホルダー 7"/>
          <p:cNvSpPr>
            <a:spLocks noGrp="1"/>
          </p:cNvSpPr>
          <p:nvPr>
            <p:ph type="ftr" sz="quarter" idx="11"/>
          </p:nvPr>
        </p:nvSpPr>
        <p:spPr/>
        <p:txBody>
          <a:bodyPr/>
          <a:lstStyle/>
          <a:p>
            <a:endParaRPr kumimoji="1" lang="ja-JP" altLang="en-US"/>
          </a:p>
        </p:txBody>
      </p:sp>
      <p:sp>
        <p:nvSpPr>
          <p:cNvPr id="9" name="スライド番号プレースホルダー 8"/>
          <p:cNvSpPr>
            <a:spLocks noGrp="1"/>
          </p:cNvSpPr>
          <p:nvPr>
            <p:ph type="sldNum" sz="quarter" idx="12"/>
          </p:nvPr>
        </p:nvSpPr>
        <p:spPr/>
        <p:txBody>
          <a:bodyPr/>
          <a:lstStyle/>
          <a:p>
            <a:fld id="{CCEC3038-1CF1-4B63-9920-55248DCFBA97}" type="slidenum">
              <a:rPr kumimoji="1" lang="ja-JP" altLang="en-US" smtClean="0"/>
              <a:pPr/>
              <a:t>‹#›</a:t>
            </a:fld>
            <a:endParaRPr kumimoji="1" lang="ja-JP" altLang="en-US"/>
          </a:p>
        </p:txBody>
      </p:sp>
    </p:spTree>
    <p:extLst>
      <p:ext uri="{BB962C8B-B14F-4D97-AF65-F5344CB8AC3E}">
        <p14:creationId xmlns:p14="http://schemas.microsoft.com/office/powerpoint/2010/main" val="802110569"/>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titleOnly" preserve="1">
  <p:cSld name="タイトルのみ">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a:t>マスター タイトルの書式設定</a:t>
            </a:r>
          </a:p>
        </p:txBody>
      </p:sp>
      <p:sp>
        <p:nvSpPr>
          <p:cNvPr id="3" name="日付プレースホルダー 2"/>
          <p:cNvSpPr>
            <a:spLocks noGrp="1"/>
          </p:cNvSpPr>
          <p:nvPr>
            <p:ph type="dt" sz="half" idx="10"/>
          </p:nvPr>
        </p:nvSpPr>
        <p:spPr/>
        <p:txBody>
          <a:bodyPr/>
          <a:lstStyle/>
          <a:p>
            <a:fld id="{B47AC9A2-36CF-4E5D-BF2F-21AC27039DB3}" type="datetime1">
              <a:rPr kumimoji="1" lang="ja-JP" altLang="en-US" smtClean="0"/>
              <a:t>2023/6/8</a:t>
            </a:fld>
            <a:endParaRPr kumimoji="1" lang="ja-JP" altLang="en-US"/>
          </a:p>
        </p:txBody>
      </p:sp>
      <p:sp>
        <p:nvSpPr>
          <p:cNvPr id="4" name="フッター プレースホルダー 3"/>
          <p:cNvSpPr>
            <a:spLocks noGrp="1"/>
          </p:cNvSpPr>
          <p:nvPr>
            <p:ph type="ftr" sz="quarter" idx="11"/>
          </p:nvPr>
        </p:nvSpPr>
        <p:spPr/>
        <p:txBody>
          <a:bodyPr/>
          <a:lstStyle/>
          <a:p>
            <a:endParaRPr kumimoji="1" lang="ja-JP" altLang="en-US"/>
          </a:p>
        </p:txBody>
      </p:sp>
      <p:sp>
        <p:nvSpPr>
          <p:cNvPr id="5" name="スライド番号プレースホルダー 4"/>
          <p:cNvSpPr>
            <a:spLocks noGrp="1"/>
          </p:cNvSpPr>
          <p:nvPr>
            <p:ph type="sldNum" sz="quarter" idx="12"/>
          </p:nvPr>
        </p:nvSpPr>
        <p:spPr/>
        <p:txBody>
          <a:bodyPr/>
          <a:lstStyle/>
          <a:p>
            <a:fld id="{CCEC3038-1CF1-4B63-9920-55248DCFBA97}" type="slidenum">
              <a:rPr kumimoji="1" lang="ja-JP" altLang="en-US" smtClean="0"/>
              <a:pPr/>
              <a:t>‹#›</a:t>
            </a:fld>
            <a:endParaRPr kumimoji="1" lang="ja-JP" altLang="en-US"/>
          </a:p>
        </p:txBody>
      </p:sp>
    </p:spTree>
    <p:extLst>
      <p:ext uri="{BB962C8B-B14F-4D97-AF65-F5344CB8AC3E}">
        <p14:creationId xmlns:p14="http://schemas.microsoft.com/office/powerpoint/2010/main" val="2515010716"/>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blank" preserve="1">
  <p:cSld name="白紙">
    <p:spTree>
      <p:nvGrpSpPr>
        <p:cNvPr id="1" name=""/>
        <p:cNvGrpSpPr/>
        <p:nvPr/>
      </p:nvGrpSpPr>
      <p:grpSpPr>
        <a:xfrm>
          <a:off x="0" y="0"/>
          <a:ext cx="0" cy="0"/>
          <a:chOff x="0" y="0"/>
          <a:chExt cx="0" cy="0"/>
        </a:xfrm>
      </p:grpSpPr>
      <p:sp>
        <p:nvSpPr>
          <p:cNvPr id="2" name="日付プレースホルダー 1"/>
          <p:cNvSpPr>
            <a:spLocks noGrp="1"/>
          </p:cNvSpPr>
          <p:nvPr>
            <p:ph type="dt" sz="half" idx="10"/>
          </p:nvPr>
        </p:nvSpPr>
        <p:spPr/>
        <p:txBody>
          <a:bodyPr/>
          <a:lstStyle/>
          <a:p>
            <a:fld id="{E8413986-C8A7-4380-9E79-04C1FA3122FB}" type="datetime1">
              <a:rPr kumimoji="1" lang="ja-JP" altLang="en-US" smtClean="0"/>
              <a:t>2023/6/8</a:t>
            </a:fld>
            <a:endParaRPr kumimoji="1" lang="ja-JP" altLang="en-US"/>
          </a:p>
        </p:txBody>
      </p:sp>
      <p:sp>
        <p:nvSpPr>
          <p:cNvPr id="3" name="フッター プレースホルダー 2"/>
          <p:cNvSpPr>
            <a:spLocks noGrp="1"/>
          </p:cNvSpPr>
          <p:nvPr>
            <p:ph type="ftr" sz="quarter" idx="11"/>
          </p:nvPr>
        </p:nvSpPr>
        <p:spPr/>
        <p:txBody>
          <a:bodyPr/>
          <a:lstStyle/>
          <a:p>
            <a:endParaRPr kumimoji="1" lang="ja-JP" altLang="en-US"/>
          </a:p>
        </p:txBody>
      </p:sp>
      <p:sp>
        <p:nvSpPr>
          <p:cNvPr id="4" name="スライド番号プレースホルダー 3"/>
          <p:cNvSpPr>
            <a:spLocks noGrp="1"/>
          </p:cNvSpPr>
          <p:nvPr>
            <p:ph type="sldNum" sz="quarter" idx="12"/>
          </p:nvPr>
        </p:nvSpPr>
        <p:spPr/>
        <p:txBody>
          <a:bodyPr/>
          <a:lstStyle/>
          <a:p>
            <a:fld id="{CCEC3038-1CF1-4B63-9920-55248DCFBA97}" type="slidenum">
              <a:rPr kumimoji="1" lang="ja-JP" altLang="en-US" smtClean="0"/>
              <a:pPr/>
              <a:t>‹#›</a:t>
            </a:fld>
            <a:endParaRPr kumimoji="1" lang="ja-JP" altLang="en-US" dirty="0"/>
          </a:p>
        </p:txBody>
      </p:sp>
    </p:spTree>
    <p:extLst>
      <p:ext uri="{BB962C8B-B14F-4D97-AF65-F5344CB8AC3E}">
        <p14:creationId xmlns:p14="http://schemas.microsoft.com/office/powerpoint/2010/main" val="5390513"/>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objTx" preserve="1">
  <p:cSld name="タイトル付きの&#10;コンテンツ">
    <p:spTree>
      <p:nvGrpSpPr>
        <p:cNvPr id="1" name=""/>
        <p:cNvGrpSpPr/>
        <p:nvPr/>
      </p:nvGrpSpPr>
      <p:grpSpPr>
        <a:xfrm>
          <a:off x="0" y="0"/>
          <a:ext cx="0" cy="0"/>
          <a:chOff x="0" y="0"/>
          <a:chExt cx="0" cy="0"/>
        </a:xfrm>
      </p:grpSpPr>
      <p:sp>
        <p:nvSpPr>
          <p:cNvPr id="2" name="タイトル 1"/>
          <p:cNvSpPr>
            <a:spLocks noGrp="1"/>
          </p:cNvSpPr>
          <p:nvPr>
            <p:ph type="title"/>
          </p:nvPr>
        </p:nvSpPr>
        <p:spPr>
          <a:xfrm>
            <a:off x="457200" y="273050"/>
            <a:ext cx="3008313" cy="1162050"/>
          </a:xfrm>
        </p:spPr>
        <p:txBody>
          <a:bodyPr anchor="b"/>
          <a:lstStyle>
            <a:lvl1pPr algn="l">
              <a:defRPr sz="2000" b="1"/>
            </a:lvl1pPr>
          </a:lstStyle>
          <a:p>
            <a:r>
              <a:rPr kumimoji="1" lang="ja-JP" altLang="en-US"/>
              <a:t>マスター タイトルの書式設定</a:t>
            </a:r>
          </a:p>
        </p:txBody>
      </p:sp>
      <p:sp>
        <p:nvSpPr>
          <p:cNvPr id="3" name="コンテンツ プレースホルダー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4" name="テキスト プレースホルダー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kumimoji="1" lang="ja-JP" altLang="en-US"/>
              <a:t>マスター テキストの書式設定</a:t>
            </a:r>
          </a:p>
        </p:txBody>
      </p:sp>
      <p:sp>
        <p:nvSpPr>
          <p:cNvPr id="5" name="日付プレースホルダー 4"/>
          <p:cNvSpPr>
            <a:spLocks noGrp="1"/>
          </p:cNvSpPr>
          <p:nvPr>
            <p:ph type="dt" sz="half" idx="10"/>
          </p:nvPr>
        </p:nvSpPr>
        <p:spPr/>
        <p:txBody>
          <a:bodyPr/>
          <a:lstStyle/>
          <a:p>
            <a:fld id="{3B0372F3-B6E5-4C40-8243-1F28D8D2CF7C}" type="datetime1">
              <a:rPr kumimoji="1" lang="ja-JP" altLang="en-US" smtClean="0"/>
              <a:t>2023/6/8</a:t>
            </a:fld>
            <a:endParaRPr kumimoji="1" lang="ja-JP" altLang="en-US"/>
          </a:p>
        </p:txBody>
      </p:sp>
      <p:sp>
        <p:nvSpPr>
          <p:cNvPr id="6" name="フッター プレースホルダー 5"/>
          <p:cNvSpPr>
            <a:spLocks noGrp="1"/>
          </p:cNvSpPr>
          <p:nvPr>
            <p:ph type="ftr" sz="quarter" idx="11"/>
          </p:nvPr>
        </p:nvSpPr>
        <p:spPr/>
        <p:txBody>
          <a:bodyPr/>
          <a:lstStyle/>
          <a:p>
            <a:endParaRPr kumimoji="1" lang="ja-JP" altLang="en-US"/>
          </a:p>
        </p:txBody>
      </p:sp>
      <p:sp>
        <p:nvSpPr>
          <p:cNvPr id="7" name="スライド番号プレースホルダー 6"/>
          <p:cNvSpPr>
            <a:spLocks noGrp="1"/>
          </p:cNvSpPr>
          <p:nvPr>
            <p:ph type="sldNum" sz="quarter" idx="12"/>
          </p:nvPr>
        </p:nvSpPr>
        <p:spPr/>
        <p:txBody>
          <a:bodyPr/>
          <a:lstStyle/>
          <a:p>
            <a:fld id="{CCEC3038-1CF1-4B63-9920-55248DCFBA97}" type="slidenum">
              <a:rPr kumimoji="1" lang="ja-JP" altLang="en-US" smtClean="0"/>
              <a:pPr/>
              <a:t>‹#›</a:t>
            </a:fld>
            <a:endParaRPr kumimoji="1" lang="ja-JP" altLang="en-US"/>
          </a:p>
        </p:txBody>
      </p:sp>
    </p:spTree>
    <p:extLst>
      <p:ext uri="{BB962C8B-B14F-4D97-AF65-F5344CB8AC3E}">
        <p14:creationId xmlns:p14="http://schemas.microsoft.com/office/powerpoint/2010/main" val="4233881734"/>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a:t>マスター タイトルの書式設定</a:t>
            </a:r>
          </a:p>
        </p:txBody>
      </p:sp>
      <p:sp>
        <p:nvSpPr>
          <p:cNvPr id="3" name="コンテンツ プレースホルダー 2"/>
          <p:cNvSpPr>
            <a:spLocks noGrp="1"/>
          </p:cNvSpPr>
          <p:nvPr>
            <p:ph idx="1"/>
          </p:nvPr>
        </p:nvSpPr>
        <p:spPr/>
        <p:txBody>
          <a:bodyPr/>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4" name="日付プレースホルダー 3"/>
          <p:cNvSpPr>
            <a:spLocks noGrp="1"/>
          </p:cNvSpPr>
          <p:nvPr>
            <p:ph type="dt" sz="half" idx="10"/>
          </p:nvPr>
        </p:nvSpPr>
        <p:spPr/>
        <p:txBody>
          <a:bodyPr/>
          <a:lstStyle/>
          <a:p>
            <a:endParaRPr kumimoji="1" lang="ja-JP" altLang="en-US"/>
          </a:p>
        </p:txBody>
      </p:sp>
      <p:sp>
        <p:nvSpPr>
          <p:cNvPr id="5" name="フッター プレースホルダー 4"/>
          <p:cNvSpPr>
            <a:spLocks noGrp="1"/>
          </p:cNvSpPr>
          <p:nvPr>
            <p:ph type="ftr" sz="quarter" idx="11"/>
          </p:nvPr>
        </p:nvSpPr>
        <p:spPr/>
        <p:txBody>
          <a:bodyPr/>
          <a:lstStyle/>
          <a:p>
            <a:endParaRPr kumimoji="1" lang="ja-JP" altLang="en-US"/>
          </a:p>
        </p:txBody>
      </p:sp>
      <p:sp>
        <p:nvSpPr>
          <p:cNvPr id="6" name="スライド番号プレースホルダー 5"/>
          <p:cNvSpPr>
            <a:spLocks noGrp="1"/>
          </p:cNvSpPr>
          <p:nvPr>
            <p:ph type="sldNum" sz="quarter" idx="12"/>
          </p:nvPr>
        </p:nvSpPr>
        <p:spPr>
          <a:xfrm>
            <a:off x="7010400" y="6461872"/>
            <a:ext cx="2133600" cy="365125"/>
          </a:xfrm>
        </p:spPr>
        <p:txBody>
          <a:bodyPr/>
          <a:lstStyle>
            <a:lvl1pPr>
              <a:defRPr>
                <a:latin typeface="BIZ UDゴシック" panose="020B0400000000000000" pitchFamily="49" charset="-128"/>
                <a:ea typeface="BIZ UDゴシック" panose="020B0400000000000000" pitchFamily="49" charset="-128"/>
              </a:defRPr>
            </a:lvl1pPr>
          </a:lstStyle>
          <a:p>
            <a:fld id="{63BC356D-1576-478B-8647-1361C6E9DFF7}" type="slidenum">
              <a:rPr lang="ja-JP" altLang="en-US" smtClean="0"/>
              <a:pPr/>
              <a:t>‹#›</a:t>
            </a:fld>
            <a:endParaRPr lang="ja-JP" altLang="en-US"/>
          </a:p>
        </p:txBody>
      </p:sp>
    </p:spTree>
    <p:extLst>
      <p:ext uri="{BB962C8B-B14F-4D97-AF65-F5344CB8AC3E}">
        <p14:creationId xmlns:p14="http://schemas.microsoft.com/office/powerpoint/2010/main" val="2999676344"/>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picTx" preserve="1">
  <p:cSld name="タイトル付きの図">
    <p:spTree>
      <p:nvGrpSpPr>
        <p:cNvPr id="1" name=""/>
        <p:cNvGrpSpPr/>
        <p:nvPr/>
      </p:nvGrpSpPr>
      <p:grpSpPr>
        <a:xfrm>
          <a:off x="0" y="0"/>
          <a:ext cx="0" cy="0"/>
          <a:chOff x="0" y="0"/>
          <a:chExt cx="0" cy="0"/>
        </a:xfrm>
      </p:grpSpPr>
      <p:sp>
        <p:nvSpPr>
          <p:cNvPr id="2" name="タイトル 1"/>
          <p:cNvSpPr>
            <a:spLocks noGrp="1"/>
          </p:cNvSpPr>
          <p:nvPr>
            <p:ph type="title"/>
          </p:nvPr>
        </p:nvSpPr>
        <p:spPr>
          <a:xfrm>
            <a:off x="1792288" y="4800600"/>
            <a:ext cx="5486400" cy="566738"/>
          </a:xfrm>
        </p:spPr>
        <p:txBody>
          <a:bodyPr anchor="b"/>
          <a:lstStyle>
            <a:lvl1pPr algn="l">
              <a:defRPr sz="2000" b="1"/>
            </a:lvl1pPr>
          </a:lstStyle>
          <a:p>
            <a:r>
              <a:rPr kumimoji="1" lang="ja-JP" altLang="en-US"/>
              <a:t>マスター タイトルの書式設定</a:t>
            </a:r>
          </a:p>
        </p:txBody>
      </p:sp>
      <p:sp>
        <p:nvSpPr>
          <p:cNvPr id="3" name="図プレースホルダー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kumimoji="1" lang="ja-JP" altLang="en-US"/>
          </a:p>
        </p:txBody>
      </p:sp>
      <p:sp>
        <p:nvSpPr>
          <p:cNvPr id="4" name="テキスト プレースホルダー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kumimoji="1" lang="ja-JP" altLang="en-US"/>
              <a:t>マスター テキストの書式設定</a:t>
            </a:r>
          </a:p>
        </p:txBody>
      </p:sp>
      <p:sp>
        <p:nvSpPr>
          <p:cNvPr id="5" name="日付プレースホルダー 4"/>
          <p:cNvSpPr>
            <a:spLocks noGrp="1"/>
          </p:cNvSpPr>
          <p:nvPr>
            <p:ph type="dt" sz="half" idx="10"/>
          </p:nvPr>
        </p:nvSpPr>
        <p:spPr/>
        <p:txBody>
          <a:bodyPr/>
          <a:lstStyle/>
          <a:p>
            <a:fld id="{454DFB38-16BF-433A-975F-A9042B9D453D}" type="datetime1">
              <a:rPr kumimoji="1" lang="ja-JP" altLang="en-US" smtClean="0"/>
              <a:t>2023/6/8</a:t>
            </a:fld>
            <a:endParaRPr kumimoji="1" lang="ja-JP" altLang="en-US"/>
          </a:p>
        </p:txBody>
      </p:sp>
      <p:sp>
        <p:nvSpPr>
          <p:cNvPr id="6" name="フッター プレースホルダー 5"/>
          <p:cNvSpPr>
            <a:spLocks noGrp="1"/>
          </p:cNvSpPr>
          <p:nvPr>
            <p:ph type="ftr" sz="quarter" idx="11"/>
          </p:nvPr>
        </p:nvSpPr>
        <p:spPr/>
        <p:txBody>
          <a:bodyPr/>
          <a:lstStyle/>
          <a:p>
            <a:endParaRPr kumimoji="1" lang="ja-JP" altLang="en-US"/>
          </a:p>
        </p:txBody>
      </p:sp>
      <p:sp>
        <p:nvSpPr>
          <p:cNvPr id="7" name="スライド番号プレースホルダー 6"/>
          <p:cNvSpPr>
            <a:spLocks noGrp="1"/>
          </p:cNvSpPr>
          <p:nvPr>
            <p:ph type="sldNum" sz="quarter" idx="12"/>
          </p:nvPr>
        </p:nvSpPr>
        <p:spPr/>
        <p:txBody>
          <a:bodyPr/>
          <a:lstStyle/>
          <a:p>
            <a:fld id="{CCEC3038-1CF1-4B63-9920-55248DCFBA97}" type="slidenum">
              <a:rPr kumimoji="1" lang="ja-JP" altLang="en-US" smtClean="0"/>
              <a:pPr/>
              <a:t>‹#›</a:t>
            </a:fld>
            <a:endParaRPr kumimoji="1" lang="ja-JP" altLang="en-US"/>
          </a:p>
        </p:txBody>
      </p:sp>
    </p:spTree>
    <p:extLst>
      <p:ext uri="{BB962C8B-B14F-4D97-AF65-F5344CB8AC3E}">
        <p14:creationId xmlns:p14="http://schemas.microsoft.com/office/powerpoint/2010/main" val="3569631190"/>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vertTx" preserve="1">
  <p:cSld name="タイトルと&#10;縦書きテキスト">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a:t>マスター タイトルの書式設定</a:t>
            </a:r>
          </a:p>
        </p:txBody>
      </p:sp>
      <p:sp>
        <p:nvSpPr>
          <p:cNvPr id="3" name="縦書きテキスト プレースホルダー 2"/>
          <p:cNvSpPr>
            <a:spLocks noGrp="1"/>
          </p:cNvSpPr>
          <p:nvPr>
            <p:ph type="body" orient="vert" idx="1"/>
          </p:nvPr>
        </p:nvSpPr>
        <p:spPr/>
        <p:txBody>
          <a:bodyPr vert="eaVert"/>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4" name="日付プレースホルダー 3"/>
          <p:cNvSpPr>
            <a:spLocks noGrp="1"/>
          </p:cNvSpPr>
          <p:nvPr>
            <p:ph type="dt" sz="half" idx="10"/>
          </p:nvPr>
        </p:nvSpPr>
        <p:spPr/>
        <p:txBody>
          <a:bodyPr/>
          <a:lstStyle/>
          <a:p>
            <a:fld id="{B9020298-1E42-409B-B08B-9568A8461A46}" type="datetime1">
              <a:rPr kumimoji="1" lang="ja-JP" altLang="en-US" smtClean="0"/>
              <a:t>2023/6/8</a:t>
            </a:fld>
            <a:endParaRPr kumimoji="1" lang="ja-JP" altLang="en-US"/>
          </a:p>
        </p:txBody>
      </p:sp>
      <p:sp>
        <p:nvSpPr>
          <p:cNvPr id="5" name="フッター プレースホルダー 4"/>
          <p:cNvSpPr>
            <a:spLocks noGrp="1"/>
          </p:cNvSpPr>
          <p:nvPr>
            <p:ph type="ftr" sz="quarter" idx="11"/>
          </p:nvPr>
        </p:nvSpPr>
        <p:spPr/>
        <p:txBody>
          <a:bodyPr/>
          <a:lstStyle/>
          <a:p>
            <a:endParaRPr kumimoji="1" lang="ja-JP" altLang="en-US"/>
          </a:p>
        </p:txBody>
      </p:sp>
      <p:sp>
        <p:nvSpPr>
          <p:cNvPr id="6" name="スライド番号プレースホルダー 5"/>
          <p:cNvSpPr>
            <a:spLocks noGrp="1"/>
          </p:cNvSpPr>
          <p:nvPr>
            <p:ph type="sldNum" sz="quarter" idx="12"/>
          </p:nvPr>
        </p:nvSpPr>
        <p:spPr/>
        <p:txBody>
          <a:bodyPr/>
          <a:lstStyle/>
          <a:p>
            <a:fld id="{CCEC3038-1CF1-4B63-9920-55248DCFBA97}" type="slidenum">
              <a:rPr kumimoji="1" lang="ja-JP" altLang="en-US" smtClean="0"/>
              <a:pPr/>
              <a:t>‹#›</a:t>
            </a:fld>
            <a:endParaRPr kumimoji="1" lang="ja-JP" altLang="en-US"/>
          </a:p>
        </p:txBody>
      </p:sp>
    </p:spTree>
    <p:extLst>
      <p:ext uri="{BB962C8B-B14F-4D97-AF65-F5344CB8AC3E}">
        <p14:creationId xmlns:p14="http://schemas.microsoft.com/office/powerpoint/2010/main" val="1056023571"/>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vertTitleAndTx" preserve="1">
  <p:cSld name="縦書きタイトルと&#10;縦書きテキスト">
    <p:spTree>
      <p:nvGrpSpPr>
        <p:cNvPr id="1" name=""/>
        <p:cNvGrpSpPr/>
        <p:nvPr/>
      </p:nvGrpSpPr>
      <p:grpSpPr>
        <a:xfrm>
          <a:off x="0" y="0"/>
          <a:ext cx="0" cy="0"/>
          <a:chOff x="0" y="0"/>
          <a:chExt cx="0" cy="0"/>
        </a:xfrm>
      </p:grpSpPr>
      <p:sp>
        <p:nvSpPr>
          <p:cNvPr id="2" name="縦書きタイトル 1"/>
          <p:cNvSpPr>
            <a:spLocks noGrp="1"/>
          </p:cNvSpPr>
          <p:nvPr>
            <p:ph type="title" orient="vert"/>
          </p:nvPr>
        </p:nvSpPr>
        <p:spPr>
          <a:xfrm>
            <a:off x="6629400" y="274638"/>
            <a:ext cx="2057400" cy="5851525"/>
          </a:xfrm>
        </p:spPr>
        <p:txBody>
          <a:bodyPr vert="eaVert"/>
          <a:lstStyle/>
          <a:p>
            <a:r>
              <a:rPr kumimoji="1" lang="ja-JP" altLang="en-US"/>
              <a:t>マスター タイトルの書式設定</a:t>
            </a:r>
          </a:p>
        </p:txBody>
      </p:sp>
      <p:sp>
        <p:nvSpPr>
          <p:cNvPr id="3" name="縦書きテキスト プレースホルダー 2"/>
          <p:cNvSpPr>
            <a:spLocks noGrp="1"/>
          </p:cNvSpPr>
          <p:nvPr>
            <p:ph type="body" orient="vert" idx="1"/>
          </p:nvPr>
        </p:nvSpPr>
        <p:spPr>
          <a:xfrm>
            <a:off x="457200" y="274638"/>
            <a:ext cx="6019800" cy="5851525"/>
          </a:xfrm>
        </p:spPr>
        <p:txBody>
          <a:bodyPr vert="eaVert"/>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4" name="日付プレースホルダー 3"/>
          <p:cNvSpPr>
            <a:spLocks noGrp="1"/>
          </p:cNvSpPr>
          <p:nvPr>
            <p:ph type="dt" sz="half" idx="10"/>
          </p:nvPr>
        </p:nvSpPr>
        <p:spPr/>
        <p:txBody>
          <a:bodyPr/>
          <a:lstStyle/>
          <a:p>
            <a:fld id="{DC316326-E981-44C4-83D1-CBBDD9501A0A}" type="datetime1">
              <a:rPr kumimoji="1" lang="ja-JP" altLang="en-US" smtClean="0"/>
              <a:t>2023/6/8</a:t>
            </a:fld>
            <a:endParaRPr kumimoji="1" lang="ja-JP" altLang="en-US"/>
          </a:p>
        </p:txBody>
      </p:sp>
      <p:sp>
        <p:nvSpPr>
          <p:cNvPr id="5" name="フッター プレースホルダー 4"/>
          <p:cNvSpPr>
            <a:spLocks noGrp="1"/>
          </p:cNvSpPr>
          <p:nvPr>
            <p:ph type="ftr" sz="quarter" idx="11"/>
          </p:nvPr>
        </p:nvSpPr>
        <p:spPr/>
        <p:txBody>
          <a:bodyPr/>
          <a:lstStyle/>
          <a:p>
            <a:endParaRPr kumimoji="1" lang="ja-JP" altLang="en-US"/>
          </a:p>
        </p:txBody>
      </p:sp>
      <p:sp>
        <p:nvSpPr>
          <p:cNvPr id="6" name="スライド番号プレースホルダー 5"/>
          <p:cNvSpPr>
            <a:spLocks noGrp="1"/>
          </p:cNvSpPr>
          <p:nvPr>
            <p:ph type="sldNum" sz="quarter" idx="12"/>
          </p:nvPr>
        </p:nvSpPr>
        <p:spPr/>
        <p:txBody>
          <a:bodyPr/>
          <a:lstStyle/>
          <a:p>
            <a:fld id="{CCEC3038-1CF1-4B63-9920-55248DCFBA97}" type="slidenum">
              <a:rPr kumimoji="1" lang="ja-JP" altLang="en-US" smtClean="0"/>
              <a:pPr/>
              <a:t>‹#›</a:t>
            </a:fld>
            <a:endParaRPr kumimoji="1" lang="ja-JP" altLang="en-US"/>
          </a:p>
        </p:txBody>
      </p:sp>
    </p:spTree>
    <p:extLst>
      <p:ext uri="{BB962C8B-B14F-4D97-AF65-F5344CB8AC3E}">
        <p14:creationId xmlns:p14="http://schemas.microsoft.com/office/powerpoint/2010/main" val="1217577253"/>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セクション見出し">
    <p:spTree>
      <p:nvGrpSpPr>
        <p:cNvPr id="1" name=""/>
        <p:cNvGrpSpPr/>
        <p:nvPr/>
      </p:nvGrpSpPr>
      <p:grpSpPr>
        <a:xfrm>
          <a:off x="0" y="0"/>
          <a:ext cx="0" cy="0"/>
          <a:chOff x="0" y="0"/>
          <a:chExt cx="0" cy="0"/>
        </a:xfrm>
      </p:grpSpPr>
      <p:sp>
        <p:nvSpPr>
          <p:cNvPr id="2" name="タイトル 1"/>
          <p:cNvSpPr>
            <a:spLocks noGrp="1"/>
          </p:cNvSpPr>
          <p:nvPr>
            <p:ph type="title"/>
          </p:nvPr>
        </p:nvSpPr>
        <p:spPr>
          <a:xfrm>
            <a:off x="722313" y="4406900"/>
            <a:ext cx="7772400" cy="1362075"/>
          </a:xfrm>
        </p:spPr>
        <p:txBody>
          <a:bodyPr anchor="t"/>
          <a:lstStyle>
            <a:lvl1pPr algn="l">
              <a:defRPr sz="4000" b="1" cap="all"/>
            </a:lvl1pPr>
          </a:lstStyle>
          <a:p>
            <a:r>
              <a:rPr kumimoji="1" lang="ja-JP" altLang="en-US"/>
              <a:t>マスター タイトルの書式設定</a:t>
            </a:r>
          </a:p>
        </p:txBody>
      </p:sp>
      <p:sp>
        <p:nvSpPr>
          <p:cNvPr id="3" name="テキスト プレースホルダー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kumimoji="1" lang="ja-JP" altLang="en-US"/>
              <a:t>マスター テキストの書式設定</a:t>
            </a:r>
          </a:p>
        </p:txBody>
      </p:sp>
      <p:sp>
        <p:nvSpPr>
          <p:cNvPr id="4" name="日付プレースホルダー 3"/>
          <p:cNvSpPr>
            <a:spLocks noGrp="1"/>
          </p:cNvSpPr>
          <p:nvPr>
            <p:ph type="dt" sz="half" idx="10"/>
          </p:nvPr>
        </p:nvSpPr>
        <p:spPr/>
        <p:txBody>
          <a:bodyPr/>
          <a:lstStyle/>
          <a:p>
            <a:endParaRPr kumimoji="1" lang="ja-JP" altLang="en-US"/>
          </a:p>
        </p:txBody>
      </p:sp>
      <p:sp>
        <p:nvSpPr>
          <p:cNvPr id="5" name="フッター プレースホルダー 4"/>
          <p:cNvSpPr>
            <a:spLocks noGrp="1"/>
          </p:cNvSpPr>
          <p:nvPr>
            <p:ph type="ftr" sz="quarter" idx="11"/>
          </p:nvPr>
        </p:nvSpPr>
        <p:spPr/>
        <p:txBody>
          <a:bodyPr/>
          <a:lstStyle/>
          <a:p>
            <a:endParaRPr kumimoji="1" lang="ja-JP" altLang="en-US"/>
          </a:p>
        </p:txBody>
      </p:sp>
      <p:sp>
        <p:nvSpPr>
          <p:cNvPr id="6" name="スライド番号プレースホルダー 5"/>
          <p:cNvSpPr>
            <a:spLocks noGrp="1"/>
          </p:cNvSpPr>
          <p:nvPr>
            <p:ph type="sldNum" sz="quarter" idx="12"/>
          </p:nvPr>
        </p:nvSpPr>
        <p:spPr/>
        <p:txBody>
          <a:bodyPr/>
          <a:lstStyle>
            <a:lvl1pPr>
              <a:defRPr>
                <a:latin typeface="BIZ UDゴシック" panose="020B0400000000000000" pitchFamily="49" charset="-128"/>
                <a:ea typeface="BIZ UDゴシック" panose="020B0400000000000000" pitchFamily="49" charset="-128"/>
              </a:defRPr>
            </a:lvl1pPr>
          </a:lstStyle>
          <a:p>
            <a:fld id="{63BC356D-1576-478B-8647-1361C6E9DFF7}" type="slidenum">
              <a:rPr lang="ja-JP" altLang="en-US" smtClean="0"/>
              <a:pPr/>
              <a:t>‹#›</a:t>
            </a:fld>
            <a:endParaRPr lang="ja-JP" altLang="en-US"/>
          </a:p>
        </p:txBody>
      </p:sp>
    </p:spTree>
    <p:extLst>
      <p:ext uri="{BB962C8B-B14F-4D97-AF65-F5344CB8AC3E}">
        <p14:creationId xmlns:p14="http://schemas.microsoft.com/office/powerpoint/2010/main" val="605897785"/>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2 つ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a:t>マスター タイトルの書式設定</a:t>
            </a:r>
          </a:p>
        </p:txBody>
      </p:sp>
      <p:sp>
        <p:nvSpPr>
          <p:cNvPr id="3" name="コンテンツ プレースホルダー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4" name="コンテンツ プレースホルダー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5" name="日付プレースホルダー 4"/>
          <p:cNvSpPr>
            <a:spLocks noGrp="1"/>
          </p:cNvSpPr>
          <p:nvPr>
            <p:ph type="dt" sz="half" idx="10"/>
          </p:nvPr>
        </p:nvSpPr>
        <p:spPr/>
        <p:txBody>
          <a:bodyPr/>
          <a:lstStyle/>
          <a:p>
            <a:endParaRPr kumimoji="1" lang="ja-JP" altLang="en-US"/>
          </a:p>
        </p:txBody>
      </p:sp>
      <p:sp>
        <p:nvSpPr>
          <p:cNvPr id="6" name="フッター プレースホルダー 5"/>
          <p:cNvSpPr>
            <a:spLocks noGrp="1"/>
          </p:cNvSpPr>
          <p:nvPr>
            <p:ph type="ftr" sz="quarter" idx="11"/>
          </p:nvPr>
        </p:nvSpPr>
        <p:spPr/>
        <p:txBody>
          <a:bodyPr/>
          <a:lstStyle/>
          <a:p>
            <a:endParaRPr kumimoji="1" lang="ja-JP" altLang="en-US"/>
          </a:p>
        </p:txBody>
      </p:sp>
      <p:sp>
        <p:nvSpPr>
          <p:cNvPr id="7" name="スライド番号プレースホルダー 6"/>
          <p:cNvSpPr>
            <a:spLocks noGrp="1"/>
          </p:cNvSpPr>
          <p:nvPr>
            <p:ph type="sldNum" sz="quarter" idx="12"/>
          </p:nvPr>
        </p:nvSpPr>
        <p:spPr/>
        <p:txBody>
          <a:bodyPr/>
          <a:lstStyle/>
          <a:p>
            <a:fld id="{63BC356D-1576-478B-8647-1361C6E9DFF7}" type="slidenum">
              <a:rPr kumimoji="1" lang="ja-JP" altLang="en-US" smtClean="0"/>
              <a:t>‹#›</a:t>
            </a:fld>
            <a:endParaRPr kumimoji="1" lang="ja-JP" altLang="en-US"/>
          </a:p>
        </p:txBody>
      </p:sp>
    </p:spTree>
    <p:extLst>
      <p:ext uri="{BB962C8B-B14F-4D97-AF65-F5344CB8AC3E}">
        <p14:creationId xmlns:p14="http://schemas.microsoft.com/office/powerpoint/2010/main" val="253829859"/>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比較">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lvl1pPr>
              <a:defRPr/>
            </a:lvl1pPr>
          </a:lstStyle>
          <a:p>
            <a:r>
              <a:rPr kumimoji="1" lang="ja-JP" altLang="en-US"/>
              <a:t>マスター タイトルの書式設定</a:t>
            </a:r>
          </a:p>
        </p:txBody>
      </p:sp>
      <p:sp>
        <p:nvSpPr>
          <p:cNvPr id="3" name="テキスト プレースホルダー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kumimoji="1" lang="ja-JP" altLang="en-US"/>
              <a:t>マスター テキストの書式設定</a:t>
            </a:r>
          </a:p>
        </p:txBody>
      </p:sp>
      <p:sp>
        <p:nvSpPr>
          <p:cNvPr id="4" name="コンテンツ プレースホルダー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5" name="テキスト プレースホルダー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kumimoji="1" lang="ja-JP" altLang="en-US"/>
              <a:t>マスター テキストの書式設定</a:t>
            </a:r>
          </a:p>
        </p:txBody>
      </p:sp>
      <p:sp>
        <p:nvSpPr>
          <p:cNvPr id="6" name="コンテンツ プレースホルダー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7" name="日付プレースホルダー 6"/>
          <p:cNvSpPr>
            <a:spLocks noGrp="1"/>
          </p:cNvSpPr>
          <p:nvPr>
            <p:ph type="dt" sz="half" idx="10"/>
          </p:nvPr>
        </p:nvSpPr>
        <p:spPr/>
        <p:txBody>
          <a:bodyPr/>
          <a:lstStyle/>
          <a:p>
            <a:endParaRPr kumimoji="1" lang="ja-JP" altLang="en-US"/>
          </a:p>
        </p:txBody>
      </p:sp>
      <p:sp>
        <p:nvSpPr>
          <p:cNvPr id="8" name="フッター プレースホルダー 7"/>
          <p:cNvSpPr>
            <a:spLocks noGrp="1"/>
          </p:cNvSpPr>
          <p:nvPr>
            <p:ph type="ftr" sz="quarter" idx="11"/>
          </p:nvPr>
        </p:nvSpPr>
        <p:spPr/>
        <p:txBody>
          <a:bodyPr/>
          <a:lstStyle/>
          <a:p>
            <a:endParaRPr kumimoji="1" lang="ja-JP" altLang="en-US"/>
          </a:p>
        </p:txBody>
      </p:sp>
      <p:sp>
        <p:nvSpPr>
          <p:cNvPr id="9" name="スライド番号プレースホルダー 8"/>
          <p:cNvSpPr>
            <a:spLocks noGrp="1"/>
          </p:cNvSpPr>
          <p:nvPr>
            <p:ph type="sldNum" sz="quarter" idx="12"/>
          </p:nvPr>
        </p:nvSpPr>
        <p:spPr/>
        <p:txBody>
          <a:bodyPr/>
          <a:lstStyle/>
          <a:p>
            <a:fld id="{63BC356D-1576-478B-8647-1361C6E9DFF7}" type="slidenum">
              <a:rPr kumimoji="1" lang="ja-JP" altLang="en-US" smtClean="0"/>
              <a:t>‹#›</a:t>
            </a:fld>
            <a:endParaRPr kumimoji="1" lang="ja-JP" altLang="en-US"/>
          </a:p>
        </p:txBody>
      </p:sp>
    </p:spTree>
    <p:extLst>
      <p:ext uri="{BB962C8B-B14F-4D97-AF65-F5344CB8AC3E}">
        <p14:creationId xmlns:p14="http://schemas.microsoft.com/office/powerpoint/2010/main" val="3915236284"/>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タイトルのみ">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a:t>マスター タイトルの書式設定</a:t>
            </a:r>
          </a:p>
        </p:txBody>
      </p:sp>
      <p:sp>
        <p:nvSpPr>
          <p:cNvPr id="3" name="日付プレースホルダー 2"/>
          <p:cNvSpPr>
            <a:spLocks noGrp="1"/>
          </p:cNvSpPr>
          <p:nvPr>
            <p:ph type="dt" sz="half" idx="10"/>
          </p:nvPr>
        </p:nvSpPr>
        <p:spPr/>
        <p:txBody>
          <a:bodyPr/>
          <a:lstStyle/>
          <a:p>
            <a:endParaRPr kumimoji="1" lang="ja-JP" altLang="en-US"/>
          </a:p>
        </p:txBody>
      </p:sp>
      <p:sp>
        <p:nvSpPr>
          <p:cNvPr id="4" name="フッター プレースホルダー 3"/>
          <p:cNvSpPr>
            <a:spLocks noGrp="1"/>
          </p:cNvSpPr>
          <p:nvPr>
            <p:ph type="ftr" sz="quarter" idx="11"/>
          </p:nvPr>
        </p:nvSpPr>
        <p:spPr/>
        <p:txBody>
          <a:bodyPr/>
          <a:lstStyle/>
          <a:p>
            <a:endParaRPr kumimoji="1" lang="ja-JP" altLang="en-US"/>
          </a:p>
        </p:txBody>
      </p:sp>
      <p:sp>
        <p:nvSpPr>
          <p:cNvPr id="5" name="スライド番号プレースホルダー 4"/>
          <p:cNvSpPr>
            <a:spLocks noGrp="1"/>
          </p:cNvSpPr>
          <p:nvPr>
            <p:ph type="sldNum" sz="quarter" idx="12"/>
          </p:nvPr>
        </p:nvSpPr>
        <p:spPr>
          <a:xfrm>
            <a:off x="7010400" y="6492875"/>
            <a:ext cx="2133600" cy="365125"/>
          </a:xfrm>
        </p:spPr>
        <p:txBody>
          <a:bodyPr/>
          <a:lstStyle/>
          <a:p>
            <a:fld id="{63BC356D-1576-478B-8647-1361C6E9DFF7}" type="slidenum">
              <a:rPr kumimoji="1" lang="ja-JP" altLang="en-US" smtClean="0"/>
              <a:t>‹#›</a:t>
            </a:fld>
            <a:endParaRPr kumimoji="1" lang="ja-JP" altLang="en-US"/>
          </a:p>
        </p:txBody>
      </p:sp>
    </p:spTree>
    <p:extLst>
      <p:ext uri="{BB962C8B-B14F-4D97-AF65-F5344CB8AC3E}">
        <p14:creationId xmlns:p14="http://schemas.microsoft.com/office/powerpoint/2010/main" val="3107118701"/>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白紙">
    <p:spTree>
      <p:nvGrpSpPr>
        <p:cNvPr id="1" name=""/>
        <p:cNvGrpSpPr/>
        <p:nvPr/>
      </p:nvGrpSpPr>
      <p:grpSpPr>
        <a:xfrm>
          <a:off x="0" y="0"/>
          <a:ext cx="0" cy="0"/>
          <a:chOff x="0" y="0"/>
          <a:chExt cx="0" cy="0"/>
        </a:xfrm>
      </p:grpSpPr>
      <p:sp>
        <p:nvSpPr>
          <p:cNvPr id="4" name="スライド番号プレースホルダー 3"/>
          <p:cNvSpPr>
            <a:spLocks noGrp="1"/>
          </p:cNvSpPr>
          <p:nvPr>
            <p:ph type="sldNum" sz="quarter" idx="12"/>
          </p:nvPr>
        </p:nvSpPr>
        <p:spPr>
          <a:xfrm>
            <a:off x="7010400" y="6492875"/>
            <a:ext cx="2133600" cy="365125"/>
          </a:xfrm>
        </p:spPr>
        <p:txBody>
          <a:bodyPr/>
          <a:lstStyle>
            <a:lvl1pPr>
              <a:defRPr sz="1100">
                <a:latin typeface="BIZ UDゴシック" panose="020B0400000000000000" pitchFamily="49" charset="-128"/>
                <a:ea typeface="BIZ UDゴシック" panose="020B0400000000000000" pitchFamily="49" charset="-128"/>
              </a:defRPr>
            </a:lvl1pPr>
          </a:lstStyle>
          <a:p>
            <a:fld id="{63BC356D-1576-478B-8647-1361C6E9DFF7}" type="slidenum">
              <a:rPr lang="ja-JP" altLang="en-US" smtClean="0"/>
              <a:pPr/>
              <a:t>‹#›</a:t>
            </a:fld>
            <a:endParaRPr lang="ja-JP" altLang="en-US"/>
          </a:p>
        </p:txBody>
      </p:sp>
    </p:spTree>
    <p:extLst>
      <p:ext uri="{BB962C8B-B14F-4D97-AF65-F5344CB8AC3E}">
        <p14:creationId xmlns:p14="http://schemas.microsoft.com/office/powerpoint/2010/main" val="1825979558"/>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タイトル付きの&#10;コンテンツ">
    <p:spTree>
      <p:nvGrpSpPr>
        <p:cNvPr id="1" name=""/>
        <p:cNvGrpSpPr/>
        <p:nvPr/>
      </p:nvGrpSpPr>
      <p:grpSpPr>
        <a:xfrm>
          <a:off x="0" y="0"/>
          <a:ext cx="0" cy="0"/>
          <a:chOff x="0" y="0"/>
          <a:chExt cx="0" cy="0"/>
        </a:xfrm>
      </p:grpSpPr>
      <p:sp>
        <p:nvSpPr>
          <p:cNvPr id="2" name="タイトル 1"/>
          <p:cNvSpPr>
            <a:spLocks noGrp="1"/>
          </p:cNvSpPr>
          <p:nvPr>
            <p:ph type="title"/>
          </p:nvPr>
        </p:nvSpPr>
        <p:spPr>
          <a:xfrm>
            <a:off x="457200" y="273050"/>
            <a:ext cx="3008313" cy="1162050"/>
          </a:xfrm>
        </p:spPr>
        <p:txBody>
          <a:bodyPr anchor="b"/>
          <a:lstStyle>
            <a:lvl1pPr algn="l">
              <a:defRPr sz="2000" b="1"/>
            </a:lvl1pPr>
          </a:lstStyle>
          <a:p>
            <a:r>
              <a:rPr kumimoji="1" lang="ja-JP" altLang="en-US"/>
              <a:t>マスター タイトルの書式設定</a:t>
            </a:r>
          </a:p>
        </p:txBody>
      </p:sp>
      <p:sp>
        <p:nvSpPr>
          <p:cNvPr id="3" name="コンテンツ プレースホルダー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4" name="テキスト プレースホルダー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kumimoji="1" lang="ja-JP" altLang="en-US"/>
              <a:t>マスター テキストの書式設定</a:t>
            </a:r>
          </a:p>
        </p:txBody>
      </p:sp>
      <p:sp>
        <p:nvSpPr>
          <p:cNvPr id="5" name="日付プレースホルダー 4"/>
          <p:cNvSpPr>
            <a:spLocks noGrp="1"/>
          </p:cNvSpPr>
          <p:nvPr>
            <p:ph type="dt" sz="half" idx="10"/>
          </p:nvPr>
        </p:nvSpPr>
        <p:spPr/>
        <p:txBody>
          <a:bodyPr/>
          <a:lstStyle/>
          <a:p>
            <a:endParaRPr kumimoji="1" lang="ja-JP" altLang="en-US"/>
          </a:p>
        </p:txBody>
      </p:sp>
      <p:sp>
        <p:nvSpPr>
          <p:cNvPr id="6" name="フッター プレースホルダー 5"/>
          <p:cNvSpPr>
            <a:spLocks noGrp="1"/>
          </p:cNvSpPr>
          <p:nvPr>
            <p:ph type="ftr" sz="quarter" idx="11"/>
          </p:nvPr>
        </p:nvSpPr>
        <p:spPr/>
        <p:txBody>
          <a:bodyPr/>
          <a:lstStyle/>
          <a:p>
            <a:endParaRPr kumimoji="1" lang="ja-JP" altLang="en-US"/>
          </a:p>
        </p:txBody>
      </p:sp>
      <p:sp>
        <p:nvSpPr>
          <p:cNvPr id="7" name="スライド番号プレースホルダー 6"/>
          <p:cNvSpPr>
            <a:spLocks noGrp="1"/>
          </p:cNvSpPr>
          <p:nvPr>
            <p:ph type="sldNum" sz="quarter" idx="12"/>
          </p:nvPr>
        </p:nvSpPr>
        <p:spPr/>
        <p:txBody>
          <a:bodyPr/>
          <a:lstStyle/>
          <a:p>
            <a:fld id="{63BC356D-1576-478B-8647-1361C6E9DFF7}" type="slidenum">
              <a:rPr kumimoji="1" lang="ja-JP" altLang="en-US" smtClean="0"/>
              <a:t>‹#›</a:t>
            </a:fld>
            <a:endParaRPr kumimoji="1" lang="ja-JP" altLang="en-US"/>
          </a:p>
        </p:txBody>
      </p:sp>
    </p:spTree>
    <p:extLst>
      <p:ext uri="{BB962C8B-B14F-4D97-AF65-F5344CB8AC3E}">
        <p14:creationId xmlns:p14="http://schemas.microsoft.com/office/powerpoint/2010/main" val="3006820711"/>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タイトル付きの図">
    <p:spTree>
      <p:nvGrpSpPr>
        <p:cNvPr id="1" name=""/>
        <p:cNvGrpSpPr/>
        <p:nvPr/>
      </p:nvGrpSpPr>
      <p:grpSpPr>
        <a:xfrm>
          <a:off x="0" y="0"/>
          <a:ext cx="0" cy="0"/>
          <a:chOff x="0" y="0"/>
          <a:chExt cx="0" cy="0"/>
        </a:xfrm>
      </p:grpSpPr>
      <p:sp>
        <p:nvSpPr>
          <p:cNvPr id="2" name="タイトル 1"/>
          <p:cNvSpPr>
            <a:spLocks noGrp="1"/>
          </p:cNvSpPr>
          <p:nvPr>
            <p:ph type="title"/>
          </p:nvPr>
        </p:nvSpPr>
        <p:spPr>
          <a:xfrm>
            <a:off x="1792288" y="4800600"/>
            <a:ext cx="5486400" cy="566738"/>
          </a:xfrm>
        </p:spPr>
        <p:txBody>
          <a:bodyPr anchor="b"/>
          <a:lstStyle>
            <a:lvl1pPr algn="l">
              <a:defRPr sz="2000" b="1"/>
            </a:lvl1pPr>
          </a:lstStyle>
          <a:p>
            <a:r>
              <a:rPr kumimoji="1" lang="ja-JP" altLang="en-US"/>
              <a:t>マスター タイトルの書式設定</a:t>
            </a:r>
          </a:p>
        </p:txBody>
      </p:sp>
      <p:sp>
        <p:nvSpPr>
          <p:cNvPr id="3" name="図プレースホルダー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kumimoji="1" lang="ja-JP" altLang="en-US"/>
          </a:p>
        </p:txBody>
      </p:sp>
      <p:sp>
        <p:nvSpPr>
          <p:cNvPr id="4" name="テキスト プレースホルダー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kumimoji="1" lang="ja-JP" altLang="en-US"/>
              <a:t>マスター テキストの書式設定</a:t>
            </a:r>
          </a:p>
        </p:txBody>
      </p:sp>
      <p:sp>
        <p:nvSpPr>
          <p:cNvPr id="5" name="日付プレースホルダー 4"/>
          <p:cNvSpPr>
            <a:spLocks noGrp="1"/>
          </p:cNvSpPr>
          <p:nvPr>
            <p:ph type="dt" sz="half" idx="10"/>
          </p:nvPr>
        </p:nvSpPr>
        <p:spPr/>
        <p:txBody>
          <a:bodyPr/>
          <a:lstStyle/>
          <a:p>
            <a:endParaRPr kumimoji="1" lang="ja-JP" altLang="en-US"/>
          </a:p>
        </p:txBody>
      </p:sp>
      <p:sp>
        <p:nvSpPr>
          <p:cNvPr id="6" name="フッター プレースホルダー 5"/>
          <p:cNvSpPr>
            <a:spLocks noGrp="1"/>
          </p:cNvSpPr>
          <p:nvPr>
            <p:ph type="ftr" sz="quarter" idx="11"/>
          </p:nvPr>
        </p:nvSpPr>
        <p:spPr/>
        <p:txBody>
          <a:bodyPr/>
          <a:lstStyle/>
          <a:p>
            <a:endParaRPr kumimoji="1" lang="ja-JP" altLang="en-US"/>
          </a:p>
        </p:txBody>
      </p:sp>
      <p:sp>
        <p:nvSpPr>
          <p:cNvPr id="7" name="スライド番号プレースホルダー 6"/>
          <p:cNvSpPr>
            <a:spLocks noGrp="1"/>
          </p:cNvSpPr>
          <p:nvPr>
            <p:ph type="sldNum" sz="quarter" idx="12"/>
          </p:nvPr>
        </p:nvSpPr>
        <p:spPr/>
        <p:txBody>
          <a:bodyPr/>
          <a:lstStyle/>
          <a:p>
            <a:fld id="{63BC356D-1576-478B-8647-1361C6E9DFF7}" type="slidenum">
              <a:rPr kumimoji="1" lang="ja-JP" altLang="en-US" smtClean="0"/>
              <a:t>‹#›</a:t>
            </a:fld>
            <a:endParaRPr kumimoji="1" lang="ja-JP" altLang="en-US"/>
          </a:p>
        </p:txBody>
      </p:sp>
    </p:spTree>
    <p:extLst>
      <p:ext uri="{BB962C8B-B14F-4D97-AF65-F5344CB8AC3E}">
        <p14:creationId xmlns:p14="http://schemas.microsoft.com/office/powerpoint/2010/main" val="3880432663"/>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19.xml"/><Relationship Id="rId3" Type="http://schemas.openxmlformats.org/officeDocument/2006/relationships/slideLayout" Target="../slideLayouts/slideLayout14.xml"/><Relationship Id="rId7" Type="http://schemas.openxmlformats.org/officeDocument/2006/relationships/slideLayout" Target="../slideLayouts/slideLayout18.xml"/><Relationship Id="rId12" Type="http://schemas.openxmlformats.org/officeDocument/2006/relationships/theme" Target="../theme/theme2.xml"/><Relationship Id="rId2" Type="http://schemas.openxmlformats.org/officeDocument/2006/relationships/slideLayout" Target="../slideLayouts/slideLayout13.xml"/><Relationship Id="rId1" Type="http://schemas.openxmlformats.org/officeDocument/2006/relationships/slideLayout" Target="../slideLayouts/slideLayout12.xml"/><Relationship Id="rId6" Type="http://schemas.openxmlformats.org/officeDocument/2006/relationships/slideLayout" Target="../slideLayouts/slideLayout17.xml"/><Relationship Id="rId11" Type="http://schemas.openxmlformats.org/officeDocument/2006/relationships/slideLayout" Target="../slideLayouts/slideLayout22.xml"/><Relationship Id="rId5" Type="http://schemas.openxmlformats.org/officeDocument/2006/relationships/slideLayout" Target="../slideLayouts/slideLayout16.xml"/><Relationship Id="rId10" Type="http://schemas.openxmlformats.org/officeDocument/2006/relationships/slideLayout" Target="../slideLayouts/slideLayout21.xml"/><Relationship Id="rId4" Type="http://schemas.openxmlformats.org/officeDocument/2006/relationships/slideLayout" Target="../slideLayouts/slideLayout15.xml"/><Relationship Id="rId9" Type="http://schemas.openxmlformats.org/officeDocument/2006/relationships/slideLayout" Target="../slideLayouts/slideLayout20.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タイトル プレースホルダー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r>
              <a:rPr kumimoji="1" lang="ja-JP" altLang="en-US"/>
              <a:t>マスター タイトルの書式設定</a:t>
            </a:r>
          </a:p>
        </p:txBody>
      </p:sp>
      <p:sp>
        <p:nvSpPr>
          <p:cNvPr id="3" name="テキスト プレースホルダー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4" name="日付プレースホルダー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endParaRPr kumimoji="1" lang="ja-JP" altLang="en-US"/>
          </a:p>
        </p:txBody>
      </p:sp>
      <p:sp>
        <p:nvSpPr>
          <p:cNvPr id="5" name="フッター プレースホルダー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kumimoji="1" lang="ja-JP" altLang="en-US"/>
          </a:p>
        </p:txBody>
      </p:sp>
      <p:sp>
        <p:nvSpPr>
          <p:cNvPr id="6" name="スライド番号プレースホルダー 5"/>
          <p:cNvSpPr>
            <a:spLocks noGrp="1"/>
          </p:cNvSpPr>
          <p:nvPr>
            <p:ph type="sldNum" sz="quarter" idx="4"/>
          </p:nvPr>
        </p:nvSpPr>
        <p:spPr>
          <a:xfrm>
            <a:off x="7010400" y="6475319"/>
            <a:ext cx="21336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63BC356D-1576-478B-8647-1361C6E9DFF7}" type="slidenum">
              <a:rPr kumimoji="1" lang="ja-JP" altLang="en-US" smtClean="0"/>
              <a:t>‹#›</a:t>
            </a:fld>
            <a:endParaRPr kumimoji="1" lang="ja-JP" altLang="en-US"/>
          </a:p>
        </p:txBody>
      </p:sp>
    </p:spTree>
    <p:extLst>
      <p:ext uri="{BB962C8B-B14F-4D97-AF65-F5344CB8AC3E}">
        <p14:creationId xmlns:p14="http://schemas.microsoft.com/office/powerpoint/2010/main" val="4185586287"/>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Lst>
  <p:hf hdr="0" ftr="0" dt="0"/>
  <p:txStyles>
    <p:titleStyle>
      <a:lvl1pPr algn="ctr" defTabSz="914400" rtl="0" eaLnBrk="1" latinLnBrk="0" hangingPunct="1">
        <a:spcBef>
          <a:spcPct val="0"/>
        </a:spcBef>
        <a:buNone/>
        <a:defRPr kumimoji="1"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anose="020B0604020202020204" pitchFamily="34" charset="0"/>
        <a:buChar char="•"/>
        <a:defRPr kumimoji="1"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kumimoji="1"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kumimoji="1"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kumimoji="1"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kumimoji="1"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kumimoji="1" sz="2000" kern="1200">
          <a:solidFill>
            <a:schemeClr val="tx1"/>
          </a:solidFill>
          <a:latin typeface="+mn-lt"/>
          <a:ea typeface="+mn-ea"/>
          <a:cs typeface="+mn-cs"/>
        </a:defRPr>
      </a:lvl9pPr>
    </p:bodyStyle>
    <p:other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タイトル プレースホルダー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r>
              <a:rPr kumimoji="1" lang="ja-JP" altLang="en-US"/>
              <a:t>マスター タイトルの書式設定</a:t>
            </a:r>
          </a:p>
        </p:txBody>
      </p:sp>
      <p:sp>
        <p:nvSpPr>
          <p:cNvPr id="3" name="テキスト プレースホルダー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4" name="日付プレースホルダー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FE3C7B9D-9499-47E4-9F26-89BF11050A29}" type="datetime1">
              <a:rPr kumimoji="1" lang="ja-JP" altLang="en-US" smtClean="0"/>
              <a:t>2023/6/8</a:t>
            </a:fld>
            <a:endParaRPr kumimoji="1" lang="ja-JP" altLang="en-US"/>
          </a:p>
        </p:txBody>
      </p:sp>
      <p:sp>
        <p:nvSpPr>
          <p:cNvPr id="5" name="フッター プレースホルダー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kumimoji="1" lang="ja-JP" altLang="en-US"/>
          </a:p>
        </p:txBody>
      </p:sp>
      <p:sp>
        <p:nvSpPr>
          <p:cNvPr id="6" name="スライド番号プレースホルダー 5"/>
          <p:cNvSpPr>
            <a:spLocks noGrp="1"/>
          </p:cNvSpPr>
          <p:nvPr>
            <p:ph type="sldNum" sz="quarter" idx="4"/>
          </p:nvPr>
        </p:nvSpPr>
        <p:spPr>
          <a:xfrm>
            <a:off x="8407474" y="6669360"/>
            <a:ext cx="720080" cy="177924"/>
          </a:xfrm>
          <a:prstGeom prst="rect">
            <a:avLst/>
          </a:prstGeom>
        </p:spPr>
        <p:txBody>
          <a:bodyPr vert="horz" lIns="91440" tIns="45720" rIns="91440" bIns="45720" rtlCol="0" anchor="ctr"/>
          <a:lstStyle>
            <a:lvl1pPr algn="r">
              <a:defRPr sz="1200">
                <a:solidFill>
                  <a:schemeClr val="tx1">
                    <a:tint val="75000"/>
                  </a:schemeClr>
                </a:solidFill>
              </a:defRPr>
            </a:lvl1pPr>
          </a:lstStyle>
          <a:p>
            <a:fld id="{CCEC3038-1CF1-4B63-9920-55248DCFBA97}" type="slidenum">
              <a:rPr kumimoji="1" lang="ja-JP" altLang="en-US" smtClean="0"/>
              <a:pPr/>
              <a:t>‹#›</a:t>
            </a:fld>
            <a:endParaRPr kumimoji="1" lang="ja-JP" altLang="en-US" dirty="0"/>
          </a:p>
        </p:txBody>
      </p:sp>
    </p:spTree>
    <p:extLst>
      <p:ext uri="{BB962C8B-B14F-4D97-AF65-F5344CB8AC3E}">
        <p14:creationId xmlns:p14="http://schemas.microsoft.com/office/powerpoint/2010/main" val="673059992"/>
      </p:ext>
    </p:extLst>
  </p:cSld>
  <p:clrMap bg1="lt1" tx1="dk1" bg2="lt2" tx2="dk2" accent1="accent1" accent2="accent2" accent3="accent3" accent4="accent4" accent5="accent5" accent6="accent6" hlink="hlink" folHlink="folHlink"/>
  <p:sldLayoutIdLst>
    <p:sldLayoutId id="2147483661" r:id="rId1"/>
    <p:sldLayoutId id="2147483662" r:id="rId2"/>
    <p:sldLayoutId id="2147483663" r:id="rId3"/>
    <p:sldLayoutId id="2147483664" r:id="rId4"/>
    <p:sldLayoutId id="2147483665" r:id="rId5"/>
    <p:sldLayoutId id="2147483666" r:id="rId6"/>
    <p:sldLayoutId id="2147483667" r:id="rId7"/>
    <p:sldLayoutId id="2147483668" r:id="rId8"/>
    <p:sldLayoutId id="2147483669" r:id="rId9"/>
    <p:sldLayoutId id="2147483670" r:id="rId10"/>
    <p:sldLayoutId id="2147483671" r:id="rId11"/>
  </p:sldLayoutIdLst>
  <p:hf hdr="0" ftr="0" dt="0"/>
  <p:txStyles>
    <p:titleStyle>
      <a:lvl1pPr algn="ctr" defTabSz="914400" rtl="0" eaLnBrk="1" latinLnBrk="0" hangingPunct="1">
        <a:spcBef>
          <a:spcPct val="0"/>
        </a:spcBef>
        <a:buNone/>
        <a:defRPr kumimoji="1"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anose="020B0604020202020204" pitchFamily="34" charset="0"/>
        <a:buChar char="•"/>
        <a:defRPr kumimoji="1"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kumimoji="1"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kumimoji="1"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kumimoji="1"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kumimoji="1"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kumimoji="1" sz="2000" kern="1200">
          <a:solidFill>
            <a:schemeClr val="tx1"/>
          </a:solidFill>
          <a:latin typeface="+mn-lt"/>
          <a:ea typeface="+mn-ea"/>
          <a:cs typeface="+mn-cs"/>
        </a:defRPr>
      </a:lvl9pPr>
    </p:bodyStyle>
    <p:other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00.xml.rels><?xml version="1.0" encoding="UTF-8" standalone="yes"?>
<Relationships xmlns="http://schemas.openxmlformats.org/package/2006/relationships"><Relationship Id="rId2" Type="http://schemas.openxmlformats.org/officeDocument/2006/relationships/image" Target="../media/image114.png"/><Relationship Id="rId1" Type="http://schemas.openxmlformats.org/officeDocument/2006/relationships/slideLayout" Target="../slideLayouts/slideLayout7.xml"/></Relationships>
</file>

<file path=ppt/slides/_rels/slide101.xml.rels><?xml version="1.0" encoding="UTF-8" standalone="yes"?>
<Relationships xmlns="http://schemas.openxmlformats.org/package/2006/relationships"><Relationship Id="rId2" Type="http://schemas.openxmlformats.org/officeDocument/2006/relationships/image" Target="../media/image115.png"/><Relationship Id="rId1" Type="http://schemas.openxmlformats.org/officeDocument/2006/relationships/slideLayout" Target="../slideLayouts/slideLayout7.xml"/></Relationships>
</file>

<file path=ppt/slides/_rels/slide102.xml.rels><?xml version="1.0" encoding="UTF-8" standalone="yes"?>
<Relationships xmlns="http://schemas.openxmlformats.org/package/2006/relationships"><Relationship Id="rId2" Type="http://schemas.openxmlformats.org/officeDocument/2006/relationships/image" Target="../media/image116.png"/><Relationship Id="rId1" Type="http://schemas.openxmlformats.org/officeDocument/2006/relationships/slideLayout" Target="../slideLayouts/slideLayout7.xml"/></Relationships>
</file>

<file path=ppt/slides/_rels/slide103.xml.rels><?xml version="1.0" encoding="UTF-8" standalone="yes"?>
<Relationships xmlns="http://schemas.openxmlformats.org/package/2006/relationships"><Relationship Id="rId2" Type="http://schemas.openxmlformats.org/officeDocument/2006/relationships/notesSlide" Target="../notesSlides/notesSlide59.xml"/><Relationship Id="rId1" Type="http://schemas.openxmlformats.org/officeDocument/2006/relationships/slideLayout" Target="../slideLayouts/slideLayout7.xml"/></Relationships>
</file>

<file path=ppt/slides/_rels/slide104.xml.rels><?xml version="1.0" encoding="UTF-8" standalone="yes"?>
<Relationships xmlns="http://schemas.openxmlformats.org/package/2006/relationships"><Relationship Id="rId3" Type="http://schemas.openxmlformats.org/officeDocument/2006/relationships/image" Target="../media/image117.emf"/><Relationship Id="rId2" Type="http://schemas.openxmlformats.org/officeDocument/2006/relationships/notesSlide" Target="../notesSlides/notesSlide60.xml"/><Relationship Id="rId1" Type="http://schemas.openxmlformats.org/officeDocument/2006/relationships/slideLayout" Target="../slideLayouts/slideLayout7.xml"/></Relationships>
</file>

<file path=ppt/slides/_rels/slide105.xml.rels><?xml version="1.0" encoding="UTF-8" standalone="yes"?>
<Relationships xmlns="http://schemas.openxmlformats.org/package/2006/relationships"><Relationship Id="rId2" Type="http://schemas.openxmlformats.org/officeDocument/2006/relationships/notesSlide" Target="../notesSlides/notesSlide61.xml"/><Relationship Id="rId1" Type="http://schemas.openxmlformats.org/officeDocument/2006/relationships/slideLayout" Target="../slideLayouts/slideLayout7.xml"/></Relationships>
</file>

<file path=ppt/slides/_rels/slide106.xml.rels><?xml version="1.0" encoding="UTF-8" standalone="yes"?>
<Relationships xmlns="http://schemas.openxmlformats.org/package/2006/relationships"><Relationship Id="rId3" Type="http://schemas.openxmlformats.org/officeDocument/2006/relationships/image" Target="../media/image119.png"/><Relationship Id="rId2" Type="http://schemas.openxmlformats.org/officeDocument/2006/relationships/image" Target="../media/image118.emf"/><Relationship Id="rId1" Type="http://schemas.openxmlformats.org/officeDocument/2006/relationships/slideLayout" Target="../slideLayouts/slideLayout7.xml"/><Relationship Id="rId4" Type="http://schemas.openxmlformats.org/officeDocument/2006/relationships/image" Target="../media/image120.png"/></Relationships>
</file>

<file path=ppt/slides/_rels/slide107.xml.rels><?xml version="1.0" encoding="UTF-8" standalone="yes"?>
<Relationships xmlns="http://schemas.openxmlformats.org/package/2006/relationships"><Relationship Id="rId2" Type="http://schemas.openxmlformats.org/officeDocument/2006/relationships/image" Target="../media/image119.png"/><Relationship Id="rId1" Type="http://schemas.openxmlformats.org/officeDocument/2006/relationships/slideLayout" Target="../slideLayouts/slideLayout7.xml"/></Relationships>
</file>

<file path=ppt/slides/_rels/slide108.xml.rels><?xml version="1.0" encoding="UTF-8" standalone="yes"?>
<Relationships xmlns="http://schemas.openxmlformats.org/package/2006/relationships"><Relationship Id="rId3" Type="http://schemas.openxmlformats.org/officeDocument/2006/relationships/image" Target="../media/image119.png"/><Relationship Id="rId2" Type="http://schemas.openxmlformats.org/officeDocument/2006/relationships/image" Target="../media/image121.emf"/><Relationship Id="rId1" Type="http://schemas.openxmlformats.org/officeDocument/2006/relationships/slideLayout" Target="../slideLayouts/slideLayout7.xml"/></Relationships>
</file>

<file path=ppt/slides/_rels/slide109.xml.rels><?xml version="1.0" encoding="UTF-8" standalone="yes"?>
<Relationships xmlns="http://schemas.openxmlformats.org/package/2006/relationships"><Relationship Id="rId3" Type="http://schemas.openxmlformats.org/officeDocument/2006/relationships/image" Target="../media/image119.png"/><Relationship Id="rId2" Type="http://schemas.openxmlformats.org/officeDocument/2006/relationships/image" Target="../media/image122.png"/><Relationship Id="rId1" Type="http://schemas.openxmlformats.org/officeDocument/2006/relationships/slideLayout" Target="../slideLayouts/slideLayout7.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10.xml.rels><?xml version="1.0" encoding="UTF-8" standalone="yes"?>
<Relationships xmlns="http://schemas.openxmlformats.org/package/2006/relationships"><Relationship Id="rId3" Type="http://schemas.openxmlformats.org/officeDocument/2006/relationships/image" Target="../media/image123.png"/><Relationship Id="rId2" Type="http://schemas.openxmlformats.org/officeDocument/2006/relationships/image" Target="../media/image119.png"/><Relationship Id="rId1" Type="http://schemas.openxmlformats.org/officeDocument/2006/relationships/slideLayout" Target="../slideLayouts/slideLayout7.xml"/></Relationships>
</file>

<file path=ppt/slides/_rels/slide111.xml.rels><?xml version="1.0" encoding="UTF-8" standalone="yes"?>
<Relationships xmlns="http://schemas.openxmlformats.org/package/2006/relationships"><Relationship Id="rId3" Type="http://schemas.openxmlformats.org/officeDocument/2006/relationships/image" Target="../media/image119.png"/><Relationship Id="rId2" Type="http://schemas.openxmlformats.org/officeDocument/2006/relationships/image" Target="../media/image124.png"/><Relationship Id="rId1" Type="http://schemas.openxmlformats.org/officeDocument/2006/relationships/slideLayout" Target="../slideLayouts/slideLayout7.xml"/></Relationships>
</file>

<file path=ppt/slides/_rels/slide112.xml.rels><?xml version="1.0" encoding="UTF-8" standalone="yes"?>
<Relationships xmlns="http://schemas.openxmlformats.org/package/2006/relationships"><Relationship Id="rId3" Type="http://schemas.openxmlformats.org/officeDocument/2006/relationships/image" Target="../media/image119.png"/><Relationship Id="rId2" Type="http://schemas.openxmlformats.org/officeDocument/2006/relationships/image" Target="../media/image125.png"/><Relationship Id="rId1" Type="http://schemas.openxmlformats.org/officeDocument/2006/relationships/slideLayout" Target="../slideLayouts/slideLayout7.xml"/></Relationships>
</file>

<file path=ppt/slides/_rels/slide113.xml.rels><?xml version="1.0" encoding="UTF-8" standalone="yes"?>
<Relationships xmlns="http://schemas.openxmlformats.org/package/2006/relationships"><Relationship Id="rId3" Type="http://schemas.openxmlformats.org/officeDocument/2006/relationships/image" Target="../media/image119.png"/><Relationship Id="rId2" Type="http://schemas.openxmlformats.org/officeDocument/2006/relationships/image" Target="../media/image126.emf"/><Relationship Id="rId1" Type="http://schemas.openxmlformats.org/officeDocument/2006/relationships/slideLayout" Target="../slideLayouts/slideLayout7.xml"/></Relationships>
</file>

<file path=ppt/slides/_rels/slide114.xml.rels><?xml version="1.0" encoding="UTF-8" standalone="yes"?>
<Relationships xmlns="http://schemas.openxmlformats.org/package/2006/relationships"><Relationship Id="rId2" Type="http://schemas.openxmlformats.org/officeDocument/2006/relationships/notesSlide" Target="../notesSlides/notesSlide62.xml"/><Relationship Id="rId1" Type="http://schemas.openxmlformats.org/officeDocument/2006/relationships/slideLayout" Target="../slideLayouts/slideLayout7.xml"/></Relationships>
</file>

<file path=ppt/slides/_rels/slide115.xml.rels><?xml version="1.0" encoding="UTF-8" standalone="yes"?>
<Relationships xmlns="http://schemas.openxmlformats.org/package/2006/relationships"><Relationship Id="rId2" Type="http://schemas.openxmlformats.org/officeDocument/2006/relationships/image" Target="../media/image127.png"/><Relationship Id="rId1" Type="http://schemas.openxmlformats.org/officeDocument/2006/relationships/slideLayout" Target="../slideLayouts/slideLayout7.xml"/></Relationships>
</file>

<file path=ppt/slides/_rels/slide116.xml.rels><?xml version="1.0" encoding="UTF-8" standalone="yes"?>
<Relationships xmlns="http://schemas.openxmlformats.org/package/2006/relationships"><Relationship Id="rId2" Type="http://schemas.openxmlformats.org/officeDocument/2006/relationships/image" Target="../media/image128.png"/><Relationship Id="rId1" Type="http://schemas.openxmlformats.org/officeDocument/2006/relationships/slideLayout" Target="../slideLayouts/slideLayout7.xml"/></Relationships>
</file>

<file path=ppt/slides/_rels/slide117.xml.rels><?xml version="1.0" encoding="UTF-8" standalone="yes"?>
<Relationships xmlns="http://schemas.openxmlformats.org/package/2006/relationships"><Relationship Id="rId2" Type="http://schemas.openxmlformats.org/officeDocument/2006/relationships/image" Target="../media/image129.png"/><Relationship Id="rId1" Type="http://schemas.openxmlformats.org/officeDocument/2006/relationships/slideLayout" Target="../slideLayouts/slideLayout7.xml"/></Relationships>
</file>

<file path=ppt/slides/_rels/slide118.xml.rels><?xml version="1.0" encoding="UTF-8" standalone="yes"?>
<Relationships xmlns="http://schemas.openxmlformats.org/package/2006/relationships"><Relationship Id="rId2" Type="http://schemas.openxmlformats.org/officeDocument/2006/relationships/image" Target="../media/image130.png"/><Relationship Id="rId1" Type="http://schemas.openxmlformats.org/officeDocument/2006/relationships/slideLayout" Target="../slideLayouts/slideLayout7.xml"/></Relationships>
</file>

<file path=ppt/slides/_rels/slide119.xml.rels><?xml version="1.0" encoding="UTF-8" standalone="yes"?>
<Relationships xmlns="http://schemas.openxmlformats.org/package/2006/relationships"><Relationship Id="rId8" Type="http://schemas.openxmlformats.org/officeDocument/2006/relationships/image" Target="../media/image133.emf"/><Relationship Id="rId3" Type="http://schemas.openxmlformats.org/officeDocument/2006/relationships/oleObject" Target="../embeddings/oleObject3.bin"/><Relationship Id="rId7" Type="http://schemas.openxmlformats.org/officeDocument/2006/relationships/oleObject" Target="../embeddings/oleObject5.bin"/><Relationship Id="rId2" Type="http://schemas.openxmlformats.org/officeDocument/2006/relationships/slideLayout" Target="../slideLayouts/slideLayout7.xml"/><Relationship Id="rId1" Type="http://schemas.openxmlformats.org/officeDocument/2006/relationships/vmlDrawing" Target="../drawings/vmlDrawing2.vml"/><Relationship Id="rId6" Type="http://schemas.openxmlformats.org/officeDocument/2006/relationships/image" Target="../media/image132.emf"/><Relationship Id="rId5" Type="http://schemas.openxmlformats.org/officeDocument/2006/relationships/oleObject" Target="../embeddings/oleObject4.bin"/><Relationship Id="rId4" Type="http://schemas.openxmlformats.org/officeDocument/2006/relationships/image" Target="../media/image131.emf"/></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20.xml.rels><?xml version="1.0" encoding="UTF-8" standalone="yes"?>
<Relationships xmlns="http://schemas.openxmlformats.org/package/2006/relationships"><Relationship Id="rId3" Type="http://schemas.openxmlformats.org/officeDocument/2006/relationships/image" Target="../media/image135.emf"/><Relationship Id="rId2" Type="http://schemas.openxmlformats.org/officeDocument/2006/relationships/image" Target="../media/image134.png"/><Relationship Id="rId1" Type="http://schemas.openxmlformats.org/officeDocument/2006/relationships/slideLayout" Target="../slideLayouts/slideLayout7.xml"/></Relationships>
</file>

<file path=ppt/slides/_rels/slide121.xml.rels><?xml version="1.0" encoding="UTF-8" standalone="yes"?>
<Relationships xmlns="http://schemas.openxmlformats.org/package/2006/relationships"><Relationship Id="rId3" Type="http://schemas.openxmlformats.org/officeDocument/2006/relationships/image" Target="../media/image136.png"/><Relationship Id="rId2" Type="http://schemas.openxmlformats.org/officeDocument/2006/relationships/notesSlide" Target="../notesSlides/notesSlide63.xml"/><Relationship Id="rId1" Type="http://schemas.openxmlformats.org/officeDocument/2006/relationships/slideLayout" Target="../slideLayouts/slideLayout7.xml"/></Relationships>
</file>

<file path=ppt/slides/_rels/slide122.xml.rels><?xml version="1.0" encoding="UTF-8" standalone="yes"?>
<Relationships xmlns="http://schemas.openxmlformats.org/package/2006/relationships"><Relationship Id="rId2" Type="http://schemas.openxmlformats.org/officeDocument/2006/relationships/notesSlide" Target="../notesSlides/notesSlide64.xml"/><Relationship Id="rId1" Type="http://schemas.openxmlformats.org/officeDocument/2006/relationships/slideLayout" Target="../slideLayouts/slideLayout7.xml"/></Relationships>
</file>

<file path=ppt/slides/_rels/slide123.xml.rels><?xml version="1.0" encoding="UTF-8" standalone="yes"?>
<Relationships xmlns="http://schemas.openxmlformats.org/package/2006/relationships"><Relationship Id="rId3" Type="http://schemas.openxmlformats.org/officeDocument/2006/relationships/image" Target="../media/image137.png"/><Relationship Id="rId2" Type="http://schemas.openxmlformats.org/officeDocument/2006/relationships/image" Target="../media/image134.png"/><Relationship Id="rId1" Type="http://schemas.openxmlformats.org/officeDocument/2006/relationships/slideLayout" Target="../slideLayouts/slideLayout7.xml"/></Relationships>
</file>

<file path=ppt/slides/_rels/slide124.xml.rels><?xml version="1.0" encoding="UTF-8" standalone="yes"?>
<Relationships xmlns="http://schemas.openxmlformats.org/package/2006/relationships"><Relationship Id="rId8" Type="http://schemas.openxmlformats.org/officeDocument/2006/relationships/diagramLayout" Target="../diagrams/layout2.xml"/><Relationship Id="rId13" Type="http://schemas.openxmlformats.org/officeDocument/2006/relationships/image" Target="../media/image139.emf"/><Relationship Id="rId3" Type="http://schemas.openxmlformats.org/officeDocument/2006/relationships/diagramLayout" Target="../diagrams/layout1.xml"/><Relationship Id="rId7" Type="http://schemas.openxmlformats.org/officeDocument/2006/relationships/diagramData" Target="../diagrams/data2.xml"/><Relationship Id="rId12" Type="http://schemas.openxmlformats.org/officeDocument/2006/relationships/image" Target="../media/image138.emf"/><Relationship Id="rId2" Type="http://schemas.openxmlformats.org/officeDocument/2006/relationships/diagramData" Target="../diagrams/data1.xml"/><Relationship Id="rId1" Type="http://schemas.openxmlformats.org/officeDocument/2006/relationships/slideLayout" Target="../slideLayouts/slideLayout7.xml"/><Relationship Id="rId6" Type="http://schemas.microsoft.com/office/2007/relationships/diagramDrawing" Target="../diagrams/drawing1.xml"/><Relationship Id="rId11" Type="http://schemas.microsoft.com/office/2007/relationships/diagramDrawing" Target="../diagrams/drawing2.xml"/><Relationship Id="rId5" Type="http://schemas.openxmlformats.org/officeDocument/2006/relationships/diagramColors" Target="../diagrams/colors1.xml"/><Relationship Id="rId10" Type="http://schemas.openxmlformats.org/officeDocument/2006/relationships/diagramColors" Target="../diagrams/colors2.xml"/><Relationship Id="rId4" Type="http://schemas.openxmlformats.org/officeDocument/2006/relationships/diagramQuickStyle" Target="../diagrams/quickStyle1.xml"/><Relationship Id="rId9" Type="http://schemas.openxmlformats.org/officeDocument/2006/relationships/diagramQuickStyle" Target="../diagrams/quickStyle2.xml"/></Relationships>
</file>

<file path=ppt/slides/_rels/slide125.xml.rels><?xml version="1.0" encoding="UTF-8" standalone="yes"?>
<Relationships xmlns="http://schemas.openxmlformats.org/package/2006/relationships"><Relationship Id="rId2" Type="http://schemas.openxmlformats.org/officeDocument/2006/relationships/notesSlide" Target="../notesSlides/notesSlide65.xml"/><Relationship Id="rId1" Type="http://schemas.openxmlformats.org/officeDocument/2006/relationships/slideLayout" Target="../slideLayouts/slideLayout7.xml"/></Relationships>
</file>

<file path=ppt/slides/_rels/slide126.xml.rels><?xml version="1.0" encoding="UTF-8" standalone="yes"?>
<Relationships xmlns="http://schemas.openxmlformats.org/package/2006/relationships"><Relationship Id="rId2" Type="http://schemas.openxmlformats.org/officeDocument/2006/relationships/notesSlide" Target="../notesSlides/notesSlide66.xml"/><Relationship Id="rId1" Type="http://schemas.openxmlformats.org/officeDocument/2006/relationships/slideLayout" Target="../slideLayouts/slideLayout7.xml"/></Relationships>
</file>

<file path=ppt/slides/_rels/slide12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28.xml.rels><?xml version="1.0" encoding="UTF-8" standalone="yes"?>
<Relationships xmlns="http://schemas.openxmlformats.org/package/2006/relationships"><Relationship Id="rId3" Type="http://schemas.openxmlformats.org/officeDocument/2006/relationships/image" Target="../media/image140.emf"/><Relationship Id="rId2" Type="http://schemas.openxmlformats.org/officeDocument/2006/relationships/notesSlide" Target="../notesSlides/notesSlide67.xml"/><Relationship Id="rId1" Type="http://schemas.openxmlformats.org/officeDocument/2006/relationships/slideLayout" Target="../slideLayouts/slideLayout7.xml"/></Relationships>
</file>

<file path=ppt/slides/_rels/slide129.xml.rels><?xml version="1.0" encoding="UTF-8" standalone="yes"?>
<Relationships xmlns="http://schemas.openxmlformats.org/package/2006/relationships"><Relationship Id="rId2" Type="http://schemas.openxmlformats.org/officeDocument/2006/relationships/notesSlide" Target="../notesSlides/notesSlide68.xml"/><Relationship Id="rId1" Type="http://schemas.openxmlformats.org/officeDocument/2006/relationships/slideLayout" Target="../slideLayouts/slideLayout7.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30.xml.rels><?xml version="1.0" encoding="UTF-8" standalone="yes"?>
<Relationships xmlns="http://schemas.openxmlformats.org/package/2006/relationships"><Relationship Id="rId3" Type="http://schemas.openxmlformats.org/officeDocument/2006/relationships/image" Target="../media/image141.png"/><Relationship Id="rId2" Type="http://schemas.openxmlformats.org/officeDocument/2006/relationships/notesSlide" Target="../notesSlides/notesSlide69.xml"/><Relationship Id="rId1" Type="http://schemas.openxmlformats.org/officeDocument/2006/relationships/slideLayout" Target="../slideLayouts/slideLayout7.xml"/></Relationships>
</file>

<file path=ppt/slides/_rels/slide131.xml.rels><?xml version="1.0" encoding="UTF-8" standalone="yes"?>
<Relationships xmlns="http://schemas.openxmlformats.org/package/2006/relationships"><Relationship Id="rId3" Type="http://schemas.openxmlformats.org/officeDocument/2006/relationships/image" Target="../media/image142.png"/><Relationship Id="rId2" Type="http://schemas.openxmlformats.org/officeDocument/2006/relationships/notesSlide" Target="../notesSlides/notesSlide70.xml"/><Relationship Id="rId1" Type="http://schemas.openxmlformats.org/officeDocument/2006/relationships/slideLayout" Target="../slideLayouts/slideLayout7.xml"/></Relationships>
</file>

<file path=ppt/slides/_rels/slide132.xml.rels><?xml version="1.0" encoding="UTF-8" standalone="yes"?>
<Relationships xmlns="http://schemas.openxmlformats.org/package/2006/relationships"><Relationship Id="rId3" Type="http://schemas.openxmlformats.org/officeDocument/2006/relationships/image" Target="../media/image143.png"/><Relationship Id="rId2" Type="http://schemas.openxmlformats.org/officeDocument/2006/relationships/notesSlide" Target="../notesSlides/notesSlide71.xml"/><Relationship Id="rId1" Type="http://schemas.openxmlformats.org/officeDocument/2006/relationships/slideLayout" Target="../slideLayouts/slideLayout7.xml"/></Relationships>
</file>

<file path=ppt/slides/_rels/slide133.xml.rels><?xml version="1.0" encoding="UTF-8" standalone="yes"?>
<Relationships xmlns="http://schemas.openxmlformats.org/package/2006/relationships"><Relationship Id="rId3" Type="http://schemas.openxmlformats.org/officeDocument/2006/relationships/image" Target="../media/image144.png"/><Relationship Id="rId2" Type="http://schemas.openxmlformats.org/officeDocument/2006/relationships/notesSlide" Target="../notesSlides/notesSlide72.xml"/><Relationship Id="rId1" Type="http://schemas.openxmlformats.org/officeDocument/2006/relationships/slideLayout" Target="../slideLayouts/slideLayout7.xml"/></Relationships>
</file>

<file path=ppt/slides/_rels/slide13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3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36.xml.rels><?xml version="1.0" encoding="UTF-8" standalone="yes"?>
<Relationships xmlns="http://schemas.openxmlformats.org/package/2006/relationships"><Relationship Id="rId3" Type="http://schemas.openxmlformats.org/officeDocument/2006/relationships/image" Target="../media/image145.png"/><Relationship Id="rId2" Type="http://schemas.openxmlformats.org/officeDocument/2006/relationships/notesSlide" Target="../notesSlides/notesSlide73.xml"/><Relationship Id="rId1" Type="http://schemas.openxmlformats.org/officeDocument/2006/relationships/slideLayout" Target="../slideLayouts/slideLayout7.xml"/></Relationships>
</file>

<file path=ppt/slides/_rels/slide137.xml.rels><?xml version="1.0" encoding="UTF-8" standalone="yes"?>
<Relationships xmlns="http://schemas.openxmlformats.org/package/2006/relationships"><Relationship Id="rId2" Type="http://schemas.openxmlformats.org/officeDocument/2006/relationships/notesSlide" Target="../notesSlides/notesSlide74.xml"/><Relationship Id="rId1" Type="http://schemas.openxmlformats.org/officeDocument/2006/relationships/slideLayout" Target="../slideLayouts/slideLayout7.xml"/></Relationships>
</file>

<file path=ppt/slides/_rels/slide138.xml.rels><?xml version="1.0" encoding="UTF-8" standalone="yes"?>
<Relationships xmlns="http://schemas.openxmlformats.org/package/2006/relationships"><Relationship Id="rId2" Type="http://schemas.openxmlformats.org/officeDocument/2006/relationships/notesSlide" Target="../notesSlides/notesSlide75.xml"/><Relationship Id="rId1" Type="http://schemas.openxmlformats.org/officeDocument/2006/relationships/slideLayout" Target="../slideLayouts/slideLayout7.xml"/></Relationships>
</file>

<file path=ppt/slides/_rels/slide139.xml.rels><?xml version="1.0" encoding="UTF-8" standalone="yes"?>
<Relationships xmlns="http://schemas.openxmlformats.org/package/2006/relationships"><Relationship Id="rId2" Type="http://schemas.openxmlformats.org/officeDocument/2006/relationships/notesSlide" Target="../notesSlides/notesSlide76.xml"/><Relationship Id="rId1" Type="http://schemas.openxmlformats.org/officeDocument/2006/relationships/slideLayout" Target="../slideLayouts/slideLayout7.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7.xml"/></Relationships>
</file>

<file path=ppt/slides/_rels/slide140.xml.rels><?xml version="1.0" encoding="UTF-8" standalone="yes"?>
<Relationships xmlns="http://schemas.openxmlformats.org/package/2006/relationships"><Relationship Id="rId3" Type="http://schemas.openxmlformats.org/officeDocument/2006/relationships/image" Target="../media/image146.png"/><Relationship Id="rId2" Type="http://schemas.openxmlformats.org/officeDocument/2006/relationships/notesSlide" Target="../notesSlides/notesSlide77.xml"/><Relationship Id="rId1" Type="http://schemas.openxmlformats.org/officeDocument/2006/relationships/slideLayout" Target="../slideLayouts/slideLayout7.xml"/><Relationship Id="rId4" Type="http://schemas.openxmlformats.org/officeDocument/2006/relationships/chart" Target="../charts/chart4.xml"/></Relationships>
</file>

<file path=ppt/slides/_rels/slide141.xml.rels><?xml version="1.0" encoding="UTF-8" standalone="yes"?>
<Relationships xmlns="http://schemas.openxmlformats.org/package/2006/relationships"><Relationship Id="rId3" Type="http://schemas.openxmlformats.org/officeDocument/2006/relationships/image" Target="../media/image147.png"/><Relationship Id="rId2" Type="http://schemas.openxmlformats.org/officeDocument/2006/relationships/notesSlide" Target="../notesSlides/notesSlide78.xml"/><Relationship Id="rId1" Type="http://schemas.openxmlformats.org/officeDocument/2006/relationships/slideLayout" Target="../slideLayouts/slideLayout7.xml"/></Relationships>
</file>

<file path=ppt/slides/_rels/slide142.xml.rels><?xml version="1.0" encoding="UTF-8" standalone="yes"?>
<Relationships xmlns="http://schemas.openxmlformats.org/package/2006/relationships"><Relationship Id="rId8" Type="http://schemas.openxmlformats.org/officeDocument/2006/relationships/image" Target="../media/image153.jpeg"/><Relationship Id="rId13" Type="http://schemas.openxmlformats.org/officeDocument/2006/relationships/image" Target="../media/image158.png"/><Relationship Id="rId3" Type="http://schemas.openxmlformats.org/officeDocument/2006/relationships/image" Target="../media/image148.png"/><Relationship Id="rId7" Type="http://schemas.openxmlformats.org/officeDocument/2006/relationships/image" Target="../media/image152.wmf"/><Relationship Id="rId12" Type="http://schemas.openxmlformats.org/officeDocument/2006/relationships/image" Target="../media/image157.jpeg"/><Relationship Id="rId2" Type="http://schemas.openxmlformats.org/officeDocument/2006/relationships/notesSlide" Target="../notesSlides/notesSlide79.xml"/><Relationship Id="rId1" Type="http://schemas.openxmlformats.org/officeDocument/2006/relationships/slideLayout" Target="../slideLayouts/slideLayout7.xml"/><Relationship Id="rId6" Type="http://schemas.openxmlformats.org/officeDocument/2006/relationships/image" Target="../media/image151.wmf"/><Relationship Id="rId11" Type="http://schemas.openxmlformats.org/officeDocument/2006/relationships/image" Target="../media/image156.png"/><Relationship Id="rId5" Type="http://schemas.openxmlformats.org/officeDocument/2006/relationships/image" Target="../media/image150.png"/><Relationship Id="rId10" Type="http://schemas.openxmlformats.org/officeDocument/2006/relationships/image" Target="../media/image155.wmf"/><Relationship Id="rId4" Type="http://schemas.openxmlformats.org/officeDocument/2006/relationships/image" Target="../media/image149.wmf"/><Relationship Id="rId9" Type="http://schemas.openxmlformats.org/officeDocument/2006/relationships/image" Target="../media/image154.wmf"/><Relationship Id="rId14" Type="http://schemas.openxmlformats.org/officeDocument/2006/relationships/image" Target="../media/image159.png"/></Relationships>
</file>

<file path=ppt/slides/_rels/slide143.xml.rels><?xml version="1.0" encoding="UTF-8" standalone="yes"?>
<Relationships xmlns="http://schemas.openxmlformats.org/package/2006/relationships"><Relationship Id="rId8" Type="http://schemas.openxmlformats.org/officeDocument/2006/relationships/image" Target="../media/image160.jpeg"/><Relationship Id="rId13" Type="http://schemas.openxmlformats.org/officeDocument/2006/relationships/image" Target="../media/image165.png"/><Relationship Id="rId18" Type="http://schemas.openxmlformats.org/officeDocument/2006/relationships/image" Target="../media/image170.png"/><Relationship Id="rId3" Type="http://schemas.openxmlformats.org/officeDocument/2006/relationships/diagramData" Target="../diagrams/data3.xml"/><Relationship Id="rId7" Type="http://schemas.microsoft.com/office/2007/relationships/diagramDrawing" Target="../diagrams/drawing3.xml"/><Relationship Id="rId12" Type="http://schemas.openxmlformats.org/officeDocument/2006/relationships/image" Target="../media/image164.jpeg"/><Relationship Id="rId17" Type="http://schemas.openxmlformats.org/officeDocument/2006/relationships/image" Target="../media/image169.jpeg"/><Relationship Id="rId2" Type="http://schemas.openxmlformats.org/officeDocument/2006/relationships/notesSlide" Target="../notesSlides/notesSlide80.xml"/><Relationship Id="rId16" Type="http://schemas.openxmlformats.org/officeDocument/2006/relationships/image" Target="../media/image168.png"/><Relationship Id="rId1" Type="http://schemas.openxmlformats.org/officeDocument/2006/relationships/slideLayout" Target="../slideLayouts/slideLayout7.xml"/><Relationship Id="rId6" Type="http://schemas.openxmlformats.org/officeDocument/2006/relationships/diagramColors" Target="../diagrams/colors3.xml"/><Relationship Id="rId11" Type="http://schemas.openxmlformats.org/officeDocument/2006/relationships/image" Target="../media/image163.jpeg"/><Relationship Id="rId5" Type="http://schemas.openxmlformats.org/officeDocument/2006/relationships/diagramQuickStyle" Target="../diagrams/quickStyle3.xml"/><Relationship Id="rId15" Type="http://schemas.openxmlformats.org/officeDocument/2006/relationships/image" Target="../media/image167.wmf"/><Relationship Id="rId10" Type="http://schemas.openxmlformats.org/officeDocument/2006/relationships/image" Target="../media/image162.jpeg"/><Relationship Id="rId4" Type="http://schemas.openxmlformats.org/officeDocument/2006/relationships/diagramLayout" Target="../diagrams/layout3.xml"/><Relationship Id="rId9" Type="http://schemas.openxmlformats.org/officeDocument/2006/relationships/image" Target="../media/image161.jpeg"/><Relationship Id="rId14" Type="http://schemas.openxmlformats.org/officeDocument/2006/relationships/image" Target="../media/image166.png"/></Relationships>
</file>

<file path=ppt/slides/_rels/slide144.xml.rels><?xml version="1.0" encoding="UTF-8" standalone="yes"?>
<Relationships xmlns="http://schemas.openxmlformats.org/package/2006/relationships"><Relationship Id="rId2" Type="http://schemas.openxmlformats.org/officeDocument/2006/relationships/image" Target="../media/image171.png"/><Relationship Id="rId1" Type="http://schemas.openxmlformats.org/officeDocument/2006/relationships/slideLayout" Target="../slideLayouts/slideLayout7.xml"/></Relationships>
</file>

<file path=ppt/slides/_rels/slide145.xml.rels><?xml version="1.0" encoding="UTF-8" standalone="yes"?>
<Relationships xmlns="http://schemas.openxmlformats.org/package/2006/relationships"><Relationship Id="rId3" Type="http://schemas.openxmlformats.org/officeDocument/2006/relationships/image" Target="../media/image172.png"/><Relationship Id="rId2" Type="http://schemas.openxmlformats.org/officeDocument/2006/relationships/notesSlide" Target="../notesSlides/notesSlide81.xml"/><Relationship Id="rId1" Type="http://schemas.openxmlformats.org/officeDocument/2006/relationships/slideLayout" Target="../slideLayouts/slideLayout7.xml"/><Relationship Id="rId4" Type="http://schemas.openxmlformats.org/officeDocument/2006/relationships/image" Target="../media/image171.png"/></Relationships>
</file>

<file path=ppt/slides/_rels/slide146.xml.rels><?xml version="1.0" encoding="UTF-8" standalone="yes"?>
<Relationships xmlns="http://schemas.openxmlformats.org/package/2006/relationships"><Relationship Id="rId3" Type="http://schemas.openxmlformats.org/officeDocument/2006/relationships/image" Target="../media/image171.png"/><Relationship Id="rId2" Type="http://schemas.openxmlformats.org/officeDocument/2006/relationships/notesSlide" Target="../notesSlides/notesSlide82.xml"/><Relationship Id="rId1" Type="http://schemas.openxmlformats.org/officeDocument/2006/relationships/slideLayout" Target="../slideLayouts/slideLayout7.xml"/></Relationships>
</file>

<file path=ppt/slides/_rels/slide147.xml.rels><?xml version="1.0" encoding="UTF-8" standalone="yes"?>
<Relationships xmlns="http://schemas.openxmlformats.org/package/2006/relationships"><Relationship Id="rId2" Type="http://schemas.openxmlformats.org/officeDocument/2006/relationships/notesSlide" Target="../notesSlides/notesSlide83.xml"/><Relationship Id="rId1" Type="http://schemas.openxmlformats.org/officeDocument/2006/relationships/slideLayout" Target="../slideLayouts/slideLayout7.xml"/></Relationships>
</file>

<file path=ppt/slides/_rels/slide148.xml.rels><?xml version="1.0" encoding="UTF-8" standalone="yes"?>
<Relationships xmlns="http://schemas.openxmlformats.org/package/2006/relationships"><Relationship Id="rId3" Type="http://schemas.openxmlformats.org/officeDocument/2006/relationships/image" Target="../media/image174.png"/><Relationship Id="rId2" Type="http://schemas.openxmlformats.org/officeDocument/2006/relationships/image" Target="../media/image173.png"/><Relationship Id="rId1" Type="http://schemas.openxmlformats.org/officeDocument/2006/relationships/slideLayout" Target="../slideLayouts/slideLayout7.xml"/></Relationships>
</file>

<file path=ppt/slides/_rels/slide149.xml.rels><?xml version="1.0" encoding="UTF-8" standalone="yes"?>
<Relationships xmlns="http://schemas.openxmlformats.org/package/2006/relationships"><Relationship Id="rId2" Type="http://schemas.openxmlformats.org/officeDocument/2006/relationships/image" Target="../media/image119.png"/><Relationship Id="rId1" Type="http://schemas.openxmlformats.org/officeDocument/2006/relationships/slideLayout" Target="../slideLayouts/slideLayout7.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50.xml.rels><?xml version="1.0" encoding="UTF-8" standalone="yes"?>
<Relationships xmlns="http://schemas.openxmlformats.org/package/2006/relationships"><Relationship Id="rId3" Type="http://schemas.openxmlformats.org/officeDocument/2006/relationships/image" Target="../media/image119.png"/><Relationship Id="rId2" Type="http://schemas.openxmlformats.org/officeDocument/2006/relationships/notesSlide" Target="../notesSlides/notesSlide84.xml"/><Relationship Id="rId1" Type="http://schemas.openxmlformats.org/officeDocument/2006/relationships/slideLayout" Target="../slideLayouts/slideLayout7.xml"/></Relationships>
</file>

<file path=ppt/slides/_rels/slide151.xml.rels><?xml version="1.0" encoding="UTF-8" standalone="yes"?>
<Relationships xmlns="http://schemas.openxmlformats.org/package/2006/relationships"><Relationship Id="rId2" Type="http://schemas.openxmlformats.org/officeDocument/2006/relationships/image" Target="../media/image119.png"/><Relationship Id="rId1" Type="http://schemas.openxmlformats.org/officeDocument/2006/relationships/slideLayout" Target="../slideLayouts/slideLayout7.xml"/></Relationships>
</file>

<file path=ppt/slides/_rels/slide152.xml.rels><?xml version="1.0" encoding="UTF-8" standalone="yes"?>
<Relationships xmlns="http://schemas.openxmlformats.org/package/2006/relationships"><Relationship Id="rId3" Type="http://schemas.openxmlformats.org/officeDocument/2006/relationships/image" Target="../media/image176.png"/><Relationship Id="rId7" Type="http://schemas.openxmlformats.org/officeDocument/2006/relationships/image" Target="../media/image119.png"/><Relationship Id="rId2" Type="http://schemas.openxmlformats.org/officeDocument/2006/relationships/image" Target="../media/image175.png"/><Relationship Id="rId1" Type="http://schemas.openxmlformats.org/officeDocument/2006/relationships/slideLayout" Target="../slideLayouts/slideLayout7.xml"/><Relationship Id="rId6" Type="http://schemas.openxmlformats.org/officeDocument/2006/relationships/image" Target="../media/image179.png"/><Relationship Id="rId5" Type="http://schemas.openxmlformats.org/officeDocument/2006/relationships/image" Target="../media/image178.png"/><Relationship Id="rId4" Type="http://schemas.openxmlformats.org/officeDocument/2006/relationships/image" Target="../media/image177.png"/></Relationships>
</file>

<file path=ppt/slides/_rels/slide15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54.xml.rels><?xml version="1.0" encoding="UTF-8" standalone="yes"?>
<Relationships xmlns="http://schemas.openxmlformats.org/package/2006/relationships"><Relationship Id="rId2" Type="http://schemas.openxmlformats.org/officeDocument/2006/relationships/notesSlide" Target="../notesSlides/notesSlide85.xml"/><Relationship Id="rId1" Type="http://schemas.openxmlformats.org/officeDocument/2006/relationships/slideLayout" Target="../slideLayouts/slideLayout7.xml"/></Relationships>
</file>

<file path=ppt/slides/_rels/slide155.xml.rels><?xml version="1.0" encoding="UTF-8" standalone="yes"?>
<Relationships xmlns="http://schemas.openxmlformats.org/package/2006/relationships"><Relationship Id="rId2" Type="http://schemas.openxmlformats.org/officeDocument/2006/relationships/notesSlide" Target="../notesSlides/notesSlide86.xml"/><Relationship Id="rId1" Type="http://schemas.openxmlformats.org/officeDocument/2006/relationships/slideLayout" Target="../slideLayouts/slideLayout7.xml"/></Relationships>
</file>

<file path=ppt/slides/_rels/slide156.xml.rels><?xml version="1.0" encoding="UTF-8" standalone="yes"?>
<Relationships xmlns="http://schemas.openxmlformats.org/package/2006/relationships"><Relationship Id="rId2" Type="http://schemas.openxmlformats.org/officeDocument/2006/relationships/notesSlide" Target="../notesSlides/notesSlide87.xml"/><Relationship Id="rId1" Type="http://schemas.openxmlformats.org/officeDocument/2006/relationships/slideLayout" Target="../slideLayouts/slideLayout7.xml"/></Relationships>
</file>

<file path=ppt/slides/_rels/slide157.xml.rels><?xml version="1.0" encoding="UTF-8" standalone="yes"?>
<Relationships xmlns="http://schemas.openxmlformats.org/package/2006/relationships"><Relationship Id="rId3" Type="http://schemas.openxmlformats.org/officeDocument/2006/relationships/image" Target="../media/image180.png"/><Relationship Id="rId2" Type="http://schemas.openxmlformats.org/officeDocument/2006/relationships/hyperlink" Target="https://www.city.osaka.lg.jp/shimin/page/0000401733.html" TargetMode="External"/><Relationship Id="rId1" Type="http://schemas.openxmlformats.org/officeDocument/2006/relationships/slideLayout" Target="../slideLayouts/slideLayout7.xml"/></Relationships>
</file>

<file path=ppt/slides/_rels/slide158.xml.rels><?xml version="1.0" encoding="UTF-8" standalone="yes"?>
<Relationships xmlns="http://schemas.openxmlformats.org/package/2006/relationships"><Relationship Id="rId2" Type="http://schemas.openxmlformats.org/officeDocument/2006/relationships/image" Target="../media/image181.png"/><Relationship Id="rId1" Type="http://schemas.openxmlformats.org/officeDocument/2006/relationships/slideLayout" Target="../slideLayouts/slideLayout7.xml"/></Relationships>
</file>

<file path=ppt/slides/_rels/slide159.xml.rels><?xml version="1.0" encoding="UTF-8" standalone="yes"?>
<Relationships xmlns="http://schemas.openxmlformats.org/package/2006/relationships"><Relationship Id="rId3" Type="http://schemas.openxmlformats.org/officeDocument/2006/relationships/image" Target="../media/image171.png"/><Relationship Id="rId2" Type="http://schemas.openxmlformats.org/officeDocument/2006/relationships/image" Target="../media/image182.png"/><Relationship Id="rId1" Type="http://schemas.openxmlformats.org/officeDocument/2006/relationships/slideLayout" Target="../slideLayouts/slideLayout7.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6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6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6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6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6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65.xml.rels><?xml version="1.0" encoding="UTF-8" standalone="yes"?>
<Relationships xmlns="http://schemas.openxmlformats.org/package/2006/relationships"><Relationship Id="rId3" Type="http://schemas.openxmlformats.org/officeDocument/2006/relationships/image" Target="../media/image183.png"/><Relationship Id="rId2" Type="http://schemas.openxmlformats.org/officeDocument/2006/relationships/notesSlide" Target="../notesSlides/notesSlide88.xml"/><Relationship Id="rId1" Type="http://schemas.openxmlformats.org/officeDocument/2006/relationships/slideLayout" Target="../slideLayouts/slideLayout7.xml"/><Relationship Id="rId5" Type="http://schemas.openxmlformats.org/officeDocument/2006/relationships/image" Target="../media/image185.jpeg"/><Relationship Id="rId4" Type="http://schemas.openxmlformats.org/officeDocument/2006/relationships/image" Target="../media/image184.png"/></Relationships>
</file>

<file path=ppt/slides/_rels/slide16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67.xml.rels><?xml version="1.0" encoding="UTF-8" standalone="yes"?>
<Relationships xmlns="http://schemas.openxmlformats.org/package/2006/relationships"><Relationship Id="rId8" Type="http://schemas.openxmlformats.org/officeDocument/2006/relationships/image" Target="../media/image191.emf"/><Relationship Id="rId13" Type="http://schemas.openxmlformats.org/officeDocument/2006/relationships/image" Target="../media/image196.png"/><Relationship Id="rId18" Type="http://schemas.openxmlformats.org/officeDocument/2006/relationships/image" Target="../media/image201.png"/><Relationship Id="rId3" Type="http://schemas.openxmlformats.org/officeDocument/2006/relationships/image" Target="../media/image186.png"/><Relationship Id="rId21" Type="http://schemas.openxmlformats.org/officeDocument/2006/relationships/image" Target="../media/image204.png"/><Relationship Id="rId7" Type="http://schemas.openxmlformats.org/officeDocument/2006/relationships/image" Target="../media/image190.emf"/><Relationship Id="rId12" Type="http://schemas.openxmlformats.org/officeDocument/2006/relationships/image" Target="../media/image195.png"/><Relationship Id="rId17" Type="http://schemas.openxmlformats.org/officeDocument/2006/relationships/image" Target="../media/image200.png"/><Relationship Id="rId2" Type="http://schemas.openxmlformats.org/officeDocument/2006/relationships/notesSlide" Target="../notesSlides/notesSlide89.xml"/><Relationship Id="rId16" Type="http://schemas.openxmlformats.org/officeDocument/2006/relationships/image" Target="../media/image199.png"/><Relationship Id="rId20" Type="http://schemas.openxmlformats.org/officeDocument/2006/relationships/image" Target="../media/image203.png"/><Relationship Id="rId1" Type="http://schemas.openxmlformats.org/officeDocument/2006/relationships/slideLayout" Target="../slideLayouts/slideLayout7.xml"/><Relationship Id="rId6" Type="http://schemas.openxmlformats.org/officeDocument/2006/relationships/image" Target="../media/image189.emf"/><Relationship Id="rId11" Type="http://schemas.openxmlformats.org/officeDocument/2006/relationships/image" Target="../media/image194.png"/><Relationship Id="rId24" Type="http://schemas.openxmlformats.org/officeDocument/2006/relationships/image" Target="../media/image207.png"/><Relationship Id="rId5" Type="http://schemas.openxmlformats.org/officeDocument/2006/relationships/image" Target="../media/image188.jpeg"/><Relationship Id="rId15" Type="http://schemas.openxmlformats.org/officeDocument/2006/relationships/image" Target="../media/image198.png"/><Relationship Id="rId23" Type="http://schemas.openxmlformats.org/officeDocument/2006/relationships/image" Target="../media/image206.png"/><Relationship Id="rId10" Type="http://schemas.openxmlformats.org/officeDocument/2006/relationships/image" Target="../media/image193.png"/><Relationship Id="rId19" Type="http://schemas.openxmlformats.org/officeDocument/2006/relationships/image" Target="../media/image202.png"/><Relationship Id="rId4" Type="http://schemas.openxmlformats.org/officeDocument/2006/relationships/image" Target="../media/image187.png"/><Relationship Id="rId9" Type="http://schemas.openxmlformats.org/officeDocument/2006/relationships/image" Target="../media/image192.png"/><Relationship Id="rId14" Type="http://schemas.openxmlformats.org/officeDocument/2006/relationships/image" Target="../media/image197.png"/><Relationship Id="rId22" Type="http://schemas.openxmlformats.org/officeDocument/2006/relationships/image" Target="../media/image205.png"/></Relationships>
</file>

<file path=ppt/slides/_rels/slide16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69.xml.rels><?xml version="1.0" encoding="UTF-8" standalone="yes"?>
<Relationships xmlns="http://schemas.openxmlformats.org/package/2006/relationships"><Relationship Id="rId2" Type="http://schemas.openxmlformats.org/officeDocument/2006/relationships/image" Target="../media/image208.png"/><Relationship Id="rId1" Type="http://schemas.openxmlformats.org/officeDocument/2006/relationships/slideLayout" Target="../slideLayouts/slideLayout7.xm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7.xml"/></Relationships>
</file>

<file path=ppt/slides/_rels/slide170.xml.rels><?xml version="1.0" encoding="UTF-8" standalone="yes"?>
<Relationships xmlns="http://schemas.openxmlformats.org/package/2006/relationships"><Relationship Id="rId3" Type="http://schemas.openxmlformats.org/officeDocument/2006/relationships/image" Target="../media/image209.jpeg"/><Relationship Id="rId2" Type="http://schemas.openxmlformats.org/officeDocument/2006/relationships/notesSlide" Target="../notesSlides/notesSlide90.xml"/><Relationship Id="rId1" Type="http://schemas.openxmlformats.org/officeDocument/2006/relationships/slideLayout" Target="../slideLayouts/slideLayout7.xml"/><Relationship Id="rId4" Type="http://schemas.openxmlformats.org/officeDocument/2006/relationships/image" Target="../media/image210.png"/></Relationships>
</file>

<file path=ppt/slides/_rels/slide171.xml.rels><?xml version="1.0" encoding="UTF-8" standalone="yes"?>
<Relationships xmlns="http://schemas.openxmlformats.org/package/2006/relationships"><Relationship Id="rId2" Type="http://schemas.openxmlformats.org/officeDocument/2006/relationships/notesSlide" Target="../notesSlides/notesSlide91.xml"/><Relationship Id="rId1" Type="http://schemas.openxmlformats.org/officeDocument/2006/relationships/slideLayout" Target="../slideLayouts/slideLayout7.xml"/></Relationships>
</file>

<file path=ppt/slides/_rels/slide172.xml.rels><?xml version="1.0" encoding="UTF-8" standalone="yes"?>
<Relationships xmlns="http://schemas.openxmlformats.org/package/2006/relationships"><Relationship Id="rId3" Type="http://schemas.openxmlformats.org/officeDocument/2006/relationships/image" Target="../media/image119.png"/><Relationship Id="rId2" Type="http://schemas.openxmlformats.org/officeDocument/2006/relationships/notesSlide" Target="../notesSlides/notesSlide92.xml"/><Relationship Id="rId1" Type="http://schemas.openxmlformats.org/officeDocument/2006/relationships/slideLayout" Target="../slideLayouts/slideLayout7.xml"/></Relationships>
</file>

<file path=ppt/slides/_rels/slide173.xml.rels><?xml version="1.0" encoding="UTF-8" standalone="yes"?>
<Relationships xmlns="http://schemas.openxmlformats.org/package/2006/relationships"><Relationship Id="rId3" Type="http://schemas.openxmlformats.org/officeDocument/2006/relationships/image" Target="../media/image211.png"/><Relationship Id="rId2" Type="http://schemas.openxmlformats.org/officeDocument/2006/relationships/notesSlide" Target="../notesSlides/notesSlide93.xml"/><Relationship Id="rId1" Type="http://schemas.openxmlformats.org/officeDocument/2006/relationships/slideLayout" Target="../slideLayouts/slideLayout7.xml"/><Relationship Id="rId4" Type="http://schemas.openxmlformats.org/officeDocument/2006/relationships/image" Target="../media/image119.png"/></Relationships>
</file>

<file path=ppt/slides/_rels/slide174.xml.rels><?xml version="1.0" encoding="UTF-8" standalone="yes"?>
<Relationships xmlns="http://schemas.openxmlformats.org/package/2006/relationships"><Relationship Id="rId3" Type="http://schemas.openxmlformats.org/officeDocument/2006/relationships/image" Target="../media/image212.png"/><Relationship Id="rId2" Type="http://schemas.openxmlformats.org/officeDocument/2006/relationships/notesSlide" Target="../notesSlides/notesSlide94.xml"/><Relationship Id="rId1" Type="http://schemas.openxmlformats.org/officeDocument/2006/relationships/slideLayout" Target="../slideLayouts/slideLayout7.xml"/><Relationship Id="rId4" Type="http://schemas.openxmlformats.org/officeDocument/2006/relationships/image" Target="../media/image119.png"/></Relationships>
</file>

<file path=ppt/slides/_rels/slide175.xml.rels><?xml version="1.0" encoding="UTF-8" standalone="yes"?>
<Relationships xmlns="http://schemas.openxmlformats.org/package/2006/relationships"><Relationship Id="rId3" Type="http://schemas.openxmlformats.org/officeDocument/2006/relationships/image" Target="../media/image213.png"/><Relationship Id="rId2" Type="http://schemas.openxmlformats.org/officeDocument/2006/relationships/notesSlide" Target="../notesSlides/notesSlide95.xml"/><Relationship Id="rId1" Type="http://schemas.openxmlformats.org/officeDocument/2006/relationships/slideLayout" Target="../slideLayouts/slideLayout7.xml"/><Relationship Id="rId4" Type="http://schemas.openxmlformats.org/officeDocument/2006/relationships/image" Target="../media/image119.png"/></Relationships>
</file>

<file path=ppt/slides/_rels/slide176.xml.rels><?xml version="1.0" encoding="UTF-8" standalone="yes"?>
<Relationships xmlns="http://schemas.openxmlformats.org/package/2006/relationships"><Relationship Id="rId3" Type="http://schemas.openxmlformats.org/officeDocument/2006/relationships/image" Target="../media/image119.png"/><Relationship Id="rId2" Type="http://schemas.openxmlformats.org/officeDocument/2006/relationships/notesSlide" Target="../notesSlides/notesSlide96.xml"/><Relationship Id="rId1" Type="http://schemas.openxmlformats.org/officeDocument/2006/relationships/slideLayout" Target="../slideLayouts/slideLayout7.xml"/></Relationships>
</file>

<file path=ppt/slides/_rels/slide177.xml.rels><?xml version="1.0" encoding="UTF-8" standalone="yes"?>
<Relationships xmlns="http://schemas.openxmlformats.org/package/2006/relationships"><Relationship Id="rId2" Type="http://schemas.openxmlformats.org/officeDocument/2006/relationships/notesSlide" Target="../notesSlides/notesSlide97.xml"/><Relationship Id="rId1" Type="http://schemas.openxmlformats.org/officeDocument/2006/relationships/slideLayout" Target="../slideLayouts/slideLayout7.xml"/></Relationships>
</file>

<file path=ppt/slides/_rels/slide178.xml.rels><?xml version="1.0" encoding="UTF-8" standalone="yes"?>
<Relationships xmlns="http://schemas.openxmlformats.org/package/2006/relationships"><Relationship Id="rId3" Type="http://schemas.openxmlformats.org/officeDocument/2006/relationships/image" Target="../media/image214.png"/><Relationship Id="rId2" Type="http://schemas.openxmlformats.org/officeDocument/2006/relationships/notesSlide" Target="../notesSlides/notesSlide98.xml"/><Relationship Id="rId1" Type="http://schemas.openxmlformats.org/officeDocument/2006/relationships/slideLayout" Target="../slideLayouts/slideLayout7.xml"/></Relationships>
</file>

<file path=ppt/slides/_rels/slide179.xml.rels><?xml version="1.0" encoding="UTF-8" standalone="yes"?>
<Relationships xmlns="http://schemas.openxmlformats.org/package/2006/relationships"><Relationship Id="rId3" Type="http://schemas.openxmlformats.org/officeDocument/2006/relationships/image" Target="../media/image215.png"/><Relationship Id="rId2" Type="http://schemas.openxmlformats.org/officeDocument/2006/relationships/image" Target="../media/image214.png"/><Relationship Id="rId1" Type="http://schemas.openxmlformats.org/officeDocument/2006/relationships/slideLayout" Target="../slideLayouts/slideLayout7.xml"/><Relationship Id="rId4" Type="http://schemas.openxmlformats.org/officeDocument/2006/relationships/image" Target="../media/image216.png"/></Relationships>
</file>

<file path=ppt/slides/_rels/slide18.xml.rels><?xml version="1.0" encoding="UTF-8" standalone="yes"?>
<Relationships xmlns="http://schemas.openxmlformats.org/package/2006/relationships"><Relationship Id="rId3" Type="http://schemas.openxmlformats.org/officeDocument/2006/relationships/image" Target="../media/image2.emf"/><Relationship Id="rId2" Type="http://schemas.openxmlformats.org/officeDocument/2006/relationships/notesSlide" Target="../notesSlides/notesSlide5.xml"/><Relationship Id="rId1" Type="http://schemas.openxmlformats.org/officeDocument/2006/relationships/slideLayout" Target="../slideLayouts/slideLayout7.xml"/><Relationship Id="rId4" Type="http://schemas.openxmlformats.org/officeDocument/2006/relationships/image" Target="../media/image3.png"/></Relationships>
</file>

<file path=ppt/slides/_rels/slide180.xml.rels><?xml version="1.0" encoding="UTF-8" standalone="yes"?>
<Relationships xmlns="http://schemas.openxmlformats.org/package/2006/relationships"><Relationship Id="rId2" Type="http://schemas.openxmlformats.org/officeDocument/2006/relationships/image" Target="../media/image217.png"/><Relationship Id="rId1" Type="http://schemas.openxmlformats.org/officeDocument/2006/relationships/slideLayout" Target="../slideLayouts/slideLayout7.xml"/></Relationships>
</file>

<file path=ppt/slides/_rels/slide181.xml.rels><?xml version="1.0" encoding="UTF-8" standalone="yes"?>
<Relationships xmlns="http://schemas.openxmlformats.org/package/2006/relationships"><Relationship Id="rId2" Type="http://schemas.openxmlformats.org/officeDocument/2006/relationships/image" Target="../media/image218.png"/><Relationship Id="rId1" Type="http://schemas.openxmlformats.org/officeDocument/2006/relationships/slideLayout" Target="../slideLayouts/slideLayout7.xml"/></Relationships>
</file>

<file path=ppt/slides/_rels/slide18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83.xml.rels><?xml version="1.0" encoding="UTF-8" standalone="yes"?>
<Relationships xmlns="http://schemas.openxmlformats.org/package/2006/relationships"><Relationship Id="rId3" Type="http://schemas.openxmlformats.org/officeDocument/2006/relationships/image" Target="../media/image220.png"/><Relationship Id="rId2" Type="http://schemas.openxmlformats.org/officeDocument/2006/relationships/image" Target="../media/image219.png"/><Relationship Id="rId1" Type="http://schemas.openxmlformats.org/officeDocument/2006/relationships/slideLayout" Target="../slideLayouts/slideLayout7.xml"/></Relationships>
</file>

<file path=ppt/slides/_rels/slide184.xml.rels><?xml version="1.0" encoding="UTF-8" standalone="yes"?>
<Relationships xmlns="http://schemas.openxmlformats.org/package/2006/relationships"><Relationship Id="rId3" Type="http://schemas.openxmlformats.org/officeDocument/2006/relationships/image" Target="../media/image214.png"/><Relationship Id="rId2" Type="http://schemas.openxmlformats.org/officeDocument/2006/relationships/notesSlide" Target="../notesSlides/notesSlide99.xml"/><Relationship Id="rId1" Type="http://schemas.openxmlformats.org/officeDocument/2006/relationships/slideLayout" Target="../slideLayouts/slideLayout7.xml"/><Relationship Id="rId4" Type="http://schemas.openxmlformats.org/officeDocument/2006/relationships/image" Target="../media/image221.png"/></Relationships>
</file>

<file path=ppt/slides/_rels/slide185.xml.rels><?xml version="1.0" encoding="UTF-8" standalone="yes"?>
<Relationships xmlns="http://schemas.openxmlformats.org/package/2006/relationships"><Relationship Id="rId3" Type="http://schemas.openxmlformats.org/officeDocument/2006/relationships/image" Target="../media/image214.png"/><Relationship Id="rId2" Type="http://schemas.openxmlformats.org/officeDocument/2006/relationships/notesSlide" Target="../notesSlides/notesSlide100.xml"/><Relationship Id="rId1" Type="http://schemas.openxmlformats.org/officeDocument/2006/relationships/slideLayout" Target="../slideLayouts/slideLayout7.xml"/><Relationship Id="rId4" Type="http://schemas.openxmlformats.org/officeDocument/2006/relationships/image" Target="../media/image222.png"/></Relationships>
</file>

<file path=ppt/slides/_rels/slide186.xml.rels><?xml version="1.0" encoding="UTF-8" standalone="yes"?>
<Relationships xmlns="http://schemas.openxmlformats.org/package/2006/relationships"><Relationship Id="rId3" Type="http://schemas.openxmlformats.org/officeDocument/2006/relationships/image" Target="../media/image223.png"/><Relationship Id="rId2" Type="http://schemas.openxmlformats.org/officeDocument/2006/relationships/notesSlide" Target="../notesSlides/notesSlide101.xml"/><Relationship Id="rId1" Type="http://schemas.openxmlformats.org/officeDocument/2006/relationships/slideLayout" Target="../slideLayouts/slideLayout7.xml"/></Relationships>
</file>

<file path=ppt/slides/_rels/slide187.xml.rels><?xml version="1.0" encoding="UTF-8" standalone="yes"?>
<Relationships xmlns="http://schemas.openxmlformats.org/package/2006/relationships"><Relationship Id="rId2" Type="http://schemas.openxmlformats.org/officeDocument/2006/relationships/image" Target="../media/image214.png"/><Relationship Id="rId1" Type="http://schemas.openxmlformats.org/officeDocument/2006/relationships/slideLayout" Target="../slideLayouts/slideLayout7.xml"/></Relationships>
</file>

<file path=ppt/slides/_rels/slide188.xml.rels><?xml version="1.0" encoding="UTF-8" standalone="yes"?>
<Relationships xmlns="http://schemas.openxmlformats.org/package/2006/relationships"><Relationship Id="rId2" Type="http://schemas.openxmlformats.org/officeDocument/2006/relationships/notesSlide" Target="../notesSlides/notesSlide102.xml"/><Relationship Id="rId1" Type="http://schemas.openxmlformats.org/officeDocument/2006/relationships/slideLayout" Target="../slideLayouts/slideLayout7.xml"/></Relationships>
</file>

<file path=ppt/slides/_rels/slide189.xml.rels><?xml version="1.0" encoding="UTF-8" standalone="yes"?>
<Relationships xmlns="http://schemas.openxmlformats.org/package/2006/relationships"><Relationship Id="rId3" Type="http://schemas.openxmlformats.org/officeDocument/2006/relationships/image" Target="../media/image224.png"/><Relationship Id="rId2" Type="http://schemas.openxmlformats.org/officeDocument/2006/relationships/notesSlide" Target="../notesSlides/notesSlide103.xml"/><Relationship Id="rId1" Type="http://schemas.openxmlformats.org/officeDocument/2006/relationships/slideLayout" Target="../slideLayouts/slideLayout7.xml"/></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7.xml"/></Relationships>
</file>

<file path=ppt/slides/_rels/slide190.xml.rels><?xml version="1.0" encoding="UTF-8" standalone="yes"?>
<Relationships xmlns="http://schemas.openxmlformats.org/package/2006/relationships"><Relationship Id="rId3" Type="http://schemas.openxmlformats.org/officeDocument/2006/relationships/image" Target="../media/image225.png"/><Relationship Id="rId2" Type="http://schemas.openxmlformats.org/officeDocument/2006/relationships/notesSlide" Target="../notesSlides/notesSlide104.xml"/><Relationship Id="rId1" Type="http://schemas.openxmlformats.org/officeDocument/2006/relationships/slideLayout" Target="../slideLayouts/slideLayout7.xml"/></Relationships>
</file>

<file path=ppt/slides/_rels/slide191.xml.rels><?xml version="1.0" encoding="UTF-8" standalone="yes"?>
<Relationships xmlns="http://schemas.openxmlformats.org/package/2006/relationships"><Relationship Id="rId3" Type="http://schemas.openxmlformats.org/officeDocument/2006/relationships/image" Target="../media/image226.png"/><Relationship Id="rId2" Type="http://schemas.openxmlformats.org/officeDocument/2006/relationships/notesSlide" Target="../notesSlides/notesSlide105.xml"/><Relationship Id="rId1" Type="http://schemas.openxmlformats.org/officeDocument/2006/relationships/slideLayout" Target="../slideLayouts/slideLayout7.xml"/></Relationships>
</file>

<file path=ppt/slides/_rels/slide192.xml.rels><?xml version="1.0" encoding="UTF-8" standalone="yes"?>
<Relationships xmlns="http://schemas.openxmlformats.org/package/2006/relationships"><Relationship Id="rId3" Type="http://schemas.openxmlformats.org/officeDocument/2006/relationships/image" Target="../media/image227.png"/><Relationship Id="rId2" Type="http://schemas.openxmlformats.org/officeDocument/2006/relationships/notesSlide" Target="../notesSlides/notesSlide106.xml"/><Relationship Id="rId1" Type="http://schemas.openxmlformats.org/officeDocument/2006/relationships/slideLayout" Target="../slideLayouts/slideLayout7.xml"/></Relationships>
</file>

<file path=ppt/slides/_rels/slide193.xml.rels><?xml version="1.0" encoding="UTF-8" standalone="yes"?>
<Relationships xmlns="http://schemas.openxmlformats.org/package/2006/relationships"><Relationship Id="rId3" Type="http://schemas.openxmlformats.org/officeDocument/2006/relationships/image" Target="../media/image214.png"/><Relationship Id="rId7" Type="http://schemas.openxmlformats.org/officeDocument/2006/relationships/image" Target="../media/image231.png"/><Relationship Id="rId2" Type="http://schemas.openxmlformats.org/officeDocument/2006/relationships/notesSlide" Target="../notesSlides/notesSlide107.xml"/><Relationship Id="rId1" Type="http://schemas.openxmlformats.org/officeDocument/2006/relationships/slideLayout" Target="../slideLayouts/slideLayout7.xml"/><Relationship Id="rId6" Type="http://schemas.openxmlformats.org/officeDocument/2006/relationships/image" Target="../media/image230.png"/><Relationship Id="rId5" Type="http://schemas.openxmlformats.org/officeDocument/2006/relationships/image" Target="../media/image229.png"/><Relationship Id="rId4" Type="http://schemas.openxmlformats.org/officeDocument/2006/relationships/image" Target="../media/image228.png"/></Relationships>
</file>

<file path=ppt/slides/_rels/slide19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95.xml.rels><?xml version="1.0" encoding="UTF-8" standalone="yes"?>
<Relationships xmlns="http://schemas.openxmlformats.org/package/2006/relationships"><Relationship Id="rId2" Type="http://schemas.openxmlformats.org/officeDocument/2006/relationships/image" Target="../media/image214.png"/><Relationship Id="rId1" Type="http://schemas.openxmlformats.org/officeDocument/2006/relationships/slideLayout" Target="../slideLayouts/slideLayout7.xml"/></Relationships>
</file>

<file path=ppt/slides/_rels/slide196.xml.rels><?xml version="1.0" encoding="UTF-8" standalone="yes"?>
<Relationships xmlns="http://schemas.openxmlformats.org/package/2006/relationships"><Relationship Id="rId3" Type="http://schemas.openxmlformats.org/officeDocument/2006/relationships/image" Target="../media/image214.png"/><Relationship Id="rId2" Type="http://schemas.openxmlformats.org/officeDocument/2006/relationships/notesSlide" Target="../notesSlides/notesSlide108.xml"/><Relationship Id="rId1" Type="http://schemas.openxmlformats.org/officeDocument/2006/relationships/slideLayout" Target="../slideLayouts/slideLayout7.xml"/></Relationships>
</file>

<file path=ppt/slides/_rels/slide197.xml.rels><?xml version="1.0" encoding="UTF-8" standalone="yes"?>
<Relationships xmlns="http://schemas.openxmlformats.org/package/2006/relationships"><Relationship Id="rId2" Type="http://schemas.openxmlformats.org/officeDocument/2006/relationships/image" Target="../media/image214.png"/><Relationship Id="rId1" Type="http://schemas.openxmlformats.org/officeDocument/2006/relationships/slideLayout" Target="../slideLayouts/slideLayout7.xml"/></Relationships>
</file>

<file path=ppt/slides/_rels/slide198.xml.rels><?xml version="1.0" encoding="UTF-8" standalone="yes"?>
<Relationships xmlns="http://schemas.openxmlformats.org/package/2006/relationships"><Relationship Id="rId3" Type="http://schemas.openxmlformats.org/officeDocument/2006/relationships/image" Target="../media/image232.emf"/><Relationship Id="rId2" Type="http://schemas.openxmlformats.org/officeDocument/2006/relationships/image" Target="../media/image214.png"/><Relationship Id="rId1" Type="http://schemas.openxmlformats.org/officeDocument/2006/relationships/slideLayout" Target="../slideLayouts/slideLayout7.xml"/></Relationships>
</file>

<file path=ppt/slides/_rels/slide199.xml.rels><?xml version="1.0" encoding="UTF-8" standalone="yes"?>
<Relationships xmlns="http://schemas.openxmlformats.org/package/2006/relationships"><Relationship Id="rId2" Type="http://schemas.openxmlformats.org/officeDocument/2006/relationships/image" Target="../media/image233.png"/><Relationship Id="rId1" Type="http://schemas.openxmlformats.org/officeDocument/2006/relationships/slideLayout" Target="../slideLayouts/slideLayout7.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7.xml"/></Relationships>
</file>

<file path=ppt/slides/_rels/slide200.xml.rels><?xml version="1.0" encoding="UTF-8" standalone="yes"?>
<Relationships xmlns="http://schemas.openxmlformats.org/package/2006/relationships"><Relationship Id="rId2" Type="http://schemas.openxmlformats.org/officeDocument/2006/relationships/image" Target="../media/image214.png"/><Relationship Id="rId1" Type="http://schemas.openxmlformats.org/officeDocument/2006/relationships/slideLayout" Target="../slideLayouts/slideLayout7.xml"/></Relationships>
</file>

<file path=ppt/slides/_rels/slide201.xml.rels><?xml version="1.0" encoding="UTF-8" standalone="yes"?>
<Relationships xmlns="http://schemas.openxmlformats.org/package/2006/relationships"><Relationship Id="rId3" Type="http://schemas.openxmlformats.org/officeDocument/2006/relationships/image" Target="../media/image234.emf"/><Relationship Id="rId2" Type="http://schemas.openxmlformats.org/officeDocument/2006/relationships/image" Target="../media/image214.png"/><Relationship Id="rId1" Type="http://schemas.openxmlformats.org/officeDocument/2006/relationships/slideLayout" Target="../slideLayouts/slideLayout7.xml"/></Relationships>
</file>

<file path=ppt/slides/_rels/slide20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0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04.xml.rels><?xml version="1.0" encoding="UTF-8" standalone="yes"?>
<Relationships xmlns="http://schemas.openxmlformats.org/package/2006/relationships"><Relationship Id="rId2" Type="http://schemas.openxmlformats.org/officeDocument/2006/relationships/image" Target="../media/image214.png"/><Relationship Id="rId1" Type="http://schemas.openxmlformats.org/officeDocument/2006/relationships/slideLayout" Target="../slideLayouts/slideLayout7.xml"/></Relationships>
</file>

<file path=ppt/slides/_rels/slide205.xml.rels><?xml version="1.0" encoding="UTF-8" standalone="yes"?>
<Relationships xmlns="http://schemas.openxmlformats.org/package/2006/relationships"><Relationship Id="rId3" Type="http://schemas.openxmlformats.org/officeDocument/2006/relationships/image" Target="../media/image214.png"/><Relationship Id="rId2" Type="http://schemas.openxmlformats.org/officeDocument/2006/relationships/notesSlide" Target="../notesSlides/notesSlide109.xml"/><Relationship Id="rId1" Type="http://schemas.openxmlformats.org/officeDocument/2006/relationships/slideLayout" Target="../slideLayouts/slideLayout7.xml"/></Relationships>
</file>

<file path=ppt/slides/_rels/slide206.xml.rels><?xml version="1.0" encoding="UTF-8" standalone="yes"?>
<Relationships xmlns="http://schemas.openxmlformats.org/package/2006/relationships"><Relationship Id="rId2" Type="http://schemas.openxmlformats.org/officeDocument/2006/relationships/image" Target="../media/image214.png"/><Relationship Id="rId1" Type="http://schemas.openxmlformats.org/officeDocument/2006/relationships/slideLayout" Target="../slideLayouts/slideLayout7.xml"/></Relationships>
</file>

<file path=ppt/slides/_rels/slide207.xml.rels><?xml version="1.0" encoding="UTF-8" standalone="yes"?>
<Relationships xmlns="http://schemas.openxmlformats.org/package/2006/relationships"><Relationship Id="rId2" Type="http://schemas.openxmlformats.org/officeDocument/2006/relationships/image" Target="../media/image214.png"/><Relationship Id="rId1" Type="http://schemas.openxmlformats.org/officeDocument/2006/relationships/slideLayout" Target="../slideLayouts/slideLayout7.xml"/></Relationships>
</file>

<file path=ppt/slides/_rels/slide208.xml.rels><?xml version="1.0" encoding="UTF-8" standalone="yes"?>
<Relationships xmlns="http://schemas.openxmlformats.org/package/2006/relationships"><Relationship Id="rId3" Type="http://schemas.openxmlformats.org/officeDocument/2006/relationships/chart" Target="../charts/chart6.xml"/><Relationship Id="rId7" Type="http://schemas.openxmlformats.org/officeDocument/2006/relationships/image" Target="../media/image235.png"/><Relationship Id="rId2" Type="http://schemas.openxmlformats.org/officeDocument/2006/relationships/chart" Target="../charts/chart5.xml"/><Relationship Id="rId1" Type="http://schemas.openxmlformats.org/officeDocument/2006/relationships/slideLayout" Target="../slideLayouts/slideLayout7.xml"/><Relationship Id="rId6" Type="http://schemas.openxmlformats.org/officeDocument/2006/relationships/image" Target="../media/image214.png"/><Relationship Id="rId5" Type="http://schemas.openxmlformats.org/officeDocument/2006/relationships/chart" Target="../charts/chart8.xml"/><Relationship Id="rId4" Type="http://schemas.openxmlformats.org/officeDocument/2006/relationships/chart" Target="../charts/chart7.xml"/></Relationships>
</file>

<file path=ppt/slides/_rels/slide209.xml.rels><?xml version="1.0" encoding="UTF-8" standalone="yes"?>
<Relationships xmlns="http://schemas.openxmlformats.org/package/2006/relationships"><Relationship Id="rId3" Type="http://schemas.openxmlformats.org/officeDocument/2006/relationships/chart" Target="../charts/chart9.xml"/><Relationship Id="rId2" Type="http://schemas.openxmlformats.org/officeDocument/2006/relationships/image" Target="../media/image214.png"/><Relationship Id="rId1" Type="http://schemas.openxmlformats.org/officeDocument/2006/relationships/slideLayout" Target="../slideLayouts/slideLayout7.xml"/><Relationship Id="rId4" Type="http://schemas.openxmlformats.org/officeDocument/2006/relationships/image" Target="../media/image236.png"/></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7.xml"/></Relationships>
</file>

<file path=ppt/slides/_rels/slide210.xml.rels><?xml version="1.0" encoding="UTF-8" standalone="yes"?>
<Relationships xmlns="http://schemas.openxmlformats.org/package/2006/relationships"><Relationship Id="rId2" Type="http://schemas.openxmlformats.org/officeDocument/2006/relationships/image" Target="../media/image214.png"/><Relationship Id="rId1" Type="http://schemas.openxmlformats.org/officeDocument/2006/relationships/slideLayout" Target="../slideLayouts/slideLayout7.xml"/></Relationships>
</file>

<file path=ppt/slides/_rels/slide211.xml.rels><?xml version="1.0" encoding="UTF-8" standalone="yes"?>
<Relationships xmlns="http://schemas.openxmlformats.org/package/2006/relationships"><Relationship Id="rId2" Type="http://schemas.openxmlformats.org/officeDocument/2006/relationships/image" Target="../media/image214.png"/><Relationship Id="rId1" Type="http://schemas.openxmlformats.org/officeDocument/2006/relationships/slideLayout" Target="../slideLayouts/slideLayout7.xml"/></Relationships>
</file>

<file path=ppt/slides/_rels/slide21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1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1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15.xml.rels><?xml version="1.0" encoding="UTF-8" standalone="yes"?>
<Relationships xmlns="http://schemas.openxmlformats.org/package/2006/relationships"><Relationship Id="rId2" Type="http://schemas.openxmlformats.org/officeDocument/2006/relationships/image" Target="../media/image237.png"/><Relationship Id="rId1" Type="http://schemas.openxmlformats.org/officeDocument/2006/relationships/slideLayout" Target="../slideLayouts/slideLayout7.xml"/></Relationships>
</file>

<file path=ppt/slides/_rels/slide216.xml.rels><?xml version="1.0" encoding="UTF-8" standalone="yes"?>
<Relationships xmlns="http://schemas.openxmlformats.org/package/2006/relationships"><Relationship Id="rId3" Type="http://schemas.openxmlformats.org/officeDocument/2006/relationships/image" Target="../media/image238.png"/><Relationship Id="rId2" Type="http://schemas.openxmlformats.org/officeDocument/2006/relationships/notesSlide" Target="../notesSlides/notesSlide110.xml"/><Relationship Id="rId1" Type="http://schemas.openxmlformats.org/officeDocument/2006/relationships/slideLayout" Target="../slideLayouts/slideLayout7.xml"/></Relationships>
</file>

<file path=ppt/slides/_rels/slide217.xml.rels><?xml version="1.0" encoding="UTF-8" standalone="yes"?>
<Relationships xmlns="http://schemas.openxmlformats.org/package/2006/relationships"><Relationship Id="rId2" Type="http://schemas.openxmlformats.org/officeDocument/2006/relationships/image" Target="../media/image239.png"/><Relationship Id="rId1" Type="http://schemas.openxmlformats.org/officeDocument/2006/relationships/slideLayout" Target="../slideLayouts/slideLayout7.xml"/></Relationships>
</file>

<file path=ppt/slides/_rels/slide21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19.xml.rels><?xml version="1.0" encoding="UTF-8" standalone="yes"?>
<Relationships xmlns="http://schemas.openxmlformats.org/package/2006/relationships"><Relationship Id="rId3" Type="http://schemas.openxmlformats.org/officeDocument/2006/relationships/diagramLayout" Target="../diagrams/layout4.xml"/><Relationship Id="rId2" Type="http://schemas.openxmlformats.org/officeDocument/2006/relationships/diagramData" Target="../diagrams/data4.xml"/><Relationship Id="rId1" Type="http://schemas.openxmlformats.org/officeDocument/2006/relationships/slideLayout" Target="../slideLayouts/slideLayout7.xml"/><Relationship Id="rId6" Type="http://schemas.microsoft.com/office/2007/relationships/diagramDrawing" Target="../diagrams/drawing4.xml"/><Relationship Id="rId5" Type="http://schemas.openxmlformats.org/officeDocument/2006/relationships/diagramColors" Target="../diagrams/colors4.xml"/><Relationship Id="rId4" Type="http://schemas.openxmlformats.org/officeDocument/2006/relationships/diagramQuickStyle" Target="../diagrams/quickStyle4.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7.xml"/></Relationships>
</file>

<file path=ppt/slides/_rels/slide22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21.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222.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223.xml.rels><?xml version="1.0" encoding="UTF-8" standalone="yes"?>
<Relationships xmlns="http://schemas.openxmlformats.org/package/2006/relationships"><Relationship Id="rId3" Type="http://schemas.openxmlformats.org/officeDocument/2006/relationships/notesSlide" Target="../notesSlides/notesSlide111.xml"/><Relationship Id="rId2" Type="http://schemas.openxmlformats.org/officeDocument/2006/relationships/slideLayout" Target="../slideLayouts/slideLayout7.xml"/><Relationship Id="rId1" Type="http://schemas.openxmlformats.org/officeDocument/2006/relationships/vmlDrawing" Target="../drawings/vmlDrawing3.vml"/><Relationship Id="rId5" Type="http://schemas.openxmlformats.org/officeDocument/2006/relationships/image" Target="../media/image240.emf"/><Relationship Id="rId4" Type="http://schemas.openxmlformats.org/officeDocument/2006/relationships/oleObject" Target="../embeddings/oleObject7.bin"/></Relationships>
</file>

<file path=ppt/slides/_rels/slide224.xml.rels><?xml version="1.0" encoding="UTF-8" standalone="yes"?>
<Relationships xmlns="http://schemas.openxmlformats.org/package/2006/relationships"><Relationship Id="rId3" Type="http://schemas.openxmlformats.org/officeDocument/2006/relationships/image" Target="../media/image183.png"/><Relationship Id="rId2" Type="http://schemas.openxmlformats.org/officeDocument/2006/relationships/notesSlide" Target="../notesSlides/notesSlide112.xml"/><Relationship Id="rId1" Type="http://schemas.openxmlformats.org/officeDocument/2006/relationships/slideLayout" Target="../slideLayouts/slideLayout7.xml"/><Relationship Id="rId6" Type="http://schemas.openxmlformats.org/officeDocument/2006/relationships/image" Target="../media/image185.jpeg"/><Relationship Id="rId5" Type="http://schemas.microsoft.com/office/2007/relationships/hdphoto" Target="../media/hdphoto2.wdp"/><Relationship Id="rId4" Type="http://schemas.openxmlformats.org/officeDocument/2006/relationships/image" Target="../media/image184.png"/></Relationships>
</file>

<file path=ppt/slides/_rels/slide22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2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27.xml.rels><?xml version="1.0" encoding="UTF-8" standalone="yes"?>
<Relationships xmlns="http://schemas.openxmlformats.org/package/2006/relationships"><Relationship Id="rId2" Type="http://schemas.openxmlformats.org/officeDocument/2006/relationships/image" Target="../media/image241.png"/><Relationship Id="rId1" Type="http://schemas.openxmlformats.org/officeDocument/2006/relationships/slideLayout" Target="../slideLayouts/slideLayout7.xml"/></Relationships>
</file>

<file path=ppt/slides/_rels/slide22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2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7.xml"/></Relationships>
</file>

<file path=ppt/slides/_rels/slide230.xml.rels><?xml version="1.0" encoding="UTF-8" standalone="yes"?>
<Relationships xmlns="http://schemas.openxmlformats.org/package/2006/relationships"><Relationship Id="rId2" Type="http://schemas.openxmlformats.org/officeDocument/2006/relationships/image" Target="../media/image242.png"/><Relationship Id="rId1" Type="http://schemas.openxmlformats.org/officeDocument/2006/relationships/slideLayout" Target="../slideLayouts/slideLayout7.xml"/></Relationships>
</file>

<file path=ppt/slides/_rels/slide23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3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3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3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3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3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3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38.xml.rels><?xml version="1.0" encoding="UTF-8" standalone="yes"?>
<Relationships xmlns="http://schemas.openxmlformats.org/package/2006/relationships"><Relationship Id="rId3" Type="http://schemas.openxmlformats.org/officeDocument/2006/relationships/image" Target="../media/image243.png"/><Relationship Id="rId2" Type="http://schemas.openxmlformats.org/officeDocument/2006/relationships/notesSlide" Target="../notesSlides/notesSlide113.xml"/><Relationship Id="rId1" Type="http://schemas.openxmlformats.org/officeDocument/2006/relationships/slideLayout" Target="../slideLayouts/slideLayout7.xml"/></Relationships>
</file>

<file path=ppt/slides/_rels/slide239.xml.rels><?xml version="1.0" encoding="UTF-8" standalone="yes"?>
<Relationships xmlns="http://schemas.openxmlformats.org/package/2006/relationships"><Relationship Id="rId2" Type="http://schemas.openxmlformats.org/officeDocument/2006/relationships/notesSlide" Target="../notesSlides/notesSlide114.xml"/><Relationship Id="rId1" Type="http://schemas.openxmlformats.org/officeDocument/2006/relationships/slideLayout" Target="../slideLayouts/slideLayout7.xm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7.xml"/></Relationships>
</file>

<file path=ppt/slides/_rels/slide240.xml.rels><?xml version="1.0" encoding="UTF-8" standalone="yes"?>
<Relationships xmlns="http://schemas.openxmlformats.org/package/2006/relationships"><Relationship Id="rId2" Type="http://schemas.openxmlformats.org/officeDocument/2006/relationships/notesSlide" Target="../notesSlides/notesSlide115.xml"/><Relationship Id="rId1" Type="http://schemas.openxmlformats.org/officeDocument/2006/relationships/slideLayout" Target="../slideLayouts/slideLayout7.xml"/></Relationships>
</file>

<file path=ppt/slides/_rels/slide241.xml.rels><?xml version="1.0" encoding="UTF-8" standalone="yes"?>
<Relationships xmlns="http://schemas.openxmlformats.org/package/2006/relationships"><Relationship Id="rId3" Type="http://schemas.openxmlformats.org/officeDocument/2006/relationships/image" Target="../media/image214.png"/><Relationship Id="rId2" Type="http://schemas.openxmlformats.org/officeDocument/2006/relationships/notesSlide" Target="../notesSlides/notesSlide116.xml"/><Relationship Id="rId1" Type="http://schemas.openxmlformats.org/officeDocument/2006/relationships/slideLayout" Target="../slideLayouts/slideLayout7.xml"/></Relationships>
</file>

<file path=ppt/slides/_rels/slide242.xml.rels><?xml version="1.0" encoding="UTF-8" standalone="yes"?>
<Relationships xmlns="http://schemas.openxmlformats.org/package/2006/relationships"><Relationship Id="rId3" Type="http://schemas.openxmlformats.org/officeDocument/2006/relationships/image" Target="../media/image214.png"/><Relationship Id="rId2" Type="http://schemas.openxmlformats.org/officeDocument/2006/relationships/notesSlide" Target="../notesSlides/notesSlide117.xml"/><Relationship Id="rId1" Type="http://schemas.openxmlformats.org/officeDocument/2006/relationships/slideLayout" Target="../slideLayouts/slideLayout7.xml"/></Relationships>
</file>

<file path=ppt/slides/_rels/slide243.xml.rels><?xml version="1.0" encoding="UTF-8" standalone="yes"?>
<Relationships xmlns="http://schemas.openxmlformats.org/package/2006/relationships"><Relationship Id="rId3" Type="http://schemas.openxmlformats.org/officeDocument/2006/relationships/image" Target="../media/image214.png"/><Relationship Id="rId2" Type="http://schemas.openxmlformats.org/officeDocument/2006/relationships/notesSlide" Target="../notesSlides/notesSlide118.xml"/><Relationship Id="rId1" Type="http://schemas.openxmlformats.org/officeDocument/2006/relationships/slideLayout" Target="../slideLayouts/slideLayout7.xml"/></Relationships>
</file>

<file path=ppt/slides/_rels/slide244.xml.rels><?xml version="1.0" encoding="UTF-8" standalone="yes"?>
<Relationships xmlns="http://schemas.openxmlformats.org/package/2006/relationships"><Relationship Id="rId3" Type="http://schemas.openxmlformats.org/officeDocument/2006/relationships/image" Target="../media/image214.png"/><Relationship Id="rId2" Type="http://schemas.openxmlformats.org/officeDocument/2006/relationships/notesSlide" Target="../notesSlides/notesSlide119.xml"/><Relationship Id="rId1" Type="http://schemas.openxmlformats.org/officeDocument/2006/relationships/slideLayout" Target="../slideLayouts/slideLayout7.xml"/></Relationships>
</file>

<file path=ppt/slides/_rels/slide245.xml.rels><?xml version="1.0" encoding="UTF-8" standalone="yes"?>
<Relationships xmlns="http://schemas.openxmlformats.org/package/2006/relationships"><Relationship Id="rId3" Type="http://schemas.openxmlformats.org/officeDocument/2006/relationships/image" Target="../media/image244.png"/><Relationship Id="rId2" Type="http://schemas.openxmlformats.org/officeDocument/2006/relationships/notesSlide" Target="../notesSlides/notesSlide120.xml"/><Relationship Id="rId1" Type="http://schemas.openxmlformats.org/officeDocument/2006/relationships/slideLayout" Target="../slideLayouts/slideLayout7.xml"/><Relationship Id="rId4" Type="http://schemas.openxmlformats.org/officeDocument/2006/relationships/image" Target="../media/image214.png"/></Relationships>
</file>

<file path=ppt/slides/_rels/slide246.xml.rels><?xml version="1.0" encoding="UTF-8" standalone="yes"?>
<Relationships xmlns="http://schemas.openxmlformats.org/package/2006/relationships"><Relationship Id="rId3" Type="http://schemas.openxmlformats.org/officeDocument/2006/relationships/image" Target="../media/image245.png"/><Relationship Id="rId2" Type="http://schemas.openxmlformats.org/officeDocument/2006/relationships/notesSlide" Target="../notesSlides/notesSlide121.xml"/><Relationship Id="rId1" Type="http://schemas.openxmlformats.org/officeDocument/2006/relationships/slideLayout" Target="../slideLayouts/slideLayout7.xml"/><Relationship Id="rId6" Type="http://schemas.openxmlformats.org/officeDocument/2006/relationships/image" Target="../media/image247.png"/><Relationship Id="rId5" Type="http://schemas.openxmlformats.org/officeDocument/2006/relationships/image" Target="../media/image246.png"/><Relationship Id="rId4" Type="http://schemas.openxmlformats.org/officeDocument/2006/relationships/image" Target="../media/image214.png"/></Relationships>
</file>

<file path=ppt/slides/_rels/slide247.xml.rels><?xml version="1.0" encoding="UTF-8" standalone="yes"?>
<Relationships xmlns="http://schemas.openxmlformats.org/package/2006/relationships"><Relationship Id="rId3" Type="http://schemas.openxmlformats.org/officeDocument/2006/relationships/image" Target="../media/image214.png"/><Relationship Id="rId2" Type="http://schemas.openxmlformats.org/officeDocument/2006/relationships/notesSlide" Target="../notesSlides/notesSlide122.xml"/><Relationship Id="rId1" Type="http://schemas.openxmlformats.org/officeDocument/2006/relationships/slideLayout" Target="../slideLayouts/slideLayout7.xml"/><Relationship Id="rId6" Type="http://schemas.openxmlformats.org/officeDocument/2006/relationships/image" Target="../media/image250.png"/><Relationship Id="rId5" Type="http://schemas.openxmlformats.org/officeDocument/2006/relationships/image" Target="../media/image249.png"/><Relationship Id="rId4" Type="http://schemas.openxmlformats.org/officeDocument/2006/relationships/image" Target="../media/image248.png"/></Relationships>
</file>

<file path=ppt/slides/_rels/slide248.xml.rels><?xml version="1.0" encoding="UTF-8" standalone="yes"?>
<Relationships xmlns="http://schemas.openxmlformats.org/package/2006/relationships"><Relationship Id="rId3" Type="http://schemas.openxmlformats.org/officeDocument/2006/relationships/image" Target="../media/image214.png"/><Relationship Id="rId2" Type="http://schemas.openxmlformats.org/officeDocument/2006/relationships/notesSlide" Target="../notesSlides/notesSlide123.xml"/><Relationship Id="rId1" Type="http://schemas.openxmlformats.org/officeDocument/2006/relationships/slideLayout" Target="../slideLayouts/slideLayout7.xml"/><Relationship Id="rId4" Type="http://schemas.openxmlformats.org/officeDocument/2006/relationships/image" Target="../media/image251.png"/></Relationships>
</file>

<file path=ppt/slides/_rels/slide249.xml.rels><?xml version="1.0" encoding="UTF-8" standalone="yes"?>
<Relationships xmlns="http://schemas.openxmlformats.org/package/2006/relationships"><Relationship Id="rId3" Type="http://schemas.openxmlformats.org/officeDocument/2006/relationships/image" Target="../media/image252.png"/><Relationship Id="rId7" Type="http://schemas.openxmlformats.org/officeDocument/2006/relationships/image" Target="../media/image255.emf"/><Relationship Id="rId2" Type="http://schemas.openxmlformats.org/officeDocument/2006/relationships/notesSlide" Target="../notesSlides/notesSlide124.xml"/><Relationship Id="rId1" Type="http://schemas.openxmlformats.org/officeDocument/2006/relationships/slideLayout" Target="../slideLayouts/slideLayout7.xml"/><Relationship Id="rId6" Type="http://schemas.openxmlformats.org/officeDocument/2006/relationships/image" Target="../media/image254.png"/><Relationship Id="rId5" Type="http://schemas.openxmlformats.org/officeDocument/2006/relationships/image" Target="../media/image214.png"/><Relationship Id="rId4" Type="http://schemas.openxmlformats.org/officeDocument/2006/relationships/image" Target="../media/image253.png"/></Relationships>
</file>

<file path=ppt/slides/_rels/slide25.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7.xml"/></Relationships>
</file>

<file path=ppt/slides/_rels/slide250.xml.rels><?xml version="1.0" encoding="UTF-8" standalone="yes"?>
<Relationships xmlns="http://schemas.openxmlformats.org/package/2006/relationships"><Relationship Id="rId3" Type="http://schemas.openxmlformats.org/officeDocument/2006/relationships/image" Target="../media/image256.png"/><Relationship Id="rId2" Type="http://schemas.openxmlformats.org/officeDocument/2006/relationships/notesSlide" Target="../notesSlides/notesSlide125.xml"/><Relationship Id="rId1" Type="http://schemas.openxmlformats.org/officeDocument/2006/relationships/slideLayout" Target="../slideLayouts/slideLayout7.xml"/></Relationships>
</file>

<file path=ppt/slides/_rels/slide251.xml.rels><?xml version="1.0" encoding="UTF-8" standalone="yes"?>
<Relationships xmlns="http://schemas.openxmlformats.org/package/2006/relationships"><Relationship Id="rId8" Type="http://schemas.openxmlformats.org/officeDocument/2006/relationships/image" Target="../media/image259.png"/><Relationship Id="rId3" Type="http://schemas.openxmlformats.org/officeDocument/2006/relationships/notesSlide" Target="../notesSlides/notesSlide126.xml"/><Relationship Id="rId7" Type="http://schemas.openxmlformats.org/officeDocument/2006/relationships/oleObject" Target="../embeddings/oleObject9.bin"/><Relationship Id="rId2" Type="http://schemas.openxmlformats.org/officeDocument/2006/relationships/slideLayout" Target="../slideLayouts/slideLayout7.xml"/><Relationship Id="rId1" Type="http://schemas.openxmlformats.org/officeDocument/2006/relationships/vmlDrawing" Target="../drawings/vmlDrawing4.vml"/><Relationship Id="rId6" Type="http://schemas.openxmlformats.org/officeDocument/2006/relationships/image" Target="../media/image257.emf"/><Relationship Id="rId11" Type="http://schemas.openxmlformats.org/officeDocument/2006/relationships/image" Target="../media/image262.png"/><Relationship Id="rId5" Type="http://schemas.openxmlformats.org/officeDocument/2006/relationships/oleObject" Target="../embeddings/oleObject8.bin"/><Relationship Id="rId10" Type="http://schemas.openxmlformats.org/officeDocument/2006/relationships/image" Target="../media/image261.png"/><Relationship Id="rId4" Type="http://schemas.openxmlformats.org/officeDocument/2006/relationships/image" Target="../media/image258.png"/><Relationship Id="rId9" Type="http://schemas.openxmlformats.org/officeDocument/2006/relationships/image" Target="../media/image260.wmf"/></Relationships>
</file>

<file path=ppt/slides/_rels/slide252.xml.rels><?xml version="1.0" encoding="UTF-8" standalone="yes"?>
<Relationships xmlns="http://schemas.openxmlformats.org/package/2006/relationships"><Relationship Id="rId3" Type="http://schemas.openxmlformats.org/officeDocument/2006/relationships/image" Target="../media/image263.png"/><Relationship Id="rId2" Type="http://schemas.openxmlformats.org/officeDocument/2006/relationships/notesSlide" Target="../notesSlides/notesSlide127.xml"/><Relationship Id="rId1" Type="http://schemas.openxmlformats.org/officeDocument/2006/relationships/slideLayout" Target="../slideLayouts/slideLayout7.xml"/></Relationships>
</file>

<file path=ppt/slides/_rels/slide253.xml.rels><?xml version="1.0" encoding="UTF-8" standalone="yes"?>
<Relationships xmlns="http://schemas.openxmlformats.org/package/2006/relationships"><Relationship Id="rId8" Type="http://schemas.openxmlformats.org/officeDocument/2006/relationships/image" Target="../media/image269.png"/><Relationship Id="rId3" Type="http://schemas.openxmlformats.org/officeDocument/2006/relationships/image" Target="../media/image264.png"/><Relationship Id="rId7" Type="http://schemas.openxmlformats.org/officeDocument/2006/relationships/image" Target="../media/image268.png"/><Relationship Id="rId2" Type="http://schemas.openxmlformats.org/officeDocument/2006/relationships/notesSlide" Target="../notesSlides/notesSlide128.xml"/><Relationship Id="rId1" Type="http://schemas.openxmlformats.org/officeDocument/2006/relationships/slideLayout" Target="../slideLayouts/slideLayout7.xml"/><Relationship Id="rId6" Type="http://schemas.openxmlformats.org/officeDocument/2006/relationships/image" Target="../media/image267.png"/><Relationship Id="rId5" Type="http://schemas.openxmlformats.org/officeDocument/2006/relationships/image" Target="../media/image266.png"/><Relationship Id="rId4" Type="http://schemas.openxmlformats.org/officeDocument/2006/relationships/image" Target="../media/image265.png"/></Relationships>
</file>

<file path=ppt/slides/_rels/slide254.xml.rels><?xml version="1.0" encoding="UTF-8" standalone="yes"?>
<Relationships xmlns="http://schemas.openxmlformats.org/package/2006/relationships"><Relationship Id="rId3" Type="http://schemas.openxmlformats.org/officeDocument/2006/relationships/image" Target="../media/image214.png"/><Relationship Id="rId2" Type="http://schemas.openxmlformats.org/officeDocument/2006/relationships/notesSlide" Target="../notesSlides/notesSlide129.xml"/><Relationship Id="rId1" Type="http://schemas.openxmlformats.org/officeDocument/2006/relationships/slideLayout" Target="../slideLayouts/slideLayout7.xml"/><Relationship Id="rId4" Type="http://schemas.openxmlformats.org/officeDocument/2006/relationships/image" Target="../media/image270.png"/></Relationships>
</file>

<file path=ppt/slides/_rels/slide255.xml.rels><?xml version="1.0" encoding="UTF-8" standalone="yes"?>
<Relationships xmlns="http://schemas.openxmlformats.org/package/2006/relationships"><Relationship Id="rId3" Type="http://schemas.openxmlformats.org/officeDocument/2006/relationships/image" Target="../media/image271.png"/><Relationship Id="rId2" Type="http://schemas.openxmlformats.org/officeDocument/2006/relationships/notesSlide" Target="../notesSlides/notesSlide130.xml"/><Relationship Id="rId1" Type="http://schemas.openxmlformats.org/officeDocument/2006/relationships/slideLayout" Target="../slideLayouts/slideLayout7.xml"/><Relationship Id="rId6" Type="http://schemas.openxmlformats.org/officeDocument/2006/relationships/image" Target="../media/image274.png"/><Relationship Id="rId5" Type="http://schemas.openxmlformats.org/officeDocument/2006/relationships/image" Target="../media/image273.png"/><Relationship Id="rId4" Type="http://schemas.openxmlformats.org/officeDocument/2006/relationships/image" Target="../media/image272.png"/></Relationships>
</file>

<file path=ppt/slides/_rels/slide256.xml.rels><?xml version="1.0" encoding="UTF-8" standalone="yes"?>
<Relationships xmlns="http://schemas.openxmlformats.org/package/2006/relationships"><Relationship Id="rId2" Type="http://schemas.openxmlformats.org/officeDocument/2006/relationships/image" Target="../media/image214.png"/><Relationship Id="rId1" Type="http://schemas.openxmlformats.org/officeDocument/2006/relationships/slideLayout" Target="../slideLayouts/slideLayout7.xml"/></Relationships>
</file>

<file path=ppt/slides/_rels/slide257.xml.rels><?xml version="1.0" encoding="UTF-8" standalone="yes"?>
<Relationships xmlns="http://schemas.openxmlformats.org/package/2006/relationships"><Relationship Id="rId2" Type="http://schemas.openxmlformats.org/officeDocument/2006/relationships/image" Target="../media/image214.png"/><Relationship Id="rId1" Type="http://schemas.openxmlformats.org/officeDocument/2006/relationships/slideLayout" Target="../slideLayouts/slideLayout7.xml"/></Relationships>
</file>

<file path=ppt/slides/_rels/slide25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59.xml.rels><?xml version="1.0" encoding="UTF-8" standalone="yes"?>
<Relationships xmlns="http://schemas.openxmlformats.org/package/2006/relationships"><Relationship Id="rId2" Type="http://schemas.openxmlformats.org/officeDocument/2006/relationships/notesSlide" Target="../notesSlides/notesSlide131.xml"/><Relationship Id="rId1" Type="http://schemas.openxmlformats.org/officeDocument/2006/relationships/slideLayout" Target="../slideLayouts/slideLayout7.xml"/></Relationships>
</file>

<file path=ppt/slides/_rels/slide26.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7.xml"/></Relationships>
</file>

<file path=ppt/slides/_rels/slide260.xml.rels><?xml version="1.0" encoding="UTF-8" standalone="yes"?>
<Relationships xmlns="http://schemas.openxmlformats.org/package/2006/relationships"><Relationship Id="rId2" Type="http://schemas.openxmlformats.org/officeDocument/2006/relationships/notesSlide" Target="../notesSlides/notesSlide132.xml"/><Relationship Id="rId1" Type="http://schemas.openxmlformats.org/officeDocument/2006/relationships/slideLayout" Target="../slideLayouts/slideLayout7.xml"/></Relationships>
</file>

<file path=ppt/slides/_rels/slide261.xml.rels><?xml version="1.0" encoding="UTF-8" standalone="yes"?>
<Relationships xmlns="http://schemas.openxmlformats.org/package/2006/relationships"><Relationship Id="rId2" Type="http://schemas.openxmlformats.org/officeDocument/2006/relationships/notesSlide" Target="../notesSlides/notesSlide133.xml"/><Relationship Id="rId1" Type="http://schemas.openxmlformats.org/officeDocument/2006/relationships/slideLayout" Target="../slideLayouts/slideLayout7.xml"/></Relationships>
</file>

<file path=ppt/slides/_rels/slide262.xml.rels><?xml version="1.0" encoding="UTF-8" standalone="yes"?>
<Relationships xmlns="http://schemas.openxmlformats.org/package/2006/relationships"><Relationship Id="rId2" Type="http://schemas.openxmlformats.org/officeDocument/2006/relationships/notesSlide" Target="../notesSlides/notesSlide134.xml"/><Relationship Id="rId1" Type="http://schemas.openxmlformats.org/officeDocument/2006/relationships/slideLayout" Target="../slideLayouts/slideLayout7.xml"/></Relationships>
</file>

<file path=ppt/slides/_rels/slide263.xml.rels><?xml version="1.0" encoding="UTF-8" standalone="yes"?>
<Relationships xmlns="http://schemas.openxmlformats.org/package/2006/relationships"><Relationship Id="rId2" Type="http://schemas.openxmlformats.org/officeDocument/2006/relationships/notesSlide" Target="../notesSlides/notesSlide135.xml"/><Relationship Id="rId1" Type="http://schemas.openxmlformats.org/officeDocument/2006/relationships/slideLayout" Target="../slideLayouts/slideLayout7.xml"/></Relationships>
</file>

<file path=ppt/slides/_rels/slide264.xml.rels><?xml version="1.0" encoding="UTF-8" standalone="yes"?>
<Relationships xmlns="http://schemas.openxmlformats.org/package/2006/relationships"><Relationship Id="rId2" Type="http://schemas.openxmlformats.org/officeDocument/2006/relationships/notesSlide" Target="../notesSlides/notesSlide136.xml"/><Relationship Id="rId1" Type="http://schemas.openxmlformats.org/officeDocument/2006/relationships/slideLayout" Target="../slideLayouts/slideLayout7.xml"/></Relationships>
</file>

<file path=ppt/slides/_rels/slide265.xml.rels><?xml version="1.0" encoding="UTF-8" standalone="yes"?>
<Relationships xmlns="http://schemas.openxmlformats.org/package/2006/relationships"><Relationship Id="rId2" Type="http://schemas.openxmlformats.org/officeDocument/2006/relationships/notesSlide" Target="../notesSlides/notesSlide137.xml"/><Relationship Id="rId1" Type="http://schemas.openxmlformats.org/officeDocument/2006/relationships/slideLayout" Target="../slideLayouts/slideLayout7.xml"/></Relationships>
</file>

<file path=ppt/slides/_rels/slide266.xml.rels><?xml version="1.0" encoding="UTF-8" standalone="yes"?>
<Relationships xmlns="http://schemas.openxmlformats.org/package/2006/relationships"><Relationship Id="rId2" Type="http://schemas.openxmlformats.org/officeDocument/2006/relationships/notesSlide" Target="../notesSlides/notesSlide138.xml"/><Relationship Id="rId1" Type="http://schemas.openxmlformats.org/officeDocument/2006/relationships/slideLayout" Target="../slideLayouts/slideLayout7.xml"/></Relationships>
</file>

<file path=ppt/slides/_rels/slide267.xml.rels><?xml version="1.0" encoding="UTF-8" standalone="yes"?>
<Relationships xmlns="http://schemas.openxmlformats.org/package/2006/relationships"><Relationship Id="rId2" Type="http://schemas.openxmlformats.org/officeDocument/2006/relationships/notesSlide" Target="../notesSlides/notesSlide139.xml"/><Relationship Id="rId1" Type="http://schemas.openxmlformats.org/officeDocument/2006/relationships/slideLayout" Target="../slideLayouts/slideLayout7.xml"/></Relationships>
</file>

<file path=ppt/slides/_rels/slide268.xml.rels><?xml version="1.0" encoding="UTF-8" standalone="yes"?>
<Relationships xmlns="http://schemas.openxmlformats.org/package/2006/relationships"><Relationship Id="rId2" Type="http://schemas.openxmlformats.org/officeDocument/2006/relationships/notesSlide" Target="../notesSlides/notesSlide140.xml"/><Relationship Id="rId1" Type="http://schemas.openxmlformats.org/officeDocument/2006/relationships/slideLayout" Target="../slideLayouts/slideLayout7.xml"/></Relationships>
</file>

<file path=ppt/slides/_rels/slide269.xml.rels><?xml version="1.0" encoding="UTF-8" standalone="yes"?>
<Relationships xmlns="http://schemas.openxmlformats.org/package/2006/relationships"><Relationship Id="rId2" Type="http://schemas.openxmlformats.org/officeDocument/2006/relationships/notesSlide" Target="../notesSlides/notesSlide141.xml"/><Relationship Id="rId1" Type="http://schemas.openxmlformats.org/officeDocument/2006/relationships/slideLayout" Target="../slideLayouts/slideLayout7.xml"/></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7.xml"/></Relationships>
</file>

<file path=ppt/slides/_rels/slide270.xml.rels><?xml version="1.0" encoding="UTF-8" standalone="yes"?>
<Relationships xmlns="http://schemas.openxmlformats.org/package/2006/relationships"><Relationship Id="rId2" Type="http://schemas.openxmlformats.org/officeDocument/2006/relationships/notesSlide" Target="../notesSlides/notesSlide142.xml"/><Relationship Id="rId1" Type="http://schemas.openxmlformats.org/officeDocument/2006/relationships/slideLayout" Target="../slideLayouts/slideLayout7.xml"/></Relationships>
</file>

<file path=ppt/slides/_rels/slide271.xml.rels><?xml version="1.0" encoding="UTF-8" standalone="yes"?>
<Relationships xmlns="http://schemas.openxmlformats.org/package/2006/relationships"><Relationship Id="rId2" Type="http://schemas.openxmlformats.org/officeDocument/2006/relationships/notesSlide" Target="../notesSlides/notesSlide143.xml"/><Relationship Id="rId1" Type="http://schemas.openxmlformats.org/officeDocument/2006/relationships/slideLayout" Target="../slideLayouts/slideLayout7.xml"/></Relationships>
</file>

<file path=ppt/slides/_rels/slide272.xml.rels><?xml version="1.0" encoding="UTF-8" standalone="yes"?>
<Relationships xmlns="http://schemas.openxmlformats.org/package/2006/relationships"><Relationship Id="rId2" Type="http://schemas.openxmlformats.org/officeDocument/2006/relationships/notesSlide" Target="../notesSlides/notesSlide144.xml"/><Relationship Id="rId1" Type="http://schemas.openxmlformats.org/officeDocument/2006/relationships/slideLayout" Target="../slideLayouts/slideLayout7.xml"/></Relationships>
</file>

<file path=ppt/slides/_rels/slide273.xml.rels><?xml version="1.0" encoding="UTF-8" standalone="yes"?>
<Relationships xmlns="http://schemas.openxmlformats.org/package/2006/relationships"><Relationship Id="rId2" Type="http://schemas.openxmlformats.org/officeDocument/2006/relationships/notesSlide" Target="../notesSlides/notesSlide145.xml"/><Relationship Id="rId1" Type="http://schemas.openxmlformats.org/officeDocument/2006/relationships/slideLayout" Target="../slideLayouts/slideLayout7.xml"/></Relationships>
</file>

<file path=ppt/slides/_rels/slide274.xml.rels><?xml version="1.0" encoding="UTF-8" standalone="yes"?>
<Relationships xmlns="http://schemas.openxmlformats.org/package/2006/relationships"><Relationship Id="rId2" Type="http://schemas.openxmlformats.org/officeDocument/2006/relationships/notesSlide" Target="../notesSlides/notesSlide146.xml"/><Relationship Id="rId1" Type="http://schemas.openxmlformats.org/officeDocument/2006/relationships/slideLayout" Target="../slideLayouts/slideLayout7.xml"/></Relationships>
</file>

<file path=ppt/slides/_rels/slide275.xml.rels><?xml version="1.0" encoding="UTF-8" standalone="yes"?>
<Relationships xmlns="http://schemas.openxmlformats.org/package/2006/relationships"><Relationship Id="rId2" Type="http://schemas.openxmlformats.org/officeDocument/2006/relationships/notesSlide" Target="../notesSlides/notesSlide147.xml"/><Relationship Id="rId1" Type="http://schemas.openxmlformats.org/officeDocument/2006/relationships/slideLayout" Target="../slideLayouts/slideLayout7.xml"/></Relationships>
</file>

<file path=ppt/slides/_rels/slide276.xml.rels><?xml version="1.0" encoding="UTF-8" standalone="yes"?>
<Relationships xmlns="http://schemas.openxmlformats.org/package/2006/relationships"><Relationship Id="rId2" Type="http://schemas.openxmlformats.org/officeDocument/2006/relationships/notesSlide" Target="../notesSlides/notesSlide148.xml"/><Relationship Id="rId1" Type="http://schemas.openxmlformats.org/officeDocument/2006/relationships/slideLayout" Target="../slideLayouts/slideLayout7.xml"/></Relationships>
</file>

<file path=ppt/slides/_rels/slide277.xml.rels><?xml version="1.0" encoding="UTF-8" standalone="yes"?>
<Relationships xmlns="http://schemas.openxmlformats.org/package/2006/relationships"><Relationship Id="rId2" Type="http://schemas.openxmlformats.org/officeDocument/2006/relationships/notesSlide" Target="../notesSlides/notesSlide149.xml"/><Relationship Id="rId1" Type="http://schemas.openxmlformats.org/officeDocument/2006/relationships/slideLayout" Target="../slideLayouts/slideLayout7.xml"/></Relationships>
</file>

<file path=ppt/slides/_rels/slide278.xml.rels><?xml version="1.0" encoding="UTF-8" standalone="yes"?>
<Relationships xmlns="http://schemas.openxmlformats.org/package/2006/relationships"><Relationship Id="rId2" Type="http://schemas.openxmlformats.org/officeDocument/2006/relationships/notesSlide" Target="../notesSlides/notesSlide150.xml"/><Relationship Id="rId1" Type="http://schemas.openxmlformats.org/officeDocument/2006/relationships/slideLayout" Target="../slideLayouts/slideLayout7.xml"/></Relationships>
</file>

<file path=ppt/slides/_rels/slide279.xml.rels><?xml version="1.0" encoding="UTF-8" standalone="yes"?>
<Relationships xmlns="http://schemas.openxmlformats.org/package/2006/relationships"><Relationship Id="rId2" Type="http://schemas.openxmlformats.org/officeDocument/2006/relationships/notesSlide" Target="../notesSlides/notesSlide151.xml"/><Relationship Id="rId1" Type="http://schemas.openxmlformats.org/officeDocument/2006/relationships/slideLayout" Target="../slideLayouts/slideLayout7.xml"/></Relationships>
</file>

<file path=ppt/slides/_rels/slide28.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png"/><Relationship Id="rId1" Type="http://schemas.openxmlformats.org/officeDocument/2006/relationships/slideLayout" Target="../slideLayouts/slideLayout7.xml"/><Relationship Id="rId5" Type="http://schemas.openxmlformats.org/officeDocument/2006/relationships/image" Target="../media/image7.png"/><Relationship Id="rId4" Type="http://schemas.openxmlformats.org/officeDocument/2006/relationships/image" Target="../media/image6.png"/></Relationships>
</file>

<file path=ppt/slides/_rels/slide280.xml.rels><?xml version="1.0" encoding="UTF-8" standalone="yes"?>
<Relationships xmlns="http://schemas.openxmlformats.org/package/2006/relationships"><Relationship Id="rId2" Type="http://schemas.openxmlformats.org/officeDocument/2006/relationships/notesSlide" Target="../notesSlides/notesSlide152.xml"/><Relationship Id="rId1" Type="http://schemas.openxmlformats.org/officeDocument/2006/relationships/slideLayout" Target="../slideLayouts/slideLayout7.xml"/></Relationships>
</file>

<file path=ppt/slides/_rels/slide281.xml.rels><?xml version="1.0" encoding="UTF-8" standalone="yes"?>
<Relationships xmlns="http://schemas.openxmlformats.org/package/2006/relationships"><Relationship Id="rId2" Type="http://schemas.openxmlformats.org/officeDocument/2006/relationships/notesSlide" Target="../notesSlides/notesSlide153.xml"/><Relationship Id="rId1" Type="http://schemas.openxmlformats.org/officeDocument/2006/relationships/slideLayout" Target="../slideLayouts/slideLayout7.xml"/></Relationships>
</file>

<file path=ppt/slides/_rels/slide282.xml.rels><?xml version="1.0" encoding="UTF-8" standalone="yes"?>
<Relationships xmlns="http://schemas.openxmlformats.org/package/2006/relationships"><Relationship Id="rId3" Type="http://schemas.openxmlformats.org/officeDocument/2006/relationships/image" Target="../media/image275.png"/><Relationship Id="rId2" Type="http://schemas.openxmlformats.org/officeDocument/2006/relationships/notesSlide" Target="../notesSlides/notesSlide154.xml"/><Relationship Id="rId1" Type="http://schemas.openxmlformats.org/officeDocument/2006/relationships/slideLayout" Target="../slideLayouts/slideLayout7.xml"/></Relationships>
</file>

<file path=ppt/slides/_rels/slide283.xml.rels><?xml version="1.0" encoding="UTF-8" standalone="yes"?>
<Relationships xmlns="http://schemas.openxmlformats.org/package/2006/relationships"><Relationship Id="rId2" Type="http://schemas.openxmlformats.org/officeDocument/2006/relationships/notesSlide" Target="../notesSlides/notesSlide155.xml"/><Relationship Id="rId1" Type="http://schemas.openxmlformats.org/officeDocument/2006/relationships/slideLayout" Target="../slideLayouts/slideLayout7.xml"/></Relationships>
</file>

<file path=ppt/slides/_rels/slide284.xml.rels><?xml version="1.0" encoding="UTF-8" standalone="yes"?>
<Relationships xmlns="http://schemas.openxmlformats.org/package/2006/relationships"><Relationship Id="rId2" Type="http://schemas.openxmlformats.org/officeDocument/2006/relationships/notesSlide" Target="../notesSlides/notesSlide156.xml"/><Relationship Id="rId1" Type="http://schemas.openxmlformats.org/officeDocument/2006/relationships/slideLayout" Target="../slideLayouts/slideLayout7.xml"/></Relationships>
</file>

<file path=ppt/slides/_rels/slide285.xml.rels><?xml version="1.0" encoding="UTF-8" standalone="yes"?>
<Relationships xmlns="http://schemas.openxmlformats.org/package/2006/relationships"><Relationship Id="rId2" Type="http://schemas.openxmlformats.org/officeDocument/2006/relationships/image" Target="../media/image276.png"/><Relationship Id="rId1" Type="http://schemas.openxmlformats.org/officeDocument/2006/relationships/slideLayout" Target="../slideLayouts/slideLayout7.xml"/></Relationships>
</file>

<file path=ppt/slides/_rels/slide286.xml.rels><?xml version="1.0" encoding="UTF-8" standalone="yes"?>
<Relationships xmlns="http://schemas.openxmlformats.org/package/2006/relationships"><Relationship Id="rId2" Type="http://schemas.openxmlformats.org/officeDocument/2006/relationships/notesSlide" Target="../notesSlides/notesSlide157.xml"/><Relationship Id="rId1" Type="http://schemas.openxmlformats.org/officeDocument/2006/relationships/slideLayout" Target="../slideLayouts/slideLayout7.xml"/></Relationships>
</file>

<file path=ppt/slides/_rels/slide287.xml.rels><?xml version="1.0" encoding="UTF-8" standalone="yes"?>
<Relationships xmlns="http://schemas.openxmlformats.org/package/2006/relationships"><Relationship Id="rId2" Type="http://schemas.openxmlformats.org/officeDocument/2006/relationships/notesSlide" Target="../notesSlides/notesSlide158.xml"/><Relationship Id="rId1" Type="http://schemas.openxmlformats.org/officeDocument/2006/relationships/slideLayout" Target="../slideLayouts/slideLayout7.xml"/></Relationships>
</file>

<file path=ppt/slides/_rels/slide288.xml.rels><?xml version="1.0" encoding="UTF-8" standalone="yes"?>
<Relationships xmlns="http://schemas.openxmlformats.org/package/2006/relationships"><Relationship Id="rId2" Type="http://schemas.openxmlformats.org/officeDocument/2006/relationships/notesSlide" Target="../notesSlides/notesSlide159.xml"/><Relationship Id="rId1" Type="http://schemas.openxmlformats.org/officeDocument/2006/relationships/slideLayout" Target="../slideLayouts/slideLayout7.xml"/></Relationships>
</file>

<file path=ppt/slides/_rels/slide28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9.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7.xml"/></Relationships>
</file>

<file path=ppt/slides/_rels/slide290.xml.rels><?xml version="1.0" encoding="UTF-8" standalone="yes"?>
<Relationships xmlns="http://schemas.openxmlformats.org/package/2006/relationships"><Relationship Id="rId2" Type="http://schemas.openxmlformats.org/officeDocument/2006/relationships/notesSlide" Target="../notesSlides/notesSlide160.xml"/><Relationship Id="rId1" Type="http://schemas.openxmlformats.org/officeDocument/2006/relationships/slideLayout" Target="../slideLayouts/slideLayout7.xml"/></Relationships>
</file>

<file path=ppt/slides/_rels/slide291.xml.rels><?xml version="1.0" encoding="UTF-8" standalone="yes"?>
<Relationships xmlns="http://schemas.openxmlformats.org/package/2006/relationships"><Relationship Id="rId2" Type="http://schemas.openxmlformats.org/officeDocument/2006/relationships/notesSlide" Target="../notesSlides/notesSlide161.xml"/><Relationship Id="rId1" Type="http://schemas.openxmlformats.org/officeDocument/2006/relationships/slideLayout" Target="../slideLayouts/slideLayout7.xml"/></Relationships>
</file>

<file path=ppt/slides/_rels/slide292.xml.rels><?xml version="1.0" encoding="UTF-8" standalone="yes"?>
<Relationships xmlns="http://schemas.openxmlformats.org/package/2006/relationships"><Relationship Id="rId2" Type="http://schemas.openxmlformats.org/officeDocument/2006/relationships/notesSlide" Target="../notesSlides/notesSlide162.xml"/><Relationship Id="rId1" Type="http://schemas.openxmlformats.org/officeDocument/2006/relationships/slideLayout" Target="../slideLayouts/slideLayout7.xml"/></Relationships>
</file>

<file path=ppt/slides/_rels/slide293.xml.rels><?xml version="1.0" encoding="UTF-8" standalone="yes"?>
<Relationships xmlns="http://schemas.openxmlformats.org/package/2006/relationships"><Relationship Id="rId2" Type="http://schemas.openxmlformats.org/officeDocument/2006/relationships/notesSlide" Target="../notesSlides/notesSlide163.xml"/><Relationship Id="rId1" Type="http://schemas.openxmlformats.org/officeDocument/2006/relationships/slideLayout" Target="../slideLayouts/slideLayout7.xml"/></Relationships>
</file>

<file path=ppt/slides/_rels/slide294.xml.rels><?xml version="1.0" encoding="UTF-8" standalone="yes"?>
<Relationships xmlns="http://schemas.openxmlformats.org/package/2006/relationships"><Relationship Id="rId2" Type="http://schemas.openxmlformats.org/officeDocument/2006/relationships/notesSlide" Target="../notesSlides/notesSlide164.xml"/><Relationship Id="rId1" Type="http://schemas.openxmlformats.org/officeDocument/2006/relationships/slideLayout" Target="../slideLayouts/slideLayout7.xml"/></Relationships>
</file>

<file path=ppt/slides/_rels/slide295.xml.rels><?xml version="1.0" encoding="UTF-8" standalone="yes"?>
<Relationships xmlns="http://schemas.openxmlformats.org/package/2006/relationships"><Relationship Id="rId2" Type="http://schemas.openxmlformats.org/officeDocument/2006/relationships/notesSlide" Target="../notesSlides/notesSlide165.xml"/><Relationship Id="rId1" Type="http://schemas.openxmlformats.org/officeDocument/2006/relationships/slideLayout" Target="../slideLayouts/slideLayout7.xml"/></Relationships>
</file>

<file path=ppt/slides/_rels/slide296.xml.rels><?xml version="1.0" encoding="UTF-8" standalone="yes"?>
<Relationships xmlns="http://schemas.openxmlformats.org/package/2006/relationships"><Relationship Id="rId2" Type="http://schemas.openxmlformats.org/officeDocument/2006/relationships/image" Target="../media/image277.png"/><Relationship Id="rId1" Type="http://schemas.openxmlformats.org/officeDocument/2006/relationships/slideLayout" Target="../slideLayouts/slideLayout7.xml"/></Relationships>
</file>

<file path=ppt/slides/_rels/slide297.xml.rels><?xml version="1.0" encoding="UTF-8" standalone="yes"?>
<Relationships xmlns="http://schemas.openxmlformats.org/package/2006/relationships"><Relationship Id="rId2" Type="http://schemas.openxmlformats.org/officeDocument/2006/relationships/notesSlide" Target="../notesSlides/notesSlide166.xml"/><Relationship Id="rId1" Type="http://schemas.openxmlformats.org/officeDocument/2006/relationships/slideLayout" Target="../slideLayouts/slideLayout7.xml"/></Relationships>
</file>

<file path=ppt/slides/_rels/slide298.xml.rels><?xml version="1.0" encoding="UTF-8" standalone="yes"?>
<Relationships xmlns="http://schemas.openxmlformats.org/package/2006/relationships"><Relationship Id="rId2" Type="http://schemas.openxmlformats.org/officeDocument/2006/relationships/notesSlide" Target="../notesSlides/notesSlide167.xml"/><Relationship Id="rId1" Type="http://schemas.openxmlformats.org/officeDocument/2006/relationships/slideLayout" Target="../slideLayouts/slideLayout7.xml"/></Relationships>
</file>

<file path=ppt/slides/_rels/slide299.xml.rels><?xml version="1.0" encoding="UTF-8" standalone="yes"?>
<Relationships xmlns="http://schemas.openxmlformats.org/package/2006/relationships"><Relationship Id="rId2" Type="http://schemas.openxmlformats.org/officeDocument/2006/relationships/notesSlide" Target="../notesSlides/notesSlide168.xml"/><Relationship Id="rId1" Type="http://schemas.openxmlformats.org/officeDocument/2006/relationships/slideLayout" Target="../slideLayouts/slideLayout7.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7.xml"/></Relationships>
</file>

<file path=ppt/slides/_rels/slide30.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7.xml"/></Relationships>
</file>

<file path=ppt/slides/_rels/slide300.xml.rels><?xml version="1.0" encoding="UTF-8" standalone="yes"?>
<Relationships xmlns="http://schemas.openxmlformats.org/package/2006/relationships"><Relationship Id="rId2" Type="http://schemas.openxmlformats.org/officeDocument/2006/relationships/image" Target="../media/image278.png"/><Relationship Id="rId1" Type="http://schemas.openxmlformats.org/officeDocument/2006/relationships/slideLayout" Target="../slideLayouts/slideLayout7.xml"/></Relationships>
</file>

<file path=ppt/slides/_rels/slide301.xml.rels><?xml version="1.0" encoding="UTF-8" standalone="yes"?>
<Relationships xmlns="http://schemas.openxmlformats.org/package/2006/relationships"><Relationship Id="rId2" Type="http://schemas.openxmlformats.org/officeDocument/2006/relationships/notesSlide" Target="../notesSlides/notesSlide169.xml"/><Relationship Id="rId1" Type="http://schemas.openxmlformats.org/officeDocument/2006/relationships/slideLayout" Target="../slideLayouts/slideLayout7.xml"/></Relationships>
</file>

<file path=ppt/slides/_rels/slide302.xml.rels><?xml version="1.0" encoding="UTF-8" standalone="yes"?>
<Relationships xmlns="http://schemas.openxmlformats.org/package/2006/relationships"><Relationship Id="rId2" Type="http://schemas.openxmlformats.org/officeDocument/2006/relationships/notesSlide" Target="../notesSlides/notesSlide170.xml"/><Relationship Id="rId1" Type="http://schemas.openxmlformats.org/officeDocument/2006/relationships/slideLayout" Target="../slideLayouts/slideLayout7.xml"/></Relationships>
</file>

<file path=ppt/slides/_rels/slide303.xml.rels><?xml version="1.0" encoding="UTF-8" standalone="yes"?>
<Relationships xmlns="http://schemas.openxmlformats.org/package/2006/relationships"><Relationship Id="rId2" Type="http://schemas.openxmlformats.org/officeDocument/2006/relationships/notesSlide" Target="../notesSlides/notesSlide171.xml"/><Relationship Id="rId1" Type="http://schemas.openxmlformats.org/officeDocument/2006/relationships/slideLayout" Target="../slideLayouts/slideLayout7.xml"/></Relationships>
</file>

<file path=ppt/slides/_rels/slide304.xml.rels><?xml version="1.0" encoding="UTF-8" standalone="yes"?>
<Relationships xmlns="http://schemas.openxmlformats.org/package/2006/relationships"><Relationship Id="rId2" Type="http://schemas.openxmlformats.org/officeDocument/2006/relationships/image" Target="../media/image279.png"/><Relationship Id="rId1" Type="http://schemas.openxmlformats.org/officeDocument/2006/relationships/slideLayout" Target="../slideLayouts/slideLayout7.xml"/></Relationships>
</file>

<file path=ppt/slides/_rels/slide305.xml.rels><?xml version="1.0" encoding="UTF-8" standalone="yes"?>
<Relationships xmlns="http://schemas.openxmlformats.org/package/2006/relationships"><Relationship Id="rId2" Type="http://schemas.openxmlformats.org/officeDocument/2006/relationships/image" Target="../media/image280.png"/><Relationship Id="rId1" Type="http://schemas.openxmlformats.org/officeDocument/2006/relationships/slideLayout" Target="../slideLayouts/slideLayout7.xml"/></Relationships>
</file>

<file path=ppt/slides/_rels/slide306.xml.rels><?xml version="1.0" encoding="UTF-8" standalone="yes"?>
<Relationships xmlns="http://schemas.openxmlformats.org/package/2006/relationships"><Relationship Id="rId2" Type="http://schemas.openxmlformats.org/officeDocument/2006/relationships/notesSlide" Target="../notesSlides/notesSlide172.xml"/><Relationship Id="rId1" Type="http://schemas.openxmlformats.org/officeDocument/2006/relationships/slideLayout" Target="../slideLayouts/slideLayout7.xml"/></Relationships>
</file>

<file path=ppt/slides/_rels/slide307.xml.rels><?xml version="1.0" encoding="UTF-8" standalone="yes"?>
<Relationships xmlns="http://schemas.openxmlformats.org/package/2006/relationships"><Relationship Id="rId2" Type="http://schemas.openxmlformats.org/officeDocument/2006/relationships/notesSlide" Target="../notesSlides/notesSlide173.xml"/><Relationship Id="rId1" Type="http://schemas.openxmlformats.org/officeDocument/2006/relationships/slideLayout" Target="../slideLayouts/slideLayout7.xml"/></Relationships>
</file>

<file path=ppt/slides/_rels/slide308.xml.rels><?xml version="1.0" encoding="UTF-8" standalone="yes"?>
<Relationships xmlns="http://schemas.openxmlformats.org/package/2006/relationships"><Relationship Id="rId2" Type="http://schemas.openxmlformats.org/officeDocument/2006/relationships/notesSlide" Target="../notesSlides/notesSlide174.xml"/><Relationship Id="rId1" Type="http://schemas.openxmlformats.org/officeDocument/2006/relationships/slideLayout" Target="../slideLayouts/slideLayout7.xml"/></Relationships>
</file>

<file path=ppt/slides/_rels/slide309.xml.rels><?xml version="1.0" encoding="UTF-8" standalone="yes"?>
<Relationships xmlns="http://schemas.openxmlformats.org/package/2006/relationships"><Relationship Id="rId2" Type="http://schemas.openxmlformats.org/officeDocument/2006/relationships/notesSlide" Target="../notesSlides/notesSlide175.xml"/><Relationship Id="rId1" Type="http://schemas.openxmlformats.org/officeDocument/2006/relationships/slideLayout" Target="../slideLayouts/slideLayout7.xml"/></Relationships>
</file>

<file path=ppt/slides/_rels/slide31.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7.xml"/></Relationships>
</file>

<file path=ppt/slides/_rels/slide310.xml.rels><?xml version="1.0" encoding="UTF-8" standalone="yes"?>
<Relationships xmlns="http://schemas.openxmlformats.org/package/2006/relationships"><Relationship Id="rId2" Type="http://schemas.openxmlformats.org/officeDocument/2006/relationships/notesSlide" Target="../notesSlides/notesSlide176.xml"/><Relationship Id="rId1" Type="http://schemas.openxmlformats.org/officeDocument/2006/relationships/slideLayout" Target="../slideLayouts/slideLayout7.xml"/></Relationships>
</file>

<file path=ppt/slides/_rels/slide311.xml.rels><?xml version="1.0" encoding="UTF-8" standalone="yes"?>
<Relationships xmlns="http://schemas.openxmlformats.org/package/2006/relationships"><Relationship Id="rId2" Type="http://schemas.openxmlformats.org/officeDocument/2006/relationships/notesSlide" Target="../notesSlides/notesSlide177.xml"/><Relationship Id="rId1" Type="http://schemas.openxmlformats.org/officeDocument/2006/relationships/slideLayout" Target="../slideLayouts/slideLayout7.xml"/></Relationships>
</file>

<file path=ppt/slides/_rels/slide312.xml.rels><?xml version="1.0" encoding="UTF-8" standalone="yes"?>
<Relationships xmlns="http://schemas.openxmlformats.org/package/2006/relationships"><Relationship Id="rId3" Type="http://schemas.openxmlformats.org/officeDocument/2006/relationships/image" Target="../media/image281.png"/><Relationship Id="rId2" Type="http://schemas.openxmlformats.org/officeDocument/2006/relationships/notesSlide" Target="../notesSlides/notesSlide178.xml"/><Relationship Id="rId1" Type="http://schemas.openxmlformats.org/officeDocument/2006/relationships/slideLayout" Target="../slideLayouts/slideLayout7.xml"/></Relationships>
</file>

<file path=ppt/slides/_rels/slide313.xml.rels><?xml version="1.0" encoding="UTF-8" standalone="yes"?>
<Relationships xmlns="http://schemas.openxmlformats.org/package/2006/relationships"><Relationship Id="rId2" Type="http://schemas.openxmlformats.org/officeDocument/2006/relationships/notesSlide" Target="../notesSlides/notesSlide179.xml"/><Relationship Id="rId1" Type="http://schemas.openxmlformats.org/officeDocument/2006/relationships/slideLayout" Target="../slideLayouts/slideLayout7.xml"/></Relationships>
</file>

<file path=ppt/slides/_rels/slide314.xml.rels><?xml version="1.0" encoding="UTF-8" standalone="yes"?>
<Relationships xmlns="http://schemas.openxmlformats.org/package/2006/relationships"><Relationship Id="rId2" Type="http://schemas.openxmlformats.org/officeDocument/2006/relationships/notesSlide" Target="../notesSlides/notesSlide180.xml"/><Relationship Id="rId1" Type="http://schemas.openxmlformats.org/officeDocument/2006/relationships/slideLayout" Target="../slideLayouts/slideLayout7.xml"/></Relationships>
</file>

<file path=ppt/slides/_rels/slide315.xml.rels><?xml version="1.0" encoding="UTF-8" standalone="yes"?>
<Relationships xmlns="http://schemas.openxmlformats.org/package/2006/relationships"><Relationship Id="rId2" Type="http://schemas.openxmlformats.org/officeDocument/2006/relationships/image" Target="../media/image282.png"/><Relationship Id="rId1" Type="http://schemas.openxmlformats.org/officeDocument/2006/relationships/slideLayout" Target="../slideLayouts/slideLayout7.xml"/></Relationships>
</file>

<file path=ppt/slides/_rels/slide316.xml.rels><?xml version="1.0" encoding="UTF-8" standalone="yes"?>
<Relationships xmlns="http://schemas.openxmlformats.org/package/2006/relationships"><Relationship Id="rId3" Type="http://schemas.openxmlformats.org/officeDocument/2006/relationships/image" Target="../media/image283.png"/><Relationship Id="rId2" Type="http://schemas.openxmlformats.org/officeDocument/2006/relationships/notesSlide" Target="../notesSlides/notesSlide181.xml"/><Relationship Id="rId1" Type="http://schemas.openxmlformats.org/officeDocument/2006/relationships/slideLayout" Target="../slideLayouts/slideLayout7.xml"/></Relationships>
</file>

<file path=ppt/slides/_rels/slide317.xml.rels><?xml version="1.0" encoding="UTF-8" standalone="yes"?>
<Relationships xmlns="http://schemas.openxmlformats.org/package/2006/relationships"><Relationship Id="rId2" Type="http://schemas.openxmlformats.org/officeDocument/2006/relationships/notesSlide" Target="../notesSlides/notesSlide182.xml"/><Relationship Id="rId1" Type="http://schemas.openxmlformats.org/officeDocument/2006/relationships/slideLayout" Target="../slideLayouts/slideLayout7.xml"/></Relationships>
</file>

<file path=ppt/slides/_rels/slide318.xml.rels><?xml version="1.0" encoding="UTF-8" standalone="yes"?>
<Relationships xmlns="http://schemas.openxmlformats.org/package/2006/relationships"><Relationship Id="rId2" Type="http://schemas.openxmlformats.org/officeDocument/2006/relationships/notesSlide" Target="../notesSlides/notesSlide183.xml"/><Relationship Id="rId1" Type="http://schemas.openxmlformats.org/officeDocument/2006/relationships/slideLayout" Target="../slideLayouts/slideLayout7.xml"/></Relationships>
</file>

<file path=ppt/slides/_rels/slide319.xml.rels><?xml version="1.0" encoding="UTF-8" standalone="yes"?>
<Relationships xmlns="http://schemas.openxmlformats.org/package/2006/relationships"><Relationship Id="rId2" Type="http://schemas.openxmlformats.org/officeDocument/2006/relationships/notesSlide" Target="../notesSlides/notesSlide184.xml"/><Relationship Id="rId1" Type="http://schemas.openxmlformats.org/officeDocument/2006/relationships/slideLayout" Target="../slideLayouts/slideLayout7.xml"/></Relationships>
</file>

<file path=ppt/slides/_rels/slide32.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7.xml"/></Relationships>
</file>

<file path=ppt/slides/_rels/slide320.xml.rels><?xml version="1.0" encoding="UTF-8" standalone="yes"?>
<Relationships xmlns="http://schemas.openxmlformats.org/package/2006/relationships"><Relationship Id="rId2" Type="http://schemas.openxmlformats.org/officeDocument/2006/relationships/notesSlide" Target="../notesSlides/notesSlide185.xml"/><Relationship Id="rId1" Type="http://schemas.openxmlformats.org/officeDocument/2006/relationships/slideLayout" Target="../slideLayouts/slideLayout7.xml"/></Relationships>
</file>

<file path=ppt/slides/_rels/slide321.xml.rels><?xml version="1.0" encoding="UTF-8" standalone="yes"?>
<Relationships xmlns="http://schemas.openxmlformats.org/package/2006/relationships"><Relationship Id="rId2" Type="http://schemas.openxmlformats.org/officeDocument/2006/relationships/notesSlide" Target="../notesSlides/notesSlide186.xml"/><Relationship Id="rId1" Type="http://schemas.openxmlformats.org/officeDocument/2006/relationships/slideLayout" Target="../slideLayouts/slideLayout7.xml"/></Relationships>
</file>

<file path=ppt/slides/_rels/slide322.xml.rels><?xml version="1.0" encoding="UTF-8" standalone="yes"?>
<Relationships xmlns="http://schemas.openxmlformats.org/package/2006/relationships"><Relationship Id="rId2" Type="http://schemas.openxmlformats.org/officeDocument/2006/relationships/notesSlide" Target="../notesSlides/notesSlide187.xml"/><Relationship Id="rId1" Type="http://schemas.openxmlformats.org/officeDocument/2006/relationships/slideLayout" Target="../slideLayouts/slideLayout7.xml"/></Relationships>
</file>

<file path=ppt/slides/_rels/slide323.xml.rels><?xml version="1.0" encoding="UTF-8" standalone="yes"?>
<Relationships xmlns="http://schemas.openxmlformats.org/package/2006/relationships"><Relationship Id="rId2" Type="http://schemas.openxmlformats.org/officeDocument/2006/relationships/notesSlide" Target="../notesSlides/notesSlide188.xml"/><Relationship Id="rId1" Type="http://schemas.openxmlformats.org/officeDocument/2006/relationships/slideLayout" Target="../slideLayouts/slideLayout7.xml"/></Relationships>
</file>

<file path=ppt/slides/_rels/slide324.xml.rels><?xml version="1.0" encoding="UTF-8" standalone="yes"?>
<Relationships xmlns="http://schemas.openxmlformats.org/package/2006/relationships"><Relationship Id="rId2" Type="http://schemas.openxmlformats.org/officeDocument/2006/relationships/notesSlide" Target="../notesSlides/notesSlide189.xml"/><Relationship Id="rId1" Type="http://schemas.openxmlformats.org/officeDocument/2006/relationships/slideLayout" Target="../slideLayouts/slideLayout7.xml"/></Relationships>
</file>

<file path=ppt/slides/_rels/slide325.xml.rels><?xml version="1.0" encoding="UTF-8" standalone="yes"?>
<Relationships xmlns="http://schemas.openxmlformats.org/package/2006/relationships"><Relationship Id="rId2" Type="http://schemas.openxmlformats.org/officeDocument/2006/relationships/notesSlide" Target="../notesSlides/notesSlide190.xml"/><Relationship Id="rId1" Type="http://schemas.openxmlformats.org/officeDocument/2006/relationships/slideLayout" Target="../slideLayouts/slideLayout7.xml"/></Relationships>
</file>

<file path=ppt/slides/_rels/slide326.xml.rels><?xml version="1.0" encoding="UTF-8" standalone="yes"?>
<Relationships xmlns="http://schemas.openxmlformats.org/package/2006/relationships"><Relationship Id="rId2" Type="http://schemas.openxmlformats.org/officeDocument/2006/relationships/notesSlide" Target="../notesSlides/notesSlide191.xml"/><Relationship Id="rId1" Type="http://schemas.openxmlformats.org/officeDocument/2006/relationships/slideLayout" Target="../slideLayouts/slideLayout7.xml"/></Relationships>
</file>

<file path=ppt/slides/_rels/slide327.xml.rels><?xml version="1.0" encoding="UTF-8" standalone="yes"?>
<Relationships xmlns="http://schemas.openxmlformats.org/package/2006/relationships"><Relationship Id="rId2" Type="http://schemas.openxmlformats.org/officeDocument/2006/relationships/notesSlide" Target="../notesSlides/notesSlide192.xml"/><Relationship Id="rId1" Type="http://schemas.openxmlformats.org/officeDocument/2006/relationships/slideLayout" Target="../slideLayouts/slideLayout7.xml"/></Relationships>
</file>

<file path=ppt/slides/_rels/slide328.xml.rels><?xml version="1.0" encoding="UTF-8" standalone="yes"?>
<Relationships xmlns="http://schemas.openxmlformats.org/package/2006/relationships"><Relationship Id="rId2" Type="http://schemas.openxmlformats.org/officeDocument/2006/relationships/notesSlide" Target="../notesSlides/notesSlide193.xml"/><Relationship Id="rId1" Type="http://schemas.openxmlformats.org/officeDocument/2006/relationships/slideLayout" Target="../slideLayouts/slideLayout7.xml"/></Relationships>
</file>

<file path=ppt/slides/_rels/slide329.xml.rels><?xml version="1.0" encoding="UTF-8" standalone="yes"?>
<Relationships xmlns="http://schemas.openxmlformats.org/package/2006/relationships"><Relationship Id="rId2" Type="http://schemas.openxmlformats.org/officeDocument/2006/relationships/notesSlide" Target="../notesSlides/notesSlide194.xml"/><Relationship Id="rId1" Type="http://schemas.openxmlformats.org/officeDocument/2006/relationships/slideLayout" Target="../slideLayouts/slideLayout7.xml"/></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7.xml"/></Relationships>
</file>

<file path=ppt/slides/_rels/slide330.xml.rels><?xml version="1.0" encoding="UTF-8" standalone="yes"?>
<Relationships xmlns="http://schemas.openxmlformats.org/package/2006/relationships"><Relationship Id="rId2" Type="http://schemas.openxmlformats.org/officeDocument/2006/relationships/notesSlide" Target="../notesSlides/notesSlide195.xml"/><Relationship Id="rId1" Type="http://schemas.openxmlformats.org/officeDocument/2006/relationships/slideLayout" Target="../slideLayouts/slideLayout7.xml"/></Relationships>
</file>

<file path=ppt/slides/_rels/slide331.xml.rels><?xml version="1.0" encoding="UTF-8" standalone="yes"?>
<Relationships xmlns="http://schemas.openxmlformats.org/package/2006/relationships"><Relationship Id="rId2" Type="http://schemas.openxmlformats.org/officeDocument/2006/relationships/notesSlide" Target="../notesSlides/notesSlide196.xml"/><Relationship Id="rId1" Type="http://schemas.openxmlformats.org/officeDocument/2006/relationships/slideLayout" Target="../slideLayouts/slideLayout7.xml"/></Relationships>
</file>

<file path=ppt/slides/_rels/slide332.xml.rels><?xml version="1.0" encoding="UTF-8" standalone="yes"?>
<Relationships xmlns="http://schemas.openxmlformats.org/package/2006/relationships"><Relationship Id="rId2" Type="http://schemas.openxmlformats.org/officeDocument/2006/relationships/notesSlide" Target="../notesSlides/notesSlide197.xml"/><Relationship Id="rId1" Type="http://schemas.openxmlformats.org/officeDocument/2006/relationships/slideLayout" Target="../slideLayouts/slideLayout7.xml"/></Relationships>
</file>

<file path=ppt/slides/_rels/slide333.xml.rels><?xml version="1.0" encoding="UTF-8" standalone="yes"?>
<Relationships xmlns="http://schemas.openxmlformats.org/package/2006/relationships"><Relationship Id="rId2" Type="http://schemas.openxmlformats.org/officeDocument/2006/relationships/notesSlide" Target="../notesSlides/notesSlide198.xml"/><Relationship Id="rId1" Type="http://schemas.openxmlformats.org/officeDocument/2006/relationships/slideLayout" Target="../slideLayouts/slideLayout7.xml"/></Relationships>
</file>

<file path=ppt/slides/_rels/slide334.xml.rels><?xml version="1.0" encoding="UTF-8" standalone="yes"?>
<Relationships xmlns="http://schemas.openxmlformats.org/package/2006/relationships"><Relationship Id="rId2" Type="http://schemas.openxmlformats.org/officeDocument/2006/relationships/notesSlide" Target="../notesSlides/notesSlide199.xml"/><Relationship Id="rId1" Type="http://schemas.openxmlformats.org/officeDocument/2006/relationships/slideLayout" Target="../slideLayouts/slideLayout7.xml"/></Relationships>
</file>

<file path=ppt/slides/_rels/slide335.xml.rels><?xml version="1.0" encoding="UTF-8" standalone="yes"?>
<Relationships xmlns="http://schemas.openxmlformats.org/package/2006/relationships"><Relationship Id="rId2" Type="http://schemas.openxmlformats.org/officeDocument/2006/relationships/notesSlide" Target="../notesSlides/notesSlide200.xml"/><Relationship Id="rId1" Type="http://schemas.openxmlformats.org/officeDocument/2006/relationships/slideLayout" Target="../slideLayouts/slideLayout7.xml"/></Relationships>
</file>

<file path=ppt/slides/_rels/slide336.xml.rels><?xml version="1.0" encoding="UTF-8" standalone="yes"?>
<Relationships xmlns="http://schemas.openxmlformats.org/package/2006/relationships"><Relationship Id="rId3" Type="http://schemas.openxmlformats.org/officeDocument/2006/relationships/image" Target="../media/image285.png"/><Relationship Id="rId2" Type="http://schemas.openxmlformats.org/officeDocument/2006/relationships/image" Target="../media/image284.png"/><Relationship Id="rId1" Type="http://schemas.openxmlformats.org/officeDocument/2006/relationships/slideLayout" Target="../slideLayouts/slideLayout7.xml"/></Relationships>
</file>

<file path=ppt/slides/_rels/slide337.xml.rels><?xml version="1.0" encoding="UTF-8" standalone="yes"?>
<Relationships xmlns="http://schemas.openxmlformats.org/package/2006/relationships"><Relationship Id="rId3" Type="http://schemas.openxmlformats.org/officeDocument/2006/relationships/image" Target="../media/image286.png"/><Relationship Id="rId2" Type="http://schemas.openxmlformats.org/officeDocument/2006/relationships/notesSlide" Target="../notesSlides/notesSlide201.xml"/><Relationship Id="rId1" Type="http://schemas.openxmlformats.org/officeDocument/2006/relationships/slideLayout" Target="../slideLayouts/slideLayout7.xml"/><Relationship Id="rId4" Type="http://schemas.openxmlformats.org/officeDocument/2006/relationships/image" Target="../media/image287.png"/></Relationships>
</file>

<file path=ppt/slides/_rels/slide338.xml.rels><?xml version="1.0" encoding="UTF-8" standalone="yes"?>
<Relationships xmlns="http://schemas.openxmlformats.org/package/2006/relationships"><Relationship Id="rId2" Type="http://schemas.openxmlformats.org/officeDocument/2006/relationships/image" Target="../media/image288.png"/><Relationship Id="rId1" Type="http://schemas.openxmlformats.org/officeDocument/2006/relationships/slideLayout" Target="../slideLayouts/slideLayout7.xml"/></Relationships>
</file>

<file path=ppt/slides/_rels/slide33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12.xml"/></Relationships>
</file>

<file path=ppt/slides/_rels/slide340.xml.rels><?xml version="1.0" encoding="UTF-8" standalone="yes"?>
<Relationships xmlns="http://schemas.openxmlformats.org/package/2006/relationships"><Relationship Id="rId2" Type="http://schemas.openxmlformats.org/officeDocument/2006/relationships/notesSlide" Target="../notesSlides/notesSlide202.xml"/><Relationship Id="rId1" Type="http://schemas.openxmlformats.org/officeDocument/2006/relationships/slideLayout" Target="../slideLayouts/slideLayout7.xml"/></Relationships>
</file>

<file path=ppt/slides/_rels/slide341.xml.rels><?xml version="1.0" encoding="UTF-8" standalone="yes"?>
<Relationships xmlns="http://schemas.openxmlformats.org/package/2006/relationships"><Relationship Id="rId2" Type="http://schemas.openxmlformats.org/officeDocument/2006/relationships/notesSlide" Target="../notesSlides/notesSlide203.xml"/><Relationship Id="rId1" Type="http://schemas.openxmlformats.org/officeDocument/2006/relationships/slideLayout" Target="../slideLayouts/slideLayout7.xml"/></Relationships>
</file>

<file path=ppt/slides/_rels/slide342.xml.rels><?xml version="1.0" encoding="UTF-8" standalone="yes"?>
<Relationships xmlns="http://schemas.openxmlformats.org/package/2006/relationships"><Relationship Id="rId2" Type="http://schemas.openxmlformats.org/officeDocument/2006/relationships/notesSlide" Target="../notesSlides/notesSlide204.xml"/><Relationship Id="rId1" Type="http://schemas.openxmlformats.org/officeDocument/2006/relationships/slideLayout" Target="../slideLayouts/slideLayout7.xml"/></Relationships>
</file>

<file path=ppt/slides/_rels/slide343.xml.rels><?xml version="1.0" encoding="UTF-8" standalone="yes"?>
<Relationships xmlns="http://schemas.openxmlformats.org/package/2006/relationships"><Relationship Id="rId2" Type="http://schemas.openxmlformats.org/officeDocument/2006/relationships/notesSlide" Target="../notesSlides/notesSlide205.xml"/><Relationship Id="rId1" Type="http://schemas.openxmlformats.org/officeDocument/2006/relationships/slideLayout" Target="../slideLayouts/slideLayout7.xml"/></Relationships>
</file>

<file path=ppt/slides/_rels/slide344.xml.rels><?xml version="1.0" encoding="UTF-8" standalone="yes"?>
<Relationships xmlns="http://schemas.openxmlformats.org/package/2006/relationships"><Relationship Id="rId2" Type="http://schemas.openxmlformats.org/officeDocument/2006/relationships/notesSlide" Target="../notesSlides/notesSlide206.xml"/><Relationship Id="rId1" Type="http://schemas.openxmlformats.org/officeDocument/2006/relationships/slideLayout" Target="../slideLayouts/slideLayout7.xml"/></Relationships>
</file>

<file path=ppt/slides/_rels/slide34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4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4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4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49.xml.rels><?xml version="1.0" encoding="UTF-8" standalone="yes"?>
<Relationships xmlns="http://schemas.openxmlformats.org/package/2006/relationships"><Relationship Id="rId2" Type="http://schemas.openxmlformats.org/officeDocument/2006/relationships/notesSlide" Target="../notesSlides/notesSlide207.xml"/><Relationship Id="rId1" Type="http://schemas.openxmlformats.org/officeDocument/2006/relationships/slideLayout" Target="../slideLayouts/slideLayout7.xml"/></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12.xml"/></Relationships>
</file>

<file path=ppt/slides/_rels/slide350.xml.rels><?xml version="1.0" encoding="UTF-8" standalone="yes"?>
<Relationships xmlns="http://schemas.openxmlformats.org/package/2006/relationships"><Relationship Id="rId3" Type="http://schemas.openxmlformats.org/officeDocument/2006/relationships/image" Target="../media/image289.png"/><Relationship Id="rId2" Type="http://schemas.openxmlformats.org/officeDocument/2006/relationships/notesSlide" Target="../notesSlides/notesSlide208.xml"/><Relationship Id="rId1" Type="http://schemas.openxmlformats.org/officeDocument/2006/relationships/slideLayout" Target="../slideLayouts/slideLayout7.xml"/></Relationships>
</file>

<file path=ppt/slides/_rels/slide351.xml.rels><?xml version="1.0" encoding="UTF-8" standalone="yes"?>
<Relationships xmlns="http://schemas.openxmlformats.org/package/2006/relationships"><Relationship Id="rId2" Type="http://schemas.openxmlformats.org/officeDocument/2006/relationships/image" Target="../media/image290.png"/><Relationship Id="rId1" Type="http://schemas.openxmlformats.org/officeDocument/2006/relationships/slideLayout" Target="../slideLayouts/slideLayout7.xml"/></Relationships>
</file>

<file path=ppt/slides/_rels/slide352.xml.rels><?xml version="1.0" encoding="UTF-8" standalone="yes"?>
<Relationships xmlns="http://schemas.openxmlformats.org/package/2006/relationships"><Relationship Id="rId3" Type="http://schemas.openxmlformats.org/officeDocument/2006/relationships/chart" Target="../charts/chart10.xml"/><Relationship Id="rId2" Type="http://schemas.openxmlformats.org/officeDocument/2006/relationships/image" Target="../media/image291.png"/><Relationship Id="rId1" Type="http://schemas.openxmlformats.org/officeDocument/2006/relationships/slideLayout" Target="../slideLayouts/slideLayout7.xml"/></Relationships>
</file>

<file path=ppt/slides/_rels/slide353.xml.rels><?xml version="1.0" encoding="UTF-8" standalone="yes"?>
<Relationships xmlns="http://schemas.openxmlformats.org/package/2006/relationships"><Relationship Id="rId3" Type="http://schemas.openxmlformats.org/officeDocument/2006/relationships/image" Target="../media/image292.png"/><Relationship Id="rId2" Type="http://schemas.openxmlformats.org/officeDocument/2006/relationships/notesSlide" Target="../notesSlides/notesSlide209.xml"/><Relationship Id="rId1" Type="http://schemas.openxmlformats.org/officeDocument/2006/relationships/slideLayout" Target="../slideLayouts/slideLayout7.xml"/><Relationship Id="rId4" Type="http://schemas.openxmlformats.org/officeDocument/2006/relationships/chart" Target="../charts/chart11.xml"/></Relationships>
</file>

<file path=ppt/slides/_rels/slide354.xml.rels><?xml version="1.0" encoding="UTF-8" standalone="yes"?>
<Relationships xmlns="http://schemas.openxmlformats.org/package/2006/relationships"><Relationship Id="rId2" Type="http://schemas.openxmlformats.org/officeDocument/2006/relationships/notesSlide" Target="../notesSlides/notesSlide210.xml"/><Relationship Id="rId1" Type="http://schemas.openxmlformats.org/officeDocument/2006/relationships/slideLayout" Target="../slideLayouts/slideLayout7.xml"/></Relationships>
</file>

<file path=ppt/slides/_rels/slide355.xml.rels><?xml version="1.0" encoding="UTF-8" standalone="yes"?>
<Relationships xmlns="http://schemas.openxmlformats.org/package/2006/relationships"><Relationship Id="rId2" Type="http://schemas.openxmlformats.org/officeDocument/2006/relationships/notesSlide" Target="../notesSlides/notesSlide211.xml"/><Relationship Id="rId1" Type="http://schemas.openxmlformats.org/officeDocument/2006/relationships/slideLayout" Target="../slideLayouts/slideLayout7.xml"/></Relationships>
</file>

<file path=ppt/slides/_rels/slide356.xml.rels><?xml version="1.0" encoding="UTF-8" standalone="yes"?>
<Relationships xmlns="http://schemas.openxmlformats.org/package/2006/relationships"><Relationship Id="rId2" Type="http://schemas.openxmlformats.org/officeDocument/2006/relationships/notesSlide" Target="../notesSlides/notesSlide212.xml"/><Relationship Id="rId1" Type="http://schemas.openxmlformats.org/officeDocument/2006/relationships/slideLayout" Target="../slideLayouts/slideLayout7.xml"/></Relationships>
</file>

<file path=ppt/slides/_rels/slide357.xml.rels><?xml version="1.0" encoding="UTF-8" standalone="yes"?>
<Relationships xmlns="http://schemas.openxmlformats.org/package/2006/relationships"><Relationship Id="rId2" Type="http://schemas.openxmlformats.org/officeDocument/2006/relationships/notesSlide" Target="../notesSlides/notesSlide213.xml"/><Relationship Id="rId1" Type="http://schemas.openxmlformats.org/officeDocument/2006/relationships/slideLayout" Target="../slideLayouts/slideLayout7.xml"/></Relationships>
</file>

<file path=ppt/slides/_rels/slide358.xml.rels><?xml version="1.0" encoding="UTF-8" standalone="yes"?>
<Relationships xmlns="http://schemas.openxmlformats.org/package/2006/relationships"><Relationship Id="rId2" Type="http://schemas.openxmlformats.org/officeDocument/2006/relationships/notesSlide" Target="../notesSlides/notesSlide214.xml"/><Relationship Id="rId1" Type="http://schemas.openxmlformats.org/officeDocument/2006/relationships/slideLayout" Target="../slideLayouts/slideLayout7.xml"/></Relationships>
</file>

<file path=ppt/slides/_rels/slide359.xml.rels><?xml version="1.0" encoding="UTF-8" standalone="yes"?>
<Relationships xmlns="http://schemas.openxmlformats.org/package/2006/relationships"><Relationship Id="rId2" Type="http://schemas.openxmlformats.org/officeDocument/2006/relationships/notesSlide" Target="../notesSlides/notesSlide215.xml"/><Relationship Id="rId1" Type="http://schemas.openxmlformats.org/officeDocument/2006/relationships/slideLayout" Target="../slideLayouts/slideLayout7.xml"/></Relationships>
</file>

<file path=ppt/slides/_rels/slide36.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12.xml"/></Relationships>
</file>

<file path=ppt/slides/_rels/slide360.xml.rels><?xml version="1.0" encoding="UTF-8" standalone="yes"?>
<Relationships xmlns="http://schemas.openxmlformats.org/package/2006/relationships"><Relationship Id="rId3" Type="http://schemas.openxmlformats.org/officeDocument/2006/relationships/image" Target="../media/image293.emf"/><Relationship Id="rId2" Type="http://schemas.openxmlformats.org/officeDocument/2006/relationships/notesSlide" Target="../notesSlides/notesSlide216.xml"/><Relationship Id="rId1" Type="http://schemas.openxmlformats.org/officeDocument/2006/relationships/slideLayout" Target="../slideLayouts/slideLayout7.xml"/><Relationship Id="rId4" Type="http://schemas.openxmlformats.org/officeDocument/2006/relationships/image" Target="../media/image294.jpeg"/></Relationships>
</file>

<file path=ppt/slides/_rels/slide36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62.xml.rels><?xml version="1.0" encoding="UTF-8" standalone="yes"?>
<Relationships xmlns="http://schemas.openxmlformats.org/package/2006/relationships"><Relationship Id="rId8" Type="http://schemas.openxmlformats.org/officeDocument/2006/relationships/image" Target="../media/image301.jpeg"/><Relationship Id="rId3" Type="http://schemas.openxmlformats.org/officeDocument/2006/relationships/image" Target="../media/image296.jpeg"/><Relationship Id="rId7" Type="http://schemas.openxmlformats.org/officeDocument/2006/relationships/image" Target="../media/image300.jpeg"/><Relationship Id="rId2" Type="http://schemas.openxmlformats.org/officeDocument/2006/relationships/image" Target="../media/image295.jpeg"/><Relationship Id="rId1" Type="http://schemas.openxmlformats.org/officeDocument/2006/relationships/slideLayout" Target="../slideLayouts/slideLayout7.xml"/><Relationship Id="rId6" Type="http://schemas.openxmlformats.org/officeDocument/2006/relationships/image" Target="../media/image299.png"/><Relationship Id="rId5" Type="http://schemas.openxmlformats.org/officeDocument/2006/relationships/image" Target="../media/image298.jpeg"/><Relationship Id="rId4" Type="http://schemas.openxmlformats.org/officeDocument/2006/relationships/image" Target="../media/image297.jpeg"/><Relationship Id="rId9" Type="http://schemas.openxmlformats.org/officeDocument/2006/relationships/image" Target="../media/image302.jpeg"/></Relationships>
</file>

<file path=ppt/slides/_rels/slide36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6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65.xml.rels><?xml version="1.0" encoding="UTF-8" standalone="yes"?>
<Relationships xmlns="http://schemas.openxmlformats.org/package/2006/relationships"><Relationship Id="rId2" Type="http://schemas.openxmlformats.org/officeDocument/2006/relationships/notesSlide" Target="../notesSlides/notesSlide217.xml"/><Relationship Id="rId1" Type="http://schemas.openxmlformats.org/officeDocument/2006/relationships/slideLayout" Target="../slideLayouts/slideLayout7.xml"/></Relationships>
</file>

<file path=ppt/slides/_rels/slide36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67.xml.rels><?xml version="1.0" encoding="UTF-8" standalone="yes"?>
<Relationships xmlns="http://schemas.openxmlformats.org/package/2006/relationships"><Relationship Id="rId3" Type="http://schemas.openxmlformats.org/officeDocument/2006/relationships/image" Target="../media/image304.wmf"/><Relationship Id="rId2" Type="http://schemas.openxmlformats.org/officeDocument/2006/relationships/image" Target="../media/image303.emf"/><Relationship Id="rId1" Type="http://schemas.openxmlformats.org/officeDocument/2006/relationships/slideLayout" Target="../slideLayouts/slideLayout7.xml"/><Relationship Id="rId4" Type="http://schemas.openxmlformats.org/officeDocument/2006/relationships/image" Target="../media/image305.emf"/></Relationships>
</file>

<file path=ppt/slides/_rels/slide36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69.xml.rels><?xml version="1.0" encoding="UTF-8" standalone="yes"?>
<Relationships xmlns="http://schemas.openxmlformats.org/package/2006/relationships"><Relationship Id="rId3" Type="http://schemas.openxmlformats.org/officeDocument/2006/relationships/image" Target="../media/image307.jpeg"/><Relationship Id="rId7" Type="http://schemas.openxmlformats.org/officeDocument/2006/relationships/image" Target="../media/image311.jpeg"/><Relationship Id="rId2" Type="http://schemas.openxmlformats.org/officeDocument/2006/relationships/image" Target="../media/image306.emf"/><Relationship Id="rId1" Type="http://schemas.openxmlformats.org/officeDocument/2006/relationships/slideLayout" Target="../slideLayouts/slideLayout7.xml"/><Relationship Id="rId6" Type="http://schemas.openxmlformats.org/officeDocument/2006/relationships/image" Target="../media/image310.jpeg"/><Relationship Id="rId5" Type="http://schemas.openxmlformats.org/officeDocument/2006/relationships/image" Target="../media/image309.jpeg"/><Relationship Id="rId4" Type="http://schemas.openxmlformats.org/officeDocument/2006/relationships/image" Target="../media/image308.png"/></Relationships>
</file>

<file path=ppt/slides/_rels/slide37.xml.rels><?xml version="1.0" encoding="UTF-8" standalone="yes"?>
<Relationships xmlns="http://schemas.openxmlformats.org/package/2006/relationships"><Relationship Id="rId8" Type="http://schemas.openxmlformats.org/officeDocument/2006/relationships/image" Target="../media/image13.jpeg"/><Relationship Id="rId13" Type="http://schemas.openxmlformats.org/officeDocument/2006/relationships/chart" Target="../charts/chart2.xml"/><Relationship Id="rId3" Type="http://schemas.openxmlformats.org/officeDocument/2006/relationships/image" Target="../media/image8.png"/><Relationship Id="rId7" Type="http://schemas.openxmlformats.org/officeDocument/2006/relationships/image" Target="../media/image12.png"/><Relationship Id="rId12" Type="http://schemas.openxmlformats.org/officeDocument/2006/relationships/chart" Target="../charts/chart1.xml"/><Relationship Id="rId2" Type="http://schemas.openxmlformats.org/officeDocument/2006/relationships/notesSlide" Target="../notesSlides/notesSlide23.xml"/><Relationship Id="rId1" Type="http://schemas.openxmlformats.org/officeDocument/2006/relationships/slideLayout" Target="../slideLayouts/slideLayout12.xml"/><Relationship Id="rId6" Type="http://schemas.openxmlformats.org/officeDocument/2006/relationships/image" Target="../media/image11.png"/><Relationship Id="rId11" Type="http://schemas.openxmlformats.org/officeDocument/2006/relationships/image" Target="../media/image16.png"/><Relationship Id="rId5" Type="http://schemas.openxmlformats.org/officeDocument/2006/relationships/image" Target="../media/image10.jpeg"/><Relationship Id="rId15" Type="http://schemas.openxmlformats.org/officeDocument/2006/relationships/image" Target="../media/image18.jpeg"/><Relationship Id="rId10" Type="http://schemas.openxmlformats.org/officeDocument/2006/relationships/image" Target="../media/image15.png"/><Relationship Id="rId4" Type="http://schemas.openxmlformats.org/officeDocument/2006/relationships/image" Target="../media/image9.png"/><Relationship Id="rId9" Type="http://schemas.openxmlformats.org/officeDocument/2006/relationships/image" Target="../media/image14.png"/><Relationship Id="rId14" Type="http://schemas.openxmlformats.org/officeDocument/2006/relationships/image" Target="../media/image17.jpeg"/></Relationships>
</file>

<file path=ppt/slides/_rels/slide37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71.xml.rels><?xml version="1.0" encoding="UTF-8" standalone="yes"?>
<Relationships xmlns="http://schemas.openxmlformats.org/package/2006/relationships"><Relationship Id="rId8" Type="http://schemas.microsoft.com/office/2007/relationships/hdphoto" Target="../media/hdphoto3.wdp"/><Relationship Id="rId3" Type="http://schemas.openxmlformats.org/officeDocument/2006/relationships/image" Target="../media/image313.jpeg"/><Relationship Id="rId7" Type="http://schemas.openxmlformats.org/officeDocument/2006/relationships/image" Target="../media/image317.png"/><Relationship Id="rId2" Type="http://schemas.openxmlformats.org/officeDocument/2006/relationships/image" Target="../media/image312.jpeg"/><Relationship Id="rId1" Type="http://schemas.openxmlformats.org/officeDocument/2006/relationships/slideLayout" Target="../slideLayouts/slideLayout7.xml"/><Relationship Id="rId6" Type="http://schemas.openxmlformats.org/officeDocument/2006/relationships/image" Target="../media/image316.jpeg"/><Relationship Id="rId5" Type="http://schemas.openxmlformats.org/officeDocument/2006/relationships/image" Target="../media/image315.png"/><Relationship Id="rId4" Type="http://schemas.openxmlformats.org/officeDocument/2006/relationships/image" Target="../media/image314.jpeg"/></Relationships>
</file>

<file path=ppt/slides/_rels/slide37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73.xml.rels><?xml version="1.0" encoding="UTF-8" standalone="yes"?>
<Relationships xmlns="http://schemas.openxmlformats.org/package/2006/relationships"><Relationship Id="rId3" Type="http://schemas.openxmlformats.org/officeDocument/2006/relationships/image" Target="../media/image319.jpeg"/><Relationship Id="rId7" Type="http://schemas.openxmlformats.org/officeDocument/2006/relationships/image" Target="../media/image323.png"/><Relationship Id="rId2" Type="http://schemas.openxmlformats.org/officeDocument/2006/relationships/image" Target="../media/image318.jpeg"/><Relationship Id="rId1" Type="http://schemas.openxmlformats.org/officeDocument/2006/relationships/slideLayout" Target="../slideLayouts/slideLayout7.xml"/><Relationship Id="rId6" Type="http://schemas.openxmlformats.org/officeDocument/2006/relationships/image" Target="../media/image322.png"/><Relationship Id="rId5" Type="http://schemas.openxmlformats.org/officeDocument/2006/relationships/image" Target="../media/image321.jpeg"/><Relationship Id="rId4" Type="http://schemas.openxmlformats.org/officeDocument/2006/relationships/image" Target="../media/image320.jpeg"/></Relationships>
</file>

<file path=ppt/slides/_rels/slide37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75.xml.rels><?xml version="1.0" encoding="UTF-8" standalone="yes"?>
<Relationships xmlns="http://schemas.openxmlformats.org/package/2006/relationships"><Relationship Id="rId3" Type="http://schemas.openxmlformats.org/officeDocument/2006/relationships/image" Target="../media/image325.png"/><Relationship Id="rId7" Type="http://schemas.openxmlformats.org/officeDocument/2006/relationships/image" Target="../media/image328.png"/><Relationship Id="rId2" Type="http://schemas.openxmlformats.org/officeDocument/2006/relationships/image" Target="../media/image324.jpeg"/><Relationship Id="rId1" Type="http://schemas.openxmlformats.org/officeDocument/2006/relationships/slideLayout" Target="../slideLayouts/slideLayout7.xml"/><Relationship Id="rId6" Type="http://schemas.microsoft.com/office/2007/relationships/hdphoto" Target="../media/hdphoto4.wdp"/><Relationship Id="rId5" Type="http://schemas.openxmlformats.org/officeDocument/2006/relationships/image" Target="../media/image327.png"/><Relationship Id="rId4" Type="http://schemas.openxmlformats.org/officeDocument/2006/relationships/image" Target="../media/image326.png"/></Relationships>
</file>

<file path=ppt/slides/_rels/slide37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7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7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7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8.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notesSlide" Target="../notesSlides/notesSlide24.xml"/><Relationship Id="rId1" Type="http://schemas.openxmlformats.org/officeDocument/2006/relationships/slideLayout" Target="../slideLayouts/slideLayout12.xml"/></Relationships>
</file>

<file path=ppt/slides/_rels/slide38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8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82.xml.rels><?xml version="1.0" encoding="UTF-8" standalone="yes"?>
<Relationships xmlns="http://schemas.openxmlformats.org/package/2006/relationships"><Relationship Id="rId3" Type="http://schemas.openxmlformats.org/officeDocument/2006/relationships/image" Target="../media/image329.png"/><Relationship Id="rId2" Type="http://schemas.openxmlformats.org/officeDocument/2006/relationships/notesSlide" Target="../notesSlides/notesSlide218.xml"/><Relationship Id="rId1" Type="http://schemas.openxmlformats.org/officeDocument/2006/relationships/slideLayout" Target="../slideLayouts/slideLayout7.xml"/></Relationships>
</file>

<file path=ppt/slides/_rels/slide383.xml.rels><?xml version="1.0" encoding="UTF-8" standalone="yes"?>
<Relationships xmlns="http://schemas.openxmlformats.org/package/2006/relationships"><Relationship Id="rId2" Type="http://schemas.openxmlformats.org/officeDocument/2006/relationships/notesSlide" Target="../notesSlides/notesSlide219.xml"/><Relationship Id="rId1" Type="http://schemas.openxmlformats.org/officeDocument/2006/relationships/slideLayout" Target="../slideLayouts/slideLayout7.xml"/></Relationships>
</file>

<file path=ppt/slides/_rels/slide384.xml.rels><?xml version="1.0" encoding="UTF-8" standalone="yes"?>
<Relationships xmlns="http://schemas.openxmlformats.org/package/2006/relationships"><Relationship Id="rId2" Type="http://schemas.openxmlformats.org/officeDocument/2006/relationships/notesSlide" Target="../notesSlides/notesSlide220.xml"/><Relationship Id="rId1" Type="http://schemas.openxmlformats.org/officeDocument/2006/relationships/slideLayout" Target="../slideLayouts/slideLayout7.xml"/></Relationships>
</file>

<file path=ppt/slides/_rels/slide385.xml.rels><?xml version="1.0" encoding="UTF-8" standalone="yes"?>
<Relationships xmlns="http://schemas.openxmlformats.org/package/2006/relationships"><Relationship Id="rId2" Type="http://schemas.openxmlformats.org/officeDocument/2006/relationships/notesSlide" Target="../notesSlides/notesSlide221.xml"/><Relationship Id="rId1" Type="http://schemas.openxmlformats.org/officeDocument/2006/relationships/slideLayout" Target="../slideLayouts/slideLayout7.xml"/></Relationships>
</file>

<file path=ppt/slides/_rels/slide386.xml.rels><?xml version="1.0" encoding="UTF-8" standalone="yes"?>
<Relationships xmlns="http://schemas.openxmlformats.org/package/2006/relationships"><Relationship Id="rId2" Type="http://schemas.openxmlformats.org/officeDocument/2006/relationships/image" Target="../media/image330.png"/><Relationship Id="rId1" Type="http://schemas.openxmlformats.org/officeDocument/2006/relationships/slideLayout" Target="../slideLayouts/slideLayout7.xml"/></Relationships>
</file>

<file path=ppt/slides/_rels/slide38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8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8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9.xml.rels><?xml version="1.0" encoding="UTF-8" standalone="yes"?>
<Relationships xmlns="http://schemas.openxmlformats.org/package/2006/relationships"><Relationship Id="rId8" Type="http://schemas.openxmlformats.org/officeDocument/2006/relationships/image" Target="../media/image24.png"/><Relationship Id="rId3" Type="http://schemas.openxmlformats.org/officeDocument/2006/relationships/chart" Target="../charts/chart3.xml"/><Relationship Id="rId7" Type="http://schemas.openxmlformats.org/officeDocument/2006/relationships/image" Target="../media/image23.png"/><Relationship Id="rId2" Type="http://schemas.openxmlformats.org/officeDocument/2006/relationships/notesSlide" Target="../notesSlides/notesSlide25.xml"/><Relationship Id="rId1" Type="http://schemas.openxmlformats.org/officeDocument/2006/relationships/slideLayout" Target="../slideLayouts/slideLayout12.xml"/><Relationship Id="rId6" Type="http://schemas.openxmlformats.org/officeDocument/2006/relationships/image" Target="../media/image22.jpeg"/><Relationship Id="rId5" Type="http://schemas.openxmlformats.org/officeDocument/2006/relationships/image" Target="../media/image21.png"/><Relationship Id="rId4" Type="http://schemas.openxmlformats.org/officeDocument/2006/relationships/image" Target="../media/image20.jpeg"/><Relationship Id="rId9" Type="http://schemas.openxmlformats.org/officeDocument/2006/relationships/image" Target="../media/image25.png"/></Relationships>
</file>

<file path=ppt/slides/_rels/slide39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9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9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9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94.xml.rels><?xml version="1.0" encoding="UTF-8" standalone="yes"?>
<Relationships xmlns="http://schemas.openxmlformats.org/package/2006/relationships"><Relationship Id="rId2" Type="http://schemas.openxmlformats.org/officeDocument/2006/relationships/notesSlide" Target="../notesSlides/notesSlide222.xml"/><Relationship Id="rId1" Type="http://schemas.openxmlformats.org/officeDocument/2006/relationships/slideLayout" Target="../slideLayouts/slideLayout7.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0.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notesSlide" Target="../notesSlides/notesSlide26.xml"/><Relationship Id="rId1" Type="http://schemas.openxmlformats.org/officeDocument/2006/relationships/slideLayout" Target="../slideLayouts/slideLayout12.xml"/><Relationship Id="rId5" Type="http://schemas.openxmlformats.org/officeDocument/2006/relationships/image" Target="../media/image28.png"/><Relationship Id="rId4" Type="http://schemas.openxmlformats.org/officeDocument/2006/relationships/image" Target="../media/image27.png"/></Relationships>
</file>

<file path=ppt/slides/_rels/slide41.xml.rels><?xml version="1.0" encoding="UTF-8" standalone="yes"?>
<Relationships xmlns="http://schemas.openxmlformats.org/package/2006/relationships"><Relationship Id="rId3" Type="http://schemas.openxmlformats.org/officeDocument/2006/relationships/image" Target="../media/image30.emf"/><Relationship Id="rId7" Type="http://schemas.openxmlformats.org/officeDocument/2006/relationships/image" Target="../media/image34.png"/><Relationship Id="rId2" Type="http://schemas.openxmlformats.org/officeDocument/2006/relationships/image" Target="../media/image29.emf"/><Relationship Id="rId1" Type="http://schemas.openxmlformats.org/officeDocument/2006/relationships/slideLayout" Target="../slideLayouts/slideLayout12.xml"/><Relationship Id="rId6" Type="http://schemas.openxmlformats.org/officeDocument/2006/relationships/image" Target="../media/image33.emf"/><Relationship Id="rId5" Type="http://schemas.openxmlformats.org/officeDocument/2006/relationships/image" Target="../media/image32.png"/><Relationship Id="rId4" Type="http://schemas.openxmlformats.org/officeDocument/2006/relationships/image" Target="../media/image31.emf"/></Relationships>
</file>

<file path=ppt/slides/_rels/slide42.xml.rels><?xml version="1.0" encoding="UTF-8" standalone="yes"?>
<Relationships xmlns="http://schemas.openxmlformats.org/package/2006/relationships"><Relationship Id="rId3" Type="http://schemas.openxmlformats.org/officeDocument/2006/relationships/image" Target="../media/image35.png"/><Relationship Id="rId2" Type="http://schemas.openxmlformats.org/officeDocument/2006/relationships/notesSlide" Target="../notesSlides/notesSlide27.xml"/><Relationship Id="rId1" Type="http://schemas.openxmlformats.org/officeDocument/2006/relationships/slideLayout" Target="../slideLayouts/slideLayout12.xml"/><Relationship Id="rId5" Type="http://schemas.openxmlformats.org/officeDocument/2006/relationships/image" Target="../media/image37.emf"/><Relationship Id="rId4" Type="http://schemas.openxmlformats.org/officeDocument/2006/relationships/image" Target="../media/image36.png"/></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5.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7.xml"/></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7.xml.rels><?xml version="1.0" encoding="UTF-8" standalone="yes"?>
<Relationships xmlns="http://schemas.openxmlformats.org/package/2006/relationships"><Relationship Id="rId2" Type="http://schemas.openxmlformats.org/officeDocument/2006/relationships/image" Target="../media/image38.png"/><Relationship Id="rId1" Type="http://schemas.openxmlformats.org/officeDocument/2006/relationships/slideLayout" Target="../slideLayouts/slideLayout7.xml"/></Relationships>
</file>

<file path=ppt/slides/_rels/slide48.xml.rels><?xml version="1.0" encoding="UTF-8" standalone="yes"?>
<Relationships xmlns="http://schemas.openxmlformats.org/package/2006/relationships"><Relationship Id="rId3" Type="http://schemas.openxmlformats.org/officeDocument/2006/relationships/image" Target="../media/image40.png"/><Relationship Id="rId2" Type="http://schemas.openxmlformats.org/officeDocument/2006/relationships/image" Target="../media/image39.png"/><Relationship Id="rId1" Type="http://schemas.openxmlformats.org/officeDocument/2006/relationships/slideLayout" Target="../slideLayouts/slideLayout7.xml"/><Relationship Id="rId4" Type="http://schemas.openxmlformats.org/officeDocument/2006/relationships/image" Target="../media/image41.png"/></Relationships>
</file>

<file path=ppt/slides/_rels/slide49.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7.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0.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7.xml"/></Relationships>
</file>

<file path=ppt/slides/_rels/slide51.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7.xml"/></Relationships>
</file>

<file path=ppt/slides/_rels/slide52.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7.xml"/></Relationships>
</file>

<file path=ppt/slides/_rels/slide53.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7.xml"/></Relationships>
</file>

<file path=ppt/slides/_rels/slide5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6.xml.rels><?xml version="1.0" encoding="UTF-8" standalone="yes"?>
<Relationships xmlns="http://schemas.openxmlformats.org/package/2006/relationships"><Relationship Id="rId3" Type="http://schemas.openxmlformats.org/officeDocument/2006/relationships/oleObject" Target="../embeddings/oleObject1.bin"/><Relationship Id="rId2" Type="http://schemas.openxmlformats.org/officeDocument/2006/relationships/slideLayout" Target="../slideLayouts/slideLayout7.xml"/><Relationship Id="rId1" Type="http://schemas.openxmlformats.org/officeDocument/2006/relationships/vmlDrawing" Target="../drawings/vmlDrawing1.vml"/><Relationship Id="rId6" Type="http://schemas.openxmlformats.org/officeDocument/2006/relationships/image" Target="../media/image43.emf"/><Relationship Id="rId5" Type="http://schemas.openxmlformats.org/officeDocument/2006/relationships/oleObject" Target="../embeddings/oleObject2.bin"/><Relationship Id="rId4" Type="http://schemas.openxmlformats.org/officeDocument/2006/relationships/image" Target="../media/image42.emf"/></Relationships>
</file>

<file path=ppt/slides/_rels/slide57.xml.rels><?xml version="1.0" encoding="UTF-8" standalone="yes"?>
<Relationships xmlns="http://schemas.openxmlformats.org/package/2006/relationships"><Relationship Id="rId2" Type="http://schemas.openxmlformats.org/officeDocument/2006/relationships/image" Target="../media/image44.png"/><Relationship Id="rId1" Type="http://schemas.openxmlformats.org/officeDocument/2006/relationships/slideLayout" Target="../slideLayouts/slideLayout7.xml"/></Relationships>
</file>

<file path=ppt/slides/_rels/slide58.xml.rels><?xml version="1.0" encoding="UTF-8" standalone="yes"?>
<Relationships xmlns="http://schemas.openxmlformats.org/package/2006/relationships"><Relationship Id="rId2" Type="http://schemas.openxmlformats.org/officeDocument/2006/relationships/image" Target="../media/image45.png"/><Relationship Id="rId1" Type="http://schemas.openxmlformats.org/officeDocument/2006/relationships/slideLayout" Target="../slideLayouts/slideLayout7.xml"/></Relationships>
</file>

<file path=ppt/slides/_rels/slide59.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Layout" Target="../slideLayouts/slideLayout7.xml"/></Relationships>
</file>

<file path=ppt/slides/_rels/slide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7.xml"/></Relationships>
</file>

<file path=ppt/slides/_rels/slide60.xml.rels><?xml version="1.0" encoding="UTF-8" standalone="yes"?>
<Relationships xmlns="http://schemas.openxmlformats.org/package/2006/relationships"><Relationship Id="rId2" Type="http://schemas.openxmlformats.org/officeDocument/2006/relationships/image" Target="../media/image47.png"/><Relationship Id="rId1" Type="http://schemas.openxmlformats.org/officeDocument/2006/relationships/slideLayout" Target="../slideLayouts/slideLayout7.xml"/></Relationships>
</file>

<file path=ppt/slides/_rels/slide6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62.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7.xml"/></Relationships>
</file>

<file path=ppt/slides/_rels/slide63.xml.rels><?xml version="1.0" encoding="UTF-8" standalone="yes"?>
<Relationships xmlns="http://schemas.openxmlformats.org/package/2006/relationships"><Relationship Id="rId3" Type="http://schemas.openxmlformats.org/officeDocument/2006/relationships/image" Target="../media/image48.jpeg"/><Relationship Id="rId7" Type="http://schemas.openxmlformats.org/officeDocument/2006/relationships/image" Target="../media/image52.jpeg"/><Relationship Id="rId2" Type="http://schemas.openxmlformats.org/officeDocument/2006/relationships/notesSlide" Target="../notesSlides/notesSlide35.xml"/><Relationship Id="rId1" Type="http://schemas.openxmlformats.org/officeDocument/2006/relationships/slideLayout" Target="../slideLayouts/slideLayout7.xml"/><Relationship Id="rId6" Type="http://schemas.openxmlformats.org/officeDocument/2006/relationships/image" Target="../media/image51.jpeg"/><Relationship Id="rId5" Type="http://schemas.openxmlformats.org/officeDocument/2006/relationships/image" Target="../media/image50.jpeg"/><Relationship Id="rId4" Type="http://schemas.openxmlformats.org/officeDocument/2006/relationships/image" Target="../media/image49.jpeg"/></Relationships>
</file>

<file path=ppt/slides/_rels/slide64.xml.rels><?xml version="1.0" encoding="UTF-8" standalone="yes"?>
<Relationships xmlns="http://schemas.openxmlformats.org/package/2006/relationships"><Relationship Id="rId3" Type="http://schemas.openxmlformats.org/officeDocument/2006/relationships/image" Target="../media/image53.jpeg"/><Relationship Id="rId2" Type="http://schemas.openxmlformats.org/officeDocument/2006/relationships/notesSlide" Target="../notesSlides/notesSlide36.xml"/><Relationship Id="rId1" Type="http://schemas.openxmlformats.org/officeDocument/2006/relationships/slideLayout" Target="../slideLayouts/slideLayout7.xml"/><Relationship Id="rId6" Type="http://schemas.openxmlformats.org/officeDocument/2006/relationships/image" Target="../media/image56.jpeg"/><Relationship Id="rId5" Type="http://schemas.openxmlformats.org/officeDocument/2006/relationships/image" Target="../media/image55.jpeg"/><Relationship Id="rId4" Type="http://schemas.openxmlformats.org/officeDocument/2006/relationships/image" Target="../media/image54.jpeg"/></Relationships>
</file>

<file path=ppt/slides/_rels/slide65.xml.rels><?xml version="1.0" encoding="UTF-8" standalone="yes"?>
<Relationships xmlns="http://schemas.openxmlformats.org/package/2006/relationships"><Relationship Id="rId3" Type="http://schemas.openxmlformats.org/officeDocument/2006/relationships/image" Target="../media/image57.jpeg"/><Relationship Id="rId2" Type="http://schemas.openxmlformats.org/officeDocument/2006/relationships/notesSlide" Target="../notesSlides/notesSlide37.xml"/><Relationship Id="rId1" Type="http://schemas.openxmlformats.org/officeDocument/2006/relationships/slideLayout" Target="../slideLayouts/slideLayout7.xml"/><Relationship Id="rId5" Type="http://schemas.openxmlformats.org/officeDocument/2006/relationships/image" Target="../media/image58.jpeg"/><Relationship Id="rId4" Type="http://schemas.openxmlformats.org/officeDocument/2006/relationships/image" Target="cid:e8e9b052-1c3f-4c62-aaa7-262812faa214@osakametro.co.jp" TargetMode="External"/></Relationships>
</file>

<file path=ppt/slides/_rels/slide66.xml.rels><?xml version="1.0" encoding="UTF-8" standalone="yes"?>
<Relationships xmlns="http://schemas.openxmlformats.org/package/2006/relationships"><Relationship Id="rId3" Type="http://schemas.openxmlformats.org/officeDocument/2006/relationships/image" Target="../media/image59.jpeg"/><Relationship Id="rId7" Type="http://schemas.openxmlformats.org/officeDocument/2006/relationships/image" Target="../media/image63.png"/><Relationship Id="rId2" Type="http://schemas.openxmlformats.org/officeDocument/2006/relationships/notesSlide" Target="../notesSlides/notesSlide38.xml"/><Relationship Id="rId1" Type="http://schemas.openxmlformats.org/officeDocument/2006/relationships/slideLayout" Target="../slideLayouts/slideLayout7.xml"/><Relationship Id="rId6" Type="http://schemas.openxmlformats.org/officeDocument/2006/relationships/image" Target="../media/image62.jpeg"/><Relationship Id="rId5" Type="http://schemas.openxmlformats.org/officeDocument/2006/relationships/image" Target="../media/image61.jpeg"/><Relationship Id="rId4" Type="http://schemas.openxmlformats.org/officeDocument/2006/relationships/image" Target="../media/image60.png"/></Relationships>
</file>

<file path=ppt/slides/_rels/slide67.xml.rels><?xml version="1.0" encoding="UTF-8" standalone="yes"?>
<Relationships xmlns="http://schemas.openxmlformats.org/package/2006/relationships"><Relationship Id="rId3" Type="http://schemas.openxmlformats.org/officeDocument/2006/relationships/image" Target="../media/image64.jpeg"/><Relationship Id="rId2" Type="http://schemas.openxmlformats.org/officeDocument/2006/relationships/notesSlide" Target="../notesSlides/notesSlide39.xml"/><Relationship Id="rId1" Type="http://schemas.openxmlformats.org/officeDocument/2006/relationships/slideLayout" Target="../slideLayouts/slideLayout7.xml"/><Relationship Id="rId6" Type="http://schemas.openxmlformats.org/officeDocument/2006/relationships/image" Target="../media/image67.png"/><Relationship Id="rId5" Type="http://schemas.openxmlformats.org/officeDocument/2006/relationships/image" Target="../media/image66.png"/><Relationship Id="rId4" Type="http://schemas.openxmlformats.org/officeDocument/2006/relationships/image" Target="../media/image65.jpeg"/></Relationships>
</file>

<file path=ppt/slides/_rels/slide68.xml.rels><?xml version="1.0" encoding="UTF-8" standalone="yes"?>
<Relationships xmlns="http://schemas.openxmlformats.org/package/2006/relationships"><Relationship Id="rId3" Type="http://schemas.openxmlformats.org/officeDocument/2006/relationships/image" Target="../media/image68.png"/><Relationship Id="rId2" Type="http://schemas.openxmlformats.org/officeDocument/2006/relationships/notesSlide" Target="../notesSlides/notesSlide40.xml"/><Relationship Id="rId1" Type="http://schemas.openxmlformats.org/officeDocument/2006/relationships/slideLayout" Target="../slideLayouts/slideLayout7.xml"/><Relationship Id="rId6" Type="http://schemas.openxmlformats.org/officeDocument/2006/relationships/image" Target="../media/image67.png"/><Relationship Id="rId5" Type="http://schemas.openxmlformats.org/officeDocument/2006/relationships/image" Target="../media/image66.png"/><Relationship Id="rId4" Type="http://schemas.openxmlformats.org/officeDocument/2006/relationships/image" Target="../media/image65.jpeg"/></Relationships>
</file>

<file path=ppt/slides/_rels/slide69.xml.rels><?xml version="1.0" encoding="UTF-8" standalone="yes"?>
<Relationships xmlns="http://schemas.openxmlformats.org/package/2006/relationships"><Relationship Id="rId3" Type="http://schemas.openxmlformats.org/officeDocument/2006/relationships/image" Target="../media/image69.jpeg"/><Relationship Id="rId2" Type="http://schemas.openxmlformats.org/officeDocument/2006/relationships/notesSlide" Target="../notesSlides/notesSlide41.xml"/><Relationship Id="rId1" Type="http://schemas.openxmlformats.org/officeDocument/2006/relationships/slideLayout" Target="../slideLayouts/slideLayout7.xml"/><Relationship Id="rId6" Type="http://schemas.openxmlformats.org/officeDocument/2006/relationships/image" Target="../media/image72.jpeg"/><Relationship Id="rId5" Type="http://schemas.openxmlformats.org/officeDocument/2006/relationships/image" Target="../media/image71.jpeg"/><Relationship Id="rId4" Type="http://schemas.openxmlformats.org/officeDocument/2006/relationships/image" Target="../media/image70.jpeg"/></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70.xml.rels><?xml version="1.0" encoding="UTF-8" standalone="yes"?>
<Relationships xmlns="http://schemas.openxmlformats.org/package/2006/relationships"><Relationship Id="rId8" Type="http://schemas.openxmlformats.org/officeDocument/2006/relationships/image" Target="../media/image78.png"/><Relationship Id="rId3" Type="http://schemas.openxmlformats.org/officeDocument/2006/relationships/image" Target="../media/image73.emf"/><Relationship Id="rId7" Type="http://schemas.openxmlformats.org/officeDocument/2006/relationships/image" Target="../media/image77.png"/><Relationship Id="rId2" Type="http://schemas.openxmlformats.org/officeDocument/2006/relationships/notesSlide" Target="../notesSlides/notesSlide42.xml"/><Relationship Id="rId1" Type="http://schemas.openxmlformats.org/officeDocument/2006/relationships/slideLayout" Target="../slideLayouts/slideLayout7.xml"/><Relationship Id="rId6" Type="http://schemas.openxmlformats.org/officeDocument/2006/relationships/image" Target="../media/image76.png"/><Relationship Id="rId11" Type="http://schemas.openxmlformats.org/officeDocument/2006/relationships/image" Target="../media/image81.png"/><Relationship Id="rId5" Type="http://schemas.openxmlformats.org/officeDocument/2006/relationships/image" Target="../media/image75.png"/><Relationship Id="rId10" Type="http://schemas.openxmlformats.org/officeDocument/2006/relationships/image" Target="../media/image80.jpeg"/><Relationship Id="rId4" Type="http://schemas.openxmlformats.org/officeDocument/2006/relationships/image" Target="../media/image74.jpeg"/><Relationship Id="rId9" Type="http://schemas.openxmlformats.org/officeDocument/2006/relationships/image" Target="../media/image79.png"/></Relationships>
</file>

<file path=ppt/slides/_rels/slide71.xml.rels><?xml version="1.0" encoding="UTF-8" standalone="yes"?>
<Relationships xmlns="http://schemas.openxmlformats.org/package/2006/relationships"><Relationship Id="rId8" Type="http://schemas.openxmlformats.org/officeDocument/2006/relationships/image" Target="../media/image87.emf"/><Relationship Id="rId3" Type="http://schemas.openxmlformats.org/officeDocument/2006/relationships/image" Target="../media/image82.png"/><Relationship Id="rId7" Type="http://schemas.openxmlformats.org/officeDocument/2006/relationships/image" Target="../media/image86.png"/><Relationship Id="rId2" Type="http://schemas.openxmlformats.org/officeDocument/2006/relationships/notesSlide" Target="../notesSlides/notesSlide43.xml"/><Relationship Id="rId1" Type="http://schemas.openxmlformats.org/officeDocument/2006/relationships/slideLayout" Target="../slideLayouts/slideLayout7.xml"/><Relationship Id="rId6" Type="http://schemas.openxmlformats.org/officeDocument/2006/relationships/image" Target="../media/image85.png"/><Relationship Id="rId5" Type="http://schemas.openxmlformats.org/officeDocument/2006/relationships/image" Target="../media/image84.png"/><Relationship Id="rId4" Type="http://schemas.openxmlformats.org/officeDocument/2006/relationships/image" Target="../media/image83.png"/><Relationship Id="rId9" Type="http://schemas.openxmlformats.org/officeDocument/2006/relationships/image" Target="../media/image88.emf"/></Relationships>
</file>

<file path=ppt/slides/_rels/slide72.xml.rels><?xml version="1.0" encoding="UTF-8" standalone="yes"?>
<Relationships xmlns="http://schemas.openxmlformats.org/package/2006/relationships"><Relationship Id="rId3" Type="http://schemas.openxmlformats.org/officeDocument/2006/relationships/image" Target="../media/image89.png"/><Relationship Id="rId2" Type="http://schemas.openxmlformats.org/officeDocument/2006/relationships/notesSlide" Target="../notesSlides/notesSlide44.xml"/><Relationship Id="rId1" Type="http://schemas.openxmlformats.org/officeDocument/2006/relationships/slideLayout" Target="../slideLayouts/slideLayout7.xml"/></Relationships>
</file>

<file path=ppt/slides/_rels/slide73.xml.rels><?xml version="1.0" encoding="UTF-8" standalone="yes"?>
<Relationships xmlns="http://schemas.openxmlformats.org/package/2006/relationships"><Relationship Id="rId3" Type="http://schemas.openxmlformats.org/officeDocument/2006/relationships/image" Target="../media/image90.png"/><Relationship Id="rId2" Type="http://schemas.openxmlformats.org/officeDocument/2006/relationships/notesSlide" Target="../notesSlides/notesSlide45.xml"/><Relationship Id="rId1" Type="http://schemas.openxmlformats.org/officeDocument/2006/relationships/slideLayout" Target="../slideLayouts/slideLayout7.xml"/></Relationships>
</file>

<file path=ppt/slides/_rels/slide74.xml.rels><?xml version="1.0" encoding="UTF-8" standalone="yes"?>
<Relationships xmlns="http://schemas.openxmlformats.org/package/2006/relationships"><Relationship Id="rId3" Type="http://schemas.openxmlformats.org/officeDocument/2006/relationships/image" Target="../media/image91.png"/><Relationship Id="rId2" Type="http://schemas.openxmlformats.org/officeDocument/2006/relationships/notesSlide" Target="../notesSlides/notesSlide46.xml"/><Relationship Id="rId1" Type="http://schemas.openxmlformats.org/officeDocument/2006/relationships/slideLayout" Target="../slideLayouts/slideLayout7.xml"/></Relationships>
</file>

<file path=ppt/slides/_rels/slide75.xml.rels><?xml version="1.0" encoding="UTF-8" standalone="yes"?>
<Relationships xmlns="http://schemas.openxmlformats.org/package/2006/relationships"><Relationship Id="rId2" Type="http://schemas.openxmlformats.org/officeDocument/2006/relationships/notesSlide" Target="../notesSlides/notesSlide47.xml"/><Relationship Id="rId1" Type="http://schemas.openxmlformats.org/officeDocument/2006/relationships/slideLayout" Target="../slideLayouts/slideLayout7.xml"/></Relationships>
</file>

<file path=ppt/slides/_rels/slide76.xml.rels><?xml version="1.0" encoding="UTF-8" standalone="yes"?>
<Relationships xmlns="http://schemas.openxmlformats.org/package/2006/relationships"><Relationship Id="rId2" Type="http://schemas.openxmlformats.org/officeDocument/2006/relationships/notesSlide" Target="../notesSlides/notesSlide48.xml"/><Relationship Id="rId1" Type="http://schemas.openxmlformats.org/officeDocument/2006/relationships/slideLayout" Target="../slideLayouts/slideLayout7.xml"/></Relationships>
</file>

<file path=ppt/slides/_rels/slide7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7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79.xml.rels><?xml version="1.0" encoding="UTF-8" standalone="yes"?>
<Relationships xmlns="http://schemas.openxmlformats.org/package/2006/relationships"><Relationship Id="rId2" Type="http://schemas.openxmlformats.org/officeDocument/2006/relationships/image" Target="../media/image92.png"/><Relationship Id="rId1" Type="http://schemas.openxmlformats.org/officeDocument/2006/relationships/slideLayout" Target="../slideLayouts/slideLayout7.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7.xml"/></Relationships>
</file>

<file path=ppt/slides/_rels/slide80.xml.rels><?xml version="1.0" encoding="UTF-8" standalone="yes"?>
<Relationships xmlns="http://schemas.openxmlformats.org/package/2006/relationships"><Relationship Id="rId2" Type="http://schemas.openxmlformats.org/officeDocument/2006/relationships/image" Target="../media/image93.png"/><Relationship Id="rId1" Type="http://schemas.openxmlformats.org/officeDocument/2006/relationships/slideLayout" Target="../slideLayouts/slideLayout7.xml"/></Relationships>
</file>

<file path=ppt/slides/_rels/slide8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2.xml.rels><?xml version="1.0" encoding="UTF-8" standalone="yes"?>
<Relationships xmlns="http://schemas.openxmlformats.org/package/2006/relationships"><Relationship Id="rId2" Type="http://schemas.openxmlformats.org/officeDocument/2006/relationships/notesSlide" Target="../notesSlides/notesSlide49.xml"/><Relationship Id="rId1" Type="http://schemas.openxmlformats.org/officeDocument/2006/relationships/slideLayout" Target="../slideLayouts/slideLayout7.xml"/></Relationships>
</file>

<file path=ppt/slides/_rels/slide8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4.xml.rels><?xml version="1.0" encoding="UTF-8" standalone="yes"?>
<Relationships xmlns="http://schemas.openxmlformats.org/package/2006/relationships"><Relationship Id="rId3" Type="http://schemas.openxmlformats.org/officeDocument/2006/relationships/image" Target="../media/image94.png"/><Relationship Id="rId7" Type="http://schemas.openxmlformats.org/officeDocument/2006/relationships/image" Target="../media/image98.jpeg"/><Relationship Id="rId2" Type="http://schemas.openxmlformats.org/officeDocument/2006/relationships/notesSlide" Target="../notesSlides/notesSlide50.xml"/><Relationship Id="rId1" Type="http://schemas.openxmlformats.org/officeDocument/2006/relationships/slideLayout" Target="../slideLayouts/slideLayout7.xml"/><Relationship Id="rId6" Type="http://schemas.openxmlformats.org/officeDocument/2006/relationships/image" Target="../media/image97.emf"/><Relationship Id="rId5" Type="http://schemas.openxmlformats.org/officeDocument/2006/relationships/image" Target="../media/image96.jpeg"/><Relationship Id="rId4" Type="http://schemas.openxmlformats.org/officeDocument/2006/relationships/image" Target="../media/image95.jpeg"/></Relationships>
</file>

<file path=ppt/slides/_rels/slide85.xml.rels><?xml version="1.0" encoding="UTF-8" standalone="yes"?>
<Relationships xmlns="http://schemas.openxmlformats.org/package/2006/relationships"><Relationship Id="rId3" Type="http://schemas.openxmlformats.org/officeDocument/2006/relationships/image" Target="../media/image99.jpeg"/><Relationship Id="rId2" Type="http://schemas.openxmlformats.org/officeDocument/2006/relationships/notesSlide" Target="../notesSlides/notesSlide51.xml"/><Relationship Id="rId1" Type="http://schemas.openxmlformats.org/officeDocument/2006/relationships/slideLayout" Target="../slideLayouts/slideLayout7.xml"/><Relationship Id="rId6" Type="http://schemas.openxmlformats.org/officeDocument/2006/relationships/image" Target="../media/image102.jpeg"/><Relationship Id="rId5" Type="http://schemas.openxmlformats.org/officeDocument/2006/relationships/image" Target="../media/image101.png"/><Relationship Id="rId4" Type="http://schemas.openxmlformats.org/officeDocument/2006/relationships/image" Target="../media/image100.jpeg"/></Relationships>
</file>

<file path=ppt/slides/_rels/slide86.xml.rels><?xml version="1.0" encoding="UTF-8" standalone="yes"?>
<Relationships xmlns="http://schemas.openxmlformats.org/package/2006/relationships"><Relationship Id="rId3" Type="http://schemas.openxmlformats.org/officeDocument/2006/relationships/image" Target="../media/image103.jpeg"/><Relationship Id="rId2" Type="http://schemas.openxmlformats.org/officeDocument/2006/relationships/notesSlide" Target="../notesSlides/notesSlide52.xml"/><Relationship Id="rId1" Type="http://schemas.openxmlformats.org/officeDocument/2006/relationships/slideLayout" Target="../slideLayouts/slideLayout7.xml"/><Relationship Id="rId5" Type="http://schemas.openxmlformats.org/officeDocument/2006/relationships/image" Target="../media/image105.jpeg"/><Relationship Id="rId4" Type="http://schemas.openxmlformats.org/officeDocument/2006/relationships/image" Target="../media/image104.jpeg"/></Relationships>
</file>

<file path=ppt/slides/_rels/slide87.xml.rels><?xml version="1.0" encoding="UTF-8" standalone="yes"?>
<Relationships xmlns="http://schemas.openxmlformats.org/package/2006/relationships"><Relationship Id="rId3" Type="http://schemas.openxmlformats.org/officeDocument/2006/relationships/image" Target="../media/image106.png"/><Relationship Id="rId7" Type="http://schemas.openxmlformats.org/officeDocument/2006/relationships/image" Target="../media/image109.jpeg"/><Relationship Id="rId2" Type="http://schemas.openxmlformats.org/officeDocument/2006/relationships/notesSlide" Target="../notesSlides/notesSlide53.xml"/><Relationship Id="rId1" Type="http://schemas.openxmlformats.org/officeDocument/2006/relationships/slideLayout" Target="../slideLayouts/slideLayout7.xml"/><Relationship Id="rId6" Type="http://schemas.openxmlformats.org/officeDocument/2006/relationships/image" Target="../media/image108.jpeg"/><Relationship Id="rId5" Type="http://schemas.openxmlformats.org/officeDocument/2006/relationships/image" Target="../media/image107.jpeg"/><Relationship Id="rId4" Type="http://schemas.microsoft.com/office/2007/relationships/hdphoto" Target="../media/hdphoto1.wdp"/></Relationships>
</file>

<file path=ppt/slides/_rels/slide88.xml.rels><?xml version="1.0" encoding="UTF-8" standalone="yes"?>
<Relationships xmlns="http://schemas.openxmlformats.org/package/2006/relationships"><Relationship Id="rId3" Type="http://schemas.openxmlformats.org/officeDocument/2006/relationships/image" Target="../media/image110.png"/><Relationship Id="rId2" Type="http://schemas.openxmlformats.org/officeDocument/2006/relationships/notesSlide" Target="../notesSlides/notesSlide54.xml"/><Relationship Id="rId1" Type="http://schemas.openxmlformats.org/officeDocument/2006/relationships/slideLayout" Target="../slideLayouts/slideLayout7.xml"/></Relationships>
</file>

<file path=ppt/slides/_rels/slide89.xml.rels><?xml version="1.0" encoding="UTF-8" standalone="yes"?>
<Relationships xmlns="http://schemas.openxmlformats.org/package/2006/relationships"><Relationship Id="rId2" Type="http://schemas.openxmlformats.org/officeDocument/2006/relationships/notesSlide" Target="../notesSlides/notesSlide55.xml"/><Relationship Id="rId1" Type="http://schemas.openxmlformats.org/officeDocument/2006/relationships/slideLayout" Target="../slideLayouts/slideLayout7.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9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9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9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9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94.xml.rels><?xml version="1.0" encoding="UTF-8" standalone="yes"?>
<Relationships xmlns="http://schemas.openxmlformats.org/package/2006/relationships"><Relationship Id="rId2" Type="http://schemas.openxmlformats.org/officeDocument/2006/relationships/notesSlide" Target="../notesSlides/notesSlide56.xml"/><Relationship Id="rId1" Type="http://schemas.openxmlformats.org/officeDocument/2006/relationships/slideLayout" Target="../slideLayouts/slideLayout7.xml"/></Relationships>
</file>

<file path=ppt/slides/_rels/slide95.xml.rels><?xml version="1.0" encoding="UTF-8" standalone="yes"?>
<Relationships xmlns="http://schemas.openxmlformats.org/package/2006/relationships"><Relationship Id="rId2" Type="http://schemas.openxmlformats.org/officeDocument/2006/relationships/notesSlide" Target="../notesSlides/notesSlide57.xml"/><Relationship Id="rId1" Type="http://schemas.openxmlformats.org/officeDocument/2006/relationships/slideLayout" Target="../slideLayouts/slideLayout7.xml"/></Relationships>
</file>

<file path=ppt/slides/_rels/slide9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97.xml.rels><?xml version="1.0" encoding="UTF-8" standalone="yes"?>
<Relationships xmlns="http://schemas.openxmlformats.org/package/2006/relationships"><Relationship Id="rId2" Type="http://schemas.openxmlformats.org/officeDocument/2006/relationships/image" Target="../media/image111.png"/><Relationship Id="rId1" Type="http://schemas.openxmlformats.org/officeDocument/2006/relationships/slideLayout" Target="../slideLayouts/slideLayout7.xml"/></Relationships>
</file>

<file path=ppt/slides/_rels/slide98.xml.rels><?xml version="1.0" encoding="UTF-8" standalone="yes"?>
<Relationships xmlns="http://schemas.openxmlformats.org/package/2006/relationships"><Relationship Id="rId3" Type="http://schemas.openxmlformats.org/officeDocument/2006/relationships/image" Target="../media/image112.png"/><Relationship Id="rId2" Type="http://schemas.openxmlformats.org/officeDocument/2006/relationships/notesSlide" Target="../notesSlides/notesSlide58.xml"/><Relationship Id="rId1" Type="http://schemas.openxmlformats.org/officeDocument/2006/relationships/slideLayout" Target="../slideLayouts/slideLayout7.xml"/></Relationships>
</file>

<file path=ppt/slides/_rels/slide99.xml.rels><?xml version="1.0" encoding="UTF-8" standalone="yes"?>
<Relationships xmlns="http://schemas.openxmlformats.org/package/2006/relationships"><Relationship Id="rId2" Type="http://schemas.openxmlformats.org/officeDocument/2006/relationships/image" Target="../media/image113.png"/><Relationship Id="rId1" Type="http://schemas.openxmlformats.org/officeDocument/2006/relationships/slideLayout" Target="../slideLayouts/slideLayout7.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ctrTitle"/>
          </p:nvPr>
        </p:nvSpPr>
        <p:spPr>
          <a:xfrm>
            <a:off x="0" y="2482869"/>
            <a:ext cx="9144003" cy="1076292"/>
          </a:xfrm>
        </p:spPr>
        <p:txBody>
          <a:bodyPr>
            <a:normAutofit/>
          </a:bodyPr>
          <a:lstStyle/>
          <a:p>
            <a:pPr>
              <a:lnSpc>
                <a:spcPts val="3321"/>
              </a:lnSpc>
              <a:spcBef>
                <a:spcPts val="1139"/>
              </a:spcBef>
            </a:pPr>
            <a:r>
              <a:rPr lang="ja-JP" altLang="en-US" sz="2800" dirty="0">
                <a:latin typeface="BIZ UDPゴシック" panose="020B0400000000000000" pitchFamily="50" charset="-128"/>
                <a:ea typeface="BIZ UDPゴシック" panose="020B0400000000000000" pitchFamily="50" charset="-128"/>
                <a:cs typeface="+mn-cs"/>
              </a:rPr>
              <a:t>大阪市役所の点検・棚卸し結果</a:t>
            </a:r>
            <a:r>
              <a:rPr lang="en-US" altLang="ja-JP" sz="2800" dirty="0">
                <a:latin typeface="BIZ UDPゴシック" panose="020B0400000000000000" pitchFamily="50" charset="-128"/>
                <a:ea typeface="BIZ UDPゴシック" panose="020B0400000000000000" pitchFamily="50" charset="-128"/>
                <a:cs typeface="+mn-cs"/>
              </a:rPr>
              <a:t/>
            </a:r>
            <a:br>
              <a:rPr lang="en-US" altLang="ja-JP" sz="2800" dirty="0">
                <a:latin typeface="BIZ UDPゴシック" panose="020B0400000000000000" pitchFamily="50" charset="-128"/>
                <a:ea typeface="BIZ UDPゴシック" panose="020B0400000000000000" pitchFamily="50" charset="-128"/>
                <a:cs typeface="+mn-cs"/>
              </a:rPr>
            </a:br>
            <a:r>
              <a:rPr lang="ja-JP" altLang="en-US" sz="2800" dirty="0">
                <a:latin typeface="BIZ UDPゴシック" panose="020B0400000000000000" pitchFamily="50" charset="-128"/>
                <a:ea typeface="BIZ UDPゴシック" panose="020B0400000000000000" pitchFamily="50" charset="-128"/>
                <a:cs typeface="+mn-cs"/>
              </a:rPr>
              <a:t>（</a:t>
            </a:r>
            <a:r>
              <a:rPr lang="en-US" altLang="ja-JP" sz="2800" dirty="0">
                <a:latin typeface="BIZ UDPゴシック" panose="020B0400000000000000" pitchFamily="50" charset="-128"/>
                <a:ea typeface="BIZ UDPゴシック" panose="020B0400000000000000" pitchFamily="50" charset="-128"/>
                <a:cs typeface="+mn-cs"/>
              </a:rPr>
              <a:t>2008</a:t>
            </a:r>
            <a:r>
              <a:rPr lang="ja-JP" altLang="en-US" sz="2800" dirty="0">
                <a:latin typeface="BIZ UDPゴシック" panose="020B0400000000000000" pitchFamily="50" charset="-128"/>
                <a:ea typeface="BIZ UDPゴシック" panose="020B0400000000000000" pitchFamily="50" charset="-128"/>
                <a:cs typeface="+mn-cs"/>
              </a:rPr>
              <a:t>～</a:t>
            </a:r>
            <a:r>
              <a:rPr lang="en-US" altLang="ja-JP" sz="2800" dirty="0">
                <a:latin typeface="BIZ UDPゴシック" panose="020B0400000000000000" pitchFamily="50" charset="-128"/>
                <a:ea typeface="BIZ UDPゴシック" panose="020B0400000000000000" pitchFamily="50" charset="-128"/>
                <a:cs typeface="+mn-cs"/>
              </a:rPr>
              <a:t>2022</a:t>
            </a:r>
            <a:r>
              <a:rPr lang="ja-JP" altLang="en-US" sz="2800" dirty="0">
                <a:latin typeface="BIZ UDPゴシック" panose="020B0400000000000000" pitchFamily="50" charset="-128"/>
                <a:ea typeface="BIZ UDPゴシック" panose="020B0400000000000000" pitchFamily="50" charset="-128"/>
                <a:cs typeface="+mn-cs"/>
              </a:rPr>
              <a:t>年）</a:t>
            </a:r>
          </a:p>
        </p:txBody>
      </p:sp>
      <p:sp>
        <p:nvSpPr>
          <p:cNvPr id="4" name="正方形/長方形 3"/>
          <p:cNvSpPr/>
          <p:nvPr/>
        </p:nvSpPr>
        <p:spPr>
          <a:xfrm>
            <a:off x="233432" y="175074"/>
            <a:ext cx="8677137" cy="341658"/>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709" b="0"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endParaRPr>
          </a:p>
        </p:txBody>
      </p:sp>
      <p:cxnSp>
        <p:nvCxnSpPr>
          <p:cNvPr id="6" name="直線コネクタ 5"/>
          <p:cNvCxnSpPr/>
          <p:nvPr/>
        </p:nvCxnSpPr>
        <p:spPr>
          <a:xfrm>
            <a:off x="331395" y="3460992"/>
            <a:ext cx="8455085" cy="0"/>
          </a:xfrm>
          <a:prstGeom prst="line">
            <a:avLst/>
          </a:prstGeom>
          <a:ln w="25400">
            <a:solidFill>
              <a:srgbClr val="FF0000"/>
            </a:solidFill>
          </a:ln>
        </p:spPr>
        <p:style>
          <a:lnRef idx="1">
            <a:schemeClr val="accent1"/>
          </a:lnRef>
          <a:fillRef idx="0">
            <a:schemeClr val="accent1"/>
          </a:fillRef>
          <a:effectRef idx="0">
            <a:schemeClr val="accent1"/>
          </a:effectRef>
          <a:fontRef idx="minor">
            <a:schemeClr val="tx1"/>
          </a:fontRef>
        </p:style>
      </p:cxnSp>
      <p:sp>
        <p:nvSpPr>
          <p:cNvPr id="13" name="サブタイトル 4"/>
          <p:cNvSpPr>
            <a:spLocks noGrp="1"/>
          </p:cNvSpPr>
          <p:nvPr/>
        </p:nvSpPr>
        <p:spPr>
          <a:xfrm>
            <a:off x="3245586" y="5200652"/>
            <a:ext cx="2652827" cy="1092319"/>
          </a:xfrm>
          <a:prstGeom prst="rect">
            <a:avLst/>
          </a:prstGeom>
        </p:spPr>
        <p:txBody>
          <a:bodyPr vert="horz" lIns="91440" tIns="45720" rIns="91440" bIns="45720" rtlCol="0">
            <a:norm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lgn="ctr">
              <a:spcBef>
                <a:spcPct val="20000"/>
              </a:spcBef>
            </a:pPr>
            <a:r>
              <a:rPr lang="en-US" altLang="ja-JP" sz="2400" dirty="0">
                <a:latin typeface="BIZ UDPゴシック" panose="020B0400000000000000" pitchFamily="50" charset="-128"/>
                <a:ea typeface="BIZ UDPゴシック" panose="020B0400000000000000" pitchFamily="50" charset="-128"/>
              </a:rPr>
              <a:t>2023</a:t>
            </a:r>
            <a:r>
              <a:rPr lang="ja-JP" altLang="en-US" sz="2400" dirty="0">
                <a:latin typeface="BIZ UDPゴシック" panose="020B0400000000000000" pitchFamily="50" charset="-128"/>
                <a:ea typeface="BIZ UDPゴシック" panose="020B0400000000000000" pitchFamily="50" charset="-128"/>
              </a:rPr>
              <a:t>年</a:t>
            </a:r>
            <a:r>
              <a:rPr lang="en-US" altLang="ja-JP" sz="2400" dirty="0">
                <a:latin typeface="BIZ UDPゴシック" panose="020B0400000000000000" pitchFamily="50" charset="-128"/>
                <a:ea typeface="BIZ UDPゴシック" panose="020B0400000000000000" pitchFamily="50" charset="-128"/>
              </a:rPr>
              <a:t>6</a:t>
            </a:r>
            <a:r>
              <a:rPr lang="ja-JP" altLang="en-US" sz="2400" dirty="0">
                <a:latin typeface="BIZ UDPゴシック" panose="020B0400000000000000" pitchFamily="50" charset="-128"/>
                <a:ea typeface="BIZ UDPゴシック" panose="020B0400000000000000" pitchFamily="50" charset="-128"/>
              </a:rPr>
              <a:t>月</a:t>
            </a:r>
            <a:endParaRPr lang="en-US" altLang="ja-JP" sz="2400" dirty="0">
              <a:latin typeface="BIZ UDPゴシック" panose="020B0400000000000000" pitchFamily="50" charset="-128"/>
              <a:ea typeface="BIZ UDPゴシック" panose="020B0400000000000000" pitchFamily="50" charset="-128"/>
            </a:endParaRPr>
          </a:p>
          <a:p>
            <a:pPr algn="ctr">
              <a:spcBef>
                <a:spcPct val="20000"/>
              </a:spcBef>
            </a:pPr>
            <a:r>
              <a:rPr lang="ja-JP" altLang="en-US" sz="2400" dirty="0">
                <a:latin typeface="BIZ UDPゴシック" panose="020B0400000000000000" pitchFamily="50" charset="-128"/>
                <a:ea typeface="BIZ UDPゴシック" panose="020B0400000000000000" pitchFamily="50" charset="-128"/>
              </a:rPr>
              <a:t>大阪市</a:t>
            </a:r>
          </a:p>
        </p:txBody>
      </p:sp>
    </p:spTree>
    <p:extLst>
      <p:ext uri="{BB962C8B-B14F-4D97-AF65-F5344CB8AC3E}">
        <p14:creationId xmlns:p14="http://schemas.microsoft.com/office/powerpoint/2010/main" val="3478532954"/>
      </p:ext>
    </p:extLst>
  </p:cSld>
  <p:clrMapOvr>
    <a:masterClrMapping/>
  </p:clrMapOvr>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角丸四角形 11"/>
          <p:cNvSpPr/>
          <p:nvPr/>
        </p:nvSpPr>
        <p:spPr>
          <a:xfrm>
            <a:off x="5508104" y="1844824"/>
            <a:ext cx="3399238" cy="4754879"/>
          </a:xfrm>
          <a:prstGeom prst="roundRect">
            <a:avLst>
              <a:gd name="adj" fmla="val 3640"/>
            </a:avLst>
          </a:prstGeom>
          <a:solidFill>
            <a:srgbClr val="66FFFF">
              <a:alpha val="50000"/>
            </a:srgb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graphicFrame>
        <p:nvGraphicFramePr>
          <p:cNvPr id="7" name="表 6"/>
          <p:cNvGraphicFramePr>
            <a:graphicFrameLocks noGrp="1"/>
          </p:cNvGraphicFramePr>
          <p:nvPr>
            <p:extLst>
              <p:ext uri="{D42A27DB-BD31-4B8C-83A1-F6EECF244321}">
                <p14:modId xmlns:p14="http://schemas.microsoft.com/office/powerpoint/2010/main" val="2346863233"/>
              </p:ext>
            </p:extLst>
          </p:nvPr>
        </p:nvGraphicFramePr>
        <p:xfrm>
          <a:off x="236657" y="1077065"/>
          <a:ext cx="8670685" cy="5607685"/>
        </p:xfrm>
        <a:graphic>
          <a:graphicData uri="http://schemas.openxmlformats.org/drawingml/2006/table">
            <a:tbl>
              <a:tblPr firstRow="1" bandRow="1">
                <a:tableStyleId>{5940675A-B579-460E-94D1-54222C63F5DA}</a:tableStyleId>
              </a:tblPr>
              <a:tblGrid>
                <a:gridCol w="518919">
                  <a:extLst>
                    <a:ext uri="{9D8B030D-6E8A-4147-A177-3AD203B41FA5}">
                      <a16:colId xmlns:a16="http://schemas.microsoft.com/office/drawing/2014/main" val="20000"/>
                    </a:ext>
                  </a:extLst>
                </a:gridCol>
                <a:gridCol w="1008112">
                  <a:extLst>
                    <a:ext uri="{9D8B030D-6E8A-4147-A177-3AD203B41FA5}">
                      <a16:colId xmlns:a16="http://schemas.microsoft.com/office/drawing/2014/main" val="20001"/>
                    </a:ext>
                  </a:extLst>
                </a:gridCol>
                <a:gridCol w="1029710">
                  <a:extLst>
                    <a:ext uri="{9D8B030D-6E8A-4147-A177-3AD203B41FA5}">
                      <a16:colId xmlns:a16="http://schemas.microsoft.com/office/drawing/2014/main" val="20002"/>
                    </a:ext>
                  </a:extLst>
                </a:gridCol>
                <a:gridCol w="2714706">
                  <a:extLst>
                    <a:ext uri="{9D8B030D-6E8A-4147-A177-3AD203B41FA5}">
                      <a16:colId xmlns:a16="http://schemas.microsoft.com/office/drawing/2014/main" val="20003"/>
                    </a:ext>
                  </a:extLst>
                </a:gridCol>
                <a:gridCol w="3399238">
                  <a:extLst>
                    <a:ext uri="{9D8B030D-6E8A-4147-A177-3AD203B41FA5}">
                      <a16:colId xmlns:a16="http://schemas.microsoft.com/office/drawing/2014/main" val="885313393"/>
                    </a:ext>
                  </a:extLst>
                </a:gridCol>
              </a:tblGrid>
              <a:tr h="340443">
                <a:tc rowSpan="2">
                  <a:txBody>
                    <a:bodyPr/>
                    <a:lstStyle/>
                    <a:p>
                      <a:pPr algn="ctr"/>
                      <a:r>
                        <a:rPr kumimoji="1" lang="ja-JP" altLang="en-US" sz="900" dirty="0"/>
                        <a:t>新規・</a:t>
                      </a:r>
                      <a:endParaRPr kumimoji="1" lang="en-US" altLang="ja-JP" sz="900" dirty="0"/>
                    </a:p>
                    <a:p>
                      <a:pPr algn="ctr"/>
                      <a:r>
                        <a:rPr kumimoji="1" lang="ja-JP" altLang="en-US" sz="900" dirty="0"/>
                        <a:t>拡充</a:t>
                      </a:r>
                    </a:p>
                  </a:txBody>
                  <a:tcPr anchor="ctr"/>
                </a:tc>
                <a:tc rowSpan="2">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1400" dirty="0"/>
                        <a:t>項　目</a:t>
                      </a:r>
                    </a:p>
                  </a:txBody>
                  <a:tcPr anchor="ctr"/>
                </a:tc>
                <a:tc rowSpan="2">
                  <a:txBody>
                    <a:bodyPr/>
                    <a:lstStyle/>
                    <a:p>
                      <a:pPr algn="ctr"/>
                      <a:r>
                        <a:rPr kumimoji="1" lang="ja-JP" altLang="en-US" sz="1400" dirty="0"/>
                        <a:t>以前の状況</a:t>
                      </a:r>
                    </a:p>
                  </a:txBody>
                  <a:tcPr anchor="ctr"/>
                </a:tc>
                <a:tc gridSpan="2">
                  <a:txBody>
                    <a:bodyPr/>
                    <a:lstStyle/>
                    <a:p>
                      <a:pPr algn="ctr"/>
                      <a:r>
                        <a:rPr kumimoji="1" lang="ja-JP" altLang="en-US" sz="1600" dirty="0"/>
                        <a:t>現在の主な取組み</a:t>
                      </a:r>
                    </a:p>
                  </a:txBody>
                  <a:tcPr anchor="ctr">
                    <a:lnB w="12700" cap="flat" cmpd="sng" algn="ctr">
                      <a:solidFill>
                        <a:schemeClr val="tx1"/>
                      </a:solidFill>
                      <a:prstDash val="solid"/>
                      <a:round/>
                      <a:headEnd type="none" w="med" len="med"/>
                      <a:tailEnd type="none" w="med" len="med"/>
                    </a:lnB>
                  </a:tcPr>
                </a:tc>
                <a:tc hMerge="1">
                  <a:txBody>
                    <a:bodyPr/>
                    <a:lstStyle/>
                    <a:p>
                      <a:pPr algn="ctr"/>
                      <a:endParaRPr kumimoji="1" lang="ja-JP" altLang="en-US" sz="1600" dirty="0"/>
                    </a:p>
                  </a:txBody>
                  <a:tcPr anchor="ctr">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0"/>
                  </a:ext>
                </a:extLst>
              </a:tr>
              <a:tr h="439139">
                <a:tc vMerge="1">
                  <a:txBody>
                    <a:bodyPr/>
                    <a:lstStyle/>
                    <a:p>
                      <a:endParaRPr kumimoji="1" lang="ja-JP" altLang="en-US"/>
                    </a:p>
                  </a:txBody>
                  <a:tcPr/>
                </a:tc>
                <a:tc vMerge="1">
                  <a:txBody>
                    <a:bodyPr/>
                    <a:lstStyle/>
                    <a:p>
                      <a:endParaRPr kumimoji="1" lang="ja-JP" altLang="en-US"/>
                    </a:p>
                  </a:txBody>
                  <a:tcPr/>
                </a:tc>
                <a:tc vMerge="1">
                  <a:txBody>
                    <a:bodyPr/>
                    <a:lstStyle/>
                    <a:p>
                      <a:endParaRPr kumimoji="1" lang="ja-JP" altLang="en-US"/>
                    </a:p>
                  </a:txBody>
                  <a:tcPr/>
                </a:tc>
                <a:tc>
                  <a:txBody>
                    <a:bodyPr/>
                    <a:lstStyle/>
                    <a:p>
                      <a:pPr algn="ctr"/>
                      <a:r>
                        <a:rPr kumimoji="1" lang="ja-JP" altLang="en-US" sz="1200" dirty="0">
                          <a:solidFill>
                            <a:schemeClr val="tx1"/>
                          </a:solidFill>
                        </a:rPr>
                        <a:t>前回棚卸し時点（</a:t>
                      </a:r>
                      <a:r>
                        <a:rPr kumimoji="1" lang="en-US" altLang="ja-JP" sz="1200" dirty="0">
                          <a:solidFill>
                            <a:schemeClr val="tx1"/>
                          </a:solidFill>
                        </a:rPr>
                        <a:t>2018.3</a:t>
                      </a:r>
                      <a:r>
                        <a:rPr kumimoji="1" lang="ja-JP" altLang="en-US" sz="1200" dirty="0">
                          <a:solidFill>
                            <a:schemeClr val="tx1"/>
                          </a:solidFill>
                        </a:rPr>
                        <a:t>）</a:t>
                      </a:r>
                      <a:endParaRPr kumimoji="1" lang="ja-JP" altLang="en-US" sz="1600" dirty="0">
                        <a:solidFill>
                          <a:schemeClr val="tx1"/>
                        </a:solidFill>
                      </a:endParaRPr>
                    </a:p>
                  </a:txBody>
                  <a:tcPr anchor="ctr">
                    <a:lnR w="12700" cap="flat" cmpd="sng" algn="ctr">
                      <a:solidFill>
                        <a:schemeClr val="tx1"/>
                      </a:solidFill>
                      <a:prstDash val="lgDash"/>
                      <a:round/>
                      <a:headEnd type="none" w="med" len="med"/>
                      <a:tailEnd type="none" w="med" len="med"/>
                    </a:lnR>
                    <a:lnT w="12700" cap="flat" cmpd="sng" algn="ctr">
                      <a:solidFill>
                        <a:schemeClr val="tx1"/>
                      </a:solidFill>
                      <a:prstDash val="solid"/>
                      <a:round/>
                      <a:headEnd type="none" w="med" len="med"/>
                      <a:tailEnd type="none" w="med" len="med"/>
                    </a:lnT>
                  </a:tcPr>
                </a:tc>
                <a:tc>
                  <a:txBody>
                    <a:bodyPr/>
                    <a:lstStyle/>
                    <a:p>
                      <a:pPr algn="ctr"/>
                      <a:r>
                        <a:rPr kumimoji="1" lang="ja-JP" altLang="en-US" sz="1200" kern="1200" dirty="0">
                          <a:solidFill>
                            <a:schemeClr val="tx1"/>
                          </a:solidFill>
                          <a:latin typeface="+mn-lt"/>
                          <a:ea typeface="+mn-ea"/>
                          <a:cs typeface="+mn-cs"/>
                        </a:rPr>
                        <a:t>今回棚卸し時点（</a:t>
                      </a:r>
                      <a:r>
                        <a:rPr kumimoji="1" lang="en-US" altLang="ja-JP" sz="1200" kern="1200" dirty="0">
                          <a:solidFill>
                            <a:schemeClr val="tx1"/>
                          </a:solidFill>
                          <a:latin typeface="+mn-lt"/>
                          <a:ea typeface="+mn-ea"/>
                          <a:cs typeface="+mn-cs"/>
                        </a:rPr>
                        <a:t>2022.11</a:t>
                      </a:r>
                      <a:r>
                        <a:rPr kumimoji="1" lang="ja-JP" altLang="en-US" sz="1200" kern="1200" dirty="0">
                          <a:solidFill>
                            <a:schemeClr val="tx1"/>
                          </a:solidFill>
                          <a:latin typeface="+mn-lt"/>
                          <a:ea typeface="+mn-ea"/>
                          <a:cs typeface="+mn-cs"/>
                        </a:rPr>
                        <a:t>）</a:t>
                      </a:r>
                    </a:p>
                  </a:txBody>
                  <a:tcPr anchor="ctr">
                    <a:lnL w="12700" cap="flat" cmpd="sng" algn="ctr">
                      <a:solidFill>
                        <a:schemeClr val="tx1"/>
                      </a:solidFill>
                      <a:prstDash val="lgDash"/>
                      <a:round/>
                      <a:headEnd type="none" w="med" len="med"/>
                      <a:tailEnd type="none" w="med" len="med"/>
                    </a:lnL>
                    <a:lnT w="12700" cap="flat" cmpd="sng" algn="ctr">
                      <a:solidFill>
                        <a:schemeClr val="tx1"/>
                      </a:solidFill>
                      <a:prstDash val="solid"/>
                      <a:round/>
                      <a:headEnd type="none" w="med" len="med"/>
                      <a:tailEnd type="none" w="med" len="med"/>
                    </a:lnT>
                  </a:tcPr>
                </a:tc>
                <a:extLst>
                  <a:ext uri="{0D108BD9-81ED-4DB2-BD59-A6C34878D82A}">
                    <a16:rowId xmlns:a16="http://schemas.microsoft.com/office/drawing/2014/main" val="10001"/>
                  </a:ext>
                </a:extLst>
              </a:tr>
              <a:tr h="3621077">
                <a:tc>
                  <a:txBody>
                    <a:bodyPr/>
                    <a:lstStyle/>
                    <a:p>
                      <a:pPr algn="ctr"/>
                      <a:r>
                        <a:rPr kumimoji="1" lang="ja-JP" altLang="en-US" sz="1100" dirty="0"/>
                        <a:t>拡充</a:t>
                      </a:r>
                    </a:p>
                  </a:txBody>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200" dirty="0"/>
                        <a:t>c  </a:t>
                      </a:r>
                      <a:r>
                        <a:rPr kumimoji="1" lang="ja-JP" altLang="en-US" sz="1200" dirty="0"/>
                        <a:t>待機児童</a:t>
                      </a:r>
                      <a:endParaRPr kumimoji="1" lang="en-US" altLang="ja-JP" sz="1200" dirty="0"/>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a:t>　 解消の取組</a:t>
                      </a:r>
                      <a:endParaRPr kumimoji="1" lang="en-US" altLang="ja-JP" sz="1200" dirty="0"/>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a:t>　 み</a:t>
                      </a:r>
                    </a:p>
                  </a:txBody>
                  <a:tcPr marL="36000" marR="36000" marT="36000" marB="36000"/>
                </a:tc>
                <a:tc>
                  <a:txBody>
                    <a:bodyPr/>
                    <a:lstStyle/>
                    <a:p>
                      <a:r>
                        <a:rPr kumimoji="1" lang="ja-JP" altLang="en-US" sz="1200" dirty="0"/>
                        <a:t>待機児童数</a:t>
                      </a:r>
                      <a:r>
                        <a:rPr kumimoji="1" lang="en-US" altLang="ja-JP" sz="1200" dirty="0"/>
                        <a:t>664</a:t>
                      </a:r>
                      <a:r>
                        <a:rPr kumimoji="1" lang="ja-JP" altLang="en-US" sz="1200" dirty="0"/>
                        <a:t>人</a:t>
                      </a:r>
                      <a:endParaRPr kumimoji="1" lang="en-US" altLang="ja-JP" sz="1200" dirty="0"/>
                    </a:p>
                    <a:p>
                      <a:r>
                        <a:rPr kumimoji="1" lang="en-US" altLang="ja-JP" sz="1200" dirty="0"/>
                        <a:t>【2012</a:t>
                      </a:r>
                      <a:r>
                        <a:rPr kumimoji="1" lang="ja-JP" altLang="en-US" sz="1200" dirty="0"/>
                        <a:t>年</a:t>
                      </a:r>
                      <a:r>
                        <a:rPr kumimoji="1" lang="en-US" altLang="ja-JP" sz="1200" dirty="0"/>
                        <a:t>4</a:t>
                      </a:r>
                      <a:r>
                        <a:rPr kumimoji="1" lang="ja-JP" altLang="en-US" sz="1200" dirty="0"/>
                        <a:t>月時点</a:t>
                      </a:r>
                      <a:r>
                        <a:rPr kumimoji="1" lang="en-US" altLang="ja-JP" sz="1200" dirty="0"/>
                        <a:t>】</a:t>
                      </a:r>
                    </a:p>
                    <a:p>
                      <a:r>
                        <a:rPr lang="ja-JP" altLang="en-US" sz="1200" dirty="0"/>
                        <a:t>（</a:t>
                      </a:r>
                      <a:r>
                        <a:rPr lang="en-US" altLang="ja-JP" sz="1200" dirty="0"/>
                        <a:t>2011</a:t>
                      </a:r>
                      <a:r>
                        <a:rPr lang="ja-JP" altLang="en-US" sz="1200" dirty="0"/>
                        <a:t>予算：</a:t>
                      </a:r>
                      <a:r>
                        <a:rPr lang="en-US" altLang="ja-JP" sz="1200" dirty="0"/>
                        <a:t>17</a:t>
                      </a:r>
                      <a:r>
                        <a:rPr lang="ja-JP" altLang="en-US" sz="1200" dirty="0"/>
                        <a:t>億円）</a:t>
                      </a:r>
                      <a:endParaRPr kumimoji="1" lang="ja-JP" altLang="en-US" sz="1200" dirty="0"/>
                    </a:p>
                  </a:txBody>
                  <a:tcPr/>
                </a:tc>
                <a:tc>
                  <a:txBody>
                    <a:bodyPr/>
                    <a:lstStyle/>
                    <a:p>
                      <a:r>
                        <a:rPr lang="ja-JP" altLang="en-US" sz="1200" b="0" dirty="0">
                          <a:solidFill>
                            <a:schemeClr val="tx1"/>
                          </a:solidFill>
                        </a:rPr>
                        <a:t>待機児童数</a:t>
                      </a:r>
                      <a:r>
                        <a:rPr lang="en-US" altLang="ja-JP" sz="1200" b="0" strike="noStrike" dirty="0">
                          <a:solidFill>
                            <a:schemeClr val="tx1"/>
                          </a:solidFill>
                        </a:rPr>
                        <a:t>325</a:t>
                      </a:r>
                      <a:r>
                        <a:rPr lang="ja-JP" altLang="en-US" sz="1200" b="0" dirty="0">
                          <a:solidFill>
                            <a:schemeClr val="tx1"/>
                          </a:solidFill>
                        </a:rPr>
                        <a:t>人</a:t>
                      </a:r>
                      <a:r>
                        <a:rPr lang="en-US" altLang="ja-JP" sz="1200" b="0" dirty="0">
                          <a:solidFill>
                            <a:schemeClr val="tx1"/>
                          </a:solidFill>
                        </a:rPr>
                        <a:t>【2017</a:t>
                      </a:r>
                      <a:r>
                        <a:rPr lang="ja-JP" altLang="en-US" sz="1200" b="0" dirty="0">
                          <a:solidFill>
                            <a:schemeClr val="tx1"/>
                          </a:solidFill>
                        </a:rPr>
                        <a:t>年</a:t>
                      </a:r>
                      <a:r>
                        <a:rPr lang="en-US" altLang="ja-JP" sz="1200" b="0" dirty="0">
                          <a:solidFill>
                            <a:schemeClr val="tx1"/>
                          </a:solidFill>
                        </a:rPr>
                        <a:t>4</a:t>
                      </a:r>
                      <a:r>
                        <a:rPr lang="ja-JP" altLang="en-US" sz="1200" b="0" dirty="0">
                          <a:solidFill>
                            <a:schemeClr val="tx1"/>
                          </a:solidFill>
                        </a:rPr>
                        <a:t>月時点</a:t>
                      </a:r>
                      <a:r>
                        <a:rPr lang="en-US" altLang="ja-JP" sz="1200" b="0" dirty="0">
                          <a:solidFill>
                            <a:schemeClr val="tx1"/>
                          </a:solidFill>
                        </a:rPr>
                        <a:t>】</a:t>
                      </a:r>
                    </a:p>
                    <a:p>
                      <a:r>
                        <a:rPr lang="en-US" altLang="ja-JP" sz="1200" b="0" dirty="0">
                          <a:solidFill>
                            <a:schemeClr val="tx1"/>
                          </a:solidFill>
                        </a:rPr>
                        <a:t>2017</a:t>
                      </a:r>
                      <a:r>
                        <a:rPr lang="ja-JP" altLang="en-US" sz="1200" b="0" dirty="0">
                          <a:solidFill>
                            <a:schemeClr val="tx1"/>
                          </a:solidFill>
                        </a:rPr>
                        <a:t>年度は、従来の取組みに加え、市民のニーズにきめ細かに対応するため、従来の手法にとらわれない特別対策などを実施　</a:t>
                      </a:r>
                      <a:endParaRPr lang="en-US" altLang="ja-JP" sz="1200" b="0" dirty="0">
                        <a:solidFill>
                          <a:schemeClr val="tx1"/>
                        </a:solidFill>
                      </a:endParaRPr>
                    </a:p>
                    <a:p>
                      <a:r>
                        <a:rPr lang="en-US" altLang="ja-JP" sz="1200" b="0" dirty="0">
                          <a:solidFill>
                            <a:schemeClr val="tx1"/>
                          </a:solidFill>
                        </a:rPr>
                        <a:t>《</a:t>
                      </a:r>
                      <a:r>
                        <a:rPr lang="ja-JP" altLang="en-US" sz="1200" b="0" dirty="0">
                          <a:solidFill>
                            <a:schemeClr val="tx1"/>
                          </a:solidFill>
                        </a:rPr>
                        <a:t>特別対策</a:t>
                      </a:r>
                      <a:r>
                        <a:rPr lang="en-US" altLang="ja-JP" sz="1200" b="0" dirty="0">
                          <a:solidFill>
                            <a:schemeClr val="tx1"/>
                          </a:solidFill>
                        </a:rPr>
                        <a:t>》</a:t>
                      </a:r>
                    </a:p>
                    <a:p>
                      <a:r>
                        <a:rPr lang="ja-JP" altLang="en-US" sz="1200" b="0" baseline="0" dirty="0">
                          <a:solidFill>
                            <a:schemeClr val="tx1"/>
                          </a:solidFill>
                        </a:rPr>
                        <a:t>①</a:t>
                      </a:r>
                      <a:r>
                        <a:rPr lang="ja-JP" altLang="en-US" sz="1200" b="0" dirty="0">
                          <a:solidFill>
                            <a:schemeClr val="tx1"/>
                          </a:solidFill>
                        </a:rPr>
                        <a:t>区役所・市役所本庁舎に保育施設開設</a:t>
                      </a:r>
                      <a:endParaRPr lang="en-US" altLang="ja-JP" sz="1200" b="0" dirty="0">
                        <a:solidFill>
                          <a:schemeClr val="tx1"/>
                        </a:solidFill>
                      </a:endParaRPr>
                    </a:p>
                    <a:p>
                      <a:r>
                        <a:rPr lang="ja-JP" altLang="en-US" sz="1200" b="0" dirty="0">
                          <a:solidFill>
                            <a:schemeClr val="tx1"/>
                          </a:solidFill>
                        </a:rPr>
                        <a:t>②保育送迎バス事業の実施</a:t>
                      </a:r>
                      <a:endParaRPr lang="en-US" altLang="ja-JP" sz="1200" b="0" strike="sngStrike" dirty="0">
                        <a:solidFill>
                          <a:schemeClr val="tx1"/>
                        </a:solidFill>
                      </a:endParaRPr>
                    </a:p>
                    <a:p>
                      <a:r>
                        <a:rPr lang="ja-JP" altLang="en-US" sz="1200" b="0" baseline="0" dirty="0">
                          <a:solidFill>
                            <a:schemeClr val="tx1"/>
                          </a:solidFill>
                        </a:rPr>
                        <a:t>③</a:t>
                      </a:r>
                      <a:r>
                        <a:rPr lang="ja-JP" altLang="en-US" sz="1200" b="0" dirty="0">
                          <a:solidFill>
                            <a:schemeClr val="tx1"/>
                          </a:solidFill>
                        </a:rPr>
                        <a:t>保育所用地へ提供した土地所有者への固定資産税等相当額補助</a:t>
                      </a:r>
                      <a:endParaRPr lang="en-US" altLang="ja-JP" sz="1200" b="0" dirty="0">
                        <a:solidFill>
                          <a:schemeClr val="tx1"/>
                        </a:solidFill>
                      </a:endParaRPr>
                    </a:p>
                    <a:p>
                      <a:r>
                        <a:rPr lang="ja-JP" altLang="en-US" sz="1200" b="0" baseline="0" dirty="0">
                          <a:solidFill>
                            <a:schemeClr val="tx1"/>
                          </a:solidFill>
                        </a:rPr>
                        <a:t>④</a:t>
                      </a:r>
                      <a:r>
                        <a:rPr lang="ja-JP" altLang="en-US" sz="1200" b="0" dirty="0">
                          <a:solidFill>
                            <a:schemeClr val="tx1"/>
                          </a:solidFill>
                        </a:rPr>
                        <a:t>保育所等整備補助金の増額　</a:t>
                      </a:r>
                      <a:endParaRPr lang="en-US" altLang="ja-JP" sz="1200" b="0" dirty="0">
                        <a:solidFill>
                          <a:schemeClr val="tx1"/>
                        </a:solidFill>
                      </a:endParaRPr>
                    </a:p>
                    <a:p>
                      <a:r>
                        <a:rPr lang="ja-JP" altLang="en-US" sz="1200" b="0" dirty="0">
                          <a:solidFill>
                            <a:schemeClr val="tx1"/>
                          </a:solidFill>
                        </a:rPr>
                        <a:t>など</a:t>
                      </a:r>
                      <a:endParaRPr lang="en-US" altLang="ja-JP" sz="1200" b="0" dirty="0">
                        <a:solidFill>
                          <a:schemeClr val="tx1"/>
                        </a:solidFill>
                      </a:endParaRPr>
                    </a:p>
                    <a:p>
                      <a:r>
                        <a:rPr lang="ja-JP" altLang="en-US" sz="1200" b="0" dirty="0">
                          <a:solidFill>
                            <a:schemeClr val="tx1"/>
                          </a:solidFill>
                        </a:rPr>
                        <a:t>（</a:t>
                      </a:r>
                      <a:r>
                        <a:rPr lang="en-US" altLang="ja-JP" sz="1200" b="0" u="sng" dirty="0">
                          <a:solidFill>
                            <a:schemeClr val="tx1"/>
                          </a:solidFill>
                        </a:rPr>
                        <a:t>2018</a:t>
                      </a:r>
                      <a:r>
                        <a:rPr lang="ja-JP" altLang="en-US" sz="1200" b="0" u="sng" dirty="0">
                          <a:solidFill>
                            <a:schemeClr val="tx1"/>
                          </a:solidFill>
                        </a:rPr>
                        <a:t>予算：</a:t>
                      </a:r>
                      <a:r>
                        <a:rPr lang="en-US" altLang="ja-JP" sz="1200" b="0" u="sng" dirty="0">
                          <a:solidFill>
                            <a:schemeClr val="tx1"/>
                          </a:solidFill>
                        </a:rPr>
                        <a:t>171</a:t>
                      </a:r>
                      <a:r>
                        <a:rPr lang="ja-JP" altLang="en-US" sz="1200" b="0" u="sng" dirty="0">
                          <a:solidFill>
                            <a:schemeClr val="tx1"/>
                          </a:solidFill>
                        </a:rPr>
                        <a:t>億円</a:t>
                      </a:r>
                      <a:r>
                        <a:rPr lang="ja-JP" altLang="en-US" sz="1200" b="0" dirty="0">
                          <a:solidFill>
                            <a:schemeClr val="tx1"/>
                          </a:solidFill>
                        </a:rPr>
                        <a:t>）</a:t>
                      </a:r>
                      <a:endParaRPr lang="en-US" altLang="ja-JP" sz="1200" b="0" dirty="0">
                        <a:solidFill>
                          <a:schemeClr val="tx1"/>
                        </a:solidFill>
                      </a:endParaRPr>
                    </a:p>
                    <a:p>
                      <a:endParaRPr lang="ja-JP" altLang="en-US" sz="1200" b="0" dirty="0">
                        <a:solidFill>
                          <a:schemeClr val="tx1"/>
                        </a:solidFill>
                      </a:endParaRPr>
                    </a:p>
                  </a:txBody>
                  <a:tcPr>
                    <a:lnR w="12700" cap="flat" cmpd="sng" algn="ctr">
                      <a:solidFill>
                        <a:schemeClr val="tx1"/>
                      </a:solidFill>
                      <a:prstDash val="lgDash"/>
                      <a:round/>
                      <a:headEnd type="none" w="med" len="med"/>
                      <a:tailEnd type="none" w="med" len="med"/>
                    </a:lnR>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ja-JP" altLang="en-US" sz="1200" b="0" dirty="0">
                          <a:solidFill>
                            <a:schemeClr val="tx1"/>
                          </a:solidFill>
                        </a:rPr>
                        <a:t>待機児童数</a:t>
                      </a:r>
                      <a:r>
                        <a:rPr lang="en-US" altLang="ja-JP" sz="1200" b="0" dirty="0">
                          <a:solidFill>
                            <a:schemeClr val="tx1"/>
                          </a:solidFill>
                        </a:rPr>
                        <a:t>4</a:t>
                      </a:r>
                      <a:r>
                        <a:rPr lang="ja-JP" altLang="en-US" sz="1200" b="0" dirty="0">
                          <a:solidFill>
                            <a:schemeClr val="tx1"/>
                          </a:solidFill>
                        </a:rPr>
                        <a:t>人</a:t>
                      </a:r>
                      <a:r>
                        <a:rPr lang="en-US" altLang="ja-JP" sz="1200" b="0" dirty="0">
                          <a:solidFill>
                            <a:schemeClr val="tx1"/>
                          </a:solidFill>
                        </a:rPr>
                        <a:t>【2022</a:t>
                      </a:r>
                      <a:r>
                        <a:rPr lang="ja-JP" altLang="en-US" sz="1200" b="0" dirty="0">
                          <a:solidFill>
                            <a:schemeClr val="tx1"/>
                          </a:solidFill>
                        </a:rPr>
                        <a:t>年</a:t>
                      </a:r>
                      <a:r>
                        <a:rPr lang="en-US" altLang="ja-JP" sz="1200" b="0" dirty="0">
                          <a:solidFill>
                            <a:schemeClr val="tx1"/>
                          </a:solidFill>
                        </a:rPr>
                        <a:t>4</a:t>
                      </a:r>
                      <a:r>
                        <a:rPr lang="ja-JP" altLang="en-US" sz="1200" b="0" dirty="0">
                          <a:solidFill>
                            <a:schemeClr val="tx1"/>
                          </a:solidFill>
                        </a:rPr>
                        <a:t>月時点</a:t>
                      </a:r>
                      <a:r>
                        <a:rPr lang="en-US" altLang="ja-JP" sz="1200" b="0" dirty="0">
                          <a:solidFill>
                            <a:schemeClr val="tx1"/>
                          </a:solidFill>
                        </a:rPr>
                        <a:t>】</a:t>
                      </a:r>
                    </a:p>
                    <a:p>
                      <a:pPr marL="0" marR="0" lvl="0" indent="0" algn="l" defTabSz="914400" rtl="0" eaLnBrk="1" fontAlgn="auto" latinLnBrk="0" hangingPunct="1">
                        <a:lnSpc>
                          <a:spcPct val="100000"/>
                        </a:lnSpc>
                        <a:spcBef>
                          <a:spcPts val="0"/>
                        </a:spcBef>
                        <a:spcAft>
                          <a:spcPts val="0"/>
                        </a:spcAft>
                        <a:buClrTx/>
                        <a:buSzTx/>
                        <a:buFontTx/>
                        <a:buNone/>
                        <a:tabLst/>
                        <a:defRPr/>
                      </a:pPr>
                      <a:r>
                        <a:rPr lang="en-US" altLang="ja-JP" sz="1200" b="0" dirty="0">
                          <a:solidFill>
                            <a:schemeClr val="tx1"/>
                          </a:solidFill>
                        </a:rPr>
                        <a:t>2018</a:t>
                      </a:r>
                      <a:r>
                        <a:rPr lang="ja-JP" altLang="en-US" sz="1200" b="0" dirty="0">
                          <a:solidFill>
                            <a:schemeClr val="tx1"/>
                          </a:solidFill>
                        </a:rPr>
                        <a:t>年度～</a:t>
                      </a:r>
                      <a:endParaRPr lang="en-US" altLang="ja-JP" sz="1200" b="0" dirty="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ja-JP" altLang="en-US" sz="1200" b="0" dirty="0">
                          <a:solidFill>
                            <a:schemeClr val="tx1"/>
                          </a:solidFill>
                        </a:rPr>
                        <a:t>・民間保育所整備用地提供促進補助の実施</a:t>
                      </a:r>
                    </a:p>
                    <a:p>
                      <a:pPr marL="0" marR="0" lvl="0" indent="0" algn="l" defTabSz="914400" rtl="0" eaLnBrk="1" fontAlgn="auto" latinLnBrk="0" hangingPunct="1">
                        <a:lnSpc>
                          <a:spcPct val="100000"/>
                        </a:lnSpc>
                        <a:spcBef>
                          <a:spcPts val="0"/>
                        </a:spcBef>
                        <a:spcAft>
                          <a:spcPts val="0"/>
                        </a:spcAft>
                        <a:buClrTx/>
                        <a:buSzTx/>
                        <a:buFontTx/>
                        <a:buNone/>
                        <a:tabLst/>
                        <a:defRPr/>
                      </a:pPr>
                      <a:r>
                        <a:rPr lang="en-US" altLang="ja-JP" sz="1200" b="0" dirty="0">
                          <a:solidFill>
                            <a:schemeClr val="tx1"/>
                          </a:solidFill>
                        </a:rPr>
                        <a:t>2019</a:t>
                      </a:r>
                      <a:r>
                        <a:rPr lang="ja-JP" altLang="en-US" sz="1200" b="0" dirty="0">
                          <a:solidFill>
                            <a:schemeClr val="tx1"/>
                          </a:solidFill>
                        </a:rPr>
                        <a:t>年度～</a:t>
                      </a:r>
                      <a:endParaRPr lang="en-US" altLang="ja-JP" sz="1200" b="0" dirty="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ja-JP" altLang="en-US" sz="1200" b="0" dirty="0">
                          <a:solidFill>
                            <a:schemeClr val="tx1"/>
                          </a:solidFill>
                        </a:rPr>
                        <a:t>・都市部における保育所等への賃借料支援事業</a:t>
                      </a:r>
                      <a:endParaRPr lang="en-US" altLang="ja-JP" sz="1200" b="0" dirty="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ja-JP" altLang="en-US" sz="1200" b="0" dirty="0">
                          <a:solidFill>
                            <a:schemeClr val="tx1"/>
                          </a:solidFill>
                        </a:rPr>
                        <a:t>・保育士ウェルカム事業の開始</a:t>
                      </a:r>
                    </a:p>
                    <a:p>
                      <a:pPr marL="0" marR="0" lvl="0" indent="0" algn="l" defTabSz="914400" rtl="0" eaLnBrk="1" fontAlgn="auto" latinLnBrk="0" hangingPunct="1">
                        <a:lnSpc>
                          <a:spcPct val="100000"/>
                        </a:lnSpc>
                        <a:spcBef>
                          <a:spcPts val="0"/>
                        </a:spcBef>
                        <a:spcAft>
                          <a:spcPts val="0"/>
                        </a:spcAft>
                        <a:buClrTx/>
                        <a:buSzTx/>
                        <a:buFontTx/>
                        <a:buNone/>
                        <a:tabLst/>
                        <a:defRPr/>
                      </a:pPr>
                      <a:r>
                        <a:rPr lang="en-US" altLang="ja-JP" sz="1200" b="0" dirty="0">
                          <a:solidFill>
                            <a:schemeClr val="tx1"/>
                          </a:solidFill>
                        </a:rPr>
                        <a:t>2020</a:t>
                      </a:r>
                      <a:r>
                        <a:rPr lang="ja-JP" altLang="en-US" sz="1200" b="0" dirty="0">
                          <a:solidFill>
                            <a:schemeClr val="tx1"/>
                          </a:solidFill>
                        </a:rPr>
                        <a:t>年度～</a:t>
                      </a:r>
                      <a:endParaRPr lang="en-US" altLang="ja-JP" sz="1200" b="0" dirty="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ja-JP" altLang="en-US" sz="1200" b="0" dirty="0">
                          <a:solidFill>
                            <a:schemeClr val="tx1"/>
                          </a:solidFill>
                        </a:rPr>
                        <a:t>・都市公園を活用した保育所整備</a:t>
                      </a:r>
                      <a:endParaRPr lang="en-US" altLang="ja-JP" sz="1200" b="0" dirty="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ja-JP" altLang="en-US" sz="1200" b="0" dirty="0">
                          <a:solidFill>
                            <a:schemeClr val="tx1"/>
                          </a:solidFill>
                        </a:rPr>
                        <a:t>・働き方改革推進事業の開始</a:t>
                      </a:r>
                    </a:p>
                    <a:p>
                      <a:pPr marL="0" marR="0" lvl="0" indent="0" algn="l" defTabSz="914400" rtl="0" eaLnBrk="1" fontAlgn="auto" latinLnBrk="0" hangingPunct="1">
                        <a:lnSpc>
                          <a:spcPct val="100000"/>
                        </a:lnSpc>
                        <a:spcBef>
                          <a:spcPts val="0"/>
                        </a:spcBef>
                        <a:spcAft>
                          <a:spcPts val="0"/>
                        </a:spcAft>
                        <a:buClrTx/>
                        <a:buSzTx/>
                        <a:buFontTx/>
                        <a:buNone/>
                        <a:tabLst/>
                        <a:defRPr/>
                      </a:pPr>
                      <a:r>
                        <a:rPr lang="en-US" altLang="ja-JP" sz="1200" b="0" dirty="0">
                          <a:solidFill>
                            <a:schemeClr val="tx1"/>
                          </a:solidFill>
                        </a:rPr>
                        <a:t>2021</a:t>
                      </a:r>
                      <a:r>
                        <a:rPr lang="ja-JP" altLang="en-US" sz="1200" b="0" dirty="0">
                          <a:solidFill>
                            <a:schemeClr val="tx1"/>
                          </a:solidFill>
                        </a:rPr>
                        <a:t>年度～</a:t>
                      </a:r>
                      <a:endParaRPr lang="en-US" altLang="ja-JP" sz="1200" b="0" dirty="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ja-JP" altLang="en-US" sz="1200" b="0" dirty="0">
                          <a:solidFill>
                            <a:schemeClr val="tx1"/>
                          </a:solidFill>
                        </a:rPr>
                        <a:t>・不動産活用による保育施設整備マッチング事業の開始</a:t>
                      </a:r>
                      <a:endParaRPr lang="en-US" altLang="ja-JP" sz="1200" b="0" dirty="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ja-JP" altLang="en-US" sz="1200" b="0" dirty="0">
                          <a:solidFill>
                            <a:schemeClr val="tx1"/>
                          </a:solidFill>
                        </a:rPr>
                        <a:t>・医療的ケア児対応看護師等雇用経費助成事業の開始</a:t>
                      </a:r>
                    </a:p>
                    <a:p>
                      <a:pPr marL="0" marR="0" lvl="0" indent="0" algn="l" defTabSz="914400" rtl="0" eaLnBrk="1" fontAlgn="auto" latinLnBrk="0" hangingPunct="1">
                        <a:lnSpc>
                          <a:spcPct val="100000"/>
                        </a:lnSpc>
                        <a:spcBef>
                          <a:spcPts val="0"/>
                        </a:spcBef>
                        <a:spcAft>
                          <a:spcPts val="0"/>
                        </a:spcAft>
                        <a:buClrTx/>
                        <a:buSzTx/>
                        <a:buFontTx/>
                        <a:buNone/>
                        <a:tabLst/>
                        <a:defRPr/>
                      </a:pPr>
                      <a:r>
                        <a:rPr lang="en-US" altLang="ja-JP" sz="1200" b="0" dirty="0">
                          <a:solidFill>
                            <a:schemeClr val="tx1"/>
                          </a:solidFill>
                        </a:rPr>
                        <a:t>2022</a:t>
                      </a:r>
                      <a:r>
                        <a:rPr lang="ja-JP" altLang="en-US" sz="1200" b="0" dirty="0">
                          <a:solidFill>
                            <a:schemeClr val="tx1"/>
                          </a:solidFill>
                        </a:rPr>
                        <a:t>年度～</a:t>
                      </a:r>
                      <a:endParaRPr lang="en-US" altLang="ja-JP" sz="1200" b="0" dirty="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ja-JP" altLang="en-US" sz="1200" b="0" dirty="0">
                          <a:solidFill>
                            <a:schemeClr val="tx1"/>
                          </a:solidFill>
                        </a:rPr>
                        <a:t>・保育所等の事故防止の取組強化事業（看護師等配置）の開始　　　など</a:t>
                      </a:r>
                    </a:p>
                    <a:p>
                      <a:pPr marL="0" marR="0" lvl="0" indent="0" algn="l" defTabSz="914400" rtl="0" eaLnBrk="1" fontAlgn="auto" latinLnBrk="0" hangingPunct="1">
                        <a:lnSpc>
                          <a:spcPct val="100000"/>
                        </a:lnSpc>
                        <a:spcBef>
                          <a:spcPts val="0"/>
                        </a:spcBef>
                        <a:spcAft>
                          <a:spcPts val="0"/>
                        </a:spcAft>
                        <a:buClrTx/>
                        <a:buSzTx/>
                        <a:buFontTx/>
                        <a:buNone/>
                        <a:tabLst/>
                        <a:defRPr/>
                      </a:pPr>
                      <a:r>
                        <a:rPr lang="ja-JP" altLang="en-US" sz="1200" b="0" dirty="0">
                          <a:solidFill>
                            <a:schemeClr val="tx1"/>
                          </a:solidFill>
                        </a:rPr>
                        <a:t>（</a:t>
                      </a:r>
                      <a:r>
                        <a:rPr lang="en-US" altLang="ja-JP" sz="1200" b="0" dirty="0">
                          <a:solidFill>
                            <a:schemeClr val="tx1"/>
                          </a:solidFill>
                        </a:rPr>
                        <a:t>2022</a:t>
                      </a:r>
                      <a:r>
                        <a:rPr lang="ja-JP" altLang="en-US" sz="1200" b="0" dirty="0">
                          <a:solidFill>
                            <a:schemeClr val="tx1"/>
                          </a:solidFill>
                        </a:rPr>
                        <a:t>予算：</a:t>
                      </a:r>
                      <a:r>
                        <a:rPr lang="en-US" altLang="ja-JP" sz="1200" b="0" dirty="0">
                          <a:solidFill>
                            <a:schemeClr val="tx1"/>
                          </a:solidFill>
                        </a:rPr>
                        <a:t>199</a:t>
                      </a:r>
                      <a:r>
                        <a:rPr lang="ja-JP" altLang="en-US" sz="1200" b="0" dirty="0">
                          <a:solidFill>
                            <a:schemeClr val="tx1"/>
                          </a:solidFill>
                        </a:rPr>
                        <a:t>億円）</a:t>
                      </a:r>
                    </a:p>
                    <a:p>
                      <a:endParaRPr lang="ja-JP" altLang="en-US" sz="1200" b="0" dirty="0">
                        <a:solidFill>
                          <a:schemeClr val="tx1"/>
                        </a:solidFill>
                      </a:endParaRPr>
                    </a:p>
                  </a:txBody>
                  <a:tcPr>
                    <a:lnL w="12700" cap="flat" cmpd="sng" algn="ctr">
                      <a:solidFill>
                        <a:schemeClr val="tx1"/>
                      </a:solidFill>
                      <a:prstDash val="lgDash"/>
                      <a:round/>
                      <a:headEnd type="none" w="med" len="med"/>
                      <a:tailEnd type="none" w="med" len="med"/>
                    </a:lnL>
                    <a:noFill/>
                  </a:tcPr>
                </a:tc>
                <a:extLst>
                  <a:ext uri="{0D108BD9-81ED-4DB2-BD59-A6C34878D82A}">
                    <a16:rowId xmlns:a16="http://schemas.microsoft.com/office/drawing/2014/main" val="10004"/>
                  </a:ext>
                </a:extLst>
              </a:tr>
              <a:tr h="1207026">
                <a:tc>
                  <a:txBody>
                    <a:bodyPr/>
                    <a:lstStyle/>
                    <a:p>
                      <a:pPr algn="ctr"/>
                      <a:r>
                        <a:rPr kumimoji="1" lang="ja-JP" altLang="en-US" sz="1100" dirty="0">
                          <a:solidFill>
                            <a:schemeClr val="tx1"/>
                          </a:solidFill>
                        </a:rPr>
                        <a:t>新規</a:t>
                      </a:r>
                    </a:p>
                  </a:txBody>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200" dirty="0"/>
                        <a:t>d</a:t>
                      </a:r>
                      <a:r>
                        <a:rPr kumimoji="1" lang="en-US" altLang="ja-JP" sz="1200" baseline="0" dirty="0"/>
                        <a:t>  </a:t>
                      </a:r>
                      <a:r>
                        <a:rPr kumimoji="1" lang="ja-JP" altLang="en-US" sz="1200" dirty="0"/>
                        <a:t>塾代助成</a:t>
                      </a:r>
                      <a:endParaRPr kumimoji="1" lang="en-US" altLang="ja-JP" sz="1200" dirty="0"/>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a:t>　 事業</a:t>
                      </a:r>
                    </a:p>
                  </a:txBody>
                  <a:tcPr marL="36000" marR="36000" marT="36000" marB="36000"/>
                </a:tc>
                <a:tc>
                  <a:txBody>
                    <a:bodyPr/>
                    <a:lstStyle/>
                    <a:p>
                      <a:r>
                        <a:rPr kumimoji="1" lang="ja-JP" altLang="en-US" sz="1200" dirty="0"/>
                        <a:t>学校外教育における子育て世帯の経済的負担</a:t>
                      </a:r>
                      <a:endParaRPr kumimoji="1" lang="en-US" altLang="ja-JP" sz="1200" dirty="0"/>
                    </a:p>
                    <a:p>
                      <a:r>
                        <a:rPr lang="ja-JP" altLang="en-US" sz="1200" dirty="0"/>
                        <a:t>（</a:t>
                      </a:r>
                      <a:r>
                        <a:rPr lang="en-US" altLang="ja-JP" sz="1200" dirty="0"/>
                        <a:t>2011</a:t>
                      </a:r>
                      <a:r>
                        <a:rPr lang="ja-JP" altLang="en-US" sz="1200" dirty="0"/>
                        <a:t>予算：－）</a:t>
                      </a:r>
                      <a:endParaRPr lang="en-US" altLang="ja-JP" sz="1200" dirty="0"/>
                    </a:p>
                  </a:txBody>
                  <a:tcPr/>
                </a:tc>
                <a:tc>
                  <a:txBody>
                    <a:bodyPr/>
                    <a:lstStyle/>
                    <a:p>
                      <a:r>
                        <a:rPr lang="en-US" altLang="ja-JP" sz="1200" dirty="0">
                          <a:solidFill>
                            <a:schemeClr val="tx1"/>
                          </a:solidFill>
                        </a:rPr>
                        <a:t>2015</a:t>
                      </a:r>
                      <a:r>
                        <a:rPr lang="ja-JP" altLang="en-US" sz="1200" dirty="0">
                          <a:solidFill>
                            <a:schemeClr val="tx1"/>
                          </a:solidFill>
                        </a:rPr>
                        <a:t>年</a:t>
                      </a:r>
                      <a:r>
                        <a:rPr lang="en-US" altLang="ja-JP" sz="1200" dirty="0">
                          <a:solidFill>
                            <a:schemeClr val="tx1"/>
                          </a:solidFill>
                        </a:rPr>
                        <a:t>10</a:t>
                      </a:r>
                      <a:r>
                        <a:rPr lang="ja-JP" altLang="en-US" sz="1200" dirty="0">
                          <a:solidFill>
                            <a:schemeClr val="tx1"/>
                          </a:solidFill>
                        </a:rPr>
                        <a:t>月～：所得要件の緩和による対象者の拡大</a:t>
                      </a:r>
                      <a:endParaRPr lang="en-US" altLang="ja-JP" sz="1200" dirty="0">
                        <a:solidFill>
                          <a:schemeClr val="tx1"/>
                        </a:solidFill>
                      </a:endParaRPr>
                    </a:p>
                    <a:p>
                      <a:r>
                        <a:rPr lang="ja-JP" altLang="en-US" sz="1200" dirty="0">
                          <a:solidFill>
                            <a:schemeClr val="tx1"/>
                          </a:solidFill>
                        </a:rPr>
                        <a:t>（</a:t>
                      </a:r>
                      <a:r>
                        <a:rPr lang="en-US" altLang="ja-JP" sz="1200" u="sng" dirty="0">
                          <a:solidFill>
                            <a:schemeClr val="tx1"/>
                          </a:solidFill>
                        </a:rPr>
                        <a:t>2018</a:t>
                      </a:r>
                      <a:r>
                        <a:rPr lang="ja-JP" altLang="en-US" sz="1200" u="sng" dirty="0">
                          <a:solidFill>
                            <a:schemeClr val="tx1"/>
                          </a:solidFill>
                        </a:rPr>
                        <a:t>予算：</a:t>
                      </a:r>
                      <a:r>
                        <a:rPr lang="en-US" altLang="ja-JP" sz="1200" u="sng" dirty="0">
                          <a:solidFill>
                            <a:schemeClr val="tx1"/>
                          </a:solidFill>
                        </a:rPr>
                        <a:t>25</a:t>
                      </a:r>
                      <a:r>
                        <a:rPr lang="ja-JP" altLang="en-US" sz="1200" u="sng" dirty="0">
                          <a:solidFill>
                            <a:schemeClr val="tx1"/>
                          </a:solidFill>
                        </a:rPr>
                        <a:t>億円</a:t>
                      </a:r>
                      <a:r>
                        <a:rPr lang="ja-JP" altLang="en-US" sz="1200" dirty="0">
                          <a:solidFill>
                            <a:schemeClr val="tx1"/>
                          </a:solidFill>
                        </a:rPr>
                        <a:t>）</a:t>
                      </a:r>
                    </a:p>
                  </a:txBody>
                  <a:tcPr>
                    <a:lnR w="12700" cap="flat" cmpd="sng" algn="ctr">
                      <a:solidFill>
                        <a:schemeClr val="tx1"/>
                      </a:solidFill>
                      <a:prstDash val="lgDash"/>
                      <a:round/>
                      <a:headEnd type="none" w="med" len="med"/>
                      <a:tailEnd type="none" w="med" len="med"/>
                    </a:lnR>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ja-JP" altLang="en-US" sz="1200" b="0" dirty="0">
                          <a:solidFill>
                            <a:schemeClr val="tx1"/>
                          </a:solidFill>
                        </a:rPr>
                        <a:t>継続実施</a:t>
                      </a:r>
                      <a:endParaRPr lang="en-US" altLang="ja-JP" sz="1200" b="0" dirty="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lang="en-US" altLang="ja-JP" sz="1200" b="0" dirty="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ja-JP" altLang="en-US" sz="1200" b="0" dirty="0">
                          <a:solidFill>
                            <a:schemeClr val="tx1"/>
                          </a:solidFill>
                        </a:rPr>
                        <a:t>（</a:t>
                      </a:r>
                      <a:r>
                        <a:rPr lang="en-US" altLang="ja-JP" sz="1200" b="0" u="sng" dirty="0">
                          <a:solidFill>
                            <a:schemeClr val="tx1"/>
                          </a:solidFill>
                        </a:rPr>
                        <a:t>2022</a:t>
                      </a:r>
                      <a:r>
                        <a:rPr lang="ja-JP" altLang="en-US" sz="1200" b="0" u="sng" dirty="0">
                          <a:solidFill>
                            <a:schemeClr val="tx1"/>
                          </a:solidFill>
                        </a:rPr>
                        <a:t>予算：</a:t>
                      </a:r>
                      <a:r>
                        <a:rPr lang="en-US" altLang="ja-JP" sz="1200" b="0" u="sng" dirty="0">
                          <a:solidFill>
                            <a:schemeClr val="tx1"/>
                          </a:solidFill>
                        </a:rPr>
                        <a:t>24</a:t>
                      </a:r>
                      <a:r>
                        <a:rPr lang="ja-JP" altLang="en-US" sz="1200" b="0" u="sng" dirty="0">
                          <a:solidFill>
                            <a:schemeClr val="tx1"/>
                          </a:solidFill>
                        </a:rPr>
                        <a:t>億円</a:t>
                      </a:r>
                      <a:r>
                        <a:rPr lang="ja-JP" altLang="en-US" sz="1200" b="0" dirty="0">
                          <a:solidFill>
                            <a:schemeClr val="tx1"/>
                          </a:solidFill>
                        </a:rPr>
                        <a:t>）</a:t>
                      </a:r>
                    </a:p>
                    <a:p>
                      <a:endParaRPr lang="ja-JP" altLang="en-US" sz="1200" dirty="0">
                        <a:solidFill>
                          <a:schemeClr val="tx1"/>
                        </a:solidFill>
                      </a:endParaRPr>
                    </a:p>
                  </a:txBody>
                  <a:tcPr>
                    <a:lnL w="12700" cap="flat" cmpd="sng" algn="ctr">
                      <a:solidFill>
                        <a:schemeClr val="tx1"/>
                      </a:solidFill>
                      <a:prstDash val="lgDash"/>
                      <a:round/>
                      <a:headEnd type="none" w="med" len="med"/>
                      <a:tailEnd type="none" w="med" len="med"/>
                    </a:lnL>
                    <a:noFill/>
                  </a:tcPr>
                </a:tc>
                <a:extLst>
                  <a:ext uri="{0D108BD9-81ED-4DB2-BD59-A6C34878D82A}">
                    <a16:rowId xmlns:a16="http://schemas.microsoft.com/office/drawing/2014/main" val="10005"/>
                  </a:ext>
                </a:extLst>
              </a:tr>
            </a:tbl>
          </a:graphicData>
        </a:graphic>
      </p:graphicFrame>
      <p:sp>
        <p:nvSpPr>
          <p:cNvPr id="10" name="テキスト ボックス 9"/>
          <p:cNvSpPr txBox="1"/>
          <p:nvPr/>
        </p:nvSpPr>
        <p:spPr>
          <a:xfrm>
            <a:off x="251520" y="232182"/>
            <a:ext cx="7704856"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③　新規・拡充した施策・事業の概要</a:t>
            </a:r>
          </a:p>
        </p:txBody>
      </p:sp>
      <p:cxnSp>
        <p:nvCxnSpPr>
          <p:cNvPr id="11" name="直線コネクタ 10"/>
          <p:cNvCxnSpPr/>
          <p:nvPr/>
        </p:nvCxnSpPr>
        <p:spPr>
          <a:xfrm>
            <a:off x="251520" y="520214"/>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6" name="角丸四角形 15"/>
          <p:cNvSpPr/>
          <p:nvPr/>
        </p:nvSpPr>
        <p:spPr>
          <a:xfrm>
            <a:off x="279300" y="608573"/>
            <a:ext cx="1844428" cy="343689"/>
          </a:xfrm>
          <a:prstGeom prst="roundRect">
            <a:avLst/>
          </a:prstGeom>
          <a:noFill/>
          <a:effectLst/>
        </p:spPr>
        <p:style>
          <a:lnRef idx="1">
            <a:schemeClr val="accent1"/>
          </a:lnRef>
          <a:fillRef idx="2">
            <a:schemeClr val="accent1"/>
          </a:fillRef>
          <a:effectRef idx="1">
            <a:schemeClr val="accent1"/>
          </a:effectRef>
          <a:fontRef idx="minor">
            <a:schemeClr val="dk1"/>
          </a:fontRef>
        </p:style>
        <p:txBody>
          <a:bodyPr vert="horz"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こども・子育て②</a:t>
            </a:r>
          </a:p>
        </p:txBody>
      </p:sp>
      <p:sp>
        <p:nvSpPr>
          <p:cNvPr id="17" name="テキスト ボックス 36"/>
          <p:cNvSpPr txBox="1"/>
          <p:nvPr/>
        </p:nvSpPr>
        <p:spPr>
          <a:xfrm>
            <a:off x="55366" y="70266"/>
            <a:ext cx="3491880"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Ⅰ</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　政策の刷新・現役世代の重点投資（子育て</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教育）</a:t>
            </a:r>
          </a:p>
        </p:txBody>
      </p:sp>
      <p:sp>
        <p:nvSpPr>
          <p:cNvPr id="3" name="スライド番号プレースホルダー 2"/>
          <p:cNvSpPr>
            <a:spLocks noGrp="1"/>
          </p:cNvSpPr>
          <p:nvPr>
            <p:ph type="sldNum" sz="quarter" idx="12"/>
          </p:nvPr>
        </p:nvSpPr>
        <p:spPr/>
        <p:txBody>
          <a:bodyPr/>
          <a:lstStyle/>
          <a:p>
            <a:fld id="{CCEC3038-1CF1-4B63-9920-55248DCFBA97}" type="slidenum">
              <a:rPr kumimoji="1" lang="ja-JP" altLang="en-US" smtClean="0"/>
              <a:pPr/>
              <a:t>9</a:t>
            </a:fld>
            <a:endParaRPr kumimoji="1" lang="ja-JP" altLang="en-US"/>
          </a:p>
        </p:txBody>
      </p:sp>
    </p:spTree>
    <p:extLst>
      <p:ext uri="{BB962C8B-B14F-4D97-AF65-F5344CB8AC3E}">
        <p14:creationId xmlns:p14="http://schemas.microsoft.com/office/powerpoint/2010/main" val="3184344215"/>
      </p:ext>
    </p:extLst>
  </p:cSld>
  <p:clrMapOvr>
    <a:masterClrMapping/>
  </p:clrMapOvr>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正方形/長方形 5"/>
          <p:cNvSpPr/>
          <p:nvPr/>
        </p:nvSpPr>
        <p:spPr>
          <a:xfrm>
            <a:off x="251520" y="260648"/>
            <a:ext cx="6203068" cy="369332"/>
          </a:xfrm>
          <a:prstGeom prst="rect">
            <a:avLst/>
          </a:prstGeom>
        </p:spPr>
        <p:txBody>
          <a:bodyPr wrap="square">
            <a:spAutoFit/>
          </a:bodyPr>
          <a:lstStyle/>
          <a:p>
            <a:r>
              <a:rPr lang="ja-JP" altLang="en-US" b="1" dirty="0"/>
              <a:t>収支のトレンド　（２／２）</a:t>
            </a:r>
          </a:p>
        </p:txBody>
      </p:sp>
      <p:cxnSp>
        <p:nvCxnSpPr>
          <p:cNvPr id="28" name="直線コネクタ 27"/>
          <p:cNvCxnSpPr/>
          <p:nvPr/>
        </p:nvCxnSpPr>
        <p:spPr>
          <a:xfrm>
            <a:off x="179512" y="560363"/>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8" name="テキスト ボックス 17"/>
          <p:cNvSpPr txBox="1"/>
          <p:nvPr/>
        </p:nvSpPr>
        <p:spPr>
          <a:xfrm>
            <a:off x="469900" y="692696"/>
            <a:ext cx="8331200" cy="923330"/>
          </a:xfrm>
          <a:prstGeom prst="rect">
            <a:avLst/>
          </a:prstGeom>
          <a:noFill/>
        </p:spPr>
        <p:txBody>
          <a:bodyPr wrap="square" rtlCol="0">
            <a:spAutoFit/>
          </a:bodyPr>
          <a:lstStyle/>
          <a:p>
            <a:r>
              <a:rPr lang="ja-JP" altLang="en-US" dirty="0">
                <a:latin typeface="+mn-ea"/>
              </a:rPr>
              <a:t>　水源開発コストが少ない（償却済）ことに加え、これまでの経費削減効果により全体的に費用が抑えられており、給水原価は類似都市の中で最も低い。</a:t>
            </a:r>
            <a:endParaRPr lang="en-US" altLang="ja-JP" dirty="0">
              <a:latin typeface="+mn-ea"/>
            </a:endParaRPr>
          </a:p>
          <a:p>
            <a:r>
              <a:rPr lang="ja-JP" altLang="en-US" dirty="0">
                <a:latin typeface="+mn-ea"/>
              </a:rPr>
              <a:t>　水道料金（一般家庭で月</a:t>
            </a:r>
            <a:r>
              <a:rPr lang="en-US" altLang="ja-JP" dirty="0">
                <a:latin typeface="+mn-ea"/>
              </a:rPr>
              <a:t>20㎥</a:t>
            </a:r>
            <a:r>
              <a:rPr lang="ja-JP" altLang="en-US" dirty="0">
                <a:latin typeface="+mn-ea"/>
              </a:rPr>
              <a:t>使用と仮定）も、最も低くなっている。</a:t>
            </a:r>
          </a:p>
        </p:txBody>
      </p:sp>
      <p:sp>
        <p:nvSpPr>
          <p:cNvPr id="20" name="テキスト ボックス 3"/>
          <p:cNvSpPr txBox="1">
            <a:spLocks noChangeArrowheads="1"/>
          </p:cNvSpPr>
          <p:nvPr/>
        </p:nvSpPr>
        <p:spPr bwMode="auto">
          <a:xfrm>
            <a:off x="695698" y="6047056"/>
            <a:ext cx="7090149" cy="276999"/>
          </a:xfrm>
          <a:prstGeom prst="rect">
            <a:avLst/>
          </a:prstGeom>
          <a:noFill/>
          <a:ln w="9525">
            <a:noFill/>
            <a:miter lim="800000"/>
            <a:headEnd/>
            <a:tailEnd/>
          </a:ln>
        </p:spPr>
        <p:txBody>
          <a:bodyPr wrap="square">
            <a:spAutoFit/>
          </a:bodyPr>
          <a:lstStyle/>
          <a:p>
            <a:pPr marL="627063" indent="-627063" fontAlgn="auto">
              <a:spcBef>
                <a:spcPts val="0"/>
              </a:spcBef>
              <a:spcAft>
                <a:spcPts val="0"/>
              </a:spcAft>
              <a:defRPr/>
            </a:pPr>
            <a:r>
              <a:rPr kumimoji="0" lang="en-US" altLang="ja-JP" sz="1200" kern="100" dirty="0">
                <a:solidFill>
                  <a:prstClr val="black"/>
                </a:solidFill>
                <a:latin typeface="+mj-ea"/>
                <a:ea typeface="+mj-ea"/>
                <a:cs typeface="Times New Roman"/>
              </a:rPr>
              <a:t>※</a:t>
            </a:r>
            <a:r>
              <a:rPr kumimoji="0" lang="ja-JP" altLang="en-US" sz="1200" kern="100" dirty="0">
                <a:solidFill>
                  <a:prstClr val="black"/>
                </a:solidFill>
                <a:latin typeface="+mj-ea"/>
                <a:ea typeface="+mj-ea"/>
                <a:cs typeface="Times New Roman"/>
              </a:rPr>
              <a:t>受水費のある都市は、受水費のうち資本費相当額を資本費に区分。</a:t>
            </a:r>
          </a:p>
        </p:txBody>
      </p:sp>
      <p:sp>
        <p:nvSpPr>
          <p:cNvPr id="16" name="正方形/長方形 15"/>
          <p:cNvSpPr/>
          <p:nvPr/>
        </p:nvSpPr>
        <p:spPr>
          <a:xfrm>
            <a:off x="7858078" y="234434"/>
            <a:ext cx="1073243" cy="369332"/>
          </a:xfrm>
          <a:prstGeom prst="rect">
            <a:avLst/>
          </a:prstGeom>
          <a:noFill/>
        </p:spPr>
        <p:txBody>
          <a:bodyPr wrap="none">
            <a:spAutoFit/>
          </a:bodyPr>
          <a:lstStyle/>
          <a:p>
            <a:pPr algn="ctr"/>
            <a:r>
              <a:rPr lang="ja-JP" altLang="en-US" dirty="0"/>
              <a:t>＜</a:t>
            </a:r>
            <a:r>
              <a:rPr lang="en-US" altLang="ja-JP" dirty="0"/>
              <a:t>Why</a:t>
            </a:r>
            <a:r>
              <a:rPr lang="ja-JP" altLang="en-US" dirty="0"/>
              <a:t>＞</a:t>
            </a:r>
          </a:p>
        </p:txBody>
      </p:sp>
      <p:sp>
        <p:nvSpPr>
          <p:cNvPr id="22" name="テキスト ボックス 21"/>
          <p:cNvSpPr txBox="1"/>
          <p:nvPr/>
        </p:nvSpPr>
        <p:spPr>
          <a:xfrm>
            <a:off x="6300192" y="6043354"/>
            <a:ext cx="2670629" cy="553998"/>
          </a:xfrm>
          <a:prstGeom prst="rect">
            <a:avLst/>
          </a:prstGeom>
          <a:noFill/>
        </p:spPr>
        <p:txBody>
          <a:bodyPr wrap="square" rtlCol="0">
            <a:spAutoFit/>
          </a:bodyPr>
          <a:lstStyle/>
          <a:p>
            <a:pPr marL="88900" indent="-88900"/>
            <a:r>
              <a:rPr kumimoji="0" lang="ja-JP" altLang="en-US" sz="1000" kern="100" dirty="0">
                <a:solidFill>
                  <a:prstClr val="black"/>
                </a:solidFill>
                <a:latin typeface="+mj-ea"/>
                <a:cs typeface="Times New Roman"/>
              </a:rPr>
              <a:t>＊対象は、規模、事業内容から東京都とおおむね給水人口</a:t>
            </a:r>
            <a:r>
              <a:rPr kumimoji="0" lang="en-US" altLang="ja-JP" sz="1000" kern="100" dirty="0">
                <a:solidFill>
                  <a:prstClr val="black"/>
                </a:solidFill>
                <a:latin typeface="+mj-ea"/>
                <a:cs typeface="Times New Roman"/>
              </a:rPr>
              <a:t>100</a:t>
            </a:r>
            <a:r>
              <a:rPr kumimoji="0" lang="ja-JP" altLang="en-US" sz="1000" kern="100" dirty="0">
                <a:solidFill>
                  <a:prstClr val="black"/>
                </a:solidFill>
                <a:latin typeface="+mj-ea"/>
                <a:cs typeface="Times New Roman"/>
              </a:rPr>
              <a:t>万人以上の</a:t>
            </a:r>
            <a:r>
              <a:rPr kumimoji="0" lang="en-US" altLang="ja-JP" sz="1000" kern="100" dirty="0">
                <a:solidFill>
                  <a:prstClr val="black"/>
                </a:solidFill>
                <a:latin typeface="+mj-ea"/>
                <a:cs typeface="Times New Roman"/>
              </a:rPr>
              <a:t>12</a:t>
            </a:r>
            <a:r>
              <a:rPr kumimoji="0" lang="ja-JP" altLang="en-US" sz="1000" kern="100" dirty="0">
                <a:solidFill>
                  <a:prstClr val="black"/>
                </a:solidFill>
                <a:latin typeface="+mj-ea"/>
                <a:cs typeface="Times New Roman"/>
              </a:rPr>
              <a:t>政令指定都市の</a:t>
            </a:r>
            <a:r>
              <a:rPr kumimoji="0" lang="en-US" altLang="ja-JP" sz="1000" kern="100" dirty="0">
                <a:solidFill>
                  <a:prstClr val="black"/>
                </a:solidFill>
                <a:latin typeface="+mj-ea"/>
                <a:cs typeface="Times New Roman"/>
              </a:rPr>
              <a:t>13</a:t>
            </a:r>
            <a:r>
              <a:rPr kumimoji="0" lang="ja-JP" altLang="en-US" sz="1000" kern="100" dirty="0">
                <a:solidFill>
                  <a:prstClr val="black"/>
                </a:solidFill>
                <a:latin typeface="+mj-ea"/>
                <a:cs typeface="Times New Roman"/>
              </a:rPr>
              <a:t>都市としている。</a:t>
            </a:r>
          </a:p>
        </p:txBody>
      </p:sp>
      <p:sp>
        <p:nvSpPr>
          <p:cNvPr id="36" name="テキスト ボックス 35"/>
          <p:cNvSpPr txBox="1"/>
          <p:nvPr/>
        </p:nvSpPr>
        <p:spPr>
          <a:xfrm>
            <a:off x="0" y="0"/>
            <a:ext cx="3851920" cy="260648"/>
          </a:xfrm>
          <a:prstGeom prst="rect">
            <a:avLst/>
          </a:prstGeom>
          <a:noFill/>
        </p:spPr>
        <p:txBody>
          <a:bodyPr wrap="square" rtlCol="0">
            <a:spAutoFit/>
          </a:bodyPr>
          <a:lstStyle/>
          <a:p>
            <a:r>
              <a:rPr lang="en-US" altLang="ja-JP" sz="1100" dirty="0"/>
              <a:t>Ⅱ</a:t>
            </a:r>
            <a:r>
              <a:rPr lang="ja-JP" altLang="en-US" sz="1100" dirty="0"/>
              <a:t>　公民連携</a:t>
            </a:r>
            <a:r>
              <a:rPr lang="en-US" altLang="ja-JP" sz="1100" dirty="0"/>
              <a:t>/</a:t>
            </a:r>
            <a:r>
              <a:rPr lang="ja-JP" altLang="en-US" sz="1100" dirty="0"/>
              <a:t>経営形態の見直し</a:t>
            </a:r>
            <a:r>
              <a:rPr lang="en-US" altLang="ja-JP" sz="1100" dirty="0"/>
              <a:t>【</a:t>
            </a:r>
            <a:r>
              <a:rPr lang="ja-JP" altLang="en-US" sz="1100" dirty="0"/>
              <a:t>民営化の取組</a:t>
            </a:r>
            <a:r>
              <a:rPr lang="en-US" altLang="ja-JP" sz="1100" dirty="0"/>
              <a:t>】</a:t>
            </a:r>
            <a:r>
              <a:rPr lang="ja-JP" altLang="en-US" sz="1100" dirty="0"/>
              <a:t>・水道</a:t>
            </a:r>
            <a:endParaRPr kumimoji="1" lang="en-US" altLang="ja-JP" sz="1100" dirty="0"/>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99</a:t>
            </a:fld>
            <a:endParaRPr lang="ja-JP" altLang="en-US"/>
          </a:p>
        </p:txBody>
      </p:sp>
      <p:pic>
        <p:nvPicPr>
          <p:cNvPr id="3" name="図 2"/>
          <p:cNvPicPr>
            <a:picLocks noChangeAspect="1"/>
          </p:cNvPicPr>
          <p:nvPr/>
        </p:nvPicPr>
        <p:blipFill>
          <a:blip r:embed="rId2"/>
          <a:stretch>
            <a:fillRect/>
          </a:stretch>
        </p:blipFill>
        <p:spPr>
          <a:xfrm>
            <a:off x="447914" y="1946487"/>
            <a:ext cx="8626588" cy="4096867"/>
          </a:xfrm>
          <a:prstGeom prst="rect">
            <a:avLst/>
          </a:prstGeom>
        </p:spPr>
      </p:pic>
    </p:spTree>
    <p:extLst>
      <p:ext uri="{BB962C8B-B14F-4D97-AF65-F5344CB8AC3E}">
        <p14:creationId xmlns:p14="http://schemas.microsoft.com/office/powerpoint/2010/main" val="4041127131"/>
      </p:ext>
    </p:extLst>
  </p:cSld>
  <p:clrMapOvr>
    <a:masterClrMapping/>
  </p:clrMapOvr>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 name="角丸四角形 29"/>
          <p:cNvSpPr/>
          <p:nvPr/>
        </p:nvSpPr>
        <p:spPr>
          <a:xfrm>
            <a:off x="510977" y="1079946"/>
            <a:ext cx="6114274" cy="288000"/>
          </a:xfrm>
          <a:prstGeom prst="roundRect">
            <a:avLst>
              <a:gd name="adj" fmla="val 22870"/>
            </a:avLst>
          </a:prstGeom>
          <a:solidFill>
            <a:schemeClr val="accent6">
              <a:lumMod val="60000"/>
              <a:lumOff val="40000"/>
              <a:alpha val="5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9" name="角丸四角形 28"/>
          <p:cNvSpPr/>
          <p:nvPr/>
        </p:nvSpPr>
        <p:spPr>
          <a:xfrm>
            <a:off x="6538110" y="819794"/>
            <a:ext cx="2119296" cy="288000"/>
          </a:xfrm>
          <a:prstGeom prst="roundRect">
            <a:avLst>
              <a:gd name="adj" fmla="val 22870"/>
            </a:avLst>
          </a:prstGeom>
          <a:solidFill>
            <a:schemeClr val="accent6">
              <a:lumMod val="60000"/>
              <a:lumOff val="40000"/>
              <a:alpha val="5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 name="正方形/長方形 5"/>
          <p:cNvSpPr/>
          <p:nvPr/>
        </p:nvSpPr>
        <p:spPr>
          <a:xfrm>
            <a:off x="251520" y="260648"/>
            <a:ext cx="6203068" cy="369332"/>
          </a:xfrm>
          <a:prstGeom prst="rect">
            <a:avLst/>
          </a:prstGeom>
        </p:spPr>
        <p:txBody>
          <a:bodyPr wrap="square">
            <a:spAutoFit/>
          </a:bodyPr>
          <a:lstStyle/>
          <a:p>
            <a:r>
              <a:rPr lang="ja-JP" altLang="en-US" b="1" dirty="0"/>
              <a:t>その他の経営課題 （職員数）</a:t>
            </a:r>
          </a:p>
        </p:txBody>
      </p:sp>
      <p:cxnSp>
        <p:nvCxnSpPr>
          <p:cNvPr id="28" name="直線コネクタ 27"/>
          <p:cNvCxnSpPr/>
          <p:nvPr/>
        </p:nvCxnSpPr>
        <p:spPr>
          <a:xfrm>
            <a:off x="179512" y="574218"/>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7" name="テキスト ボックス 26"/>
          <p:cNvSpPr txBox="1"/>
          <p:nvPr/>
        </p:nvSpPr>
        <p:spPr>
          <a:xfrm>
            <a:off x="469900" y="766445"/>
            <a:ext cx="8331200" cy="923330"/>
          </a:xfrm>
          <a:prstGeom prst="rect">
            <a:avLst/>
          </a:prstGeom>
          <a:solidFill>
            <a:schemeClr val="bg1"/>
          </a:solidFill>
        </p:spPr>
        <p:txBody>
          <a:bodyPr wrap="square" rtlCol="0">
            <a:spAutoFit/>
          </a:bodyPr>
          <a:lstStyle/>
          <a:p>
            <a:r>
              <a:rPr lang="ja-JP" altLang="en-US" dirty="0">
                <a:latin typeface="+mn-ea"/>
              </a:rPr>
              <a:t>　水道関係職員数は、業務の委託化や効率化などにより減少。</a:t>
            </a:r>
            <a:r>
              <a:rPr lang="en-US" altLang="ja-JP" spc="-40" dirty="0">
                <a:latin typeface="Calibri" pitchFamily="34" charset="0"/>
              </a:rPr>
              <a:t>2012</a:t>
            </a:r>
            <a:r>
              <a:rPr lang="ja-JP" altLang="en-US" spc="-40" dirty="0">
                <a:latin typeface="Calibri" pitchFamily="34" charset="0"/>
              </a:rPr>
              <a:t>年度以降も業務の委託化や効率化などを進めたことにより、更に職員数が減少。</a:t>
            </a:r>
            <a:endParaRPr lang="en-US" altLang="ja-JP" spc="-40" dirty="0">
              <a:latin typeface="Calibri" pitchFamily="34" charset="0"/>
            </a:endParaRPr>
          </a:p>
          <a:p>
            <a:r>
              <a:rPr lang="ja-JP" altLang="en-US" spc="-40" dirty="0">
                <a:latin typeface="Calibri" pitchFamily="34" charset="0"/>
              </a:rPr>
              <a:t>　しかし、職員一人あたりの生産性は、類似都市と比べて低い。</a:t>
            </a:r>
          </a:p>
        </p:txBody>
      </p:sp>
      <p:sp>
        <p:nvSpPr>
          <p:cNvPr id="26" name="正方形/長方形 25"/>
          <p:cNvSpPr/>
          <p:nvPr/>
        </p:nvSpPr>
        <p:spPr>
          <a:xfrm>
            <a:off x="7858078" y="234434"/>
            <a:ext cx="1073243" cy="369332"/>
          </a:xfrm>
          <a:prstGeom prst="rect">
            <a:avLst/>
          </a:prstGeom>
          <a:noFill/>
        </p:spPr>
        <p:txBody>
          <a:bodyPr wrap="none">
            <a:spAutoFit/>
          </a:bodyPr>
          <a:lstStyle/>
          <a:p>
            <a:pPr algn="ctr"/>
            <a:r>
              <a:rPr lang="ja-JP" altLang="en-US" dirty="0"/>
              <a:t>＜</a:t>
            </a:r>
            <a:r>
              <a:rPr lang="en-US" altLang="ja-JP" dirty="0"/>
              <a:t>Why</a:t>
            </a:r>
            <a:r>
              <a:rPr lang="ja-JP" altLang="en-US" dirty="0"/>
              <a:t>＞</a:t>
            </a:r>
          </a:p>
        </p:txBody>
      </p:sp>
      <p:sp>
        <p:nvSpPr>
          <p:cNvPr id="22" name="角丸四角形 21"/>
          <p:cNvSpPr/>
          <p:nvPr/>
        </p:nvSpPr>
        <p:spPr>
          <a:xfrm>
            <a:off x="435152" y="1162576"/>
            <a:ext cx="8365948" cy="370789"/>
          </a:xfrm>
          <a:prstGeom prst="roundRect">
            <a:avLst>
              <a:gd name="adj" fmla="val 8170"/>
            </a:avLst>
          </a:prstGeom>
          <a:no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5" name="テキスト ボックス 54"/>
          <p:cNvSpPr txBox="1"/>
          <p:nvPr/>
        </p:nvSpPr>
        <p:spPr>
          <a:xfrm>
            <a:off x="0" y="0"/>
            <a:ext cx="3851920" cy="260648"/>
          </a:xfrm>
          <a:prstGeom prst="rect">
            <a:avLst/>
          </a:prstGeom>
          <a:noFill/>
        </p:spPr>
        <p:txBody>
          <a:bodyPr wrap="square" rtlCol="0">
            <a:spAutoFit/>
          </a:bodyPr>
          <a:lstStyle/>
          <a:p>
            <a:r>
              <a:rPr lang="en-US" altLang="ja-JP" sz="1100" dirty="0"/>
              <a:t>Ⅱ</a:t>
            </a:r>
            <a:r>
              <a:rPr lang="ja-JP" altLang="en-US" sz="1100" dirty="0"/>
              <a:t>　公民連携</a:t>
            </a:r>
            <a:r>
              <a:rPr lang="en-US" altLang="ja-JP" sz="1100" dirty="0"/>
              <a:t>/</a:t>
            </a:r>
            <a:r>
              <a:rPr lang="ja-JP" altLang="en-US" sz="1100" dirty="0"/>
              <a:t>経営形態の見直し</a:t>
            </a:r>
            <a:r>
              <a:rPr lang="en-US" altLang="ja-JP" sz="1100" dirty="0"/>
              <a:t>【</a:t>
            </a:r>
            <a:r>
              <a:rPr lang="ja-JP" altLang="en-US" sz="1100" dirty="0"/>
              <a:t>民営化の取組</a:t>
            </a:r>
            <a:r>
              <a:rPr lang="en-US" altLang="ja-JP" sz="1100" dirty="0"/>
              <a:t>】</a:t>
            </a:r>
            <a:r>
              <a:rPr lang="ja-JP" altLang="en-US" sz="1100" dirty="0"/>
              <a:t>・水道</a:t>
            </a:r>
            <a:endParaRPr kumimoji="1" lang="en-US" altLang="ja-JP" sz="1100" dirty="0"/>
          </a:p>
        </p:txBody>
      </p:sp>
      <p:sp>
        <p:nvSpPr>
          <p:cNvPr id="2" name="スライド番号プレースホルダー 1"/>
          <p:cNvSpPr>
            <a:spLocks noGrp="1"/>
          </p:cNvSpPr>
          <p:nvPr>
            <p:ph type="sldNum" sz="quarter" idx="12"/>
          </p:nvPr>
        </p:nvSpPr>
        <p:spPr>
          <a:xfrm>
            <a:off x="7038280" y="6492875"/>
            <a:ext cx="2133600" cy="365125"/>
          </a:xfrm>
        </p:spPr>
        <p:txBody>
          <a:bodyPr/>
          <a:lstStyle/>
          <a:p>
            <a:fld id="{63BC356D-1576-478B-8647-1361C6E9DFF7}" type="slidenum">
              <a:rPr lang="ja-JP" altLang="en-US" smtClean="0"/>
              <a:pPr/>
              <a:t>100</a:t>
            </a:fld>
            <a:endParaRPr lang="ja-JP" altLang="en-US" dirty="0"/>
          </a:p>
        </p:txBody>
      </p:sp>
      <p:pic>
        <p:nvPicPr>
          <p:cNvPr id="3" name="図 2"/>
          <p:cNvPicPr>
            <a:picLocks noChangeAspect="1"/>
          </p:cNvPicPr>
          <p:nvPr/>
        </p:nvPicPr>
        <p:blipFill>
          <a:blip r:embed="rId2"/>
          <a:stretch>
            <a:fillRect/>
          </a:stretch>
        </p:blipFill>
        <p:spPr>
          <a:xfrm>
            <a:off x="111714" y="1966636"/>
            <a:ext cx="8955800" cy="4846740"/>
          </a:xfrm>
          <a:prstGeom prst="rect">
            <a:avLst/>
          </a:prstGeom>
        </p:spPr>
      </p:pic>
    </p:spTree>
    <p:extLst>
      <p:ext uri="{BB962C8B-B14F-4D97-AF65-F5344CB8AC3E}">
        <p14:creationId xmlns:p14="http://schemas.microsoft.com/office/powerpoint/2010/main" val="1461722295"/>
      </p:ext>
    </p:extLst>
  </p:cSld>
  <p:clrMapOvr>
    <a:masterClrMapping/>
  </p:clrMapOvr>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グループ化 2"/>
          <p:cNvGrpSpPr/>
          <p:nvPr/>
        </p:nvGrpSpPr>
        <p:grpSpPr>
          <a:xfrm>
            <a:off x="564390" y="1032463"/>
            <a:ext cx="8184073" cy="596337"/>
            <a:chOff x="611559" y="1597011"/>
            <a:chExt cx="8184073" cy="596337"/>
          </a:xfrm>
        </p:grpSpPr>
        <p:sp>
          <p:nvSpPr>
            <p:cNvPr id="47" name="角丸四角形 46"/>
            <p:cNvSpPr/>
            <p:nvPr/>
          </p:nvSpPr>
          <p:spPr>
            <a:xfrm>
              <a:off x="611559" y="1597011"/>
              <a:ext cx="8184073" cy="267964"/>
            </a:xfrm>
            <a:prstGeom prst="roundRect">
              <a:avLst>
                <a:gd name="adj" fmla="val 3640"/>
              </a:avLst>
            </a:prstGeom>
            <a:solidFill>
              <a:schemeClr val="accent6">
                <a:lumMod val="60000"/>
                <a:lumOff val="40000"/>
                <a:alpha val="5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8" name="角丸四角形 47"/>
            <p:cNvSpPr/>
            <p:nvPr/>
          </p:nvSpPr>
          <p:spPr>
            <a:xfrm>
              <a:off x="611559" y="1835447"/>
              <a:ext cx="1415321" cy="357901"/>
            </a:xfrm>
            <a:prstGeom prst="roundRect">
              <a:avLst>
                <a:gd name="adj" fmla="val 3640"/>
              </a:avLst>
            </a:prstGeom>
            <a:solidFill>
              <a:schemeClr val="accent6">
                <a:lumMod val="60000"/>
                <a:lumOff val="40000"/>
                <a:alpha val="5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sp>
        <p:nvSpPr>
          <p:cNvPr id="6" name="正方形/長方形 5"/>
          <p:cNvSpPr/>
          <p:nvPr/>
        </p:nvSpPr>
        <p:spPr>
          <a:xfrm>
            <a:off x="251520" y="260648"/>
            <a:ext cx="6203068" cy="369332"/>
          </a:xfrm>
          <a:prstGeom prst="rect">
            <a:avLst/>
          </a:prstGeom>
        </p:spPr>
        <p:txBody>
          <a:bodyPr wrap="square">
            <a:spAutoFit/>
          </a:bodyPr>
          <a:lstStyle/>
          <a:p>
            <a:r>
              <a:rPr lang="ja-JP" altLang="en-US" b="1" dirty="0"/>
              <a:t>その他の経営課題 （企業債残高）</a:t>
            </a:r>
          </a:p>
        </p:txBody>
      </p:sp>
      <p:cxnSp>
        <p:nvCxnSpPr>
          <p:cNvPr id="28" name="直線コネクタ 27"/>
          <p:cNvCxnSpPr/>
          <p:nvPr/>
        </p:nvCxnSpPr>
        <p:spPr>
          <a:xfrm>
            <a:off x="179512" y="574218"/>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8" name="正方形/長方形 17"/>
          <p:cNvSpPr/>
          <p:nvPr/>
        </p:nvSpPr>
        <p:spPr>
          <a:xfrm>
            <a:off x="7858078" y="247134"/>
            <a:ext cx="1073243" cy="369332"/>
          </a:xfrm>
          <a:prstGeom prst="rect">
            <a:avLst/>
          </a:prstGeom>
          <a:noFill/>
        </p:spPr>
        <p:txBody>
          <a:bodyPr wrap="none">
            <a:spAutoFit/>
          </a:bodyPr>
          <a:lstStyle/>
          <a:p>
            <a:pPr algn="ctr"/>
            <a:r>
              <a:rPr lang="ja-JP" altLang="en-US" dirty="0"/>
              <a:t>＜</a:t>
            </a:r>
            <a:r>
              <a:rPr lang="en-US" altLang="ja-JP" dirty="0"/>
              <a:t>Why</a:t>
            </a:r>
            <a:r>
              <a:rPr lang="ja-JP" altLang="en-US" dirty="0"/>
              <a:t>＞</a:t>
            </a:r>
          </a:p>
        </p:txBody>
      </p:sp>
      <p:sp>
        <p:nvSpPr>
          <p:cNvPr id="42" name="テキスト ボックス 41"/>
          <p:cNvSpPr txBox="1"/>
          <p:nvPr/>
        </p:nvSpPr>
        <p:spPr>
          <a:xfrm>
            <a:off x="0" y="0"/>
            <a:ext cx="3851920" cy="260648"/>
          </a:xfrm>
          <a:prstGeom prst="rect">
            <a:avLst/>
          </a:prstGeom>
          <a:noFill/>
        </p:spPr>
        <p:txBody>
          <a:bodyPr wrap="square" rtlCol="0">
            <a:spAutoFit/>
          </a:bodyPr>
          <a:lstStyle/>
          <a:p>
            <a:r>
              <a:rPr lang="en-US" altLang="ja-JP" sz="1100" dirty="0"/>
              <a:t>Ⅱ</a:t>
            </a:r>
            <a:r>
              <a:rPr lang="ja-JP" altLang="en-US" sz="1100" dirty="0"/>
              <a:t>　公民連携</a:t>
            </a:r>
            <a:r>
              <a:rPr lang="en-US" altLang="ja-JP" sz="1100" dirty="0"/>
              <a:t>/</a:t>
            </a:r>
            <a:r>
              <a:rPr lang="ja-JP" altLang="en-US" sz="1100" dirty="0"/>
              <a:t>経営形態の見直し</a:t>
            </a:r>
            <a:r>
              <a:rPr lang="en-US" altLang="ja-JP" sz="1100" dirty="0"/>
              <a:t>【</a:t>
            </a:r>
            <a:r>
              <a:rPr lang="ja-JP" altLang="en-US" sz="1100" dirty="0"/>
              <a:t>民営化の取組</a:t>
            </a:r>
            <a:r>
              <a:rPr lang="en-US" altLang="ja-JP" sz="1100" dirty="0"/>
              <a:t>】</a:t>
            </a:r>
            <a:r>
              <a:rPr lang="ja-JP" altLang="en-US" sz="1100" dirty="0"/>
              <a:t>・水道</a:t>
            </a:r>
            <a:endParaRPr kumimoji="1" lang="en-US" altLang="ja-JP" sz="1100" dirty="0"/>
          </a:p>
        </p:txBody>
      </p:sp>
      <p:sp>
        <p:nvSpPr>
          <p:cNvPr id="32" name="テキスト ボックス 31"/>
          <p:cNvSpPr txBox="1"/>
          <p:nvPr/>
        </p:nvSpPr>
        <p:spPr>
          <a:xfrm>
            <a:off x="495300" y="692696"/>
            <a:ext cx="8331200" cy="923330"/>
          </a:xfrm>
          <a:prstGeom prst="rect">
            <a:avLst/>
          </a:prstGeom>
          <a:solidFill>
            <a:schemeClr val="bg1"/>
          </a:solidFill>
        </p:spPr>
        <p:txBody>
          <a:bodyPr wrap="square" rtlCol="0">
            <a:spAutoFit/>
          </a:bodyPr>
          <a:lstStyle/>
          <a:p>
            <a:r>
              <a:rPr lang="ja-JP" altLang="en-US" dirty="0">
                <a:latin typeface="+mn-ea"/>
              </a:rPr>
              <a:t>　企業債残高は、近年の新規借入の抑制と繰上げ償還などにより減少。</a:t>
            </a:r>
            <a:endParaRPr lang="en-US" altLang="ja-JP" dirty="0">
              <a:latin typeface="+mn-ea"/>
            </a:endParaRPr>
          </a:p>
          <a:p>
            <a:r>
              <a:rPr lang="ja-JP" altLang="en-US" dirty="0">
                <a:solidFill>
                  <a:srgbClr val="FF0000"/>
                </a:solidFill>
                <a:latin typeface="+mn-ea"/>
              </a:rPr>
              <a:t>　</a:t>
            </a:r>
            <a:r>
              <a:rPr lang="ja-JP" altLang="en-US" dirty="0">
                <a:latin typeface="+mn-ea"/>
              </a:rPr>
              <a:t>売上高（給水収益）に対する企業債残高の割合は、類似都市平均並みの水準まで改善している。</a:t>
            </a:r>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101</a:t>
            </a:fld>
            <a:endParaRPr lang="ja-JP" altLang="en-US"/>
          </a:p>
        </p:txBody>
      </p:sp>
      <p:pic>
        <p:nvPicPr>
          <p:cNvPr id="4" name="図 3"/>
          <p:cNvPicPr>
            <a:picLocks noChangeAspect="1"/>
          </p:cNvPicPr>
          <p:nvPr/>
        </p:nvPicPr>
        <p:blipFill>
          <a:blip r:embed="rId2"/>
          <a:stretch>
            <a:fillRect/>
          </a:stretch>
        </p:blipFill>
        <p:spPr>
          <a:xfrm>
            <a:off x="-36512" y="1749681"/>
            <a:ext cx="9175275" cy="4676037"/>
          </a:xfrm>
          <a:prstGeom prst="rect">
            <a:avLst/>
          </a:prstGeom>
        </p:spPr>
      </p:pic>
    </p:spTree>
    <p:extLst>
      <p:ext uri="{BB962C8B-B14F-4D97-AF65-F5344CB8AC3E}">
        <p14:creationId xmlns:p14="http://schemas.microsoft.com/office/powerpoint/2010/main" val="1539718077"/>
      </p:ext>
    </p:extLst>
  </p:cSld>
  <p:clrMapOvr>
    <a:masterClrMapping/>
  </p:clrMapOvr>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2"/>
          <p:cNvSpPr txBox="1">
            <a:spLocks noChangeArrowheads="1"/>
          </p:cNvSpPr>
          <p:nvPr/>
        </p:nvSpPr>
        <p:spPr bwMode="auto">
          <a:xfrm>
            <a:off x="397701" y="733640"/>
            <a:ext cx="8311639" cy="464720"/>
          </a:xfrm>
          <a:prstGeom prst="rect">
            <a:avLst/>
          </a:prstGeom>
          <a:noFill/>
          <a:ln>
            <a:noFill/>
          </a:ln>
          <a:effectLst/>
        </p:spPr>
        <p:txBody>
          <a:bodyPr vert="horz" wrap="square" lIns="94466" tIns="47233" rIns="94466" bIns="47233" numCol="1" anchor="ctr" anchorCtr="0" compatLnSpc="1">
            <a:prstTxWarp prst="textNoShape">
              <a:avLst/>
            </a:prstTxWarp>
            <a:spAutoFit/>
          </a:bodyPr>
          <a:lstStyle>
            <a:lvl1pPr algn="l" rtl="0" eaLnBrk="1" fontAlgn="base" hangingPunct="1">
              <a:lnSpc>
                <a:spcPct val="100000"/>
              </a:lnSpc>
              <a:spcBef>
                <a:spcPct val="0"/>
              </a:spcBef>
              <a:spcAft>
                <a:spcPct val="0"/>
              </a:spcAft>
              <a:defRPr kumimoji="1" sz="8000">
                <a:solidFill>
                  <a:schemeClr val="tx1"/>
                </a:solidFill>
                <a:latin typeface="+mj-lt"/>
                <a:ea typeface="+mj-ea"/>
                <a:cs typeface="+mj-cs"/>
              </a:defRPr>
            </a:lvl1pPr>
            <a:lvl2pPr algn="l" rtl="0" eaLnBrk="1" fontAlgn="base" hangingPunct="1">
              <a:spcBef>
                <a:spcPct val="0"/>
              </a:spcBef>
              <a:spcAft>
                <a:spcPct val="0"/>
              </a:spcAft>
              <a:defRPr kumimoji="1" sz="3600">
                <a:solidFill>
                  <a:schemeClr val="tx1"/>
                </a:solidFill>
                <a:latin typeface="Arial" charset="0"/>
                <a:ea typeface="ＭＳ Ｐゴシック" pitchFamily="50" charset="-128"/>
              </a:defRPr>
            </a:lvl2pPr>
            <a:lvl3pPr algn="l" rtl="0" eaLnBrk="1" fontAlgn="base" hangingPunct="1">
              <a:spcBef>
                <a:spcPct val="0"/>
              </a:spcBef>
              <a:spcAft>
                <a:spcPct val="0"/>
              </a:spcAft>
              <a:defRPr kumimoji="1" sz="3600">
                <a:solidFill>
                  <a:schemeClr val="tx1"/>
                </a:solidFill>
                <a:latin typeface="Arial" charset="0"/>
                <a:ea typeface="ＭＳ Ｐゴシック" pitchFamily="50" charset="-128"/>
              </a:defRPr>
            </a:lvl3pPr>
            <a:lvl4pPr algn="l" rtl="0" eaLnBrk="1" fontAlgn="base" hangingPunct="1">
              <a:spcBef>
                <a:spcPct val="0"/>
              </a:spcBef>
              <a:spcAft>
                <a:spcPct val="0"/>
              </a:spcAft>
              <a:defRPr kumimoji="1" sz="3600">
                <a:solidFill>
                  <a:schemeClr val="tx1"/>
                </a:solidFill>
                <a:latin typeface="Arial" charset="0"/>
                <a:ea typeface="ＭＳ Ｐゴシック" pitchFamily="50" charset="-128"/>
              </a:defRPr>
            </a:lvl4pPr>
            <a:lvl5pPr algn="l" rtl="0" eaLnBrk="1" fontAlgn="base" hangingPunct="1">
              <a:spcBef>
                <a:spcPct val="0"/>
              </a:spcBef>
              <a:spcAft>
                <a:spcPct val="0"/>
              </a:spcAft>
              <a:defRPr kumimoji="1" sz="3600">
                <a:solidFill>
                  <a:schemeClr val="tx1"/>
                </a:solidFill>
                <a:latin typeface="Arial" charset="0"/>
                <a:ea typeface="ＭＳ Ｐゴシック" pitchFamily="50" charset="-128"/>
              </a:defRPr>
            </a:lvl5pPr>
            <a:lvl6pPr marL="457200" algn="l" rtl="0" eaLnBrk="1" fontAlgn="base" hangingPunct="1">
              <a:spcBef>
                <a:spcPct val="0"/>
              </a:spcBef>
              <a:spcAft>
                <a:spcPct val="0"/>
              </a:spcAft>
              <a:defRPr kumimoji="1" sz="3600">
                <a:solidFill>
                  <a:schemeClr val="tx1"/>
                </a:solidFill>
                <a:latin typeface="Arial" charset="0"/>
                <a:ea typeface="ＭＳ Ｐゴシック" pitchFamily="50" charset="-128"/>
              </a:defRPr>
            </a:lvl6pPr>
            <a:lvl7pPr marL="914400" algn="l" rtl="0" eaLnBrk="1" fontAlgn="base" hangingPunct="1">
              <a:spcBef>
                <a:spcPct val="0"/>
              </a:spcBef>
              <a:spcAft>
                <a:spcPct val="0"/>
              </a:spcAft>
              <a:defRPr kumimoji="1" sz="3600">
                <a:solidFill>
                  <a:schemeClr val="tx1"/>
                </a:solidFill>
                <a:latin typeface="Arial" charset="0"/>
                <a:ea typeface="ＭＳ Ｐゴシック" pitchFamily="50" charset="-128"/>
              </a:defRPr>
            </a:lvl7pPr>
            <a:lvl8pPr marL="1371600" algn="l" rtl="0" eaLnBrk="1" fontAlgn="base" hangingPunct="1">
              <a:spcBef>
                <a:spcPct val="0"/>
              </a:spcBef>
              <a:spcAft>
                <a:spcPct val="0"/>
              </a:spcAft>
              <a:defRPr kumimoji="1" sz="3600">
                <a:solidFill>
                  <a:schemeClr val="tx1"/>
                </a:solidFill>
                <a:latin typeface="Arial" charset="0"/>
                <a:ea typeface="ＭＳ Ｐゴシック" pitchFamily="50" charset="-128"/>
              </a:defRPr>
            </a:lvl8pPr>
            <a:lvl9pPr marL="1828800" algn="l" rtl="0" eaLnBrk="1" fontAlgn="base" hangingPunct="1">
              <a:spcBef>
                <a:spcPct val="0"/>
              </a:spcBef>
              <a:spcAft>
                <a:spcPct val="0"/>
              </a:spcAft>
              <a:defRPr kumimoji="1" sz="3600">
                <a:solidFill>
                  <a:schemeClr val="tx1"/>
                </a:solidFill>
                <a:latin typeface="Arial" charset="0"/>
                <a:ea typeface="ＭＳ Ｐゴシック" pitchFamily="50" charset="-128"/>
              </a:defRPr>
            </a:lvl9pPr>
          </a:lstStyle>
          <a:p>
            <a:pPr algn="ctr"/>
            <a:r>
              <a:rPr lang="ja-JP" altLang="en-US" sz="2400" b="1"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府域水道事業の最適化に関する検討体制</a:t>
            </a:r>
          </a:p>
        </p:txBody>
      </p:sp>
      <p:cxnSp>
        <p:nvCxnSpPr>
          <p:cNvPr id="11" name="直線コネクタ 10"/>
          <p:cNvCxnSpPr/>
          <p:nvPr/>
        </p:nvCxnSpPr>
        <p:spPr>
          <a:xfrm>
            <a:off x="2987824" y="2390907"/>
            <a:ext cx="0" cy="288033"/>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40" name="テキスト ボックス 39"/>
          <p:cNvSpPr txBox="1"/>
          <p:nvPr/>
        </p:nvSpPr>
        <p:spPr>
          <a:xfrm>
            <a:off x="1403648" y="2584488"/>
            <a:ext cx="3168352" cy="462940"/>
          </a:xfrm>
          <a:prstGeom prst="rect">
            <a:avLst/>
          </a:prstGeom>
          <a:noFill/>
          <a:ln>
            <a:solidFill>
              <a:schemeClr val="tx1"/>
            </a:solidFill>
          </a:ln>
        </p:spPr>
        <p:txBody>
          <a:bodyPr wrap="none" lIns="36000" tIns="36000" rIns="36000" bIns="36000" rtlCol="0" anchor="ctr">
            <a:noAutofit/>
          </a:bodyPr>
          <a:lstStyle/>
          <a:p>
            <a:pPr algn="ctr"/>
            <a:r>
              <a:rPr lang="ja-JP" altLang="en-US" sz="1600" b="1" dirty="0">
                <a:solidFill>
                  <a:prstClr val="black"/>
                </a:solidFill>
                <a:latin typeface="Meiryo UI" panose="020B0604030504040204" pitchFamily="50" charset="-128"/>
                <a:ea typeface="Meiryo UI" panose="020B0604030504040204" pitchFamily="50" charset="-128"/>
              </a:rPr>
              <a:t>府域水道最適化検討チーム</a:t>
            </a:r>
            <a:endParaRPr lang="en-US" altLang="ja-JP" sz="1600" b="1" dirty="0">
              <a:solidFill>
                <a:prstClr val="black"/>
              </a:solidFill>
              <a:latin typeface="Meiryo UI" panose="020B0604030504040204" pitchFamily="50" charset="-128"/>
              <a:ea typeface="Meiryo UI" panose="020B0604030504040204" pitchFamily="50" charset="-128"/>
            </a:endParaRPr>
          </a:p>
        </p:txBody>
      </p:sp>
      <p:sp>
        <p:nvSpPr>
          <p:cNvPr id="21" name="Rectangle 5"/>
          <p:cNvSpPr>
            <a:spLocks noChangeArrowheads="1"/>
          </p:cNvSpPr>
          <p:nvPr/>
        </p:nvSpPr>
        <p:spPr bwMode="auto">
          <a:xfrm>
            <a:off x="251520" y="1162619"/>
            <a:ext cx="8526325" cy="620761"/>
          </a:xfrm>
          <a:prstGeom prst="rect">
            <a:avLst/>
          </a:prstGeom>
          <a:noFill/>
          <a:ln w="952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33059" tIns="33059" rIns="33059" bIns="33059" numCol="1" anchor="ctr" anchorCtr="0" compatLnSpc="1">
            <a:prstTxWarp prst="textNoShape">
              <a:avLst/>
            </a:prstTxWarp>
            <a:spAutoFit/>
          </a:bodyPr>
          <a:lstStyle/>
          <a:p>
            <a:pPr fontAlgn="base">
              <a:spcBef>
                <a:spcPct val="0"/>
              </a:spcBef>
              <a:spcAft>
                <a:spcPct val="0"/>
              </a:spcAft>
            </a:pPr>
            <a:r>
              <a:rPr lang="ja-JP" altLang="en-US"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　副首都にふさわしい府域の持続可能な水道事業を構築するため、現状を評価・分析し、</a:t>
            </a:r>
            <a:endParaRPr lang="en-US" altLang="ja-JP"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fontAlgn="base">
              <a:spcBef>
                <a:spcPct val="0"/>
              </a:spcBef>
              <a:spcAft>
                <a:spcPct val="0"/>
              </a:spcAft>
            </a:pPr>
            <a:r>
              <a:rPr lang="ja-JP" altLang="en-US"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　　あるべき水道事業の姿を検討</a:t>
            </a:r>
          </a:p>
        </p:txBody>
      </p:sp>
      <p:sp>
        <p:nvSpPr>
          <p:cNvPr id="22" name="下矢印 21"/>
          <p:cNvSpPr/>
          <p:nvPr/>
        </p:nvSpPr>
        <p:spPr>
          <a:xfrm rot="5400000">
            <a:off x="4898171" y="3420324"/>
            <a:ext cx="1368152" cy="724350"/>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23" name="テキスト ボックス 22"/>
          <p:cNvSpPr txBox="1"/>
          <p:nvPr/>
        </p:nvSpPr>
        <p:spPr>
          <a:xfrm>
            <a:off x="6444208" y="4106535"/>
            <a:ext cx="543739" cy="307777"/>
          </a:xfrm>
          <a:prstGeom prst="rect">
            <a:avLst/>
          </a:prstGeom>
          <a:noFill/>
          <a:ln>
            <a:noFill/>
            <a:prstDash val="dash"/>
          </a:ln>
        </p:spPr>
        <p:txBody>
          <a:bodyPr wrap="none" rtlCol="0">
            <a:spAutoFit/>
          </a:bodyPr>
          <a:lstStyle/>
          <a:p>
            <a:r>
              <a:rPr lang="ja-JP" altLang="en-US"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助言</a:t>
            </a:r>
          </a:p>
        </p:txBody>
      </p:sp>
      <p:sp>
        <p:nvSpPr>
          <p:cNvPr id="24" name="正方形/長方形 23"/>
          <p:cNvSpPr/>
          <p:nvPr/>
        </p:nvSpPr>
        <p:spPr>
          <a:xfrm>
            <a:off x="1403648" y="1874288"/>
            <a:ext cx="6408712" cy="504056"/>
          </a:xfrm>
          <a:prstGeom prst="rect">
            <a:avLst/>
          </a:prstGeom>
          <a:noFill/>
          <a:ln>
            <a:solidFill>
              <a:schemeClr val="tx1"/>
            </a:solidFill>
            <a:prstDash val="dash"/>
          </a:ln>
        </p:spPr>
        <p:txBody>
          <a:bodyPr wrap="square" lIns="68415" tIns="34208" rIns="68415" bIns="34208" rtlCol="0" anchor="ctr">
            <a:noAutofit/>
          </a:bodyPr>
          <a:lstStyle>
            <a:defPPr>
              <a:defRPr lang="ja-JP"/>
            </a:defPPr>
            <a:lvl1pPr marL="0" algn="l" defTabSz="914235" rtl="0" eaLnBrk="1" latinLnBrk="0" hangingPunct="1">
              <a:defRPr kumimoji="1" sz="1800" kern="1200">
                <a:solidFill>
                  <a:schemeClr val="tx1"/>
                </a:solidFill>
                <a:latin typeface="+mn-lt"/>
                <a:ea typeface="+mn-ea"/>
                <a:cs typeface="+mn-cs"/>
              </a:defRPr>
            </a:lvl1pPr>
            <a:lvl2pPr marL="457117" algn="l" defTabSz="914235" rtl="0" eaLnBrk="1" latinLnBrk="0" hangingPunct="1">
              <a:defRPr kumimoji="1" sz="1800" kern="1200">
                <a:solidFill>
                  <a:schemeClr val="tx1"/>
                </a:solidFill>
                <a:latin typeface="+mn-lt"/>
                <a:ea typeface="+mn-ea"/>
                <a:cs typeface="+mn-cs"/>
              </a:defRPr>
            </a:lvl2pPr>
            <a:lvl3pPr marL="914235" algn="l" defTabSz="914235" rtl="0" eaLnBrk="1" latinLnBrk="0" hangingPunct="1">
              <a:defRPr kumimoji="1" sz="1800" kern="1200">
                <a:solidFill>
                  <a:schemeClr val="tx1"/>
                </a:solidFill>
                <a:latin typeface="+mn-lt"/>
                <a:ea typeface="+mn-ea"/>
                <a:cs typeface="+mn-cs"/>
              </a:defRPr>
            </a:lvl3pPr>
            <a:lvl4pPr marL="1371353" algn="l" defTabSz="914235" rtl="0" eaLnBrk="1" latinLnBrk="0" hangingPunct="1">
              <a:defRPr kumimoji="1" sz="1800" kern="1200">
                <a:solidFill>
                  <a:schemeClr val="tx1"/>
                </a:solidFill>
                <a:latin typeface="+mn-lt"/>
                <a:ea typeface="+mn-ea"/>
                <a:cs typeface="+mn-cs"/>
              </a:defRPr>
            </a:lvl4pPr>
            <a:lvl5pPr marL="1828470" algn="l" defTabSz="914235" rtl="0" eaLnBrk="1" latinLnBrk="0" hangingPunct="1">
              <a:defRPr kumimoji="1" sz="1800" kern="1200">
                <a:solidFill>
                  <a:schemeClr val="tx1"/>
                </a:solidFill>
                <a:latin typeface="+mn-lt"/>
                <a:ea typeface="+mn-ea"/>
                <a:cs typeface="+mn-cs"/>
              </a:defRPr>
            </a:lvl5pPr>
            <a:lvl6pPr marL="2285588" algn="l" defTabSz="914235" rtl="0" eaLnBrk="1" latinLnBrk="0" hangingPunct="1">
              <a:defRPr kumimoji="1" sz="1800" kern="1200">
                <a:solidFill>
                  <a:schemeClr val="tx1"/>
                </a:solidFill>
                <a:latin typeface="+mn-lt"/>
                <a:ea typeface="+mn-ea"/>
                <a:cs typeface="+mn-cs"/>
              </a:defRPr>
            </a:lvl6pPr>
            <a:lvl7pPr marL="2742705" algn="l" defTabSz="914235" rtl="0" eaLnBrk="1" latinLnBrk="0" hangingPunct="1">
              <a:defRPr kumimoji="1" sz="1800" kern="1200">
                <a:solidFill>
                  <a:schemeClr val="tx1"/>
                </a:solidFill>
                <a:latin typeface="+mn-lt"/>
                <a:ea typeface="+mn-ea"/>
                <a:cs typeface="+mn-cs"/>
              </a:defRPr>
            </a:lvl7pPr>
            <a:lvl8pPr marL="3199823" algn="l" defTabSz="914235" rtl="0" eaLnBrk="1" latinLnBrk="0" hangingPunct="1">
              <a:defRPr kumimoji="1" sz="1800" kern="1200">
                <a:solidFill>
                  <a:schemeClr val="tx1"/>
                </a:solidFill>
                <a:latin typeface="+mn-lt"/>
                <a:ea typeface="+mn-ea"/>
                <a:cs typeface="+mn-cs"/>
              </a:defRPr>
            </a:lvl8pPr>
            <a:lvl9pPr marL="3656940" algn="l" defTabSz="914235" rtl="0" eaLnBrk="1" latinLnBrk="0" hangingPunct="1">
              <a:defRPr kumimoji="1" sz="1800" kern="1200">
                <a:solidFill>
                  <a:schemeClr val="tx1"/>
                </a:solidFill>
                <a:latin typeface="+mn-lt"/>
                <a:ea typeface="+mn-ea"/>
                <a:cs typeface="+mn-cs"/>
              </a:defRPr>
            </a:lvl9pPr>
          </a:lstStyle>
          <a:p>
            <a:pPr algn="ctr"/>
            <a:endParaRPr lang="ja-JP" altLang="en-US" sz="16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25" name="テキスト ボックス 24"/>
          <p:cNvSpPr txBox="1"/>
          <p:nvPr/>
        </p:nvSpPr>
        <p:spPr>
          <a:xfrm>
            <a:off x="2627784" y="2018303"/>
            <a:ext cx="4103995" cy="315305"/>
          </a:xfrm>
          <a:prstGeom prst="rect">
            <a:avLst/>
          </a:prstGeom>
          <a:noFill/>
        </p:spPr>
        <p:txBody>
          <a:bodyPr wrap="none" lIns="68415" tIns="34208" rIns="68415" bIns="34208" rtlCol="0">
            <a:spAutoFit/>
          </a:bodyPr>
          <a:lstStyle/>
          <a:p>
            <a:r>
              <a:rPr lang="ja-JP" altLang="en-US" sz="16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本部長（知事）、副本部長（市長）、本部員</a:t>
            </a:r>
          </a:p>
        </p:txBody>
      </p:sp>
      <p:sp>
        <p:nvSpPr>
          <p:cNvPr id="20" name="テキスト ボックス 17"/>
          <p:cNvSpPr txBox="1"/>
          <p:nvPr/>
        </p:nvSpPr>
        <p:spPr>
          <a:xfrm>
            <a:off x="3563172" y="1717372"/>
            <a:ext cx="2066065" cy="313831"/>
          </a:xfrm>
          <a:prstGeom prst="rect">
            <a:avLst/>
          </a:prstGeom>
          <a:solidFill>
            <a:srgbClr val="1F497D"/>
          </a:solidFill>
          <a:ln w="28575">
            <a:noFill/>
          </a:ln>
        </p:spPr>
        <p:txBody>
          <a:bodyPr wrap="square" lIns="0" tIns="0" rIns="0" bIns="0" rtlCol="0" anchor="ctr" anchorCtr="0">
            <a:noAutofit/>
          </a:bodyPr>
          <a:lstStyle>
            <a:defPPr>
              <a:defRPr lang="ja-JP"/>
            </a:defPPr>
            <a:lvl1pPr marL="0" algn="l" defTabSz="914235" rtl="0" eaLnBrk="1" latinLnBrk="0" hangingPunct="1">
              <a:defRPr kumimoji="1" sz="1800" kern="1200">
                <a:solidFill>
                  <a:schemeClr val="tx1"/>
                </a:solidFill>
                <a:latin typeface="+mn-lt"/>
                <a:ea typeface="+mn-ea"/>
                <a:cs typeface="+mn-cs"/>
              </a:defRPr>
            </a:lvl1pPr>
            <a:lvl2pPr marL="457117" algn="l" defTabSz="914235" rtl="0" eaLnBrk="1" latinLnBrk="0" hangingPunct="1">
              <a:defRPr kumimoji="1" sz="1800" kern="1200">
                <a:solidFill>
                  <a:schemeClr val="tx1"/>
                </a:solidFill>
                <a:latin typeface="+mn-lt"/>
                <a:ea typeface="+mn-ea"/>
                <a:cs typeface="+mn-cs"/>
              </a:defRPr>
            </a:lvl2pPr>
            <a:lvl3pPr marL="914235" algn="l" defTabSz="914235" rtl="0" eaLnBrk="1" latinLnBrk="0" hangingPunct="1">
              <a:defRPr kumimoji="1" sz="1800" kern="1200">
                <a:solidFill>
                  <a:schemeClr val="tx1"/>
                </a:solidFill>
                <a:latin typeface="+mn-lt"/>
                <a:ea typeface="+mn-ea"/>
                <a:cs typeface="+mn-cs"/>
              </a:defRPr>
            </a:lvl3pPr>
            <a:lvl4pPr marL="1371353" algn="l" defTabSz="914235" rtl="0" eaLnBrk="1" latinLnBrk="0" hangingPunct="1">
              <a:defRPr kumimoji="1" sz="1800" kern="1200">
                <a:solidFill>
                  <a:schemeClr val="tx1"/>
                </a:solidFill>
                <a:latin typeface="+mn-lt"/>
                <a:ea typeface="+mn-ea"/>
                <a:cs typeface="+mn-cs"/>
              </a:defRPr>
            </a:lvl4pPr>
            <a:lvl5pPr marL="1828470" algn="l" defTabSz="914235" rtl="0" eaLnBrk="1" latinLnBrk="0" hangingPunct="1">
              <a:defRPr kumimoji="1" sz="1800" kern="1200">
                <a:solidFill>
                  <a:schemeClr val="tx1"/>
                </a:solidFill>
                <a:latin typeface="+mn-lt"/>
                <a:ea typeface="+mn-ea"/>
                <a:cs typeface="+mn-cs"/>
              </a:defRPr>
            </a:lvl5pPr>
            <a:lvl6pPr marL="2285588" algn="l" defTabSz="914235" rtl="0" eaLnBrk="1" latinLnBrk="0" hangingPunct="1">
              <a:defRPr kumimoji="1" sz="1800" kern="1200">
                <a:solidFill>
                  <a:schemeClr val="tx1"/>
                </a:solidFill>
                <a:latin typeface="+mn-lt"/>
                <a:ea typeface="+mn-ea"/>
                <a:cs typeface="+mn-cs"/>
              </a:defRPr>
            </a:lvl6pPr>
            <a:lvl7pPr marL="2742705" algn="l" defTabSz="914235" rtl="0" eaLnBrk="1" latinLnBrk="0" hangingPunct="1">
              <a:defRPr kumimoji="1" sz="1800" kern="1200">
                <a:solidFill>
                  <a:schemeClr val="tx1"/>
                </a:solidFill>
                <a:latin typeface="+mn-lt"/>
                <a:ea typeface="+mn-ea"/>
                <a:cs typeface="+mn-cs"/>
              </a:defRPr>
            </a:lvl7pPr>
            <a:lvl8pPr marL="3199823" algn="l" defTabSz="914235" rtl="0" eaLnBrk="1" latinLnBrk="0" hangingPunct="1">
              <a:defRPr kumimoji="1" sz="1800" kern="1200">
                <a:solidFill>
                  <a:schemeClr val="tx1"/>
                </a:solidFill>
                <a:latin typeface="+mn-lt"/>
                <a:ea typeface="+mn-ea"/>
                <a:cs typeface="+mn-cs"/>
              </a:defRPr>
            </a:lvl8pPr>
            <a:lvl9pPr marL="3656940" algn="l" defTabSz="914235" rtl="0" eaLnBrk="1" latinLnBrk="0" hangingPunct="1">
              <a:defRPr kumimoji="1" sz="1800" kern="1200">
                <a:solidFill>
                  <a:schemeClr val="tx1"/>
                </a:solidFill>
                <a:latin typeface="+mn-lt"/>
                <a:ea typeface="+mn-ea"/>
                <a:cs typeface="+mn-cs"/>
              </a:defRPr>
            </a:lvl9pPr>
          </a:lstStyle>
          <a:p>
            <a:pPr algn="ctr"/>
            <a:r>
              <a:rPr lang="ja-JP" altLang="en-US" sz="1600" b="1" dirty="0">
                <a:solidFill>
                  <a:srgbClr val="FFFFFF"/>
                </a:solidFill>
                <a:latin typeface="Meiryo UI" panose="020B0604030504040204" pitchFamily="50" charset="-128"/>
                <a:ea typeface="Meiryo UI" panose="020B0604030504040204" pitchFamily="50" charset="-128"/>
                <a:cs typeface="Meiryo UI" panose="020B0604030504040204" pitchFamily="50" charset="-128"/>
              </a:rPr>
              <a:t>副首都推進本部会議</a:t>
            </a:r>
            <a:endParaRPr lang="ja-JP" altLang="en-US" sz="16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31" name="テキスト ボックス 30"/>
          <p:cNvSpPr txBox="1"/>
          <p:nvPr/>
        </p:nvSpPr>
        <p:spPr>
          <a:xfrm>
            <a:off x="6228184" y="3530471"/>
            <a:ext cx="902811" cy="523220"/>
          </a:xfrm>
          <a:prstGeom prst="rect">
            <a:avLst/>
          </a:prstGeom>
          <a:noFill/>
          <a:ln>
            <a:solidFill>
              <a:schemeClr val="tx1"/>
            </a:solidFill>
            <a:prstDash val="dash"/>
          </a:ln>
        </p:spPr>
        <p:txBody>
          <a:bodyPr wrap="none" rtlCol="0">
            <a:spAutoFit/>
          </a:bodyPr>
          <a:lstStyle/>
          <a:p>
            <a:r>
              <a:rPr lang="ja-JP" altLang="en-US"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特別顧問</a:t>
            </a: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r>
              <a:rPr lang="ja-JP" altLang="en-US"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特別参与</a:t>
            </a:r>
          </a:p>
        </p:txBody>
      </p:sp>
      <p:sp>
        <p:nvSpPr>
          <p:cNvPr id="29" name="正方形/長方形 28"/>
          <p:cNvSpPr/>
          <p:nvPr/>
        </p:nvSpPr>
        <p:spPr>
          <a:xfrm>
            <a:off x="467544" y="5464551"/>
            <a:ext cx="8284429" cy="1226865"/>
          </a:xfrm>
          <a:prstGeom prst="rect">
            <a:avLst/>
          </a:prstGeom>
        </p:spPr>
        <p:txBody>
          <a:bodyPr wrap="square" lIns="36000" tIns="36000" rIns="36000" bIns="36000" anchor="ctr" anchorCtr="0">
            <a:spAutoFit/>
          </a:bodyPr>
          <a:lstStyle/>
          <a:p>
            <a:pPr marL="285750" indent="-285750">
              <a:buFont typeface="Wingdings" panose="05000000000000000000" pitchFamily="2" charset="2"/>
              <a:buChar char="u"/>
            </a:pPr>
            <a:r>
              <a:rPr lang="ja-JP" altLang="en-US" sz="15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副首都大阪にふさわしい都市機能（生活インフラ）としての水道事業</a:t>
            </a:r>
            <a:endParaRPr lang="en-US" altLang="ja-JP" sz="15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r>
              <a:rPr lang="ja-JP" altLang="en-US" sz="15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　⇒　平成</a:t>
            </a:r>
            <a:r>
              <a:rPr lang="en-US" altLang="ja-JP" sz="15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24</a:t>
            </a:r>
            <a:r>
              <a:rPr lang="ja-JP" altLang="en-US" sz="15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年の府市水道事業の統合協議を踏まえつつ、府域水道事業を客観的に課題整理</a:t>
            </a:r>
            <a:endParaRPr lang="en-US" altLang="ja-JP" sz="15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r>
              <a:rPr lang="ja-JP" altLang="en-US" sz="15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　　　　住民目線のアウトカム指標などにより、持続可能な大阪の水道事業のあり方を検討</a:t>
            </a:r>
            <a:endParaRPr lang="en-US" altLang="ja-JP" sz="15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r>
              <a:rPr lang="ja-JP" altLang="en-US" sz="15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　改正水道法を踏まえた運営形態・手法の比較</a:t>
            </a:r>
            <a:endParaRPr lang="en-US" altLang="ja-JP" sz="15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r>
              <a:rPr lang="ja-JP" altLang="en-US" sz="15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　⇒　法改正の状況や他府県の状況等を踏まえ、検討</a:t>
            </a:r>
            <a:endParaRPr lang="en-US" altLang="ja-JP" sz="15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30" name="正方形/長方形 29"/>
          <p:cNvSpPr/>
          <p:nvPr/>
        </p:nvSpPr>
        <p:spPr>
          <a:xfrm>
            <a:off x="323528" y="5158952"/>
            <a:ext cx="2259943" cy="331011"/>
          </a:xfrm>
          <a:prstGeom prst="rect">
            <a:avLst/>
          </a:prstGeom>
        </p:spPr>
        <p:txBody>
          <a:bodyPr wrap="square" lIns="83969" tIns="41985" rIns="83969" bIns="41985">
            <a:spAutoFit/>
          </a:bodyPr>
          <a:lstStyle/>
          <a:p>
            <a:r>
              <a:rPr lang="ja-JP" altLang="en-US" sz="1600" b="1"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＜主な検討事項＞</a:t>
            </a:r>
            <a:endParaRPr lang="ja-JP" altLang="ja-JP" sz="16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p:txBody>
      </p:sp>
      <p:cxnSp>
        <p:nvCxnSpPr>
          <p:cNvPr id="18" name="直線コネクタ 17"/>
          <p:cNvCxnSpPr/>
          <p:nvPr/>
        </p:nvCxnSpPr>
        <p:spPr>
          <a:xfrm>
            <a:off x="179512" y="560363"/>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8" name="正方形/長方形 27"/>
          <p:cNvSpPr/>
          <p:nvPr/>
        </p:nvSpPr>
        <p:spPr>
          <a:xfrm>
            <a:off x="251520" y="213023"/>
            <a:ext cx="5904656" cy="369332"/>
          </a:xfrm>
          <a:prstGeom prst="rect">
            <a:avLst/>
          </a:prstGeom>
        </p:spPr>
        <p:txBody>
          <a:bodyPr wrap="square">
            <a:spAutoFit/>
          </a:bodyPr>
          <a:lstStyle/>
          <a:p>
            <a:r>
              <a:rPr lang="ja-JP" altLang="en-US" b="1" dirty="0">
                <a:solidFill>
                  <a:srgbClr val="000000"/>
                </a:solidFill>
              </a:rPr>
              <a:t>①</a:t>
            </a:r>
            <a:r>
              <a:rPr lang="en-US" altLang="ja-JP" b="1" dirty="0">
                <a:solidFill>
                  <a:srgbClr val="000000"/>
                </a:solidFill>
              </a:rPr>
              <a:t>´</a:t>
            </a:r>
            <a:r>
              <a:rPr lang="ja-JP" altLang="en-US" b="1" dirty="0">
                <a:solidFill>
                  <a:srgbClr val="000000"/>
                </a:solidFill>
              </a:rPr>
              <a:t>府域水道の最適化検討</a:t>
            </a:r>
          </a:p>
        </p:txBody>
      </p:sp>
      <p:sp>
        <p:nvSpPr>
          <p:cNvPr id="32" name="正方形/長方形 31"/>
          <p:cNvSpPr/>
          <p:nvPr/>
        </p:nvSpPr>
        <p:spPr>
          <a:xfrm>
            <a:off x="7452320" y="234434"/>
            <a:ext cx="1512017" cy="369332"/>
          </a:xfrm>
          <a:prstGeom prst="rect">
            <a:avLst/>
          </a:prstGeom>
          <a:noFill/>
        </p:spPr>
        <p:txBody>
          <a:bodyPr wrap="none">
            <a:spAutoFit/>
          </a:bodyPr>
          <a:lstStyle/>
          <a:p>
            <a:pPr algn="ctr"/>
            <a:r>
              <a:rPr lang="ja-JP" altLang="en-US" dirty="0">
                <a:solidFill>
                  <a:prstClr val="black"/>
                </a:solidFill>
              </a:rPr>
              <a:t>＜</a:t>
            </a:r>
            <a:r>
              <a:rPr lang="en-US" altLang="ja-JP" dirty="0">
                <a:solidFill>
                  <a:prstClr val="black"/>
                </a:solidFill>
              </a:rPr>
              <a:t>Outcome</a:t>
            </a:r>
            <a:r>
              <a:rPr lang="ja-JP" altLang="en-US" dirty="0">
                <a:solidFill>
                  <a:prstClr val="black"/>
                </a:solidFill>
              </a:rPr>
              <a:t>＞</a:t>
            </a:r>
          </a:p>
        </p:txBody>
      </p:sp>
      <p:sp>
        <p:nvSpPr>
          <p:cNvPr id="42" name="フリーフォーム 41"/>
          <p:cNvSpPr/>
          <p:nvPr/>
        </p:nvSpPr>
        <p:spPr>
          <a:xfrm flipH="1" flipV="1">
            <a:off x="1403648" y="3039075"/>
            <a:ext cx="3168352" cy="2028516"/>
          </a:xfrm>
          <a:custGeom>
            <a:avLst/>
            <a:gdLst>
              <a:gd name="connsiteX0" fmla="*/ 2638770 w 2839279"/>
              <a:gd name="connsiteY0" fmla="*/ 0 h 1660253"/>
              <a:gd name="connsiteX1" fmla="*/ 2304256 w 2839279"/>
              <a:gd name="connsiteY1" fmla="*/ 0 h 1660253"/>
              <a:gd name="connsiteX2" fmla="*/ 535023 w 2839279"/>
              <a:gd name="connsiteY2" fmla="*/ 0 h 1660253"/>
              <a:gd name="connsiteX3" fmla="*/ 200509 w 2839279"/>
              <a:gd name="connsiteY3" fmla="*/ 0 h 1660253"/>
              <a:gd name="connsiteX4" fmla="*/ 0 w 2839279"/>
              <a:gd name="connsiteY4" fmla="*/ 200509 h 1660253"/>
              <a:gd name="connsiteX5" fmla="*/ 0 w 2839279"/>
              <a:gd name="connsiteY5" fmla="*/ 1660253 h 1660253"/>
              <a:gd name="connsiteX6" fmla="*/ 535023 w 2839279"/>
              <a:gd name="connsiteY6" fmla="*/ 1660253 h 1660253"/>
              <a:gd name="connsiteX7" fmla="*/ 2304256 w 2839279"/>
              <a:gd name="connsiteY7" fmla="*/ 1660253 h 1660253"/>
              <a:gd name="connsiteX8" fmla="*/ 2839279 w 2839279"/>
              <a:gd name="connsiteY8" fmla="*/ 1660253 h 1660253"/>
              <a:gd name="connsiteX9" fmla="*/ 2839279 w 2839279"/>
              <a:gd name="connsiteY9" fmla="*/ 200509 h 1660253"/>
              <a:gd name="connsiteX10" fmla="*/ 2638770 w 2839279"/>
              <a:gd name="connsiteY10" fmla="*/ 0 h 1660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839279" h="1660253">
                <a:moveTo>
                  <a:pt x="2638770" y="0"/>
                </a:moveTo>
                <a:lnTo>
                  <a:pt x="2304256" y="0"/>
                </a:lnTo>
                <a:lnTo>
                  <a:pt x="535023" y="0"/>
                </a:lnTo>
                <a:lnTo>
                  <a:pt x="200509" y="0"/>
                </a:lnTo>
                <a:cubicBezTo>
                  <a:pt x="89771" y="0"/>
                  <a:pt x="0" y="89771"/>
                  <a:pt x="0" y="200509"/>
                </a:cubicBezTo>
                <a:lnTo>
                  <a:pt x="0" y="1660253"/>
                </a:lnTo>
                <a:lnTo>
                  <a:pt x="535023" y="1660253"/>
                </a:lnTo>
                <a:lnTo>
                  <a:pt x="2304256" y="1660253"/>
                </a:lnTo>
                <a:lnTo>
                  <a:pt x="2839279" y="1660253"/>
                </a:lnTo>
                <a:lnTo>
                  <a:pt x="2839279" y="200509"/>
                </a:lnTo>
                <a:cubicBezTo>
                  <a:pt x="2839279" y="89771"/>
                  <a:pt x="2749508" y="0"/>
                  <a:pt x="2638770" y="0"/>
                </a:cubicBezTo>
                <a:close/>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83969" tIns="41985" rIns="83969" bIns="41985" rtlCol="0" anchor="ctr"/>
          <a:lstStyle/>
          <a:p>
            <a:pPr algn="ctr"/>
            <a:endParaRPr lang="ja-JP" altLang="en-US">
              <a:solidFill>
                <a:prstClr val="white"/>
              </a:solidFill>
            </a:endParaRPr>
          </a:p>
        </p:txBody>
      </p:sp>
      <p:sp>
        <p:nvSpPr>
          <p:cNvPr id="16" name="正方形/長方形 15"/>
          <p:cNvSpPr/>
          <p:nvPr/>
        </p:nvSpPr>
        <p:spPr>
          <a:xfrm>
            <a:off x="1574960" y="3069545"/>
            <a:ext cx="2525819" cy="2011695"/>
          </a:xfrm>
          <a:prstGeom prst="rect">
            <a:avLst/>
          </a:prstGeom>
          <a:noFill/>
          <a:ln>
            <a:noFill/>
          </a:ln>
        </p:spPr>
        <p:txBody>
          <a:bodyPr wrap="square" lIns="36000" tIns="36000" rIns="36000" bIns="36000" anchor="ctr" anchorCtr="0">
            <a:spAutoFit/>
          </a:bodyPr>
          <a:lstStyle/>
          <a:p>
            <a:r>
              <a:rPr lang="ja-JP" altLang="en-US" sz="1400" b="1"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＜副首都推進局＞</a:t>
            </a:r>
            <a:endParaRPr lang="en-US" altLang="ja-JP" sz="14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r>
              <a:rPr lang="ja-JP" altLang="en-US" sz="16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　</a:t>
            </a:r>
            <a:r>
              <a:rPr lang="ja-JP" altLang="en-US"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・事業再編担当課長</a:t>
            </a: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endParaRPr lang="en-US" altLang="ja-JP" sz="6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r>
              <a:rPr lang="ja-JP" altLang="en-US" sz="1400" b="1"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＜大阪府健康医療部＞</a:t>
            </a:r>
            <a:endParaRPr lang="en-US" altLang="ja-JP" sz="14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r>
              <a:rPr lang="ja-JP" altLang="en-US"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　・健康医療総務課長</a:t>
            </a: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r>
              <a:rPr lang="ja-JP" altLang="en-US"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　・環境衛生課長</a:t>
            </a: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endParaRPr lang="en-US" altLang="ja-JP" sz="6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r>
              <a:rPr lang="ja-JP" altLang="en-US" sz="1400" b="1"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＜大阪市水道局＞</a:t>
            </a:r>
            <a:endParaRPr lang="en-US" altLang="ja-JP" sz="14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r>
              <a:rPr lang="ja-JP" altLang="en-US"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　・経営改革担当部長</a:t>
            </a: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r>
              <a:rPr lang="ja-JP" altLang="en-US"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　・経営改革課長</a:t>
            </a: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36" name="テキスト ボックス 35"/>
          <p:cNvSpPr txBox="1"/>
          <p:nvPr/>
        </p:nvSpPr>
        <p:spPr>
          <a:xfrm>
            <a:off x="0" y="0"/>
            <a:ext cx="3851920" cy="260648"/>
          </a:xfrm>
          <a:prstGeom prst="rect">
            <a:avLst/>
          </a:prstGeom>
          <a:noFill/>
        </p:spPr>
        <p:txBody>
          <a:bodyPr wrap="square" rtlCol="0">
            <a:spAutoFit/>
          </a:bodyPr>
          <a:lstStyle/>
          <a:p>
            <a:r>
              <a:rPr lang="en-US" altLang="ja-JP" sz="1100" dirty="0"/>
              <a:t>Ⅱ</a:t>
            </a:r>
            <a:r>
              <a:rPr lang="ja-JP" altLang="en-US" sz="1100" dirty="0"/>
              <a:t>　公民連携</a:t>
            </a:r>
            <a:r>
              <a:rPr lang="en-US" altLang="ja-JP" sz="1100" dirty="0"/>
              <a:t>/</a:t>
            </a:r>
            <a:r>
              <a:rPr lang="ja-JP" altLang="en-US" sz="1100" dirty="0"/>
              <a:t>経営形態の見直し</a:t>
            </a:r>
            <a:r>
              <a:rPr lang="en-US" altLang="ja-JP" sz="1100" dirty="0"/>
              <a:t>【</a:t>
            </a:r>
            <a:r>
              <a:rPr lang="ja-JP" altLang="en-US" sz="1100" dirty="0"/>
              <a:t>民営化の取組</a:t>
            </a:r>
            <a:r>
              <a:rPr lang="en-US" altLang="ja-JP" sz="1100" dirty="0"/>
              <a:t>】</a:t>
            </a:r>
            <a:r>
              <a:rPr lang="ja-JP" altLang="en-US" sz="1100" dirty="0"/>
              <a:t>・水道</a:t>
            </a:r>
            <a:endParaRPr kumimoji="1" lang="en-US" altLang="ja-JP" sz="1100" dirty="0"/>
          </a:p>
        </p:txBody>
      </p:sp>
      <p:sp>
        <p:nvSpPr>
          <p:cNvPr id="26" name="テキスト ボックス 25"/>
          <p:cNvSpPr txBox="1"/>
          <p:nvPr/>
        </p:nvSpPr>
        <p:spPr>
          <a:xfrm>
            <a:off x="6805989" y="164609"/>
            <a:ext cx="646331" cy="369332"/>
          </a:xfrm>
          <a:prstGeom prst="rect">
            <a:avLst/>
          </a:prstGeom>
          <a:solidFill>
            <a:schemeClr val="bg2">
              <a:lumMod val="50000"/>
            </a:schemeClr>
          </a:solidFill>
          <a:ln>
            <a:solidFill>
              <a:schemeClr val="bg2">
                <a:lumMod val="25000"/>
              </a:schemeClr>
            </a:solidFill>
          </a:ln>
        </p:spPr>
        <p:txBody>
          <a:bodyPr wrap="none" rtlCol="0">
            <a:spAutoFit/>
          </a:bodyPr>
          <a:lstStyle/>
          <a:p>
            <a:r>
              <a:rPr lang="ja-JP" altLang="en-US" b="1" dirty="0">
                <a:solidFill>
                  <a:schemeClr val="bg1"/>
                </a:solidFill>
                <a:latin typeface="Meiryo UI" panose="020B0604030504040204" pitchFamily="50" charset="-128"/>
                <a:ea typeface="Meiryo UI" panose="020B0604030504040204" pitchFamily="50" charset="-128"/>
              </a:rPr>
              <a:t>追加</a:t>
            </a:r>
            <a:endParaRPr kumimoji="1" lang="ja-JP" altLang="en-US" b="1" dirty="0">
              <a:solidFill>
                <a:schemeClr val="bg1"/>
              </a:solidFill>
              <a:latin typeface="Meiryo UI" panose="020B0604030504040204" pitchFamily="50" charset="-128"/>
              <a:ea typeface="Meiryo UI" panose="020B0604030504040204" pitchFamily="50" charset="-128"/>
            </a:endParaRPr>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102</a:t>
            </a:fld>
            <a:endParaRPr lang="ja-JP" altLang="en-US"/>
          </a:p>
        </p:txBody>
      </p:sp>
    </p:spTree>
    <p:extLst>
      <p:ext uri="{BB962C8B-B14F-4D97-AF65-F5344CB8AC3E}">
        <p14:creationId xmlns:p14="http://schemas.microsoft.com/office/powerpoint/2010/main" val="200388081"/>
      </p:ext>
    </p:extLst>
  </p:cSld>
  <p:clrMapOvr>
    <a:masterClrMapping/>
  </p:clrMapOvr>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正方形/長方形 9"/>
          <p:cNvSpPr/>
          <p:nvPr/>
        </p:nvSpPr>
        <p:spPr>
          <a:xfrm>
            <a:off x="404354" y="2064614"/>
            <a:ext cx="8441533" cy="1008819"/>
          </a:xfrm>
          <a:prstGeom prst="rect">
            <a:avLst/>
          </a:prstGeom>
          <a:solidFill>
            <a:srgbClr val="66FFFF">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8" name="テキスト ボックス 2"/>
          <p:cNvSpPr txBox="1">
            <a:spLocks noChangeArrowheads="1"/>
          </p:cNvSpPr>
          <p:nvPr/>
        </p:nvSpPr>
        <p:spPr bwMode="auto">
          <a:xfrm>
            <a:off x="383300" y="1057497"/>
            <a:ext cx="8462588" cy="2015936"/>
          </a:xfrm>
          <a:prstGeom prst="rect">
            <a:avLst/>
          </a:prstGeom>
          <a:noFill/>
          <a:ln w="9525">
            <a:noFill/>
            <a:miter lim="800000"/>
            <a:headEnd/>
            <a:tailEnd/>
          </a:ln>
        </p:spPr>
        <p:txBody>
          <a:bodyPr wrap="square">
            <a:spAutoFit/>
          </a:bodyPr>
          <a:lstStyle/>
          <a:p>
            <a:pPr marL="88900" marR="0" lvl="0" indent="-88900" algn="just" defTabSz="914400" rtl="0" eaLnBrk="1" fontAlgn="auto" latinLnBrk="0" hangingPunct="1">
              <a:lnSpc>
                <a:spcPts val="1500"/>
              </a:lnSpc>
              <a:spcBef>
                <a:spcPts val="0"/>
              </a:spcBef>
              <a:spcAft>
                <a:spcPts val="0"/>
              </a:spcAft>
              <a:buClrTx/>
              <a:buSzTx/>
              <a:buFontTx/>
              <a:buNone/>
              <a:tabLst/>
              <a:defRPr/>
            </a:pPr>
            <a:r>
              <a:rPr kumimoji="1" lang="ja-JP" altLang="en-US" sz="1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経営形態見直しについては、効率性・発展性の向上を目指して、上下分離方式の民間経営をスキームとする公共施設等運営権制度の活用を検討し、条例改正案を市会に提出して議論を経てきた。市会議論の中で、公共が水道事業に対して果たすべき責任やガバナンスの重要性の観点から、民間経営に伴う「公共性担保」への懸念等に関する具体的な指摘・意見が示され、条例改正案は</a:t>
            </a:r>
            <a:r>
              <a:rPr kumimoji="1" lang="en-US" altLang="ja-JP" sz="1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2017(</a:t>
            </a:r>
            <a:r>
              <a:rPr kumimoji="1" lang="ja-JP" altLang="en-US" sz="1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平成</a:t>
            </a:r>
            <a:r>
              <a:rPr kumimoji="1" lang="en-US" altLang="ja-JP" sz="1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29)</a:t>
            </a:r>
            <a:r>
              <a:rPr kumimoji="1" lang="ja-JP" altLang="en-US" sz="1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年３月の市会で、賛否いずれも過半数に達せず、審議未了により廃案となった。</a:t>
            </a:r>
          </a:p>
          <a:p>
            <a:pPr marL="88900" marR="0" lvl="0" indent="-88900" algn="just" defTabSz="914400" rtl="0" eaLnBrk="1" fontAlgn="auto" latinLnBrk="0" hangingPunct="1">
              <a:lnSpc>
                <a:spcPts val="1500"/>
              </a:lnSpc>
              <a:spcBef>
                <a:spcPts val="0"/>
              </a:spcBef>
              <a:spcAft>
                <a:spcPts val="0"/>
              </a:spcAft>
              <a:buClrTx/>
              <a:buSzTx/>
              <a:buFontTx/>
              <a:buNone/>
              <a:tabLst/>
              <a:defRPr/>
            </a:pPr>
            <a:r>
              <a:rPr kumimoji="1" lang="ja-JP" altLang="en-US" sz="1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2020</a:t>
            </a:r>
            <a:r>
              <a:rPr kumimoji="1" lang="ja-JP" altLang="en-US" sz="1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１月の市戦略会議において、市会からの指摘・意見を踏まえて水道事業全体への運営権活用を見送り、南海トラフ巨大地震などに備えるため、水需要の減少傾向が続くなかでも多額の更新費用が見込まれる管路耐震化の迅速化など、水道事業の直面する諸課題について解決を図るべく、</a:t>
            </a:r>
            <a:r>
              <a:rPr kumimoji="1" lang="en-US" altLang="ja-JP" sz="1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2019</a:t>
            </a:r>
            <a:r>
              <a:rPr kumimoji="1" lang="ja-JP" altLang="en-US" sz="1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en-US" altLang="ja-JP" sz="1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10</a:t>
            </a:r>
            <a:r>
              <a:rPr kumimoji="1" lang="ja-JP" altLang="en-US" sz="1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に施行された改正水道法に基づく水道施設運営権（大阪市が水道事業者としての位置付けを維持しつつ一部業務に対して民間事業者に運営権を設定することができる）を配水管更新に導入する方向性が確認された。</a:t>
            </a:r>
            <a:endParaRPr kumimoji="1" lang="en-US" altLang="ja-JP" sz="1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cxnSp>
        <p:nvCxnSpPr>
          <p:cNvPr id="2" name="直線コネクタ 1"/>
          <p:cNvCxnSpPr/>
          <p:nvPr/>
        </p:nvCxnSpPr>
        <p:spPr>
          <a:xfrm>
            <a:off x="179512" y="560363"/>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4" name="正方形/長方形 3"/>
          <p:cNvSpPr/>
          <p:nvPr/>
        </p:nvSpPr>
        <p:spPr>
          <a:xfrm>
            <a:off x="251520" y="213023"/>
            <a:ext cx="5904656" cy="369332"/>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srgbClr val="000000"/>
                </a:solidFill>
                <a:effectLst/>
                <a:uLnTx/>
                <a:uFillTx/>
                <a:latin typeface="Calibri"/>
                <a:ea typeface="ＭＳ Ｐゴシック" panose="020B0600070205080204" pitchFamily="50" charset="-128"/>
                <a:cs typeface="+mn-cs"/>
              </a:rPr>
              <a:t>②　</a:t>
            </a:r>
            <a:r>
              <a:rPr kumimoji="1" lang="ja-JP" altLang="en-US" sz="18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経営形態の見直し</a:t>
            </a:r>
          </a:p>
        </p:txBody>
      </p:sp>
      <p:sp>
        <p:nvSpPr>
          <p:cNvPr id="5" name="正方形/長方形 4"/>
          <p:cNvSpPr/>
          <p:nvPr/>
        </p:nvSpPr>
        <p:spPr>
          <a:xfrm>
            <a:off x="362085" y="579189"/>
            <a:ext cx="1402468" cy="369332"/>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srgbClr val="000000"/>
                </a:solidFill>
                <a:effectLst/>
                <a:uLnTx/>
                <a:uFillTx/>
                <a:latin typeface="Calibri"/>
                <a:ea typeface="ＭＳ Ｐゴシック" panose="020B0600070205080204" pitchFamily="50" charset="-128"/>
                <a:cs typeface="+mn-cs"/>
              </a:rPr>
              <a:t>（考え方）</a:t>
            </a:r>
          </a:p>
        </p:txBody>
      </p:sp>
      <p:sp>
        <p:nvSpPr>
          <p:cNvPr id="6" name="正方形/長方形 5"/>
          <p:cNvSpPr/>
          <p:nvPr/>
        </p:nvSpPr>
        <p:spPr>
          <a:xfrm>
            <a:off x="7524328" y="234434"/>
            <a:ext cx="1512017" cy="369332"/>
          </a:xfrm>
          <a:prstGeom prst="rect">
            <a:avLst/>
          </a:prstGeom>
          <a:noFill/>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Outcome</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p>
        </p:txBody>
      </p:sp>
      <p:pic>
        <p:nvPicPr>
          <p:cNvPr id="7" name="Picture 2"/>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331640" y="3616049"/>
            <a:ext cx="6565908" cy="32829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 name="テキスト ボックス 8"/>
          <p:cNvSpPr txBox="1"/>
          <p:nvPr/>
        </p:nvSpPr>
        <p:spPr>
          <a:xfrm>
            <a:off x="629816" y="3348010"/>
            <a:ext cx="1296144"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＜参考＞</a:t>
            </a:r>
          </a:p>
        </p:txBody>
      </p:sp>
      <p:sp>
        <p:nvSpPr>
          <p:cNvPr id="15" name="テキスト ボックス 14"/>
          <p:cNvSpPr txBox="1"/>
          <p:nvPr/>
        </p:nvSpPr>
        <p:spPr>
          <a:xfrm>
            <a:off x="0" y="0"/>
            <a:ext cx="3851920" cy="26064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Ⅱ</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公民連携</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経営形態の見直し</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民営化の取組</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・水道</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11" name="スライド番号プレースホルダー 10"/>
          <p:cNvSpPr>
            <a:spLocks noGrp="1"/>
          </p:cNvSpPr>
          <p:nvPr>
            <p:ph type="sldNum" sz="quarter" idx="12"/>
          </p:nvPr>
        </p:nvSpPr>
        <p:spPr/>
        <p:txBody>
          <a:bodyPr/>
          <a:lstStyle/>
          <a:p>
            <a:fld id="{CCEC3038-1CF1-4B63-9920-55248DCFBA97}" type="slidenum">
              <a:rPr kumimoji="1" lang="ja-JP" altLang="en-US" smtClean="0"/>
              <a:pPr/>
              <a:t>103</a:t>
            </a:fld>
            <a:endParaRPr kumimoji="1" lang="ja-JP" altLang="en-US" dirty="0"/>
          </a:p>
        </p:txBody>
      </p:sp>
    </p:spTree>
    <p:extLst>
      <p:ext uri="{BB962C8B-B14F-4D97-AF65-F5344CB8AC3E}">
        <p14:creationId xmlns:p14="http://schemas.microsoft.com/office/powerpoint/2010/main" val="2882361251"/>
      </p:ext>
    </p:extLst>
  </p:cSld>
  <p:clrMapOvr>
    <a:masterClrMapping/>
  </p:clrMapOvr>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角丸四角形 6"/>
          <p:cNvSpPr/>
          <p:nvPr/>
        </p:nvSpPr>
        <p:spPr>
          <a:xfrm>
            <a:off x="4691633" y="2429610"/>
            <a:ext cx="4032000" cy="972000"/>
          </a:xfrm>
          <a:prstGeom prst="roundRect">
            <a:avLst>
              <a:gd name="adj" fmla="val 10060"/>
            </a:avLst>
          </a:prstGeom>
          <a:solidFill>
            <a:schemeClr val="accent6">
              <a:lumMod val="60000"/>
              <a:lumOff val="40000"/>
              <a:alpha val="5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graphicFrame>
        <p:nvGraphicFramePr>
          <p:cNvPr id="12" name="表 11"/>
          <p:cNvGraphicFramePr>
            <a:graphicFrameLocks noGrp="1"/>
          </p:cNvGraphicFramePr>
          <p:nvPr>
            <p:extLst/>
          </p:nvPr>
        </p:nvGraphicFramePr>
        <p:xfrm>
          <a:off x="323528" y="620689"/>
          <a:ext cx="8424936" cy="5544615"/>
        </p:xfrm>
        <a:graphic>
          <a:graphicData uri="http://schemas.openxmlformats.org/drawingml/2006/table">
            <a:tbl>
              <a:tblPr firstRow="1">
                <a:tableStyleId>{5C22544A-7EE6-4342-B048-85BDC9FD1C3A}</a:tableStyleId>
              </a:tblPr>
              <a:tblGrid>
                <a:gridCol w="2106234">
                  <a:extLst>
                    <a:ext uri="{9D8B030D-6E8A-4147-A177-3AD203B41FA5}">
                      <a16:colId xmlns:a16="http://schemas.microsoft.com/office/drawing/2014/main" val="20000"/>
                    </a:ext>
                  </a:extLst>
                </a:gridCol>
                <a:gridCol w="2106234">
                  <a:extLst>
                    <a:ext uri="{9D8B030D-6E8A-4147-A177-3AD203B41FA5}">
                      <a16:colId xmlns:a16="http://schemas.microsoft.com/office/drawing/2014/main" val="20001"/>
                    </a:ext>
                  </a:extLst>
                </a:gridCol>
                <a:gridCol w="2106234">
                  <a:extLst>
                    <a:ext uri="{9D8B030D-6E8A-4147-A177-3AD203B41FA5}">
                      <a16:colId xmlns:a16="http://schemas.microsoft.com/office/drawing/2014/main" val="20002"/>
                    </a:ext>
                  </a:extLst>
                </a:gridCol>
                <a:gridCol w="2106234">
                  <a:extLst>
                    <a:ext uri="{9D8B030D-6E8A-4147-A177-3AD203B41FA5}">
                      <a16:colId xmlns:a16="http://schemas.microsoft.com/office/drawing/2014/main" val="20003"/>
                    </a:ext>
                  </a:extLst>
                </a:gridCol>
              </a:tblGrid>
              <a:tr h="306578">
                <a:tc>
                  <a:txBody>
                    <a:bodyPr/>
                    <a:lstStyle/>
                    <a:p>
                      <a:pPr algn="ctr"/>
                      <a:r>
                        <a:rPr kumimoji="1" lang="ja-JP" altLang="en-US" sz="1800" b="0" dirty="0">
                          <a:solidFill>
                            <a:schemeClr val="tx1"/>
                          </a:solidFill>
                        </a:rPr>
                        <a:t>＜</a:t>
                      </a:r>
                      <a:r>
                        <a:rPr kumimoji="1" lang="en-US" altLang="ja-JP" sz="1800" b="0" dirty="0">
                          <a:solidFill>
                            <a:schemeClr val="tx1"/>
                          </a:solidFill>
                        </a:rPr>
                        <a:t>Why</a:t>
                      </a:r>
                      <a:r>
                        <a:rPr kumimoji="1" lang="ja-JP" altLang="en-US" sz="1800" b="0" dirty="0">
                          <a:solidFill>
                            <a:schemeClr val="tx1"/>
                          </a:solidFill>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kumimoji="1" lang="ja-JP" altLang="en-US" sz="1800" b="0" dirty="0">
                          <a:solidFill>
                            <a:schemeClr val="tx1"/>
                          </a:solidFill>
                        </a:rPr>
                        <a:t>＜</a:t>
                      </a:r>
                      <a:r>
                        <a:rPr kumimoji="1" lang="en-US" altLang="ja-JP" sz="1800" b="0" dirty="0">
                          <a:solidFill>
                            <a:schemeClr val="tx1"/>
                          </a:solidFill>
                        </a:rPr>
                        <a:t>Vision</a:t>
                      </a:r>
                      <a:r>
                        <a:rPr kumimoji="1" lang="ja-JP" altLang="en-US" sz="1800" b="0" dirty="0">
                          <a:solidFill>
                            <a:schemeClr val="tx1"/>
                          </a:solidFill>
                        </a:rPr>
                        <a:t>＞</a:t>
                      </a:r>
                    </a:p>
                  </a:txBody>
                  <a:tcPr anchor="ctr">
                    <a:lnL w="12700" cap="flat" cmpd="sng" algn="ctr">
                      <a:solidFill>
                        <a:schemeClr val="tx1"/>
                      </a:solidFill>
                      <a:prstDash val="sysDash"/>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kumimoji="1" lang="ja-JP" altLang="en-US" sz="1800" b="0" dirty="0">
                          <a:solidFill>
                            <a:schemeClr val="tx1"/>
                          </a:solidFill>
                        </a:rPr>
                        <a:t>＜</a:t>
                      </a:r>
                      <a:r>
                        <a:rPr kumimoji="1" lang="en-US" altLang="ja-JP" sz="1800" b="0" dirty="0">
                          <a:solidFill>
                            <a:schemeClr val="tx1"/>
                          </a:solidFill>
                        </a:rPr>
                        <a:t>What</a:t>
                      </a:r>
                      <a:r>
                        <a:rPr kumimoji="1" lang="ja-JP" altLang="en-US" sz="1800" b="0" dirty="0">
                          <a:solidFill>
                            <a:schemeClr val="tx1"/>
                          </a:solidFill>
                        </a:rPr>
                        <a:t>＞</a:t>
                      </a:r>
                    </a:p>
                  </a:txBody>
                  <a:tcPr anchor="ctr">
                    <a:lnL w="12700" cap="flat" cmpd="sng" algn="ctr">
                      <a:solidFill>
                        <a:schemeClr val="tx1"/>
                      </a:solidFill>
                      <a:prstDash val="sysDash"/>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kumimoji="1" lang="ja-JP" altLang="en-US" sz="1800" b="0" dirty="0">
                          <a:solidFill>
                            <a:schemeClr val="tx1"/>
                          </a:solidFill>
                        </a:rPr>
                        <a:t>＜</a:t>
                      </a:r>
                      <a:r>
                        <a:rPr kumimoji="1" lang="en-US" altLang="ja-JP" sz="1800" b="0" dirty="0">
                          <a:solidFill>
                            <a:schemeClr val="tx1"/>
                          </a:solidFill>
                        </a:rPr>
                        <a:t>Outcome</a:t>
                      </a:r>
                      <a:r>
                        <a:rPr kumimoji="1" lang="ja-JP" altLang="en-US" sz="1800" b="0" dirty="0">
                          <a:solidFill>
                            <a:schemeClr val="tx1"/>
                          </a:solidFill>
                        </a:rPr>
                        <a:t>＞</a:t>
                      </a:r>
                    </a:p>
                  </a:txBody>
                  <a:tcPr anchor="ctr">
                    <a:lnL w="12700" cap="flat" cmpd="sng" algn="ctr">
                      <a:solidFill>
                        <a:schemeClr val="tx1"/>
                      </a:solidFill>
                      <a:prstDash val="sysDash"/>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0"/>
                  </a:ext>
                </a:extLst>
              </a:tr>
              <a:tr h="5178855">
                <a:tc>
                  <a:txBody>
                    <a:bodyPr/>
                    <a:lstStyle/>
                    <a:p>
                      <a:pPr marL="72000" indent="-457200" algn="l">
                        <a:lnSpc>
                          <a:spcPct val="100000"/>
                        </a:lnSpc>
                        <a:spcBef>
                          <a:spcPts val="0"/>
                        </a:spcBef>
                        <a:spcAft>
                          <a:spcPts val="0"/>
                        </a:spcAft>
                      </a:pPr>
                      <a:endParaRPr lang="en-US" altLang="ja-JP" sz="1200" kern="100" dirty="0">
                        <a:solidFill>
                          <a:schemeClr val="tx1"/>
                        </a:solidFill>
                        <a:effectLst/>
                        <a:latin typeface="+mn-lt"/>
                        <a:ea typeface="+mn-ea"/>
                        <a:cs typeface="Times New Roman" panose="02020603050405020304" pitchFamily="18" charset="0"/>
                      </a:endParaRPr>
                    </a:p>
                    <a:p>
                      <a:pPr marL="72000" indent="-457200" algn="l">
                        <a:lnSpc>
                          <a:spcPct val="100000"/>
                        </a:lnSpc>
                        <a:spcBef>
                          <a:spcPts val="0"/>
                        </a:spcBef>
                        <a:spcAft>
                          <a:spcPts val="0"/>
                        </a:spcAft>
                      </a:pPr>
                      <a:r>
                        <a:rPr lang="ja-JP" altLang="en-US" sz="1200" kern="100" dirty="0">
                          <a:solidFill>
                            <a:schemeClr val="tx1"/>
                          </a:solidFill>
                          <a:effectLst/>
                          <a:latin typeface="+mn-lt"/>
                          <a:ea typeface="+mn-ea"/>
                          <a:cs typeface="Times New Roman" panose="02020603050405020304" pitchFamily="18" charset="0"/>
                        </a:rPr>
                        <a:t>＜減少傾向が続く水需要＞</a:t>
                      </a:r>
                      <a:endParaRPr lang="en-US" altLang="ja-JP" sz="1200" kern="100" dirty="0">
                        <a:solidFill>
                          <a:schemeClr val="tx1"/>
                        </a:solidFill>
                        <a:effectLst/>
                        <a:latin typeface="+mn-lt"/>
                        <a:ea typeface="+mn-ea"/>
                        <a:cs typeface="Times New Roman" panose="02020603050405020304" pitchFamily="18" charset="0"/>
                      </a:endParaRPr>
                    </a:p>
                    <a:p>
                      <a:pPr marL="72000" indent="-457200" algn="l">
                        <a:lnSpc>
                          <a:spcPct val="100000"/>
                        </a:lnSpc>
                        <a:spcBef>
                          <a:spcPts val="0"/>
                        </a:spcBef>
                        <a:spcAft>
                          <a:spcPts val="0"/>
                        </a:spcAft>
                      </a:pPr>
                      <a:r>
                        <a:rPr lang="ja-JP" altLang="en-US" sz="1200" kern="100" dirty="0">
                          <a:solidFill>
                            <a:schemeClr val="tx1"/>
                          </a:solidFill>
                          <a:effectLst/>
                          <a:latin typeface="+mn-lt"/>
                          <a:ea typeface="+mn-ea"/>
                          <a:cs typeface="Times New Roman" panose="02020603050405020304" pitchFamily="18" charset="0"/>
                        </a:rPr>
                        <a:t>・</a:t>
                      </a:r>
                      <a:r>
                        <a:rPr lang="en-US" altLang="ja-JP" sz="1200" kern="100" dirty="0">
                          <a:solidFill>
                            <a:schemeClr val="tx1"/>
                          </a:solidFill>
                          <a:effectLst/>
                          <a:latin typeface="+mn-lt"/>
                          <a:ea typeface="+mn-ea"/>
                          <a:cs typeface="Times New Roman" panose="02020603050405020304" pitchFamily="18" charset="0"/>
                        </a:rPr>
                        <a:t>2008</a:t>
                      </a:r>
                      <a:r>
                        <a:rPr lang="ja-JP" altLang="en-US" sz="1200" kern="100" dirty="0">
                          <a:solidFill>
                            <a:schemeClr val="tx1"/>
                          </a:solidFill>
                          <a:effectLst/>
                          <a:latin typeface="+mn-lt"/>
                          <a:ea typeface="+mn-ea"/>
                          <a:cs typeface="Times New Roman" panose="02020603050405020304" pitchFamily="18" charset="0"/>
                        </a:rPr>
                        <a:t>（平成</a:t>
                      </a:r>
                      <a:r>
                        <a:rPr lang="en-US" altLang="ja-JP" sz="1200" kern="100" dirty="0">
                          <a:solidFill>
                            <a:schemeClr val="tx1"/>
                          </a:solidFill>
                          <a:effectLst/>
                          <a:latin typeface="+mn-lt"/>
                          <a:ea typeface="+mn-ea"/>
                          <a:cs typeface="Times New Roman" panose="02020603050405020304" pitchFamily="18" charset="0"/>
                        </a:rPr>
                        <a:t>20</a:t>
                      </a:r>
                      <a:r>
                        <a:rPr lang="ja-JP" altLang="en-US" sz="1200" kern="100" dirty="0">
                          <a:solidFill>
                            <a:schemeClr val="tx1"/>
                          </a:solidFill>
                          <a:effectLst/>
                          <a:latin typeface="+mn-lt"/>
                          <a:ea typeface="+mn-ea"/>
                          <a:cs typeface="Times New Roman" panose="02020603050405020304" pitchFamily="18" charset="0"/>
                        </a:rPr>
                        <a:t>）年のリーマン・ショック以降の急速な景気悪化の影響や水の合理的利用の進展などによって、水需要及び給水収益は減少し続けている。</a:t>
                      </a:r>
                      <a:endParaRPr lang="en-US" altLang="ja-JP" sz="1200" kern="100" dirty="0">
                        <a:solidFill>
                          <a:schemeClr val="tx1"/>
                        </a:solidFill>
                        <a:effectLst/>
                        <a:latin typeface="+mn-lt"/>
                        <a:ea typeface="+mn-ea"/>
                        <a:cs typeface="Times New Roman" panose="02020603050405020304" pitchFamily="18" charset="0"/>
                      </a:endParaRPr>
                    </a:p>
                    <a:p>
                      <a:pPr marL="72000" indent="-457200" algn="l">
                        <a:lnSpc>
                          <a:spcPct val="100000"/>
                        </a:lnSpc>
                        <a:spcBef>
                          <a:spcPts val="0"/>
                        </a:spcBef>
                        <a:spcAft>
                          <a:spcPts val="0"/>
                        </a:spcAft>
                      </a:pPr>
                      <a:endParaRPr lang="en-US" altLang="ja-JP" sz="1200" kern="100" dirty="0">
                        <a:solidFill>
                          <a:schemeClr val="tx1"/>
                        </a:solidFill>
                        <a:effectLst/>
                        <a:latin typeface="+mn-lt"/>
                        <a:ea typeface="+mn-ea"/>
                        <a:cs typeface="Times New Roman" panose="02020603050405020304" pitchFamily="18" charset="0"/>
                      </a:endParaRPr>
                    </a:p>
                    <a:p>
                      <a:pPr marL="72000" indent="-457200" algn="l">
                        <a:lnSpc>
                          <a:spcPct val="100000"/>
                        </a:lnSpc>
                        <a:spcBef>
                          <a:spcPts val="0"/>
                        </a:spcBef>
                        <a:spcAft>
                          <a:spcPts val="0"/>
                        </a:spcAft>
                      </a:pPr>
                      <a:r>
                        <a:rPr lang="ja-JP" altLang="en-US" sz="1200" kern="100" dirty="0">
                          <a:solidFill>
                            <a:schemeClr val="tx1"/>
                          </a:solidFill>
                          <a:effectLst/>
                          <a:latin typeface="+mn-lt"/>
                          <a:ea typeface="+mn-ea"/>
                          <a:cs typeface="Times New Roman" panose="02020603050405020304" pitchFamily="18" charset="0"/>
                        </a:rPr>
                        <a:t>＜施設の経年化＞</a:t>
                      </a:r>
                      <a:endParaRPr lang="en-US" altLang="ja-JP" sz="1200" kern="100" dirty="0">
                        <a:solidFill>
                          <a:schemeClr val="tx1"/>
                        </a:solidFill>
                        <a:effectLst/>
                        <a:latin typeface="+mn-lt"/>
                        <a:ea typeface="+mn-ea"/>
                        <a:cs typeface="Times New Roman" panose="02020603050405020304" pitchFamily="18" charset="0"/>
                      </a:endParaRPr>
                    </a:p>
                    <a:p>
                      <a:pPr marL="72000" indent="-457200" algn="l">
                        <a:lnSpc>
                          <a:spcPct val="100000"/>
                        </a:lnSpc>
                        <a:spcBef>
                          <a:spcPts val="0"/>
                        </a:spcBef>
                        <a:spcAft>
                          <a:spcPts val="0"/>
                        </a:spcAft>
                      </a:pPr>
                      <a:r>
                        <a:rPr lang="ja-JP" altLang="en-US" sz="1200" kern="100" dirty="0">
                          <a:solidFill>
                            <a:schemeClr val="tx1"/>
                          </a:solidFill>
                          <a:effectLst/>
                          <a:latin typeface="+mn-lt"/>
                          <a:ea typeface="+mn-ea"/>
                          <a:cs typeface="Times New Roman" panose="02020603050405020304" pitchFamily="18" charset="0"/>
                        </a:rPr>
                        <a:t>・工業用水道の浄・配水場や管路は、高度経済成長期（</a:t>
                      </a:r>
                      <a:r>
                        <a:rPr lang="en-US" altLang="ja-JP" sz="1200" kern="100" dirty="0">
                          <a:solidFill>
                            <a:schemeClr val="tx1"/>
                          </a:solidFill>
                          <a:effectLst/>
                          <a:latin typeface="+mn-lt"/>
                          <a:ea typeface="+mn-ea"/>
                          <a:cs typeface="Times New Roman" panose="02020603050405020304" pitchFamily="18" charset="0"/>
                        </a:rPr>
                        <a:t>1960</a:t>
                      </a:r>
                      <a:r>
                        <a:rPr lang="ja-JP" altLang="en-US" sz="1200" kern="100" dirty="0">
                          <a:solidFill>
                            <a:schemeClr val="tx1"/>
                          </a:solidFill>
                          <a:effectLst/>
                          <a:latin typeface="+mn-lt"/>
                          <a:ea typeface="+mn-ea"/>
                          <a:cs typeface="Times New Roman" panose="02020603050405020304" pitchFamily="18" charset="0"/>
                        </a:rPr>
                        <a:t>年代）に集中的に整備されたものが多く、経年化が進行</a:t>
                      </a:r>
                      <a:endParaRPr lang="en-US" altLang="ja-JP" sz="1200" kern="100" dirty="0">
                        <a:solidFill>
                          <a:schemeClr val="tx1"/>
                        </a:solidFill>
                        <a:effectLst/>
                        <a:latin typeface="+mn-lt"/>
                        <a:ea typeface="+mn-ea"/>
                        <a:cs typeface="Times New Roman" panose="02020603050405020304" pitchFamily="18" charset="0"/>
                      </a:endParaRPr>
                    </a:p>
                    <a:p>
                      <a:pPr marL="72000" indent="-457200" algn="l">
                        <a:lnSpc>
                          <a:spcPct val="100000"/>
                        </a:lnSpc>
                        <a:spcBef>
                          <a:spcPts val="0"/>
                        </a:spcBef>
                        <a:spcAft>
                          <a:spcPts val="0"/>
                        </a:spcAft>
                      </a:pPr>
                      <a:r>
                        <a:rPr lang="ja-JP" altLang="en-US" sz="1200" kern="100" dirty="0">
                          <a:solidFill>
                            <a:schemeClr val="tx1"/>
                          </a:solidFill>
                          <a:effectLst/>
                          <a:latin typeface="+mn-lt"/>
                          <a:ea typeface="+mn-ea"/>
                          <a:cs typeface="Times New Roman" panose="02020603050405020304" pitchFamily="18" charset="0"/>
                        </a:rPr>
                        <a:t>・特に管路は法定耐用年数の</a:t>
                      </a:r>
                      <a:r>
                        <a:rPr lang="en-US" altLang="ja-JP" sz="1200" kern="100" dirty="0">
                          <a:solidFill>
                            <a:schemeClr val="tx1"/>
                          </a:solidFill>
                          <a:effectLst/>
                          <a:latin typeface="+mn-lt"/>
                          <a:ea typeface="+mn-ea"/>
                          <a:cs typeface="Times New Roman" panose="02020603050405020304" pitchFamily="18" charset="0"/>
                        </a:rPr>
                        <a:t>40</a:t>
                      </a:r>
                      <a:r>
                        <a:rPr lang="ja-JP" altLang="en-US" sz="1200" kern="100" dirty="0">
                          <a:solidFill>
                            <a:schemeClr val="tx1"/>
                          </a:solidFill>
                          <a:effectLst/>
                          <a:latin typeface="+mn-lt"/>
                          <a:ea typeface="+mn-ea"/>
                          <a:cs typeface="Times New Roman" panose="02020603050405020304" pitchFamily="18" charset="0"/>
                        </a:rPr>
                        <a:t>年を超える管路が</a:t>
                      </a:r>
                      <a:r>
                        <a:rPr lang="en-US" altLang="ja-JP" sz="1200" kern="100" dirty="0">
                          <a:solidFill>
                            <a:schemeClr val="tx1"/>
                          </a:solidFill>
                          <a:effectLst/>
                          <a:latin typeface="+mn-lt"/>
                          <a:ea typeface="+mn-ea"/>
                          <a:cs typeface="Times New Roman" panose="02020603050405020304" pitchFamily="18" charset="0"/>
                        </a:rPr>
                        <a:t>80</a:t>
                      </a:r>
                      <a:r>
                        <a:rPr lang="ja-JP" altLang="en-US" sz="1200" kern="100" dirty="0">
                          <a:solidFill>
                            <a:schemeClr val="tx1"/>
                          </a:solidFill>
                          <a:effectLst/>
                          <a:latin typeface="+mn-lt"/>
                          <a:ea typeface="+mn-ea"/>
                          <a:cs typeface="Times New Roman" panose="02020603050405020304" pitchFamily="18" charset="0"/>
                        </a:rPr>
                        <a:t>％近くに達しており、大規模漏水や断水を引き起こすリスクに対応するための適切な維持管理が必要</a:t>
                      </a:r>
                      <a:endParaRPr lang="ja-JP" sz="1200" kern="100" dirty="0">
                        <a:solidFill>
                          <a:schemeClr val="tx1"/>
                        </a:solidFill>
                        <a:effectLst/>
                        <a:latin typeface="+mn-lt"/>
                        <a:ea typeface="+mn-ea"/>
                        <a:cs typeface="Times New Roman" panose="02020603050405020304" pitchFamily="18" charset="0"/>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72000" indent="-457200" algn="l">
                        <a:lnSpc>
                          <a:spcPct val="100000"/>
                        </a:lnSpc>
                        <a:spcBef>
                          <a:spcPts val="0"/>
                        </a:spcBef>
                        <a:spcAft>
                          <a:spcPts val="0"/>
                        </a:spcAft>
                      </a:pPr>
                      <a:endParaRPr lang="en-US" altLang="ja-JP" sz="1200" kern="100" dirty="0">
                        <a:solidFill>
                          <a:schemeClr val="tx1"/>
                        </a:solidFill>
                        <a:effectLst/>
                        <a:latin typeface="+mn-lt"/>
                        <a:ea typeface="+mn-ea"/>
                        <a:cs typeface="Times New Roman" panose="02020603050405020304" pitchFamily="18" charset="0"/>
                      </a:endParaRPr>
                    </a:p>
                    <a:p>
                      <a:pPr marL="72000" indent="-457200" algn="l">
                        <a:lnSpc>
                          <a:spcPct val="100000"/>
                        </a:lnSpc>
                        <a:spcBef>
                          <a:spcPts val="0"/>
                        </a:spcBef>
                        <a:spcAft>
                          <a:spcPts val="0"/>
                        </a:spcAft>
                      </a:pPr>
                      <a:r>
                        <a:rPr lang="ja-JP" altLang="en-US" sz="1200" kern="100" dirty="0">
                          <a:solidFill>
                            <a:schemeClr val="tx1"/>
                          </a:solidFill>
                          <a:effectLst/>
                          <a:latin typeface="+mn-lt"/>
                          <a:ea typeface="+mn-ea"/>
                          <a:cs typeface="Times New Roman" panose="02020603050405020304" pitchFamily="18" charset="0"/>
                        </a:rPr>
                        <a:t>＜公共施設等運営権制度の導入＞</a:t>
                      </a:r>
                      <a:endParaRPr lang="en-US" altLang="ja-JP" sz="1200" kern="100" dirty="0">
                        <a:solidFill>
                          <a:schemeClr val="tx1"/>
                        </a:solidFill>
                        <a:effectLst/>
                        <a:latin typeface="+mn-lt"/>
                        <a:ea typeface="+mn-ea"/>
                        <a:cs typeface="Times New Roman" panose="02020603050405020304" pitchFamily="18" charset="0"/>
                      </a:endParaRPr>
                    </a:p>
                    <a:p>
                      <a:pPr marL="72000" marR="0" lvl="0" indent="-457200" algn="l" defTabSz="914400" rtl="0" eaLnBrk="1" fontAlgn="auto" latinLnBrk="0" hangingPunct="1">
                        <a:lnSpc>
                          <a:spcPct val="100000"/>
                        </a:lnSpc>
                        <a:spcBef>
                          <a:spcPts val="0"/>
                        </a:spcBef>
                        <a:spcAft>
                          <a:spcPts val="0"/>
                        </a:spcAft>
                        <a:buClrTx/>
                        <a:buSzTx/>
                        <a:buFontTx/>
                        <a:buNone/>
                        <a:tabLst/>
                        <a:defRPr/>
                      </a:pPr>
                      <a:r>
                        <a:rPr lang="ja-JP" altLang="en-US" sz="1200" kern="100" dirty="0">
                          <a:solidFill>
                            <a:schemeClr val="tx1"/>
                          </a:solidFill>
                          <a:effectLst/>
                          <a:latin typeface="+mn-lt"/>
                          <a:ea typeface="+mn-ea"/>
                          <a:cs typeface="Times New Roman" panose="02020603050405020304" pitchFamily="18" charset="0"/>
                        </a:rPr>
                        <a:t>・持続可能な事業運営に向けて、民間の経営能力と技術・ノウハウを活用する「公共施設等運営権制度」を導入する。</a:t>
                      </a:r>
                      <a:endParaRPr lang="en-US" altLang="ja-JP" sz="1200" kern="100" dirty="0">
                        <a:solidFill>
                          <a:schemeClr val="tx1"/>
                        </a:solidFill>
                        <a:effectLst/>
                        <a:latin typeface="+mn-lt"/>
                        <a:ea typeface="+mn-ea"/>
                        <a:cs typeface="Times New Roman" panose="02020603050405020304" pitchFamily="18" charset="0"/>
                      </a:endParaRPr>
                    </a:p>
                    <a:p>
                      <a:pPr marL="72000" marR="0" lvl="0" indent="-457200" algn="l" defTabSz="914400" rtl="0" eaLnBrk="1" fontAlgn="auto" latinLnBrk="0" hangingPunct="1">
                        <a:lnSpc>
                          <a:spcPct val="100000"/>
                        </a:lnSpc>
                        <a:spcBef>
                          <a:spcPts val="0"/>
                        </a:spcBef>
                        <a:spcAft>
                          <a:spcPts val="0"/>
                        </a:spcAft>
                        <a:buClrTx/>
                        <a:buSzTx/>
                        <a:buFontTx/>
                        <a:buNone/>
                        <a:tabLst/>
                        <a:defRPr/>
                      </a:pPr>
                      <a:r>
                        <a:rPr lang="ja-JP" altLang="en-US" sz="1200" kern="100" dirty="0">
                          <a:solidFill>
                            <a:schemeClr val="tx1"/>
                          </a:solidFill>
                          <a:effectLst/>
                          <a:latin typeface="+mn-lt"/>
                          <a:ea typeface="+mn-ea"/>
                          <a:cs typeface="Times New Roman" panose="02020603050405020304" pitchFamily="18" charset="0"/>
                        </a:rPr>
                        <a:t>・これにより、利用者にとってインセンティブの高い料金設定や新たな発想によるサービス・付加価値の創出、積極的かつ戦略的な広報・営業活動などにより、新規需要の開拓に取り組む。</a:t>
                      </a:r>
                      <a:endParaRPr lang="en-US" altLang="ja-JP" sz="1200" kern="100" dirty="0">
                        <a:solidFill>
                          <a:schemeClr val="tx1"/>
                        </a:solidFill>
                        <a:effectLst/>
                        <a:latin typeface="+mn-lt"/>
                        <a:ea typeface="+mn-ea"/>
                        <a:cs typeface="Times New Roman" panose="02020603050405020304" pitchFamily="18" charset="0"/>
                      </a:endParaRPr>
                    </a:p>
                    <a:p>
                      <a:pPr marL="72000" marR="0" lvl="0" indent="-457200" algn="l" defTabSz="914400" rtl="0" eaLnBrk="1" fontAlgn="auto" latinLnBrk="0" hangingPunct="1">
                        <a:lnSpc>
                          <a:spcPct val="100000"/>
                        </a:lnSpc>
                        <a:spcBef>
                          <a:spcPts val="0"/>
                        </a:spcBef>
                        <a:spcAft>
                          <a:spcPts val="0"/>
                        </a:spcAft>
                        <a:buClrTx/>
                        <a:buSzTx/>
                        <a:buFontTx/>
                        <a:buNone/>
                        <a:tabLst/>
                        <a:defRPr/>
                      </a:pPr>
                      <a:r>
                        <a:rPr lang="ja-JP" altLang="en-US" sz="1200" kern="100" dirty="0">
                          <a:solidFill>
                            <a:schemeClr val="tx1"/>
                          </a:solidFill>
                          <a:effectLst/>
                          <a:latin typeface="+mn-lt"/>
                          <a:ea typeface="+mn-ea"/>
                          <a:cs typeface="Times New Roman" panose="02020603050405020304" pitchFamily="18" charset="0"/>
                        </a:rPr>
                        <a:t>・また、工業用水道施設の機能に支障が生じた場合でも水道事業の余力の範囲内で応援給水（バックアップ）を受けることができる施設の特性を踏まえ、経年化に伴う事故への備えに主眼を置いた施設の効率的・効果的な維持管理・</a:t>
                      </a:r>
                      <a:r>
                        <a:rPr kumimoji="1" lang="ja-JP" altLang="en-US" sz="1200" b="0" i="0" u="none" strike="noStrike" kern="100" cap="none" spc="0" normalizeH="0" baseline="0" noProof="0" dirty="0">
                          <a:ln>
                            <a:noFill/>
                          </a:ln>
                          <a:solidFill>
                            <a:schemeClr val="tx1"/>
                          </a:solidFill>
                          <a:effectLst/>
                          <a:uLnTx/>
                          <a:uFillTx/>
                          <a:latin typeface="+mn-lt"/>
                          <a:ea typeface="+mn-ea"/>
                          <a:cs typeface="Times New Roman" panose="02020603050405020304" pitchFamily="18" charset="0"/>
                        </a:rPr>
                        <a:t>更新</a:t>
                      </a:r>
                      <a:r>
                        <a:rPr lang="ja-JP" altLang="en-US" sz="1200" kern="100" dirty="0">
                          <a:solidFill>
                            <a:schemeClr val="tx1"/>
                          </a:solidFill>
                          <a:effectLst/>
                          <a:latin typeface="+mn-lt"/>
                          <a:ea typeface="+mn-ea"/>
                          <a:cs typeface="Times New Roman" panose="02020603050405020304" pitchFamily="18" charset="0"/>
                        </a:rPr>
                        <a:t>に取り組む。</a:t>
                      </a:r>
                      <a:endParaRPr lang="ja-JP" sz="1200" kern="100" dirty="0">
                        <a:solidFill>
                          <a:schemeClr val="tx1"/>
                        </a:solidFill>
                        <a:effectLst/>
                        <a:latin typeface="+mn-lt"/>
                        <a:ea typeface="+mn-ea"/>
                        <a:cs typeface="Times New Roman" panose="02020603050405020304" pitchFamily="18" charset="0"/>
                      </a:endParaRPr>
                    </a:p>
                  </a:txBody>
                  <a:tcPr marL="68580" marR="68580" marT="0" marB="0">
                    <a:lnL w="12700" cap="flat" cmpd="sng" algn="ctr">
                      <a:solidFill>
                        <a:schemeClr val="tx1"/>
                      </a:solidFill>
                      <a:prstDash val="sysDash"/>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72000" indent="-457200" algn="l">
                        <a:lnSpc>
                          <a:spcPct val="100000"/>
                        </a:lnSpc>
                        <a:spcBef>
                          <a:spcPts val="0"/>
                        </a:spcBef>
                        <a:spcAft>
                          <a:spcPts val="0"/>
                        </a:spcAft>
                      </a:pPr>
                      <a:endParaRPr lang="en-US" altLang="ja-JP" sz="1200" kern="100" dirty="0">
                        <a:solidFill>
                          <a:schemeClr val="tx1"/>
                        </a:solidFill>
                        <a:effectLst/>
                        <a:latin typeface="+mn-lt"/>
                        <a:ea typeface="+mn-ea"/>
                        <a:cs typeface="Times New Roman" panose="02020603050405020304" pitchFamily="18" charset="0"/>
                      </a:endParaRPr>
                    </a:p>
                    <a:p>
                      <a:pPr marL="72000" indent="-457200" algn="l">
                        <a:lnSpc>
                          <a:spcPct val="100000"/>
                        </a:lnSpc>
                        <a:spcBef>
                          <a:spcPts val="0"/>
                        </a:spcBef>
                        <a:spcAft>
                          <a:spcPts val="0"/>
                        </a:spcAft>
                      </a:pPr>
                      <a:r>
                        <a:rPr lang="ja-JP" altLang="en-US" sz="1200" kern="100" dirty="0">
                          <a:solidFill>
                            <a:schemeClr val="tx1"/>
                          </a:solidFill>
                          <a:effectLst/>
                          <a:latin typeface="+mn-lt"/>
                          <a:ea typeface="+mn-ea"/>
                          <a:cs typeface="Times New Roman" panose="02020603050405020304" pitchFamily="18" charset="0"/>
                        </a:rPr>
                        <a:t>＜大阪市工業用水道特定運営事業等の実施＞</a:t>
                      </a:r>
                      <a:endParaRPr lang="en-US" altLang="ja-JP" sz="1200" kern="100" dirty="0">
                        <a:solidFill>
                          <a:schemeClr val="tx1"/>
                        </a:solidFill>
                        <a:effectLst/>
                        <a:latin typeface="+mn-lt"/>
                        <a:ea typeface="+mn-ea"/>
                        <a:cs typeface="Times New Roman" panose="02020603050405020304" pitchFamily="18" charset="0"/>
                      </a:endParaRPr>
                    </a:p>
                    <a:p>
                      <a:pPr marL="72000" indent="-457200" algn="l">
                        <a:lnSpc>
                          <a:spcPct val="100000"/>
                        </a:lnSpc>
                        <a:spcBef>
                          <a:spcPts val="0"/>
                        </a:spcBef>
                        <a:spcAft>
                          <a:spcPts val="0"/>
                        </a:spcAft>
                      </a:pPr>
                      <a:r>
                        <a:rPr lang="ja-JP" altLang="en-US" sz="1200" kern="100" dirty="0">
                          <a:solidFill>
                            <a:schemeClr val="tx1"/>
                          </a:solidFill>
                          <a:effectLst/>
                          <a:latin typeface="+mn-lt"/>
                          <a:ea typeface="+mn-ea"/>
                          <a:cs typeface="Times New Roman" panose="02020603050405020304" pitchFamily="18" charset="0"/>
                        </a:rPr>
                        <a:t>・実施方針条例の制定、事業者の募集・選定、市会における公共施設等運営権の設定その他の関連議案の議決等を経て、</a:t>
                      </a:r>
                      <a:r>
                        <a:rPr lang="en-US" altLang="ja-JP" sz="1200" kern="100" dirty="0">
                          <a:solidFill>
                            <a:schemeClr val="tx1"/>
                          </a:solidFill>
                          <a:effectLst/>
                          <a:latin typeface="+mn-lt"/>
                          <a:ea typeface="+mn-ea"/>
                          <a:cs typeface="Times New Roman" panose="02020603050405020304" pitchFamily="18" charset="0"/>
                        </a:rPr>
                        <a:t>2022</a:t>
                      </a:r>
                      <a:r>
                        <a:rPr lang="ja-JP" altLang="en-US" sz="1200" kern="100" dirty="0">
                          <a:solidFill>
                            <a:schemeClr val="tx1"/>
                          </a:solidFill>
                          <a:effectLst/>
                          <a:latin typeface="+mn-lt"/>
                          <a:ea typeface="+mn-ea"/>
                          <a:cs typeface="Times New Roman" panose="02020603050405020304" pitchFamily="18" charset="0"/>
                        </a:rPr>
                        <a:t>（令和４）年度から運営権者において事業を開始</a:t>
                      </a:r>
                      <a:endParaRPr lang="en-US" altLang="ja-JP" sz="1200" kern="100" dirty="0">
                        <a:solidFill>
                          <a:schemeClr val="tx1"/>
                        </a:solidFill>
                        <a:effectLst/>
                        <a:latin typeface="+mn-lt"/>
                        <a:ea typeface="+mn-ea"/>
                        <a:cs typeface="Times New Roman" panose="02020603050405020304" pitchFamily="18" charset="0"/>
                      </a:endParaRPr>
                    </a:p>
                    <a:p>
                      <a:pPr marL="72000" indent="-457200" algn="l">
                        <a:lnSpc>
                          <a:spcPct val="100000"/>
                        </a:lnSpc>
                        <a:spcBef>
                          <a:spcPts val="0"/>
                        </a:spcBef>
                        <a:spcAft>
                          <a:spcPts val="0"/>
                        </a:spcAft>
                      </a:pPr>
                      <a:endParaRPr lang="en-US" altLang="ja-JP" sz="1200" kern="100" dirty="0">
                        <a:solidFill>
                          <a:schemeClr val="tx1"/>
                        </a:solidFill>
                        <a:effectLst/>
                        <a:latin typeface="+mn-lt"/>
                        <a:ea typeface="+mn-ea"/>
                        <a:cs typeface="Times New Roman" panose="02020603050405020304" pitchFamily="18" charset="0"/>
                      </a:endParaRPr>
                    </a:p>
                    <a:p>
                      <a:pPr marL="72000" indent="-457200" algn="l">
                        <a:lnSpc>
                          <a:spcPct val="100000"/>
                        </a:lnSpc>
                        <a:spcBef>
                          <a:spcPts val="0"/>
                        </a:spcBef>
                        <a:spcAft>
                          <a:spcPts val="0"/>
                        </a:spcAft>
                      </a:pPr>
                      <a:r>
                        <a:rPr lang="ja-JP" altLang="en-US" sz="1200" kern="100" dirty="0">
                          <a:solidFill>
                            <a:schemeClr val="tx1"/>
                          </a:solidFill>
                          <a:effectLst/>
                          <a:latin typeface="+mn-lt"/>
                          <a:ea typeface="+mn-ea"/>
                          <a:cs typeface="Times New Roman" panose="02020603050405020304" pitchFamily="18" charset="0"/>
                        </a:rPr>
                        <a:t>・本事業の開始に伴い、市工業用水事業は休止。本市は、本事業の業務の品質等を担保するためのモニタリングを実施</a:t>
                      </a:r>
                      <a:endParaRPr lang="ja-JP" sz="1200" kern="100" dirty="0">
                        <a:solidFill>
                          <a:schemeClr val="tx1"/>
                        </a:solidFill>
                        <a:effectLst/>
                        <a:latin typeface="+mn-lt"/>
                        <a:ea typeface="+mn-ea"/>
                        <a:cs typeface="Times New Roman" panose="02020603050405020304" pitchFamily="18" charset="0"/>
                      </a:endParaRPr>
                    </a:p>
                  </a:txBody>
                  <a:tcPr marL="68580" marR="68580" marT="0" marB="0">
                    <a:lnL w="12700" cap="flat" cmpd="sng" algn="ctr">
                      <a:solidFill>
                        <a:schemeClr val="tx1"/>
                      </a:solidFill>
                      <a:prstDash val="sysDash"/>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72000" indent="-457200" algn="l">
                        <a:lnSpc>
                          <a:spcPct val="100000"/>
                        </a:lnSpc>
                        <a:spcBef>
                          <a:spcPts val="0"/>
                        </a:spcBef>
                        <a:spcAft>
                          <a:spcPts val="0"/>
                        </a:spcAft>
                      </a:pPr>
                      <a:endParaRPr lang="en-US" altLang="ja-JP" sz="1200" kern="100" dirty="0">
                        <a:solidFill>
                          <a:schemeClr val="tx1"/>
                        </a:solidFill>
                        <a:effectLst/>
                        <a:latin typeface="+mn-lt"/>
                        <a:ea typeface="+mn-ea"/>
                        <a:cs typeface="Times New Roman" panose="02020603050405020304" pitchFamily="18" charset="0"/>
                      </a:endParaRPr>
                    </a:p>
                    <a:p>
                      <a:pPr marL="72000" indent="-457200" algn="l">
                        <a:lnSpc>
                          <a:spcPct val="100000"/>
                        </a:lnSpc>
                        <a:spcBef>
                          <a:spcPts val="0"/>
                        </a:spcBef>
                        <a:spcAft>
                          <a:spcPts val="0"/>
                        </a:spcAft>
                      </a:pPr>
                      <a:r>
                        <a:rPr lang="ja-JP" altLang="en-US" sz="1200" kern="100" dirty="0">
                          <a:solidFill>
                            <a:schemeClr val="tx1"/>
                          </a:solidFill>
                          <a:effectLst/>
                          <a:latin typeface="+mn-lt"/>
                          <a:ea typeface="+mn-ea"/>
                          <a:cs typeface="Times New Roman" panose="02020603050405020304" pitchFamily="18" charset="0"/>
                        </a:rPr>
                        <a:t>＜運営権者の取組み＞</a:t>
                      </a:r>
                    </a:p>
                    <a:p>
                      <a:pPr marL="72000" indent="-457200" algn="l">
                        <a:lnSpc>
                          <a:spcPct val="100000"/>
                        </a:lnSpc>
                        <a:spcBef>
                          <a:spcPts val="0"/>
                        </a:spcBef>
                        <a:spcAft>
                          <a:spcPts val="0"/>
                        </a:spcAft>
                      </a:pPr>
                      <a:r>
                        <a:rPr lang="ja-JP" altLang="en-US" sz="1200" kern="100" dirty="0">
                          <a:solidFill>
                            <a:schemeClr val="tx1"/>
                          </a:solidFill>
                          <a:effectLst/>
                          <a:latin typeface="+mn-lt"/>
                          <a:ea typeface="+mn-ea"/>
                          <a:cs typeface="Times New Roman" panose="02020603050405020304" pitchFamily="18" charset="0"/>
                        </a:rPr>
                        <a:t>○収益性向上策の実施</a:t>
                      </a:r>
                    </a:p>
                    <a:p>
                      <a:pPr marL="72000" indent="-457200" algn="l">
                        <a:lnSpc>
                          <a:spcPct val="100000"/>
                        </a:lnSpc>
                        <a:spcBef>
                          <a:spcPts val="0"/>
                        </a:spcBef>
                        <a:spcAft>
                          <a:spcPts val="0"/>
                        </a:spcAft>
                      </a:pPr>
                      <a:r>
                        <a:rPr lang="ja-JP" altLang="en-US" sz="1200" kern="100" dirty="0">
                          <a:solidFill>
                            <a:schemeClr val="tx1"/>
                          </a:solidFill>
                          <a:effectLst/>
                          <a:latin typeface="+mn-lt"/>
                          <a:ea typeface="+mn-ea"/>
                          <a:cs typeface="Times New Roman" panose="02020603050405020304" pitchFamily="18" charset="0"/>
                        </a:rPr>
                        <a:t>・従来の料金制度との選択制として、使用水量増加のインセンティブが働きやすい新たな料金プランの設定</a:t>
                      </a:r>
                    </a:p>
                    <a:p>
                      <a:pPr marL="72000" indent="-457200" algn="l">
                        <a:lnSpc>
                          <a:spcPct val="100000"/>
                        </a:lnSpc>
                        <a:spcBef>
                          <a:spcPts val="0"/>
                        </a:spcBef>
                        <a:spcAft>
                          <a:spcPts val="0"/>
                        </a:spcAft>
                      </a:pPr>
                      <a:r>
                        <a:rPr lang="ja-JP" altLang="en-US" sz="1200" kern="100" dirty="0">
                          <a:solidFill>
                            <a:schemeClr val="tx1"/>
                          </a:solidFill>
                          <a:effectLst/>
                          <a:latin typeface="+mn-lt"/>
                          <a:ea typeface="+mn-ea"/>
                          <a:cs typeface="Times New Roman" panose="02020603050405020304" pitchFamily="18" charset="0"/>
                        </a:rPr>
                        <a:t>・新規開始支援策（初期費用軽減）、営業コンサルタントチームによる営業活動による新たな需要の掘り起こし。</a:t>
                      </a:r>
                    </a:p>
                    <a:p>
                      <a:pPr marL="72000" indent="-457200" algn="l">
                        <a:lnSpc>
                          <a:spcPct val="100000"/>
                        </a:lnSpc>
                        <a:spcBef>
                          <a:spcPts val="0"/>
                        </a:spcBef>
                        <a:spcAft>
                          <a:spcPts val="0"/>
                        </a:spcAft>
                      </a:pPr>
                      <a:endParaRPr lang="ja-JP" altLang="en-US" sz="1200" kern="100" dirty="0">
                        <a:solidFill>
                          <a:schemeClr val="tx1"/>
                        </a:solidFill>
                        <a:effectLst/>
                        <a:latin typeface="+mn-lt"/>
                        <a:ea typeface="+mn-ea"/>
                        <a:cs typeface="Times New Roman" panose="02020603050405020304" pitchFamily="18" charset="0"/>
                      </a:endParaRPr>
                    </a:p>
                    <a:p>
                      <a:pPr marL="72000" indent="-457200" algn="l">
                        <a:lnSpc>
                          <a:spcPct val="100000"/>
                        </a:lnSpc>
                        <a:spcBef>
                          <a:spcPts val="0"/>
                        </a:spcBef>
                        <a:spcAft>
                          <a:spcPts val="0"/>
                        </a:spcAft>
                      </a:pPr>
                      <a:r>
                        <a:rPr lang="ja-JP" altLang="en-US" sz="1200" kern="100" dirty="0">
                          <a:solidFill>
                            <a:schemeClr val="tx1"/>
                          </a:solidFill>
                          <a:effectLst/>
                          <a:latin typeface="+mn-lt"/>
                          <a:ea typeface="+mn-ea"/>
                          <a:cs typeface="Times New Roman" panose="02020603050405020304" pitchFamily="18" charset="0"/>
                        </a:rPr>
                        <a:t>○管路の状態監視保全</a:t>
                      </a:r>
                    </a:p>
                    <a:p>
                      <a:pPr marL="72000" indent="-457200" algn="l">
                        <a:lnSpc>
                          <a:spcPct val="100000"/>
                        </a:lnSpc>
                        <a:spcBef>
                          <a:spcPts val="0"/>
                        </a:spcBef>
                        <a:spcAft>
                          <a:spcPts val="0"/>
                        </a:spcAft>
                      </a:pPr>
                      <a:r>
                        <a:rPr lang="ja-JP" altLang="en-US" sz="1200" kern="100" dirty="0">
                          <a:solidFill>
                            <a:schemeClr val="tx1"/>
                          </a:solidFill>
                          <a:effectLst/>
                          <a:latin typeface="+mn-lt"/>
                          <a:ea typeface="+mn-ea"/>
                          <a:cs typeface="Times New Roman" panose="02020603050405020304" pitchFamily="18" charset="0"/>
                        </a:rPr>
                        <a:t>・漏水リスク評価に基づくセンサ技術等を活用した状態監視保全の導入による効率的・効果的な維持管理、更新投資の抑制</a:t>
                      </a:r>
                    </a:p>
                    <a:p>
                      <a:pPr marL="72000" indent="-457200" algn="l">
                        <a:lnSpc>
                          <a:spcPct val="100000"/>
                        </a:lnSpc>
                        <a:spcBef>
                          <a:spcPts val="0"/>
                        </a:spcBef>
                        <a:spcAft>
                          <a:spcPts val="0"/>
                        </a:spcAft>
                      </a:pPr>
                      <a:endParaRPr lang="ja-JP" altLang="en-US" sz="1200" kern="100" dirty="0">
                        <a:solidFill>
                          <a:schemeClr val="tx1"/>
                        </a:solidFill>
                        <a:effectLst/>
                        <a:latin typeface="+mn-lt"/>
                        <a:ea typeface="+mn-ea"/>
                        <a:cs typeface="Times New Roman" panose="02020603050405020304" pitchFamily="18" charset="0"/>
                      </a:endParaRPr>
                    </a:p>
                    <a:p>
                      <a:pPr marL="72000" indent="-457200" algn="l">
                        <a:lnSpc>
                          <a:spcPct val="100000"/>
                        </a:lnSpc>
                        <a:spcBef>
                          <a:spcPts val="0"/>
                        </a:spcBef>
                        <a:spcAft>
                          <a:spcPts val="0"/>
                        </a:spcAft>
                      </a:pPr>
                      <a:endParaRPr lang="ja-JP" altLang="en-US" sz="1200" kern="100" dirty="0">
                        <a:solidFill>
                          <a:schemeClr val="tx1"/>
                        </a:solidFill>
                        <a:effectLst/>
                        <a:latin typeface="+mn-lt"/>
                        <a:ea typeface="+mn-ea"/>
                        <a:cs typeface="Times New Roman" panose="02020603050405020304" pitchFamily="18" charset="0"/>
                      </a:endParaRPr>
                    </a:p>
                    <a:p>
                      <a:pPr marL="72000" indent="-457200" algn="l">
                        <a:lnSpc>
                          <a:spcPct val="100000"/>
                        </a:lnSpc>
                        <a:spcBef>
                          <a:spcPts val="0"/>
                        </a:spcBef>
                        <a:spcAft>
                          <a:spcPts val="0"/>
                        </a:spcAft>
                      </a:pPr>
                      <a:r>
                        <a:rPr lang="ja-JP" altLang="en-US" sz="1200" kern="100" dirty="0">
                          <a:solidFill>
                            <a:schemeClr val="tx1"/>
                          </a:solidFill>
                          <a:effectLst/>
                          <a:latin typeface="+mn-lt"/>
                          <a:ea typeface="+mn-ea"/>
                          <a:cs typeface="Times New Roman" panose="02020603050405020304" pitchFamily="18" charset="0"/>
                        </a:rPr>
                        <a:t>＜市の収支改善＞</a:t>
                      </a:r>
                    </a:p>
                    <a:p>
                      <a:pPr marL="72000" indent="-457200" algn="l">
                        <a:lnSpc>
                          <a:spcPct val="100000"/>
                        </a:lnSpc>
                        <a:spcBef>
                          <a:spcPts val="0"/>
                        </a:spcBef>
                        <a:spcAft>
                          <a:spcPts val="0"/>
                        </a:spcAft>
                      </a:pPr>
                      <a:r>
                        <a:rPr lang="ja-JP" altLang="en-US" sz="1200" kern="100" dirty="0">
                          <a:solidFill>
                            <a:schemeClr val="tx1"/>
                          </a:solidFill>
                          <a:effectLst/>
                          <a:latin typeface="+mn-lt"/>
                          <a:ea typeface="+mn-ea"/>
                          <a:cs typeface="Times New Roman" panose="02020603050405020304" pitchFamily="18" charset="0"/>
                        </a:rPr>
                        <a:t>・経常収支は概ね収支均衡となり、</a:t>
                      </a:r>
                      <a:r>
                        <a:rPr lang="en-US" altLang="ja-JP" sz="1200" kern="100" dirty="0">
                          <a:solidFill>
                            <a:schemeClr val="tx1"/>
                          </a:solidFill>
                          <a:effectLst/>
                          <a:latin typeface="+mn-lt"/>
                          <a:ea typeface="+mn-ea"/>
                          <a:cs typeface="Times New Roman" panose="02020603050405020304" pitchFamily="18" charset="0"/>
                        </a:rPr>
                        <a:t>2025</a:t>
                      </a:r>
                      <a:r>
                        <a:rPr lang="ja-JP" altLang="en-US" sz="1200" kern="100" dirty="0">
                          <a:solidFill>
                            <a:schemeClr val="tx1"/>
                          </a:solidFill>
                          <a:effectLst/>
                          <a:latin typeface="+mn-lt"/>
                          <a:ea typeface="+mn-ea"/>
                          <a:cs typeface="Times New Roman" panose="02020603050405020304" pitchFamily="18" charset="0"/>
                        </a:rPr>
                        <a:t>（令和７）年度以降に見込まれた赤字の発生を回避</a:t>
                      </a:r>
                    </a:p>
                    <a:p>
                      <a:pPr marL="72000" indent="-457200" algn="l">
                        <a:lnSpc>
                          <a:spcPct val="100000"/>
                        </a:lnSpc>
                        <a:spcBef>
                          <a:spcPts val="0"/>
                        </a:spcBef>
                        <a:spcAft>
                          <a:spcPts val="0"/>
                        </a:spcAft>
                      </a:pPr>
                      <a:endParaRPr lang="en-US" altLang="ja-JP" sz="1200" kern="100" dirty="0">
                        <a:solidFill>
                          <a:schemeClr val="tx1"/>
                        </a:solidFill>
                        <a:effectLst/>
                        <a:latin typeface="+mn-lt"/>
                        <a:ea typeface="+mn-ea"/>
                        <a:cs typeface="Times New Roman" panose="02020603050405020304" pitchFamily="18" charset="0"/>
                      </a:endParaRPr>
                    </a:p>
                  </a:txBody>
                  <a:tcPr marL="68580" marR="68580" marT="0" marB="0">
                    <a:lnL w="12700" cap="flat" cmpd="sng" algn="ctr">
                      <a:solidFill>
                        <a:schemeClr val="tx1"/>
                      </a:solidFill>
                      <a:prstDash val="sysDash"/>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1"/>
                  </a:ext>
                </a:extLst>
              </a:tr>
            </a:tbl>
          </a:graphicData>
        </a:graphic>
      </p:graphicFrame>
      <p:sp>
        <p:nvSpPr>
          <p:cNvPr id="9" name="テキスト ボックス 8"/>
          <p:cNvSpPr txBox="1"/>
          <p:nvPr/>
        </p:nvSpPr>
        <p:spPr>
          <a:xfrm>
            <a:off x="0" y="-27384"/>
            <a:ext cx="7668344" cy="430887"/>
          </a:xfrm>
          <a:prstGeom prst="rect">
            <a:avLst/>
          </a:prstGeom>
          <a:solidFill>
            <a:srgbClr val="0070C0"/>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22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Ⅱ</a:t>
            </a:r>
            <a:r>
              <a:rPr kumimoji="1" lang="en-US" altLang="ja-JP" sz="2200" b="1" i="0" u="sng" strike="noStrike" kern="1200" cap="none" spc="0" normalizeH="0" baseline="0" noProof="0" dirty="0" smtClean="0">
                <a:ln>
                  <a:noFill/>
                </a:ln>
                <a:solidFill>
                  <a:prstClr val="white"/>
                </a:solidFill>
                <a:effectLst/>
                <a:uLnTx/>
                <a:uFillTx/>
                <a:latin typeface="BIZ UDゴシック" panose="020B0400000000000000" pitchFamily="49" charset="-128"/>
                <a:ea typeface="BIZ UDゴシック" panose="020B0400000000000000" pitchFamily="49" charset="-128"/>
                <a:cs typeface="+mn-cs"/>
              </a:rPr>
              <a:t>【</a:t>
            </a:r>
            <a:r>
              <a:rPr kumimoji="1" lang="ja-JP" altLang="en-US" sz="2200" b="1" i="0" u="sng" strike="noStrike" kern="1200" cap="none" spc="0" normalizeH="0" baseline="0" noProof="0" dirty="0" smtClean="0">
                <a:ln>
                  <a:noFill/>
                </a:ln>
                <a:solidFill>
                  <a:prstClr val="white"/>
                </a:solidFill>
                <a:effectLst/>
                <a:uLnTx/>
                <a:uFillTx/>
                <a:latin typeface="BIZ UDゴシック" panose="020B0400000000000000" pitchFamily="49" charset="-128"/>
                <a:ea typeface="BIZ UDゴシック" panose="020B0400000000000000" pitchFamily="49" charset="-128"/>
                <a:cs typeface="+mn-cs"/>
              </a:rPr>
              <a:t>民営化の取組</a:t>
            </a:r>
            <a:r>
              <a:rPr kumimoji="1" lang="en-US" altLang="ja-JP" sz="2200" b="1" i="0" u="sng" strike="noStrike" kern="1200" cap="none" spc="0" normalizeH="0" baseline="0" noProof="0" dirty="0" smtClean="0">
                <a:ln>
                  <a:noFill/>
                </a:ln>
                <a:solidFill>
                  <a:prstClr val="white"/>
                </a:solidFill>
                <a:effectLst/>
                <a:uLnTx/>
                <a:uFillTx/>
                <a:latin typeface="BIZ UDゴシック" panose="020B0400000000000000" pitchFamily="49" charset="-128"/>
                <a:ea typeface="BIZ UDゴシック" panose="020B0400000000000000" pitchFamily="49" charset="-128"/>
                <a:cs typeface="+mn-cs"/>
              </a:rPr>
              <a:t>】</a:t>
            </a:r>
            <a:r>
              <a:rPr kumimoji="1" lang="ja-JP" altLang="en-US" sz="2200" b="1" i="0" u="sng" strike="noStrike" kern="1200" cap="none" spc="0" normalizeH="0" baseline="0" noProof="0" dirty="0" smtClean="0">
                <a:ln>
                  <a:noFill/>
                </a:ln>
                <a:solidFill>
                  <a:prstClr val="white"/>
                </a:solidFill>
                <a:effectLst/>
                <a:uLnTx/>
                <a:uFillTx/>
                <a:latin typeface="BIZ UDゴシック" panose="020B0400000000000000" pitchFamily="49" charset="-128"/>
                <a:ea typeface="BIZ UDゴシック" panose="020B0400000000000000" pitchFamily="49" charset="-128"/>
                <a:cs typeface="+mn-cs"/>
              </a:rPr>
              <a:t>（４）</a:t>
            </a:r>
            <a:r>
              <a:rPr kumimoji="1" lang="ja-JP" altLang="en-US" sz="22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工業用</a:t>
            </a:r>
            <a:r>
              <a:rPr kumimoji="1" lang="ja-JP" altLang="en-US" sz="2200" b="1" i="0" u="sng" strike="noStrike" kern="1200" cap="none" spc="0" normalizeH="0" baseline="0" noProof="0" dirty="0" smtClean="0">
                <a:ln>
                  <a:noFill/>
                </a:ln>
                <a:solidFill>
                  <a:prstClr val="white"/>
                </a:solidFill>
                <a:effectLst/>
                <a:uLnTx/>
                <a:uFillTx/>
                <a:latin typeface="BIZ UDゴシック" panose="020B0400000000000000" pitchFamily="49" charset="-128"/>
                <a:ea typeface="BIZ UDゴシック" panose="020B0400000000000000" pitchFamily="49" charset="-128"/>
                <a:cs typeface="+mn-cs"/>
              </a:rPr>
              <a:t>水道</a:t>
            </a:r>
            <a:r>
              <a:rPr kumimoji="1" lang="en-US" altLang="ja-JP" sz="2200" b="1" i="0" u="none" strike="noStrike" kern="1200" cap="none" spc="0" normalizeH="0" baseline="0" noProof="0" dirty="0" smtClean="0">
                <a:ln>
                  <a:noFill/>
                </a:ln>
                <a:solidFill>
                  <a:prstClr val="white"/>
                </a:solidFill>
                <a:effectLst/>
                <a:uLnTx/>
                <a:uFillTx/>
                <a:latin typeface="BIZ UDゴシック" panose="020B0400000000000000" pitchFamily="49" charset="-128"/>
                <a:ea typeface="BIZ UDゴシック" panose="020B0400000000000000" pitchFamily="49" charset="-128"/>
                <a:cs typeface="+mn-cs"/>
              </a:rPr>
              <a:t>〔</a:t>
            </a:r>
            <a:r>
              <a:rPr kumimoji="1" lang="ja-JP" altLang="en-US" sz="2200" b="1" i="0" u="none"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新規</a:t>
            </a:r>
            <a:r>
              <a:rPr kumimoji="1" lang="en-US" altLang="ja-JP" sz="2200" b="1" i="0" u="none"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a:t>
            </a:r>
            <a:endParaRPr kumimoji="1" lang="ja-JP" altLang="en-US" sz="2200" b="1" i="0" u="none"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endParaRPr>
          </a:p>
        </p:txBody>
      </p:sp>
      <p:sp>
        <p:nvSpPr>
          <p:cNvPr id="10" name="正方形/長方形 9"/>
          <p:cNvSpPr/>
          <p:nvPr/>
        </p:nvSpPr>
        <p:spPr>
          <a:xfrm>
            <a:off x="5004048" y="6048375"/>
            <a:ext cx="4436919" cy="4445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Times New Roman" panose="02020603050405020304" pitchFamily="18" charset="0"/>
              </a:rPr>
              <a:t>運営権者・・・公共</a:t>
            </a:r>
            <a:r>
              <a:rPr kumimoji="1" lang="ja-JP" altLang="en-US" sz="1050" b="0" i="0" u="none" strike="noStrike" kern="1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Times New Roman" panose="02020603050405020304" pitchFamily="18" charset="0"/>
              </a:rPr>
              <a:t>施設等運営権を設定した</a:t>
            </a:r>
            <a:r>
              <a:rPr kumimoji="1" lang="ja-JP" altLang="en-US" sz="1050" b="0" i="0" u="none" strike="noStrike" kern="1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Times New Roman" panose="02020603050405020304" pitchFamily="18" charset="0"/>
              </a:rPr>
              <a:t>事業者</a:t>
            </a:r>
            <a:endPar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104</a:t>
            </a:fld>
            <a:endParaRPr lang="ja-JP" altLang="en-US"/>
          </a:p>
        </p:txBody>
      </p:sp>
    </p:spTree>
    <p:extLst>
      <p:ext uri="{BB962C8B-B14F-4D97-AF65-F5344CB8AC3E}">
        <p14:creationId xmlns:p14="http://schemas.microsoft.com/office/powerpoint/2010/main" val="211387032"/>
      </p:ext>
    </p:extLst>
  </p:cSld>
  <p:clrMapOvr>
    <a:masterClrMapping/>
  </p:clrMapOvr>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正方形/長方形 2"/>
          <p:cNvSpPr/>
          <p:nvPr/>
        </p:nvSpPr>
        <p:spPr>
          <a:xfrm>
            <a:off x="-199611" y="633780"/>
            <a:ext cx="7500551" cy="923330"/>
          </a:xfrm>
          <a:prstGeom prst="rect">
            <a:avLst/>
          </a:prstGeom>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2400" b="1" i="0" u="none" strike="noStrike" kern="1200" cap="none" spc="0" normalizeH="0" baseline="0" noProof="0" dirty="0">
                <a:ln>
                  <a:noFill/>
                </a:ln>
                <a:solidFill>
                  <a:srgbClr val="FF0000"/>
                </a:solidFill>
                <a:effectLst/>
                <a:uLnTx/>
                <a:uFillTx/>
                <a:latin typeface="Meiryo UI" panose="020B0604030504040204" pitchFamily="50" charset="-128"/>
                <a:ea typeface="Meiryo UI" panose="020B0604030504040204" pitchFamily="50" charset="-128"/>
                <a:cs typeface="+mn-cs"/>
              </a:rPr>
              <a:t>　</a:t>
            </a:r>
            <a:r>
              <a:rPr kumimoji="1" lang="ja-JP" altLang="en-US" sz="2000" b="1" i="0" u="none" strike="noStrike" kern="1200" cap="none" spc="0" normalizeH="0" baseline="0" noProof="0" dirty="0">
                <a:ln>
                  <a:noFill/>
                </a:ln>
                <a:solidFill>
                  <a:srgbClr val="FF0000"/>
                </a:solidFill>
                <a:effectLst/>
                <a:uLnTx/>
                <a:uFillTx/>
                <a:latin typeface="Meiryo UI" panose="020B0604030504040204" pitchFamily="50" charset="-128"/>
                <a:ea typeface="Meiryo UI" panose="020B0604030504040204" pitchFamily="50" charset="-128"/>
                <a:cs typeface="+mn-cs"/>
              </a:rPr>
              <a:t>　</a:t>
            </a:r>
            <a:r>
              <a:rPr kumimoji="1" lang="ja-JP" altLang="en-US" sz="20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「減少傾向が続く水需要」と「施設の経年化」</a:t>
            </a:r>
            <a:endParaRPr kumimoji="1" lang="en-US" altLang="ja-JP"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endParaRPr kumimoji="1" lang="en-US" altLang="ja-JP" sz="1200" b="1" i="0" u="none" strike="noStrike" kern="1200" cap="none" spc="0" normalizeH="0" baseline="0" noProof="0" dirty="0">
              <a:ln>
                <a:noFill/>
              </a:ln>
              <a:solidFill>
                <a:srgbClr val="FF0000"/>
              </a:solidFill>
              <a:effectLst/>
              <a:uLnTx/>
              <a:uFillTx/>
              <a:latin typeface="Meiryo UI" panose="020B0604030504040204" pitchFamily="50" charset="-128"/>
              <a:ea typeface="Meiryo UI" panose="020B0604030504040204"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srgbClr val="FF0000"/>
                </a:solidFill>
                <a:effectLst/>
                <a:uLnTx/>
                <a:uFillTx/>
                <a:latin typeface="Meiryo UI" panose="020B0604030504040204" pitchFamily="50" charset="-128"/>
                <a:ea typeface="Meiryo UI" panose="020B0604030504040204" pitchFamily="50" charset="-128"/>
                <a:cs typeface="+mn-cs"/>
              </a:rPr>
              <a:t>　　</a:t>
            </a:r>
            <a:endParaRPr kumimoji="1" lang="ja-JP" altLang="en-US" sz="1800" b="0" i="0" u="none" strike="noStrike" kern="1200" cap="none" spc="0" normalizeH="0" baseline="0" noProof="0" dirty="0">
              <a:ln>
                <a:noFill/>
              </a:ln>
              <a:solidFill>
                <a:srgbClr val="FF0000"/>
              </a:solidFill>
              <a:effectLst/>
              <a:uLnTx/>
              <a:uFillTx/>
              <a:latin typeface="Meiryo UI" panose="020B0604030504040204" pitchFamily="50" charset="-128"/>
              <a:ea typeface="Meiryo UI" panose="020B0604030504040204" pitchFamily="50" charset="-128"/>
              <a:cs typeface="+mn-cs"/>
            </a:endParaRPr>
          </a:p>
        </p:txBody>
      </p:sp>
      <p:pic>
        <p:nvPicPr>
          <p:cNvPr id="4" name="図 3"/>
          <p:cNvPicPr>
            <a:picLocks noChangeAspect="1"/>
          </p:cNvPicPr>
          <p:nvPr/>
        </p:nvPicPr>
        <p:blipFill>
          <a:blip r:embed="rId2"/>
          <a:stretch>
            <a:fillRect/>
          </a:stretch>
        </p:blipFill>
        <p:spPr>
          <a:xfrm>
            <a:off x="-18870" y="3766901"/>
            <a:ext cx="5239948" cy="2982557"/>
          </a:xfrm>
          <a:prstGeom prst="rect">
            <a:avLst/>
          </a:prstGeom>
        </p:spPr>
      </p:pic>
      <p:sp>
        <p:nvSpPr>
          <p:cNvPr id="5" name="テキスト ボックス 4"/>
          <p:cNvSpPr txBox="1"/>
          <p:nvPr/>
        </p:nvSpPr>
        <p:spPr>
          <a:xfrm>
            <a:off x="93736" y="1143379"/>
            <a:ext cx="8866800" cy="1885232"/>
          </a:xfrm>
          <a:prstGeom prst="rect">
            <a:avLst/>
          </a:prstGeom>
          <a:noFill/>
          <a:ln w="25400" cmpd="dbl">
            <a:solidFill>
              <a:schemeClr val="tx1"/>
            </a:solidFill>
          </a:ln>
          <a:effectLst>
            <a:glow rad="63500">
              <a:schemeClr val="accent5">
                <a:lumMod val="40000"/>
                <a:lumOff val="60000"/>
                <a:alpha val="40000"/>
              </a:schemeClr>
            </a:glow>
          </a:effectLst>
        </p:spPr>
        <p:txBody>
          <a:bodyPr wrap="square" tIns="144000" bIns="72000" rtlCol="0" anchor="t" anchorCtr="0">
            <a:spAutoFit/>
          </a:bodyPr>
          <a:lstStyle/>
          <a:p>
            <a:pPr marL="177800" marR="0" lvl="0" indent="-177800" algn="l" defTabSz="457200" rtl="0" eaLnBrk="1" fontAlgn="auto" latinLnBrk="0" hangingPunct="1">
              <a:lnSpc>
                <a:spcPts val="2100"/>
              </a:lnSpc>
              <a:spcBef>
                <a:spcPts val="0"/>
              </a:spcBef>
              <a:spcAft>
                <a:spcPts val="400"/>
              </a:spcAft>
              <a:buClrTx/>
              <a:buSzTx/>
              <a:buFontTx/>
              <a:buNone/>
              <a:tabLst/>
              <a:defRPr/>
            </a:pPr>
            <a:r>
              <a:rPr kumimoji="0" lang="ja-JP" altLang="en-US" sz="148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0" lang="en-US" altLang="ja-JP" sz="148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2008</a:t>
            </a:r>
            <a:r>
              <a:rPr kumimoji="0" lang="ja-JP" altLang="en-US" sz="148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0" lang="en-US" altLang="ja-JP" sz="148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H20</a:t>
            </a:r>
            <a:r>
              <a:rPr kumimoji="0" lang="ja-JP" altLang="en-US" sz="148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）年のリーマン・ショック以降の急速な景気悪化の影響や水の合理的利用の進展などによって水需要及び給水収益は減少し続けている。</a:t>
            </a:r>
            <a:r>
              <a:rPr kumimoji="0" lang="ja-JP" altLang="en-US" sz="1480"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今後も中長期的に水需要・給水収益の減少傾向が続く</a:t>
            </a:r>
            <a:r>
              <a:rPr kumimoji="0" lang="ja-JP" altLang="en-US" sz="148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ものと予測している。</a:t>
            </a:r>
            <a:endParaRPr kumimoji="0" lang="en-US" altLang="ja-JP" sz="148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177800" marR="0" lvl="0" indent="-177800" algn="l" defTabSz="457200" rtl="0" eaLnBrk="1" fontAlgn="auto" latinLnBrk="0" hangingPunct="1">
              <a:lnSpc>
                <a:spcPts val="2100"/>
              </a:lnSpc>
              <a:spcBef>
                <a:spcPts val="0"/>
              </a:spcBef>
              <a:spcAft>
                <a:spcPts val="400"/>
              </a:spcAft>
              <a:buClrTx/>
              <a:buSzTx/>
              <a:buFontTx/>
              <a:buNone/>
              <a:tabLst/>
              <a:defRPr/>
            </a:pPr>
            <a:r>
              <a:rPr kumimoji="0" lang="ja-JP" altLang="en-US" sz="148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・施設面では、約</a:t>
            </a:r>
            <a:r>
              <a:rPr kumimoji="0" lang="en-US" altLang="ja-JP" sz="148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78</a:t>
            </a:r>
            <a:r>
              <a:rPr kumimoji="0" lang="ja-JP" altLang="en-US" sz="148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％の埋設管路が既に法定耐用年数</a:t>
            </a:r>
            <a:r>
              <a:rPr kumimoji="0" lang="en-US" altLang="ja-JP" sz="148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40</a:t>
            </a:r>
            <a:r>
              <a:rPr kumimoji="0" lang="ja-JP" altLang="en-US" sz="148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年を超過しているなど、</a:t>
            </a:r>
            <a:r>
              <a:rPr kumimoji="0" lang="ja-JP" altLang="en-US" sz="1480"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今後も多くの更新需要が見込まれる</a:t>
            </a:r>
            <a:r>
              <a:rPr kumimoji="0" lang="ja-JP" altLang="en-US" sz="148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。また、老朽化の進行に伴って、道路冠水や近隣住宅への浸水など都市の二次災害を引き起こしかねない</a:t>
            </a:r>
            <a:r>
              <a:rPr kumimoji="0" lang="ja-JP" altLang="en-US" sz="1480"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大規模な漏水事故の発生が懸念される</a:t>
            </a:r>
            <a:r>
              <a:rPr kumimoji="0" lang="ja-JP" altLang="en-US" sz="148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endParaRPr kumimoji="0" lang="en-US" altLang="ja-JP" sz="148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6" name="テキスト ボックス 16"/>
          <p:cNvSpPr txBox="1">
            <a:spLocks/>
          </p:cNvSpPr>
          <p:nvPr/>
        </p:nvSpPr>
        <p:spPr>
          <a:xfrm>
            <a:off x="772428" y="3484624"/>
            <a:ext cx="4023184" cy="307910"/>
          </a:xfrm>
          <a:prstGeom prst="rect">
            <a:avLst/>
          </a:prstGeom>
          <a:noFill/>
          <a:ln w="6350">
            <a:noFill/>
          </a:ln>
          <a:effectLst/>
        </p:spPr>
        <p:txBody>
          <a:bodyPr rot="0" spcFirstLastPara="0" vert="horz" wrap="square" lIns="91440" tIns="45720" rIns="91440" bIns="45720" numCol="1" spcCol="0" rtlCol="0" fromWordArt="0" anchor="t"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altLang="en-US" sz="1200" b="1" i="0" u="none" strike="noStrike" kern="1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Times New Roman" panose="02020603050405020304" pitchFamily="18" charset="0"/>
              </a:rPr>
              <a:t>＜実使用水量及び給水収益の推移＞</a:t>
            </a:r>
            <a:endParaRPr kumimoji="0" lang="ja-JP" altLang="en-US" sz="1100" b="1" i="0" u="none" strike="noStrike" kern="1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Times New Roman" panose="02020603050405020304" pitchFamily="18" charset="0"/>
            </a:endParaRPr>
          </a:p>
        </p:txBody>
      </p:sp>
      <p:sp>
        <p:nvSpPr>
          <p:cNvPr id="7" name="テキスト ボックス 6"/>
          <p:cNvSpPr txBox="1"/>
          <p:nvPr/>
        </p:nvSpPr>
        <p:spPr>
          <a:xfrm>
            <a:off x="5709837" y="3487153"/>
            <a:ext cx="2270112" cy="276999"/>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2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＜埋設管路の経過年数割合＞</a:t>
            </a:r>
          </a:p>
        </p:txBody>
      </p:sp>
      <p:sp>
        <p:nvSpPr>
          <p:cNvPr id="14" name="テキスト ボックス 13"/>
          <p:cNvSpPr txBox="1"/>
          <p:nvPr/>
        </p:nvSpPr>
        <p:spPr>
          <a:xfrm>
            <a:off x="4527136" y="3269310"/>
            <a:ext cx="4436163" cy="276999"/>
          </a:xfrm>
          <a:prstGeom prst="rect">
            <a:avLst/>
          </a:prstGeom>
          <a:noFill/>
        </p:spPr>
        <p:txBody>
          <a:bodyPr wrap="square" rtlCol="0">
            <a:spAutoFit/>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下記のデータはいずれも、導入検討時（</a:t>
            </a: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H29</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年度）のもの</a:t>
            </a: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cxnSp>
        <p:nvCxnSpPr>
          <p:cNvPr id="15" name="直線コネクタ 14"/>
          <p:cNvCxnSpPr/>
          <p:nvPr/>
        </p:nvCxnSpPr>
        <p:spPr>
          <a:xfrm>
            <a:off x="179512" y="560363"/>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6" name="正方形/長方形 15"/>
          <p:cNvSpPr/>
          <p:nvPr/>
        </p:nvSpPr>
        <p:spPr>
          <a:xfrm>
            <a:off x="251520" y="213023"/>
            <a:ext cx="5904656" cy="369332"/>
          </a:xfrm>
          <a:prstGeom prst="rect">
            <a:avLst/>
          </a:prstGeom>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800" b="1" i="0" u="none" strike="noStrike" kern="1200" cap="none" spc="0" normalizeH="0" baseline="0" noProof="0" dirty="0">
                <a:ln>
                  <a:noFill/>
                </a:ln>
                <a:solidFill>
                  <a:srgbClr val="000000"/>
                </a:solidFill>
                <a:effectLst/>
                <a:uLnTx/>
                <a:uFillTx/>
                <a:latin typeface="Calibri" panose="020F0502020204030204"/>
                <a:ea typeface="游ゴシック" panose="020B0400000000000000" pitchFamily="50" charset="-128"/>
                <a:cs typeface="+mn-cs"/>
              </a:rPr>
              <a:t>　経営課題</a:t>
            </a:r>
            <a:endParaRPr kumimoji="0" lang="ja-JP" altLang="en-US" sz="1800" b="1" i="0" u="none" strike="noStrike" kern="1200" cap="none" spc="0" normalizeH="0" baseline="0" noProof="0" dirty="0">
              <a:ln>
                <a:noFill/>
              </a:ln>
              <a:solidFill>
                <a:srgbClr val="FF0000"/>
              </a:solidFill>
              <a:effectLst/>
              <a:uLnTx/>
              <a:uFillTx/>
              <a:latin typeface="Calibri" panose="020F0502020204030204"/>
              <a:ea typeface="游ゴシック" panose="020B0400000000000000" pitchFamily="50" charset="-128"/>
              <a:cs typeface="+mn-cs"/>
            </a:endParaRPr>
          </a:p>
        </p:txBody>
      </p:sp>
      <p:sp>
        <p:nvSpPr>
          <p:cNvPr id="17" name="正方形/長方形 16"/>
          <p:cNvSpPr/>
          <p:nvPr/>
        </p:nvSpPr>
        <p:spPr>
          <a:xfrm>
            <a:off x="7743714" y="234434"/>
            <a:ext cx="1073244" cy="369332"/>
          </a:xfrm>
          <a:prstGeom prst="rect">
            <a:avLst/>
          </a:prstGeom>
          <a:noFill/>
        </p:spPr>
        <p:txBody>
          <a:bodyPr wrap="non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altLang="en-US" sz="1800" b="0" i="0" u="none" strike="noStrike" kern="1200" cap="none" spc="0" normalizeH="0" baseline="0" noProof="0" dirty="0">
                <a:ln>
                  <a:noFill/>
                </a:ln>
                <a:solidFill>
                  <a:prstClr val="black"/>
                </a:solidFill>
                <a:effectLst/>
                <a:uLnTx/>
                <a:uFillTx/>
                <a:latin typeface="Calibri" panose="020F0502020204030204"/>
                <a:ea typeface="游ゴシック" panose="020B0400000000000000" pitchFamily="50" charset="-128"/>
                <a:cs typeface="+mn-cs"/>
              </a:rPr>
              <a:t>＜</a:t>
            </a:r>
            <a:r>
              <a:rPr kumimoji="0" lang="en-US" altLang="ja-JP" sz="1800" b="0" i="0" u="none" strike="noStrike" kern="1200" cap="none" spc="0" normalizeH="0" baseline="0" noProof="0" dirty="0">
                <a:ln>
                  <a:noFill/>
                </a:ln>
                <a:solidFill>
                  <a:prstClr val="black"/>
                </a:solidFill>
                <a:effectLst/>
                <a:uLnTx/>
                <a:uFillTx/>
                <a:latin typeface="Calibri" panose="020F0502020204030204"/>
                <a:ea typeface="游ゴシック" panose="020B0400000000000000" pitchFamily="50" charset="-128"/>
                <a:cs typeface="+mn-cs"/>
              </a:rPr>
              <a:t>Why</a:t>
            </a:r>
            <a:r>
              <a:rPr kumimoji="0" lang="ja-JP" altLang="en-US" sz="1800" b="0" i="0" u="none" strike="noStrike" kern="1200" cap="none" spc="0" normalizeH="0" baseline="0" noProof="0" dirty="0">
                <a:ln>
                  <a:noFill/>
                </a:ln>
                <a:solidFill>
                  <a:prstClr val="black"/>
                </a:solidFill>
                <a:effectLst/>
                <a:uLnTx/>
                <a:uFillTx/>
                <a:latin typeface="Calibri" panose="020F0502020204030204"/>
                <a:ea typeface="游ゴシック" panose="020B0400000000000000" pitchFamily="50" charset="-128"/>
                <a:cs typeface="+mn-cs"/>
              </a:rPr>
              <a:t>＞</a:t>
            </a:r>
          </a:p>
        </p:txBody>
      </p:sp>
      <p:pic>
        <p:nvPicPr>
          <p:cNvPr id="19" name="図 18">
            <a:extLst>
              <a:ext uri="{FF2B5EF4-FFF2-40B4-BE49-F238E27FC236}">
                <a16:creationId xmlns:a16="http://schemas.microsoft.com/office/drawing/2014/main" id="{53042BAB-D850-9A66-7285-31A468B3CB28}"/>
              </a:ext>
            </a:extLst>
          </p:cNvPr>
          <p:cNvPicPr/>
          <p:nvPr/>
        </p:nvPicPr>
        <p:blipFill rotWithShape="1">
          <a:blip r:embed="rId3"/>
          <a:srcRect l="71944" t="20521" r="19787" b="73197"/>
          <a:stretch/>
        </p:blipFill>
        <p:spPr bwMode="auto">
          <a:xfrm>
            <a:off x="6556037" y="155495"/>
            <a:ext cx="818953" cy="355414"/>
          </a:xfrm>
          <a:prstGeom prst="rect">
            <a:avLst/>
          </a:prstGeom>
          <a:ln>
            <a:noFill/>
          </a:ln>
          <a:extLst>
            <a:ext uri="{53640926-AAD7-44D8-BBD7-CCE9431645EC}">
              <a14:shadowObscured xmlns:a14="http://schemas.microsoft.com/office/drawing/2010/main"/>
            </a:ext>
          </a:extLst>
        </p:spPr>
      </p:pic>
      <p:sp>
        <p:nvSpPr>
          <p:cNvPr id="21" name="テキスト ボックス 20"/>
          <p:cNvSpPr txBox="1"/>
          <p:nvPr/>
        </p:nvSpPr>
        <p:spPr>
          <a:xfrm>
            <a:off x="0" y="0"/>
            <a:ext cx="4211960" cy="2616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Ⅱ</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公民連携</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経営形態の見直し</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民営化の取組</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・工業用水道</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18" name="スライド番号プレースホルダー 17"/>
          <p:cNvSpPr>
            <a:spLocks noGrp="1"/>
          </p:cNvSpPr>
          <p:nvPr>
            <p:ph type="sldNum" sz="quarter" idx="12"/>
          </p:nvPr>
        </p:nvSpPr>
        <p:spPr/>
        <p:txBody>
          <a:bodyPr/>
          <a:lstStyle/>
          <a:p>
            <a:fld id="{77594F6A-A54B-438B-8D6E-C0576E169278}" type="slidenum">
              <a:rPr kumimoji="1" lang="ja-JP" altLang="en-US" smtClean="0"/>
              <a:t>105</a:t>
            </a:fld>
            <a:endParaRPr kumimoji="1" lang="ja-JP" altLang="en-US"/>
          </a:p>
        </p:txBody>
      </p:sp>
      <p:pic>
        <p:nvPicPr>
          <p:cNvPr id="2" name="図 1"/>
          <p:cNvPicPr>
            <a:picLocks noChangeAspect="1"/>
          </p:cNvPicPr>
          <p:nvPr/>
        </p:nvPicPr>
        <p:blipFill>
          <a:blip r:embed="rId4"/>
          <a:stretch>
            <a:fillRect/>
          </a:stretch>
        </p:blipFill>
        <p:spPr>
          <a:xfrm>
            <a:off x="5194156" y="3912411"/>
            <a:ext cx="3237257" cy="2798307"/>
          </a:xfrm>
          <a:prstGeom prst="rect">
            <a:avLst/>
          </a:prstGeom>
        </p:spPr>
      </p:pic>
    </p:spTree>
    <p:extLst>
      <p:ext uri="{BB962C8B-B14F-4D97-AF65-F5344CB8AC3E}">
        <p14:creationId xmlns:p14="http://schemas.microsoft.com/office/powerpoint/2010/main" val="2813072481"/>
      </p:ext>
    </p:extLst>
  </p:cSld>
  <p:clrMapOvr>
    <a:masterClrMapping/>
  </p:clrMapOvr>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3" name="直線コネクタ 2"/>
          <p:cNvCxnSpPr/>
          <p:nvPr/>
        </p:nvCxnSpPr>
        <p:spPr>
          <a:xfrm>
            <a:off x="179512" y="560363"/>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4" name="正方形/長方形 3"/>
          <p:cNvSpPr/>
          <p:nvPr/>
        </p:nvSpPr>
        <p:spPr>
          <a:xfrm>
            <a:off x="251520" y="213023"/>
            <a:ext cx="5904656" cy="369332"/>
          </a:xfrm>
          <a:prstGeom prst="rect">
            <a:avLst/>
          </a:prstGeom>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800" b="1" i="0" u="none" strike="noStrike" kern="1200" cap="none" spc="0" normalizeH="0" baseline="0" noProof="0" dirty="0">
                <a:ln>
                  <a:noFill/>
                </a:ln>
                <a:solidFill>
                  <a:srgbClr val="FF0000"/>
                </a:solidFill>
                <a:effectLst/>
                <a:uLnTx/>
                <a:uFillTx/>
                <a:latin typeface="Calibri" panose="020F0502020204030204"/>
                <a:ea typeface="游ゴシック" panose="020B0400000000000000" pitchFamily="50" charset="-128"/>
                <a:cs typeface="+mn-cs"/>
              </a:rPr>
              <a:t>　</a:t>
            </a:r>
            <a:r>
              <a:rPr kumimoji="0" lang="ja-JP" altLang="en-US" sz="1800" b="1" i="0" u="none" strike="noStrike" kern="1200" cap="none" spc="0" normalizeH="0" baseline="0" noProof="0" dirty="0">
                <a:ln>
                  <a:noFill/>
                </a:ln>
                <a:solidFill>
                  <a:prstClr val="black"/>
                </a:solidFill>
                <a:effectLst/>
                <a:uLnTx/>
                <a:uFillTx/>
                <a:latin typeface="Calibri" panose="020F0502020204030204"/>
                <a:ea typeface="游ゴシック" panose="020B0400000000000000" pitchFamily="50" charset="-128"/>
                <a:cs typeface="+mn-cs"/>
              </a:rPr>
              <a:t>今後の方向性</a:t>
            </a:r>
          </a:p>
        </p:txBody>
      </p:sp>
      <p:sp>
        <p:nvSpPr>
          <p:cNvPr id="5" name="正方形/長方形 4"/>
          <p:cNvSpPr/>
          <p:nvPr/>
        </p:nvSpPr>
        <p:spPr>
          <a:xfrm>
            <a:off x="7645388" y="234434"/>
            <a:ext cx="1269899" cy="369332"/>
          </a:xfrm>
          <a:prstGeom prst="rect">
            <a:avLst/>
          </a:prstGeom>
          <a:noFill/>
        </p:spPr>
        <p:txBody>
          <a:bodyPr wrap="non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altLang="en-US" sz="1800" b="0" i="0" u="none" strike="noStrike" kern="1200" cap="none" spc="0" normalizeH="0" baseline="0" noProof="0" dirty="0">
                <a:ln>
                  <a:noFill/>
                </a:ln>
                <a:solidFill>
                  <a:prstClr val="black"/>
                </a:solidFill>
                <a:effectLst/>
                <a:uLnTx/>
                <a:uFillTx/>
                <a:latin typeface="Calibri" panose="020F0502020204030204"/>
                <a:ea typeface="游ゴシック" panose="020B0400000000000000" pitchFamily="50" charset="-128"/>
                <a:cs typeface="+mn-cs"/>
              </a:rPr>
              <a:t>＜</a:t>
            </a:r>
            <a:r>
              <a:rPr kumimoji="0" lang="en-US" altLang="ja-JP" sz="1800" b="0" i="0" u="none" strike="noStrike" kern="1200" cap="none" spc="0" normalizeH="0" baseline="0" noProof="0" dirty="0">
                <a:ln>
                  <a:noFill/>
                </a:ln>
                <a:solidFill>
                  <a:prstClr val="black"/>
                </a:solidFill>
                <a:effectLst/>
                <a:uLnTx/>
                <a:uFillTx/>
                <a:latin typeface="Calibri" panose="020F0502020204030204"/>
                <a:ea typeface="游ゴシック" panose="020B0400000000000000" pitchFamily="50" charset="-128"/>
                <a:cs typeface="+mn-cs"/>
              </a:rPr>
              <a:t>Vision </a:t>
            </a:r>
            <a:r>
              <a:rPr kumimoji="0" lang="ja-JP" altLang="en-US" sz="1800" b="0" i="0" u="none" strike="noStrike" kern="1200" cap="none" spc="0" normalizeH="0" baseline="0" noProof="0" dirty="0">
                <a:ln>
                  <a:noFill/>
                </a:ln>
                <a:solidFill>
                  <a:prstClr val="black"/>
                </a:solidFill>
                <a:effectLst/>
                <a:uLnTx/>
                <a:uFillTx/>
                <a:latin typeface="Calibri" panose="020F0502020204030204"/>
                <a:ea typeface="游ゴシック" panose="020B0400000000000000" pitchFamily="50" charset="-128"/>
                <a:cs typeface="+mn-cs"/>
              </a:rPr>
              <a:t>＞</a:t>
            </a:r>
          </a:p>
        </p:txBody>
      </p:sp>
      <p:sp>
        <p:nvSpPr>
          <p:cNvPr id="7" name="角丸四角形 6"/>
          <p:cNvSpPr/>
          <p:nvPr/>
        </p:nvSpPr>
        <p:spPr>
          <a:xfrm>
            <a:off x="2346541" y="2620799"/>
            <a:ext cx="2512842" cy="388963"/>
          </a:xfrm>
          <a:prstGeom prst="roundRect">
            <a:avLst>
              <a:gd name="adj" fmla="val 8822"/>
            </a:avLst>
          </a:prstGeom>
          <a:solidFill>
            <a:schemeClr val="bg2">
              <a:lumMod val="75000"/>
            </a:schemeClr>
          </a:solidFill>
          <a:ln w="38100">
            <a:noFill/>
          </a:ln>
          <a:effectLst/>
          <a:scene3d>
            <a:camera prst="orthographicFront">
              <a:rot lat="0" lon="0" rev="0"/>
            </a:camera>
            <a:lightRig rig="glow" dir="t">
              <a:rot lat="0" lon="0" rev="14100000"/>
            </a:lightRig>
          </a:scene3d>
          <a:sp3d prstMaterial="softEdge">
            <a:bevelT w="127000" prst="artDeco"/>
          </a:sp3d>
        </p:spPr>
        <p:style>
          <a:lnRef idx="2">
            <a:schemeClr val="accent6"/>
          </a:lnRef>
          <a:fillRef idx="1">
            <a:schemeClr val="lt1"/>
          </a:fillRef>
          <a:effectRef idx="0">
            <a:schemeClr val="accent6"/>
          </a:effectRef>
          <a:fontRef idx="minor">
            <a:schemeClr val="dk1"/>
          </a:fontRef>
        </p:style>
        <p:txBody>
          <a:bodyPr rot="0" spcFirstLastPara="0" vert="horz" wrap="square" lIns="0" tIns="36000" rIns="7200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altLang="en-US" sz="16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メイリオ" panose="020B0604030504040204" pitchFamily="50" charset="-128"/>
                <a:ea typeface="メイリオ" panose="020B0604030504040204" pitchFamily="50" charset="-128"/>
                <a:cs typeface="+mn-cs"/>
              </a:rPr>
              <a:t>公による制約</a:t>
            </a:r>
            <a:endParaRPr kumimoji="0" lang="en-US" altLang="ja-JP" sz="16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メイリオ" panose="020B0604030504040204" pitchFamily="50" charset="-128"/>
              <a:ea typeface="メイリオ" panose="020B0604030504040204" pitchFamily="50" charset="-128"/>
              <a:cs typeface="+mn-cs"/>
            </a:endParaRPr>
          </a:p>
        </p:txBody>
      </p:sp>
      <p:sp>
        <p:nvSpPr>
          <p:cNvPr id="8" name="角丸四角形 7"/>
          <p:cNvSpPr/>
          <p:nvPr/>
        </p:nvSpPr>
        <p:spPr>
          <a:xfrm>
            <a:off x="2280973" y="5284286"/>
            <a:ext cx="2637533" cy="792000"/>
          </a:xfrm>
          <a:prstGeom prst="roundRect">
            <a:avLst>
              <a:gd name="adj" fmla="val 8822"/>
            </a:avLst>
          </a:prstGeom>
          <a:solidFill>
            <a:schemeClr val="bg2">
              <a:lumMod val="90000"/>
            </a:schemeClr>
          </a:solidFill>
          <a:ln w="38100">
            <a:noFill/>
          </a:ln>
          <a:effectLst/>
          <a:scene3d>
            <a:camera prst="orthographicFront">
              <a:rot lat="0" lon="0" rev="0"/>
            </a:camera>
            <a:lightRig rig="glow" dir="t">
              <a:rot lat="0" lon="0" rev="14100000"/>
            </a:lightRig>
          </a:scene3d>
          <a:sp3d prstMaterial="softEdge">
            <a:bevelT w="127000" prst="artDeco"/>
          </a:sp3d>
        </p:spPr>
        <p:style>
          <a:lnRef idx="2">
            <a:schemeClr val="accent6"/>
          </a:lnRef>
          <a:fillRef idx="1">
            <a:schemeClr val="lt1"/>
          </a:fillRef>
          <a:effectRef idx="0">
            <a:schemeClr val="accent6"/>
          </a:effectRef>
          <a:fontRef idx="minor">
            <a:schemeClr val="dk1"/>
          </a:fontRef>
        </p:style>
        <p:txBody>
          <a:bodyPr rot="0" spcFirstLastPara="0" vert="horz" wrap="square" lIns="144000" tIns="36000" rIns="72000" bIns="0" numCol="1" spcCol="0" rtlCol="0" fromWordArt="0" anchor="ctr" anchorCtr="0" forceAA="0" compatLnSpc="1">
            <a:prstTxWarp prst="textNoShape">
              <a:avLst/>
            </a:prstTxWarp>
            <a:noAutofit/>
          </a:bodyPr>
          <a:lstStyle/>
          <a:p>
            <a:pPr marL="0" marR="0" lvl="0" indent="0" algn="l" defTabSz="457200" rtl="0" eaLnBrk="1" fontAlgn="auto" latinLnBrk="0" hangingPunct="1">
              <a:lnSpc>
                <a:spcPct val="100000"/>
              </a:lnSpc>
              <a:spcBef>
                <a:spcPts val="0"/>
              </a:spcBef>
              <a:spcAft>
                <a:spcPts val="100"/>
              </a:spcAft>
              <a:buClrTx/>
              <a:buSzTx/>
              <a:buFontTx/>
              <a:buNone/>
              <a:tabLst/>
              <a:defRPr/>
            </a:pPr>
            <a:r>
              <a:rPr kumimoji="0" lang="ja-JP" altLang="en-US" sz="148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新技術導入手続きの長期化</a:t>
            </a:r>
            <a:endParaRPr kumimoji="0" lang="en-US" altLang="ja-JP" sz="148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費用削減や工期短縮に繋がる新技術の活用について、即応性に乏しい</a:t>
            </a:r>
            <a:endParaRPr kumimoji="0"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9" name="角丸四角形 8"/>
          <p:cNvSpPr/>
          <p:nvPr/>
        </p:nvSpPr>
        <p:spPr>
          <a:xfrm>
            <a:off x="2280973" y="3817104"/>
            <a:ext cx="2637533" cy="792000"/>
          </a:xfrm>
          <a:prstGeom prst="roundRect">
            <a:avLst>
              <a:gd name="adj" fmla="val 8822"/>
            </a:avLst>
          </a:prstGeom>
          <a:solidFill>
            <a:schemeClr val="bg2">
              <a:lumMod val="90000"/>
            </a:schemeClr>
          </a:solidFill>
          <a:ln w="38100">
            <a:noFill/>
          </a:ln>
          <a:effectLst/>
          <a:scene3d>
            <a:camera prst="orthographicFront">
              <a:rot lat="0" lon="0" rev="0"/>
            </a:camera>
            <a:lightRig rig="glow" dir="t">
              <a:rot lat="0" lon="0" rev="14100000"/>
            </a:lightRig>
          </a:scene3d>
          <a:sp3d prstMaterial="softEdge">
            <a:bevelT w="127000" prst="artDeco"/>
          </a:sp3d>
        </p:spPr>
        <p:style>
          <a:lnRef idx="2">
            <a:schemeClr val="accent6"/>
          </a:lnRef>
          <a:fillRef idx="1">
            <a:schemeClr val="lt1"/>
          </a:fillRef>
          <a:effectRef idx="0">
            <a:schemeClr val="accent6"/>
          </a:effectRef>
          <a:fontRef idx="minor">
            <a:schemeClr val="dk1"/>
          </a:fontRef>
        </p:style>
        <p:txBody>
          <a:bodyPr rot="0" spcFirstLastPara="0" vert="horz" wrap="square" lIns="144000" tIns="36000" rIns="72000" bIns="0" numCol="1" spcCol="0" rtlCol="0" fromWordArt="0" anchor="ctr" anchorCtr="0" forceAA="0" compatLnSpc="1">
            <a:prstTxWarp prst="textNoShape">
              <a:avLst/>
            </a:prstTxWarp>
            <a:noAutofit/>
          </a:bodyPr>
          <a:lstStyle/>
          <a:p>
            <a:pPr marL="0" marR="0" lvl="0" indent="0" algn="l" defTabSz="457200" rtl="0" eaLnBrk="1" fontAlgn="auto" latinLnBrk="0" hangingPunct="1">
              <a:lnSpc>
                <a:spcPct val="100000"/>
              </a:lnSpc>
              <a:spcBef>
                <a:spcPts val="0"/>
              </a:spcBef>
              <a:spcAft>
                <a:spcPts val="100"/>
              </a:spcAft>
              <a:buClrTx/>
              <a:buSzTx/>
              <a:buFontTx/>
              <a:buNone/>
              <a:tabLst/>
              <a:defRPr/>
            </a:pPr>
            <a:r>
              <a:rPr kumimoji="0" lang="ja-JP" altLang="en-US" sz="148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需要開拓ノウハウの不足</a:t>
            </a:r>
          </a:p>
          <a:p>
            <a:pPr marL="0" marR="0" lvl="0" indent="0" algn="l" defTabSz="457200" rtl="0" eaLnBrk="1" fontAlgn="auto" latinLnBrk="0" hangingPunct="1">
              <a:lnSpc>
                <a:spcPct val="100000"/>
              </a:lnSpc>
              <a:spcBef>
                <a:spcPts val="0"/>
              </a:spcBef>
              <a:spcAft>
                <a:spcPts val="100"/>
              </a:spcAft>
              <a:buClrTx/>
              <a:buSzTx/>
              <a:buFontTx/>
              <a:buNone/>
              <a:tabLst/>
              <a:defRPr/>
            </a:pPr>
            <a:r>
              <a:rPr kumimoji="0"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企業との接触機会が少なく、情報収集力が不足</a:t>
            </a:r>
          </a:p>
        </p:txBody>
      </p:sp>
      <p:sp>
        <p:nvSpPr>
          <p:cNvPr id="10" name="角丸四角形 9"/>
          <p:cNvSpPr/>
          <p:nvPr/>
        </p:nvSpPr>
        <p:spPr>
          <a:xfrm>
            <a:off x="2280973" y="6003807"/>
            <a:ext cx="2637533" cy="792000"/>
          </a:xfrm>
          <a:prstGeom prst="roundRect">
            <a:avLst>
              <a:gd name="adj" fmla="val 8822"/>
            </a:avLst>
          </a:prstGeom>
          <a:solidFill>
            <a:schemeClr val="bg2">
              <a:lumMod val="90000"/>
            </a:schemeClr>
          </a:solidFill>
          <a:ln w="38100">
            <a:noFill/>
          </a:ln>
          <a:effectLst/>
          <a:scene3d>
            <a:camera prst="orthographicFront">
              <a:rot lat="0" lon="0" rev="0"/>
            </a:camera>
            <a:lightRig rig="glow" dir="t">
              <a:rot lat="0" lon="0" rev="14100000"/>
            </a:lightRig>
          </a:scene3d>
          <a:sp3d prstMaterial="softEdge">
            <a:bevelT w="127000" prst="artDeco"/>
          </a:sp3d>
        </p:spPr>
        <p:style>
          <a:lnRef idx="2">
            <a:schemeClr val="accent6"/>
          </a:lnRef>
          <a:fillRef idx="1">
            <a:schemeClr val="lt1"/>
          </a:fillRef>
          <a:effectRef idx="0">
            <a:schemeClr val="accent6"/>
          </a:effectRef>
          <a:fontRef idx="minor">
            <a:schemeClr val="dk1"/>
          </a:fontRef>
        </p:style>
        <p:txBody>
          <a:bodyPr rot="0" spcFirstLastPara="0" vert="horz" wrap="square" lIns="144000" tIns="36000" rIns="72000" bIns="0" numCol="1" spcCol="0" rtlCol="0" fromWordArt="0" anchor="ctr" anchorCtr="0" forceAA="0" compatLnSpc="1">
            <a:prstTxWarp prst="textNoShape">
              <a:avLst/>
            </a:prstTxWarp>
            <a:noAutofit/>
          </a:bodyPr>
          <a:lstStyle/>
          <a:p>
            <a:pPr marL="0" marR="0" lvl="0" indent="0" algn="l" defTabSz="457200" rtl="0" eaLnBrk="1" fontAlgn="auto" latinLnBrk="0" hangingPunct="1">
              <a:lnSpc>
                <a:spcPct val="100000"/>
              </a:lnSpc>
              <a:spcBef>
                <a:spcPts val="0"/>
              </a:spcBef>
              <a:spcAft>
                <a:spcPts val="100"/>
              </a:spcAft>
              <a:buClrTx/>
              <a:buSzTx/>
              <a:buFontTx/>
              <a:buNone/>
              <a:tabLst/>
              <a:defRPr/>
            </a:pPr>
            <a:r>
              <a:rPr kumimoji="0" lang="ja-JP" altLang="en-US" sz="148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入札契約制度の制約</a:t>
            </a:r>
            <a:endParaRPr kumimoji="0" lang="en-US" altLang="ja-JP" sz="148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創意工夫が発揮されにくい仕様発注</a:t>
            </a:r>
            <a:endParaRPr kumimoji="0" lang="en-US" altLang="ja-JP" sz="11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11" name="角丸四角形 10"/>
          <p:cNvSpPr/>
          <p:nvPr/>
        </p:nvSpPr>
        <p:spPr>
          <a:xfrm>
            <a:off x="2280973" y="4549755"/>
            <a:ext cx="2637533" cy="792000"/>
          </a:xfrm>
          <a:prstGeom prst="roundRect">
            <a:avLst>
              <a:gd name="adj" fmla="val 8822"/>
            </a:avLst>
          </a:prstGeom>
          <a:solidFill>
            <a:schemeClr val="bg2">
              <a:lumMod val="90000"/>
            </a:schemeClr>
          </a:solidFill>
          <a:ln w="38100">
            <a:noFill/>
          </a:ln>
          <a:effectLst/>
          <a:scene3d>
            <a:camera prst="orthographicFront">
              <a:rot lat="0" lon="0" rev="0"/>
            </a:camera>
            <a:lightRig rig="glow" dir="t">
              <a:rot lat="0" lon="0" rev="14100000"/>
            </a:lightRig>
          </a:scene3d>
          <a:sp3d prstMaterial="softEdge">
            <a:bevelT w="127000" prst="artDeco"/>
          </a:sp3d>
        </p:spPr>
        <p:style>
          <a:lnRef idx="2">
            <a:schemeClr val="accent6"/>
          </a:lnRef>
          <a:fillRef idx="1">
            <a:schemeClr val="lt1"/>
          </a:fillRef>
          <a:effectRef idx="0">
            <a:schemeClr val="accent6"/>
          </a:effectRef>
          <a:fontRef idx="minor">
            <a:schemeClr val="dk1"/>
          </a:fontRef>
        </p:style>
        <p:txBody>
          <a:bodyPr rot="0" spcFirstLastPara="0" vert="horz" wrap="square" lIns="144000" tIns="36000" rIns="72000" bIns="0" numCol="1" spcCol="0" rtlCol="0" fromWordArt="0" anchor="ctr" anchorCtr="0" forceAA="0" compatLnSpc="1">
            <a:prstTxWarp prst="textNoShape">
              <a:avLst/>
            </a:prstTxWarp>
            <a:noAutofit/>
          </a:bodyPr>
          <a:lstStyle/>
          <a:p>
            <a:pPr marL="0" marR="0" lvl="0" indent="0" algn="l" defTabSz="457200" rtl="0" eaLnBrk="1" fontAlgn="auto" latinLnBrk="0" hangingPunct="1">
              <a:lnSpc>
                <a:spcPct val="100000"/>
              </a:lnSpc>
              <a:spcBef>
                <a:spcPts val="0"/>
              </a:spcBef>
              <a:spcAft>
                <a:spcPts val="100"/>
              </a:spcAft>
              <a:buClrTx/>
              <a:buSzTx/>
              <a:buFontTx/>
              <a:buNone/>
              <a:tabLst/>
              <a:defRPr/>
            </a:pPr>
            <a:r>
              <a:rPr kumimoji="0" lang="ja-JP" altLang="en-US" sz="148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附帯事業のハードル</a:t>
            </a:r>
            <a:endParaRPr kumimoji="0" lang="en-US" altLang="ja-JP" sz="148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地方公営企業法上、本事業と密接な関係にある場合等に限られる</a:t>
            </a:r>
            <a:endParaRPr kumimoji="0" lang="en-US" altLang="ja-JP" sz="11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grpSp>
        <p:nvGrpSpPr>
          <p:cNvPr id="12" name="グループ化 11"/>
          <p:cNvGrpSpPr/>
          <p:nvPr/>
        </p:nvGrpSpPr>
        <p:grpSpPr>
          <a:xfrm>
            <a:off x="4883291" y="3401070"/>
            <a:ext cx="551151" cy="3196242"/>
            <a:chOff x="5438133" y="3501613"/>
            <a:chExt cx="551151" cy="3196242"/>
          </a:xfrm>
        </p:grpSpPr>
        <p:sp>
          <p:nvSpPr>
            <p:cNvPr id="13" name="二等辺三角形 12"/>
            <p:cNvSpPr/>
            <p:nvPr/>
          </p:nvSpPr>
          <p:spPr>
            <a:xfrm rot="5400000">
              <a:off x="4160290" y="4868861"/>
              <a:ext cx="3196242" cy="461746"/>
            </a:xfrm>
            <a:prstGeom prst="triangle">
              <a:avLst/>
            </a:prstGeom>
            <a:gradFill flip="none" rotWithShape="1">
              <a:gsLst>
                <a:gs pos="0">
                  <a:srgbClr val="FF0000"/>
                </a:gs>
                <a:gs pos="76000">
                  <a:srgbClr val="FF99FF"/>
                </a:gs>
                <a:gs pos="100000">
                  <a:srgbClr val="FFDFC9"/>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50" charset="-128"/>
                <a:cs typeface="+mn-cs"/>
              </a:endParaRPr>
            </a:p>
          </p:txBody>
        </p:sp>
        <p:sp>
          <p:nvSpPr>
            <p:cNvPr id="14" name="テキスト ボックス 13"/>
            <p:cNvSpPr txBox="1"/>
            <p:nvPr/>
          </p:nvSpPr>
          <p:spPr>
            <a:xfrm>
              <a:off x="5438133" y="3501613"/>
              <a:ext cx="430887" cy="3141811"/>
            </a:xfrm>
            <a:prstGeom prst="rect">
              <a:avLst/>
            </a:prstGeom>
            <a:noFill/>
          </p:spPr>
          <p:txBody>
            <a:bodyPr vert="eaVert"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prstClr val="white"/>
                  </a:solidFill>
                  <a:effectLst>
                    <a:outerShdw blurRad="38100" dist="38100" dir="2700000" algn="tl">
                      <a:srgbClr val="000000">
                        <a:alpha val="43137"/>
                      </a:srgbClr>
                    </a:outerShdw>
                  </a:effectLst>
                  <a:uLnTx/>
                  <a:uFillTx/>
                  <a:latin typeface="メイリオ" panose="020B0604030504040204" pitchFamily="50" charset="-128"/>
                  <a:ea typeface="メイリオ" panose="020B0604030504040204" pitchFamily="50" charset="-128"/>
                  <a:cs typeface="+mn-cs"/>
                </a:rPr>
                <a:t>民間</a:t>
              </a:r>
              <a:r>
                <a:rPr kumimoji="0" lang="ja-JP" altLang="en-US" sz="1600" b="1" i="0" u="none" strike="noStrike" kern="1200" cap="none" spc="0" normalizeH="0" baseline="0" noProof="0" dirty="0">
                  <a:ln>
                    <a:noFill/>
                  </a:ln>
                  <a:solidFill>
                    <a:prstClr val="white"/>
                  </a:solidFill>
                  <a:effectLst>
                    <a:outerShdw blurRad="38100" dist="38100" dir="2700000" algn="tl">
                      <a:srgbClr val="000000">
                        <a:alpha val="43137"/>
                      </a:srgbClr>
                    </a:outerShdw>
                  </a:effectLst>
                  <a:uLnTx/>
                  <a:uFillTx/>
                  <a:latin typeface="メイリオ" panose="020B0604030504040204" pitchFamily="50" charset="-128"/>
                  <a:ea typeface="メイリオ" panose="020B0604030504040204" pitchFamily="50" charset="-128"/>
                  <a:cs typeface="+mn-cs"/>
                </a:rPr>
                <a:t>活力</a:t>
              </a:r>
              <a:r>
                <a:rPr kumimoji="1" lang="ja-JP" altLang="en-US" sz="1600" b="1" i="0" u="none" strike="noStrike" kern="1200" cap="none" spc="0" normalizeH="0" baseline="0" noProof="0" dirty="0">
                  <a:ln>
                    <a:noFill/>
                  </a:ln>
                  <a:solidFill>
                    <a:prstClr val="white"/>
                  </a:solidFill>
                  <a:effectLst>
                    <a:outerShdw blurRad="38100" dist="38100" dir="2700000" algn="tl">
                      <a:srgbClr val="000000">
                        <a:alpha val="43137"/>
                      </a:srgbClr>
                    </a:outerShdw>
                  </a:effectLst>
                  <a:uLnTx/>
                  <a:uFillTx/>
                  <a:latin typeface="メイリオ" panose="020B0604030504040204" pitchFamily="50" charset="-128"/>
                  <a:ea typeface="メイリオ" panose="020B0604030504040204" pitchFamily="50" charset="-128"/>
                  <a:cs typeface="+mn-cs"/>
                </a:rPr>
                <a:t>の導入</a:t>
              </a:r>
            </a:p>
          </p:txBody>
        </p:sp>
      </p:grpSp>
      <p:sp>
        <p:nvSpPr>
          <p:cNvPr id="15" name="角丸四角形 14"/>
          <p:cNvSpPr/>
          <p:nvPr/>
        </p:nvSpPr>
        <p:spPr>
          <a:xfrm>
            <a:off x="2280973" y="3121255"/>
            <a:ext cx="2637533" cy="792000"/>
          </a:xfrm>
          <a:prstGeom prst="roundRect">
            <a:avLst>
              <a:gd name="adj" fmla="val 8822"/>
            </a:avLst>
          </a:prstGeom>
          <a:solidFill>
            <a:schemeClr val="bg2">
              <a:lumMod val="90000"/>
            </a:schemeClr>
          </a:solidFill>
          <a:ln w="38100">
            <a:noFill/>
          </a:ln>
          <a:effectLst/>
          <a:scene3d>
            <a:camera prst="orthographicFront">
              <a:rot lat="0" lon="0" rev="0"/>
            </a:camera>
            <a:lightRig rig="glow" dir="t">
              <a:rot lat="0" lon="0" rev="14100000"/>
            </a:lightRig>
          </a:scene3d>
          <a:sp3d prstMaterial="softEdge">
            <a:bevelT w="127000" prst="artDeco"/>
          </a:sp3d>
        </p:spPr>
        <p:style>
          <a:lnRef idx="2">
            <a:schemeClr val="accent6"/>
          </a:lnRef>
          <a:fillRef idx="1">
            <a:schemeClr val="lt1"/>
          </a:fillRef>
          <a:effectRef idx="0">
            <a:schemeClr val="accent6"/>
          </a:effectRef>
          <a:fontRef idx="minor">
            <a:schemeClr val="dk1"/>
          </a:fontRef>
        </p:style>
        <p:txBody>
          <a:bodyPr rot="0" spcFirstLastPara="0" vert="horz" wrap="square" lIns="144000" tIns="36000" rIns="72000" bIns="0" numCol="1" spcCol="0" rtlCol="0" fromWordArt="0" anchor="ctr" anchorCtr="0" forceAA="0" compatLnSpc="1">
            <a:prstTxWarp prst="textNoShape">
              <a:avLst/>
            </a:prstTxWarp>
            <a:noAutofit/>
          </a:bodyPr>
          <a:lstStyle/>
          <a:p>
            <a:pPr marL="0" marR="0" lvl="0" indent="0" algn="l" defTabSz="457200" rtl="0" eaLnBrk="1" fontAlgn="auto" latinLnBrk="0" hangingPunct="1">
              <a:lnSpc>
                <a:spcPct val="100000"/>
              </a:lnSpc>
              <a:spcBef>
                <a:spcPts val="0"/>
              </a:spcBef>
              <a:spcAft>
                <a:spcPts val="100"/>
              </a:spcAft>
              <a:buClrTx/>
              <a:buSzTx/>
              <a:buFontTx/>
              <a:buNone/>
              <a:tabLst/>
              <a:defRPr/>
            </a:pPr>
            <a:r>
              <a:rPr kumimoji="0" lang="ja-JP" altLang="en-US" sz="148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柔軟性のない料金設定</a:t>
            </a:r>
            <a:endParaRPr kumimoji="0" lang="en-US" altLang="ja-JP" sz="148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需要家の使用状況にあった多様な料金設定が行いにくい（硬直的な公平性）</a:t>
            </a:r>
            <a:endParaRPr kumimoji="0"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17" name="1 つの角を切り取った四角形 16"/>
          <p:cNvSpPr/>
          <p:nvPr/>
        </p:nvSpPr>
        <p:spPr>
          <a:xfrm>
            <a:off x="5520891" y="3297447"/>
            <a:ext cx="3577232" cy="2022308"/>
          </a:xfrm>
          <a:prstGeom prst="snip1Rect">
            <a:avLst>
              <a:gd name="adj" fmla="val 12629"/>
            </a:avLst>
          </a:prstGeom>
          <a:solidFill>
            <a:schemeClr val="accent1">
              <a:lumMod val="20000"/>
              <a:lumOff val="80000"/>
            </a:schemeClr>
          </a:solidFill>
          <a:ln w="19050"/>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altLang="ja-JP" sz="1480" b="0" i="0" u="none" strike="noStrike" kern="1200" cap="none" spc="0" normalizeH="0" baseline="0" noProof="0" dirty="0">
              <a:ln>
                <a:noFill/>
              </a:ln>
              <a:solidFill>
                <a:prstClr val="white"/>
              </a:solidFill>
              <a:effectLst/>
              <a:uLnTx/>
              <a:uFillTx/>
              <a:latin typeface="Calibri" panose="020F0502020204030204"/>
              <a:ea typeface="游ゴシック" panose="020B0400000000000000" pitchFamily="50" charset="-128"/>
              <a:cs typeface="+mn-cs"/>
            </a:endParaRPr>
          </a:p>
        </p:txBody>
      </p:sp>
      <p:sp>
        <p:nvSpPr>
          <p:cNvPr id="18" name="角丸四角形 17"/>
          <p:cNvSpPr/>
          <p:nvPr/>
        </p:nvSpPr>
        <p:spPr>
          <a:xfrm>
            <a:off x="5651373" y="3028920"/>
            <a:ext cx="2066911" cy="413214"/>
          </a:xfrm>
          <a:prstGeom prst="roundRect">
            <a:avLst/>
          </a:prstGeom>
          <a:gradFill>
            <a:gsLst>
              <a:gs pos="0">
                <a:schemeClr val="accent1">
                  <a:lumMod val="75000"/>
                </a:schemeClr>
              </a:gs>
              <a:gs pos="60000">
                <a:schemeClr val="accent1">
                  <a:lumMod val="75000"/>
                </a:schemeClr>
              </a:gs>
              <a:gs pos="100000">
                <a:schemeClr val="accent5">
                  <a:lumMod val="20000"/>
                  <a:lumOff val="80000"/>
                </a:schemeClr>
              </a:gs>
            </a:gsLst>
            <a:lin ang="5400000" scaled="0"/>
          </a:gradFill>
          <a:ln w="22225" cmpd="dbl">
            <a:solidFill>
              <a:schemeClr val="tx1"/>
            </a:solidFill>
          </a:ln>
          <a:effectLst>
            <a:glow rad="63500">
              <a:schemeClr val="accent3">
                <a:satMod val="175000"/>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altLang="en-US" sz="1600" b="1" i="0" u="none" strike="noStrike" kern="1200" cap="none" spc="0" normalizeH="0" baseline="0" noProof="0" dirty="0">
                <a:ln>
                  <a:noFill/>
                </a:ln>
                <a:solidFill>
                  <a:prstClr val="white"/>
                </a:solidFill>
                <a:effectLst/>
                <a:uLnTx/>
                <a:uFillTx/>
                <a:latin typeface="メイリオ" panose="020B0604030504040204" pitchFamily="50" charset="-128"/>
                <a:ea typeface="メイリオ" panose="020B0604030504040204" pitchFamily="50" charset="-128"/>
                <a:cs typeface="+mn-cs"/>
              </a:rPr>
              <a:t>収益性の向上</a:t>
            </a:r>
            <a:endParaRPr kumimoji="1" lang="ja-JP" altLang="en-US" sz="1600" b="1" i="0" u="none" strike="noStrike" kern="1200" cap="none" spc="0" normalizeH="0" baseline="0" noProof="0" dirty="0">
              <a:ln>
                <a:noFill/>
              </a:ln>
              <a:solidFill>
                <a:prstClr val="white"/>
              </a:solidFill>
              <a:effectLst/>
              <a:uLnTx/>
              <a:uFillTx/>
              <a:latin typeface="メイリオ" panose="020B0604030504040204" pitchFamily="50" charset="-128"/>
              <a:ea typeface="メイリオ" panose="020B0604030504040204" pitchFamily="50" charset="-128"/>
              <a:cs typeface="+mn-cs"/>
            </a:endParaRPr>
          </a:p>
        </p:txBody>
      </p:sp>
      <p:sp>
        <p:nvSpPr>
          <p:cNvPr id="19" name="正方形/長方形 18"/>
          <p:cNvSpPr/>
          <p:nvPr/>
        </p:nvSpPr>
        <p:spPr>
          <a:xfrm>
            <a:off x="5543431" y="3780275"/>
            <a:ext cx="3561380" cy="1465737"/>
          </a:xfrm>
          <a:prstGeom prst="rect">
            <a:avLst/>
          </a:prstGeom>
          <a:noFill/>
          <a:ln>
            <a:noFill/>
          </a:ln>
        </p:spPr>
        <p:style>
          <a:lnRef idx="2">
            <a:schemeClr val="accent6"/>
          </a:lnRef>
          <a:fillRef idx="1">
            <a:schemeClr val="lt1"/>
          </a:fillRef>
          <a:effectRef idx="0">
            <a:schemeClr val="accent6"/>
          </a:effectRef>
          <a:fontRef idx="minor">
            <a:schemeClr val="dk1"/>
          </a:fontRef>
        </p:style>
        <p:txBody>
          <a:bodyPr rtlCol="0" anchor="ctr"/>
          <a:lstStyle/>
          <a:p>
            <a:pPr marL="0" marR="0" lvl="0" indent="0" algn="l" defTabSz="457200" rtl="0" eaLnBrk="1" fontAlgn="auto" latinLnBrk="0" hangingPunct="1">
              <a:lnSpc>
                <a:spcPct val="100000"/>
              </a:lnSpc>
              <a:spcBef>
                <a:spcPts val="0"/>
              </a:spcBef>
              <a:spcAft>
                <a:spcPts val="500"/>
              </a:spcAft>
              <a:buClrTx/>
              <a:buSzTx/>
              <a:buFontTx/>
              <a:buNone/>
              <a:tabLst/>
              <a:defRPr/>
            </a:pPr>
            <a:r>
              <a:rPr kumimoji="0" lang="ja-JP" altLang="en-US" sz="14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●多様な料金プランによる水需要の喚起</a:t>
            </a:r>
            <a:endParaRPr kumimoji="0" lang="en-US" altLang="ja-JP" sz="14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457200" rtl="0" eaLnBrk="1" fontAlgn="auto" latinLnBrk="0" hangingPunct="1">
              <a:lnSpc>
                <a:spcPct val="100000"/>
              </a:lnSpc>
              <a:spcBef>
                <a:spcPts val="0"/>
              </a:spcBef>
              <a:spcAft>
                <a:spcPts val="500"/>
              </a:spcAft>
              <a:buClrTx/>
              <a:buSzTx/>
              <a:buFontTx/>
              <a:buNone/>
              <a:tabLst/>
              <a:defRPr/>
            </a:pPr>
            <a:r>
              <a:rPr kumimoji="0"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利用者ニーズを把握した新たな料金設定</a:t>
            </a:r>
            <a:endParaRPr kumimoji="0" lang="en-US" altLang="ja-JP" sz="11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457200" rtl="0" eaLnBrk="1" fontAlgn="auto" latinLnBrk="0" hangingPunct="1">
              <a:lnSpc>
                <a:spcPct val="100000"/>
              </a:lnSpc>
              <a:spcBef>
                <a:spcPts val="0"/>
              </a:spcBef>
              <a:spcAft>
                <a:spcPts val="500"/>
              </a:spcAft>
              <a:buClrTx/>
              <a:buSzTx/>
              <a:buFontTx/>
              <a:buNone/>
              <a:tabLst/>
              <a:defRPr/>
            </a:pPr>
            <a:r>
              <a:rPr kumimoji="0" lang="ja-JP" altLang="en-US" sz="14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●新たな収入源の確保</a:t>
            </a:r>
            <a:endParaRPr kumimoji="0" lang="en-US" altLang="ja-JP" sz="14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457200" rtl="0" eaLnBrk="1" fontAlgn="auto" latinLnBrk="0" hangingPunct="1">
              <a:lnSpc>
                <a:spcPct val="100000"/>
              </a:lnSpc>
              <a:spcBef>
                <a:spcPts val="0"/>
              </a:spcBef>
              <a:spcAft>
                <a:spcPts val="500"/>
              </a:spcAft>
              <a:buClrTx/>
              <a:buSzTx/>
              <a:buFontTx/>
              <a:buNone/>
              <a:tabLst/>
              <a:defRPr/>
            </a:pPr>
            <a:r>
              <a:rPr kumimoji="0"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新たな発想によるサービス・付加価値の創出</a:t>
            </a:r>
            <a:endParaRPr kumimoji="0"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457200" rtl="0" eaLnBrk="1" fontAlgn="auto" latinLnBrk="0" hangingPunct="1">
              <a:lnSpc>
                <a:spcPct val="100000"/>
              </a:lnSpc>
              <a:spcBef>
                <a:spcPts val="0"/>
              </a:spcBef>
              <a:spcAft>
                <a:spcPts val="500"/>
              </a:spcAft>
              <a:buClrTx/>
              <a:buSzTx/>
              <a:buFontTx/>
              <a:buNone/>
              <a:tabLst/>
              <a:defRPr/>
            </a:pPr>
            <a:r>
              <a:rPr kumimoji="0" lang="ja-JP" altLang="en-US" sz="14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●新規需要の開拓</a:t>
            </a:r>
            <a:endParaRPr kumimoji="0" lang="en-US" altLang="ja-JP" sz="11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133350" marR="0" lvl="0" indent="-133350" algn="l" defTabSz="457200" rtl="0" eaLnBrk="1" fontAlgn="auto" latinLnBrk="0" hangingPunct="1">
              <a:lnSpc>
                <a:spcPct val="100000"/>
              </a:lnSpc>
              <a:spcBef>
                <a:spcPts val="0"/>
              </a:spcBef>
              <a:spcAft>
                <a:spcPts val="500"/>
              </a:spcAft>
              <a:buClrTx/>
              <a:buSzTx/>
              <a:buFontTx/>
              <a:buNone/>
              <a:tabLst/>
              <a:defRPr/>
            </a:pPr>
            <a:r>
              <a:rPr kumimoji="0"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まちづくりや産業振興と連動し、積極的かつ戦略的な広報・営業活動</a:t>
            </a:r>
            <a:endParaRPr kumimoji="0"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457200" rtl="0" eaLnBrk="1" fontAlgn="auto" latinLnBrk="0" hangingPunct="1">
              <a:lnSpc>
                <a:spcPct val="100000"/>
              </a:lnSpc>
              <a:spcBef>
                <a:spcPts val="0"/>
              </a:spcBef>
              <a:spcAft>
                <a:spcPts val="500"/>
              </a:spcAft>
              <a:buClrTx/>
              <a:buSzTx/>
              <a:buFontTx/>
              <a:buNone/>
              <a:tabLst/>
              <a:defRPr/>
            </a:pPr>
            <a:endParaRPr kumimoji="0" lang="en-US" altLang="ja-JP" sz="11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20" name="正方形/長方形 19"/>
          <p:cNvSpPr/>
          <p:nvPr/>
        </p:nvSpPr>
        <p:spPr>
          <a:xfrm>
            <a:off x="5598816" y="3373448"/>
            <a:ext cx="2993025" cy="480847"/>
          </a:xfrm>
          <a:prstGeom prst="rect">
            <a:avLst/>
          </a:prstGeom>
          <a:noFill/>
          <a:ln>
            <a:noFill/>
          </a:ln>
        </p:spPr>
        <p:style>
          <a:lnRef idx="2">
            <a:schemeClr val="accent6"/>
          </a:lnRef>
          <a:fillRef idx="1">
            <a:schemeClr val="lt1"/>
          </a:fillRef>
          <a:effectRef idx="0">
            <a:schemeClr val="accent6"/>
          </a:effectRef>
          <a:fontRef idx="minor">
            <a:schemeClr val="dk1"/>
          </a:fontRef>
        </p:style>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ja-JP" altLang="en-US" sz="16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21" name="1 つの角を切り取った四角形 20"/>
          <p:cNvSpPr/>
          <p:nvPr/>
        </p:nvSpPr>
        <p:spPr>
          <a:xfrm>
            <a:off x="5519839" y="5697227"/>
            <a:ext cx="3578284" cy="1098579"/>
          </a:xfrm>
          <a:prstGeom prst="snip1Rect">
            <a:avLst/>
          </a:prstGeom>
          <a:solidFill>
            <a:schemeClr val="accent1">
              <a:lumMod val="20000"/>
              <a:lumOff val="80000"/>
            </a:schemeClr>
          </a:solidFill>
          <a:ln w="19050"/>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altLang="ja-JP" sz="1600" b="0" i="0" u="none" strike="noStrike" kern="1200" cap="none" spc="0" normalizeH="0" baseline="0" noProof="0" dirty="0">
              <a:ln>
                <a:noFill/>
              </a:ln>
              <a:solidFill>
                <a:prstClr val="white"/>
              </a:solidFill>
              <a:effectLst/>
              <a:uLnTx/>
              <a:uFillTx/>
              <a:latin typeface="Calibri" panose="020F0502020204030204"/>
              <a:ea typeface="游ゴシック" panose="020B0400000000000000" pitchFamily="50" charset="-128"/>
              <a:cs typeface="+mn-cs"/>
            </a:endParaRPr>
          </a:p>
        </p:txBody>
      </p:sp>
      <p:sp>
        <p:nvSpPr>
          <p:cNvPr id="22" name="角丸四角形 21"/>
          <p:cNvSpPr/>
          <p:nvPr/>
        </p:nvSpPr>
        <p:spPr>
          <a:xfrm>
            <a:off x="5634361" y="5396693"/>
            <a:ext cx="1620000" cy="385187"/>
          </a:xfrm>
          <a:prstGeom prst="roundRect">
            <a:avLst/>
          </a:prstGeom>
          <a:gradFill>
            <a:gsLst>
              <a:gs pos="0">
                <a:schemeClr val="accent1">
                  <a:lumMod val="75000"/>
                </a:schemeClr>
              </a:gs>
              <a:gs pos="60000">
                <a:schemeClr val="accent1">
                  <a:lumMod val="75000"/>
                </a:schemeClr>
              </a:gs>
              <a:gs pos="100000">
                <a:schemeClr val="accent5">
                  <a:lumMod val="20000"/>
                  <a:lumOff val="80000"/>
                </a:schemeClr>
              </a:gs>
            </a:gsLst>
            <a:lin ang="5400000" scaled="0"/>
          </a:gradFill>
          <a:ln w="22225" cmpd="dbl">
            <a:solidFill>
              <a:schemeClr val="tx1"/>
            </a:solidFill>
          </a:ln>
          <a:effectLst>
            <a:glow rad="63500">
              <a:schemeClr val="accent3">
                <a:satMod val="175000"/>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prstClr val="white"/>
                </a:solidFill>
                <a:effectLst/>
                <a:uLnTx/>
                <a:uFillTx/>
                <a:latin typeface="メイリオ" panose="020B0604030504040204" pitchFamily="50" charset="-128"/>
                <a:ea typeface="メイリオ" panose="020B0604030504040204" pitchFamily="50" charset="-128"/>
                <a:cs typeface="+mn-cs"/>
              </a:rPr>
              <a:t>コスト縮減</a:t>
            </a:r>
          </a:p>
        </p:txBody>
      </p:sp>
      <p:sp>
        <p:nvSpPr>
          <p:cNvPr id="23" name="正方形/長方形 22"/>
          <p:cNvSpPr/>
          <p:nvPr/>
        </p:nvSpPr>
        <p:spPr>
          <a:xfrm>
            <a:off x="5538557" y="5784954"/>
            <a:ext cx="3479542" cy="993248"/>
          </a:xfrm>
          <a:prstGeom prst="rect">
            <a:avLst/>
          </a:prstGeom>
          <a:noFill/>
          <a:ln>
            <a:noFill/>
          </a:ln>
        </p:spPr>
        <p:style>
          <a:lnRef idx="2">
            <a:schemeClr val="accent6"/>
          </a:lnRef>
          <a:fillRef idx="1">
            <a:schemeClr val="lt1"/>
          </a:fillRef>
          <a:effectRef idx="0">
            <a:schemeClr val="accent6"/>
          </a:effectRef>
          <a:fontRef idx="minor">
            <a:schemeClr val="dk1"/>
          </a:fontRef>
        </p:style>
        <p:txBody>
          <a:bodyPr rtlCol="0" anchor="ctr"/>
          <a:lstStyle/>
          <a:p>
            <a:pPr marL="182563" marR="0" lvl="0" indent="-182563" algn="l" defTabSz="457200" rtl="0" eaLnBrk="1" fontAlgn="auto" latinLnBrk="0" hangingPunct="1">
              <a:lnSpc>
                <a:spcPct val="100000"/>
              </a:lnSpc>
              <a:spcBef>
                <a:spcPts val="0"/>
              </a:spcBef>
              <a:spcAft>
                <a:spcPts val="0"/>
              </a:spcAft>
              <a:buClrTx/>
              <a:buSzTx/>
              <a:buFontTx/>
              <a:buNone/>
              <a:tabLst/>
              <a:defRPr/>
            </a:pPr>
            <a:r>
              <a:rPr kumimoji="0" lang="ja-JP" altLang="en-US" sz="14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●工業用水道施設の特性を踏まえた</a:t>
            </a:r>
            <a:endParaRPr kumimoji="0" lang="en-US" altLang="ja-JP" sz="14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182563" marR="0" lvl="0" indent="-182563" algn="l" defTabSz="457200" rtl="0" eaLnBrk="1" fontAlgn="auto" latinLnBrk="0" hangingPunct="1">
              <a:lnSpc>
                <a:spcPct val="100000"/>
              </a:lnSpc>
              <a:spcBef>
                <a:spcPts val="0"/>
              </a:spcBef>
              <a:spcAft>
                <a:spcPts val="0"/>
              </a:spcAft>
              <a:buClrTx/>
              <a:buSzTx/>
              <a:buFontTx/>
              <a:buNone/>
              <a:tabLst/>
              <a:defRPr/>
            </a:pPr>
            <a:r>
              <a:rPr kumimoji="0" lang="en-US" altLang="ja-JP" sz="14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0" lang="ja-JP" altLang="en-US" sz="14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効率的・効果的な維持管理・更新</a:t>
            </a:r>
            <a:endParaRPr kumimoji="0" lang="en-US" altLang="ja-JP" sz="14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182563" marR="0" lvl="0" indent="-182563" algn="r" defTabSz="457200" rtl="0" eaLnBrk="1" fontAlgn="auto" latinLnBrk="0" hangingPunct="1">
              <a:lnSpc>
                <a:spcPct val="100000"/>
              </a:lnSpc>
              <a:spcBef>
                <a:spcPts val="0"/>
              </a:spcBef>
              <a:spcAft>
                <a:spcPts val="600"/>
              </a:spcAft>
              <a:buClrTx/>
              <a:buSzTx/>
              <a:buFontTx/>
              <a:buNone/>
              <a:tabLst/>
              <a:defRPr/>
            </a:pPr>
            <a:r>
              <a:rPr kumimoji="0" lang="ja-JP" altLang="en-US" sz="11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（次ページ参照）</a:t>
            </a:r>
            <a:endParaRPr kumimoji="0" lang="en-US" altLang="ja-JP" sz="16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182563" marR="0" lvl="0" indent="-182563" algn="l" defTabSz="457200" rtl="0" eaLnBrk="1" fontAlgn="auto" latinLnBrk="0" hangingPunct="1">
              <a:lnSpc>
                <a:spcPct val="100000"/>
              </a:lnSpc>
              <a:spcBef>
                <a:spcPts val="0"/>
              </a:spcBef>
              <a:spcAft>
                <a:spcPts val="600"/>
              </a:spcAft>
              <a:buClrTx/>
              <a:buSzTx/>
              <a:buFontTx/>
              <a:buNone/>
              <a:tabLst/>
              <a:defRPr/>
            </a:pPr>
            <a:r>
              <a:rPr kumimoji="0" lang="ja-JP" altLang="en-US" sz="14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●自由度の高い契約方式</a:t>
            </a:r>
          </a:p>
        </p:txBody>
      </p:sp>
      <p:sp>
        <p:nvSpPr>
          <p:cNvPr id="24" name="正方形/長方形 23"/>
          <p:cNvSpPr/>
          <p:nvPr/>
        </p:nvSpPr>
        <p:spPr>
          <a:xfrm>
            <a:off x="5532662" y="6128149"/>
            <a:ext cx="2687874" cy="480847"/>
          </a:xfrm>
          <a:prstGeom prst="rect">
            <a:avLst/>
          </a:prstGeom>
          <a:noFill/>
          <a:ln>
            <a:noFill/>
          </a:ln>
        </p:spPr>
        <p:style>
          <a:lnRef idx="2">
            <a:schemeClr val="accent6"/>
          </a:lnRef>
          <a:fillRef idx="1">
            <a:schemeClr val="lt1"/>
          </a:fillRef>
          <a:effectRef idx="0">
            <a:schemeClr val="accent6"/>
          </a:effectRef>
          <a:fontRef idx="minor">
            <a:schemeClr val="dk1"/>
          </a:fontRef>
        </p:style>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ja-JP" altLang="en-US" sz="16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25" name="正方形/長方形 24"/>
          <p:cNvSpPr/>
          <p:nvPr/>
        </p:nvSpPr>
        <p:spPr>
          <a:xfrm>
            <a:off x="5366590" y="4001454"/>
            <a:ext cx="3113577" cy="480847"/>
          </a:xfrm>
          <a:prstGeom prst="rect">
            <a:avLst/>
          </a:prstGeom>
          <a:noFill/>
          <a:ln>
            <a:noFill/>
          </a:ln>
        </p:spPr>
        <p:style>
          <a:lnRef idx="2">
            <a:schemeClr val="accent6"/>
          </a:lnRef>
          <a:fillRef idx="1">
            <a:schemeClr val="lt1"/>
          </a:fillRef>
          <a:effectRef idx="0">
            <a:schemeClr val="accent6"/>
          </a:effectRef>
          <a:fontRef idx="minor">
            <a:schemeClr val="dk1"/>
          </a:fontRef>
        </p:style>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ja-JP" altLang="en-US" sz="16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26" name="テキスト ボックス 25"/>
          <p:cNvSpPr txBox="1"/>
          <p:nvPr/>
        </p:nvSpPr>
        <p:spPr>
          <a:xfrm>
            <a:off x="60960" y="1009898"/>
            <a:ext cx="9037163" cy="1512225"/>
          </a:xfrm>
          <a:prstGeom prst="rect">
            <a:avLst/>
          </a:prstGeom>
          <a:noFill/>
          <a:ln w="25400" cmpd="dbl">
            <a:solidFill>
              <a:schemeClr val="tx1"/>
            </a:solidFill>
          </a:ln>
          <a:effectLst>
            <a:glow rad="63500">
              <a:schemeClr val="accent5">
                <a:lumMod val="40000"/>
                <a:lumOff val="60000"/>
                <a:alpha val="40000"/>
              </a:schemeClr>
            </a:glow>
          </a:effectLst>
        </p:spPr>
        <p:txBody>
          <a:bodyPr wrap="square" tIns="90000" rIns="90000" bIns="36000" rtlCol="0" anchor="t" anchorCtr="0">
            <a:spAutoFit/>
          </a:bodyPr>
          <a:lstStyle/>
          <a:p>
            <a:pPr marL="174625" marR="0" lvl="0" indent="-174625" algn="l" defTabSz="457200" rtl="0" eaLnBrk="1" fontAlgn="auto" latinLnBrk="0" hangingPunct="1">
              <a:lnSpc>
                <a:spcPts val="2000"/>
              </a:lnSpc>
              <a:spcBef>
                <a:spcPts val="0"/>
              </a:spcBef>
              <a:spcAft>
                <a:spcPts val="400"/>
              </a:spcAft>
              <a:buClrTx/>
              <a:buSzTx/>
              <a:buFontTx/>
              <a:buNone/>
              <a:tabLst/>
              <a:defRPr/>
            </a:pPr>
            <a:r>
              <a:rPr kumimoji="0" lang="ja-JP" altLang="en-US" sz="1477"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・公による事業経営のままでは</a:t>
            </a:r>
            <a:r>
              <a:rPr kumimoji="0" lang="ja-JP" altLang="en-US" sz="1477"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「公による制約」</a:t>
            </a:r>
            <a:r>
              <a:rPr kumimoji="0" lang="ja-JP" altLang="en-US" sz="1477"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のため、必要なノウハウの獲得が限定される。</a:t>
            </a:r>
            <a:endParaRPr kumimoji="0" lang="en-US" altLang="ja-JP" sz="1477"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174625" marR="0" lvl="0" indent="-174625" algn="l" defTabSz="457200" rtl="0" eaLnBrk="1" fontAlgn="auto" latinLnBrk="0" hangingPunct="1">
              <a:lnSpc>
                <a:spcPts val="2000"/>
              </a:lnSpc>
              <a:spcBef>
                <a:spcPts val="0"/>
              </a:spcBef>
              <a:spcAft>
                <a:spcPts val="400"/>
              </a:spcAft>
              <a:buClrTx/>
              <a:buSzTx/>
              <a:buFontTx/>
              <a:buNone/>
              <a:tabLst/>
              <a:defRPr/>
            </a:pPr>
            <a:r>
              <a:rPr kumimoji="0" lang="ja-JP" altLang="en-US" sz="1477"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・大阪市工業用水道事業が持つ強みを活かしつつ、取り巻く機会を捉えるためには、経営の自由度を高め、民間発想を最大限に活かすことができる官民連携手法によって、</a:t>
            </a:r>
            <a:r>
              <a:rPr kumimoji="0" lang="ja-JP" altLang="en-US" sz="1477"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民間活力を導入</a:t>
            </a:r>
            <a:r>
              <a:rPr kumimoji="0" lang="ja-JP" altLang="en-US" sz="1477"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し、経営課題の根本的解決に向けた</a:t>
            </a:r>
            <a:r>
              <a:rPr kumimoji="0" lang="ja-JP" altLang="en-US" sz="1477"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新たな事業形態への転換</a:t>
            </a:r>
            <a:r>
              <a:rPr kumimoji="0" lang="ja-JP" altLang="en-US" sz="1477"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を図る必要がある。</a:t>
            </a:r>
            <a:endParaRPr kumimoji="0" lang="en-US" altLang="ja-JP" sz="1477"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174625" marR="0" lvl="0" indent="-174625" algn="l" defTabSz="457200" rtl="0" eaLnBrk="1" fontAlgn="auto" latinLnBrk="0" hangingPunct="1">
              <a:lnSpc>
                <a:spcPts val="2000"/>
              </a:lnSpc>
              <a:spcBef>
                <a:spcPts val="0"/>
              </a:spcBef>
              <a:spcAft>
                <a:spcPts val="400"/>
              </a:spcAft>
              <a:buClrTx/>
              <a:buSzTx/>
              <a:buFontTx/>
              <a:buNone/>
              <a:tabLst/>
              <a:defRPr/>
            </a:pPr>
            <a:r>
              <a:rPr kumimoji="0" lang="ja-JP" altLang="en-US" sz="1477"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0" lang="en-US" altLang="ja-JP" sz="1477"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PPP/PFI</a:t>
            </a:r>
            <a:r>
              <a:rPr kumimoji="0" lang="ja-JP" altLang="en-US" sz="1477"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の各手法について、比較検討の結果、</a:t>
            </a:r>
            <a:r>
              <a:rPr kumimoji="0" lang="ja-JP" altLang="en-US" sz="1477"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公共施設等運営権の活用が最も効果が期待されると結論。</a:t>
            </a:r>
            <a:endParaRPr kumimoji="0" lang="en-US" altLang="ja-JP" sz="1477"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27" name="角丸四角形 26"/>
          <p:cNvSpPr/>
          <p:nvPr/>
        </p:nvSpPr>
        <p:spPr>
          <a:xfrm>
            <a:off x="5520892" y="2647504"/>
            <a:ext cx="2501327" cy="324000"/>
          </a:xfrm>
          <a:prstGeom prst="roundRect">
            <a:avLst/>
          </a:prstGeom>
          <a:gradFill>
            <a:gsLst>
              <a:gs pos="0">
                <a:schemeClr val="accent1">
                  <a:lumMod val="75000"/>
                </a:schemeClr>
              </a:gs>
              <a:gs pos="60000">
                <a:schemeClr val="accent1">
                  <a:lumMod val="75000"/>
                </a:schemeClr>
              </a:gs>
              <a:gs pos="100000">
                <a:schemeClr val="accent5">
                  <a:lumMod val="20000"/>
                  <a:lumOff val="80000"/>
                </a:schemeClr>
              </a:gs>
            </a:gsLst>
            <a:lin ang="5400000" scaled="0"/>
          </a:gradFill>
          <a:ln w="22225" cmpd="dbl">
            <a:solidFill>
              <a:schemeClr val="tx1"/>
            </a:solidFill>
          </a:ln>
          <a:effectLst>
            <a:glow rad="63500">
              <a:schemeClr val="accent3">
                <a:satMod val="175000"/>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lIns="0" tIns="36000" r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altLang="en-US" sz="1600" b="1" i="0" u="none" strike="noStrike" kern="1200" cap="none" spc="0" normalizeH="0" baseline="0" noProof="0" dirty="0">
                <a:ln>
                  <a:noFill/>
                </a:ln>
                <a:solidFill>
                  <a:prstClr val="white"/>
                </a:solidFill>
                <a:effectLst/>
                <a:uLnTx/>
                <a:uFillTx/>
                <a:latin typeface="メイリオ" panose="020B0604030504040204" pitchFamily="50" charset="-128"/>
                <a:ea typeface="メイリオ" panose="020B0604030504040204" pitchFamily="50" charset="-128"/>
                <a:cs typeface="+mn-cs"/>
              </a:rPr>
              <a:t>あるべき姿</a:t>
            </a:r>
            <a:endParaRPr kumimoji="1" lang="ja-JP" altLang="en-US" sz="1600" b="1" i="0" u="none" strike="noStrike" kern="1200" cap="none" spc="0" normalizeH="0" baseline="0" noProof="0" dirty="0">
              <a:ln>
                <a:noFill/>
              </a:ln>
              <a:solidFill>
                <a:prstClr val="white"/>
              </a:solidFill>
              <a:effectLst/>
              <a:uLnTx/>
              <a:uFillTx/>
              <a:latin typeface="メイリオ" panose="020B0604030504040204" pitchFamily="50" charset="-128"/>
              <a:ea typeface="メイリオ" panose="020B0604030504040204" pitchFamily="50" charset="-128"/>
              <a:cs typeface="+mn-cs"/>
            </a:endParaRPr>
          </a:p>
        </p:txBody>
      </p:sp>
      <p:sp>
        <p:nvSpPr>
          <p:cNvPr id="28" name="左右矢印吹き出し 27"/>
          <p:cNvSpPr/>
          <p:nvPr/>
        </p:nvSpPr>
        <p:spPr>
          <a:xfrm>
            <a:off x="175800" y="3507713"/>
            <a:ext cx="1352050" cy="1080000"/>
          </a:xfrm>
          <a:prstGeom prst="leftRightArrowCallout">
            <a:avLst>
              <a:gd name="adj1" fmla="val 100000"/>
              <a:gd name="adj2" fmla="val 50000"/>
              <a:gd name="adj3" fmla="val 15531"/>
              <a:gd name="adj4" fmla="val 48123"/>
            </a:avLst>
          </a:prstGeom>
          <a:solidFill>
            <a:srgbClr val="FFE699"/>
          </a:solidFill>
          <a:ln w="12700">
            <a:solidFill>
              <a:schemeClr val="accent4">
                <a:lumMod val="50000"/>
              </a:schemeClr>
            </a:solidFill>
          </a:ln>
        </p:spPr>
        <p:style>
          <a:lnRef idx="2">
            <a:schemeClr val="accent6"/>
          </a:lnRef>
          <a:fillRef idx="1">
            <a:schemeClr val="lt1"/>
          </a:fillRef>
          <a:effectRef idx="0">
            <a:schemeClr val="accent6"/>
          </a:effectRef>
          <a:fontRef idx="minor">
            <a:schemeClr val="dk1"/>
          </a:fontRef>
        </p:style>
        <p:txBody>
          <a:bodyPr lIns="0" tIns="0" r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altLang="ja-JP" sz="16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29" name="左右矢印吹き出し 28"/>
          <p:cNvSpPr/>
          <p:nvPr/>
        </p:nvSpPr>
        <p:spPr>
          <a:xfrm>
            <a:off x="175800" y="5319755"/>
            <a:ext cx="1352050" cy="1080000"/>
          </a:xfrm>
          <a:prstGeom prst="leftRightArrowCallout">
            <a:avLst>
              <a:gd name="adj1" fmla="val 100000"/>
              <a:gd name="adj2" fmla="val 50000"/>
              <a:gd name="adj3" fmla="val 16234"/>
              <a:gd name="adj4" fmla="val 48123"/>
            </a:avLst>
          </a:prstGeom>
          <a:solidFill>
            <a:srgbClr val="FFE699"/>
          </a:solidFill>
          <a:ln w="12700">
            <a:solidFill>
              <a:schemeClr val="accent4">
                <a:lumMod val="50000"/>
              </a:schemeClr>
            </a:solidFill>
          </a:ln>
        </p:spPr>
        <p:style>
          <a:lnRef idx="2">
            <a:schemeClr val="accent6"/>
          </a:lnRef>
          <a:fillRef idx="1">
            <a:schemeClr val="lt1"/>
          </a:fillRef>
          <a:effectRef idx="0">
            <a:schemeClr val="accent6"/>
          </a:effectRef>
          <a:fontRef idx="minor">
            <a:schemeClr val="dk1"/>
          </a:fontRef>
        </p:style>
        <p:txBody>
          <a:bodyPr lIns="0" tIns="0" r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altLang="ja-JP" sz="16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30" name="二等辺三角形 29"/>
          <p:cNvSpPr/>
          <p:nvPr/>
        </p:nvSpPr>
        <p:spPr>
          <a:xfrm rot="5400000">
            <a:off x="340080" y="4773185"/>
            <a:ext cx="3191322" cy="434191"/>
          </a:xfrm>
          <a:prstGeom prst="triangle">
            <a:avLst/>
          </a:prstGeom>
          <a:gradFill flip="none" rotWithShape="1">
            <a:gsLst>
              <a:gs pos="0">
                <a:schemeClr val="accent1">
                  <a:lumMod val="50000"/>
                </a:schemeClr>
              </a:gs>
              <a:gs pos="76000">
                <a:schemeClr val="accent1">
                  <a:lumMod val="40000"/>
                  <a:lumOff val="60000"/>
                </a:schemeClr>
              </a:gs>
              <a:gs pos="100000">
                <a:schemeClr val="accent1">
                  <a:lumMod val="20000"/>
                  <a:lumOff val="80000"/>
                </a:schemeClr>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50" charset="-128"/>
              <a:cs typeface="+mn-cs"/>
            </a:endParaRPr>
          </a:p>
        </p:txBody>
      </p:sp>
      <p:sp>
        <p:nvSpPr>
          <p:cNvPr id="31" name="テキスト ボックス 30"/>
          <p:cNvSpPr txBox="1"/>
          <p:nvPr/>
        </p:nvSpPr>
        <p:spPr>
          <a:xfrm>
            <a:off x="1627205" y="3328499"/>
            <a:ext cx="430887" cy="3141811"/>
          </a:xfrm>
          <a:prstGeom prst="rect">
            <a:avLst/>
          </a:prstGeom>
          <a:noFill/>
        </p:spPr>
        <p:txBody>
          <a:bodyPr vert="eaVert"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prstClr val="white"/>
                </a:solidFill>
                <a:effectLst>
                  <a:outerShdw blurRad="38100" dist="38100" dir="2700000" algn="tl">
                    <a:srgbClr val="000000">
                      <a:alpha val="43137"/>
                    </a:srgbClr>
                  </a:outerShdw>
                </a:effectLst>
                <a:uLnTx/>
                <a:uFillTx/>
                <a:latin typeface="メイリオ" panose="020B0604030504040204" pitchFamily="50" charset="-128"/>
                <a:ea typeface="メイリオ" panose="020B0604030504040204" pitchFamily="50" charset="-128"/>
                <a:cs typeface="+mn-cs"/>
              </a:rPr>
              <a:t>公による経営</a:t>
            </a:r>
          </a:p>
        </p:txBody>
      </p:sp>
      <p:sp>
        <p:nvSpPr>
          <p:cNvPr id="32" name="テキスト ボックス 31"/>
          <p:cNvSpPr txBox="1"/>
          <p:nvPr/>
        </p:nvSpPr>
        <p:spPr>
          <a:xfrm>
            <a:off x="31750" y="2643659"/>
            <a:ext cx="1692000" cy="360000"/>
          </a:xfrm>
          <a:prstGeom prst="leftRightArrowCallout">
            <a:avLst>
              <a:gd name="adj1" fmla="val 100000"/>
              <a:gd name="adj2" fmla="val 50000"/>
              <a:gd name="adj3" fmla="val 25000"/>
              <a:gd name="adj4" fmla="val 48123"/>
            </a:avLst>
          </a:prstGeom>
          <a:solidFill>
            <a:srgbClr val="FFE699"/>
          </a:solidFill>
          <a:ln>
            <a:solidFill>
              <a:schemeClr val="accent4">
                <a:lumMod val="50000"/>
              </a:schemeClr>
            </a:solidFill>
          </a:ln>
        </p:spPr>
        <p:txBody>
          <a:bodyPr wrap="square" tIns="72000" bIns="0"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6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33" name="テキスト ボックス 32"/>
          <p:cNvSpPr txBox="1"/>
          <p:nvPr/>
        </p:nvSpPr>
        <p:spPr>
          <a:xfrm>
            <a:off x="41611" y="2699230"/>
            <a:ext cx="1692001" cy="339310"/>
          </a:xfrm>
          <a:prstGeom prst="rect">
            <a:avLst/>
          </a:prstGeom>
          <a:noFill/>
        </p:spPr>
        <p:txBody>
          <a:bodyPr wrap="square"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altLang="en-US" sz="16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必要なノウハウ</a:t>
            </a:r>
          </a:p>
        </p:txBody>
      </p:sp>
      <p:sp>
        <p:nvSpPr>
          <p:cNvPr id="34" name="テキスト ボックス 33"/>
          <p:cNvSpPr txBox="1"/>
          <p:nvPr/>
        </p:nvSpPr>
        <p:spPr>
          <a:xfrm>
            <a:off x="159178" y="5638187"/>
            <a:ext cx="1360987" cy="523220"/>
          </a:xfrm>
          <a:prstGeom prst="rect">
            <a:avLst/>
          </a:prstGeom>
          <a:noFill/>
        </p:spPr>
        <p:txBody>
          <a:bodyPr wrap="square"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altLang="en-US" sz="14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新たな発想を</a:t>
            </a:r>
            <a:endParaRPr kumimoji="0" lang="en-US" altLang="ja-JP" sz="14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altLang="en-US" sz="14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形作る技術力</a:t>
            </a:r>
            <a:endParaRPr kumimoji="0" lang="en-US" altLang="ja-JP" sz="14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35" name="テキスト ボックス 34"/>
          <p:cNvSpPr txBox="1"/>
          <p:nvPr/>
        </p:nvSpPr>
        <p:spPr>
          <a:xfrm>
            <a:off x="184579" y="3827181"/>
            <a:ext cx="1335586" cy="523220"/>
          </a:xfrm>
          <a:prstGeom prst="rect">
            <a:avLst/>
          </a:prstGeom>
          <a:noFill/>
        </p:spPr>
        <p:txBody>
          <a:bodyPr wrap="square"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altLang="en-US" sz="14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柔軟かつ大胆な経営力</a:t>
            </a:r>
            <a:endParaRPr kumimoji="0" lang="en-US" altLang="ja-JP" sz="14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36" name="正方形/長方形 35"/>
          <p:cNvSpPr/>
          <p:nvPr/>
        </p:nvSpPr>
        <p:spPr>
          <a:xfrm>
            <a:off x="251520" y="590647"/>
            <a:ext cx="7049420" cy="400110"/>
          </a:xfrm>
          <a:prstGeom prst="rect">
            <a:avLst/>
          </a:prstGeom>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20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（１）公共施設等運営権制度の導入</a:t>
            </a:r>
            <a:endParaRPr kumimoji="1" lang="ja-JP" altLang="en-US"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pic>
        <p:nvPicPr>
          <p:cNvPr id="37" name="図 36">
            <a:extLst>
              <a:ext uri="{FF2B5EF4-FFF2-40B4-BE49-F238E27FC236}">
                <a16:creationId xmlns:a16="http://schemas.microsoft.com/office/drawing/2014/main" id="{53042BAB-D850-9A66-7285-31A468B3CB28}"/>
              </a:ext>
            </a:extLst>
          </p:cNvPr>
          <p:cNvPicPr/>
          <p:nvPr/>
        </p:nvPicPr>
        <p:blipFill rotWithShape="1">
          <a:blip r:embed="rId2"/>
          <a:srcRect l="71944" t="20521" r="19787" b="73197"/>
          <a:stretch/>
        </p:blipFill>
        <p:spPr bwMode="auto">
          <a:xfrm>
            <a:off x="6362078" y="147533"/>
            <a:ext cx="818953" cy="355414"/>
          </a:xfrm>
          <a:prstGeom prst="rect">
            <a:avLst/>
          </a:prstGeom>
          <a:ln>
            <a:noFill/>
          </a:ln>
          <a:extLst>
            <a:ext uri="{53640926-AAD7-44D8-BBD7-CCE9431645EC}">
              <a14:shadowObscured xmlns:a14="http://schemas.microsoft.com/office/drawing/2010/main"/>
            </a:ext>
          </a:extLst>
        </p:spPr>
      </p:pic>
      <p:sp>
        <p:nvSpPr>
          <p:cNvPr id="39" name="テキスト ボックス 38"/>
          <p:cNvSpPr txBox="1"/>
          <p:nvPr/>
        </p:nvSpPr>
        <p:spPr>
          <a:xfrm>
            <a:off x="0" y="44624"/>
            <a:ext cx="4211960" cy="2616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Ⅱ</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公民連携</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経営形態の見直し</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民営化の取組</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・工業用水道</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6" name="スライド番号プレースホルダー 5"/>
          <p:cNvSpPr>
            <a:spLocks noGrp="1"/>
          </p:cNvSpPr>
          <p:nvPr>
            <p:ph type="sldNum" sz="quarter" idx="12"/>
          </p:nvPr>
        </p:nvSpPr>
        <p:spPr/>
        <p:txBody>
          <a:bodyPr/>
          <a:lstStyle/>
          <a:p>
            <a:fld id="{77594F6A-A54B-438B-8D6E-C0576E169278}" type="slidenum">
              <a:rPr kumimoji="1" lang="ja-JP" altLang="en-US" smtClean="0"/>
              <a:t>106</a:t>
            </a:fld>
            <a:endParaRPr kumimoji="1" lang="ja-JP" altLang="en-US"/>
          </a:p>
        </p:txBody>
      </p:sp>
    </p:spTree>
    <p:extLst>
      <p:ext uri="{BB962C8B-B14F-4D97-AF65-F5344CB8AC3E}">
        <p14:creationId xmlns:p14="http://schemas.microsoft.com/office/powerpoint/2010/main" val="3284280087"/>
      </p:ext>
    </p:extLst>
  </p:cSld>
  <p:clrMapOvr>
    <a:masterClrMapping/>
  </p:clrMapOvr>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3" name="直線コネクタ 2"/>
          <p:cNvCxnSpPr/>
          <p:nvPr/>
        </p:nvCxnSpPr>
        <p:spPr>
          <a:xfrm>
            <a:off x="179512" y="560363"/>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5" name="正方形/長方形 4"/>
          <p:cNvSpPr/>
          <p:nvPr/>
        </p:nvSpPr>
        <p:spPr>
          <a:xfrm>
            <a:off x="7645388" y="234434"/>
            <a:ext cx="1269899" cy="369332"/>
          </a:xfrm>
          <a:prstGeom prst="rect">
            <a:avLst/>
          </a:prstGeom>
          <a:noFill/>
        </p:spPr>
        <p:txBody>
          <a:bodyPr wrap="non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altLang="en-US" sz="1800" b="0" i="0" u="none" strike="noStrike" kern="1200" cap="none" spc="0" normalizeH="0" baseline="0" noProof="0" dirty="0">
                <a:ln>
                  <a:noFill/>
                </a:ln>
                <a:solidFill>
                  <a:prstClr val="black"/>
                </a:solidFill>
                <a:effectLst/>
                <a:uLnTx/>
                <a:uFillTx/>
                <a:latin typeface="Calibri" panose="020F0502020204030204"/>
                <a:ea typeface="游ゴシック" panose="020B0400000000000000" pitchFamily="50" charset="-128"/>
                <a:cs typeface="+mn-cs"/>
              </a:rPr>
              <a:t>＜</a:t>
            </a:r>
            <a:r>
              <a:rPr kumimoji="0" lang="en-US" altLang="ja-JP" sz="1800" b="0" i="0" u="none" strike="noStrike" kern="1200" cap="none" spc="0" normalizeH="0" baseline="0" noProof="0" dirty="0">
                <a:ln>
                  <a:noFill/>
                </a:ln>
                <a:solidFill>
                  <a:prstClr val="black"/>
                </a:solidFill>
                <a:effectLst/>
                <a:uLnTx/>
                <a:uFillTx/>
                <a:latin typeface="Calibri" panose="020F0502020204030204"/>
                <a:ea typeface="游ゴシック" panose="020B0400000000000000" pitchFamily="50" charset="-128"/>
                <a:cs typeface="+mn-cs"/>
              </a:rPr>
              <a:t>Vision </a:t>
            </a:r>
            <a:r>
              <a:rPr kumimoji="0" lang="ja-JP" altLang="en-US" sz="1800" b="0" i="0" u="none" strike="noStrike" kern="1200" cap="none" spc="0" normalizeH="0" baseline="0" noProof="0" dirty="0">
                <a:ln>
                  <a:noFill/>
                </a:ln>
                <a:solidFill>
                  <a:prstClr val="black"/>
                </a:solidFill>
                <a:effectLst/>
                <a:uLnTx/>
                <a:uFillTx/>
                <a:latin typeface="Calibri" panose="020F0502020204030204"/>
                <a:ea typeface="游ゴシック" panose="020B0400000000000000" pitchFamily="50" charset="-128"/>
                <a:cs typeface="+mn-cs"/>
              </a:rPr>
              <a:t>＞</a:t>
            </a:r>
          </a:p>
        </p:txBody>
      </p:sp>
      <p:pic>
        <p:nvPicPr>
          <p:cNvPr id="33" name="図 32"/>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4532811" y="2092857"/>
            <a:ext cx="4393926" cy="4457366"/>
          </a:xfrm>
          <a:prstGeom prst="rect">
            <a:avLst/>
          </a:prstGeom>
          <a:noFill/>
          <a:ln>
            <a:noFill/>
          </a:ln>
        </p:spPr>
      </p:pic>
      <p:sp>
        <p:nvSpPr>
          <p:cNvPr id="34" name="テキスト ボックス 33"/>
          <p:cNvSpPr txBox="1"/>
          <p:nvPr/>
        </p:nvSpPr>
        <p:spPr>
          <a:xfrm>
            <a:off x="203705" y="937481"/>
            <a:ext cx="8640960" cy="1496833"/>
          </a:xfrm>
          <a:prstGeom prst="rect">
            <a:avLst/>
          </a:prstGeom>
          <a:noFill/>
          <a:ln w="19050">
            <a:noFill/>
          </a:ln>
        </p:spPr>
        <p:txBody>
          <a:bodyPr wrap="square" rtlCol="0" anchor="ctr">
            <a:noAutofit/>
          </a:bodyPr>
          <a:lstStyle/>
          <a:p>
            <a:pPr marL="176213" marR="0" lvl="0" indent="-176213" algn="l" defTabSz="457200" rtl="0" eaLnBrk="1" fontAlgn="auto" latinLnBrk="0" hangingPunct="1">
              <a:lnSpc>
                <a:spcPts val="2200"/>
              </a:lnSpc>
              <a:spcBef>
                <a:spcPts val="1200"/>
              </a:spcBef>
              <a:spcAft>
                <a:spcPts val="0"/>
              </a:spcAft>
              <a:buClrTx/>
              <a:buSzTx/>
              <a:buFontTx/>
              <a:buNone/>
              <a:tabLst/>
              <a:defRPr/>
            </a:pPr>
            <a:r>
              <a:rPr kumimoji="0"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工事や事故、災害により断水することになる場合には、「取・浄水」「配水」「お客さまの施設内の給水」の３段階でそれぞれ</a:t>
            </a:r>
            <a:r>
              <a:rPr kumimoji="0" lang="ja-JP" altLang="en-US" sz="1400" b="1"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上水道と通水できる連絡管等</a:t>
            </a:r>
            <a:r>
              <a:rPr kumimoji="0"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を経由して、水道事業からの応援給水（バックアップ）を受けられる設備・体制が整えられている。</a:t>
            </a:r>
            <a:endParaRPr kumimoji="0" lang="en-US" altLang="ja-JP"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9" name="テキスト ボックス 8"/>
          <p:cNvSpPr txBox="1"/>
          <p:nvPr/>
        </p:nvSpPr>
        <p:spPr>
          <a:xfrm>
            <a:off x="199020" y="1946364"/>
            <a:ext cx="4020035" cy="1828801"/>
          </a:xfrm>
          <a:prstGeom prst="rect">
            <a:avLst/>
          </a:prstGeom>
          <a:noFill/>
          <a:ln w="19050">
            <a:noFill/>
          </a:ln>
        </p:spPr>
        <p:txBody>
          <a:bodyPr wrap="square" rtlCol="0" anchor="ctr">
            <a:noAutofit/>
          </a:bodyPr>
          <a:lstStyle/>
          <a:p>
            <a:pPr marL="176213" marR="0" lvl="0" indent="-176213" algn="l" defTabSz="457200" rtl="0" eaLnBrk="1" fontAlgn="auto" latinLnBrk="0" hangingPunct="1">
              <a:lnSpc>
                <a:spcPts val="2200"/>
              </a:lnSpc>
              <a:spcBef>
                <a:spcPts val="1200"/>
              </a:spcBef>
              <a:spcAft>
                <a:spcPts val="0"/>
              </a:spcAft>
              <a:buClrTx/>
              <a:buSzTx/>
              <a:buFontTx/>
              <a:buNone/>
              <a:tabLst/>
              <a:defRPr/>
            </a:pPr>
            <a:r>
              <a:rPr kumimoji="0"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0" lang="ja-JP" altLang="en-US" sz="1400" b="0" i="0" u="none" strike="noStrike" kern="1200" cap="none" spc="0" normalizeH="0" baseline="0" noProof="0" dirty="0">
                <a:ln>
                  <a:noFill/>
                </a:ln>
                <a:solidFill>
                  <a:srgbClr val="FF0000"/>
                </a:solidFill>
                <a:effectLst/>
                <a:uLnTx/>
                <a:uFillTx/>
                <a:latin typeface="Meiryo UI" panose="020B0604030504040204" pitchFamily="50" charset="-128"/>
                <a:ea typeface="Meiryo UI" panose="020B0604030504040204" pitchFamily="50" charset="-128"/>
                <a:cs typeface="+mn-cs"/>
              </a:rPr>
              <a:t>　</a:t>
            </a:r>
            <a:r>
              <a:rPr kumimoji="0"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こうした施設特性を踏まえ、経年化に伴う事故への備えに主眼を置いた、施設の効率的・効果的な維持管理・更新を進める観点から、施設の劣化状況に応じた、</a:t>
            </a:r>
            <a:r>
              <a:rPr kumimoji="0" lang="ja-JP" altLang="en-US" sz="1400" b="1"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より効率的な保全と更新投資の適正化と平準化</a:t>
            </a:r>
            <a:r>
              <a:rPr kumimoji="0"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に取り組む。</a:t>
            </a:r>
            <a:endParaRPr kumimoji="0" lang="en-US" altLang="ja-JP"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10" name="正方形/長方形 9"/>
          <p:cNvSpPr/>
          <p:nvPr/>
        </p:nvSpPr>
        <p:spPr>
          <a:xfrm>
            <a:off x="5859486" y="6550223"/>
            <a:ext cx="2420851" cy="307777"/>
          </a:xfrm>
          <a:prstGeom prst="rect">
            <a:avLst/>
          </a:prstGeom>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水道事業からの応援給水</a:t>
            </a:r>
            <a:endPar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11" name="テキスト ボックス 10"/>
          <p:cNvSpPr txBox="1"/>
          <p:nvPr/>
        </p:nvSpPr>
        <p:spPr>
          <a:xfrm>
            <a:off x="212331" y="530960"/>
            <a:ext cx="8640960" cy="580592"/>
          </a:xfrm>
          <a:prstGeom prst="rect">
            <a:avLst/>
          </a:prstGeom>
          <a:noFill/>
          <a:ln w="19050">
            <a:noFill/>
          </a:ln>
        </p:spPr>
        <p:txBody>
          <a:bodyPr wrap="square" rtlCol="0" anchor="ctr">
            <a:noAutofit/>
          </a:bodyPr>
          <a:lstStyle/>
          <a:p>
            <a:pPr marL="176213" marR="0" lvl="0" indent="-176213" algn="l" defTabSz="457200" rtl="0" eaLnBrk="1" fontAlgn="auto" latinLnBrk="0" hangingPunct="1">
              <a:lnSpc>
                <a:spcPts val="2200"/>
              </a:lnSpc>
              <a:spcBef>
                <a:spcPts val="1200"/>
              </a:spcBef>
              <a:spcAft>
                <a:spcPts val="0"/>
              </a:spcAft>
              <a:buClrTx/>
              <a:buSzTx/>
              <a:buFontTx/>
              <a:buNone/>
              <a:tabLst/>
              <a:defRPr/>
            </a:pPr>
            <a:r>
              <a:rPr kumimoji="0" lang="ja-JP" altLang="en-US" sz="20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（２）工業用水道施設の特性を踏まえた効率的・効果的な維持管理・更新　</a:t>
            </a:r>
            <a:endParaRPr kumimoji="0" lang="en-US" altLang="ja-JP" sz="20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12" name="正方形/長方形 11"/>
          <p:cNvSpPr/>
          <p:nvPr/>
        </p:nvSpPr>
        <p:spPr>
          <a:xfrm>
            <a:off x="251520" y="213023"/>
            <a:ext cx="5904656" cy="369332"/>
          </a:xfrm>
          <a:prstGeom prst="rect">
            <a:avLst/>
          </a:prstGeom>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800" b="1" i="0" u="none" strike="noStrike" kern="1200" cap="none" spc="0" normalizeH="0" baseline="0" noProof="0" dirty="0">
                <a:ln>
                  <a:noFill/>
                </a:ln>
                <a:solidFill>
                  <a:srgbClr val="FF0000"/>
                </a:solidFill>
                <a:effectLst/>
                <a:uLnTx/>
                <a:uFillTx/>
                <a:latin typeface="Calibri" panose="020F0502020204030204"/>
                <a:ea typeface="游ゴシック" panose="020B0400000000000000" pitchFamily="50" charset="-128"/>
                <a:cs typeface="+mn-cs"/>
              </a:rPr>
              <a:t>　</a:t>
            </a:r>
            <a:r>
              <a:rPr kumimoji="0" lang="ja-JP" altLang="en-US" sz="1800" b="1" i="0" u="none" strike="noStrike" kern="1200" cap="none" spc="0" normalizeH="0" baseline="0" noProof="0" dirty="0">
                <a:ln>
                  <a:noFill/>
                </a:ln>
                <a:solidFill>
                  <a:prstClr val="black"/>
                </a:solidFill>
                <a:effectLst/>
                <a:uLnTx/>
                <a:uFillTx/>
                <a:latin typeface="Calibri" panose="020F0502020204030204"/>
                <a:ea typeface="游ゴシック" panose="020B0400000000000000" pitchFamily="50" charset="-128"/>
                <a:cs typeface="+mn-cs"/>
              </a:rPr>
              <a:t>今後の方向性</a:t>
            </a:r>
          </a:p>
        </p:txBody>
      </p:sp>
      <p:pic>
        <p:nvPicPr>
          <p:cNvPr id="13" name="図 12">
            <a:extLst>
              <a:ext uri="{FF2B5EF4-FFF2-40B4-BE49-F238E27FC236}">
                <a16:creationId xmlns:a16="http://schemas.microsoft.com/office/drawing/2014/main" id="{53042BAB-D850-9A66-7285-31A468B3CB28}"/>
              </a:ext>
            </a:extLst>
          </p:cNvPr>
          <p:cNvPicPr/>
          <p:nvPr/>
        </p:nvPicPr>
        <p:blipFill rotWithShape="1">
          <a:blip r:embed="rId3"/>
          <a:srcRect l="71944" t="20521" r="19787" b="73197"/>
          <a:stretch/>
        </p:blipFill>
        <p:spPr bwMode="auto">
          <a:xfrm>
            <a:off x="6412646" y="194285"/>
            <a:ext cx="818953" cy="355414"/>
          </a:xfrm>
          <a:prstGeom prst="rect">
            <a:avLst/>
          </a:prstGeom>
          <a:ln>
            <a:noFill/>
          </a:ln>
          <a:extLst>
            <a:ext uri="{53640926-AAD7-44D8-BBD7-CCE9431645EC}">
              <a14:shadowObscured xmlns:a14="http://schemas.microsoft.com/office/drawing/2010/main"/>
            </a:ext>
          </a:extLst>
        </p:spPr>
      </p:pic>
      <p:sp>
        <p:nvSpPr>
          <p:cNvPr id="14" name="テキスト ボックス 13"/>
          <p:cNvSpPr txBox="1"/>
          <p:nvPr/>
        </p:nvSpPr>
        <p:spPr>
          <a:xfrm>
            <a:off x="0" y="0"/>
            <a:ext cx="4211960" cy="2616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Ⅱ</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公民連携</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経営形態の見直し</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民営化の取組</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・工業用水道</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4" name="スライド番号プレースホルダー 3"/>
          <p:cNvSpPr>
            <a:spLocks noGrp="1"/>
          </p:cNvSpPr>
          <p:nvPr>
            <p:ph type="sldNum" sz="quarter" idx="12"/>
          </p:nvPr>
        </p:nvSpPr>
        <p:spPr/>
        <p:txBody>
          <a:bodyPr/>
          <a:lstStyle/>
          <a:p>
            <a:fld id="{77594F6A-A54B-438B-8D6E-C0576E169278}" type="slidenum">
              <a:rPr kumimoji="1" lang="ja-JP" altLang="en-US" smtClean="0"/>
              <a:t>107</a:t>
            </a:fld>
            <a:endParaRPr kumimoji="1" lang="ja-JP" altLang="en-US"/>
          </a:p>
        </p:txBody>
      </p:sp>
    </p:spTree>
    <p:extLst>
      <p:ext uri="{BB962C8B-B14F-4D97-AF65-F5344CB8AC3E}">
        <p14:creationId xmlns:p14="http://schemas.microsoft.com/office/powerpoint/2010/main" val="3946208469"/>
      </p:ext>
    </p:extLst>
  </p:cSld>
  <p:clrMapOvr>
    <a:masterClrMapping/>
  </p:clrMapOvr>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 name="直線コネクタ 1"/>
          <p:cNvCxnSpPr/>
          <p:nvPr/>
        </p:nvCxnSpPr>
        <p:spPr>
          <a:xfrm>
            <a:off x="179512" y="560363"/>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 name="正方形/長方形 2"/>
          <p:cNvSpPr/>
          <p:nvPr/>
        </p:nvSpPr>
        <p:spPr>
          <a:xfrm>
            <a:off x="251520" y="213023"/>
            <a:ext cx="5904656" cy="369332"/>
          </a:xfrm>
          <a:prstGeom prst="rect">
            <a:avLst/>
          </a:prstGeom>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800" b="1" i="0" u="none" strike="noStrike" kern="1200" cap="none" spc="0" normalizeH="0" baseline="0" noProof="0" dirty="0">
                <a:ln>
                  <a:noFill/>
                </a:ln>
                <a:solidFill>
                  <a:srgbClr val="000000"/>
                </a:solidFill>
                <a:effectLst/>
                <a:uLnTx/>
                <a:uFillTx/>
                <a:latin typeface="Calibri" panose="020F0502020204030204"/>
                <a:ea typeface="游ゴシック" panose="020B0400000000000000" pitchFamily="50" charset="-128"/>
                <a:cs typeface="+mn-cs"/>
              </a:rPr>
              <a:t>　大阪市工業用水道特定運営事業等の実施</a:t>
            </a:r>
            <a:endParaRPr kumimoji="0" lang="ja-JP" altLang="en-US" sz="1800" b="1" i="0" u="none" strike="noStrike" kern="1200" cap="none" spc="0" normalizeH="0" baseline="0" noProof="0" dirty="0">
              <a:ln>
                <a:noFill/>
              </a:ln>
              <a:solidFill>
                <a:srgbClr val="FF0000"/>
              </a:solidFill>
              <a:effectLst/>
              <a:uLnTx/>
              <a:uFillTx/>
              <a:latin typeface="Calibri" panose="020F0502020204030204"/>
              <a:ea typeface="游ゴシック" panose="020B0400000000000000" pitchFamily="50" charset="-128"/>
              <a:cs typeface="+mn-cs"/>
            </a:endParaRPr>
          </a:p>
        </p:txBody>
      </p:sp>
      <p:sp>
        <p:nvSpPr>
          <p:cNvPr id="4" name="正方形/長方形 3"/>
          <p:cNvSpPr/>
          <p:nvPr/>
        </p:nvSpPr>
        <p:spPr>
          <a:xfrm>
            <a:off x="7674498" y="234434"/>
            <a:ext cx="1211678" cy="369332"/>
          </a:xfrm>
          <a:prstGeom prst="rect">
            <a:avLst/>
          </a:prstGeom>
          <a:noFill/>
        </p:spPr>
        <p:txBody>
          <a:bodyPr wrap="non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altLang="en-US" sz="1800" b="0" i="0" u="none" strike="noStrike" kern="1200" cap="none" spc="0" normalizeH="0" baseline="0" noProof="0" dirty="0">
                <a:ln>
                  <a:noFill/>
                </a:ln>
                <a:solidFill>
                  <a:prstClr val="black"/>
                </a:solidFill>
                <a:effectLst/>
                <a:uLnTx/>
                <a:uFillTx/>
                <a:latin typeface="Calibri" panose="020F0502020204030204"/>
                <a:ea typeface="游ゴシック" panose="020B0400000000000000" pitchFamily="50" charset="-128"/>
                <a:cs typeface="+mn-cs"/>
              </a:rPr>
              <a:t>＜</a:t>
            </a:r>
            <a:r>
              <a:rPr kumimoji="0" lang="en-US" altLang="ja-JP" sz="1800" b="0" i="0" u="none" strike="noStrike" kern="1200" cap="none" spc="0" normalizeH="0" baseline="0" noProof="0" dirty="0">
                <a:ln>
                  <a:noFill/>
                </a:ln>
                <a:solidFill>
                  <a:prstClr val="black"/>
                </a:solidFill>
                <a:effectLst/>
                <a:uLnTx/>
                <a:uFillTx/>
                <a:latin typeface="Calibri" panose="020F0502020204030204"/>
                <a:ea typeface="游ゴシック" panose="020B0400000000000000" pitchFamily="50" charset="-128"/>
                <a:cs typeface="+mn-cs"/>
              </a:rPr>
              <a:t>What </a:t>
            </a:r>
            <a:r>
              <a:rPr kumimoji="0" lang="ja-JP" altLang="en-US" sz="1800" b="0" i="0" u="none" strike="noStrike" kern="1200" cap="none" spc="0" normalizeH="0" baseline="0" noProof="0" dirty="0">
                <a:ln>
                  <a:noFill/>
                </a:ln>
                <a:solidFill>
                  <a:prstClr val="black"/>
                </a:solidFill>
                <a:effectLst/>
                <a:uLnTx/>
                <a:uFillTx/>
                <a:latin typeface="Calibri" panose="020F0502020204030204"/>
                <a:ea typeface="游ゴシック" panose="020B0400000000000000" pitchFamily="50" charset="-128"/>
                <a:cs typeface="+mn-cs"/>
              </a:rPr>
              <a:t>＞</a:t>
            </a:r>
          </a:p>
        </p:txBody>
      </p:sp>
      <p:grpSp>
        <p:nvGrpSpPr>
          <p:cNvPr id="43" name="グループ化 42"/>
          <p:cNvGrpSpPr/>
          <p:nvPr/>
        </p:nvGrpSpPr>
        <p:grpSpPr>
          <a:xfrm>
            <a:off x="251520" y="1080968"/>
            <a:ext cx="8388000" cy="3960000"/>
            <a:chOff x="0" y="1361706"/>
            <a:chExt cx="9142544" cy="4606588"/>
          </a:xfrm>
        </p:grpSpPr>
        <p:sp>
          <p:nvSpPr>
            <p:cNvPr id="6" name="ホームベース 5"/>
            <p:cNvSpPr/>
            <p:nvPr/>
          </p:nvSpPr>
          <p:spPr>
            <a:xfrm>
              <a:off x="112334" y="3197064"/>
              <a:ext cx="8972410" cy="1583914"/>
            </a:xfrm>
            <a:prstGeom prst="homePlate">
              <a:avLst>
                <a:gd name="adj" fmla="val 23366"/>
              </a:avLst>
            </a:prstGeom>
            <a:solidFill>
              <a:srgbClr val="CCFF66"/>
            </a:solidFill>
            <a:ln/>
          </p:spPr>
          <p:style>
            <a:lnRef idx="0">
              <a:schemeClr val="accent6"/>
            </a:lnRef>
            <a:fillRef idx="3">
              <a:schemeClr val="accent6"/>
            </a:fillRef>
            <a:effectRef idx="3">
              <a:schemeClr val="accent6"/>
            </a:effectRef>
            <a:fontRef idx="minor">
              <a:schemeClr val="lt1"/>
            </a:fontRef>
          </p:style>
          <p:txBody>
            <a:bodyPr lIns="91769" tIns="45886" rIns="91769" bIns="45886" rtlCol="0" anchor="ctr"/>
            <a:lstStyle/>
            <a:p>
              <a:pPr marL="0" marR="0" lvl="0" indent="0" algn="ctr" defTabSz="914351" rtl="0" eaLnBrk="1" fontAlgn="auto" latinLnBrk="0" hangingPunct="1">
                <a:lnSpc>
                  <a:spcPct val="100000"/>
                </a:lnSpc>
                <a:spcBef>
                  <a:spcPts val="0"/>
                </a:spcBef>
                <a:spcAft>
                  <a:spcPts val="0"/>
                </a:spcAft>
                <a:buClrTx/>
                <a:buSzTx/>
                <a:buFontTx/>
                <a:buNone/>
                <a:tabLst/>
                <a:defRPr/>
              </a:pPr>
              <a:endParaRPr kumimoji="0"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7" name="山形 6"/>
            <p:cNvSpPr/>
            <p:nvPr/>
          </p:nvSpPr>
          <p:spPr>
            <a:xfrm>
              <a:off x="1135051" y="1361706"/>
              <a:ext cx="1279670" cy="427525"/>
            </a:xfrm>
            <a:prstGeom prst="chevron">
              <a:avLst/>
            </a:prstGeom>
            <a:solidFill>
              <a:srgbClr val="00B0F0">
                <a:alpha val="50000"/>
              </a:srgbClr>
            </a:solidFill>
            <a:effectLst>
              <a:innerShdw blurRad="63500" dist="50800" dir="27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lIns="36130" tIns="45886" rIns="36130" bIns="45886" rtlCol="0" anchor="ctr" anchorCtr="0"/>
            <a:lstStyle/>
            <a:p>
              <a:pPr marL="0" marR="0" lvl="0" indent="0" algn="ctr" defTabSz="914351" rtl="0" eaLnBrk="1" fontAlgn="auto" latinLnBrk="0" hangingPunct="1">
                <a:lnSpc>
                  <a:spcPct val="100000"/>
                </a:lnSpc>
                <a:spcBef>
                  <a:spcPts val="0"/>
                </a:spcBef>
                <a:spcAft>
                  <a:spcPts val="0"/>
                </a:spcAft>
                <a:buClrTx/>
                <a:buSzTx/>
                <a:buFontTx/>
                <a:buNone/>
                <a:tabLst/>
                <a:defRPr/>
              </a:pPr>
              <a:r>
                <a:rPr kumimoji="0" lang="en-US" altLang="ja-JP" sz="1200" b="1" i="0" u="none" strike="noStrike" kern="1200" cap="none" spc="0" normalizeH="0" baseline="0" noProof="0" dirty="0">
                  <a:ln>
                    <a:noFill/>
                  </a:ln>
                  <a:solidFill>
                    <a:prstClr val="white"/>
                  </a:solidFill>
                  <a:effectLst>
                    <a:outerShdw blurRad="38100" dist="38100" dir="2700000" algn="tl">
                      <a:srgbClr val="000000">
                        <a:alpha val="43137"/>
                      </a:srgbClr>
                    </a:outerShdw>
                  </a:effectLst>
                  <a:uLnTx/>
                  <a:uFillTx/>
                  <a:latin typeface="Meiryo UI" panose="020B0604030504040204" pitchFamily="50" charset="-128"/>
                  <a:ea typeface="Meiryo UI" panose="020B0604030504040204" pitchFamily="50" charset="-128"/>
                  <a:cs typeface="+mn-cs"/>
                </a:rPr>
                <a:t>R</a:t>
              </a:r>
              <a:r>
                <a:rPr kumimoji="0" lang="ja-JP" altLang="en-US" sz="1200" b="1" i="0" u="none" strike="noStrike" kern="1200" cap="none" spc="0" normalizeH="0" baseline="0" noProof="0" dirty="0">
                  <a:ln>
                    <a:noFill/>
                  </a:ln>
                  <a:solidFill>
                    <a:prstClr val="white"/>
                  </a:solidFill>
                  <a:effectLst>
                    <a:outerShdw blurRad="38100" dist="38100" dir="2700000" algn="tl">
                      <a:srgbClr val="000000">
                        <a:alpha val="43137"/>
                      </a:srgbClr>
                    </a:outerShdw>
                  </a:effectLst>
                  <a:uLnTx/>
                  <a:uFillTx/>
                  <a:latin typeface="Meiryo UI" panose="020B0604030504040204" pitchFamily="50" charset="-128"/>
                  <a:ea typeface="Meiryo UI" panose="020B0604030504040204" pitchFamily="50" charset="-128"/>
                  <a:cs typeface="+mn-cs"/>
                </a:rPr>
                <a:t>元年度</a:t>
              </a:r>
            </a:p>
          </p:txBody>
        </p:sp>
        <p:sp>
          <p:nvSpPr>
            <p:cNvPr id="8" name="角丸四角形 7"/>
            <p:cNvSpPr/>
            <p:nvPr/>
          </p:nvSpPr>
          <p:spPr>
            <a:xfrm>
              <a:off x="1823803" y="2348366"/>
              <a:ext cx="467256" cy="3164157"/>
            </a:xfrm>
            <a:prstGeom prst="roundRect">
              <a:avLst/>
            </a:prstGeom>
            <a:solidFill>
              <a:schemeClr val="accent4">
                <a:lumMod val="40000"/>
                <a:lumOff val="60000"/>
              </a:schemeClr>
            </a:solidFill>
            <a:ln w="12700">
              <a:solidFill>
                <a:schemeClr val="tx1"/>
              </a:solidFill>
            </a:ln>
            <a:effectLst/>
          </p:spPr>
          <p:style>
            <a:lnRef idx="0">
              <a:schemeClr val="accent3"/>
            </a:lnRef>
            <a:fillRef idx="3">
              <a:schemeClr val="accent3"/>
            </a:fillRef>
            <a:effectRef idx="3">
              <a:schemeClr val="accent3"/>
            </a:effectRef>
            <a:fontRef idx="minor">
              <a:schemeClr val="lt1"/>
            </a:fontRef>
          </p:style>
          <p:txBody>
            <a:bodyPr vert="eaVert" lIns="91769" tIns="0" rIns="91769" bIns="0" rtlCol="0" anchor="ctr"/>
            <a:lstStyle/>
            <a:p>
              <a:pPr marL="0" marR="0" lvl="0" indent="0" algn="ctr" defTabSz="914351" rtl="0" eaLnBrk="1" fontAlgn="auto" latinLnBrk="0" hangingPunct="1">
                <a:lnSpc>
                  <a:spcPct val="100000"/>
                </a:lnSpc>
                <a:spcBef>
                  <a:spcPts val="0"/>
                </a:spcBef>
                <a:spcAft>
                  <a:spcPts val="0"/>
                </a:spcAft>
                <a:buClrTx/>
                <a:buSzTx/>
                <a:buFontTx/>
                <a:buNone/>
                <a:tabLst/>
                <a:defRPr/>
              </a:pPr>
              <a:r>
                <a:rPr kumimoji="0"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メイリオ" panose="020B0604030504040204" pitchFamily="50" charset="-128"/>
                </a:rPr>
                <a:t>実施方針条例</a:t>
              </a:r>
              <a:r>
                <a:rPr kumimoji="0"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メイリオ" panose="020B0604030504040204" pitchFamily="50" charset="-128"/>
                </a:rPr>
                <a:t>【 </a:t>
              </a:r>
              <a:r>
                <a:rPr kumimoji="0"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メイリオ" panose="020B0604030504040204" pitchFamily="50" charset="-128"/>
                </a:rPr>
                <a:t>議決 </a:t>
              </a:r>
              <a:r>
                <a:rPr kumimoji="0"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メイリオ" panose="020B0604030504040204" pitchFamily="50" charset="-128"/>
                </a:rPr>
                <a:t>】</a:t>
              </a:r>
              <a:endParaRPr kumimoji="0"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メイリオ" panose="020B0604030504040204" pitchFamily="50" charset="-128"/>
              </a:endParaRPr>
            </a:p>
          </p:txBody>
        </p:sp>
        <p:sp>
          <p:nvSpPr>
            <p:cNvPr id="9" name="角丸四角形 8"/>
            <p:cNvSpPr/>
            <p:nvPr/>
          </p:nvSpPr>
          <p:spPr>
            <a:xfrm>
              <a:off x="1233625" y="2348366"/>
              <a:ext cx="467908" cy="3164157"/>
            </a:xfrm>
            <a:prstGeom prst="roundRect">
              <a:avLst/>
            </a:prstGeom>
            <a:solidFill>
              <a:schemeClr val="accent4">
                <a:lumMod val="40000"/>
                <a:lumOff val="60000"/>
              </a:schemeClr>
            </a:solidFill>
            <a:ln w="12700">
              <a:solidFill>
                <a:schemeClr val="tx1"/>
              </a:solidFill>
            </a:ln>
            <a:effectLst/>
          </p:spPr>
          <p:style>
            <a:lnRef idx="0">
              <a:schemeClr val="accent3"/>
            </a:lnRef>
            <a:fillRef idx="3">
              <a:schemeClr val="accent3"/>
            </a:fillRef>
            <a:effectRef idx="3">
              <a:schemeClr val="accent3"/>
            </a:effectRef>
            <a:fontRef idx="minor">
              <a:schemeClr val="lt1"/>
            </a:fontRef>
          </p:style>
          <p:txBody>
            <a:bodyPr vert="eaVert" lIns="91769" tIns="0" rIns="91769" bIns="0" rtlCol="0" anchor="ctr" anchorCtr="0"/>
            <a:lstStyle/>
            <a:p>
              <a:pPr marL="0" marR="0" lvl="0" indent="0" algn="ctr" defTabSz="914351" rtl="0" eaLnBrk="1" fontAlgn="auto" latinLnBrk="0" hangingPunct="1">
                <a:lnSpc>
                  <a:spcPct val="100000"/>
                </a:lnSpc>
                <a:spcBef>
                  <a:spcPts val="0"/>
                </a:spcBef>
                <a:spcAft>
                  <a:spcPts val="0"/>
                </a:spcAft>
                <a:buClrTx/>
                <a:buSzTx/>
                <a:buFontTx/>
                <a:buNone/>
                <a:tabLst/>
                <a:defRPr/>
              </a:pPr>
              <a:r>
                <a:rPr kumimoji="0" lang="ja-JP" altLang="en-US"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メイリオ" panose="020B0604030504040204" pitchFamily="50" charset="-128"/>
                </a:rPr>
                <a:t>本市戦略会議において導入方針決定</a:t>
              </a:r>
              <a:endParaRPr kumimoji="0" lang="en-US" altLang="ja-JP"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メイリオ" panose="020B0604030504040204" pitchFamily="50" charset="-128"/>
              </a:endParaRPr>
            </a:p>
          </p:txBody>
        </p:sp>
        <p:sp>
          <p:nvSpPr>
            <p:cNvPr id="10" name="山形 9"/>
            <p:cNvSpPr/>
            <p:nvPr/>
          </p:nvSpPr>
          <p:spPr>
            <a:xfrm>
              <a:off x="2299064" y="1380926"/>
              <a:ext cx="1534493" cy="401324"/>
            </a:xfrm>
            <a:prstGeom prst="chevron">
              <a:avLst/>
            </a:prstGeom>
            <a:solidFill>
              <a:srgbClr val="00B0F0">
                <a:alpha val="50000"/>
              </a:srgbClr>
            </a:solidFill>
            <a:effectLst>
              <a:innerShdw blurRad="63500" dist="50800" dir="27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lIns="36130" tIns="45886" rIns="36130" bIns="45886" rtlCol="0" anchor="ctr" anchorCtr="0"/>
            <a:lstStyle/>
            <a:p>
              <a:pPr marL="0" marR="0" lvl="0" indent="0" algn="ctr" defTabSz="914351" rtl="0" eaLnBrk="1" fontAlgn="auto" latinLnBrk="0" hangingPunct="1">
                <a:lnSpc>
                  <a:spcPct val="100000"/>
                </a:lnSpc>
                <a:spcBef>
                  <a:spcPts val="0"/>
                </a:spcBef>
                <a:spcAft>
                  <a:spcPts val="0"/>
                </a:spcAft>
                <a:buClrTx/>
                <a:buSzTx/>
                <a:buFontTx/>
                <a:buNone/>
                <a:tabLst/>
                <a:defRPr/>
              </a:pPr>
              <a:r>
                <a:rPr kumimoji="0" lang="en-US" altLang="ja-JP" sz="1200" b="1" i="0" u="none" strike="noStrike" kern="1200" cap="none" spc="0" normalizeH="0" baseline="0" noProof="0" dirty="0">
                  <a:ln>
                    <a:noFill/>
                  </a:ln>
                  <a:solidFill>
                    <a:prstClr val="white"/>
                  </a:solidFill>
                  <a:effectLst>
                    <a:outerShdw blurRad="38100" dist="38100" dir="2700000" algn="tl">
                      <a:srgbClr val="000000">
                        <a:alpha val="43137"/>
                      </a:srgbClr>
                    </a:outerShdw>
                  </a:effectLst>
                  <a:uLnTx/>
                  <a:uFillTx/>
                  <a:latin typeface="Meiryo UI" panose="020B0604030504040204" pitchFamily="50" charset="-128"/>
                  <a:ea typeface="Meiryo UI" panose="020B0604030504040204" pitchFamily="50" charset="-128"/>
                  <a:cs typeface="+mn-cs"/>
                </a:rPr>
                <a:t>R2</a:t>
              </a:r>
              <a:r>
                <a:rPr kumimoji="0" lang="ja-JP" altLang="en-US" sz="1200" b="1" i="0" u="none" strike="noStrike" kern="1200" cap="none" spc="0" normalizeH="0" baseline="0" noProof="0" dirty="0">
                  <a:ln>
                    <a:noFill/>
                  </a:ln>
                  <a:solidFill>
                    <a:prstClr val="white"/>
                  </a:solidFill>
                  <a:effectLst>
                    <a:outerShdw blurRad="38100" dist="38100" dir="2700000" algn="tl">
                      <a:srgbClr val="000000">
                        <a:alpha val="43137"/>
                      </a:srgbClr>
                    </a:outerShdw>
                  </a:effectLst>
                  <a:uLnTx/>
                  <a:uFillTx/>
                  <a:latin typeface="Meiryo UI" panose="020B0604030504040204" pitchFamily="50" charset="-128"/>
                  <a:ea typeface="Meiryo UI" panose="020B0604030504040204" pitchFamily="50" charset="-128"/>
                  <a:cs typeface="+mn-cs"/>
                </a:rPr>
                <a:t>年度</a:t>
              </a:r>
            </a:p>
          </p:txBody>
        </p:sp>
        <p:sp>
          <p:nvSpPr>
            <p:cNvPr id="11" name="正方形/長方形 10">
              <a:extLst>
                <a:ext uri="{FF2B5EF4-FFF2-40B4-BE49-F238E27FC236}">
                  <a16:creationId xmlns:a16="http://schemas.microsoft.com/office/drawing/2014/main" id="{2694FFDE-271A-49E7-85FD-67558380CC1D}"/>
                </a:ext>
              </a:extLst>
            </p:cNvPr>
            <p:cNvSpPr/>
            <p:nvPr/>
          </p:nvSpPr>
          <p:spPr>
            <a:xfrm>
              <a:off x="1441353" y="1794902"/>
              <a:ext cx="1190507" cy="50313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91769" tIns="45886" rIns="91769" bIns="45886" rtlCol="0" anchor="ctr"/>
            <a:lstStyle/>
            <a:p>
              <a:pPr marL="0" marR="0" lvl="0" indent="0" algn="ctr" defTabSz="914351" rtl="0" eaLnBrk="1" fontAlgn="auto" latinLnBrk="0" hangingPunct="1">
                <a:lnSpc>
                  <a:spcPct val="100000"/>
                </a:lnSpc>
                <a:spcBef>
                  <a:spcPts val="0"/>
                </a:spcBef>
                <a:spcAft>
                  <a:spcPts val="0"/>
                </a:spcAft>
                <a:buClrTx/>
                <a:buSzTx/>
                <a:buFontTx/>
                <a:buNone/>
                <a:tabLst/>
                <a:defRPr/>
              </a:pPr>
              <a:r>
                <a:rPr kumimoji="0" lang="en-US" altLang="ja-JP"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PFI</a:t>
              </a:r>
              <a:r>
                <a:rPr kumimoji="0" lang="ja-JP"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法</a:t>
              </a:r>
              <a:endParaRPr kumimoji="0" lang="en-US" altLang="ja-JP"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ctr" defTabSz="914351" rtl="0" eaLnBrk="1" fontAlgn="auto" latinLnBrk="0" hangingPunct="1">
                <a:lnSpc>
                  <a:spcPct val="100000"/>
                </a:lnSpc>
                <a:spcBef>
                  <a:spcPts val="0"/>
                </a:spcBef>
                <a:spcAft>
                  <a:spcPts val="0"/>
                </a:spcAft>
                <a:buClrTx/>
                <a:buSzTx/>
                <a:buFontTx/>
                <a:buNone/>
                <a:tabLst/>
                <a:defRPr/>
              </a:pPr>
              <a:r>
                <a:rPr kumimoji="0" lang="en-US" altLang="ja-JP"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18</a:t>
              </a:r>
              <a:r>
                <a:rPr kumimoji="0" lang="ja-JP"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条</a:t>
              </a:r>
            </a:p>
          </p:txBody>
        </p:sp>
        <p:sp>
          <p:nvSpPr>
            <p:cNvPr id="12" name="角丸四角形 11"/>
            <p:cNvSpPr/>
            <p:nvPr/>
          </p:nvSpPr>
          <p:spPr>
            <a:xfrm>
              <a:off x="3135484" y="2967417"/>
              <a:ext cx="337775" cy="2120274"/>
            </a:xfrm>
            <a:prstGeom prst="roundRect">
              <a:avLst/>
            </a:prstGeom>
            <a:solidFill>
              <a:srgbClr val="C5D4ED"/>
            </a:solidFill>
            <a:ln w="19050">
              <a:solidFill>
                <a:schemeClr val="tx1"/>
              </a:solidFill>
            </a:ln>
            <a:effectLst/>
          </p:spPr>
          <p:style>
            <a:lnRef idx="0">
              <a:schemeClr val="accent3"/>
            </a:lnRef>
            <a:fillRef idx="3">
              <a:schemeClr val="accent3"/>
            </a:fillRef>
            <a:effectRef idx="3">
              <a:schemeClr val="accent3"/>
            </a:effectRef>
            <a:fontRef idx="minor">
              <a:schemeClr val="lt1"/>
            </a:fontRef>
          </p:style>
          <p:txBody>
            <a:bodyPr vert="eaVert" lIns="91769" tIns="0" rIns="91769" bIns="0" rtlCol="0" anchor="ctr" anchorCtr="0"/>
            <a:lstStyle/>
            <a:p>
              <a:pPr marL="0" marR="0" lvl="0" indent="0" algn="ctr" defTabSz="914351" rtl="0" eaLnBrk="1" fontAlgn="auto" latinLnBrk="0" hangingPunct="1">
                <a:lnSpc>
                  <a:spcPct val="100000"/>
                </a:lnSpc>
                <a:spcBef>
                  <a:spcPts val="0"/>
                </a:spcBef>
                <a:spcAft>
                  <a:spcPts val="0"/>
                </a:spcAft>
                <a:buClrTx/>
                <a:buSzTx/>
                <a:buFontTx/>
                <a:buNone/>
                <a:tabLst/>
                <a:defRPr/>
              </a:pPr>
              <a:r>
                <a:rPr kumimoji="0"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メイリオ" panose="020B0604030504040204" pitchFamily="50" charset="-128"/>
                </a:rPr>
                <a:t>募集要項等の公表</a:t>
              </a:r>
              <a:endParaRPr kumimoji="0"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メイリオ" panose="020B0604030504040204" pitchFamily="50" charset="-128"/>
              </a:endParaRPr>
            </a:p>
          </p:txBody>
        </p:sp>
        <p:sp>
          <p:nvSpPr>
            <p:cNvPr id="13" name="角丸四角形 12"/>
            <p:cNvSpPr/>
            <p:nvPr/>
          </p:nvSpPr>
          <p:spPr>
            <a:xfrm>
              <a:off x="3716407" y="2958807"/>
              <a:ext cx="617948" cy="2099254"/>
            </a:xfrm>
            <a:prstGeom prst="roundRect">
              <a:avLst/>
            </a:prstGeom>
            <a:solidFill>
              <a:srgbClr val="C5D4ED"/>
            </a:solidFill>
            <a:ln w="19050">
              <a:solidFill>
                <a:schemeClr val="tx1"/>
              </a:solidFill>
            </a:ln>
            <a:effectLst/>
          </p:spPr>
          <p:style>
            <a:lnRef idx="0">
              <a:schemeClr val="accent3"/>
            </a:lnRef>
            <a:fillRef idx="3">
              <a:schemeClr val="accent3"/>
            </a:fillRef>
            <a:effectRef idx="3">
              <a:schemeClr val="accent3"/>
            </a:effectRef>
            <a:fontRef idx="minor">
              <a:schemeClr val="lt1"/>
            </a:fontRef>
          </p:style>
          <p:txBody>
            <a:bodyPr vert="eaVert" lIns="91769" tIns="0" rIns="91769" bIns="0" rtlCol="0" anchor="ctr" anchorCtr="0"/>
            <a:lstStyle/>
            <a:p>
              <a:pPr marL="0" marR="0" lvl="0" indent="0" algn="ctr" defTabSz="914351" rtl="0" eaLnBrk="1" fontAlgn="auto" latinLnBrk="0" hangingPunct="1">
                <a:lnSpc>
                  <a:spcPct val="100000"/>
                </a:lnSpc>
                <a:spcBef>
                  <a:spcPts val="0"/>
                </a:spcBef>
                <a:spcAft>
                  <a:spcPts val="0"/>
                </a:spcAft>
                <a:buClrTx/>
                <a:buSzTx/>
                <a:buFontTx/>
                <a:buNone/>
                <a:tabLst/>
                <a:defRPr/>
              </a:pPr>
              <a:r>
                <a:rPr kumimoji="0"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メイリオ" panose="020B0604030504040204" pitchFamily="50" charset="-128"/>
                </a:rPr>
                <a:t>優先交渉権者の</a:t>
              </a:r>
              <a:endParaRPr kumimoji="0"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メイリオ" panose="020B0604030504040204" pitchFamily="50" charset="-128"/>
              </a:endParaRPr>
            </a:p>
            <a:p>
              <a:pPr marL="0" marR="0" lvl="0" indent="0" algn="ctr" defTabSz="914351" rtl="0" eaLnBrk="1" fontAlgn="auto" latinLnBrk="0" hangingPunct="1">
                <a:lnSpc>
                  <a:spcPct val="100000"/>
                </a:lnSpc>
                <a:spcBef>
                  <a:spcPts val="0"/>
                </a:spcBef>
                <a:spcAft>
                  <a:spcPts val="0"/>
                </a:spcAft>
                <a:buClrTx/>
                <a:buSzTx/>
                <a:buFontTx/>
                <a:buNone/>
                <a:tabLst/>
                <a:defRPr/>
              </a:pPr>
              <a:r>
                <a:rPr kumimoji="0"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メイリオ" panose="020B0604030504040204" pitchFamily="50" charset="-128"/>
                </a:rPr>
                <a:t>選定・公表</a:t>
              </a:r>
              <a:endParaRPr kumimoji="0"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メイリオ" panose="020B0604030504040204" pitchFamily="50" charset="-128"/>
              </a:endParaRPr>
            </a:p>
          </p:txBody>
        </p:sp>
        <p:sp>
          <p:nvSpPr>
            <p:cNvPr id="14" name="角丸四角形 13"/>
            <p:cNvSpPr/>
            <p:nvPr/>
          </p:nvSpPr>
          <p:spPr>
            <a:xfrm>
              <a:off x="2499407" y="2967417"/>
              <a:ext cx="337775" cy="2120274"/>
            </a:xfrm>
            <a:prstGeom prst="roundRect">
              <a:avLst/>
            </a:prstGeom>
            <a:solidFill>
              <a:srgbClr val="C5D4ED"/>
            </a:solidFill>
            <a:ln w="19050">
              <a:solidFill>
                <a:schemeClr val="tx1"/>
              </a:solidFill>
            </a:ln>
            <a:effectLst/>
          </p:spPr>
          <p:style>
            <a:lnRef idx="0">
              <a:schemeClr val="accent3"/>
            </a:lnRef>
            <a:fillRef idx="3">
              <a:schemeClr val="accent3"/>
            </a:fillRef>
            <a:effectRef idx="3">
              <a:schemeClr val="accent3"/>
            </a:effectRef>
            <a:fontRef idx="minor">
              <a:schemeClr val="lt1"/>
            </a:fontRef>
          </p:style>
          <p:txBody>
            <a:bodyPr vert="eaVert" lIns="91769" tIns="0" rIns="91769" bIns="0" rtlCol="0" anchor="ctr" anchorCtr="0"/>
            <a:lstStyle/>
            <a:p>
              <a:pPr marL="0" marR="0" lvl="0" indent="0" algn="ctr" defTabSz="914351" rtl="0" eaLnBrk="1" fontAlgn="auto" latinLnBrk="0" hangingPunct="1">
                <a:lnSpc>
                  <a:spcPct val="100000"/>
                </a:lnSpc>
                <a:spcBef>
                  <a:spcPts val="0"/>
                </a:spcBef>
                <a:spcAft>
                  <a:spcPts val="0"/>
                </a:spcAft>
                <a:buClrTx/>
                <a:buSzTx/>
                <a:buFontTx/>
                <a:buNone/>
                <a:tabLst/>
                <a:defRPr/>
              </a:pPr>
              <a:r>
                <a:rPr kumimoji="0"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メイリオ" panose="020B0604030504040204" pitchFamily="50" charset="-128"/>
                </a:rPr>
                <a:t>実施方針等の公表</a:t>
              </a:r>
              <a:endParaRPr kumimoji="0"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メイリオ" panose="020B0604030504040204" pitchFamily="50" charset="-128"/>
              </a:endParaRPr>
            </a:p>
          </p:txBody>
        </p:sp>
        <p:sp>
          <p:nvSpPr>
            <p:cNvPr id="15" name="正方形/長方形 14">
              <a:extLst>
                <a:ext uri="{FF2B5EF4-FFF2-40B4-BE49-F238E27FC236}">
                  <a16:creationId xmlns:a16="http://schemas.microsoft.com/office/drawing/2014/main" id="{B4F1D441-E604-48F2-98D4-49033C114D00}"/>
                </a:ext>
              </a:extLst>
            </p:cNvPr>
            <p:cNvSpPr/>
            <p:nvPr/>
          </p:nvSpPr>
          <p:spPr>
            <a:xfrm>
              <a:off x="3166222" y="1786889"/>
              <a:ext cx="1599107" cy="69848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91769" tIns="45886" rIns="91769" bIns="45886" rtlCol="0" anchor="ctr"/>
            <a:lstStyle/>
            <a:p>
              <a:pPr marL="0" marR="0" lvl="0" indent="0" algn="ctr" defTabSz="914351" rtl="0" eaLnBrk="1" fontAlgn="auto" latinLnBrk="0" hangingPunct="1">
                <a:lnSpc>
                  <a:spcPct val="100000"/>
                </a:lnSpc>
                <a:spcBef>
                  <a:spcPts val="0"/>
                </a:spcBef>
                <a:spcAft>
                  <a:spcPts val="0"/>
                </a:spcAft>
                <a:buClrTx/>
                <a:buSzTx/>
                <a:buFontTx/>
                <a:buNone/>
                <a:tabLst/>
                <a:defRPr/>
              </a:pPr>
              <a:r>
                <a:rPr kumimoji="0" lang="en-US" altLang="ja-JP"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PFI</a:t>
              </a:r>
              <a:r>
                <a:rPr kumimoji="0" lang="ja-JP"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法</a:t>
              </a:r>
              <a:endParaRPr kumimoji="0" lang="en-US" altLang="ja-JP"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ctr" defTabSz="914351" rtl="0" eaLnBrk="1" fontAlgn="auto" latinLnBrk="0" hangingPunct="1">
                <a:lnSpc>
                  <a:spcPct val="100000"/>
                </a:lnSpc>
                <a:spcBef>
                  <a:spcPts val="0"/>
                </a:spcBef>
                <a:spcAft>
                  <a:spcPts val="0"/>
                </a:spcAft>
                <a:buClrTx/>
                <a:buSzTx/>
                <a:buFontTx/>
                <a:buNone/>
                <a:tabLst/>
                <a:defRPr/>
              </a:pPr>
              <a:r>
                <a:rPr kumimoji="0" lang="en-US" altLang="ja-JP"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11</a:t>
              </a:r>
              <a:r>
                <a:rPr kumimoji="0" lang="ja-JP"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条</a:t>
              </a:r>
              <a:endParaRPr kumimoji="0" lang="en-US" altLang="ja-JP"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ctr" defTabSz="914351" rtl="0" eaLnBrk="1" fontAlgn="auto" latinLnBrk="0" hangingPunct="1">
                <a:lnSpc>
                  <a:spcPct val="100000"/>
                </a:lnSpc>
                <a:spcBef>
                  <a:spcPts val="0"/>
                </a:spcBef>
                <a:spcAft>
                  <a:spcPts val="0"/>
                </a:spcAft>
                <a:buClrTx/>
                <a:buSzTx/>
                <a:buFontTx/>
                <a:buNone/>
                <a:tabLst/>
                <a:defRPr/>
              </a:pPr>
              <a:r>
                <a:rPr kumimoji="0" lang="ja-JP"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１項</a:t>
              </a:r>
            </a:p>
          </p:txBody>
        </p:sp>
        <p:sp>
          <p:nvSpPr>
            <p:cNvPr id="16" name="正方形/長方形 15">
              <a:extLst>
                <a:ext uri="{FF2B5EF4-FFF2-40B4-BE49-F238E27FC236}">
                  <a16:creationId xmlns:a16="http://schemas.microsoft.com/office/drawing/2014/main" id="{B4F1D441-E604-48F2-98D4-49033C114D00}"/>
                </a:ext>
              </a:extLst>
            </p:cNvPr>
            <p:cNvSpPr/>
            <p:nvPr/>
          </p:nvSpPr>
          <p:spPr>
            <a:xfrm>
              <a:off x="2284091" y="5640156"/>
              <a:ext cx="780907" cy="30856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91769" tIns="45886" rIns="91769" bIns="45886" rtlCol="0" anchor="ctr"/>
            <a:lstStyle/>
            <a:p>
              <a:pPr marL="0" marR="0" lvl="0" indent="0" algn="ctr" defTabSz="914351" rtl="0" eaLnBrk="1" fontAlgn="auto" latinLnBrk="0" hangingPunct="1">
                <a:lnSpc>
                  <a:spcPct val="100000"/>
                </a:lnSpc>
                <a:spcBef>
                  <a:spcPts val="0"/>
                </a:spcBef>
                <a:spcAft>
                  <a:spcPts val="0"/>
                </a:spcAft>
                <a:buClrTx/>
                <a:buSzTx/>
                <a:buFontTx/>
                <a:buNone/>
                <a:tabLst/>
                <a:defRPr/>
              </a:pPr>
              <a:r>
                <a:rPr kumimoji="0" lang="ja-JP" altLang="en-US"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４月</a:t>
              </a:r>
            </a:p>
          </p:txBody>
        </p:sp>
        <p:sp>
          <p:nvSpPr>
            <p:cNvPr id="17" name="正方形/長方形 16">
              <a:extLst>
                <a:ext uri="{FF2B5EF4-FFF2-40B4-BE49-F238E27FC236}">
                  <a16:creationId xmlns:a16="http://schemas.microsoft.com/office/drawing/2014/main" id="{B4F1D441-E604-48F2-98D4-49033C114D00}"/>
                </a:ext>
              </a:extLst>
            </p:cNvPr>
            <p:cNvSpPr/>
            <p:nvPr/>
          </p:nvSpPr>
          <p:spPr>
            <a:xfrm>
              <a:off x="2907702" y="5640156"/>
              <a:ext cx="780907" cy="30856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91769" tIns="45886" rIns="91769" bIns="45886" rtlCol="0" anchor="ctr"/>
            <a:lstStyle/>
            <a:p>
              <a:pPr marL="0" marR="0" lvl="0" indent="0" algn="ctr" defTabSz="914351" rtl="0" eaLnBrk="1" fontAlgn="auto" latinLnBrk="0" hangingPunct="1">
                <a:lnSpc>
                  <a:spcPct val="100000"/>
                </a:lnSpc>
                <a:spcBef>
                  <a:spcPts val="0"/>
                </a:spcBef>
                <a:spcAft>
                  <a:spcPts val="0"/>
                </a:spcAft>
                <a:buClrTx/>
                <a:buSzTx/>
                <a:buFontTx/>
                <a:buNone/>
                <a:tabLst/>
                <a:defRPr/>
              </a:pPr>
              <a:r>
                <a:rPr kumimoji="0" lang="en-US" altLang="ja-JP"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10</a:t>
              </a:r>
              <a:r>
                <a:rPr kumimoji="0" lang="ja-JP" altLang="en-US"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月</a:t>
              </a:r>
            </a:p>
          </p:txBody>
        </p:sp>
        <p:sp>
          <p:nvSpPr>
            <p:cNvPr id="18" name="正方形/長方形 17">
              <a:extLst>
                <a:ext uri="{FF2B5EF4-FFF2-40B4-BE49-F238E27FC236}">
                  <a16:creationId xmlns:a16="http://schemas.microsoft.com/office/drawing/2014/main" id="{B4F1D441-E604-48F2-98D4-49033C114D00}"/>
                </a:ext>
              </a:extLst>
            </p:cNvPr>
            <p:cNvSpPr/>
            <p:nvPr/>
          </p:nvSpPr>
          <p:spPr>
            <a:xfrm>
              <a:off x="1075327" y="5640156"/>
              <a:ext cx="780907" cy="30856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91769" tIns="45886" rIns="91769" bIns="45886" rtlCol="0" anchor="ctr"/>
            <a:lstStyle/>
            <a:p>
              <a:pPr marL="0" marR="0" lvl="0" indent="0" algn="ctr" defTabSz="914351" rtl="0" eaLnBrk="1" fontAlgn="auto" latinLnBrk="0" hangingPunct="1">
                <a:lnSpc>
                  <a:spcPct val="100000"/>
                </a:lnSpc>
                <a:spcBef>
                  <a:spcPts val="0"/>
                </a:spcBef>
                <a:spcAft>
                  <a:spcPts val="0"/>
                </a:spcAft>
                <a:buClrTx/>
                <a:buSzTx/>
                <a:buFontTx/>
                <a:buNone/>
                <a:tabLst/>
                <a:defRPr/>
              </a:pPr>
              <a:r>
                <a:rPr kumimoji="0" lang="ja-JP" altLang="en-US"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１月</a:t>
              </a:r>
            </a:p>
          </p:txBody>
        </p:sp>
        <p:sp>
          <p:nvSpPr>
            <p:cNvPr id="19" name="正方形/長方形 18">
              <a:extLst>
                <a:ext uri="{FF2B5EF4-FFF2-40B4-BE49-F238E27FC236}">
                  <a16:creationId xmlns:a16="http://schemas.microsoft.com/office/drawing/2014/main" id="{2694FFDE-271A-49E7-85FD-67558380CC1D}"/>
                </a:ext>
              </a:extLst>
            </p:cNvPr>
            <p:cNvSpPr/>
            <p:nvPr/>
          </p:nvSpPr>
          <p:spPr>
            <a:xfrm>
              <a:off x="2099572" y="1806043"/>
              <a:ext cx="1190507" cy="50313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91769" tIns="45886" rIns="91769" bIns="45886" rtlCol="0" anchor="ctr"/>
            <a:lstStyle/>
            <a:p>
              <a:pPr marL="0" marR="0" lvl="0" indent="0" algn="ctr" defTabSz="914351" rtl="0" eaLnBrk="1" fontAlgn="auto" latinLnBrk="0" hangingPunct="1">
                <a:lnSpc>
                  <a:spcPct val="100000"/>
                </a:lnSpc>
                <a:spcBef>
                  <a:spcPts val="0"/>
                </a:spcBef>
                <a:spcAft>
                  <a:spcPts val="0"/>
                </a:spcAft>
                <a:buClrTx/>
                <a:buSzTx/>
                <a:buFontTx/>
                <a:buNone/>
                <a:tabLst/>
                <a:defRPr/>
              </a:pPr>
              <a:r>
                <a:rPr kumimoji="0" lang="en-US" altLang="ja-JP"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PFI</a:t>
              </a:r>
              <a:r>
                <a:rPr kumimoji="0" lang="ja-JP"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法</a:t>
              </a:r>
              <a:endParaRPr kumimoji="0" lang="en-US" altLang="ja-JP"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ctr" defTabSz="914351" rtl="0" eaLnBrk="1" fontAlgn="auto" latinLnBrk="0" hangingPunct="1">
                <a:lnSpc>
                  <a:spcPct val="100000"/>
                </a:lnSpc>
                <a:spcBef>
                  <a:spcPts val="0"/>
                </a:spcBef>
                <a:spcAft>
                  <a:spcPts val="0"/>
                </a:spcAft>
                <a:buClrTx/>
                <a:buSzTx/>
                <a:buFontTx/>
                <a:buNone/>
                <a:tabLst/>
                <a:defRPr/>
              </a:pPr>
              <a:r>
                <a:rPr kumimoji="0" lang="ja-JP"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５条</a:t>
              </a:r>
            </a:p>
          </p:txBody>
        </p:sp>
        <p:sp>
          <p:nvSpPr>
            <p:cNvPr id="20" name="正方形/長方形 19">
              <a:extLst>
                <a:ext uri="{FF2B5EF4-FFF2-40B4-BE49-F238E27FC236}">
                  <a16:creationId xmlns:a16="http://schemas.microsoft.com/office/drawing/2014/main" id="{2694FFDE-271A-49E7-85FD-67558380CC1D}"/>
                </a:ext>
              </a:extLst>
            </p:cNvPr>
            <p:cNvSpPr/>
            <p:nvPr/>
          </p:nvSpPr>
          <p:spPr>
            <a:xfrm>
              <a:off x="2739956" y="1892642"/>
              <a:ext cx="1190507" cy="50313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91769" tIns="45886" rIns="91769" bIns="45886" rtlCol="0" anchor="ctr"/>
            <a:lstStyle/>
            <a:p>
              <a:pPr marL="0" marR="0" lvl="0" indent="0" algn="ctr" defTabSz="914351" rtl="0" eaLnBrk="1" fontAlgn="auto" latinLnBrk="0" hangingPunct="1">
                <a:lnSpc>
                  <a:spcPct val="100000"/>
                </a:lnSpc>
                <a:spcBef>
                  <a:spcPts val="0"/>
                </a:spcBef>
                <a:spcAft>
                  <a:spcPts val="0"/>
                </a:spcAft>
                <a:buClrTx/>
                <a:buSzTx/>
                <a:buFontTx/>
                <a:buNone/>
                <a:tabLst/>
                <a:defRPr/>
              </a:pPr>
              <a:r>
                <a:rPr kumimoji="0" lang="en-US" altLang="ja-JP"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PFI</a:t>
              </a:r>
              <a:r>
                <a:rPr kumimoji="0" lang="ja-JP"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法</a:t>
              </a:r>
              <a:endParaRPr kumimoji="0" lang="en-US" altLang="ja-JP"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ctr" defTabSz="914351" rtl="0" eaLnBrk="1" fontAlgn="auto" latinLnBrk="0" hangingPunct="1">
                <a:lnSpc>
                  <a:spcPct val="100000"/>
                </a:lnSpc>
                <a:spcBef>
                  <a:spcPts val="0"/>
                </a:spcBef>
                <a:spcAft>
                  <a:spcPts val="0"/>
                </a:spcAft>
                <a:buClrTx/>
                <a:buSzTx/>
                <a:buFontTx/>
                <a:buNone/>
                <a:tabLst/>
                <a:defRPr/>
              </a:pPr>
              <a:r>
                <a:rPr kumimoji="0" lang="ja-JP"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８条</a:t>
              </a:r>
              <a:endParaRPr kumimoji="0" lang="en-US" altLang="ja-JP"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ctr" defTabSz="914351" rtl="0" eaLnBrk="1" fontAlgn="auto" latinLnBrk="0" hangingPunct="1">
                <a:lnSpc>
                  <a:spcPct val="100000"/>
                </a:lnSpc>
                <a:spcBef>
                  <a:spcPts val="0"/>
                </a:spcBef>
                <a:spcAft>
                  <a:spcPts val="0"/>
                </a:spcAft>
                <a:buClrTx/>
                <a:buSzTx/>
                <a:buFontTx/>
                <a:buNone/>
                <a:tabLst/>
                <a:defRPr/>
              </a:pPr>
              <a:r>
                <a:rPr kumimoji="0" lang="ja-JP"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１項</a:t>
              </a:r>
            </a:p>
          </p:txBody>
        </p:sp>
        <p:sp>
          <p:nvSpPr>
            <p:cNvPr id="21" name="角丸四角形 20"/>
            <p:cNvSpPr/>
            <p:nvPr/>
          </p:nvSpPr>
          <p:spPr>
            <a:xfrm>
              <a:off x="4440971" y="2493642"/>
              <a:ext cx="500030" cy="3018883"/>
            </a:xfrm>
            <a:prstGeom prst="roundRect">
              <a:avLst/>
            </a:prstGeom>
            <a:solidFill>
              <a:schemeClr val="accent4">
                <a:lumMod val="40000"/>
                <a:lumOff val="60000"/>
              </a:schemeClr>
            </a:solidFill>
            <a:ln w="12700">
              <a:solidFill>
                <a:schemeClr val="tx1"/>
              </a:solidFill>
            </a:ln>
            <a:effectLst/>
          </p:spPr>
          <p:style>
            <a:lnRef idx="0">
              <a:schemeClr val="accent3"/>
            </a:lnRef>
            <a:fillRef idx="3">
              <a:schemeClr val="accent3"/>
            </a:fillRef>
            <a:effectRef idx="3">
              <a:schemeClr val="accent3"/>
            </a:effectRef>
            <a:fontRef idx="minor">
              <a:schemeClr val="lt1"/>
            </a:fontRef>
          </p:style>
          <p:txBody>
            <a:bodyPr vert="eaVert" lIns="91769" tIns="0" rIns="91769" bIns="0" rtlCol="0" anchor="ctr"/>
            <a:lstStyle/>
            <a:p>
              <a:pPr marL="0" marR="0" lvl="0" indent="0" algn="ctr" defTabSz="914351" rtl="0" eaLnBrk="1" fontAlgn="auto" latinLnBrk="0" hangingPunct="1">
                <a:lnSpc>
                  <a:spcPct val="100000"/>
                </a:lnSpc>
                <a:spcBef>
                  <a:spcPts val="0"/>
                </a:spcBef>
                <a:spcAft>
                  <a:spcPts val="0"/>
                </a:spcAft>
                <a:buClrTx/>
                <a:buSzTx/>
                <a:buFontTx/>
                <a:buNone/>
                <a:tabLst/>
                <a:defRPr/>
              </a:pPr>
              <a:r>
                <a:rPr kumimoji="0"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メイリオ" panose="020B0604030504040204" pitchFamily="50" charset="-128"/>
                </a:rPr>
                <a:t>事業者への運営権設定</a:t>
              </a:r>
              <a:r>
                <a:rPr kumimoji="0"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メイリオ" panose="020B0604030504040204" pitchFamily="50" charset="-128"/>
                </a:rPr>
                <a:t>【 </a:t>
              </a:r>
              <a:r>
                <a:rPr kumimoji="0"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メイリオ" panose="020B0604030504040204" pitchFamily="50" charset="-128"/>
                </a:rPr>
                <a:t>議決 </a:t>
              </a:r>
              <a:r>
                <a:rPr kumimoji="0"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メイリオ" panose="020B0604030504040204" pitchFamily="50" charset="-128"/>
                </a:rPr>
                <a:t>】</a:t>
              </a:r>
              <a:endParaRPr kumimoji="0"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メイリオ" panose="020B0604030504040204" pitchFamily="50" charset="-128"/>
              </a:endParaRPr>
            </a:p>
          </p:txBody>
        </p:sp>
        <p:sp>
          <p:nvSpPr>
            <p:cNvPr id="22" name="正方形/長方形 21">
              <a:extLst>
                <a:ext uri="{FF2B5EF4-FFF2-40B4-BE49-F238E27FC236}">
                  <a16:creationId xmlns:a16="http://schemas.microsoft.com/office/drawing/2014/main" id="{B4F1D441-E604-48F2-98D4-49033C114D00}"/>
                </a:ext>
              </a:extLst>
            </p:cNvPr>
            <p:cNvSpPr/>
            <p:nvPr/>
          </p:nvSpPr>
          <p:spPr>
            <a:xfrm>
              <a:off x="4196321" y="1891308"/>
              <a:ext cx="1064981" cy="48842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91769" tIns="45886" rIns="91769" bIns="45886" rtlCol="0" anchor="ctr"/>
            <a:lstStyle/>
            <a:p>
              <a:pPr marL="0" marR="0" lvl="0" indent="0" algn="ctr" defTabSz="914351" rtl="0" eaLnBrk="1" fontAlgn="auto" latinLnBrk="0" hangingPunct="1">
                <a:lnSpc>
                  <a:spcPct val="100000"/>
                </a:lnSpc>
                <a:spcBef>
                  <a:spcPts val="0"/>
                </a:spcBef>
                <a:spcAft>
                  <a:spcPts val="0"/>
                </a:spcAft>
                <a:buClrTx/>
                <a:buSzTx/>
                <a:buFontTx/>
                <a:buNone/>
                <a:tabLst/>
                <a:defRPr/>
              </a:pPr>
              <a:r>
                <a:rPr kumimoji="0" lang="en-US" altLang="ja-JP"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PFI</a:t>
              </a:r>
              <a:r>
                <a:rPr kumimoji="0" lang="ja-JP"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法</a:t>
              </a:r>
              <a:endParaRPr kumimoji="0" lang="en-US" altLang="ja-JP"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ctr" defTabSz="914351" rtl="0" eaLnBrk="1" fontAlgn="auto" latinLnBrk="0" hangingPunct="1">
                <a:lnSpc>
                  <a:spcPct val="100000"/>
                </a:lnSpc>
                <a:spcBef>
                  <a:spcPts val="0"/>
                </a:spcBef>
                <a:spcAft>
                  <a:spcPts val="0"/>
                </a:spcAft>
                <a:buClrTx/>
                <a:buSzTx/>
                <a:buFontTx/>
                <a:buNone/>
                <a:tabLst/>
                <a:defRPr/>
              </a:pPr>
              <a:r>
                <a:rPr kumimoji="0" lang="en-US" altLang="ja-JP"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19</a:t>
              </a:r>
              <a:r>
                <a:rPr kumimoji="0" lang="ja-JP"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条</a:t>
              </a:r>
              <a:endParaRPr kumimoji="0" lang="en-US" altLang="ja-JP"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ctr" defTabSz="914351" rtl="0" eaLnBrk="1" fontAlgn="auto" latinLnBrk="0" hangingPunct="1">
                <a:lnSpc>
                  <a:spcPct val="100000"/>
                </a:lnSpc>
                <a:spcBef>
                  <a:spcPts val="0"/>
                </a:spcBef>
                <a:spcAft>
                  <a:spcPts val="0"/>
                </a:spcAft>
                <a:buClrTx/>
                <a:buSzTx/>
                <a:buFontTx/>
                <a:buNone/>
                <a:tabLst/>
                <a:defRPr/>
              </a:pPr>
              <a:r>
                <a:rPr kumimoji="0" lang="ja-JP"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４項</a:t>
              </a:r>
            </a:p>
          </p:txBody>
        </p:sp>
        <p:sp>
          <p:nvSpPr>
            <p:cNvPr id="23" name="角丸四角形 22"/>
            <p:cNvSpPr/>
            <p:nvPr/>
          </p:nvSpPr>
          <p:spPr>
            <a:xfrm>
              <a:off x="5564357" y="2958807"/>
              <a:ext cx="337775" cy="2120274"/>
            </a:xfrm>
            <a:prstGeom prst="roundRect">
              <a:avLst/>
            </a:prstGeom>
            <a:solidFill>
              <a:srgbClr val="C5D4ED"/>
            </a:solidFill>
            <a:ln w="19050">
              <a:solidFill>
                <a:schemeClr val="tx1"/>
              </a:solidFill>
            </a:ln>
            <a:effectLst/>
          </p:spPr>
          <p:style>
            <a:lnRef idx="0">
              <a:schemeClr val="accent3"/>
            </a:lnRef>
            <a:fillRef idx="3">
              <a:schemeClr val="accent3"/>
            </a:fillRef>
            <a:effectRef idx="3">
              <a:schemeClr val="accent3"/>
            </a:effectRef>
            <a:fontRef idx="minor">
              <a:schemeClr val="lt1"/>
            </a:fontRef>
          </p:style>
          <p:txBody>
            <a:bodyPr vert="eaVert" lIns="91769" tIns="0" rIns="91769" bIns="0" rtlCol="0" anchor="ctr" anchorCtr="0"/>
            <a:lstStyle/>
            <a:p>
              <a:pPr marL="0" marR="0" lvl="0" indent="0" algn="ctr" defTabSz="914351" rtl="0" eaLnBrk="1" fontAlgn="auto" latinLnBrk="0" hangingPunct="1">
                <a:lnSpc>
                  <a:spcPct val="100000"/>
                </a:lnSpc>
                <a:spcBef>
                  <a:spcPts val="0"/>
                </a:spcBef>
                <a:spcAft>
                  <a:spcPts val="0"/>
                </a:spcAft>
                <a:buClrTx/>
                <a:buSzTx/>
                <a:buFontTx/>
                <a:buNone/>
                <a:tabLst/>
                <a:defRPr/>
              </a:pPr>
              <a:r>
                <a:rPr kumimoji="0"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メイリオ" panose="020B0604030504040204" pitchFamily="50" charset="-128"/>
                </a:rPr>
                <a:t>実施契約の締結</a:t>
              </a:r>
              <a:endParaRPr kumimoji="0"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メイリオ" panose="020B0604030504040204" pitchFamily="50" charset="-128"/>
              </a:endParaRPr>
            </a:p>
          </p:txBody>
        </p:sp>
        <p:sp>
          <p:nvSpPr>
            <p:cNvPr id="24" name="正方形/長方形 23">
              <a:extLst>
                <a:ext uri="{FF2B5EF4-FFF2-40B4-BE49-F238E27FC236}">
                  <a16:creationId xmlns:a16="http://schemas.microsoft.com/office/drawing/2014/main" id="{B4F1D441-E604-48F2-98D4-49033C114D00}"/>
                </a:ext>
              </a:extLst>
            </p:cNvPr>
            <p:cNvSpPr/>
            <p:nvPr/>
          </p:nvSpPr>
          <p:spPr>
            <a:xfrm>
              <a:off x="3491116" y="5640156"/>
              <a:ext cx="1020070" cy="30856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91769" tIns="45886" rIns="91769" bIns="45886" rtlCol="0" anchor="ctr"/>
            <a:lstStyle/>
            <a:p>
              <a:pPr marL="0" marR="0" lvl="0" indent="0" algn="ctr" defTabSz="914351" rtl="0" eaLnBrk="1" fontAlgn="auto" latinLnBrk="0" hangingPunct="1">
                <a:lnSpc>
                  <a:spcPct val="100000"/>
                </a:lnSpc>
                <a:spcBef>
                  <a:spcPts val="0"/>
                </a:spcBef>
                <a:spcAft>
                  <a:spcPts val="0"/>
                </a:spcAft>
                <a:buClrTx/>
                <a:buSzTx/>
                <a:buFontTx/>
                <a:buNone/>
                <a:tabLst/>
                <a:defRPr/>
              </a:pPr>
              <a:r>
                <a:rPr kumimoji="0" lang="en-US" altLang="ja-JP"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8</a:t>
              </a:r>
              <a:r>
                <a:rPr kumimoji="0" lang="ja-JP" altLang="en-US"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月</a:t>
              </a:r>
            </a:p>
          </p:txBody>
        </p:sp>
        <p:sp>
          <p:nvSpPr>
            <p:cNvPr id="25" name="山形 24"/>
            <p:cNvSpPr/>
            <p:nvPr/>
          </p:nvSpPr>
          <p:spPr>
            <a:xfrm>
              <a:off x="3701672" y="1383416"/>
              <a:ext cx="4344687" cy="405410"/>
            </a:xfrm>
            <a:prstGeom prst="chevron">
              <a:avLst/>
            </a:prstGeom>
            <a:solidFill>
              <a:srgbClr val="00B0F0">
                <a:alpha val="50000"/>
              </a:srgbClr>
            </a:solidFill>
            <a:effectLst>
              <a:innerShdw blurRad="63500" dist="50800" dir="27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lIns="36130" tIns="45886" rIns="36130" bIns="45886" rtlCol="0" anchor="ctr" anchorCtr="0"/>
            <a:lstStyle/>
            <a:p>
              <a:pPr marL="0" marR="0" lvl="0" indent="0" algn="ctr" defTabSz="914351" rtl="0" eaLnBrk="1" fontAlgn="auto" latinLnBrk="0" hangingPunct="1">
                <a:lnSpc>
                  <a:spcPct val="100000"/>
                </a:lnSpc>
                <a:spcBef>
                  <a:spcPts val="0"/>
                </a:spcBef>
                <a:spcAft>
                  <a:spcPts val="0"/>
                </a:spcAft>
                <a:buClrTx/>
                <a:buSzTx/>
                <a:buFontTx/>
                <a:buNone/>
                <a:tabLst/>
                <a:defRPr/>
              </a:pPr>
              <a:r>
                <a:rPr kumimoji="0" lang="en-US" altLang="ja-JP" sz="1200" b="1" i="0" u="none" strike="noStrike" kern="1200" cap="none" spc="0" normalizeH="0" baseline="0" noProof="0" dirty="0">
                  <a:ln>
                    <a:noFill/>
                  </a:ln>
                  <a:solidFill>
                    <a:prstClr val="white"/>
                  </a:solidFill>
                  <a:effectLst>
                    <a:outerShdw blurRad="38100" dist="38100" dir="2700000" algn="tl">
                      <a:srgbClr val="000000">
                        <a:alpha val="43137"/>
                      </a:srgbClr>
                    </a:outerShdw>
                  </a:effectLst>
                  <a:uLnTx/>
                  <a:uFillTx/>
                  <a:latin typeface="Meiryo UI" panose="020B0604030504040204" pitchFamily="50" charset="-128"/>
                  <a:ea typeface="Meiryo UI" panose="020B0604030504040204" pitchFamily="50" charset="-128"/>
                  <a:cs typeface="+mn-cs"/>
                </a:rPr>
                <a:t>R3</a:t>
              </a:r>
              <a:r>
                <a:rPr kumimoji="0" lang="ja-JP" altLang="en-US" sz="1200" b="1" i="0" u="none" strike="noStrike" kern="1200" cap="none" spc="0" normalizeH="0" baseline="0" noProof="0" dirty="0">
                  <a:ln>
                    <a:noFill/>
                  </a:ln>
                  <a:solidFill>
                    <a:prstClr val="white"/>
                  </a:solidFill>
                  <a:effectLst>
                    <a:outerShdw blurRad="38100" dist="38100" dir="2700000" algn="tl">
                      <a:srgbClr val="000000">
                        <a:alpha val="43137"/>
                      </a:srgbClr>
                    </a:outerShdw>
                  </a:effectLst>
                  <a:uLnTx/>
                  <a:uFillTx/>
                  <a:latin typeface="Meiryo UI" panose="020B0604030504040204" pitchFamily="50" charset="-128"/>
                  <a:ea typeface="Meiryo UI" panose="020B0604030504040204" pitchFamily="50" charset="-128"/>
                  <a:cs typeface="+mn-cs"/>
                </a:rPr>
                <a:t>年度</a:t>
              </a:r>
            </a:p>
          </p:txBody>
        </p:sp>
        <p:sp>
          <p:nvSpPr>
            <p:cNvPr id="26" name="正方形/長方形 25">
              <a:extLst>
                <a:ext uri="{FF2B5EF4-FFF2-40B4-BE49-F238E27FC236}">
                  <a16:creationId xmlns:a16="http://schemas.microsoft.com/office/drawing/2014/main" id="{B4F1D441-E604-48F2-98D4-49033C114D00}"/>
                </a:ext>
              </a:extLst>
            </p:cNvPr>
            <p:cNvSpPr/>
            <p:nvPr/>
          </p:nvSpPr>
          <p:spPr>
            <a:xfrm>
              <a:off x="1549255" y="5640156"/>
              <a:ext cx="1012263" cy="30856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91769" tIns="45886" rIns="91769" bIns="45886" rtlCol="0" anchor="ctr"/>
            <a:lstStyle/>
            <a:p>
              <a:pPr marL="0" marR="0" lvl="0" indent="0" algn="ctr" defTabSz="914351" rtl="0" eaLnBrk="1" fontAlgn="auto" latinLnBrk="0" hangingPunct="1">
                <a:lnSpc>
                  <a:spcPct val="100000"/>
                </a:lnSpc>
                <a:spcBef>
                  <a:spcPts val="0"/>
                </a:spcBef>
                <a:spcAft>
                  <a:spcPts val="0"/>
                </a:spcAft>
                <a:buClrTx/>
                <a:buSzTx/>
                <a:buFontTx/>
                <a:buNone/>
                <a:tabLst/>
                <a:defRPr/>
              </a:pPr>
              <a:r>
                <a:rPr kumimoji="0" lang="ja-JP" altLang="en-US"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３月</a:t>
              </a:r>
            </a:p>
          </p:txBody>
        </p:sp>
        <p:sp>
          <p:nvSpPr>
            <p:cNvPr id="27" name="正方形/長方形 26">
              <a:extLst>
                <a:ext uri="{FF2B5EF4-FFF2-40B4-BE49-F238E27FC236}">
                  <a16:creationId xmlns:a16="http://schemas.microsoft.com/office/drawing/2014/main" id="{B4F1D441-E604-48F2-98D4-49033C114D00}"/>
                </a:ext>
              </a:extLst>
            </p:cNvPr>
            <p:cNvSpPr/>
            <p:nvPr/>
          </p:nvSpPr>
          <p:spPr>
            <a:xfrm>
              <a:off x="4167888" y="5653219"/>
              <a:ext cx="1020070" cy="30856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91769" tIns="45886" rIns="91769" bIns="45886" rtlCol="0" anchor="ctr"/>
            <a:lstStyle/>
            <a:p>
              <a:pPr marL="0" marR="0" lvl="0" indent="0" algn="ctr" defTabSz="914351" rtl="0" eaLnBrk="1" fontAlgn="auto" latinLnBrk="0" hangingPunct="1">
                <a:lnSpc>
                  <a:spcPct val="100000"/>
                </a:lnSpc>
                <a:spcBef>
                  <a:spcPts val="0"/>
                </a:spcBef>
                <a:spcAft>
                  <a:spcPts val="0"/>
                </a:spcAft>
                <a:buClrTx/>
                <a:buSzTx/>
                <a:buFontTx/>
                <a:buNone/>
                <a:tabLst/>
                <a:defRPr/>
              </a:pPr>
              <a:r>
                <a:rPr kumimoji="0" lang="ja-JP" altLang="en-US"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９月</a:t>
              </a:r>
            </a:p>
          </p:txBody>
        </p:sp>
        <p:sp>
          <p:nvSpPr>
            <p:cNvPr id="28" name="角丸四角形 27"/>
            <p:cNvSpPr/>
            <p:nvPr/>
          </p:nvSpPr>
          <p:spPr>
            <a:xfrm>
              <a:off x="5059653" y="2946022"/>
              <a:ext cx="337775" cy="2120274"/>
            </a:xfrm>
            <a:prstGeom prst="roundRect">
              <a:avLst/>
            </a:prstGeom>
            <a:solidFill>
              <a:srgbClr val="C5D4ED"/>
            </a:solidFill>
            <a:ln w="19050">
              <a:solidFill>
                <a:schemeClr val="tx1"/>
              </a:solidFill>
            </a:ln>
            <a:effectLst/>
          </p:spPr>
          <p:style>
            <a:lnRef idx="0">
              <a:schemeClr val="accent3"/>
            </a:lnRef>
            <a:fillRef idx="3">
              <a:schemeClr val="accent3"/>
            </a:fillRef>
            <a:effectRef idx="3">
              <a:schemeClr val="accent3"/>
            </a:effectRef>
            <a:fontRef idx="minor">
              <a:schemeClr val="lt1"/>
            </a:fontRef>
          </p:style>
          <p:txBody>
            <a:bodyPr vert="eaVert" lIns="91769" tIns="0" rIns="91769" bIns="0" rtlCol="0" anchor="ctr" anchorCtr="0"/>
            <a:lstStyle/>
            <a:p>
              <a:pPr marL="0" marR="0" lvl="0" indent="0" algn="ctr" defTabSz="914351" rtl="0" eaLnBrk="1" fontAlgn="auto" latinLnBrk="0" hangingPunct="1">
                <a:lnSpc>
                  <a:spcPct val="100000"/>
                </a:lnSpc>
                <a:spcBef>
                  <a:spcPts val="0"/>
                </a:spcBef>
                <a:spcAft>
                  <a:spcPts val="0"/>
                </a:spcAft>
                <a:buClrTx/>
                <a:buSzTx/>
                <a:buFontTx/>
                <a:buNone/>
                <a:tabLst/>
                <a:defRPr/>
              </a:pPr>
              <a:r>
                <a:rPr kumimoji="0"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メイリオ" panose="020B0604030504040204" pitchFamily="50" charset="-128"/>
                </a:rPr>
                <a:t>運営権設定</a:t>
              </a:r>
              <a:endParaRPr kumimoji="0"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メイリオ" panose="020B0604030504040204" pitchFamily="50" charset="-128"/>
              </a:endParaRPr>
            </a:p>
          </p:txBody>
        </p:sp>
        <p:sp>
          <p:nvSpPr>
            <p:cNvPr id="29" name="正方形/長方形 28">
              <a:extLst>
                <a:ext uri="{FF2B5EF4-FFF2-40B4-BE49-F238E27FC236}">
                  <a16:creationId xmlns:a16="http://schemas.microsoft.com/office/drawing/2014/main" id="{B4F1D441-E604-48F2-98D4-49033C114D00}"/>
                </a:ext>
              </a:extLst>
            </p:cNvPr>
            <p:cNvSpPr/>
            <p:nvPr/>
          </p:nvSpPr>
          <p:spPr>
            <a:xfrm>
              <a:off x="4724550" y="1891308"/>
              <a:ext cx="1064981" cy="48842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91769" tIns="45886" rIns="91769" bIns="45886" rtlCol="0" anchor="ctr"/>
            <a:lstStyle/>
            <a:p>
              <a:pPr marL="0" marR="0" lvl="0" indent="0" algn="ctr" defTabSz="914351" rtl="0" eaLnBrk="1" fontAlgn="auto" latinLnBrk="0" hangingPunct="1">
                <a:lnSpc>
                  <a:spcPct val="100000"/>
                </a:lnSpc>
                <a:spcBef>
                  <a:spcPts val="0"/>
                </a:spcBef>
                <a:spcAft>
                  <a:spcPts val="0"/>
                </a:spcAft>
                <a:buClrTx/>
                <a:buSzTx/>
                <a:buFontTx/>
                <a:buNone/>
                <a:tabLst/>
                <a:defRPr/>
              </a:pPr>
              <a:r>
                <a:rPr kumimoji="0" lang="en-US" altLang="ja-JP"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PFI</a:t>
              </a:r>
              <a:r>
                <a:rPr kumimoji="0" lang="ja-JP"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法</a:t>
              </a:r>
              <a:endParaRPr kumimoji="0" lang="en-US" altLang="ja-JP"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ctr" defTabSz="914351" rtl="0" eaLnBrk="1" fontAlgn="auto" latinLnBrk="0" hangingPunct="1">
                <a:lnSpc>
                  <a:spcPct val="100000"/>
                </a:lnSpc>
                <a:spcBef>
                  <a:spcPts val="0"/>
                </a:spcBef>
                <a:spcAft>
                  <a:spcPts val="0"/>
                </a:spcAft>
                <a:buClrTx/>
                <a:buSzTx/>
                <a:buFontTx/>
                <a:buNone/>
                <a:tabLst/>
                <a:defRPr/>
              </a:pPr>
              <a:r>
                <a:rPr kumimoji="0" lang="en-US" altLang="ja-JP"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19</a:t>
              </a:r>
              <a:r>
                <a:rPr kumimoji="0" lang="ja-JP"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条</a:t>
              </a:r>
              <a:endParaRPr kumimoji="0" lang="en-US" altLang="ja-JP"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ctr" defTabSz="914351" rtl="0" eaLnBrk="1" fontAlgn="auto" latinLnBrk="0" hangingPunct="1">
                <a:lnSpc>
                  <a:spcPct val="100000"/>
                </a:lnSpc>
                <a:spcBef>
                  <a:spcPts val="0"/>
                </a:spcBef>
                <a:spcAft>
                  <a:spcPts val="0"/>
                </a:spcAft>
                <a:buClrTx/>
                <a:buSzTx/>
                <a:buFontTx/>
                <a:buNone/>
                <a:tabLst/>
                <a:defRPr/>
              </a:pPr>
              <a:r>
                <a:rPr kumimoji="0" lang="ja-JP"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１項</a:t>
              </a:r>
            </a:p>
          </p:txBody>
        </p:sp>
        <p:sp>
          <p:nvSpPr>
            <p:cNvPr id="30" name="正方形/長方形 29">
              <a:extLst>
                <a:ext uri="{FF2B5EF4-FFF2-40B4-BE49-F238E27FC236}">
                  <a16:creationId xmlns:a16="http://schemas.microsoft.com/office/drawing/2014/main" id="{B4F1D441-E604-48F2-98D4-49033C114D00}"/>
                </a:ext>
              </a:extLst>
            </p:cNvPr>
            <p:cNvSpPr/>
            <p:nvPr/>
          </p:nvSpPr>
          <p:spPr>
            <a:xfrm>
              <a:off x="5262283" y="1897214"/>
              <a:ext cx="1064981" cy="48842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91769" tIns="45886" rIns="91769" bIns="45886" rtlCol="0" anchor="ctr"/>
            <a:lstStyle/>
            <a:p>
              <a:pPr marL="0" marR="0" lvl="0" indent="0" algn="ctr" defTabSz="914351" rtl="0" eaLnBrk="1" fontAlgn="auto" latinLnBrk="0" hangingPunct="1">
                <a:lnSpc>
                  <a:spcPct val="100000"/>
                </a:lnSpc>
                <a:spcBef>
                  <a:spcPts val="0"/>
                </a:spcBef>
                <a:spcAft>
                  <a:spcPts val="0"/>
                </a:spcAft>
                <a:buClrTx/>
                <a:buSzTx/>
                <a:buFontTx/>
                <a:buNone/>
                <a:tabLst/>
                <a:defRPr/>
              </a:pPr>
              <a:r>
                <a:rPr kumimoji="0" lang="en-US" altLang="ja-JP"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PFI</a:t>
              </a:r>
              <a:r>
                <a:rPr kumimoji="0" lang="ja-JP"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法</a:t>
              </a:r>
              <a:endParaRPr kumimoji="0" lang="en-US" altLang="ja-JP"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ctr" defTabSz="914351" rtl="0" eaLnBrk="1" fontAlgn="auto" latinLnBrk="0" hangingPunct="1">
                <a:lnSpc>
                  <a:spcPct val="100000"/>
                </a:lnSpc>
                <a:spcBef>
                  <a:spcPts val="0"/>
                </a:spcBef>
                <a:spcAft>
                  <a:spcPts val="0"/>
                </a:spcAft>
                <a:buClrTx/>
                <a:buSzTx/>
                <a:buFontTx/>
                <a:buNone/>
                <a:tabLst/>
                <a:defRPr/>
              </a:pPr>
              <a:r>
                <a:rPr kumimoji="0" lang="en-US" altLang="ja-JP"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22</a:t>
              </a:r>
              <a:r>
                <a:rPr kumimoji="0" lang="ja-JP"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条</a:t>
              </a:r>
              <a:endParaRPr kumimoji="0" lang="en-US" altLang="ja-JP"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ctr" defTabSz="914351" rtl="0" eaLnBrk="1" fontAlgn="auto" latinLnBrk="0" hangingPunct="1">
                <a:lnSpc>
                  <a:spcPct val="100000"/>
                </a:lnSpc>
                <a:spcBef>
                  <a:spcPts val="0"/>
                </a:spcBef>
                <a:spcAft>
                  <a:spcPts val="0"/>
                </a:spcAft>
                <a:buClrTx/>
                <a:buSzTx/>
                <a:buFontTx/>
                <a:buNone/>
                <a:tabLst/>
                <a:defRPr/>
              </a:pPr>
              <a:r>
                <a:rPr kumimoji="0" lang="ja-JP"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１項</a:t>
              </a:r>
            </a:p>
          </p:txBody>
        </p:sp>
        <p:sp>
          <p:nvSpPr>
            <p:cNvPr id="31" name="正方形/長方形 30">
              <a:extLst>
                <a:ext uri="{FF2B5EF4-FFF2-40B4-BE49-F238E27FC236}">
                  <a16:creationId xmlns:a16="http://schemas.microsoft.com/office/drawing/2014/main" id="{B4F1D441-E604-48F2-98D4-49033C114D00}"/>
                </a:ext>
              </a:extLst>
            </p:cNvPr>
            <p:cNvSpPr/>
            <p:nvPr/>
          </p:nvSpPr>
          <p:spPr>
            <a:xfrm>
              <a:off x="5054322" y="5653219"/>
              <a:ext cx="1020070" cy="30856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91769" tIns="45886" rIns="91769" bIns="45886" rtlCol="0" anchor="ctr"/>
            <a:lstStyle/>
            <a:p>
              <a:pPr marL="0" marR="0" lvl="0" indent="0" algn="ctr" defTabSz="914351" rtl="0" eaLnBrk="1" fontAlgn="auto" latinLnBrk="0" hangingPunct="1">
                <a:lnSpc>
                  <a:spcPct val="100000"/>
                </a:lnSpc>
                <a:spcBef>
                  <a:spcPts val="0"/>
                </a:spcBef>
                <a:spcAft>
                  <a:spcPts val="0"/>
                </a:spcAft>
                <a:buClrTx/>
                <a:buSzTx/>
                <a:buFontTx/>
                <a:buNone/>
                <a:tabLst/>
                <a:defRPr/>
              </a:pPr>
              <a:r>
                <a:rPr kumimoji="0" lang="en-US" altLang="ja-JP"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10</a:t>
              </a:r>
              <a:r>
                <a:rPr kumimoji="0" lang="ja-JP" altLang="en-US"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月</a:t>
              </a:r>
            </a:p>
          </p:txBody>
        </p:sp>
        <p:sp>
          <p:nvSpPr>
            <p:cNvPr id="32" name="角丸四角形 31"/>
            <p:cNvSpPr/>
            <p:nvPr/>
          </p:nvSpPr>
          <p:spPr>
            <a:xfrm>
              <a:off x="7488393" y="2448027"/>
              <a:ext cx="445022" cy="3064497"/>
            </a:xfrm>
            <a:prstGeom prst="roundRect">
              <a:avLst/>
            </a:prstGeom>
            <a:solidFill>
              <a:schemeClr val="accent4">
                <a:lumMod val="40000"/>
                <a:lumOff val="60000"/>
              </a:schemeClr>
            </a:solidFill>
            <a:ln w="12700">
              <a:solidFill>
                <a:schemeClr val="tx1"/>
              </a:solidFill>
            </a:ln>
            <a:effectLst/>
          </p:spPr>
          <p:style>
            <a:lnRef idx="0">
              <a:schemeClr val="accent3"/>
            </a:lnRef>
            <a:fillRef idx="3">
              <a:schemeClr val="accent3"/>
            </a:fillRef>
            <a:effectRef idx="3">
              <a:schemeClr val="accent3"/>
            </a:effectRef>
            <a:fontRef idx="minor">
              <a:schemeClr val="lt1"/>
            </a:fontRef>
          </p:style>
          <p:txBody>
            <a:bodyPr vert="eaVert" lIns="91769" tIns="0" rIns="91769" bIns="0" rtlCol="0" anchor="ctr"/>
            <a:lstStyle/>
            <a:p>
              <a:pPr marL="0" marR="0" lvl="0" indent="0" algn="ctr" defTabSz="914351" rtl="0" eaLnBrk="1" fontAlgn="auto" latinLnBrk="0" hangingPunct="1">
                <a:lnSpc>
                  <a:spcPct val="100000"/>
                </a:lnSpc>
                <a:spcBef>
                  <a:spcPts val="0"/>
                </a:spcBef>
                <a:spcAft>
                  <a:spcPts val="0"/>
                </a:spcAft>
                <a:buClrTx/>
                <a:buSzTx/>
                <a:buFontTx/>
                <a:buNone/>
                <a:tabLst/>
                <a:defRPr/>
              </a:pPr>
              <a:r>
                <a:rPr kumimoji="0"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メイリオ" panose="020B0604030504040204" pitchFamily="50" charset="-128"/>
                </a:rPr>
                <a:t>給水条例の停止条例</a:t>
              </a:r>
              <a:r>
                <a:rPr kumimoji="0"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メイリオ" panose="020B0604030504040204" pitchFamily="50" charset="-128"/>
                </a:rPr>
                <a:t>【 </a:t>
              </a:r>
              <a:r>
                <a:rPr kumimoji="0"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メイリオ" panose="020B0604030504040204" pitchFamily="50" charset="-128"/>
                </a:rPr>
                <a:t>議決 </a:t>
              </a:r>
              <a:r>
                <a:rPr kumimoji="0"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メイリオ" panose="020B0604030504040204" pitchFamily="50" charset="-128"/>
                </a:rPr>
                <a:t>】</a:t>
              </a:r>
              <a:endParaRPr kumimoji="0"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メイリオ" panose="020B0604030504040204" pitchFamily="50" charset="-128"/>
              </a:endParaRPr>
            </a:p>
          </p:txBody>
        </p:sp>
        <p:sp>
          <p:nvSpPr>
            <p:cNvPr id="33" name="角丸四角形 32"/>
            <p:cNvSpPr/>
            <p:nvPr/>
          </p:nvSpPr>
          <p:spPr>
            <a:xfrm>
              <a:off x="6038824" y="4116795"/>
              <a:ext cx="1361153" cy="736905"/>
            </a:xfrm>
            <a:prstGeom prst="roundRect">
              <a:avLst/>
            </a:prstGeom>
            <a:solidFill>
              <a:srgbClr val="C5D4ED"/>
            </a:solidFill>
            <a:ln w="19050">
              <a:solidFill>
                <a:schemeClr val="tx1"/>
              </a:solidFill>
            </a:ln>
            <a:effectLst/>
          </p:spPr>
          <p:style>
            <a:lnRef idx="0">
              <a:schemeClr val="accent3"/>
            </a:lnRef>
            <a:fillRef idx="3">
              <a:schemeClr val="accent3"/>
            </a:fillRef>
            <a:effectRef idx="3">
              <a:schemeClr val="accent3"/>
            </a:effectRef>
            <a:fontRef idx="minor">
              <a:schemeClr val="lt1"/>
            </a:fontRef>
          </p:style>
          <p:txBody>
            <a:bodyPr vert="horz" lIns="67555" tIns="0" rIns="33777" bIns="0" rtlCol="0" anchor="ctr" anchorCtr="1"/>
            <a:lstStyle/>
            <a:p>
              <a:pPr marL="0" marR="0" lvl="0" indent="0" algn="ctr" defTabSz="914351" rtl="0" eaLnBrk="1" fontAlgn="auto" latinLnBrk="0" hangingPunct="1">
                <a:lnSpc>
                  <a:spcPct val="100000"/>
                </a:lnSpc>
                <a:spcBef>
                  <a:spcPts val="0"/>
                </a:spcBef>
                <a:spcAft>
                  <a:spcPts val="0"/>
                </a:spcAft>
                <a:buClrTx/>
                <a:buSzTx/>
                <a:buFontTx/>
                <a:buNone/>
                <a:tabLst/>
                <a:defRPr/>
              </a:pPr>
              <a:r>
                <a:rPr kumimoji="0" lang="ja-JP"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メイリオ" panose="020B0604030504040204" pitchFamily="50" charset="-128"/>
                </a:rPr>
                <a:t>業務引継</a:t>
              </a:r>
              <a:endParaRPr kumimoji="0" lang="en-US" altLang="ja-JP"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メイリオ" panose="020B0604030504040204" pitchFamily="50" charset="-128"/>
              </a:endParaRPr>
            </a:p>
            <a:p>
              <a:pPr marL="0" marR="0" lvl="0" indent="0" algn="ctr" defTabSz="914351" rtl="0" eaLnBrk="1" fontAlgn="auto" latinLnBrk="0" hangingPunct="1">
                <a:lnSpc>
                  <a:spcPct val="100000"/>
                </a:lnSpc>
                <a:spcBef>
                  <a:spcPts val="0"/>
                </a:spcBef>
                <a:spcAft>
                  <a:spcPts val="0"/>
                </a:spcAft>
                <a:buClrTx/>
                <a:buSzTx/>
                <a:buFontTx/>
                <a:buNone/>
                <a:tabLst/>
                <a:defRPr/>
              </a:pPr>
              <a:r>
                <a:rPr kumimoji="0" lang="en-US" altLang="ja-JP"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メイリオ" panose="020B0604030504040204" pitchFamily="50" charset="-128"/>
                </a:rPr>
                <a:t>(</a:t>
              </a:r>
              <a:r>
                <a:rPr kumimoji="0" lang="ja-JP"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メイリオ" panose="020B0604030504040204" pitchFamily="50" charset="-128"/>
                </a:rPr>
                <a:t>市→運営権者</a:t>
              </a:r>
              <a:r>
                <a:rPr kumimoji="0" lang="en-US" altLang="ja-JP"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メイリオ" panose="020B0604030504040204" pitchFamily="50" charset="-128"/>
                </a:rPr>
                <a:t>)</a:t>
              </a:r>
            </a:p>
          </p:txBody>
        </p:sp>
        <p:sp>
          <p:nvSpPr>
            <p:cNvPr id="34" name="正方形/長方形 33">
              <a:extLst>
                <a:ext uri="{FF2B5EF4-FFF2-40B4-BE49-F238E27FC236}">
                  <a16:creationId xmlns:a16="http://schemas.microsoft.com/office/drawing/2014/main" id="{B4F1D441-E604-48F2-98D4-49033C114D00}"/>
                </a:ext>
              </a:extLst>
            </p:cNvPr>
            <p:cNvSpPr/>
            <p:nvPr/>
          </p:nvSpPr>
          <p:spPr>
            <a:xfrm>
              <a:off x="5761431" y="1772302"/>
              <a:ext cx="2065045" cy="75548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91769" tIns="45886" rIns="91769" bIns="45886" rtlCol="0" anchor="ctr"/>
            <a:lstStyle/>
            <a:p>
              <a:pPr marL="0" marR="0" lvl="0" indent="0" algn="ctr" defTabSz="914351" rtl="0" eaLnBrk="1" fontAlgn="auto" latinLnBrk="0" hangingPunct="1">
                <a:lnSpc>
                  <a:spcPct val="100000"/>
                </a:lnSpc>
                <a:spcBef>
                  <a:spcPts val="0"/>
                </a:spcBef>
                <a:spcAft>
                  <a:spcPts val="0"/>
                </a:spcAft>
                <a:buClrTx/>
                <a:buSzTx/>
                <a:buFontTx/>
                <a:buNone/>
                <a:tabLst/>
                <a:defRPr/>
              </a:pPr>
              <a:r>
                <a:rPr kumimoji="0" lang="ja-JP"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工業用水道事業法</a:t>
              </a:r>
              <a:endParaRPr kumimoji="0" lang="en-US" altLang="ja-JP"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ctr" defTabSz="914351" rtl="0" eaLnBrk="1" fontAlgn="auto" latinLnBrk="0" hangingPunct="1">
                <a:lnSpc>
                  <a:spcPct val="100000"/>
                </a:lnSpc>
                <a:spcBef>
                  <a:spcPts val="0"/>
                </a:spcBef>
                <a:spcAft>
                  <a:spcPts val="0"/>
                </a:spcAft>
                <a:buClrTx/>
                <a:buSzTx/>
                <a:buFontTx/>
                <a:buNone/>
                <a:tabLst/>
                <a:defRPr/>
              </a:pPr>
              <a:r>
                <a:rPr kumimoji="0" lang="ja-JP"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第３条第２項</a:t>
              </a:r>
              <a:endParaRPr kumimoji="0" lang="en-US" altLang="ja-JP"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ctr" defTabSz="914351" rtl="0" eaLnBrk="1" fontAlgn="auto" latinLnBrk="0" hangingPunct="1">
                <a:lnSpc>
                  <a:spcPct val="100000"/>
                </a:lnSpc>
                <a:spcBef>
                  <a:spcPts val="0"/>
                </a:spcBef>
                <a:spcAft>
                  <a:spcPts val="0"/>
                </a:spcAft>
                <a:buClrTx/>
                <a:buSzTx/>
                <a:buFontTx/>
                <a:buNone/>
                <a:tabLst/>
                <a:defRPr/>
              </a:pPr>
              <a:r>
                <a:rPr kumimoji="0" lang="ja-JP"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第</a:t>
              </a:r>
              <a:r>
                <a:rPr kumimoji="0" lang="en-US" altLang="ja-JP"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17</a:t>
              </a:r>
              <a:r>
                <a:rPr kumimoji="0" lang="ja-JP"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条第２項</a:t>
              </a:r>
              <a:endParaRPr kumimoji="0" lang="en-US" altLang="ja-JP"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35" name="ホームベース 34"/>
            <p:cNvSpPr/>
            <p:nvPr/>
          </p:nvSpPr>
          <p:spPr>
            <a:xfrm>
              <a:off x="8042481" y="2361428"/>
              <a:ext cx="637779" cy="3151095"/>
            </a:xfrm>
            <a:prstGeom prst="homePlate">
              <a:avLst>
                <a:gd name="adj" fmla="val 28882"/>
              </a:avLst>
            </a:prstGeom>
            <a:solidFill>
              <a:srgbClr val="0070C0"/>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wordArtVertRtl" lIns="91769" tIns="45886" rIns="91769" bIns="45886" rtlCol="0" anchor="ctr"/>
            <a:lstStyle/>
            <a:p>
              <a:pPr marL="0" marR="0" lvl="0" indent="0" algn="ctr" defTabSz="914351" rtl="0" eaLnBrk="1" fontAlgn="auto" latinLnBrk="0" hangingPunct="1">
                <a:lnSpc>
                  <a:spcPct val="100000"/>
                </a:lnSpc>
                <a:spcBef>
                  <a:spcPts val="0"/>
                </a:spcBef>
                <a:spcAft>
                  <a:spcPts val="0"/>
                </a:spcAft>
                <a:buClrTx/>
                <a:buSzTx/>
                <a:buFontTx/>
                <a:buNone/>
                <a:tabLst/>
                <a:defRPr/>
              </a:pPr>
              <a:r>
                <a:rPr kumimoji="0" lang="ja-JP" altLang="en-US" sz="1600"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メイリオ" panose="020B0604030504040204" pitchFamily="50" charset="-128"/>
                </a:rPr>
                <a:t>事業開始</a:t>
              </a:r>
              <a:endParaRPr kumimoji="0" lang="en-US" altLang="ja-JP" sz="1600"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メイリオ" panose="020B0604030504040204" pitchFamily="50" charset="-128"/>
              </a:endParaRPr>
            </a:p>
          </p:txBody>
        </p:sp>
        <p:sp>
          <p:nvSpPr>
            <p:cNvPr id="36" name="山形 35"/>
            <p:cNvSpPr/>
            <p:nvPr/>
          </p:nvSpPr>
          <p:spPr>
            <a:xfrm>
              <a:off x="7929154" y="1386228"/>
              <a:ext cx="1213390" cy="406733"/>
            </a:xfrm>
            <a:prstGeom prst="chevron">
              <a:avLst/>
            </a:prstGeom>
            <a:solidFill>
              <a:srgbClr val="00B0F0">
                <a:alpha val="50000"/>
              </a:srgbClr>
            </a:solidFill>
            <a:effectLst>
              <a:innerShdw blurRad="63500" dist="50800" dir="27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lIns="36130" tIns="45886" rIns="36130" bIns="45886" rtlCol="0" anchor="ctr" anchorCtr="0"/>
            <a:lstStyle/>
            <a:p>
              <a:pPr marL="0" marR="0" lvl="0" indent="0" algn="ctr" defTabSz="914351" rtl="0" eaLnBrk="1" fontAlgn="auto" latinLnBrk="0" hangingPunct="1">
                <a:lnSpc>
                  <a:spcPct val="100000"/>
                </a:lnSpc>
                <a:spcBef>
                  <a:spcPts val="0"/>
                </a:spcBef>
                <a:spcAft>
                  <a:spcPts val="0"/>
                </a:spcAft>
                <a:buClrTx/>
                <a:buSzTx/>
                <a:buFontTx/>
                <a:buNone/>
                <a:tabLst/>
                <a:defRPr/>
              </a:pPr>
              <a:r>
                <a:rPr kumimoji="0" lang="en-US" altLang="ja-JP" sz="1200" b="1" i="0" u="none" strike="noStrike" kern="1200" cap="none" spc="0" normalizeH="0" baseline="0" noProof="0" dirty="0">
                  <a:ln>
                    <a:noFill/>
                  </a:ln>
                  <a:solidFill>
                    <a:prstClr val="white"/>
                  </a:solidFill>
                  <a:effectLst>
                    <a:outerShdw blurRad="38100" dist="38100" dir="2700000" algn="tl">
                      <a:srgbClr val="000000">
                        <a:alpha val="43137"/>
                      </a:srgbClr>
                    </a:outerShdw>
                  </a:effectLst>
                  <a:uLnTx/>
                  <a:uFillTx/>
                  <a:latin typeface="Meiryo UI" panose="020B0604030504040204" pitchFamily="50" charset="-128"/>
                  <a:ea typeface="Meiryo UI" panose="020B0604030504040204" pitchFamily="50" charset="-128"/>
                  <a:cs typeface="+mn-cs"/>
                </a:rPr>
                <a:t>R4</a:t>
              </a:r>
              <a:r>
                <a:rPr kumimoji="0" lang="ja-JP" altLang="en-US" sz="1200" b="1" i="0" u="none" strike="noStrike" kern="1200" cap="none" spc="0" normalizeH="0" baseline="0" noProof="0" dirty="0">
                  <a:ln>
                    <a:noFill/>
                  </a:ln>
                  <a:solidFill>
                    <a:prstClr val="white"/>
                  </a:solidFill>
                  <a:effectLst>
                    <a:outerShdw blurRad="38100" dist="38100" dir="2700000" algn="tl">
                      <a:srgbClr val="000000">
                        <a:alpha val="43137"/>
                      </a:srgbClr>
                    </a:outerShdw>
                  </a:effectLst>
                  <a:uLnTx/>
                  <a:uFillTx/>
                  <a:latin typeface="Meiryo UI" panose="020B0604030504040204" pitchFamily="50" charset="-128"/>
                  <a:ea typeface="Meiryo UI" panose="020B0604030504040204" pitchFamily="50" charset="-128"/>
                  <a:cs typeface="+mn-cs"/>
                </a:rPr>
                <a:t>年度</a:t>
              </a:r>
            </a:p>
          </p:txBody>
        </p:sp>
        <p:sp>
          <p:nvSpPr>
            <p:cNvPr id="37" name="角丸四角形 36"/>
            <p:cNvSpPr/>
            <p:nvPr/>
          </p:nvSpPr>
          <p:spPr>
            <a:xfrm>
              <a:off x="5994717" y="3078942"/>
              <a:ext cx="1400283" cy="975394"/>
            </a:xfrm>
            <a:prstGeom prst="roundRect">
              <a:avLst/>
            </a:prstGeom>
            <a:solidFill>
              <a:srgbClr val="C5D4ED"/>
            </a:solidFill>
            <a:ln w="19050">
              <a:solidFill>
                <a:schemeClr val="tx1"/>
              </a:solidFill>
            </a:ln>
            <a:effectLst/>
          </p:spPr>
          <p:style>
            <a:lnRef idx="0">
              <a:schemeClr val="accent3"/>
            </a:lnRef>
            <a:fillRef idx="3">
              <a:schemeClr val="accent3"/>
            </a:fillRef>
            <a:effectRef idx="3">
              <a:schemeClr val="accent3"/>
            </a:effectRef>
            <a:fontRef idx="minor">
              <a:schemeClr val="lt1"/>
            </a:fontRef>
          </p:style>
          <p:txBody>
            <a:bodyPr vert="horz" lIns="67555" tIns="0" rIns="33777" bIns="0" rtlCol="0" anchor="ctr" anchorCtr="1"/>
            <a:lstStyle/>
            <a:p>
              <a:pPr marL="0" marR="0" lvl="0" indent="0" algn="ctr" defTabSz="914351" rtl="0" eaLnBrk="1" fontAlgn="auto" latinLnBrk="0" hangingPunct="1">
                <a:lnSpc>
                  <a:spcPct val="100000"/>
                </a:lnSpc>
                <a:spcBef>
                  <a:spcPts val="0"/>
                </a:spcBef>
                <a:spcAft>
                  <a:spcPts val="0"/>
                </a:spcAft>
                <a:buClrTx/>
                <a:buSzTx/>
                <a:buFontTx/>
                <a:buNone/>
                <a:tabLst/>
                <a:defRPr/>
              </a:pPr>
              <a:r>
                <a:rPr kumimoji="0" lang="ja-JP"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メイリオ" panose="020B0604030504040204" pitchFamily="50" charset="-128"/>
                </a:rPr>
                <a:t>経済産業大臣への</a:t>
              </a:r>
              <a:endParaRPr kumimoji="0" lang="en-US" altLang="ja-JP"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メイリオ" panose="020B0604030504040204" pitchFamily="50" charset="-128"/>
              </a:endParaRPr>
            </a:p>
            <a:p>
              <a:pPr marL="0" marR="0" lvl="0" indent="0" algn="ctr" defTabSz="914351" rtl="0" eaLnBrk="1" fontAlgn="auto" latinLnBrk="0" hangingPunct="1">
                <a:lnSpc>
                  <a:spcPct val="100000"/>
                </a:lnSpc>
                <a:spcBef>
                  <a:spcPts val="0"/>
                </a:spcBef>
                <a:spcAft>
                  <a:spcPts val="0"/>
                </a:spcAft>
                <a:buClrTx/>
                <a:buSzTx/>
                <a:buFontTx/>
                <a:buNone/>
                <a:tabLst/>
                <a:defRPr/>
              </a:pPr>
              <a:r>
                <a:rPr kumimoji="0" lang="ja-JP"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メイリオ" panose="020B0604030504040204" pitchFamily="50" charset="-128"/>
                </a:rPr>
                <a:t>許認可申請等</a:t>
              </a:r>
              <a:endParaRPr kumimoji="0" lang="en-US" altLang="ja-JP"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メイリオ" panose="020B0604030504040204" pitchFamily="50" charset="-128"/>
              </a:endParaRPr>
            </a:p>
            <a:p>
              <a:pPr marL="0" marR="0" lvl="0" indent="0" algn="ctr" defTabSz="914351" rtl="0" eaLnBrk="1" fontAlgn="auto" latinLnBrk="0" hangingPunct="1">
                <a:lnSpc>
                  <a:spcPct val="100000"/>
                </a:lnSpc>
                <a:spcBef>
                  <a:spcPts val="0"/>
                </a:spcBef>
                <a:spcAft>
                  <a:spcPts val="0"/>
                </a:spcAft>
                <a:buClrTx/>
                <a:buSzTx/>
                <a:buFontTx/>
                <a:buNone/>
                <a:tabLst/>
                <a:defRPr/>
              </a:pPr>
              <a:r>
                <a:rPr kumimoji="0" lang="ja-JP"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メイリオ" panose="020B0604030504040204" pitchFamily="50" charset="-128"/>
                </a:rPr>
                <a:t>（運営権者）</a:t>
              </a:r>
              <a:endParaRPr kumimoji="0" lang="en-US" altLang="ja-JP"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メイリオ" panose="020B0604030504040204" pitchFamily="50" charset="-128"/>
              </a:endParaRPr>
            </a:p>
            <a:p>
              <a:pPr marL="0" marR="0" lvl="0" indent="0" algn="ctr" defTabSz="914351" rtl="0" eaLnBrk="1" fontAlgn="auto" latinLnBrk="0" hangingPunct="1">
                <a:lnSpc>
                  <a:spcPct val="150000"/>
                </a:lnSpc>
                <a:spcBef>
                  <a:spcPts val="0"/>
                </a:spcBef>
                <a:spcAft>
                  <a:spcPts val="0"/>
                </a:spcAft>
                <a:buClrTx/>
                <a:buSzTx/>
                <a:buFontTx/>
                <a:buNone/>
                <a:tabLst/>
                <a:defRPr/>
              </a:pPr>
              <a:r>
                <a:rPr kumimoji="0" lang="en-US" altLang="ja-JP"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メイリオ" panose="020B0604030504040204" pitchFamily="50" charset="-128"/>
                </a:rPr>
                <a:t>※ 2/1</a:t>
              </a:r>
              <a:r>
                <a:rPr kumimoji="0"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メイリオ" panose="020B0604030504040204" pitchFamily="50" charset="-128"/>
                </a:rPr>
                <a:t>許認可取得</a:t>
              </a:r>
              <a:endParaRPr kumimoji="0" lang="en-US" altLang="ja-JP"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メイリオ" panose="020B0604030504040204" pitchFamily="50" charset="-128"/>
              </a:endParaRPr>
            </a:p>
          </p:txBody>
        </p:sp>
        <p:sp>
          <p:nvSpPr>
            <p:cNvPr id="38" name="正方形/長方形 37">
              <a:extLst>
                <a:ext uri="{FF2B5EF4-FFF2-40B4-BE49-F238E27FC236}">
                  <a16:creationId xmlns:a16="http://schemas.microsoft.com/office/drawing/2014/main" id="{B4F1D441-E604-48F2-98D4-49033C114D00}"/>
                </a:ext>
              </a:extLst>
            </p:cNvPr>
            <p:cNvSpPr/>
            <p:nvPr/>
          </p:nvSpPr>
          <p:spPr>
            <a:xfrm>
              <a:off x="7883603" y="5659193"/>
              <a:ext cx="780907" cy="30856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91769" tIns="45886" rIns="91769" bIns="45886" rtlCol="0" anchor="ctr"/>
            <a:lstStyle/>
            <a:p>
              <a:pPr marL="0" marR="0" lvl="0" indent="0" algn="ctr" defTabSz="914351" rtl="0" eaLnBrk="1" fontAlgn="auto" latinLnBrk="0" hangingPunct="1">
                <a:lnSpc>
                  <a:spcPct val="100000"/>
                </a:lnSpc>
                <a:spcBef>
                  <a:spcPts val="0"/>
                </a:spcBef>
                <a:spcAft>
                  <a:spcPts val="0"/>
                </a:spcAft>
                <a:buClrTx/>
                <a:buSzTx/>
                <a:buFontTx/>
                <a:buNone/>
                <a:tabLst/>
                <a:defRPr/>
              </a:pPr>
              <a:r>
                <a:rPr kumimoji="0" lang="ja-JP" altLang="en-US"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４月</a:t>
              </a:r>
            </a:p>
          </p:txBody>
        </p:sp>
        <p:sp>
          <p:nvSpPr>
            <p:cNvPr id="39" name="正方形/長方形 38">
              <a:extLst>
                <a:ext uri="{FF2B5EF4-FFF2-40B4-BE49-F238E27FC236}">
                  <a16:creationId xmlns:a16="http://schemas.microsoft.com/office/drawing/2014/main" id="{B4F1D441-E604-48F2-98D4-49033C114D00}"/>
                </a:ext>
              </a:extLst>
            </p:cNvPr>
            <p:cNvSpPr/>
            <p:nvPr/>
          </p:nvSpPr>
          <p:spPr>
            <a:xfrm>
              <a:off x="7178980" y="5659734"/>
              <a:ext cx="1012263" cy="30856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91769" tIns="45886" rIns="91769" bIns="45886" rtlCol="0" anchor="ctr"/>
            <a:lstStyle/>
            <a:p>
              <a:pPr marL="0" marR="0" lvl="0" indent="0" algn="ctr" defTabSz="914351" rtl="0" eaLnBrk="1" fontAlgn="auto" latinLnBrk="0" hangingPunct="1">
                <a:lnSpc>
                  <a:spcPct val="100000"/>
                </a:lnSpc>
                <a:spcBef>
                  <a:spcPts val="0"/>
                </a:spcBef>
                <a:spcAft>
                  <a:spcPts val="0"/>
                </a:spcAft>
                <a:buClrTx/>
                <a:buSzTx/>
                <a:buFontTx/>
                <a:buNone/>
                <a:tabLst/>
                <a:defRPr/>
              </a:pPr>
              <a:r>
                <a:rPr kumimoji="0" lang="ja-JP" altLang="en-US"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３月</a:t>
              </a:r>
            </a:p>
          </p:txBody>
        </p:sp>
        <p:sp>
          <p:nvSpPr>
            <p:cNvPr id="40" name="山形 39"/>
            <p:cNvSpPr/>
            <p:nvPr/>
          </p:nvSpPr>
          <p:spPr>
            <a:xfrm>
              <a:off x="0" y="1368788"/>
              <a:ext cx="1260840" cy="406733"/>
            </a:xfrm>
            <a:prstGeom prst="chevron">
              <a:avLst/>
            </a:prstGeom>
            <a:solidFill>
              <a:srgbClr val="00B0F0">
                <a:alpha val="50000"/>
              </a:srgbClr>
            </a:solidFill>
            <a:effectLst>
              <a:innerShdw blurRad="63500" dist="50800" dir="27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lIns="36130" tIns="45886" rIns="36130" bIns="45886" rtlCol="0" anchor="ctr" anchorCtr="0"/>
            <a:lstStyle/>
            <a:p>
              <a:pPr marL="0" marR="0" lvl="0" indent="0" algn="ctr" defTabSz="914351" rtl="0" eaLnBrk="1" fontAlgn="auto" latinLnBrk="0" hangingPunct="1">
                <a:lnSpc>
                  <a:spcPct val="100000"/>
                </a:lnSpc>
                <a:spcBef>
                  <a:spcPts val="0"/>
                </a:spcBef>
                <a:spcAft>
                  <a:spcPts val="0"/>
                </a:spcAft>
                <a:buClrTx/>
                <a:buSzTx/>
                <a:buFontTx/>
                <a:buNone/>
                <a:tabLst/>
                <a:defRPr/>
              </a:pPr>
              <a:r>
                <a:rPr kumimoji="0" lang="en-US" altLang="ja-JP" sz="1100" b="1" i="0" u="none" strike="noStrike" kern="1200" cap="none" spc="0" normalizeH="0" baseline="0" noProof="0" dirty="0">
                  <a:ln>
                    <a:noFill/>
                  </a:ln>
                  <a:solidFill>
                    <a:prstClr val="white"/>
                  </a:solidFill>
                  <a:effectLst>
                    <a:outerShdw blurRad="38100" dist="38100" dir="2700000" algn="tl">
                      <a:srgbClr val="000000">
                        <a:alpha val="43137"/>
                      </a:srgbClr>
                    </a:outerShdw>
                  </a:effectLst>
                  <a:uLnTx/>
                  <a:uFillTx/>
                  <a:latin typeface="Meiryo UI" panose="020B0604030504040204" pitchFamily="50" charset="-128"/>
                  <a:ea typeface="Meiryo UI" panose="020B0604030504040204" pitchFamily="50" charset="-128"/>
                  <a:cs typeface="+mn-cs"/>
                </a:rPr>
                <a:t>H30</a:t>
              </a:r>
              <a:r>
                <a:rPr kumimoji="0" lang="ja-JP" altLang="en-US" sz="1100" b="1" i="0" u="none" strike="noStrike" kern="1200" cap="none" spc="0" normalizeH="0" baseline="0" noProof="0" dirty="0">
                  <a:ln>
                    <a:noFill/>
                  </a:ln>
                  <a:solidFill>
                    <a:prstClr val="white"/>
                  </a:solidFill>
                  <a:effectLst>
                    <a:outerShdw blurRad="38100" dist="38100" dir="2700000" algn="tl">
                      <a:srgbClr val="000000">
                        <a:alpha val="43137"/>
                      </a:srgbClr>
                    </a:outerShdw>
                  </a:effectLst>
                  <a:uLnTx/>
                  <a:uFillTx/>
                  <a:latin typeface="Meiryo UI" panose="020B0604030504040204" pitchFamily="50" charset="-128"/>
                  <a:ea typeface="Meiryo UI" panose="020B0604030504040204" pitchFamily="50" charset="-128"/>
                  <a:cs typeface="+mn-cs"/>
                </a:rPr>
                <a:t>年度</a:t>
              </a:r>
            </a:p>
          </p:txBody>
        </p:sp>
        <p:sp>
          <p:nvSpPr>
            <p:cNvPr id="41" name="角丸四角形 40"/>
            <p:cNvSpPr/>
            <p:nvPr/>
          </p:nvSpPr>
          <p:spPr>
            <a:xfrm>
              <a:off x="249554" y="2348367"/>
              <a:ext cx="606537" cy="3164156"/>
            </a:xfrm>
            <a:prstGeom prst="roundRect">
              <a:avLst/>
            </a:prstGeom>
            <a:solidFill>
              <a:schemeClr val="accent4">
                <a:lumMod val="40000"/>
                <a:lumOff val="60000"/>
              </a:schemeClr>
            </a:solidFill>
            <a:ln w="12700">
              <a:solidFill>
                <a:schemeClr val="tx1"/>
              </a:solidFill>
            </a:ln>
            <a:effectLst/>
          </p:spPr>
          <p:style>
            <a:lnRef idx="0">
              <a:schemeClr val="accent3"/>
            </a:lnRef>
            <a:fillRef idx="3">
              <a:schemeClr val="accent3"/>
            </a:fillRef>
            <a:effectRef idx="3">
              <a:schemeClr val="accent3"/>
            </a:effectRef>
            <a:fontRef idx="minor">
              <a:schemeClr val="lt1"/>
            </a:fontRef>
          </p:style>
          <p:txBody>
            <a:bodyPr vert="eaVert" lIns="91769" tIns="0" rIns="91769" bIns="0" rtlCol="0" anchor="ctr" anchorCtr="0"/>
            <a:lstStyle/>
            <a:p>
              <a:pPr marL="0" marR="0" lvl="0" indent="0" algn="ctr" defTabSz="914351" rtl="0" eaLnBrk="1" fontAlgn="auto" latinLnBrk="0" hangingPunct="1">
                <a:lnSpc>
                  <a:spcPct val="100000"/>
                </a:lnSpc>
                <a:spcBef>
                  <a:spcPts val="0"/>
                </a:spcBef>
                <a:spcAft>
                  <a:spcPts val="0"/>
                </a:spcAft>
                <a:buClrTx/>
                <a:buSzTx/>
                <a:buFontTx/>
                <a:buNone/>
                <a:tabLst/>
                <a:defRPr/>
              </a:pPr>
              <a:r>
                <a:rPr kumimoji="0" lang="ja-JP" altLang="en-US"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メイリオ" panose="020B0604030504040204" pitchFamily="50" charset="-128"/>
                </a:rPr>
                <a:t>導入可能性調査の実施</a:t>
              </a:r>
              <a:endParaRPr kumimoji="0" lang="en-US" altLang="ja-JP"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メイリオ" panose="020B0604030504040204" pitchFamily="50" charset="-128"/>
              </a:endParaRPr>
            </a:p>
          </p:txBody>
        </p:sp>
        <p:sp>
          <p:nvSpPr>
            <p:cNvPr id="42" name="正方形/長方形 41">
              <a:extLst>
                <a:ext uri="{FF2B5EF4-FFF2-40B4-BE49-F238E27FC236}">
                  <a16:creationId xmlns:a16="http://schemas.microsoft.com/office/drawing/2014/main" id="{B4F1D441-E604-48F2-98D4-49033C114D00}"/>
                </a:ext>
              </a:extLst>
            </p:cNvPr>
            <p:cNvSpPr/>
            <p:nvPr/>
          </p:nvSpPr>
          <p:spPr>
            <a:xfrm>
              <a:off x="65133" y="5646670"/>
              <a:ext cx="981472" cy="31075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91769" tIns="45886" rIns="91769" bIns="45886" rtlCol="0" anchor="ctr"/>
            <a:lstStyle/>
            <a:p>
              <a:pPr marL="0" marR="0" lvl="0" indent="0" algn="ctr" defTabSz="914351" rtl="0" eaLnBrk="1" fontAlgn="auto" latinLnBrk="0" hangingPunct="1">
                <a:lnSpc>
                  <a:spcPct val="100000"/>
                </a:lnSpc>
                <a:spcBef>
                  <a:spcPts val="0"/>
                </a:spcBef>
                <a:spcAft>
                  <a:spcPts val="0"/>
                </a:spcAft>
                <a:buClrTx/>
                <a:buSzTx/>
                <a:buFontTx/>
                <a:buNone/>
                <a:tabLst/>
                <a:defRPr/>
              </a:pPr>
              <a:r>
                <a:rPr kumimoji="0" lang="ja-JP" altLang="en-US"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７～１月</a:t>
              </a:r>
            </a:p>
          </p:txBody>
        </p:sp>
      </p:grpSp>
      <p:sp>
        <p:nvSpPr>
          <p:cNvPr id="44" name="正方形/長方形 43"/>
          <p:cNvSpPr/>
          <p:nvPr/>
        </p:nvSpPr>
        <p:spPr>
          <a:xfrm>
            <a:off x="-235532" y="560363"/>
            <a:ext cx="9505771" cy="915635"/>
          </a:xfrm>
          <a:prstGeom prst="rect">
            <a:avLst/>
          </a:prstGeom>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2400" b="1" i="0" u="none" strike="noStrike" kern="1200" cap="none" spc="0" normalizeH="0" baseline="0" noProof="0" dirty="0">
                <a:ln>
                  <a:noFill/>
                </a:ln>
                <a:solidFill>
                  <a:srgbClr val="92D050"/>
                </a:solidFill>
                <a:effectLst/>
                <a:uLnTx/>
                <a:uFillTx/>
                <a:latin typeface="Meiryo UI" panose="020B0604030504040204" pitchFamily="50" charset="-128"/>
                <a:ea typeface="Meiryo UI" panose="020B0604030504040204" pitchFamily="50" charset="-128"/>
                <a:cs typeface="+mn-cs"/>
              </a:rPr>
              <a:t>　</a:t>
            </a:r>
            <a:r>
              <a:rPr kumimoji="1" lang="ja-JP" altLang="en-US" sz="20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（１）事業開始までの経過</a:t>
            </a:r>
            <a:endParaRPr kumimoji="1" lang="en-US" altLang="ja-JP"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endParaRPr kumimoji="1" lang="en-US" altLang="ja-JP"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174625" marR="0" lvl="0" indent="-174625" algn="l" defTabSz="457200" rtl="0" eaLnBrk="1" fontAlgn="auto" latinLnBrk="0" hangingPunct="1">
              <a:lnSpc>
                <a:spcPts val="2100"/>
              </a:lnSpc>
              <a:spcBef>
                <a:spcPts val="0"/>
              </a:spcBef>
              <a:spcAft>
                <a:spcPts val="400"/>
              </a:spcAft>
              <a:buClrTx/>
              <a:buSzTx/>
              <a:buFontTx/>
              <a:buNone/>
              <a:tabLst/>
              <a:defRPr/>
            </a:pPr>
            <a:r>
              <a:rPr kumimoji="0" lang="ja-JP" altLang="en-US" sz="1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endParaRPr kumimoji="1" lang="ja-JP" altLang="en-US"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45" name="正方形/長方形 44"/>
          <p:cNvSpPr/>
          <p:nvPr/>
        </p:nvSpPr>
        <p:spPr>
          <a:xfrm>
            <a:off x="139067" y="5100494"/>
            <a:ext cx="9116423" cy="1708160"/>
          </a:xfrm>
          <a:prstGeom prst="rect">
            <a:avLst/>
          </a:prstGeom>
        </p:spPr>
        <p:txBody>
          <a:bodyPr wrap="square">
            <a:spAutoFit/>
          </a:bodyPr>
          <a:lstStyle/>
          <a:p>
            <a:pPr marL="0" marR="0" lvl="0" indent="0" algn="l" defTabSz="457200" rtl="0" eaLnBrk="1" fontAlgn="auto" latinLnBrk="0" hangingPunct="1">
              <a:lnSpc>
                <a:spcPct val="15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Meiryo UI" panose="020B0604030504040204" pitchFamily="50" charset="-128"/>
                <a:ea typeface="Meiryo UI" panose="020B0604030504040204" pitchFamily="50" charset="-128"/>
                <a:cs typeface="+mn-cs"/>
              </a:rPr>
              <a:t>事業者（運営権者）</a:t>
            </a: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endParaRPr kumimoji="1" lang="en-US" altLang="ja-JP"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457200" rtl="0" eaLnBrk="1" fontAlgn="auto" latinLnBrk="0" hangingPunct="1">
              <a:lnSpc>
                <a:spcPct val="15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名　　　称 ：　</a:t>
            </a:r>
            <a:r>
              <a:rPr kumimoji="1" lang="ja-JP" altLang="en-US" sz="1400" b="1" i="0" u="none" strike="noStrike" kern="1200" cap="none" spc="0" normalizeH="0" baseline="0" noProof="0" dirty="0" err="1">
                <a:ln>
                  <a:noFill/>
                </a:ln>
                <a:solidFill>
                  <a:prstClr val="black"/>
                </a:solidFill>
                <a:effectLst/>
                <a:uLnTx/>
                <a:uFillTx/>
                <a:latin typeface="Meiryo UI" panose="020B0604030504040204" pitchFamily="50" charset="-128"/>
                <a:ea typeface="Meiryo UI" panose="020B0604030504040204" pitchFamily="50" charset="-128"/>
                <a:cs typeface="+mn-cs"/>
              </a:rPr>
              <a:t>み</a:t>
            </a:r>
            <a:r>
              <a:rPr kumimoji="1" lang="ja-JP" altLang="en-US" sz="14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おつくし工業用水コンセッション（株）</a:t>
            </a:r>
            <a:endParaRPr kumimoji="1" lang="en-US" altLang="ja-JP"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457200" rtl="0" eaLnBrk="1" fontAlgn="auto" latinLnBrk="0" hangingPunct="1">
              <a:lnSpc>
                <a:spcPct val="15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設　立　日：　令和３年８月</a:t>
            </a:r>
            <a:r>
              <a:rPr kumimoji="1" lang="en-US" altLang="ja-JP"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26</a:t>
            </a: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日 （令和４年２月１日に経済産業大臣から事業許可及び供給規程認可を取得）</a:t>
            </a:r>
            <a:endParaRPr kumimoji="1" lang="en-US" altLang="ja-JP"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457200" rtl="0" eaLnBrk="1" fontAlgn="auto" latinLnBrk="0" hangingPunct="1">
              <a:lnSpc>
                <a:spcPct val="15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所　在　地：　大阪市住之江区南港北</a:t>
            </a:r>
            <a:r>
              <a:rPr kumimoji="1" lang="en-US" altLang="ja-JP"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2-1-10</a:t>
            </a: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アジア太平洋トレードセンター</a:t>
            </a:r>
            <a:r>
              <a:rPr kumimoji="1" lang="en-US" altLang="ja-JP"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(ATC)</a:t>
            </a: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en-US" altLang="ja-JP"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ITM</a:t>
            </a: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棟</a:t>
            </a:r>
            <a:r>
              <a:rPr kumimoji="1" lang="en-US" altLang="ja-JP"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3</a:t>
            </a: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階</a:t>
            </a:r>
            <a:endParaRPr kumimoji="1" lang="en-US" altLang="ja-JP"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457200" rtl="0" eaLnBrk="1" fontAlgn="auto" latinLnBrk="0" hangingPunct="1">
              <a:lnSpc>
                <a:spcPct val="15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構成企業 ：　前田建設工業株式会社、日本工営株式会社、西日本電信電話株式会社、東芝インフラシステムズ株式会社</a:t>
            </a:r>
            <a:endParaRPr kumimoji="1" lang="en-US" altLang="ja-JP"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pic>
        <p:nvPicPr>
          <p:cNvPr id="46" name="図 45"/>
          <p:cNvPicPr>
            <a:picLocks noChangeAspect="1"/>
          </p:cNvPicPr>
          <p:nvPr/>
        </p:nvPicPr>
        <p:blipFill rotWithShape="1">
          <a:blip r:embed="rId2"/>
          <a:srcRect r="83885" b="-1427"/>
          <a:stretch/>
        </p:blipFill>
        <p:spPr>
          <a:xfrm>
            <a:off x="4396395" y="5395731"/>
            <a:ext cx="550673" cy="454432"/>
          </a:xfrm>
          <a:prstGeom prst="rect">
            <a:avLst/>
          </a:prstGeom>
        </p:spPr>
      </p:pic>
      <p:cxnSp>
        <p:nvCxnSpPr>
          <p:cNvPr id="51" name="カギ線コネクタ 50"/>
          <p:cNvCxnSpPr/>
          <p:nvPr/>
        </p:nvCxnSpPr>
        <p:spPr>
          <a:xfrm rot="10800000" flipV="1">
            <a:off x="1954558" y="4309649"/>
            <a:ext cx="3133223" cy="1020231"/>
          </a:xfrm>
          <a:prstGeom prst="bentConnector3">
            <a:avLst>
              <a:gd name="adj1" fmla="val 571"/>
            </a:avLst>
          </a:prstGeom>
          <a:ln w="57150">
            <a:prstDash val="sysDot"/>
            <a:tailEnd type="triangle"/>
          </a:ln>
        </p:spPr>
        <p:style>
          <a:lnRef idx="1">
            <a:schemeClr val="accent2"/>
          </a:lnRef>
          <a:fillRef idx="0">
            <a:schemeClr val="accent2"/>
          </a:fillRef>
          <a:effectRef idx="0">
            <a:schemeClr val="accent2"/>
          </a:effectRef>
          <a:fontRef idx="minor">
            <a:schemeClr val="tx1"/>
          </a:fontRef>
        </p:style>
      </p:cxnSp>
      <p:pic>
        <p:nvPicPr>
          <p:cNvPr id="48" name="図 47">
            <a:extLst>
              <a:ext uri="{FF2B5EF4-FFF2-40B4-BE49-F238E27FC236}">
                <a16:creationId xmlns:a16="http://schemas.microsoft.com/office/drawing/2014/main" id="{53042BAB-D850-9A66-7285-31A468B3CB28}"/>
              </a:ext>
            </a:extLst>
          </p:cNvPr>
          <p:cNvPicPr/>
          <p:nvPr/>
        </p:nvPicPr>
        <p:blipFill rotWithShape="1">
          <a:blip r:embed="rId3"/>
          <a:srcRect l="71944" t="20521" r="19787" b="73197"/>
          <a:stretch/>
        </p:blipFill>
        <p:spPr bwMode="auto">
          <a:xfrm>
            <a:off x="6754893" y="168880"/>
            <a:ext cx="818953" cy="355414"/>
          </a:xfrm>
          <a:prstGeom prst="rect">
            <a:avLst/>
          </a:prstGeom>
          <a:ln>
            <a:noFill/>
          </a:ln>
          <a:extLst>
            <a:ext uri="{53640926-AAD7-44D8-BBD7-CCE9431645EC}">
              <a14:shadowObscured xmlns:a14="http://schemas.microsoft.com/office/drawing/2010/main"/>
            </a:ext>
          </a:extLst>
        </p:spPr>
      </p:pic>
      <p:sp>
        <p:nvSpPr>
          <p:cNvPr id="50" name="テキスト ボックス 49"/>
          <p:cNvSpPr txBox="1"/>
          <p:nvPr/>
        </p:nvSpPr>
        <p:spPr>
          <a:xfrm>
            <a:off x="0" y="0"/>
            <a:ext cx="4211960" cy="2616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Ⅱ</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公民連携</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経営形態の見直し</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民営化の取組</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・工業用水道</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5" name="スライド番号プレースホルダー 4"/>
          <p:cNvSpPr>
            <a:spLocks noGrp="1"/>
          </p:cNvSpPr>
          <p:nvPr>
            <p:ph type="sldNum" sz="quarter" idx="12"/>
          </p:nvPr>
        </p:nvSpPr>
        <p:spPr/>
        <p:txBody>
          <a:bodyPr/>
          <a:lstStyle/>
          <a:p>
            <a:fld id="{77594F6A-A54B-438B-8D6E-C0576E169278}" type="slidenum">
              <a:rPr kumimoji="1" lang="ja-JP" altLang="en-US" smtClean="0"/>
              <a:t>108</a:t>
            </a:fld>
            <a:endParaRPr kumimoji="1" lang="ja-JP" altLang="en-US"/>
          </a:p>
        </p:txBody>
      </p:sp>
    </p:spTree>
    <p:extLst>
      <p:ext uri="{BB962C8B-B14F-4D97-AF65-F5344CB8AC3E}">
        <p14:creationId xmlns:p14="http://schemas.microsoft.com/office/powerpoint/2010/main" val="809897104"/>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角丸四角形 11"/>
          <p:cNvSpPr/>
          <p:nvPr/>
        </p:nvSpPr>
        <p:spPr>
          <a:xfrm>
            <a:off x="5796136" y="1700808"/>
            <a:ext cx="2908100" cy="4572000"/>
          </a:xfrm>
          <a:prstGeom prst="roundRect">
            <a:avLst>
              <a:gd name="adj" fmla="val 3640"/>
            </a:avLst>
          </a:prstGeom>
          <a:solidFill>
            <a:srgbClr val="66FFFF">
              <a:alpha val="50000"/>
            </a:srgb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graphicFrame>
        <p:nvGraphicFramePr>
          <p:cNvPr id="7" name="表 6"/>
          <p:cNvGraphicFramePr>
            <a:graphicFrameLocks noGrp="1"/>
          </p:cNvGraphicFramePr>
          <p:nvPr>
            <p:extLst>
              <p:ext uri="{D42A27DB-BD31-4B8C-83A1-F6EECF244321}">
                <p14:modId xmlns:p14="http://schemas.microsoft.com/office/powerpoint/2010/main" val="1534830100"/>
              </p:ext>
            </p:extLst>
          </p:nvPr>
        </p:nvGraphicFramePr>
        <p:xfrm>
          <a:off x="279300" y="993966"/>
          <a:ext cx="8424936" cy="5278842"/>
        </p:xfrm>
        <a:graphic>
          <a:graphicData uri="http://schemas.openxmlformats.org/drawingml/2006/table">
            <a:tbl>
              <a:tblPr firstRow="1" bandRow="1">
                <a:tableStyleId>{5940675A-B579-460E-94D1-54222C63F5DA}</a:tableStyleId>
              </a:tblPr>
              <a:tblGrid>
                <a:gridCol w="476276">
                  <a:extLst>
                    <a:ext uri="{9D8B030D-6E8A-4147-A177-3AD203B41FA5}">
                      <a16:colId xmlns:a16="http://schemas.microsoft.com/office/drawing/2014/main" val="20000"/>
                    </a:ext>
                  </a:extLst>
                </a:gridCol>
                <a:gridCol w="864096">
                  <a:extLst>
                    <a:ext uri="{9D8B030D-6E8A-4147-A177-3AD203B41FA5}">
                      <a16:colId xmlns:a16="http://schemas.microsoft.com/office/drawing/2014/main" val="20001"/>
                    </a:ext>
                  </a:extLst>
                </a:gridCol>
                <a:gridCol w="1143904">
                  <a:extLst>
                    <a:ext uri="{9D8B030D-6E8A-4147-A177-3AD203B41FA5}">
                      <a16:colId xmlns:a16="http://schemas.microsoft.com/office/drawing/2014/main" val="20002"/>
                    </a:ext>
                  </a:extLst>
                </a:gridCol>
                <a:gridCol w="3032560">
                  <a:extLst>
                    <a:ext uri="{9D8B030D-6E8A-4147-A177-3AD203B41FA5}">
                      <a16:colId xmlns:a16="http://schemas.microsoft.com/office/drawing/2014/main" val="20003"/>
                    </a:ext>
                  </a:extLst>
                </a:gridCol>
                <a:gridCol w="2908100">
                  <a:extLst>
                    <a:ext uri="{9D8B030D-6E8A-4147-A177-3AD203B41FA5}">
                      <a16:colId xmlns:a16="http://schemas.microsoft.com/office/drawing/2014/main" val="2927446107"/>
                    </a:ext>
                  </a:extLst>
                </a:gridCol>
              </a:tblGrid>
              <a:tr h="200216">
                <a:tc rowSpan="2">
                  <a:txBody>
                    <a:bodyPr/>
                    <a:lstStyle/>
                    <a:p>
                      <a:pPr algn="ctr"/>
                      <a:r>
                        <a:rPr kumimoji="1" lang="ja-JP" altLang="en-US" sz="900" dirty="0">
                          <a:solidFill>
                            <a:schemeClr val="tx1"/>
                          </a:solidFill>
                        </a:rPr>
                        <a:t>新規・</a:t>
                      </a:r>
                      <a:endParaRPr kumimoji="1" lang="en-US" altLang="ja-JP" sz="900" dirty="0">
                        <a:solidFill>
                          <a:schemeClr val="tx1"/>
                        </a:solidFill>
                      </a:endParaRPr>
                    </a:p>
                    <a:p>
                      <a:pPr algn="ctr"/>
                      <a:r>
                        <a:rPr kumimoji="1" lang="ja-JP" altLang="en-US" sz="900" dirty="0">
                          <a:solidFill>
                            <a:schemeClr val="tx1"/>
                          </a:solidFill>
                        </a:rPr>
                        <a:t>拡充</a:t>
                      </a:r>
                    </a:p>
                  </a:txBody>
                  <a:tcPr anchor="ctr"/>
                </a:tc>
                <a:tc rowSpan="2">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1400" dirty="0">
                          <a:solidFill>
                            <a:schemeClr val="tx1"/>
                          </a:solidFill>
                        </a:rPr>
                        <a:t>項　目</a:t>
                      </a:r>
                    </a:p>
                  </a:txBody>
                  <a:tcPr anchor="ctr"/>
                </a:tc>
                <a:tc rowSpan="2">
                  <a:txBody>
                    <a:bodyPr/>
                    <a:lstStyle/>
                    <a:p>
                      <a:pPr algn="ctr"/>
                      <a:r>
                        <a:rPr kumimoji="1" lang="ja-JP" altLang="en-US" sz="1400" dirty="0">
                          <a:solidFill>
                            <a:schemeClr val="tx1"/>
                          </a:solidFill>
                        </a:rPr>
                        <a:t>以前の状況</a:t>
                      </a:r>
                    </a:p>
                  </a:txBody>
                  <a:tcPr anchor="ctr"/>
                </a:tc>
                <a:tc gridSpan="2">
                  <a:txBody>
                    <a:bodyPr/>
                    <a:lstStyle/>
                    <a:p>
                      <a:pPr algn="ctr"/>
                      <a:r>
                        <a:rPr kumimoji="1" lang="ja-JP" altLang="en-US" sz="1600" dirty="0">
                          <a:solidFill>
                            <a:schemeClr val="tx1"/>
                          </a:solidFill>
                        </a:rPr>
                        <a:t>現在の主な取組み</a:t>
                      </a:r>
                    </a:p>
                  </a:txBody>
                  <a:tcPr anchor="ctr">
                    <a:lnB w="12700" cap="flat" cmpd="sng" algn="ctr">
                      <a:solidFill>
                        <a:schemeClr val="tx1"/>
                      </a:solidFill>
                      <a:prstDash val="solid"/>
                      <a:round/>
                      <a:headEnd type="none" w="med" len="med"/>
                      <a:tailEnd type="none" w="med" len="med"/>
                    </a:lnB>
                  </a:tcPr>
                </a:tc>
                <a:tc hMerge="1">
                  <a:txBody>
                    <a:bodyPr/>
                    <a:lstStyle/>
                    <a:p>
                      <a:pPr algn="ctr"/>
                      <a:endParaRPr kumimoji="1" lang="ja-JP" altLang="en-US" sz="1600" dirty="0"/>
                    </a:p>
                  </a:txBody>
                  <a:tcPr anchor="ctr">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0"/>
                  </a:ext>
                </a:extLst>
              </a:tr>
              <a:tr h="371562">
                <a:tc vMerge="1">
                  <a:txBody>
                    <a:bodyPr/>
                    <a:lstStyle/>
                    <a:p>
                      <a:endParaRPr kumimoji="1" lang="ja-JP" altLang="en-US"/>
                    </a:p>
                  </a:txBody>
                  <a:tcPr/>
                </a:tc>
                <a:tc vMerge="1">
                  <a:txBody>
                    <a:bodyPr/>
                    <a:lstStyle/>
                    <a:p>
                      <a:endParaRPr kumimoji="1" lang="ja-JP" altLang="en-US"/>
                    </a:p>
                  </a:txBody>
                  <a:tcPr/>
                </a:tc>
                <a:tc vMerge="1">
                  <a:txBody>
                    <a:bodyPr/>
                    <a:lstStyle/>
                    <a:p>
                      <a:endParaRPr kumimoji="1" lang="ja-JP" altLang="en-US"/>
                    </a:p>
                  </a:txBody>
                  <a:tcPr/>
                </a:tc>
                <a:tc>
                  <a:txBody>
                    <a:bodyPr/>
                    <a:lstStyle/>
                    <a:p>
                      <a:pPr algn="ctr"/>
                      <a:r>
                        <a:rPr kumimoji="1" lang="ja-JP" altLang="en-US" sz="1200" dirty="0">
                          <a:solidFill>
                            <a:schemeClr val="tx1"/>
                          </a:solidFill>
                        </a:rPr>
                        <a:t>前回棚卸し時点（</a:t>
                      </a:r>
                      <a:r>
                        <a:rPr kumimoji="1" lang="en-US" altLang="ja-JP" sz="1200" dirty="0">
                          <a:solidFill>
                            <a:schemeClr val="tx1"/>
                          </a:solidFill>
                        </a:rPr>
                        <a:t>2018.3</a:t>
                      </a:r>
                      <a:r>
                        <a:rPr kumimoji="1" lang="ja-JP" altLang="en-US" sz="1200" dirty="0">
                          <a:solidFill>
                            <a:schemeClr val="tx1"/>
                          </a:solidFill>
                        </a:rPr>
                        <a:t>）</a:t>
                      </a:r>
                      <a:endParaRPr kumimoji="1" lang="ja-JP" altLang="en-US" sz="1600" dirty="0">
                        <a:solidFill>
                          <a:schemeClr val="tx1"/>
                        </a:solidFill>
                      </a:endParaRPr>
                    </a:p>
                  </a:txBody>
                  <a:tcPr anchor="ctr">
                    <a:lnR w="12700" cap="flat" cmpd="sng" algn="ctr">
                      <a:solidFill>
                        <a:schemeClr val="tx1"/>
                      </a:solidFill>
                      <a:prstDash val="lgDash"/>
                      <a:round/>
                      <a:headEnd type="none" w="med" len="med"/>
                      <a:tailEnd type="none" w="med" len="med"/>
                    </a:lnR>
                    <a:lnT w="12700" cap="flat" cmpd="sng" algn="ctr">
                      <a:solidFill>
                        <a:schemeClr val="tx1"/>
                      </a:solidFill>
                      <a:prstDash val="solid"/>
                      <a:round/>
                      <a:headEnd type="none" w="med" len="med"/>
                      <a:tailEnd type="none" w="med" len="med"/>
                    </a:lnT>
                  </a:tcPr>
                </a:tc>
                <a:tc>
                  <a:txBody>
                    <a:bodyPr/>
                    <a:lstStyle/>
                    <a:p>
                      <a:pPr algn="ctr"/>
                      <a:r>
                        <a:rPr kumimoji="1" lang="ja-JP" altLang="en-US" sz="1200" kern="1200" dirty="0">
                          <a:solidFill>
                            <a:schemeClr val="tx1"/>
                          </a:solidFill>
                          <a:latin typeface="+mn-lt"/>
                          <a:ea typeface="+mn-ea"/>
                          <a:cs typeface="+mn-cs"/>
                        </a:rPr>
                        <a:t>今回棚卸し時点（</a:t>
                      </a:r>
                      <a:r>
                        <a:rPr kumimoji="1" lang="en-US" altLang="ja-JP" sz="1200" kern="1200" dirty="0">
                          <a:solidFill>
                            <a:schemeClr val="tx1"/>
                          </a:solidFill>
                          <a:latin typeface="+mn-lt"/>
                          <a:ea typeface="+mn-ea"/>
                          <a:cs typeface="+mn-cs"/>
                        </a:rPr>
                        <a:t>2022.11</a:t>
                      </a:r>
                      <a:r>
                        <a:rPr kumimoji="1" lang="ja-JP" altLang="en-US" sz="1200" kern="1200" dirty="0">
                          <a:solidFill>
                            <a:schemeClr val="tx1"/>
                          </a:solidFill>
                          <a:latin typeface="+mn-lt"/>
                          <a:ea typeface="+mn-ea"/>
                          <a:cs typeface="+mn-cs"/>
                        </a:rPr>
                        <a:t>）</a:t>
                      </a:r>
                    </a:p>
                  </a:txBody>
                  <a:tcPr anchor="ctr">
                    <a:lnL w="12700" cap="flat" cmpd="sng" algn="ctr">
                      <a:solidFill>
                        <a:schemeClr val="tx1"/>
                      </a:solidFill>
                      <a:prstDash val="lgDash"/>
                      <a:round/>
                      <a:headEnd type="none" w="med" len="med"/>
                      <a:tailEnd type="none" w="med" len="med"/>
                    </a:lnL>
                    <a:lnT w="12700" cap="flat" cmpd="sng" algn="ctr">
                      <a:solidFill>
                        <a:schemeClr val="tx1"/>
                      </a:solidFill>
                      <a:prstDash val="solid"/>
                      <a:round/>
                      <a:headEnd type="none" w="med" len="med"/>
                      <a:tailEnd type="none" w="med" len="med"/>
                    </a:lnT>
                  </a:tcPr>
                </a:tc>
                <a:extLst>
                  <a:ext uri="{0D108BD9-81ED-4DB2-BD59-A6C34878D82A}">
                    <a16:rowId xmlns:a16="http://schemas.microsoft.com/office/drawing/2014/main" val="10001"/>
                  </a:ext>
                </a:extLst>
              </a:tr>
              <a:tr h="965293">
                <a:tc>
                  <a:txBody>
                    <a:bodyPr/>
                    <a:lstStyle/>
                    <a:p>
                      <a:pPr algn="ctr"/>
                      <a:r>
                        <a:rPr kumimoji="1" lang="ja-JP" altLang="en-US" sz="1100" dirty="0">
                          <a:solidFill>
                            <a:schemeClr val="tx1"/>
                          </a:solidFill>
                        </a:rPr>
                        <a:t>新規</a:t>
                      </a:r>
                    </a:p>
                  </a:txBody>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200" baseline="0" dirty="0">
                          <a:solidFill>
                            <a:schemeClr val="tx1"/>
                          </a:solidFill>
                        </a:rPr>
                        <a:t>e  </a:t>
                      </a:r>
                      <a:r>
                        <a:rPr kumimoji="1" lang="ja-JP" altLang="en-US" sz="1200" baseline="0" dirty="0">
                          <a:solidFill>
                            <a:schemeClr val="tx1"/>
                          </a:solidFill>
                        </a:rPr>
                        <a:t>幼児教育</a:t>
                      </a:r>
                      <a:endParaRPr kumimoji="1" lang="en-US" altLang="ja-JP" sz="1200" baseline="0" dirty="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baseline="0" dirty="0">
                          <a:solidFill>
                            <a:schemeClr val="tx1"/>
                          </a:solidFill>
                        </a:rPr>
                        <a:t>　 の無償化</a:t>
                      </a:r>
                      <a:endParaRPr kumimoji="1" lang="en-US" altLang="ja-JP" sz="1200" dirty="0">
                        <a:solidFill>
                          <a:schemeClr val="tx1"/>
                        </a:solidFill>
                      </a:endParaRPr>
                    </a:p>
                  </a:txBody>
                  <a:tcPr marL="36000" marR="36000" marT="36000" marB="36000"/>
                </a:tc>
                <a:tc>
                  <a:txBody>
                    <a:bodyPr/>
                    <a:lstStyle/>
                    <a:p>
                      <a:r>
                        <a:rPr kumimoji="1" lang="ja-JP" altLang="en-US" sz="1200" dirty="0">
                          <a:solidFill>
                            <a:schemeClr val="tx1"/>
                          </a:solidFill>
                        </a:rPr>
                        <a:t>幼児教育費は各家庭負担</a:t>
                      </a:r>
                      <a:endParaRPr kumimoji="1" lang="en-US" altLang="ja-JP" sz="1200" dirty="0">
                        <a:solidFill>
                          <a:schemeClr val="tx1"/>
                        </a:solidFill>
                      </a:endParaRPr>
                    </a:p>
                    <a:p>
                      <a:r>
                        <a:rPr lang="ja-JP" altLang="en-US" sz="1200" dirty="0">
                          <a:solidFill>
                            <a:schemeClr val="tx1"/>
                          </a:solidFill>
                        </a:rPr>
                        <a:t>（</a:t>
                      </a:r>
                      <a:r>
                        <a:rPr lang="en-US" altLang="ja-JP" sz="1200" dirty="0">
                          <a:solidFill>
                            <a:schemeClr val="tx1"/>
                          </a:solidFill>
                        </a:rPr>
                        <a:t>2011</a:t>
                      </a:r>
                      <a:r>
                        <a:rPr lang="ja-JP" altLang="en-US" sz="1200" dirty="0">
                          <a:solidFill>
                            <a:schemeClr val="tx1"/>
                          </a:solidFill>
                        </a:rPr>
                        <a:t>予算：－）</a:t>
                      </a:r>
                      <a:endParaRPr kumimoji="1" lang="ja-JP" altLang="en-US" sz="1200" dirty="0">
                        <a:solidFill>
                          <a:schemeClr val="tx1"/>
                        </a:solidFill>
                      </a:endParaRPr>
                    </a:p>
                  </a:txBody>
                  <a:tcPr/>
                </a:tc>
                <a:tc>
                  <a:txBody>
                    <a:bodyPr/>
                    <a:lstStyle/>
                    <a:p>
                      <a:r>
                        <a:rPr lang="en-US" altLang="ja-JP" sz="1200" dirty="0">
                          <a:solidFill>
                            <a:schemeClr val="tx1"/>
                          </a:solidFill>
                        </a:rPr>
                        <a:t>2016</a:t>
                      </a:r>
                      <a:r>
                        <a:rPr lang="ja-JP" altLang="en-US" sz="1200" dirty="0">
                          <a:solidFill>
                            <a:schemeClr val="tx1"/>
                          </a:solidFill>
                        </a:rPr>
                        <a:t>年</a:t>
                      </a:r>
                      <a:r>
                        <a:rPr lang="en-US" altLang="ja-JP" sz="1200" dirty="0">
                          <a:solidFill>
                            <a:schemeClr val="tx1"/>
                          </a:solidFill>
                        </a:rPr>
                        <a:t>4</a:t>
                      </a:r>
                      <a:r>
                        <a:rPr lang="ja-JP" altLang="en-US" sz="1200" dirty="0">
                          <a:solidFill>
                            <a:schemeClr val="tx1"/>
                          </a:solidFill>
                        </a:rPr>
                        <a:t>月～：</a:t>
                      </a:r>
                      <a:r>
                        <a:rPr lang="en-US" altLang="ja-JP" sz="1200" dirty="0">
                          <a:solidFill>
                            <a:schemeClr val="tx1"/>
                          </a:solidFill>
                        </a:rPr>
                        <a:t>5</a:t>
                      </a:r>
                      <a:r>
                        <a:rPr lang="ja-JP" altLang="en-US" sz="1200" dirty="0">
                          <a:solidFill>
                            <a:schemeClr val="tx1"/>
                          </a:solidFill>
                        </a:rPr>
                        <a:t>歳児の幼児教育無償化を開始</a:t>
                      </a:r>
                      <a:endParaRPr lang="en-US" altLang="ja-JP" sz="1200" dirty="0">
                        <a:solidFill>
                          <a:schemeClr val="tx1"/>
                        </a:solidFill>
                      </a:endParaRPr>
                    </a:p>
                    <a:p>
                      <a:r>
                        <a:rPr lang="en-US" altLang="ja-JP" sz="1200" dirty="0">
                          <a:solidFill>
                            <a:schemeClr val="tx1"/>
                          </a:solidFill>
                        </a:rPr>
                        <a:t>2017</a:t>
                      </a:r>
                      <a:r>
                        <a:rPr lang="ja-JP" altLang="en-US" sz="1200" dirty="0">
                          <a:solidFill>
                            <a:schemeClr val="tx1"/>
                          </a:solidFill>
                        </a:rPr>
                        <a:t>年</a:t>
                      </a:r>
                      <a:r>
                        <a:rPr lang="en-US" altLang="ja-JP" sz="1200" dirty="0">
                          <a:solidFill>
                            <a:schemeClr val="tx1"/>
                          </a:solidFill>
                        </a:rPr>
                        <a:t>4</a:t>
                      </a:r>
                      <a:r>
                        <a:rPr lang="ja-JP" altLang="en-US" sz="1200" dirty="0">
                          <a:solidFill>
                            <a:schemeClr val="tx1"/>
                          </a:solidFill>
                        </a:rPr>
                        <a:t>月～：</a:t>
                      </a:r>
                      <a:r>
                        <a:rPr lang="en-US" altLang="ja-JP" sz="1200" dirty="0">
                          <a:solidFill>
                            <a:schemeClr val="tx1"/>
                          </a:solidFill>
                        </a:rPr>
                        <a:t>5</a:t>
                      </a:r>
                      <a:r>
                        <a:rPr lang="ja-JP" altLang="en-US" sz="1200" dirty="0">
                          <a:solidFill>
                            <a:schemeClr val="tx1"/>
                          </a:solidFill>
                        </a:rPr>
                        <a:t>歳児に加え、</a:t>
                      </a:r>
                      <a:r>
                        <a:rPr lang="en-US" altLang="ja-JP" sz="1200" dirty="0">
                          <a:solidFill>
                            <a:schemeClr val="tx1"/>
                          </a:solidFill>
                        </a:rPr>
                        <a:t>4</a:t>
                      </a:r>
                      <a:r>
                        <a:rPr lang="ja-JP" altLang="en-US" sz="1200" dirty="0">
                          <a:solidFill>
                            <a:schemeClr val="tx1"/>
                          </a:solidFill>
                        </a:rPr>
                        <a:t>歳児にも対象を拡大。一定の条件を満たす認可外保育施設のこどもも新たに対象　　　　　　　　　</a:t>
                      </a:r>
                      <a:r>
                        <a:rPr lang="ja-JP" altLang="en-US" sz="1200" baseline="0" dirty="0">
                          <a:solidFill>
                            <a:schemeClr val="tx1"/>
                          </a:solidFill>
                        </a:rPr>
                        <a:t> </a:t>
                      </a:r>
                      <a:endParaRPr lang="en-US" altLang="ja-JP" sz="1200" dirty="0">
                        <a:solidFill>
                          <a:schemeClr val="tx1"/>
                        </a:solidFill>
                      </a:endParaRPr>
                    </a:p>
                    <a:p>
                      <a:r>
                        <a:rPr lang="ja-JP" altLang="en-US" sz="1200" dirty="0">
                          <a:solidFill>
                            <a:schemeClr val="tx1"/>
                          </a:solidFill>
                        </a:rPr>
                        <a:t>（</a:t>
                      </a:r>
                      <a:r>
                        <a:rPr lang="en-US" altLang="ja-JP" sz="1200" u="sng" dirty="0">
                          <a:solidFill>
                            <a:schemeClr val="tx1"/>
                          </a:solidFill>
                        </a:rPr>
                        <a:t>2018</a:t>
                      </a:r>
                      <a:r>
                        <a:rPr lang="ja-JP" altLang="en-US" sz="1200" u="sng" dirty="0">
                          <a:solidFill>
                            <a:schemeClr val="tx1"/>
                          </a:solidFill>
                        </a:rPr>
                        <a:t>予算：</a:t>
                      </a:r>
                      <a:r>
                        <a:rPr lang="en-US" altLang="ja-JP" sz="1200" u="sng" dirty="0">
                          <a:solidFill>
                            <a:schemeClr val="tx1"/>
                          </a:solidFill>
                        </a:rPr>
                        <a:t>57</a:t>
                      </a:r>
                      <a:r>
                        <a:rPr lang="ja-JP" altLang="en-US" sz="1200" u="sng" dirty="0">
                          <a:solidFill>
                            <a:schemeClr val="tx1"/>
                          </a:solidFill>
                        </a:rPr>
                        <a:t>億円</a:t>
                      </a:r>
                      <a:r>
                        <a:rPr lang="ja-JP" altLang="en-US" sz="1200" dirty="0">
                          <a:solidFill>
                            <a:schemeClr val="tx1"/>
                          </a:solidFill>
                        </a:rPr>
                        <a:t>）</a:t>
                      </a:r>
                      <a:endParaRPr lang="en-US" altLang="ja-JP" sz="1200" dirty="0">
                        <a:solidFill>
                          <a:schemeClr val="tx1"/>
                        </a:solidFill>
                      </a:endParaRPr>
                    </a:p>
                  </a:txBody>
                  <a:tcPr>
                    <a:lnR w="12700" cap="flat" cmpd="sng" algn="ctr">
                      <a:solidFill>
                        <a:schemeClr val="tx1"/>
                      </a:solidFill>
                      <a:prstDash val="lgDash"/>
                      <a:round/>
                      <a:headEnd type="none" w="med" len="med"/>
                      <a:tailEnd type="none" w="med" len="med"/>
                    </a:lnR>
                    <a:lnBlToTr w="12700" cap="flat" cmpd="sng" algn="ctr">
                      <a:noFill/>
                      <a:prstDash val="solid"/>
                      <a:round/>
                      <a:headEnd type="none" w="med" len="med"/>
                      <a:tailEnd type="none" w="med" len="med"/>
                    </a:lnBlToTr>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altLang="ja-JP" sz="1200" b="0" dirty="0">
                          <a:solidFill>
                            <a:schemeClr val="tx1"/>
                          </a:solidFill>
                        </a:rPr>
                        <a:t>2019</a:t>
                      </a:r>
                      <a:r>
                        <a:rPr lang="ja-JP" altLang="en-US" sz="1200" b="0" dirty="0">
                          <a:solidFill>
                            <a:schemeClr val="tx1"/>
                          </a:solidFill>
                        </a:rPr>
                        <a:t>年</a:t>
                      </a:r>
                      <a:r>
                        <a:rPr lang="en-US" altLang="ja-JP" sz="1200" b="0" dirty="0">
                          <a:solidFill>
                            <a:schemeClr val="tx1"/>
                          </a:solidFill>
                        </a:rPr>
                        <a:t>4</a:t>
                      </a:r>
                      <a:r>
                        <a:rPr lang="ja-JP" altLang="en-US" sz="1200" b="0" dirty="0">
                          <a:solidFill>
                            <a:schemeClr val="tx1"/>
                          </a:solidFill>
                        </a:rPr>
                        <a:t>月～：</a:t>
                      </a:r>
                      <a:r>
                        <a:rPr lang="en-US" altLang="ja-JP" sz="1200" b="0" dirty="0">
                          <a:solidFill>
                            <a:schemeClr val="tx1"/>
                          </a:solidFill>
                        </a:rPr>
                        <a:t>5</a:t>
                      </a:r>
                      <a:r>
                        <a:rPr lang="ja-JP" altLang="en-US" sz="1200" b="0" dirty="0">
                          <a:solidFill>
                            <a:schemeClr val="tx1"/>
                          </a:solidFill>
                        </a:rPr>
                        <a:t>・</a:t>
                      </a:r>
                      <a:r>
                        <a:rPr lang="en-US" altLang="ja-JP" sz="1200" b="0" dirty="0">
                          <a:solidFill>
                            <a:schemeClr val="tx1"/>
                          </a:solidFill>
                        </a:rPr>
                        <a:t>4</a:t>
                      </a:r>
                      <a:r>
                        <a:rPr lang="ja-JP" altLang="en-US" sz="1200" b="0" dirty="0">
                          <a:solidFill>
                            <a:schemeClr val="tx1"/>
                          </a:solidFill>
                        </a:rPr>
                        <a:t>歳児に加え、</a:t>
                      </a:r>
                      <a:r>
                        <a:rPr lang="en-US" altLang="ja-JP" sz="1200" b="0" dirty="0">
                          <a:solidFill>
                            <a:schemeClr val="tx1"/>
                          </a:solidFill>
                        </a:rPr>
                        <a:t>3</a:t>
                      </a:r>
                      <a:r>
                        <a:rPr lang="ja-JP" altLang="en-US" sz="1200" b="0" dirty="0">
                          <a:solidFill>
                            <a:schemeClr val="tx1"/>
                          </a:solidFill>
                        </a:rPr>
                        <a:t>歳児にも対象を拡大</a:t>
                      </a:r>
                    </a:p>
                    <a:p>
                      <a:pPr marL="0" marR="0" lvl="0" indent="0" algn="l" defTabSz="914400" rtl="0" eaLnBrk="1" fontAlgn="auto" latinLnBrk="0" hangingPunct="1">
                        <a:lnSpc>
                          <a:spcPct val="100000"/>
                        </a:lnSpc>
                        <a:spcBef>
                          <a:spcPts val="0"/>
                        </a:spcBef>
                        <a:spcAft>
                          <a:spcPts val="0"/>
                        </a:spcAft>
                        <a:buClrTx/>
                        <a:buSzTx/>
                        <a:buFontTx/>
                        <a:buNone/>
                        <a:tabLst/>
                        <a:defRPr/>
                      </a:pPr>
                      <a:r>
                        <a:rPr lang="en-US" altLang="ja-JP" sz="1200" b="0" dirty="0">
                          <a:solidFill>
                            <a:schemeClr val="tx1"/>
                          </a:solidFill>
                        </a:rPr>
                        <a:t>2019</a:t>
                      </a:r>
                      <a:r>
                        <a:rPr lang="ja-JP" altLang="en-US" sz="1200" b="0" dirty="0">
                          <a:solidFill>
                            <a:schemeClr val="tx1"/>
                          </a:solidFill>
                        </a:rPr>
                        <a:t>年</a:t>
                      </a:r>
                      <a:r>
                        <a:rPr lang="en-US" altLang="ja-JP" sz="1200" b="0" dirty="0">
                          <a:solidFill>
                            <a:schemeClr val="tx1"/>
                          </a:solidFill>
                        </a:rPr>
                        <a:t>10</a:t>
                      </a:r>
                      <a:r>
                        <a:rPr lang="ja-JP" altLang="en-US" sz="1200" b="0" dirty="0">
                          <a:solidFill>
                            <a:schemeClr val="tx1"/>
                          </a:solidFill>
                        </a:rPr>
                        <a:t>月～：国の無償化制度開始</a:t>
                      </a:r>
                    </a:p>
                    <a:p>
                      <a:pPr marL="0" marR="0" lvl="0" indent="0" algn="l" defTabSz="914400" rtl="0" eaLnBrk="1" fontAlgn="auto" latinLnBrk="0" hangingPunct="1">
                        <a:lnSpc>
                          <a:spcPct val="100000"/>
                        </a:lnSpc>
                        <a:spcBef>
                          <a:spcPts val="0"/>
                        </a:spcBef>
                        <a:spcAft>
                          <a:spcPts val="0"/>
                        </a:spcAft>
                        <a:buClrTx/>
                        <a:buSzTx/>
                        <a:buFontTx/>
                        <a:buNone/>
                        <a:tabLst/>
                        <a:defRPr/>
                      </a:pPr>
                      <a:r>
                        <a:rPr lang="ja-JP" altLang="en-US" sz="1200" b="0" dirty="0">
                          <a:solidFill>
                            <a:schemeClr val="tx1"/>
                          </a:solidFill>
                        </a:rPr>
                        <a:t>国の無償化の対象とならないこどもに対する認可外保育施設における幼児教育の無償化（市独自制度）を継続実施</a:t>
                      </a:r>
                    </a:p>
                    <a:p>
                      <a:pPr marL="0" marR="0" lvl="0" indent="0" algn="l" defTabSz="914400" rtl="0" eaLnBrk="1" fontAlgn="auto" latinLnBrk="0" hangingPunct="1">
                        <a:lnSpc>
                          <a:spcPct val="100000"/>
                        </a:lnSpc>
                        <a:spcBef>
                          <a:spcPts val="0"/>
                        </a:spcBef>
                        <a:spcAft>
                          <a:spcPts val="0"/>
                        </a:spcAft>
                        <a:buClrTx/>
                        <a:buSzTx/>
                        <a:buFontTx/>
                        <a:buNone/>
                        <a:tabLst/>
                        <a:defRPr/>
                      </a:pPr>
                      <a:r>
                        <a:rPr lang="ja-JP" altLang="en-US" sz="1200" b="0" u="sng" dirty="0">
                          <a:solidFill>
                            <a:schemeClr val="tx1"/>
                          </a:solidFill>
                        </a:rPr>
                        <a:t>（</a:t>
                      </a:r>
                      <a:r>
                        <a:rPr lang="en-US" altLang="ja-JP" sz="1200" b="0" u="sng" dirty="0">
                          <a:solidFill>
                            <a:schemeClr val="tx1"/>
                          </a:solidFill>
                        </a:rPr>
                        <a:t>2022</a:t>
                      </a:r>
                      <a:r>
                        <a:rPr lang="ja-JP" altLang="en-US" sz="1200" b="0" u="sng" dirty="0">
                          <a:solidFill>
                            <a:schemeClr val="tx1"/>
                          </a:solidFill>
                        </a:rPr>
                        <a:t>予算：</a:t>
                      </a:r>
                      <a:r>
                        <a:rPr lang="en-US" altLang="ja-JP" sz="1200" b="0" u="sng" dirty="0">
                          <a:solidFill>
                            <a:schemeClr val="tx1"/>
                          </a:solidFill>
                        </a:rPr>
                        <a:t>1</a:t>
                      </a:r>
                      <a:r>
                        <a:rPr lang="ja-JP" altLang="en-US" sz="1200" b="0" u="sng" dirty="0">
                          <a:solidFill>
                            <a:schemeClr val="tx1"/>
                          </a:solidFill>
                        </a:rPr>
                        <a:t>億円）</a:t>
                      </a:r>
                      <a:endParaRPr lang="en-US" altLang="ja-JP" sz="1200" b="0" u="sng" dirty="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lang="ja-JP" altLang="en-US" sz="1200" b="0" u="sng" dirty="0">
                        <a:solidFill>
                          <a:schemeClr val="tx1"/>
                        </a:solidFill>
                      </a:endParaRPr>
                    </a:p>
                  </a:txBody>
                  <a:tcPr>
                    <a:lnL w="12700" cap="flat" cmpd="sng" algn="ctr">
                      <a:solidFill>
                        <a:schemeClr val="tx1"/>
                      </a:solidFill>
                      <a:prstDash val="lgDash"/>
                      <a:round/>
                      <a:headEnd type="none" w="med" len="med"/>
                      <a:tailEnd type="none" w="med" len="med"/>
                    </a:lnL>
                    <a:noFill/>
                  </a:tcPr>
                </a:tc>
                <a:extLst>
                  <a:ext uri="{0D108BD9-81ED-4DB2-BD59-A6C34878D82A}">
                    <a16:rowId xmlns:a16="http://schemas.microsoft.com/office/drawing/2014/main" val="10002"/>
                  </a:ext>
                </a:extLst>
              </a:tr>
              <a:tr h="965293">
                <a:tc>
                  <a:txBody>
                    <a:bodyPr/>
                    <a:lstStyle/>
                    <a:p>
                      <a:pPr algn="ctr"/>
                      <a:r>
                        <a:rPr kumimoji="1" lang="ja-JP" altLang="en-US" sz="1100" dirty="0">
                          <a:solidFill>
                            <a:schemeClr val="tx1"/>
                          </a:solidFill>
                        </a:rPr>
                        <a:t>新規</a:t>
                      </a:r>
                    </a:p>
                  </a:txBody>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200" baseline="0" dirty="0">
                          <a:solidFill>
                            <a:schemeClr val="tx1"/>
                          </a:solidFill>
                        </a:rPr>
                        <a:t>f  </a:t>
                      </a:r>
                      <a:r>
                        <a:rPr kumimoji="1" lang="ja-JP" altLang="en-US" sz="1200" baseline="0" dirty="0">
                          <a:solidFill>
                            <a:schemeClr val="tx1"/>
                          </a:solidFill>
                        </a:rPr>
                        <a:t>こどもの</a:t>
                      </a:r>
                      <a:endParaRPr kumimoji="1" lang="en-US" altLang="ja-JP" sz="1200" baseline="0" dirty="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baseline="0" dirty="0">
                          <a:solidFill>
                            <a:schemeClr val="tx1"/>
                          </a:solidFill>
                        </a:rPr>
                        <a:t>　貧困対策</a:t>
                      </a:r>
                      <a:endParaRPr kumimoji="1" lang="en-US" altLang="ja-JP" sz="1200" baseline="0" dirty="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baseline="0" dirty="0">
                          <a:solidFill>
                            <a:schemeClr val="tx1"/>
                          </a:solidFill>
                        </a:rPr>
                        <a:t>　関連事業</a:t>
                      </a:r>
                      <a:endParaRPr kumimoji="1" lang="en-US" altLang="ja-JP" sz="1200" dirty="0">
                        <a:solidFill>
                          <a:schemeClr val="tx1"/>
                        </a:solidFill>
                      </a:endParaRPr>
                    </a:p>
                  </a:txBody>
                  <a:tcPr marL="36000" marR="36000" marT="36000" marB="36000"/>
                </a:tc>
                <a:tc>
                  <a:txBody>
                    <a:bodyPr/>
                    <a:lstStyle/>
                    <a:p>
                      <a:r>
                        <a:rPr kumimoji="1" lang="ja-JP" altLang="en-US" sz="1200" dirty="0">
                          <a:solidFill>
                            <a:schemeClr val="tx1"/>
                          </a:solidFill>
                        </a:rPr>
                        <a:t>教育や福祉等の分野における事業として、それぞれ実施</a:t>
                      </a:r>
                      <a:endParaRPr kumimoji="1" lang="en-US" altLang="ja-JP" sz="1200" dirty="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200" dirty="0">
                          <a:solidFill>
                            <a:schemeClr val="tx1"/>
                          </a:solidFill>
                        </a:rPr>
                        <a:t>（</a:t>
                      </a:r>
                      <a:r>
                        <a:rPr lang="en-US" altLang="ja-JP" sz="1200" dirty="0">
                          <a:solidFill>
                            <a:schemeClr val="tx1"/>
                          </a:solidFill>
                        </a:rPr>
                        <a:t>2011</a:t>
                      </a:r>
                      <a:r>
                        <a:rPr lang="ja-JP" altLang="en-US" sz="1200" dirty="0">
                          <a:solidFill>
                            <a:schemeClr val="tx1"/>
                          </a:solidFill>
                        </a:rPr>
                        <a:t>予算：－）</a:t>
                      </a:r>
                      <a:endParaRPr kumimoji="1" lang="ja-JP" altLang="en-US" sz="1200" dirty="0">
                        <a:solidFill>
                          <a:schemeClr val="tx1"/>
                        </a:solidFill>
                      </a:endParaRPr>
                    </a:p>
                  </a:txBody>
                  <a:tcPr/>
                </a:tc>
                <a:tc>
                  <a:txBody>
                    <a:bodyPr/>
                    <a:lstStyle/>
                    <a:p>
                      <a:r>
                        <a:rPr lang="en-US" altLang="ja-JP" sz="1200" dirty="0">
                          <a:solidFill>
                            <a:schemeClr val="tx1"/>
                          </a:solidFill>
                        </a:rPr>
                        <a:t>2016</a:t>
                      </a:r>
                      <a:r>
                        <a:rPr lang="ja-JP" altLang="en-US" sz="1200" dirty="0">
                          <a:solidFill>
                            <a:schemeClr val="tx1"/>
                          </a:solidFill>
                        </a:rPr>
                        <a:t>年</a:t>
                      </a:r>
                      <a:r>
                        <a:rPr lang="en-US" altLang="ja-JP" sz="1200" dirty="0">
                          <a:solidFill>
                            <a:schemeClr val="tx1"/>
                          </a:solidFill>
                        </a:rPr>
                        <a:t>2</a:t>
                      </a:r>
                      <a:r>
                        <a:rPr lang="ja-JP" altLang="en-US" sz="1200" dirty="0">
                          <a:solidFill>
                            <a:schemeClr val="tx1"/>
                          </a:solidFill>
                        </a:rPr>
                        <a:t>月：大阪市こどもの貧困対策推進本部を立ち上げ</a:t>
                      </a:r>
                      <a:endParaRPr lang="en-US" altLang="ja-JP" sz="1200" dirty="0">
                        <a:solidFill>
                          <a:schemeClr val="tx1"/>
                        </a:solidFill>
                      </a:endParaRPr>
                    </a:p>
                    <a:p>
                      <a:r>
                        <a:rPr lang="en-US" altLang="ja-JP" sz="1200" dirty="0">
                          <a:solidFill>
                            <a:schemeClr val="tx1"/>
                          </a:solidFill>
                        </a:rPr>
                        <a:t>2016</a:t>
                      </a:r>
                      <a:r>
                        <a:rPr lang="ja-JP" altLang="en-US" sz="1200" dirty="0">
                          <a:solidFill>
                            <a:schemeClr val="tx1"/>
                          </a:solidFill>
                        </a:rPr>
                        <a:t>年</a:t>
                      </a:r>
                      <a:r>
                        <a:rPr lang="en-US" altLang="ja-JP" sz="1200" dirty="0">
                          <a:solidFill>
                            <a:schemeClr val="tx1"/>
                          </a:solidFill>
                        </a:rPr>
                        <a:t>6</a:t>
                      </a:r>
                      <a:r>
                        <a:rPr lang="ja-JP" altLang="en-US" sz="1200" dirty="0">
                          <a:solidFill>
                            <a:schemeClr val="tx1"/>
                          </a:solidFill>
                        </a:rPr>
                        <a:t>月～</a:t>
                      </a:r>
                      <a:r>
                        <a:rPr lang="en-US" altLang="ja-JP" sz="1200" dirty="0">
                          <a:solidFill>
                            <a:schemeClr val="tx1"/>
                          </a:solidFill>
                        </a:rPr>
                        <a:t>7</a:t>
                      </a:r>
                      <a:r>
                        <a:rPr lang="ja-JP" altLang="en-US" sz="1200" dirty="0">
                          <a:solidFill>
                            <a:schemeClr val="tx1"/>
                          </a:solidFill>
                        </a:rPr>
                        <a:t>月：「子どもの生活に関する実態調査」を実施（</a:t>
                      </a:r>
                      <a:r>
                        <a:rPr lang="en-US" altLang="ja-JP" sz="1200" dirty="0">
                          <a:solidFill>
                            <a:schemeClr val="tx1"/>
                          </a:solidFill>
                        </a:rPr>
                        <a:t>2017</a:t>
                      </a:r>
                      <a:r>
                        <a:rPr lang="ja-JP" altLang="en-US" sz="1200" dirty="0">
                          <a:solidFill>
                            <a:schemeClr val="tx1"/>
                          </a:solidFill>
                        </a:rPr>
                        <a:t>年</a:t>
                      </a:r>
                      <a:r>
                        <a:rPr lang="en-US" altLang="ja-JP" sz="1200" dirty="0">
                          <a:solidFill>
                            <a:schemeClr val="tx1"/>
                          </a:solidFill>
                        </a:rPr>
                        <a:t>3</a:t>
                      </a:r>
                      <a:r>
                        <a:rPr lang="ja-JP" altLang="en-US" sz="1200" dirty="0">
                          <a:solidFill>
                            <a:schemeClr val="tx1"/>
                          </a:solidFill>
                        </a:rPr>
                        <a:t>月調査報告書公表）</a:t>
                      </a:r>
                      <a:endParaRPr lang="en-US" altLang="ja-JP" sz="1200" dirty="0">
                        <a:solidFill>
                          <a:schemeClr val="tx1"/>
                        </a:solidFill>
                      </a:endParaRPr>
                    </a:p>
                    <a:p>
                      <a:r>
                        <a:rPr lang="en-US" altLang="ja-JP" sz="1200" dirty="0">
                          <a:solidFill>
                            <a:schemeClr val="tx1"/>
                          </a:solidFill>
                        </a:rPr>
                        <a:t>2017</a:t>
                      </a:r>
                      <a:r>
                        <a:rPr lang="ja-JP" altLang="en-US" sz="1200" dirty="0">
                          <a:solidFill>
                            <a:schemeClr val="tx1"/>
                          </a:solidFill>
                        </a:rPr>
                        <a:t>年度～：調査の速報値（</a:t>
                      </a:r>
                      <a:r>
                        <a:rPr lang="en-US" altLang="ja-JP" sz="1200" dirty="0">
                          <a:solidFill>
                            <a:schemeClr val="tx1"/>
                          </a:solidFill>
                        </a:rPr>
                        <a:t>2016</a:t>
                      </a:r>
                      <a:r>
                        <a:rPr lang="ja-JP" altLang="en-US" sz="1200" dirty="0">
                          <a:solidFill>
                            <a:schemeClr val="tx1"/>
                          </a:solidFill>
                        </a:rPr>
                        <a:t>年</a:t>
                      </a:r>
                      <a:r>
                        <a:rPr lang="en-US" altLang="ja-JP" sz="1200" dirty="0">
                          <a:solidFill>
                            <a:schemeClr val="tx1"/>
                          </a:solidFill>
                        </a:rPr>
                        <a:t>9</a:t>
                      </a:r>
                      <a:r>
                        <a:rPr lang="ja-JP" altLang="en-US" sz="1200" dirty="0">
                          <a:solidFill>
                            <a:schemeClr val="tx1"/>
                          </a:solidFill>
                        </a:rPr>
                        <a:t>月公表）から見えた顕著な課題に対して、実効性のある取組みを先行実施</a:t>
                      </a:r>
                      <a:endParaRPr lang="en-US" altLang="ja-JP" sz="1200" dirty="0">
                        <a:solidFill>
                          <a:schemeClr val="tx1"/>
                        </a:solidFill>
                      </a:endParaRPr>
                    </a:p>
                    <a:p>
                      <a:r>
                        <a:rPr lang="ja-JP" altLang="en-US" sz="1200" u="sng" dirty="0">
                          <a:solidFill>
                            <a:schemeClr val="tx1"/>
                          </a:solidFill>
                        </a:rPr>
                        <a:t>（</a:t>
                      </a:r>
                      <a:r>
                        <a:rPr lang="en-US" altLang="ja-JP" sz="1200" u="sng" dirty="0">
                          <a:solidFill>
                            <a:schemeClr val="tx1"/>
                          </a:solidFill>
                        </a:rPr>
                        <a:t>2017</a:t>
                      </a:r>
                      <a:r>
                        <a:rPr lang="ja-JP" altLang="en-US" sz="1200" u="sng" dirty="0">
                          <a:solidFill>
                            <a:schemeClr val="tx1"/>
                          </a:solidFill>
                        </a:rPr>
                        <a:t>予算：</a:t>
                      </a:r>
                      <a:r>
                        <a:rPr lang="en-US" altLang="ja-JP" sz="1200" u="sng" dirty="0">
                          <a:solidFill>
                            <a:schemeClr val="tx1"/>
                          </a:solidFill>
                        </a:rPr>
                        <a:t>2</a:t>
                      </a:r>
                      <a:r>
                        <a:rPr lang="ja-JP" altLang="en-US" sz="1200" u="sng" dirty="0">
                          <a:solidFill>
                            <a:schemeClr val="tx1"/>
                          </a:solidFill>
                        </a:rPr>
                        <a:t>億円）</a:t>
                      </a:r>
                      <a:endParaRPr lang="en-US" altLang="ja-JP" sz="1200" u="sng" dirty="0">
                        <a:solidFill>
                          <a:schemeClr val="tx1"/>
                        </a:solidFill>
                      </a:endParaRPr>
                    </a:p>
                    <a:p>
                      <a:r>
                        <a:rPr lang="en-US" altLang="ja-JP" sz="1200" dirty="0">
                          <a:solidFill>
                            <a:schemeClr val="tx1"/>
                          </a:solidFill>
                        </a:rPr>
                        <a:t>2018</a:t>
                      </a:r>
                      <a:r>
                        <a:rPr lang="ja-JP" altLang="en-US" sz="1200" dirty="0">
                          <a:solidFill>
                            <a:schemeClr val="tx1"/>
                          </a:solidFill>
                        </a:rPr>
                        <a:t>年</a:t>
                      </a:r>
                      <a:r>
                        <a:rPr lang="en-US" altLang="ja-JP" sz="1200" dirty="0">
                          <a:solidFill>
                            <a:schemeClr val="tx1"/>
                          </a:solidFill>
                        </a:rPr>
                        <a:t>3</a:t>
                      </a:r>
                      <a:r>
                        <a:rPr lang="ja-JP" altLang="en-US" sz="1200" dirty="0">
                          <a:solidFill>
                            <a:schemeClr val="tx1"/>
                          </a:solidFill>
                        </a:rPr>
                        <a:t>月：「大阪市こどもの貧困対策推進計画」を策定</a:t>
                      </a:r>
                      <a:endParaRPr lang="en-US" altLang="ja-JP" sz="1200" dirty="0">
                        <a:solidFill>
                          <a:schemeClr val="tx1"/>
                        </a:solidFill>
                      </a:endParaRPr>
                    </a:p>
                    <a:p>
                      <a:r>
                        <a:rPr lang="en-US" altLang="ja-JP" sz="1200" dirty="0">
                          <a:solidFill>
                            <a:schemeClr val="tx1"/>
                          </a:solidFill>
                        </a:rPr>
                        <a:t>2018</a:t>
                      </a:r>
                      <a:r>
                        <a:rPr lang="ja-JP" altLang="en-US" sz="1200" dirty="0">
                          <a:solidFill>
                            <a:schemeClr val="tx1"/>
                          </a:solidFill>
                        </a:rPr>
                        <a:t>年度～：実態調査の詳細な分析結果及び先行実施した施策を検証し、有効性があると認められる取組みを本格実施</a:t>
                      </a:r>
                      <a:endParaRPr lang="en-US" altLang="ja-JP" sz="1200" dirty="0">
                        <a:solidFill>
                          <a:schemeClr val="tx1"/>
                        </a:solidFill>
                      </a:endParaRPr>
                    </a:p>
                    <a:p>
                      <a:r>
                        <a:rPr lang="ja-JP" altLang="en-US" sz="1200" u="sng" dirty="0">
                          <a:solidFill>
                            <a:schemeClr val="tx1"/>
                          </a:solidFill>
                        </a:rPr>
                        <a:t>（</a:t>
                      </a:r>
                      <a:r>
                        <a:rPr lang="en-US" altLang="ja-JP" sz="1200" u="sng" dirty="0">
                          <a:solidFill>
                            <a:schemeClr val="tx1"/>
                          </a:solidFill>
                        </a:rPr>
                        <a:t>2018</a:t>
                      </a:r>
                      <a:r>
                        <a:rPr lang="ja-JP" altLang="en-US" sz="1200" u="sng" dirty="0">
                          <a:solidFill>
                            <a:schemeClr val="tx1"/>
                          </a:solidFill>
                        </a:rPr>
                        <a:t>予算：</a:t>
                      </a:r>
                      <a:r>
                        <a:rPr lang="en-US" altLang="ja-JP" sz="1200" u="sng" dirty="0">
                          <a:solidFill>
                            <a:schemeClr val="tx1"/>
                          </a:solidFill>
                        </a:rPr>
                        <a:t>7</a:t>
                      </a:r>
                      <a:r>
                        <a:rPr lang="ja-JP" altLang="en-US" sz="1200" u="sng" dirty="0">
                          <a:solidFill>
                            <a:schemeClr val="tx1"/>
                          </a:solidFill>
                        </a:rPr>
                        <a:t>億円）</a:t>
                      </a:r>
                    </a:p>
                  </a:txBody>
                  <a:tcPr>
                    <a:lnR w="12700" cap="flat" cmpd="sng" algn="ctr">
                      <a:solidFill>
                        <a:schemeClr val="tx1"/>
                      </a:solidFill>
                      <a:prstDash val="lgDash"/>
                      <a:round/>
                      <a:headEnd type="none" w="med" len="med"/>
                      <a:tailEnd type="none" w="med" len="med"/>
                    </a:lnR>
                    <a:lnBlToTr w="12700" cap="flat" cmpd="sng" algn="ctr">
                      <a:noFill/>
                      <a:prstDash val="solid"/>
                      <a:round/>
                      <a:headEnd type="none" w="med" len="med"/>
                      <a:tailEnd type="none" w="med" len="med"/>
                    </a:lnBlToTr>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altLang="ja-JP" sz="1200" b="0" dirty="0">
                          <a:solidFill>
                            <a:schemeClr val="tx1"/>
                          </a:solidFill>
                        </a:rPr>
                        <a:t>2018</a:t>
                      </a:r>
                      <a:r>
                        <a:rPr lang="ja-JP" altLang="en-US" sz="1200" b="0" dirty="0">
                          <a:solidFill>
                            <a:schemeClr val="tx1"/>
                          </a:solidFill>
                        </a:rPr>
                        <a:t>年</a:t>
                      </a:r>
                      <a:r>
                        <a:rPr lang="en-US" altLang="ja-JP" sz="1200" b="0" dirty="0">
                          <a:solidFill>
                            <a:schemeClr val="tx1"/>
                          </a:solidFill>
                        </a:rPr>
                        <a:t>4</a:t>
                      </a:r>
                      <a:r>
                        <a:rPr lang="ja-JP" altLang="en-US" sz="1200" b="0" dirty="0">
                          <a:solidFill>
                            <a:schemeClr val="tx1"/>
                          </a:solidFill>
                        </a:rPr>
                        <a:t>月～：「大阪市こどもサポートネット」をモデル７区で実施</a:t>
                      </a:r>
                      <a:endParaRPr lang="en-US" altLang="ja-JP" sz="1200" b="0" dirty="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altLang="ja-JP" sz="1200" b="0" dirty="0">
                          <a:solidFill>
                            <a:schemeClr val="tx1"/>
                          </a:solidFill>
                        </a:rPr>
                        <a:t>2020</a:t>
                      </a:r>
                      <a:r>
                        <a:rPr lang="ja-JP" altLang="en-US" sz="1200" b="0" dirty="0">
                          <a:solidFill>
                            <a:schemeClr val="tx1"/>
                          </a:solidFill>
                        </a:rPr>
                        <a:t>年</a:t>
                      </a:r>
                      <a:r>
                        <a:rPr lang="en-US" altLang="ja-JP" sz="1200" b="0" dirty="0">
                          <a:solidFill>
                            <a:schemeClr val="tx1"/>
                          </a:solidFill>
                        </a:rPr>
                        <a:t>4</a:t>
                      </a:r>
                      <a:r>
                        <a:rPr lang="ja-JP" altLang="en-US" sz="1200" b="0" dirty="0">
                          <a:solidFill>
                            <a:schemeClr val="tx1"/>
                          </a:solidFill>
                        </a:rPr>
                        <a:t>月～：２年間のモデル実施の効果検証を踏まえ、全区で実施</a:t>
                      </a:r>
                      <a:endParaRPr lang="en-US" altLang="ja-JP" sz="1200" b="0" dirty="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lang="en-US" altLang="ja-JP" sz="1200" b="0" dirty="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altLang="ja-JP" sz="1200" b="0" dirty="0">
                          <a:solidFill>
                            <a:schemeClr val="tx1"/>
                          </a:solidFill>
                        </a:rPr>
                        <a:t>2018</a:t>
                      </a:r>
                      <a:r>
                        <a:rPr lang="ja-JP" altLang="en-US" sz="1200" b="0" dirty="0">
                          <a:solidFill>
                            <a:schemeClr val="tx1"/>
                          </a:solidFill>
                        </a:rPr>
                        <a:t>年</a:t>
                      </a:r>
                      <a:r>
                        <a:rPr lang="en-US" altLang="ja-JP" sz="1200" b="0" dirty="0">
                          <a:solidFill>
                            <a:schemeClr val="tx1"/>
                          </a:solidFill>
                        </a:rPr>
                        <a:t>4</a:t>
                      </a:r>
                      <a:r>
                        <a:rPr lang="ja-JP" altLang="en-US" sz="1200" b="0" dirty="0">
                          <a:solidFill>
                            <a:schemeClr val="tx1"/>
                          </a:solidFill>
                        </a:rPr>
                        <a:t>月～：大阪市社会福祉協議会が事務局を担う「こども支援ネットワーク」への運営補助を開始。</a:t>
                      </a:r>
                      <a:endParaRPr lang="en-US" altLang="ja-JP" sz="1200" b="0" dirty="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altLang="ja-JP" sz="1200" b="0" dirty="0">
                          <a:solidFill>
                            <a:schemeClr val="tx1"/>
                          </a:solidFill>
                        </a:rPr>
                        <a:t>2019</a:t>
                      </a:r>
                      <a:r>
                        <a:rPr lang="ja-JP" altLang="en-US" sz="1200" b="0" dirty="0">
                          <a:solidFill>
                            <a:schemeClr val="tx1"/>
                          </a:solidFill>
                        </a:rPr>
                        <a:t>年</a:t>
                      </a:r>
                      <a:r>
                        <a:rPr lang="en-US" altLang="ja-JP" sz="1200" b="0" dirty="0">
                          <a:solidFill>
                            <a:schemeClr val="tx1"/>
                          </a:solidFill>
                        </a:rPr>
                        <a:t>4</a:t>
                      </a:r>
                      <a:r>
                        <a:rPr lang="ja-JP" altLang="en-US" sz="1200" b="0" dirty="0">
                          <a:solidFill>
                            <a:schemeClr val="tx1"/>
                          </a:solidFill>
                        </a:rPr>
                        <a:t>月～：ネットワーク加入している団体や利用者等を対象とする保険料の全額負担。</a:t>
                      </a:r>
                      <a:endParaRPr lang="en-US" altLang="ja-JP" sz="1200" b="0" dirty="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lang="en-US" altLang="ja-JP" sz="1200" b="0" dirty="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altLang="ja-JP" sz="1200" b="0" dirty="0">
                          <a:solidFill>
                            <a:schemeClr val="tx1"/>
                          </a:solidFill>
                        </a:rPr>
                        <a:t>2022</a:t>
                      </a:r>
                      <a:r>
                        <a:rPr lang="ja-JP" altLang="en-US" sz="1200" b="0" dirty="0">
                          <a:solidFill>
                            <a:schemeClr val="tx1"/>
                          </a:solidFill>
                        </a:rPr>
                        <a:t>年</a:t>
                      </a:r>
                      <a:r>
                        <a:rPr lang="en-US" altLang="ja-JP" sz="1200" b="0" dirty="0">
                          <a:solidFill>
                            <a:schemeClr val="tx1"/>
                          </a:solidFill>
                        </a:rPr>
                        <a:t>4</a:t>
                      </a:r>
                      <a:r>
                        <a:rPr lang="ja-JP" altLang="en-US" sz="1200" b="0" dirty="0">
                          <a:solidFill>
                            <a:schemeClr val="tx1"/>
                          </a:solidFill>
                        </a:rPr>
                        <a:t>月～：「こどもの居場所開設支援事業」をモデル４区で実施。</a:t>
                      </a:r>
                      <a:endParaRPr lang="en-US" altLang="ja-JP" sz="1200" b="0" dirty="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ja-JP" altLang="en-US" sz="1200" b="0" dirty="0">
                          <a:solidFill>
                            <a:schemeClr val="tx1"/>
                          </a:solidFill>
                        </a:rPr>
                        <a:t>（</a:t>
                      </a:r>
                      <a:r>
                        <a:rPr lang="en-US" altLang="ja-JP" sz="1200" b="0" u="sng" dirty="0">
                          <a:solidFill>
                            <a:schemeClr val="tx1"/>
                          </a:solidFill>
                        </a:rPr>
                        <a:t>2022</a:t>
                      </a:r>
                      <a:r>
                        <a:rPr lang="ja-JP" altLang="en-US" sz="1200" b="0" u="sng" dirty="0">
                          <a:solidFill>
                            <a:schemeClr val="tx1"/>
                          </a:solidFill>
                        </a:rPr>
                        <a:t>予算：</a:t>
                      </a:r>
                      <a:r>
                        <a:rPr lang="en-US" altLang="ja-JP" sz="1200" b="0" u="sng" dirty="0">
                          <a:solidFill>
                            <a:schemeClr val="tx1"/>
                          </a:solidFill>
                        </a:rPr>
                        <a:t>9</a:t>
                      </a:r>
                      <a:r>
                        <a:rPr lang="ja-JP" altLang="en-US" sz="1200" b="0" u="sng" dirty="0">
                          <a:solidFill>
                            <a:schemeClr val="tx1"/>
                          </a:solidFill>
                        </a:rPr>
                        <a:t>億円</a:t>
                      </a:r>
                      <a:r>
                        <a:rPr lang="ja-JP" altLang="en-US" sz="1200" b="0" dirty="0">
                          <a:solidFill>
                            <a:schemeClr val="tx1"/>
                          </a:solidFill>
                        </a:rPr>
                        <a:t>）</a:t>
                      </a:r>
                      <a:endParaRPr lang="en-US" altLang="ja-JP" sz="1200" b="0" dirty="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lang="ja-JP" altLang="en-US" sz="1200" b="0" dirty="0">
                        <a:solidFill>
                          <a:schemeClr val="tx1"/>
                        </a:solidFill>
                      </a:endParaRPr>
                    </a:p>
                  </a:txBody>
                  <a:tcPr>
                    <a:lnL w="12700" cap="flat" cmpd="sng" algn="ctr">
                      <a:solidFill>
                        <a:schemeClr val="tx1"/>
                      </a:solidFill>
                      <a:prstDash val="lgDash"/>
                      <a:round/>
                      <a:headEnd type="none" w="med" len="med"/>
                      <a:tailEnd type="none" w="med" len="med"/>
                    </a:lnL>
                    <a:noFill/>
                  </a:tcPr>
                </a:tc>
                <a:extLst>
                  <a:ext uri="{0D108BD9-81ED-4DB2-BD59-A6C34878D82A}">
                    <a16:rowId xmlns:a16="http://schemas.microsoft.com/office/drawing/2014/main" val="3574280141"/>
                  </a:ext>
                </a:extLst>
              </a:tr>
            </a:tbl>
          </a:graphicData>
        </a:graphic>
      </p:graphicFrame>
      <p:sp>
        <p:nvSpPr>
          <p:cNvPr id="10" name="テキスト ボックス 9"/>
          <p:cNvSpPr txBox="1"/>
          <p:nvPr/>
        </p:nvSpPr>
        <p:spPr>
          <a:xfrm>
            <a:off x="251520" y="232182"/>
            <a:ext cx="7704856"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③　新規・拡充した施策・事業の概要</a:t>
            </a:r>
          </a:p>
        </p:txBody>
      </p:sp>
      <p:cxnSp>
        <p:nvCxnSpPr>
          <p:cNvPr id="11" name="直線コネクタ 10"/>
          <p:cNvCxnSpPr/>
          <p:nvPr/>
        </p:nvCxnSpPr>
        <p:spPr>
          <a:xfrm>
            <a:off x="251520" y="520214"/>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6" name="角丸四角形 15"/>
          <p:cNvSpPr/>
          <p:nvPr/>
        </p:nvSpPr>
        <p:spPr>
          <a:xfrm>
            <a:off x="279300" y="608573"/>
            <a:ext cx="1844428" cy="343689"/>
          </a:xfrm>
          <a:prstGeom prst="roundRect">
            <a:avLst/>
          </a:prstGeom>
          <a:noFill/>
          <a:effectLst/>
        </p:spPr>
        <p:style>
          <a:lnRef idx="1">
            <a:schemeClr val="accent1"/>
          </a:lnRef>
          <a:fillRef idx="2">
            <a:schemeClr val="accent1"/>
          </a:fillRef>
          <a:effectRef idx="1">
            <a:schemeClr val="accent1"/>
          </a:effectRef>
          <a:fontRef idx="minor">
            <a:schemeClr val="dk1"/>
          </a:fontRef>
        </p:style>
        <p:txBody>
          <a:bodyPr vert="horz"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こども・子育て③</a:t>
            </a:r>
          </a:p>
        </p:txBody>
      </p:sp>
      <p:sp>
        <p:nvSpPr>
          <p:cNvPr id="17" name="テキスト ボックス 36"/>
          <p:cNvSpPr txBox="1"/>
          <p:nvPr/>
        </p:nvSpPr>
        <p:spPr>
          <a:xfrm>
            <a:off x="55366" y="70266"/>
            <a:ext cx="3491880"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Ⅰ</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　政策の刷新・現役世代の重点投資（子育て</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教育）</a:t>
            </a:r>
          </a:p>
        </p:txBody>
      </p:sp>
      <p:sp>
        <p:nvSpPr>
          <p:cNvPr id="3" name="スライド番号プレースホルダー 2"/>
          <p:cNvSpPr>
            <a:spLocks noGrp="1"/>
          </p:cNvSpPr>
          <p:nvPr>
            <p:ph type="sldNum" sz="quarter" idx="12"/>
          </p:nvPr>
        </p:nvSpPr>
        <p:spPr/>
        <p:txBody>
          <a:bodyPr/>
          <a:lstStyle/>
          <a:p>
            <a:fld id="{CCEC3038-1CF1-4B63-9920-55248DCFBA97}" type="slidenum">
              <a:rPr kumimoji="1" lang="ja-JP" altLang="en-US" smtClean="0"/>
              <a:pPr/>
              <a:t>10</a:t>
            </a:fld>
            <a:endParaRPr kumimoji="1" lang="ja-JP" altLang="en-US"/>
          </a:p>
        </p:txBody>
      </p:sp>
    </p:spTree>
    <p:extLst>
      <p:ext uri="{BB962C8B-B14F-4D97-AF65-F5344CB8AC3E}">
        <p14:creationId xmlns:p14="http://schemas.microsoft.com/office/powerpoint/2010/main" val="2590319860"/>
      </p:ext>
    </p:extLst>
  </p:cSld>
  <p:clrMapOvr>
    <a:masterClrMapping/>
  </p:clrMapOvr>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 name="直線コネクタ 1"/>
          <p:cNvCxnSpPr/>
          <p:nvPr/>
        </p:nvCxnSpPr>
        <p:spPr>
          <a:xfrm>
            <a:off x="179512" y="560363"/>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 name="正方形/長方形 2"/>
          <p:cNvSpPr/>
          <p:nvPr/>
        </p:nvSpPr>
        <p:spPr>
          <a:xfrm>
            <a:off x="251520" y="213023"/>
            <a:ext cx="5904656" cy="369332"/>
          </a:xfrm>
          <a:prstGeom prst="rect">
            <a:avLst/>
          </a:prstGeom>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800" b="1" i="0" u="none" strike="noStrike" kern="1200" cap="none" spc="0" normalizeH="0" baseline="0" noProof="0" dirty="0">
                <a:ln>
                  <a:noFill/>
                </a:ln>
                <a:solidFill>
                  <a:srgbClr val="000000"/>
                </a:solidFill>
                <a:effectLst/>
                <a:uLnTx/>
                <a:uFillTx/>
                <a:latin typeface="Calibri" panose="020F0502020204030204"/>
                <a:ea typeface="游ゴシック" panose="020B0400000000000000" pitchFamily="50" charset="-128"/>
                <a:cs typeface="+mn-cs"/>
              </a:rPr>
              <a:t>　大阪市工業用水道特定運営事業等の実施</a:t>
            </a:r>
            <a:endParaRPr kumimoji="0" lang="ja-JP" altLang="en-US" sz="1800" b="1" i="0" u="none" strike="noStrike" kern="1200" cap="none" spc="0" normalizeH="0" baseline="0" noProof="0" dirty="0">
              <a:ln>
                <a:noFill/>
              </a:ln>
              <a:solidFill>
                <a:srgbClr val="FF0000"/>
              </a:solidFill>
              <a:effectLst/>
              <a:uLnTx/>
              <a:uFillTx/>
              <a:latin typeface="Calibri" panose="020F0502020204030204"/>
              <a:ea typeface="游ゴシック" panose="020B0400000000000000" pitchFamily="50" charset="-128"/>
              <a:cs typeface="+mn-cs"/>
            </a:endParaRPr>
          </a:p>
        </p:txBody>
      </p:sp>
      <p:sp>
        <p:nvSpPr>
          <p:cNvPr id="4" name="正方形/長方形 3"/>
          <p:cNvSpPr/>
          <p:nvPr/>
        </p:nvSpPr>
        <p:spPr>
          <a:xfrm>
            <a:off x="7674498" y="234434"/>
            <a:ext cx="1211678" cy="369332"/>
          </a:xfrm>
          <a:prstGeom prst="rect">
            <a:avLst/>
          </a:prstGeom>
          <a:noFill/>
        </p:spPr>
        <p:txBody>
          <a:bodyPr wrap="non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altLang="en-US" sz="1800" b="0" i="0" u="none" strike="noStrike" kern="1200" cap="none" spc="0" normalizeH="0" baseline="0" noProof="0" dirty="0">
                <a:ln>
                  <a:noFill/>
                </a:ln>
                <a:solidFill>
                  <a:prstClr val="black"/>
                </a:solidFill>
                <a:effectLst/>
                <a:uLnTx/>
                <a:uFillTx/>
                <a:latin typeface="Calibri" panose="020F0502020204030204"/>
                <a:ea typeface="游ゴシック" panose="020B0400000000000000" pitchFamily="50" charset="-128"/>
                <a:cs typeface="+mn-cs"/>
              </a:rPr>
              <a:t>＜</a:t>
            </a:r>
            <a:r>
              <a:rPr kumimoji="0" lang="en-US" altLang="ja-JP" sz="1800" b="0" i="0" u="none" strike="noStrike" kern="1200" cap="none" spc="0" normalizeH="0" baseline="0" noProof="0" dirty="0">
                <a:ln>
                  <a:noFill/>
                </a:ln>
                <a:solidFill>
                  <a:prstClr val="black"/>
                </a:solidFill>
                <a:effectLst/>
                <a:uLnTx/>
                <a:uFillTx/>
                <a:latin typeface="Calibri" panose="020F0502020204030204"/>
                <a:ea typeface="游ゴシック" panose="020B0400000000000000" pitchFamily="50" charset="-128"/>
                <a:cs typeface="+mn-cs"/>
              </a:rPr>
              <a:t>What </a:t>
            </a:r>
            <a:r>
              <a:rPr kumimoji="0" lang="ja-JP" altLang="en-US" sz="1800" b="0" i="0" u="none" strike="noStrike" kern="1200" cap="none" spc="0" normalizeH="0" baseline="0" noProof="0" dirty="0">
                <a:ln>
                  <a:noFill/>
                </a:ln>
                <a:solidFill>
                  <a:prstClr val="black"/>
                </a:solidFill>
                <a:effectLst/>
                <a:uLnTx/>
                <a:uFillTx/>
                <a:latin typeface="Calibri" panose="020F0502020204030204"/>
                <a:ea typeface="游ゴシック" panose="020B0400000000000000" pitchFamily="50" charset="-128"/>
                <a:cs typeface="+mn-cs"/>
              </a:rPr>
              <a:t>＞</a:t>
            </a:r>
          </a:p>
        </p:txBody>
      </p:sp>
      <p:sp>
        <p:nvSpPr>
          <p:cNvPr id="7" name="正方形/長方形 6"/>
          <p:cNvSpPr/>
          <p:nvPr/>
        </p:nvSpPr>
        <p:spPr>
          <a:xfrm>
            <a:off x="-235532" y="560363"/>
            <a:ext cx="9505771" cy="915635"/>
          </a:xfrm>
          <a:prstGeom prst="rect">
            <a:avLst/>
          </a:prstGeom>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2400" b="1" i="0" u="none" strike="noStrike" kern="1200" cap="none" spc="0" normalizeH="0" baseline="0" noProof="0" dirty="0">
                <a:ln>
                  <a:noFill/>
                </a:ln>
                <a:solidFill>
                  <a:srgbClr val="92D050"/>
                </a:solidFill>
                <a:effectLst/>
                <a:uLnTx/>
                <a:uFillTx/>
                <a:latin typeface="Meiryo UI" panose="020B0604030504040204" pitchFamily="50" charset="-128"/>
                <a:ea typeface="Meiryo UI" panose="020B0604030504040204" pitchFamily="50" charset="-128"/>
                <a:cs typeface="+mn-cs"/>
              </a:rPr>
              <a:t>　</a:t>
            </a:r>
            <a:r>
              <a:rPr kumimoji="1" lang="ja-JP" altLang="en-US" sz="20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（２）事業スキーム</a:t>
            </a:r>
            <a:endParaRPr kumimoji="1" lang="en-US" altLang="ja-JP"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endParaRPr kumimoji="1" lang="en-US" altLang="ja-JP"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174625" marR="0" lvl="0" indent="-174625" algn="l" defTabSz="457200" rtl="0" eaLnBrk="1" fontAlgn="auto" latinLnBrk="0" hangingPunct="1">
              <a:lnSpc>
                <a:spcPts val="2100"/>
              </a:lnSpc>
              <a:spcBef>
                <a:spcPts val="0"/>
              </a:spcBef>
              <a:spcAft>
                <a:spcPts val="400"/>
              </a:spcAft>
              <a:buClrTx/>
              <a:buSzTx/>
              <a:buFontTx/>
              <a:buNone/>
              <a:tabLst/>
              <a:defRPr/>
            </a:pPr>
            <a:r>
              <a:rPr kumimoji="0" lang="ja-JP" altLang="en-US" sz="1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endParaRPr kumimoji="1" lang="ja-JP" altLang="en-US"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grpSp>
        <p:nvGrpSpPr>
          <p:cNvPr id="102" name="グループ化 101"/>
          <p:cNvGrpSpPr/>
          <p:nvPr/>
        </p:nvGrpSpPr>
        <p:grpSpPr>
          <a:xfrm>
            <a:off x="109901" y="1031424"/>
            <a:ext cx="8955599" cy="5862686"/>
            <a:chOff x="109901" y="1031424"/>
            <a:chExt cx="8955599" cy="5862686"/>
          </a:xfrm>
        </p:grpSpPr>
        <p:sp>
          <p:nvSpPr>
            <p:cNvPr id="9" name="テキスト ボックス 8"/>
            <p:cNvSpPr txBox="1"/>
            <p:nvPr/>
          </p:nvSpPr>
          <p:spPr>
            <a:xfrm>
              <a:off x="109901" y="5839975"/>
              <a:ext cx="8202039" cy="1054135"/>
            </a:xfrm>
            <a:prstGeom prst="rect">
              <a:avLst/>
            </a:prstGeom>
            <a:noFill/>
          </p:spPr>
          <p:txBody>
            <a:bodyPr wrap="square" rtlCol="0">
              <a:spAutoFit/>
            </a:bodyPr>
            <a:lstStyle/>
            <a:p>
              <a:pPr marL="0" marR="0" lvl="0" indent="0" algn="l" defTabSz="457200" rtl="0" eaLnBrk="1" fontAlgn="auto" latinLnBrk="0" hangingPunct="1">
                <a:lnSpc>
                  <a:spcPts val="2252"/>
                </a:lnSpc>
                <a:spcBef>
                  <a:spcPts val="0"/>
                </a:spcBef>
                <a:spcAft>
                  <a:spcPts val="563"/>
                </a:spcAft>
                <a:buClrTx/>
                <a:buSzTx/>
                <a:buFontTx/>
                <a:buNone/>
                <a:tabLst/>
                <a:defRPr/>
              </a:pPr>
              <a:r>
                <a:rPr kumimoji="0" lang="ja-JP" altLang="en-US" sz="1877"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事業期間</a:t>
              </a:r>
              <a:endParaRPr kumimoji="0" lang="en-US" altLang="ja-JP" sz="1877"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321743" marR="0" lvl="0" indent="0" algn="l" defTabSz="457200" rtl="0" eaLnBrk="1" fontAlgn="auto" latinLnBrk="0" hangingPunct="1">
                <a:lnSpc>
                  <a:spcPts val="2252"/>
                </a:lnSpc>
                <a:spcBef>
                  <a:spcPts val="0"/>
                </a:spcBef>
                <a:spcAft>
                  <a:spcPts val="0"/>
                </a:spcAft>
                <a:buClrTx/>
                <a:buSzTx/>
                <a:buFontTx/>
                <a:buNone/>
                <a:tabLst/>
                <a:defRPr/>
              </a:pPr>
              <a:r>
                <a:rPr kumimoji="0" lang="ja-JP" altLang="en-US" sz="16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原則として</a:t>
              </a:r>
              <a:r>
                <a:rPr kumimoji="0" lang="en-US" altLang="ja-JP" sz="16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10</a:t>
              </a:r>
              <a:r>
                <a:rPr kumimoji="0" lang="ja-JP" altLang="en-US" sz="16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年間</a:t>
              </a:r>
              <a:r>
                <a:rPr kumimoji="0" lang="ja-JP" altLang="en-US"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0" lang="en-US" altLang="ja-JP"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2022</a:t>
              </a:r>
              <a:r>
                <a:rPr kumimoji="0" lang="ja-JP" altLang="en-US"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（Ｒ４）年４月～</a:t>
              </a:r>
              <a:r>
                <a:rPr kumimoji="0" lang="en-US" altLang="ja-JP"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2032</a:t>
              </a:r>
              <a:r>
                <a:rPr kumimoji="0" lang="ja-JP" altLang="en-US"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0" lang="en-US" altLang="ja-JP"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R14</a:t>
              </a:r>
              <a:r>
                <a:rPr kumimoji="0" lang="ja-JP" altLang="en-US"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）年３月末）</a:t>
              </a:r>
              <a:endParaRPr kumimoji="0" lang="en-US" altLang="ja-JP"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321743" marR="0" lvl="0" indent="0" algn="l" defTabSz="457200" rtl="0" eaLnBrk="1" fontAlgn="auto" latinLnBrk="0" hangingPunct="1">
                <a:lnSpc>
                  <a:spcPts val="2252"/>
                </a:lnSpc>
                <a:spcBef>
                  <a:spcPts val="0"/>
                </a:spcBef>
                <a:spcAft>
                  <a:spcPts val="0"/>
                </a:spcAft>
                <a:buClrTx/>
                <a:buSzTx/>
                <a:buFontTx/>
                <a:buNone/>
                <a:tabLst/>
                <a:defRPr/>
              </a:pPr>
              <a:r>
                <a:rPr kumimoji="0" lang="en-US" altLang="ja-JP"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0" lang="ja-JP" altLang="en-US"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さらに、運営権者と市との協議で、最大</a:t>
              </a:r>
              <a:r>
                <a:rPr kumimoji="0" lang="en-US" altLang="ja-JP"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10</a:t>
              </a:r>
              <a:r>
                <a:rPr kumimoji="0" lang="ja-JP" altLang="en-US"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年間の延長が可能</a:t>
              </a:r>
            </a:p>
          </p:txBody>
        </p:sp>
        <p:sp>
          <p:nvSpPr>
            <p:cNvPr id="10" name="正方形/長方形 9"/>
            <p:cNvSpPr/>
            <p:nvPr/>
          </p:nvSpPr>
          <p:spPr>
            <a:xfrm>
              <a:off x="874666" y="4888953"/>
              <a:ext cx="1155595" cy="840047"/>
            </a:xfrm>
            <a:prstGeom prst="rect">
              <a:avLst/>
            </a:prstGeom>
            <a:solidFill>
              <a:schemeClr val="accent2">
                <a:lumMod val="40000"/>
                <a:lumOff val="60000"/>
              </a:schemeClr>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ja-JP" altLang="en-US" sz="150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11" name="AutoShape 3"/>
            <p:cNvSpPr>
              <a:spLocks noChangeAspect="1" noChangeArrowheads="1" noTextEdit="1"/>
            </p:cNvSpPr>
            <p:nvPr/>
          </p:nvSpPr>
          <p:spPr bwMode="auto">
            <a:xfrm>
              <a:off x="864184" y="4504411"/>
              <a:ext cx="7616751" cy="11367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35" tIns="45718" rIns="91435" bIns="45718"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ja-JP" altLang="en-US" sz="150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12" name="Rectangle 9"/>
            <p:cNvSpPr>
              <a:spLocks noChangeArrowheads="1"/>
            </p:cNvSpPr>
            <p:nvPr/>
          </p:nvSpPr>
          <p:spPr bwMode="auto">
            <a:xfrm>
              <a:off x="3672952" y="4960850"/>
              <a:ext cx="133050" cy="1588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351" rtl="0" eaLnBrk="0" fontAlgn="base" latinLnBrk="0" hangingPunct="0">
                <a:lnSpc>
                  <a:spcPct val="100000"/>
                </a:lnSpc>
                <a:spcBef>
                  <a:spcPct val="0"/>
                </a:spcBef>
                <a:spcAft>
                  <a:spcPct val="0"/>
                </a:spcAft>
                <a:buClrTx/>
                <a:buSzTx/>
                <a:buFontTx/>
                <a:buNone/>
                <a:tabLst/>
                <a:defRPr/>
              </a:pPr>
              <a:r>
                <a:rPr kumimoji="0" lang="ja-JP" altLang="ja-JP" sz="1032"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市</a:t>
              </a:r>
              <a:endParaRPr kumimoji="0" lang="ja-JP" altLang="ja-JP" sz="150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13" name="Rectangle 10"/>
            <p:cNvSpPr>
              <a:spLocks noChangeArrowheads="1"/>
            </p:cNvSpPr>
            <p:nvPr/>
          </p:nvSpPr>
          <p:spPr bwMode="auto">
            <a:xfrm>
              <a:off x="2174997" y="4891517"/>
              <a:ext cx="6424995" cy="837483"/>
            </a:xfrm>
            <a:prstGeom prst="rect">
              <a:avLst/>
            </a:prstGeom>
            <a:solidFill>
              <a:srgbClr val="99FF66"/>
            </a:solidFill>
            <a:ln w="38100">
              <a:solidFill>
                <a:srgbClr val="00FF00"/>
              </a:solidFill>
              <a:miter lim="800000"/>
              <a:headEnd/>
              <a:tailEnd/>
            </a:ln>
          </p:spPr>
          <p:txBody>
            <a:bodyPr vert="horz" wrap="square" lIns="91435" tIns="45718" rIns="91435" bIns="45718"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ja-JP" altLang="en-US" sz="150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14" name="Rectangle 15"/>
            <p:cNvSpPr>
              <a:spLocks noChangeArrowheads="1"/>
            </p:cNvSpPr>
            <p:nvPr/>
          </p:nvSpPr>
          <p:spPr bwMode="auto">
            <a:xfrm>
              <a:off x="4006417" y="5436579"/>
              <a:ext cx="2115964" cy="2309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351" rtl="0" eaLnBrk="0" fontAlgn="base" latinLnBrk="0" hangingPunct="0">
                <a:lnSpc>
                  <a:spcPct val="100000"/>
                </a:lnSpc>
                <a:spcBef>
                  <a:spcPct val="0"/>
                </a:spcBef>
                <a:spcAft>
                  <a:spcPct val="0"/>
                </a:spcAft>
                <a:buClrTx/>
                <a:buSzTx/>
                <a:buFontTx/>
                <a:buNone/>
                <a:tabLst/>
                <a:defRPr/>
              </a:pPr>
              <a:r>
                <a:rPr kumimoji="0" lang="ja-JP" altLang="en-US" sz="1501"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民間事業者（運営権者）</a:t>
              </a:r>
              <a:endParaRPr kumimoji="0" lang="ja-JP" altLang="ja-JP" sz="2627"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15" name="Rectangle 24"/>
            <p:cNvSpPr>
              <a:spLocks noChangeArrowheads="1"/>
            </p:cNvSpPr>
            <p:nvPr/>
          </p:nvSpPr>
          <p:spPr bwMode="auto">
            <a:xfrm>
              <a:off x="993724" y="5059423"/>
              <a:ext cx="984258" cy="6399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351" rtl="0" eaLnBrk="0" fontAlgn="base" latinLnBrk="0" hangingPunct="0">
                <a:lnSpc>
                  <a:spcPct val="100000"/>
                </a:lnSpc>
                <a:spcBef>
                  <a:spcPct val="0"/>
                </a:spcBef>
                <a:spcAft>
                  <a:spcPts val="600"/>
                </a:spcAft>
                <a:buClrTx/>
                <a:buSzTx/>
                <a:buFontTx/>
                <a:buNone/>
                <a:tabLst/>
                <a:defRPr/>
              </a:pPr>
              <a:r>
                <a:rPr kumimoji="0" lang="ja-JP" altLang="en-US" sz="1501"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事業運営・</a:t>
              </a:r>
              <a:r>
                <a:rPr kumimoji="0" lang="en-US" altLang="ja-JP" sz="1501"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r>
              <a:br>
                <a:rPr kumimoji="0" lang="en-US" altLang="ja-JP" sz="1501"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br>
              <a:endParaRPr kumimoji="0" lang="en-US" altLang="ja-JP" sz="657"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351" rtl="0" eaLnBrk="0" fontAlgn="base" latinLnBrk="0" hangingPunct="0">
                <a:lnSpc>
                  <a:spcPct val="100000"/>
                </a:lnSpc>
                <a:spcBef>
                  <a:spcPct val="0"/>
                </a:spcBef>
                <a:spcAft>
                  <a:spcPts val="600"/>
                </a:spcAft>
                <a:buClrTx/>
                <a:buSzTx/>
                <a:buFontTx/>
                <a:buNone/>
                <a:tabLst/>
                <a:defRPr/>
              </a:pPr>
              <a:r>
                <a:rPr kumimoji="0" lang="ja-JP" altLang="en-US" sz="1501"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更新業務</a:t>
              </a:r>
              <a:endParaRPr kumimoji="0" lang="ja-JP" altLang="ja-JP" sz="2627"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grpSp>
          <p:nvGrpSpPr>
            <p:cNvPr id="16" name="グループ化 15"/>
            <p:cNvGrpSpPr/>
            <p:nvPr/>
          </p:nvGrpSpPr>
          <p:grpSpPr>
            <a:xfrm>
              <a:off x="5069291" y="4506692"/>
              <a:ext cx="1537580" cy="329331"/>
              <a:chOff x="5275769" y="2141226"/>
              <a:chExt cx="1759397" cy="361951"/>
            </a:xfrm>
          </p:grpSpPr>
          <p:sp>
            <p:nvSpPr>
              <p:cNvPr id="17" name="Rectangle 35"/>
              <p:cNvSpPr>
                <a:spLocks noChangeArrowheads="1"/>
              </p:cNvSpPr>
              <p:nvPr/>
            </p:nvSpPr>
            <p:spPr bwMode="auto">
              <a:xfrm>
                <a:off x="5275769" y="2141226"/>
                <a:ext cx="1759397" cy="361950"/>
              </a:xfrm>
              <a:prstGeom prst="rect">
                <a:avLst/>
              </a:prstGeom>
              <a:noFill/>
              <a:ln w="7938" cap="flat">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35" tIns="45718" rIns="91435" bIns="45718"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ja-JP" altLang="en-US" sz="168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18" name="Rectangle 36"/>
              <p:cNvSpPr>
                <a:spLocks noChangeArrowheads="1"/>
              </p:cNvSpPr>
              <p:nvPr/>
            </p:nvSpPr>
            <p:spPr bwMode="auto">
              <a:xfrm>
                <a:off x="5336022" y="2185676"/>
                <a:ext cx="1640899" cy="271463"/>
              </a:xfrm>
              <a:prstGeom prst="rect">
                <a:avLst/>
              </a:prstGeom>
              <a:noFill/>
              <a:ln w="7938" cap="flat">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35" tIns="45718" rIns="91435" bIns="45718"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ja-JP" altLang="en-US" sz="168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19" name="Line 37"/>
              <p:cNvSpPr>
                <a:spLocks noChangeShapeType="1"/>
              </p:cNvSpPr>
              <p:nvPr/>
            </p:nvSpPr>
            <p:spPr bwMode="auto">
              <a:xfrm>
                <a:off x="5275769" y="2141226"/>
                <a:ext cx="60253" cy="44450"/>
              </a:xfrm>
              <a:prstGeom prst="line">
                <a:avLst/>
              </a:prstGeom>
              <a:noFill/>
              <a:ln w="7938"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35" tIns="45718" rIns="91435" bIns="45718"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ja-JP" altLang="en-US" sz="168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20" name="Line 38"/>
              <p:cNvSpPr>
                <a:spLocks noChangeShapeType="1"/>
              </p:cNvSpPr>
              <p:nvPr/>
            </p:nvSpPr>
            <p:spPr bwMode="auto">
              <a:xfrm flipV="1">
                <a:off x="5275769" y="2457139"/>
                <a:ext cx="60253" cy="46038"/>
              </a:xfrm>
              <a:prstGeom prst="line">
                <a:avLst/>
              </a:prstGeom>
              <a:noFill/>
              <a:ln w="7938"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35" tIns="45718" rIns="91435" bIns="45718"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ja-JP" altLang="en-US" sz="168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21" name="Line 39"/>
              <p:cNvSpPr>
                <a:spLocks noChangeShapeType="1"/>
              </p:cNvSpPr>
              <p:nvPr/>
            </p:nvSpPr>
            <p:spPr bwMode="auto">
              <a:xfrm flipH="1">
                <a:off x="6976921" y="2141226"/>
                <a:ext cx="58245" cy="44450"/>
              </a:xfrm>
              <a:prstGeom prst="line">
                <a:avLst/>
              </a:prstGeom>
              <a:noFill/>
              <a:ln w="7938"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35" tIns="45718" rIns="91435" bIns="45718"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ja-JP" altLang="en-US" sz="168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22" name="Line 40"/>
              <p:cNvSpPr>
                <a:spLocks noChangeShapeType="1"/>
              </p:cNvSpPr>
              <p:nvPr/>
            </p:nvSpPr>
            <p:spPr bwMode="auto">
              <a:xfrm flipH="1" flipV="1">
                <a:off x="6976921" y="2457139"/>
                <a:ext cx="58245" cy="46038"/>
              </a:xfrm>
              <a:prstGeom prst="line">
                <a:avLst/>
              </a:prstGeom>
              <a:noFill/>
              <a:ln w="7938"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35" tIns="45718" rIns="91435" bIns="45718"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ja-JP" altLang="en-US" sz="168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23" name="Rectangle 43"/>
              <p:cNvSpPr>
                <a:spLocks noChangeArrowheads="1"/>
              </p:cNvSpPr>
              <p:nvPr/>
            </p:nvSpPr>
            <p:spPr bwMode="auto">
              <a:xfrm>
                <a:off x="5384555" y="2190713"/>
                <a:ext cx="1522436" cy="253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351" rtl="0" eaLnBrk="0" fontAlgn="base" latinLnBrk="0" hangingPunct="0">
                  <a:lnSpc>
                    <a:spcPct val="100000"/>
                  </a:lnSpc>
                  <a:spcBef>
                    <a:spcPct val="0"/>
                  </a:spcBef>
                  <a:spcAft>
                    <a:spcPct val="0"/>
                  </a:spcAft>
                  <a:buClrTx/>
                  <a:buSzTx/>
                  <a:buFontTx/>
                  <a:buNone/>
                  <a:tabLst/>
                  <a:defRPr/>
                </a:pPr>
                <a:r>
                  <a:rPr kumimoji="0" lang="ja-JP" altLang="en-US" sz="1501"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管路の管理運営</a:t>
                </a:r>
                <a:endParaRPr kumimoji="0" lang="en-US" altLang="ja-JP" sz="1501"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grpSp>
        <p:grpSp>
          <p:nvGrpSpPr>
            <p:cNvPr id="24" name="グループ化 23"/>
            <p:cNvGrpSpPr/>
            <p:nvPr/>
          </p:nvGrpSpPr>
          <p:grpSpPr>
            <a:xfrm>
              <a:off x="2158514" y="4505293"/>
              <a:ext cx="2876383" cy="333618"/>
              <a:chOff x="2076687" y="2139688"/>
              <a:chExt cx="3532853" cy="366664"/>
            </a:xfrm>
          </p:grpSpPr>
          <p:sp>
            <p:nvSpPr>
              <p:cNvPr id="25" name="Rectangle 44"/>
              <p:cNvSpPr>
                <a:spLocks noChangeArrowheads="1"/>
              </p:cNvSpPr>
              <p:nvPr/>
            </p:nvSpPr>
            <p:spPr bwMode="auto">
              <a:xfrm>
                <a:off x="2076687" y="2139688"/>
                <a:ext cx="3532853" cy="363538"/>
              </a:xfrm>
              <a:prstGeom prst="rect">
                <a:avLst/>
              </a:prstGeom>
              <a:noFill/>
              <a:ln w="7938" cap="flat">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35" tIns="45718" rIns="91435" bIns="45718"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ja-JP" altLang="en-US" sz="168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26" name="Rectangle 45"/>
              <p:cNvSpPr>
                <a:spLocks noChangeArrowheads="1"/>
              </p:cNvSpPr>
              <p:nvPr/>
            </p:nvSpPr>
            <p:spPr bwMode="auto">
              <a:xfrm>
                <a:off x="2138949" y="2187264"/>
                <a:ext cx="3410338" cy="273050"/>
              </a:xfrm>
              <a:prstGeom prst="rect">
                <a:avLst/>
              </a:prstGeom>
              <a:noFill/>
              <a:ln w="7938" cap="flat">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35" tIns="45718" rIns="91435" bIns="45718"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ja-JP" altLang="en-US" sz="168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27" name="Line 46"/>
              <p:cNvSpPr>
                <a:spLocks noChangeShapeType="1"/>
              </p:cNvSpPr>
              <p:nvPr/>
            </p:nvSpPr>
            <p:spPr bwMode="auto">
              <a:xfrm>
                <a:off x="2076687" y="2142814"/>
                <a:ext cx="62262" cy="44450"/>
              </a:xfrm>
              <a:prstGeom prst="line">
                <a:avLst/>
              </a:prstGeom>
              <a:noFill/>
              <a:ln w="7938"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35" tIns="45718" rIns="91435" bIns="45718"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ja-JP" altLang="en-US" sz="168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28" name="Line 47"/>
              <p:cNvSpPr>
                <a:spLocks noChangeShapeType="1"/>
              </p:cNvSpPr>
              <p:nvPr/>
            </p:nvSpPr>
            <p:spPr bwMode="auto">
              <a:xfrm flipV="1">
                <a:off x="2076687" y="2460314"/>
                <a:ext cx="62262" cy="46038"/>
              </a:xfrm>
              <a:prstGeom prst="line">
                <a:avLst/>
              </a:prstGeom>
              <a:noFill/>
              <a:ln w="7938"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35" tIns="45718" rIns="91435" bIns="45718"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ja-JP" altLang="en-US" sz="168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29" name="Line 48"/>
              <p:cNvSpPr>
                <a:spLocks noChangeShapeType="1"/>
              </p:cNvSpPr>
              <p:nvPr/>
            </p:nvSpPr>
            <p:spPr bwMode="auto">
              <a:xfrm flipH="1">
                <a:off x="5549287" y="2142814"/>
                <a:ext cx="60253" cy="44450"/>
              </a:xfrm>
              <a:prstGeom prst="line">
                <a:avLst/>
              </a:prstGeom>
              <a:noFill/>
              <a:ln w="7938"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35" tIns="45718" rIns="91435" bIns="45718"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ja-JP" altLang="en-US" sz="168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30" name="Line 49"/>
              <p:cNvSpPr>
                <a:spLocks noChangeShapeType="1"/>
              </p:cNvSpPr>
              <p:nvPr/>
            </p:nvSpPr>
            <p:spPr bwMode="auto">
              <a:xfrm flipH="1" flipV="1">
                <a:off x="5549287" y="2460314"/>
                <a:ext cx="60253" cy="46038"/>
              </a:xfrm>
              <a:prstGeom prst="line">
                <a:avLst/>
              </a:prstGeom>
              <a:noFill/>
              <a:ln w="7938"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35" tIns="45718" rIns="91435" bIns="45718"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ja-JP" altLang="en-US" sz="168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grpSp>
        <p:sp>
          <p:nvSpPr>
            <p:cNvPr id="31" name="Rectangle 50"/>
            <p:cNvSpPr>
              <a:spLocks noChangeArrowheads="1"/>
            </p:cNvSpPr>
            <p:nvPr/>
          </p:nvSpPr>
          <p:spPr bwMode="auto">
            <a:xfrm>
              <a:off x="2565704" y="4551718"/>
              <a:ext cx="2061462" cy="2309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351" rtl="0" eaLnBrk="0" fontAlgn="base" latinLnBrk="0" hangingPunct="0">
                <a:lnSpc>
                  <a:spcPct val="100000"/>
                </a:lnSpc>
                <a:spcBef>
                  <a:spcPct val="0"/>
                </a:spcBef>
                <a:spcAft>
                  <a:spcPct val="0"/>
                </a:spcAft>
                <a:buClrTx/>
                <a:buSzTx/>
                <a:buFontTx/>
                <a:buNone/>
                <a:tabLst/>
                <a:defRPr/>
              </a:pPr>
              <a:r>
                <a:rPr kumimoji="0" lang="ja-JP" altLang="ja-JP" sz="1501" b="1" i="0" u="none" strike="noStrike" kern="1200" cap="none" spc="30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浄</a:t>
              </a:r>
              <a:r>
                <a:rPr kumimoji="0" lang="ja-JP" altLang="en-US" sz="1501" b="1" i="0" u="none" strike="noStrike" kern="1200" cap="none" spc="30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配水場の管理運営</a:t>
              </a:r>
              <a:endParaRPr kumimoji="0" lang="ja-JP" altLang="ja-JP" sz="2627" b="0" i="0" u="none" strike="noStrike" kern="1200" cap="none" spc="30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grpSp>
          <p:nvGrpSpPr>
            <p:cNvPr id="32" name="グループ化 31"/>
            <p:cNvGrpSpPr/>
            <p:nvPr/>
          </p:nvGrpSpPr>
          <p:grpSpPr>
            <a:xfrm>
              <a:off x="6641245" y="4508133"/>
              <a:ext cx="1981240" cy="327886"/>
              <a:chOff x="6700237" y="4116243"/>
              <a:chExt cx="1516741" cy="327886"/>
            </a:xfrm>
          </p:grpSpPr>
          <p:sp>
            <p:nvSpPr>
              <p:cNvPr id="33" name="Rectangle 52"/>
              <p:cNvSpPr>
                <a:spLocks noChangeArrowheads="1"/>
              </p:cNvSpPr>
              <p:nvPr/>
            </p:nvSpPr>
            <p:spPr bwMode="auto">
              <a:xfrm>
                <a:off x="6700238" y="4116243"/>
                <a:ext cx="1516740" cy="327886"/>
              </a:xfrm>
              <a:prstGeom prst="rect">
                <a:avLst/>
              </a:prstGeom>
              <a:noFill/>
              <a:ln w="7938" cap="flat">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35" tIns="45718" rIns="91435" bIns="45718"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ja-JP" altLang="en-US" sz="168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34" name="Rectangle 53"/>
              <p:cNvSpPr>
                <a:spLocks noChangeArrowheads="1"/>
              </p:cNvSpPr>
              <p:nvPr/>
            </p:nvSpPr>
            <p:spPr bwMode="auto">
              <a:xfrm>
                <a:off x="6772925" y="4156687"/>
                <a:ext cx="1371365" cy="246998"/>
              </a:xfrm>
              <a:prstGeom prst="rect">
                <a:avLst/>
              </a:prstGeom>
              <a:noFill/>
              <a:ln w="7938" cap="flat">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35" tIns="45718" rIns="91435" bIns="45718"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ja-JP" altLang="en-US" sz="168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35" name="Line 54"/>
              <p:cNvSpPr>
                <a:spLocks noChangeShapeType="1"/>
              </p:cNvSpPr>
              <p:nvPr/>
            </p:nvSpPr>
            <p:spPr bwMode="auto">
              <a:xfrm>
                <a:off x="6700237" y="4116243"/>
                <a:ext cx="72687" cy="40444"/>
              </a:xfrm>
              <a:prstGeom prst="line">
                <a:avLst/>
              </a:prstGeom>
              <a:noFill/>
              <a:ln w="7938"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35" tIns="45718" rIns="91435" bIns="45718"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ja-JP" altLang="en-US" sz="168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36" name="Line 55"/>
              <p:cNvSpPr>
                <a:spLocks noChangeShapeType="1"/>
              </p:cNvSpPr>
              <p:nvPr/>
            </p:nvSpPr>
            <p:spPr bwMode="auto">
              <a:xfrm flipV="1">
                <a:off x="6700237" y="4403684"/>
                <a:ext cx="72687" cy="40444"/>
              </a:xfrm>
              <a:prstGeom prst="line">
                <a:avLst/>
              </a:prstGeom>
              <a:noFill/>
              <a:ln w="7938"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35" tIns="45718" rIns="91435" bIns="45718"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ja-JP" altLang="en-US" sz="168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37" name="Line 56"/>
              <p:cNvSpPr>
                <a:spLocks noChangeShapeType="1"/>
              </p:cNvSpPr>
              <p:nvPr/>
            </p:nvSpPr>
            <p:spPr bwMode="auto">
              <a:xfrm flipH="1">
                <a:off x="8144290" y="4116243"/>
                <a:ext cx="72687" cy="40444"/>
              </a:xfrm>
              <a:prstGeom prst="line">
                <a:avLst/>
              </a:prstGeom>
              <a:noFill/>
              <a:ln w="7938"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35" tIns="45718" rIns="91435" bIns="45718"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ja-JP" altLang="en-US" sz="168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38" name="Line 57"/>
              <p:cNvSpPr>
                <a:spLocks noChangeShapeType="1"/>
              </p:cNvSpPr>
              <p:nvPr/>
            </p:nvSpPr>
            <p:spPr bwMode="auto">
              <a:xfrm flipH="1" flipV="1">
                <a:off x="8144290" y="4403684"/>
                <a:ext cx="72687" cy="40444"/>
              </a:xfrm>
              <a:prstGeom prst="line">
                <a:avLst/>
              </a:prstGeom>
              <a:noFill/>
              <a:ln w="7938"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35" tIns="45718" rIns="91435" bIns="45718"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ja-JP" altLang="en-US" sz="168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grpSp>
        <p:sp>
          <p:nvSpPr>
            <p:cNvPr id="39" name="Rectangle 58"/>
            <p:cNvSpPr>
              <a:spLocks noChangeArrowheads="1"/>
            </p:cNvSpPr>
            <p:nvPr/>
          </p:nvSpPr>
          <p:spPr bwMode="auto">
            <a:xfrm>
              <a:off x="6767471" y="4551718"/>
              <a:ext cx="1670329" cy="2309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351" rtl="0" eaLnBrk="0" fontAlgn="base" latinLnBrk="0" hangingPunct="0">
                <a:lnSpc>
                  <a:spcPct val="100000"/>
                </a:lnSpc>
                <a:spcBef>
                  <a:spcPct val="0"/>
                </a:spcBef>
                <a:spcAft>
                  <a:spcPct val="0"/>
                </a:spcAft>
                <a:buClrTx/>
                <a:buSzTx/>
                <a:buFontTx/>
                <a:buNone/>
                <a:tabLst/>
                <a:defRPr/>
              </a:pPr>
              <a:r>
                <a:rPr kumimoji="0" lang="ja-JP" altLang="en-US" sz="1501" b="1" i="0" u="none" strike="noStrike" kern="1200" cap="none" spc="-15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お客さまサービス・</a:t>
              </a:r>
              <a:r>
                <a:rPr kumimoji="0" lang="ja-JP" altLang="ja-JP" sz="1501" b="1" i="0" u="none" strike="noStrike" kern="1200" cap="none" spc="-15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その他</a:t>
              </a:r>
              <a:endParaRPr kumimoji="0" lang="ja-JP" altLang="ja-JP" sz="2627" b="0" i="0" u="none" strike="noStrike" kern="1200" cap="none" spc="-15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40" name="角丸四角形 39"/>
            <p:cNvSpPr/>
            <p:nvPr/>
          </p:nvSpPr>
          <p:spPr>
            <a:xfrm>
              <a:off x="2199142" y="4934491"/>
              <a:ext cx="4356815" cy="421412"/>
            </a:xfrm>
            <a:prstGeom prst="roundRect">
              <a:avLst/>
            </a:prstGeom>
            <a:solidFill>
              <a:srgbClr val="ECF3FA"/>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浄配水場の運転管理、管路・給水施設（道路部）の</a:t>
              </a:r>
              <a:endParaRPr kumimoji="0"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緊急修繕は市が実施</a:t>
              </a:r>
            </a:p>
          </p:txBody>
        </p:sp>
        <p:sp>
          <p:nvSpPr>
            <p:cNvPr id="42" name="テキスト ボックス 41"/>
            <p:cNvSpPr txBox="1"/>
            <p:nvPr/>
          </p:nvSpPr>
          <p:spPr>
            <a:xfrm>
              <a:off x="369874" y="1031424"/>
              <a:ext cx="8497218" cy="352276"/>
            </a:xfrm>
            <a:prstGeom prst="rect">
              <a:avLst/>
            </a:prstGeom>
            <a:noFill/>
            <a:ln>
              <a:noFill/>
            </a:ln>
          </p:spPr>
          <p:txBody>
            <a:bodyPr wrap="square" rtlCol="0">
              <a:spAutoFit/>
            </a:bodyPr>
            <a:lstStyle/>
            <a:p>
              <a:pPr marL="594331" marR="0" lvl="0" indent="-268119"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kumimoji="1" lang="en-US" altLang="ja-JP" sz="168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43" name="テキスト ボックス 42"/>
            <p:cNvSpPr txBox="1"/>
            <p:nvPr/>
          </p:nvSpPr>
          <p:spPr>
            <a:xfrm>
              <a:off x="161268" y="1127800"/>
              <a:ext cx="8904232" cy="1180272"/>
            </a:xfrm>
            <a:prstGeom prst="roundRect">
              <a:avLst>
                <a:gd name="adj" fmla="val 15089"/>
              </a:avLst>
            </a:prstGeom>
            <a:pattFill prst="pct60">
              <a:fgClr>
                <a:schemeClr val="accent1">
                  <a:lumMod val="20000"/>
                  <a:lumOff val="80000"/>
                </a:schemeClr>
              </a:fgClr>
              <a:bgClr>
                <a:schemeClr val="bg1"/>
              </a:bgClr>
            </a:pattFill>
            <a:ln w="38100">
              <a:solidFill>
                <a:srgbClr val="0070C0"/>
              </a:solidFill>
            </a:ln>
            <a:effectLst>
              <a:outerShdw blurRad="50800" dist="38100" dir="2700000" algn="tl" rotWithShape="0">
                <a:prstClr val="black">
                  <a:alpha val="40000"/>
                </a:prstClr>
              </a:outerShdw>
            </a:effectLst>
          </p:spPr>
          <p:txBody>
            <a:bodyPr wrap="square" lIns="135110" rtlCol="0">
              <a:noAutofit/>
            </a:bodyPr>
            <a:lstStyle/>
            <a:p>
              <a:pPr marL="180000" marR="0" lvl="0" indent="-180000" algn="l" defTabSz="457200" rtl="0" eaLnBrk="1" fontAlgn="auto" latinLnBrk="0" hangingPunct="1">
                <a:lnSpc>
                  <a:spcPts val="2600"/>
                </a:lnSpc>
                <a:spcBef>
                  <a:spcPts val="0"/>
                </a:spcBef>
                <a:spcAft>
                  <a:spcPts val="0"/>
                </a:spcAft>
                <a:buClrTx/>
                <a:buSzTx/>
                <a:buFont typeface="Arial" panose="020B0604020202020204" pitchFamily="34" charset="0"/>
                <a:buChar char="•"/>
                <a:tabLst/>
                <a:defRPr/>
              </a:pPr>
              <a:r>
                <a:rPr kumimoji="0" lang="ja-JP" altLang="en-US" sz="18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工業用水道施設全般に、</a:t>
              </a:r>
              <a:r>
                <a:rPr kumimoji="0" lang="en-US" altLang="ja-JP" sz="18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PFI</a:t>
              </a:r>
              <a:r>
                <a:rPr kumimoji="0" lang="ja-JP" altLang="en-US" sz="18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法に規定される</a:t>
              </a:r>
              <a:r>
                <a:rPr kumimoji="0" lang="ja-JP" altLang="en-US" sz="1800" b="1"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公共施設等運営権を設定</a:t>
              </a:r>
              <a:endParaRPr kumimoji="0" lang="en-US" altLang="ja-JP" sz="1800" b="1"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180000" marR="0" lvl="0" indent="-180000" algn="l" defTabSz="457200" rtl="0" eaLnBrk="1" fontAlgn="auto" latinLnBrk="0" hangingPunct="1">
                <a:lnSpc>
                  <a:spcPts val="2600"/>
                </a:lnSpc>
                <a:spcBef>
                  <a:spcPts val="0"/>
                </a:spcBef>
                <a:spcAft>
                  <a:spcPts val="0"/>
                </a:spcAft>
                <a:buClrTx/>
                <a:buSzTx/>
                <a:buFont typeface="Arial" panose="020B0604020202020204" pitchFamily="34" charset="0"/>
                <a:buChar char="•"/>
                <a:tabLst/>
                <a:defRPr/>
              </a:pPr>
              <a:r>
                <a:rPr kumimoji="0" lang="ja-JP" altLang="en-US" sz="18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運営権者が事業許可を取得し、工業用水道事業者として</a:t>
              </a:r>
              <a:r>
                <a:rPr kumimoji="0" lang="ja-JP" altLang="en-US" sz="1800" b="1"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事業全般</a:t>
              </a:r>
              <a:r>
                <a:rPr kumimoji="0" lang="ja-JP" altLang="en-US" sz="18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を運営</a:t>
              </a:r>
            </a:p>
            <a:p>
              <a:pPr marL="180000" marR="0" lvl="0" indent="-180000" algn="l" defTabSz="457200" rtl="0" eaLnBrk="1" fontAlgn="auto" latinLnBrk="0" hangingPunct="1">
                <a:lnSpc>
                  <a:spcPts val="2600"/>
                </a:lnSpc>
                <a:spcBef>
                  <a:spcPts val="0"/>
                </a:spcBef>
                <a:spcAft>
                  <a:spcPts val="0"/>
                </a:spcAft>
                <a:buClrTx/>
                <a:buSzTx/>
                <a:buFont typeface="Arial" panose="020B0604020202020204" pitchFamily="34" charset="0"/>
                <a:buChar char="•"/>
                <a:tabLst/>
                <a:defRPr/>
              </a:pPr>
              <a:r>
                <a:rPr kumimoji="0" lang="ja-JP" altLang="en-US" sz="18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民間経営ノウハウを活用し、工業用水の安定供給と持続可能な事業経営を実現</a:t>
              </a:r>
            </a:p>
          </p:txBody>
        </p:sp>
        <p:sp>
          <p:nvSpPr>
            <p:cNvPr id="44" name="AutoShape 3"/>
            <p:cNvSpPr>
              <a:spLocks noChangeAspect="1" noChangeArrowheads="1" noTextEdit="1"/>
            </p:cNvSpPr>
            <p:nvPr/>
          </p:nvSpPr>
          <p:spPr bwMode="auto">
            <a:xfrm>
              <a:off x="1016216" y="4127069"/>
              <a:ext cx="7616751" cy="11367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35" tIns="45718" rIns="91435" bIns="45718"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ja-JP" altLang="en-US" sz="150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grpSp>
      <p:pic>
        <p:nvPicPr>
          <p:cNvPr id="103" name="図 102">
            <a:extLst>
              <a:ext uri="{FF2B5EF4-FFF2-40B4-BE49-F238E27FC236}">
                <a16:creationId xmlns:a16="http://schemas.microsoft.com/office/drawing/2014/main" id="{53042BAB-D850-9A66-7285-31A468B3CB28}"/>
              </a:ext>
            </a:extLst>
          </p:cNvPr>
          <p:cNvPicPr/>
          <p:nvPr/>
        </p:nvPicPr>
        <p:blipFill rotWithShape="1">
          <a:blip r:embed="rId2"/>
          <a:srcRect l="71944" t="20521" r="19787" b="73197"/>
          <a:stretch/>
        </p:blipFill>
        <p:spPr bwMode="auto">
          <a:xfrm>
            <a:off x="6615168" y="156216"/>
            <a:ext cx="818953" cy="355414"/>
          </a:xfrm>
          <a:prstGeom prst="rect">
            <a:avLst/>
          </a:prstGeom>
          <a:ln>
            <a:noFill/>
          </a:ln>
          <a:extLst>
            <a:ext uri="{53640926-AAD7-44D8-BBD7-CCE9431645EC}">
              <a14:shadowObscured xmlns:a14="http://schemas.microsoft.com/office/drawing/2010/main"/>
            </a:ext>
          </a:extLst>
        </p:spPr>
      </p:pic>
      <p:sp>
        <p:nvSpPr>
          <p:cNvPr id="104" name="テキスト ボックス 103"/>
          <p:cNvSpPr txBox="1"/>
          <p:nvPr/>
        </p:nvSpPr>
        <p:spPr>
          <a:xfrm>
            <a:off x="0" y="0"/>
            <a:ext cx="4211960" cy="2616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Ⅱ</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公民連携</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経営形態の見直し</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民営化の取組</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・工業用水道</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5" name="スライド番号プレースホルダー 4"/>
          <p:cNvSpPr>
            <a:spLocks noGrp="1"/>
          </p:cNvSpPr>
          <p:nvPr>
            <p:ph type="sldNum" sz="quarter" idx="12"/>
          </p:nvPr>
        </p:nvSpPr>
        <p:spPr/>
        <p:txBody>
          <a:bodyPr/>
          <a:lstStyle/>
          <a:p>
            <a:fld id="{77594F6A-A54B-438B-8D6E-C0576E169278}" type="slidenum">
              <a:rPr kumimoji="1" lang="ja-JP" altLang="en-US" smtClean="0"/>
              <a:t>109</a:t>
            </a:fld>
            <a:endParaRPr kumimoji="1" lang="ja-JP" altLang="en-US"/>
          </a:p>
        </p:txBody>
      </p:sp>
      <p:pic>
        <p:nvPicPr>
          <p:cNvPr id="105" name="図 104"/>
          <p:cNvPicPr>
            <a:picLocks noChangeAspect="1"/>
          </p:cNvPicPr>
          <p:nvPr/>
        </p:nvPicPr>
        <p:blipFill rotWithShape="1">
          <a:blip r:embed="rId3"/>
          <a:srcRect l="9775" t="38481" r="7138" b="27253"/>
          <a:stretch/>
        </p:blipFill>
        <p:spPr bwMode="auto">
          <a:xfrm>
            <a:off x="179512" y="2430944"/>
            <a:ext cx="8590781" cy="1991325"/>
          </a:xfrm>
          <a:prstGeom prst="rect">
            <a:avLst/>
          </a:prstGeom>
          <a:ln>
            <a:noFill/>
          </a:ln>
          <a:extLst>
            <a:ext uri="{53640926-AAD7-44D8-BBD7-CCE9431645EC}">
              <a14:shadowObscured xmlns:a14="http://schemas.microsoft.com/office/drawing/2010/main"/>
            </a:ext>
          </a:extLst>
        </p:spPr>
      </p:pic>
    </p:spTree>
    <p:extLst>
      <p:ext uri="{BB962C8B-B14F-4D97-AF65-F5344CB8AC3E}">
        <p14:creationId xmlns:p14="http://schemas.microsoft.com/office/powerpoint/2010/main" val="1670547270"/>
      </p:ext>
    </p:extLst>
  </p:cSld>
  <p:clrMapOvr>
    <a:masterClrMapping/>
  </p:clrMapOvr>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 name="直線コネクタ 1"/>
          <p:cNvCxnSpPr/>
          <p:nvPr/>
        </p:nvCxnSpPr>
        <p:spPr>
          <a:xfrm>
            <a:off x="179512" y="560363"/>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 name="正方形/長方形 2"/>
          <p:cNvSpPr/>
          <p:nvPr/>
        </p:nvSpPr>
        <p:spPr>
          <a:xfrm>
            <a:off x="251520" y="213023"/>
            <a:ext cx="5904656" cy="369332"/>
          </a:xfrm>
          <a:prstGeom prst="rect">
            <a:avLst/>
          </a:prstGeom>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800" b="1" i="0" u="none" strike="noStrike" kern="1200" cap="none" spc="0" normalizeH="0" baseline="0" noProof="0" dirty="0">
                <a:ln>
                  <a:noFill/>
                </a:ln>
                <a:solidFill>
                  <a:srgbClr val="000000"/>
                </a:solidFill>
                <a:effectLst/>
                <a:uLnTx/>
                <a:uFillTx/>
                <a:latin typeface="Calibri" panose="020F0502020204030204"/>
                <a:ea typeface="游ゴシック" panose="020B0400000000000000" pitchFamily="50" charset="-128"/>
                <a:cs typeface="+mn-cs"/>
              </a:rPr>
              <a:t>　運営権者の取組み（事業計画</a:t>
            </a:r>
            <a:r>
              <a:rPr kumimoji="0" lang="ja-JP" altLang="en-US" sz="1800" b="1" i="0" u="none" strike="noStrike" kern="1200" cap="none" spc="0" normalizeH="0" baseline="0" noProof="0" dirty="0">
                <a:ln>
                  <a:noFill/>
                </a:ln>
                <a:solidFill>
                  <a:prstClr val="black"/>
                </a:solidFill>
                <a:effectLst/>
                <a:uLnTx/>
                <a:uFillTx/>
                <a:latin typeface="Calibri" panose="020F0502020204030204"/>
                <a:ea typeface="游ゴシック" panose="020B0400000000000000" pitchFamily="50" charset="-128"/>
                <a:cs typeface="+mn-cs"/>
              </a:rPr>
              <a:t>）</a:t>
            </a:r>
            <a:endParaRPr kumimoji="0" lang="en-US" altLang="ja-JP" sz="1800" b="1" i="0" u="none" strike="noStrike" kern="1200" cap="none" spc="0" normalizeH="0" baseline="0" noProof="0" dirty="0">
              <a:ln>
                <a:noFill/>
              </a:ln>
              <a:solidFill>
                <a:prstClr val="black"/>
              </a:solidFill>
              <a:effectLst/>
              <a:uLnTx/>
              <a:uFillTx/>
              <a:latin typeface="Calibri" panose="020F0502020204030204"/>
              <a:ea typeface="游ゴシック" panose="020B0400000000000000" pitchFamily="50" charset="-128"/>
              <a:cs typeface="+mn-cs"/>
            </a:endParaRPr>
          </a:p>
        </p:txBody>
      </p:sp>
      <p:sp>
        <p:nvSpPr>
          <p:cNvPr id="6" name="正方形/長方形 5"/>
          <p:cNvSpPr/>
          <p:nvPr/>
        </p:nvSpPr>
        <p:spPr>
          <a:xfrm>
            <a:off x="7497878" y="234434"/>
            <a:ext cx="1564916" cy="369332"/>
          </a:xfrm>
          <a:prstGeom prst="rect">
            <a:avLst/>
          </a:prstGeom>
          <a:noFill/>
        </p:spPr>
        <p:txBody>
          <a:bodyPr wrap="non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altLang="en-US" sz="1800" b="0" i="0" u="none" strike="noStrike" kern="1200" cap="none" spc="0" normalizeH="0" baseline="0" noProof="0" dirty="0">
                <a:ln>
                  <a:noFill/>
                </a:ln>
                <a:solidFill>
                  <a:prstClr val="black"/>
                </a:solidFill>
                <a:effectLst/>
                <a:uLnTx/>
                <a:uFillTx/>
                <a:latin typeface="Calibri" panose="020F0502020204030204"/>
                <a:ea typeface="游ゴシック" panose="020B0400000000000000" pitchFamily="50" charset="-128"/>
                <a:cs typeface="+mn-cs"/>
              </a:rPr>
              <a:t>＜</a:t>
            </a:r>
            <a:r>
              <a:rPr kumimoji="0" lang="en-US" altLang="ja-JP" sz="1800" b="0" i="0" u="none" strike="noStrike" kern="1200" cap="none" spc="0" normalizeH="0" baseline="0" noProof="0" dirty="0">
                <a:ln>
                  <a:noFill/>
                </a:ln>
                <a:solidFill>
                  <a:prstClr val="black"/>
                </a:solidFill>
                <a:effectLst/>
                <a:uLnTx/>
                <a:uFillTx/>
                <a:latin typeface="Calibri" panose="020F0502020204030204"/>
                <a:ea typeface="游ゴシック" panose="020B0400000000000000" pitchFamily="50" charset="-128"/>
                <a:cs typeface="+mn-cs"/>
              </a:rPr>
              <a:t>Outcome </a:t>
            </a:r>
            <a:r>
              <a:rPr kumimoji="0" lang="ja-JP" altLang="en-US" sz="1800" b="0" i="0" u="none" strike="noStrike" kern="1200" cap="none" spc="0" normalizeH="0" baseline="0" noProof="0" dirty="0">
                <a:ln>
                  <a:noFill/>
                </a:ln>
                <a:solidFill>
                  <a:prstClr val="black"/>
                </a:solidFill>
                <a:effectLst/>
                <a:uLnTx/>
                <a:uFillTx/>
                <a:latin typeface="Calibri" panose="020F0502020204030204"/>
                <a:ea typeface="游ゴシック" panose="020B0400000000000000" pitchFamily="50" charset="-128"/>
                <a:cs typeface="+mn-cs"/>
              </a:rPr>
              <a:t>＞</a:t>
            </a:r>
          </a:p>
        </p:txBody>
      </p:sp>
      <p:sp>
        <p:nvSpPr>
          <p:cNvPr id="10" name="正方形/長方形 9"/>
          <p:cNvSpPr/>
          <p:nvPr/>
        </p:nvSpPr>
        <p:spPr>
          <a:xfrm>
            <a:off x="-235532" y="560363"/>
            <a:ext cx="9505771" cy="915635"/>
          </a:xfrm>
          <a:prstGeom prst="rect">
            <a:avLst/>
          </a:prstGeom>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2400" b="1" i="0" u="none" strike="noStrike" kern="1200" cap="none" spc="0" normalizeH="0" baseline="0" noProof="0" dirty="0">
                <a:ln>
                  <a:noFill/>
                </a:ln>
                <a:solidFill>
                  <a:srgbClr val="92D050"/>
                </a:solidFill>
                <a:effectLst/>
                <a:uLnTx/>
                <a:uFillTx/>
                <a:latin typeface="Meiryo UI" panose="020B0604030504040204" pitchFamily="50" charset="-128"/>
                <a:ea typeface="Meiryo UI" panose="020B0604030504040204" pitchFamily="50" charset="-128"/>
                <a:cs typeface="+mn-cs"/>
              </a:rPr>
              <a:t>　</a:t>
            </a:r>
            <a:r>
              <a:rPr kumimoji="1" lang="ja-JP" altLang="en-US" sz="20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（１）収益性の向上</a:t>
            </a:r>
            <a:endParaRPr kumimoji="1" lang="en-US" altLang="ja-JP"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endParaRPr kumimoji="1" lang="en-US" altLang="ja-JP"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174625" marR="0" lvl="0" indent="-174625" algn="l" defTabSz="457200" rtl="0" eaLnBrk="1" fontAlgn="auto" latinLnBrk="0" hangingPunct="1">
              <a:lnSpc>
                <a:spcPts val="2100"/>
              </a:lnSpc>
              <a:spcBef>
                <a:spcPts val="0"/>
              </a:spcBef>
              <a:spcAft>
                <a:spcPts val="400"/>
              </a:spcAft>
              <a:buClrTx/>
              <a:buSzTx/>
              <a:buFontTx/>
              <a:buNone/>
              <a:tabLst/>
              <a:defRPr/>
            </a:pPr>
            <a:r>
              <a:rPr kumimoji="0" lang="ja-JP" altLang="en-US" sz="1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endParaRPr kumimoji="1" lang="ja-JP" altLang="en-US"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12" name="テキスト ボックス 11"/>
          <p:cNvSpPr txBox="1"/>
          <p:nvPr/>
        </p:nvSpPr>
        <p:spPr>
          <a:xfrm>
            <a:off x="28260" y="985705"/>
            <a:ext cx="4525813" cy="1470847"/>
          </a:xfrm>
          <a:prstGeom prst="rect">
            <a:avLst/>
          </a:prstGeom>
          <a:noFill/>
        </p:spPr>
        <p:txBody>
          <a:bodyPr wrap="square" rtlCol="0">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6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◆工水需要を喚起する施策</a:t>
            </a:r>
            <a:endParaRPr kumimoji="0" lang="en-US" altLang="ja-JP" sz="16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625475" marR="0" lvl="0" indent="-371475" algn="l" defTabSz="457200" rtl="0" eaLnBrk="1" fontAlgn="auto" latinLnBrk="0" hangingPunct="1">
              <a:lnSpc>
                <a:spcPts val="2400"/>
              </a:lnSpc>
              <a:spcBef>
                <a:spcPts val="1200"/>
              </a:spcBef>
              <a:spcAft>
                <a:spcPts val="0"/>
              </a:spcAft>
              <a:buClrTx/>
              <a:buSzTx/>
              <a:buFontTx/>
              <a:buNone/>
              <a:tabLst/>
              <a:defRPr/>
            </a:pPr>
            <a:r>
              <a:rPr kumimoji="0" lang="ja-JP" altLang="en-US"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 従来の料金制度との選択制として、使用水量増加のインセンティブが働きやすい新たな料金プランを設定</a:t>
            </a:r>
            <a:endPar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13" name="テキスト ボックス 12"/>
          <p:cNvSpPr txBox="1"/>
          <p:nvPr/>
        </p:nvSpPr>
        <p:spPr>
          <a:xfrm>
            <a:off x="11463" y="5436888"/>
            <a:ext cx="8799672" cy="1412113"/>
          </a:xfrm>
          <a:prstGeom prst="rect">
            <a:avLst/>
          </a:prstGeom>
          <a:noFill/>
        </p:spPr>
        <p:txBody>
          <a:bodyPr wrap="square" rtlCol="0">
            <a:noAutofit/>
          </a:bodyPr>
          <a:lstStyle/>
          <a:p>
            <a:pPr marL="0" marR="0" lvl="0" indent="0" algn="l" defTabSz="457200" rtl="0" eaLnBrk="1" fontAlgn="auto" latinLnBrk="0" hangingPunct="1">
              <a:lnSpc>
                <a:spcPts val="2600"/>
              </a:lnSpc>
              <a:spcBef>
                <a:spcPts val="0"/>
              </a:spcBef>
              <a:spcAft>
                <a:spcPts val="0"/>
              </a:spcAft>
              <a:buClrTx/>
              <a:buSzTx/>
              <a:buFontTx/>
              <a:buNone/>
              <a:tabLst/>
              <a:defRPr/>
            </a:pPr>
            <a:r>
              <a:rPr kumimoji="0" lang="ja-JP" altLang="en-US" sz="16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◆お客さまの利便性向上</a:t>
            </a:r>
            <a:endParaRPr kumimoji="0" lang="en-US" altLang="ja-JP" sz="16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1076325" marR="0" lvl="0" indent="-1076325" algn="l" defTabSz="457200" rtl="0" eaLnBrk="1" fontAlgn="auto" latinLnBrk="0" hangingPunct="1">
              <a:lnSpc>
                <a:spcPts val="2600"/>
              </a:lnSpc>
              <a:spcBef>
                <a:spcPts val="0"/>
              </a:spcBef>
              <a:spcAft>
                <a:spcPts val="0"/>
              </a:spcAft>
              <a:buClrTx/>
              <a:buSzTx/>
              <a:buFontTx/>
              <a:buNone/>
              <a:tabLst/>
              <a:defRPr/>
            </a:pPr>
            <a:r>
              <a:rPr kumimoji="0" lang="ja-JP" altLang="en-US"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 「お客さまセンター」の開設による窓口の一本化</a:t>
            </a:r>
            <a:endParaRPr kumimoji="0" lang="en-US" altLang="ja-JP"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1076325" marR="0" lvl="0" indent="-1076325" algn="l" defTabSz="457200" rtl="0" eaLnBrk="1" fontAlgn="auto" latinLnBrk="0" hangingPunct="1">
              <a:lnSpc>
                <a:spcPts val="2600"/>
              </a:lnSpc>
              <a:spcBef>
                <a:spcPts val="0"/>
              </a:spcBef>
              <a:spcAft>
                <a:spcPts val="0"/>
              </a:spcAft>
              <a:buClrTx/>
              <a:buSzTx/>
              <a:buFontTx/>
              <a:buNone/>
              <a:tabLst/>
              <a:defRPr/>
            </a:pPr>
            <a:r>
              <a:rPr kumimoji="0" lang="ja-JP" altLang="en-US"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 「お客さま満足度向上委員会」の設置</a:t>
            </a:r>
            <a:endParaRPr kumimoji="0" lang="en-US" altLang="ja-JP"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1076325" marR="0" lvl="0" indent="-1076325" algn="l" defTabSz="457200" rtl="0" eaLnBrk="1" fontAlgn="auto" latinLnBrk="0" hangingPunct="1">
              <a:lnSpc>
                <a:spcPts val="2600"/>
              </a:lnSpc>
              <a:spcBef>
                <a:spcPts val="0"/>
              </a:spcBef>
              <a:spcAft>
                <a:spcPts val="0"/>
              </a:spcAft>
              <a:buClrTx/>
              <a:buSzTx/>
              <a:buFontTx/>
              <a:buNone/>
              <a:tabLst/>
              <a:defRPr/>
            </a:pPr>
            <a:r>
              <a:rPr kumimoji="0" lang="ja-JP" altLang="en-US"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 利用者に対する満足度調査の実施、結果の公表（年１回以上）</a:t>
            </a:r>
            <a:endParaRPr kumimoji="0" lang="en-US" altLang="ja-JP"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pic>
        <p:nvPicPr>
          <p:cNvPr id="14" name="図 13"/>
          <p:cNvPicPr>
            <a:picLocks noChangeAspect="1"/>
          </p:cNvPicPr>
          <p:nvPr/>
        </p:nvPicPr>
        <p:blipFill rotWithShape="1">
          <a:blip r:embed="rId2"/>
          <a:srcRect l="4223" t="4633" r="4375" b="4711"/>
          <a:stretch/>
        </p:blipFill>
        <p:spPr>
          <a:xfrm>
            <a:off x="4866683" y="2713200"/>
            <a:ext cx="4090947" cy="2134228"/>
          </a:xfrm>
          <a:prstGeom prst="rect">
            <a:avLst/>
          </a:prstGeom>
        </p:spPr>
      </p:pic>
      <p:sp>
        <p:nvSpPr>
          <p:cNvPr id="15" name="テキスト ボックス 14"/>
          <p:cNvSpPr txBox="1"/>
          <p:nvPr/>
        </p:nvSpPr>
        <p:spPr>
          <a:xfrm>
            <a:off x="4889318" y="1408507"/>
            <a:ext cx="4045676" cy="1125986"/>
          </a:xfrm>
          <a:prstGeom prst="rect">
            <a:avLst/>
          </a:prstGeom>
          <a:noFill/>
        </p:spPr>
        <p:txBody>
          <a:bodyPr wrap="none" rtlCol="0">
            <a:noAutofit/>
          </a:bodyPr>
          <a:lstStyle/>
          <a:p>
            <a:pPr marL="0" marR="0" lvl="0" indent="0" algn="ctr" defTabSz="457200" rtl="0" eaLnBrk="1" fontAlgn="auto" latinLnBrk="0" hangingPunct="1">
              <a:lnSpc>
                <a:spcPct val="200000"/>
              </a:lnSpc>
              <a:spcBef>
                <a:spcPts val="0"/>
              </a:spcBef>
              <a:spcAft>
                <a:spcPts val="0"/>
              </a:spcAft>
              <a:buClrTx/>
              <a:buSzTx/>
              <a:buFontTx/>
              <a:buNone/>
              <a:tabLst/>
              <a:defRPr/>
            </a:pPr>
            <a:r>
              <a:rPr kumimoji="1" lang="ja-JP" altLang="en-US" sz="1600" b="1"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試験料金プラン</a:t>
            </a:r>
            <a:endParaRPr kumimoji="1" lang="en-US" altLang="ja-JP" sz="1600" b="1"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457200" rtl="0" eaLnBrk="1" fontAlgn="auto" latinLnBrk="0" hangingPunct="1">
              <a:lnSpc>
                <a:spcPct val="100000"/>
              </a:lnSpc>
              <a:spcBef>
                <a:spcPts val="60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前年度の年間使用水量の</a:t>
            </a:r>
            <a:r>
              <a:rPr kumimoji="1" lang="en-US" altLang="ja-JP"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1.1</a:t>
            </a: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倍を超える水量に</a:t>
            </a:r>
            <a:endParaRPr kumimoji="1" lang="en-US" altLang="ja-JP"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対する</a:t>
            </a:r>
            <a:r>
              <a:rPr kumimoji="1" lang="ja-JP" altLang="en-US" sz="1400" b="1"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超過料金を</a:t>
            </a:r>
            <a:r>
              <a:rPr kumimoji="1" lang="en-US" altLang="ja-JP" sz="1400" b="1"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10%</a:t>
            </a:r>
            <a:r>
              <a:rPr kumimoji="1" lang="ja-JP" altLang="en-US" sz="1400" b="1"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割引（</a:t>
            </a:r>
            <a:r>
              <a:rPr kumimoji="1" lang="en-US" altLang="ja-JP" sz="1400" b="1"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70</a:t>
            </a:r>
            <a:r>
              <a:rPr kumimoji="1" lang="ja-JP" altLang="en-US" sz="1400" b="1"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en-US" altLang="ja-JP" sz="1400" b="1"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63</a:t>
            </a:r>
            <a:r>
              <a:rPr kumimoji="1" lang="ja-JP" altLang="en-US" sz="1400" b="1"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円</a:t>
            </a:r>
            <a:r>
              <a:rPr kumimoji="1" lang="en-US" altLang="ja-JP" sz="1400" b="1"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400" b="1"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p>
        </p:txBody>
      </p:sp>
      <p:sp>
        <p:nvSpPr>
          <p:cNvPr id="16" name="テキスト ボックス 15"/>
          <p:cNvSpPr txBox="1"/>
          <p:nvPr/>
        </p:nvSpPr>
        <p:spPr>
          <a:xfrm>
            <a:off x="807369" y="1999799"/>
            <a:ext cx="3787298" cy="1624483"/>
          </a:xfrm>
          <a:prstGeom prst="rect">
            <a:avLst/>
          </a:prstGeom>
          <a:noFill/>
        </p:spPr>
        <p:txBody>
          <a:bodyPr wrap="square" rtlCol="0">
            <a:noAutofit/>
          </a:bodyPr>
          <a:lstStyle/>
          <a:p>
            <a:pPr marL="285750" marR="0" lvl="0" indent="-285750" algn="l" defTabSz="457200" rtl="0" eaLnBrk="1" fontAlgn="auto" latinLnBrk="0" hangingPunct="1">
              <a:lnSpc>
                <a:spcPts val="1900"/>
              </a:lnSpc>
              <a:spcBef>
                <a:spcPts val="600"/>
              </a:spcBef>
              <a:spcAft>
                <a:spcPts val="0"/>
              </a:spcAft>
              <a:buClrTx/>
              <a:buSzTx/>
              <a:buFontTx/>
              <a:buNone/>
              <a:tabLst/>
              <a:defRPr/>
            </a:pPr>
            <a:r>
              <a:rPr kumimoji="0" lang="ja-JP" altLang="en-US" sz="14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endParaRPr kumimoji="0" lang="en-US" altLang="ja-JP"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285750" marR="0" lvl="0" indent="-285750" algn="l" defTabSz="457200" rtl="0" eaLnBrk="1" fontAlgn="auto" latinLnBrk="0" hangingPunct="1">
              <a:lnSpc>
                <a:spcPts val="1900"/>
              </a:lnSpc>
              <a:spcBef>
                <a:spcPts val="600"/>
              </a:spcBef>
              <a:spcAft>
                <a:spcPts val="0"/>
              </a:spcAft>
              <a:buClrTx/>
              <a:buSzTx/>
              <a:buFont typeface="Wingdings" panose="05000000000000000000" pitchFamily="2" charset="2"/>
              <a:buChar char="Ø"/>
              <a:tabLst/>
              <a:defRPr/>
            </a:pPr>
            <a:r>
              <a:rPr kumimoji="0" lang="ja-JP" altLang="en-US" sz="1400" b="1"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事業開始当初の２年間は「試験料金プラン」</a:t>
            </a:r>
            <a:r>
              <a:rPr kumimoji="0"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として導入</a:t>
            </a:r>
            <a:endParaRPr kumimoji="0" lang="en-US" altLang="ja-JP"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285750" marR="0" lvl="0" indent="-285750" algn="l" defTabSz="457200" rtl="0" eaLnBrk="1" fontAlgn="auto" latinLnBrk="0" hangingPunct="1">
              <a:lnSpc>
                <a:spcPts val="1900"/>
              </a:lnSpc>
              <a:spcBef>
                <a:spcPts val="600"/>
              </a:spcBef>
              <a:spcAft>
                <a:spcPts val="0"/>
              </a:spcAft>
              <a:buClrTx/>
              <a:buSzTx/>
              <a:buFont typeface="Wingdings" panose="05000000000000000000" pitchFamily="2" charset="2"/>
              <a:buChar char="Ø"/>
              <a:tabLst/>
              <a:defRPr/>
            </a:pPr>
            <a:r>
              <a:rPr kumimoji="0"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効果測定の結果を踏まえ、正式な料金プランを設定</a:t>
            </a:r>
            <a:endParaRPr kumimoji="0" lang="en-US" altLang="ja-JP"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17" name="角丸四角形 16"/>
          <p:cNvSpPr/>
          <p:nvPr/>
        </p:nvSpPr>
        <p:spPr>
          <a:xfrm>
            <a:off x="4758813" y="1462589"/>
            <a:ext cx="4306686" cy="3529689"/>
          </a:xfrm>
          <a:prstGeom prst="roundRect">
            <a:avLst>
              <a:gd name="adj" fmla="val 10005"/>
            </a:avLst>
          </a:prstGeom>
          <a:no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50" charset="-128"/>
              <a:cs typeface="+mn-cs"/>
            </a:endParaRPr>
          </a:p>
        </p:txBody>
      </p:sp>
      <p:sp>
        <p:nvSpPr>
          <p:cNvPr id="18" name="テキスト ボックス 17"/>
          <p:cNvSpPr txBox="1"/>
          <p:nvPr/>
        </p:nvSpPr>
        <p:spPr>
          <a:xfrm>
            <a:off x="355220" y="3491609"/>
            <a:ext cx="4292823" cy="843436"/>
          </a:xfrm>
          <a:prstGeom prst="rect">
            <a:avLst/>
          </a:prstGeom>
          <a:noFill/>
        </p:spPr>
        <p:txBody>
          <a:bodyPr wrap="square" rtlCol="0">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新規開始支援（初期費用の軽減）</a:t>
            </a:r>
            <a:endPar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19" name="テキスト ボックス 18"/>
          <p:cNvSpPr txBox="1"/>
          <p:nvPr/>
        </p:nvSpPr>
        <p:spPr>
          <a:xfrm>
            <a:off x="807369" y="3808030"/>
            <a:ext cx="3787298" cy="1029590"/>
          </a:xfrm>
          <a:prstGeom prst="rect">
            <a:avLst/>
          </a:prstGeom>
          <a:noFill/>
        </p:spPr>
        <p:txBody>
          <a:bodyPr wrap="square" rtlCol="0">
            <a:noAutofit/>
          </a:bodyPr>
          <a:lstStyle/>
          <a:p>
            <a:pPr marL="285750" marR="0" lvl="0" indent="-285750" algn="l" defTabSz="457200" rtl="0" eaLnBrk="1" fontAlgn="auto" latinLnBrk="0" hangingPunct="1">
              <a:lnSpc>
                <a:spcPts val="2100"/>
              </a:lnSpc>
              <a:spcBef>
                <a:spcPts val="600"/>
              </a:spcBef>
              <a:spcAft>
                <a:spcPts val="0"/>
              </a:spcAft>
              <a:buClrTx/>
              <a:buSzTx/>
              <a:buFont typeface="Wingdings" panose="05000000000000000000" pitchFamily="2" charset="2"/>
              <a:buChar char="Ø"/>
              <a:tabLst/>
              <a:defRPr/>
            </a:pPr>
            <a:r>
              <a:rPr kumimoji="0"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給水工事費の減額（上限</a:t>
            </a:r>
            <a:r>
              <a:rPr kumimoji="0" lang="en-US" altLang="ja-JP"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50</a:t>
            </a:r>
            <a:r>
              <a:rPr kumimoji="0"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万円）</a:t>
            </a:r>
            <a:endParaRPr kumimoji="0" lang="en-US" altLang="ja-JP"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285750" marR="0" lvl="0" indent="-285750" algn="l" defTabSz="457200" rtl="0" eaLnBrk="1" fontAlgn="auto" latinLnBrk="0" hangingPunct="1">
              <a:lnSpc>
                <a:spcPts val="2100"/>
              </a:lnSpc>
              <a:spcBef>
                <a:spcPts val="600"/>
              </a:spcBef>
              <a:spcAft>
                <a:spcPts val="0"/>
              </a:spcAft>
              <a:buClrTx/>
              <a:buSzTx/>
              <a:buFont typeface="Wingdings" panose="05000000000000000000" pitchFamily="2" charset="2"/>
              <a:buChar char="Ø"/>
              <a:tabLst/>
              <a:defRPr/>
            </a:pPr>
            <a:r>
              <a:rPr kumimoji="0"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給水工事費の分割払</a:t>
            </a:r>
            <a:endPar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20" name="テキスト ボックス 19"/>
          <p:cNvSpPr txBox="1"/>
          <p:nvPr/>
        </p:nvSpPr>
        <p:spPr>
          <a:xfrm>
            <a:off x="355220" y="4518793"/>
            <a:ext cx="4292823" cy="843436"/>
          </a:xfrm>
          <a:prstGeom prst="rect">
            <a:avLst/>
          </a:prstGeom>
          <a:noFill/>
        </p:spPr>
        <p:txBody>
          <a:bodyPr wrap="square" rtlCol="0">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営業コンサルタントチームによる営業活動</a:t>
            </a:r>
            <a:endPar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21" name="テキスト ボックス 20"/>
          <p:cNvSpPr txBox="1"/>
          <p:nvPr/>
        </p:nvSpPr>
        <p:spPr>
          <a:xfrm>
            <a:off x="807369" y="4837620"/>
            <a:ext cx="3951444" cy="1624483"/>
          </a:xfrm>
          <a:prstGeom prst="rect">
            <a:avLst/>
          </a:prstGeom>
          <a:noFill/>
        </p:spPr>
        <p:txBody>
          <a:bodyPr wrap="square" rtlCol="0">
            <a:noAutofit/>
          </a:bodyPr>
          <a:lstStyle/>
          <a:p>
            <a:pPr marL="285750" marR="0" lvl="0" indent="-285750" algn="l" defTabSz="457200" rtl="0" eaLnBrk="1" fontAlgn="auto" latinLnBrk="0" hangingPunct="1">
              <a:lnSpc>
                <a:spcPts val="1900"/>
              </a:lnSpc>
              <a:spcBef>
                <a:spcPts val="600"/>
              </a:spcBef>
              <a:spcAft>
                <a:spcPts val="0"/>
              </a:spcAft>
              <a:buClrTx/>
              <a:buSzTx/>
              <a:buFont typeface="Wingdings" panose="05000000000000000000" pitchFamily="2" charset="2"/>
              <a:buChar char="Ø"/>
              <a:tabLst/>
              <a:defRPr/>
            </a:pPr>
            <a:r>
              <a:rPr kumimoji="0"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地下水や河川水の利用者、新規着工事務所等への新規利用などに向けた営業活動</a:t>
            </a:r>
            <a:endParaRPr kumimoji="0" lang="en-US" altLang="ja-JP"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pic>
        <p:nvPicPr>
          <p:cNvPr id="22" name="図 21">
            <a:extLst>
              <a:ext uri="{FF2B5EF4-FFF2-40B4-BE49-F238E27FC236}">
                <a16:creationId xmlns:a16="http://schemas.microsoft.com/office/drawing/2014/main" id="{53042BAB-D850-9A66-7285-31A468B3CB28}"/>
              </a:ext>
            </a:extLst>
          </p:cNvPr>
          <p:cNvPicPr/>
          <p:nvPr/>
        </p:nvPicPr>
        <p:blipFill rotWithShape="1">
          <a:blip r:embed="rId3"/>
          <a:srcRect l="71944" t="20521" r="19787" b="73197"/>
          <a:stretch/>
        </p:blipFill>
        <p:spPr bwMode="auto">
          <a:xfrm>
            <a:off x="6678925" y="143070"/>
            <a:ext cx="818953" cy="355414"/>
          </a:xfrm>
          <a:prstGeom prst="rect">
            <a:avLst/>
          </a:prstGeom>
          <a:ln>
            <a:noFill/>
          </a:ln>
          <a:extLst>
            <a:ext uri="{53640926-AAD7-44D8-BBD7-CCE9431645EC}">
              <a14:shadowObscured xmlns:a14="http://schemas.microsoft.com/office/drawing/2010/main"/>
            </a:ext>
          </a:extLst>
        </p:spPr>
      </p:pic>
      <p:sp>
        <p:nvSpPr>
          <p:cNvPr id="23" name="テキスト ボックス 22"/>
          <p:cNvSpPr txBox="1"/>
          <p:nvPr/>
        </p:nvSpPr>
        <p:spPr>
          <a:xfrm>
            <a:off x="0" y="0"/>
            <a:ext cx="4211960" cy="2616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Ⅱ</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公民連携</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経営形態の見直し</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民営化の取組</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・工業用水道</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5" name="スライド番号プレースホルダー 4"/>
          <p:cNvSpPr>
            <a:spLocks noGrp="1"/>
          </p:cNvSpPr>
          <p:nvPr>
            <p:ph type="sldNum" sz="quarter" idx="12"/>
          </p:nvPr>
        </p:nvSpPr>
        <p:spPr/>
        <p:txBody>
          <a:bodyPr/>
          <a:lstStyle/>
          <a:p>
            <a:fld id="{77594F6A-A54B-438B-8D6E-C0576E169278}" type="slidenum">
              <a:rPr kumimoji="1" lang="ja-JP" altLang="en-US" smtClean="0"/>
              <a:t>110</a:t>
            </a:fld>
            <a:endParaRPr kumimoji="1" lang="ja-JP" altLang="en-US"/>
          </a:p>
        </p:txBody>
      </p:sp>
    </p:spTree>
    <p:extLst>
      <p:ext uri="{BB962C8B-B14F-4D97-AF65-F5344CB8AC3E}">
        <p14:creationId xmlns:p14="http://schemas.microsoft.com/office/powerpoint/2010/main" val="845958185"/>
      </p:ext>
    </p:extLst>
  </p:cSld>
  <p:clrMapOvr>
    <a:masterClrMapping/>
  </p:clrMapOvr>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 name="直線コネクタ 1"/>
          <p:cNvCxnSpPr/>
          <p:nvPr/>
        </p:nvCxnSpPr>
        <p:spPr>
          <a:xfrm>
            <a:off x="179512" y="560363"/>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 name="正方形/長方形 2"/>
          <p:cNvSpPr/>
          <p:nvPr/>
        </p:nvSpPr>
        <p:spPr>
          <a:xfrm>
            <a:off x="251520" y="213023"/>
            <a:ext cx="5904656" cy="369332"/>
          </a:xfrm>
          <a:prstGeom prst="rect">
            <a:avLst/>
          </a:prstGeom>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800" b="1" i="0" u="none" strike="noStrike" kern="1200" cap="none" spc="0" normalizeH="0" baseline="0" noProof="0" dirty="0">
                <a:ln>
                  <a:noFill/>
                </a:ln>
                <a:solidFill>
                  <a:srgbClr val="000000"/>
                </a:solidFill>
                <a:effectLst/>
                <a:uLnTx/>
                <a:uFillTx/>
                <a:latin typeface="Calibri" panose="020F0502020204030204"/>
                <a:ea typeface="游ゴシック" panose="020B0400000000000000" pitchFamily="50" charset="-128"/>
                <a:cs typeface="+mn-cs"/>
              </a:rPr>
              <a:t>　運営権者の取組み（事業計画）</a:t>
            </a:r>
            <a:endParaRPr kumimoji="0" lang="ja-JP" altLang="en-US" sz="1800" b="1" i="0" u="none" strike="noStrike" kern="1200" cap="none" spc="0" normalizeH="0" baseline="0" noProof="0" dirty="0">
              <a:ln>
                <a:noFill/>
              </a:ln>
              <a:solidFill>
                <a:srgbClr val="FF0000"/>
              </a:solidFill>
              <a:effectLst/>
              <a:uLnTx/>
              <a:uFillTx/>
              <a:latin typeface="Calibri" panose="020F0502020204030204"/>
              <a:ea typeface="游ゴシック" panose="020B0400000000000000" pitchFamily="50" charset="-128"/>
              <a:cs typeface="+mn-cs"/>
            </a:endParaRPr>
          </a:p>
        </p:txBody>
      </p:sp>
      <p:sp>
        <p:nvSpPr>
          <p:cNvPr id="6" name="正方形/長方形 5"/>
          <p:cNvSpPr/>
          <p:nvPr/>
        </p:nvSpPr>
        <p:spPr>
          <a:xfrm>
            <a:off x="7497878" y="234434"/>
            <a:ext cx="1564916" cy="369332"/>
          </a:xfrm>
          <a:prstGeom prst="rect">
            <a:avLst/>
          </a:prstGeom>
          <a:noFill/>
        </p:spPr>
        <p:txBody>
          <a:bodyPr wrap="non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altLang="en-US" sz="1800" b="0" i="0" u="none" strike="noStrike" kern="1200" cap="none" spc="0" normalizeH="0" baseline="0" noProof="0" dirty="0">
                <a:ln>
                  <a:noFill/>
                </a:ln>
                <a:solidFill>
                  <a:prstClr val="black"/>
                </a:solidFill>
                <a:effectLst/>
                <a:uLnTx/>
                <a:uFillTx/>
                <a:latin typeface="Calibri" panose="020F0502020204030204"/>
                <a:ea typeface="游ゴシック" panose="020B0400000000000000" pitchFamily="50" charset="-128"/>
                <a:cs typeface="+mn-cs"/>
              </a:rPr>
              <a:t>＜</a:t>
            </a:r>
            <a:r>
              <a:rPr kumimoji="0" lang="en-US" altLang="ja-JP" sz="1800" b="0" i="0" u="none" strike="noStrike" kern="1200" cap="none" spc="0" normalizeH="0" baseline="0" noProof="0" dirty="0">
                <a:ln>
                  <a:noFill/>
                </a:ln>
                <a:solidFill>
                  <a:prstClr val="black"/>
                </a:solidFill>
                <a:effectLst/>
                <a:uLnTx/>
                <a:uFillTx/>
                <a:latin typeface="Calibri" panose="020F0502020204030204"/>
                <a:ea typeface="游ゴシック" panose="020B0400000000000000" pitchFamily="50" charset="-128"/>
                <a:cs typeface="+mn-cs"/>
              </a:rPr>
              <a:t>Outcome </a:t>
            </a:r>
            <a:r>
              <a:rPr kumimoji="0" lang="ja-JP" altLang="en-US" sz="1800" b="0" i="0" u="none" strike="noStrike" kern="1200" cap="none" spc="0" normalizeH="0" baseline="0" noProof="0" dirty="0">
                <a:ln>
                  <a:noFill/>
                </a:ln>
                <a:solidFill>
                  <a:prstClr val="black"/>
                </a:solidFill>
                <a:effectLst/>
                <a:uLnTx/>
                <a:uFillTx/>
                <a:latin typeface="Calibri" panose="020F0502020204030204"/>
                <a:ea typeface="游ゴシック" panose="020B0400000000000000" pitchFamily="50" charset="-128"/>
                <a:cs typeface="+mn-cs"/>
              </a:rPr>
              <a:t>＞</a:t>
            </a:r>
          </a:p>
        </p:txBody>
      </p:sp>
      <p:sp>
        <p:nvSpPr>
          <p:cNvPr id="10" name="正方形/長方形 9"/>
          <p:cNvSpPr/>
          <p:nvPr/>
        </p:nvSpPr>
        <p:spPr>
          <a:xfrm>
            <a:off x="-235532" y="560363"/>
            <a:ext cx="9505771" cy="915635"/>
          </a:xfrm>
          <a:prstGeom prst="rect">
            <a:avLst/>
          </a:prstGeom>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2400" b="1" i="0" u="none" strike="noStrike" kern="1200" cap="none" spc="0" normalizeH="0" baseline="0" noProof="0" dirty="0">
                <a:ln>
                  <a:noFill/>
                </a:ln>
                <a:solidFill>
                  <a:srgbClr val="92D050"/>
                </a:solidFill>
                <a:effectLst/>
                <a:uLnTx/>
                <a:uFillTx/>
                <a:latin typeface="Meiryo UI" panose="020B0604030504040204" pitchFamily="50" charset="-128"/>
                <a:ea typeface="Meiryo UI" panose="020B0604030504040204" pitchFamily="50" charset="-128"/>
                <a:cs typeface="+mn-cs"/>
              </a:rPr>
              <a:t>　</a:t>
            </a:r>
            <a:r>
              <a:rPr kumimoji="1" lang="ja-JP" altLang="en-US" sz="20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（２）管路の状態監視保全の導入</a:t>
            </a:r>
            <a:endParaRPr kumimoji="1" lang="en-US" altLang="ja-JP"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endParaRPr kumimoji="1" lang="en-US" altLang="ja-JP"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174625" marR="0" lvl="0" indent="-174625" algn="l" defTabSz="457200" rtl="0" eaLnBrk="1" fontAlgn="auto" latinLnBrk="0" hangingPunct="1">
              <a:lnSpc>
                <a:spcPts val="2100"/>
              </a:lnSpc>
              <a:spcBef>
                <a:spcPts val="0"/>
              </a:spcBef>
              <a:spcAft>
                <a:spcPts val="400"/>
              </a:spcAft>
              <a:buClrTx/>
              <a:buSzTx/>
              <a:buFontTx/>
              <a:buNone/>
              <a:tabLst/>
              <a:defRPr/>
            </a:pPr>
            <a:r>
              <a:rPr kumimoji="0" lang="ja-JP" altLang="en-US" sz="1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endParaRPr kumimoji="1" lang="ja-JP" altLang="en-US"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19" name="テキスト ボックス 18"/>
          <p:cNvSpPr txBox="1"/>
          <p:nvPr/>
        </p:nvSpPr>
        <p:spPr>
          <a:xfrm>
            <a:off x="2689395" y="6532153"/>
            <a:ext cx="3556176" cy="345990"/>
          </a:xfrm>
          <a:prstGeom prst="rect">
            <a:avLst/>
          </a:prstGeom>
          <a:noFill/>
        </p:spPr>
        <p:txBody>
          <a:bodyPr wrap="square" rtlCol="0">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管路の状態監視保全方策の構成</a:t>
            </a:r>
          </a:p>
        </p:txBody>
      </p:sp>
      <p:grpSp>
        <p:nvGrpSpPr>
          <p:cNvPr id="20" name="グループ化 19"/>
          <p:cNvGrpSpPr/>
          <p:nvPr/>
        </p:nvGrpSpPr>
        <p:grpSpPr>
          <a:xfrm>
            <a:off x="1164972" y="1750423"/>
            <a:ext cx="6254731" cy="4761534"/>
            <a:chOff x="1164972" y="1858091"/>
            <a:chExt cx="6106563" cy="4613226"/>
          </a:xfrm>
        </p:grpSpPr>
        <p:pic>
          <p:nvPicPr>
            <p:cNvPr id="21" name="図 20"/>
            <p:cNvPicPr>
              <a:picLocks noChangeAspect="1"/>
            </p:cNvPicPr>
            <p:nvPr/>
          </p:nvPicPr>
          <p:blipFill rotWithShape="1">
            <a:blip r:embed="rId2"/>
            <a:srcRect r="2487" b="1778"/>
            <a:stretch/>
          </p:blipFill>
          <p:spPr>
            <a:xfrm>
              <a:off x="1164972" y="1858091"/>
              <a:ext cx="6106563" cy="4613226"/>
            </a:xfrm>
            <a:prstGeom prst="rect">
              <a:avLst/>
            </a:prstGeom>
          </p:spPr>
        </p:pic>
        <p:sp>
          <p:nvSpPr>
            <p:cNvPr id="22" name="二等辺三角形 21"/>
            <p:cNvSpPr/>
            <p:nvPr/>
          </p:nvSpPr>
          <p:spPr>
            <a:xfrm rot="10800000">
              <a:off x="1337203" y="5452674"/>
              <a:ext cx="1429480" cy="841251"/>
            </a:xfrm>
            <a:prstGeom prst="triangle">
              <a:avLst/>
            </a:prstGeom>
            <a:solidFill>
              <a:schemeClr val="accent5">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white"/>
                </a:solidFill>
                <a:effectLst/>
                <a:uLnTx/>
                <a:uFillTx/>
                <a:latin typeface="Calibri" panose="020F0502020204030204"/>
                <a:ea typeface="游ゴシック" panose="020B0400000000000000" pitchFamily="50" charset="-128"/>
                <a:cs typeface="+mn-cs"/>
              </a:endParaRPr>
            </a:p>
          </p:txBody>
        </p:sp>
        <p:sp>
          <p:nvSpPr>
            <p:cNvPr id="23" name="テキスト ボックス 22"/>
            <p:cNvSpPr txBox="1"/>
            <p:nvPr/>
          </p:nvSpPr>
          <p:spPr>
            <a:xfrm>
              <a:off x="1230089" y="5549344"/>
              <a:ext cx="2285971" cy="856343"/>
            </a:xfrm>
            <a:prstGeom prst="rect">
              <a:avLst/>
            </a:prstGeom>
            <a:noFill/>
          </p:spPr>
          <p:txBody>
            <a:bodyPr wrap="square" rtlCol="0">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05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段階的に探査範囲を縮小</a:t>
              </a:r>
              <a:endParaRPr kumimoji="1" lang="en-US" altLang="ja-JP" sz="105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05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し、漏水箇所を特定</a:t>
              </a:r>
            </a:p>
          </p:txBody>
        </p:sp>
      </p:grpSp>
      <p:sp>
        <p:nvSpPr>
          <p:cNvPr id="24" name="テキスト ボックス 23"/>
          <p:cNvSpPr txBox="1"/>
          <p:nvPr/>
        </p:nvSpPr>
        <p:spPr>
          <a:xfrm>
            <a:off x="164232" y="870630"/>
            <a:ext cx="8822868" cy="1397952"/>
          </a:xfrm>
          <a:prstGeom prst="rect">
            <a:avLst/>
          </a:prstGeom>
          <a:noFill/>
          <a:ln w="19050">
            <a:noFill/>
          </a:ln>
        </p:spPr>
        <p:txBody>
          <a:bodyPr wrap="square" rtlCol="0" anchor="ctr">
            <a:noAutofit/>
          </a:bodyPr>
          <a:lstStyle/>
          <a:p>
            <a:pPr marL="176213" marR="0" lvl="0" indent="-176213" algn="l" defTabSz="457200" rtl="0" eaLnBrk="1" fontAlgn="auto" latinLnBrk="0" hangingPunct="1">
              <a:lnSpc>
                <a:spcPts val="2200"/>
              </a:lnSpc>
              <a:spcBef>
                <a:spcPts val="1200"/>
              </a:spcBef>
              <a:spcAft>
                <a:spcPts val="0"/>
              </a:spcAft>
              <a:buClrTx/>
              <a:buSzTx/>
              <a:buFontTx/>
              <a:buNone/>
              <a:tabLst/>
              <a:defRPr/>
            </a:pPr>
            <a:r>
              <a:rPr kumimoji="0" lang="ja-JP" altLang="en-US"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大規模漏水事故の未然防止を目的として、漏水リスク評価に基づき、センサ技術等を活用した探査手法 により状態監視保全を実施</a:t>
            </a:r>
            <a:endParaRPr kumimoji="0" lang="en-US" altLang="ja-JP"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176213" marR="0" lvl="0" indent="-176213" algn="l" defTabSz="457200" rtl="0" eaLnBrk="1" fontAlgn="auto" latinLnBrk="0" hangingPunct="1">
              <a:lnSpc>
                <a:spcPts val="2200"/>
              </a:lnSpc>
              <a:spcBef>
                <a:spcPts val="1200"/>
              </a:spcBef>
              <a:spcAft>
                <a:spcPts val="0"/>
              </a:spcAft>
              <a:buClrTx/>
              <a:buSzTx/>
              <a:buFontTx/>
              <a:buNone/>
              <a:tabLst/>
              <a:defRPr/>
            </a:pPr>
            <a:r>
              <a:rPr kumimoji="0" lang="ja-JP" altLang="en-US"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把握された異常や地下漏水等に対し、管路の重要度に応じて対処（状態監視、修繕、更生、取替）</a:t>
            </a:r>
            <a:endParaRPr kumimoji="0" lang="en-US" altLang="ja-JP" sz="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25" name="角丸四角形吹き出し 24"/>
          <p:cNvSpPr/>
          <p:nvPr/>
        </p:nvSpPr>
        <p:spPr>
          <a:xfrm>
            <a:off x="914400" y="4611190"/>
            <a:ext cx="2769326" cy="604278"/>
          </a:xfrm>
          <a:prstGeom prst="wedgeRoundRectCallout">
            <a:avLst>
              <a:gd name="adj1" fmla="val 68778"/>
              <a:gd name="adj2" fmla="val 90152"/>
              <a:gd name="adj3" fmla="val 16667"/>
            </a:avLst>
          </a:prstGeom>
          <a:solidFill>
            <a:srgbClr val="FFFF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ts val="1200"/>
              </a:lnSpc>
              <a:spcBef>
                <a:spcPts val="0"/>
              </a:spcBef>
              <a:spcAft>
                <a:spcPts val="0"/>
              </a:spcAft>
              <a:buClr>
                <a:srgbClr val="9BBB59"/>
              </a:buClr>
              <a:buSzTx/>
              <a:buFontTx/>
              <a:buNone/>
              <a:tabLst/>
              <a:defRPr/>
            </a:pPr>
            <a:r>
              <a:rPr kumimoji="1" lang="ja-JP" altLang="en-US" sz="105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重要度の高い重点監視路線（約</a:t>
            </a:r>
            <a:r>
              <a:rPr kumimoji="1" lang="en-US" altLang="ja-JP" sz="105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12km</a:t>
            </a:r>
            <a:r>
              <a:rPr kumimoji="1" lang="ja-JP" altLang="en-US" sz="105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）では、地下漏水の発生を</a:t>
            </a:r>
            <a:r>
              <a:rPr kumimoji="1" lang="en-US" altLang="ja-JP" sz="105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365</a:t>
            </a:r>
            <a:r>
              <a:rPr kumimoji="1" lang="ja-JP" altLang="en-US" sz="105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日通年監視・自動検知し、</a:t>
            </a:r>
            <a:r>
              <a:rPr kumimoji="1" lang="en-US" altLang="ja-JP" sz="105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GIS</a:t>
            </a:r>
            <a:r>
              <a:rPr kumimoji="1" lang="ja-JP" altLang="en-US" sz="105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上で漏水位置を特定</a:t>
            </a:r>
            <a:endParaRPr kumimoji="1" lang="ja-JP" altLang="en-US" sz="1050" b="0" i="0" u="none" strike="noStrike" kern="1200" cap="none" spc="0" normalizeH="0" baseline="0" noProof="0" dirty="0">
              <a:ln>
                <a:noFill/>
              </a:ln>
              <a:solidFill>
                <a:prstClr val="black"/>
              </a:solidFill>
              <a:effectLst/>
              <a:uLnTx/>
              <a:uFillTx/>
              <a:latin typeface="Calibri" panose="020F0502020204030204"/>
              <a:ea typeface="游ゴシック" panose="020B0400000000000000" pitchFamily="50" charset="-128"/>
              <a:cs typeface="+mn-cs"/>
            </a:endParaRPr>
          </a:p>
        </p:txBody>
      </p:sp>
      <p:pic>
        <p:nvPicPr>
          <p:cNvPr id="14" name="図 13">
            <a:extLst>
              <a:ext uri="{FF2B5EF4-FFF2-40B4-BE49-F238E27FC236}">
                <a16:creationId xmlns:a16="http://schemas.microsoft.com/office/drawing/2014/main" id="{53042BAB-D850-9A66-7285-31A468B3CB28}"/>
              </a:ext>
            </a:extLst>
          </p:cNvPr>
          <p:cNvPicPr/>
          <p:nvPr/>
        </p:nvPicPr>
        <p:blipFill rotWithShape="1">
          <a:blip r:embed="rId3"/>
          <a:srcRect l="71944" t="20521" r="19787" b="73197"/>
          <a:stretch/>
        </p:blipFill>
        <p:spPr bwMode="auto">
          <a:xfrm>
            <a:off x="6678925" y="130805"/>
            <a:ext cx="818953" cy="355414"/>
          </a:xfrm>
          <a:prstGeom prst="rect">
            <a:avLst/>
          </a:prstGeom>
          <a:ln>
            <a:noFill/>
          </a:ln>
          <a:extLst>
            <a:ext uri="{53640926-AAD7-44D8-BBD7-CCE9431645EC}">
              <a14:shadowObscured xmlns:a14="http://schemas.microsoft.com/office/drawing/2010/main"/>
            </a:ext>
          </a:extLst>
        </p:spPr>
      </p:pic>
      <p:sp>
        <p:nvSpPr>
          <p:cNvPr id="16" name="テキスト ボックス 15"/>
          <p:cNvSpPr txBox="1"/>
          <p:nvPr/>
        </p:nvSpPr>
        <p:spPr>
          <a:xfrm>
            <a:off x="0" y="0"/>
            <a:ext cx="4211960" cy="2616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Ⅱ</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公民連携</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経営形態の見直し</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民営化の取組</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・工業用水道</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5" name="スライド番号プレースホルダー 4"/>
          <p:cNvSpPr>
            <a:spLocks noGrp="1"/>
          </p:cNvSpPr>
          <p:nvPr>
            <p:ph type="sldNum" sz="quarter" idx="12"/>
          </p:nvPr>
        </p:nvSpPr>
        <p:spPr/>
        <p:txBody>
          <a:bodyPr/>
          <a:lstStyle/>
          <a:p>
            <a:fld id="{77594F6A-A54B-438B-8D6E-C0576E169278}" type="slidenum">
              <a:rPr kumimoji="1" lang="ja-JP" altLang="en-US" smtClean="0"/>
              <a:t>111</a:t>
            </a:fld>
            <a:endParaRPr kumimoji="1" lang="ja-JP" altLang="en-US"/>
          </a:p>
        </p:txBody>
      </p:sp>
    </p:spTree>
    <p:extLst>
      <p:ext uri="{BB962C8B-B14F-4D97-AF65-F5344CB8AC3E}">
        <p14:creationId xmlns:p14="http://schemas.microsoft.com/office/powerpoint/2010/main" val="1749897512"/>
      </p:ext>
    </p:extLst>
  </p:cSld>
  <p:clrMapOvr>
    <a:masterClrMapping/>
  </p:clrMapOvr>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 name="直線コネクタ 1"/>
          <p:cNvCxnSpPr/>
          <p:nvPr/>
        </p:nvCxnSpPr>
        <p:spPr>
          <a:xfrm>
            <a:off x="179512" y="560363"/>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 name="正方形/長方形 2"/>
          <p:cNvSpPr/>
          <p:nvPr/>
        </p:nvSpPr>
        <p:spPr>
          <a:xfrm>
            <a:off x="232470" y="232073"/>
            <a:ext cx="7076044" cy="369332"/>
          </a:xfrm>
          <a:prstGeom prst="rect">
            <a:avLst/>
          </a:prstGeom>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800" b="1" i="0" u="none" strike="noStrike" kern="1200" cap="none" spc="0" normalizeH="0" baseline="0" noProof="0" dirty="0">
                <a:ln>
                  <a:noFill/>
                </a:ln>
                <a:solidFill>
                  <a:prstClr val="black"/>
                </a:solidFill>
                <a:effectLst/>
                <a:uLnTx/>
                <a:uFillTx/>
                <a:latin typeface="Calibri" panose="020F0502020204030204"/>
                <a:ea typeface="游ゴシック" panose="020B0400000000000000" pitchFamily="50" charset="-128"/>
                <a:cs typeface="+mn-cs"/>
              </a:rPr>
              <a:t>　大阪市工業用水道特定運営事業等の実施による市の収支改善</a:t>
            </a:r>
          </a:p>
        </p:txBody>
      </p:sp>
      <p:sp>
        <p:nvSpPr>
          <p:cNvPr id="6" name="正方形/長方形 5"/>
          <p:cNvSpPr/>
          <p:nvPr/>
        </p:nvSpPr>
        <p:spPr>
          <a:xfrm>
            <a:off x="7497878" y="234434"/>
            <a:ext cx="1564916" cy="369332"/>
          </a:xfrm>
          <a:prstGeom prst="rect">
            <a:avLst/>
          </a:prstGeom>
          <a:noFill/>
        </p:spPr>
        <p:txBody>
          <a:bodyPr wrap="non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altLang="en-US" sz="1800" b="0" i="0" u="none" strike="noStrike" kern="1200" cap="none" spc="0" normalizeH="0" baseline="0" noProof="0" dirty="0">
                <a:ln>
                  <a:noFill/>
                </a:ln>
                <a:solidFill>
                  <a:prstClr val="black"/>
                </a:solidFill>
                <a:effectLst/>
                <a:uLnTx/>
                <a:uFillTx/>
                <a:latin typeface="Calibri" panose="020F0502020204030204"/>
                <a:ea typeface="游ゴシック" panose="020B0400000000000000" pitchFamily="50" charset="-128"/>
                <a:cs typeface="+mn-cs"/>
              </a:rPr>
              <a:t>＜</a:t>
            </a:r>
            <a:r>
              <a:rPr kumimoji="0" lang="en-US" altLang="ja-JP" sz="1800" b="0" i="0" u="none" strike="noStrike" kern="1200" cap="none" spc="0" normalizeH="0" baseline="0" noProof="0" dirty="0">
                <a:ln>
                  <a:noFill/>
                </a:ln>
                <a:solidFill>
                  <a:prstClr val="black"/>
                </a:solidFill>
                <a:effectLst/>
                <a:uLnTx/>
                <a:uFillTx/>
                <a:latin typeface="Calibri" panose="020F0502020204030204"/>
                <a:ea typeface="游ゴシック" panose="020B0400000000000000" pitchFamily="50" charset="-128"/>
                <a:cs typeface="+mn-cs"/>
              </a:rPr>
              <a:t>Outcome </a:t>
            </a:r>
            <a:r>
              <a:rPr kumimoji="0" lang="ja-JP" altLang="en-US" sz="1800" b="0" i="0" u="none" strike="noStrike" kern="1200" cap="none" spc="0" normalizeH="0" baseline="0" noProof="0" dirty="0">
                <a:ln>
                  <a:noFill/>
                </a:ln>
                <a:solidFill>
                  <a:prstClr val="black"/>
                </a:solidFill>
                <a:effectLst/>
                <a:uLnTx/>
                <a:uFillTx/>
                <a:latin typeface="Calibri" panose="020F0502020204030204"/>
                <a:ea typeface="游ゴシック" panose="020B0400000000000000" pitchFamily="50" charset="-128"/>
                <a:cs typeface="+mn-cs"/>
              </a:rPr>
              <a:t>＞</a:t>
            </a:r>
          </a:p>
        </p:txBody>
      </p:sp>
      <p:sp>
        <p:nvSpPr>
          <p:cNvPr id="10" name="正方形/長方形 9"/>
          <p:cNvSpPr/>
          <p:nvPr/>
        </p:nvSpPr>
        <p:spPr>
          <a:xfrm>
            <a:off x="-235532" y="560363"/>
            <a:ext cx="9505771" cy="915635"/>
          </a:xfrm>
          <a:prstGeom prst="rect">
            <a:avLst/>
          </a:prstGeom>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2400" b="1" i="0" u="none" strike="noStrike" kern="1200" cap="none" spc="0" normalizeH="0" baseline="0" noProof="0" dirty="0">
                <a:ln>
                  <a:noFill/>
                </a:ln>
                <a:solidFill>
                  <a:srgbClr val="92D050"/>
                </a:solidFill>
                <a:effectLst/>
                <a:uLnTx/>
                <a:uFillTx/>
                <a:latin typeface="Meiryo UI" panose="020B0604030504040204" pitchFamily="50" charset="-128"/>
                <a:ea typeface="Meiryo UI" panose="020B0604030504040204" pitchFamily="50" charset="-128"/>
                <a:cs typeface="+mn-cs"/>
              </a:rPr>
              <a:t>　　</a:t>
            </a:r>
            <a:endParaRPr kumimoji="1" lang="en-US" altLang="ja-JP"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endParaRPr kumimoji="1" lang="en-US" altLang="ja-JP"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174625" marR="0" lvl="0" indent="-174625" algn="l" defTabSz="457200" rtl="0" eaLnBrk="1" fontAlgn="auto" latinLnBrk="0" hangingPunct="1">
              <a:lnSpc>
                <a:spcPts val="2100"/>
              </a:lnSpc>
              <a:spcBef>
                <a:spcPts val="0"/>
              </a:spcBef>
              <a:spcAft>
                <a:spcPts val="400"/>
              </a:spcAft>
              <a:buClrTx/>
              <a:buSzTx/>
              <a:buFontTx/>
              <a:buNone/>
              <a:tabLst/>
              <a:defRPr/>
            </a:pPr>
            <a:r>
              <a:rPr kumimoji="0" lang="ja-JP" altLang="en-US" sz="1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endParaRPr kumimoji="1" lang="ja-JP" altLang="en-US"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pic>
        <p:nvPicPr>
          <p:cNvPr id="28" name="図 27"/>
          <p:cNvPicPr>
            <a:picLocks noChangeAspect="1"/>
          </p:cNvPicPr>
          <p:nvPr/>
        </p:nvPicPr>
        <p:blipFill>
          <a:blip r:embed="rId2"/>
          <a:stretch>
            <a:fillRect/>
          </a:stretch>
        </p:blipFill>
        <p:spPr>
          <a:xfrm>
            <a:off x="2576426" y="721639"/>
            <a:ext cx="6427376" cy="6031684"/>
          </a:xfrm>
          <a:prstGeom prst="rect">
            <a:avLst/>
          </a:prstGeom>
        </p:spPr>
      </p:pic>
      <p:sp>
        <p:nvSpPr>
          <p:cNvPr id="30" name="テキスト ボックス 29"/>
          <p:cNvSpPr txBox="1"/>
          <p:nvPr/>
        </p:nvSpPr>
        <p:spPr>
          <a:xfrm>
            <a:off x="5213350" y="6629400"/>
            <a:ext cx="3930650" cy="165912"/>
          </a:xfrm>
          <a:prstGeom prst="rect">
            <a:avLst/>
          </a:prstGeom>
          <a:solidFill>
            <a:schemeClr val="bg1"/>
          </a:solidFill>
        </p:spPr>
        <p:txBody>
          <a:bodyPr wrap="square" rtlCol="0" anchor="ctr">
            <a:noAutofit/>
          </a:bodyPr>
          <a:lstStyle/>
          <a:p>
            <a:pPr marL="0" marR="0" lvl="0" indent="0" algn="ctr" defTabSz="457200" rtl="0" eaLnBrk="1" fontAlgn="auto" latinLnBrk="0" hangingPunct="1">
              <a:lnSpc>
                <a:spcPct val="150000"/>
              </a:lnSpc>
              <a:spcBef>
                <a:spcPts val="0"/>
              </a:spcBef>
              <a:spcAft>
                <a:spcPts val="0"/>
              </a:spcAft>
              <a:buClrTx/>
              <a:buSzTx/>
              <a:buFontTx/>
              <a:buNone/>
              <a:tabLst/>
              <a:defRPr/>
            </a:pPr>
            <a:r>
              <a:rPr kumimoji="0" lang="en-US" altLang="ja-JP" sz="7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※R14</a:t>
            </a:r>
            <a:r>
              <a:rPr kumimoji="0" lang="ja-JP" altLang="en-US" sz="7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は、事業期間終了後、再び市で事業運営（運営権者の</a:t>
            </a:r>
            <a:r>
              <a:rPr kumimoji="0" lang="en-US" altLang="ja-JP" sz="7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R13</a:t>
            </a:r>
            <a:r>
              <a:rPr kumimoji="0" lang="ja-JP" altLang="en-US" sz="7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の状況を引き継ぎ）した場合を想定</a:t>
            </a:r>
            <a:endParaRPr kumimoji="0" lang="en-US" altLang="ja-JP" sz="7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32" name="テキスト ボックス 31"/>
          <p:cNvSpPr txBox="1"/>
          <p:nvPr/>
        </p:nvSpPr>
        <p:spPr>
          <a:xfrm>
            <a:off x="91702" y="692142"/>
            <a:ext cx="2484724" cy="3741835"/>
          </a:xfrm>
          <a:prstGeom prst="rect">
            <a:avLst/>
          </a:prstGeom>
          <a:noFill/>
        </p:spPr>
        <p:txBody>
          <a:bodyPr wrap="square" rtlCol="0">
            <a:noAutofit/>
          </a:bodyPr>
          <a:lstStyle/>
          <a:p>
            <a:pPr marL="285750" marR="0" lvl="0" indent="-285750" algn="l" defTabSz="457200" rtl="0" eaLnBrk="1" fontAlgn="auto" latinLnBrk="0" hangingPunct="1">
              <a:lnSpc>
                <a:spcPts val="2200"/>
              </a:lnSpc>
              <a:spcBef>
                <a:spcPts val="1200"/>
              </a:spcBef>
              <a:spcAft>
                <a:spcPts val="0"/>
              </a:spcAft>
              <a:buClrTx/>
              <a:buSzTx/>
              <a:buFont typeface="Wingdings" panose="05000000000000000000" pitchFamily="2" charset="2"/>
              <a:buChar char="l"/>
              <a:tabLst/>
              <a:defRPr/>
            </a:pPr>
            <a:r>
              <a:rPr kumimoji="0" lang="ja-JP" altLang="en-US"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本事業期間中（</a:t>
            </a:r>
            <a:r>
              <a:rPr kumimoji="0" lang="en-US" altLang="ja-JP"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R4</a:t>
            </a:r>
            <a:r>
              <a:rPr kumimoji="0" lang="ja-JP" altLang="en-US"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0" lang="en-US" altLang="ja-JP"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13</a:t>
            </a:r>
            <a:r>
              <a:rPr kumimoji="0" lang="ja-JP" altLang="en-US"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）の市の経常収支は、概ね収支均衡。</a:t>
            </a:r>
            <a:endParaRPr kumimoji="0" lang="en-US" altLang="ja-JP"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285750" marR="0" lvl="0" indent="-285750" algn="l" defTabSz="457200" rtl="0" eaLnBrk="1" fontAlgn="auto" latinLnBrk="0" hangingPunct="1">
              <a:lnSpc>
                <a:spcPts val="2200"/>
              </a:lnSpc>
              <a:spcBef>
                <a:spcPts val="1200"/>
              </a:spcBef>
              <a:spcAft>
                <a:spcPts val="0"/>
              </a:spcAft>
              <a:buClrTx/>
              <a:buSzTx/>
              <a:buFont typeface="Wingdings" panose="05000000000000000000" pitchFamily="2" charset="2"/>
              <a:buChar char="l"/>
              <a:tabLst/>
              <a:defRPr/>
            </a:pPr>
            <a:r>
              <a:rPr kumimoji="0" lang="ja-JP" altLang="en-US"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状態監視保全手法の導入による更新投資の抑制により、費用（減価償却費）が抑制され、事業終了後も同手法を継続することにより、経常収支のさらなる改善を期待。</a:t>
            </a:r>
            <a:endParaRPr kumimoji="0" lang="en-US" altLang="ja-JP"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pic>
        <p:nvPicPr>
          <p:cNvPr id="11" name="図 10">
            <a:extLst>
              <a:ext uri="{FF2B5EF4-FFF2-40B4-BE49-F238E27FC236}">
                <a16:creationId xmlns:a16="http://schemas.microsoft.com/office/drawing/2014/main" id="{53042BAB-D850-9A66-7285-31A468B3CB28}"/>
              </a:ext>
            </a:extLst>
          </p:cNvPr>
          <p:cNvPicPr/>
          <p:nvPr/>
        </p:nvPicPr>
        <p:blipFill rotWithShape="1">
          <a:blip r:embed="rId3"/>
          <a:srcRect l="71944" t="20521" r="19787" b="73197"/>
          <a:stretch/>
        </p:blipFill>
        <p:spPr bwMode="auto">
          <a:xfrm>
            <a:off x="6769198" y="173770"/>
            <a:ext cx="818953" cy="355414"/>
          </a:xfrm>
          <a:prstGeom prst="rect">
            <a:avLst/>
          </a:prstGeom>
          <a:ln>
            <a:noFill/>
          </a:ln>
          <a:extLst>
            <a:ext uri="{53640926-AAD7-44D8-BBD7-CCE9431645EC}">
              <a14:shadowObscured xmlns:a14="http://schemas.microsoft.com/office/drawing/2010/main"/>
            </a:ext>
          </a:extLst>
        </p:spPr>
      </p:pic>
      <p:sp>
        <p:nvSpPr>
          <p:cNvPr id="12" name="テキスト ボックス 11"/>
          <p:cNvSpPr txBox="1"/>
          <p:nvPr/>
        </p:nvSpPr>
        <p:spPr>
          <a:xfrm>
            <a:off x="0" y="0"/>
            <a:ext cx="4211960" cy="2616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Ⅱ</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公民連携</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経営形態の見直し</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民営化の取組</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・工業用水道</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5" name="スライド番号プレースホルダー 4"/>
          <p:cNvSpPr>
            <a:spLocks noGrp="1"/>
          </p:cNvSpPr>
          <p:nvPr>
            <p:ph type="sldNum" sz="quarter" idx="12"/>
          </p:nvPr>
        </p:nvSpPr>
        <p:spPr>
          <a:xfrm>
            <a:off x="7010400" y="6388198"/>
            <a:ext cx="2133600" cy="365125"/>
          </a:xfrm>
        </p:spPr>
        <p:txBody>
          <a:bodyPr/>
          <a:lstStyle/>
          <a:p>
            <a:fld id="{77594F6A-A54B-438B-8D6E-C0576E169278}" type="slidenum">
              <a:rPr kumimoji="1" lang="ja-JP" altLang="en-US" smtClean="0"/>
              <a:t>112</a:t>
            </a:fld>
            <a:endParaRPr kumimoji="1" lang="ja-JP" altLang="en-US"/>
          </a:p>
        </p:txBody>
      </p:sp>
    </p:spTree>
    <p:extLst>
      <p:ext uri="{BB962C8B-B14F-4D97-AF65-F5344CB8AC3E}">
        <p14:creationId xmlns:p14="http://schemas.microsoft.com/office/powerpoint/2010/main" val="290381398"/>
      </p:ext>
    </p:extLst>
  </p:cSld>
  <p:clrMapOvr>
    <a:masterClrMapping/>
  </p:clrMapOvr>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テキスト ボックス 8"/>
          <p:cNvSpPr txBox="1"/>
          <p:nvPr/>
        </p:nvSpPr>
        <p:spPr>
          <a:xfrm>
            <a:off x="0" y="-27384"/>
            <a:ext cx="7200000" cy="461665"/>
          </a:xfrm>
          <a:prstGeom prst="rect">
            <a:avLst/>
          </a:prstGeom>
          <a:solidFill>
            <a:srgbClr val="0070C0"/>
          </a:solidFill>
        </p:spPr>
        <p:txBody>
          <a:bodyPr wrap="square" rtlCol="0">
            <a:spAutoFit/>
          </a:bodyPr>
          <a:lstStyle/>
          <a:p>
            <a:r>
              <a:rPr lang="en-US" altLang="ja-JP" sz="2400" b="1" u="sng" dirty="0">
                <a:solidFill>
                  <a:schemeClr val="bg1"/>
                </a:solidFill>
                <a:latin typeface="BIZ UDゴシック" panose="020B0400000000000000" pitchFamily="49" charset="-128"/>
                <a:ea typeface="BIZ UDゴシック" panose="020B0400000000000000" pitchFamily="49" charset="-128"/>
              </a:rPr>
              <a:t>Ⅱ</a:t>
            </a:r>
            <a:r>
              <a:rPr kumimoji="1" lang="en-US" altLang="ja-JP" sz="2400" b="1" u="sng" dirty="0">
                <a:solidFill>
                  <a:schemeClr val="bg1"/>
                </a:solidFill>
                <a:latin typeface="BIZ UDゴシック" panose="020B0400000000000000" pitchFamily="49" charset="-128"/>
                <a:ea typeface="BIZ UDゴシック" panose="020B0400000000000000" pitchFamily="49" charset="-128"/>
              </a:rPr>
              <a:t>【</a:t>
            </a:r>
            <a:r>
              <a:rPr kumimoji="1" lang="ja-JP" altLang="en-US" sz="2400" b="1" u="sng" dirty="0">
                <a:solidFill>
                  <a:schemeClr val="bg1"/>
                </a:solidFill>
                <a:latin typeface="BIZ UDゴシック" panose="020B0400000000000000" pitchFamily="49" charset="-128"/>
                <a:ea typeface="BIZ UDゴシック" panose="020B0400000000000000" pitchFamily="49" charset="-128"/>
              </a:rPr>
              <a:t>民営化の取組</a:t>
            </a:r>
            <a:r>
              <a:rPr kumimoji="1" lang="en-US" altLang="ja-JP" sz="2400" b="1" u="sng" dirty="0">
                <a:solidFill>
                  <a:schemeClr val="bg1"/>
                </a:solidFill>
                <a:latin typeface="BIZ UDゴシック" panose="020B0400000000000000" pitchFamily="49" charset="-128"/>
                <a:ea typeface="BIZ UDゴシック" panose="020B0400000000000000" pitchFamily="49" charset="-128"/>
              </a:rPr>
              <a:t>】</a:t>
            </a:r>
            <a:r>
              <a:rPr kumimoji="1" lang="ja-JP" altLang="en-US" sz="2400" b="1" u="sng" dirty="0" smtClean="0">
                <a:solidFill>
                  <a:schemeClr val="bg1"/>
                </a:solidFill>
                <a:latin typeface="BIZ UDゴシック" panose="020B0400000000000000" pitchFamily="49" charset="-128"/>
                <a:ea typeface="BIZ UDゴシック" panose="020B0400000000000000" pitchFamily="49" charset="-128"/>
              </a:rPr>
              <a:t>（５）</a:t>
            </a:r>
            <a:r>
              <a:rPr kumimoji="1" lang="ja-JP" altLang="en-US" sz="2400" b="1" u="sng" dirty="0">
                <a:solidFill>
                  <a:schemeClr val="bg1"/>
                </a:solidFill>
                <a:latin typeface="BIZ UDゴシック" panose="020B0400000000000000" pitchFamily="49" charset="-128"/>
                <a:ea typeface="BIZ UDゴシック" panose="020B0400000000000000" pitchFamily="49" charset="-128"/>
              </a:rPr>
              <a:t>下水道</a:t>
            </a:r>
          </a:p>
        </p:txBody>
      </p:sp>
      <p:sp>
        <p:nvSpPr>
          <p:cNvPr id="8" name="角丸四角形 7">
            <a:extLst>
              <a:ext uri="{FF2B5EF4-FFF2-40B4-BE49-F238E27FC236}">
                <a16:creationId xmlns:a16="http://schemas.microsoft.com/office/drawing/2014/main" id="{03C11E1D-58BF-5B8F-86EE-EADF27B57A16}"/>
              </a:ext>
            </a:extLst>
          </p:cNvPr>
          <p:cNvSpPr/>
          <p:nvPr/>
        </p:nvSpPr>
        <p:spPr>
          <a:xfrm>
            <a:off x="4638380" y="3401610"/>
            <a:ext cx="1949844" cy="963494"/>
          </a:xfrm>
          <a:prstGeom prst="roundRect">
            <a:avLst>
              <a:gd name="adj" fmla="val 5588"/>
            </a:avLst>
          </a:prstGeom>
          <a:solidFill>
            <a:srgbClr val="05E0DB">
              <a:lumMod val="60000"/>
              <a:lumOff val="40000"/>
              <a:alpha val="50000"/>
            </a:srgbClr>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1" name="角丸四角形 10">
            <a:extLst>
              <a:ext uri="{FF2B5EF4-FFF2-40B4-BE49-F238E27FC236}">
                <a16:creationId xmlns:a16="http://schemas.microsoft.com/office/drawing/2014/main" id="{03C11E1D-58BF-5B8F-86EE-EADF27B57A16}"/>
              </a:ext>
            </a:extLst>
          </p:cNvPr>
          <p:cNvSpPr/>
          <p:nvPr/>
        </p:nvSpPr>
        <p:spPr>
          <a:xfrm>
            <a:off x="6707633" y="1988840"/>
            <a:ext cx="2016000" cy="1872208"/>
          </a:xfrm>
          <a:prstGeom prst="roundRect">
            <a:avLst>
              <a:gd name="adj" fmla="val 5588"/>
            </a:avLst>
          </a:prstGeom>
          <a:solidFill>
            <a:srgbClr val="05E0DB">
              <a:lumMod val="60000"/>
              <a:lumOff val="40000"/>
              <a:alpha val="50000"/>
            </a:srgbClr>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113</a:t>
            </a:fld>
            <a:endParaRPr lang="ja-JP" altLang="en-US"/>
          </a:p>
        </p:txBody>
      </p:sp>
      <p:graphicFrame>
        <p:nvGraphicFramePr>
          <p:cNvPr id="12" name="表 11"/>
          <p:cNvGraphicFramePr>
            <a:graphicFrameLocks noGrp="1"/>
          </p:cNvGraphicFramePr>
          <p:nvPr>
            <p:extLst>
              <p:ext uri="{D42A27DB-BD31-4B8C-83A1-F6EECF244321}">
                <p14:modId xmlns:p14="http://schemas.microsoft.com/office/powerpoint/2010/main" val="2537029080"/>
              </p:ext>
            </p:extLst>
          </p:nvPr>
        </p:nvGraphicFramePr>
        <p:xfrm>
          <a:off x="323528" y="620689"/>
          <a:ext cx="8424936" cy="5819821"/>
        </p:xfrm>
        <a:graphic>
          <a:graphicData uri="http://schemas.openxmlformats.org/drawingml/2006/table">
            <a:tbl>
              <a:tblPr firstRow="1">
                <a:tableStyleId>{5C22544A-7EE6-4342-B048-85BDC9FD1C3A}</a:tableStyleId>
              </a:tblPr>
              <a:tblGrid>
                <a:gridCol w="2106234">
                  <a:extLst>
                    <a:ext uri="{9D8B030D-6E8A-4147-A177-3AD203B41FA5}">
                      <a16:colId xmlns:a16="http://schemas.microsoft.com/office/drawing/2014/main" val="20000"/>
                    </a:ext>
                  </a:extLst>
                </a:gridCol>
                <a:gridCol w="2106234">
                  <a:extLst>
                    <a:ext uri="{9D8B030D-6E8A-4147-A177-3AD203B41FA5}">
                      <a16:colId xmlns:a16="http://schemas.microsoft.com/office/drawing/2014/main" val="20001"/>
                    </a:ext>
                  </a:extLst>
                </a:gridCol>
                <a:gridCol w="2106234">
                  <a:extLst>
                    <a:ext uri="{9D8B030D-6E8A-4147-A177-3AD203B41FA5}">
                      <a16:colId xmlns:a16="http://schemas.microsoft.com/office/drawing/2014/main" val="20002"/>
                    </a:ext>
                  </a:extLst>
                </a:gridCol>
                <a:gridCol w="2106234">
                  <a:extLst>
                    <a:ext uri="{9D8B030D-6E8A-4147-A177-3AD203B41FA5}">
                      <a16:colId xmlns:a16="http://schemas.microsoft.com/office/drawing/2014/main" val="20003"/>
                    </a:ext>
                  </a:extLst>
                </a:gridCol>
              </a:tblGrid>
              <a:tr h="306578">
                <a:tc>
                  <a:txBody>
                    <a:bodyPr/>
                    <a:lstStyle/>
                    <a:p>
                      <a:pPr algn="ctr"/>
                      <a:r>
                        <a:rPr kumimoji="1" lang="ja-JP" altLang="en-US" sz="1800" b="0" dirty="0">
                          <a:solidFill>
                            <a:schemeClr val="tx1"/>
                          </a:solidFill>
                        </a:rPr>
                        <a:t>＜</a:t>
                      </a:r>
                      <a:r>
                        <a:rPr kumimoji="1" lang="en-US" altLang="ja-JP" sz="1800" b="0" dirty="0">
                          <a:solidFill>
                            <a:schemeClr val="tx1"/>
                          </a:solidFill>
                        </a:rPr>
                        <a:t>Why</a:t>
                      </a:r>
                      <a:r>
                        <a:rPr kumimoji="1" lang="ja-JP" altLang="en-US" sz="1800" b="0" dirty="0">
                          <a:solidFill>
                            <a:schemeClr val="tx1"/>
                          </a:solidFill>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kumimoji="1" lang="ja-JP" altLang="en-US" sz="1800" b="0" dirty="0">
                          <a:solidFill>
                            <a:schemeClr val="tx1"/>
                          </a:solidFill>
                        </a:rPr>
                        <a:t>＜</a:t>
                      </a:r>
                      <a:r>
                        <a:rPr kumimoji="1" lang="en-US" altLang="ja-JP" sz="1800" b="0" dirty="0">
                          <a:solidFill>
                            <a:schemeClr val="tx1"/>
                          </a:solidFill>
                        </a:rPr>
                        <a:t>Vision</a:t>
                      </a:r>
                      <a:r>
                        <a:rPr kumimoji="1" lang="ja-JP" altLang="en-US" sz="1800" b="0" dirty="0">
                          <a:solidFill>
                            <a:schemeClr val="tx1"/>
                          </a:solidFill>
                        </a:rPr>
                        <a:t>＞</a:t>
                      </a:r>
                    </a:p>
                  </a:txBody>
                  <a:tcPr anchor="ctr">
                    <a:lnL w="12700" cap="flat" cmpd="sng" algn="ctr">
                      <a:solidFill>
                        <a:schemeClr val="tx1"/>
                      </a:solidFill>
                      <a:prstDash val="sysDash"/>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kumimoji="1" lang="ja-JP" altLang="en-US" sz="1800" b="0" dirty="0">
                          <a:solidFill>
                            <a:schemeClr val="tx1"/>
                          </a:solidFill>
                        </a:rPr>
                        <a:t>＜</a:t>
                      </a:r>
                      <a:r>
                        <a:rPr kumimoji="1" lang="en-US" altLang="ja-JP" sz="1800" b="0" dirty="0">
                          <a:solidFill>
                            <a:schemeClr val="tx1"/>
                          </a:solidFill>
                        </a:rPr>
                        <a:t>What</a:t>
                      </a:r>
                      <a:r>
                        <a:rPr kumimoji="1" lang="ja-JP" altLang="en-US" sz="1800" b="0" dirty="0">
                          <a:solidFill>
                            <a:schemeClr val="tx1"/>
                          </a:solidFill>
                        </a:rPr>
                        <a:t>＞</a:t>
                      </a:r>
                    </a:p>
                  </a:txBody>
                  <a:tcPr anchor="ctr">
                    <a:lnL w="12700" cap="flat" cmpd="sng" algn="ctr">
                      <a:solidFill>
                        <a:schemeClr val="tx1"/>
                      </a:solidFill>
                      <a:prstDash val="sysDash"/>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kumimoji="1" lang="ja-JP" altLang="en-US" sz="1800" b="0" dirty="0">
                          <a:solidFill>
                            <a:schemeClr val="tx1"/>
                          </a:solidFill>
                        </a:rPr>
                        <a:t>＜</a:t>
                      </a:r>
                      <a:r>
                        <a:rPr kumimoji="1" lang="en-US" altLang="ja-JP" sz="1800" b="0" dirty="0">
                          <a:solidFill>
                            <a:schemeClr val="tx1"/>
                          </a:solidFill>
                        </a:rPr>
                        <a:t>Outcome</a:t>
                      </a:r>
                      <a:r>
                        <a:rPr kumimoji="1" lang="ja-JP" altLang="en-US" sz="1800" b="0" dirty="0">
                          <a:solidFill>
                            <a:schemeClr val="tx1"/>
                          </a:solidFill>
                        </a:rPr>
                        <a:t>＞</a:t>
                      </a:r>
                    </a:p>
                  </a:txBody>
                  <a:tcPr anchor="ctr">
                    <a:lnL w="12700" cap="flat" cmpd="sng" algn="ctr">
                      <a:solidFill>
                        <a:schemeClr val="tx1"/>
                      </a:solidFill>
                      <a:prstDash val="sysDash"/>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5454061">
                <a:tc>
                  <a:txBody>
                    <a:bodyPr/>
                    <a:lstStyle/>
                    <a:p>
                      <a:pPr marL="88900" marR="0" indent="-457200" algn="l" defTabSz="914400" rtl="0" eaLnBrk="1" fontAlgn="auto" latinLnBrk="0" hangingPunct="1">
                        <a:lnSpc>
                          <a:spcPct val="100000"/>
                        </a:lnSpc>
                        <a:spcBef>
                          <a:spcPts val="0"/>
                        </a:spcBef>
                        <a:spcAft>
                          <a:spcPts val="0"/>
                        </a:spcAft>
                        <a:buClrTx/>
                        <a:buSzTx/>
                        <a:buFontTx/>
                        <a:buNone/>
                        <a:tabLst/>
                        <a:defRPr/>
                      </a:pPr>
                      <a:r>
                        <a:rPr kumimoji="1" lang="ja-JP" altLang="en-US" sz="1300" dirty="0">
                          <a:solidFill>
                            <a:schemeClr val="tx1"/>
                          </a:solidFill>
                          <a:latin typeface="+mj-lt"/>
                          <a:ea typeface="+mj-ea"/>
                        </a:rPr>
                        <a:t>・近年多発する集中豪雨による浸水被害の軽減や、老朽施設の改築更新、地震・津波対策、水環境保全等の推進が急務</a:t>
                      </a:r>
                      <a:endParaRPr kumimoji="1" lang="en-US" altLang="ja-JP" sz="1300" dirty="0">
                        <a:solidFill>
                          <a:schemeClr val="tx1"/>
                        </a:solidFill>
                        <a:latin typeface="+mj-lt"/>
                        <a:ea typeface="+mj-ea"/>
                      </a:endParaRPr>
                    </a:p>
                    <a:p>
                      <a:pPr marL="88900" marR="0" indent="-457200" algn="l" defTabSz="914400" rtl="0" eaLnBrk="1" fontAlgn="auto" latinLnBrk="0" hangingPunct="1">
                        <a:lnSpc>
                          <a:spcPct val="100000"/>
                        </a:lnSpc>
                        <a:spcBef>
                          <a:spcPts val="0"/>
                        </a:spcBef>
                        <a:spcAft>
                          <a:spcPts val="0"/>
                        </a:spcAft>
                        <a:buClrTx/>
                        <a:buSzTx/>
                        <a:buFontTx/>
                        <a:buNone/>
                        <a:tabLst/>
                        <a:defRPr/>
                      </a:pPr>
                      <a:r>
                        <a:rPr kumimoji="1" lang="ja-JP" altLang="en-US" sz="1300" dirty="0">
                          <a:solidFill>
                            <a:schemeClr val="tx1"/>
                          </a:solidFill>
                          <a:latin typeface="+mj-lt"/>
                          <a:ea typeface="+mj-ea"/>
                        </a:rPr>
                        <a:t>・長期的な水量減少、改築更新投資の増加による厳しい経営環境</a:t>
                      </a:r>
                      <a:endParaRPr kumimoji="1" lang="en-US" altLang="ja-JP" sz="1300" dirty="0">
                        <a:solidFill>
                          <a:schemeClr val="tx1"/>
                        </a:solidFill>
                        <a:latin typeface="+mj-lt"/>
                        <a:ea typeface="+mj-ea"/>
                      </a:endParaRPr>
                    </a:p>
                    <a:p>
                      <a:pPr marL="88900" marR="0" indent="-457200" algn="l" defTabSz="914400" rtl="0" eaLnBrk="1" fontAlgn="auto" latinLnBrk="0" hangingPunct="1">
                        <a:lnSpc>
                          <a:spcPct val="100000"/>
                        </a:lnSpc>
                        <a:spcBef>
                          <a:spcPts val="0"/>
                        </a:spcBef>
                        <a:spcAft>
                          <a:spcPts val="0"/>
                        </a:spcAft>
                        <a:buClrTx/>
                        <a:buSzTx/>
                        <a:buFontTx/>
                        <a:buNone/>
                        <a:tabLst/>
                        <a:defRPr/>
                      </a:pPr>
                      <a:r>
                        <a:rPr kumimoji="1" lang="ja-JP" altLang="en-US" sz="1300" dirty="0">
                          <a:solidFill>
                            <a:schemeClr val="tx1"/>
                          </a:solidFill>
                          <a:latin typeface="+mj-lt"/>
                          <a:ea typeface="+mj-ea"/>
                        </a:rPr>
                        <a:t>・他都市と比べて、処理水量あたりのコストは安いものの、維持管理部門の職員数が多い</a:t>
                      </a:r>
                      <a:endParaRPr kumimoji="1" lang="en-US" altLang="ja-JP" sz="1300" strike="sngStrike" dirty="0">
                        <a:solidFill>
                          <a:schemeClr val="tx1"/>
                        </a:solidFill>
                        <a:latin typeface="+mj-lt"/>
                        <a:ea typeface="+mj-ea"/>
                      </a:endParaRPr>
                    </a:p>
                    <a:p>
                      <a:pPr marL="88900" marR="0" indent="-457200" algn="l" defTabSz="914400" rtl="0" eaLnBrk="1" fontAlgn="auto" latinLnBrk="0" hangingPunct="1">
                        <a:lnSpc>
                          <a:spcPct val="100000"/>
                        </a:lnSpc>
                        <a:spcBef>
                          <a:spcPts val="0"/>
                        </a:spcBef>
                        <a:spcAft>
                          <a:spcPts val="0"/>
                        </a:spcAft>
                        <a:buClrTx/>
                        <a:buSzTx/>
                        <a:buFontTx/>
                        <a:buNone/>
                        <a:tabLst/>
                        <a:defRPr/>
                      </a:pPr>
                      <a:r>
                        <a:rPr kumimoji="1" lang="ja-JP" altLang="en-US" sz="1300" dirty="0">
                          <a:solidFill>
                            <a:schemeClr val="tx1"/>
                          </a:solidFill>
                          <a:latin typeface="+mj-lt"/>
                          <a:ea typeface="+mj-ea"/>
                        </a:rPr>
                        <a:t>・大規模な下水道施設を安定して運転維持管理ができる民間組織が未成熟</a:t>
                      </a:r>
                      <a:endParaRPr kumimoji="1" lang="en-US" altLang="ja-JP" sz="1300" dirty="0">
                        <a:solidFill>
                          <a:schemeClr val="tx1"/>
                        </a:solidFill>
                        <a:latin typeface="+mj-lt"/>
                        <a:ea typeface="+mj-ea"/>
                      </a:endParaRPr>
                    </a:p>
                    <a:p>
                      <a:pPr marL="88900" marR="0" indent="-457200" algn="l" defTabSz="914400" rtl="0" eaLnBrk="1" fontAlgn="auto" latinLnBrk="0" hangingPunct="1">
                        <a:lnSpc>
                          <a:spcPct val="100000"/>
                        </a:lnSpc>
                        <a:spcBef>
                          <a:spcPts val="0"/>
                        </a:spcBef>
                        <a:spcAft>
                          <a:spcPts val="0"/>
                        </a:spcAft>
                        <a:buClrTx/>
                        <a:buSzTx/>
                        <a:buFontTx/>
                        <a:buNone/>
                        <a:tabLst/>
                        <a:defRPr/>
                      </a:pPr>
                      <a:r>
                        <a:rPr kumimoji="1" lang="ja-JP" altLang="en-US" sz="1300" dirty="0">
                          <a:solidFill>
                            <a:schemeClr val="tx1"/>
                          </a:solidFill>
                          <a:latin typeface="+mj-lt"/>
                          <a:ea typeface="+mj-ea"/>
                        </a:rPr>
                        <a:t>・府内市町村では下水道技術者が不足</a:t>
                      </a:r>
                      <a:endParaRPr kumimoji="1" lang="en-US" altLang="ja-JP" sz="1300" dirty="0">
                        <a:solidFill>
                          <a:schemeClr val="tx1"/>
                        </a:solidFill>
                        <a:latin typeface="+mj-lt"/>
                        <a:ea typeface="+mj-ea"/>
                      </a:endParaRPr>
                    </a:p>
                    <a:p>
                      <a:pPr marL="88900" marR="0" indent="-457200" algn="l" defTabSz="914400" rtl="0" eaLnBrk="1" fontAlgn="auto" latinLnBrk="0" hangingPunct="1">
                        <a:lnSpc>
                          <a:spcPct val="100000"/>
                        </a:lnSpc>
                        <a:spcBef>
                          <a:spcPts val="0"/>
                        </a:spcBef>
                        <a:spcAft>
                          <a:spcPts val="0"/>
                        </a:spcAft>
                        <a:buClrTx/>
                        <a:buSzTx/>
                        <a:buFontTx/>
                        <a:buNone/>
                        <a:tabLst/>
                        <a:defRPr/>
                      </a:pPr>
                      <a:r>
                        <a:rPr kumimoji="1" lang="ja-JP" altLang="en-US" sz="1300" dirty="0">
                          <a:solidFill>
                            <a:schemeClr val="tx1"/>
                          </a:solidFill>
                          <a:latin typeface="+mj-lt"/>
                          <a:ea typeface="+mj-ea"/>
                        </a:rPr>
                        <a:t>・市内部に下水道事業の総合的な技術・ノウハウを保持しているが、行政組織のため国内外への事業展開に制約がある</a:t>
                      </a:r>
                      <a:endParaRPr kumimoji="1" lang="en-US" altLang="ja-JP" sz="1300" dirty="0">
                        <a:solidFill>
                          <a:schemeClr val="tx1"/>
                        </a:solidFill>
                        <a:latin typeface="+mj-lt"/>
                        <a:ea typeface="+mj-ea"/>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88900" indent="-457200">
                        <a:lnSpc>
                          <a:spcPct val="100000"/>
                        </a:lnSpc>
                      </a:pPr>
                      <a:r>
                        <a:rPr lang="ja-JP" altLang="en-US" sz="1300" dirty="0">
                          <a:solidFill>
                            <a:schemeClr val="tx1"/>
                          </a:solidFill>
                          <a:latin typeface="+mj-lt"/>
                          <a:ea typeface="+mj-ea"/>
                        </a:rPr>
                        <a:t>・経営形態を見直す選択肢としては、維持管理を対象とする包括委託から建設投資や資金調達を含めたコンセッション方式までがある</a:t>
                      </a:r>
                      <a:endParaRPr lang="en-US" altLang="ja-JP" sz="1300" dirty="0">
                        <a:solidFill>
                          <a:schemeClr val="tx1"/>
                        </a:solidFill>
                        <a:latin typeface="+mj-lt"/>
                        <a:ea typeface="+mj-ea"/>
                      </a:endParaRPr>
                    </a:p>
                    <a:p>
                      <a:pPr marL="88900" indent="-457200">
                        <a:lnSpc>
                          <a:spcPct val="100000"/>
                        </a:lnSpc>
                      </a:pPr>
                      <a:r>
                        <a:rPr lang="ja-JP" altLang="en-US" sz="1300" dirty="0">
                          <a:solidFill>
                            <a:schemeClr val="tx1"/>
                          </a:solidFill>
                          <a:latin typeface="+mj-lt"/>
                          <a:ea typeface="+mj-ea"/>
                        </a:rPr>
                        <a:t>・その中で、上下分離（運営管理と施設保有を分離）方式を導入</a:t>
                      </a:r>
                      <a:endParaRPr lang="en-US" altLang="ja-JP" sz="1300" dirty="0">
                        <a:solidFill>
                          <a:schemeClr val="tx1"/>
                        </a:solidFill>
                        <a:latin typeface="+mj-lt"/>
                        <a:ea typeface="+mj-ea"/>
                      </a:endParaRPr>
                    </a:p>
                    <a:p>
                      <a:pPr marL="88900" indent="-457200">
                        <a:lnSpc>
                          <a:spcPct val="100000"/>
                        </a:lnSpc>
                      </a:pPr>
                      <a:r>
                        <a:rPr lang="ja-JP" altLang="en-US" sz="1300" dirty="0">
                          <a:solidFill>
                            <a:schemeClr val="tx1"/>
                          </a:solidFill>
                          <a:latin typeface="+mj-lt"/>
                          <a:ea typeface="+mj-ea"/>
                        </a:rPr>
                        <a:t>・なお、当面は包括委託を実施して、段階的に業務範囲を拡大</a:t>
                      </a:r>
                      <a:endParaRPr lang="en-US" altLang="ja-JP" sz="1300" strike="sngStrike" dirty="0">
                        <a:solidFill>
                          <a:schemeClr val="tx1"/>
                        </a:solidFill>
                        <a:latin typeface="+mj-lt"/>
                        <a:ea typeface="+mj-ea"/>
                      </a:endParaRPr>
                    </a:p>
                    <a:p>
                      <a:pPr marL="88900" indent="-457200">
                        <a:lnSpc>
                          <a:spcPct val="100000"/>
                        </a:lnSpc>
                      </a:pPr>
                      <a:r>
                        <a:rPr lang="ja-JP" altLang="en-US" sz="1300" strike="noStrike" dirty="0">
                          <a:solidFill>
                            <a:schemeClr val="tx1"/>
                          </a:solidFill>
                          <a:latin typeface="+mj-lt"/>
                          <a:ea typeface="+mj-ea"/>
                        </a:rPr>
                        <a:t>・</a:t>
                      </a:r>
                      <a:r>
                        <a:rPr lang="ja-JP" altLang="en-US" sz="1300" dirty="0">
                          <a:solidFill>
                            <a:schemeClr val="tx1"/>
                          </a:solidFill>
                          <a:latin typeface="+mj-lt"/>
                          <a:ea typeface="+mj-ea"/>
                        </a:rPr>
                        <a:t>将来的にはコンセッション方式による運営管理を含めた経営形態を検討</a:t>
                      </a:r>
                      <a:endParaRPr lang="en-US" altLang="ja-JP" sz="1300" dirty="0">
                        <a:solidFill>
                          <a:schemeClr val="tx1"/>
                        </a:solidFill>
                        <a:latin typeface="+mj-lt"/>
                        <a:ea typeface="+mj-ea"/>
                      </a:endParaRPr>
                    </a:p>
                    <a:p>
                      <a:pPr marL="88900" indent="-457200">
                        <a:lnSpc>
                          <a:spcPct val="100000"/>
                        </a:lnSpc>
                      </a:pPr>
                      <a:r>
                        <a:rPr lang="ja-JP" altLang="en-US" sz="1300" dirty="0">
                          <a:solidFill>
                            <a:schemeClr val="tx1"/>
                          </a:solidFill>
                          <a:latin typeface="+mj-lt"/>
                          <a:ea typeface="+mj-ea"/>
                        </a:rPr>
                        <a:t>・上下分離方式の導入にあたっては運営管理を担い、民間原理を最大限活用する新組織を設立</a:t>
                      </a:r>
                      <a:endParaRPr lang="en-US" altLang="ja-JP" sz="1300" strike="sngStrike" dirty="0">
                        <a:solidFill>
                          <a:schemeClr val="tx1"/>
                        </a:solidFill>
                        <a:latin typeface="+mj-lt"/>
                        <a:ea typeface="+mj-ea"/>
                      </a:endParaRPr>
                    </a:p>
                    <a:p>
                      <a:pPr marL="88900" indent="-457200">
                        <a:lnSpc>
                          <a:spcPct val="100000"/>
                        </a:lnSpc>
                      </a:pPr>
                      <a:r>
                        <a:rPr lang="ja-JP" altLang="en-US" sz="1300" dirty="0">
                          <a:solidFill>
                            <a:schemeClr val="tx1"/>
                          </a:solidFill>
                          <a:latin typeface="+mj-lt"/>
                          <a:ea typeface="+mj-ea"/>
                        </a:rPr>
                        <a:t>・新組織に行政が培ってきたノウハウを移転し、国内外への事業展開を図る</a:t>
                      </a:r>
                    </a:p>
                  </a:txBody>
                  <a:tcPr>
                    <a:lnL w="12700" cap="flat" cmpd="sng" algn="ctr">
                      <a:solidFill>
                        <a:schemeClr val="tx1"/>
                      </a:solidFill>
                      <a:prstDash val="sysDash"/>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88900" marR="0" indent="-457200" algn="l" defTabSz="914400" rtl="0" eaLnBrk="1" fontAlgn="auto" latinLnBrk="0" hangingPunct="1">
                        <a:lnSpc>
                          <a:spcPct val="100000"/>
                        </a:lnSpc>
                        <a:spcBef>
                          <a:spcPts val="0"/>
                        </a:spcBef>
                        <a:spcAft>
                          <a:spcPts val="0"/>
                        </a:spcAft>
                        <a:buClrTx/>
                        <a:buSzTx/>
                        <a:buFontTx/>
                        <a:buNone/>
                        <a:tabLst/>
                        <a:defRPr/>
                      </a:pPr>
                      <a:r>
                        <a:rPr kumimoji="1" lang="ja-JP" altLang="en-US" sz="1300" dirty="0">
                          <a:solidFill>
                            <a:schemeClr val="tx1"/>
                          </a:solidFill>
                          <a:latin typeface="+mj-lt"/>
                          <a:ea typeface="+mj-ea"/>
                        </a:rPr>
                        <a:t>・</a:t>
                      </a:r>
                      <a:r>
                        <a:rPr kumimoji="1" lang="en-US" altLang="ja-JP" sz="1300" dirty="0">
                          <a:solidFill>
                            <a:schemeClr val="tx1"/>
                          </a:solidFill>
                          <a:latin typeface="+mj-lt"/>
                          <a:ea typeface="+mj-ea"/>
                        </a:rPr>
                        <a:t>2013</a:t>
                      </a:r>
                      <a:r>
                        <a:rPr kumimoji="1" lang="ja-JP" altLang="en-US" sz="1300" dirty="0">
                          <a:solidFill>
                            <a:schemeClr val="tx1"/>
                          </a:solidFill>
                          <a:latin typeface="+mj-lt"/>
                          <a:ea typeface="+mj-ea"/>
                        </a:rPr>
                        <a:t>年度から、（一財）都市技術センターへの下水道施設の運転維持管理業務の包括委託実施</a:t>
                      </a:r>
                      <a:endParaRPr kumimoji="1" lang="en-US" altLang="ja-JP" sz="1300" strike="sngStrike" baseline="0" dirty="0">
                        <a:solidFill>
                          <a:srgbClr val="FF0000"/>
                        </a:solidFill>
                        <a:latin typeface="+mj-lt"/>
                        <a:ea typeface="+mj-ea"/>
                      </a:endParaRPr>
                    </a:p>
                    <a:p>
                      <a:pPr marL="88900" marR="0" indent="-457200" algn="l" defTabSz="914400" rtl="0" eaLnBrk="1" fontAlgn="auto" latinLnBrk="0" hangingPunct="1">
                        <a:lnSpc>
                          <a:spcPct val="100000"/>
                        </a:lnSpc>
                        <a:spcBef>
                          <a:spcPts val="0"/>
                        </a:spcBef>
                        <a:spcAft>
                          <a:spcPts val="0"/>
                        </a:spcAft>
                        <a:buClrTx/>
                        <a:buSzTx/>
                        <a:buFontTx/>
                        <a:buNone/>
                        <a:tabLst/>
                        <a:defRPr/>
                      </a:pPr>
                      <a:r>
                        <a:rPr kumimoji="1" lang="ja-JP" altLang="en-US" sz="1300" dirty="0">
                          <a:solidFill>
                            <a:schemeClr val="tx1"/>
                          </a:solidFill>
                          <a:latin typeface="+mj-lt"/>
                          <a:ea typeface="+mj-ea"/>
                        </a:rPr>
                        <a:t>・新会社（クリアウォーター</a:t>
                      </a:r>
                      <a:r>
                        <a:rPr kumimoji="1" lang="en-US" altLang="ja-JP" sz="1300" dirty="0">
                          <a:solidFill>
                            <a:schemeClr val="tx1"/>
                          </a:solidFill>
                          <a:latin typeface="+mj-lt"/>
                          <a:ea typeface="+mj-ea"/>
                        </a:rPr>
                        <a:t>OSAKA</a:t>
                      </a:r>
                      <a:r>
                        <a:rPr kumimoji="1" lang="ja-JP" altLang="en-US" sz="1300" dirty="0">
                          <a:solidFill>
                            <a:schemeClr val="tx1"/>
                          </a:solidFill>
                          <a:latin typeface="+mj-lt"/>
                          <a:ea typeface="+mj-ea"/>
                        </a:rPr>
                        <a:t>株式会社）を設立（</a:t>
                      </a:r>
                      <a:r>
                        <a:rPr kumimoji="1" lang="en-US" altLang="ja-JP" sz="1300" dirty="0">
                          <a:solidFill>
                            <a:schemeClr val="tx1"/>
                          </a:solidFill>
                          <a:latin typeface="+mj-lt"/>
                          <a:ea typeface="+mj-ea"/>
                        </a:rPr>
                        <a:t>2016</a:t>
                      </a:r>
                      <a:r>
                        <a:rPr kumimoji="1" lang="ja-JP" altLang="en-US" sz="1300" dirty="0">
                          <a:solidFill>
                            <a:schemeClr val="tx1"/>
                          </a:solidFill>
                          <a:latin typeface="+mj-lt"/>
                          <a:ea typeface="+mj-ea"/>
                        </a:rPr>
                        <a:t>年度）</a:t>
                      </a:r>
                      <a:endParaRPr kumimoji="1" lang="en-US" altLang="ja-JP" sz="1300" dirty="0">
                        <a:solidFill>
                          <a:schemeClr val="tx1"/>
                        </a:solidFill>
                        <a:latin typeface="+mj-lt"/>
                        <a:ea typeface="+mj-ea"/>
                      </a:endParaRPr>
                    </a:p>
                    <a:p>
                      <a:pPr marL="88900" marR="0" indent="-457200" algn="l" defTabSz="914400" rtl="0" eaLnBrk="1" fontAlgn="auto" latinLnBrk="0" hangingPunct="1">
                        <a:lnSpc>
                          <a:spcPct val="100000"/>
                        </a:lnSpc>
                        <a:spcBef>
                          <a:spcPts val="0"/>
                        </a:spcBef>
                        <a:spcAft>
                          <a:spcPts val="0"/>
                        </a:spcAft>
                        <a:buClrTx/>
                        <a:buSzTx/>
                        <a:buFontTx/>
                        <a:buNone/>
                        <a:tabLst/>
                        <a:defRPr/>
                      </a:pPr>
                      <a:r>
                        <a:rPr kumimoji="1" lang="ja-JP" altLang="en-US" sz="1300" dirty="0">
                          <a:solidFill>
                            <a:schemeClr val="tx1"/>
                          </a:solidFill>
                          <a:latin typeface="+mj-lt"/>
                          <a:ea typeface="+mj-ea"/>
                        </a:rPr>
                        <a:t>・クリアウォーター</a:t>
                      </a:r>
                      <a:r>
                        <a:rPr kumimoji="1" lang="en-US" altLang="ja-JP" sz="1300" dirty="0">
                          <a:solidFill>
                            <a:schemeClr val="tx1"/>
                          </a:solidFill>
                          <a:latin typeface="+mj-lt"/>
                          <a:ea typeface="+mj-ea"/>
                        </a:rPr>
                        <a:t>OSAKA</a:t>
                      </a:r>
                      <a:r>
                        <a:rPr kumimoji="1" lang="ja-JP" altLang="en-US" sz="1300" dirty="0">
                          <a:solidFill>
                            <a:schemeClr val="tx1"/>
                          </a:solidFill>
                          <a:latin typeface="+mj-lt"/>
                          <a:ea typeface="+mj-ea"/>
                        </a:rPr>
                        <a:t>株式会社への下水道施設の運転維持管理業務の包括委託実施（</a:t>
                      </a:r>
                      <a:r>
                        <a:rPr kumimoji="1" lang="en-US" altLang="ja-JP" sz="1300" dirty="0">
                          <a:solidFill>
                            <a:schemeClr val="tx1"/>
                          </a:solidFill>
                          <a:latin typeface="+mj-lt"/>
                          <a:ea typeface="+mj-ea"/>
                        </a:rPr>
                        <a:t>2017</a:t>
                      </a:r>
                      <a:r>
                        <a:rPr kumimoji="1" lang="ja-JP" altLang="en-US" sz="1300" dirty="0">
                          <a:solidFill>
                            <a:schemeClr val="tx1"/>
                          </a:solidFill>
                          <a:latin typeface="+mj-lt"/>
                          <a:ea typeface="+mj-ea"/>
                        </a:rPr>
                        <a:t>年度～</a:t>
                      </a:r>
                      <a:r>
                        <a:rPr kumimoji="1" lang="en-US" altLang="ja-JP" sz="1300" dirty="0">
                          <a:solidFill>
                            <a:schemeClr val="tx1"/>
                          </a:solidFill>
                          <a:latin typeface="+mj-lt"/>
                          <a:ea typeface="+mj-ea"/>
                        </a:rPr>
                        <a:t>2021</a:t>
                      </a:r>
                      <a:r>
                        <a:rPr kumimoji="1" lang="ja-JP" altLang="en-US" sz="1300" dirty="0">
                          <a:solidFill>
                            <a:schemeClr val="tx1"/>
                          </a:solidFill>
                          <a:latin typeface="+mj-lt"/>
                          <a:ea typeface="+mj-ea"/>
                        </a:rPr>
                        <a:t>年度）</a:t>
                      </a:r>
                      <a:endParaRPr kumimoji="1" lang="en-US" altLang="ja-JP" sz="1300" dirty="0">
                        <a:solidFill>
                          <a:schemeClr val="tx1"/>
                        </a:solidFill>
                        <a:latin typeface="+mj-lt"/>
                        <a:ea typeface="+mj-ea"/>
                      </a:endParaRPr>
                    </a:p>
                    <a:p>
                      <a:pPr marL="88900" marR="0" indent="-457200" algn="l" defTabSz="914400" rtl="0" eaLnBrk="1" fontAlgn="auto" latinLnBrk="0" hangingPunct="1">
                        <a:lnSpc>
                          <a:spcPct val="100000"/>
                        </a:lnSpc>
                        <a:spcBef>
                          <a:spcPts val="0"/>
                        </a:spcBef>
                        <a:spcAft>
                          <a:spcPts val="0"/>
                        </a:spcAft>
                        <a:buClrTx/>
                        <a:buSzTx/>
                        <a:buFontTx/>
                        <a:buNone/>
                        <a:tabLst/>
                        <a:defRPr/>
                      </a:pPr>
                      <a:r>
                        <a:rPr kumimoji="1" lang="ja-JP" altLang="en-US" sz="1300" u="none" dirty="0">
                          <a:solidFill>
                            <a:schemeClr val="tx1"/>
                          </a:solidFill>
                          <a:latin typeface="+mj-lt"/>
                          <a:ea typeface="+mj-ea"/>
                        </a:rPr>
                        <a:t>・クリアウォーター</a:t>
                      </a:r>
                      <a:r>
                        <a:rPr kumimoji="1" lang="en-US" altLang="ja-JP" sz="1300" u="none" dirty="0">
                          <a:solidFill>
                            <a:schemeClr val="tx1"/>
                          </a:solidFill>
                          <a:latin typeface="+mj-lt"/>
                          <a:ea typeface="+mj-ea"/>
                        </a:rPr>
                        <a:t>OSAKA</a:t>
                      </a:r>
                      <a:r>
                        <a:rPr kumimoji="1" lang="ja-JP" altLang="en-US" sz="1300" u="none" dirty="0">
                          <a:solidFill>
                            <a:schemeClr val="tx1"/>
                          </a:solidFill>
                          <a:latin typeface="+mj-lt"/>
                          <a:ea typeface="+mj-ea"/>
                        </a:rPr>
                        <a:t>株式会社と</a:t>
                      </a:r>
                      <a:r>
                        <a:rPr kumimoji="1" lang="en-US" altLang="ja-JP" sz="1300" u="none" dirty="0">
                          <a:solidFill>
                            <a:schemeClr val="tx1"/>
                          </a:solidFill>
                          <a:latin typeface="+mj-lt"/>
                          <a:ea typeface="+mj-ea"/>
                        </a:rPr>
                        <a:t>20</a:t>
                      </a:r>
                      <a:r>
                        <a:rPr kumimoji="1" lang="ja-JP" altLang="en-US" sz="1300" u="none" dirty="0">
                          <a:solidFill>
                            <a:schemeClr val="tx1"/>
                          </a:solidFill>
                          <a:latin typeface="+mj-lt"/>
                          <a:ea typeface="+mj-ea"/>
                        </a:rPr>
                        <a:t>年間の長期的な包括委託を実施、（</a:t>
                      </a:r>
                      <a:r>
                        <a:rPr kumimoji="1" lang="en-US" altLang="ja-JP" sz="1300" u="none" dirty="0">
                          <a:solidFill>
                            <a:schemeClr val="tx1"/>
                          </a:solidFill>
                          <a:latin typeface="+mj-lt"/>
                          <a:ea typeface="+mj-ea"/>
                        </a:rPr>
                        <a:t>2022</a:t>
                      </a:r>
                      <a:r>
                        <a:rPr kumimoji="1" lang="ja-JP" altLang="en-US" sz="1300" u="none" dirty="0">
                          <a:solidFill>
                            <a:schemeClr val="tx1"/>
                          </a:solidFill>
                          <a:latin typeface="+mj-lt"/>
                          <a:ea typeface="+mj-ea"/>
                        </a:rPr>
                        <a:t>年度～）</a:t>
                      </a:r>
                      <a:endParaRPr kumimoji="1" lang="en-US" altLang="ja-JP" sz="1300" u="none" dirty="0">
                        <a:solidFill>
                          <a:schemeClr val="tx1"/>
                        </a:solidFill>
                        <a:latin typeface="+mj-lt"/>
                        <a:ea typeface="+mj-ea"/>
                      </a:endParaRPr>
                    </a:p>
                  </a:txBody>
                  <a:tcPr>
                    <a:lnL w="12700" cap="flat" cmpd="sng" algn="ctr">
                      <a:solidFill>
                        <a:schemeClr val="tx1"/>
                      </a:solidFill>
                      <a:prstDash val="sysDash"/>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88900" indent="-457200">
                        <a:lnSpc>
                          <a:spcPct val="100000"/>
                        </a:lnSpc>
                      </a:pPr>
                      <a:r>
                        <a:rPr lang="ja-JP" altLang="en-US" sz="1300" b="0" dirty="0">
                          <a:solidFill>
                            <a:schemeClr val="tx1"/>
                          </a:solidFill>
                          <a:latin typeface="+mj-lt"/>
                          <a:ea typeface="+mj-ea"/>
                        </a:rPr>
                        <a:t>・市全域の下水道施設の運転維持管理業務を外郭団体を暫定活用して包括委託を行い、上下分離を実現（</a:t>
                      </a:r>
                      <a:r>
                        <a:rPr lang="en-US" altLang="ja-JP" sz="1300" b="0" dirty="0">
                          <a:solidFill>
                            <a:schemeClr val="tx1"/>
                          </a:solidFill>
                          <a:latin typeface="+mj-lt"/>
                          <a:ea typeface="+mj-ea"/>
                        </a:rPr>
                        <a:t>2014</a:t>
                      </a:r>
                      <a:r>
                        <a:rPr lang="ja-JP" altLang="en-US" sz="1300" b="0" dirty="0">
                          <a:solidFill>
                            <a:schemeClr val="tx1"/>
                          </a:solidFill>
                          <a:latin typeface="+mj-lt"/>
                          <a:ea typeface="+mj-ea"/>
                        </a:rPr>
                        <a:t>年度）</a:t>
                      </a:r>
                      <a:endParaRPr kumimoji="1" lang="en-US" altLang="ja-JP" sz="1300" strike="sngStrike" baseline="0" dirty="0">
                        <a:solidFill>
                          <a:srgbClr val="FF0000"/>
                        </a:solidFill>
                        <a:latin typeface="+mj-lt"/>
                        <a:ea typeface="+mj-ea"/>
                      </a:endParaRPr>
                    </a:p>
                    <a:p>
                      <a:pPr marL="88900" indent="-457200">
                        <a:lnSpc>
                          <a:spcPct val="100000"/>
                        </a:lnSpc>
                      </a:pPr>
                      <a:r>
                        <a:rPr lang="ja-JP" altLang="en-US" sz="1300" b="0" dirty="0">
                          <a:solidFill>
                            <a:schemeClr val="tx1"/>
                          </a:solidFill>
                          <a:latin typeface="+mj-lt"/>
                          <a:ea typeface="+mj-ea"/>
                        </a:rPr>
                        <a:t>・包括委託の実施による効果として</a:t>
                      </a:r>
                      <a:r>
                        <a:rPr lang="ja-JP" altLang="en-US" sz="1300" b="0" u="none" dirty="0">
                          <a:solidFill>
                            <a:schemeClr val="tx1"/>
                          </a:solidFill>
                          <a:latin typeface="+mj-lt"/>
                          <a:ea typeface="+mj-ea"/>
                        </a:rPr>
                        <a:t>、</a:t>
                      </a:r>
                      <a:r>
                        <a:rPr lang="en-US" altLang="ja-JP" sz="1300" b="0" u="none" dirty="0">
                          <a:solidFill>
                            <a:schemeClr val="tx1"/>
                          </a:solidFill>
                          <a:latin typeface="+mj-lt"/>
                          <a:ea typeface="+mj-ea"/>
                        </a:rPr>
                        <a:t>2017</a:t>
                      </a:r>
                      <a:r>
                        <a:rPr lang="ja-JP" altLang="en-US" sz="1300" b="0" u="none" dirty="0">
                          <a:solidFill>
                            <a:schemeClr val="tx1"/>
                          </a:solidFill>
                          <a:latin typeface="+mj-lt"/>
                          <a:ea typeface="+mj-ea"/>
                        </a:rPr>
                        <a:t>年度からの</a:t>
                      </a:r>
                      <a:r>
                        <a:rPr lang="en-US" altLang="ja-JP" sz="1300" b="0" u="none" dirty="0">
                          <a:solidFill>
                            <a:schemeClr val="tx1"/>
                          </a:solidFill>
                          <a:latin typeface="+mj-lt"/>
                          <a:ea typeface="+mj-ea"/>
                        </a:rPr>
                        <a:t>5</a:t>
                      </a:r>
                      <a:r>
                        <a:rPr lang="ja-JP" altLang="en-US" sz="1300" b="0" u="none" dirty="0">
                          <a:solidFill>
                            <a:schemeClr val="tx1"/>
                          </a:solidFill>
                          <a:latin typeface="+mj-lt"/>
                          <a:ea typeface="+mj-ea"/>
                        </a:rPr>
                        <a:t>年間で約</a:t>
                      </a:r>
                      <a:r>
                        <a:rPr lang="en-US" altLang="ja-JP" sz="1300" b="0" u="none" dirty="0">
                          <a:solidFill>
                            <a:schemeClr val="tx1"/>
                          </a:solidFill>
                          <a:latin typeface="+mj-lt"/>
                          <a:ea typeface="+mj-ea"/>
                        </a:rPr>
                        <a:t>55</a:t>
                      </a:r>
                      <a:r>
                        <a:rPr lang="ja-JP" altLang="en-US" sz="1300" b="0" u="none" dirty="0">
                          <a:solidFill>
                            <a:schemeClr val="tx1"/>
                          </a:solidFill>
                          <a:latin typeface="+mj-lt"/>
                          <a:ea typeface="+mj-ea"/>
                        </a:rPr>
                        <a:t>億円</a:t>
                      </a:r>
                      <a:r>
                        <a:rPr lang="ja-JP" altLang="en-US" sz="1300" b="0" dirty="0">
                          <a:solidFill>
                            <a:schemeClr val="tx1"/>
                          </a:solidFill>
                          <a:latin typeface="+mj-lt"/>
                          <a:ea typeface="+mj-ea"/>
                        </a:rPr>
                        <a:t>の人件費相当額を縮減（上下分離実施前との比較）</a:t>
                      </a:r>
                      <a:endParaRPr lang="en-US" altLang="ja-JP" sz="1300" b="0" u="none" dirty="0">
                        <a:solidFill>
                          <a:schemeClr val="tx1"/>
                        </a:solidFill>
                        <a:latin typeface="+mj-lt"/>
                        <a:ea typeface="+mj-ea"/>
                      </a:endParaRPr>
                    </a:p>
                    <a:p>
                      <a:pPr marL="88900" marR="0" lvl="0" indent="-457200" algn="l" defTabSz="914400" rtl="0" eaLnBrk="1" fontAlgn="auto" latinLnBrk="0" hangingPunct="1">
                        <a:lnSpc>
                          <a:spcPct val="100000"/>
                        </a:lnSpc>
                        <a:spcBef>
                          <a:spcPts val="0"/>
                        </a:spcBef>
                        <a:spcAft>
                          <a:spcPts val="0"/>
                        </a:spcAft>
                        <a:buClrTx/>
                        <a:buSzTx/>
                        <a:buFontTx/>
                        <a:buNone/>
                        <a:tabLst/>
                        <a:defRPr/>
                      </a:pPr>
                      <a:r>
                        <a:rPr lang="ja-JP" altLang="en-US" sz="1300" b="0" u="none" dirty="0">
                          <a:solidFill>
                            <a:schemeClr val="tx1"/>
                          </a:solidFill>
                          <a:latin typeface="+mj-lt"/>
                          <a:ea typeface="+mj-ea"/>
                        </a:rPr>
                        <a:t>・長期的な包括委託の実施による効果として、</a:t>
                      </a:r>
                      <a:r>
                        <a:rPr lang="en-US" altLang="ja-JP" sz="1300" b="0" u="none" dirty="0">
                          <a:solidFill>
                            <a:schemeClr val="tx1"/>
                          </a:solidFill>
                          <a:latin typeface="+mj-lt"/>
                          <a:ea typeface="+mj-ea"/>
                        </a:rPr>
                        <a:t>2022</a:t>
                      </a:r>
                      <a:r>
                        <a:rPr lang="ja-JP" altLang="en-US" sz="1300" b="0" u="none" dirty="0">
                          <a:solidFill>
                            <a:schemeClr val="tx1"/>
                          </a:solidFill>
                          <a:latin typeface="+mj-lt"/>
                          <a:ea typeface="+mj-ea"/>
                        </a:rPr>
                        <a:t>年度からの</a:t>
                      </a:r>
                      <a:r>
                        <a:rPr lang="en-US" altLang="ja-JP" sz="1300" b="0" u="none" dirty="0">
                          <a:solidFill>
                            <a:schemeClr val="tx1"/>
                          </a:solidFill>
                          <a:latin typeface="+mj-lt"/>
                          <a:ea typeface="+mj-ea"/>
                        </a:rPr>
                        <a:t>20</a:t>
                      </a:r>
                      <a:r>
                        <a:rPr lang="ja-JP" altLang="en-US" sz="1300" b="0" u="none" dirty="0">
                          <a:solidFill>
                            <a:schemeClr val="tx1"/>
                          </a:solidFill>
                          <a:latin typeface="+mj-lt"/>
                          <a:ea typeface="+mj-ea"/>
                        </a:rPr>
                        <a:t>年間で約</a:t>
                      </a:r>
                      <a:r>
                        <a:rPr lang="en-US" altLang="ja-JP" sz="1300" b="0" u="none" dirty="0">
                          <a:solidFill>
                            <a:schemeClr val="tx1"/>
                          </a:solidFill>
                          <a:latin typeface="+mj-lt"/>
                          <a:ea typeface="+mj-ea"/>
                        </a:rPr>
                        <a:t>320</a:t>
                      </a:r>
                      <a:r>
                        <a:rPr lang="ja-JP" altLang="en-US" sz="1300" b="0" u="none" dirty="0">
                          <a:solidFill>
                            <a:schemeClr val="tx1"/>
                          </a:solidFill>
                          <a:latin typeface="+mj-lt"/>
                          <a:ea typeface="+mj-ea"/>
                        </a:rPr>
                        <a:t>億円のコスト縮減を図る</a:t>
                      </a:r>
                      <a:endParaRPr kumimoji="1" lang="en-US" altLang="ja-JP" sz="1300" u="none" dirty="0">
                        <a:solidFill>
                          <a:schemeClr val="tx1"/>
                        </a:solidFill>
                        <a:latin typeface="+mj-lt"/>
                        <a:ea typeface="+mj-ea"/>
                      </a:endParaRPr>
                    </a:p>
                  </a:txBody>
                  <a:tcPr>
                    <a:lnL w="12700" cap="flat" cmpd="sng" algn="ctr">
                      <a:solidFill>
                        <a:schemeClr val="tx1"/>
                      </a:solidFill>
                      <a:prstDash val="sysDash"/>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bl>
          </a:graphicData>
        </a:graphic>
      </p:graphicFrame>
    </p:spTree>
    <p:extLst>
      <p:ext uri="{BB962C8B-B14F-4D97-AF65-F5344CB8AC3E}">
        <p14:creationId xmlns:p14="http://schemas.microsoft.com/office/powerpoint/2010/main" val="2662843952"/>
      </p:ext>
    </p:extLst>
  </p:cSld>
  <p:clrMapOvr>
    <a:masterClrMapping/>
  </p:clrMapOvr>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Text Box 41"/>
          <p:cNvSpPr txBox="1">
            <a:spLocks noChangeArrowheads="1"/>
          </p:cNvSpPr>
          <p:nvPr/>
        </p:nvSpPr>
        <p:spPr bwMode="auto">
          <a:xfrm>
            <a:off x="216024" y="836715"/>
            <a:ext cx="8892480" cy="1123319"/>
          </a:xfrm>
          <a:prstGeom prst="rect">
            <a:avLst/>
          </a:prstGeom>
          <a:noFill/>
          <a:ln w="9525">
            <a:noFill/>
            <a:miter lim="800000"/>
            <a:headEnd/>
            <a:tailEnd/>
          </a:ln>
        </p:spPr>
        <p:txBody>
          <a:bodyPr/>
          <a:lstStyle/>
          <a:p>
            <a:pPr marL="0" marR="0" lvl="0" indent="0" algn="l" defTabSz="914400" rtl="0" eaLnBrk="1" fontAlgn="auto" latinLnBrk="0" hangingPunct="1">
              <a:lnSpc>
                <a:spcPct val="120000"/>
              </a:lnSpc>
              <a:spcBef>
                <a:spcPct val="5000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使用料収入はこれまで年</a:t>
            </a: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％程度の長期減少傾向にあったが、リーマンショックの影響により</a:t>
            </a: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2008</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年度から</a:t>
            </a: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2009</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年度は大幅な減少となった。</a:t>
            </a: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2015</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年度から</a:t>
            </a: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2017</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年度においては、世帯数等の増加により一時的な増加が見られるものの、今後は節水型社会への移行等による減少傾向は続くと見込まれ、厳しい経営環境となることが予想される。</a:t>
            </a:r>
          </a:p>
        </p:txBody>
      </p:sp>
      <p:grpSp>
        <p:nvGrpSpPr>
          <p:cNvPr id="2" name="グループ化 4"/>
          <p:cNvGrpSpPr/>
          <p:nvPr/>
        </p:nvGrpSpPr>
        <p:grpSpPr>
          <a:xfrm>
            <a:off x="179512" y="260650"/>
            <a:ext cx="8712968" cy="369333"/>
            <a:chOff x="179512" y="260648"/>
            <a:chExt cx="8712968" cy="369332"/>
          </a:xfrm>
        </p:grpSpPr>
        <p:sp>
          <p:nvSpPr>
            <p:cNvPr id="7" name="正方形/長方形 6"/>
            <p:cNvSpPr/>
            <p:nvPr/>
          </p:nvSpPr>
          <p:spPr>
            <a:xfrm>
              <a:off x="251520" y="260648"/>
              <a:ext cx="5904656" cy="369332"/>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rPr>
                <a:t>使用水量の推移</a:t>
              </a:r>
            </a:p>
          </p:txBody>
        </p:sp>
        <p:cxnSp>
          <p:nvCxnSpPr>
            <p:cNvPr id="8" name="直線コネクタ 7"/>
            <p:cNvCxnSpPr/>
            <p:nvPr/>
          </p:nvCxnSpPr>
          <p:spPr>
            <a:xfrm>
              <a:off x="179512" y="620688"/>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11" name="正方形/長方形 10"/>
          <p:cNvSpPr/>
          <p:nvPr/>
        </p:nvSpPr>
        <p:spPr>
          <a:xfrm>
            <a:off x="7815728" y="260648"/>
            <a:ext cx="1073243" cy="369332"/>
          </a:xfrm>
          <a:prstGeom prst="rect">
            <a:avLst/>
          </a:prstGeom>
          <a:noFill/>
        </p:spPr>
        <p:txBody>
          <a:bodyPr wrap="none">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Why</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p>
        </p:txBody>
      </p:sp>
      <p:sp>
        <p:nvSpPr>
          <p:cNvPr id="14" name="テキスト ボックス 13"/>
          <p:cNvSpPr txBox="1"/>
          <p:nvPr/>
        </p:nvSpPr>
        <p:spPr>
          <a:xfrm>
            <a:off x="0" y="0"/>
            <a:ext cx="3851920" cy="26064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Ⅱ</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公民連携</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経営形態の見直し</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民営化の取組</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・下水道</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5" name="スライド番号プレースホルダー 4"/>
          <p:cNvSpPr>
            <a:spLocks noGrp="1"/>
          </p:cNvSpPr>
          <p:nvPr>
            <p:ph type="sldNum" sz="quarter" idx="12"/>
          </p:nvPr>
        </p:nvSpPr>
        <p:spPr/>
        <p:txBody>
          <a:bodyPr/>
          <a:lstStyle/>
          <a:p>
            <a:fld id="{CCEC3038-1CF1-4B63-9920-55248DCFBA97}" type="slidenum">
              <a:rPr kumimoji="1" lang="ja-JP" altLang="en-US" smtClean="0"/>
              <a:pPr/>
              <a:t>114</a:t>
            </a:fld>
            <a:endParaRPr kumimoji="1" lang="ja-JP" altLang="en-US" dirty="0"/>
          </a:p>
        </p:txBody>
      </p:sp>
      <p:pic>
        <p:nvPicPr>
          <p:cNvPr id="6" name="図 5"/>
          <p:cNvPicPr>
            <a:picLocks noChangeAspect="1"/>
          </p:cNvPicPr>
          <p:nvPr/>
        </p:nvPicPr>
        <p:blipFill>
          <a:blip r:embed="rId2"/>
          <a:stretch>
            <a:fillRect/>
          </a:stretch>
        </p:blipFill>
        <p:spPr>
          <a:xfrm>
            <a:off x="316482" y="1700810"/>
            <a:ext cx="8065707" cy="4645555"/>
          </a:xfrm>
          <a:prstGeom prst="rect">
            <a:avLst/>
          </a:prstGeom>
        </p:spPr>
      </p:pic>
    </p:spTree>
    <p:extLst>
      <p:ext uri="{BB962C8B-B14F-4D97-AF65-F5344CB8AC3E}">
        <p14:creationId xmlns:p14="http://schemas.microsoft.com/office/powerpoint/2010/main" val="1569975110"/>
      </p:ext>
    </p:extLst>
  </p:cSld>
  <p:clrMapOvr>
    <a:masterClrMapping/>
  </p:clrMapOvr>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グループ化 6"/>
          <p:cNvGrpSpPr/>
          <p:nvPr/>
        </p:nvGrpSpPr>
        <p:grpSpPr>
          <a:xfrm>
            <a:off x="179512" y="298185"/>
            <a:ext cx="8712968" cy="369333"/>
            <a:chOff x="179512" y="260648"/>
            <a:chExt cx="8712968" cy="369332"/>
          </a:xfrm>
        </p:grpSpPr>
        <p:sp>
          <p:nvSpPr>
            <p:cNvPr id="9" name="正方形/長方形 8"/>
            <p:cNvSpPr/>
            <p:nvPr/>
          </p:nvSpPr>
          <p:spPr>
            <a:xfrm>
              <a:off x="251520" y="260648"/>
              <a:ext cx="5904656" cy="369332"/>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rPr>
                <a:t>建設事業費の推移</a:t>
              </a:r>
            </a:p>
          </p:txBody>
        </p:sp>
        <p:cxnSp>
          <p:nvCxnSpPr>
            <p:cNvPr id="10" name="直線コネクタ 9"/>
            <p:cNvCxnSpPr/>
            <p:nvPr/>
          </p:nvCxnSpPr>
          <p:spPr>
            <a:xfrm>
              <a:off x="179512" y="620688"/>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12" name="Text Box 5"/>
          <p:cNvSpPr txBox="1">
            <a:spLocks noChangeArrowheads="1"/>
          </p:cNvSpPr>
          <p:nvPr/>
        </p:nvSpPr>
        <p:spPr bwMode="auto">
          <a:xfrm>
            <a:off x="135978" y="908723"/>
            <a:ext cx="8922196" cy="759311"/>
          </a:xfrm>
          <a:prstGeom prst="rect">
            <a:avLst/>
          </a:prstGeom>
          <a:noFill/>
          <a:ln w="9525">
            <a:noFill/>
            <a:miter lim="800000"/>
            <a:headEnd/>
            <a:tailEnd/>
          </a:ln>
        </p:spPr>
        <p:txBody>
          <a:bodyPr wrap="square" lIns="90000" tIns="46800" rIns="90000" bIns="46800">
            <a:spAutoFit/>
          </a:bodyPr>
          <a:lstStyle/>
          <a:p>
            <a:pPr marL="0" marR="0" lvl="0" indent="0" algn="l" defTabSz="914400" rtl="0" eaLnBrk="1" fontAlgn="auto" latinLnBrk="0" hangingPunct="1">
              <a:lnSpc>
                <a:spcPct val="120000"/>
              </a:lnSpc>
              <a:spcBef>
                <a:spcPct val="5000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大阪市では早期に施設整備してきたことから、</a:t>
            </a:r>
            <a:r>
              <a:rPr kumimoji="1" lang="ja-JP" altLang="en-US" sz="1800" b="0" i="0" u="none" strike="noStrike" kern="1200" cap="none" spc="0" normalizeH="0" baseline="0" noProof="0" dirty="0">
                <a:ln>
                  <a:noFill/>
                </a:ln>
                <a:solidFill>
                  <a:prstClr val="black"/>
                </a:solidFill>
                <a:effectLst/>
                <a:uLnTx/>
                <a:uFillTx/>
                <a:latin typeface="Arial" charset="0"/>
                <a:ea typeface="ＭＳ Ｐゴシック" panose="020B0600070205080204" pitchFamily="50" charset="-128"/>
                <a:cs typeface="+mn-cs"/>
              </a:rPr>
              <a:t>老朽化した下水道施設が増加しており、今後、老朽施設の改築・更新の急増期を迎える。</a:t>
            </a:r>
          </a:p>
        </p:txBody>
      </p:sp>
      <p:sp>
        <p:nvSpPr>
          <p:cNvPr id="14" name="正方形/長方形 13"/>
          <p:cNvSpPr/>
          <p:nvPr/>
        </p:nvSpPr>
        <p:spPr>
          <a:xfrm>
            <a:off x="7815728" y="260648"/>
            <a:ext cx="1073243" cy="369332"/>
          </a:xfrm>
          <a:prstGeom prst="rect">
            <a:avLst/>
          </a:prstGeom>
          <a:noFill/>
        </p:spPr>
        <p:txBody>
          <a:bodyPr wrap="none">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Why</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p>
        </p:txBody>
      </p:sp>
      <p:sp>
        <p:nvSpPr>
          <p:cNvPr id="17" name="テキスト ボックス 16"/>
          <p:cNvSpPr txBox="1"/>
          <p:nvPr/>
        </p:nvSpPr>
        <p:spPr>
          <a:xfrm>
            <a:off x="0" y="0"/>
            <a:ext cx="3851920" cy="26064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Ⅱ</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公民連携</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経営形態の見直し</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民営化の取組</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・下水道</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7" name="スライド番号プレースホルダー 6"/>
          <p:cNvSpPr>
            <a:spLocks noGrp="1"/>
          </p:cNvSpPr>
          <p:nvPr>
            <p:ph type="sldNum" sz="quarter" idx="12"/>
          </p:nvPr>
        </p:nvSpPr>
        <p:spPr/>
        <p:txBody>
          <a:bodyPr/>
          <a:lstStyle/>
          <a:p>
            <a:fld id="{CCEC3038-1CF1-4B63-9920-55248DCFBA97}" type="slidenum">
              <a:rPr kumimoji="1" lang="ja-JP" altLang="en-US" smtClean="0"/>
              <a:pPr/>
              <a:t>115</a:t>
            </a:fld>
            <a:endParaRPr kumimoji="1" lang="ja-JP" altLang="en-US" dirty="0"/>
          </a:p>
        </p:txBody>
      </p:sp>
      <p:pic>
        <p:nvPicPr>
          <p:cNvPr id="8" name="図 7"/>
          <p:cNvPicPr>
            <a:picLocks noChangeAspect="1"/>
          </p:cNvPicPr>
          <p:nvPr/>
        </p:nvPicPr>
        <p:blipFill>
          <a:blip r:embed="rId2"/>
          <a:stretch>
            <a:fillRect/>
          </a:stretch>
        </p:blipFill>
        <p:spPr>
          <a:xfrm>
            <a:off x="523295" y="1666235"/>
            <a:ext cx="8498561" cy="4858933"/>
          </a:xfrm>
          <a:prstGeom prst="rect">
            <a:avLst/>
          </a:prstGeom>
        </p:spPr>
      </p:pic>
    </p:spTree>
    <p:extLst>
      <p:ext uri="{BB962C8B-B14F-4D97-AF65-F5344CB8AC3E}">
        <p14:creationId xmlns:p14="http://schemas.microsoft.com/office/powerpoint/2010/main" val="3206423095"/>
      </p:ext>
    </p:extLst>
  </p:cSld>
  <p:clrMapOvr>
    <a:masterClrMapping/>
  </p:clrMapOvr>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グループ化 4"/>
          <p:cNvGrpSpPr/>
          <p:nvPr/>
        </p:nvGrpSpPr>
        <p:grpSpPr>
          <a:xfrm>
            <a:off x="179512" y="260650"/>
            <a:ext cx="8712968" cy="369333"/>
            <a:chOff x="179512" y="260648"/>
            <a:chExt cx="8712968" cy="369332"/>
          </a:xfrm>
        </p:grpSpPr>
        <p:sp>
          <p:nvSpPr>
            <p:cNvPr id="7" name="正方形/長方形 6"/>
            <p:cNvSpPr/>
            <p:nvPr/>
          </p:nvSpPr>
          <p:spPr>
            <a:xfrm>
              <a:off x="251520" y="260648"/>
              <a:ext cx="5904656" cy="369332"/>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rPr>
                <a:t>起債償還の見通し</a:t>
              </a:r>
            </a:p>
          </p:txBody>
        </p:sp>
        <p:cxnSp>
          <p:nvCxnSpPr>
            <p:cNvPr id="8" name="直線コネクタ 7"/>
            <p:cNvCxnSpPr/>
            <p:nvPr/>
          </p:nvCxnSpPr>
          <p:spPr>
            <a:xfrm>
              <a:off x="179512" y="620688"/>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10" name="Text Box 36"/>
          <p:cNvSpPr txBox="1">
            <a:spLocks noChangeArrowheads="1"/>
          </p:cNvSpPr>
          <p:nvPr/>
        </p:nvSpPr>
        <p:spPr bwMode="auto">
          <a:xfrm>
            <a:off x="179512" y="795357"/>
            <a:ext cx="8856984" cy="648512"/>
          </a:xfrm>
          <a:prstGeom prst="rect">
            <a:avLst/>
          </a:prstGeom>
          <a:noFill/>
          <a:ln w="9525">
            <a:noFill/>
            <a:miter lim="800000"/>
            <a:headEnd/>
            <a:tailEnd/>
          </a:ln>
        </p:spPr>
        <p:txBody>
          <a:bodyPr wrap="square" lIns="90000" tIns="46800" rIns="90000" bIns="46800">
            <a:spAutoFit/>
          </a:body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Arial" charset="0"/>
                <a:ea typeface="ＭＳ Ｐゴシック" panose="020B0600070205080204" pitchFamily="50" charset="-128"/>
                <a:cs typeface="+mn-cs"/>
              </a:rPr>
              <a:t>　これまでの投資に伴い発行した起債の償還が</a:t>
            </a:r>
            <a:r>
              <a:rPr kumimoji="1" lang="en-US" altLang="ja-JP" sz="1800" b="0" i="0" u="none" strike="noStrike" kern="1200" cap="none" spc="0" normalizeH="0" baseline="0" noProof="0" dirty="0">
                <a:ln>
                  <a:noFill/>
                </a:ln>
                <a:solidFill>
                  <a:prstClr val="black"/>
                </a:solidFill>
                <a:effectLst/>
                <a:uLnTx/>
                <a:uFillTx/>
                <a:latin typeface="Arial" charset="0"/>
                <a:ea typeface="ＭＳ Ｐゴシック" panose="020B0600070205080204" pitchFamily="50" charset="-128"/>
                <a:cs typeface="+mn-cs"/>
              </a:rPr>
              <a:t>2014</a:t>
            </a:r>
            <a:r>
              <a:rPr kumimoji="1" lang="ja-JP" altLang="en-US" sz="1800" b="0" i="0" u="none" strike="noStrike" kern="1200" cap="none" spc="0" normalizeH="0" baseline="0" noProof="0" dirty="0">
                <a:ln>
                  <a:noFill/>
                </a:ln>
                <a:solidFill>
                  <a:prstClr val="black"/>
                </a:solidFill>
                <a:effectLst/>
                <a:uLnTx/>
                <a:uFillTx/>
                <a:latin typeface="Arial" charset="0"/>
                <a:ea typeface="ＭＳ Ｐゴシック" panose="020B0600070205080204" pitchFamily="50" charset="-128"/>
                <a:cs typeface="+mn-cs"/>
              </a:rPr>
              <a:t>年度の</a:t>
            </a:r>
            <a:r>
              <a:rPr kumimoji="1" lang="en-US" altLang="ja-JP" sz="1800" b="0" i="0" u="none" strike="noStrike" kern="1200" cap="none" spc="0" normalizeH="0" baseline="0" noProof="0" dirty="0">
                <a:ln>
                  <a:noFill/>
                </a:ln>
                <a:solidFill>
                  <a:prstClr val="black"/>
                </a:solidFill>
                <a:effectLst/>
                <a:uLnTx/>
                <a:uFillTx/>
                <a:latin typeface="Arial" charset="0"/>
                <a:ea typeface="ＭＳ Ｐゴシック" panose="020B0600070205080204" pitchFamily="50" charset="-128"/>
                <a:cs typeface="+mn-cs"/>
              </a:rPr>
              <a:t>360</a:t>
            </a:r>
            <a:r>
              <a:rPr kumimoji="1" lang="ja-JP" altLang="en-US" sz="1800" b="0" i="0" u="none" strike="noStrike" kern="1200" cap="none" spc="0" normalizeH="0" baseline="0" noProof="0" dirty="0">
                <a:ln>
                  <a:noFill/>
                </a:ln>
                <a:solidFill>
                  <a:prstClr val="black"/>
                </a:solidFill>
                <a:effectLst/>
                <a:uLnTx/>
                <a:uFillTx/>
                <a:latin typeface="Arial" charset="0"/>
                <a:ea typeface="ＭＳ Ｐゴシック" panose="020B0600070205080204" pitchFamily="50" charset="-128"/>
                <a:cs typeface="+mn-cs"/>
              </a:rPr>
              <a:t>億円程度をピークに、今後高水準で推移する見込みである。</a:t>
            </a:r>
          </a:p>
        </p:txBody>
      </p:sp>
      <p:sp>
        <p:nvSpPr>
          <p:cNvPr id="11" name="正方形/長方形 10"/>
          <p:cNvSpPr/>
          <p:nvPr/>
        </p:nvSpPr>
        <p:spPr>
          <a:xfrm>
            <a:off x="7815728" y="260648"/>
            <a:ext cx="1073243" cy="369332"/>
          </a:xfrm>
          <a:prstGeom prst="rect">
            <a:avLst/>
          </a:prstGeom>
          <a:noFill/>
        </p:spPr>
        <p:txBody>
          <a:bodyPr wrap="none">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Why</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p>
        </p:txBody>
      </p:sp>
      <p:sp>
        <p:nvSpPr>
          <p:cNvPr id="13" name="テキスト ボックス 12"/>
          <p:cNvSpPr txBox="1"/>
          <p:nvPr/>
        </p:nvSpPr>
        <p:spPr>
          <a:xfrm>
            <a:off x="0" y="0"/>
            <a:ext cx="3851920" cy="26064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Ⅱ</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公民連携</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経営形態の見直し</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民営化の取組</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・下水道</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4" name="スライド番号プレースホルダー 3"/>
          <p:cNvSpPr>
            <a:spLocks noGrp="1"/>
          </p:cNvSpPr>
          <p:nvPr>
            <p:ph type="sldNum" sz="quarter" idx="12"/>
          </p:nvPr>
        </p:nvSpPr>
        <p:spPr/>
        <p:txBody>
          <a:bodyPr/>
          <a:lstStyle/>
          <a:p>
            <a:fld id="{CCEC3038-1CF1-4B63-9920-55248DCFBA97}" type="slidenum">
              <a:rPr kumimoji="1" lang="ja-JP" altLang="en-US" smtClean="0"/>
              <a:pPr/>
              <a:t>116</a:t>
            </a:fld>
            <a:endParaRPr kumimoji="1" lang="ja-JP" altLang="en-US" dirty="0"/>
          </a:p>
        </p:txBody>
      </p:sp>
      <p:pic>
        <p:nvPicPr>
          <p:cNvPr id="5" name="図 4"/>
          <p:cNvPicPr>
            <a:picLocks noChangeAspect="1"/>
          </p:cNvPicPr>
          <p:nvPr/>
        </p:nvPicPr>
        <p:blipFill>
          <a:blip r:embed="rId2"/>
          <a:stretch>
            <a:fillRect/>
          </a:stretch>
        </p:blipFill>
        <p:spPr>
          <a:xfrm>
            <a:off x="791849" y="1443869"/>
            <a:ext cx="7285351" cy="4968671"/>
          </a:xfrm>
          <a:prstGeom prst="rect">
            <a:avLst/>
          </a:prstGeom>
        </p:spPr>
      </p:pic>
    </p:spTree>
    <p:extLst>
      <p:ext uri="{BB962C8B-B14F-4D97-AF65-F5344CB8AC3E}">
        <p14:creationId xmlns:p14="http://schemas.microsoft.com/office/powerpoint/2010/main" val="4265727459"/>
      </p:ext>
    </p:extLst>
  </p:cSld>
  <p:clrMapOvr>
    <a:masterClrMapping/>
  </p:clrMapOvr>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 name="正方形/長方形 42"/>
          <p:cNvSpPr/>
          <p:nvPr/>
        </p:nvSpPr>
        <p:spPr>
          <a:xfrm>
            <a:off x="7815724" y="395372"/>
            <a:ext cx="1073243" cy="369332"/>
          </a:xfrm>
          <a:prstGeom prst="rect">
            <a:avLst/>
          </a:prstGeom>
          <a:noFill/>
        </p:spPr>
        <p:txBody>
          <a:bodyPr wrap="none">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Why</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p>
        </p:txBody>
      </p:sp>
      <p:sp>
        <p:nvSpPr>
          <p:cNvPr id="46" name="テキスト ボックス 45"/>
          <p:cNvSpPr txBox="1"/>
          <p:nvPr/>
        </p:nvSpPr>
        <p:spPr>
          <a:xfrm>
            <a:off x="0" y="0"/>
            <a:ext cx="3851920" cy="26064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Ⅱ</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公民連携</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経営形態の見直し</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民営化の取組</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・下水道</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grpSp>
        <p:nvGrpSpPr>
          <p:cNvPr id="49" name="グループ化 37"/>
          <p:cNvGrpSpPr/>
          <p:nvPr/>
        </p:nvGrpSpPr>
        <p:grpSpPr>
          <a:xfrm>
            <a:off x="227235" y="391348"/>
            <a:ext cx="8712968" cy="369332"/>
            <a:chOff x="179512" y="260648"/>
            <a:chExt cx="8712968" cy="369332"/>
          </a:xfrm>
        </p:grpSpPr>
        <p:sp>
          <p:nvSpPr>
            <p:cNvPr id="51" name="正方形/長方形 50"/>
            <p:cNvSpPr/>
            <p:nvPr/>
          </p:nvSpPr>
          <p:spPr>
            <a:xfrm>
              <a:off x="179512" y="260648"/>
              <a:ext cx="5904656" cy="369332"/>
            </a:xfrm>
            <a:prstGeom prst="rect">
              <a:avLst/>
            </a:prstGeom>
          </p:spPr>
          <p:txBody>
            <a:bodyPr wrap="square">
              <a:spAutoFit/>
            </a:body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1" lang="ja-JP" altLang="en-US" sz="1800" b="1" i="0" u="none" strike="noStrike" kern="1200" cap="none" spc="0" normalizeH="0" baseline="0" noProof="0" dirty="0">
                  <a:ln>
                    <a:noFill/>
                  </a:ln>
                  <a:solidFill>
                    <a:prstClr val="black"/>
                  </a:solidFill>
                  <a:effectLst/>
                  <a:uLnTx/>
                  <a:uFillTx/>
                  <a:latin typeface="Times New Roman" pitchFamily="18" charset="0"/>
                  <a:ea typeface="ＭＳ ゴシック" pitchFamily="49" charset="-128"/>
                  <a:cs typeface="+mn-cs"/>
                </a:rPr>
                <a:t>他都市と比較した事業効率</a:t>
              </a:r>
            </a:p>
          </p:txBody>
        </p:sp>
        <p:cxnSp>
          <p:nvCxnSpPr>
            <p:cNvPr id="52" name="直線コネクタ 51"/>
            <p:cNvCxnSpPr/>
            <p:nvPr/>
          </p:nvCxnSpPr>
          <p:spPr>
            <a:xfrm>
              <a:off x="179512" y="620688"/>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53" name="Text Box 22"/>
          <p:cNvSpPr txBox="1">
            <a:spLocks noChangeArrowheads="1"/>
          </p:cNvSpPr>
          <p:nvPr/>
        </p:nvSpPr>
        <p:spPr bwMode="auto">
          <a:xfrm>
            <a:off x="260474" y="723471"/>
            <a:ext cx="8632006" cy="685800"/>
          </a:xfrm>
          <a:prstGeom prst="rect">
            <a:avLst/>
          </a:prstGeom>
          <a:noFill/>
          <a:ln w="9525">
            <a:noFill/>
            <a:miter lim="800000"/>
            <a:headEnd/>
            <a:tailEnd/>
          </a:ln>
        </p:spPr>
        <p:txBody>
          <a:bodyPr/>
          <a:lstStyle/>
          <a:p>
            <a:pPr marL="0" marR="0" lvl="0" indent="0" algn="l" defTabSz="914400" rtl="0" eaLnBrk="1" fontAlgn="auto" latinLnBrk="0" hangingPunct="1">
              <a:lnSpc>
                <a:spcPct val="125000"/>
              </a:lnSpc>
              <a:spcBef>
                <a:spcPct val="5000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大阪市では早期に施設整備してきたことから、資本費（支払利息＋減価償却費）単価は極めて低く、維持管理費（人件費＋物件費）単価は他都市平均並みである。</a:t>
            </a:r>
            <a:endParaRPr kumimoji="1" lang="ja-JP" altLang="en-US" sz="1800" b="0" i="0" u="none" strike="noStrike" kern="1200" cap="none" spc="0" normalizeH="0" baseline="0" noProof="0" dirty="0">
              <a:ln>
                <a:noFill/>
              </a:ln>
              <a:solidFill>
                <a:srgbClr val="FF0000"/>
              </a:solidFill>
              <a:effectLst/>
              <a:uLnTx/>
              <a:uFillTx/>
              <a:latin typeface="Calibri"/>
              <a:ea typeface="ＭＳ Ｐゴシック" panose="020B0600070205080204" pitchFamily="50" charset="-128"/>
              <a:cs typeface="+mn-cs"/>
            </a:endParaRPr>
          </a:p>
        </p:txBody>
      </p:sp>
      <p:sp>
        <p:nvSpPr>
          <p:cNvPr id="4" name="スライド番号プレースホルダー 3"/>
          <p:cNvSpPr>
            <a:spLocks noGrp="1"/>
          </p:cNvSpPr>
          <p:nvPr>
            <p:ph type="sldNum" sz="quarter" idx="12"/>
          </p:nvPr>
        </p:nvSpPr>
        <p:spPr>
          <a:xfrm>
            <a:off x="7045852" y="6494268"/>
            <a:ext cx="2133600" cy="365125"/>
          </a:xfrm>
        </p:spPr>
        <p:txBody>
          <a:bodyPr/>
          <a:lstStyle/>
          <a:p>
            <a:fld id="{CCEC3038-1CF1-4B63-9920-55248DCFBA97}" type="slidenum">
              <a:rPr kumimoji="1" lang="ja-JP" altLang="en-US" smtClean="0"/>
              <a:pPr/>
              <a:t>117</a:t>
            </a:fld>
            <a:endParaRPr kumimoji="1" lang="ja-JP" altLang="en-US" dirty="0"/>
          </a:p>
        </p:txBody>
      </p:sp>
      <p:pic>
        <p:nvPicPr>
          <p:cNvPr id="5" name="図 4"/>
          <p:cNvPicPr>
            <a:picLocks noChangeAspect="1"/>
          </p:cNvPicPr>
          <p:nvPr/>
        </p:nvPicPr>
        <p:blipFill>
          <a:blip r:embed="rId2"/>
          <a:stretch>
            <a:fillRect/>
          </a:stretch>
        </p:blipFill>
        <p:spPr>
          <a:xfrm>
            <a:off x="160613" y="1552452"/>
            <a:ext cx="8925318" cy="5163760"/>
          </a:xfrm>
          <a:prstGeom prst="rect">
            <a:avLst/>
          </a:prstGeom>
        </p:spPr>
      </p:pic>
    </p:spTree>
    <p:extLst>
      <p:ext uri="{BB962C8B-B14F-4D97-AF65-F5344CB8AC3E}">
        <p14:creationId xmlns:p14="http://schemas.microsoft.com/office/powerpoint/2010/main" val="3485120150"/>
      </p:ext>
    </p:extLst>
  </p:cSld>
  <p:clrMapOvr>
    <a:masterClrMapping/>
  </p:clrMapOvr>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26" name="Text Box 13"/>
          <p:cNvSpPr txBox="1">
            <a:spLocks noChangeArrowheads="1"/>
          </p:cNvSpPr>
          <p:nvPr/>
        </p:nvSpPr>
        <p:spPr bwMode="auto">
          <a:xfrm>
            <a:off x="99060" y="1844824"/>
            <a:ext cx="4527651" cy="276999"/>
          </a:xfrm>
          <a:prstGeom prst="rect">
            <a:avLst/>
          </a:prstGeom>
          <a:noFill/>
          <a:ln w="9525">
            <a:noFill/>
            <a:miter lim="800000"/>
            <a:headEnd/>
            <a:tailEnd/>
          </a:ln>
        </p:spPr>
        <p:txBody>
          <a:bodyPr wrap="square">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&lt;</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処理水量あたりの部門別職員数　</a:t>
            </a: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2012</a:t>
            </a: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　単位：人</a:t>
            </a:r>
            <a:r>
              <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億</a:t>
            </a:r>
            <a:r>
              <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m</a:t>
            </a:r>
            <a:r>
              <a:rPr kumimoji="1" lang="en-US" altLang="ja-JP" sz="1000" b="0" i="0" u="none" strike="noStrike" kern="1200" cap="none" spc="0" normalizeH="0" baseline="30000" noProof="0" dirty="0">
                <a:ln>
                  <a:noFill/>
                </a:ln>
                <a:solidFill>
                  <a:prstClr val="black"/>
                </a:solidFill>
                <a:effectLst/>
                <a:uLnTx/>
                <a:uFillTx/>
                <a:latin typeface="Calibri"/>
                <a:ea typeface="ＭＳ Ｐゴシック" panose="020B0600070205080204" pitchFamily="50" charset="-128"/>
                <a:cs typeface="+mn-cs"/>
              </a:rPr>
              <a:t>3</a:t>
            </a: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&gt;</a:t>
            </a:r>
          </a:p>
        </p:txBody>
      </p:sp>
      <p:sp>
        <p:nvSpPr>
          <p:cNvPr id="17434" name="Text Box 36"/>
          <p:cNvSpPr txBox="1">
            <a:spLocks noChangeArrowheads="1"/>
          </p:cNvSpPr>
          <p:nvPr/>
        </p:nvSpPr>
        <p:spPr bwMode="auto">
          <a:xfrm>
            <a:off x="129712" y="1052736"/>
            <a:ext cx="8319387" cy="648512"/>
          </a:xfrm>
          <a:prstGeom prst="rect">
            <a:avLst/>
          </a:prstGeom>
          <a:noFill/>
          <a:ln w="9525">
            <a:noFill/>
            <a:miter lim="800000"/>
            <a:headEnd/>
            <a:tailEnd/>
          </a:ln>
        </p:spPr>
        <p:txBody>
          <a:bodyPr wrap="square" lIns="90000" tIns="46800" rIns="90000" bIns="46800">
            <a:spAutoFit/>
          </a:body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1" lang="en-US" altLang="ja-JP" sz="1800" b="0" i="0" u="none" strike="noStrike" kern="1200" cap="none" spc="0" normalizeH="0" baseline="0" noProof="0" dirty="0">
                <a:ln>
                  <a:noFill/>
                </a:ln>
                <a:solidFill>
                  <a:prstClr val="black"/>
                </a:solidFill>
                <a:effectLst/>
                <a:uLnTx/>
                <a:uFillTx/>
                <a:latin typeface="Arial" charset="0"/>
                <a:ea typeface="ＭＳ Ｐゴシック" panose="020B0600070205080204" pitchFamily="50" charset="-128"/>
                <a:cs typeface="+mn-cs"/>
              </a:rPr>
              <a:t>2012</a:t>
            </a:r>
            <a:r>
              <a:rPr kumimoji="1" lang="ja-JP" altLang="en-US" sz="1800" b="0" i="0" u="none" strike="noStrike" kern="1200" cap="none" spc="0" normalizeH="0" baseline="0" noProof="0" dirty="0">
                <a:ln>
                  <a:noFill/>
                </a:ln>
                <a:solidFill>
                  <a:prstClr val="black"/>
                </a:solidFill>
                <a:effectLst/>
                <a:uLnTx/>
                <a:uFillTx/>
                <a:latin typeface="Arial" charset="0"/>
                <a:ea typeface="ＭＳ Ｐゴシック" panose="020B0600070205080204" pitchFamily="50" charset="-128"/>
                <a:cs typeface="+mn-cs"/>
              </a:rPr>
              <a:t>年度時点においては、部門別では、大阪市は維持管理部門の職員数が他都市と比べて多い状況であった。</a:t>
            </a:r>
          </a:p>
        </p:txBody>
      </p:sp>
      <p:sp>
        <p:nvSpPr>
          <p:cNvPr id="17435" name="Freeform 37"/>
          <p:cNvSpPr>
            <a:spLocks/>
          </p:cNvSpPr>
          <p:nvPr/>
        </p:nvSpPr>
        <p:spPr bwMode="auto">
          <a:xfrm rot="5400000">
            <a:off x="1531840" y="4571947"/>
            <a:ext cx="182437" cy="2473083"/>
          </a:xfrm>
          <a:custGeom>
            <a:avLst/>
            <a:gdLst>
              <a:gd name="T0" fmla="*/ 2147483647 w 150"/>
              <a:gd name="T1" fmla="*/ 2147483647 h 552"/>
              <a:gd name="T2" fmla="*/ 0 w 150"/>
              <a:gd name="T3" fmla="*/ 0 h 552"/>
              <a:gd name="T4" fmla="*/ 0 w 150"/>
              <a:gd name="T5" fmla="*/ 2147483647 h 552"/>
              <a:gd name="T6" fmla="*/ 2147483647 w 150"/>
              <a:gd name="T7" fmla="*/ 2147483647 h 552"/>
              <a:gd name="T8" fmla="*/ 0 60000 65536"/>
              <a:gd name="T9" fmla="*/ 0 60000 65536"/>
              <a:gd name="T10" fmla="*/ 0 60000 65536"/>
              <a:gd name="T11" fmla="*/ 0 60000 65536"/>
              <a:gd name="T12" fmla="*/ 0 w 150"/>
              <a:gd name="T13" fmla="*/ 0 h 552"/>
              <a:gd name="T14" fmla="*/ 150 w 150"/>
              <a:gd name="T15" fmla="*/ 552 h 552"/>
            </a:gdLst>
            <a:ahLst/>
            <a:cxnLst>
              <a:cxn ang="T8">
                <a:pos x="T0" y="T1"/>
              </a:cxn>
              <a:cxn ang="T9">
                <a:pos x="T2" y="T3"/>
              </a:cxn>
              <a:cxn ang="T10">
                <a:pos x="T4" y="T5"/>
              </a:cxn>
              <a:cxn ang="T11">
                <a:pos x="T6" y="T7"/>
              </a:cxn>
            </a:cxnLst>
            <a:rect l="T12" t="T13" r="T14" b="T15"/>
            <a:pathLst>
              <a:path w="150" h="552">
                <a:moveTo>
                  <a:pt x="150" y="276"/>
                </a:moveTo>
                <a:lnTo>
                  <a:pt x="0" y="0"/>
                </a:lnTo>
                <a:lnTo>
                  <a:pt x="0" y="552"/>
                </a:lnTo>
                <a:lnTo>
                  <a:pt x="150" y="276"/>
                </a:lnTo>
                <a:close/>
              </a:path>
            </a:pathLst>
          </a:custGeom>
          <a:solidFill>
            <a:srgbClr val="C0C0C0"/>
          </a:solidFill>
          <a:ln w="9525" cap="rnd">
            <a:solidFill>
              <a:srgbClr val="000000"/>
            </a:solidFill>
            <a:prstDash val="solid"/>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7436" name="Text Box 38"/>
          <p:cNvSpPr txBox="1">
            <a:spLocks noChangeArrowheads="1"/>
          </p:cNvSpPr>
          <p:nvPr/>
        </p:nvSpPr>
        <p:spPr bwMode="auto">
          <a:xfrm>
            <a:off x="458318" y="6155431"/>
            <a:ext cx="2329484" cy="307777"/>
          </a:xfrm>
          <a:prstGeom prst="rect">
            <a:avLst/>
          </a:prstGeom>
          <a:noFill/>
          <a:ln w="9525">
            <a:noFill/>
            <a:miter lim="800000"/>
            <a:headEnd/>
            <a:tailEnd/>
          </a:ln>
        </p:spPr>
        <p:txBody>
          <a:bodyPr wrap="none">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維持管理部門の職員が多い</a:t>
            </a:r>
          </a:p>
        </p:txBody>
      </p:sp>
      <p:graphicFrame>
        <p:nvGraphicFramePr>
          <p:cNvPr id="17410" name="Object 99"/>
          <p:cNvGraphicFramePr>
            <a:graphicFrameLocks noChangeAspect="1"/>
          </p:cNvGraphicFramePr>
          <p:nvPr>
            <p:extLst>
              <p:ext uri="{D42A27DB-BD31-4B8C-83A1-F6EECF244321}">
                <p14:modId xmlns:p14="http://schemas.microsoft.com/office/powerpoint/2010/main" val="4221046529"/>
              </p:ext>
            </p:extLst>
          </p:nvPr>
        </p:nvGraphicFramePr>
        <p:xfrm>
          <a:off x="247650" y="2773363"/>
          <a:ext cx="3062288" cy="2565400"/>
        </p:xfrm>
        <a:graphic>
          <a:graphicData uri="http://schemas.openxmlformats.org/presentationml/2006/ole">
            <mc:AlternateContent xmlns:mc="http://schemas.openxmlformats.org/markup-compatibility/2006">
              <mc:Choice xmlns:v="urn:schemas-microsoft-com:vml" Requires="v">
                <p:oleObj spid="_x0000_s2389" name="ワークシート" r:id="rId3" imgW="3247870" imgH="2438526" progId="Excel.Sheet.8">
                  <p:embed/>
                </p:oleObj>
              </mc:Choice>
              <mc:Fallback>
                <p:oleObj name="ワークシート" r:id="rId3" imgW="3247870" imgH="2438526" progId="Excel.Sheet.8">
                  <p:embed/>
                  <p:pic>
                    <p:nvPicPr>
                      <p:cNvPr id="17410" name="Object 99"/>
                      <p:cNvPicPr>
                        <a:picLocks noChangeAspect="1" noChangeArrowheads="1"/>
                      </p:cNvPicPr>
                      <p:nvPr/>
                    </p:nvPicPr>
                    <p:blipFill>
                      <a:blip r:embed="rId4"/>
                      <a:srcRect/>
                      <a:stretch>
                        <a:fillRect/>
                      </a:stretch>
                    </p:blipFill>
                    <p:spPr bwMode="auto">
                      <a:xfrm>
                        <a:off x="247650" y="2773363"/>
                        <a:ext cx="3062288" cy="256540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graphicFrame>
        <p:nvGraphicFramePr>
          <p:cNvPr id="17416" name="Object 93"/>
          <p:cNvGraphicFramePr>
            <a:graphicFrameLocks noChangeAspect="1"/>
          </p:cNvGraphicFramePr>
          <p:nvPr/>
        </p:nvGraphicFramePr>
        <p:xfrm>
          <a:off x="6059921" y="2676139"/>
          <a:ext cx="2778577" cy="2740025"/>
        </p:xfrm>
        <a:graphic>
          <a:graphicData uri="http://schemas.openxmlformats.org/presentationml/2006/ole">
            <mc:AlternateContent xmlns:mc="http://schemas.openxmlformats.org/markup-compatibility/2006">
              <mc:Choice xmlns:v="urn:schemas-microsoft-com:vml" Requires="v">
                <p:oleObj spid="_x0000_s2390" name="ワークシート" r:id="rId5" imgW="2219454" imgH="2514701" progId="Excel.Sheet.8">
                  <p:embed/>
                </p:oleObj>
              </mc:Choice>
              <mc:Fallback>
                <p:oleObj name="ワークシート" r:id="rId5" imgW="2219454" imgH="2514701" progId="Excel.Sheet.8">
                  <p:embed/>
                  <p:pic>
                    <p:nvPicPr>
                      <p:cNvPr id="17416" name="Object 93"/>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6059921" y="2676139"/>
                        <a:ext cx="2778577" cy="2740025"/>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graphicFrame>
        <p:nvGraphicFramePr>
          <p:cNvPr id="17417" name="Object 92"/>
          <p:cNvGraphicFramePr>
            <a:graphicFrameLocks noChangeAspect="1"/>
          </p:cNvGraphicFramePr>
          <p:nvPr>
            <p:extLst>
              <p:ext uri="{D42A27DB-BD31-4B8C-83A1-F6EECF244321}">
                <p14:modId xmlns:p14="http://schemas.microsoft.com/office/powerpoint/2010/main" val="1768551186"/>
              </p:ext>
            </p:extLst>
          </p:nvPr>
        </p:nvGraphicFramePr>
        <p:xfrm>
          <a:off x="3189288" y="2773363"/>
          <a:ext cx="3060700" cy="2584450"/>
        </p:xfrm>
        <a:graphic>
          <a:graphicData uri="http://schemas.openxmlformats.org/presentationml/2006/ole">
            <mc:AlternateContent xmlns:mc="http://schemas.openxmlformats.org/markup-compatibility/2006">
              <mc:Choice xmlns:v="urn:schemas-microsoft-com:vml" Requires="v">
                <p:oleObj spid="_x0000_s2391" name="ワークシート" r:id="rId7" imgW="2666908" imgH="2286189" progId="Excel.Sheet.8">
                  <p:embed/>
                </p:oleObj>
              </mc:Choice>
              <mc:Fallback>
                <p:oleObj name="ワークシート" r:id="rId7" imgW="2666908" imgH="2286189" progId="Excel.Sheet.8">
                  <p:embed/>
                  <p:pic>
                    <p:nvPicPr>
                      <p:cNvPr id="17417" name="Object 92"/>
                      <p:cNvPicPr>
                        <a:picLocks noChangeAspect="1" noChangeArrowheads="1"/>
                      </p:cNvPicPr>
                      <p:nvPr/>
                    </p:nvPicPr>
                    <p:blipFill>
                      <a:blip r:embed="rId8"/>
                      <a:srcRect/>
                      <a:stretch>
                        <a:fillRect/>
                      </a:stretch>
                    </p:blipFill>
                    <p:spPr bwMode="auto">
                      <a:xfrm>
                        <a:off x="3189288" y="2773363"/>
                        <a:ext cx="3060700" cy="258445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17421" name="Text Box 4"/>
          <p:cNvSpPr txBox="1">
            <a:spLocks noChangeArrowheads="1"/>
          </p:cNvSpPr>
          <p:nvPr/>
        </p:nvSpPr>
        <p:spPr bwMode="auto">
          <a:xfrm>
            <a:off x="240187" y="2527530"/>
            <a:ext cx="1082348" cy="246221"/>
          </a:xfrm>
          <a:prstGeom prst="rect">
            <a:avLst/>
          </a:prstGeom>
          <a:noFill/>
          <a:ln w="9525">
            <a:noFill/>
            <a:miter lim="800000"/>
            <a:headEnd/>
            <a:tailEnd/>
          </a:ln>
        </p:spPr>
        <p:txBody>
          <a:bodyPr wrap="none">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維持管理部門</a:t>
            </a:r>
          </a:p>
        </p:txBody>
      </p:sp>
      <p:sp>
        <p:nvSpPr>
          <p:cNvPr id="17424" name="Text Box 7"/>
          <p:cNvSpPr txBox="1">
            <a:spLocks noChangeArrowheads="1"/>
          </p:cNvSpPr>
          <p:nvPr/>
        </p:nvSpPr>
        <p:spPr bwMode="auto">
          <a:xfrm>
            <a:off x="3226321" y="2413230"/>
            <a:ext cx="819150" cy="228600"/>
          </a:xfrm>
          <a:prstGeom prst="rect">
            <a:avLst/>
          </a:prstGeom>
          <a:noFill/>
          <a:ln w="9525">
            <a:noFill/>
            <a:miter lim="800000"/>
            <a:headEnd/>
            <a:tailEnd/>
          </a:ln>
        </p:spPr>
        <p:txBody>
          <a:bodyPr wrap="none">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資本部門</a:t>
            </a:r>
          </a:p>
        </p:txBody>
      </p:sp>
      <p:sp>
        <p:nvSpPr>
          <p:cNvPr id="17425" name="Text Box 8"/>
          <p:cNvSpPr txBox="1">
            <a:spLocks noChangeArrowheads="1"/>
          </p:cNvSpPr>
          <p:nvPr/>
        </p:nvSpPr>
        <p:spPr bwMode="auto">
          <a:xfrm>
            <a:off x="6112341" y="2348879"/>
            <a:ext cx="1558440" cy="246221"/>
          </a:xfrm>
          <a:prstGeom prst="rect">
            <a:avLst/>
          </a:prstGeom>
          <a:noFill/>
          <a:ln w="9525">
            <a:noFill/>
            <a:miter lim="800000"/>
            <a:headEnd/>
            <a:tailEnd/>
          </a:ln>
        </p:spPr>
        <p:txBody>
          <a:bodyPr wrap="none">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その他（総務部門など）</a:t>
            </a:r>
            <a:endParaRPr kumimoji="1" lang="ja-JP" altLang="en-US" sz="1000" b="0" i="0" u="none" strike="noStrike" kern="1200" cap="none" spc="0" normalizeH="0" baseline="30000" noProof="0" dirty="0">
              <a:ln>
                <a:noFill/>
              </a:ln>
              <a:solidFill>
                <a:prstClr val="black"/>
              </a:solidFill>
              <a:effectLst/>
              <a:uLnTx/>
              <a:uFillTx/>
              <a:latin typeface="Calibri"/>
              <a:ea typeface="ＭＳ Ｐゴシック" panose="020B0600070205080204" pitchFamily="50" charset="-128"/>
              <a:cs typeface="+mn-cs"/>
            </a:endParaRPr>
          </a:p>
        </p:txBody>
      </p:sp>
      <p:sp>
        <p:nvSpPr>
          <p:cNvPr id="17438" name="Line 50"/>
          <p:cNvSpPr>
            <a:spLocks noChangeShapeType="1"/>
          </p:cNvSpPr>
          <p:nvPr/>
        </p:nvSpPr>
        <p:spPr bwMode="auto">
          <a:xfrm>
            <a:off x="99060" y="3924695"/>
            <a:ext cx="1524000" cy="0"/>
          </a:xfrm>
          <a:prstGeom prst="line">
            <a:avLst/>
          </a:prstGeom>
          <a:no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7439" name="Line 51"/>
          <p:cNvSpPr>
            <a:spLocks noChangeShapeType="1"/>
          </p:cNvSpPr>
          <p:nvPr/>
        </p:nvSpPr>
        <p:spPr bwMode="auto">
          <a:xfrm>
            <a:off x="275858" y="3857038"/>
            <a:ext cx="2711965" cy="5697"/>
          </a:xfrm>
          <a:prstGeom prst="line">
            <a:avLst/>
          </a:prstGeom>
          <a:noFill/>
          <a:ln w="9525">
            <a:solidFill>
              <a:srgbClr val="000000"/>
            </a:solidFill>
            <a:prstDash val="sysDot"/>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7440" name="Text Box 52"/>
          <p:cNvSpPr txBox="1">
            <a:spLocks noChangeArrowheads="1"/>
          </p:cNvSpPr>
          <p:nvPr/>
        </p:nvSpPr>
        <p:spPr bwMode="auto">
          <a:xfrm>
            <a:off x="2451989" y="3314327"/>
            <a:ext cx="457200" cy="402291"/>
          </a:xfrm>
          <a:prstGeom prst="rect">
            <a:avLst/>
          </a:prstGeom>
          <a:noFill/>
          <a:ln w="9525">
            <a:noFill/>
            <a:miter lim="800000"/>
            <a:headEnd/>
            <a:tailEnd/>
          </a:ln>
        </p:spPr>
        <p:txBody>
          <a:bodyPr lIns="90000" tIns="46800" rIns="90000" bIns="46800">
            <a:spAutoFit/>
          </a:body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平均</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132</a:t>
            </a:r>
          </a:p>
        </p:txBody>
      </p:sp>
      <p:sp>
        <p:nvSpPr>
          <p:cNvPr id="17445" name="Line 57"/>
          <p:cNvSpPr>
            <a:spLocks noChangeShapeType="1"/>
          </p:cNvSpPr>
          <p:nvPr/>
        </p:nvSpPr>
        <p:spPr bwMode="auto">
          <a:xfrm>
            <a:off x="3176332" y="3626519"/>
            <a:ext cx="2675629" cy="19084"/>
          </a:xfrm>
          <a:prstGeom prst="line">
            <a:avLst/>
          </a:prstGeom>
          <a:noFill/>
          <a:ln w="9525">
            <a:solidFill>
              <a:srgbClr val="000000"/>
            </a:solidFill>
            <a:prstDash val="sysDot"/>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7446" name="Text Box 58"/>
          <p:cNvSpPr txBox="1">
            <a:spLocks noChangeArrowheads="1"/>
          </p:cNvSpPr>
          <p:nvPr/>
        </p:nvSpPr>
        <p:spPr bwMode="auto">
          <a:xfrm>
            <a:off x="5488274" y="2910967"/>
            <a:ext cx="457200" cy="402291"/>
          </a:xfrm>
          <a:prstGeom prst="rect">
            <a:avLst/>
          </a:prstGeom>
          <a:noFill/>
          <a:ln w="9525">
            <a:noFill/>
            <a:miter lim="800000"/>
            <a:headEnd/>
            <a:tailEnd/>
          </a:ln>
        </p:spPr>
        <p:txBody>
          <a:bodyPr lIns="90000" tIns="46800" rIns="90000" bIns="46800">
            <a:spAutoFit/>
          </a:body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平均</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46</a:t>
            </a:r>
            <a:endPar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17447" name="Line 59"/>
          <p:cNvSpPr>
            <a:spLocks noChangeShapeType="1"/>
          </p:cNvSpPr>
          <p:nvPr/>
        </p:nvSpPr>
        <p:spPr bwMode="auto">
          <a:xfrm>
            <a:off x="6112341" y="3615785"/>
            <a:ext cx="2736304" cy="11976"/>
          </a:xfrm>
          <a:prstGeom prst="line">
            <a:avLst/>
          </a:prstGeom>
          <a:noFill/>
          <a:ln w="9525">
            <a:solidFill>
              <a:srgbClr val="000000"/>
            </a:solidFill>
            <a:prstDash val="sysDot"/>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7448" name="Text Box 60"/>
          <p:cNvSpPr txBox="1">
            <a:spLocks noChangeArrowheads="1"/>
          </p:cNvSpPr>
          <p:nvPr/>
        </p:nvSpPr>
        <p:spPr bwMode="auto">
          <a:xfrm>
            <a:off x="8449099" y="2603312"/>
            <a:ext cx="457200" cy="402291"/>
          </a:xfrm>
          <a:prstGeom prst="rect">
            <a:avLst/>
          </a:prstGeom>
          <a:noFill/>
          <a:ln w="9525">
            <a:noFill/>
            <a:miter lim="800000"/>
            <a:headEnd/>
            <a:tailEnd/>
          </a:ln>
        </p:spPr>
        <p:txBody>
          <a:bodyPr lIns="90000" tIns="46800" rIns="90000" bIns="46800">
            <a:spAutoFit/>
          </a:body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平均</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22</a:t>
            </a:r>
            <a:endPar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grpSp>
        <p:nvGrpSpPr>
          <p:cNvPr id="2" name="グループ化 51"/>
          <p:cNvGrpSpPr/>
          <p:nvPr/>
        </p:nvGrpSpPr>
        <p:grpSpPr>
          <a:xfrm>
            <a:off x="168179" y="394156"/>
            <a:ext cx="8712968" cy="369332"/>
            <a:chOff x="179512" y="260648"/>
            <a:chExt cx="8712968" cy="369332"/>
          </a:xfrm>
        </p:grpSpPr>
        <p:sp>
          <p:nvSpPr>
            <p:cNvPr id="54" name="正方形/長方形 53"/>
            <p:cNvSpPr/>
            <p:nvPr/>
          </p:nvSpPr>
          <p:spPr>
            <a:xfrm>
              <a:off x="251520" y="260648"/>
              <a:ext cx="5904656" cy="369332"/>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prstClr val="black"/>
                  </a:solidFill>
                  <a:effectLst/>
                  <a:uLnTx/>
                  <a:uFillTx/>
                  <a:latin typeface="Times New Roman" pitchFamily="18" charset="0"/>
                  <a:ea typeface="ＭＳ ゴシック" pitchFamily="49" charset="-128"/>
                  <a:cs typeface="+mn-cs"/>
                </a:rPr>
                <a:t>他都市と比較した</a:t>
              </a:r>
              <a:r>
                <a:rPr kumimoji="1" lang="ja-JP" altLang="en-US" sz="1800" b="1"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rPr>
                <a:t>職員数</a:t>
              </a:r>
            </a:p>
          </p:txBody>
        </p:sp>
        <p:cxnSp>
          <p:nvCxnSpPr>
            <p:cNvPr id="55" name="直線コネクタ 54"/>
            <p:cNvCxnSpPr/>
            <p:nvPr/>
          </p:nvCxnSpPr>
          <p:spPr>
            <a:xfrm>
              <a:off x="179512" y="620688"/>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25" name="正方形/長方形 24"/>
          <p:cNvSpPr/>
          <p:nvPr/>
        </p:nvSpPr>
        <p:spPr>
          <a:xfrm>
            <a:off x="7815724" y="395372"/>
            <a:ext cx="1073243" cy="369332"/>
          </a:xfrm>
          <a:prstGeom prst="rect">
            <a:avLst/>
          </a:prstGeom>
          <a:noFill/>
        </p:spPr>
        <p:txBody>
          <a:bodyPr wrap="none">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Why</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p>
        </p:txBody>
      </p:sp>
      <p:sp>
        <p:nvSpPr>
          <p:cNvPr id="28" name="テキスト ボックス 27"/>
          <p:cNvSpPr txBox="1"/>
          <p:nvPr/>
        </p:nvSpPr>
        <p:spPr>
          <a:xfrm>
            <a:off x="0" y="0"/>
            <a:ext cx="3851920" cy="26064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Ⅱ</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公民連携</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経営形態の見直し</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民営化の取組</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・下水道</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3" name="スライド番号プレースホルダー 2"/>
          <p:cNvSpPr>
            <a:spLocks noGrp="1"/>
          </p:cNvSpPr>
          <p:nvPr>
            <p:ph type="sldNum" sz="quarter" idx="12"/>
          </p:nvPr>
        </p:nvSpPr>
        <p:spPr/>
        <p:txBody>
          <a:bodyPr/>
          <a:lstStyle/>
          <a:p>
            <a:fld id="{CCEC3038-1CF1-4B63-9920-55248DCFBA97}" type="slidenum">
              <a:rPr kumimoji="1" lang="ja-JP" altLang="en-US" smtClean="0"/>
              <a:pPr/>
              <a:t>118</a:t>
            </a:fld>
            <a:endParaRPr kumimoji="1" lang="ja-JP" altLang="en-US" dirty="0"/>
          </a:p>
        </p:txBody>
      </p:sp>
    </p:spTree>
    <p:extLst>
      <p:ext uri="{BB962C8B-B14F-4D97-AF65-F5344CB8AC3E}">
        <p14:creationId xmlns:p14="http://schemas.microsoft.com/office/powerpoint/2010/main" val="2299704430"/>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 name="表 6"/>
          <p:cNvGraphicFramePr>
            <a:graphicFrameLocks noGrp="1"/>
          </p:cNvGraphicFramePr>
          <p:nvPr>
            <p:extLst/>
          </p:nvPr>
        </p:nvGraphicFramePr>
        <p:xfrm>
          <a:off x="279300" y="993966"/>
          <a:ext cx="8424936" cy="5266266"/>
        </p:xfrm>
        <a:graphic>
          <a:graphicData uri="http://schemas.openxmlformats.org/drawingml/2006/table">
            <a:tbl>
              <a:tblPr firstRow="1" bandRow="1">
                <a:tableStyleId>{5940675A-B579-460E-94D1-54222C63F5DA}</a:tableStyleId>
              </a:tblPr>
              <a:tblGrid>
                <a:gridCol w="476276">
                  <a:extLst>
                    <a:ext uri="{9D8B030D-6E8A-4147-A177-3AD203B41FA5}">
                      <a16:colId xmlns:a16="http://schemas.microsoft.com/office/drawing/2014/main" val="20000"/>
                    </a:ext>
                  </a:extLst>
                </a:gridCol>
                <a:gridCol w="864096">
                  <a:extLst>
                    <a:ext uri="{9D8B030D-6E8A-4147-A177-3AD203B41FA5}">
                      <a16:colId xmlns:a16="http://schemas.microsoft.com/office/drawing/2014/main" val="20001"/>
                    </a:ext>
                  </a:extLst>
                </a:gridCol>
                <a:gridCol w="1224136">
                  <a:extLst>
                    <a:ext uri="{9D8B030D-6E8A-4147-A177-3AD203B41FA5}">
                      <a16:colId xmlns:a16="http://schemas.microsoft.com/office/drawing/2014/main" val="20002"/>
                    </a:ext>
                  </a:extLst>
                </a:gridCol>
                <a:gridCol w="2880320">
                  <a:extLst>
                    <a:ext uri="{9D8B030D-6E8A-4147-A177-3AD203B41FA5}">
                      <a16:colId xmlns:a16="http://schemas.microsoft.com/office/drawing/2014/main" val="20003"/>
                    </a:ext>
                  </a:extLst>
                </a:gridCol>
                <a:gridCol w="2980108">
                  <a:extLst>
                    <a:ext uri="{9D8B030D-6E8A-4147-A177-3AD203B41FA5}">
                      <a16:colId xmlns:a16="http://schemas.microsoft.com/office/drawing/2014/main" val="2927446107"/>
                    </a:ext>
                  </a:extLst>
                </a:gridCol>
              </a:tblGrid>
              <a:tr h="200216">
                <a:tc rowSpan="2">
                  <a:txBody>
                    <a:bodyPr/>
                    <a:lstStyle/>
                    <a:p>
                      <a:pPr algn="ctr"/>
                      <a:r>
                        <a:rPr kumimoji="1" lang="ja-JP" altLang="en-US" sz="900" dirty="0">
                          <a:solidFill>
                            <a:schemeClr val="tx1"/>
                          </a:solidFill>
                        </a:rPr>
                        <a:t>新規・</a:t>
                      </a:r>
                      <a:endParaRPr kumimoji="1" lang="en-US" altLang="ja-JP" sz="900" dirty="0">
                        <a:solidFill>
                          <a:schemeClr val="tx1"/>
                        </a:solidFill>
                      </a:endParaRPr>
                    </a:p>
                    <a:p>
                      <a:pPr algn="ctr"/>
                      <a:r>
                        <a:rPr kumimoji="1" lang="ja-JP" altLang="en-US" sz="900" dirty="0">
                          <a:solidFill>
                            <a:schemeClr val="tx1"/>
                          </a:solidFill>
                        </a:rPr>
                        <a:t>拡充</a:t>
                      </a:r>
                    </a:p>
                  </a:txBody>
                  <a:tcPr anchor="ctr"/>
                </a:tc>
                <a:tc rowSpan="2">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1400" dirty="0">
                          <a:solidFill>
                            <a:schemeClr val="tx1"/>
                          </a:solidFill>
                        </a:rPr>
                        <a:t>項　目</a:t>
                      </a:r>
                    </a:p>
                  </a:txBody>
                  <a:tcPr anchor="ctr"/>
                </a:tc>
                <a:tc rowSpan="2">
                  <a:txBody>
                    <a:bodyPr/>
                    <a:lstStyle/>
                    <a:p>
                      <a:pPr algn="ctr"/>
                      <a:r>
                        <a:rPr kumimoji="1" lang="ja-JP" altLang="en-US" sz="1400" dirty="0">
                          <a:solidFill>
                            <a:schemeClr val="tx1"/>
                          </a:solidFill>
                        </a:rPr>
                        <a:t>以前の状況</a:t>
                      </a:r>
                    </a:p>
                  </a:txBody>
                  <a:tcPr anchor="ctr"/>
                </a:tc>
                <a:tc gridSpan="2">
                  <a:txBody>
                    <a:bodyPr/>
                    <a:lstStyle/>
                    <a:p>
                      <a:pPr algn="ctr"/>
                      <a:r>
                        <a:rPr kumimoji="1" lang="ja-JP" altLang="en-US" sz="1600" dirty="0">
                          <a:solidFill>
                            <a:schemeClr val="tx1"/>
                          </a:solidFill>
                        </a:rPr>
                        <a:t>現在の主な取組み</a:t>
                      </a:r>
                    </a:p>
                  </a:txBody>
                  <a:tcPr anchor="ctr">
                    <a:lnB w="12700" cap="flat" cmpd="sng" algn="ctr">
                      <a:solidFill>
                        <a:schemeClr val="tx1"/>
                      </a:solidFill>
                      <a:prstDash val="solid"/>
                      <a:round/>
                      <a:headEnd type="none" w="med" len="med"/>
                      <a:tailEnd type="none" w="med" len="med"/>
                    </a:lnB>
                  </a:tcPr>
                </a:tc>
                <a:tc hMerge="1">
                  <a:txBody>
                    <a:bodyPr/>
                    <a:lstStyle/>
                    <a:p>
                      <a:pPr algn="ctr"/>
                      <a:endParaRPr kumimoji="1" lang="ja-JP" altLang="en-US" sz="1600" dirty="0"/>
                    </a:p>
                  </a:txBody>
                  <a:tcPr anchor="ctr">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0"/>
                  </a:ext>
                </a:extLst>
              </a:tr>
              <a:tr h="587586">
                <a:tc vMerge="1">
                  <a:txBody>
                    <a:bodyPr/>
                    <a:lstStyle/>
                    <a:p>
                      <a:endParaRPr kumimoji="1" lang="ja-JP" altLang="en-US"/>
                    </a:p>
                  </a:txBody>
                  <a:tcPr/>
                </a:tc>
                <a:tc vMerge="1">
                  <a:txBody>
                    <a:bodyPr/>
                    <a:lstStyle/>
                    <a:p>
                      <a:endParaRPr kumimoji="1" lang="ja-JP" altLang="en-US"/>
                    </a:p>
                  </a:txBody>
                  <a:tcPr/>
                </a:tc>
                <a:tc vMerge="1">
                  <a:txBody>
                    <a:bodyPr/>
                    <a:lstStyle/>
                    <a:p>
                      <a:endParaRPr kumimoji="1" lang="ja-JP" altLang="en-US"/>
                    </a:p>
                  </a:txBody>
                  <a:tcPr/>
                </a:tc>
                <a:tc>
                  <a:txBody>
                    <a:bodyPr/>
                    <a:lstStyle/>
                    <a:p>
                      <a:pPr algn="ctr"/>
                      <a:r>
                        <a:rPr kumimoji="1" lang="ja-JP" altLang="en-US" sz="1200" dirty="0" smtClean="0">
                          <a:solidFill>
                            <a:schemeClr val="tx1"/>
                          </a:solidFill>
                        </a:rPr>
                        <a:t>前回</a:t>
                      </a:r>
                      <a:r>
                        <a:rPr kumimoji="1" lang="ja-JP" altLang="en-US" sz="1200" dirty="0">
                          <a:solidFill>
                            <a:schemeClr val="tx1"/>
                          </a:solidFill>
                        </a:rPr>
                        <a:t>棚卸し時点（</a:t>
                      </a:r>
                      <a:r>
                        <a:rPr kumimoji="1" lang="en-US" altLang="ja-JP" sz="1200" dirty="0">
                          <a:solidFill>
                            <a:schemeClr val="tx1"/>
                          </a:solidFill>
                        </a:rPr>
                        <a:t>2018.3</a:t>
                      </a:r>
                      <a:r>
                        <a:rPr kumimoji="1" lang="ja-JP" altLang="en-US" sz="1200" dirty="0">
                          <a:solidFill>
                            <a:schemeClr val="tx1"/>
                          </a:solidFill>
                        </a:rPr>
                        <a:t>）</a:t>
                      </a:r>
                      <a:endParaRPr kumimoji="1" lang="ja-JP" altLang="en-US" sz="1600" dirty="0">
                        <a:solidFill>
                          <a:schemeClr val="tx1"/>
                        </a:solidFill>
                      </a:endParaRPr>
                    </a:p>
                  </a:txBody>
                  <a:tcPr anchor="ctr">
                    <a:lnR w="12700" cap="flat" cmpd="sng" algn="ctr">
                      <a:solidFill>
                        <a:schemeClr val="tx1"/>
                      </a:solidFill>
                      <a:prstDash val="lgDash"/>
                      <a:round/>
                      <a:headEnd type="none" w="med" len="med"/>
                      <a:tailEnd type="none" w="med" len="med"/>
                    </a:lnR>
                    <a:lnT w="12700" cap="flat" cmpd="sng" algn="ctr">
                      <a:solidFill>
                        <a:schemeClr val="tx1"/>
                      </a:solidFill>
                      <a:prstDash val="solid"/>
                      <a:round/>
                      <a:headEnd type="none" w="med" len="med"/>
                      <a:tailEnd type="none" w="med" len="med"/>
                    </a:lnT>
                  </a:tcPr>
                </a:tc>
                <a:tc>
                  <a:txBody>
                    <a:bodyPr/>
                    <a:lstStyle/>
                    <a:p>
                      <a:pPr algn="ctr"/>
                      <a:r>
                        <a:rPr kumimoji="1" lang="ja-JP" altLang="en-US" sz="1200" kern="1200" dirty="0" smtClean="0">
                          <a:solidFill>
                            <a:schemeClr val="tx1"/>
                          </a:solidFill>
                          <a:latin typeface="+mn-lt"/>
                          <a:ea typeface="+mn-ea"/>
                          <a:cs typeface="+mn-cs"/>
                        </a:rPr>
                        <a:t>今回棚卸し時点（</a:t>
                      </a:r>
                      <a:r>
                        <a:rPr kumimoji="1" lang="en-US" altLang="ja-JP" sz="1200" kern="1200" dirty="0" smtClean="0">
                          <a:solidFill>
                            <a:schemeClr val="tx1"/>
                          </a:solidFill>
                          <a:latin typeface="+mn-lt"/>
                          <a:ea typeface="+mn-ea"/>
                          <a:cs typeface="+mn-cs"/>
                        </a:rPr>
                        <a:t>2022.11</a:t>
                      </a:r>
                      <a:r>
                        <a:rPr kumimoji="1" lang="ja-JP" altLang="en-US" sz="1200" kern="1200" dirty="0" smtClean="0">
                          <a:solidFill>
                            <a:schemeClr val="tx1"/>
                          </a:solidFill>
                          <a:latin typeface="+mn-lt"/>
                          <a:ea typeface="+mn-ea"/>
                          <a:cs typeface="+mn-cs"/>
                        </a:rPr>
                        <a:t>）</a:t>
                      </a:r>
                      <a:endParaRPr kumimoji="1" lang="ja-JP" altLang="en-US" sz="1200" kern="1200" dirty="0">
                        <a:solidFill>
                          <a:schemeClr val="tx1"/>
                        </a:solidFill>
                        <a:latin typeface="+mn-lt"/>
                        <a:ea typeface="+mn-ea"/>
                        <a:cs typeface="+mn-cs"/>
                      </a:endParaRPr>
                    </a:p>
                  </a:txBody>
                  <a:tcPr anchor="ctr">
                    <a:lnL w="12700" cap="flat" cmpd="sng" algn="ctr">
                      <a:solidFill>
                        <a:schemeClr val="tx1"/>
                      </a:solidFill>
                      <a:prstDash val="lgDash"/>
                      <a:round/>
                      <a:headEnd type="none" w="med" len="med"/>
                      <a:tailEnd type="none" w="med" len="med"/>
                    </a:lnL>
                    <a:lnT w="12700" cap="flat" cmpd="sng" algn="ctr">
                      <a:solidFill>
                        <a:schemeClr val="tx1"/>
                      </a:solidFill>
                      <a:prstDash val="solid"/>
                      <a:round/>
                      <a:headEnd type="none" w="med" len="med"/>
                      <a:tailEnd type="none" w="med" len="med"/>
                    </a:lnT>
                  </a:tcPr>
                </a:tc>
                <a:extLst>
                  <a:ext uri="{0D108BD9-81ED-4DB2-BD59-A6C34878D82A}">
                    <a16:rowId xmlns:a16="http://schemas.microsoft.com/office/drawing/2014/main" val="10001"/>
                  </a:ext>
                </a:extLst>
              </a:tr>
              <a:tr h="1508760">
                <a:tc>
                  <a:txBody>
                    <a:bodyPr/>
                    <a:lstStyle/>
                    <a:p>
                      <a:pPr algn="ctr"/>
                      <a:r>
                        <a:rPr kumimoji="1" lang="ja-JP" altLang="en-US" sz="1100" dirty="0">
                          <a:solidFill>
                            <a:schemeClr val="tx1"/>
                          </a:solidFill>
                        </a:rPr>
                        <a:t>新規</a:t>
                      </a:r>
                    </a:p>
                  </a:txBody>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200" baseline="0" dirty="0" smtClean="0">
                          <a:solidFill>
                            <a:schemeClr val="tx1"/>
                          </a:solidFill>
                        </a:rPr>
                        <a:t>g </a:t>
                      </a:r>
                      <a:r>
                        <a:rPr kumimoji="1" lang="ja-JP" altLang="en-US" sz="1200" baseline="0" dirty="0" smtClean="0">
                          <a:solidFill>
                            <a:schemeClr val="tx1"/>
                          </a:solidFill>
                        </a:rPr>
                        <a:t>児童相談</a:t>
                      </a:r>
                      <a:endParaRPr kumimoji="1" lang="en-US" altLang="ja-JP" sz="1200" baseline="0"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baseline="0" dirty="0" smtClean="0">
                          <a:solidFill>
                            <a:schemeClr val="tx1"/>
                          </a:solidFill>
                        </a:rPr>
                        <a:t>　体制等の</a:t>
                      </a:r>
                      <a:endParaRPr kumimoji="1" lang="en-US" altLang="ja-JP" sz="1200" baseline="0"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baseline="0" dirty="0" smtClean="0">
                          <a:solidFill>
                            <a:schemeClr val="tx1"/>
                          </a:solidFill>
                        </a:rPr>
                        <a:t>　拡充</a:t>
                      </a:r>
                      <a:endParaRPr kumimoji="1" lang="en-US" altLang="ja-JP" sz="1200" baseline="0" dirty="0" smtClean="0">
                        <a:solidFill>
                          <a:schemeClr val="tx1"/>
                        </a:solidFill>
                      </a:endParaRPr>
                    </a:p>
                  </a:txBody>
                  <a:tcPr marL="36000" marR="36000" marT="36000" marB="36000"/>
                </a:tc>
                <a:tc>
                  <a:txBody>
                    <a:bodyPr/>
                    <a:lstStyle/>
                    <a:p>
                      <a:r>
                        <a:rPr lang="ja-JP" altLang="en-US" sz="1200" dirty="0" smtClean="0">
                          <a:solidFill>
                            <a:schemeClr val="tx1"/>
                          </a:solidFill>
                        </a:rPr>
                        <a:t>（</a:t>
                      </a:r>
                      <a:r>
                        <a:rPr lang="en-US" altLang="ja-JP" sz="1200" dirty="0">
                          <a:solidFill>
                            <a:schemeClr val="tx1"/>
                          </a:solidFill>
                        </a:rPr>
                        <a:t>2011</a:t>
                      </a:r>
                      <a:r>
                        <a:rPr lang="ja-JP" altLang="en-US" sz="1200" dirty="0">
                          <a:solidFill>
                            <a:schemeClr val="tx1"/>
                          </a:solidFill>
                        </a:rPr>
                        <a:t>予算</a:t>
                      </a:r>
                      <a:r>
                        <a:rPr lang="ja-JP" altLang="en-US" sz="1200" dirty="0" smtClean="0">
                          <a:solidFill>
                            <a:schemeClr val="tx1"/>
                          </a:solidFill>
                        </a:rPr>
                        <a:t>：－）</a:t>
                      </a:r>
                      <a:endParaRPr kumimoji="1" lang="ja-JP" altLang="en-US" sz="1200" dirty="0">
                        <a:solidFill>
                          <a:schemeClr val="tx1"/>
                        </a:solidFill>
                      </a:endParaRPr>
                    </a:p>
                  </a:txBody>
                  <a:tcPr/>
                </a:tc>
                <a:tc>
                  <a:txBody>
                    <a:bodyPr/>
                    <a:lstStyle/>
                    <a:p>
                      <a:endParaRPr lang="ja-JP" altLang="en-US" sz="1200" dirty="0">
                        <a:solidFill>
                          <a:schemeClr val="tx1"/>
                        </a:solidFill>
                      </a:endParaRPr>
                    </a:p>
                  </a:txBody>
                  <a:tcPr>
                    <a:lnR w="12700" cap="flat" cmpd="sng" algn="ctr">
                      <a:solidFill>
                        <a:schemeClr val="tx1"/>
                      </a:solidFill>
                      <a:prstDash val="lgDash"/>
                      <a:round/>
                      <a:headEnd type="none" w="med" len="med"/>
                      <a:tailEnd type="none" w="med" len="med"/>
                    </a:lnR>
                    <a:lnBlToTr w="12700" cap="flat" cmpd="sng" algn="ctr">
                      <a:solidFill>
                        <a:schemeClr val="tx1"/>
                      </a:solidFill>
                      <a:prstDash val="solid"/>
                      <a:round/>
                      <a:headEnd type="none" w="med" len="med"/>
                      <a:tailEnd type="none" w="med" len="med"/>
                    </a:lnBlToTr>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altLang="ja-JP" sz="1200" b="0" dirty="0" smtClean="0">
                          <a:solidFill>
                            <a:schemeClr val="tx1"/>
                          </a:solidFill>
                        </a:rPr>
                        <a:t>2018</a:t>
                      </a:r>
                      <a:r>
                        <a:rPr lang="ja-JP" altLang="en-US" sz="1200" b="0" dirty="0" smtClean="0">
                          <a:solidFill>
                            <a:schemeClr val="tx1"/>
                          </a:solidFill>
                        </a:rPr>
                        <a:t>～</a:t>
                      </a:r>
                      <a:r>
                        <a:rPr lang="en-US" altLang="ja-JP" sz="1200" b="0" dirty="0" smtClean="0">
                          <a:solidFill>
                            <a:schemeClr val="tx1"/>
                          </a:solidFill>
                        </a:rPr>
                        <a:t>2022</a:t>
                      </a:r>
                      <a:r>
                        <a:rPr lang="ja-JP" altLang="en-US" sz="1200" b="0" dirty="0" smtClean="0">
                          <a:solidFill>
                            <a:schemeClr val="tx1"/>
                          </a:solidFill>
                        </a:rPr>
                        <a:t>年度：こども相談センターにおける体制強化（本務職員</a:t>
                      </a:r>
                      <a:r>
                        <a:rPr lang="en-US" altLang="ja-JP" sz="1200" b="0" dirty="0" smtClean="0">
                          <a:solidFill>
                            <a:schemeClr val="tx1"/>
                          </a:solidFill>
                        </a:rPr>
                        <a:t>262</a:t>
                      </a:r>
                      <a:r>
                        <a:rPr lang="ja-JP" altLang="en-US" sz="1200" b="0" dirty="0" smtClean="0">
                          <a:solidFill>
                            <a:schemeClr val="tx1"/>
                          </a:solidFill>
                        </a:rPr>
                        <a:t>人→</a:t>
                      </a:r>
                      <a:r>
                        <a:rPr lang="en-US" altLang="ja-JP" sz="1200" b="0" dirty="0" smtClean="0">
                          <a:solidFill>
                            <a:schemeClr val="tx1"/>
                          </a:solidFill>
                        </a:rPr>
                        <a:t>422</a:t>
                      </a:r>
                      <a:r>
                        <a:rPr lang="ja-JP" altLang="en-US" sz="1200" b="0" dirty="0" smtClean="0">
                          <a:solidFill>
                            <a:schemeClr val="tx1"/>
                          </a:solidFill>
                        </a:rPr>
                        <a:t>人）</a:t>
                      </a:r>
                    </a:p>
                    <a:p>
                      <a:pPr marL="0" marR="0" lvl="0" indent="0" algn="l" defTabSz="914400" rtl="0" eaLnBrk="1" fontAlgn="auto" latinLnBrk="0" hangingPunct="1">
                        <a:lnSpc>
                          <a:spcPct val="100000"/>
                        </a:lnSpc>
                        <a:spcBef>
                          <a:spcPts val="0"/>
                        </a:spcBef>
                        <a:spcAft>
                          <a:spcPts val="0"/>
                        </a:spcAft>
                        <a:buClrTx/>
                        <a:buSzTx/>
                        <a:buFontTx/>
                        <a:buNone/>
                        <a:tabLst/>
                        <a:defRPr/>
                      </a:pPr>
                      <a:r>
                        <a:rPr lang="en-US" altLang="ja-JP" sz="1200" b="0" dirty="0" smtClean="0">
                          <a:solidFill>
                            <a:schemeClr val="tx1"/>
                          </a:solidFill>
                        </a:rPr>
                        <a:t>2021</a:t>
                      </a:r>
                      <a:r>
                        <a:rPr lang="ja-JP" altLang="en-US" sz="1200" b="0" dirty="0" smtClean="0">
                          <a:solidFill>
                            <a:schemeClr val="tx1"/>
                          </a:solidFill>
                        </a:rPr>
                        <a:t>年度：大阪市</a:t>
                      </a:r>
                      <a:r>
                        <a:rPr lang="en-US" altLang="ja-JP" sz="1200" b="0" dirty="0" smtClean="0">
                          <a:solidFill>
                            <a:schemeClr val="tx1"/>
                          </a:solidFill>
                        </a:rPr>
                        <a:t>3</a:t>
                      </a:r>
                      <a:r>
                        <a:rPr lang="ja-JP" altLang="en-US" sz="1200" b="0" dirty="0" smtClean="0">
                          <a:solidFill>
                            <a:schemeClr val="tx1"/>
                          </a:solidFill>
                        </a:rPr>
                        <a:t>か所目の児童相談所として「北部こども相談センター」の開設。大阪府警へのオンラインによる全件共有。</a:t>
                      </a:r>
                    </a:p>
                    <a:p>
                      <a:pPr marL="0" marR="0" lvl="0" indent="0" algn="l" defTabSz="914400" rtl="0" eaLnBrk="1" fontAlgn="auto" latinLnBrk="0" hangingPunct="1">
                        <a:lnSpc>
                          <a:spcPct val="100000"/>
                        </a:lnSpc>
                        <a:spcBef>
                          <a:spcPts val="0"/>
                        </a:spcBef>
                        <a:spcAft>
                          <a:spcPts val="0"/>
                        </a:spcAft>
                        <a:buClrTx/>
                        <a:buSzTx/>
                        <a:buFontTx/>
                        <a:buNone/>
                        <a:tabLst/>
                        <a:defRPr/>
                      </a:pPr>
                      <a:r>
                        <a:rPr lang="en-US" altLang="ja-JP" sz="1200" b="0" dirty="0" smtClean="0">
                          <a:solidFill>
                            <a:schemeClr val="tx1"/>
                          </a:solidFill>
                        </a:rPr>
                        <a:t>2022</a:t>
                      </a:r>
                      <a:r>
                        <a:rPr lang="ja-JP" altLang="en-US" sz="1200" b="0" dirty="0" smtClean="0">
                          <a:solidFill>
                            <a:schemeClr val="tx1"/>
                          </a:solidFill>
                        </a:rPr>
                        <a:t>年度：国の情報共有システムとのデータ連携</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US" altLang="ja-JP" sz="1200" b="0" dirty="0" smtClean="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altLang="ja-JP" sz="1200" b="0" dirty="0" smtClean="0">
                          <a:solidFill>
                            <a:schemeClr val="tx1"/>
                          </a:solidFill>
                        </a:rPr>
                        <a:t>2021</a:t>
                      </a:r>
                      <a:r>
                        <a:rPr lang="ja-JP" altLang="en-US" sz="1200" b="0" dirty="0" smtClean="0">
                          <a:solidFill>
                            <a:schemeClr val="tx1"/>
                          </a:solidFill>
                        </a:rPr>
                        <a:t>年度：弘済のぞみ・みらい園の建替え整備方針を決定（</a:t>
                      </a:r>
                      <a:r>
                        <a:rPr lang="en-US" altLang="ja-JP" sz="1200" b="0" dirty="0" smtClean="0">
                          <a:solidFill>
                            <a:schemeClr val="tx1"/>
                          </a:solidFill>
                        </a:rPr>
                        <a:t>2029</a:t>
                      </a:r>
                      <a:r>
                        <a:rPr lang="ja-JP" altLang="en-US" sz="1200" b="0" dirty="0" smtClean="0">
                          <a:solidFill>
                            <a:schemeClr val="tx1"/>
                          </a:solidFill>
                        </a:rPr>
                        <a:t>年度末までに施設の小規模化、地域分散化を図る。）</a:t>
                      </a:r>
                      <a:endParaRPr lang="en-US" altLang="ja-JP" sz="1200" b="0" dirty="0" smtClean="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altLang="ja-JP" sz="1200" b="0" dirty="0" smtClean="0">
                          <a:solidFill>
                            <a:schemeClr val="tx1"/>
                          </a:solidFill>
                        </a:rPr>
                        <a:t>2022</a:t>
                      </a:r>
                      <a:r>
                        <a:rPr lang="ja-JP" altLang="en-US" sz="1200" b="0" dirty="0" smtClean="0">
                          <a:solidFill>
                            <a:schemeClr val="tx1"/>
                          </a:solidFill>
                        </a:rPr>
                        <a:t>年度：整備に係る基本計画を策定</a:t>
                      </a:r>
                      <a:endParaRPr lang="en-US" altLang="ja-JP" sz="1200" b="0" dirty="0" smtClean="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lang="en-US" altLang="ja-JP" sz="1200" b="0" dirty="0" smtClean="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ja-JP" altLang="en-US" sz="1200" b="0" dirty="0" smtClean="0">
                          <a:solidFill>
                            <a:schemeClr val="tx1"/>
                          </a:solidFill>
                        </a:rPr>
                        <a:t>（</a:t>
                      </a:r>
                      <a:r>
                        <a:rPr lang="en-US" altLang="ja-JP" sz="1200" b="0" u="sng" dirty="0" smtClean="0">
                          <a:solidFill>
                            <a:schemeClr val="tx1"/>
                          </a:solidFill>
                        </a:rPr>
                        <a:t>2022</a:t>
                      </a:r>
                      <a:r>
                        <a:rPr lang="ja-JP" altLang="en-US" sz="1200" b="0" u="sng" dirty="0" smtClean="0">
                          <a:solidFill>
                            <a:schemeClr val="tx1"/>
                          </a:solidFill>
                        </a:rPr>
                        <a:t>予算：</a:t>
                      </a:r>
                      <a:r>
                        <a:rPr lang="en-US" altLang="ja-JP" sz="1200" b="0" u="sng" dirty="0" smtClean="0">
                          <a:solidFill>
                            <a:schemeClr val="tx1"/>
                          </a:solidFill>
                        </a:rPr>
                        <a:t>5</a:t>
                      </a:r>
                      <a:r>
                        <a:rPr lang="ja-JP" altLang="en-US" sz="1200" b="0" u="sng" dirty="0" smtClean="0">
                          <a:solidFill>
                            <a:schemeClr val="tx1"/>
                          </a:solidFill>
                        </a:rPr>
                        <a:t>億円</a:t>
                      </a:r>
                      <a:r>
                        <a:rPr lang="ja-JP" altLang="en-US" sz="1200" b="0" dirty="0" smtClean="0">
                          <a:solidFill>
                            <a:schemeClr val="tx1"/>
                          </a:solidFill>
                        </a:rPr>
                        <a:t>）</a:t>
                      </a:r>
                    </a:p>
                    <a:p>
                      <a:endParaRPr lang="ja-JP" altLang="en-US" sz="1200" dirty="0">
                        <a:solidFill>
                          <a:schemeClr val="tx1"/>
                        </a:solidFill>
                      </a:endParaRPr>
                    </a:p>
                  </a:txBody>
                  <a:tcPr>
                    <a:lnL w="12700" cap="flat" cmpd="sng" algn="ctr">
                      <a:solidFill>
                        <a:schemeClr val="tx1"/>
                      </a:solidFill>
                      <a:prstDash val="lgDash"/>
                      <a:round/>
                      <a:headEnd type="none" w="med" len="med"/>
                      <a:tailEnd type="none" w="med" len="med"/>
                    </a:lnL>
                  </a:tcPr>
                </a:tc>
                <a:extLst>
                  <a:ext uri="{0D108BD9-81ED-4DB2-BD59-A6C34878D82A}">
                    <a16:rowId xmlns:a16="http://schemas.microsoft.com/office/drawing/2014/main" val="10002"/>
                  </a:ext>
                </a:extLst>
              </a:tr>
              <a:tr h="1508760">
                <a:tc>
                  <a:txBody>
                    <a:bodyPr/>
                    <a:lstStyle/>
                    <a:p>
                      <a:pPr algn="ctr"/>
                      <a:r>
                        <a:rPr kumimoji="1" lang="ja-JP" altLang="en-US" sz="1100" dirty="0">
                          <a:solidFill>
                            <a:schemeClr val="tx1"/>
                          </a:solidFill>
                        </a:rPr>
                        <a:t>新規</a:t>
                      </a:r>
                    </a:p>
                  </a:txBody>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200" baseline="0" dirty="0" smtClean="0">
                          <a:solidFill>
                            <a:schemeClr val="tx1"/>
                          </a:solidFill>
                        </a:rPr>
                        <a:t>h </a:t>
                      </a:r>
                      <a:r>
                        <a:rPr kumimoji="1" lang="ja-JP" altLang="en-US" sz="1200" baseline="0" dirty="0" smtClean="0">
                          <a:solidFill>
                            <a:schemeClr val="tx1"/>
                          </a:solidFill>
                        </a:rPr>
                        <a:t>ヤングケ</a:t>
                      </a:r>
                      <a:endParaRPr kumimoji="1" lang="en-US" altLang="ja-JP" sz="1200" baseline="0"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baseline="0" dirty="0" smtClean="0">
                          <a:solidFill>
                            <a:schemeClr val="tx1"/>
                          </a:solidFill>
                        </a:rPr>
                        <a:t>　アラー支</a:t>
                      </a:r>
                      <a:endParaRPr kumimoji="1" lang="en-US" altLang="ja-JP" sz="1200" baseline="0"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baseline="0" dirty="0" smtClean="0">
                          <a:solidFill>
                            <a:schemeClr val="tx1"/>
                          </a:solidFill>
                        </a:rPr>
                        <a:t>　援の推進</a:t>
                      </a:r>
                      <a:endParaRPr kumimoji="1" lang="en-US" altLang="ja-JP" sz="1200" dirty="0">
                        <a:solidFill>
                          <a:schemeClr val="tx1"/>
                        </a:solidFill>
                      </a:endParaRPr>
                    </a:p>
                  </a:txBody>
                  <a:tcPr marL="36000" marR="36000" marT="36000" marB="36000"/>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200" dirty="0" smtClean="0">
                          <a:solidFill>
                            <a:schemeClr val="tx1"/>
                          </a:solidFill>
                        </a:rPr>
                        <a:t>（</a:t>
                      </a:r>
                      <a:r>
                        <a:rPr lang="en-US" altLang="ja-JP" sz="1200" dirty="0">
                          <a:solidFill>
                            <a:schemeClr val="tx1"/>
                          </a:solidFill>
                        </a:rPr>
                        <a:t>2011</a:t>
                      </a:r>
                      <a:r>
                        <a:rPr lang="ja-JP" altLang="en-US" sz="1200" dirty="0">
                          <a:solidFill>
                            <a:schemeClr val="tx1"/>
                          </a:solidFill>
                        </a:rPr>
                        <a:t>予算：－）</a:t>
                      </a:r>
                      <a:endParaRPr kumimoji="1" lang="ja-JP" altLang="en-US" sz="1200" dirty="0">
                        <a:solidFill>
                          <a:schemeClr val="tx1"/>
                        </a:solidFill>
                      </a:endParaRPr>
                    </a:p>
                  </a:txBody>
                  <a:tcPr/>
                </a:tc>
                <a:tc>
                  <a:txBody>
                    <a:bodyPr/>
                    <a:lstStyle/>
                    <a:p>
                      <a:endParaRPr lang="ja-JP" altLang="en-US" sz="1200" dirty="0">
                        <a:solidFill>
                          <a:schemeClr val="tx1"/>
                        </a:solidFill>
                      </a:endParaRPr>
                    </a:p>
                  </a:txBody>
                  <a:tcPr>
                    <a:lnR w="12700" cap="flat" cmpd="sng" algn="ctr">
                      <a:solidFill>
                        <a:schemeClr val="tx1"/>
                      </a:solidFill>
                      <a:prstDash val="lgDash"/>
                      <a:round/>
                      <a:headEnd type="none" w="med" len="med"/>
                      <a:tailEnd type="none" w="med" len="med"/>
                    </a:lnR>
                    <a:lnBlToTr w="12700" cap="flat" cmpd="sng" algn="ctr">
                      <a:solidFill>
                        <a:schemeClr val="tx1"/>
                      </a:solidFill>
                      <a:prstDash val="solid"/>
                      <a:round/>
                      <a:headEnd type="none" w="med" len="med"/>
                      <a:tailEnd type="none" w="med" len="med"/>
                    </a:lnBlToTr>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altLang="ja-JP" sz="1200" b="0" dirty="0" smtClean="0">
                          <a:solidFill>
                            <a:schemeClr val="tx1"/>
                          </a:solidFill>
                        </a:rPr>
                        <a:t>2021</a:t>
                      </a:r>
                      <a:r>
                        <a:rPr lang="ja-JP" altLang="en-US" sz="1200" b="0" dirty="0" smtClean="0">
                          <a:solidFill>
                            <a:schemeClr val="tx1"/>
                          </a:solidFill>
                        </a:rPr>
                        <a:t>年度：プロジェクトチーム会議設置、市立中学生を対象とした実態調査の実施、全区役所で相談窓口を設置（明確化）</a:t>
                      </a:r>
                      <a:endParaRPr lang="en-US" altLang="ja-JP" sz="1200" b="0" dirty="0" smtClean="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altLang="ja-JP" sz="1200" b="0" dirty="0" smtClean="0">
                          <a:solidFill>
                            <a:schemeClr val="tx1"/>
                          </a:solidFill>
                        </a:rPr>
                        <a:t>2022</a:t>
                      </a:r>
                      <a:r>
                        <a:rPr lang="ja-JP" altLang="en-US" sz="1200" b="0" dirty="0" smtClean="0">
                          <a:solidFill>
                            <a:schemeClr val="tx1"/>
                          </a:solidFill>
                        </a:rPr>
                        <a:t>年度：実態調査の分析・結果公表、先行支援策の実施（相談環境の充実）</a:t>
                      </a:r>
                      <a:endParaRPr lang="en-US" altLang="ja-JP" sz="1200" b="0" dirty="0" smtClean="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lang="en-US" altLang="ja-JP" sz="1200" b="0" dirty="0" smtClean="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ja-JP" altLang="en-US" sz="1200" b="0" dirty="0" smtClean="0">
                          <a:solidFill>
                            <a:schemeClr val="tx1"/>
                          </a:solidFill>
                        </a:rPr>
                        <a:t>（</a:t>
                      </a:r>
                      <a:r>
                        <a:rPr lang="en-US" altLang="ja-JP" sz="1200" b="0" u="sng" dirty="0" smtClean="0">
                          <a:solidFill>
                            <a:schemeClr val="tx1"/>
                          </a:solidFill>
                        </a:rPr>
                        <a:t>2022</a:t>
                      </a:r>
                      <a:r>
                        <a:rPr lang="ja-JP" altLang="en-US" sz="1200" b="0" u="sng" dirty="0" smtClean="0">
                          <a:solidFill>
                            <a:schemeClr val="tx1"/>
                          </a:solidFill>
                        </a:rPr>
                        <a:t>予算：</a:t>
                      </a:r>
                      <a:r>
                        <a:rPr lang="en-US" altLang="ja-JP" sz="1200" b="0" u="sng" dirty="0" smtClean="0">
                          <a:solidFill>
                            <a:schemeClr val="tx1"/>
                          </a:solidFill>
                        </a:rPr>
                        <a:t>0.2</a:t>
                      </a:r>
                      <a:r>
                        <a:rPr lang="ja-JP" altLang="en-US" sz="1200" b="0" u="sng" dirty="0" smtClean="0">
                          <a:solidFill>
                            <a:schemeClr val="tx1"/>
                          </a:solidFill>
                        </a:rPr>
                        <a:t>億円</a:t>
                      </a:r>
                      <a:r>
                        <a:rPr lang="ja-JP" altLang="en-US" sz="1200" b="0" dirty="0" smtClean="0">
                          <a:solidFill>
                            <a:schemeClr val="tx1"/>
                          </a:solidFill>
                        </a:rPr>
                        <a:t>）</a:t>
                      </a:r>
                    </a:p>
                  </a:txBody>
                  <a:tcPr>
                    <a:lnL w="12700" cap="flat" cmpd="sng" algn="ctr">
                      <a:solidFill>
                        <a:schemeClr val="tx1"/>
                      </a:solidFill>
                      <a:prstDash val="lgDash"/>
                      <a:round/>
                      <a:headEnd type="none" w="med" len="med"/>
                      <a:tailEnd type="none" w="med" len="med"/>
                    </a:lnL>
                  </a:tcPr>
                </a:tc>
                <a:extLst>
                  <a:ext uri="{0D108BD9-81ED-4DB2-BD59-A6C34878D82A}">
                    <a16:rowId xmlns:a16="http://schemas.microsoft.com/office/drawing/2014/main" val="832956633"/>
                  </a:ext>
                </a:extLst>
              </a:tr>
            </a:tbl>
          </a:graphicData>
        </a:graphic>
      </p:graphicFrame>
      <p:sp>
        <p:nvSpPr>
          <p:cNvPr id="10" name="テキスト ボックス 9"/>
          <p:cNvSpPr txBox="1"/>
          <p:nvPr/>
        </p:nvSpPr>
        <p:spPr>
          <a:xfrm>
            <a:off x="251520" y="232182"/>
            <a:ext cx="7704856"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③　新規・拡充した施策・事業の概要</a:t>
            </a:r>
          </a:p>
        </p:txBody>
      </p:sp>
      <p:cxnSp>
        <p:nvCxnSpPr>
          <p:cNvPr id="11" name="直線コネクタ 10"/>
          <p:cNvCxnSpPr/>
          <p:nvPr/>
        </p:nvCxnSpPr>
        <p:spPr>
          <a:xfrm>
            <a:off x="251520" y="520214"/>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6" name="角丸四角形 15"/>
          <p:cNvSpPr/>
          <p:nvPr/>
        </p:nvSpPr>
        <p:spPr>
          <a:xfrm>
            <a:off x="279300" y="608573"/>
            <a:ext cx="1844428" cy="343689"/>
          </a:xfrm>
          <a:prstGeom prst="roundRect">
            <a:avLst/>
          </a:prstGeom>
          <a:noFill/>
          <a:effectLst/>
        </p:spPr>
        <p:style>
          <a:lnRef idx="1">
            <a:schemeClr val="accent1"/>
          </a:lnRef>
          <a:fillRef idx="2">
            <a:schemeClr val="accent1"/>
          </a:fillRef>
          <a:effectRef idx="1">
            <a:schemeClr val="accent1"/>
          </a:effectRef>
          <a:fontRef idx="minor">
            <a:schemeClr val="dk1"/>
          </a:fontRef>
        </p:style>
        <p:txBody>
          <a:bodyPr vert="horz"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こども・</a:t>
            </a:r>
            <a:r>
              <a:rPr kumimoji="1" lang="ja-JP" altLang="en-US" sz="1800" b="1"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子育て④</a:t>
            </a:r>
            <a:endParaRPr kumimoji="1" lang="ja-JP" altLang="en-US" sz="18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17" name="テキスト ボックス 16"/>
          <p:cNvSpPr txBox="1"/>
          <p:nvPr/>
        </p:nvSpPr>
        <p:spPr>
          <a:xfrm>
            <a:off x="7040269" y="84017"/>
            <a:ext cx="646331" cy="369332"/>
          </a:xfrm>
          <a:prstGeom prst="rect">
            <a:avLst/>
          </a:prstGeom>
          <a:solidFill>
            <a:schemeClr val="bg2">
              <a:lumMod val="50000"/>
            </a:schemeClr>
          </a:solidFill>
          <a:ln>
            <a:solidFill>
              <a:schemeClr val="bg2">
                <a:lumMod val="25000"/>
              </a:schemeClr>
            </a:solidFill>
          </a:ln>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rPr>
              <a:t>追加</a:t>
            </a:r>
          </a:p>
        </p:txBody>
      </p:sp>
      <p:sp>
        <p:nvSpPr>
          <p:cNvPr id="12" name="テキスト ボックス 36"/>
          <p:cNvSpPr txBox="1"/>
          <p:nvPr/>
        </p:nvSpPr>
        <p:spPr>
          <a:xfrm>
            <a:off x="55366" y="70266"/>
            <a:ext cx="3491880"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Ⅰ</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　政策の刷新・現役世代の重点投資（子育て</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教育）</a:t>
            </a:r>
          </a:p>
        </p:txBody>
      </p:sp>
      <p:sp>
        <p:nvSpPr>
          <p:cNvPr id="2" name="スライド番号プレースホルダー 1"/>
          <p:cNvSpPr>
            <a:spLocks noGrp="1"/>
          </p:cNvSpPr>
          <p:nvPr>
            <p:ph type="sldNum" sz="quarter" idx="12"/>
          </p:nvPr>
        </p:nvSpPr>
        <p:spPr/>
        <p:txBody>
          <a:bodyPr/>
          <a:lstStyle/>
          <a:p>
            <a:fld id="{CCEC3038-1CF1-4B63-9920-55248DCFBA97}" type="slidenum">
              <a:rPr kumimoji="1" lang="ja-JP" altLang="en-US" smtClean="0"/>
              <a:pPr/>
              <a:t>11</a:t>
            </a:fld>
            <a:endParaRPr kumimoji="1" lang="ja-JP" altLang="en-US"/>
          </a:p>
        </p:txBody>
      </p:sp>
    </p:spTree>
    <p:extLst>
      <p:ext uri="{BB962C8B-B14F-4D97-AF65-F5344CB8AC3E}">
        <p14:creationId xmlns:p14="http://schemas.microsoft.com/office/powerpoint/2010/main" val="1367842356"/>
      </p:ext>
    </p:extLst>
  </p:cSld>
  <p:clrMapOvr>
    <a:masterClrMapping/>
  </p:clrMapOvr>
  <p:timing>
    <p:tnLst>
      <p:par>
        <p:cTn id="1" dur="indefinite" restart="never" nodeType="tmRoot"/>
      </p:par>
    </p:tnLst>
  </p:timing>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正方形/長方形 2"/>
          <p:cNvSpPr/>
          <p:nvPr/>
        </p:nvSpPr>
        <p:spPr>
          <a:xfrm>
            <a:off x="288343" y="2835533"/>
            <a:ext cx="8733345" cy="475146"/>
          </a:xfrm>
          <a:prstGeom prst="rect">
            <a:avLst/>
          </a:prstGeom>
          <a:solidFill>
            <a:srgbClr val="66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8" name="正方形/長方形 17"/>
          <p:cNvSpPr/>
          <p:nvPr/>
        </p:nvSpPr>
        <p:spPr>
          <a:xfrm>
            <a:off x="288343" y="1616230"/>
            <a:ext cx="8570601" cy="475146"/>
          </a:xfrm>
          <a:prstGeom prst="rect">
            <a:avLst/>
          </a:prstGeom>
          <a:solidFill>
            <a:srgbClr val="66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7" name="角丸四角形 6"/>
          <p:cNvSpPr/>
          <p:nvPr/>
        </p:nvSpPr>
        <p:spPr>
          <a:xfrm>
            <a:off x="251520" y="1057893"/>
            <a:ext cx="8607425" cy="1386399"/>
          </a:xfrm>
          <a:prstGeom prst="roundRect">
            <a:avLst>
              <a:gd name="adj" fmla="val 6545"/>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88900" marR="0" lvl="0" indent="-88900" algn="l" defTabSz="914400" rtl="0" eaLnBrk="1" fontAlgn="auto" latinLnBrk="0" hangingPunct="1">
              <a:lnSpc>
                <a:spcPts val="2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・維持管理と建設投資を一体的に実施することでより効率的に事業運営ができる、上下分離（運営管理と施設保有を分離）方式を導入し、当面は包括委託を実施する。</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88900" marR="0" lvl="0" indent="-88900" algn="l" defTabSz="914400" rtl="0" eaLnBrk="1" fontAlgn="auto" latinLnBrk="0" hangingPunct="1">
              <a:lnSpc>
                <a:spcPts val="2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年の長期契約を実施し、民間事業者との連携による新技術導入の促進など、技術力の向上とさらなる効率化によりコスト縮減を図り、効率化と市民サービスの確保を行う。</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88900" marR="0" lvl="0" indent="-88900" algn="l" defTabSz="914400" rtl="0" eaLnBrk="1" fontAlgn="auto" latinLnBrk="0" hangingPunct="1">
              <a:lnSpc>
                <a:spcPts val="2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・将来的には、コンセッション方式による運営管理を含めた経営形態を目指す。</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14" name="角丸四角形 13"/>
          <p:cNvSpPr/>
          <p:nvPr/>
        </p:nvSpPr>
        <p:spPr>
          <a:xfrm>
            <a:off x="255725" y="2802139"/>
            <a:ext cx="8856835" cy="541934"/>
          </a:xfrm>
          <a:prstGeom prst="roundRect">
            <a:avLst>
              <a:gd name="adj" fmla="val 6545"/>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88900" marR="0" lvl="0" indent="-88900" algn="l" defTabSz="914400" rtl="0" eaLnBrk="1" fontAlgn="auto" latinLnBrk="0" hangingPunct="1">
              <a:lnSpc>
                <a:spcPts val="2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・包括委託の実施による効果として、</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2017</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年度からの</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5</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年間で約</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55</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億円の人件費相当額を縮減</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（上下分離実施前との比較）</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88900" marR="0" lvl="0" indent="-88900" algn="l" defTabSz="914400" rtl="0" eaLnBrk="1" fontAlgn="auto" latinLnBrk="0" hangingPunct="1">
              <a:lnSpc>
                <a:spcPts val="2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・長期的な包括委託の実施による効果として、</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2022</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年度からの</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年間で約</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320</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億円のコスト縮減を図る</a:t>
            </a:r>
            <a:endPar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pic>
        <p:nvPicPr>
          <p:cNvPr id="22" name="図 21"/>
          <p:cNvPicPr>
            <a:picLocks noChangeAspect="1"/>
          </p:cNvPicPr>
          <p:nvPr/>
        </p:nvPicPr>
        <p:blipFill>
          <a:blip r:embed="rId2"/>
          <a:stretch>
            <a:fillRect/>
          </a:stretch>
        </p:blipFill>
        <p:spPr>
          <a:xfrm>
            <a:off x="91991" y="3508001"/>
            <a:ext cx="8929698" cy="3161359"/>
          </a:xfrm>
          <a:prstGeom prst="rect">
            <a:avLst/>
          </a:prstGeom>
        </p:spPr>
      </p:pic>
      <p:cxnSp>
        <p:nvCxnSpPr>
          <p:cNvPr id="15" name="直線コネクタ 14"/>
          <p:cNvCxnSpPr/>
          <p:nvPr/>
        </p:nvCxnSpPr>
        <p:spPr>
          <a:xfrm>
            <a:off x="186122" y="629980"/>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7" name="正方形/長方形 16"/>
          <p:cNvSpPr/>
          <p:nvPr/>
        </p:nvSpPr>
        <p:spPr>
          <a:xfrm>
            <a:off x="251520" y="260648"/>
            <a:ext cx="5904656" cy="369332"/>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rPr>
              <a:t>経営形態の見直し</a:t>
            </a:r>
          </a:p>
        </p:txBody>
      </p:sp>
      <p:sp>
        <p:nvSpPr>
          <p:cNvPr id="12" name="角丸四角形 11"/>
          <p:cNvSpPr/>
          <p:nvPr/>
        </p:nvSpPr>
        <p:spPr>
          <a:xfrm>
            <a:off x="65866" y="730774"/>
            <a:ext cx="894503" cy="302399"/>
          </a:xfrm>
          <a:prstGeom prst="roundRect">
            <a:avLst>
              <a:gd name="adj" fmla="val 9291"/>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none" lIns="36000" tIns="36000" rIns="36000" bIns="3600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HG丸ｺﾞｼｯｸM-PRO" pitchFamily="50" charset="-128"/>
                <a:ea typeface="HG丸ｺﾞｼｯｸM-PRO" pitchFamily="50" charset="-128"/>
                <a:cs typeface="+mn-cs"/>
              </a:rPr>
              <a:t>考え方</a:t>
            </a:r>
          </a:p>
        </p:txBody>
      </p:sp>
      <p:sp>
        <p:nvSpPr>
          <p:cNvPr id="79" name="角丸四角形 78"/>
          <p:cNvSpPr/>
          <p:nvPr/>
        </p:nvSpPr>
        <p:spPr>
          <a:xfrm>
            <a:off x="91991" y="3585771"/>
            <a:ext cx="880429" cy="347917"/>
          </a:xfrm>
          <a:prstGeom prst="roundRect">
            <a:avLst>
              <a:gd name="adj" fmla="val 9291"/>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none" lIns="36000" tIns="36000" rIns="36000" bIns="3600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HG丸ｺﾞｼｯｸM-PRO" pitchFamily="50" charset="-128"/>
                <a:ea typeface="HG丸ｺﾞｼｯｸM-PRO" pitchFamily="50" charset="-128"/>
                <a:cs typeface="+mn-cs"/>
              </a:rPr>
              <a:t>実施計画</a:t>
            </a:r>
          </a:p>
        </p:txBody>
      </p:sp>
      <p:sp>
        <p:nvSpPr>
          <p:cNvPr id="80" name="正方形/長方形 79"/>
          <p:cNvSpPr/>
          <p:nvPr/>
        </p:nvSpPr>
        <p:spPr>
          <a:xfrm>
            <a:off x="7596338" y="260648"/>
            <a:ext cx="1512017" cy="369332"/>
          </a:xfrm>
          <a:prstGeom prst="rect">
            <a:avLst/>
          </a:prstGeom>
          <a:noFill/>
        </p:spPr>
        <p:txBody>
          <a:bodyPr wrap="none">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Outcome</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p>
        </p:txBody>
      </p:sp>
      <p:sp>
        <p:nvSpPr>
          <p:cNvPr id="13" name="角丸四角形 12"/>
          <p:cNvSpPr/>
          <p:nvPr/>
        </p:nvSpPr>
        <p:spPr>
          <a:xfrm>
            <a:off x="51792" y="2449798"/>
            <a:ext cx="894503" cy="302399"/>
          </a:xfrm>
          <a:prstGeom prst="roundRect">
            <a:avLst>
              <a:gd name="adj" fmla="val 9291"/>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none" lIns="36000" tIns="36000" rIns="36000" bIns="3600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HG丸ｺﾞｼｯｸM-PRO" pitchFamily="50" charset="-128"/>
                <a:ea typeface="HG丸ｺﾞｼｯｸM-PRO" pitchFamily="50" charset="-128"/>
                <a:cs typeface="+mn-cs"/>
              </a:rPr>
              <a:t>効果</a:t>
            </a:r>
          </a:p>
        </p:txBody>
      </p:sp>
      <p:sp>
        <p:nvSpPr>
          <p:cNvPr id="20" name="テキスト ボックス 19"/>
          <p:cNvSpPr txBox="1"/>
          <p:nvPr/>
        </p:nvSpPr>
        <p:spPr>
          <a:xfrm>
            <a:off x="0" y="0"/>
            <a:ext cx="3851920" cy="26064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Ⅱ</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公民連携</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経営形態の見直し</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民営化の取組</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・下水道</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pic>
        <p:nvPicPr>
          <p:cNvPr id="2" name="図 1"/>
          <p:cNvPicPr>
            <a:picLocks noChangeAspect="1"/>
          </p:cNvPicPr>
          <p:nvPr/>
        </p:nvPicPr>
        <p:blipFill>
          <a:blip r:embed="rId3"/>
          <a:stretch>
            <a:fillRect/>
          </a:stretch>
        </p:blipFill>
        <p:spPr>
          <a:xfrm>
            <a:off x="270206" y="3604766"/>
            <a:ext cx="8848305" cy="3064594"/>
          </a:xfrm>
          <a:prstGeom prst="rect">
            <a:avLst/>
          </a:prstGeom>
        </p:spPr>
      </p:pic>
      <p:sp>
        <p:nvSpPr>
          <p:cNvPr id="4" name="スライド番号プレースホルダー 3"/>
          <p:cNvSpPr>
            <a:spLocks noGrp="1"/>
          </p:cNvSpPr>
          <p:nvPr>
            <p:ph type="sldNum" sz="quarter" idx="12"/>
          </p:nvPr>
        </p:nvSpPr>
        <p:spPr/>
        <p:txBody>
          <a:bodyPr/>
          <a:lstStyle/>
          <a:p>
            <a:fld id="{CCEC3038-1CF1-4B63-9920-55248DCFBA97}" type="slidenum">
              <a:rPr kumimoji="1" lang="ja-JP" altLang="en-US" smtClean="0"/>
              <a:pPr/>
              <a:t>119</a:t>
            </a:fld>
            <a:endParaRPr kumimoji="1" lang="ja-JP" altLang="en-US"/>
          </a:p>
        </p:txBody>
      </p:sp>
    </p:spTree>
    <p:extLst>
      <p:ext uri="{BB962C8B-B14F-4D97-AF65-F5344CB8AC3E}">
        <p14:creationId xmlns:p14="http://schemas.microsoft.com/office/powerpoint/2010/main" val="514933042"/>
      </p:ext>
    </p:extLst>
  </p:cSld>
  <p:clrMapOvr>
    <a:masterClrMapping/>
  </p:clrMapOvr>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グループ化 51"/>
          <p:cNvGrpSpPr/>
          <p:nvPr/>
        </p:nvGrpSpPr>
        <p:grpSpPr>
          <a:xfrm>
            <a:off x="168179" y="394156"/>
            <a:ext cx="8712968" cy="369332"/>
            <a:chOff x="179512" y="260648"/>
            <a:chExt cx="8712968" cy="369332"/>
          </a:xfrm>
        </p:grpSpPr>
        <p:sp>
          <p:nvSpPr>
            <p:cNvPr id="54" name="正方形/長方形 53"/>
            <p:cNvSpPr/>
            <p:nvPr/>
          </p:nvSpPr>
          <p:spPr>
            <a:xfrm>
              <a:off x="251520" y="260648"/>
              <a:ext cx="5904656" cy="369332"/>
            </a:xfrm>
            <a:prstGeom prst="rect">
              <a:avLst/>
            </a:prstGeom>
          </p:spPr>
          <p:txBody>
            <a:bodyPr wrap="square">
              <a:spAutoFit/>
            </a:body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1" lang="ja-JP" altLang="en-US" sz="1800" b="1" i="0" u="none" strike="noStrike" kern="1200" cap="none" spc="0" normalizeH="0" baseline="0" noProof="0" dirty="0">
                  <a:ln>
                    <a:noFill/>
                  </a:ln>
                  <a:solidFill>
                    <a:prstClr val="black"/>
                  </a:solidFill>
                  <a:effectLst/>
                  <a:uLnTx/>
                  <a:uFillTx/>
                  <a:latin typeface="Times New Roman" pitchFamily="18" charset="0"/>
                  <a:ea typeface="ＭＳ ゴシック" pitchFamily="49" charset="-128"/>
                  <a:cs typeface="+mn-cs"/>
                </a:rPr>
                <a:t>（参考）</a:t>
              </a:r>
              <a:r>
                <a:rPr kumimoji="1" lang="en-US" altLang="ja-JP" sz="1800" b="1" i="0" u="none" strike="noStrike" kern="1200" cap="none" spc="0" normalizeH="0" baseline="0" noProof="0" dirty="0">
                  <a:ln>
                    <a:noFill/>
                  </a:ln>
                  <a:solidFill>
                    <a:prstClr val="black"/>
                  </a:solidFill>
                  <a:effectLst/>
                  <a:uLnTx/>
                  <a:uFillTx/>
                  <a:latin typeface="Times New Roman" pitchFamily="18" charset="0"/>
                  <a:ea typeface="ＭＳ ゴシック" pitchFamily="49" charset="-128"/>
                  <a:cs typeface="+mn-cs"/>
                </a:rPr>
                <a:t>2016</a:t>
              </a:r>
              <a:r>
                <a:rPr kumimoji="1" lang="ja-JP" altLang="en-US" sz="1800" b="1" i="0" u="none" strike="noStrike" kern="1200" cap="none" spc="0" normalizeH="0" baseline="0" noProof="0" dirty="0">
                  <a:ln>
                    <a:noFill/>
                  </a:ln>
                  <a:solidFill>
                    <a:prstClr val="black"/>
                  </a:solidFill>
                  <a:effectLst/>
                  <a:uLnTx/>
                  <a:uFillTx/>
                  <a:latin typeface="Times New Roman" pitchFamily="18" charset="0"/>
                  <a:ea typeface="ＭＳ ゴシック" pitchFamily="49" charset="-128"/>
                  <a:cs typeface="+mn-cs"/>
                </a:rPr>
                <a:t>年度時点　他都市と比較した職員数</a:t>
              </a:r>
            </a:p>
          </p:txBody>
        </p:sp>
        <p:cxnSp>
          <p:nvCxnSpPr>
            <p:cNvPr id="55" name="直線コネクタ 54"/>
            <p:cNvCxnSpPr/>
            <p:nvPr/>
          </p:nvCxnSpPr>
          <p:spPr>
            <a:xfrm>
              <a:off x="179512" y="620688"/>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28" name="テキスト ボックス 27"/>
          <p:cNvSpPr txBox="1"/>
          <p:nvPr/>
        </p:nvSpPr>
        <p:spPr>
          <a:xfrm>
            <a:off x="0" y="0"/>
            <a:ext cx="3851920" cy="26064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Ⅱ</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公民連携</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経営形態の見直し</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民営化の取組</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・下水道</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4" name="スライド番号プレースホルダー 3"/>
          <p:cNvSpPr>
            <a:spLocks noGrp="1"/>
          </p:cNvSpPr>
          <p:nvPr>
            <p:ph type="sldNum" sz="quarter" idx="12"/>
          </p:nvPr>
        </p:nvSpPr>
        <p:spPr/>
        <p:txBody>
          <a:bodyPr/>
          <a:lstStyle/>
          <a:p>
            <a:fld id="{CCEC3038-1CF1-4B63-9920-55248DCFBA97}" type="slidenum">
              <a:rPr kumimoji="1" lang="ja-JP" altLang="en-US" smtClean="0"/>
              <a:pPr/>
              <a:t>120</a:t>
            </a:fld>
            <a:endParaRPr kumimoji="1" lang="ja-JP" altLang="en-US" dirty="0"/>
          </a:p>
        </p:txBody>
      </p:sp>
      <p:pic>
        <p:nvPicPr>
          <p:cNvPr id="3" name="図 2"/>
          <p:cNvPicPr>
            <a:picLocks noChangeAspect="1"/>
          </p:cNvPicPr>
          <p:nvPr/>
        </p:nvPicPr>
        <p:blipFill>
          <a:blip r:embed="rId3"/>
          <a:stretch>
            <a:fillRect/>
          </a:stretch>
        </p:blipFill>
        <p:spPr>
          <a:xfrm>
            <a:off x="95471" y="1325414"/>
            <a:ext cx="9083827" cy="3609145"/>
          </a:xfrm>
          <a:prstGeom prst="rect">
            <a:avLst/>
          </a:prstGeom>
        </p:spPr>
      </p:pic>
    </p:spTree>
    <p:extLst>
      <p:ext uri="{BB962C8B-B14F-4D97-AF65-F5344CB8AC3E}">
        <p14:creationId xmlns:p14="http://schemas.microsoft.com/office/powerpoint/2010/main" val="2537820838"/>
      </p:ext>
    </p:extLst>
  </p:cSld>
  <p:clrMapOvr>
    <a:masterClrMapping/>
  </p:clrMapOvr>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角丸四角形 11">
            <a:extLst>
              <a:ext uri="{FF2B5EF4-FFF2-40B4-BE49-F238E27FC236}">
                <a16:creationId xmlns:a16="http://schemas.microsoft.com/office/drawing/2014/main" id="{03C11E1D-58BF-5B8F-86EE-EADF27B57A16}"/>
              </a:ext>
            </a:extLst>
          </p:cNvPr>
          <p:cNvSpPr/>
          <p:nvPr/>
        </p:nvSpPr>
        <p:spPr>
          <a:xfrm>
            <a:off x="7054306" y="6075320"/>
            <a:ext cx="961539" cy="503882"/>
          </a:xfrm>
          <a:prstGeom prst="roundRect">
            <a:avLst>
              <a:gd name="adj" fmla="val 4229"/>
            </a:avLst>
          </a:prstGeom>
          <a:solidFill>
            <a:srgbClr val="05E0DB">
              <a:lumMod val="60000"/>
              <a:lumOff val="40000"/>
              <a:alpha val="50000"/>
            </a:srgbClr>
          </a:solidFill>
          <a:ln w="25400" cap="flat" cmpd="sng" algn="ctr">
            <a:noFill/>
            <a:prstDash val="solid"/>
          </a:ln>
          <a:effectLst/>
        </p:spPr>
        <p:txBody>
          <a:bodyPr rtlCol="0" anchor="ctr"/>
          <a:lstStyle>
            <a:defPPr>
              <a:defRPr lang="ja-JP"/>
            </a:defPPr>
            <a:lvl1pPr marL="0" algn="l" defTabSz="914400" rtl="0" eaLnBrk="1" latinLnBrk="0" hangingPunct="1">
              <a:defRPr kumimoji="1" sz="1800" kern="1200">
                <a:solidFill>
                  <a:schemeClr val="lt1"/>
                </a:solidFill>
                <a:latin typeface="+mn-lt"/>
                <a:ea typeface="+mn-ea"/>
                <a:cs typeface="+mn-cs"/>
              </a:defRPr>
            </a:lvl1pPr>
            <a:lvl2pPr marL="457200" algn="l" defTabSz="914400" rtl="0" eaLnBrk="1" latinLnBrk="0" hangingPunct="1">
              <a:defRPr kumimoji="1" sz="1800" kern="1200">
                <a:solidFill>
                  <a:schemeClr val="lt1"/>
                </a:solidFill>
                <a:latin typeface="+mn-lt"/>
                <a:ea typeface="+mn-ea"/>
                <a:cs typeface="+mn-cs"/>
              </a:defRPr>
            </a:lvl2pPr>
            <a:lvl3pPr marL="914400" algn="l" defTabSz="914400" rtl="0" eaLnBrk="1" latinLnBrk="0" hangingPunct="1">
              <a:defRPr kumimoji="1" sz="1800" kern="1200">
                <a:solidFill>
                  <a:schemeClr val="lt1"/>
                </a:solidFill>
                <a:latin typeface="+mn-lt"/>
                <a:ea typeface="+mn-ea"/>
                <a:cs typeface="+mn-cs"/>
              </a:defRPr>
            </a:lvl3pPr>
            <a:lvl4pPr marL="1371600" algn="l" defTabSz="914400" rtl="0" eaLnBrk="1" latinLnBrk="0" hangingPunct="1">
              <a:defRPr kumimoji="1" sz="1800" kern="1200">
                <a:solidFill>
                  <a:schemeClr val="lt1"/>
                </a:solidFill>
                <a:latin typeface="+mn-lt"/>
                <a:ea typeface="+mn-ea"/>
                <a:cs typeface="+mn-cs"/>
              </a:defRPr>
            </a:lvl4pPr>
            <a:lvl5pPr marL="1828800" algn="l" defTabSz="914400" rtl="0" eaLnBrk="1" latinLnBrk="0" hangingPunct="1">
              <a:defRPr kumimoji="1" sz="1800" kern="1200">
                <a:solidFill>
                  <a:schemeClr val="lt1"/>
                </a:solidFill>
                <a:latin typeface="+mn-lt"/>
                <a:ea typeface="+mn-ea"/>
                <a:cs typeface="+mn-cs"/>
              </a:defRPr>
            </a:lvl5pPr>
            <a:lvl6pPr marL="2286000" algn="l" defTabSz="914400" rtl="0" eaLnBrk="1" latinLnBrk="0" hangingPunct="1">
              <a:defRPr kumimoji="1" sz="1800" kern="1200">
                <a:solidFill>
                  <a:schemeClr val="lt1"/>
                </a:solidFill>
                <a:latin typeface="+mn-lt"/>
                <a:ea typeface="+mn-ea"/>
                <a:cs typeface="+mn-cs"/>
              </a:defRPr>
            </a:lvl6pPr>
            <a:lvl7pPr marL="2743200" algn="l" defTabSz="914400" rtl="0" eaLnBrk="1" latinLnBrk="0" hangingPunct="1">
              <a:defRPr kumimoji="1" sz="1800" kern="1200">
                <a:solidFill>
                  <a:schemeClr val="lt1"/>
                </a:solidFill>
                <a:latin typeface="+mn-lt"/>
                <a:ea typeface="+mn-ea"/>
                <a:cs typeface="+mn-cs"/>
              </a:defRPr>
            </a:lvl7pPr>
            <a:lvl8pPr marL="3200400" algn="l" defTabSz="914400" rtl="0" eaLnBrk="1" latinLnBrk="0" hangingPunct="1">
              <a:defRPr kumimoji="1" sz="1800" kern="1200">
                <a:solidFill>
                  <a:schemeClr val="lt1"/>
                </a:solidFill>
                <a:latin typeface="+mn-lt"/>
                <a:ea typeface="+mn-ea"/>
                <a:cs typeface="+mn-cs"/>
              </a:defRPr>
            </a:lvl8pPr>
            <a:lvl9pPr marL="3657600" algn="l" defTabSz="914400" rtl="0" eaLnBrk="1" latinLnBrk="0" hangingPunct="1">
              <a:defRPr kumimoji="1"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0" name="角丸四角形 9">
            <a:extLst>
              <a:ext uri="{FF2B5EF4-FFF2-40B4-BE49-F238E27FC236}">
                <a16:creationId xmlns:a16="http://schemas.microsoft.com/office/drawing/2014/main" id="{03C11E1D-58BF-5B8F-86EE-EADF27B57A16}"/>
              </a:ext>
            </a:extLst>
          </p:cNvPr>
          <p:cNvSpPr/>
          <p:nvPr/>
        </p:nvSpPr>
        <p:spPr>
          <a:xfrm>
            <a:off x="6917732" y="4221263"/>
            <a:ext cx="961539" cy="503882"/>
          </a:xfrm>
          <a:prstGeom prst="roundRect">
            <a:avLst>
              <a:gd name="adj" fmla="val 4229"/>
            </a:avLst>
          </a:prstGeom>
          <a:solidFill>
            <a:srgbClr val="05E0DB">
              <a:lumMod val="60000"/>
              <a:lumOff val="40000"/>
              <a:alpha val="50000"/>
            </a:srgbClr>
          </a:solidFill>
          <a:ln w="25400" cap="flat" cmpd="sng" algn="ctr">
            <a:noFill/>
            <a:prstDash val="solid"/>
          </a:ln>
          <a:effectLst/>
        </p:spPr>
        <p:txBody>
          <a:bodyPr rtlCol="0" anchor="ctr"/>
          <a:lstStyle>
            <a:defPPr>
              <a:defRPr lang="ja-JP"/>
            </a:defPPr>
            <a:lvl1pPr marL="0" algn="l" defTabSz="914400" rtl="0" eaLnBrk="1" latinLnBrk="0" hangingPunct="1">
              <a:defRPr kumimoji="1" sz="1800" kern="1200">
                <a:solidFill>
                  <a:schemeClr val="lt1"/>
                </a:solidFill>
                <a:latin typeface="+mn-lt"/>
                <a:ea typeface="+mn-ea"/>
                <a:cs typeface="+mn-cs"/>
              </a:defRPr>
            </a:lvl1pPr>
            <a:lvl2pPr marL="457200" algn="l" defTabSz="914400" rtl="0" eaLnBrk="1" latinLnBrk="0" hangingPunct="1">
              <a:defRPr kumimoji="1" sz="1800" kern="1200">
                <a:solidFill>
                  <a:schemeClr val="lt1"/>
                </a:solidFill>
                <a:latin typeface="+mn-lt"/>
                <a:ea typeface="+mn-ea"/>
                <a:cs typeface="+mn-cs"/>
              </a:defRPr>
            </a:lvl2pPr>
            <a:lvl3pPr marL="914400" algn="l" defTabSz="914400" rtl="0" eaLnBrk="1" latinLnBrk="0" hangingPunct="1">
              <a:defRPr kumimoji="1" sz="1800" kern="1200">
                <a:solidFill>
                  <a:schemeClr val="lt1"/>
                </a:solidFill>
                <a:latin typeface="+mn-lt"/>
                <a:ea typeface="+mn-ea"/>
                <a:cs typeface="+mn-cs"/>
              </a:defRPr>
            </a:lvl3pPr>
            <a:lvl4pPr marL="1371600" algn="l" defTabSz="914400" rtl="0" eaLnBrk="1" latinLnBrk="0" hangingPunct="1">
              <a:defRPr kumimoji="1" sz="1800" kern="1200">
                <a:solidFill>
                  <a:schemeClr val="lt1"/>
                </a:solidFill>
                <a:latin typeface="+mn-lt"/>
                <a:ea typeface="+mn-ea"/>
                <a:cs typeface="+mn-cs"/>
              </a:defRPr>
            </a:lvl4pPr>
            <a:lvl5pPr marL="1828800" algn="l" defTabSz="914400" rtl="0" eaLnBrk="1" latinLnBrk="0" hangingPunct="1">
              <a:defRPr kumimoji="1" sz="1800" kern="1200">
                <a:solidFill>
                  <a:schemeClr val="lt1"/>
                </a:solidFill>
                <a:latin typeface="+mn-lt"/>
                <a:ea typeface="+mn-ea"/>
                <a:cs typeface="+mn-cs"/>
              </a:defRPr>
            </a:lvl5pPr>
            <a:lvl6pPr marL="2286000" algn="l" defTabSz="914400" rtl="0" eaLnBrk="1" latinLnBrk="0" hangingPunct="1">
              <a:defRPr kumimoji="1" sz="1800" kern="1200">
                <a:solidFill>
                  <a:schemeClr val="lt1"/>
                </a:solidFill>
                <a:latin typeface="+mn-lt"/>
                <a:ea typeface="+mn-ea"/>
                <a:cs typeface="+mn-cs"/>
              </a:defRPr>
            </a:lvl6pPr>
            <a:lvl7pPr marL="2743200" algn="l" defTabSz="914400" rtl="0" eaLnBrk="1" latinLnBrk="0" hangingPunct="1">
              <a:defRPr kumimoji="1" sz="1800" kern="1200">
                <a:solidFill>
                  <a:schemeClr val="lt1"/>
                </a:solidFill>
                <a:latin typeface="+mn-lt"/>
                <a:ea typeface="+mn-ea"/>
                <a:cs typeface="+mn-cs"/>
              </a:defRPr>
            </a:lvl7pPr>
            <a:lvl8pPr marL="3200400" algn="l" defTabSz="914400" rtl="0" eaLnBrk="1" latinLnBrk="0" hangingPunct="1">
              <a:defRPr kumimoji="1" sz="1800" kern="1200">
                <a:solidFill>
                  <a:schemeClr val="lt1"/>
                </a:solidFill>
                <a:latin typeface="+mn-lt"/>
                <a:ea typeface="+mn-ea"/>
                <a:cs typeface="+mn-cs"/>
              </a:defRPr>
            </a:lvl8pPr>
            <a:lvl9pPr marL="3657600" algn="l" defTabSz="914400" rtl="0" eaLnBrk="1" latinLnBrk="0" hangingPunct="1">
              <a:defRPr kumimoji="1"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1" name="角丸四角形 10">
            <a:extLst>
              <a:ext uri="{FF2B5EF4-FFF2-40B4-BE49-F238E27FC236}">
                <a16:creationId xmlns:a16="http://schemas.microsoft.com/office/drawing/2014/main" id="{03C11E1D-58BF-5B8F-86EE-EADF27B57A16}"/>
              </a:ext>
            </a:extLst>
          </p:cNvPr>
          <p:cNvSpPr/>
          <p:nvPr/>
        </p:nvSpPr>
        <p:spPr>
          <a:xfrm>
            <a:off x="4571005" y="6240847"/>
            <a:ext cx="2069756" cy="504056"/>
          </a:xfrm>
          <a:prstGeom prst="roundRect">
            <a:avLst>
              <a:gd name="adj" fmla="val 5588"/>
            </a:avLst>
          </a:prstGeom>
          <a:solidFill>
            <a:srgbClr val="05E0DB">
              <a:lumMod val="60000"/>
              <a:lumOff val="40000"/>
              <a:alpha val="50000"/>
            </a:srgbClr>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9" name="テキスト ボックス 8"/>
          <p:cNvSpPr txBox="1"/>
          <p:nvPr/>
        </p:nvSpPr>
        <p:spPr>
          <a:xfrm>
            <a:off x="0" y="-27384"/>
            <a:ext cx="7200000" cy="461665"/>
          </a:xfrm>
          <a:prstGeom prst="rect">
            <a:avLst/>
          </a:prstGeom>
          <a:solidFill>
            <a:srgbClr val="0070C0"/>
          </a:solidFill>
        </p:spPr>
        <p:txBody>
          <a:bodyPr wrap="square" rtlCol="0">
            <a:spAutoFit/>
          </a:bodyPr>
          <a:lstStyle/>
          <a:p>
            <a:r>
              <a:rPr lang="en-US" altLang="ja-JP" sz="2400" b="1" u="sng" dirty="0">
                <a:solidFill>
                  <a:schemeClr val="bg1"/>
                </a:solidFill>
                <a:latin typeface="BIZ UDゴシック" panose="020B0400000000000000" pitchFamily="49" charset="-128"/>
                <a:ea typeface="BIZ UDゴシック" panose="020B0400000000000000" pitchFamily="49" charset="-128"/>
              </a:rPr>
              <a:t>Ⅱ</a:t>
            </a:r>
            <a:r>
              <a:rPr kumimoji="1" lang="en-US" altLang="ja-JP" sz="2400" b="1" u="sng" dirty="0">
                <a:solidFill>
                  <a:schemeClr val="bg1"/>
                </a:solidFill>
                <a:latin typeface="BIZ UDゴシック" panose="020B0400000000000000" pitchFamily="49" charset="-128"/>
                <a:ea typeface="BIZ UDゴシック" panose="020B0400000000000000" pitchFamily="49" charset="-128"/>
              </a:rPr>
              <a:t>【</a:t>
            </a:r>
            <a:r>
              <a:rPr kumimoji="1" lang="ja-JP" altLang="en-US" sz="2400" b="1" u="sng" dirty="0">
                <a:solidFill>
                  <a:schemeClr val="bg1"/>
                </a:solidFill>
                <a:latin typeface="BIZ UDゴシック" panose="020B0400000000000000" pitchFamily="49" charset="-128"/>
                <a:ea typeface="BIZ UDゴシック" panose="020B0400000000000000" pitchFamily="49" charset="-128"/>
              </a:rPr>
              <a:t>民営化の取組</a:t>
            </a:r>
            <a:r>
              <a:rPr kumimoji="1" lang="en-US" altLang="ja-JP" sz="2400" b="1" u="sng" dirty="0">
                <a:solidFill>
                  <a:schemeClr val="bg1"/>
                </a:solidFill>
                <a:latin typeface="BIZ UDゴシック" panose="020B0400000000000000" pitchFamily="49" charset="-128"/>
                <a:ea typeface="BIZ UDゴシック" panose="020B0400000000000000" pitchFamily="49" charset="-128"/>
              </a:rPr>
              <a:t>】</a:t>
            </a:r>
            <a:r>
              <a:rPr kumimoji="1" lang="ja-JP" altLang="en-US" sz="2400" b="1" u="sng" dirty="0" smtClean="0">
                <a:solidFill>
                  <a:schemeClr val="bg1"/>
                </a:solidFill>
                <a:latin typeface="BIZ UDゴシック" panose="020B0400000000000000" pitchFamily="49" charset="-128"/>
                <a:ea typeface="BIZ UDゴシック" panose="020B0400000000000000" pitchFamily="49" charset="-128"/>
              </a:rPr>
              <a:t>（６）</a:t>
            </a:r>
            <a:r>
              <a:rPr kumimoji="1" lang="ja-JP" altLang="en-US" sz="2400" b="1" u="sng" dirty="0">
                <a:solidFill>
                  <a:schemeClr val="bg1"/>
                </a:solidFill>
                <a:latin typeface="BIZ UDゴシック" panose="020B0400000000000000" pitchFamily="49" charset="-128"/>
                <a:ea typeface="BIZ UDゴシック" panose="020B0400000000000000" pitchFamily="49" charset="-128"/>
              </a:rPr>
              <a:t>幼稚園・保育所</a:t>
            </a:r>
          </a:p>
        </p:txBody>
      </p:sp>
      <p:graphicFrame>
        <p:nvGraphicFramePr>
          <p:cNvPr id="13" name="表 12"/>
          <p:cNvGraphicFramePr>
            <a:graphicFrameLocks noGrp="1"/>
          </p:cNvGraphicFramePr>
          <p:nvPr/>
        </p:nvGraphicFramePr>
        <p:xfrm>
          <a:off x="292980" y="476292"/>
          <a:ext cx="8496944" cy="6253480"/>
        </p:xfrm>
        <a:graphic>
          <a:graphicData uri="http://schemas.openxmlformats.org/drawingml/2006/table">
            <a:tbl>
              <a:tblPr firstRow="1">
                <a:tableStyleId>{5C22544A-7EE6-4342-B048-85BDC9FD1C3A}</a:tableStyleId>
              </a:tblPr>
              <a:tblGrid>
                <a:gridCol w="2124236">
                  <a:extLst>
                    <a:ext uri="{9D8B030D-6E8A-4147-A177-3AD203B41FA5}">
                      <a16:colId xmlns:a16="http://schemas.microsoft.com/office/drawing/2014/main" val="20000"/>
                    </a:ext>
                  </a:extLst>
                </a:gridCol>
                <a:gridCol w="2124236">
                  <a:extLst>
                    <a:ext uri="{9D8B030D-6E8A-4147-A177-3AD203B41FA5}">
                      <a16:colId xmlns:a16="http://schemas.microsoft.com/office/drawing/2014/main" val="20001"/>
                    </a:ext>
                  </a:extLst>
                </a:gridCol>
                <a:gridCol w="2124236">
                  <a:extLst>
                    <a:ext uri="{9D8B030D-6E8A-4147-A177-3AD203B41FA5}">
                      <a16:colId xmlns:a16="http://schemas.microsoft.com/office/drawing/2014/main" val="20002"/>
                    </a:ext>
                  </a:extLst>
                </a:gridCol>
                <a:gridCol w="2124236">
                  <a:extLst>
                    <a:ext uri="{9D8B030D-6E8A-4147-A177-3AD203B41FA5}">
                      <a16:colId xmlns:a16="http://schemas.microsoft.com/office/drawing/2014/main" val="20003"/>
                    </a:ext>
                  </a:extLst>
                </a:gridCol>
              </a:tblGrid>
              <a:tr h="360039">
                <a:tc>
                  <a:txBody>
                    <a:bodyPr/>
                    <a:lstStyle/>
                    <a:p>
                      <a:pPr algn="ctr">
                        <a:lnSpc>
                          <a:spcPct val="100000"/>
                        </a:lnSpc>
                      </a:pPr>
                      <a:r>
                        <a:rPr kumimoji="1" lang="ja-JP" altLang="en-US" sz="1800" b="0" dirty="0">
                          <a:solidFill>
                            <a:schemeClr val="tx1"/>
                          </a:solidFill>
                          <a:latin typeface="+mn-lt"/>
                        </a:rPr>
                        <a:t>＜</a:t>
                      </a:r>
                      <a:r>
                        <a:rPr kumimoji="1" lang="en-US" altLang="ja-JP" sz="1800" b="0" dirty="0">
                          <a:solidFill>
                            <a:schemeClr val="tx1"/>
                          </a:solidFill>
                          <a:latin typeface="+mn-lt"/>
                        </a:rPr>
                        <a:t>Why</a:t>
                      </a:r>
                      <a:r>
                        <a:rPr kumimoji="1" lang="ja-JP" altLang="en-US" sz="1800" b="0" dirty="0">
                          <a:solidFill>
                            <a:schemeClr val="tx1"/>
                          </a:solidFill>
                          <a:latin typeface="+mn-lt"/>
                        </a:rPr>
                        <a:t>＞</a:t>
                      </a:r>
                    </a:p>
                  </a:txBody>
                  <a:tcPr marL="36000" marR="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00000"/>
                        </a:lnSpc>
                      </a:pPr>
                      <a:r>
                        <a:rPr kumimoji="1" lang="ja-JP" altLang="en-US" sz="1800" b="0" dirty="0">
                          <a:solidFill>
                            <a:schemeClr val="tx1"/>
                          </a:solidFill>
                          <a:latin typeface="+mn-lt"/>
                        </a:rPr>
                        <a:t>＜</a:t>
                      </a:r>
                      <a:r>
                        <a:rPr kumimoji="1" lang="en-US" altLang="ja-JP" sz="1800" b="0" dirty="0">
                          <a:solidFill>
                            <a:schemeClr val="tx1"/>
                          </a:solidFill>
                          <a:latin typeface="+mn-lt"/>
                        </a:rPr>
                        <a:t>Vision</a:t>
                      </a:r>
                      <a:r>
                        <a:rPr kumimoji="1" lang="ja-JP" altLang="en-US" sz="1800" b="0" dirty="0">
                          <a:solidFill>
                            <a:schemeClr val="tx1"/>
                          </a:solidFill>
                          <a:latin typeface="+mn-lt"/>
                        </a:rPr>
                        <a:t>＞</a:t>
                      </a:r>
                    </a:p>
                  </a:txBody>
                  <a:tcPr marL="36000" marR="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00000"/>
                        </a:lnSpc>
                      </a:pPr>
                      <a:r>
                        <a:rPr kumimoji="1" lang="ja-JP" altLang="en-US" sz="1800" b="0" dirty="0">
                          <a:solidFill>
                            <a:schemeClr val="tx1"/>
                          </a:solidFill>
                          <a:latin typeface="+mn-lt"/>
                        </a:rPr>
                        <a:t>＜</a:t>
                      </a:r>
                      <a:r>
                        <a:rPr kumimoji="1" lang="en-US" altLang="ja-JP" sz="1800" b="0" dirty="0">
                          <a:solidFill>
                            <a:schemeClr val="tx1"/>
                          </a:solidFill>
                          <a:latin typeface="+mn-lt"/>
                        </a:rPr>
                        <a:t>What</a:t>
                      </a:r>
                      <a:r>
                        <a:rPr kumimoji="1" lang="ja-JP" altLang="en-US" sz="1800" b="0" dirty="0">
                          <a:solidFill>
                            <a:schemeClr val="tx1"/>
                          </a:solidFill>
                          <a:latin typeface="+mn-lt"/>
                        </a:rPr>
                        <a:t>＞</a:t>
                      </a:r>
                    </a:p>
                  </a:txBody>
                  <a:tcPr marL="36000" marR="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00000"/>
                        </a:lnSpc>
                      </a:pPr>
                      <a:r>
                        <a:rPr kumimoji="1" lang="ja-JP" altLang="en-US" sz="1800" b="0" dirty="0">
                          <a:solidFill>
                            <a:schemeClr val="tx1"/>
                          </a:solidFill>
                          <a:latin typeface="+mn-lt"/>
                        </a:rPr>
                        <a:t>＜</a:t>
                      </a:r>
                      <a:r>
                        <a:rPr kumimoji="1" lang="en-US" altLang="ja-JP" sz="1800" b="0" dirty="0">
                          <a:solidFill>
                            <a:schemeClr val="tx1"/>
                          </a:solidFill>
                          <a:latin typeface="+mn-lt"/>
                        </a:rPr>
                        <a:t>Outcome</a:t>
                      </a:r>
                      <a:r>
                        <a:rPr kumimoji="1" lang="ja-JP" altLang="en-US" sz="1800" b="0" dirty="0">
                          <a:solidFill>
                            <a:schemeClr val="tx1"/>
                          </a:solidFill>
                          <a:latin typeface="+mn-lt"/>
                        </a:rPr>
                        <a:t>＞</a:t>
                      </a:r>
                    </a:p>
                  </a:txBody>
                  <a:tcPr marL="36000" marR="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1425824">
                <a:tc>
                  <a:txBody>
                    <a:bodyPr/>
                    <a:lstStyle/>
                    <a:p>
                      <a:pPr marL="72000" indent="-457200">
                        <a:lnSpc>
                          <a:spcPts val="1700"/>
                        </a:lnSpc>
                      </a:pPr>
                      <a:r>
                        <a:rPr kumimoji="1" lang="ja-JP" altLang="en-US" sz="1200" b="0" dirty="0">
                          <a:solidFill>
                            <a:schemeClr val="tx1"/>
                          </a:solidFill>
                        </a:rPr>
                        <a:t>・</a:t>
                      </a:r>
                      <a:r>
                        <a:rPr lang="ja-JP" altLang="en-US" sz="1200" b="0" dirty="0">
                          <a:solidFill>
                            <a:schemeClr val="tx1"/>
                          </a:solidFill>
                          <a:latin typeface="+mn-ea"/>
                        </a:rPr>
                        <a:t>保育ニーズに的確に対応するため、限られた人的・物的資源を有効に活用する必要がある</a:t>
                      </a:r>
                      <a:endParaRPr lang="en-US" altLang="ja-JP" sz="1200" b="0" dirty="0">
                        <a:solidFill>
                          <a:schemeClr val="tx1"/>
                        </a:solidFill>
                        <a:latin typeface="+mn-ea"/>
                      </a:endParaRPr>
                    </a:p>
                    <a:p>
                      <a:pPr marL="72000" indent="-457200">
                        <a:lnSpc>
                          <a:spcPts val="1700"/>
                        </a:lnSpc>
                      </a:pPr>
                      <a:r>
                        <a:rPr lang="ja-JP" altLang="en-US" sz="1200" b="0" dirty="0">
                          <a:solidFill>
                            <a:schemeClr val="tx1"/>
                          </a:solidFill>
                          <a:latin typeface="+mn-ea"/>
                        </a:rPr>
                        <a:t>・</a:t>
                      </a:r>
                      <a:r>
                        <a:rPr lang="ja-JP" altLang="en-US" sz="1200" b="0" dirty="0">
                          <a:solidFill>
                            <a:schemeClr val="tx1"/>
                          </a:solidFill>
                        </a:rPr>
                        <a:t>活力ある大阪の実現のため、「現役世代への重点投資」を可能にする行財政基盤構築が必要</a:t>
                      </a:r>
                      <a:endParaRPr lang="en-US" altLang="ja-JP" sz="1200" b="0" dirty="0">
                        <a:solidFill>
                          <a:schemeClr val="tx1"/>
                        </a:solidFill>
                      </a:endParaRPr>
                    </a:p>
                  </a:txBody>
                  <a:tcPr marL="36000" marR="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72000" indent="-457200">
                        <a:lnSpc>
                          <a:spcPts val="1700"/>
                        </a:lnSpc>
                      </a:pPr>
                      <a:r>
                        <a:rPr lang="ja-JP" altLang="en-US" sz="1200" b="0" dirty="0">
                          <a:solidFill>
                            <a:schemeClr val="tx1"/>
                          </a:solidFill>
                          <a:latin typeface="+mn-ea"/>
                        </a:rPr>
                        <a:t>・民間で成立している事業は民間に任せる （民営化・再編等）</a:t>
                      </a:r>
                      <a:endParaRPr lang="en-US" altLang="ja-JP" sz="1200" b="0" dirty="0">
                        <a:solidFill>
                          <a:schemeClr val="tx1"/>
                        </a:solidFill>
                        <a:latin typeface="+mn-ea"/>
                      </a:endParaRPr>
                    </a:p>
                    <a:p>
                      <a:pPr marL="72000" indent="-457200">
                        <a:lnSpc>
                          <a:spcPts val="1700"/>
                        </a:lnSpc>
                      </a:pPr>
                      <a:endParaRPr lang="en-US" altLang="ja-JP" sz="1200" b="0" dirty="0">
                        <a:solidFill>
                          <a:schemeClr val="tx1"/>
                        </a:solidFill>
                        <a:latin typeface="+mn-ea"/>
                      </a:endParaRPr>
                    </a:p>
                    <a:p>
                      <a:pPr marL="72000" indent="-457200">
                        <a:lnSpc>
                          <a:spcPts val="1700"/>
                        </a:lnSpc>
                      </a:pPr>
                      <a:r>
                        <a:rPr lang="ja-JP" altLang="en-US" sz="1200" b="0" dirty="0">
                          <a:solidFill>
                            <a:schemeClr val="tx1"/>
                          </a:solidFill>
                          <a:latin typeface="+mn-ea"/>
                        </a:rPr>
                        <a:t>⇒ ニーズに沿った運営によるサービス向上と効率化を期待</a:t>
                      </a:r>
                      <a:endParaRPr lang="en-US" altLang="ja-JP" sz="1200" b="0" dirty="0">
                        <a:solidFill>
                          <a:schemeClr val="tx1"/>
                        </a:solidFill>
                        <a:latin typeface="+mn-ea"/>
                      </a:endParaRPr>
                    </a:p>
                  </a:txBody>
                  <a:tcPr marL="36000" marR="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72000" indent="-457200">
                        <a:lnSpc>
                          <a:spcPts val="1700"/>
                        </a:lnSpc>
                      </a:pPr>
                      <a:endParaRPr lang="ja-JP" altLang="en-US" sz="1200" b="0" u="none" dirty="0">
                        <a:solidFill>
                          <a:schemeClr val="tx1"/>
                        </a:solidFill>
                      </a:endParaRPr>
                    </a:p>
                  </a:txBody>
                  <a:tcPr marL="36000" marR="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72000" marR="0" indent="-457200" algn="l" defTabSz="914400" rtl="0" eaLnBrk="1" fontAlgn="auto" latinLnBrk="0" hangingPunct="1">
                        <a:lnSpc>
                          <a:spcPts val="1700"/>
                        </a:lnSpc>
                        <a:spcBef>
                          <a:spcPts val="0"/>
                        </a:spcBef>
                        <a:spcAft>
                          <a:spcPts val="0"/>
                        </a:spcAft>
                        <a:buClrTx/>
                        <a:buSzTx/>
                        <a:buFontTx/>
                        <a:buNone/>
                        <a:tabLst/>
                        <a:defRPr/>
                      </a:pPr>
                      <a:endParaRPr kumimoji="1" lang="ja-JP" altLang="en-US" sz="1200" b="0" dirty="0">
                        <a:solidFill>
                          <a:schemeClr val="tx1"/>
                        </a:solidFill>
                      </a:endParaRPr>
                    </a:p>
                  </a:txBody>
                  <a:tcPr marL="36000" marR="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2216048">
                <a:tc>
                  <a:txBody>
                    <a:bodyPr/>
                    <a:lstStyle/>
                    <a:p>
                      <a:pPr marL="72000" marR="0" indent="-457200" algn="l" defTabSz="914400" rtl="0" eaLnBrk="1" fontAlgn="auto" latinLnBrk="0" hangingPunct="1">
                        <a:lnSpc>
                          <a:spcPts val="1700"/>
                        </a:lnSpc>
                        <a:spcBef>
                          <a:spcPts val="0"/>
                        </a:spcBef>
                        <a:spcAft>
                          <a:spcPts val="0"/>
                        </a:spcAft>
                        <a:buClrTx/>
                        <a:buSzTx/>
                        <a:buFontTx/>
                        <a:buNone/>
                        <a:tabLst/>
                        <a:defRPr/>
                      </a:pPr>
                      <a:r>
                        <a:rPr kumimoji="1" lang="ja-JP" altLang="en-US" sz="1200" b="1" dirty="0">
                          <a:solidFill>
                            <a:schemeClr val="tx1"/>
                          </a:solidFill>
                        </a:rPr>
                        <a:t>（幼稚園）</a:t>
                      </a:r>
                      <a:endParaRPr kumimoji="1" lang="en-US" altLang="ja-JP" sz="1200" b="1" dirty="0">
                        <a:solidFill>
                          <a:schemeClr val="tx1"/>
                        </a:solidFill>
                      </a:endParaRPr>
                    </a:p>
                    <a:p>
                      <a:pPr marL="72000" marR="0" indent="-457200" algn="l" defTabSz="914400" rtl="0" eaLnBrk="1" fontAlgn="auto" latinLnBrk="0" hangingPunct="1">
                        <a:lnSpc>
                          <a:spcPts val="1700"/>
                        </a:lnSpc>
                        <a:spcBef>
                          <a:spcPts val="0"/>
                        </a:spcBef>
                        <a:spcAft>
                          <a:spcPts val="0"/>
                        </a:spcAft>
                        <a:buClrTx/>
                        <a:buSzTx/>
                        <a:buFontTx/>
                        <a:buNone/>
                        <a:tabLst/>
                        <a:defRPr/>
                      </a:pPr>
                      <a:r>
                        <a:rPr kumimoji="1" lang="ja-JP" altLang="en-US" sz="1200" b="0" dirty="0">
                          <a:solidFill>
                            <a:schemeClr val="tx1"/>
                          </a:solidFill>
                        </a:rPr>
                        <a:t>・市内の幼稚園に通う園児の８５％が私立幼稚園に通っている。</a:t>
                      </a:r>
                    </a:p>
                    <a:p>
                      <a:pPr marL="72000" marR="0" indent="-457200" algn="l" defTabSz="914400" rtl="0" eaLnBrk="1" fontAlgn="auto" latinLnBrk="0" hangingPunct="1">
                        <a:lnSpc>
                          <a:spcPts val="1700"/>
                        </a:lnSpc>
                        <a:spcBef>
                          <a:spcPts val="0"/>
                        </a:spcBef>
                        <a:spcAft>
                          <a:spcPts val="0"/>
                        </a:spcAft>
                        <a:buClrTx/>
                        <a:buSzTx/>
                        <a:buFontTx/>
                        <a:buNone/>
                        <a:tabLst/>
                        <a:defRPr/>
                      </a:pPr>
                      <a:endParaRPr kumimoji="1" lang="ja-JP" altLang="en-US" sz="1200" b="0" dirty="0">
                        <a:solidFill>
                          <a:schemeClr val="tx1"/>
                        </a:solidFill>
                      </a:endParaRPr>
                    </a:p>
                  </a:txBody>
                  <a:tcPr marL="36000" marR="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72000" indent="-457200">
                        <a:lnSpc>
                          <a:spcPts val="1700"/>
                        </a:lnSpc>
                      </a:pPr>
                      <a:r>
                        <a:rPr lang="ja-JP" altLang="en-US" sz="1200" b="1" dirty="0">
                          <a:solidFill>
                            <a:schemeClr val="tx1"/>
                          </a:solidFill>
                        </a:rPr>
                        <a:t>（幼稚園）</a:t>
                      </a:r>
                      <a:endParaRPr lang="en-US" altLang="ja-JP" sz="1200" b="0" dirty="0">
                        <a:solidFill>
                          <a:schemeClr val="tx1"/>
                        </a:solidFill>
                      </a:endParaRPr>
                    </a:p>
                    <a:p>
                      <a:pPr marL="72000" indent="-457200">
                        <a:lnSpc>
                          <a:spcPts val="1700"/>
                        </a:lnSpc>
                      </a:pPr>
                      <a:r>
                        <a:rPr lang="ja-JP" altLang="en-US" sz="1200" b="0" dirty="0">
                          <a:solidFill>
                            <a:schemeClr val="tx1"/>
                          </a:solidFill>
                        </a:rPr>
                        <a:t>・個々の園や地域状況を十分考慮しながら進め方を検討し取り組む</a:t>
                      </a:r>
                      <a:endParaRPr lang="en-US" altLang="ja-JP" sz="1200" b="0" dirty="0">
                        <a:solidFill>
                          <a:schemeClr val="tx1"/>
                        </a:solidFill>
                      </a:endParaRPr>
                    </a:p>
                    <a:p>
                      <a:pPr marL="72000" indent="-457200">
                        <a:lnSpc>
                          <a:spcPts val="1700"/>
                        </a:lnSpc>
                      </a:pPr>
                      <a:endParaRPr lang="en-US" altLang="ja-JP" sz="600" b="0" dirty="0">
                        <a:solidFill>
                          <a:schemeClr val="tx1"/>
                        </a:solidFill>
                      </a:endParaRPr>
                    </a:p>
                  </a:txBody>
                  <a:tcPr marL="36000" marR="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72000" indent="-457200">
                        <a:lnSpc>
                          <a:spcPts val="1700"/>
                        </a:lnSpc>
                      </a:pPr>
                      <a:r>
                        <a:rPr lang="ja-JP" altLang="en-US" sz="1200" b="1" u="none" dirty="0">
                          <a:solidFill>
                            <a:schemeClr val="tx1"/>
                          </a:solidFill>
                        </a:rPr>
                        <a:t>（幼稚園）</a:t>
                      </a:r>
                      <a:endParaRPr lang="en-US" altLang="ja-JP" sz="1200" b="1" u="none" dirty="0">
                        <a:solidFill>
                          <a:schemeClr val="tx1"/>
                        </a:solidFill>
                      </a:endParaRPr>
                    </a:p>
                    <a:p>
                      <a:pPr marL="72000" indent="-457200">
                        <a:lnSpc>
                          <a:spcPts val="1700"/>
                        </a:lnSpc>
                      </a:pPr>
                      <a:r>
                        <a:rPr lang="ja-JP" altLang="en-US" sz="1200" b="0" u="none" dirty="0">
                          <a:solidFill>
                            <a:schemeClr val="tx1"/>
                          </a:solidFill>
                        </a:rPr>
                        <a:t>・「市立幼稚園民営化計画（案）の基本的な考え方」を公表（</a:t>
                      </a:r>
                      <a:r>
                        <a:rPr lang="en-US" altLang="ja-JP" sz="1200" b="0" u="none" dirty="0">
                          <a:solidFill>
                            <a:schemeClr val="tx1"/>
                          </a:solidFill>
                        </a:rPr>
                        <a:t>2013</a:t>
                      </a:r>
                      <a:r>
                        <a:rPr lang="ja-JP" altLang="en-US" sz="1200" b="0" u="none" dirty="0">
                          <a:solidFill>
                            <a:schemeClr val="tx1"/>
                          </a:solidFill>
                        </a:rPr>
                        <a:t>年</a:t>
                      </a:r>
                      <a:r>
                        <a:rPr lang="en-US" altLang="ja-JP" sz="1200" b="0" u="none" dirty="0">
                          <a:solidFill>
                            <a:schemeClr val="tx1"/>
                          </a:solidFill>
                        </a:rPr>
                        <a:t>2</a:t>
                      </a:r>
                      <a:r>
                        <a:rPr lang="ja-JP" altLang="en-US" sz="1200" b="0" u="none" dirty="0">
                          <a:solidFill>
                            <a:schemeClr val="tx1"/>
                          </a:solidFill>
                        </a:rPr>
                        <a:t>月）</a:t>
                      </a:r>
                    </a:p>
                    <a:p>
                      <a:pPr marL="72000" indent="-457200">
                        <a:lnSpc>
                          <a:spcPts val="1700"/>
                        </a:lnSpc>
                      </a:pPr>
                      <a:r>
                        <a:rPr lang="ja-JP" altLang="en-US" sz="1200" b="0" u="none" strike="noStrike" dirty="0">
                          <a:solidFill>
                            <a:schemeClr val="tx1"/>
                          </a:solidFill>
                        </a:rPr>
                        <a:t>・「市立幼稚園民営化計画（案）」を公表（</a:t>
                      </a:r>
                      <a:r>
                        <a:rPr lang="en-US" altLang="ja-JP" sz="1200" b="0" u="none" strike="noStrike" dirty="0">
                          <a:solidFill>
                            <a:schemeClr val="tx1"/>
                          </a:solidFill>
                        </a:rPr>
                        <a:t>2013</a:t>
                      </a:r>
                      <a:r>
                        <a:rPr lang="ja-JP" altLang="en-US" sz="1200" b="0" u="none" strike="noStrike" dirty="0">
                          <a:solidFill>
                            <a:schemeClr val="tx1"/>
                          </a:solidFill>
                        </a:rPr>
                        <a:t>年</a:t>
                      </a:r>
                      <a:r>
                        <a:rPr lang="en-US" altLang="ja-JP" sz="1200" b="0" u="none" strike="noStrike" dirty="0">
                          <a:solidFill>
                            <a:schemeClr val="tx1"/>
                          </a:solidFill>
                        </a:rPr>
                        <a:t>8</a:t>
                      </a:r>
                      <a:r>
                        <a:rPr lang="ja-JP" altLang="en-US" sz="1200" b="0" u="none" strike="noStrike" dirty="0">
                          <a:solidFill>
                            <a:schemeClr val="tx1"/>
                          </a:solidFill>
                        </a:rPr>
                        <a:t>月）</a:t>
                      </a:r>
                    </a:p>
                    <a:p>
                      <a:pPr marL="72000" indent="-457200">
                        <a:lnSpc>
                          <a:spcPts val="1700"/>
                        </a:lnSpc>
                      </a:pPr>
                      <a:r>
                        <a:rPr lang="ja-JP" altLang="en-US" sz="1200" b="0" u="none" dirty="0">
                          <a:solidFill>
                            <a:schemeClr val="tx1"/>
                          </a:solidFill>
                        </a:rPr>
                        <a:t>・「市立幼稚園民営化計画の見直し（案）」を公表（</a:t>
                      </a:r>
                      <a:r>
                        <a:rPr lang="en-US" altLang="ja-JP" sz="1200" b="0" u="none" dirty="0">
                          <a:solidFill>
                            <a:schemeClr val="tx1"/>
                          </a:solidFill>
                        </a:rPr>
                        <a:t>2014</a:t>
                      </a:r>
                      <a:r>
                        <a:rPr lang="ja-JP" altLang="en-US" sz="1200" b="0" u="none" dirty="0">
                          <a:solidFill>
                            <a:schemeClr val="tx1"/>
                          </a:solidFill>
                        </a:rPr>
                        <a:t>年</a:t>
                      </a:r>
                      <a:r>
                        <a:rPr lang="en-US" altLang="ja-JP" sz="1200" b="0" u="none" dirty="0">
                          <a:solidFill>
                            <a:schemeClr val="tx1"/>
                          </a:solidFill>
                        </a:rPr>
                        <a:t>4</a:t>
                      </a:r>
                      <a:r>
                        <a:rPr lang="ja-JP" altLang="en-US" sz="1200" b="0" u="none" dirty="0">
                          <a:solidFill>
                            <a:schemeClr val="tx1"/>
                          </a:solidFill>
                        </a:rPr>
                        <a:t>月）</a:t>
                      </a:r>
                      <a:endParaRPr lang="en-US" altLang="ja-JP" sz="1200" b="0" u="none" dirty="0">
                        <a:solidFill>
                          <a:schemeClr val="tx1"/>
                        </a:solidFill>
                      </a:endParaRPr>
                    </a:p>
                    <a:p>
                      <a:pPr marL="72000" indent="-457200">
                        <a:lnSpc>
                          <a:spcPts val="1700"/>
                        </a:lnSpc>
                      </a:pPr>
                      <a:r>
                        <a:rPr lang="ja-JP" altLang="en-US" sz="1200" b="0" u="none" dirty="0">
                          <a:solidFill>
                            <a:schemeClr val="tx1"/>
                          </a:solidFill>
                        </a:rPr>
                        <a:t>・「新たな市立幼稚園民営化計画（案）」を公表（</a:t>
                      </a:r>
                      <a:r>
                        <a:rPr lang="en-US" altLang="ja-JP" sz="1200" b="0" u="none" dirty="0">
                          <a:solidFill>
                            <a:schemeClr val="tx1"/>
                          </a:solidFill>
                        </a:rPr>
                        <a:t>2015</a:t>
                      </a:r>
                      <a:r>
                        <a:rPr lang="ja-JP" altLang="en-US" sz="1200" b="0" u="none" dirty="0">
                          <a:solidFill>
                            <a:schemeClr val="tx1"/>
                          </a:solidFill>
                        </a:rPr>
                        <a:t>年</a:t>
                      </a:r>
                      <a:r>
                        <a:rPr lang="en-US" altLang="ja-JP" sz="1200" b="0" u="none" dirty="0">
                          <a:solidFill>
                            <a:schemeClr val="tx1"/>
                          </a:solidFill>
                        </a:rPr>
                        <a:t>7</a:t>
                      </a:r>
                      <a:r>
                        <a:rPr lang="ja-JP" altLang="en-US" sz="1200" b="0" u="none" dirty="0">
                          <a:solidFill>
                            <a:schemeClr val="tx1"/>
                          </a:solidFill>
                        </a:rPr>
                        <a:t>月）</a:t>
                      </a:r>
                      <a:endParaRPr lang="en-US" altLang="ja-JP" sz="1200" b="0" u="none" dirty="0">
                        <a:solidFill>
                          <a:schemeClr val="tx1"/>
                        </a:solidFill>
                      </a:endParaRPr>
                    </a:p>
                  </a:txBody>
                  <a:tcPr marL="36000" marR="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72000" marR="0" indent="-457200" algn="l" defTabSz="914400" rtl="0" eaLnBrk="1" fontAlgn="auto" latinLnBrk="0" hangingPunct="1">
                        <a:lnSpc>
                          <a:spcPts val="1700"/>
                        </a:lnSpc>
                        <a:spcBef>
                          <a:spcPts val="0"/>
                        </a:spcBef>
                        <a:spcAft>
                          <a:spcPts val="0"/>
                        </a:spcAft>
                        <a:buClrTx/>
                        <a:buSzTx/>
                        <a:buFontTx/>
                        <a:buNone/>
                        <a:tabLst/>
                        <a:defRPr/>
                      </a:pPr>
                      <a:r>
                        <a:rPr kumimoji="1" lang="ja-JP" altLang="en-US" sz="1200" b="1" dirty="0">
                          <a:solidFill>
                            <a:schemeClr val="tx1"/>
                          </a:solidFill>
                        </a:rPr>
                        <a:t>（幼稚園）</a:t>
                      </a:r>
                      <a:endParaRPr kumimoji="1" lang="en-US" altLang="ja-JP" sz="1200" b="1" dirty="0">
                        <a:solidFill>
                          <a:schemeClr val="tx1"/>
                        </a:solidFill>
                      </a:endParaRPr>
                    </a:p>
                    <a:p>
                      <a:pPr marL="72000" marR="0" indent="-457200" algn="l" defTabSz="914400" rtl="0" eaLnBrk="1" fontAlgn="auto" latinLnBrk="0" hangingPunct="1">
                        <a:lnSpc>
                          <a:spcPts val="1700"/>
                        </a:lnSpc>
                        <a:spcBef>
                          <a:spcPts val="0"/>
                        </a:spcBef>
                        <a:spcAft>
                          <a:spcPts val="0"/>
                        </a:spcAft>
                        <a:buClrTx/>
                        <a:buSzTx/>
                        <a:buFontTx/>
                        <a:buNone/>
                        <a:tabLst/>
                        <a:defRPr/>
                      </a:pPr>
                      <a:r>
                        <a:rPr kumimoji="1" lang="ja-JP" altLang="en-US" sz="1200" b="0" dirty="0">
                          <a:solidFill>
                            <a:schemeClr val="tx1"/>
                          </a:solidFill>
                        </a:rPr>
                        <a:t>・４園の廃園、１園の民間移管を実施</a:t>
                      </a:r>
                      <a:endParaRPr kumimoji="1" lang="en-US" altLang="ja-JP" sz="1200" b="0" dirty="0">
                        <a:solidFill>
                          <a:schemeClr val="tx1"/>
                        </a:solidFill>
                      </a:endParaRPr>
                    </a:p>
                    <a:p>
                      <a:pPr marL="72000" marR="0" indent="-457200" algn="l" defTabSz="914400" rtl="0" eaLnBrk="1" fontAlgn="auto" latinLnBrk="0" hangingPunct="1">
                        <a:lnSpc>
                          <a:spcPts val="1700"/>
                        </a:lnSpc>
                        <a:spcBef>
                          <a:spcPts val="0"/>
                        </a:spcBef>
                        <a:spcAft>
                          <a:spcPts val="0"/>
                        </a:spcAft>
                        <a:buClrTx/>
                        <a:buSzTx/>
                        <a:buFontTx/>
                        <a:buNone/>
                        <a:tabLst/>
                        <a:defRPr/>
                      </a:pPr>
                      <a:r>
                        <a:rPr kumimoji="1" lang="ja-JP" altLang="en-US" sz="1200" b="0" dirty="0">
                          <a:solidFill>
                            <a:schemeClr val="tx1"/>
                          </a:solidFill>
                        </a:rPr>
                        <a:t>　市立幼稚園数</a:t>
                      </a:r>
                      <a:endParaRPr kumimoji="1" lang="en-US" altLang="ja-JP" sz="1200" b="0" dirty="0">
                        <a:solidFill>
                          <a:schemeClr val="tx1"/>
                        </a:solidFill>
                      </a:endParaRPr>
                    </a:p>
                    <a:p>
                      <a:pPr marL="72000" marR="0" indent="-457200" algn="l" defTabSz="914400" rtl="0" eaLnBrk="1" fontAlgn="auto" latinLnBrk="0" hangingPunct="1">
                        <a:lnSpc>
                          <a:spcPts val="1700"/>
                        </a:lnSpc>
                        <a:spcBef>
                          <a:spcPts val="0"/>
                        </a:spcBef>
                        <a:spcAft>
                          <a:spcPts val="0"/>
                        </a:spcAft>
                        <a:buClrTx/>
                        <a:buSzTx/>
                        <a:buFontTx/>
                        <a:buNone/>
                        <a:tabLst/>
                        <a:defRPr/>
                      </a:pPr>
                      <a:r>
                        <a:rPr kumimoji="1" lang="ja-JP" altLang="en-US" sz="1200" b="0" dirty="0">
                          <a:solidFill>
                            <a:schemeClr val="tx1"/>
                          </a:solidFill>
                        </a:rPr>
                        <a:t>　　</a:t>
                      </a:r>
                      <a:r>
                        <a:rPr kumimoji="1" lang="en-US" altLang="ja-JP" sz="1200" b="0" dirty="0">
                          <a:solidFill>
                            <a:schemeClr val="tx1"/>
                          </a:solidFill>
                        </a:rPr>
                        <a:t>201</a:t>
                      </a:r>
                      <a:r>
                        <a:rPr kumimoji="1" lang="en-US" altLang="ja-JP" sz="1200" b="0" strike="noStrike" dirty="0">
                          <a:solidFill>
                            <a:schemeClr val="tx1"/>
                          </a:solidFill>
                        </a:rPr>
                        <a:t>3</a:t>
                      </a:r>
                      <a:r>
                        <a:rPr kumimoji="1" lang="ja-JP" altLang="en-US" sz="1200" b="0" dirty="0">
                          <a:solidFill>
                            <a:schemeClr val="tx1"/>
                          </a:solidFill>
                        </a:rPr>
                        <a:t>年度</a:t>
                      </a:r>
                      <a:r>
                        <a:rPr kumimoji="1" lang="en-US" altLang="ja-JP" sz="1200" b="0" dirty="0">
                          <a:solidFill>
                            <a:schemeClr val="tx1"/>
                          </a:solidFill>
                        </a:rPr>
                        <a:t>	</a:t>
                      </a:r>
                      <a:r>
                        <a:rPr kumimoji="1" lang="ja-JP" altLang="en-US" sz="1200" b="0" dirty="0">
                          <a:solidFill>
                            <a:schemeClr val="tx1"/>
                          </a:solidFill>
                        </a:rPr>
                        <a:t>　　</a:t>
                      </a:r>
                      <a:r>
                        <a:rPr kumimoji="1" lang="en-US" altLang="ja-JP" sz="1200" b="0" baseline="0" dirty="0">
                          <a:solidFill>
                            <a:schemeClr val="tx1"/>
                          </a:solidFill>
                        </a:rPr>
                        <a:t>2016</a:t>
                      </a:r>
                      <a:r>
                        <a:rPr kumimoji="1" lang="ja-JP" altLang="en-US" sz="1200" b="0" baseline="0" dirty="0">
                          <a:solidFill>
                            <a:schemeClr val="tx1"/>
                          </a:solidFill>
                        </a:rPr>
                        <a:t>年度</a:t>
                      </a:r>
                      <a:endParaRPr kumimoji="1" lang="en-US" altLang="ja-JP" sz="1200" b="0" dirty="0">
                        <a:solidFill>
                          <a:schemeClr val="tx1"/>
                        </a:solidFill>
                      </a:endParaRPr>
                    </a:p>
                    <a:p>
                      <a:pPr marL="72000" marR="0" indent="-457200" algn="l" defTabSz="914400" rtl="0" eaLnBrk="1" fontAlgn="auto" latinLnBrk="0" hangingPunct="1">
                        <a:lnSpc>
                          <a:spcPts val="1700"/>
                        </a:lnSpc>
                        <a:spcBef>
                          <a:spcPts val="0"/>
                        </a:spcBef>
                        <a:spcAft>
                          <a:spcPts val="0"/>
                        </a:spcAft>
                        <a:buClrTx/>
                        <a:buSzTx/>
                        <a:buFontTx/>
                        <a:buNone/>
                        <a:tabLst/>
                        <a:defRPr/>
                      </a:pPr>
                      <a:r>
                        <a:rPr kumimoji="1" lang="ja-JP" altLang="en-US" sz="1200" b="0" dirty="0">
                          <a:solidFill>
                            <a:schemeClr val="tx1"/>
                          </a:solidFill>
                        </a:rPr>
                        <a:t>　　　　　</a:t>
                      </a:r>
                      <a:r>
                        <a:rPr kumimoji="1" lang="en-US" altLang="ja-JP" sz="1200" b="0" dirty="0">
                          <a:solidFill>
                            <a:schemeClr val="tx1"/>
                          </a:solidFill>
                        </a:rPr>
                        <a:t>59</a:t>
                      </a:r>
                      <a:r>
                        <a:rPr kumimoji="1" lang="ja-JP" altLang="en-US" sz="1200" b="0" dirty="0">
                          <a:solidFill>
                            <a:schemeClr val="tx1"/>
                          </a:solidFill>
                        </a:rPr>
                        <a:t>園</a:t>
                      </a:r>
                      <a:r>
                        <a:rPr kumimoji="1" lang="en-US" altLang="ja-JP" sz="1200" b="0" dirty="0">
                          <a:solidFill>
                            <a:schemeClr val="tx1"/>
                          </a:solidFill>
                        </a:rPr>
                        <a:t>	</a:t>
                      </a:r>
                      <a:r>
                        <a:rPr kumimoji="1" lang="ja-JP" altLang="en-US" sz="1200" b="0" dirty="0">
                          <a:solidFill>
                            <a:schemeClr val="tx1"/>
                          </a:solidFill>
                        </a:rPr>
                        <a:t>　　　　　</a:t>
                      </a:r>
                      <a:r>
                        <a:rPr kumimoji="1" lang="en-US" altLang="ja-JP" sz="1200" b="0" baseline="0" dirty="0">
                          <a:solidFill>
                            <a:schemeClr val="tx1"/>
                          </a:solidFill>
                        </a:rPr>
                        <a:t>54</a:t>
                      </a:r>
                      <a:r>
                        <a:rPr kumimoji="1" lang="ja-JP" altLang="en-US" sz="1200" b="0" baseline="0" dirty="0">
                          <a:solidFill>
                            <a:schemeClr val="tx1"/>
                          </a:solidFill>
                        </a:rPr>
                        <a:t>園</a:t>
                      </a:r>
                      <a:endParaRPr kumimoji="1" lang="en-US" altLang="ja-JP" sz="1200" b="0" baseline="0" dirty="0">
                        <a:solidFill>
                          <a:schemeClr val="tx1"/>
                        </a:solidFill>
                      </a:endParaRPr>
                    </a:p>
                    <a:p>
                      <a:pPr marL="72000" marR="0" indent="-457200" algn="l" defTabSz="914400" rtl="0" eaLnBrk="1" fontAlgn="auto" latinLnBrk="0" hangingPunct="1">
                        <a:lnSpc>
                          <a:spcPts val="1700"/>
                        </a:lnSpc>
                        <a:spcBef>
                          <a:spcPts val="0"/>
                        </a:spcBef>
                        <a:spcAft>
                          <a:spcPts val="0"/>
                        </a:spcAft>
                        <a:buClrTx/>
                        <a:buSzTx/>
                        <a:buFontTx/>
                        <a:buNone/>
                        <a:tabLst/>
                        <a:defRPr/>
                      </a:pPr>
                      <a:r>
                        <a:rPr kumimoji="1" lang="ja-JP" altLang="en-US" sz="1200" b="0" dirty="0">
                          <a:solidFill>
                            <a:schemeClr val="tx1"/>
                          </a:solidFill>
                        </a:rPr>
                        <a:t>・１園の民間移管を実施予定（</a:t>
                      </a:r>
                      <a:r>
                        <a:rPr kumimoji="1" lang="en-US" altLang="ja-JP" sz="1200" b="0" dirty="0">
                          <a:solidFill>
                            <a:schemeClr val="tx1"/>
                          </a:solidFill>
                        </a:rPr>
                        <a:t>2019</a:t>
                      </a:r>
                      <a:r>
                        <a:rPr kumimoji="1" lang="ja-JP" altLang="en-US" sz="1200" b="0" dirty="0">
                          <a:solidFill>
                            <a:schemeClr val="tx1"/>
                          </a:solidFill>
                        </a:rPr>
                        <a:t>年</a:t>
                      </a:r>
                      <a:r>
                        <a:rPr kumimoji="1" lang="en-US" altLang="ja-JP" sz="1200" b="0" dirty="0">
                          <a:solidFill>
                            <a:schemeClr val="tx1"/>
                          </a:solidFill>
                        </a:rPr>
                        <a:t>4</a:t>
                      </a:r>
                      <a:r>
                        <a:rPr kumimoji="1" lang="ja-JP" altLang="en-US" sz="1200" b="0" dirty="0">
                          <a:solidFill>
                            <a:schemeClr val="tx1"/>
                          </a:solidFill>
                        </a:rPr>
                        <a:t>月）</a:t>
                      </a:r>
                    </a:p>
                    <a:p>
                      <a:pPr marL="72000" marR="0" indent="-457200" algn="l" defTabSz="914400" rtl="0" eaLnBrk="1" fontAlgn="auto" latinLnBrk="0" hangingPunct="1">
                        <a:lnSpc>
                          <a:spcPts val="1700"/>
                        </a:lnSpc>
                        <a:spcBef>
                          <a:spcPts val="0"/>
                        </a:spcBef>
                        <a:spcAft>
                          <a:spcPts val="0"/>
                        </a:spcAft>
                        <a:buClrTx/>
                        <a:buSzTx/>
                        <a:buFontTx/>
                        <a:buNone/>
                        <a:tabLst/>
                        <a:defRPr/>
                      </a:pPr>
                      <a:r>
                        <a:rPr kumimoji="1" lang="ja-JP" altLang="en-US" sz="1200" b="0" dirty="0">
                          <a:solidFill>
                            <a:schemeClr val="tx1"/>
                          </a:solidFill>
                        </a:rPr>
                        <a:t>　　</a:t>
                      </a:r>
                      <a:r>
                        <a:rPr kumimoji="1" lang="en-US" altLang="ja-JP" sz="1200" b="0" dirty="0">
                          <a:solidFill>
                            <a:schemeClr val="tx1"/>
                          </a:solidFill>
                        </a:rPr>
                        <a:t>2022</a:t>
                      </a:r>
                      <a:r>
                        <a:rPr kumimoji="1" lang="ja-JP" altLang="en-US" sz="1200" b="0" dirty="0">
                          <a:solidFill>
                            <a:schemeClr val="tx1"/>
                          </a:solidFill>
                        </a:rPr>
                        <a:t>年度</a:t>
                      </a:r>
                      <a:endParaRPr kumimoji="1" lang="en-US" altLang="ja-JP" sz="1200" b="0" dirty="0">
                        <a:solidFill>
                          <a:schemeClr val="tx1"/>
                        </a:solidFill>
                      </a:endParaRPr>
                    </a:p>
                    <a:p>
                      <a:pPr marL="72000" marR="0" indent="-457200" algn="l" defTabSz="914400" rtl="0" eaLnBrk="1" fontAlgn="auto" latinLnBrk="0" hangingPunct="1">
                        <a:lnSpc>
                          <a:spcPts val="1700"/>
                        </a:lnSpc>
                        <a:spcBef>
                          <a:spcPts val="0"/>
                        </a:spcBef>
                        <a:spcAft>
                          <a:spcPts val="0"/>
                        </a:spcAft>
                        <a:buClrTx/>
                        <a:buSzTx/>
                        <a:buFontTx/>
                        <a:buNone/>
                        <a:tabLst/>
                        <a:defRPr/>
                      </a:pPr>
                      <a:r>
                        <a:rPr kumimoji="1" lang="ja-JP" altLang="en-US" sz="1200" b="0" dirty="0">
                          <a:solidFill>
                            <a:schemeClr val="tx1"/>
                          </a:solidFill>
                        </a:rPr>
                        <a:t>　　　　</a:t>
                      </a:r>
                      <a:r>
                        <a:rPr kumimoji="1" lang="en-US" altLang="ja-JP" sz="1200" b="0" dirty="0">
                          <a:solidFill>
                            <a:schemeClr val="tx1"/>
                          </a:solidFill>
                        </a:rPr>
                        <a:t>52</a:t>
                      </a:r>
                      <a:r>
                        <a:rPr kumimoji="1" lang="ja-JP" altLang="en-US" sz="1200" b="0" dirty="0">
                          <a:solidFill>
                            <a:schemeClr val="tx1"/>
                          </a:solidFill>
                        </a:rPr>
                        <a:t>園</a:t>
                      </a:r>
                    </a:p>
                  </a:txBody>
                  <a:tcPr marL="36000" marR="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r h="1512168">
                <a:tc>
                  <a:txBody>
                    <a:bodyPr/>
                    <a:lstStyle/>
                    <a:p>
                      <a:pPr marL="72000" marR="0" indent="-457200" algn="l" defTabSz="914400" rtl="0" eaLnBrk="1" fontAlgn="auto" latinLnBrk="0" hangingPunct="1">
                        <a:lnSpc>
                          <a:spcPts val="1700"/>
                        </a:lnSpc>
                        <a:spcBef>
                          <a:spcPts val="0"/>
                        </a:spcBef>
                        <a:spcAft>
                          <a:spcPts val="0"/>
                        </a:spcAft>
                        <a:buClrTx/>
                        <a:buSzTx/>
                        <a:buFontTx/>
                        <a:buNone/>
                        <a:tabLst/>
                        <a:defRPr/>
                      </a:pPr>
                      <a:r>
                        <a:rPr kumimoji="1" lang="ja-JP" altLang="en-US" sz="1200" b="1" dirty="0">
                          <a:solidFill>
                            <a:schemeClr val="tx1"/>
                          </a:solidFill>
                        </a:rPr>
                        <a:t>（保育所）</a:t>
                      </a:r>
                      <a:endParaRPr kumimoji="1" lang="en-US" altLang="ja-JP" sz="1200" b="1" dirty="0">
                        <a:solidFill>
                          <a:schemeClr val="tx1"/>
                        </a:solidFill>
                      </a:endParaRPr>
                    </a:p>
                    <a:p>
                      <a:pPr marL="72000" marR="0" indent="-457200" algn="l" defTabSz="914400" rtl="0" eaLnBrk="1" fontAlgn="auto" latinLnBrk="0" hangingPunct="1">
                        <a:lnSpc>
                          <a:spcPts val="1700"/>
                        </a:lnSpc>
                        <a:spcBef>
                          <a:spcPts val="0"/>
                        </a:spcBef>
                        <a:spcAft>
                          <a:spcPts val="0"/>
                        </a:spcAft>
                        <a:buClrTx/>
                        <a:buSzTx/>
                        <a:buFontTx/>
                        <a:buNone/>
                        <a:tabLst/>
                        <a:defRPr/>
                      </a:pPr>
                      <a:r>
                        <a:rPr kumimoji="1" lang="ja-JP" altLang="en-US" sz="1200" b="0" dirty="0">
                          <a:solidFill>
                            <a:schemeClr val="tx1"/>
                          </a:solidFill>
                        </a:rPr>
                        <a:t>・民間に比べ、運営経費が高い</a:t>
                      </a:r>
                      <a:endParaRPr kumimoji="1" lang="en-US" altLang="ja-JP" sz="1200" b="0" dirty="0">
                        <a:solidFill>
                          <a:schemeClr val="tx1"/>
                        </a:solidFill>
                      </a:endParaRPr>
                    </a:p>
                    <a:p>
                      <a:pPr marL="72000" marR="0" indent="-457200" algn="l" defTabSz="914400" rtl="0" eaLnBrk="1" fontAlgn="auto" latinLnBrk="0" hangingPunct="1">
                        <a:lnSpc>
                          <a:spcPts val="1700"/>
                        </a:lnSpc>
                        <a:spcBef>
                          <a:spcPts val="0"/>
                        </a:spcBef>
                        <a:spcAft>
                          <a:spcPts val="0"/>
                        </a:spcAft>
                        <a:buClrTx/>
                        <a:buSzTx/>
                        <a:buFontTx/>
                        <a:buNone/>
                        <a:tabLst/>
                        <a:defRPr/>
                      </a:pPr>
                      <a:r>
                        <a:rPr kumimoji="1" lang="ja-JP" altLang="en-US" sz="1200" b="0" dirty="0">
                          <a:solidFill>
                            <a:schemeClr val="tx1"/>
                          </a:solidFill>
                        </a:rPr>
                        <a:t>・公設置民営では、効果が限定的</a:t>
                      </a:r>
                      <a:endParaRPr kumimoji="1" lang="en-US" altLang="ja-JP" sz="1200" b="0" dirty="0">
                        <a:solidFill>
                          <a:schemeClr val="tx1"/>
                        </a:solidFill>
                      </a:endParaRPr>
                    </a:p>
                  </a:txBody>
                  <a:tcPr marL="36000" marR="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72000" indent="-457200">
                        <a:lnSpc>
                          <a:spcPts val="1700"/>
                        </a:lnSpc>
                      </a:pPr>
                      <a:r>
                        <a:rPr lang="ja-JP" altLang="en-US" sz="1200" b="1" dirty="0">
                          <a:solidFill>
                            <a:schemeClr val="tx1"/>
                          </a:solidFill>
                        </a:rPr>
                        <a:t>（保育所）</a:t>
                      </a:r>
                      <a:endParaRPr lang="en-US" altLang="ja-JP" sz="1200" b="1" dirty="0">
                        <a:solidFill>
                          <a:schemeClr val="tx1"/>
                        </a:solidFill>
                      </a:endParaRPr>
                    </a:p>
                    <a:p>
                      <a:pPr marL="72000" marR="0" indent="-457200" algn="l" defTabSz="914400" rtl="0" eaLnBrk="1" fontAlgn="auto" latinLnBrk="0" hangingPunct="1">
                        <a:lnSpc>
                          <a:spcPts val="1700"/>
                        </a:lnSpc>
                        <a:spcBef>
                          <a:spcPts val="0"/>
                        </a:spcBef>
                        <a:spcAft>
                          <a:spcPts val="0"/>
                        </a:spcAft>
                        <a:buClrTx/>
                        <a:buSzTx/>
                        <a:buFontTx/>
                        <a:buNone/>
                        <a:tabLst/>
                        <a:defRPr/>
                      </a:pPr>
                      <a:r>
                        <a:rPr lang="ja-JP" altLang="en-US" sz="1200" b="0" dirty="0">
                          <a:solidFill>
                            <a:schemeClr val="tx1"/>
                          </a:solidFill>
                        </a:rPr>
                        <a:t>・</a:t>
                      </a:r>
                      <a:r>
                        <a:rPr lang="ja-JP" altLang="en-US" sz="1200" b="0" spc="-70" baseline="0" dirty="0">
                          <a:solidFill>
                            <a:schemeClr val="tx1"/>
                          </a:solidFill>
                        </a:rPr>
                        <a:t>セーフティネットとして必要な保育所を除き、統廃合・休廃止も視野に入れながら原則民間移管</a:t>
                      </a:r>
                      <a:r>
                        <a:rPr lang="ja-JP" altLang="en-US" sz="1200" b="0" spc="-70" dirty="0">
                          <a:solidFill>
                            <a:schemeClr val="tx1"/>
                          </a:solidFill>
                        </a:rPr>
                        <a:t>、</a:t>
                      </a:r>
                      <a:r>
                        <a:rPr lang="en-US" altLang="ja-JP" sz="1200" b="0" spc="-70" dirty="0">
                          <a:solidFill>
                            <a:schemeClr val="tx1"/>
                          </a:solidFill>
                        </a:rPr>
                        <a:t/>
                      </a:r>
                      <a:br>
                        <a:rPr lang="en-US" altLang="ja-JP" sz="1200" b="0" spc="-70" dirty="0">
                          <a:solidFill>
                            <a:schemeClr val="tx1"/>
                          </a:solidFill>
                        </a:rPr>
                      </a:br>
                      <a:r>
                        <a:rPr lang="ja-JP" altLang="en-US" sz="1200" b="0" dirty="0">
                          <a:solidFill>
                            <a:schemeClr val="tx1"/>
                          </a:solidFill>
                        </a:rPr>
                        <a:t>民間移管が困難な場合は、補完的に委託化を推進</a:t>
                      </a:r>
                    </a:p>
                  </a:txBody>
                  <a:tcPr marL="36000" marR="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72000" indent="-457200">
                        <a:lnSpc>
                          <a:spcPts val="1700"/>
                        </a:lnSpc>
                      </a:pPr>
                      <a:r>
                        <a:rPr lang="ja-JP" altLang="en-US" sz="1200" b="1" dirty="0">
                          <a:solidFill>
                            <a:schemeClr val="tx1"/>
                          </a:solidFill>
                        </a:rPr>
                        <a:t>（保育所）</a:t>
                      </a:r>
                      <a:endParaRPr lang="en-US" altLang="ja-JP" sz="1200" b="1" dirty="0">
                        <a:solidFill>
                          <a:schemeClr val="tx1"/>
                        </a:solidFill>
                      </a:endParaRPr>
                    </a:p>
                    <a:p>
                      <a:pPr marL="72000" indent="-457200">
                        <a:lnSpc>
                          <a:spcPts val="1700"/>
                        </a:lnSpc>
                      </a:pPr>
                      <a:r>
                        <a:rPr lang="ja-JP" altLang="en-US" sz="1200" b="0" dirty="0">
                          <a:solidFill>
                            <a:schemeClr val="tx1"/>
                          </a:solidFill>
                        </a:rPr>
                        <a:t>・「公立保育所新再編整備計画（案）」を公表（</a:t>
                      </a:r>
                      <a:r>
                        <a:rPr lang="en-US" altLang="ja-JP" sz="1200" b="0" dirty="0">
                          <a:solidFill>
                            <a:schemeClr val="tx1"/>
                          </a:solidFill>
                        </a:rPr>
                        <a:t>2013</a:t>
                      </a:r>
                      <a:r>
                        <a:rPr lang="ja-JP" altLang="en-US" sz="1200" b="0" dirty="0">
                          <a:solidFill>
                            <a:schemeClr val="tx1"/>
                          </a:solidFill>
                        </a:rPr>
                        <a:t>年</a:t>
                      </a:r>
                      <a:r>
                        <a:rPr lang="en-US" altLang="ja-JP" sz="1200" b="0" dirty="0">
                          <a:solidFill>
                            <a:schemeClr val="tx1"/>
                          </a:solidFill>
                        </a:rPr>
                        <a:t>2</a:t>
                      </a:r>
                      <a:r>
                        <a:rPr lang="ja-JP" altLang="en-US" sz="1200" b="0" dirty="0">
                          <a:solidFill>
                            <a:schemeClr val="tx1"/>
                          </a:solidFill>
                        </a:rPr>
                        <a:t>月）</a:t>
                      </a:r>
                    </a:p>
                    <a:p>
                      <a:pPr marL="72000" indent="-457200">
                        <a:lnSpc>
                          <a:spcPts val="1700"/>
                        </a:lnSpc>
                      </a:pPr>
                      <a:r>
                        <a:rPr lang="ja-JP" altLang="en-US" sz="1200" b="0" dirty="0">
                          <a:solidFill>
                            <a:schemeClr val="tx1"/>
                          </a:solidFill>
                        </a:rPr>
                        <a:t>・「公立保育所新再編整備計画」の一部改訂（</a:t>
                      </a:r>
                      <a:r>
                        <a:rPr lang="en-US" altLang="ja-JP" sz="1200" b="0" dirty="0">
                          <a:solidFill>
                            <a:schemeClr val="tx1"/>
                          </a:solidFill>
                        </a:rPr>
                        <a:t>2017</a:t>
                      </a:r>
                      <a:r>
                        <a:rPr lang="ja-JP" altLang="en-US" sz="1200" b="0" dirty="0">
                          <a:solidFill>
                            <a:schemeClr val="tx1"/>
                          </a:solidFill>
                        </a:rPr>
                        <a:t>年</a:t>
                      </a:r>
                      <a:r>
                        <a:rPr lang="en-US" altLang="ja-JP" sz="1200" b="0" dirty="0">
                          <a:solidFill>
                            <a:schemeClr val="tx1"/>
                          </a:solidFill>
                        </a:rPr>
                        <a:t>6</a:t>
                      </a:r>
                      <a:r>
                        <a:rPr lang="ja-JP" altLang="en-US" sz="1200" b="0" dirty="0">
                          <a:solidFill>
                            <a:schemeClr val="tx1"/>
                          </a:solidFill>
                        </a:rPr>
                        <a:t>月）</a:t>
                      </a:r>
                    </a:p>
                    <a:p>
                      <a:pPr marL="72000" indent="-457200">
                        <a:lnSpc>
                          <a:spcPts val="1700"/>
                        </a:lnSpc>
                      </a:pPr>
                      <a:r>
                        <a:rPr lang="ja-JP" altLang="en-US" sz="1200" b="0" dirty="0">
                          <a:solidFill>
                            <a:schemeClr val="tx1"/>
                          </a:solidFill>
                        </a:rPr>
                        <a:t>・「大阪市立保育所のあり方」について公表（</a:t>
                      </a:r>
                      <a:r>
                        <a:rPr lang="en-US" altLang="ja-JP" sz="1200" b="0" dirty="0">
                          <a:solidFill>
                            <a:schemeClr val="tx1"/>
                          </a:solidFill>
                        </a:rPr>
                        <a:t>2017</a:t>
                      </a:r>
                      <a:r>
                        <a:rPr lang="ja-JP" altLang="en-US" sz="1200" b="0" dirty="0">
                          <a:solidFill>
                            <a:schemeClr val="tx1"/>
                          </a:solidFill>
                        </a:rPr>
                        <a:t>年</a:t>
                      </a:r>
                      <a:r>
                        <a:rPr lang="en-US" altLang="ja-JP" sz="1200" b="0" dirty="0">
                          <a:solidFill>
                            <a:schemeClr val="tx1"/>
                          </a:solidFill>
                        </a:rPr>
                        <a:t>12</a:t>
                      </a:r>
                      <a:r>
                        <a:rPr lang="ja-JP" altLang="en-US" sz="1200" b="0" dirty="0">
                          <a:solidFill>
                            <a:schemeClr val="tx1"/>
                          </a:solidFill>
                        </a:rPr>
                        <a:t>月）</a:t>
                      </a:r>
                      <a:endParaRPr lang="en-US" altLang="ja-JP" sz="1200" b="0" dirty="0">
                        <a:solidFill>
                          <a:schemeClr val="tx1"/>
                        </a:solidFill>
                      </a:endParaRPr>
                    </a:p>
                    <a:p>
                      <a:pPr marL="72000" indent="-457200">
                        <a:lnSpc>
                          <a:spcPts val="1700"/>
                        </a:lnSpc>
                      </a:pPr>
                      <a:r>
                        <a:rPr lang="ja-JP" altLang="en-US" sz="1200" b="0" dirty="0">
                          <a:solidFill>
                            <a:schemeClr val="tx1"/>
                          </a:solidFill>
                        </a:rPr>
                        <a:t>・「公立保育所民営化推進計画」策定（</a:t>
                      </a:r>
                      <a:r>
                        <a:rPr lang="en-US" altLang="ja-JP" sz="1200" b="0" dirty="0">
                          <a:solidFill>
                            <a:schemeClr val="tx1"/>
                          </a:solidFill>
                        </a:rPr>
                        <a:t>2022</a:t>
                      </a:r>
                      <a:r>
                        <a:rPr lang="ja-JP" altLang="en-US" sz="1200" b="0" dirty="0">
                          <a:solidFill>
                            <a:schemeClr val="tx1"/>
                          </a:solidFill>
                        </a:rPr>
                        <a:t>年</a:t>
                      </a:r>
                      <a:r>
                        <a:rPr lang="en-US" altLang="ja-JP" sz="1200" b="0" dirty="0">
                          <a:solidFill>
                            <a:schemeClr val="tx1"/>
                          </a:solidFill>
                        </a:rPr>
                        <a:t>3</a:t>
                      </a:r>
                      <a:r>
                        <a:rPr lang="ja-JP" altLang="en-US" sz="1200" b="0" dirty="0">
                          <a:solidFill>
                            <a:schemeClr val="tx1"/>
                          </a:solidFill>
                        </a:rPr>
                        <a:t>月）</a:t>
                      </a:r>
                      <a:endParaRPr lang="en-US" altLang="ja-JP" sz="1200" b="0" dirty="0">
                        <a:solidFill>
                          <a:schemeClr val="tx1"/>
                        </a:solidFill>
                      </a:endParaRPr>
                    </a:p>
                  </a:txBody>
                  <a:tcPr marL="36000" marR="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72000" indent="-457200" algn="l">
                        <a:lnSpc>
                          <a:spcPts val="1700"/>
                        </a:lnSpc>
                      </a:pPr>
                      <a:r>
                        <a:rPr kumimoji="1" lang="ja-JP" altLang="en-US" sz="1200" b="1" dirty="0">
                          <a:solidFill>
                            <a:schemeClr val="tx1"/>
                          </a:solidFill>
                        </a:rPr>
                        <a:t>（保育所）</a:t>
                      </a:r>
                      <a:endParaRPr kumimoji="1" lang="en-US" altLang="ja-JP" sz="1200" b="1" dirty="0">
                        <a:solidFill>
                          <a:schemeClr val="tx1"/>
                        </a:solidFill>
                      </a:endParaRPr>
                    </a:p>
                    <a:p>
                      <a:pPr marL="72000" marR="0" indent="-457200" algn="l" defTabSz="914400" rtl="0" eaLnBrk="1" fontAlgn="auto" latinLnBrk="0" hangingPunct="1">
                        <a:lnSpc>
                          <a:spcPts val="1700"/>
                        </a:lnSpc>
                        <a:spcBef>
                          <a:spcPts val="0"/>
                        </a:spcBef>
                        <a:spcAft>
                          <a:spcPts val="0"/>
                        </a:spcAft>
                        <a:buClrTx/>
                        <a:buSzTx/>
                        <a:buFontTx/>
                        <a:buNone/>
                        <a:tabLst/>
                        <a:defRPr/>
                      </a:pPr>
                      <a:r>
                        <a:rPr kumimoji="1" lang="ja-JP" altLang="en-US" sz="1200" b="0" dirty="0">
                          <a:solidFill>
                            <a:schemeClr val="tx1"/>
                          </a:solidFill>
                        </a:rPr>
                        <a:t>・</a:t>
                      </a:r>
                      <a:r>
                        <a:rPr kumimoji="1" lang="en-US" altLang="ja-JP" sz="1200" b="0" strike="noStrike" dirty="0">
                          <a:solidFill>
                            <a:schemeClr val="tx1"/>
                          </a:solidFill>
                        </a:rPr>
                        <a:t>21</a:t>
                      </a:r>
                      <a:r>
                        <a:rPr kumimoji="1" lang="ja-JP" altLang="en-US" sz="1200" b="0" dirty="0">
                          <a:solidFill>
                            <a:schemeClr val="tx1"/>
                          </a:solidFill>
                        </a:rPr>
                        <a:t>保育所の移管先法人が決定</a:t>
                      </a:r>
                      <a:endParaRPr kumimoji="1" lang="en-US" altLang="ja-JP" sz="1200" b="0" dirty="0">
                        <a:solidFill>
                          <a:schemeClr val="tx1"/>
                        </a:solidFill>
                      </a:endParaRPr>
                    </a:p>
                    <a:p>
                      <a:pPr marL="72000" marR="0" indent="-457200" algn="l" defTabSz="914400" rtl="0" eaLnBrk="1" fontAlgn="auto" latinLnBrk="0" hangingPunct="1">
                        <a:lnSpc>
                          <a:spcPts val="1700"/>
                        </a:lnSpc>
                        <a:spcBef>
                          <a:spcPts val="0"/>
                        </a:spcBef>
                        <a:spcAft>
                          <a:spcPts val="0"/>
                        </a:spcAft>
                        <a:buClrTx/>
                        <a:buSzTx/>
                        <a:buFontTx/>
                        <a:buNone/>
                        <a:tabLst/>
                        <a:defRPr/>
                      </a:pPr>
                      <a:r>
                        <a:rPr kumimoji="1" lang="ja-JP" altLang="en-US" sz="1200" b="0" dirty="0">
                          <a:solidFill>
                            <a:schemeClr val="tx1"/>
                          </a:solidFill>
                        </a:rPr>
                        <a:t>　公立保育所数</a:t>
                      </a:r>
                      <a:endParaRPr kumimoji="1" lang="en-US" altLang="ja-JP" sz="1200" b="0" dirty="0">
                        <a:solidFill>
                          <a:schemeClr val="tx1"/>
                        </a:solidFill>
                      </a:endParaRPr>
                    </a:p>
                    <a:p>
                      <a:pPr marL="72000" marR="0" indent="-457200" algn="l" defTabSz="914400" rtl="0" eaLnBrk="1" fontAlgn="auto" latinLnBrk="0" hangingPunct="1">
                        <a:lnSpc>
                          <a:spcPts val="1700"/>
                        </a:lnSpc>
                        <a:spcBef>
                          <a:spcPts val="0"/>
                        </a:spcBef>
                        <a:spcAft>
                          <a:spcPts val="0"/>
                        </a:spcAft>
                        <a:buClrTx/>
                        <a:buSzTx/>
                        <a:buFontTx/>
                        <a:buNone/>
                        <a:tabLst/>
                        <a:defRPr/>
                      </a:pPr>
                      <a:r>
                        <a:rPr kumimoji="1" lang="ja-JP" altLang="en-US" sz="1200" b="0" dirty="0">
                          <a:solidFill>
                            <a:schemeClr val="tx1"/>
                          </a:solidFill>
                        </a:rPr>
                        <a:t>　　</a:t>
                      </a:r>
                      <a:r>
                        <a:rPr kumimoji="1" lang="en-US" altLang="ja-JP" sz="1200" b="0" dirty="0">
                          <a:solidFill>
                            <a:schemeClr val="tx1"/>
                          </a:solidFill>
                        </a:rPr>
                        <a:t>2014</a:t>
                      </a:r>
                      <a:r>
                        <a:rPr kumimoji="1" lang="ja-JP" altLang="en-US" sz="1200" b="0" dirty="0">
                          <a:solidFill>
                            <a:schemeClr val="tx1"/>
                          </a:solidFill>
                        </a:rPr>
                        <a:t>年度　　　</a:t>
                      </a:r>
                      <a:r>
                        <a:rPr kumimoji="1" lang="en-US" altLang="ja-JP" sz="1200" b="0" dirty="0">
                          <a:solidFill>
                            <a:schemeClr val="tx1"/>
                          </a:solidFill>
                        </a:rPr>
                        <a:t>2017</a:t>
                      </a:r>
                      <a:r>
                        <a:rPr kumimoji="1" lang="ja-JP" altLang="en-US" sz="1200" b="0" dirty="0">
                          <a:solidFill>
                            <a:schemeClr val="tx1"/>
                          </a:solidFill>
                        </a:rPr>
                        <a:t>年度</a:t>
                      </a:r>
                      <a:endParaRPr kumimoji="1" lang="en-US" altLang="ja-JP" sz="1200" b="0" dirty="0">
                        <a:solidFill>
                          <a:schemeClr val="tx1"/>
                        </a:solidFill>
                      </a:endParaRPr>
                    </a:p>
                    <a:p>
                      <a:pPr marL="72000" marR="0" indent="-457200" algn="l" defTabSz="914400" rtl="0" eaLnBrk="1" fontAlgn="auto" latinLnBrk="0" hangingPunct="1">
                        <a:lnSpc>
                          <a:spcPts val="1700"/>
                        </a:lnSpc>
                        <a:spcBef>
                          <a:spcPts val="0"/>
                        </a:spcBef>
                        <a:spcAft>
                          <a:spcPts val="0"/>
                        </a:spcAft>
                        <a:buClrTx/>
                        <a:buSzTx/>
                        <a:buFontTx/>
                        <a:buNone/>
                        <a:tabLst/>
                        <a:defRPr/>
                      </a:pPr>
                      <a:r>
                        <a:rPr kumimoji="1" lang="ja-JP" altLang="en-US" sz="1200" b="0" dirty="0">
                          <a:solidFill>
                            <a:schemeClr val="tx1"/>
                          </a:solidFill>
                        </a:rPr>
                        <a:t>　　　</a:t>
                      </a:r>
                      <a:r>
                        <a:rPr kumimoji="1" lang="en-US" altLang="ja-JP" sz="1200" b="0" dirty="0">
                          <a:solidFill>
                            <a:schemeClr val="tx1"/>
                          </a:solidFill>
                        </a:rPr>
                        <a:t>119</a:t>
                      </a:r>
                      <a:r>
                        <a:rPr kumimoji="1" lang="ja-JP" altLang="en-US" sz="1200" b="0" dirty="0">
                          <a:solidFill>
                            <a:schemeClr val="tx1"/>
                          </a:solidFill>
                        </a:rPr>
                        <a:t>か所　　　　</a:t>
                      </a:r>
                      <a:r>
                        <a:rPr kumimoji="1" lang="ja-JP" altLang="en-US" sz="1200" b="0" baseline="0" dirty="0">
                          <a:solidFill>
                            <a:schemeClr val="tx1"/>
                          </a:solidFill>
                        </a:rPr>
                        <a:t> </a:t>
                      </a:r>
                      <a:r>
                        <a:rPr kumimoji="1" lang="en-US" altLang="ja-JP" sz="1200" b="0" dirty="0">
                          <a:solidFill>
                            <a:schemeClr val="tx1"/>
                          </a:solidFill>
                        </a:rPr>
                        <a:t>99</a:t>
                      </a:r>
                      <a:r>
                        <a:rPr kumimoji="1" lang="ja-JP" altLang="en-US" sz="1200" b="0" dirty="0">
                          <a:solidFill>
                            <a:schemeClr val="tx1"/>
                          </a:solidFill>
                        </a:rPr>
                        <a:t>か所</a:t>
                      </a:r>
                      <a:endParaRPr kumimoji="1" lang="en-US" altLang="ja-JP" sz="1200" b="0" dirty="0">
                        <a:solidFill>
                          <a:schemeClr val="tx1"/>
                        </a:solidFill>
                      </a:endParaRPr>
                    </a:p>
                    <a:p>
                      <a:pPr marL="72000" marR="0" indent="-457200" algn="l" defTabSz="914400" rtl="0" eaLnBrk="1" fontAlgn="auto" latinLnBrk="0" hangingPunct="1">
                        <a:lnSpc>
                          <a:spcPts val="600"/>
                        </a:lnSpc>
                        <a:spcBef>
                          <a:spcPts val="0"/>
                        </a:spcBef>
                        <a:spcAft>
                          <a:spcPts val="0"/>
                        </a:spcAft>
                        <a:buClrTx/>
                        <a:buSzTx/>
                        <a:buFontTx/>
                        <a:buNone/>
                        <a:tabLst/>
                        <a:defRPr/>
                      </a:pPr>
                      <a:r>
                        <a:rPr kumimoji="1" lang="ja-JP" altLang="en-US" sz="1200" b="0" dirty="0">
                          <a:solidFill>
                            <a:schemeClr val="tx1"/>
                          </a:solidFill>
                        </a:rPr>
                        <a:t>　　　</a:t>
                      </a:r>
                      <a:endParaRPr kumimoji="1" lang="en-US" altLang="ja-JP" sz="1200" b="0" dirty="0">
                        <a:solidFill>
                          <a:schemeClr val="tx1"/>
                        </a:solidFill>
                      </a:endParaRPr>
                    </a:p>
                    <a:p>
                      <a:pPr marL="72000" marR="0" indent="-457200" algn="l" defTabSz="914400" rtl="0" eaLnBrk="1" fontAlgn="auto" latinLnBrk="0" hangingPunct="1">
                        <a:lnSpc>
                          <a:spcPts val="1700"/>
                        </a:lnSpc>
                        <a:spcBef>
                          <a:spcPts val="0"/>
                        </a:spcBef>
                        <a:spcAft>
                          <a:spcPts val="0"/>
                        </a:spcAft>
                        <a:buClrTx/>
                        <a:buSzTx/>
                        <a:buFontTx/>
                        <a:buNone/>
                        <a:tabLst/>
                        <a:defRPr/>
                      </a:pPr>
                      <a:r>
                        <a:rPr kumimoji="1" lang="ja-JP" altLang="en-US" sz="1200" b="0" dirty="0">
                          <a:solidFill>
                            <a:schemeClr val="tx1"/>
                          </a:solidFill>
                        </a:rPr>
                        <a:t>　　　　</a:t>
                      </a:r>
                      <a:r>
                        <a:rPr kumimoji="1" lang="en-US" altLang="ja-JP" sz="1200" b="0" dirty="0">
                          <a:solidFill>
                            <a:schemeClr val="tx1"/>
                          </a:solidFill>
                        </a:rPr>
                        <a:t>2022</a:t>
                      </a:r>
                      <a:r>
                        <a:rPr kumimoji="1" lang="ja-JP" altLang="en-US" sz="1200" b="0" dirty="0">
                          <a:solidFill>
                            <a:schemeClr val="tx1"/>
                          </a:solidFill>
                        </a:rPr>
                        <a:t>年度</a:t>
                      </a:r>
                    </a:p>
                    <a:p>
                      <a:pPr marL="72000" marR="0" indent="-457200" algn="l" defTabSz="914400" rtl="0" eaLnBrk="1" fontAlgn="auto" latinLnBrk="0" hangingPunct="1">
                        <a:lnSpc>
                          <a:spcPts val="1700"/>
                        </a:lnSpc>
                        <a:spcBef>
                          <a:spcPts val="0"/>
                        </a:spcBef>
                        <a:spcAft>
                          <a:spcPts val="0"/>
                        </a:spcAft>
                        <a:buClrTx/>
                        <a:buSzTx/>
                        <a:buFontTx/>
                        <a:buNone/>
                        <a:tabLst/>
                        <a:defRPr/>
                      </a:pPr>
                      <a:r>
                        <a:rPr kumimoji="1" lang="ja-JP" altLang="en-US" sz="1200" b="0" dirty="0">
                          <a:solidFill>
                            <a:schemeClr val="tx1"/>
                          </a:solidFill>
                        </a:rPr>
                        <a:t>　　　　　　</a:t>
                      </a:r>
                      <a:r>
                        <a:rPr kumimoji="1" lang="en-US" altLang="ja-JP" sz="1200" b="0" dirty="0">
                          <a:solidFill>
                            <a:schemeClr val="tx1"/>
                          </a:solidFill>
                        </a:rPr>
                        <a:t>87</a:t>
                      </a:r>
                      <a:r>
                        <a:rPr kumimoji="1" lang="ja-JP" altLang="en-US" sz="1200" b="0" dirty="0">
                          <a:solidFill>
                            <a:schemeClr val="tx1"/>
                          </a:solidFill>
                        </a:rPr>
                        <a:t>か所</a:t>
                      </a:r>
                    </a:p>
                  </a:txBody>
                  <a:tcPr marL="36000" marR="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3"/>
                  </a:ext>
                </a:extLst>
              </a:tr>
            </a:tbl>
          </a:graphicData>
        </a:graphic>
      </p:graphicFrame>
      <p:sp>
        <p:nvSpPr>
          <p:cNvPr id="15" name="二等辺三角形 14"/>
          <p:cNvSpPr/>
          <p:nvPr/>
        </p:nvSpPr>
        <p:spPr>
          <a:xfrm rot="5400000">
            <a:off x="7542443" y="3512050"/>
            <a:ext cx="324000" cy="72008"/>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6" name="二等辺三角形 15"/>
          <p:cNvSpPr/>
          <p:nvPr/>
        </p:nvSpPr>
        <p:spPr>
          <a:xfrm rot="5400000">
            <a:off x="7547536" y="5821372"/>
            <a:ext cx="324000" cy="72008"/>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7" name="二等辺三角形 16"/>
          <p:cNvSpPr/>
          <p:nvPr/>
        </p:nvSpPr>
        <p:spPr>
          <a:xfrm rot="5400000">
            <a:off x="6670525" y="4400938"/>
            <a:ext cx="319067" cy="72008"/>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8" name="二等辺三角形 17"/>
          <p:cNvSpPr/>
          <p:nvPr/>
        </p:nvSpPr>
        <p:spPr>
          <a:xfrm rot="5400000">
            <a:off x="6868841" y="6311369"/>
            <a:ext cx="324000" cy="72008"/>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121</a:t>
            </a:fld>
            <a:endParaRPr lang="ja-JP" altLang="en-US"/>
          </a:p>
        </p:txBody>
      </p:sp>
    </p:spTree>
    <p:extLst>
      <p:ext uri="{BB962C8B-B14F-4D97-AF65-F5344CB8AC3E}">
        <p14:creationId xmlns:p14="http://schemas.microsoft.com/office/powerpoint/2010/main" val="161009953"/>
      </p:ext>
    </p:extLst>
  </p:cSld>
  <p:clrMapOvr>
    <a:masterClrMapping/>
  </p:clrMapOvr>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 name="図 13"/>
          <p:cNvPicPr>
            <a:picLocks noChangeAspect="1"/>
          </p:cNvPicPr>
          <p:nvPr/>
        </p:nvPicPr>
        <p:blipFill>
          <a:blip r:embed="rId2"/>
          <a:stretch>
            <a:fillRect/>
          </a:stretch>
        </p:blipFill>
        <p:spPr>
          <a:xfrm>
            <a:off x="232930" y="4799973"/>
            <a:ext cx="4051037" cy="1848203"/>
          </a:xfrm>
          <a:prstGeom prst="rect">
            <a:avLst/>
          </a:prstGeom>
        </p:spPr>
      </p:pic>
      <p:sp>
        <p:nvSpPr>
          <p:cNvPr id="7" name="正方形/長方形 6"/>
          <p:cNvSpPr/>
          <p:nvPr/>
        </p:nvSpPr>
        <p:spPr>
          <a:xfrm>
            <a:off x="4442994" y="2876595"/>
            <a:ext cx="4161454" cy="1641198"/>
          </a:xfrm>
          <a:prstGeom prst="rect">
            <a:avLst/>
          </a:prstGeom>
          <a:solidFill>
            <a:srgbClr val="66FFFF">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24" name="テキスト ボックス 23"/>
          <p:cNvSpPr txBox="1"/>
          <p:nvPr/>
        </p:nvSpPr>
        <p:spPr>
          <a:xfrm>
            <a:off x="343955" y="1514563"/>
            <a:ext cx="8280920" cy="938719"/>
          </a:xfrm>
          <a:prstGeom prst="rect">
            <a:avLst/>
          </a:prstGeom>
          <a:noFill/>
        </p:spPr>
        <p:txBody>
          <a:bodyPr wrap="square"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市政改革プランに基づき、民間で成立している事業は民間に任せる （民営化）。</a:t>
            </a: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4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市内の幼稚園等に通う園児の</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85</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％が私立に通っており、また市立幼稚園を設置していない行政区が</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区ある。</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4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 ニーズに沿った運営によるサービス向上と効率化を期待。</a:t>
            </a: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4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民営化により生み出された財源で、市立幼稚園だけでなく幼児教育全体の充実をはかる。</a:t>
            </a: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8" name="角丸四角形 27"/>
          <p:cNvSpPr/>
          <p:nvPr/>
        </p:nvSpPr>
        <p:spPr>
          <a:xfrm>
            <a:off x="251520" y="1052736"/>
            <a:ext cx="8640960" cy="720080"/>
          </a:xfrm>
          <a:prstGeom prst="roundRect">
            <a:avLst>
              <a:gd name="adj" fmla="val 10464"/>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4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endParaRPr>
          </a:p>
        </p:txBody>
      </p:sp>
      <p:sp>
        <p:nvSpPr>
          <p:cNvPr id="29" name="正方形/長方形 28"/>
          <p:cNvSpPr/>
          <p:nvPr/>
        </p:nvSpPr>
        <p:spPr>
          <a:xfrm>
            <a:off x="107504" y="594888"/>
            <a:ext cx="1872208" cy="28803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（背　　景）</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30" name="テキスト ボックス 29"/>
          <p:cNvSpPr txBox="1"/>
          <p:nvPr/>
        </p:nvSpPr>
        <p:spPr>
          <a:xfrm>
            <a:off x="323528" y="783616"/>
            <a:ext cx="7920880" cy="52322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保育ニーズに的確に対応するため、限られた人的・物的資源を有効に活用する必要がある。</a:t>
            </a: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活力ある大阪の実現のため、「現役世代への重点投資」を可能にする行財政基盤構築が必要。</a:t>
            </a:r>
            <a:endPar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32" name="下矢印 31"/>
          <p:cNvSpPr/>
          <p:nvPr/>
        </p:nvSpPr>
        <p:spPr>
          <a:xfrm>
            <a:off x="3779912" y="1342264"/>
            <a:ext cx="288032" cy="144016"/>
          </a:xfrm>
          <a:prstGeom prst="downArrow">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4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52" name="タイトル 1"/>
          <p:cNvSpPr txBox="1">
            <a:spLocks/>
          </p:cNvSpPr>
          <p:nvPr/>
        </p:nvSpPr>
        <p:spPr>
          <a:xfrm>
            <a:off x="14808" y="-27384"/>
            <a:ext cx="8229600" cy="504056"/>
          </a:xfrm>
          <a:prstGeom prst="rect">
            <a:avLst/>
          </a:prstGeom>
        </p:spPr>
        <p:txBody>
          <a:bodyPr vert="horz" lIns="91440" tIns="45720" rIns="91440" bIns="45720" rtlCol="0" anchor="ctr">
            <a:noAutofit/>
          </a:body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1" lang="ja-JP" altLang="en-US" sz="2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48" name="正方形/長方形 47"/>
          <p:cNvSpPr/>
          <p:nvPr/>
        </p:nvSpPr>
        <p:spPr>
          <a:xfrm>
            <a:off x="7596336" y="196292"/>
            <a:ext cx="1512017" cy="369332"/>
          </a:xfrm>
          <a:prstGeom prst="rect">
            <a:avLst/>
          </a:prstGeom>
          <a:noFill/>
        </p:spPr>
        <p:txBody>
          <a:bodyPr wrap="none">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Outcome</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p>
        </p:txBody>
      </p:sp>
      <p:sp>
        <p:nvSpPr>
          <p:cNvPr id="51" name="正方形/長方形 50"/>
          <p:cNvSpPr/>
          <p:nvPr/>
        </p:nvSpPr>
        <p:spPr>
          <a:xfrm>
            <a:off x="251520" y="188640"/>
            <a:ext cx="5904656" cy="369332"/>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rPr>
              <a:t>幼稚園</a:t>
            </a:r>
            <a:endParaRPr kumimoji="1" lang="en-US" altLang="ja-JP" sz="1800" b="1"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endParaRPr>
          </a:p>
        </p:txBody>
      </p:sp>
      <p:cxnSp>
        <p:nvCxnSpPr>
          <p:cNvPr id="53" name="直線コネクタ 52"/>
          <p:cNvCxnSpPr/>
          <p:nvPr/>
        </p:nvCxnSpPr>
        <p:spPr>
          <a:xfrm>
            <a:off x="179512" y="489735"/>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 name="テキスト ボックス 1"/>
          <p:cNvSpPr txBox="1"/>
          <p:nvPr/>
        </p:nvSpPr>
        <p:spPr>
          <a:xfrm>
            <a:off x="143508" y="2461638"/>
            <a:ext cx="2592288" cy="29238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過去の取組と今後の方針</a:t>
            </a:r>
          </a:p>
        </p:txBody>
      </p:sp>
      <p:sp>
        <p:nvSpPr>
          <p:cNvPr id="3" name="山形 2"/>
          <p:cNvSpPr/>
          <p:nvPr/>
        </p:nvSpPr>
        <p:spPr>
          <a:xfrm>
            <a:off x="467543" y="2896988"/>
            <a:ext cx="3914638" cy="211991"/>
          </a:xfrm>
          <a:prstGeom prst="chevron">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2013</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年度～</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2015</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年度　</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p>
        </p:txBody>
      </p:sp>
      <p:sp>
        <p:nvSpPr>
          <p:cNvPr id="35" name="山形 34"/>
          <p:cNvSpPr/>
          <p:nvPr/>
        </p:nvSpPr>
        <p:spPr>
          <a:xfrm>
            <a:off x="4488097" y="2888407"/>
            <a:ext cx="1986518" cy="211990"/>
          </a:xfrm>
          <a:prstGeom prst="chevron">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2016</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年度～</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2021</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年度　</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p>
        </p:txBody>
      </p:sp>
      <p:sp>
        <p:nvSpPr>
          <p:cNvPr id="37" name="テキスト ボックス 36"/>
          <p:cNvSpPr txBox="1"/>
          <p:nvPr/>
        </p:nvSpPr>
        <p:spPr>
          <a:xfrm>
            <a:off x="433636" y="4080017"/>
            <a:ext cx="2482180" cy="50783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2016</a:t>
            </a:r>
            <a:r>
              <a:rPr kumimoji="1" lang="ja-JP" altLang="en-US" sz="9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年度までに市立幼稚園の廃園（４園）、民間移管（１園）を実施</a:t>
            </a:r>
            <a:endParaRPr kumimoji="1" lang="en-US" altLang="ja-JP" sz="9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さらに、</a:t>
            </a:r>
            <a:r>
              <a:rPr kumimoji="1" lang="en-US" altLang="ja-JP"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2019</a:t>
            </a:r>
            <a:r>
              <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年度に民間移管（１園）を実施</a:t>
            </a:r>
            <a:endParaRPr kumimoji="1" lang="en-US" altLang="ja-JP" sz="900" b="0" i="0" u="none" strike="sngStrike" kern="1200" cap="none" spc="0" normalizeH="0" baseline="0" noProof="0" dirty="0">
              <a:ln>
                <a:noFill/>
              </a:ln>
              <a:solidFill>
                <a:srgbClr val="FF0000"/>
              </a:solidFill>
              <a:effectLst/>
              <a:uLnTx/>
              <a:uFillTx/>
              <a:latin typeface="Calibri"/>
              <a:ea typeface="ＭＳ Ｐゴシック" panose="020B0600070205080204" pitchFamily="50" charset="-128"/>
              <a:cs typeface="+mn-cs"/>
            </a:endParaRPr>
          </a:p>
        </p:txBody>
      </p:sp>
      <p:graphicFrame>
        <p:nvGraphicFramePr>
          <p:cNvPr id="11" name="表 10"/>
          <p:cNvGraphicFramePr>
            <a:graphicFrameLocks noGrp="1"/>
          </p:cNvGraphicFramePr>
          <p:nvPr/>
        </p:nvGraphicFramePr>
        <p:xfrm>
          <a:off x="3382974" y="4014873"/>
          <a:ext cx="2773202" cy="502920"/>
        </p:xfrm>
        <a:graphic>
          <a:graphicData uri="http://schemas.openxmlformats.org/drawingml/2006/table">
            <a:tbl>
              <a:tblPr firstRow="1" bandRow="1">
                <a:tableStyleId>{5C22544A-7EE6-4342-B048-85BDC9FD1C3A}</a:tableStyleId>
              </a:tblPr>
              <a:tblGrid>
                <a:gridCol w="1080396">
                  <a:extLst>
                    <a:ext uri="{9D8B030D-6E8A-4147-A177-3AD203B41FA5}">
                      <a16:colId xmlns:a16="http://schemas.microsoft.com/office/drawing/2014/main" val="20000"/>
                    </a:ext>
                  </a:extLst>
                </a:gridCol>
                <a:gridCol w="623665">
                  <a:extLst>
                    <a:ext uri="{9D8B030D-6E8A-4147-A177-3AD203B41FA5}">
                      <a16:colId xmlns:a16="http://schemas.microsoft.com/office/drawing/2014/main" val="20001"/>
                    </a:ext>
                  </a:extLst>
                </a:gridCol>
                <a:gridCol w="1069141">
                  <a:extLst>
                    <a:ext uri="{9D8B030D-6E8A-4147-A177-3AD203B41FA5}">
                      <a16:colId xmlns:a16="http://schemas.microsoft.com/office/drawing/2014/main" val="20002"/>
                    </a:ext>
                  </a:extLst>
                </a:gridCol>
              </a:tblGrid>
              <a:tr h="0">
                <a:tc>
                  <a:txBody>
                    <a:bodyPr/>
                    <a:lstStyle/>
                    <a:p>
                      <a:pPr algn="ctr"/>
                      <a:r>
                        <a:rPr kumimoji="1" lang="en-US" altLang="ja-JP" sz="1050" b="0" dirty="0">
                          <a:solidFill>
                            <a:schemeClr val="tx1"/>
                          </a:solidFill>
                          <a:latin typeface="+mj-ea"/>
                          <a:ea typeface="+mj-ea"/>
                        </a:rPr>
                        <a:t>2013</a:t>
                      </a:r>
                      <a:r>
                        <a:rPr kumimoji="1" lang="ja-JP" altLang="en-US" sz="1050" b="0" dirty="0">
                          <a:solidFill>
                            <a:schemeClr val="tx1"/>
                          </a:solidFill>
                          <a:latin typeface="+mj-ea"/>
                          <a:ea typeface="+mj-ea"/>
                        </a:rPr>
                        <a:t>年度</a:t>
                      </a:r>
                    </a:p>
                  </a:txBody>
                  <a:tcPr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noFill/>
                  </a:tcPr>
                </a:tc>
                <a:tc rowSpan="2">
                  <a:txBody>
                    <a:bodyPr/>
                    <a:lstStyle/>
                    <a:p>
                      <a:pPr algn="ctr"/>
                      <a:endParaRPr kumimoji="1" lang="ja-JP" altLang="en-US" sz="1100" b="0" dirty="0">
                        <a:solidFill>
                          <a:schemeClr val="tx1"/>
                        </a:solidFill>
                        <a:latin typeface="+mj-ea"/>
                        <a:ea typeface="+mj-ea"/>
                      </a:endParaRPr>
                    </a:p>
                  </a:txBody>
                  <a:tcPr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noFill/>
                  </a:tcPr>
                </a:tc>
                <a:tc>
                  <a:txBody>
                    <a:bodyPr/>
                    <a:lstStyle/>
                    <a:p>
                      <a:pPr algn="ctr"/>
                      <a:r>
                        <a:rPr kumimoji="1" lang="en-US" altLang="ja-JP" sz="1050" b="0" kern="1200" dirty="0">
                          <a:solidFill>
                            <a:schemeClr val="tx1"/>
                          </a:solidFill>
                          <a:latin typeface="+mj-ea"/>
                          <a:ea typeface="+mn-ea"/>
                          <a:cs typeface="+mn-cs"/>
                        </a:rPr>
                        <a:t>2016</a:t>
                      </a:r>
                      <a:r>
                        <a:rPr kumimoji="1" lang="ja-JP" altLang="en-US" sz="1050" b="0" kern="1200" dirty="0">
                          <a:solidFill>
                            <a:schemeClr val="tx1"/>
                          </a:solidFill>
                          <a:latin typeface="+mj-ea"/>
                          <a:ea typeface="+mn-ea"/>
                          <a:cs typeface="+mn-cs"/>
                        </a:rPr>
                        <a:t>年度</a:t>
                      </a:r>
                    </a:p>
                  </a:txBody>
                  <a:tcPr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0"/>
                  </a:ext>
                </a:extLst>
              </a:tr>
              <a:tr h="0">
                <a:tc>
                  <a:txBody>
                    <a:bodyPr/>
                    <a:lstStyle/>
                    <a:p>
                      <a:pPr algn="ctr"/>
                      <a:r>
                        <a:rPr kumimoji="1" lang="en-US" altLang="ja-JP" sz="1050" b="0" dirty="0">
                          <a:solidFill>
                            <a:schemeClr val="tx1"/>
                          </a:solidFill>
                          <a:latin typeface="+mj-ea"/>
                          <a:ea typeface="+mj-ea"/>
                        </a:rPr>
                        <a:t>59</a:t>
                      </a:r>
                      <a:r>
                        <a:rPr kumimoji="1" lang="ja-JP" altLang="en-US" sz="1050" b="0" dirty="0">
                          <a:solidFill>
                            <a:schemeClr val="tx1"/>
                          </a:solidFill>
                          <a:latin typeface="+mj-ea"/>
                          <a:ea typeface="+mj-ea"/>
                        </a:rPr>
                        <a:t>園</a:t>
                      </a:r>
                    </a:p>
                  </a:txBody>
                  <a:tcPr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noFill/>
                  </a:tcPr>
                </a:tc>
                <a:tc vMerge="1">
                  <a:txBody>
                    <a:bodyPr/>
                    <a:lstStyle/>
                    <a:p>
                      <a:endParaRPr kumimoji="1" lang="ja-JP" altLang="en-US"/>
                    </a:p>
                  </a:txBody>
                  <a:tcPr/>
                </a:tc>
                <a:tc>
                  <a:txBody>
                    <a:bodyPr/>
                    <a:lstStyle/>
                    <a:p>
                      <a:pPr algn="ctr"/>
                      <a:r>
                        <a:rPr kumimoji="1" lang="en-US" altLang="ja-JP" sz="1050" b="0" dirty="0">
                          <a:solidFill>
                            <a:schemeClr val="tx1"/>
                          </a:solidFill>
                          <a:latin typeface="+mj-ea"/>
                          <a:ea typeface="+mj-ea"/>
                        </a:rPr>
                        <a:t>54</a:t>
                      </a:r>
                      <a:r>
                        <a:rPr kumimoji="1" lang="ja-JP" altLang="en-US" sz="1050" b="0" dirty="0">
                          <a:solidFill>
                            <a:schemeClr val="tx1"/>
                          </a:solidFill>
                          <a:latin typeface="+mj-ea"/>
                          <a:ea typeface="+mj-ea"/>
                        </a:rPr>
                        <a:t>園</a:t>
                      </a:r>
                    </a:p>
                  </a:txBody>
                  <a:tcPr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363832653"/>
                  </a:ext>
                </a:extLst>
              </a:tr>
            </a:tbl>
          </a:graphicData>
        </a:graphic>
      </p:graphicFrame>
      <p:sp>
        <p:nvSpPr>
          <p:cNvPr id="12" name="右矢印 11"/>
          <p:cNvSpPr/>
          <p:nvPr/>
        </p:nvSpPr>
        <p:spPr>
          <a:xfrm>
            <a:off x="4645862" y="4085817"/>
            <a:ext cx="216024" cy="324000"/>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50" name="テキスト ボックス 49"/>
          <p:cNvSpPr txBox="1"/>
          <p:nvPr/>
        </p:nvSpPr>
        <p:spPr>
          <a:xfrm>
            <a:off x="406730" y="3088720"/>
            <a:ext cx="4081367" cy="1015663"/>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2013</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8</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月に公表した民営化計画（案）に示した</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19</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園のうち、</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5</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園について条例案が可決。</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14</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園については、見直し案を</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2014</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4</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月に公表、</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5</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月に条例案を上程し、原案否決。</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2015</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7</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月に公表した新たな民営化計画（案）に示した</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9</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園のうち、</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園について条例案が可決（民間移管の実施は</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2019</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4</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p>
        </p:txBody>
      </p:sp>
      <p:sp>
        <p:nvSpPr>
          <p:cNvPr id="54" name="テキスト ボックス 53"/>
          <p:cNvSpPr txBox="1"/>
          <p:nvPr/>
        </p:nvSpPr>
        <p:spPr>
          <a:xfrm>
            <a:off x="4788024" y="3144765"/>
            <a:ext cx="1493696" cy="55399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個々の園や地域状況を十分考慮しながら進め方を検討し取り組む</a:t>
            </a:r>
          </a:p>
        </p:txBody>
      </p:sp>
      <p:sp>
        <p:nvSpPr>
          <p:cNvPr id="4" name="正方形/長方形 3"/>
          <p:cNvSpPr/>
          <p:nvPr/>
        </p:nvSpPr>
        <p:spPr>
          <a:xfrm>
            <a:off x="323528" y="2822116"/>
            <a:ext cx="8280920" cy="1742989"/>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27" name="テキスト ボックス 26"/>
          <p:cNvSpPr txBox="1"/>
          <p:nvPr/>
        </p:nvSpPr>
        <p:spPr>
          <a:xfrm>
            <a:off x="323528" y="6432732"/>
            <a:ext cx="3384376" cy="21544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幼稚園等には認定こども園（幼稚園型、幼保連携型）を含む。</a:t>
            </a:r>
            <a:endParaRPr kumimoji="1" lang="en-US" altLang="ja-JP"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41" name="テキスト ボックス 40"/>
          <p:cNvSpPr txBox="1"/>
          <p:nvPr/>
        </p:nvSpPr>
        <p:spPr>
          <a:xfrm>
            <a:off x="323528" y="4777230"/>
            <a:ext cx="3096344" cy="25391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（参考） 幼稚園等の概況 （</a:t>
            </a: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2022</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5</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日時点）</a:t>
            </a:r>
          </a:p>
        </p:txBody>
      </p:sp>
      <p:graphicFrame>
        <p:nvGraphicFramePr>
          <p:cNvPr id="43" name="表 42"/>
          <p:cNvGraphicFramePr>
            <a:graphicFrameLocks noGrp="1"/>
          </p:cNvGraphicFramePr>
          <p:nvPr/>
        </p:nvGraphicFramePr>
        <p:xfrm>
          <a:off x="539554" y="5050352"/>
          <a:ext cx="3528390" cy="1260000"/>
        </p:xfrm>
        <a:graphic>
          <a:graphicData uri="http://schemas.openxmlformats.org/drawingml/2006/table">
            <a:tbl>
              <a:tblPr firstRow="1" bandRow="1">
                <a:tableStyleId>{5C22544A-7EE6-4342-B048-85BDC9FD1C3A}</a:tableStyleId>
              </a:tblPr>
              <a:tblGrid>
                <a:gridCol w="588065">
                  <a:extLst>
                    <a:ext uri="{9D8B030D-6E8A-4147-A177-3AD203B41FA5}">
                      <a16:colId xmlns:a16="http://schemas.microsoft.com/office/drawing/2014/main" val="20000"/>
                    </a:ext>
                  </a:extLst>
                </a:gridCol>
                <a:gridCol w="588065">
                  <a:extLst>
                    <a:ext uri="{9D8B030D-6E8A-4147-A177-3AD203B41FA5}">
                      <a16:colId xmlns:a16="http://schemas.microsoft.com/office/drawing/2014/main" val="20001"/>
                    </a:ext>
                  </a:extLst>
                </a:gridCol>
                <a:gridCol w="588065">
                  <a:extLst>
                    <a:ext uri="{9D8B030D-6E8A-4147-A177-3AD203B41FA5}">
                      <a16:colId xmlns:a16="http://schemas.microsoft.com/office/drawing/2014/main" val="20002"/>
                    </a:ext>
                  </a:extLst>
                </a:gridCol>
                <a:gridCol w="588065">
                  <a:extLst>
                    <a:ext uri="{9D8B030D-6E8A-4147-A177-3AD203B41FA5}">
                      <a16:colId xmlns:a16="http://schemas.microsoft.com/office/drawing/2014/main" val="20003"/>
                    </a:ext>
                  </a:extLst>
                </a:gridCol>
                <a:gridCol w="588065">
                  <a:extLst>
                    <a:ext uri="{9D8B030D-6E8A-4147-A177-3AD203B41FA5}">
                      <a16:colId xmlns:a16="http://schemas.microsoft.com/office/drawing/2014/main" val="20004"/>
                    </a:ext>
                  </a:extLst>
                </a:gridCol>
                <a:gridCol w="588065">
                  <a:extLst>
                    <a:ext uri="{9D8B030D-6E8A-4147-A177-3AD203B41FA5}">
                      <a16:colId xmlns:a16="http://schemas.microsoft.com/office/drawing/2014/main" val="20005"/>
                    </a:ext>
                  </a:extLst>
                </a:gridCol>
              </a:tblGrid>
              <a:tr h="430636">
                <a:tc>
                  <a:txBody>
                    <a:bodyPr/>
                    <a:lstStyle/>
                    <a:p>
                      <a:pPr algn="ctr"/>
                      <a:r>
                        <a:rPr kumimoji="1" lang="ja-JP" altLang="en-US" sz="800" b="0" kern="800" spc="0" baseline="0" dirty="0">
                          <a:solidFill>
                            <a:schemeClr val="tx1"/>
                          </a:solidFill>
                        </a:rPr>
                        <a:t>区分</a:t>
                      </a:r>
                    </a:p>
                  </a:txBody>
                  <a:tcPr marL="36000" marR="36000" marT="0" marB="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kumimoji="1" lang="ja-JP" altLang="en-US" sz="800" b="0" kern="800" spc="0" baseline="0" dirty="0">
                          <a:solidFill>
                            <a:schemeClr val="tx1"/>
                          </a:solidFill>
                        </a:rPr>
                        <a:t>園数</a:t>
                      </a:r>
                    </a:p>
                  </a:txBody>
                  <a:tcPr marL="36000" marR="36000" marT="0" marB="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kumimoji="1" lang="ja-JP" altLang="en-US" sz="800" b="0" kern="800" spc="0" baseline="0" dirty="0">
                          <a:solidFill>
                            <a:schemeClr val="tx1"/>
                          </a:solidFill>
                        </a:rPr>
                        <a:t>定員</a:t>
                      </a:r>
                    </a:p>
                  </a:txBody>
                  <a:tcPr marL="36000" marR="36000" marT="0" marB="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kumimoji="1" lang="ja-JP" altLang="en-US" sz="800" b="0" kern="800" spc="0" baseline="0" dirty="0">
                          <a:solidFill>
                            <a:schemeClr val="tx1"/>
                          </a:solidFill>
                        </a:rPr>
                        <a:t>実員</a:t>
                      </a:r>
                    </a:p>
                  </a:txBody>
                  <a:tcPr marL="36000" marR="36000" marT="0" marB="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kumimoji="1" lang="ja-JP" altLang="en-US" sz="800" b="0" kern="800" spc="0" baseline="0" dirty="0">
                          <a:solidFill>
                            <a:schemeClr val="tx1"/>
                          </a:solidFill>
                        </a:rPr>
                        <a:t>定員</a:t>
                      </a:r>
                      <a:endParaRPr kumimoji="1" lang="en-US" altLang="ja-JP" sz="800" b="0" kern="800" spc="0" baseline="0" dirty="0">
                        <a:solidFill>
                          <a:schemeClr val="tx1"/>
                        </a:solidFill>
                      </a:endParaRPr>
                    </a:p>
                    <a:p>
                      <a:pPr algn="ctr"/>
                      <a:r>
                        <a:rPr kumimoji="1" lang="ja-JP" altLang="en-US" sz="800" b="0" kern="800" spc="0" baseline="0" dirty="0">
                          <a:solidFill>
                            <a:schemeClr val="tx1"/>
                          </a:solidFill>
                        </a:rPr>
                        <a:t>充足率</a:t>
                      </a:r>
                    </a:p>
                  </a:txBody>
                  <a:tcPr marL="36000" marR="36000" marT="0" marB="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kumimoji="1" lang="ja-JP" altLang="en-US" sz="800" b="0" kern="800" spc="0" baseline="0" dirty="0">
                          <a:solidFill>
                            <a:schemeClr val="tx1"/>
                          </a:solidFill>
                        </a:rPr>
                        <a:t>園児数</a:t>
                      </a:r>
                      <a:endParaRPr kumimoji="1" lang="en-US" altLang="ja-JP" sz="800" b="0" kern="800" spc="0" baseline="0" dirty="0">
                        <a:solidFill>
                          <a:schemeClr val="tx1"/>
                        </a:solidFill>
                      </a:endParaRPr>
                    </a:p>
                    <a:p>
                      <a:pPr algn="ctr"/>
                      <a:r>
                        <a:rPr kumimoji="1" lang="ja-JP" altLang="en-US" sz="800" b="0" kern="800" spc="0" baseline="0" dirty="0">
                          <a:solidFill>
                            <a:schemeClr val="tx1"/>
                          </a:solidFill>
                        </a:rPr>
                        <a:t>構成比</a:t>
                      </a:r>
                    </a:p>
                  </a:txBody>
                  <a:tcPr marL="36000" marR="36000" marT="0" marB="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207341">
                <a:tc>
                  <a:txBody>
                    <a:bodyPr/>
                    <a:lstStyle/>
                    <a:p>
                      <a:r>
                        <a:rPr kumimoji="1" lang="ja-JP" altLang="en-US" sz="800" b="0" kern="800" spc="0" baseline="0" dirty="0">
                          <a:solidFill>
                            <a:schemeClr val="tx1"/>
                          </a:solidFill>
                          <a:latin typeface="+mj-ea"/>
                          <a:ea typeface="+mj-ea"/>
                        </a:rPr>
                        <a:t>市立</a:t>
                      </a:r>
                    </a:p>
                  </a:txBody>
                  <a:tcPr marL="36000" marR="36000" marT="0" marB="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solidFill>
                  </a:tcPr>
                </a:tc>
                <a:tc>
                  <a:txBody>
                    <a:bodyPr/>
                    <a:lstStyle/>
                    <a:p>
                      <a:pPr algn="r"/>
                      <a:r>
                        <a:rPr kumimoji="1" lang="en-US" altLang="ja-JP" sz="800" b="0" kern="800" spc="0" baseline="0" dirty="0">
                          <a:solidFill>
                            <a:schemeClr val="tx1"/>
                          </a:solidFill>
                          <a:latin typeface="+mj-ea"/>
                          <a:ea typeface="+mj-ea"/>
                        </a:rPr>
                        <a:t>52</a:t>
                      </a:r>
                      <a:r>
                        <a:rPr kumimoji="1" lang="ja-JP" altLang="en-US" sz="800" b="0" kern="800" spc="0" baseline="0" dirty="0">
                          <a:solidFill>
                            <a:schemeClr val="tx1"/>
                          </a:solidFill>
                          <a:latin typeface="+mj-ea"/>
                          <a:ea typeface="+mj-ea"/>
                        </a:rPr>
                        <a:t>園</a:t>
                      </a:r>
                    </a:p>
                  </a:txBody>
                  <a:tcPr marL="36000" marR="36000" marT="0" marB="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solidFill>
                  </a:tcPr>
                </a:tc>
                <a:tc>
                  <a:txBody>
                    <a:bodyPr/>
                    <a:lstStyle/>
                    <a:p>
                      <a:pPr algn="r"/>
                      <a:r>
                        <a:rPr kumimoji="1" lang="en-US" altLang="ja-JP" sz="800" b="0" kern="800" spc="0" baseline="0" dirty="0">
                          <a:solidFill>
                            <a:schemeClr val="tx1"/>
                          </a:solidFill>
                          <a:latin typeface="+mj-ea"/>
                          <a:ea typeface="+mj-ea"/>
                        </a:rPr>
                        <a:t>4,825</a:t>
                      </a:r>
                      <a:r>
                        <a:rPr kumimoji="1" lang="ja-JP" altLang="en-US" sz="800" b="0" kern="800" spc="0" baseline="0" dirty="0">
                          <a:solidFill>
                            <a:schemeClr val="tx1"/>
                          </a:solidFill>
                          <a:latin typeface="+mj-ea"/>
                          <a:ea typeface="+mj-ea"/>
                        </a:rPr>
                        <a:t>人</a:t>
                      </a:r>
                    </a:p>
                  </a:txBody>
                  <a:tcPr marL="36000" marR="36000" marT="0" marB="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solidFill>
                  </a:tcPr>
                </a:tc>
                <a:tc>
                  <a:txBody>
                    <a:bodyPr/>
                    <a:lstStyle/>
                    <a:p>
                      <a:pPr algn="r"/>
                      <a:r>
                        <a:rPr kumimoji="1" lang="en-US" altLang="ja-JP" sz="800" b="0" kern="800" spc="0" baseline="0" dirty="0">
                          <a:solidFill>
                            <a:schemeClr val="tx1"/>
                          </a:solidFill>
                          <a:latin typeface="+mj-ea"/>
                          <a:ea typeface="+mj-ea"/>
                        </a:rPr>
                        <a:t>2,876</a:t>
                      </a:r>
                      <a:r>
                        <a:rPr kumimoji="1" lang="ja-JP" altLang="en-US" sz="800" b="0" kern="800" spc="0" baseline="0" dirty="0">
                          <a:solidFill>
                            <a:schemeClr val="tx1"/>
                          </a:solidFill>
                          <a:latin typeface="+mj-ea"/>
                          <a:ea typeface="+mj-ea"/>
                        </a:rPr>
                        <a:t>人</a:t>
                      </a:r>
                    </a:p>
                  </a:txBody>
                  <a:tcPr marL="36000" marR="36000" marT="0" marB="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solidFill>
                  </a:tcPr>
                </a:tc>
                <a:tc>
                  <a:txBody>
                    <a:bodyPr/>
                    <a:lstStyle/>
                    <a:p>
                      <a:pPr algn="r"/>
                      <a:r>
                        <a:rPr kumimoji="1" lang="en-US" altLang="ja-JP" sz="800" b="0" kern="800" spc="0" baseline="0" dirty="0">
                          <a:solidFill>
                            <a:schemeClr val="tx1"/>
                          </a:solidFill>
                          <a:latin typeface="+mj-ea"/>
                          <a:ea typeface="+mj-ea"/>
                        </a:rPr>
                        <a:t>59.6</a:t>
                      </a:r>
                      <a:r>
                        <a:rPr kumimoji="1" lang="ja-JP" altLang="en-US" sz="800" b="0" kern="800" spc="0" baseline="0" dirty="0">
                          <a:solidFill>
                            <a:schemeClr val="tx1"/>
                          </a:solidFill>
                          <a:latin typeface="+mj-ea"/>
                          <a:ea typeface="+mj-ea"/>
                        </a:rPr>
                        <a:t>％</a:t>
                      </a:r>
                    </a:p>
                  </a:txBody>
                  <a:tcPr marL="36000" marR="36000" marT="0" marB="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solidFill>
                  </a:tcPr>
                </a:tc>
                <a:tc>
                  <a:txBody>
                    <a:bodyPr/>
                    <a:lstStyle/>
                    <a:p>
                      <a:pPr algn="r"/>
                      <a:r>
                        <a:rPr kumimoji="1" lang="en-US" altLang="ja-JP" sz="800" b="0" kern="800" spc="0" baseline="0" dirty="0">
                          <a:solidFill>
                            <a:schemeClr val="tx1"/>
                          </a:solidFill>
                          <a:latin typeface="+mj-ea"/>
                          <a:ea typeface="+mj-ea"/>
                        </a:rPr>
                        <a:t>12.6</a:t>
                      </a:r>
                      <a:r>
                        <a:rPr kumimoji="1" lang="ja-JP" altLang="en-US" sz="800" b="0" kern="800" spc="0" baseline="0" dirty="0">
                          <a:solidFill>
                            <a:schemeClr val="tx1"/>
                          </a:solidFill>
                          <a:latin typeface="+mj-ea"/>
                          <a:ea typeface="+mj-ea"/>
                        </a:rPr>
                        <a:t>％</a:t>
                      </a:r>
                    </a:p>
                  </a:txBody>
                  <a:tcPr marL="36000" marR="36000" marT="0" marB="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solidFill>
                  </a:tcPr>
                </a:tc>
                <a:extLst>
                  <a:ext uri="{0D108BD9-81ED-4DB2-BD59-A6C34878D82A}">
                    <a16:rowId xmlns:a16="http://schemas.microsoft.com/office/drawing/2014/main" val="10001"/>
                  </a:ext>
                </a:extLst>
              </a:tr>
              <a:tr h="207341">
                <a:tc>
                  <a:txBody>
                    <a:bodyPr/>
                    <a:lstStyle/>
                    <a:p>
                      <a:r>
                        <a:rPr kumimoji="1" lang="ja-JP" altLang="en-US" sz="800" b="0" kern="800" spc="0" baseline="0" dirty="0">
                          <a:solidFill>
                            <a:schemeClr val="tx1"/>
                          </a:solidFill>
                          <a:latin typeface="+mj-ea"/>
                          <a:ea typeface="+mj-ea"/>
                        </a:rPr>
                        <a:t>私立</a:t>
                      </a:r>
                    </a:p>
                  </a:txBody>
                  <a:tcPr marL="36000" marR="36000" marT="0" marB="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a:r>
                        <a:rPr kumimoji="1" lang="en-US" altLang="ja-JP" sz="800" b="0" kern="800" spc="0" baseline="0" dirty="0">
                          <a:solidFill>
                            <a:schemeClr val="tx1"/>
                          </a:solidFill>
                          <a:latin typeface="+mj-ea"/>
                          <a:ea typeface="+mj-ea"/>
                        </a:rPr>
                        <a:t>166</a:t>
                      </a:r>
                      <a:r>
                        <a:rPr kumimoji="1" lang="ja-JP" altLang="en-US" sz="800" b="0" kern="800" spc="0" baseline="0" dirty="0">
                          <a:solidFill>
                            <a:schemeClr val="tx1"/>
                          </a:solidFill>
                          <a:latin typeface="+mj-ea"/>
                          <a:ea typeface="+mj-ea"/>
                        </a:rPr>
                        <a:t>園</a:t>
                      </a:r>
                    </a:p>
                  </a:txBody>
                  <a:tcPr marL="36000" marR="36000" marT="0" marB="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a:r>
                        <a:rPr kumimoji="1" lang="en-US" altLang="ja-JP" sz="800" b="0" kern="800" spc="0" baseline="0" dirty="0">
                          <a:solidFill>
                            <a:schemeClr val="tx1"/>
                          </a:solidFill>
                          <a:latin typeface="+mj-ea"/>
                          <a:ea typeface="+mj-ea"/>
                        </a:rPr>
                        <a:t>24,364</a:t>
                      </a:r>
                      <a:r>
                        <a:rPr kumimoji="1" lang="ja-JP" altLang="en-US" sz="800" b="0" kern="800" spc="0" baseline="0" dirty="0">
                          <a:solidFill>
                            <a:schemeClr val="tx1"/>
                          </a:solidFill>
                          <a:latin typeface="+mj-ea"/>
                          <a:ea typeface="+mj-ea"/>
                        </a:rPr>
                        <a:t>人</a:t>
                      </a:r>
                    </a:p>
                  </a:txBody>
                  <a:tcPr marL="36000" marR="36000" marT="0" marB="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a:r>
                        <a:rPr kumimoji="1" lang="en-US" altLang="ja-JP" sz="800" b="0" kern="800" spc="0" baseline="0" dirty="0">
                          <a:solidFill>
                            <a:schemeClr val="tx1"/>
                          </a:solidFill>
                          <a:latin typeface="+mj-ea"/>
                          <a:ea typeface="+mj-ea"/>
                        </a:rPr>
                        <a:t>19,752</a:t>
                      </a:r>
                      <a:r>
                        <a:rPr kumimoji="1" lang="ja-JP" altLang="en-US" sz="800" b="0" kern="800" spc="0" baseline="0" dirty="0">
                          <a:solidFill>
                            <a:schemeClr val="tx1"/>
                          </a:solidFill>
                          <a:latin typeface="+mj-ea"/>
                          <a:ea typeface="+mj-ea"/>
                        </a:rPr>
                        <a:t>人</a:t>
                      </a:r>
                    </a:p>
                  </a:txBody>
                  <a:tcPr marL="36000" marR="36000" marT="0" marB="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a:r>
                        <a:rPr kumimoji="1" lang="en-US" altLang="ja-JP" sz="800" b="0" kern="800" spc="0" baseline="0" dirty="0">
                          <a:solidFill>
                            <a:schemeClr val="tx1"/>
                          </a:solidFill>
                          <a:latin typeface="+mj-ea"/>
                          <a:ea typeface="+mj-ea"/>
                        </a:rPr>
                        <a:t>81.1</a:t>
                      </a:r>
                      <a:r>
                        <a:rPr kumimoji="1" lang="ja-JP" altLang="en-US" sz="800" b="0" kern="800" spc="0" baseline="0" dirty="0">
                          <a:solidFill>
                            <a:schemeClr val="tx1"/>
                          </a:solidFill>
                          <a:latin typeface="+mj-ea"/>
                          <a:ea typeface="+mj-ea"/>
                        </a:rPr>
                        <a:t>％</a:t>
                      </a:r>
                    </a:p>
                  </a:txBody>
                  <a:tcPr marL="36000" marR="36000" marT="0" marB="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a:r>
                        <a:rPr kumimoji="1" lang="en-US" altLang="ja-JP" sz="800" b="0" kern="800" spc="0" baseline="0" dirty="0">
                          <a:solidFill>
                            <a:schemeClr val="tx1"/>
                          </a:solidFill>
                          <a:latin typeface="+mj-ea"/>
                          <a:ea typeface="+mj-ea"/>
                        </a:rPr>
                        <a:t>86.7</a:t>
                      </a:r>
                      <a:r>
                        <a:rPr kumimoji="1" lang="ja-JP" altLang="en-US" sz="800" b="0" kern="800" spc="0" baseline="0" dirty="0">
                          <a:solidFill>
                            <a:schemeClr val="tx1"/>
                          </a:solidFill>
                          <a:latin typeface="+mj-ea"/>
                          <a:ea typeface="+mj-ea"/>
                        </a:rPr>
                        <a:t>％</a:t>
                      </a:r>
                    </a:p>
                  </a:txBody>
                  <a:tcPr marL="36000" marR="36000" marT="0" marB="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r h="207341">
                <a:tc>
                  <a:txBody>
                    <a:bodyPr/>
                    <a:lstStyle/>
                    <a:p>
                      <a:r>
                        <a:rPr kumimoji="1" lang="ja-JP" altLang="en-US" sz="800" b="0" kern="800" spc="0" baseline="0" dirty="0">
                          <a:solidFill>
                            <a:schemeClr val="tx1"/>
                          </a:solidFill>
                          <a:latin typeface="+mj-ea"/>
                          <a:ea typeface="+mj-ea"/>
                        </a:rPr>
                        <a:t>国立</a:t>
                      </a:r>
                    </a:p>
                  </a:txBody>
                  <a:tcPr marL="36000" marR="36000" marT="0" marB="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a:r>
                        <a:rPr kumimoji="1" lang="en-US" altLang="ja-JP" sz="800" b="0" kern="800" spc="0" baseline="0" dirty="0">
                          <a:solidFill>
                            <a:schemeClr val="tx1"/>
                          </a:solidFill>
                          <a:latin typeface="+mj-ea"/>
                          <a:ea typeface="+mj-ea"/>
                        </a:rPr>
                        <a:t>1</a:t>
                      </a:r>
                      <a:r>
                        <a:rPr kumimoji="1" lang="ja-JP" altLang="en-US" sz="800" b="0" kern="800" spc="0" baseline="0" dirty="0">
                          <a:solidFill>
                            <a:schemeClr val="tx1"/>
                          </a:solidFill>
                          <a:latin typeface="+mj-ea"/>
                          <a:ea typeface="+mj-ea"/>
                        </a:rPr>
                        <a:t>園</a:t>
                      </a:r>
                    </a:p>
                  </a:txBody>
                  <a:tcPr marL="36000" marR="36000" marT="0" marB="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a:r>
                        <a:rPr kumimoji="1" lang="en-US" altLang="ja-JP" sz="800" b="0" kern="800" spc="0" baseline="0" dirty="0">
                          <a:solidFill>
                            <a:schemeClr val="tx1"/>
                          </a:solidFill>
                          <a:latin typeface="+mj-ea"/>
                          <a:ea typeface="+mj-ea"/>
                        </a:rPr>
                        <a:t>150</a:t>
                      </a:r>
                      <a:r>
                        <a:rPr kumimoji="1" lang="ja-JP" altLang="en-US" sz="800" b="0" kern="800" spc="0" baseline="0" dirty="0">
                          <a:solidFill>
                            <a:schemeClr val="tx1"/>
                          </a:solidFill>
                          <a:latin typeface="+mj-ea"/>
                          <a:ea typeface="+mj-ea"/>
                        </a:rPr>
                        <a:t>人</a:t>
                      </a:r>
                    </a:p>
                  </a:txBody>
                  <a:tcPr marL="36000" marR="36000" marT="0" marB="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a:r>
                        <a:rPr kumimoji="1" lang="en-US" altLang="ja-JP" sz="800" b="0" kern="800" spc="0" baseline="0" dirty="0">
                          <a:solidFill>
                            <a:schemeClr val="tx1"/>
                          </a:solidFill>
                          <a:latin typeface="+mj-ea"/>
                          <a:ea typeface="+mj-ea"/>
                        </a:rPr>
                        <a:t>145</a:t>
                      </a:r>
                      <a:r>
                        <a:rPr kumimoji="1" lang="ja-JP" altLang="en-US" sz="800" b="0" kern="800" spc="0" baseline="0" dirty="0">
                          <a:solidFill>
                            <a:schemeClr val="tx1"/>
                          </a:solidFill>
                          <a:latin typeface="+mj-ea"/>
                          <a:ea typeface="+mj-ea"/>
                        </a:rPr>
                        <a:t>人</a:t>
                      </a:r>
                    </a:p>
                  </a:txBody>
                  <a:tcPr marL="36000" marR="36000" marT="0" marB="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a:r>
                        <a:rPr kumimoji="1" lang="en-US" altLang="ja-JP" sz="800" b="0" kern="800" spc="0" baseline="0" dirty="0">
                          <a:solidFill>
                            <a:schemeClr val="tx1"/>
                          </a:solidFill>
                          <a:latin typeface="+mj-ea"/>
                          <a:ea typeface="+mj-ea"/>
                        </a:rPr>
                        <a:t>96.7</a:t>
                      </a:r>
                      <a:r>
                        <a:rPr kumimoji="1" lang="ja-JP" altLang="en-US" sz="800" b="0" kern="800" spc="0" baseline="0" dirty="0">
                          <a:solidFill>
                            <a:schemeClr val="tx1"/>
                          </a:solidFill>
                          <a:latin typeface="+mj-ea"/>
                          <a:ea typeface="+mj-ea"/>
                        </a:rPr>
                        <a:t>％</a:t>
                      </a:r>
                    </a:p>
                  </a:txBody>
                  <a:tcPr marL="36000" marR="36000" marT="0" marB="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a:r>
                        <a:rPr kumimoji="1" lang="en-US" altLang="ja-JP" sz="800" b="0" kern="800" spc="0" baseline="0" dirty="0">
                          <a:solidFill>
                            <a:schemeClr val="tx1"/>
                          </a:solidFill>
                          <a:latin typeface="+mj-ea"/>
                          <a:ea typeface="+mj-ea"/>
                        </a:rPr>
                        <a:t>0.7</a:t>
                      </a:r>
                      <a:r>
                        <a:rPr kumimoji="1" lang="ja-JP" altLang="en-US" sz="800" b="0" kern="800" spc="0" baseline="0" dirty="0">
                          <a:solidFill>
                            <a:schemeClr val="tx1"/>
                          </a:solidFill>
                          <a:latin typeface="+mj-ea"/>
                          <a:ea typeface="+mj-ea"/>
                        </a:rPr>
                        <a:t>％</a:t>
                      </a:r>
                    </a:p>
                  </a:txBody>
                  <a:tcPr marL="36000" marR="36000" marT="0" marB="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3"/>
                  </a:ext>
                </a:extLst>
              </a:tr>
              <a:tr h="207341">
                <a:tc>
                  <a:txBody>
                    <a:bodyPr/>
                    <a:lstStyle/>
                    <a:p>
                      <a:r>
                        <a:rPr kumimoji="1" lang="ja-JP" altLang="en-US" sz="800" b="0" kern="800" spc="0" baseline="0" dirty="0">
                          <a:solidFill>
                            <a:schemeClr val="tx1"/>
                          </a:solidFill>
                          <a:latin typeface="+mj-ea"/>
                          <a:ea typeface="+mj-ea"/>
                        </a:rPr>
                        <a:t>計</a:t>
                      </a:r>
                    </a:p>
                  </a:txBody>
                  <a:tcPr marL="36000" marR="36000" marT="0" marB="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a:r>
                        <a:rPr kumimoji="1" lang="en-US" altLang="ja-JP" sz="800" b="0" kern="800" spc="0" baseline="0" dirty="0">
                          <a:solidFill>
                            <a:schemeClr val="tx1"/>
                          </a:solidFill>
                          <a:latin typeface="+mj-ea"/>
                          <a:ea typeface="+mj-ea"/>
                        </a:rPr>
                        <a:t>219</a:t>
                      </a:r>
                      <a:r>
                        <a:rPr kumimoji="1" lang="ja-JP" altLang="en-US" sz="800" b="0" kern="800" spc="0" baseline="0" dirty="0">
                          <a:solidFill>
                            <a:schemeClr val="tx1"/>
                          </a:solidFill>
                          <a:latin typeface="+mj-ea"/>
                          <a:ea typeface="+mj-ea"/>
                        </a:rPr>
                        <a:t>園</a:t>
                      </a:r>
                    </a:p>
                  </a:txBody>
                  <a:tcPr marL="36000" marR="36000" marT="0" marB="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a:r>
                        <a:rPr kumimoji="1" lang="en-US" altLang="ja-JP" sz="800" b="0" kern="800" spc="0" baseline="0" dirty="0">
                          <a:solidFill>
                            <a:schemeClr val="tx1"/>
                          </a:solidFill>
                          <a:latin typeface="+mj-ea"/>
                          <a:ea typeface="+mj-ea"/>
                        </a:rPr>
                        <a:t>29,339</a:t>
                      </a:r>
                      <a:r>
                        <a:rPr kumimoji="1" lang="ja-JP" altLang="en-US" sz="800" b="0" kern="800" spc="0" baseline="0" dirty="0">
                          <a:solidFill>
                            <a:schemeClr val="tx1"/>
                          </a:solidFill>
                          <a:latin typeface="+mj-ea"/>
                          <a:ea typeface="+mj-ea"/>
                        </a:rPr>
                        <a:t>人</a:t>
                      </a:r>
                    </a:p>
                  </a:txBody>
                  <a:tcPr marL="36000" marR="36000" marT="0" marB="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a:r>
                        <a:rPr kumimoji="1" lang="en-US" altLang="ja-JP" sz="800" b="0" kern="800" spc="0" baseline="0" dirty="0">
                          <a:solidFill>
                            <a:schemeClr val="tx1"/>
                          </a:solidFill>
                          <a:latin typeface="+mj-ea"/>
                          <a:ea typeface="+mj-ea"/>
                        </a:rPr>
                        <a:t>22,773</a:t>
                      </a:r>
                      <a:r>
                        <a:rPr kumimoji="1" lang="ja-JP" altLang="en-US" sz="800" b="0" kern="800" spc="0" baseline="0" dirty="0">
                          <a:solidFill>
                            <a:schemeClr val="tx1"/>
                          </a:solidFill>
                          <a:latin typeface="+mj-ea"/>
                          <a:ea typeface="+mj-ea"/>
                        </a:rPr>
                        <a:t>人</a:t>
                      </a:r>
                    </a:p>
                  </a:txBody>
                  <a:tcPr marL="36000" marR="36000" marT="0" marB="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a:r>
                        <a:rPr kumimoji="1" lang="en-US" altLang="ja-JP" sz="800" b="0" kern="800" spc="0" baseline="0" dirty="0">
                          <a:solidFill>
                            <a:schemeClr val="tx1"/>
                          </a:solidFill>
                          <a:latin typeface="+mj-ea"/>
                          <a:ea typeface="+mj-ea"/>
                        </a:rPr>
                        <a:t>77.6</a:t>
                      </a:r>
                      <a:r>
                        <a:rPr kumimoji="1" lang="ja-JP" altLang="en-US" sz="800" b="0" kern="800" spc="0" baseline="0" dirty="0">
                          <a:solidFill>
                            <a:schemeClr val="tx1"/>
                          </a:solidFill>
                          <a:latin typeface="+mj-ea"/>
                          <a:ea typeface="+mj-ea"/>
                        </a:rPr>
                        <a:t>％</a:t>
                      </a:r>
                    </a:p>
                  </a:txBody>
                  <a:tcPr marL="36000" marR="36000" marT="0" marB="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a:r>
                        <a:rPr kumimoji="1" lang="en-US" altLang="ja-JP" sz="800" b="0" kern="800" spc="0" baseline="0" dirty="0">
                          <a:solidFill>
                            <a:schemeClr val="tx1"/>
                          </a:solidFill>
                          <a:latin typeface="+mj-ea"/>
                          <a:ea typeface="+mj-ea"/>
                        </a:rPr>
                        <a:t>100.0</a:t>
                      </a:r>
                      <a:r>
                        <a:rPr kumimoji="1" lang="ja-JP" altLang="en-US" sz="800" b="0" kern="800" spc="0" baseline="0" dirty="0">
                          <a:solidFill>
                            <a:schemeClr val="tx1"/>
                          </a:solidFill>
                          <a:latin typeface="+mj-ea"/>
                          <a:ea typeface="+mj-ea"/>
                        </a:rPr>
                        <a:t>％</a:t>
                      </a:r>
                    </a:p>
                  </a:txBody>
                  <a:tcPr marL="36000" marR="36000" marT="0" marB="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4"/>
                  </a:ext>
                </a:extLst>
              </a:tr>
            </a:tbl>
          </a:graphicData>
        </a:graphic>
      </p:graphicFrame>
      <p:sp>
        <p:nvSpPr>
          <p:cNvPr id="34" name="テキスト ボックス 33"/>
          <p:cNvSpPr txBox="1"/>
          <p:nvPr/>
        </p:nvSpPr>
        <p:spPr>
          <a:xfrm>
            <a:off x="0" y="-1"/>
            <a:ext cx="4932040" cy="26409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Ⅱ</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公民連携</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経営形態の見直し</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民営化の取組</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・幼稚園・保育所</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40" name="山形 39"/>
          <p:cNvSpPr/>
          <p:nvPr/>
        </p:nvSpPr>
        <p:spPr>
          <a:xfrm>
            <a:off x="6546623" y="2893685"/>
            <a:ext cx="1985817" cy="211990"/>
          </a:xfrm>
          <a:prstGeom prst="chevron">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2022</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年度～　</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p>
        </p:txBody>
      </p:sp>
      <p:sp>
        <p:nvSpPr>
          <p:cNvPr id="42" name="テキスト ボックス 41"/>
          <p:cNvSpPr txBox="1"/>
          <p:nvPr/>
        </p:nvSpPr>
        <p:spPr>
          <a:xfrm>
            <a:off x="6756814" y="3153619"/>
            <a:ext cx="1703618" cy="55399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個々の園や地域状況を十分考慮しながら進め方を検討し取り組む</a:t>
            </a:r>
          </a:p>
        </p:txBody>
      </p:sp>
      <p:sp>
        <p:nvSpPr>
          <p:cNvPr id="44" name="右矢印 43"/>
          <p:cNvSpPr/>
          <p:nvPr/>
        </p:nvSpPr>
        <p:spPr>
          <a:xfrm>
            <a:off x="6648802" y="4128933"/>
            <a:ext cx="216024" cy="324000"/>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grpSp>
        <p:nvGrpSpPr>
          <p:cNvPr id="6" name="グループ化 5"/>
          <p:cNvGrpSpPr/>
          <p:nvPr/>
        </p:nvGrpSpPr>
        <p:grpSpPr>
          <a:xfrm>
            <a:off x="7061915" y="4017922"/>
            <a:ext cx="1152128" cy="486087"/>
            <a:chOff x="9045211" y="3916999"/>
            <a:chExt cx="1152128" cy="486087"/>
          </a:xfrm>
        </p:grpSpPr>
        <p:sp>
          <p:nvSpPr>
            <p:cNvPr id="5" name="正方形/長方形 4"/>
            <p:cNvSpPr/>
            <p:nvPr/>
          </p:nvSpPr>
          <p:spPr>
            <a:xfrm>
              <a:off x="9045211" y="3916999"/>
              <a:ext cx="1152128" cy="252000"/>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2022</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年度</a:t>
              </a:r>
            </a:p>
          </p:txBody>
        </p:sp>
        <p:sp>
          <p:nvSpPr>
            <p:cNvPr id="46" name="正方形/長方形 45"/>
            <p:cNvSpPr/>
            <p:nvPr/>
          </p:nvSpPr>
          <p:spPr>
            <a:xfrm>
              <a:off x="9045211" y="4151086"/>
              <a:ext cx="1152128" cy="252000"/>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52</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園</a:t>
              </a:r>
            </a:p>
          </p:txBody>
        </p:sp>
      </p:grpSp>
      <p:sp>
        <p:nvSpPr>
          <p:cNvPr id="8" name="スライド番号プレースホルダー 7"/>
          <p:cNvSpPr>
            <a:spLocks noGrp="1"/>
          </p:cNvSpPr>
          <p:nvPr>
            <p:ph type="sldNum" sz="quarter" idx="12"/>
          </p:nvPr>
        </p:nvSpPr>
        <p:spPr>
          <a:xfrm>
            <a:off x="6936963" y="6423549"/>
            <a:ext cx="2133600" cy="365125"/>
          </a:xfrm>
        </p:spPr>
        <p:txBody>
          <a:bodyPr/>
          <a:lstStyle/>
          <a:p>
            <a:fld id="{63BC356D-1576-478B-8647-1361C6E9DFF7}" type="slidenum">
              <a:rPr lang="ja-JP" altLang="en-US" smtClean="0"/>
              <a:pPr/>
              <a:t>122</a:t>
            </a:fld>
            <a:endParaRPr lang="ja-JP" altLang="en-US" dirty="0"/>
          </a:p>
        </p:txBody>
      </p:sp>
      <p:pic>
        <p:nvPicPr>
          <p:cNvPr id="9" name="図 8"/>
          <p:cNvPicPr>
            <a:picLocks noChangeAspect="1"/>
          </p:cNvPicPr>
          <p:nvPr/>
        </p:nvPicPr>
        <p:blipFill>
          <a:blip r:embed="rId3"/>
          <a:stretch>
            <a:fillRect/>
          </a:stretch>
        </p:blipFill>
        <p:spPr>
          <a:xfrm>
            <a:off x="4394075" y="4562161"/>
            <a:ext cx="4261473" cy="2145978"/>
          </a:xfrm>
          <a:prstGeom prst="rect">
            <a:avLst/>
          </a:prstGeom>
        </p:spPr>
      </p:pic>
    </p:spTree>
    <p:extLst>
      <p:ext uri="{BB962C8B-B14F-4D97-AF65-F5344CB8AC3E}">
        <p14:creationId xmlns:p14="http://schemas.microsoft.com/office/powerpoint/2010/main" val="401613042"/>
      </p:ext>
    </p:extLst>
  </p:cSld>
  <p:clrMapOvr>
    <a:masterClrMapping/>
  </p:clrMapOvr>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 name="角丸四角形 39"/>
          <p:cNvSpPr/>
          <p:nvPr/>
        </p:nvSpPr>
        <p:spPr>
          <a:xfrm>
            <a:off x="251520" y="764702"/>
            <a:ext cx="3319016" cy="1961635"/>
          </a:xfrm>
          <a:prstGeom prst="roundRect">
            <a:avLst/>
          </a:prstGeom>
          <a:noFill/>
        </p:spPr>
        <p:style>
          <a:lnRef idx="1">
            <a:schemeClr val="accent1"/>
          </a:lnRef>
          <a:fillRef idx="2">
            <a:schemeClr val="accent1"/>
          </a:fillRef>
          <a:effectRef idx="1">
            <a:schemeClr val="accent1"/>
          </a:effectRef>
          <a:fontRef idx="minor">
            <a:schemeClr val="dk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200" b="1" i="0" u="none" strike="noStrike" kern="1200" cap="none" spc="0" normalizeH="0" baseline="0" noProof="0" dirty="0">
                <a:ln>
                  <a:noFill/>
                </a:ln>
                <a:solidFill>
                  <a:srgbClr val="FF0000"/>
                </a:solidFill>
                <a:effectLst/>
                <a:uLnTx/>
                <a:uFillTx/>
                <a:latin typeface="ＭＳ Ｐゴシック" panose="020B0600070205080204" pitchFamily="50" charset="-128"/>
                <a:ea typeface="ＭＳ Ｐゴシック" panose="020B0600070205080204" pitchFamily="50" charset="-128"/>
                <a:cs typeface="+mn-cs"/>
              </a:rPr>
              <a:t>　</a:t>
            </a:r>
            <a:endParaRPr kumimoji="1" lang="en-US" altLang="ja-JP" sz="1200" b="1" i="0" u="none" strike="noStrike" kern="1200" cap="none" spc="0" normalizeH="0" baseline="0" noProof="0" dirty="0">
              <a:ln>
                <a:noFill/>
              </a:ln>
              <a:solidFill>
                <a:srgbClr val="002060"/>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52" name="タイトル 1"/>
          <p:cNvSpPr txBox="1">
            <a:spLocks/>
          </p:cNvSpPr>
          <p:nvPr/>
        </p:nvSpPr>
        <p:spPr>
          <a:xfrm>
            <a:off x="14808" y="-27384"/>
            <a:ext cx="8229600" cy="504056"/>
          </a:xfrm>
          <a:prstGeom prst="rect">
            <a:avLst/>
          </a:prstGeom>
        </p:spPr>
        <p:txBody>
          <a:bodyPr vert="horz" lIns="91440" tIns="45720" rIns="91440" bIns="45720" rtlCol="0" anchor="ctr">
            <a:noAutofit/>
          </a:body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1" lang="ja-JP" altLang="en-US" sz="2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37" name="正方形/長方形 36"/>
          <p:cNvSpPr/>
          <p:nvPr/>
        </p:nvSpPr>
        <p:spPr>
          <a:xfrm>
            <a:off x="251520" y="188640"/>
            <a:ext cx="5904656" cy="369332"/>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rPr>
              <a:t>保育所</a:t>
            </a:r>
          </a:p>
        </p:txBody>
      </p:sp>
      <p:cxnSp>
        <p:nvCxnSpPr>
          <p:cNvPr id="38" name="直線コネクタ 37"/>
          <p:cNvCxnSpPr/>
          <p:nvPr/>
        </p:nvCxnSpPr>
        <p:spPr>
          <a:xfrm>
            <a:off x="179512" y="476672"/>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41" name="角丸四角形 40"/>
          <p:cNvSpPr/>
          <p:nvPr/>
        </p:nvSpPr>
        <p:spPr>
          <a:xfrm>
            <a:off x="3707904" y="764704"/>
            <a:ext cx="5184576" cy="2042932"/>
          </a:xfrm>
          <a:prstGeom prst="roundRect">
            <a:avLst/>
          </a:prstGeom>
          <a:noFill/>
        </p:spPr>
        <p:style>
          <a:lnRef idx="1">
            <a:schemeClr val="accent1"/>
          </a:lnRef>
          <a:fillRef idx="2">
            <a:schemeClr val="accent1"/>
          </a:fillRef>
          <a:effectRef idx="1">
            <a:schemeClr val="accent1"/>
          </a:effectRef>
          <a:fontRef idx="minor">
            <a:schemeClr val="dk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42" name="正方形/長方形 41"/>
          <p:cNvSpPr/>
          <p:nvPr/>
        </p:nvSpPr>
        <p:spPr>
          <a:xfrm>
            <a:off x="251520" y="476672"/>
            <a:ext cx="1872208" cy="28803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300" b="0" i="0" u="none" strike="noStrike" kern="1200" cap="none" spc="0" normalizeH="0" baseline="0" noProof="0" dirty="0">
                <a:ln>
                  <a:noFill/>
                </a:ln>
                <a:solidFill>
                  <a:srgbClr val="002060"/>
                </a:solidFill>
                <a:effectLst/>
                <a:uLnTx/>
                <a:uFillTx/>
                <a:latin typeface="Calibri"/>
                <a:ea typeface="ＭＳ Ｐゴシック" panose="020B0600070205080204" pitchFamily="50" charset="-128"/>
                <a:cs typeface="+mn-cs"/>
              </a:rPr>
              <a:t>背景</a:t>
            </a:r>
            <a:endParaRPr kumimoji="1" lang="en-US" altLang="ja-JP" sz="1300" b="0" i="0" u="none" strike="noStrike" kern="1200" cap="none" spc="0" normalizeH="0" baseline="0" noProof="0" dirty="0">
              <a:ln>
                <a:noFill/>
              </a:ln>
              <a:solidFill>
                <a:srgbClr val="002060"/>
              </a:solidFill>
              <a:effectLst/>
              <a:uLnTx/>
              <a:uFillTx/>
              <a:latin typeface="Calibri"/>
              <a:ea typeface="ＭＳ Ｐゴシック" panose="020B0600070205080204" pitchFamily="50" charset="-128"/>
              <a:cs typeface="+mn-cs"/>
            </a:endParaRPr>
          </a:p>
        </p:txBody>
      </p:sp>
      <p:sp>
        <p:nvSpPr>
          <p:cNvPr id="43" name="正方形/長方形 42"/>
          <p:cNvSpPr/>
          <p:nvPr/>
        </p:nvSpPr>
        <p:spPr>
          <a:xfrm>
            <a:off x="3635896" y="531936"/>
            <a:ext cx="3960440" cy="21602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300" b="0" i="0" u="none" strike="noStrike" kern="1200" cap="none" spc="0" normalizeH="0" baseline="0" noProof="0" dirty="0">
                <a:ln>
                  <a:noFill/>
                </a:ln>
                <a:solidFill>
                  <a:srgbClr val="002060"/>
                </a:solidFill>
                <a:effectLst/>
                <a:uLnTx/>
                <a:uFillTx/>
                <a:latin typeface="Calibri"/>
                <a:ea typeface="ＭＳ Ｐゴシック" panose="020B0600070205080204" pitchFamily="50" charset="-128"/>
                <a:cs typeface="+mn-cs"/>
              </a:rPr>
              <a:t>取組み推進</a:t>
            </a:r>
            <a:r>
              <a:rPr kumimoji="1" lang="ja-JP" altLang="en-US" sz="1300" b="0" i="0" u="none" strike="noStrike" kern="1200" cap="none" spc="0" normalizeH="0" baseline="0" noProof="0" dirty="0">
                <a:ln>
                  <a:noFill/>
                </a:ln>
                <a:solidFill>
                  <a:srgbClr val="073E87">
                    <a:lumMod val="75000"/>
                  </a:srgbClr>
                </a:solidFill>
                <a:effectLst/>
                <a:uLnTx/>
                <a:uFillTx/>
                <a:latin typeface="Calibri"/>
                <a:ea typeface="ＭＳ Ｐゴシック" panose="020B0600070205080204" pitchFamily="50" charset="-128"/>
                <a:cs typeface="+mn-cs"/>
              </a:rPr>
              <a:t>にかかる課題</a:t>
            </a:r>
            <a:endParaRPr kumimoji="1" lang="en-US" altLang="ja-JP" sz="1300" b="0" i="0" u="none" strike="noStrike" kern="1200" cap="none" spc="0" normalizeH="0" baseline="0" noProof="0" dirty="0">
              <a:ln>
                <a:noFill/>
              </a:ln>
              <a:solidFill>
                <a:srgbClr val="073E87">
                  <a:lumMod val="75000"/>
                </a:srgbClr>
              </a:solidFill>
              <a:effectLst/>
              <a:uLnTx/>
              <a:uFillTx/>
              <a:latin typeface="Calibri"/>
              <a:ea typeface="ＭＳ Ｐゴシック" panose="020B0600070205080204" pitchFamily="50" charset="-128"/>
              <a:cs typeface="+mn-cs"/>
            </a:endParaRPr>
          </a:p>
        </p:txBody>
      </p:sp>
      <p:sp>
        <p:nvSpPr>
          <p:cNvPr id="45" name="二等辺三角形 44"/>
          <p:cNvSpPr>
            <a:spLocks/>
          </p:cNvSpPr>
          <p:nvPr/>
        </p:nvSpPr>
        <p:spPr>
          <a:xfrm flipV="1">
            <a:off x="1403648" y="1484784"/>
            <a:ext cx="896234" cy="72008"/>
          </a:xfrm>
          <a:prstGeom prst="triangle">
            <a:avLst/>
          </a:prstGeom>
          <a:solidFill>
            <a:schemeClr val="tx2">
              <a:lumMod val="50000"/>
            </a:schemeClr>
          </a:solidFill>
          <a:ln>
            <a:noFill/>
          </a:ln>
          <a:effectLst>
            <a:outerShdw blurRad="38100" dist="254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6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46" name="正方形/長方形 45"/>
          <p:cNvSpPr/>
          <p:nvPr/>
        </p:nvSpPr>
        <p:spPr>
          <a:xfrm>
            <a:off x="179512" y="3014367"/>
            <a:ext cx="8640960" cy="1998809"/>
          </a:xfrm>
          <a:prstGeom prst="rect">
            <a:avLst/>
          </a:prstGeom>
          <a:noFill/>
        </p:spPr>
        <p:style>
          <a:lnRef idx="1">
            <a:schemeClr val="accent3"/>
          </a:lnRef>
          <a:fillRef idx="2">
            <a:schemeClr val="accent3"/>
          </a:fillRef>
          <a:effectRef idx="1">
            <a:schemeClr val="accent3"/>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47" name="正方形/長方形 46"/>
          <p:cNvSpPr/>
          <p:nvPr/>
        </p:nvSpPr>
        <p:spPr>
          <a:xfrm>
            <a:off x="179512" y="2765026"/>
            <a:ext cx="2376264" cy="28803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過去の取組と今後の方針</a:t>
            </a:r>
            <a:endParaRPr kumimoji="1" lang="en-US" altLang="ja-JP" sz="1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graphicFrame>
        <p:nvGraphicFramePr>
          <p:cNvPr id="51" name="図表 50"/>
          <p:cNvGraphicFramePr/>
          <p:nvPr/>
        </p:nvGraphicFramePr>
        <p:xfrm>
          <a:off x="251520" y="3064474"/>
          <a:ext cx="3528392" cy="216024"/>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graphicFrame>
        <p:nvGraphicFramePr>
          <p:cNvPr id="53" name="図表 52"/>
          <p:cNvGraphicFramePr/>
          <p:nvPr/>
        </p:nvGraphicFramePr>
        <p:xfrm>
          <a:off x="3995936" y="3064474"/>
          <a:ext cx="4752528" cy="216024"/>
        </p:xfrm>
        <a:graphic>
          <a:graphicData uri="http://schemas.openxmlformats.org/drawingml/2006/diagram">
            <dgm:relIds xmlns:dgm="http://schemas.openxmlformats.org/drawingml/2006/diagram" xmlns:r="http://schemas.openxmlformats.org/officeDocument/2006/relationships" r:dm="rId7" r:lo="rId8" r:qs="rId9" r:cs="rId10"/>
          </a:graphicData>
        </a:graphic>
      </p:graphicFrame>
      <p:sp>
        <p:nvSpPr>
          <p:cNvPr id="56" name="テキスト ボックス 55"/>
          <p:cNvSpPr txBox="1"/>
          <p:nvPr/>
        </p:nvSpPr>
        <p:spPr>
          <a:xfrm>
            <a:off x="323528" y="3280498"/>
            <a:ext cx="4104456"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公立保育所の民間委託、統廃合を実施</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200" b="0" i="0" u="none" strike="dblStrike" kern="1200" cap="none" spc="0" normalizeH="0" baseline="0" noProof="0" dirty="0">
              <a:ln>
                <a:noFill/>
              </a:ln>
              <a:solidFill>
                <a:srgbClr val="FF0000"/>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75" name="テキスト ボックス 74"/>
          <p:cNvSpPr txBox="1"/>
          <p:nvPr/>
        </p:nvSpPr>
        <p:spPr>
          <a:xfrm>
            <a:off x="3851920" y="3280498"/>
            <a:ext cx="4752528" cy="73866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セーフティネットとして必要な保育所を除き、統廃合・休廃止も視野に入れながら原則民間移管、移管が困難な場合は補完的に委託化を推進</a:t>
            </a:r>
            <a:endParaRPr kumimoji="1" lang="en-US" altLang="ja-JP"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200" b="0" i="0" u="none" strike="dblStrike" kern="1200" cap="none" spc="0" normalizeH="0" baseline="0" noProof="0" dirty="0">
              <a:ln>
                <a:noFill/>
              </a:ln>
              <a:solidFill>
                <a:srgbClr val="FF0000"/>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77" name="正方形/長方形 76"/>
          <p:cNvSpPr/>
          <p:nvPr/>
        </p:nvSpPr>
        <p:spPr>
          <a:xfrm>
            <a:off x="179512" y="5248422"/>
            <a:ext cx="8640960" cy="1584003"/>
          </a:xfrm>
          <a:prstGeom prst="rect">
            <a:avLst/>
          </a:prstGeom>
          <a:noFill/>
        </p:spPr>
        <p:style>
          <a:lnRef idx="1">
            <a:schemeClr val="accent3"/>
          </a:lnRef>
          <a:fillRef idx="2">
            <a:schemeClr val="accent3"/>
          </a:fillRef>
          <a:effectRef idx="1">
            <a:schemeClr val="accent3"/>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78" name="正方形/長方形 77"/>
          <p:cNvSpPr/>
          <p:nvPr/>
        </p:nvSpPr>
        <p:spPr>
          <a:xfrm>
            <a:off x="179512" y="4941168"/>
            <a:ext cx="2736304" cy="36004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300" b="0" i="0" u="none" strike="noStrike" kern="1200" cap="none" spc="0" normalizeH="0" baseline="0" noProof="0" dirty="0">
                <a:ln>
                  <a:noFill/>
                </a:ln>
                <a:solidFill>
                  <a:srgbClr val="C6E7FC">
                    <a:lumMod val="10000"/>
                  </a:srgbClr>
                </a:solidFill>
                <a:effectLst/>
                <a:uLnTx/>
                <a:uFillTx/>
                <a:latin typeface="Calibri"/>
                <a:ea typeface="ＭＳ Ｐゴシック" panose="020B0600070205080204" pitchFamily="50" charset="-128"/>
                <a:cs typeface="+mn-cs"/>
              </a:rPr>
              <a:t>他都市の取組状況等について</a:t>
            </a:r>
            <a:endParaRPr kumimoji="1" lang="en-US" altLang="ja-JP" sz="1300" b="0" i="0" u="none" strike="noStrike" kern="1200" cap="none" spc="0" normalizeH="0" baseline="0" noProof="0" dirty="0">
              <a:ln>
                <a:noFill/>
              </a:ln>
              <a:solidFill>
                <a:srgbClr val="C6E7FC">
                  <a:lumMod val="10000"/>
                </a:srgbClr>
              </a:solidFill>
              <a:effectLst/>
              <a:uLnTx/>
              <a:uFillTx/>
              <a:latin typeface="Calibri"/>
              <a:ea typeface="ＭＳ Ｐゴシック" panose="020B0600070205080204" pitchFamily="50" charset="-128"/>
              <a:cs typeface="+mn-cs"/>
            </a:endParaRPr>
          </a:p>
        </p:txBody>
      </p:sp>
      <p:sp>
        <p:nvSpPr>
          <p:cNvPr id="54" name="二等辺三角形 53"/>
          <p:cNvSpPr>
            <a:spLocks/>
          </p:cNvSpPr>
          <p:nvPr/>
        </p:nvSpPr>
        <p:spPr>
          <a:xfrm rot="16200000" flipV="1">
            <a:off x="5587313" y="1852025"/>
            <a:ext cx="633670" cy="72007"/>
          </a:xfrm>
          <a:prstGeom prst="triangle">
            <a:avLst/>
          </a:prstGeom>
          <a:solidFill>
            <a:schemeClr val="tx2">
              <a:lumMod val="50000"/>
            </a:schemeClr>
          </a:solidFill>
          <a:ln>
            <a:noFill/>
          </a:ln>
          <a:effectLst>
            <a:outerShdw blurRad="38100" dist="254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6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graphicFrame>
        <p:nvGraphicFramePr>
          <p:cNvPr id="60" name="表 59"/>
          <p:cNvGraphicFramePr>
            <a:graphicFrameLocks noGrp="1"/>
          </p:cNvGraphicFramePr>
          <p:nvPr/>
        </p:nvGraphicFramePr>
        <p:xfrm>
          <a:off x="395536" y="3712546"/>
          <a:ext cx="3175000" cy="1047750"/>
        </p:xfrm>
        <a:graphic>
          <a:graphicData uri="http://schemas.openxmlformats.org/drawingml/2006/table">
            <a:tbl>
              <a:tblPr/>
              <a:tblGrid>
                <a:gridCol w="937924">
                  <a:extLst>
                    <a:ext uri="{9D8B030D-6E8A-4147-A177-3AD203B41FA5}">
                      <a16:colId xmlns:a16="http://schemas.microsoft.com/office/drawing/2014/main" val="20000"/>
                    </a:ext>
                  </a:extLst>
                </a:gridCol>
                <a:gridCol w="522829">
                  <a:extLst>
                    <a:ext uri="{9D8B030D-6E8A-4147-A177-3AD203B41FA5}">
                      <a16:colId xmlns:a16="http://schemas.microsoft.com/office/drawing/2014/main" val="20001"/>
                    </a:ext>
                  </a:extLst>
                </a:gridCol>
                <a:gridCol w="256662">
                  <a:extLst>
                    <a:ext uri="{9D8B030D-6E8A-4147-A177-3AD203B41FA5}">
                      <a16:colId xmlns:a16="http://schemas.microsoft.com/office/drawing/2014/main" val="20002"/>
                    </a:ext>
                  </a:extLst>
                </a:gridCol>
                <a:gridCol w="937924">
                  <a:extLst>
                    <a:ext uri="{9D8B030D-6E8A-4147-A177-3AD203B41FA5}">
                      <a16:colId xmlns:a16="http://schemas.microsoft.com/office/drawing/2014/main" val="20003"/>
                    </a:ext>
                  </a:extLst>
                </a:gridCol>
                <a:gridCol w="519661">
                  <a:extLst>
                    <a:ext uri="{9D8B030D-6E8A-4147-A177-3AD203B41FA5}">
                      <a16:colId xmlns:a16="http://schemas.microsoft.com/office/drawing/2014/main" val="20004"/>
                    </a:ext>
                  </a:extLst>
                </a:gridCol>
              </a:tblGrid>
              <a:tr h="171450">
                <a:tc>
                  <a:txBody>
                    <a:bodyPr/>
                    <a:lstStyle/>
                    <a:p>
                      <a:pPr algn="l" fontAlgn="ctr"/>
                      <a:r>
                        <a:rPr lang="ja-JP" altLang="en-US" sz="1000" b="0" i="0" u="none" strike="noStrike" dirty="0">
                          <a:solidFill>
                            <a:srgbClr val="000000"/>
                          </a:solidFill>
                          <a:latin typeface="ＭＳ Ｐゴシック"/>
                        </a:rPr>
                        <a:t>保育所数</a:t>
                      </a:r>
                    </a:p>
                  </a:txBody>
                  <a:tcPr marL="0" marR="0" marT="0" marB="0" anchor="ctr">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ctr"/>
                      <a:endParaRPr lang="ja-JP" altLang="en-US" sz="1000" b="0" i="0" u="none" strike="noStrike">
                        <a:solidFill>
                          <a:srgbClr val="000000"/>
                        </a:solidFill>
                        <a:latin typeface="ＭＳ Ｐゴシック"/>
                      </a:endParaRPr>
                    </a:p>
                  </a:txBody>
                  <a:tcPr marL="0" marR="0" marT="0" marB="0" anchor="ctr">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ctr"/>
                      <a:endParaRPr lang="ja-JP" altLang="en-US" sz="1000" b="0" i="0" u="none" strike="noStrike">
                        <a:solidFill>
                          <a:srgbClr val="000000"/>
                        </a:solidFill>
                        <a:latin typeface="ＭＳ Ｐゴシック"/>
                      </a:endParaRPr>
                    </a:p>
                  </a:txBody>
                  <a:tcPr marL="0" marR="0" marT="0" marB="0" anchor="ctr">
                    <a:lnL>
                      <a:noFill/>
                    </a:lnL>
                    <a:lnR>
                      <a:noFill/>
                    </a:lnR>
                    <a:lnT>
                      <a:noFill/>
                    </a:lnT>
                    <a:lnB>
                      <a:noFill/>
                    </a:lnB>
                  </a:tcPr>
                </a:tc>
                <a:tc>
                  <a:txBody>
                    <a:bodyPr/>
                    <a:lstStyle/>
                    <a:p>
                      <a:pPr algn="l" fontAlgn="ctr"/>
                      <a:endParaRPr lang="ja-JP" altLang="en-US" sz="1000" b="0" i="0" u="none" strike="noStrike">
                        <a:solidFill>
                          <a:srgbClr val="000000"/>
                        </a:solidFill>
                        <a:latin typeface="ＭＳ Ｐゴシック"/>
                      </a:endParaRPr>
                    </a:p>
                  </a:txBody>
                  <a:tcPr marL="0" marR="0" marT="0" marB="0" anchor="ctr">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ctr"/>
                      <a:endParaRPr lang="ja-JP" altLang="en-US" sz="1000" b="0" i="0" u="none" strike="noStrike">
                        <a:solidFill>
                          <a:srgbClr val="000000"/>
                        </a:solidFill>
                        <a:latin typeface="ＭＳ Ｐゴシック"/>
                      </a:endParaRPr>
                    </a:p>
                  </a:txBody>
                  <a:tcPr marL="0" marR="0" marT="0" marB="0" anchor="ctr">
                    <a:lnL>
                      <a:noFill/>
                    </a:lnL>
                    <a:lnR>
                      <a:noFill/>
                    </a:lnR>
                    <a:lnT>
                      <a:noFill/>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0"/>
                  </a:ext>
                </a:extLst>
              </a:tr>
              <a:tr h="180975">
                <a:tc>
                  <a:txBody>
                    <a:bodyPr/>
                    <a:lstStyle/>
                    <a:p>
                      <a:pPr algn="ctr" fontAlgn="ctr"/>
                      <a:r>
                        <a:rPr lang="ja-JP" altLang="en-US" sz="1000" b="0" i="0" u="none" strike="noStrike" dirty="0">
                          <a:solidFill>
                            <a:srgbClr val="000000"/>
                          </a:solidFill>
                          <a:latin typeface="ＭＳ Ｐゴシック"/>
                        </a:rPr>
                        <a:t>年度</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1000" b="0" i="0" u="none" strike="noStrike" dirty="0">
                          <a:solidFill>
                            <a:srgbClr val="000000"/>
                          </a:solidFill>
                          <a:latin typeface="ＭＳ Ｐゴシック"/>
                        </a:rPr>
                        <a:t>2003</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endParaRPr lang="ja-JP" altLang="en-US" sz="1000" b="0" i="0" u="none" strike="noStrike">
                        <a:solidFill>
                          <a:srgbClr val="000000"/>
                        </a:solidFill>
                        <a:latin typeface="ＭＳ Ｐゴシック"/>
                      </a:endParaRP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ctr"/>
                      <a:r>
                        <a:rPr lang="ja-JP" altLang="en-US" sz="1000" b="0" i="0" u="none" strike="noStrike" dirty="0">
                          <a:solidFill>
                            <a:srgbClr val="000000"/>
                          </a:solidFill>
                          <a:latin typeface="ＭＳ Ｐゴシック"/>
                        </a:rPr>
                        <a:t>年度</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1000" b="0" i="0" u="none" strike="noStrike">
                          <a:solidFill>
                            <a:srgbClr val="000000"/>
                          </a:solidFill>
                          <a:latin typeface="ＭＳ Ｐゴシック"/>
                        </a:rPr>
                        <a:t>2014</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1"/>
                  </a:ext>
                </a:extLst>
              </a:tr>
              <a:tr h="171450">
                <a:tc rowSpan="4">
                  <a:txBody>
                    <a:bodyPr/>
                    <a:lstStyle/>
                    <a:p>
                      <a:pPr algn="ctr" fontAlgn="ctr"/>
                      <a:r>
                        <a:rPr lang="ja-JP" altLang="en-US" sz="1000" b="0" i="0" u="none" strike="noStrike">
                          <a:solidFill>
                            <a:srgbClr val="000000"/>
                          </a:solidFill>
                          <a:latin typeface="ＭＳ Ｐゴシック"/>
                        </a:rPr>
                        <a:t>公設公営</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rowSpan="4">
                  <a:txBody>
                    <a:bodyPr/>
                    <a:lstStyle/>
                    <a:p>
                      <a:pPr algn="r" fontAlgn="ctr"/>
                      <a:r>
                        <a:rPr lang="en-US" altLang="ja-JP" sz="1000" b="0" i="0" u="none" strike="noStrike" dirty="0">
                          <a:solidFill>
                            <a:srgbClr val="000000"/>
                          </a:solidFill>
                          <a:latin typeface="ＭＳ Ｐゴシック"/>
                        </a:rPr>
                        <a:t>136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endParaRPr lang="ja-JP" altLang="en-US" sz="1000" b="0" i="0" u="none" strike="noStrike">
                        <a:solidFill>
                          <a:srgbClr val="000000"/>
                        </a:solidFill>
                        <a:latin typeface="ＭＳ Ｐゴシック"/>
                      </a:endParaRP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ctr"/>
                      <a:r>
                        <a:rPr lang="ja-JP" altLang="en-US" sz="1000" b="0" i="0" u="none" strike="noStrike" dirty="0">
                          <a:solidFill>
                            <a:srgbClr val="000000"/>
                          </a:solidFill>
                          <a:latin typeface="ＭＳ Ｐゴシック"/>
                        </a:rPr>
                        <a:t>公設公営</a:t>
                      </a:r>
                    </a:p>
                  </a:txBody>
                  <a:tcPr marL="0" marR="0" marT="0"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1" i="0" u="none" strike="noStrike">
                          <a:solidFill>
                            <a:srgbClr val="000000"/>
                          </a:solidFill>
                          <a:latin typeface="ＭＳ Ｐゴシック"/>
                        </a:rPr>
                        <a:t>71 </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2"/>
                  </a:ext>
                </a:extLst>
              </a:tr>
              <a:tr h="180975">
                <a:tc vMerge="1">
                  <a:txBody>
                    <a:bodyPr/>
                    <a:lstStyle/>
                    <a:p>
                      <a:endParaRPr kumimoji="1" lang="ja-JP" altLang="en-US"/>
                    </a:p>
                  </a:txBody>
                  <a:tcPr/>
                </a:tc>
                <a:tc vMerge="1">
                  <a:txBody>
                    <a:bodyPr/>
                    <a:lstStyle/>
                    <a:p>
                      <a:endParaRPr kumimoji="1" lang="ja-JP" altLang="en-US"/>
                    </a:p>
                  </a:txBody>
                  <a:tcPr/>
                </a:tc>
                <a:tc>
                  <a:txBody>
                    <a:bodyPr/>
                    <a:lstStyle/>
                    <a:p>
                      <a:pPr algn="l" fontAlgn="ctr"/>
                      <a:endParaRPr lang="ja-JP" altLang="en-US" sz="1000" b="0" i="0" u="none" strike="noStrike" dirty="0">
                        <a:solidFill>
                          <a:srgbClr val="000000"/>
                        </a:solidFill>
                        <a:latin typeface="ＭＳ Ｐゴシック"/>
                      </a:endParaRP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ctr"/>
                      <a:r>
                        <a:rPr lang="ja-JP" altLang="en-US" sz="1000" b="0" i="0" u="none" strike="noStrike" dirty="0">
                          <a:solidFill>
                            <a:srgbClr val="000000"/>
                          </a:solidFill>
                          <a:latin typeface="ＭＳ Ｐゴシック"/>
                        </a:rPr>
                        <a:t>公設民営</a:t>
                      </a:r>
                    </a:p>
                  </a:txBody>
                  <a:tcPr marL="0" marR="0" marT="0"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1" i="0" u="none" strike="noStrike">
                          <a:solidFill>
                            <a:srgbClr val="000000"/>
                          </a:solidFill>
                          <a:latin typeface="ＭＳ Ｐゴシック"/>
                        </a:rPr>
                        <a:t>48 </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3"/>
                  </a:ext>
                </a:extLst>
              </a:tr>
              <a:tr h="171450">
                <a:tc vMerge="1">
                  <a:txBody>
                    <a:bodyPr/>
                    <a:lstStyle/>
                    <a:p>
                      <a:endParaRPr kumimoji="1" lang="ja-JP" altLang="en-US"/>
                    </a:p>
                  </a:txBody>
                  <a:tcPr/>
                </a:tc>
                <a:tc vMerge="1">
                  <a:txBody>
                    <a:bodyPr/>
                    <a:lstStyle/>
                    <a:p>
                      <a:endParaRPr kumimoji="1" lang="ja-JP" altLang="en-US"/>
                    </a:p>
                  </a:txBody>
                  <a:tcPr/>
                </a:tc>
                <a:tc>
                  <a:txBody>
                    <a:bodyPr/>
                    <a:lstStyle/>
                    <a:p>
                      <a:pPr algn="l" fontAlgn="ctr"/>
                      <a:endParaRPr lang="ja-JP" altLang="en-US" sz="1000" b="0" i="0" u="none" strike="noStrike">
                        <a:solidFill>
                          <a:srgbClr val="000000"/>
                        </a:solidFill>
                        <a:latin typeface="ＭＳ Ｐゴシック"/>
                      </a:endParaRP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ctr"/>
                      <a:r>
                        <a:rPr lang="ja-JP" altLang="en-US" sz="1000" b="0" i="0" u="none" strike="noStrike" dirty="0">
                          <a:solidFill>
                            <a:srgbClr val="000000"/>
                          </a:solidFill>
                          <a:latin typeface="ＭＳ Ｐゴシック"/>
                        </a:rPr>
                        <a:t>統廃合・休止</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latin typeface="ＭＳ Ｐゴシック"/>
                        </a:rPr>
                        <a:t>17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4"/>
                  </a:ext>
                </a:extLst>
              </a:tr>
              <a:tr h="171450">
                <a:tc vMerge="1">
                  <a:txBody>
                    <a:bodyPr/>
                    <a:lstStyle/>
                    <a:p>
                      <a:endParaRPr kumimoji="1" lang="ja-JP" altLang="en-US"/>
                    </a:p>
                  </a:txBody>
                  <a:tcPr/>
                </a:tc>
                <a:tc vMerge="1">
                  <a:txBody>
                    <a:bodyPr/>
                    <a:lstStyle/>
                    <a:p>
                      <a:endParaRPr kumimoji="1" lang="ja-JP" altLang="en-US"/>
                    </a:p>
                  </a:txBody>
                  <a:tcPr/>
                </a:tc>
                <a:tc>
                  <a:txBody>
                    <a:bodyPr/>
                    <a:lstStyle/>
                    <a:p>
                      <a:pPr algn="l" fontAlgn="ctr"/>
                      <a:endParaRPr lang="ja-JP" altLang="en-US" sz="1000" b="0" i="0" u="none" strike="noStrike" dirty="0">
                        <a:solidFill>
                          <a:srgbClr val="000000"/>
                        </a:solidFill>
                        <a:latin typeface="ＭＳ Ｐゴシック"/>
                      </a:endParaRP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ctr"/>
                      <a:r>
                        <a:rPr lang="ja-JP" altLang="en-US" sz="1000" b="0" i="0" u="none" strike="noStrike">
                          <a:solidFill>
                            <a:srgbClr val="000000"/>
                          </a:solidFill>
                          <a:latin typeface="ＭＳ Ｐゴシック"/>
                        </a:rPr>
                        <a:t>計</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latin typeface="ＭＳ Ｐゴシック"/>
                        </a:rPr>
                        <a:t>136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5"/>
                  </a:ext>
                </a:extLst>
              </a:tr>
            </a:tbl>
          </a:graphicData>
        </a:graphic>
      </p:graphicFrame>
      <p:sp>
        <p:nvSpPr>
          <p:cNvPr id="61" name="二等辺三角形 60"/>
          <p:cNvSpPr>
            <a:spLocks/>
          </p:cNvSpPr>
          <p:nvPr/>
        </p:nvSpPr>
        <p:spPr>
          <a:xfrm rot="16200000" flipV="1">
            <a:off x="1755653" y="3941090"/>
            <a:ext cx="520125" cy="72008"/>
          </a:xfrm>
          <a:prstGeom prst="triangle">
            <a:avLst/>
          </a:prstGeom>
          <a:solidFill>
            <a:schemeClr val="accent2">
              <a:lumMod val="75000"/>
            </a:schemeClr>
          </a:solidFill>
          <a:ln>
            <a:noFill/>
          </a:ln>
          <a:effectLst>
            <a:outerShdw blurRad="38100" dist="254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6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44" name="テキスト ボックス 43"/>
          <p:cNvSpPr txBox="1"/>
          <p:nvPr/>
        </p:nvSpPr>
        <p:spPr>
          <a:xfrm>
            <a:off x="467544" y="839614"/>
            <a:ext cx="4104456" cy="107721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こどもや家庭を取り巻く環境が大きく変化</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・共働き世帯の増加や就労形態の多様化</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・地域の相互扶助機能の低下</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400" b="0" i="0" u="none" strike="dblStrike" kern="1200" cap="none" spc="0" normalizeH="0" baseline="0" noProof="0" dirty="0">
              <a:ln>
                <a:noFill/>
              </a:ln>
              <a:solidFill>
                <a:srgbClr val="FF0000"/>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49" name="テキスト ボックス 48"/>
          <p:cNvSpPr txBox="1"/>
          <p:nvPr/>
        </p:nvSpPr>
        <p:spPr>
          <a:xfrm>
            <a:off x="539552" y="1556792"/>
            <a:ext cx="4104456"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srgbClr val="002060"/>
                </a:solidFill>
                <a:effectLst/>
                <a:uLnTx/>
                <a:uFillTx/>
                <a:latin typeface="ＭＳ Ｐゴシック" panose="020B0600070205080204" pitchFamily="50" charset="-128"/>
                <a:ea typeface="ＭＳ Ｐゴシック" panose="020B0600070205080204" pitchFamily="50" charset="-128"/>
                <a:cs typeface="+mn-cs"/>
              </a:rPr>
              <a:t>保育に対するニーズが増大かつ多様化</a:t>
            </a:r>
            <a:endParaRPr kumimoji="1" lang="en-US" altLang="ja-JP" sz="1200" b="1" i="0" u="none" strike="noStrike" kern="1200" cap="none" spc="0" normalizeH="0" baseline="0" noProof="0" dirty="0">
              <a:ln>
                <a:noFill/>
              </a:ln>
              <a:solidFill>
                <a:srgbClr val="002060"/>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srgbClr val="002060"/>
                </a:solidFill>
                <a:effectLst/>
                <a:uLnTx/>
                <a:uFillTx/>
                <a:latin typeface="ＭＳ Ｐゴシック" panose="020B0600070205080204" pitchFamily="50" charset="-128"/>
                <a:ea typeface="ＭＳ Ｐゴシック" panose="020B0600070205080204" pitchFamily="50" charset="-128"/>
                <a:cs typeface="+mn-cs"/>
              </a:rPr>
              <a:t>　　子育て支援施策の充実・強化が必要</a:t>
            </a:r>
            <a:endParaRPr kumimoji="1" lang="ja-JP" altLang="en-US" sz="1200" b="0" i="0" u="none" strike="dblStrike" kern="1200" cap="none" spc="0" normalizeH="0" baseline="0" noProof="0" dirty="0">
              <a:ln>
                <a:noFill/>
              </a:ln>
              <a:solidFill>
                <a:srgbClr val="FF0000"/>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1" name="テキスト ボックス 10"/>
          <p:cNvSpPr txBox="1"/>
          <p:nvPr/>
        </p:nvSpPr>
        <p:spPr>
          <a:xfrm>
            <a:off x="191197" y="5237189"/>
            <a:ext cx="1765227" cy="253916"/>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〇民間移管の状況について</a:t>
            </a:r>
          </a:p>
        </p:txBody>
      </p:sp>
      <p:sp>
        <p:nvSpPr>
          <p:cNvPr id="62" name="テキスト ボックス 61"/>
          <p:cNvSpPr txBox="1"/>
          <p:nvPr/>
        </p:nvSpPr>
        <p:spPr>
          <a:xfrm>
            <a:off x="6012160" y="836712"/>
            <a:ext cx="2232248" cy="430887"/>
          </a:xfrm>
          <a:prstGeom prst="rect">
            <a:avLst/>
          </a:prstGeom>
          <a:solidFill>
            <a:schemeClr val="bg1"/>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mn-cs"/>
              </a:rPr>
              <a:t>2022</a:t>
            </a:r>
            <a:r>
              <a:rPr kumimoji="1" lang="ja-JP" altLang="en-US" sz="1100" b="0" i="0" u="none" strike="noStrike" kern="120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mn-cs"/>
              </a:rPr>
              <a:t>年</a:t>
            </a:r>
            <a:r>
              <a:rPr kumimoji="1" lang="en-US" altLang="ja-JP" sz="1100" b="0" i="0" u="none" strike="noStrike" kern="120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mn-cs"/>
              </a:rPr>
              <a:t>3</a:t>
            </a:r>
            <a:r>
              <a:rPr kumimoji="1" lang="ja-JP" altLang="en-US" sz="1100" b="0" i="0" u="none" strike="noStrike" kern="120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mn-cs"/>
              </a:rPr>
              <a:t>月</a:t>
            </a:r>
            <a:endParaRPr kumimoji="1" lang="en-US" altLang="ja-JP" sz="1100" b="0" i="0" u="none" strike="noStrike" kern="120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150" normalizeH="0" baseline="0" noProof="0" dirty="0">
                <a:ln>
                  <a:noFill/>
                </a:ln>
                <a:solidFill>
                  <a:prstClr val="black"/>
                </a:solidFill>
                <a:effectLst/>
                <a:uLnTx/>
                <a:uFillTx/>
                <a:latin typeface="Calibri"/>
                <a:ea typeface="ＭＳ Ｐゴシック" panose="020B0600070205080204" pitchFamily="50" charset="-128"/>
                <a:cs typeface="+mn-cs"/>
              </a:rPr>
              <a:t>公立保育所民営化推進計画 　策定</a:t>
            </a:r>
          </a:p>
        </p:txBody>
      </p:sp>
      <p:sp>
        <p:nvSpPr>
          <p:cNvPr id="14" name="テキスト ボックス 13"/>
          <p:cNvSpPr txBox="1"/>
          <p:nvPr/>
        </p:nvSpPr>
        <p:spPr>
          <a:xfrm>
            <a:off x="3851920" y="1095121"/>
            <a:ext cx="2016224" cy="1631216"/>
          </a:xfrm>
          <a:prstGeom prst="rect">
            <a:avLst/>
          </a:prstGeom>
          <a:noFill/>
        </p:spPr>
        <p:txBody>
          <a:bodyPr wrap="square" rtlCol="0">
            <a:spAutoFit/>
          </a:bodyPr>
          <a:lstStyle/>
          <a:p>
            <a:pPr marL="0" marR="0" lvl="0" indent="0" algn="l" defTabSz="914400" rtl="0" eaLnBrk="1" fontAlgn="auto" latinLnBrk="0" hangingPunct="1">
              <a:lnSpc>
                <a:spcPts val="1500"/>
              </a:lnSpc>
              <a:spcBef>
                <a:spcPts val="0"/>
              </a:spcBef>
              <a:spcAft>
                <a:spcPts val="0"/>
              </a:spcAft>
              <a:buClrTx/>
              <a:buSzTx/>
              <a:buFontTx/>
              <a:buNone/>
              <a:tabLst/>
              <a:defRPr/>
            </a:pPr>
            <a:r>
              <a:rPr kumimoji="1" lang="en-US" altLang="ja-JP" sz="1050" b="0" i="0" u="none" strike="noStrike" kern="120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mn-cs"/>
              </a:rPr>
              <a:t>2026</a:t>
            </a: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年度までに公立保育所（直営）を</a:t>
            </a:r>
            <a:r>
              <a:rPr kumimoji="1" lang="en-US" altLang="ja-JP" sz="1050" b="0" i="0" u="none" strike="noStrike" kern="120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mn-cs"/>
              </a:rPr>
              <a:t>36</a:t>
            </a: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か所とすることを目指していたが、施設が老朽化しており現施設をそのまま譲渡する手法では、法人応募が望めず、一方で建替えにより移管する手法も、建替用地の確保が難しいことから目標達成が困難な状況。</a:t>
            </a:r>
          </a:p>
        </p:txBody>
      </p:sp>
      <p:sp>
        <p:nvSpPr>
          <p:cNvPr id="15" name="テキスト ボックス 14"/>
          <p:cNvSpPr txBox="1"/>
          <p:nvPr/>
        </p:nvSpPr>
        <p:spPr>
          <a:xfrm>
            <a:off x="3779912" y="942836"/>
            <a:ext cx="1281754" cy="25391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5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05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民営化の課題</a:t>
            </a:r>
            <a:r>
              <a:rPr kumimoji="1" lang="en-US" altLang="ja-JP" sz="105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endParaRPr kumimoji="1" lang="ja-JP" altLang="en-US" sz="105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16" name="テキスト ボックス 15"/>
          <p:cNvSpPr txBox="1"/>
          <p:nvPr/>
        </p:nvSpPr>
        <p:spPr>
          <a:xfrm>
            <a:off x="6974390" y="1314437"/>
            <a:ext cx="1774073" cy="8338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67" name="テキスト ボックス 66"/>
          <p:cNvSpPr txBox="1"/>
          <p:nvPr/>
        </p:nvSpPr>
        <p:spPr>
          <a:xfrm>
            <a:off x="6012160" y="1268760"/>
            <a:ext cx="2880320" cy="1438855"/>
          </a:xfrm>
          <a:prstGeom prst="rect">
            <a:avLst/>
          </a:prstGeom>
          <a:noFill/>
        </p:spPr>
        <p:txBody>
          <a:bodyPr wrap="square" rtlCol="0">
            <a:spAutoFit/>
          </a:bodyPr>
          <a:lstStyle/>
          <a:p>
            <a:pPr marL="0" marR="0" lvl="0" indent="0" algn="l" defTabSz="914400" rtl="0" eaLnBrk="1" fontAlgn="auto" latinLnBrk="0" hangingPunct="1">
              <a:lnSpc>
                <a:spcPts val="15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本市が近隣に用地を確保し仮設保育所を建設したうえで、現保育所を解体した跡地に民間法人が新施設を建設して民間移管する手法を積極的に活用するとともに、目標達成時期の見直しを行った。また、公立保育所の必要箇所数についても改めて算定し、</a:t>
            </a:r>
            <a:r>
              <a:rPr kumimoji="1" lang="en-US" altLang="ja-JP" sz="1050" b="0" i="0" u="none" strike="noStrike" kern="120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mn-cs"/>
              </a:rPr>
              <a:t>2030</a:t>
            </a: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年度末までに公立保育所（直営）を</a:t>
            </a:r>
            <a:r>
              <a:rPr kumimoji="1" lang="en-US" altLang="ja-JP" sz="1050" b="0" i="0" u="none" strike="noStrike" kern="120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mn-cs"/>
              </a:rPr>
              <a:t>35</a:t>
            </a: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か所にすることをめざす。</a:t>
            </a:r>
            <a:endPar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pic>
        <p:nvPicPr>
          <p:cNvPr id="9" name="図 8"/>
          <p:cNvPicPr>
            <a:picLocks noChangeAspect="1"/>
          </p:cNvPicPr>
          <p:nvPr/>
        </p:nvPicPr>
        <p:blipFill>
          <a:blip r:embed="rId12"/>
          <a:stretch>
            <a:fillRect/>
          </a:stretch>
        </p:blipFill>
        <p:spPr>
          <a:xfrm>
            <a:off x="4075197" y="3602633"/>
            <a:ext cx="4529251" cy="1345596"/>
          </a:xfrm>
          <a:prstGeom prst="rect">
            <a:avLst/>
          </a:prstGeom>
        </p:spPr>
      </p:pic>
      <p:pic>
        <p:nvPicPr>
          <p:cNvPr id="12" name="図 11"/>
          <p:cNvPicPr>
            <a:picLocks noChangeAspect="1"/>
          </p:cNvPicPr>
          <p:nvPr/>
        </p:nvPicPr>
        <p:blipFill>
          <a:blip r:embed="rId13"/>
          <a:stretch>
            <a:fillRect/>
          </a:stretch>
        </p:blipFill>
        <p:spPr>
          <a:xfrm>
            <a:off x="305232" y="5458392"/>
            <a:ext cx="7939176" cy="1261469"/>
          </a:xfrm>
          <a:prstGeom prst="rect">
            <a:avLst/>
          </a:prstGeom>
        </p:spPr>
      </p:pic>
      <p:sp>
        <p:nvSpPr>
          <p:cNvPr id="72" name="二等辺三角形 71"/>
          <p:cNvSpPr>
            <a:spLocks/>
          </p:cNvSpPr>
          <p:nvPr/>
        </p:nvSpPr>
        <p:spPr>
          <a:xfrm flipV="1">
            <a:off x="1403648" y="2060848"/>
            <a:ext cx="896234" cy="72008"/>
          </a:xfrm>
          <a:prstGeom prst="triangle">
            <a:avLst/>
          </a:prstGeom>
          <a:solidFill>
            <a:schemeClr val="tx2">
              <a:lumMod val="50000"/>
            </a:schemeClr>
          </a:solidFill>
          <a:ln>
            <a:noFill/>
          </a:ln>
          <a:effectLst>
            <a:outerShdw blurRad="38100" dist="254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6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73" name="テキスト ボックス 72"/>
          <p:cNvSpPr txBox="1"/>
          <p:nvPr/>
        </p:nvSpPr>
        <p:spPr>
          <a:xfrm>
            <a:off x="611560" y="2132856"/>
            <a:ext cx="4104456" cy="60016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1" i="0" u="none" strike="noStrike" kern="1200" cap="none" spc="0" normalizeH="0" baseline="0" noProof="0" dirty="0">
                <a:ln>
                  <a:noFill/>
                </a:ln>
                <a:solidFill>
                  <a:srgbClr val="002060"/>
                </a:solidFill>
                <a:effectLst/>
                <a:uLnTx/>
                <a:uFillTx/>
                <a:latin typeface="ＭＳ Ｐゴシック" panose="020B0600070205080204" pitchFamily="50" charset="-128"/>
                <a:ea typeface="ＭＳ Ｐゴシック" panose="020B0600070205080204" pitchFamily="50" charset="-128"/>
                <a:cs typeface="+mn-cs"/>
              </a:rPr>
              <a:t>保育ニーズに的確に対応するため、限られた</a:t>
            </a:r>
            <a:endParaRPr kumimoji="1" lang="en-US" altLang="ja-JP" sz="1100" b="1" i="0" u="none" strike="noStrike" kern="1200" cap="none" spc="0" normalizeH="0" baseline="0" noProof="0" dirty="0">
              <a:ln>
                <a:noFill/>
              </a:ln>
              <a:solidFill>
                <a:srgbClr val="002060"/>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1" i="0" u="none" strike="noStrike" kern="1200" cap="none" spc="0" normalizeH="0" baseline="0" noProof="0" dirty="0">
                <a:ln>
                  <a:noFill/>
                </a:ln>
                <a:solidFill>
                  <a:srgbClr val="002060"/>
                </a:solidFill>
                <a:effectLst/>
                <a:uLnTx/>
                <a:uFillTx/>
                <a:latin typeface="ＭＳ Ｐゴシック" panose="020B0600070205080204" pitchFamily="50" charset="-128"/>
                <a:ea typeface="ＭＳ Ｐゴシック" panose="020B0600070205080204" pitchFamily="50" charset="-128"/>
                <a:cs typeface="+mn-cs"/>
              </a:rPr>
              <a:t>人的・物的資源を有効に活用する必要があり、</a:t>
            </a:r>
            <a:endParaRPr kumimoji="1" lang="en-US" altLang="ja-JP" sz="1100" b="1" i="0" u="none" strike="noStrike" kern="1200" cap="none" spc="0" normalizeH="0" baseline="0" noProof="0" dirty="0">
              <a:ln>
                <a:noFill/>
              </a:ln>
              <a:solidFill>
                <a:srgbClr val="002060"/>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1" i="0" u="none" strike="noStrike" kern="1200" cap="none" spc="0" normalizeH="0" baseline="0" noProof="0" dirty="0">
                <a:ln>
                  <a:noFill/>
                </a:ln>
                <a:solidFill>
                  <a:srgbClr val="002060"/>
                </a:solidFill>
                <a:effectLst/>
                <a:uLnTx/>
                <a:uFillTx/>
                <a:latin typeface="ＭＳ Ｐゴシック" panose="020B0600070205080204" pitchFamily="50" charset="-128"/>
                <a:ea typeface="ＭＳ Ｐゴシック" panose="020B0600070205080204" pitchFamily="50" charset="-128"/>
                <a:cs typeface="+mn-cs"/>
              </a:rPr>
              <a:t>公立保育所の民営化に取組むことが必要</a:t>
            </a:r>
            <a:endParaRPr kumimoji="1" lang="ja-JP" altLang="en-US" sz="1100" b="0" i="0" u="none" strike="dblStrike" kern="1200" cap="none" spc="0" normalizeH="0" baseline="0" noProof="0" dirty="0">
              <a:ln>
                <a:noFill/>
              </a:ln>
              <a:solidFill>
                <a:srgbClr val="FF0000"/>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39" name="角丸四角形 1">
            <a:extLst>
              <a:ext uri="{FF2B5EF4-FFF2-40B4-BE49-F238E27FC236}">
                <a16:creationId xmlns:a16="http://schemas.microsoft.com/office/drawing/2014/main" id="{A419C5E8-323C-BB16-1075-AB750C155326}"/>
              </a:ext>
            </a:extLst>
          </p:cNvPr>
          <p:cNvSpPr/>
          <p:nvPr/>
        </p:nvSpPr>
        <p:spPr>
          <a:xfrm>
            <a:off x="3690380" y="862195"/>
            <a:ext cx="5202100" cy="1916925"/>
          </a:xfrm>
          <a:prstGeom prst="roundRect">
            <a:avLst>
              <a:gd name="adj" fmla="val 5588"/>
            </a:avLst>
          </a:prstGeom>
          <a:solidFill>
            <a:srgbClr val="66FFFF">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48" name="角丸四角形 1">
            <a:extLst>
              <a:ext uri="{FF2B5EF4-FFF2-40B4-BE49-F238E27FC236}">
                <a16:creationId xmlns:a16="http://schemas.microsoft.com/office/drawing/2014/main" id="{A419C5E8-323C-BB16-1075-AB750C155326}"/>
              </a:ext>
            </a:extLst>
          </p:cNvPr>
          <p:cNvSpPr/>
          <p:nvPr/>
        </p:nvSpPr>
        <p:spPr>
          <a:xfrm>
            <a:off x="6502636" y="3785722"/>
            <a:ext cx="2088232" cy="1155446"/>
          </a:xfrm>
          <a:prstGeom prst="roundRect">
            <a:avLst>
              <a:gd name="adj" fmla="val 5588"/>
            </a:avLst>
          </a:prstGeom>
          <a:solidFill>
            <a:srgbClr val="66FFFF">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50" name="角丸四角形 1">
            <a:extLst>
              <a:ext uri="{FF2B5EF4-FFF2-40B4-BE49-F238E27FC236}">
                <a16:creationId xmlns:a16="http://schemas.microsoft.com/office/drawing/2014/main" id="{A419C5E8-323C-BB16-1075-AB750C155326}"/>
              </a:ext>
            </a:extLst>
          </p:cNvPr>
          <p:cNvSpPr/>
          <p:nvPr/>
        </p:nvSpPr>
        <p:spPr>
          <a:xfrm>
            <a:off x="3576558" y="5445223"/>
            <a:ext cx="3299698" cy="1252149"/>
          </a:xfrm>
          <a:prstGeom prst="roundRect">
            <a:avLst>
              <a:gd name="adj" fmla="val 5588"/>
            </a:avLst>
          </a:prstGeom>
          <a:solidFill>
            <a:srgbClr val="66FFFF">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55" name="テキスト ボックス 54"/>
          <p:cNvSpPr txBox="1"/>
          <p:nvPr/>
        </p:nvSpPr>
        <p:spPr>
          <a:xfrm>
            <a:off x="0" y="-1"/>
            <a:ext cx="4932040" cy="26409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Ⅱ</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公民連携</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経営形態の見直し</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民営化の取組</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・幼稚園・保育所</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123</a:t>
            </a:fld>
            <a:endParaRPr lang="ja-JP" altLang="en-US"/>
          </a:p>
        </p:txBody>
      </p:sp>
    </p:spTree>
    <p:extLst>
      <p:ext uri="{BB962C8B-B14F-4D97-AF65-F5344CB8AC3E}">
        <p14:creationId xmlns:p14="http://schemas.microsoft.com/office/powerpoint/2010/main" val="4092484054"/>
      </p:ext>
    </p:extLst>
  </p:cSld>
  <p:clrMapOvr>
    <a:masterClrMapping/>
  </p:clrMapOvr>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角丸四角形 5">
            <a:extLst>
              <a:ext uri="{FF2B5EF4-FFF2-40B4-BE49-F238E27FC236}">
                <a16:creationId xmlns:a16="http://schemas.microsoft.com/office/drawing/2014/main" id="{03C11E1D-58BF-5B8F-86EE-EADF27B57A16}"/>
              </a:ext>
            </a:extLst>
          </p:cNvPr>
          <p:cNvSpPr/>
          <p:nvPr/>
        </p:nvSpPr>
        <p:spPr>
          <a:xfrm>
            <a:off x="4211960" y="4111763"/>
            <a:ext cx="2376264" cy="2381111"/>
          </a:xfrm>
          <a:prstGeom prst="roundRect">
            <a:avLst>
              <a:gd name="adj" fmla="val 5588"/>
            </a:avLst>
          </a:prstGeom>
          <a:solidFill>
            <a:srgbClr val="05E0DB">
              <a:lumMod val="60000"/>
              <a:lumOff val="40000"/>
              <a:alpha val="50000"/>
            </a:srgbClr>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7" name="角丸四角形 6">
            <a:extLst>
              <a:ext uri="{FF2B5EF4-FFF2-40B4-BE49-F238E27FC236}">
                <a16:creationId xmlns:a16="http://schemas.microsoft.com/office/drawing/2014/main" id="{03C11E1D-58BF-5B8F-86EE-EADF27B57A16}"/>
              </a:ext>
            </a:extLst>
          </p:cNvPr>
          <p:cNvSpPr/>
          <p:nvPr/>
        </p:nvSpPr>
        <p:spPr>
          <a:xfrm>
            <a:off x="6588224" y="2204864"/>
            <a:ext cx="2075088" cy="1914540"/>
          </a:xfrm>
          <a:prstGeom prst="roundRect">
            <a:avLst>
              <a:gd name="adj" fmla="val 5588"/>
            </a:avLst>
          </a:prstGeom>
          <a:solidFill>
            <a:srgbClr val="05E0DB">
              <a:lumMod val="60000"/>
              <a:lumOff val="40000"/>
              <a:alpha val="50000"/>
            </a:srgbClr>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graphicFrame>
        <p:nvGraphicFramePr>
          <p:cNvPr id="12" name="表 11"/>
          <p:cNvGraphicFramePr>
            <a:graphicFrameLocks noGrp="1"/>
          </p:cNvGraphicFramePr>
          <p:nvPr>
            <p:extLst>
              <p:ext uri="{D42A27DB-BD31-4B8C-83A1-F6EECF244321}">
                <p14:modId xmlns:p14="http://schemas.microsoft.com/office/powerpoint/2010/main" val="3733471224"/>
              </p:ext>
            </p:extLst>
          </p:nvPr>
        </p:nvGraphicFramePr>
        <p:xfrm>
          <a:off x="238376" y="548680"/>
          <a:ext cx="8424936" cy="5989320"/>
        </p:xfrm>
        <a:graphic>
          <a:graphicData uri="http://schemas.openxmlformats.org/drawingml/2006/table">
            <a:tbl>
              <a:tblPr firstRow="1">
                <a:tableStyleId>{5C22544A-7EE6-4342-B048-85BDC9FD1C3A}</a:tableStyleId>
              </a:tblPr>
              <a:tblGrid>
                <a:gridCol w="2106234">
                  <a:extLst>
                    <a:ext uri="{9D8B030D-6E8A-4147-A177-3AD203B41FA5}">
                      <a16:colId xmlns:a16="http://schemas.microsoft.com/office/drawing/2014/main" val="20000"/>
                    </a:ext>
                  </a:extLst>
                </a:gridCol>
                <a:gridCol w="1867350">
                  <a:extLst>
                    <a:ext uri="{9D8B030D-6E8A-4147-A177-3AD203B41FA5}">
                      <a16:colId xmlns:a16="http://schemas.microsoft.com/office/drawing/2014/main" val="20001"/>
                    </a:ext>
                  </a:extLst>
                </a:gridCol>
                <a:gridCol w="2345118">
                  <a:extLst>
                    <a:ext uri="{9D8B030D-6E8A-4147-A177-3AD203B41FA5}">
                      <a16:colId xmlns:a16="http://schemas.microsoft.com/office/drawing/2014/main" val="20002"/>
                    </a:ext>
                  </a:extLst>
                </a:gridCol>
                <a:gridCol w="2106234">
                  <a:extLst>
                    <a:ext uri="{9D8B030D-6E8A-4147-A177-3AD203B41FA5}">
                      <a16:colId xmlns:a16="http://schemas.microsoft.com/office/drawing/2014/main" val="20003"/>
                    </a:ext>
                  </a:extLst>
                </a:gridCol>
              </a:tblGrid>
              <a:tr h="306578">
                <a:tc>
                  <a:txBody>
                    <a:bodyPr/>
                    <a:lstStyle/>
                    <a:p>
                      <a:pPr algn="ctr"/>
                      <a:r>
                        <a:rPr kumimoji="1" lang="ja-JP" altLang="en-US" sz="1800" b="0" dirty="0">
                          <a:solidFill>
                            <a:schemeClr val="tx1"/>
                          </a:solidFill>
                        </a:rPr>
                        <a:t>＜</a:t>
                      </a:r>
                      <a:r>
                        <a:rPr kumimoji="1" lang="en-US" altLang="ja-JP" sz="1800" b="0" dirty="0">
                          <a:solidFill>
                            <a:schemeClr val="tx1"/>
                          </a:solidFill>
                        </a:rPr>
                        <a:t>Why</a:t>
                      </a:r>
                      <a:r>
                        <a:rPr kumimoji="1" lang="ja-JP" altLang="en-US" sz="1800" b="0" dirty="0">
                          <a:solidFill>
                            <a:schemeClr val="tx1"/>
                          </a:solidFill>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kumimoji="1" lang="ja-JP" altLang="en-US" sz="1800" b="0" dirty="0">
                          <a:solidFill>
                            <a:schemeClr val="tx1"/>
                          </a:solidFill>
                        </a:rPr>
                        <a:t>＜</a:t>
                      </a:r>
                      <a:r>
                        <a:rPr kumimoji="1" lang="en-US" altLang="ja-JP" sz="1800" b="0" dirty="0">
                          <a:solidFill>
                            <a:schemeClr val="tx1"/>
                          </a:solidFill>
                        </a:rPr>
                        <a:t>Vision</a:t>
                      </a:r>
                      <a:r>
                        <a:rPr kumimoji="1" lang="ja-JP" altLang="en-US" sz="1800" b="0" dirty="0">
                          <a:solidFill>
                            <a:schemeClr val="tx1"/>
                          </a:solidFill>
                        </a:rPr>
                        <a:t>＞</a:t>
                      </a:r>
                    </a:p>
                  </a:txBody>
                  <a:tcPr anchor="ctr">
                    <a:lnL w="12700" cap="flat" cmpd="sng" algn="ctr">
                      <a:solidFill>
                        <a:schemeClr val="tx1"/>
                      </a:solidFill>
                      <a:prstDash val="sysDash"/>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kumimoji="1" lang="ja-JP" altLang="en-US" sz="1800" b="0" dirty="0">
                          <a:solidFill>
                            <a:schemeClr val="tx1"/>
                          </a:solidFill>
                        </a:rPr>
                        <a:t>＜</a:t>
                      </a:r>
                      <a:r>
                        <a:rPr kumimoji="1" lang="en-US" altLang="ja-JP" sz="1800" b="0" dirty="0">
                          <a:solidFill>
                            <a:schemeClr val="tx1"/>
                          </a:solidFill>
                        </a:rPr>
                        <a:t>What</a:t>
                      </a:r>
                      <a:r>
                        <a:rPr kumimoji="1" lang="ja-JP" altLang="en-US" sz="1800" b="0" dirty="0">
                          <a:solidFill>
                            <a:schemeClr val="tx1"/>
                          </a:solidFill>
                        </a:rPr>
                        <a:t>＞</a:t>
                      </a:r>
                    </a:p>
                  </a:txBody>
                  <a:tcPr anchor="ctr">
                    <a:lnL w="12700" cap="flat" cmpd="sng" algn="ctr">
                      <a:solidFill>
                        <a:schemeClr val="tx1"/>
                      </a:solidFill>
                      <a:prstDash val="sysDash"/>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kumimoji="1" lang="ja-JP" altLang="en-US" sz="1800" b="0" dirty="0">
                          <a:solidFill>
                            <a:schemeClr val="tx1"/>
                          </a:solidFill>
                        </a:rPr>
                        <a:t>＜</a:t>
                      </a:r>
                      <a:r>
                        <a:rPr kumimoji="1" lang="en-US" altLang="ja-JP" sz="1800" b="0" dirty="0">
                          <a:solidFill>
                            <a:schemeClr val="tx1"/>
                          </a:solidFill>
                        </a:rPr>
                        <a:t>Outcome</a:t>
                      </a:r>
                      <a:r>
                        <a:rPr kumimoji="1" lang="ja-JP" altLang="en-US" sz="1800" b="0" dirty="0">
                          <a:solidFill>
                            <a:schemeClr val="tx1"/>
                          </a:solidFill>
                        </a:rPr>
                        <a:t>＞</a:t>
                      </a:r>
                    </a:p>
                  </a:txBody>
                  <a:tcPr anchor="ctr">
                    <a:lnL w="12700" cap="flat" cmpd="sng" algn="ctr">
                      <a:solidFill>
                        <a:schemeClr val="tx1"/>
                      </a:solidFill>
                      <a:prstDash val="sysDash"/>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5454061">
                <a:tc>
                  <a:txBody>
                    <a:bodyPr/>
                    <a:lstStyle/>
                    <a:p>
                      <a:pPr marL="72000" indent="-457200">
                        <a:lnSpc>
                          <a:spcPct val="100000"/>
                        </a:lnSpc>
                      </a:pPr>
                      <a:r>
                        <a:rPr kumimoji="1" lang="ja-JP" altLang="en-US" sz="1100" kern="1200" baseline="0" dirty="0">
                          <a:solidFill>
                            <a:schemeClr val="tx1"/>
                          </a:solidFill>
                          <a:latin typeface="+mn-lt"/>
                          <a:ea typeface="+mn-ea"/>
                          <a:cs typeface="+mn-cs"/>
                        </a:rPr>
                        <a:t>（収集輸送）</a:t>
                      </a:r>
                    </a:p>
                    <a:p>
                      <a:pPr marL="72000" indent="-457200">
                        <a:lnSpc>
                          <a:spcPct val="100000"/>
                        </a:lnSpc>
                      </a:pPr>
                      <a:r>
                        <a:rPr kumimoji="1" lang="ja-JP" altLang="en-US" sz="1100" kern="1200" baseline="0" dirty="0">
                          <a:solidFill>
                            <a:schemeClr val="tx1"/>
                          </a:solidFill>
                          <a:latin typeface="+mn-lt"/>
                          <a:ea typeface="+mn-ea"/>
                          <a:cs typeface="+mn-cs"/>
                        </a:rPr>
                        <a:t>・家庭系ごみ収集輸送にかかる事業コスト抑制のためには、さらなる民間化が必要。</a:t>
                      </a:r>
                      <a:endParaRPr kumimoji="1" lang="en-US" altLang="ja-JP" sz="1100" kern="1200" baseline="0" dirty="0">
                        <a:solidFill>
                          <a:schemeClr val="tx1"/>
                        </a:solidFill>
                        <a:latin typeface="+mn-lt"/>
                        <a:ea typeface="+mn-ea"/>
                        <a:cs typeface="+mn-cs"/>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72000" marR="0" indent="-457200" algn="l" defTabSz="914400" rtl="0" eaLnBrk="1" fontAlgn="auto" latinLnBrk="0" hangingPunct="1">
                        <a:lnSpc>
                          <a:spcPct val="100000"/>
                        </a:lnSpc>
                        <a:spcBef>
                          <a:spcPts val="0"/>
                        </a:spcBef>
                        <a:spcAft>
                          <a:spcPts val="0"/>
                        </a:spcAft>
                        <a:buClrTx/>
                        <a:buSzTx/>
                        <a:buFontTx/>
                        <a:buNone/>
                        <a:tabLst/>
                        <a:defRPr/>
                      </a:pPr>
                      <a:r>
                        <a:rPr kumimoji="1" lang="ja-JP" altLang="en-US" sz="1100" kern="1200" baseline="0" dirty="0">
                          <a:solidFill>
                            <a:schemeClr val="tx1"/>
                          </a:solidFill>
                          <a:latin typeface="+mn-lt"/>
                          <a:ea typeface="+mn-ea"/>
                          <a:cs typeface="+mn-cs"/>
                        </a:rPr>
                        <a:t>（収集輸送）</a:t>
                      </a:r>
                      <a:endParaRPr kumimoji="1" lang="en-US" altLang="ja-JP" sz="1100" kern="1200" baseline="0" dirty="0">
                        <a:solidFill>
                          <a:schemeClr val="tx1"/>
                        </a:solidFill>
                        <a:latin typeface="+mn-lt"/>
                        <a:ea typeface="+mn-ea"/>
                        <a:cs typeface="+mn-cs"/>
                      </a:endParaRPr>
                    </a:p>
                    <a:p>
                      <a:pPr marL="72000" marR="0" indent="-457200" algn="l" defTabSz="914400" rtl="0" eaLnBrk="1" fontAlgn="auto" latinLnBrk="0" hangingPunct="1">
                        <a:lnSpc>
                          <a:spcPct val="100000"/>
                        </a:lnSpc>
                        <a:spcBef>
                          <a:spcPts val="0"/>
                        </a:spcBef>
                        <a:spcAft>
                          <a:spcPts val="0"/>
                        </a:spcAft>
                        <a:buClrTx/>
                        <a:buSzTx/>
                        <a:buFontTx/>
                        <a:buNone/>
                        <a:tabLst/>
                        <a:defRPr/>
                      </a:pPr>
                      <a:r>
                        <a:rPr kumimoji="1" lang="ja-JP" altLang="en-US" sz="1100" kern="1200" baseline="0" dirty="0">
                          <a:solidFill>
                            <a:schemeClr val="tx1"/>
                          </a:solidFill>
                          <a:latin typeface="+mn-lt"/>
                          <a:ea typeface="+mn-ea"/>
                          <a:cs typeface="+mn-cs"/>
                        </a:rPr>
                        <a:t>・民間委託化の拡大</a:t>
                      </a:r>
                    </a:p>
                    <a:p>
                      <a:pPr marL="72000" marR="0" indent="-457200" algn="l" defTabSz="914400" rtl="0" eaLnBrk="1" fontAlgn="auto" latinLnBrk="0" hangingPunct="1">
                        <a:lnSpc>
                          <a:spcPct val="100000"/>
                        </a:lnSpc>
                        <a:spcBef>
                          <a:spcPts val="0"/>
                        </a:spcBef>
                        <a:spcAft>
                          <a:spcPts val="0"/>
                        </a:spcAft>
                        <a:buClrTx/>
                        <a:buSzTx/>
                        <a:buFontTx/>
                        <a:buNone/>
                        <a:tabLst/>
                        <a:defRPr/>
                      </a:pPr>
                      <a:r>
                        <a:rPr kumimoji="1" lang="ja-JP" altLang="en-US" sz="1100" kern="1200" baseline="0" dirty="0">
                          <a:solidFill>
                            <a:schemeClr val="tx1"/>
                          </a:solidFill>
                          <a:latin typeface="+mn-lt"/>
                          <a:ea typeface="+mn-ea"/>
                          <a:cs typeface="+mn-cs"/>
                        </a:rPr>
                        <a:t>・人件費の抑制</a:t>
                      </a:r>
                    </a:p>
                  </a:txBody>
                  <a:tcPr>
                    <a:lnL w="12700" cap="flat" cmpd="sng" algn="ctr">
                      <a:solidFill>
                        <a:schemeClr val="tx1"/>
                      </a:solidFill>
                      <a:prstDash val="sysDash"/>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72000" marR="0" indent="-457200" algn="l" defTabSz="914400" rtl="0" eaLnBrk="1" fontAlgn="auto" latinLnBrk="0" hangingPunct="1">
                        <a:lnSpc>
                          <a:spcPct val="100000"/>
                        </a:lnSpc>
                        <a:spcBef>
                          <a:spcPts val="0"/>
                        </a:spcBef>
                        <a:spcAft>
                          <a:spcPts val="0"/>
                        </a:spcAft>
                        <a:buClrTx/>
                        <a:buSzTx/>
                        <a:buFontTx/>
                        <a:buNone/>
                        <a:tabLst/>
                        <a:defRPr/>
                      </a:pPr>
                      <a:r>
                        <a:rPr kumimoji="1" lang="ja-JP" altLang="en-US" sz="1100" kern="1200" baseline="0" dirty="0">
                          <a:solidFill>
                            <a:schemeClr val="tx1"/>
                          </a:solidFill>
                          <a:latin typeface="+mn-lt"/>
                          <a:ea typeface="+mn-ea"/>
                          <a:cs typeface="+mn-cs"/>
                        </a:rPr>
                        <a:t>（収集輸送）</a:t>
                      </a:r>
                      <a:endParaRPr kumimoji="1" lang="en-US" altLang="ja-JP" sz="1100" kern="1200" baseline="0" dirty="0">
                        <a:solidFill>
                          <a:schemeClr val="tx1"/>
                        </a:solidFill>
                        <a:latin typeface="+mn-lt"/>
                        <a:ea typeface="+mn-ea"/>
                        <a:cs typeface="+mn-cs"/>
                      </a:endParaRPr>
                    </a:p>
                    <a:p>
                      <a:pPr marL="72000" marR="0" indent="-457200" algn="l" defTabSz="914400" rtl="0" eaLnBrk="1" fontAlgn="auto" latinLnBrk="0" hangingPunct="1">
                        <a:lnSpc>
                          <a:spcPct val="100000"/>
                        </a:lnSpc>
                        <a:spcBef>
                          <a:spcPts val="0"/>
                        </a:spcBef>
                        <a:spcAft>
                          <a:spcPts val="0"/>
                        </a:spcAft>
                        <a:buClrTx/>
                        <a:buSzTx/>
                        <a:buFontTx/>
                        <a:buNone/>
                        <a:tabLst/>
                        <a:defRPr/>
                      </a:pPr>
                      <a:r>
                        <a:rPr kumimoji="1" lang="ja-JP" altLang="en-US" sz="1100" kern="1200" baseline="0" dirty="0">
                          <a:solidFill>
                            <a:schemeClr val="tx1"/>
                          </a:solidFill>
                          <a:latin typeface="+mn-lt"/>
                          <a:ea typeface="+mn-ea"/>
                          <a:cs typeface="+mn-cs"/>
                        </a:rPr>
                        <a:t>・</a:t>
                      </a:r>
                      <a:r>
                        <a:rPr kumimoji="1" lang="en-US" altLang="ja-JP" sz="1100" kern="1200" baseline="0" dirty="0">
                          <a:solidFill>
                            <a:schemeClr val="tx1"/>
                          </a:solidFill>
                          <a:latin typeface="+mn-lt"/>
                          <a:ea typeface="+mn-ea"/>
                          <a:cs typeface="+mn-cs"/>
                        </a:rPr>
                        <a:t>2011</a:t>
                      </a:r>
                      <a:r>
                        <a:rPr kumimoji="1" lang="ja-JP" altLang="en-US" sz="1100" kern="1200" baseline="0" dirty="0">
                          <a:solidFill>
                            <a:schemeClr val="tx1"/>
                          </a:solidFill>
                          <a:latin typeface="+mn-lt"/>
                          <a:ea typeface="+mn-ea"/>
                          <a:cs typeface="+mn-cs"/>
                        </a:rPr>
                        <a:t>年度から職員の退職不補充による民間委託化を拡大</a:t>
                      </a:r>
                      <a:endParaRPr kumimoji="1" lang="en-US" altLang="ja-JP" sz="1100" kern="1200" baseline="0" dirty="0">
                        <a:solidFill>
                          <a:schemeClr val="tx1"/>
                        </a:solidFill>
                        <a:latin typeface="+mn-lt"/>
                        <a:ea typeface="+mn-ea"/>
                        <a:cs typeface="+mn-cs"/>
                      </a:endParaRPr>
                    </a:p>
                    <a:p>
                      <a:pPr marL="72000" marR="0" indent="-457200" algn="l" defTabSz="914400" rtl="0" eaLnBrk="1" fontAlgn="auto" latinLnBrk="0" hangingPunct="1">
                        <a:lnSpc>
                          <a:spcPct val="100000"/>
                        </a:lnSpc>
                        <a:spcBef>
                          <a:spcPts val="0"/>
                        </a:spcBef>
                        <a:spcAft>
                          <a:spcPts val="0"/>
                        </a:spcAft>
                        <a:buClrTx/>
                        <a:buSzTx/>
                        <a:buFontTx/>
                        <a:buNone/>
                        <a:tabLst/>
                        <a:defRPr/>
                      </a:pPr>
                      <a:r>
                        <a:rPr kumimoji="1" lang="ja-JP" altLang="en-US" sz="1100" kern="1200" baseline="0" dirty="0">
                          <a:solidFill>
                            <a:schemeClr val="tx1"/>
                          </a:solidFill>
                          <a:latin typeface="+mn-lt"/>
                          <a:ea typeface="+mn-ea"/>
                          <a:cs typeface="+mn-cs"/>
                        </a:rPr>
                        <a:t>・新たな経営形態への移行に向けて、</a:t>
                      </a:r>
                      <a:r>
                        <a:rPr kumimoji="1" lang="en-US" altLang="ja-JP" sz="1100" kern="1200" baseline="0" dirty="0">
                          <a:solidFill>
                            <a:schemeClr val="tx1"/>
                          </a:solidFill>
                          <a:latin typeface="+mn-lt"/>
                          <a:ea typeface="+mn-ea"/>
                          <a:cs typeface="+mn-cs"/>
                        </a:rPr>
                        <a:t>2013</a:t>
                      </a:r>
                      <a:r>
                        <a:rPr kumimoji="1" lang="ja-JP" altLang="en-US" sz="1100" kern="1200" baseline="0" dirty="0">
                          <a:solidFill>
                            <a:schemeClr val="tx1"/>
                          </a:solidFill>
                          <a:latin typeface="+mn-lt"/>
                          <a:ea typeface="+mn-ea"/>
                          <a:cs typeface="+mn-cs"/>
                        </a:rPr>
                        <a:t>年</a:t>
                      </a:r>
                      <a:r>
                        <a:rPr kumimoji="1" lang="en-US" altLang="ja-JP" sz="1100" kern="1200" baseline="0" dirty="0">
                          <a:solidFill>
                            <a:schemeClr val="tx1"/>
                          </a:solidFill>
                          <a:latin typeface="+mn-lt"/>
                          <a:ea typeface="+mn-ea"/>
                          <a:cs typeface="+mn-cs"/>
                        </a:rPr>
                        <a:t>4</a:t>
                      </a:r>
                      <a:r>
                        <a:rPr kumimoji="1" lang="ja-JP" altLang="en-US" sz="1100" kern="1200" baseline="0" dirty="0">
                          <a:solidFill>
                            <a:schemeClr val="tx1"/>
                          </a:solidFill>
                          <a:latin typeface="+mn-lt"/>
                          <a:ea typeface="+mn-ea"/>
                          <a:cs typeface="+mn-cs"/>
                        </a:rPr>
                        <a:t>月に「経営形態の変更に係る方針（案）」を策定</a:t>
                      </a:r>
                    </a:p>
                    <a:p>
                      <a:pPr marL="72000" marR="0" indent="-457200" algn="l" defTabSz="914400" rtl="0" eaLnBrk="1" fontAlgn="auto" latinLnBrk="0" hangingPunct="1">
                        <a:lnSpc>
                          <a:spcPct val="100000"/>
                        </a:lnSpc>
                        <a:spcBef>
                          <a:spcPts val="0"/>
                        </a:spcBef>
                        <a:spcAft>
                          <a:spcPts val="0"/>
                        </a:spcAft>
                        <a:buClrTx/>
                        <a:buSzTx/>
                        <a:buFontTx/>
                        <a:buNone/>
                        <a:tabLst/>
                        <a:defRPr/>
                      </a:pPr>
                      <a:r>
                        <a:rPr kumimoji="1" lang="ja-JP" altLang="en-US" sz="1100" kern="1200" baseline="0" dirty="0">
                          <a:solidFill>
                            <a:schemeClr val="tx1"/>
                          </a:solidFill>
                          <a:latin typeface="+mn-lt"/>
                          <a:ea typeface="+mn-ea"/>
                          <a:cs typeface="+mn-cs"/>
                        </a:rPr>
                        <a:t>・「事業の民間化」と「現業職員の非公務員化」をめざし、業務の委託先で、現業職員の転籍先（受皿）となる新会社を設立する民間事業者の公募に向けて検討</a:t>
                      </a:r>
                    </a:p>
                    <a:p>
                      <a:pPr marL="72000" marR="0" indent="-457200" algn="l" defTabSz="914400" rtl="0" eaLnBrk="1" fontAlgn="auto" latinLnBrk="0" hangingPunct="1">
                        <a:lnSpc>
                          <a:spcPct val="100000"/>
                        </a:lnSpc>
                        <a:spcBef>
                          <a:spcPts val="0"/>
                        </a:spcBef>
                        <a:spcAft>
                          <a:spcPts val="0"/>
                        </a:spcAft>
                        <a:buClrTx/>
                        <a:buSzTx/>
                        <a:buFontTx/>
                        <a:buNone/>
                        <a:tabLst/>
                        <a:defRPr/>
                      </a:pPr>
                      <a:r>
                        <a:rPr kumimoji="1" lang="en-US" altLang="ja-JP" sz="1100" kern="1200" baseline="0" dirty="0">
                          <a:solidFill>
                            <a:schemeClr val="tx1"/>
                          </a:solidFill>
                          <a:latin typeface="+mn-lt"/>
                          <a:ea typeface="+mn-ea"/>
                          <a:cs typeface="+mn-cs"/>
                        </a:rPr>
                        <a:t>※</a:t>
                      </a:r>
                      <a:r>
                        <a:rPr kumimoji="1" lang="ja-JP" altLang="en-US" sz="1100" kern="1200" baseline="0" dirty="0">
                          <a:solidFill>
                            <a:schemeClr val="tx1"/>
                          </a:solidFill>
                          <a:latin typeface="+mn-lt"/>
                          <a:ea typeface="+mn-ea"/>
                          <a:cs typeface="+mn-cs"/>
                        </a:rPr>
                        <a:t>その結果、職員転籍や契約期間、消費税等の課題があり、これらの解決は困難であることが判明</a:t>
                      </a:r>
                    </a:p>
                    <a:p>
                      <a:pPr marL="72000" marR="0" indent="-457200" algn="l" defTabSz="914400" rtl="0" eaLnBrk="1" fontAlgn="auto" latinLnBrk="0" hangingPunct="1">
                        <a:lnSpc>
                          <a:spcPct val="100000"/>
                        </a:lnSpc>
                        <a:spcBef>
                          <a:spcPts val="0"/>
                        </a:spcBef>
                        <a:spcAft>
                          <a:spcPts val="0"/>
                        </a:spcAft>
                        <a:buClrTx/>
                        <a:buSzTx/>
                        <a:buFontTx/>
                        <a:buNone/>
                        <a:tabLst/>
                        <a:defRPr/>
                      </a:pPr>
                      <a:r>
                        <a:rPr kumimoji="1" lang="ja-JP" altLang="en-US" sz="1100" kern="1200" baseline="0" dirty="0">
                          <a:solidFill>
                            <a:schemeClr val="tx1"/>
                          </a:solidFill>
                          <a:latin typeface="+mn-lt"/>
                          <a:ea typeface="+mn-ea"/>
                          <a:cs typeface="+mn-cs"/>
                        </a:rPr>
                        <a:t>・こうしたことから、</a:t>
                      </a:r>
                      <a:r>
                        <a:rPr kumimoji="1" lang="en-US" altLang="ja-JP" sz="1100" kern="1200" baseline="0" dirty="0">
                          <a:solidFill>
                            <a:schemeClr val="tx1"/>
                          </a:solidFill>
                          <a:latin typeface="+mn-lt"/>
                          <a:ea typeface="+mn-ea"/>
                          <a:cs typeface="+mn-cs"/>
                        </a:rPr>
                        <a:t>2017</a:t>
                      </a:r>
                      <a:r>
                        <a:rPr kumimoji="1" lang="ja-JP" altLang="en-US" sz="1100" kern="1200" baseline="0" dirty="0">
                          <a:solidFill>
                            <a:schemeClr val="tx1"/>
                          </a:solidFill>
                          <a:latin typeface="+mn-lt"/>
                          <a:ea typeface="+mn-ea"/>
                          <a:cs typeface="+mn-cs"/>
                        </a:rPr>
                        <a:t>年</a:t>
                      </a:r>
                      <a:r>
                        <a:rPr kumimoji="1" lang="en-US" altLang="ja-JP" sz="1100" kern="1200" baseline="0" dirty="0">
                          <a:solidFill>
                            <a:schemeClr val="tx1"/>
                          </a:solidFill>
                          <a:latin typeface="+mn-lt"/>
                          <a:ea typeface="+mn-ea"/>
                          <a:cs typeface="+mn-cs"/>
                        </a:rPr>
                        <a:t>6</a:t>
                      </a:r>
                      <a:r>
                        <a:rPr kumimoji="1" lang="ja-JP" altLang="en-US" sz="1100" kern="1200" baseline="0" dirty="0">
                          <a:solidFill>
                            <a:schemeClr val="tx1"/>
                          </a:solidFill>
                          <a:latin typeface="+mn-lt"/>
                          <a:ea typeface="+mn-ea"/>
                          <a:cs typeface="+mn-cs"/>
                        </a:rPr>
                        <a:t>月に「家庭系ごみ収集輸送事業改革プラン（</a:t>
                      </a:r>
                      <a:r>
                        <a:rPr kumimoji="1" lang="en-US" altLang="ja-JP" sz="1100" kern="1200" baseline="0" dirty="0">
                          <a:solidFill>
                            <a:schemeClr val="tx1"/>
                          </a:solidFill>
                          <a:latin typeface="+mn-lt"/>
                          <a:ea typeface="+mn-ea"/>
                          <a:cs typeface="+mn-cs"/>
                        </a:rPr>
                        <a:t>2017</a:t>
                      </a:r>
                      <a:r>
                        <a:rPr kumimoji="1" lang="ja-JP" altLang="en-US" sz="1100" kern="1200" baseline="0" dirty="0">
                          <a:solidFill>
                            <a:schemeClr val="tx1"/>
                          </a:solidFill>
                          <a:latin typeface="+mn-lt"/>
                          <a:ea typeface="+mn-ea"/>
                          <a:cs typeface="+mn-cs"/>
                        </a:rPr>
                        <a:t>～</a:t>
                      </a:r>
                      <a:r>
                        <a:rPr kumimoji="1" lang="en-US" altLang="ja-JP" sz="1100" kern="1200" baseline="0" dirty="0">
                          <a:solidFill>
                            <a:schemeClr val="tx1"/>
                          </a:solidFill>
                          <a:latin typeface="+mn-lt"/>
                          <a:ea typeface="+mn-ea"/>
                          <a:cs typeface="+mn-cs"/>
                        </a:rPr>
                        <a:t>2019</a:t>
                      </a:r>
                      <a:r>
                        <a:rPr kumimoji="1" lang="ja-JP" altLang="en-US" sz="1100" kern="1200" baseline="0" dirty="0">
                          <a:solidFill>
                            <a:schemeClr val="tx1"/>
                          </a:solidFill>
                          <a:latin typeface="+mn-lt"/>
                          <a:ea typeface="+mn-ea"/>
                          <a:cs typeface="+mn-cs"/>
                        </a:rPr>
                        <a:t>年度）」を策定し、引き続き、民間委託の順次拡大・推進を図りながら、徹底した効率化を実施</a:t>
                      </a:r>
                      <a:endParaRPr kumimoji="1" lang="en-US" altLang="ja-JP" sz="1100" kern="1200" baseline="0" dirty="0">
                        <a:solidFill>
                          <a:schemeClr val="tx1"/>
                        </a:solidFill>
                        <a:latin typeface="+mn-lt"/>
                        <a:ea typeface="+mn-ea"/>
                        <a:cs typeface="+mn-cs"/>
                      </a:endParaRPr>
                    </a:p>
                    <a:p>
                      <a:pPr marL="72000" marR="0" lvl="0" indent="-457200" algn="l" defTabSz="914400" rtl="0" eaLnBrk="1" fontAlgn="auto" latinLnBrk="0" hangingPunct="1">
                        <a:lnSpc>
                          <a:spcPct val="100000"/>
                        </a:lnSpc>
                        <a:spcBef>
                          <a:spcPts val="0"/>
                        </a:spcBef>
                        <a:spcAft>
                          <a:spcPts val="0"/>
                        </a:spcAft>
                        <a:buClrTx/>
                        <a:buSzTx/>
                        <a:buFontTx/>
                        <a:buNone/>
                        <a:tabLst/>
                        <a:defRPr/>
                      </a:pPr>
                      <a:r>
                        <a:rPr kumimoji="1" lang="ja-JP" altLang="en-US" sz="1100" kern="1200" baseline="0" dirty="0">
                          <a:solidFill>
                            <a:schemeClr val="tx1"/>
                          </a:solidFill>
                          <a:latin typeface="+mn-lt"/>
                          <a:ea typeface="+mn-ea"/>
                          <a:cs typeface="+mn-cs"/>
                        </a:rPr>
                        <a:t>・</a:t>
                      </a:r>
                      <a:r>
                        <a:rPr kumimoji="1" lang="en-US" altLang="ja-JP" sz="1100" kern="1200" baseline="0" dirty="0">
                          <a:solidFill>
                            <a:schemeClr val="tx1"/>
                          </a:solidFill>
                          <a:latin typeface="+mn-lt"/>
                          <a:ea typeface="+mn-ea"/>
                          <a:cs typeface="+mn-cs"/>
                        </a:rPr>
                        <a:t>2020</a:t>
                      </a:r>
                      <a:r>
                        <a:rPr kumimoji="1" lang="ja-JP" altLang="en-US" sz="1100" kern="1200" baseline="0" dirty="0">
                          <a:solidFill>
                            <a:schemeClr val="tx1"/>
                          </a:solidFill>
                          <a:latin typeface="+mn-lt"/>
                          <a:ea typeface="+mn-ea"/>
                          <a:cs typeface="+mn-cs"/>
                        </a:rPr>
                        <a:t>年</a:t>
                      </a:r>
                      <a:r>
                        <a:rPr kumimoji="1" lang="en-US" altLang="ja-JP" sz="1100" kern="1200" baseline="0" dirty="0">
                          <a:solidFill>
                            <a:schemeClr val="tx1"/>
                          </a:solidFill>
                          <a:latin typeface="+mn-lt"/>
                          <a:ea typeface="+mn-ea"/>
                          <a:cs typeface="+mn-cs"/>
                        </a:rPr>
                        <a:t>3</a:t>
                      </a:r>
                      <a:r>
                        <a:rPr kumimoji="1" lang="ja-JP" altLang="en-US" sz="1100" kern="1200" baseline="0" dirty="0">
                          <a:solidFill>
                            <a:schemeClr val="tx1"/>
                          </a:solidFill>
                          <a:latin typeface="+mn-lt"/>
                          <a:ea typeface="+mn-ea"/>
                          <a:cs typeface="+mn-cs"/>
                        </a:rPr>
                        <a:t>月には「家庭系ごみ収集輸送事業改革プラン</a:t>
                      </a:r>
                      <a:r>
                        <a:rPr kumimoji="1" lang="en-US" altLang="ja-JP" sz="1100" kern="1200" baseline="0" dirty="0">
                          <a:solidFill>
                            <a:schemeClr val="tx1"/>
                          </a:solidFill>
                          <a:latin typeface="+mn-lt"/>
                          <a:ea typeface="+mn-ea"/>
                          <a:cs typeface="+mn-cs"/>
                        </a:rPr>
                        <a:t>2.0</a:t>
                      </a:r>
                      <a:r>
                        <a:rPr kumimoji="1" lang="ja-JP" altLang="en-US" sz="1100" kern="1200" baseline="0" dirty="0">
                          <a:solidFill>
                            <a:schemeClr val="tx1"/>
                          </a:solidFill>
                          <a:latin typeface="+mn-lt"/>
                          <a:ea typeface="+mn-ea"/>
                          <a:cs typeface="+mn-cs"/>
                        </a:rPr>
                        <a:t>（</a:t>
                      </a:r>
                      <a:r>
                        <a:rPr kumimoji="1" lang="en-US" altLang="ja-JP" sz="1100" kern="1200" baseline="0" dirty="0">
                          <a:solidFill>
                            <a:schemeClr val="tx1"/>
                          </a:solidFill>
                          <a:latin typeface="+mn-lt"/>
                          <a:ea typeface="+mn-ea"/>
                          <a:cs typeface="+mn-cs"/>
                        </a:rPr>
                        <a:t>2020</a:t>
                      </a:r>
                      <a:r>
                        <a:rPr kumimoji="1" lang="ja-JP" altLang="en-US" sz="1100" kern="1200" baseline="0" dirty="0">
                          <a:solidFill>
                            <a:schemeClr val="tx1"/>
                          </a:solidFill>
                          <a:latin typeface="+mn-lt"/>
                          <a:ea typeface="+mn-ea"/>
                          <a:cs typeface="+mn-cs"/>
                        </a:rPr>
                        <a:t>～</a:t>
                      </a:r>
                      <a:r>
                        <a:rPr kumimoji="1" lang="en-US" altLang="ja-JP" sz="1100" kern="1200" baseline="0" dirty="0">
                          <a:solidFill>
                            <a:schemeClr val="tx1"/>
                          </a:solidFill>
                          <a:latin typeface="+mn-lt"/>
                          <a:ea typeface="+mn-ea"/>
                          <a:cs typeface="+mn-cs"/>
                        </a:rPr>
                        <a:t>2022</a:t>
                      </a:r>
                      <a:r>
                        <a:rPr kumimoji="1" lang="ja-JP" altLang="en-US" sz="1100" kern="1200" baseline="0" dirty="0">
                          <a:solidFill>
                            <a:schemeClr val="tx1"/>
                          </a:solidFill>
                          <a:latin typeface="+mn-lt"/>
                          <a:ea typeface="+mn-ea"/>
                          <a:cs typeface="+mn-cs"/>
                        </a:rPr>
                        <a:t>年度）」を策定し、引き続き、民間委託の順次拡大・推進を図りながら、徹底した効率化を実施</a:t>
                      </a:r>
                      <a:endParaRPr kumimoji="1" lang="en-US" altLang="ja-JP" sz="1100" kern="1200" baseline="0" dirty="0">
                        <a:solidFill>
                          <a:schemeClr val="tx1"/>
                        </a:solidFill>
                        <a:latin typeface="+mn-lt"/>
                        <a:ea typeface="+mn-ea"/>
                        <a:cs typeface="+mn-cs"/>
                      </a:endParaRPr>
                    </a:p>
                    <a:p>
                      <a:pPr marL="72000" marR="0" indent="-457200" algn="l" defTabSz="914400" rtl="0" eaLnBrk="1" fontAlgn="auto" latinLnBrk="0" hangingPunct="1">
                        <a:lnSpc>
                          <a:spcPct val="100000"/>
                        </a:lnSpc>
                        <a:spcBef>
                          <a:spcPts val="0"/>
                        </a:spcBef>
                        <a:spcAft>
                          <a:spcPts val="0"/>
                        </a:spcAft>
                        <a:buClrTx/>
                        <a:buSzTx/>
                        <a:buFontTx/>
                        <a:buNone/>
                        <a:tabLst/>
                        <a:defRPr/>
                      </a:pPr>
                      <a:r>
                        <a:rPr kumimoji="1" lang="ja-JP" altLang="en-US" sz="1100" kern="1200" baseline="0" dirty="0">
                          <a:solidFill>
                            <a:schemeClr val="tx1"/>
                          </a:solidFill>
                          <a:latin typeface="+mn-lt"/>
                          <a:ea typeface="+mn-ea"/>
                          <a:cs typeface="+mn-cs"/>
                        </a:rPr>
                        <a:t>　　［</a:t>
                      </a:r>
                      <a:r>
                        <a:rPr kumimoji="1" lang="en-US" altLang="ja-JP" sz="1100" kern="1200" baseline="0" dirty="0">
                          <a:solidFill>
                            <a:schemeClr val="tx1"/>
                          </a:solidFill>
                          <a:latin typeface="+mn-lt"/>
                          <a:ea typeface="+mn-ea"/>
                          <a:cs typeface="+mn-cs"/>
                        </a:rPr>
                        <a:t>2022</a:t>
                      </a:r>
                      <a:r>
                        <a:rPr kumimoji="1" lang="ja-JP" altLang="en-US" sz="1100" kern="1200" baseline="0" dirty="0">
                          <a:solidFill>
                            <a:schemeClr val="tx1"/>
                          </a:solidFill>
                          <a:latin typeface="+mn-lt"/>
                          <a:ea typeface="+mn-ea"/>
                          <a:cs typeface="+mn-cs"/>
                        </a:rPr>
                        <a:t>年度現在の委託状況］</a:t>
                      </a:r>
                      <a:endParaRPr kumimoji="1" lang="en-US" altLang="ja-JP" sz="1100" kern="1200" baseline="0" dirty="0">
                        <a:solidFill>
                          <a:schemeClr val="tx1"/>
                        </a:solidFill>
                        <a:latin typeface="+mn-lt"/>
                        <a:ea typeface="+mn-ea"/>
                        <a:cs typeface="+mn-cs"/>
                      </a:endParaRPr>
                    </a:p>
                    <a:p>
                      <a:pPr marL="72000" marR="0" indent="-457200" algn="l" defTabSz="914400" rtl="0" eaLnBrk="1" fontAlgn="auto" latinLnBrk="0" hangingPunct="1">
                        <a:lnSpc>
                          <a:spcPct val="100000"/>
                        </a:lnSpc>
                        <a:spcBef>
                          <a:spcPts val="0"/>
                        </a:spcBef>
                        <a:spcAft>
                          <a:spcPts val="0"/>
                        </a:spcAft>
                        <a:buClrTx/>
                        <a:buSzTx/>
                        <a:buFontTx/>
                        <a:buNone/>
                        <a:tabLst/>
                        <a:defRPr/>
                      </a:pPr>
                      <a:r>
                        <a:rPr kumimoji="1" lang="ja-JP" altLang="en-US" sz="1100" kern="1200" baseline="0" dirty="0">
                          <a:solidFill>
                            <a:schemeClr val="tx1"/>
                          </a:solidFill>
                          <a:latin typeface="+mn-lt"/>
                          <a:ea typeface="+mn-ea"/>
                          <a:cs typeface="+mn-cs"/>
                        </a:rPr>
                        <a:t>　　　粗大ごみ収集（</a:t>
                      </a:r>
                      <a:r>
                        <a:rPr kumimoji="1" lang="en-US" altLang="ja-JP" sz="1100" kern="1200" baseline="0" dirty="0">
                          <a:solidFill>
                            <a:schemeClr val="tx1"/>
                          </a:solidFill>
                          <a:latin typeface="+mn-lt"/>
                          <a:ea typeface="+mn-ea"/>
                          <a:cs typeface="+mn-cs"/>
                        </a:rPr>
                        <a:t>24</a:t>
                      </a:r>
                      <a:r>
                        <a:rPr kumimoji="1" lang="ja-JP" altLang="en-US" sz="1100" kern="1200" baseline="0" dirty="0">
                          <a:solidFill>
                            <a:schemeClr val="tx1"/>
                          </a:solidFill>
                          <a:latin typeface="+mn-lt"/>
                          <a:ea typeface="+mn-ea"/>
                          <a:cs typeface="+mn-cs"/>
                        </a:rPr>
                        <a:t>行政区）</a:t>
                      </a:r>
                      <a:endParaRPr kumimoji="1" lang="en-US" altLang="ja-JP" sz="1100" kern="1200" baseline="0" dirty="0">
                        <a:solidFill>
                          <a:schemeClr val="tx1"/>
                        </a:solidFill>
                        <a:latin typeface="+mn-lt"/>
                        <a:ea typeface="+mn-ea"/>
                        <a:cs typeface="+mn-cs"/>
                      </a:endParaRPr>
                    </a:p>
                    <a:p>
                      <a:pPr marL="72000" marR="0" indent="-457200" algn="l" defTabSz="914400" rtl="0" eaLnBrk="1" fontAlgn="auto" latinLnBrk="0" hangingPunct="1">
                        <a:lnSpc>
                          <a:spcPct val="100000"/>
                        </a:lnSpc>
                        <a:spcBef>
                          <a:spcPts val="0"/>
                        </a:spcBef>
                        <a:spcAft>
                          <a:spcPts val="0"/>
                        </a:spcAft>
                        <a:buClrTx/>
                        <a:buSzTx/>
                        <a:buFontTx/>
                        <a:buNone/>
                        <a:tabLst/>
                        <a:defRPr/>
                      </a:pPr>
                      <a:r>
                        <a:rPr kumimoji="1" lang="ja-JP" altLang="en-US" sz="1100" kern="1200" baseline="0" dirty="0">
                          <a:solidFill>
                            <a:schemeClr val="tx1"/>
                          </a:solidFill>
                          <a:latin typeface="+mn-lt"/>
                          <a:ea typeface="+mn-ea"/>
                          <a:cs typeface="+mn-cs"/>
                        </a:rPr>
                        <a:t>　　　資源ごみ（</a:t>
                      </a:r>
                      <a:r>
                        <a:rPr kumimoji="1" lang="en-US" altLang="ja-JP" sz="1100" kern="1200" baseline="0" dirty="0">
                          <a:solidFill>
                            <a:schemeClr val="tx1"/>
                          </a:solidFill>
                          <a:latin typeface="+mn-lt"/>
                          <a:ea typeface="+mn-ea"/>
                          <a:cs typeface="+mn-cs"/>
                        </a:rPr>
                        <a:t>15</a:t>
                      </a:r>
                      <a:r>
                        <a:rPr kumimoji="1" lang="ja-JP" altLang="en-US" sz="1100" kern="1200" baseline="0" dirty="0">
                          <a:solidFill>
                            <a:schemeClr val="tx1"/>
                          </a:solidFill>
                          <a:latin typeface="+mn-lt"/>
                          <a:ea typeface="+mn-ea"/>
                          <a:cs typeface="+mn-cs"/>
                        </a:rPr>
                        <a:t>行政区）</a:t>
                      </a:r>
                      <a:endParaRPr kumimoji="1" lang="en-US" altLang="ja-JP" sz="1100" kern="1200" baseline="0" dirty="0">
                        <a:solidFill>
                          <a:schemeClr val="tx1"/>
                        </a:solidFill>
                        <a:latin typeface="+mn-lt"/>
                        <a:ea typeface="+mn-ea"/>
                        <a:cs typeface="+mn-cs"/>
                      </a:endParaRPr>
                    </a:p>
                    <a:p>
                      <a:pPr marL="72000" marR="0" indent="-457200" algn="l" defTabSz="914400" rtl="0" eaLnBrk="1" fontAlgn="auto" latinLnBrk="0" hangingPunct="1">
                        <a:lnSpc>
                          <a:spcPct val="100000"/>
                        </a:lnSpc>
                        <a:spcBef>
                          <a:spcPts val="0"/>
                        </a:spcBef>
                        <a:spcAft>
                          <a:spcPts val="0"/>
                        </a:spcAft>
                        <a:buClrTx/>
                        <a:buSzTx/>
                        <a:buFontTx/>
                        <a:buNone/>
                        <a:tabLst/>
                        <a:defRPr/>
                      </a:pPr>
                      <a:r>
                        <a:rPr kumimoji="1" lang="ja-JP" altLang="en-US" sz="1100" kern="1200" baseline="0" dirty="0">
                          <a:solidFill>
                            <a:schemeClr val="tx1"/>
                          </a:solidFill>
                          <a:latin typeface="+mn-lt"/>
                          <a:ea typeface="+mn-ea"/>
                          <a:cs typeface="+mn-cs"/>
                        </a:rPr>
                        <a:t>　　　容器包装プラスチック収集</a:t>
                      </a:r>
                      <a:endParaRPr kumimoji="1" lang="en-US" altLang="ja-JP" sz="1100" kern="1200" baseline="0" dirty="0">
                        <a:solidFill>
                          <a:schemeClr val="tx1"/>
                        </a:solidFill>
                        <a:latin typeface="+mn-lt"/>
                        <a:ea typeface="+mn-ea"/>
                        <a:cs typeface="+mn-cs"/>
                      </a:endParaRPr>
                    </a:p>
                    <a:p>
                      <a:pPr marL="72000" marR="0" indent="-457200" algn="l" defTabSz="914400" rtl="0" eaLnBrk="1" fontAlgn="auto" latinLnBrk="0" hangingPunct="1">
                        <a:lnSpc>
                          <a:spcPct val="100000"/>
                        </a:lnSpc>
                        <a:spcBef>
                          <a:spcPts val="0"/>
                        </a:spcBef>
                        <a:spcAft>
                          <a:spcPts val="0"/>
                        </a:spcAft>
                        <a:buClrTx/>
                        <a:buSzTx/>
                        <a:buFontTx/>
                        <a:buNone/>
                        <a:tabLst/>
                        <a:defRPr/>
                      </a:pPr>
                      <a:r>
                        <a:rPr kumimoji="1" lang="ja-JP" altLang="en-US" sz="1100" kern="1200" baseline="0" dirty="0">
                          <a:solidFill>
                            <a:schemeClr val="tx1"/>
                          </a:solidFill>
                          <a:latin typeface="+mn-lt"/>
                          <a:ea typeface="+mn-ea"/>
                          <a:cs typeface="+mn-cs"/>
                        </a:rPr>
                        <a:t>　　　　　　　　　　　　　（</a:t>
                      </a:r>
                      <a:r>
                        <a:rPr kumimoji="1" lang="en-US" altLang="ja-JP" sz="1100" kern="1200" baseline="0" dirty="0">
                          <a:solidFill>
                            <a:schemeClr val="tx1"/>
                          </a:solidFill>
                          <a:latin typeface="+mn-lt"/>
                          <a:ea typeface="+mn-ea"/>
                          <a:cs typeface="+mn-cs"/>
                        </a:rPr>
                        <a:t>15</a:t>
                      </a:r>
                      <a:r>
                        <a:rPr kumimoji="1" lang="ja-JP" altLang="en-US" sz="1100" kern="1200" baseline="0" dirty="0">
                          <a:solidFill>
                            <a:schemeClr val="tx1"/>
                          </a:solidFill>
                          <a:latin typeface="+mn-lt"/>
                          <a:ea typeface="+mn-ea"/>
                          <a:cs typeface="+mn-cs"/>
                        </a:rPr>
                        <a:t>行政区）</a:t>
                      </a:r>
                      <a:endParaRPr kumimoji="1" lang="en-US" altLang="ja-JP" sz="1100" kern="1200" baseline="0" dirty="0">
                        <a:solidFill>
                          <a:schemeClr val="tx1"/>
                        </a:solidFill>
                        <a:latin typeface="+mn-lt"/>
                        <a:ea typeface="+mn-ea"/>
                        <a:cs typeface="+mn-cs"/>
                      </a:endParaRPr>
                    </a:p>
                    <a:p>
                      <a:pPr marL="72000" marR="0" indent="-457200" algn="l" defTabSz="914400" rtl="0" eaLnBrk="1" fontAlgn="auto" latinLnBrk="0" hangingPunct="1">
                        <a:lnSpc>
                          <a:spcPct val="100000"/>
                        </a:lnSpc>
                        <a:spcBef>
                          <a:spcPts val="0"/>
                        </a:spcBef>
                        <a:spcAft>
                          <a:spcPts val="0"/>
                        </a:spcAft>
                        <a:buClrTx/>
                        <a:buSzTx/>
                        <a:buFontTx/>
                        <a:buNone/>
                        <a:tabLst/>
                        <a:defRPr/>
                      </a:pPr>
                      <a:r>
                        <a:rPr kumimoji="1" lang="ja-JP" altLang="en-US" sz="1100" kern="1200" baseline="0" dirty="0">
                          <a:solidFill>
                            <a:schemeClr val="tx1"/>
                          </a:solidFill>
                          <a:latin typeface="+mn-lt"/>
                          <a:ea typeface="+mn-ea"/>
                          <a:cs typeface="+mn-cs"/>
                        </a:rPr>
                        <a:t>　　　古紙・衣類収集（５行政区）</a:t>
                      </a:r>
                      <a:endParaRPr kumimoji="1" lang="en-US" altLang="ja-JP" sz="1100" kern="1200" baseline="0" dirty="0">
                        <a:solidFill>
                          <a:schemeClr val="tx1"/>
                        </a:solidFill>
                        <a:latin typeface="+mn-lt"/>
                        <a:ea typeface="+mn-ea"/>
                        <a:cs typeface="+mn-cs"/>
                      </a:endParaRPr>
                    </a:p>
                    <a:p>
                      <a:pPr marL="72000" marR="0" indent="-457200" algn="l" defTabSz="914400" rtl="0" eaLnBrk="1" fontAlgn="auto" latinLnBrk="0" hangingPunct="1">
                        <a:lnSpc>
                          <a:spcPct val="100000"/>
                        </a:lnSpc>
                        <a:spcBef>
                          <a:spcPts val="0"/>
                        </a:spcBef>
                        <a:spcAft>
                          <a:spcPts val="0"/>
                        </a:spcAft>
                        <a:buClrTx/>
                        <a:buSzTx/>
                        <a:buFontTx/>
                        <a:buNone/>
                        <a:tabLst/>
                        <a:defRPr/>
                      </a:pPr>
                      <a:r>
                        <a:rPr kumimoji="1" lang="ja-JP" altLang="en-US" sz="1100" kern="1200" baseline="0" dirty="0">
                          <a:solidFill>
                            <a:schemeClr val="tx1"/>
                          </a:solidFill>
                          <a:latin typeface="+mn-lt"/>
                          <a:ea typeface="+mn-ea"/>
                          <a:cs typeface="+mn-cs"/>
                        </a:rPr>
                        <a:t>　　　普通ごみ収集（２行政区）</a:t>
                      </a:r>
                      <a:endParaRPr kumimoji="1" lang="en-US" altLang="ja-JP" sz="1100" kern="1200" baseline="0" dirty="0">
                        <a:solidFill>
                          <a:schemeClr val="tx1"/>
                        </a:solidFill>
                        <a:latin typeface="+mn-lt"/>
                        <a:ea typeface="+mn-ea"/>
                        <a:cs typeface="+mn-cs"/>
                      </a:endParaRPr>
                    </a:p>
                    <a:p>
                      <a:pPr marL="72000" marR="0" indent="-457200" algn="l" defTabSz="914400" rtl="0" eaLnBrk="1" fontAlgn="auto" latinLnBrk="0" hangingPunct="1">
                        <a:lnSpc>
                          <a:spcPct val="100000"/>
                        </a:lnSpc>
                        <a:spcBef>
                          <a:spcPts val="0"/>
                        </a:spcBef>
                        <a:spcAft>
                          <a:spcPts val="0"/>
                        </a:spcAft>
                        <a:buClrTx/>
                        <a:buSzTx/>
                        <a:buFontTx/>
                        <a:buNone/>
                        <a:tabLst/>
                        <a:defRPr/>
                      </a:pPr>
                      <a:r>
                        <a:rPr kumimoji="1" lang="ja-JP" altLang="en-US" sz="1100" kern="1200" baseline="0" dirty="0">
                          <a:solidFill>
                            <a:schemeClr val="tx1"/>
                          </a:solidFill>
                          <a:latin typeface="+mn-lt"/>
                          <a:ea typeface="+mn-ea"/>
                          <a:cs typeface="+mn-cs"/>
                        </a:rPr>
                        <a:t>　　　</a:t>
                      </a:r>
                      <a:r>
                        <a:rPr kumimoji="1" lang="en-US" altLang="ja-JP" sz="1100" kern="1200" baseline="0" dirty="0">
                          <a:solidFill>
                            <a:schemeClr val="tx1"/>
                          </a:solidFill>
                          <a:latin typeface="+mn-lt"/>
                          <a:ea typeface="+mn-ea"/>
                          <a:cs typeface="+mn-cs"/>
                        </a:rPr>
                        <a:t>※</a:t>
                      </a:r>
                      <a:r>
                        <a:rPr kumimoji="1" lang="ja-JP" altLang="en-US" sz="1100" kern="1200" baseline="0" dirty="0">
                          <a:solidFill>
                            <a:schemeClr val="tx1"/>
                          </a:solidFill>
                          <a:latin typeface="+mn-lt"/>
                          <a:ea typeface="+mn-ea"/>
                          <a:cs typeface="+mn-cs"/>
                        </a:rPr>
                        <a:t>（　）内は民間委託化して</a:t>
                      </a:r>
                      <a:endParaRPr kumimoji="1" lang="en-US" altLang="ja-JP" sz="1100" kern="1200" baseline="0" dirty="0">
                        <a:solidFill>
                          <a:schemeClr val="tx1"/>
                        </a:solidFill>
                        <a:latin typeface="+mn-lt"/>
                        <a:ea typeface="+mn-ea"/>
                        <a:cs typeface="+mn-cs"/>
                      </a:endParaRPr>
                    </a:p>
                    <a:p>
                      <a:pPr marL="72000" marR="0" indent="-457200" algn="l" defTabSz="914400" rtl="0" eaLnBrk="1" fontAlgn="auto" latinLnBrk="0" hangingPunct="1">
                        <a:lnSpc>
                          <a:spcPct val="100000"/>
                        </a:lnSpc>
                        <a:spcBef>
                          <a:spcPts val="0"/>
                        </a:spcBef>
                        <a:spcAft>
                          <a:spcPts val="0"/>
                        </a:spcAft>
                        <a:buClrTx/>
                        <a:buSzTx/>
                        <a:buFontTx/>
                        <a:buNone/>
                        <a:tabLst/>
                        <a:defRPr/>
                      </a:pPr>
                      <a:r>
                        <a:rPr kumimoji="1" lang="ja-JP" altLang="en-US" sz="1100" kern="1200" baseline="0" dirty="0">
                          <a:solidFill>
                            <a:schemeClr val="tx1"/>
                          </a:solidFill>
                          <a:latin typeface="+mn-lt"/>
                          <a:ea typeface="+mn-ea"/>
                          <a:cs typeface="+mn-cs"/>
                        </a:rPr>
                        <a:t>　　　　いる行政区数を記載</a:t>
                      </a:r>
                      <a:endParaRPr kumimoji="1" lang="en-US" altLang="ja-JP" sz="1100" kern="1200" baseline="0" dirty="0">
                        <a:solidFill>
                          <a:schemeClr val="tx1"/>
                        </a:solidFill>
                        <a:latin typeface="+mn-lt"/>
                        <a:ea typeface="+mn-ea"/>
                        <a:cs typeface="+mn-cs"/>
                      </a:endParaRPr>
                    </a:p>
                  </a:txBody>
                  <a:tcPr>
                    <a:lnL w="12700" cap="flat" cmpd="sng" algn="ctr">
                      <a:solidFill>
                        <a:schemeClr val="tx1"/>
                      </a:solidFill>
                      <a:prstDash val="sysDash"/>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72000" marR="0" indent="-457200" algn="l" defTabSz="914400" rtl="0" eaLnBrk="1" fontAlgn="auto" latinLnBrk="0" hangingPunct="1">
                        <a:lnSpc>
                          <a:spcPct val="100000"/>
                        </a:lnSpc>
                        <a:spcBef>
                          <a:spcPts val="0"/>
                        </a:spcBef>
                        <a:spcAft>
                          <a:spcPts val="0"/>
                        </a:spcAft>
                        <a:buClrTx/>
                        <a:buSzTx/>
                        <a:buFontTx/>
                        <a:buNone/>
                        <a:tabLst/>
                        <a:defRPr/>
                      </a:pPr>
                      <a:r>
                        <a:rPr kumimoji="1" lang="ja-JP" altLang="en-US" sz="1100" kern="1200" baseline="0" dirty="0">
                          <a:solidFill>
                            <a:schemeClr val="tx1"/>
                          </a:solidFill>
                          <a:latin typeface="+mn-lt"/>
                          <a:ea typeface="+mn-ea"/>
                          <a:cs typeface="+mn-cs"/>
                        </a:rPr>
                        <a:t>（収集輸送）</a:t>
                      </a:r>
                      <a:endParaRPr kumimoji="1" lang="en-US" altLang="ja-JP" sz="1100" kern="1200" baseline="0" dirty="0">
                        <a:solidFill>
                          <a:schemeClr val="tx1"/>
                        </a:solidFill>
                        <a:latin typeface="+mn-lt"/>
                        <a:ea typeface="+mn-ea"/>
                        <a:cs typeface="+mn-cs"/>
                      </a:endParaRPr>
                    </a:p>
                    <a:p>
                      <a:pPr marL="72000" marR="0" indent="-457200" algn="l" defTabSz="914400" rtl="0" eaLnBrk="1" fontAlgn="auto" latinLnBrk="0" hangingPunct="1">
                        <a:lnSpc>
                          <a:spcPct val="100000"/>
                        </a:lnSpc>
                        <a:spcBef>
                          <a:spcPts val="0"/>
                        </a:spcBef>
                        <a:spcAft>
                          <a:spcPts val="0"/>
                        </a:spcAft>
                        <a:buClrTx/>
                        <a:buSzTx/>
                        <a:buFontTx/>
                        <a:buNone/>
                        <a:tabLst/>
                        <a:defRPr/>
                      </a:pPr>
                      <a:r>
                        <a:rPr kumimoji="1" lang="ja-JP" altLang="en-US" sz="1100" u="none" kern="1200" baseline="0" dirty="0">
                          <a:solidFill>
                            <a:schemeClr val="tx1"/>
                          </a:solidFill>
                          <a:latin typeface="+mn-lt"/>
                          <a:ea typeface="+mn-ea"/>
                          <a:cs typeface="+mn-cs"/>
                        </a:rPr>
                        <a:t>・職員数の削減　▲</a:t>
                      </a:r>
                      <a:r>
                        <a:rPr kumimoji="1" lang="en-US" altLang="ja-JP" sz="1100" u="none" kern="1200" baseline="0" dirty="0">
                          <a:solidFill>
                            <a:schemeClr val="tx1"/>
                          </a:solidFill>
                          <a:latin typeface="+mn-lt"/>
                          <a:ea typeface="+mn-ea"/>
                          <a:cs typeface="+mn-cs"/>
                        </a:rPr>
                        <a:t>634</a:t>
                      </a:r>
                      <a:r>
                        <a:rPr kumimoji="1" lang="ja-JP" altLang="en-US" sz="1100" u="none" kern="1200" baseline="0" dirty="0">
                          <a:solidFill>
                            <a:schemeClr val="tx1"/>
                          </a:solidFill>
                          <a:latin typeface="+mn-lt"/>
                          <a:ea typeface="+mn-ea"/>
                          <a:cs typeface="+mn-cs"/>
                        </a:rPr>
                        <a:t>人</a:t>
                      </a:r>
                    </a:p>
                    <a:p>
                      <a:pPr marL="72000" marR="0" indent="-457200" algn="l" defTabSz="914400" rtl="0" eaLnBrk="1" fontAlgn="auto" latinLnBrk="0" hangingPunct="1">
                        <a:lnSpc>
                          <a:spcPct val="100000"/>
                        </a:lnSpc>
                        <a:spcBef>
                          <a:spcPts val="0"/>
                        </a:spcBef>
                        <a:spcAft>
                          <a:spcPts val="0"/>
                        </a:spcAft>
                        <a:buClrTx/>
                        <a:buSzTx/>
                        <a:buFontTx/>
                        <a:buNone/>
                        <a:tabLst/>
                        <a:defRPr/>
                      </a:pPr>
                      <a:r>
                        <a:rPr kumimoji="1" lang="ja-JP" altLang="en-US" sz="1100" u="none" kern="1200" baseline="0" dirty="0">
                          <a:solidFill>
                            <a:schemeClr val="tx1"/>
                          </a:solidFill>
                          <a:latin typeface="+mn-lt"/>
                          <a:ea typeface="+mn-ea"/>
                          <a:cs typeface="+mn-cs"/>
                        </a:rPr>
                        <a:t>　</a:t>
                      </a:r>
                      <a:r>
                        <a:rPr kumimoji="1" lang="en-US" altLang="ja-JP" sz="1100" u="none" kern="1200" baseline="0" dirty="0">
                          <a:solidFill>
                            <a:schemeClr val="tx1"/>
                          </a:solidFill>
                          <a:latin typeface="+mn-lt"/>
                          <a:ea typeface="+mn-ea"/>
                          <a:cs typeface="+mn-cs"/>
                        </a:rPr>
                        <a:t>2008</a:t>
                      </a:r>
                      <a:r>
                        <a:rPr kumimoji="1" lang="ja-JP" altLang="en-US" sz="1100" u="none" kern="1200" baseline="0" dirty="0">
                          <a:solidFill>
                            <a:schemeClr val="tx1"/>
                          </a:solidFill>
                          <a:latin typeface="+mn-lt"/>
                          <a:ea typeface="+mn-ea"/>
                          <a:cs typeface="+mn-cs"/>
                        </a:rPr>
                        <a:t>年度       </a:t>
                      </a:r>
                      <a:r>
                        <a:rPr kumimoji="1" lang="en-US" altLang="ja-JP" sz="1100" u="none" kern="1200" baseline="0" dirty="0">
                          <a:solidFill>
                            <a:schemeClr val="tx1"/>
                          </a:solidFill>
                          <a:latin typeface="+mn-lt"/>
                          <a:ea typeface="+mn-ea"/>
                          <a:cs typeface="+mn-cs"/>
                        </a:rPr>
                        <a:t>2017</a:t>
                      </a:r>
                      <a:r>
                        <a:rPr kumimoji="1" lang="ja-JP" altLang="en-US" sz="1100" u="none" kern="1200" baseline="0" dirty="0">
                          <a:solidFill>
                            <a:schemeClr val="tx1"/>
                          </a:solidFill>
                          <a:latin typeface="+mn-lt"/>
                          <a:ea typeface="+mn-ea"/>
                          <a:cs typeface="+mn-cs"/>
                        </a:rPr>
                        <a:t>年度</a:t>
                      </a:r>
                    </a:p>
                    <a:p>
                      <a:pPr marL="72000" marR="0" indent="-457200" algn="l" defTabSz="914400" rtl="0" eaLnBrk="1" fontAlgn="auto" latinLnBrk="0" hangingPunct="1">
                        <a:lnSpc>
                          <a:spcPct val="100000"/>
                        </a:lnSpc>
                        <a:spcBef>
                          <a:spcPts val="0"/>
                        </a:spcBef>
                        <a:spcAft>
                          <a:spcPts val="0"/>
                        </a:spcAft>
                        <a:buClrTx/>
                        <a:buSzTx/>
                        <a:buFontTx/>
                        <a:buNone/>
                        <a:tabLst/>
                        <a:defRPr/>
                      </a:pPr>
                      <a:r>
                        <a:rPr kumimoji="1" lang="ja-JP" altLang="en-US" sz="1100" u="none" kern="1200" baseline="0" dirty="0">
                          <a:solidFill>
                            <a:schemeClr val="tx1"/>
                          </a:solidFill>
                          <a:latin typeface="+mn-lt"/>
                          <a:ea typeface="+mn-ea"/>
                          <a:cs typeface="+mn-cs"/>
                        </a:rPr>
                        <a:t>   </a:t>
                      </a:r>
                      <a:r>
                        <a:rPr kumimoji="1" lang="en-US" altLang="ja-JP" sz="1100" u="none" kern="1200" baseline="0" dirty="0">
                          <a:solidFill>
                            <a:schemeClr val="tx1"/>
                          </a:solidFill>
                          <a:latin typeface="+mn-lt"/>
                          <a:ea typeface="+mn-ea"/>
                          <a:cs typeface="+mn-cs"/>
                        </a:rPr>
                        <a:t>2,291</a:t>
                      </a:r>
                      <a:r>
                        <a:rPr kumimoji="1" lang="ja-JP" altLang="en-US" sz="1100" u="none" kern="1200" baseline="0" dirty="0">
                          <a:solidFill>
                            <a:schemeClr val="tx1"/>
                          </a:solidFill>
                          <a:latin typeface="+mn-lt"/>
                          <a:ea typeface="+mn-ea"/>
                          <a:cs typeface="+mn-cs"/>
                        </a:rPr>
                        <a:t>人  ⇒  　 </a:t>
                      </a:r>
                      <a:r>
                        <a:rPr kumimoji="1" lang="en-US" altLang="ja-JP" sz="1100" u="none" kern="1200" baseline="0" dirty="0">
                          <a:solidFill>
                            <a:schemeClr val="tx1"/>
                          </a:solidFill>
                          <a:latin typeface="+mn-lt"/>
                          <a:ea typeface="+mn-ea"/>
                          <a:cs typeface="+mn-cs"/>
                        </a:rPr>
                        <a:t>1,657</a:t>
                      </a:r>
                      <a:r>
                        <a:rPr kumimoji="1" lang="ja-JP" altLang="en-US" sz="1100" u="none" kern="1200" baseline="0" dirty="0">
                          <a:solidFill>
                            <a:schemeClr val="tx1"/>
                          </a:solidFill>
                          <a:latin typeface="+mn-lt"/>
                          <a:ea typeface="+mn-ea"/>
                          <a:cs typeface="+mn-cs"/>
                        </a:rPr>
                        <a:t>名</a:t>
                      </a:r>
                    </a:p>
                    <a:p>
                      <a:pPr marL="72000" marR="0" indent="-457200" algn="l" defTabSz="914400" rtl="0" eaLnBrk="1" fontAlgn="auto" latinLnBrk="0" hangingPunct="1">
                        <a:lnSpc>
                          <a:spcPct val="100000"/>
                        </a:lnSpc>
                        <a:spcBef>
                          <a:spcPts val="0"/>
                        </a:spcBef>
                        <a:spcAft>
                          <a:spcPts val="0"/>
                        </a:spcAft>
                        <a:buClrTx/>
                        <a:buSzTx/>
                        <a:buFontTx/>
                        <a:buNone/>
                        <a:tabLst/>
                        <a:defRPr/>
                      </a:pPr>
                      <a:r>
                        <a:rPr kumimoji="1" lang="ja-JP" altLang="en-US" sz="1100" u="none" kern="1200" baseline="0" dirty="0">
                          <a:solidFill>
                            <a:schemeClr val="tx1"/>
                          </a:solidFill>
                          <a:latin typeface="+mn-lt"/>
                          <a:ea typeface="+mn-ea"/>
                          <a:cs typeface="+mn-cs"/>
                        </a:rPr>
                        <a:t>・人件費の削減　</a:t>
                      </a:r>
                      <a:r>
                        <a:rPr kumimoji="1" lang="ja-JP" altLang="en-US" sz="1100" b="0" u="none" kern="1200" baseline="0" dirty="0">
                          <a:solidFill>
                            <a:schemeClr val="tx1"/>
                          </a:solidFill>
                          <a:latin typeface="+mn-lt"/>
                          <a:ea typeface="+mn-ea"/>
                          <a:cs typeface="+mn-cs"/>
                        </a:rPr>
                        <a:t>▲</a:t>
                      </a:r>
                      <a:r>
                        <a:rPr kumimoji="1" lang="en-US" altLang="ja-JP" sz="1100" b="0" u="none" kern="1200" baseline="0" dirty="0">
                          <a:solidFill>
                            <a:schemeClr val="tx1"/>
                          </a:solidFill>
                          <a:latin typeface="+mn-lt"/>
                          <a:ea typeface="+mn-ea"/>
                          <a:cs typeface="+mn-cs"/>
                        </a:rPr>
                        <a:t>62</a:t>
                      </a:r>
                      <a:r>
                        <a:rPr kumimoji="1" lang="ja-JP" altLang="en-US" sz="1100" b="0" u="none" kern="1200" baseline="0" dirty="0">
                          <a:solidFill>
                            <a:schemeClr val="tx1"/>
                          </a:solidFill>
                          <a:latin typeface="+mn-lt"/>
                          <a:ea typeface="+mn-ea"/>
                          <a:cs typeface="+mn-cs"/>
                        </a:rPr>
                        <a:t>億円</a:t>
                      </a:r>
                    </a:p>
                    <a:p>
                      <a:pPr marL="72000" marR="0" indent="-457200" algn="l" defTabSz="914400" rtl="0" eaLnBrk="1" fontAlgn="auto" latinLnBrk="0" hangingPunct="1">
                        <a:lnSpc>
                          <a:spcPct val="100000"/>
                        </a:lnSpc>
                        <a:spcBef>
                          <a:spcPts val="0"/>
                        </a:spcBef>
                        <a:spcAft>
                          <a:spcPts val="0"/>
                        </a:spcAft>
                        <a:buClrTx/>
                        <a:buSzTx/>
                        <a:buFontTx/>
                        <a:buNone/>
                        <a:tabLst/>
                        <a:defRPr/>
                      </a:pPr>
                      <a:r>
                        <a:rPr kumimoji="1" lang="ja-JP" altLang="en-US" sz="1100" b="0" u="none" kern="1200" baseline="0" dirty="0">
                          <a:solidFill>
                            <a:schemeClr val="tx1"/>
                          </a:solidFill>
                          <a:latin typeface="+mn-lt"/>
                          <a:ea typeface="+mn-ea"/>
                          <a:cs typeface="+mn-cs"/>
                        </a:rPr>
                        <a:t>　</a:t>
                      </a:r>
                      <a:r>
                        <a:rPr kumimoji="1" lang="en-US" altLang="ja-JP" sz="1100" b="0" u="none" kern="1200" baseline="0" dirty="0">
                          <a:solidFill>
                            <a:schemeClr val="tx1"/>
                          </a:solidFill>
                          <a:latin typeface="+mn-lt"/>
                          <a:ea typeface="+mn-ea"/>
                          <a:cs typeface="+mn-cs"/>
                        </a:rPr>
                        <a:t>2008</a:t>
                      </a:r>
                      <a:r>
                        <a:rPr kumimoji="1" lang="ja-JP" altLang="en-US" sz="1100" b="0" u="none" kern="1200" baseline="0" dirty="0">
                          <a:solidFill>
                            <a:schemeClr val="tx1"/>
                          </a:solidFill>
                          <a:latin typeface="+mn-lt"/>
                          <a:ea typeface="+mn-ea"/>
                          <a:cs typeface="+mn-cs"/>
                        </a:rPr>
                        <a:t>年度決算   </a:t>
                      </a:r>
                      <a:r>
                        <a:rPr kumimoji="1" lang="en-US" altLang="ja-JP" sz="1100" b="0" u="none" kern="1200" baseline="0" dirty="0">
                          <a:solidFill>
                            <a:schemeClr val="tx1"/>
                          </a:solidFill>
                          <a:latin typeface="+mn-lt"/>
                          <a:ea typeface="+mn-ea"/>
                          <a:cs typeface="+mn-cs"/>
                        </a:rPr>
                        <a:t>2017</a:t>
                      </a:r>
                      <a:r>
                        <a:rPr kumimoji="1" lang="ja-JP" altLang="en-US" sz="1100" b="0" u="none" kern="1200" baseline="0" dirty="0">
                          <a:solidFill>
                            <a:schemeClr val="tx1"/>
                          </a:solidFill>
                          <a:latin typeface="+mn-lt"/>
                          <a:ea typeface="+mn-ea"/>
                          <a:cs typeface="+mn-cs"/>
                        </a:rPr>
                        <a:t>年度決算</a:t>
                      </a:r>
                    </a:p>
                    <a:p>
                      <a:pPr marL="72000" marR="0" indent="-457200" algn="l" defTabSz="914400" rtl="0" eaLnBrk="1" fontAlgn="auto" latinLnBrk="0" hangingPunct="1">
                        <a:lnSpc>
                          <a:spcPct val="100000"/>
                        </a:lnSpc>
                        <a:spcBef>
                          <a:spcPts val="0"/>
                        </a:spcBef>
                        <a:spcAft>
                          <a:spcPts val="0"/>
                        </a:spcAft>
                        <a:buClrTx/>
                        <a:buSzTx/>
                        <a:buFontTx/>
                        <a:buNone/>
                        <a:tabLst/>
                        <a:defRPr/>
                      </a:pPr>
                      <a:r>
                        <a:rPr kumimoji="1" lang="ja-JP" altLang="en-US" sz="1100" b="0" u="none" kern="1200" baseline="0" dirty="0">
                          <a:solidFill>
                            <a:schemeClr val="tx1"/>
                          </a:solidFill>
                          <a:latin typeface="+mn-lt"/>
                          <a:ea typeface="+mn-ea"/>
                          <a:cs typeface="+mn-cs"/>
                        </a:rPr>
                        <a:t>   </a:t>
                      </a:r>
                      <a:r>
                        <a:rPr kumimoji="1" lang="en-US" altLang="ja-JP" sz="1100" b="0" u="none" kern="1200" baseline="0" dirty="0">
                          <a:solidFill>
                            <a:schemeClr val="tx1"/>
                          </a:solidFill>
                          <a:latin typeface="+mn-lt"/>
                          <a:ea typeface="+mn-ea"/>
                          <a:cs typeface="+mn-cs"/>
                        </a:rPr>
                        <a:t>180</a:t>
                      </a:r>
                      <a:r>
                        <a:rPr kumimoji="1" lang="ja-JP" altLang="en-US" sz="1100" b="0" u="none" kern="1200" baseline="0" dirty="0">
                          <a:solidFill>
                            <a:schemeClr val="tx1"/>
                          </a:solidFill>
                          <a:latin typeface="+mn-lt"/>
                          <a:ea typeface="+mn-ea"/>
                          <a:cs typeface="+mn-cs"/>
                        </a:rPr>
                        <a:t>億円  　⇒  　</a:t>
                      </a:r>
                      <a:r>
                        <a:rPr kumimoji="1" lang="en-US" altLang="ja-JP" sz="1100" b="0" u="none" kern="1200" baseline="0" dirty="0">
                          <a:solidFill>
                            <a:schemeClr val="tx1"/>
                          </a:solidFill>
                          <a:latin typeface="+mn-lt"/>
                          <a:ea typeface="+mn-ea"/>
                          <a:cs typeface="+mn-cs"/>
                        </a:rPr>
                        <a:t>118</a:t>
                      </a:r>
                      <a:r>
                        <a:rPr kumimoji="1" lang="ja-JP" altLang="en-US" sz="1100" u="none" kern="1200" baseline="0" dirty="0">
                          <a:solidFill>
                            <a:schemeClr val="tx1"/>
                          </a:solidFill>
                          <a:latin typeface="+mn-lt"/>
                          <a:ea typeface="+mn-ea"/>
                          <a:cs typeface="+mn-cs"/>
                        </a:rPr>
                        <a:t>億円</a:t>
                      </a:r>
                      <a:endParaRPr kumimoji="1" lang="en-US" altLang="ja-JP" sz="1100" u="none" kern="1200" baseline="0" dirty="0">
                        <a:solidFill>
                          <a:schemeClr val="tx1"/>
                        </a:solidFill>
                        <a:latin typeface="+mn-lt"/>
                        <a:ea typeface="+mn-ea"/>
                        <a:cs typeface="+mn-cs"/>
                      </a:endParaRPr>
                    </a:p>
                    <a:p>
                      <a:pPr marL="72000" marR="0" indent="-457200" algn="l" defTabSz="914400" rtl="0" eaLnBrk="1" fontAlgn="auto" latinLnBrk="0" hangingPunct="1">
                        <a:lnSpc>
                          <a:spcPct val="100000"/>
                        </a:lnSpc>
                        <a:spcBef>
                          <a:spcPts val="0"/>
                        </a:spcBef>
                        <a:spcAft>
                          <a:spcPts val="0"/>
                        </a:spcAft>
                        <a:buClrTx/>
                        <a:buSzTx/>
                        <a:buFontTx/>
                        <a:buNone/>
                        <a:tabLst/>
                        <a:defRPr/>
                      </a:pPr>
                      <a:endParaRPr kumimoji="1" lang="en-US" altLang="ja-JP" sz="1100" kern="1200" baseline="0" dirty="0">
                        <a:solidFill>
                          <a:schemeClr val="tx1"/>
                        </a:solidFill>
                        <a:latin typeface="+mn-lt"/>
                        <a:ea typeface="+mn-ea"/>
                        <a:cs typeface="+mn-cs"/>
                      </a:endParaRPr>
                    </a:p>
                    <a:p>
                      <a:pPr marL="72000" marR="0" indent="-457200" algn="l" defTabSz="914400" rtl="0" eaLnBrk="1" fontAlgn="auto" latinLnBrk="0" hangingPunct="1">
                        <a:lnSpc>
                          <a:spcPct val="100000"/>
                        </a:lnSpc>
                        <a:spcBef>
                          <a:spcPts val="0"/>
                        </a:spcBef>
                        <a:spcAft>
                          <a:spcPts val="0"/>
                        </a:spcAft>
                        <a:buClrTx/>
                        <a:buSzTx/>
                        <a:buFontTx/>
                        <a:buNone/>
                        <a:tabLst/>
                        <a:defRPr/>
                      </a:pPr>
                      <a:r>
                        <a:rPr kumimoji="1" lang="ja-JP" altLang="en-US" sz="1100" kern="1200" baseline="0" dirty="0">
                          <a:solidFill>
                            <a:schemeClr val="tx1"/>
                          </a:solidFill>
                          <a:latin typeface="+mn-lt"/>
                          <a:ea typeface="+mn-ea"/>
                          <a:cs typeface="+mn-cs"/>
                        </a:rPr>
                        <a:t>・</a:t>
                      </a:r>
                      <a:r>
                        <a:rPr kumimoji="1" lang="ja-JP" altLang="en-US" sz="1100" kern="1200" baseline="0" dirty="0">
                          <a:ln>
                            <a:noFill/>
                          </a:ln>
                          <a:solidFill>
                            <a:schemeClr val="tx1"/>
                          </a:solidFill>
                          <a:latin typeface="+mn-lt"/>
                          <a:ea typeface="+mn-ea"/>
                          <a:cs typeface="+mn-cs"/>
                        </a:rPr>
                        <a:t>改革プランの効果（</a:t>
                      </a:r>
                      <a:r>
                        <a:rPr kumimoji="1" lang="en-US" altLang="ja-JP" sz="1100" kern="1200" baseline="0" dirty="0">
                          <a:ln>
                            <a:noFill/>
                          </a:ln>
                          <a:solidFill>
                            <a:schemeClr val="tx1"/>
                          </a:solidFill>
                          <a:latin typeface="+mn-lt"/>
                          <a:ea typeface="+mn-ea"/>
                          <a:cs typeface="+mn-cs"/>
                        </a:rPr>
                        <a:t>2017</a:t>
                      </a:r>
                      <a:r>
                        <a:rPr kumimoji="1" lang="ja-JP" altLang="en-US" sz="1100" kern="1200" baseline="0" dirty="0">
                          <a:ln>
                            <a:noFill/>
                          </a:ln>
                          <a:solidFill>
                            <a:schemeClr val="tx1"/>
                          </a:solidFill>
                          <a:latin typeface="+mn-lt"/>
                          <a:ea typeface="+mn-ea"/>
                          <a:cs typeface="+mn-cs"/>
                        </a:rPr>
                        <a:t>～</a:t>
                      </a:r>
                      <a:r>
                        <a:rPr kumimoji="1" lang="en-US" altLang="ja-JP" sz="1100" kern="1200" baseline="0" dirty="0">
                          <a:ln>
                            <a:noFill/>
                          </a:ln>
                          <a:solidFill>
                            <a:schemeClr val="tx1"/>
                          </a:solidFill>
                          <a:latin typeface="+mn-lt"/>
                          <a:ea typeface="+mn-ea"/>
                          <a:cs typeface="+mn-cs"/>
                        </a:rPr>
                        <a:t>2019</a:t>
                      </a:r>
                      <a:r>
                        <a:rPr kumimoji="1" lang="ja-JP" altLang="en-US" sz="1100" kern="1200" baseline="0" dirty="0">
                          <a:ln>
                            <a:noFill/>
                          </a:ln>
                          <a:solidFill>
                            <a:schemeClr val="tx1"/>
                          </a:solidFill>
                          <a:latin typeface="+mn-lt"/>
                          <a:ea typeface="+mn-ea"/>
                          <a:cs typeface="+mn-cs"/>
                        </a:rPr>
                        <a:t>年度）</a:t>
                      </a:r>
                      <a:endParaRPr kumimoji="1" lang="en-US" altLang="ja-JP" sz="1100" kern="1200" baseline="0" dirty="0">
                        <a:ln>
                          <a:noFill/>
                        </a:ln>
                        <a:solidFill>
                          <a:schemeClr val="tx1"/>
                        </a:solidFill>
                        <a:latin typeface="+mn-lt"/>
                        <a:ea typeface="+mn-ea"/>
                        <a:cs typeface="+mn-cs"/>
                      </a:endParaRPr>
                    </a:p>
                    <a:p>
                      <a:pPr marL="72000" marR="0" indent="-457200" algn="l" defTabSz="914400" rtl="0" eaLnBrk="1" fontAlgn="auto" latinLnBrk="0" hangingPunct="1">
                        <a:lnSpc>
                          <a:spcPct val="100000"/>
                        </a:lnSpc>
                        <a:spcBef>
                          <a:spcPts val="0"/>
                        </a:spcBef>
                        <a:spcAft>
                          <a:spcPts val="0"/>
                        </a:spcAft>
                        <a:buClrTx/>
                        <a:buSzTx/>
                        <a:buFontTx/>
                        <a:buNone/>
                        <a:tabLst/>
                        <a:defRPr/>
                      </a:pPr>
                      <a:r>
                        <a:rPr kumimoji="1" lang="ja-JP" altLang="en-US" sz="1100" kern="1200" baseline="0" dirty="0">
                          <a:ln>
                            <a:noFill/>
                          </a:ln>
                          <a:solidFill>
                            <a:schemeClr val="tx1"/>
                          </a:solidFill>
                          <a:latin typeface="+mn-lt"/>
                          <a:ea typeface="+mn-ea"/>
                          <a:cs typeface="+mn-cs"/>
                        </a:rPr>
                        <a:t>　約</a:t>
                      </a:r>
                      <a:r>
                        <a:rPr kumimoji="1" lang="en-US" altLang="ja-JP" sz="1100" kern="1200" baseline="0" dirty="0">
                          <a:ln>
                            <a:noFill/>
                          </a:ln>
                          <a:solidFill>
                            <a:schemeClr val="tx1"/>
                          </a:solidFill>
                          <a:latin typeface="+mn-lt"/>
                          <a:ea typeface="+mn-ea"/>
                          <a:cs typeface="+mn-cs"/>
                        </a:rPr>
                        <a:t>152 </a:t>
                      </a:r>
                      <a:r>
                        <a:rPr kumimoji="1" lang="ja-JP" altLang="en-US" sz="1100" kern="1200" baseline="0" dirty="0">
                          <a:ln>
                            <a:noFill/>
                          </a:ln>
                          <a:solidFill>
                            <a:schemeClr val="tx1"/>
                          </a:solidFill>
                          <a:latin typeface="+mn-lt"/>
                          <a:ea typeface="+mn-ea"/>
                          <a:cs typeface="+mn-cs"/>
                        </a:rPr>
                        <a:t>名の削減</a:t>
                      </a:r>
                      <a:endParaRPr kumimoji="1" lang="en-US" altLang="ja-JP" sz="1100" kern="1200" baseline="0" dirty="0">
                        <a:ln>
                          <a:noFill/>
                        </a:ln>
                        <a:solidFill>
                          <a:schemeClr val="tx1"/>
                        </a:solidFill>
                        <a:latin typeface="+mn-lt"/>
                        <a:ea typeface="+mn-ea"/>
                        <a:cs typeface="+mn-cs"/>
                      </a:endParaRPr>
                    </a:p>
                    <a:p>
                      <a:pPr marL="72000" marR="0" indent="-457200" algn="l" defTabSz="914400" rtl="0" eaLnBrk="1" fontAlgn="auto" latinLnBrk="0" hangingPunct="1">
                        <a:lnSpc>
                          <a:spcPct val="100000"/>
                        </a:lnSpc>
                        <a:spcBef>
                          <a:spcPts val="0"/>
                        </a:spcBef>
                        <a:spcAft>
                          <a:spcPts val="0"/>
                        </a:spcAft>
                        <a:buClrTx/>
                        <a:buSzTx/>
                        <a:buFontTx/>
                        <a:buNone/>
                        <a:tabLst/>
                        <a:defRPr/>
                      </a:pPr>
                      <a:r>
                        <a:rPr kumimoji="1" lang="ja-JP" altLang="en-US" sz="1100" kern="1200" baseline="0" dirty="0">
                          <a:ln>
                            <a:noFill/>
                          </a:ln>
                          <a:solidFill>
                            <a:schemeClr val="tx1"/>
                          </a:solidFill>
                          <a:latin typeface="+mn-lt"/>
                          <a:ea typeface="+mn-ea"/>
                          <a:cs typeface="+mn-cs"/>
                        </a:rPr>
                        <a:t>　　▲</a:t>
                      </a:r>
                      <a:r>
                        <a:rPr kumimoji="1" lang="en-US" altLang="ja-JP" sz="1100" kern="1200" baseline="0" dirty="0">
                          <a:ln>
                            <a:noFill/>
                          </a:ln>
                          <a:solidFill>
                            <a:schemeClr val="tx1"/>
                          </a:solidFill>
                          <a:latin typeface="+mn-lt"/>
                          <a:ea typeface="+mn-ea"/>
                          <a:cs typeface="+mn-cs"/>
                        </a:rPr>
                        <a:t>11.3</a:t>
                      </a:r>
                      <a:r>
                        <a:rPr kumimoji="1" lang="ja-JP" altLang="en-US" sz="1100" kern="1200" baseline="0" dirty="0">
                          <a:ln>
                            <a:noFill/>
                          </a:ln>
                          <a:solidFill>
                            <a:schemeClr val="tx1"/>
                          </a:solidFill>
                          <a:latin typeface="+mn-lt"/>
                          <a:ea typeface="+mn-ea"/>
                          <a:cs typeface="+mn-cs"/>
                        </a:rPr>
                        <a:t>億円／年</a:t>
                      </a:r>
                      <a:endParaRPr kumimoji="1" lang="en-US" altLang="ja-JP" sz="1100" kern="1200" baseline="0" dirty="0">
                        <a:ln>
                          <a:noFill/>
                        </a:ln>
                        <a:solidFill>
                          <a:schemeClr val="tx1"/>
                        </a:solidFill>
                        <a:latin typeface="+mn-lt"/>
                        <a:ea typeface="+mn-ea"/>
                        <a:cs typeface="+mn-cs"/>
                      </a:endParaRPr>
                    </a:p>
                    <a:p>
                      <a:pPr marL="72000" marR="0" indent="-457200" algn="l" defTabSz="914400" rtl="0" eaLnBrk="1" fontAlgn="auto" latinLnBrk="0" hangingPunct="1">
                        <a:lnSpc>
                          <a:spcPct val="100000"/>
                        </a:lnSpc>
                        <a:spcBef>
                          <a:spcPts val="0"/>
                        </a:spcBef>
                        <a:spcAft>
                          <a:spcPts val="0"/>
                        </a:spcAft>
                        <a:buClrTx/>
                        <a:buSzTx/>
                        <a:buFontTx/>
                        <a:buNone/>
                        <a:tabLst/>
                        <a:defRPr/>
                      </a:pPr>
                      <a:endParaRPr kumimoji="1" lang="en-US" altLang="ja-JP" sz="1100" kern="1200" baseline="0" dirty="0">
                        <a:solidFill>
                          <a:schemeClr val="tx1"/>
                        </a:solidFill>
                        <a:latin typeface="+mn-lt"/>
                        <a:ea typeface="+mn-ea"/>
                        <a:cs typeface="+mn-cs"/>
                      </a:endParaRPr>
                    </a:p>
                    <a:p>
                      <a:pPr marL="72000" marR="0" indent="-457200" algn="l" defTabSz="914400" rtl="0" eaLnBrk="1" fontAlgn="auto" latinLnBrk="0" hangingPunct="1">
                        <a:lnSpc>
                          <a:spcPct val="100000"/>
                        </a:lnSpc>
                        <a:spcBef>
                          <a:spcPts val="0"/>
                        </a:spcBef>
                        <a:spcAft>
                          <a:spcPts val="0"/>
                        </a:spcAft>
                        <a:buClrTx/>
                        <a:buSzTx/>
                        <a:buFontTx/>
                        <a:buNone/>
                        <a:tabLst/>
                        <a:defRPr/>
                      </a:pPr>
                      <a:r>
                        <a:rPr kumimoji="1" lang="ja-JP" altLang="en-US" sz="1100" kern="1200" baseline="0" dirty="0">
                          <a:solidFill>
                            <a:schemeClr val="tx1"/>
                          </a:solidFill>
                          <a:latin typeface="+mn-lt"/>
                          <a:ea typeface="+mn-ea"/>
                          <a:cs typeface="+mn-cs"/>
                        </a:rPr>
                        <a:t>・改革プラン</a:t>
                      </a:r>
                      <a:r>
                        <a:rPr kumimoji="1" lang="en-US" altLang="ja-JP" sz="1100" kern="1200" baseline="0" dirty="0">
                          <a:solidFill>
                            <a:schemeClr val="tx1"/>
                          </a:solidFill>
                          <a:latin typeface="+mn-lt"/>
                          <a:ea typeface="+mn-ea"/>
                          <a:cs typeface="+mn-cs"/>
                        </a:rPr>
                        <a:t>2.0</a:t>
                      </a:r>
                      <a:r>
                        <a:rPr kumimoji="1" lang="ja-JP" altLang="en-US" sz="1100" kern="1200" baseline="0" dirty="0">
                          <a:solidFill>
                            <a:schemeClr val="tx1"/>
                          </a:solidFill>
                          <a:latin typeface="+mn-lt"/>
                          <a:ea typeface="+mn-ea"/>
                          <a:cs typeface="+mn-cs"/>
                        </a:rPr>
                        <a:t>の効果（試算）（</a:t>
                      </a:r>
                      <a:r>
                        <a:rPr kumimoji="1" lang="en-US" altLang="ja-JP" sz="1100" kern="1200" baseline="0" dirty="0">
                          <a:solidFill>
                            <a:schemeClr val="tx1"/>
                          </a:solidFill>
                          <a:latin typeface="+mn-lt"/>
                          <a:ea typeface="+mn-ea"/>
                          <a:cs typeface="+mn-cs"/>
                        </a:rPr>
                        <a:t>2020</a:t>
                      </a:r>
                      <a:r>
                        <a:rPr kumimoji="1" lang="ja-JP" altLang="en-US" sz="1100" kern="1200" baseline="0" dirty="0">
                          <a:solidFill>
                            <a:schemeClr val="tx1"/>
                          </a:solidFill>
                          <a:latin typeface="+mn-lt"/>
                          <a:ea typeface="+mn-ea"/>
                          <a:cs typeface="+mn-cs"/>
                        </a:rPr>
                        <a:t>～</a:t>
                      </a:r>
                      <a:r>
                        <a:rPr kumimoji="1" lang="en-US" altLang="ja-JP" sz="1100" kern="1200" baseline="0" dirty="0">
                          <a:solidFill>
                            <a:schemeClr val="tx1"/>
                          </a:solidFill>
                          <a:latin typeface="+mn-lt"/>
                          <a:ea typeface="+mn-ea"/>
                          <a:cs typeface="+mn-cs"/>
                        </a:rPr>
                        <a:t>2022</a:t>
                      </a:r>
                      <a:r>
                        <a:rPr kumimoji="1" lang="ja-JP" altLang="en-US" sz="1100" kern="1200" baseline="0" dirty="0">
                          <a:solidFill>
                            <a:schemeClr val="tx1"/>
                          </a:solidFill>
                          <a:latin typeface="+mn-lt"/>
                          <a:ea typeface="+mn-ea"/>
                          <a:cs typeface="+mn-cs"/>
                        </a:rPr>
                        <a:t>年度）</a:t>
                      </a:r>
                    </a:p>
                    <a:p>
                      <a:pPr marL="72000" marR="0" indent="-457200" algn="l" defTabSz="914400" rtl="0" eaLnBrk="1" fontAlgn="auto" latinLnBrk="0" hangingPunct="1">
                        <a:lnSpc>
                          <a:spcPct val="100000"/>
                        </a:lnSpc>
                        <a:spcBef>
                          <a:spcPts val="0"/>
                        </a:spcBef>
                        <a:spcAft>
                          <a:spcPts val="0"/>
                        </a:spcAft>
                        <a:buClrTx/>
                        <a:buSzTx/>
                        <a:buFontTx/>
                        <a:buNone/>
                        <a:tabLst/>
                        <a:defRPr/>
                      </a:pPr>
                      <a:r>
                        <a:rPr kumimoji="1" lang="ja-JP" altLang="en-US" sz="1100" kern="1200" baseline="0" dirty="0">
                          <a:solidFill>
                            <a:schemeClr val="tx1"/>
                          </a:solidFill>
                          <a:latin typeface="+mn-lt"/>
                          <a:ea typeface="+mn-ea"/>
                          <a:cs typeface="+mn-cs"/>
                        </a:rPr>
                        <a:t>　民間委託の拡大</a:t>
                      </a:r>
                      <a:endParaRPr kumimoji="1" lang="en-US" altLang="ja-JP" sz="1100" kern="1200" baseline="0" dirty="0">
                        <a:solidFill>
                          <a:schemeClr val="tx1"/>
                        </a:solidFill>
                        <a:latin typeface="+mn-lt"/>
                        <a:ea typeface="+mn-ea"/>
                        <a:cs typeface="+mn-cs"/>
                      </a:endParaRPr>
                    </a:p>
                    <a:p>
                      <a:pPr marL="72000" marR="0" indent="-457200" algn="l" defTabSz="914400" rtl="0" eaLnBrk="1" fontAlgn="auto" latinLnBrk="0" hangingPunct="1">
                        <a:lnSpc>
                          <a:spcPct val="100000"/>
                        </a:lnSpc>
                        <a:spcBef>
                          <a:spcPts val="0"/>
                        </a:spcBef>
                        <a:spcAft>
                          <a:spcPts val="0"/>
                        </a:spcAft>
                        <a:buClrTx/>
                        <a:buSzTx/>
                        <a:buFontTx/>
                        <a:buNone/>
                        <a:tabLst/>
                        <a:defRPr/>
                      </a:pPr>
                      <a:r>
                        <a:rPr kumimoji="1" lang="ja-JP" altLang="en-US" sz="1100" kern="1200" baseline="0" dirty="0">
                          <a:solidFill>
                            <a:schemeClr val="tx1"/>
                          </a:solidFill>
                          <a:latin typeface="+mn-lt"/>
                          <a:ea typeface="+mn-ea"/>
                          <a:cs typeface="+mn-cs"/>
                        </a:rPr>
                        <a:t>　約</a:t>
                      </a:r>
                      <a:r>
                        <a:rPr kumimoji="1" lang="en-US" altLang="ja-JP" sz="1100" kern="1200" baseline="0" dirty="0">
                          <a:solidFill>
                            <a:schemeClr val="tx1"/>
                          </a:solidFill>
                          <a:latin typeface="+mn-lt"/>
                          <a:ea typeface="+mn-ea"/>
                          <a:cs typeface="+mn-cs"/>
                        </a:rPr>
                        <a:t>140</a:t>
                      </a:r>
                      <a:r>
                        <a:rPr kumimoji="1" lang="ja-JP" altLang="en-US" sz="1100" kern="1200" baseline="0" dirty="0">
                          <a:solidFill>
                            <a:schemeClr val="tx1"/>
                          </a:solidFill>
                          <a:latin typeface="+mn-lt"/>
                          <a:ea typeface="+mn-ea"/>
                          <a:cs typeface="+mn-cs"/>
                        </a:rPr>
                        <a:t>名相当の委託化</a:t>
                      </a:r>
                      <a:endParaRPr kumimoji="1" lang="en-US" altLang="ja-JP" sz="1100" kern="1200" baseline="0" dirty="0">
                        <a:solidFill>
                          <a:schemeClr val="tx1"/>
                        </a:solidFill>
                        <a:latin typeface="+mn-lt"/>
                        <a:ea typeface="+mn-ea"/>
                        <a:cs typeface="+mn-cs"/>
                      </a:endParaRPr>
                    </a:p>
                    <a:p>
                      <a:pPr marL="72000" marR="0" indent="-457200" algn="l" defTabSz="914400" rtl="0" eaLnBrk="1" fontAlgn="auto" latinLnBrk="0" hangingPunct="1">
                        <a:lnSpc>
                          <a:spcPct val="100000"/>
                        </a:lnSpc>
                        <a:spcBef>
                          <a:spcPts val="0"/>
                        </a:spcBef>
                        <a:spcAft>
                          <a:spcPts val="0"/>
                        </a:spcAft>
                        <a:buClrTx/>
                        <a:buSzTx/>
                        <a:buFontTx/>
                        <a:buNone/>
                        <a:tabLst/>
                        <a:defRPr/>
                      </a:pPr>
                      <a:r>
                        <a:rPr kumimoji="1" lang="ja-JP" altLang="en-US" sz="1100" kern="1200" baseline="0" dirty="0">
                          <a:solidFill>
                            <a:schemeClr val="tx1"/>
                          </a:solidFill>
                          <a:latin typeface="+mn-lt"/>
                          <a:ea typeface="+mn-ea"/>
                          <a:cs typeface="+mn-cs"/>
                        </a:rPr>
                        <a:t>　　▲</a:t>
                      </a:r>
                      <a:r>
                        <a:rPr kumimoji="1" lang="en-US" altLang="ja-JP" sz="1100" kern="1200" baseline="0" dirty="0">
                          <a:solidFill>
                            <a:schemeClr val="tx1"/>
                          </a:solidFill>
                          <a:latin typeface="+mn-lt"/>
                          <a:ea typeface="+mn-ea"/>
                          <a:cs typeface="+mn-cs"/>
                        </a:rPr>
                        <a:t>8.9</a:t>
                      </a:r>
                      <a:r>
                        <a:rPr kumimoji="1" lang="ja-JP" altLang="en-US" sz="1100" kern="1200" baseline="0" dirty="0">
                          <a:solidFill>
                            <a:schemeClr val="tx1"/>
                          </a:solidFill>
                          <a:latin typeface="+mn-lt"/>
                          <a:ea typeface="+mn-ea"/>
                          <a:cs typeface="+mn-cs"/>
                        </a:rPr>
                        <a:t>億円（</a:t>
                      </a:r>
                      <a:r>
                        <a:rPr kumimoji="1" lang="en-US" altLang="ja-JP" sz="1100" kern="1200" baseline="0" dirty="0">
                          <a:solidFill>
                            <a:schemeClr val="tx1"/>
                          </a:solidFill>
                          <a:latin typeface="+mn-lt"/>
                          <a:ea typeface="+mn-ea"/>
                          <a:cs typeface="+mn-cs"/>
                        </a:rPr>
                        <a:t>3</a:t>
                      </a:r>
                      <a:r>
                        <a:rPr kumimoji="1" lang="ja-JP" altLang="en-US" sz="1100" kern="1200" baseline="0" dirty="0">
                          <a:solidFill>
                            <a:schemeClr val="tx1"/>
                          </a:solidFill>
                          <a:latin typeface="+mn-lt"/>
                          <a:ea typeface="+mn-ea"/>
                          <a:cs typeface="+mn-cs"/>
                        </a:rPr>
                        <a:t>年間累計）</a:t>
                      </a:r>
                    </a:p>
                  </a:txBody>
                  <a:tcPr>
                    <a:lnL w="12700" cap="flat" cmpd="sng" algn="ctr">
                      <a:solidFill>
                        <a:schemeClr val="tx1"/>
                      </a:solidFill>
                      <a:prstDash val="sysDash"/>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bl>
          </a:graphicData>
        </a:graphic>
      </p:graphicFrame>
      <p:sp>
        <p:nvSpPr>
          <p:cNvPr id="9" name="テキスト ボックス 8"/>
          <p:cNvSpPr txBox="1"/>
          <p:nvPr/>
        </p:nvSpPr>
        <p:spPr>
          <a:xfrm>
            <a:off x="0" y="-27384"/>
            <a:ext cx="7200000" cy="461665"/>
          </a:xfrm>
          <a:prstGeom prst="rect">
            <a:avLst/>
          </a:prstGeom>
          <a:solidFill>
            <a:srgbClr val="0070C0"/>
          </a:solidFill>
        </p:spPr>
        <p:txBody>
          <a:bodyPr wrap="square" rtlCol="0">
            <a:spAutoFit/>
          </a:bodyPr>
          <a:lstStyle/>
          <a:p>
            <a:r>
              <a:rPr lang="en-US" altLang="ja-JP" sz="2400" b="1" u="sng" dirty="0">
                <a:solidFill>
                  <a:schemeClr val="bg1"/>
                </a:solidFill>
                <a:latin typeface="BIZ UDゴシック" panose="020B0400000000000000" pitchFamily="49" charset="-128"/>
                <a:ea typeface="BIZ UDゴシック" panose="020B0400000000000000" pitchFamily="49" charset="-128"/>
              </a:rPr>
              <a:t>Ⅱ</a:t>
            </a:r>
            <a:r>
              <a:rPr kumimoji="1" lang="en-US" altLang="ja-JP" sz="2400" b="1" u="sng" dirty="0">
                <a:solidFill>
                  <a:schemeClr val="bg1"/>
                </a:solidFill>
                <a:latin typeface="BIZ UDゴシック" panose="020B0400000000000000" pitchFamily="49" charset="-128"/>
                <a:ea typeface="BIZ UDゴシック" panose="020B0400000000000000" pitchFamily="49" charset="-128"/>
              </a:rPr>
              <a:t>【</a:t>
            </a:r>
            <a:r>
              <a:rPr kumimoji="1" lang="ja-JP" altLang="en-US" sz="2400" b="1" u="sng" dirty="0">
                <a:solidFill>
                  <a:schemeClr val="bg1"/>
                </a:solidFill>
                <a:latin typeface="BIZ UDゴシック" panose="020B0400000000000000" pitchFamily="49" charset="-128"/>
                <a:ea typeface="BIZ UDゴシック" panose="020B0400000000000000" pitchFamily="49" charset="-128"/>
              </a:rPr>
              <a:t>民営化の取組</a:t>
            </a:r>
            <a:r>
              <a:rPr kumimoji="1" lang="en-US" altLang="ja-JP" sz="2400" b="1" u="sng" dirty="0">
                <a:solidFill>
                  <a:schemeClr val="bg1"/>
                </a:solidFill>
                <a:latin typeface="BIZ UDゴシック" panose="020B0400000000000000" pitchFamily="49" charset="-128"/>
                <a:ea typeface="BIZ UDゴシック" panose="020B0400000000000000" pitchFamily="49" charset="-128"/>
              </a:rPr>
              <a:t>】</a:t>
            </a:r>
            <a:r>
              <a:rPr kumimoji="1" lang="ja-JP" altLang="en-US" sz="2400" b="1" u="sng" dirty="0" smtClean="0">
                <a:solidFill>
                  <a:schemeClr val="bg1"/>
                </a:solidFill>
                <a:latin typeface="BIZ UDゴシック" panose="020B0400000000000000" pitchFamily="49" charset="-128"/>
                <a:ea typeface="BIZ UDゴシック" panose="020B0400000000000000" pitchFamily="49" charset="-128"/>
              </a:rPr>
              <a:t>（７）</a:t>
            </a:r>
            <a:r>
              <a:rPr kumimoji="1" lang="ja-JP" altLang="en-US" sz="2400" b="1" u="sng" dirty="0">
                <a:solidFill>
                  <a:schemeClr val="bg1"/>
                </a:solidFill>
                <a:latin typeface="BIZ UDゴシック" panose="020B0400000000000000" pitchFamily="49" charset="-128"/>
                <a:ea typeface="BIZ UDゴシック" panose="020B0400000000000000" pitchFamily="49" charset="-128"/>
              </a:rPr>
              <a:t>ごみ（一般廃棄物）</a:t>
            </a:r>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124</a:t>
            </a:fld>
            <a:endParaRPr lang="ja-JP" altLang="en-US"/>
          </a:p>
        </p:txBody>
      </p:sp>
    </p:spTree>
    <p:extLst>
      <p:ext uri="{BB962C8B-B14F-4D97-AF65-F5344CB8AC3E}">
        <p14:creationId xmlns:p14="http://schemas.microsoft.com/office/powerpoint/2010/main" val="2017263454"/>
      </p:ext>
    </p:extLst>
  </p:cSld>
  <p:clrMapOvr>
    <a:masterClrMapping/>
  </p:clrMapOvr>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テキスト ボックス 8"/>
          <p:cNvSpPr txBox="1"/>
          <p:nvPr/>
        </p:nvSpPr>
        <p:spPr>
          <a:xfrm>
            <a:off x="0" y="-27384"/>
            <a:ext cx="7200000" cy="461665"/>
          </a:xfrm>
          <a:prstGeom prst="rect">
            <a:avLst/>
          </a:prstGeom>
          <a:solidFill>
            <a:srgbClr val="0070C0"/>
          </a:solidFill>
        </p:spPr>
        <p:txBody>
          <a:bodyPr wrap="square" rtlCol="0">
            <a:spAutoFit/>
          </a:bodyPr>
          <a:lstStyle/>
          <a:p>
            <a:r>
              <a:rPr lang="en-US" altLang="ja-JP" sz="2400" b="1" u="sng" dirty="0">
                <a:solidFill>
                  <a:schemeClr val="bg1"/>
                </a:solidFill>
                <a:latin typeface="BIZ UDゴシック" panose="020B0400000000000000" pitchFamily="49" charset="-128"/>
                <a:ea typeface="BIZ UDゴシック" panose="020B0400000000000000" pitchFamily="49" charset="-128"/>
              </a:rPr>
              <a:t>Ⅱ</a:t>
            </a:r>
            <a:r>
              <a:rPr kumimoji="1" lang="en-US" altLang="ja-JP" sz="2400" b="1" u="sng" dirty="0">
                <a:solidFill>
                  <a:schemeClr val="bg1"/>
                </a:solidFill>
                <a:latin typeface="BIZ UDゴシック" panose="020B0400000000000000" pitchFamily="49" charset="-128"/>
                <a:ea typeface="BIZ UDゴシック" panose="020B0400000000000000" pitchFamily="49" charset="-128"/>
              </a:rPr>
              <a:t>【</a:t>
            </a:r>
            <a:r>
              <a:rPr kumimoji="1" lang="ja-JP" altLang="en-US" sz="2400" b="1" u="sng" dirty="0">
                <a:solidFill>
                  <a:schemeClr val="bg1"/>
                </a:solidFill>
                <a:latin typeface="BIZ UDゴシック" panose="020B0400000000000000" pitchFamily="49" charset="-128"/>
                <a:ea typeface="BIZ UDゴシック" panose="020B0400000000000000" pitchFamily="49" charset="-128"/>
              </a:rPr>
              <a:t>民営化の取組</a:t>
            </a:r>
            <a:r>
              <a:rPr kumimoji="1" lang="en-US" altLang="ja-JP" sz="2400" b="1" u="sng" dirty="0">
                <a:solidFill>
                  <a:schemeClr val="bg1"/>
                </a:solidFill>
                <a:latin typeface="BIZ UDゴシック" panose="020B0400000000000000" pitchFamily="49" charset="-128"/>
                <a:ea typeface="BIZ UDゴシック" panose="020B0400000000000000" pitchFamily="49" charset="-128"/>
              </a:rPr>
              <a:t>】</a:t>
            </a:r>
            <a:r>
              <a:rPr kumimoji="1" lang="ja-JP" altLang="en-US" sz="2400" b="1" u="sng" dirty="0" smtClean="0">
                <a:solidFill>
                  <a:schemeClr val="bg1"/>
                </a:solidFill>
                <a:latin typeface="BIZ UDゴシック" panose="020B0400000000000000" pitchFamily="49" charset="-128"/>
                <a:ea typeface="BIZ UDゴシック" panose="020B0400000000000000" pitchFamily="49" charset="-128"/>
              </a:rPr>
              <a:t>（７）</a:t>
            </a:r>
            <a:r>
              <a:rPr kumimoji="1" lang="ja-JP" altLang="en-US" sz="2400" b="1" u="sng" dirty="0">
                <a:solidFill>
                  <a:schemeClr val="bg1"/>
                </a:solidFill>
                <a:latin typeface="BIZ UDゴシック" panose="020B0400000000000000" pitchFamily="49" charset="-128"/>
                <a:ea typeface="BIZ UDゴシック" panose="020B0400000000000000" pitchFamily="49" charset="-128"/>
              </a:rPr>
              <a:t>ごみ（一般廃棄物）</a:t>
            </a:r>
          </a:p>
        </p:txBody>
      </p:sp>
      <p:sp>
        <p:nvSpPr>
          <p:cNvPr id="8" name="角丸四角形 7">
            <a:extLst>
              <a:ext uri="{FF2B5EF4-FFF2-40B4-BE49-F238E27FC236}">
                <a16:creationId xmlns:a16="http://schemas.microsoft.com/office/drawing/2014/main" id="{03C11E1D-58BF-5B8F-86EE-EADF27B57A16}"/>
              </a:ext>
            </a:extLst>
          </p:cNvPr>
          <p:cNvSpPr/>
          <p:nvPr/>
        </p:nvSpPr>
        <p:spPr>
          <a:xfrm>
            <a:off x="6615041" y="4313128"/>
            <a:ext cx="2108591" cy="484024"/>
          </a:xfrm>
          <a:prstGeom prst="roundRect">
            <a:avLst>
              <a:gd name="adj" fmla="val 5588"/>
            </a:avLst>
          </a:prstGeom>
          <a:solidFill>
            <a:srgbClr val="05E0DB">
              <a:lumMod val="60000"/>
              <a:lumOff val="40000"/>
              <a:alpha val="50000"/>
            </a:srgbClr>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1" name="角丸四角形 10">
            <a:extLst>
              <a:ext uri="{FF2B5EF4-FFF2-40B4-BE49-F238E27FC236}">
                <a16:creationId xmlns:a16="http://schemas.microsoft.com/office/drawing/2014/main" id="{03C11E1D-58BF-5B8F-86EE-EADF27B57A16}"/>
              </a:ext>
            </a:extLst>
          </p:cNvPr>
          <p:cNvSpPr/>
          <p:nvPr/>
        </p:nvSpPr>
        <p:spPr>
          <a:xfrm>
            <a:off x="6615042" y="3343297"/>
            <a:ext cx="1917398" cy="445743"/>
          </a:xfrm>
          <a:prstGeom prst="roundRect">
            <a:avLst>
              <a:gd name="adj" fmla="val 5588"/>
            </a:avLst>
          </a:prstGeom>
          <a:solidFill>
            <a:srgbClr val="05E0DB">
              <a:lumMod val="60000"/>
              <a:lumOff val="40000"/>
              <a:alpha val="50000"/>
            </a:srgbClr>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3" name="角丸四角形 12">
            <a:extLst>
              <a:ext uri="{FF2B5EF4-FFF2-40B4-BE49-F238E27FC236}">
                <a16:creationId xmlns:a16="http://schemas.microsoft.com/office/drawing/2014/main" id="{03C11E1D-58BF-5B8F-86EE-EADF27B57A16}"/>
              </a:ext>
            </a:extLst>
          </p:cNvPr>
          <p:cNvSpPr/>
          <p:nvPr/>
        </p:nvSpPr>
        <p:spPr>
          <a:xfrm>
            <a:off x="4535996" y="2115535"/>
            <a:ext cx="2052228" cy="809409"/>
          </a:xfrm>
          <a:prstGeom prst="roundRect">
            <a:avLst>
              <a:gd name="adj" fmla="val 5588"/>
            </a:avLst>
          </a:prstGeom>
          <a:solidFill>
            <a:srgbClr val="05E0DB">
              <a:lumMod val="60000"/>
              <a:lumOff val="40000"/>
              <a:alpha val="50000"/>
            </a:srgbClr>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125</a:t>
            </a:fld>
            <a:endParaRPr lang="ja-JP" altLang="en-US"/>
          </a:p>
        </p:txBody>
      </p:sp>
      <p:graphicFrame>
        <p:nvGraphicFramePr>
          <p:cNvPr id="12" name="表 11"/>
          <p:cNvGraphicFramePr>
            <a:graphicFrameLocks noGrp="1"/>
          </p:cNvGraphicFramePr>
          <p:nvPr>
            <p:extLst>
              <p:ext uri="{D42A27DB-BD31-4B8C-83A1-F6EECF244321}">
                <p14:modId xmlns:p14="http://schemas.microsoft.com/office/powerpoint/2010/main" val="1648501921"/>
              </p:ext>
            </p:extLst>
          </p:nvPr>
        </p:nvGraphicFramePr>
        <p:xfrm>
          <a:off x="323528" y="620689"/>
          <a:ext cx="8424936" cy="5819821"/>
        </p:xfrm>
        <a:graphic>
          <a:graphicData uri="http://schemas.openxmlformats.org/drawingml/2006/table">
            <a:tbl>
              <a:tblPr firstRow="1">
                <a:tableStyleId>{5C22544A-7EE6-4342-B048-85BDC9FD1C3A}</a:tableStyleId>
              </a:tblPr>
              <a:tblGrid>
                <a:gridCol w="2106234">
                  <a:extLst>
                    <a:ext uri="{9D8B030D-6E8A-4147-A177-3AD203B41FA5}">
                      <a16:colId xmlns:a16="http://schemas.microsoft.com/office/drawing/2014/main" val="20000"/>
                    </a:ext>
                  </a:extLst>
                </a:gridCol>
                <a:gridCol w="2106234">
                  <a:extLst>
                    <a:ext uri="{9D8B030D-6E8A-4147-A177-3AD203B41FA5}">
                      <a16:colId xmlns:a16="http://schemas.microsoft.com/office/drawing/2014/main" val="20001"/>
                    </a:ext>
                  </a:extLst>
                </a:gridCol>
                <a:gridCol w="2106234">
                  <a:extLst>
                    <a:ext uri="{9D8B030D-6E8A-4147-A177-3AD203B41FA5}">
                      <a16:colId xmlns:a16="http://schemas.microsoft.com/office/drawing/2014/main" val="20002"/>
                    </a:ext>
                  </a:extLst>
                </a:gridCol>
                <a:gridCol w="2106234">
                  <a:extLst>
                    <a:ext uri="{9D8B030D-6E8A-4147-A177-3AD203B41FA5}">
                      <a16:colId xmlns:a16="http://schemas.microsoft.com/office/drawing/2014/main" val="20003"/>
                    </a:ext>
                  </a:extLst>
                </a:gridCol>
              </a:tblGrid>
              <a:tr h="306578">
                <a:tc>
                  <a:txBody>
                    <a:bodyPr/>
                    <a:lstStyle/>
                    <a:p>
                      <a:pPr algn="ctr"/>
                      <a:r>
                        <a:rPr kumimoji="1" lang="ja-JP" altLang="en-US" sz="1800" b="0" dirty="0">
                          <a:solidFill>
                            <a:schemeClr val="tx1"/>
                          </a:solidFill>
                        </a:rPr>
                        <a:t>＜</a:t>
                      </a:r>
                      <a:r>
                        <a:rPr kumimoji="1" lang="en-US" altLang="ja-JP" sz="1800" b="0" dirty="0">
                          <a:solidFill>
                            <a:schemeClr val="tx1"/>
                          </a:solidFill>
                        </a:rPr>
                        <a:t>Why</a:t>
                      </a:r>
                      <a:r>
                        <a:rPr kumimoji="1" lang="ja-JP" altLang="en-US" sz="1800" b="0" dirty="0">
                          <a:solidFill>
                            <a:schemeClr val="tx1"/>
                          </a:solidFill>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kumimoji="1" lang="ja-JP" altLang="en-US" sz="1800" b="0" dirty="0">
                          <a:solidFill>
                            <a:schemeClr val="tx1"/>
                          </a:solidFill>
                        </a:rPr>
                        <a:t>＜</a:t>
                      </a:r>
                      <a:r>
                        <a:rPr kumimoji="1" lang="en-US" altLang="ja-JP" sz="1800" b="0" dirty="0">
                          <a:solidFill>
                            <a:schemeClr val="tx1"/>
                          </a:solidFill>
                        </a:rPr>
                        <a:t>Vision</a:t>
                      </a:r>
                      <a:r>
                        <a:rPr kumimoji="1" lang="ja-JP" altLang="en-US" sz="1800" b="0" dirty="0">
                          <a:solidFill>
                            <a:schemeClr val="tx1"/>
                          </a:solidFill>
                        </a:rPr>
                        <a:t>＞</a:t>
                      </a:r>
                    </a:p>
                  </a:txBody>
                  <a:tcPr anchor="ctr">
                    <a:lnL w="12700" cap="flat" cmpd="sng" algn="ctr">
                      <a:solidFill>
                        <a:schemeClr val="tx1"/>
                      </a:solidFill>
                      <a:prstDash val="sysDash"/>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kumimoji="1" lang="ja-JP" altLang="en-US" sz="1800" b="0" dirty="0">
                          <a:solidFill>
                            <a:schemeClr val="tx1"/>
                          </a:solidFill>
                        </a:rPr>
                        <a:t>＜</a:t>
                      </a:r>
                      <a:r>
                        <a:rPr kumimoji="1" lang="en-US" altLang="ja-JP" sz="1800" b="0" dirty="0">
                          <a:solidFill>
                            <a:schemeClr val="tx1"/>
                          </a:solidFill>
                        </a:rPr>
                        <a:t>What</a:t>
                      </a:r>
                      <a:r>
                        <a:rPr kumimoji="1" lang="ja-JP" altLang="en-US" sz="1800" b="0" dirty="0">
                          <a:solidFill>
                            <a:schemeClr val="tx1"/>
                          </a:solidFill>
                        </a:rPr>
                        <a:t>＞</a:t>
                      </a:r>
                    </a:p>
                  </a:txBody>
                  <a:tcPr anchor="ctr">
                    <a:lnL w="12700" cap="flat" cmpd="sng" algn="ctr">
                      <a:solidFill>
                        <a:schemeClr val="tx1"/>
                      </a:solidFill>
                      <a:prstDash val="sysDash"/>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kumimoji="1" lang="ja-JP" altLang="en-US" sz="1800" b="0" dirty="0">
                          <a:solidFill>
                            <a:schemeClr val="tx1"/>
                          </a:solidFill>
                        </a:rPr>
                        <a:t>＜</a:t>
                      </a:r>
                      <a:r>
                        <a:rPr kumimoji="1" lang="en-US" altLang="ja-JP" sz="1800" b="0" dirty="0">
                          <a:solidFill>
                            <a:schemeClr val="tx1"/>
                          </a:solidFill>
                        </a:rPr>
                        <a:t>Outcome</a:t>
                      </a:r>
                      <a:r>
                        <a:rPr kumimoji="1" lang="ja-JP" altLang="en-US" sz="1800" b="0" dirty="0">
                          <a:solidFill>
                            <a:schemeClr val="tx1"/>
                          </a:solidFill>
                        </a:rPr>
                        <a:t>＞</a:t>
                      </a:r>
                    </a:p>
                  </a:txBody>
                  <a:tcPr anchor="ctr">
                    <a:lnL w="12700" cap="flat" cmpd="sng" algn="ctr">
                      <a:solidFill>
                        <a:schemeClr val="tx1"/>
                      </a:solidFill>
                      <a:prstDash val="sysDash"/>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5454061">
                <a:tc>
                  <a:txBody>
                    <a:bodyPr/>
                    <a:lstStyle/>
                    <a:p>
                      <a:pPr marL="72000" indent="-457200">
                        <a:lnSpc>
                          <a:spcPct val="100000"/>
                        </a:lnSpc>
                      </a:pPr>
                      <a:r>
                        <a:rPr kumimoji="1" lang="ja-JP" altLang="en-US" sz="1200" kern="1200" baseline="0" dirty="0">
                          <a:solidFill>
                            <a:schemeClr val="tx1"/>
                          </a:solidFill>
                          <a:latin typeface="+mj-lt"/>
                          <a:ea typeface="+mn-ea"/>
                          <a:cs typeface="+mn-cs"/>
                        </a:rPr>
                        <a:t>（焼却処理）</a:t>
                      </a:r>
                    </a:p>
                    <a:p>
                      <a:pPr marL="72000" indent="-457200">
                        <a:lnSpc>
                          <a:spcPct val="100000"/>
                        </a:lnSpc>
                      </a:pPr>
                      <a:r>
                        <a:rPr kumimoji="1" lang="ja-JP" altLang="en-US" sz="1200" kern="1200" baseline="0" dirty="0">
                          <a:solidFill>
                            <a:schemeClr val="tx1"/>
                          </a:solidFill>
                          <a:latin typeface="+mj-lt"/>
                          <a:ea typeface="+mn-ea"/>
                          <a:cs typeface="+mn-cs"/>
                        </a:rPr>
                        <a:t>・減量施策の推進や将来の人口減により更なるごみ量減が見込まれることから、ごみ量に基づいた焼却工場配置が必要。</a:t>
                      </a:r>
                    </a:p>
                    <a:p>
                      <a:pPr marL="72000" indent="-457200">
                        <a:lnSpc>
                          <a:spcPct val="100000"/>
                        </a:lnSpc>
                      </a:pPr>
                      <a:r>
                        <a:rPr kumimoji="1" lang="ja-JP" altLang="en-US" sz="1200" kern="1200" baseline="0" dirty="0">
                          <a:solidFill>
                            <a:schemeClr val="tx1"/>
                          </a:solidFill>
                          <a:latin typeface="+mj-lt"/>
                          <a:ea typeface="+mn-ea"/>
                          <a:cs typeface="+mn-cs"/>
                        </a:rPr>
                        <a:t>・ごみ処理には広域化が必要とする国の方針。</a:t>
                      </a:r>
                    </a:p>
                    <a:p>
                      <a:pPr marL="72000" indent="-457200">
                        <a:lnSpc>
                          <a:spcPct val="100000"/>
                        </a:lnSpc>
                      </a:pPr>
                      <a:r>
                        <a:rPr kumimoji="1" lang="ja-JP" altLang="en-US" sz="1200" kern="1200" baseline="0" dirty="0">
                          <a:solidFill>
                            <a:schemeClr val="tx1"/>
                          </a:solidFill>
                          <a:latin typeface="+mj-lt"/>
                          <a:ea typeface="+mn-ea"/>
                          <a:cs typeface="+mn-cs"/>
                        </a:rPr>
                        <a:t>・工場建設のコストが大きい。</a:t>
                      </a:r>
                    </a:p>
                    <a:p>
                      <a:pPr marL="72000" indent="-457200">
                        <a:lnSpc>
                          <a:spcPct val="100000"/>
                        </a:lnSpc>
                      </a:pPr>
                      <a:r>
                        <a:rPr kumimoji="1" lang="ja-JP" altLang="en-US" sz="1200" kern="1200" baseline="0" dirty="0">
                          <a:solidFill>
                            <a:schemeClr val="tx1"/>
                          </a:solidFill>
                          <a:latin typeface="+mj-lt"/>
                          <a:ea typeface="+mn-ea"/>
                          <a:cs typeface="+mn-cs"/>
                        </a:rPr>
                        <a:t>・民間事業者の活用が進んで</a:t>
                      </a:r>
                    </a:p>
                    <a:p>
                      <a:pPr marL="72000" indent="-457200">
                        <a:lnSpc>
                          <a:spcPct val="100000"/>
                        </a:lnSpc>
                      </a:pPr>
                      <a:r>
                        <a:rPr kumimoji="1" lang="ja-JP" altLang="en-US" sz="1200" kern="1200" baseline="0" dirty="0">
                          <a:solidFill>
                            <a:schemeClr val="tx1"/>
                          </a:solidFill>
                          <a:latin typeface="+mj-lt"/>
                          <a:ea typeface="+mn-ea"/>
                          <a:cs typeface="+mn-cs"/>
                        </a:rPr>
                        <a:t>　いない。</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72000" marR="0" indent="-457200" algn="l" defTabSz="914400" rtl="0" eaLnBrk="1" fontAlgn="auto" latinLnBrk="0" hangingPunct="1">
                        <a:lnSpc>
                          <a:spcPct val="100000"/>
                        </a:lnSpc>
                        <a:spcBef>
                          <a:spcPts val="0"/>
                        </a:spcBef>
                        <a:spcAft>
                          <a:spcPts val="0"/>
                        </a:spcAft>
                        <a:buClrTx/>
                        <a:buSzTx/>
                        <a:buFontTx/>
                        <a:buNone/>
                        <a:tabLst/>
                        <a:defRPr/>
                      </a:pPr>
                      <a:r>
                        <a:rPr kumimoji="1" lang="ja-JP" altLang="en-US" sz="1200" kern="1200" baseline="0" dirty="0">
                          <a:solidFill>
                            <a:schemeClr val="tx1"/>
                          </a:solidFill>
                          <a:latin typeface="+mj-lt"/>
                          <a:ea typeface="+mn-ea"/>
                          <a:cs typeface="+mn-cs"/>
                        </a:rPr>
                        <a:t>（焼却処理）</a:t>
                      </a:r>
                    </a:p>
                    <a:p>
                      <a:pPr marL="72000" marR="0" indent="-457200" algn="l" defTabSz="914400" rtl="0" eaLnBrk="1" fontAlgn="auto" latinLnBrk="0" hangingPunct="1">
                        <a:lnSpc>
                          <a:spcPct val="100000"/>
                        </a:lnSpc>
                        <a:spcBef>
                          <a:spcPts val="0"/>
                        </a:spcBef>
                        <a:spcAft>
                          <a:spcPts val="0"/>
                        </a:spcAft>
                        <a:buClrTx/>
                        <a:buSzTx/>
                        <a:buFontTx/>
                        <a:buNone/>
                        <a:tabLst/>
                        <a:defRPr/>
                      </a:pPr>
                      <a:r>
                        <a:rPr kumimoji="1" lang="ja-JP" altLang="en-US" sz="1200" kern="1200" baseline="0" dirty="0">
                          <a:solidFill>
                            <a:schemeClr val="tx1"/>
                          </a:solidFill>
                          <a:latin typeface="+mj-lt"/>
                          <a:ea typeface="+mn-ea"/>
                          <a:cs typeface="+mn-cs"/>
                        </a:rPr>
                        <a:t>・ごみ量の推移に基づき工場稼働体制を６工場稼働体制へ見直すとともに、工場の建設・運営の民間運営や民間委託を推進。</a:t>
                      </a:r>
                    </a:p>
                    <a:p>
                      <a:pPr marL="72000" marR="0" indent="-457200" algn="l" defTabSz="914400" rtl="0" eaLnBrk="1" fontAlgn="auto" latinLnBrk="0" hangingPunct="1">
                        <a:lnSpc>
                          <a:spcPct val="100000"/>
                        </a:lnSpc>
                        <a:spcBef>
                          <a:spcPts val="0"/>
                        </a:spcBef>
                        <a:spcAft>
                          <a:spcPts val="0"/>
                        </a:spcAft>
                        <a:buClrTx/>
                        <a:buSzTx/>
                        <a:buFontTx/>
                        <a:buNone/>
                        <a:tabLst/>
                        <a:defRPr/>
                      </a:pPr>
                      <a:r>
                        <a:rPr kumimoji="1" lang="ja-JP" altLang="en-US" sz="1200" kern="1200" baseline="0" dirty="0">
                          <a:solidFill>
                            <a:schemeClr val="tx1"/>
                          </a:solidFill>
                          <a:latin typeface="+mj-lt"/>
                          <a:ea typeface="+mn-ea"/>
                          <a:cs typeface="+mn-cs"/>
                        </a:rPr>
                        <a:t>・本市、八尾市、松原市でのごみ処理体制（一部事務組合）を構築し、明確なガバナンスの下、それぞれがごみ処理責任と負担を公平に負う、長期的・安定的な処理体制の構築。</a:t>
                      </a:r>
                    </a:p>
                  </a:txBody>
                  <a:tcPr>
                    <a:lnL w="12700" cap="flat" cmpd="sng" algn="ctr">
                      <a:solidFill>
                        <a:schemeClr val="tx1"/>
                      </a:solidFill>
                      <a:prstDash val="sysDash"/>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72000" marR="0" indent="-457200" algn="l" defTabSz="914400" rtl="0" eaLnBrk="1" fontAlgn="auto" latinLnBrk="0" hangingPunct="1">
                        <a:lnSpc>
                          <a:spcPct val="100000"/>
                        </a:lnSpc>
                        <a:spcBef>
                          <a:spcPts val="0"/>
                        </a:spcBef>
                        <a:spcAft>
                          <a:spcPts val="0"/>
                        </a:spcAft>
                        <a:buClrTx/>
                        <a:buSzTx/>
                        <a:buFontTx/>
                        <a:buNone/>
                        <a:tabLst/>
                        <a:defRPr/>
                      </a:pPr>
                      <a:r>
                        <a:rPr kumimoji="1" lang="ja-JP" altLang="en-US" sz="1200" kern="1200" baseline="0" dirty="0">
                          <a:solidFill>
                            <a:schemeClr val="tx1"/>
                          </a:solidFill>
                          <a:latin typeface="+mj-lt"/>
                          <a:ea typeface="+mn-ea"/>
                          <a:cs typeface="+mn-cs"/>
                        </a:rPr>
                        <a:t>（焼却処理）</a:t>
                      </a:r>
                    </a:p>
                    <a:p>
                      <a:pPr marL="72000" marR="0" indent="-457200" algn="l" defTabSz="914400" rtl="0" eaLnBrk="1" fontAlgn="auto" latinLnBrk="0" hangingPunct="1">
                        <a:lnSpc>
                          <a:spcPct val="100000"/>
                        </a:lnSpc>
                        <a:spcBef>
                          <a:spcPts val="0"/>
                        </a:spcBef>
                        <a:spcAft>
                          <a:spcPts val="0"/>
                        </a:spcAft>
                        <a:buClrTx/>
                        <a:buSzTx/>
                        <a:buFontTx/>
                        <a:buNone/>
                        <a:tabLst/>
                        <a:defRPr/>
                      </a:pPr>
                      <a:r>
                        <a:rPr kumimoji="1" lang="ja-JP" altLang="en-US" sz="1200" kern="1200" baseline="0" dirty="0">
                          <a:solidFill>
                            <a:schemeClr val="tx1"/>
                          </a:solidFill>
                          <a:latin typeface="+mj-lt"/>
                          <a:ea typeface="+mn-ea"/>
                          <a:cs typeface="+mn-cs"/>
                        </a:rPr>
                        <a:t>・工場の整備・配置計画を策定。（</a:t>
                      </a:r>
                      <a:r>
                        <a:rPr kumimoji="1" lang="en-US" altLang="ja-JP" sz="1200" kern="1200" baseline="0" dirty="0">
                          <a:solidFill>
                            <a:schemeClr val="tx1"/>
                          </a:solidFill>
                          <a:latin typeface="+mj-lt"/>
                          <a:ea typeface="+mn-ea"/>
                          <a:cs typeface="+mn-cs"/>
                        </a:rPr>
                        <a:t>2012</a:t>
                      </a:r>
                      <a:r>
                        <a:rPr kumimoji="1" lang="ja-JP" altLang="en-US" sz="1200" kern="1200" baseline="0" dirty="0">
                          <a:solidFill>
                            <a:schemeClr val="tx1"/>
                          </a:solidFill>
                          <a:latin typeface="+mj-lt"/>
                          <a:ea typeface="+mn-ea"/>
                          <a:cs typeface="+mn-cs"/>
                        </a:rPr>
                        <a:t>年４月）</a:t>
                      </a:r>
                    </a:p>
                    <a:p>
                      <a:pPr marL="72000" marR="0" indent="-457200" algn="l" defTabSz="914400" rtl="0" eaLnBrk="1" fontAlgn="auto" latinLnBrk="0" hangingPunct="1">
                        <a:lnSpc>
                          <a:spcPct val="100000"/>
                        </a:lnSpc>
                        <a:spcBef>
                          <a:spcPts val="0"/>
                        </a:spcBef>
                        <a:spcAft>
                          <a:spcPts val="0"/>
                        </a:spcAft>
                        <a:buClrTx/>
                        <a:buSzTx/>
                        <a:buFontTx/>
                        <a:buNone/>
                        <a:tabLst/>
                        <a:defRPr/>
                      </a:pPr>
                      <a:r>
                        <a:rPr kumimoji="1" lang="ja-JP" altLang="en-US" sz="1200" kern="1200" baseline="0" dirty="0">
                          <a:solidFill>
                            <a:schemeClr val="tx1"/>
                          </a:solidFill>
                          <a:latin typeface="+mj-lt"/>
                          <a:ea typeface="+mn-ea"/>
                          <a:cs typeface="+mn-cs"/>
                        </a:rPr>
                        <a:t>・大阪市・八尾市・松原市環境施設組合を設立。（</a:t>
                      </a:r>
                      <a:r>
                        <a:rPr kumimoji="1" lang="en-US" altLang="ja-JP" sz="1200" kern="1200" baseline="0" dirty="0">
                          <a:solidFill>
                            <a:schemeClr val="tx1"/>
                          </a:solidFill>
                          <a:latin typeface="+mj-lt"/>
                          <a:ea typeface="+mn-ea"/>
                          <a:cs typeface="+mn-cs"/>
                        </a:rPr>
                        <a:t>2014</a:t>
                      </a:r>
                      <a:r>
                        <a:rPr kumimoji="1" lang="ja-JP" altLang="en-US" sz="1200" kern="1200" baseline="0" dirty="0">
                          <a:solidFill>
                            <a:schemeClr val="tx1"/>
                          </a:solidFill>
                          <a:latin typeface="+mj-lt"/>
                          <a:ea typeface="+mn-ea"/>
                          <a:cs typeface="+mn-cs"/>
                        </a:rPr>
                        <a:t>年</a:t>
                      </a:r>
                      <a:r>
                        <a:rPr kumimoji="1" lang="en-US" altLang="ja-JP" sz="1200" kern="1200" baseline="0" dirty="0">
                          <a:solidFill>
                            <a:schemeClr val="tx1"/>
                          </a:solidFill>
                          <a:latin typeface="+mj-lt"/>
                          <a:ea typeface="+mn-ea"/>
                          <a:cs typeface="+mn-cs"/>
                        </a:rPr>
                        <a:t>11</a:t>
                      </a:r>
                      <a:r>
                        <a:rPr kumimoji="1" lang="ja-JP" altLang="en-US" sz="1200" kern="1200" baseline="0" dirty="0">
                          <a:solidFill>
                            <a:schemeClr val="tx1"/>
                          </a:solidFill>
                          <a:latin typeface="+mj-lt"/>
                          <a:ea typeface="+mn-ea"/>
                          <a:cs typeface="+mn-cs"/>
                        </a:rPr>
                        <a:t>月）</a:t>
                      </a:r>
                    </a:p>
                    <a:p>
                      <a:pPr marL="72000" marR="0" indent="-457200" algn="l" defTabSz="914400" rtl="0" eaLnBrk="1" fontAlgn="auto" latinLnBrk="0" hangingPunct="1">
                        <a:lnSpc>
                          <a:spcPct val="100000"/>
                        </a:lnSpc>
                        <a:spcBef>
                          <a:spcPts val="0"/>
                        </a:spcBef>
                        <a:spcAft>
                          <a:spcPts val="0"/>
                        </a:spcAft>
                        <a:buClrTx/>
                        <a:buSzTx/>
                        <a:buFontTx/>
                        <a:buNone/>
                        <a:tabLst/>
                        <a:defRPr/>
                      </a:pPr>
                      <a:r>
                        <a:rPr kumimoji="1" lang="ja-JP" altLang="en-US" sz="1200" kern="1200" baseline="0" dirty="0">
                          <a:solidFill>
                            <a:schemeClr val="tx1"/>
                          </a:solidFill>
                          <a:latin typeface="+mj-lt"/>
                          <a:ea typeface="+mn-ea"/>
                          <a:cs typeface="+mn-cs"/>
                        </a:rPr>
                        <a:t>・守口市が構成市として加入し、名称を大阪広域環境施設組合に変更。（</a:t>
                      </a:r>
                      <a:r>
                        <a:rPr kumimoji="1" lang="en-US" altLang="ja-JP" sz="1200" kern="1200" baseline="0" dirty="0">
                          <a:solidFill>
                            <a:schemeClr val="tx1"/>
                          </a:solidFill>
                          <a:latin typeface="+mj-lt"/>
                          <a:ea typeface="+mn-ea"/>
                          <a:cs typeface="+mn-cs"/>
                        </a:rPr>
                        <a:t>2019</a:t>
                      </a:r>
                      <a:r>
                        <a:rPr kumimoji="1" lang="ja-JP" altLang="en-US" sz="1200" kern="1200" baseline="0" dirty="0">
                          <a:solidFill>
                            <a:schemeClr val="tx1"/>
                          </a:solidFill>
                          <a:latin typeface="+mj-lt"/>
                          <a:ea typeface="+mn-ea"/>
                          <a:cs typeface="+mn-cs"/>
                        </a:rPr>
                        <a:t>年</a:t>
                      </a:r>
                      <a:r>
                        <a:rPr kumimoji="1" lang="en-US" altLang="ja-JP" sz="1200" kern="1200" baseline="0" dirty="0">
                          <a:solidFill>
                            <a:schemeClr val="tx1"/>
                          </a:solidFill>
                          <a:latin typeface="+mj-lt"/>
                          <a:ea typeface="+mn-ea"/>
                          <a:cs typeface="+mn-cs"/>
                        </a:rPr>
                        <a:t>10</a:t>
                      </a:r>
                      <a:r>
                        <a:rPr kumimoji="1" lang="ja-JP" altLang="en-US" sz="1200" kern="1200" baseline="0" dirty="0">
                          <a:solidFill>
                            <a:schemeClr val="tx1"/>
                          </a:solidFill>
                          <a:latin typeface="+mj-lt"/>
                          <a:ea typeface="+mn-ea"/>
                          <a:cs typeface="+mn-cs"/>
                        </a:rPr>
                        <a:t>月）</a:t>
                      </a:r>
                      <a:endParaRPr kumimoji="1" lang="en-US" altLang="ja-JP" sz="1200" kern="1200" baseline="0" dirty="0">
                        <a:solidFill>
                          <a:schemeClr val="tx1"/>
                        </a:solidFill>
                        <a:latin typeface="+mj-lt"/>
                        <a:ea typeface="+mn-ea"/>
                        <a:cs typeface="+mn-cs"/>
                      </a:endParaRPr>
                    </a:p>
                  </a:txBody>
                  <a:tcPr>
                    <a:lnL w="12700" cap="flat" cmpd="sng" algn="ctr">
                      <a:solidFill>
                        <a:schemeClr val="tx1"/>
                      </a:solidFill>
                      <a:prstDash val="sysDash"/>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72000" marR="0" indent="-457200" algn="l" defTabSz="914400" rtl="0" eaLnBrk="1" fontAlgn="auto" latinLnBrk="0" hangingPunct="1">
                        <a:lnSpc>
                          <a:spcPct val="100000"/>
                        </a:lnSpc>
                        <a:spcBef>
                          <a:spcPts val="0"/>
                        </a:spcBef>
                        <a:spcAft>
                          <a:spcPts val="0"/>
                        </a:spcAft>
                        <a:buClrTx/>
                        <a:buSzTx/>
                        <a:buFontTx/>
                        <a:buNone/>
                        <a:tabLst/>
                        <a:defRPr/>
                      </a:pPr>
                      <a:r>
                        <a:rPr kumimoji="1" lang="ja-JP" altLang="en-US" sz="1200" kern="1200" baseline="0" dirty="0">
                          <a:solidFill>
                            <a:schemeClr val="tx1"/>
                          </a:solidFill>
                          <a:latin typeface="+mj-lt"/>
                          <a:ea typeface="+mn-ea"/>
                          <a:cs typeface="+mn-cs"/>
                        </a:rPr>
                        <a:t>（焼却処理）</a:t>
                      </a:r>
                    </a:p>
                    <a:p>
                      <a:pPr marL="72000" marR="0" indent="-457200" algn="l" defTabSz="914400" rtl="0" eaLnBrk="1" fontAlgn="auto" latinLnBrk="0" hangingPunct="1">
                        <a:lnSpc>
                          <a:spcPct val="100000"/>
                        </a:lnSpc>
                        <a:spcBef>
                          <a:spcPts val="0"/>
                        </a:spcBef>
                        <a:spcAft>
                          <a:spcPts val="0"/>
                        </a:spcAft>
                        <a:buClrTx/>
                        <a:buSzTx/>
                        <a:buFontTx/>
                        <a:buNone/>
                        <a:tabLst/>
                        <a:defRPr/>
                      </a:pPr>
                      <a:r>
                        <a:rPr kumimoji="1" lang="ja-JP" altLang="en-US" sz="1200" kern="1200" baseline="0" dirty="0">
                          <a:solidFill>
                            <a:schemeClr val="tx1"/>
                          </a:solidFill>
                          <a:latin typeface="+mj-lt"/>
                          <a:ea typeface="+mn-ea"/>
                          <a:cs typeface="+mn-cs"/>
                        </a:rPr>
                        <a:t>・森之宮工場（</a:t>
                      </a:r>
                      <a:r>
                        <a:rPr kumimoji="1" lang="en-US" altLang="ja-JP" sz="1200" kern="1200" baseline="0" dirty="0">
                          <a:solidFill>
                            <a:schemeClr val="tx1"/>
                          </a:solidFill>
                          <a:latin typeface="+mj-lt"/>
                          <a:ea typeface="+mn-ea"/>
                          <a:cs typeface="+mn-cs"/>
                        </a:rPr>
                        <a:t>2013</a:t>
                      </a:r>
                      <a:r>
                        <a:rPr kumimoji="1" lang="ja-JP" altLang="en-US" sz="1200" kern="1200" baseline="0" dirty="0">
                          <a:solidFill>
                            <a:schemeClr val="tx1"/>
                          </a:solidFill>
                          <a:latin typeface="+mj-lt"/>
                          <a:ea typeface="+mn-ea"/>
                          <a:cs typeface="+mn-cs"/>
                        </a:rPr>
                        <a:t>年１月）、大正工場（</a:t>
                      </a:r>
                      <a:r>
                        <a:rPr kumimoji="1" lang="en-US" altLang="ja-JP" sz="1200" kern="1200" baseline="0" dirty="0">
                          <a:solidFill>
                            <a:schemeClr val="tx1"/>
                          </a:solidFill>
                          <a:latin typeface="+mj-lt"/>
                          <a:ea typeface="+mn-ea"/>
                          <a:cs typeface="+mn-cs"/>
                        </a:rPr>
                        <a:t>2014</a:t>
                      </a:r>
                      <a:r>
                        <a:rPr kumimoji="1" lang="ja-JP" altLang="en-US" sz="1200" kern="1200" baseline="0" dirty="0">
                          <a:solidFill>
                            <a:schemeClr val="tx1"/>
                          </a:solidFill>
                          <a:latin typeface="+mj-lt"/>
                          <a:ea typeface="+mn-ea"/>
                          <a:cs typeface="+mn-cs"/>
                        </a:rPr>
                        <a:t>年３月）を停止して７工場稼働体制へ。</a:t>
                      </a:r>
                    </a:p>
                    <a:p>
                      <a:pPr marL="72000" marR="0" indent="-457200" algn="l" defTabSz="914400" rtl="0" eaLnBrk="1" fontAlgn="auto" latinLnBrk="0" hangingPunct="1">
                        <a:lnSpc>
                          <a:spcPct val="100000"/>
                        </a:lnSpc>
                        <a:spcBef>
                          <a:spcPts val="0"/>
                        </a:spcBef>
                        <a:spcAft>
                          <a:spcPts val="0"/>
                        </a:spcAft>
                        <a:buClrTx/>
                        <a:buSzTx/>
                        <a:buFontTx/>
                        <a:buNone/>
                        <a:tabLst/>
                        <a:defRPr/>
                      </a:pPr>
                      <a:r>
                        <a:rPr kumimoji="1" lang="ja-JP" altLang="en-US" sz="1200" kern="1200" baseline="0" dirty="0">
                          <a:solidFill>
                            <a:schemeClr val="tx1"/>
                          </a:solidFill>
                          <a:latin typeface="+mj-lt"/>
                          <a:ea typeface="+mn-ea"/>
                          <a:cs typeface="+mn-cs"/>
                        </a:rPr>
                        <a:t>・住之江工場を更新のため休止（</a:t>
                      </a:r>
                      <a:r>
                        <a:rPr kumimoji="1" lang="en-US" altLang="ja-JP" sz="1200" kern="1200" baseline="0" dirty="0">
                          <a:solidFill>
                            <a:schemeClr val="tx1"/>
                          </a:solidFill>
                          <a:latin typeface="+mj-lt"/>
                          <a:ea typeface="+mn-ea"/>
                          <a:cs typeface="+mn-cs"/>
                        </a:rPr>
                        <a:t>2016</a:t>
                      </a:r>
                      <a:r>
                        <a:rPr kumimoji="1" lang="ja-JP" altLang="en-US" sz="1200" kern="1200" baseline="0" dirty="0">
                          <a:solidFill>
                            <a:schemeClr val="tx1"/>
                          </a:solidFill>
                          <a:latin typeface="+mj-lt"/>
                          <a:ea typeface="+mn-ea"/>
                          <a:cs typeface="+mn-cs"/>
                        </a:rPr>
                        <a:t>年３月）し、６工場稼働体制へ。</a:t>
                      </a:r>
                    </a:p>
                    <a:p>
                      <a:pPr marL="72000" marR="0" indent="-457200" algn="l" defTabSz="914400" rtl="0" eaLnBrk="1" fontAlgn="auto" latinLnBrk="0" hangingPunct="1">
                        <a:lnSpc>
                          <a:spcPct val="100000"/>
                        </a:lnSpc>
                        <a:spcBef>
                          <a:spcPts val="0"/>
                        </a:spcBef>
                        <a:spcAft>
                          <a:spcPts val="0"/>
                        </a:spcAft>
                        <a:buClrTx/>
                        <a:buSzTx/>
                        <a:buFontTx/>
                        <a:buNone/>
                        <a:tabLst/>
                        <a:defRPr/>
                      </a:pPr>
                      <a:r>
                        <a:rPr kumimoji="1" lang="ja-JP" altLang="en-US" sz="1200" kern="1200" baseline="0" dirty="0">
                          <a:solidFill>
                            <a:schemeClr val="tx1"/>
                          </a:solidFill>
                          <a:latin typeface="+mj-lt"/>
                          <a:ea typeface="+mn-ea"/>
                          <a:cs typeface="+mn-cs"/>
                        </a:rPr>
                        <a:t>・これまでの４工場の廃止による建設コスト削減額　</a:t>
                      </a:r>
                      <a:r>
                        <a:rPr kumimoji="1" lang="en-US" altLang="ja-JP" sz="1200" kern="1200" baseline="0" dirty="0">
                          <a:solidFill>
                            <a:schemeClr val="tx1"/>
                          </a:solidFill>
                          <a:latin typeface="+mj-lt"/>
                          <a:ea typeface="+mn-ea"/>
                          <a:cs typeface="+mn-cs"/>
                        </a:rPr>
                        <a:t>1,200</a:t>
                      </a:r>
                      <a:r>
                        <a:rPr kumimoji="1" lang="ja-JP" altLang="en-US" sz="1200" kern="1200" baseline="0" dirty="0">
                          <a:solidFill>
                            <a:schemeClr val="tx1"/>
                          </a:solidFill>
                          <a:latin typeface="+mj-lt"/>
                          <a:ea typeface="+mn-ea"/>
                          <a:cs typeface="+mn-cs"/>
                        </a:rPr>
                        <a:t>億円以上</a:t>
                      </a:r>
                    </a:p>
                    <a:p>
                      <a:pPr marL="72000" marR="0" indent="-457200" algn="l" defTabSz="914400" rtl="0" eaLnBrk="1" fontAlgn="auto" latinLnBrk="0" hangingPunct="1">
                        <a:lnSpc>
                          <a:spcPct val="100000"/>
                        </a:lnSpc>
                        <a:spcBef>
                          <a:spcPts val="0"/>
                        </a:spcBef>
                        <a:spcAft>
                          <a:spcPts val="0"/>
                        </a:spcAft>
                        <a:buClrTx/>
                        <a:buSzTx/>
                        <a:buFontTx/>
                        <a:buNone/>
                        <a:tabLst/>
                        <a:defRPr/>
                      </a:pPr>
                      <a:r>
                        <a:rPr kumimoji="1" lang="ja-JP" altLang="en-US" sz="1200" kern="1200" baseline="0" dirty="0">
                          <a:solidFill>
                            <a:schemeClr val="tx1"/>
                          </a:solidFill>
                          <a:latin typeface="+mj-lt"/>
                          <a:ea typeface="+mn-ea"/>
                          <a:cs typeface="+mn-cs"/>
                        </a:rPr>
                        <a:t>・大阪市・八尾市・松原市環境施設組合が事業開始（</a:t>
                      </a:r>
                      <a:r>
                        <a:rPr kumimoji="1" lang="en-US" altLang="ja-JP" sz="1200" kern="1200" baseline="0" dirty="0">
                          <a:solidFill>
                            <a:schemeClr val="tx1"/>
                          </a:solidFill>
                          <a:latin typeface="+mj-lt"/>
                          <a:ea typeface="+mn-ea"/>
                          <a:cs typeface="+mn-cs"/>
                        </a:rPr>
                        <a:t>2015</a:t>
                      </a:r>
                      <a:r>
                        <a:rPr kumimoji="1" lang="ja-JP" altLang="en-US" sz="1200" kern="1200" baseline="0" dirty="0">
                          <a:solidFill>
                            <a:schemeClr val="tx1"/>
                          </a:solidFill>
                          <a:latin typeface="+mj-lt"/>
                          <a:ea typeface="+mn-ea"/>
                          <a:cs typeface="+mn-cs"/>
                        </a:rPr>
                        <a:t>年４月）。</a:t>
                      </a:r>
                      <a:endParaRPr kumimoji="1" lang="en-US" altLang="ja-JP" sz="1200" kern="1200" baseline="0" dirty="0">
                        <a:solidFill>
                          <a:schemeClr val="tx1"/>
                        </a:solidFill>
                        <a:latin typeface="+mj-lt"/>
                        <a:ea typeface="+mn-ea"/>
                        <a:cs typeface="+mn-cs"/>
                      </a:endParaRPr>
                    </a:p>
                    <a:p>
                      <a:pPr marL="72000" marR="0" indent="-457200" algn="l" defTabSz="914400" rtl="0" eaLnBrk="1" fontAlgn="auto" latinLnBrk="0" hangingPunct="1">
                        <a:lnSpc>
                          <a:spcPct val="100000"/>
                        </a:lnSpc>
                        <a:spcBef>
                          <a:spcPts val="0"/>
                        </a:spcBef>
                        <a:spcAft>
                          <a:spcPts val="0"/>
                        </a:spcAft>
                        <a:buClrTx/>
                        <a:buSzTx/>
                        <a:buFontTx/>
                        <a:buNone/>
                        <a:tabLst/>
                        <a:defRPr/>
                      </a:pPr>
                      <a:r>
                        <a:rPr kumimoji="1" lang="ja-JP" altLang="en-US" sz="1200" kern="1200" baseline="0" dirty="0">
                          <a:solidFill>
                            <a:schemeClr val="tx1"/>
                          </a:solidFill>
                          <a:latin typeface="+mj-lt"/>
                          <a:ea typeface="+mn-ea"/>
                          <a:cs typeface="+mn-cs"/>
                        </a:rPr>
                        <a:t>・４市での共同処理開始（</a:t>
                      </a:r>
                      <a:r>
                        <a:rPr kumimoji="1" lang="en-US" altLang="ja-JP" sz="1200" kern="1200" baseline="0" dirty="0">
                          <a:solidFill>
                            <a:schemeClr val="tx1"/>
                          </a:solidFill>
                          <a:latin typeface="+mj-lt"/>
                          <a:ea typeface="+mn-ea"/>
                          <a:cs typeface="+mn-cs"/>
                        </a:rPr>
                        <a:t>2020</a:t>
                      </a:r>
                      <a:r>
                        <a:rPr kumimoji="1" lang="ja-JP" altLang="en-US" sz="1200" kern="1200" baseline="0" dirty="0">
                          <a:solidFill>
                            <a:schemeClr val="tx1"/>
                          </a:solidFill>
                          <a:latin typeface="+mj-lt"/>
                          <a:ea typeface="+mn-ea"/>
                          <a:cs typeface="+mn-cs"/>
                        </a:rPr>
                        <a:t>年４月）。</a:t>
                      </a:r>
                      <a:endParaRPr kumimoji="1" lang="en-US" altLang="ja-JP" sz="1200" kern="1200" baseline="0" dirty="0">
                        <a:solidFill>
                          <a:schemeClr val="tx1"/>
                        </a:solidFill>
                        <a:latin typeface="+mj-lt"/>
                        <a:ea typeface="+mn-ea"/>
                        <a:cs typeface="+mn-cs"/>
                      </a:endParaRPr>
                    </a:p>
                    <a:p>
                      <a:pPr marL="72000" marR="0" indent="-457200" algn="l" defTabSz="914400" rtl="0" eaLnBrk="1" fontAlgn="auto" latinLnBrk="0" hangingPunct="1">
                        <a:lnSpc>
                          <a:spcPct val="100000"/>
                        </a:lnSpc>
                        <a:spcBef>
                          <a:spcPts val="0"/>
                        </a:spcBef>
                        <a:spcAft>
                          <a:spcPts val="0"/>
                        </a:spcAft>
                        <a:buClrTx/>
                        <a:buSzTx/>
                        <a:buFontTx/>
                        <a:buNone/>
                        <a:tabLst/>
                        <a:defRPr/>
                      </a:pPr>
                      <a:r>
                        <a:rPr kumimoji="1" lang="ja-JP" altLang="en-US" sz="1200" kern="1200" baseline="0" dirty="0">
                          <a:solidFill>
                            <a:schemeClr val="tx1"/>
                          </a:solidFill>
                          <a:latin typeface="+mj-lt"/>
                          <a:ea typeface="+mn-ea"/>
                          <a:cs typeface="+mn-cs"/>
                        </a:rPr>
                        <a:t>・住之江工場の更新・運営事業について、ＤＢＯ方式を導入（</a:t>
                      </a:r>
                      <a:r>
                        <a:rPr kumimoji="1" lang="en-US" altLang="ja-JP" sz="1200" kern="1200" baseline="0" dirty="0">
                          <a:solidFill>
                            <a:schemeClr val="tx1"/>
                          </a:solidFill>
                          <a:latin typeface="+mj-lt"/>
                          <a:ea typeface="+mn-ea"/>
                          <a:cs typeface="+mn-cs"/>
                        </a:rPr>
                        <a:t>2023</a:t>
                      </a:r>
                      <a:r>
                        <a:rPr kumimoji="1" lang="ja-JP" altLang="en-US" sz="1200" kern="1200" baseline="0" dirty="0">
                          <a:solidFill>
                            <a:schemeClr val="tx1"/>
                          </a:solidFill>
                          <a:latin typeface="+mj-lt"/>
                          <a:ea typeface="+mn-ea"/>
                          <a:cs typeface="+mn-cs"/>
                        </a:rPr>
                        <a:t>年３月竣工予定）</a:t>
                      </a:r>
                      <a:endParaRPr kumimoji="1" lang="en-US" altLang="ja-JP" sz="1200" kern="1200" baseline="0" dirty="0">
                        <a:solidFill>
                          <a:schemeClr val="tx1"/>
                        </a:solidFill>
                        <a:latin typeface="+mj-lt"/>
                        <a:ea typeface="+mn-ea"/>
                        <a:cs typeface="+mn-cs"/>
                      </a:endParaRPr>
                    </a:p>
                    <a:p>
                      <a:pPr marL="72000" marR="0" indent="-457200" algn="l" defTabSz="914400" rtl="0" eaLnBrk="1" fontAlgn="auto" latinLnBrk="0" hangingPunct="1">
                        <a:lnSpc>
                          <a:spcPct val="100000"/>
                        </a:lnSpc>
                        <a:spcBef>
                          <a:spcPts val="0"/>
                        </a:spcBef>
                        <a:spcAft>
                          <a:spcPts val="0"/>
                        </a:spcAft>
                        <a:buClrTx/>
                        <a:buSzTx/>
                        <a:buFontTx/>
                        <a:buNone/>
                        <a:tabLst/>
                        <a:defRPr/>
                      </a:pPr>
                      <a:r>
                        <a:rPr kumimoji="1" lang="ja-JP" altLang="en-US" sz="1200" kern="1200" baseline="0" dirty="0">
                          <a:solidFill>
                            <a:schemeClr val="tx1"/>
                          </a:solidFill>
                          <a:latin typeface="+mj-lt"/>
                          <a:ea typeface="+mn-ea"/>
                          <a:cs typeface="+mn-cs"/>
                        </a:rPr>
                        <a:t>・鶴見工場を更新のため休止予定（</a:t>
                      </a:r>
                      <a:r>
                        <a:rPr kumimoji="1" lang="en-US" altLang="ja-JP" sz="1200" kern="1200" baseline="0" dirty="0">
                          <a:solidFill>
                            <a:schemeClr val="tx1"/>
                          </a:solidFill>
                          <a:latin typeface="+mj-lt"/>
                          <a:ea typeface="+mn-ea"/>
                          <a:cs typeface="+mn-cs"/>
                        </a:rPr>
                        <a:t>2023</a:t>
                      </a:r>
                      <a:r>
                        <a:rPr kumimoji="1" lang="ja-JP" altLang="en-US" sz="1200" kern="1200" baseline="0" dirty="0">
                          <a:solidFill>
                            <a:schemeClr val="tx1"/>
                          </a:solidFill>
                          <a:latin typeface="+mj-lt"/>
                          <a:ea typeface="+mn-ea"/>
                          <a:cs typeface="+mn-cs"/>
                        </a:rPr>
                        <a:t>年３月）</a:t>
                      </a:r>
                    </a:p>
                  </a:txBody>
                  <a:tcPr>
                    <a:lnL w="12700" cap="flat" cmpd="sng" algn="ctr">
                      <a:solidFill>
                        <a:schemeClr val="tx1"/>
                      </a:solidFill>
                      <a:prstDash val="sysDash"/>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bl>
          </a:graphicData>
        </a:graphic>
      </p:graphicFrame>
    </p:spTree>
    <p:extLst>
      <p:ext uri="{BB962C8B-B14F-4D97-AF65-F5344CB8AC3E}">
        <p14:creationId xmlns:p14="http://schemas.microsoft.com/office/powerpoint/2010/main" val="1081769966"/>
      </p:ext>
    </p:extLst>
  </p:cSld>
  <p:clrMapOvr>
    <a:masterClrMapping/>
  </p:clrMapOvr>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正方形/長方形 2"/>
          <p:cNvSpPr/>
          <p:nvPr/>
        </p:nvSpPr>
        <p:spPr>
          <a:xfrm>
            <a:off x="5354717" y="1464823"/>
            <a:ext cx="3669996" cy="5420561"/>
          </a:xfrm>
          <a:prstGeom prst="rect">
            <a:avLst/>
          </a:prstGeom>
          <a:solidFill>
            <a:srgbClr val="66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cxnSp>
        <p:nvCxnSpPr>
          <p:cNvPr id="146" name="直線コネクタ 145"/>
          <p:cNvCxnSpPr/>
          <p:nvPr/>
        </p:nvCxnSpPr>
        <p:spPr>
          <a:xfrm>
            <a:off x="179512" y="6669360"/>
            <a:ext cx="8640000" cy="0"/>
          </a:xfrm>
          <a:prstGeom prst="line">
            <a:avLst/>
          </a:prstGeom>
          <a:ln w="19050">
            <a:prstDash val="solid"/>
          </a:ln>
        </p:spPr>
        <p:style>
          <a:lnRef idx="1">
            <a:schemeClr val="accent1"/>
          </a:lnRef>
          <a:fillRef idx="0">
            <a:schemeClr val="accent1"/>
          </a:fillRef>
          <a:effectRef idx="0">
            <a:schemeClr val="accent1"/>
          </a:effectRef>
          <a:fontRef idx="minor">
            <a:schemeClr val="tx1"/>
          </a:fontRef>
        </p:style>
      </p:cxnSp>
      <p:cxnSp>
        <p:nvCxnSpPr>
          <p:cNvPr id="38" name="直線コネクタ 37"/>
          <p:cNvCxnSpPr/>
          <p:nvPr/>
        </p:nvCxnSpPr>
        <p:spPr>
          <a:xfrm>
            <a:off x="179512" y="620688"/>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9" name="正方形/長方形 38"/>
          <p:cNvSpPr/>
          <p:nvPr/>
        </p:nvSpPr>
        <p:spPr>
          <a:xfrm>
            <a:off x="338016" y="768651"/>
            <a:ext cx="8496944" cy="553998"/>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mn-cs"/>
              </a:rPr>
              <a:t>（収集輸送について）</a:t>
            </a:r>
            <a:endParaRPr kumimoji="1" lang="en-US" altLang="ja-JP" sz="1600" b="0" i="0" u="none" strike="noStrike" kern="120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mn-cs"/>
              </a:rPr>
              <a:t>・</a:t>
            </a:r>
            <a:r>
              <a:rPr kumimoji="1" lang="en-US" altLang="ja-JP" sz="1400" b="0" i="0" u="none" strike="noStrike" kern="120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mn-cs"/>
              </a:rPr>
              <a:t>2011</a:t>
            </a:r>
            <a:r>
              <a:rPr kumimoji="1" lang="ja-JP" altLang="en-US" sz="1400" b="0" i="0" u="none" strike="noStrike" kern="120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mn-cs"/>
              </a:rPr>
              <a:t>年度から職員の退職不補充による民間委託化を拡大してきており、今後も継続する。</a:t>
            </a:r>
            <a:endParaRPr kumimoji="1" lang="ja-JP" altLang="en-US" sz="1400" b="0" i="0" u="none" strike="sngStrike" kern="120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mn-cs"/>
            </a:endParaRPr>
          </a:p>
        </p:txBody>
      </p:sp>
      <p:sp>
        <p:nvSpPr>
          <p:cNvPr id="42" name="正方形/長方形 41"/>
          <p:cNvSpPr/>
          <p:nvPr/>
        </p:nvSpPr>
        <p:spPr>
          <a:xfrm>
            <a:off x="7540242" y="315764"/>
            <a:ext cx="1189749" cy="348813"/>
          </a:xfrm>
          <a:prstGeom prst="rect">
            <a:avLst/>
          </a:prstGeom>
          <a:noFill/>
        </p:spPr>
        <p:txBody>
          <a:bodyPr wrap="none">
            <a:spAutoFit/>
          </a:bodyPr>
          <a:lstStyle/>
          <a:p>
            <a:pPr marL="0" marR="0" lvl="0" indent="0" algn="ctr" defTabSz="914400" rtl="0" eaLnBrk="1" fontAlgn="auto" latinLnBrk="0" hangingPunct="1">
              <a:lnSpc>
                <a:spcPts val="2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vision</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p>
        </p:txBody>
      </p:sp>
      <p:grpSp>
        <p:nvGrpSpPr>
          <p:cNvPr id="9" name="グループ化 8"/>
          <p:cNvGrpSpPr/>
          <p:nvPr/>
        </p:nvGrpSpPr>
        <p:grpSpPr>
          <a:xfrm>
            <a:off x="123207" y="1569337"/>
            <a:ext cx="8883285" cy="1731897"/>
            <a:chOff x="86723" y="1652487"/>
            <a:chExt cx="8883285" cy="1731897"/>
          </a:xfrm>
        </p:grpSpPr>
        <p:grpSp>
          <p:nvGrpSpPr>
            <p:cNvPr id="2" name="グループ化 113"/>
            <p:cNvGrpSpPr/>
            <p:nvPr/>
          </p:nvGrpSpPr>
          <p:grpSpPr>
            <a:xfrm>
              <a:off x="179512" y="1652487"/>
              <a:ext cx="8783530" cy="363805"/>
              <a:chOff x="198253" y="1371243"/>
              <a:chExt cx="9014321" cy="419013"/>
            </a:xfrm>
            <a:solidFill>
              <a:schemeClr val="accent1">
                <a:lumMod val="20000"/>
                <a:lumOff val="80000"/>
              </a:schemeClr>
            </a:solidFill>
          </p:grpSpPr>
          <p:sp>
            <p:nvSpPr>
              <p:cNvPr id="64" name="ホームベース 63"/>
              <p:cNvSpPr/>
              <p:nvPr/>
            </p:nvSpPr>
            <p:spPr bwMode="auto">
              <a:xfrm>
                <a:off x="198253" y="1371243"/>
                <a:ext cx="1588674" cy="419013"/>
              </a:xfrm>
              <a:prstGeom prst="homePlate">
                <a:avLst/>
              </a:prstGeom>
              <a:solidFill>
                <a:schemeClr val="bg1"/>
              </a:solidFill>
              <a:ln w="9525">
                <a:prstDash val="soli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anchor="ctr" anchorCtr="1"/>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2011</a:t>
                </a:r>
                <a:r>
                  <a:rPr kumimoji="1" lang="ja-JP" altLang="en-US" sz="1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年度</a:t>
                </a:r>
              </a:p>
            </p:txBody>
          </p:sp>
          <p:sp>
            <p:nvSpPr>
              <p:cNvPr id="65" name="山形 64"/>
              <p:cNvSpPr/>
              <p:nvPr/>
            </p:nvSpPr>
            <p:spPr bwMode="auto">
              <a:xfrm>
                <a:off x="3477162" y="1374393"/>
                <a:ext cx="2105917" cy="413606"/>
              </a:xfrm>
              <a:prstGeom prst="chevron">
                <a:avLst/>
              </a:prstGeom>
              <a:noFill/>
              <a:ln w="9525">
                <a:prstDash val="soli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anchor="ctr" anchorCtr="1"/>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2017</a:t>
                </a:r>
                <a:r>
                  <a:rPr kumimoji="1" lang="ja-JP" altLang="en-US" sz="1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2019</a:t>
                </a:r>
                <a:r>
                  <a:rPr kumimoji="1" lang="ja-JP" altLang="en-US" sz="1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年度</a:t>
                </a:r>
                <a:endParaRPr kumimoji="1" lang="en-US" altLang="ja-JP" sz="1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66" name="山形 65"/>
              <p:cNvSpPr/>
              <p:nvPr/>
            </p:nvSpPr>
            <p:spPr bwMode="auto">
              <a:xfrm>
                <a:off x="7328332" y="1373369"/>
                <a:ext cx="1884242" cy="414631"/>
              </a:xfrm>
              <a:prstGeom prst="chevron">
                <a:avLst/>
              </a:prstGeom>
              <a:solidFill>
                <a:schemeClr val="bg1"/>
              </a:solidFill>
              <a:ln w="9525">
                <a:prstDash val="soli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Ins="36000" anchor="ctr" anchorCtr="1"/>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将来形</a:t>
                </a:r>
              </a:p>
            </p:txBody>
          </p:sp>
          <p:sp>
            <p:nvSpPr>
              <p:cNvPr id="82" name="山形 81"/>
              <p:cNvSpPr/>
              <p:nvPr/>
            </p:nvSpPr>
            <p:spPr bwMode="auto">
              <a:xfrm>
                <a:off x="1592885" y="1374393"/>
                <a:ext cx="2068971" cy="414631"/>
              </a:xfrm>
              <a:prstGeom prst="chevron">
                <a:avLst/>
              </a:prstGeom>
              <a:solidFill>
                <a:schemeClr val="bg1"/>
              </a:solidFill>
              <a:ln w="9525" cmpd="thickThin">
                <a:prstDash val="soli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anchor="ctr" anchorCtr="1"/>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2011</a:t>
                </a:r>
                <a:r>
                  <a:rPr kumimoji="1" lang="ja-JP" altLang="en-US" sz="1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2017</a:t>
                </a:r>
                <a:r>
                  <a:rPr kumimoji="1" lang="ja-JP" altLang="en-US" sz="1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年度</a:t>
                </a:r>
                <a:endParaRPr kumimoji="1" lang="en-US" altLang="ja-JP" sz="1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83" name="山形 82"/>
              <p:cNvSpPr/>
              <p:nvPr/>
            </p:nvSpPr>
            <p:spPr bwMode="auto">
              <a:xfrm>
                <a:off x="5403169" y="1374027"/>
                <a:ext cx="2105917" cy="414630"/>
              </a:xfrm>
              <a:prstGeom prst="chevron">
                <a:avLst/>
              </a:prstGeom>
              <a:solidFill>
                <a:schemeClr val="bg2">
                  <a:lumMod val="25000"/>
                </a:schemeClr>
              </a:solidFill>
              <a:ln w="9525">
                <a:prstDash val="soli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Ins="36000" anchor="ctr" anchorCtr="1"/>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2020</a:t>
                </a:r>
                <a:r>
                  <a:rPr kumimoji="1" lang="ja-JP" altLang="en-US"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2022</a:t>
                </a:r>
                <a:r>
                  <a:rPr kumimoji="1" lang="ja-JP" altLang="en-US"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年度</a:t>
                </a:r>
                <a:endParaRPr kumimoji="1" lang="en-US" altLang="ja-JP"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grpSp>
        <p:sp>
          <p:nvSpPr>
            <p:cNvPr id="130" name="正方形/長方形 129"/>
            <p:cNvSpPr/>
            <p:nvPr/>
          </p:nvSpPr>
          <p:spPr>
            <a:xfrm>
              <a:off x="1935045" y="2280751"/>
              <a:ext cx="1296000" cy="936104"/>
            </a:xfrm>
            <a:prstGeom prst="rect">
              <a:avLst/>
            </a:prstGeom>
            <a:noFill/>
            <a:ln>
              <a:no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ＭＳ ゴシック" pitchFamily="49" charset="-128"/>
                  <a:ea typeface="ＭＳ ゴシック" pitchFamily="49" charset="-128"/>
                  <a:cs typeface="+mn-cs"/>
                </a:rPr>
                <a:t>民間委託化</a:t>
              </a:r>
              <a:endParaRPr kumimoji="1" lang="en-US" altLang="ja-JP" sz="1400" b="1" i="0" u="none" strike="noStrike" kern="1200" cap="none" spc="0" normalizeH="0" baseline="0" noProof="0" dirty="0">
                <a:ln>
                  <a:noFill/>
                </a:ln>
                <a:solidFill>
                  <a:prstClr val="black"/>
                </a:solidFill>
                <a:effectLst/>
                <a:uLnTx/>
                <a:uFillTx/>
                <a:latin typeface="ＭＳ ゴシック" pitchFamily="49" charset="-128"/>
                <a:ea typeface="ＭＳ ゴシック" pitchFamily="49"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ＭＳ ゴシック" pitchFamily="49" charset="-128"/>
                  <a:ea typeface="ＭＳ ゴシック" pitchFamily="49" charset="-128"/>
                  <a:cs typeface="+mn-cs"/>
                </a:rPr>
                <a:t>順次拡大</a:t>
              </a:r>
              <a:endParaRPr kumimoji="1" lang="ja-JP" altLang="en-US" sz="1050" b="1" i="0" u="none" strike="noStrike" kern="1200" cap="none" spc="0" normalizeH="0" baseline="0" noProof="0" dirty="0">
                <a:ln>
                  <a:noFill/>
                </a:ln>
                <a:solidFill>
                  <a:prstClr val="black"/>
                </a:solidFill>
                <a:effectLst/>
                <a:uLnTx/>
                <a:uFillTx/>
                <a:latin typeface="ＭＳ ゴシック" pitchFamily="49" charset="-128"/>
                <a:ea typeface="ＭＳ ゴシック" pitchFamily="49" charset="-128"/>
                <a:cs typeface="+mn-cs"/>
              </a:endParaRPr>
            </a:p>
          </p:txBody>
        </p:sp>
        <p:cxnSp>
          <p:nvCxnSpPr>
            <p:cNvPr id="139" name="直線コネクタ 138"/>
            <p:cNvCxnSpPr/>
            <p:nvPr/>
          </p:nvCxnSpPr>
          <p:spPr>
            <a:xfrm>
              <a:off x="112837" y="2115423"/>
              <a:ext cx="8640000" cy="0"/>
            </a:xfrm>
            <a:prstGeom prst="line">
              <a:avLst/>
            </a:prstGeom>
            <a:ln w="19050">
              <a:prstDash val="solid"/>
            </a:ln>
          </p:spPr>
          <p:style>
            <a:lnRef idx="1">
              <a:schemeClr val="accent1"/>
            </a:lnRef>
            <a:fillRef idx="0">
              <a:schemeClr val="accent1"/>
            </a:fillRef>
            <a:effectRef idx="0">
              <a:schemeClr val="accent1"/>
            </a:effectRef>
            <a:fontRef idx="minor">
              <a:schemeClr val="tx1"/>
            </a:fontRef>
          </p:style>
        </p:cxnSp>
        <p:cxnSp>
          <p:nvCxnSpPr>
            <p:cNvPr id="147" name="直線コネクタ 146"/>
            <p:cNvCxnSpPr/>
            <p:nvPr/>
          </p:nvCxnSpPr>
          <p:spPr>
            <a:xfrm>
              <a:off x="179512" y="3384384"/>
              <a:ext cx="8640000" cy="0"/>
            </a:xfrm>
            <a:prstGeom prst="line">
              <a:avLst/>
            </a:prstGeom>
            <a:ln w="19050">
              <a:prstDash val="solid"/>
            </a:ln>
          </p:spPr>
          <p:style>
            <a:lnRef idx="1">
              <a:schemeClr val="accent1"/>
            </a:lnRef>
            <a:fillRef idx="0">
              <a:schemeClr val="accent1"/>
            </a:fillRef>
            <a:effectRef idx="0">
              <a:schemeClr val="accent1"/>
            </a:effectRef>
            <a:fontRef idx="minor">
              <a:schemeClr val="tx1"/>
            </a:fontRef>
          </p:style>
        </p:cxnSp>
        <p:sp>
          <p:nvSpPr>
            <p:cNvPr id="47" name="正方形/長方形 46"/>
            <p:cNvSpPr/>
            <p:nvPr/>
          </p:nvSpPr>
          <p:spPr>
            <a:xfrm>
              <a:off x="7277800" y="2276852"/>
              <a:ext cx="1692208" cy="936000"/>
            </a:xfrm>
            <a:prstGeom prst="rect">
              <a:avLst/>
            </a:prstGeom>
            <a:noFill/>
            <a:ln>
              <a:noFill/>
              <a:prstDash val="sysDash"/>
            </a:ln>
          </p:spPr>
          <p:style>
            <a:lnRef idx="2">
              <a:schemeClr val="accent1">
                <a:shade val="50000"/>
              </a:schemeClr>
            </a:lnRef>
            <a:fillRef idx="1">
              <a:schemeClr val="accent1"/>
            </a:fillRef>
            <a:effectRef idx="0">
              <a:schemeClr val="accent1"/>
            </a:effectRef>
            <a:fontRef idx="minor">
              <a:schemeClr val="lt1"/>
            </a:fontRef>
          </p:style>
          <p:txBody>
            <a:bodyPr lIns="36000" rIns="0" rtlCol="0" anchor="ctr"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ＭＳ ゴシック" pitchFamily="49" charset="-128"/>
                  <a:ea typeface="ＭＳ ゴシック" pitchFamily="49" charset="-128"/>
                  <a:cs typeface="+mn-cs"/>
                </a:rPr>
                <a:t>普通ごみ以外の</a:t>
              </a:r>
              <a:endParaRPr kumimoji="1" lang="en-US" altLang="ja-JP" sz="1400" b="1" i="0" u="none" strike="noStrike" kern="1200" cap="none" spc="0" normalizeH="0" baseline="0" noProof="0" dirty="0">
                <a:ln>
                  <a:noFill/>
                </a:ln>
                <a:solidFill>
                  <a:prstClr val="black"/>
                </a:solidFill>
                <a:effectLst/>
                <a:uLnTx/>
                <a:uFillTx/>
                <a:latin typeface="ＭＳ ゴシック" pitchFamily="49" charset="-128"/>
                <a:ea typeface="ＭＳ ゴシック" pitchFamily="49"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ＭＳ ゴシック" pitchFamily="49" charset="-128"/>
                  <a:ea typeface="ＭＳ ゴシック" pitchFamily="49" charset="-128"/>
                  <a:cs typeface="+mn-cs"/>
                </a:rPr>
                <a:t>全面民間委託化</a:t>
              </a:r>
              <a:endParaRPr kumimoji="1" lang="en-US" altLang="ja-JP" sz="1400" b="1" i="0" u="none" strike="noStrike" kern="1200" cap="none" spc="0" normalizeH="0" baseline="0" noProof="0" dirty="0">
                <a:ln>
                  <a:noFill/>
                </a:ln>
                <a:solidFill>
                  <a:prstClr val="black"/>
                </a:solidFill>
                <a:effectLst/>
                <a:uLnTx/>
                <a:uFillTx/>
                <a:latin typeface="ＭＳ ゴシック" pitchFamily="49" charset="-128"/>
                <a:ea typeface="ＭＳ ゴシック" pitchFamily="49" charset="-128"/>
                <a:cs typeface="+mn-cs"/>
              </a:endParaRPr>
            </a:p>
          </p:txBody>
        </p:sp>
        <p:sp>
          <p:nvSpPr>
            <p:cNvPr id="55" name="正方形/長方形 54"/>
            <p:cNvSpPr/>
            <p:nvPr/>
          </p:nvSpPr>
          <p:spPr>
            <a:xfrm>
              <a:off x="86723" y="2279075"/>
              <a:ext cx="1643121" cy="936104"/>
            </a:xfrm>
            <a:prstGeom prst="rect">
              <a:avLst/>
            </a:prstGeom>
            <a:noFill/>
            <a:ln>
              <a:no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ＭＳ ゴシック" pitchFamily="49" charset="-128"/>
                  <a:ea typeface="ＭＳ ゴシック" pitchFamily="49" charset="-128"/>
                  <a:cs typeface="+mn-cs"/>
                </a:rPr>
                <a:t>退職不補充による民間委託化の開始</a:t>
              </a:r>
            </a:p>
          </p:txBody>
        </p:sp>
        <p:cxnSp>
          <p:nvCxnSpPr>
            <p:cNvPr id="56" name="直線矢印コネクタ 55"/>
            <p:cNvCxnSpPr/>
            <p:nvPr/>
          </p:nvCxnSpPr>
          <p:spPr>
            <a:xfrm>
              <a:off x="1692239" y="2747127"/>
              <a:ext cx="360000" cy="0"/>
            </a:xfrm>
            <a:prstGeom prst="straightConnector1">
              <a:avLst/>
            </a:prstGeom>
            <a:ln w="57150">
              <a:tailEnd type="triangle" w="med" len="med"/>
            </a:ln>
          </p:spPr>
          <p:style>
            <a:lnRef idx="1">
              <a:schemeClr val="accent1"/>
            </a:lnRef>
            <a:fillRef idx="0">
              <a:schemeClr val="accent1"/>
            </a:fillRef>
            <a:effectRef idx="0">
              <a:schemeClr val="accent1"/>
            </a:effectRef>
            <a:fontRef idx="minor">
              <a:schemeClr val="tx1"/>
            </a:fontRef>
          </p:style>
        </p:cxnSp>
        <p:cxnSp>
          <p:nvCxnSpPr>
            <p:cNvPr id="44" name="直線矢印コネクタ 43"/>
            <p:cNvCxnSpPr/>
            <p:nvPr/>
          </p:nvCxnSpPr>
          <p:spPr>
            <a:xfrm>
              <a:off x="3142339" y="2747127"/>
              <a:ext cx="360000" cy="0"/>
            </a:xfrm>
            <a:prstGeom prst="straightConnector1">
              <a:avLst/>
            </a:prstGeom>
            <a:ln w="57150">
              <a:tailEnd type="triangle" w="med" len="med"/>
            </a:ln>
          </p:spPr>
          <p:style>
            <a:lnRef idx="1">
              <a:schemeClr val="accent1"/>
            </a:lnRef>
            <a:fillRef idx="0">
              <a:schemeClr val="accent1"/>
            </a:fillRef>
            <a:effectRef idx="0">
              <a:schemeClr val="accent1"/>
            </a:effectRef>
            <a:fontRef idx="minor">
              <a:schemeClr val="tx1"/>
            </a:fontRef>
          </p:style>
        </p:cxnSp>
        <p:sp>
          <p:nvSpPr>
            <p:cNvPr id="50" name="正方形/長方形 49"/>
            <p:cNvSpPr/>
            <p:nvPr/>
          </p:nvSpPr>
          <p:spPr>
            <a:xfrm>
              <a:off x="3699999" y="2185290"/>
              <a:ext cx="1404000" cy="723455"/>
            </a:xfrm>
            <a:prstGeom prst="rect">
              <a:avLst/>
            </a:prstGeom>
            <a:solidFill>
              <a:schemeClr val="bg1"/>
            </a:solidFill>
            <a:ln w="25400" cmpd="dbl">
              <a:solidFill>
                <a:schemeClr val="accent1">
                  <a:shade val="95000"/>
                  <a:satMod val="10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ＭＳ ゴシック" pitchFamily="49" charset="-128"/>
                  <a:ea typeface="ＭＳ ゴシック" pitchFamily="49" charset="-128"/>
                  <a:cs typeface="+mn-cs"/>
                </a:rPr>
                <a:t>家庭系ごみ</a:t>
              </a:r>
              <a:endParaRPr kumimoji="1" lang="en-US" altLang="ja-JP" sz="1400" b="1" i="0" u="none" strike="noStrike" kern="1200" cap="none" spc="0" normalizeH="0" baseline="0" noProof="0" dirty="0">
                <a:ln>
                  <a:noFill/>
                </a:ln>
                <a:solidFill>
                  <a:prstClr val="black"/>
                </a:solidFill>
                <a:effectLst/>
                <a:uLnTx/>
                <a:uFillTx/>
                <a:latin typeface="ＭＳ ゴシック" pitchFamily="49" charset="-128"/>
                <a:ea typeface="ＭＳ ゴシック" pitchFamily="49"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ＭＳ ゴシック" pitchFamily="49" charset="-128"/>
                  <a:ea typeface="ＭＳ ゴシック" pitchFamily="49" charset="-128"/>
                  <a:cs typeface="+mn-cs"/>
                </a:rPr>
                <a:t>収集輸送事業</a:t>
              </a:r>
              <a:endParaRPr kumimoji="1" lang="en-US" altLang="ja-JP" sz="1400" b="1" i="0" u="none" strike="noStrike" kern="1200" cap="none" spc="0" normalizeH="0" baseline="0" noProof="0" dirty="0">
                <a:ln>
                  <a:noFill/>
                </a:ln>
                <a:solidFill>
                  <a:prstClr val="black"/>
                </a:solidFill>
                <a:effectLst/>
                <a:uLnTx/>
                <a:uFillTx/>
                <a:latin typeface="ＭＳ ゴシック" pitchFamily="49" charset="-128"/>
                <a:ea typeface="ＭＳ ゴシック" pitchFamily="49"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ＭＳ ゴシック" pitchFamily="49" charset="-128"/>
                  <a:ea typeface="ＭＳ ゴシック" pitchFamily="49" charset="-128"/>
                  <a:cs typeface="+mn-cs"/>
                </a:rPr>
                <a:t>改革プラン</a:t>
              </a:r>
            </a:p>
          </p:txBody>
        </p:sp>
        <p:sp>
          <p:nvSpPr>
            <p:cNvPr id="51" name="正方形/長方形 50"/>
            <p:cNvSpPr/>
            <p:nvPr/>
          </p:nvSpPr>
          <p:spPr>
            <a:xfrm>
              <a:off x="3345220" y="2930267"/>
              <a:ext cx="2123124" cy="452836"/>
            </a:xfrm>
            <a:prstGeom prst="rect">
              <a:avLst/>
            </a:prstGeom>
            <a:noFill/>
            <a:ln>
              <a:no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ＭＳ ゴシック" pitchFamily="49" charset="-128"/>
                  <a:ea typeface="ＭＳ ゴシック" pitchFamily="49" charset="-128"/>
                  <a:cs typeface="+mn-cs"/>
                </a:rPr>
                <a:t>職員数の約</a:t>
              </a:r>
              <a:r>
                <a:rPr kumimoji="1" lang="en-US" altLang="ja-JP" sz="1200" b="1" i="0" u="none" strike="noStrike" kern="1200" cap="none" spc="0" normalizeH="0" baseline="0" noProof="0" dirty="0">
                  <a:ln>
                    <a:noFill/>
                  </a:ln>
                  <a:solidFill>
                    <a:prstClr val="black"/>
                  </a:solidFill>
                  <a:effectLst/>
                  <a:uLnTx/>
                  <a:uFillTx/>
                  <a:latin typeface="ＭＳ ゴシック" pitchFamily="49" charset="-128"/>
                  <a:ea typeface="ＭＳ ゴシック" pitchFamily="49" charset="-128"/>
                  <a:cs typeface="+mn-cs"/>
                </a:rPr>
                <a:t>10</a:t>
              </a:r>
              <a:r>
                <a:rPr kumimoji="1" lang="ja-JP" altLang="en-US" sz="1200" b="1" i="0" u="none" strike="noStrike" kern="1200" cap="none" spc="0" normalizeH="0" baseline="0" noProof="0" dirty="0">
                  <a:ln>
                    <a:noFill/>
                  </a:ln>
                  <a:solidFill>
                    <a:prstClr val="black"/>
                  </a:solidFill>
                  <a:effectLst/>
                  <a:uLnTx/>
                  <a:uFillTx/>
                  <a:latin typeface="ＭＳ ゴシック" pitchFamily="49" charset="-128"/>
                  <a:ea typeface="ＭＳ ゴシック" pitchFamily="49" charset="-128"/>
                  <a:cs typeface="+mn-cs"/>
                </a:rPr>
                <a:t>％相当の削減（人数にして約</a:t>
              </a:r>
              <a:r>
                <a:rPr kumimoji="1" lang="en-US" altLang="ja-JP" sz="1200" b="1" i="0" u="none" strike="noStrike" kern="1200" cap="none" spc="0" normalizeH="0" baseline="0" noProof="0" dirty="0">
                  <a:ln>
                    <a:noFill/>
                  </a:ln>
                  <a:solidFill>
                    <a:prstClr val="black"/>
                  </a:solidFill>
                  <a:effectLst/>
                  <a:uLnTx/>
                  <a:uFillTx/>
                  <a:latin typeface="ＭＳ ゴシック" pitchFamily="49" charset="-128"/>
                  <a:ea typeface="ＭＳ ゴシック" pitchFamily="49" charset="-128"/>
                  <a:cs typeface="+mn-cs"/>
                </a:rPr>
                <a:t>150</a:t>
              </a:r>
              <a:r>
                <a:rPr kumimoji="1" lang="ja-JP" altLang="en-US" sz="1200" b="1" i="0" u="none" strike="noStrike" kern="1200" cap="none" spc="0" normalizeH="0" baseline="0" noProof="0" dirty="0">
                  <a:ln>
                    <a:noFill/>
                  </a:ln>
                  <a:solidFill>
                    <a:prstClr val="black"/>
                  </a:solidFill>
                  <a:effectLst/>
                  <a:uLnTx/>
                  <a:uFillTx/>
                  <a:latin typeface="ＭＳ ゴシック" pitchFamily="49" charset="-128"/>
                  <a:ea typeface="ＭＳ ゴシック" pitchFamily="49" charset="-128"/>
                  <a:cs typeface="+mn-cs"/>
                </a:rPr>
                <a:t>名程度）</a:t>
              </a:r>
            </a:p>
          </p:txBody>
        </p:sp>
        <p:sp>
          <p:nvSpPr>
            <p:cNvPr id="86" name="正方形/長方形 85"/>
            <p:cNvSpPr/>
            <p:nvPr/>
          </p:nvSpPr>
          <p:spPr>
            <a:xfrm>
              <a:off x="5544235" y="2191130"/>
              <a:ext cx="1511209" cy="723455"/>
            </a:xfrm>
            <a:prstGeom prst="rect">
              <a:avLst/>
            </a:prstGeom>
            <a:solidFill>
              <a:schemeClr val="bg1"/>
            </a:solidFill>
            <a:ln w="25400" cmpd="dbl">
              <a:solidFill>
                <a:schemeClr val="accent1">
                  <a:shade val="95000"/>
                  <a:satMod val="10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ＭＳ ゴシック" pitchFamily="49" charset="-128"/>
                  <a:ea typeface="ＭＳ ゴシック" pitchFamily="49" charset="-128"/>
                  <a:cs typeface="+mn-cs"/>
                </a:rPr>
                <a:t>家庭系ごみ</a:t>
              </a:r>
              <a:endParaRPr kumimoji="1" lang="en-US" altLang="ja-JP" sz="1400" b="1" i="0" u="none" strike="noStrike" kern="1200" cap="none" spc="0" normalizeH="0" baseline="0" noProof="0" dirty="0">
                <a:ln>
                  <a:noFill/>
                </a:ln>
                <a:solidFill>
                  <a:prstClr val="black"/>
                </a:solidFill>
                <a:effectLst/>
                <a:uLnTx/>
                <a:uFillTx/>
                <a:latin typeface="ＭＳ ゴシック" pitchFamily="49" charset="-128"/>
                <a:ea typeface="ＭＳ ゴシック" pitchFamily="49"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ＭＳ ゴシック" pitchFamily="49" charset="-128"/>
                  <a:ea typeface="ＭＳ ゴシック" pitchFamily="49" charset="-128"/>
                  <a:cs typeface="+mn-cs"/>
                </a:rPr>
                <a:t>収集輸送事業</a:t>
              </a:r>
              <a:endParaRPr kumimoji="1" lang="en-US" altLang="ja-JP" sz="1400" b="1" i="0" u="none" strike="noStrike" kern="1200" cap="none" spc="0" normalizeH="0" baseline="0" noProof="0" dirty="0">
                <a:ln>
                  <a:noFill/>
                </a:ln>
                <a:solidFill>
                  <a:prstClr val="black"/>
                </a:solidFill>
                <a:effectLst/>
                <a:uLnTx/>
                <a:uFillTx/>
                <a:latin typeface="ＭＳ ゴシック" pitchFamily="49" charset="-128"/>
                <a:ea typeface="ＭＳ ゴシック" pitchFamily="49"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ＭＳ ゴシック" pitchFamily="49" charset="-128"/>
                  <a:ea typeface="ＭＳ ゴシック" pitchFamily="49" charset="-128"/>
                  <a:cs typeface="+mn-cs"/>
                </a:rPr>
                <a:t>改革プラン</a:t>
              </a:r>
              <a:r>
                <a:rPr kumimoji="1" lang="en-US" altLang="ja-JP" sz="1400" b="1" i="0" u="none" strike="noStrike" kern="1200" cap="none" spc="0" normalizeH="0" baseline="0" noProof="0" dirty="0">
                  <a:ln>
                    <a:noFill/>
                  </a:ln>
                  <a:solidFill>
                    <a:prstClr val="black"/>
                  </a:solidFill>
                  <a:effectLst/>
                  <a:uLnTx/>
                  <a:uFillTx/>
                  <a:latin typeface="ＭＳ ゴシック" pitchFamily="49" charset="-128"/>
                  <a:ea typeface="ＭＳ ゴシック" pitchFamily="49" charset="-128"/>
                  <a:cs typeface="+mn-cs"/>
                </a:rPr>
                <a:t>2.0</a:t>
              </a:r>
              <a:endParaRPr kumimoji="1" lang="ja-JP" altLang="en-US" sz="1400" b="1" i="0" u="none" strike="noStrike" kern="1200" cap="none" spc="0" normalizeH="0" baseline="0" noProof="0" dirty="0">
                <a:ln>
                  <a:noFill/>
                </a:ln>
                <a:solidFill>
                  <a:prstClr val="black"/>
                </a:solidFill>
                <a:effectLst/>
                <a:uLnTx/>
                <a:uFillTx/>
                <a:latin typeface="ＭＳ ゴシック" pitchFamily="49" charset="-128"/>
                <a:ea typeface="ＭＳ ゴシック" pitchFamily="49" charset="-128"/>
                <a:cs typeface="+mn-cs"/>
              </a:endParaRPr>
            </a:p>
          </p:txBody>
        </p:sp>
        <p:sp>
          <p:nvSpPr>
            <p:cNvPr id="78" name="正方形/長方形 77"/>
            <p:cNvSpPr/>
            <p:nvPr/>
          </p:nvSpPr>
          <p:spPr>
            <a:xfrm>
              <a:off x="5251168" y="2928854"/>
              <a:ext cx="2123124" cy="452836"/>
            </a:xfrm>
            <a:prstGeom prst="rect">
              <a:avLst/>
            </a:prstGeom>
            <a:noFill/>
            <a:ln>
              <a:no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ＭＳ ゴシック" pitchFamily="49" charset="-128"/>
                  <a:ea typeface="ＭＳ ゴシック" pitchFamily="49" charset="-128"/>
                  <a:cs typeface="+mn-cs"/>
                </a:rPr>
                <a:t>民間委託の拡大</a:t>
              </a:r>
              <a:endParaRPr kumimoji="1" lang="en-US" altLang="ja-JP" sz="1200" b="1" i="0" u="none" strike="noStrike" kern="1200" cap="none" spc="0" normalizeH="0" baseline="0" noProof="0" dirty="0">
                <a:ln>
                  <a:noFill/>
                </a:ln>
                <a:solidFill>
                  <a:prstClr val="black"/>
                </a:solidFill>
                <a:effectLst/>
                <a:uLnTx/>
                <a:uFillTx/>
                <a:latin typeface="ＭＳ ゴシック" pitchFamily="49" charset="-128"/>
                <a:ea typeface="ＭＳ ゴシック" pitchFamily="49"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ＭＳ ゴシック" pitchFamily="49" charset="-128"/>
                  <a:ea typeface="ＭＳ ゴシック" pitchFamily="49" charset="-128"/>
                  <a:cs typeface="+mn-cs"/>
                </a:rPr>
                <a:t>（委託規模計</a:t>
              </a:r>
              <a:r>
                <a:rPr kumimoji="1" lang="en-US" altLang="ja-JP" sz="1200" b="1" i="0" u="none" strike="noStrike" kern="1200" cap="none" spc="0" normalizeH="0" baseline="0" noProof="0" dirty="0" smtClean="0">
                  <a:ln>
                    <a:noFill/>
                  </a:ln>
                  <a:solidFill>
                    <a:schemeClr val="tx1"/>
                  </a:solidFill>
                  <a:effectLst/>
                  <a:uLnTx/>
                  <a:uFillTx/>
                  <a:latin typeface="ＭＳ ゴシック" pitchFamily="49" charset="-128"/>
                  <a:ea typeface="ＭＳ ゴシック" pitchFamily="49" charset="-128"/>
                  <a:cs typeface="+mn-cs"/>
                </a:rPr>
                <a:t>165</a:t>
              </a:r>
              <a:r>
                <a:rPr kumimoji="1" lang="ja-JP" altLang="en-US" sz="1200" b="1" i="0" u="none" strike="noStrike" kern="1200" cap="none" spc="0" normalizeH="0" baseline="0" noProof="0" dirty="0" smtClean="0">
                  <a:ln>
                    <a:noFill/>
                  </a:ln>
                  <a:solidFill>
                    <a:prstClr val="black"/>
                  </a:solidFill>
                  <a:effectLst/>
                  <a:uLnTx/>
                  <a:uFillTx/>
                  <a:latin typeface="ＭＳ ゴシック" pitchFamily="49" charset="-128"/>
                  <a:ea typeface="ＭＳ ゴシック" pitchFamily="49" charset="-128"/>
                  <a:cs typeface="+mn-cs"/>
                </a:rPr>
                <a:t>名</a:t>
              </a:r>
              <a:r>
                <a:rPr kumimoji="1" lang="ja-JP" altLang="en-US" sz="1200" b="1" i="0" u="none" strike="noStrike" kern="1200" cap="none" spc="0" normalizeH="0" baseline="0" noProof="0" dirty="0">
                  <a:ln>
                    <a:noFill/>
                  </a:ln>
                  <a:solidFill>
                    <a:prstClr val="black"/>
                  </a:solidFill>
                  <a:effectLst/>
                  <a:uLnTx/>
                  <a:uFillTx/>
                  <a:latin typeface="ＭＳ ゴシック" pitchFamily="49" charset="-128"/>
                  <a:ea typeface="ＭＳ ゴシック" pitchFamily="49" charset="-128"/>
                  <a:cs typeface="+mn-cs"/>
                </a:rPr>
                <a:t>程度）</a:t>
              </a:r>
            </a:p>
          </p:txBody>
        </p:sp>
        <p:cxnSp>
          <p:nvCxnSpPr>
            <p:cNvPr id="114" name="直線矢印コネクタ 113"/>
            <p:cNvCxnSpPr/>
            <p:nvPr/>
          </p:nvCxnSpPr>
          <p:spPr>
            <a:xfrm>
              <a:off x="5149298" y="2747127"/>
              <a:ext cx="360000" cy="0"/>
            </a:xfrm>
            <a:prstGeom prst="straightConnector1">
              <a:avLst/>
            </a:prstGeom>
            <a:ln w="57150">
              <a:tailEnd type="triangle" w="med" len="med"/>
            </a:ln>
          </p:spPr>
          <p:style>
            <a:lnRef idx="1">
              <a:schemeClr val="accent1"/>
            </a:lnRef>
            <a:fillRef idx="0">
              <a:schemeClr val="accent1"/>
            </a:fillRef>
            <a:effectRef idx="0">
              <a:schemeClr val="accent1"/>
            </a:effectRef>
            <a:fontRef idx="minor">
              <a:schemeClr val="tx1"/>
            </a:fontRef>
          </p:style>
        </p:cxnSp>
        <p:cxnSp>
          <p:nvCxnSpPr>
            <p:cNvPr id="116" name="直線矢印コネクタ 115"/>
            <p:cNvCxnSpPr/>
            <p:nvPr/>
          </p:nvCxnSpPr>
          <p:spPr>
            <a:xfrm>
              <a:off x="7104150" y="2747127"/>
              <a:ext cx="360000" cy="0"/>
            </a:xfrm>
            <a:prstGeom prst="straightConnector1">
              <a:avLst/>
            </a:prstGeom>
            <a:ln w="57150">
              <a:tailEnd type="triangle" w="med" len="med"/>
            </a:ln>
          </p:spPr>
          <p:style>
            <a:lnRef idx="1">
              <a:schemeClr val="accent1"/>
            </a:lnRef>
            <a:fillRef idx="0">
              <a:schemeClr val="accent1"/>
            </a:fillRef>
            <a:effectRef idx="0">
              <a:schemeClr val="accent1"/>
            </a:effectRef>
            <a:fontRef idx="minor">
              <a:schemeClr val="tx1"/>
            </a:fontRef>
          </p:style>
        </p:cxnSp>
      </p:grpSp>
      <p:cxnSp>
        <p:nvCxnSpPr>
          <p:cNvPr id="92" name="直線コネクタ 91"/>
          <p:cNvCxnSpPr/>
          <p:nvPr/>
        </p:nvCxnSpPr>
        <p:spPr>
          <a:xfrm>
            <a:off x="5099744" y="3981164"/>
            <a:ext cx="629463" cy="561433"/>
          </a:xfrm>
          <a:prstGeom prst="line">
            <a:avLst/>
          </a:prstGeom>
          <a:ln>
            <a:prstDash val="sysDot"/>
          </a:ln>
        </p:spPr>
        <p:style>
          <a:lnRef idx="1">
            <a:schemeClr val="accent1"/>
          </a:lnRef>
          <a:fillRef idx="0">
            <a:schemeClr val="accent1"/>
          </a:fillRef>
          <a:effectRef idx="0">
            <a:schemeClr val="accent1"/>
          </a:effectRef>
          <a:fontRef idx="minor">
            <a:schemeClr val="tx1"/>
          </a:fontRef>
        </p:style>
      </p:cxnSp>
      <p:sp>
        <p:nvSpPr>
          <p:cNvPr id="76" name="正方形/長方形 75"/>
          <p:cNvSpPr/>
          <p:nvPr/>
        </p:nvSpPr>
        <p:spPr>
          <a:xfrm>
            <a:off x="6996890" y="3658595"/>
            <a:ext cx="265844" cy="828708"/>
          </a:xfrm>
          <a:prstGeom prst="rect">
            <a:avLst/>
          </a:prstGeom>
          <a:noFill/>
          <a:ln>
            <a:noFill/>
            <a:prstDash val="sysDash"/>
          </a:ln>
        </p:spPr>
        <p:style>
          <a:lnRef idx="2">
            <a:schemeClr val="accent1">
              <a:shade val="50000"/>
            </a:schemeClr>
          </a:lnRef>
          <a:fillRef idx="1">
            <a:schemeClr val="accent1"/>
          </a:fillRef>
          <a:effectRef idx="0">
            <a:schemeClr val="accent1"/>
          </a:effectRef>
          <a:fontRef idx="minor">
            <a:schemeClr val="lt1"/>
          </a:fontRef>
        </p:style>
        <p:txBody>
          <a:bodyPr vert="eaVert" rtlCol="0" anchor="ctr"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ＭＳ ゴシック" pitchFamily="49" charset="-128"/>
                <a:ea typeface="ＭＳ ゴシック" pitchFamily="49" charset="-128"/>
                <a:cs typeface="+mn-cs"/>
              </a:rPr>
              <a:t>委託継続</a:t>
            </a:r>
          </a:p>
        </p:txBody>
      </p:sp>
      <p:grpSp>
        <p:nvGrpSpPr>
          <p:cNvPr id="10" name="グループ化 9"/>
          <p:cNvGrpSpPr/>
          <p:nvPr/>
        </p:nvGrpSpPr>
        <p:grpSpPr>
          <a:xfrm>
            <a:off x="296647" y="3431798"/>
            <a:ext cx="8594952" cy="3192395"/>
            <a:chOff x="296647" y="3479026"/>
            <a:chExt cx="8594952" cy="3145300"/>
          </a:xfrm>
        </p:grpSpPr>
        <p:grpSp>
          <p:nvGrpSpPr>
            <p:cNvPr id="5" name="グループ化 121"/>
            <p:cNvGrpSpPr/>
            <p:nvPr/>
          </p:nvGrpSpPr>
          <p:grpSpPr>
            <a:xfrm>
              <a:off x="296647" y="3479026"/>
              <a:ext cx="4804072" cy="3135322"/>
              <a:chOff x="-62797" y="3263002"/>
              <a:chExt cx="4804072" cy="3135322"/>
            </a:xfrm>
          </p:grpSpPr>
          <p:sp>
            <p:nvSpPr>
              <p:cNvPr id="69" name="正方形/長方形 68"/>
              <p:cNvSpPr/>
              <p:nvPr/>
            </p:nvSpPr>
            <p:spPr>
              <a:xfrm>
                <a:off x="1580323" y="3267647"/>
                <a:ext cx="1296000" cy="475509"/>
              </a:xfrm>
              <a:prstGeom prst="rect">
                <a:avLst/>
              </a:prstGeom>
              <a:gradFill>
                <a:gsLst>
                  <a:gs pos="0">
                    <a:schemeClr val="tx2">
                      <a:lumMod val="60000"/>
                      <a:lumOff val="40000"/>
                    </a:schemeClr>
                  </a:gs>
                  <a:gs pos="35000">
                    <a:schemeClr val="accent1">
                      <a:tint val="37000"/>
                      <a:satMod val="300000"/>
                    </a:schemeClr>
                  </a:gs>
                  <a:gs pos="100000">
                    <a:schemeClr val="accent1">
                      <a:tint val="15000"/>
                      <a:satMod val="350000"/>
                    </a:schemeClr>
                  </a:gs>
                </a:gsLst>
              </a:gradFill>
              <a:ln/>
            </p:spPr>
            <p:style>
              <a:lnRef idx="1">
                <a:schemeClr val="accent1"/>
              </a:lnRef>
              <a:fillRef idx="2">
                <a:schemeClr val="accent1"/>
              </a:fillRef>
              <a:effectRef idx="1">
                <a:schemeClr val="accent1"/>
              </a:effectRef>
              <a:fontRef idx="minor">
                <a:schemeClr val="dk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民間委託</a:t>
                </a:r>
              </a:p>
            </p:txBody>
          </p:sp>
          <p:sp>
            <p:nvSpPr>
              <p:cNvPr id="80" name="正方形/長方形 79"/>
              <p:cNvSpPr/>
              <p:nvPr/>
            </p:nvSpPr>
            <p:spPr>
              <a:xfrm>
                <a:off x="1584789" y="3794329"/>
                <a:ext cx="1296000" cy="2603995"/>
              </a:xfrm>
              <a:prstGeom prst="rect">
                <a:avLst/>
              </a:prstGeom>
              <a:solidFill>
                <a:schemeClr val="bg1"/>
              </a:solidFill>
              <a:ln/>
            </p:spPr>
            <p:style>
              <a:lnRef idx="1">
                <a:schemeClr val="accent1"/>
              </a:lnRef>
              <a:fillRef idx="3">
                <a:schemeClr val="accent1"/>
              </a:fillRef>
              <a:effectRef idx="2">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直　営</a:t>
                </a:r>
                <a:endParaRPr kumimoji="1" lang="en-US" altLang="ja-JP"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15" name="正方形/長方形 114"/>
              <p:cNvSpPr/>
              <p:nvPr/>
            </p:nvSpPr>
            <p:spPr>
              <a:xfrm>
                <a:off x="-62797" y="3263002"/>
                <a:ext cx="1296144" cy="3135321"/>
              </a:xfrm>
              <a:prstGeom prst="rect">
                <a:avLst/>
              </a:prstGeom>
              <a:solidFill>
                <a:schemeClr val="bg1"/>
              </a:solidFill>
              <a:ln/>
            </p:spPr>
            <p:style>
              <a:lnRef idx="1">
                <a:schemeClr val="accent1"/>
              </a:lnRef>
              <a:fillRef idx="3">
                <a:schemeClr val="accent1"/>
              </a:fillRef>
              <a:effectRef idx="2">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直　営</a:t>
                </a:r>
                <a:endParaRPr kumimoji="1" lang="en-US" altLang="ja-JP"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81" name="正方形/長方形 80"/>
              <p:cNvSpPr/>
              <p:nvPr/>
            </p:nvSpPr>
            <p:spPr>
              <a:xfrm>
                <a:off x="3445275" y="3267647"/>
                <a:ext cx="1296000" cy="475509"/>
              </a:xfrm>
              <a:prstGeom prst="rect">
                <a:avLst/>
              </a:prstGeom>
              <a:gradFill>
                <a:gsLst>
                  <a:gs pos="0">
                    <a:schemeClr val="tx2">
                      <a:lumMod val="60000"/>
                      <a:lumOff val="40000"/>
                    </a:schemeClr>
                  </a:gs>
                  <a:gs pos="35000">
                    <a:schemeClr val="accent1">
                      <a:tint val="37000"/>
                      <a:satMod val="300000"/>
                    </a:schemeClr>
                  </a:gs>
                  <a:gs pos="100000">
                    <a:schemeClr val="accent1">
                      <a:tint val="15000"/>
                      <a:satMod val="350000"/>
                    </a:schemeClr>
                  </a:gs>
                </a:gsLst>
              </a:gradFill>
              <a:ln/>
            </p:spPr>
            <p:style>
              <a:lnRef idx="1">
                <a:schemeClr val="accent1"/>
              </a:lnRef>
              <a:fillRef idx="2">
                <a:schemeClr val="accent1"/>
              </a:fillRef>
              <a:effectRef idx="1">
                <a:schemeClr val="accent1"/>
              </a:effectRef>
              <a:fontRef idx="minor">
                <a:schemeClr val="dk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民間委託</a:t>
                </a:r>
              </a:p>
            </p:txBody>
          </p:sp>
        </p:grpSp>
        <p:sp>
          <p:nvSpPr>
            <p:cNvPr id="53" name="正方形/長方形 52"/>
            <p:cNvSpPr/>
            <p:nvPr/>
          </p:nvSpPr>
          <p:spPr>
            <a:xfrm>
              <a:off x="3799278" y="4010352"/>
              <a:ext cx="1296000" cy="2084867"/>
            </a:xfrm>
            <a:prstGeom prst="rect">
              <a:avLst/>
            </a:prstGeom>
            <a:solidFill>
              <a:schemeClr val="bg1"/>
            </a:solidFill>
            <a:ln/>
          </p:spPr>
          <p:style>
            <a:lnRef idx="1">
              <a:schemeClr val="accent1"/>
            </a:lnRef>
            <a:fillRef idx="3">
              <a:schemeClr val="accent1"/>
            </a:fillRef>
            <a:effectRef idx="2">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直　営</a:t>
              </a:r>
              <a:endParaRPr kumimoji="1" lang="en-US" altLang="ja-JP"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58" name="正方形/長方形 57"/>
            <p:cNvSpPr/>
            <p:nvPr/>
          </p:nvSpPr>
          <p:spPr>
            <a:xfrm>
              <a:off x="3803902" y="6146347"/>
              <a:ext cx="1296000" cy="468000"/>
            </a:xfrm>
            <a:prstGeom prst="rect">
              <a:avLst/>
            </a:prstGeom>
            <a:solidFill>
              <a:schemeClr val="tx2">
                <a:lumMod val="75000"/>
              </a:schemeClr>
            </a:solidFill>
            <a:ln w="31750">
              <a:prstDash val="sysDot"/>
            </a:ln>
          </p:spPr>
          <p:style>
            <a:lnRef idx="1">
              <a:schemeClr val="accent1"/>
            </a:lnRef>
            <a:fillRef idx="2">
              <a:schemeClr val="accent1"/>
            </a:fillRef>
            <a:effectRef idx="1">
              <a:schemeClr val="accent1"/>
            </a:effectRef>
            <a:fontRef idx="minor">
              <a:schemeClr val="dk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効率化</a:t>
              </a:r>
              <a:endParaRPr kumimoji="1" lang="en-US" altLang="ja-JP" sz="14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4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150</a:t>
              </a:r>
              <a:r>
                <a:rPr kumimoji="1" lang="ja-JP" altLang="en-US" sz="14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名）</a:t>
              </a:r>
            </a:p>
          </p:txBody>
        </p:sp>
        <p:grpSp>
          <p:nvGrpSpPr>
            <p:cNvPr id="7" name="グループ化 6"/>
            <p:cNvGrpSpPr/>
            <p:nvPr/>
          </p:nvGrpSpPr>
          <p:grpSpPr>
            <a:xfrm>
              <a:off x="3253434" y="4722411"/>
              <a:ext cx="493926" cy="1060704"/>
              <a:chOff x="2871206" y="4722411"/>
              <a:chExt cx="493926" cy="1060704"/>
            </a:xfrm>
          </p:grpSpPr>
          <p:sp>
            <p:nvSpPr>
              <p:cNvPr id="45" name="二等辺三角形 44"/>
              <p:cNvSpPr/>
              <p:nvPr/>
            </p:nvSpPr>
            <p:spPr>
              <a:xfrm rot="5400000">
                <a:off x="2727340" y="5145323"/>
                <a:ext cx="1060704" cy="214880"/>
              </a:xfrm>
              <a:prstGeom prst="triangle">
                <a:avLst>
                  <a:gd name="adj" fmla="val 44402"/>
                </a:avLst>
              </a:prstGeom>
              <a:solidFill>
                <a:schemeClr val="bg2">
                  <a:lumMod val="50000"/>
                </a:schemeClr>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61" name="正方形/長方形 60"/>
              <p:cNvSpPr/>
              <p:nvPr/>
            </p:nvSpPr>
            <p:spPr>
              <a:xfrm>
                <a:off x="2871206" y="4772189"/>
                <a:ext cx="265844" cy="961147"/>
              </a:xfrm>
              <a:prstGeom prst="rect">
                <a:avLst/>
              </a:prstGeom>
              <a:noFill/>
              <a:ln>
                <a:noFill/>
                <a:prstDash val="sysDash"/>
              </a:ln>
            </p:spPr>
            <p:style>
              <a:lnRef idx="2">
                <a:schemeClr val="accent1">
                  <a:shade val="50000"/>
                </a:schemeClr>
              </a:lnRef>
              <a:fillRef idx="1">
                <a:schemeClr val="accent1"/>
              </a:fillRef>
              <a:effectRef idx="0">
                <a:schemeClr val="accent1"/>
              </a:effectRef>
              <a:fontRef idx="minor">
                <a:schemeClr val="lt1"/>
              </a:fontRef>
            </p:style>
            <p:txBody>
              <a:bodyPr vert="eaVert" rtlCol="0" anchor="ctr"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ＭＳ ゴシック" pitchFamily="49" charset="-128"/>
                    <a:ea typeface="ＭＳ ゴシック" pitchFamily="49" charset="-128"/>
                    <a:cs typeface="+mn-cs"/>
                  </a:rPr>
                  <a:t>定数削減</a:t>
                </a:r>
              </a:p>
            </p:txBody>
          </p:sp>
        </p:grpSp>
        <p:sp>
          <p:nvSpPr>
            <p:cNvPr id="70" name="正方形/長方形 69"/>
            <p:cNvSpPr/>
            <p:nvPr/>
          </p:nvSpPr>
          <p:spPr>
            <a:xfrm>
              <a:off x="7593216" y="4557658"/>
              <a:ext cx="1296000" cy="475284"/>
            </a:xfrm>
            <a:prstGeom prst="rect">
              <a:avLst/>
            </a:prstGeom>
            <a:solidFill>
              <a:schemeClr val="accent1">
                <a:lumMod val="40000"/>
                <a:lumOff val="60000"/>
              </a:schemeClr>
            </a:solidFill>
            <a:ln w="31750">
              <a:solidFill>
                <a:schemeClr val="tx2">
                  <a:lumMod val="75000"/>
                </a:schemeClr>
              </a:solidFill>
              <a:prstDash val="sysDash"/>
            </a:ln>
          </p:spPr>
          <p:style>
            <a:lnRef idx="1">
              <a:schemeClr val="accent1"/>
            </a:lnRef>
            <a:fillRef idx="2">
              <a:schemeClr val="accent1"/>
            </a:fillRef>
            <a:effectRef idx="1">
              <a:schemeClr val="accent1"/>
            </a:effectRef>
            <a:fontRef idx="minor">
              <a:schemeClr val="dk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民間委託</a:t>
              </a:r>
            </a:p>
          </p:txBody>
        </p:sp>
        <p:sp>
          <p:nvSpPr>
            <p:cNvPr id="72" name="正方形/長方形 71"/>
            <p:cNvSpPr/>
            <p:nvPr/>
          </p:nvSpPr>
          <p:spPr>
            <a:xfrm>
              <a:off x="7593216" y="6146346"/>
              <a:ext cx="1296000" cy="468000"/>
            </a:xfrm>
            <a:prstGeom prst="rect">
              <a:avLst/>
            </a:prstGeom>
            <a:solidFill>
              <a:schemeClr val="tx2">
                <a:lumMod val="75000"/>
              </a:schemeClr>
            </a:solidFill>
            <a:ln w="31750">
              <a:prstDash val="sysDot"/>
            </a:ln>
          </p:spPr>
          <p:style>
            <a:lnRef idx="1">
              <a:schemeClr val="accent1"/>
            </a:lnRef>
            <a:fillRef idx="2">
              <a:schemeClr val="accent1"/>
            </a:fillRef>
            <a:effectRef idx="1">
              <a:schemeClr val="accent1"/>
            </a:effectRef>
            <a:fontRef idx="minor">
              <a:schemeClr val="dk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効率化</a:t>
              </a:r>
              <a:endParaRPr kumimoji="1" lang="en-US" altLang="ja-JP" sz="14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4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150</a:t>
              </a:r>
              <a:r>
                <a:rPr kumimoji="1" lang="ja-JP" altLang="en-US" sz="14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名）</a:t>
              </a:r>
            </a:p>
          </p:txBody>
        </p:sp>
        <p:sp>
          <p:nvSpPr>
            <p:cNvPr id="8" name="右矢印 7"/>
            <p:cNvSpPr/>
            <p:nvPr/>
          </p:nvSpPr>
          <p:spPr>
            <a:xfrm>
              <a:off x="5197852" y="6316501"/>
              <a:ext cx="414659" cy="301155"/>
            </a:xfrm>
            <a:prstGeom prst="rightArrow">
              <a:avLst>
                <a:gd name="adj1" fmla="val 50000"/>
                <a:gd name="adj2" fmla="val 64542"/>
              </a:avLst>
            </a:prstGeom>
            <a:solidFill>
              <a:schemeClr val="tx2">
                <a:lumMod val="60000"/>
                <a:lumOff val="4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74" name="正方形/長方形 73"/>
            <p:cNvSpPr/>
            <p:nvPr/>
          </p:nvSpPr>
          <p:spPr>
            <a:xfrm>
              <a:off x="5111551" y="6087393"/>
              <a:ext cx="587486" cy="416388"/>
            </a:xfrm>
            <a:prstGeom prst="rect">
              <a:avLst/>
            </a:prstGeom>
            <a:noFill/>
            <a:ln>
              <a:noFill/>
              <a:prstDash val="sysDash"/>
            </a:ln>
          </p:spPr>
          <p:style>
            <a:lnRef idx="2">
              <a:schemeClr val="accent1">
                <a:shade val="50000"/>
              </a:schemeClr>
            </a:lnRef>
            <a:fillRef idx="1">
              <a:schemeClr val="accent1"/>
            </a:fillRef>
            <a:effectRef idx="0">
              <a:schemeClr val="accent1"/>
            </a:effectRef>
            <a:fontRef idx="minor">
              <a:schemeClr val="lt1"/>
            </a:fontRef>
          </p:style>
          <p:txBody>
            <a:bodyPr vert="horz" rtlCol="0" anchor="ctr"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ＭＳ ゴシック" pitchFamily="49" charset="-128"/>
                  <a:ea typeface="ＭＳ ゴシック" pitchFamily="49" charset="-128"/>
                  <a:cs typeface="+mn-cs"/>
                </a:rPr>
                <a:t>効果</a:t>
              </a:r>
              <a:endParaRPr kumimoji="1" lang="en-US" altLang="ja-JP" sz="1200" b="1" i="0" u="none" strike="noStrike" kern="1200" cap="none" spc="0" normalizeH="0" baseline="0" noProof="0" dirty="0">
                <a:ln>
                  <a:noFill/>
                </a:ln>
                <a:solidFill>
                  <a:prstClr val="black"/>
                </a:solidFill>
                <a:effectLst/>
                <a:uLnTx/>
                <a:uFillTx/>
                <a:latin typeface="ＭＳ ゴシック" pitchFamily="49" charset="-128"/>
                <a:ea typeface="ＭＳ ゴシック" pitchFamily="49"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ＭＳ ゴシック" pitchFamily="49" charset="-128"/>
                  <a:ea typeface="ＭＳ ゴシック" pitchFamily="49" charset="-128"/>
                  <a:cs typeface="+mn-cs"/>
                </a:rPr>
                <a:t>継続</a:t>
              </a:r>
            </a:p>
          </p:txBody>
        </p:sp>
        <p:sp>
          <p:nvSpPr>
            <p:cNvPr id="87" name="正方形/長方形 86"/>
            <p:cNvSpPr/>
            <p:nvPr/>
          </p:nvSpPr>
          <p:spPr>
            <a:xfrm>
              <a:off x="5701601" y="4570230"/>
              <a:ext cx="1296000" cy="1524989"/>
            </a:xfrm>
            <a:prstGeom prst="rect">
              <a:avLst/>
            </a:prstGeom>
            <a:solidFill>
              <a:schemeClr val="bg1"/>
            </a:solidFill>
            <a:ln/>
          </p:spPr>
          <p:style>
            <a:lnRef idx="1">
              <a:schemeClr val="accent1"/>
            </a:lnRef>
            <a:fillRef idx="3">
              <a:schemeClr val="accent1"/>
            </a:fillRef>
            <a:effectRef idx="2">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直　営</a:t>
              </a:r>
              <a:endParaRPr kumimoji="1" lang="en-US" altLang="ja-JP"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88" name="正方形/長方形 87"/>
            <p:cNvSpPr/>
            <p:nvPr/>
          </p:nvSpPr>
          <p:spPr>
            <a:xfrm>
              <a:off x="5700415" y="3483229"/>
              <a:ext cx="1296000" cy="1032854"/>
            </a:xfrm>
            <a:prstGeom prst="rect">
              <a:avLst/>
            </a:prstGeom>
            <a:gradFill>
              <a:gsLst>
                <a:gs pos="0">
                  <a:schemeClr val="bg2">
                    <a:lumMod val="50000"/>
                  </a:schemeClr>
                </a:gs>
                <a:gs pos="35000">
                  <a:schemeClr val="accent1">
                    <a:tint val="37000"/>
                    <a:satMod val="300000"/>
                  </a:schemeClr>
                </a:gs>
                <a:gs pos="100000">
                  <a:schemeClr val="accent1">
                    <a:tint val="15000"/>
                    <a:satMod val="350000"/>
                  </a:schemeClr>
                </a:gs>
              </a:gsLst>
            </a:gradFill>
            <a:ln/>
          </p:spPr>
          <p:style>
            <a:lnRef idx="1">
              <a:schemeClr val="accent1"/>
            </a:lnRef>
            <a:fillRef idx="2">
              <a:schemeClr val="accent1"/>
            </a:fillRef>
            <a:effectRef idx="1">
              <a:schemeClr val="accent1"/>
            </a:effectRef>
            <a:fontRef idx="minor">
              <a:schemeClr val="dk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民間委託</a:t>
              </a:r>
            </a:p>
          </p:txBody>
        </p:sp>
        <p:sp>
          <p:nvSpPr>
            <p:cNvPr id="90" name="正方形/長方形 89"/>
            <p:cNvSpPr/>
            <p:nvPr/>
          </p:nvSpPr>
          <p:spPr>
            <a:xfrm>
              <a:off x="5697232" y="6156326"/>
              <a:ext cx="1296000" cy="468000"/>
            </a:xfrm>
            <a:prstGeom prst="rect">
              <a:avLst/>
            </a:prstGeom>
            <a:solidFill>
              <a:schemeClr val="tx2">
                <a:lumMod val="75000"/>
              </a:schemeClr>
            </a:solidFill>
            <a:ln w="31750">
              <a:prstDash val="sysDot"/>
            </a:ln>
          </p:spPr>
          <p:style>
            <a:lnRef idx="1">
              <a:schemeClr val="accent1"/>
            </a:lnRef>
            <a:fillRef idx="2">
              <a:schemeClr val="accent1"/>
            </a:fillRef>
            <a:effectRef idx="1">
              <a:schemeClr val="accent1"/>
            </a:effectRef>
            <a:fontRef idx="minor">
              <a:schemeClr val="dk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効率化</a:t>
              </a:r>
              <a:endParaRPr kumimoji="1" lang="en-US" altLang="ja-JP" sz="14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4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150</a:t>
              </a:r>
              <a:r>
                <a:rPr kumimoji="1" lang="ja-JP" altLang="en-US" sz="14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名）</a:t>
              </a:r>
            </a:p>
          </p:txBody>
        </p:sp>
        <p:sp>
          <p:nvSpPr>
            <p:cNvPr id="120" name="正方形/長方形 119"/>
            <p:cNvSpPr/>
            <p:nvPr/>
          </p:nvSpPr>
          <p:spPr>
            <a:xfrm>
              <a:off x="7595599" y="5082313"/>
              <a:ext cx="1296000" cy="1009553"/>
            </a:xfrm>
            <a:prstGeom prst="rect">
              <a:avLst/>
            </a:prstGeom>
            <a:solidFill>
              <a:schemeClr val="bg1"/>
            </a:solidFill>
            <a:ln/>
          </p:spPr>
          <p:style>
            <a:lnRef idx="1">
              <a:schemeClr val="accent1"/>
            </a:lnRef>
            <a:fillRef idx="3">
              <a:schemeClr val="accent1"/>
            </a:fillRef>
            <a:effectRef idx="2">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直　営</a:t>
              </a:r>
              <a:endParaRPr kumimoji="1" lang="en-US" altLang="ja-JP"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27" name="右矢印 126"/>
            <p:cNvSpPr/>
            <p:nvPr/>
          </p:nvSpPr>
          <p:spPr>
            <a:xfrm>
              <a:off x="7097309" y="6316501"/>
              <a:ext cx="414659" cy="301155"/>
            </a:xfrm>
            <a:prstGeom prst="rightArrow">
              <a:avLst>
                <a:gd name="adj1" fmla="val 50000"/>
                <a:gd name="adj2" fmla="val 64542"/>
              </a:avLst>
            </a:prstGeom>
            <a:solidFill>
              <a:schemeClr val="tx2">
                <a:lumMod val="60000"/>
                <a:lumOff val="4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28" name="正方形/長方形 127"/>
            <p:cNvSpPr/>
            <p:nvPr/>
          </p:nvSpPr>
          <p:spPr>
            <a:xfrm>
              <a:off x="7011008" y="6087393"/>
              <a:ext cx="587486" cy="416388"/>
            </a:xfrm>
            <a:prstGeom prst="rect">
              <a:avLst/>
            </a:prstGeom>
            <a:noFill/>
            <a:ln>
              <a:noFill/>
              <a:prstDash val="sysDash"/>
            </a:ln>
          </p:spPr>
          <p:style>
            <a:lnRef idx="2">
              <a:schemeClr val="accent1">
                <a:shade val="50000"/>
              </a:schemeClr>
            </a:lnRef>
            <a:fillRef idx="1">
              <a:schemeClr val="accent1"/>
            </a:fillRef>
            <a:effectRef idx="0">
              <a:schemeClr val="accent1"/>
            </a:effectRef>
            <a:fontRef idx="minor">
              <a:schemeClr val="lt1"/>
            </a:fontRef>
          </p:style>
          <p:txBody>
            <a:bodyPr vert="horz" rtlCol="0" anchor="ctr"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ＭＳ ゴシック" pitchFamily="49" charset="-128"/>
                  <a:ea typeface="ＭＳ ゴシック" pitchFamily="49" charset="-128"/>
                  <a:cs typeface="+mn-cs"/>
                </a:rPr>
                <a:t>効果</a:t>
              </a:r>
              <a:endParaRPr kumimoji="1" lang="en-US" altLang="ja-JP" sz="1200" b="1" i="0" u="none" strike="noStrike" kern="1200" cap="none" spc="0" normalizeH="0" baseline="0" noProof="0" dirty="0">
                <a:ln>
                  <a:noFill/>
                </a:ln>
                <a:solidFill>
                  <a:prstClr val="black"/>
                </a:solidFill>
                <a:effectLst/>
                <a:uLnTx/>
                <a:uFillTx/>
                <a:latin typeface="ＭＳ ゴシック" pitchFamily="49" charset="-128"/>
                <a:ea typeface="ＭＳ ゴシック" pitchFamily="49"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ＭＳ ゴシック" pitchFamily="49" charset="-128"/>
                  <a:ea typeface="ＭＳ ゴシック" pitchFamily="49" charset="-128"/>
                  <a:cs typeface="+mn-cs"/>
                </a:rPr>
                <a:t>継続</a:t>
              </a:r>
            </a:p>
          </p:txBody>
        </p:sp>
        <p:sp>
          <p:nvSpPr>
            <p:cNvPr id="94" name="正方形/長方形 93"/>
            <p:cNvSpPr/>
            <p:nvPr/>
          </p:nvSpPr>
          <p:spPr>
            <a:xfrm>
              <a:off x="7587927" y="3483228"/>
              <a:ext cx="1296000" cy="1032854"/>
            </a:xfrm>
            <a:prstGeom prst="rect">
              <a:avLst/>
            </a:prstGeom>
            <a:gradFill>
              <a:gsLst>
                <a:gs pos="0">
                  <a:schemeClr val="bg2">
                    <a:lumMod val="50000"/>
                  </a:schemeClr>
                </a:gs>
                <a:gs pos="35000">
                  <a:schemeClr val="accent1">
                    <a:tint val="37000"/>
                    <a:satMod val="300000"/>
                  </a:schemeClr>
                </a:gs>
                <a:gs pos="100000">
                  <a:schemeClr val="accent1">
                    <a:tint val="15000"/>
                    <a:satMod val="350000"/>
                  </a:schemeClr>
                </a:gs>
              </a:gsLst>
            </a:gradFill>
            <a:ln/>
          </p:spPr>
          <p:style>
            <a:lnRef idx="1">
              <a:schemeClr val="accent1"/>
            </a:lnRef>
            <a:fillRef idx="2">
              <a:schemeClr val="accent1"/>
            </a:fillRef>
            <a:effectRef idx="1">
              <a:schemeClr val="accent1"/>
            </a:effectRef>
            <a:fontRef idx="minor">
              <a:schemeClr val="dk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民間委託</a:t>
              </a:r>
            </a:p>
          </p:txBody>
        </p:sp>
      </p:grpSp>
      <p:sp>
        <p:nvSpPr>
          <p:cNvPr id="59" name="二等辺三角形 58"/>
          <p:cNvSpPr/>
          <p:nvPr/>
        </p:nvSpPr>
        <p:spPr>
          <a:xfrm rot="5400000">
            <a:off x="1228549" y="5110999"/>
            <a:ext cx="1087522" cy="255407"/>
          </a:xfrm>
          <a:prstGeom prst="triangle">
            <a:avLst>
              <a:gd name="adj" fmla="val 44402"/>
            </a:avLst>
          </a:prstGeom>
          <a:solidFill>
            <a:schemeClr val="bg2">
              <a:lumMod val="50000"/>
            </a:schemeClr>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75" name="二等辺三角形 74"/>
          <p:cNvSpPr/>
          <p:nvPr/>
        </p:nvSpPr>
        <p:spPr>
          <a:xfrm rot="5400000">
            <a:off x="6856547" y="4011973"/>
            <a:ext cx="1087521" cy="255407"/>
          </a:xfrm>
          <a:prstGeom prst="triangle">
            <a:avLst>
              <a:gd name="adj" fmla="val 44402"/>
            </a:avLst>
          </a:prstGeom>
          <a:solidFill>
            <a:schemeClr val="bg2">
              <a:lumMod val="50000"/>
            </a:schemeClr>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22" name="二等辺三角形 121"/>
          <p:cNvSpPr/>
          <p:nvPr/>
        </p:nvSpPr>
        <p:spPr>
          <a:xfrm rot="5400000">
            <a:off x="4970325" y="3835679"/>
            <a:ext cx="1087521" cy="255407"/>
          </a:xfrm>
          <a:prstGeom prst="triangle">
            <a:avLst>
              <a:gd name="adj" fmla="val 44402"/>
            </a:avLst>
          </a:prstGeom>
          <a:solidFill>
            <a:schemeClr val="bg2">
              <a:lumMod val="50000"/>
            </a:schemeClr>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73" name="正方形/長方形 72"/>
          <p:cNvSpPr/>
          <p:nvPr/>
        </p:nvSpPr>
        <p:spPr>
          <a:xfrm>
            <a:off x="251520" y="260648"/>
            <a:ext cx="5904656" cy="369332"/>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経営形態</a:t>
            </a:r>
            <a:r>
              <a:rPr kumimoji="1" lang="ja-JP" altLang="en-US" sz="1800" b="1"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rPr>
              <a:t>の見直し　</a:t>
            </a:r>
            <a:endParaRPr kumimoji="1" lang="ja-JP" altLang="en-US" sz="1800" b="1" i="0" u="none" strike="noStrike" kern="1200" cap="none" spc="0" normalizeH="0" baseline="0" noProof="0" dirty="0">
              <a:ln>
                <a:noFill/>
              </a:ln>
              <a:solidFill>
                <a:srgbClr val="FF0000"/>
              </a:solidFill>
              <a:effectLst/>
              <a:uLnTx/>
              <a:uFillTx/>
              <a:latin typeface="Calibri" pitchFamily="34" charset="0"/>
              <a:ea typeface="ＭＳ Ｐゴシック" panose="020B0600070205080204" pitchFamily="50" charset="-128"/>
              <a:cs typeface="+mn-cs"/>
            </a:endParaRPr>
          </a:p>
        </p:txBody>
      </p:sp>
      <p:sp>
        <p:nvSpPr>
          <p:cNvPr id="67" name="テキスト ボックス 66"/>
          <p:cNvSpPr txBox="1"/>
          <p:nvPr/>
        </p:nvSpPr>
        <p:spPr>
          <a:xfrm>
            <a:off x="0" y="0"/>
            <a:ext cx="4777066" cy="2616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Ⅱ</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公民連携</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経営形態の見直し</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民営化の取組</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・ごみ（一般廃棄物）</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cxnSp>
        <p:nvCxnSpPr>
          <p:cNvPr id="11" name="直線コネクタ 10"/>
          <p:cNvCxnSpPr/>
          <p:nvPr/>
        </p:nvCxnSpPr>
        <p:spPr>
          <a:xfrm>
            <a:off x="1592791" y="3442558"/>
            <a:ext cx="346976" cy="528522"/>
          </a:xfrm>
          <a:prstGeom prst="line">
            <a:avLst/>
          </a:prstGeom>
          <a:ln>
            <a:prstDash val="sysDot"/>
          </a:ln>
        </p:spPr>
        <p:style>
          <a:lnRef idx="1">
            <a:schemeClr val="accent1"/>
          </a:lnRef>
          <a:fillRef idx="0">
            <a:schemeClr val="accent1"/>
          </a:fillRef>
          <a:effectRef idx="0">
            <a:schemeClr val="accent1"/>
          </a:effectRef>
          <a:fontRef idx="minor">
            <a:schemeClr val="tx1"/>
          </a:fontRef>
        </p:style>
      </p:cxnSp>
      <p:cxnSp>
        <p:nvCxnSpPr>
          <p:cNvPr id="14" name="直線コネクタ 13"/>
          <p:cNvCxnSpPr/>
          <p:nvPr/>
        </p:nvCxnSpPr>
        <p:spPr>
          <a:xfrm>
            <a:off x="1592791" y="6614063"/>
            <a:ext cx="351442" cy="0"/>
          </a:xfrm>
          <a:prstGeom prst="line">
            <a:avLst/>
          </a:prstGeom>
          <a:ln>
            <a:prstDash val="sysDot"/>
          </a:ln>
        </p:spPr>
        <p:style>
          <a:lnRef idx="1">
            <a:schemeClr val="accent1"/>
          </a:lnRef>
          <a:fillRef idx="0">
            <a:schemeClr val="accent1"/>
          </a:fillRef>
          <a:effectRef idx="0">
            <a:schemeClr val="accent1"/>
          </a:effectRef>
          <a:fontRef idx="minor">
            <a:schemeClr val="tx1"/>
          </a:fontRef>
        </p:style>
      </p:cxnSp>
      <p:cxnSp>
        <p:nvCxnSpPr>
          <p:cNvPr id="84" name="直線コネクタ 83"/>
          <p:cNvCxnSpPr/>
          <p:nvPr/>
        </p:nvCxnSpPr>
        <p:spPr>
          <a:xfrm>
            <a:off x="3235767" y="3972972"/>
            <a:ext cx="563511" cy="0"/>
          </a:xfrm>
          <a:prstGeom prst="line">
            <a:avLst/>
          </a:prstGeom>
          <a:ln>
            <a:prstDash val="sysDot"/>
          </a:ln>
        </p:spPr>
        <p:style>
          <a:lnRef idx="1">
            <a:schemeClr val="accent1"/>
          </a:lnRef>
          <a:fillRef idx="0">
            <a:schemeClr val="accent1"/>
          </a:fillRef>
          <a:effectRef idx="0">
            <a:schemeClr val="accent1"/>
          </a:effectRef>
          <a:fontRef idx="minor">
            <a:schemeClr val="tx1"/>
          </a:fontRef>
        </p:style>
      </p:cxnSp>
      <p:cxnSp>
        <p:nvCxnSpPr>
          <p:cNvPr id="85" name="直線コネクタ 84"/>
          <p:cNvCxnSpPr/>
          <p:nvPr/>
        </p:nvCxnSpPr>
        <p:spPr>
          <a:xfrm flipV="1">
            <a:off x="3239480" y="6087163"/>
            <a:ext cx="562039" cy="526900"/>
          </a:xfrm>
          <a:prstGeom prst="line">
            <a:avLst/>
          </a:prstGeom>
          <a:ln>
            <a:prstDash val="sysDot"/>
          </a:ln>
        </p:spPr>
        <p:style>
          <a:lnRef idx="1">
            <a:schemeClr val="accent1"/>
          </a:lnRef>
          <a:fillRef idx="0">
            <a:schemeClr val="accent1"/>
          </a:fillRef>
          <a:effectRef idx="0">
            <a:schemeClr val="accent1"/>
          </a:effectRef>
          <a:fontRef idx="minor">
            <a:schemeClr val="tx1"/>
          </a:fontRef>
        </p:style>
      </p:cxnSp>
      <p:cxnSp>
        <p:nvCxnSpPr>
          <p:cNvPr id="93" name="直線コネクタ 92"/>
          <p:cNvCxnSpPr/>
          <p:nvPr/>
        </p:nvCxnSpPr>
        <p:spPr>
          <a:xfrm>
            <a:off x="5095278" y="6083759"/>
            <a:ext cx="633929" cy="3404"/>
          </a:xfrm>
          <a:prstGeom prst="line">
            <a:avLst/>
          </a:prstGeom>
          <a:ln>
            <a:prstDash val="sysDot"/>
          </a:ln>
        </p:spPr>
        <p:style>
          <a:lnRef idx="1">
            <a:schemeClr val="accent1"/>
          </a:lnRef>
          <a:fillRef idx="0">
            <a:schemeClr val="accent1"/>
          </a:fillRef>
          <a:effectRef idx="0">
            <a:schemeClr val="accent1"/>
          </a:effectRef>
          <a:fontRef idx="minor">
            <a:schemeClr val="tx1"/>
          </a:fontRef>
        </p:style>
      </p:cxnSp>
      <p:cxnSp>
        <p:nvCxnSpPr>
          <p:cNvPr id="125" name="直線コネクタ 124"/>
          <p:cNvCxnSpPr/>
          <p:nvPr/>
        </p:nvCxnSpPr>
        <p:spPr>
          <a:xfrm>
            <a:off x="7018640" y="4542597"/>
            <a:ext cx="574576" cy="516493"/>
          </a:xfrm>
          <a:prstGeom prst="line">
            <a:avLst/>
          </a:prstGeom>
          <a:ln>
            <a:prstDash val="sysDot"/>
          </a:ln>
        </p:spPr>
        <p:style>
          <a:lnRef idx="1">
            <a:schemeClr val="accent1"/>
          </a:lnRef>
          <a:fillRef idx="0">
            <a:schemeClr val="accent1"/>
          </a:fillRef>
          <a:effectRef idx="0">
            <a:schemeClr val="accent1"/>
          </a:effectRef>
          <a:fontRef idx="minor">
            <a:schemeClr val="tx1"/>
          </a:fontRef>
        </p:style>
      </p:cxnSp>
      <p:cxnSp>
        <p:nvCxnSpPr>
          <p:cNvPr id="126" name="直線コネクタ 125"/>
          <p:cNvCxnSpPr/>
          <p:nvPr/>
        </p:nvCxnSpPr>
        <p:spPr>
          <a:xfrm>
            <a:off x="7015457" y="6083759"/>
            <a:ext cx="577759" cy="0"/>
          </a:xfrm>
          <a:prstGeom prst="line">
            <a:avLst/>
          </a:prstGeom>
          <a:ln>
            <a:prstDash val="sysDot"/>
          </a:ln>
        </p:spPr>
        <p:style>
          <a:lnRef idx="1">
            <a:schemeClr val="accent1"/>
          </a:lnRef>
          <a:fillRef idx="0">
            <a:schemeClr val="accent1"/>
          </a:fillRef>
          <a:effectRef idx="0">
            <a:schemeClr val="accent1"/>
          </a:effectRef>
          <a:fontRef idx="minor">
            <a:schemeClr val="tx1"/>
          </a:fontRef>
        </p:style>
      </p:cxnSp>
      <p:sp>
        <p:nvSpPr>
          <p:cNvPr id="123" name="正方形/長方形 122"/>
          <p:cNvSpPr/>
          <p:nvPr/>
        </p:nvSpPr>
        <p:spPr>
          <a:xfrm>
            <a:off x="5107871" y="3542676"/>
            <a:ext cx="265844" cy="828708"/>
          </a:xfrm>
          <a:prstGeom prst="rect">
            <a:avLst/>
          </a:prstGeom>
          <a:noFill/>
          <a:ln>
            <a:noFill/>
            <a:prstDash val="sysDash"/>
          </a:ln>
        </p:spPr>
        <p:style>
          <a:lnRef idx="2">
            <a:schemeClr val="accent1">
              <a:shade val="50000"/>
            </a:schemeClr>
          </a:lnRef>
          <a:fillRef idx="1">
            <a:schemeClr val="accent1"/>
          </a:fillRef>
          <a:effectRef idx="0">
            <a:schemeClr val="accent1"/>
          </a:effectRef>
          <a:fontRef idx="minor">
            <a:schemeClr val="lt1"/>
          </a:fontRef>
        </p:style>
        <p:txBody>
          <a:bodyPr vert="eaVert" rtlCol="0" anchor="ctr"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ＭＳ ゴシック" pitchFamily="49" charset="-128"/>
                <a:ea typeface="ＭＳ ゴシック" pitchFamily="49" charset="-128"/>
                <a:cs typeface="+mn-cs"/>
              </a:rPr>
              <a:t>委託拡大</a:t>
            </a:r>
          </a:p>
        </p:txBody>
      </p:sp>
      <p:sp>
        <p:nvSpPr>
          <p:cNvPr id="4" name="スライド番号プレースホルダー 3"/>
          <p:cNvSpPr>
            <a:spLocks noGrp="1"/>
          </p:cNvSpPr>
          <p:nvPr>
            <p:ph type="sldNum" sz="quarter" idx="12"/>
          </p:nvPr>
        </p:nvSpPr>
        <p:spPr/>
        <p:txBody>
          <a:bodyPr/>
          <a:lstStyle/>
          <a:p>
            <a:fld id="{CCEC3038-1CF1-4B63-9920-55248DCFBA97}" type="slidenum">
              <a:rPr kumimoji="1" lang="ja-JP" altLang="en-US" smtClean="0"/>
              <a:pPr/>
              <a:t>126</a:t>
            </a:fld>
            <a:endParaRPr kumimoji="1" lang="ja-JP" altLang="en-US" dirty="0"/>
          </a:p>
        </p:txBody>
      </p:sp>
    </p:spTree>
    <p:extLst>
      <p:ext uri="{BB962C8B-B14F-4D97-AF65-F5344CB8AC3E}">
        <p14:creationId xmlns:p14="http://schemas.microsoft.com/office/powerpoint/2010/main" val="3899319496"/>
      </p:ext>
    </p:extLst>
  </p:cSld>
  <p:clrMapOvr>
    <a:masterClrMapping/>
  </p:clrMapOvr>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正方形/長方形 10"/>
          <p:cNvSpPr/>
          <p:nvPr/>
        </p:nvSpPr>
        <p:spPr>
          <a:xfrm>
            <a:off x="7793144" y="315764"/>
            <a:ext cx="1118704" cy="348813"/>
          </a:xfrm>
          <a:prstGeom prst="rect">
            <a:avLst/>
          </a:prstGeom>
          <a:noFill/>
        </p:spPr>
        <p:txBody>
          <a:bodyPr wrap="none">
            <a:spAutoFit/>
          </a:bodyPr>
          <a:lstStyle/>
          <a:p>
            <a:pPr marL="0" marR="0" lvl="0" indent="0" algn="ctr" defTabSz="914400" rtl="0" eaLnBrk="1" fontAlgn="auto" latinLnBrk="0" hangingPunct="1">
              <a:lnSpc>
                <a:spcPts val="2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what</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p>
        </p:txBody>
      </p:sp>
      <p:sp>
        <p:nvSpPr>
          <p:cNvPr id="18" name="正方形/長方形 17"/>
          <p:cNvSpPr/>
          <p:nvPr/>
        </p:nvSpPr>
        <p:spPr>
          <a:xfrm>
            <a:off x="251520" y="260648"/>
            <a:ext cx="5904656" cy="369332"/>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rPr>
              <a:t>収集輸送　（民間委託化の状況）　</a:t>
            </a:r>
          </a:p>
        </p:txBody>
      </p:sp>
      <p:cxnSp>
        <p:nvCxnSpPr>
          <p:cNvPr id="19" name="直線コネクタ 18"/>
          <p:cNvCxnSpPr/>
          <p:nvPr/>
        </p:nvCxnSpPr>
        <p:spPr>
          <a:xfrm>
            <a:off x="179512" y="620688"/>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4" name="Rectangle 15"/>
          <p:cNvSpPr>
            <a:spLocks noChangeArrowheads="1"/>
          </p:cNvSpPr>
          <p:nvPr/>
        </p:nvSpPr>
        <p:spPr bwMode="auto">
          <a:xfrm>
            <a:off x="323528" y="548680"/>
            <a:ext cx="8640960" cy="504055"/>
          </a:xfrm>
          <a:prstGeom prst="rect">
            <a:avLst/>
          </a:prstGeom>
          <a:noFill/>
          <a:ln w="9525">
            <a:noFill/>
            <a:miter lim="800000"/>
            <a:headEnd/>
            <a:tailEnd/>
          </a:ln>
        </p:spPr>
        <p:txBody>
          <a:bodyPr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itchFamily="50" charset="-128"/>
              </a:rPr>
              <a:t>　各都市で民間委託化が進んでいる。</a:t>
            </a:r>
            <a:endParaRPr kumimoji="1" lang="en-US" altLang="ja-JP" sz="1400" b="0" i="0" u="none" strike="sng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itchFamily="50" charset="-128"/>
            </a:endParaRPr>
          </a:p>
        </p:txBody>
      </p:sp>
      <p:sp>
        <p:nvSpPr>
          <p:cNvPr id="13" name="テキスト ボックス 12"/>
          <p:cNvSpPr txBox="1"/>
          <p:nvPr/>
        </p:nvSpPr>
        <p:spPr>
          <a:xfrm>
            <a:off x="0" y="0"/>
            <a:ext cx="4777066" cy="2616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Ⅱ</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公民連携</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経営形態の見直し</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民営化の取組</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・ごみ（一般廃棄物）</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36" name="正方形/長方形 35"/>
          <p:cNvSpPr/>
          <p:nvPr/>
        </p:nvSpPr>
        <p:spPr>
          <a:xfrm>
            <a:off x="331912" y="1004525"/>
            <a:ext cx="3456384" cy="307777"/>
          </a:xfrm>
          <a:prstGeom prst="rect">
            <a:avLst/>
          </a:prstGeom>
          <a:solidFill>
            <a:srgbClr val="66FFFF">
              <a:alpha val="50000"/>
            </a:srgbClr>
          </a:solid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rPr>
              <a:t>■ 民間委託化の状況　</a:t>
            </a:r>
            <a:r>
              <a:rPr kumimoji="1" lang="ja-JP" altLang="en-US" sz="1400" b="1"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a:t>
            </a:r>
            <a:r>
              <a:rPr kumimoji="1" lang="en-US" altLang="ja-JP" sz="1400" b="1"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2020</a:t>
            </a:r>
            <a:r>
              <a:rPr kumimoji="1" lang="ja-JP" altLang="en-US" sz="1400" b="1"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年度</a:t>
            </a:r>
            <a:r>
              <a:rPr kumimoji="1" lang="ja-JP" altLang="en-US" sz="1400" b="1"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rPr>
              <a:t>）</a:t>
            </a:r>
          </a:p>
        </p:txBody>
      </p:sp>
      <p:sp>
        <p:nvSpPr>
          <p:cNvPr id="37" name="正方形/長方形 36"/>
          <p:cNvSpPr/>
          <p:nvPr/>
        </p:nvSpPr>
        <p:spPr>
          <a:xfrm>
            <a:off x="7616627" y="6506422"/>
            <a:ext cx="1440780" cy="238099"/>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defPPr>
              <a:defRPr lang="ja-JP"/>
            </a:defPPr>
            <a:lvl1pPr marL="0" algn="l" defTabSz="914400" rtl="0" eaLnBrk="1" latinLnBrk="0" hangingPunct="1">
              <a:defRPr kumimoji="1" sz="1800" kern="1200">
                <a:solidFill>
                  <a:schemeClr val="lt1"/>
                </a:solidFill>
                <a:latin typeface="+mn-lt"/>
                <a:ea typeface="+mn-ea"/>
                <a:cs typeface="+mn-cs"/>
              </a:defRPr>
            </a:lvl1pPr>
            <a:lvl2pPr marL="457200" algn="l" defTabSz="914400" rtl="0" eaLnBrk="1" latinLnBrk="0" hangingPunct="1">
              <a:defRPr kumimoji="1" sz="1800" kern="1200">
                <a:solidFill>
                  <a:schemeClr val="lt1"/>
                </a:solidFill>
                <a:latin typeface="+mn-lt"/>
                <a:ea typeface="+mn-ea"/>
                <a:cs typeface="+mn-cs"/>
              </a:defRPr>
            </a:lvl2pPr>
            <a:lvl3pPr marL="914400" algn="l" defTabSz="914400" rtl="0" eaLnBrk="1" latinLnBrk="0" hangingPunct="1">
              <a:defRPr kumimoji="1" sz="1800" kern="1200">
                <a:solidFill>
                  <a:schemeClr val="lt1"/>
                </a:solidFill>
                <a:latin typeface="+mn-lt"/>
                <a:ea typeface="+mn-ea"/>
                <a:cs typeface="+mn-cs"/>
              </a:defRPr>
            </a:lvl3pPr>
            <a:lvl4pPr marL="1371600" algn="l" defTabSz="914400" rtl="0" eaLnBrk="1" latinLnBrk="0" hangingPunct="1">
              <a:defRPr kumimoji="1" sz="1800" kern="1200">
                <a:solidFill>
                  <a:schemeClr val="lt1"/>
                </a:solidFill>
                <a:latin typeface="+mn-lt"/>
                <a:ea typeface="+mn-ea"/>
                <a:cs typeface="+mn-cs"/>
              </a:defRPr>
            </a:lvl4pPr>
            <a:lvl5pPr marL="1828800" algn="l" defTabSz="914400" rtl="0" eaLnBrk="1" latinLnBrk="0" hangingPunct="1">
              <a:defRPr kumimoji="1" sz="1800" kern="1200">
                <a:solidFill>
                  <a:schemeClr val="lt1"/>
                </a:solidFill>
                <a:latin typeface="+mn-lt"/>
                <a:ea typeface="+mn-ea"/>
                <a:cs typeface="+mn-cs"/>
              </a:defRPr>
            </a:lvl5pPr>
            <a:lvl6pPr marL="2286000" algn="l" defTabSz="914400" rtl="0" eaLnBrk="1" latinLnBrk="0" hangingPunct="1">
              <a:defRPr kumimoji="1" sz="1800" kern="1200">
                <a:solidFill>
                  <a:schemeClr val="lt1"/>
                </a:solidFill>
                <a:latin typeface="+mn-lt"/>
                <a:ea typeface="+mn-ea"/>
                <a:cs typeface="+mn-cs"/>
              </a:defRPr>
            </a:lvl6pPr>
            <a:lvl7pPr marL="2743200" algn="l" defTabSz="914400" rtl="0" eaLnBrk="1" latinLnBrk="0" hangingPunct="1">
              <a:defRPr kumimoji="1" sz="1800" kern="1200">
                <a:solidFill>
                  <a:schemeClr val="lt1"/>
                </a:solidFill>
                <a:latin typeface="+mn-lt"/>
                <a:ea typeface="+mn-ea"/>
                <a:cs typeface="+mn-cs"/>
              </a:defRPr>
            </a:lvl7pPr>
            <a:lvl8pPr marL="3200400" algn="l" defTabSz="914400" rtl="0" eaLnBrk="1" latinLnBrk="0" hangingPunct="1">
              <a:defRPr kumimoji="1" sz="1800" kern="1200">
                <a:solidFill>
                  <a:schemeClr val="lt1"/>
                </a:solidFill>
                <a:latin typeface="+mn-lt"/>
                <a:ea typeface="+mn-ea"/>
                <a:cs typeface="+mn-cs"/>
              </a:defRPr>
            </a:lvl8pPr>
            <a:lvl9pPr marL="3657600" algn="l" defTabSz="914400" rtl="0" eaLnBrk="1" latinLnBrk="0" hangingPunct="1">
              <a:defRPr kumimoji="1"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資料：大阪市環境局調べ</a:t>
            </a:r>
          </a:p>
        </p:txBody>
      </p:sp>
      <p:pic>
        <p:nvPicPr>
          <p:cNvPr id="3" name="図 2"/>
          <p:cNvPicPr>
            <a:picLocks noChangeAspect="1"/>
          </p:cNvPicPr>
          <p:nvPr/>
        </p:nvPicPr>
        <p:blipFill>
          <a:blip r:embed="rId3"/>
          <a:stretch>
            <a:fillRect/>
          </a:stretch>
        </p:blipFill>
        <p:spPr>
          <a:xfrm>
            <a:off x="240224" y="1357692"/>
            <a:ext cx="8807567" cy="5169649"/>
          </a:xfrm>
          <a:prstGeom prst="rect">
            <a:avLst/>
          </a:prstGeom>
          <a:noFill/>
        </p:spPr>
      </p:pic>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127</a:t>
            </a:fld>
            <a:endParaRPr lang="ja-JP" altLang="en-US"/>
          </a:p>
        </p:txBody>
      </p:sp>
    </p:spTree>
    <p:extLst>
      <p:ext uri="{BB962C8B-B14F-4D97-AF65-F5344CB8AC3E}">
        <p14:creationId xmlns:p14="http://schemas.microsoft.com/office/powerpoint/2010/main" val="2280214649"/>
      </p:ext>
    </p:extLst>
  </p:cSld>
  <p:clrMapOvr>
    <a:masterClrMapping/>
  </p:clrMapOvr>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 name="角丸四角形 1">
            <a:extLst>
              <a:ext uri="{FF2B5EF4-FFF2-40B4-BE49-F238E27FC236}">
                <a16:creationId xmlns:a16="http://schemas.microsoft.com/office/drawing/2014/main" id="{A419C5E8-323C-BB16-1075-AB750C155326}"/>
              </a:ext>
            </a:extLst>
          </p:cNvPr>
          <p:cNvSpPr/>
          <p:nvPr/>
        </p:nvSpPr>
        <p:spPr>
          <a:xfrm>
            <a:off x="6652004" y="2638471"/>
            <a:ext cx="1376380" cy="254030"/>
          </a:xfrm>
          <a:prstGeom prst="roundRect">
            <a:avLst>
              <a:gd name="adj" fmla="val 5588"/>
            </a:avLst>
          </a:prstGeom>
          <a:solidFill>
            <a:srgbClr val="66FFFF">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63" name="正方形/長方形 62"/>
          <p:cNvSpPr/>
          <p:nvPr/>
        </p:nvSpPr>
        <p:spPr bwMode="auto">
          <a:xfrm>
            <a:off x="6188844" y="5282456"/>
            <a:ext cx="2005013" cy="234950"/>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民間運営　（２工場）</a:t>
            </a:r>
            <a:r>
              <a:rPr kumimoji="0" lang="en-US" altLang="ja-JP"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endParaRPr kumimoji="0" lang="ja-JP" altLang="en-US"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62" name="正方形/長方形 61"/>
          <p:cNvSpPr/>
          <p:nvPr/>
        </p:nvSpPr>
        <p:spPr bwMode="auto">
          <a:xfrm>
            <a:off x="6193607" y="4672060"/>
            <a:ext cx="1989137" cy="511177"/>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36000" rIns="36000"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ja-JP"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一部業務（運転）の民間委託</a:t>
            </a:r>
            <a:endParaRPr kumimoji="0"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914400" rtl="0" eaLnBrk="0" fontAlgn="auto" latinLnBrk="0" hangingPunct="0">
              <a:lnSpc>
                <a:spcPct val="100000"/>
              </a:lnSpc>
              <a:spcBef>
                <a:spcPts val="0"/>
              </a:spcBef>
              <a:spcAft>
                <a:spcPts val="0"/>
              </a:spcAft>
              <a:buClrTx/>
              <a:buSzTx/>
              <a:buFontTx/>
              <a:buNone/>
              <a:tabLst/>
              <a:defRPr/>
            </a:pPr>
            <a:r>
              <a:rPr kumimoji="0"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（２工場）</a:t>
            </a:r>
            <a:endParaRPr kumimoji="0" lang="ja-JP"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46" name="正方形/長方形 45"/>
          <p:cNvSpPr/>
          <p:nvPr/>
        </p:nvSpPr>
        <p:spPr>
          <a:xfrm>
            <a:off x="7164288" y="315764"/>
            <a:ext cx="1751890" cy="348813"/>
          </a:xfrm>
          <a:prstGeom prst="rect">
            <a:avLst/>
          </a:prstGeom>
          <a:noFill/>
        </p:spPr>
        <p:txBody>
          <a:bodyPr wrap="none">
            <a:spAutoFit/>
          </a:bodyPr>
          <a:lstStyle/>
          <a:p>
            <a:pPr marL="0" marR="0" lvl="0" indent="0" algn="ctr" defTabSz="914400" rtl="0" eaLnBrk="1" fontAlgn="auto" latinLnBrk="0" hangingPunct="1">
              <a:lnSpc>
                <a:spcPts val="2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vision/what</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p>
        </p:txBody>
      </p:sp>
      <p:cxnSp>
        <p:nvCxnSpPr>
          <p:cNvPr id="19" name="直線コネクタ 18"/>
          <p:cNvCxnSpPr/>
          <p:nvPr/>
        </p:nvCxnSpPr>
        <p:spPr>
          <a:xfrm>
            <a:off x="179512" y="620688"/>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0" name="ホームベース 19"/>
          <p:cNvSpPr/>
          <p:nvPr/>
        </p:nvSpPr>
        <p:spPr bwMode="auto">
          <a:xfrm>
            <a:off x="2029291" y="2204864"/>
            <a:ext cx="1665593" cy="245910"/>
          </a:xfrm>
          <a:prstGeom prst="homePlate">
            <a:avLst/>
          </a:prstGeom>
          <a:noFill/>
          <a:scene3d>
            <a:camera prst="orthographicFront"/>
            <a:lightRig rig="threePt" dir="t"/>
          </a:scene3d>
          <a:sp3d extrusionH="76200">
            <a:bevelT w="19050"/>
            <a:bevelB w="6350"/>
            <a:extrusionClr>
              <a:schemeClr val="tx2">
                <a:lumMod val="40000"/>
                <a:lumOff val="60000"/>
              </a:schemeClr>
            </a:extrusionClr>
          </a:sp3d>
        </p:spPr>
        <p:style>
          <a:lnRef idx="2">
            <a:schemeClr val="accent1">
              <a:shade val="50000"/>
            </a:schemeClr>
          </a:lnRef>
          <a:fillRef idx="1">
            <a:schemeClr val="accent1"/>
          </a:fillRef>
          <a:effectRef idx="0">
            <a:schemeClr val="accent1"/>
          </a:effectRef>
          <a:fontRef idx="minor">
            <a:schemeClr val="lt1"/>
          </a:fontRef>
        </p:style>
        <p:txBody>
          <a:bodyPr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Before</a:t>
            </a:r>
            <a:endParaRPr kumimoji="0"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21" name="山形 20"/>
          <p:cNvSpPr/>
          <p:nvPr/>
        </p:nvSpPr>
        <p:spPr bwMode="auto">
          <a:xfrm>
            <a:off x="3766892" y="2214144"/>
            <a:ext cx="4765548" cy="231991"/>
          </a:xfrm>
          <a:prstGeom prst="chevron">
            <a:avLst/>
          </a:prstGeom>
          <a:noFill/>
          <a:scene3d>
            <a:camera prst="orthographicFront"/>
            <a:lightRig rig="threePt" dir="t"/>
          </a:scene3d>
          <a:sp3d extrusionH="76200">
            <a:bevelT w="19050"/>
            <a:bevelB w="6350"/>
            <a:extrusionClr>
              <a:schemeClr val="tx2">
                <a:lumMod val="40000"/>
                <a:lumOff val="60000"/>
              </a:schemeClr>
            </a:extrusionClr>
          </a:sp3d>
        </p:spPr>
        <p:style>
          <a:lnRef idx="2">
            <a:schemeClr val="accent1">
              <a:shade val="50000"/>
            </a:schemeClr>
          </a:lnRef>
          <a:fillRef idx="1">
            <a:schemeClr val="accent1"/>
          </a:fillRef>
          <a:effectRef idx="0">
            <a:schemeClr val="accent1"/>
          </a:effectRef>
          <a:fontRef idx="minor">
            <a:schemeClr val="lt1"/>
          </a:fontRef>
        </p:style>
        <p:txBody>
          <a:bodyPr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After</a:t>
            </a:r>
            <a:endParaRPr kumimoji="0"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22" name="角丸四角形 21"/>
          <p:cNvSpPr/>
          <p:nvPr/>
        </p:nvSpPr>
        <p:spPr bwMode="auto">
          <a:xfrm>
            <a:off x="742556" y="2636912"/>
            <a:ext cx="973906" cy="241300"/>
          </a:xfrm>
          <a:prstGeom prst="roundRect">
            <a:avLst/>
          </a:prstGeom>
          <a:solidFill>
            <a:schemeClr val="bg1"/>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範　囲</a:t>
            </a:r>
          </a:p>
        </p:txBody>
      </p:sp>
      <p:sp>
        <p:nvSpPr>
          <p:cNvPr id="23" name="角丸四角形 22"/>
          <p:cNvSpPr/>
          <p:nvPr/>
        </p:nvSpPr>
        <p:spPr bwMode="auto">
          <a:xfrm>
            <a:off x="742556" y="3068960"/>
            <a:ext cx="973906" cy="241300"/>
          </a:xfrm>
          <a:prstGeom prst="roundRect">
            <a:avLst/>
          </a:prstGeom>
          <a:solidFill>
            <a:schemeClr val="bg1"/>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ja-JP" altLang="en-US" sz="12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rPr>
              <a:t>主　体</a:t>
            </a:r>
          </a:p>
        </p:txBody>
      </p:sp>
      <p:sp>
        <p:nvSpPr>
          <p:cNvPr id="24" name="角丸四角形 23"/>
          <p:cNvSpPr/>
          <p:nvPr/>
        </p:nvSpPr>
        <p:spPr bwMode="auto">
          <a:xfrm>
            <a:off x="742556" y="3501008"/>
            <a:ext cx="973906" cy="241300"/>
          </a:xfrm>
          <a:prstGeom prst="roundRect">
            <a:avLst/>
          </a:prstGeom>
          <a:solidFill>
            <a:schemeClr val="bg1"/>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ja-JP" altLang="en-US" sz="12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rPr>
              <a:t>工場数</a:t>
            </a:r>
          </a:p>
        </p:txBody>
      </p:sp>
      <p:sp>
        <p:nvSpPr>
          <p:cNvPr id="25" name="角丸四角形 24"/>
          <p:cNvSpPr/>
          <p:nvPr/>
        </p:nvSpPr>
        <p:spPr bwMode="auto">
          <a:xfrm>
            <a:off x="742556" y="3942606"/>
            <a:ext cx="973906" cy="1808162"/>
          </a:xfrm>
          <a:prstGeom prst="roundRect">
            <a:avLst>
              <a:gd name="adj" fmla="val 6887"/>
            </a:avLst>
          </a:prstGeom>
          <a:solidFill>
            <a:schemeClr val="bg1"/>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運営方法</a:t>
            </a:r>
            <a:endParaRPr kumimoji="0"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914400" rtl="0" eaLnBrk="0" fontAlgn="auto" latinLnBrk="0" hangingPunct="0">
              <a:lnSpc>
                <a:spcPct val="100000"/>
              </a:lnSpc>
              <a:spcBef>
                <a:spcPts val="0"/>
              </a:spcBef>
              <a:spcAft>
                <a:spcPts val="0"/>
              </a:spcAft>
              <a:buClrTx/>
              <a:buSzTx/>
              <a:buFontTx/>
              <a:buNone/>
              <a:tabLst/>
              <a:defRPr/>
            </a:pPr>
            <a:endParaRPr kumimoji="0"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914400" rtl="0" eaLnBrk="0" fontAlgn="auto" latinLnBrk="0" hangingPunct="0">
              <a:lnSpc>
                <a:spcPct val="100000"/>
              </a:lnSpc>
              <a:spcBef>
                <a:spcPts val="0"/>
              </a:spcBef>
              <a:spcAft>
                <a:spcPts val="0"/>
              </a:spcAft>
              <a:buClrTx/>
              <a:buSzTx/>
              <a:buFontTx/>
              <a:buNone/>
              <a:tabLst/>
              <a:defRPr/>
            </a:pPr>
            <a:endParaRPr kumimoji="0"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914400" rtl="0" eaLnBrk="0" fontAlgn="auto" latinLnBrk="0" hangingPunct="0">
              <a:lnSpc>
                <a:spcPct val="100000"/>
              </a:lnSpc>
              <a:spcBef>
                <a:spcPts val="0"/>
              </a:spcBef>
              <a:spcAft>
                <a:spcPts val="0"/>
              </a:spcAft>
              <a:buClrTx/>
              <a:buSzTx/>
              <a:buFontTx/>
              <a:buNone/>
              <a:tabLst/>
              <a:defRPr/>
            </a:pPr>
            <a:r>
              <a:rPr kumimoji="0"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工場建設</a:t>
            </a:r>
            <a:endParaRPr kumimoji="0"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914400" rtl="0" eaLnBrk="0" fontAlgn="auto" latinLnBrk="0" hangingPunct="0">
              <a:lnSpc>
                <a:spcPct val="100000"/>
              </a:lnSpc>
              <a:spcBef>
                <a:spcPts val="0"/>
              </a:spcBef>
              <a:spcAft>
                <a:spcPts val="0"/>
              </a:spcAft>
              <a:buClrTx/>
              <a:buSzTx/>
              <a:buFontTx/>
              <a:buNone/>
              <a:tabLst/>
              <a:defRPr/>
            </a:pPr>
            <a:r>
              <a:rPr kumimoji="0"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方法</a:t>
            </a:r>
          </a:p>
        </p:txBody>
      </p:sp>
      <p:sp>
        <p:nvSpPr>
          <p:cNvPr id="26" name="正方形/長方形 25"/>
          <p:cNvSpPr/>
          <p:nvPr/>
        </p:nvSpPr>
        <p:spPr bwMode="auto">
          <a:xfrm>
            <a:off x="2023867" y="2646437"/>
            <a:ext cx="1022945" cy="236537"/>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大阪市域</a:t>
            </a:r>
          </a:p>
        </p:txBody>
      </p:sp>
      <p:sp>
        <p:nvSpPr>
          <p:cNvPr id="27" name="正方形/長方形 26"/>
          <p:cNvSpPr/>
          <p:nvPr/>
        </p:nvSpPr>
        <p:spPr bwMode="auto">
          <a:xfrm>
            <a:off x="2023867" y="3078485"/>
            <a:ext cx="1022945" cy="236538"/>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ja-JP" altLang="en-US" sz="12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rPr>
              <a:t>大阪市</a:t>
            </a:r>
          </a:p>
        </p:txBody>
      </p:sp>
      <p:sp>
        <p:nvSpPr>
          <p:cNvPr id="28" name="正方形/長方形 27"/>
          <p:cNvSpPr/>
          <p:nvPr/>
        </p:nvSpPr>
        <p:spPr bwMode="auto">
          <a:xfrm>
            <a:off x="2023867" y="3501008"/>
            <a:ext cx="1022945" cy="236537"/>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ja-JP" altLang="en-US" sz="12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rPr>
              <a:t>９工場</a:t>
            </a:r>
          </a:p>
        </p:txBody>
      </p:sp>
      <p:sp>
        <p:nvSpPr>
          <p:cNvPr id="29" name="正方形/長方形 28"/>
          <p:cNvSpPr/>
          <p:nvPr/>
        </p:nvSpPr>
        <p:spPr bwMode="auto">
          <a:xfrm>
            <a:off x="2020692" y="4353768"/>
            <a:ext cx="1022945" cy="241300"/>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ja-JP" altLang="en-US" sz="12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rPr>
              <a:t>公　営</a:t>
            </a:r>
          </a:p>
        </p:txBody>
      </p:sp>
      <p:sp>
        <p:nvSpPr>
          <p:cNvPr id="30" name="正方形/長方形 29"/>
          <p:cNvSpPr/>
          <p:nvPr/>
        </p:nvSpPr>
        <p:spPr bwMode="auto">
          <a:xfrm>
            <a:off x="3995936" y="2646437"/>
            <a:ext cx="4160837" cy="236537"/>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大阪市、八尾市、松原市 （</a:t>
            </a:r>
            <a:r>
              <a:rPr kumimoji="0"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2015.4</a:t>
            </a:r>
            <a:r>
              <a:rPr kumimoji="0"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守口市（</a:t>
            </a:r>
            <a:r>
              <a:rPr kumimoji="0"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2020.4</a:t>
            </a:r>
            <a:r>
              <a:rPr kumimoji="0"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p>
        </p:txBody>
      </p:sp>
      <p:sp>
        <p:nvSpPr>
          <p:cNvPr id="31" name="正方形/長方形 30"/>
          <p:cNvSpPr/>
          <p:nvPr/>
        </p:nvSpPr>
        <p:spPr bwMode="auto">
          <a:xfrm>
            <a:off x="3999111" y="3078485"/>
            <a:ext cx="4152900" cy="236538"/>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一部事務組合</a:t>
            </a:r>
          </a:p>
        </p:txBody>
      </p:sp>
      <p:sp>
        <p:nvSpPr>
          <p:cNvPr id="32" name="正方形/長方形 31"/>
          <p:cNvSpPr/>
          <p:nvPr/>
        </p:nvSpPr>
        <p:spPr bwMode="auto">
          <a:xfrm>
            <a:off x="3999111" y="3501008"/>
            <a:ext cx="4157662" cy="236537"/>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配置工場数の見直し（６工場稼働体制）　（</a:t>
            </a:r>
            <a:r>
              <a:rPr kumimoji="0"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2016.3</a:t>
            </a:r>
            <a:r>
              <a:rPr kumimoji="0"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p>
        </p:txBody>
      </p:sp>
      <p:cxnSp>
        <p:nvCxnSpPr>
          <p:cNvPr id="33" name="直線矢印コネクタ 32"/>
          <p:cNvCxnSpPr>
            <a:stCxn id="28" idx="3"/>
            <a:endCxn id="32" idx="1"/>
          </p:cNvCxnSpPr>
          <p:nvPr/>
        </p:nvCxnSpPr>
        <p:spPr bwMode="auto">
          <a:xfrm>
            <a:off x="3046812" y="3619277"/>
            <a:ext cx="952299" cy="0"/>
          </a:xfrm>
          <a:prstGeom prst="straightConnector1">
            <a:avLst/>
          </a:prstGeom>
          <a:ln w="1905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34" name="直線矢印コネクタ 33"/>
          <p:cNvCxnSpPr>
            <a:stCxn id="29" idx="3"/>
            <a:endCxn id="58" idx="1"/>
          </p:cNvCxnSpPr>
          <p:nvPr/>
        </p:nvCxnSpPr>
        <p:spPr bwMode="auto">
          <a:xfrm flipV="1">
            <a:off x="3043637" y="4472831"/>
            <a:ext cx="1117229" cy="1587"/>
          </a:xfrm>
          <a:prstGeom prst="straightConnector1">
            <a:avLst/>
          </a:prstGeom>
          <a:ln w="19050">
            <a:solidFill>
              <a:schemeClr val="tx1"/>
            </a:solidFill>
            <a:prstDash val="sysDash"/>
            <a:tailEnd type="arrow"/>
          </a:ln>
        </p:spPr>
        <p:style>
          <a:lnRef idx="1">
            <a:schemeClr val="accent1"/>
          </a:lnRef>
          <a:fillRef idx="0">
            <a:schemeClr val="accent1"/>
          </a:fillRef>
          <a:effectRef idx="0">
            <a:schemeClr val="accent1"/>
          </a:effectRef>
          <a:fontRef idx="minor">
            <a:schemeClr val="tx1"/>
          </a:fontRef>
        </p:style>
      </p:cxnSp>
      <p:cxnSp>
        <p:nvCxnSpPr>
          <p:cNvPr id="35" name="直線矢印コネクタ 34"/>
          <p:cNvCxnSpPr>
            <a:stCxn id="29" idx="3"/>
          </p:cNvCxnSpPr>
          <p:nvPr/>
        </p:nvCxnSpPr>
        <p:spPr bwMode="auto">
          <a:xfrm>
            <a:off x="3043637" y="4474418"/>
            <a:ext cx="1106903" cy="770329"/>
          </a:xfrm>
          <a:prstGeom prst="straightConnector1">
            <a:avLst/>
          </a:prstGeom>
          <a:ln w="19050">
            <a:solidFill>
              <a:schemeClr val="tx1"/>
            </a:solidFill>
            <a:prstDash val="sysDash"/>
            <a:tailEnd type="arrow"/>
          </a:ln>
        </p:spPr>
        <p:style>
          <a:lnRef idx="1">
            <a:schemeClr val="accent1"/>
          </a:lnRef>
          <a:fillRef idx="0">
            <a:schemeClr val="accent1"/>
          </a:fillRef>
          <a:effectRef idx="0">
            <a:schemeClr val="accent1"/>
          </a:effectRef>
          <a:fontRef idx="minor">
            <a:schemeClr val="tx1"/>
          </a:fontRef>
        </p:style>
      </p:cxnSp>
      <p:cxnSp>
        <p:nvCxnSpPr>
          <p:cNvPr id="36" name="直線矢印コネクタ 35"/>
          <p:cNvCxnSpPr>
            <a:stCxn id="27" idx="3"/>
            <a:endCxn id="31" idx="1"/>
          </p:cNvCxnSpPr>
          <p:nvPr/>
        </p:nvCxnSpPr>
        <p:spPr bwMode="auto">
          <a:xfrm>
            <a:off x="3046812" y="3196754"/>
            <a:ext cx="952299" cy="0"/>
          </a:xfrm>
          <a:prstGeom prst="straightConnector1">
            <a:avLst/>
          </a:prstGeom>
          <a:ln w="1905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37" name="直線矢印コネクタ 36"/>
          <p:cNvCxnSpPr>
            <a:stCxn id="26" idx="3"/>
            <a:endCxn id="30" idx="1"/>
          </p:cNvCxnSpPr>
          <p:nvPr/>
        </p:nvCxnSpPr>
        <p:spPr bwMode="auto">
          <a:xfrm>
            <a:off x="3046812" y="2764706"/>
            <a:ext cx="949124" cy="0"/>
          </a:xfrm>
          <a:prstGeom prst="straightConnector1">
            <a:avLst/>
          </a:prstGeom>
          <a:ln w="1905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38" name="直線矢印コネクタ 37"/>
          <p:cNvCxnSpPr>
            <a:stCxn id="58" idx="3"/>
          </p:cNvCxnSpPr>
          <p:nvPr/>
        </p:nvCxnSpPr>
        <p:spPr bwMode="auto">
          <a:xfrm>
            <a:off x="5288162" y="4472831"/>
            <a:ext cx="868014" cy="809625"/>
          </a:xfrm>
          <a:prstGeom prst="straightConnector1">
            <a:avLst/>
          </a:prstGeom>
          <a:ln w="19050">
            <a:solidFill>
              <a:schemeClr val="tx1"/>
            </a:solidFill>
            <a:prstDash val="sysDash"/>
            <a:tailEnd type="arrow"/>
          </a:ln>
        </p:spPr>
        <p:style>
          <a:lnRef idx="1">
            <a:schemeClr val="accent1"/>
          </a:lnRef>
          <a:fillRef idx="0">
            <a:schemeClr val="accent1"/>
          </a:fillRef>
          <a:effectRef idx="0">
            <a:schemeClr val="accent1"/>
          </a:effectRef>
          <a:fontRef idx="minor">
            <a:schemeClr val="tx1"/>
          </a:fontRef>
        </p:style>
      </p:cxnSp>
      <p:cxnSp>
        <p:nvCxnSpPr>
          <p:cNvPr id="44" name="直線矢印コネクタ 43"/>
          <p:cNvCxnSpPr>
            <a:stCxn id="57" idx="3"/>
            <a:endCxn id="63" idx="1"/>
          </p:cNvCxnSpPr>
          <p:nvPr/>
        </p:nvCxnSpPr>
        <p:spPr bwMode="auto">
          <a:xfrm>
            <a:off x="5250061" y="5188001"/>
            <a:ext cx="938783" cy="211930"/>
          </a:xfrm>
          <a:prstGeom prst="straightConnector1">
            <a:avLst/>
          </a:prstGeom>
          <a:ln w="19050">
            <a:solidFill>
              <a:schemeClr val="tx1"/>
            </a:solidFill>
            <a:prstDash val="sysDash"/>
            <a:tailEnd type="arrow"/>
          </a:ln>
        </p:spPr>
        <p:style>
          <a:lnRef idx="1">
            <a:schemeClr val="accent1"/>
          </a:lnRef>
          <a:fillRef idx="0">
            <a:schemeClr val="accent1"/>
          </a:fillRef>
          <a:effectRef idx="0">
            <a:schemeClr val="accent1"/>
          </a:effectRef>
          <a:fontRef idx="minor">
            <a:schemeClr val="tx1"/>
          </a:fontRef>
        </p:style>
      </p:cxnSp>
      <p:sp>
        <p:nvSpPr>
          <p:cNvPr id="66" name="正方形/長方形 65"/>
          <p:cNvSpPr/>
          <p:nvPr/>
        </p:nvSpPr>
        <p:spPr bwMode="auto">
          <a:xfrm>
            <a:off x="4944616" y="6021288"/>
            <a:ext cx="2393950" cy="237600"/>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派遣職員</a:t>
            </a:r>
          </a:p>
        </p:txBody>
      </p:sp>
      <p:sp>
        <p:nvSpPr>
          <p:cNvPr id="67" name="正方形/長方形 66"/>
          <p:cNvSpPr/>
          <p:nvPr/>
        </p:nvSpPr>
        <p:spPr bwMode="auto">
          <a:xfrm>
            <a:off x="4930328" y="6309320"/>
            <a:ext cx="2408238" cy="237600"/>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固有職員（引継職員）</a:t>
            </a:r>
          </a:p>
        </p:txBody>
      </p:sp>
      <p:sp>
        <p:nvSpPr>
          <p:cNvPr id="69" name="角丸四角形 68"/>
          <p:cNvSpPr/>
          <p:nvPr/>
        </p:nvSpPr>
        <p:spPr bwMode="auto">
          <a:xfrm>
            <a:off x="4716016" y="5805264"/>
            <a:ext cx="2897187" cy="936104"/>
          </a:xfrm>
          <a:prstGeom prst="round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endParaRPr kumimoji="0" lang="ja-JP" altLang="en-US" sz="12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50" name="角丸四角形 49"/>
          <p:cNvSpPr/>
          <p:nvPr/>
        </p:nvSpPr>
        <p:spPr bwMode="auto">
          <a:xfrm>
            <a:off x="751756" y="6130687"/>
            <a:ext cx="972643" cy="241300"/>
          </a:xfrm>
          <a:prstGeom prst="roundRect">
            <a:avLst/>
          </a:prstGeom>
          <a:solidFill>
            <a:schemeClr val="bg1"/>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ja-JP" altLang="en-US" sz="12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rPr>
              <a:t>職員</a:t>
            </a:r>
          </a:p>
        </p:txBody>
      </p:sp>
      <p:sp>
        <p:nvSpPr>
          <p:cNvPr id="51" name="正方形/長方形 50"/>
          <p:cNvSpPr/>
          <p:nvPr/>
        </p:nvSpPr>
        <p:spPr bwMode="auto">
          <a:xfrm>
            <a:off x="2023867" y="6146562"/>
            <a:ext cx="1022945" cy="236537"/>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ja-JP" altLang="en-US" sz="12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rPr>
              <a:t>本務職員</a:t>
            </a:r>
          </a:p>
        </p:txBody>
      </p:sp>
      <p:cxnSp>
        <p:nvCxnSpPr>
          <p:cNvPr id="52" name="直線矢印コネクタ 51"/>
          <p:cNvCxnSpPr>
            <a:stCxn id="51" idx="3"/>
            <a:endCxn id="69" idx="1"/>
          </p:cNvCxnSpPr>
          <p:nvPr/>
        </p:nvCxnSpPr>
        <p:spPr bwMode="auto">
          <a:xfrm>
            <a:off x="3046812" y="6264831"/>
            <a:ext cx="1669204" cy="0"/>
          </a:xfrm>
          <a:prstGeom prst="straightConnector1">
            <a:avLst/>
          </a:prstGeom>
          <a:ln w="1905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53" name="直線矢印コネクタ 52"/>
          <p:cNvCxnSpPr>
            <a:stCxn id="58" idx="3"/>
            <a:endCxn id="62" idx="1"/>
          </p:cNvCxnSpPr>
          <p:nvPr/>
        </p:nvCxnSpPr>
        <p:spPr bwMode="auto">
          <a:xfrm>
            <a:off x="5288162" y="4472831"/>
            <a:ext cx="905445" cy="454818"/>
          </a:xfrm>
          <a:prstGeom prst="straightConnector1">
            <a:avLst/>
          </a:prstGeom>
          <a:ln w="19050">
            <a:solidFill>
              <a:schemeClr val="tx1"/>
            </a:solidFill>
            <a:prstDash val="sysDash"/>
            <a:tailEnd type="arrow"/>
          </a:ln>
        </p:spPr>
        <p:style>
          <a:lnRef idx="1">
            <a:schemeClr val="accent1"/>
          </a:lnRef>
          <a:fillRef idx="0">
            <a:schemeClr val="accent1"/>
          </a:fillRef>
          <a:effectRef idx="0">
            <a:schemeClr val="accent1"/>
          </a:effectRef>
          <a:fontRef idx="minor">
            <a:schemeClr val="tx1"/>
          </a:fontRef>
        </p:style>
      </p:cxnSp>
      <p:cxnSp>
        <p:nvCxnSpPr>
          <p:cNvPr id="54" name="直線矢印コネクタ 53"/>
          <p:cNvCxnSpPr>
            <a:stCxn id="58" idx="3"/>
            <a:endCxn id="61" idx="1"/>
          </p:cNvCxnSpPr>
          <p:nvPr/>
        </p:nvCxnSpPr>
        <p:spPr bwMode="auto">
          <a:xfrm flipV="1">
            <a:off x="5288162" y="4472037"/>
            <a:ext cx="916557" cy="794"/>
          </a:xfrm>
          <a:prstGeom prst="straightConnector1">
            <a:avLst/>
          </a:prstGeom>
          <a:ln w="19050">
            <a:solidFill>
              <a:schemeClr val="tx1"/>
            </a:solidFill>
            <a:prstDash val="sysDash"/>
            <a:tailEnd type="arrow"/>
          </a:ln>
        </p:spPr>
        <p:style>
          <a:lnRef idx="1">
            <a:schemeClr val="accent1"/>
          </a:lnRef>
          <a:fillRef idx="0">
            <a:schemeClr val="accent1"/>
          </a:fillRef>
          <a:effectRef idx="0">
            <a:schemeClr val="accent1"/>
          </a:effectRef>
          <a:fontRef idx="minor">
            <a:schemeClr val="tx1"/>
          </a:fontRef>
        </p:style>
      </p:cxnSp>
      <p:sp>
        <p:nvSpPr>
          <p:cNvPr id="61" name="正方形/長方形 60"/>
          <p:cNvSpPr/>
          <p:nvPr/>
        </p:nvSpPr>
        <p:spPr bwMode="auto">
          <a:xfrm>
            <a:off x="6204719" y="4352181"/>
            <a:ext cx="1989138" cy="239712"/>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公　営　（２工場）</a:t>
            </a:r>
          </a:p>
        </p:txBody>
      </p:sp>
      <p:sp>
        <p:nvSpPr>
          <p:cNvPr id="64" name="角丸四角形 63"/>
          <p:cNvSpPr/>
          <p:nvPr/>
        </p:nvSpPr>
        <p:spPr bwMode="auto">
          <a:xfrm>
            <a:off x="6044828" y="4063256"/>
            <a:ext cx="2271588" cy="1549673"/>
          </a:xfrm>
          <a:prstGeom prst="roundRect">
            <a:avLst>
              <a:gd name="adj" fmla="val 7878"/>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endParaRPr kumimoji="0" lang="ja-JP" altLang="en-US" sz="12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65" name="正方形/長方形 64"/>
          <p:cNvSpPr/>
          <p:nvPr/>
        </p:nvSpPr>
        <p:spPr bwMode="auto">
          <a:xfrm>
            <a:off x="6260852" y="3933056"/>
            <a:ext cx="1094458" cy="250825"/>
          </a:xfrm>
          <a:prstGeom prst="rect">
            <a:avLst/>
          </a:prstGeom>
          <a:solidFill>
            <a:schemeClr val="bg1"/>
          </a:solidFill>
          <a:ln w="19050" cmpd="thickThi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ja-JP" altLang="en-US" sz="12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rPr>
              <a:t>≪運営≫</a:t>
            </a:r>
          </a:p>
        </p:txBody>
      </p:sp>
      <p:sp>
        <p:nvSpPr>
          <p:cNvPr id="57" name="正方形/長方形 56"/>
          <p:cNvSpPr/>
          <p:nvPr/>
        </p:nvSpPr>
        <p:spPr bwMode="auto">
          <a:xfrm>
            <a:off x="4150540" y="4871294"/>
            <a:ext cx="1099521" cy="633413"/>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ＰＦＩ・ＤＢＯ</a:t>
            </a:r>
            <a:endParaRPr kumimoji="0"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58" name="正方形/長方形 57"/>
          <p:cNvSpPr/>
          <p:nvPr/>
        </p:nvSpPr>
        <p:spPr bwMode="auto">
          <a:xfrm>
            <a:off x="4160866" y="4349006"/>
            <a:ext cx="1127296" cy="247650"/>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公　設</a:t>
            </a:r>
          </a:p>
        </p:txBody>
      </p:sp>
      <p:sp>
        <p:nvSpPr>
          <p:cNvPr id="59" name="角丸四角形 58"/>
          <p:cNvSpPr/>
          <p:nvPr/>
        </p:nvSpPr>
        <p:spPr bwMode="auto">
          <a:xfrm>
            <a:off x="3995936" y="4074368"/>
            <a:ext cx="1438275" cy="1549673"/>
          </a:xfrm>
          <a:prstGeom prst="roundRect">
            <a:avLst>
              <a:gd name="adj" fmla="val 9382"/>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endParaRPr kumimoji="0" lang="ja-JP" altLang="en-US" sz="12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60" name="正方形/長方形 59"/>
          <p:cNvSpPr/>
          <p:nvPr/>
        </p:nvSpPr>
        <p:spPr bwMode="auto">
          <a:xfrm>
            <a:off x="4167386" y="3941018"/>
            <a:ext cx="1065213" cy="250825"/>
          </a:xfrm>
          <a:prstGeom prst="rect">
            <a:avLst/>
          </a:prstGeom>
          <a:solidFill>
            <a:schemeClr val="bg1"/>
          </a:solidFill>
          <a:ln w="19050" cmpd="thickThi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36000" rIns="36000"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≪工場建設≫</a:t>
            </a:r>
          </a:p>
        </p:txBody>
      </p:sp>
      <p:sp>
        <p:nvSpPr>
          <p:cNvPr id="72" name="正方形/長方形 71"/>
          <p:cNvSpPr/>
          <p:nvPr/>
        </p:nvSpPr>
        <p:spPr>
          <a:xfrm>
            <a:off x="251520" y="260648"/>
            <a:ext cx="5904656" cy="369332"/>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経営形態</a:t>
            </a:r>
            <a:r>
              <a:rPr kumimoji="1" lang="ja-JP" altLang="en-US" sz="1800" b="1"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rPr>
              <a:t>の見直し　</a:t>
            </a:r>
            <a:endParaRPr kumimoji="1" lang="ja-JP" altLang="en-US" sz="1800" b="1" i="0" u="none" strike="noStrike" kern="1200" cap="none" spc="0" normalizeH="0" baseline="0" noProof="0" dirty="0">
              <a:ln>
                <a:noFill/>
              </a:ln>
              <a:solidFill>
                <a:srgbClr val="FF0000"/>
              </a:solidFill>
              <a:effectLst/>
              <a:uLnTx/>
              <a:uFillTx/>
              <a:latin typeface="Calibri" pitchFamily="34" charset="0"/>
              <a:ea typeface="ＭＳ Ｐゴシック" panose="020B0600070205080204" pitchFamily="50" charset="-128"/>
              <a:cs typeface="+mn-cs"/>
            </a:endParaRPr>
          </a:p>
        </p:txBody>
      </p:sp>
      <p:sp>
        <p:nvSpPr>
          <p:cNvPr id="73" name="正方形/長方形 72"/>
          <p:cNvSpPr/>
          <p:nvPr/>
        </p:nvSpPr>
        <p:spPr>
          <a:xfrm>
            <a:off x="395536" y="692696"/>
            <a:ext cx="2304256" cy="338554"/>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rPr>
              <a:t>（焼却処理について）</a:t>
            </a:r>
          </a:p>
        </p:txBody>
      </p:sp>
      <p:sp>
        <p:nvSpPr>
          <p:cNvPr id="74" name="正方形/長方形 73"/>
          <p:cNvSpPr/>
          <p:nvPr/>
        </p:nvSpPr>
        <p:spPr>
          <a:xfrm>
            <a:off x="539552" y="1052736"/>
            <a:ext cx="7920880" cy="954107"/>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rPr>
              <a:t>・ 効率化を実施しながら、周辺自治体と広域化を図る。                   　　　　　⇒    </a:t>
            </a:r>
            <a:r>
              <a:rPr kumimoji="1" lang="en-US" altLang="ja-JP" sz="1400" b="0"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rPr>
              <a:t>【</a:t>
            </a:r>
            <a:r>
              <a:rPr kumimoji="1" lang="ja-JP" altLang="en-US" sz="1400" b="0"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rPr>
              <a:t>一部事務組合の設立</a:t>
            </a:r>
            <a:r>
              <a:rPr kumimoji="1" lang="en-US" altLang="ja-JP" sz="1400" b="0"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rPr>
              <a:t>・ 工場運営・建設に係る技術力を確保しながら、効率的な運営を行う 。     ⇒    </a:t>
            </a:r>
            <a:r>
              <a:rPr kumimoji="1" lang="en-US" altLang="ja-JP" sz="1400" b="0"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rPr>
              <a:t>【</a:t>
            </a:r>
            <a:r>
              <a:rPr kumimoji="1" lang="ja-JP" altLang="en-US" sz="1400" b="0"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rPr>
              <a:t>民間活用</a:t>
            </a:r>
            <a:r>
              <a:rPr kumimoji="1" lang="en-US" altLang="ja-JP" sz="1400" b="0"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rPr>
              <a:t>　　　　・ 工場業務（運転等）の一部委託</a:t>
            </a:r>
            <a:endParaRPr kumimoji="1" lang="en-US" altLang="ja-JP" sz="1400" b="0"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rPr>
              <a:t>　　　　・ ＤＢＯ方式等の活用による一部工場の民間運営</a:t>
            </a:r>
          </a:p>
        </p:txBody>
      </p:sp>
      <p:sp>
        <p:nvSpPr>
          <p:cNvPr id="56" name="正方形/長方形 55"/>
          <p:cNvSpPr/>
          <p:nvPr/>
        </p:nvSpPr>
        <p:spPr>
          <a:xfrm>
            <a:off x="7303269" y="5565585"/>
            <a:ext cx="1860053" cy="238099"/>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defPPr>
              <a:defRPr lang="ja-JP"/>
            </a:defPPr>
            <a:lvl1pPr marL="0" algn="l" defTabSz="914400" rtl="0" eaLnBrk="1" latinLnBrk="0" hangingPunct="1">
              <a:defRPr kumimoji="1" sz="1800" kern="1200">
                <a:solidFill>
                  <a:schemeClr val="lt1"/>
                </a:solidFill>
                <a:latin typeface="+mn-lt"/>
                <a:ea typeface="+mn-ea"/>
                <a:cs typeface="+mn-cs"/>
              </a:defRPr>
            </a:lvl1pPr>
            <a:lvl2pPr marL="457200" algn="l" defTabSz="914400" rtl="0" eaLnBrk="1" latinLnBrk="0" hangingPunct="1">
              <a:defRPr kumimoji="1" sz="1800" kern="1200">
                <a:solidFill>
                  <a:schemeClr val="lt1"/>
                </a:solidFill>
                <a:latin typeface="+mn-lt"/>
                <a:ea typeface="+mn-ea"/>
                <a:cs typeface="+mn-cs"/>
              </a:defRPr>
            </a:lvl2pPr>
            <a:lvl3pPr marL="914400" algn="l" defTabSz="914400" rtl="0" eaLnBrk="1" latinLnBrk="0" hangingPunct="1">
              <a:defRPr kumimoji="1" sz="1800" kern="1200">
                <a:solidFill>
                  <a:schemeClr val="lt1"/>
                </a:solidFill>
                <a:latin typeface="+mn-lt"/>
                <a:ea typeface="+mn-ea"/>
                <a:cs typeface="+mn-cs"/>
              </a:defRPr>
            </a:lvl3pPr>
            <a:lvl4pPr marL="1371600" algn="l" defTabSz="914400" rtl="0" eaLnBrk="1" latinLnBrk="0" hangingPunct="1">
              <a:defRPr kumimoji="1" sz="1800" kern="1200">
                <a:solidFill>
                  <a:schemeClr val="lt1"/>
                </a:solidFill>
                <a:latin typeface="+mn-lt"/>
                <a:ea typeface="+mn-ea"/>
                <a:cs typeface="+mn-cs"/>
              </a:defRPr>
            </a:lvl4pPr>
            <a:lvl5pPr marL="1828800" algn="l" defTabSz="914400" rtl="0" eaLnBrk="1" latinLnBrk="0" hangingPunct="1">
              <a:defRPr kumimoji="1" sz="1800" kern="1200">
                <a:solidFill>
                  <a:schemeClr val="lt1"/>
                </a:solidFill>
                <a:latin typeface="+mn-lt"/>
                <a:ea typeface="+mn-ea"/>
                <a:cs typeface="+mn-cs"/>
              </a:defRPr>
            </a:lvl5pPr>
            <a:lvl6pPr marL="2286000" algn="l" defTabSz="914400" rtl="0" eaLnBrk="1" latinLnBrk="0" hangingPunct="1">
              <a:defRPr kumimoji="1" sz="1800" kern="1200">
                <a:solidFill>
                  <a:schemeClr val="lt1"/>
                </a:solidFill>
                <a:latin typeface="+mn-lt"/>
                <a:ea typeface="+mn-ea"/>
                <a:cs typeface="+mn-cs"/>
              </a:defRPr>
            </a:lvl6pPr>
            <a:lvl7pPr marL="2743200" algn="l" defTabSz="914400" rtl="0" eaLnBrk="1" latinLnBrk="0" hangingPunct="1">
              <a:defRPr kumimoji="1" sz="1800" kern="1200">
                <a:solidFill>
                  <a:schemeClr val="lt1"/>
                </a:solidFill>
                <a:latin typeface="+mn-lt"/>
                <a:ea typeface="+mn-ea"/>
                <a:cs typeface="+mn-cs"/>
              </a:defRPr>
            </a:lvl7pPr>
            <a:lvl8pPr marL="3200400" algn="l" defTabSz="914400" rtl="0" eaLnBrk="1" latinLnBrk="0" hangingPunct="1">
              <a:defRPr kumimoji="1" sz="1800" kern="1200">
                <a:solidFill>
                  <a:schemeClr val="lt1"/>
                </a:solidFill>
                <a:latin typeface="+mn-lt"/>
                <a:ea typeface="+mn-ea"/>
                <a:cs typeface="+mn-cs"/>
              </a:defRPr>
            </a:lvl8pPr>
            <a:lvl9pPr marL="3657600" algn="l" defTabSz="914400" rtl="0" eaLnBrk="1" latinLnBrk="0" hangingPunct="1">
              <a:defRPr kumimoji="1"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ja-JP"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0" lang="ja-JP" altLang="en-US"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住之江工場でＤＢＯ方式を導入</a:t>
            </a:r>
          </a:p>
        </p:txBody>
      </p:sp>
      <p:sp>
        <p:nvSpPr>
          <p:cNvPr id="68" name="テキスト ボックス 67"/>
          <p:cNvSpPr txBox="1"/>
          <p:nvPr/>
        </p:nvSpPr>
        <p:spPr>
          <a:xfrm>
            <a:off x="0" y="0"/>
            <a:ext cx="4777066" cy="2616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Ⅱ</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公民連携</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経営形態の見直し</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民営化の取組</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・ごみ（一般廃棄物）</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128</a:t>
            </a:fld>
            <a:endParaRPr lang="ja-JP" altLang="en-US"/>
          </a:p>
        </p:txBody>
      </p:sp>
    </p:spTree>
    <p:extLst>
      <p:ext uri="{BB962C8B-B14F-4D97-AF65-F5344CB8AC3E}">
        <p14:creationId xmlns:p14="http://schemas.microsoft.com/office/powerpoint/2010/main" val="2645948580"/>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角丸四角形 15"/>
          <p:cNvSpPr/>
          <p:nvPr/>
        </p:nvSpPr>
        <p:spPr>
          <a:xfrm>
            <a:off x="5921829" y="1628800"/>
            <a:ext cx="2898643" cy="4127785"/>
          </a:xfrm>
          <a:prstGeom prst="roundRect">
            <a:avLst>
              <a:gd name="adj" fmla="val 0"/>
            </a:avLst>
          </a:prstGeom>
          <a:solidFill>
            <a:srgbClr val="66FFFF">
              <a:alpha val="50000"/>
            </a:srgb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graphicFrame>
        <p:nvGraphicFramePr>
          <p:cNvPr id="7" name="表 6"/>
          <p:cNvGraphicFramePr>
            <a:graphicFrameLocks noGrp="1"/>
          </p:cNvGraphicFramePr>
          <p:nvPr>
            <p:extLst>
              <p:ext uri="{D42A27DB-BD31-4B8C-83A1-F6EECF244321}">
                <p14:modId xmlns:p14="http://schemas.microsoft.com/office/powerpoint/2010/main" val="1355778556"/>
              </p:ext>
            </p:extLst>
          </p:nvPr>
        </p:nvGraphicFramePr>
        <p:xfrm>
          <a:off x="252478" y="1032185"/>
          <a:ext cx="8567993" cy="4907280"/>
        </p:xfrm>
        <a:graphic>
          <a:graphicData uri="http://schemas.openxmlformats.org/drawingml/2006/table">
            <a:tbl>
              <a:tblPr firstRow="1" bandRow="1">
                <a:tableStyleId>{5940675A-B579-460E-94D1-54222C63F5DA}</a:tableStyleId>
              </a:tblPr>
              <a:tblGrid>
                <a:gridCol w="507772">
                  <a:extLst>
                    <a:ext uri="{9D8B030D-6E8A-4147-A177-3AD203B41FA5}">
                      <a16:colId xmlns:a16="http://schemas.microsoft.com/office/drawing/2014/main" val="20000"/>
                    </a:ext>
                  </a:extLst>
                </a:gridCol>
                <a:gridCol w="1003438">
                  <a:extLst>
                    <a:ext uri="{9D8B030D-6E8A-4147-A177-3AD203B41FA5}">
                      <a16:colId xmlns:a16="http://schemas.microsoft.com/office/drawing/2014/main" val="20001"/>
                    </a:ext>
                  </a:extLst>
                </a:gridCol>
                <a:gridCol w="1825577">
                  <a:extLst>
                    <a:ext uri="{9D8B030D-6E8A-4147-A177-3AD203B41FA5}">
                      <a16:colId xmlns:a16="http://schemas.microsoft.com/office/drawing/2014/main" val="20002"/>
                    </a:ext>
                  </a:extLst>
                </a:gridCol>
                <a:gridCol w="2321243">
                  <a:extLst>
                    <a:ext uri="{9D8B030D-6E8A-4147-A177-3AD203B41FA5}">
                      <a16:colId xmlns:a16="http://schemas.microsoft.com/office/drawing/2014/main" val="20003"/>
                    </a:ext>
                  </a:extLst>
                </a:gridCol>
                <a:gridCol w="2909963">
                  <a:extLst>
                    <a:ext uri="{9D8B030D-6E8A-4147-A177-3AD203B41FA5}">
                      <a16:colId xmlns:a16="http://schemas.microsoft.com/office/drawing/2014/main" val="20004"/>
                    </a:ext>
                  </a:extLst>
                </a:gridCol>
              </a:tblGrid>
              <a:tr h="206867">
                <a:tc rowSpan="2">
                  <a:txBody>
                    <a:bodyPr/>
                    <a:lstStyle/>
                    <a:p>
                      <a:pPr algn="ctr"/>
                      <a:r>
                        <a:rPr kumimoji="1" lang="ja-JP" altLang="en-US" sz="900" dirty="0"/>
                        <a:t>新規・</a:t>
                      </a:r>
                      <a:endParaRPr kumimoji="1" lang="en-US" altLang="ja-JP" sz="900" dirty="0"/>
                    </a:p>
                    <a:p>
                      <a:pPr algn="ctr"/>
                      <a:r>
                        <a:rPr kumimoji="1" lang="ja-JP" altLang="en-US" sz="900" dirty="0"/>
                        <a:t>拡充</a:t>
                      </a:r>
                    </a:p>
                  </a:txBody>
                  <a:tcPr anchor="ctr"/>
                </a:tc>
                <a:tc rowSpan="2">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1400" dirty="0"/>
                        <a:t>項　目</a:t>
                      </a:r>
                    </a:p>
                  </a:txBody>
                  <a:tcPr anchor="ctr"/>
                </a:tc>
                <a:tc rowSpan="2">
                  <a:txBody>
                    <a:bodyPr/>
                    <a:lstStyle/>
                    <a:p>
                      <a:pPr algn="ctr"/>
                      <a:r>
                        <a:rPr kumimoji="1" lang="ja-JP" altLang="en-US" sz="1400" dirty="0"/>
                        <a:t>以前の状況</a:t>
                      </a:r>
                    </a:p>
                  </a:txBody>
                  <a:tcPr anchor="ctr"/>
                </a:tc>
                <a:tc gridSpan="2">
                  <a:txBody>
                    <a:bodyPr/>
                    <a:lstStyle/>
                    <a:p>
                      <a:pPr algn="ctr"/>
                      <a:r>
                        <a:rPr kumimoji="1" lang="ja-JP" altLang="en-US" sz="1600" dirty="0"/>
                        <a:t>現在の主な取組み</a:t>
                      </a:r>
                    </a:p>
                  </a:txBody>
                  <a:tcPr anchor="ctr">
                    <a:lnB w="12700" cap="flat" cmpd="sng" algn="ctr">
                      <a:solidFill>
                        <a:schemeClr val="tx1"/>
                      </a:solidFill>
                      <a:prstDash val="solid"/>
                      <a:round/>
                      <a:headEnd type="none" w="med" len="med"/>
                      <a:tailEnd type="none" w="med" len="med"/>
                    </a:lnB>
                  </a:tcPr>
                </a:tc>
                <a:tc hMerge="1">
                  <a:txBody>
                    <a:bodyPr/>
                    <a:lstStyle/>
                    <a:p>
                      <a:endParaRPr kumimoji="1" lang="ja-JP" altLang="en-US"/>
                    </a:p>
                  </a:txBody>
                  <a:tcPr/>
                </a:tc>
                <a:extLst>
                  <a:ext uri="{0D108BD9-81ED-4DB2-BD59-A6C34878D82A}">
                    <a16:rowId xmlns:a16="http://schemas.microsoft.com/office/drawing/2014/main" val="10000"/>
                  </a:ext>
                </a:extLst>
              </a:tr>
              <a:tr h="118091">
                <a:tc vMerge="1">
                  <a:txBody>
                    <a:bodyPr/>
                    <a:lstStyle/>
                    <a:p>
                      <a:endParaRPr kumimoji="1" lang="ja-JP" altLang="en-US"/>
                    </a:p>
                  </a:txBody>
                  <a:tcPr/>
                </a:tc>
                <a:tc vMerge="1">
                  <a:txBody>
                    <a:bodyPr/>
                    <a:lstStyle/>
                    <a:p>
                      <a:endParaRPr kumimoji="1" lang="ja-JP" altLang="en-US"/>
                    </a:p>
                  </a:txBody>
                  <a:tcPr/>
                </a:tc>
                <a:tc vMerge="1">
                  <a:txBody>
                    <a:bodyPr/>
                    <a:lstStyle/>
                    <a:p>
                      <a:endParaRPr kumimoji="1" lang="ja-JP" altLang="en-US"/>
                    </a:p>
                  </a:txBody>
                  <a:tcPr/>
                </a:tc>
                <a:tc>
                  <a:txBody>
                    <a:bodyPr/>
                    <a:lstStyle/>
                    <a:p>
                      <a:pPr algn="ctr"/>
                      <a:r>
                        <a:rPr kumimoji="1" lang="ja-JP" altLang="en-US" sz="1200" dirty="0"/>
                        <a:t>前回棚卸し時点（</a:t>
                      </a:r>
                      <a:r>
                        <a:rPr kumimoji="1" lang="en-US" altLang="ja-JP" sz="1200" dirty="0" smtClean="0"/>
                        <a:t>2018.3</a:t>
                      </a:r>
                      <a:r>
                        <a:rPr kumimoji="1" lang="ja-JP" altLang="en-US" sz="1200" dirty="0" smtClean="0"/>
                        <a:t>）</a:t>
                      </a:r>
                      <a:endParaRPr kumimoji="1" lang="ja-JP" altLang="en-US" sz="1200" dirty="0"/>
                    </a:p>
                  </a:txBody>
                  <a:tcPr anchor="ctr">
                    <a:lnR w="12700" cap="flat" cmpd="sng" algn="ctr">
                      <a:solidFill>
                        <a:schemeClr val="tx1"/>
                      </a:solidFill>
                      <a:prstDash val="lgDash"/>
                      <a:round/>
                      <a:headEnd type="none" w="med" len="med"/>
                      <a:tailEnd type="none" w="med" len="med"/>
                    </a:lnR>
                    <a:lnT w="12700" cap="flat" cmpd="sng" algn="ctr">
                      <a:solidFill>
                        <a:schemeClr val="tx1"/>
                      </a:solidFill>
                      <a:prstDash val="solid"/>
                      <a:round/>
                      <a:headEnd type="none" w="med" len="med"/>
                      <a:tailEnd type="none" w="med" len="med"/>
                    </a:lnT>
                  </a:tcPr>
                </a:tc>
                <a:tc>
                  <a:txBody>
                    <a:bodyPr/>
                    <a:lstStyle/>
                    <a:p>
                      <a:pPr algn="ctr"/>
                      <a:r>
                        <a:rPr kumimoji="1" lang="ja-JP" altLang="en-US" sz="1200" dirty="0"/>
                        <a:t>今回棚卸し時点（</a:t>
                      </a:r>
                      <a:r>
                        <a:rPr kumimoji="1" lang="en-US" altLang="ja-JP" sz="1200" dirty="0" smtClean="0"/>
                        <a:t>2022.11</a:t>
                      </a:r>
                      <a:r>
                        <a:rPr kumimoji="1" lang="ja-JP" altLang="en-US" sz="1200" dirty="0" smtClean="0"/>
                        <a:t>）</a:t>
                      </a:r>
                      <a:endParaRPr kumimoji="1" lang="ja-JP" altLang="en-US" sz="1600" dirty="0"/>
                    </a:p>
                  </a:txBody>
                  <a:tcPr anchor="ctr">
                    <a:lnL w="12700" cap="flat" cmpd="sng" algn="ctr">
                      <a:solidFill>
                        <a:schemeClr val="tx1"/>
                      </a:solidFill>
                      <a:prstDash val="lgDash"/>
                      <a:round/>
                      <a:headEnd type="none" w="med" len="med"/>
                      <a:tailEnd type="none" w="med" len="med"/>
                    </a:lnL>
                    <a:lnT w="12700" cap="flat" cmpd="sng" algn="ctr">
                      <a:solidFill>
                        <a:schemeClr val="tx1"/>
                      </a:solidFill>
                      <a:prstDash val="solid"/>
                      <a:round/>
                      <a:headEnd type="none" w="med" len="med"/>
                      <a:tailEnd type="none" w="med" len="med"/>
                    </a:lnT>
                  </a:tcPr>
                </a:tc>
                <a:extLst>
                  <a:ext uri="{0D108BD9-81ED-4DB2-BD59-A6C34878D82A}">
                    <a16:rowId xmlns:a16="http://schemas.microsoft.com/office/drawing/2014/main" val="10001"/>
                  </a:ext>
                </a:extLst>
              </a:tr>
              <a:tr h="1075999">
                <a:tc>
                  <a:txBody>
                    <a:bodyPr/>
                    <a:lstStyle/>
                    <a:p>
                      <a:pPr algn="ctr"/>
                      <a:r>
                        <a:rPr kumimoji="1" lang="ja-JP" altLang="en-US" sz="1100" dirty="0"/>
                        <a:t>拡充</a:t>
                      </a:r>
                    </a:p>
                  </a:txBody>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200" baseline="0" dirty="0"/>
                        <a:t>a </a:t>
                      </a:r>
                      <a:r>
                        <a:rPr kumimoji="1" lang="ja-JP" altLang="en-US" sz="1200" baseline="0" dirty="0"/>
                        <a:t> </a:t>
                      </a:r>
                      <a:r>
                        <a:rPr kumimoji="1" lang="ja-JP" altLang="en-US" sz="1200" dirty="0"/>
                        <a:t>普通教室の</a:t>
                      </a:r>
                      <a:endParaRPr kumimoji="1" lang="en-US" altLang="ja-JP" sz="1200" dirty="0"/>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a:t>　 空調機</a:t>
                      </a:r>
                      <a:r>
                        <a:rPr kumimoji="1" lang="ja-JP" altLang="en-US" sz="1200" dirty="0" smtClean="0">
                          <a:solidFill>
                            <a:schemeClr val="tx1"/>
                          </a:solidFill>
                        </a:rPr>
                        <a:t>設置</a:t>
                      </a:r>
                      <a:endParaRPr kumimoji="1" lang="en-US" altLang="ja-JP" sz="1200"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dirty="0" smtClean="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lang="ja-JP" altLang="en-US" sz="1200" dirty="0" smtClean="0">
                        <a:solidFill>
                          <a:srgbClr val="FF0000"/>
                        </a:solidFill>
                      </a:endParaRPr>
                    </a:p>
                    <a:p>
                      <a:pPr marL="0" marR="0" indent="0" algn="l" defTabSz="914400" rtl="0" eaLnBrk="1" fontAlgn="auto" latinLnBrk="0" hangingPunct="1">
                        <a:lnSpc>
                          <a:spcPct val="100000"/>
                        </a:lnSpc>
                        <a:spcBef>
                          <a:spcPts val="0"/>
                        </a:spcBef>
                        <a:spcAft>
                          <a:spcPts val="0"/>
                        </a:spcAft>
                        <a:buClrTx/>
                        <a:buSzTx/>
                        <a:buFontTx/>
                        <a:buNone/>
                        <a:tabLst/>
                        <a:defRPr/>
                      </a:pPr>
                      <a:endParaRPr kumimoji="1" lang="ja-JP" altLang="en-US" sz="1200" dirty="0">
                        <a:solidFill>
                          <a:schemeClr val="tx1"/>
                        </a:solidFill>
                      </a:endParaRPr>
                    </a:p>
                  </a:txBody>
                  <a:tcPr marL="36000" marR="36000" marT="36000" marB="36000"/>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200" dirty="0" smtClean="0"/>
                        <a:t>（</a:t>
                      </a:r>
                      <a:r>
                        <a:rPr lang="en-US" altLang="ja-JP" sz="1200" dirty="0" smtClean="0"/>
                        <a:t>2011</a:t>
                      </a:r>
                      <a:r>
                        <a:rPr lang="ja-JP" altLang="en-US" sz="1200" dirty="0" smtClean="0"/>
                        <a:t>予算：</a:t>
                      </a:r>
                      <a:r>
                        <a:rPr lang="en-US" altLang="ja-JP" sz="1200" dirty="0" smtClean="0"/>
                        <a:t>1</a:t>
                      </a:r>
                      <a:r>
                        <a:rPr lang="ja-JP" altLang="en-US" sz="1200" dirty="0" smtClean="0"/>
                        <a:t>億円）</a:t>
                      </a:r>
                      <a:endParaRPr kumimoji="1" lang="ja-JP" altLang="en-US" sz="1200" dirty="0"/>
                    </a:p>
                  </a:txBody>
                  <a:tcPr/>
                </a:tc>
                <a:tc>
                  <a:txBody>
                    <a:bodyPr/>
                    <a:lstStyle/>
                    <a:p>
                      <a:r>
                        <a:rPr lang="en-US" altLang="ja-JP" sz="1200" dirty="0">
                          <a:solidFill>
                            <a:schemeClr val="tx1"/>
                          </a:solidFill>
                        </a:rPr>
                        <a:t>2016</a:t>
                      </a:r>
                      <a:r>
                        <a:rPr lang="ja-JP" altLang="en-US" sz="1200" dirty="0">
                          <a:solidFill>
                            <a:schemeClr val="tx1"/>
                          </a:solidFill>
                        </a:rPr>
                        <a:t>年度末：全小学校普通教室等へ空調機設置</a:t>
                      </a:r>
                      <a:endParaRPr lang="en-US" altLang="ja-JP" sz="1200" dirty="0">
                        <a:solidFill>
                          <a:schemeClr val="tx1"/>
                        </a:solidFill>
                      </a:endParaRPr>
                    </a:p>
                    <a:p>
                      <a:r>
                        <a:rPr lang="ja-JP" altLang="en-US" sz="1200" dirty="0">
                          <a:solidFill>
                            <a:schemeClr val="tx1"/>
                          </a:solidFill>
                        </a:rPr>
                        <a:t>設置後は、夏休み短縮などにより年間</a:t>
                      </a:r>
                      <a:r>
                        <a:rPr lang="en-US" altLang="ja-JP" sz="1200" dirty="0">
                          <a:solidFill>
                            <a:schemeClr val="tx1"/>
                          </a:solidFill>
                        </a:rPr>
                        <a:t>40</a:t>
                      </a:r>
                      <a:r>
                        <a:rPr lang="ja-JP" altLang="en-US" sz="1200" dirty="0">
                          <a:solidFill>
                            <a:schemeClr val="tx1"/>
                          </a:solidFill>
                        </a:rPr>
                        <a:t>時間程度の授業時間数確保</a:t>
                      </a:r>
                      <a:endParaRPr lang="en-US" altLang="ja-JP" sz="1200" dirty="0">
                        <a:solidFill>
                          <a:schemeClr val="tx1"/>
                        </a:solidFill>
                      </a:endParaRPr>
                    </a:p>
                    <a:p>
                      <a:r>
                        <a:rPr lang="ja-JP" altLang="en-US" sz="1200" dirty="0">
                          <a:solidFill>
                            <a:schemeClr val="tx1"/>
                          </a:solidFill>
                        </a:rPr>
                        <a:t>（</a:t>
                      </a:r>
                      <a:r>
                        <a:rPr lang="en-US" altLang="ja-JP" sz="1200" u="sng" dirty="0">
                          <a:solidFill>
                            <a:schemeClr val="tx1"/>
                          </a:solidFill>
                        </a:rPr>
                        <a:t>2016</a:t>
                      </a:r>
                      <a:r>
                        <a:rPr lang="ja-JP" altLang="en-US" sz="1200" u="sng" dirty="0">
                          <a:solidFill>
                            <a:schemeClr val="tx1"/>
                          </a:solidFill>
                        </a:rPr>
                        <a:t>年度末で事業終了</a:t>
                      </a:r>
                      <a:r>
                        <a:rPr lang="ja-JP" altLang="en-US" sz="1200" dirty="0">
                          <a:solidFill>
                            <a:schemeClr val="tx1"/>
                          </a:solidFill>
                        </a:rPr>
                        <a:t>）</a:t>
                      </a:r>
                      <a:endParaRPr kumimoji="1" lang="en-US" altLang="ja-JP" sz="1200" dirty="0">
                        <a:solidFill>
                          <a:schemeClr val="tx1"/>
                        </a:solidFill>
                      </a:endParaRPr>
                    </a:p>
                  </a:txBody>
                  <a:tcPr>
                    <a:lnR w="12700" cap="flat" cmpd="sng" algn="ctr">
                      <a:solidFill>
                        <a:schemeClr val="tx1"/>
                      </a:solidFill>
                      <a:prstDash val="lgDash"/>
                      <a:round/>
                      <a:headEnd type="none" w="med" len="med"/>
                      <a:tailEnd type="none" w="med" len="med"/>
                    </a:lnR>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altLang="ja-JP" sz="1200" dirty="0" smtClean="0">
                          <a:solidFill>
                            <a:schemeClr val="tx1"/>
                          </a:solidFill>
                        </a:rPr>
                        <a:t>2016</a:t>
                      </a:r>
                      <a:r>
                        <a:rPr lang="ja-JP" altLang="en-US" sz="1200" dirty="0" smtClean="0">
                          <a:solidFill>
                            <a:schemeClr val="tx1"/>
                          </a:solidFill>
                        </a:rPr>
                        <a:t>年度末で事業終了</a:t>
                      </a:r>
                      <a:endParaRPr lang="en-US" altLang="ja-JP" sz="1200" dirty="0" smtClean="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ja-JP" altLang="en-US" sz="1200" dirty="0" smtClean="0">
                          <a:solidFill>
                            <a:schemeClr val="tx1"/>
                          </a:solidFill>
                        </a:rPr>
                        <a:t>以降、変更なし</a:t>
                      </a:r>
                    </a:p>
                    <a:p>
                      <a:endParaRPr lang="ja-JP" altLang="en-US" sz="1200" dirty="0">
                        <a:solidFill>
                          <a:schemeClr val="tx1"/>
                        </a:solidFill>
                      </a:endParaRPr>
                    </a:p>
                  </a:txBody>
                  <a:tcPr>
                    <a:lnL w="12700" cap="flat" cmpd="sng" algn="ctr">
                      <a:solidFill>
                        <a:schemeClr val="tx1"/>
                      </a:solidFill>
                      <a:prstDash val="lgDash"/>
                      <a:round/>
                      <a:headEnd type="none" w="med" len="med"/>
                      <a:tailEnd type="none" w="med" len="med"/>
                    </a:lnL>
                  </a:tcPr>
                </a:tc>
                <a:extLst>
                  <a:ext uri="{0D108BD9-81ED-4DB2-BD59-A6C34878D82A}">
                    <a16:rowId xmlns:a16="http://schemas.microsoft.com/office/drawing/2014/main" val="10002"/>
                  </a:ext>
                </a:extLst>
              </a:tr>
              <a:tr h="1075999">
                <a:tc>
                  <a:txBody>
                    <a:bodyPr/>
                    <a:lstStyle/>
                    <a:p>
                      <a:pPr algn="ctr"/>
                      <a:r>
                        <a:rPr kumimoji="1" lang="ja-JP" altLang="en-US" sz="1100" dirty="0"/>
                        <a:t>拡充</a:t>
                      </a:r>
                    </a:p>
                  </a:txBody>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200" baseline="0" dirty="0">
                          <a:solidFill>
                            <a:schemeClr val="tx1"/>
                          </a:solidFill>
                        </a:rPr>
                        <a:t>b</a:t>
                      </a:r>
                      <a:r>
                        <a:rPr kumimoji="1" lang="ja-JP" altLang="en-US" sz="1200" baseline="0" dirty="0">
                          <a:solidFill>
                            <a:schemeClr val="tx1"/>
                          </a:solidFill>
                        </a:rPr>
                        <a:t>  </a:t>
                      </a:r>
                      <a:r>
                        <a:rPr kumimoji="1" lang="ja-JP" altLang="en-US" sz="1200" dirty="0">
                          <a:solidFill>
                            <a:schemeClr val="tx1"/>
                          </a:solidFill>
                        </a:rPr>
                        <a:t>中学校</a:t>
                      </a:r>
                      <a:r>
                        <a:rPr kumimoji="1" lang="ja-JP" altLang="en-US" sz="1200" dirty="0" smtClean="0">
                          <a:solidFill>
                            <a:schemeClr val="tx1"/>
                          </a:solidFill>
                        </a:rPr>
                        <a:t>給食</a:t>
                      </a:r>
                      <a:endParaRPr kumimoji="1" lang="en-US" altLang="ja-JP" sz="1200"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rPr>
                        <a:t>　 の実施</a:t>
                      </a:r>
                      <a:endParaRPr kumimoji="1" lang="en-US" altLang="ja-JP" sz="1200" dirty="0" smtClean="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lang="ja-JP" altLang="en-US" sz="1200"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endParaRPr kumimoji="1" lang="ja-JP" altLang="en-US" sz="1200" dirty="0">
                        <a:solidFill>
                          <a:schemeClr val="tx1"/>
                        </a:solidFill>
                      </a:endParaRPr>
                    </a:p>
                  </a:txBody>
                  <a:tcPr marL="36000" marR="36000" marT="36000" marB="36000"/>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200" dirty="0"/>
                        <a:t>家庭</a:t>
                      </a:r>
                      <a:r>
                        <a:rPr lang="ja-JP" altLang="en-US" sz="1200" dirty="0" smtClean="0"/>
                        <a:t>弁当と</a:t>
                      </a:r>
                      <a:r>
                        <a:rPr lang="ja-JP" altLang="en-US" sz="1200" dirty="0"/>
                        <a:t>の選択制のための設備投資</a:t>
                      </a:r>
                      <a:endParaRPr lang="en-US" altLang="ja-JP" sz="1200" dirty="0"/>
                    </a:p>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200" dirty="0"/>
                        <a:t>（</a:t>
                      </a:r>
                      <a:r>
                        <a:rPr lang="en-US" altLang="ja-JP" sz="1200" dirty="0"/>
                        <a:t>2011</a:t>
                      </a:r>
                      <a:r>
                        <a:rPr lang="ja-JP" altLang="en-US" sz="1200" dirty="0"/>
                        <a:t>予算：</a:t>
                      </a:r>
                      <a:r>
                        <a:rPr lang="en-US" altLang="ja-JP" sz="1200" dirty="0"/>
                        <a:t>1</a:t>
                      </a:r>
                      <a:r>
                        <a:rPr lang="ja-JP" altLang="en-US" sz="1200" dirty="0"/>
                        <a:t>億円）</a:t>
                      </a:r>
                      <a:endParaRPr kumimoji="1" lang="ja-JP" altLang="en-US" sz="1200" dirty="0"/>
                    </a:p>
                  </a:txBody>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altLang="ja-JP" sz="1200" dirty="0">
                          <a:solidFill>
                            <a:schemeClr val="tx1"/>
                          </a:solidFill>
                        </a:rPr>
                        <a:t>2016</a:t>
                      </a:r>
                      <a:r>
                        <a:rPr lang="ja-JP" altLang="en-US" sz="1200" dirty="0">
                          <a:solidFill>
                            <a:schemeClr val="tx1"/>
                          </a:solidFill>
                        </a:rPr>
                        <a:t>年度から、市内全中学校において学校調理方式（親子方式、自校調理方式）へ本格移行することとし、順次移行</a:t>
                      </a:r>
                      <a:endParaRPr lang="en-US" altLang="ja-JP" sz="1200" dirty="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200" dirty="0">
                          <a:solidFill>
                            <a:schemeClr val="tx1"/>
                          </a:solidFill>
                        </a:rPr>
                        <a:t>［</a:t>
                      </a:r>
                      <a:r>
                        <a:rPr lang="en-US" altLang="ja-JP" sz="1200" dirty="0">
                          <a:solidFill>
                            <a:schemeClr val="tx1"/>
                          </a:solidFill>
                        </a:rPr>
                        <a:t>2018</a:t>
                      </a:r>
                      <a:r>
                        <a:rPr lang="ja-JP" altLang="en-US" sz="1200" dirty="0">
                          <a:solidFill>
                            <a:schemeClr val="tx1"/>
                          </a:solidFill>
                        </a:rPr>
                        <a:t>年</a:t>
                      </a:r>
                      <a:r>
                        <a:rPr lang="en-US" altLang="ja-JP" sz="1200" dirty="0">
                          <a:solidFill>
                            <a:schemeClr val="tx1"/>
                          </a:solidFill>
                        </a:rPr>
                        <a:t>8</a:t>
                      </a:r>
                      <a:r>
                        <a:rPr lang="ja-JP" altLang="en-US" sz="1200" dirty="0">
                          <a:solidFill>
                            <a:schemeClr val="tx1"/>
                          </a:solidFill>
                        </a:rPr>
                        <a:t>月時点：計</a:t>
                      </a:r>
                      <a:r>
                        <a:rPr lang="en-US" altLang="ja-JP" sz="1200" dirty="0">
                          <a:solidFill>
                            <a:schemeClr val="tx1"/>
                          </a:solidFill>
                        </a:rPr>
                        <a:t>63</a:t>
                      </a:r>
                      <a:r>
                        <a:rPr lang="ja-JP" altLang="en-US" sz="1200" dirty="0">
                          <a:solidFill>
                            <a:schemeClr val="tx1"/>
                          </a:solidFill>
                        </a:rPr>
                        <a:t>校で提供］</a:t>
                      </a:r>
                      <a:endParaRPr lang="en-US" altLang="ja-JP" sz="1200" dirty="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200" dirty="0">
                          <a:solidFill>
                            <a:schemeClr val="tx1"/>
                          </a:solidFill>
                        </a:rPr>
                        <a:t>（</a:t>
                      </a:r>
                      <a:r>
                        <a:rPr lang="en-US" altLang="ja-JP" sz="1200" u="sng" dirty="0">
                          <a:solidFill>
                            <a:schemeClr val="tx1"/>
                          </a:solidFill>
                        </a:rPr>
                        <a:t>2018</a:t>
                      </a:r>
                      <a:r>
                        <a:rPr lang="ja-JP" altLang="en-US" sz="1200" u="sng" dirty="0">
                          <a:solidFill>
                            <a:schemeClr val="tx1"/>
                          </a:solidFill>
                        </a:rPr>
                        <a:t>予算：</a:t>
                      </a:r>
                      <a:r>
                        <a:rPr lang="en-US" altLang="ja-JP" sz="1200" u="sng" dirty="0">
                          <a:solidFill>
                            <a:schemeClr val="tx1"/>
                          </a:solidFill>
                        </a:rPr>
                        <a:t>63</a:t>
                      </a:r>
                      <a:r>
                        <a:rPr lang="ja-JP" altLang="en-US" sz="1200" u="sng" dirty="0">
                          <a:solidFill>
                            <a:schemeClr val="tx1"/>
                          </a:solidFill>
                        </a:rPr>
                        <a:t>億円</a:t>
                      </a:r>
                      <a:r>
                        <a:rPr lang="ja-JP" altLang="en-US" sz="1200" dirty="0">
                          <a:solidFill>
                            <a:schemeClr val="tx1"/>
                          </a:solidFill>
                        </a:rPr>
                        <a:t>）</a:t>
                      </a:r>
                      <a:endParaRPr kumimoji="1" lang="en-US" altLang="ja-JP" sz="1200" dirty="0">
                        <a:solidFill>
                          <a:schemeClr val="tx1"/>
                        </a:solidFill>
                      </a:endParaRPr>
                    </a:p>
                  </a:txBody>
                  <a:tcPr>
                    <a:lnR w="12700" cap="flat" cmpd="sng" algn="ctr">
                      <a:solidFill>
                        <a:schemeClr val="tx1"/>
                      </a:solidFill>
                      <a:prstDash val="lgDash"/>
                      <a:round/>
                      <a:headEnd type="none" w="med" len="med"/>
                      <a:tailEnd type="none" w="med" len="med"/>
                    </a:lnR>
                  </a:tcPr>
                </a:tc>
                <a:tc>
                  <a:txBody>
                    <a:bodyPr/>
                    <a:lstStyle/>
                    <a:p>
                      <a:r>
                        <a:rPr kumimoji="1" lang="en-US" altLang="ja-JP" sz="1200" b="0" i="0" kern="1200" dirty="0" smtClean="0">
                          <a:solidFill>
                            <a:schemeClr val="tx1"/>
                          </a:solidFill>
                          <a:effectLst/>
                          <a:latin typeface="+mn-lt"/>
                          <a:ea typeface="+mn-ea"/>
                          <a:cs typeface="+mn-cs"/>
                        </a:rPr>
                        <a:t>2019</a:t>
                      </a:r>
                      <a:r>
                        <a:rPr kumimoji="1" lang="ja-JP" altLang="en-US" sz="1200" b="0" i="0" kern="1200" dirty="0" smtClean="0">
                          <a:solidFill>
                            <a:schemeClr val="tx1"/>
                          </a:solidFill>
                          <a:effectLst/>
                          <a:latin typeface="+mn-lt"/>
                          <a:ea typeface="+mn-ea"/>
                          <a:cs typeface="+mn-cs"/>
                        </a:rPr>
                        <a:t>年度の１学期をもって市内全中学校において、学校調理方式（親子方式、自校調理方式）での給食提供方法に移行</a:t>
                      </a:r>
                      <a:endParaRPr kumimoji="1" lang="en-US" altLang="ja-JP" sz="1200" b="0" i="0" kern="1200" dirty="0" smtClean="0">
                        <a:solidFill>
                          <a:schemeClr val="tx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ja-JP" altLang="en-US" sz="1200" dirty="0" smtClean="0">
                          <a:solidFill>
                            <a:schemeClr val="tx1"/>
                          </a:solidFill>
                        </a:rPr>
                        <a:t>（</a:t>
                      </a:r>
                      <a:r>
                        <a:rPr lang="en-US" altLang="ja-JP" sz="1200" u="sng" dirty="0" smtClean="0">
                          <a:solidFill>
                            <a:schemeClr val="tx1"/>
                          </a:solidFill>
                        </a:rPr>
                        <a:t>2022</a:t>
                      </a:r>
                      <a:r>
                        <a:rPr lang="ja-JP" altLang="en-US" sz="1200" u="sng" dirty="0" smtClean="0">
                          <a:solidFill>
                            <a:schemeClr val="tx1"/>
                          </a:solidFill>
                        </a:rPr>
                        <a:t>予算：</a:t>
                      </a:r>
                      <a:r>
                        <a:rPr lang="en-US" altLang="ja-JP" sz="1200" u="sng" dirty="0" smtClean="0">
                          <a:solidFill>
                            <a:schemeClr val="tx1"/>
                          </a:solidFill>
                        </a:rPr>
                        <a:t>41</a:t>
                      </a:r>
                      <a:r>
                        <a:rPr lang="ja-JP" altLang="en-US" sz="1200" u="sng" dirty="0" smtClean="0">
                          <a:solidFill>
                            <a:schemeClr val="tx1"/>
                          </a:solidFill>
                        </a:rPr>
                        <a:t>億円</a:t>
                      </a:r>
                      <a:r>
                        <a:rPr lang="ja-JP" altLang="en-US" sz="1200" dirty="0" smtClean="0">
                          <a:solidFill>
                            <a:schemeClr val="tx1"/>
                          </a:solidFill>
                        </a:rPr>
                        <a:t>）</a:t>
                      </a:r>
                      <a:endParaRPr kumimoji="1" lang="en-US" altLang="ja-JP" sz="1200" dirty="0" smtClean="0">
                        <a:solidFill>
                          <a:schemeClr val="tx1"/>
                        </a:solidFill>
                      </a:endParaRPr>
                    </a:p>
                    <a:p>
                      <a:endParaRPr lang="ja-JP" altLang="en-US" sz="1200" dirty="0">
                        <a:solidFill>
                          <a:schemeClr val="tx1"/>
                        </a:solidFill>
                      </a:endParaRPr>
                    </a:p>
                  </a:txBody>
                  <a:tcPr>
                    <a:lnL w="12700" cap="flat" cmpd="sng" algn="ctr">
                      <a:solidFill>
                        <a:schemeClr val="tx1"/>
                      </a:solidFill>
                      <a:prstDash val="lgDash"/>
                      <a:round/>
                      <a:headEnd type="none" w="med" len="med"/>
                      <a:tailEnd type="none" w="med" len="med"/>
                    </a:lnL>
                  </a:tcPr>
                </a:tc>
                <a:extLst>
                  <a:ext uri="{0D108BD9-81ED-4DB2-BD59-A6C34878D82A}">
                    <a16:rowId xmlns:a16="http://schemas.microsoft.com/office/drawing/2014/main" val="10003"/>
                  </a:ext>
                </a:extLst>
              </a:tr>
              <a:tr h="1467272">
                <a:tc>
                  <a:txBody>
                    <a:bodyPr/>
                    <a:lstStyle/>
                    <a:p>
                      <a:pPr algn="ctr"/>
                      <a:r>
                        <a:rPr kumimoji="1" lang="ja-JP" altLang="en-US" sz="1100" dirty="0" smtClean="0"/>
                        <a:t>拡充</a:t>
                      </a:r>
                      <a:endParaRPr kumimoji="1" lang="ja-JP" altLang="en-US" sz="1100" dirty="0"/>
                    </a:p>
                  </a:txBody>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200" baseline="0" dirty="0">
                          <a:solidFill>
                            <a:schemeClr val="tx1"/>
                          </a:solidFill>
                        </a:rPr>
                        <a:t>c </a:t>
                      </a:r>
                      <a:r>
                        <a:rPr kumimoji="1" lang="ja-JP" altLang="en-US" sz="1200" baseline="0" dirty="0">
                          <a:solidFill>
                            <a:schemeClr val="tx1"/>
                          </a:solidFill>
                        </a:rPr>
                        <a:t> </a:t>
                      </a:r>
                      <a:r>
                        <a:rPr kumimoji="1" lang="ja-JP" altLang="en-US" sz="1200" dirty="0">
                          <a:solidFill>
                            <a:schemeClr val="tx1"/>
                          </a:solidFill>
                        </a:rPr>
                        <a:t>学校教育・</a:t>
                      </a:r>
                      <a:endParaRPr kumimoji="1" lang="en-US" altLang="ja-JP" sz="1200" dirty="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a:solidFill>
                            <a:schemeClr val="tx1"/>
                          </a:solidFill>
                        </a:rPr>
                        <a:t>　 校務支援</a:t>
                      </a:r>
                      <a:endParaRPr kumimoji="1" lang="en-US" altLang="ja-JP" sz="1200" dirty="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200" dirty="0">
                          <a:solidFill>
                            <a:schemeClr val="tx1"/>
                          </a:solidFill>
                        </a:rPr>
                        <a:t>    </a:t>
                      </a:r>
                      <a:r>
                        <a:rPr kumimoji="1" lang="ja-JP" altLang="en-US" sz="1200" dirty="0" smtClean="0">
                          <a:solidFill>
                            <a:schemeClr val="tx1"/>
                          </a:solidFill>
                        </a:rPr>
                        <a:t>ＩＣＴの導入</a:t>
                      </a:r>
                      <a:r>
                        <a:rPr kumimoji="1" lang="en-US" altLang="ja-JP" sz="1200" dirty="0" smtClean="0">
                          <a:solidFill>
                            <a:schemeClr val="tx1"/>
                          </a:solidFill>
                        </a:rPr>
                        <a:t/>
                      </a:r>
                      <a:br>
                        <a:rPr kumimoji="1" lang="en-US" altLang="ja-JP" sz="1200" dirty="0" smtClean="0">
                          <a:solidFill>
                            <a:schemeClr val="tx1"/>
                          </a:solidFill>
                        </a:rPr>
                      </a:br>
                      <a:r>
                        <a:rPr kumimoji="1" lang="ja-JP" altLang="en-US" sz="1200" dirty="0" smtClean="0">
                          <a:solidFill>
                            <a:schemeClr val="tx1"/>
                          </a:solidFill>
                        </a:rPr>
                        <a:t>　 等</a:t>
                      </a:r>
                      <a:endParaRPr kumimoji="1" lang="en-US" altLang="ja-JP" sz="1200"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dirty="0" smtClean="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lang="ja-JP" altLang="en-US" sz="1200"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endParaRPr kumimoji="1" lang="ja-JP" altLang="en-US" sz="1200" dirty="0">
                        <a:solidFill>
                          <a:schemeClr val="tx1"/>
                        </a:solidFill>
                      </a:endParaRPr>
                    </a:p>
                  </a:txBody>
                  <a:tcPr marL="36000" marR="36000" marT="36000" marB="36000"/>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200" dirty="0" smtClean="0"/>
                        <a:t>（</a:t>
                      </a:r>
                      <a:r>
                        <a:rPr lang="en-US" altLang="ja-JP" sz="1200" dirty="0" smtClean="0"/>
                        <a:t>2011</a:t>
                      </a:r>
                      <a:r>
                        <a:rPr lang="ja-JP" altLang="en-US" sz="1200" dirty="0" smtClean="0"/>
                        <a:t>予算：－）</a:t>
                      </a:r>
                      <a:endParaRPr lang="en-US" altLang="ja-JP" sz="1200" dirty="0"/>
                    </a:p>
                  </a:txBody>
                  <a:tcPr/>
                </a:tc>
                <a:tc>
                  <a:txBody>
                    <a:bodyPr/>
                    <a:lstStyle/>
                    <a:p>
                      <a:r>
                        <a:rPr lang="en-US" altLang="ja-JP" sz="1200" dirty="0">
                          <a:solidFill>
                            <a:schemeClr val="tx1"/>
                          </a:solidFill>
                        </a:rPr>
                        <a:t>2016</a:t>
                      </a:r>
                      <a:r>
                        <a:rPr lang="ja-JP" altLang="en-US" sz="1200" dirty="0">
                          <a:solidFill>
                            <a:schemeClr val="tx1"/>
                          </a:solidFill>
                        </a:rPr>
                        <a:t>年度～：全小中学校でタブレット端末等を活用した授業</a:t>
                      </a:r>
                      <a:endParaRPr lang="en-US" altLang="ja-JP" sz="1200" dirty="0">
                        <a:solidFill>
                          <a:schemeClr val="tx1"/>
                        </a:solidFill>
                      </a:endParaRPr>
                    </a:p>
                    <a:p>
                      <a:r>
                        <a:rPr lang="en-US" altLang="ja-JP" sz="1200" dirty="0">
                          <a:solidFill>
                            <a:schemeClr val="tx1"/>
                          </a:solidFill>
                        </a:rPr>
                        <a:t>2017</a:t>
                      </a:r>
                      <a:r>
                        <a:rPr lang="ja-JP" altLang="en-US" sz="1200" dirty="0">
                          <a:solidFill>
                            <a:schemeClr val="tx1"/>
                          </a:solidFill>
                        </a:rPr>
                        <a:t>年度～：全普通教室で電子教材等提示用機器や授業用ノートパソコンを使った授業展開</a:t>
                      </a:r>
                      <a:endParaRPr lang="en-US" altLang="ja-JP" sz="1200" dirty="0">
                        <a:solidFill>
                          <a:schemeClr val="tx1"/>
                        </a:solidFill>
                      </a:endParaRPr>
                    </a:p>
                    <a:p>
                      <a:r>
                        <a:rPr lang="ja-JP" altLang="en-US" sz="1200" dirty="0">
                          <a:solidFill>
                            <a:schemeClr val="tx1"/>
                          </a:solidFill>
                        </a:rPr>
                        <a:t>（</a:t>
                      </a:r>
                      <a:r>
                        <a:rPr lang="en-US" altLang="ja-JP" sz="1200" u="sng" dirty="0">
                          <a:solidFill>
                            <a:schemeClr val="tx1"/>
                          </a:solidFill>
                        </a:rPr>
                        <a:t>2018</a:t>
                      </a:r>
                      <a:r>
                        <a:rPr lang="ja-JP" altLang="en-US" sz="1200" u="sng" dirty="0">
                          <a:solidFill>
                            <a:schemeClr val="tx1"/>
                          </a:solidFill>
                        </a:rPr>
                        <a:t>予算：</a:t>
                      </a:r>
                      <a:r>
                        <a:rPr lang="en-US" altLang="ja-JP" sz="1200" u="sng" dirty="0">
                          <a:solidFill>
                            <a:schemeClr val="tx1"/>
                          </a:solidFill>
                        </a:rPr>
                        <a:t>49</a:t>
                      </a:r>
                      <a:r>
                        <a:rPr lang="ja-JP" altLang="en-US" sz="1200" u="sng" dirty="0">
                          <a:solidFill>
                            <a:schemeClr val="tx1"/>
                          </a:solidFill>
                        </a:rPr>
                        <a:t>億円</a:t>
                      </a:r>
                      <a:r>
                        <a:rPr lang="ja-JP" altLang="en-US" sz="1200" dirty="0">
                          <a:solidFill>
                            <a:schemeClr val="tx1"/>
                          </a:solidFill>
                        </a:rPr>
                        <a:t>）</a:t>
                      </a:r>
                      <a:endParaRPr kumimoji="1" lang="ja-JP" altLang="en-US" sz="1200" dirty="0">
                        <a:solidFill>
                          <a:schemeClr val="tx1"/>
                        </a:solidFill>
                      </a:endParaRPr>
                    </a:p>
                  </a:txBody>
                  <a:tcPr>
                    <a:lnR w="12700" cap="flat" cmpd="sng" algn="ctr">
                      <a:solidFill>
                        <a:schemeClr val="tx1"/>
                      </a:solidFill>
                      <a:prstDash val="lgDash"/>
                      <a:round/>
                      <a:headEnd type="none" w="med" len="med"/>
                      <a:tailEnd type="none" w="med" len="med"/>
                    </a:lnR>
                  </a:tcPr>
                </a:tc>
                <a:tc>
                  <a:txBody>
                    <a:bodyPr/>
                    <a:lstStyle/>
                    <a:p>
                      <a:r>
                        <a:rPr lang="en-US" altLang="ja-JP" sz="1200" dirty="0" smtClean="0">
                          <a:solidFill>
                            <a:schemeClr val="tx1"/>
                          </a:solidFill>
                        </a:rPr>
                        <a:t>2020</a:t>
                      </a:r>
                      <a:r>
                        <a:rPr lang="ja-JP" altLang="en-US" sz="1200" dirty="0" smtClean="0">
                          <a:solidFill>
                            <a:schemeClr val="tx1"/>
                          </a:solidFill>
                        </a:rPr>
                        <a:t>年度：全小中学校において学習者用端末の１人１台環境の整備を完了</a:t>
                      </a:r>
                      <a:endParaRPr lang="en-US" altLang="ja-JP" sz="1200" dirty="0" smtClean="0">
                        <a:solidFill>
                          <a:schemeClr val="tx1"/>
                        </a:solidFill>
                      </a:endParaRPr>
                    </a:p>
                    <a:p>
                      <a:r>
                        <a:rPr lang="en-US" altLang="ja-JP" sz="1200" dirty="0" smtClean="0">
                          <a:solidFill>
                            <a:schemeClr val="tx1"/>
                          </a:solidFill>
                        </a:rPr>
                        <a:t>2021</a:t>
                      </a:r>
                      <a:r>
                        <a:rPr lang="ja-JP" altLang="en-US" sz="1200" dirty="0" smtClean="0">
                          <a:solidFill>
                            <a:schemeClr val="tx1"/>
                          </a:solidFill>
                        </a:rPr>
                        <a:t>年度～：デジタルドリルや協働学習支援ツール等を効果的に活用し、個別最適な学びと協働的な学びを推進</a:t>
                      </a:r>
                      <a:endParaRPr lang="en-US" altLang="ja-JP" sz="1200" dirty="0" smtClean="0">
                        <a:solidFill>
                          <a:schemeClr val="tx1"/>
                        </a:solidFill>
                      </a:endParaRPr>
                    </a:p>
                    <a:p>
                      <a:r>
                        <a:rPr lang="ja-JP" altLang="en-US" sz="1200" dirty="0" smtClean="0">
                          <a:solidFill>
                            <a:schemeClr val="tx1"/>
                          </a:solidFill>
                        </a:rPr>
                        <a:t>端末を活用した心の天気や相談申告機能等により、児童生徒の心の状態や日々の生活状況の可視化と把握</a:t>
                      </a:r>
                      <a:endParaRPr lang="en-US" altLang="ja-JP" sz="1200" dirty="0" smtClean="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ja-JP" altLang="en-US" sz="1200" dirty="0" smtClean="0">
                          <a:solidFill>
                            <a:schemeClr val="tx1"/>
                          </a:solidFill>
                        </a:rPr>
                        <a:t>（</a:t>
                      </a:r>
                      <a:r>
                        <a:rPr lang="en-US" altLang="ja-JP" sz="1200" u="sng" dirty="0" smtClean="0">
                          <a:solidFill>
                            <a:schemeClr val="tx1"/>
                          </a:solidFill>
                        </a:rPr>
                        <a:t>2022</a:t>
                      </a:r>
                      <a:r>
                        <a:rPr lang="ja-JP" altLang="en-US" sz="1200" u="sng" dirty="0" smtClean="0">
                          <a:solidFill>
                            <a:schemeClr val="tx1"/>
                          </a:solidFill>
                        </a:rPr>
                        <a:t>予算：</a:t>
                      </a:r>
                      <a:r>
                        <a:rPr lang="en-US" altLang="ja-JP" sz="1200" u="sng" dirty="0" smtClean="0">
                          <a:solidFill>
                            <a:schemeClr val="tx1"/>
                          </a:solidFill>
                        </a:rPr>
                        <a:t>83</a:t>
                      </a:r>
                      <a:r>
                        <a:rPr lang="ja-JP" altLang="en-US" sz="1200" u="sng" dirty="0" smtClean="0">
                          <a:solidFill>
                            <a:schemeClr val="tx1"/>
                          </a:solidFill>
                        </a:rPr>
                        <a:t>億円</a:t>
                      </a:r>
                      <a:r>
                        <a:rPr lang="ja-JP" altLang="en-US" sz="1200" dirty="0" smtClean="0">
                          <a:solidFill>
                            <a:schemeClr val="tx1"/>
                          </a:solidFill>
                        </a:rPr>
                        <a:t>）</a:t>
                      </a:r>
                      <a:endParaRPr lang="en-US" altLang="ja-JP" sz="1200" dirty="0" smtClean="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dirty="0" smtClean="0">
                        <a:solidFill>
                          <a:schemeClr val="tx1"/>
                        </a:solidFill>
                      </a:endParaRPr>
                    </a:p>
                  </a:txBody>
                  <a:tcPr>
                    <a:lnL w="12700" cap="flat" cmpd="sng" algn="ctr">
                      <a:solidFill>
                        <a:schemeClr val="tx1"/>
                      </a:solidFill>
                      <a:prstDash val="lgDash"/>
                      <a:round/>
                      <a:headEnd type="none" w="med" len="med"/>
                      <a:tailEnd type="none" w="med" len="med"/>
                    </a:lnL>
                  </a:tcPr>
                </a:tc>
                <a:extLst>
                  <a:ext uri="{0D108BD9-81ED-4DB2-BD59-A6C34878D82A}">
                    <a16:rowId xmlns:a16="http://schemas.microsoft.com/office/drawing/2014/main" val="10004"/>
                  </a:ext>
                </a:extLst>
              </a:tr>
            </a:tbl>
          </a:graphicData>
        </a:graphic>
      </p:graphicFrame>
      <p:sp>
        <p:nvSpPr>
          <p:cNvPr id="9" name="角丸四角形 8"/>
          <p:cNvSpPr/>
          <p:nvPr/>
        </p:nvSpPr>
        <p:spPr>
          <a:xfrm>
            <a:off x="279300" y="608573"/>
            <a:ext cx="1268364" cy="343689"/>
          </a:xfrm>
          <a:prstGeom prst="roundRect">
            <a:avLst/>
          </a:prstGeom>
          <a:noFill/>
          <a:effectLst/>
        </p:spPr>
        <p:style>
          <a:lnRef idx="1">
            <a:schemeClr val="accent1"/>
          </a:lnRef>
          <a:fillRef idx="2">
            <a:schemeClr val="accent1"/>
          </a:fillRef>
          <a:effectRef idx="1">
            <a:schemeClr val="accent1"/>
          </a:effectRef>
          <a:fontRef idx="minor">
            <a:schemeClr val="dk1"/>
          </a:fontRef>
        </p:style>
        <p:txBody>
          <a:bodyPr vert="horz"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教　育　①</a:t>
            </a:r>
          </a:p>
        </p:txBody>
      </p:sp>
      <p:sp>
        <p:nvSpPr>
          <p:cNvPr id="10" name="テキスト ボックス 9"/>
          <p:cNvSpPr txBox="1"/>
          <p:nvPr/>
        </p:nvSpPr>
        <p:spPr>
          <a:xfrm>
            <a:off x="251520" y="232182"/>
            <a:ext cx="7704856"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③　新規・拡充した施策・事業の概要</a:t>
            </a:r>
          </a:p>
        </p:txBody>
      </p:sp>
      <p:cxnSp>
        <p:nvCxnSpPr>
          <p:cNvPr id="11" name="直線コネクタ 10"/>
          <p:cNvCxnSpPr/>
          <p:nvPr/>
        </p:nvCxnSpPr>
        <p:spPr>
          <a:xfrm>
            <a:off x="251520" y="520214"/>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2" name="二等辺三角形 11"/>
          <p:cNvSpPr/>
          <p:nvPr/>
        </p:nvSpPr>
        <p:spPr>
          <a:xfrm rot="5400000">
            <a:off x="3469842" y="1190324"/>
            <a:ext cx="216024" cy="459980"/>
          </a:xfrm>
          <a:prstGeom prst="triangle">
            <a:avLst/>
          </a:prstGeom>
        </p:spPr>
        <p:style>
          <a:lnRef idx="1">
            <a:schemeClr val="accent2"/>
          </a:lnRef>
          <a:fillRef idx="2">
            <a:schemeClr val="accent2"/>
          </a:fillRef>
          <a:effectRef idx="1">
            <a:schemeClr val="accent2"/>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7" name="テキスト ボックス 36"/>
          <p:cNvSpPr txBox="1"/>
          <p:nvPr/>
        </p:nvSpPr>
        <p:spPr>
          <a:xfrm>
            <a:off x="55366" y="70266"/>
            <a:ext cx="3491880"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Ⅰ</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　政策の刷新・現役世代の重点投資（子育て</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教育）</a:t>
            </a:r>
          </a:p>
        </p:txBody>
      </p:sp>
      <p:sp>
        <p:nvSpPr>
          <p:cNvPr id="2" name="スライド番号プレースホルダー 1"/>
          <p:cNvSpPr>
            <a:spLocks noGrp="1"/>
          </p:cNvSpPr>
          <p:nvPr>
            <p:ph type="sldNum" sz="quarter" idx="12"/>
          </p:nvPr>
        </p:nvSpPr>
        <p:spPr/>
        <p:txBody>
          <a:bodyPr/>
          <a:lstStyle/>
          <a:p>
            <a:fld id="{CCEC3038-1CF1-4B63-9920-55248DCFBA97}" type="slidenum">
              <a:rPr kumimoji="1" lang="ja-JP" altLang="en-US" smtClean="0"/>
              <a:pPr/>
              <a:t>12</a:t>
            </a:fld>
            <a:endParaRPr kumimoji="1" lang="ja-JP" altLang="en-US"/>
          </a:p>
        </p:txBody>
      </p:sp>
    </p:spTree>
    <p:extLst>
      <p:ext uri="{BB962C8B-B14F-4D97-AF65-F5344CB8AC3E}">
        <p14:creationId xmlns:p14="http://schemas.microsoft.com/office/powerpoint/2010/main" val="2264744521"/>
      </p:ext>
    </p:extLst>
  </p:cSld>
  <p:clrMapOvr>
    <a:masterClrMapping/>
  </p:clrMapOvr>
  <p:timing>
    <p:tnLst>
      <p:par>
        <p:cTn id="1" dur="indefinite" restart="never" nodeType="tmRoot"/>
      </p:par>
    </p:tnLst>
  </p:timing>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9" name="直線コネクタ 8"/>
          <p:cNvCxnSpPr/>
          <p:nvPr/>
        </p:nvCxnSpPr>
        <p:spPr>
          <a:xfrm>
            <a:off x="179512" y="620688"/>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8" name="正方形/長方形 7"/>
          <p:cNvSpPr/>
          <p:nvPr/>
        </p:nvSpPr>
        <p:spPr>
          <a:xfrm>
            <a:off x="251520" y="260648"/>
            <a:ext cx="5904656" cy="369332"/>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ごみ処理に係る技能職員数</a:t>
            </a:r>
          </a:p>
        </p:txBody>
      </p:sp>
      <p:sp>
        <p:nvSpPr>
          <p:cNvPr id="19" name="正方形/長方形 18"/>
          <p:cNvSpPr/>
          <p:nvPr/>
        </p:nvSpPr>
        <p:spPr>
          <a:xfrm>
            <a:off x="7687087" y="298872"/>
            <a:ext cx="1481560" cy="348813"/>
          </a:xfrm>
          <a:prstGeom prst="rect">
            <a:avLst/>
          </a:prstGeom>
          <a:noFill/>
        </p:spPr>
        <p:txBody>
          <a:bodyPr wrap="none">
            <a:spAutoFit/>
          </a:bodyPr>
          <a:lstStyle/>
          <a:p>
            <a:pPr marL="0" marR="0" lvl="0" indent="0" algn="ctr" defTabSz="914400" rtl="0" eaLnBrk="1" fontAlgn="auto" latinLnBrk="0" hangingPunct="1">
              <a:lnSpc>
                <a:spcPts val="2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outcome</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p>
        </p:txBody>
      </p:sp>
      <p:sp>
        <p:nvSpPr>
          <p:cNvPr id="17" name="テキスト ボックス 16"/>
          <p:cNvSpPr txBox="1"/>
          <p:nvPr/>
        </p:nvSpPr>
        <p:spPr>
          <a:xfrm>
            <a:off x="0" y="0"/>
            <a:ext cx="4777066" cy="2616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Ⅱ</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公民連携</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経営形態の見直し</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民営化の取組</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・ごみ（一般廃棄物）</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4" name="スライド番号プレースホルダー 3"/>
          <p:cNvSpPr>
            <a:spLocks noGrp="1"/>
          </p:cNvSpPr>
          <p:nvPr>
            <p:ph type="sldNum" sz="quarter" idx="12"/>
          </p:nvPr>
        </p:nvSpPr>
        <p:spPr/>
        <p:txBody>
          <a:bodyPr/>
          <a:lstStyle/>
          <a:p>
            <a:fld id="{CCEC3038-1CF1-4B63-9920-55248DCFBA97}" type="slidenum">
              <a:rPr kumimoji="1" lang="ja-JP" altLang="en-US" smtClean="0"/>
              <a:pPr/>
              <a:t>129</a:t>
            </a:fld>
            <a:endParaRPr kumimoji="1" lang="ja-JP" altLang="en-US" dirty="0"/>
          </a:p>
        </p:txBody>
      </p:sp>
      <p:pic>
        <p:nvPicPr>
          <p:cNvPr id="2" name="図 1"/>
          <p:cNvPicPr>
            <a:picLocks noChangeAspect="1"/>
          </p:cNvPicPr>
          <p:nvPr/>
        </p:nvPicPr>
        <p:blipFill>
          <a:blip r:embed="rId3"/>
          <a:stretch>
            <a:fillRect/>
          </a:stretch>
        </p:blipFill>
        <p:spPr>
          <a:xfrm>
            <a:off x="98810" y="823487"/>
            <a:ext cx="8998476" cy="5688061"/>
          </a:xfrm>
          <a:prstGeom prst="rect">
            <a:avLst/>
          </a:prstGeom>
        </p:spPr>
      </p:pic>
    </p:spTree>
    <p:extLst>
      <p:ext uri="{BB962C8B-B14F-4D97-AF65-F5344CB8AC3E}">
        <p14:creationId xmlns:p14="http://schemas.microsoft.com/office/powerpoint/2010/main" val="1185486086"/>
      </p:ext>
    </p:extLst>
  </p:cSld>
  <p:clrMapOvr>
    <a:masterClrMapping/>
  </p:clrMapOvr>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9" name="直線コネクタ 18"/>
          <p:cNvCxnSpPr/>
          <p:nvPr/>
        </p:nvCxnSpPr>
        <p:spPr>
          <a:xfrm>
            <a:off x="179512" y="620688"/>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6" name="Rectangle 12"/>
          <p:cNvSpPr>
            <a:spLocks noChangeArrowheads="1"/>
          </p:cNvSpPr>
          <p:nvPr/>
        </p:nvSpPr>
        <p:spPr bwMode="auto">
          <a:xfrm>
            <a:off x="323528" y="764704"/>
            <a:ext cx="7848600" cy="360040"/>
          </a:xfrm>
          <a:prstGeom prst="rect">
            <a:avLst/>
          </a:prstGeom>
          <a:noFill/>
          <a:ln w="9525">
            <a:noFill/>
            <a:miter lim="800000"/>
            <a:headEnd/>
            <a:tailEnd/>
          </a:ln>
        </p:spPr>
        <p:txBody>
          <a:bodyPr/>
          <a:lstStyle/>
          <a:p>
            <a:pPr marL="0" marR="0" lvl="0" indent="0" algn="l" defTabSz="914400" rtl="0" eaLnBrk="0" fontAlgn="auto" latinLnBrk="0" hangingPunct="0">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charset="-128"/>
                <a:ea typeface="ＭＳ Ｐゴシック" panose="020B0600070205080204" pitchFamily="50" charset="-128"/>
                <a:cs typeface="+mn-cs"/>
              </a:rPr>
              <a:t>　ごみ処理コストは減少。</a:t>
            </a:r>
            <a:endParaRPr kumimoji="1" lang="ja-JP" altLang="en-US" sz="1400" b="0" i="0" u="none" strike="sngStrike" kern="1200" cap="none" spc="0" normalizeH="0" baseline="0" noProof="0" dirty="0">
              <a:ln>
                <a:noFill/>
              </a:ln>
              <a:solidFill>
                <a:prstClr val="black"/>
              </a:solidFill>
              <a:effectLst/>
              <a:uLnTx/>
              <a:uFillTx/>
              <a:latin typeface="ＭＳ Ｐゴシック" charset="-128"/>
              <a:ea typeface="ＭＳ Ｐゴシック" panose="020B0600070205080204" pitchFamily="50" charset="-128"/>
              <a:cs typeface="+mn-cs"/>
            </a:endParaRPr>
          </a:p>
        </p:txBody>
      </p:sp>
      <p:sp>
        <p:nvSpPr>
          <p:cNvPr id="39" name="Rectangle 15"/>
          <p:cNvSpPr>
            <a:spLocks noChangeArrowheads="1"/>
          </p:cNvSpPr>
          <p:nvPr/>
        </p:nvSpPr>
        <p:spPr bwMode="auto">
          <a:xfrm>
            <a:off x="268438" y="620688"/>
            <a:ext cx="8640960" cy="589781"/>
          </a:xfrm>
          <a:prstGeom prst="rect">
            <a:avLst/>
          </a:prstGeom>
          <a:noFill/>
          <a:ln w="9525">
            <a:noFill/>
            <a:miter lim="800000"/>
            <a:headEnd/>
            <a:tailEnd/>
          </a:ln>
        </p:spPr>
        <p:txBody>
          <a:bodyPr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itchFamily="50" charset="-128"/>
              </a:rPr>
              <a:t>　</a:t>
            </a:r>
          </a:p>
        </p:txBody>
      </p:sp>
      <p:sp>
        <p:nvSpPr>
          <p:cNvPr id="40" name="正方形/長方形 39"/>
          <p:cNvSpPr/>
          <p:nvPr/>
        </p:nvSpPr>
        <p:spPr>
          <a:xfrm>
            <a:off x="197196" y="1146706"/>
            <a:ext cx="3168352" cy="307777"/>
          </a:xfrm>
          <a:prstGeom prst="rect">
            <a:avLst/>
          </a:prstGeom>
          <a:solidFill>
            <a:srgbClr val="66FFFF">
              <a:alpha val="50000"/>
            </a:srgbClr>
          </a:solid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rPr>
              <a:t>■ ごみ処理総合原価</a:t>
            </a:r>
            <a:r>
              <a:rPr kumimoji="1" lang="ja-JP" altLang="en-US" sz="1400" b="1"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a:t>
            </a:r>
            <a:r>
              <a:rPr kumimoji="1" lang="en-US" altLang="ja-JP" sz="1400" b="1"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2020</a:t>
            </a:r>
            <a:r>
              <a:rPr kumimoji="1" lang="ja-JP" altLang="en-US" sz="1400" b="1"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年度）</a:t>
            </a:r>
            <a:r>
              <a:rPr kumimoji="1" lang="ja-JP" altLang="en-US" sz="1400" b="1"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rPr>
              <a:t>　</a:t>
            </a:r>
          </a:p>
        </p:txBody>
      </p:sp>
      <p:sp>
        <p:nvSpPr>
          <p:cNvPr id="42" name="正方形/長方形 41"/>
          <p:cNvSpPr/>
          <p:nvPr/>
        </p:nvSpPr>
        <p:spPr>
          <a:xfrm>
            <a:off x="7524328" y="298872"/>
            <a:ext cx="1481560" cy="348813"/>
          </a:xfrm>
          <a:prstGeom prst="rect">
            <a:avLst/>
          </a:prstGeom>
          <a:noFill/>
        </p:spPr>
        <p:txBody>
          <a:bodyPr wrap="none">
            <a:spAutoFit/>
          </a:bodyPr>
          <a:lstStyle/>
          <a:p>
            <a:pPr marL="0" marR="0" lvl="0" indent="0" algn="ctr" defTabSz="914400" rtl="0" eaLnBrk="1" fontAlgn="auto" latinLnBrk="0" hangingPunct="1">
              <a:lnSpc>
                <a:spcPts val="2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outcome</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p>
        </p:txBody>
      </p:sp>
      <p:sp>
        <p:nvSpPr>
          <p:cNvPr id="51" name="正方形/長方形 50"/>
          <p:cNvSpPr/>
          <p:nvPr/>
        </p:nvSpPr>
        <p:spPr>
          <a:xfrm>
            <a:off x="251520" y="260648"/>
            <a:ext cx="5904656" cy="369332"/>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ごみ処理のコスト</a:t>
            </a:r>
          </a:p>
        </p:txBody>
      </p:sp>
      <p:sp>
        <p:nvSpPr>
          <p:cNvPr id="28" name="テキスト ボックス 27"/>
          <p:cNvSpPr txBox="1"/>
          <p:nvPr/>
        </p:nvSpPr>
        <p:spPr>
          <a:xfrm>
            <a:off x="0" y="0"/>
            <a:ext cx="4777066" cy="2616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Ⅱ</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公民連携</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経営形態の見直し</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民営化の取組</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・ごみ（一般廃棄物）</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130</a:t>
            </a:fld>
            <a:endParaRPr lang="ja-JP" altLang="en-US"/>
          </a:p>
        </p:txBody>
      </p:sp>
      <p:pic>
        <p:nvPicPr>
          <p:cNvPr id="5" name="図 4"/>
          <p:cNvPicPr>
            <a:picLocks noChangeAspect="1"/>
          </p:cNvPicPr>
          <p:nvPr/>
        </p:nvPicPr>
        <p:blipFill>
          <a:blip r:embed="rId3"/>
          <a:stretch>
            <a:fillRect/>
          </a:stretch>
        </p:blipFill>
        <p:spPr>
          <a:xfrm>
            <a:off x="52528" y="1497330"/>
            <a:ext cx="8882642" cy="5090601"/>
          </a:xfrm>
          <a:prstGeom prst="rect">
            <a:avLst/>
          </a:prstGeom>
        </p:spPr>
      </p:pic>
    </p:spTree>
    <p:extLst>
      <p:ext uri="{BB962C8B-B14F-4D97-AF65-F5344CB8AC3E}">
        <p14:creationId xmlns:p14="http://schemas.microsoft.com/office/powerpoint/2010/main" val="3856260084"/>
      </p:ext>
    </p:extLst>
  </p:cSld>
  <p:clrMapOvr>
    <a:masterClrMapping/>
  </p:clrMapOvr>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正方形/長方形 7"/>
          <p:cNvSpPr/>
          <p:nvPr/>
        </p:nvSpPr>
        <p:spPr>
          <a:xfrm>
            <a:off x="5318950" y="2304549"/>
            <a:ext cx="2099504" cy="2332909"/>
          </a:xfrm>
          <a:prstGeom prst="rect">
            <a:avLst/>
          </a:prstGeom>
          <a:solidFill>
            <a:srgbClr val="66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pic>
        <p:nvPicPr>
          <p:cNvPr id="2" name="図 1"/>
          <p:cNvPicPr>
            <a:picLocks noChangeAspect="1"/>
          </p:cNvPicPr>
          <p:nvPr/>
        </p:nvPicPr>
        <p:blipFill>
          <a:blip r:embed="rId3"/>
          <a:stretch>
            <a:fillRect/>
          </a:stretch>
        </p:blipFill>
        <p:spPr>
          <a:xfrm>
            <a:off x="179512" y="75794"/>
            <a:ext cx="8833870" cy="4505334"/>
          </a:xfrm>
          <a:prstGeom prst="rect">
            <a:avLst/>
          </a:prstGeom>
        </p:spPr>
      </p:pic>
      <p:cxnSp>
        <p:nvCxnSpPr>
          <p:cNvPr id="73" name="直線コネクタ 72"/>
          <p:cNvCxnSpPr/>
          <p:nvPr/>
        </p:nvCxnSpPr>
        <p:spPr bwMode="auto">
          <a:xfrm>
            <a:off x="6084168" y="4544687"/>
            <a:ext cx="0" cy="1244900"/>
          </a:xfrm>
          <a:prstGeom prst="line">
            <a:avLst/>
          </a:prstGeom>
          <a:ln w="25400">
            <a:solidFill>
              <a:schemeClr val="bg1">
                <a:lumMod val="65000"/>
              </a:schemeClr>
            </a:solidFill>
            <a:headEnd type="oval"/>
            <a:tailEnd type="none"/>
          </a:ln>
        </p:spPr>
        <p:style>
          <a:lnRef idx="1">
            <a:schemeClr val="accent1"/>
          </a:lnRef>
          <a:fillRef idx="0">
            <a:schemeClr val="accent1"/>
          </a:fillRef>
          <a:effectRef idx="0">
            <a:schemeClr val="accent1"/>
          </a:effectRef>
          <a:fontRef idx="minor">
            <a:schemeClr val="tx1"/>
          </a:fontRef>
        </p:style>
      </p:cxnSp>
      <p:cxnSp>
        <p:nvCxnSpPr>
          <p:cNvPr id="57" name="直線コネクタ 56"/>
          <p:cNvCxnSpPr/>
          <p:nvPr/>
        </p:nvCxnSpPr>
        <p:spPr bwMode="auto">
          <a:xfrm>
            <a:off x="1331640" y="4544687"/>
            <a:ext cx="0" cy="942839"/>
          </a:xfrm>
          <a:prstGeom prst="line">
            <a:avLst/>
          </a:prstGeom>
          <a:ln w="25400">
            <a:solidFill>
              <a:schemeClr val="bg1">
                <a:lumMod val="65000"/>
              </a:schemeClr>
            </a:solidFill>
            <a:headEnd type="oval"/>
            <a:tailEnd type="none"/>
          </a:ln>
        </p:spPr>
        <p:style>
          <a:lnRef idx="1">
            <a:schemeClr val="accent1"/>
          </a:lnRef>
          <a:fillRef idx="0">
            <a:schemeClr val="accent1"/>
          </a:fillRef>
          <a:effectRef idx="0">
            <a:schemeClr val="accent1"/>
          </a:effectRef>
          <a:fontRef idx="minor">
            <a:schemeClr val="tx1"/>
          </a:fontRef>
        </p:style>
      </p:cxnSp>
      <p:sp>
        <p:nvSpPr>
          <p:cNvPr id="48" name="正方形/長方形 47"/>
          <p:cNvSpPr/>
          <p:nvPr/>
        </p:nvSpPr>
        <p:spPr>
          <a:xfrm>
            <a:off x="7873870" y="298872"/>
            <a:ext cx="1107996" cy="348813"/>
          </a:xfrm>
          <a:prstGeom prst="rect">
            <a:avLst/>
          </a:prstGeom>
          <a:noFill/>
        </p:spPr>
        <p:txBody>
          <a:bodyPr wrap="none">
            <a:spAutoFit/>
          </a:bodyPr>
          <a:lstStyle/>
          <a:p>
            <a:pPr marL="0" marR="0" lvl="0" indent="0" algn="ctr" defTabSz="914400" rtl="0" eaLnBrk="1" fontAlgn="auto" latinLnBrk="0" hangingPunct="1">
              <a:lnSpc>
                <a:spcPts val="2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＜参考＞</a:t>
            </a:r>
          </a:p>
        </p:txBody>
      </p:sp>
      <p:cxnSp>
        <p:nvCxnSpPr>
          <p:cNvPr id="70" name="直線コネクタ 69"/>
          <p:cNvCxnSpPr/>
          <p:nvPr/>
        </p:nvCxnSpPr>
        <p:spPr bwMode="auto">
          <a:xfrm flipH="1">
            <a:off x="5004048" y="4527577"/>
            <a:ext cx="0" cy="216000"/>
          </a:xfrm>
          <a:prstGeom prst="line">
            <a:avLst/>
          </a:prstGeom>
          <a:ln w="25400">
            <a:solidFill>
              <a:schemeClr val="bg1">
                <a:lumMod val="65000"/>
              </a:schemeClr>
            </a:solidFill>
            <a:headEnd type="oval"/>
            <a:tailEnd type="none"/>
          </a:ln>
        </p:spPr>
        <p:style>
          <a:lnRef idx="1">
            <a:schemeClr val="accent1"/>
          </a:lnRef>
          <a:fillRef idx="0">
            <a:schemeClr val="accent1"/>
          </a:fillRef>
          <a:effectRef idx="0">
            <a:schemeClr val="accent1"/>
          </a:effectRef>
          <a:fontRef idx="minor">
            <a:schemeClr val="tx1"/>
          </a:fontRef>
        </p:style>
      </p:cxnSp>
      <p:sp>
        <p:nvSpPr>
          <p:cNvPr id="85" name="角丸四角形 84"/>
          <p:cNvSpPr/>
          <p:nvPr/>
        </p:nvSpPr>
        <p:spPr>
          <a:xfrm>
            <a:off x="8067828" y="3032519"/>
            <a:ext cx="720080" cy="1512168"/>
          </a:xfrm>
          <a:prstGeom prst="roundRect">
            <a:avLst/>
          </a:prstGeom>
          <a:solidFill>
            <a:schemeClr val="accent1">
              <a:alpha val="27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7" name="Rectangle 13"/>
          <p:cNvSpPr>
            <a:spLocks noChangeArrowheads="1"/>
          </p:cNvSpPr>
          <p:nvPr/>
        </p:nvSpPr>
        <p:spPr bwMode="auto">
          <a:xfrm>
            <a:off x="6508823" y="1048626"/>
            <a:ext cx="862542" cy="220134"/>
          </a:xfrm>
          <a:prstGeom prst="rect">
            <a:avLst/>
          </a:prstGeom>
          <a:noFill/>
          <a:ln w="9525">
            <a:noFill/>
            <a:miter lim="800000"/>
            <a:headEnd/>
            <a:tailEnd/>
          </a:ln>
        </p:spPr>
        <p:txBody>
          <a:bodyPr wrap="square" lIns="27432" tIns="18288" rIns="27432" bIns="18288" anchor="ctr" upright="1"/>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sz="1000"/>
            </a:pPr>
            <a:r>
              <a:rPr kumimoji="1" lang="ja-JP" altLang="en-US" sz="1000" b="0" i="0" u="none" strike="noStrike" kern="1200" cap="none" spc="0" normalizeH="0" baseline="0" noProof="0" dirty="0">
                <a:ln>
                  <a:noFill/>
                </a:ln>
                <a:solidFill>
                  <a:srgbClr val="000000"/>
                </a:solidFill>
                <a:effectLst/>
                <a:uLnTx/>
                <a:uFillTx/>
                <a:latin typeface="ＭＳ Ｐゴシック"/>
                <a:ea typeface="ＭＳ Ｐゴシック"/>
                <a:cs typeface="+mn-cs"/>
              </a:rPr>
              <a:t>（単位：万ｔ）</a:t>
            </a:r>
          </a:p>
        </p:txBody>
      </p:sp>
      <p:grpSp>
        <p:nvGrpSpPr>
          <p:cNvPr id="3" name="グループ化 44"/>
          <p:cNvGrpSpPr/>
          <p:nvPr/>
        </p:nvGrpSpPr>
        <p:grpSpPr>
          <a:xfrm>
            <a:off x="149554" y="445922"/>
            <a:ext cx="913528" cy="684375"/>
            <a:chOff x="1106820" y="-960679"/>
            <a:chExt cx="984254" cy="682588"/>
          </a:xfrm>
        </p:grpSpPr>
        <p:sp>
          <p:nvSpPr>
            <p:cNvPr id="46" name="爆発 2 45"/>
            <p:cNvSpPr/>
            <p:nvPr/>
          </p:nvSpPr>
          <p:spPr>
            <a:xfrm rot="20319180" flipV="1">
              <a:off x="1106820" y="-960679"/>
              <a:ext cx="984254" cy="682588"/>
            </a:xfrm>
            <a:prstGeom prst="irregularSeal2">
              <a:avLst/>
            </a:prstGeom>
            <a:solidFill>
              <a:schemeClr val="bg1">
                <a:lumMod val="95000"/>
              </a:schemeClr>
            </a:solidFill>
            <a:ln w="19050">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47" name="正方形/長方形 46"/>
            <p:cNvSpPr/>
            <p:nvPr/>
          </p:nvSpPr>
          <p:spPr>
            <a:xfrm>
              <a:off x="1107993" y="-829215"/>
              <a:ext cx="960984" cy="54375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1"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ごみ処理量</a:t>
              </a:r>
              <a:endParaRPr kumimoji="1" lang="en-US" altLang="ja-JP" sz="1000" b="1"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1"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のピーク</a:t>
              </a:r>
            </a:p>
          </p:txBody>
        </p:sp>
      </p:grpSp>
      <p:cxnSp>
        <p:nvCxnSpPr>
          <p:cNvPr id="52" name="直線コネクタ 51"/>
          <p:cNvCxnSpPr/>
          <p:nvPr/>
        </p:nvCxnSpPr>
        <p:spPr bwMode="auto">
          <a:xfrm>
            <a:off x="2771800" y="4567401"/>
            <a:ext cx="0" cy="648072"/>
          </a:xfrm>
          <a:prstGeom prst="line">
            <a:avLst/>
          </a:prstGeom>
          <a:ln w="25400">
            <a:solidFill>
              <a:schemeClr val="bg1">
                <a:lumMod val="65000"/>
              </a:schemeClr>
            </a:solidFill>
            <a:headEnd type="oval"/>
            <a:tailEnd type="none"/>
          </a:ln>
        </p:spPr>
        <p:style>
          <a:lnRef idx="1">
            <a:schemeClr val="accent1"/>
          </a:lnRef>
          <a:fillRef idx="0">
            <a:schemeClr val="accent1"/>
          </a:fillRef>
          <a:effectRef idx="0">
            <a:schemeClr val="accent1"/>
          </a:effectRef>
          <a:fontRef idx="minor">
            <a:schemeClr val="tx1"/>
          </a:fontRef>
        </p:style>
      </p:cxnSp>
      <p:sp>
        <p:nvSpPr>
          <p:cNvPr id="54" name="Rectangle 52"/>
          <p:cNvSpPr>
            <a:spLocks noChangeArrowheads="1"/>
          </p:cNvSpPr>
          <p:nvPr/>
        </p:nvSpPr>
        <p:spPr bwMode="auto">
          <a:xfrm>
            <a:off x="107504" y="5487526"/>
            <a:ext cx="5660142" cy="1044731"/>
          </a:xfrm>
          <a:prstGeom prst="rect">
            <a:avLst/>
          </a:prstGeom>
          <a:solidFill>
            <a:schemeClr val="bg1"/>
          </a:solidFill>
          <a:ln w="19050">
            <a:solidFill>
              <a:schemeClr val="tx1"/>
            </a:solidFill>
            <a:miter lim="800000"/>
            <a:headEnd/>
            <a:tailEnd/>
          </a:ln>
          <a:effectLst/>
        </p:spPr>
        <p:txBody>
          <a:bodyPr wrap="square" lIns="36000" tIns="108000" rIns="36000" bIns="46800" upright="1"/>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sz="1000"/>
            </a:pPr>
            <a:r>
              <a:rPr kumimoji="1" lang="en-US" altLang="ja-JP" sz="800" b="0" i="0" u="none" strike="noStrike" kern="1200" cap="none" spc="0" normalizeH="0" baseline="0" noProof="0" dirty="0">
                <a:ln>
                  <a:noFill/>
                </a:ln>
                <a:solidFill>
                  <a:prstClr val="black"/>
                </a:solidFill>
                <a:effectLst/>
                <a:uLnTx/>
                <a:uFillTx/>
                <a:latin typeface="HGｺﾞｼｯｸM" pitchFamily="49" charset="-128"/>
                <a:ea typeface="HGｺﾞｼｯｸM" pitchFamily="49" charset="-128"/>
                <a:cs typeface="+mn-cs"/>
              </a:rPr>
              <a:t>2008</a:t>
            </a:r>
            <a:r>
              <a:rPr kumimoji="1" lang="ja-JP" altLang="en-US" sz="800" b="0" i="0" u="none" strike="noStrike" kern="1200" cap="none" spc="0" normalizeH="0" baseline="0" noProof="0" dirty="0">
                <a:ln>
                  <a:noFill/>
                </a:ln>
                <a:solidFill>
                  <a:prstClr val="black"/>
                </a:solidFill>
                <a:effectLst/>
                <a:uLnTx/>
                <a:uFillTx/>
                <a:latin typeface="HGｺﾞｼｯｸM" pitchFamily="49" charset="-128"/>
                <a:ea typeface="HGｺﾞｼｯｸM" pitchFamily="49" charset="-128"/>
                <a:cs typeface="+mn-cs"/>
              </a:rPr>
              <a:t>～</a:t>
            </a:r>
            <a:r>
              <a:rPr kumimoji="1" lang="en-US" altLang="ja-JP" sz="800" b="0" i="0" u="none" strike="noStrike" kern="1200" cap="none" spc="0" normalizeH="0" baseline="0" noProof="0" dirty="0">
                <a:ln>
                  <a:noFill/>
                </a:ln>
                <a:solidFill>
                  <a:prstClr val="black"/>
                </a:solidFill>
                <a:effectLst/>
                <a:uLnTx/>
                <a:uFillTx/>
                <a:latin typeface="HGｺﾞｼｯｸM" pitchFamily="49" charset="-128"/>
                <a:ea typeface="HGｺﾞｼｯｸM" pitchFamily="49" charset="-128"/>
                <a:cs typeface="+mn-cs"/>
              </a:rPr>
              <a:t>2011</a:t>
            </a:r>
            <a:r>
              <a:rPr kumimoji="1" lang="ja-JP" altLang="en-US" sz="800" b="0" i="0" u="none" strike="noStrike" kern="1200" cap="none" spc="0" normalizeH="0" baseline="0" noProof="0" dirty="0">
                <a:ln>
                  <a:noFill/>
                </a:ln>
                <a:solidFill>
                  <a:prstClr val="black"/>
                </a:solidFill>
                <a:effectLst/>
                <a:uLnTx/>
                <a:uFillTx/>
                <a:latin typeface="HGｺﾞｼｯｸM" pitchFamily="49" charset="-128"/>
                <a:ea typeface="HGｺﾞｼｯｸM" pitchFamily="49" charset="-128"/>
                <a:cs typeface="+mn-cs"/>
              </a:rPr>
              <a:t>年度までに実施した施策</a:t>
            </a:r>
            <a:endParaRPr kumimoji="1" lang="en-US" altLang="ja-JP" sz="800" b="0" i="0" u="none" strike="noStrike" kern="1200" cap="none" spc="0" normalizeH="0" baseline="0" noProof="0" dirty="0">
              <a:ln>
                <a:noFill/>
              </a:ln>
              <a:solidFill>
                <a:prstClr val="black"/>
              </a:solidFill>
              <a:effectLst/>
              <a:uLnTx/>
              <a:uFillTx/>
              <a:latin typeface="HGｺﾞｼｯｸM" pitchFamily="49" charset="-128"/>
              <a:ea typeface="HGｺﾞｼｯｸM"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sz="1000"/>
            </a:pPr>
            <a:endParaRPr kumimoji="1" lang="en-US" altLang="ja-JP" sz="800" b="0" i="0" u="none" strike="noStrike" kern="1200" cap="none" spc="0" normalizeH="0" baseline="0" noProof="0" dirty="0">
              <a:ln>
                <a:noFill/>
              </a:ln>
              <a:solidFill>
                <a:prstClr val="black"/>
              </a:solidFill>
              <a:effectLst/>
              <a:uLnTx/>
              <a:uFillTx/>
              <a:latin typeface="HGｺﾞｼｯｸM" pitchFamily="49" charset="-128"/>
              <a:ea typeface="HGｺﾞｼｯｸM"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sz="1000"/>
            </a:pPr>
            <a:r>
              <a:rPr kumimoji="1" lang="ja-JP" altLang="en-US" sz="800" b="0" i="0" u="none" strike="noStrike" kern="1200" cap="none" spc="0" normalizeH="0" baseline="0" noProof="0" dirty="0">
                <a:ln>
                  <a:noFill/>
                </a:ln>
                <a:solidFill>
                  <a:prstClr val="black"/>
                </a:solidFill>
                <a:effectLst/>
                <a:uLnTx/>
                <a:uFillTx/>
                <a:latin typeface="HGｺﾞｼｯｸM" pitchFamily="49" charset="-128"/>
                <a:ea typeface="HGｺﾞｼｯｸM" pitchFamily="49" charset="-128"/>
                <a:cs typeface="+mn-cs"/>
              </a:rPr>
              <a:t>◆資源集団回収活動の活性化</a:t>
            </a:r>
            <a:r>
              <a:rPr kumimoji="1" lang="en-US" altLang="ja-JP" sz="800" b="0" i="0" u="none" strike="noStrike" kern="1200" cap="none" spc="0" normalizeH="0" baseline="0" noProof="0" dirty="0">
                <a:ln>
                  <a:noFill/>
                </a:ln>
                <a:solidFill>
                  <a:prstClr val="black"/>
                </a:solidFill>
                <a:effectLst/>
                <a:uLnTx/>
                <a:uFillTx/>
                <a:latin typeface="HGｺﾞｼｯｸM" pitchFamily="49" charset="-128"/>
                <a:ea typeface="HGｺﾞｼｯｸM" pitchFamily="49" charset="-128"/>
                <a:cs typeface="+mn-cs"/>
              </a:rPr>
              <a:t>(</a:t>
            </a:r>
            <a:r>
              <a:rPr kumimoji="1" lang="ja-JP" altLang="en-US" sz="800" b="0" i="0" u="none" strike="noStrike" kern="1200" cap="none" spc="0" normalizeH="0" baseline="0" noProof="0" dirty="0">
                <a:ln>
                  <a:noFill/>
                </a:ln>
                <a:solidFill>
                  <a:prstClr val="black"/>
                </a:solidFill>
                <a:effectLst/>
                <a:uLnTx/>
                <a:uFillTx/>
                <a:latin typeface="HGｺﾞｼｯｸM" pitchFamily="49" charset="-128"/>
                <a:ea typeface="HGｺﾞｼｯｸM" pitchFamily="49" charset="-128"/>
                <a:cs typeface="+mn-cs"/>
              </a:rPr>
              <a:t>支援拡充等）</a:t>
            </a:r>
            <a:endParaRPr kumimoji="1" lang="en-US" altLang="ja-JP" sz="800" b="0" i="0" u="none" strike="noStrike" kern="1200" cap="none" spc="0" normalizeH="0" baseline="0" noProof="0" dirty="0">
              <a:ln>
                <a:noFill/>
              </a:ln>
              <a:solidFill>
                <a:prstClr val="black"/>
              </a:solidFill>
              <a:effectLst/>
              <a:uLnTx/>
              <a:uFillTx/>
              <a:latin typeface="HGｺﾞｼｯｸM" pitchFamily="49" charset="-128"/>
              <a:ea typeface="HGｺﾞｼｯｸM"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sz="1000"/>
            </a:pPr>
            <a:r>
              <a:rPr kumimoji="1" lang="ja-JP" altLang="en-US" sz="800" b="0" i="0" u="none" strike="noStrike" kern="1200" cap="none" spc="0" normalizeH="0" baseline="0" noProof="0" dirty="0">
                <a:ln>
                  <a:noFill/>
                </a:ln>
                <a:solidFill>
                  <a:prstClr val="black"/>
                </a:solidFill>
                <a:effectLst/>
                <a:uLnTx/>
                <a:uFillTx/>
                <a:latin typeface="HGｺﾞｼｯｸM" pitchFamily="49" charset="-128"/>
                <a:ea typeface="HGｺﾞｼｯｸM" pitchFamily="49" charset="-128"/>
                <a:cs typeface="+mn-cs"/>
              </a:rPr>
              <a:t>◆拠点回収場所の拡大、情報提供</a:t>
            </a:r>
            <a:endParaRPr kumimoji="1" lang="en-US" altLang="ja-JP" sz="800" b="0" i="0" u="none" strike="noStrike" kern="1200" cap="none" spc="0" normalizeH="0" baseline="0" noProof="0" dirty="0">
              <a:ln>
                <a:noFill/>
              </a:ln>
              <a:solidFill>
                <a:prstClr val="black"/>
              </a:solidFill>
              <a:effectLst/>
              <a:uLnTx/>
              <a:uFillTx/>
              <a:latin typeface="HGｺﾞｼｯｸM" pitchFamily="49" charset="-128"/>
              <a:ea typeface="HGｺﾞｼｯｸM"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sz="1000"/>
            </a:pPr>
            <a:endParaRPr kumimoji="1" lang="en-US" altLang="ja-JP" sz="800" b="0" i="0" u="none" strike="noStrike" kern="1200" cap="none" spc="0" normalizeH="0" baseline="0" noProof="0" dirty="0">
              <a:ln>
                <a:noFill/>
              </a:ln>
              <a:solidFill>
                <a:srgbClr val="000000"/>
              </a:solidFill>
              <a:effectLst/>
              <a:uLnTx/>
              <a:uFillTx/>
              <a:latin typeface="HGｺﾞｼｯｸM" pitchFamily="49" charset="-128"/>
              <a:ea typeface="HGｺﾞｼｯｸM"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sz="1000"/>
            </a:pPr>
            <a:r>
              <a:rPr kumimoji="1" lang="ja-JP" altLang="en-US" sz="800" b="0" i="0" u="none" strike="noStrike" kern="1200" cap="none" spc="0" normalizeH="0" baseline="0" noProof="0" dirty="0">
                <a:ln>
                  <a:noFill/>
                </a:ln>
                <a:solidFill>
                  <a:srgbClr val="000000"/>
                </a:solidFill>
                <a:effectLst/>
                <a:uLnTx/>
                <a:uFillTx/>
                <a:latin typeface="HGｺﾞｼｯｸM" pitchFamily="49" charset="-128"/>
                <a:ea typeface="HGｺﾞｼｯｸM" pitchFamily="49" charset="-128"/>
                <a:cs typeface="+mn-cs"/>
              </a:rPr>
              <a:t>◆◇「中身の見えるごみ袋」による排出指定制度の導入</a:t>
            </a:r>
            <a:endParaRPr kumimoji="1" lang="en-US" altLang="ja-JP" sz="800" b="0" i="0" u="none" strike="noStrike" kern="1200" cap="none" spc="0" normalizeH="0" baseline="0" noProof="0" dirty="0">
              <a:ln>
                <a:noFill/>
              </a:ln>
              <a:solidFill>
                <a:srgbClr val="000000"/>
              </a:solidFill>
              <a:effectLst/>
              <a:uLnTx/>
              <a:uFillTx/>
              <a:latin typeface="HGｺﾞｼｯｸM" pitchFamily="49" charset="-128"/>
              <a:ea typeface="HGｺﾞｼｯｸM"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sz="1000"/>
            </a:pPr>
            <a:r>
              <a:rPr kumimoji="1" lang="ja-JP" altLang="en-US" sz="800" b="0" i="0" u="none" strike="noStrike" kern="1200" cap="none" spc="0" normalizeH="0" baseline="0" noProof="0" dirty="0">
                <a:ln>
                  <a:noFill/>
                </a:ln>
                <a:solidFill>
                  <a:srgbClr val="000000"/>
                </a:solidFill>
                <a:effectLst/>
                <a:uLnTx/>
                <a:uFillTx/>
                <a:latin typeface="HGｺﾞｼｯｸM" pitchFamily="49" charset="-128"/>
                <a:ea typeface="HGｺﾞｼｯｸM" pitchFamily="49" charset="-128"/>
                <a:cs typeface="+mn-cs"/>
              </a:rPr>
              <a:t>◆◇ごみ減量・リサイクルの実践に向けた働きかけ</a:t>
            </a:r>
          </a:p>
        </p:txBody>
      </p:sp>
      <p:sp>
        <p:nvSpPr>
          <p:cNvPr id="62" name="Rectangle 52"/>
          <p:cNvSpPr>
            <a:spLocks noChangeArrowheads="1"/>
          </p:cNvSpPr>
          <p:nvPr/>
        </p:nvSpPr>
        <p:spPr bwMode="auto">
          <a:xfrm>
            <a:off x="2627784" y="4787534"/>
            <a:ext cx="2772585" cy="585682"/>
          </a:xfrm>
          <a:prstGeom prst="rect">
            <a:avLst/>
          </a:prstGeom>
          <a:solidFill>
            <a:schemeClr val="bg1"/>
          </a:solidFill>
          <a:ln w="19050">
            <a:solidFill>
              <a:schemeClr val="tx1"/>
            </a:solidFill>
            <a:miter lim="800000"/>
            <a:headEnd/>
            <a:tailEnd/>
          </a:ln>
          <a:effectLst/>
        </p:spPr>
        <p:txBody>
          <a:bodyPr wrap="square" lIns="36000" tIns="36000" rIns="36000" bIns="36000" anchor="t" anchorCtr="0" upright="1"/>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sz="1000"/>
            </a:pPr>
            <a:r>
              <a:rPr kumimoji="1" lang="ja-JP" altLang="en-US" sz="800" b="0" i="0" u="none" strike="noStrike" kern="1200" cap="none" spc="0" normalizeH="0" baseline="0" noProof="0" dirty="0">
                <a:ln>
                  <a:noFill/>
                </a:ln>
                <a:solidFill>
                  <a:prstClr val="black"/>
                </a:solidFill>
                <a:effectLst/>
                <a:uLnTx/>
                <a:uFillTx/>
                <a:latin typeface="HGｺﾞｼｯｸM" pitchFamily="49" charset="-128"/>
                <a:ea typeface="HGｺﾞｼｯｸM" pitchFamily="49" charset="-128"/>
                <a:cs typeface="+mn-cs"/>
              </a:rPr>
              <a:t>◆古紙・衣類収集全市実施（</a:t>
            </a:r>
            <a:r>
              <a:rPr kumimoji="1" lang="en-US" altLang="ja-JP" sz="800" b="0" i="0" u="none" strike="noStrike" kern="1200" cap="none" spc="0" normalizeH="0" baseline="0" noProof="0" dirty="0">
                <a:ln>
                  <a:noFill/>
                </a:ln>
                <a:solidFill>
                  <a:prstClr val="black"/>
                </a:solidFill>
                <a:effectLst/>
                <a:uLnTx/>
                <a:uFillTx/>
                <a:latin typeface="HGｺﾞｼｯｸM" pitchFamily="49" charset="-128"/>
                <a:ea typeface="HGｺﾞｼｯｸM" pitchFamily="49" charset="-128"/>
                <a:cs typeface="+mn-cs"/>
              </a:rPr>
              <a:t>2015.4</a:t>
            </a:r>
            <a:r>
              <a:rPr kumimoji="1" lang="ja-JP" altLang="en-US" sz="800" b="0" i="0" u="none" strike="noStrike" kern="1200" cap="none" spc="0" normalizeH="0" baseline="0" noProof="0" dirty="0">
                <a:ln>
                  <a:noFill/>
                </a:ln>
                <a:solidFill>
                  <a:prstClr val="black"/>
                </a:solidFill>
                <a:effectLst/>
                <a:uLnTx/>
                <a:uFillTx/>
                <a:latin typeface="HGｺﾞｼｯｸM" pitchFamily="49" charset="-128"/>
                <a:ea typeface="HGｺﾞｼｯｸM" pitchFamily="49" charset="-128"/>
                <a:cs typeface="+mn-cs"/>
              </a:rPr>
              <a:t>から週１回収集）</a:t>
            </a:r>
            <a:endParaRPr kumimoji="1" lang="en-US" altLang="ja-JP" sz="800" b="0" i="0" u="none" strike="noStrike" kern="1200" cap="none" spc="0" normalizeH="0" baseline="0" noProof="0" dirty="0">
              <a:ln>
                <a:noFill/>
              </a:ln>
              <a:solidFill>
                <a:prstClr val="black"/>
              </a:solidFill>
              <a:effectLst/>
              <a:uLnTx/>
              <a:uFillTx/>
              <a:latin typeface="HGｺﾞｼｯｸM" pitchFamily="49" charset="-128"/>
              <a:ea typeface="HGｺﾞｼｯｸM"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sz="1000"/>
            </a:pPr>
            <a:r>
              <a:rPr kumimoji="1" lang="ja-JP" altLang="en-US" sz="800" b="0" i="0" u="none" strike="noStrike" kern="1200" cap="none" spc="0" normalizeH="0" baseline="0" noProof="0" dirty="0">
                <a:ln>
                  <a:noFill/>
                </a:ln>
                <a:solidFill>
                  <a:prstClr val="black"/>
                </a:solidFill>
                <a:effectLst/>
                <a:uLnTx/>
                <a:uFillTx/>
                <a:latin typeface="HGｺﾞｼｯｸM" pitchFamily="49" charset="-128"/>
                <a:ea typeface="HGｺﾞｼｯｸM" pitchFamily="49" charset="-128"/>
                <a:cs typeface="+mn-cs"/>
              </a:rPr>
              <a:t>◆残置による啓発・指導</a:t>
            </a:r>
            <a:endParaRPr kumimoji="1" lang="en-US" altLang="ja-JP" sz="800" b="0" i="0" u="none" strike="noStrike" kern="1200" cap="none" spc="0" normalizeH="0" baseline="0" noProof="0" dirty="0">
              <a:ln>
                <a:noFill/>
              </a:ln>
              <a:solidFill>
                <a:prstClr val="black"/>
              </a:solidFill>
              <a:effectLst/>
              <a:uLnTx/>
              <a:uFillTx/>
              <a:latin typeface="HGｺﾞｼｯｸM" pitchFamily="49" charset="-128"/>
              <a:ea typeface="HGｺﾞｼｯｸM"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sz="1000"/>
            </a:pPr>
            <a:r>
              <a:rPr kumimoji="1" lang="ja-JP" altLang="en-US" sz="800" b="0" i="0" u="none" strike="noStrike" kern="1200" cap="none" spc="0" normalizeH="0" baseline="0" noProof="0" dirty="0">
                <a:ln>
                  <a:noFill/>
                </a:ln>
                <a:solidFill>
                  <a:prstClr val="black"/>
                </a:solidFill>
                <a:effectLst/>
                <a:uLnTx/>
                <a:uFillTx/>
                <a:latin typeface="HGｺﾞｼｯｸM" pitchFamily="49" charset="-128"/>
                <a:ea typeface="HGｺﾞｼｯｸM" pitchFamily="49" charset="-128"/>
                <a:cs typeface="+mn-cs"/>
              </a:rPr>
              <a:t>◆◇資源化可能な紙類の焼却工場への搬入禁止 </a:t>
            </a:r>
            <a:endParaRPr kumimoji="1" lang="en-US" altLang="ja-JP" sz="800" b="0" i="0" u="none" strike="noStrike" kern="1200" cap="none" spc="0" normalizeH="0" baseline="0" noProof="0" dirty="0">
              <a:ln>
                <a:noFill/>
              </a:ln>
              <a:solidFill>
                <a:prstClr val="black"/>
              </a:solidFill>
              <a:effectLst/>
              <a:uLnTx/>
              <a:uFillTx/>
              <a:latin typeface="HGｺﾞｼｯｸM" pitchFamily="49" charset="-128"/>
              <a:ea typeface="HGｺﾞｼｯｸM"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sz="1000"/>
            </a:pPr>
            <a:r>
              <a:rPr kumimoji="1" lang="en-US" altLang="ja-JP" sz="800" b="0" i="0" u="none" strike="noStrike" kern="1200" cap="none" spc="0" normalizeH="0" baseline="0" noProof="0" dirty="0">
                <a:ln>
                  <a:noFill/>
                </a:ln>
                <a:solidFill>
                  <a:prstClr val="black"/>
                </a:solidFill>
                <a:effectLst/>
                <a:uLnTx/>
                <a:uFillTx/>
                <a:latin typeface="HGｺﾞｼｯｸM" pitchFamily="49" charset="-128"/>
                <a:ea typeface="HGｺﾞｼｯｸM" pitchFamily="49" charset="-128"/>
                <a:cs typeface="+mn-cs"/>
              </a:rPr>
              <a:t>  </a:t>
            </a:r>
            <a:r>
              <a:rPr kumimoji="1" lang="ja-JP" altLang="en-US" sz="800" b="0" i="0" u="none" strike="noStrike" kern="1200" cap="none" spc="0" normalizeH="0" baseline="0" noProof="0" dirty="0">
                <a:ln>
                  <a:noFill/>
                </a:ln>
                <a:solidFill>
                  <a:prstClr val="black"/>
                </a:solidFill>
                <a:effectLst/>
                <a:uLnTx/>
                <a:uFillTx/>
                <a:latin typeface="HGｺﾞｼｯｸM" pitchFamily="49" charset="-128"/>
                <a:ea typeface="HGｺﾞｼｯｸM" pitchFamily="49" charset="-128"/>
                <a:cs typeface="+mn-cs"/>
              </a:rPr>
              <a:t>　　　</a:t>
            </a:r>
            <a:r>
              <a:rPr kumimoji="1" lang="en-US" altLang="ja-JP" sz="800" b="0" i="0" u="none" strike="noStrike" kern="1200" cap="none" spc="0" normalizeH="0" baseline="0" noProof="0" dirty="0">
                <a:ln>
                  <a:noFill/>
                </a:ln>
                <a:solidFill>
                  <a:prstClr val="black"/>
                </a:solidFill>
                <a:effectLst/>
                <a:uLnTx/>
                <a:uFillTx/>
                <a:latin typeface="HGｺﾞｼｯｸM" pitchFamily="49" charset="-128"/>
                <a:ea typeface="HGｺﾞｼｯｸM" pitchFamily="49" charset="-128"/>
                <a:cs typeface="+mn-cs"/>
              </a:rPr>
              <a:t>     </a:t>
            </a:r>
            <a:r>
              <a:rPr kumimoji="1" lang="ja-JP" altLang="en-US" sz="800" b="0" i="0" u="none" strike="noStrike" kern="1200" cap="none" spc="0" normalizeH="0" baseline="0" noProof="0" dirty="0">
                <a:ln>
                  <a:noFill/>
                </a:ln>
                <a:solidFill>
                  <a:prstClr val="black"/>
                </a:solidFill>
                <a:effectLst/>
                <a:uLnTx/>
                <a:uFillTx/>
                <a:latin typeface="HGｺﾞｼｯｸM" pitchFamily="49" charset="-128"/>
                <a:ea typeface="HGｺﾞｼｯｸM" pitchFamily="49" charset="-128"/>
                <a:cs typeface="+mn-cs"/>
              </a:rPr>
              <a:t>　　　　　　　　　　</a:t>
            </a:r>
            <a:r>
              <a:rPr kumimoji="1" lang="en-US" altLang="ja-JP" sz="800" b="0" i="0" u="none" strike="noStrike" kern="1200" cap="none" spc="0" normalizeH="0" baseline="0" noProof="0" dirty="0">
                <a:ln>
                  <a:noFill/>
                </a:ln>
                <a:solidFill>
                  <a:prstClr val="black"/>
                </a:solidFill>
                <a:effectLst/>
                <a:uLnTx/>
                <a:uFillTx/>
                <a:latin typeface="HGｺﾞｼｯｸM" pitchFamily="49" charset="-128"/>
                <a:ea typeface="HGｺﾞｼｯｸM" pitchFamily="49" charset="-128"/>
                <a:cs typeface="+mn-cs"/>
              </a:rPr>
              <a:t>  </a:t>
            </a:r>
            <a:r>
              <a:rPr kumimoji="1" lang="ja-JP" altLang="en-US" sz="800" b="0" i="0" u="none" strike="noStrike" kern="1200" cap="none" spc="0" normalizeH="0" baseline="0" noProof="0" dirty="0">
                <a:ln>
                  <a:noFill/>
                </a:ln>
                <a:solidFill>
                  <a:prstClr val="black"/>
                </a:solidFill>
                <a:effectLst/>
                <a:uLnTx/>
                <a:uFillTx/>
                <a:latin typeface="HGｺﾞｼｯｸM" pitchFamily="49" charset="-128"/>
                <a:ea typeface="HGｺﾞｼｯｸM" pitchFamily="49" charset="-128"/>
                <a:cs typeface="+mn-cs"/>
              </a:rPr>
              <a:t>　　　　</a:t>
            </a:r>
            <a:r>
              <a:rPr kumimoji="1" lang="en-US" altLang="ja-JP" sz="800" b="0" i="0" u="none" strike="noStrike" kern="1200" cap="none" spc="0" normalizeH="0" baseline="0" noProof="0" dirty="0">
                <a:ln>
                  <a:noFill/>
                </a:ln>
                <a:solidFill>
                  <a:prstClr val="black"/>
                </a:solidFill>
                <a:effectLst/>
                <a:uLnTx/>
                <a:uFillTx/>
                <a:latin typeface="HGｺﾞｼｯｸM" pitchFamily="49" charset="-128"/>
                <a:ea typeface="HGｺﾞｼｯｸM" pitchFamily="49" charset="-128"/>
                <a:cs typeface="+mn-cs"/>
              </a:rPr>
              <a:t>(2013.10</a:t>
            </a:r>
            <a:r>
              <a:rPr kumimoji="1" lang="en-US" altLang="ja-JP" sz="800" b="0" i="0" u="none" strike="noStrike" kern="1200" cap="none" spc="0" normalizeH="0" baseline="0" noProof="0" dirty="0">
                <a:ln>
                  <a:noFill/>
                </a:ln>
                <a:solidFill>
                  <a:srgbClr val="000000"/>
                </a:solidFill>
                <a:effectLst/>
                <a:uLnTx/>
                <a:uFillTx/>
                <a:latin typeface="HGｺﾞｼｯｸM" pitchFamily="49" charset="-128"/>
                <a:ea typeface="HGｺﾞｼｯｸM" pitchFamily="49" charset="-128"/>
                <a:cs typeface="+mn-cs"/>
              </a:rPr>
              <a:t>)</a:t>
            </a:r>
            <a:endParaRPr kumimoji="1" lang="en-US" altLang="ja-JP" sz="800" b="0" i="0" u="none" strike="noStrike" kern="1200" cap="none" spc="0" normalizeH="0" baseline="0" noProof="0" dirty="0">
              <a:ln>
                <a:noFill/>
              </a:ln>
              <a:solidFill>
                <a:prstClr val="black"/>
              </a:solidFill>
              <a:effectLst/>
              <a:uLnTx/>
              <a:uFillTx/>
              <a:latin typeface="HGｺﾞｼｯｸM" pitchFamily="49" charset="-128"/>
              <a:ea typeface="HGｺﾞｼｯｸM" pitchFamily="49" charset="-128"/>
              <a:cs typeface="+mn-cs"/>
            </a:endParaRPr>
          </a:p>
        </p:txBody>
      </p:sp>
      <p:grpSp>
        <p:nvGrpSpPr>
          <p:cNvPr id="5" name="グループ化 66"/>
          <p:cNvGrpSpPr/>
          <p:nvPr/>
        </p:nvGrpSpPr>
        <p:grpSpPr>
          <a:xfrm>
            <a:off x="7666789" y="4077728"/>
            <a:ext cx="144016" cy="432047"/>
            <a:chOff x="0" y="0"/>
            <a:chExt cx="179921" cy="412749"/>
          </a:xfrm>
        </p:grpSpPr>
        <p:sp>
          <p:nvSpPr>
            <p:cNvPr id="68" name="フリーフォーム 67"/>
            <p:cNvSpPr/>
            <p:nvPr/>
          </p:nvSpPr>
          <p:spPr bwMode="auto">
            <a:xfrm>
              <a:off x="89966" y="0"/>
              <a:ext cx="89955" cy="401138"/>
            </a:xfrm>
            <a:custGeom>
              <a:avLst/>
              <a:gdLst>
                <a:gd name="connsiteX0" fmla="*/ 0 w 138113"/>
                <a:gd name="connsiteY0" fmla="*/ 0 h 1023938"/>
                <a:gd name="connsiteX1" fmla="*/ 138113 w 138113"/>
                <a:gd name="connsiteY1" fmla="*/ 342900 h 1023938"/>
                <a:gd name="connsiteX2" fmla="*/ 0 w 138113"/>
                <a:gd name="connsiteY2" fmla="*/ 685800 h 1023938"/>
                <a:gd name="connsiteX3" fmla="*/ 138113 w 138113"/>
                <a:gd name="connsiteY3" fmla="*/ 1023938 h 1023938"/>
              </a:gdLst>
              <a:ahLst/>
              <a:cxnLst>
                <a:cxn ang="0">
                  <a:pos x="connsiteX0" y="connsiteY0"/>
                </a:cxn>
                <a:cxn ang="0">
                  <a:pos x="connsiteX1" y="connsiteY1"/>
                </a:cxn>
                <a:cxn ang="0">
                  <a:pos x="connsiteX2" y="connsiteY2"/>
                </a:cxn>
                <a:cxn ang="0">
                  <a:pos x="connsiteX3" y="connsiteY3"/>
                </a:cxn>
              </a:cxnLst>
              <a:rect l="l" t="t" r="r" b="b"/>
              <a:pathLst>
                <a:path w="138113" h="1023938">
                  <a:moveTo>
                    <a:pt x="0" y="0"/>
                  </a:moveTo>
                  <a:cubicBezTo>
                    <a:pt x="69056" y="114300"/>
                    <a:pt x="138113" y="228600"/>
                    <a:pt x="138113" y="342900"/>
                  </a:cubicBezTo>
                  <a:cubicBezTo>
                    <a:pt x="138113" y="457200"/>
                    <a:pt x="0" y="572294"/>
                    <a:pt x="0" y="685800"/>
                  </a:cubicBezTo>
                  <a:cubicBezTo>
                    <a:pt x="0" y="799306"/>
                    <a:pt x="138113" y="916782"/>
                    <a:pt x="138113" y="1023938"/>
                  </a:cubicBezTo>
                </a:path>
              </a:pathLst>
            </a:custGeom>
            <a:ln>
              <a:solidFill>
                <a:schemeClr val="tx1"/>
              </a:solidFill>
            </a:ln>
          </p:spPr>
          <p:style>
            <a:lnRef idx="1">
              <a:schemeClr val="accent1"/>
            </a:lnRef>
            <a:fillRef idx="0">
              <a:schemeClr val="accent1"/>
            </a:fillRef>
            <a:effectRef idx="0">
              <a:schemeClr val="accent1"/>
            </a:effectRef>
            <a:fontRef idx="minor">
              <a:schemeClr val="tx1"/>
            </a:fontRef>
          </p:style>
          <p:txBody>
            <a:bodyPr wrap="square" anchor="ct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69" name="フリーフォーム 68"/>
            <p:cNvSpPr/>
            <p:nvPr/>
          </p:nvSpPr>
          <p:spPr bwMode="auto">
            <a:xfrm>
              <a:off x="0" y="11611"/>
              <a:ext cx="106903" cy="401138"/>
            </a:xfrm>
            <a:custGeom>
              <a:avLst/>
              <a:gdLst>
                <a:gd name="connsiteX0" fmla="*/ 0 w 138113"/>
                <a:gd name="connsiteY0" fmla="*/ 0 h 1023938"/>
                <a:gd name="connsiteX1" fmla="*/ 138113 w 138113"/>
                <a:gd name="connsiteY1" fmla="*/ 342900 h 1023938"/>
                <a:gd name="connsiteX2" fmla="*/ 0 w 138113"/>
                <a:gd name="connsiteY2" fmla="*/ 685800 h 1023938"/>
                <a:gd name="connsiteX3" fmla="*/ 138113 w 138113"/>
                <a:gd name="connsiteY3" fmla="*/ 1023938 h 1023938"/>
              </a:gdLst>
              <a:ahLst/>
              <a:cxnLst>
                <a:cxn ang="0">
                  <a:pos x="connsiteX0" y="connsiteY0"/>
                </a:cxn>
                <a:cxn ang="0">
                  <a:pos x="connsiteX1" y="connsiteY1"/>
                </a:cxn>
                <a:cxn ang="0">
                  <a:pos x="connsiteX2" y="connsiteY2"/>
                </a:cxn>
                <a:cxn ang="0">
                  <a:pos x="connsiteX3" y="connsiteY3"/>
                </a:cxn>
              </a:cxnLst>
              <a:rect l="l" t="t" r="r" b="b"/>
              <a:pathLst>
                <a:path w="138113" h="1023938">
                  <a:moveTo>
                    <a:pt x="0" y="0"/>
                  </a:moveTo>
                  <a:cubicBezTo>
                    <a:pt x="69056" y="114300"/>
                    <a:pt x="138113" y="228600"/>
                    <a:pt x="138113" y="342900"/>
                  </a:cubicBezTo>
                  <a:cubicBezTo>
                    <a:pt x="138113" y="457200"/>
                    <a:pt x="0" y="572294"/>
                    <a:pt x="0" y="685800"/>
                  </a:cubicBezTo>
                  <a:cubicBezTo>
                    <a:pt x="0" y="799306"/>
                    <a:pt x="138113" y="916782"/>
                    <a:pt x="138113" y="1023938"/>
                  </a:cubicBezTo>
                </a:path>
              </a:pathLst>
            </a:custGeom>
            <a:ln>
              <a:solidFill>
                <a:schemeClr val="tx1"/>
              </a:solidFill>
            </a:ln>
          </p:spPr>
          <p:style>
            <a:lnRef idx="1">
              <a:schemeClr val="accent1"/>
            </a:lnRef>
            <a:fillRef idx="0">
              <a:schemeClr val="accent1"/>
            </a:fillRef>
            <a:effectRef idx="0">
              <a:schemeClr val="accent1"/>
            </a:effectRef>
            <a:fontRef idx="minor">
              <a:schemeClr val="tx1"/>
            </a:fontRef>
          </p:style>
          <p:txBody>
            <a:bodyPr wrap="square" anchor="ct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grpSp>
      <p:grpSp>
        <p:nvGrpSpPr>
          <p:cNvPr id="6" name="グループ化 90"/>
          <p:cNvGrpSpPr/>
          <p:nvPr/>
        </p:nvGrpSpPr>
        <p:grpSpPr>
          <a:xfrm>
            <a:off x="1077516" y="4100314"/>
            <a:ext cx="144016" cy="432047"/>
            <a:chOff x="0" y="0"/>
            <a:chExt cx="179921" cy="412749"/>
          </a:xfrm>
        </p:grpSpPr>
        <p:sp>
          <p:nvSpPr>
            <p:cNvPr id="92" name="フリーフォーム 91"/>
            <p:cNvSpPr/>
            <p:nvPr/>
          </p:nvSpPr>
          <p:spPr bwMode="auto">
            <a:xfrm>
              <a:off x="89966" y="0"/>
              <a:ext cx="89955" cy="401138"/>
            </a:xfrm>
            <a:custGeom>
              <a:avLst/>
              <a:gdLst>
                <a:gd name="connsiteX0" fmla="*/ 0 w 138113"/>
                <a:gd name="connsiteY0" fmla="*/ 0 h 1023938"/>
                <a:gd name="connsiteX1" fmla="*/ 138113 w 138113"/>
                <a:gd name="connsiteY1" fmla="*/ 342900 h 1023938"/>
                <a:gd name="connsiteX2" fmla="*/ 0 w 138113"/>
                <a:gd name="connsiteY2" fmla="*/ 685800 h 1023938"/>
                <a:gd name="connsiteX3" fmla="*/ 138113 w 138113"/>
                <a:gd name="connsiteY3" fmla="*/ 1023938 h 1023938"/>
              </a:gdLst>
              <a:ahLst/>
              <a:cxnLst>
                <a:cxn ang="0">
                  <a:pos x="connsiteX0" y="connsiteY0"/>
                </a:cxn>
                <a:cxn ang="0">
                  <a:pos x="connsiteX1" y="connsiteY1"/>
                </a:cxn>
                <a:cxn ang="0">
                  <a:pos x="connsiteX2" y="connsiteY2"/>
                </a:cxn>
                <a:cxn ang="0">
                  <a:pos x="connsiteX3" y="connsiteY3"/>
                </a:cxn>
              </a:cxnLst>
              <a:rect l="l" t="t" r="r" b="b"/>
              <a:pathLst>
                <a:path w="138113" h="1023938">
                  <a:moveTo>
                    <a:pt x="0" y="0"/>
                  </a:moveTo>
                  <a:cubicBezTo>
                    <a:pt x="69056" y="114300"/>
                    <a:pt x="138113" y="228600"/>
                    <a:pt x="138113" y="342900"/>
                  </a:cubicBezTo>
                  <a:cubicBezTo>
                    <a:pt x="138113" y="457200"/>
                    <a:pt x="0" y="572294"/>
                    <a:pt x="0" y="685800"/>
                  </a:cubicBezTo>
                  <a:cubicBezTo>
                    <a:pt x="0" y="799306"/>
                    <a:pt x="138113" y="916782"/>
                    <a:pt x="138113" y="1023938"/>
                  </a:cubicBezTo>
                </a:path>
              </a:pathLst>
            </a:custGeom>
            <a:ln>
              <a:solidFill>
                <a:schemeClr val="tx1"/>
              </a:solidFill>
            </a:ln>
          </p:spPr>
          <p:style>
            <a:lnRef idx="1">
              <a:schemeClr val="accent1"/>
            </a:lnRef>
            <a:fillRef idx="0">
              <a:schemeClr val="accent1"/>
            </a:fillRef>
            <a:effectRef idx="0">
              <a:schemeClr val="accent1"/>
            </a:effectRef>
            <a:fontRef idx="minor">
              <a:schemeClr val="tx1"/>
            </a:fontRef>
          </p:style>
          <p:txBody>
            <a:bodyPr wrap="square" anchor="ct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93" name="フリーフォーム 92"/>
            <p:cNvSpPr/>
            <p:nvPr/>
          </p:nvSpPr>
          <p:spPr bwMode="auto">
            <a:xfrm>
              <a:off x="0" y="11611"/>
              <a:ext cx="106903" cy="401138"/>
            </a:xfrm>
            <a:custGeom>
              <a:avLst/>
              <a:gdLst>
                <a:gd name="connsiteX0" fmla="*/ 0 w 138113"/>
                <a:gd name="connsiteY0" fmla="*/ 0 h 1023938"/>
                <a:gd name="connsiteX1" fmla="*/ 138113 w 138113"/>
                <a:gd name="connsiteY1" fmla="*/ 342900 h 1023938"/>
                <a:gd name="connsiteX2" fmla="*/ 0 w 138113"/>
                <a:gd name="connsiteY2" fmla="*/ 685800 h 1023938"/>
                <a:gd name="connsiteX3" fmla="*/ 138113 w 138113"/>
                <a:gd name="connsiteY3" fmla="*/ 1023938 h 1023938"/>
              </a:gdLst>
              <a:ahLst/>
              <a:cxnLst>
                <a:cxn ang="0">
                  <a:pos x="connsiteX0" y="connsiteY0"/>
                </a:cxn>
                <a:cxn ang="0">
                  <a:pos x="connsiteX1" y="connsiteY1"/>
                </a:cxn>
                <a:cxn ang="0">
                  <a:pos x="connsiteX2" y="connsiteY2"/>
                </a:cxn>
                <a:cxn ang="0">
                  <a:pos x="connsiteX3" y="connsiteY3"/>
                </a:cxn>
              </a:cxnLst>
              <a:rect l="l" t="t" r="r" b="b"/>
              <a:pathLst>
                <a:path w="138113" h="1023938">
                  <a:moveTo>
                    <a:pt x="0" y="0"/>
                  </a:moveTo>
                  <a:cubicBezTo>
                    <a:pt x="69056" y="114300"/>
                    <a:pt x="138113" y="228600"/>
                    <a:pt x="138113" y="342900"/>
                  </a:cubicBezTo>
                  <a:cubicBezTo>
                    <a:pt x="138113" y="457200"/>
                    <a:pt x="0" y="572294"/>
                    <a:pt x="0" y="685800"/>
                  </a:cubicBezTo>
                  <a:cubicBezTo>
                    <a:pt x="0" y="799306"/>
                    <a:pt x="138113" y="916782"/>
                    <a:pt x="138113" y="1023938"/>
                  </a:cubicBezTo>
                </a:path>
              </a:pathLst>
            </a:custGeom>
            <a:ln>
              <a:solidFill>
                <a:schemeClr val="tx1"/>
              </a:solidFill>
            </a:ln>
          </p:spPr>
          <p:style>
            <a:lnRef idx="1">
              <a:schemeClr val="accent1"/>
            </a:lnRef>
            <a:fillRef idx="0">
              <a:schemeClr val="accent1"/>
            </a:fillRef>
            <a:effectRef idx="0">
              <a:schemeClr val="accent1"/>
            </a:effectRef>
            <a:fontRef idx="minor">
              <a:schemeClr val="tx1"/>
            </a:fontRef>
          </p:style>
          <p:txBody>
            <a:bodyPr wrap="square" anchor="ct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grpSp>
      <p:sp>
        <p:nvSpPr>
          <p:cNvPr id="44" name="Rectangle 20"/>
          <p:cNvSpPr>
            <a:spLocks noChangeArrowheads="1"/>
          </p:cNvSpPr>
          <p:nvPr/>
        </p:nvSpPr>
        <p:spPr bwMode="auto">
          <a:xfrm>
            <a:off x="6487213" y="6397429"/>
            <a:ext cx="1440160" cy="288032"/>
          </a:xfrm>
          <a:prstGeom prst="rect">
            <a:avLst/>
          </a:prstGeom>
          <a:noFill/>
          <a:ln w="9525">
            <a:noFill/>
            <a:miter lim="800000"/>
            <a:headEnd/>
            <a:tailEnd/>
          </a:ln>
        </p:spPr>
        <p:txBody>
          <a:bodyPr wrap="square" lIns="18288" tIns="18288" rIns="18288" bIns="18288" anchor="ctr">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srgbClr val="000000"/>
                </a:solidFill>
                <a:effectLst/>
                <a:uLnTx/>
                <a:uFillTx/>
                <a:latin typeface="HGｺﾞｼｯｸM" pitchFamily="49" charset="-128"/>
                <a:ea typeface="HGｺﾞｼｯｸM" pitchFamily="49" charset="-128"/>
                <a:cs typeface="+mn-cs"/>
              </a:rPr>
              <a:t>◆家庭系ごみ減量施策　</a:t>
            </a:r>
            <a:endParaRPr kumimoji="1" lang="en-US" altLang="ja-JP" sz="800" b="0" i="0" u="none" strike="noStrike" kern="1200" cap="none" spc="0" normalizeH="0" baseline="0" noProof="0" dirty="0">
              <a:ln>
                <a:noFill/>
              </a:ln>
              <a:solidFill>
                <a:srgbClr val="000000"/>
              </a:solidFill>
              <a:effectLst/>
              <a:uLnTx/>
              <a:uFillTx/>
              <a:latin typeface="HGｺﾞｼｯｸM" pitchFamily="49" charset="-128"/>
              <a:ea typeface="HGｺﾞｼｯｸM"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srgbClr val="000000"/>
                </a:solidFill>
                <a:effectLst/>
                <a:uLnTx/>
                <a:uFillTx/>
                <a:latin typeface="HGｺﾞｼｯｸM" pitchFamily="49" charset="-128"/>
                <a:ea typeface="HGｺﾞｼｯｸM" pitchFamily="49" charset="-128"/>
                <a:cs typeface="+mn-cs"/>
              </a:rPr>
              <a:t>◇事業系ごみ減量施策</a:t>
            </a:r>
          </a:p>
        </p:txBody>
      </p:sp>
      <p:cxnSp>
        <p:nvCxnSpPr>
          <p:cNvPr id="56" name="直線コネクタ 55"/>
          <p:cNvCxnSpPr/>
          <p:nvPr/>
        </p:nvCxnSpPr>
        <p:spPr bwMode="auto">
          <a:xfrm>
            <a:off x="2195736" y="4567401"/>
            <a:ext cx="0" cy="648072"/>
          </a:xfrm>
          <a:prstGeom prst="line">
            <a:avLst/>
          </a:prstGeom>
          <a:ln w="25400">
            <a:solidFill>
              <a:schemeClr val="bg1">
                <a:lumMod val="65000"/>
              </a:schemeClr>
            </a:solidFill>
            <a:headEnd type="oval"/>
            <a:tailEnd type="none"/>
          </a:ln>
        </p:spPr>
        <p:style>
          <a:lnRef idx="1">
            <a:schemeClr val="accent1"/>
          </a:lnRef>
          <a:fillRef idx="0">
            <a:schemeClr val="accent1"/>
          </a:fillRef>
          <a:effectRef idx="0">
            <a:schemeClr val="accent1"/>
          </a:effectRef>
          <a:fontRef idx="minor">
            <a:schemeClr val="tx1"/>
          </a:fontRef>
        </p:style>
      </p:cxnSp>
      <p:grpSp>
        <p:nvGrpSpPr>
          <p:cNvPr id="9" name="グループ化 73"/>
          <p:cNvGrpSpPr/>
          <p:nvPr/>
        </p:nvGrpSpPr>
        <p:grpSpPr>
          <a:xfrm>
            <a:off x="8232871" y="3273211"/>
            <a:ext cx="402168" cy="1003786"/>
            <a:chOff x="7964917" y="1613792"/>
            <a:chExt cx="402168" cy="1037744"/>
          </a:xfrm>
          <a:noFill/>
        </p:grpSpPr>
        <p:grpSp>
          <p:nvGrpSpPr>
            <p:cNvPr id="10" name="グループ化 62"/>
            <p:cNvGrpSpPr/>
            <p:nvPr/>
          </p:nvGrpSpPr>
          <p:grpSpPr>
            <a:xfrm>
              <a:off x="7964917" y="1613792"/>
              <a:ext cx="402168" cy="1037744"/>
              <a:chOff x="7960725" y="1757808"/>
              <a:chExt cx="402168" cy="1037744"/>
            </a:xfrm>
            <a:grpFill/>
          </p:grpSpPr>
          <p:sp>
            <p:nvSpPr>
              <p:cNvPr id="77" name="正方形/長方形 76"/>
              <p:cNvSpPr/>
              <p:nvPr/>
            </p:nvSpPr>
            <p:spPr>
              <a:xfrm>
                <a:off x="7999809" y="1757808"/>
                <a:ext cx="324000" cy="1008112"/>
              </a:xfrm>
              <a:prstGeom prst="rect">
                <a:avLst/>
              </a:prstGeom>
              <a:solidFill>
                <a:schemeClr val="bg1"/>
              </a:solidFill>
              <a:ln>
                <a:solidFill>
                  <a:schemeClr val="tx1"/>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900" b="1"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endParaRPr>
              </a:p>
            </p:txBody>
          </p:sp>
          <p:sp>
            <p:nvSpPr>
              <p:cNvPr id="78" name="テキスト ボックス 27"/>
              <p:cNvSpPr txBox="1"/>
              <p:nvPr/>
            </p:nvSpPr>
            <p:spPr>
              <a:xfrm>
                <a:off x="7960725" y="2104045"/>
                <a:ext cx="402168" cy="691507"/>
              </a:xfrm>
              <a:prstGeom prst="rect">
                <a:avLst/>
              </a:prstGeom>
              <a:grpFill/>
              <a:ln w="9525" cmpd="sng">
                <a:noFill/>
                <a:prstDash val="solid"/>
              </a:ln>
            </p:spPr>
            <p:style>
              <a:lnRef idx="0">
                <a:scrgbClr r="0" g="0" b="0"/>
              </a:lnRef>
              <a:fillRef idx="0">
                <a:scrgbClr r="0" g="0" b="0"/>
              </a:fillRef>
              <a:effectRef idx="0">
                <a:scrgbClr r="0" g="0" b="0"/>
              </a:effectRef>
              <a:fontRef idx="minor">
                <a:schemeClr val="dk1"/>
              </a:fontRef>
            </p:style>
            <p:txBody>
              <a:bodyPr vert="eaVert" wrap="square" lIns="36000" tIns="36000" rIns="36000" bIns="36000" rtlCol="0" anchor="ctr" anchorCtr="0"/>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pPr marL="0" marR="0" lvl="0" indent="0" algn="l" defTabSz="914400" rtl="0" eaLnBrk="1" fontAlgn="auto" latinLnBrk="0" hangingPunct="1">
                  <a:lnSpc>
                    <a:spcPts val="1000"/>
                  </a:lnSpc>
                  <a:spcBef>
                    <a:spcPts val="0"/>
                  </a:spcBef>
                  <a:spcAft>
                    <a:spcPts val="0"/>
                  </a:spcAft>
                  <a:buClrTx/>
                  <a:buSzTx/>
                  <a:buFontTx/>
                  <a:buNone/>
                  <a:tabLst/>
                  <a:defRPr/>
                </a:pPr>
                <a:r>
                  <a:rPr kumimoji="1" lang="ja-JP" altLang="en-US" sz="900" b="1" i="0" u="none" strike="noStrike" kern="1200" cap="none" spc="0" normalizeH="0" baseline="0" noProof="0" dirty="0">
                    <a:ln>
                      <a:noFill/>
                    </a:ln>
                    <a:solidFill>
                      <a:prstClr val="black"/>
                    </a:solidFill>
                    <a:effectLst/>
                    <a:uLnTx/>
                    <a:uFillTx/>
                    <a:latin typeface="Calibri"/>
                    <a:ea typeface="Meiryo UI" pitchFamily="50" charset="-128"/>
                    <a:cs typeface="+mn-cs"/>
                  </a:rPr>
                  <a:t>  計画目標</a:t>
                </a:r>
              </a:p>
            </p:txBody>
          </p:sp>
        </p:grpSp>
        <p:sp>
          <p:nvSpPr>
            <p:cNvPr id="76" name="テキスト ボックス 27"/>
            <p:cNvSpPr txBox="1"/>
            <p:nvPr/>
          </p:nvSpPr>
          <p:spPr>
            <a:xfrm>
              <a:off x="8065880" y="1703406"/>
              <a:ext cx="252536" cy="288032"/>
            </a:xfrm>
            <a:prstGeom prst="rect">
              <a:avLst/>
            </a:prstGeom>
            <a:grpFill/>
            <a:ln w="9525" cmpd="sng">
              <a:noFill/>
              <a:prstDash val="solid"/>
            </a:ln>
          </p:spPr>
          <p:style>
            <a:lnRef idx="0">
              <a:scrgbClr r="0" g="0" b="0"/>
            </a:lnRef>
            <a:fillRef idx="0">
              <a:scrgbClr r="0" g="0" b="0"/>
            </a:fillRef>
            <a:effectRef idx="0">
              <a:scrgbClr r="0" g="0" b="0"/>
            </a:effectRef>
            <a:fontRef idx="minor">
              <a:schemeClr val="dk1"/>
            </a:fontRef>
          </p:style>
          <p:txBody>
            <a:bodyPr vert="horz" wrap="square" lIns="36000" tIns="36000" rIns="36000" bIns="36000" rtlCol="0" anchor="ctr" anchorCtr="0"/>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pPr marL="0" marR="0" lvl="0" indent="0" algn="l" defTabSz="914400" rtl="0" eaLnBrk="1" fontAlgn="auto" latinLnBrk="0" hangingPunct="1">
                <a:lnSpc>
                  <a:spcPts val="1000"/>
                </a:lnSpc>
                <a:spcBef>
                  <a:spcPts val="0"/>
                </a:spcBef>
                <a:spcAft>
                  <a:spcPts val="0"/>
                </a:spcAft>
                <a:buClrTx/>
                <a:buSzTx/>
                <a:buFontTx/>
                <a:buNone/>
                <a:tabLst/>
                <a:defRPr/>
              </a:pPr>
              <a:r>
                <a:rPr kumimoji="1" lang="en-US" altLang="ja-JP" sz="1100" b="1"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84</a:t>
              </a:r>
              <a:endParaRPr kumimoji="1" lang="ja-JP" altLang="en-US" sz="1100" b="1"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grpSp>
      <p:cxnSp>
        <p:nvCxnSpPr>
          <p:cNvPr id="82" name="直線コネクタ 81"/>
          <p:cNvCxnSpPr/>
          <p:nvPr/>
        </p:nvCxnSpPr>
        <p:spPr>
          <a:xfrm>
            <a:off x="7379535" y="3143722"/>
            <a:ext cx="879987" cy="96847"/>
          </a:xfrm>
          <a:prstGeom prst="line">
            <a:avLst/>
          </a:prstGeom>
          <a:ln w="6350">
            <a:solidFill>
              <a:schemeClr val="bg1">
                <a:lumMod val="50000"/>
              </a:schemeClr>
            </a:solidFill>
            <a:prstDash val="sysDash"/>
          </a:ln>
        </p:spPr>
        <p:style>
          <a:lnRef idx="1">
            <a:schemeClr val="accent1"/>
          </a:lnRef>
          <a:fillRef idx="0">
            <a:schemeClr val="accent1"/>
          </a:fillRef>
          <a:effectRef idx="0">
            <a:schemeClr val="accent1"/>
          </a:effectRef>
          <a:fontRef idx="minor">
            <a:schemeClr val="tx1"/>
          </a:fontRef>
        </p:style>
      </p:cxnSp>
      <p:sp>
        <p:nvSpPr>
          <p:cNvPr id="84" name="テキスト ボックス 83"/>
          <p:cNvSpPr txBox="1"/>
          <p:nvPr/>
        </p:nvSpPr>
        <p:spPr>
          <a:xfrm>
            <a:off x="8143547" y="4336636"/>
            <a:ext cx="734654" cy="2308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itchFamily="50" charset="-128"/>
              </a:rPr>
              <a:t>2025</a:t>
            </a:r>
            <a:r>
              <a:rPr kumimoji="1" lang="ja-JP" altLang="en-US" sz="9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itchFamily="50" charset="-128"/>
              </a:rPr>
              <a:t>年度</a:t>
            </a:r>
          </a:p>
        </p:txBody>
      </p:sp>
      <p:sp>
        <p:nvSpPr>
          <p:cNvPr id="55" name="Rectangle 52"/>
          <p:cNvSpPr>
            <a:spLocks noChangeArrowheads="1"/>
          </p:cNvSpPr>
          <p:nvPr/>
        </p:nvSpPr>
        <p:spPr bwMode="auto">
          <a:xfrm>
            <a:off x="827584" y="4797152"/>
            <a:ext cx="1684759" cy="576064"/>
          </a:xfrm>
          <a:prstGeom prst="rect">
            <a:avLst/>
          </a:prstGeom>
          <a:solidFill>
            <a:schemeClr val="bg1"/>
          </a:solidFill>
          <a:ln w="19050">
            <a:solidFill>
              <a:schemeClr val="tx1"/>
            </a:solidFill>
            <a:miter lim="800000"/>
            <a:headEnd/>
            <a:tailEnd/>
          </a:ln>
          <a:effectLst/>
        </p:spPr>
        <p:txBody>
          <a:bodyPr wrap="square" lIns="36000" tIns="36000" rIns="36000" bIns="36000" anchor="t" anchorCtr="0" upright="1"/>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sz="1000"/>
            </a:pPr>
            <a:r>
              <a:rPr kumimoji="1" lang="ja-JP" altLang="en-US" sz="800" b="0" i="0" u="none" strike="noStrike" kern="1200" cap="none" spc="0" normalizeH="0" baseline="0" noProof="0" dirty="0">
                <a:ln>
                  <a:noFill/>
                </a:ln>
                <a:solidFill>
                  <a:prstClr val="black"/>
                </a:solidFill>
                <a:effectLst/>
                <a:uLnTx/>
                <a:uFillTx/>
                <a:latin typeface="HGｺﾞｼｯｸM" pitchFamily="49" charset="-128"/>
                <a:ea typeface="HGｺﾞｼｯｸM" pitchFamily="49" charset="-128"/>
                <a:cs typeface="+mn-cs"/>
              </a:rPr>
              <a:t>◆◇ごみ処分手数料の改定</a:t>
            </a:r>
            <a:endParaRPr kumimoji="1" lang="en-US" altLang="ja-JP" sz="800" b="0" i="0" u="none" strike="noStrike" kern="1200" cap="none" spc="0" normalizeH="0" baseline="0" noProof="0" dirty="0">
              <a:ln>
                <a:noFill/>
              </a:ln>
              <a:solidFill>
                <a:prstClr val="black"/>
              </a:solidFill>
              <a:effectLst/>
              <a:uLnTx/>
              <a:uFillTx/>
              <a:latin typeface="HGｺﾞｼｯｸM" pitchFamily="49" charset="-128"/>
              <a:ea typeface="HGｺﾞｼｯｸM"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sz="1000"/>
            </a:pPr>
            <a:r>
              <a:rPr kumimoji="1" lang="en-US" altLang="ja-JP" sz="800" b="0" i="0" u="none" strike="noStrike" kern="1200" cap="none" spc="0" normalizeH="0" baseline="0" noProof="0" dirty="0">
                <a:ln>
                  <a:noFill/>
                </a:ln>
                <a:solidFill>
                  <a:prstClr val="black"/>
                </a:solidFill>
                <a:effectLst/>
                <a:uLnTx/>
                <a:uFillTx/>
                <a:latin typeface="HGｺﾞｼｯｸM" pitchFamily="49" charset="-128"/>
                <a:ea typeface="HGｺﾞｼｯｸM" pitchFamily="49" charset="-128"/>
                <a:cs typeface="+mn-cs"/>
              </a:rPr>
              <a:t>    10kg</a:t>
            </a:r>
            <a:r>
              <a:rPr kumimoji="1" lang="ja-JP" altLang="en-US" sz="800" b="0" i="0" u="none" strike="noStrike" kern="1200" cap="none" spc="0" normalizeH="0" baseline="0" noProof="0" dirty="0" err="1">
                <a:ln>
                  <a:noFill/>
                </a:ln>
                <a:solidFill>
                  <a:prstClr val="black"/>
                </a:solidFill>
                <a:effectLst/>
                <a:uLnTx/>
                <a:uFillTx/>
                <a:latin typeface="HGｺﾞｼｯｸM" pitchFamily="49" charset="-128"/>
                <a:ea typeface="HGｺﾞｼｯｸM" pitchFamily="49" charset="-128"/>
                <a:cs typeface="+mn-cs"/>
              </a:rPr>
              <a:t>まで</a:t>
            </a:r>
            <a:r>
              <a:rPr kumimoji="1" lang="ja-JP" altLang="en-US" sz="800" b="0" i="0" u="none" strike="noStrike" kern="1200" cap="none" spc="0" normalizeH="0" baseline="0" noProof="0" dirty="0">
                <a:ln>
                  <a:noFill/>
                </a:ln>
                <a:solidFill>
                  <a:prstClr val="black"/>
                </a:solidFill>
                <a:effectLst/>
                <a:uLnTx/>
                <a:uFillTx/>
                <a:latin typeface="HGｺﾞｼｯｸM" pitchFamily="49" charset="-128"/>
                <a:ea typeface="HGｺﾞｼｯｸM" pitchFamily="49" charset="-128"/>
                <a:cs typeface="+mn-cs"/>
              </a:rPr>
              <a:t>ごとに</a:t>
            </a:r>
            <a:r>
              <a:rPr kumimoji="1" lang="en-US" altLang="ja-JP" sz="800" b="0" i="0" u="none" strike="noStrike" kern="1200" cap="none" spc="0" normalizeH="0" baseline="0" noProof="0" dirty="0">
                <a:ln>
                  <a:noFill/>
                </a:ln>
                <a:solidFill>
                  <a:prstClr val="black"/>
                </a:solidFill>
                <a:effectLst/>
                <a:uLnTx/>
                <a:uFillTx/>
                <a:latin typeface="HGｺﾞｼｯｸM" pitchFamily="49" charset="-128"/>
                <a:ea typeface="HGｺﾞｼｯｸM" pitchFamily="49" charset="-128"/>
                <a:cs typeface="+mn-cs"/>
              </a:rPr>
              <a:t>58</a:t>
            </a:r>
            <a:r>
              <a:rPr kumimoji="1" lang="ja-JP" altLang="en-US" sz="800" b="0" i="0" u="none" strike="noStrike" kern="1200" cap="none" spc="0" normalizeH="0" baseline="0" noProof="0" dirty="0">
                <a:ln>
                  <a:noFill/>
                </a:ln>
                <a:solidFill>
                  <a:prstClr val="black"/>
                </a:solidFill>
                <a:effectLst/>
                <a:uLnTx/>
                <a:uFillTx/>
                <a:latin typeface="HGｺﾞｼｯｸM" pitchFamily="49" charset="-128"/>
                <a:ea typeface="HGｺﾞｼｯｸM" pitchFamily="49" charset="-128"/>
                <a:cs typeface="+mn-cs"/>
              </a:rPr>
              <a:t>円→</a:t>
            </a:r>
            <a:r>
              <a:rPr kumimoji="1" lang="en-US" altLang="ja-JP" sz="800" b="0" i="0" u="none" strike="noStrike" kern="1200" cap="none" spc="0" normalizeH="0" baseline="0" noProof="0" dirty="0">
                <a:ln>
                  <a:noFill/>
                </a:ln>
                <a:solidFill>
                  <a:prstClr val="black"/>
                </a:solidFill>
                <a:effectLst/>
                <a:uLnTx/>
                <a:uFillTx/>
                <a:latin typeface="HGｺﾞｼｯｸM" pitchFamily="49" charset="-128"/>
                <a:ea typeface="HGｺﾞｼｯｸM" pitchFamily="49" charset="-128"/>
                <a:cs typeface="+mn-cs"/>
              </a:rPr>
              <a:t>90</a:t>
            </a:r>
            <a:r>
              <a:rPr kumimoji="1" lang="ja-JP" altLang="en-US" sz="800" b="0" i="0" u="none" strike="noStrike" kern="1200" cap="none" spc="0" normalizeH="0" baseline="0" noProof="0" dirty="0">
                <a:ln>
                  <a:noFill/>
                </a:ln>
                <a:solidFill>
                  <a:prstClr val="black"/>
                </a:solidFill>
                <a:effectLst/>
                <a:uLnTx/>
                <a:uFillTx/>
                <a:latin typeface="HGｺﾞｼｯｸM" pitchFamily="49" charset="-128"/>
                <a:ea typeface="HGｺﾞｼｯｸM" pitchFamily="49" charset="-128"/>
                <a:cs typeface="+mn-cs"/>
              </a:rPr>
              <a:t>円</a:t>
            </a:r>
            <a:endParaRPr kumimoji="1" lang="en-US" altLang="ja-JP" sz="800" b="0" i="0" u="none" strike="noStrike" kern="1200" cap="none" spc="0" normalizeH="0" baseline="0" noProof="0" dirty="0">
              <a:ln>
                <a:noFill/>
              </a:ln>
              <a:solidFill>
                <a:prstClr val="black"/>
              </a:solidFill>
              <a:effectLst/>
              <a:uLnTx/>
              <a:uFillTx/>
              <a:latin typeface="HGｺﾞｼｯｸM" pitchFamily="49" charset="-128"/>
              <a:ea typeface="HGｺﾞｼｯｸM"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sz="1000"/>
            </a:pPr>
            <a:endParaRPr kumimoji="1" lang="en-US" altLang="ja-JP" sz="800" b="0" i="0" u="none" strike="noStrike" kern="1200" cap="none" spc="0" normalizeH="0" baseline="0" noProof="0" dirty="0">
              <a:ln>
                <a:noFill/>
              </a:ln>
              <a:solidFill>
                <a:prstClr val="black"/>
              </a:solidFill>
              <a:effectLst/>
              <a:uLnTx/>
              <a:uFillTx/>
              <a:latin typeface="HGｺﾞｼｯｸM" pitchFamily="49" charset="-128"/>
              <a:ea typeface="HGｺﾞｼｯｸM"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sz="1000"/>
            </a:pPr>
            <a:r>
              <a:rPr kumimoji="1" lang="en-US" altLang="ja-JP" sz="800" b="0" i="0" u="none" strike="noStrike" kern="1200" cap="none" spc="0" normalizeH="0" baseline="0" noProof="0" dirty="0">
                <a:ln>
                  <a:noFill/>
                </a:ln>
                <a:solidFill>
                  <a:prstClr val="black"/>
                </a:solidFill>
                <a:effectLst/>
                <a:uLnTx/>
                <a:uFillTx/>
                <a:latin typeface="HGｺﾞｼｯｸM" pitchFamily="49" charset="-128"/>
                <a:ea typeface="HGｺﾞｼｯｸM" pitchFamily="49" charset="-128"/>
                <a:cs typeface="+mn-cs"/>
              </a:rPr>
              <a:t>                    </a:t>
            </a:r>
            <a:r>
              <a:rPr kumimoji="1" lang="ja-JP" altLang="en-US" sz="800" b="0" i="0" u="none" strike="noStrike" kern="1200" cap="none" spc="0" normalizeH="0" baseline="0" noProof="0" dirty="0">
                <a:ln>
                  <a:noFill/>
                </a:ln>
                <a:solidFill>
                  <a:prstClr val="black"/>
                </a:solidFill>
                <a:effectLst/>
                <a:uLnTx/>
                <a:uFillTx/>
                <a:latin typeface="HGｺﾞｼｯｸM" pitchFamily="49" charset="-128"/>
                <a:ea typeface="HGｺﾞｼｯｸM" pitchFamily="49" charset="-128"/>
                <a:cs typeface="+mn-cs"/>
              </a:rPr>
              <a:t>（</a:t>
            </a:r>
            <a:r>
              <a:rPr kumimoji="1" lang="en-US" altLang="ja-JP" sz="800" b="0" i="0" u="none" strike="noStrike" kern="1200" cap="none" spc="0" normalizeH="0" baseline="0" noProof="0" dirty="0">
                <a:ln>
                  <a:noFill/>
                </a:ln>
                <a:solidFill>
                  <a:prstClr val="black"/>
                </a:solidFill>
                <a:effectLst/>
                <a:uLnTx/>
                <a:uFillTx/>
                <a:latin typeface="HGｺﾞｼｯｸM" pitchFamily="49" charset="-128"/>
                <a:ea typeface="HGｺﾞｼｯｸM" pitchFamily="49" charset="-128"/>
                <a:cs typeface="+mn-cs"/>
              </a:rPr>
              <a:t>2012.4</a:t>
            </a:r>
            <a:r>
              <a:rPr kumimoji="1" lang="ja-JP" altLang="en-US" sz="800" b="0" i="0" u="none" strike="noStrike" kern="1200" cap="none" spc="0" normalizeH="0" baseline="0" noProof="0" dirty="0">
                <a:ln>
                  <a:noFill/>
                </a:ln>
                <a:solidFill>
                  <a:prstClr val="black"/>
                </a:solidFill>
                <a:effectLst/>
                <a:uLnTx/>
                <a:uFillTx/>
                <a:latin typeface="HGｺﾞｼｯｸM" pitchFamily="49" charset="-128"/>
                <a:ea typeface="HGｺﾞｼｯｸM" pitchFamily="49" charset="-128"/>
                <a:cs typeface="+mn-cs"/>
              </a:rPr>
              <a:t>） </a:t>
            </a:r>
            <a:endParaRPr kumimoji="1" lang="en-US" altLang="ja-JP" sz="800" b="0" i="0" u="none" strike="noStrike" kern="1200" cap="none" spc="0" normalizeH="0" baseline="0" noProof="0" dirty="0">
              <a:ln>
                <a:noFill/>
              </a:ln>
              <a:solidFill>
                <a:prstClr val="black"/>
              </a:solidFill>
              <a:effectLst/>
              <a:uLnTx/>
              <a:uFillTx/>
              <a:latin typeface="HGｺﾞｼｯｸM" pitchFamily="49" charset="-128"/>
              <a:ea typeface="HGｺﾞｼｯｸM" pitchFamily="49" charset="-128"/>
              <a:cs typeface="+mn-cs"/>
            </a:endParaRPr>
          </a:p>
        </p:txBody>
      </p:sp>
      <p:sp>
        <p:nvSpPr>
          <p:cNvPr id="18" name="下矢印吹き出し 17"/>
          <p:cNvSpPr/>
          <p:nvPr/>
        </p:nvSpPr>
        <p:spPr>
          <a:xfrm>
            <a:off x="7533358" y="1841559"/>
            <a:ext cx="1457846" cy="1087464"/>
          </a:xfrm>
          <a:prstGeom prst="downArrowCallou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50"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rPr>
              <a:t>さらなるごみ減量を</a:t>
            </a:r>
            <a:endParaRPr kumimoji="1" lang="en-US" altLang="ja-JP" sz="1050"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50"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rPr>
              <a:t>めざした計画目標</a:t>
            </a:r>
          </a:p>
        </p:txBody>
      </p:sp>
      <p:sp>
        <p:nvSpPr>
          <p:cNvPr id="24" name="角丸四角形吹き出し 23"/>
          <p:cNvSpPr/>
          <p:nvPr/>
        </p:nvSpPr>
        <p:spPr>
          <a:xfrm>
            <a:off x="917755" y="1202455"/>
            <a:ext cx="1008112" cy="819743"/>
          </a:xfrm>
          <a:prstGeom prst="wedgeRoundRectCallout">
            <a:avLst>
              <a:gd name="adj1" fmla="val -25809"/>
              <a:gd name="adj2" fmla="val 93198"/>
              <a:gd name="adj3" fmla="val 16667"/>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南港工場廃止</a:t>
            </a:r>
            <a:endParaRPr kumimoji="1" lang="en-US" altLang="ja-JP" sz="9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(2008.12)</a:t>
            </a: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en-US" altLang="ja-JP" sz="9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港工場廃止</a:t>
            </a:r>
            <a:endParaRPr kumimoji="1" lang="en-US" altLang="ja-JP" sz="9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(2010.3)</a:t>
            </a:r>
          </a:p>
        </p:txBody>
      </p:sp>
      <p:sp>
        <p:nvSpPr>
          <p:cNvPr id="26" name="角丸四角形吹き出し 25"/>
          <p:cNvSpPr/>
          <p:nvPr/>
        </p:nvSpPr>
        <p:spPr>
          <a:xfrm>
            <a:off x="4534932" y="1656477"/>
            <a:ext cx="1080120" cy="576064"/>
          </a:xfrm>
          <a:prstGeom prst="wedgeRoundRectCallout">
            <a:avLst>
              <a:gd name="adj1" fmla="val -96289"/>
              <a:gd name="adj2" fmla="val 124246"/>
              <a:gd name="adj3" fmla="val 16667"/>
            </a:avLst>
          </a:prstGeom>
          <a:solidFill>
            <a:schemeClr val="bg1"/>
          </a:solidFill>
          <a:ln w="9525">
            <a:solidFill>
              <a:schemeClr val="tx1"/>
            </a:solidFill>
            <a:prstDash val="solid"/>
          </a:ln>
        </p:spPr>
        <p:style>
          <a:lnRef idx="2">
            <a:schemeClr val="accent1">
              <a:shade val="50000"/>
            </a:schemeClr>
          </a:lnRef>
          <a:fillRef idx="1">
            <a:schemeClr val="accent1"/>
          </a:fillRef>
          <a:effectRef idx="0">
            <a:schemeClr val="accent1"/>
          </a:effectRef>
          <a:fontRef idx="minor">
            <a:schemeClr val="lt1"/>
          </a:fontRef>
        </p:style>
        <p:txBody>
          <a:bodyPr wrap="square"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住之江工場休止</a:t>
            </a:r>
            <a:endParaRPr kumimoji="1" lang="en-US" altLang="ja-JP" sz="9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(2016.3)</a:t>
            </a:r>
          </a:p>
        </p:txBody>
      </p:sp>
      <p:sp>
        <p:nvSpPr>
          <p:cNvPr id="27" name="角丸四角形吹き出し 26"/>
          <p:cNvSpPr/>
          <p:nvPr/>
        </p:nvSpPr>
        <p:spPr>
          <a:xfrm>
            <a:off x="1972283" y="1367403"/>
            <a:ext cx="1080120" cy="577106"/>
          </a:xfrm>
          <a:prstGeom prst="wedgeRoundRectCallout">
            <a:avLst>
              <a:gd name="adj1" fmla="val -34580"/>
              <a:gd name="adj2" fmla="val 116507"/>
              <a:gd name="adj3" fmla="val 16667"/>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森之宮工場廃止</a:t>
            </a:r>
            <a:endParaRPr kumimoji="1" lang="en-US" altLang="ja-JP" sz="9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(2013.3)</a:t>
            </a:r>
          </a:p>
        </p:txBody>
      </p:sp>
      <p:sp>
        <p:nvSpPr>
          <p:cNvPr id="28" name="角丸四角形吹き出し 27"/>
          <p:cNvSpPr/>
          <p:nvPr/>
        </p:nvSpPr>
        <p:spPr>
          <a:xfrm>
            <a:off x="3340743" y="1536834"/>
            <a:ext cx="998456" cy="576064"/>
          </a:xfrm>
          <a:prstGeom prst="wedgeRoundRectCallout">
            <a:avLst>
              <a:gd name="adj1" fmla="val -85878"/>
              <a:gd name="adj2" fmla="val 118885"/>
              <a:gd name="adj3" fmla="val 16667"/>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大正工場廃止</a:t>
            </a:r>
            <a:endParaRPr kumimoji="1" lang="en-US" altLang="ja-JP" sz="9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(2014.3)</a:t>
            </a:r>
          </a:p>
        </p:txBody>
      </p:sp>
      <p:cxnSp>
        <p:nvCxnSpPr>
          <p:cNvPr id="49" name="直線コネクタ 48"/>
          <p:cNvCxnSpPr/>
          <p:nvPr/>
        </p:nvCxnSpPr>
        <p:spPr>
          <a:xfrm>
            <a:off x="179512" y="620688"/>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51" name="正方形/長方形 50"/>
          <p:cNvSpPr/>
          <p:nvPr/>
        </p:nvSpPr>
        <p:spPr>
          <a:xfrm>
            <a:off x="251520" y="260648"/>
            <a:ext cx="5904656" cy="369332"/>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ごみ処理量の推移と減量施策</a:t>
            </a:r>
          </a:p>
        </p:txBody>
      </p:sp>
      <p:sp>
        <p:nvSpPr>
          <p:cNvPr id="50" name="Rectangle 12"/>
          <p:cNvSpPr>
            <a:spLocks noChangeArrowheads="1"/>
          </p:cNvSpPr>
          <p:nvPr/>
        </p:nvSpPr>
        <p:spPr bwMode="auto">
          <a:xfrm>
            <a:off x="1063082" y="668324"/>
            <a:ext cx="7848600" cy="360040"/>
          </a:xfrm>
          <a:prstGeom prst="rect">
            <a:avLst/>
          </a:prstGeom>
          <a:noFill/>
          <a:ln w="9525">
            <a:noFill/>
            <a:miter lim="800000"/>
            <a:headEnd/>
            <a:tailEnd/>
          </a:ln>
        </p:spPr>
        <p:txBody>
          <a:bodyPr/>
          <a:lstStyle/>
          <a:p>
            <a:pPr marL="0" marR="0" lvl="0" indent="0" algn="l" defTabSz="914400" rtl="0" eaLnBrk="0" fontAlgn="auto" latinLnBrk="0" hangingPunct="0">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charset="-128"/>
                <a:ea typeface="ＭＳ Ｐゴシック" panose="020B0600070205080204" pitchFamily="50" charset="-128"/>
                <a:cs typeface="+mn-cs"/>
              </a:rPr>
              <a:t>　　ごみ処理量は</a:t>
            </a:r>
            <a:r>
              <a:rPr kumimoji="1" lang="en-US" altLang="ja-JP" sz="1400" b="0" i="0" u="none" strike="noStrike" kern="1200" cap="none" spc="0" normalizeH="0" baseline="0" noProof="0" dirty="0">
                <a:ln>
                  <a:noFill/>
                </a:ln>
                <a:solidFill>
                  <a:prstClr val="black"/>
                </a:solidFill>
                <a:effectLst/>
                <a:uLnTx/>
                <a:uFillTx/>
                <a:latin typeface="ＭＳ Ｐゴシック" charset="-128"/>
                <a:ea typeface="ＭＳ Ｐゴシック" panose="020B0600070205080204" pitchFamily="50" charset="-128"/>
                <a:cs typeface="+mn-cs"/>
              </a:rPr>
              <a:t>1991</a:t>
            </a:r>
            <a:r>
              <a:rPr kumimoji="1" lang="ja-JP" altLang="en-US" sz="1400" b="0" i="0" u="none" strike="noStrike" kern="1200" cap="none" spc="0" normalizeH="0" baseline="0" noProof="0" dirty="0">
                <a:ln>
                  <a:noFill/>
                </a:ln>
                <a:solidFill>
                  <a:prstClr val="black"/>
                </a:solidFill>
                <a:effectLst/>
                <a:uLnTx/>
                <a:uFillTx/>
                <a:latin typeface="ＭＳ Ｐゴシック" charset="-128"/>
                <a:ea typeface="ＭＳ Ｐゴシック" panose="020B0600070205080204" pitchFamily="50" charset="-128"/>
                <a:cs typeface="+mn-cs"/>
              </a:rPr>
              <a:t>年度ピーク時に比べて半分以下（約６割減）。</a:t>
            </a:r>
            <a:endParaRPr kumimoji="1" lang="en-US" altLang="ja-JP" sz="1400" b="0" i="0" u="none" strike="noStrike" kern="1200" cap="none" spc="0" normalizeH="0" baseline="0" noProof="0" dirty="0">
              <a:ln>
                <a:noFill/>
              </a:ln>
              <a:solidFill>
                <a:prstClr val="black"/>
              </a:solidFill>
              <a:effectLst/>
              <a:uLnTx/>
              <a:uFillTx/>
              <a:latin typeface="ＭＳ Ｐゴシック" charset="-128"/>
              <a:ea typeface="ＭＳ Ｐゴシック" panose="020B0600070205080204" pitchFamily="50" charset="-128"/>
              <a:cs typeface="+mn-cs"/>
            </a:endParaRPr>
          </a:p>
        </p:txBody>
      </p:sp>
      <p:sp>
        <p:nvSpPr>
          <p:cNvPr id="53" name="テキスト ボックス 52"/>
          <p:cNvSpPr txBox="1"/>
          <p:nvPr/>
        </p:nvSpPr>
        <p:spPr>
          <a:xfrm>
            <a:off x="0" y="0"/>
            <a:ext cx="4777066" cy="2616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Ⅱ</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公民連携</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経営形態の見直し</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民営化の取組</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・ごみ（一般廃棄物）</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12" name="テキスト ボックス 11"/>
          <p:cNvSpPr txBox="1"/>
          <p:nvPr/>
        </p:nvSpPr>
        <p:spPr>
          <a:xfrm>
            <a:off x="2627784" y="5789587"/>
            <a:ext cx="3139202" cy="86177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sz="1000"/>
            </a:pPr>
            <a:r>
              <a:rPr kumimoji="1" lang="ja-JP" altLang="en-US" sz="800" b="0" i="0" u="none" strike="noStrike" kern="1200" cap="none" spc="0" normalizeH="0" baseline="0" noProof="0" dirty="0">
                <a:ln>
                  <a:noFill/>
                </a:ln>
                <a:solidFill>
                  <a:prstClr val="black"/>
                </a:solidFill>
                <a:effectLst/>
                <a:uLnTx/>
                <a:uFillTx/>
                <a:latin typeface="HGｺﾞｼｯｸM" pitchFamily="49" charset="-128"/>
                <a:ea typeface="HGｺﾞｼｯｸM" pitchFamily="49" charset="-128"/>
                <a:cs typeface="+mn-cs"/>
              </a:rPr>
              <a:t>◇事業系廃棄物の適正区分・適正処理の推進</a:t>
            </a:r>
            <a:endParaRPr kumimoji="1" lang="en-US" altLang="ja-JP" sz="800" b="0" i="0" u="none" strike="noStrike" kern="1200" cap="none" spc="0" normalizeH="0" baseline="0" noProof="0" dirty="0">
              <a:ln>
                <a:noFill/>
              </a:ln>
              <a:solidFill>
                <a:prstClr val="black"/>
              </a:solidFill>
              <a:effectLst/>
              <a:uLnTx/>
              <a:uFillTx/>
              <a:latin typeface="HGｺﾞｼｯｸM" pitchFamily="49" charset="-128"/>
              <a:ea typeface="HGｺﾞｼｯｸM"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sz="1000"/>
            </a:pPr>
            <a:r>
              <a:rPr kumimoji="1" lang="en-US" altLang="ja-JP" sz="800" b="0" i="0" u="none" strike="noStrike" kern="1200" cap="none" spc="0" normalizeH="0" baseline="0" noProof="0" dirty="0">
                <a:ln>
                  <a:noFill/>
                </a:ln>
                <a:solidFill>
                  <a:prstClr val="black"/>
                </a:solidFill>
                <a:effectLst/>
                <a:uLnTx/>
                <a:uFillTx/>
                <a:latin typeface="HGｺﾞｼｯｸM" pitchFamily="49" charset="-128"/>
                <a:ea typeface="HGｺﾞｼｯｸM" pitchFamily="49" charset="-128"/>
                <a:cs typeface="+mn-cs"/>
              </a:rPr>
              <a:t>  </a:t>
            </a:r>
            <a:r>
              <a:rPr kumimoji="1" lang="ja-JP" altLang="en-US" sz="800" b="0" i="0" u="none" strike="noStrike" kern="1200" cap="none" spc="0" normalizeH="0" baseline="0" noProof="0" dirty="0">
                <a:ln>
                  <a:noFill/>
                </a:ln>
                <a:solidFill>
                  <a:srgbClr val="000000"/>
                </a:solidFill>
                <a:effectLst/>
                <a:uLnTx/>
                <a:uFillTx/>
                <a:latin typeface="HGｺﾞｼｯｸM" pitchFamily="49" charset="-128"/>
                <a:ea typeface="HGｺﾞｼｯｸM" pitchFamily="49" charset="-128"/>
                <a:cs typeface="+mn-cs"/>
              </a:rPr>
              <a:t>・</a:t>
            </a:r>
            <a:r>
              <a:rPr kumimoji="1" lang="en-US" altLang="ja-JP" sz="800" b="0" i="0" u="none" strike="noStrike" kern="1200" cap="none" spc="0" normalizeH="0" baseline="0" noProof="0" dirty="0">
                <a:ln>
                  <a:noFill/>
                </a:ln>
                <a:solidFill>
                  <a:srgbClr val="000000"/>
                </a:solidFill>
                <a:effectLst/>
                <a:uLnTx/>
                <a:uFillTx/>
                <a:latin typeface="HGｺﾞｼｯｸM" pitchFamily="49" charset="-128"/>
                <a:ea typeface="HGｺﾞｼｯｸM" pitchFamily="49" charset="-128"/>
                <a:cs typeface="+mn-cs"/>
              </a:rPr>
              <a:t>[</a:t>
            </a:r>
            <a:r>
              <a:rPr kumimoji="1" lang="ja-JP" altLang="en-US" sz="800" b="0" i="0" u="none" strike="noStrike" kern="1200" cap="none" spc="0" normalizeH="0" baseline="0" noProof="0" dirty="0">
                <a:ln>
                  <a:noFill/>
                </a:ln>
                <a:solidFill>
                  <a:srgbClr val="000000"/>
                </a:solidFill>
                <a:effectLst/>
                <a:uLnTx/>
                <a:uFillTx/>
                <a:latin typeface="HGｺﾞｼｯｸM" pitchFamily="49" charset="-128"/>
                <a:ea typeface="HGｺﾞｼｯｸM" pitchFamily="49" charset="-128"/>
                <a:cs typeface="+mn-cs"/>
              </a:rPr>
              <a:t>事業系ごみの分け方・出し方」の市内</a:t>
            </a:r>
            <a:r>
              <a:rPr kumimoji="1" lang="en-US" altLang="ja-JP" sz="800" b="0" i="0" u="none" strike="noStrike" kern="1200" cap="none" spc="0" normalizeH="0" baseline="0" noProof="0" dirty="0">
                <a:ln>
                  <a:noFill/>
                </a:ln>
                <a:solidFill>
                  <a:srgbClr val="000000"/>
                </a:solidFill>
                <a:effectLst/>
                <a:uLnTx/>
                <a:uFillTx/>
                <a:latin typeface="HGｺﾞｼｯｸM" pitchFamily="49" charset="-128"/>
                <a:ea typeface="HGｺﾞｼｯｸM" pitchFamily="49" charset="-128"/>
                <a:cs typeface="+mn-cs"/>
              </a:rPr>
              <a:t>20</a:t>
            </a:r>
            <a:r>
              <a:rPr kumimoji="1" lang="ja-JP" altLang="en-US" sz="800" b="0" i="0" u="none" strike="noStrike" kern="1200" cap="none" spc="0" normalizeH="0" baseline="0" noProof="0" dirty="0">
                <a:ln>
                  <a:noFill/>
                </a:ln>
                <a:solidFill>
                  <a:srgbClr val="000000"/>
                </a:solidFill>
                <a:effectLst/>
                <a:uLnTx/>
                <a:uFillTx/>
                <a:latin typeface="HGｺﾞｼｯｸM" pitchFamily="49" charset="-128"/>
                <a:ea typeface="HGｺﾞｼｯｸM" pitchFamily="49" charset="-128"/>
                <a:cs typeface="+mn-cs"/>
              </a:rPr>
              <a:t>万事業所への配付</a:t>
            </a:r>
            <a:endParaRPr kumimoji="1" lang="en-US" altLang="ja-JP" sz="800" b="0" i="0" u="none" strike="noStrike" kern="1200" cap="none" spc="0" normalizeH="0" baseline="0" noProof="0" dirty="0">
              <a:ln>
                <a:noFill/>
              </a:ln>
              <a:solidFill>
                <a:prstClr val="black"/>
              </a:solidFill>
              <a:effectLst/>
              <a:uLnTx/>
              <a:uFillTx/>
              <a:latin typeface="HGｺﾞｼｯｸM" pitchFamily="49" charset="-128"/>
              <a:ea typeface="HGｺﾞｼｯｸM"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sz="1000"/>
            </a:pPr>
            <a:r>
              <a:rPr kumimoji="1" lang="ja-JP" altLang="en-US" sz="800" b="0" i="0" u="none" strike="noStrike" kern="1200" cap="none" spc="0" normalizeH="0" baseline="0" noProof="0" dirty="0">
                <a:ln>
                  <a:noFill/>
                </a:ln>
                <a:solidFill>
                  <a:srgbClr val="000000"/>
                </a:solidFill>
                <a:effectLst/>
                <a:uLnTx/>
                <a:uFillTx/>
                <a:latin typeface="HGｺﾞｼｯｸM" pitchFamily="49" charset="-128"/>
                <a:ea typeface="HGｺﾞｼｯｸM" pitchFamily="49" charset="-128"/>
                <a:cs typeface="+mn-cs"/>
              </a:rPr>
              <a:t>　・焼却工場における搬入物検査の強化</a:t>
            </a:r>
            <a:endParaRPr kumimoji="1" lang="en-US" altLang="ja-JP" sz="800" b="0" i="0" u="none" strike="noStrike" kern="1200" cap="none" spc="0" normalizeH="0" baseline="0" noProof="0" dirty="0">
              <a:ln>
                <a:noFill/>
              </a:ln>
              <a:solidFill>
                <a:srgbClr val="000000"/>
              </a:solidFill>
              <a:effectLst/>
              <a:uLnTx/>
              <a:uFillTx/>
              <a:latin typeface="HGｺﾞｼｯｸM" pitchFamily="49" charset="-128"/>
              <a:ea typeface="HGｺﾞｼｯｸM"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sz="1000"/>
            </a:pPr>
            <a:r>
              <a:rPr kumimoji="1" lang="ja-JP" altLang="en-US" sz="800" b="0" i="0" u="none" strike="noStrike" kern="1200" cap="none" spc="0" normalizeH="0" baseline="0" noProof="0" dirty="0">
                <a:ln>
                  <a:noFill/>
                </a:ln>
                <a:solidFill>
                  <a:srgbClr val="000000"/>
                </a:solidFill>
                <a:effectLst/>
                <a:uLnTx/>
                <a:uFillTx/>
                <a:latin typeface="HGｺﾞｼｯｸM" pitchFamily="49" charset="-128"/>
                <a:ea typeface="HGｺﾞｼｯｸM" pitchFamily="49" charset="-128"/>
                <a:cs typeface="+mn-cs"/>
              </a:rPr>
              <a:t>　・搬入不適物排出事業者・搬入業者への個別啓発指導の実施</a:t>
            </a:r>
            <a:endParaRPr kumimoji="1" lang="en-US" altLang="ja-JP" sz="800" b="0" i="0" u="none" strike="noStrike" kern="1200" cap="none" spc="0" normalizeH="0" baseline="0" noProof="0" dirty="0">
              <a:ln>
                <a:noFill/>
              </a:ln>
              <a:solidFill>
                <a:srgbClr val="000000"/>
              </a:solidFill>
              <a:effectLst/>
              <a:uLnTx/>
              <a:uFillTx/>
              <a:latin typeface="HGｺﾞｼｯｸM" pitchFamily="49" charset="-128"/>
              <a:ea typeface="HGｺﾞｼｯｸM"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cxnSp>
        <p:nvCxnSpPr>
          <p:cNvPr id="59" name="直線コネクタ 58"/>
          <p:cNvCxnSpPr/>
          <p:nvPr/>
        </p:nvCxnSpPr>
        <p:spPr bwMode="auto">
          <a:xfrm>
            <a:off x="4984480" y="4725144"/>
            <a:ext cx="955672" cy="0"/>
          </a:xfrm>
          <a:prstGeom prst="line">
            <a:avLst/>
          </a:prstGeom>
          <a:ln w="25400">
            <a:solidFill>
              <a:schemeClr val="bg1">
                <a:lumMod val="65000"/>
              </a:schemeClr>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65" name="Rectangle 52"/>
          <p:cNvSpPr>
            <a:spLocks noChangeArrowheads="1"/>
          </p:cNvSpPr>
          <p:nvPr/>
        </p:nvSpPr>
        <p:spPr bwMode="auto">
          <a:xfrm>
            <a:off x="5721326" y="4653136"/>
            <a:ext cx="2275681" cy="453633"/>
          </a:xfrm>
          <a:prstGeom prst="rect">
            <a:avLst/>
          </a:prstGeom>
          <a:solidFill>
            <a:schemeClr val="bg1"/>
          </a:solidFill>
          <a:ln w="19050">
            <a:solidFill>
              <a:schemeClr val="tx1"/>
            </a:solidFill>
            <a:miter lim="800000"/>
            <a:headEnd/>
            <a:tailEnd/>
          </a:ln>
          <a:effectLst/>
        </p:spPr>
        <p:txBody>
          <a:bodyPr wrap="square" lIns="36000" tIns="108000" rIns="36000" bIns="46800" upright="1"/>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sz="1000"/>
            </a:pPr>
            <a:r>
              <a:rPr kumimoji="1" lang="ja-JP" altLang="en-US" sz="800" b="0" i="0" u="none" strike="noStrike" kern="1200" cap="none" spc="0" normalizeH="0" baseline="0" noProof="0" dirty="0">
                <a:ln>
                  <a:noFill/>
                </a:ln>
                <a:solidFill>
                  <a:prstClr val="black"/>
                </a:solidFill>
                <a:effectLst/>
                <a:uLnTx/>
                <a:uFillTx/>
                <a:latin typeface="HGｺﾞｼｯｸM" pitchFamily="49" charset="-128"/>
                <a:ea typeface="HGｺﾞｼｯｸM" pitchFamily="49" charset="-128"/>
                <a:cs typeface="+mn-cs"/>
              </a:rPr>
              <a:t>◆古紙・衣類の持ち去り行為等の規制　　</a:t>
            </a:r>
            <a:endParaRPr kumimoji="1" lang="en-US" altLang="ja-JP" sz="800" b="0" i="0" u="none" strike="noStrike" kern="1200" cap="none" spc="0" normalizeH="0" baseline="0" noProof="0" dirty="0">
              <a:ln>
                <a:noFill/>
              </a:ln>
              <a:solidFill>
                <a:prstClr val="black"/>
              </a:solidFill>
              <a:effectLst/>
              <a:uLnTx/>
              <a:uFillTx/>
              <a:latin typeface="HGｺﾞｼｯｸM" pitchFamily="49" charset="-128"/>
              <a:ea typeface="HGｺﾞｼｯｸM"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sz="1000"/>
            </a:pPr>
            <a:r>
              <a:rPr kumimoji="1" lang="ja-JP" altLang="en-US" sz="800" b="0" i="0" u="none" strike="noStrike" kern="1200" cap="none" spc="0" normalizeH="0" baseline="0" noProof="0" dirty="0">
                <a:ln>
                  <a:noFill/>
                </a:ln>
                <a:solidFill>
                  <a:prstClr val="black"/>
                </a:solidFill>
                <a:effectLst/>
                <a:uLnTx/>
                <a:uFillTx/>
                <a:latin typeface="HGｺﾞｼｯｸM" pitchFamily="49" charset="-128"/>
                <a:ea typeface="HGｺﾞｼｯｸM" pitchFamily="49" charset="-128"/>
                <a:cs typeface="+mn-cs"/>
              </a:rPr>
              <a:t>　　　　　　　　　　　　　　（</a:t>
            </a:r>
            <a:r>
              <a:rPr kumimoji="1" lang="en-US" altLang="ja-JP" sz="800" b="0" i="0" u="none" strike="noStrike" kern="1200" cap="none" spc="0" normalizeH="0" baseline="0" noProof="0" dirty="0">
                <a:ln>
                  <a:noFill/>
                </a:ln>
                <a:solidFill>
                  <a:prstClr val="black"/>
                </a:solidFill>
                <a:effectLst/>
                <a:uLnTx/>
                <a:uFillTx/>
                <a:latin typeface="HGｺﾞｼｯｸM" pitchFamily="49" charset="-128"/>
                <a:ea typeface="HGｺﾞｼｯｸM" pitchFamily="49" charset="-128"/>
                <a:cs typeface="+mn-cs"/>
              </a:rPr>
              <a:t>2017.4</a:t>
            </a:r>
            <a:r>
              <a:rPr kumimoji="1" lang="ja-JP" altLang="en-US" sz="800" b="0" i="0" u="none" strike="noStrike" kern="1200" cap="none" spc="0" normalizeH="0" baseline="0" noProof="0" dirty="0">
                <a:ln>
                  <a:noFill/>
                </a:ln>
                <a:solidFill>
                  <a:prstClr val="black"/>
                </a:solidFill>
                <a:effectLst/>
                <a:uLnTx/>
                <a:uFillTx/>
                <a:latin typeface="HGｺﾞｼｯｸM" pitchFamily="49" charset="-128"/>
                <a:ea typeface="HGｺﾞｼｯｸM" pitchFamily="49" charset="-128"/>
                <a:cs typeface="+mn-cs"/>
              </a:rPr>
              <a:t>から）</a:t>
            </a:r>
          </a:p>
        </p:txBody>
      </p:sp>
      <p:sp>
        <p:nvSpPr>
          <p:cNvPr id="4" name="雲形吹き出し 3"/>
          <p:cNvSpPr/>
          <p:nvPr/>
        </p:nvSpPr>
        <p:spPr>
          <a:xfrm>
            <a:off x="5758344" y="1686376"/>
            <a:ext cx="1692000" cy="612648"/>
          </a:xfrm>
          <a:prstGeom prst="cloudCallout">
            <a:avLst>
              <a:gd name="adj1" fmla="val 2302"/>
              <a:gd name="adj2" fmla="val 121580"/>
            </a:avLst>
          </a:prstGeom>
          <a:solidFill>
            <a:schemeClr val="bg1">
              <a:lumMod val="9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36000" rIns="0" bIns="3600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7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新型コロナウイルス感染症の影響により飲食店等から排出される事業系ごみが減少</a:t>
            </a:r>
          </a:p>
        </p:txBody>
      </p:sp>
      <p:sp>
        <p:nvSpPr>
          <p:cNvPr id="74" name="Rectangle 52"/>
          <p:cNvSpPr>
            <a:spLocks noChangeArrowheads="1"/>
          </p:cNvSpPr>
          <p:nvPr/>
        </p:nvSpPr>
        <p:spPr bwMode="auto">
          <a:xfrm>
            <a:off x="5868144" y="5474982"/>
            <a:ext cx="2772585" cy="402290"/>
          </a:xfrm>
          <a:prstGeom prst="rect">
            <a:avLst/>
          </a:prstGeom>
          <a:solidFill>
            <a:srgbClr val="66FFFF"/>
          </a:solidFill>
          <a:ln w="19050">
            <a:solidFill>
              <a:schemeClr val="tx1"/>
            </a:solidFill>
            <a:miter lim="800000"/>
            <a:headEnd/>
            <a:tailEnd/>
          </a:ln>
          <a:effectLst/>
        </p:spPr>
        <p:txBody>
          <a:bodyPr wrap="square" lIns="36000" tIns="36000" rIns="36000" bIns="36000" anchor="t" anchorCtr="0" upright="1"/>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sz="1000"/>
            </a:pPr>
            <a:r>
              <a:rPr kumimoji="1" lang="ja-JP" altLang="en-US" sz="800" b="0" i="0" u="none" strike="noStrike" kern="1200" cap="none" spc="0" normalizeH="0" baseline="0" noProof="0" dirty="0">
                <a:ln>
                  <a:noFill/>
                </a:ln>
                <a:solidFill>
                  <a:prstClr val="black"/>
                </a:solidFill>
                <a:effectLst/>
                <a:uLnTx/>
                <a:uFillTx/>
                <a:latin typeface="HGｺﾞｼｯｸM" pitchFamily="49" charset="-128"/>
                <a:ea typeface="HGｺﾞｼｯｸM" pitchFamily="49" charset="-128"/>
                <a:cs typeface="+mn-cs"/>
              </a:rPr>
              <a:t>◆◇おおさかプラスチックごみゼロ宣言（</a:t>
            </a:r>
            <a:r>
              <a:rPr kumimoji="1" lang="en-US" altLang="ja-JP" sz="800" b="0" i="0" u="none" strike="noStrike" kern="1200" cap="none" spc="0" normalizeH="0" baseline="0" noProof="0" dirty="0">
                <a:ln>
                  <a:noFill/>
                </a:ln>
                <a:solidFill>
                  <a:prstClr val="black"/>
                </a:solidFill>
                <a:effectLst/>
                <a:uLnTx/>
                <a:uFillTx/>
                <a:latin typeface="HGｺﾞｼｯｸM" pitchFamily="49" charset="-128"/>
                <a:ea typeface="HGｺﾞｼｯｸM" pitchFamily="49" charset="-128"/>
                <a:cs typeface="+mn-cs"/>
              </a:rPr>
              <a:t>2019.1</a:t>
            </a:r>
            <a:r>
              <a:rPr kumimoji="1" lang="ja-JP" altLang="en-US" sz="800" b="0" i="0" u="none" strike="noStrike" kern="1200" cap="none" spc="0" normalizeH="0" baseline="0" noProof="0" dirty="0">
                <a:ln>
                  <a:noFill/>
                </a:ln>
                <a:solidFill>
                  <a:prstClr val="black"/>
                </a:solidFill>
                <a:effectLst/>
                <a:uLnTx/>
                <a:uFillTx/>
                <a:latin typeface="HGｺﾞｼｯｸM" pitchFamily="49" charset="-128"/>
                <a:ea typeface="HGｺﾞｼｯｸM" pitchFamily="49" charset="-128"/>
                <a:cs typeface="+mn-cs"/>
              </a:rPr>
              <a:t>）</a:t>
            </a:r>
            <a:endParaRPr kumimoji="1" lang="en-US" altLang="ja-JP" sz="800" b="0" i="0" u="none" strike="noStrike" kern="1200" cap="none" spc="0" normalizeH="0" baseline="0" noProof="0" dirty="0">
              <a:ln>
                <a:noFill/>
              </a:ln>
              <a:solidFill>
                <a:prstClr val="black"/>
              </a:solidFill>
              <a:effectLst/>
              <a:uLnTx/>
              <a:uFillTx/>
              <a:latin typeface="HGｺﾞｼｯｸM" pitchFamily="49" charset="-128"/>
              <a:ea typeface="HGｺﾞｼｯｸM"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sz="1000"/>
            </a:pPr>
            <a:r>
              <a:rPr kumimoji="1" lang="ja-JP" altLang="en-US" sz="800" b="0" i="0" u="none" strike="noStrike" kern="1200" cap="none" spc="0" normalizeH="0" baseline="0" noProof="0" dirty="0">
                <a:ln>
                  <a:noFill/>
                </a:ln>
                <a:solidFill>
                  <a:prstClr val="black"/>
                </a:solidFill>
                <a:effectLst/>
                <a:uLnTx/>
                <a:uFillTx/>
                <a:latin typeface="HGｺﾞｼｯｸM" pitchFamily="49" charset="-128"/>
                <a:ea typeface="HGｺﾞｼｯｸM" pitchFamily="49" charset="-128"/>
                <a:cs typeface="+mn-cs"/>
              </a:rPr>
              <a:t>◇新たなペットボトル回収事業開始（</a:t>
            </a:r>
            <a:r>
              <a:rPr kumimoji="1" lang="en-US" altLang="ja-JP" sz="800" b="0" i="0" u="none" strike="noStrike" kern="1200" cap="none" spc="0" normalizeH="0" baseline="0" noProof="0" dirty="0">
                <a:ln>
                  <a:noFill/>
                </a:ln>
                <a:solidFill>
                  <a:prstClr val="black"/>
                </a:solidFill>
                <a:effectLst/>
                <a:uLnTx/>
                <a:uFillTx/>
                <a:latin typeface="HGｺﾞｼｯｸM" pitchFamily="49" charset="-128"/>
                <a:ea typeface="HGｺﾞｼｯｸM" pitchFamily="49" charset="-128"/>
                <a:cs typeface="+mn-cs"/>
              </a:rPr>
              <a:t>2019.10</a:t>
            </a:r>
            <a:r>
              <a:rPr kumimoji="1" lang="ja-JP" altLang="en-US" sz="800" b="0" i="0" u="none" strike="noStrike" kern="1200" cap="none" spc="0" normalizeH="0" baseline="0" noProof="0" dirty="0">
                <a:ln>
                  <a:noFill/>
                </a:ln>
                <a:solidFill>
                  <a:prstClr val="black"/>
                </a:solidFill>
                <a:effectLst/>
                <a:uLnTx/>
                <a:uFillTx/>
                <a:latin typeface="HGｺﾞｼｯｸM" pitchFamily="49" charset="-128"/>
                <a:ea typeface="HGｺﾞｼｯｸM" pitchFamily="49" charset="-128"/>
                <a:cs typeface="+mn-cs"/>
              </a:rPr>
              <a:t>）</a:t>
            </a:r>
            <a:r>
              <a:rPr kumimoji="1" lang="en-US" altLang="ja-JP" sz="800" b="0" i="0" u="none" strike="noStrike" kern="1200" cap="none" spc="0" normalizeH="0" baseline="0" noProof="0" dirty="0">
                <a:ln>
                  <a:noFill/>
                </a:ln>
                <a:solidFill>
                  <a:prstClr val="black"/>
                </a:solidFill>
                <a:effectLst/>
                <a:uLnTx/>
                <a:uFillTx/>
                <a:latin typeface="HGｺﾞｼｯｸM" pitchFamily="49" charset="-128"/>
                <a:ea typeface="HGｺﾞｼｯｸM" pitchFamily="49" charset="-128"/>
                <a:cs typeface="+mn-cs"/>
              </a:rPr>
              <a:t>  </a:t>
            </a:r>
            <a:r>
              <a:rPr kumimoji="1" lang="ja-JP" altLang="en-US" sz="800" b="0" i="0" u="none" strike="noStrike" kern="1200" cap="none" spc="0" normalizeH="0" baseline="0" noProof="0" dirty="0">
                <a:ln>
                  <a:noFill/>
                </a:ln>
                <a:solidFill>
                  <a:prstClr val="black"/>
                </a:solidFill>
                <a:effectLst/>
                <a:uLnTx/>
                <a:uFillTx/>
                <a:latin typeface="HGｺﾞｼｯｸM" pitchFamily="49" charset="-128"/>
                <a:ea typeface="HGｺﾞｼｯｸM" pitchFamily="49" charset="-128"/>
                <a:cs typeface="+mn-cs"/>
              </a:rPr>
              <a:t>　　　</a:t>
            </a:r>
            <a:r>
              <a:rPr kumimoji="1" lang="en-US" altLang="ja-JP" sz="800" b="0" i="0" u="none" strike="noStrike" kern="1200" cap="none" spc="0" normalizeH="0" baseline="0" noProof="0" dirty="0">
                <a:ln>
                  <a:noFill/>
                </a:ln>
                <a:solidFill>
                  <a:prstClr val="black"/>
                </a:solidFill>
                <a:effectLst/>
                <a:uLnTx/>
                <a:uFillTx/>
                <a:latin typeface="HGｺﾞｼｯｸM" pitchFamily="49" charset="-128"/>
                <a:ea typeface="HGｺﾞｼｯｸM" pitchFamily="49" charset="-128"/>
                <a:cs typeface="+mn-cs"/>
              </a:rPr>
              <a:t>     </a:t>
            </a:r>
            <a:r>
              <a:rPr kumimoji="1" lang="ja-JP" altLang="en-US" sz="800" b="0" i="0" u="none" strike="noStrike" kern="1200" cap="none" spc="0" normalizeH="0" baseline="0" noProof="0" dirty="0">
                <a:ln>
                  <a:noFill/>
                </a:ln>
                <a:solidFill>
                  <a:prstClr val="black"/>
                </a:solidFill>
                <a:effectLst/>
                <a:uLnTx/>
                <a:uFillTx/>
                <a:latin typeface="HGｺﾞｼｯｸM" pitchFamily="49" charset="-128"/>
                <a:ea typeface="HGｺﾞｼｯｸM" pitchFamily="49" charset="-128"/>
                <a:cs typeface="+mn-cs"/>
              </a:rPr>
              <a:t>　　　　　　　　　　</a:t>
            </a:r>
            <a:r>
              <a:rPr kumimoji="1" lang="en-US" altLang="ja-JP" sz="800" b="0" i="0" u="none" strike="noStrike" kern="1200" cap="none" spc="0" normalizeH="0" baseline="0" noProof="0" dirty="0">
                <a:ln>
                  <a:noFill/>
                </a:ln>
                <a:solidFill>
                  <a:prstClr val="black"/>
                </a:solidFill>
                <a:effectLst/>
                <a:uLnTx/>
                <a:uFillTx/>
                <a:latin typeface="HGｺﾞｼｯｸM" pitchFamily="49" charset="-128"/>
                <a:ea typeface="HGｺﾞｼｯｸM" pitchFamily="49" charset="-128"/>
                <a:cs typeface="+mn-cs"/>
              </a:rPr>
              <a:t>  </a:t>
            </a:r>
            <a:r>
              <a:rPr kumimoji="1" lang="ja-JP" altLang="en-US" sz="800" b="0" i="0" u="none" strike="noStrike" kern="1200" cap="none" spc="0" normalizeH="0" baseline="0" noProof="0" dirty="0">
                <a:ln>
                  <a:noFill/>
                </a:ln>
                <a:solidFill>
                  <a:prstClr val="black"/>
                </a:solidFill>
                <a:effectLst/>
                <a:uLnTx/>
                <a:uFillTx/>
                <a:latin typeface="HGｺﾞｼｯｸM" pitchFamily="49" charset="-128"/>
                <a:ea typeface="HGｺﾞｼｯｸM" pitchFamily="49" charset="-128"/>
                <a:cs typeface="+mn-cs"/>
              </a:rPr>
              <a:t>　　　　</a:t>
            </a:r>
            <a:endParaRPr kumimoji="1" lang="en-US" altLang="ja-JP" sz="800" b="0" i="0" u="none" strike="noStrike" kern="1200" cap="none" spc="0" normalizeH="0" baseline="0" noProof="0" dirty="0">
              <a:ln>
                <a:noFill/>
              </a:ln>
              <a:solidFill>
                <a:prstClr val="black"/>
              </a:solidFill>
              <a:effectLst/>
              <a:uLnTx/>
              <a:uFillTx/>
              <a:latin typeface="HGｺﾞｼｯｸM" pitchFamily="49" charset="-128"/>
              <a:ea typeface="HGｺﾞｼｯｸM" pitchFamily="49" charset="-128"/>
              <a:cs typeface="+mn-cs"/>
            </a:endParaRPr>
          </a:p>
        </p:txBody>
      </p:sp>
      <p:sp>
        <p:nvSpPr>
          <p:cNvPr id="11" name="スライド番号プレースホルダー 10"/>
          <p:cNvSpPr>
            <a:spLocks noGrp="1"/>
          </p:cNvSpPr>
          <p:nvPr>
            <p:ph type="sldNum" sz="quarter" idx="12"/>
          </p:nvPr>
        </p:nvSpPr>
        <p:spPr/>
        <p:txBody>
          <a:bodyPr/>
          <a:lstStyle/>
          <a:p>
            <a:fld id="{CCEC3038-1CF1-4B63-9920-55248DCFBA97}" type="slidenum">
              <a:rPr kumimoji="1" lang="ja-JP" altLang="en-US" smtClean="0"/>
              <a:pPr/>
              <a:t>131</a:t>
            </a:fld>
            <a:endParaRPr kumimoji="1" lang="ja-JP" altLang="en-US"/>
          </a:p>
        </p:txBody>
      </p:sp>
    </p:spTree>
    <p:extLst>
      <p:ext uri="{BB962C8B-B14F-4D97-AF65-F5344CB8AC3E}">
        <p14:creationId xmlns:p14="http://schemas.microsoft.com/office/powerpoint/2010/main" val="3457135130"/>
      </p:ext>
    </p:extLst>
  </p:cSld>
  <p:clrMapOvr>
    <a:masterClrMapping/>
  </p:clrMapOvr>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図 2"/>
          <p:cNvPicPr>
            <a:picLocks noChangeAspect="1"/>
          </p:cNvPicPr>
          <p:nvPr/>
        </p:nvPicPr>
        <p:blipFill>
          <a:blip r:embed="rId3"/>
          <a:stretch>
            <a:fillRect/>
          </a:stretch>
        </p:blipFill>
        <p:spPr>
          <a:xfrm>
            <a:off x="107504" y="2060848"/>
            <a:ext cx="8754615" cy="4663844"/>
          </a:xfrm>
          <a:prstGeom prst="rect">
            <a:avLst/>
          </a:prstGeom>
        </p:spPr>
      </p:pic>
      <p:cxnSp>
        <p:nvCxnSpPr>
          <p:cNvPr id="84" name="直線コネクタ 83"/>
          <p:cNvCxnSpPr/>
          <p:nvPr/>
        </p:nvCxnSpPr>
        <p:spPr>
          <a:xfrm>
            <a:off x="4211960" y="1935834"/>
            <a:ext cx="0" cy="4608000"/>
          </a:xfrm>
          <a:prstGeom prst="line">
            <a:avLst/>
          </a:prstGeom>
          <a:ln w="19050">
            <a:solidFill>
              <a:schemeClr val="tx1"/>
            </a:solidFill>
            <a:prstDash val="sysDot"/>
          </a:ln>
        </p:spPr>
        <p:style>
          <a:lnRef idx="1">
            <a:schemeClr val="accent1"/>
          </a:lnRef>
          <a:fillRef idx="0">
            <a:schemeClr val="accent1"/>
          </a:fillRef>
          <a:effectRef idx="0">
            <a:schemeClr val="accent1"/>
          </a:effectRef>
          <a:fontRef idx="minor">
            <a:schemeClr val="tx1"/>
          </a:fontRef>
        </p:style>
      </p:cxnSp>
      <p:sp>
        <p:nvSpPr>
          <p:cNvPr id="31" name="Rectangle 67"/>
          <p:cNvSpPr>
            <a:spLocks noChangeArrowheads="1"/>
          </p:cNvSpPr>
          <p:nvPr/>
        </p:nvSpPr>
        <p:spPr bwMode="auto">
          <a:xfrm>
            <a:off x="0" y="6572646"/>
            <a:ext cx="9213850" cy="322263"/>
          </a:xfrm>
          <a:prstGeom prst="rect">
            <a:avLst/>
          </a:prstGeom>
          <a:noFill/>
          <a:ln w="9525">
            <a:noFill/>
            <a:miter lim="800000"/>
            <a:headEnd/>
            <a:tailEnd/>
          </a:ln>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7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a:t>
            </a:r>
            <a:r>
              <a:rPr kumimoji="1" lang="ja-JP" altLang="en-US" sz="7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資料　「人口」「ごみ量」 ⇒ 環境省廃棄物処理技術情報　「一般廃棄物処理実態調査結果（</a:t>
            </a:r>
            <a:r>
              <a:rPr kumimoji="1" lang="en-US" altLang="ja-JP" sz="7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2020</a:t>
            </a:r>
            <a:r>
              <a:rPr kumimoji="1" lang="ja-JP" altLang="en-US" sz="7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年度）」</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7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　　 　　　「事業所数」 ⇒ 総務省統計局　「</a:t>
            </a:r>
            <a:r>
              <a:rPr kumimoji="1" lang="en-US" altLang="ja-JP" sz="7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2019</a:t>
            </a:r>
            <a:r>
              <a:rPr kumimoji="1" lang="ja-JP" altLang="en-US" sz="7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年経済センサス</a:t>
            </a:r>
            <a:r>
              <a:rPr kumimoji="1" lang="en-US" altLang="ja-JP" sz="7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a:t>
            </a:r>
            <a:r>
              <a:rPr kumimoji="1" lang="ja-JP" altLang="en-US" sz="7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基礎調査」　　「昼間人口」 ⇒ 総務省統計局　「</a:t>
            </a:r>
            <a:r>
              <a:rPr kumimoji="1" lang="en-US" altLang="ja-JP" sz="7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2020</a:t>
            </a:r>
            <a:r>
              <a:rPr kumimoji="1" lang="ja-JP" altLang="en-US" sz="7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年国勢調査」</a:t>
            </a:r>
            <a:endParaRPr kumimoji="1" lang="en-US" altLang="ja-JP" sz="7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7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　　　　　</a:t>
            </a:r>
          </a:p>
        </p:txBody>
      </p:sp>
      <p:sp>
        <p:nvSpPr>
          <p:cNvPr id="25" name="Rectangle 15"/>
          <p:cNvSpPr>
            <a:spLocks noChangeArrowheads="1"/>
          </p:cNvSpPr>
          <p:nvPr/>
        </p:nvSpPr>
        <p:spPr bwMode="auto">
          <a:xfrm>
            <a:off x="323528" y="677838"/>
            <a:ext cx="8640960" cy="589781"/>
          </a:xfrm>
          <a:prstGeom prst="rect">
            <a:avLst/>
          </a:prstGeom>
          <a:noFill/>
          <a:ln w="9525">
            <a:noFill/>
            <a:miter lim="800000"/>
            <a:headEnd/>
            <a:tailEnd/>
          </a:ln>
        </p:spPr>
        <p:txBody>
          <a:bodyPr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itchFamily="50" charset="-128"/>
              </a:rPr>
              <a:t>　大阪市では事業系ごみの占める割合が高いため、総人口１人１日あたりのごみ量は他都市と比べて多いが、家庭系ごみでは京都市に次いで２番目に少なく、平均を大きく下回っている。事業系ごみについても、１事業所１日あたりで比較すると、それほど突出したレベルにはない。</a:t>
            </a:r>
          </a:p>
        </p:txBody>
      </p:sp>
      <p:sp>
        <p:nvSpPr>
          <p:cNvPr id="87" name="正方形/長方形 86"/>
          <p:cNvSpPr/>
          <p:nvPr/>
        </p:nvSpPr>
        <p:spPr>
          <a:xfrm>
            <a:off x="179512" y="1268760"/>
            <a:ext cx="2592288" cy="307777"/>
          </a:xfrm>
          <a:prstGeom prst="rect">
            <a:avLst/>
          </a:prstGeom>
          <a:solidFill>
            <a:srgbClr val="66FFFF">
              <a:alpha val="50000"/>
            </a:srgbClr>
          </a:solid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 ごみ量　（</a:t>
            </a:r>
            <a:r>
              <a:rPr kumimoji="1" lang="en-US" altLang="ja-JP" sz="1400" b="1"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2020</a:t>
            </a:r>
            <a:r>
              <a:rPr kumimoji="1" lang="ja-JP" altLang="en-US" sz="1400" b="1"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年度）</a:t>
            </a:r>
          </a:p>
        </p:txBody>
      </p:sp>
      <p:sp>
        <p:nvSpPr>
          <p:cNvPr id="62" name="正方形/長方形 61"/>
          <p:cNvSpPr/>
          <p:nvPr/>
        </p:nvSpPr>
        <p:spPr>
          <a:xfrm>
            <a:off x="251520" y="260648"/>
            <a:ext cx="5904656" cy="369332"/>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rPr>
              <a:t>ごみ量</a:t>
            </a:r>
          </a:p>
        </p:txBody>
      </p:sp>
      <p:cxnSp>
        <p:nvCxnSpPr>
          <p:cNvPr id="63" name="直線コネクタ 62"/>
          <p:cNvCxnSpPr/>
          <p:nvPr/>
        </p:nvCxnSpPr>
        <p:spPr>
          <a:xfrm>
            <a:off x="179512" y="620688"/>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65" name="Rectangle 5"/>
          <p:cNvSpPr>
            <a:spLocks noChangeArrowheads="1"/>
          </p:cNvSpPr>
          <p:nvPr/>
        </p:nvSpPr>
        <p:spPr bwMode="auto">
          <a:xfrm>
            <a:off x="212419" y="1541934"/>
            <a:ext cx="1440160" cy="360000"/>
          </a:xfrm>
          <a:prstGeom prst="rect">
            <a:avLst/>
          </a:prstGeom>
          <a:noFill/>
          <a:ln w="9525">
            <a:noFill/>
            <a:miter lim="800000"/>
            <a:headEnd/>
            <a:tailEnd/>
          </a:ln>
        </p:spPr>
        <p:txBody>
          <a:bodyPr wrap="none"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1"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ごみ総量</a:t>
            </a:r>
            <a:endParaRPr kumimoji="1" lang="en-US" altLang="ja-JP" sz="900" b="1"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（総人口１人１日あたり）</a:t>
            </a:r>
          </a:p>
        </p:txBody>
      </p:sp>
      <p:sp>
        <p:nvSpPr>
          <p:cNvPr id="66" name="AutoShape 19"/>
          <p:cNvSpPr>
            <a:spLocks noChangeArrowheads="1"/>
          </p:cNvSpPr>
          <p:nvPr/>
        </p:nvSpPr>
        <p:spPr bwMode="auto">
          <a:xfrm>
            <a:off x="5735533" y="1938471"/>
            <a:ext cx="620836" cy="201166"/>
          </a:xfrm>
          <a:prstGeom prst="homePlate">
            <a:avLst>
              <a:gd name="adj" fmla="val 50580"/>
            </a:avLst>
          </a:prstGeom>
          <a:solidFill>
            <a:schemeClr val="bg1"/>
          </a:solidFill>
          <a:ln w="9525">
            <a:solidFill>
              <a:schemeClr val="tx1"/>
            </a:solidFill>
            <a:miter lim="800000"/>
            <a:headEnd/>
            <a:tailEnd/>
          </a:ln>
        </p:spPr>
        <p:txBody>
          <a:bodyPr wrap="none"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平均　</a:t>
            </a:r>
            <a:r>
              <a:rPr kumimoji="1" lang="en-US" altLang="ja-JP"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5,504</a:t>
            </a:r>
          </a:p>
        </p:txBody>
      </p:sp>
      <p:sp>
        <p:nvSpPr>
          <p:cNvPr id="67" name="AutoShape 19"/>
          <p:cNvSpPr>
            <a:spLocks noChangeArrowheads="1"/>
          </p:cNvSpPr>
          <p:nvPr/>
        </p:nvSpPr>
        <p:spPr bwMode="auto">
          <a:xfrm>
            <a:off x="7452320" y="1938471"/>
            <a:ext cx="548176" cy="201166"/>
          </a:xfrm>
          <a:prstGeom prst="homePlate">
            <a:avLst>
              <a:gd name="adj" fmla="val 50580"/>
            </a:avLst>
          </a:prstGeom>
          <a:solidFill>
            <a:schemeClr val="bg1"/>
          </a:solidFill>
          <a:ln w="9525">
            <a:solidFill>
              <a:schemeClr val="tx1"/>
            </a:solidFill>
            <a:miter lim="800000"/>
            <a:headEnd/>
            <a:tailEnd/>
          </a:ln>
        </p:spPr>
        <p:txBody>
          <a:bodyPr wrap="none"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平均　</a:t>
            </a:r>
            <a:r>
              <a:rPr kumimoji="1" lang="en-US" altLang="ja-JP"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286</a:t>
            </a:r>
            <a:r>
              <a:rPr kumimoji="1" lang="ja-JP" altLang="en-US"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　</a:t>
            </a:r>
            <a:endParaRPr kumimoji="1" lang="en-US" altLang="ja-JP"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endParaRPr>
          </a:p>
        </p:txBody>
      </p:sp>
      <p:sp>
        <p:nvSpPr>
          <p:cNvPr id="68" name="二等辺三角形 67"/>
          <p:cNvSpPr/>
          <p:nvPr/>
        </p:nvSpPr>
        <p:spPr>
          <a:xfrm rot="5400000">
            <a:off x="3707169" y="4101223"/>
            <a:ext cx="2760010" cy="216024"/>
          </a:xfrm>
          <a:prstGeom prst="triangle">
            <a:avLst/>
          </a:prstGeom>
          <a:solidFill>
            <a:schemeClr val="bg1"/>
          </a:solidFill>
          <a:ln w="19050">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Meiryo UI" pitchFamily="50" charset="-128"/>
              <a:ea typeface="Meiryo UI" pitchFamily="50" charset="-128"/>
              <a:cs typeface="Meiryo UI" pitchFamily="50" charset="-128"/>
            </a:endParaRPr>
          </a:p>
        </p:txBody>
      </p:sp>
      <p:sp>
        <p:nvSpPr>
          <p:cNvPr id="69" name="Rectangle 10"/>
          <p:cNvSpPr>
            <a:spLocks noChangeArrowheads="1"/>
          </p:cNvSpPr>
          <p:nvPr/>
        </p:nvSpPr>
        <p:spPr bwMode="auto">
          <a:xfrm>
            <a:off x="7452320" y="6597352"/>
            <a:ext cx="1440159" cy="288032"/>
          </a:xfrm>
          <a:prstGeom prst="rect">
            <a:avLst/>
          </a:prstGeom>
          <a:noFill/>
          <a:ln w="9525">
            <a:noFill/>
            <a:miter lim="800000"/>
            <a:headEnd/>
            <a:tailEnd/>
          </a:ln>
        </p:spPr>
        <p:txBody>
          <a:bodyPr wrap="none"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7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itchFamily="50" charset="-128"/>
              </a:rPr>
              <a:t>〔</a:t>
            </a:r>
            <a:r>
              <a:rPr kumimoji="1" lang="ja-JP" altLang="en-US" sz="7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itchFamily="50" charset="-128"/>
              </a:rPr>
              <a:t>単位：ｇ／人（事業所）・日</a:t>
            </a:r>
            <a:r>
              <a:rPr kumimoji="1" lang="en-US" altLang="ja-JP" sz="7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itchFamily="50" charset="-128"/>
              </a:rPr>
              <a:t>〕</a:t>
            </a:r>
          </a:p>
        </p:txBody>
      </p:sp>
      <p:sp>
        <p:nvSpPr>
          <p:cNvPr id="71" name="Rectangle 5"/>
          <p:cNvSpPr>
            <a:spLocks noChangeArrowheads="1"/>
          </p:cNvSpPr>
          <p:nvPr/>
        </p:nvSpPr>
        <p:spPr bwMode="auto">
          <a:xfrm>
            <a:off x="1812454" y="1541934"/>
            <a:ext cx="1440160" cy="360000"/>
          </a:xfrm>
          <a:prstGeom prst="rect">
            <a:avLst/>
          </a:prstGeom>
          <a:noFill/>
          <a:ln w="9525">
            <a:noFill/>
            <a:miter lim="800000"/>
            <a:headEnd/>
            <a:tailEnd/>
          </a:ln>
        </p:spPr>
        <p:txBody>
          <a:bodyPr wrap="none"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1"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家庭系ごみ</a:t>
            </a:r>
            <a:endParaRPr kumimoji="1" lang="en-US" altLang="ja-JP" sz="900" b="1"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（総人口１人１日あたり）</a:t>
            </a:r>
          </a:p>
        </p:txBody>
      </p:sp>
      <p:sp>
        <p:nvSpPr>
          <p:cNvPr id="72" name="Rectangle 5"/>
          <p:cNvSpPr>
            <a:spLocks noChangeArrowheads="1"/>
          </p:cNvSpPr>
          <p:nvPr/>
        </p:nvSpPr>
        <p:spPr bwMode="auto">
          <a:xfrm>
            <a:off x="5436096" y="1550343"/>
            <a:ext cx="1440160" cy="360000"/>
          </a:xfrm>
          <a:prstGeom prst="rect">
            <a:avLst/>
          </a:prstGeom>
          <a:noFill/>
          <a:ln w="9525">
            <a:noFill/>
            <a:miter lim="800000"/>
            <a:headEnd/>
            <a:tailEnd/>
          </a:ln>
        </p:spPr>
        <p:txBody>
          <a:bodyPr wrap="none"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1"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事業系ごみ</a:t>
            </a:r>
            <a:endParaRPr kumimoji="1" lang="en-US" altLang="ja-JP" sz="900" b="1"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（１事業所１日あたり）</a:t>
            </a:r>
          </a:p>
        </p:txBody>
      </p:sp>
      <p:sp>
        <p:nvSpPr>
          <p:cNvPr id="73" name="Rectangle 5"/>
          <p:cNvSpPr>
            <a:spLocks noChangeArrowheads="1"/>
          </p:cNvSpPr>
          <p:nvPr/>
        </p:nvSpPr>
        <p:spPr bwMode="auto">
          <a:xfrm>
            <a:off x="3453780" y="1541934"/>
            <a:ext cx="1440160" cy="360000"/>
          </a:xfrm>
          <a:prstGeom prst="rect">
            <a:avLst/>
          </a:prstGeom>
          <a:noFill/>
          <a:ln w="9525">
            <a:noFill/>
            <a:miter lim="800000"/>
            <a:headEnd/>
            <a:tailEnd/>
          </a:ln>
        </p:spPr>
        <p:txBody>
          <a:bodyPr wrap="none"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1"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事業系ごみ</a:t>
            </a:r>
            <a:endParaRPr kumimoji="1" lang="en-US" altLang="ja-JP" sz="900" b="1"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（総人口１人１日あたり）</a:t>
            </a:r>
          </a:p>
        </p:txBody>
      </p:sp>
      <p:sp>
        <p:nvSpPr>
          <p:cNvPr id="74" name="Rectangle 5"/>
          <p:cNvSpPr>
            <a:spLocks noChangeArrowheads="1"/>
          </p:cNvSpPr>
          <p:nvPr/>
        </p:nvSpPr>
        <p:spPr bwMode="auto">
          <a:xfrm>
            <a:off x="7301830" y="1515008"/>
            <a:ext cx="1440160" cy="360000"/>
          </a:xfrm>
          <a:prstGeom prst="rect">
            <a:avLst/>
          </a:prstGeom>
          <a:noFill/>
          <a:ln w="9525">
            <a:noFill/>
            <a:miter lim="800000"/>
            <a:headEnd/>
            <a:tailEnd/>
          </a:ln>
        </p:spPr>
        <p:txBody>
          <a:bodyPr wrap="none"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1"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事業系ごみ</a:t>
            </a:r>
            <a:endParaRPr kumimoji="1" lang="en-US" altLang="ja-JP" sz="900" b="1"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（昼間人口１人１日あたり）</a:t>
            </a:r>
          </a:p>
        </p:txBody>
      </p:sp>
      <p:sp>
        <p:nvSpPr>
          <p:cNvPr id="79" name="AutoShape 19"/>
          <p:cNvSpPr>
            <a:spLocks noChangeArrowheads="1"/>
          </p:cNvSpPr>
          <p:nvPr/>
        </p:nvSpPr>
        <p:spPr bwMode="auto">
          <a:xfrm>
            <a:off x="585115" y="1938521"/>
            <a:ext cx="756000" cy="201166"/>
          </a:xfrm>
          <a:prstGeom prst="homePlate">
            <a:avLst>
              <a:gd name="adj" fmla="val 50580"/>
            </a:avLst>
          </a:prstGeom>
          <a:solidFill>
            <a:schemeClr val="bg1"/>
          </a:solidFill>
          <a:ln w="9525">
            <a:solidFill>
              <a:schemeClr val="tx1"/>
            </a:solidFill>
            <a:miter lim="800000"/>
            <a:headEnd/>
            <a:tailEnd/>
          </a:ln>
        </p:spPr>
        <p:txBody>
          <a:bodyPr wrap="none"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平均　</a:t>
            </a:r>
            <a:r>
              <a:rPr kumimoji="1" lang="en-US" altLang="ja-JP"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894</a:t>
            </a:r>
          </a:p>
        </p:txBody>
      </p:sp>
      <p:sp>
        <p:nvSpPr>
          <p:cNvPr id="81" name="AutoShape 19"/>
          <p:cNvSpPr>
            <a:spLocks noChangeArrowheads="1"/>
          </p:cNvSpPr>
          <p:nvPr/>
        </p:nvSpPr>
        <p:spPr bwMode="auto">
          <a:xfrm>
            <a:off x="2129701" y="1938079"/>
            <a:ext cx="900000" cy="201166"/>
          </a:xfrm>
          <a:prstGeom prst="homePlate">
            <a:avLst>
              <a:gd name="adj" fmla="val 50580"/>
            </a:avLst>
          </a:prstGeom>
          <a:solidFill>
            <a:schemeClr val="bg1"/>
          </a:solidFill>
          <a:ln w="9525">
            <a:solidFill>
              <a:schemeClr val="tx1"/>
            </a:solidFill>
            <a:miter lim="800000"/>
            <a:headEnd/>
            <a:tailEnd/>
          </a:ln>
        </p:spPr>
        <p:txBody>
          <a:bodyPr wrap="none"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平均　</a:t>
            </a:r>
            <a:r>
              <a:rPr kumimoji="1" lang="en-US" altLang="ja-JP"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598</a:t>
            </a:r>
          </a:p>
        </p:txBody>
      </p:sp>
      <p:sp>
        <p:nvSpPr>
          <p:cNvPr id="83" name="AutoShape 19"/>
          <p:cNvSpPr>
            <a:spLocks noChangeArrowheads="1"/>
          </p:cNvSpPr>
          <p:nvPr/>
        </p:nvSpPr>
        <p:spPr bwMode="auto">
          <a:xfrm>
            <a:off x="3678060" y="1921795"/>
            <a:ext cx="516045" cy="201166"/>
          </a:xfrm>
          <a:prstGeom prst="homePlate">
            <a:avLst>
              <a:gd name="adj" fmla="val 50580"/>
            </a:avLst>
          </a:prstGeom>
          <a:solidFill>
            <a:schemeClr val="bg1"/>
          </a:solidFill>
          <a:ln w="9525">
            <a:solidFill>
              <a:schemeClr val="tx1"/>
            </a:solidFill>
            <a:miter lim="800000"/>
            <a:headEnd/>
            <a:tailEnd/>
          </a:ln>
        </p:spPr>
        <p:txBody>
          <a:bodyPr wrap="none"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平均　</a:t>
            </a:r>
            <a:r>
              <a:rPr kumimoji="1" lang="en-US" altLang="ja-JP"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296</a:t>
            </a:r>
          </a:p>
        </p:txBody>
      </p:sp>
      <p:cxnSp>
        <p:nvCxnSpPr>
          <p:cNvPr id="85" name="直線コネクタ 84"/>
          <p:cNvCxnSpPr/>
          <p:nvPr/>
        </p:nvCxnSpPr>
        <p:spPr>
          <a:xfrm>
            <a:off x="6372200" y="1964409"/>
            <a:ext cx="0" cy="4608000"/>
          </a:xfrm>
          <a:prstGeom prst="line">
            <a:avLst/>
          </a:prstGeom>
          <a:ln w="19050">
            <a:solidFill>
              <a:schemeClr val="tx1"/>
            </a:solidFill>
            <a:prstDash val="sysDot"/>
          </a:ln>
        </p:spPr>
        <p:style>
          <a:lnRef idx="1">
            <a:schemeClr val="accent1"/>
          </a:lnRef>
          <a:fillRef idx="0">
            <a:schemeClr val="accent1"/>
          </a:fillRef>
          <a:effectRef idx="0">
            <a:schemeClr val="accent1"/>
          </a:effectRef>
          <a:fontRef idx="minor">
            <a:schemeClr val="tx1"/>
          </a:fontRef>
        </p:style>
      </p:cxnSp>
      <p:cxnSp>
        <p:nvCxnSpPr>
          <p:cNvPr id="86" name="直線コネクタ 85"/>
          <p:cNvCxnSpPr/>
          <p:nvPr/>
        </p:nvCxnSpPr>
        <p:spPr>
          <a:xfrm>
            <a:off x="8000496" y="1935834"/>
            <a:ext cx="0" cy="4608000"/>
          </a:xfrm>
          <a:prstGeom prst="line">
            <a:avLst/>
          </a:prstGeom>
          <a:ln w="19050">
            <a:solidFill>
              <a:schemeClr val="tx1"/>
            </a:solidFill>
            <a:prstDash val="sysDot"/>
          </a:ln>
        </p:spPr>
        <p:style>
          <a:lnRef idx="1">
            <a:schemeClr val="accent1"/>
          </a:lnRef>
          <a:fillRef idx="0">
            <a:schemeClr val="accent1"/>
          </a:fillRef>
          <a:effectRef idx="0">
            <a:schemeClr val="accent1"/>
          </a:effectRef>
          <a:fontRef idx="minor">
            <a:schemeClr val="tx1"/>
          </a:fontRef>
        </p:style>
      </p:cxnSp>
      <p:cxnSp>
        <p:nvCxnSpPr>
          <p:cNvPr id="80" name="直線コネクタ 79"/>
          <p:cNvCxnSpPr/>
          <p:nvPr/>
        </p:nvCxnSpPr>
        <p:spPr>
          <a:xfrm>
            <a:off x="1347763" y="1964409"/>
            <a:ext cx="0" cy="4608000"/>
          </a:xfrm>
          <a:prstGeom prst="line">
            <a:avLst/>
          </a:prstGeom>
          <a:ln w="19050">
            <a:solidFill>
              <a:schemeClr val="tx1"/>
            </a:solidFill>
            <a:prstDash val="sysDot"/>
          </a:ln>
        </p:spPr>
        <p:style>
          <a:lnRef idx="1">
            <a:schemeClr val="accent1"/>
          </a:lnRef>
          <a:fillRef idx="0">
            <a:schemeClr val="accent1"/>
          </a:fillRef>
          <a:effectRef idx="0">
            <a:schemeClr val="accent1"/>
          </a:effectRef>
          <a:fontRef idx="minor">
            <a:schemeClr val="tx1"/>
          </a:fontRef>
        </p:style>
      </p:cxnSp>
      <p:cxnSp>
        <p:nvCxnSpPr>
          <p:cNvPr id="82" name="直線コネクタ 81"/>
          <p:cNvCxnSpPr/>
          <p:nvPr/>
        </p:nvCxnSpPr>
        <p:spPr>
          <a:xfrm>
            <a:off x="3036763" y="1935834"/>
            <a:ext cx="0" cy="4608000"/>
          </a:xfrm>
          <a:prstGeom prst="line">
            <a:avLst/>
          </a:prstGeom>
          <a:ln w="19050">
            <a:solidFill>
              <a:schemeClr val="tx1"/>
            </a:solidFill>
            <a:prstDash val="sysDot"/>
          </a:ln>
        </p:spPr>
        <p:style>
          <a:lnRef idx="1">
            <a:schemeClr val="accent1"/>
          </a:lnRef>
          <a:fillRef idx="0">
            <a:schemeClr val="accent1"/>
          </a:fillRef>
          <a:effectRef idx="0">
            <a:schemeClr val="accent1"/>
          </a:effectRef>
          <a:fontRef idx="minor">
            <a:schemeClr val="tx1"/>
          </a:fontRef>
        </p:style>
      </p:cxnSp>
      <p:sp>
        <p:nvSpPr>
          <p:cNvPr id="36" name="正方形/長方形 35"/>
          <p:cNvSpPr/>
          <p:nvPr/>
        </p:nvSpPr>
        <p:spPr>
          <a:xfrm>
            <a:off x="7873871" y="311572"/>
            <a:ext cx="1107996" cy="348813"/>
          </a:xfrm>
          <a:prstGeom prst="rect">
            <a:avLst/>
          </a:prstGeom>
          <a:noFill/>
        </p:spPr>
        <p:txBody>
          <a:bodyPr wrap="none">
            <a:spAutoFit/>
          </a:bodyPr>
          <a:lstStyle/>
          <a:p>
            <a:pPr marL="0" marR="0" lvl="0" indent="0" algn="ctr" defTabSz="914400" rtl="0" eaLnBrk="1" fontAlgn="auto" latinLnBrk="0" hangingPunct="1">
              <a:lnSpc>
                <a:spcPts val="2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＜参考＞</a:t>
            </a:r>
          </a:p>
        </p:txBody>
      </p:sp>
      <p:sp>
        <p:nvSpPr>
          <p:cNvPr id="37" name="テキスト ボックス 36"/>
          <p:cNvSpPr txBox="1"/>
          <p:nvPr/>
        </p:nvSpPr>
        <p:spPr>
          <a:xfrm>
            <a:off x="0" y="0"/>
            <a:ext cx="4777066" cy="2616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Ⅱ</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公民連携</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経営形態の見直し</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民営化の取組</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・ごみ（一般廃棄物）</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2" name="スライド番号プレースホルダー 1"/>
          <p:cNvSpPr>
            <a:spLocks noGrp="1"/>
          </p:cNvSpPr>
          <p:nvPr>
            <p:ph type="sldNum" sz="quarter" idx="12"/>
          </p:nvPr>
        </p:nvSpPr>
        <p:spPr/>
        <p:txBody>
          <a:bodyPr/>
          <a:lstStyle/>
          <a:p>
            <a:fld id="{CCEC3038-1CF1-4B63-9920-55248DCFBA97}" type="slidenum">
              <a:rPr kumimoji="1" lang="ja-JP" altLang="en-US" smtClean="0"/>
              <a:pPr/>
              <a:t>132</a:t>
            </a:fld>
            <a:endParaRPr kumimoji="1" lang="ja-JP" altLang="en-US" dirty="0"/>
          </a:p>
        </p:txBody>
      </p:sp>
    </p:spTree>
    <p:extLst>
      <p:ext uri="{BB962C8B-B14F-4D97-AF65-F5344CB8AC3E}">
        <p14:creationId xmlns:p14="http://schemas.microsoft.com/office/powerpoint/2010/main" val="2325494666"/>
      </p:ext>
    </p:extLst>
  </p:cSld>
  <p:clrMapOvr>
    <a:masterClrMapping/>
  </p:clrMapOvr>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タイトル 1"/>
          <p:cNvSpPr txBox="1">
            <a:spLocks/>
          </p:cNvSpPr>
          <p:nvPr/>
        </p:nvSpPr>
        <p:spPr>
          <a:xfrm>
            <a:off x="539552" y="548680"/>
            <a:ext cx="8359974" cy="5688632"/>
          </a:xfrm>
          <a:prstGeom prst="rect">
            <a:avLst/>
          </a:prstGeom>
        </p:spPr>
        <p:txBody>
          <a:bodyPr vert="horz" lIns="91440" tIns="45720" rIns="91440" bIns="45720" rtlCol="0" anchor="ctr">
            <a:normAutofit/>
          </a:bodyPr>
          <a:lstStyle/>
          <a:p>
            <a:pPr>
              <a:spcBef>
                <a:spcPct val="0"/>
              </a:spcBef>
              <a:defRPr/>
            </a:pPr>
            <a:r>
              <a:rPr lang="en-US" altLang="ja-JP" sz="4000" b="1" dirty="0">
                <a:latin typeface="BIZ UDゴシック" panose="020B0400000000000000" pitchFamily="49" charset="-128"/>
                <a:ea typeface="BIZ UDゴシック" panose="020B0400000000000000" pitchFamily="49" charset="-128"/>
                <a:cs typeface="+mj-cs"/>
              </a:rPr>
              <a:t>Ⅱ</a:t>
            </a:r>
            <a:r>
              <a:rPr lang="ja-JP" altLang="en-US" sz="4000" b="1" dirty="0">
                <a:latin typeface="BIZ UDゴシック" panose="020B0400000000000000" pitchFamily="49" charset="-128"/>
                <a:ea typeface="BIZ UDゴシック" panose="020B0400000000000000" pitchFamily="49" charset="-128"/>
                <a:cs typeface="+mj-cs"/>
              </a:rPr>
              <a:t>　公民連携</a:t>
            </a:r>
            <a:r>
              <a:rPr lang="en-US" altLang="ja-JP" sz="4000" b="1" dirty="0">
                <a:latin typeface="BIZ UDゴシック" panose="020B0400000000000000" pitchFamily="49" charset="-128"/>
                <a:ea typeface="BIZ UDゴシック" panose="020B0400000000000000" pitchFamily="49" charset="-128"/>
                <a:cs typeface="+mj-cs"/>
              </a:rPr>
              <a:t>/</a:t>
            </a:r>
            <a:r>
              <a:rPr lang="ja-JP" altLang="en-US" sz="4000" b="1" dirty="0">
                <a:latin typeface="BIZ UDゴシック" panose="020B0400000000000000" pitchFamily="49" charset="-128"/>
                <a:ea typeface="BIZ UDゴシック" panose="020B0400000000000000" pitchFamily="49" charset="-128"/>
                <a:cs typeface="+mj-cs"/>
              </a:rPr>
              <a:t>経営形態の見直し</a:t>
            </a:r>
          </a:p>
          <a:p>
            <a:pPr>
              <a:spcBef>
                <a:spcPct val="0"/>
              </a:spcBef>
              <a:defRPr/>
            </a:pPr>
            <a:r>
              <a:rPr kumimoji="1" lang="en-US" altLang="ja-JP" sz="4000" b="1" i="0" u="none" strike="noStrike" kern="1200" cap="none" spc="0" normalizeH="0" baseline="0" noProof="0" dirty="0">
                <a:ln>
                  <a:noFill/>
                </a:ln>
                <a:effectLst/>
                <a:uLnTx/>
                <a:uFillTx/>
                <a:latin typeface="BIZ UDゴシック" panose="020B0400000000000000" pitchFamily="49" charset="-128"/>
                <a:ea typeface="BIZ UDゴシック" panose="020B0400000000000000" pitchFamily="49" charset="-128"/>
                <a:cs typeface="+mj-cs"/>
              </a:rPr>
              <a:t/>
            </a:r>
            <a:br>
              <a:rPr kumimoji="1" lang="en-US" altLang="ja-JP" sz="4000" b="1" i="0" u="none" strike="noStrike" kern="1200" cap="none" spc="0" normalizeH="0" baseline="0" noProof="0" dirty="0">
                <a:ln>
                  <a:noFill/>
                </a:ln>
                <a:effectLst/>
                <a:uLnTx/>
                <a:uFillTx/>
                <a:latin typeface="BIZ UDゴシック" panose="020B0400000000000000" pitchFamily="49" charset="-128"/>
                <a:ea typeface="BIZ UDゴシック" panose="020B0400000000000000" pitchFamily="49" charset="-128"/>
                <a:cs typeface="+mj-cs"/>
              </a:rPr>
            </a:br>
            <a:r>
              <a:rPr kumimoji="1" lang="en-US" altLang="ja-JP" sz="4000" b="1" i="0" u="none" strike="noStrike" kern="1200" cap="none" spc="0" normalizeH="0" baseline="0" noProof="0" dirty="0">
                <a:ln>
                  <a:noFill/>
                </a:ln>
                <a:effectLst/>
                <a:uLnTx/>
                <a:uFillTx/>
                <a:latin typeface="BIZ UDゴシック" panose="020B0400000000000000" pitchFamily="49" charset="-128"/>
                <a:ea typeface="BIZ UDゴシック" panose="020B0400000000000000" pitchFamily="49" charset="-128"/>
                <a:cs typeface="+mj-cs"/>
              </a:rPr>
              <a:t>【</a:t>
            </a:r>
            <a:r>
              <a:rPr lang="zh-CN" altLang="en-US" sz="4000" b="1" dirty="0">
                <a:latin typeface="BIZ UDゴシック" panose="020B0400000000000000" pitchFamily="49" charset="-128"/>
                <a:ea typeface="BIZ UDゴシック" panose="020B0400000000000000" pitchFamily="49" charset="-128"/>
                <a:cs typeface="+mj-cs"/>
              </a:rPr>
              <a:t>独立行政法人化</a:t>
            </a:r>
            <a:r>
              <a:rPr kumimoji="1" lang="en-US" altLang="ja-JP" sz="4000" b="1" i="0" u="none" strike="noStrike" kern="1200" cap="none" spc="0" normalizeH="0" baseline="0" noProof="0" dirty="0">
                <a:ln>
                  <a:noFill/>
                </a:ln>
                <a:effectLst/>
                <a:uLnTx/>
                <a:uFillTx/>
                <a:latin typeface="BIZ UDゴシック" panose="020B0400000000000000" pitchFamily="49" charset="-128"/>
                <a:ea typeface="BIZ UDゴシック" panose="020B0400000000000000" pitchFamily="49" charset="-128"/>
                <a:cs typeface="+mj-cs"/>
              </a:rPr>
              <a:t>】</a:t>
            </a:r>
            <a:endParaRPr lang="en-US" altLang="ja-JP" sz="4000" b="1" dirty="0">
              <a:latin typeface="BIZ UDゴシック" panose="020B0400000000000000" pitchFamily="49" charset="-128"/>
              <a:ea typeface="BIZ UDゴシック" panose="020B0400000000000000" pitchFamily="49" charset="-128"/>
              <a:cs typeface="+mj-cs"/>
            </a:endParaRPr>
          </a:p>
          <a:p>
            <a:pPr>
              <a:spcBef>
                <a:spcPct val="0"/>
              </a:spcBef>
              <a:defRPr/>
            </a:pPr>
            <a:r>
              <a:rPr lang="ja-JP" altLang="en-US" sz="4000" b="1" dirty="0">
                <a:latin typeface="BIZ UDゴシック" panose="020B0400000000000000" pitchFamily="49" charset="-128"/>
                <a:ea typeface="BIZ UDゴシック" panose="020B0400000000000000" pitchFamily="49" charset="-128"/>
                <a:cs typeface="+mj-cs"/>
              </a:rPr>
              <a:t>　　</a:t>
            </a:r>
            <a:r>
              <a:rPr lang="ja-JP" altLang="en-US" sz="4000" b="1" dirty="0" smtClean="0">
                <a:latin typeface="BIZ UDゴシック" panose="020B0400000000000000" pitchFamily="49" charset="-128"/>
                <a:ea typeface="BIZ UDゴシック" panose="020B0400000000000000" pitchFamily="49" charset="-128"/>
                <a:cs typeface="+mj-cs"/>
              </a:rPr>
              <a:t>（８）</a:t>
            </a:r>
            <a:r>
              <a:rPr lang="ja-JP" altLang="en-US" sz="4000" b="1" dirty="0">
                <a:latin typeface="BIZ UDゴシック" panose="020B0400000000000000" pitchFamily="49" charset="-128"/>
                <a:ea typeface="BIZ UDゴシック" panose="020B0400000000000000" pitchFamily="49" charset="-128"/>
                <a:cs typeface="+mj-cs"/>
              </a:rPr>
              <a:t>病院</a:t>
            </a:r>
            <a:endParaRPr lang="ja-JP" altLang="en-US" sz="4000" b="1" strike="sngStrike" dirty="0">
              <a:latin typeface="BIZ UDゴシック" panose="020B0400000000000000" pitchFamily="49" charset="-128"/>
              <a:ea typeface="BIZ UDゴシック" panose="020B0400000000000000" pitchFamily="49" charset="-128"/>
              <a:cs typeface="+mj-cs"/>
            </a:endParaRPr>
          </a:p>
          <a:p>
            <a:pPr>
              <a:spcBef>
                <a:spcPct val="0"/>
              </a:spcBef>
              <a:defRPr/>
            </a:pPr>
            <a:r>
              <a:rPr lang="ja-JP" altLang="en-US" sz="4000" b="1" dirty="0">
                <a:latin typeface="BIZ UDゴシック" panose="020B0400000000000000" pitchFamily="49" charset="-128"/>
                <a:ea typeface="BIZ UDゴシック" panose="020B0400000000000000" pitchFamily="49" charset="-128"/>
                <a:cs typeface="+mj-cs"/>
              </a:rPr>
              <a:t>　　</a:t>
            </a:r>
            <a:r>
              <a:rPr lang="ja-JP" altLang="en-US" sz="4000" b="1" dirty="0" smtClean="0">
                <a:latin typeface="BIZ UDゴシック" panose="020B0400000000000000" pitchFamily="49" charset="-128"/>
                <a:ea typeface="BIZ UDゴシック" panose="020B0400000000000000" pitchFamily="49" charset="-128"/>
                <a:cs typeface="+mj-cs"/>
              </a:rPr>
              <a:t>（９）</a:t>
            </a:r>
            <a:r>
              <a:rPr lang="ja-JP" altLang="en-US" sz="4000" b="1" dirty="0">
                <a:latin typeface="BIZ UDゴシック" panose="020B0400000000000000" pitchFamily="49" charset="-128"/>
                <a:ea typeface="BIZ UDゴシック" panose="020B0400000000000000" pitchFamily="49" charset="-128"/>
                <a:cs typeface="+mj-cs"/>
              </a:rPr>
              <a:t>博物館</a:t>
            </a:r>
            <a:endParaRPr lang="en-US" altLang="ja-JP" sz="4000" b="1" dirty="0">
              <a:latin typeface="BIZ UDゴシック" panose="020B0400000000000000" pitchFamily="49" charset="-128"/>
              <a:ea typeface="BIZ UDゴシック" panose="020B0400000000000000" pitchFamily="49" charset="-128"/>
              <a:cs typeface="+mj-cs"/>
            </a:endParaRPr>
          </a:p>
          <a:p>
            <a:pPr>
              <a:spcBef>
                <a:spcPct val="0"/>
              </a:spcBef>
              <a:defRPr/>
            </a:pPr>
            <a:r>
              <a:rPr lang="ja-JP" altLang="en-US" sz="4000" b="1" dirty="0">
                <a:latin typeface="BIZ UDゴシック" panose="020B0400000000000000" pitchFamily="49" charset="-128"/>
                <a:ea typeface="BIZ UDゴシック" panose="020B0400000000000000" pitchFamily="49" charset="-128"/>
                <a:cs typeface="+mj-cs"/>
              </a:rPr>
              <a:t>　　</a:t>
            </a:r>
            <a:r>
              <a:rPr lang="ja-JP" altLang="en-US" sz="4000" b="1" dirty="0" smtClean="0">
                <a:latin typeface="BIZ UDゴシック" panose="020B0400000000000000" pitchFamily="49" charset="-128"/>
                <a:ea typeface="BIZ UDゴシック" panose="020B0400000000000000" pitchFamily="49" charset="-128"/>
                <a:cs typeface="+mj-cs"/>
              </a:rPr>
              <a:t>（</a:t>
            </a:r>
            <a:r>
              <a:rPr lang="en-US" altLang="ja-JP" sz="4000" b="1" dirty="0" smtClean="0">
                <a:latin typeface="BIZ UDゴシック" panose="020B0400000000000000" pitchFamily="49" charset="-128"/>
                <a:ea typeface="BIZ UDゴシック" panose="020B0400000000000000" pitchFamily="49" charset="-128"/>
                <a:cs typeface="+mj-cs"/>
              </a:rPr>
              <a:t>10</a:t>
            </a:r>
            <a:r>
              <a:rPr lang="ja-JP" altLang="en-US" sz="4000" b="1" dirty="0" smtClean="0">
                <a:latin typeface="BIZ UDゴシック" panose="020B0400000000000000" pitchFamily="49" charset="-128"/>
                <a:ea typeface="BIZ UDゴシック" panose="020B0400000000000000" pitchFamily="49" charset="-128"/>
                <a:cs typeface="+mj-cs"/>
              </a:rPr>
              <a:t>）</a:t>
            </a:r>
            <a:r>
              <a:rPr lang="ja-JP" altLang="en-US" sz="4000" b="1" dirty="0">
                <a:latin typeface="BIZ UDゴシック" panose="020B0400000000000000" pitchFamily="49" charset="-128"/>
                <a:ea typeface="BIZ UDゴシック" panose="020B0400000000000000" pitchFamily="49" charset="-128"/>
                <a:cs typeface="+mj-cs"/>
              </a:rPr>
              <a:t>動物園</a:t>
            </a:r>
            <a:endParaRPr lang="en-US" altLang="ja-JP" sz="4000" b="1" dirty="0">
              <a:latin typeface="BIZ UDゴシック" panose="020B0400000000000000" pitchFamily="49" charset="-128"/>
              <a:ea typeface="BIZ UDゴシック" panose="020B0400000000000000" pitchFamily="49" charset="-128"/>
              <a:cs typeface="+mj-cs"/>
            </a:endParaRPr>
          </a:p>
        </p:txBody>
      </p:sp>
      <p:sp>
        <p:nvSpPr>
          <p:cNvPr id="4" name="スライド番号プレースホルダー 3"/>
          <p:cNvSpPr>
            <a:spLocks noGrp="1"/>
          </p:cNvSpPr>
          <p:nvPr>
            <p:ph type="sldNum" sz="quarter" idx="12"/>
          </p:nvPr>
        </p:nvSpPr>
        <p:spPr/>
        <p:txBody>
          <a:bodyPr/>
          <a:lstStyle/>
          <a:p>
            <a:fld id="{63BC356D-1576-478B-8647-1361C6E9DFF7}" type="slidenum">
              <a:rPr lang="ja-JP" altLang="en-US" smtClean="0"/>
              <a:pPr/>
              <a:t>133</a:t>
            </a:fld>
            <a:endParaRPr lang="ja-JP" altLang="en-US"/>
          </a:p>
        </p:txBody>
      </p:sp>
    </p:spTree>
    <p:extLst>
      <p:ext uri="{BB962C8B-B14F-4D97-AF65-F5344CB8AC3E}">
        <p14:creationId xmlns:p14="http://schemas.microsoft.com/office/powerpoint/2010/main" val="2280006671"/>
      </p:ext>
    </p:extLst>
  </p:cSld>
  <p:clrMapOvr>
    <a:masterClrMapping/>
  </p:clrMapOvr>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角丸四角形 7">
            <a:extLst>
              <a:ext uri="{FF2B5EF4-FFF2-40B4-BE49-F238E27FC236}">
                <a16:creationId xmlns:a16="http://schemas.microsoft.com/office/drawing/2014/main" id="{03C11E1D-58BF-5B8F-86EE-EADF27B57A16}"/>
              </a:ext>
            </a:extLst>
          </p:cNvPr>
          <p:cNvSpPr/>
          <p:nvPr/>
        </p:nvSpPr>
        <p:spPr>
          <a:xfrm>
            <a:off x="6732240" y="2276872"/>
            <a:ext cx="2158850" cy="4032448"/>
          </a:xfrm>
          <a:prstGeom prst="roundRect">
            <a:avLst>
              <a:gd name="adj" fmla="val 5588"/>
            </a:avLst>
          </a:prstGeom>
          <a:solidFill>
            <a:srgbClr val="05E0DB">
              <a:lumMod val="60000"/>
              <a:lumOff val="40000"/>
              <a:alpha val="50000"/>
            </a:srgbClr>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5" name="テキスト ボックス 4"/>
          <p:cNvSpPr txBox="1"/>
          <p:nvPr/>
        </p:nvSpPr>
        <p:spPr>
          <a:xfrm>
            <a:off x="0" y="0"/>
            <a:ext cx="7200000" cy="461665"/>
          </a:xfrm>
          <a:prstGeom prst="rect">
            <a:avLst/>
          </a:prstGeom>
          <a:solidFill>
            <a:srgbClr val="0070C0"/>
          </a:solidFill>
        </p:spPr>
        <p:txBody>
          <a:bodyPr wrap="square" rtlCol="0">
            <a:spAutoFit/>
          </a:bodyPr>
          <a:lstStyle/>
          <a:p>
            <a:r>
              <a:rPr lang="en-US" altLang="ja-JP" sz="2400" b="1" u="sng" dirty="0">
                <a:solidFill>
                  <a:schemeClr val="bg1"/>
                </a:solidFill>
                <a:latin typeface="BIZ UDゴシック" panose="020B0400000000000000" pitchFamily="49" charset="-128"/>
                <a:ea typeface="BIZ UDゴシック" panose="020B0400000000000000" pitchFamily="49" charset="-128"/>
              </a:rPr>
              <a:t>Ⅱ【</a:t>
            </a:r>
            <a:r>
              <a:rPr lang="ja-JP" altLang="en-US" sz="2400" b="1" u="sng" dirty="0">
                <a:solidFill>
                  <a:schemeClr val="bg1"/>
                </a:solidFill>
                <a:latin typeface="BIZ UDゴシック" panose="020B0400000000000000" pitchFamily="49" charset="-128"/>
                <a:ea typeface="BIZ UDゴシック" panose="020B0400000000000000" pitchFamily="49" charset="-128"/>
              </a:rPr>
              <a:t>独立行政法人化</a:t>
            </a:r>
            <a:r>
              <a:rPr lang="en-US" altLang="ja-JP" sz="2400" b="1" u="sng" dirty="0">
                <a:solidFill>
                  <a:schemeClr val="bg1"/>
                </a:solidFill>
                <a:latin typeface="BIZ UDゴシック" panose="020B0400000000000000" pitchFamily="49" charset="-128"/>
                <a:ea typeface="BIZ UDゴシック" panose="020B0400000000000000" pitchFamily="49" charset="-128"/>
              </a:rPr>
              <a:t>】</a:t>
            </a:r>
            <a:r>
              <a:rPr lang="ja-JP" altLang="en-US" sz="2400" b="1" u="sng" dirty="0" smtClean="0">
                <a:solidFill>
                  <a:schemeClr val="bg1"/>
                </a:solidFill>
                <a:latin typeface="BIZ UDゴシック" panose="020B0400000000000000" pitchFamily="49" charset="-128"/>
                <a:ea typeface="BIZ UDゴシック" panose="020B0400000000000000" pitchFamily="49" charset="-128"/>
              </a:rPr>
              <a:t>（８）</a:t>
            </a:r>
            <a:r>
              <a:rPr lang="ja-JP" altLang="en-US" sz="2400" b="1" u="sng" dirty="0">
                <a:solidFill>
                  <a:schemeClr val="bg1"/>
                </a:solidFill>
                <a:latin typeface="BIZ UDゴシック" panose="020B0400000000000000" pitchFamily="49" charset="-128"/>
                <a:ea typeface="BIZ UDゴシック" panose="020B0400000000000000" pitchFamily="49" charset="-128"/>
              </a:rPr>
              <a:t>病院</a:t>
            </a:r>
            <a:endParaRPr lang="en-US" altLang="ja-JP" sz="2000" b="1" u="sng" dirty="0">
              <a:solidFill>
                <a:schemeClr val="bg1"/>
              </a:solidFill>
              <a:latin typeface="BIZ UDゴシック" panose="020B0400000000000000" pitchFamily="49" charset="-128"/>
              <a:ea typeface="BIZ UDゴシック" panose="020B0400000000000000" pitchFamily="49" charset="-128"/>
            </a:endParaRPr>
          </a:p>
        </p:txBody>
      </p:sp>
      <p:graphicFrame>
        <p:nvGraphicFramePr>
          <p:cNvPr id="7" name="表 6"/>
          <p:cNvGraphicFramePr>
            <a:graphicFrameLocks noGrp="1"/>
          </p:cNvGraphicFramePr>
          <p:nvPr/>
        </p:nvGraphicFramePr>
        <p:xfrm>
          <a:off x="247650" y="660236"/>
          <a:ext cx="8643440" cy="5827008"/>
        </p:xfrm>
        <a:graphic>
          <a:graphicData uri="http://schemas.openxmlformats.org/drawingml/2006/table">
            <a:tbl>
              <a:tblPr firstRow="1">
                <a:tableStyleId>{5C22544A-7EE6-4342-B048-85BDC9FD1C3A}</a:tableStyleId>
              </a:tblPr>
              <a:tblGrid>
                <a:gridCol w="2160860">
                  <a:extLst>
                    <a:ext uri="{9D8B030D-6E8A-4147-A177-3AD203B41FA5}">
                      <a16:colId xmlns:a16="http://schemas.microsoft.com/office/drawing/2014/main" val="20000"/>
                    </a:ext>
                  </a:extLst>
                </a:gridCol>
                <a:gridCol w="2160860">
                  <a:extLst>
                    <a:ext uri="{9D8B030D-6E8A-4147-A177-3AD203B41FA5}">
                      <a16:colId xmlns:a16="http://schemas.microsoft.com/office/drawing/2014/main" val="20001"/>
                    </a:ext>
                  </a:extLst>
                </a:gridCol>
                <a:gridCol w="2160860">
                  <a:extLst>
                    <a:ext uri="{9D8B030D-6E8A-4147-A177-3AD203B41FA5}">
                      <a16:colId xmlns:a16="http://schemas.microsoft.com/office/drawing/2014/main" val="20002"/>
                    </a:ext>
                  </a:extLst>
                </a:gridCol>
                <a:gridCol w="2160860">
                  <a:extLst>
                    <a:ext uri="{9D8B030D-6E8A-4147-A177-3AD203B41FA5}">
                      <a16:colId xmlns:a16="http://schemas.microsoft.com/office/drawing/2014/main" val="20003"/>
                    </a:ext>
                  </a:extLst>
                </a:gridCol>
              </a:tblGrid>
              <a:tr h="333390">
                <a:tc>
                  <a:txBody>
                    <a:bodyPr/>
                    <a:lstStyle/>
                    <a:p>
                      <a:pPr algn="ctr">
                        <a:lnSpc>
                          <a:spcPct val="100000"/>
                        </a:lnSpc>
                      </a:pPr>
                      <a:r>
                        <a:rPr kumimoji="1" lang="ja-JP" altLang="en-US" sz="1800" b="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rPr>
                        <a:t>＜</a:t>
                      </a:r>
                      <a:r>
                        <a:rPr kumimoji="1" lang="en-US" altLang="ja-JP" sz="1800" b="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rPr>
                        <a:t>Why</a:t>
                      </a:r>
                      <a:r>
                        <a:rPr kumimoji="1" lang="ja-JP" altLang="en-US" sz="1800" b="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rPr>
                        <a:t>＞</a:t>
                      </a:r>
                    </a:p>
                  </a:txBody>
                  <a:tcPr marL="36000" marR="36000" anchor="ctr">
                    <a:lnL w="12700" cap="flat" cmpd="sng" algn="ctr">
                      <a:solidFill>
                        <a:schemeClr val="tx1"/>
                      </a:solidFill>
                      <a:prstDash val="solid"/>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00000"/>
                        </a:lnSpc>
                      </a:pPr>
                      <a:r>
                        <a:rPr kumimoji="1" lang="ja-JP" altLang="en-US" sz="1800" b="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rPr>
                        <a:t>＜</a:t>
                      </a:r>
                      <a:r>
                        <a:rPr kumimoji="1" lang="en-US" altLang="ja-JP" sz="1800" b="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rPr>
                        <a:t>Vision</a:t>
                      </a:r>
                      <a:r>
                        <a:rPr kumimoji="1" lang="ja-JP" altLang="en-US" sz="1800" b="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rPr>
                        <a:t>＞</a:t>
                      </a:r>
                    </a:p>
                  </a:txBody>
                  <a:tcPr marL="36000" marR="36000" anchor="ctr">
                    <a:lnL w="12700" cap="flat" cmpd="sng" algn="ctr">
                      <a:solidFill>
                        <a:schemeClr val="tx1"/>
                      </a:solidFill>
                      <a:prstDash val="sysDash"/>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00000"/>
                        </a:lnSpc>
                      </a:pPr>
                      <a:r>
                        <a:rPr kumimoji="1" lang="ja-JP" altLang="en-US" sz="1800" b="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rPr>
                        <a:t>＜</a:t>
                      </a:r>
                      <a:r>
                        <a:rPr kumimoji="1" lang="en-US" altLang="ja-JP" sz="1800" b="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rPr>
                        <a:t>What</a:t>
                      </a:r>
                      <a:r>
                        <a:rPr kumimoji="1" lang="ja-JP" altLang="en-US" sz="1800" b="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rPr>
                        <a:t>＞</a:t>
                      </a:r>
                    </a:p>
                  </a:txBody>
                  <a:tcPr marL="36000" marR="36000" anchor="ctr">
                    <a:lnL w="12700" cap="flat" cmpd="sng" algn="ctr">
                      <a:solidFill>
                        <a:schemeClr val="tx1"/>
                      </a:solidFill>
                      <a:prstDash val="sysDash"/>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00000"/>
                        </a:lnSpc>
                      </a:pPr>
                      <a:r>
                        <a:rPr kumimoji="1" lang="ja-JP" altLang="en-US" sz="1800" b="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rPr>
                        <a:t>＜</a:t>
                      </a:r>
                      <a:r>
                        <a:rPr kumimoji="1" lang="en-US" altLang="ja-JP" sz="1800" b="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rPr>
                        <a:t>Outcome</a:t>
                      </a:r>
                      <a:r>
                        <a:rPr kumimoji="1" lang="ja-JP" altLang="en-US" sz="1800" b="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rPr>
                        <a:t>＞</a:t>
                      </a:r>
                    </a:p>
                  </a:txBody>
                  <a:tcPr marL="36000" marR="36000" anchor="ctr">
                    <a:lnL w="12700" cap="flat" cmpd="sng" algn="ctr">
                      <a:solidFill>
                        <a:schemeClr val="tx1"/>
                      </a:solidFill>
                      <a:prstDash val="sysDash"/>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5461248">
                <a:tc>
                  <a:txBody>
                    <a:bodyPr/>
                    <a:lstStyle/>
                    <a:p>
                      <a:pPr marL="72000" indent="-457200">
                        <a:lnSpc>
                          <a:spcPts val="1800"/>
                        </a:lnSpc>
                      </a:pPr>
                      <a:r>
                        <a:rPr lang="ja-JP" altLang="en-US" sz="1400" dirty="0">
                          <a:latin typeface="+mj-lt"/>
                          <a:ea typeface="+mj-ea"/>
                        </a:rPr>
                        <a:t>・公営企業の制約（経営資源の調達における法律上の限界、行政の非効率性）</a:t>
                      </a:r>
                    </a:p>
                    <a:p>
                      <a:pPr marL="72000" indent="-457200">
                        <a:lnSpc>
                          <a:spcPts val="1800"/>
                        </a:lnSpc>
                      </a:pPr>
                      <a:r>
                        <a:rPr lang="ja-JP" altLang="en-US" sz="1400" dirty="0">
                          <a:latin typeface="+mj-lt"/>
                          <a:ea typeface="+mj-ea"/>
                        </a:rPr>
                        <a:t>・資金不足</a:t>
                      </a:r>
                    </a:p>
                    <a:p>
                      <a:pPr marL="72000" indent="-457200">
                        <a:lnSpc>
                          <a:spcPts val="1800"/>
                        </a:lnSpc>
                      </a:pPr>
                      <a:endParaRPr lang="ja-JP" altLang="en-US" sz="1400" dirty="0">
                        <a:latin typeface="+mj-lt"/>
                        <a:ea typeface="+mj-ea"/>
                      </a:endParaRPr>
                    </a:p>
                  </a:txBody>
                  <a:tcPr marL="36000" marR="36000">
                    <a:lnL w="12700" cap="flat" cmpd="sng" algn="ctr">
                      <a:solidFill>
                        <a:schemeClr val="tx1"/>
                      </a:solidFill>
                      <a:prstDash val="solid"/>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72000" indent="-457200"/>
                      <a:r>
                        <a:rPr kumimoji="1" lang="ja-JP" altLang="en-US" sz="1400" dirty="0">
                          <a:latin typeface="+mj-lt"/>
                          <a:ea typeface="+mj-ea"/>
                        </a:rPr>
                        <a:t>・</a:t>
                      </a:r>
                      <a:r>
                        <a:rPr lang="ja-JP" altLang="en-US" sz="1400" dirty="0">
                          <a:latin typeface="+mj-lt"/>
                          <a:ea typeface="+mj-ea"/>
                        </a:rPr>
                        <a:t>公立病院としての役割を果たすため、市立病院は、より自律的・効率的・効果的な経営形態への移行が必要。</a:t>
                      </a:r>
                      <a:endParaRPr lang="en-US" altLang="ja-JP" sz="1400" dirty="0">
                        <a:latin typeface="+mj-lt"/>
                        <a:ea typeface="+mj-ea"/>
                      </a:endParaRPr>
                    </a:p>
                    <a:p>
                      <a:pPr marL="72000" indent="-457200"/>
                      <a:endParaRPr lang="en-US" altLang="ja-JP" sz="1400" b="0" dirty="0">
                        <a:solidFill>
                          <a:schemeClr val="tx1"/>
                        </a:solidFill>
                        <a:latin typeface="+mj-lt"/>
                        <a:ea typeface="+mj-ea"/>
                      </a:endParaRPr>
                    </a:p>
                    <a:p>
                      <a:pPr marL="72000" indent="-457200"/>
                      <a:r>
                        <a:rPr kumimoji="1" lang="ja-JP" altLang="en-US" sz="1400" dirty="0">
                          <a:solidFill>
                            <a:schemeClr val="tx1"/>
                          </a:solidFill>
                          <a:latin typeface="+mj-lt"/>
                          <a:ea typeface="+mj-ea"/>
                        </a:rPr>
                        <a:t>・意思決定の迅速化を図り、地域医療のニーズや医療環境の変化に対応した高度専門医療の提供</a:t>
                      </a:r>
                      <a:endParaRPr kumimoji="1" lang="en-US" altLang="ja-JP" sz="1400" dirty="0">
                        <a:solidFill>
                          <a:schemeClr val="tx1"/>
                        </a:solidFill>
                        <a:latin typeface="+mj-lt"/>
                        <a:ea typeface="+mj-ea"/>
                      </a:endParaRPr>
                    </a:p>
                    <a:p>
                      <a:pPr marL="72000" indent="-457200"/>
                      <a:r>
                        <a:rPr kumimoji="1" lang="ja-JP" altLang="en-US" sz="1400" dirty="0">
                          <a:solidFill>
                            <a:schemeClr val="tx1"/>
                          </a:solidFill>
                          <a:latin typeface="+mj-lt"/>
                          <a:ea typeface="+mj-ea"/>
                        </a:rPr>
                        <a:t>・業務運営の改善・効率化</a:t>
                      </a:r>
                      <a:endParaRPr kumimoji="1" lang="en-US" altLang="ja-JP" sz="1400" dirty="0">
                        <a:solidFill>
                          <a:schemeClr val="tx1"/>
                        </a:solidFill>
                        <a:latin typeface="+mj-lt"/>
                        <a:ea typeface="+mj-ea"/>
                      </a:endParaRPr>
                    </a:p>
                    <a:p>
                      <a:pPr marL="72000" marR="0" indent="-457200" algn="l" defTabSz="914400" rtl="0" eaLnBrk="1" fontAlgn="auto" latinLnBrk="0" hangingPunct="1">
                        <a:lnSpc>
                          <a:spcPct val="100000"/>
                        </a:lnSpc>
                        <a:spcBef>
                          <a:spcPts val="0"/>
                        </a:spcBef>
                        <a:spcAft>
                          <a:spcPts val="0"/>
                        </a:spcAft>
                        <a:buClrTx/>
                        <a:buSzTx/>
                        <a:buFontTx/>
                        <a:buNone/>
                        <a:tabLst/>
                        <a:defRPr/>
                      </a:pPr>
                      <a:r>
                        <a:rPr kumimoji="1" lang="ja-JP" altLang="en-US" sz="1400" dirty="0">
                          <a:solidFill>
                            <a:schemeClr val="tx1"/>
                          </a:solidFill>
                          <a:latin typeface="+mj-lt"/>
                          <a:ea typeface="+mj-ea"/>
                        </a:rPr>
                        <a:t>⇒地方公営企業から独立行政法人への移行</a:t>
                      </a:r>
                    </a:p>
                    <a:p>
                      <a:pPr marL="72000" indent="-457200"/>
                      <a:endParaRPr lang="en-US" altLang="ja-JP" sz="1400" dirty="0">
                        <a:solidFill>
                          <a:schemeClr val="tx1"/>
                        </a:solidFill>
                        <a:latin typeface="+mj-lt"/>
                        <a:ea typeface="+mj-ea"/>
                      </a:endParaRPr>
                    </a:p>
                  </a:txBody>
                  <a:tcPr marL="36000" marR="36000">
                    <a:lnL w="12700" cap="flat" cmpd="sng" algn="ctr">
                      <a:solidFill>
                        <a:schemeClr val="tx1"/>
                      </a:solidFill>
                      <a:prstDash val="sysDash"/>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72000" indent="-457200">
                        <a:lnSpc>
                          <a:spcPts val="1800"/>
                        </a:lnSpc>
                      </a:pPr>
                      <a:r>
                        <a:rPr kumimoji="1" lang="ja-JP" altLang="en-US" sz="1400" kern="1200" dirty="0">
                          <a:solidFill>
                            <a:schemeClr val="dk1"/>
                          </a:solidFill>
                          <a:latin typeface="+mj-lt"/>
                          <a:ea typeface="+mj-ea"/>
                          <a:cs typeface="+mn-cs"/>
                        </a:rPr>
                        <a:t>・「大阪市立市民病院経営検討委員会」最終報告（</a:t>
                      </a:r>
                      <a:r>
                        <a:rPr kumimoji="1" lang="en-US" altLang="ja-JP" sz="1400" kern="1200" dirty="0">
                          <a:solidFill>
                            <a:schemeClr val="dk1"/>
                          </a:solidFill>
                          <a:latin typeface="+mj-lt"/>
                          <a:ea typeface="+mj-ea"/>
                          <a:cs typeface="+mn-cs"/>
                        </a:rPr>
                        <a:t>2007</a:t>
                      </a:r>
                      <a:r>
                        <a:rPr kumimoji="1" lang="ja-JP" altLang="en-US" sz="1400" kern="1200" dirty="0">
                          <a:solidFill>
                            <a:schemeClr val="dk1"/>
                          </a:solidFill>
                          <a:latin typeface="+mj-lt"/>
                          <a:ea typeface="+mj-ea"/>
                          <a:cs typeface="+mn-cs"/>
                        </a:rPr>
                        <a:t>年</a:t>
                      </a:r>
                      <a:r>
                        <a:rPr kumimoji="1" lang="en-US" altLang="ja-JP" sz="1400" kern="1200" dirty="0">
                          <a:solidFill>
                            <a:schemeClr val="dk1"/>
                          </a:solidFill>
                          <a:latin typeface="+mj-lt"/>
                          <a:ea typeface="+mj-ea"/>
                          <a:cs typeface="+mn-cs"/>
                        </a:rPr>
                        <a:t>1</a:t>
                      </a:r>
                      <a:r>
                        <a:rPr kumimoji="1" lang="ja-JP" altLang="en-US" sz="1400" kern="1200" dirty="0">
                          <a:solidFill>
                            <a:schemeClr val="dk1"/>
                          </a:solidFill>
                          <a:latin typeface="+mj-lt"/>
                          <a:ea typeface="+mj-ea"/>
                          <a:cs typeface="+mn-cs"/>
                        </a:rPr>
                        <a:t>月）</a:t>
                      </a:r>
                    </a:p>
                    <a:p>
                      <a:pPr marL="72000" indent="-457200">
                        <a:lnSpc>
                          <a:spcPts val="1800"/>
                        </a:lnSpc>
                      </a:pPr>
                      <a:r>
                        <a:rPr kumimoji="1" lang="ja-JP" altLang="en-US" sz="1400" kern="1200" dirty="0">
                          <a:solidFill>
                            <a:schemeClr val="dk1"/>
                          </a:solidFill>
                          <a:latin typeface="+mj-lt"/>
                          <a:ea typeface="+mj-ea"/>
                          <a:cs typeface="+mn-cs"/>
                        </a:rPr>
                        <a:t>・「大阪市市民病院改革プラン」（</a:t>
                      </a:r>
                      <a:r>
                        <a:rPr kumimoji="1" lang="en-US" altLang="ja-JP" sz="1400" kern="1200" dirty="0">
                          <a:solidFill>
                            <a:schemeClr val="dk1"/>
                          </a:solidFill>
                          <a:latin typeface="+mj-lt"/>
                          <a:ea typeface="+mj-ea"/>
                          <a:cs typeface="+mn-cs"/>
                        </a:rPr>
                        <a:t>2009</a:t>
                      </a:r>
                      <a:r>
                        <a:rPr kumimoji="1" lang="ja-JP" altLang="en-US" sz="1400" kern="1200" dirty="0">
                          <a:solidFill>
                            <a:schemeClr val="dk1"/>
                          </a:solidFill>
                          <a:latin typeface="+mj-lt"/>
                          <a:ea typeface="+mj-ea"/>
                          <a:cs typeface="+mn-cs"/>
                        </a:rPr>
                        <a:t>～</a:t>
                      </a:r>
                      <a:r>
                        <a:rPr kumimoji="1" lang="en-US" altLang="ja-JP" sz="1400" kern="1200" dirty="0">
                          <a:solidFill>
                            <a:schemeClr val="dk1"/>
                          </a:solidFill>
                          <a:latin typeface="+mj-lt"/>
                          <a:ea typeface="+mj-ea"/>
                          <a:cs typeface="+mn-cs"/>
                        </a:rPr>
                        <a:t>2011</a:t>
                      </a:r>
                      <a:r>
                        <a:rPr kumimoji="1" lang="ja-JP" altLang="en-US" sz="1400" kern="1200" dirty="0">
                          <a:solidFill>
                            <a:schemeClr val="tx1"/>
                          </a:solidFill>
                          <a:latin typeface="+mj-lt"/>
                          <a:ea typeface="+mj-ea"/>
                          <a:cs typeface="+mn-cs"/>
                        </a:rPr>
                        <a:t>年</a:t>
                      </a:r>
                      <a:r>
                        <a:rPr kumimoji="1" lang="ja-JP" altLang="en-US" sz="1400" kern="1200" dirty="0">
                          <a:solidFill>
                            <a:schemeClr val="dk1"/>
                          </a:solidFill>
                          <a:latin typeface="+mj-lt"/>
                          <a:ea typeface="+mj-ea"/>
                          <a:cs typeface="+mn-cs"/>
                        </a:rPr>
                        <a:t>度）策定（</a:t>
                      </a:r>
                      <a:r>
                        <a:rPr kumimoji="1" lang="en-US" altLang="ja-JP" sz="1400" kern="1200" dirty="0">
                          <a:solidFill>
                            <a:schemeClr val="dk1"/>
                          </a:solidFill>
                          <a:latin typeface="+mj-lt"/>
                          <a:ea typeface="+mj-ea"/>
                          <a:cs typeface="+mn-cs"/>
                        </a:rPr>
                        <a:t>2009</a:t>
                      </a:r>
                      <a:r>
                        <a:rPr kumimoji="1" lang="ja-JP" altLang="en-US" sz="1400" kern="1200" dirty="0">
                          <a:solidFill>
                            <a:schemeClr val="dk1"/>
                          </a:solidFill>
                          <a:latin typeface="+mj-lt"/>
                          <a:ea typeface="+mj-ea"/>
                          <a:cs typeface="+mn-cs"/>
                        </a:rPr>
                        <a:t>年</a:t>
                      </a:r>
                      <a:r>
                        <a:rPr kumimoji="1" lang="en-US" altLang="ja-JP" sz="1400" kern="1200" dirty="0">
                          <a:solidFill>
                            <a:schemeClr val="dk1"/>
                          </a:solidFill>
                          <a:latin typeface="+mj-lt"/>
                          <a:ea typeface="+mj-ea"/>
                          <a:cs typeface="+mn-cs"/>
                        </a:rPr>
                        <a:t>3</a:t>
                      </a:r>
                      <a:r>
                        <a:rPr kumimoji="1" lang="ja-JP" altLang="en-US" sz="1400" kern="1200" dirty="0">
                          <a:solidFill>
                            <a:schemeClr val="dk1"/>
                          </a:solidFill>
                          <a:latin typeface="+mj-lt"/>
                          <a:ea typeface="+mj-ea"/>
                          <a:cs typeface="+mn-cs"/>
                        </a:rPr>
                        <a:t>月）</a:t>
                      </a:r>
                    </a:p>
                    <a:p>
                      <a:pPr marL="72000" indent="-457200">
                        <a:lnSpc>
                          <a:spcPts val="1800"/>
                        </a:lnSpc>
                      </a:pPr>
                      <a:r>
                        <a:rPr kumimoji="1" lang="ja-JP" altLang="en-US" sz="1400" kern="1200" dirty="0">
                          <a:solidFill>
                            <a:schemeClr val="dk1"/>
                          </a:solidFill>
                          <a:latin typeface="+mj-lt"/>
                          <a:ea typeface="+mj-ea"/>
                          <a:cs typeface="+mn-cs"/>
                        </a:rPr>
                        <a:t>・地方公営企業法全部適用へ移行（</a:t>
                      </a:r>
                      <a:r>
                        <a:rPr kumimoji="1" lang="en-US" altLang="ja-JP" sz="1400" kern="1200" dirty="0">
                          <a:solidFill>
                            <a:schemeClr val="dk1"/>
                          </a:solidFill>
                          <a:latin typeface="+mj-lt"/>
                          <a:ea typeface="+mj-ea"/>
                          <a:cs typeface="+mn-cs"/>
                        </a:rPr>
                        <a:t>2009</a:t>
                      </a:r>
                      <a:r>
                        <a:rPr kumimoji="1" lang="ja-JP" altLang="en-US" sz="1400" kern="1200" dirty="0">
                          <a:solidFill>
                            <a:schemeClr val="dk1"/>
                          </a:solidFill>
                          <a:latin typeface="+mj-lt"/>
                          <a:ea typeface="+mj-ea"/>
                          <a:cs typeface="+mn-cs"/>
                        </a:rPr>
                        <a:t>年</a:t>
                      </a:r>
                      <a:r>
                        <a:rPr kumimoji="1" lang="en-US" altLang="ja-JP" sz="1400" kern="1200" dirty="0">
                          <a:solidFill>
                            <a:schemeClr val="dk1"/>
                          </a:solidFill>
                          <a:latin typeface="+mj-lt"/>
                          <a:ea typeface="+mj-ea"/>
                          <a:cs typeface="+mn-cs"/>
                        </a:rPr>
                        <a:t>4</a:t>
                      </a:r>
                      <a:r>
                        <a:rPr kumimoji="1" lang="ja-JP" altLang="en-US" sz="1400" kern="1200" dirty="0">
                          <a:solidFill>
                            <a:schemeClr val="dk1"/>
                          </a:solidFill>
                          <a:latin typeface="+mj-lt"/>
                          <a:ea typeface="+mj-ea"/>
                          <a:cs typeface="+mn-cs"/>
                        </a:rPr>
                        <a:t>月）</a:t>
                      </a:r>
                    </a:p>
                    <a:p>
                      <a:pPr marL="72000" indent="-457200">
                        <a:lnSpc>
                          <a:spcPts val="1800"/>
                        </a:lnSpc>
                      </a:pPr>
                      <a:r>
                        <a:rPr kumimoji="1" lang="ja-JP" altLang="en-US" sz="1400" kern="1200" dirty="0">
                          <a:solidFill>
                            <a:schemeClr val="dk1"/>
                          </a:solidFill>
                          <a:latin typeface="+mj-lt"/>
                          <a:ea typeface="+mj-ea"/>
                          <a:cs typeface="+mn-cs"/>
                        </a:rPr>
                        <a:t>・市会にて関連議案上程、可決（</a:t>
                      </a:r>
                      <a:r>
                        <a:rPr kumimoji="1" lang="en-US" altLang="ja-JP" sz="1400" kern="1200" dirty="0">
                          <a:solidFill>
                            <a:schemeClr val="dk1"/>
                          </a:solidFill>
                          <a:latin typeface="+mj-lt"/>
                          <a:ea typeface="+mj-ea"/>
                          <a:cs typeface="+mn-cs"/>
                        </a:rPr>
                        <a:t>2014</a:t>
                      </a:r>
                      <a:r>
                        <a:rPr kumimoji="1" lang="ja-JP" altLang="en-US" sz="1400" kern="1200" dirty="0">
                          <a:solidFill>
                            <a:schemeClr val="dk1"/>
                          </a:solidFill>
                          <a:latin typeface="+mj-lt"/>
                          <a:ea typeface="+mj-ea"/>
                          <a:cs typeface="+mn-cs"/>
                        </a:rPr>
                        <a:t>年</a:t>
                      </a:r>
                      <a:r>
                        <a:rPr kumimoji="1" lang="en-US" altLang="ja-JP" sz="1400" kern="1200" dirty="0">
                          <a:solidFill>
                            <a:schemeClr val="dk1"/>
                          </a:solidFill>
                          <a:latin typeface="+mj-lt"/>
                          <a:ea typeface="+mj-ea"/>
                          <a:cs typeface="+mn-cs"/>
                        </a:rPr>
                        <a:t>5</a:t>
                      </a:r>
                      <a:r>
                        <a:rPr kumimoji="1" lang="ja-JP" altLang="en-US" sz="1400" kern="1200" dirty="0">
                          <a:solidFill>
                            <a:schemeClr val="dk1"/>
                          </a:solidFill>
                          <a:latin typeface="+mj-lt"/>
                          <a:ea typeface="+mj-ea"/>
                          <a:cs typeface="+mn-cs"/>
                        </a:rPr>
                        <a:t>月）</a:t>
                      </a:r>
                      <a:endParaRPr kumimoji="1" lang="en-US" altLang="ja-JP" sz="1400" kern="1200" dirty="0">
                        <a:solidFill>
                          <a:schemeClr val="dk1"/>
                        </a:solidFill>
                        <a:latin typeface="+mj-lt"/>
                        <a:ea typeface="+mj-ea"/>
                        <a:cs typeface="+mn-cs"/>
                      </a:endParaRPr>
                    </a:p>
                  </a:txBody>
                  <a:tcPr marL="36000" marR="36000">
                    <a:lnL w="12700" cap="flat" cmpd="sng" algn="ctr">
                      <a:solidFill>
                        <a:schemeClr val="tx1"/>
                      </a:solidFill>
                      <a:prstDash val="sysDash"/>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72000" marR="0" lvl="0" indent="-457200" algn="l" defTabSz="914400" rtl="0" eaLnBrk="1" fontAlgn="auto" latinLnBrk="0" hangingPunct="1">
                        <a:lnSpc>
                          <a:spcPct val="100000"/>
                        </a:lnSpc>
                        <a:spcBef>
                          <a:spcPts val="0"/>
                        </a:spcBef>
                        <a:spcAft>
                          <a:spcPts val="0"/>
                        </a:spcAft>
                        <a:buClrTx/>
                        <a:buSzTx/>
                        <a:buFontTx/>
                        <a:buNone/>
                        <a:tabLst/>
                        <a:defRPr/>
                      </a:pPr>
                      <a:r>
                        <a:rPr kumimoji="1" lang="ja-JP" altLang="en-US" sz="1400" kern="1200" dirty="0">
                          <a:solidFill>
                            <a:schemeClr val="tx1"/>
                          </a:solidFill>
                          <a:latin typeface="+mj-lt"/>
                          <a:ea typeface="+mj-ea"/>
                          <a:cs typeface="+mn-cs"/>
                        </a:rPr>
                        <a:t>・</a:t>
                      </a:r>
                      <a:r>
                        <a:rPr kumimoji="1" lang="en-US" altLang="ja-JP" sz="1400" kern="1200" dirty="0">
                          <a:solidFill>
                            <a:schemeClr val="tx1"/>
                          </a:solidFill>
                          <a:latin typeface="+mj-lt"/>
                          <a:ea typeface="+mj-ea"/>
                          <a:cs typeface="+mn-cs"/>
                        </a:rPr>
                        <a:t>2010</a:t>
                      </a:r>
                      <a:r>
                        <a:rPr kumimoji="1" lang="ja-JP" altLang="ja-JP" sz="1400" kern="1200" dirty="0">
                          <a:solidFill>
                            <a:schemeClr val="tx1"/>
                          </a:solidFill>
                          <a:latin typeface="+mj-lt"/>
                          <a:ea typeface="+mj-ea"/>
                          <a:cs typeface="+mn-cs"/>
                        </a:rPr>
                        <a:t>年度決算において不良債務を解消</a:t>
                      </a:r>
                      <a:r>
                        <a:rPr kumimoji="1" lang="ja-JP" altLang="en-US" sz="1400" kern="1200" dirty="0">
                          <a:solidFill>
                            <a:schemeClr val="tx1"/>
                          </a:solidFill>
                          <a:latin typeface="+mj-lt"/>
                          <a:ea typeface="+mj-ea"/>
                          <a:cs typeface="+mn-cs"/>
                        </a:rPr>
                        <a:t>（</a:t>
                      </a:r>
                      <a:r>
                        <a:rPr kumimoji="1" lang="en-US" altLang="ja-JP" sz="1400" kern="1200" dirty="0">
                          <a:solidFill>
                            <a:schemeClr val="tx1"/>
                          </a:solidFill>
                          <a:latin typeface="+mj-lt"/>
                          <a:ea typeface="+mj-ea"/>
                          <a:cs typeface="+mn-cs"/>
                        </a:rPr>
                        <a:t>2011</a:t>
                      </a:r>
                      <a:r>
                        <a:rPr kumimoji="1" lang="ja-JP" altLang="ja-JP" sz="1400" kern="1200" dirty="0">
                          <a:solidFill>
                            <a:schemeClr val="tx1"/>
                          </a:solidFill>
                          <a:latin typeface="+mj-lt"/>
                          <a:ea typeface="+mj-ea"/>
                          <a:cs typeface="+mn-cs"/>
                        </a:rPr>
                        <a:t>年</a:t>
                      </a:r>
                      <a:r>
                        <a:rPr kumimoji="1" lang="en-US" altLang="ja-JP" sz="1400" kern="1200" dirty="0">
                          <a:solidFill>
                            <a:schemeClr val="tx1"/>
                          </a:solidFill>
                          <a:latin typeface="+mj-lt"/>
                          <a:ea typeface="+mj-ea"/>
                          <a:cs typeface="+mn-cs"/>
                        </a:rPr>
                        <a:t>3</a:t>
                      </a:r>
                      <a:r>
                        <a:rPr kumimoji="1" lang="ja-JP" altLang="ja-JP" sz="1400" kern="1200" dirty="0">
                          <a:solidFill>
                            <a:schemeClr val="tx1"/>
                          </a:solidFill>
                          <a:latin typeface="+mj-lt"/>
                          <a:ea typeface="+mj-ea"/>
                          <a:cs typeface="+mn-cs"/>
                        </a:rPr>
                        <a:t>月）</a:t>
                      </a:r>
                      <a:endParaRPr kumimoji="1" lang="en-US" altLang="ja-JP" sz="1400" dirty="0">
                        <a:solidFill>
                          <a:schemeClr val="tx1"/>
                        </a:solidFill>
                        <a:latin typeface="+mj-lt"/>
                        <a:ea typeface="+mj-ea"/>
                      </a:endParaRPr>
                    </a:p>
                    <a:p>
                      <a:pPr marL="72000" marR="0" indent="-457200" algn="l" defTabSz="914400" rtl="0" eaLnBrk="1" fontAlgn="auto" latinLnBrk="0" hangingPunct="1">
                        <a:lnSpc>
                          <a:spcPct val="100000"/>
                        </a:lnSpc>
                        <a:spcBef>
                          <a:spcPts val="0"/>
                        </a:spcBef>
                        <a:spcAft>
                          <a:spcPts val="0"/>
                        </a:spcAft>
                        <a:buClrTx/>
                        <a:buSzTx/>
                        <a:buFontTx/>
                        <a:buNone/>
                        <a:tabLst/>
                        <a:defRPr/>
                      </a:pPr>
                      <a:r>
                        <a:rPr kumimoji="1" lang="ja-JP" altLang="en-US" sz="1400" dirty="0">
                          <a:solidFill>
                            <a:schemeClr val="tx1"/>
                          </a:solidFill>
                          <a:latin typeface="+mj-lt"/>
                          <a:ea typeface="+mj-ea"/>
                        </a:rPr>
                        <a:t>・</a:t>
                      </a:r>
                      <a:r>
                        <a:rPr kumimoji="1" lang="en-US" altLang="ja-JP" sz="1400" dirty="0">
                          <a:solidFill>
                            <a:schemeClr val="tx1"/>
                          </a:solidFill>
                          <a:latin typeface="+mj-lt"/>
                          <a:ea typeface="+mj-ea"/>
                        </a:rPr>
                        <a:t>2014</a:t>
                      </a:r>
                      <a:r>
                        <a:rPr kumimoji="1" lang="ja-JP" altLang="en-US" sz="1400" dirty="0">
                          <a:solidFill>
                            <a:schemeClr val="tx1"/>
                          </a:solidFill>
                          <a:latin typeface="+mj-lt"/>
                          <a:ea typeface="+mj-ea"/>
                        </a:rPr>
                        <a:t>年</a:t>
                      </a:r>
                      <a:r>
                        <a:rPr kumimoji="1" lang="en-US" altLang="ja-JP" sz="1400" dirty="0">
                          <a:solidFill>
                            <a:schemeClr val="tx1"/>
                          </a:solidFill>
                          <a:latin typeface="+mj-lt"/>
                          <a:ea typeface="+mj-ea"/>
                        </a:rPr>
                        <a:t>10</a:t>
                      </a:r>
                      <a:r>
                        <a:rPr kumimoji="1" lang="ja-JP" altLang="en-US" sz="1400" dirty="0">
                          <a:solidFill>
                            <a:schemeClr val="tx1"/>
                          </a:solidFill>
                          <a:latin typeface="+mj-lt"/>
                          <a:ea typeface="+mj-ea"/>
                        </a:rPr>
                        <a:t>月　（地独）大阪市民病院機構設立</a:t>
                      </a:r>
                      <a:endParaRPr kumimoji="1" lang="en-US" altLang="ja-JP" sz="1400" dirty="0">
                        <a:solidFill>
                          <a:schemeClr val="tx1"/>
                        </a:solidFill>
                        <a:latin typeface="+mj-lt"/>
                        <a:ea typeface="+mj-ea"/>
                      </a:endParaRPr>
                    </a:p>
                    <a:p>
                      <a:pPr marL="72000" marR="0" indent="-457200" algn="l" defTabSz="914400" rtl="0" eaLnBrk="1" fontAlgn="auto" latinLnBrk="0" hangingPunct="1">
                        <a:lnSpc>
                          <a:spcPct val="100000"/>
                        </a:lnSpc>
                        <a:spcBef>
                          <a:spcPts val="0"/>
                        </a:spcBef>
                        <a:spcAft>
                          <a:spcPts val="0"/>
                        </a:spcAft>
                        <a:buClrTx/>
                        <a:buSzTx/>
                        <a:buFontTx/>
                        <a:buNone/>
                        <a:tabLst/>
                        <a:defRPr/>
                      </a:pPr>
                      <a:endParaRPr kumimoji="1" lang="en-US" altLang="ja-JP" sz="1400" dirty="0">
                        <a:solidFill>
                          <a:schemeClr val="tx1"/>
                        </a:solidFill>
                        <a:latin typeface="+mj-lt"/>
                        <a:ea typeface="+mj-ea"/>
                      </a:endParaRPr>
                    </a:p>
                    <a:p>
                      <a:pPr marL="72000" indent="-457200">
                        <a:lnSpc>
                          <a:spcPct val="100000"/>
                        </a:lnSpc>
                      </a:pPr>
                      <a:r>
                        <a:rPr kumimoji="1" lang="ja-JP" altLang="en-US" sz="1400" dirty="0">
                          <a:solidFill>
                            <a:schemeClr val="tx1"/>
                          </a:solidFill>
                          <a:latin typeface="+mj-lt"/>
                          <a:ea typeface="+mj-ea"/>
                        </a:rPr>
                        <a:t>・第</a:t>
                      </a:r>
                      <a:r>
                        <a:rPr kumimoji="1" lang="en-US" altLang="ja-JP" sz="1400" dirty="0">
                          <a:solidFill>
                            <a:schemeClr val="tx1"/>
                          </a:solidFill>
                          <a:latin typeface="+mj-lt"/>
                          <a:ea typeface="+mj-ea"/>
                        </a:rPr>
                        <a:t>1</a:t>
                      </a:r>
                      <a:r>
                        <a:rPr kumimoji="1" lang="ja-JP" altLang="en-US" sz="1400" dirty="0">
                          <a:solidFill>
                            <a:schemeClr val="tx1"/>
                          </a:solidFill>
                          <a:latin typeface="+mj-lt"/>
                          <a:ea typeface="+mj-ea"/>
                        </a:rPr>
                        <a:t>期中期目標期間（</a:t>
                      </a:r>
                      <a:r>
                        <a:rPr kumimoji="1" lang="en-US" altLang="ja-JP" sz="1400" dirty="0">
                          <a:solidFill>
                            <a:schemeClr val="tx1"/>
                          </a:solidFill>
                          <a:latin typeface="+mj-lt"/>
                          <a:ea typeface="+mj-ea"/>
                        </a:rPr>
                        <a:t>2014</a:t>
                      </a:r>
                      <a:r>
                        <a:rPr kumimoji="1" lang="ja-JP" altLang="en-US" sz="1400" dirty="0">
                          <a:solidFill>
                            <a:schemeClr val="tx1"/>
                          </a:solidFill>
                          <a:latin typeface="+mj-lt"/>
                          <a:ea typeface="+mj-ea"/>
                        </a:rPr>
                        <a:t>年</a:t>
                      </a:r>
                      <a:r>
                        <a:rPr kumimoji="1" lang="en-US" altLang="ja-JP" sz="1400" dirty="0">
                          <a:solidFill>
                            <a:schemeClr val="tx1"/>
                          </a:solidFill>
                          <a:latin typeface="+mj-lt"/>
                          <a:ea typeface="+mj-ea"/>
                        </a:rPr>
                        <a:t>10</a:t>
                      </a:r>
                      <a:r>
                        <a:rPr kumimoji="1" lang="ja-JP" altLang="en-US" sz="1400" dirty="0">
                          <a:solidFill>
                            <a:schemeClr val="tx1"/>
                          </a:solidFill>
                          <a:latin typeface="+mj-lt"/>
                          <a:ea typeface="+mj-ea"/>
                        </a:rPr>
                        <a:t>月～</a:t>
                      </a:r>
                      <a:r>
                        <a:rPr kumimoji="1" lang="en-US" altLang="ja-JP" sz="1400" dirty="0">
                          <a:solidFill>
                            <a:schemeClr val="tx1"/>
                          </a:solidFill>
                          <a:latin typeface="+mj-lt"/>
                          <a:ea typeface="+mj-ea"/>
                        </a:rPr>
                        <a:t>2019</a:t>
                      </a:r>
                      <a:r>
                        <a:rPr kumimoji="1" lang="ja-JP" altLang="en-US" sz="1400" dirty="0">
                          <a:solidFill>
                            <a:schemeClr val="tx1"/>
                          </a:solidFill>
                          <a:latin typeface="+mj-lt"/>
                          <a:ea typeface="+mj-ea"/>
                        </a:rPr>
                        <a:t>年３月）の業務については、全体として、計画どおり進捗し、中期目標を達成することができた。</a:t>
                      </a:r>
                      <a:endParaRPr kumimoji="1" lang="en-US" altLang="ja-JP" sz="1400" dirty="0">
                        <a:solidFill>
                          <a:schemeClr val="tx1"/>
                        </a:solidFill>
                        <a:latin typeface="+mj-lt"/>
                        <a:ea typeface="+mj-ea"/>
                      </a:endParaRPr>
                    </a:p>
                    <a:p>
                      <a:pPr marL="72000" indent="-457200">
                        <a:lnSpc>
                          <a:spcPct val="100000"/>
                        </a:lnSpc>
                      </a:pPr>
                      <a:endParaRPr kumimoji="1" lang="en-US" altLang="ja-JP" sz="1400" strike="sngStrike" dirty="0">
                        <a:solidFill>
                          <a:schemeClr val="tx1"/>
                        </a:solidFill>
                        <a:latin typeface="+mj-lt"/>
                        <a:ea typeface="+mj-ea"/>
                      </a:endParaRPr>
                    </a:p>
                    <a:p>
                      <a:pPr marL="72000" indent="-457200">
                        <a:lnSpc>
                          <a:spcPct val="100000"/>
                        </a:lnSpc>
                      </a:pPr>
                      <a:r>
                        <a:rPr kumimoji="1" lang="ja-JP" altLang="en-US" sz="1400" dirty="0">
                          <a:solidFill>
                            <a:schemeClr val="tx1"/>
                          </a:solidFill>
                          <a:latin typeface="+mj-lt"/>
                          <a:ea typeface="+mj-ea"/>
                        </a:rPr>
                        <a:t>・第</a:t>
                      </a:r>
                      <a:r>
                        <a:rPr kumimoji="1" lang="en-US" altLang="ja-JP" sz="1400" dirty="0">
                          <a:solidFill>
                            <a:schemeClr val="tx1"/>
                          </a:solidFill>
                          <a:latin typeface="+mj-lt"/>
                          <a:ea typeface="+mj-ea"/>
                        </a:rPr>
                        <a:t>2</a:t>
                      </a:r>
                      <a:r>
                        <a:rPr kumimoji="1" lang="ja-JP" altLang="en-US" sz="1400" dirty="0">
                          <a:solidFill>
                            <a:schemeClr val="tx1"/>
                          </a:solidFill>
                          <a:latin typeface="+mj-lt"/>
                          <a:ea typeface="+mj-ea"/>
                        </a:rPr>
                        <a:t>期中期目標期間（</a:t>
                      </a:r>
                      <a:r>
                        <a:rPr kumimoji="1" lang="en-US" altLang="ja-JP" sz="1400" dirty="0">
                          <a:solidFill>
                            <a:schemeClr val="tx1"/>
                          </a:solidFill>
                          <a:latin typeface="+mj-lt"/>
                          <a:ea typeface="+mj-ea"/>
                        </a:rPr>
                        <a:t>2019</a:t>
                      </a:r>
                      <a:r>
                        <a:rPr kumimoji="1" lang="ja-JP" altLang="en-US" sz="1400" dirty="0">
                          <a:solidFill>
                            <a:schemeClr val="tx1"/>
                          </a:solidFill>
                          <a:latin typeface="+mj-lt"/>
                          <a:ea typeface="+mj-ea"/>
                        </a:rPr>
                        <a:t>年</a:t>
                      </a:r>
                      <a:r>
                        <a:rPr kumimoji="1" lang="en-US" altLang="ja-JP" sz="1400" dirty="0">
                          <a:solidFill>
                            <a:schemeClr val="tx1"/>
                          </a:solidFill>
                          <a:latin typeface="+mj-lt"/>
                          <a:ea typeface="+mj-ea"/>
                        </a:rPr>
                        <a:t>4</a:t>
                      </a:r>
                      <a:r>
                        <a:rPr kumimoji="1" lang="ja-JP" altLang="en-US" sz="1400" dirty="0">
                          <a:solidFill>
                            <a:schemeClr val="tx1"/>
                          </a:solidFill>
                          <a:latin typeface="+mj-lt"/>
                          <a:ea typeface="+mj-ea"/>
                        </a:rPr>
                        <a:t>月～</a:t>
                      </a:r>
                      <a:r>
                        <a:rPr kumimoji="1" lang="en-US" altLang="ja-JP" sz="1400" dirty="0">
                          <a:solidFill>
                            <a:schemeClr val="tx1"/>
                          </a:solidFill>
                          <a:latin typeface="+mj-lt"/>
                          <a:ea typeface="+mj-ea"/>
                        </a:rPr>
                        <a:t>2024</a:t>
                      </a:r>
                      <a:r>
                        <a:rPr kumimoji="1" lang="ja-JP" altLang="en-US" sz="1400" dirty="0">
                          <a:solidFill>
                            <a:schemeClr val="tx1"/>
                          </a:solidFill>
                          <a:latin typeface="+mj-lt"/>
                          <a:ea typeface="+mj-ea"/>
                        </a:rPr>
                        <a:t>年</a:t>
                      </a:r>
                      <a:r>
                        <a:rPr kumimoji="1" lang="en-US" altLang="ja-JP" sz="1400" dirty="0">
                          <a:solidFill>
                            <a:schemeClr val="tx1"/>
                          </a:solidFill>
                          <a:latin typeface="+mj-lt"/>
                          <a:ea typeface="+mj-ea"/>
                        </a:rPr>
                        <a:t>3</a:t>
                      </a:r>
                      <a:r>
                        <a:rPr kumimoji="1" lang="ja-JP" altLang="en-US" sz="1400" dirty="0">
                          <a:solidFill>
                            <a:schemeClr val="tx1"/>
                          </a:solidFill>
                          <a:latin typeface="+mj-lt"/>
                          <a:ea typeface="+mj-ea"/>
                        </a:rPr>
                        <a:t>月）の収支計画では</a:t>
                      </a:r>
                      <a:r>
                        <a:rPr kumimoji="1" lang="en-US" altLang="ja-JP" sz="1400" dirty="0">
                          <a:solidFill>
                            <a:schemeClr val="tx1"/>
                          </a:solidFill>
                          <a:latin typeface="+mj-lt"/>
                          <a:ea typeface="+mj-ea"/>
                        </a:rPr>
                        <a:t>2021</a:t>
                      </a:r>
                      <a:r>
                        <a:rPr kumimoji="1" lang="ja-JP" altLang="en-US" sz="1400" dirty="0">
                          <a:solidFill>
                            <a:schemeClr val="tx1"/>
                          </a:solidFill>
                          <a:latin typeface="+mj-lt"/>
                          <a:ea typeface="+mj-ea"/>
                        </a:rPr>
                        <a:t>年度末の総利益は</a:t>
                      </a:r>
                      <a:r>
                        <a:rPr kumimoji="1" lang="en-US" altLang="ja-JP" sz="1400" dirty="0">
                          <a:solidFill>
                            <a:schemeClr val="tx1"/>
                          </a:solidFill>
                          <a:latin typeface="+mj-lt"/>
                          <a:ea typeface="+mj-ea"/>
                        </a:rPr>
                        <a:t>0.5</a:t>
                      </a:r>
                      <a:r>
                        <a:rPr kumimoji="1" lang="ja-JP" altLang="en-US" sz="1400" dirty="0">
                          <a:solidFill>
                            <a:schemeClr val="tx1"/>
                          </a:solidFill>
                          <a:latin typeface="+mj-lt"/>
                          <a:ea typeface="+mj-ea"/>
                        </a:rPr>
                        <a:t>億円と見込んでいた。</a:t>
                      </a:r>
                      <a:r>
                        <a:rPr kumimoji="1" lang="en-US" altLang="ja-JP" sz="1400" dirty="0">
                          <a:solidFill>
                            <a:schemeClr val="tx1"/>
                          </a:solidFill>
                          <a:latin typeface="+mj-lt"/>
                          <a:ea typeface="+mj-ea"/>
                        </a:rPr>
                        <a:t>2020</a:t>
                      </a:r>
                      <a:r>
                        <a:rPr kumimoji="1" lang="ja-JP" altLang="en-US" sz="1400" dirty="0">
                          <a:solidFill>
                            <a:schemeClr val="tx1"/>
                          </a:solidFill>
                          <a:latin typeface="+mj-lt"/>
                          <a:ea typeface="+mj-ea"/>
                        </a:rPr>
                        <a:t>年度以降は公立病院として新型コロナウイルス感染症患者の受け入れに取り組んだため、同感染症にかかる病床確保補助金の収入による影響もあり、総利益は</a:t>
                      </a:r>
                      <a:r>
                        <a:rPr kumimoji="1" lang="en-US" altLang="ja-JP" sz="1400" dirty="0">
                          <a:solidFill>
                            <a:schemeClr val="tx1"/>
                          </a:solidFill>
                          <a:latin typeface="+mj-lt"/>
                          <a:ea typeface="+mj-ea"/>
                        </a:rPr>
                        <a:t>92.2</a:t>
                      </a:r>
                      <a:r>
                        <a:rPr kumimoji="1" lang="ja-JP" altLang="en-US" sz="1400" dirty="0">
                          <a:solidFill>
                            <a:schemeClr val="tx1"/>
                          </a:solidFill>
                          <a:latin typeface="+mj-lt"/>
                          <a:ea typeface="+mj-ea"/>
                        </a:rPr>
                        <a:t>億円となっている。</a:t>
                      </a:r>
                      <a:endParaRPr kumimoji="1" lang="en-US" altLang="ja-JP" sz="1400" dirty="0">
                        <a:solidFill>
                          <a:schemeClr val="tx1"/>
                        </a:solidFill>
                        <a:latin typeface="+mj-lt"/>
                        <a:ea typeface="+mj-ea"/>
                      </a:endParaRPr>
                    </a:p>
                  </a:txBody>
                  <a:tcPr marL="36000" marR="36000">
                    <a:lnL w="12700" cap="flat" cmpd="sng" algn="ctr">
                      <a:solidFill>
                        <a:schemeClr val="tx1"/>
                      </a:solidFill>
                      <a:prstDash val="sysDash"/>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bl>
          </a:graphicData>
        </a:graphic>
      </p:graphicFrame>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134</a:t>
            </a:fld>
            <a:endParaRPr lang="ja-JP" altLang="en-US"/>
          </a:p>
        </p:txBody>
      </p:sp>
    </p:spTree>
    <p:extLst>
      <p:ext uri="{BB962C8B-B14F-4D97-AF65-F5344CB8AC3E}">
        <p14:creationId xmlns:p14="http://schemas.microsoft.com/office/powerpoint/2010/main" val="2158134553"/>
      </p:ext>
    </p:extLst>
  </p:cSld>
  <p:clrMapOvr>
    <a:masterClrMapping/>
  </p:clrMapOvr>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図 3"/>
          <p:cNvPicPr>
            <a:picLocks noChangeAspect="1"/>
          </p:cNvPicPr>
          <p:nvPr/>
        </p:nvPicPr>
        <p:blipFill>
          <a:blip r:embed="rId3"/>
          <a:stretch>
            <a:fillRect/>
          </a:stretch>
        </p:blipFill>
        <p:spPr>
          <a:xfrm>
            <a:off x="321862" y="2401256"/>
            <a:ext cx="8181541" cy="4279763"/>
          </a:xfrm>
          <a:prstGeom prst="rect">
            <a:avLst/>
          </a:prstGeom>
        </p:spPr>
      </p:pic>
      <p:sp>
        <p:nvSpPr>
          <p:cNvPr id="6" name="テキスト ボックス 5"/>
          <p:cNvSpPr txBox="1"/>
          <p:nvPr/>
        </p:nvSpPr>
        <p:spPr>
          <a:xfrm>
            <a:off x="3412799" y="1579790"/>
            <a:ext cx="2492990" cy="369332"/>
          </a:xfrm>
          <a:prstGeom prst="rect">
            <a:avLst/>
          </a:prstGeom>
          <a:noFill/>
          <a:ln>
            <a:noFill/>
          </a:ln>
        </p:spPr>
        <p:style>
          <a:lnRef idx="2">
            <a:schemeClr val="dk1"/>
          </a:lnRef>
          <a:fillRef idx="1">
            <a:schemeClr val="lt1"/>
          </a:fillRef>
          <a:effectRef idx="0">
            <a:schemeClr val="dk1"/>
          </a:effectRef>
          <a:fontRef idx="minor">
            <a:schemeClr val="dk1"/>
          </a:fontRef>
        </p:style>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0" i="0" u="sng" strike="noStrike" kern="1200" cap="none" spc="0" normalizeH="0" baseline="0" noProof="0" dirty="0">
                <a:ln>
                  <a:noFill/>
                </a:ln>
                <a:solidFill>
                  <a:prstClr val="black"/>
                </a:solidFill>
                <a:effectLst/>
                <a:uLnTx/>
                <a:uFillTx/>
                <a:latin typeface="メイリオ" pitchFamily="50" charset="-128"/>
                <a:ea typeface="メイリオ" pitchFamily="50" charset="-128"/>
                <a:cs typeface="メイリオ" pitchFamily="50" charset="-128"/>
              </a:rPr>
              <a:t>＜市民病院（合計）＞</a:t>
            </a:r>
          </a:p>
        </p:txBody>
      </p:sp>
      <p:sp>
        <p:nvSpPr>
          <p:cNvPr id="8" name="テキスト ボックス 7"/>
          <p:cNvSpPr txBox="1"/>
          <p:nvPr/>
        </p:nvSpPr>
        <p:spPr>
          <a:xfrm>
            <a:off x="1685472" y="1917633"/>
            <a:ext cx="1620957" cy="469359"/>
          </a:xfrm>
          <a:prstGeom prst="rect">
            <a:avLst/>
          </a:prstGeom>
          <a:noFill/>
          <a:ln>
            <a:noFill/>
          </a:ln>
          <a:effectLst/>
        </p:spPr>
        <p:style>
          <a:lnRef idx="1">
            <a:schemeClr val="accent2"/>
          </a:lnRef>
          <a:fillRef idx="2">
            <a:schemeClr val="accent2"/>
          </a:fillRef>
          <a:effectRef idx="1">
            <a:schemeClr val="accent2"/>
          </a:effectRef>
          <a:fontRef idx="minor">
            <a:schemeClr val="dk1"/>
          </a:fontRef>
        </p:style>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400" b="0" i="0" u="none" strike="noStrike" kern="1200" cap="none" spc="0" normalizeH="0" baseline="0" noProof="0" dirty="0">
                <a:ln>
                  <a:noFill/>
                </a:ln>
                <a:solidFill>
                  <a:prstClr val="black"/>
                </a:solidFill>
                <a:effectLst/>
                <a:uLnTx/>
                <a:uFillTx/>
                <a:latin typeface="メイリオ" pitchFamily="50" charset="-128"/>
                <a:ea typeface="メイリオ" pitchFamily="50" charset="-128"/>
                <a:cs typeface="メイリオ" pitchFamily="50" charset="-128"/>
              </a:rPr>
              <a:t>【</a:t>
            </a:r>
            <a:r>
              <a:rPr kumimoji="1" lang="ja-JP" altLang="en-US" sz="1400" b="0" i="0" u="none" strike="noStrike" kern="1200" cap="none" spc="0" normalizeH="0" baseline="0" noProof="0" dirty="0">
                <a:ln>
                  <a:noFill/>
                </a:ln>
                <a:solidFill>
                  <a:prstClr val="black"/>
                </a:solidFill>
                <a:effectLst/>
                <a:uLnTx/>
                <a:uFillTx/>
                <a:latin typeface="メイリオ" pitchFamily="50" charset="-128"/>
                <a:ea typeface="メイリオ" pitchFamily="50" charset="-128"/>
                <a:cs typeface="メイリオ" pitchFamily="50" charset="-128"/>
              </a:rPr>
              <a:t>運営費交付金</a:t>
            </a:r>
            <a:r>
              <a:rPr kumimoji="1" lang="en-US" altLang="ja-JP" sz="1400" b="0" i="0" u="none" strike="noStrike" kern="1200" cap="none" spc="0" normalizeH="0" baseline="0" noProof="0" dirty="0">
                <a:ln>
                  <a:noFill/>
                </a:ln>
                <a:solidFill>
                  <a:prstClr val="black"/>
                </a:solidFill>
                <a:effectLst/>
                <a:uLnTx/>
                <a:uFillTx/>
                <a:latin typeface="メイリオ" pitchFamily="50" charset="-128"/>
                <a:ea typeface="メイリオ" pitchFamily="50" charset="-128"/>
                <a:cs typeface="メイリオ" pitchFamily="50" charset="-128"/>
              </a:rPr>
              <a:t>】</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50" b="0" i="0" u="none" strike="noStrike" kern="1200" cap="none" spc="0" normalizeH="0" baseline="0" noProof="0" dirty="0">
                <a:ln>
                  <a:noFill/>
                </a:ln>
                <a:solidFill>
                  <a:prstClr val="black"/>
                </a:solidFill>
                <a:effectLst/>
                <a:uLnTx/>
                <a:uFillTx/>
                <a:latin typeface="メイリオ" pitchFamily="50" charset="-128"/>
                <a:ea typeface="メイリオ" pitchFamily="50" charset="-128"/>
                <a:cs typeface="メイリオ" pitchFamily="50" charset="-128"/>
              </a:rPr>
              <a:t>※2014</a:t>
            </a:r>
            <a:r>
              <a:rPr kumimoji="1" lang="ja-JP" altLang="en-US" sz="1050" b="0" i="0" u="none" strike="noStrike" kern="1200" cap="none" spc="0" normalizeH="0" baseline="0" noProof="0" dirty="0">
                <a:ln>
                  <a:noFill/>
                </a:ln>
                <a:solidFill>
                  <a:prstClr val="black"/>
                </a:solidFill>
                <a:effectLst/>
                <a:uLnTx/>
                <a:uFillTx/>
                <a:latin typeface="メイリオ" pitchFamily="50" charset="-128"/>
                <a:ea typeface="メイリオ" pitchFamily="50" charset="-128"/>
                <a:cs typeface="メイリオ" pitchFamily="50" charset="-128"/>
              </a:rPr>
              <a:t>までは繰出金</a:t>
            </a:r>
            <a:endParaRPr kumimoji="1" lang="en-US" altLang="ja-JP" sz="1050" b="0" i="0" u="none" strike="noStrike" kern="1200" cap="none" spc="0" normalizeH="0" baseline="0" noProof="0" dirty="0">
              <a:ln>
                <a:noFill/>
              </a:ln>
              <a:solidFill>
                <a:prstClr val="black"/>
              </a:solidFill>
              <a:effectLst/>
              <a:uLnTx/>
              <a:uFillTx/>
              <a:latin typeface="メイリオ" pitchFamily="50" charset="-128"/>
              <a:ea typeface="メイリオ" pitchFamily="50" charset="-128"/>
              <a:cs typeface="メイリオ" pitchFamily="50" charset="-128"/>
            </a:endParaRPr>
          </a:p>
        </p:txBody>
      </p:sp>
      <p:sp>
        <p:nvSpPr>
          <p:cNvPr id="11" name="四角形吹き出し 10"/>
          <p:cNvSpPr/>
          <p:nvPr/>
        </p:nvSpPr>
        <p:spPr>
          <a:xfrm>
            <a:off x="5244374" y="6056867"/>
            <a:ext cx="954107" cy="400110"/>
          </a:xfrm>
          <a:prstGeom prst="wedgeRectCallout">
            <a:avLst>
              <a:gd name="adj1" fmla="val 21861"/>
              <a:gd name="adj2" fmla="val -165221"/>
            </a:avLst>
          </a:prstGeom>
          <a:noFill/>
          <a:ln w="12700"/>
        </p:spPr>
        <p:style>
          <a:lnRef idx="2">
            <a:schemeClr val="dk1"/>
          </a:lnRef>
          <a:fillRef idx="1">
            <a:schemeClr val="lt1"/>
          </a:fillRef>
          <a:effectRef idx="0">
            <a:schemeClr val="dk1"/>
          </a:effectRef>
          <a:fontRef idx="minor">
            <a:schemeClr val="dk1"/>
          </a:fontRef>
        </p:style>
        <p:txBody>
          <a:bodyPr wrap="none" anchor="ct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メイリオ" pitchFamily="50" charset="-128"/>
                <a:ea typeface="メイリオ" pitchFamily="50" charset="-128"/>
                <a:cs typeface="メイリオ" pitchFamily="50" charset="-128"/>
              </a:rPr>
              <a:t>十三移転開院</a:t>
            </a:r>
            <a:endParaRPr kumimoji="1" lang="en-US" altLang="ja-JP" sz="1000" b="0" i="0" u="none" strike="noStrike" kern="1200" cap="none" spc="0" normalizeH="0" baseline="0" noProof="0" dirty="0">
              <a:ln>
                <a:noFill/>
              </a:ln>
              <a:solidFill>
                <a:prstClr val="black"/>
              </a:solidFill>
              <a:effectLst/>
              <a:uLnTx/>
              <a:uFillTx/>
              <a:latin typeface="メイリオ" pitchFamily="50" charset="-128"/>
              <a:ea typeface="メイリオ" pitchFamily="50" charset="-128"/>
              <a:cs typeface="メイリオ"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メイリオ" pitchFamily="50" charset="-128"/>
                <a:ea typeface="メイリオ" pitchFamily="50" charset="-128"/>
                <a:cs typeface="メイリオ" pitchFamily="50" charset="-128"/>
              </a:rPr>
              <a:t>（</a:t>
            </a:r>
            <a:r>
              <a:rPr kumimoji="1" lang="en-US" altLang="ja-JP" sz="1000" b="0" i="0" u="none" strike="noStrike" kern="1200" cap="none" spc="0" normalizeH="0" baseline="0" noProof="0" dirty="0">
                <a:ln>
                  <a:noFill/>
                </a:ln>
                <a:solidFill>
                  <a:prstClr val="black"/>
                </a:solidFill>
                <a:effectLst/>
                <a:uLnTx/>
                <a:uFillTx/>
                <a:latin typeface="メイリオ" pitchFamily="50" charset="-128"/>
                <a:ea typeface="メイリオ" pitchFamily="50" charset="-128"/>
                <a:cs typeface="メイリオ" pitchFamily="50" charset="-128"/>
              </a:rPr>
              <a:t>2002</a:t>
            </a:r>
            <a:r>
              <a:rPr kumimoji="1" lang="ja-JP" altLang="en-US" sz="1000" b="0" i="0" u="none" strike="noStrike" kern="1200" cap="none" spc="0" normalizeH="0" baseline="0" noProof="0" dirty="0">
                <a:ln>
                  <a:noFill/>
                </a:ln>
                <a:solidFill>
                  <a:prstClr val="black"/>
                </a:solidFill>
                <a:effectLst/>
                <a:uLnTx/>
                <a:uFillTx/>
                <a:latin typeface="メイリオ" pitchFamily="50" charset="-128"/>
                <a:ea typeface="メイリオ" pitchFamily="50" charset="-128"/>
                <a:cs typeface="メイリオ" pitchFamily="50" charset="-128"/>
              </a:rPr>
              <a:t>）</a:t>
            </a:r>
            <a:endParaRPr kumimoji="1" lang="en-US" altLang="ja-JP" sz="1000" b="0" i="0" u="none" strike="noStrike" kern="1200" cap="none" spc="0" normalizeH="0" baseline="0" noProof="0" dirty="0">
              <a:ln>
                <a:noFill/>
              </a:ln>
              <a:solidFill>
                <a:prstClr val="black"/>
              </a:solidFill>
              <a:effectLst/>
              <a:uLnTx/>
              <a:uFillTx/>
              <a:latin typeface="メイリオ" pitchFamily="50" charset="-128"/>
              <a:ea typeface="メイリオ" pitchFamily="50" charset="-128"/>
              <a:cs typeface="メイリオ" pitchFamily="50" charset="-128"/>
            </a:endParaRPr>
          </a:p>
        </p:txBody>
      </p:sp>
      <p:sp>
        <p:nvSpPr>
          <p:cNvPr id="12" name="四角形吹き出し 11"/>
          <p:cNvSpPr/>
          <p:nvPr/>
        </p:nvSpPr>
        <p:spPr>
          <a:xfrm>
            <a:off x="4260360" y="6065020"/>
            <a:ext cx="866241" cy="400110"/>
          </a:xfrm>
          <a:prstGeom prst="wedgeRectCallout">
            <a:avLst>
              <a:gd name="adj1" fmla="val 26233"/>
              <a:gd name="adj2" fmla="val -148987"/>
            </a:avLst>
          </a:prstGeom>
          <a:noFill/>
          <a:ln w="12700"/>
        </p:spPr>
        <p:style>
          <a:lnRef idx="2">
            <a:schemeClr val="dk1"/>
          </a:lnRef>
          <a:fillRef idx="1">
            <a:schemeClr val="lt1"/>
          </a:fillRef>
          <a:effectRef idx="0">
            <a:schemeClr val="dk1"/>
          </a:effectRef>
          <a:fontRef idx="minor">
            <a:schemeClr val="dk1"/>
          </a:fontRef>
        </p:style>
        <p:txBody>
          <a:bodyPr wrap="square" anchor="ct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メイリオ" pitchFamily="50" charset="-128"/>
                <a:ea typeface="メイリオ" pitchFamily="50" charset="-128"/>
                <a:cs typeface="メイリオ" pitchFamily="50" charset="-128"/>
              </a:rPr>
              <a:t>市総合開院</a:t>
            </a:r>
            <a:endParaRPr kumimoji="1" lang="en-US" altLang="ja-JP" sz="1000" b="0" i="0" u="none" strike="noStrike" kern="1200" cap="none" spc="0" normalizeH="0" baseline="0" noProof="0" dirty="0">
              <a:ln>
                <a:noFill/>
              </a:ln>
              <a:solidFill>
                <a:prstClr val="black"/>
              </a:solidFill>
              <a:effectLst/>
              <a:uLnTx/>
              <a:uFillTx/>
              <a:latin typeface="メイリオ" pitchFamily="50" charset="-128"/>
              <a:ea typeface="メイリオ" pitchFamily="50" charset="-128"/>
              <a:cs typeface="メイリオ"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メイリオ" pitchFamily="50" charset="-128"/>
                <a:ea typeface="メイリオ" pitchFamily="50" charset="-128"/>
                <a:cs typeface="メイリオ" pitchFamily="50" charset="-128"/>
              </a:rPr>
              <a:t>（</a:t>
            </a:r>
            <a:r>
              <a:rPr kumimoji="1" lang="en-US" altLang="ja-JP" sz="1000" b="0" i="0" u="none" strike="noStrike" kern="1200" cap="none" spc="0" normalizeH="0" baseline="0" noProof="0" dirty="0">
                <a:ln>
                  <a:noFill/>
                </a:ln>
                <a:solidFill>
                  <a:prstClr val="black"/>
                </a:solidFill>
                <a:effectLst/>
                <a:uLnTx/>
                <a:uFillTx/>
                <a:latin typeface="メイリオ" pitchFamily="50" charset="-128"/>
                <a:ea typeface="メイリオ" pitchFamily="50" charset="-128"/>
                <a:cs typeface="メイリオ" pitchFamily="50" charset="-128"/>
              </a:rPr>
              <a:t>1993)</a:t>
            </a:r>
            <a:endParaRPr kumimoji="1" lang="ja-JP" altLang="en-US" sz="1000" b="0" i="0" u="none" strike="noStrike" kern="1200" cap="none" spc="0" normalizeH="0" baseline="0" noProof="0" dirty="0">
              <a:ln>
                <a:noFill/>
              </a:ln>
              <a:solidFill>
                <a:prstClr val="black"/>
              </a:solidFill>
              <a:effectLst/>
              <a:uLnTx/>
              <a:uFillTx/>
              <a:latin typeface="メイリオ" pitchFamily="50" charset="-128"/>
              <a:ea typeface="メイリオ" pitchFamily="50" charset="-128"/>
              <a:cs typeface="メイリオ" pitchFamily="50" charset="-128"/>
            </a:endParaRPr>
          </a:p>
        </p:txBody>
      </p:sp>
      <p:sp>
        <p:nvSpPr>
          <p:cNvPr id="13" name="四角形吹き出し 12"/>
          <p:cNvSpPr/>
          <p:nvPr/>
        </p:nvSpPr>
        <p:spPr>
          <a:xfrm>
            <a:off x="7520270" y="5902828"/>
            <a:ext cx="1066203" cy="553998"/>
          </a:xfrm>
          <a:prstGeom prst="wedgeRectCallout">
            <a:avLst>
              <a:gd name="adj1" fmla="val -63351"/>
              <a:gd name="adj2" fmla="val -97127"/>
            </a:avLst>
          </a:prstGeom>
          <a:noFill/>
          <a:ln w="12700"/>
        </p:spPr>
        <p:style>
          <a:lnRef idx="2">
            <a:schemeClr val="dk1"/>
          </a:lnRef>
          <a:fillRef idx="1">
            <a:schemeClr val="lt1"/>
          </a:fillRef>
          <a:effectRef idx="0">
            <a:schemeClr val="dk1"/>
          </a:effectRef>
          <a:fontRef idx="minor">
            <a:schemeClr val="dk1"/>
          </a:fontRef>
        </p:style>
        <p:txBody>
          <a:bodyPr wrap="square" anchor="ct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メイリオ" pitchFamily="50" charset="-128"/>
                <a:ea typeface="メイリオ" pitchFamily="50" charset="-128"/>
                <a:cs typeface="メイリオ" pitchFamily="50" charset="-128"/>
              </a:rPr>
              <a:t>地方独立行政</a:t>
            </a:r>
            <a:endParaRPr kumimoji="1" lang="en-US" altLang="ja-JP" sz="1000" b="0" i="0" u="none" strike="noStrike" kern="1200" cap="none" spc="0" normalizeH="0" baseline="0" noProof="0" dirty="0">
              <a:ln>
                <a:noFill/>
              </a:ln>
              <a:solidFill>
                <a:prstClr val="black"/>
              </a:solidFill>
              <a:effectLst/>
              <a:uLnTx/>
              <a:uFillTx/>
              <a:latin typeface="メイリオ" pitchFamily="50" charset="-128"/>
              <a:ea typeface="メイリオ" pitchFamily="50" charset="-128"/>
              <a:cs typeface="メイリオ"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メイリオ" pitchFamily="50" charset="-128"/>
                <a:ea typeface="メイリオ" pitchFamily="50" charset="-128"/>
                <a:cs typeface="メイリオ" pitchFamily="50" charset="-128"/>
              </a:rPr>
              <a:t>法人移行</a:t>
            </a:r>
            <a:endParaRPr kumimoji="1" lang="en-US" altLang="ja-JP" sz="1000" b="0" i="0" u="none" strike="noStrike" kern="1200" cap="none" spc="0" normalizeH="0" baseline="0" noProof="0" dirty="0">
              <a:ln>
                <a:noFill/>
              </a:ln>
              <a:solidFill>
                <a:prstClr val="black"/>
              </a:solidFill>
              <a:effectLst/>
              <a:uLnTx/>
              <a:uFillTx/>
              <a:latin typeface="メイリオ" pitchFamily="50" charset="-128"/>
              <a:ea typeface="メイリオ" pitchFamily="50" charset="-128"/>
              <a:cs typeface="メイリオ"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メイリオ" pitchFamily="50" charset="-128"/>
                <a:ea typeface="メイリオ" pitchFamily="50" charset="-128"/>
                <a:cs typeface="メイリオ" pitchFamily="50" charset="-128"/>
              </a:rPr>
              <a:t>（</a:t>
            </a:r>
            <a:r>
              <a:rPr kumimoji="1" lang="en-US" altLang="ja-JP" sz="1000" b="0" i="0" u="none" strike="noStrike" kern="1200" cap="none" spc="0" normalizeH="0" baseline="0" noProof="0" dirty="0">
                <a:ln>
                  <a:noFill/>
                </a:ln>
                <a:solidFill>
                  <a:prstClr val="black"/>
                </a:solidFill>
                <a:effectLst/>
                <a:uLnTx/>
                <a:uFillTx/>
                <a:latin typeface="メイリオ" pitchFamily="50" charset="-128"/>
                <a:ea typeface="メイリオ" pitchFamily="50" charset="-128"/>
                <a:cs typeface="メイリオ" pitchFamily="50" charset="-128"/>
              </a:rPr>
              <a:t>2014.10</a:t>
            </a:r>
            <a:r>
              <a:rPr kumimoji="1" lang="ja-JP" altLang="en-US" sz="1000" b="0" i="0" u="none" strike="noStrike" kern="1200" cap="none" spc="0" normalizeH="0" baseline="0" noProof="0" dirty="0">
                <a:ln>
                  <a:noFill/>
                </a:ln>
                <a:solidFill>
                  <a:prstClr val="black"/>
                </a:solidFill>
                <a:effectLst/>
                <a:uLnTx/>
                <a:uFillTx/>
                <a:latin typeface="メイリオ" pitchFamily="50" charset="-128"/>
                <a:ea typeface="メイリオ" pitchFamily="50" charset="-128"/>
                <a:cs typeface="メイリオ" pitchFamily="50" charset="-128"/>
              </a:rPr>
              <a:t>）</a:t>
            </a:r>
          </a:p>
        </p:txBody>
      </p:sp>
      <p:sp>
        <p:nvSpPr>
          <p:cNvPr id="14" name="テキスト ボックス 13"/>
          <p:cNvSpPr txBox="1"/>
          <p:nvPr/>
        </p:nvSpPr>
        <p:spPr>
          <a:xfrm>
            <a:off x="6012160" y="1950312"/>
            <a:ext cx="1261885" cy="307777"/>
          </a:xfrm>
          <a:prstGeom prst="rect">
            <a:avLst/>
          </a:prstGeom>
          <a:noFill/>
          <a:ln>
            <a:noFill/>
          </a:ln>
          <a:effectLst/>
        </p:spPr>
        <p:style>
          <a:lnRef idx="1">
            <a:schemeClr val="accent1"/>
          </a:lnRef>
          <a:fillRef idx="2">
            <a:schemeClr val="accent1"/>
          </a:fillRef>
          <a:effectRef idx="1">
            <a:schemeClr val="accent1"/>
          </a:effectRef>
          <a:fontRef idx="minor">
            <a:schemeClr val="dk1"/>
          </a:fontRef>
        </p:style>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400" b="0" i="0" u="none" strike="noStrike" kern="1200" cap="none" spc="0" normalizeH="0" baseline="0" noProof="0" dirty="0">
                <a:ln>
                  <a:noFill/>
                </a:ln>
                <a:solidFill>
                  <a:prstClr val="black"/>
                </a:solidFill>
                <a:effectLst/>
                <a:uLnTx/>
                <a:uFillTx/>
                <a:latin typeface="メイリオ" pitchFamily="50" charset="-128"/>
                <a:ea typeface="メイリオ" pitchFamily="50" charset="-128"/>
                <a:cs typeface="メイリオ" pitchFamily="50" charset="-128"/>
              </a:rPr>
              <a:t>【</a:t>
            </a:r>
            <a:r>
              <a:rPr kumimoji="1" lang="ja-JP" altLang="en-US" sz="1400" b="0" i="0" u="none" strike="noStrike" kern="1200" cap="none" spc="0" normalizeH="0" baseline="0" noProof="0" dirty="0">
                <a:ln>
                  <a:noFill/>
                </a:ln>
                <a:solidFill>
                  <a:prstClr val="black"/>
                </a:solidFill>
                <a:effectLst/>
                <a:uLnTx/>
                <a:uFillTx/>
                <a:latin typeface="メイリオ" pitchFamily="50" charset="-128"/>
                <a:ea typeface="メイリオ" pitchFamily="50" charset="-128"/>
                <a:cs typeface="メイリオ" pitchFamily="50" charset="-128"/>
              </a:rPr>
              <a:t>経常損益</a:t>
            </a:r>
            <a:r>
              <a:rPr kumimoji="1" lang="en-US" altLang="ja-JP" sz="1400" b="0" i="0" u="none" strike="noStrike" kern="1200" cap="none" spc="0" normalizeH="0" baseline="0" noProof="0" dirty="0">
                <a:ln>
                  <a:noFill/>
                </a:ln>
                <a:solidFill>
                  <a:prstClr val="black"/>
                </a:solidFill>
                <a:effectLst/>
                <a:uLnTx/>
                <a:uFillTx/>
                <a:latin typeface="メイリオ" pitchFamily="50" charset="-128"/>
                <a:ea typeface="メイリオ" pitchFamily="50" charset="-128"/>
                <a:cs typeface="メイリオ" pitchFamily="50" charset="-128"/>
              </a:rPr>
              <a:t>】</a:t>
            </a:r>
          </a:p>
        </p:txBody>
      </p:sp>
      <p:cxnSp>
        <p:nvCxnSpPr>
          <p:cNvPr id="20" name="直線コネクタ 19"/>
          <p:cNvCxnSpPr/>
          <p:nvPr/>
        </p:nvCxnSpPr>
        <p:spPr>
          <a:xfrm>
            <a:off x="251520" y="764704"/>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2" name="正方形/長方形 21"/>
          <p:cNvSpPr/>
          <p:nvPr/>
        </p:nvSpPr>
        <p:spPr>
          <a:xfrm>
            <a:off x="251520" y="332656"/>
            <a:ext cx="4680520" cy="369332"/>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srgbClr val="000000"/>
                </a:solidFill>
                <a:effectLst/>
                <a:uLnTx/>
                <a:uFillTx/>
                <a:latin typeface="ＭＳ Ｐゴシック" pitchFamily="50" charset="-128"/>
                <a:ea typeface="ＭＳ Ｐゴシック" pitchFamily="50" charset="-128"/>
                <a:cs typeface="+mn-cs"/>
              </a:rPr>
              <a:t>病院収支の改善</a:t>
            </a:r>
            <a:endParaRPr kumimoji="1" lang="zh-CN" altLang="en-US" sz="1800" b="1" i="0" u="none" strike="noStrike" kern="1200" cap="none" spc="0" normalizeH="0" baseline="0" noProof="0" dirty="0">
              <a:ln>
                <a:noFill/>
              </a:ln>
              <a:solidFill>
                <a:srgbClr val="000000"/>
              </a:solidFill>
              <a:effectLst/>
              <a:uLnTx/>
              <a:uFillTx/>
              <a:latin typeface="ＭＳ Ｐゴシック" pitchFamily="50" charset="-128"/>
              <a:ea typeface="ＭＳ Ｐゴシック" pitchFamily="50" charset="-128"/>
              <a:cs typeface="+mn-cs"/>
            </a:endParaRPr>
          </a:p>
        </p:txBody>
      </p:sp>
      <p:sp>
        <p:nvSpPr>
          <p:cNvPr id="23" name="テキスト ボックス 22"/>
          <p:cNvSpPr txBox="1"/>
          <p:nvPr/>
        </p:nvSpPr>
        <p:spPr>
          <a:xfrm>
            <a:off x="537586" y="758353"/>
            <a:ext cx="8424936" cy="80021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年々抑制傾向にあるものの、政策医療等に年間数十億円の公費負担を実施。</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経常損益については、経営改善に取り組んだ結果、</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2009</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年度以降、黒字に転じた。</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地方独立行政法人化以降、自己資本比率は改善している。</a:t>
            </a:r>
          </a:p>
        </p:txBody>
      </p:sp>
      <p:sp>
        <p:nvSpPr>
          <p:cNvPr id="15" name="テキスト ボックス 14"/>
          <p:cNvSpPr txBox="1"/>
          <p:nvPr/>
        </p:nvSpPr>
        <p:spPr>
          <a:xfrm>
            <a:off x="179512" y="2150654"/>
            <a:ext cx="864096" cy="2616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億円</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endPar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16" name="テキスト ボックス 15"/>
          <p:cNvSpPr txBox="1"/>
          <p:nvPr/>
        </p:nvSpPr>
        <p:spPr>
          <a:xfrm>
            <a:off x="4427984" y="2222662"/>
            <a:ext cx="864096" cy="2616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億円</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endPar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17" name="テキスト ボックス 16"/>
          <p:cNvSpPr txBox="1"/>
          <p:nvPr/>
        </p:nvSpPr>
        <p:spPr>
          <a:xfrm>
            <a:off x="3883007" y="4457785"/>
            <a:ext cx="648072" cy="2616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endPar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18" name="テキスト ボックス 17"/>
          <p:cNvSpPr txBox="1"/>
          <p:nvPr/>
        </p:nvSpPr>
        <p:spPr>
          <a:xfrm>
            <a:off x="7960806" y="4855477"/>
            <a:ext cx="648072" cy="2616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endPar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24" name="正方形/長方形 23"/>
          <p:cNvSpPr/>
          <p:nvPr/>
        </p:nvSpPr>
        <p:spPr>
          <a:xfrm>
            <a:off x="7963253" y="404664"/>
            <a:ext cx="1073243" cy="369332"/>
          </a:xfrm>
          <a:prstGeom prst="rect">
            <a:avLst/>
          </a:prstGeom>
          <a:noFill/>
        </p:spPr>
        <p:txBody>
          <a:bodyPr wrap="none">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Why</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p>
        </p:txBody>
      </p:sp>
      <p:sp>
        <p:nvSpPr>
          <p:cNvPr id="28" name="四角形吹き出し 27"/>
          <p:cNvSpPr/>
          <p:nvPr/>
        </p:nvSpPr>
        <p:spPr>
          <a:xfrm>
            <a:off x="6296341" y="5897883"/>
            <a:ext cx="1135025" cy="553998"/>
          </a:xfrm>
          <a:prstGeom prst="wedgeRectCallout">
            <a:avLst>
              <a:gd name="adj1" fmla="val -11438"/>
              <a:gd name="adj2" fmla="val -95908"/>
            </a:avLst>
          </a:prstGeom>
          <a:noFill/>
          <a:ln w="12700"/>
        </p:spPr>
        <p:style>
          <a:lnRef idx="2">
            <a:schemeClr val="dk1"/>
          </a:lnRef>
          <a:fillRef idx="1">
            <a:schemeClr val="lt1"/>
          </a:fillRef>
          <a:effectRef idx="0">
            <a:schemeClr val="dk1"/>
          </a:effectRef>
          <a:fontRef idx="minor">
            <a:schemeClr val="dk1"/>
          </a:fontRef>
        </p:style>
        <p:txBody>
          <a:bodyPr wrap="square" anchor="ct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メイリオ" pitchFamily="50" charset="-128"/>
                <a:ea typeface="メイリオ" pitchFamily="50" charset="-128"/>
                <a:cs typeface="メイリオ" pitchFamily="50" charset="-128"/>
              </a:rPr>
              <a:t>地方公営企業法</a:t>
            </a:r>
            <a:endParaRPr kumimoji="1" lang="en-US" altLang="ja-JP" sz="1000" b="0" i="0" u="none" strike="noStrike" kern="1200" cap="none" spc="0" normalizeH="0" baseline="0" noProof="0" dirty="0">
              <a:ln>
                <a:noFill/>
              </a:ln>
              <a:solidFill>
                <a:prstClr val="black"/>
              </a:solidFill>
              <a:effectLst/>
              <a:uLnTx/>
              <a:uFillTx/>
              <a:latin typeface="メイリオ" pitchFamily="50" charset="-128"/>
              <a:ea typeface="メイリオ" pitchFamily="50" charset="-128"/>
              <a:cs typeface="メイリオ"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メイリオ" pitchFamily="50" charset="-128"/>
                <a:ea typeface="メイリオ" pitchFamily="50" charset="-128"/>
                <a:cs typeface="メイリオ" pitchFamily="50" charset="-128"/>
              </a:rPr>
              <a:t>全部適用移行</a:t>
            </a:r>
            <a:endParaRPr kumimoji="1" lang="en-US" altLang="ja-JP" sz="1000" b="0" i="0" u="none" strike="noStrike" kern="1200" cap="none" spc="0" normalizeH="0" baseline="0" noProof="0" dirty="0">
              <a:ln>
                <a:noFill/>
              </a:ln>
              <a:solidFill>
                <a:prstClr val="black"/>
              </a:solidFill>
              <a:effectLst/>
              <a:uLnTx/>
              <a:uFillTx/>
              <a:latin typeface="メイリオ" pitchFamily="50" charset="-128"/>
              <a:ea typeface="メイリオ" pitchFamily="50" charset="-128"/>
              <a:cs typeface="メイリオ"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メイリオ" pitchFamily="50" charset="-128"/>
                <a:ea typeface="メイリオ" pitchFamily="50" charset="-128"/>
                <a:cs typeface="メイリオ" pitchFamily="50" charset="-128"/>
              </a:rPr>
              <a:t>（</a:t>
            </a:r>
            <a:r>
              <a:rPr kumimoji="1" lang="en-US" altLang="ja-JP" sz="1000" b="0" i="0" u="none" strike="noStrike" kern="1200" cap="none" spc="0" normalizeH="0" baseline="0" noProof="0" dirty="0">
                <a:ln>
                  <a:noFill/>
                </a:ln>
                <a:solidFill>
                  <a:prstClr val="black"/>
                </a:solidFill>
                <a:effectLst/>
                <a:uLnTx/>
                <a:uFillTx/>
                <a:latin typeface="メイリオ" pitchFamily="50" charset="-128"/>
                <a:ea typeface="メイリオ" pitchFamily="50" charset="-128"/>
                <a:cs typeface="メイリオ" pitchFamily="50" charset="-128"/>
              </a:rPr>
              <a:t>2009</a:t>
            </a:r>
            <a:r>
              <a:rPr kumimoji="1" lang="ja-JP" altLang="en-US" sz="1000" b="0" i="0" u="none" strike="noStrike" kern="1200" cap="none" spc="0" normalizeH="0" baseline="0" noProof="0" dirty="0">
                <a:ln>
                  <a:noFill/>
                </a:ln>
                <a:solidFill>
                  <a:prstClr val="black"/>
                </a:solidFill>
                <a:effectLst/>
                <a:uLnTx/>
                <a:uFillTx/>
                <a:latin typeface="メイリオ" pitchFamily="50" charset="-128"/>
                <a:ea typeface="メイリオ" pitchFamily="50" charset="-128"/>
                <a:cs typeface="メイリオ" pitchFamily="50" charset="-128"/>
              </a:rPr>
              <a:t>）</a:t>
            </a:r>
          </a:p>
        </p:txBody>
      </p:sp>
      <p:sp>
        <p:nvSpPr>
          <p:cNvPr id="31" name="テキスト ボックス 30"/>
          <p:cNvSpPr txBox="1"/>
          <p:nvPr/>
        </p:nvSpPr>
        <p:spPr>
          <a:xfrm>
            <a:off x="0" y="0"/>
            <a:ext cx="4777066" cy="2616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Ⅱ</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公民連携</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経営形態の見直し</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独立行政法人化</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・病院</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35" name="テキスト ボックス 34"/>
          <p:cNvSpPr txBox="1"/>
          <p:nvPr/>
        </p:nvSpPr>
        <p:spPr>
          <a:xfrm>
            <a:off x="1702353" y="4778068"/>
            <a:ext cx="1620957" cy="307777"/>
          </a:xfrm>
          <a:prstGeom prst="rect">
            <a:avLst/>
          </a:prstGeom>
          <a:solidFill>
            <a:schemeClr val="bg1"/>
          </a:solidFill>
          <a:ln>
            <a:noFill/>
          </a:ln>
          <a:effectLst/>
        </p:spPr>
        <p:style>
          <a:lnRef idx="1">
            <a:schemeClr val="accent2"/>
          </a:lnRef>
          <a:fillRef idx="2">
            <a:schemeClr val="accent2"/>
          </a:fillRef>
          <a:effectRef idx="1">
            <a:schemeClr val="accent2"/>
          </a:effectRef>
          <a:fontRef idx="minor">
            <a:schemeClr val="dk1"/>
          </a:fontRef>
        </p:style>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400" b="0" i="0" u="none" strike="noStrike" kern="1200" cap="none" spc="0" normalizeH="0" baseline="0" noProof="0" dirty="0">
                <a:ln>
                  <a:noFill/>
                </a:ln>
                <a:solidFill>
                  <a:prstClr val="black"/>
                </a:solidFill>
                <a:effectLst/>
                <a:uLnTx/>
                <a:uFillTx/>
                <a:latin typeface="メイリオ" pitchFamily="50" charset="-128"/>
                <a:ea typeface="メイリオ" pitchFamily="50" charset="-128"/>
                <a:cs typeface="メイリオ" pitchFamily="50" charset="-128"/>
              </a:rPr>
              <a:t>【</a:t>
            </a:r>
            <a:r>
              <a:rPr kumimoji="1" lang="ja-JP" altLang="en-US" sz="1400" b="0" i="0" u="none" strike="noStrike" kern="1200" cap="none" spc="0" normalizeH="0" baseline="0" noProof="0" dirty="0">
                <a:ln>
                  <a:noFill/>
                </a:ln>
                <a:solidFill>
                  <a:prstClr val="black"/>
                </a:solidFill>
                <a:effectLst/>
                <a:uLnTx/>
                <a:uFillTx/>
                <a:latin typeface="メイリオ" pitchFamily="50" charset="-128"/>
                <a:ea typeface="メイリオ" pitchFamily="50" charset="-128"/>
                <a:cs typeface="メイリオ" pitchFamily="50" charset="-128"/>
              </a:rPr>
              <a:t>自己資本比率</a:t>
            </a:r>
            <a:r>
              <a:rPr kumimoji="1" lang="en-US" altLang="ja-JP" sz="1400" b="0" i="0" u="none" strike="noStrike" kern="1200" cap="none" spc="0" normalizeH="0" baseline="0" noProof="0" dirty="0">
                <a:ln>
                  <a:noFill/>
                </a:ln>
                <a:solidFill>
                  <a:prstClr val="black"/>
                </a:solidFill>
                <a:effectLst/>
                <a:uLnTx/>
                <a:uFillTx/>
                <a:latin typeface="メイリオ" pitchFamily="50" charset="-128"/>
                <a:ea typeface="メイリオ" pitchFamily="50" charset="-128"/>
                <a:cs typeface="メイリオ" pitchFamily="50" charset="-128"/>
              </a:rPr>
              <a:t>】</a:t>
            </a:r>
          </a:p>
        </p:txBody>
      </p:sp>
      <p:sp>
        <p:nvSpPr>
          <p:cNvPr id="49" name="テキスト ボックス 48"/>
          <p:cNvSpPr txBox="1"/>
          <p:nvPr/>
        </p:nvSpPr>
        <p:spPr>
          <a:xfrm>
            <a:off x="3612288" y="6525957"/>
            <a:ext cx="648072" cy="2616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endPar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26" name="角丸四角形 1">
            <a:extLst>
              <a:ext uri="{FF2B5EF4-FFF2-40B4-BE49-F238E27FC236}">
                <a16:creationId xmlns:a16="http://schemas.microsoft.com/office/drawing/2014/main" id="{A419C5E8-323C-BB16-1075-AB750C155326}"/>
              </a:ext>
            </a:extLst>
          </p:cNvPr>
          <p:cNvSpPr/>
          <p:nvPr/>
        </p:nvSpPr>
        <p:spPr>
          <a:xfrm>
            <a:off x="7884368" y="2344313"/>
            <a:ext cx="702106" cy="3345981"/>
          </a:xfrm>
          <a:prstGeom prst="roundRect">
            <a:avLst>
              <a:gd name="adj" fmla="val 5588"/>
            </a:avLst>
          </a:prstGeom>
          <a:solidFill>
            <a:schemeClr val="accent5">
              <a:lumMod val="20000"/>
              <a:lumOff val="80000"/>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27" name="角丸四角形 1">
            <a:extLst>
              <a:ext uri="{FF2B5EF4-FFF2-40B4-BE49-F238E27FC236}">
                <a16:creationId xmlns:a16="http://schemas.microsoft.com/office/drawing/2014/main" id="{A419C5E8-323C-BB16-1075-AB750C155326}"/>
              </a:ext>
            </a:extLst>
          </p:cNvPr>
          <p:cNvSpPr/>
          <p:nvPr/>
        </p:nvSpPr>
        <p:spPr>
          <a:xfrm>
            <a:off x="3531106" y="2344313"/>
            <a:ext cx="512284" cy="2247150"/>
          </a:xfrm>
          <a:prstGeom prst="roundRect">
            <a:avLst>
              <a:gd name="adj" fmla="val 5588"/>
            </a:avLst>
          </a:prstGeom>
          <a:solidFill>
            <a:schemeClr val="accent5">
              <a:lumMod val="20000"/>
              <a:lumOff val="80000"/>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2" name="スライド番号プレースホルダー 1"/>
          <p:cNvSpPr>
            <a:spLocks noGrp="1"/>
          </p:cNvSpPr>
          <p:nvPr>
            <p:ph type="sldNum" sz="quarter" idx="12"/>
          </p:nvPr>
        </p:nvSpPr>
        <p:spPr/>
        <p:txBody>
          <a:bodyPr/>
          <a:lstStyle/>
          <a:p>
            <a:fld id="{CCEC3038-1CF1-4B63-9920-55248DCFBA97}" type="slidenum">
              <a:rPr kumimoji="1" lang="ja-JP" altLang="en-US" smtClean="0"/>
              <a:pPr/>
              <a:t>135</a:t>
            </a:fld>
            <a:endParaRPr kumimoji="1" lang="ja-JP" altLang="en-US"/>
          </a:p>
        </p:txBody>
      </p:sp>
      <p:sp>
        <p:nvSpPr>
          <p:cNvPr id="29" name="角丸四角形 1">
            <a:extLst>
              <a:ext uri="{FF2B5EF4-FFF2-40B4-BE49-F238E27FC236}">
                <a16:creationId xmlns:a16="http://schemas.microsoft.com/office/drawing/2014/main" id="{A419C5E8-323C-BB16-1075-AB750C155326}"/>
              </a:ext>
            </a:extLst>
          </p:cNvPr>
          <p:cNvSpPr/>
          <p:nvPr/>
        </p:nvSpPr>
        <p:spPr>
          <a:xfrm>
            <a:off x="471179" y="4778067"/>
            <a:ext cx="3671407" cy="1992259"/>
          </a:xfrm>
          <a:prstGeom prst="roundRect">
            <a:avLst>
              <a:gd name="adj" fmla="val 5588"/>
            </a:avLst>
          </a:prstGeom>
          <a:solidFill>
            <a:schemeClr val="accent5">
              <a:lumMod val="20000"/>
              <a:lumOff val="80000"/>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Tree>
    <p:extLst>
      <p:ext uri="{BB962C8B-B14F-4D97-AF65-F5344CB8AC3E}">
        <p14:creationId xmlns:p14="http://schemas.microsoft.com/office/powerpoint/2010/main" val="849738133"/>
      </p:ext>
    </p:extLst>
  </p:cSld>
  <p:clrMapOvr>
    <a:masterClrMapping/>
  </p:clrMapOvr>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 name="角丸四角形 34"/>
          <p:cNvSpPr/>
          <p:nvPr/>
        </p:nvSpPr>
        <p:spPr>
          <a:xfrm>
            <a:off x="789181" y="5255642"/>
            <a:ext cx="1665789" cy="378898"/>
          </a:xfrm>
          <a:prstGeom prst="roundRect">
            <a:avLst>
              <a:gd name="adj" fmla="val 5685"/>
            </a:avLst>
          </a:prstGeom>
          <a:solidFill>
            <a:schemeClr val="accent6">
              <a:lumMod val="60000"/>
              <a:lumOff val="40000"/>
              <a:alpha val="5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29" name="角丸四角形 28"/>
          <p:cNvSpPr/>
          <p:nvPr/>
        </p:nvSpPr>
        <p:spPr>
          <a:xfrm>
            <a:off x="4904414" y="4766927"/>
            <a:ext cx="3371891" cy="771576"/>
          </a:xfrm>
          <a:prstGeom prst="roundRect">
            <a:avLst>
              <a:gd name="adj" fmla="val 13941"/>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ts val="2200"/>
              </a:lnSpc>
              <a:spcBef>
                <a:spcPts val="0"/>
              </a:spcBef>
              <a:spcAft>
                <a:spcPts val="0"/>
              </a:spcAft>
              <a:buClrTx/>
              <a:buSzTx/>
              <a:buFontTx/>
              <a:buNone/>
              <a:tabLst/>
              <a:defRPr/>
            </a:pP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住吉市民病院は</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2018</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3</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月末閉院</a:t>
            </a: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22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zh-TW"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住之江診療所</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は</a:t>
            </a:r>
            <a:r>
              <a:rPr kumimoji="1" lang="en-US" altLang="zh-TW"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2018</a:t>
            </a:r>
            <a:r>
              <a:rPr kumimoji="1" lang="zh-TW"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en-US" altLang="zh-TW"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4</a:t>
            </a:r>
            <a:r>
              <a:rPr kumimoji="1" lang="zh-TW"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r>
              <a:rPr kumimoji="1" lang="en-US" altLang="zh-TW"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a:t>
            </a:r>
            <a:r>
              <a:rPr kumimoji="1" lang="zh-TW"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日開</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設</a:t>
            </a:r>
            <a:endParaRPr kumimoji="1" lang="zh-TW"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33" name="角丸四角形 32"/>
          <p:cNvSpPr/>
          <p:nvPr/>
        </p:nvSpPr>
        <p:spPr>
          <a:xfrm>
            <a:off x="5364088" y="3198461"/>
            <a:ext cx="1711414" cy="310098"/>
          </a:xfrm>
          <a:prstGeom prst="roundRect">
            <a:avLst>
              <a:gd name="adj" fmla="val 13057"/>
            </a:avLst>
          </a:prstGeom>
          <a:solidFill>
            <a:schemeClr val="accent6">
              <a:lumMod val="60000"/>
              <a:lumOff val="40000"/>
              <a:alpha val="5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cxnSp>
        <p:nvCxnSpPr>
          <p:cNvPr id="9" name="直線コネクタ 8"/>
          <p:cNvCxnSpPr/>
          <p:nvPr/>
        </p:nvCxnSpPr>
        <p:spPr>
          <a:xfrm>
            <a:off x="251520" y="764704"/>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2" name="角丸四角形 11"/>
          <p:cNvSpPr/>
          <p:nvPr/>
        </p:nvSpPr>
        <p:spPr>
          <a:xfrm>
            <a:off x="456586" y="1909282"/>
            <a:ext cx="8640960" cy="4032448"/>
          </a:xfrm>
          <a:prstGeom prst="roundRect">
            <a:avLst>
              <a:gd name="adj" fmla="val 2076"/>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endParaRPr>
          </a:p>
        </p:txBody>
      </p:sp>
      <p:sp>
        <p:nvSpPr>
          <p:cNvPr id="16" name="右矢印 15"/>
          <p:cNvSpPr/>
          <p:nvPr/>
        </p:nvSpPr>
        <p:spPr>
          <a:xfrm>
            <a:off x="3141706" y="4205601"/>
            <a:ext cx="3384376" cy="504056"/>
          </a:xfrm>
          <a:prstGeom prst="rightArrow">
            <a:avLst>
              <a:gd name="adj1" fmla="val 54865"/>
              <a:gd name="adj2" fmla="val 48772"/>
            </a:avLst>
          </a:prstGeom>
          <a:solidFill>
            <a:srgbClr val="FF99FF"/>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独　立　行　政　法　人　化</a:t>
            </a:r>
          </a:p>
        </p:txBody>
      </p:sp>
      <p:sp>
        <p:nvSpPr>
          <p:cNvPr id="17" name="角丸四角形 16"/>
          <p:cNvSpPr/>
          <p:nvPr/>
        </p:nvSpPr>
        <p:spPr>
          <a:xfrm>
            <a:off x="251520" y="1268760"/>
            <a:ext cx="8640960" cy="864096"/>
          </a:xfrm>
          <a:prstGeom prst="roundRect">
            <a:avLst>
              <a:gd name="adj" fmla="val 10464"/>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5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endParaRPr>
          </a:p>
        </p:txBody>
      </p:sp>
      <p:sp>
        <p:nvSpPr>
          <p:cNvPr id="18" name="正方形/長方形 17"/>
          <p:cNvSpPr/>
          <p:nvPr/>
        </p:nvSpPr>
        <p:spPr>
          <a:xfrm>
            <a:off x="539552" y="1124744"/>
            <a:ext cx="1872208" cy="28803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5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＜背　　　景＞</a:t>
            </a:r>
            <a:endParaRPr kumimoji="1" lang="en-US" altLang="ja-JP" sz="15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19" name="テキスト ボックス 18"/>
          <p:cNvSpPr txBox="1"/>
          <p:nvPr/>
        </p:nvSpPr>
        <p:spPr>
          <a:xfrm>
            <a:off x="323528" y="1476073"/>
            <a:ext cx="8640960" cy="55399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5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5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公立病院としての役割を果たすため、</a:t>
            </a:r>
            <a:r>
              <a:rPr kumimoji="1" lang="ja-JP" altLang="en-US" sz="15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市立病院は、</a:t>
            </a:r>
            <a:r>
              <a:rPr kumimoji="1" lang="ja-JP" altLang="en-US" sz="15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より自律的・効率的・効果的な経営形態への移行</a:t>
            </a:r>
            <a:endParaRPr kumimoji="1" lang="en-US" altLang="ja-JP" sz="15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5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が必要。</a:t>
            </a:r>
            <a:endParaRPr kumimoji="1" lang="en-US" altLang="ja-JP" sz="15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21" name="下矢印 20"/>
          <p:cNvSpPr/>
          <p:nvPr/>
        </p:nvSpPr>
        <p:spPr>
          <a:xfrm>
            <a:off x="1043608" y="2132856"/>
            <a:ext cx="432048" cy="216024"/>
          </a:xfrm>
          <a:prstGeom prst="downArrow">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5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22" name="テキスト ボックス 21"/>
          <p:cNvSpPr txBox="1"/>
          <p:nvPr/>
        </p:nvSpPr>
        <p:spPr>
          <a:xfrm>
            <a:off x="323528" y="2492896"/>
            <a:ext cx="8640960" cy="1015663"/>
          </a:xfrm>
          <a:prstGeom prst="rect">
            <a:avLst/>
          </a:prstGeom>
          <a:solidFill>
            <a:schemeClr val="bg1"/>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5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独立行政法人化により、非公務員型の法人として効率的な運営を行うとともに、経営の自律性を</a:t>
            </a:r>
            <a:endParaRPr kumimoji="1" lang="en-US" altLang="ja-JP" sz="15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5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高める。</a:t>
            </a:r>
            <a:endParaRPr kumimoji="1" lang="en-US" altLang="ja-JP" sz="15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5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 市民病院 （総合医療センター、十三市民病院、住吉市民病院）</a:t>
            </a:r>
            <a:endParaRPr kumimoji="1" lang="en-US" altLang="ja-JP" sz="15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5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 より自立した経営形態として地方独立行政法人へ移行（</a:t>
            </a:r>
            <a:r>
              <a:rPr kumimoji="1" lang="en-US" altLang="ja-JP" sz="15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2014</a:t>
            </a:r>
            <a:r>
              <a:rPr kumimoji="1" lang="ja-JP" altLang="en-US" sz="15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en-US" altLang="ja-JP" sz="15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10</a:t>
            </a:r>
            <a:r>
              <a:rPr kumimoji="1" lang="ja-JP" altLang="en-US" sz="15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endParaRPr kumimoji="1" lang="en-US" altLang="ja-JP" sz="15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3" name="角丸四角形 22"/>
          <p:cNvSpPr/>
          <p:nvPr/>
        </p:nvSpPr>
        <p:spPr>
          <a:xfrm>
            <a:off x="755576" y="4235608"/>
            <a:ext cx="1800200" cy="295596"/>
          </a:xfrm>
          <a:prstGeom prst="roundRect">
            <a:avLst>
              <a:gd name="adj" fmla="val 13941"/>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5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・総合医療センター</a:t>
            </a:r>
          </a:p>
        </p:txBody>
      </p:sp>
      <p:sp>
        <p:nvSpPr>
          <p:cNvPr id="24" name="角丸四角形 23"/>
          <p:cNvSpPr/>
          <p:nvPr/>
        </p:nvSpPr>
        <p:spPr>
          <a:xfrm>
            <a:off x="755576" y="4574130"/>
            <a:ext cx="1800200" cy="295596"/>
          </a:xfrm>
          <a:prstGeom prst="roundRect">
            <a:avLst>
              <a:gd name="adj" fmla="val 13941"/>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5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・十 三 市 民 病 院</a:t>
            </a:r>
          </a:p>
        </p:txBody>
      </p:sp>
      <p:sp>
        <p:nvSpPr>
          <p:cNvPr id="25" name="角丸四角形 24"/>
          <p:cNvSpPr/>
          <p:nvPr/>
        </p:nvSpPr>
        <p:spPr>
          <a:xfrm>
            <a:off x="755576" y="4898194"/>
            <a:ext cx="1800200" cy="576064"/>
          </a:xfrm>
          <a:prstGeom prst="roundRect">
            <a:avLst>
              <a:gd name="adj" fmla="val 13941"/>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5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・住 吉 市 民 病 院</a:t>
            </a:r>
            <a:endParaRPr kumimoji="1" lang="en-US" altLang="ja-JP" sz="15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5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endParaRPr kumimoji="1" lang="ja-JP" altLang="en-US" sz="1100" b="0" i="0" u="none" strike="noStrike" kern="1200" cap="none" spc="0" normalizeH="0" baseline="0" noProof="0" dirty="0">
              <a:ln>
                <a:noFill/>
              </a:ln>
              <a:solidFill>
                <a:srgbClr val="FF0000"/>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7" name="右中かっこ 26"/>
          <p:cNvSpPr/>
          <p:nvPr/>
        </p:nvSpPr>
        <p:spPr>
          <a:xfrm>
            <a:off x="2571987" y="4224592"/>
            <a:ext cx="315203" cy="1523746"/>
          </a:xfrm>
          <a:prstGeom prst="rightBrace">
            <a:avLst>
              <a:gd name="adj1" fmla="val 36552"/>
              <a:gd name="adj2" fmla="val 16727"/>
            </a:avLst>
          </a:prstGeom>
          <a:ln w="1905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39" name="正方形/長方形 38"/>
          <p:cNvSpPr/>
          <p:nvPr/>
        </p:nvSpPr>
        <p:spPr>
          <a:xfrm>
            <a:off x="251520" y="332656"/>
            <a:ext cx="4680520" cy="369332"/>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srgbClr val="000000"/>
                </a:solidFill>
                <a:effectLst/>
                <a:uLnTx/>
                <a:uFillTx/>
                <a:latin typeface="ＭＳ Ｐゴシック" pitchFamily="50" charset="-128"/>
                <a:ea typeface="ＭＳ Ｐゴシック" pitchFamily="50" charset="-128"/>
                <a:cs typeface="+mn-cs"/>
              </a:rPr>
              <a:t>経営形態の見直し</a:t>
            </a:r>
            <a:endParaRPr kumimoji="1" lang="zh-CN" altLang="en-US" sz="1800" b="1" i="0" u="none" strike="noStrike" kern="1200" cap="none" spc="0" normalizeH="0" baseline="0" noProof="0" dirty="0">
              <a:ln>
                <a:noFill/>
              </a:ln>
              <a:solidFill>
                <a:srgbClr val="000000"/>
              </a:solidFill>
              <a:effectLst/>
              <a:uLnTx/>
              <a:uFillTx/>
              <a:latin typeface="ＭＳ Ｐゴシック" pitchFamily="50" charset="-128"/>
              <a:ea typeface="ＭＳ Ｐゴシック" pitchFamily="50" charset="-128"/>
              <a:cs typeface="+mn-cs"/>
            </a:endParaRPr>
          </a:p>
        </p:txBody>
      </p:sp>
      <p:sp>
        <p:nvSpPr>
          <p:cNvPr id="40" name="正方形/長方形 39"/>
          <p:cNvSpPr/>
          <p:nvPr/>
        </p:nvSpPr>
        <p:spPr>
          <a:xfrm>
            <a:off x="7631983" y="404664"/>
            <a:ext cx="1512017" cy="369332"/>
          </a:xfrm>
          <a:prstGeom prst="rect">
            <a:avLst/>
          </a:prstGeom>
          <a:noFill/>
        </p:spPr>
        <p:txBody>
          <a:bodyPr wrap="none">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Outcome</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p>
        </p:txBody>
      </p:sp>
      <p:sp>
        <p:nvSpPr>
          <p:cNvPr id="26" name="テキスト ボックス 25"/>
          <p:cNvSpPr txBox="1"/>
          <p:nvPr/>
        </p:nvSpPr>
        <p:spPr>
          <a:xfrm>
            <a:off x="0" y="0"/>
            <a:ext cx="4777066" cy="2616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Ⅱ</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公民連携</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経営形態の見直し</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独立行政法人化</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・病院</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28" name="角丸四角形 27"/>
          <p:cNvSpPr/>
          <p:nvPr/>
        </p:nvSpPr>
        <p:spPr>
          <a:xfrm>
            <a:off x="771787" y="5243170"/>
            <a:ext cx="1800200" cy="390820"/>
          </a:xfrm>
          <a:prstGeom prst="roundRect">
            <a:avLst>
              <a:gd name="adj" fmla="val 13941"/>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5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・住 之 江 診 療 所</a:t>
            </a:r>
            <a:endPar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30" name="ホームベース 29"/>
          <p:cNvSpPr/>
          <p:nvPr/>
        </p:nvSpPr>
        <p:spPr>
          <a:xfrm>
            <a:off x="4801424" y="3803560"/>
            <a:ext cx="1714792" cy="252000"/>
          </a:xfrm>
          <a:prstGeom prst="homePlate">
            <a:avLst/>
          </a:prstGeom>
          <a:solidFill>
            <a:srgbClr val="FFFFFF"/>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500" b="0" i="0" u="none" strike="noStrike" kern="1200" cap="none" spc="0" normalizeH="0" baseline="0" noProof="0" dirty="0">
                <a:ln>
                  <a:noFill/>
                </a:ln>
                <a:solidFill>
                  <a:sysClr val="windowText" lastClr="000000"/>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500" b="0" i="0" u="none" strike="noStrike" kern="1200" cap="none" spc="0" normalizeH="0" baseline="0" noProof="0" dirty="0">
                <a:ln>
                  <a:noFill/>
                </a:ln>
                <a:solidFill>
                  <a:sysClr val="windowText" lastClr="000000"/>
                </a:solidFill>
                <a:effectLst/>
                <a:uLnTx/>
                <a:uFillTx/>
                <a:latin typeface="ＭＳ Ｐゴシック" panose="020B0600070205080204" pitchFamily="50" charset="-128"/>
                <a:ea typeface="ＭＳ Ｐゴシック" panose="020B0600070205080204" pitchFamily="50" charset="-128"/>
                <a:cs typeface="+mn-cs"/>
              </a:rPr>
              <a:t>2018</a:t>
            </a:r>
            <a:r>
              <a:rPr kumimoji="1" lang="ja-JP" altLang="en-US" sz="1500" b="0" i="0" u="none" strike="noStrike" kern="1200" cap="none" spc="0" normalizeH="0" baseline="0" noProof="0" dirty="0">
                <a:ln>
                  <a:noFill/>
                </a:ln>
                <a:solidFill>
                  <a:sysClr val="windowText" lastClr="000000"/>
                </a:solidFill>
                <a:effectLst/>
                <a:uLnTx/>
                <a:uFillTx/>
                <a:latin typeface="ＭＳ Ｐゴシック" panose="020B0600070205080204" pitchFamily="50" charset="-128"/>
                <a:ea typeface="ＭＳ Ｐゴシック" panose="020B0600070205080204" pitchFamily="50" charset="-128"/>
                <a:cs typeface="+mn-cs"/>
              </a:rPr>
              <a:t>年度 ～</a:t>
            </a:r>
          </a:p>
        </p:txBody>
      </p:sp>
      <p:sp>
        <p:nvSpPr>
          <p:cNvPr id="15" name="ホームベース 14"/>
          <p:cNvSpPr/>
          <p:nvPr/>
        </p:nvSpPr>
        <p:spPr>
          <a:xfrm>
            <a:off x="2915816" y="3803560"/>
            <a:ext cx="2160000" cy="252000"/>
          </a:xfrm>
          <a:prstGeom prst="homePlate">
            <a:avLst/>
          </a:prstGeom>
          <a:solidFill>
            <a:srgbClr val="FFFFFF"/>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500" b="0" i="0" u="none" strike="noStrike" kern="1200" cap="none" spc="0" normalizeH="0" baseline="0" noProof="0" dirty="0">
                <a:ln>
                  <a:noFill/>
                </a:ln>
                <a:solidFill>
                  <a:sysClr val="windowText" lastClr="000000"/>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500" b="0" i="0" u="none" strike="noStrike" kern="1200" cap="none" spc="0" normalizeH="0" baseline="0" noProof="0" dirty="0">
                <a:ln>
                  <a:noFill/>
                </a:ln>
                <a:solidFill>
                  <a:sysClr val="windowText" lastClr="000000"/>
                </a:solidFill>
                <a:effectLst/>
                <a:uLnTx/>
                <a:uFillTx/>
                <a:latin typeface="ＭＳ Ｐゴシック" panose="020B0600070205080204" pitchFamily="50" charset="-128"/>
                <a:ea typeface="ＭＳ Ｐゴシック" panose="020B0600070205080204" pitchFamily="50" charset="-128"/>
                <a:cs typeface="+mn-cs"/>
              </a:rPr>
              <a:t>2014</a:t>
            </a:r>
            <a:r>
              <a:rPr kumimoji="1" lang="ja-JP" altLang="en-US" sz="1500" b="0" i="0" u="none" strike="noStrike" kern="1200" cap="none" spc="0" normalizeH="0" baseline="0" noProof="0" dirty="0">
                <a:ln>
                  <a:noFill/>
                </a:ln>
                <a:solidFill>
                  <a:sysClr val="windowText" lastClr="000000"/>
                </a:solidFill>
                <a:effectLst/>
                <a:uLnTx/>
                <a:uFillTx/>
                <a:latin typeface="ＭＳ Ｐゴシック" panose="020B0600070205080204" pitchFamily="50" charset="-128"/>
                <a:ea typeface="ＭＳ Ｐゴシック" panose="020B0600070205080204" pitchFamily="50" charset="-128"/>
                <a:cs typeface="+mn-cs"/>
              </a:rPr>
              <a:t> ～ </a:t>
            </a:r>
            <a:r>
              <a:rPr kumimoji="1" lang="en-US" altLang="ja-JP" sz="1500" b="0" i="0" u="none" strike="noStrike" kern="1200" cap="none" spc="0" normalizeH="0" baseline="0" noProof="0" dirty="0">
                <a:ln>
                  <a:noFill/>
                </a:ln>
                <a:solidFill>
                  <a:sysClr val="windowText" lastClr="000000"/>
                </a:solidFill>
                <a:effectLst/>
                <a:uLnTx/>
                <a:uFillTx/>
                <a:latin typeface="ＭＳ Ｐゴシック" panose="020B0600070205080204" pitchFamily="50" charset="-128"/>
                <a:ea typeface="ＭＳ Ｐゴシック" panose="020B0600070205080204" pitchFamily="50" charset="-128"/>
                <a:cs typeface="+mn-cs"/>
              </a:rPr>
              <a:t>2017</a:t>
            </a:r>
            <a:r>
              <a:rPr kumimoji="1" lang="ja-JP" altLang="en-US" sz="1500" b="0" i="0" u="none" strike="noStrike" kern="1200" cap="none" spc="0" normalizeH="0" baseline="0" noProof="0" dirty="0">
                <a:ln>
                  <a:noFill/>
                </a:ln>
                <a:solidFill>
                  <a:sysClr val="windowText" lastClr="000000"/>
                </a:solidFill>
                <a:effectLst/>
                <a:uLnTx/>
                <a:uFillTx/>
                <a:latin typeface="ＭＳ Ｐゴシック" panose="020B0600070205080204" pitchFamily="50" charset="-128"/>
                <a:ea typeface="ＭＳ Ｐゴシック" panose="020B0600070205080204" pitchFamily="50" charset="-128"/>
                <a:cs typeface="+mn-cs"/>
              </a:rPr>
              <a:t>年度</a:t>
            </a:r>
          </a:p>
        </p:txBody>
      </p:sp>
      <p:sp>
        <p:nvSpPr>
          <p:cNvPr id="32" name="角丸四角形 31"/>
          <p:cNvSpPr/>
          <p:nvPr/>
        </p:nvSpPr>
        <p:spPr>
          <a:xfrm>
            <a:off x="4353227" y="5381927"/>
            <a:ext cx="4160957" cy="1278142"/>
          </a:xfrm>
          <a:prstGeom prst="roundRect">
            <a:avLst>
              <a:gd name="adj" fmla="val 13941"/>
            </a:avLst>
          </a:prstGeom>
          <a:solidFill>
            <a:srgbClr val="66FFFF">
              <a:alpha val="50000"/>
            </a:srgb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ts val="2200"/>
              </a:lnSpc>
              <a:spcBef>
                <a:spcPts val="0"/>
              </a:spcBef>
              <a:spcAft>
                <a:spcPts val="0"/>
              </a:spcAft>
              <a:buClrTx/>
              <a:buSzTx/>
              <a:buFontTx/>
              <a:buNone/>
              <a:tabLst/>
              <a:defRPr/>
            </a:pP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zh-TW"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住之江診療所</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は、</a:t>
            </a:r>
            <a:r>
              <a:rPr kumimoji="1" lang="en-US" altLang="zh-TW"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26</a:t>
            </a:r>
            <a:r>
              <a:rPr kumimoji="1" lang="zh-TW"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a:t>
            </a:r>
            <a:r>
              <a:rPr kumimoji="1" lang="zh-TW"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に開設予定である公立大学法人大阪が運営する新病院の一部として</a:t>
            </a: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22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小児周産期医療を実施していく予定。</a:t>
            </a: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22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2019</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4</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24</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日 市戦略会議において決定）</a:t>
            </a:r>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136</a:t>
            </a:fld>
            <a:endParaRPr lang="ja-JP" altLang="en-US"/>
          </a:p>
        </p:txBody>
      </p:sp>
    </p:spTree>
    <p:extLst>
      <p:ext uri="{BB962C8B-B14F-4D97-AF65-F5344CB8AC3E}">
        <p14:creationId xmlns:p14="http://schemas.microsoft.com/office/powerpoint/2010/main" val="2512701611"/>
      </p:ext>
    </p:extLst>
  </p:cSld>
  <p:clrMapOvr>
    <a:masterClrMapping/>
  </p:clrMapOvr>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正方形/長方形 1">
            <a:extLst>
              <a:ext uri="{FF2B5EF4-FFF2-40B4-BE49-F238E27FC236}">
                <a16:creationId xmlns:a16="http://schemas.microsoft.com/office/drawing/2014/main" id="{A7B39FE5-19A1-4DBC-B3A9-EF881B4F01AF}"/>
              </a:ext>
            </a:extLst>
          </p:cNvPr>
          <p:cNvSpPr/>
          <p:nvPr/>
        </p:nvSpPr>
        <p:spPr>
          <a:xfrm>
            <a:off x="4587619" y="4365104"/>
            <a:ext cx="4179895" cy="1944216"/>
          </a:xfrm>
          <a:prstGeom prst="rect">
            <a:avLst/>
          </a:prstGeom>
          <a:solidFill>
            <a:srgbClr val="66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graphicFrame>
        <p:nvGraphicFramePr>
          <p:cNvPr id="9" name="表 8"/>
          <p:cNvGraphicFramePr>
            <a:graphicFrameLocks noGrp="1"/>
          </p:cNvGraphicFramePr>
          <p:nvPr>
            <p:extLst>
              <p:ext uri="{D42A27DB-BD31-4B8C-83A1-F6EECF244321}">
                <p14:modId xmlns:p14="http://schemas.microsoft.com/office/powerpoint/2010/main" val="2153438521"/>
              </p:ext>
            </p:extLst>
          </p:nvPr>
        </p:nvGraphicFramePr>
        <p:xfrm>
          <a:off x="270570" y="686057"/>
          <a:ext cx="8496944" cy="5734679"/>
        </p:xfrm>
        <a:graphic>
          <a:graphicData uri="http://schemas.openxmlformats.org/drawingml/2006/table">
            <a:tbl>
              <a:tblPr firstRow="1">
                <a:tableStyleId>{5C22544A-7EE6-4342-B048-85BDC9FD1C3A}</a:tableStyleId>
              </a:tblPr>
              <a:tblGrid>
                <a:gridCol w="2124236">
                  <a:extLst>
                    <a:ext uri="{9D8B030D-6E8A-4147-A177-3AD203B41FA5}">
                      <a16:colId xmlns:a16="http://schemas.microsoft.com/office/drawing/2014/main" val="20000"/>
                    </a:ext>
                  </a:extLst>
                </a:gridCol>
                <a:gridCol w="2124236">
                  <a:extLst>
                    <a:ext uri="{9D8B030D-6E8A-4147-A177-3AD203B41FA5}">
                      <a16:colId xmlns:a16="http://schemas.microsoft.com/office/drawing/2014/main" val="20001"/>
                    </a:ext>
                  </a:extLst>
                </a:gridCol>
                <a:gridCol w="2124236">
                  <a:extLst>
                    <a:ext uri="{9D8B030D-6E8A-4147-A177-3AD203B41FA5}">
                      <a16:colId xmlns:a16="http://schemas.microsoft.com/office/drawing/2014/main" val="20002"/>
                    </a:ext>
                  </a:extLst>
                </a:gridCol>
                <a:gridCol w="2124236">
                  <a:extLst>
                    <a:ext uri="{9D8B030D-6E8A-4147-A177-3AD203B41FA5}">
                      <a16:colId xmlns:a16="http://schemas.microsoft.com/office/drawing/2014/main" val="20003"/>
                    </a:ext>
                  </a:extLst>
                </a:gridCol>
              </a:tblGrid>
              <a:tr h="360039">
                <a:tc>
                  <a:txBody>
                    <a:bodyPr/>
                    <a:lstStyle/>
                    <a:p>
                      <a:pPr algn="ctr">
                        <a:lnSpc>
                          <a:spcPts val="1800"/>
                        </a:lnSpc>
                      </a:pPr>
                      <a:r>
                        <a:rPr kumimoji="1" lang="ja-JP" altLang="en-US" sz="1400" dirty="0">
                          <a:solidFill>
                            <a:schemeClr val="tx1"/>
                          </a:solidFill>
                        </a:rPr>
                        <a:t>＜</a:t>
                      </a:r>
                      <a:r>
                        <a:rPr kumimoji="1" lang="en-US" altLang="ja-JP" sz="1400" dirty="0">
                          <a:solidFill>
                            <a:schemeClr val="tx1"/>
                          </a:solidFill>
                        </a:rPr>
                        <a:t>Why</a:t>
                      </a:r>
                      <a:r>
                        <a:rPr kumimoji="1" lang="ja-JP" altLang="en-US" sz="1400" dirty="0">
                          <a:solidFill>
                            <a:schemeClr val="tx1"/>
                          </a:solidFill>
                        </a:rPr>
                        <a:t>＞</a:t>
                      </a:r>
                    </a:p>
                  </a:txBody>
                  <a:tcPr marL="36000" marR="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ts val="1800"/>
                        </a:lnSpc>
                      </a:pPr>
                      <a:r>
                        <a:rPr kumimoji="1" lang="ja-JP" altLang="en-US" sz="1400" dirty="0">
                          <a:solidFill>
                            <a:schemeClr val="tx1"/>
                          </a:solidFill>
                        </a:rPr>
                        <a:t>＜</a:t>
                      </a:r>
                      <a:r>
                        <a:rPr kumimoji="1" lang="en-US" altLang="ja-JP" sz="1400" dirty="0">
                          <a:solidFill>
                            <a:schemeClr val="tx1"/>
                          </a:solidFill>
                        </a:rPr>
                        <a:t>Vision</a:t>
                      </a:r>
                      <a:r>
                        <a:rPr kumimoji="1" lang="ja-JP" altLang="en-US" sz="1400" dirty="0">
                          <a:solidFill>
                            <a:schemeClr val="tx1"/>
                          </a:solidFill>
                        </a:rPr>
                        <a:t>＞</a:t>
                      </a:r>
                    </a:p>
                  </a:txBody>
                  <a:tcPr marL="36000" marR="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ts val="1800"/>
                        </a:lnSpc>
                      </a:pPr>
                      <a:r>
                        <a:rPr kumimoji="1" lang="ja-JP" altLang="en-US" sz="1400" dirty="0">
                          <a:solidFill>
                            <a:schemeClr val="tx1"/>
                          </a:solidFill>
                        </a:rPr>
                        <a:t>＜</a:t>
                      </a:r>
                      <a:r>
                        <a:rPr kumimoji="1" lang="en-US" altLang="ja-JP" sz="1400" dirty="0">
                          <a:solidFill>
                            <a:schemeClr val="tx1"/>
                          </a:solidFill>
                        </a:rPr>
                        <a:t>What</a:t>
                      </a:r>
                      <a:r>
                        <a:rPr kumimoji="1" lang="ja-JP" altLang="en-US" sz="1400" dirty="0">
                          <a:solidFill>
                            <a:schemeClr val="tx1"/>
                          </a:solidFill>
                        </a:rPr>
                        <a:t>＞</a:t>
                      </a:r>
                    </a:p>
                  </a:txBody>
                  <a:tcPr marL="36000" marR="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ts val="1800"/>
                        </a:lnSpc>
                      </a:pPr>
                      <a:r>
                        <a:rPr kumimoji="1" lang="ja-JP" altLang="en-US" sz="1400" dirty="0">
                          <a:solidFill>
                            <a:schemeClr val="tx1"/>
                          </a:solidFill>
                        </a:rPr>
                        <a:t>＜</a:t>
                      </a:r>
                      <a:r>
                        <a:rPr kumimoji="1" lang="en-US" altLang="ja-JP" sz="1400" dirty="0">
                          <a:solidFill>
                            <a:schemeClr val="tx1"/>
                          </a:solidFill>
                        </a:rPr>
                        <a:t>Outcome</a:t>
                      </a:r>
                      <a:r>
                        <a:rPr kumimoji="1" lang="ja-JP" altLang="en-US" sz="1400" dirty="0">
                          <a:solidFill>
                            <a:schemeClr val="tx1"/>
                          </a:solidFill>
                        </a:rPr>
                        <a:t>＞</a:t>
                      </a:r>
                    </a:p>
                  </a:txBody>
                  <a:tcPr marL="36000" marR="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0"/>
                  </a:ext>
                </a:extLst>
              </a:tr>
              <a:tr h="5265400">
                <a:tc>
                  <a:txBody>
                    <a:bodyPr/>
                    <a:lstStyle/>
                    <a:p>
                      <a:pPr marL="88900" marR="0" indent="-88900" algn="just" defTabSz="914400" rtl="0" eaLnBrk="1" fontAlgn="auto" latinLnBrk="0" hangingPunct="1">
                        <a:lnSpc>
                          <a:spcPts val="1600"/>
                        </a:lnSpc>
                        <a:spcBef>
                          <a:spcPts val="0"/>
                        </a:spcBef>
                        <a:spcAft>
                          <a:spcPts val="0"/>
                        </a:spcAft>
                        <a:buClrTx/>
                        <a:buSzTx/>
                        <a:buFontTx/>
                        <a:buNone/>
                        <a:tabLst/>
                        <a:defRPr/>
                      </a:pPr>
                      <a:r>
                        <a:rPr kumimoji="1" lang="ja-JP" altLang="en-US" sz="1200" strike="noStrike" kern="1200" baseline="0" dirty="0">
                          <a:solidFill>
                            <a:schemeClr val="tx1"/>
                          </a:solidFill>
                          <a:latin typeface="+mj-ea"/>
                          <a:ea typeface="+mj-ea"/>
                          <a:cs typeface="+mn-cs"/>
                        </a:rPr>
                        <a:t>・現状分析を通じて、次の施設を対象に、あるべき経営形態について検討。</a:t>
                      </a:r>
                      <a:endParaRPr kumimoji="1" lang="en-US" altLang="ja-JP" sz="1200" strike="noStrike" kern="1200" baseline="0" dirty="0">
                        <a:solidFill>
                          <a:schemeClr val="tx1"/>
                        </a:solidFill>
                        <a:latin typeface="+mj-ea"/>
                        <a:ea typeface="+mj-ea"/>
                        <a:cs typeface="+mn-cs"/>
                      </a:endParaRPr>
                    </a:p>
                    <a:p>
                      <a:pPr marL="88900" marR="0" indent="-88900" algn="just" defTabSz="914400" rtl="0" eaLnBrk="1" fontAlgn="auto" latinLnBrk="0" hangingPunct="1">
                        <a:lnSpc>
                          <a:spcPts val="1600"/>
                        </a:lnSpc>
                        <a:spcBef>
                          <a:spcPts val="0"/>
                        </a:spcBef>
                        <a:spcAft>
                          <a:spcPts val="0"/>
                        </a:spcAft>
                        <a:buClrTx/>
                        <a:buSzTx/>
                        <a:buFontTx/>
                        <a:buNone/>
                        <a:tabLst/>
                        <a:defRPr/>
                      </a:pPr>
                      <a:endParaRPr kumimoji="1" lang="en-US" altLang="ja-JP" sz="1200" strike="noStrike" kern="1200" baseline="0" dirty="0">
                        <a:solidFill>
                          <a:schemeClr val="tx1"/>
                        </a:solidFill>
                        <a:latin typeface="+mj-ea"/>
                        <a:ea typeface="+mn-ea"/>
                        <a:cs typeface="+mn-cs"/>
                      </a:endParaRPr>
                    </a:p>
                    <a:p>
                      <a:pPr marL="88900" marR="0" indent="-88900" algn="just" defTabSz="914400" rtl="0" eaLnBrk="1" fontAlgn="auto" latinLnBrk="0" hangingPunct="1">
                        <a:lnSpc>
                          <a:spcPts val="1600"/>
                        </a:lnSpc>
                        <a:spcBef>
                          <a:spcPts val="0"/>
                        </a:spcBef>
                        <a:spcAft>
                          <a:spcPts val="0"/>
                        </a:spcAft>
                        <a:buClrTx/>
                        <a:buSzTx/>
                        <a:buFontTx/>
                        <a:buNone/>
                        <a:tabLst/>
                        <a:defRPr/>
                      </a:pPr>
                      <a:endParaRPr kumimoji="1" lang="en-US" altLang="ja-JP" sz="1200" strike="noStrike" kern="1200" baseline="0" dirty="0">
                        <a:solidFill>
                          <a:schemeClr val="tx1"/>
                        </a:solidFill>
                        <a:latin typeface="+mj-ea"/>
                        <a:ea typeface="+mn-ea"/>
                        <a:cs typeface="+mn-cs"/>
                      </a:endParaRPr>
                    </a:p>
                    <a:p>
                      <a:pPr marL="88900" marR="0" indent="-88900" algn="just" defTabSz="914400" rtl="0" eaLnBrk="1" fontAlgn="auto" latinLnBrk="0" hangingPunct="1">
                        <a:lnSpc>
                          <a:spcPts val="1600"/>
                        </a:lnSpc>
                        <a:spcBef>
                          <a:spcPts val="0"/>
                        </a:spcBef>
                        <a:spcAft>
                          <a:spcPts val="0"/>
                        </a:spcAft>
                        <a:buClrTx/>
                        <a:buSzTx/>
                        <a:buFontTx/>
                        <a:buNone/>
                        <a:tabLst/>
                        <a:defRPr/>
                      </a:pPr>
                      <a:endParaRPr kumimoji="1" lang="en-US" altLang="ja-JP" sz="1200" strike="noStrike" kern="1200" baseline="0" dirty="0">
                        <a:solidFill>
                          <a:schemeClr val="tx1"/>
                        </a:solidFill>
                        <a:latin typeface="+mj-ea"/>
                        <a:ea typeface="+mn-ea"/>
                        <a:cs typeface="+mn-cs"/>
                      </a:endParaRPr>
                    </a:p>
                    <a:p>
                      <a:pPr marL="88900" marR="0" indent="-88900" algn="just" defTabSz="914400" rtl="0" eaLnBrk="1" fontAlgn="auto" latinLnBrk="0" hangingPunct="1">
                        <a:lnSpc>
                          <a:spcPts val="1600"/>
                        </a:lnSpc>
                        <a:spcBef>
                          <a:spcPts val="0"/>
                        </a:spcBef>
                        <a:spcAft>
                          <a:spcPts val="0"/>
                        </a:spcAft>
                        <a:buClrTx/>
                        <a:buSzTx/>
                        <a:buFontTx/>
                        <a:buNone/>
                        <a:tabLst/>
                        <a:defRPr/>
                      </a:pPr>
                      <a:endParaRPr kumimoji="1" lang="en-US" altLang="ja-JP" sz="1200" strike="noStrike" kern="1200" baseline="0" dirty="0">
                        <a:solidFill>
                          <a:schemeClr val="tx1"/>
                        </a:solidFill>
                        <a:latin typeface="+mj-ea"/>
                        <a:ea typeface="+mn-ea"/>
                        <a:cs typeface="+mn-cs"/>
                      </a:endParaRPr>
                    </a:p>
                    <a:p>
                      <a:pPr marL="88900" marR="0" indent="-88900" algn="just" defTabSz="914400" rtl="0" eaLnBrk="1" fontAlgn="auto" latinLnBrk="0" hangingPunct="1">
                        <a:lnSpc>
                          <a:spcPts val="1600"/>
                        </a:lnSpc>
                        <a:spcBef>
                          <a:spcPts val="0"/>
                        </a:spcBef>
                        <a:spcAft>
                          <a:spcPts val="0"/>
                        </a:spcAft>
                        <a:buClrTx/>
                        <a:buSzTx/>
                        <a:buFontTx/>
                        <a:buNone/>
                        <a:tabLst/>
                        <a:defRPr/>
                      </a:pPr>
                      <a:endParaRPr kumimoji="1" lang="en-US" altLang="ja-JP" sz="1200" strike="noStrike" kern="1200" baseline="0" dirty="0">
                        <a:solidFill>
                          <a:schemeClr val="tx1"/>
                        </a:solidFill>
                        <a:latin typeface="+mj-ea"/>
                        <a:ea typeface="+mn-ea"/>
                        <a:cs typeface="+mn-cs"/>
                      </a:endParaRPr>
                    </a:p>
                    <a:p>
                      <a:pPr marL="88900" marR="0" indent="-88900" algn="just" defTabSz="914400" rtl="0" eaLnBrk="1" fontAlgn="auto" latinLnBrk="0" hangingPunct="1">
                        <a:lnSpc>
                          <a:spcPts val="1600"/>
                        </a:lnSpc>
                        <a:spcBef>
                          <a:spcPts val="0"/>
                        </a:spcBef>
                        <a:spcAft>
                          <a:spcPts val="0"/>
                        </a:spcAft>
                        <a:buClrTx/>
                        <a:buSzTx/>
                        <a:buFontTx/>
                        <a:buNone/>
                        <a:tabLst/>
                        <a:defRPr/>
                      </a:pPr>
                      <a:r>
                        <a:rPr kumimoji="1" lang="ja-JP" altLang="en-US" sz="1200" strike="noStrike" kern="1200" baseline="0" dirty="0">
                          <a:solidFill>
                            <a:schemeClr val="tx1"/>
                          </a:solidFill>
                          <a:latin typeface="+mj-ea"/>
                          <a:ea typeface="+mj-ea"/>
                          <a:cs typeface="+mn-cs"/>
                        </a:rPr>
                        <a:t>・国立館並の規模や観覧者数の施設もあるなかで、少ない経費で運営している。</a:t>
                      </a:r>
                      <a:endParaRPr kumimoji="1" lang="en-US" altLang="ja-JP" sz="1200" strike="noStrike" kern="1200" baseline="0" dirty="0">
                        <a:solidFill>
                          <a:schemeClr val="tx1"/>
                        </a:solidFill>
                        <a:latin typeface="+mj-ea"/>
                        <a:ea typeface="+mj-ea"/>
                        <a:cs typeface="+mn-cs"/>
                      </a:endParaRPr>
                    </a:p>
                    <a:p>
                      <a:pPr marL="88900" marR="0" indent="-88900" algn="just" defTabSz="914400" rtl="0" eaLnBrk="1" fontAlgn="auto" latinLnBrk="0" hangingPunct="1">
                        <a:lnSpc>
                          <a:spcPts val="1600"/>
                        </a:lnSpc>
                        <a:spcBef>
                          <a:spcPts val="0"/>
                        </a:spcBef>
                        <a:spcAft>
                          <a:spcPts val="0"/>
                        </a:spcAft>
                        <a:buClrTx/>
                        <a:buSzTx/>
                        <a:buFontTx/>
                        <a:buNone/>
                        <a:tabLst/>
                        <a:defRPr/>
                      </a:pPr>
                      <a:endParaRPr kumimoji="1" lang="en-US" altLang="ja-JP" sz="1200" strike="noStrike" kern="1200" baseline="0" dirty="0">
                        <a:solidFill>
                          <a:schemeClr val="tx1"/>
                        </a:solidFill>
                        <a:latin typeface="+mj-ea"/>
                        <a:ea typeface="+mj-ea"/>
                        <a:cs typeface="+mn-cs"/>
                      </a:endParaRPr>
                    </a:p>
                    <a:p>
                      <a:pPr marL="88900" marR="0" indent="-88900" algn="just" defTabSz="914400" rtl="0" eaLnBrk="1" fontAlgn="auto" latinLnBrk="0" hangingPunct="1">
                        <a:lnSpc>
                          <a:spcPts val="1600"/>
                        </a:lnSpc>
                        <a:spcBef>
                          <a:spcPts val="0"/>
                        </a:spcBef>
                        <a:spcAft>
                          <a:spcPts val="0"/>
                        </a:spcAft>
                        <a:buClrTx/>
                        <a:buSzTx/>
                        <a:buFontTx/>
                        <a:buNone/>
                        <a:tabLst/>
                        <a:defRPr/>
                      </a:pPr>
                      <a:r>
                        <a:rPr kumimoji="1" lang="ja-JP" altLang="en-US" sz="1200" dirty="0">
                          <a:solidFill>
                            <a:schemeClr val="tx1"/>
                          </a:solidFill>
                          <a:latin typeface="+mj-ea"/>
                          <a:ea typeface="+mj-ea"/>
                        </a:rPr>
                        <a:t>・指定管理者制度（期間の制約等）に起因し、専門人材や事業の継続性の確保が困難。</a:t>
                      </a:r>
                      <a:endParaRPr kumimoji="1" lang="en-US" altLang="ja-JP" sz="1200" strike="noStrike" kern="1200" baseline="0" dirty="0">
                        <a:solidFill>
                          <a:schemeClr val="tx1"/>
                        </a:solidFill>
                        <a:latin typeface="+mj-ea"/>
                        <a:ea typeface="+mj-ea"/>
                        <a:cs typeface="+mn-cs"/>
                      </a:endParaRPr>
                    </a:p>
                    <a:p>
                      <a:pPr marL="88900" marR="0" indent="-88900" algn="just" defTabSz="914400" rtl="0" eaLnBrk="1" fontAlgn="auto" latinLnBrk="0" hangingPunct="1">
                        <a:lnSpc>
                          <a:spcPts val="1600"/>
                        </a:lnSpc>
                        <a:spcBef>
                          <a:spcPts val="0"/>
                        </a:spcBef>
                        <a:spcAft>
                          <a:spcPts val="0"/>
                        </a:spcAft>
                        <a:buClrTx/>
                        <a:buSzTx/>
                        <a:buFontTx/>
                        <a:buNone/>
                        <a:tabLst/>
                        <a:defRPr/>
                      </a:pPr>
                      <a:endParaRPr kumimoji="1" lang="en-US" altLang="ja-JP" sz="1200" dirty="0">
                        <a:solidFill>
                          <a:schemeClr val="tx1"/>
                        </a:solidFill>
                        <a:latin typeface="+mj-ea"/>
                        <a:ea typeface="+mj-ea"/>
                      </a:endParaRPr>
                    </a:p>
                    <a:p>
                      <a:pPr marL="88900" marR="0" indent="-88900" algn="just" defTabSz="914400" rtl="0" eaLnBrk="1" fontAlgn="auto" latinLnBrk="0" hangingPunct="1">
                        <a:lnSpc>
                          <a:spcPts val="1600"/>
                        </a:lnSpc>
                        <a:spcBef>
                          <a:spcPts val="0"/>
                        </a:spcBef>
                        <a:spcAft>
                          <a:spcPts val="0"/>
                        </a:spcAft>
                        <a:buClrTx/>
                        <a:buSzTx/>
                        <a:buFontTx/>
                        <a:buNone/>
                        <a:tabLst/>
                        <a:defRPr/>
                      </a:pPr>
                      <a:r>
                        <a:rPr kumimoji="1" lang="ja-JP" altLang="en-US" sz="1200" dirty="0">
                          <a:solidFill>
                            <a:schemeClr val="tx1"/>
                          </a:solidFill>
                          <a:latin typeface="+mj-ea"/>
                          <a:ea typeface="+mj-ea"/>
                        </a:rPr>
                        <a:t>・経費削減の影響もあり、施設や設備の老朽化が目立ち、利用者サービスが低下している。</a:t>
                      </a:r>
                      <a:endParaRPr kumimoji="1" lang="en-US" altLang="ja-JP" sz="1200" dirty="0">
                        <a:solidFill>
                          <a:schemeClr val="tx1"/>
                        </a:solidFill>
                        <a:latin typeface="+mj-ea"/>
                        <a:ea typeface="+mj-ea"/>
                      </a:endParaRPr>
                    </a:p>
                    <a:p>
                      <a:pPr marL="88900" marR="0" indent="-88900" algn="just" defTabSz="914400" rtl="0" eaLnBrk="1" fontAlgn="auto" latinLnBrk="0" hangingPunct="1">
                        <a:lnSpc>
                          <a:spcPts val="1600"/>
                        </a:lnSpc>
                        <a:spcBef>
                          <a:spcPts val="0"/>
                        </a:spcBef>
                        <a:spcAft>
                          <a:spcPts val="0"/>
                        </a:spcAft>
                        <a:buClrTx/>
                        <a:buSzTx/>
                        <a:buFontTx/>
                        <a:buNone/>
                        <a:tabLst/>
                        <a:defRPr/>
                      </a:pPr>
                      <a:endParaRPr kumimoji="1" lang="en-US" altLang="ja-JP" sz="1200" strike="dblStrike" baseline="0" dirty="0">
                        <a:solidFill>
                          <a:schemeClr val="tx1"/>
                        </a:solidFill>
                        <a:latin typeface="+mj-ea"/>
                        <a:ea typeface="+mj-ea"/>
                      </a:endParaRPr>
                    </a:p>
                    <a:p>
                      <a:pPr marL="88900" marR="0" indent="-88900" algn="just" defTabSz="914400" rtl="0" eaLnBrk="1" fontAlgn="auto" latinLnBrk="0" hangingPunct="1">
                        <a:lnSpc>
                          <a:spcPts val="1600"/>
                        </a:lnSpc>
                        <a:spcBef>
                          <a:spcPts val="0"/>
                        </a:spcBef>
                        <a:spcAft>
                          <a:spcPts val="0"/>
                        </a:spcAft>
                        <a:buClrTx/>
                        <a:buSzTx/>
                        <a:buFontTx/>
                        <a:buNone/>
                        <a:tabLst/>
                        <a:defRPr/>
                      </a:pPr>
                      <a:r>
                        <a:rPr kumimoji="1" lang="ja-JP" altLang="en-US" sz="1200" dirty="0">
                          <a:solidFill>
                            <a:schemeClr val="tx1"/>
                          </a:solidFill>
                          <a:latin typeface="+mj-ea"/>
                          <a:ea typeface="+mj-ea"/>
                        </a:rPr>
                        <a:t>・指定管理者である法人や各館の運営における自由度が小さく、自主性を発揮しづらい</a:t>
                      </a:r>
                      <a:r>
                        <a:rPr kumimoji="1" lang="ja-JP" altLang="en-US" sz="1200" strike="noStrike" baseline="0" dirty="0">
                          <a:solidFill>
                            <a:schemeClr val="tx1"/>
                          </a:solidFill>
                          <a:latin typeface="+mj-ea"/>
                          <a:ea typeface="+mj-ea"/>
                        </a:rPr>
                        <a:t>。</a:t>
                      </a:r>
                      <a:endParaRPr kumimoji="1" lang="en-US" altLang="ja-JP" sz="1200" strike="noStrike" baseline="0" dirty="0">
                        <a:solidFill>
                          <a:schemeClr val="tx1"/>
                        </a:solidFill>
                        <a:latin typeface="+mj-ea"/>
                        <a:ea typeface="+mj-ea"/>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88900" marR="0" indent="-88900" algn="just" defTabSz="914400" rtl="0" eaLnBrk="1" fontAlgn="auto" latinLnBrk="0" hangingPunct="1">
                        <a:lnSpc>
                          <a:spcPts val="1600"/>
                        </a:lnSpc>
                        <a:spcBef>
                          <a:spcPts val="0"/>
                        </a:spcBef>
                        <a:spcAft>
                          <a:spcPts val="0"/>
                        </a:spcAft>
                        <a:buClrTx/>
                        <a:buSzTx/>
                        <a:buFontTx/>
                        <a:buNone/>
                        <a:tabLst/>
                        <a:defRPr/>
                      </a:pPr>
                      <a:r>
                        <a:rPr kumimoji="1" lang="ja-JP" altLang="en-US" sz="1200" dirty="0">
                          <a:solidFill>
                            <a:schemeClr val="tx1"/>
                          </a:solidFill>
                          <a:latin typeface="+mj-ea"/>
                          <a:ea typeface="+mj-ea"/>
                        </a:rPr>
                        <a:t>・</a:t>
                      </a:r>
                      <a:r>
                        <a:rPr kumimoji="1" lang="en-US" altLang="ja-JP" sz="1200" dirty="0">
                          <a:solidFill>
                            <a:schemeClr val="tx1"/>
                          </a:solidFill>
                          <a:latin typeface="+mj-ea"/>
                          <a:ea typeface="+mj-ea"/>
                        </a:rPr>
                        <a:t>168</a:t>
                      </a:r>
                      <a:r>
                        <a:rPr kumimoji="1" lang="ja-JP" altLang="en-US" sz="1200" dirty="0">
                          <a:solidFill>
                            <a:schemeClr val="tx1"/>
                          </a:solidFill>
                          <a:latin typeface="+mj-ea"/>
                          <a:ea typeface="+mj-ea"/>
                        </a:rPr>
                        <a:t>万点に上る貴重な館蔵品、</a:t>
                      </a:r>
                      <a:r>
                        <a:rPr kumimoji="1" lang="en-US" altLang="ja-JP" sz="1200" dirty="0">
                          <a:solidFill>
                            <a:schemeClr val="tx1"/>
                          </a:solidFill>
                          <a:latin typeface="+mj-ea"/>
                          <a:ea typeface="+mj-ea"/>
                        </a:rPr>
                        <a:t>2</a:t>
                      </a:r>
                      <a:r>
                        <a:rPr kumimoji="1" lang="ja-JP" altLang="en-US" sz="1200" dirty="0">
                          <a:solidFill>
                            <a:schemeClr val="tx1"/>
                          </a:solidFill>
                          <a:latin typeface="+mj-ea"/>
                          <a:ea typeface="+mj-ea"/>
                        </a:rPr>
                        <a:t>万点を超える寄託品などの継承・充実と、日常的な有効活用。</a:t>
                      </a:r>
                      <a:endParaRPr kumimoji="1" lang="en-US" altLang="ja-JP" sz="1200" dirty="0">
                        <a:solidFill>
                          <a:schemeClr val="tx1"/>
                        </a:solidFill>
                        <a:latin typeface="+mj-ea"/>
                        <a:ea typeface="+mj-ea"/>
                      </a:endParaRPr>
                    </a:p>
                    <a:p>
                      <a:pPr marL="88900" marR="0" indent="-88900" algn="just" defTabSz="914400" rtl="0" eaLnBrk="1" fontAlgn="auto" latinLnBrk="0" hangingPunct="1">
                        <a:lnSpc>
                          <a:spcPts val="1600"/>
                        </a:lnSpc>
                        <a:spcBef>
                          <a:spcPts val="0"/>
                        </a:spcBef>
                        <a:spcAft>
                          <a:spcPts val="0"/>
                        </a:spcAft>
                        <a:buClrTx/>
                        <a:buSzTx/>
                        <a:buFontTx/>
                        <a:buNone/>
                        <a:tabLst/>
                        <a:defRPr/>
                      </a:pPr>
                      <a:endParaRPr kumimoji="1" lang="en-US" altLang="ja-JP" sz="1200" dirty="0">
                        <a:solidFill>
                          <a:schemeClr val="tx1"/>
                        </a:solidFill>
                        <a:latin typeface="+mj-ea"/>
                        <a:ea typeface="+mj-ea"/>
                      </a:endParaRPr>
                    </a:p>
                    <a:p>
                      <a:pPr marL="88900" marR="0" indent="-88900" algn="just" defTabSz="914400" rtl="0" eaLnBrk="1" fontAlgn="auto" latinLnBrk="0" hangingPunct="1">
                        <a:lnSpc>
                          <a:spcPts val="1600"/>
                        </a:lnSpc>
                        <a:spcBef>
                          <a:spcPts val="0"/>
                        </a:spcBef>
                        <a:spcAft>
                          <a:spcPts val="0"/>
                        </a:spcAft>
                        <a:buClrTx/>
                        <a:buSzTx/>
                        <a:buFontTx/>
                        <a:buNone/>
                        <a:tabLst/>
                        <a:defRPr/>
                      </a:pPr>
                      <a:r>
                        <a:rPr kumimoji="1" lang="ja-JP" altLang="en-US" sz="1200" dirty="0">
                          <a:solidFill>
                            <a:schemeClr val="tx1"/>
                          </a:solidFill>
                          <a:latin typeface="+mj-ea"/>
                          <a:ea typeface="+mj-ea"/>
                        </a:rPr>
                        <a:t>・蓄積した経験や信頼関係を継承し、運営を支える専門人材の安定的確保。</a:t>
                      </a:r>
                    </a:p>
                    <a:p>
                      <a:pPr marL="88900" marR="0" indent="-88900" algn="just" defTabSz="914400" rtl="0" eaLnBrk="1" fontAlgn="auto" latinLnBrk="0" hangingPunct="1">
                        <a:lnSpc>
                          <a:spcPts val="1600"/>
                        </a:lnSpc>
                        <a:spcBef>
                          <a:spcPts val="0"/>
                        </a:spcBef>
                        <a:spcAft>
                          <a:spcPts val="0"/>
                        </a:spcAft>
                        <a:buClrTx/>
                        <a:buSzTx/>
                        <a:buFontTx/>
                        <a:buNone/>
                        <a:tabLst/>
                        <a:defRPr/>
                      </a:pPr>
                      <a:endParaRPr kumimoji="1" lang="en-US" altLang="ja-JP" sz="1200" dirty="0">
                        <a:solidFill>
                          <a:schemeClr val="tx1"/>
                        </a:solidFill>
                        <a:latin typeface="+mj-ea"/>
                        <a:ea typeface="+mj-ea"/>
                      </a:endParaRPr>
                    </a:p>
                    <a:p>
                      <a:pPr marL="88900" marR="0" indent="-88900" algn="just" defTabSz="914400" rtl="0" eaLnBrk="1" fontAlgn="auto" latinLnBrk="0" hangingPunct="1">
                        <a:lnSpc>
                          <a:spcPts val="1600"/>
                        </a:lnSpc>
                        <a:spcBef>
                          <a:spcPts val="0"/>
                        </a:spcBef>
                        <a:spcAft>
                          <a:spcPts val="0"/>
                        </a:spcAft>
                        <a:buClrTx/>
                        <a:buSzTx/>
                        <a:buFontTx/>
                        <a:buNone/>
                        <a:tabLst/>
                        <a:defRPr/>
                      </a:pPr>
                      <a:r>
                        <a:rPr kumimoji="1" lang="ja-JP" altLang="en-US" sz="1200" dirty="0">
                          <a:solidFill>
                            <a:schemeClr val="tx1"/>
                          </a:solidFill>
                          <a:latin typeface="+mj-ea"/>
                          <a:ea typeface="+mj-ea"/>
                        </a:rPr>
                        <a:t>・市民利用施設として必要なスペックを維持するとともに、レストランやショップの充実など、利用者目線のサービスの実現。</a:t>
                      </a:r>
                    </a:p>
                    <a:p>
                      <a:pPr marL="88900" marR="0" indent="-88900" algn="just" defTabSz="914400" rtl="0" eaLnBrk="1" fontAlgn="auto" latinLnBrk="0" hangingPunct="1">
                        <a:lnSpc>
                          <a:spcPts val="1600"/>
                        </a:lnSpc>
                        <a:spcBef>
                          <a:spcPts val="0"/>
                        </a:spcBef>
                        <a:spcAft>
                          <a:spcPts val="0"/>
                        </a:spcAft>
                        <a:buClrTx/>
                        <a:buSzTx/>
                        <a:buFontTx/>
                        <a:buNone/>
                        <a:tabLst/>
                        <a:defRPr/>
                      </a:pPr>
                      <a:endParaRPr kumimoji="1" lang="en-US" altLang="ja-JP" sz="1200" dirty="0">
                        <a:solidFill>
                          <a:schemeClr val="tx1"/>
                        </a:solidFill>
                        <a:latin typeface="+mj-ea"/>
                        <a:ea typeface="+mj-ea"/>
                      </a:endParaRPr>
                    </a:p>
                    <a:p>
                      <a:pPr marL="88900" marR="0" indent="-88900" algn="just" defTabSz="914400" rtl="0" eaLnBrk="1" fontAlgn="auto" latinLnBrk="0" hangingPunct="1">
                        <a:lnSpc>
                          <a:spcPts val="1600"/>
                        </a:lnSpc>
                        <a:spcBef>
                          <a:spcPts val="0"/>
                        </a:spcBef>
                        <a:spcAft>
                          <a:spcPts val="0"/>
                        </a:spcAft>
                        <a:buClrTx/>
                        <a:buSzTx/>
                        <a:buFontTx/>
                        <a:buNone/>
                        <a:tabLst/>
                        <a:defRPr/>
                      </a:pPr>
                      <a:r>
                        <a:rPr kumimoji="1" lang="ja-JP" altLang="en-US" sz="1200" dirty="0">
                          <a:solidFill>
                            <a:schemeClr val="tx1"/>
                          </a:solidFill>
                          <a:latin typeface="+mj-ea"/>
                          <a:ea typeface="+mj-ea"/>
                        </a:rPr>
                        <a:t>・各館が</a:t>
                      </a:r>
                      <a:r>
                        <a:rPr kumimoji="1" lang="ja-JP" altLang="en-US" sz="1200" u="none" strike="noStrike" baseline="0" dirty="0">
                          <a:solidFill>
                            <a:schemeClr val="tx1"/>
                          </a:solidFill>
                          <a:latin typeface="+mj-ea"/>
                          <a:ea typeface="+mj-ea"/>
                        </a:rPr>
                        <a:t>権限</a:t>
                      </a:r>
                      <a:r>
                        <a:rPr kumimoji="1" lang="ja-JP" altLang="en-US" sz="1200" dirty="0">
                          <a:solidFill>
                            <a:schemeClr val="tx1"/>
                          </a:solidFill>
                          <a:latin typeface="+mj-ea"/>
                          <a:ea typeface="+mj-ea"/>
                        </a:rPr>
                        <a:t>と責任を持ち、インセンティブが働き、自主性を発揮できる経営の実現。</a:t>
                      </a:r>
                      <a:endParaRPr kumimoji="1" lang="en-US" altLang="ja-JP" sz="1200" dirty="0">
                        <a:solidFill>
                          <a:schemeClr val="tx1"/>
                        </a:solidFill>
                        <a:latin typeface="+mj-ea"/>
                        <a:ea typeface="+mj-ea"/>
                      </a:endParaRPr>
                    </a:p>
                    <a:p>
                      <a:pPr marL="88900" marR="0" indent="-88900" algn="just" defTabSz="914400" rtl="0" eaLnBrk="1" fontAlgn="auto" latinLnBrk="0" hangingPunct="1">
                        <a:lnSpc>
                          <a:spcPts val="1600"/>
                        </a:lnSpc>
                        <a:spcBef>
                          <a:spcPts val="0"/>
                        </a:spcBef>
                        <a:spcAft>
                          <a:spcPts val="0"/>
                        </a:spcAft>
                        <a:buClrTx/>
                        <a:buSzTx/>
                        <a:buFontTx/>
                        <a:buNone/>
                        <a:tabLst/>
                        <a:defRPr/>
                      </a:pPr>
                      <a:endParaRPr kumimoji="1" lang="en-US" altLang="ja-JP" sz="1200" kern="1200" dirty="0">
                        <a:solidFill>
                          <a:schemeClr val="tx1"/>
                        </a:solidFill>
                        <a:latin typeface="+mj-ea"/>
                        <a:ea typeface="+mn-ea"/>
                        <a:cs typeface="+mn-cs"/>
                      </a:endParaRPr>
                    </a:p>
                    <a:p>
                      <a:pPr marL="88900" marR="0" indent="-88900" algn="just" defTabSz="914400" rtl="0" eaLnBrk="1" fontAlgn="auto" latinLnBrk="0" hangingPunct="1">
                        <a:lnSpc>
                          <a:spcPts val="1600"/>
                        </a:lnSpc>
                        <a:spcBef>
                          <a:spcPts val="0"/>
                        </a:spcBef>
                        <a:spcAft>
                          <a:spcPts val="0"/>
                        </a:spcAft>
                        <a:buClrTx/>
                        <a:buSzTx/>
                        <a:buFontTx/>
                        <a:buNone/>
                        <a:tabLst/>
                        <a:defRPr/>
                      </a:pPr>
                      <a:r>
                        <a:rPr kumimoji="1" lang="ja-JP" altLang="en-US" sz="1200" kern="1200" dirty="0">
                          <a:solidFill>
                            <a:schemeClr val="tx1"/>
                          </a:solidFill>
                          <a:latin typeface="+mj-ea"/>
                          <a:ea typeface="+mn-ea"/>
                          <a:cs typeface="+mn-cs"/>
                        </a:rPr>
                        <a:t>・今後</a:t>
                      </a:r>
                      <a:r>
                        <a:rPr kumimoji="1" lang="en-US" altLang="ja-JP" sz="1200" kern="1200" dirty="0">
                          <a:solidFill>
                            <a:schemeClr val="tx1"/>
                          </a:solidFill>
                          <a:latin typeface="+mj-ea"/>
                          <a:ea typeface="+mn-ea"/>
                          <a:cs typeface="+mn-cs"/>
                        </a:rPr>
                        <a:t>10</a:t>
                      </a:r>
                      <a:r>
                        <a:rPr kumimoji="1" lang="ja-JP" altLang="en-US" sz="1200" kern="1200" dirty="0">
                          <a:solidFill>
                            <a:schemeClr val="tx1"/>
                          </a:solidFill>
                          <a:latin typeface="+mj-ea"/>
                          <a:ea typeface="+mn-ea"/>
                          <a:cs typeface="+mn-cs"/>
                        </a:rPr>
                        <a:t>年で目指す方向を示した「大阪市ミュージアムビジョン」を策定（</a:t>
                      </a:r>
                      <a:r>
                        <a:rPr kumimoji="1" lang="en-US" altLang="ja-JP" sz="1200" kern="1200" dirty="0">
                          <a:solidFill>
                            <a:schemeClr val="tx1"/>
                          </a:solidFill>
                          <a:latin typeface="+mj-ea"/>
                          <a:ea typeface="+mn-ea"/>
                          <a:cs typeface="+mn-cs"/>
                        </a:rPr>
                        <a:t>2016</a:t>
                      </a:r>
                      <a:r>
                        <a:rPr kumimoji="1" lang="ja-JP" altLang="en-US" sz="1200" kern="1200" dirty="0">
                          <a:solidFill>
                            <a:schemeClr val="tx1"/>
                          </a:solidFill>
                          <a:latin typeface="+mj-ea"/>
                          <a:ea typeface="+mn-ea"/>
                          <a:cs typeface="+mn-cs"/>
                        </a:rPr>
                        <a:t>年）。</a:t>
                      </a:r>
                      <a:endParaRPr kumimoji="1" lang="en-US" altLang="ja-JP" sz="1200" dirty="0">
                        <a:solidFill>
                          <a:schemeClr val="tx1"/>
                        </a:solidFill>
                        <a:latin typeface="+mj-ea"/>
                        <a:ea typeface="+mj-ea"/>
                      </a:endParaRPr>
                    </a:p>
                    <a:p>
                      <a:pPr marL="88900" marR="0" indent="-88900" algn="just" defTabSz="914400" rtl="0" eaLnBrk="1" fontAlgn="auto" latinLnBrk="0" hangingPunct="1">
                        <a:lnSpc>
                          <a:spcPts val="1600"/>
                        </a:lnSpc>
                        <a:spcBef>
                          <a:spcPts val="0"/>
                        </a:spcBef>
                        <a:spcAft>
                          <a:spcPts val="0"/>
                        </a:spcAft>
                        <a:buClrTx/>
                        <a:buSzTx/>
                        <a:buFontTx/>
                        <a:buNone/>
                        <a:tabLst/>
                        <a:defRPr/>
                      </a:pPr>
                      <a:endParaRPr kumimoji="1" lang="en-US" altLang="ja-JP" sz="1200" kern="1200" dirty="0">
                        <a:solidFill>
                          <a:schemeClr val="tx1"/>
                        </a:solidFill>
                        <a:latin typeface="+mj-ea"/>
                        <a:ea typeface="+mn-ea"/>
                        <a:cs typeface="+mn-cs"/>
                      </a:endParaRPr>
                    </a:p>
                    <a:p>
                      <a:pPr marL="88900" marR="0" indent="-88900" algn="just" defTabSz="914400" rtl="0" eaLnBrk="1" fontAlgn="auto" latinLnBrk="0" hangingPunct="1">
                        <a:lnSpc>
                          <a:spcPts val="1600"/>
                        </a:lnSpc>
                        <a:spcBef>
                          <a:spcPts val="0"/>
                        </a:spcBef>
                        <a:spcAft>
                          <a:spcPts val="0"/>
                        </a:spcAft>
                        <a:buClrTx/>
                        <a:buSzTx/>
                        <a:buFontTx/>
                        <a:buNone/>
                        <a:tabLst/>
                        <a:defRPr/>
                      </a:pPr>
                      <a:r>
                        <a:rPr kumimoji="1" lang="ja-JP" altLang="en-US" sz="1200" kern="1200" dirty="0">
                          <a:solidFill>
                            <a:schemeClr val="tx1"/>
                          </a:solidFill>
                          <a:latin typeface="+mj-ea"/>
                          <a:ea typeface="+mn-ea"/>
                          <a:cs typeface="+mn-cs"/>
                        </a:rPr>
                        <a:t>・「地方独立行政法人化に向けた基本プラン」の策定（</a:t>
                      </a:r>
                      <a:r>
                        <a:rPr kumimoji="1" lang="en-US" altLang="ja-JP" sz="1200" kern="1200" dirty="0">
                          <a:solidFill>
                            <a:schemeClr val="tx1"/>
                          </a:solidFill>
                          <a:latin typeface="+mj-ea"/>
                          <a:ea typeface="+mn-ea"/>
                          <a:cs typeface="+mn-cs"/>
                        </a:rPr>
                        <a:t>2017</a:t>
                      </a:r>
                      <a:r>
                        <a:rPr kumimoji="1" lang="ja-JP" altLang="en-US" sz="1200" kern="1200" dirty="0">
                          <a:solidFill>
                            <a:schemeClr val="tx1"/>
                          </a:solidFill>
                          <a:latin typeface="+mj-ea"/>
                          <a:ea typeface="+mn-ea"/>
                          <a:cs typeface="+mn-cs"/>
                        </a:rPr>
                        <a:t>年）。</a:t>
                      </a:r>
                      <a:endParaRPr kumimoji="1" lang="en-US" altLang="ja-JP" sz="1200" kern="1200" dirty="0">
                        <a:solidFill>
                          <a:schemeClr val="tx1"/>
                        </a:solidFill>
                        <a:latin typeface="+mj-ea"/>
                        <a:ea typeface="+mn-ea"/>
                        <a:cs typeface="+mn-cs"/>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88900" marR="0" indent="-88900" algn="just" defTabSz="914400" rtl="0" eaLnBrk="1" fontAlgn="auto" latinLnBrk="0" hangingPunct="1">
                        <a:lnSpc>
                          <a:spcPts val="1000"/>
                        </a:lnSpc>
                        <a:spcBef>
                          <a:spcPts val="0"/>
                        </a:spcBef>
                        <a:spcAft>
                          <a:spcPts val="0"/>
                        </a:spcAft>
                        <a:buClrTx/>
                        <a:buSzTx/>
                        <a:buFontTx/>
                        <a:buNone/>
                        <a:tabLst/>
                        <a:defRPr/>
                      </a:pPr>
                      <a:r>
                        <a:rPr kumimoji="1" lang="ja-JP" altLang="en-US" sz="1000" dirty="0">
                          <a:solidFill>
                            <a:schemeClr val="tx1"/>
                          </a:solidFill>
                          <a:latin typeface="+mj-ea"/>
                          <a:ea typeface="+mj-ea"/>
                        </a:rPr>
                        <a:t>・今すぐできる改善として、利用者の声の多かったトイレ等の改修や表示の改善を実施。</a:t>
                      </a:r>
                    </a:p>
                    <a:p>
                      <a:pPr marL="88900" marR="0" indent="-88900" algn="just" defTabSz="914400" rtl="0" eaLnBrk="1" fontAlgn="auto" latinLnBrk="0" hangingPunct="1">
                        <a:lnSpc>
                          <a:spcPts val="1000"/>
                        </a:lnSpc>
                        <a:spcBef>
                          <a:spcPts val="0"/>
                        </a:spcBef>
                        <a:spcAft>
                          <a:spcPts val="0"/>
                        </a:spcAft>
                        <a:buClrTx/>
                        <a:buSzTx/>
                        <a:buFontTx/>
                        <a:buNone/>
                        <a:tabLst/>
                        <a:defRPr/>
                      </a:pPr>
                      <a:endParaRPr kumimoji="1" lang="ja-JP" altLang="en-US" sz="1000" dirty="0">
                        <a:solidFill>
                          <a:schemeClr val="tx1"/>
                        </a:solidFill>
                        <a:latin typeface="+mj-ea"/>
                        <a:ea typeface="+mj-ea"/>
                      </a:endParaRPr>
                    </a:p>
                    <a:p>
                      <a:pPr marL="88900" marR="0" indent="-88900" algn="just" defTabSz="914400" rtl="0" eaLnBrk="1" fontAlgn="auto" latinLnBrk="0" hangingPunct="1">
                        <a:lnSpc>
                          <a:spcPts val="1000"/>
                        </a:lnSpc>
                        <a:spcBef>
                          <a:spcPts val="0"/>
                        </a:spcBef>
                        <a:spcAft>
                          <a:spcPts val="0"/>
                        </a:spcAft>
                        <a:buClrTx/>
                        <a:buSzTx/>
                        <a:buFontTx/>
                        <a:buNone/>
                        <a:tabLst/>
                        <a:defRPr/>
                      </a:pPr>
                      <a:r>
                        <a:rPr kumimoji="1" lang="ja-JP" altLang="en-US" sz="1000" dirty="0">
                          <a:solidFill>
                            <a:schemeClr val="tx1"/>
                          </a:solidFill>
                          <a:latin typeface="+mj-ea"/>
                          <a:ea typeface="+mj-ea"/>
                        </a:rPr>
                        <a:t>・自主性を発揮するため、現行体制下での各館への権限移譲に向けた検討に着手。</a:t>
                      </a:r>
                    </a:p>
                    <a:p>
                      <a:pPr marL="88900" marR="0" indent="-88900" algn="just" defTabSz="914400" rtl="0" eaLnBrk="1" fontAlgn="auto" latinLnBrk="0" hangingPunct="1">
                        <a:lnSpc>
                          <a:spcPts val="1000"/>
                        </a:lnSpc>
                        <a:spcBef>
                          <a:spcPts val="0"/>
                        </a:spcBef>
                        <a:spcAft>
                          <a:spcPts val="0"/>
                        </a:spcAft>
                        <a:buClrTx/>
                        <a:buSzTx/>
                        <a:buFontTx/>
                        <a:buNone/>
                        <a:tabLst/>
                        <a:defRPr/>
                      </a:pPr>
                      <a:endParaRPr kumimoji="1" lang="ja-JP" altLang="en-US" sz="1000" dirty="0">
                        <a:solidFill>
                          <a:schemeClr val="tx1"/>
                        </a:solidFill>
                        <a:latin typeface="+mj-ea"/>
                        <a:ea typeface="+mj-ea"/>
                      </a:endParaRPr>
                    </a:p>
                    <a:p>
                      <a:pPr marL="88900" marR="0" indent="-88900" algn="just" defTabSz="914400" rtl="0" eaLnBrk="1" fontAlgn="auto" latinLnBrk="0" hangingPunct="1">
                        <a:lnSpc>
                          <a:spcPts val="1000"/>
                        </a:lnSpc>
                        <a:spcBef>
                          <a:spcPts val="0"/>
                        </a:spcBef>
                        <a:spcAft>
                          <a:spcPts val="0"/>
                        </a:spcAft>
                        <a:buClrTx/>
                        <a:buSzTx/>
                        <a:buFontTx/>
                        <a:buNone/>
                        <a:tabLst/>
                        <a:defRPr/>
                      </a:pPr>
                      <a:r>
                        <a:rPr kumimoji="1" lang="ja-JP" altLang="en-US" sz="1000" dirty="0">
                          <a:solidFill>
                            <a:schemeClr val="tx1"/>
                          </a:solidFill>
                          <a:latin typeface="+mj-ea"/>
                          <a:ea typeface="+mj-ea"/>
                        </a:rPr>
                        <a:t>・改革の方向性に最適な経営形態について検討し、独立行政法人化をめざす。</a:t>
                      </a:r>
                    </a:p>
                    <a:p>
                      <a:pPr marL="88900" marR="0" indent="-88900" algn="just" defTabSz="914400" rtl="0" eaLnBrk="1" fontAlgn="auto" latinLnBrk="0" hangingPunct="1">
                        <a:lnSpc>
                          <a:spcPts val="1000"/>
                        </a:lnSpc>
                        <a:spcBef>
                          <a:spcPts val="0"/>
                        </a:spcBef>
                        <a:spcAft>
                          <a:spcPts val="0"/>
                        </a:spcAft>
                        <a:buClrTx/>
                        <a:buSzTx/>
                        <a:buFontTx/>
                        <a:buNone/>
                        <a:tabLst/>
                        <a:defRPr/>
                      </a:pPr>
                      <a:endParaRPr kumimoji="1" lang="ja-JP" altLang="en-US" sz="1000" dirty="0">
                        <a:solidFill>
                          <a:schemeClr val="tx1"/>
                        </a:solidFill>
                        <a:latin typeface="+mj-ea"/>
                        <a:ea typeface="+mj-ea"/>
                      </a:endParaRPr>
                    </a:p>
                    <a:p>
                      <a:pPr marL="88900" marR="0" indent="-88900" algn="just" defTabSz="914400" rtl="0" eaLnBrk="1" fontAlgn="auto" latinLnBrk="0" hangingPunct="1">
                        <a:lnSpc>
                          <a:spcPts val="1000"/>
                        </a:lnSpc>
                        <a:spcBef>
                          <a:spcPts val="0"/>
                        </a:spcBef>
                        <a:spcAft>
                          <a:spcPts val="0"/>
                        </a:spcAft>
                        <a:buClrTx/>
                        <a:buSzTx/>
                        <a:buFontTx/>
                        <a:buNone/>
                        <a:tabLst/>
                        <a:defRPr/>
                      </a:pPr>
                      <a:r>
                        <a:rPr kumimoji="1" lang="ja-JP" altLang="en-US" sz="1000" dirty="0">
                          <a:solidFill>
                            <a:schemeClr val="tx1"/>
                          </a:solidFill>
                          <a:latin typeface="+mj-ea"/>
                          <a:ea typeface="+mj-ea"/>
                        </a:rPr>
                        <a:t>・独立行政法人化の壁となっていた政令改正をめざす。</a:t>
                      </a:r>
                    </a:p>
                    <a:p>
                      <a:pPr marL="88900" marR="0" indent="-88900" algn="just" defTabSz="914400" rtl="0" eaLnBrk="1" fontAlgn="auto" latinLnBrk="0" hangingPunct="1">
                        <a:lnSpc>
                          <a:spcPts val="1000"/>
                        </a:lnSpc>
                        <a:spcBef>
                          <a:spcPts val="0"/>
                        </a:spcBef>
                        <a:spcAft>
                          <a:spcPts val="0"/>
                        </a:spcAft>
                        <a:buClrTx/>
                        <a:buSzTx/>
                        <a:buFontTx/>
                        <a:buNone/>
                        <a:tabLst/>
                        <a:defRPr/>
                      </a:pPr>
                      <a:endParaRPr kumimoji="1" lang="ja-JP" altLang="en-US" sz="1000" dirty="0">
                        <a:solidFill>
                          <a:schemeClr val="tx1"/>
                        </a:solidFill>
                        <a:latin typeface="+mj-ea"/>
                        <a:ea typeface="+mj-ea"/>
                      </a:endParaRPr>
                    </a:p>
                    <a:p>
                      <a:pPr marL="88900" marR="0" indent="-88900" algn="just" defTabSz="914400" rtl="0" eaLnBrk="1" fontAlgn="auto" latinLnBrk="0" hangingPunct="1">
                        <a:lnSpc>
                          <a:spcPts val="1000"/>
                        </a:lnSpc>
                        <a:spcBef>
                          <a:spcPts val="0"/>
                        </a:spcBef>
                        <a:spcAft>
                          <a:spcPts val="0"/>
                        </a:spcAft>
                        <a:buClrTx/>
                        <a:buSzTx/>
                        <a:buFontTx/>
                        <a:buNone/>
                        <a:tabLst/>
                        <a:defRPr/>
                      </a:pPr>
                      <a:r>
                        <a:rPr kumimoji="1" lang="ja-JP" altLang="en-US" sz="1000" dirty="0">
                          <a:solidFill>
                            <a:schemeClr val="tx1"/>
                          </a:solidFill>
                          <a:latin typeface="+mj-ea"/>
                          <a:ea typeface="+mj-ea"/>
                        </a:rPr>
                        <a:t>・独立行政法人化の実現に向けた更なる調査や詳細検討に着手。</a:t>
                      </a:r>
                    </a:p>
                    <a:p>
                      <a:pPr marL="88900" marR="0" indent="-88900" algn="just" defTabSz="914400" rtl="0" eaLnBrk="1" fontAlgn="auto" latinLnBrk="0" hangingPunct="1">
                        <a:lnSpc>
                          <a:spcPts val="1000"/>
                        </a:lnSpc>
                        <a:spcBef>
                          <a:spcPts val="0"/>
                        </a:spcBef>
                        <a:spcAft>
                          <a:spcPts val="0"/>
                        </a:spcAft>
                        <a:buClrTx/>
                        <a:buSzTx/>
                        <a:buFontTx/>
                        <a:buNone/>
                        <a:tabLst/>
                        <a:defRPr/>
                      </a:pPr>
                      <a:endParaRPr kumimoji="1" lang="ja-JP" altLang="en-US" sz="1000" dirty="0">
                        <a:solidFill>
                          <a:schemeClr val="tx1"/>
                        </a:solidFill>
                        <a:latin typeface="+mj-ea"/>
                        <a:ea typeface="+mj-ea"/>
                      </a:endParaRPr>
                    </a:p>
                    <a:p>
                      <a:pPr marL="88900" marR="0" indent="-88900" algn="just" defTabSz="914400" rtl="0" eaLnBrk="1" fontAlgn="auto" latinLnBrk="0" hangingPunct="1">
                        <a:lnSpc>
                          <a:spcPts val="1000"/>
                        </a:lnSpc>
                        <a:spcBef>
                          <a:spcPts val="0"/>
                        </a:spcBef>
                        <a:spcAft>
                          <a:spcPts val="0"/>
                        </a:spcAft>
                        <a:buClrTx/>
                        <a:buSzTx/>
                        <a:buFontTx/>
                        <a:buNone/>
                        <a:tabLst/>
                        <a:defRPr/>
                      </a:pPr>
                      <a:r>
                        <a:rPr kumimoji="1" lang="ja-JP" altLang="en-US" sz="1000" dirty="0">
                          <a:solidFill>
                            <a:schemeClr val="tx1"/>
                          </a:solidFill>
                          <a:latin typeface="+mj-ea"/>
                          <a:ea typeface="+mj-ea"/>
                        </a:rPr>
                        <a:t>・</a:t>
                      </a:r>
                      <a:r>
                        <a:rPr kumimoji="1" lang="en-US" altLang="ja-JP" sz="1000" dirty="0">
                          <a:solidFill>
                            <a:schemeClr val="tx1"/>
                          </a:solidFill>
                          <a:latin typeface="+mj-ea"/>
                          <a:ea typeface="+mj-ea"/>
                        </a:rPr>
                        <a:t>2016</a:t>
                      </a:r>
                      <a:r>
                        <a:rPr kumimoji="1" lang="ja-JP" altLang="en-US" sz="1000" dirty="0">
                          <a:solidFill>
                            <a:schemeClr val="tx1"/>
                          </a:solidFill>
                          <a:latin typeface="+mj-ea"/>
                          <a:ea typeface="+mj-ea"/>
                        </a:rPr>
                        <a:t>年</a:t>
                      </a:r>
                      <a:r>
                        <a:rPr kumimoji="1" lang="en-US" altLang="ja-JP" sz="1000" dirty="0">
                          <a:solidFill>
                            <a:schemeClr val="tx1"/>
                          </a:solidFill>
                          <a:latin typeface="+mj-ea"/>
                          <a:ea typeface="+mj-ea"/>
                        </a:rPr>
                        <a:t>10</a:t>
                      </a:r>
                      <a:r>
                        <a:rPr kumimoji="1" lang="ja-JP" altLang="en-US" sz="1000" dirty="0">
                          <a:solidFill>
                            <a:schemeClr val="tx1"/>
                          </a:solidFill>
                          <a:latin typeface="+mj-ea"/>
                          <a:ea typeface="+mj-ea"/>
                        </a:rPr>
                        <a:t>月の戦略会議で、左記「ビジョン」の実現に望ましい経営形態が地方独立行政法人であることを再確認。</a:t>
                      </a:r>
                    </a:p>
                    <a:p>
                      <a:pPr marL="88900" marR="0" indent="-88900" algn="just" defTabSz="914400" rtl="0" eaLnBrk="1" fontAlgn="auto" latinLnBrk="0" hangingPunct="1">
                        <a:lnSpc>
                          <a:spcPts val="1000"/>
                        </a:lnSpc>
                        <a:spcBef>
                          <a:spcPts val="0"/>
                        </a:spcBef>
                        <a:spcAft>
                          <a:spcPts val="0"/>
                        </a:spcAft>
                        <a:buClrTx/>
                        <a:buSzTx/>
                        <a:buFontTx/>
                        <a:buNone/>
                        <a:tabLst/>
                        <a:defRPr/>
                      </a:pPr>
                      <a:endParaRPr kumimoji="1" lang="ja-JP" altLang="en-US" sz="1000" dirty="0">
                        <a:solidFill>
                          <a:schemeClr val="tx1"/>
                        </a:solidFill>
                        <a:latin typeface="+mj-ea"/>
                        <a:ea typeface="+mj-ea"/>
                      </a:endParaRPr>
                    </a:p>
                    <a:p>
                      <a:pPr marL="88900" marR="0" indent="-88900" algn="just" defTabSz="914400" rtl="0" eaLnBrk="1" fontAlgn="auto" latinLnBrk="0" hangingPunct="1">
                        <a:lnSpc>
                          <a:spcPts val="1000"/>
                        </a:lnSpc>
                        <a:spcBef>
                          <a:spcPts val="0"/>
                        </a:spcBef>
                        <a:spcAft>
                          <a:spcPts val="0"/>
                        </a:spcAft>
                        <a:buClrTx/>
                        <a:buSzTx/>
                        <a:buFontTx/>
                        <a:buNone/>
                        <a:tabLst/>
                        <a:defRPr/>
                      </a:pPr>
                      <a:r>
                        <a:rPr kumimoji="1" lang="ja-JP" altLang="en-US" sz="1000" dirty="0">
                          <a:solidFill>
                            <a:schemeClr val="tx1"/>
                          </a:solidFill>
                          <a:latin typeface="+mj-ea"/>
                          <a:ea typeface="+mj-ea"/>
                        </a:rPr>
                        <a:t>・</a:t>
                      </a:r>
                      <a:r>
                        <a:rPr kumimoji="1" lang="en-US" altLang="ja-JP" sz="1000" dirty="0">
                          <a:solidFill>
                            <a:schemeClr val="tx1"/>
                          </a:solidFill>
                          <a:latin typeface="+mj-ea"/>
                          <a:ea typeface="+mj-ea"/>
                        </a:rPr>
                        <a:t>2019</a:t>
                      </a:r>
                      <a:r>
                        <a:rPr kumimoji="1" lang="ja-JP" altLang="en-US" sz="1000" dirty="0">
                          <a:solidFill>
                            <a:schemeClr val="tx1"/>
                          </a:solidFill>
                          <a:latin typeface="+mj-ea"/>
                          <a:ea typeface="+mj-ea"/>
                        </a:rPr>
                        <a:t>年</a:t>
                      </a:r>
                      <a:r>
                        <a:rPr kumimoji="1" lang="en-US" altLang="ja-JP" sz="1000" dirty="0">
                          <a:solidFill>
                            <a:schemeClr val="tx1"/>
                          </a:solidFill>
                          <a:latin typeface="+mj-ea"/>
                          <a:ea typeface="+mj-ea"/>
                        </a:rPr>
                        <a:t>4</a:t>
                      </a:r>
                      <a:r>
                        <a:rPr kumimoji="1" lang="ja-JP" altLang="en-US" sz="1000" dirty="0">
                          <a:solidFill>
                            <a:schemeClr val="tx1"/>
                          </a:solidFill>
                          <a:latin typeface="+mj-ea"/>
                          <a:ea typeface="+mj-ea"/>
                        </a:rPr>
                        <a:t>月の法人設立に向けた具体的準備業務に着手（</a:t>
                      </a:r>
                      <a:r>
                        <a:rPr kumimoji="1" lang="en-US" altLang="ja-JP" sz="1000" dirty="0">
                          <a:solidFill>
                            <a:schemeClr val="tx1"/>
                          </a:solidFill>
                          <a:latin typeface="+mj-ea"/>
                          <a:ea typeface="+mj-ea"/>
                        </a:rPr>
                        <a:t>2017</a:t>
                      </a:r>
                      <a:r>
                        <a:rPr kumimoji="1" lang="ja-JP" altLang="en-US" sz="1000" dirty="0">
                          <a:solidFill>
                            <a:schemeClr val="tx1"/>
                          </a:solidFill>
                          <a:latin typeface="+mj-ea"/>
                          <a:ea typeface="+mj-ea"/>
                        </a:rPr>
                        <a:t>年）。</a:t>
                      </a:r>
                    </a:p>
                    <a:p>
                      <a:pPr marL="88900" marR="0" indent="-88900" algn="just" defTabSz="914400" rtl="0" eaLnBrk="1" fontAlgn="auto" latinLnBrk="0" hangingPunct="1">
                        <a:lnSpc>
                          <a:spcPts val="1000"/>
                        </a:lnSpc>
                        <a:spcBef>
                          <a:spcPts val="0"/>
                        </a:spcBef>
                        <a:spcAft>
                          <a:spcPts val="0"/>
                        </a:spcAft>
                        <a:buClrTx/>
                        <a:buSzTx/>
                        <a:buFontTx/>
                        <a:buNone/>
                        <a:tabLst/>
                        <a:defRPr/>
                      </a:pPr>
                      <a:endParaRPr kumimoji="1" lang="ja-JP" altLang="en-US" sz="1000" dirty="0">
                        <a:solidFill>
                          <a:schemeClr val="tx1"/>
                        </a:solidFill>
                        <a:latin typeface="+mj-ea"/>
                        <a:ea typeface="+mj-ea"/>
                      </a:endParaRPr>
                    </a:p>
                    <a:p>
                      <a:pPr marL="88900" marR="0" indent="-88900" algn="just" defTabSz="914400" rtl="0" eaLnBrk="1" fontAlgn="auto" latinLnBrk="0" hangingPunct="1">
                        <a:lnSpc>
                          <a:spcPts val="1000"/>
                        </a:lnSpc>
                        <a:spcBef>
                          <a:spcPts val="0"/>
                        </a:spcBef>
                        <a:spcAft>
                          <a:spcPts val="0"/>
                        </a:spcAft>
                        <a:buClrTx/>
                        <a:buSzTx/>
                        <a:buFontTx/>
                        <a:buNone/>
                        <a:tabLst/>
                        <a:defRPr/>
                      </a:pPr>
                      <a:r>
                        <a:rPr kumimoji="1" lang="ja-JP" altLang="en-US" sz="1000" dirty="0">
                          <a:solidFill>
                            <a:schemeClr val="tx1"/>
                          </a:solidFill>
                          <a:latin typeface="+mj-ea"/>
                          <a:ea typeface="+mj-ea"/>
                        </a:rPr>
                        <a:t>・市会にて定款の制定等にかかる議案上程、可決（</a:t>
                      </a:r>
                      <a:r>
                        <a:rPr kumimoji="1" lang="en-US" altLang="ja-JP" sz="1000" dirty="0">
                          <a:solidFill>
                            <a:schemeClr val="tx1"/>
                          </a:solidFill>
                          <a:latin typeface="+mj-ea"/>
                          <a:ea typeface="+mj-ea"/>
                        </a:rPr>
                        <a:t>2018</a:t>
                      </a:r>
                      <a:r>
                        <a:rPr kumimoji="1" lang="ja-JP" altLang="en-US" sz="1000" dirty="0">
                          <a:solidFill>
                            <a:schemeClr val="tx1"/>
                          </a:solidFill>
                          <a:latin typeface="+mj-ea"/>
                          <a:ea typeface="+mj-ea"/>
                        </a:rPr>
                        <a:t>年</a:t>
                      </a:r>
                      <a:r>
                        <a:rPr kumimoji="1" lang="en-US" altLang="ja-JP" sz="1000" dirty="0">
                          <a:solidFill>
                            <a:schemeClr val="tx1"/>
                          </a:solidFill>
                          <a:latin typeface="+mj-ea"/>
                          <a:ea typeface="+mj-ea"/>
                        </a:rPr>
                        <a:t>2</a:t>
                      </a:r>
                      <a:r>
                        <a:rPr kumimoji="1" lang="ja-JP" altLang="en-US" sz="1000" dirty="0">
                          <a:solidFill>
                            <a:schemeClr val="tx1"/>
                          </a:solidFill>
                          <a:latin typeface="+mj-ea"/>
                          <a:ea typeface="+mj-ea"/>
                        </a:rPr>
                        <a:t>月）</a:t>
                      </a:r>
                    </a:p>
                    <a:p>
                      <a:pPr marL="88900" marR="0" indent="-88900" algn="just" defTabSz="914400" rtl="0" eaLnBrk="1" fontAlgn="auto" latinLnBrk="0" hangingPunct="1">
                        <a:lnSpc>
                          <a:spcPts val="1000"/>
                        </a:lnSpc>
                        <a:spcBef>
                          <a:spcPts val="0"/>
                        </a:spcBef>
                        <a:spcAft>
                          <a:spcPts val="0"/>
                        </a:spcAft>
                        <a:buClrTx/>
                        <a:buSzTx/>
                        <a:buFontTx/>
                        <a:buNone/>
                        <a:tabLst/>
                        <a:defRPr/>
                      </a:pPr>
                      <a:endParaRPr kumimoji="1" lang="ja-JP" altLang="en-US" sz="1000" dirty="0">
                        <a:solidFill>
                          <a:schemeClr val="tx1"/>
                        </a:solidFill>
                        <a:latin typeface="+mj-ea"/>
                        <a:ea typeface="+mj-ea"/>
                      </a:endParaRPr>
                    </a:p>
                    <a:p>
                      <a:pPr marL="88900" marR="0" indent="-88900" algn="just" defTabSz="914400" rtl="0" eaLnBrk="1" fontAlgn="auto" latinLnBrk="0" hangingPunct="1">
                        <a:lnSpc>
                          <a:spcPts val="1000"/>
                        </a:lnSpc>
                        <a:spcBef>
                          <a:spcPts val="0"/>
                        </a:spcBef>
                        <a:spcAft>
                          <a:spcPts val="0"/>
                        </a:spcAft>
                        <a:buClrTx/>
                        <a:buSzTx/>
                        <a:buFontTx/>
                        <a:buNone/>
                        <a:tabLst/>
                        <a:defRPr/>
                      </a:pPr>
                      <a:r>
                        <a:rPr kumimoji="1" lang="ja-JP" altLang="en-US" sz="1000" dirty="0">
                          <a:solidFill>
                            <a:schemeClr val="tx1"/>
                          </a:solidFill>
                          <a:latin typeface="+mj-ea"/>
                          <a:ea typeface="+mj-ea"/>
                        </a:rPr>
                        <a:t>・市会にて中期目標の制定等関連議案上程、可決（</a:t>
                      </a:r>
                      <a:r>
                        <a:rPr kumimoji="1" lang="en-US" altLang="ja-JP" sz="1000" dirty="0">
                          <a:solidFill>
                            <a:schemeClr val="tx1"/>
                          </a:solidFill>
                          <a:latin typeface="+mj-ea"/>
                          <a:ea typeface="+mj-ea"/>
                        </a:rPr>
                        <a:t>2018</a:t>
                      </a:r>
                      <a:r>
                        <a:rPr kumimoji="1" lang="ja-JP" altLang="en-US" sz="1000" dirty="0">
                          <a:solidFill>
                            <a:schemeClr val="tx1"/>
                          </a:solidFill>
                          <a:latin typeface="+mj-ea"/>
                          <a:ea typeface="+mj-ea"/>
                        </a:rPr>
                        <a:t>年</a:t>
                      </a:r>
                      <a:r>
                        <a:rPr kumimoji="1" lang="en-US" altLang="ja-JP" sz="1000" dirty="0">
                          <a:solidFill>
                            <a:schemeClr val="tx1"/>
                          </a:solidFill>
                          <a:latin typeface="+mj-ea"/>
                          <a:ea typeface="+mj-ea"/>
                        </a:rPr>
                        <a:t>12</a:t>
                      </a:r>
                      <a:r>
                        <a:rPr kumimoji="1" lang="ja-JP" altLang="en-US" sz="1000" dirty="0">
                          <a:solidFill>
                            <a:schemeClr val="tx1"/>
                          </a:solidFill>
                          <a:latin typeface="+mj-ea"/>
                          <a:ea typeface="+mj-ea"/>
                        </a:rPr>
                        <a:t>月）</a:t>
                      </a:r>
                    </a:p>
                    <a:p>
                      <a:pPr marL="88900" marR="0" indent="-88900" algn="just" defTabSz="914400" rtl="0" eaLnBrk="1" fontAlgn="auto" latinLnBrk="0" hangingPunct="1">
                        <a:lnSpc>
                          <a:spcPts val="1000"/>
                        </a:lnSpc>
                        <a:spcBef>
                          <a:spcPts val="0"/>
                        </a:spcBef>
                        <a:spcAft>
                          <a:spcPts val="0"/>
                        </a:spcAft>
                        <a:buClrTx/>
                        <a:buSzTx/>
                        <a:buFontTx/>
                        <a:buNone/>
                        <a:tabLst/>
                        <a:defRPr/>
                      </a:pPr>
                      <a:endParaRPr kumimoji="1" lang="en-US" altLang="ja-JP" sz="1000" kern="1200" dirty="0">
                        <a:solidFill>
                          <a:schemeClr val="tx1"/>
                        </a:solidFill>
                        <a:latin typeface="+mj-ea"/>
                        <a:ea typeface="+mn-ea"/>
                        <a:cs typeface="+mn-cs"/>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88900" marR="0" indent="-88900" algn="just" defTabSz="914400" rtl="0" eaLnBrk="1" fontAlgn="auto" latinLnBrk="0" hangingPunct="1">
                        <a:lnSpc>
                          <a:spcPts val="1300"/>
                        </a:lnSpc>
                        <a:spcBef>
                          <a:spcPts val="0"/>
                        </a:spcBef>
                        <a:spcAft>
                          <a:spcPts val="0"/>
                        </a:spcAft>
                        <a:buClrTx/>
                        <a:buSzTx/>
                        <a:buFontTx/>
                        <a:buNone/>
                        <a:tabLst/>
                        <a:defRPr/>
                      </a:pPr>
                      <a:r>
                        <a:rPr kumimoji="1" lang="ja-JP" altLang="en-US" sz="1000" dirty="0">
                          <a:solidFill>
                            <a:schemeClr val="tx1"/>
                          </a:solidFill>
                          <a:latin typeface="+mj-ea"/>
                          <a:ea typeface="+mj-ea"/>
                        </a:rPr>
                        <a:t>・指定管理者である博物館協会職員アンケートを含む現状分析を行い、博物館運営改革に着手（</a:t>
                      </a:r>
                      <a:r>
                        <a:rPr kumimoji="1" lang="en-US" altLang="ja-JP" sz="1000" dirty="0">
                          <a:solidFill>
                            <a:schemeClr val="tx1"/>
                          </a:solidFill>
                          <a:latin typeface="+mj-ea"/>
                          <a:ea typeface="+mj-ea"/>
                        </a:rPr>
                        <a:t>2013</a:t>
                      </a:r>
                      <a:r>
                        <a:rPr kumimoji="1" lang="ja-JP" altLang="en-US" sz="1000" dirty="0">
                          <a:solidFill>
                            <a:schemeClr val="tx1"/>
                          </a:solidFill>
                          <a:latin typeface="+mj-ea"/>
                          <a:ea typeface="+mj-ea"/>
                        </a:rPr>
                        <a:t>年）。</a:t>
                      </a:r>
                    </a:p>
                    <a:p>
                      <a:pPr marL="88900" marR="0" indent="-88900" algn="just" defTabSz="914400" rtl="0" eaLnBrk="1" fontAlgn="auto" latinLnBrk="0" hangingPunct="1">
                        <a:lnSpc>
                          <a:spcPts val="1300"/>
                        </a:lnSpc>
                        <a:spcBef>
                          <a:spcPts val="0"/>
                        </a:spcBef>
                        <a:spcAft>
                          <a:spcPts val="0"/>
                        </a:spcAft>
                        <a:buClrTx/>
                        <a:buSzTx/>
                        <a:buFontTx/>
                        <a:buNone/>
                        <a:tabLst/>
                        <a:defRPr/>
                      </a:pPr>
                      <a:endParaRPr kumimoji="1" lang="ja-JP" altLang="en-US" sz="1000" dirty="0">
                        <a:solidFill>
                          <a:schemeClr val="tx1"/>
                        </a:solidFill>
                        <a:latin typeface="+mj-ea"/>
                        <a:ea typeface="+mj-ea"/>
                      </a:endParaRPr>
                    </a:p>
                    <a:p>
                      <a:pPr marL="88900" marR="0" indent="-88900" algn="just" defTabSz="914400" rtl="0" eaLnBrk="1" fontAlgn="auto" latinLnBrk="0" hangingPunct="1">
                        <a:lnSpc>
                          <a:spcPts val="1300"/>
                        </a:lnSpc>
                        <a:spcBef>
                          <a:spcPts val="0"/>
                        </a:spcBef>
                        <a:spcAft>
                          <a:spcPts val="0"/>
                        </a:spcAft>
                        <a:buClrTx/>
                        <a:buSzTx/>
                        <a:buFontTx/>
                        <a:buNone/>
                        <a:tabLst/>
                        <a:defRPr/>
                      </a:pPr>
                      <a:r>
                        <a:rPr kumimoji="1" lang="ja-JP" altLang="en-US" sz="1000" dirty="0">
                          <a:solidFill>
                            <a:schemeClr val="tx1"/>
                          </a:solidFill>
                          <a:latin typeface="+mj-ea"/>
                          <a:ea typeface="+mj-ea"/>
                        </a:rPr>
                        <a:t>・新美術館を含めた市立美術館・東洋陶磁美術館の今後の方向性（あり方）を検討・決定（</a:t>
                      </a:r>
                      <a:r>
                        <a:rPr kumimoji="1" lang="en-US" altLang="ja-JP" sz="1000" dirty="0">
                          <a:solidFill>
                            <a:schemeClr val="tx1"/>
                          </a:solidFill>
                          <a:latin typeface="+mj-ea"/>
                          <a:ea typeface="+mj-ea"/>
                        </a:rPr>
                        <a:t>2013</a:t>
                      </a:r>
                      <a:r>
                        <a:rPr kumimoji="1" lang="ja-JP" altLang="en-US" sz="1000" dirty="0">
                          <a:solidFill>
                            <a:schemeClr val="tx1"/>
                          </a:solidFill>
                          <a:latin typeface="+mj-ea"/>
                          <a:ea typeface="+mj-ea"/>
                        </a:rPr>
                        <a:t>年）。</a:t>
                      </a:r>
                    </a:p>
                    <a:p>
                      <a:pPr marL="88900" marR="0" indent="-88900" algn="just" defTabSz="914400" rtl="0" eaLnBrk="1" fontAlgn="auto" latinLnBrk="0" hangingPunct="1">
                        <a:lnSpc>
                          <a:spcPts val="1300"/>
                        </a:lnSpc>
                        <a:spcBef>
                          <a:spcPts val="0"/>
                        </a:spcBef>
                        <a:spcAft>
                          <a:spcPts val="0"/>
                        </a:spcAft>
                        <a:buClrTx/>
                        <a:buSzTx/>
                        <a:buFontTx/>
                        <a:buNone/>
                        <a:tabLst/>
                        <a:defRPr/>
                      </a:pPr>
                      <a:endParaRPr kumimoji="1" lang="ja-JP" altLang="en-US" sz="1000" dirty="0">
                        <a:solidFill>
                          <a:schemeClr val="tx1"/>
                        </a:solidFill>
                        <a:latin typeface="+mj-ea"/>
                        <a:ea typeface="+mj-ea"/>
                      </a:endParaRPr>
                    </a:p>
                    <a:p>
                      <a:pPr marL="88900" marR="0" indent="-88900" algn="just" defTabSz="914400" rtl="0" eaLnBrk="1" fontAlgn="auto" latinLnBrk="0" hangingPunct="1">
                        <a:lnSpc>
                          <a:spcPts val="1300"/>
                        </a:lnSpc>
                        <a:spcBef>
                          <a:spcPts val="0"/>
                        </a:spcBef>
                        <a:spcAft>
                          <a:spcPts val="0"/>
                        </a:spcAft>
                        <a:buClrTx/>
                        <a:buSzTx/>
                        <a:buFontTx/>
                        <a:buNone/>
                        <a:tabLst/>
                        <a:defRPr/>
                      </a:pPr>
                      <a:r>
                        <a:rPr kumimoji="1" lang="ja-JP" altLang="en-US" sz="1000" dirty="0">
                          <a:solidFill>
                            <a:schemeClr val="tx1"/>
                          </a:solidFill>
                          <a:latin typeface="+mj-ea"/>
                          <a:ea typeface="+mj-ea"/>
                        </a:rPr>
                        <a:t>・</a:t>
                      </a:r>
                      <a:r>
                        <a:rPr kumimoji="1" lang="en-US" altLang="ja-JP" sz="1000" dirty="0">
                          <a:solidFill>
                            <a:schemeClr val="tx1"/>
                          </a:solidFill>
                          <a:latin typeface="+mj-ea"/>
                          <a:ea typeface="+mj-ea"/>
                        </a:rPr>
                        <a:t>2014</a:t>
                      </a:r>
                      <a:r>
                        <a:rPr kumimoji="1" lang="ja-JP" altLang="en-US" sz="1000" dirty="0">
                          <a:solidFill>
                            <a:schemeClr val="tx1"/>
                          </a:solidFill>
                          <a:latin typeface="+mj-ea"/>
                          <a:ea typeface="+mj-ea"/>
                        </a:rPr>
                        <a:t>年から、利用者サービス及び美術館機能向上をめざし、市立美術館の新棟増設のあり方調査に着手。</a:t>
                      </a:r>
                    </a:p>
                    <a:p>
                      <a:pPr marL="88900" marR="0" indent="-88900" algn="just" defTabSz="914400" rtl="0" eaLnBrk="1" fontAlgn="auto" latinLnBrk="0" hangingPunct="1">
                        <a:lnSpc>
                          <a:spcPts val="1300"/>
                        </a:lnSpc>
                        <a:spcBef>
                          <a:spcPts val="0"/>
                        </a:spcBef>
                        <a:spcAft>
                          <a:spcPts val="0"/>
                        </a:spcAft>
                        <a:buClrTx/>
                        <a:buSzTx/>
                        <a:buFontTx/>
                        <a:buNone/>
                        <a:tabLst/>
                        <a:defRPr/>
                      </a:pPr>
                      <a:endParaRPr kumimoji="1" lang="ja-JP" altLang="en-US" sz="1000" dirty="0">
                        <a:solidFill>
                          <a:schemeClr val="tx1"/>
                        </a:solidFill>
                        <a:latin typeface="+mj-ea"/>
                        <a:ea typeface="+mj-ea"/>
                      </a:endParaRPr>
                    </a:p>
                    <a:p>
                      <a:pPr marL="88900" marR="0" indent="-88900" algn="just" defTabSz="914400" rtl="0" eaLnBrk="1" fontAlgn="auto" latinLnBrk="0" hangingPunct="1">
                        <a:lnSpc>
                          <a:spcPts val="1300"/>
                        </a:lnSpc>
                        <a:spcBef>
                          <a:spcPts val="0"/>
                        </a:spcBef>
                        <a:spcAft>
                          <a:spcPts val="0"/>
                        </a:spcAft>
                        <a:buClrTx/>
                        <a:buSzTx/>
                        <a:buFontTx/>
                        <a:buNone/>
                        <a:tabLst/>
                        <a:defRPr/>
                      </a:pPr>
                      <a:r>
                        <a:rPr kumimoji="1" lang="ja-JP" altLang="en-US" sz="1000" dirty="0">
                          <a:solidFill>
                            <a:schemeClr val="tx1"/>
                          </a:solidFill>
                          <a:latin typeface="+mj-ea"/>
                          <a:ea typeface="+mj-ea"/>
                        </a:rPr>
                        <a:t>・本市の働きかけにより、博物館の独立行政法人化を可能とする政令改正が実現（</a:t>
                      </a:r>
                      <a:r>
                        <a:rPr kumimoji="1" lang="en-US" altLang="ja-JP" sz="1000" dirty="0">
                          <a:solidFill>
                            <a:schemeClr val="tx1"/>
                          </a:solidFill>
                          <a:latin typeface="+mj-ea"/>
                          <a:ea typeface="+mj-ea"/>
                        </a:rPr>
                        <a:t>2013</a:t>
                      </a:r>
                      <a:r>
                        <a:rPr kumimoji="1" lang="ja-JP" altLang="en-US" sz="1000" dirty="0">
                          <a:solidFill>
                            <a:schemeClr val="tx1"/>
                          </a:solidFill>
                          <a:latin typeface="+mj-ea"/>
                          <a:ea typeface="+mj-ea"/>
                        </a:rPr>
                        <a:t>年）。</a:t>
                      </a:r>
                    </a:p>
                    <a:p>
                      <a:pPr marL="88900" marR="0" indent="-88900" algn="just" defTabSz="914400" rtl="0" eaLnBrk="1" fontAlgn="auto" latinLnBrk="0" hangingPunct="1">
                        <a:lnSpc>
                          <a:spcPts val="1300"/>
                        </a:lnSpc>
                        <a:spcBef>
                          <a:spcPts val="0"/>
                        </a:spcBef>
                        <a:spcAft>
                          <a:spcPts val="0"/>
                        </a:spcAft>
                        <a:buClrTx/>
                        <a:buSzTx/>
                        <a:buFontTx/>
                        <a:buNone/>
                        <a:tabLst/>
                        <a:defRPr/>
                      </a:pPr>
                      <a:endParaRPr kumimoji="1" lang="ja-JP" altLang="en-US" sz="1000" dirty="0">
                        <a:solidFill>
                          <a:schemeClr val="tx1"/>
                        </a:solidFill>
                        <a:latin typeface="+mj-ea"/>
                        <a:ea typeface="+mj-ea"/>
                      </a:endParaRPr>
                    </a:p>
                    <a:p>
                      <a:pPr marL="88900" marR="0" indent="-88900" algn="just" defTabSz="914400" rtl="0" eaLnBrk="1" fontAlgn="auto" latinLnBrk="0" hangingPunct="1">
                        <a:lnSpc>
                          <a:spcPts val="1300"/>
                        </a:lnSpc>
                        <a:spcBef>
                          <a:spcPts val="0"/>
                        </a:spcBef>
                        <a:spcAft>
                          <a:spcPts val="0"/>
                        </a:spcAft>
                        <a:buClrTx/>
                        <a:buSzTx/>
                        <a:buFontTx/>
                        <a:buNone/>
                        <a:tabLst/>
                        <a:defRPr/>
                      </a:pPr>
                      <a:endParaRPr kumimoji="1" lang="ja-JP" altLang="en-US" sz="1000" dirty="0">
                        <a:solidFill>
                          <a:schemeClr val="tx1"/>
                        </a:solidFill>
                        <a:latin typeface="+mj-ea"/>
                        <a:ea typeface="+mj-ea"/>
                      </a:endParaRPr>
                    </a:p>
                    <a:p>
                      <a:pPr marL="88900" marR="0" indent="-88900" algn="just" defTabSz="914400" rtl="0" eaLnBrk="1" fontAlgn="auto" latinLnBrk="0" hangingPunct="1">
                        <a:lnSpc>
                          <a:spcPts val="1300"/>
                        </a:lnSpc>
                        <a:spcBef>
                          <a:spcPts val="0"/>
                        </a:spcBef>
                        <a:spcAft>
                          <a:spcPts val="0"/>
                        </a:spcAft>
                        <a:buClrTx/>
                        <a:buSzTx/>
                        <a:buFontTx/>
                        <a:buNone/>
                        <a:tabLst/>
                        <a:defRPr/>
                      </a:pPr>
                      <a:endParaRPr kumimoji="1" lang="ja-JP" altLang="en-US" sz="1000" dirty="0">
                        <a:solidFill>
                          <a:schemeClr val="tx1"/>
                        </a:solidFill>
                        <a:latin typeface="+mj-ea"/>
                        <a:ea typeface="+mj-ea"/>
                      </a:endParaRPr>
                    </a:p>
                    <a:p>
                      <a:pPr marL="88900" marR="0" indent="-88900" algn="just" defTabSz="914400" rtl="0" eaLnBrk="1" fontAlgn="auto" latinLnBrk="0" hangingPunct="1">
                        <a:lnSpc>
                          <a:spcPts val="1300"/>
                        </a:lnSpc>
                        <a:spcBef>
                          <a:spcPts val="0"/>
                        </a:spcBef>
                        <a:spcAft>
                          <a:spcPts val="0"/>
                        </a:spcAft>
                        <a:buClrTx/>
                        <a:buSzTx/>
                        <a:buFontTx/>
                        <a:buNone/>
                        <a:tabLst/>
                        <a:defRPr/>
                      </a:pPr>
                      <a:endParaRPr kumimoji="1" lang="ja-JP" altLang="en-US" sz="1000" dirty="0">
                        <a:solidFill>
                          <a:schemeClr val="tx1"/>
                        </a:solidFill>
                        <a:latin typeface="+mj-ea"/>
                        <a:ea typeface="+mj-ea"/>
                      </a:endParaRPr>
                    </a:p>
                    <a:p>
                      <a:pPr marL="88900" marR="0" indent="-88900" algn="just" defTabSz="914400" rtl="0" eaLnBrk="1" fontAlgn="auto" latinLnBrk="0" hangingPunct="1">
                        <a:lnSpc>
                          <a:spcPts val="1300"/>
                        </a:lnSpc>
                        <a:spcBef>
                          <a:spcPts val="0"/>
                        </a:spcBef>
                        <a:spcAft>
                          <a:spcPts val="0"/>
                        </a:spcAft>
                        <a:buClrTx/>
                        <a:buSzTx/>
                        <a:buFontTx/>
                        <a:buNone/>
                        <a:tabLst/>
                        <a:defRPr/>
                      </a:pPr>
                      <a:endParaRPr kumimoji="1" lang="ja-JP" altLang="en-US" sz="1000" dirty="0">
                        <a:solidFill>
                          <a:schemeClr val="tx1"/>
                        </a:solidFill>
                        <a:latin typeface="+mj-ea"/>
                        <a:ea typeface="+mj-ea"/>
                      </a:endParaRPr>
                    </a:p>
                    <a:p>
                      <a:pPr marL="88900" marR="0" indent="-88900" algn="just" defTabSz="914400" rtl="0" eaLnBrk="1" fontAlgn="auto" latinLnBrk="0" hangingPunct="1">
                        <a:lnSpc>
                          <a:spcPts val="1300"/>
                        </a:lnSpc>
                        <a:spcBef>
                          <a:spcPts val="0"/>
                        </a:spcBef>
                        <a:spcAft>
                          <a:spcPts val="0"/>
                        </a:spcAft>
                        <a:buClrTx/>
                        <a:buSzTx/>
                        <a:buFontTx/>
                        <a:buNone/>
                        <a:tabLst/>
                        <a:defRPr/>
                      </a:pPr>
                      <a:endParaRPr kumimoji="1" lang="ja-JP" altLang="en-US" sz="1000" dirty="0">
                        <a:solidFill>
                          <a:schemeClr val="tx1"/>
                        </a:solidFill>
                        <a:latin typeface="+mj-ea"/>
                        <a:ea typeface="+mj-ea"/>
                      </a:endParaRPr>
                    </a:p>
                    <a:p>
                      <a:pPr marL="88900" marR="0" indent="-88900" algn="just" defTabSz="914400" rtl="0" eaLnBrk="1" fontAlgn="auto" latinLnBrk="0" hangingPunct="1">
                        <a:lnSpc>
                          <a:spcPts val="1300"/>
                        </a:lnSpc>
                        <a:spcBef>
                          <a:spcPts val="0"/>
                        </a:spcBef>
                        <a:spcAft>
                          <a:spcPts val="0"/>
                        </a:spcAft>
                        <a:buClrTx/>
                        <a:buSzTx/>
                        <a:buFontTx/>
                        <a:buNone/>
                        <a:tabLst/>
                        <a:defRPr/>
                      </a:pPr>
                      <a:r>
                        <a:rPr kumimoji="1" lang="ja-JP" altLang="en-US" sz="1000" dirty="0">
                          <a:solidFill>
                            <a:schemeClr val="tx1"/>
                          </a:solidFill>
                          <a:latin typeface="+mj-ea"/>
                          <a:ea typeface="+mj-ea"/>
                        </a:rPr>
                        <a:t>・</a:t>
                      </a:r>
                      <a:r>
                        <a:rPr kumimoji="1" lang="en-US" altLang="ja-JP" sz="1000" dirty="0">
                          <a:solidFill>
                            <a:schemeClr val="tx1"/>
                          </a:solidFill>
                          <a:latin typeface="+mj-ea"/>
                          <a:ea typeface="+mj-ea"/>
                        </a:rPr>
                        <a:t>2019</a:t>
                      </a:r>
                      <a:r>
                        <a:rPr kumimoji="1" lang="ja-JP" altLang="en-US" sz="1000" dirty="0">
                          <a:solidFill>
                            <a:schemeClr val="tx1"/>
                          </a:solidFill>
                          <a:latin typeface="+mj-ea"/>
                          <a:ea typeface="+mj-ea"/>
                        </a:rPr>
                        <a:t>年</a:t>
                      </a:r>
                      <a:r>
                        <a:rPr kumimoji="1" lang="en-US" altLang="ja-JP" sz="1000" dirty="0">
                          <a:solidFill>
                            <a:schemeClr val="tx1"/>
                          </a:solidFill>
                          <a:latin typeface="+mj-ea"/>
                          <a:ea typeface="+mj-ea"/>
                        </a:rPr>
                        <a:t>4</a:t>
                      </a:r>
                      <a:r>
                        <a:rPr kumimoji="1" lang="ja-JP" altLang="en-US" sz="1000" dirty="0">
                          <a:solidFill>
                            <a:schemeClr val="tx1"/>
                          </a:solidFill>
                          <a:latin typeface="+mj-ea"/>
                          <a:ea typeface="+mj-ea"/>
                        </a:rPr>
                        <a:t>月（地独）大阪市博物館機構設立</a:t>
                      </a:r>
                    </a:p>
                    <a:p>
                      <a:pPr marL="88900" marR="0" indent="-88900" algn="just" defTabSz="914400" rtl="0" eaLnBrk="1" fontAlgn="auto" latinLnBrk="0" hangingPunct="1">
                        <a:lnSpc>
                          <a:spcPts val="1300"/>
                        </a:lnSpc>
                        <a:spcBef>
                          <a:spcPts val="0"/>
                        </a:spcBef>
                        <a:spcAft>
                          <a:spcPts val="0"/>
                        </a:spcAft>
                        <a:buClrTx/>
                        <a:buSzTx/>
                        <a:buFontTx/>
                        <a:buNone/>
                        <a:tabLst/>
                        <a:defRPr/>
                      </a:pPr>
                      <a:endParaRPr kumimoji="1" lang="ja-JP" altLang="en-US" sz="1000" dirty="0">
                        <a:solidFill>
                          <a:schemeClr val="tx1"/>
                        </a:solidFill>
                        <a:latin typeface="+mj-ea"/>
                        <a:ea typeface="+mj-ea"/>
                      </a:endParaRPr>
                    </a:p>
                    <a:p>
                      <a:pPr marL="88900" marR="0" indent="-88900" algn="just" defTabSz="914400" rtl="0" eaLnBrk="1" fontAlgn="auto" latinLnBrk="0" hangingPunct="1">
                        <a:lnSpc>
                          <a:spcPts val="1300"/>
                        </a:lnSpc>
                        <a:spcBef>
                          <a:spcPts val="0"/>
                        </a:spcBef>
                        <a:spcAft>
                          <a:spcPts val="0"/>
                        </a:spcAft>
                        <a:buClrTx/>
                        <a:buSzTx/>
                        <a:buFontTx/>
                        <a:buNone/>
                        <a:tabLst/>
                        <a:defRPr/>
                      </a:pPr>
                      <a:endParaRPr kumimoji="1" lang="ja-JP" altLang="en-US" sz="1000" dirty="0">
                        <a:solidFill>
                          <a:schemeClr val="tx1"/>
                        </a:solidFill>
                        <a:latin typeface="+mj-ea"/>
                        <a:ea typeface="+mj-ea"/>
                      </a:endParaRPr>
                    </a:p>
                    <a:p>
                      <a:pPr marL="88900" marR="0" indent="-88900" algn="just" defTabSz="914400" rtl="0" eaLnBrk="1" fontAlgn="auto" latinLnBrk="0" hangingPunct="1">
                        <a:lnSpc>
                          <a:spcPts val="1300"/>
                        </a:lnSpc>
                        <a:spcBef>
                          <a:spcPts val="0"/>
                        </a:spcBef>
                        <a:spcAft>
                          <a:spcPts val="0"/>
                        </a:spcAft>
                        <a:buClrTx/>
                        <a:buSzTx/>
                        <a:buFontTx/>
                        <a:buNone/>
                        <a:tabLst/>
                        <a:defRPr/>
                      </a:pPr>
                      <a:endParaRPr kumimoji="1" lang="ja-JP" altLang="en-US" sz="1000" dirty="0">
                        <a:solidFill>
                          <a:schemeClr val="tx1"/>
                        </a:solidFill>
                        <a:latin typeface="+mj-ea"/>
                        <a:ea typeface="+mj-ea"/>
                      </a:endParaRPr>
                    </a:p>
                    <a:p>
                      <a:pPr marL="88900" marR="0" indent="-88900" algn="just" defTabSz="914400" rtl="0" eaLnBrk="1" fontAlgn="auto" latinLnBrk="0" hangingPunct="1">
                        <a:lnSpc>
                          <a:spcPts val="1300"/>
                        </a:lnSpc>
                        <a:spcBef>
                          <a:spcPts val="0"/>
                        </a:spcBef>
                        <a:spcAft>
                          <a:spcPts val="0"/>
                        </a:spcAft>
                        <a:buClrTx/>
                        <a:buSzTx/>
                        <a:buFontTx/>
                        <a:buNone/>
                        <a:tabLst/>
                        <a:defRPr/>
                      </a:pPr>
                      <a:r>
                        <a:rPr kumimoji="1" lang="ja-JP" altLang="en-US" sz="1000" dirty="0">
                          <a:solidFill>
                            <a:schemeClr val="tx1"/>
                          </a:solidFill>
                          <a:latin typeface="+mj-ea"/>
                          <a:ea typeface="+mj-ea"/>
                        </a:rPr>
                        <a:t>・運営に</a:t>
                      </a:r>
                      <a:r>
                        <a:rPr kumimoji="1" lang="en-US" altLang="ja-JP" sz="1000" dirty="0">
                          <a:solidFill>
                            <a:schemeClr val="tx1"/>
                          </a:solidFill>
                          <a:latin typeface="+mj-ea"/>
                          <a:ea typeface="+mj-ea"/>
                        </a:rPr>
                        <a:t>PFI</a:t>
                      </a:r>
                      <a:r>
                        <a:rPr kumimoji="1" lang="ja-JP" altLang="en-US" sz="1000" dirty="0">
                          <a:solidFill>
                            <a:schemeClr val="tx1"/>
                          </a:solidFill>
                          <a:latin typeface="+mj-ea"/>
                          <a:ea typeface="+mj-ea"/>
                        </a:rPr>
                        <a:t>手法を導入した大阪中之島美術館開館（</a:t>
                      </a:r>
                      <a:r>
                        <a:rPr kumimoji="1" lang="en-US" altLang="ja-JP" sz="1000" dirty="0">
                          <a:solidFill>
                            <a:schemeClr val="tx1"/>
                          </a:solidFill>
                          <a:latin typeface="+mj-ea"/>
                          <a:ea typeface="+mj-ea"/>
                        </a:rPr>
                        <a:t>2022</a:t>
                      </a:r>
                      <a:r>
                        <a:rPr kumimoji="1" lang="ja-JP" altLang="en-US" sz="1000" dirty="0">
                          <a:solidFill>
                            <a:schemeClr val="tx1"/>
                          </a:solidFill>
                          <a:latin typeface="+mj-ea"/>
                          <a:ea typeface="+mj-ea"/>
                        </a:rPr>
                        <a:t>年</a:t>
                      </a:r>
                      <a:r>
                        <a:rPr kumimoji="1" lang="en-US" altLang="ja-JP" sz="1000" dirty="0">
                          <a:solidFill>
                            <a:schemeClr val="tx1"/>
                          </a:solidFill>
                          <a:latin typeface="+mj-ea"/>
                          <a:ea typeface="+mj-ea"/>
                        </a:rPr>
                        <a:t>2</a:t>
                      </a:r>
                      <a:r>
                        <a:rPr kumimoji="1" lang="ja-JP" altLang="en-US" sz="1000" dirty="0">
                          <a:solidFill>
                            <a:schemeClr val="tx1"/>
                          </a:solidFill>
                          <a:latin typeface="+mj-ea"/>
                          <a:ea typeface="+mj-ea"/>
                        </a:rPr>
                        <a:t>月）</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bl>
          </a:graphicData>
        </a:graphic>
      </p:graphicFrame>
      <p:sp>
        <p:nvSpPr>
          <p:cNvPr id="8" name="テキスト ボックス 7"/>
          <p:cNvSpPr txBox="1"/>
          <p:nvPr/>
        </p:nvSpPr>
        <p:spPr>
          <a:xfrm>
            <a:off x="0" y="0"/>
            <a:ext cx="7380312" cy="461665"/>
          </a:xfrm>
          <a:prstGeom prst="rect">
            <a:avLst/>
          </a:prstGeom>
          <a:solidFill>
            <a:srgbClr val="0070C0"/>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24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rPr>
              <a:t>Ⅱ【</a:t>
            </a:r>
            <a:r>
              <a:rPr kumimoji="1" lang="ja-JP" altLang="en-US" sz="24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rPr>
              <a:t>独立行政法人化</a:t>
            </a:r>
            <a:r>
              <a:rPr kumimoji="1" lang="en-US" altLang="ja-JP" sz="2400" b="1" i="0" u="sng" strike="noStrike" kern="1200" cap="none" spc="0" normalizeH="0" baseline="0" noProof="0" dirty="0" smtClean="0">
                <a:ln>
                  <a:noFill/>
                </a:ln>
                <a:solidFill>
                  <a:prstClr val="white"/>
                </a:solidFill>
                <a:effectLst/>
                <a:uLnTx/>
                <a:uFillTx/>
                <a:latin typeface="BIZ UDゴシック" panose="020B0400000000000000" pitchFamily="49" charset="-128"/>
                <a:ea typeface="BIZ UDゴシック" panose="020B0400000000000000" pitchFamily="49" charset="-128"/>
              </a:rPr>
              <a:t>】</a:t>
            </a:r>
            <a:r>
              <a:rPr kumimoji="1" lang="ja-JP" altLang="en-US" sz="2400" b="1" i="0" u="sng" strike="noStrike" kern="1200" cap="none" spc="0" normalizeH="0" baseline="0" noProof="0" dirty="0" smtClean="0">
                <a:ln>
                  <a:noFill/>
                </a:ln>
                <a:solidFill>
                  <a:prstClr val="white"/>
                </a:solidFill>
                <a:effectLst/>
                <a:uLnTx/>
                <a:uFillTx/>
                <a:latin typeface="BIZ UDゴシック" panose="020B0400000000000000" pitchFamily="49" charset="-128"/>
                <a:ea typeface="BIZ UDゴシック" panose="020B0400000000000000" pitchFamily="49" charset="-128"/>
              </a:rPr>
              <a:t>（９）博物館</a:t>
            </a:r>
            <a:endParaRPr kumimoji="1" lang="en-US" altLang="ja-JP" sz="24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endParaRPr>
          </a:p>
        </p:txBody>
      </p:sp>
      <p:sp>
        <p:nvSpPr>
          <p:cNvPr id="6" name="大かっこ 5"/>
          <p:cNvSpPr/>
          <p:nvPr/>
        </p:nvSpPr>
        <p:spPr>
          <a:xfrm>
            <a:off x="366961" y="1688973"/>
            <a:ext cx="2016224" cy="720080"/>
          </a:xfrm>
          <a:prstGeom prst="bracketPair">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lIns="0" rIns="36000" rtlCol="0" anchor="ctr"/>
          <a:lstStyle/>
          <a:p>
            <a:pPr marL="88900" marR="0" lvl="0" indent="6350" algn="just" defTabSz="914400" rtl="0" eaLnBrk="1" fontAlgn="auto" latinLnBrk="0" hangingPunct="1">
              <a:lnSpc>
                <a:spcPts val="17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大阪歴史博物館、市立美術館、東洋陶磁美術館、自然史博物館、科学館、（新美術館）</a:t>
            </a:r>
            <a:endPar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3" name="スライド番号プレースホルダー 2"/>
          <p:cNvSpPr>
            <a:spLocks noGrp="1"/>
          </p:cNvSpPr>
          <p:nvPr>
            <p:ph type="sldNum" sz="quarter" idx="12"/>
          </p:nvPr>
        </p:nvSpPr>
        <p:spPr/>
        <p:txBody>
          <a:bodyPr/>
          <a:lstStyle/>
          <a:p>
            <a:fld id="{63BC356D-1576-478B-8647-1361C6E9DFF7}" type="slidenum">
              <a:rPr lang="ja-JP" altLang="en-US" smtClean="0"/>
              <a:pPr/>
              <a:t>137</a:t>
            </a:fld>
            <a:endParaRPr lang="ja-JP" altLang="en-US"/>
          </a:p>
        </p:txBody>
      </p:sp>
    </p:spTree>
    <p:extLst>
      <p:ext uri="{BB962C8B-B14F-4D97-AF65-F5344CB8AC3E}">
        <p14:creationId xmlns:p14="http://schemas.microsoft.com/office/powerpoint/2010/main" val="1667624940"/>
      </p:ext>
    </p:extLst>
  </p:cSld>
  <p:clrMapOvr>
    <a:masterClrMapping/>
  </p:clrMapOvr>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正方形/長方形 8"/>
          <p:cNvSpPr/>
          <p:nvPr/>
        </p:nvSpPr>
        <p:spPr>
          <a:xfrm>
            <a:off x="251520" y="323364"/>
            <a:ext cx="5904656" cy="369332"/>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srgbClr val="000000"/>
                </a:solidFill>
                <a:effectLst/>
                <a:uLnTx/>
                <a:uFillTx/>
                <a:latin typeface="Calibri"/>
                <a:ea typeface="ＭＳ Ｐゴシック" panose="020B0600070205080204" pitchFamily="50" charset="-128"/>
                <a:cs typeface="+mn-cs"/>
              </a:rPr>
              <a:t>本市施設の現状　（対象施設）</a:t>
            </a:r>
          </a:p>
        </p:txBody>
      </p:sp>
      <p:cxnSp>
        <p:nvCxnSpPr>
          <p:cNvPr id="10" name="直線コネクタ 9"/>
          <p:cNvCxnSpPr/>
          <p:nvPr/>
        </p:nvCxnSpPr>
        <p:spPr>
          <a:xfrm>
            <a:off x="179512" y="692696"/>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7" name="正方形/長方形 6"/>
          <p:cNvSpPr/>
          <p:nvPr/>
        </p:nvSpPr>
        <p:spPr>
          <a:xfrm>
            <a:off x="7891245" y="332656"/>
            <a:ext cx="1073243" cy="369332"/>
          </a:xfrm>
          <a:prstGeom prst="rect">
            <a:avLst/>
          </a:prstGeom>
          <a:noFill/>
        </p:spPr>
        <p:txBody>
          <a:bodyPr wrap="none">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Why</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p>
        </p:txBody>
      </p:sp>
      <p:graphicFrame>
        <p:nvGraphicFramePr>
          <p:cNvPr id="12" name="表 11"/>
          <p:cNvGraphicFramePr>
            <a:graphicFrameLocks noGrp="1"/>
          </p:cNvGraphicFramePr>
          <p:nvPr/>
        </p:nvGraphicFramePr>
        <p:xfrm>
          <a:off x="187673" y="800383"/>
          <a:ext cx="8704807" cy="5730854"/>
        </p:xfrm>
        <a:graphic>
          <a:graphicData uri="http://schemas.openxmlformats.org/drawingml/2006/table">
            <a:tbl>
              <a:tblPr firstRow="1" bandRow="1">
                <a:tableStyleId>{5940675A-B579-460E-94D1-54222C63F5DA}</a:tableStyleId>
              </a:tblPr>
              <a:tblGrid>
                <a:gridCol w="1232867">
                  <a:extLst>
                    <a:ext uri="{9D8B030D-6E8A-4147-A177-3AD203B41FA5}">
                      <a16:colId xmlns:a16="http://schemas.microsoft.com/office/drawing/2014/main" val="20000"/>
                    </a:ext>
                  </a:extLst>
                </a:gridCol>
                <a:gridCol w="1494388">
                  <a:extLst>
                    <a:ext uri="{9D8B030D-6E8A-4147-A177-3AD203B41FA5}">
                      <a16:colId xmlns:a16="http://schemas.microsoft.com/office/drawing/2014/main" val="20001"/>
                    </a:ext>
                  </a:extLst>
                </a:gridCol>
                <a:gridCol w="1494388">
                  <a:extLst>
                    <a:ext uri="{9D8B030D-6E8A-4147-A177-3AD203B41FA5}">
                      <a16:colId xmlns:a16="http://schemas.microsoft.com/office/drawing/2014/main" val="20002"/>
                    </a:ext>
                  </a:extLst>
                </a:gridCol>
                <a:gridCol w="1494388">
                  <a:extLst>
                    <a:ext uri="{9D8B030D-6E8A-4147-A177-3AD203B41FA5}">
                      <a16:colId xmlns:a16="http://schemas.microsoft.com/office/drawing/2014/main" val="20003"/>
                    </a:ext>
                  </a:extLst>
                </a:gridCol>
                <a:gridCol w="1494388">
                  <a:extLst>
                    <a:ext uri="{9D8B030D-6E8A-4147-A177-3AD203B41FA5}">
                      <a16:colId xmlns:a16="http://schemas.microsoft.com/office/drawing/2014/main" val="20004"/>
                    </a:ext>
                  </a:extLst>
                </a:gridCol>
                <a:gridCol w="1494388">
                  <a:extLst>
                    <a:ext uri="{9D8B030D-6E8A-4147-A177-3AD203B41FA5}">
                      <a16:colId xmlns:a16="http://schemas.microsoft.com/office/drawing/2014/main" val="20005"/>
                    </a:ext>
                  </a:extLst>
                </a:gridCol>
              </a:tblGrid>
              <a:tr h="214172">
                <a:tc>
                  <a:txBody>
                    <a:bodyPr/>
                    <a:lstStyle/>
                    <a:p>
                      <a:pPr algn="dist" fontAlgn="ctr"/>
                      <a:r>
                        <a:rPr lang="ja-JP" altLang="en-US" sz="1050" u="none" strike="noStrike" dirty="0">
                          <a:solidFill>
                            <a:schemeClr val="tx1"/>
                          </a:solidFill>
                          <a:effectLst/>
                          <a:latin typeface="+mj-ea"/>
                          <a:ea typeface="+mj-ea"/>
                        </a:rPr>
                        <a:t>　</a:t>
                      </a:r>
                      <a:endParaRPr lang="ja-JP" altLang="en-US" sz="1050" b="0" i="0" u="none" strike="noStrike" dirty="0">
                        <a:solidFill>
                          <a:schemeClr val="tx1"/>
                        </a:solidFill>
                        <a:effectLst/>
                        <a:latin typeface="+mj-ea"/>
                        <a:ea typeface="+mj-ea"/>
                      </a:endParaRPr>
                    </a:p>
                  </a:txBody>
                  <a:tcPr marL="33231" marR="33231" marT="33231" marB="33231" anchor="ctr">
                    <a:lnTlToBr w="12700" cap="flat" cmpd="sng" algn="ctr">
                      <a:solidFill>
                        <a:schemeClr val="tx1"/>
                      </a:solidFill>
                      <a:prstDash val="solid"/>
                      <a:round/>
                      <a:headEnd type="none" w="med" len="med"/>
                      <a:tailEnd type="none" w="med" len="med"/>
                    </a:lnTlToBr>
                    <a:solidFill>
                      <a:schemeClr val="accent5">
                        <a:lumMod val="40000"/>
                        <a:lumOff val="60000"/>
                      </a:schemeClr>
                    </a:solidFill>
                  </a:tcPr>
                </a:tc>
                <a:tc>
                  <a:txBody>
                    <a:bodyPr/>
                    <a:lstStyle/>
                    <a:p>
                      <a:pPr algn="dist" fontAlgn="ctr"/>
                      <a:r>
                        <a:rPr lang="ja-JP" altLang="en-US" sz="1050" u="none" strike="noStrike" dirty="0">
                          <a:solidFill>
                            <a:schemeClr val="tx1"/>
                          </a:solidFill>
                          <a:effectLst/>
                          <a:latin typeface="+mj-ea"/>
                          <a:ea typeface="+mj-ea"/>
                        </a:rPr>
                        <a:t>大阪歴史博物館</a:t>
                      </a:r>
                      <a:endParaRPr lang="ja-JP" altLang="en-US" sz="1050" b="1" i="0" u="none" strike="noStrike" dirty="0">
                        <a:solidFill>
                          <a:schemeClr val="tx1"/>
                        </a:solidFill>
                        <a:effectLst/>
                        <a:latin typeface="+mj-ea"/>
                        <a:ea typeface="+mj-ea"/>
                      </a:endParaRPr>
                    </a:p>
                  </a:txBody>
                  <a:tcPr marL="33231" marR="33231" marT="33231" marB="33231" anchor="ctr">
                    <a:solidFill>
                      <a:schemeClr val="accent5">
                        <a:lumMod val="40000"/>
                        <a:lumOff val="60000"/>
                      </a:schemeClr>
                    </a:solidFill>
                  </a:tcPr>
                </a:tc>
                <a:tc>
                  <a:txBody>
                    <a:bodyPr/>
                    <a:lstStyle/>
                    <a:p>
                      <a:pPr algn="dist" fontAlgn="ctr"/>
                      <a:r>
                        <a:rPr lang="ja-JP" altLang="en-US" sz="1050" u="none" strike="noStrike" dirty="0">
                          <a:solidFill>
                            <a:schemeClr val="tx1"/>
                          </a:solidFill>
                          <a:effectLst/>
                          <a:latin typeface="+mj-ea"/>
                          <a:ea typeface="+mj-ea"/>
                        </a:rPr>
                        <a:t>市立美術館</a:t>
                      </a:r>
                      <a:endParaRPr lang="ja-JP" altLang="en-US" sz="1050" b="1" i="0" u="none" strike="noStrike" dirty="0">
                        <a:solidFill>
                          <a:schemeClr val="tx1"/>
                        </a:solidFill>
                        <a:effectLst/>
                        <a:latin typeface="+mj-ea"/>
                        <a:ea typeface="+mj-ea"/>
                      </a:endParaRPr>
                    </a:p>
                  </a:txBody>
                  <a:tcPr marL="33231" marR="33231" marT="33231" marB="33231" anchor="ctr">
                    <a:solidFill>
                      <a:schemeClr val="accent5">
                        <a:lumMod val="40000"/>
                        <a:lumOff val="60000"/>
                      </a:schemeClr>
                    </a:solidFill>
                  </a:tcPr>
                </a:tc>
                <a:tc>
                  <a:txBody>
                    <a:bodyPr/>
                    <a:lstStyle/>
                    <a:p>
                      <a:pPr algn="dist" fontAlgn="ctr"/>
                      <a:r>
                        <a:rPr lang="ja-JP" altLang="en-US" sz="1050" u="none" strike="noStrike" dirty="0">
                          <a:solidFill>
                            <a:schemeClr val="tx1"/>
                          </a:solidFill>
                          <a:effectLst/>
                          <a:latin typeface="+mj-ea"/>
                          <a:ea typeface="+mj-ea"/>
                        </a:rPr>
                        <a:t>東洋陶磁美術館</a:t>
                      </a:r>
                      <a:endParaRPr lang="ja-JP" altLang="en-US" sz="1050" b="1" i="0" u="none" strike="noStrike" dirty="0">
                        <a:solidFill>
                          <a:schemeClr val="tx1"/>
                        </a:solidFill>
                        <a:effectLst/>
                        <a:latin typeface="+mj-ea"/>
                        <a:ea typeface="+mj-ea"/>
                      </a:endParaRPr>
                    </a:p>
                  </a:txBody>
                  <a:tcPr marL="33231" marR="33231" marT="33231" marB="33231" anchor="ctr">
                    <a:solidFill>
                      <a:schemeClr val="accent5">
                        <a:lumMod val="40000"/>
                        <a:lumOff val="60000"/>
                      </a:schemeClr>
                    </a:solidFill>
                  </a:tcPr>
                </a:tc>
                <a:tc>
                  <a:txBody>
                    <a:bodyPr/>
                    <a:lstStyle/>
                    <a:p>
                      <a:pPr algn="dist" fontAlgn="ctr"/>
                      <a:r>
                        <a:rPr lang="ja-JP" altLang="en-US" sz="1050" u="none" strike="noStrike" dirty="0">
                          <a:solidFill>
                            <a:schemeClr val="tx1"/>
                          </a:solidFill>
                          <a:effectLst/>
                          <a:latin typeface="+mj-ea"/>
                          <a:ea typeface="+mj-ea"/>
                        </a:rPr>
                        <a:t>自然史博物館</a:t>
                      </a:r>
                      <a:endParaRPr lang="ja-JP" altLang="en-US" sz="1050" b="1" i="0" u="none" strike="noStrike" dirty="0">
                        <a:solidFill>
                          <a:schemeClr val="tx1"/>
                        </a:solidFill>
                        <a:effectLst/>
                        <a:latin typeface="+mj-ea"/>
                        <a:ea typeface="+mj-ea"/>
                      </a:endParaRPr>
                    </a:p>
                  </a:txBody>
                  <a:tcPr marL="33231" marR="33231" marT="33231" marB="33231" anchor="ctr">
                    <a:solidFill>
                      <a:schemeClr val="accent5">
                        <a:lumMod val="40000"/>
                        <a:lumOff val="60000"/>
                      </a:schemeClr>
                    </a:solidFill>
                  </a:tcPr>
                </a:tc>
                <a:tc>
                  <a:txBody>
                    <a:bodyPr/>
                    <a:lstStyle/>
                    <a:p>
                      <a:pPr algn="dist" fontAlgn="ctr"/>
                      <a:r>
                        <a:rPr lang="ja-JP" altLang="en-US" sz="1050" u="none" strike="noStrike" dirty="0">
                          <a:solidFill>
                            <a:schemeClr val="tx1"/>
                          </a:solidFill>
                          <a:effectLst/>
                          <a:latin typeface="+mj-ea"/>
                          <a:ea typeface="+mj-ea"/>
                        </a:rPr>
                        <a:t>市立科学館</a:t>
                      </a:r>
                      <a:endParaRPr lang="ja-JP" altLang="en-US" sz="1050" b="1" i="0" u="none" strike="noStrike" dirty="0">
                        <a:solidFill>
                          <a:schemeClr val="tx1"/>
                        </a:solidFill>
                        <a:effectLst/>
                        <a:latin typeface="+mj-ea"/>
                        <a:ea typeface="+mj-ea"/>
                      </a:endParaRPr>
                    </a:p>
                  </a:txBody>
                  <a:tcPr marL="33231" marR="33231" marT="33231" marB="33231" anchor="ctr">
                    <a:solidFill>
                      <a:schemeClr val="accent5">
                        <a:lumMod val="40000"/>
                        <a:lumOff val="60000"/>
                      </a:schemeClr>
                    </a:solidFill>
                  </a:tcPr>
                </a:tc>
                <a:extLst>
                  <a:ext uri="{0D108BD9-81ED-4DB2-BD59-A6C34878D82A}">
                    <a16:rowId xmlns:a16="http://schemas.microsoft.com/office/drawing/2014/main" val="10000"/>
                  </a:ext>
                </a:extLst>
              </a:tr>
              <a:tr h="207138">
                <a:tc>
                  <a:txBody>
                    <a:bodyPr/>
                    <a:lstStyle/>
                    <a:p>
                      <a:pPr algn="dist" fontAlgn="ctr"/>
                      <a:r>
                        <a:rPr lang="ja-JP" altLang="en-US" sz="1050" u="none" strike="noStrike" dirty="0">
                          <a:solidFill>
                            <a:schemeClr val="tx1"/>
                          </a:solidFill>
                          <a:effectLst/>
                          <a:latin typeface="+mj-ea"/>
                          <a:ea typeface="+mj-ea"/>
                        </a:rPr>
                        <a:t>所在地</a:t>
                      </a:r>
                      <a:endParaRPr lang="ja-JP" altLang="en-US" sz="1050" b="0" i="0" u="none" strike="noStrike" dirty="0">
                        <a:solidFill>
                          <a:schemeClr val="tx1"/>
                        </a:solidFill>
                        <a:effectLst/>
                        <a:latin typeface="+mj-ea"/>
                        <a:ea typeface="+mj-ea"/>
                      </a:endParaRPr>
                    </a:p>
                  </a:txBody>
                  <a:tcPr marL="33231" marR="33231" marT="33231" marB="33231" anchor="ctr"/>
                </a:tc>
                <a:tc>
                  <a:txBody>
                    <a:bodyPr/>
                    <a:lstStyle/>
                    <a:p>
                      <a:pPr algn="just" fontAlgn="ctr"/>
                      <a:r>
                        <a:rPr lang="ja-JP" altLang="en-US" sz="1050" u="none" strike="noStrike" dirty="0">
                          <a:solidFill>
                            <a:schemeClr val="tx1"/>
                          </a:solidFill>
                          <a:effectLst/>
                          <a:latin typeface="+mj-ea"/>
                          <a:ea typeface="+mj-ea"/>
                        </a:rPr>
                        <a:t>中央区大手前</a:t>
                      </a:r>
                      <a:r>
                        <a:rPr lang="en-US" altLang="ja-JP" sz="1050" u="none" strike="noStrike" dirty="0">
                          <a:solidFill>
                            <a:schemeClr val="tx1"/>
                          </a:solidFill>
                          <a:effectLst/>
                          <a:latin typeface="+mj-ea"/>
                          <a:ea typeface="+mj-ea"/>
                        </a:rPr>
                        <a:t>4-1-32</a:t>
                      </a:r>
                      <a:endParaRPr lang="en-US" altLang="ja-JP" sz="1050" b="0" i="0" u="none" strike="noStrike" dirty="0">
                        <a:solidFill>
                          <a:schemeClr val="tx1"/>
                        </a:solidFill>
                        <a:effectLst/>
                        <a:latin typeface="+mj-ea"/>
                        <a:ea typeface="+mj-ea"/>
                      </a:endParaRPr>
                    </a:p>
                  </a:txBody>
                  <a:tcPr marL="33231" marR="33231" marT="33231" marB="33231" anchor="ctr"/>
                </a:tc>
                <a:tc>
                  <a:txBody>
                    <a:bodyPr/>
                    <a:lstStyle/>
                    <a:p>
                      <a:pPr algn="just" fontAlgn="ctr"/>
                      <a:r>
                        <a:rPr lang="ja-JP" altLang="en-US" sz="1050" u="none" strike="noStrike" dirty="0">
                          <a:solidFill>
                            <a:schemeClr val="tx1"/>
                          </a:solidFill>
                          <a:effectLst/>
                          <a:latin typeface="+mj-ea"/>
                          <a:ea typeface="+mj-ea"/>
                        </a:rPr>
                        <a:t>天王寺区茶臼山町</a:t>
                      </a:r>
                      <a:r>
                        <a:rPr lang="en-US" altLang="ja-JP" sz="1050" u="none" strike="noStrike" dirty="0">
                          <a:solidFill>
                            <a:schemeClr val="tx1"/>
                          </a:solidFill>
                          <a:effectLst/>
                          <a:latin typeface="+mj-ea"/>
                          <a:ea typeface="+mj-ea"/>
                        </a:rPr>
                        <a:t>1</a:t>
                      </a:r>
                      <a:r>
                        <a:rPr lang="ja-JP" altLang="en-US" sz="1050" u="none" strike="noStrike" dirty="0">
                          <a:solidFill>
                            <a:schemeClr val="tx1"/>
                          </a:solidFill>
                          <a:effectLst/>
                          <a:latin typeface="+mj-ea"/>
                          <a:ea typeface="+mj-ea"/>
                        </a:rPr>
                        <a:t>－</a:t>
                      </a:r>
                      <a:r>
                        <a:rPr lang="en-US" altLang="ja-JP" sz="1050" u="none" strike="noStrike" dirty="0">
                          <a:solidFill>
                            <a:schemeClr val="tx1"/>
                          </a:solidFill>
                          <a:effectLst/>
                          <a:latin typeface="+mj-ea"/>
                          <a:ea typeface="+mj-ea"/>
                        </a:rPr>
                        <a:t>82</a:t>
                      </a:r>
                      <a:endParaRPr lang="en-US" altLang="ja-JP" sz="1050" b="0" i="0" u="none" strike="noStrike" dirty="0">
                        <a:solidFill>
                          <a:schemeClr val="tx1"/>
                        </a:solidFill>
                        <a:effectLst/>
                        <a:latin typeface="+mj-ea"/>
                        <a:ea typeface="+mj-ea"/>
                      </a:endParaRPr>
                    </a:p>
                  </a:txBody>
                  <a:tcPr marL="33231" marR="33231" marT="33231" marB="33231" anchor="ctr"/>
                </a:tc>
                <a:tc>
                  <a:txBody>
                    <a:bodyPr/>
                    <a:lstStyle/>
                    <a:p>
                      <a:pPr algn="just" fontAlgn="ctr"/>
                      <a:r>
                        <a:rPr lang="ja-JP" altLang="en-US" sz="1050" u="none" strike="noStrike" dirty="0">
                          <a:solidFill>
                            <a:schemeClr val="tx1"/>
                          </a:solidFill>
                          <a:effectLst/>
                          <a:latin typeface="+mj-ea"/>
                          <a:ea typeface="+mj-ea"/>
                        </a:rPr>
                        <a:t>北区中之島</a:t>
                      </a:r>
                      <a:r>
                        <a:rPr lang="en-US" altLang="ja-JP" sz="1050" u="none" strike="noStrike" dirty="0">
                          <a:solidFill>
                            <a:schemeClr val="tx1"/>
                          </a:solidFill>
                          <a:effectLst/>
                          <a:latin typeface="+mj-ea"/>
                          <a:ea typeface="+mj-ea"/>
                        </a:rPr>
                        <a:t>1−1−26</a:t>
                      </a:r>
                      <a:endParaRPr lang="en-US" altLang="ja-JP" sz="1050" b="0" i="0" u="none" strike="noStrike" dirty="0">
                        <a:solidFill>
                          <a:schemeClr val="tx1"/>
                        </a:solidFill>
                        <a:effectLst/>
                        <a:latin typeface="+mj-ea"/>
                        <a:ea typeface="+mj-ea"/>
                      </a:endParaRPr>
                    </a:p>
                  </a:txBody>
                  <a:tcPr marL="33231" marR="33231" marT="33231" marB="33231" anchor="ctr"/>
                </a:tc>
                <a:tc>
                  <a:txBody>
                    <a:bodyPr/>
                    <a:lstStyle/>
                    <a:p>
                      <a:pPr algn="just" fontAlgn="ctr"/>
                      <a:r>
                        <a:rPr lang="ja-JP" altLang="en-US" sz="1050" u="none" strike="noStrike" dirty="0">
                          <a:solidFill>
                            <a:schemeClr val="tx1"/>
                          </a:solidFill>
                          <a:effectLst/>
                          <a:latin typeface="+mj-ea"/>
                          <a:ea typeface="+mj-ea"/>
                        </a:rPr>
                        <a:t>東住吉区長居公園</a:t>
                      </a:r>
                      <a:r>
                        <a:rPr lang="en-US" altLang="ja-JP" sz="1050" u="none" strike="noStrike" dirty="0">
                          <a:solidFill>
                            <a:schemeClr val="tx1"/>
                          </a:solidFill>
                          <a:effectLst/>
                          <a:latin typeface="+mj-ea"/>
                          <a:ea typeface="+mj-ea"/>
                        </a:rPr>
                        <a:t>1-23</a:t>
                      </a:r>
                      <a:endParaRPr lang="en-US" altLang="ja-JP" sz="1050" b="0" i="0" u="none" strike="noStrike" dirty="0">
                        <a:solidFill>
                          <a:schemeClr val="tx1"/>
                        </a:solidFill>
                        <a:effectLst/>
                        <a:latin typeface="+mj-ea"/>
                        <a:ea typeface="+mj-ea"/>
                      </a:endParaRPr>
                    </a:p>
                  </a:txBody>
                  <a:tcPr marL="33231" marR="33231" marT="33231" marB="33231" anchor="ctr"/>
                </a:tc>
                <a:tc>
                  <a:txBody>
                    <a:bodyPr/>
                    <a:lstStyle/>
                    <a:p>
                      <a:pPr algn="just" fontAlgn="ctr"/>
                      <a:r>
                        <a:rPr lang="ja-JP" altLang="en-US" sz="1050" u="none" strike="noStrike" dirty="0">
                          <a:solidFill>
                            <a:schemeClr val="tx1"/>
                          </a:solidFill>
                          <a:effectLst/>
                          <a:latin typeface="+mj-ea"/>
                          <a:ea typeface="+mj-ea"/>
                        </a:rPr>
                        <a:t>北区中之島</a:t>
                      </a:r>
                      <a:r>
                        <a:rPr lang="en-US" altLang="ja-JP" sz="1050" u="none" strike="noStrike" dirty="0">
                          <a:solidFill>
                            <a:schemeClr val="tx1"/>
                          </a:solidFill>
                          <a:effectLst/>
                          <a:latin typeface="+mj-ea"/>
                          <a:ea typeface="+mj-ea"/>
                        </a:rPr>
                        <a:t>4-2-1</a:t>
                      </a:r>
                      <a:endParaRPr lang="en-US" altLang="ja-JP" sz="1050" b="0" i="0" u="none" strike="noStrike" dirty="0">
                        <a:solidFill>
                          <a:schemeClr val="tx1"/>
                        </a:solidFill>
                        <a:effectLst/>
                        <a:latin typeface="+mj-ea"/>
                        <a:ea typeface="+mj-ea"/>
                      </a:endParaRPr>
                    </a:p>
                  </a:txBody>
                  <a:tcPr marL="33231" marR="33231" marT="33231" marB="33231" anchor="ctr"/>
                </a:tc>
                <a:extLst>
                  <a:ext uri="{0D108BD9-81ED-4DB2-BD59-A6C34878D82A}">
                    <a16:rowId xmlns:a16="http://schemas.microsoft.com/office/drawing/2014/main" val="10001"/>
                  </a:ext>
                </a:extLst>
              </a:tr>
              <a:tr h="207138">
                <a:tc>
                  <a:txBody>
                    <a:bodyPr/>
                    <a:lstStyle/>
                    <a:p>
                      <a:pPr algn="dist" fontAlgn="ctr"/>
                      <a:r>
                        <a:rPr lang="ja-JP" altLang="en-US" sz="1050" u="none" strike="noStrike" dirty="0">
                          <a:solidFill>
                            <a:schemeClr val="tx1"/>
                          </a:solidFill>
                          <a:effectLst/>
                          <a:latin typeface="+mj-ea"/>
                          <a:ea typeface="+mj-ea"/>
                        </a:rPr>
                        <a:t>設立年月日</a:t>
                      </a:r>
                      <a:endParaRPr lang="ja-JP" altLang="en-US" sz="1050" b="0" i="0" u="none" strike="noStrike" dirty="0">
                        <a:solidFill>
                          <a:schemeClr val="tx1"/>
                        </a:solidFill>
                        <a:effectLst/>
                        <a:latin typeface="+mj-ea"/>
                        <a:ea typeface="+mj-ea"/>
                      </a:endParaRPr>
                    </a:p>
                  </a:txBody>
                  <a:tcPr marL="33231" marR="33231" marT="33231" marB="33231" anchor="ctr"/>
                </a:tc>
                <a:tc>
                  <a:txBody>
                    <a:bodyPr/>
                    <a:lstStyle/>
                    <a:p>
                      <a:pPr algn="l" fontAlgn="ctr"/>
                      <a:r>
                        <a:rPr lang="en-US" altLang="ja-JP" sz="1050" u="none" strike="noStrike" dirty="0">
                          <a:solidFill>
                            <a:schemeClr val="tx1"/>
                          </a:solidFill>
                          <a:effectLst/>
                          <a:latin typeface="+mj-ea"/>
                          <a:ea typeface="+mj-ea"/>
                        </a:rPr>
                        <a:t>2001</a:t>
                      </a:r>
                      <a:r>
                        <a:rPr lang="ja-JP" altLang="en-US" sz="1050" u="none" strike="noStrike" dirty="0">
                          <a:solidFill>
                            <a:schemeClr val="tx1"/>
                          </a:solidFill>
                          <a:effectLst/>
                          <a:latin typeface="+mj-ea"/>
                          <a:ea typeface="+mj-ea"/>
                        </a:rPr>
                        <a:t>年</a:t>
                      </a:r>
                      <a:r>
                        <a:rPr lang="en-US" altLang="ja-JP" sz="1050" u="none" strike="noStrike" dirty="0">
                          <a:solidFill>
                            <a:schemeClr val="tx1"/>
                          </a:solidFill>
                          <a:effectLst/>
                          <a:latin typeface="+mj-ea"/>
                          <a:ea typeface="+mj-ea"/>
                        </a:rPr>
                        <a:t>11</a:t>
                      </a:r>
                      <a:r>
                        <a:rPr lang="ja-JP" altLang="en-US" sz="1050" u="none" strike="noStrike" dirty="0">
                          <a:solidFill>
                            <a:schemeClr val="tx1"/>
                          </a:solidFill>
                          <a:effectLst/>
                          <a:latin typeface="+mj-ea"/>
                          <a:ea typeface="+mj-ea"/>
                        </a:rPr>
                        <a:t>月</a:t>
                      </a:r>
                      <a:r>
                        <a:rPr lang="en-US" altLang="ja-JP" sz="1050" u="none" strike="noStrike" dirty="0">
                          <a:solidFill>
                            <a:schemeClr val="tx1"/>
                          </a:solidFill>
                          <a:effectLst/>
                          <a:latin typeface="+mj-ea"/>
                          <a:ea typeface="+mj-ea"/>
                        </a:rPr>
                        <a:t>3</a:t>
                      </a:r>
                      <a:r>
                        <a:rPr lang="ja-JP" altLang="en-US" sz="1050" u="none" strike="noStrike" dirty="0">
                          <a:solidFill>
                            <a:schemeClr val="tx1"/>
                          </a:solidFill>
                          <a:effectLst/>
                          <a:latin typeface="+mj-ea"/>
                          <a:ea typeface="+mj-ea"/>
                        </a:rPr>
                        <a:t>日</a:t>
                      </a:r>
                      <a:endParaRPr lang="ja-JP" altLang="en-US" sz="1050" b="0" i="0" u="none" strike="noStrike" dirty="0">
                        <a:solidFill>
                          <a:schemeClr val="tx1"/>
                        </a:solidFill>
                        <a:effectLst/>
                        <a:latin typeface="+mj-ea"/>
                        <a:ea typeface="+mj-ea"/>
                      </a:endParaRPr>
                    </a:p>
                  </a:txBody>
                  <a:tcPr marL="33231" marR="33231" marT="33231" marB="33231" anchor="ctr"/>
                </a:tc>
                <a:tc>
                  <a:txBody>
                    <a:bodyPr/>
                    <a:lstStyle/>
                    <a:p>
                      <a:pPr algn="l" fontAlgn="ctr"/>
                      <a:r>
                        <a:rPr lang="en-US" altLang="ja-JP" sz="1050" u="none" strike="noStrike" dirty="0">
                          <a:solidFill>
                            <a:schemeClr val="tx1"/>
                          </a:solidFill>
                          <a:effectLst/>
                          <a:latin typeface="+mj-ea"/>
                          <a:ea typeface="+mj-ea"/>
                        </a:rPr>
                        <a:t>1936</a:t>
                      </a:r>
                      <a:r>
                        <a:rPr lang="ja-JP" altLang="en-US" sz="1050" u="none" strike="noStrike" dirty="0">
                          <a:solidFill>
                            <a:schemeClr val="tx1"/>
                          </a:solidFill>
                          <a:effectLst/>
                          <a:latin typeface="+mj-ea"/>
                          <a:ea typeface="+mj-ea"/>
                        </a:rPr>
                        <a:t>年</a:t>
                      </a:r>
                      <a:r>
                        <a:rPr lang="en-US" altLang="ja-JP" sz="1050" u="none" strike="noStrike" dirty="0">
                          <a:solidFill>
                            <a:schemeClr val="tx1"/>
                          </a:solidFill>
                          <a:effectLst/>
                          <a:latin typeface="+mj-ea"/>
                          <a:ea typeface="+mj-ea"/>
                        </a:rPr>
                        <a:t>5</a:t>
                      </a:r>
                      <a:r>
                        <a:rPr lang="ja-JP" altLang="en-US" sz="1050" u="none" strike="noStrike" dirty="0">
                          <a:solidFill>
                            <a:schemeClr val="tx1"/>
                          </a:solidFill>
                          <a:effectLst/>
                          <a:latin typeface="+mj-ea"/>
                          <a:ea typeface="+mj-ea"/>
                        </a:rPr>
                        <a:t>月</a:t>
                      </a:r>
                      <a:r>
                        <a:rPr lang="en-US" altLang="ja-JP" sz="1050" u="none" strike="noStrike" dirty="0">
                          <a:solidFill>
                            <a:schemeClr val="tx1"/>
                          </a:solidFill>
                          <a:effectLst/>
                          <a:latin typeface="+mj-ea"/>
                          <a:ea typeface="+mj-ea"/>
                        </a:rPr>
                        <a:t>1</a:t>
                      </a:r>
                      <a:r>
                        <a:rPr lang="ja-JP" altLang="en-US" sz="1050" u="none" strike="noStrike" dirty="0">
                          <a:solidFill>
                            <a:schemeClr val="tx1"/>
                          </a:solidFill>
                          <a:effectLst/>
                          <a:latin typeface="+mj-ea"/>
                          <a:ea typeface="+mj-ea"/>
                        </a:rPr>
                        <a:t>日</a:t>
                      </a:r>
                      <a:endParaRPr lang="ja-JP" altLang="en-US" sz="1050" b="0" i="0" u="none" strike="noStrike" dirty="0">
                        <a:solidFill>
                          <a:schemeClr val="tx1"/>
                        </a:solidFill>
                        <a:effectLst/>
                        <a:latin typeface="+mj-ea"/>
                        <a:ea typeface="+mj-ea"/>
                      </a:endParaRPr>
                    </a:p>
                  </a:txBody>
                  <a:tcPr marL="33231" marR="33231" marT="33231" marB="33231" anchor="ctr"/>
                </a:tc>
                <a:tc>
                  <a:txBody>
                    <a:bodyPr/>
                    <a:lstStyle/>
                    <a:p>
                      <a:pPr algn="l" fontAlgn="ctr"/>
                      <a:r>
                        <a:rPr lang="en-US" altLang="ja-JP" sz="1050" u="none" strike="noStrike" dirty="0">
                          <a:solidFill>
                            <a:schemeClr val="tx1"/>
                          </a:solidFill>
                          <a:effectLst/>
                          <a:latin typeface="+mj-ea"/>
                          <a:ea typeface="+mj-ea"/>
                        </a:rPr>
                        <a:t>1982</a:t>
                      </a:r>
                      <a:r>
                        <a:rPr lang="ja-JP" altLang="en-US" sz="1050" u="none" strike="noStrike" dirty="0">
                          <a:solidFill>
                            <a:schemeClr val="tx1"/>
                          </a:solidFill>
                          <a:effectLst/>
                          <a:latin typeface="+mj-ea"/>
                          <a:ea typeface="+mj-ea"/>
                        </a:rPr>
                        <a:t>年</a:t>
                      </a:r>
                      <a:r>
                        <a:rPr lang="en-US" altLang="ja-JP" sz="1050" u="none" strike="noStrike" dirty="0">
                          <a:solidFill>
                            <a:schemeClr val="tx1"/>
                          </a:solidFill>
                          <a:effectLst/>
                          <a:latin typeface="+mj-ea"/>
                          <a:ea typeface="+mj-ea"/>
                        </a:rPr>
                        <a:t>11</a:t>
                      </a:r>
                      <a:r>
                        <a:rPr lang="ja-JP" altLang="en-US" sz="1050" u="none" strike="noStrike" dirty="0">
                          <a:solidFill>
                            <a:schemeClr val="tx1"/>
                          </a:solidFill>
                          <a:effectLst/>
                          <a:latin typeface="+mj-ea"/>
                          <a:ea typeface="+mj-ea"/>
                        </a:rPr>
                        <a:t>月</a:t>
                      </a:r>
                      <a:r>
                        <a:rPr lang="en-US" altLang="ja-JP" sz="1050" u="none" strike="noStrike" dirty="0">
                          <a:solidFill>
                            <a:schemeClr val="tx1"/>
                          </a:solidFill>
                          <a:effectLst/>
                          <a:latin typeface="+mj-ea"/>
                          <a:ea typeface="+mj-ea"/>
                        </a:rPr>
                        <a:t>6</a:t>
                      </a:r>
                      <a:r>
                        <a:rPr lang="ja-JP" altLang="en-US" sz="1050" u="none" strike="noStrike" dirty="0">
                          <a:solidFill>
                            <a:schemeClr val="tx1"/>
                          </a:solidFill>
                          <a:effectLst/>
                          <a:latin typeface="+mj-ea"/>
                          <a:ea typeface="+mj-ea"/>
                        </a:rPr>
                        <a:t>日</a:t>
                      </a:r>
                      <a:endParaRPr lang="ja-JP" altLang="en-US" sz="1050" b="0" i="0" u="none" strike="noStrike" dirty="0">
                        <a:solidFill>
                          <a:schemeClr val="tx1"/>
                        </a:solidFill>
                        <a:effectLst/>
                        <a:latin typeface="+mj-ea"/>
                        <a:ea typeface="+mj-ea"/>
                      </a:endParaRPr>
                    </a:p>
                  </a:txBody>
                  <a:tcPr marL="33231" marR="33231" marT="33231" marB="33231" anchor="ctr"/>
                </a:tc>
                <a:tc>
                  <a:txBody>
                    <a:bodyPr/>
                    <a:lstStyle/>
                    <a:p>
                      <a:pPr algn="l" fontAlgn="ctr"/>
                      <a:r>
                        <a:rPr lang="en-US" altLang="ja-JP" sz="1050" u="none" strike="noStrike" dirty="0">
                          <a:solidFill>
                            <a:schemeClr val="tx1"/>
                          </a:solidFill>
                          <a:effectLst/>
                          <a:latin typeface="+mj-ea"/>
                          <a:ea typeface="+mj-ea"/>
                        </a:rPr>
                        <a:t>1950</a:t>
                      </a:r>
                      <a:r>
                        <a:rPr lang="ja-JP" altLang="en-US" sz="1050" u="none" strike="noStrike" dirty="0">
                          <a:solidFill>
                            <a:schemeClr val="tx1"/>
                          </a:solidFill>
                          <a:effectLst/>
                          <a:latin typeface="+mj-ea"/>
                          <a:ea typeface="+mj-ea"/>
                        </a:rPr>
                        <a:t>年</a:t>
                      </a:r>
                      <a:r>
                        <a:rPr lang="en-US" altLang="ja-JP" sz="1050" u="none" strike="noStrike" dirty="0">
                          <a:solidFill>
                            <a:schemeClr val="tx1"/>
                          </a:solidFill>
                          <a:effectLst/>
                          <a:latin typeface="+mj-ea"/>
                          <a:ea typeface="+mj-ea"/>
                        </a:rPr>
                        <a:t>4</a:t>
                      </a:r>
                      <a:r>
                        <a:rPr lang="ja-JP" altLang="en-US" sz="1050" u="none" strike="noStrike" dirty="0">
                          <a:solidFill>
                            <a:schemeClr val="tx1"/>
                          </a:solidFill>
                          <a:effectLst/>
                          <a:latin typeface="+mj-ea"/>
                          <a:ea typeface="+mj-ea"/>
                        </a:rPr>
                        <a:t>月</a:t>
                      </a:r>
                      <a:r>
                        <a:rPr lang="en-US" altLang="ja-JP" sz="1050" u="none" strike="noStrike" dirty="0">
                          <a:solidFill>
                            <a:schemeClr val="tx1"/>
                          </a:solidFill>
                          <a:effectLst/>
                          <a:latin typeface="+mj-ea"/>
                          <a:ea typeface="+mj-ea"/>
                        </a:rPr>
                        <a:t>1</a:t>
                      </a:r>
                      <a:r>
                        <a:rPr lang="ja-JP" altLang="en-US" sz="1050" u="none" strike="noStrike" dirty="0">
                          <a:solidFill>
                            <a:schemeClr val="tx1"/>
                          </a:solidFill>
                          <a:effectLst/>
                          <a:latin typeface="+mj-ea"/>
                          <a:ea typeface="+mj-ea"/>
                        </a:rPr>
                        <a:t>日</a:t>
                      </a:r>
                      <a:endParaRPr lang="ja-JP" altLang="en-US" sz="1050" b="0" i="0" u="none" strike="noStrike" dirty="0">
                        <a:solidFill>
                          <a:schemeClr val="tx1"/>
                        </a:solidFill>
                        <a:effectLst/>
                        <a:latin typeface="+mj-ea"/>
                        <a:ea typeface="+mj-ea"/>
                      </a:endParaRPr>
                    </a:p>
                  </a:txBody>
                  <a:tcPr marL="33231" marR="33231" marT="33231" marB="33231" anchor="ctr"/>
                </a:tc>
                <a:tc>
                  <a:txBody>
                    <a:bodyPr/>
                    <a:lstStyle/>
                    <a:p>
                      <a:pPr algn="l" fontAlgn="ctr"/>
                      <a:r>
                        <a:rPr lang="en-US" altLang="ja-JP" sz="1050" u="none" strike="noStrike" dirty="0">
                          <a:solidFill>
                            <a:schemeClr val="tx1"/>
                          </a:solidFill>
                          <a:effectLst/>
                          <a:latin typeface="+mj-ea"/>
                          <a:ea typeface="+mj-ea"/>
                        </a:rPr>
                        <a:t>1989</a:t>
                      </a:r>
                      <a:r>
                        <a:rPr lang="ja-JP" altLang="en-US" sz="1050" u="none" strike="noStrike" dirty="0">
                          <a:solidFill>
                            <a:schemeClr val="tx1"/>
                          </a:solidFill>
                          <a:effectLst/>
                          <a:latin typeface="+mj-ea"/>
                          <a:ea typeface="+mj-ea"/>
                        </a:rPr>
                        <a:t>年</a:t>
                      </a:r>
                      <a:r>
                        <a:rPr lang="en-US" altLang="ja-JP" sz="1050" u="none" strike="noStrike" dirty="0">
                          <a:solidFill>
                            <a:schemeClr val="tx1"/>
                          </a:solidFill>
                          <a:effectLst/>
                          <a:latin typeface="+mj-ea"/>
                          <a:ea typeface="+mj-ea"/>
                        </a:rPr>
                        <a:t>10</a:t>
                      </a:r>
                      <a:r>
                        <a:rPr lang="ja-JP" altLang="en-US" sz="1050" u="none" strike="noStrike" dirty="0">
                          <a:solidFill>
                            <a:schemeClr val="tx1"/>
                          </a:solidFill>
                          <a:effectLst/>
                          <a:latin typeface="+mj-ea"/>
                          <a:ea typeface="+mj-ea"/>
                        </a:rPr>
                        <a:t>月</a:t>
                      </a:r>
                      <a:r>
                        <a:rPr lang="en-US" altLang="ja-JP" sz="1050" u="none" strike="noStrike" dirty="0">
                          <a:solidFill>
                            <a:schemeClr val="tx1"/>
                          </a:solidFill>
                          <a:effectLst/>
                          <a:latin typeface="+mj-ea"/>
                          <a:ea typeface="+mj-ea"/>
                        </a:rPr>
                        <a:t>7</a:t>
                      </a:r>
                      <a:r>
                        <a:rPr lang="ja-JP" altLang="en-US" sz="1050" u="none" strike="noStrike" dirty="0">
                          <a:solidFill>
                            <a:schemeClr val="tx1"/>
                          </a:solidFill>
                          <a:effectLst/>
                          <a:latin typeface="+mj-ea"/>
                          <a:ea typeface="+mj-ea"/>
                        </a:rPr>
                        <a:t>日</a:t>
                      </a:r>
                      <a:endParaRPr lang="ja-JP" altLang="en-US" sz="1050" b="0" i="0" u="none" strike="noStrike" dirty="0">
                        <a:solidFill>
                          <a:schemeClr val="tx1"/>
                        </a:solidFill>
                        <a:effectLst/>
                        <a:latin typeface="+mj-ea"/>
                        <a:ea typeface="+mj-ea"/>
                      </a:endParaRPr>
                    </a:p>
                  </a:txBody>
                  <a:tcPr marL="33231" marR="33231" marT="33231" marB="33231" anchor="ctr"/>
                </a:tc>
                <a:extLst>
                  <a:ext uri="{0D108BD9-81ED-4DB2-BD59-A6C34878D82A}">
                    <a16:rowId xmlns:a16="http://schemas.microsoft.com/office/drawing/2014/main" val="10002"/>
                  </a:ext>
                </a:extLst>
              </a:tr>
              <a:tr h="319680">
                <a:tc>
                  <a:txBody>
                    <a:bodyPr/>
                    <a:lstStyle/>
                    <a:p>
                      <a:pPr algn="dist" fontAlgn="ctr"/>
                      <a:r>
                        <a:rPr lang="ja-JP" altLang="en-US" sz="1050" u="none" strike="noStrike" dirty="0">
                          <a:solidFill>
                            <a:schemeClr val="tx1"/>
                          </a:solidFill>
                          <a:effectLst/>
                          <a:latin typeface="+mj-ea"/>
                          <a:ea typeface="+mj-ea"/>
                        </a:rPr>
                        <a:t>登録・公開承認</a:t>
                      </a:r>
                      <a:endParaRPr lang="ja-JP" altLang="en-US" sz="1050" b="0" i="0" u="none" strike="noStrike" dirty="0">
                        <a:solidFill>
                          <a:schemeClr val="tx1"/>
                        </a:solidFill>
                        <a:effectLst/>
                        <a:latin typeface="+mj-ea"/>
                        <a:ea typeface="+mj-ea"/>
                      </a:endParaRPr>
                    </a:p>
                  </a:txBody>
                  <a:tcPr marL="33231" marR="33231" marT="33231" marB="33231" anchor="ctr"/>
                </a:tc>
                <a:tc>
                  <a:txBody>
                    <a:bodyPr/>
                    <a:lstStyle/>
                    <a:p>
                      <a:pPr algn="just" fontAlgn="ctr"/>
                      <a:r>
                        <a:rPr lang="ja-JP" altLang="en-US" sz="1050" u="none" strike="noStrike" dirty="0">
                          <a:solidFill>
                            <a:schemeClr val="tx1"/>
                          </a:solidFill>
                          <a:effectLst/>
                          <a:latin typeface="+mj-ea"/>
                          <a:ea typeface="+mj-ea"/>
                        </a:rPr>
                        <a:t>登録博物館・公開承認施設</a:t>
                      </a:r>
                      <a:endParaRPr lang="ja-JP" altLang="en-US" sz="1050" b="0" i="0" u="none" strike="noStrike" dirty="0">
                        <a:solidFill>
                          <a:schemeClr val="tx1"/>
                        </a:solidFill>
                        <a:effectLst/>
                        <a:latin typeface="+mj-ea"/>
                        <a:ea typeface="+mj-ea"/>
                      </a:endParaRPr>
                    </a:p>
                  </a:txBody>
                  <a:tcPr marL="33231" marR="33231" marT="33231" marB="33231"/>
                </a:tc>
                <a:tc>
                  <a:txBody>
                    <a:bodyPr/>
                    <a:lstStyle/>
                    <a:p>
                      <a:pPr algn="just" fontAlgn="ctr"/>
                      <a:r>
                        <a:rPr lang="ja-JP" altLang="en-US" sz="1050" u="none" strike="noStrike" dirty="0">
                          <a:solidFill>
                            <a:schemeClr val="tx1"/>
                          </a:solidFill>
                          <a:effectLst/>
                          <a:latin typeface="+mj-ea"/>
                          <a:ea typeface="+mj-ea"/>
                        </a:rPr>
                        <a:t>登録博物館・公開承認施設・勧告承認出品館</a:t>
                      </a:r>
                      <a:endParaRPr lang="ja-JP" altLang="en-US" sz="1050" b="0" i="0" u="none" strike="noStrike" dirty="0">
                        <a:solidFill>
                          <a:schemeClr val="tx1"/>
                        </a:solidFill>
                        <a:effectLst/>
                        <a:latin typeface="+mj-ea"/>
                        <a:ea typeface="+mj-ea"/>
                      </a:endParaRPr>
                    </a:p>
                  </a:txBody>
                  <a:tcPr marL="33231" marR="33231" marT="33231" marB="33231"/>
                </a:tc>
                <a:tc>
                  <a:txBody>
                    <a:bodyPr/>
                    <a:lstStyle/>
                    <a:p>
                      <a:pPr algn="just" fontAlgn="ctr"/>
                      <a:endParaRPr lang="ja-JP" altLang="en-US" sz="1050" b="0" i="0" u="none" strike="noStrike" dirty="0">
                        <a:solidFill>
                          <a:schemeClr val="tx1"/>
                        </a:solidFill>
                        <a:effectLst/>
                        <a:latin typeface="+mj-ea"/>
                        <a:ea typeface="+mj-ea"/>
                      </a:endParaRPr>
                    </a:p>
                  </a:txBody>
                  <a:tcPr marL="33231" marR="33231" marT="33231" marB="33231"/>
                </a:tc>
                <a:tc>
                  <a:txBody>
                    <a:bodyPr/>
                    <a:lstStyle/>
                    <a:p>
                      <a:pPr algn="just" fontAlgn="ctr"/>
                      <a:r>
                        <a:rPr lang="ja-JP" altLang="en-US" sz="1050" u="none" strike="noStrike" dirty="0">
                          <a:solidFill>
                            <a:schemeClr val="tx1"/>
                          </a:solidFill>
                          <a:effectLst/>
                          <a:latin typeface="+mj-ea"/>
                          <a:ea typeface="+mj-ea"/>
                        </a:rPr>
                        <a:t>登録博物館</a:t>
                      </a:r>
                      <a:endParaRPr lang="ja-JP" altLang="en-US" sz="1050" b="0" i="0" u="none" strike="noStrike" dirty="0">
                        <a:solidFill>
                          <a:schemeClr val="tx1"/>
                        </a:solidFill>
                        <a:effectLst/>
                        <a:latin typeface="+mj-ea"/>
                        <a:ea typeface="+mj-ea"/>
                      </a:endParaRPr>
                    </a:p>
                  </a:txBody>
                  <a:tcPr marL="33231" marR="33231" marT="33231" marB="33231"/>
                </a:tc>
                <a:tc>
                  <a:txBody>
                    <a:bodyPr/>
                    <a:lstStyle/>
                    <a:p>
                      <a:pPr algn="just" fontAlgn="ctr"/>
                      <a:r>
                        <a:rPr lang="ja-JP" altLang="en-US" sz="1050" u="none" strike="noStrike" dirty="0">
                          <a:solidFill>
                            <a:schemeClr val="tx1"/>
                          </a:solidFill>
                          <a:effectLst/>
                          <a:latin typeface="+mj-ea"/>
                          <a:ea typeface="+mj-ea"/>
                        </a:rPr>
                        <a:t>登録博物館</a:t>
                      </a:r>
                      <a:endParaRPr lang="ja-JP" altLang="en-US" sz="1050" b="0" i="0" u="none" strike="noStrike" dirty="0">
                        <a:solidFill>
                          <a:schemeClr val="tx1"/>
                        </a:solidFill>
                        <a:effectLst/>
                        <a:latin typeface="+mj-ea"/>
                        <a:ea typeface="+mj-ea"/>
                      </a:endParaRPr>
                    </a:p>
                  </a:txBody>
                  <a:tcPr marL="33231" marR="33231" marT="33231" marB="33231"/>
                </a:tc>
                <a:extLst>
                  <a:ext uri="{0D108BD9-81ED-4DB2-BD59-A6C34878D82A}">
                    <a16:rowId xmlns:a16="http://schemas.microsoft.com/office/drawing/2014/main" val="10003"/>
                  </a:ext>
                </a:extLst>
              </a:tr>
              <a:tr h="1585772">
                <a:tc>
                  <a:txBody>
                    <a:bodyPr/>
                    <a:lstStyle/>
                    <a:p>
                      <a:pPr algn="dist" fontAlgn="ctr"/>
                      <a:r>
                        <a:rPr lang="ja-JP" altLang="en-US" sz="1050" u="none" strike="noStrike" dirty="0">
                          <a:solidFill>
                            <a:schemeClr val="tx1"/>
                          </a:solidFill>
                          <a:effectLst/>
                          <a:latin typeface="+mj-ea"/>
                          <a:ea typeface="+mj-ea"/>
                        </a:rPr>
                        <a:t>館の概要・特徴</a:t>
                      </a:r>
                      <a:endParaRPr lang="ja-JP" altLang="en-US" sz="1050" b="0" i="0" u="none" strike="noStrike" dirty="0">
                        <a:solidFill>
                          <a:schemeClr val="tx1"/>
                        </a:solidFill>
                        <a:effectLst/>
                        <a:latin typeface="+mj-ea"/>
                        <a:ea typeface="+mj-ea"/>
                      </a:endParaRPr>
                    </a:p>
                  </a:txBody>
                  <a:tcPr marL="33231" marR="33231" marT="33231" marB="33231" anchor="ctr"/>
                </a:tc>
                <a:tc>
                  <a:txBody>
                    <a:bodyPr/>
                    <a:lstStyle/>
                    <a:p>
                      <a:pPr marL="72000" indent="-93663" algn="just" fontAlgn="ctr"/>
                      <a:r>
                        <a:rPr kumimoji="1" lang="ja-JP" altLang="en-US" sz="900" u="none" strike="noStrike" kern="1200" dirty="0">
                          <a:solidFill>
                            <a:schemeClr val="tx1"/>
                          </a:solidFill>
                          <a:effectLst/>
                          <a:latin typeface="+mj-ea"/>
                          <a:ea typeface="+mj-ea"/>
                        </a:rPr>
                        <a:t>・</a:t>
                      </a:r>
                      <a:r>
                        <a:rPr lang="ja-JP" altLang="en-US" sz="900" u="none" strike="noStrike" dirty="0">
                          <a:solidFill>
                            <a:schemeClr val="tx1"/>
                          </a:solidFill>
                          <a:effectLst/>
                          <a:latin typeface="+mj-ea"/>
                          <a:ea typeface="+mj-ea"/>
                        </a:rPr>
                        <a:t>市立博物館（</a:t>
                      </a:r>
                      <a:r>
                        <a:rPr lang="en-US" altLang="ja-JP" sz="900" u="none" strike="noStrike" dirty="0">
                          <a:solidFill>
                            <a:schemeClr val="tx1"/>
                          </a:solidFill>
                          <a:effectLst/>
                          <a:latin typeface="+mj-ea"/>
                          <a:ea typeface="+mj-ea"/>
                        </a:rPr>
                        <a:t>1960</a:t>
                      </a:r>
                      <a:r>
                        <a:rPr lang="ja-JP" altLang="en-US" sz="900" u="none" strike="noStrike" dirty="0">
                          <a:solidFill>
                            <a:schemeClr val="tx1"/>
                          </a:solidFill>
                          <a:effectLst/>
                          <a:latin typeface="+mj-ea"/>
                          <a:ea typeface="+mj-ea"/>
                        </a:rPr>
                        <a:t>年</a:t>
                      </a:r>
                      <a:r>
                        <a:rPr lang="en-US" altLang="ja-JP" sz="900" u="none" strike="noStrike" dirty="0">
                          <a:solidFill>
                            <a:schemeClr val="tx1"/>
                          </a:solidFill>
                          <a:effectLst/>
                          <a:latin typeface="+mj-ea"/>
                          <a:ea typeface="+mj-ea"/>
                        </a:rPr>
                        <a:t>12</a:t>
                      </a:r>
                      <a:r>
                        <a:rPr lang="ja-JP" altLang="en-US" sz="900" u="none" strike="noStrike" dirty="0">
                          <a:solidFill>
                            <a:schemeClr val="tx1"/>
                          </a:solidFill>
                          <a:effectLst/>
                          <a:latin typeface="+mj-ea"/>
                          <a:ea typeface="+mj-ea"/>
                        </a:rPr>
                        <a:t>月</a:t>
                      </a:r>
                      <a:r>
                        <a:rPr lang="en-US" altLang="ja-JP" sz="900" u="none" strike="noStrike" dirty="0">
                          <a:solidFill>
                            <a:schemeClr val="tx1"/>
                          </a:solidFill>
                          <a:effectLst/>
                          <a:latin typeface="+mj-ea"/>
                          <a:ea typeface="+mj-ea"/>
                        </a:rPr>
                        <a:t>1</a:t>
                      </a:r>
                      <a:r>
                        <a:rPr lang="ja-JP" altLang="en-US" sz="900" u="none" strike="noStrike" dirty="0">
                          <a:solidFill>
                            <a:schemeClr val="tx1"/>
                          </a:solidFill>
                          <a:effectLst/>
                          <a:latin typeface="+mj-ea"/>
                          <a:ea typeface="+mj-ea"/>
                        </a:rPr>
                        <a:t>日開館）の新館と、考古資料センター機能を併設し、開館。</a:t>
                      </a:r>
                    </a:p>
                    <a:p>
                      <a:pPr marL="72000" indent="-93663" algn="just" fontAlgn="ctr"/>
                      <a:r>
                        <a:rPr kumimoji="1" lang="ja-JP" altLang="en-US" sz="900" u="none" strike="noStrike" kern="1200" dirty="0">
                          <a:solidFill>
                            <a:schemeClr val="tx1"/>
                          </a:solidFill>
                          <a:effectLst/>
                          <a:latin typeface="+mj-ea"/>
                          <a:ea typeface="+mj-ea"/>
                        </a:rPr>
                        <a:t>・</a:t>
                      </a:r>
                      <a:r>
                        <a:rPr lang="ja-JP" altLang="en-US" sz="900" u="none" strike="noStrike" dirty="0">
                          <a:solidFill>
                            <a:schemeClr val="tx1"/>
                          </a:solidFill>
                          <a:effectLst/>
                          <a:latin typeface="+mj-ea"/>
                          <a:ea typeface="+mj-ea"/>
                        </a:rPr>
                        <a:t>大阪が日本史上の中心都市として栄えた古代の難波宮、中世の大坂本願寺、近世の天下の台所、近代の大大阪時代をメインとする都市史の展示を展開。難波宮跡や大阪城の歴史的眺望も楽しめる。</a:t>
                      </a:r>
                      <a:endParaRPr lang="ja-JP" altLang="en-US" sz="900" b="0" i="0" u="none" strike="noStrike" dirty="0">
                        <a:solidFill>
                          <a:schemeClr val="tx1"/>
                        </a:solidFill>
                        <a:effectLst/>
                        <a:latin typeface="+mj-ea"/>
                        <a:ea typeface="+mj-ea"/>
                        <a:cs typeface="メイリオ" pitchFamily="50" charset="-128"/>
                      </a:endParaRPr>
                    </a:p>
                  </a:txBody>
                  <a:tcPr marL="33231" marR="33231" marT="33231" marB="33231"/>
                </a:tc>
                <a:tc>
                  <a:txBody>
                    <a:bodyPr/>
                    <a:lstStyle/>
                    <a:p>
                      <a:pPr marL="72000" indent="-93663" algn="just" fontAlgn="t"/>
                      <a:r>
                        <a:rPr kumimoji="1" lang="ja-JP" altLang="en-US" sz="900" u="none" strike="noStrike" kern="1200" dirty="0">
                          <a:solidFill>
                            <a:schemeClr val="tx1"/>
                          </a:solidFill>
                          <a:effectLst/>
                          <a:latin typeface="+mj-ea"/>
                          <a:ea typeface="+mj-ea"/>
                        </a:rPr>
                        <a:t>・</a:t>
                      </a:r>
                      <a:r>
                        <a:rPr lang="ja-JP" altLang="en-US" sz="900" u="none" strike="noStrike" dirty="0">
                          <a:solidFill>
                            <a:schemeClr val="tx1"/>
                          </a:solidFill>
                          <a:effectLst/>
                          <a:latin typeface="+mj-ea"/>
                          <a:ea typeface="+mj-ea"/>
                        </a:rPr>
                        <a:t>東洋の古美術を中心に、</a:t>
                      </a:r>
                      <a:r>
                        <a:rPr lang="en-US" altLang="ja-JP" sz="900" u="none" strike="noStrike" dirty="0">
                          <a:solidFill>
                            <a:schemeClr val="tx1"/>
                          </a:solidFill>
                          <a:effectLst/>
                          <a:latin typeface="+mj-ea"/>
                          <a:ea typeface="+mj-ea"/>
                        </a:rPr>
                        <a:t>80</a:t>
                      </a:r>
                      <a:r>
                        <a:rPr lang="ja-JP" altLang="en-US" sz="900" u="none" strike="noStrike" dirty="0">
                          <a:solidFill>
                            <a:schemeClr val="tx1"/>
                          </a:solidFill>
                          <a:effectLst/>
                          <a:latin typeface="+mj-ea"/>
                          <a:ea typeface="+mj-ea"/>
                        </a:rPr>
                        <a:t>年間にわたり、さまざまなコレクションの収集などの活動を展開。</a:t>
                      </a:r>
                    </a:p>
                    <a:p>
                      <a:pPr marL="72000" indent="-93663" algn="just" fontAlgn="t"/>
                      <a:r>
                        <a:rPr lang="ja-JP" altLang="en-US" sz="900" u="none" strike="noStrike" dirty="0">
                          <a:solidFill>
                            <a:schemeClr val="tx1"/>
                          </a:solidFill>
                          <a:effectLst/>
                          <a:latin typeface="+mj-ea"/>
                          <a:ea typeface="+mj-ea"/>
                        </a:rPr>
                        <a:t>・重要文化財</a:t>
                      </a:r>
                      <a:r>
                        <a:rPr lang="en-US" altLang="ja-JP" sz="900" u="none" strike="noStrike" dirty="0">
                          <a:solidFill>
                            <a:schemeClr val="tx1"/>
                          </a:solidFill>
                          <a:effectLst/>
                          <a:latin typeface="+mj-ea"/>
                          <a:ea typeface="+mj-ea"/>
                        </a:rPr>
                        <a:t>14</a:t>
                      </a:r>
                      <a:r>
                        <a:rPr lang="ja-JP" altLang="en-US" sz="900" u="none" strike="noStrike" dirty="0">
                          <a:solidFill>
                            <a:schemeClr val="tx1"/>
                          </a:solidFill>
                          <a:effectLst/>
                          <a:latin typeface="+mj-ea"/>
                          <a:ea typeface="+mj-ea"/>
                        </a:rPr>
                        <a:t>点を含む</a:t>
                      </a:r>
                      <a:r>
                        <a:rPr kumimoji="1" lang="en-US" altLang="ja-JP" sz="900" u="none" strike="noStrike" kern="1200" dirty="0">
                          <a:solidFill>
                            <a:schemeClr val="tx1"/>
                          </a:solidFill>
                          <a:effectLst/>
                          <a:latin typeface="+mj-ea"/>
                          <a:ea typeface="+mj-ea"/>
                        </a:rPr>
                        <a:t>8,373</a:t>
                      </a:r>
                      <a:r>
                        <a:rPr kumimoji="1" lang="ja-JP" altLang="en-US" sz="900" u="none" strike="noStrike" kern="1200" dirty="0">
                          <a:solidFill>
                            <a:schemeClr val="tx1"/>
                          </a:solidFill>
                          <a:effectLst/>
                          <a:latin typeface="+mj-ea"/>
                          <a:ea typeface="+mj-ea"/>
                        </a:rPr>
                        <a:t>件</a:t>
                      </a:r>
                      <a:r>
                        <a:rPr lang="ja-JP" altLang="en-US" sz="900" u="none" strike="noStrike" dirty="0">
                          <a:solidFill>
                            <a:schemeClr val="tx1"/>
                          </a:solidFill>
                          <a:effectLst/>
                          <a:latin typeface="+mj-ea"/>
                          <a:ea typeface="+mj-ea"/>
                        </a:rPr>
                        <a:t>の収蔵品と、国宝</a:t>
                      </a:r>
                      <a:r>
                        <a:rPr lang="en-US" altLang="ja-JP" sz="900" u="none" strike="noStrike" dirty="0">
                          <a:solidFill>
                            <a:schemeClr val="tx1"/>
                          </a:solidFill>
                          <a:effectLst/>
                          <a:latin typeface="+mj-ea"/>
                          <a:ea typeface="+mj-ea"/>
                        </a:rPr>
                        <a:t>5</a:t>
                      </a:r>
                      <a:r>
                        <a:rPr lang="ja-JP" altLang="en-US" sz="900" u="none" strike="noStrike" dirty="0">
                          <a:solidFill>
                            <a:schemeClr val="tx1"/>
                          </a:solidFill>
                          <a:effectLst/>
                          <a:latin typeface="+mj-ea"/>
                          <a:ea typeface="+mj-ea"/>
                        </a:rPr>
                        <a:t>点や重要文化財</a:t>
                      </a:r>
                      <a:r>
                        <a:rPr lang="en-US" altLang="ja-JP" sz="900" u="none" strike="noStrike" dirty="0">
                          <a:solidFill>
                            <a:schemeClr val="tx1"/>
                          </a:solidFill>
                          <a:effectLst/>
                          <a:latin typeface="+mj-ea"/>
                          <a:ea typeface="+mj-ea"/>
                        </a:rPr>
                        <a:t>104</a:t>
                      </a:r>
                      <a:r>
                        <a:rPr lang="ja-JP" altLang="en-US" sz="900" u="none" strike="noStrike" dirty="0">
                          <a:solidFill>
                            <a:schemeClr val="tx1"/>
                          </a:solidFill>
                          <a:effectLst/>
                          <a:latin typeface="+mj-ea"/>
                          <a:ea typeface="+mj-ea"/>
                        </a:rPr>
                        <a:t>点を含む</a:t>
                      </a:r>
                      <a:r>
                        <a:rPr lang="en-US" altLang="ja-JP" sz="900" u="none" strike="noStrike" dirty="0">
                          <a:solidFill>
                            <a:schemeClr val="tx1"/>
                          </a:solidFill>
                          <a:effectLst/>
                          <a:latin typeface="+mj-ea"/>
                          <a:ea typeface="+mj-ea"/>
                        </a:rPr>
                        <a:t>5,171</a:t>
                      </a:r>
                      <a:r>
                        <a:rPr lang="ja-JP" altLang="en-US" sz="900" u="none" strike="noStrike" dirty="0">
                          <a:solidFill>
                            <a:schemeClr val="tx1"/>
                          </a:solidFill>
                          <a:effectLst/>
                          <a:latin typeface="+mj-ea"/>
                          <a:ea typeface="+mj-ea"/>
                        </a:rPr>
                        <a:t>件にのぼる寄託品。</a:t>
                      </a:r>
                    </a:p>
                    <a:p>
                      <a:pPr marL="72000" indent="-93663" algn="just" fontAlgn="t"/>
                      <a:r>
                        <a:rPr lang="ja-JP" altLang="en-US" sz="900" u="none" strike="noStrike" dirty="0">
                          <a:solidFill>
                            <a:schemeClr val="tx1"/>
                          </a:solidFill>
                          <a:effectLst/>
                          <a:latin typeface="+mj-ea"/>
                          <a:ea typeface="+mj-ea"/>
                        </a:rPr>
                        <a:t>・公募美術展を開催する地下展覧会室を有する。</a:t>
                      </a:r>
                      <a:endParaRPr lang="ja-JP" altLang="en-US" sz="900" b="0" i="0" u="none" strike="noStrike" dirty="0">
                        <a:solidFill>
                          <a:schemeClr val="tx1"/>
                        </a:solidFill>
                        <a:effectLst/>
                        <a:latin typeface="+mj-ea"/>
                        <a:ea typeface="+mj-ea"/>
                      </a:endParaRPr>
                    </a:p>
                  </a:txBody>
                  <a:tcPr marL="33231" marR="33231" marT="33231" marB="33231"/>
                </a:tc>
                <a:tc>
                  <a:txBody>
                    <a:bodyPr/>
                    <a:lstStyle/>
                    <a:p>
                      <a:pPr marL="72000" indent="-93663" algn="just" fontAlgn="t"/>
                      <a:r>
                        <a:rPr lang="ja-JP" altLang="en-US" sz="900" u="none" strike="noStrike" dirty="0">
                          <a:solidFill>
                            <a:schemeClr val="tx1"/>
                          </a:solidFill>
                          <a:effectLst/>
                          <a:latin typeface="+mj-ea"/>
                          <a:ea typeface="+mj-ea"/>
                        </a:rPr>
                        <a:t>・安宅コレクションの寄贈を契機に、</a:t>
                      </a:r>
                      <a:r>
                        <a:rPr lang="en-US" altLang="ja-JP" sz="900" u="none" strike="noStrike" dirty="0">
                          <a:solidFill>
                            <a:schemeClr val="tx1"/>
                          </a:solidFill>
                          <a:effectLst/>
                          <a:latin typeface="+mj-ea"/>
                          <a:ea typeface="+mj-ea"/>
                        </a:rPr>
                        <a:t>1982</a:t>
                      </a:r>
                      <a:r>
                        <a:rPr lang="ja-JP" altLang="en-US" sz="900" u="none" strike="noStrike" dirty="0">
                          <a:solidFill>
                            <a:schemeClr val="tx1"/>
                          </a:solidFill>
                          <a:effectLst/>
                          <a:latin typeface="+mj-ea"/>
                          <a:ea typeface="+mj-ea"/>
                        </a:rPr>
                        <a:t>年に開館した陶磁器専門館で、本市では比較的新しい施設。</a:t>
                      </a:r>
                    </a:p>
                    <a:p>
                      <a:pPr marL="72000" indent="-93663" algn="just" fontAlgn="t"/>
                      <a:r>
                        <a:rPr lang="ja-JP" altLang="en-US" sz="900" u="none" strike="noStrike" dirty="0">
                          <a:solidFill>
                            <a:schemeClr val="tx1"/>
                          </a:solidFill>
                          <a:effectLst/>
                          <a:latin typeface="+mj-ea"/>
                          <a:ea typeface="+mj-ea"/>
                        </a:rPr>
                        <a:t>・国宝２点や重要文化財</a:t>
                      </a:r>
                      <a:r>
                        <a:rPr lang="en-US" altLang="ja-JP" sz="900" u="none" strike="noStrike" dirty="0">
                          <a:solidFill>
                            <a:schemeClr val="tx1"/>
                          </a:solidFill>
                          <a:effectLst/>
                          <a:latin typeface="+mj-ea"/>
                          <a:ea typeface="+mj-ea"/>
                        </a:rPr>
                        <a:t>13</a:t>
                      </a:r>
                      <a:r>
                        <a:rPr lang="ja-JP" altLang="en-US" sz="900" u="none" strike="noStrike" dirty="0">
                          <a:solidFill>
                            <a:schemeClr val="tx1"/>
                          </a:solidFill>
                          <a:effectLst/>
                          <a:latin typeface="+mj-ea"/>
                          <a:ea typeface="+mj-ea"/>
                        </a:rPr>
                        <a:t>点を含む中国・韓国陶磁等、</a:t>
                      </a:r>
                      <a:r>
                        <a:rPr kumimoji="1" lang="en-US" altLang="ja-JP" sz="900" u="none" strike="noStrike" kern="1200" dirty="0">
                          <a:solidFill>
                            <a:schemeClr val="tx1"/>
                          </a:solidFill>
                          <a:effectLst/>
                          <a:latin typeface="+mj-ea"/>
                          <a:ea typeface="+mj-ea"/>
                        </a:rPr>
                        <a:t>7,048</a:t>
                      </a:r>
                      <a:r>
                        <a:rPr lang="ja-JP" altLang="en-US" sz="900" u="none" strike="noStrike" dirty="0">
                          <a:solidFill>
                            <a:schemeClr val="tx1"/>
                          </a:solidFill>
                          <a:effectLst/>
                          <a:latin typeface="+mj-ea"/>
                          <a:ea typeface="+mj-ea"/>
                        </a:rPr>
                        <a:t>点を収蔵。</a:t>
                      </a:r>
                    </a:p>
                    <a:p>
                      <a:pPr marL="72000" indent="-93663" algn="just" fontAlgn="t"/>
                      <a:r>
                        <a:rPr lang="ja-JP" altLang="en-US" sz="900" u="none" strike="noStrike" dirty="0">
                          <a:solidFill>
                            <a:schemeClr val="tx1"/>
                          </a:solidFill>
                          <a:effectLst/>
                          <a:latin typeface="+mj-ea"/>
                          <a:ea typeface="+mj-ea"/>
                        </a:rPr>
                        <a:t>・東洋陶磁に限らず、西洋や現代の作品の展覧会も開催し、新たなファン層も獲得。</a:t>
                      </a:r>
                      <a:endParaRPr lang="ja-JP" altLang="en-US" sz="900" b="0" i="0" u="none" strike="noStrike" dirty="0">
                        <a:solidFill>
                          <a:schemeClr val="tx1"/>
                        </a:solidFill>
                        <a:effectLst/>
                        <a:latin typeface="+mj-ea"/>
                        <a:ea typeface="+mj-ea"/>
                      </a:endParaRPr>
                    </a:p>
                  </a:txBody>
                  <a:tcPr marL="33231" marR="33231" marT="33231" marB="33231"/>
                </a:tc>
                <a:tc>
                  <a:txBody>
                    <a:bodyPr/>
                    <a:lstStyle/>
                    <a:p>
                      <a:pPr marL="72000" indent="-93663" algn="just" fontAlgn="t"/>
                      <a:r>
                        <a:rPr lang="ja-JP" altLang="en-US" sz="900" u="none" strike="noStrike" dirty="0">
                          <a:solidFill>
                            <a:schemeClr val="tx1"/>
                          </a:solidFill>
                          <a:effectLst/>
                          <a:latin typeface="+mj-ea"/>
                          <a:ea typeface="+mj-ea"/>
                        </a:rPr>
                        <a:t>・自然史博物館の草分け的存在で、</a:t>
                      </a:r>
                      <a:r>
                        <a:rPr lang="en-US" altLang="ja-JP" sz="900" u="none" strike="noStrike" dirty="0">
                          <a:solidFill>
                            <a:schemeClr val="tx1"/>
                          </a:solidFill>
                          <a:effectLst/>
                          <a:latin typeface="+mj-ea"/>
                          <a:ea typeface="+mj-ea"/>
                        </a:rPr>
                        <a:t>1972</a:t>
                      </a:r>
                      <a:r>
                        <a:rPr lang="ja-JP" altLang="en-US" sz="900" u="none" strike="noStrike" dirty="0">
                          <a:solidFill>
                            <a:schemeClr val="tx1"/>
                          </a:solidFill>
                          <a:effectLst/>
                          <a:latin typeface="+mj-ea"/>
                          <a:ea typeface="+mj-ea"/>
                        </a:rPr>
                        <a:t>年に現在地（長居公園内）に新築。</a:t>
                      </a:r>
                      <a:endParaRPr lang="en-US" altLang="ja-JP" sz="900" u="none" strike="noStrike" dirty="0">
                        <a:solidFill>
                          <a:schemeClr val="tx1"/>
                        </a:solidFill>
                        <a:effectLst/>
                        <a:latin typeface="+mj-ea"/>
                        <a:ea typeface="+mj-ea"/>
                      </a:endParaRPr>
                    </a:p>
                    <a:p>
                      <a:pPr marL="72000" indent="-93663" algn="just" fontAlgn="t"/>
                      <a:r>
                        <a:rPr lang="ja-JP" altLang="en-US" sz="900" u="none" strike="noStrike" dirty="0">
                          <a:solidFill>
                            <a:schemeClr val="tx1"/>
                          </a:solidFill>
                          <a:effectLst/>
                          <a:latin typeface="+mj-ea"/>
                          <a:ea typeface="+mj-ea"/>
                        </a:rPr>
                        <a:t>・西日本自然史系博物館ネットワークの基幹館。</a:t>
                      </a:r>
                    </a:p>
                    <a:p>
                      <a:pPr marL="72000" indent="-93663" algn="just" fontAlgn="t"/>
                      <a:r>
                        <a:rPr lang="ja-JP" altLang="en-US" sz="900" u="none" strike="noStrike" dirty="0">
                          <a:solidFill>
                            <a:schemeClr val="tx1"/>
                          </a:solidFill>
                          <a:effectLst/>
                          <a:latin typeface="+mj-ea"/>
                          <a:ea typeface="+mj-ea"/>
                        </a:rPr>
                        <a:t>・種の同定作業の世界基準となる模式標本は約</a:t>
                      </a:r>
                      <a:r>
                        <a:rPr lang="en-US" altLang="ja-JP" sz="900" u="none" strike="noStrike" dirty="0">
                          <a:solidFill>
                            <a:schemeClr val="tx1"/>
                          </a:solidFill>
                          <a:effectLst/>
                          <a:latin typeface="+mj-ea"/>
                          <a:ea typeface="+mj-ea"/>
                        </a:rPr>
                        <a:t>1,700</a:t>
                      </a:r>
                      <a:r>
                        <a:rPr lang="ja-JP" altLang="en-US" sz="900" u="none" strike="noStrike" dirty="0">
                          <a:solidFill>
                            <a:schemeClr val="tx1"/>
                          </a:solidFill>
                          <a:effectLst/>
                          <a:latin typeface="+mj-ea"/>
                          <a:ea typeface="+mj-ea"/>
                        </a:rPr>
                        <a:t>点にのぼる。</a:t>
                      </a:r>
                    </a:p>
                    <a:p>
                      <a:pPr marL="72000" indent="-93663" algn="just" fontAlgn="t"/>
                      <a:r>
                        <a:rPr lang="ja-JP" altLang="en-US" sz="900" u="none" strike="noStrike" dirty="0">
                          <a:solidFill>
                            <a:schemeClr val="tx1"/>
                          </a:solidFill>
                          <a:effectLst/>
                          <a:latin typeface="+mj-ea"/>
                          <a:ea typeface="+mj-ea"/>
                        </a:rPr>
                        <a:t>・市民協働の先駆者的施設で、現在も</a:t>
                      </a:r>
                      <a:r>
                        <a:rPr lang="en-US" altLang="ja-JP" sz="900" u="none" strike="noStrike" dirty="0">
                          <a:solidFill>
                            <a:schemeClr val="tx1"/>
                          </a:solidFill>
                          <a:effectLst/>
                          <a:latin typeface="+mj-ea"/>
                          <a:ea typeface="+mj-ea"/>
                        </a:rPr>
                        <a:t>NPO</a:t>
                      </a:r>
                      <a:r>
                        <a:rPr lang="ja-JP" altLang="en-US" sz="900" u="none" strike="noStrike" dirty="0">
                          <a:solidFill>
                            <a:schemeClr val="tx1"/>
                          </a:solidFill>
                          <a:effectLst/>
                          <a:latin typeface="+mj-ea"/>
                          <a:ea typeface="+mj-ea"/>
                        </a:rPr>
                        <a:t>と連携して事業を展開。</a:t>
                      </a:r>
                      <a:endParaRPr lang="ja-JP" altLang="en-US" sz="900" b="0" i="0" u="none" strike="noStrike" dirty="0">
                        <a:solidFill>
                          <a:schemeClr val="tx1"/>
                        </a:solidFill>
                        <a:effectLst/>
                        <a:latin typeface="+mj-ea"/>
                        <a:ea typeface="+mj-ea"/>
                      </a:endParaRPr>
                    </a:p>
                  </a:txBody>
                  <a:tcPr marL="33231" marR="33231" marT="33231" marB="33231"/>
                </a:tc>
                <a:tc>
                  <a:txBody>
                    <a:bodyPr/>
                    <a:lstStyle/>
                    <a:p>
                      <a:pPr marL="72000" indent="-93663" algn="just" fontAlgn="t"/>
                      <a:r>
                        <a:rPr lang="ja-JP" altLang="en-US" sz="900" u="none" strike="noStrike" dirty="0">
                          <a:solidFill>
                            <a:schemeClr val="tx1"/>
                          </a:solidFill>
                          <a:effectLst/>
                          <a:latin typeface="+mj-ea"/>
                          <a:ea typeface="+mj-ea"/>
                        </a:rPr>
                        <a:t>・東洋初のプラネタリウムを導入した、日本初の科学館「大阪市立電気科学館」</a:t>
                      </a:r>
                      <a:r>
                        <a:rPr lang="en-US" altLang="ja-JP" sz="900" u="none" strike="noStrike" dirty="0">
                          <a:solidFill>
                            <a:schemeClr val="tx1"/>
                          </a:solidFill>
                          <a:effectLst/>
                          <a:latin typeface="+mj-ea"/>
                          <a:ea typeface="+mj-ea"/>
                        </a:rPr>
                        <a:t>(1937</a:t>
                      </a:r>
                      <a:r>
                        <a:rPr lang="ja-JP" altLang="en-US" sz="900" u="none" strike="noStrike" dirty="0">
                          <a:solidFill>
                            <a:schemeClr val="tx1"/>
                          </a:solidFill>
                          <a:effectLst/>
                          <a:latin typeface="+mj-ea"/>
                          <a:ea typeface="+mj-ea"/>
                        </a:rPr>
                        <a:t>年</a:t>
                      </a:r>
                      <a:r>
                        <a:rPr lang="en-US" altLang="ja-JP" sz="900" u="none" strike="noStrike" dirty="0">
                          <a:solidFill>
                            <a:schemeClr val="tx1"/>
                          </a:solidFill>
                          <a:effectLst/>
                          <a:latin typeface="+mj-ea"/>
                          <a:ea typeface="+mj-ea"/>
                        </a:rPr>
                        <a:t>)</a:t>
                      </a:r>
                      <a:r>
                        <a:rPr lang="ja-JP" altLang="en-US" sz="900" u="none" strike="noStrike" dirty="0">
                          <a:solidFill>
                            <a:schemeClr val="tx1"/>
                          </a:solidFill>
                          <a:effectLst/>
                          <a:latin typeface="+mj-ea"/>
                          <a:ea typeface="+mj-ea"/>
                        </a:rPr>
                        <a:t>が前身。</a:t>
                      </a:r>
                    </a:p>
                    <a:p>
                      <a:pPr marL="72000" indent="-93663" algn="just" fontAlgn="t"/>
                      <a:r>
                        <a:rPr lang="ja-JP" altLang="en-US" sz="900" u="none" strike="noStrike" dirty="0">
                          <a:solidFill>
                            <a:schemeClr val="tx1"/>
                          </a:solidFill>
                          <a:effectLst/>
                          <a:latin typeface="+mj-ea"/>
                          <a:ea typeface="+mj-ea"/>
                        </a:rPr>
                        <a:t>・宇宙、科学、化学の仕組み・成り立ちを、ハンズオンやサイエンスショーなどでわかりやすく展示。</a:t>
                      </a:r>
                    </a:p>
                    <a:p>
                      <a:pPr marL="72000" indent="-93663" algn="just" fontAlgn="t"/>
                      <a:r>
                        <a:rPr lang="ja-JP" altLang="en-US" sz="900" u="none" strike="noStrike" dirty="0">
                          <a:solidFill>
                            <a:schemeClr val="tx1"/>
                          </a:solidFill>
                          <a:effectLst/>
                          <a:latin typeface="+mj-ea"/>
                          <a:ea typeface="+mj-ea"/>
                        </a:rPr>
                        <a:t>・学芸員のライブによるプラネタリウムや常設展示の日常的な改善・改良で、実物による科学を楽しむ空間を実現。</a:t>
                      </a:r>
                      <a:endParaRPr lang="ja-JP" altLang="en-US" sz="900" b="0" i="0" u="none" strike="noStrike" dirty="0">
                        <a:solidFill>
                          <a:schemeClr val="tx1"/>
                        </a:solidFill>
                        <a:effectLst/>
                        <a:latin typeface="+mj-ea"/>
                        <a:ea typeface="+mj-ea"/>
                      </a:endParaRPr>
                    </a:p>
                  </a:txBody>
                  <a:tcPr marL="33231" marR="33231" marT="33231" marB="33231"/>
                </a:tc>
                <a:extLst>
                  <a:ext uri="{0D108BD9-81ED-4DB2-BD59-A6C34878D82A}">
                    <a16:rowId xmlns:a16="http://schemas.microsoft.com/office/drawing/2014/main" val="10004"/>
                  </a:ext>
                </a:extLst>
              </a:tr>
              <a:tr h="207138">
                <a:tc>
                  <a:txBody>
                    <a:bodyPr/>
                    <a:lstStyle/>
                    <a:p>
                      <a:pPr algn="dist" fontAlgn="ctr"/>
                      <a:r>
                        <a:rPr lang="ja-JP" altLang="en-US" sz="1050" u="none" strike="noStrike" dirty="0">
                          <a:solidFill>
                            <a:schemeClr val="tx1"/>
                          </a:solidFill>
                          <a:effectLst/>
                          <a:latin typeface="+mj-ea"/>
                          <a:ea typeface="+mj-ea"/>
                        </a:rPr>
                        <a:t>管理運営</a:t>
                      </a:r>
                      <a:endParaRPr lang="ja-JP" altLang="en-US" sz="1050" b="0" i="0" u="none" strike="noStrike" dirty="0">
                        <a:solidFill>
                          <a:schemeClr val="tx1"/>
                        </a:solidFill>
                        <a:effectLst/>
                        <a:latin typeface="+mj-ea"/>
                        <a:ea typeface="+mj-ea"/>
                      </a:endParaRPr>
                    </a:p>
                  </a:txBody>
                  <a:tcPr marL="33231" marR="33231" marT="33231" marB="33231" anchor="ctr"/>
                </a:tc>
                <a:tc>
                  <a:txBody>
                    <a:bodyPr/>
                    <a:lstStyle/>
                    <a:p>
                      <a:pPr algn="just" fontAlgn="t"/>
                      <a:r>
                        <a:rPr lang="ja-JP" altLang="en-US" sz="1000" u="none" strike="noStrike" dirty="0">
                          <a:solidFill>
                            <a:schemeClr val="tx1"/>
                          </a:solidFill>
                          <a:effectLst/>
                          <a:latin typeface="+mj-ea"/>
                          <a:ea typeface="+mj-ea"/>
                        </a:rPr>
                        <a:t>（公財）大阪市博物館協会</a:t>
                      </a:r>
                      <a:endParaRPr lang="ja-JP" altLang="en-US" sz="1000" b="0" i="0" u="none" strike="noStrike" dirty="0">
                        <a:solidFill>
                          <a:schemeClr val="tx1"/>
                        </a:solidFill>
                        <a:effectLst/>
                        <a:latin typeface="+mj-ea"/>
                        <a:ea typeface="+mj-ea"/>
                      </a:endParaRPr>
                    </a:p>
                  </a:txBody>
                  <a:tcPr marL="33231" marR="33231" marT="33231" marB="33231"/>
                </a:tc>
                <a:tc>
                  <a:txBody>
                    <a:bodyPr/>
                    <a:lstStyle/>
                    <a:p>
                      <a:pPr algn="just" fontAlgn="t"/>
                      <a:r>
                        <a:rPr lang="ja-JP" altLang="en-US" sz="1000" u="none" strike="noStrike" dirty="0">
                          <a:solidFill>
                            <a:schemeClr val="tx1"/>
                          </a:solidFill>
                          <a:effectLst/>
                          <a:latin typeface="+mj-ea"/>
                          <a:ea typeface="+mj-ea"/>
                        </a:rPr>
                        <a:t>（公財）大阪市博物館協会</a:t>
                      </a:r>
                      <a:endParaRPr lang="en-US" altLang="ja-JP" sz="1000" b="0" i="0" u="none" strike="noStrike" dirty="0">
                        <a:solidFill>
                          <a:schemeClr val="tx1"/>
                        </a:solidFill>
                        <a:effectLst/>
                        <a:latin typeface="+mj-ea"/>
                        <a:ea typeface="+mj-ea"/>
                      </a:endParaRPr>
                    </a:p>
                  </a:txBody>
                  <a:tcPr marL="33231" marR="33231" marT="33231" marB="33231"/>
                </a:tc>
                <a:tc>
                  <a:txBody>
                    <a:bodyPr/>
                    <a:lstStyle/>
                    <a:p>
                      <a:pPr algn="just" fontAlgn="t"/>
                      <a:r>
                        <a:rPr lang="ja-JP" altLang="en-US" sz="1000" u="none" strike="noStrike" dirty="0">
                          <a:solidFill>
                            <a:schemeClr val="tx1"/>
                          </a:solidFill>
                          <a:effectLst/>
                          <a:latin typeface="+mj-ea"/>
                          <a:ea typeface="+mj-ea"/>
                        </a:rPr>
                        <a:t>（公財）大阪市博物館協会</a:t>
                      </a:r>
                      <a:endParaRPr lang="ja-JP" altLang="en-US" sz="1000" b="0" i="0" u="none" strike="noStrike" dirty="0">
                        <a:solidFill>
                          <a:schemeClr val="tx1"/>
                        </a:solidFill>
                        <a:effectLst/>
                        <a:latin typeface="+mj-ea"/>
                        <a:ea typeface="+mj-ea"/>
                      </a:endParaRPr>
                    </a:p>
                  </a:txBody>
                  <a:tcPr marL="33231" marR="33231" marT="33231" marB="33231"/>
                </a:tc>
                <a:tc>
                  <a:txBody>
                    <a:bodyPr/>
                    <a:lstStyle/>
                    <a:p>
                      <a:pPr algn="just" fontAlgn="t"/>
                      <a:r>
                        <a:rPr lang="ja-JP" altLang="en-US" sz="1000" u="none" strike="noStrike" dirty="0">
                          <a:solidFill>
                            <a:schemeClr val="tx1"/>
                          </a:solidFill>
                          <a:effectLst/>
                          <a:latin typeface="+mj-ea"/>
                          <a:ea typeface="+mj-ea"/>
                        </a:rPr>
                        <a:t>（公財）大阪市博物館協会</a:t>
                      </a:r>
                      <a:endParaRPr lang="ja-JP" altLang="en-US" sz="1000" b="0" i="0" u="none" strike="noStrike" dirty="0">
                        <a:solidFill>
                          <a:schemeClr val="tx1"/>
                        </a:solidFill>
                        <a:effectLst/>
                        <a:latin typeface="+mj-ea"/>
                        <a:ea typeface="+mj-ea"/>
                      </a:endParaRPr>
                    </a:p>
                  </a:txBody>
                  <a:tcPr marL="33231" marR="33231" marT="33231" marB="33231"/>
                </a:tc>
                <a:tc>
                  <a:txBody>
                    <a:bodyPr/>
                    <a:lstStyle/>
                    <a:p>
                      <a:pPr algn="just" fontAlgn="t"/>
                      <a:r>
                        <a:rPr lang="ja-JP" altLang="en-US" sz="1000" u="none" strike="noStrike" dirty="0">
                          <a:solidFill>
                            <a:schemeClr val="tx1"/>
                          </a:solidFill>
                          <a:effectLst/>
                          <a:latin typeface="+mj-ea"/>
                          <a:ea typeface="+mj-ea"/>
                        </a:rPr>
                        <a:t>（公財）大阪科学振興協会</a:t>
                      </a:r>
                      <a:endParaRPr lang="ja-JP" altLang="en-US" sz="1000" b="0" i="0" u="none" strike="noStrike" dirty="0">
                        <a:solidFill>
                          <a:schemeClr val="tx1"/>
                        </a:solidFill>
                        <a:effectLst/>
                        <a:latin typeface="+mj-ea"/>
                        <a:ea typeface="+mj-ea"/>
                      </a:endParaRPr>
                    </a:p>
                  </a:txBody>
                  <a:tcPr marL="33231" marR="33231" marT="33231" marB="33231"/>
                </a:tc>
                <a:extLst>
                  <a:ext uri="{0D108BD9-81ED-4DB2-BD59-A6C34878D82A}">
                    <a16:rowId xmlns:a16="http://schemas.microsoft.com/office/drawing/2014/main" val="10005"/>
                  </a:ext>
                </a:extLst>
              </a:tr>
              <a:tr h="249235">
                <a:tc>
                  <a:txBody>
                    <a:bodyPr/>
                    <a:lstStyle/>
                    <a:p>
                      <a:pPr algn="dist" fontAlgn="ctr"/>
                      <a:r>
                        <a:rPr lang="ja-JP" altLang="en-US" sz="1050" u="none" strike="noStrike" dirty="0">
                          <a:solidFill>
                            <a:schemeClr val="tx1"/>
                          </a:solidFill>
                          <a:effectLst/>
                          <a:latin typeface="+mj-ea"/>
                          <a:ea typeface="+mj-ea"/>
                        </a:rPr>
                        <a:t>職員数</a:t>
                      </a:r>
                      <a:r>
                        <a:rPr lang="en-US" altLang="ja-JP" sz="1050" u="none" strike="noStrike" dirty="0">
                          <a:solidFill>
                            <a:schemeClr val="tx1"/>
                          </a:solidFill>
                          <a:effectLst/>
                          <a:latin typeface="+mj-ea"/>
                          <a:ea typeface="+mj-ea"/>
                        </a:rPr>
                        <a:t>(2016)</a:t>
                      </a:r>
                      <a:endParaRPr lang="ja-JP" altLang="en-US" sz="1050" b="0" i="0" u="none" strike="noStrike" dirty="0">
                        <a:solidFill>
                          <a:schemeClr val="tx1"/>
                        </a:solidFill>
                        <a:effectLst/>
                        <a:latin typeface="+mj-ea"/>
                        <a:ea typeface="+mj-ea"/>
                      </a:endParaRPr>
                    </a:p>
                  </a:txBody>
                  <a:tcPr marL="33231" marR="33231" marT="33231" marB="33231" anchor="ctr"/>
                </a:tc>
                <a:tc>
                  <a:txBody>
                    <a:bodyPr/>
                    <a:lstStyle/>
                    <a:p>
                      <a:pPr marL="0" marR="0" indent="0" algn="r" defTabSz="457200" rtl="0" eaLnBrk="1" fontAlgn="ctr" latinLnBrk="0" hangingPunct="1">
                        <a:lnSpc>
                          <a:spcPct val="100000"/>
                        </a:lnSpc>
                        <a:spcBef>
                          <a:spcPts val="0"/>
                        </a:spcBef>
                        <a:spcAft>
                          <a:spcPts val="0"/>
                        </a:spcAft>
                        <a:buClrTx/>
                        <a:buSzTx/>
                        <a:buFontTx/>
                        <a:buNone/>
                        <a:tabLst/>
                        <a:defRPr/>
                      </a:pPr>
                      <a:r>
                        <a:rPr lang="en-US" altLang="ja-JP" sz="1050" u="none" strike="noStrike" dirty="0">
                          <a:solidFill>
                            <a:schemeClr val="tx1"/>
                          </a:solidFill>
                          <a:effectLst/>
                          <a:latin typeface="+mj-ea"/>
                          <a:ea typeface="+mj-ea"/>
                        </a:rPr>
                        <a:t>32</a:t>
                      </a:r>
                      <a:r>
                        <a:rPr lang="ja-JP" altLang="en-US" sz="1050" u="none" strike="noStrike" dirty="0">
                          <a:solidFill>
                            <a:schemeClr val="tx1"/>
                          </a:solidFill>
                          <a:effectLst/>
                          <a:latin typeface="+mj-ea"/>
                          <a:ea typeface="+mj-ea"/>
                        </a:rPr>
                        <a:t>（うち、学芸員</a:t>
                      </a:r>
                      <a:r>
                        <a:rPr lang="en-US" altLang="ja-JP" sz="1050" u="none" strike="noStrike" dirty="0">
                          <a:solidFill>
                            <a:schemeClr val="tx1"/>
                          </a:solidFill>
                          <a:effectLst/>
                          <a:latin typeface="+mj-ea"/>
                          <a:ea typeface="+mj-ea"/>
                        </a:rPr>
                        <a:t>20</a:t>
                      </a:r>
                      <a:r>
                        <a:rPr lang="ja-JP" altLang="en-US" sz="1050" u="none" strike="noStrike" dirty="0">
                          <a:solidFill>
                            <a:schemeClr val="tx1"/>
                          </a:solidFill>
                          <a:effectLst/>
                          <a:latin typeface="+mj-ea"/>
                          <a:ea typeface="+mj-ea"/>
                        </a:rPr>
                        <a:t>）</a:t>
                      </a:r>
                      <a:r>
                        <a:rPr kumimoji="1" lang="ja-JP" altLang="en-US" sz="1050" u="none" strike="noStrike" kern="1200" dirty="0">
                          <a:solidFill>
                            <a:schemeClr val="tx1"/>
                          </a:solidFill>
                          <a:effectLst/>
                          <a:latin typeface="+mj-ea"/>
                          <a:ea typeface="+mj-ea"/>
                        </a:rPr>
                        <a:t>人</a:t>
                      </a:r>
                      <a:endParaRPr lang="ja-JP" altLang="en-US" sz="1050" b="0" i="0" u="none" strike="noStrike" dirty="0">
                        <a:solidFill>
                          <a:schemeClr val="tx1"/>
                        </a:solidFill>
                        <a:effectLst/>
                        <a:latin typeface="+mj-ea"/>
                        <a:ea typeface="+mj-ea"/>
                        <a:cs typeface="メイリオ" pitchFamily="50" charset="-128"/>
                      </a:endParaRPr>
                    </a:p>
                  </a:txBody>
                  <a:tcPr marL="33231" marR="33231" marT="33231" marB="33231" anchor="ctr"/>
                </a:tc>
                <a:tc>
                  <a:txBody>
                    <a:bodyPr/>
                    <a:lstStyle/>
                    <a:p>
                      <a:pPr algn="r" fontAlgn="ctr"/>
                      <a:r>
                        <a:rPr lang="en-US" altLang="ja-JP" sz="1050" u="none" strike="noStrike" dirty="0">
                          <a:solidFill>
                            <a:schemeClr val="tx1"/>
                          </a:solidFill>
                          <a:effectLst/>
                          <a:latin typeface="+mj-ea"/>
                          <a:ea typeface="+mj-ea"/>
                        </a:rPr>
                        <a:t>18</a:t>
                      </a:r>
                      <a:r>
                        <a:rPr lang="ja-JP" altLang="en-US" sz="1050" u="none" strike="noStrike" dirty="0">
                          <a:solidFill>
                            <a:schemeClr val="tx1"/>
                          </a:solidFill>
                          <a:effectLst/>
                          <a:latin typeface="+mj-ea"/>
                          <a:ea typeface="+mj-ea"/>
                        </a:rPr>
                        <a:t>（うち、学芸員</a:t>
                      </a:r>
                      <a:r>
                        <a:rPr lang="en-US" altLang="ja-JP" sz="1050" u="none" strike="noStrike" dirty="0">
                          <a:solidFill>
                            <a:schemeClr val="tx1"/>
                          </a:solidFill>
                          <a:effectLst/>
                          <a:latin typeface="+mj-ea"/>
                          <a:ea typeface="+mj-ea"/>
                        </a:rPr>
                        <a:t>9</a:t>
                      </a:r>
                      <a:r>
                        <a:rPr lang="ja-JP" altLang="en-US" sz="1050" u="none" strike="noStrike" dirty="0">
                          <a:solidFill>
                            <a:schemeClr val="tx1"/>
                          </a:solidFill>
                          <a:effectLst/>
                          <a:latin typeface="+mj-ea"/>
                          <a:ea typeface="+mj-ea"/>
                        </a:rPr>
                        <a:t>）</a:t>
                      </a:r>
                      <a:r>
                        <a:rPr kumimoji="1" lang="ja-JP" altLang="en-US" sz="1050" u="none" strike="noStrike" kern="1200" dirty="0">
                          <a:solidFill>
                            <a:schemeClr val="tx1"/>
                          </a:solidFill>
                          <a:effectLst/>
                          <a:latin typeface="+mj-ea"/>
                          <a:ea typeface="+mj-ea"/>
                        </a:rPr>
                        <a:t>人</a:t>
                      </a:r>
                      <a:endParaRPr lang="en-US" altLang="ja-JP" sz="1050" b="0" i="0" u="none" strike="noStrike" dirty="0">
                        <a:solidFill>
                          <a:schemeClr val="tx1"/>
                        </a:solidFill>
                        <a:effectLst/>
                        <a:latin typeface="+mj-ea"/>
                        <a:ea typeface="+mj-ea"/>
                      </a:endParaRPr>
                    </a:p>
                  </a:txBody>
                  <a:tcPr marL="33231" marR="33231" marT="33231" marB="33231" anchor="ctr"/>
                </a:tc>
                <a:tc>
                  <a:txBody>
                    <a:bodyPr/>
                    <a:lstStyle/>
                    <a:p>
                      <a:pPr algn="r" fontAlgn="ctr"/>
                      <a:r>
                        <a:rPr lang="en-US" altLang="ja-JP" sz="1050" u="none" strike="noStrike" dirty="0">
                          <a:solidFill>
                            <a:schemeClr val="tx1"/>
                          </a:solidFill>
                          <a:effectLst/>
                          <a:latin typeface="+mj-ea"/>
                          <a:ea typeface="+mj-ea"/>
                        </a:rPr>
                        <a:t>9</a:t>
                      </a:r>
                      <a:r>
                        <a:rPr lang="ja-JP" altLang="en-US" sz="1050" u="none" strike="noStrike" dirty="0">
                          <a:solidFill>
                            <a:schemeClr val="tx1"/>
                          </a:solidFill>
                          <a:effectLst/>
                          <a:latin typeface="+mj-ea"/>
                          <a:ea typeface="+mj-ea"/>
                        </a:rPr>
                        <a:t>（うち、学芸員</a:t>
                      </a:r>
                      <a:r>
                        <a:rPr lang="en-US" altLang="ja-JP" sz="1050" u="none" strike="noStrike" dirty="0">
                          <a:solidFill>
                            <a:schemeClr val="tx1"/>
                          </a:solidFill>
                          <a:effectLst/>
                          <a:latin typeface="+mj-ea"/>
                          <a:ea typeface="+mj-ea"/>
                        </a:rPr>
                        <a:t>6</a:t>
                      </a:r>
                      <a:r>
                        <a:rPr lang="ja-JP" altLang="en-US" sz="1050" u="none" strike="noStrike" dirty="0">
                          <a:solidFill>
                            <a:schemeClr val="tx1"/>
                          </a:solidFill>
                          <a:effectLst/>
                          <a:latin typeface="+mj-ea"/>
                          <a:ea typeface="+mj-ea"/>
                        </a:rPr>
                        <a:t>）</a:t>
                      </a:r>
                      <a:r>
                        <a:rPr kumimoji="1" lang="ja-JP" altLang="en-US" sz="1050" u="none" strike="noStrike" kern="1200" dirty="0">
                          <a:solidFill>
                            <a:schemeClr val="tx1"/>
                          </a:solidFill>
                          <a:effectLst/>
                          <a:latin typeface="+mj-ea"/>
                          <a:ea typeface="+mj-ea"/>
                        </a:rPr>
                        <a:t>人</a:t>
                      </a:r>
                      <a:endParaRPr lang="en-US" altLang="ja-JP" sz="1050" b="0" i="0" u="none" strike="noStrike" dirty="0">
                        <a:solidFill>
                          <a:schemeClr val="tx1"/>
                        </a:solidFill>
                        <a:effectLst/>
                        <a:latin typeface="+mj-ea"/>
                        <a:ea typeface="+mj-ea"/>
                      </a:endParaRPr>
                    </a:p>
                  </a:txBody>
                  <a:tcPr marL="33231" marR="33231" marT="33231" marB="33231" anchor="ctr"/>
                </a:tc>
                <a:tc>
                  <a:txBody>
                    <a:bodyPr/>
                    <a:lstStyle/>
                    <a:p>
                      <a:pPr algn="r" fontAlgn="ctr"/>
                      <a:r>
                        <a:rPr lang="en-US" altLang="ja-JP" sz="1050" u="none" strike="noStrike" dirty="0">
                          <a:solidFill>
                            <a:schemeClr val="tx1"/>
                          </a:solidFill>
                          <a:effectLst/>
                          <a:latin typeface="+mj-ea"/>
                          <a:ea typeface="+mj-ea"/>
                        </a:rPr>
                        <a:t>22</a:t>
                      </a:r>
                      <a:r>
                        <a:rPr lang="ja-JP" altLang="en-US" sz="1050" u="none" strike="noStrike" dirty="0">
                          <a:solidFill>
                            <a:schemeClr val="tx1"/>
                          </a:solidFill>
                          <a:effectLst/>
                          <a:latin typeface="+mj-ea"/>
                          <a:ea typeface="+mj-ea"/>
                        </a:rPr>
                        <a:t>（うち、学芸員</a:t>
                      </a:r>
                      <a:r>
                        <a:rPr lang="en-US" altLang="ja-JP" sz="1050" u="none" strike="noStrike" dirty="0">
                          <a:solidFill>
                            <a:schemeClr val="tx1"/>
                          </a:solidFill>
                          <a:effectLst/>
                          <a:latin typeface="+mj-ea"/>
                          <a:ea typeface="+mj-ea"/>
                        </a:rPr>
                        <a:t>15</a:t>
                      </a:r>
                      <a:r>
                        <a:rPr lang="ja-JP" altLang="en-US" sz="1050" u="none" strike="noStrike" dirty="0">
                          <a:solidFill>
                            <a:schemeClr val="tx1"/>
                          </a:solidFill>
                          <a:effectLst/>
                          <a:latin typeface="+mj-ea"/>
                          <a:ea typeface="+mj-ea"/>
                        </a:rPr>
                        <a:t>）</a:t>
                      </a:r>
                      <a:r>
                        <a:rPr kumimoji="1" lang="ja-JP" altLang="en-US" sz="1050" u="none" strike="noStrike" kern="1200" dirty="0">
                          <a:solidFill>
                            <a:schemeClr val="tx1"/>
                          </a:solidFill>
                          <a:effectLst/>
                          <a:latin typeface="+mj-ea"/>
                          <a:ea typeface="+mj-ea"/>
                        </a:rPr>
                        <a:t>人</a:t>
                      </a:r>
                      <a:endParaRPr lang="en-US" altLang="ja-JP" sz="1050" b="0" i="0" u="none" strike="noStrike" dirty="0">
                        <a:solidFill>
                          <a:schemeClr val="tx1"/>
                        </a:solidFill>
                        <a:effectLst/>
                        <a:latin typeface="+mj-ea"/>
                        <a:ea typeface="+mj-ea"/>
                      </a:endParaRPr>
                    </a:p>
                  </a:txBody>
                  <a:tcPr marL="33231" marR="33231" marT="33231" marB="33231" anchor="ctr"/>
                </a:tc>
                <a:tc>
                  <a:txBody>
                    <a:bodyPr/>
                    <a:lstStyle/>
                    <a:p>
                      <a:pPr marL="0" marR="0" indent="0" algn="r" defTabSz="914400" rtl="0" eaLnBrk="1" fontAlgn="ctr" latinLnBrk="0" hangingPunct="1">
                        <a:lnSpc>
                          <a:spcPct val="100000"/>
                        </a:lnSpc>
                        <a:spcBef>
                          <a:spcPts val="0"/>
                        </a:spcBef>
                        <a:spcAft>
                          <a:spcPts val="0"/>
                        </a:spcAft>
                        <a:buClrTx/>
                        <a:buSzTx/>
                        <a:buFontTx/>
                        <a:buNone/>
                        <a:tabLst/>
                        <a:defRPr/>
                      </a:pPr>
                      <a:r>
                        <a:rPr lang="en-US" altLang="ja-JP" sz="1050" u="none" strike="noStrike" dirty="0">
                          <a:solidFill>
                            <a:schemeClr val="tx1"/>
                          </a:solidFill>
                          <a:effectLst/>
                          <a:latin typeface="+mj-ea"/>
                          <a:ea typeface="+mj-ea"/>
                        </a:rPr>
                        <a:t>24</a:t>
                      </a:r>
                      <a:r>
                        <a:rPr lang="ja-JP" altLang="en-US" sz="1050" u="none" strike="noStrike" dirty="0">
                          <a:solidFill>
                            <a:schemeClr val="tx1"/>
                          </a:solidFill>
                          <a:effectLst/>
                          <a:latin typeface="+mj-ea"/>
                          <a:ea typeface="+mj-ea"/>
                        </a:rPr>
                        <a:t>（うち、学芸員</a:t>
                      </a:r>
                      <a:r>
                        <a:rPr lang="en-US" altLang="ja-JP" sz="1050" u="none" strike="noStrike" dirty="0">
                          <a:solidFill>
                            <a:schemeClr val="tx1"/>
                          </a:solidFill>
                          <a:effectLst/>
                          <a:latin typeface="+mj-ea"/>
                          <a:ea typeface="+mj-ea"/>
                        </a:rPr>
                        <a:t>12</a:t>
                      </a:r>
                      <a:r>
                        <a:rPr lang="ja-JP" altLang="en-US" sz="1050" u="none" strike="noStrike" dirty="0">
                          <a:solidFill>
                            <a:schemeClr val="tx1"/>
                          </a:solidFill>
                          <a:effectLst/>
                          <a:latin typeface="+mj-ea"/>
                          <a:ea typeface="+mj-ea"/>
                        </a:rPr>
                        <a:t>）</a:t>
                      </a:r>
                      <a:r>
                        <a:rPr kumimoji="1" lang="ja-JP" altLang="en-US" sz="1050" u="none" strike="noStrike" kern="1200" dirty="0">
                          <a:solidFill>
                            <a:schemeClr val="tx1"/>
                          </a:solidFill>
                          <a:effectLst/>
                          <a:latin typeface="+mj-ea"/>
                          <a:ea typeface="+mj-ea"/>
                        </a:rPr>
                        <a:t>人</a:t>
                      </a:r>
                      <a:endParaRPr lang="ja-JP" altLang="en-US" sz="1050" b="0" i="0" u="none" strike="noStrike" dirty="0">
                        <a:solidFill>
                          <a:schemeClr val="tx1"/>
                        </a:solidFill>
                        <a:effectLst/>
                        <a:latin typeface="+mj-ea"/>
                        <a:ea typeface="+mj-ea"/>
                        <a:cs typeface="メイリオ" pitchFamily="50" charset="-128"/>
                      </a:endParaRPr>
                    </a:p>
                  </a:txBody>
                  <a:tcPr marL="33231" marR="33231" marT="33231" marB="33231" anchor="ctr"/>
                </a:tc>
                <a:extLst>
                  <a:ext uri="{0D108BD9-81ED-4DB2-BD59-A6C34878D82A}">
                    <a16:rowId xmlns:a16="http://schemas.microsoft.com/office/drawing/2014/main" val="10007"/>
                  </a:ext>
                </a:extLst>
              </a:tr>
              <a:tr h="249235">
                <a:tc>
                  <a:txBody>
                    <a:bodyPr/>
                    <a:lstStyle/>
                    <a:p>
                      <a:pPr algn="dist" fontAlgn="ctr"/>
                      <a:r>
                        <a:rPr kumimoji="1" lang="ja-JP" altLang="en-US" sz="1050" u="none" strike="noStrike" kern="1200" dirty="0">
                          <a:solidFill>
                            <a:schemeClr val="tx1"/>
                          </a:solidFill>
                          <a:effectLst/>
                          <a:latin typeface="+mj-ea"/>
                          <a:ea typeface="+mn-ea"/>
                          <a:cs typeface="+mn-cs"/>
                        </a:rPr>
                        <a:t>館蔵品（</a:t>
                      </a:r>
                      <a:r>
                        <a:rPr kumimoji="1" lang="en-US" altLang="ja-JP" sz="1050" u="none" strike="noStrike" kern="1200" dirty="0">
                          <a:solidFill>
                            <a:schemeClr val="tx1"/>
                          </a:solidFill>
                          <a:effectLst/>
                          <a:latin typeface="+mj-ea"/>
                          <a:ea typeface="+mn-ea"/>
                          <a:cs typeface="+mn-cs"/>
                        </a:rPr>
                        <a:t>201</a:t>
                      </a:r>
                      <a:r>
                        <a:rPr kumimoji="1" lang="en-US" altLang="ja-JP" sz="1050" u="none" strike="noStrike" kern="1200" dirty="0">
                          <a:solidFill>
                            <a:srgbClr val="FF0000"/>
                          </a:solidFill>
                          <a:effectLst/>
                          <a:latin typeface="+mj-ea"/>
                          <a:ea typeface="+mn-ea"/>
                          <a:cs typeface="+mn-cs"/>
                        </a:rPr>
                        <a:t>7</a:t>
                      </a:r>
                      <a:r>
                        <a:rPr kumimoji="1" lang="ja-JP" altLang="en-US" sz="1050" u="none" strike="noStrike" kern="1200" dirty="0">
                          <a:solidFill>
                            <a:schemeClr val="tx1"/>
                          </a:solidFill>
                          <a:effectLst/>
                          <a:latin typeface="+mj-ea"/>
                          <a:ea typeface="+mn-ea"/>
                          <a:cs typeface="+mn-cs"/>
                        </a:rPr>
                        <a:t>）</a:t>
                      </a:r>
                      <a:endParaRPr kumimoji="1" lang="ja-JP" altLang="en-US" sz="1050" b="0" i="0" u="none" strike="noStrike" kern="1200" dirty="0">
                        <a:solidFill>
                          <a:schemeClr val="tx1"/>
                        </a:solidFill>
                        <a:effectLst/>
                        <a:latin typeface="+mj-ea"/>
                        <a:ea typeface="+mn-ea"/>
                        <a:cs typeface="+mn-cs"/>
                      </a:endParaRPr>
                    </a:p>
                  </a:txBody>
                  <a:tcPr marL="33231" marR="33231" marT="33231" marB="33231" anchor="ctr"/>
                </a:tc>
                <a:tc>
                  <a:txBody>
                    <a:bodyPr/>
                    <a:lstStyle/>
                    <a:p>
                      <a:pPr algn="r" fontAlgn="ctr"/>
                      <a:r>
                        <a:rPr kumimoji="1" lang="en-US" altLang="ja-JP" sz="1050" b="0" i="0" u="none" strike="noStrike" kern="1200" dirty="0">
                          <a:solidFill>
                            <a:schemeClr val="tx1"/>
                          </a:solidFill>
                          <a:effectLst/>
                          <a:latin typeface="+mj-ea"/>
                          <a:ea typeface="+mn-ea"/>
                          <a:cs typeface="+mn-cs"/>
                        </a:rPr>
                        <a:t>143,314</a:t>
                      </a:r>
                      <a:r>
                        <a:rPr kumimoji="1" lang="ja-JP" altLang="en-US" sz="1050" b="0" i="0" u="none" strike="noStrike" kern="1200" dirty="0">
                          <a:solidFill>
                            <a:schemeClr val="tx1"/>
                          </a:solidFill>
                          <a:effectLst/>
                          <a:latin typeface="+mj-ea"/>
                          <a:ea typeface="+mn-ea"/>
                          <a:cs typeface="+mn-cs"/>
                        </a:rPr>
                        <a:t>点</a:t>
                      </a:r>
                      <a:endParaRPr kumimoji="1" lang="en-US" altLang="ja-JP" sz="1050" b="0" i="0" u="none" strike="noStrike" kern="1200" dirty="0">
                        <a:solidFill>
                          <a:schemeClr val="tx1"/>
                        </a:solidFill>
                        <a:effectLst/>
                        <a:latin typeface="+mj-ea"/>
                        <a:ea typeface="+mn-ea"/>
                        <a:cs typeface="+mn-cs"/>
                      </a:endParaRPr>
                    </a:p>
                  </a:txBody>
                  <a:tcPr marL="33231" marR="33231" marT="33231" marB="33231" anchor="ctr"/>
                </a:tc>
                <a:tc>
                  <a:txBody>
                    <a:bodyPr/>
                    <a:lstStyle/>
                    <a:p>
                      <a:pPr algn="r" fontAlgn="ctr"/>
                      <a:r>
                        <a:rPr kumimoji="1" lang="en-US" altLang="ja-JP" sz="1050" b="0" i="0" u="none" strike="noStrike" kern="1200" dirty="0">
                          <a:solidFill>
                            <a:schemeClr val="tx1"/>
                          </a:solidFill>
                          <a:effectLst/>
                          <a:latin typeface="+mj-ea"/>
                          <a:ea typeface="+mn-ea"/>
                          <a:cs typeface="+mn-cs"/>
                        </a:rPr>
                        <a:t>8,490</a:t>
                      </a:r>
                      <a:r>
                        <a:rPr kumimoji="1" lang="ja-JP" altLang="en-US" sz="1050" b="0" i="0" u="none" strike="noStrike" kern="1200" dirty="0">
                          <a:solidFill>
                            <a:schemeClr val="tx1"/>
                          </a:solidFill>
                          <a:effectLst/>
                          <a:latin typeface="+mj-ea"/>
                          <a:ea typeface="+mn-ea"/>
                          <a:cs typeface="+mn-cs"/>
                        </a:rPr>
                        <a:t>件</a:t>
                      </a:r>
                    </a:p>
                  </a:txBody>
                  <a:tcPr marL="33231" marR="33231" marT="33231" marB="33231" anchor="ctr"/>
                </a:tc>
                <a:tc>
                  <a:txBody>
                    <a:bodyPr/>
                    <a:lstStyle/>
                    <a:p>
                      <a:pPr algn="r" fontAlgn="ctr"/>
                      <a:r>
                        <a:rPr kumimoji="1" lang="en-US" altLang="ja-JP" sz="1050" b="0" i="0" u="none" strike="noStrike" kern="1200" dirty="0">
                          <a:solidFill>
                            <a:schemeClr val="tx1"/>
                          </a:solidFill>
                          <a:effectLst/>
                          <a:latin typeface="+mj-ea"/>
                          <a:ea typeface="+mn-ea"/>
                          <a:cs typeface="+mn-cs"/>
                        </a:rPr>
                        <a:t>7,362</a:t>
                      </a:r>
                      <a:r>
                        <a:rPr kumimoji="1" lang="ja-JP" altLang="en-US" sz="1050" b="0" i="0" u="none" strike="noStrike" kern="1200" dirty="0">
                          <a:solidFill>
                            <a:schemeClr val="tx1"/>
                          </a:solidFill>
                          <a:effectLst/>
                          <a:latin typeface="+mj-ea"/>
                          <a:ea typeface="+mn-ea"/>
                          <a:cs typeface="+mn-cs"/>
                        </a:rPr>
                        <a:t>点</a:t>
                      </a:r>
                      <a:endParaRPr kumimoji="1" lang="en-US" altLang="ja-JP" sz="1050" b="0" i="0" u="none" strike="noStrike" kern="1200" dirty="0">
                        <a:solidFill>
                          <a:schemeClr val="tx1"/>
                        </a:solidFill>
                        <a:effectLst/>
                        <a:latin typeface="+mj-ea"/>
                        <a:ea typeface="+mn-ea"/>
                        <a:cs typeface="+mn-cs"/>
                      </a:endParaRPr>
                    </a:p>
                  </a:txBody>
                  <a:tcPr marL="33231" marR="33231" marT="33231" marB="33231" anchor="ctr"/>
                </a:tc>
                <a:tc>
                  <a:txBody>
                    <a:bodyPr/>
                    <a:lstStyle/>
                    <a:p>
                      <a:pPr algn="r" fontAlgn="ctr"/>
                      <a:r>
                        <a:rPr kumimoji="1" lang="is-IS" altLang="ja-JP" sz="1050" b="0" i="0" u="none" strike="noStrike" kern="1200" dirty="0">
                          <a:solidFill>
                            <a:schemeClr val="tx1"/>
                          </a:solidFill>
                          <a:effectLst/>
                          <a:latin typeface="+mj-ea"/>
                          <a:ea typeface="+mn-ea"/>
                          <a:cs typeface="+mn-cs"/>
                        </a:rPr>
                        <a:t>1,719,202</a:t>
                      </a:r>
                      <a:r>
                        <a:rPr kumimoji="1" lang="ja-JP" altLang="en-US" sz="1050" b="0" i="0" u="none" strike="noStrike" kern="1200" dirty="0">
                          <a:solidFill>
                            <a:schemeClr val="tx1"/>
                          </a:solidFill>
                          <a:effectLst/>
                          <a:latin typeface="+mj-ea"/>
                          <a:ea typeface="+mn-ea"/>
                          <a:cs typeface="+mn-cs"/>
                        </a:rPr>
                        <a:t>点</a:t>
                      </a:r>
                      <a:endParaRPr lang="en-US" altLang="ja-JP" sz="1050" b="0" i="0" u="none" strike="noStrike" dirty="0">
                        <a:solidFill>
                          <a:schemeClr val="tx1"/>
                        </a:solidFill>
                        <a:effectLst/>
                        <a:latin typeface="+mj-ea"/>
                        <a:ea typeface="+mj-ea"/>
                      </a:endParaRPr>
                    </a:p>
                  </a:txBody>
                  <a:tcPr marL="33231" marR="33231" marT="33231" marB="33231" anchor="ctr"/>
                </a:tc>
                <a:tc>
                  <a:txBody>
                    <a:bodyPr/>
                    <a:lstStyle/>
                    <a:p>
                      <a:pPr algn="r" fontAlgn="ctr"/>
                      <a:r>
                        <a:rPr kumimoji="1" lang="is-IS" altLang="ja-JP" sz="1050" b="0" i="0" u="none" strike="noStrike" kern="1200" dirty="0">
                          <a:solidFill>
                            <a:schemeClr val="tx1"/>
                          </a:solidFill>
                          <a:effectLst/>
                          <a:latin typeface="+mj-ea"/>
                          <a:ea typeface="+mn-ea"/>
                          <a:cs typeface="+mn-cs"/>
                        </a:rPr>
                        <a:t>14,966</a:t>
                      </a:r>
                      <a:r>
                        <a:rPr kumimoji="1" lang="ja-JP" altLang="en-US" sz="1050" b="0" i="0" u="none" strike="noStrike" kern="1200" dirty="0">
                          <a:solidFill>
                            <a:schemeClr val="tx1"/>
                          </a:solidFill>
                          <a:effectLst/>
                          <a:latin typeface="+mj-ea"/>
                          <a:ea typeface="+mn-ea"/>
                          <a:cs typeface="+mn-cs"/>
                        </a:rPr>
                        <a:t>点</a:t>
                      </a:r>
                      <a:endParaRPr kumimoji="1" lang="en-US" altLang="ja-JP" sz="1050" b="0" i="0" u="none" strike="noStrike" kern="1200" dirty="0">
                        <a:solidFill>
                          <a:schemeClr val="tx1"/>
                        </a:solidFill>
                        <a:effectLst/>
                        <a:latin typeface="+mj-ea"/>
                        <a:ea typeface="+mn-ea"/>
                        <a:cs typeface="+mn-cs"/>
                      </a:endParaRPr>
                    </a:p>
                  </a:txBody>
                  <a:tcPr marL="33231" marR="33231" marT="33231" marB="33231" anchor="ctr"/>
                </a:tc>
                <a:extLst>
                  <a:ext uri="{0D108BD9-81ED-4DB2-BD59-A6C34878D82A}">
                    <a16:rowId xmlns:a16="http://schemas.microsoft.com/office/drawing/2014/main" val="10006"/>
                  </a:ext>
                </a:extLst>
              </a:tr>
              <a:tr h="207138">
                <a:tc>
                  <a:txBody>
                    <a:bodyPr/>
                    <a:lstStyle/>
                    <a:p>
                      <a:pPr algn="dist" fontAlgn="ctr"/>
                      <a:r>
                        <a:rPr lang="ja-JP" altLang="en-US" sz="1050" u="none" strike="noStrike" dirty="0">
                          <a:solidFill>
                            <a:schemeClr val="tx1"/>
                          </a:solidFill>
                          <a:effectLst/>
                          <a:latin typeface="+mj-ea"/>
                          <a:ea typeface="+mj-ea"/>
                        </a:rPr>
                        <a:t>事業費</a:t>
                      </a:r>
                      <a:r>
                        <a:rPr lang="en-US" altLang="ja-JP" sz="1050" u="none" strike="noStrike" dirty="0">
                          <a:solidFill>
                            <a:schemeClr val="tx1"/>
                          </a:solidFill>
                          <a:effectLst/>
                          <a:latin typeface="+mj-ea"/>
                          <a:ea typeface="+mj-ea"/>
                        </a:rPr>
                        <a:t>(201</a:t>
                      </a:r>
                      <a:r>
                        <a:rPr lang="en-US" altLang="ja-JP" sz="1050" u="none" strike="noStrike" dirty="0">
                          <a:solidFill>
                            <a:srgbClr val="FF0000"/>
                          </a:solidFill>
                          <a:effectLst/>
                          <a:latin typeface="+mj-ea"/>
                          <a:ea typeface="+mj-ea"/>
                        </a:rPr>
                        <a:t>7</a:t>
                      </a:r>
                      <a:r>
                        <a:rPr lang="en-US" altLang="ja-JP" sz="1050" u="none" strike="noStrike" dirty="0">
                          <a:solidFill>
                            <a:schemeClr val="tx1"/>
                          </a:solidFill>
                          <a:effectLst/>
                          <a:latin typeface="+mj-ea"/>
                          <a:ea typeface="+mj-ea"/>
                        </a:rPr>
                        <a:t>)</a:t>
                      </a:r>
                      <a:r>
                        <a:rPr lang="en-US" altLang="ja-JP" sz="1050" dirty="0">
                          <a:solidFill>
                            <a:schemeClr val="tx1"/>
                          </a:solidFill>
                          <a:latin typeface="+mj-ea"/>
                          <a:ea typeface="+mj-ea"/>
                        </a:rPr>
                        <a:t> ※</a:t>
                      </a:r>
                      <a:endParaRPr lang="ja-JP" altLang="en-US" sz="1050" b="0" i="0" u="none" strike="noStrike" dirty="0">
                        <a:solidFill>
                          <a:schemeClr val="tx1"/>
                        </a:solidFill>
                        <a:effectLst/>
                        <a:latin typeface="+mj-ea"/>
                        <a:ea typeface="+mj-ea"/>
                      </a:endParaRPr>
                    </a:p>
                  </a:txBody>
                  <a:tcPr marL="33231" marR="33231" marT="33231" marB="33231" anchor="ctr"/>
                </a:tc>
                <a:tc>
                  <a:txBody>
                    <a:bodyPr/>
                    <a:lstStyle/>
                    <a:p>
                      <a:pPr marL="0" marR="0" indent="0" algn="r" defTabSz="914400" rtl="0" eaLnBrk="1" fontAlgn="ctr" latinLnBrk="0" hangingPunct="1">
                        <a:lnSpc>
                          <a:spcPct val="100000"/>
                        </a:lnSpc>
                        <a:spcBef>
                          <a:spcPts val="0"/>
                        </a:spcBef>
                        <a:spcAft>
                          <a:spcPts val="0"/>
                        </a:spcAft>
                        <a:buClrTx/>
                        <a:buSzTx/>
                        <a:buFontTx/>
                        <a:buNone/>
                        <a:tabLst/>
                        <a:defRPr/>
                      </a:pPr>
                      <a:r>
                        <a:rPr kumimoji="1" lang="en-US" altLang="ja-JP" sz="1050" b="0" i="0" u="none" strike="noStrike" kern="1200" dirty="0">
                          <a:solidFill>
                            <a:schemeClr val="tx1"/>
                          </a:solidFill>
                          <a:effectLst/>
                          <a:latin typeface="+mj-ea"/>
                          <a:ea typeface="+mn-ea"/>
                          <a:cs typeface="+mn-cs"/>
                        </a:rPr>
                        <a:t>725</a:t>
                      </a:r>
                      <a:r>
                        <a:rPr kumimoji="1" lang="ja-JP" altLang="en-US" sz="1050" b="0" i="0" u="none" strike="noStrike" kern="1200" dirty="0">
                          <a:solidFill>
                            <a:schemeClr val="tx1"/>
                          </a:solidFill>
                          <a:effectLst/>
                          <a:latin typeface="+mj-ea"/>
                          <a:ea typeface="+mn-ea"/>
                          <a:cs typeface="+mn-cs"/>
                        </a:rPr>
                        <a:t>百万円</a:t>
                      </a:r>
                      <a:endParaRPr kumimoji="1" lang="en-US" altLang="ja-JP" sz="1050" b="0" i="0" u="none" strike="noStrike" kern="1200" dirty="0">
                        <a:solidFill>
                          <a:schemeClr val="tx1"/>
                        </a:solidFill>
                        <a:effectLst/>
                        <a:latin typeface="+mj-ea"/>
                        <a:ea typeface="+mn-ea"/>
                        <a:cs typeface="+mn-cs"/>
                      </a:endParaRPr>
                    </a:p>
                  </a:txBody>
                  <a:tcPr marL="33231" marR="33231" marT="33231" marB="33231" anchor="ctr"/>
                </a:tc>
                <a:tc>
                  <a:txBody>
                    <a:bodyPr/>
                    <a:lstStyle/>
                    <a:p>
                      <a:pPr algn="r" fontAlgn="ctr"/>
                      <a:r>
                        <a:rPr kumimoji="1" lang="fi-FI" altLang="ja-JP" sz="1050" b="0" i="0" u="none" strike="noStrike" kern="1200" dirty="0">
                          <a:solidFill>
                            <a:schemeClr val="tx1"/>
                          </a:solidFill>
                          <a:effectLst/>
                          <a:latin typeface="+mj-ea"/>
                          <a:ea typeface="+mn-ea"/>
                          <a:cs typeface="+mn-cs"/>
                        </a:rPr>
                        <a:t>410</a:t>
                      </a:r>
                      <a:r>
                        <a:rPr kumimoji="1" lang="ja-JP" altLang="en-US" sz="1050" b="0" i="0" u="none" strike="noStrike" kern="1200" dirty="0">
                          <a:solidFill>
                            <a:schemeClr val="tx1"/>
                          </a:solidFill>
                          <a:effectLst/>
                          <a:latin typeface="+mj-ea"/>
                          <a:ea typeface="+mn-ea"/>
                          <a:cs typeface="+mn-cs"/>
                        </a:rPr>
                        <a:t>百万円</a:t>
                      </a:r>
                      <a:endParaRPr kumimoji="1" lang="en-US" altLang="ja-JP" sz="1050" b="0" i="0" u="none" strike="noStrike" kern="1200" dirty="0">
                        <a:solidFill>
                          <a:schemeClr val="tx1"/>
                        </a:solidFill>
                        <a:effectLst/>
                        <a:latin typeface="+mj-ea"/>
                        <a:ea typeface="+mn-ea"/>
                        <a:cs typeface="+mn-cs"/>
                      </a:endParaRPr>
                    </a:p>
                  </a:txBody>
                  <a:tcPr marL="33231" marR="33231" marT="33231" marB="33231" anchor="ctr"/>
                </a:tc>
                <a:tc>
                  <a:txBody>
                    <a:bodyPr/>
                    <a:lstStyle/>
                    <a:p>
                      <a:pPr algn="r" fontAlgn="ctr"/>
                      <a:r>
                        <a:rPr kumimoji="1" lang="en-US" altLang="ja-JP" sz="1050" b="0" i="0" u="none" strike="noStrike" kern="1200" dirty="0">
                          <a:solidFill>
                            <a:schemeClr val="tx1"/>
                          </a:solidFill>
                          <a:effectLst/>
                          <a:latin typeface="+mj-ea"/>
                          <a:ea typeface="+mn-ea"/>
                          <a:cs typeface="+mn-cs"/>
                        </a:rPr>
                        <a:t>267</a:t>
                      </a:r>
                      <a:r>
                        <a:rPr kumimoji="1" lang="ja-JP" altLang="en-US" sz="1050" b="0" i="0" u="none" strike="noStrike" kern="1200" dirty="0">
                          <a:solidFill>
                            <a:schemeClr val="tx1"/>
                          </a:solidFill>
                          <a:effectLst/>
                          <a:latin typeface="+mj-ea"/>
                          <a:ea typeface="+mn-ea"/>
                          <a:cs typeface="+mn-cs"/>
                        </a:rPr>
                        <a:t>百万円</a:t>
                      </a:r>
                      <a:endParaRPr kumimoji="1" lang="en-US" altLang="ja-JP" sz="1050" b="0" i="0" u="none" strike="noStrike" kern="1200" dirty="0">
                        <a:solidFill>
                          <a:schemeClr val="tx1"/>
                        </a:solidFill>
                        <a:effectLst/>
                        <a:latin typeface="+mj-ea"/>
                        <a:ea typeface="+mn-ea"/>
                        <a:cs typeface="+mn-cs"/>
                      </a:endParaRPr>
                    </a:p>
                  </a:txBody>
                  <a:tcPr marL="33231" marR="33231" marT="33231" marB="33231" anchor="ctr"/>
                </a:tc>
                <a:tc>
                  <a:txBody>
                    <a:bodyPr/>
                    <a:lstStyle/>
                    <a:p>
                      <a:pPr algn="r" fontAlgn="ctr"/>
                      <a:r>
                        <a:rPr kumimoji="1" lang="en-US" altLang="ja-JP" sz="1050" b="0" i="0" u="none" strike="noStrike" kern="1200" dirty="0">
                          <a:solidFill>
                            <a:schemeClr val="tx1"/>
                          </a:solidFill>
                          <a:effectLst/>
                          <a:latin typeface="+mj-ea"/>
                          <a:ea typeface="+mn-ea"/>
                          <a:cs typeface="+mn-cs"/>
                        </a:rPr>
                        <a:t>361</a:t>
                      </a:r>
                      <a:r>
                        <a:rPr kumimoji="1" lang="ja-JP" altLang="en-US" sz="1050" b="0" i="0" u="none" strike="noStrike" kern="1200" dirty="0">
                          <a:solidFill>
                            <a:schemeClr val="tx1"/>
                          </a:solidFill>
                          <a:effectLst/>
                          <a:latin typeface="+mj-ea"/>
                          <a:ea typeface="+mn-ea"/>
                          <a:cs typeface="+mn-cs"/>
                        </a:rPr>
                        <a:t>百万円</a:t>
                      </a:r>
                      <a:endParaRPr kumimoji="1" lang="en-US" altLang="ja-JP" sz="1050" b="0" i="0" u="none" strike="noStrike" kern="1200" dirty="0">
                        <a:solidFill>
                          <a:schemeClr val="tx1"/>
                        </a:solidFill>
                        <a:effectLst/>
                        <a:latin typeface="+mj-ea"/>
                        <a:ea typeface="+mn-ea"/>
                        <a:cs typeface="+mn-cs"/>
                      </a:endParaRPr>
                    </a:p>
                  </a:txBody>
                  <a:tcPr marL="33231" marR="33231" marT="33231" marB="33231" anchor="ctr"/>
                </a:tc>
                <a:tc>
                  <a:txBody>
                    <a:bodyPr/>
                    <a:lstStyle/>
                    <a:p>
                      <a:pPr algn="r" fontAlgn="ctr"/>
                      <a:r>
                        <a:rPr kumimoji="1" lang="is-IS" altLang="ja-JP" sz="1050" b="0" i="0" u="none" strike="noStrike" kern="1200" dirty="0">
                          <a:solidFill>
                            <a:schemeClr val="tx1"/>
                          </a:solidFill>
                          <a:effectLst/>
                          <a:latin typeface="+mj-ea"/>
                          <a:ea typeface="+mn-ea"/>
                          <a:cs typeface="+mn-cs"/>
                        </a:rPr>
                        <a:t>243</a:t>
                      </a:r>
                      <a:r>
                        <a:rPr kumimoji="1" lang="ja-JP" altLang="en-US" sz="1050" b="0" i="0" u="none" strike="noStrike" kern="1200" dirty="0">
                          <a:solidFill>
                            <a:schemeClr val="tx1"/>
                          </a:solidFill>
                          <a:effectLst/>
                          <a:latin typeface="+mj-ea"/>
                          <a:ea typeface="+mn-ea"/>
                          <a:cs typeface="+mn-cs"/>
                        </a:rPr>
                        <a:t>百万円</a:t>
                      </a:r>
                      <a:endParaRPr kumimoji="1" lang="en-US" altLang="ja-JP" sz="1050" b="0" i="0" u="none" strike="noStrike" kern="1200" dirty="0">
                        <a:solidFill>
                          <a:schemeClr val="tx1"/>
                        </a:solidFill>
                        <a:effectLst/>
                        <a:latin typeface="+mj-ea"/>
                        <a:ea typeface="+mn-ea"/>
                        <a:cs typeface="+mn-cs"/>
                      </a:endParaRPr>
                    </a:p>
                  </a:txBody>
                  <a:tcPr marL="33231" marR="33231" marT="33231" marB="33231" anchor="ctr"/>
                </a:tc>
                <a:extLst>
                  <a:ext uri="{0D108BD9-81ED-4DB2-BD59-A6C34878D82A}">
                    <a16:rowId xmlns:a16="http://schemas.microsoft.com/office/drawing/2014/main" val="10008"/>
                  </a:ext>
                </a:extLst>
              </a:tr>
              <a:tr h="207138">
                <a:tc>
                  <a:txBody>
                    <a:bodyPr/>
                    <a:lstStyle/>
                    <a:p>
                      <a:pPr algn="dist" fontAlgn="ctr"/>
                      <a:r>
                        <a:rPr lang="ja-JP" altLang="en-US" sz="1050" u="none" strike="noStrike" dirty="0">
                          <a:solidFill>
                            <a:schemeClr val="tx1"/>
                          </a:solidFill>
                          <a:effectLst/>
                          <a:latin typeface="+mj-ea"/>
                          <a:ea typeface="+mj-ea"/>
                        </a:rPr>
                        <a:t>開館時間</a:t>
                      </a:r>
                      <a:endParaRPr lang="ja-JP" altLang="en-US" sz="1050" b="0" i="0" u="none" strike="noStrike" dirty="0">
                        <a:solidFill>
                          <a:schemeClr val="tx1"/>
                        </a:solidFill>
                        <a:effectLst/>
                        <a:latin typeface="+mj-ea"/>
                        <a:ea typeface="+mj-ea"/>
                      </a:endParaRPr>
                    </a:p>
                  </a:txBody>
                  <a:tcPr marL="33231" marR="33231" marT="33231" marB="33231" anchor="ctr"/>
                </a:tc>
                <a:tc>
                  <a:txBody>
                    <a:bodyPr/>
                    <a:lstStyle/>
                    <a:p>
                      <a:pPr algn="l" fontAlgn="t"/>
                      <a:r>
                        <a:rPr lang="ja-JP" altLang="en-US" sz="1050" u="none" strike="noStrike" dirty="0">
                          <a:solidFill>
                            <a:schemeClr val="tx1"/>
                          </a:solidFill>
                          <a:effectLst/>
                          <a:latin typeface="+mj-ea"/>
                          <a:ea typeface="+mj-ea"/>
                        </a:rPr>
                        <a:t>午前</a:t>
                      </a:r>
                      <a:r>
                        <a:rPr lang="en-US" altLang="ja-JP" sz="1050" u="none" strike="noStrike" dirty="0">
                          <a:solidFill>
                            <a:schemeClr val="tx1"/>
                          </a:solidFill>
                          <a:effectLst/>
                          <a:latin typeface="+mj-ea"/>
                          <a:ea typeface="+mj-ea"/>
                        </a:rPr>
                        <a:t>9</a:t>
                      </a:r>
                      <a:r>
                        <a:rPr lang="ja-JP" altLang="en-US" sz="1050" u="none" strike="noStrike" dirty="0">
                          <a:solidFill>
                            <a:schemeClr val="tx1"/>
                          </a:solidFill>
                          <a:effectLst/>
                          <a:latin typeface="+mj-ea"/>
                          <a:ea typeface="+mj-ea"/>
                        </a:rPr>
                        <a:t>時</a:t>
                      </a:r>
                      <a:r>
                        <a:rPr lang="en-US" altLang="ja-JP" sz="1050" u="none" strike="noStrike" dirty="0">
                          <a:solidFill>
                            <a:schemeClr val="tx1"/>
                          </a:solidFill>
                          <a:effectLst/>
                          <a:latin typeface="+mj-ea"/>
                          <a:ea typeface="+mj-ea"/>
                        </a:rPr>
                        <a:t>30</a:t>
                      </a:r>
                      <a:r>
                        <a:rPr lang="ja-JP" altLang="en-US" sz="1050" u="none" strike="noStrike" dirty="0">
                          <a:solidFill>
                            <a:schemeClr val="tx1"/>
                          </a:solidFill>
                          <a:effectLst/>
                          <a:latin typeface="+mj-ea"/>
                          <a:ea typeface="+mj-ea"/>
                        </a:rPr>
                        <a:t>分～午後</a:t>
                      </a:r>
                      <a:r>
                        <a:rPr lang="en-US" altLang="ja-JP" sz="1050" u="none" strike="noStrike" dirty="0">
                          <a:solidFill>
                            <a:schemeClr val="tx1"/>
                          </a:solidFill>
                          <a:effectLst/>
                          <a:latin typeface="+mj-ea"/>
                          <a:ea typeface="+mj-ea"/>
                        </a:rPr>
                        <a:t>5</a:t>
                      </a:r>
                      <a:r>
                        <a:rPr lang="ja-JP" altLang="en-US" sz="1050" u="none" strike="noStrike" dirty="0">
                          <a:solidFill>
                            <a:schemeClr val="tx1"/>
                          </a:solidFill>
                          <a:effectLst/>
                          <a:latin typeface="+mj-ea"/>
                          <a:ea typeface="+mj-ea"/>
                        </a:rPr>
                        <a:t>時、一部の金曜日は午後</a:t>
                      </a:r>
                      <a:r>
                        <a:rPr lang="en-US" altLang="ja-JP" sz="1050" u="none" strike="noStrike" dirty="0">
                          <a:solidFill>
                            <a:schemeClr val="tx1"/>
                          </a:solidFill>
                          <a:effectLst/>
                          <a:latin typeface="+mj-ea"/>
                          <a:ea typeface="+mj-ea"/>
                        </a:rPr>
                        <a:t>8</a:t>
                      </a:r>
                      <a:r>
                        <a:rPr lang="ja-JP" altLang="en-US" sz="1050" u="none" strike="noStrike" dirty="0">
                          <a:solidFill>
                            <a:schemeClr val="tx1"/>
                          </a:solidFill>
                          <a:effectLst/>
                          <a:latin typeface="+mj-ea"/>
                          <a:ea typeface="+mj-ea"/>
                        </a:rPr>
                        <a:t>時まで</a:t>
                      </a:r>
                      <a:endParaRPr lang="ja-JP" altLang="en-US" sz="1050" b="0" i="0" u="none" strike="noStrike" dirty="0">
                        <a:solidFill>
                          <a:schemeClr val="tx1"/>
                        </a:solidFill>
                        <a:effectLst/>
                        <a:latin typeface="+mj-ea"/>
                        <a:ea typeface="+mj-ea"/>
                      </a:endParaRPr>
                    </a:p>
                  </a:txBody>
                  <a:tcPr marL="33231" marR="33231" marT="33231" marB="33231"/>
                </a:tc>
                <a:tc>
                  <a:txBody>
                    <a:bodyPr/>
                    <a:lstStyle/>
                    <a:p>
                      <a:pPr algn="l" fontAlgn="t"/>
                      <a:r>
                        <a:rPr lang="ja-JP" altLang="en-US" sz="1050" u="none" strike="noStrike" dirty="0">
                          <a:solidFill>
                            <a:schemeClr val="tx1"/>
                          </a:solidFill>
                          <a:effectLst/>
                          <a:latin typeface="+mj-ea"/>
                          <a:ea typeface="+mj-ea"/>
                        </a:rPr>
                        <a:t>午前</a:t>
                      </a:r>
                      <a:r>
                        <a:rPr lang="en-US" altLang="ja-JP" sz="1050" u="none" strike="noStrike" dirty="0">
                          <a:solidFill>
                            <a:schemeClr val="tx1"/>
                          </a:solidFill>
                          <a:effectLst/>
                          <a:latin typeface="+mj-ea"/>
                          <a:ea typeface="+mj-ea"/>
                        </a:rPr>
                        <a:t>9</a:t>
                      </a:r>
                      <a:r>
                        <a:rPr lang="ja-JP" altLang="en-US" sz="1050" u="none" strike="noStrike" dirty="0">
                          <a:solidFill>
                            <a:schemeClr val="tx1"/>
                          </a:solidFill>
                          <a:effectLst/>
                          <a:latin typeface="+mj-ea"/>
                          <a:ea typeface="+mj-ea"/>
                        </a:rPr>
                        <a:t>時</a:t>
                      </a:r>
                      <a:r>
                        <a:rPr lang="en-US" altLang="ja-JP" sz="1050" u="none" strike="noStrike" dirty="0">
                          <a:solidFill>
                            <a:schemeClr val="tx1"/>
                          </a:solidFill>
                          <a:effectLst/>
                          <a:latin typeface="+mj-ea"/>
                          <a:ea typeface="+mj-ea"/>
                        </a:rPr>
                        <a:t>30</a:t>
                      </a:r>
                      <a:r>
                        <a:rPr lang="ja-JP" altLang="en-US" sz="1050" u="none" strike="noStrike" dirty="0">
                          <a:solidFill>
                            <a:schemeClr val="tx1"/>
                          </a:solidFill>
                          <a:effectLst/>
                          <a:latin typeface="+mj-ea"/>
                          <a:ea typeface="+mj-ea"/>
                        </a:rPr>
                        <a:t>分～午後</a:t>
                      </a:r>
                      <a:r>
                        <a:rPr lang="en-US" altLang="ja-JP" sz="1050" u="none" strike="noStrike" dirty="0">
                          <a:solidFill>
                            <a:schemeClr val="tx1"/>
                          </a:solidFill>
                          <a:effectLst/>
                          <a:latin typeface="+mj-ea"/>
                          <a:ea typeface="+mj-ea"/>
                        </a:rPr>
                        <a:t>5</a:t>
                      </a:r>
                      <a:r>
                        <a:rPr lang="ja-JP" altLang="en-US" sz="1050" u="none" strike="noStrike" dirty="0">
                          <a:solidFill>
                            <a:schemeClr val="tx1"/>
                          </a:solidFill>
                          <a:effectLst/>
                          <a:latin typeface="+mj-ea"/>
                          <a:ea typeface="+mj-ea"/>
                        </a:rPr>
                        <a:t>時</a:t>
                      </a:r>
                      <a:endParaRPr lang="ja-JP" altLang="en-US" sz="1050" b="0" i="0" u="none" strike="noStrike" dirty="0">
                        <a:solidFill>
                          <a:schemeClr val="tx1"/>
                        </a:solidFill>
                        <a:effectLst/>
                        <a:latin typeface="+mj-ea"/>
                        <a:ea typeface="+mj-ea"/>
                      </a:endParaRPr>
                    </a:p>
                  </a:txBody>
                  <a:tcPr marL="33231" marR="33231" marT="33231" marB="33231"/>
                </a:tc>
                <a:tc>
                  <a:txBody>
                    <a:bodyPr/>
                    <a:lstStyle/>
                    <a:p>
                      <a:pPr algn="l" fontAlgn="t"/>
                      <a:r>
                        <a:rPr lang="ja-JP" altLang="en-US" sz="1050" u="none" strike="noStrike" dirty="0">
                          <a:solidFill>
                            <a:schemeClr val="tx1"/>
                          </a:solidFill>
                          <a:effectLst/>
                          <a:latin typeface="+mj-ea"/>
                          <a:ea typeface="+mj-ea"/>
                        </a:rPr>
                        <a:t>午前</a:t>
                      </a:r>
                      <a:r>
                        <a:rPr lang="en-US" altLang="ja-JP" sz="1050" u="none" strike="noStrike" dirty="0">
                          <a:solidFill>
                            <a:schemeClr val="tx1"/>
                          </a:solidFill>
                          <a:effectLst/>
                          <a:latin typeface="+mj-ea"/>
                          <a:ea typeface="+mj-ea"/>
                        </a:rPr>
                        <a:t>9</a:t>
                      </a:r>
                      <a:r>
                        <a:rPr lang="ja-JP" altLang="en-US" sz="1050" u="none" strike="noStrike" dirty="0">
                          <a:solidFill>
                            <a:schemeClr val="tx1"/>
                          </a:solidFill>
                          <a:effectLst/>
                          <a:latin typeface="+mj-ea"/>
                          <a:ea typeface="+mj-ea"/>
                        </a:rPr>
                        <a:t>時</a:t>
                      </a:r>
                      <a:r>
                        <a:rPr lang="en-US" altLang="ja-JP" sz="1050" u="none" strike="noStrike" dirty="0">
                          <a:solidFill>
                            <a:schemeClr val="tx1"/>
                          </a:solidFill>
                          <a:effectLst/>
                          <a:latin typeface="+mj-ea"/>
                          <a:ea typeface="+mj-ea"/>
                        </a:rPr>
                        <a:t>30</a:t>
                      </a:r>
                      <a:r>
                        <a:rPr lang="ja-JP" altLang="en-US" sz="1050" u="none" strike="noStrike" dirty="0">
                          <a:solidFill>
                            <a:schemeClr val="tx1"/>
                          </a:solidFill>
                          <a:effectLst/>
                          <a:latin typeface="+mj-ea"/>
                          <a:ea typeface="+mj-ea"/>
                        </a:rPr>
                        <a:t>分～午後</a:t>
                      </a:r>
                      <a:r>
                        <a:rPr lang="en-US" altLang="ja-JP" sz="1050" u="none" strike="noStrike" dirty="0">
                          <a:solidFill>
                            <a:schemeClr val="tx1"/>
                          </a:solidFill>
                          <a:effectLst/>
                          <a:latin typeface="+mj-ea"/>
                          <a:ea typeface="+mj-ea"/>
                        </a:rPr>
                        <a:t>5</a:t>
                      </a:r>
                      <a:r>
                        <a:rPr lang="ja-JP" altLang="en-US" sz="1050" u="none" strike="noStrike" dirty="0">
                          <a:solidFill>
                            <a:schemeClr val="tx1"/>
                          </a:solidFill>
                          <a:effectLst/>
                          <a:latin typeface="+mj-ea"/>
                          <a:ea typeface="+mj-ea"/>
                        </a:rPr>
                        <a:t>時</a:t>
                      </a:r>
                      <a:endParaRPr lang="ja-JP" altLang="en-US" sz="1050" b="0" i="0" u="none" strike="noStrike" dirty="0">
                        <a:solidFill>
                          <a:schemeClr val="tx1"/>
                        </a:solidFill>
                        <a:effectLst/>
                        <a:latin typeface="+mj-ea"/>
                        <a:ea typeface="+mj-ea"/>
                      </a:endParaRPr>
                    </a:p>
                  </a:txBody>
                  <a:tcPr marL="33231" marR="33231" marT="33231" marB="33231"/>
                </a:tc>
                <a:tc>
                  <a:txBody>
                    <a:bodyPr/>
                    <a:lstStyle/>
                    <a:p>
                      <a:pPr algn="l" fontAlgn="t"/>
                      <a:r>
                        <a:rPr lang="ja-JP" altLang="en-US" sz="1050" u="none" strike="noStrike" dirty="0">
                          <a:solidFill>
                            <a:schemeClr val="tx1"/>
                          </a:solidFill>
                          <a:effectLst/>
                          <a:latin typeface="+mj-ea"/>
                          <a:ea typeface="+mj-ea"/>
                        </a:rPr>
                        <a:t>午前</a:t>
                      </a:r>
                      <a:r>
                        <a:rPr lang="en-US" altLang="ja-JP" sz="1050" u="none" strike="noStrike" dirty="0">
                          <a:solidFill>
                            <a:schemeClr val="tx1"/>
                          </a:solidFill>
                          <a:effectLst/>
                          <a:latin typeface="+mj-ea"/>
                          <a:ea typeface="+mj-ea"/>
                        </a:rPr>
                        <a:t>9</a:t>
                      </a:r>
                      <a:r>
                        <a:rPr lang="ja-JP" altLang="en-US" sz="1050" u="none" strike="noStrike" dirty="0">
                          <a:solidFill>
                            <a:schemeClr val="tx1"/>
                          </a:solidFill>
                          <a:effectLst/>
                          <a:latin typeface="+mj-ea"/>
                          <a:ea typeface="+mj-ea"/>
                        </a:rPr>
                        <a:t>時</a:t>
                      </a:r>
                      <a:r>
                        <a:rPr lang="en-US" altLang="ja-JP" sz="1050" u="none" strike="noStrike" dirty="0">
                          <a:solidFill>
                            <a:schemeClr val="tx1"/>
                          </a:solidFill>
                          <a:effectLst/>
                          <a:latin typeface="+mj-ea"/>
                          <a:ea typeface="+mj-ea"/>
                        </a:rPr>
                        <a:t>30</a:t>
                      </a:r>
                      <a:r>
                        <a:rPr lang="ja-JP" altLang="en-US" sz="1050" u="none" strike="noStrike" dirty="0">
                          <a:solidFill>
                            <a:schemeClr val="tx1"/>
                          </a:solidFill>
                          <a:effectLst/>
                          <a:latin typeface="+mj-ea"/>
                          <a:ea typeface="+mj-ea"/>
                        </a:rPr>
                        <a:t>分～午後</a:t>
                      </a:r>
                      <a:r>
                        <a:rPr lang="en-US" altLang="ja-JP" sz="1050" u="none" strike="noStrike" dirty="0">
                          <a:solidFill>
                            <a:schemeClr val="tx1"/>
                          </a:solidFill>
                          <a:effectLst/>
                          <a:latin typeface="+mj-ea"/>
                          <a:ea typeface="+mj-ea"/>
                        </a:rPr>
                        <a:t>4</a:t>
                      </a:r>
                      <a:r>
                        <a:rPr lang="ja-JP" altLang="en-US" sz="1050" u="none" strike="noStrike" dirty="0">
                          <a:solidFill>
                            <a:schemeClr val="tx1"/>
                          </a:solidFill>
                          <a:effectLst/>
                          <a:latin typeface="+mj-ea"/>
                          <a:ea typeface="+mj-ea"/>
                        </a:rPr>
                        <a:t>時</a:t>
                      </a:r>
                      <a:r>
                        <a:rPr lang="en-US" altLang="ja-JP" sz="1050" u="none" strike="noStrike" dirty="0">
                          <a:solidFill>
                            <a:schemeClr val="tx1"/>
                          </a:solidFill>
                          <a:effectLst/>
                          <a:latin typeface="+mj-ea"/>
                          <a:ea typeface="+mj-ea"/>
                        </a:rPr>
                        <a:t>30</a:t>
                      </a:r>
                      <a:r>
                        <a:rPr lang="ja-JP" altLang="en-US" sz="1050" u="none" strike="noStrike" dirty="0">
                          <a:solidFill>
                            <a:schemeClr val="tx1"/>
                          </a:solidFill>
                          <a:effectLst/>
                          <a:latin typeface="+mj-ea"/>
                          <a:ea typeface="+mj-ea"/>
                        </a:rPr>
                        <a:t>分</a:t>
                      </a:r>
                      <a:r>
                        <a:rPr lang="en-US" altLang="ja-JP" sz="1050" u="none" strike="noStrike" dirty="0">
                          <a:solidFill>
                            <a:schemeClr val="tx1"/>
                          </a:solidFill>
                          <a:effectLst/>
                          <a:latin typeface="+mj-ea"/>
                          <a:ea typeface="+mj-ea"/>
                        </a:rPr>
                        <a:t>(11〜2</a:t>
                      </a:r>
                      <a:r>
                        <a:rPr lang="ja-JP" altLang="en-US" sz="1050" u="none" strike="noStrike" dirty="0">
                          <a:solidFill>
                            <a:schemeClr val="tx1"/>
                          </a:solidFill>
                          <a:effectLst/>
                          <a:latin typeface="+mj-ea"/>
                          <a:ea typeface="+mj-ea"/>
                        </a:rPr>
                        <a:t>月</a:t>
                      </a:r>
                      <a:r>
                        <a:rPr lang="en-US" altLang="ja-JP" sz="1050" u="none" strike="noStrike" dirty="0">
                          <a:solidFill>
                            <a:schemeClr val="tx1"/>
                          </a:solidFill>
                          <a:effectLst/>
                          <a:latin typeface="+mj-ea"/>
                          <a:ea typeface="+mj-ea"/>
                        </a:rPr>
                        <a:t>)</a:t>
                      </a:r>
                      <a:r>
                        <a:rPr lang="ja-JP" altLang="en-US" sz="1050" u="none" strike="noStrike" dirty="0" err="1">
                          <a:solidFill>
                            <a:schemeClr val="tx1"/>
                          </a:solidFill>
                          <a:effectLst/>
                          <a:latin typeface="+mj-ea"/>
                          <a:ea typeface="+mj-ea"/>
                        </a:rPr>
                        <a:t>、</a:t>
                      </a:r>
                      <a:r>
                        <a:rPr lang="en-US" altLang="ja-JP" sz="1050" u="none" strike="noStrike" dirty="0">
                          <a:solidFill>
                            <a:schemeClr val="tx1"/>
                          </a:solidFill>
                          <a:effectLst/>
                          <a:latin typeface="+mj-ea"/>
                          <a:ea typeface="+mj-ea"/>
                        </a:rPr>
                        <a:t>5</a:t>
                      </a:r>
                      <a:r>
                        <a:rPr lang="ja-JP" altLang="en-US" sz="1050" u="none" strike="noStrike" dirty="0">
                          <a:solidFill>
                            <a:schemeClr val="tx1"/>
                          </a:solidFill>
                          <a:effectLst/>
                          <a:latin typeface="+mj-ea"/>
                          <a:ea typeface="+mj-ea"/>
                        </a:rPr>
                        <a:t>時</a:t>
                      </a:r>
                      <a:r>
                        <a:rPr lang="en-US" altLang="ja-JP" sz="1050" u="none" strike="noStrike" dirty="0">
                          <a:solidFill>
                            <a:schemeClr val="tx1"/>
                          </a:solidFill>
                          <a:effectLst/>
                          <a:latin typeface="+mj-ea"/>
                          <a:ea typeface="+mj-ea"/>
                        </a:rPr>
                        <a:t>(3〜10</a:t>
                      </a:r>
                      <a:r>
                        <a:rPr lang="ja-JP" altLang="en-US" sz="1050" u="none" strike="noStrike" dirty="0">
                          <a:solidFill>
                            <a:schemeClr val="tx1"/>
                          </a:solidFill>
                          <a:effectLst/>
                          <a:latin typeface="+mj-ea"/>
                          <a:ea typeface="+mj-ea"/>
                        </a:rPr>
                        <a:t>月</a:t>
                      </a:r>
                      <a:r>
                        <a:rPr lang="en-US" altLang="ja-JP" sz="1050" u="none" strike="noStrike" dirty="0">
                          <a:solidFill>
                            <a:schemeClr val="tx1"/>
                          </a:solidFill>
                          <a:effectLst/>
                          <a:latin typeface="+mj-ea"/>
                          <a:ea typeface="+mj-ea"/>
                        </a:rPr>
                        <a:t>)</a:t>
                      </a:r>
                      <a:endParaRPr lang="en-US" altLang="ja-JP" sz="1050" b="0" i="0" u="none" strike="noStrike" dirty="0">
                        <a:solidFill>
                          <a:schemeClr val="tx1"/>
                        </a:solidFill>
                        <a:effectLst/>
                        <a:latin typeface="+mj-ea"/>
                        <a:ea typeface="+mj-ea"/>
                      </a:endParaRPr>
                    </a:p>
                  </a:txBody>
                  <a:tcPr marL="33231" marR="33231" marT="33231" marB="33231"/>
                </a:tc>
                <a:tc>
                  <a:txBody>
                    <a:bodyPr/>
                    <a:lstStyle/>
                    <a:p>
                      <a:pPr algn="l" fontAlgn="t"/>
                      <a:r>
                        <a:rPr lang="ja-JP" altLang="en-US" sz="1050" u="none" strike="noStrike" dirty="0">
                          <a:solidFill>
                            <a:schemeClr val="tx1"/>
                          </a:solidFill>
                          <a:effectLst/>
                          <a:latin typeface="+mj-ea"/>
                          <a:ea typeface="+mj-ea"/>
                        </a:rPr>
                        <a:t>午前</a:t>
                      </a:r>
                      <a:r>
                        <a:rPr lang="en-US" altLang="ja-JP" sz="1050" u="none" strike="noStrike" dirty="0">
                          <a:solidFill>
                            <a:schemeClr val="tx1"/>
                          </a:solidFill>
                          <a:effectLst/>
                          <a:latin typeface="+mj-ea"/>
                          <a:ea typeface="+mj-ea"/>
                        </a:rPr>
                        <a:t>9</a:t>
                      </a:r>
                      <a:r>
                        <a:rPr lang="ja-JP" altLang="en-US" sz="1050" u="none" strike="noStrike" dirty="0">
                          <a:solidFill>
                            <a:schemeClr val="tx1"/>
                          </a:solidFill>
                          <a:effectLst/>
                          <a:latin typeface="+mj-ea"/>
                          <a:ea typeface="+mj-ea"/>
                        </a:rPr>
                        <a:t>時</a:t>
                      </a:r>
                      <a:r>
                        <a:rPr lang="en-US" altLang="ja-JP" sz="1050" u="none" strike="noStrike" dirty="0">
                          <a:solidFill>
                            <a:schemeClr val="tx1"/>
                          </a:solidFill>
                          <a:effectLst/>
                          <a:latin typeface="+mj-ea"/>
                          <a:ea typeface="+mj-ea"/>
                        </a:rPr>
                        <a:t>30</a:t>
                      </a:r>
                      <a:r>
                        <a:rPr lang="ja-JP" altLang="en-US" sz="1050" u="none" strike="noStrike" dirty="0">
                          <a:solidFill>
                            <a:schemeClr val="tx1"/>
                          </a:solidFill>
                          <a:effectLst/>
                          <a:latin typeface="+mj-ea"/>
                          <a:ea typeface="+mj-ea"/>
                        </a:rPr>
                        <a:t>分～午後</a:t>
                      </a:r>
                      <a:r>
                        <a:rPr lang="en-US" altLang="ja-JP" sz="1050" u="none" strike="noStrike" dirty="0">
                          <a:solidFill>
                            <a:schemeClr val="tx1"/>
                          </a:solidFill>
                          <a:effectLst/>
                          <a:latin typeface="+mj-ea"/>
                          <a:ea typeface="+mj-ea"/>
                        </a:rPr>
                        <a:t>5</a:t>
                      </a:r>
                      <a:r>
                        <a:rPr lang="ja-JP" altLang="en-US" sz="1050" u="none" strike="noStrike" dirty="0">
                          <a:solidFill>
                            <a:schemeClr val="tx1"/>
                          </a:solidFill>
                          <a:effectLst/>
                          <a:latin typeface="+mj-ea"/>
                          <a:ea typeface="+mj-ea"/>
                        </a:rPr>
                        <a:t>時</a:t>
                      </a:r>
                      <a:endParaRPr lang="ja-JP" altLang="en-US" sz="1050" b="0" i="0" u="none" strike="noStrike" dirty="0">
                        <a:solidFill>
                          <a:schemeClr val="tx1"/>
                        </a:solidFill>
                        <a:effectLst/>
                        <a:latin typeface="+mj-ea"/>
                        <a:ea typeface="+mj-ea"/>
                      </a:endParaRPr>
                    </a:p>
                  </a:txBody>
                  <a:tcPr marL="33231" marR="33231" marT="33231" marB="33231"/>
                </a:tc>
                <a:extLst>
                  <a:ext uri="{0D108BD9-81ED-4DB2-BD59-A6C34878D82A}">
                    <a16:rowId xmlns:a16="http://schemas.microsoft.com/office/drawing/2014/main" val="10009"/>
                  </a:ext>
                </a:extLst>
              </a:tr>
              <a:tr h="207138">
                <a:tc>
                  <a:txBody>
                    <a:bodyPr/>
                    <a:lstStyle/>
                    <a:p>
                      <a:pPr algn="dist" fontAlgn="ctr"/>
                      <a:r>
                        <a:rPr lang="ja-JP" altLang="en-US" sz="1050" u="none" strike="noStrike" dirty="0">
                          <a:solidFill>
                            <a:schemeClr val="tx1"/>
                          </a:solidFill>
                          <a:effectLst/>
                          <a:latin typeface="+mj-ea"/>
                          <a:ea typeface="+mj-ea"/>
                        </a:rPr>
                        <a:t>常設展観覧料</a:t>
                      </a:r>
                      <a:endParaRPr lang="ja-JP" altLang="en-US" sz="1050" b="0" i="0" u="none" strike="noStrike" dirty="0">
                        <a:solidFill>
                          <a:schemeClr val="tx1"/>
                        </a:solidFill>
                        <a:effectLst/>
                        <a:latin typeface="+mj-ea"/>
                        <a:ea typeface="+mj-ea"/>
                      </a:endParaRPr>
                    </a:p>
                  </a:txBody>
                  <a:tcPr marL="33231" marR="33231" marT="33231" marB="33231" anchor="ctr"/>
                </a:tc>
                <a:tc>
                  <a:txBody>
                    <a:bodyPr/>
                    <a:lstStyle/>
                    <a:p>
                      <a:pPr algn="l" fontAlgn="t"/>
                      <a:r>
                        <a:rPr lang="en-US" altLang="ja-JP" sz="1050" u="none" strike="noStrike" dirty="0">
                          <a:solidFill>
                            <a:schemeClr val="tx1"/>
                          </a:solidFill>
                          <a:effectLst/>
                          <a:latin typeface="+mj-ea"/>
                          <a:ea typeface="+mj-ea"/>
                        </a:rPr>
                        <a:t>600</a:t>
                      </a:r>
                      <a:r>
                        <a:rPr lang="ja-JP" altLang="en-US" sz="1050" u="none" strike="noStrike" dirty="0">
                          <a:solidFill>
                            <a:schemeClr val="tx1"/>
                          </a:solidFill>
                          <a:effectLst/>
                          <a:latin typeface="+mj-ea"/>
                          <a:ea typeface="+mj-ea"/>
                        </a:rPr>
                        <a:t>円（大人）、</a:t>
                      </a:r>
                      <a:endParaRPr lang="en-US" altLang="ja-JP" sz="1050" u="none" strike="noStrike" dirty="0">
                        <a:solidFill>
                          <a:schemeClr val="tx1"/>
                        </a:solidFill>
                        <a:effectLst/>
                        <a:latin typeface="+mj-ea"/>
                        <a:ea typeface="+mj-ea"/>
                      </a:endParaRPr>
                    </a:p>
                    <a:p>
                      <a:pPr algn="l" fontAlgn="t"/>
                      <a:r>
                        <a:rPr lang="en-US" altLang="ja-JP" sz="1050" u="none" strike="noStrike" dirty="0">
                          <a:solidFill>
                            <a:schemeClr val="tx1"/>
                          </a:solidFill>
                          <a:effectLst/>
                          <a:latin typeface="+mj-ea"/>
                          <a:ea typeface="+mj-ea"/>
                        </a:rPr>
                        <a:t>400</a:t>
                      </a:r>
                      <a:r>
                        <a:rPr lang="ja-JP" altLang="en-US" sz="1050" u="none" strike="noStrike" dirty="0">
                          <a:solidFill>
                            <a:schemeClr val="tx1"/>
                          </a:solidFill>
                          <a:effectLst/>
                          <a:latin typeface="+mj-ea"/>
                          <a:ea typeface="+mj-ea"/>
                        </a:rPr>
                        <a:t>円（高校・大学生）</a:t>
                      </a:r>
                      <a:endParaRPr lang="ja-JP" altLang="en-US" sz="1050" b="0" i="0" u="none" strike="noStrike" dirty="0">
                        <a:solidFill>
                          <a:schemeClr val="tx1"/>
                        </a:solidFill>
                        <a:effectLst/>
                        <a:latin typeface="+mj-ea"/>
                        <a:ea typeface="+mj-ea"/>
                      </a:endParaRPr>
                    </a:p>
                  </a:txBody>
                  <a:tcPr marL="33231" marR="33231" marT="33231" marB="33231" anchor="b"/>
                </a:tc>
                <a:tc>
                  <a:txBody>
                    <a:bodyPr/>
                    <a:lstStyle/>
                    <a:p>
                      <a:pPr algn="l" fontAlgn="t"/>
                      <a:r>
                        <a:rPr lang="en-US" altLang="ja-JP" sz="1050" u="none" strike="noStrike" dirty="0">
                          <a:solidFill>
                            <a:schemeClr val="tx1"/>
                          </a:solidFill>
                          <a:effectLst/>
                          <a:latin typeface="+mj-ea"/>
                          <a:ea typeface="+mj-ea"/>
                        </a:rPr>
                        <a:t>300</a:t>
                      </a:r>
                      <a:r>
                        <a:rPr lang="ja-JP" altLang="en-US" sz="1050" u="none" strike="noStrike" dirty="0">
                          <a:solidFill>
                            <a:schemeClr val="tx1"/>
                          </a:solidFill>
                          <a:effectLst/>
                          <a:latin typeface="+mj-ea"/>
                          <a:ea typeface="+mj-ea"/>
                        </a:rPr>
                        <a:t>円（大人）、</a:t>
                      </a:r>
                      <a:endParaRPr lang="en-US" altLang="ja-JP" sz="1050" u="none" strike="noStrike" dirty="0">
                        <a:solidFill>
                          <a:schemeClr val="tx1"/>
                        </a:solidFill>
                        <a:effectLst/>
                        <a:latin typeface="+mj-ea"/>
                        <a:ea typeface="+mj-ea"/>
                      </a:endParaRPr>
                    </a:p>
                    <a:p>
                      <a:pPr algn="l" fontAlgn="t"/>
                      <a:r>
                        <a:rPr lang="en-US" altLang="ja-JP" sz="1050" u="none" strike="noStrike" dirty="0">
                          <a:solidFill>
                            <a:schemeClr val="tx1"/>
                          </a:solidFill>
                          <a:effectLst/>
                          <a:latin typeface="+mj-ea"/>
                          <a:ea typeface="+mj-ea"/>
                        </a:rPr>
                        <a:t>200</a:t>
                      </a:r>
                      <a:r>
                        <a:rPr lang="ja-JP" altLang="en-US" sz="1050" u="none" strike="noStrike" dirty="0">
                          <a:solidFill>
                            <a:schemeClr val="tx1"/>
                          </a:solidFill>
                          <a:effectLst/>
                          <a:latin typeface="+mj-ea"/>
                          <a:ea typeface="+mj-ea"/>
                        </a:rPr>
                        <a:t>円（</a:t>
                      </a:r>
                      <a:r>
                        <a:rPr kumimoji="1" lang="ja-JP" altLang="en-US" sz="1050" u="none" strike="noStrike" kern="1200" dirty="0">
                          <a:solidFill>
                            <a:schemeClr val="tx1"/>
                          </a:solidFill>
                          <a:effectLst/>
                          <a:latin typeface="+mj-ea"/>
                          <a:ea typeface="+mj-ea"/>
                        </a:rPr>
                        <a:t>高校・大学生</a:t>
                      </a:r>
                      <a:r>
                        <a:rPr lang="ja-JP" altLang="en-US" sz="1050" u="none" strike="noStrike" dirty="0">
                          <a:solidFill>
                            <a:schemeClr val="tx1"/>
                          </a:solidFill>
                          <a:effectLst/>
                          <a:latin typeface="+mj-ea"/>
                          <a:ea typeface="+mj-ea"/>
                        </a:rPr>
                        <a:t>）</a:t>
                      </a:r>
                      <a:endParaRPr lang="ja-JP" altLang="en-US" sz="1050" b="0" i="0" u="none" strike="noStrike" dirty="0">
                        <a:solidFill>
                          <a:schemeClr val="tx1"/>
                        </a:solidFill>
                        <a:effectLst/>
                        <a:latin typeface="+mj-ea"/>
                        <a:ea typeface="+mj-ea"/>
                      </a:endParaRPr>
                    </a:p>
                  </a:txBody>
                  <a:tcPr marL="33231" marR="33231" marT="33231" marB="33231" anchor="ctr"/>
                </a:tc>
                <a:tc>
                  <a:txBody>
                    <a:bodyPr/>
                    <a:lstStyle/>
                    <a:p>
                      <a:pPr algn="l" fontAlgn="t"/>
                      <a:r>
                        <a:rPr lang="en-US" altLang="ja-JP" sz="1050" u="none" strike="noStrike" dirty="0">
                          <a:solidFill>
                            <a:schemeClr val="tx1"/>
                          </a:solidFill>
                          <a:effectLst/>
                          <a:latin typeface="+mj-ea"/>
                          <a:ea typeface="+mj-ea"/>
                        </a:rPr>
                        <a:t>500</a:t>
                      </a:r>
                      <a:r>
                        <a:rPr lang="ja-JP" altLang="en-US" sz="1050" u="none" strike="noStrike" dirty="0">
                          <a:solidFill>
                            <a:schemeClr val="tx1"/>
                          </a:solidFill>
                          <a:effectLst/>
                          <a:latin typeface="+mj-ea"/>
                          <a:ea typeface="+mj-ea"/>
                        </a:rPr>
                        <a:t>円（大人）、</a:t>
                      </a:r>
                      <a:endParaRPr lang="en-US" altLang="ja-JP" sz="1050" u="none" strike="noStrike" dirty="0">
                        <a:solidFill>
                          <a:schemeClr val="tx1"/>
                        </a:solidFill>
                        <a:effectLst/>
                        <a:latin typeface="+mj-ea"/>
                        <a:ea typeface="+mj-ea"/>
                      </a:endParaRPr>
                    </a:p>
                    <a:p>
                      <a:pPr algn="l" fontAlgn="t"/>
                      <a:r>
                        <a:rPr lang="en-US" altLang="ja-JP" sz="1050" u="none" strike="noStrike" dirty="0">
                          <a:solidFill>
                            <a:schemeClr val="tx1"/>
                          </a:solidFill>
                          <a:effectLst/>
                          <a:latin typeface="+mj-ea"/>
                          <a:ea typeface="+mj-ea"/>
                        </a:rPr>
                        <a:t>300</a:t>
                      </a:r>
                      <a:r>
                        <a:rPr lang="ja-JP" altLang="en-US" sz="1050" u="none" strike="noStrike" dirty="0">
                          <a:solidFill>
                            <a:schemeClr val="tx1"/>
                          </a:solidFill>
                          <a:effectLst/>
                          <a:latin typeface="+mj-ea"/>
                          <a:ea typeface="+mj-ea"/>
                        </a:rPr>
                        <a:t>円（</a:t>
                      </a:r>
                      <a:r>
                        <a:rPr kumimoji="1" lang="ja-JP" altLang="en-US" sz="1050" u="none" strike="noStrike" kern="1200" dirty="0">
                          <a:solidFill>
                            <a:schemeClr val="tx1"/>
                          </a:solidFill>
                          <a:effectLst/>
                          <a:latin typeface="+mj-ea"/>
                          <a:ea typeface="+mj-ea"/>
                        </a:rPr>
                        <a:t>高校・大学生</a:t>
                      </a:r>
                      <a:r>
                        <a:rPr lang="ja-JP" altLang="en-US" sz="1050" u="none" strike="noStrike" dirty="0">
                          <a:solidFill>
                            <a:schemeClr val="tx1"/>
                          </a:solidFill>
                          <a:effectLst/>
                          <a:latin typeface="+mj-ea"/>
                          <a:ea typeface="+mj-ea"/>
                        </a:rPr>
                        <a:t>）</a:t>
                      </a:r>
                      <a:endParaRPr lang="ja-JP" altLang="en-US" sz="1050" b="0" i="0" u="none" strike="noStrike" dirty="0">
                        <a:solidFill>
                          <a:schemeClr val="tx1"/>
                        </a:solidFill>
                        <a:effectLst/>
                        <a:latin typeface="+mj-ea"/>
                        <a:ea typeface="+mj-ea"/>
                      </a:endParaRPr>
                    </a:p>
                  </a:txBody>
                  <a:tcPr marL="33231" marR="33231" marT="33231" marB="33231" anchor="ctr"/>
                </a:tc>
                <a:tc>
                  <a:txBody>
                    <a:bodyPr/>
                    <a:lstStyle/>
                    <a:p>
                      <a:pPr algn="l" fontAlgn="t"/>
                      <a:r>
                        <a:rPr lang="en-US" altLang="ja-JP" sz="1050" u="none" strike="noStrike" dirty="0">
                          <a:solidFill>
                            <a:schemeClr val="tx1"/>
                          </a:solidFill>
                          <a:effectLst/>
                          <a:latin typeface="+mj-ea"/>
                          <a:ea typeface="+mj-ea"/>
                        </a:rPr>
                        <a:t>300</a:t>
                      </a:r>
                      <a:r>
                        <a:rPr lang="ja-JP" altLang="en-US" sz="1050" u="none" strike="noStrike" dirty="0">
                          <a:solidFill>
                            <a:schemeClr val="tx1"/>
                          </a:solidFill>
                          <a:effectLst/>
                          <a:latin typeface="+mj-ea"/>
                          <a:ea typeface="+mj-ea"/>
                        </a:rPr>
                        <a:t>円（大人）、</a:t>
                      </a:r>
                      <a:endParaRPr lang="en-US" altLang="ja-JP" sz="1050" u="none" strike="noStrike" dirty="0">
                        <a:solidFill>
                          <a:schemeClr val="tx1"/>
                        </a:solidFill>
                        <a:effectLst/>
                        <a:latin typeface="+mj-ea"/>
                        <a:ea typeface="+mj-ea"/>
                      </a:endParaRPr>
                    </a:p>
                    <a:p>
                      <a:pPr algn="l" fontAlgn="t"/>
                      <a:r>
                        <a:rPr lang="en-US" altLang="ja-JP" sz="1050" u="none" strike="noStrike" dirty="0">
                          <a:solidFill>
                            <a:schemeClr val="tx1"/>
                          </a:solidFill>
                          <a:effectLst/>
                          <a:latin typeface="+mj-ea"/>
                          <a:ea typeface="+mj-ea"/>
                        </a:rPr>
                        <a:t>200</a:t>
                      </a:r>
                      <a:r>
                        <a:rPr lang="ja-JP" altLang="en-US" sz="1050" u="none" strike="noStrike" dirty="0">
                          <a:solidFill>
                            <a:schemeClr val="tx1"/>
                          </a:solidFill>
                          <a:effectLst/>
                          <a:latin typeface="+mj-ea"/>
                          <a:ea typeface="+mj-ea"/>
                        </a:rPr>
                        <a:t>円（</a:t>
                      </a:r>
                      <a:r>
                        <a:rPr kumimoji="1" lang="ja-JP" altLang="en-US" sz="1050" u="none" strike="noStrike" kern="1200" dirty="0">
                          <a:solidFill>
                            <a:schemeClr val="tx1"/>
                          </a:solidFill>
                          <a:effectLst/>
                          <a:latin typeface="+mj-ea"/>
                          <a:ea typeface="+mj-ea"/>
                        </a:rPr>
                        <a:t>高校・大学生</a:t>
                      </a:r>
                      <a:r>
                        <a:rPr lang="ja-JP" altLang="en-US" sz="1050" u="none" strike="noStrike" dirty="0">
                          <a:solidFill>
                            <a:schemeClr val="tx1"/>
                          </a:solidFill>
                          <a:effectLst/>
                          <a:latin typeface="+mj-ea"/>
                          <a:ea typeface="+mj-ea"/>
                        </a:rPr>
                        <a:t>）</a:t>
                      </a:r>
                      <a:endParaRPr lang="ja-JP" altLang="en-US" sz="1050" b="0" i="0" u="none" strike="noStrike" dirty="0">
                        <a:solidFill>
                          <a:schemeClr val="tx1"/>
                        </a:solidFill>
                        <a:effectLst/>
                        <a:latin typeface="+mj-ea"/>
                        <a:ea typeface="+mj-ea"/>
                      </a:endParaRPr>
                    </a:p>
                  </a:txBody>
                  <a:tcPr marL="33231" marR="33231" marT="33231" marB="33231" anchor="ctr"/>
                </a:tc>
                <a:tc>
                  <a:txBody>
                    <a:bodyPr/>
                    <a:lstStyle/>
                    <a:p>
                      <a:pPr algn="l" fontAlgn="t"/>
                      <a:r>
                        <a:rPr lang="ja-JP" altLang="en-US" sz="1050" u="none" strike="noStrike" dirty="0">
                          <a:solidFill>
                            <a:schemeClr val="tx1"/>
                          </a:solidFill>
                          <a:effectLst/>
                          <a:latin typeface="+mj-ea"/>
                          <a:ea typeface="+mj-ea"/>
                        </a:rPr>
                        <a:t>展示場</a:t>
                      </a:r>
                      <a:r>
                        <a:rPr lang="en-US" altLang="ja-JP" sz="1050" u="none" strike="noStrike" dirty="0">
                          <a:solidFill>
                            <a:schemeClr val="tx1"/>
                          </a:solidFill>
                          <a:effectLst/>
                          <a:latin typeface="+mj-ea"/>
                          <a:ea typeface="+mj-ea"/>
                        </a:rPr>
                        <a:t>400</a:t>
                      </a:r>
                      <a:r>
                        <a:rPr lang="ja-JP" altLang="en-US" sz="1050" u="none" strike="noStrike" dirty="0">
                          <a:solidFill>
                            <a:schemeClr val="tx1"/>
                          </a:solidFill>
                          <a:effectLst/>
                          <a:latin typeface="+mj-ea"/>
                          <a:ea typeface="+mj-ea"/>
                        </a:rPr>
                        <a:t>円（大人）、</a:t>
                      </a:r>
                      <a:endParaRPr lang="en-US" altLang="ja-JP" sz="1050" u="none" strike="noStrike" dirty="0">
                        <a:solidFill>
                          <a:schemeClr val="tx1"/>
                        </a:solidFill>
                        <a:effectLst/>
                        <a:latin typeface="+mj-ea"/>
                        <a:ea typeface="+mj-ea"/>
                      </a:endParaRPr>
                    </a:p>
                    <a:p>
                      <a:pPr algn="l" fontAlgn="t"/>
                      <a:r>
                        <a:rPr lang="en-US" altLang="ja-JP" sz="1050" u="none" strike="noStrike" dirty="0">
                          <a:solidFill>
                            <a:schemeClr val="tx1"/>
                          </a:solidFill>
                          <a:effectLst/>
                          <a:latin typeface="+mj-ea"/>
                          <a:ea typeface="+mj-ea"/>
                        </a:rPr>
                        <a:t>300</a:t>
                      </a:r>
                      <a:r>
                        <a:rPr lang="ja-JP" altLang="en-US" sz="1050" u="none" strike="noStrike" dirty="0">
                          <a:solidFill>
                            <a:schemeClr val="tx1"/>
                          </a:solidFill>
                          <a:effectLst/>
                          <a:latin typeface="+mj-ea"/>
                          <a:ea typeface="+mj-ea"/>
                        </a:rPr>
                        <a:t>円（</a:t>
                      </a:r>
                      <a:r>
                        <a:rPr kumimoji="1" lang="ja-JP" altLang="en-US" sz="1050" u="none" strike="noStrike" kern="1200" dirty="0">
                          <a:solidFill>
                            <a:schemeClr val="tx1"/>
                          </a:solidFill>
                          <a:effectLst/>
                          <a:latin typeface="+mj-ea"/>
                          <a:ea typeface="+mj-ea"/>
                        </a:rPr>
                        <a:t>高校・大学生</a:t>
                      </a:r>
                      <a:r>
                        <a:rPr lang="ja-JP" altLang="en-US" sz="1050" u="none" strike="noStrike" dirty="0">
                          <a:solidFill>
                            <a:schemeClr val="tx1"/>
                          </a:solidFill>
                          <a:effectLst/>
                          <a:latin typeface="+mj-ea"/>
                          <a:ea typeface="+mj-ea"/>
                        </a:rPr>
                        <a:t>）</a:t>
                      </a:r>
                      <a:endParaRPr lang="ja-JP" altLang="en-US" sz="1050" b="0" i="0" u="none" strike="noStrike" dirty="0">
                        <a:solidFill>
                          <a:schemeClr val="tx1"/>
                        </a:solidFill>
                        <a:effectLst/>
                        <a:latin typeface="+mj-ea"/>
                        <a:ea typeface="+mj-ea"/>
                      </a:endParaRPr>
                    </a:p>
                  </a:txBody>
                  <a:tcPr marL="33231" marR="33231" marT="33231" marB="33231" anchor="ctr"/>
                </a:tc>
                <a:extLst>
                  <a:ext uri="{0D108BD9-81ED-4DB2-BD59-A6C34878D82A}">
                    <a16:rowId xmlns:a16="http://schemas.microsoft.com/office/drawing/2014/main" val="10010"/>
                  </a:ext>
                </a:extLst>
              </a:tr>
              <a:tr h="207138">
                <a:tc>
                  <a:txBody>
                    <a:bodyPr/>
                    <a:lstStyle/>
                    <a:p>
                      <a:pPr algn="dist" fontAlgn="ctr"/>
                      <a:r>
                        <a:rPr lang="ja-JP" altLang="en-US" sz="1050" u="none" strike="noStrike" dirty="0">
                          <a:solidFill>
                            <a:schemeClr val="tx1"/>
                          </a:solidFill>
                          <a:effectLst/>
                          <a:latin typeface="+mj-ea"/>
                          <a:ea typeface="+mj-ea"/>
                        </a:rPr>
                        <a:t>年間観覧者</a:t>
                      </a:r>
                      <a:r>
                        <a:rPr lang="en-US" altLang="ja-JP" sz="1050" u="none" strike="noStrike" dirty="0">
                          <a:solidFill>
                            <a:schemeClr val="tx1"/>
                          </a:solidFill>
                          <a:effectLst/>
                          <a:latin typeface="+mj-ea"/>
                          <a:ea typeface="+mj-ea"/>
                        </a:rPr>
                        <a:t>(2017)</a:t>
                      </a:r>
                      <a:endParaRPr lang="en-US" altLang="ja-JP" sz="1050" b="0" i="0" u="none" strike="noStrike" dirty="0">
                        <a:solidFill>
                          <a:schemeClr val="tx1"/>
                        </a:solidFill>
                        <a:effectLst/>
                        <a:latin typeface="+mj-ea"/>
                        <a:ea typeface="+mj-ea"/>
                      </a:endParaRPr>
                    </a:p>
                  </a:txBody>
                  <a:tcPr marL="33231" marR="33231" marT="33231" marB="33231" anchor="ctr"/>
                </a:tc>
                <a:tc>
                  <a:txBody>
                    <a:bodyPr/>
                    <a:lstStyle/>
                    <a:p>
                      <a:pPr algn="r" fontAlgn="ctr"/>
                      <a:r>
                        <a:rPr kumimoji="1" lang="fi-FI" altLang="ja-JP" sz="1100" b="0" i="0" u="none" strike="noStrike" kern="1200" dirty="0">
                          <a:solidFill>
                            <a:schemeClr val="tx1"/>
                          </a:solidFill>
                          <a:effectLst/>
                          <a:latin typeface="+mj-ea"/>
                          <a:ea typeface="+mn-ea"/>
                          <a:cs typeface="+mn-cs"/>
                        </a:rPr>
                        <a:t>414,385</a:t>
                      </a:r>
                      <a:r>
                        <a:rPr kumimoji="1" lang="ja-JP" altLang="en-US" sz="1100" b="0" i="0" u="none" strike="noStrike" kern="1200" dirty="0">
                          <a:solidFill>
                            <a:schemeClr val="tx1"/>
                          </a:solidFill>
                          <a:effectLst/>
                          <a:latin typeface="+mj-ea"/>
                          <a:ea typeface="+mn-ea"/>
                          <a:cs typeface="+mn-cs"/>
                        </a:rPr>
                        <a:t>人</a:t>
                      </a:r>
                      <a:endParaRPr kumimoji="1" lang="en-US" altLang="ja-JP" sz="1100" b="0" i="0" u="none" strike="noStrike" kern="1200" dirty="0">
                        <a:solidFill>
                          <a:schemeClr val="tx1"/>
                        </a:solidFill>
                        <a:effectLst/>
                        <a:latin typeface="+mj-ea"/>
                        <a:ea typeface="+mn-ea"/>
                        <a:cs typeface="+mn-cs"/>
                      </a:endParaRPr>
                    </a:p>
                  </a:txBody>
                  <a:tcPr marL="9525" marR="9525" marT="9525" marB="0" anchor="ctr"/>
                </a:tc>
                <a:tc>
                  <a:txBody>
                    <a:bodyPr/>
                    <a:lstStyle/>
                    <a:p>
                      <a:pPr algn="r" fontAlgn="ctr"/>
                      <a:r>
                        <a:rPr kumimoji="1" lang="fi-FI" altLang="ja-JP" sz="1050" b="0" i="0" u="none" strike="noStrike" kern="1200" dirty="0">
                          <a:solidFill>
                            <a:schemeClr val="tx1"/>
                          </a:solidFill>
                          <a:effectLst/>
                          <a:latin typeface="+mj-ea"/>
                          <a:ea typeface="+mn-ea"/>
                          <a:cs typeface="+mn-cs"/>
                        </a:rPr>
                        <a:t>622,896</a:t>
                      </a:r>
                      <a:r>
                        <a:rPr kumimoji="1" lang="ja-JP" altLang="en-US" sz="1050" b="0" i="0" u="none" strike="noStrike" kern="1200" dirty="0">
                          <a:solidFill>
                            <a:schemeClr val="tx1"/>
                          </a:solidFill>
                          <a:effectLst/>
                          <a:latin typeface="+mj-ea"/>
                          <a:ea typeface="+mn-ea"/>
                          <a:cs typeface="+mn-cs"/>
                        </a:rPr>
                        <a:t>人</a:t>
                      </a:r>
                      <a:endParaRPr kumimoji="1" lang="en-US" altLang="ja-JP" sz="1050" b="0" i="0" u="none" strike="noStrike" kern="1200" dirty="0">
                        <a:solidFill>
                          <a:schemeClr val="tx1"/>
                        </a:solidFill>
                        <a:effectLst/>
                        <a:latin typeface="+mj-ea"/>
                        <a:ea typeface="+mn-ea"/>
                        <a:cs typeface="+mn-cs"/>
                      </a:endParaRPr>
                    </a:p>
                  </a:txBody>
                  <a:tcPr marL="33231" marR="33231" marT="33231" marB="33231" anchor="ctr"/>
                </a:tc>
                <a:tc>
                  <a:txBody>
                    <a:bodyPr/>
                    <a:lstStyle/>
                    <a:p>
                      <a:pPr algn="r" fontAlgn="ctr"/>
                      <a:r>
                        <a:rPr kumimoji="1" lang="fi-FI" altLang="ja-JP" sz="1100" b="0" i="0" u="none" strike="noStrike" kern="1200" dirty="0">
                          <a:solidFill>
                            <a:schemeClr val="tx1"/>
                          </a:solidFill>
                          <a:effectLst/>
                          <a:latin typeface="+mj-ea"/>
                          <a:ea typeface="+mn-ea"/>
                          <a:cs typeface="+mn-cs"/>
                        </a:rPr>
                        <a:t>187,272</a:t>
                      </a:r>
                      <a:r>
                        <a:rPr kumimoji="1" lang="ja-JP" altLang="en-US" sz="1100" b="0" i="0" u="none" strike="noStrike" kern="1200" dirty="0">
                          <a:solidFill>
                            <a:schemeClr val="tx1"/>
                          </a:solidFill>
                          <a:effectLst/>
                          <a:latin typeface="+mj-ea"/>
                          <a:ea typeface="+mn-ea"/>
                          <a:cs typeface="+mn-cs"/>
                        </a:rPr>
                        <a:t>人</a:t>
                      </a:r>
                      <a:endParaRPr kumimoji="1" lang="en-US" altLang="ja-JP" sz="1100" b="0" i="0" u="none" strike="noStrike" kern="1200" dirty="0">
                        <a:solidFill>
                          <a:schemeClr val="tx1"/>
                        </a:solidFill>
                        <a:effectLst/>
                        <a:latin typeface="+mj-ea"/>
                        <a:ea typeface="+mn-ea"/>
                        <a:cs typeface="+mn-cs"/>
                      </a:endParaRPr>
                    </a:p>
                  </a:txBody>
                  <a:tcPr marL="9525" marR="9525" marT="9525" marB="0" anchor="ctr"/>
                </a:tc>
                <a:tc>
                  <a:txBody>
                    <a:bodyPr/>
                    <a:lstStyle/>
                    <a:p>
                      <a:pPr algn="r" fontAlgn="ctr"/>
                      <a:r>
                        <a:rPr kumimoji="1" lang="en-US" altLang="ja-JP" sz="1100" b="0" i="0" u="none" strike="noStrike" kern="1200" dirty="0">
                          <a:solidFill>
                            <a:schemeClr val="tx1"/>
                          </a:solidFill>
                          <a:effectLst/>
                          <a:latin typeface="+mj-ea"/>
                          <a:ea typeface="+mn-ea"/>
                          <a:cs typeface="+mn-cs"/>
                        </a:rPr>
                        <a:t>394,466</a:t>
                      </a:r>
                      <a:r>
                        <a:rPr kumimoji="1" lang="ja-JP" altLang="en-US" sz="1100" b="0" i="0" u="none" strike="noStrike" kern="1200" dirty="0">
                          <a:solidFill>
                            <a:schemeClr val="tx1"/>
                          </a:solidFill>
                          <a:effectLst/>
                          <a:latin typeface="+mj-ea"/>
                          <a:ea typeface="+mn-ea"/>
                          <a:cs typeface="+mn-cs"/>
                        </a:rPr>
                        <a:t>人</a:t>
                      </a:r>
                      <a:endParaRPr kumimoji="1" lang="en-US" altLang="ja-JP" sz="1100" b="0" i="0" u="none" strike="noStrike" kern="1200" dirty="0">
                        <a:solidFill>
                          <a:schemeClr val="tx1"/>
                        </a:solidFill>
                        <a:effectLst/>
                        <a:latin typeface="+mj-ea"/>
                        <a:ea typeface="+mn-ea"/>
                        <a:cs typeface="+mn-cs"/>
                      </a:endParaRPr>
                    </a:p>
                  </a:txBody>
                  <a:tcPr marL="9525" marR="9525" marT="9525" marB="0" anchor="ctr"/>
                </a:tc>
                <a:tc>
                  <a:txBody>
                    <a:bodyPr/>
                    <a:lstStyle/>
                    <a:p>
                      <a:pPr algn="r" fontAlgn="ctr"/>
                      <a:r>
                        <a:rPr kumimoji="1" lang="fi-FI" altLang="ja-JP" sz="1100" b="0" i="0" u="none" strike="noStrike" kern="1200" dirty="0">
                          <a:solidFill>
                            <a:schemeClr val="tx1"/>
                          </a:solidFill>
                          <a:effectLst/>
                          <a:latin typeface="+mj-ea"/>
                          <a:ea typeface="+mn-ea"/>
                          <a:cs typeface="+mn-cs"/>
                        </a:rPr>
                        <a:t>720,032</a:t>
                      </a:r>
                      <a:r>
                        <a:rPr kumimoji="1" lang="ja-JP" altLang="en-US" sz="1100" b="0" i="0" u="none" strike="noStrike" kern="1200" dirty="0">
                          <a:solidFill>
                            <a:schemeClr val="tx1"/>
                          </a:solidFill>
                          <a:effectLst/>
                          <a:latin typeface="+mj-ea"/>
                          <a:ea typeface="+mn-ea"/>
                          <a:cs typeface="+mn-cs"/>
                        </a:rPr>
                        <a:t>人</a:t>
                      </a:r>
                      <a:endParaRPr kumimoji="1" lang="en-US" altLang="ja-JP" sz="1100" b="0" i="0" u="none" strike="noStrike" kern="1200" dirty="0">
                        <a:solidFill>
                          <a:schemeClr val="tx1"/>
                        </a:solidFill>
                        <a:effectLst/>
                        <a:latin typeface="+mj-ea"/>
                        <a:ea typeface="+mn-ea"/>
                        <a:cs typeface="+mn-cs"/>
                      </a:endParaRPr>
                    </a:p>
                  </a:txBody>
                  <a:tcPr marL="9525" marR="9525" marT="9525" marB="0" anchor="ctr"/>
                </a:tc>
                <a:extLst>
                  <a:ext uri="{0D108BD9-81ED-4DB2-BD59-A6C34878D82A}">
                    <a16:rowId xmlns:a16="http://schemas.microsoft.com/office/drawing/2014/main" val="10011"/>
                  </a:ext>
                </a:extLst>
              </a:tr>
              <a:tr h="207138">
                <a:tc>
                  <a:txBody>
                    <a:bodyPr/>
                    <a:lstStyle/>
                    <a:p>
                      <a:pPr algn="dist" fontAlgn="ctr"/>
                      <a:r>
                        <a:rPr lang="ja-JP" altLang="en-US" sz="1050" u="none" strike="noStrike" dirty="0">
                          <a:solidFill>
                            <a:schemeClr val="tx1"/>
                          </a:solidFill>
                          <a:effectLst/>
                          <a:latin typeface="+mj-ea"/>
                          <a:ea typeface="+mj-ea"/>
                        </a:rPr>
                        <a:t>展示面積</a:t>
                      </a:r>
                      <a:r>
                        <a:rPr lang="en-US" altLang="ja-JP" sz="1050" u="none" strike="noStrike" dirty="0">
                          <a:solidFill>
                            <a:schemeClr val="tx1"/>
                          </a:solidFill>
                          <a:effectLst/>
                          <a:latin typeface="+mj-ea"/>
                          <a:ea typeface="+mj-ea"/>
                        </a:rPr>
                        <a:t>(</a:t>
                      </a:r>
                      <a:r>
                        <a:rPr lang="ja-JP" altLang="en-US" sz="1050" u="none" strike="noStrike" dirty="0">
                          <a:solidFill>
                            <a:schemeClr val="tx1"/>
                          </a:solidFill>
                          <a:effectLst/>
                          <a:latin typeface="+mj-ea"/>
                          <a:ea typeface="+mj-ea"/>
                        </a:rPr>
                        <a:t>㎡</a:t>
                      </a:r>
                      <a:r>
                        <a:rPr lang="en-US" altLang="ja-JP" sz="1050" u="none" strike="noStrike" dirty="0">
                          <a:solidFill>
                            <a:schemeClr val="tx1"/>
                          </a:solidFill>
                          <a:effectLst/>
                          <a:latin typeface="+mj-ea"/>
                          <a:ea typeface="+mj-ea"/>
                        </a:rPr>
                        <a:t>)</a:t>
                      </a:r>
                      <a:endParaRPr lang="ja-JP" altLang="en-US" sz="1050" b="0" i="0" u="none" strike="noStrike" dirty="0">
                        <a:solidFill>
                          <a:schemeClr val="tx1"/>
                        </a:solidFill>
                        <a:effectLst/>
                        <a:latin typeface="+mj-ea"/>
                        <a:ea typeface="+mj-ea"/>
                      </a:endParaRPr>
                    </a:p>
                  </a:txBody>
                  <a:tcPr marL="33231" marR="33231" marT="33231" marB="33231" anchor="ctr"/>
                </a:tc>
                <a:tc>
                  <a:txBody>
                    <a:bodyPr/>
                    <a:lstStyle/>
                    <a:p>
                      <a:pPr algn="r" fontAlgn="ctr"/>
                      <a:r>
                        <a:rPr lang="en-US" altLang="ja-JP" sz="1050" u="none" strike="noStrike" dirty="0">
                          <a:solidFill>
                            <a:schemeClr val="tx1"/>
                          </a:solidFill>
                          <a:effectLst/>
                          <a:latin typeface="+mj-ea"/>
                          <a:ea typeface="+mj-ea"/>
                        </a:rPr>
                        <a:t>5,011</a:t>
                      </a:r>
                      <a:endParaRPr lang="en-US" altLang="ja-JP" sz="1050" b="0" i="0" u="none" strike="noStrike" dirty="0">
                        <a:solidFill>
                          <a:schemeClr val="tx1"/>
                        </a:solidFill>
                        <a:effectLst/>
                        <a:latin typeface="+mj-ea"/>
                        <a:ea typeface="+mj-ea"/>
                      </a:endParaRPr>
                    </a:p>
                  </a:txBody>
                  <a:tcPr marL="33231" marR="33231" marT="33231" marB="33231" anchor="ctr"/>
                </a:tc>
                <a:tc>
                  <a:txBody>
                    <a:bodyPr/>
                    <a:lstStyle/>
                    <a:p>
                      <a:pPr algn="r" fontAlgn="ctr"/>
                      <a:r>
                        <a:rPr lang="en-US" altLang="ja-JP" sz="1050" u="none" strike="noStrike" dirty="0">
                          <a:solidFill>
                            <a:schemeClr val="tx1"/>
                          </a:solidFill>
                          <a:effectLst/>
                          <a:latin typeface="+mj-ea"/>
                          <a:ea typeface="+mj-ea"/>
                        </a:rPr>
                        <a:t>6,680</a:t>
                      </a:r>
                      <a:endParaRPr lang="en-US" altLang="ja-JP" sz="1050" b="0" i="0" u="none" strike="noStrike" dirty="0">
                        <a:solidFill>
                          <a:schemeClr val="tx1"/>
                        </a:solidFill>
                        <a:effectLst/>
                        <a:latin typeface="+mj-ea"/>
                        <a:ea typeface="+mj-ea"/>
                      </a:endParaRPr>
                    </a:p>
                  </a:txBody>
                  <a:tcPr marL="33231" marR="33231" marT="33231" marB="33231" anchor="ctr"/>
                </a:tc>
                <a:tc>
                  <a:txBody>
                    <a:bodyPr/>
                    <a:lstStyle/>
                    <a:p>
                      <a:pPr algn="r" fontAlgn="ctr"/>
                      <a:r>
                        <a:rPr lang="en-US" altLang="ja-JP" sz="1050" u="none" strike="noStrike" dirty="0">
                          <a:solidFill>
                            <a:schemeClr val="tx1"/>
                          </a:solidFill>
                          <a:effectLst/>
                          <a:latin typeface="+mj-ea"/>
                          <a:ea typeface="+mj-ea"/>
                        </a:rPr>
                        <a:t>1,053</a:t>
                      </a:r>
                      <a:endParaRPr lang="en-US" altLang="ja-JP" sz="1050" b="0" i="0" u="none" strike="noStrike" dirty="0">
                        <a:solidFill>
                          <a:schemeClr val="tx1"/>
                        </a:solidFill>
                        <a:effectLst/>
                        <a:latin typeface="+mj-ea"/>
                        <a:ea typeface="+mj-ea"/>
                      </a:endParaRPr>
                    </a:p>
                  </a:txBody>
                  <a:tcPr marL="33231" marR="33231" marT="33231" marB="33231" anchor="ctr"/>
                </a:tc>
                <a:tc>
                  <a:txBody>
                    <a:bodyPr/>
                    <a:lstStyle/>
                    <a:p>
                      <a:pPr algn="r" fontAlgn="ctr"/>
                      <a:r>
                        <a:rPr lang="en-US" altLang="ja-JP" sz="1050" u="none" strike="noStrike" dirty="0">
                          <a:solidFill>
                            <a:schemeClr val="tx1"/>
                          </a:solidFill>
                          <a:effectLst/>
                          <a:latin typeface="+mj-ea"/>
                          <a:ea typeface="+mj-ea"/>
                        </a:rPr>
                        <a:t>3,830</a:t>
                      </a:r>
                      <a:endParaRPr lang="en-US" altLang="ja-JP" sz="1050" b="0" i="0" u="none" strike="noStrike" dirty="0">
                        <a:solidFill>
                          <a:schemeClr val="tx1"/>
                        </a:solidFill>
                        <a:effectLst/>
                        <a:latin typeface="+mj-ea"/>
                        <a:ea typeface="+mj-ea"/>
                      </a:endParaRPr>
                    </a:p>
                  </a:txBody>
                  <a:tcPr marL="33231" marR="33231" marT="33231" marB="33231" anchor="ctr"/>
                </a:tc>
                <a:tc>
                  <a:txBody>
                    <a:bodyPr/>
                    <a:lstStyle/>
                    <a:p>
                      <a:pPr algn="r" fontAlgn="ctr"/>
                      <a:r>
                        <a:rPr lang="en-US" altLang="ja-JP" sz="1050" u="none" strike="noStrike" dirty="0">
                          <a:solidFill>
                            <a:schemeClr val="tx1"/>
                          </a:solidFill>
                          <a:effectLst/>
                          <a:latin typeface="+mj-ea"/>
                          <a:ea typeface="+mj-ea"/>
                        </a:rPr>
                        <a:t>3,156</a:t>
                      </a:r>
                      <a:endParaRPr lang="en-US" altLang="ja-JP" sz="1050" b="0" i="0" u="none" strike="noStrike" dirty="0">
                        <a:solidFill>
                          <a:schemeClr val="tx1"/>
                        </a:solidFill>
                        <a:effectLst/>
                        <a:latin typeface="+mj-ea"/>
                        <a:ea typeface="+mj-ea"/>
                      </a:endParaRPr>
                    </a:p>
                  </a:txBody>
                  <a:tcPr marL="33231" marR="33231" marT="33231" marB="33231" anchor="ctr"/>
                </a:tc>
                <a:extLst>
                  <a:ext uri="{0D108BD9-81ED-4DB2-BD59-A6C34878D82A}">
                    <a16:rowId xmlns:a16="http://schemas.microsoft.com/office/drawing/2014/main" val="10012"/>
                  </a:ext>
                </a:extLst>
              </a:tr>
              <a:tr h="446289">
                <a:tc>
                  <a:txBody>
                    <a:bodyPr/>
                    <a:lstStyle/>
                    <a:p>
                      <a:pPr algn="ctr" fontAlgn="ctr"/>
                      <a:r>
                        <a:rPr lang="ja-JP" altLang="en-US" sz="1050" u="none" strike="noStrike" dirty="0">
                          <a:solidFill>
                            <a:schemeClr val="tx1"/>
                          </a:solidFill>
                          <a:effectLst/>
                          <a:latin typeface="+mj-ea"/>
                          <a:ea typeface="+mj-ea"/>
                        </a:rPr>
                        <a:t>最近の主な特別展等観覧者（人数）</a:t>
                      </a:r>
                      <a:endParaRPr lang="ja-JP" altLang="en-US" sz="1050" b="0" i="0" u="none" strike="noStrike" dirty="0">
                        <a:solidFill>
                          <a:schemeClr val="tx1"/>
                        </a:solidFill>
                        <a:effectLst/>
                        <a:latin typeface="+mj-ea"/>
                        <a:ea typeface="+mj-ea"/>
                      </a:endParaRPr>
                    </a:p>
                  </a:txBody>
                  <a:tcPr marL="33231" marR="33231" marT="33231" marB="33231" anchor="ctr"/>
                </a:tc>
                <a:tc>
                  <a:txBody>
                    <a:bodyPr/>
                    <a:lstStyle/>
                    <a:p>
                      <a:pPr algn="l" fontAlgn="t"/>
                      <a:r>
                        <a:rPr lang="en-US" altLang="ja-JP" sz="900" u="none" strike="noStrike" dirty="0">
                          <a:solidFill>
                            <a:schemeClr val="tx1"/>
                          </a:solidFill>
                          <a:effectLst/>
                          <a:latin typeface="+mj-ea"/>
                          <a:ea typeface="+mj-ea"/>
                        </a:rPr>
                        <a:t>2016</a:t>
                      </a:r>
                      <a:r>
                        <a:rPr lang="ja-JP" altLang="en-US" sz="900" u="none" strike="noStrike" dirty="0">
                          <a:solidFill>
                            <a:schemeClr val="tx1"/>
                          </a:solidFill>
                          <a:effectLst/>
                          <a:latin typeface="+mj-ea"/>
                          <a:ea typeface="+mj-ea"/>
                        </a:rPr>
                        <a:t>真田丸展（</a:t>
                      </a:r>
                      <a:r>
                        <a:rPr lang="en-US" altLang="ja-JP" sz="900" u="none" strike="noStrike" dirty="0">
                          <a:solidFill>
                            <a:schemeClr val="tx1"/>
                          </a:solidFill>
                          <a:effectLst/>
                          <a:latin typeface="+mj-ea"/>
                          <a:ea typeface="+mj-ea"/>
                        </a:rPr>
                        <a:t>84,072</a:t>
                      </a:r>
                      <a:r>
                        <a:rPr lang="ja-JP" altLang="en-US" sz="900" u="none" strike="noStrike" dirty="0">
                          <a:solidFill>
                            <a:schemeClr val="tx1"/>
                          </a:solidFill>
                          <a:effectLst/>
                          <a:latin typeface="+mj-ea"/>
                          <a:ea typeface="+mj-ea"/>
                        </a:rPr>
                        <a:t>人）、</a:t>
                      </a:r>
                      <a:endParaRPr lang="en-US" altLang="ja-JP" sz="900" u="none" strike="noStrike" dirty="0">
                        <a:solidFill>
                          <a:schemeClr val="tx1"/>
                        </a:solidFill>
                        <a:effectLst/>
                        <a:latin typeface="+mj-ea"/>
                        <a:ea typeface="+mj-ea"/>
                      </a:endParaRPr>
                    </a:p>
                    <a:p>
                      <a:pPr algn="l" fontAlgn="t"/>
                      <a:r>
                        <a:rPr lang="en-US" altLang="ja-JP" sz="900" u="none" strike="noStrike" dirty="0">
                          <a:solidFill>
                            <a:schemeClr val="tx1"/>
                          </a:solidFill>
                          <a:effectLst/>
                          <a:latin typeface="+mj-ea"/>
                          <a:ea typeface="+mj-ea"/>
                        </a:rPr>
                        <a:t>2013</a:t>
                      </a:r>
                      <a:r>
                        <a:rPr lang="ja-JP" altLang="en-US" sz="900" u="none" strike="noStrike" dirty="0">
                          <a:solidFill>
                            <a:schemeClr val="tx1"/>
                          </a:solidFill>
                          <a:effectLst/>
                          <a:latin typeface="+mj-ea"/>
                          <a:ea typeface="+mj-ea"/>
                        </a:rPr>
                        <a:t>幽霊・妖怪画大全集（</a:t>
                      </a:r>
                      <a:r>
                        <a:rPr lang="fi-FI" altLang="ja-JP" sz="900" u="none" strike="noStrike" dirty="0">
                          <a:solidFill>
                            <a:schemeClr val="tx1"/>
                          </a:solidFill>
                          <a:effectLst/>
                          <a:latin typeface="+mj-ea"/>
                          <a:ea typeface="+mj-ea"/>
                        </a:rPr>
                        <a:t>67,964</a:t>
                      </a:r>
                      <a:r>
                        <a:rPr kumimoji="1" lang="ja-JP" altLang="en-US" sz="900" u="none" strike="noStrike" kern="1200" dirty="0">
                          <a:solidFill>
                            <a:schemeClr val="tx1"/>
                          </a:solidFill>
                          <a:effectLst/>
                          <a:latin typeface="+mj-ea"/>
                          <a:ea typeface="+mj-ea"/>
                        </a:rPr>
                        <a:t>人</a:t>
                      </a:r>
                      <a:r>
                        <a:rPr lang="ja-JP" altLang="en-US" sz="900" u="none" strike="noStrike" dirty="0">
                          <a:solidFill>
                            <a:schemeClr val="tx1"/>
                          </a:solidFill>
                          <a:effectLst/>
                          <a:latin typeface="+mj-ea"/>
                          <a:ea typeface="+mj-ea"/>
                        </a:rPr>
                        <a:t>）</a:t>
                      </a:r>
                      <a:endParaRPr lang="ja-JP" altLang="en-US" sz="900" b="0" i="0" u="none" strike="noStrike" dirty="0">
                        <a:solidFill>
                          <a:schemeClr val="tx1"/>
                        </a:solidFill>
                        <a:effectLst/>
                        <a:latin typeface="+mj-ea"/>
                        <a:ea typeface="+mj-ea"/>
                      </a:endParaRPr>
                    </a:p>
                  </a:txBody>
                  <a:tcPr marL="33231" marR="33231" marT="33231" marB="33231"/>
                </a:tc>
                <a:tc>
                  <a:txBody>
                    <a:bodyPr/>
                    <a:lstStyle/>
                    <a:p>
                      <a:pPr algn="l" fontAlgn="t"/>
                      <a:r>
                        <a:rPr lang="en-US" altLang="ja-JP" sz="900" u="none" strike="noStrike" dirty="0">
                          <a:solidFill>
                            <a:schemeClr val="tx1"/>
                          </a:solidFill>
                          <a:effectLst/>
                          <a:latin typeface="+mj-ea"/>
                          <a:ea typeface="+mj-ea"/>
                        </a:rPr>
                        <a:t>2017</a:t>
                      </a:r>
                      <a:r>
                        <a:rPr lang="ja-JP" altLang="en-US" sz="900" u="none" strike="noStrike" dirty="0">
                          <a:solidFill>
                            <a:schemeClr val="tx1"/>
                          </a:solidFill>
                          <a:effectLst/>
                          <a:latin typeface="+mj-ea"/>
                          <a:ea typeface="+mj-ea"/>
                        </a:rPr>
                        <a:t>ディズニー・アート展</a:t>
                      </a:r>
                      <a:r>
                        <a:rPr lang="en-US" altLang="ja-JP" sz="900" u="none" strike="noStrike" dirty="0">
                          <a:solidFill>
                            <a:schemeClr val="tx1"/>
                          </a:solidFill>
                          <a:effectLst/>
                          <a:latin typeface="+mj-ea"/>
                          <a:ea typeface="+mj-ea"/>
                        </a:rPr>
                        <a:t>(170,758</a:t>
                      </a:r>
                      <a:r>
                        <a:rPr lang="ja-JP" altLang="en-US" sz="900" u="none" strike="noStrike" dirty="0">
                          <a:solidFill>
                            <a:schemeClr val="tx1"/>
                          </a:solidFill>
                          <a:effectLst/>
                          <a:latin typeface="+mj-ea"/>
                          <a:ea typeface="+mj-ea"/>
                        </a:rPr>
                        <a:t>人</a:t>
                      </a:r>
                      <a:r>
                        <a:rPr lang="en-US" altLang="ja-JP" sz="900" u="none" strike="noStrike" dirty="0">
                          <a:solidFill>
                            <a:schemeClr val="tx1"/>
                          </a:solidFill>
                          <a:effectLst/>
                          <a:latin typeface="+mj-ea"/>
                          <a:ea typeface="+mj-ea"/>
                        </a:rPr>
                        <a:t>)</a:t>
                      </a:r>
                      <a:r>
                        <a:rPr lang="ja-JP" altLang="en-US" sz="900" u="none" strike="noStrike" dirty="0" err="1">
                          <a:solidFill>
                            <a:schemeClr val="tx1"/>
                          </a:solidFill>
                          <a:effectLst/>
                          <a:latin typeface="+mj-ea"/>
                          <a:ea typeface="+mj-ea"/>
                        </a:rPr>
                        <a:t>、</a:t>
                      </a:r>
                      <a:r>
                        <a:rPr lang="en-US" altLang="ja-JP" sz="900" u="none" strike="noStrike" dirty="0">
                          <a:solidFill>
                            <a:schemeClr val="tx1"/>
                          </a:solidFill>
                          <a:effectLst/>
                          <a:latin typeface="+mj-ea"/>
                          <a:ea typeface="+mj-ea"/>
                        </a:rPr>
                        <a:t>2016</a:t>
                      </a:r>
                      <a:r>
                        <a:rPr lang="ja-JP" altLang="en-US" sz="900" u="none" strike="noStrike" dirty="0">
                          <a:solidFill>
                            <a:schemeClr val="tx1"/>
                          </a:solidFill>
                          <a:effectLst/>
                          <a:latin typeface="+mj-ea"/>
                          <a:ea typeface="+mj-ea"/>
                        </a:rPr>
                        <a:t>デトロイト美術館展（</a:t>
                      </a:r>
                      <a:r>
                        <a:rPr lang="en-US" altLang="ja-JP" sz="900" u="none" strike="noStrike" dirty="0">
                          <a:solidFill>
                            <a:schemeClr val="tx1"/>
                          </a:solidFill>
                          <a:effectLst/>
                          <a:latin typeface="+mj-ea"/>
                          <a:ea typeface="+mj-ea"/>
                        </a:rPr>
                        <a:t>231,781</a:t>
                      </a:r>
                      <a:r>
                        <a:rPr lang="ja-JP" altLang="en-US" sz="900" u="none" strike="noStrike" dirty="0">
                          <a:solidFill>
                            <a:schemeClr val="tx1"/>
                          </a:solidFill>
                          <a:effectLst/>
                          <a:latin typeface="+mj-ea"/>
                          <a:ea typeface="+mj-ea"/>
                        </a:rPr>
                        <a:t>人）、</a:t>
                      </a:r>
                      <a:r>
                        <a:rPr lang="en-US" altLang="ja-JP" sz="900" u="none" strike="noStrike" dirty="0">
                          <a:solidFill>
                            <a:schemeClr val="tx1"/>
                          </a:solidFill>
                          <a:effectLst/>
                          <a:latin typeface="+mj-ea"/>
                          <a:ea typeface="+mj-ea"/>
                        </a:rPr>
                        <a:t>2013</a:t>
                      </a:r>
                      <a:r>
                        <a:rPr lang="ja-JP" altLang="en-US" sz="900" u="none" strike="noStrike" dirty="0">
                          <a:solidFill>
                            <a:schemeClr val="tx1"/>
                          </a:solidFill>
                          <a:effectLst/>
                          <a:latin typeface="+mj-ea"/>
                          <a:ea typeface="+mj-ea"/>
                        </a:rPr>
                        <a:t>ボストン美術館展</a:t>
                      </a:r>
                      <a:r>
                        <a:rPr lang="en-US" altLang="ja-JP" sz="900" u="none" strike="noStrike" dirty="0">
                          <a:solidFill>
                            <a:schemeClr val="tx1"/>
                          </a:solidFill>
                          <a:effectLst/>
                          <a:latin typeface="+mj-ea"/>
                          <a:ea typeface="+mj-ea"/>
                        </a:rPr>
                        <a:t>(</a:t>
                      </a:r>
                      <a:r>
                        <a:rPr lang="is-IS" altLang="ja-JP" sz="900" u="none" strike="noStrike" dirty="0">
                          <a:solidFill>
                            <a:schemeClr val="tx1"/>
                          </a:solidFill>
                          <a:effectLst/>
                          <a:latin typeface="+mj-ea"/>
                          <a:ea typeface="+mj-ea"/>
                        </a:rPr>
                        <a:t>242,725</a:t>
                      </a:r>
                      <a:r>
                        <a:rPr kumimoji="1" lang="ja-JP" altLang="en-US" sz="900" u="none" strike="noStrike" kern="1200" dirty="0">
                          <a:solidFill>
                            <a:schemeClr val="tx1"/>
                          </a:solidFill>
                          <a:effectLst/>
                          <a:latin typeface="+mj-ea"/>
                          <a:ea typeface="+mj-ea"/>
                        </a:rPr>
                        <a:t>人</a:t>
                      </a:r>
                      <a:r>
                        <a:rPr lang="en-US" altLang="ja-JP" sz="900" u="none" strike="noStrike" dirty="0">
                          <a:solidFill>
                            <a:schemeClr val="tx1"/>
                          </a:solidFill>
                          <a:effectLst/>
                          <a:latin typeface="+mj-ea"/>
                          <a:ea typeface="+mj-ea"/>
                        </a:rPr>
                        <a:t>)</a:t>
                      </a:r>
                      <a:endParaRPr lang="en-US" altLang="ja-JP" sz="900" b="0" i="0" u="none" strike="noStrike" dirty="0">
                        <a:solidFill>
                          <a:schemeClr val="tx1"/>
                        </a:solidFill>
                        <a:effectLst/>
                        <a:latin typeface="+mj-ea"/>
                        <a:ea typeface="+mj-ea"/>
                      </a:endParaRPr>
                    </a:p>
                  </a:txBody>
                  <a:tcPr marL="33231" marR="33231" marT="33231" marB="33231"/>
                </a:tc>
                <a:tc>
                  <a:txBody>
                    <a:bodyPr/>
                    <a:lstStyle/>
                    <a:p>
                      <a:pPr algn="l" fontAlgn="t"/>
                      <a:r>
                        <a:rPr kumimoji="1" lang="en-US" altLang="ja-JP" sz="900" u="none" strike="noStrike" kern="1200" cap="none" spc="0" normalizeH="0" baseline="0" noProof="0" dirty="0">
                          <a:ln>
                            <a:noFill/>
                          </a:ln>
                          <a:solidFill>
                            <a:schemeClr val="tx1"/>
                          </a:solidFill>
                          <a:effectLst/>
                          <a:uLnTx/>
                          <a:uFillTx/>
                          <a:latin typeface="+mj-ea"/>
                          <a:ea typeface="+mj-ea"/>
                        </a:rPr>
                        <a:t>2017</a:t>
                      </a:r>
                      <a:r>
                        <a:rPr kumimoji="1" lang="ja-JP" altLang="en-US" sz="900" u="none" strike="noStrike" kern="1200" cap="none" spc="0" normalizeH="0" baseline="0" noProof="0" dirty="0">
                          <a:ln>
                            <a:noFill/>
                          </a:ln>
                          <a:solidFill>
                            <a:schemeClr val="tx1"/>
                          </a:solidFill>
                          <a:effectLst/>
                          <a:uLnTx/>
                          <a:uFillTx/>
                          <a:latin typeface="+mj-ea"/>
                          <a:ea typeface="+mj-ea"/>
                        </a:rPr>
                        <a:t>ハンガリーの名窯ヘレンド</a:t>
                      </a:r>
                      <a:r>
                        <a:rPr kumimoji="1" lang="en-US" altLang="ja-JP" sz="900" u="none" strike="noStrike" kern="1200" cap="none" spc="0" normalizeH="0" baseline="0" noProof="0" dirty="0">
                          <a:ln>
                            <a:noFill/>
                          </a:ln>
                          <a:solidFill>
                            <a:schemeClr val="tx1"/>
                          </a:solidFill>
                          <a:effectLst/>
                          <a:uLnTx/>
                          <a:uFillTx/>
                          <a:latin typeface="+mj-ea"/>
                          <a:ea typeface="+mj-ea"/>
                        </a:rPr>
                        <a:t>(44,405</a:t>
                      </a:r>
                      <a:r>
                        <a:rPr kumimoji="1" lang="ja-JP" altLang="en-US" sz="900" u="none" strike="noStrike" kern="1200" cap="none" spc="0" normalizeH="0" baseline="0" noProof="0" dirty="0">
                          <a:ln>
                            <a:noFill/>
                          </a:ln>
                          <a:solidFill>
                            <a:schemeClr val="tx1"/>
                          </a:solidFill>
                          <a:effectLst/>
                          <a:uLnTx/>
                          <a:uFillTx/>
                          <a:latin typeface="+mj-ea"/>
                          <a:ea typeface="+mj-ea"/>
                        </a:rPr>
                        <a:t>人</a:t>
                      </a:r>
                      <a:r>
                        <a:rPr kumimoji="1" lang="en-US" altLang="ja-JP" sz="900" u="none" strike="noStrike" kern="1200" cap="none" spc="0" normalizeH="0" baseline="0" noProof="0" dirty="0">
                          <a:ln>
                            <a:noFill/>
                          </a:ln>
                          <a:solidFill>
                            <a:schemeClr val="tx1"/>
                          </a:solidFill>
                          <a:effectLst/>
                          <a:uLnTx/>
                          <a:uFillTx/>
                          <a:latin typeface="+mj-ea"/>
                          <a:ea typeface="+mj-ea"/>
                        </a:rPr>
                        <a:t>)</a:t>
                      </a:r>
                      <a:r>
                        <a:rPr kumimoji="1" lang="ja-JP" altLang="en-US" sz="900" u="none" strike="noStrike" kern="1200" cap="none" spc="0" normalizeH="0" baseline="0" noProof="0" dirty="0" err="1">
                          <a:ln>
                            <a:noFill/>
                          </a:ln>
                          <a:solidFill>
                            <a:schemeClr val="tx1"/>
                          </a:solidFill>
                          <a:effectLst/>
                          <a:uLnTx/>
                          <a:uFillTx/>
                          <a:latin typeface="+mj-ea"/>
                          <a:ea typeface="+mj-ea"/>
                        </a:rPr>
                        <a:t>、</a:t>
                      </a:r>
                      <a:r>
                        <a:rPr kumimoji="1" lang="en-US" altLang="ja-JP" sz="900" u="none" strike="noStrike" kern="1200" cap="none" spc="0" normalizeH="0" baseline="0" noProof="0" dirty="0">
                          <a:ln>
                            <a:noFill/>
                          </a:ln>
                          <a:solidFill>
                            <a:schemeClr val="tx1"/>
                          </a:solidFill>
                          <a:effectLst/>
                          <a:uLnTx/>
                          <a:uFillTx/>
                          <a:latin typeface="+mj-ea"/>
                          <a:ea typeface="+mj-ea"/>
                        </a:rPr>
                        <a:t>2016</a:t>
                      </a:r>
                      <a:r>
                        <a:rPr kumimoji="1" lang="ja-JP" altLang="en-US" sz="900" u="none" strike="noStrike" kern="1200" cap="none" spc="0" normalizeH="0" baseline="0" noProof="0" dirty="0">
                          <a:ln>
                            <a:noFill/>
                          </a:ln>
                          <a:solidFill>
                            <a:schemeClr val="tx1"/>
                          </a:solidFill>
                          <a:effectLst/>
                          <a:uLnTx/>
                          <a:uFillTx/>
                          <a:latin typeface="+mj-ea"/>
                          <a:ea typeface="+mj-ea"/>
                        </a:rPr>
                        <a:t>宮川香山（</a:t>
                      </a:r>
                      <a:r>
                        <a:rPr kumimoji="1" lang="en-US" altLang="ja-JP" sz="900" u="none" strike="noStrike" kern="1200" cap="none" spc="0" normalizeH="0" baseline="0" noProof="0" dirty="0">
                          <a:ln>
                            <a:noFill/>
                          </a:ln>
                          <a:solidFill>
                            <a:schemeClr val="tx1"/>
                          </a:solidFill>
                          <a:effectLst/>
                          <a:uLnTx/>
                          <a:uFillTx/>
                          <a:latin typeface="+mj-ea"/>
                          <a:ea typeface="+mj-ea"/>
                        </a:rPr>
                        <a:t>52,201</a:t>
                      </a:r>
                      <a:r>
                        <a:rPr kumimoji="1" lang="ja-JP" altLang="en-US" sz="900" u="none" strike="noStrike" kern="1200" cap="none" spc="0" normalizeH="0" baseline="0" noProof="0" dirty="0">
                          <a:ln>
                            <a:noFill/>
                          </a:ln>
                          <a:solidFill>
                            <a:schemeClr val="tx1"/>
                          </a:solidFill>
                          <a:effectLst/>
                          <a:uLnTx/>
                          <a:uFillTx/>
                          <a:latin typeface="+mj-ea"/>
                          <a:ea typeface="+mj-ea"/>
                        </a:rPr>
                        <a:t>人）、</a:t>
                      </a:r>
                      <a:r>
                        <a:rPr kumimoji="1" lang="en-US" altLang="ja-JP" sz="900" u="none" strike="noStrike" kern="1200" cap="none" spc="0" normalizeH="0" baseline="0" noProof="0" dirty="0">
                          <a:ln>
                            <a:noFill/>
                          </a:ln>
                          <a:solidFill>
                            <a:schemeClr val="tx1"/>
                          </a:solidFill>
                          <a:effectLst/>
                          <a:uLnTx/>
                          <a:uFillTx/>
                          <a:latin typeface="+mj-ea"/>
                          <a:ea typeface="+mj-ea"/>
                        </a:rPr>
                        <a:t>2012</a:t>
                      </a:r>
                      <a:r>
                        <a:rPr lang="ja-JP" altLang="en-US" sz="900" u="none" strike="noStrike" dirty="0">
                          <a:solidFill>
                            <a:schemeClr val="tx1"/>
                          </a:solidFill>
                          <a:effectLst/>
                          <a:latin typeface="+mj-ea"/>
                          <a:ea typeface="+mj-ea"/>
                        </a:rPr>
                        <a:t>マイセン磁器展</a:t>
                      </a:r>
                      <a:r>
                        <a:rPr lang="en-US" altLang="ja-JP" sz="900" u="none" strike="noStrike" dirty="0">
                          <a:solidFill>
                            <a:schemeClr val="tx1"/>
                          </a:solidFill>
                          <a:effectLst/>
                          <a:latin typeface="+mj-ea"/>
                          <a:ea typeface="+mj-ea"/>
                        </a:rPr>
                        <a:t>(65,837</a:t>
                      </a:r>
                      <a:r>
                        <a:rPr kumimoji="1" lang="ja-JP" altLang="en-US" sz="900" u="none" strike="noStrike" kern="1200" dirty="0">
                          <a:solidFill>
                            <a:schemeClr val="tx1"/>
                          </a:solidFill>
                          <a:effectLst/>
                          <a:latin typeface="+mj-ea"/>
                          <a:ea typeface="+mj-ea"/>
                        </a:rPr>
                        <a:t>人</a:t>
                      </a:r>
                      <a:r>
                        <a:rPr lang="en-US" altLang="ja-JP" sz="900" u="none" strike="noStrike" dirty="0">
                          <a:solidFill>
                            <a:schemeClr val="tx1"/>
                          </a:solidFill>
                          <a:effectLst/>
                          <a:latin typeface="+mj-ea"/>
                          <a:ea typeface="+mj-ea"/>
                        </a:rPr>
                        <a:t>)</a:t>
                      </a:r>
                      <a:endParaRPr lang="en-US" altLang="ja-JP" sz="900" b="0" i="0" u="none" strike="noStrike" dirty="0">
                        <a:solidFill>
                          <a:schemeClr val="tx1"/>
                        </a:solidFill>
                        <a:effectLst/>
                        <a:latin typeface="+mj-ea"/>
                        <a:ea typeface="+mj-ea"/>
                      </a:endParaRPr>
                    </a:p>
                  </a:txBody>
                  <a:tcPr marL="33231" marR="33231" marT="33231" marB="33231"/>
                </a:tc>
                <a:tc>
                  <a:txBody>
                    <a:bodyPr/>
                    <a:lstStyle/>
                    <a:p>
                      <a:pPr algn="l" fontAlgn="t"/>
                      <a:r>
                        <a:rPr lang="en-US" altLang="ja-JP" sz="900" u="none" strike="noStrike" dirty="0">
                          <a:solidFill>
                            <a:schemeClr val="tx1"/>
                          </a:solidFill>
                          <a:effectLst/>
                          <a:latin typeface="+mj-ea"/>
                          <a:ea typeface="+mj-ea"/>
                        </a:rPr>
                        <a:t>2017</a:t>
                      </a:r>
                      <a:r>
                        <a:rPr lang="ja-JP" altLang="en-US" sz="900" u="none" strike="noStrike" dirty="0">
                          <a:solidFill>
                            <a:schemeClr val="tx1"/>
                          </a:solidFill>
                          <a:effectLst/>
                          <a:latin typeface="+mj-ea"/>
                          <a:ea typeface="+mj-ea"/>
                        </a:rPr>
                        <a:t>メガ恐竜展</a:t>
                      </a:r>
                      <a:r>
                        <a:rPr lang="en-US" altLang="ja-JP" sz="900" u="none" strike="noStrike" dirty="0">
                          <a:solidFill>
                            <a:schemeClr val="tx1"/>
                          </a:solidFill>
                          <a:effectLst/>
                          <a:latin typeface="+mj-ea"/>
                          <a:ea typeface="+mj-ea"/>
                        </a:rPr>
                        <a:t>(142,188</a:t>
                      </a:r>
                      <a:r>
                        <a:rPr lang="ja-JP" altLang="en-US" sz="900" u="none" strike="noStrike" dirty="0">
                          <a:solidFill>
                            <a:schemeClr val="tx1"/>
                          </a:solidFill>
                          <a:effectLst/>
                          <a:latin typeface="+mj-ea"/>
                          <a:ea typeface="+mj-ea"/>
                        </a:rPr>
                        <a:t>人</a:t>
                      </a:r>
                      <a:r>
                        <a:rPr lang="en-US" altLang="ja-JP" sz="900" u="none" strike="noStrike" dirty="0">
                          <a:solidFill>
                            <a:schemeClr val="tx1"/>
                          </a:solidFill>
                          <a:effectLst/>
                          <a:latin typeface="+mj-ea"/>
                          <a:ea typeface="+mj-ea"/>
                        </a:rPr>
                        <a:t>)</a:t>
                      </a:r>
                      <a:r>
                        <a:rPr lang="ja-JP" altLang="en-US" sz="900" u="none" strike="noStrike" dirty="0" err="1">
                          <a:solidFill>
                            <a:schemeClr val="tx1"/>
                          </a:solidFill>
                          <a:effectLst/>
                          <a:latin typeface="+mj-ea"/>
                          <a:ea typeface="+mj-ea"/>
                        </a:rPr>
                        <a:t>、</a:t>
                      </a:r>
                      <a:r>
                        <a:rPr lang="en-US" altLang="ja-JP" sz="900" u="none" strike="noStrike" dirty="0">
                          <a:solidFill>
                            <a:schemeClr val="tx1"/>
                          </a:solidFill>
                          <a:effectLst/>
                          <a:latin typeface="+mj-ea"/>
                          <a:ea typeface="+mj-ea"/>
                        </a:rPr>
                        <a:t>2016</a:t>
                      </a:r>
                      <a:r>
                        <a:rPr lang="ja-JP" altLang="en-US" sz="900" u="none" strike="noStrike" dirty="0">
                          <a:solidFill>
                            <a:schemeClr val="tx1"/>
                          </a:solidFill>
                          <a:effectLst/>
                          <a:latin typeface="+mj-ea"/>
                          <a:ea typeface="+mj-ea"/>
                        </a:rPr>
                        <a:t>生命大躍進</a:t>
                      </a:r>
                      <a:r>
                        <a:rPr kumimoji="1" lang="en-US" altLang="ja-JP" sz="900" u="none" strike="noStrike" kern="1200" dirty="0">
                          <a:solidFill>
                            <a:schemeClr val="tx1"/>
                          </a:solidFill>
                          <a:effectLst/>
                          <a:latin typeface="+mj-ea"/>
                          <a:ea typeface="+mj-ea"/>
                        </a:rPr>
                        <a:t>(108,089</a:t>
                      </a:r>
                      <a:r>
                        <a:rPr kumimoji="1" lang="ja-JP" altLang="en-US" sz="900" u="none" strike="noStrike" kern="1200" dirty="0">
                          <a:solidFill>
                            <a:schemeClr val="tx1"/>
                          </a:solidFill>
                          <a:effectLst/>
                          <a:latin typeface="+mj-ea"/>
                          <a:ea typeface="+mj-ea"/>
                        </a:rPr>
                        <a:t>人</a:t>
                      </a:r>
                      <a:r>
                        <a:rPr kumimoji="1" lang="en-US" altLang="ja-JP" sz="900" u="none" strike="noStrike" kern="1200" dirty="0">
                          <a:solidFill>
                            <a:schemeClr val="tx1"/>
                          </a:solidFill>
                          <a:effectLst/>
                          <a:latin typeface="+mj-ea"/>
                          <a:ea typeface="+mj-ea"/>
                        </a:rPr>
                        <a:t>)</a:t>
                      </a:r>
                      <a:r>
                        <a:rPr kumimoji="1" lang="ja-JP" altLang="en-US" sz="900" u="none" strike="noStrike" kern="1200" dirty="0" err="1">
                          <a:solidFill>
                            <a:schemeClr val="tx1"/>
                          </a:solidFill>
                          <a:effectLst/>
                          <a:latin typeface="+mj-ea"/>
                          <a:ea typeface="+mj-ea"/>
                        </a:rPr>
                        <a:t>、</a:t>
                      </a:r>
                      <a:r>
                        <a:rPr kumimoji="1" lang="en-US" altLang="ja-JP" sz="900" u="none" strike="noStrike" kern="1200" dirty="0">
                          <a:solidFill>
                            <a:schemeClr val="tx1"/>
                          </a:solidFill>
                          <a:effectLst/>
                          <a:latin typeface="+mj-ea"/>
                          <a:ea typeface="+mj-ea"/>
                        </a:rPr>
                        <a:t>2012</a:t>
                      </a:r>
                      <a:r>
                        <a:rPr lang="ja-JP" altLang="en-US" sz="900" u="none" strike="noStrike" dirty="0">
                          <a:solidFill>
                            <a:schemeClr val="tx1"/>
                          </a:solidFill>
                          <a:effectLst/>
                          <a:latin typeface="+mj-ea"/>
                          <a:ea typeface="+mj-ea"/>
                        </a:rPr>
                        <a:t>新説・恐竜の成長</a:t>
                      </a:r>
                      <a:r>
                        <a:rPr lang="en-US" altLang="ja-JP" sz="900" u="none" strike="noStrike" dirty="0">
                          <a:solidFill>
                            <a:schemeClr val="tx1"/>
                          </a:solidFill>
                          <a:effectLst/>
                          <a:latin typeface="+mj-ea"/>
                          <a:ea typeface="+mj-ea"/>
                        </a:rPr>
                        <a:t>(</a:t>
                      </a:r>
                      <a:r>
                        <a:rPr lang="cs-CZ" altLang="ja-JP" sz="900" u="none" strike="noStrike" dirty="0">
                          <a:solidFill>
                            <a:schemeClr val="tx1"/>
                          </a:solidFill>
                          <a:effectLst/>
                          <a:latin typeface="+mj-ea"/>
                          <a:ea typeface="+mj-ea"/>
                        </a:rPr>
                        <a:t>152,183</a:t>
                      </a:r>
                      <a:r>
                        <a:rPr kumimoji="1" lang="ja-JP" altLang="en-US" sz="900" u="none" strike="noStrike" kern="1200" dirty="0">
                          <a:solidFill>
                            <a:schemeClr val="tx1"/>
                          </a:solidFill>
                          <a:effectLst/>
                          <a:latin typeface="+mj-ea"/>
                          <a:ea typeface="+mj-ea"/>
                        </a:rPr>
                        <a:t>人</a:t>
                      </a:r>
                      <a:r>
                        <a:rPr lang="en-US" altLang="ja-JP" sz="900" u="none" strike="noStrike" dirty="0">
                          <a:solidFill>
                            <a:schemeClr val="tx1"/>
                          </a:solidFill>
                          <a:effectLst/>
                          <a:latin typeface="+mj-ea"/>
                          <a:ea typeface="+mj-ea"/>
                        </a:rPr>
                        <a:t>)</a:t>
                      </a:r>
                      <a:endParaRPr lang="en-US" altLang="ja-JP" sz="900" b="0" i="0" u="none" strike="noStrike" dirty="0">
                        <a:solidFill>
                          <a:schemeClr val="tx1"/>
                        </a:solidFill>
                        <a:effectLst/>
                        <a:latin typeface="+mj-ea"/>
                        <a:ea typeface="+mj-ea"/>
                      </a:endParaRPr>
                    </a:p>
                  </a:txBody>
                  <a:tcPr marL="33231" marR="33231" marT="33231" marB="33231"/>
                </a:tc>
                <a:tc>
                  <a:txBody>
                    <a:bodyPr/>
                    <a:lstStyle/>
                    <a:p>
                      <a:pPr algn="l" fontAlgn="t"/>
                      <a:r>
                        <a:rPr lang="en-US" altLang="ja-JP" sz="900" u="none" strike="noStrike" dirty="0">
                          <a:solidFill>
                            <a:schemeClr val="tx1"/>
                          </a:solidFill>
                          <a:effectLst/>
                          <a:latin typeface="+mj-ea"/>
                          <a:ea typeface="+mj-ea"/>
                        </a:rPr>
                        <a:t>2010</a:t>
                      </a:r>
                      <a:r>
                        <a:rPr lang="ja-JP" altLang="en-US" sz="900" u="none" strike="noStrike" dirty="0">
                          <a:solidFill>
                            <a:schemeClr val="tx1"/>
                          </a:solidFill>
                          <a:effectLst/>
                          <a:latin typeface="+mj-ea"/>
                          <a:ea typeface="+mj-ea"/>
                        </a:rPr>
                        <a:t>全天周映像</a:t>
                      </a:r>
                      <a:r>
                        <a:rPr lang="en-US" altLang="ja-JP" sz="900" u="none" strike="noStrike" dirty="0">
                          <a:solidFill>
                            <a:schemeClr val="tx1"/>
                          </a:solidFill>
                          <a:effectLst/>
                          <a:latin typeface="+mj-ea"/>
                          <a:ea typeface="+mj-ea"/>
                        </a:rPr>
                        <a:t>HAYABUSA</a:t>
                      </a:r>
                      <a:br>
                        <a:rPr lang="en-US" altLang="ja-JP" sz="900" u="none" strike="noStrike" dirty="0">
                          <a:solidFill>
                            <a:schemeClr val="tx1"/>
                          </a:solidFill>
                          <a:effectLst/>
                          <a:latin typeface="+mj-ea"/>
                          <a:ea typeface="+mj-ea"/>
                        </a:rPr>
                      </a:br>
                      <a:r>
                        <a:rPr lang="en-US" altLang="ja-JP" sz="900" u="none" strike="noStrike" dirty="0">
                          <a:solidFill>
                            <a:schemeClr val="tx1"/>
                          </a:solidFill>
                          <a:effectLst/>
                          <a:latin typeface="+mj-ea"/>
                          <a:ea typeface="+mj-ea"/>
                        </a:rPr>
                        <a:t>(58,812</a:t>
                      </a:r>
                      <a:r>
                        <a:rPr kumimoji="1" lang="ja-JP" altLang="en-US" sz="900" u="none" strike="noStrike" kern="1200" dirty="0">
                          <a:solidFill>
                            <a:schemeClr val="tx1"/>
                          </a:solidFill>
                          <a:effectLst/>
                          <a:latin typeface="+mj-ea"/>
                          <a:ea typeface="+mj-ea"/>
                        </a:rPr>
                        <a:t>人</a:t>
                      </a:r>
                      <a:r>
                        <a:rPr lang="en-US" altLang="ja-JP" sz="900" u="none" strike="noStrike" dirty="0">
                          <a:solidFill>
                            <a:schemeClr val="tx1"/>
                          </a:solidFill>
                          <a:effectLst/>
                          <a:latin typeface="+mj-ea"/>
                          <a:ea typeface="+mj-ea"/>
                        </a:rPr>
                        <a:t>)</a:t>
                      </a:r>
                      <a:endParaRPr lang="en-US" altLang="ja-JP" sz="900" b="0" i="0" u="none" strike="noStrike" dirty="0">
                        <a:solidFill>
                          <a:schemeClr val="tx1"/>
                        </a:solidFill>
                        <a:effectLst/>
                        <a:latin typeface="+mj-ea"/>
                        <a:ea typeface="+mj-ea"/>
                      </a:endParaRPr>
                    </a:p>
                  </a:txBody>
                  <a:tcPr marL="33231" marR="33231" marT="33231" marB="33231"/>
                </a:tc>
                <a:extLst>
                  <a:ext uri="{0D108BD9-81ED-4DB2-BD59-A6C34878D82A}">
                    <a16:rowId xmlns:a16="http://schemas.microsoft.com/office/drawing/2014/main" val="10013"/>
                  </a:ext>
                </a:extLst>
              </a:tr>
            </a:tbl>
          </a:graphicData>
        </a:graphic>
      </p:graphicFrame>
      <p:sp>
        <p:nvSpPr>
          <p:cNvPr id="13" name="テキスト ボックス 12"/>
          <p:cNvSpPr txBox="1"/>
          <p:nvPr/>
        </p:nvSpPr>
        <p:spPr>
          <a:xfrm>
            <a:off x="248798" y="6559266"/>
            <a:ext cx="2357082" cy="22018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831"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831"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事業費には、改修・修繕費用を含む。</a:t>
            </a:r>
          </a:p>
        </p:txBody>
      </p:sp>
      <p:sp>
        <p:nvSpPr>
          <p:cNvPr id="14" name="テキスト ボックス 13"/>
          <p:cNvSpPr txBox="1"/>
          <p:nvPr/>
        </p:nvSpPr>
        <p:spPr>
          <a:xfrm>
            <a:off x="0" y="0"/>
            <a:ext cx="4777066" cy="2616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Ⅱ</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公民連携</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経営形態の見直し</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独立行政法人化</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・博物館</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138</a:t>
            </a:fld>
            <a:endParaRPr lang="ja-JP" altLang="en-US"/>
          </a:p>
        </p:txBody>
      </p:sp>
    </p:spTree>
    <p:extLst>
      <p:ext uri="{BB962C8B-B14F-4D97-AF65-F5344CB8AC3E}">
        <p14:creationId xmlns:p14="http://schemas.microsoft.com/office/powerpoint/2010/main" val="645170480"/>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角丸四角形 16"/>
          <p:cNvSpPr/>
          <p:nvPr/>
        </p:nvSpPr>
        <p:spPr>
          <a:xfrm>
            <a:off x="5921829" y="2420888"/>
            <a:ext cx="2898643" cy="3528392"/>
          </a:xfrm>
          <a:prstGeom prst="roundRect">
            <a:avLst>
              <a:gd name="adj" fmla="val 0"/>
            </a:avLst>
          </a:prstGeom>
          <a:solidFill>
            <a:srgbClr val="66FFFF">
              <a:alpha val="50000"/>
            </a:srgb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graphicFrame>
        <p:nvGraphicFramePr>
          <p:cNvPr id="7" name="表 6"/>
          <p:cNvGraphicFramePr>
            <a:graphicFrameLocks noGrp="1"/>
          </p:cNvGraphicFramePr>
          <p:nvPr>
            <p:extLst>
              <p:ext uri="{D42A27DB-BD31-4B8C-83A1-F6EECF244321}">
                <p14:modId xmlns:p14="http://schemas.microsoft.com/office/powerpoint/2010/main" val="1847343028"/>
              </p:ext>
            </p:extLst>
          </p:nvPr>
        </p:nvGraphicFramePr>
        <p:xfrm>
          <a:off x="252478" y="1105435"/>
          <a:ext cx="8567993" cy="5043096"/>
        </p:xfrm>
        <a:graphic>
          <a:graphicData uri="http://schemas.openxmlformats.org/drawingml/2006/table">
            <a:tbl>
              <a:tblPr firstRow="1" bandRow="1">
                <a:tableStyleId>{5940675A-B579-460E-94D1-54222C63F5DA}</a:tableStyleId>
              </a:tblPr>
              <a:tblGrid>
                <a:gridCol w="507772">
                  <a:extLst>
                    <a:ext uri="{9D8B030D-6E8A-4147-A177-3AD203B41FA5}">
                      <a16:colId xmlns:a16="http://schemas.microsoft.com/office/drawing/2014/main" val="20000"/>
                    </a:ext>
                  </a:extLst>
                </a:gridCol>
                <a:gridCol w="1075446">
                  <a:extLst>
                    <a:ext uri="{9D8B030D-6E8A-4147-A177-3AD203B41FA5}">
                      <a16:colId xmlns:a16="http://schemas.microsoft.com/office/drawing/2014/main" val="20001"/>
                    </a:ext>
                  </a:extLst>
                </a:gridCol>
                <a:gridCol w="1753569">
                  <a:extLst>
                    <a:ext uri="{9D8B030D-6E8A-4147-A177-3AD203B41FA5}">
                      <a16:colId xmlns:a16="http://schemas.microsoft.com/office/drawing/2014/main" val="20002"/>
                    </a:ext>
                  </a:extLst>
                </a:gridCol>
                <a:gridCol w="2321243">
                  <a:extLst>
                    <a:ext uri="{9D8B030D-6E8A-4147-A177-3AD203B41FA5}">
                      <a16:colId xmlns:a16="http://schemas.microsoft.com/office/drawing/2014/main" val="20003"/>
                    </a:ext>
                  </a:extLst>
                </a:gridCol>
                <a:gridCol w="2909963">
                  <a:extLst>
                    <a:ext uri="{9D8B030D-6E8A-4147-A177-3AD203B41FA5}">
                      <a16:colId xmlns:a16="http://schemas.microsoft.com/office/drawing/2014/main" val="20004"/>
                    </a:ext>
                  </a:extLst>
                </a:gridCol>
              </a:tblGrid>
              <a:tr h="313200">
                <a:tc rowSpan="2">
                  <a:txBody>
                    <a:bodyPr/>
                    <a:lstStyle/>
                    <a:p>
                      <a:pPr algn="ctr"/>
                      <a:r>
                        <a:rPr kumimoji="1" lang="ja-JP" altLang="en-US" sz="900" dirty="0"/>
                        <a:t>新規・</a:t>
                      </a:r>
                      <a:endParaRPr kumimoji="1" lang="en-US" altLang="ja-JP" sz="900" dirty="0"/>
                    </a:p>
                    <a:p>
                      <a:pPr algn="ctr"/>
                      <a:r>
                        <a:rPr kumimoji="1" lang="ja-JP" altLang="en-US" sz="900" dirty="0"/>
                        <a:t>拡充</a:t>
                      </a:r>
                    </a:p>
                  </a:txBody>
                  <a:tcPr anchor="ctr"/>
                </a:tc>
                <a:tc rowSpan="2">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1400" dirty="0"/>
                        <a:t>項　目</a:t>
                      </a:r>
                    </a:p>
                  </a:txBody>
                  <a:tcPr anchor="ctr"/>
                </a:tc>
                <a:tc rowSpan="2">
                  <a:txBody>
                    <a:bodyPr/>
                    <a:lstStyle/>
                    <a:p>
                      <a:pPr algn="ctr"/>
                      <a:r>
                        <a:rPr kumimoji="1" lang="ja-JP" altLang="en-US" sz="1400" dirty="0"/>
                        <a:t>以前の状況</a:t>
                      </a:r>
                    </a:p>
                  </a:txBody>
                  <a:tcPr anchor="ctr"/>
                </a:tc>
                <a:tc gridSpan="2">
                  <a:txBody>
                    <a:bodyPr/>
                    <a:lstStyle/>
                    <a:p>
                      <a:pPr algn="ctr"/>
                      <a:r>
                        <a:rPr kumimoji="1" lang="ja-JP" altLang="en-US" sz="1600" dirty="0"/>
                        <a:t>現在の主な取組み</a:t>
                      </a:r>
                    </a:p>
                  </a:txBody>
                  <a:tcPr anchor="ctr">
                    <a:lnB w="12700" cap="flat" cmpd="sng" algn="ctr">
                      <a:solidFill>
                        <a:schemeClr val="tx1"/>
                      </a:solidFill>
                      <a:prstDash val="solid"/>
                      <a:round/>
                      <a:headEnd type="none" w="med" len="med"/>
                      <a:tailEnd type="none" w="med" len="med"/>
                    </a:lnB>
                  </a:tcPr>
                </a:tc>
                <a:tc hMerge="1">
                  <a:txBody>
                    <a:bodyPr/>
                    <a:lstStyle/>
                    <a:p>
                      <a:endParaRPr kumimoji="1" lang="ja-JP" altLang="en-US"/>
                    </a:p>
                  </a:txBody>
                  <a:tcPr/>
                </a:tc>
                <a:extLst>
                  <a:ext uri="{0D108BD9-81ED-4DB2-BD59-A6C34878D82A}">
                    <a16:rowId xmlns:a16="http://schemas.microsoft.com/office/drawing/2014/main" val="10000"/>
                  </a:ext>
                </a:extLst>
              </a:tr>
              <a:tr h="256254">
                <a:tc vMerge="1">
                  <a:txBody>
                    <a:bodyPr/>
                    <a:lstStyle/>
                    <a:p>
                      <a:endParaRPr kumimoji="1" lang="ja-JP" altLang="en-US"/>
                    </a:p>
                  </a:txBody>
                  <a:tcPr/>
                </a:tc>
                <a:tc vMerge="1">
                  <a:txBody>
                    <a:bodyPr/>
                    <a:lstStyle/>
                    <a:p>
                      <a:endParaRPr kumimoji="1" lang="ja-JP" altLang="en-US"/>
                    </a:p>
                  </a:txBody>
                  <a:tcPr/>
                </a:tc>
                <a:tc vMerge="1">
                  <a:txBody>
                    <a:bodyPr/>
                    <a:lstStyle/>
                    <a:p>
                      <a:endParaRPr kumimoji="1" lang="ja-JP" altLang="en-US"/>
                    </a:p>
                  </a:txBody>
                  <a:tcPr/>
                </a:tc>
                <a:tc>
                  <a:txBody>
                    <a:bodyPr/>
                    <a:lstStyle/>
                    <a:p>
                      <a:pPr algn="ctr"/>
                      <a:r>
                        <a:rPr kumimoji="1" lang="ja-JP" altLang="en-US" sz="1200" dirty="0"/>
                        <a:t>前回棚卸し時点（</a:t>
                      </a:r>
                      <a:r>
                        <a:rPr kumimoji="1" lang="en-US" altLang="ja-JP" sz="1200" dirty="0" smtClean="0"/>
                        <a:t>2018.3</a:t>
                      </a:r>
                      <a:r>
                        <a:rPr kumimoji="1" lang="ja-JP" altLang="en-US" sz="1200" dirty="0" smtClean="0"/>
                        <a:t>）</a:t>
                      </a:r>
                      <a:endParaRPr kumimoji="1" lang="ja-JP" altLang="en-US" sz="1200" dirty="0"/>
                    </a:p>
                  </a:txBody>
                  <a:tcPr anchor="ctr">
                    <a:lnR w="12700" cap="flat" cmpd="sng" algn="ctr">
                      <a:solidFill>
                        <a:schemeClr val="tx1"/>
                      </a:solidFill>
                      <a:prstDash val="lgDash"/>
                      <a:round/>
                      <a:headEnd type="none" w="med" len="med"/>
                      <a:tailEnd type="none" w="med" len="med"/>
                    </a:lnR>
                    <a:lnT w="12700" cap="flat" cmpd="sng" algn="ctr">
                      <a:solidFill>
                        <a:schemeClr val="tx1"/>
                      </a:solidFill>
                      <a:prstDash val="solid"/>
                      <a:round/>
                      <a:headEnd type="none" w="med" len="med"/>
                      <a:tailEnd type="none" w="med" len="med"/>
                    </a:lnT>
                  </a:tcPr>
                </a:tc>
                <a:tc>
                  <a:txBody>
                    <a:bodyPr/>
                    <a:lstStyle/>
                    <a:p>
                      <a:pPr algn="ctr"/>
                      <a:r>
                        <a:rPr kumimoji="1" lang="ja-JP" altLang="en-US" sz="1200" dirty="0"/>
                        <a:t>今回棚卸し時点（</a:t>
                      </a:r>
                      <a:r>
                        <a:rPr kumimoji="1" lang="en-US" altLang="ja-JP" sz="1200" dirty="0" smtClean="0"/>
                        <a:t>2022.11</a:t>
                      </a:r>
                      <a:r>
                        <a:rPr kumimoji="1" lang="ja-JP" altLang="en-US" sz="1200" dirty="0" smtClean="0"/>
                        <a:t>）</a:t>
                      </a:r>
                      <a:endParaRPr kumimoji="1" lang="ja-JP" altLang="en-US" sz="1600" dirty="0"/>
                    </a:p>
                  </a:txBody>
                  <a:tcPr anchor="ctr">
                    <a:lnL w="12700" cap="flat" cmpd="sng" algn="ctr">
                      <a:solidFill>
                        <a:schemeClr val="tx1"/>
                      </a:solidFill>
                      <a:prstDash val="lgDash"/>
                      <a:round/>
                      <a:headEnd type="none" w="med" len="med"/>
                      <a:tailEnd type="none" w="med" len="med"/>
                    </a:lnL>
                    <a:lnT w="12700" cap="flat" cmpd="sng" algn="ctr">
                      <a:solidFill>
                        <a:schemeClr val="tx1"/>
                      </a:solidFill>
                      <a:prstDash val="solid"/>
                      <a:round/>
                      <a:headEnd type="none" w="med" len="med"/>
                      <a:tailEnd type="none" w="med" len="med"/>
                    </a:lnT>
                  </a:tcPr>
                </a:tc>
                <a:extLst>
                  <a:ext uri="{0D108BD9-81ED-4DB2-BD59-A6C34878D82A}">
                    <a16:rowId xmlns:a16="http://schemas.microsoft.com/office/drawing/2014/main" val="10001"/>
                  </a:ext>
                </a:extLst>
              </a:tr>
              <a:tr h="1964616">
                <a:tc>
                  <a:txBody>
                    <a:bodyPr/>
                    <a:lstStyle/>
                    <a:p>
                      <a:pPr algn="ctr"/>
                      <a:r>
                        <a:rPr kumimoji="1" lang="ja-JP" altLang="en-US" sz="1100" dirty="0" smtClean="0"/>
                        <a:t>拡充</a:t>
                      </a:r>
                      <a:endParaRPr kumimoji="1" lang="ja-JP" altLang="en-US" sz="1100" dirty="0"/>
                    </a:p>
                  </a:txBody>
                  <a:tcPr/>
                </a:tc>
                <a:tc>
                  <a:txBody>
                    <a:bodyPr/>
                    <a:lstStyle/>
                    <a:p>
                      <a:r>
                        <a:rPr kumimoji="1" lang="en-US" altLang="ja-JP" sz="1200" dirty="0"/>
                        <a:t>d</a:t>
                      </a:r>
                      <a:r>
                        <a:rPr kumimoji="1" lang="ja-JP" altLang="en-US" sz="1200" dirty="0"/>
                        <a:t>  </a:t>
                      </a:r>
                      <a:r>
                        <a:rPr lang="ja-JP" altLang="en-US" sz="1200" dirty="0"/>
                        <a:t>校長経営</a:t>
                      </a:r>
                      <a:endParaRPr lang="en-US" altLang="ja-JP" sz="1200" dirty="0"/>
                    </a:p>
                    <a:p>
                      <a:r>
                        <a:rPr lang="en-US" altLang="ja-JP" sz="1200" dirty="0"/>
                        <a:t>    </a:t>
                      </a:r>
                      <a:r>
                        <a:rPr lang="ja-JP" altLang="en-US" sz="1200" dirty="0" smtClean="0"/>
                        <a:t>戦略</a:t>
                      </a:r>
                      <a:r>
                        <a:rPr lang="ja-JP" altLang="en-US" sz="1200" dirty="0" smtClean="0">
                          <a:solidFill>
                            <a:schemeClr val="tx1"/>
                          </a:solidFill>
                        </a:rPr>
                        <a:t>等の</a:t>
                      </a:r>
                      <a:r>
                        <a:rPr lang="en-US" altLang="ja-JP" sz="1200" dirty="0" smtClean="0">
                          <a:solidFill>
                            <a:schemeClr val="tx1"/>
                          </a:solidFill>
                        </a:rPr>
                        <a:t/>
                      </a:r>
                      <a:br>
                        <a:rPr lang="en-US" altLang="ja-JP" sz="1200" dirty="0" smtClean="0">
                          <a:solidFill>
                            <a:schemeClr val="tx1"/>
                          </a:solidFill>
                        </a:rPr>
                      </a:br>
                      <a:r>
                        <a:rPr lang="ja-JP" altLang="en-US" sz="1200" dirty="0" smtClean="0">
                          <a:solidFill>
                            <a:schemeClr val="tx1"/>
                          </a:solidFill>
                        </a:rPr>
                        <a:t>　 実施</a:t>
                      </a:r>
                      <a:endParaRPr lang="en-US" altLang="ja-JP" sz="1200" dirty="0" smtClean="0">
                        <a:solidFill>
                          <a:schemeClr val="tx1"/>
                        </a:solidFill>
                      </a:endParaRPr>
                    </a:p>
                  </a:txBody>
                  <a:tcPr marL="36000" marR="36000" marT="36000" marB="36000"/>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200" dirty="0" smtClean="0"/>
                        <a:t>（</a:t>
                      </a:r>
                      <a:r>
                        <a:rPr lang="en-US" altLang="ja-JP" sz="1200" dirty="0" smtClean="0"/>
                        <a:t>2011</a:t>
                      </a:r>
                      <a:r>
                        <a:rPr lang="ja-JP" altLang="en-US" sz="1200" dirty="0" smtClean="0"/>
                        <a:t>予算：－）</a:t>
                      </a:r>
                      <a:endParaRPr lang="en-US" altLang="ja-JP" sz="1200" dirty="0"/>
                    </a:p>
                  </a:txBody>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kern="1200" dirty="0">
                          <a:solidFill>
                            <a:schemeClr val="tx1"/>
                          </a:solidFill>
                          <a:latin typeface="+mn-lt"/>
                          <a:ea typeface="+mn-ea"/>
                          <a:cs typeface="+mn-cs"/>
                        </a:rPr>
                        <a:t>2016</a:t>
                      </a:r>
                      <a:r>
                        <a:rPr kumimoji="1" lang="ja-JP" altLang="en-US" sz="1200" kern="1200" dirty="0">
                          <a:solidFill>
                            <a:schemeClr val="tx1"/>
                          </a:solidFill>
                          <a:latin typeface="+mn-lt"/>
                          <a:ea typeface="+mn-ea"/>
                          <a:cs typeface="+mn-cs"/>
                        </a:rPr>
                        <a:t>年度：校長経営戦略予算に、区担当教育次長執行枠を設置</a:t>
                      </a:r>
                      <a:endParaRPr kumimoji="1" lang="en-US" altLang="ja-JP" sz="1200" kern="1200" dirty="0">
                        <a:solidFill>
                          <a:schemeClr val="tx1"/>
                        </a:solidFill>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kern="1200" dirty="0">
                          <a:solidFill>
                            <a:schemeClr val="tx1"/>
                          </a:solidFill>
                          <a:latin typeface="+mn-lt"/>
                          <a:ea typeface="+mn-ea"/>
                          <a:cs typeface="+mn-cs"/>
                        </a:rPr>
                        <a:t>（</a:t>
                      </a:r>
                      <a:r>
                        <a:rPr lang="en-US" altLang="ja-JP" sz="1200" u="sng" dirty="0">
                          <a:solidFill>
                            <a:schemeClr val="tx1"/>
                          </a:solidFill>
                        </a:rPr>
                        <a:t>2018</a:t>
                      </a:r>
                      <a:r>
                        <a:rPr lang="ja-JP" altLang="en-US" sz="1200" u="sng" dirty="0">
                          <a:solidFill>
                            <a:schemeClr val="tx1"/>
                          </a:solidFill>
                        </a:rPr>
                        <a:t>予算：</a:t>
                      </a:r>
                      <a:r>
                        <a:rPr lang="en-US" altLang="ja-JP" sz="1200" u="sng" dirty="0">
                          <a:solidFill>
                            <a:schemeClr val="tx1"/>
                          </a:solidFill>
                        </a:rPr>
                        <a:t>34</a:t>
                      </a:r>
                      <a:r>
                        <a:rPr lang="ja-JP" altLang="en-US" sz="1200" u="sng" dirty="0">
                          <a:solidFill>
                            <a:schemeClr val="tx1"/>
                          </a:solidFill>
                        </a:rPr>
                        <a:t>億円</a:t>
                      </a:r>
                      <a:r>
                        <a:rPr kumimoji="1" lang="ja-JP" altLang="en-US" sz="1200" kern="1200" dirty="0">
                          <a:solidFill>
                            <a:schemeClr val="tx1"/>
                          </a:solidFill>
                          <a:latin typeface="+mn-lt"/>
                          <a:ea typeface="+mn-ea"/>
                          <a:cs typeface="+mn-cs"/>
                        </a:rPr>
                        <a:t>）</a:t>
                      </a:r>
                      <a:endParaRPr kumimoji="1" lang="ja-JP" altLang="en-US" sz="1200" dirty="0">
                        <a:solidFill>
                          <a:schemeClr val="tx1"/>
                        </a:solidFill>
                      </a:endParaRPr>
                    </a:p>
                  </a:txBody>
                  <a:tcPr>
                    <a:lnR w="12700" cap="flat" cmpd="sng" algn="ctr">
                      <a:solidFill>
                        <a:schemeClr val="tx1"/>
                      </a:solidFill>
                      <a:prstDash val="lgDash"/>
                      <a:round/>
                      <a:headEnd type="none" w="med" len="med"/>
                      <a:tailEnd type="none" w="med" len="med"/>
                    </a:lnR>
                    <a:lnBlToTr w="12700" cap="flat" cmpd="sng" algn="ctr">
                      <a:noFill/>
                      <a:prstDash val="solid"/>
                      <a:round/>
                      <a:headEnd type="none" w="med" len="med"/>
                      <a:tailEnd type="none" w="med" len="med"/>
                    </a:lnBlToTr>
                  </a:tcPr>
                </a:tc>
                <a:tc>
                  <a:txBody>
                    <a:bodyPr/>
                    <a:lstStyle/>
                    <a:p>
                      <a:r>
                        <a:rPr kumimoji="1" lang="ja-JP" altLang="en-US" sz="1200" kern="1200" dirty="0" smtClean="0">
                          <a:solidFill>
                            <a:schemeClr val="tx1"/>
                          </a:solidFill>
                          <a:latin typeface="+mn-lt"/>
                          <a:ea typeface="+mn-ea"/>
                          <a:cs typeface="+mn-cs"/>
                        </a:rPr>
                        <a:t>引き続き、校長経営戦略支援予算（区担当教育次長執行枠を含む）を確保</a:t>
                      </a:r>
                      <a:endParaRPr kumimoji="1" lang="en-US" altLang="ja-JP" sz="1200" kern="1200" dirty="0" smtClean="0">
                        <a:solidFill>
                          <a:schemeClr val="tx1"/>
                        </a:solidFill>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ja-JP" altLang="en-US" sz="1200" dirty="0" smtClean="0">
                          <a:solidFill>
                            <a:schemeClr val="tx1"/>
                          </a:solidFill>
                        </a:rPr>
                        <a:t>（</a:t>
                      </a:r>
                      <a:r>
                        <a:rPr lang="en-US" altLang="ja-JP" sz="1200" u="sng" dirty="0" smtClean="0">
                          <a:solidFill>
                            <a:schemeClr val="tx1"/>
                          </a:solidFill>
                        </a:rPr>
                        <a:t>2022</a:t>
                      </a:r>
                      <a:r>
                        <a:rPr lang="ja-JP" altLang="en-US" sz="1200" u="sng" dirty="0" smtClean="0">
                          <a:solidFill>
                            <a:schemeClr val="tx1"/>
                          </a:solidFill>
                        </a:rPr>
                        <a:t>予算：</a:t>
                      </a:r>
                      <a:r>
                        <a:rPr lang="en-US" altLang="ja-JP" sz="1200" u="sng" dirty="0" smtClean="0">
                          <a:solidFill>
                            <a:schemeClr val="tx1"/>
                          </a:solidFill>
                        </a:rPr>
                        <a:t>44</a:t>
                      </a:r>
                      <a:r>
                        <a:rPr lang="ja-JP" altLang="en-US" sz="1200" u="sng" dirty="0" smtClean="0">
                          <a:solidFill>
                            <a:schemeClr val="tx1"/>
                          </a:solidFill>
                        </a:rPr>
                        <a:t>億円</a:t>
                      </a:r>
                      <a:r>
                        <a:rPr lang="ja-JP" altLang="en-US" sz="1200" dirty="0" smtClean="0">
                          <a:solidFill>
                            <a:schemeClr val="tx1"/>
                          </a:solidFill>
                        </a:rPr>
                        <a:t>）</a:t>
                      </a:r>
                      <a:endParaRPr lang="en-US" altLang="ja-JP" sz="1200" dirty="0" smtClean="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dirty="0" smtClean="0">
                        <a:solidFill>
                          <a:srgbClr val="FF0000"/>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dirty="0" smtClean="0">
                          <a:solidFill>
                            <a:schemeClr val="tx1"/>
                          </a:solidFill>
                        </a:rPr>
                        <a:t>2020</a:t>
                      </a:r>
                      <a:r>
                        <a:rPr kumimoji="1" lang="ja-JP" altLang="en-US" sz="1200" dirty="0" smtClean="0">
                          <a:solidFill>
                            <a:schemeClr val="tx1"/>
                          </a:solidFill>
                        </a:rPr>
                        <a:t>年度：外国につながる児童生徒の受け入れ・共生のための支援拠点４か所を設置し、コーディネーターを配置</a:t>
                      </a:r>
                      <a:endParaRPr kumimoji="1" lang="en-US" altLang="ja-JP" sz="1200" dirty="0" smtClean="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rPr>
                        <a:t>・不登校児童生徒のための教育支援センター３か所の運営</a:t>
                      </a:r>
                      <a:endParaRPr kumimoji="1" lang="en-US" altLang="ja-JP" sz="1200" dirty="0" smtClean="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dirty="0" smtClean="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dirty="0" smtClean="0">
                          <a:solidFill>
                            <a:schemeClr val="tx1"/>
                          </a:solidFill>
                        </a:rPr>
                        <a:t>2022</a:t>
                      </a:r>
                      <a:r>
                        <a:rPr kumimoji="1" lang="ja-JP" altLang="en-US" sz="1200" dirty="0" smtClean="0">
                          <a:solidFill>
                            <a:schemeClr val="tx1"/>
                          </a:solidFill>
                        </a:rPr>
                        <a:t>年度：不登校特例校設置に向けた実施設計（</a:t>
                      </a:r>
                      <a:r>
                        <a:rPr kumimoji="1" lang="en-US" altLang="ja-JP" sz="1200" dirty="0" smtClean="0">
                          <a:solidFill>
                            <a:schemeClr val="tx1"/>
                          </a:solidFill>
                        </a:rPr>
                        <a:t>2024</a:t>
                      </a:r>
                      <a:r>
                        <a:rPr kumimoji="1" lang="ja-JP" altLang="en-US" sz="1200" dirty="0" smtClean="0">
                          <a:solidFill>
                            <a:schemeClr val="tx1"/>
                          </a:solidFill>
                        </a:rPr>
                        <a:t>開設予定）</a:t>
                      </a:r>
                      <a:endParaRPr kumimoji="1" lang="en-US" altLang="ja-JP" sz="1200" dirty="0" smtClean="0">
                        <a:solidFill>
                          <a:schemeClr val="tx1"/>
                        </a:solidFill>
                      </a:endParaRPr>
                    </a:p>
                    <a:p>
                      <a:endParaRPr kumimoji="1" lang="en-US" altLang="ja-JP" sz="1200" kern="1200" dirty="0" smtClean="0">
                        <a:solidFill>
                          <a:schemeClr val="tx1"/>
                        </a:solidFill>
                        <a:latin typeface="+mn-lt"/>
                        <a:ea typeface="+mn-ea"/>
                        <a:cs typeface="+mn-cs"/>
                      </a:endParaRPr>
                    </a:p>
                  </a:txBody>
                  <a:tcPr>
                    <a:lnL w="12700" cap="flat" cmpd="sng" algn="ctr">
                      <a:solidFill>
                        <a:schemeClr val="tx1"/>
                      </a:solidFill>
                      <a:prstDash val="lgDash"/>
                      <a:round/>
                      <a:headEnd type="none" w="med" len="med"/>
                      <a:tailEnd type="none" w="med" len="med"/>
                    </a:lnL>
                  </a:tcPr>
                </a:tc>
                <a:extLst>
                  <a:ext uri="{0D108BD9-81ED-4DB2-BD59-A6C34878D82A}">
                    <a16:rowId xmlns:a16="http://schemas.microsoft.com/office/drawing/2014/main" val="779253025"/>
                  </a:ext>
                </a:extLst>
              </a:tr>
              <a:tr h="1964616">
                <a:tc>
                  <a:txBody>
                    <a:bodyPr/>
                    <a:lstStyle/>
                    <a:p>
                      <a:pPr algn="ctr"/>
                      <a:r>
                        <a:rPr kumimoji="1" lang="ja-JP" altLang="en-US" sz="1100" dirty="0" smtClean="0"/>
                        <a:t>拡充</a:t>
                      </a:r>
                      <a:endParaRPr kumimoji="1" lang="ja-JP" altLang="en-US" sz="1100" dirty="0"/>
                    </a:p>
                  </a:txBody>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200" baseline="0" dirty="0"/>
                        <a:t>e </a:t>
                      </a:r>
                      <a:r>
                        <a:rPr kumimoji="1" lang="ja-JP" altLang="en-US" sz="1200" baseline="0" dirty="0"/>
                        <a:t> 公設民営学</a:t>
                      </a:r>
                      <a:endParaRPr kumimoji="1" lang="en-US" altLang="ja-JP" sz="1200" baseline="0" dirty="0"/>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baseline="0" dirty="0"/>
                        <a:t>　校（国際バカ</a:t>
                      </a:r>
                      <a:endParaRPr kumimoji="1" lang="en-US" altLang="ja-JP" sz="1200" baseline="0" dirty="0"/>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baseline="0" dirty="0"/>
                        <a:t>　ロレア等）の</a:t>
                      </a:r>
                      <a:endParaRPr kumimoji="1" lang="en-US" altLang="ja-JP" sz="1200" baseline="0" dirty="0"/>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baseline="0" dirty="0"/>
                        <a:t>　</a:t>
                      </a:r>
                      <a:r>
                        <a:rPr kumimoji="1" lang="ja-JP" altLang="en-US" sz="1200" baseline="0" dirty="0" smtClean="0"/>
                        <a:t>設置</a:t>
                      </a:r>
                      <a:endParaRPr kumimoji="1" lang="en-US" altLang="ja-JP" sz="1200" baseline="0" dirty="0" smtClean="0"/>
                    </a:p>
                    <a:p>
                      <a:pPr marL="0" marR="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aseline="0" dirty="0" smtClean="0"/>
                    </a:p>
                    <a:p>
                      <a:pPr marL="0" marR="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dirty="0">
                        <a:solidFill>
                          <a:srgbClr val="FF0000"/>
                        </a:solidFill>
                      </a:endParaRPr>
                    </a:p>
                  </a:txBody>
                  <a:tcPr marL="36000" marR="36000" marT="36000" marB="36000"/>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200" dirty="0" smtClean="0"/>
                        <a:t>（</a:t>
                      </a:r>
                      <a:r>
                        <a:rPr lang="en-US" altLang="ja-JP" sz="1200" dirty="0" smtClean="0"/>
                        <a:t>2011</a:t>
                      </a:r>
                      <a:r>
                        <a:rPr lang="ja-JP" altLang="en-US" sz="1200" dirty="0" smtClean="0"/>
                        <a:t>予算：－）</a:t>
                      </a:r>
                      <a:endParaRPr lang="en-US" altLang="ja-JP" sz="1200" dirty="0"/>
                    </a:p>
                  </a:txBody>
                  <a:tcPr/>
                </a:tc>
                <a:tc>
                  <a:txBody>
                    <a:bodyPr/>
                    <a:lstStyle/>
                    <a:p>
                      <a:r>
                        <a:rPr kumimoji="1" lang="ja-JP" altLang="en-US" sz="1200" b="0" i="0" u="none" strike="noStrike" kern="1200" baseline="0" dirty="0" smtClean="0">
                          <a:solidFill>
                            <a:schemeClr val="tx1"/>
                          </a:solidFill>
                          <a:latin typeface="+mn-lt"/>
                          <a:ea typeface="+mn-ea"/>
                          <a:cs typeface="+mn-cs"/>
                        </a:rPr>
                        <a:t>グローバル人材の育成を目的に、全国初の公設民営の中高一貫教育校として、</a:t>
                      </a:r>
                      <a:r>
                        <a:rPr kumimoji="1" lang="en-US" altLang="ja-JP" sz="1200" b="0" i="0" u="none" strike="noStrike" kern="1200" baseline="0" dirty="0" smtClean="0">
                          <a:solidFill>
                            <a:schemeClr val="tx1"/>
                          </a:solidFill>
                          <a:latin typeface="+mn-lt"/>
                          <a:ea typeface="+mn-ea"/>
                          <a:cs typeface="+mn-cs"/>
                        </a:rPr>
                        <a:t>2019</a:t>
                      </a:r>
                      <a:r>
                        <a:rPr kumimoji="1" lang="ja-JP" altLang="en-US" sz="1200" b="0" i="0" u="none" strike="noStrike" kern="1200" baseline="0" dirty="0" smtClean="0">
                          <a:solidFill>
                            <a:schemeClr val="tx1"/>
                          </a:solidFill>
                          <a:latin typeface="+mn-lt"/>
                          <a:ea typeface="+mn-ea"/>
                          <a:cs typeface="+mn-cs"/>
                        </a:rPr>
                        <a:t>年</a:t>
                      </a:r>
                      <a:r>
                        <a:rPr kumimoji="1" lang="en-US" altLang="ja-JP" sz="1200" b="0" i="0" u="none" strike="noStrike" kern="1200" baseline="0" dirty="0" smtClean="0">
                          <a:solidFill>
                            <a:schemeClr val="tx1"/>
                          </a:solidFill>
                          <a:latin typeface="+mn-lt"/>
                          <a:ea typeface="+mn-ea"/>
                          <a:cs typeface="+mn-cs"/>
                        </a:rPr>
                        <a:t>4</a:t>
                      </a:r>
                      <a:r>
                        <a:rPr kumimoji="1" lang="ja-JP" altLang="en-US" sz="1200" b="0" i="0" u="none" strike="noStrike" kern="1200" baseline="0" dirty="0" smtClean="0">
                          <a:solidFill>
                            <a:schemeClr val="tx1"/>
                          </a:solidFill>
                          <a:latin typeface="+mn-lt"/>
                          <a:ea typeface="+mn-ea"/>
                          <a:cs typeface="+mn-cs"/>
                        </a:rPr>
                        <a:t>月に「大阪市立水都国際中学校・高等学校」を住之江区で開校</a:t>
                      </a:r>
                      <a:endParaRPr kumimoji="1" lang="en-US" altLang="ja-JP" sz="1200" b="0" i="0" u="none" strike="noStrike" kern="1200" baseline="0" dirty="0" smtClean="0">
                        <a:solidFill>
                          <a:schemeClr val="tx1"/>
                        </a:solidFill>
                        <a:latin typeface="+mn-lt"/>
                        <a:ea typeface="+mn-ea"/>
                        <a:cs typeface="+mn-cs"/>
                      </a:endParaRPr>
                    </a:p>
                    <a:p>
                      <a:r>
                        <a:rPr kumimoji="1" lang="ja-JP" altLang="en-US" sz="1200" b="0" i="0" u="none" strike="noStrike" kern="1200" baseline="0" dirty="0" smtClean="0">
                          <a:solidFill>
                            <a:schemeClr val="tx1"/>
                          </a:solidFill>
                          <a:latin typeface="+mn-lt"/>
                          <a:ea typeface="+mn-ea"/>
                          <a:cs typeface="+mn-cs"/>
                        </a:rPr>
                        <a:t>・</a:t>
                      </a:r>
                      <a:r>
                        <a:rPr kumimoji="1" lang="en-US" altLang="ja-JP" sz="1200" b="0" i="0" u="none" strike="noStrike" kern="1200" baseline="0" dirty="0" smtClean="0">
                          <a:solidFill>
                            <a:schemeClr val="tx1"/>
                          </a:solidFill>
                          <a:latin typeface="+mn-lt"/>
                          <a:ea typeface="+mn-ea"/>
                          <a:cs typeface="+mn-cs"/>
                        </a:rPr>
                        <a:t>2018</a:t>
                      </a:r>
                      <a:r>
                        <a:rPr kumimoji="1" lang="ja-JP" altLang="en-US" sz="1200" b="0" i="0" u="none" strike="noStrike" kern="1200" baseline="0" dirty="0" smtClean="0">
                          <a:solidFill>
                            <a:schemeClr val="tx1"/>
                          </a:solidFill>
                          <a:latin typeface="+mn-lt"/>
                          <a:ea typeface="+mn-ea"/>
                          <a:cs typeface="+mn-cs"/>
                        </a:rPr>
                        <a:t>年度は、校舎等の増改築工事の実施、「国際バカロレアコース」の導入に向けた準備</a:t>
                      </a:r>
                      <a:endParaRPr kumimoji="1" lang="en-US" altLang="ja-JP" sz="1200" b="0" i="0" u="none" strike="noStrike" kern="1200" baseline="0" dirty="0" smtClean="0">
                        <a:solidFill>
                          <a:schemeClr val="tx1"/>
                        </a:solidFill>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ja-JP" altLang="en-US" sz="1200" dirty="0" smtClean="0">
                          <a:solidFill>
                            <a:schemeClr val="tx1"/>
                          </a:solidFill>
                        </a:rPr>
                        <a:t>（</a:t>
                      </a:r>
                      <a:r>
                        <a:rPr lang="en-US" altLang="ja-JP" sz="1200" u="sng" dirty="0" smtClean="0">
                          <a:solidFill>
                            <a:schemeClr val="tx1"/>
                          </a:solidFill>
                        </a:rPr>
                        <a:t>2018</a:t>
                      </a:r>
                      <a:r>
                        <a:rPr lang="ja-JP" altLang="en-US" sz="1200" u="sng" dirty="0" smtClean="0">
                          <a:solidFill>
                            <a:schemeClr val="tx1"/>
                          </a:solidFill>
                        </a:rPr>
                        <a:t>予算：</a:t>
                      </a:r>
                      <a:r>
                        <a:rPr lang="en-US" altLang="ja-JP" sz="1200" u="sng" dirty="0" smtClean="0">
                          <a:solidFill>
                            <a:schemeClr val="tx1"/>
                          </a:solidFill>
                        </a:rPr>
                        <a:t>11</a:t>
                      </a:r>
                      <a:r>
                        <a:rPr lang="ja-JP" altLang="en-US" sz="1200" u="sng" dirty="0" smtClean="0">
                          <a:solidFill>
                            <a:schemeClr val="tx1"/>
                          </a:solidFill>
                        </a:rPr>
                        <a:t>億円</a:t>
                      </a:r>
                      <a:r>
                        <a:rPr lang="ja-JP" altLang="en-US" sz="1200" dirty="0" smtClean="0">
                          <a:solidFill>
                            <a:schemeClr val="tx1"/>
                          </a:solidFill>
                        </a:rPr>
                        <a:t>）</a:t>
                      </a:r>
                      <a:endParaRPr kumimoji="1" lang="en-US" altLang="ja-JP" sz="1200" dirty="0">
                        <a:solidFill>
                          <a:schemeClr val="tx1"/>
                        </a:solidFill>
                      </a:endParaRPr>
                    </a:p>
                  </a:txBody>
                  <a:tcPr>
                    <a:lnR w="12700" cap="flat" cmpd="sng" algn="ctr">
                      <a:solidFill>
                        <a:schemeClr val="tx1"/>
                      </a:solidFill>
                      <a:prstDash val="lgDash"/>
                      <a:round/>
                      <a:headEnd type="none" w="med" len="med"/>
                      <a:tailEnd type="none" w="med" len="med"/>
                    </a:lnR>
                    <a:lnBlToTr w="12700" cap="flat" cmpd="sng" algn="ctr">
                      <a:noFill/>
                      <a:prstDash val="solid"/>
                      <a:round/>
                      <a:headEnd type="none" w="med" len="med"/>
                      <a:tailEnd type="none" w="med" len="med"/>
                    </a:lnBlToTr>
                  </a:tcPr>
                </a:tc>
                <a:tc>
                  <a:txBody>
                    <a:bodyPr/>
                    <a:lstStyle/>
                    <a:p>
                      <a:r>
                        <a:rPr kumimoji="1" lang="ja-JP" altLang="en-US" sz="1200" dirty="0" smtClean="0">
                          <a:solidFill>
                            <a:schemeClr val="tx1"/>
                          </a:solidFill>
                        </a:rPr>
                        <a:t>・</a:t>
                      </a:r>
                      <a:r>
                        <a:rPr kumimoji="1" lang="en-US" altLang="ja-JP" sz="1200" dirty="0" smtClean="0">
                          <a:solidFill>
                            <a:schemeClr val="tx1"/>
                          </a:solidFill>
                        </a:rPr>
                        <a:t>2020</a:t>
                      </a:r>
                      <a:r>
                        <a:rPr kumimoji="1" lang="ja-JP" altLang="en-US" sz="1200" dirty="0" smtClean="0">
                          <a:solidFill>
                            <a:schemeClr val="tx1"/>
                          </a:solidFill>
                        </a:rPr>
                        <a:t>年</a:t>
                      </a:r>
                      <a:r>
                        <a:rPr kumimoji="1" lang="en-US" altLang="ja-JP" sz="1200" dirty="0" smtClean="0">
                          <a:solidFill>
                            <a:schemeClr val="tx1"/>
                          </a:solidFill>
                        </a:rPr>
                        <a:t>2</a:t>
                      </a:r>
                      <a:r>
                        <a:rPr kumimoji="1" lang="ja-JP" altLang="en-US" sz="1200" dirty="0" smtClean="0">
                          <a:solidFill>
                            <a:schemeClr val="tx1"/>
                          </a:solidFill>
                        </a:rPr>
                        <a:t>月：国際バカロレア認定校となる。</a:t>
                      </a:r>
                      <a:endParaRPr kumimoji="1" lang="en-US" altLang="ja-JP" sz="1200" dirty="0" smtClean="0">
                        <a:solidFill>
                          <a:schemeClr val="tx1"/>
                        </a:solidFill>
                      </a:endParaRPr>
                    </a:p>
                    <a:p>
                      <a:r>
                        <a:rPr kumimoji="1" lang="ja-JP" altLang="en-US" sz="1200" dirty="0" smtClean="0">
                          <a:solidFill>
                            <a:schemeClr val="tx1"/>
                          </a:solidFill>
                        </a:rPr>
                        <a:t>・</a:t>
                      </a:r>
                      <a:r>
                        <a:rPr kumimoji="1" lang="en-US" altLang="ja-JP" sz="1200" dirty="0" smtClean="0">
                          <a:solidFill>
                            <a:schemeClr val="tx1"/>
                          </a:solidFill>
                        </a:rPr>
                        <a:t>2020</a:t>
                      </a:r>
                      <a:r>
                        <a:rPr kumimoji="1" lang="ja-JP" altLang="en-US" sz="1200" dirty="0" smtClean="0">
                          <a:solidFill>
                            <a:schemeClr val="tx1"/>
                          </a:solidFill>
                        </a:rPr>
                        <a:t>年</a:t>
                      </a:r>
                      <a:r>
                        <a:rPr kumimoji="1" lang="en-US" altLang="ja-JP" sz="1200" dirty="0" smtClean="0">
                          <a:solidFill>
                            <a:schemeClr val="tx1"/>
                          </a:solidFill>
                        </a:rPr>
                        <a:t>4</a:t>
                      </a:r>
                      <a:r>
                        <a:rPr kumimoji="1" lang="ja-JP" altLang="en-US" sz="1200" dirty="0" smtClean="0">
                          <a:solidFill>
                            <a:schemeClr val="tx1"/>
                          </a:solidFill>
                        </a:rPr>
                        <a:t>月：</a:t>
                      </a:r>
                      <a:r>
                        <a:rPr kumimoji="1" lang="ja-JP" altLang="en-US" sz="1200" kern="1200" dirty="0" smtClean="0">
                          <a:solidFill>
                            <a:schemeClr val="tx1"/>
                          </a:solidFill>
                          <a:latin typeface="+mn-lt"/>
                          <a:ea typeface="+mn-ea"/>
                          <a:cs typeface="+mn-cs"/>
                        </a:rPr>
                        <a:t>国際バカロレアコース</a:t>
                      </a:r>
                      <a:r>
                        <a:rPr kumimoji="1" lang="ja-JP" altLang="en-US" sz="1200" dirty="0" smtClean="0">
                          <a:solidFill>
                            <a:schemeClr val="tx1"/>
                          </a:solidFill>
                        </a:rPr>
                        <a:t>開設</a:t>
                      </a:r>
                      <a:endParaRPr kumimoji="1" lang="en-US" altLang="ja-JP" sz="1200" dirty="0" smtClean="0">
                        <a:solidFill>
                          <a:schemeClr val="tx1"/>
                        </a:solidFill>
                      </a:endParaRPr>
                    </a:p>
                    <a:p>
                      <a:r>
                        <a:rPr kumimoji="1" lang="ja-JP" altLang="en-US" sz="1200" dirty="0" smtClean="0">
                          <a:solidFill>
                            <a:schemeClr val="tx1"/>
                          </a:solidFill>
                        </a:rPr>
                        <a:t>・</a:t>
                      </a:r>
                      <a:r>
                        <a:rPr kumimoji="1" lang="en-US" altLang="ja-JP" sz="1200" dirty="0" smtClean="0">
                          <a:solidFill>
                            <a:schemeClr val="tx1"/>
                          </a:solidFill>
                        </a:rPr>
                        <a:t>2022</a:t>
                      </a:r>
                      <a:r>
                        <a:rPr kumimoji="1" lang="ja-JP" altLang="en-US" sz="1200" dirty="0" smtClean="0">
                          <a:solidFill>
                            <a:schemeClr val="tx1"/>
                          </a:solidFill>
                        </a:rPr>
                        <a:t>年</a:t>
                      </a:r>
                      <a:r>
                        <a:rPr kumimoji="1" lang="en-US" altLang="ja-JP" sz="1200" dirty="0" smtClean="0">
                          <a:solidFill>
                            <a:schemeClr val="tx1"/>
                          </a:solidFill>
                        </a:rPr>
                        <a:t>4</a:t>
                      </a:r>
                      <a:r>
                        <a:rPr kumimoji="1" lang="ja-JP" altLang="en-US" sz="1200" dirty="0" smtClean="0">
                          <a:solidFill>
                            <a:schemeClr val="tx1"/>
                          </a:solidFill>
                        </a:rPr>
                        <a:t>月：大阪府へ移管</a:t>
                      </a:r>
                      <a:endParaRPr kumimoji="1" lang="en-US" altLang="ja-JP" sz="1200" dirty="0" smtClean="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ja-JP" altLang="en-US" sz="1200" dirty="0" smtClean="0">
                          <a:solidFill>
                            <a:schemeClr val="tx1"/>
                          </a:solidFill>
                        </a:rPr>
                        <a:t>（</a:t>
                      </a:r>
                      <a:r>
                        <a:rPr lang="en-US" altLang="ja-JP" sz="1200" u="sng" dirty="0" smtClean="0">
                          <a:solidFill>
                            <a:schemeClr val="tx1"/>
                          </a:solidFill>
                        </a:rPr>
                        <a:t>2022</a:t>
                      </a:r>
                      <a:r>
                        <a:rPr lang="ja-JP" altLang="en-US" sz="1200" u="sng" dirty="0" smtClean="0">
                          <a:solidFill>
                            <a:schemeClr val="tx1"/>
                          </a:solidFill>
                        </a:rPr>
                        <a:t>予算：</a:t>
                      </a:r>
                      <a:r>
                        <a:rPr lang="en-US" altLang="ja-JP" sz="1200" u="sng" dirty="0" smtClean="0">
                          <a:solidFill>
                            <a:schemeClr val="tx1"/>
                          </a:solidFill>
                        </a:rPr>
                        <a:t>47</a:t>
                      </a:r>
                      <a:r>
                        <a:rPr lang="ja-JP" altLang="en-US" sz="1200" u="sng" dirty="0" smtClean="0">
                          <a:solidFill>
                            <a:schemeClr val="tx1"/>
                          </a:solidFill>
                        </a:rPr>
                        <a:t>億円</a:t>
                      </a:r>
                      <a:r>
                        <a:rPr lang="ja-JP" altLang="en-US" sz="1200" dirty="0" smtClean="0">
                          <a:solidFill>
                            <a:schemeClr val="tx1"/>
                          </a:solidFill>
                        </a:rPr>
                        <a:t>）</a:t>
                      </a:r>
                      <a:endParaRPr kumimoji="1" lang="en-US" altLang="ja-JP" sz="1200" dirty="0" smtClean="0">
                        <a:solidFill>
                          <a:schemeClr val="tx1"/>
                        </a:solidFill>
                      </a:endParaRPr>
                    </a:p>
                    <a:p>
                      <a:endParaRPr kumimoji="1" lang="en-US" altLang="ja-JP" sz="1200" dirty="0" smtClean="0">
                        <a:solidFill>
                          <a:schemeClr val="tx1"/>
                        </a:solidFill>
                      </a:endParaRPr>
                    </a:p>
                    <a:p>
                      <a:pPr marL="0" algn="l" defTabSz="914400" rtl="0" eaLnBrk="1" latinLnBrk="0" hangingPunct="1"/>
                      <a:r>
                        <a:rPr kumimoji="1" lang="ja-JP" altLang="en-US" sz="1200" kern="1200" dirty="0" smtClean="0">
                          <a:solidFill>
                            <a:schemeClr val="tx1"/>
                          </a:solidFill>
                          <a:latin typeface="+mn-lt"/>
                          <a:ea typeface="+mn-ea"/>
                          <a:cs typeface="+mn-cs"/>
                        </a:rPr>
                        <a:t>入学者数（応募者数）</a:t>
                      </a:r>
                      <a:endParaRPr kumimoji="1" lang="en-US" altLang="ja-JP" sz="1200" kern="1200" dirty="0" smtClean="0">
                        <a:solidFill>
                          <a:schemeClr val="tx1"/>
                        </a:solidFill>
                        <a:latin typeface="+mn-lt"/>
                        <a:ea typeface="+mn-ea"/>
                        <a:cs typeface="+mn-cs"/>
                      </a:endParaRPr>
                    </a:p>
                    <a:p>
                      <a:pPr marL="0" algn="l" defTabSz="914400" rtl="0" eaLnBrk="1" latinLnBrk="0" hangingPunct="1"/>
                      <a:r>
                        <a:rPr kumimoji="1" lang="en-US" altLang="ja-JP" sz="1200" kern="1200" dirty="0" smtClean="0">
                          <a:solidFill>
                            <a:schemeClr val="tx1"/>
                          </a:solidFill>
                          <a:latin typeface="+mn-lt"/>
                          <a:ea typeface="+mn-ea"/>
                          <a:cs typeface="+mn-cs"/>
                        </a:rPr>
                        <a:t>2019</a:t>
                      </a:r>
                      <a:r>
                        <a:rPr kumimoji="1" lang="ja-JP" altLang="en-US" sz="1200" kern="1200" dirty="0" smtClean="0">
                          <a:solidFill>
                            <a:schemeClr val="tx1"/>
                          </a:solidFill>
                          <a:latin typeface="+mn-lt"/>
                          <a:ea typeface="+mn-ea"/>
                          <a:cs typeface="+mn-cs"/>
                        </a:rPr>
                        <a:t>年度　</a:t>
                      </a:r>
                      <a:r>
                        <a:rPr kumimoji="1" lang="en-US" altLang="ja-JP" sz="1200" kern="1200" dirty="0" smtClean="0">
                          <a:solidFill>
                            <a:schemeClr val="tx1"/>
                          </a:solidFill>
                          <a:latin typeface="+mn-lt"/>
                          <a:ea typeface="+mn-ea"/>
                          <a:cs typeface="+mn-cs"/>
                        </a:rPr>
                        <a:t>80</a:t>
                      </a:r>
                      <a:r>
                        <a:rPr kumimoji="1" lang="ja-JP" altLang="en-US" sz="1200" kern="1200" dirty="0" smtClean="0">
                          <a:solidFill>
                            <a:schemeClr val="tx1"/>
                          </a:solidFill>
                          <a:latin typeface="+mn-lt"/>
                          <a:ea typeface="+mn-ea"/>
                          <a:cs typeface="+mn-cs"/>
                        </a:rPr>
                        <a:t>名（</a:t>
                      </a:r>
                      <a:r>
                        <a:rPr kumimoji="1" lang="en-US" altLang="ja-JP" sz="1200" kern="1200" dirty="0" smtClean="0">
                          <a:solidFill>
                            <a:schemeClr val="tx1"/>
                          </a:solidFill>
                          <a:latin typeface="+mn-lt"/>
                          <a:ea typeface="+mn-ea"/>
                          <a:cs typeface="+mn-cs"/>
                        </a:rPr>
                        <a:t>593</a:t>
                      </a:r>
                      <a:r>
                        <a:rPr kumimoji="1" lang="ja-JP" altLang="en-US" sz="1200" kern="1200" dirty="0" smtClean="0">
                          <a:solidFill>
                            <a:schemeClr val="tx1"/>
                          </a:solidFill>
                          <a:latin typeface="+mn-lt"/>
                          <a:ea typeface="+mn-ea"/>
                          <a:cs typeface="+mn-cs"/>
                        </a:rPr>
                        <a:t>名）</a:t>
                      </a:r>
                      <a:endParaRPr kumimoji="1" lang="en-US" altLang="ja-JP" sz="1200" kern="1200" dirty="0" smtClean="0">
                        <a:solidFill>
                          <a:schemeClr val="tx1"/>
                        </a:solidFill>
                        <a:latin typeface="+mn-lt"/>
                        <a:ea typeface="+mn-ea"/>
                        <a:cs typeface="+mn-cs"/>
                      </a:endParaRPr>
                    </a:p>
                    <a:p>
                      <a:pPr marL="0" algn="l" defTabSz="914400" rtl="0" eaLnBrk="1" latinLnBrk="0" hangingPunct="1"/>
                      <a:r>
                        <a:rPr kumimoji="1" lang="en-US" altLang="ja-JP" sz="1200" kern="1200" dirty="0" smtClean="0">
                          <a:solidFill>
                            <a:schemeClr val="tx1"/>
                          </a:solidFill>
                          <a:latin typeface="+mn-lt"/>
                          <a:ea typeface="+mn-ea"/>
                          <a:cs typeface="+mn-cs"/>
                        </a:rPr>
                        <a:t>2020</a:t>
                      </a:r>
                      <a:r>
                        <a:rPr kumimoji="1" lang="ja-JP" altLang="en-US" sz="1200" kern="1200" dirty="0" smtClean="0">
                          <a:solidFill>
                            <a:schemeClr val="tx1"/>
                          </a:solidFill>
                          <a:latin typeface="+mn-lt"/>
                          <a:ea typeface="+mn-ea"/>
                          <a:cs typeface="+mn-cs"/>
                        </a:rPr>
                        <a:t>年度　</a:t>
                      </a:r>
                      <a:r>
                        <a:rPr kumimoji="1" lang="en-US" altLang="ja-JP" sz="1200" kern="1200" dirty="0" smtClean="0">
                          <a:solidFill>
                            <a:schemeClr val="tx1"/>
                          </a:solidFill>
                          <a:latin typeface="+mn-lt"/>
                          <a:ea typeface="+mn-ea"/>
                          <a:cs typeface="+mn-cs"/>
                        </a:rPr>
                        <a:t>80</a:t>
                      </a:r>
                      <a:r>
                        <a:rPr kumimoji="1" lang="ja-JP" altLang="en-US" sz="1200" kern="1200" dirty="0" smtClean="0">
                          <a:solidFill>
                            <a:schemeClr val="tx1"/>
                          </a:solidFill>
                          <a:latin typeface="+mn-lt"/>
                          <a:ea typeface="+mn-ea"/>
                          <a:cs typeface="+mn-cs"/>
                        </a:rPr>
                        <a:t>名（</a:t>
                      </a:r>
                      <a:r>
                        <a:rPr kumimoji="1" lang="en-US" altLang="ja-JP" sz="1200" kern="1200" dirty="0" smtClean="0">
                          <a:solidFill>
                            <a:schemeClr val="tx1"/>
                          </a:solidFill>
                          <a:latin typeface="+mn-lt"/>
                          <a:ea typeface="+mn-ea"/>
                          <a:cs typeface="+mn-cs"/>
                        </a:rPr>
                        <a:t>497</a:t>
                      </a:r>
                      <a:r>
                        <a:rPr kumimoji="1" lang="ja-JP" altLang="en-US" sz="1200" kern="1200" dirty="0" smtClean="0">
                          <a:solidFill>
                            <a:schemeClr val="tx1"/>
                          </a:solidFill>
                          <a:latin typeface="+mn-lt"/>
                          <a:ea typeface="+mn-ea"/>
                          <a:cs typeface="+mn-cs"/>
                        </a:rPr>
                        <a:t>名）</a:t>
                      </a:r>
                      <a:endParaRPr kumimoji="1" lang="en-US" altLang="ja-JP" sz="1200" kern="1200" dirty="0" smtClean="0">
                        <a:solidFill>
                          <a:schemeClr val="tx1"/>
                        </a:solidFill>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kern="1200" dirty="0" smtClean="0">
                          <a:solidFill>
                            <a:schemeClr val="tx1"/>
                          </a:solidFill>
                          <a:latin typeface="+mn-lt"/>
                          <a:ea typeface="+mn-ea"/>
                          <a:cs typeface="+mn-cs"/>
                        </a:rPr>
                        <a:t>2021</a:t>
                      </a:r>
                      <a:r>
                        <a:rPr kumimoji="1" lang="ja-JP" altLang="en-US" sz="1200" kern="1200" dirty="0" smtClean="0">
                          <a:solidFill>
                            <a:schemeClr val="tx1"/>
                          </a:solidFill>
                          <a:latin typeface="+mn-lt"/>
                          <a:ea typeface="+mn-ea"/>
                          <a:cs typeface="+mn-cs"/>
                        </a:rPr>
                        <a:t>年度　</a:t>
                      </a:r>
                      <a:r>
                        <a:rPr kumimoji="1" lang="en-US" altLang="ja-JP" sz="1200" kern="1200" dirty="0" smtClean="0">
                          <a:solidFill>
                            <a:schemeClr val="tx1"/>
                          </a:solidFill>
                          <a:latin typeface="+mn-lt"/>
                          <a:ea typeface="+mn-ea"/>
                          <a:cs typeface="+mn-cs"/>
                        </a:rPr>
                        <a:t>80</a:t>
                      </a:r>
                      <a:r>
                        <a:rPr kumimoji="1" lang="ja-JP" altLang="en-US" sz="1200" kern="1200" dirty="0" smtClean="0">
                          <a:solidFill>
                            <a:schemeClr val="tx1"/>
                          </a:solidFill>
                          <a:latin typeface="+mn-lt"/>
                          <a:ea typeface="+mn-ea"/>
                          <a:cs typeface="+mn-cs"/>
                        </a:rPr>
                        <a:t>名（</a:t>
                      </a:r>
                      <a:r>
                        <a:rPr kumimoji="1" lang="en-US" altLang="ja-JP" sz="1200" kern="1200" dirty="0" smtClean="0">
                          <a:solidFill>
                            <a:schemeClr val="tx1"/>
                          </a:solidFill>
                          <a:latin typeface="+mn-lt"/>
                          <a:ea typeface="+mn-ea"/>
                          <a:cs typeface="+mn-cs"/>
                        </a:rPr>
                        <a:t>462</a:t>
                      </a:r>
                      <a:r>
                        <a:rPr kumimoji="1" lang="ja-JP" altLang="en-US" sz="1200" kern="1200" dirty="0" smtClean="0">
                          <a:solidFill>
                            <a:schemeClr val="tx1"/>
                          </a:solidFill>
                          <a:latin typeface="+mn-lt"/>
                          <a:ea typeface="+mn-ea"/>
                          <a:cs typeface="+mn-cs"/>
                        </a:rPr>
                        <a:t>名）</a:t>
                      </a:r>
                      <a:endParaRPr kumimoji="1" lang="en-US" altLang="ja-JP" sz="1200" kern="1200" dirty="0" smtClean="0">
                        <a:solidFill>
                          <a:schemeClr val="tx1"/>
                        </a:solidFill>
                        <a:latin typeface="+mn-lt"/>
                        <a:ea typeface="+mn-ea"/>
                        <a:cs typeface="+mn-cs"/>
                      </a:endParaRPr>
                    </a:p>
                    <a:p>
                      <a:endParaRPr kumimoji="1" lang="en-US" altLang="ja-JP" sz="1200" dirty="0">
                        <a:solidFill>
                          <a:schemeClr val="tx1"/>
                        </a:solidFill>
                      </a:endParaRPr>
                    </a:p>
                  </a:txBody>
                  <a:tcPr>
                    <a:lnL w="12700" cap="flat" cmpd="sng" algn="ctr">
                      <a:solidFill>
                        <a:schemeClr val="tx1"/>
                      </a:solidFill>
                      <a:prstDash val="lgDash"/>
                      <a:round/>
                      <a:headEnd type="none" w="med" len="med"/>
                      <a:tailEnd type="none" w="med" len="med"/>
                    </a:lnL>
                  </a:tcPr>
                </a:tc>
                <a:extLst>
                  <a:ext uri="{0D108BD9-81ED-4DB2-BD59-A6C34878D82A}">
                    <a16:rowId xmlns:a16="http://schemas.microsoft.com/office/drawing/2014/main" val="10002"/>
                  </a:ext>
                </a:extLst>
              </a:tr>
            </a:tbl>
          </a:graphicData>
        </a:graphic>
      </p:graphicFrame>
      <p:sp>
        <p:nvSpPr>
          <p:cNvPr id="9" name="角丸四角形 8"/>
          <p:cNvSpPr/>
          <p:nvPr/>
        </p:nvSpPr>
        <p:spPr>
          <a:xfrm>
            <a:off x="279300" y="608573"/>
            <a:ext cx="1268364" cy="343689"/>
          </a:xfrm>
          <a:prstGeom prst="roundRect">
            <a:avLst/>
          </a:prstGeom>
          <a:noFill/>
          <a:effectLst/>
        </p:spPr>
        <p:style>
          <a:lnRef idx="1">
            <a:schemeClr val="accent1"/>
          </a:lnRef>
          <a:fillRef idx="2">
            <a:schemeClr val="accent1"/>
          </a:fillRef>
          <a:effectRef idx="1">
            <a:schemeClr val="accent1"/>
          </a:effectRef>
          <a:fontRef idx="minor">
            <a:schemeClr val="dk1"/>
          </a:fontRef>
        </p:style>
        <p:txBody>
          <a:bodyPr vert="horz"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教　育　②</a:t>
            </a:r>
          </a:p>
        </p:txBody>
      </p:sp>
      <p:sp>
        <p:nvSpPr>
          <p:cNvPr id="10" name="テキスト ボックス 9"/>
          <p:cNvSpPr txBox="1"/>
          <p:nvPr/>
        </p:nvSpPr>
        <p:spPr>
          <a:xfrm>
            <a:off x="251520" y="232182"/>
            <a:ext cx="7704856"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③　新規・拡充した施策・事業の概要</a:t>
            </a:r>
          </a:p>
        </p:txBody>
      </p:sp>
      <p:cxnSp>
        <p:nvCxnSpPr>
          <p:cNvPr id="11" name="直線コネクタ 10"/>
          <p:cNvCxnSpPr/>
          <p:nvPr/>
        </p:nvCxnSpPr>
        <p:spPr>
          <a:xfrm>
            <a:off x="251520" y="520214"/>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2" name="二等辺三角形 11"/>
          <p:cNvSpPr/>
          <p:nvPr/>
        </p:nvSpPr>
        <p:spPr>
          <a:xfrm rot="5400000">
            <a:off x="3469842" y="1190324"/>
            <a:ext cx="216024" cy="459980"/>
          </a:xfrm>
          <a:prstGeom prst="triangle">
            <a:avLst/>
          </a:prstGeom>
        </p:spPr>
        <p:style>
          <a:lnRef idx="1">
            <a:schemeClr val="accent2"/>
          </a:lnRef>
          <a:fillRef idx="2">
            <a:schemeClr val="accent2"/>
          </a:fillRef>
          <a:effectRef idx="1">
            <a:schemeClr val="accent2"/>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6" name="テキスト ボックス 36"/>
          <p:cNvSpPr txBox="1"/>
          <p:nvPr/>
        </p:nvSpPr>
        <p:spPr>
          <a:xfrm>
            <a:off x="55366" y="44624"/>
            <a:ext cx="3491880"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Ⅰ</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　政策の刷新・現役世代の重点投資（子育て</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教育）</a:t>
            </a:r>
          </a:p>
        </p:txBody>
      </p:sp>
      <p:sp>
        <p:nvSpPr>
          <p:cNvPr id="2" name="スライド番号プレースホルダー 1"/>
          <p:cNvSpPr>
            <a:spLocks noGrp="1"/>
          </p:cNvSpPr>
          <p:nvPr>
            <p:ph type="sldNum" sz="quarter" idx="12"/>
          </p:nvPr>
        </p:nvSpPr>
        <p:spPr/>
        <p:txBody>
          <a:bodyPr/>
          <a:lstStyle/>
          <a:p>
            <a:fld id="{CCEC3038-1CF1-4B63-9920-55248DCFBA97}" type="slidenum">
              <a:rPr kumimoji="1" lang="ja-JP" altLang="en-US" smtClean="0"/>
              <a:pPr/>
              <a:t>13</a:t>
            </a:fld>
            <a:endParaRPr kumimoji="1" lang="ja-JP" altLang="en-US"/>
          </a:p>
        </p:txBody>
      </p:sp>
    </p:spTree>
    <p:extLst>
      <p:ext uri="{BB962C8B-B14F-4D97-AF65-F5344CB8AC3E}">
        <p14:creationId xmlns:p14="http://schemas.microsoft.com/office/powerpoint/2010/main" val="2047405566"/>
      </p:ext>
    </p:extLst>
  </p:cSld>
  <p:clrMapOvr>
    <a:masterClrMapping/>
  </p:clrMapOvr>
  <p:timing>
    <p:tnLst>
      <p:par>
        <p:cTn id="1" dur="indefinite" restart="never" nodeType="tmRoot"/>
      </p:par>
    </p:tnLst>
  </p:timing>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図 6"/>
          <p:cNvPicPr>
            <a:picLocks noChangeAspect="1"/>
          </p:cNvPicPr>
          <p:nvPr/>
        </p:nvPicPr>
        <p:blipFill>
          <a:blip r:embed="rId3"/>
          <a:stretch>
            <a:fillRect/>
          </a:stretch>
        </p:blipFill>
        <p:spPr>
          <a:xfrm>
            <a:off x="144000" y="2232000"/>
            <a:ext cx="9217951" cy="4401693"/>
          </a:xfrm>
          <a:prstGeom prst="rect">
            <a:avLst/>
          </a:prstGeom>
        </p:spPr>
      </p:pic>
      <p:cxnSp>
        <p:nvCxnSpPr>
          <p:cNvPr id="4" name="直線コネクタ 3"/>
          <p:cNvCxnSpPr/>
          <p:nvPr/>
        </p:nvCxnSpPr>
        <p:spPr>
          <a:xfrm>
            <a:off x="3605834" y="4567480"/>
            <a:ext cx="2326154" cy="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33" name="直線コネクタ 32"/>
          <p:cNvCxnSpPr/>
          <p:nvPr/>
        </p:nvCxnSpPr>
        <p:spPr>
          <a:xfrm>
            <a:off x="3609157" y="4672829"/>
            <a:ext cx="2326154" cy="0"/>
          </a:xfrm>
          <a:prstGeom prst="line">
            <a:avLst/>
          </a:prstGeom>
          <a:ln w="12700">
            <a:solidFill>
              <a:schemeClr val="tx1"/>
            </a:solidFill>
            <a:prstDash val="sysDash"/>
          </a:ln>
          <a:effectLst/>
        </p:spPr>
        <p:style>
          <a:lnRef idx="2">
            <a:schemeClr val="accent1"/>
          </a:lnRef>
          <a:fillRef idx="0">
            <a:schemeClr val="accent1"/>
          </a:fillRef>
          <a:effectRef idx="1">
            <a:schemeClr val="accent1"/>
          </a:effectRef>
          <a:fontRef idx="minor">
            <a:schemeClr val="tx1"/>
          </a:fontRef>
        </p:style>
      </p:cxnSp>
      <p:graphicFrame>
        <p:nvGraphicFramePr>
          <p:cNvPr id="43" name="グラフ 42"/>
          <p:cNvGraphicFramePr/>
          <p:nvPr/>
        </p:nvGraphicFramePr>
        <p:xfrm>
          <a:off x="6100785" y="2225333"/>
          <a:ext cx="3256977" cy="4402667"/>
        </p:xfrm>
        <a:graphic>
          <a:graphicData uri="http://schemas.openxmlformats.org/drawingml/2006/chart">
            <c:chart xmlns:c="http://schemas.openxmlformats.org/drawingml/2006/chart" xmlns:r="http://schemas.openxmlformats.org/officeDocument/2006/relationships" r:id="rId4"/>
          </a:graphicData>
        </a:graphic>
      </p:graphicFrame>
      <p:cxnSp>
        <p:nvCxnSpPr>
          <p:cNvPr id="45" name="直線コネクタ 44"/>
          <p:cNvCxnSpPr/>
          <p:nvPr/>
        </p:nvCxnSpPr>
        <p:spPr>
          <a:xfrm>
            <a:off x="514073" y="4536796"/>
            <a:ext cx="2326154" cy="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46" name="直線コネクタ 45"/>
          <p:cNvCxnSpPr/>
          <p:nvPr/>
        </p:nvCxnSpPr>
        <p:spPr>
          <a:xfrm>
            <a:off x="517654" y="4855608"/>
            <a:ext cx="2326154" cy="0"/>
          </a:xfrm>
          <a:prstGeom prst="line">
            <a:avLst/>
          </a:prstGeom>
          <a:ln w="12700">
            <a:solidFill>
              <a:schemeClr val="tx1"/>
            </a:solidFill>
            <a:prstDash val="sysDash"/>
          </a:ln>
          <a:effectLst/>
        </p:spPr>
        <p:style>
          <a:lnRef idx="2">
            <a:schemeClr val="accent1"/>
          </a:lnRef>
          <a:fillRef idx="0">
            <a:schemeClr val="accent1"/>
          </a:fillRef>
          <a:effectRef idx="1">
            <a:schemeClr val="accent1"/>
          </a:effectRef>
          <a:fontRef idx="minor">
            <a:schemeClr val="tx1"/>
          </a:fontRef>
        </p:style>
      </p:cxnSp>
      <p:cxnSp>
        <p:nvCxnSpPr>
          <p:cNvPr id="12" name="直線コネクタ 11"/>
          <p:cNvCxnSpPr/>
          <p:nvPr/>
        </p:nvCxnSpPr>
        <p:spPr>
          <a:xfrm>
            <a:off x="6629213" y="3991416"/>
            <a:ext cx="2326154" cy="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3" name="直線コネクタ 12"/>
          <p:cNvCxnSpPr/>
          <p:nvPr/>
        </p:nvCxnSpPr>
        <p:spPr>
          <a:xfrm>
            <a:off x="6632537" y="4639488"/>
            <a:ext cx="2326154" cy="0"/>
          </a:xfrm>
          <a:prstGeom prst="line">
            <a:avLst/>
          </a:prstGeom>
          <a:ln w="12700">
            <a:solidFill>
              <a:schemeClr val="tx1"/>
            </a:solidFill>
            <a:prstDash val="sysDash"/>
          </a:ln>
          <a:effectLst/>
        </p:spPr>
        <p:style>
          <a:lnRef idx="2">
            <a:schemeClr val="accent1"/>
          </a:lnRef>
          <a:fillRef idx="0">
            <a:schemeClr val="accent1"/>
          </a:fillRef>
          <a:effectRef idx="1">
            <a:schemeClr val="accent1"/>
          </a:effectRef>
          <a:fontRef idx="minor">
            <a:schemeClr val="tx1"/>
          </a:fontRef>
        </p:style>
      </p:cxnSp>
      <p:sp>
        <p:nvSpPr>
          <p:cNvPr id="3" name="テキスト ボックス 2"/>
          <p:cNvSpPr txBox="1"/>
          <p:nvPr/>
        </p:nvSpPr>
        <p:spPr>
          <a:xfrm>
            <a:off x="802628" y="2020342"/>
            <a:ext cx="2077813" cy="276999"/>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規模（展示面積） （</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2016</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年度）</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5" name="テキスト ボックス 14"/>
          <p:cNvSpPr txBox="1"/>
          <p:nvPr/>
        </p:nvSpPr>
        <p:spPr>
          <a:xfrm>
            <a:off x="3973695" y="2068994"/>
            <a:ext cx="1590432"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入館者数 </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(2016</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年度</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7" name="テキスト ボックス 16"/>
          <p:cNvSpPr txBox="1"/>
          <p:nvPr/>
        </p:nvSpPr>
        <p:spPr>
          <a:xfrm>
            <a:off x="7136743" y="2086833"/>
            <a:ext cx="1489587"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事業費 </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(2016</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年度</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cxnSp>
        <p:nvCxnSpPr>
          <p:cNvPr id="19" name="直線コネクタ 18"/>
          <p:cNvCxnSpPr/>
          <p:nvPr/>
        </p:nvCxnSpPr>
        <p:spPr>
          <a:xfrm>
            <a:off x="1459038" y="2551256"/>
            <a:ext cx="664615" cy="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20" name="直線コネクタ 19"/>
          <p:cNvCxnSpPr/>
          <p:nvPr/>
        </p:nvCxnSpPr>
        <p:spPr>
          <a:xfrm>
            <a:off x="1459038" y="2911296"/>
            <a:ext cx="664615" cy="0"/>
          </a:xfrm>
          <a:prstGeom prst="line">
            <a:avLst/>
          </a:prstGeom>
          <a:ln w="12700">
            <a:solidFill>
              <a:schemeClr val="tx1"/>
            </a:solidFill>
            <a:prstDash val="sysDash"/>
          </a:ln>
          <a:effectLst/>
        </p:spPr>
        <p:style>
          <a:lnRef idx="2">
            <a:schemeClr val="accent1"/>
          </a:lnRef>
          <a:fillRef idx="0">
            <a:schemeClr val="accent1"/>
          </a:fillRef>
          <a:effectRef idx="1">
            <a:schemeClr val="accent1"/>
          </a:effectRef>
          <a:fontRef idx="minor">
            <a:schemeClr val="tx1"/>
          </a:fontRef>
        </p:style>
      </p:cxnSp>
      <p:sp>
        <p:nvSpPr>
          <p:cNvPr id="5" name="テキスト ボックス 4"/>
          <p:cNvSpPr txBox="1"/>
          <p:nvPr/>
        </p:nvSpPr>
        <p:spPr>
          <a:xfrm>
            <a:off x="2123728" y="2432640"/>
            <a:ext cx="723275" cy="253916"/>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国博平均</a:t>
            </a:r>
          </a:p>
        </p:txBody>
      </p:sp>
      <p:sp>
        <p:nvSpPr>
          <p:cNvPr id="21" name="テキスト ボックス 20"/>
          <p:cNvSpPr txBox="1"/>
          <p:nvPr/>
        </p:nvSpPr>
        <p:spPr>
          <a:xfrm>
            <a:off x="2123728" y="2789160"/>
            <a:ext cx="723275" cy="253916"/>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国美平均</a:t>
            </a:r>
          </a:p>
        </p:txBody>
      </p:sp>
      <p:sp>
        <p:nvSpPr>
          <p:cNvPr id="25" name="テキスト ボックス 24"/>
          <p:cNvSpPr txBox="1"/>
          <p:nvPr/>
        </p:nvSpPr>
        <p:spPr>
          <a:xfrm>
            <a:off x="179512" y="2119208"/>
            <a:ext cx="492443" cy="21544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（千</a:t>
            </a:r>
            <a:r>
              <a:rPr kumimoji="1" lang="en-US" altLang="ja-JP"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p>
        </p:txBody>
      </p:sp>
      <p:sp>
        <p:nvSpPr>
          <p:cNvPr id="26" name="テキスト ボックス 25"/>
          <p:cNvSpPr txBox="1"/>
          <p:nvPr/>
        </p:nvSpPr>
        <p:spPr>
          <a:xfrm>
            <a:off x="3131840" y="2119208"/>
            <a:ext cx="492443" cy="21544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（千人）</a:t>
            </a:r>
          </a:p>
        </p:txBody>
      </p:sp>
      <p:sp>
        <p:nvSpPr>
          <p:cNvPr id="27" name="テキスト ボックス 26"/>
          <p:cNvSpPr txBox="1"/>
          <p:nvPr/>
        </p:nvSpPr>
        <p:spPr>
          <a:xfrm>
            <a:off x="6084168" y="2119788"/>
            <a:ext cx="595035" cy="21544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（百万円）</a:t>
            </a:r>
          </a:p>
        </p:txBody>
      </p:sp>
      <p:sp>
        <p:nvSpPr>
          <p:cNvPr id="28" name="正方形/長方形 27"/>
          <p:cNvSpPr/>
          <p:nvPr/>
        </p:nvSpPr>
        <p:spPr>
          <a:xfrm>
            <a:off x="251520" y="323364"/>
            <a:ext cx="5904656" cy="369332"/>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srgbClr val="000000"/>
                </a:solidFill>
                <a:effectLst/>
                <a:uLnTx/>
                <a:uFillTx/>
                <a:latin typeface="Calibri"/>
                <a:ea typeface="ＭＳ Ｐゴシック" panose="020B0600070205080204" pitchFamily="50" charset="-128"/>
                <a:cs typeface="+mn-cs"/>
              </a:rPr>
              <a:t>本市施設の現状　（国立博物館との比較）</a:t>
            </a:r>
          </a:p>
        </p:txBody>
      </p:sp>
      <p:cxnSp>
        <p:nvCxnSpPr>
          <p:cNvPr id="29" name="直線コネクタ 28"/>
          <p:cNvCxnSpPr/>
          <p:nvPr/>
        </p:nvCxnSpPr>
        <p:spPr>
          <a:xfrm>
            <a:off x="179512" y="692696"/>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0" name="テキスト ボックス 29"/>
          <p:cNvSpPr txBox="1"/>
          <p:nvPr/>
        </p:nvSpPr>
        <p:spPr>
          <a:xfrm>
            <a:off x="179512" y="836712"/>
            <a:ext cx="8964488" cy="1015663"/>
          </a:xfrm>
          <a:prstGeom prst="rect">
            <a:avLst/>
          </a:prstGeom>
          <a:noFill/>
        </p:spPr>
        <p:txBody>
          <a:bodyPr wrap="square" rtlCol="0">
            <a:spAutoFit/>
          </a:bodyPr>
          <a:lstStyle/>
          <a:p>
            <a:pPr marL="0" marR="0" lvl="0" indent="0" algn="l" defTabSz="914400" rtl="0" eaLnBrk="1" fontAlgn="auto" latinLnBrk="0" hangingPunct="1">
              <a:lnSpc>
                <a:spcPts val="2400"/>
              </a:lnSpc>
              <a:spcBef>
                <a:spcPts val="0"/>
              </a:spcBef>
              <a:spcAft>
                <a:spcPts val="0"/>
              </a:spcAft>
              <a:buClrTx/>
              <a:buSzTx/>
              <a:buFontTx/>
              <a:buNone/>
              <a:tabLst/>
              <a:defRPr/>
            </a:pPr>
            <a:r>
              <a:rPr kumimoji="1" lang="ja-JP" altLang="en-US" sz="15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規模では、歴博は東京を除く国立並みの、市美は国立平均を上回る。</a:t>
            </a:r>
          </a:p>
          <a:p>
            <a:pPr marL="0" marR="0" lvl="0" indent="0" algn="l" defTabSz="914400" rtl="0" eaLnBrk="1" fontAlgn="auto" latinLnBrk="0" hangingPunct="1">
              <a:lnSpc>
                <a:spcPts val="2400"/>
              </a:lnSpc>
              <a:spcBef>
                <a:spcPts val="0"/>
              </a:spcBef>
              <a:spcAft>
                <a:spcPts val="0"/>
              </a:spcAft>
              <a:buClrTx/>
              <a:buSzTx/>
              <a:buFontTx/>
              <a:buNone/>
              <a:tabLst/>
              <a:defRPr/>
            </a:pPr>
            <a:r>
              <a:rPr kumimoji="1" lang="ja-JP" altLang="en-US" sz="15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観覧者では、歴博は京都国博を上回り奈良国博並の、市美は国立５館の平均と同数程度の観覧者を獲得。</a:t>
            </a:r>
          </a:p>
          <a:p>
            <a:pPr marL="0" marR="0" lvl="0" indent="0" algn="l" defTabSz="914400" rtl="0" eaLnBrk="1" fontAlgn="auto" latinLnBrk="0" hangingPunct="1">
              <a:lnSpc>
                <a:spcPts val="2400"/>
              </a:lnSpc>
              <a:spcBef>
                <a:spcPts val="0"/>
              </a:spcBef>
              <a:spcAft>
                <a:spcPts val="0"/>
              </a:spcAft>
              <a:buClrTx/>
              <a:buSzTx/>
              <a:buFontTx/>
              <a:buNone/>
              <a:tabLst/>
              <a:defRPr/>
            </a:pPr>
            <a:r>
              <a:rPr kumimoji="1" lang="ja-JP" altLang="en-US" sz="15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経費では、歴博・市美ともに国立施設よりも少ない額で運営。</a:t>
            </a:r>
          </a:p>
        </p:txBody>
      </p:sp>
      <p:sp>
        <p:nvSpPr>
          <p:cNvPr id="31" name="正方形/長方形 30"/>
          <p:cNvSpPr/>
          <p:nvPr/>
        </p:nvSpPr>
        <p:spPr>
          <a:xfrm>
            <a:off x="7891245" y="332656"/>
            <a:ext cx="1073243" cy="369332"/>
          </a:xfrm>
          <a:prstGeom prst="rect">
            <a:avLst/>
          </a:prstGeom>
          <a:noFill/>
        </p:spPr>
        <p:txBody>
          <a:bodyPr wrap="none">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Why</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p>
        </p:txBody>
      </p:sp>
      <p:sp>
        <p:nvSpPr>
          <p:cNvPr id="36" name="テキスト ボックス 35"/>
          <p:cNvSpPr txBox="1"/>
          <p:nvPr/>
        </p:nvSpPr>
        <p:spPr>
          <a:xfrm>
            <a:off x="0" y="0"/>
            <a:ext cx="4777066" cy="2616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Ⅱ</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公民連携</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経営形態の見直し</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独立行政法人化</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・博物館</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6" name="スライド番号プレースホルダー 5"/>
          <p:cNvSpPr>
            <a:spLocks noGrp="1"/>
          </p:cNvSpPr>
          <p:nvPr>
            <p:ph type="sldNum" sz="quarter" idx="12"/>
          </p:nvPr>
        </p:nvSpPr>
        <p:spPr/>
        <p:txBody>
          <a:bodyPr/>
          <a:lstStyle/>
          <a:p>
            <a:fld id="{63BC356D-1576-478B-8647-1361C6E9DFF7}" type="slidenum">
              <a:rPr lang="ja-JP" altLang="en-US" smtClean="0"/>
              <a:pPr/>
              <a:t>139</a:t>
            </a:fld>
            <a:endParaRPr lang="ja-JP" altLang="en-US"/>
          </a:p>
        </p:txBody>
      </p:sp>
    </p:spTree>
    <p:extLst>
      <p:ext uri="{BB962C8B-B14F-4D97-AF65-F5344CB8AC3E}">
        <p14:creationId xmlns:p14="http://schemas.microsoft.com/office/powerpoint/2010/main" val="3127155754"/>
      </p:ext>
    </p:extLst>
  </p:cSld>
  <p:clrMapOvr>
    <a:masterClrMapping/>
  </p:clrMapOvr>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テキスト ボックス 15"/>
          <p:cNvSpPr txBox="1"/>
          <p:nvPr/>
        </p:nvSpPr>
        <p:spPr>
          <a:xfrm>
            <a:off x="6632537" y="908720"/>
            <a:ext cx="2259942"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学芸員の年齢構成（</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7" name="テキスト ボックス 16"/>
          <p:cNvSpPr txBox="1"/>
          <p:nvPr/>
        </p:nvSpPr>
        <p:spPr>
          <a:xfrm>
            <a:off x="6477474" y="4247510"/>
            <a:ext cx="2573140" cy="52322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5</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施設（</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新美術館）の人員</a:t>
            </a: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r" defTabSz="914400" rtl="0" eaLnBrk="1" fontAlgn="auto" latinLnBrk="0" hangingPunct="1">
              <a:lnSpc>
                <a:spcPct val="100000"/>
              </a:lnSpc>
              <a:spcBef>
                <a:spcPts val="0"/>
              </a:spcBef>
              <a:spcAft>
                <a:spcPts val="0"/>
              </a:spcAft>
              <a:buClrTx/>
              <a:buSzTx/>
              <a:buFontTx/>
              <a:buNone/>
              <a:tabLst/>
              <a:defRPr/>
            </a:pP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2016</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4</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月現在</a:t>
            </a:r>
          </a:p>
        </p:txBody>
      </p:sp>
      <p:graphicFrame>
        <p:nvGraphicFramePr>
          <p:cNvPr id="18" name="表 17"/>
          <p:cNvGraphicFramePr>
            <a:graphicFrameLocks noGrp="1"/>
          </p:cNvGraphicFramePr>
          <p:nvPr/>
        </p:nvGraphicFramePr>
        <p:xfrm>
          <a:off x="317989" y="1196565"/>
          <a:ext cx="6048672" cy="3123460"/>
        </p:xfrm>
        <a:graphic>
          <a:graphicData uri="http://schemas.openxmlformats.org/drawingml/2006/table">
            <a:tbl>
              <a:tblPr firstRow="1" bandRow="1">
                <a:tableStyleId>{5C22544A-7EE6-4342-B048-85BDC9FD1C3A}</a:tableStyleId>
              </a:tblPr>
              <a:tblGrid>
                <a:gridCol w="6048672">
                  <a:extLst>
                    <a:ext uri="{9D8B030D-6E8A-4147-A177-3AD203B41FA5}">
                      <a16:colId xmlns:a16="http://schemas.microsoft.com/office/drawing/2014/main" val="20000"/>
                    </a:ext>
                  </a:extLst>
                </a:gridCol>
              </a:tblGrid>
              <a:tr h="289408">
                <a:tc>
                  <a:txBody>
                    <a:bodyPr/>
                    <a:lstStyle/>
                    <a:p>
                      <a:pPr marL="0" marR="0" indent="0" algn="l" defTabSz="914400" rtl="0" eaLnBrk="1" fontAlgn="auto" latinLnBrk="0" hangingPunct="1">
                        <a:lnSpc>
                          <a:spcPts val="1200"/>
                        </a:lnSpc>
                        <a:spcBef>
                          <a:spcPts val="0"/>
                        </a:spcBef>
                        <a:spcAft>
                          <a:spcPts val="0"/>
                        </a:spcAft>
                        <a:buClrTx/>
                        <a:buSzTx/>
                        <a:buFontTx/>
                        <a:buNone/>
                        <a:tabLst/>
                        <a:defRPr/>
                      </a:pPr>
                      <a:r>
                        <a:rPr lang="ja-JP" altLang="en-US" sz="1400" b="0" dirty="0">
                          <a:solidFill>
                            <a:srgbClr val="000000"/>
                          </a:solidFill>
                          <a:latin typeface="+mn-ea"/>
                          <a:ea typeface="+mn-ea"/>
                        </a:rPr>
                        <a:t>１．指定管理者制度の課題（期間の制約）</a:t>
                      </a:r>
                      <a:endParaRPr kumimoji="1" lang="ja-JP" altLang="en-US" sz="1400" b="0" u="none" dirty="0">
                        <a:solidFill>
                          <a:srgbClr val="000000"/>
                        </a:solidFill>
                        <a:latin typeface="+mn-ea"/>
                        <a:ea typeface="+mn-ea"/>
                      </a:endParaRPr>
                    </a:p>
                  </a:txBody>
                  <a:tcPr marL="99692" marR="99692" marT="46800" marB="468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extLst>
                  <a:ext uri="{0D108BD9-81ED-4DB2-BD59-A6C34878D82A}">
                    <a16:rowId xmlns:a16="http://schemas.microsoft.com/office/drawing/2014/main" val="10000"/>
                  </a:ext>
                </a:extLst>
              </a:tr>
              <a:tr h="260468">
                <a:tc>
                  <a:txBody>
                    <a:bodyPr/>
                    <a:lstStyle/>
                    <a:p>
                      <a:pPr marL="177800" marR="0" indent="0" algn="l" defTabSz="914400" rtl="0" eaLnBrk="1" fontAlgn="auto" latinLnBrk="0" hangingPunct="1">
                        <a:lnSpc>
                          <a:spcPts val="1200"/>
                        </a:lnSpc>
                        <a:spcBef>
                          <a:spcPts val="0"/>
                        </a:spcBef>
                        <a:spcAft>
                          <a:spcPts val="0"/>
                        </a:spcAft>
                        <a:buClrTx/>
                        <a:buSzTx/>
                        <a:buFontTx/>
                        <a:buNone/>
                        <a:tabLst/>
                        <a:defRPr/>
                      </a:pPr>
                      <a:r>
                        <a:rPr lang="ja-JP" altLang="en-US" sz="1300" dirty="0">
                          <a:latin typeface="+mn-ea"/>
                          <a:ea typeface="+mn-ea"/>
                          <a:cs typeface="メイリオ"/>
                        </a:rPr>
                        <a:t>・指定期間を超えての人材確保が困難</a:t>
                      </a:r>
                      <a:r>
                        <a:rPr lang="en-US" altLang="ja-JP" sz="1300" dirty="0">
                          <a:latin typeface="+mn-ea"/>
                          <a:ea typeface="+mn-ea"/>
                          <a:cs typeface="メイリオ"/>
                        </a:rPr>
                        <a:t>(</a:t>
                      </a:r>
                      <a:r>
                        <a:rPr lang="ja-JP" altLang="en-US" sz="1300" dirty="0">
                          <a:latin typeface="+mn-ea"/>
                          <a:ea typeface="+mn-ea"/>
                          <a:cs typeface="メイリオ"/>
                        </a:rPr>
                        <a:t>有期契約職員　事務</a:t>
                      </a:r>
                      <a:r>
                        <a:rPr lang="en-US" altLang="ja-JP" sz="1300" dirty="0">
                          <a:latin typeface="+mn-ea"/>
                          <a:ea typeface="+mn-ea"/>
                          <a:cs typeface="メイリオ"/>
                        </a:rPr>
                        <a:t>:47</a:t>
                      </a:r>
                      <a:r>
                        <a:rPr lang="ja-JP" altLang="en-US" sz="1300" dirty="0">
                          <a:latin typeface="+mn-ea"/>
                          <a:ea typeface="+mn-ea"/>
                          <a:cs typeface="メイリオ"/>
                        </a:rPr>
                        <a:t>人、学芸</a:t>
                      </a:r>
                      <a:r>
                        <a:rPr lang="en-US" altLang="ja-JP" sz="1300" dirty="0">
                          <a:latin typeface="+mn-ea"/>
                          <a:ea typeface="+mn-ea"/>
                          <a:cs typeface="メイリオ"/>
                        </a:rPr>
                        <a:t>:9</a:t>
                      </a:r>
                      <a:r>
                        <a:rPr lang="ja-JP" altLang="en-US" sz="1300" dirty="0">
                          <a:latin typeface="+mn-ea"/>
                          <a:ea typeface="+mn-ea"/>
                          <a:cs typeface="メイリオ"/>
                        </a:rPr>
                        <a:t>人</a:t>
                      </a:r>
                      <a:r>
                        <a:rPr lang="en-US" altLang="ja-JP" sz="1300" dirty="0">
                          <a:latin typeface="+mn-ea"/>
                          <a:ea typeface="+mn-ea"/>
                          <a:cs typeface="メイリオ"/>
                        </a:rPr>
                        <a:t>)</a:t>
                      </a:r>
                    </a:p>
                  </a:txBody>
                  <a:tcPr marL="33231" marR="33231" marT="46800" marB="468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noFill/>
                  </a:tcPr>
                </a:tc>
                <a:extLst>
                  <a:ext uri="{0D108BD9-81ED-4DB2-BD59-A6C34878D82A}">
                    <a16:rowId xmlns:a16="http://schemas.microsoft.com/office/drawing/2014/main" val="10001"/>
                  </a:ext>
                </a:extLst>
              </a:tr>
              <a:tr h="260468">
                <a:tc>
                  <a:txBody>
                    <a:bodyPr/>
                    <a:lstStyle/>
                    <a:p>
                      <a:pPr marL="177800" marR="0" indent="0" algn="l" defTabSz="914400" rtl="0" eaLnBrk="1" fontAlgn="auto" latinLnBrk="0" hangingPunct="1">
                        <a:lnSpc>
                          <a:spcPts val="1200"/>
                        </a:lnSpc>
                        <a:spcBef>
                          <a:spcPts val="0"/>
                        </a:spcBef>
                        <a:spcAft>
                          <a:spcPts val="0"/>
                        </a:spcAft>
                        <a:buClrTx/>
                        <a:buSzTx/>
                        <a:buFontTx/>
                        <a:buNone/>
                        <a:tabLst/>
                        <a:defRPr/>
                      </a:pPr>
                      <a:r>
                        <a:rPr lang="ja-JP" altLang="en-US" sz="1300" dirty="0">
                          <a:latin typeface="+mn-ea"/>
                          <a:ea typeface="+mn-ea"/>
                          <a:cs typeface="メイリオ"/>
                        </a:rPr>
                        <a:t>・長期の準備期間を要する海外展や大規模企画展等の誘致・開催に支障</a:t>
                      </a:r>
                      <a:endParaRPr kumimoji="1" lang="ja-JP" altLang="en-US" sz="1300" dirty="0">
                        <a:latin typeface="+mn-ea"/>
                        <a:ea typeface="+mn-ea"/>
                        <a:cs typeface="メイリオ"/>
                      </a:endParaRPr>
                    </a:p>
                  </a:txBody>
                  <a:tcPr marL="33231" marR="33231" marT="46800" marB="468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extLst>
                  <a:ext uri="{0D108BD9-81ED-4DB2-BD59-A6C34878D82A}">
                    <a16:rowId xmlns:a16="http://schemas.microsoft.com/office/drawing/2014/main" val="10002"/>
                  </a:ext>
                </a:extLst>
              </a:tr>
              <a:tr h="405325">
                <a:tc>
                  <a:txBody>
                    <a:bodyPr/>
                    <a:lstStyle/>
                    <a:p>
                      <a:pPr marL="268288" marR="0" indent="-90488" algn="l" defTabSz="914400" rtl="0" eaLnBrk="1" fontAlgn="auto" latinLnBrk="0" hangingPunct="1">
                        <a:lnSpc>
                          <a:spcPct val="100000"/>
                        </a:lnSpc>
                        <a:spcBef>
                          <a:spcPts val="0"/>
                        </a:spcBef>
                        <a:spcAft>
                          <a:spcPts val="0"/>
                        </a:spcAft>
                        <a:buClrTx/>
                        <a:buSzTx/>
                        <a:buFontTx/>
                        <a:buNone/>
                        <a:tabLst/>
                        <a:defRPr/>
                      </a:pPr>
                      <a:r>
                        <a:rPr lang="ja-JP" altLang="en-US" sz="1300" dirty="0">
                          <a:latin typeface="+mn-ea"/>
                          <a:ea typeface="+mn-ea"/>
                          <a:cs typeface="メイリオ"/>
                        </a:rPr>
                        <a:t>・学芸員の高齢化に加え、退職者の有期職員による代替では、寄託者等との信頼関係維持や資料獲得が困難</a:t>
                      </a:r>
                      <a:endParaRPr kumimoji="1" lang="ja-JP" altLang="en-US" sz="1300" dirty="0">
                        <a:latin typeface="+mn-ea"/>
                        <a:ea typeface="+mn-ea"/>
                        <a:cs typeface="メイリオ"/>
                      </a:endParaRPr>
                    </a:p>
                  </a:txBody>
                  <a:tcPr marL="33231" marR="33231" marT="46800" marB="468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3"/>
                  </a:ext>
                </a:extLst>
              </a:tr>
              <a:tr h="260468">
                <a:tc>
                  <a:txBody>
                    <a:bodyPr/>
                    <a:lstStyle/>
                    <a:p>
                      <a:pPr>
                        <a:lnSpc>
                          <a:spcPts val="1200"/>
                        </a:lnSpc>
                      </a:pPr>
                      <a:r>
                        <a:rPr lang="ja-JP" altLang="en-US" sz="1400" b="0" u="none" dirty="0">
                          <a:solidFill>
                            <a:srgbClr val="000000"/>
                          </a:solidFill>
                          <a:latin typeface="+mn-ea"/>
                          <a:ea typeface="+mn-ea"/>
                        </a:rPr>
                        <a:t>２．利用者サービスの低下（経費削減の限界）</a:t>
                      </a:r>
                    </a:p>
                  </a:txBody>
                  <a:tcPr marL="99692" marR="99692" marT="46800" marB="468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extLst>
                  <a:ext uri="{0D108BD9-81ED-4DB2-BD59-A6C34878D82A}">
                    <a16:rowId xmlns:a16="http://schemas.microsoft.com/office/drawing/2014/main" val="10004"/>
                  </a:ext>
                </a:extLst>
              </a:tr>
              <a:tr h="260468">
                <a:tc>
                  <a:txBody>
                    <a:bodyPr/>
                    <a:lstStyle/>
                    <a:p>
                      <a:pPr marL="177800" marR="0" indent="0" algn="l" defTabSz="914400" rtl="0" eaLnBrk="1" fontAlgn="auto" latinLnBrk="0" hangingPunct="1">
                        <a:lnSpc>
                          <a:spcPts val="1200"/>
                        </a:lnSpc>
                        <a:spcBef>
                          <a:spcPts val="0"/>
                        </a:spcBef>
                        <a:spcAft>
                          <a:spcPts val="0"/>
                        </a:spcAft>
                        <a:buClrTx/>
                        <a:buSzTx/>
                        <a:buFontTx/>
                        <a:buNone/>
                        <a:tabLst/>
                        <a:defRPr/>
                      </a:pPr>
                      <a:r>
                        <a:rPr kumimoji="1" lang="ja-JP" altLang="en-US" sz="1300" dirty="0">
                          <a:latin typeface="+mn-ea"/>
                          <a:ea typeface="+mn-ea"/>
                          <a:cs typeface="メイリオ"/>
                        </a:rPr>
                        <a:t>・旧式のトイレや展示端末の故障など、機器や設備の補修・整備が滞る</a:t>
                      </a:r>
                      <a:endParaRPr kumimoji="1" lang="en-US" altLang="ja-JP" sz="1300" dirty="0">
                        <a:latin typeface="+mn-ea"/>
                        <a:ea typeface="+mn-ea"/>
                        <a:cs typeface="メイリオ"/>
                      </a:endParaRPr>
                    </a:p>
                  </a:txBody>
                  <a:tcPr marL="99692" marR="99692" marT="46800" marB="468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noFill/>
                  </a:tcPr>
                </a:tc>
                <a:extLst>
                  <a:ext uri="{0D108BD9-81ED-4DB2-BD59-A6C34878D82A}">
                    <a16:rowId xmlns:a16="http://schemas.microsoft.com/office/drawing/2014/main" val="10005"/>
                  </a:ext>
                </a:extLst>
              </a:tr>
              <a:tr h="260468">
                <a:tc>
                  <a:txBody>
                    <a:bodyPr/>
                    <a:lstStyle/>
                    <a:p>
                      <a:pPr marL="177800" marR="0" indent="0" algn="l" defTabSz="914400" rtl="0" eaLnBrk="1" fontAlgn="auto" latinLnBrk="0" hangingPunct="1">
                        <a:lnSpc>
                          <a:spcPts val="1200"/>
                        </a:lnSpc>
                        <a:spcBef>
                          <a:spcPts val="0"/>
                        </a:spcBef>
                        <a:spcAft>
                          <a:spcPts val="0"/>
                        </a:spcAft>
                        <a:buClrTx/>
                        <a:buSzTx/>
                        <a:buFontTx/>
                        <a:buNone/>
                        <a:tabLst/>
                        <a:defRPr/>
                      </a:pPr>
                      <a:r>
                        <a:rPr lang="ja-JP" altLang="en-US" sz="1300" dirty="0">
                          <a:latin typeface="+mn-ea"/>
                          <a:ea typeface="+mn-ea"/>
                          <a:cs typeface="メイリオ"/>
                        </a:rPr>
                        <a:t>・収蔵庫や空調設備など施設機能が不十分であったり、建物の老朽化が進む</a:t>
                      </a:r>
                      <a:endParaRPr kumimoji="1" lang="en-US" altLang="ja-JP" sz="1300" dirty="0">
                        <a:latin typeface="+mn-ea"/>
                        <a:ea typeface="+mn-ea"/>
                        <a:cs typeface="メイリオ"/>
                      </a:endParaRPr>
                    </a:p>
                  </a:txBody>
                  <a:tcPr marL="99692" marR="99692" marT="46800" marB="468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extLst>
                  <a:ext uri="{0D108BD9-81ED-4DB2-BD59-A6C34878D82A}">
                    <a16:rowId xmlns:a16="http://schemas.microsoft.com/office/drawing/2014/main" val="10006"/>
                  </a:ext>
                </a:extLst>
              </a:tr>
              <a:tr h="260468">
                <a:tc>
                  <a:txBody>
                    <a:bodyPr/>
                    <a:lstStyle/>
                    <a:p>
                      <a:pPr marL="177800" marR="0" indent="0" algn="l" defTabSz="914400" rtl="0" eaLnBrk="1" fontAlgn="auto" latinLnBrk="0" hangingPunct="1">
                        <a:lnSpc>
                          <a:spcPts val="1200"/>
                        </a:lnSpc>
                        <a:spcBef>
                          <a:spcPts val="0"/>
                        </a:spcBef>
                        <a:spcAft>
                          <a:spcPts val="0"/>
                        </a:spcAft>
                        <a:buClrTx/>
                        <a:buSzTx/>
                        <a:buFontTx/>
                        <a:buNone/>
                        <a:tabLst/>
                        <a:defRPr/>
                      </a:pPr>
                      <a:r>
                        <a:rPr lang="ja-JP" altLang="en-US" sz="1300" dirty="0">
                          <a:latin typeface="+mn-ea"/>
                          <a:ea typeface="+mn-ea"/>
                          <a:cs typeface="メイリオ"/>
                        </a:rPr>
                        <a:t>・レストランやカフェ、ショップが貧弱</a:t>
                      </a:r>
                      <a:endParaRPr kumimoji="1" lang="en-US" altLang="ja-JP" sz="1300" dirty="0">
                        <a:latin typeface="+mn-ea"/>
                        <a:ea typeface="+mn-ea"/>
                        <a:cs typeface="メイリオ"/>
                      </a:endParaRPr>
                    </a:p>
                  </a:txBody>
                  <a:tcPr marL="99692" marR="99692" marT="46800" marB="468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7"/>
                  </a:ext>
                </a:extLst>
              </a:tr>
              <a:tr h="260468">
                <a:tc>
                  <a:txBody>
                    <a:bodyPr/>
                    <a:lstStyle/>
                    <a:p>
                      <a:pPr marL="0" marR="0" indent="0" algn="l" defTabSz="914400" rtl="0" eaLnBrk="1" fontAlgn="auto" latinLnBrk="0" hangingPunct="1">
                        <a:lnSpc>
                          <a:spcPts val="1200"/>
                        </a:lnSpc>
                        <a:spcBef>
                          <a:spcPts val="0"/>
                        </a:spcBef>
                        <a:spcAft>
                          <a:spcPts val="0"/>
                        </a:spcAft>
                        <a:buClrTx/>
                        <a:buSzTx/>
                        <a:buFontTx/>
                        <a:buNone/>
                        <a:tabLst/>
                        <a:defRPr/>
                      </a:pPr>
                      <a:r>
                        <a:rPr lang="ja-JP" altLang="en-US" sz="1400" dirty="0">
                          <a:latin typeface="+mn-ea"/>
                          <a:ea typeface="+mn-ea"/>
                          <a:cs typeface="メイリオ"/>
                        </a:rPr>
                        <a:t>３．厳しい経営環境（自由度の欠如）</a:t>
                      </a:r>
                      <a:endParaRPr lang="en-US" altLang="ja-JP" sz="1400" dirty="0">
                        <a:latin typeface="+mn-ea"/>
                        <a:ea typeface="+mn-ea"/>
                        <a:cs typeface="メイリオ"/>
                      </a:endParaRPr>
                    </a:p>
                  </a:txBody>
                  <a:tcPr marL="99692" marR="99692" marT="46800" marB="468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extLst>
                  <a:ext uri="{0D108BD9-81ED-4DB2-BD59-A6C34878D82A}">
                    <a16:rowId xmlns:a16="http://schemas.microsoft.com/office/drawing/2014/main" val="10008"/>
                  </a:ext>
                </a:extLst>
              </a:tr>
              <a:tr h="260468">
                <a:tc>
                  <a:txBody>
                    <a:bodyPr/>
                    <a:lstStyle/>
                    <a:p>
                      <a:pPr marL="177800" marR="0" indent="0" algn="l" defTabSz="914400" rtl="0" eaLnBrk="1" fontAlgn="auto" latinLnBrk="0" hangingPunct="1">
                        <a:lnSpc>
                          <a:spcPts val="1200"/>
                        </a:lnSpc>
                        <a:spcBef>
                          <a:spcPts val="0"/>
                        </a:spcBef>
                        <a:spcAft>
                          <a:spcPts val="0"/>
                        </a:spcAft>
                        <a:buClrTx/>
                        <a:buSzTx/>
                        <a:buFontTx/>
                        <a:buNone/>
                        <a:tabLst/>
                        <a:defRPr/>
                      </a:pPr>
                      <a:r>
                        <a:rPr lang="ja-JP" altLang="en-US" sz="1300" dirty="0">
                          <a:latin typeface="+mn-ea"/>
                          <a:ea typeface="+mn-ea"/>
                          <a:cs typeface="メイリオ"/>
                        </a:rPr>
                        <a:t>・協定書に基づく管理代行にすぎず、自主性が発揮しづらい施設運営</a:t>
                      </a:r>
                      <a:endParaRPr lang="en-US" altLang="ja-JP" sz="1300" dirty="0">
                        <a:latin typeface="+mn-ea"/>
                        <a:ea typeface="+mn-ea"/>
                        <a:cs typeface="メイリオ"/>
                      </a:endParaRPr>
                    </a:p>
                  </a:txBody>
                  <a:tcPr marL="99692" marR="99692" marT="46800" marB="468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noFill/>
                  </a:tcPr>
                </a:tc>
                <a:extLst>
                  <a:ext uri="{0D108BD9-81ED-4DB2-BD59-A6C34878D82A}">
                    <a16:rowId xmlns:a16="http://schemas.microsoft.com/office/drawing/2014/main" val="10009"/>
                  </a:ext>
                </a:extLst>
              </a:tr>
              <a:tr h="260468">
                <a:tc>
                  <a:txBody>
                    <a:bodyPr/>
                    <a:lstStyle/>
                    <a:p>
                      <a:pPr marL="177800" marR="0" indent="0" algn="l" defTabSz="914400" rtl="0" eaLnBrk="1" fontAlgn="auto" latinLnBrk="0" hangingPunct="1">
                        <a:lnSpc>
                          <a:spcPts val="1200"/>
                        </a:lnSpc>
                        <a:spcBef>
                          <a:spcPts val="0"/>
                        </a:spcBef>
                        <a:spcAft>
                          <a:spcPts val="0"/>
                        </a:spcAft>
                        <a:buClrTx/>
                        <a:buSzTx/>
                        <a:buFontTx/>
                        <a:buNone/>
                        <a:tabLst/>
                        <a:defRPr/>
                      </a:pPr>
                      <a:r>
                        <a:rPr lang="ja-JP" altLang="en-US" sz="1300" dirty="0">
                          <a:latin typeface="+mn-ea"/>
                          <a:ea typeface="+mn-ea"/>
                          <a:cs typeface="メイリオ"/>
                        </a:rPr>
                        <a:t>・利用料金制度の特徴が活かされず、インセンティブが有効に働いていない</a:t>
                      </a:r>
                      <a:endParaRPr lang="en-US" altLang="ja-JP" sz="1300" dirty="0">
                        <a:latin typeface="+mn-ea"/>
                        <a:ea typeface="+mn-ea"/>
                        <a:cs typeface="メイリオ"/>
                      </a:endParaRPr>
                    </a:p>
                  </a:txBody>
                  <a:tcPr marL="99692" marR="99692" marT="46800" marB="468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10"/>
                  </a:ext>
                </a:extLst>
              </a:tr>
            </a:tbl>
          </a:graphicData>
        </a:graphic>
      </p:graphicFrame>
      <p:sp>
        <p:nvSpPr>
          <p:cNvPr id="27" name="下矢印 26"/>
          <p:cNvSpPr/>
          <p:nvPr/>
        </p:nvSpPr>
        <p:spPr>
          <a:xfrm>
            <a:off x="2976746" y="4436550"/>
            <a:ext cx="797627" cy="360040"/>
          </a:xfrm>
          <a:prstGeom prst="downArrow">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9" name="正方形/長方形 18"/>
          <p:cNvSpPr/>
          <p:nvPr/>
        </p:nvSpPr>
        <p:spPr>
          <a:xfrm>
            <a:off x="251520" y="323364"/>
            <a:ext cx="5904656" cy="369332"/>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srgbClr val="000000"/>
                </a:solidFill>
                <a:effectLst/>
                <a:uLnTx/>
                <a:uFillTx/>
                <a:latin typeface="Calibri"/>
                <a:ea typeface="ＭＳ Ｐゴシック" panose="020B0600070205080204" pitchFamily="50" charset="-128"/>
                <a:cs typeface="+mn-cs"/>
              </a:rPr>
              <a:t>現状課題</a:t>
            </a:r>
          </a:p>
        </p:txBody>
      </p:sp>
      <p:cxnSp>
        <p:nvCxnSpPr>
          <p:cNvPr id="20" name="直線コネクタ 19"/>
          <p:cNvCxnSpPr/>
          <p:nvPr/>
        </p:nvCxnSpPr>
        <p:spPr>
          <a:xfrm>
            <a:off x="179512" y="692696"/>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3" name="正方形/長方形 12"/>
          <p:cNvSpPr/>
          <p:nvPr/>
        </p:nvSpPr>
        <p:spPr>
          <a:xfrm>
            <a:off x="7383845" y="332656"/>
            <a:ext cx="1760155" cy="369332"/>
          </a:xfrm>
          <a:prstGeom prst="rect">
            <a:avLst/>
          </a:prstGeom>
          <a:noFill/>
        </p:spPr>
        <p:txBody>
          <a:bodyPr wrap="square">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Outcome</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p>
        </p:txBody>
      </p:sp>
      <p:sp>
        <p:nvSpPr>
          <p:cNvPr id="24" name="テキスト ボックス 23"/>
          <p:cNvSpPr txBox="1"/>
          <p:nvPr/>
        </p:nvSpPr>
        <p:spPr>
          <a:xfrm>
            <a:off x="0" y="822291"/>
            <a:ext cx="8707429" cy="374461"/>
          </a:xfrm>
          <a:prstGeom prst="rect">
            <a:avLst/>
          </a:prstGeom>
          <a:noFill/>
        </p:spPr>
        <p:txBody>
          <a:bodyPr wrap="square" rtlCol="0">
            <a:spAutoFit/>
          </a:bodyPr>
          <a:lstStyle/>
          <a:p>
            <a:pPr marL="285750" marR="0" lvl="0" indent="-285750" algn="l" defTabSz="914400" rtl="0" eaLnBrk="1" fontAlgn="auto" latinLnBrk="0" hangingPunct="1">
              <a:lnSpc>
                <a:spcPts val="2200"/>
              </a:lnSpc>
              <a:spcBef>
                <a:spcPts val="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メイリオ" pitchFamily="50" charset="-128"/>
                <a:ea typeface="メイリオ" pitchFamily="50" charset="-128"/>
                <a:cs typeface="メイリオ" pitchFamily="50" charset="-128"/>
              </a:rPr>
              <a:t>【2006</a:t>
            </a:r>
            <a:r>
              <a:rPr kumimoji="1" lang="ja-JP" altLang="en-US" sz="1600" b="0" i="0" u="none" strike="noStrike" kern="1200" cap="none" spc="0" normalizeH="0" baseline="0" noProof="0" dirty="0">
                <a:ln>
                  <a:noFill/>
                </a:ln>
                <a:solidFill>
                  <a:prstClr val="black"/>
                </a:solidFill>
                <a:effectLst/>
                <a:uLnTx/>
                <a:uFillTx/>
                <a:latin typeface="メイリオ" pitchFamily="50" charset="-128"/>
                <a:ea typeface="メイリオ" pitchFamily="50" charset="-128"/>
                <a:cs typeface="メイリオ" pitchFamily="50" charset="-128"/>
              </a:rPr>
              <a:t>年度から指定管理者制度を導入</a:t>
            </a:r>
            <a:r>
              <a:rPr kumimoji="1" lang="en-US" altLang="ja-JP" sz="1600" b="0" i="0" u="none" strike="noStrike" kern="1200" cap="none" spc="0" normalizeH="0" baseline="0" noProof="0" dirty="0">
                <a:ln>
                  <a:noFill/>
                </a:ln>
                <a:solidFill>
                  <a:prstClr val="black"/>
                </a:solidFill>
                <a:effectLst/>
                <a:uLnTx/>
                <a:uFillTx/>
                <a:latin typeface="メイリオ" pitchFamily="50" charset="-128"/>
                <a:ea typeface="メイリオ" pitchFamily="50" charset="-128"/>
                <a:cs typeface="メイリオ" pitchFamily="50" charset="-128"/>
              </a:rPr>
              <a:t>】</a:t>
            </a:r>
          </a:p>
        </p:txBody>
      </p:sp>
      <p:sp>
        <p:nvSpPr>
          <p:cNvPr id="25" name="Rectangle 37"/>
          <p:cNvSpPr>
            <a:spLocks noChangeArrowheads="1"/>
          </p:cNvSpPr>
          <p:nvPr/>
        </p:nvSpPr>
        <p:spPr bwMode="auto">
          <a:xfrm>
            <a:off x="317989" y="4848272"/>
            <a:ext cx="8462915" cy="1766831"/>
          </a:xfrm>
          <a:prstGeom prst="rect">
            <a:avLst/>
          </a:prstGeom>
          <a:noFill/>
          <a:ln w="19050">
            <a:solidFill>
              <a:schemeClr val="tx1"/>
            </a:solidFill>
            <a:miter lim="800000"/>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lIns="108000" tIns="93600" rIns="108000" bIns="46800" anchor="ctr" anchorCtr="0">
            <a:spAutoFit/>
          </a:bodyPr>
          <a:lstStyle/>
          <a:p>
            <a:pPr marL="0" marR="0" lvl="0" indent="0" algn="just" defTabSz="914400" rtl="0" eaLnBrk="1" fontAlgn="auto" latinLnBrk="0" hangingPunct="1">
              <a:lnSpc>
                <a:spcPct val="110000"/>
              </a:lnSpc>
              <a:spcBef>
                <a:spcPts val="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itchFamily="50" charset="-128"/>
              </a:rPr>
              <a:t>【</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itchFamily="50" charset="-128"/>
              </a:rPr>
              <a:t>第</a:t>
            </a: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itchFamily="50" charset="-128"/>
              </a:rPr>
              <a:t>22</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itchFamily="50" charset="-128"/>
              </a:rPr>
              <a:t>回府市統合本部会議</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itchFamily="50" charset="-128"/>
              </a:rPr>
              <a:t>】(2014</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itchFamily="50" charset="-128"/>
              </a:rPr>
              <a:t>年</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itchFamily="50" charset="-128"/>
              </a:rPr>
              <a:t>1</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itchFamily="50" charset="-128"/>
              </a:rPr>
              <a:t>月</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itchFamily="50" charset="-128"/>
              </a:rPr>
              <a:t>28</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itchFamily="50" charset="-128"/>
              </a:rPr>
              <a:t>日</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itchFamily="50" charset="-128"/>
              </a:rPr>
              <a:t>)</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itchFamily="50" charset="-128"/>
              </a:rPr>
              <a:t>：</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ＭＳ Ｐ明朝"/>
              </a:rPr>
              <a:t>国立館等に匹敵する規模・内容を備えた本市施設の特徴を引き出すため、専門人材や事業の継続性の確保、利用者サービスの向上、業務改善や自主性の発揮が期待できる独立行政法人化を、</a:t>
            </a: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ＭＳ Ｐ明朝"/>
              </a:rPr>
              <a:t>2015</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ＭＳ Ｐ明朝"/>
              </a:rPr>
              <a:t>年度を目標にめざす。</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ＭＳ Ｐ明朝"/>
            </a:endParaRPr>
          </a:p>
          <a:p>
            <a:pPr marL="0" marR="0" lvl="0" indent="0" algn="just" defTabSz="914400" rtl="0" eaLnBrk="1" fontAlgn="auto" latinLnBrk="0" hangingPunct="1">
              <a:lnSpc>
                <a:spcPct val="110000"/>
              </a:lnSpc>
              <a:spcBef>
                <a:spcPts val="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itchFamily="50" charset="-128"/>
              </a:rPr>
              <a:t>【</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itchFamily="50" charset="-128"/>
              </a:rPr>
              <a:t>戦略会議</a:t>
            </a: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itchFamily="50" charset="-128"/>
              </a:rPr>
              <a:t>】</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itchFamily="50" charset="-128"/>
              </a:rPr>
              <a:t>(2016</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itchFamily="50" charset="-128"/>
              </a:rPr>
              <a:t>年</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itchFamily="50" charset="-128"/>
              </a:rPr>
              <a:t>10</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itchFamily="50" charset="-128"/>
              </a:rPr>
              <a:t>月</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itchFamily="50" charset="-128"/>
              </a:rPr>
              <a:t>5</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itchFamily="50" charset="-128"/>
              </a:rPr>
              <a:t>日</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itchFamily="50" charset="-128"/>
              </a:rPr>
              <a:t>)</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itchFamily="50" charset="-128"/>
              </a:rPr>
              <a:t>：</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ＭＳ Ｐ明朝"/>
              </a:rPr>
              <a:t>博物館のめざすべき姿について取りまとめた「大阪市ミュージアムビジョン（案）」について決定するとともに、地方独立行政法人がビジョン実現に適した経営形態であることを確認。</a:t>
            </a:r>
          </a:p>
        </p:txBody>
      </p:sp>
      <p:sp>
        <p:nvSpPr>
          <p:cNvPr id="23" name="テキスト ボックス 22"/>
          <p:cNvSpPr txBox="1"/>
          <p:nvPr/>
        </p:nvSpPr>
        <p:spPr>
          <a:xfrm>
            <a:off x="0" y="0"/>
            <a:ext cx="4777066" cy="2616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Ⅱ</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公民連携</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経営形態の見直し</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独立行政法人化</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・博物館</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140</a:t>
            </a:fld>
            <a:endParaRPr lang="ja-JP" altLang="en-US"/>
          </a:p>
        </p:txBody>
      </p:sp>
      <p:pic>
        <p:nvPicPr>
          <p:cNvPr id="3" name="図 2"/>
          <p:cNvPicPr>
            <a:picLocks noChangeAspect="1"/>
          </p:cNvPicPr>
          <p:nvPr/>
        </p:nvPicPr>
        <p:blipFill>
          <a:blip r:embed="rId3"/>
          <a:stretch>
            <a:fillRect/>
          </a:stretch>
        </p:blipFill>
        <p:spPr>
          <a:xfrm>
            <a:off x="6516216" y="1214742"/>
            <a:ext cx="2365453" cy="3243353"/>
          </a:xfrm>
          <a:prstGeom prst="rect">
            <a:avLst/>
          </a:prstGeom>
        </p:spPr>
      </p:pic>
    </p:spTree>
    <p:extLst>
      <p:ext uri="{BB962C8B-B14F-4D97-AF65-F5344CB8AC3E}">
        <p14:creationId xmlns:p14="http://schemas.microsoft.com/office/powerpoint/2010/main" val="2963533006"/>
      </p:ext>
    </p:extLst>
  </p:cSld>
  <p:clrMapOvr>
    <a:masterClrMapping/>
  </p:clrMapOvr>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正方形/長方形 18"/>
          <p:cNvSpPr/>
          <p:nvPr/>
        </p:nvSpPr>
        <p:spPr>
          <a:xfrm>
            <a:off x="251520" y="323364"/>
            <a:ext cx="5904656" cy="369332"/>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srgbClr val="000000"/>
                </a:solidFill>
                <a:effectLst/>
                <a:uLnTx/>
                <a:uFillTx/>
                <a:latin typeface="Calibri"/>
                <a:ea typeface="ＭＳ Ｐゴシック" panose="020B0600070205080204" pitchFamily="50" charset="-128"/>
                <a:cs typeface="+mn-cs"/>
              </a:rPr>
              <a:t>めざす方向</a:t>
            </a:r>
          </a:p>
        </p:txBody>
      </p:sp>
      <p:cxnSp>
        <p:nvCxnSpPr>
          <p:cNvPr id="20" name="直線コネクタ 19"/>
          <p:cNvCxnSpPr/>
          <p:nvPr/>
        </p:nvCxnSpPr>
        <p:spPr>
          <a:xfrm>
            <a:off x="179512" y="692696"/>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50" name="正方形/長方形 49"/>
          <p:cNvSpPr/>
          <p:nvPr/>
        </p:nvSpPr>
        <p:spPr>
          <a:xfrm>
            <a:off x="7383845" y="332656"/>
            <a:ext cx="1760155" cy="369332"/>
          </a:xfrm>
          <a:prstGeom prst="rect">
            <a:avLst/>
          </a:prstGeom>
          <a:noFill/>
        </p:spPr>
        <p:txBody>
          <a:bodyPr wrap="square">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Outcome</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p>
        </p:txBody>
      </p:sp>
      <p:sp>
        <p:nvSpPr>
          <p:cNvPr id="32" name="角丸四角形 31"/>
          <p:cNvSpPr/>
          <p:nvPr/>
        </p:nvSpPr>
        <p:spPr>
          <a:xfrm>
            <a:off x="827584" y="1873290"/>
            <a:ext cx="7452320" cy="4824536"/>
          </a:xfrm>
          <a:prstGeom prst="roundRect">
            <a:avLst>
              <a:gd name="adj" fmla="val 5188"/>
            </a:avLst>
          </a:prstGeom>
          <a:solidFill>
            <a:schemeClr val="bg1">
              <a:lumMod val="95000"/>
            </a:schemeClr>
          </a:solidFill>
          <a:ln w="25400">
            <a:solidFill>
              <a:schemeClr val="tx1"/>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33" name="角丸四角形 32"/>
          <p:cNvSpPr/>
          <p:nvPr/>
        </p:nvSpPr>
        <p:spPr>
          <a:xfrm>
            <a:off x="3683488" y="2233330"/>
            <a:ext cx="4254246" cy="1872208"/>
          </a:xfrm>
          <a:prstGeom prst="roundRect">
            <a:avLst/>
          </a:prstGeom>
          <a:gradFill>
            <a:gsLst>
              <a:gs pos="0">
                <a:schemeClr val="bg1"/>
              </a:gs>
              <a:gs pos="39999">
                <a:srgbClr val="85C2FF"/>
              </a:gs>
              <a:gs pos="70000">
                <a:srgbClr val="C4D6EB"/>
              </a:gs>
              <a:gs pos="100000">
                <a:srgbClr val="FFEBFA"/>
              </a:gs>
            </a:gsLst>
            <a:lin ang="5400000" scaled="0"/>
          </a:gra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t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継続性の確保</a:t>
            </a:r>
            <a:endParaRPr kumimoji="1" lang="en-US" altLang="ja-JP" sz="12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34" name="角丸四角形 33"/>
          <p:cNvSpPr/>
          <p:nvPr/>
        </p:nvSpPr>
        <p:spPr>
          <a:xfrm>
            <a:off x="1121152" y="2233330"/>
            <a:ext cx="2139739" cy="4327969"/>
          </a:xfrm>
          <a:prstGeom prst="roundRect">
            <a:avLst/>
          </a:prstGeom>
          <a:gradFill>
            <a:gsLst>
              <a:gs pos="0">
                <a:schemeClr val="bg1"/>
              </a:gs>
              <a:gs pos="39999">
                <a:srgbClr val="85C2FF"/>
              </a:gs>
              <a:gs pos="70000">
                <a:srgbClr val="C4D6EB"/>
              </a:gs>
              <a:gs pos="100000">
                <a:srgbClr val="FFEBFA"/>
              </a:gs>
            </a:gsLst>
            <a:lin ang="5400000" scaled="0"/>
          </a:gra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t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サービスの充実や</a:t>
            </a:r>
            <a:endParaRPr kumimoji="1" lang="en-US" altLang="ja-JP"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資金獲得</a:t>
            </a:r>
            <a:endParaRPr kumimoji="1" lang="en-US" altLang="ja-JP"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pic>
        <p:nvPicPr>
          <p:cNvPr id="35" name="Picture 4" descr="C:\Users\i4120311\AppData\Local\Microsoft\Windows\Temporary Internet Files\Content.IE5\B6IC1EPV\MC900431638[1].png"/>
          <p:cNvPicPr>
            <a:picLocks noChangeAspect="1" noChangeArrowheads="1"/>
          </p:cNvPicPr>
          <p:nvPr/>
        </p:nvPicPr>
        <p:blipFill>
          <a:blip r:embed="rId3" cstate="email"/>
          <a:srcRect/>
          <a:stretch>
            <a:fillRect/>
          </a:stretch>
        </p:blipFill>
        <p:spPr bwMode="auto">
          <a:xfrm>
            <a:off x="1818067" y="3987656"/>
            <a:ext cx="953733" cy="939866"/>
          </a:xfrm>
          <a:prstGeom prst="rect">
            <a:avLst/>
          </a:prstGeom>
          <a:noFill/>
        </p:spPr>
      </p:pic>
      <p:pic>
        <p:nvPicPr>
          <p:cNvPr id="36" name="Picture 9" descr="C:\Users\i4120311\AppData\Local\Microsoft\Windows\Temporary Internet Files\Content.IE5\WVK8Q3ML\MC900292070[1].wmf"/>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1885589" y="2776280"/>
            <a:ext cx="1174385" cy="863455"/>
          </a:xfrm>
          <a:prstGeom prst="rect">
            <a:avLst/>
          </a:prstGeom>
          <a:noFill/>
        </p:spPr>
      </p:pic>
      <p:pic>
        <p:nvPicPr>
          <p:cNvPr id="37" name="Picture 60"/>
          <p:cNvPicPr>
            <a:picLocks noChangeAspect="1" noChangeArrowheads="1"/>
          </p:cNvPicPr>
          <p:nvPr/>
        </p:nvPicPr>
        <p:blipFill>
          <a:blip r:embed="rId5" cstate="email">
            <a:extLst>
              <a:ext uri="{28A0092B-C50C-407E-A947-70E740481C1C}">
                <a14:useLocalDpi xmlns:a14="http://schemas.microsoft.com/office/drawing/2010/main"/>
              </a:ext>
            </a:extLst>
          </a:blip>
          <a:srcRect/>
          <a:stretch>
            <a:fillRect/>
          </a:stretch>
        </p:blipFill>
        <p:spPr bwMode="auto">
          <a:xfrm>
            <a:off x="3960613" y="2557128"/>
            <a:ext cx="975136" cy="960959"/>
          </a:xfrm>
          <a:prstGeom prst="rect">
            <a:avLst/>
          </a:prstGeom>
          <a:noFill/>
          <a:ln w="9525">
            <a:noFill/>
            <a:miter lim="800000"/>
            <a:headEnd/>
            <a:tailEnd/>
          </a:ln>
        </p:spPr>
      </p:pic>
      <p:pic>
        <p:nvPicPr>
          <p:cNvPr id="38" name="Picture 59" descr="C:\Users\i4120311\AppData\Local\Microsoft\Windows\Temporary Internet Files\Content.IE5\JN38WKJV\MC900221843[1].wmf"/>
          <p:cNvPicPr>
            <a:picLocks noChangeAspect="1" noChangeArrowheads="1"/>
          </p:cNvPicPr>
          <p:nvPr/>
        </p:nvPicPr>
        <p:blipFill>
          <a:blip r:embed="rId6" cstate="email">
            <a:extLst>
              <a:ext uri="{28A0092B-C50C-407E-A947-70E740481C1C}">
                <a14:useLocalDpi xmlns:a14="http://schemas.microsoft.com/office/drawing/2010/main"/>
              </a:ext>
            </a:extLst>
          </a:blip>
          <a:srcRect/>
          <a:stretch>
            <a:fillRect/>
          </a:stretch>
        </p:blipFill>
        <p:spPr bwMode="auto">
          <a:xfrm>
            <a:off x="6646881" y="2467170"/>
            <a:ext cx="1015402" cy="1058167"/>
          </a:xfrm>
          <a:prstGeom prst="rect">
            <a:avLst/>
          </a:prstGeom>
          <a:noFill/>
        </p:spPr>
      </p:pic>
      <p:pic>
        <p:nvPicPr>
          <p:cNvPr id="39" name="Picture 12" descr="C:\Users\i4120311\AppData\Local\Microsoft\Windows\Temporary Internet Files\Content.IE5\B6IC1EPV\MC900303663[1].wmf"/>
          <p:cNvPicPr>
            <a:picLocks noChangeAspect="1" noChangeArrowheads="1"/>
          </p:cNvPicPr>
          <p:nvPr/>
        </p:nvPicPr>
        <p:blipFill>
          <a:blip r:embed="rId7" cstate="email">
            <a:extLst>
              <a:ext uri="{28A0092B-C50C-407E-A947-70E740481C1C}">
                <a14:useLocalDpi xmlns:a14="http://schemas.microsoft.com/office/drawing/2010/main"/>
              </a:ext>
            </a:extLst>
          </a:blip>
          <a:srcRect/>
          <a:stretch>
            <a:fillRect/>
          </a:stretch>
        </p:blipFill>
        <p:spPr bwMode="auto">
          <a:xfrm>
            <a:off x="1223508" y="2785937"/>
            <a:ext cx="589888" cy="796846"/>
          </a:xfrm>
          <a:prstGeom prst="rect">
            <a:avLst/>
          </a:prstGeom>
          <a:noFill/>
        </p:spPr>
      </p:pic>
      <p:sp>
        <p:nvSpPr>
          <p:cNvPr id="40" name="角丸四角形 39"/>
          <p:cNvSpPr/>
          <p:nvPr/>
        </p:nvSpPr>
        <p:spPr>
          <a:xfrm>
            <a:off x="3668679" y="4237921"/>
            <a:ext cx="4254246" cy="2304256"/>
          </a:xfrm>
          <a:prstGeom prst="roundRect">
            <a:avLst/>
          </a:prstGeom>
          <a:gradFill>
            <a:gsLst>
              <a:gs pos="0">
                <a:schemeClr val="bg1"/>
              </a:gs>
              <a:gs pos="39999">
                <a:srgbClr val="85C2FF"/>
              </a:gs>
              <a:gs pos="70000">
                <a:srgbClr val="C4D6EB"/>
              </a:gs>
              <a:gs pos="100000">
                <a:srgbClr val="FFEBFA"/>
              </a:gs>
            </a:gsLst>
            <a:lin ang="5400000" scaled="0"/>
          </a:gra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t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柔軟な運営と業務改善</a:t>
            </a:r>
            <a:endParaRPr kumimoji="1" lang="en-US" altLang="ja-JP" sz="12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pic>
        <p:nvPicPr>
          <p:cNvPr id="41" name="Picture 21" descr="コード,人,写真,列,女,女性,待つ,待機,男,男性,行列"/>
          <p:cNvPicPr>
            <a:picLocks noChangeAspect="1" noChangeArrowheads="1"/>
          </p:cNvPicPr>
          <p:nvPr/>
        </p:nvPicPr>
        <p:blipFill>
          <a:blip r:embed="rId8" cstate="email">
            <a:extLst>
              <a:ext uri="{28A0092B-C50C-407E-A947-70E740481C1C}">
                <a14:useLocalDpi xmlns:a14="http://schemas.microsoft.com/office/drawing/2010/main"/>
              </a:ext>
            </a:extLst>
          </a:blip>
          <a:srcRect/>
          <a:stretch>
            <a:fillRect/>
          </a:stretch>
        </p:blipFill>
        <p:spPr bwMode="auto">
          <a:xfrm>
            <a:off x="4815385" y="5404264"/>
            <a:ext cx="1377146" cy="748758"/>
          </a:xfrm>
          <a:prstGeom prst="rect">
            <a:avLst/>
          </a:prstGeom>
          <a:noFill/>
        </p:spPr>
      </p:pic>
      <p:pic>
        <p:nvPicPr>
          <p:cNvPr id="42" name="Picture 24" descr="C:\Users\i4120311\AppData\Local\Microsoft\Windows\Temporary Internet Files\Content.IE5\HS5LQJB8\MC900393890[1].wmf"/>
          <p:cNvPicPr>
            <a:picLocks noChangeAspect="1" noChangeArrowheads="1"/>
          </p:cNvPicPr>
          <p:nvPr/>
        </p:nvPicPr>
        <p:blipFill>
          <a:blip r:embed="rId9" cstate="email">
            <a:extLst>
              <a:ext uri="{28A0092B-C50C-407E-A947-70E740481C1C}">
                <a14:useLocalDpi xmlns:a14="http://schemas.microsoft.com/office/drawing/2010/main"/>
              </a:ext>
            </a:extLst>
          </a:blip>
          <a:srcRect/>
          <a:stretch>
            <a:fillRect/>
          </a:stretch>
        </p:blipFill>
        <p:spPr bwMode="auto">
          <a:xfrm>
            <a:off x="3999688" y="4587228"/>
            <a:ext cx="731574" cy="1508793"/>
          </a:xfrm>
          <a:prstGeom prst="rect">
            <a:avLst/>
          </a:prstGeom>
          <a:noFill/>
        </p:spPr>
      </p:pic>
      <p:pic>
        <p:nvPicPr>
          <p:cNvPr id="43" name="Picture 30" descr="C:\Users\i4120311\AppData\Local\Microsoft\Windows\Temporary Internet Files\Content.IE5\BIZRS9Y6\MC900446072[1].wmf"/>
          <p:cNvPicPr>
            <a:picLocks noChangeAspect="1" noChangeArrowheads="1"/>
          </p:cNvPicPr>
          <p:nvPr/>
        </p:nvPicPr>
        <p:blipFill>
          <a:blip r:embed="rId10" cstate="email">
            <a:extLst>
              <a:ext uri="{28A0092B-C50C-407E-A947-70E740481C1C}">
                <a14:useLocalDpi xmlns:a14="http://schemas.microsoft.com/office/drawing/2010/main"/>
              </a:ext>
            </a:extLst>
          </a:blip>
          <a:srcRect/>
          <a:stretch>
            <a:fillRect/>
          </a:stretch>
        </p:blipFill>
        <p:spPr bwMode="auto">
          <a:xfrm>
            <a:off x="4978754" y="4599432"/>
            <a:ext cx="830813" cy="742708"/>
          </a:xfrm>
          <a:prstGeom prst="rect">
            <a:avLst/>
          </a:prstGeom>
          <a:noFill/>
        </p:spPr>
      </p:pic>
      <p:pic>
        <p:nvPicPr>
          <p:cNvPr id="44" name="図 43"/>
          <p:cNvPicPr>
            <a:picLocks noChangeAspect="1"/>
          </p:cNvPicPr>
          <p:nvPr/>
        </p:nvPicPr>
        <p:blipFill>
          <a:blip r:embed="rId11" cstate="email">
            <a:extLst>
              <a:ext uri="{28A0092B-C50C-407E-A947-70E740481C1C}">
                <a14:useLocalDpi xmlns:a14="http://schemas.microsoft.com/office/drawing/2010/main"/>
              </a:ext>
            </a:extLst>
          </a:blip>
          <a:stretch>
            <a:fillRect/>
          </a:stretch>
        </p:blipFill>
        <p:spPr>
          <a:xfrm>
            <a:off x="1736625" y="5312997"/>
            <a:ext cx="924508" cy="911066"/>
          </a:xfrm>
          <a:prstGeom prst="rect">
            <a:avLst/>
          </a:prstGeom>
        </p:spPr>
      </p:pic>
      <p:sp useBgFill="1">
        <p:nvSpPr>
          <p:cNvPr id="45" name="テキスト ボックス 44"/>
          <p:cNvSpPr txBox="1"/>
          <p:nvPr/>
        </p:nvSpPr>
        <p:spPr>
          <a:xfrm>
            <a:off x="1475656" y="3733865"/>
            <a:ext cx="1368152" cy="226591"/>
          </a:xfrm>
          <a:prstGeom prst="rect">
            <a:avLst/>
          </a:prstGeom>
        </p:spPr>
        <p:txBody>
          <a:bodyPr wrap="square" lIns="36000" tIns="36000" rIns="36000" bIns="3600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カフェ・レストランの充実</a:t>
            </a:r>
          </a:p>
        </p:txBody>
      </p:sp>
      <p:sp useBgFill="1">
        <p:nvSpPr>
          <p:cNvPr id="46" name="テキスト ボックス 45"/>
          <p:cNvSpPr txBox="1"/>
          <p:nvPr/>
        </p:nvSpPr>
        <p:spPr>
          <a:xfrm>
            <a:off x="1432963" y="6268970"/>
            <a:ext cx="1525145" cy="226591"/>
          </a:xfrm>
          <a:prstGeom prst="rect">
            <a:avLst/>
          </a:prstGeom>
        </p:spPr>
        <p:txBody>
          <a:bodyPr wrap="square" lIns="36000" tIns="36000" rIns="36000" bIns="3600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寄付金や外部資金の獲得</a:t>
            </a:r>
          </a:p>
        </p:txBody>
      </p:sp>
      <p:sp>
        <p:nvSpPr>
          <p:cNvPr id="47" name="テキスト ボックス 46"/>
          <p:cNvSpPr txBox="1"/>
          <p:nvPr/>
        </p:nvSpPr>
        <p:spPr>
          <a:xfrm>
            <a:off x="3925576" y="6213637"/>
            <a:ext cx="1996307" cy="226591"/>
          </a:xfrm>
          <a:prstGeom prst="rect">
            <a:avLst/>
          </a:prstGeom>
          <a:solidFill>
            <a:schemeClr val="bg1"/>
          </a:solidFill>
        </p:spPr>
        <p:txBody>
          <a:bodyPr wrap="none" lIns="36000" tIns="36000" rIns="36000" bIns="3600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年末年始開館や混雑時の時間延長</a:t>
            </a:r>
          </a:p>
        </p:txBody>
      </p:sp>
      <p:sp>
        <p:nvSpPr>
          <p:cNvPr id="48" name="テキスト ボックス 47"/>
          <p:cNvSpPr txBox="1"/>
          <p:nvPr/>
        </p:nvSpPr>
        <p:spPr>
          <a:xfrm>
            <a:off x="6359216" y="6211279"/>
            <a:ext cx="1295573" cy="226591"/>
          </a:xfrm>
          <a:prstGeom prst="rect">
            <a:avLst/>
          </a:prstGeom>
          <a:solidFill>
            <a:schemeClr val="bg1"/>
          </a:solidFill>
        </p:spPr>
        <p:txBody>
          <a:bodyPr wrap="square" lIns="36000" tIns="36000" rIns="36000" bIns="3600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評価や結果の公開</a:t>
            </a:r>
          </a:p>
        </p:txBody>
      </p:sp>
      <p:sp useBgFill="1">
        <p:nvSpPr>
          <p:cNvPr id="49" name="テキスト ボックス 48"/>
          <p:cNvSpPr txBox="1"/>
          <p:nvPr/>
        </p:nvSpPr>
        <p:spPr>
          <a:xfrm>
            <a:off x="1691680" y="4957600"/>
            <a:ext cx="999793" cy="226591"/>
          </a:xfrm>
          <a:prstGeom prst="rect">
            <a:avLst/>
          </a:prstGeom>
        </p:spPr>
        <p:txBody>
          <a:bodyPr wrap="square" lIns="36000" tIns="36000" rIns="36000" bIns="3600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魅力あるショップ</a:t>
            </a:r>
          </a:p>
        </p:txBody>
      </p:sp>
      <p:pic>
        <p:nvPicPr>
          <p:cNvPr id="51" name="Picture 39" descr="クリップボード,チェックリスト"/>
          <p:cNvPicPr>
            <a:picLocks noChangeAspect="1" noChangeArrowheads="1"/>
          </p:cNvPicPr>
          <p:nvPr/>
        </p:nvPicPr>
        <p:blipFill>
          <a:blip r:embed="rId12" cstate="email">
            <a:extLst>
              <a:ext uri="{28A0092B-C50C-407E-A947-70E740481C1C}">
                <a14:useLocalDpi xmlns:a14="http://schemas.microsoft.com/office/drawing/2010/main"/>
              </a:ext>
            </a:extLst>
          </a:blip>
          <a:srcRect/>
          <a:stretch>
            <a:fillRect/>
          </a:stretch>
        </p:blipFill>
        <p:spPr bwMode="auto">
          <a:xfrm>
            <a:off x="6264346" y="4689205"/>
            <a:ext cx="853225" cy="840820"/>
          </a:xfrm>
          <a:prstGeom prst="rect">
            <a:avLst/>
          </a:prstGeom>
          <a:noFill/>
        </p:spPr>
      </p:pic>
      <p:pic>
        <p:nvPicPr>
          <p:cNvPr id="52" name="Picture 44"/>
          <p:cNvPicPr>
            <a:picLocks noChangeAspect="1" noChangeArrowheads="1"/>
          </p:cNvPicPr>
          <p:nvPr/>
        </p:nvPicPr>
        <p:blipFill>
          <a:blip r:embed="rId13" cstate="email">
            <a:extLst>
              <a:ext uri="{28A0092B-C50C-407E-A947-70E740481C1C}">
                <a14:useLocalDpi xmlns:a14="http://schemas.microsoft.com/office/drawing/2010/main"/>
              </a:ext>
            </a:extLst>
          </a:blip>
          <a:srcRect/>
          <a:stretch>
            <a:fillRect/>
          </a:stretch>
        </p:blipFill>
        <p:spPr bwMode="auto">
          <a:xfrm>
            <a:off x="6917899" y="5312734"/>
            <a:ext cx="842047" cy="829805"/>
          </a:xfrm>
          <a:prstGeom prst="rect">
            <a:avLst/>
          </a:prstGeom>
          <a:noFill/>
          <a:ln w="9525">
            <a:noFill/>
            <a:miter lim="800000"/>
            <a:headEnd/>
            <a:tailEnd/>
          </a:ln>
        </p:spPr>
      </p:pic>
      <p:pic>
        <p:nvPicPr>
          <p:cNvPr id="79" name="図 78"/>
          <p:cNvPicPr>
            <a:picLocks noChangeAspect="1"/>
          </p:cNvPicPr>
          <p:nvPr/>
        </p:nvPicPr>
        <p:blipFill>
          <a:blip r:embed="rId14" cstate="screen"/>
          <a:stretch>
            <a:fillRect/>
          </a:stretch>
        </p:blipFill>
        <p:spPr>
          <a:xfrm>
            <a:off x="5255717" y="2561845"/>
            <a:ext cx="1130539" cy="960959"/>
          </a:xfrm>
          <a:prstGeom prst="rect">
            <a:avLst/>
          </a:prstGeom>
        </p:spPr>
      </p:pic>
      <p:sp useBgFill="1">
        <p:nvSpPr>
          <p:cNvPr id="80" name="テキスト ボックス 79"/>
          <p:cNvSpPr txBox="1"/>
          <p:nvPr/>
        </p:nvSpPr>
        <p:spPr>
          <a:xfrm>
            <a:off x="3831462" y="3575494"/>
            <a:ext cx="1222629" cy="380480"/>
          </a:xfrm>
          <a:prstGeom prst="rect">
            <a:avLst/>
          </a:prstGeom>
        </p:spPr>
        <p:txBody>
          <a:bodyPr wrap="square" lIns="36000" tIns="36000" rIns="36000" bIns="3600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寄託者等との</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信頼関係の継続</a:t>
            </a:r>
          </a:p>
        </p:txBody>
      </p:sp>
      <p:sp useBgFill="1">
        <p:nvSpPr>
          <p:cNvPr id="81" name="テキスト ボックス 80"/>
          <p:cNvSpPr txBox="1"/>
          <p:nvPr/>
        </p:nvSpPr>
        <p:spPr>
          <a:xfrm>
            <a:off x="5255717" y="3587093"/>
            <a:ext cx="1130539" cy="380480"/>
          </a:xfrm>
          <a:prstGeom prst="rect">
            <a:avLst/>
          </a:prstGeom>
        </p:spPr>
        <p:txBody>
          <a:bodyPr wrap="square" lIns="36000" tIns="36000" rIns="36000" bIns="3600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展覧会など</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事業の継続性</a:t>
            </a:r>
          </a:p>
        </p:txBody>
      </p:sp>
      <p:sp useBgFill="1">
        <p:nvSpPr>
          <p:cNvPr id="82" name="テキスト ボックス 81"/>
          <p:cNvSpPr txBox="1"/>
          <p:nvPr/>
        </p:nvSpPr>
        <p:spPr>
          <a:xfrm>
            <a:off x="6646881" y="3575412"/>
            <a:ext cx="1015402" cy="380480"/>
          </a:xfrm>
          <a:prstGeom prst="rect">
            <a:avLst/>
          </a:prstGeom>
        </p:spPr>
        <p:txBody>
          <a:bodyPr wrap="square" lIns="36000" tIns="36000" rIns="36000" bIns="3600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専門人材の</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確保と継承</a:t>
            </a:r>
          </a:p>
        </p:txBody>
      </p:sp>
      <p:sp>
        <p:nvSpPr>
          <p:cNvPr id="83" name="テキスト ボックス 82"/>
          <p:cNvSpPr txBox="1"/>
          <p:nvPr/>
        </p:nvSpPr>
        <p:spPr>
          <a:xfrm>
            <a:off x="3131664" y="1706975"/>
            <a:ext cx="2880496" cy="338554"/>
          </a:xfrm>
          <a:prstGeom prst="rect">
            <a:avLst/>
          </a:prstGeom>
          <a:solidFill>
            <a:schemeClr val="bg1"/>
          </a:solidFill>
          <a:ln w="19050">
            <a:solidFill>
              <a:schemeClr val="tx1"/>
            </a:solidFill>
          </a:ln>
          <a:effectLst/>
        </p:spPr>
        <p:txBody>
          <a:bodyPr wrap="square" lIns="36000" rIns="3600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ＭＳ Ｐ明朝"/>
              </a:rPr>
              <a:t>独立行政法人化でめざす方向</a:t>
            </a:r>
          </a:p>
        </p:txBody>
      </p:sp>
      <p:sp>
        <p:nvSpPr>
          <p:cNvPr id="53" name="テキスト ボックス 52"/>
          <p:cNvSpPr txBox="1"/>
          <p:nvPr/>
        </p:nvSpPr>
        <p:spPr>
          <a:xfrm>
            <a:off x="332123" y="836712"/>
            <a:ext cx="7569701" cy="844718"/>
          </a:xfrm>
          <a:prstGeom prst="rect">
            <a:avLst/>
          </a:prstGeom>
          <a:noFill/>
        </p:spPr>
        <p:txBody>
          <a:bodyPr wrap="none" rtlCol="0">
            <a:spAutoFit/>
          </a:bodyPr>
          <a:lstStyle/>
          <a:p>
            <a:pPr marL="0" marR="0" lvl="0" indent="0" algn="l" defTabSz="914400" rtl="0" eaLnBrk="1" fontAlgn="auto" latinLnBrk="0" hangingPunct="1">
              <a:lnSpc>
                <a:spcPts val="2000"/>
              </a:lnSpc>
              <a:spcBef>
                <a:spcPts val="0"/>
              </a:spcBef>
              <a:spcAft>
                <a:spcPts val="0"/>
              </a:spcAft>
              <a:buClrTx/>
              <a:buSzTx/>
              <a:buFontTx/>
              <a:buNone/>
              <a:tabLst/>
              <a:defRPr/>
            </a:pPr>
            <a:r>
              <a:rPr kumimoji="1" lang="ja-JP" altLang="en-US" sz="15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有用な人材と継続性の確保、コンテンツの有効活用を通じて事業の充実を図る。</a:t>
            </a:r>
          </a:p>
          <a:p>
            <a:pPr marL="0" marR="0" lvl="0" indent="0" algn="l" defTabSz="914400" rtl="0" eaLnBrk="1" fontAlgn="auto" latinLnBrk="0" hangingPunct="1">
              <a:lnSpc>
                <a:spcPts val="2000"/>
              </a:lnSpc>
              <a:spcBef>
                <a:spcPts val="0"/>
              </a:spcBef>
              <a:spcAft>
                <a:spcPts val="0"/>
              </a:spcAft>
              <a:buClrTx/>
              <a:buSzTx/>
              <a:buFontTx/>
              <a:buNone/>
              <a:tabLst/>
              <a:defRPr/>
            </a:pPr>
            <a:r>
              <a:rPr kumimoji="1" lang="ja-JP" altLang="en-US" sz="15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自主性を発揮し、利用者動向やニーズを踏まえた運営や評価を通じた業務改善を行う。</a:t>
            </a:r>
          </a:p>
          <a:p>
            <a:pPr marL="0" marR="0" lvl="0" indent="0" algn="l" defTabSz="914400" rtl="0" eaLnBrk="1" fontAlgn="auto" latinLnBrk="0" hangingPunct="1">
              <a:lnSpc>
                <a:spcPts val="2000"/>
              </a:lnSpc>
              <a:spcBef>
                <a:spcPts val="0"/>
              </a:spcBef>
              <a:spcAft>
                <a:spcPts val="0"/>
              </a:spcAft>
              <a:buClrTx/>
              <a:buSzTx/>
              <a:buFontTx/>
              <a:buNone/>
              <a:tabLst/>
              <a:defRPr/>
            </a:pPr>
            <a:r>
              <a:rPr kumimoji="1" lang="ja-JP" altLang="en-US" sz="15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カフェ・レストランやショップの充実、外部資金の獲得などにより、館の魅力向上に努める。</a:t>
            </a:r>
          </a:p>
        </p:txBody>
      </p:sp>
      <p:sp>
        <p:nvSpPr>
          <p:cNvPr id="58" name="テキスト ボックス 57"/>
          <p:cNvSpPr txBox="1"/>
          <p:nvPr/>
        </p:nvSpPr>
        <p:spPr>
          <a:xfrm>
            <a:off x="0" y="0"/>
            <a:ext cx="4777066" cy="2616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Ⅱ</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公民連携</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経営形態の見直し</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独立行政法人化</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・博物館</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141</a:t>
            </a:fld>
            <a:endParaRPr lang="ja-JP" altLang="en-US"/>
          </a:p>
        </p:txBody>
      </p:sp>
    </p:spTree>
    <p:extLst>
      <p:ext uri="{BB962C8B-B14F-4D97-AF65-F5344CB8AC3E}">
        <p14:creationId xmlns:p14="http://schemas.microsoft.com/office/powerpoint/2010/main" val="3797222807"/>
      </p:ext>
    </p:extLst>
  </p:cSld>
  <p:clrMapOvr>
    <a:masterClrMapping/>
  </p:clrMapOvr>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0" name="直線コネクタ 19"/>
          <p:cNvCxnSpPr/>
          <p:nvPr/>
        </p:nvCxnSpPr>
        <p:spPr>
          <a:xfrm>
            <a:off x="179512" y="692696"/>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50" name="正方形/長方形 49"/>
          <p:cNvSpPr/>
          <p:nvPr/>
        </p:nvSpPr>
        <p:spPr>
          <a:xfrm>
            <a:off x="7383845" y="332656"/>
            <a:ext cx="1760155" cy="369332"/>
          </a:xfrm>
          <a:prstGeom prst="rect">
            <a:avLst/>
          </a:prstGeom>
          <a:noFill/>
        </p:spPr>
        <p:txBody>
          <a:bodyPr wrap="square">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Outcome</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p>
        </p:txBody>
      </p:sp>
      <p:sp>
        <p:nvSpPr>
          <p:cNvPr id="56" name="正方形/長方形 55"/>
          <p:cNvSpPr/>
          <p:nvPr/>
        </p:nvSpPr>
        <p:spPr>
          <a:xfrm>
            <a:off x="251520" y="323364"/>
            <a:ext cx="5904656" cy="369332"/>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srgbClr val="000000"/>
                </a:solidFill>
                <a:effectLst/>
                <a:uLnTx/>
                <a:uFillTx/>
                <a:latin typeface="Calibri"/>
                <a:ea typeface="ＭＳ Ｐゴシック" panose="020B0600070205080204" pitchFamily="50" charset="-128"/>
                <a:cs typeface="+mn-cs"/>
              </a:rPr>
              <a:t>めざす方向</a:t>
            </a:r>
          </a:p>
        </p:txBody>
      </p:sp>
      <p:sp>
        <p:nvSpPr>
          <p:cNvPr id="59" name="下矢印 58"/>
          <p:cNvSpPr/>
          <p:nvPr/>
        </p:nvSpPr>
        <p:spPr>
          <a:xfrm>
            <a:off x="4413791" y="2830781"/>
            <a:ext cx="586418" cy="1261933"/>
          </a:xfrm>
          <a:prstGeom prst="downArrow">
            <a:avLst>
              <a:gd name="adj1" fmla="val 44121"/>
              <a:gd name="adj2" fmla="val 43382"/>
            </a:avLst>
          </a:prstGeom>
          <a:gradFill>
            <a:gsLst>
              <a:gs pos="0">
                <a:schemeClr val="bg1">
                  <a:lumMod val="85000"/>
                </a:schemeClr>
              </a:gs>
              <a:gs pos="50000">
                <a:schemeClr val="bg1">
                  <a:lumMod val="75000"/>
                </a:schemeClr>
              </a:gs>
              <a:gs pos="100000">
                <a:schemeClr val="bg1">
                  <a:lumMod val="50000"/>
                </a:schemeClr>
              </a:gs>
            </a:gsLst>
            <a:lin ang="5400000" scaled="1"/>
          </a:gradFill>
          <a:ln>
            <a:solidFill>
              <a:schemeClr val="tx1"/>
            </a:solidFill>
          </a:ln>
          <a:scene3d>
            <a:camera prst="orthographicFront"/>
            <a:lightRig rig="threePt" dir="t"/>
          </a:scene3d>
          <a:sp3d>
            <a:bevelT w="165100" prst="coolSlan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178"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60" name="屈折矢印 59"/>
          <p:cNvSpPr/>
          <p:nvPr/>
        </p:nvSpPr>
        <p:spPr>
          <a:xfrm rot="5400000">
            <a:off x="2327903" y="1878356"/>
            <a:ext cx="1096615" cy="2022686"/>
          </a:xfrm>
          <a:prstGeom prst="bentUpArrow">
            <a:avLst>
              <a:gd name="adj1" fmla="val 18766"/>
              <a:gd name="adj2" fmla="val 20547"/>
              <a:gd name="adj3" fmla="val 30343"/>
            </a:avLst>
          </a:prstGeom>
          <a:solidFill>
            <a:schemeClr val="bg1">
              <a:lumMod val="85000"/>
            </a:schemeClr>
          </a:solidFill>
          <a:ln>
            <a:solidFill>
              <a:schemeClr val="tx1"/>
            </a:solidFill>
          </a:ln>
          <a:effectLst>
            <a:innerShdw blurRad="114300">
              <a:prstClr val="black"/>
            </a:innerShdw>
          </a:effectLst>
          <a:scene3d>
            <a:camera prst="orthographicFront"/>
            <a:lightRig rig="threePt" dir="t"/>
          </a:scene3d>
          <a:sp3d>
            <a:bevelT w="165100" prst="coolSlan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178"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61" name="正方形/長方形 60"/>
          <p:cNvSpPr/>
          <p:nvPr/>
        </p:nvSpPr>
        <p:spPr>
          <a:xfrm>
            <a:off x="706125" y="2721761"/>
            <a:ext cx="2556000" cy="996923"/>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66462" rIns="66462" rtlCol="0" anchor="ctr"/>
          <a:lstStyle/>
          <a:p>
            <a:pPr marL="0" marR="0" lvl="0" indent="0" algn="l" defTabSz="914400" rtl="0" eaLnBrk="1" fontAlgn="t"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S PGothic" charset="-128"/>
              </a:rPr>
              <a:t>解決の方向</a:t>
            </a:r>
            <a:endParaRPr kumimoji="1" lang="ja-JP" altLang="en-US"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05510" marR="0" lvl="0" indent="-105510" algn="just" defTabSz="914400" rtl="0" eaLnBrk="1" fontAlgn="auto" latinLnBrk="0" hangingPunct="1">
              <a:lnSpc>
                <a:spcPct val="100000"/>
              </a:lnSpc>
              <a:spcBef>
                <a:spcPts val="0"/>
              </a:spcBef>
              <a:spcAft>
                <a:spcPts val="0"/>
              </a:spcAft>
              <a:buClrTx/>
              <a:buSzTx/>
              <a:buFont typeface="+mj-lt"/>
              <a:buAutoNum type="arabicPeriod"/>
              <a:tabLst/>
              <a:defRPr/>
            </a:pPr>
            <a:r>
              <a:rPr kumimoji="1" lang="ja-JP" altLang="en-US" sz="969"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S PMincho" charset="-128"/>
              </a:rPr>
              <a:t>資料・人材の安定的確保と活用（継続性）</a:t>
            </a:r>
            <a:endParaRPr kumimoji="1" lang="en-US" altLang="ja-JP" sz="969"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S PMincho" charset="-128"/>
            </a:endParaRPr>
          </a:p>
          <a:p>
            <a:pPr marL="105510" marR="0" lvl="0" indent="-105510" algn="just" defTabSz="914400" rtl="0" eaLnBrk="1" fontAlgn="auto" latinLnBrk="0" hangingPunct="1">
              <a:lnSpc>
                <a:spcPct val="100000"/>
              </a:lnSpc>
              <a:spcBef>
                <a:spcPts val="0"/>
              </a:spcBef>
              <a:spcAft>
                <a:spcPts val="0"/>
              </a:spcAft>
              <a:buClrTx/>
              <a:buSzTx/>
              <a:buFont typeface="+mj-lt"/>
              <a:buAutoNum type="arabicPeriod"/>
              <a:tabLst/>
              <a:defRPr/>
            </a:pPr>
            <a:r>
              <a:rPr kumimoji="1" lang="ja-JP" altLang="en-US" sz="969"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S PMincho" charset="-128"/>
              </a:rPr>
              <a:t>利用者目線のサービス（戦略的投資、ニーズに機動的かつ柔軟に対応、民間活用）</a:t>
            </a:r>
            <a:endParaRPr kumimoji="1" lang="en-US" altLang="ja-JP" sz="969"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S PMincho" charset="-128"/>
            </a:endParaRPr>
          </a:p>
          <a:p>
            <a:pPr marL="105510" marR="0" lvl="0" indent="-105510" algn="just" defTabSz="914400" rtl="0" eaLnBrk="1" fontAlgn="auto" latinLnBrk="0" hangingPunct="1">
              <a:lnSpc>
                <a:spcPct val="100000"/>
              </a:lnSpc>
              <a:spcBef>
                <a:spcPts val="0"/>
              </a:spcBef>
              <a:spcAft>
                <a:spcPts val="0"/>
              </a:spcAft>
              <a:buClrTx/>
              <a:buSzTx/>
              <a:buFont typeface="+mj-lt"/>
              <a:buAutoNum type="arabicPeriod"/>
              <a:tabLst/>
              <a:defRPr/>
            </a:pPr>
            <a:r>
              <a:rPr kumimoji="1" lang="ja-JP" altLang="en-US" sz="969"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S PMincho" charset="-128"/>
              </a:rPr>
              <a:t>「経営」の実現（経営と運営の一元化、トップのマネジメント、自主性の発揮や業務改善）</a:t>
            </a:r>
            <a:endParaRPr kumimoji="1" lang="ja-JP" altLang="en-US" sz="969"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graphicFrame>
        <p:nvGraphicFramePr>
          <p:cNvPr id="62" name="図表 61"/>
          <p:cNvGraphicFramePr/>
          <p:nvPr/>
        </p:nvGraphicFramePr>
        <p:xfrm>
          <a:off x="3037596" y="1486788"/>
          <a:ext cx="3319790" cy="2213193"/>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63" name="正方形/長方形 62"/>
          <p:cNvSpPr/>
          <p:nvPr/>
        </p:nvSpPr>
        <p:spPr>
          <a:xfrm>
            <a:off x="706125" y="1644390"/>
            <a:ext cx="2556000" cy="731077"/>
          </a:xfrm>
          <a:prstGeom prst="rect">
            <a:avLst/>
          </a:prstGeom>
          <a:solidFill>
            <a:schemeClr val="bg1"/>
          </a:solidFill>
          <a:ln>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lIns="66462" rIns="33231" rtlCol="0" anchor="ctr"/>
          <a:lstStyle/>
          <a:p>
            <a:pPr marL="0" marR="0" lvl="0" indent="0" algn="l" defTabSz="914400" rtl="0" eaLnBrk="1" fontAlgn="t"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S PMincho" charset="-128"/>
              </a:rPr>
              <a:t>現状</a:t>
            </a:r>
          </a:p>
          <a:p>
            <a:pPr marL="87925" marR="0" lvl="0" indent="-87925" algn="l" defTabSz="914400" rtl="0" eaLnBrk="1" fontAlgn="t" latinLnBrk="0" hangingPunct="1">
              <a:lnSpc>
                <a:spcPct val="100000"/>
              </a:lnSpc>
              <a:spcBef>
                <a:spcPts val="0"/>
              </a:spcBef>
              <a:spcAft>
                <a:spcPts val="0"/>
              </a:spcAft>
              <a:buClrTx/>
              <a:buSzTx/>
              <a:buFont typeface="+mj-lt"/>
              <a:buAutoNum type="arabicPeriod"/>
              <a:tabLst/>
              <a:defRPr/>
            </a:pPr>
            <a:r>
              <a:rPr kumimoji="1" lang="ja-JP" altLang="en-US" sz="969"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S PMincho" charset="-128"/>
              </a:rPr>
              <a:t>指定管理者制度の下での課題（期間の制約）</a:t>
            </a:r>
          </a:p>
          <a:p>
            <a:pPr marL="87925" marR="0" lvl="0" indent="-87925" algn="l" defTabSz="914400" rtl="0" eaLnBrk="1" fontAlgn="t" latinLnBrk="0" hangingPunct="1">
              <a:lnSpc>
                <a:spcPct val="100000"/>
              </a:lnSpc>
              <a:spcBef>
                <a:spcPts val="0"/>
              </a:spcBef>
              <a:spcAft>
                <a:spcPts val="0"/>
              </a:spcAft>
              <a:buClrTx/>
              <a:buSzTx/>
              <a:buFont typeface="+mj-lt"/>
              <a:buAutoNum type="arabicPeriod"/>
              <a:tabLst/>
              <a:defRPr/>
            </a:pPr>
            <a:r>
              <a:rPr kumimoji="1" lang="ja-JP" altLang="en-US" sz="969"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S PMincho" charset="-128"/>
              </a:rPr>
              <a:t>利用者サービスの低下（経費削減の限界）</a:t>
            </a:r>
          </a:p>
          <a:p>
            <a:pPr marL="87925" marR="0" lvl="0" indent="-87925" algn="l" defTabSz="914400" rtl="0" eaLnBrk="1" fontAlgn="t" latinLnBrk="0" hangingPunct="1">
              <a:lnSpc>
                <a:spcPct val="100000"/>
              </a:lnSpc>
              <a:spcBef>
                <a:spcPts val="0"/>
              </a:spcBef>
              <a:spcAft>
                <a:spcPts val="0"/>
              </a:spcAft>
              <a:buClrTx/>
              <a:buSzTx/>
              <a:buFont typeface="+mj-lt"/>
              <a:buAutoNum type="arabicPeriod"/>
              <a:tabLst/>
              <a:defRPr/>
            </a:pPr>
            <a:r>
              <a:rPr kumimoji="1" lang="ja-JP" altLang="en-US" sz="969"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S PMincho" charset="-128"/>
              </a:rPr>
              <a:t>厳しい経営環境（一体性と自由度の欠如）</a:t>
            </a:r>
          </a:p>
        </p:txBody>
      </p:sp>
      <p:sp>
        <p:nvSpPr>
          <p:cNvPr id="64" name="メモ 63"/>
          <p:cNvSpPr/>
          <p:nvPr/>
        </p:nvSpPr>
        <p:spPr>
          <a:xfrm>
            <a:off x="706124" y="4131655"/>
            <a:ext cx="4975573" cy="2354916"/>
          </a:xfrm>
          <a:prstGeom prst="foldedCorner">
            <a:avLst>
              <a:gd name="adj" fmla="val 12337"/>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2193231" tIns="23736" rIns="33231" bIns="23736"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8"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地方独法化のメリット</a:t>
            </a:r>
            <a:endParaRPr kumimoji="1" lang="en-US" altLang="ja-JP" sz="1108"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13049" marR="0" lvl="0" indent="-56524" algn="just" defTabSz="914400" rtl="0" eaLnBrk="1" fontAlgn="auto" latinLnBrk="0" hangingPunct="1">
              <a:lnSpc>
                <a:spcPct val="100000"/>
              </a:lnSpc>
              <a:spcBef>
                <a:spcPts val="396"/>
              </a:spcBef>
              <a:spcAft>
                <a:spcPts val="0"/>
              </a:spcAft>
              <a:buClrTx/>
              <a:buSzTx/>
              <a:buFont typeface="Arial" panose="020B0604020202020204" pitchFamily="34" charset="0"/>
              <a:buChar char="•"/>
              <a:tabLst/>
              <a:defRPr/>
            </a:pPr>
            <a:r>
              <a:rPr kumimoji="1" lang="ja-JP" altLang="en-US" sz="969"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事業の継続性</a:t>
            </a:r>
            <a:r>
              <a:rPr kumimoji="1" lang="ja-JP" altLang="en-US" sz="969"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S PMincho" charset="-128"/>
              </a:rPr>
              <a:t>と専門人材の安定的確保が実現</a:t>
            </a:r>
            <a:endParaRPr kumimoji="1" lang="en-US" altLang="ja-JP" sz="969"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S PMincho" charset="-128"/>
            </a:endParaRPr>
          </a:p>
          <a:p>
            <a:pPr marL="113049" marR="0" lvl="0" indent="-56524" algn="just" defTabSz="914400" rtl="0" eaLnBrk="1" fontAlgn="auto" latinLnBrk="0" hangingPunct="1">
              <a:lnSpc>
                <a:spcPct val="100000"/>
              </a:lnSpc>
              <a:spcBef>
                <a:spcPts val="396"/>
              </a:spcBef>
              <a:spcAft>
                <a:spcPts val="0"/>
              </a:spcAft>
              <a:buClrTx/>
              <a:buSzTx/>
              <a:buFont typeface="Arial" panose="020B0604020202020204" pitchFamily="34" charset="0"/>
              <a:buChar char="•"/>
              <a:tabLst/>
              <a:defRPr/>
            </a:pPr>
            <a:r>
              <a:rPr kumimoji="1" lang="ja-JP" altLang="en-US" sz="969"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開館延長や割引など利用者のニーズに、法人の判断により、機動力を発揮し、柔軟に応える</a:t>
            </a:r>
          </a:p>
          <a:p>
            <a:pPr marL="113049" marR="0" lvl="0" indent="-56524" algn="just" defTabSz="914400" rtl="0" eaLnBrk="1" fontAlgn="auto" latinLnBrk="0" hangingPunct="1">
              <a:lnSpc>
                <a:spcPct val="100000"/>
              </a:lnSpc>
              <a:spcBef>
                <a:spcPts val="396"/>
              </a:spcBef>
              <a:spcAft>
                <a:spcPts val="0"/>
              </a:spcAft>
              <a:buClrTx/>
              <a:buSzTx/>
              <a:buFont typeface="Arial" panose="020B0604020202020204" pitchFamily="34" charset="0"/>
              <a:buChar char="•"/>
              <a:tabLst/>
              <a:defRPr/>
            </a:pPr>
            <a:r>
              <a:rPr kumimoji="1" lang="ja-JP" altLang="en-US" sz="969"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S PMincho" charset="-128"/>
              </a:rPr>
              <a:t>運営費交付金などの経営資源を、中期計画に基づき、自主性を発揮し、事業等に柔軟に活用できる</a:t>
            </a:r>
            <a:endParaRPr kumimoji="1" lang="en-US" altLang="ja-JP" sz="969"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S PMincho" charset="-128"/>
            </a:endParaRPr>
          </a:p>
          <a:p>
            <a:pPr marL="113049" marR="0" lvl="0" indent="-56524" algn="just" defTabSz="914400" rtl="0" eaLnBrk="1" fontAlgn="auto" latinLnBrk="0" hangingPunct="1">
              <a:lnSpc>
                <a:spcPct val="100000"/>
              </a:lnSpc>
              <a:spcBef>
                <a:spcPts val="554"/>
              </a:spcBef>
              <a:spcAft>
                <a:spcPts val="0"/>
              </a:spcAft>
              <a:buClrTx/>
              <a:buSzTx/>
              <a:buFont typeface="Arial" panose="020B0604020202020204" pitchFamily="34" charset="0"/>
              <a:buChar char="•"/>
              <a:tabLst/>
              <a:defRPr/>
            </a:pPr>
            <a:r>
              <a:rPr kumimoji="1" lang="ja-JP" altLang="en-US" sz="969"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S PMincho" charset="-128"/>
              </a:rPr>
              <a:t>業務改善や外部評価と公開の仕組みが法定され、組織や人材の活性化が期待できる</a:t>
            </a:r>
            <a:endParaRPr kumimoji="1" lang="en-US" altLang="ja-JP" sz="969"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S PMincho" charset="-128"/>
            </a:endParaRPr>
          </a:p>
          <a:p>
            <a:pPr marL="56524" marR="0" lvl="0" indent="0" algn="ctr" defTabSz="914400" rtl="0" eaLnBrk="1" fontAlgn="auto" latinLnBrk="0" hangingPunct="1">
              <a:lnSpc>
                <a:spcPct val="100000"/>
              </a:lnSpc>
              <a:spcBef>
                <a:spcPts val="554"/>
              </a:spcBef>
              <a:spcAft>
                <a:spcPts val="0"/>
              </a:spcAft>
              <a:buClrTx/>
              <a:buSzTx/>
              <a:buFontTx/>
              <a:buNone/>
              <a:tabLst/>
              <a:defRPr/>
            </a:pPr>
            <a:r>
              <a:rPr kumimoji="1" lang="ja-JP" altLang="en-US" sz="1108"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一体経営のメリット</a:t>
            </a:r>
            <a:endParaRPr kumimoji="1" lang="en-US" altLang="ja-JP" sz="1108"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13049" marR="0" lvl="0" indent="-56524" algn="just" defTabSz="914400" rtl="0" eaLnBrk="1" fontAlgn="auto" latinLnBrk="0" hangingPunct="1">
              <a:lnSpc>
                <a:spcPct val="100000"/>
              </a:lnSpc>
              <a:spcBef>
                <a:spcPts val="396"/>
              </a:spcBef>
              <a:spcAft>
                <a:spcPts val="0"/>
              </a:spcAft>
              <a:buClrTx/>
              <a:buSzTx/>
              <a:buFont typeface="Arial" panose="020B0604020202020204" pitchFamily="34" charset="0"/>
              <a:buChar char="•"/>
              <a:tabLst/>
              <a:defRPr/>
            </a:pPr>
            <a:r>
              <a:rPr kumimoji="1" lang="ja-JP" altLang="en-US" sz="969"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連携による総合力の発揮</a:t>
            </a:r>
            <a:r>
              <a:rPr kumimoji="1" lang="ja-JP" altLang="en-US" sz="969"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S PMincho" charset="-128"/>
              </a:rPr>
              <a:t>や、機能分担と</a:t>
            </a:r>
            <a:r>
              <a:rPr kumimoji="1" lang="ja-JP" altLang="en-US" sz="969"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相互補完</a:t>
            </a:r>
            <a:endParaRPr kumimoji="1" lang="ja-JP" altLang="en-US" sz="969"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S PMincho" charset="-128"/>
            </a:endParaRPr>
          </a:p>
          <a:p>
            <a:pPr marL="113049" marR="0" lvl="0" indent="-56524" algn="just" defTabSz="914400" rtl="0" eaLnBrk="1" fontAlgn="auto" latinLnBrk="0" hangingPunct="1">
              <a:lnSpc>
                <a:spcPct val="100000"/>
              </a:lnSpc>
              <a:spcBef>
                <a:spcPts val="396"/>
              </a:spcBef>
              <a:spcAft>
                <a:spcPts val="0"/>
              </a:spcAft>
              <a:buClrTx/>
              <a:buSzTx/>
              <a:buFont typeface="Arial" panose="020B0604020202020204" pitchFamily="34" charset="0"/>
              <a:buChar char="•"/>
              <a:tabLst/>
              <a:defRPr/>
            </a:pPr>
            <a:r>
              <a:rPr kumimoji="1" lang="ja-JP" altLang="en-US" sz="969"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S PMincho" charset="-128"/>
              </a:rPr>
              <a:t>ガバナンスが効き、</a:t>
            </a:r>
            <a:r>
              <a:rPr kumimoji="1" lang="ja-JP" altLang="en-US" sz="969"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切磋琢磨が期待できる</a:t>
            </a:r>
            <a:r>
              <a:rPr kumimoji="1" lang="ja-JP" altLang="en-US" sz="969"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S PMincho" charset="-128"/>
              </a:rPr>
              <a:t>組織</a:t>
            </a:r>
          </a:p>
          <a:p>
            <a:pPr marL="113049" marR="0" lvl="0" indent="-56524" algn="just" defTabSz="914400" rtl="0" eaLnBrk="1" fontAlgn="auto" latinLnBrk="0" hangingPunct="1">
              <a:lnSpc>
                <a:spcPct val="100000"/>
              </a:lnSpc>
              <a:spcBef>
                <a:spcPts val="396"/>
              </a:spcBef>
              <a:spcAft>
                <a:spcPts val="0"/>
              </a:spcAft>
              <a:buClrTx/>
              <a:buSzTx/>
              <a:buFont typeface="Arial" panose="020B0604020202020204" pitchFamily="34" charset="0"/>
              <a:buChar char="•"/>
              <a:tabLst/>
              <a:defRPr/>
            </a:pPr>
            <a:r>
              <a:rPr kumimoji="1" lang="ja-JP" altLang="en-US" sz="969"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集約や一元化、共有によるサービス向上</a:t>
            </a:r>
            <a:endParaRPr kumimoji="1" lang="en-US" altLang="ja-JP" sz="969"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S PMincho" charset="-128"/>
            </a:endParaRPr>
          </a:p>
        </p:txBody>
      </p:sp>
      <p:grpSp>
        <p:nvGrpSpPr>
          <p:cNvPr id="65" name="図形グループ 10"/>
          <p:cNvGrpSpPr/>
          <p:nvPr/>
        </p:nvGrpSpPr>
        <p:grpSpPr>
          <a:xfrm>
            <a:off x="915417" y="4417599"/>
            <a:ext cx="1964551" cy="1736627"/>
            <a:chOff x="4799966" y="5986085"/>
            <a:chExt cx="2979569" cy="2633885"/>
          </a:xfrm>
        </p:grpSpPr>
        <p:pic>
          <p:nvPicPr>
            <p:cNvPr id="66" name="Picture 2"/>
            <p:cNvPicPr>
              <a:picLocks noChangeAspect="1" noChangeArrowheads="1"/>
            </p:cNvPicPr>
            <p:nvPr/>
          </p:nvPicPr>
          <p:blipFill rotWithShape="1">
            <a:blip r:embed="rId8" cstate="print">
              <a:extLst>
                <a:ext uri="{28A0092B-C50C-407E-A947-70E740481C1C}">
                  <a14:useLocalDpi xmlns:a14="http://schemas.microsoft.com/office/drawing/2010/main"/>
                </a:ext>
              </a:extLst>
            </a:blip>
            <a:srcRect/>
            <a:stretch/>
          </p:blipFill>
          <p:spPr bwMode="auto">
            <a:xfrm>
              <a:off x="6340095" y="7964412"/>
              <a:ext cx="1439440" cy="651351"/>
            </a:xfrm>
            <a:prstGeom prst="rect">
              <a:avLst/>
            </a:prstGeom>
            <a:noFill/>
            <a:ln w="9525">
              <a:noFill/>
              <a:miter lim="800000"/>
              <a:headEnd/>
              <a:tailEnd/>
            </a:ln>
          </p:spPr>
        </p:pic>
        <p:pic>
          <p:nvPicPr>
            <p:cNvPr id="67" name="Picture 2"/>
            <p:cNvPicPr>
              <a:picLocks noChangeAspect="1" noChangeArrowheads="1"/>
            </p:cNvPicPr>
            <p:nvPr/>
          </p:nvPicPr>
          <p:blipFill>
            <a:blip r:embed="rId9" cstate="email"/>
            <a:srcRect/>
            <a:stretch>
              <a:fillRect/>
            </a:stretch>
          </p:blipFill>
          <p:spPr bwMode="auto">
            <a:xfrm>
              <a:off x="6377381" y="5989657"/>
              <a:ext cx="1387821" cy="1872000"/>
            </a:xfrm>
            <a:prstGeom prst="rect">
              <a:avLst/>
            </a:prstGeom>
            <a:noFill/>
            <a:ln w="9525">
              <a:noFill/>
              <a:miter lim="800000"/>
              <a:headEnd/>
              <a:tailEnd/>
            </a:ln>
          </p:spPr>
        </p:pic>
        <p:pic>
          <p:nvPicPr>
            <p:cNvPr id="68" name="Picture 4"/>
            <p:cNvPicPr>
              <a:picLocks noChangeAspect="1" noChangeArrowheads="1"/>
            </p:cNvPicPr>
            <p:nvPr/>
          </p:nvPicPr>
          <p:blipFill>
            <a:blip r:embed="rId10" cstate="print">
              <a:extLst>
                <a:ext uri="{28A0092B-C50C-407E-A947-70E740481C1C}">
                  <a14:useLocalDpi xmlns:a14="http://schemas.microsoft.com/office/drawing/2010/main"/>
                </a:ext>
              </a:extLst>
            </a:blip>
            <a:srcRect/>
            <a:stretch>
              <a:fillRect/>
            </a:stretch>
          </p:blipFill>
          <p:spPr bwMode="auto">
            <a:xfrm>
              <a:off x="4799966" y="8002014"/>
              <a:ext cx="1440000" cy="617956"/>
            </a:xfrm>
            <a:prstGeom prst="rect">
              <a:avLst/>
            </a:prstGeom>
            <a:noFill/>
            <a:ln w="9525">
              <a:noFill/>
              <a:miter lim="800000"/>
              <a:headEnd/>
              <a:tailEnd/>
            </a:ln>
          </p:spPr>
        </p:pic>
        <p:pic>
          <p:nvPicPr>
            <p:cNvPr id="69" name="Picture 4"/>
            <p:cNvPicPr>
              <a:picLocks noChangeAspect="1" noChangeArrowheads="1"/>
            </p:cNvPicPr>
            <p:nvPr/>
          </p:nvPicPr>
          <p:blipFill rotWithShape="1">
            <a:blip r:embed="rId11" cstate="print">
              <a:extLst>
                <a:ext uri="{28A0092B-C50C-407E-A947-70E740481C1C}">
                  <a14:useLocalDpi xmlns:a14="http://schemas.microsoft.com/office/drawing/2010/main"/>
                </a:ext>
              </a:extLst>
            </a:blip>
            <a:srcRect/>
            <a:stretch/>
          </p:blipFill>
          <p:spPr bwMode="auto">
            <a:xfrm>
              <a:off x="4799966" y="7065562"/>
              <a:ext cx="1440000" cy="809400"/>
            </a:xfrm>
            <a:prstGeom prst="rect">
              <a:avLst/>
            </a:prstGeom>
            <a:noFill/>
            <a:ln w="9525">
              <a:noFill/>
              <a:miter lim="800000"/>
              <a:headEnd/>
              <a:tailEnd/>
            </a:ln>
          </p:spPr>
        </p:pic>
        <p:pic>
          <p:nvPicPr>
            <p:cNvPr id="70" name="Picture 4"/>
            <p:cNvPicPr>
              <a:picLocks noChangeAspect="1" noChangeArrowheads="1"/>
            </p:cNvPicPr>
            <p:nvPr/>
          </p:nvPicPr>
          <p:blipFill rotWithShape="1">
            <a:blip r:embed="rId12" cstate="print">
              <a:extLst>
                <a:ext uri="{28A0092B-C50C-407E-A947-70E740481C1C}">
                  <a14:useLocalDpi xmlns:a14="http://schemas.microsoft.com/office/drawing/2010/main"/>
                </a:ext>
              </a:extLst>
            </a:blip>
            <a:srcRect t="-1"/>
            <a:stretch/>
          </p:blipFill>
          <p:spPr bwMode="auto">
            <a:xfrm>
              <a:off x="4799966" y="5986085"/>
              <a:ext cx="1440000" cy="1018926"/>
            </a:xfrm>
            <a:prstGeom prst="rect">
              <a:avLst/>
            </a:prstGeom>
            <a:noFill/>
            <a:ln w="9525">
              <a:noFill/>
              <a:miter lim="800000"/>
              <a:headEnd/>
              <a:tailEnd/>
            </a:ln>
          </p:spPr>
        </p:pic>
      </p:grpSp>
      <p:sp>
        <p:nvSpPr>
          <p:cNvPr id="71" name="テキスト ボックス 70"/>
          <p:cNvSpPr txBox="1"/>
          <p:nvPr/>
        </p:nvSpPr>
        <p:spPr>
          <a:xfrm>
            <a:off x="901173" y="3992759"/>
            <a:ext cx="2138406" cy="262829"/>
          </a:xfrm>
          <a:prstGeom prst="rect">
            <a:avLst/>
          </a:prstGeom>
          <a:solidFill>
            <a:schemeClr val="bg1"/>
          </a:solidFill>
        </p:spPr>
        <p:txBody>
          <a:bodyPr wrap="none" lIns="0" r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地方独立行政法人化＋一体経営</a:t>
            </a:r>
            <a:r>
              <a:rPr kumimoji="1" lang="en-US" altLang="ja-JP"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ja-JP" altLang="en-US"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72" name="正方形/長方形 71"/>
          <p:cNvSpPr/>
          <p:nvPr/>
        </p:nvSpPr>
        <p:spPr>
          <a:xfrm>
            <a:off x="228519" y="1073939"/>
            <a:ext cx="8682404" cy="361503"/>
          </a:xfrm>
          <a:prstGeom prst="rect">
            <a:avLst/>
          </a:prstGeom>
          <a:ln w="19050">
            <a:solidFill>
              <a:schemeClr val="tx1"/>
            </a:solidFill>
          </a:ln>
        </p:spPr>
        <p:txBody>
          <a:bodyPr wrap="square" lIns="66462" tIns="66462" rIns="66462" bIns="66462" anchor="ctr" anchorCtr="0">
            <a:noAutofit/>
          </a:bodyPr>
          <a:lstStyle/>
          <a:p>
            <a:pPr marL="0" marR="0" lvl="0" indent="0" algn="ctr" defTabSz="914400" rtl="0" eaLnBrk="1" fontAlgn="t"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S PMincho" charset="-128"/>
              </a:rPr>
              <a:t>指定管理による運営から、継続性と機動性・柔軟性・自主性を備えた地方独法による経営と運営の一元化へ</a:t>
            </a:r>
          </a:p>
        </p:txBody>
      </p:sp>
      <p:grpSp>
        <p:nvGrpSpPr>
          <p:cNvPr id="73" name="グループ化 4"/>
          <p:cNvGrpSpPr/>
          <p:nvPr/>
        </p:nvGrpSpPr>
        <p:grpSpPr>
          <a:xfrm>
            <a:off x="5793040" y="4483499"/>
            <a:ext cx="1478659" cy="1217082"/>
            <a:chOff x="6348631" y="4571374"/>
            <a:chExt cx="1601881" cy="1318505"/>
          </a:xfrm>
        </p:grpSpPr>
        <p:pic>
          <p:nvPicPr>
            <p:cNvPr id="74" name="Picture 3"/>
            <p:cNvPicPr>
              <a:picLocks noChangeAspect="1" noChangeArrowheads="1"/>
            </p:cNvPicPr>
            <p:nvPr/>
          </p:nvPicPr>
          <p:blipFill>
            <a:blip r:embed="rId13">
              <a:extLst>
                <a:ext uri="{28A0092B-C50C-407E-A947-70E740481C1C}">
                  <a14:useLocalDpi xmlns:a14="http://schemas.microsoft.com/office/drawing/2010/main" val="0"/>
                </a:ext>
              </a:extLst>
            </a:blip>
            <a:srcRect/>
            <a:stretch>
              <a:fillRect/>
            </a:stretch>
          </p:blipFill>
          <p:spPr bwMode="auto">
            <a:xfrm rot="21230040">
              <a:off x="6436037" y="5308854"/>
              <a:ext cx="1514475" cy="581025"/>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75" name="図 74"/>
            <p:cNvPicPr>
              <a:picLocks noChangeAspect="1"/>
            </p:cNvPicPr>
            <p:nvPr/>
          </p:nvPicPr>
          <p:blipFill>
            <a:blip r:embed="rId14" cstate="print">
              <a:extLst>
                <a:ext uri="{28A0092B-C50C-407E-A947-70E740481C1C}">
                  <a14:useLocalDpi xmlns:a14="http://schemas.microsoft.com/office/drawing/2010/main"/>
                </a:ext>
              </a:extLst>
            </a:blip>
            <a:stretch>
              <a:fillRect/>
            </a:stretch>
          </p:blipFill>
          <p:spPr>
            <a:xfrm rot="20435496" flipH="1">
              <a:off x="6348631" y="4571374"/>
              <a:ext cx="1391616" cy="878002"/>
            </a:xfrm>
            <a:prstGeom prst="rect">
              <a:avLst/>
            </a:prstGeom>
          </p:spPr>
        </p:pic>
      </p:grpSp>
      <p:sp>
        <p:nvSpPr>
          <p:cNvPr id="76" name="テキスト ボックス 75"/>
          <p:cNvSpPr txBox="1"/>
          <p:nvPr/>
        </p:nvSpPr>
        <p:spPr>
          <a:xfrm>
            <a:off x="6049348" y="4890162"/>
            <a:ext cx="978153" cy="198837"/>
          </a:xfrm>
          <a:prstGeom prst="rect">
            <a:avLst/>
          </a:prstGeom>
          <a:noFill/>
        </p:spPr>
        <p:txBody>
          <a:bodyPr wrap="non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1" lang="ja-JP" altLang="en-US" sz="692"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外国人観光客の急増</a:t>
            </a:r>
          </a:p>
        </p:txBody>
      </p:sp>
      <p:sp>
        <p:nvSpPr>
          <p:cNvPr id="77" name="テキスト ボックス 76"/>
          <p:cNvSpPr txBox="1"/>
          <p:nvPr/>
        </p:nvSpPr>
        <p:spPr>
          <a:xfrm>
            <a:off x="5723189" y="4646269"/>
            <a:ext cx="1194781" cy="198837"/>
          </a:xfrm>
          <a:prstGeom prst="rect">
            <a:avLst/>
          </a:prstGeom>
          <a:noFill/>
        </p:spPr>
        <p:txBody>
          <a:bodyPr wrap="square" lIns="0" r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1" lang="ja-JP" altLang="en-US" sz="692"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大型開発や大規模施設の開業</a:t>
            </a:r>
          </a:p>
        </p:txBody>
      </p:sp>
      <p:sp>
        <p:nvSpPr>
          <p:cNvPr id="78" name="テキスト ボックス 77"/>
          <p:cNvSpPr txBox="1"/>
          <p:nvPr/>
        </p:nvSpPr>
        <p:spPr>
          <a:xfrm>
            <a:off x="6196078" y="5139606"/>
            <a:ext cx="869149" cy="198837"/>
          </a:xfrm>
          <a:prstGeom prst="rect">
            <a:avLst/>
          </a:prstGeom>
          <a:noFill/>
        </p:spPr>
        <p:txBody>
          <a:bodyPr wrap="non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1" lang="ja-JP" altLang="en-US" sz="692"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高齢化と都心回帰</a:t>
            </a:r>
          </a:p>
        </p:txBody>
      </p:sp>
      <p:sp>
        <p:nvSpPr>
          <p:cNvPr id="84" name="テキスト ボックス 83"/>
          <p:cNvSpPr txBox="1"/>
          <p:nvPr/>
        </p:nvSpPr>
        <p:spPr>
          <a:xfrm>
            <a:off x="6187431" y="5382979"/>
            <a:ext cx="931665" cy="198837"/>
          </a:xfrm>
          <a:prstGeom prst="rect">
            <a:avLst/>
          </a:prstGeom>
          <a:noFill/>
        </p:spPr>
        <p:txBody>
          <a:bodyPr wrap="non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1" lang="ja-JP" altLang="en-US" sz="692"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学習ニーズの高まり</a:t>
            </a:r>
          </a:p>
        </p:txBody>
      </p:sp>
      <p:pic>
        <p:nvPicPr>
          <p:cNvPr id="85" name="図 84"/>
          <p:cNvPicPr>
            <a:picLocks noChangeAspect="1"/>
          </p:cNvPicPr>
          <p:nvPr/>
        </p:nvPicPr>
        <p:blipFill>
          <a:blip r:embed="rId15" cstate="print">
            <a:extLst>
              <a:ext uri="{28A0092B-C50C-407E-A947-70E740481C1C}">
                <a14:useLocalDpi xmlns:a14="http://schemas.microsoft.com/office/drawing/2010/main"/>
              </a:ext>
            </a:extLst>
          </a:blip>
          <a:stretch>
            <a:fillRect/>
          </a:stretch>
        </p:blipFill>
        <p:spPr>
          <a:xfrm rot="21268778" flipH="1">
            <a:off x="6993633" y="4172960"/>
            <a:ext cx="1453293" cy="2173022"/>
          </a:xfrm>
          <a:prstGeom prst="rect">
            <a:avLst/>
          </a:prstGeom>
        </p:spPr>
      </p:pic>
      <p:pic>
        <p:nvPicPr>
          <p:cNvPr id="86" name="図 85"/>
          <p:cNvPicPr>
            <a:picLocks noChangeAspect="1"/>
          </p:cNvPicPr>
          <p:nvPr/>
        </p:nvPicPr>
        <p:blipFill>
          <a:blip r:embed="rId16" cstate="print">
            <a:extLst>
              <a:ext uri="{28A0092B-C50C-407E-A947-70E740481C1C}">
                <a14:useLocalDpi xmlns:a14="http://schemas.microsoft.com/office/drawing/2010/main"/>
              </a:ext>
            </a:extLst>
          </a:blip>
          <a:stretch>
            <a:fillRect/>
          </a:stretch>
        </p:blipFill>
        <p:spPr>
          <a:xfrm flipH="1">
            <a:off x="7233613" y="5502962"/>
            <a:ext cx="621415" cy="547881"/>
          </a:xfrm>
          <a:prstGeom prst="rect">
            <a:avLst/>
          </a:prstGeom>
        </p:spPr>
      </p:pic>
      <p:pic>
        <p:nvPicPr>
          <p:cNvPr id="87" name="図 86"/>
          <p:cNvPicPr>
            <a:picLocks noChangeAspect="1"/>
          </p:cNvPicPr>
          <p:nvPr/>
        </p:nvPicPr>
        <p:blipFill>
          <a:blip r:embed="rId16" cstate="print">
            <a:extLst>
              <a:ext uri="{28A0092B-C50C-407E-A947-70E740481C1C}">
                <a14:useLocalDpi xmlns:a14="http://schemas.microsoft.com/office/drawing/2010/main"/>
              </a:ext>
            </a:extLst>
          </a:blip>
          <a:stretch>
            <a:fillRect/>
          </a:stretch>
        </p:blipFill>
        <p:spPr>
          <a:xfrm flipH="1">
            <a:off x="6969706" y="5560546"/>
            <a:ext cx="622313" cy="548673"/>
          </a:xfrm>
          <a:prstGeom prst="rect">
            <a:avLst/>
          </a:prstGeom>
        </p:spPr>
      </p:pic>
      <p:sp>
        <p:nvSpPr>
          <p:cNvPr id="88" name="屈折矢印 87"/>
          <p:cNvSpPr/>
          <p:nvPr/>
        </p:nvSpPr>
        <p:spPr>
          <a:xfrm rot="16200000">
            <a:off x="5469168" y="1969860"/>
            <a:ext cx="2258967" cy="1986738"/>
          </a:xfrm>
          <a:prstGeom prst="bentUpArrow">
            <a:avLst>
              <a:gd name="adj1" fmla="val 11443"/>
              <a:gd name="adj2" fmla="val 11840"/>
              <a:gd name="adj3" fmla="val 17775"/>
            </a:avLst>
          </a:prstGeom>
          <a:solidFill>
            <a:schemeClr val="bg1">
              <a:lumMod val="85000"/>
            </a:schemeClr>
          </a:solidFill>
          <a:ln>
            <a:solidFill>
              <a:schemeClr val="tx1"/>
            </a:solidFill>
          </a:ln>
          <a:effectLst>
            <a:innerShdw blurRad="114300">
              <a:prstClr val="black"/>
            </a:innerShdw>
          </a:effectLst>
          <a:scene3d>
            <a:camera prst="orthographicFront"/>
            <a:lightRig rig="threePt" dir="t"/>
          </a:scene3d>
          <a:sp3d>
            <a:bevelT w="165100" prst="coolSlan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178"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pic>
        <p:nvPicPr>
          <p:cNvPr id="89" name="図 88"/>
          <p:cNvPicPr>
            <a:picLocks noChangeAspect="1"/>
          </p:cNvPicPr>
          <p:nvPr/>
        </p:nvPicPr>
        <p:blipFill>
          <a:blip r:embed="rId17" cstate="print">
            <a:extLst>
              <a:ext uri="{28A0092B-C50C-407E-A947-70E740481C1C}">
                <a14:useLocalDpi xmlns:a14="http://schemas.microsoft.com/office/drawing/2010/main"/>
              </a:ext>
            </a:extLst>
          </a:blip>
          <a:stretch>
            <a:fillRect/>
          </a:stretch>
        </p:blipFill>
        <p:spPr>
          <a:xfrm>
            <a:off x="6317446" y="2013278"/>
            <a:ext cx="2425846" cy="1819386"/>
          </a:xfrm>
          <a:prstGeom prst="rect">
            <a:avLst/>
          </a:prstGeom>
        </p:spPr>
      </p:pic>
      <p:sp>
        <p:nvSpPr>
          <p:cNvPr id="90" name="正方形/長方形 89"/>
          <p:cNvSpPr/>
          <p:nvPr/>
        </p:nvSpPr>
        <p:spPr>
          <a:xfrm>
            <a:off x="6317446" y="1634339"/>
            <a:ext cx="2425846" cy="830769"/>
          </a:xfrm>
          <a:prstGeom prst="rect">
            <a:avLst/>
          </a:prstGeom>
          <a:gradFill flip="none" rotWithShape="1">
            <a:gsLst>
              <a:gs pos="21000">
                <a:schemeClr val="tx2">
                  <a:lumMod val="60000"/>
                  <a:lumOff val="40000"/>
                </a:schemeClr>
              </a:gs>
              <a:gs pos="0">
                <a:schemeClr val="tx2">
                  <a:lumMod val="60000"/>
                  <a:lumOff val="40000"/>
                </a:schemeClr>
              </a:gs>
              <a:gs pos="55000">
                <a:schemeClr val="tx2">
                  <a:lumMod val="20000"/>
                  <a:lumOff val="80000"/>
                </a:schemeClr>
              </a:gs>
              <a:gs pos="100000">
                <a:schemeClr val="accent1">
                  <a:lumMod val="20000"/>
                  <a:lumOff val="80000"/>
                </a:schemeClr>
              </a:gs>
            </a:gsLst>
            <a:lin ang="5400000" scaled="0"/>
            <a:tileRect/>
          </a:gradFill>
          <a:ln w="25400">
            <a:solidFill>
              <a:schemeClr val="tx2"/>
            </a:solidFill>
          </a:ln>
          <a:effectLst>
            <a:outerShdw blurRad="50800" dist="38100" dir="2700000" algn="tl" rotWithShape="0">
              <a:prstClr val="black">
                <a:alpha val="40000"/>
              </a:prstClr>
            </a:outerShdw>
          </a:effectLst>
          <a:scene3d>
            <a:camera prst="orthographicFront"/>
            <a:lightRig rig="threePt" dir="t"/>
          </a:scene3d>
          <a:sp3d>
            <a:bevelT w="165100" prst="coolSlant"/>
          </a:sp3d>
        </p:spPr>
        <p:style>
          <a:lnRef idx="1">
            <a:schemeClr val="accent1"/>
          </a:lnRef>
          <a:fillRef idx="3">
            <a:schemeClr val="accent1"/>
          </a:fillRef>
          <a:effectRef idx="2">
            <a:schemeClr val="accent1"/>
          </a:effectRef>
          <a:fontRef idx="minor">
            <a:schemeClr val="lt1"/>
          </a:fontRef>
        </p:style>
        <p:txBody>
          <a:bodyPr lIns="33231" tIns="33231" rIns="33231" bIns="33231" rtlCol="0" anchor="ctr" anchorCtr="0"/>
          <a:lstStyle/>
          <a:p>
            <a:pPr marL="142358"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都市のコアとしてのミュージアム</a:t>
            </a:r>
            <a:endParaRPr kumimoji="1" lang="en-US" altLang="ja-JP" sz="1292" b="0" i="0" u="none" strike="noStrike" kern="1200" cap="none" spc="0" normalizeH="0" baseline="0" noProof="0" dirty="0">
              <a:ln>
                <a:noFill/>
              </a:ln>
              <a:solidFill>
                <a:srgbClr val="002060"/>
              </a:solidFill>
              <a:effectLst/>
              <a:uLnTx/>
              <a:uFillTx/>
              <a:latin typeface="ＭＳ Ｐゴシック" panose="020B0600070205080204" pitchFamily="50" charset="-128"/>
              <a:ea typeface="ＭＳ Ｐゴシック" panose="020B0600070205080204" pitchFamily="50" charset="-128"/>
              <a:cs typeface="+mn-cs"/>
            </a:endParaRPr>
          </a:p>
          <a:p>
            <a:pPr marL="249122"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srgbClr val="002060"/>
                </a:solidFill>
                <a:effectLst/>
                <a:uLnTx/>
                <a:uFillTx/>
                <a:latin typeface="ＭＳ Ｐゴシック" panose="020B0600070205080204" pitchFamily="50" charset="-128"/>
                <a:ea typeface="ＭＳ Ｐゴシック" panose="020B0600070205080204" pitchFamily="50" charset="-128"/>
                <a:cs typeface="+mn-cs"/>
              </a:rPr>
              <a:t>①大阪の知を拓く</a:t>
            </a:r>
            <a:endParaRPr kumimoji="1" lang="en-US" altLang="ja-JP" sz="1108" b="0" i="0" u="none" strike="noStrike" kern="1200" cap="none" spc="0" normalizeH="0" baseline="0" noProof="0" dirty="0">
              <a:ln>
                <a:noFill/>
              </a:ln>
              <a:solidFill>
                <a:srgbClr val="002060"/>
              </a:solidFill>
              <a:effectLst/>
              <a:uLnTx/>
              <a:uFillTx/>
              <a:latin typeface="ＭＳ Ｐゴシック" panose="020B0600070205080204" pitchFamily="50" charset="-128"/>
              <a:ea typeface="ＭＳ Ｐゴシック" panose="020B0600070205080204" pitchFamily="50" charset="-128"/>
              <a:cs typeface="+mn-cs"/>
            </a:endParaRPr>
          </a:p>
          <a:p>
            <a:pPr marL="249122"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srgbClr val="002060"/>
                </a:solidFill>
                <a:effectLst/>
                <a:uLnTx/>
                <a:uFillTx/>
                <a:latin typeface="ＭＳ Ｐゴシック" panose="020B0600070205080204" pitchFamily="50" charset="-128"/>
                <a:ea typeface="ＭＳ Ｐゴシック" panose="020B0600070205080204" pitchFamily="50" charset="-128"/>
                <a:cs typeface="+mn-cs"/>
              </a:rPr>
              <a:t>②大阪を元気にする</a:t>
            </a:r>
          </a:p>
          <a:p>
            <a:pPr marL="249122"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srgbClr val="002060"/>
                </a:solidFill>
                <a:effectLst/>
                <a:uLnTx/>
                <a:uFillTx/>
                <a:latin typeface="ＭＳ Ｐゴシック" panose="020B0600070205080204" pitchFamily="50" charset="-128"/>
                <a:ea typeface="ＭＳ Ｐゴシック" panose="020B0600070205080204" pitchFamily="50" charset="-128"/>
                <a:cs typeface="+mn-cs"/>
              </a:rPr>
              <a:t>③学びと活動の拠点へ</a:t>
            </a:r>
          </a:p>
        </p:txBody>
      </p:sp>
      <p:sp>
        <p:nvSpPr>
          <p:cNvPr id="91" name="テキスト ボックス 90"/>
          <p:cNvSpPr txBox="1"/>
          <p:nvPr/>
        </p:nvSpPr>
        <p:spPr>
          <a:xfrm>
            <a:off x="7707172" y="3567206"/>
            <a:ext cx="852198" cy="23436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23"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インバウンド</a:t>
            </a:r>
          </a:p>
        </p:txBody>
      </p:sp>
      <p:sp>
        <p:nvSpPr>
          <p:cNvPr id="92" name="テキスト ボックス 91"/>
          <p:cNvSpPr txBox="1"/>
          <p:nvPr/>
        </p:nvSpPr>
        <p:spPr>
          <a:xfrm>
            <a:off x="7441296" y="2594386"/>
            <a:ext cx="852198" cy="376385"/>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23"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大阪魅力の発信</a:t>
            </a:r>
          </a:p>
        </p:txBody>
      </p:sp>
      <p:sp>
        <p:nvSpPr>
          <p:cNvPr id="93" name="テキスト ボックス 92"/>
          <p:cNvSpPr txBox="1"/>
          <p:nvPr/>
        </p:nvSpPr>
        <p:spPr>
          <a:xfrm>
            <a:off x="6498832" y="2793793"/>
            <a:ext cx="852198" cy="376385"/>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23"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アクティブラーニング</a:t>
            </a:r>
          </a:p>
        </p:txBody>
      </p:sp>
      <p:pic>
        <p:nvPicPr>
          <p:cNvPr id="94" name="図 93"/>
          <p:cNvPicPr>
            <a:picLocks noChangeAspect="1"/>
          </p:cNvPicPr>
          <p:nvPr/>
        </p:nvPicPr>
        <p:blipFill>
          <a:blip r:embed="rId18" cstate="print">
            <a:extLst>
              <a:ext uri="{28A0092B-C50C-407E-A947-70E740481C1C}">
                <a14:useLocalDpi xmlns:a14="http://schemas.microsoft.com/office/drawing/2010/main"/>
              </a:ext>
            </a:extLst>
          </a:blip>
          <a:stretch>
            <a:fillRect/>
          </a:stretch>
        </p:blipFill>
        <p:spPr>
          <a:xfrm flipH="1">
            <a:off x="6473773" y="4226937"/>
            <a:ext cx="2072167" cy="2791385"/>
          </a:xfrm>
          <a:prstGeom prst="rect">
            <a:avLst/>
          </a:prstGeom>
        </p:spPr>
      </p:pic>
      <p:sp>
        <p:nvSpPr>
          <p:cNvPr id="95" name="テキスト ボックス 94"/>
          <p:cNvSpPr txBox="1"/>
          <p:nvPr/>
        </p:nvSpPr>
        <p:spPr>
          <a:xfrm flipH="1">
            <a:off x="7119096" y="4762973"/>
            <a:ext cx="1070331" cy="243400"/>
          </a:xfrm>
          <a:prstGeom prst="rect">
            <a:avLst/>
          </a:prstGeom>
          <a:solidFill>
            <a:schemeClr val="accent1">
              <a:lumMod val="20000"/>
              <a:lumOff val="80000"/>
            </a:schemeClr>
          </a:solidFill>
        </p:spPr>
        <p:txBody>
          <a:bodyPr wrap="square" lIns="0" tIns="0" rIns="0" bIns="0" rtlCol="0" anchor="ctr"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791"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帆：地方独立行政法人による一体経営</a:t>
            </a:r>
          </a:p>
        </p:txBody>
      </p:sp>
      <p:sp>
        <p:nvSpPr>
          <p:cNvPr id="96" name="テキスト ボックス 95"/>
          <p:cNvSpPr txBox="1"/>
          <p:nvPr/>
        </p:nvSpPr>
        <p:spPr>
          <a:xfrm flipH="1">
            <a:off x="7341038" y="5562743"/>
            <a:ext cx="350749" cy="85280"/>
          </a:xfrm>
          <a:prstGeom prst="rect">
            <a:avLst/>
          </a:prstGeom>
          <a:solidFill>
            <a:schemeClr val="bg1"/>
          </a:solidFill>
        </p:spPr>
        <p:txBody>
          <a:bodyPr wrap="squar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554"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伝統と実績</a:t>
            </a:r>
          </a:p>
        </p:txBody>
      </p:sp>
      <p:sp>
        <p:nvSpPr>
          <p:cNvPr id="97" name="テキスト ボックス 96"/>
          <p:cNvSpPr txBox="1"/>
          <p:nvPr/>
        </p:nvSpPr>
        <p:spPr>
          <a:xfrm flipH="1">
            <a:off x="7203189" y="5657790"/>
            <a:ext cx="524182" cy="85280"/>
          </a:xfrm>
          <a:prstGeom prst="rect">
            <a:avLst/>
          </a:prstGeom>
          <a:solidFill>
            <a:schemeClr val="bg1"/>
          </a:solidFill>
        </p:spPr>
        <p:txBody>
          <a:bodyPr wrap="non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554"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優れた資料</a:t>
            </a:r>
            <a:r>
              <a:rPr kumimoji="1" lang="ja-JP" altLang="en-US" sz="554" b="1"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a:t>
            </a:r>
            <a:r>
              <a:rPr kumimoji="1" lang="ja-JP" altLang="en-US" sz="554"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作品</a:t>
            </a:r>
          </a:p>
        </p:txBody>
      </p:sp>
      <p:sp>
        <p:nvSpPr>
          <p:cNvPr id="98" name="テキスト ボックス 97"/>
          <p:cNvSpPr txBox="1"/>
          <p:nvPr/>
        </p:nvSpPr>
        <p:spPr>
          <a:xfrm flipH="1">
            <a:off x="7293484" y="5753631"/>
            <a:ext cx="415886" cy="85280"/>
          </a:xfrm>
          <a:prstGeom prst="rect">
            <a:avLst/>
          </a:prstGeom>
          <a:solidFill>
            <a:schemeClr val="bg1"/>
          </a:solidFill>
        </p:spPr>
        <p:txBody>
          <a:bodyPr wrap="squar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554"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専門館と人材</a:t>
            </a:r>
          </a:p>
        </p:txBody>
      </p:sp>
      <p:sp>
        <p:nvSpPr>
          <p:cNvPr id="99" name="テキスト ボックス 98"/>
          <p:cNvSpPr txBox="1"/>
          <p:nvPr/>
        </p:nvSpPr>
        <p:spPr>
          <a:xfrm flipH="1">
            <a:off x="7131518" y="5847603"/>
            <a:ext cx="352661" cy="85280"/>
          </a:xfrm>
          <a:prstGeom prst="rect">
            <a:avLst/>
          </a:prstGeom>
          <a:solidFill>
            <a:schemeClr val="bg1"/>
          </a:solidFill>
        </p:spPr>
        <p:txBody>
          <a:bodyPr wrap="non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554"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成果の発信</a:t>
            </a:r>
          </a:p>
        </p:txBody>
      </p:sp>
      <p:sp>
        <p:nvSpPr>
          <p:cNvPr id="100" name="テキスト ボックス 99"/>
          <p:cNvSpPr txBox="1"/>
          <p:nvPr/>
        </p:nvSpPr>
        <p:spPr>
          <a:xfrm rot="20448331" flipH="1">
            <a:off x="7815492" y="5813057"/>
            <a:ext cx="474489" cy="142027"/>
          </a:xfrm>
          <a:prstGeom prst="rect">
            <a:avLst/>
          </a:prstGeom>
          <a:noFill/>
        </p:spPr>
        <p:txBody>
          <a:bodyPr wrap="non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23" b="1" i="0" u="none" strike="noStrike" kern="1200" cap="none" spc="0" normalizeH="0" baseline="0" noProof="0" dirty="0">
                <a:ln>
                  <a:noFill/>
                </a:ln>
                <a:solidFill>
                  <a:prstClr val="white"/>
                </a:solidFill>
                <a:effectLst/>
                <a:uLnTx/>
                <a:uFillTx/>
                <a:latin typeface="ＤＦＰ太丸ゴシック体"/>
                <a:ea typeface="ＤＦＰ太丸ゴシック体"/>
                <a:cs typeface="ＤＦＰ太丸ゴシック体"/>
              </a:rPr>
              <a:t>博物館丸</a:t>
            </a:r>
          </a:p>
        </p:txBody>
      </p:sp>
      <p:sp>
        <p:nvSpPr>
          <p:cNvPr id="46" name="テキスト ボックス 45"/>
          <p:cNvSpPr txBox="1"/>
          <p:nvPr/>
        </p:nvSpPr>
        <p:spPr>
          <a:xfrm>
            <a:off x="0" y="0"/>
            <a:ext cx="4777066" cy="2616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Ⅱ</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公民連携</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経営形態の見直し</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独立行政法人化</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・博物館</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142</a:t>
            </a:fld>
            <a:endParaRPr lang="ja-JP" altLang="en-US"/>
          </a:p>
        </p:txBody>
      </p:sp>
    </p:spTree>
    <p:extLst>
      <p:ext uri="{BB962C8B-B14F-4D97-AF65-F5344CB8AC3E}">
        <p14:creationId xmlns:p14="http://schemas.microsoft.com/office/powerpoint/2010/main" val="515886360"/>
      </p:ext>
    </p:extLst>
  </p:cSld>
  <p:clrMapOvr>
    <a:masterClrMapping/>
  </p:clrMapOvr>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テキスト ボックス 3"/>
          <p:cNvSpPr txBox="1"/>
          <p:nvPr/>
        </p:nvSpPr>
        <p:spPr>
          <a:xfrm>
            <a:off x="270457" y="495347"/>
            <a:ext cx="5686172" cy="433196"/>
          </a:xfrm>
          <a:prstGeom prst="rect">
            <a:avLst/>
          </a:prstGeom>
          <a:noFill/>
        </p:spPr>
        <p:txBody>
          <a:bodyPr wrap="non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2215"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地方独立行政法人大阪市博物館機構について</a:t>
            </a:r>
          </a:p>
        </p:txBody>
      </p:sp>
      <p:cxnSp>
        <p:nvCxnSpPr>
          <p:cNvPr id="5" name="直線コネクタ 4"/>
          <p:cNvCxnSpPr/>
          <p:nvPr/>
        </p:nvCxnSpPr>
        <p:spPr>
          <a:xfrm>
            <a:off x="270457" y="881955"/>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1" name="グループ化 20"/>
          <p:cNvGrpSpPr/>
          <p:nvPr/>
        </p:nvGrpSpPr>
        <p:grpSpPr>
          <a:xfrm>
            <a:off x="564261" y="1287646"/>
            <a:ext cx="8216562" cy="1578998"/>
            <a:chOff x="91373" y="304042"/>
            <a:chExt cx="8631351" cy="2553474"/>
          </a:xfrm>
        </p:grpSpPr>
        <p:sp>
          <p:nvSpPr>
            <p:cNvPr id="22" name="角丸四角形 21"/>
            <p:cNvSpPr/>
            <p:nvPr/>
          </p:nvSpPr>
          <p:spPr>
            <a:xfrm>
              <a:off x="91373" y="304042"/>
              <a:ext cx="8575021" cy="2553474"/>
            </a:xfrm>
            <a:prstGeom prst="roundRect">
              <a:avLst/>
            </a:prstGeom>
            <a:solidFill>
              <a:schemeClr val="accent1">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ja-JP"/>
              </a:defPPr>
              <a:lvl1pPr marL="0" algn="l" defTabSz="914400" rtl="0" eaLnBrk="1" latinLnBrk="0" hangingPunct="1">
                <a:defRPr kumimoji="1" sz="1800" kern="1200">
                  <a:solidFill>
                    <a:schemeClr val="lt1"/>
                  </a:solidFill>
                  <a:latin typeface="+mn-lt"/>
                  <a:ea typeface="+mn-ea"/>
                  <a:cs typeface="+mn-cs"/>
                </a:defRPr>
              </a:lvl1pPr>
              <a:lvl2pPr marL="457200" algn="l" defTabSz="914400" rtl="0" eaLnBrk="1" latinLnBrk="0" hangingPunct="1">
                <a:defRPr kumimoji="1" sz="1800" kern="1200">
                  <a:solidFill>
                    <a:schemeClr val="lt1"/>
                  </a:solidFill>
                  <a:latin typeface="+mn-lt"/>
                  <a:ea typeface="+mn-ea"/>
                  <a:cs typeface="+mn-cs"/>
                </a:defRPr>
              </a:lvl2pPr>
              <a:lvl3pPr marL="914400" algn="l" defTabSz="914400" rtl="0" eaLnBrk="1" latinLnBrk="0" hangingPunct="1">
                <a:defRPr kumimoji="1" sz="1800" kern="1200">
                  <a:solidFill>
                    <a:schemeClr val="lt1"/>
                  </a:solidFill>
                  <a:latin typeface="+mn-lt"/>
                  <a:ea typeface="+mn-ea"/>
                  <a:cs typeface="+mn-cs"/>
                </a:defRPr>
              </a:lvl3pPr>
              <a:lvl4pPr marL="1371600" algn="l" defTabSz="914400" rtl="0" eaLnBrk="1" latinLnBrk="0" hangingPunct="1">
                <a:defRPr kumimoji="1" sz="1800" kern="1200">
                  <a:solidFill>
                    <a:schemeClr val="lt1"/>
                  </a:solidFill>
                  <a:latin typeface="+mn-lt"/>
                  <a:ea typeface="+mn-ea"/>
                  <a:cs typeface="+mn-cs"/>
                </a:defRPr>
              </a:lvl4pPr>
              <a:lvl5pPr marL="1828800" algn="l" defTabSz="914400" rtl="0" eaLnBrk="1" latinLnBrk="0" hangingPunct="1">
                <a:defRPr kumimoji="1" sz="1800" kern="1200">
                  <a:solidFill>
                    <a:schemeClr val="lt1"/>
                  </a:solidFill>
                  <a:latin typeface="+mn-lt"/>
                  <a:ea typeface="+mn-ea"/>
                  <a:cs typeface="+mn-cs"/>
                </a:defRPr>
              </a:lvl5pPr>
              <a:lvl6pPr marL="2286000" algn="l" defTabSz="914400" rtl="0" eaLnBrk="1" latinLnBrk="0" hangingPunct="1">
                <a:defRPr kumimoji="1" sz="1800" kern="1200">
                  <a:solidFill>
                    <a:schemeClr val="lt1"/>
                  </a:solidFill>
                  <a:latin typeface="+mn-lt"/>
                  <a:ea typeface="+mn-ea"/>
                  <a:cs typeface="+mn-cs"/>
                </a:defRPr>
              </a:lvl6pPr>
              <a:lvl7pPr marL="2743200" algn="l" defTabSz="914400" rtl="0" eaLnBrk="1" latinLnBrk="0" hangingPunct="1">
                <a:defRPr kumimoji="1" sz="1800" kern="1200">
                  <a:solidFill>
                    <a:schemeClr val="lt1"/>
                  </a:solidFill>
                  <a:latin typeface="+mn-lt"/>
                  <a:ea typeface="+mn-ea"/>
                  <a:cs typeface="+mn-cs"/>
                </a:defRPr>
              </a:lvl7pPr>
              <a:lvl8pPr marL="3200400" algn="l" defTabSz="914400" rtl="0" eaLnBrk="1" latinLnBrk="0" hangingPunct="1">
                <a:defRPr kumimoji="1" sz="1800" kern="1200">
                  <a:solidFill>
                    <a:schemeClr val="lt1"/>
                  </a:solidFill>
                  <a:latin typeface="+mn-lt"/>
                  <a:ea typeface="+mn-ea"/>
                  <a:cs typeface="+mn-cs"/>
                </a:defRPr>
              </a:lvl8pPr>
              <a:lvl9pPr marL="3657600" algn="l" defTabSz="914400" rtl="0" eaLnBrk="1" latinLnBrk="0" hangingPunct="1">
                <a:defRPr kumimoji="1"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23" name="テキスト ボックス 5"/>
            <p:cNvSpPr txBox="1"/>
            <p:nvPr/>
          </p:nvSpPr>
          <p:spPr>
            <a:xfrm>
              <a:off x="205020" y="434875"/>
              <a:ext cx="8517704" cy="1829671"/>
            </a:xfrm>
            <a:prstGeom prst="rect">
              <a:avLst/>
            </a:prstGeom>
            <a:noFill/>
          </p:spPr>
          <p:txBody>
            <a:bodyPr wrap="square" rtlCol="0">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6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指定管理者制度による運営は、期間の定めがあるため、事業の継続性や専門人材の安定的確保が難しい。 また、協定書に基づく管理代行にとどまり、自主性や柔軟性、迅速性が発揮しづらい。</a:t>
              </a:r>
              <a:endParaRPr kumimoji="1" lang="en-US" altLang="ja-JP" sz="1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・自治体による施策の企画・立案と、指定管理者による現場運営が分離され、ガバナンスの利いた事業や施策の展開に課題が残る。</a:t>
              </a:r>
              <a:endParaRPr kumimoji="1" lang="en-US" altLang="ja-JP" sz="166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grpSp>
      <p:sp>
        <p:nvSpPr>
          <p:cNvPr id="25" name="下矢印 24"/>
          <p:cNvSpPr/>
          <p:nvPr/>
        </p:nvSpPr>
        <p:spPr>
          <a:xfrm>
            <a:off x="4157457" y="2882214"/>
            <a:ext cx="782898" cy="353189"/>
          </a:xfrm>
          <a:prstGeom prst="downArrow">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ja-JP"/>
            </a:defPPr>
            <a:lvl1pPr marL="0" algn="l" defTabSz="914400" rtl="0" eaLnBrk="1" latinLnBrk="0" hangingPunct="1">
              <a:defRPr kumimoji="1" sz="1800" kern="1200">
                <a:solidFill>
                  <a:schemeClr val="lt1"/>
                </a:solidFill>
                <a:latin typeface="+mn-lt"/>
                <a:ea typeface="+mn-ea"/>
                <a:cs typeface="+mn-cs"/>
              </a:defRPr>
            </a:lvl1pPr>
            <a:lvl2pPr marL="457200" algn="l" defTabSz="914400" rtl="0" eaLnBrk="1" latinLnBrk="0" hangingPunct="1">
              <a:defRPr kumimoji="1" sz="1800" kern="1200">
                <a:solidFill>
                  <a:schemeClr val="lt1"/>
                </a:solidFill>
                <a:latin typeface="+mn-lt"/>
                <a:ea typeface="+mn-ea"/>
                <a:cs typeface="+mn-cs"/>
              </a:defRPr>
            </a:lvl2pPr>
            <a:lvl3pPr marL="914400" algn="l" defTabSz="914400" rtl="0" eaLnBrk="1" latinLnBrk="0" hangingPunct="1">
              <a:defRPr kumimoji="1" sz="1800" kern="1200">
                <a:solidFill>
                  <a:schemeClr val="lt1"/>
                </a:solidFill>
                <a:latin typeface="+mn-lt"/>
                <a:ea typeface="+mn-ea"/>
                <a:cs typeface="+mn-cs"/>
              </a:defRPr>
            </a:lvl3pPr>
            <a:lvl4pPr marL="1371600" algn="l" defTabSz="914400" rtl="0" eaLnBrk="1" latinLnBrk="0" hangingPunct="1">
              <a:defRPr kumimoji="1" sz="1800" kern="1200">
                <a:solidFill>
                  <a:schemeClr val="lt1"/>
                </a:solidFill>
                <a:latin typeface="+mn-lt"/>
                <a:ea typeface="+mn-ea"/>
                <a:cs typeface="+mn-cs"/>
              </a:defRPr>
            </a:lvl4pPr>
            <a:lvl5pPr marL="1828800" algn="l" defTabSz="914400" rtl="0" eaLnBrk="1" latinLnBrk="0" hangingPunct="1">
              <a:defRPr kumimoji="1" sz="1800" kern="1200">
                <a:solidFill>
                  <a:schemeClr val="lt1"/>
                </a:solidFill>
                <a:latin typeface="+mn-lt"/>
                <a:ea typeface="+mn-ea"/>
                <a:cs typeface="+mn-cs"/>
              </a:defRPr>
            </a:lvl5pPr>
            <a:lvl6pPr marL="2286000" algn="l" defTabSz="914400" rtl="0" eaLnBrk="1" latinLnBrk="0" hangingPunct="1">
              <a:defRPr kumimoji="1" sz="1800" kern="1200">
                <a:solidFill>
                  <a:schemeClr val="lt1"/>
                </a:solidFill>
                <a:latin typeface="+mn-lt"/>
                <a:ea typeface="+mn-ea"/>
                <a:cs typeface="+mn-cs"/>
              </a:defRPr>
            </a:lvl6pPr>
            <a:lvl7pPr marL="2743200" algn="l" defTabSz="914400" rtl="0" eaLnBrk="1" latinLnBrk="0" hangingPunct="1">
              <a:defRPr kumimoji="1" sz="1800" kern="1200">
                <a:solidFill>
                  <a:schemeClr val="lt1"/>
                </a:solidFill>
                <a:latin typeface="+mn-lt"/>
                <a:ea typeface="+mn-ea"/>
                <a:cs typeface="+mn-cs"/>
              </a:defRPr>
            </a:lvl7pPr>
            <a:lvl8pPr marL="3200400" algn="l" defTabSz="914400" rtl="0" eaLnBrk="1" latinLnBrk="0" hangingPunct="1">
              <a:defRPr kumimoji="1" sz="1800" kern="1200">
                <a:solidFill>
                  <a:schemeClr val="lt1"/>
                </a:solidFill>
                <a:latin typeface="+mn-lt"/>
                <a:ea typeface="+mn-ea"/>
                <a:cs typeface="+mn-cs"/>
              </a:defRPr>
            </a:lvl8pPr>
            <a:lvl9pPr marL="3657600" algn="l" defTabSz="914400" rtl="0" eaLnBrk="1" latinLnBrk="0" hangingPunct="1">
              <a:defRPr kumimoji="1"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dirty="0">
              <a:ln>
                <a:noFill/>
              </a:ln>
              <a:solidFill>
                <a:prstClr val="white"/>
              </a:solidFill>
              <a:effectLst/>
              <a:uLnTx/>
              <a:uFillTx/>
              <a:latin typeface="Meiryo UI"/>
              <a:ea typeface="Meiryo UI"/>
              <a:cs typeface="+mn-cs"/>
            </a:endParaRPr>
          </a:p>
        </p:txBody>
      </p:sp>
      <p:sp>
        <p:nvSpPr>
          <p:cNvPr id="27" name="角丸四角形 26"/>
          <p:cNvSpPr/>
          <p:nvPr/>
        </p:nvSpPr>
        <p:spPr>
          <a:xfrm>
            <a:off x="604152" y="3385844"/>
            <a:ext cx="8119697" cy="423139"/>
          </a:xfrm>
          <a:prstGeom prst="roundRect">
            <a:avLst/>
          </a:prstGeom>
          <a:solidFill>
            <a:schemeClr val="accent1">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ja-JP"/>
            </a:defPPr>
            <a:lvl1pPr marL="0" algn="l" defTabSz="914400" rtl="0" eaLnBrk="1" latinLnBrk="0" hangingPunct="1">
              <a:defRPr kumimoji="1" sz="1800" kern="1200">
                <a:solidFill>
                  <a:schemeClr val="lt1"/>
                </a:solidFill>
                <a:latin typeface="+mn-lt"/>
                <a:ea typeface="+mn-ea"/>
                <a:cs typeface="+mn-cs"/>
              </a:defRPr>
            </a:lvl1pPr>
            <a:lvl2pPr marL="457200" algn="l" defTabSz="914400" rtl="0" eaLnBrk="1" latinLnBrk="0" hangingPunct="1">
              <a:defRPr kumimoji="1" sz="1800" kern="1200">
                <a:solidFill>
                  <a:schemeClr val="lt1"/>
                </a:solidFill>
                <a:latin typeface="+mn-lt"/>
                <a:ea typeface="+mn-ea"/>
                <a:cs typeface="+mn-cs"/>
              </a:defRPr>
            </a:lvl2pPr>
            <a:lvl3pPr marL="914400" algn="l" defTabSz="914400" rtl="0" eaLnBrk="1" latinLnBrk="0" hangingPunct="1">
              <a:defRPr kumimoji="1" sz="1800" kern="1200">
                <a:solidFill>
                  <a:schemeClr val="lt1"/>
                </a:solidFill>
                <a:latin typeface="+mn-lt"/>
                <a:ea typeface="+mn-ea"/>
                <a:cs typeface="+mn-cs"/>
              </a:defRPr>
            </a:lvl3pPr>
            <a:lvl4pPr marL="1371600" algn="l" defTabSz="914400" rtl="0" eaLnBrk="1" latinLnBrk="0" hangingPunct="1">
              <a:defRPr kumimoji="1" sz="1800" kern="1200">
                <a:solidFill>
                  <a:schemeClr val="lt1"/>
                </a:solidFill>
                <a:latin typeface="+mn-lt"/>
                <a:ea typeface="+mn-ea"/>
                <a:cs typeface="+mn-cs"/>
              </a:defRPr>
            </a:lvl4pPr>
            <a:lvl5pPr marL="1828800" algn="l" defTabSz="914400" rtl="0" eaLnBrk="1" latinLnBrk="0" hangingPunct="1">
              <a:defRPr kumimoji="1" sz="1800" kern="1200">
                <a:solidFill>
                  <a:schemeClr val="lt1"/>
                </a:solidFill>
                <a:latin typeface="+mn-lt"/>
                <a:ea typeface="+mn-ea"/>
                <a:cs typeface="+mn-cs"/>
              </a:defRPr>
            </a:lvl5pPr>
            <a:lvl6pPr marL="2286000" algn="l" defTabSz="914400" rtl="0" eaLnBrk="1" latinLnBrk="0" hangingPunct="1">
              <a:defRPr kumimoji="1" sz="1800" kern="1200">
                <a:solidFill>
                  <a:schemeClr val="lt1"/>
                </a:solidFill>
                <a:latin typeface="+mn-lt"/>
                <a:ea typeface="+mn-ea"/>
                <a:cs typeface="+mn-cs"/>
              </a:defRPr>
            </a:lvl6pPr>
            <a:lvl7pPr marL="2743200" algn="l" defTabSz="914400" rtl="0" eaLnBrk="1" latinLnBrk="0" hangingPunct="1">
              <a:defRPr kumimoji="1" sz="1800" kern="1200">
                <a:solidFill>
                  <a:schemeClr val="lt1"/>
                </a:solidFill>
                <a:latin typeface="+mn-lt"/>
                <a:ea typeface="+mn-ea"/>
                <a:cs typeface="+mn-cs"/>
              </a:defRPr>
            </a:lvl7pPr>
            <a:lvl8pPr marL="3200400" algn="l" defTabSz="914400" rtl="0" eaLnBrk="1" latinLnBrk="0" hangingPunct="1">
              <a:defRPr kumimoji="1" sz="1800" kern="1200">
                <a:solidFill>
                  <a:schemeClr val="lt1"/>
                </a:solidFill>
                <a:latin typeface="+mn-lt"/>
                <a:ea typeface="+mn-ea"/>
                <a:cs typeface="+mn-cs"/>
              </a:defRPr>
            </a:lvl8pPr>
            <a:lvl9pPr marL="3657600" algn="l" defTabSz="914400" rtl="0" eaLnBrk="1" latinLnBrk="0" hangingPunct="1">
              <a:defRPr kumimoji="1"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dirty="0">
              <a:ln>
                <a:noFill/>
              </a:ln>
              <a:solidFill>
                <a:prstClr val="black"/>
              </a:solidFill>
              <a:effectLst/>
              <a:uLnTx/>
              <a:uFillTx/>
              <a:latin typeface="Meiryo UI"/>
              <a:ea typeface="Meiryo UI"/>
              <a:cs typeface="+mn-cs"/>
            </a:endParaRPr>
          </a:p>
        </p:txBody>
      </p:sp>
      <p:grpSp>
        <p:nvGrpSpPr>
          <p:cNvPr id="30" name="グループ化 29"/>
          <p:cNvGrpSpPr/>
          <p:nvPr/>
        </p:nvGrpSpPr>
        <p:grpSpPr>
          <a:xfrm>
            <a:off x="495307" y="5883430"/>
            <a:ext cx="8271238" cy="611484"/>
            <a:chOff x="586711" y="1494700"/>
            <a:chExt cx="8688521" cy="623071"/>
          </a:xfrm>
        </p:grpSpPr>
        <p:sp>
          <p:nvSpPr>
            <p:cNvPr id="31" name="角丸四角形 30"/>
            <p:cNvSpPr/>
            <p:nvPr/>
          </p:nvSpPr>
          <p:spPr>
            <a:xfrm>
              <a:off x="586711" y="1494700"/>
              <a:ext cx="8575021" cy="623071"/>
            </a:xfrm>
            <a:prstGeom prst="roundRect">
              <a:avLst/>
            </a:prstGeom>
            <a:solidFill>
              <a:schemeClr val="accent1">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ja-JP"/>
              </a:defPPr>
              <a:lvl1pPr marL="0" algn="l" defTabSz="914400" rtl="0" eaLnBrk="1" latinLnBrk="0" hangingPunct="1">
                <a:defRPr kumimoji="1" sz="1800" kern="1200">
                  <a:solidFill>
                    <a:schemeClr val="lt1"/>
                  </a:solidFill>
                  <a:latin typeface="+mn-lt"/>
                  <a:ea typeface="+mn-ea"/>
                  <a:cs typeface="+mn-cs"/>
                </a:defRPr>
              </a:lvl1pPr>
              <a:lvl2pPr marL="457200" algn="l" defTabSz="914400" rtl="0" eaLnBrk="1" latinLnBrk="0" hangingPunct="1">
                <a:defRPr kumimoji="1" sz="1800" kern="1200">
                  <a:solidFill>
                    <a:schemeClr val="lt1"/>
                  </a:solidFill>
                  <a:latin typeface="+mn-lt"/>
                  <a:ea typeface="+mn-ea"/>
                  <a:cs typeface="+mn-cs"/>
                </a:defRPr>
              </a:lvl2pPr>
              <a:lvl3pPr marL="914400" algn="l" defTabSz="914400" rtl="0" eaLnBrk="1" latinLnBrk="0" hangingPunct="1">
                <a:defRPr kumimoji="1" sz="1800" kern="1200">
                  <a:solidFill>
                    <a:schemeClr val="lt1"/>
                  </a:solidFill>
                  <a:latin typeface="+mn-lt"/>
                  <a:ea typeface="+mn-ea"/>
                  <a:cs typeface="+mn-cs"/>
                </a:defRPr>
              </a:lvl3pPr>
              <a:lvl4pPr marL="1371600" algn="l" defTabSz="914400" rtl="0" eaLnBrk="1" latinLnBrk="0" hangingPunct="1">
                <a:defRPr kumimoji="1" sz="1800" kern="1200">
                  <a:solidFill>
                    <a:schemeClr val="lt1"/>
                  </a:solidFill>
                  <a:latin typeface="+mn-lt"/>
                  <a:ea typeface="+mn-ea"/>
                  <a:cs typeface="+mn-cs"/>
                </a:defRPr>
              </a:lvl4pPr>
              <a:lvl5pPr marL="1828800" algn="l" defTabSz="914400" rtl="0" eaLnBrk="1" latinLnBrk="0" hangingPunct="1">
                <a:defRPr kumimoji="1" sz="1800" kern="1200">
                  <a:solidFill>
                    <a:schemeClr val="lt1"/>
                  </a:solidFill>
                  <a:latin typeface="+mn-lt"/>
                  <a:ea typeface="+mn-ea"/>
                  <a:cs typeface="+mn-cs"/>
                </a:defRPr>
              </a:lvl5pPr>
              <a:lvl6pPr marL="2286000" algn="l" defTabSz="914400" rtl="0" eaLnBrk="1" latinLnBrk="0" hangingPunct="1">
                <a:defRPr kumimoji="1" sz="1800" kern="1200">
                  <a:solidFill>
                    <a:schemeClr val="lt1"/>
                  </a:solidFill>
                  <a:latin typeface="+mn-lt"/>
                  <a:ea typeface="+mn-ea"/>
                  <a:cs typeface="+mn-cs"/>
                </a:defRPr>
              </a:lvl6pPr>
              <a:lvl7pPr marL="2743200" algn="l" defTabSz="914400" rtl="0" eaLnBrk="1" latinLnBrk="0" hangingPunct="1">
                <a:defRPr kumimoji="1" sz="1800" kern="1200">
                  <a:solidFill>
                    <a:schemeClr val="lt1"/>
                  </a:solidFill>
                  <a:latin typeface="+mn-lt"/>
                  <a:ea typeface="+mn-ea"/>
                  <a:cs typeface="+mn-cs"/>
                </a:defRPr>
              </a:lvl7pPr>
              <a:lvl8pPr marL="3200400" algn="l" defTabSz="914400" rtl="0" eaLnBrk="1" latinLnBrk="0" hangingPunct="1">
                <a:defRPr kumimoji="1" sz="1800" kern="1200">
                  <a:solidFill>
                    <a:schemeClr val="lt1"/>
                  </a:solidFill>
                  <a:latin typeface="+mn-lt"/>
                  <a:ea typeface="+mn-ea"/>
                  <a:cs typeface="+mn-cs"/>
                </a:defRPr>
              </a:lvl8pPr>
              <a:lvl9pPr marL="3657600" algn="l" defTabSz="914400" rtl="0" eaLnBrk="1" latinLnBrk="0" hangingPunct="1">
                <a:defRPr kumimoji="1"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32" name="テキスト ボックス 5"/>
            <p:cNvSpPr txBox="1"/>
            <p:nvPr/>
          </p:nvSpPr>
          <p:spPr>
            <a:xfrm>
              <a:off x="757528" y="1597834"/>
              <a:ext cx="8517704" cy="354705"/>
            </a:xfrm>
            <a:prstGeom prst="rect">
              <a:avLst/>
            </a:prstGeom>
            <a:noFill/>
          </p:spPr>
          <p:txBody>
            <a:bodyPr wrap="square" rtlCol="0">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62"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２０１９年４月に地方独立行政法人大阪市博物館機構を設立</a:t>
              </a:r>
              <a:endParaRPr kumimoji="1" lang="en-US" altLang="ja-JP" sz="166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grpSp>
      <p:sp>
        <p:nvSpPr>
          <p:cNvPr id="34" name="下矢印 33"/>
          <p:cNvSpPr/>
          <p:nvPr/>
        </p:nvSpPr>
        <p:spPr>
          <a:xfrm>
            <a:off x="4180552" y="3794339"/>
            <a:ext cx="782898" cy="353189"/>
          </a:xfrm>
          <a:prstGeom prst="downArrow">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ja-JP"/>
            </a:defPPr>
            <a:lvl1pPr marL="0" algn="l" defTabSz="914400" rtl="0" eaLnBrk="1" latinLnBrk="0" hangingPunct="1">
              <a:defRPr kumimoji="1" sz="1800" kern="1200">
                <a:solidFill>
                  <a:schemeClr val="lt1"/>
                </a:solidFill>
                <a:latin typeface="+mn-lt"/>
                <a:ea typeface="+mn-ea"/>
                <a:cs typeface="+mn-cs"/>
              </a:defRPr>
            </a:lvl1pPr>
            <a:lvl2pPr marL="457200" algn="l" defTabSz="914400" rtl="0" eaLnBrk="1" latinLnBrk="0" hangingPunct="1">
              <a:defRPr kumimoji="1" sz="1800" kern="1200">
                <a:solidFill>
                  <a:schemeClr val="lt1"/>
                </a:solidFill>
                <a:latin typeface="+mn-lt"/>
                <a:ea typeface="+mn-ea"/>
                <a:cs typeface="+mn-cs"/>
              </a:defRPr>
            </a:lvl2pPr>
            <a:lvl3pPr marL="914400" algn="l" defTabSz="914400" rtl="0" eaLnBrk="1" latinLnBrk="0" hangingPunct="1">
              <a:defRPr kumimoji="1" sz="1800" kern="1200">
                <a:solidFill>
                  <a:schemeClr val="lt1"/>
                </a:solidFill>
                <a:latin typeface="+mn-lt"/>
                <a:ea typeface="+mn-ea"/>
                <a:cs typeface="+mn-cs"/>
              </a:defRPr>
            </a:lvl3pPr>
            <a:lvl4pPr marL="1371600" algn="l" defTabSz="914400" rtl="0" eaLnBrk="1" latinLnBrk="0" hangingPunct="1">
              <a:defRPr kumimoji="1" sz="1800" kern="1200">
                <a:solidFill>
                  <a:schemeClr val="lt1"/>
                </a:solidFill>
                <a:latin typeface="+mn-lt"/>
                <a:ea typeface="+mn-ea"/>
                <a:cs typeface="+mn-cs"/>
              </a:defRPr>
            </a:lvl4pPr>
            <a:lvl5pPr marL="1828800" algn="l" defTabSz="914400" rtl="0" eaLnBrk="1" latinLnBrk="0" hangingPunct="1">
              <a:defRPr kumimoji="1" sz="1800" kern="1200">
                <a:solidFill>
                  <a:schemeClr val="lt1"/>
                </a:solidFill>
                <a:latin typeface="+mn-lt"/>
                <a:ea typeface="+mn-ea"/>
                <a:cs typeface="+mn-cs"/>
              </a:defRPr>
            </a:lvl5pPr>
            <a:lvl6pPr marL="2286000" algn="l" defTabSz="914400" rtl="0" eaLnBrk="1" latinLnBrk="0" hangingPunct="1">
              <a:defRPr kumimoji="1" sz="1800" kern="1200">
                <a:solidFill>
                  <a:schemeClr val="lt1"/>
                </a:solidFill>
                <a:latin typeface="+mn-lt"/>
                <a:ea typeface="+mn-ea"/>
                <a:cs typeface="+mn-cs"/>
              </a:defRPr>
            </a:lvl6pPr>
            <a:lvl7pPr marL="2743200" algn="l" defTabSz="914400" rtl="0" eaLnBrk="1" latinLnBrk="0" hangingPunct="1">
              <a:defRPr kumimoji="1" sz="1800" kern="1200">
                <a:solidFill>
                  <a:schemeClr val="lt1"/>
                </a:solidFill>
                <a:latin typeface="+mn-lt"/>
                <a:ea typeface="+mn-ea"/>
                <a:cs typeface="+mn-cs"/>
              </a:defRPr>
            </a:lvl7pPr>
            <a:lvl8pPr marL="3200400" algn="l" defTabSz="914400" rtl="0" eaLnBrk="1" latinLnBrk="0" hangingPunct="1">
              <a:defRPr kumimoji="1" sz="1800" kern="1200">
                <a:solidFill>
                  <a:schemeClr val="lt1"/>
                </a:solidFill>
                <a:latin typeface="+mn-lt"/>
                <a:ea typeface="+mn-ea"/>
                <a:cs typeface="+mn-cs"/>
              </a:defRPr>
            </a:lvl8pPr>
            <a:lvl9pPr marL="3657600" algn="l" defTabSz="914400" rtl="0" eaLnBrk="1" latinLnBrk="0" hangingPunct="1">
              <a:defRPr kumimoji="1"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dirty="0">
              <a:ln>
                <a:noFill/>
              </a:ln>
              <a:solidFill>
                <a:prstClr val="white"/>
              </a:solidFill>
              <a:effectLst/>
              <a:uLnTx/>
              <a:uFillTx/>
              <a:latin typeface="Meiryo UI"/>
              <a:ea typeface="Meiryo UI"/>
              <a:cs typeface="+mn-cs"/>
            </a:endParaRPr>
          </a:p>
        </p:txBody>
      </p:sp>
      <p:sp>
        <p:nvSpPr>
          <p:cNvPr id="40" name="正方形/長方形 39"/>
          <p:cNvSpPr/>
          <p:nvPr/>
        </p:nvSpPr>
        <p:spPr>
          <a:xfrm>
            <a:off x="641847" y="5287360"/>
            <a:ext cx="8113965" cy="319639"/>
          </a:xfrm>
          <a:prstGeom prst="rect">
            <a:avLst/>
          </a:prstGeom>
        </p:spPr>
        <p:txBody>
          <a:bodyPr wrap="square">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endParaRPr kumimoji="1" lang="ja-JP" altLang="ja-JP" sz="1477"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41" name="正方形/長方形 40"/>
          <p:cNvSpPr/>
          <p:nvPr/>
        </p:nvSpPr>
        <p:spPr>
          <a:xfrm>
            <a:off x="727534" y="2904180"/>
            <a:ext cx="7829693" cy="319639"/>
          </a:xfrm>
          <a:prstGeom prst="rect">
            <a:avLst/>
          </a:prstGeom>
        </p:spPr>
        <p:txBody>
          <a:bodyPr wrap="square">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p>
        </p:txBody>
      </p:sp>
      <p:sp>
        <p:nvSpPr>
          <p:cNvPr id="42" name="正方形/長方形 41"/>
          <p:cNvSpPr/>
          <p:nvPr/>
        </p:nvSpPr>
        <p:spPr>
          <a:xfrm>
            <a:off x="773525" y="1322364"/>
            <a:ext cx="7829693" cy="376385"/>
          </a:xfrm>
          <a:prstGeom prst="rect">
            <a:avLst/>
          </a:prstGeom>
        </p:spPr>
        <p:txBody>
          <a:bodyPr wrap="square">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8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p>
        </p:txBody>
      </p:sp>
      <p:sp>
        <p:nvSpPr>
          <p:cNvPr id="36" name="正方形/長方形 35"/>
          <p:cNvSpPr/>
          <p:nvPr/>
        </p:nvSpPr>
        <p:spPr>
          <a:xfrm>
            <a:off x="727781" y="5428554"/>
            <a:ext cx="7829693" cy="376385"/>
          </a:xfrm>
          <a:prstGeom prst="rect">
            <a:avLst/>
          </a:prstGeom>
        </p:spPr>
        <p:txBody>
          <a:bodyPr wrap="square">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8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p>
        </p:txBody>
      </p:sp>
      <p:sp>
        <p:nvSpPr>
          <p:cNvPr id="28" name="テキスト ボックス 5"/>
          <p:cNvSpPr txBox="1"/>
          <p:nvPr/>
        </p:nvSpPr>
        <p:spPr>
          <a:xfrm>
            <a:off x="678940" y="3447574"/>
            <a:ext cx="8039777" cy="348109"/>
          </a:xfrm>
          <a:prstGeom prst="rect">
            <a:avLst/>
          </a:prstGeom>
          <a:noFill/>
        </p:spPr>
        <p:txBody>
          <a:bodyPr wrap="square" rtlCol="0">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62" b="0" i="0" u="none" strike="noStrike" kern="1200" cap="none" spc="0" normalizeH="0" baseline="0" noProof="0">
                <a:ln>
                  <a:noFill/>
                </a:ln>
                <a:solidFill>
                  <a:prstClr val="black"/>
                </a:solidFill>
                <a:effectLst/>
                <a:uLnTx/>
                <a:uFillTx/>
                <a:latin typeface="Meiryo UI" panose="020B0604030504040204" pitchFamily="50" charset="-128"/>
                <a:ea typeface="Meiryo UI" panose="020B0604030504040204" pitchFamily="50" charset="-128"/>
                <a:cs typeface="+mn-cs"/>
              </a:rPr>
              <a:t>博物館施設の地方独立行政法人化</a:t>
            </a:r>
            <a:endParaRPr kumimoji="1" lang="ja-JP" altLang="en-US" sz="166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2" name="テキスト ボックス 1"/>
          <p:cNvSpPr txBox="1"/>
          <p:nvPr/>
        </p:nvSpPr>
        <p:spPr>
          <a:xfrm>
            <a:off x="713508" y="5606498"/>
            <a:ext cx="719995"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1"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成果</a:t>
            </a:r>
          </a:p>
        </p:txBody>
      </p:sp>
      <p:sp>
        <p:nvSpPr>
          <p:cNvPr id="37" name="テキスト ボックス 36"/>
          <p:cNvSpPr txBox="1"/>
          <p:nvPr/>
        </p:nvSpPr>
        <p:spPr>
          <a:xfrm>
            <a:off x="672447" y="945172"/>
            <a:ext cx="719995"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1"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課題</a:t>
            </a:r>
          </a:p>
        </p:txBody>
      </p:sp>
      <p:sp>
        <p:nvSpPr>
          <p:cNvPr id="38" name="テキスト ボックス 37"/>
          <p:cNvSpPr txBox="1"/>
          <p:nvPr/>
        </p:nvSpPr>
        <p:spPr>
          <a:xfrm>
            <a:off x="672446" y="2980935"/>
            <a:ext cx="1064914"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1"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方向性</a:t>
            </a:r>
          </a:p>
        </p:txBody>
      </p:sp>
      <p:sp>
        <p:nvSpPr>
          <p:cNvPr id="39" name="角丸四角形 38"/>
          <p:cNvSpPr/>
          <p:nvPr/>
        </p:nvSpPr>
        <p:spPr>
          <a:xfrm>
            <a:off x="607503" y="4303580"/>
            <a:ext cx="8119697" cy="1188875"/>
          </a:xfrm>
          <a:prstGeom prst="roundRect">
            <a:avLst/>
          </a:prstGeom>
          <a:solidFill>
            <a:schemeClr val="accent1">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ja-JP"/>
            </a:defPPr>
            <a:lvl1pPr marL="0" algn="l" defTabSz="914400" rtl="0" eaLnBrk="1" latinLnBrk="0" hangingPunct="1">
              <a:defRPr kumimoji="1" sz="1800" kern="1200">
                <a:solidFill>
                  <a:schemeClr val="lt1"/>
                </a:solidFill>
                <a:latin typeface="+mn-lt"/>
                <a:ea typeface="+mn-ea"/>
                <a:cs typeface="+mn-cs"/>
              </a:defRPr>
            </a:lvl1pPr>
            <a:lvl2pPr marL="457200" algn="l" defTabSz="914400" rtl="0" eaLnBrk="1" latinLnBrk="0" hangingPunct="1">
              <a:defRPr kumimoji="1" sz="1800" kern="1200">
                <a:solidFill>
                  <a:schemeClr val="lt1"/>
                </a:solidFill>
                <a:latin typeface="+mn-lt"/>
                <a:ea typeface="+mn-ea"/>
                <a:cs typeface="+mn-cs"/>
              </a:defRPr>
            </a:lvl2pPr>
            <a:lvl3pPr marL="914400" algn="l" defTabSz="914400" rtl="0" eaLnBrk="1" latinLnBrk="0" hangingPunct="1">
              <a:defRPr kumimoji="1" sz="1800" kern="1200">
                <a:solidFill>
                  <a:schemeClr val="lt1"/>
                </a:solidFill>
                <a:latin typeface="+mn-lt"/>
                <a:ea typeface="+mn-ea"/>
                <a:cs typeface="+mn-cs"/>
              </a:defRPr>
            </a:lvl3pPr>
            <a:lvl4pPr marL="1371600" algn="l" defTabSz="914400" rtl="0" eaLnBrk="1" latinLnBrk="0" hangingPunct="1">
              <a:defRPr kumimoji="1" sz="1800" kern="1200">
                <a:solidFill>
                  <a:schemeClr val="lt1"/>
                </a:solidFill>
                <a:latin typeface="+mn-lt"/>
                <a:ea typeface="+mn-ea"/>
                <a:cs typeface="+mn-cs"/>
              </a:defRPr>
            </a:lvl4pPr>
            <a:lvl5pPr marL="1828800" algn="l" defTabSz="914400" rtl="0" eaLnBrk="1" latinLnBrk="0" hangingPunct="1">
              <a:defRPr kumimoji="1" sz="1800" kern="1200">
                <a:solidFill>
                  <a:schemeClr val="lt1"/>
                </a:solidFill>
                <a:latin typeface="+mn-lt"/>
                <a:ea typeface="+mn-ea"/>
                <a:cs typeface="+mn-cs"/>
              </a:defRPr>
            </a:lvl5pPr>
            <a:lvl6pPr marL="2286000" algn="l" defTabSz="914400" rtl="0" eaLnBrk="1" latinLnBrk="0" hangingPunct="1">
              <a:defRPr kumimoji="1" sz="1800" kern="1200">
                <a:solidFill>
                  <a:schemeClr val="lt1"/>
                </a:solidFill>
                <a:latin typeface="+mn-lt"/>
                <a:ea typeface="+mn-ea"/>
                <a:cs typeface="+mn-cs"/>
              </a:defRPr>
            </a:lvl6pPr>
            <a:lvl7pPr marL="2743200" algn="l" defTabSz="914400" rtl="0" eaLnBrk="1" latinLnBrk="0" hangingPunct="1">
              <a:defRPr kumimoji="1" sz="1800" kern="1200">
                <a:solidFill>
                  <a:schemeClr val="lt1"/>
                </a:solidFill>
                <a:latin typeface="+mn-lt"/>
                <a:ea typeface="+mn-ea"/>
                <a:cs typeface="+mn-cs"/>
              </a:defRPr>
            </a:lvl7pPr>
            <a:lvl8pPr marL="3200400" algn="l" defTabSz="914400" rtl="0" eaLnBrk="1" latinLnBrk="0" hangingPunct="1">
              <a:defRPr kumimoji="1" sz="1800" kern="1200">
                <a:solidFill>
                  <a:schemeClr val="lt1"/>
                </a:solidFill>
                <a:latin typeface="+mn-lt"/>
                <a:ea typeface="+mn-ea"/>
                <a:cs typeface="+mn-cs"/>
              </a:defRPr>
            </a:lvl8pPr>
            <a:lvl9pPr marL="3657600" algn="l" defTabSz="914400" rtl="0" eaLnBrk="1" latinLnBrk="0" hangingPunct="1">
              <a:defRPr kumimoji="1"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43" name="テキスト ボックス 42"/>
          <p:cNvSpPr txBox="1"/>
          <p:nvPr/>
        </p:nvSpPr>
        <p:spPr>
          <a:xfrm>
            <a:off x="620828" y="3916525"/>
            <a:ext cx="1064914"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1"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取り組み</a:t>
            </a:r>
          </a:p>
        </p:txBody>
      </p:sp>
      <p:sp>
        <p:nvSpPr>
          <p:cNvPr id="44" name="テキスト ボックス 5"/>
          <p:cNvSpPr txBox="1"/>
          <p:nvPr/>
        </p:nvSpPr>
        <p:spPr>
          <a:xfrm>
            <a:off x="651428" y="4335660"/>
            <a:ext cx="7480954" cy="1115434"/>
          </a:xfrm>
          <a:prstGeom prst="rect">
            <a:avLst/>
          </a:prstGeom>
          <a:noFill/>
        </p:spPr>
        <p:txBody>
          <a:bodyPr wrap="square" rtlCol="0">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62" b="0" i="0" u="none" strike="noStrike" kern="1200" cap="none" spc="0" normalizeH="0" baseline="0" noProof="0" dirty="0">
                <a:ln>
                  <a:noFill/>
                </a:ln>
                <a:solidFill>
                  <a:prstClr val="black"/>
                </a:solidFill>
                <a:effectLst/>
                <a:uLnTx/>
                <a:uFillTx/>
                <a:latin typeface="Meiryo UI"/>
                <a:ea typeface="Meiryo UI"/>
                <a:cs typeface="+mn-cs"/>
              </a:rPr>
              <a:t>・「大阪市ミュージアムビジョン」を策定（</a:t>
            </a:r>
            <a:r>
              <a:rPr kumimoji="1" lang="en-US" altLang="ja-JP" sz="1662" b="0" i="0" u="none" strike="noStrike" kern="1200" cap="none" spc="0" normalizeH="0" baseline="0" noProof="0" dirty="0">
                <a:ln>
                  <a:noFill/>
                </a:ln>
                <a:solidFill>
                  <a:prstClr val="black"/>
                </a:solidFill>
                <a:effectLst/>
                <a:uLnTx/>
                <a:uFillTx/>
                <a:latin typeface="Meiryo UI"/>
                <a:ea typeface="Meiryo UI"/>
                <a:cs typeface="+mn-cs"/>
              </a:rPr>
              <a:t>2016.12</a:t>
            </a:r>
            <a:r>
              <a:rPr kumimoji="1" lang="ja-JP" altLang="en-US" sz="1662" b="0" i="0" u="none" strike="noStrike" kern="1200" cap="none" spc="0" normalizeH="0" baseline="0" noProof="0" dirty="0">
                <a:ln>
                  <a:noFill/>
                </a:ln>
                <a:solidFill>
                  <a:prstClr val="black"/>
                </a:solidFill>
                <a:effectLst/>
                <a:uLnTx/>
                <a:uFillTx/>
                <a:latin typeface="Meiryo UI"/>
                <a:ea typeface="Meiryo UI"/>
                <a:cs typeface="+mn-cs"/>
              </a:rPr>
              <a:t>）</a:t>
            </a:r>
            <a:endParaRPr kumimoji="1" lang="en-US" altLang="ja-JP" sz="1662"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62" b="0" i="0" u="none" strike="noStrike" kern="1200" cap="none" spc="0" normalizeH="0" baseline="0" noProof="0" dirty="0">
                <a:ln>
                  <a:noFill/>
                </a:ln>
                <a:solidFill>
                  <a:prstClr val="black"/>
                </a:solidFill>
                <a:effectLst/>
                <a:uLnTx/>
                <a:uFillTx/>
                <a:latin typeface="Meiryo UI"/>
                <a:ea typeface="Meiryo UI"/>
                <a:cs typeface="+mn-cs"/>
              </a:rPr>
              <a:t>・「博物館施設の地方独立行政法人化に向けた基本プラン」を策定（</a:t>
            </a:r>
            <a:r>
              <a:rPr kumimoji="1" lang="en-US" altLang="ja-JP" sz="1662" b="0" i="0" u="none" strike="noStrike" kern="1200" cap="none" spc="0" normalizeH="0" baseline="0" noProof="0" dirty="0">
                <a:ln>
                  <a:noFill/>
                </a:ln>
                <a:solidFill>
                  <a:prstClr val="black"/>
                </a:solidFill>
                <a:effectLst/>
                <a:uLnTx/>
                <a:uFillTx/>
                <a:latin typeface="Meiryo UI"/>
                <a:ea typeface="Meiryo UI"/>
                <a:cs typeface="+mn-cs"/>
              </a:rPr>
              <a:t>2017.3</a:t>
            </a:r>
            <a:r>
              <a:rPr kumimoji="1" lang="ja-JP" altLang="en-US" sz="1662" b="0" i="0" u="none" strike="noStrike" kern="1200" cap="none" spc="0" normalizeH="0" baseline="0" noProof="0" dirty="0">
                <a:ln>
                  <a:noFill/>
                </a:ln>
                <a:solidFill>
                  <a:prstClr val="black"/>
                </a:solidFill>
                <a:effectLst/>
                <a:uLnTx/>
                <a:uFillTx/>
                <a:latin typeface="Meiryo UI"/>
                <a:ea typeface="Meiryo UI"/>
                <a:cs typeface="+mn-cs"/>
              </a:rPr>
              <a:t>）</a:t>
            </a:r>
            <a:endParaRPr kumimoji="1" lang="en-US" altLang="ja-JP" sz="1662"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62" b="0" i="0" u="none" strike="noStrike" kern="1200" cap="none" spc="0" normalizeH="0" baseline="0" noProof="0" dirty="0">
                <a:ln>
                  <a:noFill/>
                </a:ln>
                <a:solidFill>
                  <a:prstClr val="black"/>
                </a:solidFill>
                <a:effectLst/>
                <a:uLnTx/>
                <a:uFillTx/>
                <a:latin typeface="Meiryo UI"/>
                <a:ea typeface="Meiryo UI"/>
                <a:cs typeface="+mn-cs"/>
              </a:rPr>
              <a:t>・「定款」及び「評価委員会条例」を制定（</a:t>
            </a:r>
            <a:r>
              <a:rPr kumimoji="1" lang="en-US" altLang="ja-JP" sz="1662" b="0" i="0" u="none" strike="noStrike" kern="1200" cap="none" spc="0" normalizeH="0" baseline="0" noProof="0" dirty="0">
                <a:ln>
                  <a:noFill/>
                </a:ln>
                <a:solidFill>
                  <a:prstClr val="black"/>
                </a:solidFill>
                <a:effectLst/>
                <a:uLnTx/>
                <a:uFillTx/>
                <a:latin typeface="Meiryo UI"/>
                <a:ea typeface="Meiryo UI"/>
                <a:cs typeface="+mn-cs"/>
              </a:rPr>
              <a:t>2018.2</a:t>
            </a:r>
            <a:r>
              <a:rPr kumimoji="1" lang="ja-JP" altLang="en-US" sz="1662" b="0" i="0" u="none" strike="noStrike" kern="1200" cap="none" spc="0" normalizeH="0" baseline="0" noProof="0" dirty="0">
                <a:ln>
                  <a:noFill/>
                </a:ln>
                <a:solidFill>
                  <a:prstClr val="black"/>
                </a:solidFill>
                <a:effectLst/>
                <a:uLnTx/>
                <a:uFillTx/>
                <a:latin typeface="Meiryo UI"/>
                <a:ea typeface="Meiryo UI"/>
                <a:cs typeface="+mn-cs"/>
              </a:rPr>
              <a:t>）</a:t>
            </a:r>
            <a:endParaRPr kumimoji="1" lang="en-US" altLang="ja-JP" sz="1662"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62" b="0" i="0" u="none" strike="noStrike" kern="1200" cap="none" spc="0" normalizeH="0" baseline="0" noProof="0" dirty="0">
                <a:ln>
                  <a:noFill/>
                </a:ln>
                <a:solidFill>
                  <a:prstClr val="black"/>
                </a:solidFill>
                <a:effectLst/>
                <a:uLnTx/>
                <a:uFillTx/>
                <a:latin typeface="Meiryo UI"/>
                <a:ea typeface="Meiryo UI"/>
                <a:cs typeface="+mn-cs"/>
              </a:rPr>
              <a:t>・中期目標や関連条例等の制定（</a:t>
            </a:r>
            <a:r>
              <a:rPr kumimoji="1" lang="en-US" altLang="ja-JP" sz="1662" b="0" i="0" u="none" strike="noStrike" kern="1200" cap="none" spc="0" normalizeH="0" baseline="0" noProof="0" dirty="0">
                <a:ln>
                  <a:noFill/>
                </a:ln>
                <a:solidFill>
                  <a:prstClr val="black"/>
                </a:solidFill>
                <a:effectLst/>
                <a:uLnTx/>
                <a:uFillTx/>
                <a:latin typeface="Meiryo UI"/>
                <a:ea typeface="Meiryo UI"/>
                <a:cs typeface="+mn-cs"/>
              </a:rPr>
              <a:t>2019.12</a:t>
            </a:r>
            <a:r>
              <a:rPr kumimoji="1" lang="ja-JP" altLang="en-US" sz="1662" b="0" i="0" u="none" strike="noStrike" kern="1200" cap="none" spc="0" normalizeH="0" baseline="0" noProof="0" dirty="0">
                <a:ln>
                  <a:noFill/>
                </a:ln>
                <a:solidFill>
                  <a:prstClr val="black"/>
                </a:solidFill>
                <a:effectLst/>
                <a:uLnTx/>
                <a:uFillTx/>
                <a:latin typeface="Meiryo UI"/>
                <a:ea typeface="Meiryo UI"/>
                <a:cs typeface="+mn-cs"/>
              </a:rPr>
              <a:t>）</a:t>
            </a:r>
            <a:endParaRPr kumimoji="1" lang="ja-JP" altLang="en-US" sz="166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pic>
        <p:nvPicPr>
          <p:cNvPr id="3" name="図 2">
            <a:extLst>
              <a:ext uri="{FF2B5EF4-FFF2-40B4-BE49-F238E27FC236}">
                <a16:creationId xmlns:a16="http://schemas.microsoft.com/office/drawing/2014/main" id="{9E2DFB5F-528D-CB4B-5986-2D863002A472}"/>
              </a:ext>
            </a:extLst>
          </p:cNvPr>
          <p:cNvPicPr>
            <a:picLocks noChangeAspect="1"/>
          </p:cNvPicPr>
          <p:nvPr/>
        </p:nvPicPr>
        <p:blipFill>
          <a:blip r:embed="rId2"/>
          <a:stretch>
            <a:fillRect/>
          </a:stretch>
        </p:blipFill>
        <p:spPr>
          <a:xfrm>
            <a:off x="6324557" y="340040"/>
            <a:ext cx="816005" cy="544003"/>
          </a:xfrm>
          <a:prstGeom prst="rect">
            <a:avLst/>
          </a:prstGeom>
        </p:spPr>
      </p:pic>
      <p:sp>
        <p:nvSpPr>
          <p:cNvPr id="26" name="テキスト ボックス 25"/>
          <p:cNvSpPr txBox="1"/>
          <p:nvPr/>
        </p:nvSpPr>
        <p:spPr>
          <a:xfrm>
            <a:off x="0" y="44624"/>
            <a:ext cx="4777066" cy="2616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Ⅱ</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公民連携</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経営形態の見直し</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独立行政法人化</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・博物館</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6" name="スライド番号プレースホルダー 5"/>
          <p:cNvSpPr>
            <a:spLocks noGrp="1"/>
          </p:cNvSpPr>
          <p:nvPr>
            <p:ph type="sldNum" sz="quarter" idx="12"/>
          </p:nvPr>
        </p:nvSpPr>
        <p:spPr/>
        <p:txBody>
          <a:bodyPr/>
          <a:lstStyle/>
          <a:p>
            <a:fld id="{CCEC3038-1CF1-4B63-9920-55248DCFBA97}" type="slidenum">
              <a:rPr kumimoji="1" lang="ja-JP" altLang="en-US" smtClean="0"/>
              <a:pPr/>
              <a:t>143</a:t>
            </a:fld>
            <a:endParaRPr kumimoji="1" lang="ja-JP" altLang="en-US" dirty="0"/>
          </a:p>
        </p:txBody>
      </p:sp>
    </p:spTree>
    <p:extLst>
      <p:ext uri="{BB962C8B-B14F-4D97-AF65-F5344CB8AC3E}">
        <p14:creationId xmlns:p14="http://schemas.microsoft.com/office/powerpoint/2010/main" val="1530018119"/>
      </p:ext>
    </p:extLst>
  </p:cSld>
  <p:clrMapOvr>
    <a:masterClrMapping/>
  </p:clrMapOvr>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図 9"/>
          <p:cNvPicPr>
            <a:picLocks noChangeAspect="1"/>
          </p:cNvPicPr>
          <p:nvPr/>
        </p:nvPicPr>
        <p:blipFill>
          <a:blip r:embed="rId3"/>
          <a:stretch>
            <a:fillRect/>
          </a:stretch>
        </p:blipFill>
        <p:spPr>
          <a:xfrm>
            <a:off x="252668" y="3396675"/>
            <a:ext cx="3743268" cy="3200677"/>
          </a:xfrm>
          <a:prstGeom prst="rect">
            <a:avLst/>
          </a:prstGeom>
        </p:spPr>
      </p:pic>
      <p:sp>
        <p:nvSpPr>
          <p:cNvPr id="22" name="テキスト ボックス 21"/>
          <p:cNvSpPr txBox="1"/>
          <p:nvPr/>
        </p:nvSpPr>
        <p:spPr>
          <a:xfrm>
            <a:off x="436739" y="1179602"/>
            <a:ext cx="8424936"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地方独立行政法人の特長である自律性、機動性、柔軟性を発揮し、成果を上げている。</a:t>
            </a:r>
            <a:endParaRPr kumimoji="1" lang="en-US" altLang="ja-JP" sz="1800" b="0"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31" name="角丸四角形 30"/>
          <p:cNvSpPr/>
          <p:nvPr/>
        </p:nvSpPr>
        <p:spPr>
          <a:xfrm>
            <a:off x="258587" y="533426"/>
            <a:ext cx="8603088" cy="671000"/>
          </a:xfrm>
          <a:prstGeom prst="roundRect">
            <a:avLst/>
          </a:prstGeom>
          <a:solidFill>
            <a:srgbClr val="FFFF00"/>
          </a:solidFill>
          <a:ln w="50800" cmpd="thinThick">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33" name="正方形/長方形 32"/>
          <p:cNvSpPr/>
          <p:nvPr/>
        </p:nvSpPr>
        <p:spPr>
          <a:xfrm>
            <a:off x="363472" y="611369"/>
            <a:ext cx="8498203" cy="584775"/>
          </a:xfrm>
          <a:prstGeom prst="rect">
            <a:avLst/>
          </a:prstGeom>
        </p:spPr>
        <p:txBody>
          <a:bodyPr wrap="square">
            <a:spAutoFit/>
          </a:bodyPr>
          <a:lstStyle/>
          <a:p>
            <a:pPr marL="177800" marR="0" lvl="0" indent="-177800" algn="l"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zh-CN" altLang="en-US" sz="16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地方独立行政法人</a:t>
            </a:r>
            <a:r>
              <a:rPr kumimoji="1" lang="ja-JP" altLang="en-US" sz="16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化を機に、更なる業務改善に努めるとともに、経営効率を高め、自主性を発揮した「経営」への転換を図っている。</a:t>
            </a:r>
          </a:p>
        </p:txBody>
      </p:sp>
      <p:sp>
        <p:nvSpPr>
          <p:cNvPr id="29" name="正方形/長方形 28"/>
          <p:cNvSpPr/>
          <p:nvPr/>
        </p:nvSpPr>
        <p:spPr>
          <a:xfrm>
            <a:off x="177066" y="182670"/>
            <a:ext cx="1663251" cy="338554"/>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（成　　果）</a:t>
            </a:r>
            <a:endParaRPr kumimoji="1" lang="ja-JP" altLang="en-US" sz="1600"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graphicFrame>
        <p:nvGraphicFramePr>
          <p:cNvPr id="2" name="表 1"/>
          <p:cNvGraphicFramePr>
            <a:graphicFrameLocks noGrp="1"/>
          </p:cNvGraphicFramePr>
          <p:nvPr>
            <p:extLst>
              <p:ext uri="{D42A27DB-BD31-4B8C-83A1-F6EECF244321}">
                <p14:modId xmlns:p14="http://schemas.microsoft.com/office/powerpoint/2010/main" val="535009333"/>
              </p:ext>
            </p:extLst>
          </p:nvPr>
        </p:nvGraphicFramePr>
        <p:xfrm>
          <a:off x="436739" y="1578987"/>
          <a:ext cx="3343173" cy="1514985"/>
        </p:xfrm>
        <a:graphic>
          <a:graphicData uri="http://schemas.openxmlformats.org/drawingml/2006/table">
            <a:tbl>
              <a:tblPr>
                <a:tableStyleId>{616DA210-FB5B-4158-B5E0-FEB733F419BA}</a:tableStyleId>
              </a:tblPr>
              <a:tblGrid>
                <a:gridCol w="1038917">
                  <a:extLst>
                    <a:ext uri="{9D8B030D-6E8A-4147-A177-3AD203B41FA5}">
                      <a16:colId xmlns:a16="http://schemas.microsoft.com/office/drawing/2014/main" val="3483789499"/>
                    </a:ext>
                  </a:extLst>
                </a:gridCol>
                <a:gridCol w="1296144">
                  <a:extLst>
                    <a:ext uri="{9D8B030D-6E8A-4147-A177-3AD203B41FA5}">
                      <a16:colId xmlns:a16="http://schemas.microsoft.com/office/drawing/2014/main" val="2805309729"/>
                    </a:ext>
                  </a:extLst>
                </a:gridCol>
                <a:gridCol w="1008112">
                  <a:extLst>
                    <a:ext uri="{9D8B030D-6E8A-4147-A177-3AD203B41FA5}">
                      <a16:colId xmlns:a16="http://schemas.microsoft.com/office/drawing/2014/main" val="3510726650"/>
                    </a:ext>
                  </a:extLst>
                </a:gridCol>
              </a:tblGrid>
              <a:tr h="379605">
                <a:tc>
                  <a:txBody>
                    <a:bodyPr/>
                    <a:lstStyle/>
                    <a:p>
                      <a:pPr algn="ctr" fontAlgn="ctr"/>
                      <a:r>
                        <a:rPr lang="ja-JP" altLang="en-US" sz="1400" u="none" strike="noStrike" dirty="0">
                          <a:effectLst/>
                        </a:rPr>
                        <a:t>年度</a:t>
                      </a:r>
                      <a:endParaRPr lang="ja-JP" altLang="en-US" sz="1400" b="1" i="0" u="none" strike="noStrike" dirty="0">
                        <a:solidFill>
                          <a:srgbClr val="000000"/>
                        </a:solidFill>
                        <a:effectLst/>
                        <a:latin typeface="HGPｺﾞｼｯｸE" panose="020B0900000000000000" pitchFamily="50" charset="-128"/>
                        <a:ea typeface="HGPｺﾞｼｯｸE" panose="020B0900000000000000" pitchFamily="50" charset="-128"/>
                      </a:endParaRPr>
                    </a:p>
                  </a:txBody>
                  <a:tcPr marL="9525" marR="9525" marT="9525" marB="0" anchor="ctr">
                    <a:solidFill>
                      <a:schemeClr val="accent5">
                        <a:lumMod val="60000"/>
                        <a:lumOff val="40000"/>
                      </a:schemeClr>
                    </a:solidFill>
                  </a:tcPr>
                </a:tc>
                <a:tc>
                  <a:txBody>
                    <a:bodyPr/>
                    <a:lstStyle/>
                    <a:p>
                      <a:pPr algn="ctr" fontAlgn="ctr"/>
                      <a:r>
                        <a:rPr lang="ja-JP" altLang="en-US" sz="900" u="none" strike="noStrike" dirty="0">
                          <a:solidFill>
                            <a:schemeClr val="tx1"/>
                          </a:solidFill>
                          <a:effectLst/>
                        </a:rPr>
                        <a:t>展覧会等観覧料収入</a:t>
                      </a:r>
                      <a:endParaRPr lang="en-US" altLang="ja-JP" sz="900" u="none" strike="noStrike" dirty="0">
                        <a:solidFill>
                          <a:schemeClr val="tx1"/>
                        </a:solidFill>
                        <a:effectLst/>
                      </a:endParaRPr>
                    </a:p>
                    <a:p>
                      <a:pPr algn="ctr" fontAlgn="ctr"/>
                      <a:r>
                        <a:rPr lang="ja-JP" altLang="en-US" sz="900" u="none" strike="noStrike" dirty="0">
                          <a:solidFill>
                            <a:schemeClr val="tx1"/>
                          </a:solidFill>
                          <a:effectLst/>
                        </a:rPr>
                        <a:t>（単位：千円）</a:t>
                      </a:r>
                      <a:endParaRPr lang="ja-JP" altLang="en-US" sz="900" b="1" i="0" u="none" strike="noStrike" dirty="0">
                        <a:solidFill>
                          <a:schemeClr val="tx1"/>
                        </a:solidFill>
                        <a:effectLst/>
                        <a:latin typeface="HGPｺﾞｼｯｸE" panose="020B0900000000000000" pitchFamily="50" charset="-128"/>
                        <a:ea typeface="HGPｺﾞｼｯｸE" panose="020B0900000000000000" pitchFamily="50" charset="-128"/>
                      </a:endParaRPr>
                    </a:p>
                  </a:txBody>
                  <a:tcPr marL="9525" marR="9525" marT="9525" marB="0" anchor="ctr">
                    <a:solidFill>
                      <a:schemeClr val="accent5">
                        <a:lumMod val="60000"/>
                        <a:lumOff val="40000"/>
                      </a:schemeClr>
                    </a:solidFill>
                  </a:tcPr>
                </a:tc>
                <a:tc>
                  <a:txBody>
                    <a:bodyPr/>
                    <a:lstStyle/>
                    <a:p>
                      <a:pPr algn="ctr" fontAlgn="ctr"/>
                      <a:r>
                        <a:rPr lang="ja-JP" altLang="en-US" sz="900" u="none" strike="noStrike" dirty="0">
                          <a:solidFill>
                            <a:schemeClr val="tx1"/>
                          </a:solidFill>
                          <a:effectLst/>
                        </a:rPr>
                        <a:t>展覧会等入館者数</a:t>
                      </a:r>
                      <a:endParaRPr lang="en-US" altLang="ja-JP" sz="900" u="none" strike="noStrike" dirty="0">
                        <a:solidFill>
                          <a:schemeClr val="tx1"/>
                        </a:solidFill>
                        <a:effectLst/>
                      </a:endParaRPr>
                    </a:p>
                    <a:p>
                      <a:pPr marL="0" marR="0" lvl="0" indent="0" algn="ctr" defTabSz="914400" rtl="0" eaLnBrk="1" fontAlgn="ctr" latinLnBrk="0" hangingPunct="1">
                        <a:lnSpc>
                          <a:spcPct val="100000"/>
                        </a:lnSpc>
                        <a:spcBef>
                          <a:spcPts val="0"/>
                        </a:spcBef>
                        <a:spcAft>
                          <a:spcPts val="0"/>
                        </a:spcAft>
                        <a:buClrTx/>
                        <a:buSzTx/>
                        <a:buFontTx/>
                        <a:buNone/>
                        <a:tabLst/>
                        <a:defRPr/>
                      </a:pPr>
                      <a:r>
                        <a:rPr lang="ja-JP" altLang="en-US" sz="900" u="none" strike="noStrike" dirty="0">
                          <a:solidFill>
                            <a:schemeClr val="tx1"/>
                          </a:solidFill>
                          <a:effectLst/>
                        </a:rPr>
                        <a:t>（単位：千人）</a:t>
                      </a:r>
                      <a:endParaRPr lang="ja-JP" altLang="en-US" sz="900" b="1" i="0" u="none" strike="noStrike" dirty="0">
                        <a:solidFill>
                          <a:schemeClr val="tx1"/>
                        </a:solidFill>
                        <a:effectLst/>
                        <a:latin typeface="HGPｺﾞｼｯｸE" panose="020B0900000000000000" pitchFamily="50" charset="-128"/>
                        <a:ea typeface="HGPｺﾞｼｯｸE" panose="020B0900000000000000" pitchFamily="50" charset="-128"/>
                      </a:endParaRPr>
                    </a:p>
                  </a:txBody>
                  <a:tcPr marL="9525" marR="9525" marT="9525" marB="0" anchor="ctr">
                    <a:solidFill>
                      <a:schemeClr val="accent5">
                        <a:lumMod val="60000"/>
                        <a:lumOff val="40000"/>
                      </a:schemeClr>
                    </a:solidFill>
                  </a:tcPr>
                </a:tc>
                <a:extLst>
                  <a:ext uri="{0D108BD9-81ED-4DB2-BD59-A6C34878D82A}">
                    <a16:rowId xmlns:a16="http://schemas.microsoft.com/office/drawing/2014/main" val="990370686"/>
                  </a:ext>
                </a:extLst>
              </a:tr>
              <a:tr h="351090">
                <a:tc>
                  <a:txBody>
                    <a:bodyPr/>
                    <a:lstStyle/>
                    <a:p>
                      <a:pPr algn="ctr" fontAlgn="ctr"/>
                      <a:r>
                        <a:rPr lang="en-US" altLang="ja-JP" sz="1200" u="none" strike="noStrike" dirty="0">
                          <a:effectLst/>
                        </a:rPr>
                        <a:t>2014</a:t>
                      </a:r>
                      <a:r>
                        <a:rPr lang="ja-JP" altLang="en-US" sz="1200" u="none" strike="noStrike" dirty="0">
                          <a:effectLst/>
                        </a:rPr>
                        <a:t>～</a:t>
                      </a:r>
                      <a:r>
                        <a:rPr lang="en-US" altLang="ja-JP" sz="1200" u="none" strike="noStrike" dirty="0">
                          <a:effectLst/>
                        </a:rPr>
                        <a:t>2018</a:t>
                      </a:r>
                    </a:p>
                    <a:p>
                      <a:pPr algn="ctr" fontAlgn="ctr"/>
                      <a:r>
                        <a:rPr lang="ja-JP" altLang="en-US" sz="1200" u="none" strike="noStrike" dirty="0">
                          <a:effectLst/>
                        </a:rPr>
                        <a:t>平均</a:t>
                      </a:r>
                      <a:endParaRPr lang="ja-JP" altLang="en-US" sz="1200" b="1" i="0" u="none" strike="noStrike" dirty="0">
                        <a:solidFill>
                          <a:srgbClr val="000000"/>
                        </a:solidFill>
                        <a:effectLst/>
                        <a:latin typeface="HGPｺﾞｼｯｸE" panose="020B0900000000000000" pitchFamily="50" charset="-128"/>
                        <a:ea typeface="HGPｺﾞｼｯｸE" panose="020B0900000000000000" pitchFamily="50" charset="-128"/>
                      </a:endParaRPr>
                    </a:p>
                  </a:txBody>
                  <a:tcPr marL="9525" marR="9525" marT="9525" marB="0" anchor="ctr">
                    <a:lnB w="38100" cap="flat" cmpd="sng" algn="ctr">
                      <a:solidFill>
                        <a:srgbClr val="FF0000"/>
                      </a:solidFill>
                      <a:prstDash val="solid"/>
                      <a:round/>
                      <a:headEnd type="none" w="med" len="med"/>
                      <a:tailEnd type="none" w="med" len="med"/>
                    </a:lnB>
                    <a:solidFill>
                      <a:schemeClr val="accent5">
                        <a:lumMod val="20000"/>
                        <a:lumOff val="80000"/>
                      </a:schemeClr>
                    </a:solidFill>
                  </a:tcPr>
                </a:tc>
                <a:tc>
                  <a:txBody>
                    <a:bodyPr/>
                    <a:lstStyle/>
                    <a:p>
                      <a:pPr algn="ctr" fontAlgn="b"/>
                      <a:r>
                        <a:rPr lang="en-US" altLang="ja-JP" sz="1600" u="none" strike="noStrike" dirty="0">
                          <a:effectLst/>
                        </a:rPr>
                        <a:t>316,162</a:t>
                      </a:r>
                      <a:endParaRPr lang="en-US" altLang="ja-JP" sz="1600" b="1" i="0" u="none" strike="noStrike" dirty="0">
                        <a:solidFill>
                          <a:srgbClr val="000000"/>
                        </a:solidFill>
                        <a:effectLst/>
                        <a:latin typeface="HGPｺﾞｼｯｸE" panose="020B0900000000000000" pitchFamily="50" charset="-128"/>
                        <a:ea typeface="HGPｺﾞｼｯｸE" panose="020B0900000000000000" pitchFamily="50" charset="-128"/>
                      </a:endParaRPr>
                    </a:p>
                  </a:txBody>
                  <a:tcPr marL="9525" marR="9525" marT="9525" marB="0" anchor="ctr">
                    <a:lnB w="38100" cap="flat" cmpd="sng" algn="ctr">
                      <a:solidFill>
                        <a:srgbClr val="FF0000"/>
                      </a:solidFill>
                      <a:prstDash val="solid"/>
                      <a:round/>
                      <a:headEnd type="none" w="med" len="med"/>
                      <a:tailEnd type="none" w="med" len="med"/>
                    </a:lnB>
                    <a:solidFill>
                      <a:schemeClr val="accent5">
                        <a:lumMod val="20000"/>
                        <a:lumOff val="80000"/>
                      </a:schemeClr>
                    </a:solidFill>
                  </a:tcPr>
                </a:tc>
                <a:tc>
                  <a:txBody>
                    <a:bodyPr/>
                    <a:lstStyle/>
                    <a:p>
                      <a:pPr algn="ctr" fontAlgn="b"/>
                      <a:r>
                        <a:rPr lang="en-US" altLang="ja-JP" sz="1600" u="none" strike="noStrike" dirty="0">
                          <a:effectLst/>
                        </a:rPr>
                        <a:t>2,228</a:t>
                      </a:r>
                      <a:endParaRPr lang="en-US" altLang="ja-JP" sz="1600" b="1" i="0" u="none" strike="noStrike" dirty="0">
                        <a:solidFill>
                          <a:srgbClr val="000000"/>
                        </a:solidFill>
                        <a:effectLst/>
                        <a:latin typeface="HGPｺﾞｼｯｸE" panose="020B0900000000000000" pitchFamily="50" charset="-128"/>
                        <a:ea typeface="HGPｺﾞｼｯｸE" panose="020B0900000000000000" pitchFamily="50" charset="-128"/>
                      </a:endParaRPr>
                    </a:p>
                  </a:txBody>
                  <a:tcPr marL="9525" marR="9525" marT="9525" marB="0" anchor="ctr">
                    <a:lnB w="38100" cap="flat" cmpd="sng" algn="ctr">
                      <a:solidFill>
                        <a:srgbClr val="FF0000"/>
                      </a:solidFill>
                      <a:prstDash val="solid"/>
                      <a:round/>
                      <a:headEnd type="none" w="med" len="med"/>
                      <a:tailEnd type="none" w="med" len="med"/>
                    </a:lnB>
                    <a:solidFill>
                      <a:schemeClr val="accent5">
                        <a:lumMod val="20000"/>
                        <a:lumOff val="80000"/>
                      </a:schemeClr>
                    </a:solidFill>
                  </a:tcPr>
                </a:tc>
                <a:extLst>
                  <a:ext uri="{0D108BD9-81ED-4DB2-BD59-A6C34878D82A}">
                    <a16:rowId xmlns:a16="http://schemas.microsoft.com/office/drawing/2014/main" val="1493418322"/>
                  </a:ext>
                </a:extLst>
              </a:tr>
              <a:tr h="237030">
                <a:tc>
                  <a:txBody>
                    <a:bodyPr/>
                    <a:lstStyle/>
                    <a:p>
                      <a:pPr algn="ctr" fontAlgn="ctr"/>
                      <a:r>
                        <a:rPr lang="en-US" altLang="ja-JP" sz="1400" u="none" strike="noStrike" dirty="0">
                          <a:effectLst/>
                        </a:rPr>
                        <a:t>2019</a:t>
                      </a:r>
                      <a:endParaRPr lang="en-US" altLang="ja-JP" sz="1400" b="1" i="0" u="none" strike="noStrike" dirty="0">
                        <a:solidFill>
                          <a:srgbClr val="000000"/>
                        </a:solidFill>
                        <a:effectLst/>
                        <a:latin typeface="HGPｺﾞｼｯｸE" panose="020B0900000000000000" pitchFamily="50" charset="-128"/>
                        <a:ea typeface="HGPｺﾞｼｯｸE" panose="020B0900000000000000" pitchFamily="50" charset="-128"/>
                      </a:endParaRPr>
                    </a:p>
                  </a:txBody>
                  <a:tcPr marL="9525" marR="9525" marT="9525" marB="0" anchor="ctr">
                    <a:lnT w="38100" cap="flat" cmpd="sng" algn="ctr">
                      <a:solidFill>
                        <a:srgbClr val="FF0000"/>
                      </a:solidFill>
                      <a:prstDash val="solid"/>
                      <a:round/>
                      <a:headEnd type="none" w="med" len="med"/>
                      <a:tailEnd type="none" w="med" len="med"/>
                    </a:lnT>
                    <a:solidFill>
                      <a:schemeClr val="accent5">
                        <a:lumMod val="20000"/>
                        <a:lumOff val="80000"/>
                      </a:schemeClr>
                    </a:solidFill>
                  </a:tcPr>
                </a:tc>
                <a:tc>
                  <a:txBody>
                    <a:bodyPr/>
                    <a:lstStyle/>
                    <a:p>
                      <a:pPr algn="ctr" fontAlgn="b"/>
                      <a:r>
                        <a:rPr lang="en-US" altLang="ja-JP" sz="1600" u="none" strike="noStrike" dirty="0">
                          <a:effectLst/>
                        </a:rPr>
                        <a:t>441,726</a:t>
                      </a:r>
                      <a:endParaRPr lang="en-US" altLang="ja-JP" sz="1600" b="1" i="0" u="none" strike="noStrike" dirty="0">
                        <a:solidFill>
                          <a:srgbClr val="000000"/>
                        </a:solidFill>
                        <a:effectLst/>
                        <a:latin typeface="HGPｺﾞｼｯｸE" panose="020B0900000000000000" pitchFamily="50" charset="-128"/>
                        <a:ea typeface="HGPｺﾞｼｯｸE" panose="020B0900000000000000" pitchFamily="50" charset="-128"/>
                      </a:endParaRPr>
                    </a:p>
                  </a:txBody>
                  <a:tcPr marL="9525" marR="9525" marT="9525" marB="0" anchor="ctr">
                    <a:lnT w="38100" cap="flat" cmpd="sng" algn="ctr">
                      <a:solidFill>
                        <a:srgbClr val="FF0000"/>
                      </a:solidFill>
                      <a:prstDash val="solid"/>
                      <a:round/>
                      <a:headEnd type="none" w="med" len="med"/>
                      <a:tailEnd type="none" w="med" len="med"/>
                    </a:lnT>
                    <a:solidFill>
                      <a:schemeClr val="accent5">
                        <a:lumMod val="20000"/>
                        <a:lumOff val="80000"/>
                      </a:schemeClr>
                    </a:solidFill>
                  </a:tcPr>
                </a:tc>
                <a:tc>
                  <a:txBody>
                    <a:bodyPr/>
                    <a:lstStyle/>
                    <a:p>
                      <a:pPr algn="ctr" fontAlgn="b"/>
                      <a:r>
                        <a:rPr lang="en-US" altLang="ja-JP" sz="1600" u="none" strike="noStrike" dirty="0">
                          <a:effectLst/>
                        </a:rPr>
                        <a:t>2,218</a:t>
                      </a:r>
                      <a:endParaRPr lang="en-US" altLang="ja-JP" sz="1600" b="1" i="0" u="none" strike="noStrike" dirty="0">
                        <a:solidFill>
                          <a:srgbClr val="000000"/>
                        </a:solidFill>
                        <a:effectLst/>
                        <a:latin typeface="HGPｺﾞｼｯｸE" panose="020B0900000000000000" pitchFamily="50" charset="-128"/>
                        <a:ea typeface="HGPｺﾞｼｯｸE" panose="020B0900000000000000" pitchFamily="50" charset="-128"/>
                      </a:endParaRPr>
                    </a:p>
                  </a:txBody>
                  <a:tcPr marL="9525" marR="9525" marT="9525" marB="0" anchor="ctr">
                    <a:lnT w="38100" cap="flat" cmpd="sng" algn="ctr">
                      <a:solidFill>
                        <a:srgbClr val="FF0000"/>
                      </a:solidFill>
                      <a:prstDash val="solid"/>
                      <a:round/>
                      <a:headEnd type="none" w="med" len="med"/>
                      <a:tailEnd type="none" w="med" len="med"/>
                    </a:lnT>
                    <a:solidFill>
                      <a:schemeClr val="accent5">
                        <a:lumMod val="20000"/>
                        <a:lumOff val="80000"/>
                      </a:schemeClr>
                    </a:solidFill>
                  </a:tcPr>
                </a:tc>
                <a:extLst>
                  <a:ext uri="{0D108BD9-81ED-4DB2-BD59-A6C34878D82A}">
                    <a16:rowId xmlns:a16="http://schemas.microsoft.com/office/drawing/2014/main" val="3592975896"/>
                  </a:ext>
                </a:extLst>
              </a:tr>
              <a:tr h="237030">
                <a:tc>
                  <a:txBody>
                    <a:bodyPr/>
                    <a:lstStyle/>
                    <a:p>
                      <a:pPr algn="ctr" fontAlgn="ctr"/>
                      <a:r>
                        <a:rPr lang="en-US" altLang="ja-JP" sz="1400" u="none" strike="noStrike">
                          <a:effectLst/>
                        </a:rPr>
                        <a:t>2020</a:t>
                      </a:r>
                      <a:endParaRPr lang="en-US" altLang="ja-JP" sz="1400" b="1" i="0" u="none" strike="noStrike">
                        <a:solidFill>
                          <a:srgbClr val="000000"/>
                        </a:solidFill>
                        <a:effectLst/>
                        <a:latin typeface="HGPｺﾞｼｯｸE" panose="020B0900000000000000" pitchFamily="50" charset="-128"/>
                        <a:ea typeface="HGPｺﾞｼｯｸE" panose="020B0900000000000000" pitchFamily="50" charset="-128"/>
                      </a:endParaRPr>
                    </a:p>
                  </a:txBody>
                  <a:tcPr marL="9525" marR="9525" marT="9525" marB="0" anchor="ctr">
                    <a:solidFill>
                      <a:schemeClr val="accent5">
                        <a:lumMod val="20000"/>
                        <a:lumOff val="80000"/>
                      </a:schemeClr>
                    </a:solidFill>
                  </a:tcPr>
                </a:tc>
                <a:tc>
                  <a:txBody>
                    <a:bodyPr/>
                    <a:lstStyle/>
                    <a:p>
                      <a:pPr algn="ctr" fontAlgn="b"/>
                      <a:r>
                        <a:rPr lang="en-US" altLang="ja-JP" sz="1600" u="none" strike="noStrike" dirty="0">
                          <a:effectLst/>
                        </a:rPr>
                        <a:t>148,901</a:t>
                      </a:r>
                      <a:endParaRPr lang="en-US" altLang="ja-JP" sz="1600" b="1" i="0" u="none" strike="noStrike" dirty="0">
                        <a:solidFill>
                          <a:srgbClr val="000000"/>
                        </a:solidFill>
                        <a:effectLst/>
                        <a:latin typeface="HGPｺﾞｼｯｸE" panose="020B0900000000000000" pitchFamily="50" charset="-128"/>
                        <a:ea typeface="HGPｺﾞｼｯｸE" panose="020B0900000000000000" pitchFamily="50" charset="-128"/>
                      </a:endParaRPr>
                    </a:p>
                  </a:txBody>
                  <a:tcPr marL="9525" marR="9525" marT="9525" marB="0" anchor="ctr">
                    <a:solidFill>
                      <a:schemeClr val="accent5">
                        <a:lumMod val="20000"/>
                        <a:lumOff val="80000"/>
                      </a:schemeClr>
                    </a:solidFill>
                  </a:tcPr>
                </a:tc>
                <a:tc>
                  <a:txBody>
                    <a:bodyPr/>
                    <a:lstStyle/>
                    <a:p>
                      <a:pPr algn="ctr" fontAlgn="b"/>
                      <a:r>
                        <a:rPr lang="en-US" altLang="ja-JP" sz="1600" u="none" strike="noStrike" dirty="0">
                          <a:effectLst/>
                        </a:rPr>
                        <a:t>522</a:t>
                      </a:r>
                      <a:endParaRPr lang="en-US" altLang="ja-JP" sz="1600" b="1" i="0" u="none" strike="noStrike" dirty="0">
                        <a:solidFill>
                          <a:srgbClr val="000000"/>
                        </a:solidFill>
                        <a:effectLst/>
                        <a:latin typeface="HGPｺﾞｼｯｸE" panose="020B0900000000000000" pitchFamily="50" charset="-128"/>
                        <a:ea typeface="HGPｺﾞｼｯｸE" panose="020B0900000000000000" pitchFamily="50" charset="-128"/>
                      </a:endParaRPr>
                    </a:p>
                  </a:txBody>
                  <a:tcPr marL="9525" marR="9525" marT="9525" marB="0" anchor="ctr">
                    <a:solidFill>
                      <a:schemeClr val="accent5">
                        <a:lumMod val="20000"/>
                        <a:lumOff val="80000"/>
                      </a:schemeClr>
                    </a:solidFill>
                  </a:tcPr>
                </a:tc>
                <a:extLst>
                  <a:ext uri="{0D108BD9-81ED-4DB2-BD59-A6C34878D82A}">
                    <a16:rowId xmlns:a16="http://schemas.microsoft.com/office/drawing/2014/main" val="3327185394"/>
                  </a:ext>
                </a:extLst>
              </a:tr>
              <a:tr h="237030">
                <a:tc>
                  <a:txBody>
                    <a:bodyPr/>
                    <a:lstStyle/>
                    <a:p>
                      <a:pPr algn="ctr" fontAlgn="ctr"/>
                      <a:r>
                        <a:rPr lang="en-US" altLang="ja-JP" sz="1400" u="none" strike="noStrike" dirty="0">
                          <a:effectLst/>
                        </a:rPr>
                        <a:t>2021</a:t>
                      </a:r>
                      <a:r>
                        <a:rPr lang="en-US" altLang="ja-JP" sz="800" u="none" strike="noStrike" dirty="0">
                          <a:effectLst/>
                        </a:rPr>
                        <a:t>※</a:t>
                      </a:r>
                      <a:endParaRPr lang="en-US" altLang="ja-JP" sz="800" b="1" i="0" u="none" strike="noStrike" dirty="0">
                        <a:solidFill>
                          <a:srgbClr val="000000"/>
                        </a:solidFill>
                        <a:effectLst/>
                        <a:latin typeface="HGPｺﾞｼｯｸE" panose="020B0900000000000000" pitchFamily="50" charset="-128"/>
                        <a:ea typeface="HGPｺﾞｼｯｸE" panose="020B0900000000000000" pitchFamily="50" charset="-128"/>
                      </a:endParaRPr>
                    </a:p>
                  </a:txBody>
                  <a:tcPr marL="9525" marR="9525" marT="9525" marB="0" anchor="ctr">
                    <a:solidFill>
                      <a:schemeClr val="accent5">
                        <a:lumMod val="20000"/>
                        <a:lumOff val="80000"/>
                      </a:schemeClr>
                    </a:solidFill>
                  </a:tcPr>
                </a:tc>
                <a:tc>
                  <a:txBody>
                    <a:bodyPr/>
                    <a:lstStyle/>
                    <a:p>
                      <a:pPr algn="ctr" fontAlgn="b"/>
                      <a:r>
                        <a:rPr lang="en-US" altLang="ja-JP" sz="1600" u="none" strike="noStrike" dirty="0">
                          <a:effectLst/>
                        </a:rPr>
                        <a:t>337,608</a:t>
                      </a:r>
                      <a:endParaRPr lang="en-US" altLang="ja-JP" sz="1600" b="1" i="0" u="none" strike="noStrike" dirty="0">
                        <a:solidFill>
                          <a:srgbClr val="000000"/>
                        </a:solidFill>
                        <a:effectLst/>
                        <a:latin typeface="HGPｺﾞｼｯｸE" panose="020B0900000000000000" pitchFamily="50" charset="-128"/>
                        <a:ea typeface="HGPｺﾞｼｯｸE" panose="020B0900000000000000" pitchFamily="50" charset="-128"/>
                      </a:endParaRPr>
                    </a:p>
                  </a:txBody>
                  <a:tcPr marL="9525" marR="9525" marT="9525" marB="0" anchor="ctr">
                    <a:solidFill>
                      <a:schemeClr val="accent5">
                        <a:lumMod val="20000"/>
                        <a:lumOff val="80000"/>
                      </a:schemeClr>
                    </a:solidFill>
                  </a:tcPr>
                </a:tc>
                <a:tc>
                  <a:txBody>
                    <a:bodyPr/>
                    <a:lstStyle/>
                    <a:p>
                      <a:pPr algn="ctr" fontAlgn="b"/>
                      <a:r>
                        <a:rPr lang="en-US" altLang="ja-JP" sz="1600" u="none" strike="noStrike" dirty="0">
                          <a:effectLst/>
                        </a:rPr>
                        <a:t>1,035</a:t>
                      </a:r>
                      <a:endParaRPr lang="en-US" altLang="ja-JP" sz="1600" b="1" i="0" u="none" strike="noStrike" dirty="0">
                        <a:solidFill>
                          <a:srgbClr val="000000"/>
                        </a:solidFill>
                        <a:effectLst/>
                        <a:latin typeface="HGPｺﾞｼｯｸE" panose="020B0900000000000000" pitchFamily="50" charset="-128"/>
                        <a:ea typeface="HGPｺﾞｼｯｸE" panose="020B0900000000000000" pitchFamily="50" charset="-128"/>
                      </a:endParaRPr>
                    </a:p>
                  </a:txBody>
                  <a:tcPr marL="9525" marR="9525" marT="9525" marB="0" anchor="ctr">
                    <a:solidFill>
                      <a:schemeClr val="accent5">
                        <a:lumMod val="20000"/>
                        <a:lumOff val="80000"/>
                      </a:schemeClr>
                    </a:solidFill>
                  </a:tcPr>
                </a:tc>
                <a:extLst>
                  <a:ext uri="{0D108BD9-81ED-4DB2-BD59-A6C34878D82A}">
                    <a16:rowId xmlns:a16="http://schemas.microsoft.com/office/drawing/2014/main" val="2434631294"/>
                  </a:ext>
                </a:extLst>
              </a:tr>
            </a:tbl>
          </a:graphicData>
        </a:graphic>
      </p:graphicFrame>
      <p:sp>
        <p:nvSpPr>
          <p:cNvPr id="6" name="角丸四角形 5"/>
          <p:cNvSpPr/>
          <p:nvPr/>
        </p:nvSpPr>
        <p:spPr>
          <a:xfrm>
            <a:off x="4145280" y="1640195"/>
            <a:ext cx="4373880" cy="4854934"/>
          </a:xfrm>
          <a:prstGeom prst="roundRect">
            <a:avLst/>
          </a:prstGeom>
          <a:solidFill>
            <a:schemeClr val="accent5">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ts val="29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icrosoft Himalaya" panose="01010100010101010101" pitchFamily="2" charset="0"/>
              </a:rPr>
              <a:t> 地方独立行政法人化初年度となる</a:t>
            </a:r>
            <a:r>
              <a:rPr kumimoji="1" lang="en-US" altLang="ja-JP"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icrosoft Himalaya" panose="01010100010101010101" pitchFamily="2" charset="0"/>
              </a:rPr>
              <a:t>2019</a:t>
            </a:r>
            <a:r>
              <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icrosoft Himalaya" panose="01010100010101010101" pitchFamily="2" charset="0"/>
              </a:rPr>
              <a:t>年度は、新型コロナウイルス感染症の影響により３月が休館となったものの過去５年で最高の入館者数を記録した。</a:t>
            </a:r>
            <a:endParaRPr kumimoji="1" lang="en-US" altLang="ja-JP"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icrosoft Himalaya" panose="01010100010101010101" pitchFamily="2" charset="0"/>
            </a:endParaRPr>
          </a:p>
          <a:p>
            <a:pPr marL="0" marR="0" lvl="0" indent="0" algn="l" defTabSz="914400" rtl="0" eaLnBrk="1" fontAlgn="auto" latinLnBrk="0" hangingPunct="1">
              <a:lnSpc>
                <a:spcPts val="29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icrosoft Himalaya" panose="01010100010101010101" pitchFamily="2" charset="0"/>
              </a:rPr>
              <a:t>２０２０年度及び２０２１年度は引き続き、新型コロナの影響により、</a:t>
            </a:r>
            <a:r>
              <a:rPr kumimoji="1" lang="ja-JP" altLang="ja-JP"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icrosoft Himalaya" panose="01010100010101010101" pitchFamily="2" charset="0"/>
              </a:rPr>
              <a:t>多くの展覧会、行事</a:t>
            </a:r>
            <a:r>
              <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icrosoft Himalaya" panose="01010100010101010101" pitchFamily="2" charset="0"/>
              </a:rPr>
              <a:t>が</a:t>
            </a:r>
            <a:r>
              <a:rPr kumimoji="1" lang="ja-JP" altLang="ja-JP"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icrosoft Himalaya" panose="01010100010101010101" pitchFamily="2" charset="0"/>
              </a:rPr>
              <a:t>中止を余儀なくされ</a:t>
            </a:r>
            <a:r>
              <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icrosoft Himalaya" panose="01010100010101010101" pitchFamily="2" charset="0"/>
              </a:rPr>
              <a:t>たこともあり、入館者数、観覧料収入ともに落ち込み、未だ回復途上ではあるが、</a:t>
            </a:r>
            <a:r>
              <a:rPr kumimoji="1" lang="ja-JP" altLang="ja-JP"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icrosoft Himalaya" panose="01010100010101010101" pitchFamily="2" charset="0"/>
              </a:rPr>
              <a:t>事業再開に向けた迅速な対策を講じたことや、事業におけるオンラインを通じたさまざまな媒体の活用</a:t>
            </a:r>
            <a:r>
              <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icrosoft Himalaya" panose="01010100010101010101" pitchFamily="2" charset="0"/>
              </a:rPr>
              <a:t>など、</a:t>
            </a:r>
            <a:r>
              <a:rPr kumimoji="1" lang="ja-JP" altLang="ja-JP"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icrosoft Himalaya" panose="01010100010101010101" pitchFamily="2" charset="0"/>
              </a:rPr>
              <a:t>業務における</a:t>
            </a:r>
            <a:r>
              <a:rPr kumimoji="1" lang="en-US" altLang="ja-JP"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icrosoft Himalaya" panose="01010100010101010101" pitchFamily="2" charset="0"/>
              </a:rPr>
              <a:t>ICT</a:t>
            </a:r>
            <a:r>
              <a:rPr kumimoji="1" lang="ja-JP" altLang="ja-JP"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icrosoft Himalaya" panose="01010100010101010101" pitchFamily="2" charset="0"/>
              </a:rPr>
              <a:t>化</a:t>
            </a:r>
            <a:r>
              <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icrosoft Himalaya" panose="01010100010101010101" pitchFamily="2" charset="0"/>
              </a:rPr>
              <a:t>を</a:t>
            </a:r>
            <a:r>
              <a:rPr kumimoji="1" lang="ja-JP" altLang="ja-JP"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icrosoft Himalaya" panose="01010100010101010101" pitchFamily="2" charset="0"/>
              </a:rPr>
              <a:t>進展</a:t>
            </a:r>
            <a:r>
              <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icrosoft Himalaya" panose="01010100010101010101" pitchFamily="2" charset="0"/>
              </a:rPr>
              <a:t>させ、影響を最小限にとどめた</a:t>
            </a:r>
            <a:r>
              <a:rPr kumimoji="1" lang="ja-JP" altLang="en-US"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icrosoft Himalaya" panose="01010100010101010101" pitchFamily="2" charset="0"/>
              </a:rPr>
              <a:t>。</a:t>
            </a:r>
          </a:p>
        </p:txBody>
      </p:sp>
      <p:sp>
        <p:nvSpPr>
          <p:cNvPr id="3" name="テキスト ボックス 2"/>
          <p:cNvSpPr txBox="1"/>
          <p:nvPr/>
        </p:nvSpPr>
        <p:spPr>
          <a:xfrm>
            <a:off x="818551" y="6425602"/>
            <a:ext cx="709706" cy="30777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7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2014</a:t>
            </a:r>
            <a:r>
              <a:rPr kumimoji="1" lang="ja-JP" altLang="en-US" sz="7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endParaRPr kumimoji="1" lang="en-US" altLang="ja-JP" sz="7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7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2018</a:t>
            </a:r>
            <a:r>
              <a:rPr kumimoji="1" lang="ja-JP" altLang="en-US" sz="7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平均</a:t>
            </a:r>
          </a:p>
        </p:txBody>
      </p:sp>
      <p:sp>
        <p:nvSpPr>
          <p:cNvPr id="11" name="テキスト ボックス 10"/>
          <p:cNvSpPr txBox="1"/>
          <p:nvPr/>
        </p:nvSpPr>
        <p:spPr>
          <a:xfrm>
            <a:off x="1509427" y="6533323"/>
            <a:ext cx="670646" cy="200055"/>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7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2019</a:t>
            </a:r>
            <a:endParaRPr kumimoji="1" lang="ja-JP" altLang="en-US" sz="7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14" name="テキスト ボックス 13"/>
          <p:cNvSpPr txBox="1"/>
          <p:nvPr/>
        </p:nvSpPr>
        <p:spPr>
          <a:xfrm>
            <a:off x="2191270" y="6533322"/>
            <a:ext cx="670646" cy="200055"/>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7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2020</a:t>
            </a:r>
            <a:endParaRPr kumimoji="1" lang="ja-JP" altLang="en-US" sz="7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15" name="テキスト ボックス 14"/>
          <p:cNvSpPr txBox="1"/>
          <p:nvPr/>
        </p:nvSpPr>
        <p:spPr>
          <a:xfrm>
            <a:off x="2889841" y="6527299"/>
            <a:ext cx="670646" cy="200055"/>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7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2021</a:t>
            </a:r>
            <a:endParaRPr kumimoji="1" lang="ja-JP" altLang="en-US" sz="7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4" name="四角形吹き出し 3"/>
          <p:cNvSpPr/>
          <p:nvPr/>
        </p:nvSpPr>
        <p:spPr>
          <a:xfrm>
            <a:off x="2254949" y="4495988"/>
            <a:ext cx="674286" cy="372842"/>
          </a:xfrm>
          <a:prstGeom prst="wedgeRectCallout">
            <a:avLst>
              <a:gd name="adj1" fmla="val -46909"/>
              <a:gd name="adj2" fmla="val 158537"/>
            </a:avLst>
          </a:prstGeom>
          <a:ln w="3175">
            <a:solidFill>
              <a:schemeClr val="tx1"/>
            </a:solidFill>
          </a:ln>
        </p:spPr>
        <p:style>
          <a:lnRef idx="2">
            <a:schemeClr val="accent6"/>
          </a:lnRef>
          <a:fillRef idx="1">
            <a:schemeClr val="lt1"/>
          </a:fillRef>
          <a:effectRef idx="0">
            <a:schemeClr val="accent6"/>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入館者数</a:t>
            </a:r>
            <a:endParaRPr kumimoji="1" lang="en-US" altLang="ja-JP" sz="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（単位：千人）</a:t>
            </a:r>
          </a:p>
        </p:txBody>
      </p:sp>
      <p:sp>
        <p:nvSpPr>
          <p:cNvPr id="16" name="四角形吹き出し 15"/>
          <p:cNvSpPr/>
          <p:nvPr/>
        </p:nvSpPr>
        <p:spPr>
          <a:xfrm>
            <a:off x="2428231" y="3834717"/>
            <a:ext cx="775150" cy="334811"/>
          </a:xfrm>
          <a:prstGeom prst="wedgeRectCallout">
            <a:avLst>
              <a:gd name="adj1" fmla="val 49171"/>
              <a:gd name="adj2" fmla="val 201193"/>
            </a:avLst>
          </a:prstGeom>
          <a:ln w="3175"/>
        </p:spPr>
        <p:style>
          <a:lnRef idx="2">
            <a:schemeClr val="dk1"/>
          </a:lnRef>
          <a:fillRef idx="1">
            <a:schemeClr val="lt1"/>
          </a:fillRef>
          <a:effectRef idx="0">
            <a:schemeClr val="dk1"/>
          </a:effectRef>
          <a:fontRef idx="minor">
            <a:schemeClr val="dk1"/>
          </a:fontRef>
        </p:style>
        <p:txBody>
          <a:bodyPr/>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pPr marL="0" marR="0" lvl="0" indent="0" algn="ctr" defTabSz="914400" rtl="0" eaLnBrk="1" fontAlgn="ctr" latinLnBrk="0" hangingPunct="1">
              <a:lnSpc>
                <a:spcPts val="800"/>
              </a:lnSpc>
              <a:spcBef>
                <a:spcPts val="0"/>
              </a:spcBef>
              <a:spcAft>
                <a:spcPts val="0"/>
              </a:spcAft>
              <a:buClrTx/>
              <a:buSzTx/>
              <a:buFontTx/>
              <a:buNone/>
              <a:tabLst/>
              <a:defRPr/>
            </a:pPr>
            <a:r>
              <a:rPr kumimoji="1" lang="ja-JP" altLang="en-US" sz="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観覧料収入</a:t>
            </a:r>
            <a:endParaRPr kumimoji="1" lang="en-US" altLang="ja-JP" sz="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914400" rtl="0" eaLnBrk="1" fontAlgn="ctr" latinLnBrk="0" hangingPunct="1">
              <a:lnSpc>
                <a:spcPts val="800"/>
              </a:lnSpc>
              <a:spcBef>
                <a:spcPts val="0"/>
              </a:spcBef>
              <a:spcAft>
                <a:spcPts val="0"/>
              </a:spcAft>
              <a:buClrTx/>
              <a:buSzTx/>
              <a:buFontTx/>
              <a:buNone/>
              <a:tabLst/>
              <a:defRPr/>
            </a:pPr>
            <a:r>
              <a:rPr kumimoji="1" lang="ja-JP" altLang="en-US" sz="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（単位：千円）</a:t>
            </a:r>
            <a:endParaRPr kumimoji="1" lang="ja-JP" altLang="en-US" sz="600" b="1" i="0" u="none" strike="noStrike" kern="1200" cap="none" spc="0" normalizeH="0" baseline="0" noProof="0" dirty="0">
              <a:ln>
                <a:noFill/>
              </a:ln>
              <a:solidFill>
                <a:srgbClr val="000000"/>
              </a:solidFill>
              <a:effectLst/>
              <a:uLnTx/>
              <a:uFillTx/>
              <a:latin typeface="HGPｺﾞｼｯｸE" panose="020B0900000000000000" pitchFamily="50" charset="-128"/>
              <a:ea typeface="HGPｺﾞｼｯｸE" panose="020B0900000000000000" pitchFamily="50" charset="-128"/>
              <a:cs typeface="+mn-cs"/>
            </a:endParaRPr>
          </a:p>
        </p:txBody>
      </p:sp>
      <p:sp>
        <p:nvSpPr>
          <p:cNvPr id="5" name="テキスト ボックス 4">
            <a:extLst>
              <a:ext uri="{FF2B5EF4-FFF2-40B4-BE49-F238E27FC236}">
                <a16:creationId xmlns:a16="http://schemas.microsoft.com/office/drawing/2014/main" id="{DA076BA9-FC9F-5D16-1BFC-62AC0E0C0AF1}"/>
              </a:ext>
            </a:extLst>
          </p:cNvPr>
          <p:cNvSpPr txBox="1"/>
          <p:nvPr/>
        </p:nvSpPr>
        <p:spPr>
          <a:xfrm>
            <a:off x="363472" y="3073496"/>
            <a:ext cx="3635897" cy="21544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en-US" altLang="ja-JP"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2021</a:t>
            </a:r>
            <a:r>
              <a:rPr kumimoji="1" lang="ja-JP" altLang="en-US"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年度は</a:t>
            </a:r>
            <a:r>
              <a:rPr kumimoji="1" lang="en-US" altLang="ja-JP"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2022</a:t>
            </a:r>
            <a:r>
              <a:rPr kumimoji="1" lang="ja-JP" altLang="en-US"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年</a:t>
            </a:r>
            <a:r>
              <a:rPr kumimoji="1" lang="en-US" altLang="ja-JP"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2</a:t>
            </a:r>
            <a:r>
              <a:rPr kumimoji="1" lang="ja-JP" altLang="en-US"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月に開館した大阪中之島美術館の実績含む</a:t>
            </a:r>
            <a:endParaRPr kumimoji="1" lang="en-US" altLang="ja-JP"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7" name="吹き出し: 四角形 6">
            <a:extLst>
              <a:ext uri="{FF2B5EF4-FFF2-40B4-BE49-F238E27FC236}">
                <a16:creationId xmlns:a16="http://schemas.microsoft.com/office/drawing/2014/main" id="{0A457EE4-AF84-06C9-E3BC-0D5F88AAC2E3}"/>
              </a:ext>
            </a:extLst>
          </p:cNvPr>
          <p:cNvSpPr/>
          <p:nvPr/>
        </p:nvSpPr>
        <p:spPr>
          <a:xfrm>
            <a:off x="818551" y="5805264"/>
            <a:ext cx="1021766" cy="401599"/>
          </a:xfrm>
          <a:prstGeom prst="wedgeRectCallout">
            <a:avLst>
              <a:gd name="adj1" fmla="val 46286"/>
              <a:gd name="adj2" fmla="val 128609"/>
            </a:avLst>
          </a:prstGeom>
          <a:ln>
            <a:solidFill>
              <a:srgbClr val="FF0000"/>
            </a:solidFill>
          </a:ln>
        </p:spPr>
        <p:style>
          <a:lnRef idx="2">
            <a:schemeClr val="accent6"/>
          </a:lnRef>
          <a:fillRef idx="1">
            <a:schemeClr val="lt1"/>
          </a:fillRef>
          <a:effectRef idx="0">
            <a:schemeClr val="accent6"/>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地方独立行政法人移行</a:t>
            </a:r>
          </a:p>
        </p:txBody>
      </p:sp>
      <p:sp>
        <p:nvSpPr>
          <p:cNvPr id="8" name="吹き出し: 四角形 7">
            <a:extLst>
              <a:ext uri="{FF2B5EF4-FFF2-40B4-BE49-F238E27FC236}">
                <a16:creationId xmlns:a16="http://schemas.microsoft.com/office/drawing/2014/main" id="{A00CE284-BBDD-AB29-01AB-F064C112CBC2}"/>
              </a:ext>
            </a:extLst>
          </p:cNvPr>
          <p:cNvSpPr/>
          <p:nvPr/>
        </p:nvSpPr>
        <p:spPr>
          <a:xfrm>
            <a:off x="3891271" y="1465965"/>
            <a:ext cx="1021766" cy="417372"/>
          </a:xfrm>
          <a:prstGeom prst="wedgeRectCallout">
            <a:avLst>
              <a:gd name="adj1" fmla="val -57816"/>
              <a:gd name="adj2" fmla="val 138517"/>
            </a:avLst>
          </a:prstGeom>
          <a:ln>
            <a:solidFill>
              <a:srgbClr val="FF0000"/>
            </a:solidFill>
          </a:ln>
        </p:spPr>
        <p:style>
          <a:lnRef idx="2">
            <a:schemeClr val="accent6"/>
          </a:lnRef>
          <a:fillRef idx="1">
            <a:schemeClr val="lt1"/>
          </a:fillRef>
          <a:effectRef idx="0">
            <a:schemeClr val="accent6"/>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地方独立行政法人移行</a:t>
            </a:r>
          </a:p>
        </p:txBody>
      </p:sp>
      <p:pic>
        <p:nvPicPr>
          <p:cNvPr id="20" name="図 19">
            <a:extLst>
              <a:ext uri="{FF2B5EF4-FFF2-40B4-BE49-F238E27FC236}">
                <a16:creationId xmlns:a16="http://schemas.microsoft.com/office/drawing/2014/main" id="{3AA4AFF4-752D-E2F7-A91B-20FA7FFC2E36}"/>
              </a:ext>
            </a:extLst>
          </p:cNvPr>
          <p:cNvPicPr>
            <a:picLocks noChangeAspect="1"/>
          </p:cNvPicPr>
          <p:nvPr/>
        </p:nvPicPr>
        <p:blipFill>
          <a:blip r:embed="rId4"/>
          <a:stretch>
            <a:fillRect/>
          </a:stretch>
        </p:blipFill>
        <p:spPr>
          <a:xfrm>
            <a:off x="6732240" y="116754"/>
            <a:ext cx="792088" cy="544003"/>
          </a:xfrm>
          <a:prstGeom prst="rect">
            <a:avLst/>
          </a:prstGeom>
        </p:spPr>
      </p:pic>
      <p:sp>
        <p:nvSpPr>
          <p:cNvPr id="21" name="テキスト ボックス 20"/>
          <p:cNvSpPr txBox="1"/>
          <p:nvPr/>
        </p:nvSpPr>
        <p:spPr>
          <a:xfrm>
            <a:off x="0" y="0"/>
            <a:ext cx="4777066" cy="2616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Ⅱ</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公民連携</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経営形態の見直し</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独立行政法人化</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・博物館</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9" name="スライド番号プレースホルダー 8"/>
          <p:cNvSpPr>
            <a:spLocks noGrp="1"/>
          </p:cNvSpPr>
          <p:nvPr>
            <p:ph type="sldNum" sz="quarter" idx="12"/>
          </p:nvPr>
        </p:nvSpPr>
        <p:spPr/>
        <p:txBody>
          <a:bodyPr/>
          <a:lstStyle/>
          <a:p>
            <a:fld id="{CCEC3038-1CF1-4B63-9920-55248DCFBA97}" type="slidenum">
              <a:rPr kumimoji="1" lang="ja-JP" altLang="en-US" smtClean="0"/>
              <a:pPr/>
              <a:t>144</a:t>
            </a:fld>
            <a:endParaRPr kumimoji="1" lang="ja-JP" altLang="en-US" dirty="0"/>
          </a:p>
        </p:txBody>
      </p:sp>
    </p:spTree>
    <p:extLst>
      <p:ext uri="{BB962C8B-B14F-4D97-AF65-F5344CB8AC3E}">
        <p14:creationId xmlns:p14="http://schemas.microsoft.com/office/powerpoint/2010/main" val="3512731455"/>
      </p:ext>
    </p:extLst>
  </p:cSld>
  <p:clrMapOvr>
    <a:masterClrMapping/>
  </p:clrMapOvr>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テキスト ボックス 21"/>
          <p:cNvSpPr txBox="1"/>
          <p:nvPr/>
        </p:nvSpPr>
        <p:spPr>
          <a:xfrm>
            <a:off x="577241" y="3941543"/>
            <a:ext cx="7930711" cy="492443"/>
          </a:xfrm>
          <a:prstGeom prst="rect">
            <a:avLst/>
          </a:prstGeom>
          <a:noFill/>
          <a:ln>
            <a:solidFill>
              <a:schemeClr val="tx1"/>
            </a:solid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3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（評価方法）法人による自己評価、評価委員会による意見申述を踏まえ、設立団体の長である大阪市長により年度計画の評価を行う。</a:t>
            </a:r>
            <a:endParaRPr kumimoji="1" lang="en-US" altLang="ja-JP" sz="1300" b="0"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33" name="正方形/長方形 32"/>
          <p:cNvSpPr/>
          <p:nvPr/>
        </p:nvSpPr>
        <p:spPr>
          <a:xfrm>
            <a:off x="341974" y="3326471"/>
            <a:ext cx="8407742" cy="584775"/>
          </a:xfrm>
          <a:prstGeom prst="rect">
            <a:avLst/>
          </a:prstGeom>
        </p:spPr>
        <p:txBody>
          <a:bodyPr wrap="square">
            <a:spAutoFit/>
          </a:bodyPr>
          <a:lstStyle/>
          <a:p>
            <a:pPr marL="177800" marR="0" lvl="0" indent="-177800" algn="l"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○２０２１事業年度の評価結果は、「年度計画どおり順調に実施している」となっており、法人による運営は順調に進んでいる。</a:t>
            </a:r>
          </a:p>
        </p:txBody>
      </p:sp>
      <p:graphicFrame>
        <p:nvGraphicFramePr>
          <p:cNvPr id="2" name="表 1"/>
          <p:cNvGraphicFramePr>
            <a:graphicFrameLocks noGrp="1"/>
          </p:cNvGraphicFramePr>
          <p:nvPr/>
        </p:nvGraphicFramePr>
        <p:xfrm>
          <a:off x="577240" y="5507051"/>
          <a:ext cx="7930712" cy="862403"/>
        </p:xfrm>
        <a:graphic>
          <a:graphicData uri="http://schemas.openxmlformats.org/drawingml/2006/table">
            <a:tbl>
              <a:tblPr firstRow="1" bandRow="1">
                <a:tableStyleId>{5C22544A-7EE6-4342-B048-85BDC9FD1C3A}</a:tableStyleId>
              </a:tblPr>
              <a:tblGrid>
                <a:gridCol w="1774601">
                  <a:extLst>
                    <a:ext uri="{9D8B030D-6E8A-4147-A177-3AD203B41FA5}">
                      <a16:colId xmlns:a16="http://schemas.microsoft.com/office/drawing/2014/main" val="20000"/>
                    </a:ext>
                  </a:extLst>
                </a:gridCol>
                <a:gridCol w="2052037">
                  <a:extLst>
                    <a:ext uri="{9D8B030D-6E8A-4147-A177-3AD203B41FA5}">
                      <a16:colId xmlns:a16="http://schemas.microsoft.com/office/drawing/2014/main" val="20001"/>
                    </a:ext>
                  </a:extLst>
                </a:gridCol>
                <a:gridCol w="2052037">
                  <a:extLst>
                    <a:ext uri="{9D8B030D-6E8A-4147-A177-3AD203B41FA5}">
                      <a16:colId xmlns:a16="http://schemas.microsoft.com/office/drawing/2014/main" val="20002"/>
                    </a:ext>
                  </a:extLst>
                </a:gridCol>
                <a:gridCol w="2052037">
                  <a:extLst>
                    <a:ext uri="{9D8B030D-6E8A-4147-A177-3AD203B41FA5}">
                      <a16:colId xmlns:a16="http://schemas.microsoft.com/office/drawing/2014/main" val="20003"/>
                    </a:ext>
                  </a:extLst>
                </a:gridCol>
              </a:tblGrid>
              <a:tr h="305626">
                <a:tc>
                  <a:txBody>
                    <a:bodyPr/>
                    <a:lstStyle/>
                    <a:p>
                      <a:endParaRPr kumimoji="1" lang="ja-JP" altLang="en-US"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ap="flat" cmpd="sng" algn="ctr">
                      <a:solidFill>
                        <a:schemeClr val="tx1"/>
                      </a:solidFill>
                      <a:prstDash val="solid"/>
                      <a:round/>
                      <a:headEnd type="none" w="med" len="med"/>
                      <a:tailEnd type="none" w="med" len="med"/>
                    </a:lnTlToBr>
                  </a:tcPr>
                </a:tc>
                <a:tc>
                  <a:txBody>
                    <a:bodyPr/>
                    <a:lstStyle/>
                    <a:p>
                      <a:pPr algn="ctr"/>
                      <a:r>
                        <a:rPr kumimoji="1" lang="en-US" altLang="ja-JP" sz="1400" dirty="0"/>
                        <a:t>2019</a:t>
                      </a:r>
                      <a:r>
                        <a:rPr kumimoji="1" lang="ja-JP" altLang="en-US" sz="1400" dirty="0"/>
                        <a:t>事業年度</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400" dirty="0"/>
                        <a:t>2020</a:t>
                      </a:r>
                      <a:r>
                        <a:rPr kumimoji="1" lang="ja-JP" altLang="en-US" sz="1400" dirty="0"/>
                        <a:t>事業年度</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400" dirty="0"/>
                        <a:t>2021</a:t>
                      </a:r>
                      <a:r>
                        <a:rPr kumimoji="1" lang="ja-JP" altLang="en-US" sz="1400" dirty="0"/>
                        <a:t>事業年度</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0"/>
                  </a:ext>
                </a:extLst>
              </a:tr>
              <a:tr h="496643">
                <a:tc>
                  <a:txBody>
                    <a:bodyPr/>
                    <a:lstStyle/>
                    <a:p>
                      <a:pPr algn="ctr"/>
                      <a:r>
                        <a:rPr kumimoji="1" lang="ja-JP" altLang="en-US" sz="1600" dirty="0"/>
                        <a:t>達成度評価</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ja-JP" altLang="en-US" sz="1100" dirty="0"/>
                        <a:t>６３点（１００点満点中）</a:t>
                      </a:r>
                      <a:endParaRPr kumimoji="1" lang="en-US" altLang="ja-JP" sz="1100" dirty="0"/>
                    </a:p>
                    <a:p>
                      <a:pPr algn="ctr"/>
                      <a:r>
                        <a:rPr kumimoji="1" lang="ja-JP" altLang="en-US" sz="1100" dirty="0"/>
                        <a:t>年度計画どおり順調に実施</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ja-JP" altLang="en-US" sz="1100" dirty="0"/>
                        <a:t>６２点（１００点満点中）</a:t>
                      </a:r>
                      <a:endParaRPr kumimoji="1" lang="en-US" altLang="ja-JP" sz="1100" dirty="0"/>
                    </a:p>
                    <a:p>
                      <a:pPr algn="ctr"/>
                      <a:r>
                        <a:rPr kumimoji="1" lang="ja-JP" altLang="en-US" sz="1100" dirty="0"/>
                        <a:t>年度計画どおり順調に実施</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ja-JP" altLang="en-US" sz="1100" dirty="0"/>
                        <a:t>６０点（１００点満点中）</a:t>
                      </a:r>
                      <a:endParaRPr kumimoji="1" lang="en-US" altLang="ja-JP" sz="1100" dirty="0"/>
                    </a:p>
                    <a:p>
                      <a:pPr algn="ctr"/>
                      <a:r>
                        <a:rPr kumimoji="1" lang="ja-JP" altLang="en-US" sz="1100" dirty="0"/>
                        <a:t>年度計画どおり順調に実施</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1"/>
                  </a:ext>
                </a:extLst>
              </a:tr>
            </a:tbl>
          </a:graphicData>
        </a:graphic>
      </p:graphicFrame>
      <p:graphicFrame>
        <p:nvGraphicFramePr>
          <p:cNvPr id="9" name="表 8"/>
          <p:cNvGraphicFramePr>
            <a:graphicFrameLocks noGrp="1"/>
          </p:cNvGraphicFramePr>
          <p:nvPr/>
        </p:nvGraphicFramePr>
        <p:xfrm>
          <a:off x="2812497" y="4593129"/>
          <a:ext cx="5621610" cy="747284"/>
        </p:xfrm>
        <a:graphic>
          <a:graphicData uri="http://schemas.openxmlformats.org/drawingml/2006/table">
            <a:tbl>
              <a:tblPr firstRow="1" bandRow="1">
                <a:tableStyleId>{5C22544A-7EE6-4342-B048-85BDC9FD1C3A}</a:tableStyleId>
              </a:tblPr>
              <a:tblGrid>
                <a:gridCol w="1124322">
                  <a:extLst>
                    <a:ext uri="{9D8B030D-6E8A-4147-A177-3AD203B41FA5}">
                      <a16:colId xmlns:a16="http://schemas.microsoft.com/office/drawing/2014/main" val="20000"/>
                    </a:ext>
                  </a:extLst>
                </a:gridCol>
                <a:gridCol w="1124322">
                  <a:extLst>
                    <a:ext uri="{9D8B030D-6E8A-4147-A177-3AD203B41FA5}">
                      <a16:colId xmlns:a16="http://schemas.microsoft.com/office/drawing/2014/main" val="20001"/>
                    </a:ext>
                  </a:extLst>
                </a:gridCol>
                <a:gridCol w="1124322">
                  <a:extLst>
                    <a:ext uri="{9D8B030D-6E8A-4147-A177-3AD203B41FA5}">
                      <a16:colId xmlns:a16="http://schemas.microsoft.com/office/drawing/2014/main" val="20002"/>
                    </a:ext>
                  </a:extLst>
                </a:gridCol>
                <a:gridCol w="1124322">
                  <a:extLst>
                    <a:ext uri="{9D8B030D-6E8A-4147-A177-3AD203B41FA5}">
                      <a16:colId xmlns:a16="http://schemas.microsoft.com/office/drawing/2014/main" val="20003"/>
                    </a:ext>
                  </a:extLst>
                </a:gridCol>
                <a:gridCol w="1124322">
                  <a:extLst>
                    <a:ext uri="{9D8B030D-6E8A-4147-A177-3AD203B41FA5}">
                      <a16:colId xmlns:a16="http://schemas.microsoft.com/office/drawing/2014/main" val="20004"/>
                    </a:ext>
                  </a:extLst>
                </a:gridCol>
              </a:tblGrid>
              <a:tr h="747284">
                <a:tc>
                  <a:txBody>
                    <a:bodyPr/>
                    <a:lstStyle/>
                    <a:p>
                      <a:pPr algn="ctr"/>
                      <a:r>
                        <a:rPr kumimoji="1" lang="ja-JP" altLang="en-US" sz="1050" b="0" dirty="0">
                          <a:solidFill>
                            <a:schemeClr val="tx1"/>
                          </a:solidFill>
                        </a:rPr>
                        <a:t>５</a:t>
                      </a:r>
                      <a:endParaRPr kumimoji="1" lang="en-US" altLang="ja-JP" sz="1050" b="0" dirty="0">
                        <a:solidFill>
                          <a:schemeClr val="tx1"/>
                        </a:solidFill>
                      </a:endParaRPr>
                    </a:p>
                    <a:p>
                      <a:pPr algn="ctr"/>
                      <a:r>
                        <a:rPr kumimoji="1" lang="ja-JP" altLang="en-US" sz="1050" b="0" dirty="0">
                          <a:solidFill>
                            <a:schemeClr val="tx1"/>
                          </a:solidFill>
                        </a:rPr>
                        <a:t>年度計画を大幅に上回って実施</a:t>
                      </a:r>
                    </a:p>
                  </a:txBody>
                  <a:tcPr>
                    <a:solidFill>
                      <a:schemeClr val="accent3">
                        <a:lumMod val="60000"/>
                        <a:lumOff val="40000"/>
                      </a:schemeClr>
                    </a:solidFill>
                  </a:tcPr>
                </a:tc>
                <a:tc>
                  <a:txBody>
                    <a:bodyPr/>
                    <a:lstStyle/>
                    <a:p>
                      <a:pPr algn="ctr"/>
                      <a:r>
                        <a:rPr kumimoji="1" lang="ja-JP" altLang="en-US" sz="1050" b="0" dirty="0">
                          <a:solidFill>
                            <a:schemeClr val="tx1"/>
                          </a:solidFill>
                        </a:rPr>
                        <a:t>４</a:t>
                      </a:r>
                      <a:endParaRPr kumimoji="1" lang="en-US" altLang="ja-JP" sz="1050" b="0" dirty="0">
                        <a:solidFill>
                          <a:schemeClr val="tx1"/>
                        </a:solidFill>
                      </a:endParaRPr>
                    </a:p>
                    <a:p>
                      <a:pPr algn="ctr"/>
                      <a:r>
                        <a:rPr kumimoji="1" lang="ja-JP" altLang="en-US" sz="1050" b="0" dirty="0">
                          <a:solidFill>
                            <a:schemeClr val="tx1"/>
                          </a:solidFill>
                        </a:rPr>
                        <a:t>年度計画を上回って実施</a:t>
                      </a:r>
                    </a:p>
                  </a:txBody>
                  <a:tcPr>
                    <a:solidFill>
                      <a:schemeClr val="accent3">
                        <a:lumMod val="60000"/>
                        <a:lumOff val="40000"/>
                      </a:schemeClr>
                    </a:solidFill>
                  </a:tcPr>
                </a:tc>
                <a:tc>
                  <a:txBody>
                    <a:bodyPr/>
                    <a:lstStyle/>
                    <a:p>
                      <a:pPr algn="ctr"/>
                      <a:r>
                        <a:rPr kumimoji="1" lang="ja-JP" altLang="en-US" sz="1050" b="0" dirty="0">
                          <a:solidFill>
                            <a:schemeClr val="tx1"/>
                          </a:solidFill>
                        </a:rPr>
                        <a:t>３</a:t>
                      </a:r>
                      <a:endParaRPr kumimoji="1" lang="en-US" altLang="ja-JP" sz="1050" b="0" dirty="0">
                        <a:solidFill>
                          <a:schemeClr val="tx1"/>
                        </a:solidFill>
                      </a:endParaRPr>
                    </a:p>
                    <a:p>
                      <a:pPr algn="ctr"/>
                      <a:r>
                        <a:rPr kumimoji="1" lang="ja-JP" altLang="en-US" sz="1050" b="0" dirty="0">
                          <a:solidFill>
                            <a:schemeClr val="tx1"/>
                          </a:solidFill>
                        </a:rPr>
                        <a:t>年度計画どおり順調に実施</a:t>
                      </a:r>
                    </a:p>
                  </a:txBody>
                  <a:tcPr>
                    <a:solidFill>
                      <a:schemeClr val="accent3">
                        <a:lumMod val="60000"/>
                        <a:lumOff val="40000"/>
                      </a:schemeClr>
                    </a:solidFill>
                  </a:tcPr>
                </a:tc>
                <a:tc>
                  <a:txBody>
                    <a:bodyPr/>
                    <a:lstStyle/>
                    <a:p>
                      <a:pPr algn="ctr"/>
                      <a:r>
                        <a:rPr kumimoji="1" lang="ja-JP" altLang="en-US" sz="1050" b="0" dirty="0">
                          <a:solidFill>
                            <a:schemeClr val="tx1"/>
                          </a:solidFill>
                        </a:rPr>
                        <a:t>２</a:t>
                      </a:r>
                      <a:endParaRPr kumimoji="1" lang="en-US" altLang="ja-JP" sz="1050" b="0" dirty="0">
                        <a:solidFill>
                          <a:schemeClr val="tx1"/>
                        </a:solidFill>
                      </a:endParaRPr>
                    </a:p>
                    <a:p>
                      <a:pPr algn="ctr"/>
                      <a:r>
                        <a:rPr kumimoji="1" lang="ja-JP" altLang="en-US" sz="1050" b="0" dirty="0">
                          <a:solidFill>
                            <a:schemeClr val="tx1"/>
                          </a:solidFill>
                        </a:rPr>
                        <a:t>年度計画を十分に実施できていない</a:t>
                      </a:r>
                    </a:p>
                  </a:txBody>
                  <a:tcPr>
                    <a:solidFill>
                      <a:schemeClr val="accent3">
                        <a:lumMod val="60000"/>
                        <a:lumOff val="40000"/>
                      </a:schemeClr>
                    </a:solidFill>
                  </a:tcPr>
                </a:tc>
                <a:tc>
                  <a:txBody>
                    <a:bodyPr/>
                    <a:lstStyle/>
                    <a:p>
                      <a:pPr algn="ctr"/>
                      <a:r>
                        <a:rPr kumimoji="1" lang="ja-JP" altLang="en-US" sz="1050" b="0" dirty="0">
                          <a:solidFill>
                            <a:schemeClr val="tx1"/>
                          </a:solidFill>
                        </a:rPr>
                        <a:t>１</a:t>
                      </a:r>
                      <a:endParaRPr kumimoji="1" lang="en-US" altLang="ja-JP" sz="1050" b="0" dirty="0">
                        <a:solidFill>
                          <a:schemeClr val="tx1"/>
                        </a:solidFill>
                      </a:endParaRPr>
                    </a:p>
                    <a:p>
                      <a:pPr algn="ctr"/>
                      <a:r>
                        <a:rPr kumimoji="1" lang="ja-JP" altLang="en-US" sz="1050" b="0" dirty="0">
                          <a:solidFill>
                            <a:schemeClr val="tx1"/>
                          </a:solidFill>
                        </a:rPr>
                        <a:t>年度計画を実施できていない（未実施）</a:t>
                      </a:r>
                    </a:p>
                  </a:txBody>
                  <a:tcPr>
                    <a:solidFill>
                      <a:schemeClr val="accent3">
                        <a:lumMod val="60000"/>
                        <a:lumOff val="40000"/>
                      </a:schemeClr>
                    </a:solidFill>
                  </a:tcPr>
                </a:tc>
                <a:extLst>
                  <a:ext uri="{0D108BD9-81ED-4DB2-BD59-A6C34878D82A}">
                    <a16:rowId xmlns:a16="http://schemas.microsoft.com/office/drawing/2014/main" val="10000"/>
                  </a:ext>
                </a:extLst>
              </a:tr>
            </a:tbl>
          </a:graphicData>
        </a:graphic>
      </p:graphicFrame>
      <p:grpSp>
        <p:nvGrpSpPr>
          <p:cNvPr id="12" name="グループ化 11"/>
          <p:cNvGrpSpPr/>
          <p:nvPr/>
        </p:nvGrpSpPr>
        <p:grpSpPr>
          <a:xfrm>
            <a:off x="570743" y="4509776"/>
            <a:ext cx="7937209" cy="913991"/>
            <a:chOff x="1287318" y="2059873"/>
            <a:chExt cx="6764993" cy="704883"/>
          </a:xfrm>
        </p:grpSpPr>
        <p:sp>
          <p:nvSpPr>
            <p:cNvPr id="11" name="正方形/長方形 10"/>
            <p:cNvSpPr/>
            <p:nvPr/>
          </p:nvSpPr>
          <p:spPr>
            <a:xfrm>
              <a:off x="1287318" y="2059873"/>
              <a:ext cx="6764993" cy="704883"/>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40" name="正方形/長方形 39"/>
            <p:cNvSpPr/>
            <p:nvPr/>
          </p:nvSpPr>
          <p:spPr>
            <a:xfrm>
              <a:off x="1351714" y="2176774"/>
              <a:ext cx="1846282" cy="50427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小項目及び中項目ごとの進捗状況は１～５の</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5</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段階による評価　</a:t>
              </a:r>
              <a:endPar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grpSp>
      <p:sp>
        <p:nvSpPr>
          <p:cNvPr id="13" name="角丸四角形 12"/>
          <p:cNvSpPr/>
          <p:nvPr/>
        </p:nvSpPr>
        <p:spPr>
          <a:xfrm>
            <a:off x="577240" y="670038"/>
            <a:ext cx="8048599" cy="2547892"/>
          </a:xfrm>
          <a:prstGeom prst="roundRect">
            <a:avLst/>
          </a:prstGeom>
          <a:solidFill>
            <a:schemeClr val="accent1">
              <a:alpha val="54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4" name="テキスト ボックス 13"/>
          <p:cNvSpPr txBox="1"/>
          <p:nvPr/>
        </p:nvSpPr>
        <p:spPr>
          <a:xfrm>
            <a:off x="577241" y="718007"/>
            <a:ext cx="7698079" cy="2451953"/>
          </a:xfrm>
          <a:prstGeom prst="rect">
            <a:avLst/>
          </a:prstGeom>
          <a:noFill/>
        </p:spPr>
        <p:txBody>
          <a:bodyPr wrap="square" rtlCol="0">
            <a:spAutoFit/>
          </a:bodyPr>
          <a:lstStyle/>
          <a:p>
            <a:pPr marL="85725" marR="0" lvl="0" indent="-85725" algn="l" defTabSz="914400" rtl="0" eaLnBrk="1" fontAlgn="auto" latinLnBrk="0" hangingPunct="1">
              <a:lnSpc>
                <a:spcPts val="23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・学芸員・技術職員等の専門人材の確保・育成による運営体制の強化や外部資金の確保など、</a:t>
            </a:r>
            <a:r>
              <a:rPr kumimoji="1" lang="ja-JP" altLang="en-US" sz="14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法人の基盤整備の充実</a:t>
            </a:r>
            <a:endParaRPr kumimoji="1" lang="en-US" altLang="ja-JP" sz="14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85725" marR="0" lvl="0" indent="-85725" algn="l" defTabSz="914400" rtl="0" eaLnBrk="1" fontAlgn="auto" latinLnBrk="0" hangingPunct="1">
              <a:lnSpc>
                <a:spcPts val="23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各館長を「機構の経営」に参画させる組織基盤の構築など、</a:t>
            </a:r>
            <a:r>
              <a:rPr kumimoji="1" lang="ja-JP" altLang="en-US" sz="14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経営と運営の一元化に向けた取り組み</a:t>
            </a:r>
            <a:endParaRPr kumimoji="1" lang="en-US" altLang="ja-JP" sz="14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85725" marR="0" lvl="0" indent="-85725" algn="l" defTabSz="801929" rtl="0" eaLnBrk="1" fontAlgn="auto" latinLnBrk="0" hangingPunct="1">
              <a:lnSpc>
                <a:spcPts val="23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科学館と自然史博物館の</a:t>
            </a:r>
            <a:r>
              <a:rPr kumimoji="1" lang="ja-JP" altLang="en-US" sz="14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「アインシュタイン展」合同開催</a:t>
            </a: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や市立美術館と中之島美術館の</a:t>
            </a:r>
            <a:r>
              <a:rPr kumimoji="1" lang="ja-JP" altLang="en-US" sz="14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共同研究による展覧会の実施など</a:t>
            </a: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各館の連携が充実しつつある</a:t>
            </a:r>
            <a:endParaRPr kumimoji="1" lang="en-US" altLang="ja-JP"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85725" marR="0" lvl="0" indent="-85725" algn="l" defTabSz="914400" rtl="0" eaLnBrk="1" fontAlgn="auto" latinLnBrk="0" hangingPunct="1">
              <a:lnSpc>
                <a:spcPts val="23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法人独自の</a:t>
            </a:r>
            <a:r>
              <a:rPr kumimoji="1" lang="ja-JP" altLang="en-US" sz="14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コロナ対応戦略</a:t>
            </a:r>
            <a:r>
              <a:rPr kumimoji="1" lang="en-US" altLang="ja-JP" sz="14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(CRS)</a:t>
            </a:r>
            <a:r>
              <a:rPr kumimoji="1" lang="ja-JP" altLang="en-US" sz="14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の策定、実施、</a:t>
            </a: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並びにプラネタリウムの改修や東洋陶磁美術館エントランス改修等実施</a:t>
            </a:r>
            <a:endParaRPr kumimoji="1" lang="en-US" altLang="ja-JP"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85725" marR="0" lvl="0" indent="-85725" algn="l" defTabSz="914400" rtl="0" eaLnBrk="1" fontAlgn="auto" latinLnBrk="0" hangingPunct="1">
              <a:lnSpc>
                <a:spcPts val="23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・運営に</a:t>
            </a:r>
            <a:r>
              <a:rPr kumimoji="1" lang="en-US" altLang="ja-JP"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PFI</a:t>
            </a: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手法を導入した</a:t>
            </a:r>
            <a:r>
              <a:rPr kumimoji="1" lang="ja-JP" altLang="en-US" sz="14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大阪中之島美術館の開館（</a:t>
            </a:r>
            <a:r>
              <a:rPr kumimoji="1" lang="en-US" altLang="ja-JP" sz="14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2022</a:t>
            </a:r>
            <a:r>
              <a:rPr kumimoji="1" lang="ja-JP" altLang="en-US" sz="14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年</a:t>
            </a:r>
            <a:r>
              <a:rPr kumimoji="1" lang="en-US" altLang="ja-JP" sz="14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a:t>
            </a:r>
            <a:r>
              <a:rPr kumimoji="1" lang="ja-JP" altLang="en-US" sz="14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月</a:t>
            </a:r>
            <a:r>
              <a:rPr kumimoji="1" lang="en-US" altLang="ja-JP" sz="14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a:t>
            </a:r>
            <a:r>
              <a:rPr kumimoji="1" lang="ja-JP" altLang="en-US" sz="14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日）</a:t>
            </a:r>
            <a:endParaRPr kumimoji="1" lang="en-US" altLang="ja-JP" sz="14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15" name="正方形/長方形 14"/>
          <p:cNvSpPr/>
          <p:nvPr/>
        </p:nvSpPr>
        <p:spPr>
          <a:xfrm>
            <a:off x="341974" y="316132"/>
            <a:ext cx="1663251" cy="338554"/>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（成　　果）</a:t>
            </a:r>
            <a:endParaRPr kumimoji="1" lang="ja-JP" altLang="en-US" sz="1600"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3" name="テキスト ボックス 2"/>
          <p:cNvSpPr txBox="1"/>
          <p:nvPr/>
        </p:nvSpPr>
        <p:spPr>
          <a:xfrm>
            <a:off x="570743" y="6405222"/>
            <a:ext cx="7787810"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評価項目が２０項目あり、全ての項目が「年度計画どおり順調に実施（５段階評価の３）」であれば６０点となる。</a:t>
            </a:r>
          </a:p>
        </p:txBody>
      </p:sp>
      <p:pic>
        <p:nvPicPr>
          <p:cNvPr id="4" name="図 3">
            <a:extLst>
              <a:ext uri="{FF2B5EF4-FFF2-40B4-BE49-F238E27FC236}">
                <a16:creationId xmlns:a16="http://schemas.microsoft.com/office/drawing/2014/main" id="{A0D49F29-F28A-3468-FB7F-A72AED036491}"/>
              </a:ext>
            </a:extLst>
          </p:cNvPr>
          <p:cNvPicPr>
            <a:picLocks noChangeAspect="1"/>
          </p:cNvPicPr>
          <p:nvPr/>
        </p:nvPicPr>
        <p:blipFill>
          <a:blip r:embed="rId3"/>
          <a:stretch>
            <a:fillRect/>
          </a:stretch>
        </p:blipFill>
        <p:spPr>
          <a:xfrm>
            <a:off x="6156176" y="176501"/>
            <a:ext cx="816005" cy="544003"/>
          </a:xfrm>
          <a:prstGeom prst="rect">
            <a:avLst/>
          </a:prstGeom>
        </p:spPr>
      </p:pic>
      <p:sp>
        <p:nvSpPr>
          <p:cNvPr id="17" name="テキスト ボックス 16"/>
          <p:cNvSpPr txBox="1"/>
          <p:nvPr/>
        </p:nvSpPr>
        <p:spPr>
          <a:xfrm>
            <a:off x="0" y="0"/>
            <a:ext cx="4777066" cy="2616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Ⅱ</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公民連携</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経営形態の見直し</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独立行政法人化</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・博物館</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5" name="スライド番号プレースホルダー 4"/>
          <p:cNvSpPr>
            <a:spLocks noGrp="1"/>
          </p:cNvSpPr>
          <p:nvPr>
            <p:ph type="sldNum" sz="quarter" idx="12"/>
          </p:nvPr>
        </p:nvSpPr>
        <p:spPr/>
        <p:txBody>
          <a:bodyPr/>
          <a:lstStyle/>
          <a:p>
            <a:fld id="{CCEC3038-1CF1-4B63-9920-55248DCFBA97}" type="slidenum">
              <a:rPr kumimoji="1" lang="ja-JP" altLang="en-US" smtClean="0"/>
              <a:pPr/>
              <a:t>145</a:t>
            </a:fld>
            <a:endParaRPr kumimoji="1" lang="ja-JP" altLang="en-US" dirty="0"/>
          </a:p>
        </p:txBody>
      </p:sp>
    </p:spTree>
    <p:extLst>
      <p:ext uri="{BB962C8B-B14F-4D97-AF65-F5344CB8AC3E}">
        <p14:creationId xmlns:p14="http://schemas.microsoft.com/office/powerpoint/2010/main" val="55149460"/>
      </p:ext>
    </p:extLst>
  </p:cSld>
  <p:clrMapOvr>
    <a:masterClrMapping/>
  </p:clrMapOvr>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角丸四角形 6"/>
          <p:cNvSpPr/>
          <p:nvPr/>
        </p:nvSpPr>
        <p:spPr>
          <a:xfrm>
            <a:off x="4691633" y="2429610"/>
            <a:ext cx="4032000" cy="972000"/>
          </a:xfrm>
          <a:prstGeom prst="roundRect">
            <a:avLst>
              <a:gd name="adj" fmla="val 10060"/>
            </a:avLst>
          </a:prstGeom>
          <a:solidFill>
            <a:schemeClr val="accent6">
              <a:lumMod val="60000"/>
              <a:lumOff val="40000"/>
              <a:alpha val="5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aphicFrame>
        <p:nvGraphicFramePr>
          <p:cNvPr id="12" name="表 11"/>
          <p:cNvGraphicFramePr>
            <a:graphicFrameLocks noGrp="1"/>
          </p:cNvGraphicFramePr>
          <p:nvPr/>
        </p:nvGraphicFramePr>
        <p:xfrm>
          <a:off x="323528" y="620689"/>
          <a:ext cx="8424936" cy="5819821"/>
        </p:xfrm>
        <a:graphic>
          <a:graphicData uri="http://schemas.openxmlformats.org/drawingml/2006/table">
            <a:tbl>
              <a:tblPr firstRow="1">
                <a:tableStyleId>{5C22544A-7EE6-4342-B048-85BDC9FD1C3A}</a:tableStyleId>
              </a:tblPr>
              <a:tblGrid>
                <a:gridCol w="2106234">
                  <a:extLst>
                    <a:ext uri="{9D8B030D-6E8A-4147-A177-3AD203B41FA5}">
                      <a16:colId xmlns:a16="http://schemas.microsoft.com/office/drawing/2014/main" val="20000"/>
                    </a:ext>
                  </a:extLst>
                </a:gridCol>
                <a:gridCol w="2106234">
                  <a:extLst>
                    <a:ext uri="{9D8B030D-6E8A-4147-A177-3AD203B41FA5}">
                      <a16:colId xmlns:a16="http://schemas.microsoft.com/office/drawing/2014/main" val="20001"/>
                    </a:ext>
                  </a:extLst>
                </a:gridCol>
                <a:gridCol w="2106234">
                  <a:extLst>
                    <a:ext uri="{9D8B030D-6E8A-4147-A177-3AD203B41FA5}">
                      <a16:colId xmlns:a16="http://schemas.microsoft.com/office/drawing/2014/main" val="20002"/>
                    </a:ext>
                  </a:extLst>
                </a:gridCol>
                <a:gridCol w="2106234">
                  <a:extLst>
                    <a:ext uri="{9D8B030D-6E8A-4147-A177-3AD203B41FA5}">
                      <a16:colId xmlns:a16="http://schemas.microsoft.com/office/drawing/2014/main" val="20003"/>
                    </a:ext>
                  </a:extLst>
                </a:gridCol>
              </a:tblGrid>
              <a:tr h="306578">
                <a:tc>
                  <a:txBody>
                    <a:bodyPr/>
                    <a:lstStyle/>
                    <a:p>
                      <a:pPr algn="ctr"/>
                      <a:r>
                        <a:rPr kumimoji="1" lang="ja-JP" altLang="en-US" sz="1800" b="0" dirty="0">
                          <a:solidFill>
                            <a:schemeClr val="tx1"/>
                          </a:solidFill>
                        </a:rPr>
                        <a:t>＜</a:t>
                      </a:r>
                      <a:r>
                        <a:rPr kumimoji="1" lang="en-US" altLang="ja-JP" sz="1800" b="0" dirty="0">
                          <a:solidFill>
                            <a:schemeClr val="tx1"/>
                          </a:solidFill>
                        </a:rPr>
                        <a:t>Why</a:t>
                      </a:r>
                      <a:r>
                        <a:rPr kumimoji="1" lang="ja-JP" altLang="en-US" sz="1800" b="0" dirty="0">
                          <a:solidFill>
                            <a:schemeClr val="tx1"/>
                          </a:solidFill>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kumimoji="1" lang="ja-JP" altLang="en-US" sz="1800" b="0" dirty="0">
                          <a:solidFill>
                            <a:schemeClr val="tx1"/>
                          </a:solidFill>
                        </a:rPr>
                        <a:t>＜</a:t>
                      </a:r>
                      <a:r>
                        <a:rPr kumimoji="1" lang="en-US" altLang="ja-JP" sz="1800" b="0" dirty="0">
                          <a:solidFill>
                            <a:schemeClr val="tx1"/>
                          </a:solidFill>
                        </a:rPr>
                        <a:t>Vision</a:t>
                      </a:r>
                      <a:r>
                        <a:rPr kumimoji="1" lang="ja-JP" altLang="en-US" sz="1800" b="0" dirty="0">
                          <a:solidFill>
                            <a:schemeClr val="tx1"/>
                          </a:solidFill>
                        </a:rPr>
                        <a:t>＞</a:t>
                      </a:r>
                    </a:p>
                  </a:txBody>
                  <a:tcPr anchor="ctr">
                    <a:lnL w="12700" cap="flat" cmpd="sng" algn="ctr">
                      <a:solidFill>
                        <a:schemeClr val="tx1"/>
                      </a:solidFill>
                      <a:prstDash val="sysDash"/>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kumimoji="1" lang="ja-JP" altLang="en-US" sz="1800" b="0" dirty="0">
                          <a:solidFill>
                            <a:schemeClr val="tx1"/>
                          </a:solidFill>
                        </a:rPr>
                        <a:t>＜</a:t>
                      </a:r>
                      <a:r>
                        <a:rPr kumimoji="1" lang="en-US" altLang="ja-JP" sz="1800" b="0" dirty="0">
                          <a:solidFill>
                            <a:schemeClr val="tx1"/>
                          </a:solidFill>
                        </a:rPr>
                        <a:t>What</a:t>
                      </a:r>
                      <a:r>
                        <a:rPr kumimoji="1" lang="ja-JP" altLang="en-US" sz="1800" b="0" dirty="0">
                          <a:solidFill>
                            <a:schemeClr val="tx1"/>
                          </a:solidFill>
                        </a:rPr>
                        <a:t>＞</a:t>
                      </a:r>
                    </a:p>
                  </a:txBody>
                  <a:tcPr anchor="ctr">
                    <a:lnL w="12700" cap="flat" cmpd="sng" algn="ctr">
                      <a:solidFill>
                        <a:schemeClr val="tx1"/>
                      </a:solidFill>
                      <a:prstDash val="sysDash"/>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kumimoji="1" lang="ja-JP" altLang="en-US" sz="1800" b="0" dirty="0">
                          <a:solidFill>
                            <a:schemeClr val="tx1"/>
                          </a:solidFill>
                        </a:rPr>
                        <a:t>＜</a:t>
                      </a:r>
                      <a:r>
                        <a:rPr kumimoji="1" lang="en-US" altLang="ja-JP" sz="1800" b="0" dirty="0">
                          <a:solidFill>
                            <a:schemeClr val="tx1"/>
                          </a:solidFill>
                        </a:rPr>
                        <a:t>Outcome</a:t>
                      </a:r>
                      <a:r>
                        <a:rPr kumimoji="1" lang="ja-JP" altLang="en-US" sz="1800" b="0" dirty="0">
                          <a:solidFill>
                            <a:schemeClr val="tx1"/>
                          </a:solidFill>
                        </a:rPr>
                        <a:t>＞</a:t>
                      </a:r>
                    </a:p>
                  </a:txBody>
                  <a:tcPr anchor="ctr">
                    <a:lnL w="12700" cap="flat" cmpd="sng" algn="ctr">
                      <a:solidFill>
                        <a:schemeClr val="tx1"/>
                      </a:solidFill>
                      <a:prstDash val="sysDash"/>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0"/>
                  </a:ext>
                </a:extLst>
              </a:tr>
              <a:tr h="5454061">
                <a:tc>
                  <a:txBody>
                    <a:bodyPr/>
                    <a:lstStyle/>
                    <a:p>
                      <a:pPr marL="72000" indent="-72000" algn="l">
                        <a:lnSpc>
                          <a:spcPct val="100000"/>
                        </a:lnSpc>
                        <a:spcBef>
                          <a:spcPts val="240"/>
                        </a:spcBef>
                        <a:spcAft>
                          <a:spcPts val="240"/>
                        </a:spcAft>
                        <a:buFont typeface="Arial" panose="020B0604020202020204" pitchFamily="34" charset="0"/>
                        <a:buChar char="•"/>
                      </a:pPr>
                      <a:r>
                        <a:rPr lang="ja-JP" altLang="en-US" sz="1400" kern="100" dirty="0">
                          <a:effectLst/>
                          <a:latin typeface="+mj-lt"/>
                          <a:ea typeface="+mn-ea"/>
                          <a:cs typeface="Times New Roman" panose="02020603050405020304" pitchFamily="18" charset="0"/>
                        </a:rPr>
                        <a:t>入園者数がここ数年横ばい傾向。</a:t>
                      </a:r>
                      <a:endParaRPr lang="en-US" altLang="ja-JP" sz="1400" kern="100" dirty="0">
                        <a:effectLst/>
                        <a:latin typeface="+mj-lt"/>
                        <a:ea typeface="+mn-ea"/>
                        <a:cs typeface="Times New Roman" panose="02020603050405020304" pitchFamily="18" charset="0"/>
                      </a:endParaRPr>
                    </a:p>
                    <a:p>
                      <a:pPr marL="72000" indent="-72000" algn="l">
                        <a:lnSpc>
                          <a:spcPct val="100000"/>
                        </a:lnSpc>
                        <a:spcBef>
                          <a:spcPts val="240"/>
                        </a:spcBef>
                        <a:spcAft>
                          <a:spcPts val="240"/>
                        </a:spcAft>
                        <a:buFont typeface="Arial" panose="020B0604020202020204" pitchFamily="34" charset="0"/>
                        <a:buChar char="•"/>
                      </a:pPr>
                      <a:r>
                        <a:rPr lang="ja-JP" altLang="en-US" sz="1400" kern="100" dirty="0">
                          <a:effectLst/>
                          <a:latin typeface="+mj-lt"/>
                          <a:ea typeface="+mn-ea"/>
                          <a:cs typeface="Times New Roman" panose="02020603050405020304" pitchFamily="18" charset="0"/>
                        </a:rPr>
                        <a:t>人気希少動物が高齢化しており、新たな個体の導入を進める必要がある。</a:t>
                      </a:r>
                      <a:endParaRPr lang="en-US" altLang="ja-JP" sz="1400" kern="100" dirty="0">
                        <a:effectLst/>
                        <a:latin typeface="+mj-lt"/>
                        <a:ea typeface="+mn-ea"/>
                        <a:cs typeface="Times New Roman" panose="02020603050405020304" pitchFamily="18" charset="0"/>
                      </a:endParaRPr>
                    </a:p>
                    <a:p>
                      <a:pPr marL="72000" indent="-72000" algn="l">
                        <a:lnSpc>
                          <a:spcPct val="100000"/>
                        </a:lnSpc>
                        <a:spcBef>
                          <a:spcPts val="240"/>
                        </a:spcBef>
                        <a:spcAft>
                          <a:spcPts val="240"/>
                        </a:spcAft>
                        <a:buFont typeface="Arial" panose="020B0604020202020204" pitchFamily="34" charset="0"/>
                        <a:buChar char="•"/>
                      </a:pPr>
                      <a:r>
                        <a:rPr lang="ja-JP" altLang="en-US" sz="1400" kern="100" dirty="0">
                          <a:effectLst/>
                          <a:latin typeface="+mj-lt"/>
                          <a:ea typeface="+mn-ea"/>
                          <a:cs typeface="Times New Roman" panose="02020603050405020304" pitchFamily="18" charset="0"/>
                        </a:rPr>
                        <a:t>獣舎の老朽化が進む中、飼育技術面を工夫することで動物福祉に取り組んでいるが、専門職員の採用が柔軟に行えず、技術の高度化への対応や、調査研究が十分にできていない。</a:t>
                      </a:r>
                      <a:endParaRPr lang="en-US" altLang="ja-JP" sz="1400" kern="100" dirty="0">
                        <a:effectLst/>
                        <a:latin typeface="+mj-lt"/>
                        <a:ea typeface="+mn-ea"/>
                        <a:cs typeface="Times New Roman" panose="02020603050405020304" pitchFamily="18" charset="0"/>
                      </a:endParaRPr>
                    </a:p>
                    <a:p>
                      <a:pPr marL="72000" indent="-72000" algn="l">
                        <a:lnSpc>
                          <a:spcPct val="100000"/>
                        </a:lnSpc>
                        <a:spcBef>
                          <a:spcPts val="240"/>
                        </a:spcBef>
                        <a:spcAft>
                          <a:spcPts val="240"/>
                        </a:spcAft>
                        <a:buFont typeface="Arial" panose="020B0604020202020204" pitchFamily="34" charset="0"/>
                        <a:buChar char="•"/>
                      </a:pPr>
                      <a:r>
                        <a:rPr lang="ja-JP" altLang="en-US" sz="1400" kern="100" dirty="0">
                          <a:effectLst/>
                          <a:latin typeface="+mj-lt"/>
                          <a:ea typeface="+mn-ea"/>
                          <a:cs typeface="Times New Roman" panose="02020603050405020304" pitchFamily="18" charset="0"/>
                        </a:rPr>
                        <a:t>老朽獣舎をリニューアルするにあたり、多額の整備費が必要になり、縮減努力が必要。</a:t>
                      </a:r>
                      <a:endParaRPr lang="en-US" altLang="ja-JP" sz="1400" kern="100" dirty="0">
                        <a:effectLst/>
                        <a:latin typeface="+mj-lt"/>
                        <a:ea typeface="+mn-ea"/>
                        <a:cs typeface="Times New Roman" panose="02020603050405020304" pitchFamily="18" charset="0"/>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72000" indent="-72000" algn="l">
                        <a:lnSpc>
                          <a:spcPct val="100000"/>
                        </a:lnSpc>
                        <a:spcBef>
                          <a:spcPts val="240"/>
                        </a:spcBef>
                        <a:spcAft>
                          <a:spcPts val="240"/>
                        </a:spcAft>
                        <a:buFont typeface="Arial" panose="020B0604020202020204" pitchFamily="34" charset="0"/>
                        <a:buChar char="•"/>
                      </a:pPr>
                      <a:r>
                        <a:rPr kumimoji="1" lang="en-US" altLang="ja-JP" sz="1400" dirty="0">
                          <a:latin typeface="+mj-lt"/>
                          <a:ea typeface="+mn-ea"/>
                        </a:rPr>
                        <a:t>2015</a:t>
                      </a:r>
                      <a:r>
                        <a:rPr kumimoji="1" lang="ja-JP" altLang="en-US" sz="1400" dirty="0">
                          <a:latin typeface="+mj-lt"/>
                          <a:ea typeface="+mn-ea"/>
                        </a:rPr>
                        <a:t>年に安定的で継続性を持ち、社会性を備えた公立動物園としての意義や役割も踏まえたうえで、大都市大阪にふさわしい魅力あふれる動物園を目指して、天王寺動物園基本構想を策定。</a:t>
                      </a:r>
                      <a:endParaRPr kumimoji="1" lang="en-US" altLang="ja-JP" sz="1400" dirty="0">
                        <a:latin typeface="+mj-lt"/>
                        <a:ea typeface="+mn-ea"/>
                      </a:endParaRPr>
                    </a:p>
                    <a:p>
                      <a:pPr marL="72000" indent="-72000" algn="l">
                        <a:lnSpc>
                          <a:spcPct val="100000"/>
                        </a:lnSpc>
                        <a:spcBef>
                          <a:spcPts val="240"/>
                        </a:spcBef>
                        <a:spcAft>
                          <a:spcPts val="240"/>
                        </a:spcAft>
                        <a:buFont typeface="Arial" panose="020B0604020202020204" pitchFamily="34" charset="0"/>
                        <a:buChar char="•"/>
                      </a:pPr>
                      <a:r>
                        <a:rPr kumimoji="1" lang="en-US" altLang="ja-JP" sz="1400" dirty="0">
                          <a:latin typeface="+mj-lt"/>
                          <a:ea typeface="+mn-ea"/>
                        </a:rPr>
                        <a:t>2016</a:t>
                      </a:r>
                      <a:r>
                        <a:rPr kumimoji="1" lang="ja-JP" altLang="en-US" sz="1400" dirty="0">
                          <a:latin typeface="+mj-lt"/>
                          <a:ea typeface="+mn-ea"/>
                        </a:rPr>
                        <a:t>年に基本構想を実現するための具体的な取組みをまとめた「天王寺動物園１０１計画」を策定し、その中で望ましい経営形態の検討を取組むべきことのひとつとして掲げる。</a:t>
                      </a:r>
                      <a:endParaRPr kumimoji="1" lang="en-US" altLang="ja-JP" sz="1400" dirty="0">
                        <a:latin typeface="+mj-lt"/>
                        <a:ea typeface="+mn-ea"/>
                      </a:endParaRPr>
                    </a:p>
                  </a:txBody>
                  <a:tcPr marL="68580" marR="68580" marT="0" marB="0">
                    <a:lnL w="12700" cap="flat" cmpd="sng" algn="ctr">
                      <a:solidFill>
                        <a:schemeClr val="tx1"/>
                      </a:solidFill>
                      <a:prstDash val="sysDash"/>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72000" marR="0" lvl="0" indent="-7200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ja-JP" altLang="en-US" sz="1400" kern="100" dirty="0">
                          <a:effectLst/>
                          <a:latin typeface="+mj-lt"/>
                          <a:ea typeface="+mn-ea"/>
                          <a:cs typeface="Times New Roman" panose="02020603050405020304" pitchFamily="18" charset="0"/>
                        </a:rPr>
                        <a:t>外部有識者で構成された天王寺動物園経営形態検討懇談会で持続可能な動物園の経営形態について検討を行った。</a:t>
                      </a:r>
                      <a:endParaRPr lang="en-US" altLang="ja-JP" sz="1400" kern="100" dirty="0">
                        <a:effectLst/>
                        <a:latin typeface="+mj-lt"/>
                        <a:ea typeface="+mn-ea"/>
                        <a:cs typeface="Times New Roman" panose="02020603050405020304" pitchFamily="18" charset="0"/>
                      </a:endParaRPr>
                    </a:p>
                    <a:p>
                      <a:pPr marL="72000" marR="0" lvl="0" indent="-7200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400" kern="1200" dirty="0">
                          <a:solidFill>
                            <a:schemeClr val="tx1"/>
                          </a:solidFill>
                          <a:effectLst/>
                          <a:latin typeface="+mj-lt"/>
                          <a:ea typeface="+mn-ea"/>
                          <a:cs typeface="+mn-cs"/>
                        </a:rPr>
                        <a:t>事業の継続性や専門人材が確保でき、事業や予算執行の自由度により効率的な運営が期待できることに加え、業務改善が図られることが確実で、</a:t>
                      </a:r>
                      <a:r>
                        <a:rPr kumimoji="1" lang="ja-JP" altLang="ja-JP" sz="1400" kern="1200" dirty="0">
                          <a:solidFill>
                            <a:schemeClr val="tx1"/>
                          </a:solidFill>
                          <a:effectLst/>
                          <a:latin typeface="+mj-lt"/>
                          <a:ea typeface="+mn-ea"/>
                          <a:cs typeface="+mn-cs"/>
                        </a:rPr>
                        <a:t>組織の信頼性から公共性・公益性の担保もある地方独立行政法人制度が天王寺動物園に望ましい経営形態であると</a:t>
                      </a:r>
                      <a:r>
                        <a:rPr kumimoji="1" lang="ja-JP" altLang="en-US" sz="1400" kern="1200" dirty="0">
                          <a:solidFill>
                            <a:schemeClr val="tx1"/>
                          </a:solidFill>
                          <a:effectLst/>
                          <a:latin typeface="+mj-lt"/>
                          <a:ea typeface="+mn-ea"/>
                          <a:cs typeface="+mn-cs"/>
                        </a:rPr>
                        <a:t>結論付けた。</a:t>
                      </a:r>
                      <a:endParaRPr lang="en-US" altLang="ja-JP" sz="1400" kern="100" dirty="0">
                        <a:effectLst/>
                        <a:latin typeface="+mj-lt"/>
                        <a:ea typeface="+mn-ea"/>
                        <a:cs typeface="Times New Roman" panose="02020603050405020304" pitchFamily="18" charset="0"/>
                      </a:endParaRPr>
                    </a:p>
                  </a:txBody>
                  <a:tcPr marL="68580" marR="68580" marT="0" marB="0">
                    <a:lnL w="12700" cap="flat" cmpd="sng" algn="ctr">
                      <a:solidFill>
                        <a:schemeClr val="tx1"/>
                      </a:solidFill>
                      <a:prstDash val="sysDash"/>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72000" marR="0" lvl="0" indent="-7200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ja-JP" altLang="en-US" sz="1400" kern="100" dirty="0">
                          <a:effectLst/>
                          <a:latin typeface="+mj-lt"/>
                          <a:ea typeface="+mn-ea"/>
                          <a:cs typeface="Times New Roman" panose="02020603050405020304" pitchFamily="18" charset="0"/>
                        </a:rPr>
                        <a:t>市会での議論等を経て、</a:t>
                      </a:r>
                      <a:r>
                        <a:rPr lang="en-US" altLang="ja-JP" sz="1400" kern="100" dirty="0">
                          <a:effectLst/>
                          <a:latin typeface="+mj-lt"/>
                          <a:ea typeface="+mn-ea"/>
                          <a:cs typeface="Times New Roman" panose="02020603050405020304" pitchFamily="18" charset="0"/>
                        </a:rPr>
                        <a:t>2021</a:t>
                      </a:r>
                      <a:r>
                        <a:rPr lang="ja-JP" altLang="en-US" sz="1400" kern="100" dirty="0">
                          <a:effectLst/>
                          <a:latin typeface="+mj-lt"/>
                          <a:ea typeface="+mn-ea"/>
                          <a:cs typeface="Times New Roman" panose="02020603050405020304" pitchFamily="18" charset="0"/>
                        </a:rPr>
                        <a:t>年</a:t>
                      </a:r>
                      <a:r>
                        <a:rPr lang="en-US" altLang="ja-JP" sz="1400" kern="100" dirty="0">
                          <a:effectLst/>
                          <a:latin typeface="+mj-lt"/>
                          <a:ea typeface="+mn-ea"/>
                          <a:cs typeface="Times New Roman" panose="02020603050405020304" pitchFamily="18" charset="0"/>
                        </a:rPr>
                        <a:t>4</a:t>
                      </a:r>
                      <a:r>
                        <a:rPr lang="ja-JP" altLang="en-US" sz="1400" kern="100" dirty="0">
                          <a:effectLst/>
                          <a:latin typeface="+mj-lt"/>
                          <a:ea typeface="+mn-ea"/>
                          <a:cs typeface="Times New Roman" panose="02020603050405020304" pitchFamily="18" charset="0"/>
                        </a:rPr>
                        <a:t>月に地方独立行政法人天王寺動物園を設立した。</a:t>
                      </a:r>
                      <a:endParaRPr lang="en-US" altLang="ja-JP" sz="1400" kern="100" dirty="0">
                        <a:effectLst/>
                        <a:latin typeface="+mj-lt"/>
                        <a:ea typeface="+mn-ea"/>
                        <a:cs typeface="Times New Roman" panose="02020603050405020304" pitchFamily="18" charset="0"/>
                      </a:endParaRPr>
                    </a:p>
                    <a:p>
                      <a:pPr marL="72000" marR="0" lvl="0" indent="-72000" algn="l" defTabSz="914400" rtl="0" eaLnBrk="1" fontAlgn="auto" latinLnBrk="0" hangingPunct="1">
                        <a:lnSpc>
                          <a:spcPct val="100000"/>
                        </a:lnSpc>
                        <a:spcBef>
                          <a:spcPts val="240"/>
                        </a:spcBef>
                        <a:spcAft>
                          <a:spcPts val="240"/>
                        </a:spcAft>
                        <a:buClrTx/>
                        <a:buSzTx/>
                        <a:buFont typeface="Arial" panose="020B0604020202020204" pitchFamily="34" charset="0"/>
                        <a:buChar char="•"/>
                        <a:tabLst/>
                        <a:defRPr/>
                      </a:pPr>
                      <a:r>
                        <a:rPr lang="ja-JP" altLang="en-US" sz="1400" kern="100" dirty="0">
                          <a:effectLst/>
                          <a:latin typeface="+mj-lt"/>
                          <a:ea typeface="+mn-ea"/>
                          <a:cs typeface="Times New Roman" panose="02020603050405020304" pitchFamily="18" charset="0"/>
                        </a:rPr>
                        <a:t>動物福祉等の専門知識を有する人材の採用や園の実情に即応した組織体制の構築、人員配置が可能となり、園の機能強化や効果的な事業実施を実現。</a:t>
                      </a:r>
                      <a:endParaRPr lang="en-US" altLang="ja-JP" sz="1400" kern="100" dirty="0">
                        <a:effectLst/>
                        <a:latin typeface="+mj-lt"/>
                        <a:ea typeface="+mn-ea"/>
                        <a:cs typeface="Times New Roman" panose="02020603050405020304" pitchFamily="18" charset="0"/>
                      </a:endParaRPr>
                    </a:p>
                    <a:p>
                      <a:pPr marL="72000" marR="0" lvl="0" indent="-72000" algn="l" defTabSz="914400" rtl="0" eaLnBrk="1" fontAlgn="auto" latinLnBrk="0" hangingPunct="1">
                        <a:lnSpc>
                          <a:spcPct val="100000"/>
                        </a:lnSpc>
                        <a:spcBef>
                          <a:spcPts val="240"/>
                        </a:spcBef>
                        <a:spcAft>
                          <a:spcPts val="240"/>
                        </a:spcAft>
                        <a:buClrTx/>
                        <a:buSzTx/>
                        <a:buFont typeface="Arial" panose="020B0604020202020204" pitchFamily="34" charset="0"/>
                        <a:buChar char="•"/>
                        <a:tabLst/>
                        <a:defRPr/>
                      </a:pPr>
                      <a:r>
                        <a:rPr lang="ja-JP" altLang="en-US" sz="1400" kern="100" dirty="0">
                          <a:effectLst/>
                          <a:latin typeface="+mj-lt"/>
                          <a:ea typeface="+mn-ea"/>
                          <a:cs typeface="Times New Roman" panose="02020603050405020304" pitchFamily="18" charset="0"/>
                        </a:rPr>
                        <a:t>獣舎のリニューアル等において、法人の柔軟な発注方法により、手続き面の簡素化や工期短縮などを期待。</a:t>
                      </a:r>
                      <a:endParaRPr lang="en-US" altLang="ja-JP" sz="1400" kern="100" dirty="0">
                        <a:effectLst/>
                        <a:latin typeface="+mj-lt"/>
                        <a:ea typeface="+mn-ea"/>
                        <a:cs typeface="Times New Roman" panose="02020603050405020304" pitchFamily="18" charset="0"/>
                      </a:endParaRPr>
                    </a:p>
                    <a:p>
                      <a:pPr marL="72000" marR="0" lvl="0" indent="-72000" algn="l" defTabSz="914400" rtl="0" eaLnBrk="1" fontAlgn="auto" latinLnBrk="0" hangingPunct="1">
                        <a:lnSpc>
                          <a:spcPct val="100000"/>
                        </a:lnSpc>
                        <a:spcBef>
                          <a:spcPts val="240"/>
                        </a:spcBef>
                        <a:spcAft>
                          <a:spcPts val="240"/>
                        </a:spcAft>
                        <a:buClrTx/>
                        <a:buSzTx/>
                        <a:buFont typeface="Arial" panose="020B0604020202020204" pitchFamily="34" charset="0"/>
                        <a:buChar char="•"/>
                        <a:tabLst/>
                        <a:defRPr/>
                      </a:pPr>
                      <a:r>
                        <a:rPr lang="ja-JP" altLang="en-US" sz="1400" kern="100" dirty="0">
                          <a:effectLst/>
                          <a:latin typeface="+mj-lt"/>
                          <a:ea typeface="+mn-ea"/>
                          <a:cs typeface="Times New Roman" panose="02020603050405020304" pitchFamily="18" charset="0"/>
                        </a:rPr>
                        <a:t>体制強化や獣舎のリニューアル等で、動物福祉の取組を強化することにより、好循環が生まれる。</a:t>
                      </a:r>
                      <a:endParaRPr lang="en-US" altLang="ja-JP" sz="1400" kern="100" dirty="0">
                        <a:effectLst/>
                        <a:latin typeface="+mj-lt"/>
                        <a:ea typeface="+mn-ea"/>
                        <a:cs typeface="Times New Roman" panose="02020603050405020304" pitchFamily="18" charset="0"/>
                      </a:endParaRPr>
                    </a:p>
                  </a:txBody>
                  <a:tcPr marL="68580" marR="68580" marT="0" marB="0">
                    <a:lnL w="12700" cap="flat" cmpd="sng" algn="ctr">
                      <a:solidFill>
                        <a:schemeClr val="tx1"/>
                      </a:solidFill>
                      <a:prstDash val="sysDash"/>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1"/>
                  </a:ext>
                </a:extLst>
              </a:tr>
            </a:tbl>
          </a:graphicData>
        </a:graphic>
      </p:graphicFrame>
      <p:sp>
        <p:nvSpPr>
          <p:cNvPr id="9" name="テキスト ボックス 8"/>
          <p:cNvSpPr txBox="1"/>
          <p:nvPr/>
        </p:nvSpPr>
        <p:spPr>
          <a:xfrm>
            <a:off x="0" y="-27384"/>
            <a:ext cx="7200000" cy="461665"/>
          </a:xfrm>
          <a:prstGeom prst="rect">
            <a:avLst/>
          </a:prstGeom>
          <a:solidFill>
            <a:srgbClr val="0070C0"/>
          </a:solidFill>
        </p:spPr>
        <p:txBody>
          <a:bodyPr wrap="square" rtlCol="0">
            <a:spAutoFit/>
          </a:bodyPr>
          <a:lstStyle/>
          <a:p>
            <a:r>
              <a:rPr lang="en-US" altLang="ja-JP" sz="2400" b="1" u="sng" dirty="0">
                <a:solidFill>
                  <a:schemeClr val="bg1"/>
                </a:solidFill>
                <a:latin typeface="BIZ UDゴシック" panose="020B0400000000000000" pitchFamily="49" charset="-128"/>
                <a:ea typeface="BIZ UDゴシック" panose="020B0400000000000000" pitchFamily="49" charset="-128"/>
              </a:rPr>
              <a:t>Ⅱ</a:t>
            </a:r>
            <a:r>
              <a:rPr lang="en-US" altLang="zh-CN" sz="2400" b="1" u="sng" dirty="0">
                <a:solidFill>
                  <a:schemeClr val="bg1"/>
                </a:solidFill>
                <a:latin typeface="BIZ UDゴシック" panose="020B0400000000000000" pitchFamily="49" charset="-128"/>
                <a:ea typeface="BIZ UDゴシック" panose="020B0400000000000000" pitchFamily="49" charset="-128"/>
              </a:rPr>
              <a:t>【</a:t>
            </a:r>
            <a:r>
              <a:rPr lang="zh-CN" altLang="en-US" sz="2400" b="1" u="sng" dirty="0">
                <a:solidFill>
                  <a:schemeClr val="bg1"/>
                </a:solidFill>
                <a:latin typeface="BIZ UDゴシック" panose="020B0400000000000000" pitchFamily="49" charset="-128"/>
                <a:ea typeface="BIZ UDゴシック" panose="020B0400000000000000" pitchFamily="49" charset="-128"/>
              </a:rPr>
              <a:t>独立行政法人化</a:t>
            </a:r>
            <a:r>
              <a:rPr lang="en-US" altLang="zh-CN" sz="2400" b="1" u="sng" dirty="0">
                <a:solidFill>
                  <a:schemeClr val="bg1"/>
                </a:solidFill>
                <a:latin typeface="BIZ UDゴシック" panose="020B0400000000000000" pitchFamily="49" charset="-128"/>
                <a:ea typeface="BIZ UDゴシック" panose="020B0400000000000000" pitchFamily="49" charset="-128"/>
              </a:rPr>
              <a:t>】</a:t>
            </a:r>
            <a:r>
              <a:rPr lang="zh-CN" altLang="en-US" sz="2400" b="1" u="sng" dirty="0" smtClean="0">
                <a:solidFill>
                  <a:schemeClr val="bg1"/>
                </a:solidFill>
                <a:latin typeface="BIZ UDゴシック" panose="020B0400000000000000" pitchFamily="49" charset="-128"/>
                <a:ea typeface="BIZ UDゴシック" panose="020B0400000000000000" pitchFamily="49" charset="-128"/>
              </a:rPr>
              <a:t>（</a:t>
            </a:r>
            <a:r>
              <a:rPr lang="en-US" altLang="ja-JP" sz="2400" b="1" u="sng" dirty="0" smtClean="0">
                <a:solidFill>
                  <a:schemeClr val="bg1"/>
                </a:solidFill>
                <a:latin typeface="BIZ UDゴシック" panose="020B0400000000000000" pitchFamily="49" charset="-128"/>
                <a:ea typeface="BIZ UDゴシック" panose="020B0400000000000000" pitchFamily="49" charset="-128"/>
              </a:rPr>
              <a:t>10</a:t>
            </a:r>
            <a:r>
              <a:rPr lang="zh-CN" altLang="en-US" sz="2400" b="1" u="sng" dirty="0" smtClean="0">
                <a:solidFill>
                  <a:schemeClr val="bg1"/>
                </a:solidFill>
                <a:latin typeface="BIZ UDゴシック" panose="020B0400000000000000" pitchFamily="49" charset="-128"/>
                <a:ea typeface="BIZ UDゴシック" panose="020B0400000000000000" pitchFamily="49" charset="-128"/>
              </a:rPr>
              <a:t>）</a:t>
            </a:r>
            <a:r>
              <a:rPr lang="ja-JP" altLang="en-US" sz="2400" b="1" u="sng" dirty="0">
                <a:solidFill>
                  <a:schemeClr val="bg1"/>
                </a:solidFill>
                <a:latin typeface="BIZ UDゴシック" panose="020B0400000000000000" pitchFamily="49" charset="-128"/>
                <a:ea typeface="BIZ UDゴシック" panose="020B0400000000000000" pitchFamily="49" charset="-128"/>
              </a:rPr>
              <a:t>動物園</a:t>
            </a:r>
            <a:r>
              <a:rPr lang="en-US" altLang="ja-JP" sz="2400" b="1" dirty="0">
                <a:solidFill>
                  <a:schemeClr val="bg1"/>
                </a:solidFill>
                <a:latin typeface="BIZ UDゴシック" panose="020B0400000000000000" pitchFamily="49" charset="-128"/>
                <a:ea typeface="BIZ UDゴシック" panose="020B0400000000000000" pitchFamily="49" charset="-128"/>
              </a:rPr>
              <a:t>〔</a:t>
            </a:r>
            <a:r>
              <a:rPr lang="ja-JP" altLang="en-US" sz="2400" b="1" dirty="0">
                <a:solidFill>
                  <a:schemeClr val="bg1"/>
                </a:solidFill>
                <a:latin typeface="BIZ UDゴシック" panose="020B0400000000000000" pitchFamily="49" charset="-128"/>
                <a:ea typeface="BIZ UDゴシック" panose="020B0400000000000000" pitchFamily="49" charset="-128"/>
              </a:rPr>
              <a:t>新規</a:t>
            </a:r>
            <a:r>
              <a:rPr lang="en-US" altLang="ja-JP" sz="2400" b="1" dirty="0">
                <a:solidFill>
                  <a:schemeClr val="bg1"/>
                </a:solidFill>
                <a:latin typeface="BIZ UDゴシック" panose="020B0400000000000000" pitchFamily="49" charset="-128"/>
                <a:ea typeface="BIZ UDゴシック" panose="020B0400000000000000" pitchFamily="49" charset="-128"/>
              </a:rPr>
              <a:t>〕</a:t>
            </a:r>
            <a:endParaRPr lang="zh-CN" altLang="en-US" sz="2400" b="1" u="sng" dirty="0">
              <a:solidFill>
                <a:schemeClr val="bg1"/>
              </a:solidFill>
              <a:latin typeface="BIZ UDゴシック" panose="020B0400000000000000" pitchFamily="49" charset="-128"/>
              <a:ea typeface="BIZ UDゴシック" panose="020B0400000000000000" pitchFamily="49" charset="-128"/>
            </a:endParaRPr>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146</a:t>
            </a:fld>
            <a:endParaRPr lang="ja-JP" altLang="en-US"/>
          </a:p>
        </p:txBody>
      </p:sp>
    </p:spTree>
    <p:extLst>
      <p:ext uri="{BB962C8B-B14F-4D97-AF65-F5344CB8AC3E}">
        <p14:creationId xmlns:p14="http://schemas.microsoft.com/office/powerpoint/2010/main" val="1384296845"/>
      </p:ext>
    </p:extLst>
  </p:cSld>
  <p:clrMapOvr>
    <a:masterClrMapping/>
  </p:clrMapOvr>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図 2"/>
          <p:cNvPicPr>
            <a:picLocks noChangeAspect="1"/>
          </p:cNvPicPr>
          <p:nvPr/>
        </p:nvPicPr>
        <p:blipFill>
          <a:blip r:embed="rId2"/>
          <a:stretch>
            <a:fillRect/>
          </a:stretch>
        </p:blipFill>
        <p:spPr>
          <a:xfrm>
            <a:off x="4710993" y="1177538"/>
            <a:ext cx="4359018" cy="5419814"/>
          </a:xfrm>
          <a:prstGeom prst="rect">
            <a:avLst/>
          </a:prstGeom>
        </p:spPr>
      </p:pic>
      <p:grpSp>
        <p:nvGrpSpPr>
          <p:cNvPr id="8" name="グループ化 7"/>
          <p:cNvGrpSpPr/>
          <p:nvPr/>
        </p:nvGrpSpPr>
        <p:grpSpPr>
          <a:xfrm>
            <a:off x="4834399" y="838276"/>
            <a:ext cx="3554706" cy="3158204"/>
            <a:chOff x="4758199" y="838276"/>
            <a:chExt cx="3554706" cy="3158204"/>
          </a:xfrm>
        </p:grpSpPr>
        <p:sp>
          <p:nvSpPr>
            <p:cNvPr id="27" name="テキスト ボックス 26"/>
            <p:cNvSpPr txBox="1"/>
            <p:nvPr/>
          </p:nvSpPr>
          <p:spPr>
            <a:xfrm>
              <a:off x="4758199" y="838276"/>
              <a:ext cx="3528392"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r>
                <a:rPr kumimoji="1" lang="en-US" altLang="ja-JP"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入園者数の推移</a:t>
              </a:r>
              <a:r>
                <a:rPr kumimoji="1" lang="en-US" altLang="ja-JP"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（図１）</a:t>
              </a:r>
            </a:p>
          </p:txBody>
        </p:sp>
        <p:sp>
          <p:nvSpPr>
            <p:cNvPr id="17" name="テキスト ボックス 16"/>
            <p:cNvSpPr txBox="1"/>
            <p:nvPr/>
          </p:nvSpPr>
          <p:spPr>
            <a:xfrm>
              <a:off x="4784513" y="3688703"/>
              <a:ext cx="3528392"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r>
                <a:rPr kumimoji="1" lang="en-US" altLang="ja-JP"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公費負担率の推移</a:t>
              </a:r>
              <a:r>
                <a:rPr kumimoji="1" lang="en-US" altLang="ja-JP"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（図２）</a:t>
              </a:r>
            </a:p>
          </p:txBody>
        </p:sp>
      </p:grpSp>
      <p:grpSp>
        <p:nvGrpSpPr>
          <p:cNvPr id="9" name="グループ化 8"/>
          <p:cNvGrpSpPr/>
          <p:nvPr/>
        </p:nvGrpSpPr>
        <p:grpSpPr>
          <a:xfrm>
            <a:off x="179512" y="260648"/>
            <a:ext cx="8712968" cy="369335"/>
            <a:chOff x="179512" y="260648"/>
            <a:chExt cx="8712968" cy="369335"/>
          </a:xfrm>
        </p:grpSpPr>
        <p:grpSp>
          <p:nvGrpSpPr>
            <p:cNvPr id="18" name="グループ化 4"/>
            <p:cNvGrpSpPr/>
            <p:nvPr/>
          </p:nvGrpSpPr>
          <p:grpSpPr>
            <a:xfrm>
              <a:off x="179512" y="260650"/>
              <a:ext cx="8712968" cy="369333"/>
              <a:chOff x="179512" y="260648"/>
              <a:chExt cx="8712968" cy="369332"/>
            </a:xfrm>
          </p:grpSpPr>
          <p:sp>
            <p:nvSpPr>
              <p:cNvPr id="20" name="正方形/長方形 19"/>
              <p:cNvSpPr/>
              <p:nvPr/>
            </p:nvSpPr>
            <p:spPr>
              <a:xfrm>
                <a:off x="251520" y="260648"/>
                <a:ext cx="5904656" cy="369332"/>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rPr>
                  <a:t>天王寺動物園の現状と課題</a:t>
                </a:r>
              </a:p>
            </p:txBody>
          </p:sp>
          <p:cxnSp>
            <p:nvCxnSpPr>
              <p:cNvPr id="25" name="直線コネクタ 24"/>
              <p:cNvCxnSpPr/>
              <p:nvPr/>
            </p:nvCxnSpPr>
            <p:spPr>
              <a:xfrm>
                <a:off x="179512" y="620688"/>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29" name="正方形/長方形 28"/>
            <p:cNvSpPr/>
            <p:nvPr/>
          </p:nvSpPr>
          <p:spPr>
            <a:xfrm>
              <a:off x="7815728" y="260648"/>
              <a:ext cx="1073243" cy="369332"/>
            </a:xfrm>
            <a:prstGeom prst="rect">
              <a:avLst/>
            </a:prstGeom>
            <a:noFill/>
          </p:spPr>
          <p:txBody>
            <a:bodyPr wrap="none">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Why</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p>
          </p:txBody>
        </p:sp>
      </p:grpSp>
      <p:sp>
        <p:nvSpPr>
          <p:cNvPr id="5" name="テキスト ボックス 4"/>
          <p:cNvSpPr txBox="1"/>
          <p:nvPr/>
        </p:nvSpPr>
        <p:spPr>
          <a:xfrm>
            <a:off x="99120" y="721341"/>
            <a:ext cx="4646542" cy="6445354"/>
          </a:xfrm>
          <a:prstGeom prst="rect">
            <a:avLst/>
          </a:prstGeom>
          <a:noFill/>
        </p:spPr>
        <p:txBody>
          <a:bodyPr wrap="square" rtlCol="0">
            <a:spAutoFit/>
          </a:bodyPr>
          <a:lstStyle/>
          <a:p>
            <a:pPr marL="0" marR="0" lvl="0" indent="0" algn="just" defTabSz="914400" rtl="0" eaLnBrk="1" fontAlgn="auto" latinLnBrk="0" hangingPunct="1">
              <a:lnSpc>
                <a:spcPts val="2800"/>
              </a:lnSpc>
              <a:spcBef>
                <a:spcPts val="0"/>
              </a:spcBef>
              <a:spcAft>
                <a:spcPts val="0"/>
              </a:spcAft>
              <a:buClrTx/>
              <a:buSzTx/>
              <a:buFontTx/>
              <a:buNone/>
              <a:tabLst/>
              <a:defRPr/>
            </a:pPr>
            <a:r>
              <a:rPr kumimoji="1" lang="en-US" altLang="ja-JP"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活性化計画</a:t>
            </a:r>
            <a:r>
              <a:rPr kumimoji="1" lang="en-US" altLang="ja-JP"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p>
          <a:p>
            <a:pPr marL="268288" marR="0" lvl="0" indent="-268288" algn="just" defTabSz="9144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イベントやＣＳ（</a:t>
            </a:r>
            <a:r>
              <a:rPr kumimoji="1" lang="en-US" altLang="ja-JP"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１）改善で入園者増と成果があがっているが、ここ数年横ばい傾向（図１）</a:t>
            </a:r>
            <a:endParaRPr kumimoji="1" lang="en-US" altLang="ja-JP"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268288" marR="0" lvl="0" indent="-268288" algn="just" defTabSz="9144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人気</a:t>
            </a:r>
            <a:r>
              <a:rPr kumimoji="1" lang="ja-JP" altLang="en-US" sz="1400" b="0"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希少動物（ゾウ、トラ等）が高齢化、死亡しており、</a:t>
            </a:r>
            <a:r>
              <a:rPr kumimoji="1" lang="en-US" altLang="ja-JP" sz="1400" b="0"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r>
            <a:br>
              <a:rPr kumimoji="1" lang="en-US" altLang="ja-JP" sz="1400" b="0"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br>
            <a:r>
              <a:rPr kumimoji="1" lang="ja-JP" altLang="en-US" sz="1400" b="0"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新たな個体の導入（</a:t>
            </a:r>
            <a:r>
              <a:rPr kumimoji="1" lang="en-US" altLang="ja-JP" sz="1400" b="0"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400" b="0"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２）が課題</a:t>
            </a:r>
            <a:endParaRPr kumimoji="1" lang="en-US" altLang="ja-JP" sz="1400" b="0"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268288" marR="0" lvl="0" indent="-268288" algn="just" defTabSz="9144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１</a:t>
            </a:r>
            <a:r>
              <a:rPr kumimoji="1" lang="ja-JP" altLang="en-US" sz="1200" b="0"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ＣＳ⇒顧客満足度（</a:t>
            </a:r>
            <a:r>
              <a:rPr kumimoji="1" lang="en-US" altLang="ja-JP" sz="1200" b="0"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Customer</a:t>
            </a:r>
            <a:r>
              <a:rPr kumimoji="1" lang="ja-JP" altLang="en-US" sz="1200" b="0"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en-US" altLang="ja-JP" sz="1200" b="0"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Satisfaction</a:t>
            </a:r>
            <a:r>
              <a:rPr kumimoji="1" lang="ja-JP" altLang="en-US" sz="1200" b="0"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endParaRPr kumimoji="1" lang="en-US" altLang="ja-JP" sz="1200" b="0"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363538" marR="0" lvl="0" indent="-95250" algn="just"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２</a:t>
            </a:r>
            <a:r>
              <a:rPr kumimoji="1" lang="ja-JP" altLang="en-US" sz="1200" b="0"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動物導入は、金銭取引ではなく繁殖研究目的の国内外他園との取引が基本だが、その際、獣舎、飼育技術ともに、動物福祉への配慮が求められる</a:t>
            </a:r>
            <a:endParaRPr kumimoji="1" lang="en-US" altLang="ja-JP" sz="1200" b="0"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363538" marR="0" lvl="0" indent="-95250" algn="just" defTabSz="914400" rtl="0" eaLnBrk="1" fontAlgn="auto" latinLnBrk="0" hangingPunct="1">
              <a:lnSpc>
                <a:spcPct val="100000"/>
              </a:lnSpc>
              <a:spcBef>
                <a:spcPts val="0"/>
              </a:spcBef>
              <a:spcAft>
                <a:spcPts val="0"/>
              </a:spcAft>
              <a:buClrTx/>
              <a:buSzTx/>
              <a:buFontTx/>
              <a:buNone/>
              <a:tabLst/>
              <a:defRPr/>
            </a:pPr>
            <a:endParaRPr kumimoji="1" lang="en-US" altLang="ja-JP" sz="1050" b="0"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just" defTabSz="914400" rtl="0" eaLnBrk="1" fontAlgn="auto" latinLnBrk="0" hangingPunct="1">
              <a:lnSpc>
                <a:spcPts val="2800"/>
              </a:lnSpc>
              <a:spcBef>
                <a:spcPts val="0"/>
              </a:spcBef>
              <a:spcAft>
                <a:spcPts val="0"/>
              </a:spcAft>
              <a:buClrTx/>
              <a:buSzTx/>
              <a:buFontTx/>
              <a:buNone/>
              <a:tabLst/>
              <a:defRPr/>
            </a:pPr>
            <a:r>
              <a:rPr kumimoji="1" lang="en-US" altLang="ja-JP"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機能向上計画</a:t>
            </a:r>
            <a:r>
              <a:rPr kumimoji="1" lang="en-US" altLang="ja-JP"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p>
          <a:p>
            <a:pPr marL="268288" marR="0" lvl="0" indent="-268288" algn="just" defTabSz="9144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飼育動物の高齢化と</a:t>
            </a:r>
            <a:r>
              <a:rPr kumimoji="1" lang="ja-JP" altLang="en-US" sz="1400" b="0"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獣舎の老朽化</a:t>
            </a: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が進むなかで、飼育技術面を工夫することで動物福祉に取り組んでいる。</a:t>
            </a:r>
            <a:endParaRPr kumimoji="1" lang="en-US" altLang="ja-JP"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268288" marR="0" lvl="0" indent="-268288" algn="just" defTabSz="9144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専門職員の採用が柔軟に行えず、</a:t>
            </a:r>
            <a:r>
              <a:rPr kumimoji="1" lang="ja-JP" altLang="en-US" sz="1400" b="0"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飼育技術の高度化への対応や十分に調査研究活動ができていないことが課題</a:t>
            </a:r>
            <a:endParaRPr kumimoji="1" lang="en-US" altLang="ja-JP" sz="1400" b="0"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just" defTabSz="914400" rtl="0" eaLnBrk="1" fontAlgn="auto" latinLnBrk="0" hangingPunct="1">
              <a:lnSpc>
                <a:spcPct val="100000"/>
              </a:lnSpc>
              <a:spcBef>
                <a:spcPts val="0"/>
              </a:spcBef>
              <a:spcAft>
                <a:spcPts val="0"/>
              </a:spcAft>
              <a:buClrTx/>
              <a:buSzTx/>
              <a:buFontTx/>
              <a:buNone/>
              <a:tabLst/>
              <a:defRPr/>
            </a:pPr>
            <a:endParaRPr kumimoji="1" lang="en-US" altLang="ja-JP" sz="1050" b="0"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just" defTabSz="914400" rtl="0" eaLnBrk="1" fontAlgn="auto" latinLnBrk="0" hangingPunct="1">
              <a:lnSpc>
                <a:spcPts val="2800"/>
              </a:lnSpc>
              <a:spcBef>
                <a:spcPts val="0"/>
              </a:spcBef>
              <a:spcAft>
                <a:spcPts val="0"/>
              </a:spcAft>
              <a:buClrTx/>
              <a:buSzTx/>
              <a:buFontTx/>
              <a:buNone/>
              <a:tabLst/>
              <a:defRPr/>
            </a:pPr>
            <a:r>
              <a:rPr kumimoji="1" lang="en-US" altLang="ja-JP"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施設整備計画</a:t>
            </a:r>
            <a:r>
              <a:rPr kumimoji="1" lang="en-US" altLang="ja-JP"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p>
          <a:p>
            <a:pPr marL="268288" marR="0" lvl="0" indent="-268288" algn="just" defTabSz="9144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総事業費が、今後、増加する見込み</a:t>
            </a:r>
            <a:endParaRPr kumimoji="1" lang="en-US" altLang="ja-JP"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268288" marR="0" lvl="0" indent="-268288" algn="just" defTabSz="9144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kumimoji="1" lang="ja-JP" altLang="en-US" sz="1400" b="0"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施設整備には経常経費とは別に公費負担（現在は重点予算で対応）が必要であり、縮減努力が必要</a:t>
            </a:r>
            <a:endParaRPr kumimoji="1" lang="en-US" altLang="ja-JP" sz="1400" b="0"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just" defTabSz="914400" rtl="0" eaLnBrk="1" fontAlgn="auto" latinLnBrk="0" hangingPunct="1">
              <a:lnSpc>
                <a:spcPct val="100000"/>
              </a:lnSpc>
              <a:spcBef>
                <a:spcPts val="0"/>
              </a:spcBef>
              <a:spcAft>
                <a:spcPts val="0"/>
              </a:spcAft>
              <a:buClrTx/>
              <a:buSzTx/>
              <a:buFontTx/>
              <a:buNone/>
              <a:tabLst/>
              <a:defRPr/>
            </a:pPr>
            <a:endParaRPr kumimoji="1" lang="ja-JP"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just" defTabSz="914400" rtl="0" eaLnBrk="1" fontAlgn="auto" latinLnBrk="0" hangingPunct="1">
              <a:lnSpc>
                <a:spcPts val="2800"/>
              </a:lnSpc>
              <a:spcBef>
                <a:spcPts val="0"/>
              </a:spcBef>
              <a:spcAft>
                <a:spcPts val="0"/>
              </a:spcAft>
              <a:buClrTx/>
              <a:buSzTx/>
              <a:buFontTx/>
              <a:buNone/>
              <a:tabLst/>
              <a:defRPr/>
            </a:pPr>
            <a:r>
              <a:rPr kumimoji="1" lang="en-US" altLang="ja-JP"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経営計画</a:t>
            </a:r>
            <a:r>
              <a:rPr kumimoji="1" lang="en-US" altLang="ja-JP"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p>
          <a:p>
            <a:pPr marL="268288" marR="0" lvl="0" indent="-268288" algn="just" defTabSz="9144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収支面は改善し、目標である公費負担率</a:t>
            </a:r>
            <a:r>
              <a:rPr kumimoji="1" lang="en-US" altLang="ja-JP"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50</a:t>
            </a: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％を</a:t>
            </a:r>
            <a:r>
              <a:rPr kumimoji="1" lang="en-US" altLang="ja-JP"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H30</a:t>
            </a: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年度に達成しているものの、依然</a:t>
            </a:r>
            <a:r>
              <a:rPr kumimoji="1" lang="ja-JP" altLang="en-US" sz="1400" b="0"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相当額の公費負担が必要</a:t>
            </a: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（図２）</a:t>
            </a:r>
            <a:endParaRPr kumimoji="1" lang="en-US" altLang="ja-JP" sz="1400" b="0"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268288" marR="0" lvl="0" indent="-268288" algn="just" defTabSz="9144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現在の経営形態のままでは、園運営の柔軟性と効率性に欠け、上記課題に対応していくことが困難</a:t>
            </a:r>
            <a:endParaRPr kumimoji="1" lang="ja-JP" altLang="en-US" sz="1400" b="0"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pic>
        <p:nvPicPr>
          <p:cNvPr id="2" name="図 1"/>
          <p:cNvPicPr>
            <a:picLocks noChangeAspect="1"/>
          </p:cNvPicPr>
          <p:nvPr/>
        </p:nvPicPr>
        <p:blipFill>
          <a:blip r:embed="rId3"/>
          <a:stretch>
            <a:fillRect/>
          </a:stretch>
        </p:blipFill>
        <p:spPr>
          <a:xfrm>
            <a:off x="6244966" y="236456"/>
            <a:ext cx="816935" cy="353599"/>
          </a:xfrm>
          <a:prstGeom prst="rect">
            <a:avLst/>
          </a:prstGeom>
        </p:spPr>
      </p:pic>
      <p:sp>
        <p:nvSpPr>
          <p:cNvPr id="19" name="テキスト ボックス 36"/>
          <p:cNvSpPr txBox="1"/>
          <p:nvPr/>
        </p:nvSpPr>
        <p:spPr>
          <a:xfrm>
            <a:off x="60312" y="0"/>
            <a:ext cx="3877654"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Ⅱ</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　公民連携</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経営形態の見直し</a:t>
            </a:r>
            <a:r>
              <a:rPr kumimoji="1" lang="en-US" altLang="zh-CN"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a:t>
            </a:r>
            <a:r>
              <a:rPr kumimoji="1" lang="zh-CN"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独立行政法人化</a:t>
            </a:r>
            <a:r>
              <a:rPr kumimoji="1" lang="en-US" altLang="zh-CN"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・動物園</a:t>
            </a:r>
            <a:endParaRPr kumimoji="1" lang="zh-CN"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endParaRPr>
          </a:p>
        </p:txBody>
      </p:sp>
      <p:sp>
        <p:nvSpPr>
          <p:cNvPr id="4" name="スライド番号プレースホルダー 3"/>
          <p:cNvSpPr>
            <a:spLocks noGrp="1"/>
          </p:cNvSpPr>
          <p:nvPr>
            <p:ph type="sldNum" sz="quarter" idx="12"/>
          </p:nvPr>
        </p:nvSpPr>
        <p:spPr/>
        <p:txBody>
          <a:bodyPr/>
          <a:lstStyle/>
          <a:p>
            <a:fld id="{63BC356D-1576-478B-8647-1361C6E9DFF7}" type="slidenum">
              <a:rPr lang="ja-JP" altLang="en-US" smtClean="0"/>
              <a:pPr/>
              <a:t>147</a:t>
            </a:fld>
            <a:endParaRPr lang="ja-JP" altLang="en-US"/>
          </a:p>
        </p:txBody>
      </p:sp>
    </p:spTree>
    <p:extLst>
      <p:ext uri="{BB962C8B-B14F-4D97-AF65-F5344CB8AC3E}">
        <p14:creationId xmlns:p14="http://schemas.microsoft.com/office/powerpoint/2010/main" val="2744941615"/>
      </p:ext>
    </p:extLst>
  </p:cSld>
  <p:clrMapOvr>
    <a:masterClrMapping/>
  </p:clrMapOvr>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 name="テキスト ボックス 35"/>
          <p:cNvSpPr txBox="1"/>
          <p:nvPr/>
        </p:nvSpPr>
        <p:spPr>
          <a:xfrm>
            <a:off x="40943" y="654473"/>
            <a:ext cx="9000000" cy="938719"/>
          </a:xfrm>
          <a:prstGeom prst="rect">
            <a:avLst/>
          </a:prstGeom>
          <a:noFill/>
        </p:spPr>
        <p:txBody>
          <a:bodyPr wrap="square" rtlCol="0">
            <a:spAutoFit/>
          </a:bodyPr>
          <a:lstStyle/>
          <a:p>
            <a:pPr algn="just">
              <a:lnSpc>
                <a:spcPts val="2200"/>
              </a:lnSpc>
            </a:pPr>
            <a:r>
              <a:rPr lang="en-US" altLang="ja-JP" sz="1500" dirty="0">
                <a:latin typeface="Meiryo UI" panose="020B0604030504040204" pitchFamily="50" charset="-128"/>
                <a:ea typeface="Meiryo UI" panose="020B0604030504040204" pitchFamily="50" charset="-128"/>
                <a:cs typeface="メイリオ" pitchFamily="50" charset="-128"/>
              </a:rPr>
              <a:t>101</a:t>
            </a:r>
            <a:r>
              <a:rPr lang="ja-JP" altLang="en-US" sz="1500" dirty="0">
                <a:latin typeface="Meiryo UI" panose="020B0604030504040204" pitchFamily="50" charset="-128"/>
                <a:ea typeface="Meiryo UI" panose="020B0604030504040204" pitchFamily="50" charset="-128"/>
                <a:cs typeface="メイリオ" pitchFamily="50" charset="-128"/>
              </a:rPr>
              <a:t>計画の取組状況における課題、懇談会における有識者からの意見を踏まえ、本市としてあらためて持続可能な動物園運営を行うにあたって望ましい経営形態を検討した結果、</a:t>
            </a:r>
            <a:r>
              <a:rPr lang="ja-JP" altLang="en-US" sz="1500" b="1" dirty="0">
                <a:latin typeface="Meiryo UI" panose="020B0604030504040204" pitchFamily="50" charset="-128"/>
                <a:ea typeface="Meiryo UI" panose="020B0604030504040204" pitchFamily="50" charset="-128"/>
                <a:cs typeface="メイリオ" pitchFamily="50" charset="-128"/>
              </a:rPr>
              <a:t>地方独立行政法人が最もふさわしい経営形態であると判断</a:t>
            </a:r>
            <a:endParaRPr lang="en-US" altLang="ja-JP" sz="1500" b="1" dirty="0">
              <a:latin typeface="Meiryo UI" panose="020B0604030504040204" pitchFamily="50" charset="-128"/>
              <a:ea typeface="Meiryo UI" panose="020B0604030504040204" pitchFamily="50" charset="-128"/>
              <a:cs typeface="メイリオ" pitchFamily="50" charset="-128"/>
            </a:endParaRPr>
          </a:p>
        </p:txBody>
      </p:sp>
      <p:grpSp>
        <p:nvGrpSpPr>
          <p:cNvPr id="7" name="グループ化 6"/>
          <p:cNvGrpSpPr/>
          <p:nvPr/>
        </p:nvGrpSpPr>
        <p:grpSpPr>
          <a:xfrm>
            <a:off x="125996" y="1562764"/>
            <a:ext cx="8820000" cy="5112000"/>
            <a:chOff x="-165609" y="1398490"/>
            <a:chExt cx="9432001" cy="5136778"/>
          </a:xfrm>
        </p:grpSpPr>
        <p:sp>
          <p:nvSpPr>
            <p:cNvPr id="33" name="正方形/長方形 32"/>
            <p:cNvSpPr/>
            <p:nvPr/>
          </p:nvSpPr>
          <p:spPr>
            <a:xfrm>
              <a:off x="-165607" y="6075398"/>
              <a:ext cx="9389211" cy="4437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72000" rIns="72000" rtlCol="0" anchor="ctr"/>
            <a:lstStyle/>
            <a:p>
              <a:pPr lvl="0" algn="ctr">
                <a:defRPr/>
              </a:pPr>
              <a:r>
                <a:rPr lang="ja-JP" altLang="en-US" sz="1600" dirty="0">
                  <a:solidFill>
                    <a:prstClr val="black"/>
                  </a:solidFill>
                  <a:latin typeface="Meiryo UI" panose="020B0604030504040204" pitchFamily="50" charset="-128"/>
                  <a:ea typeface="Meiryo UI" panose="020B0604030504040204" pitchFamily="50" charset="-128"/>
                </a:rPr>
                <a:t>こうした仕組みを実現するのに最適な経営形態である</a:t>
              </a:r>
              <a:r>
                <a:rPr lang="ja-JP" altLang="en-US" b="1" u="sng" dirty="0">
                  <a:solidFill>
                    <a:prstClr val="black"/>
                  </a:solidFill>
                  <a:latin typeface="Meiryo UI" panose="020B0604030504040204" pitchFamily="50" charset="-128"/>
                  <a:ea typeface="Meiryo UI" panose="020B0604030504040204" pitchFamily="50" charset="-128"/>
                </a:rPr>
                <a:t>地方独立行政法人へ移行</a:t>
              </a:r>
              <a:endParaRPr lang="en-US" altLang="ja-JP" b="1" u="sng" dirty="0">
                <a:solidFill>
                  <a:schemeClr val="tx1"/>
                </a:solidFill>
                <a:latin typeface="Meiryo UI" panose="020B0604030504040204" pitchFamily="50" charset="-128"/>
                <a:ea typeface="Meiryo UI" panose="020B0604030504040204" pitchFamily="50" charset="-128"/>
              </a:endParaRPr>
            </a:p>
          </p:txBody>
        </p:sp>
        <p:grpSp>
          <p:nvGrpSpPr>
            <p:cNvPr id="4" name="グループ化 3"/>
            <p:cNvGrpSpPr/>
            <p:nvPr/>
          </p:nvGrpSpPr>
          <p:grpSpPr>
            <a:xfrm>
              <a:off x="-165609" y="1409524"/>
              <a:ext cx="9431257" cy="4450995"/>
              <a:chOff x="1358391" y="938878"/>
              <a:chExt cx="9431257" cy="4450995"/>
            </a:xfrm>
          </p:grpSpPr>
          <p:grpSp>
            <p:nvGrpSpPr>
              <p:cNvPr id="2" name="グループ化 1"/>
              <p:cNvGrpSpPr/>
              <p:nvPr/>
            </p:nvGrpSpPr>
            <p:grpSpPr>
              <a:xfrm>
                <a:off x="1358392" y="2883854"/>
                <a:ext cx="9389211" cy="1569811"/>
                <a:chOff x="1358392" y="2238397"/>
                <a:chExt cx="9389211" cy="1569811"/>
              </a:xfrm>
            </p:grpSpPr>
            <p:grpSp>
              <p:nvGrpSpPr>
                <p:cNvPr id="49" name="グループ化 48"/>
                <p:cNvGrpSpPr/>
                <p:nvPr/>
              </p:nvGrpSpPr>
              <p:grpSpPr>
                <a:xfrm>
                  <a:off x="1569720" y="2646392"/>
                  <a:ext cx="3024000" cy="1152000"/>
                  <a:chOff x="416496" y="1741351"/>
                  <a:chExt cx="3024000" cy="864000"/>
                </a:xfrm>
              </p:grpSpPr>
              <p:sp>
                <p:nvSpPr>
                  <p:cNvPr id="50" name="円/楕円 49"/>
                  <p:cNvSpPr/>
                  <p:nvPr/>
                </p:nvSpPr>
                <p:spPr>
                  <a:xfrm>
                    <a:off x="416496" y="1741351"/>
                    <a:ext cx="3024000" cy="864000"/>
                  </a:xfrm>
                  <a:prstGeom prst="ellipse">
                    <a:avLst/>
                  </a:prstGeom>
                  <a:solidFill>
                    <a:schemeClr val="accent1">
                      <a:lumMod val="20000"/>
                      <a:lumOff val="80000"/>
                    </a:schemeClr>
                  </a:solidFill>
                  <a:ln w="12700">
                    <a:noFill/>
                    <a:prstDash val="solid"/>
                  </a:ln>
                </p:spPr>
                <p:style>
                  <a:lnRef idx="2">
                    <a:schemeClr val="accent1">
                      <a:shade val="50000"/>
                    </a:schemeClr>
                  </a:lnRef>
                  <a:fillRef idx="1">
                    <a:schemeClr val="accent1"/>
                  </a:fillRef>
                  <a:effectRef idx="0">
                    <a:schemeClr val="accent1"/>
                  </a:effectRef>
                  <a:fontRef idx="minor">
                    <a:schemeClr val="lt1"/>
                  </a:fontRef>
                </p:style>
                <p:txBody>
                  <a:bodyPr vert="horz" anchor="ctr"/>
                  <a:lstStyle/>
                  <a:p>
                    <a:pPr algn="ctr" eaLnBrk="1" hangingPunct="1">
                      <a:lnSpc>
                        <a:spcPct val="90000"/>
                      </a:lnSpc>
                      <a:spcBef>
                        <a:spcPct val="20000"/>
                      </a:spcBef>
                      <a:buClr>
                        <a:schemeClr val="tx2"/>
                      </a:buClr>
                      <a:buSzPct val="115000"/>
                      <a:defRPr/>
                    </a:pPr>
                    <a:endParaRPr lang="ja-JP" altLang="en-US" b="1"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51" name="テキスト ボックス 50"/>
                  <p:cNvSpPr txBox="1"/>
                  <p:nvPr/>
                </p:nvSpPr>
                <p:spPr>
                  <a:xfrm>
                    <a:off x="726144" y="1938759"/>
                    <a:ext cx="2426656" cy="492443"/>
                  </a:xfrm>
                  <a:prstGeom prst="rect">
                    <a:avLst/>
                  </a:prstGeom>
                  <a:noFill/>
                </p:spPr>
                <p:txBody>
                  <a:bodyPr wrap="square" rtlCol="0" anchor="ctr">
                    <a:spAutoFit/>
                  </a:bodyPr>
                  <a:lstStyle/>
                  <a:p>
                    <a:pPr algn="ctr">
                      <a:lnSpc>
                        <a:spcPts val="2200"/>
                      </a:lnSpc>
                    </a:pPr>
                    <a:r>
                      <a:rPr lang="ja-JP" altLang="en-US" b="1" dirty="0">
                        <a:latin typeface="Meiryo UI" panose="020B0604030504040204" pitchFamily="50" charset="-128"/>
                        <a:ea typeface="Meiryo UI" panose="020B0604030504040204" pitchFamily="50" charset="-128"/>
                        <a:cs typeface="メイリオ" pitchFamily="50" charset="-128"/>
                      </a:rPr>
                      <a:t>動物福祉に配慮した</a:t>
                    </a:r>
                    <a:endParaRPr lang="en-US" altLang="ja-JP" b="1" dirty="0">
                      <a:latin typeface="Meiryo UI" panose="020B0604030504040204" pitchFamily="50" charset="-128"/>
                      <a:ea typeface="Meiryo UI" panose="020B0604030504040204" pitchFamily="50" charset="-128"/>
                      <a:cs typeface="メイリオ" pitchFamily="50" charset="-128"/>
                    </a:endParaRPr>
                  </a:p>
                  <a:p>
                    <a:pPr algn="ctr">
                      <a:lnSpc>
                        <a:spcPts val="2200"/>
                      </a:lnSpc>
                    </a:pPr>
                    <a:r>
                      <a:rPr lang="ja-JP" altLang="en-US" b="1" dirty="0">
                        <a:latin typeface="Meiryo UI" panose="020B0604030504040204" pitchFamily="50" charset="-128"/>
                        <a:ea typeface="Meiryo UI" panose="020B0604030504040204" pitchFamily="50" charset="-128"/>
                        <a:cs typeface="メイリオ" pitchFamily="50" charset="-128"/>
                      </a:rPr>
                      <a:t>飼育手法・施設</a:t>
                    </a:r>
                    <a:endParaRPr lang="en-US" altLang="ja-JP" b="1" dirty="0">
                      <a:latin typeface="Meiryo UI" panose="020B0604030504040204" pitchFamily="50" charset="-128"/>
                      <a:ea typeface="Meiryo UI" panose="020B0604030504040204" pitchFamily="50" charset="-128"/>
                      <a:cs typeface="メイリオ" pitchFamily="50" charset="-128"/>
                    </a:endParaRPr>
                  </a:p>
                </p:txBody>
              </p:sp>
            </p:grpSp>
            <p:grpSp>
              <p:nvGrpSpPr>
                <p:cNvPr id="52" name="グループ化 51"/>
                <p:cNvGrpSpPr/>
                <p:nvPr/>
              </p:nvGrpSpPr>
              <p:grpSpPr>
                <a:xfrm>
                  <a:off x="4571998" y="2656208"/>
                  <a:ext cx="2664000" cy="1152000"/>
                  <a:chOff x="3440831" y="1741477"/>
                  <a:chExt cx="2816766" cy="864000"/>
                </a:xfrm>
              </p:grpSpPr>
              <p:sp>
                <p:nvSpPr>
                  <p:cNvPr id="53" name="円/楕円 52"/>
                  <p:cNvSpPr/>
                  <p:nvPr/>
                </p:nvSpPr>
                <p:spPr>
                  <a:xfrm>
                    <a:off x="3440831" y="1741477"/>
                    <a:ext cx="2816766" cy="864000"/>
                  </a:xfrm>
                  <a:prstGeom prst="ellipse">
                    <a:avLst/>
                  </a:prstGeom>
                  <a:solidFill>
                    <a:schemeClr val="accent1">
                      <a:lumMod val="20000"/>
                      <a:lumOff val="80000"/>
                    </a:schemeClr>
                  </a:solidFill>
                  <a:ln w="12700">
                    <a:noFill/>
                    <a:prstDash val="solid"/>
                  </a:ln>
                </p:spPr>
                <p:style>
                  <a:lnRef idx="2">
                    <a:schemeClr val="accent1">
                      <a:shade val="50000"/>
                    </a:schemeClr>
                  </a:lnRef>
                  <a:fillRef idx="1">
                    <a:schemeClr val="accent1"/>
                  </a:fillRef>
                  <a:effectRef idx="0">
                    <a:schemeClr val="accent1"/>
                  </a:effectRef>
                  <a:fontRef idx="minor">
                    <a:schemeClr val="lt1"/>
                  </a:fontRef>
                </p:style>
                <p:txBody>
                  <a:bodyPr vert="horz" anchor="ctr"/>
                  <a:lstStyle/>
                  <a:p>
                    <a:pPr algn="ctr" eaLnBrk="1" hangingPunct="1">
                      <a:lnSpc>
                        <a:spcPct val="90000"/>
                      </a:lnSpc>
                      <a:spcBef>
                        <a:spcPct val="20000"/>
                      </a:spcBef>
                      <a:buClr>
                        <a:schemeClr val="tx2"/>
                      </a:buClr>
                      <a:buSzPct val="115000"/>
                      <a:defRPr/>
                    </a:pPr>
                    <a:endParaRPr lang="ja-JP" altLang="en-US" b="1"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54" name="テキスト ボックス 53"/>
                  <p:cNvSpPr txBox="1"/>
                  <p:nvPr/>
                </p:nvSpPr>
                <p:spPr>
                  <a:xfrm>
                    <a:off x="3729120" y="1935819"/>
                    <a:ext cx="2304000" cy="492443"/>
                  </a:xfrm>
                  <a:prstGeom prst="rect">
                    <a:avLst/>
                  </a:prstGeom>
                  <a:noFill/>
                </p:spPr>
                <p:txBody>
                  <a:bodyPr wrap="square" rtlCol="0" anchor="ctr">
                    <a:spAutoFit/>
                  </a:bodyPr>
                  <a:lstStyle/>
                  <a:p>
                    <a:pPr algn="ctr">
                      <a:lnSpc>
                        <a:spcPts val="2200"/>
                      </a:lnSpc>
                    </a:pPr>
                    <a:r>
                      <a:rPr lang="ja-JP" altLang="en-US" b="1" dirty="0">
                        <a:latin typeface="Meiryo UI" panose="020B0604030504040204" pitchFamily="50" charset="-128"/>
                        <a:ea typeface="Meiryo UI" panose="020B0604030504040204" pitchFamily="50" charset="-128"/>
                        <a:cs typeface="メイリオ" pitchFamily="50" charset="-128"/>
                      </a:rPr>
                      <a:t>高度な飼育・</a:t>
                    </a:r>
                    <a:endParaRPr lang="en-US" altLang="ja-JP" b="1" dirty="0">
                      <a:latin typeface="Meiryo UI" panose="020B0604030504040204" pitchFamily="50" charset="-128"/>
                      <a:ea typeface="Meiryo UI" panose="020B0604030504040204" pitchFamily="50" charset="-128"/>
                      <a:cs typeface="メイリオ" pitchFamily="50" charset="-128"/>
                    </a:endParaRPr>
                  </a:p>
                  <a:p>
                    <a:pPr algn="ctr">
                      <a:lnSpc>
                        <a:spcPts val="2200"/>
                      </a:lnSpc>
                    </a:pPr>
                    <a:r>
                      <a:rPr lang="ja-JP" altLang="en-US" b="1" dirty="0">
                        <a:latin typeface="Meiryo UI" panose="020B0604030504040204" pitchFamily="50" charset="-128"/>
                        <a:ea typeface="Meiryo UI" panose="020B0604030504040204" pitchFamily="50" charset="-128"/>
                        <a:cs typeface="メイリオ" pitchFamily="50" charset="-128"/>
                      </a:rPr>
                      <a:t>繁殖技術の確立</a:t>
                    </a:r>
                    <a:endParaRPr lang="en-US" altLang="ja-JP" b="1" dirty="0">
                      <a:latin typeface="Meiryo UI" panose="020B0604030504040204" pitchFamily="50" charset="-128"/>
                      <a:ea typeface="Meiryo UI" panose="020B0604030504040204" pitchFamily="50" charset="-128"/>
                      <a:cs typeface="メイリオ" pitchFamily="50" charset="-128"/>
                    </a:endParaRPr>
                  </a:p>
                </p:txBody>
              </p:sp>
            </p:grpSp>
            <p:grpSp>
              <p:nvGrpSpPr>
                <p:cNvPr id="55" name="グループ化 54"/>
                <p:cNvGrpSpPr/>
                <p:nvPr/>
              </p:nvGrpSpPr>
              <p:grpSpPr>
                <a:xfrm>
                  <a:off x="7219603" y="2640973"/>
                  <a:ext cx="3528000" cy="1152000"/>
                  <a:chOff x="5961112" y="1741480"/>
                  <a:chExt cx="3888000" cy="864000"/>
                </a:xfrm>
              </p:grpSpPr>
              <p:sp>
                <p:nvSpPr>
                  <p:cNvPr id="56" name="円/楕円 55"/>
                  <p:cNvSpPr/>
                  <p:nvPr/>
                </p:nvSpPr>
                <p:spPr>
                  <a:xfrm>
                    <a:off x="5961112" y="1741480"/>
                    <a:ext cx="3888000" cy="864000"/>
                  </a:xfrm>
                  <a:prstGeom prst="ellipse">
                    <a:avLst/>
                  </a:prstGeom>
                  <a:solidFill>
                    <a:schemeClr val="accent1">
                      <a:lumMod val="20000"/>
                      <a:lumOff val="80000"/>
                    </a:schemeClr>
                  </a:solidFill>
                  <a:ln w="12700">
                    <a:noFill/>
                    <a:prstDash val="solid"/>
                  </a:ln>
                </p:spPr>
                <p:style>
                  <a:lnRef idx="2">
                    <a:schemeClr val="accent1">
                      <a:shade val="50000"/>
                    </a:schemeClr>
                  </a:lnRef>
                  <a:fillRef idx="1">
                    <a:schemeClr val="accent1"/>
                  </a:fillRef>
                  <a:effectRef idx="0">
                    <a:schemeClr val="accent1"/>
                  </a:effectRef>
                  <a:fontRef idx="minor">
                    <a:schemeClr val="lt1"/>
                  </a:fontRef>
                </p:style>
                <p:txBody>
                  <a:bodyPr vert="horz" anchor="ctr"/>
                  <a:lstStyle/>
                  <a:p>
                    <a:pPr algn="ctr" eaLnBrk="1" hangingPunct="1">
                      <a:lnSpc>
                        <a:spcPct val="90000"/>
                      </a:lnSpc>
                      <a:spcBef>
                        <a:spcPct val="20000"/>
                      </a:spcBef>
                      <a:buClr>
                        <a:schemeClr val="tx2"/>
                      </a:buClr>
                      <a:buSzPct val="115000"/>
                      <a:defRPr/>
                    </a:pPr>
                    <a:endParaRPr lang="en-US" altLang="ja-JP" b="1"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57" name="テキスト ボックス 56"/>
                  <p:cNvSpPr txBox="1"/>
                  <p:nvPr/>
                </p:nvSpPr>
                <p:spPr>
                  <a:xfrm>
                    <a:off x="6094762" y="1926109"/>
                    <a:ext cx="3643907" cy="494829"/>
                  </a:xfrm>
                  <a:prstGeom prst="rect">
                    <a:avLst/>
                  </a:prstGeom>
                  <a:noFill/>
                </p:spPr>
                <p:txBody>
                  <a:bodyPr wrap="square" rtlCol="0" anchor="ctr">
                    <a:spAutoFit/>
                  </a:bodyPr>
                  <a:lstStyle/>
                  <a:p>
                    <a:pPr algn="ctr">
                      <a:lnSpc>
                        <a:spcPts val="2200"/>
                      </a:lnSpc>
                    </a:pPr>
                    <a:r>
                      <a:rPr lang="ja-JP" altLang="en-US" b="1" dirty="0">
                        <a:latin typeface="Meiryo UI" panose="020B0604030504040204" pitchFamily="50" charset="-128"/>
                        <a:ea typeface="Meiryo UI" panose="020B0604030504040204" pitchFamily="50" charset="-128"/>
                        <a:cs typeface="メイリオ" pitchFamily="50" charset="-128"/>
                      </a:rPr>
                      <a:t>社会貢献活動の推進</a:t>
                    </a:r>
                    <a:endParaRPr lang="en-US" altLang="ja-JP" b="1" dirty="0">
                      <a:latin typeface="Meiryo UI" panose="020B0604030504040204" pitchFamily="50" charset="-128"/>
                      <a:ea typeface="Meiryo UI" panose="020B0604030504040204" pitchFamily="50" charset="-128"/>
                      <a:cs typeface="メイリオ" pitchFamily="50" charset="-128"/>
                    </a:endParaRPr>
                  </a:p>
                  <a:p>
                    <a:pPr algn="ctr">
                      <a:lnSpc>
                        <a:spcPts val="2200"/>
                      </a:lnSpc>
                    </a:pPr>
                    <a:r>
                      <a:rPr lang="en-US" altLang="ja-JP" b="1" dirty="0">
                        <a:latin typeface="Meiryo UI" panose="020B0604030504040204" pitchFamily="50" charset="-128"/>
                        <a:ea typeface="Meiryo UI" panose="020B0604030504040204" pitchFamily="50" charset="-128"/>
                        <a:cs typeface="メイリオ" pitchFamily="50" charset="-128"/>
                      </a:rPr>
                      <a:t>(</a:t>
                    </a:r>
                    <a:r>
                      <a:rPr lang="ja-JP" altLang="en-US" b="1" dirty="0">
                        <a:latin typeface="Meiryo UI" panose="020B0604030504040204" pitchFamily="50" charset="-128"/>
                        <a:ea typeface="Meiryo UI" panose="020B0604030504040204" pitchFamily="50" charset="-128"/>
                        <a:cs typeface="メイリオ" pitchFamily="50" charset="-128"/>
                      </a:rPr>
                      <a:t>種の保存・生物多様性保全</a:t>
                    </a:r>
                    <a:r>
                      <a:rPr lang="en-US" altLang="ja-JP" b="1" dirty="0">
                        <a:latin typeface="Meiryo UI" panose="020B0604030504040204" pitchFamily="50" charset="-128"/>
                        <a:ea typeface="Meiryo UI" panose="020B0604030504040204" pitchFamily="50" charset="-128"/>
                        <a:cs typeface="メイリオ" pitchFamily="50" charset="-128"/>
                      </a:rPr>
                      <a:t>)</a:t>
                    </a:r>
                  </a:p>
                </p:txBody>
              </p:sp>
            </p:grpSp>
            <p:sp>
              <p:nvSpPr>
                <p:cNvPr id="27" name="正方形/長方形 26"/>
                <p:cNvSpPr/>
                <p:nvPr/>
              </p:nvSpPr>
              <p:spPr>
                <a:xfrm>
                  <a:off x="1358392" y="2238397"/>
                  <a:ext cx="5070678" cy="432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463550" indent="-285750">
                    <a:buFont typeface="Wingdings" panose="05000000000000000000" pitchFamily="2" charset="2"/>
                    <a:buChar char="ü"/>
                  </a:pPr>
                  <a:r>
                    <a:rPr lang="ja-JP" altLang="en-US" sz="1700" dirty="0">
                      <a:solidFill>
                        <a:schemeClr val="tx1"/>
                      </a:solidFill>
                      <a:latin typeface="Meiryo UI" panose="020B0604030504040204" pitchFamily="50" charset="-128"/>
                      <a:ea typeface="Meiryo UI" panose="020B0604030504040204" pitchFamily="50" charset="-128"/>
                    </a:rPr>
                    <a:t>そのためには、</a:t>
                  </a:r>
                  <a:endParaRPr lang="en-US" altLang="ja-JP" sz="1700" dirty="0">
                    <a:solidFill>
                      <a:schemeClr val="tx1"/>
                    </a:solidFill>
                    <a:latin typeface="Meiryo UI" panose="020B0604030504040204" pitchFamily="50" charset="-128"/>
                    <a:ea typeface="Meiryo UI" panose="020B0604030504040204" pitchFamily="50" charset="-128"/>
                  </a:endParaRPr>
                </a:p>
              </p:txBody>
            </p:sp>
          </p:grpSp>
          <p:sp>
            <p:nvSpPr>
              <p:cNvPr id="31" name="正方形/長方形 30"/>
              <p:cNvSpPr/>
              <p:nvPr/>
            </p:nvSpPr>
            <p:spPr>
              <a:xfrm>
                <a:off x="1374529" y="1973935"/>
                <a:ext cx="9415119" cy="60219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463550" indent="-285750">
                  <a:buFont typeface="Wingdings" panose="05000000000000000000" pitchFamily="2" charset="2"/>
                  <a:buChar char="ü"/>
                </a:pPr>
                <a:r>
                  <a:rPr lang="ja-JP" altLang="en-US" sz="1600" dirty="0">
                    <a:solidFill>
                      <a:prstClr val="black"/>
                    </a:solidFill>
                    <a:latin typeface="Meiryo UI" panose="020B0604030504040204" pitchFamily="50" charset="-128"/>
                    <a:ea typeface="Meiryo UI" panose="020B0604030504040204" pitchFamily="50" charset="-128"/>
                  </a:rPr>
                  <a:t>安定的な動物の確保に向け、自園における繁殖のみならず、他園との取引（連携・協力）を</a:t>
                </a:r>
                <a:r>
                  <a:rPr lang="en-US" altLang="ja-JP" sz="1600" dirty="0">
                    <a:solidFill>
                      <a:prstClr val="black"/>
                    </a:solidFill>
                    <a:latin typeface="Meiryo UI" panose="020B0604030504040204" pitchFamily="50" charset="-128"/>
                    <a:ea typeface="Meiryo UI" panose="020B0604030504040204" pitchFamily="50" charset="-128"/>
                  </a:rPr>
                  <a:t/>
                </a:r>
                <a:br>
                  <a:rPr lang="en-US" altLang="ja-JP" sz="1600" dirty="0">
                    <a:solidFill>
                      <a:prstClr val="black"/>
                    </a:solidFill>
                    <a:latin typeface="Meiryo UI" panose="020B0604030504040204" pitchFamily="50" charset="-128"/>
                    <a:ea typeface="Meiryo UI" panose="020B0604030504040204" pitchFamily="50" charset="-128"/>
                  </a:rPr>
                </a:br>
                <a:r>
                  <a:rPr lang="ja-JP" altLang="en-US" sz="1600" dirty="0">
                    <a:solidFill>
                      <a:prstClr val="black"/>
                    </a:solidFill>
                    <a:latin typeface="Meiryo UI" panose="020B0604030504040204" pitchFamily="50" charset="-128"/>
                    <a:ea typeface="Meiryo UI" panose="020B0604030504040204" pitchFamily="50" charset="-128"/>
                  </a:rPr>
                  <a:t>円滑に進めていくためには、</a:t>
                </a:r>
                <a:r>
                  <a:rPr lang="ja-JP" altLang="en-US" b="1" u="sng" dirty="0">
                    <a:solidFill>
                      <a:prstClr val="black"/>
                    </a:solidFill>
                    <a:latin typeface="Meiryo UI" panose="020B0604030504040204" pitchFamily="50" charset="-128"/>
                    <a:ea typeface="Meiryo UI" panose="020B0604030504040204" pitchFamily="50" charset="-128"/>
                  </a:rPr>
                  <a:t>国内外の動物園からの信頼獲得がカギ</a:t>
                </a:r>
                <a:endParaRPr lang="en-US" altLang="ja-JP" dirty="0">
                  <a:solidFill>
                    <a:schemeClr val="tx1"/>
                  </a:solidFill>
                  <a:latin typeface="Meiryo UI" panose="020B0604030504040204" pitchFamily="50" charset="-128"/>
                  <a:ea typeface="Meiryo UI" panose="020B0604030504040204" pitchFamily="50" charset="-128"/>
                </a:endParaRPr>
              </a:p>
            </p:txBody>
          </p:sp>
          <p:sp>
            <p:nvSpPr>
              <p:cNvPr id="32" name="正方形/長方形 31"/>
              <p:cNvSpPr/>
              <p:nvPr/>
            </p:nvSpPr>
            <p:spPr>
              <a:xfrm>
                <a:off x="1358391" y="4460865"/>
                <a:ext cx="9431257" cy="92900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72000" rIns="72000" rtlCol="0" anchor="ctr"/>
              <a:lstStyle/>
              <a:p>
                <a:pPr lvl="0" algn="ctr">
                  <a:defRPr/>
                </a:pPr>
                <a:r>
                  <a:rPr lang="ja-JP" altLang="en-US" sz="1600" dirty="0">
                    <a:solidFill>
                      <a:prstClr val="black"/>
                    </a:solidFill>
                    <a:latin typeface="Meiryo UI" panose="020B0604030504040204" pitchFamily="50" charset="-128"/>
                    <a:ea typeface="Meiryo UI" panose="020B0604030504040204" pitchFamily="50" charset="-128"/>
                  </a:rPr>
                  <a:t>ソフト、ハードの両面から</a:t>
                </a:r>
                <a:r>
                  <a:rPr lang="ja-JP" altLang="en-US" b="1" u="sng" dirty="0">
                    <a:solidFill>
                      <a:prstClr val="black"/>
                    </a:solidFill>
                    <a:latin typeface="Meiryo UI" panose="020B0604030504040204" pitchFamily="50" charset="-128"/>
                    <a:ea typeface="Meiryo UI" panose="020B0604030504040204" pitchFamily="50" charset="-128"/>
                  </a:rPr>
                  <a:t>動物中心の取組みを推進</a:t>
                </a:r>
                <a:r>
                  <a:rPr lang="ja-JP" altLang="en-US" sz="1600" dirty="0">
                    <a:solidFill>
                      <a:prstClr val="black"/>
                    </a:solidFill>
                    <a:latin typeface="Meiryo UI" panose="020B0604030504040204" pitchFamily="50" charset="-128"/>
                    <a:ea typeface="Meiryo UI" panose="020B0604030504040204" pitchFamily="50" charset="-128"/>
                  </a:rPr>
                  <a:t>するためには、</a:t>
                </a:r>
                <a:endParaRPr lang="en-US" altLang="ja-JP" sz="1600" dirty="0">
                  <a:solidFill>
                    <a:prstClr val="black"/>
                  </a:solidFill>
                  <a:latin typeface="Meiryo UI" panose="020B0604030504040204" pitchFamily="50" charset="-128"/>
                  <a:ea typeface="Meiryo UI" panose="020B0604030504040204" pitchFamily="50" charset="-128"/>
                </a:endParaRPr>
              </a:p>
              <a:p>
                <a:pPr lvl="0" algn="ctr">
                  <a:defRPr/>
                </a:pPr>
                <a:r>
                  <a:rPr lang="ja-JP" altLang="en-US" b="1" u="sng" dirty="0">
                    <a:solidFill>
                      <a:prstClr val="black"/>
                    </a:solidFill>
                    <a:latin typeface="Meiryo UI" panose="020B0604030504040204" pitchFamily="50" charset="-128"/>
                    <a:ea typeface="Meiryo UI" panose="020B0604030504040204" pitchFamily="50" charset="-128"/>
                  </a:rPr>
                  <a:t>専門人材の確保・育成や設備投資が必要</a:t>
                </a:r>
                <a:r>
                  <a:rPr lang="ja-JP" altLang="en-US" sz="1600" dirty="0">
                    <a:solidFill>
                      <a:prstClr val="black"/>
                    </a:solidFill>
                    <a:latin typeface="Meiryo UI" panose="020B0604030504040204" pitchFamily="50" charset="-128"/>
                    <a:ea typeface="Meiryo UI" panose="020B0604030504040204" pitchFamily="50" charset="-128"/>
                  </a:rPr>
                  <a:t>であり、</a:t>
                </a:r>
                <a:endParaRPr lang="en-US" altLang="ja-JP" sz="1600" dirty="0">
                  <a:solidFill>
                    <a:prstClr val="black"/>
                  </a:solidFill>
                  <a:latin typeface="Meiryo UI" panose="020B0604030504040204" pitchFamily="50" charset="-128"/>
                  <a:ea typeface="Meiryo UI" panose="020B0604030504040204" pitchFamily="50" charset="-128"/>
                </a:endParaRPr>
              </a:p>
              <a:p>
                <a:pPr lvl="0" algn="ctr">
                  <a:defRPr/>
                </a:pPr>
                <a:r>
                  <a:rPr lang="ja-JP" altLang="en-US" sz="1600" dirty="0">
                    <a:solidFill>
                      <a:prstClr val="black"/>
                    </a:solidFill>
                    <a:latin typeface="Meiryo UI" panose="020B0604030504040204" pitchFamily="50" charset="-128"/>
                    <a:ea typeface="Meiryo UI" panose="020B0604030504040204" pitchFamily="50" charset="-128"/>
                  </a:rPr>
                  <a:t>職員採用や予算執行を動物園の実態に即して柔軟に行うことができる仕組みが求められる</a:t>
                </a:r>
                <a:endParaRPr lang="en-US" altLang="ja-JP" sz="1600" dirty="0">
                  <a:solidFill>
                    <a:prstClr val="black"/>
                  </a:solidFill>
                  <a:latin typeface="Meiryo UI" panose="020B0604030504040204" pitchFamily="50" charset="-128"/>
                  <a:ea typeface="Meiryo UI" panose="020B0604030504040204" pitchFamily="50" charset="-128"/>
                </a:endParaRPr>
              </a:p>
            </p:txBody>
          </p:sp>
          <p:sp>
            <p:nvSpPr>
              <p:cNvPr id="34" name="正方形/長方形 33"/>
              <p:cNvSpPr/>
              <p:nvPr/>
            </p:nvSpPr>
            <p:spPr>
              <a:xfrm>
                <a:off x="1370046" y="938878"/>
                <a:ext cx="9399630" cy="68008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463550" indent="-285750">
                  <a:buFont typeface="Wingdings" panose="05000000000000000000" pitchFamily="2" charset="2"/>
                  <a:buChar char="ü"/>
                </a:pPr>
                <a:r>
                  <a:rPr lang="ja-JP" altLang="en-US" sz="1600" dirty="0">
                    <a:solidFill>
                      <a:schemeClr val="tx1"/>
                    </a:solidFill>
                    <a:latin typeface="Meiryo UI" panose="020B0604030504040204" pitchFamily="50" charset="-128"/>
                    <a:ea typeface="Meiryo UI" panose="020B0604030504040204" pitchFamily="50" charset="-128"/>
                  </a:rPr>
                  <a:t>持続可能な動物園運営の命運を握るのは、種の保存や生物多様性の保全といった公共的使命を</a:t>
                </a:r>
                <a:endParaRPr lang="en-US" altLang="ja-JP" sz="1600" dirty="0">
                  <a:solidFill>
                    <a:schemeClr val="tx1"/>
                  </a:solidFill>
                  <a:latin typeface="Meiryo UI" panose="020B0604030504040204" pitchFamily="50" charset="-128"/>
                  <a:ea typeface="Meiryo UI" panose="020B0604030504040204" pitchFamily="50" charset="-128"/>
                </a:endParaRPr>
              </a:p>
              <a:p>
                <a:pPr marL="177800"/>
                <a:r>
                  <a:rPr lang="ja-JP" altLang="en-US" sz="1600" dirty="0">
                    <a:solidFill>
                      <a:schemeClr val="tx1"/>
                    </a:solidFill>
                    <a:latin typeface="Meiryo UI" panose="020B0604030504040204" pitchFamily="50" charset="-128"/>
                    <a:ea typeface="Meiryo UI" panose="020B0604030504040204" pitchFamily="50" charset="-128"/>
                  </a:rPr>
                  <a:t>　　果たしていくための前提となる</a:t>
                </a:r>
                <a:r>
                  <a:rPr lang="ja-JP" altLang="en-US" b="1" u="sng" dirty="0">
                    <a:solidFill>
                      <a:schemeClr val="tx1"/>
                    </a:solidFill>
                    <a:latin typeface="Meiryo UI" panose="020B0604030504040204" pitchFamily="50" charset="-128"/>
                    <a:ea typeface="Meiryo UI" panose="020B0604030504040204" pitchFamily="50" charset="-128"/>
                  </a:rPr>
                  <a:t>人気希少動物などの安定的な確保</a:t>
                </a:r>
                <a:endParaRPr lang="en-US" altLang="ja-JP" sz="1600" dirty="0">
                  <a:solidFill>
                    <a:schemeClr val="tx1"/>
                  </a:solidFill>
                  <a:latin typeface="Meiryo UI" panose="020B0604030504040204" pitchFamily="50" charset="-128"/>
                  <a:ea typeface="Meiryo UI" panose="020B0604030504040204" pitchFamily="50" charset="-128"/>
                </a:endParaRPr>
              </a:p>
            </p:txBody>
          </p:sp>
        </p:grpSp>
        <p:sp>
          <p:nvSpPr>
            <p:cNvPr id="5" name="正方形/長方形 4"/>
            <p:cNvSpPr/>
            <p:nvPr/>
          </p:nvSpPr>
          <p:spPr>
            <a:xfrm>
              <a:off x="-165608" y="1398490"/>
              <a:ext cx="9432000" cy="5136778"/>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600">
                <a:solidFill>
                  <a:schemeClr val="tx1"/>
                </a:solidFill>
              </a:endParaRPr>
            </a:p>
          </p:txBody>
        </p:sp>
        <p:sp>
          <p:nvSpPr>
            <p:cNvPr id="37" name="二等辺三角形 36"/>
            <p:cNvSpPr/>
            <p:nvPr/>
          </p:nvSpPr>
          <p:spPr>
            <a:xfrm rot="10800000">
              <a:off x="4297699" y="2089344"/>
              <a:ext cx="576000" cy="288000"/>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600"/>
            </a:p>
          </p:txBody>
        </p:sp>
        <p:sp>
          <p:nvSpPr>
            <p:cNvPr id="38" name="二等辺三角形 37"/>
            <p:cNvSpPr/>
            <p:nvPr/>
          </p:nvSpPr>
          <p:spPr>
            <a:xfrm rot="10800000">
              <a:off x="4302182" y="3140636"/>
              <a:ext cx="576000" cy="288000"/>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600"/>
            </a:p>
          </p:txBody>
        </p:sp>
        <p:sp>
          <p:nvSpPr>
            <p:cNvPr id="28" name="二等辺三角形 27"/>
            <p:cNvSpPr/>
            <p:nvPr/>
          </p:nvSpPr>
          <p:spPr>
            <a:xfrm rot="10800000">
              <a:off x="4320112" y="5836935"/>
              <a:ext cx="576000" cy="288000"/>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600"/>
            </a:p>
          </p:txBody>
        </p:sp>
      </p:grpSp>
      <p:grpSp>
        <p:nvGrpSpPr>
          <p:cNvPr id="44" name="グループ化 43"/>
          <p:cNvGrpSpPr/>
          <p:nvPr/>
        </p:nvGrpSpPr>
        <p:grpSpPr>
          <a:xfrm>
            <a:off x="179512" y="260648"/>
            <a:ext cx="8752228" cy="369335"/>
            <a:chOff x="179512" y="260648"/>
            <a:chExt cx="8752228" cy="369335"/>
          </a:xfrm>
        </p:grpSpPr>
        <p:grpSp>
          <p:nvGrpSpPr>
            <p:cNvPr id="46" name="グループ化 4"/>
            <p:cNvGrpSpPr/>
            <p:nvPr/>
          </p:nvGrpSpPr>
          <p:grpSpPr>
            <a:xfrm>
              <a:off x="179512" y="260650"/>
              <a:ext cx="8712968" cy="369333"/>
              <a:chOff x="179512" y="260648"/>
              <a:chExt cx="8712968" cy="369332"/>
            </a:xfrm>
          </p:grpSpPr>
          <p:sp>
            <p:nvSpPr>
              <p:cNvPr id="48" name="正方形/長方形 47"/>
              <p:cNvSpPr/>
              <p:nvPr/>
            </p:nvSpPr>
            <p:spPr>
              <a:xfrm>
                <a:off x="251520" y="260648"/>
                <a:ext cx="5904656" cy="369332"/>
              </a:xfrm>
              <a:prstGeom prst="rect">
                <a:avLst/>
              </a:prstGeom>
            </p:spPr>
            <p:txBody>
              <a:bodyPr wrap="square">
                <a:spAutoFit/>
              </a:bodyPr>
              <a:lstStyle/>
              <a:p>
                <a:r>
                  <a:rPr lang="ja-JP" altLang="en-US" b="1" dirty="0">
                    <a:solidFill>
                      <a:srgbClr val="000000"/>
                    </a:solidFill>
                    <a:latin typeface="Calibri" pitchFamily="34" charset="0"/>
                  </a:rPr>
                  <a:t>地方独立行政法人への移行～動物中心の園運営へ～</a:t>
                </a:r>
              </a:p>
            </p:txBody>
          </p:sp>
          <p:cxnSp>
            <p:nvCxnSpPr>
              <p:cNvPr id="59" name="直線コネクタ 58"/>
              <p:cNvCxnSpPr/>
              <p:nvPr/>
            </p:nvCxnSpPr>
            <p:spPr>
              <a:xfrm>
                <a:off x="179512" y="620688"/>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47" name="正方形/長方形 46"/>
            <p:cNvSpPr/>
            <p:nvPr/>
          </p:nvSpPr>
          <p:spPr>
            <a:xfrm>
              <a:off x="7772960" y="260648"/>
              <a:ext cx="1158780" cy="369332"/>
            </a:xfrm>
            <a:prstGeom prst="rect">
              <a:avLst/>
            </a:prstGeom>
            <a:noFill/>
          </p:spPr>
          <p:txBody>
            <a:bodyPr wrap="none">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lgn="ctr"/>
              <a:r>
                <a:rPr lang="ja-JP" altLang="en-US" dirty="0"/>
                <a:t>＜</a:t>
              </a:r>
              <a:r>
                <a:rPr lang="en-US" altLang="ja-JP" dirty="0"/>
                <a:t>What</a:t>
              </a:r>
              <a:r>
                <a:rPr lang="ja-JP" altLang="en-US" dirty="0"/>
                <a:t>＞</a:t>
              </a:r>
            </a:p>
          </p:txBody>
        </p:sp>
      </p:grpSp>
      <p:pic>
        <p:nvPicPr>
          <p:cNvPr id="35" name="図 34">
            <a:extLst>
              <a:ext uri="{FF2B5EF4-FFF2-40B4-BE49-F238E27FC236}">
                <a16:creationId xmlns:a16="http://schemas.microsoft.com/office/drawing/2014/main" id="{53042BAB-D850-9A66-7285-31A468B3CB28}"/>
              </a:ext>
            </a:extLst>
          </p:cNvPr>
          <p:cNvPicPr/>
          <p:nvPr/>
        </p:nvPicPr>
        <p:blipFill rotWithShape="1">
          <a:blip r:embed="rId2"/>
          <a:srcRect l="71944" t="20521" r="19787" b="73197"/>
          <a:stretch/>
        </p:blipFill>
        <p:spPr bwMode="auto">
          <a:xfrm>
            <a:off x="6846964" y="229142"/>
            <a:ext cx="818953" cy="355414"/>
          </a:xfrm>
          <a:prstGeom prst="rect">
            <a:avLst/>
          </a:prstGeom>
          <a:ln>
            <a:noFill/>
          </a:ln>
          <a:extLst>
            <a:ext uri="{53640926-AAD7-44D8-BBD7-CCE9431645EC}">
              <a14:shadowObscured xmlns:a14="http://schemas.microsoft.com/office/drawing/2010/main"/>
            </a:ext>
          </a:extLst>
        </p:spPr>
      </p:pic>
      <p:sp>
        <p:nvSpPr>
          <p:cNvPr id="39" name="テキスト ボックス 36"/>
          <p:cNvSpPr txBox="1"/>
          <p:nvPr/>
        </p:nvSpPr>
        <p:spPr>
          <a:xfrm>
            <a:off x="-7437" y="29674"/>
            <a:ext cx="3877654"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lvl="0">
              <a:defRPr/>
            </a:pPr>
            <a:r>
              <a:rPr lang="en-US" altLang="ja-JP" sz="1100" dirty="0" smtClean="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Ⅱ</a:t>
            </a:r>
            <a:r>
              <a:rPr lang="ja-JP" altLang="en-US" sz="1100" dirty="0" smtClean="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　公民</a:t>
            </a:r>
            <a:r>
              <a:rPr lang="ja-JP" altLang="en-US"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連携</a:t>
            </a:r>
            <a:r>
              <a:rPr lang="en-US" altLang="ja-JP"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a:t>
            </a:r>
            <a:r>
              <a:rPr lang="ja-JP" altLang="en-US"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経営形態の</a:t>
            </a:r>
            <a:r>
              <a:rPr lang="ja-JP" altLang="en-US" sz="1100" dirty="0" smtClean="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見直し</a:t>
            </a:r>
            <a:r>
              <a:rPr lang="en-US" altLang="zh-CN"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a:t>
            </a:r>
            <a:r>
              <a:rPr lang="zh-CN" altLang="en-US"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独立行政法人化</a:t>
            </a:r>
            <a:r>
              <a:rPr lang="en-US" altLang="zh-CN" sz="1100" dirty="0" smtClean="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a:t>
            </a:r>
            <a:r>
              <a:rPr lang="ja-JP" altLang="en-US" sz="1100" dirty="0" smtClean="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・動物園</a:t>
            </a:r>
            <a:endParaRPr lang="zh-CN" altLang="en-US"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endParaRPr>
          </a:p>
        </p:txBody>
      </p:sp>
      <p:sp>
        <p:nvSpPr>
          <p:cNvPr id="6" name="スライド番号プレースホルダー 5"/>
          <p:cNvSpPr>
            <a:spLocks noGrp="1"/>
          </p:cNvSpPr>
          <p:nvPr>
            <p:ph type="sldNum" sz="quarter" idx="12"/>
          </p:nvPr>
        </p:nvSpPr>
        <p:spPr/>
        <p:txBody>
          <a:bodyPr/>
          <a:lstStyle/>
          <a:p>
            <a:fld id="{63BC356D-1576-478B-8647-1361C6E9DFF7}" type="slidenum">
              <a:rPr lang="ja-JP" altLang="en-US" smtClean="0"/>
              <a:pPr/>
              <a:t>148</a:t>
            </a:fld>
            <a:endParaRPr lang="ja-JP" altLang="en-US"/>
          </a:p>
        </p:txBody>
      </p:sp>
    </p:spTree>
    <p:extLst>
      <p:ext uri="{BB962C8B-B14F-4D97-AF65-F5344CB8AC3E}">
        <p14:creationId xmlns:p14="http://schemas.microsoft.com/office/powerpoint/2010/main" val="1261916544"/>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角丸四角形 16"/>
          <p:cNvSpPr/>
          <p:nvPr/>
        </p:nvSpPr>
        <p:spPr>
          <a:xfrm>
            <a:off x="5921829" y="1772816"/>
            <a:ext cx="2898643" cy="2160240"/>
          </a:xfrm>
          <a:prstGeom prst="roundRect">
            <a:avLst>
              <a:gd name="adj" fmla="val 0"/>
            </a:avLst>
          </a:prstGeom>
          <a:solidFill>
            <a:srgbClr val="66FFFF">
              <a:alpha val="50000"/>
            </a:srgb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graphicFrame>
        <p:nvGraphicFramePr>
          <p:cNvPr id="7" name="表 6"/>
          <p:cNvGraphicFramePr>
            <a:graphicFrameLocks noGrp="1"/>
          </p:cNvGraphicFramePr>
          <p:nvPr>
            <p:extLst>
              <p:ext uri="{D42A27DB-BD31-4B8C-83A1-F6EECF244321}">
                <p14:modId xmlns:p14="http://schemas.microsoft.com/office/powerpoint/2010/main" val="1120517853"/>
              </p:ext>
            </p:extLst>
          </p:nvPr>
        </p:nvGraphicFramePr>
        <p:xfrm>
          <a:off x="252478" y="1105435"/>
          <a:ext cx="8567993" cy="3078480"/>
        </p:xfrm>
        <a:graphic>
          <a:graphicData uri="http://schemas.openxmlformats.org/drawingml/2006/table">
            <a:tbl>
              <a:tblPr firstRow="1" bandRow="1">
                <a:tableStyleId>{5940675A-B579-460E-94D1-54222C63F5DA}</a:tableStyleId>
              </a:tblPr>
              <a:tblGrid>
                <a:gridCol w="507772">
                  <a:extLst>
                    <a:ext uri="{9D8B030D-6E8A-4147-A177-3AD203B41FA5}">
                      <a16:colId xmlns:a16="http://schemas.microsoft.com/office/drawing/2014/main" val="20000"/>
                    </a:ext>
                  </a:extLst>
                </a:gridCol>
                <a:gridCol w="1075446">
                  <a:extLst>
                    <a:ext uri="{9D8B030D-6E8A-4147-A177-3AD203B41FA5}">
                      <a16:colId xmlns:a16="http://schemas.microsoft.com/office/drawing/2014/main" val="20001"/>
                    </a:ext>
                  </a:extLst>
                </a:gridCol>
                <a:gridCol w="1753569">
                  <a:extLst>
                    <a:ext uri="{9D8B030D-6E8A-4147-A177-3AD203B41FA5}">
                      <a16:colId xmlns:a16="http://schemas.microsoft.com/office/drawing/2014/main" val="20002"/>
                    </a:ext>
                  </a:extLst>
                </a:gridCol>
                <a:gridCol w="2321243">
                  <a:extLst>
                    <a:ext uri="{9D8B030D-6E8A-4147-A177-3AD203B41FA5}">
                      <a16:colId xmlns:a16="http://schemas.microsoft.com/office/drawing/2014/main" val="20003"/>
                    </a:ext>
                  </a:extLst>
                </a:gridCol>
                <a:gridCol w="2909963">
                  <a:extLst>
                    <a:ext uri="{9D8B030D-6E8A-4147-A177-3AD203B41FA5}">
                      <a16:colId xmlns:a16="http://schemas.microsoft.com/office/drawing/2014/main" val="20004"/>
                    </a:ext>
                  </a:extLst>
                </a:gridCol>
              </a:tblGrid>
              <a:tr h="313200">
                <a:tc rowSpan="2">
                  <a:txBody>
                    <a:bodyPr/>
                    <a:lstStyle/>
                    <a:p>
                      <a:pPr algn="ctr"/>
                      <a:r>
                        <a:rPr kumimoji="1" lang="ja-JP" altLang="en-US" sz="900" dirty="0"/>
                        <a:t>新規・</a:t>
                      </a:r>
                      <a:endParaRPr kumimoji="1" lang="en-US" altLang="ja-JP" sz="900" dirty="0"/>
                    </a:p>
                    <a:p>
                      <a:pPr algn="ctr"/>
                      <a:r>
                        <a:rPr kumimoji="1" lang="ja-JP" altLang="en-US" sz="900" dirty="0"/>
                        <a:t>拡充</a:t>
                      </a:r>
                    </a:p>
                  </a:txBody>
                  <a:tcPr anchor="ctr"/>
                </a:tc>
                <a:tc rowSpan="2">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1400" dirty="0"/>
                        <a:t>項　目</a:t>
                      </a:r>
                    </a:p>
                  </a:txBody>
                  <a:tcPr anchor="ctr"/>
                </a:tc>
                <a:tc rowSpan="2">
                  <a:txBody>
                    <a:bodyPr/>
                    <a:lstStyle/>
                    <a:p>
                      <a:pPr algn="ctr"/>
                      <a:r>
                        <a:rPr kumimoji="1" lang="ja-JP" altLang="en-US" sz="1400" dirty="0"/>
                        <a:t>以前の状況</a:t>
                      </a:r>
                    </a:p>
                  </a:txBody>
                  <a:tcPr anchor="ctr"/>
                </a:tc>
                <a:tc gridSpan="2">
                  <a:txBody>
                    <a:bodyPr/>
                    <a:lstStyle/>
                    <a:p>
                      <a:pPr algn="ctr"/>
                      <a:r>
                        <a:rPr kumimoji="1" lang="ja-JP" altLang="en-US" sz="1600" dirty="0"/>
                        <a:t>現在の主な取組み</a:t>
                      </a:r>
                    </a:p>
                  </a:txBody>
                  <a:tcPr anchor="ctr">
                    <a:lnB w="12700" cap="flat" cmpd="sng" algn="ctr">
                      <a:solidFill>
                        <a:schemeClr val="tx1"/>
                      </a:solidFill>
                      <a:prstDash val="solid"/>
                      <a:round/>
                      <a:headEnd type="none" w="med" len="med"/>
                      <a:tailEnd type="none" w="med" len="med"/>
                    </a:lnB>
                  </a:tcPr>
                </a:tc>
                <a:tc hMerge="1">
                  <a:txBody>
                    <a:bodyPr/>
                    <a:lstStyle/>
                    <a:p>
                      <a:endParaRPr kumimoji="1" lang="ja-JP" altLang="en-US"/>
                    </a:p>
                  </a:txBody>
                  <a:tcPr/>
                </a:tc>
                <a:extLst>
                  <a:ext uri="{0D108BD9-81ED-4DB2-BD59-A6C34878D82A}">
                    <a16:rowId xmlns:a16="http://schemas.microsoft.com/office/drawing/2014/main" val="10000"/>
                  </a:ext>
                </a:extLst>
              </a:tr>
              <a:tr h="256254">
                <a:tc vMerge="1">
                  <a:txBody>
                    <a:bodyPr/>
                    <a:lstStyle/>
                    <a:p>
                      <a:endParaRPr kumimoji="1" lang="ja-JP" altLang="en-US"/>
                    </a:p>
                  </a:txBody>
                  <a:tcPr/>
                </a:tc>
                <a:tc vMerge="1">
                  <a:txBody>
                    <a:bodyPr/>
                    <a:lstStyle/>
                    <a:p>
                      <a:endParaRPr kumimoji="1" lang="ja-JP" altLang="en-US"/>
                    </a:p>
                  </a:txBody>
                  <a:tcPr/>
                </a:tc>
                <a:tc vMerge="1">
                  <a:txBody>
                    <a:bodyPr/>
                    <a:lstStyle/>
                    <a:p>
                      <a:endParaRPr kumimoji="1" lang="ja-JP" altLang="en-US"/>
                    </a:p>
                  </a:txBody>
                  <a:tcPr/>
                </a:tc>
                <a:tc>
                  <a:txBody>
                    <a:bodyPr/>
                    <a:lstStyle/>
                    <a:p>
                      <a:pPr algn="ctr"/>
                      <a:r>
                        <a:rPr kumimoji="1" lang="ja-JP" altLang="en-US" sz="1200" dirty="0"/>
                        <a:t>前回棚卸し時点（</a:t>
                      </a:r>
                      <a:r>
                        <a:rPr kumimoji="1" lang="en-US" altLang="ja-JP" sz="1200" dirty="0" smtClean="0"/>
                        <a:t>2018.3</a:t>
                      </a:r>
                      <a:r>
                        <a:rPr kumimoji="1" lang="ja-JP" altLang="en-US" sz="1200" dirty="0" smtClean="0"/>
                        <a:t>）</a:t>
                      </a:r>
                      <a:endParaRPr kumimoji="1" lang="ja-JP" altLang="en-US" sz="1200" dirty="0"/>
                    </a:p>
                  </a:txBody>
                  <a:tcPr anchor="ctr">
                    <a:lnR w="12700" cap="flat" cmpd="sng" algn="ctr">
                      <a:solidFill>
                        <a:schemeClr val="tx1"/>
                      </a:solidFill>
                      <a:prstDash val="lgDash"/>
                      <a:round/>
                      <a:headEnd type="none" w="med" len="med"/>
                      <a:tailEnd type="none" w="med" len="med"/>
                    </a:lnR>
                    <a:lnT w="12700" cap="flat" cmpd="sng" algn="ctr">
                      <a:solidFill>
                        <a:schemeClr val="tx1"/>
                      </a:solidFill>
                      <a:prstDash val="solid"/>
                      <a:round/>
                      <a:headEnd type="none" w="med" len="med"/>
                      <a:tailEnd type="none" w="med" len="med"/>
                    </a:lnT>
                  </a:tcPr>
                </a:tc>
                <a:tc>
                  <a:txBody>
                    <a:bodyPr/>
                    <a:lstStyle/>
                    <a:p>
                      <a:pPr algn="ctr"/>
                      <a:r>
                        <a:rPr kumimoji="1" lang="ja-JP" altLang="en-US" sz="1200" dirty="0"/>
                        <a:t>今回棚卸し時点（</a:t>
                      </a:r>
                      <a:r>
                        <a:rPr kumimoji="1" lang="en-US" altLang="ja-JP" sz="1200" dirty="0" smtClean="0"/>
                        <a:t>2022.11</a:t>
                      </a:r>
                      <a:r>
                        <a:rPr kumimoji="1" lang="ja-JP" altLang="en-US" sz="1200" dirty="0" smtClean="0"/>
                        <a:t>）</a:t>
                      </a:r>
                      <a:endParaRPr kumimoji="1" lang="ja-JP" altLang="en-US" sz="1600" dirty="0"/>
                    </a:p>
                  </a:txBody>
                  <a:tcPr anchor="ctr">
                    <a:lnL w="12700" cap="flat" cmpd="sng" algn="ctr">
                      <a:solidFill>
                        <a:schemeClr val="tx1"/>
                      </a:solidFill>
                      <a:prstDash val="lgDash"/>
                      <a:round/>
                      <a:headEnd type="none" w="med" len="med"/>
                      <a:tailEnd type="none" w="med" len="med"/>
                    </a:lnL>
                    <a:lnT w="12700" cap="flat" cmpd="sng" algn="ctr">
                      <a:solidFill>
                        <a:schemeClr val="tx1"/>
                      </a:solidFill>
                      <a:prstDash val="solid"/>
                      <a:round/>
                      <a:headEnd type="none" w="med" len="med"/>
                      <a:tailEnd type="none" w="med" len="med"/>
                    </a:lnT>
                  </a:tcPr>
                </a:tc>
                <a:extLst>
                  <a:ext uri="{0D108BD9-81ED-4DB2-BD59-A6C34878D82A}">
                    <a16:rowId xmlns:a16="http://schemas.microsoft.com/office/drawing/2014/main" val="10001"/>
                  </a:ext>
                </a:extLst>
              </a:tr>
              <a:tr h="2306288">
                <a:tc>
                  <a:txBody>
                    <a:bodyPr/>
                    <a:lstStyle/>
                    <a:p>
                      <a:pPr algn="ctr"/>
                      <a:r>
                        <a:rPr kumimoji="1" lang="ja-JP" altLang="en-US" sz="1100" dirty="0" smtClean="0"/>
                        <a:t>拡充</a:t>
                      </a:r>
                      <a:endParaRPr kumimoji="1" lang="ja-JP" altLang="en-US" sz="1100" dirty="0"/>
                    </a:p>
                  </a:txBody>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200" baseline="0" dirty="0"/>
                        <a:t>f</a:t>
                      </a:r>
                      <a:r>
                        <a:rPr kumimoji="1" lang="ja-JP" altLang="en-US" sz="1200" baseline="0" dirty="0"/>
                        <a:t>  児童生徒の</a:t>
                      </a:r>
                      <a:endParaRPr kumimoji="1" lang="en-US" altLang="ja-JP" sz="1200" baseline="0" dirty="0"/>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baseline="0" dirty="0"/>
                        <a:t>　急増に伴う教</a:t>
                      </a:r>
                      <a:endParaRPr kumimoji="1" lang="en-US" altLang="ja-JP" sz="1200" baseline="0" dirty="0"/>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baseline="0" dirty="0"/>
                        <a:t>　育環境</a:t>
                      </a:r>
                      <a:r>
                        <a:rPr kumimoji="1" lang="ja-JP" altLang="en-US" sz="1200" baseline="0" dirty="0" smtClean="0"/>
                        <a:t>改善</a:t>
                      </a:r>
                      <a:endParaRPr kumimoji="1" lang="en-US" altLang="ja-JP" sz="1200" baseline="0" dirty="0" smtClean="0"/>
                    </a:p>
                    <a:p>
                      <a:pPr marL="0" marR="0" indent="0" algn="l" defTabSz="914400" rtl="0" eaLnBrk="1" fontAlgn="auto" latinLnBrk="0" hangingPunct="1">
                        <a:lnSpc>
                          <a:spcPct val="100000"/>
                        </a:lnSpc>
                        <a:spcBef>
                          <a:spcPts val="0"/>
                        </a:spcBef>
                        <a:spcAft>
                          <a:spcPts val="0"/>
                        </a:spcAft>
                        <a:buClrTx/>
                        <a:buSzTx/>
                        <a:buFontTx/>
                        <a:buNone/>
                        <a:tabLst/>
                        <a:defRPr/>
                      </a:pPr>
                      <a:endParaRPr kumimoji="1" lang="ja-JP" altLang="en-US" sz="1200" dirty="0">
                        <a:solidFill>
                          <a:srgbClr val="FF0000"/>
                        </a:solidFill>
                      </a:endParaRPr>
                    </a:p>
                  </a:txBody>
                  <a:tcPr marL="36000" marR="36000" marT="36000" marB="36000"/>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altLang="ja-JP" sz="1200" dirty="0"/>
                        <a:t>6</a:t>
                      </a:r>
                      <a:r>
                        <a:rPr lang="ja-JP" altLang="en-US" sz="1200" dirty="0"/>
                        <a:t>年間の児童数推計をもとに計画的な校舎増築を実施</a:t>
                      </a:r>
                      <a:endParaRPr lang="en-US" altLang="ja-JP" sz="1200" dirty="0"/>
                    </a:p>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200" dirty="0" smtClean="0"/>
                        <a:t>（</a:t>
                      </a:r>
                      <a:r>
                        <a:rPr lang="en-US" altLang="ja-JP" sz="1200" dirty="0" smtClean="0"/>
                        <a:t>2011</a:t>
                      </a:r>
                      <a:r>
                        <a:rPr lang="ja-JP" altLang="en-US" sz="1200" dirty="0" smtClean="0"/>
                        <a:t>予算：－）</a:t>
                      </a:r>
                      <a:endParaRPr lang="en-US" altLang="ja-JP" sz="1200" dirty="0"/>
                    </a:p>
                  </a:txBody>
                  <a:tcPr/>
                </a:tc>
                <a:tc>
                  <a:txBody>
                    <a:bodyPr/>
                    <a:lstStyle/>
                    <a:p>
                      <a:r>
                        <a:rPr kumimoji="1" lang="en-US" altLang="ja-JP" sz="1200" b="0" i="0" u="none" strike="noStrike" kern="1200" baseline="0" dirty="0" smtClean="0">
                          <a:solidFill>
                            <a:schemeClr val="tx1"/>
                          </a:solidFill>
                          <a:latin typeface="+mn-lt"/>
                          <a:ea typeface="+mn-ea"/>
                          <a:cs typeface="+mn-cs"/>
                        </a:rPr>
                        <a:t>2017</a:t>
                      </a:r>
                      <a:r>
                        <a:rPr kumimoji="1" lang="ja-JP" altLang="en-US" sz="1200" b="0" i="0" u="none" strike="noStrike" kern="1200" baseline="0" dirty="0" smtClean="0">
                          <a:solidFill>
                            <a:schemeClr val="tx1"/>
                          </a:solidFill>
                          <a:latin typeface="+mn-lt"/>
                          <a:ea typeface="+mn-ea"/>
                          <a:cs typeface="+mn-cs"/>
                        </a:rPr>
                        <a:t>年</a:t>
                      </a:r>
                      <a:r>
                        <a:rPr kumimoji="1" lang="en-US" altLang="ja-JP" sz="1200" b="0" i="0" u="none" strike="noStrike" kern="1200" baseline="0" dirty="0" smtClean="0">
                          <a:solidFill>
                            <a:schemeClr val="tx1"/>
                          </a:solidFill>
                          <a:latin typeface="+mn-lt"/>
                          <a:ea typeface="+mn-ea"/>
                          <a:cs typeface="+mn-cs"/>
                        </a:rPr>
                        <a:t>5</a:t>
                      </a:r>
                      <a:r>
                        <a:rPr kumimoji="1" lang="ja-JP" altLang="en-US" sz="1200" b="0" i="0" u="none" strike="noStrike" kern="1200" baseline="0" dirty="0" smtClean="0">
                          <a:solidFill>
                            <a:schemeClr val="tx1"/>
                          </a:solidFill>
                          <a:latin typeface="+mn-lt"/>
                          <a:ea typeface="+mn-ea"/>
                          <a:cs typeface="+mn-cs"/>
                        </a:rPr>
                        <a:t>月に設置したプロジェクトチームの議論を踏まえ、北区、西区、中央区の小学校において、教室不足（</a:t>
                      </a:r>
                      <a:r>
                        <a:rPr kumimoji="1" lang="en-US" altLang="ja-JP" sz="1200" b="0" i="0" u="none" strike="noStrike" kern="1200" baseline="0" dirty="0" smtClean="0">
                          <a:solidFill>
                            <a:schemeClr val="tx1"/>
                          </a:solidFill>
                          <a:latin typeface="+mn-lt"/>
                          <a:ea typeface="+mn-ea"/>
                          <a:cs typeface="+mn-cs"/>
                        </a:rPr>
                        <a:t>163</a:t>
                      </a:r>
                      <a:r>
                        <a:rPr kumimoji="1" lang="ja-JP" altLang="en-US" sz="1200" b="0" i="0" u="none" strike="noStrike" kern="1200" baseline="0" dirty="0" smtClean="0">
                          <a:solidFill>
                            <a:schemeClr val="tx1"/>
                          </a:solidFill>
                          <a:latin typeface="+mn-lt"/>
                          <a:ea typeface="+mn-ea"/>
                          <a:cs typeface="+mn-cs"/>
                        </a:rPr>
                        <a:t>教室）が見込まれる学校の校舎の増築等の実施</a:t>
                      </a:r>
                    </a:p>
                    <a:p>
                      <a:r>
                        <a:rPr kumimoji="1" lang="ja-JP" altLang="en-US" sz="1200" b="0" i="0" u="none" strike="noStrike" kern="1200" baseline="0" dirty="0" smtClean="0">
                          <a:solidFill>
                            <a:schemeClr val="tx1"/>
                          </a:solidFill>
                          <a:latin typeface="+mn-lt"/>
                          <a:ea typeface="+mn-ea"/>
                          <a:cs typeface="+mn-cs"/>
                        </a:rPr>
                        <a:t>・</a:t>
                      </a:r>
                      <a:r>
                        <a:rPr kumimoji="1" lang="en-US" altLang="ja-JP" sz="1200" b="0" i="0" u="none" strike="noStrike" kern="1200" baseline="0" dirty="0" smtClean="0">
                          <a:solidFill>
                            <a:schemeClr val="tx1"/>
                          </a:solidFill>
                          <a:latin typeface="+mn-lt"/>
                          <a:ea typeface="+mn-ea"/>
                          <a:cs typeface="+mn-cs"/>
                        </a:rPr>
                        <a:t>2018</a:t>
                      </a:r>
                      <a:r>
                        <a:rPr kumimoji="1" lang="ja-JP" altLang="en-US" sz="1200" b="0" i="0" u="none" strike="noStrike" kern="1200" baseline="0" dirty="0" smtClean="0">
                          <a:solidFill>
                            <a:schemeClr val="tx1"/>
                          </a:solidFill>
                          <a:latin typeface="+mn-lt"/>
                          <a:ea typeface="+mn-ea"/>
                          <a:cs typeface="+mn-cs"/>
                        </a:rPr>
                        <a:t>年度は、不足教室の解消のため、実施設計（</a:t>
                      </a:r>
                      <a:r>
                        <a:rPr kumimoji="1" lang="en-US" altLang="ja-JP" sz="1200" b="0" i="0" u="none" strike="noStrike" kern="1200" baseline="0" dirty="0" smtClean="0">
                          <a:solidFill>
                            <a:schemeClr val="tx1"/>
                          </a:solidFill>
                          <a:latin typeface="+mn-lt"/>
                          <a:ea typeface="+mn-ea"/>
                          <a:cs typeface="+mn-cs"/>
                        </a:rPr>
                        <a:t>2</a:t>
                      </a:r>
                      <a:r>
                        <a:rPr kumimoji="1" lang="ja-JP" altLang="en-US" sz="1200" b="0" i="0" u="none" strike="noStrike" kern="1200" baseline="0" dirty="0" smtClean="0">
                          <a:solidFill>
                            <a:schemeClr val="tx1"/>
                          </a:solidFill>
                          <a:latin typeface="+mn-lt"/>
                          <a:ea typeface="+mn-ea"/>
                          <a:cs typeface="+mn-cs"/>
                        </a:rPr>
                        <a:t>校）、増築工事（</a:t>
                      </a:r>
                      <a:r>
                        <a:rPr kumimoji="1" lang="en-US" altLang="ja-JP" sz="1200" b="0" i="0" u="none" strike="noStrike" kern="1200" baseline="0" dirty="0" smtClean="0">
                          <a:solidFill>
                            <a:schemeClr val="tx1"/>
                          </a:solidFill>
                          <a:latin typeface="+mn-lt"/>
                          <a:ea typeface="+mn-ea"/>
                          <a:cs typeface="+mn-cs"/>
                        </a:rPr>
                        <a:t>6</a:t>
                      </a:r>
                      <a:r>
                        <a:rPr kumimoji="1" lang="ja-JP" altLang="en-US" sz="1200" b="0" i="0" u="none" strike="noStrike" kern="1200" baseline="0" dirty="0" smtClean="0">
                          <a:solidFill>
                            <a:schemeClr val="tx1"/>
                          </a:solidFill>
                          <a:latin typeface="+mn-lt"/>
                          <a:ea typeface="+mn-ea"/>
                          <a:cs typeface="+mn-cs"/>
                        </a:rPr>
                        <a:t>校、</a:t>
                      </a:r>
                      <a:r>
                        <a:rPr kumimoji="1" lang="en-US" altLang="ja-JP" sz="1200" b="0" i="0" u="none" strike="noStrike" kern="1200" baseline="0" dirty="0" smtClean="0">
                          <a:solidFill>
                            <a:schemeClr val="tx1"/>
                          </a:solidFill>
                          <a:latin typeface="+mn-lt"/>
                          <a:ea typeface="+mn-ea"/>
                          <a:cs typeface="+mn-cs"/>
                        </a:rPr>
                        <a:t>39</a:t>
                      </a:r>
                      <a:r>
                        <a:rPr kumimoji="1" lang="ja-JP" altLang="en-US" sz="1200" b="0" i="0" u="none" strike="noStrike" kern="1200" baseline="0" dirty="0" smtClean="0">
                          <a:solidFill>
                            <a:schemeClr val="tx1"/>
                          </a:solidFill>
                          <a:latin typeface="+mn-lt"/>
                          <a:ea typeface="+mn-ea"/>
                          <a:cs typeface="+mn-cs"/>
                        </a:rPr>
                        <a:t>教室）を実施</a:t>
                      </a:r>
                      <a:endParaRPr kumimoji="1" lang="en-US" altLang="ja-JP" sz="1200" b="0" i="0" u="none" strike="noStrike" kern="1200" baseline="0" dirty="0" smtClean="0">
                        <a:solidFill>
                          <a:schemeClr val="tx1"/>
                        </a:solidFill>
                        <a:latin typeface="+mn-lt"/>
                        <a:ea typeface="+mn-ea"/>
                        <a:cs typeface="+mn-cs"/>
                      </a:endParaRPr>
                    </a:p>
                    <a:p>
                      <a:r>
                        <a:rPr lang="ja-JP" altLang="en-US" sz="1200" dirty="0" smtClean="0">
                          <a:solidFill>
                            <a:schemeClr val="tx1"/>
                          </a:solidFill>
                        </a:rPr>
                        <a:t>（</a:t>
                      </a:r>
                      <a:r>
                        <a:rPr lang="en-US" altLang="ja-JP" sz="1200" u="sng" dirty="0" smtClean="0">
                          <a:solidFill>
                            <a:schemeClr val="tx1"/>
                          </a:solidFill>
                        </a:rPr>
                        <a:t>2018</a:t>
                      </a:r>
                      <a:r>
                        <a:rPr lang="ja-JP" altLang="en-US" sz="1200" u="sng" dirty="0" smtClean="0">
                          <a:solidFill>
                            <a:schemeClr val="tx1"/>
                          </a:solidFill>
                        </a:rPr>
                        <a:t>予算：</a:t>
                      </a:r>
                      <a:r>
                        <a:rPr lang="en-US" altLang="ja-JP" sz="1200" u="sng" dirty="0" smtClean="0">
                          <a:solidFill>
                            <a:schemeClr val="tx1"/>
                          </a:solidFill>
                        </a:rPr>
                        <a:t>8</a:t>
                      </a:r>
                      <a:r>
                        <a:rPr lang="ja-JP" altLang="en-US" sz="1200" u="sng" dirty="0" smtClean="0">
                          <a:solidFill>
                            <a:schemeClr val="tx1"/>
                          </a:solidFill>
                        </a:rPr>
                        <a:t>億円</a:t>
                      </a:r>
                      <a:r>
                        <a:rPr lang="ja-JP" altLang="en-US" sz="1200" dirty="0" smtClean="0">
                          <a:solidFill>
                            <a:schemeClr val="tx1"/>
                          </a:solidFill>
                        </a:rPr>
                        <a:t>）</a:t>
                      </a:r>
                      <a:endParaRPr kumimoji="1" lang="en-US" altLang="ja-JP" sz="1200"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dirty="0"/>
                    </a:p>
                  </a:txBody>
                  <a:tcPr>
                    <a:lnR w="12700" cap="flat" cmpd="sng" algn="ctr">
                      <a:solidFill>
                        <a:schemeClr val="tx1"/>
                      </a:solidFill>
                      <a:prstDash val="lgDash"/>
                      <a:round/>
                      <a:headEnd type="none" w="med" len="med"/>
                      <a:tailEnd type="none" w="med" len="med"/>
                    </a:lnR>
                    <a:lnBlToTr w="12700" cap="flat" cmpd="sng" algn="ctr">
                      <a:noFill/>
                      <a:prstDash val="solid"/>
                      <a:round/>
                      <a:headEnd type="none" w="med" len="med"/>
                      <a:tailEnd type="none" w="med" len="med"/>
                    </a:lnBlToTr>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kern="1200" dirty="0" smtClean="0">
                          <a:solidFill>
                            <a:schemeClr val="tx1"/>
                          </a:solidFill>
                          <a:latin typeface="+mn-lt"/>
                          <a:ea typeface="+mn-ea"/>
                          <a:cs typeface="+mn-cs"/>
                        </a:rPr>
                        <a:t>0</a:t>
                      </a:r>
                      <a:r>
                        <a:rPr kumimoji="1" lang="ja-JP" altLang="en-US" sz="1200" kern="1200" dirty="0" smtClean="0">
                          <a:solidFill>
                            <a:schemeClr val="tx1"/>
                          </a:solidFill>
                          <a:latin typeface="+mn-lt"/>
                          <a:ea typeface="+mn-ea"/>
                          <a:cs typeface="+mn-cs"/>
                        </a:rPr>
                        <a:t>歳が就学する</a:t>
                      </a:r>
                      <a:r>
                        <a:rPr kumimoji="1" lang="en-US" altLang="ja-JP" sz="1200" kern="1200" dirty="0" smtClean="0">
                          <a:solidFill>
                            <a:schemeClr val="tx1"/>
                          </a:solidFill>
                          <a:latin typeface="+mn-lt"/>
                          <a:ea typeface="+mn-ea"/>
                          <a:cs typeface="+mn-cs"/>
                        </a:rPr>
                        <a:t>6</a:t>
                      </a:r>
                      <a:r>
                        <a:rPr kumimoji="1" lang="ja-JP" altLang="en-US" sz="1200" kern="1200" dirty="0" smtClean="0">
                          <a:solidFill>
                            <a:schemeClr val="tx1"/>
                          </a:solidFill>
                          <a:latin typeface="+mn-lt"/>
                          <a:ea typeface="+mn-ea"/>
                          <a:cs typeface="+mn-cs"/>
                        </a:rPr>
                        <a:t>年後までの児童数推計と、</a:t>
                      </a:r>
                      <a:r>
                        <a:rPr kumimoji="1" lang="en-US" altLang="ja-JP" sz="1200" kern="1200" dirty="0" smtClean="0">
                          <a:solidFill>
                            <a:schemeClr val="tx1"/>
                          </a:solidFill>
                          <a:latin typeface="+mn-lt"/>
                          <a:ea typeface="+mn-ea"/>
                          <a:cs typeface="+mn-cs"/>
                        </a:rPr>
                        <a:t>2040</a:t>
                      </a:r>
                      <a:r>
                        <a:rPr kumimoji="1" lang="ja-JP" altLang="en-US" sz="1200" kern="1200" dirty="0" smtClean="0">
                          <a:solidFill>
                            <a:schemeClr val="tx1"/>
                          </a:solidFill>
                          <a:latin typeface="+mn-lt"/>
                          <a:ea typeface="+mn-ea"/>
                          <a:cs typeface="+mn-cs"/>
                        </a:rPr>
                        <a:t>年までの中長期的な児童数推計を一定の目安としつつ、増築等の必要な対応を行い、教室が不足しないよう取り組んでいる。</a:t>
                      </a:r>
                    </a:p>
                    <a:p>
                      <a:pPr marL="0" marR="0" lvl="0" indent="0" algn="l" defTabSz="914400" rtl="0" eaLnBrk="1" fontAlgn="auto" latinLnBrk="0" hangingPunct="1">
                        <a:lnSpc>
                          <a:spcPct val="100000"/>
                        </a:lnSpc>
                        <a:spcBef>
                          <a:spcPts val="0"/>
                        </a:spcBef>
                        <a:spcAft>
                          <a:spcPts val="0"/>
                        </a:spcAft>
                        <a:buClrTx/>
                        <a:buSzTx/>
                        <a:buFontTx/>
                        <a:buNone/>
                        <a:tabLst/>
                        <a:defRPr/>
                      </a:pPr>
                      <a:r>
                        <a:rPr lang="ja-JP" altLang="en-US" sz="1200" dirty="0" smtClean="0">
                          <a:solidFill>
                            <a:schemeClr val="tx1"/>
                          </a:solidFill>
                        </a:rPr>
                        <a:t>（</a:t>
                      </a:r>
                      <a:r>
                        <a:rPr lang="en-US" altLang="ja-JP" sz="1200" u="sng" dirty="0" smtClean="0">
                          <a:solidFill>
                            <a:schemeClr val="tx1"/>
                          </a:solidFill>
                        </a:rPr>
                        <a:t>2022</a:t>
                      </a:r>
                      <a:r>
                        <a:rPr lang="ja-JP" altLang="en-US" sz="1200" u="sng" dirty="0" smtClean="0">
                          <a:solidFill>
                            <a:schemeClr val="tx1"/>
                          </a:solidFill>
                        </a:rPr>
                        <a:t>予算：</a:t>
                      </a:r>
                      <a:r>
                        <a:rPr lang="en-US" altLang="ja-JP" sz="1200" u="sng" dirty="0" smtClean="0">
                          <a:solidFill>
                            <a:schemeClr val="tx1"/>
                          </a:solidFill>
                        </a:rPr>
                        <a:t>56</a:t>
                      </a:r>
                      <a:r>
                        <a:rPr lang="ja-JP" altLang="en-US" sz="1200" u="sng" dirty="0" smtClean="0">
                          <a:solidFill>
                            <a:schemeClr val="tx1"/>
                          </a:solidFill>
                        </a:rPr>
                        <a:t>億円</a:t>
                      </a:r>
                      <a:r>
                        <a:rPr lang="ja-JP" altLang="en-US" sz="1200" dirty="0" smtClean="0">
                          <a:solidFill>
                            <a:schemeClr val="tx1"/>
                          </a:solidFill>
                        </a:rPr>
                        <a:t>）</a:t>
                      </a:r>
                      <a:endParaRPr kumimoji="1" lang="en-US" altLang="ja-JP" sz="1200" dirty="0" smtClean="0">
                        <a:solidFill>
                          <a:schemeClr val="tx1"/>
                        </a:solidFill>
                      </a:endParaRPr>
                    </a:p>
                    <a:p>
                      <a:endParaRPr kumimoji="1" lang="en-US" altLang="ja-JP" sz="1200" kern="1200" dirty="0" smtClean="0">
                        <a:solidFill>
                          <a:schemeClr val="tx1"/>
                        </a:solidFill>
                        <a:latin typeface="+mn-lt"/>
                        <a:ea typeface="+mn-ea"/>
                        <a:cs typeface="+mn-cs"/>
                      </a:endParaRPr>
                    </a:p>
                    <a:p>
                      <a:r>
                        <a:rPr kumimoji="1" lang="en-US" altLang="ja-JP" sz="1200" kern="1200" dirty="0" smtClean="0">
                          <a:solidFill>
                            <a:schemeClr val="tx1"/>
                          </a:solidFill>
                          <a:latin typeface="+mn-lt"/>
                          <a:ea typeface="+mn-ea"/>
                          <a:cs typeface="+mn-cs"/>
                        </a:rPr>
                        <a:t>【</a:t>
                      </a:r>
                      <a:r>
                        <a:rPr kumimoji="1" lang="ja-JP" altLang="en-US" sz="1200" kern="1200" dirty="0" smtClean="0">
                          <a:solidFill>
                            <a:schemeClr val="tx1"/>
                          </a:solidFill>
                          <a:latin typeface="+mn-lt"/>
                          <a:ea typeface="+mn-ea"/>
                          <a:cs typeface="+mn-cs"/>
                        </a:rPr>
                        <a:t>取組実績</a:t>
                      </a:r>
                      <a:r>
                        <a:rPr kumimoji="1" lang="en-US" altLang="ja-JP" sz="1200" kern="1200" dirty="0" smtClean="0">
                          <a:solidFill>
                            <a:schemeClr val="tx1"/>
                          </a:solidFill>
                          <a:latin typeface="+mn-lt"/>
                          <a:ea typeface="+mn-ea"/>
                          <a:cs typeface="+mn-cs"/>
                        </a:rPr>
                        <a:t>】</a:t>
                      </a:r>
                    </a:p>
                    <a:p>
                      <a:r>
                        <a:rPr kumimoji="1" lang="en-US" altLang="ja-JP" sz="1200" kern="1200" dirty="0" smtClean="0">
                          <a:solidFill>
                            <a:schemeClr val="tx1"/>
                          </a:solidFill>
                          <a:latin typeface="+mn-lt"/>
                          <a:ea typeface="+mn-ea"/>
                          <a:cs typeface="+mn-cs"/>
                        </a:rPr>
                        <a:t>2019</a:t>
                      </a:r>
                      <a:r>
                        <a:rPr kumimoji="1" lang="ja-JP" altLang="en-US" sz="1200" kern="1200" dirty="0" smtClean="0">
                          <a:solidFill>
                            <a:schemeClr val="tx1"/>
                          </a:solidFill>
                          <a:latin typeface="+mn-lt"/>
                          <a:ea typeface="+mn-ea"/>
                          <a:cs typeface="+mn-cs"/>
                        </a:rPr>
                        <a:t>年度～</a:t>
                      </a:r>
                      <a:r>
                        <a:rPr kumimoji="1" lang="en-US" altLang="ja-JP" sz="1200" kern="1200" dirty="0" smtClean="0">
                          <a:solidFill>
                            <a:schemeClr val="tx1"/>
                          </a:solidFill>
                          <a:latin typeface="+mn-lt"/>
                          <a:ea typeface="+mn-ea"/>
                          <a:cs typeface="+mn-cs"/>
                        </a:rPr>
                        <a:t>2022</a:t>
                      </a:r>
                      <a:r>
                        <a:rPr kumimoji="1" lang="ja-JP" altLang="en-US" sz="1200" kern="1200" dirty="0" smtClean="0">
                          <a:solidFill>
                            <a:schemeClr val="tx1"/>
                          </a:solidFill>
                          <a:latin typeface="+mn-lt"/>
                          <a:ea typeface="+mn-ea"/>
                          <a:cs typeface="+mn-cs"/>
                        </a:rPr>
                        <a:t>年度</a:t>
                      </a:r>
                      <a:endParaRPr kumimoji="1" lang="en-US" altLang="ja-JP" sz="1200" kern="1200" dirty="0" smtClean="0">
                        <a:solidFill>
                          <a:schemeClr val="tx1"/>
                        </a:solidFill>
                        <a:latin typeface="+mn-lt"/>
                        <a:ea typeface="+mn-ea"/>
                        <a:cs typeface="+mn-cs"/>
                      </a:endParaRPr>
                    </a:p>
                    <a:p>
                      <a:r>
                        <a:rPr kumimoji="1" lang="ja-JP" altLang="en-US" sz="1200" kern="1200" dirty="0" smtClean="0">
                          <a:solidFill>
                            <a:schemeClr val="tx1"/>
                          </a:solidFill>
                          <a:latin typeface="+mn-lt"/>
                          <a:ea typeface="+mn-ea"/>
                          <a:cs typeface="+mn-cs"/>
                        </a:rPr>
                        <a:t>実施設計（</a:t>
                      </a:r>
                      <a:r>
                        <a:rPr kumimoji="1" lang="en-US" altLang="ja-JP" sz="1200" kern="1200" dirty="0" smtClean="0">
                          <a:solidFill>
                            <a:schemeClr val="tx1"/>
                          </a:solidFill>
                          <a:latin typeface="+mn-lt"/>
                          <a:ea typeface="+mn-ea"/>
                          <a:cs typeface="+mn-cs"/>
                        </a:rPr>
                        <a:t>9</a:t>
                      </a:r>
                      <a:r>
                        <a:rPr kumimoji="1" lang="ja-JP" altLang="en-US" sz="1200" kern="1200" dirty="0" smtClean="0">
                          <a:solidFill>
                            <a:schemeClr val="tx1"/>
                          </a:solidFill>
                          <a:latin typeface="+mn-lt"/>
                          <a:ea typeface="+mn-ea"/>
                          <a:cs typeface="+mn-cs"/>
                        </a:rPr>
                        <a:t>校）</a:t>
                      </a:r>
                      <a:endParaRPr kumimoji="1" lang="en-US" altLang="ja-JP" sz="1200" kern="1200" dirty="0" smtClean="0">
                        <a:solidFill>
                          <a:schemeClr val="tx1"/>
                        </a:solidFill>
                        <a:latin typeface="+mn-lt"/>
                        <a:ea typeface="+mn-ea"/>
                        <a:cs typeface="+mn-cs"/>
                      </a:endParaRPr>
                    </a:p>
                    <a:p>
                      <a:r>
                        <a:rPr kumimoji="1" lang="ja-JP" altLang="en-US" sz="1200" kern="1200" dirty="0" smtClean="0">
                          <a:solidFill>
                            <a:schemeClr val="tx1"/>
                          </a:solidFill>
                          <a:latin typeface="+mn-lt"/>
                          <a:ea typeface="+mn-ea"/>
                          <a:cs typeface="+mn-cs"/>
                        </a:rPr>
                        <a:t>増築工事（</a:t>
                      </a:r>
                      <a:r>
                        <a:rPr kumimoji="1" lang="en-US" altLang="ja-JP" sz="1200" kern="1200" dirty="0" smtClean="0">
                          <a:solidFill>
                            <a:schemeClr val="tx1"/>
                          </a:solidFill>
                          <a:latin typeface="+mn-lt"/>
                          <a:ea typeface="+mn-ea"/>
                          <a:cs typeface="+mn-cs"/>
                        </a:rPr>
                        <a:t>14</a:t>
                      </a:r>
                      <a:r>
                        <a:rPr kumimoji="1" lang="ja-JP" altLang="en-US" sz="1200" kern="1200" dirty="0" smtClean="0">
                          <a:solidFill>
                            <a:schemeClr val="tx1"/>
                          </a:solidFill>
                          <a:latin typeface="+mn-lt"/>
                          <a:ea typeface="+mn-ea"/>
                          <a:cs typeface="+mn-cs"/>
                        </a:rPr>
                        <a:t>校、</a:t>
                      </a:r>
                      <a:r>
                        <a:rPr kumimoji="1" lang="en-US" altLang="ja-JP" sz="1200" kern="1200" dirty="0" smtClean="0">
                          <a:solidFill>
                            <a:schemeClr val="tx1"/>
                          </a:solidFill>
                          <a:latin typeface="+mn-lt"/>
                          <a:ea typeface="+mn-ea"/>
                          <a:cs typeface="+mn-cs"/>
                        </a:rPr>
                        <a:t>175</a:t>
                      </a:r>
                      <a:r>
                        <a:rPr kumimoji="1" lang="ja-JP" altLang="en-US" sz="1200" kern="1200" dirty="0" smtClean="0">
                          <a:solidFill>
                            <a:schemeClr val="tx1"/>
                          </a:solidFill>
                          <a:latin typeface="+mn-lt"/>
                          <a:ea typeface="+mn-ea"/>
                          <a:cs typeface="+mn-cs"/>
                        </a:rPr>
                        <a:t>教室）</a:t>
                      </a:r>
                      <a:endParaRPr kumimoji="1" lang="en-US" altLang="ja-JP" sz="1200" kern="1200" dirty="0" smtClean="0">
                        <a:solidFill>
                          <a:schemeClr val="tx1"/>
                        </a:solidFill>
                        <a:latin typeface="+mn-lt"/>
                        <a:ea typeface="+mn-ea"/>
                        <a:cs typeface="+mn-cs"/>
                      </a:endParaRPr>
                    </a:p>
                    <a:p>
                      <a:endParaRPr kumimoji="1" lang="en-US" altLang="ja-JP" sz="1200" kern="1200" dirty="0" smtClean="0">
                        <a:solidFill>
                          <a:srgbClr val="FF0000"/>
                        </a:solidFill>
                        <a:latin typeface="+mn-lt"/>
                        <a:ea typeface="+mn-ea"/>
                        <a:cs typeface="+mn-cs"/>
                      </a:endParaRPr>
                    </a:p>
                    <a:p>
                      <a:endParaRPr kumimoji="1" lang="en-US" altLang="ja-JP" sz="1200" kern="1200" dirty="0" smtClean="0">
                        <a:solidFill>
                          <a:srgbClr val="FF0000"/>
                        </a:solidFill>
                        <a:latin typeface="+mn-lt"/>
                        <a:ea typeface="+mn-ea"/>
                        <a:cs typeface="+mn-cs"/>
                      </a:endParaRPr>
                    </a:p>
                  </a:txBody>
                  <a:tcPr>
                    <a:lnL w="12700" cap="flat" cmpd="sng" algn="ctr">
                      <a:solidFill>
                        <a:schemeClr val="tx1"/>
                      </a:solidFill>
                      <a:prstDash val="lgDash"/>
                      <a:round/>
                      <a:headEnd type="none" w="med" len="med"/>
                      <a:tailEnd type="none" w="med" len="med"/>
                    </a:lnL>
                  </a:tcPr>
                </a:tc>
                <a:extLst>
                  <a:ext uri="{0D108BD9-81ED-4DB2-BD59-A6C34878D82A}">
                    <a16:rowId xmlns:a16="http://schemas.microsoft.com/office/drawing/2014/main" val="10003"/>
                  </a:ext>
                </a:extLst>
              </a:tr>
            </a:tbl>
          </a:graphicData>
        </a:graphic>
      </p:graphicFrame>
      <p:sp>
        <p:nvSpPr>
          <p:cNvPr id="9" name="角丸四角形 8"/>
          <p:cNvSpPr/>
          <p:nvPr/>
        </p:nvSpPr>
        <p:spPr>
          <a:xfrm>
            <a:off x="279300" y="608573"/>
            <a:ext cx="1268364" cy="343689"/>
          </a:xfrm>
          <a:prstGeom prst="roundRect">
            <a:avLst/>
          </a:prstGeom>
          <a:noFill/>
          <a:effectLst/>
        </p:spPr>
        <p:style>
          <a:lnRef idx="1">
            <a:schemeClr val="accent1"/>
          </a:lnRef>
          <a:fillRef idx="2">
            <a:schemeClr val="accent1"/>
          </a:fillRef>
          <a:effectRef idx="1">
            <a:schemeClr val="accent1"/>
          </a:effectRef>
          <a:fontRef idx="minor">
            <a:schemeClr val="dk1"/>
          </a:fontRef>
        </p:style>
        <p:txBody>
          <a:bodyPr vert="horz"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教　育　</a:t>
            </a:r>
            <a:r>
              <a:rPr kumimoji="1" lang="ja-JP" altLang="en-US" sz="1800" b="1"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③</a:t>
            </a:r>
            <a:endParaRPr kumimoji="1" lang="ja-JP" altLang="en-US" sz="18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10" name="テキスト ボックス 9"/>
          <p:cNvSpPr txBox="1"/>
          <p:nvPr/>
        </p:nvSpPr>
        <p:spPr>
          <a:xfrm>
            <a:off x="251520" y="232182"/>
            <a:ext cx="7704856"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③　新規・拡充した施策・事業の概要</a:t>
            </a:r>
          </a:p>
        </p:txBody>
      </p:sp>
      <p:cxnSp>
        <p:nvCxnSpPr>
          <p:cNvPr id="11" name="直線コネクタ 10"/>
          <p:cNvCxnSpPr/>
          <p:nvPr/>
        </p:nvCxnSpPr>
        <p:spPr>
          <a:xfrm>
            <a:off x="251520" y="520214"/>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2" name="二等辺三角形 11"/>
          <p:cNvSpPr/>
          <p:nvPr/>
        </p:nvSpPr>
        <p:spPr>
          <a:xfrm rot="5400000">
            <a:off x="3469842" y="1190324"/>
            <a:ext cx="216024" cy="459980"/>
          </a:xfrm>
          <a:prstGeom prst="triangle">
            <a:avLst/>
          </a:prstGeom>
        </p:spPr>
        <p:style>
          <a:lnRef idx="1">
            <a:schemeClr val="accent2"/>
          </a:lnRef>
          <a:fillRef idx="2">
            <a:schemeClr val="accent2"/>
          </a:fillRef>
          <a:effectRef idx="1">
            <a:schemeClr val="accent2"/>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6" name="テキスト ボックス 36"/>
          <p:cNvSpPr txBox="1"/>
          <p:nvPr/>
        </p:nvSpPr>
        <p:spPr>
          <a:xfrm>
            <a:off x="55366" y="70266"/>
            <a:ext cx="3491880"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Ⅰ</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　政策の刷新・現役世代の重点投資（子育て</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教育）</a:t>
            </a:r>
          </a:p>
        </p:txBody>
      </p:sp>
      <p:sp>
        <p:nvSpPr>
          <p:cNvPr id="2" name="スライド番号プレースホルダー 1"/>
          <p:cNvSpPr>
            <a:spLocks noGrp="1"/>
          </p:cNvSpPr>
          <p:nvPr>
            <p:ph type="sldNum" sz="quarter" idx="12"/>
          </p:nvPr>
        </p:nvSpPr>
        <p:spPr/>
        <p:txBody>
          <a:bodyPr/>
          <a:lstStyle/>
          <a:p>
            <a:fld id="{CCEC3038-1CF1-4B63-9920-55248DCFBA97}" type="slidenum">
              <a:rPr kumimoji="1" lang="ja-JP" altLang="en-US" smtClean="0"/>
              <a:pPr/>
              <a:t>14</a:t>
            </a:fld>
            <a:endParaRPr kumimoji="1" lang="ja-JP" altLang="en-US"/>
          </a:p>
        </p:txBody>
      </p:sp>
    </p:spTree>
    <p:extLst>
      <p:ext uri="{BB962C8B-B14F-4D97-AF65-F5344CB8AC3E}">
        <p14:creationId xmlns:p14="http://schemas.microsoft.com/office/powerpoint/2010/main" val="1605884882"/>
      </p:ext>
    </p:extLst>
  </p:cSld>
  <p:clrMapOvr>
    <a:masterClrMapping/>
  </p:clrMapOvr>
  <p:timing>
    <p:tnLst>
      <p:par>
        <p:cTn id="1" dur="indefinite" restart="never" nodeType="tmRoot"/>
      </p:par>
    </p:tnLst>
  </p:timing>
</p:sld>
</file>

<file path=ppt/slides/slide1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6" name="二等辺三角形 135"/>
          <p:cNvSpPr/>
          <p:nvPr/>
        </p:nvSpPr>
        <p:spPr>
          <a:xfrm rot="5400000">
            <a:off x="1744642" y="5157034"/>
            <a:ext cx="288000" cy="288000"/>
          </a:xfrm>
          <a:prstGeom prs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chemeClr val="tx1"/>
              </a:solidFill>
            </a:endParaRPr>
          </a:p>
        </p:txBody>
      </p:sp>
      <p:grpSp>
        <p:nvGrpSpPr>
          <p:cNvPr id="6" name="グループ化 5"/>
          <p:cNvGrpSpPr/>
          <p:nvPr/>
        </p:nvGrpSpPr>
        <p:grpSpPr>
          <a:xfrm>
            <a:off x="0" y="1292482"/>
            <a:ext cx="9012200" cy="3005850"/>
            <a:chOff x="0" y="1292482"/>
            <a:chExt cx="9012200" cy="3005850"/>
          </a:xfrm>
        </p:grpSpPr>
        <p:grpSp>
          <p:nvGrpSpPr>
            <p:cNvPr id="3" name="グループ化 2"/>
            <p:cNvGrpSpPr/>
            <p:nvPr/>
          </p:nvGrpSpPr>
          <p:grpSpPr>
            <a:xfrm>
              <a:off x="154698" y="1681325"/>
              <a:ext cx="8857502" cy="2617007"/>
              <a:chOff x="-108520" y="1579013"/>
              <a:chExt cx="9317295" cy="2617007"/>
            </a:xfrm>
          </p:grpSpPr>
          <p:grpSp>
            <p:nvGrpSpPr>
              <p:cNvPr id="2" name="グループ化 1"/>
              <p:cNvGrpSpPr/>
              <p:nvPr/>
            </p:nvGrpSpPr>
            <p:grpSpPr>
              <a:xfrm>
                <a:off x="-108520" y="1579013"/>
                <a:ext cx="9317295" cy="2617007"/>
                <a:chOff x="-108520" y="1579013"/>
                <a:chExt cx="9317295" cy="2617007"/>
              </a:xfrm>
            </p:grpSpPr>
            <p:grpSp>
              <p:nvGrpSpPr>
                <p:cNvPr id="22" name="グループ化 21"/>
                <p:cNvGrpSpPr/>
                <p:nvPr/>
              </p:nvGrpSpPr>
              <p:grpSpPr>
                <a:xfrm>
                  <a:off x="-108519" y="2793689"/>
                  <a:ext cx="9292197" cy="828000"/>
                  <a:chOff x="272480" y="5805264"/>
                  <a:chExt cx="9292197" cy="828000"/>
                </a:xfrm>
              </p:grpSpPr>
              <p:sp>
                <p:nvSpPr>
                  <p:cNvPr id="20" name="正方形/長方形 19"/>
                  <p:cNvSpPr/>
                  <p:nvPr/>
                </p:nvSpPr>
                <p:spPr>
                  <a:xfrm>
                    <a:off x="272480" y="5913248"/>
                    <a:ext cx="1654871" cy="576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r>
                      <a:rPr lang="ja-JP" altLang="en-US" sz="1600" dirty="0">
                        <a:solidFill>
                          <a:schemeClr val="tx1"/>
                        </a:solidFill>
                        <a:latin typeface="Meiryo UI" panose="020B0604030504040204" pitchFamily="50" charset="-128"/>
                        <a:ea typeface="Meiryo UI" panose="020B0604030504040204" pitchFamily="50" charset="-128"/>
                      </a:rPr>
                      <a:t>調査研究機能</a:t>
                    </a:r>
                    <a:endParaRPr lang="en-US" altLang="ja-JP" sz="1600" dirty="0">
                      <a:solidFill>
                        <a:schemeClr val="tx1"/>
                      </a:solidFill>
                      <a:latin typeface="Meiryo UI" panose="020B0604030504040204" pitchFamily="50" charset="-128"/>
                      <a:ea typeface="Meiryo UI" panose="020B0604030504040204" pitchFamily="50" charset="-128"/>
                    </a:endParaRPr>
                  </a:p>
                  <a:p>
                    <a:pPr algn="ctr"/>
                    <a:r>
                      <a:rPr lang="ja-JP" altLang="en-US" sz="1600" dirty="0">
                        <a:solidFill>
                          <a:schemeClr val="tx1"/>
                        </a:solidFill>
                        <a:latin typeface="Meiryo UI" panose="020B0604030504040204" pitchFamily="50" charset="-128"/>
                        <a:ea typeface="Meiryo UI" panose="020B0604030504040204" pitchFamily="50" charset="-128"/>
                      </a:rPr>
                      <a:t>国際交流機能</a:t>
                    </a:r>
                    <a:endParaRPr lang="en-US" altLang="ja-JP" sz="1600" dirty="0">
                      <a:solidFill>
                        <a:schemeClr val="tx1"/>
                      </a:solidFill>
                      <a:latin typeface="Meiryo UI" panose="020B0604030504040204" pitchFamily="50" charset="-128"/>
                      <a:ea typeface="Meiryo UI" panose="020B0604030504040204" pitchFamily="50" charset="-128"/>
                    </a:endParaRPr>
                  </a:p>
                </p:txBody>
              </p:sp>
              <p:sp>
                <p:nvSpPr>
                  <p:cNvPr id="50" name="正方形/長方形 49"/>
                  <p:cNvSpPr/>
                  <p:nvPr/>
                </p:nvSpPr>
                <p:spPr>
                  <a:xfrm>
                    <a:off x="2302151" y="5838280"/>
                    <a:ext cx="3060000" cy="72923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just"/>
                    <a:r>
                      <a:rPr lang="ja-JP" altLang="en-US" sz="1400" dirty="0">
                        <a:solidFill>
                          <a:schemeClr val="tx1"/>
                        </a:solidFill>
                        <a:latin typeface="Meiryo UI" panose="020B0604030504040204" pitchFamily="50" charset="-128"/>
                        <a:ea typeface="Meiryo UI" panose="020B0604030504040204" pitchFamily="50" charset="-128"/>
                      </a:rPr>
                      <a:t>種の保存や生物多様性の保全など</a:t>
                    </a:r>
                    <a:endParaRPr lang="en-US" altLang="ja-JP" sz="1400" dirty="0">
                      <a:solidFill>
                        <a:schemeClr val="tx1"/>
                      </a:solidFill>
                      <a:latin typeface="Meiryo UI" panose="020B0604030504040204" pitchFamily="50" charset="-128"/>
                      <a:ea typeface="Meiryo UI" panose="020B0604030504040204" pitchFamily="50" charset="-128"/>
                    </a:endParaRPr>
                  </a:p>
                  <a:p>
                    <a:pPr algn="just"/>
                    <a:r>
                      <a:rPr lang="ja-JP" altLang="en-US" sz="1400" dirty="0">
                        <a:solidFill>
                          <a:schemeClr val="tx1"/>
                        </a:solidFill>
                        <a:latin typeface="Meiryo UI" panose="020B0604030504040204" pitchFamily="50" charset="-128"/>
                        <a:ea typeface="Meiryo UI" panose="020B0604030504040204" pitchFamily="50" charset="-128"/>
                      </a:rPr>
                      <a:t>世界的な課題に対する研究の実施</a:t>
                    </a:r>
                    <a:endParaRPr lang="en-US" altLang="ja-JP" sz="1400" dirty="0">
                      <a:solidFill>
                        <a:schemeClr val="tx1"/>
                      </a:solidFill>
                      <a:latin typeface="Meiryo UI" panose="020B0604030504040204" pitchFamily="50" charset="-128"/>
                      <a:ea typeface="Meiryo UI" panose="020B0604030504040204" pitchFamily="50" charset="-128"/>
                    </a:endParaRPr>
                  </a:p>
                  <a:p>
                    <a:pPr algn="just"/>
                    <a:r>
                      <a:rPr lang="ja-JP" altLang="en-US" sz="1400" dirty="0">
                        <a:solidFill>
                          <a:schemeClr val="tx1"/>
                        </a:solidFill>
                        <a:latin typeface="Meiryo UI" panose="020B0604030504040204" pitchFamily="50" charset="-128"/>
                        <a:ea typeface="Meiryo UI" panose="020B0604030504040204" pitchFamily="50" charset="-128"/>
                      </a:rPr>
                      <a:t>海外の園館との積極的な国際交流</a:t>
                    </a:r>
                    <a:endParaRPr lang="en-US" altLang="ja-JP" sz="1400" dirty="0">
                      <a:solidFill>
                        <a:schemeClr val="tx1"/>
                      </a:solidFill>
                      <a:latin typeface="Meiryo UI" panose="020B0604030504040204" pitchFamily="50" charset="-128"/>
                      <a:ea typeface="Meiryo UI" panose="020B0604030504040204" pitchFamily="50" charset="-128"/>
                    </a:endParaRPr>
                  </a:p>
                </p:txBody>
              </p:sp>
              <p:sp>
                <p:nvSpPr>
                  <p:cNvPr id="53" name="正方形/長方形 52"/>
                  <p:cNvSpPr/>
                  <p:nvPr/>
                </p:nvSpPr>
                <p:spPr>
                  <a:xfrm>
                    <a:off x="5745088" y="5838280"/>
                    <a:ext cx="3743424" cy="72923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ja-JP" altLang="en-US" sz="1500" dirty="0">
                        <a:solidFill>
                          <a:schemeClr val="tx1"/>
                        </a:solidFill>
                        <a:latin typeface="Meiryo UI" panose="020B0604030504040204" pitchFamily="50" charset="-128"/>
                        <a:ea typeface="Meiryo UI" panose="020B0604030504040204" pitchFamily="50" charset="-128"/>
                      </a:rPr>
                      <a:t>動物園業界におけるプレゼンスと信用の向上</a:t>
                    </a:r>
                    <a:endParaRPr lang="en-US" altLang="ja-JP" sz="1500" dirty="0">
                      <a:solidFill>
                        <a:schemeClr val="tx1"/>
                      </a:solidFill>
                      <a:latin typeface="Meiryo UI" panose="020B0604030504040204" pitchFamily="50" charset="-128"/>
                      <a:ea typeface="Meiryo UI" panose="020B0604030504040204" pitchFamily="50" charset="-128"/>
                    </a:endParaRPr>
                  </a:p>
                  <a:p>
                    <a:r>
                      <a:rPr lang="ja-JP" altLang="en-US" sz="1500" dirty="0">
                        <a:solidFill>
                          <a:schemeClr val="tx1"/>
                        </a:solidFill>
                        <a:latin typeface="Meiryo UI" panose="020B0604030504040204" pitchFamily="50" charset="-128"/>
                        <a:ea typeface="Meiryo UI" panose="020B0604030504040204" pitchFamily="50" charset="-128"/>
                      </a:rPr>
                      <a:t>安定的な動物確保</a:t>
                    </a:r>
                    <a:endParaRPr lang="en-US" altLang="ja-JP" sz="1500" dirty="0">
                      <a:solidFill>
                        <a:schemeClr val="tx1"/>
                      </a:solidFill>
                      <a:latin typeface="Meiryo UI" panose="020B0604030504040204" pitchFamily="50" charset="-128"/>
                      <a:ea typeface="Meiryo UI" panose="020B0604030504040204" pitchFamily="50" charset="-128"/>
                    </a:endParaRPr>
                  </a:p>
                </p:txBody>
              </p:sp>
              <p:sp>
                <p:nvSpPr>
                  <p:cNvPr id="5" name="正方形/長方形 4"/>
                  <p:cNvSpPr/>
                  <p:nvPr/>
                </p:nvSpPr>
                <p:spPr>
                  <a:xfrm>
                    <a:off x="272480" y="5805264"/>
                    <a:ext cx="9292197" cy="828000"/>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p>
                </p:txBody>
              </p:sp>
            </p:grpSp>
            <p:grpSp>
              <p:nvGrpSpPr>
                <p:cNvPr id="25" name="グループ化 24"/>
                <p:cNvGrpSpPr/>
                <p:nvPr/>
              </p:nvGrpSpPr>
              <p:grpSpPr>
                <a:xfrm>
                  <a:off x="-108519" y="3619932"/>
                  <a:ext cx="9292197" cy="576088"/>
                  <a:chOff x="272480" y="4941168"/>
                  <a:chExt cx="9292197" cy="576088"/>
                </a:xfrm>
              </p:grpSpPr>
              <p:sp>
                <p:nvSpPr>
                  <p:cNvPr id="18" name="正方形/長方形 17"/>
                  <p:cNvSpPr/>
                  <p:nvPr/>
                </p:nvSpPr>
                <p:spPr>
                  <a:xfrm>
                    <a:off x="272480" y="5053517"/>
                    <a:ext cx="1669671" cy="360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r>
                      <a:rPr lang="ja-JP" altLang="en-US" sz="1600" dirty="0">
                        <a:solidFill>
                          <a:schemeClr val="tx1"/>
                        </a:solidFill>
                        <a:latin typeface="Meiryo UI" panose="020B0604030504040204" pitchFamily="50" charset="-128"/>
                        <a:ea typeface="Meiryo UI" panose="020B0604030504040204" pitchFamily="50" charset="-128"/>
                      </a:rPr>
                      <a:t>教育普及機能</a:t>
                    </a:r>
                    <a:endParaRPr lang="en-US" altLang="ja-JP" sz="1600" dirty="0">
                      <a:solidFill>
                        <a:schemeClr val="tx1"/>
                      </a:solidFill>
                      <a:latin typeface="Meiryo UI" panose="020B0604030504040204" pitchFamily="50" charset="-128"/>
                      <a:ea typeface="Meiryo UI" panose="020B0604030504040204" pitchFamily="50" charset="-128"/>
                    </a:endParaRPr>
                  </a:p>
                </p:txBody>
              </p:sp>
              <p:sp>
                <p:nvSpPr>
                  <p:cNvPr id="46" name="正方形/長方形 45"/>
                  <p:cNvSpPr/>
                  <p:nvPr/>
                </p:nvSpPr>
                <p:spPr>
                  <a:xfrm>
                    <a:off x="2288703" y="4941255"/>
                    <a:ext cx="3096385" cy="57600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r>
                      <a:rPr lang="ja-JP" altLang="en-US" sz="1500" dirty="0">
                        <a:solidFill>
                          <a:schemeClr val="tx1"/>
                        </a:solidFill>
                        <a:latin typeface="Meiryo UI" panose="020B0604030504040204" pitchFamily="50" charset="-128"/>
                        <a:ea typeface="Meiryo UI" panose="020B0604030504040204" pitchFamily="50" charset="-128"/>
                      </a:rPr>
                      <a:t>学校園の課外授業等の受入回数、園内ガイドの実施回数の増加</a:t>
                    </a:r>
                    <a:endParaRPr lang="en-US" altLang="ja-JP" sz="1500" dirty="0">
                      <a:solidFill>
                        <a:schemeClr val="tx1"/>
                      </a:solidFill>
                      <a:latin typeface="Meiryo UI" panose="020B0604030504040204" pitchFamily="50" charset="-128"/>
                      <a:ea typeface="Meiryo UI" panose="020B0604030504040204" pitchFamily="50" charset="-128"/>
                    </a:endParaRPr>
                  </a:p>
                </p:txBody>
              </p:sp>
              <p:sp>
                <p:nvSpPr>
                  <p:cNvPr id="52" name="正方形/長方形 51"/>
                  <p:cNvSpPr/>
                  <p:nvPr/>
                </p:nvSpPr>
                <p:spPr>
                  <a:xfrm>
                    <a:off x="5773773" y="5019430"/>
                    <a:ext cx="3096000" cy="44677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ja-JP" altLang="en-US" sz="1600" dirty="0">
                        <a:solidFill>
                          <a:schemeClr val="tx1"/>
                        </a:solidFill>
                        <a:latin typeface="Meiryo UI" panose="020B0604030504040204" pitchFamily="50" charset="-128"/>
                        <a:ea typeface="Meiryo UI" panose="020B0604030504040204" pitchFamily="50" charset="-128"/>
                      </a:rPr>
                      <a:t>環境教育の機会の拡大</a:t>
                    </a:r>
                    <a:endParaRPr lang="en-US" altLang="ja-JP" sz="1600" dirty="0">
                      <a:solidFill>
                        <a:schemeClr val="tx1"/>
                      </a:solidFill>
                      <a:latin typeface="Meiryo UI" panose="020B0604030504040204" pitchFamily="50" charset="-128"/>
                      <a:ea typeface="Meiryo UI" panose="020B0604030504040204" pitchFamily="50" charset="-128"/>
                    </a:endParaRPr>
                  </a:p>
                </p:txBody>
              </p:sp>
              <p:sp>
                <p:nvSpPr>
                  <p:cNvPr id="54" name="正方形/長方形 53"/>
                  <p:cNvSpPr/>
                  <p:nvPr/>
                </p:nvSpPr>
                <p:spPr>
                  <a:xfrm>
                    <a:off x="272480" y="4941168"/>
                    <a:ext cx="9292197" cy="576000"/>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p>
                </p:txBody>
              </p:sp>
            </p:grpSp>
            <p:grpSp>
              <p:nvGrpSpPr>
                <p:cNvPr id="30" name="グループ化 29"/>
                <p:cNvGrpSpPr/>
                <p:nvPr/>
              </p:nvGrpSpPr>
              <p:grpSpPr>
                <a:xfrm>
                  <a:off x="-108519" y="1929276"/>
                  <a:ext cx="9292197" cy="864120"/>
                  <a:chOff x="272480" y="3789016"/>
                  <a:chExt cx="9292197" cy="864120"/>
                </a:xfrm>
              </p:grpSpPr>
              <p:sp>
                <p:nvSpPr>
                  <p:cNvPr id="16" name="正方形/長方形 15"/>
                  <p:cNvSpPr/>
                  <p:nvPr/>
                </p:nvSpPr>
                <p:spPr>
                  <a:xfrm>
                    <a:off x="272480" y="4005040"/>
                    <a:ext cx="1652635" cy="360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r>
                      <a:rPr lang="ja-JP" altLang="en-US" sz="1600" dirty="0">
                        <a:solidFill>
                          <a:schemeClr val="tx1"/>
                        </a:solidFill>
                        <a:latin typeface="Meiryo UI" panose="020B0604030504040204" pitchFamily="50" charset="-128"/>
                        <a:ea typeface="Meiryo UI" panose="020B0604030504040204" pitchFamily="50" charset="-128"/>
                      </a:rPr>
                      <a:t>飼育管理機能</a:t>
                    </a:r>
                    <a:endParaRPr lang="en-US" altLang="ja-JP" sz="1600" dirty="0">
                      <a:solidFill>
                        <a:schemeClr val="tx1"/>
                      </a:solidFill>
                      <a:latin typeface="Meiryo UI" panose="020B0604030504040204" pitchFamily="50" charset="-128"/>
                      <a:ea typeface="Meiryo UI" panose="020B0604030504040204" pitchFamily="50" charset="-128"/>
                    </a:endParaRPr>
                  </a:p>
                </p:txBody>
              </p:sp>
              <p:sp>
                <p:nvSpPr>
                  <p:cNvPr id="40" name="正方形/長方形 39"/>
                  <p:cNvSpPr/>
                  <p:nvPr/>
                </p:nvSpPr>
                <p:spPr>
                  <a:xfrm>
                    <a:off x="2288704" y="3789016"/>
                    <a:ext cx="3060000" cy="864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r>
                      <a:rPr lang="ja-JP" altLang="en-US" sz="1600" dirty="0">
                        <a:solidFill>
                          <a:schemeClr val="tx1"/>
                        </a:solidFill>
                        <a:latin typeface="Meiryo UI" panose="020B0604030504040204" pitchFamily="50" charset="-128"/>
                        <a:ea typeface="Meiryo UI" panose="020B0604030504040204" pitchFamily="50" charset="-128"/>
                      </a:rPr>
                      <a:t>動物福祉に配慮した</a:t>
                    </a:r>
                    <a:endParaRPr lang="en-US" altLang="ja-JP" sz="1600" dirty="0">
                      <a:solidFill>
                        <a:schemeClr val="tx1"/>
                      </a:solidFill>
                      <a:latin typeface="Meiryo UI" panose="020B0604030504040204" pitchFamily="50" charset="-128"/>
                      <a:ea typeface="Meiryo UI" panose="020B0604030504040204" pitchFamily="50" charset="-128"/>
                    </a:endParaRPr>
                  </a:p>
                  <a:p>
                    <a:r>
                      <a:rPr lang="ja-JP" altLang="en-US" sz="1600" dirty="0">
                        <a:solidFill>
                          <a:schemeClr val="tx1"/>
                        </a:solidFill>
                        <a:latin typeface="Meiryo UI" panose="020B0604030504040204" pitchFamily="50" charset="-128"/>
                        <a:ea typeface="Meiryo UI" panose="020B0604030504040204" pitchFamily="50" charset="-128"/>
                      </a:rPr>
                      <a:t>生活の質を高める飼育の実施</a:t>
                    </a:r>
                    <a:endParaRPr lang="en-US" altLang="ja-JP" sz="1600" dirty="0">
                      <a:solidFill>
                        <a:schemeClr val="tx1"/>
                      </a:solidFill>
                      <a:latin typeface="Meiryo UI" panose="020B0604030504040204" pitchFamily="50" charset="-128"/>
                      <a:ea typeface="Meiryo UI" panose="020B0604030504040204" pitchFamily="50" charset="-128"/>
                    </a:endParaRPr>
                  </a:p>
                  <a:p>
                    <a:r>
                      <a:rPr lang="ja-JP" altLang="en-US" sz="1600" dirty="0">
                        <a:solidFill>
                          <a:schemeClr val="tx1"/>
                        </a:solidFill>
                        <a:latin typeface="Meiryo UI" panose="020B0604030504040204" pitchFamily="50" charset="-128"/>
                        <a:ea typeface="Meiryo UI" panose="020B0604030504040204" pitchFamily="50" charset="-128"/>
                      </a:rPr>
                      <a:t>繁殖技術の向上</a:t>
                    </a:r>
                    <a:endParaRPr lang="en-US" altLang="ja-JP" sz="1600" dirty="0">
                      <a:solidFill>
                        <a:schemeClr val="tx1"/>
                      </a:solidFill>
                      <a:latin typeface="Meiryo UI" panose="020B0604030504040204" pitchFamily="50" charset="-128"/>
                      <a:ea typeface="Meiryo UI" panose="020B0604030504040204" pitchFamily="50" charset="-128"/>
                    </a:endParaRPr>
                  </a:p>
                </p:txBody>
              </p:sp>
              <p:sp>
                <p:nvSpPr>
                  <p:cNvPr id="42" name="正方形/長方形 41"/>
                  <p:cNvSpPr/>
                  <p:nvPr/>
                </p:nvSpPr>
                <p:spPr>
                  <a:xfrm>
                    <a:off x="5745088" y="3789136"/>
                    <a:ext cx="3816000" cy="864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p>
                    <a:r>
                      <a:rPr lang="ja-JP" altLang="en-US" sz="1600" dirty="0">
                        <a:solidFill>
                          <a:schemeClr val="tx1"/>
                        </a:solidFill>
                        <a:latin typeface="Meiryo UI" panose="020B0604030504040204" pitchFamily="50" charset="-128"/>
                        <a:ea typeface="Meiryo UI" panose="020B0604030504040204" pitchFamily="50" charset="-128"/>
                      </a:rPr>
                      <a:t>動物本来の行動が観覧できる環境の提供</a:t>
                    </a:r>
                    <a:endParaRPr lang="en-US" altLang="ja-JP" sz="1600" dirty="0">
                      <a:solidFill>
                        <a:schemeClr val="tx1"/>
                      </a:solidFill>
                      <a:latin typeface="Meiryo UI" panose="020B0604030504040204" pitchFamily="50" charset="-128"/>
                      <a:ea typeface="Meiryo UI" panose="020B0604030504040204" pitchFamily="50" charset="-128"/>
                    </a:endParaRPr>
                  </a:p>
                  <a:p>
                    <a:r>
                      <a:rPr lang="ja-JP" altLang="en-US" sz="1600" dirty="0">
                        <a:solidFill>
                          <a:schemeClr val="tx1"/>
                        </a:solidFill>
                        <a:latin typeface="Meiryo UI" panose="020B0604030504040204" pitchFamily="50" charset="-128"/>
                        <a:ea typeface="Meiryo UI" panose="020B0604030504040204" pitchFamily="50" charset="-128"/>
                      </a:rPr>
                      <a:t>他園からの評価の向上</a:t>
                    </a:r>
                    <a:endParaRPr lang="en-US" altLang="ja-JP" sz="1600" dirty="0">
                      <a:solidFill>
                        <a:schemeClr val="tx1"/>
                      </a:solidFill>
                      <a:latin typeface="Meiryo UI" panose="020B0604030504040204" pitchFamily="50" charset="-128"/>
                      <a:ea typeface="Meiryo UI" panose="020B0604030504040204" pitchFamily="50" charset="-128"/>
                    </a:endParaRPr>
                  </a:p>
                  <a:p>
                    <a:r>
                      <a:rPr lang="ja-JP" altLang="en-US" sz="1600" dirty="0">
                        <a:solidFill>
                          <a:schemeClr val="tx1"/>
                        </a:solidFill>
                        <a:latin typeface="Meiryo UI" panose="020B0604030504040204" pitchFamily="50" charset="-128"/>
                        <a:ea typeface="Meiryo UI" panose="020B0604030504040204" pitchFamily="50" charset="-128"/>
                      </a:rPr>
                      <a:t>安定的な動物確保</a:t>
                    </a:r>
                    <a:endParaRPr lang="en-US" altLang="ja-JP" sz="1600" dirty="0">
                      <a:solidFill>
                        <a:schemeClr val="tx1"/>
                      </a:solidFill>
                      <a:latin typeface="Meiryo UI" panose="020B0604030504040204" pitchFamily="50" charset="-128"/>
                      <a:ea typeface="Meiryo UI" panose="020B0604030504040204" pitchFamily="50" charset="-128"/>
                    </a:endParaRPr>
                  </a:p>
                </p:txBody>
              </p:sp>
              <p:sp>
                <p:nvSpPr>
                  <p:cNvPr id="56" name="正方形/長方形 55"/>
                  <p:cNvSpPr/>
                  <p:nvPr/>
                </p:nvSpPr>
                <p:spPr>
                  <a:xfrm>
                    <a:off x="272480" y="3789040"/>
                    <a:ext cx="9292197" cy="864000"/>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p>
                </p:txBody>
              </p:sp>
            </p:grpSp>
            <p:sp>
              <p:nvSpPr>
                <p:cNvPr id="62" name="正方形/長方形 61"/>
                <p:cNvSpPr/>
                <p:nvPr/>
              </p:nvSpPr>
              <p:spPr>
                <a:xfrm>
                  <a:off x="-108520" y="1579053"/>
                  <a:ext cx="1656000" cy="3600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r>
                    <a:rPr lang="ja-JP" altLang="en-US" sz="1600" dirty="0">
                      <a:solidFill>
                        <a:schemeClr val="bg1"/>
                      </a:solidFill>
                      <a:latin typeface="Meiryo UI" panose="020B0604030504040204" pitchFamily="50" charset="-128"/>
                      <a:ea typeface="Meiryo UI" panose="020B0604030504040204" pitchFamily="50" charset="-128"/>
                    </a:rPr>
                    <a:t>強化する機能</a:t>
                  </a:r>
                  <a:endParaRPr lang="en-US" altLang="ja-JP" sz="1600" dirty="0">
                    <a:solidFill>
                      <a:schemeClr val="bg1"/>
                    </a:solidFill>
                    <a:latin typeface="Meiryo UI" panose="020B0604030504040204" pitchFamily="50" charset="-128"/>
                    <a:ea typeface="Meiryo UI" panose="020B0604030504040204" pitchFamily="50" charset="-128"/>
                  </a:endParaRPr>
                </a:p>
              </p:txBody>
            </p:sp>
            <p:sp>
              <p:nvSpPr>
                <p:cNvPr id="63" name="正方形/長方形 62"/>
                <p:cNvSpPr/>
                <p:nvPr/>
              </p:nvSpPr>
              <p:spPr>
                <a:xfrm>
                  <a:off x="1907704" y="1579013"/>
                  <a:ext cx="3060000" cy="3600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r>
                    <a:rPr lang="ja-JP" altLang="en-US" sz="1600" dirty="0">
                      <a:solidFill>
                        <a:schemeClr val="bg1"/>
                      </a:solidFill>
                      <a:latin typeface="Meiryo UI" panose="020B0604030504040204" pitchFamily="50" charset="-128"/>
                      <a:ea typeface="Meiryo UI" panose="020B0604030504040204" pitchFamily="50" charset="-128"/>
                    </a:rPr>
                    <a:t>機能強化後の取組内容</a:t>
                  </a:r>
                  <a:endParaRPr lang="en-US" altLang="ja-JP" sz="1600" dirty="0">
                    <a:solidFill>
                      <a:schemeClr val="bg1"/>
                    </a:solidFill>
                    <a:latin typeface="Meiryo UI" panose="020B0604030504040204" pitchFamily="50" charset="-128"/>
                    <a:ea typeface="Meiryo UI" panose="020B0604030504040204" pitchFamily="50" charset="-128"/>
                  </a:endParaRPr>
                </a:p>
              </p:txBody>
            </p:sp>
            <p:sp>
              <p:nvSpPr>
                <p:cNvPr id="64" name="正方形/長方形 63"/>
                <p:cNvSpPr/>
                <p:nvPr/>
              </p:nvSpPr>
              <p:spPr>
                <a:xfrm>
                  <a:off x="5392775" y="1579013"/>
                  <a:ext cx="3816000" cy="3600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r>
                    <a:rPr lang="ja-JP" altLang="en-US" sz="1600" dirty="0">
                      <a:solidFill>
                        <a:schemeClr val="bg1"/>
                      </a:solidFill>
                      <a:latin typeface="Meiryo UI" panose="020B0604030504040204" pitchFamily="50" charset="-128"/>
                      <a:ea typeface="Meiryo UI" panose="020B0604030504040204" pitchFamily="50" charset="-128"/>
                    </a:rPr>
                    <a:t>効果</a:t>
                  </a:r>
                  <a:endParaRPr lang="en-US" altLang="ja-JP" sz="1600" dirty="0">
                    <a:solidFill>
                      <a:schemeClr val="bg1"/>
                    </a:solidFill>
                    <a:latin typeface="Meiryo UI" panose="020B0604030504040204" pitchFamily="50" charset="-128"/>
                    <a:ea typeface="Meiryo UI" panose="020B0604030504040204" pitchFamily="50" charset="-128"/>
                  </a:endParaRPr>
                </a:p>
              </p:txBody>
            </p:sp>
          </p:grpSp>
          <p:sp>
            <p:nvSpPr>
              <p:cNvPr id="106" name="二等辺三角形 105"/>
              <p:cNvSpPr/>
              <p:nvPr/>
            </p:nvSpPr>
            <p:spPr>
              <a:xfrm rot="5400000">
                <a:off x="1561151" y="2189387"/>
                <a:ext cx="360000" cy="360000"/>
              </a:xfrm>
              <a:prstGeom prs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chemeClr val="tx1"/>
                  </a:solidFill>
                </a:endParaRPr>
              </a:p>
            </p:txBody>
          </p:sp>
          <p:sp>
            <p:nvSpPr>
              <p:cNvPr id="107" name="二等辺三角形 106"/>
              <p:cNvSpPr/>
              <p:nvPr/>
            </p:nvSpPr>
            <p:spPr>
              <a:xfrm rot="5400000">
                <a:off x="1561151" y="3033292"/>
                <a:ext cx="360000" cy="360000"/>
              </a:xfrm>
              <a:prstGeom prs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chemeClr val="tx1"/>
                  </a:solidFill>
                </a:endParaRPr>
              </a:p>
            </p:txBody>
          </p:sp>
          <p:sp>
            <p:nvSpPr>
              <p:cNvPr id="113" name="二等辺三角形 112"/>
              <p:cNvSpPr/>
              <p:nvPr/>
            </p:nvSpPr>
            <p:spPr>
              <a:xfrm rot="5400000">
                <a:off x="1561151" y="3732081"/>
                <a:ext cx="360000" cy="360000"/>
              </a:xfrm>
              <a:prstGeom prs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chemeClr val="tx1"/>
                  </a:solidFill>
                </a:endParaRPr>
              </a:p>
            </p:txBody>
          </p:sp>
          <p:sp>
            <p:nvSpPr>
              <p:cNvPr id="140" name="二等辺三角形 139"/>
              <p:cNvSpPr/>
              <p:nvPr/>
            </p:nvSpPr>
            <p:spPr>
              <a:xfrm rot="5400000">
                <a:off x="4990641" y="2189387"/>
                <a:ext cx="360000" cy="360000"/>
              </a:xfrm>
              <a:prstGeom prs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chemeClr val="tx1"/>
                  </a:solidFill>
                </a:endParaRPr>
              </a:p>
            </p:txBody>
          </p:sp>
          <p:sp>
            <p:nvSpPr>
              <p:cNvPr id="141" name="二等辺三角形 140"/>
              <p:cNvSpPr/>
              <p:nvPr/>
            </p:nvSpPr>
            <p:spPr>
              <a:xfrm rot="5400000">
                <a:off x="5011124" y="3033204"/>
                <a:ext cx="360000" cy="360000"/>
              </a:xfrm>
              <a:prstGeom prs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chemeClr val="tx1"/>
                  </a:solidFill>
                </a:endParaRPr>
              </a:p>
            </p:txBody>
          </p:sp>
          <p:sp>
            <p:nvSpPr>
              <p:cNvPr id="143" name="二等辺三角形 142"/>
              <p:cNvSpPr/>
              <p:nvPr/>
            </p:nvSpPr>
            <p:spPr>
              <a:xfrm rot="5400000">
                <a:off x="5004089" y="3755634"/>
                <a:ext cx="360000" cy="360000"/>
              </a:xfrm>
              <a:prstGeom prs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chemeClr val="tx1"/>
                  </a:solidFill>
                </a:endParaRPr>
              </a:p>
            </p:txBody>
          </p:sp>
        </p:grpSp>
        <p:sp>
          <p:nvSpPr>
            <p:cNvPr id="77" name="角丸四角形 76"/>
            <p:cNvSpPr/>
            <p:nvPr/>
          </p:nvSpPr>
          <p:spPr>
            <a:xfrm>
              <a:off x="0" y="1292482"/>
              <a:ext cx="6230807" cy="432000"/>
            </a:xfrm>
            <a:prstGeom prst="roundRect">
              <a:avLst/>
            </a:prstGeom>
            <a:noFill/>
            <a:ln w="12700">
              <a:noFill/>
              <a:prstDash val="solid"/>
            </a:ln>
          </p:spPr>
          <p:style>
            <a:lnRef idx="2">
              <a:schemeClr val="accent1">
                <a:shade val="50000"/>
              </a:schemeClr>
            </a:lnRef>
            <a:fillRef idx="1">
              <a:schemeClr val="accent1"/>
            </a:fillRef>
            <a:effectRef idx="0">
              <a:schemeClr val="accent1"/>
            </a:effectRef>
            <a:fontRef idx="minor">
              <a:schemeClr val="lt1"/>
            </a:fontRef>
          </p:style>
          <p:txBody>
            <a:bodyPr vert="horz" anchor="ctr"/>
            <a:lstStyle/>
            <a:p>
              <a:pPr marL="342900" indent="-342900">
                <a:lnSpc>
                  <a:spcPct val="90000"/>
                </a:lnSpc>
                <a:spcBef>
                  <a:spcPct val="20000"/>
                </a:spcBef>
                <a:buClr>
                  <a:schemeClr val="tx2"/>
                </a:buClr>
                <a:buSzPct val="115000"/>
                <a:buFont typeface="Wingdings" panose="05000000000000000000" pitchFamily="2" charset="2"/>
                <a:buChar char="n"/>
                <a:defRPr/>
              </a:pPr>
              <a:r>
                <a:rPr lang="ja-JP" altLang="en-US"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動物部門における機能強化とその効果</a:t>
              </a:r>
            </a:p>
          </p:txBody>
        </p:sp>
      </p:grpSp>
      <p:grpSp>
        <p:nvGrpSpPr>
          <p:cNvPr id="8" name="グループ化 7"/>
          <p:cNvGrpSpPr/>
          <p:nvPr/>
        </p:nvGrpSpPr>
        <p:grpSpPr>
          <a:xfrm>
            <a:off x="10965" y="4402481"/>
            <a:ext cx="8985997" cy="731441"/>
            <a:chOff x="10965" y="4237766"/>
            <a:chExt cx="8985997" cy="731441"/>
          </a:xfrm>
        </p:grpSpPr>
        <p:sp>
          <p:nvSpPr>
            <p:cNvPr id="79" name="角丸四角形 78"/>
            <p:cNvSpPr/>
            <p:nvPr/>
          </p:nvSpPr>
          <p:spPr>
            <a:xfrm>
              <a:off x="10965" y="4237766"/>
              <a:ext cx="5143748" cy="432000"/>
            </a:xfrm>
            <a:prstGeom prst="roundRect">
              <a:avLst/>
            </a:prstGeom>
            <a:noFill/>
            <a:ln w="12700">
              <a:noFill/>
              <a:prstDash val="solid"/>
            </a:ln>
          </p:spPr>
          <p:style>
            <a:lnRef idx="2">
              <a:schemeClr val="accent1">
                <a:shade val="50000"/>
              </a:schemeClr>
            </a:lnRef>
            <a:fillRef idx="1">
              <a:schemeClr val="accent1"/>
            </a:fillRef>
            <a:effectRef idx="0">
              <a:schemeClr val="accent1"/>
            </a:effectRef>
            <a:fontRef idx="minor">
              <a:schemeClr val="lt1"/>
            </a:fontRef>
          </p:style>
          <p:txBody>
            <a:bodyPr vert="horz" anchor="ctr"/>
            <a:lstStyle/>
            <a:p>
              <a:pPr marL="342900" indent="-342900">
                <a:lnSpc>
                  <a:spcPct val="90000"/>
                </a:lnSpc>
                <a:spcBef>
                  <a:spcPct val="20000"/>
                </a:spcBef>
                <a:buClr>
                  <a:schemeClr val="tx2"/>
                </a:buClr>
                <a:buSzPct val="115000"/>
                <a:buFont typeface="Wingdings" panose="05000000000000000000" pitchFamily="2" charset="2"/>
                <a:buChar char="n"/>
                <a:defRPr/>
              </a:pPr>
              <a:r>
                <a:rPr lang="ja-JP" altLang="en-US"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経営・事業部門における効果的な事業実施</a:t>
              </a:r>
            </a:p>
          </p:txBody>
        </p:sp>
        <p:sp>
          <p:nvSpPr>
            <p:cNvPr id="130" name="正方形/長方形 129"/>
            <p:cNvSpPr/>
            <p:nvPr/>
          </p:nvSpPr>
          <p:spPr>
            <a:xfrm>
              <a:off x="152579" y="4650604"/>
              <a:ext cx="1573200" cy="3132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r>
                <a:rPr lang="ja-JP" altLang="en-US" sz="1600" dirty="0">
                  <a:solidFill>
                    <a:schemeClr val="bg1"/>
                  </a:solidFill>
                  <a:latin typeface="Meiryo UI" panose="020B0604030504040204" pitchFamily="50" charset="-128"/>
                  <a:ea typeface="Meiryo UI" panose="020B0604030504040204" pitchFamily="50" charset="-128"/>
                </a:rPr>
                <a:t>機能</a:t>
              </a:r>
              <a:endParaRPr lang="en-US" altLang="ja-JP" sz="1600" dirty="0">
                <a:solidFill>
                  <a:schemeClr val="bg1"/>
                </a:solidFill>
                <a:latin typeface="Meiryo UI" panose="020B0604030504040204" pitchFamily="50" charset="-128"/>
                <a:ea typeface="Meiryo UI" panose="020B0604030504040204" pitchFamily="50" charset="-128"/>
              </a:endParaRPr>
            </a:p>
          </p:txBody>
        </p:sp>
        <p:sp>
          <p:nvSpPr>
            <p:cNvPr id="131" name="正方形/長方形 130"/>
            <p:cNvSpPr/>
            <p:nvPr/>
          </p:nvSpPr>
          <p:spPr>
            <a:xfrm>
              <a:off x="2096241" y="4656811"/>
              <a:ext cx="6900721" cy="312396"/>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r>
                <a:rPr lang="ja-JP" altLang="en-US" sz="1600" dirty="0">
                  <a:solidFill>
                    <a:schemeClr val="bg1"/>
                  </a:solidFill>
                  <a:latin typeface="Meiryo UI" panose="020B0604030504040204" pitchFamily="50" charset="-128"/>
                  <a:ea typeface="Meiryo UI" panose="020B0604030504040204" pitchFamily="50" charset="-128"/>
                </a:rPr>
                <a:t>効果</a:t>
              </a:r>
              <a:endParaRPr lang="en-US" altLang="ja-JP" sz="1600" dirty="0">
                <a:solidFill>
                  <a:schemeClr val="bg1"/>
                </a:solidFill>
                <a:latin typeface="Meiryo UI" panose="020B0604030504040204" pitchFamily="50" charset="-128"/>
                <a:ea typeface="Meiryo UI" panose="020B0604030504040204" pitchFamily="50" charset="-128"/>
              </a:endParaRPr>
            </a:p>
          </p:txBody>
        </p:sp>
      </p:grpSp>
      <p:sp>
        <p:nvSpPr>
          <p:cNvPr id="57" name="テキスト ボックス 56"/>
          <p:cNvSpPr txBox="1"/>
          <p:nvPr/>
        </p:nvSpPr>
        <p:spPr>
          <a:xfrm>
            <a:off x="107513" y="669685"/>
            <a:ext cx="9000000" cy="624210"/>
          </a:xfrm>
          <a:prstGeom prst="rect">
            <a:avLst/>
          </a:prstGeom>
          <a:noFill/>
        </p:spPr>
        <p:txBody>
          <a:bodyPr wrap="square" rtlCol="0">
            <a:spAutoFit/>
          </a:bodyPr>
          <a:lstStyle/>
          <a:p>
            <a:pPr algn="just">
              <a:lnSpc>
                <a:spcPts val="2200"/>
              </a:lnSpc>
            </a:pPr>
            <a:r>
              <a:rPr lang="ja-JP" altLang="en-US" sz="1500" dirty="0">
                <a:latin typeface="Meiryo UI" panose="020B0604030504040204" pitchFamily="50" charset="-128"/>
                <a:ea typeface="Meiryo UI" panose="020B0604030504040204" pitchFamily="50" charset="-128"/>
                <a:cs typeface="メイリオ" pitchFamily="50" charset="-128"/>
              </a:rPr>
              <a:t>動物福祉等の専門知識を有する人材の採用や園の実情に即応した組織体制の構築、人員配置が可能となり、</a:t>
            </a:r>
            <a:endParaRPr lang="en-US" altLang="ja-JP" sz="1500" dirty="0">
              <a:latin typeface="Meiryo UI" panose="020B0604030504040204" pitchFamily="50" charset="-128"/>
              <a:ea typeface="Meiryo UI" panose="020B0604030504040204" pitchFamily="50" charset="-128"/>
              <a:cs typeface="メイリオ" pitchFamily="50" charset="-128"/>
            </a:endParaRPr>
          </a:p>
          <a:p>
            <a:pPr algn="just">
              <a:lnSpc>
                <a:spcPts val="2200"/>
              </a:lnSpc>
            </a:pPr>
            <a:r>
              <a:rPr lang="ja-JP" altLang="en-US" sz="1500" dirty="0">
                <a:latin typeface="Meiryo UI" panose="020B0604030504040204" pitchFamily="50" charset="-128"/>
                <a:ea typeface="Meiryo UI" panose="020B0604030504040204" pitchFamily="50" charset="-128"/>
                <a:cs typeface="メイリオ" pitchFamily="50" charset="-128"/>
              </a:rPr>
              <a:t>園の機能強化や効果的な事業実施を実現</a:t>
            </a:r>
            <a:endParaRPr lang="en-US" altLang="ja-JP" sz="1500" dirty="0">
              <a:latin typeface="Meiryo UI" panose="020B0604030504040204" pitchFamily="50" charset="-128"/>
              <a:ea typeface="Meiryo UI" panose="020B0604030504040204" pitchFamily="50" charset="-128"/>
              <a:cs typeface="メイリオ" pitchFamily="50" charset="-128"/>
            </a:endParaRPr>
          </a:p>
        </p:txBody>
      </p:sp>
      <p:grpSp>
        <p:nvGrpSpPr>
          <p:cNvPr id="60" name="グループ化 59"/>
          <p:cNvGrpSpPr/>
          <p:nvPr/>
        </p:nvGrpSpPr>
        <p:grpSpPr>
          <a:xfrm>
            <a:off x="179512" y="260648"/>
            <a:ext cx="8928848" cy="369335"/>
            <a:chOff x="179512" y="260648"/>
            <a:chExt cx="8928848" cy="369335"/>
          </a:xfrm>
        </p:grpSpPr>
        <p:grpSp>
          <p:nvGrpSpPr>
            <p:cNvPr id="65" name="グループ化 4"/>
            <p:cNvGrpSpPr/>
            <p:nvPr/>
          </p:nvGrpSpPr>
          <p:grpSpPr>
            <a:xfrm>
              <a:off x="179512" y="260650"/>
              <a:ext cx="8712968" cy="369333"/>
              <a:chOff x="179512" y="260648"/>
              <a:chExt cx="8712968" cy="369332"/>
            </a:xfrm>
          </p:grpSpPr>
          <p:sp>
            <p:nvSpPr>
              <p:cNvPr id="67" name="正方形/長方形 66"/>
              <p:cNvSpPr/>
              <p:nvPr/>
            </p:nvSpPr>
            <p:spPr>
              <a:xfrm>
                <a:off x="251520" y="260648"/>
                <a:ext cx="5904656" cy="369332"/>
              </a:xfrm>
              <a:prstGeom prst="rect">
                <a:avLst/>
              </a:prstGeom>
            </p:spPr>
            <p:txBody>
              <a:bodyPr wrap="square">
                <a:spAutoFit/>
              </a:bodyPr>
              <a:lstStyle/>
              <a:p>
                <a:r>
                  <a:rPr lang="ja-JP" altLang="en-US" b="1" dirty="0">
                    <a:solidFill>
                      <a:srgbClr val="000000"/>
                    </a:solidFill>
                    <a:latin typeface="Calibri" pitchFamily="34" charset="0"/>
                  </a:rPr>
                  <a:t>独法化により期待される効果（ソフト面）</a:t>
                </a:r>
              </a:p>
            </p:txBody>
          </p:sp>
          <p:cxnSp>
            <p:nvCxnSpPr>
              <p:cNvPr id="68" name="直線コネクタ 67"/>
              <p:cNvCxnSpPr/>
              <p:nvPr/>
            </p:nvCxnSpPr>
            <p:spPr>
              <a:xfrm>
                <a:off x="179512" y="620688"/>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66" name="正方形/長方形 65"/>
            <p:cNvSpPr/>
            <p:nvPr/>
          </p:nvSpPr>
          <p:spPr>
            <a:xfrm>
              <a:off x="7596343" y="260648"/>
              <a:ext cx="1512017" cy="369332"/>
            </a:xfrm>
            <a:prstGeom prst="rect">
              <a:avLst/>
            </a:prstGeom>
            <a:noFill/>
          </p:spPr>
          <p:txBody>
            <a:bodyPr wrap="none">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lgn="ctr"/>
              <a:r>
                <a:rPr lang="ja-JP" altLang="en-US" dirty="0"/>
                <a:t>＜</a:t>
              </a:r>
              <a:r>
                <a:rPr lang="en-US" altLang="ja-JP" dirty="0"/>
                <a:t>Outcome</a:t>
              </a:r>
              <a:r>
                <a:rPr lang="ja-JP" altLang="en-US" dirty="0"/>
                <a:t>＞</a:t>
              </a:r>
            </a:p>
          </p:txBody>
        </p:sp>
      </p:grpSp>
      <p:graphicFrame>
        <p:nvGraphicFramePr>
          <p:cNvPr id="7" name="表 6"/>
          <p:cNvGraphicFramePr>
            <a:graphicFrameLocks noGrp="1"/>
          </p:cNvGraphicFramePr>
          <p:nvPr/>
        </p:nvGraphicFramePr>
        <p:xfrm>
          <a:off x="164611" y="5129020"/>
          <a:ext cx="8823982" cy="1478280"/>
        </p:xfrm>
        <a:graphic>
          <a:graphicData uri="http://schemas.openxmlformats.org/drawingml/2006/table">
            <a:tbl>
              <a:tblPr firstRow="1" bandRow="1">
                <a:tableStyleId>{5C22544A-7EE6-4342-B048-85BDC9FD1C3A}</a:tableStyleId>
              </a:tblPr>
              <a:tblGrid>
                <a:gridCol w="1553551">
                  <a:extLst>
                    <a:ext uri="{9D8B030D-6E8A-4147-A177-3AD203B41FA5}">
                      <a16:colId xmlns:a16="http://schemas.microsoft.com/office/drawing/2014/main" val="3129193139"/>
                    </a:ext>
                  </a:extLst>
                </a:gridCol>
                <a:gridCol w="400050">
                  <a:extLst>
                    <a:ext uri="{9D8B030D-6E8A-4147-A177-3AD203B41FA5}">
                      <a16:colId xmlns:a16="http://schemas.microsoft.com/office/drawing/2014/main" val="375815599"/>
                    </a:ext>
                  </a:extLst>
                </a:gridCol>
                <a:gridCol w="6870381">
                  <a:extLst>
                    <a:ext uri="{9D8B030D-6E8A-4147-A177-3AD203B41FA5}">
                      <a16:colId xmlns:a16="http://schemas.microsoft.com/office/drawing/2014/main" val="2437339678"/>
                    </a:ext>
                  </a:extLst>
                </a:gridCol>
              </a:tblGrid>
              <a:tr h="0">
                <a:tc>
                  <a:txBody>
                    <a:bodyPr/>
                    <a:lstStyle/>
                    <a:p>
                      <a:pPr algn="ctr"/>
                      <a:r>
                        <a:rPr kumimoji="1" lang="ja-JP" altLang="en-US" sz="1600" b="0" dirty="0">
                          <a:solidFill>
                            <a:schemeClr val="tx1"/>
                          </a:solidFill>
                          <a:latin typeface="Meiryo UI" panose="020B0604030504040204" pitchFamily="50" charset="-128"/>
                          <a:ea typeface="Meiryo UI" panose="020B0604030504040204" pitchFamily="50" charset="-128"/>
                        </a:rPr>
                        <a:t>経営戦略機能</a:t>
                      </a:r>
                    </a:p>
                  </a:txBody>
                  <a:tcPr anchor="ctr">
                    <a:lnL w="12700" cap="flat" cmpd="sng" algn="ctr">
                      <a:solidFill>
                        <a:schemeClr val="accent5">
                          <a:lumMod val="75000"/>
                        </a:schemeClr>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accent5">
                          <a:lumMod val="75000"/>
                        </a:schemeClr>
                      </a:solidFill>
                      <a:prstDash val="solid"/>
                      <a:round/>
                      <a:headEnd type="none" w="med" len="med"/>
                      <a:tailEnd type="none" w="med" len="med"/>
                    </a:lnT>
                    <a:lnB w="12700" cap="flat" cmpd="sng" algn="ctr">
                      <a:solidFill>
                        <a:schemeClr val="accent5">
                          <a:lumMod val="75000"/>
                        </a:schemeClr>
                      </a:solidFill>
                      <a:prstDash val="solid"/>
                      <a:round/>
                      <a:headEnd type="none" w="med" len="med"/>
                      <a:tailEnd type="none" w="med" len="med"/>
                    </a:lnB>
                    <a:noFill/>
                  </a:tcPr>
                </a:tc>
                <a:tc>
                  <a:txBody>
                    <a:bodyPr/>
                    <a:lstStyle/>
                    <a:p>
                      <a:endParaRPr kumimoji="1" lang="ja-JP" altLang="en-US" b="0" dirty="0">
                        <a:solidFill>
                          <a:schemeClr val="tx1"/>
                        </a:solidFill>
                        <a:latin typeface="Meiryo UI" panose="020B0604030504040204" pitchFamily="50" charset="-128"/>
                        <a:ea typeface="Meiryo UI" panose="020B0604030504040204" pitchFamily="50" charset="-128"/>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accent5">
                          <a:lumMod val="75000"/>
                        </a:schemeClr>
                      </a:solidFill>
                      <a:prstDash val="solid"/>
                      <a:round/>
                      <a:headEnd type="none" w="med" len="med"/>
                      <a:tailEnd type="none" w="med" len="med"/>
                    </a:lnT>
                    <a:lnB w="12700" cap="flat" cmpd="sng" algn="ctr">
                      <a:solidFill>
                        <a:schemeClr val="accent5">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a:r>
                        <a:rPr kumimoji="1" lang="ja-JP" altLang="en-US" sz="1500" b="0" dirty="0">
                          <a:solidFill>
                            <a:schemeClr val="tx1"/>
                          </a:solidFill>
                          <a:latin typeface="Meiryo UI" panose="020B0604030504040204" pitchFamily="50" charset="-128"/>
                          <a:ea typeface="Meiryo UI" panose="020B0604030504040204" pitchFamily="50" charset="-128"/>
                        </a:rPr>
                        <a:t>園自らの判断に基づく選択と集中による業務執行体制の構築と予算投下</a:t>
                      </a:r>
                    </a:p>
                  </a:txBody>
                  <a:tcPr anchor="ctr">
                    <a:lnL w="12700" cap="flat" cmpd="sng" algn="ctr">
                      <a:noFill/>
                      <a:prstDash val="solid"/>
                      <a:round/>
                      <a:headEnd type="none" w="med" len="med"/>
                      <a:tailEnd type="none" w="med" len="med"/>
                    </a:lnL>
                    <a:lnR w="12700" cap="flat" cmpd="sng" algn="ctr">
                      <a:solidFill>
                        <a:schemeClr val="accent5">
                          <a:lumMod val="75000"/>
                        </a:schemeClr>
                      </a:solidFill>
                      <a:prstDash val="solid"/>
                      <a:round/>
                      <a:headEnd type="none" w="med" len="med"/>
                      <a:tailEnd type="none" w="med" len="med"/>
                    </a:lnR>
                    <a:lnT w="12700" cap="flat" cmpd="sng" algn="ctr">
                      <a:solidFill>
                        <a:schemeClr val="accent5">
                          <a:lumMod val="75000"/>
                        </a:schemeClr>
                      </a:solidFill>
                      <a:prstDash val="solid"/>
                      <a:round/>
                      <a:headEnd type="none" w="med" len="med"/>
                      <a:tailEnd type="none" w="med" len="med"/>
                    </a:lnT>
                    <a:lnB w="12700" cap="flat" cmpd="sng" algn="ctr">
                      <a:solidFill>
                        <a:schemeClr val="accent5">
                          <a:lumMod val="75000"/>
                        </a:schemeClr>
                      </a:solidFill>
                      <a:prstDash val="solid"/>
                      <a:round/>
                      <a:headEnd type="none" w="med" len="med"/>
                      <a:tailEnd type="none" w="med" len="med"/>
                    </a:lnB>
                    <a:noFill/>
                  </a:tcPr>
                </a:tc>
                <a:extLst>
                  <a:ext uri="{0D108BD9-81ED-4DB2-BD59-A6C34878D82A}">
                    <a16:rowId xmlns:a16="http://schemas.microsoft.com/office/drawing/2014/main" val="2334730350"/>
                  </a:ext>
                </a:extLst>
              </a:tr>
              <a:tr h="370840">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ja-JP" altLang="en-US" sz="1600" dirty="0">
                          <a:solidFill>
                            <a:schemeClr val="tx1"/>
                          </a:solidFill>
                          <a:latin typeface="Meiryo UI" panose="020B0604030504040204" pitchFamily="50" charset="-128"/>
                          <a:ea typeface="Meiryo UI" panose="020B0604030504040204" pitchFamily="50" charset="-128"/>
                        </a:rPr>
                        <a:t>営業・渉外機能</a:t>
                      </a:r>
                      <a:endParaRPr lang="en-US" altLang="ja-JP" sz="1600" dirty="0">
                        <a:solidFill>
                          <a:schemeClr val="tx1"/>
                        </a:solidFill>
                        <a:latin typeface="Meiryo UI" panose="020B0604030504040204" pitchFamily="50" charset="-128"/>
                        <a:ea typeface="Meiryo UI" panose="020B0604030504040204" pitchFamily="50" charset="-128"/>
                      </a:endParaRPr>
                    </a:p>
                  </a:txBody>
                  <a:tcPr anchor="ctr">
                    <a:lnL w="12700" cap="flat" cmpd="sng" algn="ctr">
                      <a:solidFill>
                        <a:schemeClr val="accent5">
                          <a:lumMod val="75000"/>
                        </a:schemeClr>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accent5">
                          <a:lumMod val="75000"/>
                        </a:schemeClr>
                      </a:solidFill>
                      <a:prstDash val="solid"/>
                      <a:round/>
                      <a:headEnd type="none" w="med" len="med"/>
                      <a:tailEnd type="none" w="med" len="med"/>
                    </a:lnT>
                    <a:lnB w="12700" cap="flat" cmpd="sng" algn="ctr">
                      <a:solidFill>
                        <a:schemeClr val="accent5">
                          <a:lumMod val="75000"/>
                        </a:schemeClr>
                      </a:solidFill>
                      <a:prstDash val="solid"/>
                      <a:round/>
                      <a:headEnd type="none" w="med" len="med"/>
                      <a:tailEnd type="none" w="med" len="med"/>
                    </a:lnB>
                    <a:noFill/>
                  </a:tcPr>
                </a:tc>
                <a:tc>
                  <a:txBody>
                    <a:bodyPr/>
                    <a:lstStyle/>
                    <a:p>
                      <a:endParaRPr kumimoji="1" lang="ja-JP" altLang="en-US" dirty="0">
                        <a:solidFill>
                          <a:schemeClr val="tx1"/>
                        </a:solidFill>
                        <a:latin typeface="Meiryo UI" panose="020B0604030504040204" pitchFamily="50" charset="-128"/>
                        <a:ea typeface="Meiryo UI" panose="020B0604030504040204" pitchFamily="50" charset="-128"/>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accent5">
                          <a:lumMod val="75000"/>
                        </a:schemeClr>
                      </a:solidFill>
                      <a:prstDash val="solid"/>
                      <a:round/>
                      <a:headEnd type="none" w="med" len="med"/>
                      <a:tailEnd type="none" w="med" len="med"/>
                    </a:lnT>
                    <a:lnB w="12700" cap="flat" cmpd="sng" algn="ctr">
                      <a:solidFill>
                        <a:schemeClr val="accent5">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ja-JP" altLang="en-US" sz="1500" dirty="0">
                          <a:solidFill>
                            <a:schemeClr val="tx1"/>
                          </a:solidFill>
                          <a:latin typeface="Meiryo UI" panose="020B0604030504040204" pitchFamily="50" charset="-128"/>
                          <a:ea typeface="Meiryo UI" panose="020B0604030504040204" pitchFamily="50" charset="-128"/>
                        </a:rPr>
                        <a:t>積極的な企業等への訪問活動を通じた支援拡大</a:t>
                      </a:r>
                      <a:endParaRPr lang="en-US" altLang="ja-JP" sz="1500" dirty="0">
                        <a:solidFill>
                          <a:schemeClr val="tx1"/>
                        </a:solidFill>
                        <a:latin typeface="Meiryo UI" panose="020B0604030504040204" pitchFamily="50" charset="-128"/>
                        <a:ea typeface="Meiryo UI" panose="020B0604030504040204" pitchFamily="50" charset="-128"/>
                      </a:endParaRPr>
                    </a:p>
                  </a:txBody>
                  <a:tcPr anchor="ctr">
                    <a:lnL w="12700" cap="flat" cmpd="sng" algn="ctr">
                      <a:noFill/>
                      <a:prstDash val="solid"/>
                      <a:round/>
                      <a:headEnd type="none" w="med" len="med"/>
                      <a:tailEnd type="none" w="med" len="med"/>
                    </a:lnL>
                    <a:lnR w="12700" cap="flat" cmpd="sng" algn="ctr">
                      <a:solidFill>
                        <a:schemeClr val="accent5">
                          <a:lumMod val="75000"/>
                        </a:schemeClr>
                      </a:solidFill>
                      <a:prstDash val="solid"/>
                      <a:round/>
                      <a:headEnd type="none" w="med" len="med"/>
                      <a:tailEnd type="none" w="med" len="med"/>
                    </a:lnR>
                    <a:lnT w="12700" cap="flat" cmpd="sng" algn="ctr">
                      <a:solidFill>
                        <a:schemeClr val="accent5">
                          <a:lumMod val="75000"/>
                        </a:schemeClr>
                      </a:solidFill>
                      <a:prstDash val="solid"/>
                      <a:round/>
                      <a:headEnd type="none" w="med" len="med"/>
                      <a:tailEnd type="none" w="med" len="med"/>
                    </a:lnT>
                    <a:lnB w="12700" cap="flat" cmpd="sng" algn="ctr">
                      <a:solidFill>
                        <a:schemeClr val="accent5">
                          <a:lumMod val="75000"/>
                        </a:schemeClr>
                      </a:solidFill>
                      <a:prstDash val="solid"/>
                      <a:round/>
                      <a:headEnd type="none" w="med" len="med"/>
                      <a:tailEnd type="none" w="med" len="med"/>
                    </a:lnB>
                    <a:noFill/>
                  </a:tcPr>
                </a:tc>
                <a:extLst>
                  <a:ext uri="{0D108BD9-81ED-4DB2-BD59-A6C34878D82A}">
                    <a16:rowId xmlns:a16="http://schemas.microsoft.com/office/drawing/2014/main" val="1932532996"/>
                  </a:ext>
                </a:extLst>
              </a:tr>
              <a:tr h="370840">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ja-JP" altLang="en-US" sz="1400" dirty="0">
                          <a:solidFill>
                            <a:schemeClr val="tx1"/>
                          </a:solidFill>
                          <a:latin typeface="Meiryo UI" panose="020B0604030504040204" pitchFamily="50" charset="-128"/>
                          <a:ea typeface="Meiryo UI" panose="020B0604030504040204" pitchFamily="50" charset="-128"/>
                        </a:rPr>
                        <a:t>広報・イベント機能</a:t>
                      </a:r>
                      <a:endParaRPr lang="en-US" altLang="ja-JP" sz="1400" dirty="0">
                        <a:solidFill>
                          <a:schemeClr val="tx1"/>
                        </a:solidFill>
                        <a:latin typeface="Meiryo UI" panose="020B0604030504040204" pitchFamily="50" charset="-128"/>
                        <a:ea typeface="Meiryo UI" panose="020B0604030504040204" pitchFamily="50" charset="-128"/>
                      </a:endParaRPr>
                    </a:p>
                  </a:txBody>
                  <a:tcPr anchor="ctr">
                    <a:lnL w="12700" cap="flat" cmpd="sng" algn="ctr">
                      <a:solidFill>
                        <a:schemeClr val="accent5">
                          <a:lumMod val="75000"/>
                        </a:schemeClr>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accent5">
                          <a:lumMod val="75000"/>
                        </a:schemeClr>
                      </a:solidFill>
                      <a:prstDash val="solid"/>
                      <a:round/>
                      <a:headEnd type="none" w="med" len="med"/>
                      <a:tailEnd type="none" w="med" len="med"/>
                    </a:lnT>
                    <a:lnB w="12700" cap="flat" cmpd="sng" algn="ctr">
                      <a:solidFill>
                        <a:schemeClr val="accent5">
                          <a:lumMod val="75000"/>
                        </a:schemeClr>
                      </a:solidFill>
                      <a:prstDash val="solid"/>
                      <a:round/>
                      <a:headEnd type="none" w="med" len="med"/>
                      <a:tailEnd type="none" w="med" len="med"/>
                    </a:lnB>
                    <a:noFill/>
                  </a:tcPr>
                </a:tc>
                <a:tc>
                  <a:txBody>
                    <a:bodyPr/>
                    <a:lstStyle/>
                    <a:p>
                      <a:endParaRPr kumimoji="1" lang="ja-JP" altLang="en-US" dirty="0">
                        <a:solidFill>
                          <a:schemeClr val="tx1"/>
                        </a:solidFill>
                        <a:latin typeface="Meiryo UI" panose="020B0604030504040204" pitchFamily="50" charset="-128"/>
                        <a:ea typeface="Meiryo UI" panose="020B0604030504040204" pitchFamily="50" charset="-128"/>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accent5">
                          <a:lumMod val="75000"/>
                        </a:schemeClr>
                      </a:solidFill>
                      <a:prstDash val="solid"/>
                      <a:round/>
                      <a:headEnd type="none" w="med" len="med"/>
                      <a:tailEnd type="none" w="med" len="med"/>
                    </a:lnT>
                    <a:lnB w="12700" cap="flat" cmpd="sng" algn="ctr">
                      <a:solidFill>
                        <a:schemeClr val="accent5">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ja-JP" altLang="en-US" sz="1500" dirty="0">
                          <a:solidFill>
                            <a:schemeClr val="tx1"/>
                          </a:solidFill>
                          <a:latin typeface="Meiryo UI" panose="020B0604030504040204" pitchFamily="50" charset="-128"/>
                          <a:ea typeface="Meiryo UI" panose="020B0604030504040204" pitchFamily="50" charset="-128"/>
                        </a:rPr>
                        <a:t>積極的な情報発信と多様なイベント企画による来園者の増加</a:t>
                      </a:r>
                      <a:endParaRPr lang="en-US" altLang="ja-JP" sz="1500" dirty="0">
                        <a:solidFill>
                          <a:schemeClr val="tx1"/>
                        </a:solidFill>
                        <a:latin typeface="Meiryo UI" panose="020B0604030504040204" pitchFamily="50" charset="-128"/>
                        <a:ea typeface="Meiryo UI" panose="020B0604030504040204" pitchFamily="50" charset="-128"/>
                      </a:endParaRPr>
                    </a:p>
                  </a:txBody>
                  <a:tcPr anchor="ctr">
                    <a:lnL w="12700" cap="flat" cmpd="sng" algn="ctr">
                      <a:noFill/>
                      <a:prstDash val="solid"/>
                      <a:round/>
                      <a:headEnd type="none" w="med" len="med"/>
                      <a:tailEnd type="none" w="med" len="med"/>
                    </a:lnL>
                    <a:lnR w="12700" cap="flat" cmpd="sng" algn="ctr">
                      <a:solidFill>
                        <a:schemeClr val="accent5">
                          <a:lumMod val="75000"/>
                        </a:schemeClr>
                      </a:solidFill>
                      <a:prstDash val="solid"/>
                      <a:round/>
                      <a:headEnd type="none" w="med" len="med"/>
                      <a:tailEnd type="none" w="med" len="med"/>
                    </a:lnR>
                    <a:lnT w="12700" cap="flat" cmpd="sng" algn="ctr">
                      <a:solidFill>
                        <a:schemeClr val="accent5">
                          <a:lumMod val="75000"/>
                        </a:schemeClr>
                      </a:solidFill>
                      <a:prstDash val="solid"/>
                      <a:round/>
                      <a:headEnd type="none" w="med" len="med"/>
                      <a:tailEnd type="none" w="med" len="med"/>
                    </a:lnT>
                    <a:lnB w="12700" cap="flat" cmpd="sng" algn="ctr">
                      <a:solidFill>
                        <a:schemeClr val="accent5">
                          <a:lumMod val="75000"/>
                        </a:schemeClr>
                      </a:solidFill>
                      <a:prstDash val="solid"/>
                      <a:round/>
                      <a:headEnd type="none" w="med" len="med"/>
                      <a:tailEnd type="none" w="med" len="med"/>
                    </a:lnB>
                    <a:noFill/>
                  </a:tcPr>
                </a:tc>
                <a:extLst>
                  <a:ext uri="{0D108BD9-81ED-4DB2-BD59-A6C34878D82A}">
                    <a16:rowId xmlns:a16="http://schemas.microsoft.com/office/drawing/2014/main" val="1654728879"/>
                  </a:ext>
                </a:extLst>
              </a:tr>
              <a:tr h="370840">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ja-JP" altLang="en-US" sz="1400" dirty="0">
                          <a:solidFill>
                            <a:schemeClr val="tx1"/>
                          </a:solidFill>
                          <a:latin typeface="Meiryo UI" panose="020B0604030504040204" pitchFamily="50" charset="-128"/>
                          <a:ea typeface="Meiryo UI" panose="020B0604030504040204" pitchFamily="50" charset="-128"/>
                        </a:rPr>
                        <a:t>顧客サービス機能</a:t>
                      </a:r>
                      <a:endParaRPr lang="en-US" altLang="ja-JP" sz="1400" dirty="0">
                        <a:solidFill>
                          <a:schemeClr val="tx1"/>
                        </a:solidFill>
                        <a:latin typeface="Meiryo UI" panose="020B0604030504040204" pitchFamily="50" charset="-128"/>
                        <a:ea typeface="Meiryo UI" panose="020B0604030504040204" pitchFamily="50" charset="-128"/>
                      </a:endParaRPr>
                    </a:p>
                  </a:txBody>
                  <a:tcPr anchor="ctr">
                    <a:lnL w="12700" cap="flat" cmpd="sng" algn="ctr">
                      <a:solidFill>
                        <a:schemeClr val="accent5">
                          <a:lumMod val="75000"/>
                        </a:schemeClr>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accent5">
                          <a:lumMod val="75000"/>
                        </a:schemeClr>
                      </a:solidFill>
                      <a:prstDash val="solid"/>
                      <a:round/>
                      <a:headEnd type="none" w="med" len="med"/>
                      <a:tailEnd type="none" w="med" len="med"/>
                    </a:lnT>
                    <a:lnB w="12700" cap="flat" cmpd="sng" algn="ctr">
                      <a:solidFill>
                        <a:schemeClr val="accent5">
                          <a:lumMod val="75000"/>
                        </a:schemeClr>
                      </a:solidFill>
                      <a:prstDash val="solid"/>
                      <a:round/>
                      <a:headEnd type="none" w="med" len="med"/>
                      <a:tailEnd type="none" w="med" len="med"/>
                    </a:lnB>
                    <a:noFill/>
                  </a:tcPr>
                </a:tc>
                <a:tc>
                  <a:txBody>
                    <a:bodyPr/>
                    <a:lstStyle/>
                    <a:p>
                      <a:endParaRPr kumimoji="1" lang="ja-JP" altLang="en-US" dirty="0">
                        <a:solidFill>
                          <a:schemeClr val="tx1"/>
                        </a:solidFill>
                        <a:latin typeface="Meiryo UI" panose="020B0604030504040204" pitchFamily="50" charset="-128"/>
                        <a:ea typeface="Meiryo UI" panose="020B0604030504040204" pitchFamily="50" charset="-128"/>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accent5">
                          <a:lumMod val="75000"/>
                        </a:schemeClr>
                      </a:solidFill>
                      <a:prstDash val="solid"/>
                      <a:round/>
                      <a:headEnd type="none" w="med" len="med"/>
                      <a:tailEnd type="none" w="med" len="med"/>
                    </a:lnT>
                    <a:lnB w="12700" cap="flat" cmpd="sng" algn="ctr">
                      <a:solidFill>
                        <a:schemeClr val="accent5">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ja-JP" altLang="en-US" sz="1500" dirty="0">
                          <a:solidFill>
                            <a:schemeClr val="tx1"/>
                          </a:solidFill>
                          <a:latin typeface="Meiryo UI" panose="020B0604030504040204" pitchFamily="50" charset="-128"/>
                          <a:ea typeface="Meiryo UI" panose="020B0604030504040204" pitchFamily="50" charset="-128"/>
                        </a:rPr>
                        <a:t>園内トラブルや要望への迅速な対応による顧客満足度の向上（リピーターの増加）</a:t>
                      </a:r>
                      <a:endParaRPr lang="en-US" altLang="ja-JP" sz="1500" dirty="0">
                        <a:solidFill>
                          <a:schemeClr val="tx1"/>
                        </a:solidFill>
                        <a:latin typeface="Meiryo UI" panose="020B0604030504040204" pitchFamily="50" charset="-128"/>
                        <a:ea typeface="Meiryo UI" panose="020B0604030504040204" pitchFamily="50" charset="-128"/>
                      </a:endParaRPr>
                    </a:p>
                  </a:txBody>
                  <a:tcPr anchor="ctr">
                    <a:lnL w="12700" cap="flat" cmpd="sng" algn="ctr">
                      <a:noFill/>
                      <a:prstDash val="solid"/>
                      <a:round/>
                      <a:headEnd type="none" w="med" len="med"/>
                      <a:tailEnd type="none" w="med" len="med"/>
                    </a:lnL>
                    <a:lnR w="12700" cap="flat" cmpd="sng" algn="ctr">
                      <a:solidFill>
                        <a:schemeClr val="accent5">
                          <a:lumMod val="75000"/>
                        </a:schemeClr>
                      </a:solidFill>
                      <a:prstDash val="solid"/>
                      <a:round/>
                      <a:headEnd type="none" w="med" len="med"/>
                      <a:tailEnd type="none" w="med" len="med"/>
                    </a:lnR>
                    <a:lnT w="12700" cap="flat" cmpd="sng" algn="ctr">
                      <a:solidFill>
                        <a:schemeClr val="accent5">
                          <a:lumMod val="75000"/>
                        </a:schemeClr>
                      </a:solidFill>
                      <a:prstDash val="solid"/>
                      <a:round/>
                      <a:headEnd type="none" w="med" len="med"/>
                      <a:tailEnd type="none" w="med" len="med"/>
                    </a:lnT>
                    <a:lnB w="12700" cap="flat" cmpd="sng" algn="ctr">
                      <a:solidFill>
                        <a:schemeClr val="accent5">
                          <a:lumMod val="75000"/>
                        </a:schemeClr>
                      </a:solidFill>
                      <a:prstDash val="solid"/>
                      <a:round/>
                      <a:headEnd type="none" w="med" len="med"/>
                      <a:tailEnd type="none" w="med" len="med"/>
                    </a:lnB>
                    <a:noFill/>
                  </a:tcPr>
                </a:tc>
                <a:extLst>
                  <a:ext uri="{0D108BD9-81ED-4DB2-BD59-A6C34878D82A}">
                    <a16:rowId xmlns:a16="http://schemas.microsoft.com/office/drawing/2014/main" val="3242104761"/>
                  </a:ext>
                </a:extLst>
              </a:tr>
            </a:tbl>
          </a:graphicData>
        </a:graphic>
      </p:graphicFrame>
      <p:sp>
        <p:nvSpPr>
          <p:cNvPr id="69" name="二等辺三角形 68"/>
          <p:cNvSpPr/>
          <p:nvPr/>
        </p:nvSpPr>
        <p:spPr>
          <a:xfrm rot="5400000">
            <a:off x="1741973" y="5532403"/>
            <a:ext cx="288000" cy="288000"/>
          </a:xfrm>
          <a:prstGeom prs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chemeClr val="tx1"/>
              </a:solidFill>
            </a:endParaRPr>
          </a:p>
        </p:txBody>
      </p:sp>
      <p:sp>
        <p:nvSpPr>
          <p:cNvPr id="70" name="二等辺三角形 69"/>
          <p:cNvSpPr/>
          <p:nvPr/>
        </p:nvSpPr>
        <p:spPr>
          <a:xfrm rot="5400000">
            <a:off x="1741973" y="5907156"/>
            <a:ext cx="288000" cy="288000"/>
          </a:xfrm>
          <a:prstGeom prs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chemeClr val="tx1"/>
              </a:solidFill>
            </a:endParaRPr>
          </a:p>
        </p:txBody>
      </p:sp>
      <p:sp>
        <p:nvSpPr>
          <p:cNvPr id="71" name="二等辺三角形 70"/>
          <p:cNvSpPr/>
          <p:nvPr/>
        </p:nvSpPr>
        <p:spPr>
          <a:xfrm rot="5400000">
            <a:off x="1741973" y="6282525"/>
            <a:ext cx="288000" cy="288000"/>
          </a:xfrm>
          <a:prstGeom prs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chemeClr val="tx1"/>
              </a:solidFill>
            </a:endParaRPr>
          </a:p>
        </p:txBody>
      </p:sp>
      <p:pic>
        <p:nvPicPr>
          <p:cNvPr id="47" name="図 46">
            <a:extLst>
              <a:ext uri="{FF2B5EF4-FFF2-40B4-BE49-F238E27FC236}">
                <a16:creationId xmlns:a16="http://schemas.microsoft.com/office/drawing/2014/main" id="{53042BAB-D850-9A66-7285-31A468B3CB28}"/>
              </a:ext>
            </a:extLst>
          </p:cNvPr>
          <p:cNvPicPr/>
          <p:nvPr/>
        </p:nvPicPr>
        <p:blipFill rotWithShape="1">
          <a:blip r:embed="rId3"/>
          <a:srcRect l="71944" t="20521" r="19787" b="73197"/>
          <a:stretch/>
        </p:blipFill>
        <p:spPr bwMode="auto">
          <a:xfrm>
            <a:off x="6446645" y="246807"/>
            <a:ext cx="818953" cy="355414"/>
          </a:xfrm>
          <a:prstGeom prst="rect">
            <a:avLst/>
          </a:prstGeom>
          <a:ln>
            <a:noFill/>
          </a:ln>
          <a:extLst>
            <a:ext uri="{53640926-AAD7-44D8-BBD7-CCE9431645EC}">
              <a14:shadowObscured xmlns:a14="http://schemas.microsoft.com/office/drawing/2010/main"/>
            </a:ext>
          </a:extLst>
        </p:spPr>
      </p:pic>
      <p:sp>
        <p:nvSpPr>
          <p:cNvPr id="49" name="テキスト ボックス 36"/>
          <p:cNvSpPr txBox="1"/>
          <p:nvPr/>
        </p:nvSpPr>
        <p:spPr>
          <a:xfrm>
            <a:off x="-89919" y="15960"/>
            <a:ext cx="3877654"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lvl="0">
              <a:defRPr/>
            </a:pPr>
            <a:r>
              <a:rPr lang="en-US" altLang="ja-JP" sz="1100" dirty="0" smtClean="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Ⅱ</a:t>
            </a:r>
            <a:r>
              <a:rPr lang="ja-JP" altLang="en-US" sz="1100" dirty="0" smtClean="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　公民</a:t>
            </a:r>
            <a:r>
              <a:rPr lang="ja-JP" altLang="en-US"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連携</a:t>
            </a:r>
            <a:r>
              <a:rPr lang="en-US" altLang="ja-JP"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a:t>
            </a:r>
            <a:r>
              <a:rPr lang="ja-JP" altLang="en-US"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経営形態の</a:t>
            </a:r>
            <a:r>
              <a:rPr lang="ja-JP" altLang="en-US" sz="1100" dirty="0" smtClean="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見直し</a:t>
            </a:r>
            <a:r>
              <a:rPr lang="en-US" altLang="zh-CN"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a:t>
            </a:r>
            <a:r>
              <a:rPr lang="zh-CN" altLang="en-US"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独立行政法人化</a:t>
            </a:r>
            <a:r>
              <a:rPr lang="en-US" altLang="zh-CN" sz="1100" dirty="0" smtClean="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a:t>
            </a:r>
            <a:r>
              <a:rPr lang="ja-JP" altLang="en-US" sz="1100" dirty="0" smtClean="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・動物園</a:t>
            </a:r>
            <a:endParaRPr lang="zh-CN" altLang="en-US"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endParaRPr>
          </a:p>
        </p:txBody>
      </p:sp>
      <p:sp>
        <p:nvSpPr>
          <p:cNvPr id="9" name="スライド番号プレースホルダー 8"/>
          <p:cNvSpPr>
            <a:spLocks noGrp="1"/>
          </p:cNvSpPr>
          <p:nvPr>
            <p:ph type="sldNum" sz="quarter" idx="12"/>
          </p:nvPr>
        </p:nvSpPr>
        <p:spPr/>
        <p:txBody>
          <a:bodyPr/>
          <a:lstStyle/>
          <a:p>
            <a:fld id="{63BC356D-1576-478B-8647-1361C6E9DFF7}" type="slidenum">
              <a:rPr lang="ja-JP" altLang="en-US" smtClean="0"/>
              <a:pPr/>
              <a:t>149</a:t>
            </a:fld>
            <a:endParaRPr lang="ja-JP" altLang="en-US"/>
          </a:p>
        </p:txBody>
      </p:sp>
    </p:spTree>
    <p:extLst>
      <p:ext uri="{BB962C8B-B14F-4D97-AF65-F5344CB8AC3E}">
        <p14:creationId xmlns:p14="http://schemas.microsoft.com/office/powerpoint/2010/main" val="3728975316"/>
      </p:ext>
    </p:extLst>
  </p:cSld>
  <p:clrMapOvr>
    <a:masterClrMapping/>
  </p:clrMapOvr>
</p:sld>
</file>

<file path=ppt/slides/slide1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角丸四角形 3"/>
          <p:cNvSpPr/>
          <p:nvPr/>
        </p:nvSpPr>
        <p:spPr>
          <a:xfrm>
            <a:off x="6210343" y="992204"/>
            <a:ext cx="2772000" cy="699048"/>
          </a:xfrm>
          <a:prstGeom prst="round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ja-JP" dirty="0">
                <a:solidFill>
                  <a:schemeClr val="tx1"/>
                </a:solidFill>
                <a:latin typeface="Meiryo UI" panose="020B0604030504040204" pitchFamily="50" charset="-128"/>
                <a:ea typeface="Meiryo UI" panose="020B0604030504040204" pitchFamily="50" charset="-128"/>
              </a:rPr>
              <a:t>【</a:t>
            </a:r>
            <a:r>
              <a:rPr lang="ja-JP" altLang="en-US" dirty="0">
                <a:solidFill>
                  <a:schemeClr val="tx1"/>
                </a:solidFill>
                <a:latin typeface="Meiryo UI" panose="020B0604030504040204" pitchFamily="50" charset="-128"/>
                <a:ea typeface="Meiryo UI" panose="020B0604030504040204" pitchFamily="50" charset="-128"/>
              </a:rPr>
              <a:t>集客・魅力向上の観点</a:t>
            </a:r>
            <a:r>
              <a:rPr lang="en-US" altLang="ja-JP" dirty="0">
                <a:solidFill>
                  <a:schemeClr val="tx1"/>
                </a:solidFill>
                <a:latin typeface="Meiryo UI" panose="020B0604030504040204" pitchFamily="50" charset="-128"/>
                <a:ea typeface="Meiryo UI" panose="020B0604030504040204" pitchFamily="50" charset="-128"/>
              </a:rPr>
              <a:t>】</a:t>
            </a:r>
          </a:p>
          <a:p>
            <a:pPr algn="ctr"/>
            <a:r>
              <a:rPr lang="ja-JP" altLang="en-US" sz="1200" dirty="0">
                <a:solidFill>
                  <a:schemeClr val="tx1"/>
                </a:solidFill>
                <a:latin typeface="Meiryo UI" panose="020B0604030504040204" pitchFamily="50" charset="-128"/>
                <a:ea typeface="Meiryo UI" panose="020B0604030504040204" pitchFamily="50" charset="-128"/>
              </a:rPr>
              <a:t>施設の陳腐化防止</a:t>
            </a:r>
            <a:endParaRPr lang="en-US" altLang="ja-JP" sz="1200" dirty="0">
              <a:solidFill>
                <a:schemeClr val="tx1"/>
              </a:solidFill>
              <a:latin typeface="Meiryo UI" panose="020B0604030504040204" pitchFamily="50" charset="-128"/>
              <a:ea typeface="Meiryo UI" panose="020B0604030504040204" pitchFamily="50" charset="-128"/>
            </a:endParaRPr>
          </a:p>
        </p:txBody>
      </p:sp>
      <p:sp>
        <p:nvSpPr>
          <p:cNvPr id="29" name="角丸四角形 28"/>
          <p:cNvSpPr/>
          <p:nvPr/>
        </p:nvSpPr>
        <p:spPr>
          <a:xfrm>
            <a:off x="446297" y="1009025"/>
            <a:ext cx="2772000" cy="682227"/>
          </a:xfrm>
          <a:prstGeom prst="round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ja-JP" dirty="0">
                <a:solidFill>
                  <a:schemeClr val="tx1"/>
                </a:solidFill>
                <a:latin typeface="Meiryo UI" panose="020B0604030504040204" pitchFamily="50" charset="-128"/>
                <a:ea typeface="Meiryo UI" panose="020B0604030504040204" pitchFamily="50" charset="-128"/>
              </a:rPr>
              <a:t>【</a:t>
            </a:r>
            <a:r>
              <a:rPr lang="ja-JP" altLang="en-US" dirty="0">
                <a:solidFill>
                  <a:schemeClr val="tx1"/>
                </a:solidFill>
                <a:latin typeface="Meiryo UI" panose="020B0604030504040204" pitchFamily="50" charset="-128"/>
                <a:ea typeface="Meiryo UI" panose="020B0604030504040204" pitchFamily="50" charset="-128"/>
              </a:rPr>
              <a:t>安全確保の観点</a:t>
            </a:r>
            <a:r>
              <a:rPr lang="en-US" altLang="ja-JP" dirty="0">
                <a:solidFill>
                  <a:schemeClr val="tx1"/>
                </a:solidFill>
                <a:latin typeface="Meiryo UI" panose="020B0604030504040204" pitchFamily="50" charset="-128"/>
                <a:ea typeface="Meiryo UI" panose="020B0604030504040204" pitchFamily="50" charset="-128"/>
              </a:rPr>
              <a:t>】</a:t>
            </a:r>
          </a:p>
          <a:p>
            <a:pPr algn="ctr"/>
            <a:r>
              <a:rPr lang="ja-JP" altLang="en-US" sz="1200" dirty="0">
                <a:solidFill>
                  <a:schemeClr val="tx1"/>
                </a:solidFill>
                <a:latin typeface="Meiryo UI" panose="020B0604030504040204" pitchFamily="50" charset="-128"/>
                <a:ea typeface="Meiryo UI" panose="020B0604030504040204" pitchFamily="50" charset="-128"/>
              </a:rPr>
              <a:t>動物、来園者、飼育スタッフの安全安心</a:t>
            </a:r>
            <a:endParaRPr lang="en-US" altLang="ja-JP" sz="1200" dirty="0">
              <a:solidFill>
                <a:schemeClr val="tx1"/>
              </a:solidFill>
              <a:latin typeface="Meiryo UI" panose="020B0604030504040204" pitchFamily="50" charset="-128"/>
              <a:ea typeface="Meiryo UI" panose="020B0604030504040204" pitchFamily="50" charset="-128"/>
            </a:endParaRPr>
          </a:p>
        </p:txBody>
      </p:sp>
      <p:sp>
        <p:nvSpPr>
          <p:cNvPr id="30" name="角丸四角形 29"/>
          <p:cNvSpPr/>
          <p:nvPr/>
        </p:nvSpPr>
        <p:spPr>
          <a:xfrm>
            <a:off x="3329848" y="991903"/>
            <a:ext cx="2772000" cy="682227"/>
          </a:xfrm>
          <a:prstGeom prst="round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ja-JP" dirty="0">
                <a:solidFill>
                  <a:schemeClr val="tx1"/>
                </a:solidFill>
                <a:latin typeface="Meiryo UI" panose="020B0604030504040204" pitchFamily="50" charset="-128"/>
                <a:ea typeface="Meiryo UI" panose="020B0604030504040204" pitchFamily="50" charset="-128"/>
              </a:rPr>
              <a:t>【</a:t>
            </a:r>
            <a:r>
              <a:rPr lang="ja-JP" altLang="en-US" dirty="0">
                <a:solidFill>
                  <a:schemeClr val="tx1"/>
                </a:solidFill>
                <a:latin typeface="Meiryo UI" panose="020B0604030504040204" pitchFamily="50" charset="-128"/>
                <a:ea typeface="Meiryo UI" panose="020B0604030504040204" pitchFamily="50" charset="-128"/>
              </a:rPr>
              <a:t>動物福祉の観点</a:t>
            </a:r>
            <a:r>
              <a:rPr lang="en-US" altLang="ja-JP" dirty="0">
                <a:solidFill>
                  <a:schemeClr val="tx1"/>
                </a:solidFill>
                <a:latin typeface="Meiryo UI" panose="020B0604030504040204" pitchFamily="50" charset="-128"/>
                <a:ea typeface="Meiryo UI" panose="020B0604030504040204" pitchFamily="50" charset="-128"/>
              </a:rPr>
              <a:t>】</a:t>
            </a:r>
          </a:p>
          <a:p>
            <a:pPr algn="ctr"/>
            <a:r>
              <a:rPr lang="ja-JP" altLang="en-US" sz="1200" dirty="0">
                <a:solidFill>
                  <a:schemeClr val="tx1"/>
                </a:solidFill>
                <a:latin typeface="Meiryo UI" panose="020B0604030504040204" pitchFamily="50" charset="-128"/>
                <a:ea typeface="Meiryo UI" panose="020B0604030504040204" pitchFamily="50" charset="-128"/>
              </a:rPr>
              <a:t>動物本来の生息地環境の提供</a:t>
            </a:r>
            <a:endParaRPr lang="en-US" altLang="ja-JP" sz="1200" dirty="0">
              <a:solidFill>
                <a:schemeClr val="tx1"/>
              </a:solidFill>
              <a:latin typeface="Meiryo UI" panose="020B0604030504040204" pitchFamily="50" charset="-128"/>
              <a:ea typeface="Meiryo UI" panose="020B0604030504040204" pitchFamily="50" charset="-128"/>
            </a:endParaRPr>
          </a:p>
        </p:txBody>
      </p:sp>
      <p:sp>
        <p:nvSpPr>
          <p:cNvPr id="34" name="角丸四角形 33"/>
          <p:cNvSpPr/>
          <p:nvPr/>
        </p:nvSpPr>
        <p:spPr>
          <a:xfrm>
            <a:off x="-4386" y="2670574"/>
            <a:ext cx="5544000" cy="432000"/>
          </a:xfrm>
          <a:prstGeom prst="roundRect">
            <a:avLst/>
          </a:prstGeom>
          <a:noFill/>
          <a:ln w="12700">
            <a:noFill/>
            <a:prstDash val="solid"/>
          </a:ln>
        </p:spPr>
        <p:style>
          <a:lnRef idx="2">
            <a:schemeClr val="accent1">
              <a:shade val="50000"/>
            </a:schemeClr>
          </a:lnRef>
          <a:fillRef idx="1">
            <a:schemeClr val="accent1"/>
          </a:fillRef>
          <a:effectRef idx="0">
            <a:schemeClr val="accent1"/>
          </a:effectRef>
          <a:fontRef idx="minor">
            <a:schemeClr val="lt1"/>
          </a:fontRef>
        </p:style>
        <p:txBody>
          <a:bodyPr vert="horz" anchor="ctr"/>
          <a:lstStyle/>
          <a:p>
            <a:pPr marL="342900" indent="-342900">
              <a:lnSpc>
                <a:spcPct val="90000"/>
              </a:lnSpc>
              <a:spcBef>
                <a:spcPct val="20000"/>
              </a:spcBef>
              <a:buClr>
                <a:schemeClr val="tx2"/>
              </a:buClr>
              <a:buSzPct val="115000"/>
              <a:buFont typeface="Wingdings" panose="05000000000000000000" pitchFamily="2" charset="2"/>
              <a:buChar char="n"/>
              <a:defRPr/>
            </a:pPr>
            <a:r>
              <a:rPr lang="ja-JP" altLang="en-US"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法人による獣舎整備の優位性</a:t>
            </a:r>
          </a:p>
        </p:txBody>
      </p:sp>
      <p:grpSp>
        <p:nvGrpSpPr>
          <p:cNvPr id="13" name="グループ化 12"/>
          <p:cNvGrpSpPr/>
          <p:nvPr/>
        </p:nvGrpSpPr>
        <p:grpSpPr>
          <a:xfrm>
            <a:off x="104081" y="3153119"/>
            <a:ext cx="8929256" cy="1780163"/>
            <a:chOff x="482147" y="3770417"/>
            <a:chExt cx="9276352" cy="1780163"/>
          </a:xfrm>
        </p:grpSpPr>
        <p:sp>
          <p:nvSpPr>
            <p:cNvPr id="72" name="テキスト ボックス 71"/>
            <p:cNvSpPr txBox="1"/>
            <p:nvPr/>
          </p:nvSpPr>
          <p:spPr>
            <a:xfrm>
              <a:off x="3080976" y="4365232"/>
              <a:ext cx="6624544" cy="1152000"/>
            </a:xfrm>
            <a:prstGeom prst="rect">
              <a:avLst/>
            </a:prstGeom>
            <a:noFill/>
            <a:ln>
              <a:solidFill>
                <a:srgbClr val="4472C4"/>
              </a:solidFill>
            </a:ln>
          </p:spPr>
          <p:txBody>
            <a:bodyPr wrap="square" rtlCol="0" anchor="ctr" anchorCtr="0">
              <a:noAutofit/>
            </a:bodyPr>
            <a:lstStyle/>
            <a:p>
              <a:pPr>
                <a:lnSpc>
                  <a:spcPts val="2200"/>
                </a:lnSpc>
              </a:pPr>
              <a:endParaRPr lang="en-US" altLang="ja-JP" dirty="0">
                <a:latin typeface="Meiryo UI" panose="020B0604030504040204" pitchFamily="50" charset="-128"/>
                <a:ea typeface="Meiryo UI" panose="020B0604030504040204" pitchFamily="50" charset="-128"/>
              </a:endParaRPr>
            </a:p>
          </p:txBody>
        </p:sp>
        <p:sp>
          <p:nvSpPr>
            <p:cNvPr id="71" name="テキスト ボックス 70"/>
            <p:cNvSpPr txBox="1"/>
            <p:nvPr/>
          </p:nvSpPr>
          <p:spPr>
            <a:xfrm>
              <a:off x="3080976" y="3823810"/>
              <a:ext cx="6624544" cy="432000"/>
            </a:xfrm>
            <a:prstGeom prst="rect">
              <a:avLst/>
            </a:prstGeom>
            <a:noFill/>
            <a:ln>
              <a:solidFill>
                <a:srgbClr val="4472C4"/>
              </a:solidFill>
            </a:ln>
          </p:spPr>
          <p:txBody>
            <a:bodyPr wrap="square" rtlCol="0" anchor="ctr" anchorCtr="0">
              <a:noAutofit/>
            </a:bodyPr>
            <a:lstStyle/>
            <a:p>
              <a:pPr marL="269875" indent="-269875">
                <a:lnSpc>
                  <a:spcPts val="2200"/>
                </a:lnSpc>
                <a:buFont typeface="Wingdings" panose="05000000000000000000" pitchFamily="2" charset="2"/>
                <a:buChar char="ü"/>
              </a:pPr>
              <a:r>
                <a:rPr lang="ja-JP" altLang="en-US" sz="1600" dirty="0">
                  <a:latin typeface="Meiryo UI" panose="020B0604030504040204" pitchFamily="50" charset="-128"/>
                  <a:ea typeface="Meiryo UI" panose="020B0604030504040204" pitchFamily="50" charset="-128"/>
                  <a:cs typeface="メイリオ" pitchFamily="50" charset="-128"/>
                </a:rPr>
                <a:t>本市の発注方式による獣舎整備（市直営の現状と変わらない）</a:t>
              </a:r>
              <a:endParaRPr lang="en-US" altLang="ja-JP" sz="1600" dirty="0">
                <a:latin typeface="Meiryo UI" panose="020B0604030504040204" pitchFamily="50" charset="-128"/>
                <a:ea typeface="Meiryo UI" panose="020B0604030504040204" pitchFamily="50" charset="-128"/>
                <a:cs typeface="メイリオ" pitchFamily="50" charset="-128"/>
              </a:endParaRPr>
            </a:p>
          </p:txBody>
        </p:sp>
        <p:grpSp>
          <p:nvGrpSpPr>
            <p:cNvPr id="12" name="グループ化 11"/>
            <p:cNvGrpSpPr/>
            <p:nvPr/>
          </p:nvGrpSpPr>
          <p:grpSpPr>
            <a:xfrm>
              <a:off x="8075527" y="4557246"/>
              <a:ext cx="1682972" cy="828000"/>
              <a:chOff x="8075719" y="4629254"/>
              <a:chExt cx="1682972" cy="828000"/>
            </a:xfrm>
          </p:grpSpPr>
          <p:sp>
            <p:nvSpPr>
              <p:cNvPr id="77" name="爆発 1 76"/>
              <p:cNvSpPr/>
              <p:nvPr/>
            </p:nvSpPr>
            <p:spPr>
              <a:xfrm>
                <a:off x="8075719" y="4629254"/>
                <a:ext cx="1682972" cy="828000"/>
              </a:xfrm>
              <a:prstGeom prst="irregularSeal1">
                <a:avLst/>
              </a:prstGeom>
              <a:solidFill>
                <a:srgbClr val="FFFF00"/>
              </a:solidFill>
              <a:ln>
                <a:noFill/>
              </a:ln>
            </p:spPr>
            <p:style>
              <a:lnRef idx="2">
                <a:schemeClr val="dk1"/>
              </a:lnRef>
              <a:fillRef idx="1">
                <a:schemeClr val="lt1"/>
              </a:fillRef>
              <a:effectRef idx="0">
                <a:schemeClr val="dk1"/>
              </a:effectRef>
              <a:fontRef idx="minor">
                <a:schemeClr val="dk1"/>
              </a:fontRef>
            </p:style>
            <p:txBody>
              <a:bodyPr anchor="ctr"/>
              <a:lstStyle/>
              <a:p>
                <a:pPr algn="ctr" eaLnBrk="1" hangingPunct="1">
                  <a:defRPr/>
                </a:pPr>
                <a:endParaRPr lang="ja-JP" altLang="en-US" dirty="0">
                  <a:latin typeface="Meiryo UI" panose="020B0604030504040204" pitchFamily="50" charset="-128"/>
                  <a:ea typeface="Meiryo UI" panose="020B0604030504040204" pitchFamily="50" charset="-128"/>
                </a:endParaRPr>
              </a:p>
            </p:txBody>
          </p:sp>
          <p:sp>
            <p:nvSpPr>
              <p:cNvPr id="78" name="テキスト ボックス 77"/>
              <p:cNvSpPr txBox="1"/>
              <p:nvPr/>
            </p:nvSpPr>
            <p:spPr>
              <a:xfrm>
                <a:off x="8385634" y="4771736"/>
                <a:ext cx="1116233" cy="457464"/>
              </a:xfrm>
              <a:prstGeom prst="rect">
                <a:avLst/>
              </a:prstGeom>
              <a:noFill/>
            </p:spPr>
            <p:txBody>
              <a:bodyPr vert="horz" wrap="none" rtlCol="0" anchor="ctr">
                <a:noAutofit/>
              </a:bodyPr>
              <a:lstStyle/>
              <a:p>
                <a:pPr algn="ctr"/>
                <a:r>
                  <a:rPr lang="ja-JP" altLang="en-US" b="1" dirty="0">
                    <a:latin typeface="Meiryo UI" panose="020B0604030504040204" pitchFamily="50" charset="-128"/>
                    <a:ea typeface="Meiryo UI" panose="020B0604030504040204" pitchFamily="50" charset="-128"/>
                  </a:rPr>
                  <a:t>独法効果</a:t>
                </a:r>
              </a:p>
            </p:txBody>
          </p:sp>
        </p:grpSp>
        <p:sp>
          <p:nvSpPr>
            <p:cNvPr id="69" name="テキスト ボックス 68"/>
            <p:cNvSpPr txBox="1"/>
            <p:nvPr/>
          </p:nvSpPr>
          <p:spPr>
            <a:xfrm>
              <a:off x="482147" y="3770417"/>
              <a:ext cx="2094365" cy="576000"/>
            </a:xfrm>
            <a:prstGeom prst="rect">
              <a:avLst/>
            </a:prstGeom>
          </p:spPr>
          <p:style>
            <a:lnRef idx="2">
              <a:schemeClr val="dk1"/>
            </a:lnRef>
            <a:fillRef idx="1">
              <a:schemeClr val="lt1"/>
            </a:fillRef>
            <a:effectRef idx="0">
              <a:schemeClr val="dk1"/>
            </a:effectRef>
            <a:fontRef idx="minor">
              <a:schemeClr val="dk1"/>
            </a:fontRef>
          </p:style>
          <p:txBody>
            <a:bodyPr vert="horz" wrap="square" rtlCol="0" anchor="ctr">
              <a:noAutofit/>
            </a:bodyPr>
            <a:lstStyle/>
            <a:p>
              <a:pPr algn="ctr"/>
              <a:r>
                <a:rPr lang="ja-JP" altLang="en-US" dirty="0">
                  <a:latin typeface="Meiryo UI" panose="020B0604030504040204" pitchFamily="50" charset="-128"/>
                  <a:ea typeface="Meiryo UI" panose="020B0604030504040204" pitchFamily="50" charset="-128"/>
                </a:rPr>
                <a:t>市が建設</a:t>
              </a:r>
              <a:endParaRPr lang="en-US" altLang="ja-JP" dirty="0">
                <a:latin typeface="Meiryo UI" panose="020B0604030504040204" pitchFamily="50" charset="-128"/>
                <a:ea typeface="Meiryo UI" panose="020B0604030504040204" pitchFamily="50" charset="-128"/>
              </a:endParaRPr>
            </a:p>
            <a:p>
              <a:pPr algn="ctr"/>
              <a:r>
                <a:rPr lang="en-US" altLang="ja-JP" sz="1600" dirty="0">
                  <a:latin typeface="Meiryo UI" panose="020B0604030504040204" pitchFamily="50" charset="-128"/>
                  <a:ea typeface="Meiryo UI" panose="020B0604030504040204" pitchFamily="50" charset="-128"/>
                </a:rPr>
                <a:t>※</a:t>
              </a:r>
              <a:r>
                <a:rPr lang="ja-JP" altLang="en-US" sz="1600" dirty="0">
                  <a:latin typeface="Meiryo UI" panose="020B0604030504040204" pitchFamily="50" charset="-128"/>
                  <a:ea typeface="Meiryo UI" panose="020B0604030504040204" pitchFamily="50" charset="-128"/>
                </a:rPr>
                <a:t>市が現物出資</a:t>
              </a:r>
              <a:endParaRPr lang="en-US" altLang="ja-JP" sz="1600" dirty="0">
                <a:latin typeface="Meiryo UI" panose="020B0604030504040204" pitchFamily="50" charset="-128"/>
                <a:ea typeface="Meiryo UI" panose="020B0604030504040204" pitchFamily="50" charset="-128"/>
              </a:endParaRPr>
            </a:p>
          </p:txBody>
        </p:sp>
        <p:sp>
          <p:nvSpPr>
            <p:cNvPr id="70" name="テキスト ボックス 69"/>
            <p:cNvSpPr txBox="1"/>
            <p:nvPr/>
          </p:nvSpPr>
          <p:spPr>
            <a:xfrm>
              <a:off x="482147" y="4581144"/>
              <a:ext cx="2094363" cy="720000"/>
            </a:xfrm>
            <a:prstGeom prst="frame">
              <a:avLst>
                <a:gd name="adj1" fmla="val 4089"/>
              </a:avLst>
            </a:prstGeom>
          </p:spPr>
          <p:style>
            <a:lnRef idx="2">
              <a:schemeClr val="dk1"/>
            </a:lnRef>
            <a:fillRef idx="1">
              <a:schemeClr val="lt1"/>
            </a:fillRef>
            <a:effectRef idx="0">
              <a:schemeClr val="dk1"/>
            </a:effectRef>
            <a:fontRef idx="minor">
              <a:schemeClr val="dk1"/>
            </a:fontRef>
          </p:style>
          <p:txBody>
            <a:bodyPr vert="horz" wrap="square" rtlCol="0" anchor="ctr">
              <a:noAutofit/>
            </a:bodyPr>
            <a:lstStyle/>
            <a:p>
              <a:pPr algn="ctr"/>
              <a:r>
                <a:rPr lang="ja-JP" altLang="en-US" b="1" dirty="0">
                  <a:latin typeface="Meiryo UI" panose="020B0604030504040204" pitchFamily="50" charset="-128"/>
                  <a:ea typeface="Meiryo UI" panose="020B0604030504040204" pitchFamily="50" charset="-128"/>
                </a:rPr>
                <a:t>法人が建設</a:t>
              </a:r>
              <a:endParaRPr lang="en-US" altLang="ja-JP" b="1" dirty="0">
                <a:latin typeface="Meiryo UI" panose="020B0604030504040204" pitchFamily="50" charset="-128"/>
                <a:ea typeface="Meiryo UI" panose="020B0604030504040204" pitchFamily="50" charset="-128"/>
              </a:endParaRPr>
            </a:p>
            <a:p>
              <a:pPr algn="ctr"/>
              <a:r>
                <a:rPr lang="en-US" altLang="ja-JP" sz="1600" dirty="0">
                  <a:latin typeface="Meiryo UI" panose="020B0604030504040204" pitchFamily="50" charset="-128"/>
                  <a:ea typeface="Meiryo UI" panose="020B0604030504040204" pitchFamily="50" charset="-128"/>
                </a:rPr>
                <a:t>※</a:t>
              </a:r>
              <a:r>
                <a:rPr lang="ja-JP" altLang="en-US" sz="1600" dirty="0">
                  <a:latin typeface="Meiryo UI" panose="020B0604030504040204" pitchFamily="50" charset="-128"/>
                  <a:ea typeface="Meiryo UI" panose="020B0604030504040204" pitchFamily="50" charset="-128"/>
                </a:rPr>
                <a:t>市は補助金を支出</a:t>
              </a:r>
              <a:endParaRPr lang="en-US" altLang="ja-JP" sz="1600" dirty="0">
                <a:latin typeface="Meiryo UI" panose="020B0604030504040204" pitchFamily="50" charset="-128"/>
                <a:ea typeface="Meiryo UI" panose="020B0604030504040204" pitchFamily="50" charset="-128"/>
              </a:endParaRPr>
            </a:p>
          </p:txBody>
        </p:sp>
        <p:sp>
          <p:nvSpPr>
            <p:cNvPr id="73" name="右矢印 72"/>
            <p:cNvSpPr/>
            <p:nvPr/>
          </p:nvSpPr>
          <p:spPr>
            <a:xfrm>
              <a:off x="2648744" y="3903252"/>
              <a:ext cx="360000" cy="360000"/>
            </a:xfrm>
            <a:prstGeom prst="rightArrow">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p>
          </p:txBody>
        </p:sp>
        <p:sp>
          <p:nvSpPr>
            <p:cNvPr id="74" name="右矢印 73"/>
            <p:cNvSpPr/>
            <p:nvPr/>
          </p:nvSpPr>
          <p:spPr>
            <a:xfrm>
              <a:off x="2648744" y="4725144"/>
              <a:ext cx="360000" cy="360000"/>
            </a:xfrm>
            <a:prstGeom prst="rightArrow">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p>
          </p:txBody>
        </p:sp>
        <p:sp>
          <p:nvSpPr>
            <p:cNvPr id="67" name="テキスト ボックス 66"/>
            <p:cNvSpPr txBox="1"/>
            <p:nvPr/>
          </p:nvSpPr>
          <p:spPr>
            <a:xfrm>
              <a:off x="3080976" y="4398580"/>
              <a:ext cx="6454467" cy="1152000"/>
            </a:xfrm>
            <a:prstGeom prst="rect">
              <a:avLst/>
            </a:prstGeom>
            <a:noFill/>
            <a:ln>
              <a:noFill/>
            </a:ln>
          </p:spPr>
          <p:txBody>
            <a:bodyPr wrap="square" rtlCol="0" anchor="ctr" anchorCtr="0">
              <a:noAutofit/>
            </a:bodyPr>
            <a:lstStyle/>
            <a:p>
              <a:pPr marL="269875" indent="-269875">
                <a:lnSpc>
                  <a:spcPts val="2200"/>
                </a:lnSpc>
                <a:buFont typeface="Wingdings" panose="05000000000000000000" pitchFamily="2" charset="2"/>
                <a:buChar char="ü"/>
              </a:pPr>
              <a:r>
                <a:rPr lang="ja-JP" altLang="en-US" sz="1600" dirty="0">
                  <a:latin typeface="Meiryo UI" panose="020B0604030504040204" pitchFamily="50" charset="-128"/>
                  <a:ea typeface="Meiryo UI" panose="020B0604030504040204" pitchFamily="50" charset="-128"/>
                  <a:cs typeface="メイリオ" pitchFamily="50" charset="-128"/>
                </a:rPr>
                <a:t>工事の一括発注等、法人の柔軟な発注方法により、手続き面の簡素化や工期短縮が図られ、獣舎整備コストの削減が期待</a:t>
              </a:r>
              <a:endParaRPr lang="en-US" altLang="ja-JP" sz="1600" dirty="0">
                <a:latin typeface="Meiryo UI" panose="020B0604030504040204" pitchFamily="50" charset="-128"/>
                <a:ea typeface="Meiryo UI" panose="020B0604030504040204" pitchFamily="50" charset="-128"/>
                <a:cs typeface="メイリオ" pitchFamily="50" charset="-128"/>
              </a:endParaRPr>
            </a:p>
            <a:p>
              <a:pPr marL="269875" indent="-269875">
                <a:lnSpc>
                  <a:spcPts val="2200"/>
                </a:lnSpc>
                <a:buFont typeface="Wingdings" panose="05000000000000000000" pitchFamily="2" charset="2"/>
                <a:buChar char="ü"/>
              </a:pPr>
              <a:r>
                <a:rPr lang="ja-JP" altLang="en-US" sz="1600" dirty="0">
                  <a:latin typeface="Meiryo UI" panose="020B0604030504040204" pitchFamily="50" charset="-128"/>
                  <a:ea typeface="Meiryo UI" panose="020B0604030504040204" pitchFamily="50" charset="-128"/>
                </a:rPr>
                <a:t>法人自らが施設整備部門を持つことで、</a:t>
              </a:r>
              <a:r>
                <a:rPr lang="en-US" altLang="ja-JP" sz="1600" dirty="0">
                  <a:latin typeface="Meiryo UI" panose="020B0604030504040204" pitchFamily="50" charset="-128"/>
                  <a:ea typeface="Meiryo UI" panose="020B0604030504040204" pitchFamily="50" charset="-128"/>
                </a:rPr>
                <a:t/>
              </a:r>
              <a:br>
                <a:rPr lang="en-US" altLang="ja-JP" sz="1600" dirty="0">
                  <a:latin typeface="Meiryo UI" panose="020B0604030504040204" pitchFamily="50" charset="-128"/>
                  <a:ea typeface="Meiryo UI" panose="020B0604030504040204" pitchFamily="50" charset="-128"/>
                </a:rPr>
              </a:br>
              <a:r>
                <a:rPr lang="ja-JP" altLang="en-US" sz="1600" dirty="0">
                  <a:latin typeface="Meiryo UI" panose="020B0604030504040204" pitchFamily="50" charset="-128"/>
                  <a:ea typeface="Meiryo UI" panose="020B0604030504040204" pitchFamily="50" charset="-128"/>
                </a:rPr>
                <a:t>動物、来園者、飼育スタッフ、３者の目線から柔軟な獣舎設計を実現</a:t>
              </a:r>
              <a:endParaRPr lang="en-US" altLang="ja-JP" sz="1600" dirty="0">
                <a:latin typeface="Meiryo UI" panose="020B0604030504040204" pitchFamily="50" charset="-128"/>
                <a:ea typeface="Meiryo UI" panose="020B0604030504040204" pitchFamily="50" charset="-128"/>
              </a:endParaRPr>
            </a:p>
          </p:txBody>
        </p:sp>
      </p:grpSp>
      <p:sp>
        <p:nvSpPr>
          <p:cNvPr id="83" name="角丸四角形 82"/>
          <p:cNvSpPr/>
          <p:nvPr/>
        </p:nvSpPr>
        <p:spPr>
          <a:xfrm>
            <a:off x="11977" y="620688"/>
            <a:ext cx="3779857" cy="432000"/>
          </a:xfrm>
          <a:prstGeom prst="roundRect">
            <a:avLst/>
          </a:prstGeom>
          <a:noFill/>
          <a:ln w="12700">
            <a:noFill/>
            <a:prstDash val="solid"/>
          </a:ln>
        </p:spPr>
        <p:style>
          <a:lnRef idx="2">
            <a:schemeClr val="accent1">
              <a:shade val="50000"/>
            </a:schemeClr>
          </a:lnRef>
          <a:fillRef idx="1">
            <a:schemeClr val="accent1"/>
          </a:fillRef>
          <a:effectRef idx="0">
            <a:schemeClr val="accent1"/>
          </a:effectRef>
          <a:fontRef idx="minor">
            <a:schemeClr val="lt1"/>
          </a:fontRef>
        </p:style>
        <p:txBody>
          <a:bodyPr vert="horz" anchor="ctr"/>
          <a:lstStyle/>
          <a:p>
            <a:pPr marL="342900" indent="-342900">
              <a:lnSpc>
                <a:spcPct val="90000"/>
              </a:lnSpc>
              <a:spcBef>
                <a:spcPct val="20000"/>
              </a:spcBef>
              <a:buClr>
                <a:schemeClr val="tx2"/>
              </a:buClr>
              <a:buSzPct val="115000"/>
              <a:buFont typeface="Wingdings" panose="05000000000000000000" pitchFamily="2" charset="2"/>
              <a:buChar char="n"/>
              <a:defRPr/>
            </a:pPr>
            <a:r>
              <a:rPr lang="ja-JP" altLang="en-US"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獣舎に求められる要件</a:t>
            </a:r>
          </a:p>
        </p:txBody>
      </p:sp>
      <p:sp>
        <p:nvSpPr>
          <p:cNvPr id="85" name="正方形/長方形 84"/>
          <p:cNvSpPr/>
          <p:nvPr/>
        </p:nvSpPr>
        <p:spPr>
          <a:xfrm>
            <a:off x="341848" y="1661737"/>
            <a:ext cx="8748000" cy="360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1500" dirty="0">
                <a:solidFill>
                  <a:schemeClr val="tx1"/>
                </a:solidFill>
                <a:latin typeface="Meiryo UI" panose="020B0604030504040204" pitchFamily="50" charset="-128"/>
                <a:ea typeface="Meiryo UI" panose="020B0604030504040204" pitchFamily="50" charset="-128"/>
              </a:rPr>
              <a:t>しかしながら、天王寺動物園には戦前の獣舎が残っているなど、求められる要件を満たしていない獣舎が多数存在</a:t>
            </a:r>
            <a:endParaRPr lang="en-US" altLang="ja-JP" sz="1500" dirty="0">
              <a:solidFill>
                <a:schemeClr val="tx1"/>
              </a:solidFill>
              <a:latin typeface="Meiryo UI" panose="020B0604030504040204" pitchFamily="50" charset="-128"/>
              <a:ea typeface="Meiryo UI" panose="020B0604030504040204" pitchFamily="50" charset="-128"/>
            </a:endParaRPr>
          </a:p>
        </p:txBody>
      </p:sp>
      <p:sp>
        <p:nvSpPr>
          <p:cNvPr id="86" name="正方形/長方形 85"/>
          <p:cNvSpPr/>
          <p:nvPr/>
        </p:nvSpPr>
        <p:spPr>
          <a:xfrm>
            <a:off x="2411848" y="2290531"/>
            <a:ext cx="4608000" cy="360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365125" indent="-365125" algn="ctr"/>
            <a:r>
              <a:rPr lang="ja-JP" altLang="en-US" sz="1600" b="1" u="sng" dirty="0">
                <a:solidFill>
                  <a:schemeClr val="tx1"/>
                </a:solidFill>
                <a:latin typeface="Meiryo UI" panose="020B0604030504040204" pitchFamily="50" charset="-128"/>
                <a:ea typeface="Meiryo UI" panose="020B0604030504040204" pitchFamily="50" charset="-128"/>
              </a:rPr>
              <a:t>独法化後も継続的な獣舎整備</a:t>
            </a:r>
            <a:r>
              <a:rPr lang="en-US" altLang="ja-JP" sz="1600" b="1" u="sng" dirty="0">
                <a:solidFill>
                  <a:schemeClr val="tx1"/>
                </a:solidFill>
                <a:latin typeface="Meiryo UI" panose="020B0604030504040204" pitchFamily="50" charset="-128"/>
                <a:ea typeface="Meiryo UI" panose="020B0604030504040204" pitchFamily="50" charset="-128"/>
              </a:rPr>
              <a:t>(</a:t>
            </a:r>
            <a:r>
              <a:rPr lang="ja-JP" altLang="en-US" sz="1600" b="1" u="sng" dirty="0">
                <a:solidFill>
                  <a:schemeClr val="tx1"/>
                </a:solidFill>
                <a:latin typeface="Meiryo UI" panose="020B0604030504040204" pitchFamily="50" charset="-128"/>
                <a:ea typeface="Meiryo UI" panose="020B0604030504040204" pitchFamily="50" charset="-128"/>
              </a:rPr>
              <a:t>リニューアル</a:t>
            </a:r>
            <a:r>
              <a:rPr lang="en-US" altLang="ja-JP" sz="1600" b="1" u="sng" dirty="0">
                <a:solidFill>
                  <a:schemeClr val="tx1"/>
                </a:solidFill>
                <a:latin typeface="Meiryo UI" panose="020B0604030504040204" pitchFamily="50" charset="-128"/>
                <a:ea typeface="Meiryo UI" panose="020B0604030504040204" pitchFamily="50" charset="-128"/>
              </a:rPr>
              <a:t>)</a:t>
            </a:r>
            <a:r>
              <a:rPr lang="ja-JP" altLang="en-US" sz="1600" b="1" u="sng" dirty="0">
                <a:solidFill>
                  <a:schemeClr val="tx1"/>
                </a:solidFill>
                <a:latin typeface="Meiryo UI" panose="020B0604030504040204" pitchFamily="50" charset="-128"/>
                <a:ea typeface="Meiryo UI" panose="020B0604030504040204" pitchFamily="50" charset="-128"/>
              </a:rPr>
              <a:t>が必要</a:t>
            </a:r>
            <a:endParaRPr lang="en-US" altLang="ja-JP" sz="1600" b="1" u="sng" dirty="0">
              <a:solidFill>
                <a:schemeClr val="tx1"/>
              </a:solidFill>
              <a:latin typeface="Meiryo UI" panose="020B0604030504040204" pitchFamily="50" charset="-128"/>
              <a:ea typeface="Meiryo UI" panose="020B0604030504040204" pitchFamily="50" charset="-128"/>
            </a:endParaRPr>
          </a:p>
        </p:txBody>
      </p:sp>
      <p:sp>
        <p:nvSpPr>
          <p:cNvPr id="87" name="二等辺三角形 86"/>
          <p:cNvSpPr/>
          <p:nvPr/>
        </p:nvSpPr>
        <p:spPr>
          <a:xfrm rot="10800000">
            <a:off x="3888024" y="2073271"/>
            <a:ext cx="1800000" cy="180000"/>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p>
        </p:txBody>
      </p:sp>
      <p:grpSp>
        <p:nvGrpSpPr>
          <p:cNvPr id="51" name="グループ化 50"/>
          <p:cNvGrpSpPr/>
          <p:nvPr/>
        </p:nvGrpSpPr>
        <p:grpSpPr>
          <a:xfrm>
            <a:off x="-283780" y="5024543"/>
            <a:ext cx="9266120" cy="1726387"/>
            <a:chOff x="1492532" y="681176"/>
            <a:chExt cx="6904709" cy="2907601"/>
          </a:xfrm>
        </p:grpSpPr>
        <p:grpSp>
          <p:nvGrpSpPr>
            <p:cNvPr id="52" name="グループ化 51"/>
            <p:cNvGrpSpPr/>
            <p:nvPr/>
          </p:nvGrpSpPr>
          <p:grpSpPr>
            <a:xfrm>
              <a:off x="1492532" y="1182245"/>
              <a:ext cx="2659996" cy="2390539"/>
              <a:chOff x="-406416" y="7025502"/>
              <a:chExt cx="2659996" cy="2069037"/>
            </a:xfrm>
          </p:grpSpPr>
          <p:grpSp>
            <p:nvGrpSpPr>
              <p:cNvPr id="92" name="グループ化 91"/>
              <p:cNvGrpSpPr/>
              <p:nvPr/>
            </p:nvGrpSpPr>
            <p:grpSpPr>
              <a:xfrm>
                <a:off x="488598" y="7025502"/>
                <a:ext cx="1764982" cy="2069037"/>
                <a:chOff x="2146678" y="5359925"/>
                <a:chExt cx="1693376" cy="2299826"/>
              </a:xfrm>
            </p:grpSpPr>
            <p:sp>
              <p:nvSpPr>
                <p:cNvPr id="95" name="フローチャート: カード 94"/>
                <p:cNvSpPr/>
                <p:nvPr/>
              </p:nvSpPr>
              <p:spPr>
                <a:xfrm>
                  <a:off x="2146680" y="5370003"/>
                  <a:ext cx="828947" cy="480187"/>
                </a:xfrm>
                <a:prstGeom prst="flowChartPunchedCard">
                  <a:avLst/>
                </a:prstGeom>
                <a:solidFill>
                  <a:srgbClr val="FFC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1400" b="1" dirty="0">
                      <a:solidFill>
                        <a:schemeClr val="bg1"/>
                      </a:solidFill>
                    </a:rPr>
                    <a:t>解体</a:t>
                  </a:r>
                </a:p>
              </p:txBody>
            </p:sp>
            <p:sp>
              <p:nvSpPr>
                <p:cNvPr id="96" name="フローチャート: カード 95"/>
                <p:cNvSpPr/>
                <p:nvPr/>
              </p:nvSpPr>
              <p:spPr>
                <a:xfrm>
                  <a:off x="3011107" y="5359925"/>
                  <a:ext cx="828947" cy="480187"/>
                </a:xfrm>
                <a:prstGeom prst="flowChartPunchedCard">
                  <a:avLst/>
                </a:prstGeom>
                <a:solidFill>
                  <a:srgbClr val="92D05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1400" b="1" dirty="0">
                      <a:solidFill>
                        <a:schemeClr val="bg1"/>
                      </a:solidFill>
                    </a:rPr>
                    <a:t>建築</a:t>
                  </a:r>
                </a:p>
              </p:txBody>
            </p:sp>
            <p:sp>
              <p:nvSpPr>
                <p:cNvPr id="97" name="フローチャート: カード 96"/>
                <p:cNvSpPr/>
                <p:nvPr/>
              </p:nvSpPr>
              <p:spPr>
                <a:xfrm>
                  <a:off x="2146680" y="5924594"/>
                  <a:ext cx="828947" cy="480187"/>
                </a:xfrm>
                <a:prstGeom prst="flowChartPunchedCard">
                  <a:avLst/>
                </a:prstGeom>
                <a:solidFill>
                  <a:srgbClr val="00B0F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1400" b="1" dirty="0">
                      <a:solidFill>
                        <a:schemeClr val="bg1"/>
                      </a:solidFill>
                    </a:rPr>
                    <a:t>電気</a:t>
                  </a:r>
                </a:p>
              </p:txBody>
            </p:sp>
            <p:sp>
              <p:nvSpPr>
                <p:cNvPr id="98" name="フローチャート: カード 97"/>
                <p:cNvSpPr/>
                <p:nvPr/>
              </p:nvSpPr>
              <p:spPr>
                <a:xfrm>
                  <a:off x="3011107" y="5924592"/>
                  <a:ext cx="828947" cy="480187"/>
                </a:xfrm>
                <a:prstGeom prst="flowChartPunchedCard">
                  <a:avLst/>
                </a:prstGeom>
                <a:solidFill>
                  <a:srgbClr val="0070C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1400" b="1" dirty="0">
                      <a:solidFill>
                        <a:schemeClr val="bg1"/>
                      </a:solidFill>
                    </a:rPr>
                    <a:t>機械</a:t>
                  </a:r>
                </a:p>
              </p:txBody>
            </p:sp>
            <p:sp>
              <p:nvSpPr>
                <p:cNvPr id="99" name="フローチャート: カード 98"/>
                <p:cNvSpPr/>
                <p:nvPr/>
              </p:nvSpPr>
              <p:spPr>
                <a:xfrm>
                  <a:off x="2146678" y="6659361"/>
                  <a:ext cx="1692623" cy="1000390"/>
                </a:xfrm>
                <a:prstGeom prst="flowChartPunchedCard">
                  <a:avLst/>
                </a:prstGeom>
                <a:solidFill>
                  <a:schemeClr val="accent2"/>
                </a:solidFill>
              </p:spPr>
              <p:style>
                <a:lnRef idx="2">
                  <a:schemeClr val="accent1">
                    <a:shade val="50000"/>
                  </a:schemeClr>
                </a:lnRef>
                <a:fillRef idx="1">
                  <a:schemeClr val="accent1"/>
                </a:fillRef>
                <a:effectRef idx="0">
                  <a:schemeClr val="accent1"/>
                </a:effectRef>
                <a:fontRef idx="minor">
                  <a:schemeClr val="lt1"/>
                </a:fontRef>
              </p:style>
              <p:txBody>
                <a:bodyPr tIns="144000" rtlCol="0" anchor="ctr"/>
                <a:lstStyle/>
                <a:p>
                  <a:pPr algn="ctr"/>
                  <a:r>
                    <a:rPr lang="ja-JP" altLang="en-US" sz="1400" b="1" u="sng" dirty="0">
                      <a:solidFill>
                        <a:schemeClr val="bg1"/>
                      </a:solidFill>
                    </a:rPr>
                    <a:t>一括発注</a:t>
                  </a:r>
                  <a:endParaRPr lang="en-US" altLang="ja-JP" sz="1400" b="1" u="sng" dirty="0">
                    <a:solidFill>
                      <a:schemeClr val="bg1"/>
                    </a:solidFill>
                  </a:endParaRPr>
                </a:p>
                <a:p>
                  <a:pPr algn="ctr"/>
                  <a:r>
                    <a:rPr lang="ja-JP" altLang="en-US" sz="1400" b="1" dirty="0">
                      <a:solidFill>
                        <a:schemeClr val="bg1"/>
                      </a:solidFill>
                    </a:rPr>
                    <a:t>解体・建築・電気・機械</a:t>
                  </a:r>
                  <a:endParaRPr lang="en-US" altLang="ja-JP" sz="1400" b="1" dirty="0">
                    <a:solidFill>
                      <a:schemeClr val="bg1"/>
                    </a:solidFill>
                  </a:endParaRPr>
                </a:p>
                <a:p>
                  <a:pPr algn="ctr"/>
                  <a:endParaRPr lang="ja-JP" altLang="en-US" sz="1400" b="1" dirty="0">
                    <a:solidFill>
                      <a:schemeClr val="bg1"/>
                    </a:solidFill>
                  </a:endParaRPr>
                </a:p>
              </p:txBody>
            </p:sp>
          </p:grpSp>
          <p:sp>
            <p:nvSpPr>
              <p:cNvPr id="93" name="角丸四角形 92"/>
              <p:cNvSpPr/>
              <p:nvPr/>
            </p:nvSpPr>
            <p:spPr>
              <a:xfrm>
                <a:off x="-361144" y="7391681"/>
                <a:ext cx="989456" cy="311701"/>
              </a:xfrm>
              <a:prstGeom prst="roundRect">
                <a:avLst/>
              </a:prstGeom>
              <a:noFill/>
              <a:ln w="12700" cap="flat" cmpd="sng" algn="ctr">
                <a:noFill/>
                <a:prstDash val="solid"/>
                <a:miter lim="800000"/>
              </a:ln>
              <a:effectLst/>
            </p:spPr>
            <p:txBody>
              <a:bodyPr vert="horz" anchor="ctr"/>
              <a:lstStyle/>
              <a:p>
                <a:pPr algn="ctr">
                  <a:lnSpc>
                    <a:spcPct val="90000"/>
                  </a:lnSpc>
                  <a:spcBef>
                    <a:spcPct val="20000"/>
                  </a:spcBef>
                  <a:buClr>
                    <a:srgbClr val="44546A"/>
                  </a:buClr>
                  <a:buSzPct val="115000"/>
                  <a:defRPr/>
                </a:pPr>
                <a:r>
                  <a:rPr kumimoji="0" lang="ja-JP" altLang="en-US" sz="1400" kern="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市直営</a:t>
                </a:r>
              </a:p>
            </p:txBody>
          </p:sp>
          <p:sp>
            <p:nvSpPr>
              <p:cNvPr id="94" name="角丸四角形 93"/>
              <p:cNvSpPr/>
              <p:nvPr/>
            </p:nvSpPr>
            <p:spPr>
              <a:xfrm>
                <a:off x="-406416" y="8520089"/>
                <a:ext cx="1080000" cy="300091"/>
              </a:xfrm>
              <a:prstGeom prst="roundRect">
                <a:avLst/>
              </a:prstGeom>
              <a:noFill/>
              <a:ln w="12700" cap="flat" cmpd="sng" algn="ctr">
                <a:noFill/>
                <a:prstDash val="solid"/>
                <a:miter lim="800000"/>
              </a:ln>
              <a:effectLst/>
            </p:spPr>
            <p:txBody>
              <a:bodyPr vert="horz" anchor="ctr"/>
              <a:lstStyle/>
              <a:p>
                <a:pPr algn="ctr">
                  <a:lnSpc>
                    <a:spcPct val="90000"/>
                  </a:lnSpc>
                  <a:spcBef>
                    <a:spcPct val="20000"/>
                  </a:spcBef>
                  <a:buClr>
                    <a:srgbClr val="44546A"/>
                  </a:buClr>
                  <a:buSzPct val="115000"/>
                  <a:defRPr/>
                </a:pPr>
                <a:r>
                  <a:rPr kumimoji="0" lang="ja-JP" altLang="en-US" sz="1400" kern="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独法化後</a:t>
                </a:r>
              </a:p>
            </p:txBody>
          </p:sp>
        </p:grpSp>
        <p:grpSp>
          <p:nvGrpSpPr>
            <p:cNvPr id="53" name="グループ化 52"/>
            <p:cNvGrpSpPr/>
            <p:nvPr/>
          </p:nvGrpSpPr>
          <p:grpSpPr>
            <a:xfrm>
              <a:off x="4366609" y="1159295"/>
              <a:ext cx="4030632" cy="2429482"/>
              <a:chOff x="5311510" y="6914741"/>
              <a:chExt cx="4609914" cy="1050763"/>
            </a:xfrm>
          </p:grpSpPr>
          <p:grpSp>
            <p:nvGrpSpPr>
              <p:cNvPr id="79" name="グループ化 78"/>
              <p:cNvGrpSpPr/>
              <p:nvPr/>
            </p:nvGrpSpPr>
            <p:grpSpPr>
              <a:xfrm>
                <a:off x="5311510" y="6914741"/>
                <a:ext cx="4609914" cy="437004"/>
                <a:chOff x="1639222" y="5834621"/>
                <a:chExt cx="4609914" cy="437004"/>
              </a:xfrm>
            </p:grpSpPr>
            <p:sp>
              <p:nvSpPr>
                <p:cNvPr id="88" name="正方形/長方形 87"/>
                <p:cNvSpPr/>
                <p:nvPr/>
              </p:nvSpPr>
              <p:spPr>
                <a:xfrm>
                  <a:off x="2792880" y="5835639"/>
                  <a:ext cx="1152000" cy="433675"/>
                </a:xfrm>
                <a:prstGeom prst="rect">
                  <a:avLst/>
                </a:prstGeom>
                <a:solidFill>
                  <a:schemeClr val="accent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1400" dirty="0">
                      <a:latin typeface="Meiryo UI" panose="020B0604030504040204" pitchFamily="50" charset="-128"/>
                      <a:ea typeface="Meiryo UI" panose="020B0604030504040204" pitchFamily="50" charset="-128"/>
                    </a:rPr>
                    <a:t>基本設計</a:t>
                  </a:r>
                </a:p>
              </p:txBody>
            </p:sp>
            <p:sp>
              <p:nvSpPr>
                <p:cNvPr id="89" name="正方形/長方形 88"/>
                <p:cNvSpPr/>
                <p:nvPr/>
              </p:nvSpPr>
              <p:spPr>
                <a:xfrm>
                  <a:off x="3945008" y="5835639"/>
                  <a:ext cx="1152000" cy="433675"/>
                </a:xfrm>
                <a:prstGeom prst="rect">
                  <a:avLst/>
                </a:prstGeom>
                <a:solidFill>
                  <a:schemeClr val="accent1">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1400" dirty="0">
                      <a:latin typeface="Meiryo UI" panose="020B0604030504040204" pitchFamily="50" charset="-128"/>
                      <a:ea typeface="Meiryo UI" panose="020B0604030504040204" pitchFamily="50" charset="-128"/>
                    </a:rPr>
                    <a:t>実施設計</a:t>
                  </a:r>
                </a:p>
              </p:txBody>
            </p:sp>
            <p:sp>
              <p:nvSpPr>
                <p:cNvPr id="90" name="正方形/長方形 89"/>
                <p:cNvSpPr/>
                <p:nvPr/>
              </p:nvSpPr>
              <p:spPr>
                <a:xfrm>
                  <a:off x="5097136" y="5835639"/>
                  <a:ext cx="1152000" cy="433675"/>
                </a:xfrm>
                <a:prstGeom prst="rect">
                  <a:avLst/>
                </a:prstGeom>
                <a:solidFill>
                  <a:schemeClr val="accent1">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1400" dirty="0">
                      <a:latin typeface="Meiryo UI" panose="020B0604030504040204" pitchFamily="50" charset="-128"/>
                      <a:ea typeface="Meiryo UI" panose="020B0604030504040204" pitchFamily="50" charset="-128"/>
                    </a:rPr>
                    <a:t>工事</a:t>
                  </a:r>
                </a:p>
              </p:txBody>
            </p:sp>
            <p:sp>
              <p:nvSpPr>
                <p:cNvPr id="91" name="正方形/長方形 90"/>
                <p:cNvSpPr/>
                <p:nvPr/>
              </p:nvSpPr>
              <p:spPr>
                <a:xfrm>
                  <a:off x="1639222" y="5834621"/>
                  <a:ext cx="1152000" cy="437004"/>
                </a:xfrm>
                <a:prstGeom prst="rect">
                  <a:avLst/>
                </a:prstGeom>
                <a:solidFill>
                  <a:schemeClr val="accent1">
                    <a:lumMod val="60000"/>
                    <a:lumOff val="4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1400" dirty="0">
                      <a:latin typeface="Meiryo UI" panose="020B0604030504040204" pitchFamily="50" charset="-128"/>
                      <a:ea typeface="Meiryo UI" panose="020B0604030504040204" pitchFamily="50" charset="-128"/>
                    </a:rPr>
                    <a:t>基本計画</a:t>
                  </a:r>
                </a:p>
              </p:txBody>
            </p:sp>
          </p:grpSp>
          <p:sp>
            <p:nvSpPr>
              <p:cNvPr id="81" name="正方形/長方形 80"/>
              <p:cNvSpPr/>
              <p:nvPr/>
            </p:nvSpPr>
            <p:spPr>
              <a:xfrm>
                <a:off x="5313328" y="7508847"/>
                <a:ext cx="3455968" cy="456657"/>
              </a:xfrm>
              <a:prstGeom prst="rect">
                <a:avLst/>
              </a:prstGeom>
              <a:gradFill flip="none" rotWithShape="1">
                <a:gsLst>
                  <a:gs pos="0">
                    <a:schemeClr val="accent1">
                      <a:shade val="30000"/>
                      <a:satMod val="115000"/>
                    </a:schemeClr>
                  </a:gs>
                  <a:gs pos="50000">
                    <a:schemeClr val="accent1">
                      <a:shade val="67500"/>
                      <a:satMod val="115000"/>
                    </a:schemeClr>
                  </a:gs>
                  <a:gs pos="100000">
                    <a:schemeClr val="accent1">
                      <a:shade val="100000"/>
                      <a:satMod val="115000"/>
                    </a:schemeClr>
                  </a:gs>
                </a:gsLst>
                <a:path path="circle">
                  <a:fillToRect t="100000" r="100000"/>
                </a:path>
                <a:tileRect l="-100000" b="-10000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1400" u="sng" dirty="0">
                    <a:latin typeface="Meiryo UI" panose="020B0604030504040204" pitchFamily="50" charset="-128"/>
                    <a:ea typeface="Meiryo UI" panose="020B0604030504040204" pitchFamily="50" charset="-128"/>
                  </a:rPr>
                  <a:t>一括発注</a:t>
                </a:r>
                <a:endParaRPr lang="en-US" altLang="ja-JP" sz="1400" u="sng" dirty="0">
                  <a:latin typeface="Meiryo UI" panose="020B0604030504040204" pitchFamily="50" charset="-128"/>
                  <a:ea typeface="Meiryo UI" panose="020B0604030504040204" pitchFamily="50" charset="-128"/>
                </a:endParaRPr>
              </a:p>
              <a:p>
                <a:pPr algn="ctr"/>
                <a:r>
                  <a:rPr lang="ja-JP" altLang="en-US" sz="1400" dirty="0">
                    <a:latin typeface="Meiryo UI" panose="020B0604030504040204" pitchFamily="50" charset="-128"/>
                    <a:ea typeface="Meiryo UI" panose="020B0604030504040204" pitchFamily="50" charset="-128"/>
                  </a:rPr>
                  <a:t>基本計画・基本設計・実施設計・工事</a:t>
                </a:r>
              </a:p>
            </p:txBody>
          </p:sp>
          <p:cxnSp>
            <p:nvCxnSpPr>
              <p:cNvPr id="82" name="直線コネクタ 81"/>
              <p:cNvCxnSpPr/>
              <p:nvPr/>
            </p:nvCxnSpPr>
            <p:spPr>
              <a:xfrm>
                <a:off x="5313120" y="7394396"/>
                <a:ext cx="0" cy="135122"/>
              </a:xfrm>
              <a:prstGeom prst="line">
                <a:avLst/>
              </a:prstGeom>
              <a:ln w="25400">
                <a:solidFill>
                  <a:srgbClr val="FF0000"/>
                </a:solidFill>
                <a:prstDash val="dash"/>
              </a:ln>
            </p:spPr>
            <p:style>
              <a:lnRef idx="1">
                <a:schemeClr val="accent1"/>
              </a:lnRef>
              <a:fillRef idx="0">
                <a:schemeClr val="accent1"/>
              </a:fillRef>
              <a:effectRef idx="0">
                <a:schemeClr val="accent1"/>
              </a:effectRef>
              <a:fontRef idx="minor">
                <a:schemeClr val="tx1"/>
              </a:fontRef>
            </p:style>
          </p:cxnSp>
          <p:cxnSp>
            <p:nvCxnSpPr>
              <p:cNvPr id="84" name="直線コネクタ 83"/>
              <p:cNvCxnSpPr/>
              <p:nvPr/>
            </p:nvCxnSpPr>
            <p:spPr>
              <a:xfrm flipH="1">
                <a:off x="8769297" y="7368316"/>
                <a:ext cx="1152126" cy="140531"/>
              </a:xfrm>
              <a:prstGeom prst="line">
                <a:avLst/>
              </a:prstGeom>
              <a:ln w="25400">
                <a:solidFill>
                  <a:srgbClr val="FF0000"/>
                </a:solidFill>
                <a:prstDash val="dash"/>
              </a:ln>
            </p:spPr>
            <p:style>
              <a:lnRef idx="1">
                <a:schemeClr val="accent1"/>
              </a:lnRef>
              <a:fillRef idx="0">
                <a:schemeClr val="accent1"/>
              </a:fillRef>
              <a:effectRef idx="0">
                <a:schemeClr val="accent1"/>
              </a:effectRef>
              <a:fontRef idx="minor">
                <a:schemeClr val="tx1"/>
              </a:fontRef>
            </p:style>
          </p:cxnSp>
        </p:grpSp>
        <p:sp>
          <p:nvSpPr>
            <p:cNvPr id="54" name="角丸四角形 53"/>
            <p:cNvSpPr/>
            <p:nvPr/>
          </p:nvSpPr>
          <p:spPr>
            <a:xfrm>
              <a:off x="2711511" y="708826"/>
              <a:ext cx="1188135" cy="360134"/>
            </a:xfrm>
            <a:prstGeom prst="roundRect">
              <a:avLst/>
            </a:prstGeom>
            <a:noFill/>
            <a:ln w="12700" cap="flat" cmpd="sng" algn="ctr">
              <a:noFill/>
              <a:prstDash val="solid"/>
              <a:miter lim="800000"/>
            </a:ln>
            <a:effectLst/>
          </p:spPr>
          <p:txBody>
            <a:bodyPr vert="horz" anchor="ctr"/>
            <a:lstStyle/>
            <a:p>
              <a:pPr algn="ctr">
                <a:lnSpc>
                  <a:spcPct val="90000"/>
                </a:lnSpc>
                <a:spcBef>
                  <a:spcPct val="20000"/>
                </a:spcBef>
                <a:buClr>
                  <a:srgbClr val="44546A"/>
                </a:buClr>
                <a:buSzPct val="115000"/>
                <a:defRPr/>
              </a:pPr>
              <a:r>
                <a:rPr kumimoji="0" lang="ja-JP" altLang="en-US" sz="1400" kern="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工種毎の分割発注</a:t>
              </a:r>
            </a:p>
          </p:txBody>
        </p:sp>
        <p:sp>
          <p:nvSpPr>
            <p:cNvPr id="75" name="角丸四角形 74"/>
            <p:cNvSpPr/>
            <p:nvPr/>
          </p:nvSpPr>
          <p:spPr>
            <a:xfrm>
              <a:off x="5742773" y="681176"/>
              <a:ext cx="1279529" cy="360133"/>
            </a:xfrm>
            <a:prstGeom prst="roundRect">
              <a:avLst/>
            </a:prstGeom>
            <a:noFill/>
            <a:ln w="12700" cap="flat" cmpd="sng" algn="ctr">
              <a:noFill/>
              <a:prstDash val="solid"/>
              <a:miter lim="800000"/>
            </a:ln>
            <a:effectLst/>
          </p:spPr>
          <p:txBody>
            <a:bodyPr vert="horz" anchor="ctr"/>
            <a:lstStyle/>
            <a:p>
              <a:pPr algn="ctr">
                <a:lnSpc>
                  <a:spcPct val="90000"/>
                </a:lnSpc>
                <a:spcBef>
                  <a:spcPct val="20000"/>
                </a:spcBef>
                <a:buClr>
                  <a:srgbClr val="44546A"/>
                </a:buClr>
                <a:buSzPct val="115000"/>
                <a:defRPr/>
              </a:pPr>
              <a:r>
                <a:rPr kumimoji="0" lang="ja-JP" altLang="en-US" sz="1400" kern="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進捗毎の分割発注</a:t>
              </a:r>
            </a:p>
          </p:txBody>
        </p:sp>
        <p:sp>
          <p:nvSpPr>
            <p:cNvPr id="76" name="下矢印 75"/>
            <p:cNvSpPr/>
            <p:nvPr/>
          </p:nvSpPr>
          <p:spPr>
            <a:xfrm>
              <a:off x="1961400" y="2029928"/>
              <a:ext cx="142263" cy="779377"/>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400">
                <a:solidFill>
                  <a:schemeClr val="tx1"/>
                </a:solidFill>
              </a:endParaRPr>
            </a:p>
          </p:txBody>
        </p:sp>
      </p:grpSp>
      <p:sp>
        <p:nvSpPr>
          <p:cNvPr id="100" name="角丸四角形 99"/>
          <p:cNvSpPr/>
          <p:nvPr/>
        </p:nvSpPr>
        <p:spPr>
          <a:xfrm>
            <a:off x="-145527" y="5026037"/>
            <a:ext cx="1594477" cy="213829"/>
          </a:xfrm>
          <a:prstGeom prst="roundRect">
            <a:avLst/>
          </a:prstGeom>
          <a:noFill/>
          <a:ln w="12700" cap="flat" cmpd="sng" algn="ctr">
            <a:noFill/>
            <a:prstDash val="solid"/>
            <a:miter lim="800000"/>
          </a:ln>
          <a:effectLst/>
        </p:spPr>
        <p:txBody>
          <a:bodyPr vert="horz" anchor="ctr"/>
          <a:lstStyle/>
          <a:p>
            <a:pPr algn="ctr">
              <a:lnSpc>
                <a:spcPct val="90000"/>
              </a:lnSpc>
              <a:spcBef>
                <a:spcPct val="20000"/>
              </a:spcBef>
              <a:buClr>
                <a:srgbClr val="44546A"/>
              </a:buClr>
              <a:buSzPct val="115000"/>
              <a:defRPr/>
            </a:pPr>
            <a:r>
              <a:rPr kumimoji="0" lang="en-US" altLang="ja-JP" kern="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a:t>
            </a:r>
            <a:r>
              <a:rPr kumimoji="0" lang="ja-JP" altLang="en-US" kern="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イメージ図</a:t>
            </a:r>
            <a:r>
              <a:rPr kumimoji="0" lang="en-US" altLang="ja-JP" kern="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a:t>
            </a:r>
            <a:endParaRPr kumimoji="0" lang="ja-JP" altLang="en-US" kern="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p:txBody>
      </p:sp>
      <p:grpSp>
        <p:nvGrpSpPr>
          <p:cNvPr id="63" name="グループ化 62"/>
          <p:cNvGrpSpPr/>
          <p:nvPr/>
        </p:nvGrpSpPr>
        <p:grpSpPr>
          <a:xfrm>
            <a:off x="179512" y="260648"/>
            <a:ext cx="8928848" cy="369334"/>
            <a:chOff x="179512" y="260648"/>
            <a:chExt cx="8928848" cy="369334"/>
          </a:xfrm>
        </p:grpSpPr>
        <p:grpSp>
          <p:nvGrpSpPr>
            <p:cNvPr id="65" name="グループ化 4"/>
            <p:cNvGrpSpPr/>
            <p:nvPr/>
          </p:nvGrpSpPr>
          <p:grpSpPr>
            <a:xfrm>
              <a:off x="179512" y="260650"/>
              <a:ext cx="8712968" cy="369332"/>
              <a:chOff x="179512" y="260648"/>
              <a:chExt cx="8712968" cy="369331"/>
            </a:xfrm>
          </p:grpSpPr>
          <p:sp>
            <p:nvSpPr>
              <p:cNvPr id="68" name="正方形/長方形 67"/>
              <p:cNvSpPr/>
              <p:nvPr/>
            </p:nvSpPr>
            <p:spPr>
              <a:xfrm>
                <a:off x="251520" y="260648"/>
                <a:ext cx="5904656" cy="369331"/>
              </a:xfrm>
              <a:prstGeom prst="rect">
                <a:avLst/>
              </a:prstGeom>
            </p:spPr>
            <p:txBody>
              <a:bodyPr wrap="square">
                <a:spAutoFit/>
              </a:bodyPr>
              <a:lstStyle/>
              <a:p>
                <a:r>
                  <a:rPr lang="ja-JP" altLang="en-US" b="1" dirty="0">
                    <a:solidFill>
                      <a:srgbClr val="000000"/>
                    </a:solidFill>
                    <a:latin typeface="Calibri" pitchFamily="34" charset="0"/>
                  </a:rPr>
                  <a:t>独法化により期待される効果（ハード面：獣舎整備）</a:t>
                </a:r>
              </a:p>
            </p:txBody>
          </p:sp>
          <p:cxnSp>
            <p:nvCxnSpPr>
              <p:cNvPr id="80" name="直線コネクタ 79"/>
              <p:cNvCxnSpPr/>
              <p:nvPr/>
            </p:nvCxnSpPr>
            <p:spPr>
              <a:xfrm>
                <a:off x="179512" y="620688"/>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66" name="正方形/長方形 65"/>
            <p:cNvSpPr/>
            <p:nvPr/>
          </p:nvSpPr>
          <p:spPr>
            <a:xfrm>
              <a:off x="7596343" y="260648"/>
              <a:ext cx="1512017" cy="369332"/>
            </a:xfrm>
            <a:prstGeom prst="rect">
              <a:avLst/>
            </a:prstGeom>
            <a:noFill/>
          </p:spPr>
          <p:txBody>
            <a:bodyPr wrap="none">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lgn="ctr"/>
              <a:r>
                <a:rPr lang="ja-JP" altLang="en-US" dirty="0"/>
                <a:t>＜</a:t>
              </a:r>
              <a:r>
                <a:rPr lang="en-US" altLang="ja-JP" dirty="0"/>
                <a:t>Outcome</a:t>
              </a:r>
              <a:r>
                <a:rPr lang="ja-JP" altLang="en-US" dirty="0"/>
                <a:t>＞</a:t>
              </a:r>
            </a:p>
          </p:txBody>
        </p:sp>
      </p:grpSp>
      <p:pic>
        <p:nvPicPr>
          <p:cNvPr id="55" name="図 54">
            <a:extLst>
              <a:ext uri="{FF2B5EF4-FFF2-40B4-BE49-F238E27FC236}">
                <a16:creationId xmlns:a16="http://schemas.microsoft.com/office/drawing/2014/main" id="{53042BAB-D850-9A66-7285-31A468B3CB28}"/>
              </a:ext>
            </a:extLst>
          </p:cNvPr>
          <p:cNvPicPr/>
          <p:nvPr/>
        </p:nvPicPr>
        <p:blipFill rotWithShape="1">
          <a:blip r:embed="rId2"/>
          <a:srcRect l="71944" t="20521" r="19787" b="73197"/>
          <a:stretch/>
        </p:blipFill>
        <p:spPr bwMode="auto">
          <a:xfrm>
            <a:off x="6811521" y="193825"/>
            <a:ext cx="818953" cy="355414"/>
          </a:xfrm>
          <a:prstGeom prst="rect">
            <a:avLst/>
          </a:prstGeom>
          <a:ln>
            <a:noFill/>
          </a:ln>
          <a:extLst>
            <a:ext uri="{53640926-AAD7-44D8-BBD7-CCE9431645EC}">
              <a14:shadowObscured xmlns:a14="http://schemas.microsoft.com/office/drawing/2010/main"/>
            </a:ext>
          </a:extLst>
        </p:spPr>
      </p:pic>
      <p:sp>
        <p:nvSpPr>
          <p:cNvPr id="56" name="テキスト ボックス 36"/>
          <p:cNvSpPr txBox="1"/>
          <p:nvPr/>
        </p:nvSpPr>
        <p:spPr>
          <a:xfrm>
            <a:off x="162278" y="-10981"/>
            <a:ext cx="3877654"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lvl="0">
              <a:defRPr/>
            </a:pPr>
            <a:r>
              <a:rPr lang="en-US" altLang="ja-JP" sz="1100" dirty="0" smtClean="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Ⅱ</a:t>
            </a:r>
            <a:r>
              <a:rPr lang="ja-JP" altLang="en-US" sz="1100" dirty="0" smtClean="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　公民</a:t>
            </a:r>
            <a:r>
              <a:rPr lang="ja-JP" altLang="en-US"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連携</a:t>
            </a:r>
            <a:r>
              <a:rPr lang="en-US" altLang="ja-JP"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a:t>
            </a:r>
            <a:r>
              <a:rPr lang="ja-JP" altLang="en-US"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経営形態の</a:t>
            </a:r>
            <a:r>
              <a:rPr lang="ja-JP" altLang="en-US" sz="1100" dirty="0" smtClean="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見直し</a:t>
            </a:r>
            <a:r>
              <a:rPr lang="en-US" altLang="zh-CN"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a:t>
            </a:r>
            <a:r>
              <a:rPr lang="zh-CN" altLang="en-US"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独立行政法人化</a:t>
            </a:r>
            <a:r>
              <a:rPr lang="en-US" altLang="zh-CN" sz="1100" dirty="0" smtClean="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a:t>
            </a:r>
            <a:r>
              <a:rPr lang="ja-JP" altLang="en-US" sz="1100" dirty="0" smtClean="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・動物園</a:t>
            </a:r>
            <a:endParaRPr lang="zh-CN" altLang="en-US"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endParaRPr>
          </a:p>
        </p:txBody>
      </p:sp>
      <p:sp>
        <p:nvSpPr>
          <p:cNvPr id="3" name="スライド番号プレースホルダー 2"/>
          <p:cNvSpPr>
            <a:spLocks noGrp="1"/>
          </p:cNvSpPr>
          <p:nvPr>
            <p:ph type="sldNum" sz="quarter" idx="12"/>
          </p:nvPr>
        </p:nvSpPr>
        <p:spPr/>
        <p:txBody>
          <a:bodyPr/>
          <a:lstStyle/>
          <a:p>
            <a:fld id="{63BC356D-1576-478B-8647-1361C6E9DFF7}" type="slidenum">
              <a:rPr lang="ja-JP" altLang="en-US" smtClean="0"/>
              <a:pPr/>
              <a:t>150</a:t>
            </a:fld>
            <a:endParaRPr lang="ja-JP" altLang="en-US"/>
          </a:p>
        </p:txBody>
      </p:sp>
    </p:spTree>
    <p:extLst>
      <p:ext uri="{BB962C8B-B14F-4D97-AF65-F5344CB8AC3E}">
        <p14:creationId xmlns:p14="http://schemas.microsoft.com/office/powerpoint/2010/main" val="892862990"/>
      </p:ext>
    </p:extLst>
  </p:cSld>
  <p:clrMapOvr>
    <a:masterClrMapping/>
  </p:clrMapOvr>
</p:sld>
</file>

<file path=ppt/slides/slide1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 name="角丸四角形 43"/>
          <p:cNvSpPr/>
          <p:nvPr/>
        </p:nvSpPr>
        <p:spPr>
          <a:xfrm>
            <a:off x="9652" y="620736"/>
            <a:ext cx="6625400" cy="360000"/>
          </a:xfrm>
          <a:prstGeom prst="roundRect">
            <a:avLst/>
          </a:prstGeom>
          <a:noFill/>
          <a:ln w="12700">
            <a:noFill/>
            <a:prstDash val="solid"/>
          </a:ln>
        </p:spPr>
        <p:style>
          <a:lnRef idx="2">
            <a:schemeClr val="accent1">
              <a:shade val="50000"/>
            </a:schemeClr>
          </a:lnRef>
          <a:fillRef idx="1">
            <a:schemeClr val="accent1"/>
          </a:fillRef>
          <a:effectRef idx="0">
            <a:schemeClr val="accent1"/>
          </a:effectRef>
          <a:fontRef idx="minor">
            <a:schemeClr val="lt1"/>
          </a:fontRef>
        </p:style>
        <p:txBody>
          <a:bodyPr vert="horz" anchor="ctr"/>
          <a:lstStyle/>
          <a:p>
            <a:pPr marL="285750" indent="-285750">
              <a:lnSpc>
                <a:spcPct val="90000"/>
              </a:lnSpc>
              <a:spcBef>
                <a:spcPct val="20000"/>
              </a:spcBef>
              <a:buClr>
                <a:schemeClr val="tx2"/>
              </a:buClr>
              <a:buSzPct val="115000"/>
              <a:buFont typeface="Wingdings" panose="05000000000000000000" pitchFamily="2" charset="2"/>
              <a:buChar char="n"/>
              <a:defRPr/>
            </a:pPr>
            <a:r>
              <a:rPr lang="ja-JP" altLang="en-US"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好循環（イメージ）</a:t>
            </a:r>
          </a:p>
        </p:txBody>
      </p:sp>
      <p:grpSp>
        <p:nvGrpSpPr>
          <p:cNvPr id="14" name="グループ化 13"/>
          <p:cNvGrpSpPr/>
          <p:nvPr/>
        </p:nvGrpSpPr>
        <p:grpSpPr>
          <a:xfrm>
            <a:off x="173254" y="1158155"/>
            <a:ext cx="8836284" cy="5377414"/>
            <a:chOff x="-590774" y="787290"/>
            <a:chExt cx="10649175" cy="6025926"/>
          </a:xfrm>
        </p:grpSpPr>
        <p:sp>
          <p:nvSpPr>
            <p:cNvPr id="17" name="ドーナツ 16"/>
            <p:cNvSpPr>
              <a:spLocks noChangeAspect="1"/>
            </p:cNvSpPr>
            <p:nvPr/>
          </p:nvSpPr>
          <p:spPr>
            <a:xfrm>
              <a:off x="1908304" y="981288"/>
              <a:ext cx="5400000" cy="5400000"/>
            </a:xfrm>
            <a:prstGeom prst="donut">
              <a:avLst>
                <a:gd name="adj" fmla="val 2514"/>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chemeClr val="tx1"/>
                </a:solidFill>
              </a:endParaRPr>
            </a:p>
          </p:txBody>
        </p:sp>
        <p:sp>
          <p:nvSpPr>
            <p:cNvPr id="33" name="角丸四角形 32"/>
            <p:cNvSpPr/>
            <p:nvPr/>
          </p:nvSpPr>
          <p:spPr>
            <a:xfrm>
              <a:off x="2864857" y="2623324"/>
              <a:ext cx="3485934" cy="1080739"/>
            </a:xfrm>
            <a:prstGeom prst="round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horz" rtlCol="0" anchor="ctr"/>
            <a:lstStyle/>
            <a:p>
              <a:r>
                <a:rPr lang="ja-JP" altLang="en-US" sz="1200" b="1" dirty="0">
                  <a:solidFill>
                    <a:schemeClr val="tx1"/>
                  </a:solidFill>
                  <a:latin typeface="Meiryo UI" panose="020B0604030504040204" pitchFamily="50" charset="-128"/>
                  <a:ea typeface="Meiryo UI" panose="020B0604030504040204" pitchFamily="50" charset="-128"/>
                </a:rPr>
                <a:t>■天王寺動物園のめざす姿</a:t>
              </a:r>
              <a:endParaRPr lang="en-US" altLang="ja-JP" sz="1200" b="1" dirty="0">
                <a:solidFill>
                  <a:schemeClr val="tx1"/>
                </a:solidFill>
                <a:latin typeface="Meiryo UI" panose="020B0604030504040204" pitchFamily="50" charset="-128"/>
                <a:ea typeface="Meiryo UI" panose="020B0604030504040204" pitchFamily="50" charset="-128"/>
              </a:endParaRPr>
            </a:p>
            <a:p>
              <a:pPr algn="ctr"/>
              <a:r>
                <a:rPr lang="ja-JP" altLang="en-US" sz="1200" b="1"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「国際社会に貢献し世界に誇れる動物園」</a:t>
              </a:r>
              <a:endParaRPr lang="en-US" altLang="ja-JP" sz="1200" b="1"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algn="ctr">
                <a:lnSpc>
                  <a:spcPct val="90000"/>
                </a:lnSpc>
                <a:spcBef>
                  <a:spcPct val="20000"/>
                </a:spcBef>
                <a:buClr>
                  <a:schemeClr val="tx2"/>
                </a:buClr>
                <a:buSzPct val="115000"/>
                <a:defRPr/>
              </a:pPr>
              <a:r>
                <a:rPr lang="ja-JP" altLang="en-US" sz="12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r>
                <a:rPr lang="en-US" altLang="ja-JP" sz="1200" b="1"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SDGs</a:t>
              </a:r>
              <a:r>
                <a:rPr lang="ja-JP" altLang="en-US" sz="1200" b="1" dirty="0" err="1">
                  <a:solidFill>
                    <a:schemeClr val="tx1"/>
                  </a:solidFill>
                  <a:latin typeface="Meiryo UI" panose="020B0604030504040204" pitchFamily="50" charset="-128"/>
                  <a:ea typeface="Meiryo UI" panose="020B0604030504040204" pitchFamily="50" charset="-128"/>
                  <a:cs typeface="Meiryo UI" panose="020B0604030504040204" pitchFamily="50" charset="-128"/>
                </a:rPr>
                <a:t>への</a:t>
              </a:r>
              <a:r>
                <a:rPr lang="ja-JP" altLang="en-US" sz="1200" b="1"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貢献と国際的評価の向上）</a:t>
              </a:r>
              <a:endParaRPr lang="en-US" altLang="ja-JP" sz="12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grpSp>
          <p:nvGrpSpPr>
            <p:cNvPr id="2" name="グループ化 1"/>
            <p:cNvGrpSpPr/>
            <p:nvPr/>
          </p:nvGrpSpPr>
          <p:grpSpPr>
            <a:xfrm>
              <a:off x="3347864" y="3763203"/>
              <a:ext cx="2448272" cy="1477345"/>
              <a:chOff x="3728864" y="4123243"/>
              <a:chExt cx="2448272" cy="1477345"/>
            </a:xfrm>
          </p:grpSpPr>
          <p:pic>
            <p:nvPicPr>
              <p:cNvPr id="34" name="図 33"/>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5025009" y="4915334"/>
                <a:ext cx="720000" cy="685254"/>
              </a:xfrm>
              <a:prstGeom prst="rect">
                <a:avLst/>
              </a:prstGeom>
            </p:spPr>
          </p:pic>
          <p:pic>
            <p:nvPicPr>
              <p:cNvPr id="35" name="図 34"/>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3728864" y="4123243"/>
                <a:ext cx="720000" cy="720000"/>
              </a:xfrm>
              <a:prstGeom prst="rect">
                <a:avLst/>
              </a:prstGeom>
            </p:spPr>
          </p:pic>
          <p:pic>
            <p:nvPicPr>
              <p:cNvPr id="38" name="図 37"/>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4160993" y="4915334"/>
                <a:ext cx="720000" cy="685253"/>
              </a:xfrm>
              <a:prstGeom prst="rect">
                <a:avLst/>
              </a:prstGeom>
            </p:spPr>
          </p:pic>
          <p:pic>
            <p:nvPicPr>
              <p:cNvPr id="37" name="図 36"/>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5457136" y="4123243"/>
                <a:ext cx="720000" cy="719999"/>
              </a:xfrm>
              <a:prstGeom prst="rect">
                <a:avLst/>
              </a:prstGeom>
            </p:spPr>
          </p:pic>
          <p:pic>
            <p:nvPicPr>
              <p:cNvPr id="39" name="図 38"/>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4593040" y="4123243"/>
                <a:ext cx="720000" cy="720000"/>
              </a:xfrm>
              <a:prstGeom prst="rect">
                <a:avLst/>
              </a:prstGeom>
            </p:spPr>
          </p:pic>
        </p:grpSp>
        <p:grpSp>
          <p:nvGrpSpPr>
            <p:cNvPr id="3" name="グループ化 2"/>
            <p:cNvGrpSpPr/>
            <p:nvPr/>
          </p:nvGrpSpPr>
          <p:grpSpPr>
            <a:xfrm>
              <a:off x="-252536" y="2708920"/>
              <a:ext cx="3240440" cy="1440000"/>
              <a:chOff x="200392" y="1808640"/>
              <a:chExt cx="3240440" cy="1440000"/>
            </a:xfrm>
          </p:grpSpPr>
          <p:sp>
            <p:nvSpPr>
              <p:cNvPr id="10" name="円/楕円 9"/>
              <p:cNvSpPr>
                <a:spLocks/>
              </p:cNvSpPr>
              <p:nvPr/>
            </p:nvSpPr>
            <p:spPr>
              <a:xfrm>
                <a:off x="200392" y="1808640"/>
                <a:ext cx="3240000" cy="144000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b="1" dirty="0">
                  <a:solidFill>
                    <a:schemeClr val="bg1"/>
                  </a:solidFill>
                  <a:latin typeface="Meiryo UI" panose="020B0604030504040204" pitchFamily="50" charset="-128"/>
                  <a:ea typeface="Meiryo UI" panose="020B0604030504040204" pitchFamily="50" charset="-128"/>
                </a:endParaRPr>
              </a:p>
            </p:txBody>
          </p:sp>
          <p:sp>
            <p:nvSpPr>
              <p:cNvPr id="36" name="角丸四角形 35"/>
              <p:cNvSpPr/>
              <p:nvPr/>
            </p:nvSpPr>
            <p:spPr>
              <a:xfrm>
                <a:off x="200832" y="1952656"/>
                <a:ext cx="3240000" cy="1080000"/>
              </a:xfrm>
              <a:prstGeom prst="round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horz" rtlCol="0" anchor="ctr"/>
              <a:lstStyle/>
              <a:p>
                <a:pPr algn="ctr"/>
                <a:r>
                  <a:rPr lang="ja-JP" altLang="en-US" sz="1600" b="1" dirty="0">
                    <a:solidFill>
                      <a:schemeClr val="bg1"/>
                    </a:solidFill>
                    <a:latin typeface="Meiryo UI" panose="020B0604030504040204" pitchFamily="50" charset="-128"/>
                    <a:ea typeface="Meiryo UI" panose="020B0604030504040204" pitchFamily="50" charset="-128"/>
                  </a:rPr>
                  <a:t>トップの経営判断に基づく</a:t>
                </a:r>
                <a:endParaRPr lang="en-US" altLang="ja-JP" sz="1600" b="1" dirty="0">
                  <a:solidFill>
                    <a:schemeClr val="bg1"/>
                  </a:solidFill>
                  <a:latin typeface="Meiryo UI" panose="020B0604030504040204" pitchFamily="50" charset="-128"/>
                  <a:ea typeface="Meiryo UI" panose="020B0604030504040204" pitchFamily="50" charset="-128"/>
                </a:endParaRPr>
              </a:p>
              <a:p>
                <a:pPr algn="ctr"/>
                <a:r>
                  <a:rPr lang="ja-JP" altLang="en-US" sz="1600" b="1" dirty="0">
                    <a:solidFill>
                      <a:schemeClr val="bg1"/>
                    </a:solidFill>
                    <a:latin typeface="Meiryo UI" panose="020B0604030504040204" pitchFamily="50" charset="-128"/>
                    <a:ea typeface="Meiryo UI" panose="020B0604030504040204" pitchFamily="50" charset="-128"/>
                  </a:rPr>
                  <a:t>戦略的かつ効果的な投資</a:t>
                </a:r>
              </a:p>
            </p:txBody>
          </p:sp>
        </p:grpSp>
        <p:grpSp>
          <p:nvGrpSpPr>
            <p:cNvPr id="6" name="グループ化 5"/>
            <p:cNvGrpSpPr/>
            <p:nvPr/>
          </p:nvGrpSpPr>
          <p:grpSpPr>
            <a:xfrm>
              <a:off x="1259632" y="1052896"/>
              <a:ext cx="3240360" cy="1440000"/>
              <a:chOff x="3296816" y="620848"/>
              <a:chExt cx="3240360" cy="1440000"/>
            </a:xfrm>
          </p:grpSpPr>
          <p:sp>
            <p:nvSpPr>
              <p:cNvPr id="12" name="円/楕円 11"/>
              <p:cNvSpPr>
                <a:spLocks/>
              </p:cNvSpPr>
              <p:nvPr/>
            </p:nvSpPr>
            <p:spPr>
              <a:xfrm>
                <a:off x="3296816" y="620848"/>
                <a:ext cx="3240000" cy="144000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b="1" dirty="0">
                  <a:latin typeface="Meiryo UI" panose="020B0604030504040204" pitchFamily="50" charset="-128"/>
                  <a:ea typeface="Meiryo UI" panose="020B0604030504040204" pitchFamily="50" charset="-128"/>
                </a:endParaRPr>
              </a:p>
            </p:txBody>
          </p:sp>
          <p:sp>
            <p:nvSpPr>
              <p:cNvPr id="40" name="角丸四角形 39"/>
              <p:cNvSpPr/>
              <p:nvPr/>
            </p:nvSpPr>
            <p:spPr>
              <a:xfrm>
                <a:off x="3297176" y="805045"/>
                <a:ext cx="3240000" cy="1080000"/>
              </a:xfrm>
              <a:prstGeom prst="round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horz" rtlCol="0" anchor="ctr"/>
              <a:lstStyle/>
              <a:p>
                <a:pPr algn="ctr"/>
                <a:r>
                  <a:rPr lang="ja-JP"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動物福祉に配慮した飼育環境</a:t>
                </a:r>
                <a:endParaRPr lang="en-US" altLang="ja-JP"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endParaRPr>
              </a:p>
              <a:p>
                <a:pPr algn="ctr"/>
                <a:r>
                  <a:rPr lang="ja-JP"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高度な飼育・繁殖技術の確立</a:t>
                </a:r>
                <a:endParaRPr lang="en-US" altLang="ja-JP"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endParaRPr>
              </a:p>
              <a:p>
                <a:pPr algn="ctr"/>
                <a:r>
                  <a:rPr lang="ja-JP"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種の保存・生物多様性の保全</a:t>
                </a:r>
                <a:endParaRPr lang="en-US" altLang="ja-JP"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endParaRPr>
              </a:p>
            </p:txBody>
          </p:sp>
        </p:grpSp>
        <p:grpSp>
          <p:nvGrpSpPr>
            <p:cNvPr id="7" name="グループ化 6"/>
            <p:cNvGrpSpPr/>
            <p:nvPr/>
          </p:nvGrpSpPr>
          <p:grpSpPr>
            <a:xfrm>
              <a:off x="6156176" y="2636912"/>
              <a:ext cx="3240360" cy="1440000"/>
              <a:chOff x="6393160" y="1808800"/>
              <a:chExt cx="3240360" cy="1440000"/>
            </a:xfrm>
          </p:grpSpPr>
          <p:sp>
            <p:nvSpPr>
              <p:cNvPr id="15" name="円/楕円 14"/>
              <p:cNvSpPr>
                <a:spLocks/>
              </p:cNvSpPr>
              <p:nvPr/>
            </p:nvSpPr>
            <p:spPr>
              <a:xfrm>
                <a:off x="6393520" y="1808800"/>
                <a:ext cx="3240000" cy="144000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b="1" dirty="0">
                  <a:latin typeface="Meiryo UI" panose="020B0604030504040204" pitchFamily="50" charset="-128"/>
                  <a:ea typeface="Meiryo UI" panose="020B0604030504040204" pitchFamily="50" charset="-128"/>
                </a:endParaRPr>
              </a:p>
            </p:txBody>
          </p:sp>
          <p:sp>
            <p:nvSpPr>
              <p:cNvPr id="41" name="角丸四角形 40"/>
              <p:cNvSpPr/>
              <p:nvPr/>
            </p:nvSpPr>
            <p:spPr>
              <a:xfrm>
                <a:off x="6393160" y="1988960"/>
                <a:ext cx="3240000" cy="1080000"/>
              </a:xfrm>
              <a:prstGeom prst="round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horz" rtlCol="0" anchor="ctr"/>
              <a:lstStyle/>
              <a:p>
                <a:pPr algn="ctr"/>
                <a:r>
                  <a:rPr lang="ja-JP" altLang="en-US" b="1" dirty="0">
                    <a:solidFill>
                      <a:schemeClr val="bg1"/>
                    </a:solidFill>
                    <a:latin typeface="Meiryo UI" panose="020B0604030504040204" pitchFamily="50" charset="-128"/>
                    <a:ea typeface="Meiryo UI" panose="020B0604030504040204" pitchFamily="50" charset="-128"/>
                  </a:rPr>
                  <a:t>人気希少動物の導入</a:t>
                </a:r>
                <a:endParaRPr lang="en-US" altLang="ja-JP" b="1" dirty="0">
                  <a:solidFill>
                    <a:schemeClr val="bg1"/>
                  </a:solidFill>
                  <a:latin typeface="Meiryo UI" panose="020B0604030504040204" pitchFamily="50" charset="-128"/>
                  <a:ea typeface="Meiryo UI" panose="020B0604030504040204" pitchFamily="50" charset="-128"/>
                </a:endParaRPr>
              </a:p>
              <a:p>
                <a:pPr algn="ctr"/>
                <a:r>
                  <a:rPr lang="ja-JP" altLang="en-US" b="1" dirty="0">
                    <a:solidFill>
                      <a:schemeClr val="bg1"/>
                    </a:solidFill>
                    <a:latin typeface="Meiryo UI" panose="020B0604030504040204" pitchFamily="50" charset="-128"/>
                    <a:ea typeface="Meiryo UI" panose="020B0604030504040204" pitchFamily="50" charset="-128"/>
                  </a:rPr>
                  <a:t>安定的な動物の確保</a:t>
                </a:r>
                <a:endParaRPr lang="en-US" altLang="ja-JP" b="1" dirty="0">
                  <a:solidFill>
                    <a:schemeClr val="bg1"/>
                  </a:solidFill>
                  <a:latin typeface="Meiryo UI" panose="020B0604030504040204" pitchFamily="50" charset="-128"/>
                  <a:ea typeface="Meiryo UI" panose="020B0604030504040204" pitchFamily="50" charset="-128"/>
                </a:endParaRPr>
              </a:p>
            </p:txBody>
          </p:sp>
        </p:grpSp>
        <p:grpSp>
          <p:nvGrpSpPr>
            <p:cNvPr id="9" name="グループ化 8"/>
            <p:cNvGrpSpPr/>
            <p:nvPr/>
          </p:nvGrpSpPr>
          <p:grpSpPr>
            <a:xfrm>
              <a:off x="5652120" y="4293096"/>
              <a:ext cx="3240360" cy="1440000"/>
              <a:chOff x="6393160" y="4185064"/>
              <a:chExt cx="3240360" cy="1440000"/>
            </a:xfrm>
          </p:grpSpPr>
          <p:sp>
            <p:nvSpPr>
              <p:cNvPr id="16" name="円/楕円 15"/>
              <p:cNvSpPr>
                <a:spLocks/>
              </p:cNvSpPr>
              <p:nvPr/>
            </p:nvSpPr>
            <p:spPr>
              <a:xfrm>
                <a:off x="6393520" y="4185064"/>
                <a:ext cx="3240000" cy="144000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b="1" dirty="0">
                  <a:latin typeface="Meiryo UI" panose="020B0604030504040204" pitchFamily="50" charset="-128"/>
                  <a:ea typeface="Meiryo UI" panose="020B0604030504040204" pitchFamily="50" charset="-128"/>
                </a:endParaRPr>
              </a:p>
            </p:txBody>
          </p:sp>
          <p:sp>
            <p:nvSpPr>
              <p:cNvPr id="42" name="角丸四角形 41"/>
              <p:cNvSpPr/>
              <p:nvPr/>
            </p:nvSpPr>
            <p:spPr>
              <a:xfrm>
                <a:off x="6393160" y="4365224"/>
                <a:ext cx="3240000" cy="1080000"/>
              </a:xfrm>
              <a:prstGeom prst="round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horz" rtlCol="0" anchor="ctr"/>
              <a:lstStyle/>
              <a:p>
                <a:pPr algn="ctr"/>
                <a:r>
                  <a:rPr lang="ja-JP" altLang="en-US" b="1" dirty="0">
                    <a:solidFill>
                      <a:schemeClr val="bg1"/>
                    </a:solidFill>
                    <a:latin typeface="Meiryo UI" panose="020B0604030504040204" pitchFamily="50" charset="-128"/>
                    <a:ea typeface="Meiryo UI" panose="020B0604030504040204" pitchFamily="50" charset="-128"/>
                  </a:rPr>
                  <a:t>園の魅力向上</a:t>
                </a:r>
                <a:endParaRPr lang="en-US" altLang="ja-JP" b="1" dirty="0">
                  <a:solidFill>
                    <a:schemeClr val="bg1"/>
                  </a:solidFill>
                  <a:latin typeface="Meiryo UI" panose="020B0604030504040204" pitchFamily="50" charset="-128"/>
                  <a:ea typeface="Meiryo UI" panose="020B0604030504040204" pitchFamily="50" charset="-128"/>
                </a:endParaRPr>
              </a:p>
              <a:p>
                <a:pPr algn="ctr"/>
                <a:r>
                  <a:rPr lang="ja-JP" altLang="en-US" b="1" dirty="0">
                    <a:solidFill>
                      <a:schemeClr val="bg1"/>
                    </a:solidFill>
                    <a:latin typeface="Meiryo UI" panose="020B0604030504040204" pitchFamily="50" charset="-128"/>
                    <a:ea typeface="Meiryo UI" panose="020B0604030504040204" pitchFamily="50" charset="-128"/>
                  </a:rPr>
                  <a:t>外部への積極的な情報発信</a:t>
                </a:r>
              </a:p>
            </p:txBody>
          </p:sp>
        </p:grpSp>
        <p:grpSp>
          <p:nvGrpSpPr>
            <p:cNvPr id="11" name="グループ化 10"/>
            <p:cNvGrpSpPr/>
            <p:nvPr/>
          </p:nvGrpSpPr>
          <p:grpSpPr>
            <a:xfrm>
              <a:off x="2987824" y="5373216"/>
              <a:ext cx="3240360" cy="1440000"/>
              <a:chOff x="3296816" y="5373216"/>
              <a:chExt cx="3240360" cy="1440000"/>
            </a:xfrm>
          </p:grpSpPr>
          <p:sp>
            <p:nvSpPr>
              <p:cNvPr id="5" name="円/楕円 4"/>
              <p:cNvSpPr/>
              <p:nvPr/>
            </p:nvSpPr>
            <p:spPr>
              <a:xfrm>
                <a:off x="3296816" y="5373216"/>
                <a:ext cx="3240000" cy="144000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b="1" dirty="0">
                  <a:latin typeface="Meiryo UI" panose="020B0604030504040204" pitchFamily="50" charset="-128"/>
                  <a:ea typeface="Meiryo UI" panose="020B0604030504040204" pitchFamily="50" charset="-128"/>
                </a:endParaRPr>
              </a:p>
            </p:txBody>
          </p:sp>
          <p:sp>
            <p:nvSpPr>
              <p:cNvPr id="43" name="角丸四角形 42"/>
              <p:cNvSpPr/>
              <p:nvPr/>
            </p:nvSpPr>
            <p:spPr>
              <a:xfrm>
                <a:off x="3297176" y="5517072"/>
                <a:ext cx="3240000" cy="1080000"/>
              </a:xfrm>
              <a:prstGeom prst="round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horz" rtlCol="0" anchor="ctr"/>
              <a:lstStyle/>
              <a:p>
                <a:pPr algn="ctr"/>
                <a:r>
                  <a:rPr lang="ja-JP" altLang="en-US" b="1" dirty="0">
                    <a:solidFill>
                      <a:schemeClr val="bg1"/>
                    </a:solidFill>
                    <a:latin typeface="Meiryo UI" panose="020B0604030504040204" pitchFamily="50" charset="-128"/>
                    <a:ea typeface="Meiryo UI" panose="020B0604030504040204" pitchFamily="50" charset="-128"/>
                  </a:rPr>
                  <a:t>来園者の増加</a:t>
                </a:r>
                <a:endParaRPr lang="en-US" altLang="ja-JP" b="1" dirty="0">
                  <a:solidFill>
                    <a:schemeClr val="bg1"/>
                  </a:solidFill>
                  <a:latin typeface="Meiryo UI" panose="020B0604030504040204" pitchFamily="50" charset="-128"/>
                  <a:ea typeface="Meiryo UI" panose="020B0604030504040204" pitchFamily="50" charset="-128"/>
                </a:endParaRPr>
              </a:p>
              <a:p>
                <a:pPr algn="ctr"/>
                <a:r>
                  <a:rPr lang="ja-JP" altLang="en-US" b="1" dirty="0">
                    <a:solidFill>
                      <a:schemeClr val="bg1"/>
                    </a:solidFill>
                    <a:latin typeface="Meiryo UI" panose="020B0604030504040204" pitchFamily="50" charset="-128"/>
                    <a:ea typeface="Meiryo UI" panose="020B0604030504040204" pitchFamily="50" charset="-128"/>
                  </a:rPr>
                  <a:t>市民・企業等からの支援拡大</a:t>
                </a:r>
              </a:p>
            </p:txBody>
          </p:sp>
        </p:grpSp>
        <p:grpSp>
          <p:nvGrpSpPr>
            <p:cNvPr id="13" name="グループ化 12"/>
            <p:cNvGrpSpPr/>
            <p:nvPr/>
          </p:nvGrpSpPr>
          <p:grpSpPr>
            <a:xfrm>
              <a:off x="323528" y="4293096"/>
              <a:ext cx="3240000" cy="1440000"/>
              <a:chOff x="200472" y="4221088"/>
              <a:chExt cx="3240000" cy="1440000"/>
            </a:xfrm>
          </p:grpSpPr>
          <p:sp>
            <p:nvSpPr>
              <p:cNvPr id="8" name="円/楕円 7"/>
              <p:cNvSpPr>
                <a:spLocks/>
              </p:cNvSpPr>
              <p:nvPr/>
            </p:nvSpPr>
            <p:spPr>
              <a:xfrm>
                <a:off x="200472" y="4221088"/>
                <a:ext cx="3240000" cy="144000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b="1" dirty="0">
                  <a:solidFill>
                    <a:schemeClr val="bg1"/>
                  </a:solidFill>
                  <a:latin typeface="Meiryo UI" panose="020B0604030504040204" pitchFamily="50" charset="-128"/>
                  <a:ea typeface="Meiryo UI" panose="020B0604030504040204" pitchFamily="50" charset="-128"/>
                </a:endParaRPr>
              </a:p>
            </p:txBody>
          </p:sp>
          <p:sp>
            <p:nvSpPr>
              <p:cNvPr id="52" name="角丸四角形 51"/>
              <p:cNvSpPr/>
              <p:nvPr/>
            </p:nvSpPr>
            <p:spPr>
              <a:xfrm>
                <a:off x="200472" y="4365104"/>
                <a:ext cx="3240000" cy="1080000"/>
              </a:xfrm>
              <a:prstGeom prst="round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horz" rtlCol="0" anchor="ctr"/>
              <a:lstStyle/>
              <a:p>
                <a:pPr algn="ctr"/>
                <a:r>
                  <a:rPr lang="ja-JP" altLang="en-US" b="1" dirty="0">
                    <a:latin typeface="Meiryo UI" panose="020B0604030504040204" pitchFamily="50" charset="-128"/>
                    <a:ea typeface="Meiryo UI" panose="020B0604030504040204" pitchFamily="50" charset="-128"/>
                  </a:rPr>
                  <a:t>動物園運営の基盤となる</a:t>
                </a:r>
                <a:endParaRPr lang="en-US" altLang="ja-JP" b="1" dirty="0">
                  <a:latin typeface="Meiryo UI" panose="020B0604030504040204" pitchFamily="50" charset="-128"/>
                  <a:ea typeface="Meiryo UI" panose="020B0604030504040204" pitchFamily="50" charset="-128"/>
                </a:endParaRPr>
              </a:p>
              <a:p>
                <a:pPr algn="ctr"/>
                <a:r>
                  <a:rPr lang="ja-JP" altLang="en-US" b="1" dirty="0">
                    <a:latin typeface="Meiryo UI" panose="020B0604030504040204" pitchFamily="50" charset="-128"/>
                    <a:ea typeface="Meiryo UI" panose="020B0604030504040204" pitchFamily="50" charset="-128"/>
                  </a:rPr>
                  <a:t>自主独立した安定的な経営</a:t>
                </a:r>
              </a:p>
            </p:txBody>
          </p:sp>
        </p:grpSp>
        <p:grpSp>
          <p:nvGrpSpPr>
            <p:cNvPr id="45" name="グループ化 44"/>
            <p:cNvGrpSpPr/>
            <p:nvPr/>
          </p:nvGrpSpPr>
          <p:grpSpPr>
            <a:xfrm>
              <a:off x="4788024" y="1052896"/>
              <a:ext cx="3240360" cy="1440000"/>
              <a:chOff x="6393160" y="1808800"/>
              <a:chExt cx="3240360" cy="1440000"/>
            </a:xfrm>
          </p:grpSpPr>
          <p:sp>
            <p:nvSpPr>
              <p:cNvPr id="46" name="円/楕円 45"/>
              <p:cNvSpPr>
                <a:spLocks/>
              </p:cNvSpPr>
              <p:nvPr/>
            </p:nvSpPr>
            <p:spPr>
              <a:xfrm>
                <a:off x="6393520" y="1808800"/>
                <a:ext cx="3240000" cy="144000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b="1" dirty="0">
                  <a:latin typeface="Meiryo UI" panose="020B0604030504040204" pitchFamily="50" charset="-128"/>
                  <a:ea typeface="Meiryo UI" panose="020B0604030504040204" pitchFamily="50" charset="-128"/>
                </a:endParaRPr>
              </a:p>
            </p:txBody>
          </p:sp>
          <p:sp>
            <p:nvSpPr>
              <p:cNvPr id="48" name="角丸四角形 47"/>
              <p:cNvSpPr/>
              <p:nvPr/>
            </p:nvSpPr>
            <p:spPr>
              <a:xfrm>
                <a:off x="6393160" y="1988960"/>
                <a:ext cx="3240000" cy="1080000"/>
              </a:xfrm>
              <a:prstGeom prst="round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horz" rtlCol="0" anchor="ctr"/>
              <a:lstStyle/>
              <a:p>
                <a:pPr algn="ctr"/>
                <a:r>
                  <a:rPr lang="ja-JP" altLang="en-US" sz="1600" b="1" dirty="0">
                    <a:latin typeface="Meiryo UI" panose="020B0604030504040204" pitchFamily="50" charset="-128"/>
                    <a:ea typeface="Meiryo UI" panose="020B0604030504040204" pitchFamily="50" charset="-128"/>
                  </a:rPr>
                  <a:t>国内外の園からの評価向上</a:t>
                </a:r>
                <a:endParaRPr lang="en-US" altLang="ja-JP" sz="1600" b="1" dirty="0">
                  <a:latin typeface="Meiryo UI" panose="020B0604030504040204" pitchFamily="50" charset="-128"/>
                  <a:ea typeface="Meiryo UI" panose="020B0604030504040204" pitchFamily="50" charset="-128"/>
                </a:endParaRPr>
              </a:p>
              <a:p>
                <a:pPr algn="ctr"/>
                <a:r>
                  <a:rPr lang="ja-JP" altLang="en-US" sz="1600" b="1" dirty="0">
                    <a:latin typeface="Meiryo UI" panose="020B0604030504040204" pitchFamily="50" charset="-128"/>
                    <a:ea typeface="Meiryo UI" panose="020B0604030504040204" pitchFamily="50" charset="-128"/>
                  </a:rPr>
                  <a:t>他園との信頼関係の構築</a:t>
                </a:r>
              </a:p>
            </p:txBody>
          </p:sp>
        </p:grpSp>
        <p:sp>
          <p:nvSpPr>
            <p:cNvPr id="21" name="角丸四角形吹き出し 20"/>
            <p:cNvSpPr/>
            <p:nvPr/>
          </p:nvSpPr>
          <p:spPr>
            <a:xfrm>
              <a:off x="7284002" y="2172472"/>
              <a:ext cx="2774399" cy="576000"/>
            </a:xfrm>
            <a:prstGeom prst="wedgeRoundRectCallout">
              <a:avLst>
                <a:gd name="adj1" fmla="val -42807"/>
                <a:gd name="adj2" fmla="val 98005"/>
                <a:gd name="adj3" fmla="val 16667"/>
              </a:avLst>
            </a:prstGeom>
            <a:solidFill>
              <a:srgbClr val="66FFFF"/>
            </a:solidFill>
            <a:ln>
              <a:solidFill>
                <a:srgbClr val="66FF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1300" dirty="0">
                  <a:solidFill>
                    <a:schemeClr val="tx1"/>
                  </a:solidFill>
                  <a:latin typeface="Meiryo UI" panose="020B0604030504040204" pitchFamily="50" charset="-128"/>
                  <a:ea typeface="Meiryo UI" panose="020B0604030504040204" pitchFamily="50" charset="-128"/>
                </a:rPr>
                <a:t>これからの動物園運営の</a:t>
              </a:r>
              <a:r>
                <a:rPr lang="en-US" altLang="ja-JP" sz="1300" dirty="0">
                  <a:solidFill>
                    <a:schemeClr val="tx1"/>
                  </a:solidFill>
                  <a:latin typeface="Meiryo UI" panose="020B0604030504040204" pitchFamily="50" charset="-128"/>
                  <a:ea typeface="Meiryo UI" panose="020B0604030504040204" pitchFamily="50" charset="-128"/>
                </a:rPr>
                <a:t/>
              </a:r>
              <a:br>
                <a:rPr lang="en-US" altLang="ja-JP" sz="1300" dirty="0">
                  <a:solidFill>
                    <a:schemeClr val="tx1"/>
                  </a:solidFill>
                  <a:latin typeface="Meiryo UI" panose="020B0604030504040204" pitchFamily="50" charset="-128"/>
                  <a:ea typeface="Meiryo UI" panose="020B0604030504040204" pitchFamily="50" charset="-128"/>
                </a:rPr>
              </a:br>
              <a:r>
                <a:rPr lang="ja-JP" altLang="en-US" sz="1300" dirty="0">
                  <a:solidFill>
                    <a:schemeClr val="tx1"/>
                  </a:solidFill>
                  <a:latin typeface="Meiryo UI" panose="020B0604030504040204" pitchFamily="50" charset="-128"/>
                  <a:ea typeface="Meiryo UI" panose="020B0604030504040204" pitchFamily="50" charset="-128"/>
                </a:rPr>
                <a:t>命運を握る最も重要なポイント</a:t>
              </a:r>
              <a:endParaRPr lang="en-US" altLang="ja-JP" sz="1300" dirty="0">
                <a:solidFill>
                  <a:schemeClr val="tx1"/>
                </a:solidFill>
                <a:latin typeface="Meiryo UI" panose="020B0604030504040204" pitchFamily="50" charset="-128"/>
                <a:ea typeface="Meiryo UI" panose="020B0604030504040204" pitchFamily="50" charset="-128"/>
              </a:endParaRPr>
            </a:p>
          </p:txBody>
        </p:sp>
        <p:sp>
          <p:nvSpPr>
            <p:cNvPr id="49" name="角丸四角形吹き出し 48"/>
            <p:cNvSpPr/>
            <p:nvPr/>
          </p:nvSpPr>
          <p:spPr>
            <a:xfrm>
              <a:off x="-590774" y="1329302"/>
              <a:ext cx="1678096" cy="756080"/>
            </a:xfrm>
            <a:prstGeom prst="wedgeRoundRectCallout">
              <a:avLst>
                <a:gd name="adj1" fmla="val 73909"/>
                <a:gd name="adj2" fmla="val -7799"/>
                <a:gd name="adj3" fmla="val 16667"/>
              </a:avLst>
            </a:prstGeom>
            <a:solidFill>
              <a:srgbClr val="66FFFF"/>
            </a:solidFill>
            <a:ln>
              <a:solidFill>
                <a:srgbClr val="66FF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1300" dirty="0">
                  <a:solidFill>
                    <a:schemeClr val="tx1"/>
                  </a:solidFill>
                  <a:latin typeface="Meiryo UI" panose="020B0604030504040204" pitchFamily="50" charset="-128"/>
                  <a:ea typeface="Meiryo UI" panose="020B0604030504040204" pitchFamily="50" charset="-128"/>
                </a:rPr>
                <a:t>動物福祉環境の充実から</a:t>
              </a:r>
              <a:endParaRPr lang="en-US" altLang="ja-JP" sz="1300" dirty="0">
                <a:solidFill>
                  <a:schemeClr val="tx1"/>
                </a:solidFill>
                <a:latin typeface="Meiryo UI" panose="020B0604030504040204" pitchFamily="50" charset="-128"/>
                <a:ea typeface="Meiryo UI" panose="020B0604030504040204" pitchFamily="50" charset="-128"/>
              </a:endParaRPr>
            </a:p>
          </p:txBody>
        </p:sp>
        <p:grpSp>
          <p:nvGrpSpPr>
            <p:cNvPr id="19" name="グループ化 18"/>
            <p:cNvGrpSpPr/>
            <p:nvPr/>
          </p:nvGrpSpPr>
          <p:grpSpPr>
            <a:xfrm>
              <a:off x="4195484" y="787290"/>
              <a:ext cx="813561" cy="576000"/>
              <a:chOff x="10103227" y="666267"/>
              <a:chExt cx="813561" cy="576000"/>
            </a:xfrm>
          </p:grpSpPr>
          <p:sp>
            <p:nvSpPr>
              <p:cNvPr id="4" name="正方形/長方形 3"/>
              <p:cNvSpPr/>
              <p:nvPr/>
            </p:nvSpPr>
            <p:spPr>
              <a:xfrm>
                <a:off x="10179426" y="820034"/>
                <a:ext cx="36000" cy="288000"/>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p>
            </p:txBody>
          </p:sp>
          <p:sp>
            <p:nvSpPr>
              <p:cNvPr id="18" name="右矢印 17"/>
              <p:cNvSpPr/>
              <p:nvPr/>
            </p:nvSpPr>
            <p:spPr>
              <a:xfrm>
                <a:off x="10340788" y="666267"/>
                <a:ext cx="576000" cy="576000"/>
              </a:xfrm>
              <a:prstGeom prst="rightArrow">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p>
            </p:txBody>
          </p:sp>
          <p:sp>
            <p:nvSpPr>
              <p:cNvPr id="51" name="正方形/長方形 50"/>
              <p:cNvSpPr/>
              <p:nvPr/>
            </p:nvSpPr>
            <p:spPr>
              <a:xfrm>
                <a:off x="10264592" y="824518"/>
                <a:ext cx="36000" cy="288000"/>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p>
            </p:txBody>
          </p:sp>
          <p:sp>
            <p:nvSpPr>
              <p:cNvPr id="55" name="正方形/長方形 54"/>
              <p:cNvSpPr/>
              <p:nvPr/>
            </p:nvSpPr>
            <p:spPr>
              <a:xfrm>
                <a:off x="10103227" y="824517"/>
                <a:ext cx="36000" cy="288000"/>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p>
            </p:txBody>
          </p:sp>
        </p:grpSp>
        <p:sp>
          <p:nvSpPr>
            <p:cNvPr id="53" name="角丸四角形吹き出し 52"/>
            <p:cNvSpPr/>
            <p:nvPr/>
          </p:nvSpPr>
          <p:spPr>
            <a:xfrm>
              <a:off x="-19736" y="6005023"/>
              <a:ext cx="2774399" cy="576000"/>
            </a:xfrm>
            <a:prstGeom prst="wedgeRoundRectCallout">
              <a:avLst>
                <a:gd name="adj1" fmla="val 63175"/>
                <a:gd name="adj2" fmla="val -61166"/>
                <a:gd name="adj3" fmla="val 16667"/>
              </a:avLst>
            </a:prstGeom>
            <a:solidFill>
              <a:srgbClr val="66FFFF"/>
            </a:solidFill>
            <a:ln>
              <a:solidFill>
                <a:srgbClr val="66FF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1400" dirty="0">
                  <a:solidFill>
                    <a:schemeClr val="tx1"/>
                  </a:solidFill>
                  <a:latin typeface="Meiryo UI" panose="020B0604030504040204" pitchFamily="50" charset="-128"/>
                  <a:ea typeface="Meiryo UI" panose="020B0604030504040204" pitchFamily="50" charset="-128"/>
                </a:rPr>
                <a:t>自己収入の拡大につながり</a:t>
              </a:r>
              <a:endParaRPr lang="en-US" altLang="ja-JP" sz="1400" dirty="0">
                <a:solidFill>
                  <a:schemeClr val="tx1"/>
                </a:solidFill>
                <a:latin typeface="Meiryo UI" panose="020B0604030504040204" pitchFamily="50" charset="-128"/>
                <a:ea typeface="Meiryo UI" panose="020B0604030504040204" pitchFamily="50" charset="-128"/>
              </a:endParaRPr>
            </a:p>
            <a:p>
              <a:pPr algn="ctr"/>
              <a:r>
                <a:rPr lang="ja-JP" altLang="en-US" sz="1400" dirty="0">
                  <a:solidFill>
                    <a:schemeClr val="tx1"/>
                  </a:solidFill>
                  <a:latin typeface="Meiryo UI" panose="020B0604030504040204" pitchFamily="50" charset="-128"/>
                  <a:ea typeface="Meiryo UI" panose="020B0604030504040204" pitchFamily="50" charset="-128"/>
                </a:rPr>
                <a:t>公費負担の縮減にも寄与</a:t>
              </a:r>
              <a:endParaRPr lang="en-US" altLang="ja-JP" sz="1400" dirty="0">
                <a:solidFill>
                  <a:schemeClr val="tx1"/>
                </a:solidFill>
                <a:latin typeface="Meiryo UI" panose="020B0604030504040204" pitchFamily="50" charset="-128"/>
                <a:ea typeface="Meiryo UI" panose="020B0604030504040204" pitchFamily="50" charset="-128"/>
              </a:endParaRPr>
            </a:p>
          </p:txBody>
        </p:sp>
      </p:grpSp>
      <p:grpSp>
        <p:nvGrpSpPr>
          <p:cNvPr id="47" name="グループ化 46"/>
          <p:cNvGrpSpPr/>
          <p:nvPr/>
        </p:nvGrpSpPr>
        <p:grpSpPr>
          <a:xfrm>
            <a:off x="179512" y="260648"/>
            <a:ext cx="8928848" cy="369334"/>
            <a:chOff x="179512" y="260648"/>
            <a:chExt cx="8928848" cy="369334"/>
          </a:xfrm>
        </p:grpSpPr>
        <p:grpSp>
          <p:nvGrpSpPr>
            <p:cNvPr id="58" name="グループ化 4"/>
            <p:cNvGrpSpPr/>
            <p:nvPr/>
          </p:nvGrpSpPr>
          <p:grpSpPr>
            <a:xfrm>
              <a:off x="179512" y="260650"/>
              <a:ext cx="8712968" cy="369332"/>
              <a:chOff x="179512" y="260648"/>
              <a:chExt cx="8712968" cy="369331"/>
            </a:xfrm>
          </p:grpSpPr>
          <p:sp>
            <p:nvSpPr>
              <p:cNvPr id="60" name="正方形/長方形 59"/>
              <p:cNvSpPr/>
              <p:nvPr/>
            </p:nvSpPr>
            <p:spPr>
              <a:xfrm>
                <a:off x="251520" y="260648"/>
                <a:ext cx="5904656" cy="369331"/>
              </a:xfrm>
              <a:prstGeom prst="rect">
                <a:avLst/>
              </a:prstGeom>
            </p:spPr>
            <p:txBody>
              <a:bodyPr wrap="square">
                <a:spAutoFit/>
              </a:bodyPr>
              <a:lstStyle/>
              <a:p>
                <a:r>
                  <a:rPr lang="ja-JP" altLang="en-US" b="1" dirty="0">
                    <a:solidFill>
                      <a:srgbClr val="000000"/>
                    </a:solidFill>
                    <a:latin typeface="Calibri" pitchFamily="34" charset="0"/>
                  </a:rPr>
                  <a:t>独法化により実現可能な好循環</a:t>
                </a:r>
              </a:p>
            </p:txBody>
          </p:sp>
          <p:cxnSp>
            <p:nvCxnSpPr>
              <p:cNvPr id="61" name="直線コネクタ 60"/>
              <p:cNvCxnSpPr/>
              <p:nvPr/>
            </p:nvCxnSpPr>
            <p:spPr>
              <a:xfrm>
                <a:off x="179512" y="620688"/>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59" name="正方形/長方形 58"/>
            <p:cNvSpPr/>
            <p:nvPr/>
          </p:nvSpPr>
          <p:spPr>
            <a:xfrm>
              <a:off x="7596343" y="260648"/>
              <a:ext cx="1512017" cy="369332"/>
            </a:xfrm>
            <a:prstGeom prst="rect">
              <a:avLst/>
            </a:prstGeom>
            <a:noFill/>
          </p:spPr>
          <p:txBody>
            <a:bodyPr wrap="none">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lgn="ctr"/>
              <a:r>
                <a:rPr lang="ja-JP" altLang="en-US" dirty="0"/>
                <a:t>＜</a:t>
              </a:r>
              <a:r>
                <a:rPr lang="en-US" altLang="ja-JP" dirty="0"/>
                <a:t>Outcome</a:t>
              </a:r>
              <a:r>
                <a:rPr lang="ja-JP" altLang="en-US" dirty="0"/>
                <a:t>＞</a:t>
              </a:r>
            </a:p>
          </p:txBody>
        </p:sp>
      </p:grpSp>
      <p:pic>
        <p:nvPicPr>
          <p:cNvPr id="50" name="図 49">
            <a:extLst>
              <a:ext uri="{FF2B5EF4-FFF2-40B4-BE49-F238E27FC236}">
                <a16:creationId xmlns:a16="http://schemas.microsoft.com/office/drawing/2014/main" id="{53042BAB-D850-9A66-7285-31A468B3CB28}"/>
              </a:ext>
            </a:extLst>
          </p:cNvPr>
          <p:cNvPicPr/>
          <p:nvPr/>
        </p:nvPicPr>
        <p:blipFill rotWithShape="1">
          <a:blip r:embed="rId7"/>
          <a:srcRect l="71944" t="20521" r="19787" b="73197"/>
          <a:stretch/>
        </p:blipFill>
        <p:spPr bwMode="auto">
          <a:xfrm>
            <a:off x="6777390" y="192767"/>
            <a:ext cx="818953" cy="355414"/>
          </a:xfrm>
          <a:prstGeom prst="rect">
            <a:avLst/>
          </a:prstGeom>
          <a:ln>
            <a:noFill/>
          </a:ln>
          <a:extLst>
            <a:ext uri="{53640926-AAD7-44D8-BBD7-CCE9431645EC}">
              <a14:shadowObscured xmlns:a14="http://schemas.microsoft.com/office/drawing/2010/main"/>
            </a:ext>
          </a:extLst>
        </p:spPr>
      </p:pic>
      <p:sp>
        <p:nvSpPr>
          <p:cNvPr id="54" name="テキスト ボックス 36"/>
          <p:cNvSpPr txBox="1"/>
          <p:nvPr/>
        </p:nvSpPr>
        <p:spPr>
          <a:xfrm>
            <a:off x="-77703" y="1615"/>
            <a:ext cx="3877654"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lvl="0">
              <a:defRPr/>
            </a:pPr>
            <a:r>
              <a:rPr lang="en-US" altLang="ja-JP" sz="1100" dirty="0" smtClean="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Ⅱ</a:t>
            </a:r>
            <a:r>
              <a:rPr lang="ja-JP" altLang="en-US" sz="1100" dirty="0" smtClean="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　公民</a:t>
            </a:r>
            <a:r>
              <a:rPr lang="ja-JP" altLang="en-US"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連携</a:t>
            </a:r>
            <a:r>
              <a:rPr lang="en-US" altLang="ja-JP"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a:t>
            </a:r>
            <a:r>
              <a:rPr lang="ja-JP" altLang="en-US"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経営形態の</a:t>
            </a:r>
            <a:r>
              <a:rPr lang="ja-JP" altLang="en-US" sz="1100" dirty="0" smtClean="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見直し</a:t>
            </a:r>
            <a:r>
              <a:rPr lang="en-US" altLang="zh-CN"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a:t>
            </a:r>
            <a:r>
              <a:rPr lang="zh-CN" altLang="en-US"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独立行政法人化</a:t>
            </a:r>
            <a:r>
              <a:rPr lang="en-US" altLang="zh-CN" sz="1100" dirty="0" smtClean="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a:t>
            </a:r>
            <a:r>
              <a:rPr lang="ja-JP" altLang="en-US" sz="1100" dirty="0" smtClean="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・動物園</a:t>
            </a:r>
            <a:endParaRPr lang="zh-CN" altLang="en-US"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endParaRPr>
          </a:p>
        </p:txBody>
      </p:sp>
      <p:sp>
        <p:nvSpPr>
          <p:cNvPr id="22" name="スライド番号プレースホルダー 21"/>
          <p:cNvSpPr>
            <a:spLocks noGrp="1"/>
          </p:cNvSpPr>
          <p:nvPr>
            <p:ph type="sldNum" sz="quarter" idx="12"/>
          </p:nvPr>
        </p:nvSpPr>
        <p:spPr/>
        <p:txBody>
          <a:bodyPr/>
          <a:lstStyle/>
          <a:p>
            <a:fld id="{63BC356D-1576-478B-8647-1361C6E9DFF7}" type="slidenum">
              <a:rPr lang="ja-JP" altLang="en-US" smtClean="0"/>
              <a:pPr/>
              <a:t>151</a:t>
            </a:fld>
            <a:endParaRPr lang="ja-JP" altLang="en-US"/>
          </a:p>
        </p:txBody>
      </p:sp>
    </p:spTree>
    <p:extLst>
      <p:ext uri="{BB962C8B-B14F-4D97-AF65-F5344CB8AC3E}">
        <p14:creationId xmlns:p14="http://schemas.microsoft.com/office/powerpoint/2010/main" val="2363761111"/>
      </p:ext>
    </p:extLst>
  </p:cSld>
  <p:clrMapOvr>
    <a:masterClrMapping/>
  </p:clrMapOvr>
</p:sld>
</file>

<file path=ppt/slides/slide1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タイトル 1"/>
          <p:cNvSpPr txBox="1">
            <a:spLocks/>
          </p:cNvSpPr>
          <p:nvPr/>
        </p:nvSpPr>
        <p:spPr>
          <a:xfrm>
            <a:off x="-17140" y="74812"/>
            <a:ext cx="9701708" cy="6840760"/>
          </a:xfrm>
          <a:prstGeom prst="rect">
            <a:avLst/>
          </a:prstGeom>
        </p:spPr>
        <p:txBody>
          <a:bodyPr vert="horz" lIns="91440" tIns="45720" rIns="91440" bIns="45720" rtlCol="0" anchor="ctr">
            <a:normAutofit/>
          </a:bodyPr>
          <a:lstStyle/>
          <a:p>
            <a:pPr>
              <a:spcBef>
                <a:spcPct val="0"/>
              </a:spcBef>
              <a:defRPr/>
            </a:pPr>
            <a:r>
              <a:rPr lang="en-US" altLang="ja-JP" sz="3600" b="1" dirty="0">
                <a:latin typeface="BIZ UDゴシック" panose="020B0400000000000000" pitchFamily="49" charset="-128"/>
                <a:ea typeface="BIZ UDゴシック" panose="020B0400000000000000" pitchFamily="49" charset="-128"/>
                <a:cs typeface="+mj-cs"/>
              </a:rPr>
              <a:t>Ⅱ</a:t>
            </a:r>
            <a:r>
              <a:rPr lang="ja-JP" altLang="en-US" sz="3600" b="1" dirty="0">
                <a:latin typeface="BIZ UDゴシック" panose="020B0400000000000000" pitchFamily="49" charset="-128"/>
                <a:ea typeface="BIZ UDゴシック" panose="020B0400000000000000" pitchFamily="49" charset="-128"/>
                <a:cs typeface="+mj-cs"/>
              </a:rPr>
              <a:t>　公民連携</a:t>
            </a:r>
            <a:r>
              <a:rPr lang="en-US" altLang="ja-JP" sz="3600" b="1" dirty="0">
                <a:latin typeface="BIZ UDゴシック" panose="020B0400000000000000" pitchFamily="49" charset="-128"/>
                <a:ea typeface="BIZ UDゴシック" panose="020B0400000000000000" pitchFamily="49" charset="-128"/>
                <a:cs typeface="+mj-cs"/>
              </a:rPr>
              <a:t>/</a:t>
            </a:r>
            <a:r>
              <a:rPr lang="ja-JP" altLang="en-US" sz="3600" b="1" dirty="0">
                <a:latin typeface="BIZ UDゴシック" panose="020B0400000000000000" pitchFamily="49" charset="-128"/>
                <a:ea typeface="BIZ UDゴシック" panose="020B0400000000000000" pitchFamily="49" charset="-128"/>
                <a:cs typeface="+mj-cs"/>
              </a:rPr>
              <a:t>経営形態の見直し</a:t>
            </a:r>
          </a:p>
          <a:p>
            <a:pPr>
              <a:spcBef>
                <a:spcPct val="0"/>
              </a:spcBef>
              <a:defRPr/>
            </a:pPr>
            <a:r>
              <a:rPr kumimoji="1" lang="en-US" altLang="ja-JP" sz="3600" b="1" i="0" u="none" strike="noStrike" kern="1200" cap="none" spc="0" normalizeH="0" baseline="0" noProof="0" dirty="0">
                <a:ln>
                  <a:noFill/>
                </a:ln>
                <a:effectLst/>
                <a:uLnTx/>
                <a:uFillTx/>
                <a:latin typeface="BIZ UDゴシック" panose="020B0400000000000000" pitchFamily="49" charset="-128"/>
                <a:ea typeface="BIZ UDゴシック" panose="020B0400000000000000" pitchFamily="49" charset="-128"/>
                <a:cs typeface="+mj-cs"/>
              </a:rPr>
              <a:t/>
            </a:r>
            <a:br>
              <a:rPr kumimoji="1" lang="en-US" altLang="ja-JP" sz="3600" b="1" i="0" u="none" strike="noStrike" kern="1200" cap="none" spc="0" normalizeH="0" baseline="0" noProof="0" dirty="0">
                <a:ln>
                  <a:noFill/>
                </a:ln>
                <a:effectLst/>
                <a:uLnTx/>
                <a:uFillTx/>
                <a:latin typeface="BIZ UDゴシック" panose="020B0400000000000000" pitchFamily="49" charset="-128"/>
                <a:ea typeface="BIZ UDゴシック" panose="020B0400000000000000" pitchFamily="49" charset="-128"/>
                <a:cs typeface="+mj-cs"/>
              </a:rPr>
            </a:br>
            <a:r>
              <a:rPr kumimoji="1" lang="en-US" altLang="ja-JP" sz="3600" b="1" i="0" u="none" strike="noStrike" kern="1200" cap="none" spc="0" normalizeH="0" baseline="0" noProof="0" dirty="0">
                <a:ln>
                  <a:noFill/>
                </a:ln>
                <a:effectLst/>
                <a:uLnTx/>
                <a:uFillTx/>
                <a:latin typeface="BIZ UDゴシック" panose="020B0400000000000000" pitchFamily="49" charset="-128"/>
                <a:ea typeface="BIZ UDゴシック" panose="020B0400000000000000" pitchFamily="49" charset="-128"/>
                <a:cs typeface="+mj-cs"/>
              </a:rPr>
              <a:t>【</a:t>
            </a:r>
            <a:r>
              <a:rPr lang="ja-JP" altLang="en-US" sz="3600" b="1" noProof="0" dirty="0">
                <a:latin typeface="BIZ UDゴシック" panose="020B0400000000000000" pitchFamily="49" charset="-128"/>
                <a:ea typeface="BIZ UDゴシック" panose="020B0400000000000000" pitchFamily="49" charset="-128"/>
                <a:cs typeface="+mj-cs"/>
              </a:rPr>
              <a:t>公民連携の推進</a:t>
            </a:r>
            <a:r>
              <a:rPr kumimoji="1" lang="en-US" altLang="ja-JP" sz="3600" b="1" i="0" u="none" strike="noStrike" kern="1200" cap="none" spc="0" normalizeH="0" baseline="0" noProof="0" dirty="0">
                <a:ln>
                  <a:noFill/>
                </a:ln>
                <a:effectLst/>
                <a:uLnTx/>
                <a:uFillTx/>
                <a:latin typeface="BIZ UDゴシック" panose="020B0400000000000000" pitchFamily="49" charset="-128"/>
                <a:ea typeface="BIZ UDゴシック" panose="020B0400000000000000" pitchFamily="49" charset="-128"/>
                <a:cs typeface="+mj-cs"/>
              </a:rPr>
              <a:t>】</a:t>
            </a:r>
          </a:p>
          <a:p>
            <a:pPr>
              <a:spcBef>
                <a:spcPct val="0"/>
              </a:spcBef>
              <a:defRPr/>
            </a:pPr>
            <a:r>
              <a:rPr lang="ja-JP" altLang="en-US" sz="3600" b="1" dirty="0">
                <a:latin typeface="BIZ UDゴシック" panose="020B0400000000000000" pitchFamily="49" charset="-128"/>
                <a:ea typeface="BIZ UDゴシック" panose="020B0400000000000000" pitchFamily="49" charset="-128"/>
                <a:cs typeface="+mj-cs"/>
              </a:rPr>
              <a:t>　</a:t>
            </a:r>
            <a:r>
              <a:rPr lang="en-US" altLang="ja-JP" sz="3600" b="1" dirty="0" smtClean="0">
                <a:latin typeface="BIZ UDゴシック" panose="020B0400000000000000" pitchFamily="49" charset="-128"/>
                <a:ea typeface="BIZ UDゴシック" panose="020B0400000000000000" pitchFamily="49" charset="-128"/>
                <a:cs typeface="+mj-cs"/>
              </a:rPr>
              <a:t>(11</a:t>
            </a:r>
            <a:r>
              <a:rPr lang="ja-JP" altLang="en-US" sz="3600" b="1" dirty="0" smtClean="0">
                <a:latin typeface="BIZ UDゴシック" panose="020B0400000000000000" pitchFamily="49" charset="-128"/>
                <a:ea typeface="BIZ UDゴシック" panose="020B0400000000000000" pitchFamily="49" charset="-128"/>
                <a:cs typeface="+mj-cs"/>
              </a:rPr>
              <a:t>）</a:t>
            </a:r>
            <a:r>
              <a:rPr lang="ja-JP" altLang="en-US" sz="3600" b="1" dirty="0">
                <a:latin typeface="BIZ UDゴシック" panose="020B0400000000000000" pitchFamily="49" charset="-128"/>
                <a:ea typeface="BIZ UDゴシック" panose="020B0400000000000000" pitchFamily="49" charset="-128"/>
                <a:cs typeface="+mj-cs"/>
              </a:rPr>
              <a:t>ＰＦＩ・指定管理者制度の活用</a:t>
            </a:r>
            <a:endParaRPr lang="en-US" altLang="ja-JP" sz="3600" b="1" dirty="0">
              <a:latin typeface="BIZ UDゴシック" panose="020B0400000000000000" pitchFamily="49" charset="-128"/>
              <a:ea typeface="BIZ UDゴシック" panose="020B0400000000000000" pitchFamily="49" charset="-128"/>
              <a:cs typeface="+mj-cs"/>
            </a:endParaRPr>
          </a:p>
          <a:p>
            <a:pPr>
              <a:spcBef>
                <a:spcPct val="0"/>
              </a:spcBef>
              <a:defRPr/>
            </a:pPr>
            <a:r>
              <a:rPr lang="ja-JP" altLang="en-US" sz="3600" b="1" dirty="0">
                <a:latin typeface="BIZ UDゴシック" panose="020B0400000000000000" pitchFamily="49" charset="-128"/>
                <a:ea typeface="BIZ UDゴシック" panose="020B0400000000000000" pitchFamily="49" charset="-128"/>
                <a:cs typeface="+mj-cs"/>
              </a:rPr>
              <a:t>　</a:t>
            </a:r>
            <a:r>
              <a:rPr lang="en-US" altLang="ja-JP" sz="3600" b="1" dirty="0" smtClean="0">
                <a:latin typeface="BIZ UDゴシック" panose="020B0400000000000000" pitchFamily="49" charset="-128"/>
                <a:ea typeface="BIZ UDゴシック" panose="020B0400000000000000" pitchFamily="49" charset="-128"/>
                <a:cs typeface="+mj-cs"/>
              </a:rPr>
              <a:t>(12</a:t>
            </a:r>
            <a:r>
              <a:rPr lang="ja-JP" altLang="en-US" sz="3600" b="1" dirty="0" smtClean="0">
                <a:latin typeface="BIZ UDゴシック" panose="020B0400000000000000" pitchFamily="49" charset="-128"/>
                <a:ea typeface="BIZ UDゴシック" panose="020B0400000000000000" pitchFamily="49" charset="-128"/>
                <a:cs typeface="+mj-cs"/>
              </a:rPr>
              <a:t>）</a:t>
            </a:r>
            <a:r>
              <a:rPr lang="ja-JP" altLang="en-US" sz="3600" b="1" dirty="0">
                <a:latin typeface="BIZ UDゴシック" panose="020B0400000000000000" pitchFamily="49" charset="-128"/>
                <a:ea typeface="BIZ UDゴシック" panose="020B0400000000000000" pitchFamily="49" charset="-128"/>
                <a:cs typeface="+mj-cs"/>
              </a:rPr>
              <a:t>サウンディング型市場調査の実施</a:t>
            </a:r>
            <a:endParaRPr lang="en-US" altLang="ja-JP" sz="3600" b="1" dirty="0">
              <a:latin typeface="BIZ UDゴシック" panose="020B0400000000000000" pitchFamily="49" charset="-128"/>
              <a:ea typeface="BIZ UDゴシック" panose="020B0400000000000000" pitchFamily="49" charset="-128"/>
              <a:cs typeface="+mj-cs"/>
            </a:endParaRPr>
          </a:p>
          <a:p>
            <a:pPr>
              <a:spcBef>
                <a:spcPct val="0"/>
              </a:spcBef>
              <a:defRPr/>
            </a:pPr>
            <a:r>
              <a:rPr lang="ja-JP" altLang="en-US" sz="3600" b="1" dirty="0">
                <a:latin typeface="BIZ UDゴシック" panose="020B0400000000000000" pitchFamily="49" charset="-128"/>
                <a:ea typeface="BIZ UDゴシック" panose="020B0400000000000000" pitchFamily="49" charset="-128"/>
                <a:cs typeface="+mj-cs"/>
              </a:rPr>
              <a:t>　</a:t>
            </a:r>
            <a:r>
              <a:rPr lang="en-US" altLang="ja-JP" sz="3600" b="1" dirty="0" smtClean="0">
                <a:latin typeface="BIZ UDゴシック" panose="020B0400000000000000" pitchFamily="49" charset="-128"/>
                <a:ea typeface="BIZ UDゴシック" panose="020B0400000000000000" pitchFamily="49" charset="-128"/>
                <a:cs typeface="+mj-cs"/>
              </a:rPr>
              <a:t>(13</a:t>
            </a:r>
            <a:r>
              <a:rPr lang="ja-JP" altLang="en-US" sz="3600" b="1" dirty="0" smtClean="0">
                <a:latin typeface="BIZ UDゴシック" panose="020B0400000000000000" pitchFamily="49" charset="-128"/>
                <a:ea typeface="BIZ UDゴシック" panose="020B0400000000000000" pitchFamily="49" charset="-128"/>
                <a:cs typeface="+mj-cs"/>
              </a:rPr>
              <a:t>）</a:t>
            </a:r>
            <a:r>
              <a:rPr lang="ja-JP" altLang="en-US" sz="3600" b="1" dirty="0">
                <a:latin typeface="BIZ UDゴシック" panose="020B0400000000000000" pitchFamily="49" charset="-128"/>
                <a:ea typeface="BIZ UDゴシック" panose="020B0400000000000000" pitchFamily="49" charset="-128"/>
                <a:cs typeface="+mj-cs"/>
              </a:rPr>
              <a:t>企業等との連携</a:t>
            </a:r>
            <a:endParaRPr lang="ja-JP" altLang="en-US" sz="3600" b="1" strike="sngStrike" dirty="0">
              <a:latin typeface="BIZ UDゴシック" panose="020B0400000000000000" pitchFamily="49" charset="-128"/>
              <a:ea typeface="BIZ UDゴシック" panose="020B0400000000000000" pitchFamily="49" charset="-128"/>
              <a:cs typeface="+mj-cs"/>
            </a:endParaRPr>
          </a:p>
          <a:p>
            <a:pPr marL="1704975" indent="-1704975">
              <a:spcBef>
                <a:spcPct val="0"/>
              </a:spcBef>
              <a:defRPr/>
            </a:pPr>
            <a:r>
              <a:rPr lang="ja-JP" altLang="en-US" sz="3600" b="1" dirty="0">
                <a:latin typeface="BIZ UDゴシック" panose="020B0400000000000000" pitchFamily="49" charset="-128"/>
                <a:ea typeface="BIZ UDゴシック" panose="020B0400000000000000" pitchFamily="49" charset="-128"/>
                <a:cs typeface="+mj-cs"/>
              </a:rPr>
              <a:t>　</a:t>
            </a:r>
            <a:r>
              <a:rPr lang="en-US" altLang="ja-JP" sz="3600" b="1" dirty="0" smtClean="0">
                <a:latin typeface="BIZ UDゴシック" panose="020B0400000000000000" pitchFamily="49" charset="-128"/>
                <a:ea typeface="BIZ UDゴシック" panose="020B0400000000000000" pitchFamily="49" charset="-128"/>
                <a:cs typeface="+mj-cs"/>
              </a:rPr>
              <a:t>(14</a:t>
            </a:r>
            <a:r>
              <a:rPr lang="ja-JP" altLang="en-US" sz="3600" b="1" dirty="0" smtClean="0">
                <a:latin typeface="BIZ UDゴシック" panose="020B0400000000000000" pitchFamily="49" charset="-128"/>
                <a:ea typeface="BIZ UDゴシック" panose="020B0400000000000000" pitchFamily="49" charset="-128"/>
                <a:cs typeface="+mj-cs"/>
              </a:rPr>
              <a:t>）</a:t>
            </a:r>
            <a:r>
              <a:rPr lang="ja-JP" altLang="en-US" sz="3600" b="1" dirty="0">
                <a:latin typeface="BIZ UDゴシック" panose="020B0400000000000000" pitchFamily="49" charset="-128"/>
                <a:ea typeface="BIZ UDゴシック" panose="020B0400000000000000" pitchFamily="49" charset="-128"/>
                <a:cs typeface="+mj-cs"/>
              </a:rPr>
              <a:t>天王寺公園エントランスエリア</a:t>
            </a:r>
            <a:endParaRPr lang="en-US" altLang="ja-JP" sz="3600" b="1" dirty="0">
              <a:latin typeface="BIZ UDゴシック" panose="020B0400000000000000" pitchFamily="49" charset="-128"/>
              <a:ea typeface="BIZ UDゴシック" panose="020B0400000000000000" pitchFamily="49" charset="-128"/>
              <a:cs typeface="+mj-cs"/>
            </a:endParaRPr>
          </a:p>
          <a:p>
            <a:pPr marL="1704975" indent="-1704975">
              <a:spcBef>
                <a:spcPct val="0"/>
              </a:spcBef>
              <a:defRPr/>
            </a:pPr>
            <a:r>
              <a:rPr lang="en-US" altLang="ja-JP" sz="3600" b="1" dirty="0">
                <a:latin typeface="BIZ UDゴシック" panose="020B0400000000000000" pitchFamily="49" charset="-128"/>
                <a:ea typeface="BIZ UDゴシック" panose="020B0400000000000000" pitchFamily="49" charset="-128"/>
                <a:cs typeface="+mj-cs"/>
              </a:rPr>
              <a:t>       (</a:t>
            </a:r>
            <a:r>
              <a:rPr lang="ja-JP" altLang="en-US" sz="3600" b="1" dirty="0">
                <a:latin typeface="BIZ UDゴシック" panose="020B0400000000000000" pitchFamily="49" charset="-128"/>
                <a:ea typeface="BIZ UDゴシック" panose="020B0400000000000000" pitchFamily="49" charset="-128"/>
                <a:cs typeface="+mj-cs"/>
              </a:rPr>
              <a:t>愛称</a:t>
            </a:r>
            <a:r>
              <a:rPr lang="en-US" altLang="ja-JP" sz="3600" b="1" dirty="0">
                <a:latin typeface="BIZ UDゴシック" panose="020B0400000000000000" pitchFamily="49" charset="-128"/>
                <a:ea typeface="BIZ UDゴシック" panose="020B0400000000000000" pitchFamily="49" charset="-128"/>
                <a:cs typeface="+mj-cs"/>
              </a:rPr>
              <a:t>:</a:t>
            </a:r>
            <a:r>
              <a:rPr lang="ja-JP" altLang="en-US" sz="3600" b="1" dirty="0" err="1">
                <a:latin typeface="BIZ UDゴシック" panose="020B0400000000000000" pitchFamily="49" charset="-128"/>
                <a:ea typeface="BIZ UDゴシック" panose="020B0400000000000000" pitchFamily="49" charset="-128"/>
                <a:cs typeface="+mj-cs"/>
              </a:rPr>
              <a:t>てんしば</a:t>
            </a:r>
            <a:r>
              <a:rPr lang="en-US" altLang="ja-JP" sz="3600" b="1" dirty="0">
                <a:latin typeface="BIZ UDゴシック" panose="020B0400000000000000" pitchFamily="49" charset="-128"/>
                <a:ea typeface="BIZ UDゴシック" panose="020B0400000000000000" pitchFamily="49" charset="-128"/>
                <a:cs typeface="+mj-cs"/>
              </a:rPr>
              <a:t>)</a:t>
            </a:r>
            <a:r>
              <a:rPr lang="ja-JP" altLang="en-US" sz="3600" b="1" dirty="0">
                <a:latin typeface="BIZ UDゴシック" panose="020B0400000000000000" pitchFamily="49" charset="-128"/>
                <a:ea typeface="BIZ UDゴシック" panose="020B0400000000000000" pitchFamily="49" charset="-128"/>
                <a:cs typeface="+mj-cs"/>
              </a:rPr>
              <a:t>・大阪城公園</a:t>
            </a:r>
            <a:r>
              <a:rPr lang="en-US" altLang="ja-JP" sz="3600" b="1" dirty="0">
                <a:latin typeface="BIZ UDゴシック" panose="020B0400000000000000" pitchFamily="49" charset="-128"/>
                <a:ea typeface="BIZ UDゴシック" panose="020B0400000000000000" pitchFamily="49" charset="-128"/>
                <a:cs typeface="+mj-cs"/>
              </a:rPr>
              <a:t>PMO</a:t>
            </a:r>
            <a:r>
              <a:rPr lang="ja-JP" altLang="en-US" sz="3600" b="1" dirty="0">
                <a:latin typeface="BIZ UDゴシック" panose="020B0400000000000000" pitchFamily="49" charset="-128"/>
                <a:ea typeface="BIZ UDゴシック" panose="020B0400000000000000" pitchFamily="49" charset="-128"/>
                <a:cs typeface="+mj-cs"/>
              </a:rPr>
              <a:t>・</a:t>
            </a:r>
            <a:endParaRPr lang="en-US" altLang="ja-JP" sz="3600" b="1" dirty="0">
              <a:latin typeface="BIZ UDゴシック" panose="020B0400000000000000" pitchFamily="49" charset="-128"/>
              <a:ea typeface="BIZ UDゴシック" panose="020B0400000000000000" pitchFamily="49" charset="-128"/>
              <a:cs typeface="+mj-cs"/>
            </a:endParaRPr>
          </a:p>
          <a:p>
            <a:pPr marL="1704975" indent="-1704975">
              <a:spcBef>
                <a:spcPct val="0"/>
              </a:spcBef>
              <a:defRPr/>
            </a:pPr>
            <a:r>
              <a:rPr lang="en-US" altLang="ja-JP" sz="3600" b="1" dirty="0">
                <a:latin typeface="BIZ UDゴシック" panose="020B0400000000000000" pitchFamily="49" charset="-128"/>
                <a:ea typeface="BIZ UDゴシック" panose="020B0400000000000000" pitchFamily="49" charset="-128"/>
                <a:cs typeface="+mj-cs"/>
              </a:rPr>
              <a:t>       </a:t>
            </a:r>
            <a:r>
              <a:rPr lang="ja-JP" altLang="en-US" sz="3600" b="1" dirty="0">
                <a:latin typeface="BIZ UDゴシック" panose="020B0400000000000000" pitchFamily="49" charset="-128"/>
                <a:ea typeface="BIZ UDゴシック" panose="020B0400000000000000" pitchFamily="49" charset="-128"/>
                <a:cs typeface="+mj-cs"/>
              </a:rPr>
              <a:t>難波宮跡公園</a:t>
            </a:r>
          </a:p>
          <a:p>
            <a:pPr marL="1704975" indent="-1704975">
              <a:spcBef>
                <a:spcPct val="0"/>
              </a:spcBef>
              <a:defRPr/>
            </a:pPr>
            <a:r>
              <a:rPr lang="ja-JP" altLang="en-US" sz="3600" b="1" dirty="0">
                <a:latin typeface="BIZ UDゴシック" panose="020B0400000000000000" pitchFamily="49" charset="-128"/>
                <a:ea typeface="BIZ UDゴシック" panose="020B0400000000000000" pitchFamily="49" charset="-128"/>
                <a:cs typeface="+mj-cs"/>
              </a:rPr>
              <a:t> </a:t>
            </a:r>
            <a:r>
              <a:rPr lang="ja-JP" altLang="en-US" sz="3600" b="1" dirty="0" smtClean="0">
                <a:latin typeface="BIZ UDゴシック" panose="020B0400000000000000" pitchFamily="49" charset="-128"/>
                <a:ea typeface="BIZ UDゴシック" panose="020B0400000000000000" pitchFamily="49" charset="-128"/>
                <a:cs typeface="+mj-cs"/>
              </a:rPr>
              <a:t>（</a:t>
            </a:r>
            <a:r>
              <a:rPr lang="en-US" altLang="ja-JP" sz="3600" b="1" dirty="0" smtClean="0">
                <a:latin typeface="BIZ UDゴシック" panose="020B0400000000000000" pitchFamily="49" charset="-128"/>
                <a:ea typeface="BIZ UDゴシック" panose="020B0400000000000000" pitchFamily="49" charset="-128"/>
                <a:cs typeface="+mj-cs"/>
              </a:rPr>
              <a:t>15</a:t>
            </a:r>
            <a:r>
              <a:rPr lang="ja-JP" altLang="en-US" sz="3600" b="1" dirty="0" smtClean="0">
                <a:latin typeface="BIZ UDゴシック" panose="020B0400000000000000" pitchFamily="49" charset="-128"/>
                <a:ea typeface="BIZ UDゴシック" panose="020B0400000000000000" pitchFamily="49" charset="-128"/>
                <a:cs typeface="+mj-cs"/>
              </a:rPr>
              <a:t>）</a:t>
            </a:r>
            <a:r>
              <a:rPr lang="zh-TW" altLang="en-US" sz="3600" b="1" dirty="0">
                <a:latin typeface="BIZ UDゴシック" panose="020B0400000000000000" pitchFamily="49" charset="-128"/>
                <a:ea typeface="BIZ UDゴシック" panose="020B0400000000000000" pitchFamily="49" charset="-128"/>
                <a:cs typeface="+mj-cs"/>
              </a:rPr>
              <a:t>水道基幹管路</a:t>
            </a:r>
            <a:r>
              <a:rPr lang="en-US" altLang="ja-JP" sz="3600" b="1" dirty="0" smtClean="0">
                <a:latin typeface="BIZ UDゴシック" panose="020B0400000000000000" pitchFamily="49" charset="-128"/>
                <a:ea typeface="BIZ UDゴシック" panose="020B0400000000000000" pitchFamily="49" charset="-128"/>
                <a:cs typeface="+mj-cs"/>
              </a:rPr>
              <a:t>PFI</a:t>
            </a:r>
            <a:endParaRPr lang="en-US" altLang="ja-JP" sz="3600" b="1" dirty="0">
              <a:latin typeface="BIZ UDゴシック" panose="020B0400000000000000" pitchFamily="49" charset="-128"/>
              <a:ea typeface="BIZ UDゴシック" panose="020B0400000000000000" pitchFamily="49" charset="-128"/>
              <a:cs typeface="+mj-cs"/>
            </a:endParaRPr>
          </a:p>
        </p:txBody>
      </p:sp>
      <p:sp>
        <p:nvSpPr>
          <p:cNvPr id="4" name="スライド番号プレースホルダー 3"/>
          <p:cNvSpPr>
            <a:spLocks noGrp="1"/>
          </p:cNvSpPr>
          <p:nvPr>
            <p:ph type="sldNum" sz="quarter" idx="12"/>
          </p:nvPr>
        </p:nvSpPr>
        <p:spPr/>
        <p:txBody>
          <a:bodyPr/>
          <a:lstStyle/>
          <a:p>
            <a:fld id="{63BC356D-1576-478B-8647-1361C6E9DFF7}" type="slidenum">
              <a:rPr lang="ja-JP" altLang="en-US" smtClean="0"/>
              <a:pPr/>
              <a:t>152</a:t>
            </a:fld>
            <a:endParaRPr lang="ja-JP" altLang="en-US"/>
          </a:p>
        </p:txBody>
      </p:sp>
    </p:spTree>
    <p:extLst>
      <p:ext uri="{BB962C8B-B14F-4D97-AF65-F5344CB8AC3E}">
        <p14:creationId xmlns:p14="http://schemas.microsoft.com/office/powerpoint/2010/main" val="1892034520"/>
      </p:ext>
    </p:extLst>
  </p:cSld>
  <p:clrMapOvr>
    <a:masterClrMapping/>
  </p:clrMapOvr>
</p:sld>
</file>

<file path=ppt/slides/slide1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 name="角丸四角形 17">
            <a:extLst>
              <a:ext uri="{FF2B5EF4-FFF2-40B4-BE49-F238E27FC236}">
                <a16:creationId xmlns:a16="http://schemas.microsoft.com/office/drawing/2014/main" id="{03C11E1D-58BF-5B8F-86EE-EADF27B57A16}"/>
              </a:ext>
            </a:extLst>
          </p:cNvPr>
          <p:cNvSpPr/>
          <p:nvPr/>
        </p:nvSpPr>
        <p:spPr>
          <a:xfrm>
            <a:off x="3302601" y="4609904"/>
            <a:ext cx="1867402" cy="504662"/>
          </a:xfrm>
          <a:prstGeom prst="roundRect">
            <a:avLst>
              <a:gd name="adj" fmla="val 5588"/>
            </a:avLst>
          </a:prstGeom>
          <a:solidFill>
            <a:srgbClr val="05E0DB">
              <a:lumMod val="60000"/>
              <a:lumOff val="40000"/>
              <a:alpha val="50000"/>
            </a:srgbClr>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21" name="角丸四角形 20">
            <a:extLst>
              <a:ext uri="{FF2B5EF4-FFF2-40B4-BE49-F238E27FC236}">
                <a16:creationId xmlns:a16="http://schemas.microsoft.com/office/drawing/2014/main" id="{03C11E1D-58BF-5B8F-86EE-EADF27B57A16}"/>
              </a:ext>
            </a:extLst>
          </p:cNvPr>
          <p:cNvSpPr/>
          <p:nvPr/>
        </p:nvSpPr>
        <p:spPr>
          <a:xfrm>
            <a:off x="5234229" y="5517232"/>
            <a:ext cx="3804699" cy="549317"/>
          </a:xfrm>
          <a:prstGeom prst="roundRect">
            <a:avLst>
              <a:gd name="adj" fmla="val 9750"/>
            </a:avLst>
          </a:prstGeom>
          <a:solidFill>
            <a:srgbClr val="05E0DB">
              <a:lumMod val="60000"/>
              <a:lumOff val="40000"/>
              <a:alpha val="50000"/>
            </a:srgbClr>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9" name="角丸四角形 18">
            <a:extLst>
              <a:ext uri="{FF2B5EF4-FFF2-40B4-BE49-F238E27FC236}">
                <a16:creationId xmlns:a16="http://schemas.microsoft.com/office/drawing/2014/main" id="{03C11E1D-58BF-5B8F-86EE-EADF27B57A16}"/>
              </a:ext>
            </a:extLst>
          </p:cNvPr>
          <p:cNvSpPr/>
          <p:nvPr/>
        </p:nvSpPr>
        <p:spPr>
          <a:xfrm>
            <a:off x="6453575" y="4057243"/>
            <a:ext cx="782721" cy="451877"/>
          </a:xfrm>
          <a:prstGeom prst="roundRect">
            <a:avLst>
              <a:gd name="adj" fmla="val 7872"/>
            </a:avLst>
          </a:prstGeom>
          <a:solidFill>
            <a:srgbClr val="05E0DB">
              <a:lumMod val="60000"/>
              <a:lumOff val="40000"/>
              <a:alpha val="50000"/>
            </a:srgbClr>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1" name="角丸四角形 10">
            <a:extLst>
              <a:ext uri="{FF2B5EF4-FFF2-40B4-BE49-F238E27FC236}">
                <a16:creationId xmlns:a16="http://schemas.microsoft.com/office/drawing/2014/main" id="{03C11E1D-58BF-5B8F-86EE-EADF27B57A16}"/>
              </a:ext>
            </a:extLst>
          </p:cNvPr>
          <p:cNvSpPr/>
          <p:nvPr/>
        </p:nvSpPr>
        <p:spPr>
          <a:xfrm>
            <a:off x="5282208" y="3404930"/>
            <a:ext cx="1282967" cy="240094"/>
          </a:xfrm>
          <a:prstGeom prst="roundRect">
            <a:avLst>
              <a:gd name="adj" fmla="val 17489"/>
            </a:avLst>
          </a:prstGeom>
          <a:solidFill>
            <a:srgbClr val="05E0DB">
              <a:lumMod val="60000"/>
              <a:lumOff val="40000"/>
              <a:alpha val="50000"/>
            </a:srgbClr>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2" name="角丸四角形 11">
            <a:extLst>
              <a:ext uri="{FF2B5EF4-FFF2-40B4-BE49-F238E27FC236}">
                <a16:creationId xmlns:a16="http://schemas.microsoft.com/office/drawing/2014/main" id="{03C11E1D-58BF-5B8F-86EE-EADF27B57A16}"/>
              </a:ext>
            </a:extLst>
          </p:cNvPr>
          <p:cNvSpPr/>
          <p:nvPr/>
        </p:nvSpPr>
        <p:spPr>
          <a:xfrm>
            <a:off x="5282208" y="2060849"/>
            <a:ext cx="3322240" cy="576064"/>
          </a:xfrm>
          <a:prstGeom prst="roundRect">
            <a:avLst>
              <a:gd name="adj" fmla="val 5588"/>
            </a:avLst>
          </a:prstGeom>
          <a:solidFill>
            <a:srgbClr val="05E0DB">
              <a:lumMod val="60000"/>
              <a:lumOff val="40000"/>
              <a:alpha val="50000"/>
            </a:srgbClr>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9" name="テキスト ボックス 8"/>
          <p:cNvSpPr txBox="1"/>
          <p:nvPr/>
        </p:nvSpPr>
        <p:spPr>
          <a:xfrm>
            <a:off x="0" y="-27384"/>
            <a:ext cx="8604448" cy="461665"/>
          </a:xfrm>
          <a:prstGeom prst="rect">
            <a:avLst/>
          </a:prstGeom>
          <a:solidFill>
            <a:srgbClr val="0070C0"/>
          </a:solidFill>
        </p:spPr>
        <p:txBody>
          <a:bodyPr wrap="square" rtlCol="0">
            <a:spAutoFit/>
          </a:bodyPr>
          <a:lstStyle/>
          <a:p>
            <a:r>
              <a:rPr lang="en-US" altLang="ja-JP" sz="2400" b="1" u="sng" dirty="0">
                <a:solidFill>
                  <a:schemeClr val="bg1"/>
                </a:solidFill>
                <a:latin typeface="BIZ UDゴシック" panose="020B0400000000000000" pitchFamily="49" charset="-128"/>
                <a:ea typeface="BIZ UDゴシック" panose="020B0400000000000000" pitchFamily="49" charset="-128"/>
              </a:rPr>
              <a:t>Ⅱ【</a:t>
            </a:r>
            <a:r>
              <a:rPr lang="ja-JP" altLang="en-US" sz="2400" b="1" u="sng" dirty="0">
                <a:solidFill>
                  <a:schemeClr val="bg1"/>
                </a:solidFill>
                <a:latin typeface="BIZ UDゴシック" panose="020B0400000000000000" pitchFamily="49" charset="-128"/>
                <a:ea typeface="BIZ UDゴシック" panose="020B0400000000000000" pitchFamily="49" charset="-128"/>
              </a:rPr>
              <a:t>公民連携の推進</a:t>
            </a:r>
            <a:r>
              <a:rPr lang="en-US" altLang="ja-JP" sz="2400" b="1" u="sng" dirty="0">
                <a:solidFill>
                  <a:schemeClr val="bg1"/>
                </a:solidFill>
                <a:latin typeface="BIZ UDゴシック" panose="020B0400000000000000" pitchFamily="49" charset="-128"/>
                <a:ea typeface="BIZ UDゴシック" panose="020B0400000000000000" pitchFamily="49" charset="-128"/>
              </a:rPr>
              <a:t>】</a:t>
            </a:r>
            <a:r>
              <a:rPr lang="ja-JP" altLang="en-US" sz="2400" b="1" u="sng" dirty="0" smtClean="0">
                <a:solidFill>
                  <a:schemeClr val="bg1"/>
                </a:solidFill>
                <a:latin typeface="BIZ UDゴシック" panose="020B0400000000000000" pitchFamily="49" charset="-128"/>
                <a:ea typeface="BIZ UDゴシック" panose="020B0400000000000000" pitchFamily="49" charset="-128"/>
              </a:rPr>
              <a:t>（</a:t>
            </a:r>
            <a:r>
              <a:rPr lang="en-US" altLang="ja-JP" sz="2400" b="1" u="sng" dirty="0" smtClean="0">
                <a:solidFill>
                  <a:schemeClr val="bg1"/>
                </a:solidFill>
                <a:latin typeface="BIZ UDゴシック" panose="020B0400000000000000" pitchFamily="49" charset="-128"/>
                <a:ea typeface="BIZ UDゴシック" panose="020B0400000000000000" pitchFamily="49" charset="-128"/>
              </a:rPr>
              <a:t>11</a:t>
            </a:r>
            <a:r>
              <a:rPr lang="ja-JP" altLang="en-US" sz="2400" b="1" u="sng" dirty="0" smtClean="0">
                <a:solidFill>
                  <a:schemeClr val="bg1"/>
                </a:solidFill>
                <a:latin typeface="BIZ UDゴシック" panose="020B0400000000000000" pitchFamily="49" charset="-128"/>
                <a:ea typeface="BIZ UDゴシック" panose="020B0400000000000000" pitchFamily="49" charset="-128"/>
              </a:rPr>
              <a:t>）</a:t>
            </a:r>
            <a:r>
              <a:rPr lang="ja-JP" altLang="en-US" sz="2400" b="1" u="sng" dirty="0">
                <a:solidFill>
                  <a:schemeClr val="bg1"/>
                </a:solidFill>
                <a:latin typeface="BIZ UDゴシック" panose="020B0400000000000000" pitchFamily="49" charset="-128"/>
                <a:ea typeface="BIZ UDゴシック" panose="020B0400000000000000" pitchFamily="49" charset="-128"/>
              </a:rPr>
              <a:t>ＰＦＩ・指定管理者制度の活用</a:t>
            </a:r>
          </a:p>
        </p:txBody>
      </p:sp>
      <p:sp>
        <p:nvSpPr>
          <p:cNvPr id="14" name="二等辺三角形 13"/>
          <p:cNvSpPr/>
          <p:nvPr/>
        </p:nvSpPr>
        <p:spPr>
          <a:xfrm rot="5400000" flipH="1">
            <a:off x="6069213" y="4236044"/>
            <a:ext cx="253523" cy="79595"/>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ja-JP" altLang="en-US" sz="1350"/>
          </a:p>
        </p:txBody>
      </p:sp>
      <p:sp>
        <p:nvSpPr>
          <p:cNvPr id="15" name="二等辺三角形 14"/>
          <p:cNvSpPr/>
          <p:nvPr/>
        </p:nvSpPr>
        <p:spPr>
          <a:xfrm rot="5400000" flipH="1">
            <a:off x="6066227" y="5019497"/>
            <a:ext cx="268076" cy="88177"/>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ja-JP" altLang="en-US" sz="1350"/>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153</a:t>
            </a:fld>
            <a:endParaRPr lang="ja-JP" altLang="en-US"/>
          </a:p>
        </p:txBody>
      </p:sp>
      <p:sp>
        <p:nvSpPr>
          <p:cNvPr id="22" name="角丸四角形 21">
            <a:extLst>
              <a:ext uri="{FF2B5EF4-FFF2-40B4-BE49-F238E27FC236}">
                <a16:creationId xmlns:a16="http://schemas.microsoft.com/office/drawing/2014/main" id="{03C11E1D-58BF-5B8F-86EE-EADF27B57A16}"/>
              </a:ext>
            </a:extLst>
          </p:cNvPr>
          <p:cNvSpPr/>
          <p:nvPr/>
        </p:nvSpPr>
        <p:spPr>
          <a:xfrm>
            <a:off x="6453575" y="4879562"/>
            <a:ext cx="1790833" cy="451877"/>
          </a:xfrm>
          <a:prstGeom prst="roundRect">
            <a:avLst>
              <a:gd name="adj" fmla="val 7872"/>
            </a:avLst>
          </a:prstGeom>
          <a:solidFill>
            <a:srgbClr val="05E0DB">
              <a:lumMod val="60000"/>
              <a:lumOff val="40000"/>
              <a:alpha val="50000"/>
            </a:srgbClr>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graphicFrame>
        <p:nvGraphicFramePr>
          <p:cNvPr id="13" name="表 12"/>
          <p:cNvGraphicFramePr>
            <a:graphicFrameLocks noGrp="1"/>
          </p:cNvGraphicFramePr>
          <p:nvPr>
            <p:extLst>
              <p:ext uri="{D42A27DB-BD31-4B8C-83A1-F6EECF244321}">
                <p14:modId xmlns:p14="http://schemas.microsoft.com/office/powerpoint/2010/main" val="3708815788"/>
              </p:ext>
            </p:extLst>
          </p:nvPr>
        </p:nvGraphicFramePr>
        <p:xfrm>
          <a:off x="132208" y="664574"/>
          <a:ext cx="8906720" cy="5401976"/>
        </p:xfrm>
        <a:graphic>
          <a:graphicData uri="http://schemas.openxmlformats.org/drawingml/2006/table">
            <a:tbl>
              <a:tblPr firstRow="1" bandRow="1">
                <a:tableStyleId>{5940675A-B579-460E-94D1-54222C63F5DA}</a:tableStyleId>
              </a:tblPr>
              <a:tblGrid>
                <a:gridCol w="1519178">
                  <a:extLst>
                    <a:ext uri="{9D8B030D-6E8A-4147-A177-3AD203B41FA5}">
                      <a16:colId xmlns:a16="http://schemas.microsoft.com/office/drawing/2014/main" val="20000"/>
                    </a:ext>
                  </a:extLst>
                </a:gridCol>
                <a:gridCol w="1623350">
                  <a:extLst>
                    <a:ext uri="{9D8B030D-6E8A-4147-A177-3AD203B41FA5}">
                      <a16:colId xmlns:a16="http://schemas.microsoft.com/office/drawing/2014/main" val="20001"/>
                    </a:ext>
                  </a:extLst>
                </a:gridCol>
                <a:gridCol w="1961909">
                  <a:extLst>
                    <a:ext uri="{9D8B030D-6E8A-4147-A177-3AD203B41FA5}">
                      <a16:colId xmlns:a16="http://schemas.microsoft.com/office/drawing/2014/main" val="20002"/>
                    </a:ext>
                  </a:extLst>
                </a:gridCol>
                <a:gridCol w="3802283">
                  <a:extLst>
                    <a:ext uri="{9D8B030D-6E8A-4147-A177-3AD203B41FA5}">
                      <a16:colId xmlns:a16="http://schemas.microsoft.com/office/drawing/2014/main" val="20003"/>
                    </a:ext>
                  </a:extLst>
                </a:gridCol>
              </a:tblGrid>
              <a:tr h="388162">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dirty="0">
                          <a:latin typeface="+mj-lt"/>
                        </a:rPr>
                        <a:t>＜</a:t>
                      </a:r>
                      <a:r>
                        <a:rPr kumimoji="1" lang="en-US" altLang="ja-JP" sz="1800" dirty="0">
                          <a:latin typeface="+mj-lt"/>
                        </a:rPr>
                        <a:t>Why</a:t>
                      </a:r>
                      <a:r>
                        <a:rPr kumimoji="1" lang="ja-JP" altLang="en-US" sz="1800" dirty="0">
                          <a:latin typeface="+mj-lt"/>
                        </a:rPr>
                        <a:t>＞</a:t>
                      </a:r>
                    </a:p>
                  </a:txBody>
                  <a:tcPr marL="68580" marR="68580" marT="34290" marB="34290" anchor="ctr"/>
                </a:tc>
                <a:tc>
                  <a:txBody>
                    <a:bodyPr/>
                    <a:lstStyle/>
                    <a:p>
                      <a:pPr algn="ctr"/>
                      <a:r>
                        <a:rPr kumimoji="1" lang="ja-JP" altLang="en-US" sz="1800" dirty="0">
                          <a:latin typeface="+mj-lt"/>
                        </a:rPr>
                        <a:t>＜</a:t>
                      </a:r>
                      <a:r>
                        <a:rPr kumimoji="1" lang="en-US" altLang="ja-JP" sz="1800" dirty="0">
                          <a:latin typeface="+mj-lt"/>
                        </a:rPr>
                        <a:t>Vision</a:t>
                      </a:r>
                      <a:r>
                        <a:rPr kumimoji="1" lang="ja-JP" altLang="en-US" sz="1800" dirty="0">
                          <a:latin typeface="+mj-lt"/>
                        </a:rPr>
                        <a:t>＞</a:t>
                      </a:r>
                    </a:p>
                  </a:txBody>
                  <a:tcPr marL="68580" marR="68580" marT="34290" marB="34290" anchor="ctr"/>
                </a:tc>
                <a:tc>
                  <a:txBody>
                    <a:bodyPr/>
                    <a:lstStyle/>
                    <a:p>
                      <a:pPr algn="ctr"/>
                      <a:r>
                        <a:rPr kumimoji="1" lang="ja-JP" altLang="en-US" sz="1800" dirty="0">
                          <a:latin typeface="+mj-lt"/>
                        </a:rPr>
                        <a:t>＜</a:t>
                      </a:r>
                      <a:r>
                        <a:rPr kumimoji="1" lang="en-US" altLang="ja-JP" sz="1800" dirty="0">
                          <a:latin typeface="+mj-lt"/>
                        </a:rPr>
                        <a:t>What</a:t>
                      </a:r>
                      <a:r>
                        <a:rPr kumimoji="1" lang="ja-JP" altLang="en-US" sz="1800" dirty="0">
                          <a:latin typeface="+mj-lt"/>
                        </a:rPr>
                        <a:t>＞</a:t>
                      </a:r>
                    </a:p>
                  </a:txBody>
                  <a:tcPr marL="68580" marR="68580" marT="34290" marB="34290" anchor="ctr"/>
                </a:tc>
                <a:tc>
                  <a:txBody>
                    <a:bodyPr/>
                    <a:lstStyle/>
                    <a:p>
                      <a:pPr algn="ctr"/>
                      <a:r>
                        <a:rPr kumimoji="1" lang="ja-JP" altLang="en-US" sz="1800" dirty="0">
                          <a:latin typeface="+mj-lt"/>
                        </a:rPr>
                        <a:t>＜</a:t>
                      </a:r>
                      <a:r>
                        <a:rPr kumimoji="1" lang="en-US" altLang="ja-JP" sz="1800" dirty="0">
                          <a:latin typeface="+mj-lt"/>
                        </a:rPr>
                        <a:t>Outcome</a:t>
                      </a:r>
                      <a:r>
                        <a:rPr kumimoji="1" lang="ja-JP" altLang="en-US" sz="1800" dirty="0">
                          <a:latin typeface="+mj-lt"/>
                        </a:rPr>
                        <a:t>＞</a:t>
                      </a:r>
                    </a:p>
                  </a:txBody>
                  <a:tcPr marL="68580" marR="68580" marT="34290" marB="34290" anchor="ctr"/>
                </a:tc>
                <a:extLst>
                  <a:ext uri="{0D108BD9-81ED-4DB2-BD59-A6C34878D82A}">
                    <a16:rowId xmlns:a16="http://schemas.microsoft.com/office/drawing/2014/main" val="10000"/>
                  </a:ext>
                </a:extLst>
              </a:tr>
              <a:tr h="1722112">
                <a:tc rowSpan="2">
                  <a:txBody>
                    <a:bodyPr/>
                    <a:lstStyle/>
                    <a:p>
                      <a:pPr marL="0" indent="0" algn="just">
                        <a:spcAft>
                          <a:spcPts val="400"/>
                        </a:spcAft>
                      </a:pPr>
                      <a:r>
                        <a:rPr kumimoji="1" lang="ja-JP" altLang="en-US" sz="1050" dirty="0">
                          <a:latin typeface="+mn-lt"/>
                          <a:ea typeface="+mn-ea"/>
                        </a:rPr>
                        <a:t>　官民の最適な役割分担のもと、官が担っている事業を民間が担うことにより、コスト削減とサービス向上が期待できるものは積極的に民間活力の活用を推進する必要がある。</a:t>
                      </a:r>
                    </a:p>
                  </a:txBody>
                  <a:tcPr marL="68580" marR="68580" marT="34290" marB="34290"/>
                </a:tc>
                <a:tc rowSpan="2">
                  <a:txBody>
                    <a:bodyPr/>
                    <a:lstStyle/>
                    <a:p>
                      <a:pPr marL="0" indent="0" algn="just">
                        <a:spcAft>
                          <a:spcPts val="400"/>
                        </a:spcAft>
                      </a:pPr>
                      <a:r>
                        <a:rPr kumimoji="1" lang="ja-JP" altLang="en-US" sz="1050" dirty="0">
                          <a:latin typeface="+mn-lt"/>
                          <a:ea typeface="+mn-ea"/>
                        </a:rPr>
                        <a:t>　公共施設の整備等にあたっては、官民の最適な役割分担のもと、効率的・効果的な施設整備と良質なサービス提供を図るため、ＰＰＰ／ＰＦＩ手法も含めた中から最適な事業手法を導入する。</a:t>
                      </a:r>
                    </a:p>
                  </a:txBody>
                  <a:tcPr marL="68580" marR="68580" marT="34290" marB="34290"/>
                </a:tc>
                <a:tc>
                  <a:txBody>
                    <a:bodyPr/>
                    <a:lstStyle/>
                    <a:p>
                      <a:pPr marL="0" indent="0">
                        <a:spcAft>
                          <a:spcPts val="400"/>
                        </a:spcAft>
                      </a:pPr>
                      <a:r>
                        <a:rPr kumimoji="1" lang="ja-JP" altLang="en-US" sz="1050" dirty="0">
                          <a:latin typeface="+mn-lt"/>
                          <a:ea typeface="+mn-ea"/>
                        </a:rPr>
                        <a:t>①</a:t>
                      </a:r>
                      <a:r>
                        <a:rPr kumimoji="1" lang="en-US" altLang="ja-JP" sz="1050" dirty="0">
                          <a:latin typeface="+mn-lt"/>
                          <a:ea typeface="+mn-ea"/>
                        </a:rPr>
                        <a:t>PFI</a:t>
                      </a:r>
                      <a:r>
                        <a:rPr kumimoji="1" lang="ja-JP" altLang="en-US" sz="1050" dirty="0">
                          <a:latin typeface="+mn-lt"/>
                          <a:ea typeface="+mn-ea"/>
                        </a:rPr>
                        <a:t>の活用</a:t>
                      </a:r>
                      <a:endParaRPr kumimoji="1" lang="en-US" altLang="ja-JP" sz="1050" dirty="0">
                        <a:latin typeface="+mn-lt"/>
                        <a:ea typeface="+mn-ea"/>
                      </a:endParaRPr>
                    </a:p>
                    <a:p>
                      <a:pPr marL="88900" indent="-88900">
                        <a:spcAft>
                          <a:spcPts val="400"/>
                        </a:spcAft>
                      </a:pPr>
                      <a:r>
                        <a:rPr kumimoji="1" lang="ja-JP" altLang="en-US" sz="1050" dirty="0">
                          <a:latin typeface="+mn-lt"/>
                          <a:ea typeface="+mn-ea"/>
                        </a:rPr>
                        <a:t>・大阪市</a:t>
                      </a:r>
                      <a:r>
                        <a:rPr kumimoji="1" lang="en-US" altLang="ja-JP" sz="1050" dirty="0">
                          <a:latin typeface="+mn-lt"/>
                          <a:ea typeface="+mn-ea"/>
                        </a:rPr>
                        <a:t>PFI</a:t>
                      </a:r>
                      <a:r>
                        <a:rPr kumimoji="1" lang="ja-JP" altLang="en-US" sz="1050" dirty="0">
                          <a:latin typeface="+mn-lt"/>
                          <a:ea typeface="+mn-ea"/>
                        </a:rPr>
                        <a:t>ガイドラインを策定（</a:t>
                      </a:r>
                      <a:r>
                        <a:rPr kumimoji="1" lang="en-US" altLang="ja-JP" sz="1050" dirty="0">
                          <a:latin typeface="+mn-lt"/>
                          <a:ea typeface="+mn-ea"/>
                        </a:rPr>
                        <a:t>2016</a:t>
                      </a:r>
                      <a:r>
                        <a:rPr kumimoji="1" lang="ja-JP" altLang="en-US" sz="1050" dirty="0">
                          <a:latin typeface="+mn-lt"/>
                          <a:ea typeface="+mn-ea"/>
                        </a:rPr>
                        <a:t>年</a:t>
                      </a:r>
                      <a:r>
                        <a:rPr kumimoji="1" lang="en-US" altLang="ja-JP" sz="1050" dirty="0">
                          <a:latin typeface="+mn-lt"/>
                          <a:ea typeface="+mn-ea"/>
                        </a:rPr>
                        <a:t>3</a:t>
                      </a:r>
                      <a:r>
                        <a:rPr kumimoji="1" lang="ja-JP" altLang="en-US" sz="1050" dirty="0">
                          <a:latin typeface="+mn-lt"/>
                          <a:ea typeface="+mn-ea"/>
                        </a:rPr>
                        <a:t>月）</a:t>
                      </a:r>
                    </a:p>
                    <a:p>
                      <a:pPr marL="88900" indent="-88900">
                        <a:spcAft>
                          <a:spcPts val="400"/>
                        </a:spcAft>
                      </a:pPr>
                      <a:r>
                        <a:rPr kumimoji="1" lang="ja-JP" altLang="en-US" sz="1050" dirty="0">
                          <a:latin typeface="+mn-lt"/>
                          <a:ea typeface="+mn-ea"/>
                        </a:rPr>
                        <a:t>・大阪市</a:t>
                      </a:r>
                      <a:r>
                        <a:rPr kumimoji="1" lang="en-US" altLang="ja-JP" sz="1050" dirty="0">
                          <a:latin typeface="+mn-lt"/>
                          <a:ea typeface="+mn-ea"/>
                        </a:rPr>
                        <a:t>PPP/PFI</a:t>
                      </a:r>
                      <a:r>
                        <a:rPr kumimoji="1" lang="ja-JP" altLang="en-US" sz="1050" dirty="0">
                          <a:latin typeface="+mn-lt"/>
                          <a:ea typeface="+mn-ea"/>
                        </a:rPr>
                        <a:t>手法導入優先的検討規程を策定（</a:t>
                      </a:r>
                      <a:r>
                        <a:rPr kumimoji="1" lang="en-US" altLang="ja-JP" sz="1050" dirty="0">
                          <a:latin typeface="+mn-lt"/>
                          <a:ea typeface="+mn-ea"/>
                        </a:rPr>
                        <a:t>2017</a:t>
                      </a:r>
                      <a:r>
                        <a:rPr kumimoji="1" lang="ja-JP" altLang="en-US" sz="1050" dirty="0">
                          <a:latin typeface="+mn-lt"/>
                          <a:ea typeface="+mn-ea"/>
                        </a:rPr>
                        <a:t>年</a:t>
                      </a:r>
                      <a:r>
                        <a:rPr kumimoji="1" lang="en-US" altLang="ja-JP" sz="1050" dirty="0">
                          <a:latin typeface="+mn-lt"/>
                          <a:ea typeface="+mn-ea"/>
                        </a:rPr>
                        <a:t>3</a:t>
                      </a:r>
                      <a:r>
                        <a:rPr kumimoji="1" lang="ja-JP" altLang="en-US" sz="1050" dirty="0">
                          <a:latin typeface="+mn-lt"/>
                          <a:ea typeface="+mn-ea"/>
                        </a:rPr>
                        <a:t>月）</a:t>
                      </a:r>
                    </a:p>
                    <a:p>
                      <a:pPr marL="0" indent="0">
                        <a:spcAft>
                          <a:spcPts val="400"/>
                        </a:spcAft>
                      </a:pPr>
                      <a:endParaRPr kumimoji="1" lang="en-US" altLang="ja-JP" sz="1050" dirty="0">
                        <a:latin typeface="+mn-lt"/>
                        <a:ea typeface="+mn-ea"/>
                      </a:endParaRPr>
                    </a:p>
                  </a:txBody>
                  <a:tcPr marL="68580" marR="68580" marT="34290" marB="34290">
                    <a:lnB w="12700" cmpd="sng">
                      <a:noFill/>
                    </a:lnB>
                  </a:tcPr>
                </a:tc>
                <a:tc>
                  <a:txBody>
                    <a:bodyPr/>
                    <a:lstStyle/>
                    <a:p>
                      <a:pPr marL="0" indent="0" algn="just">
                        <a:spcAft>
                          <a:spcPts val="400"/>
                        </a:spcAft>
                      </a:pPr>
                      <a:r>
                        <a:rPr kumimoji="1" lang="en-US" altLang="ja-JP" sz="1050" dirty="0">
                          <a:latin typeface="+mn-lt"/>
                          <a:ea typeface="+mn-ea"/>
                        </a:rPr>
                        <a:t>①PFI</a:t>
                      </a:r>
                      <a:r>
                        <a:rPr kumimoji="1" lang="ja-JP" altLang="en-US" sz="1050" dirty="0">
                          <a:latin typeface="+mn-lt"/>
                          <a:ea typeface="+mn-ea"/>
                        </a:rPr>
                        <a:t>の活用</a:t>
                      </a:r>
                      <a:endParaRPr kumimoji="1" lang="en-US" altLang="ja-JP" sz="1050" dirty="0">
                        <a:latin typeface="+mn-lt"/>
                        <a:ea typeface="+mn-ea"/>
                      </a:endParaRPr>
                    </a:p>
                    <a:p>
                      <a:pPr marL="0" indent="0" algn="just">
                        <a:spcAft>
                          <a:spcPts val="400"/>
                        </a:spcAft>
                      </a:pPr>
                      <a:r>
                        <a:rPr kumimoji="1" lang="ja-JP" altLang="en-US" sz="1050" dirty="0">
                          <a:latin typeface="+mn-lt"/>
                          <a:ea typeface="+mn-ea"/>
                        </a:rPr>
                        <a:t>　（実績（事業開始済のもの））</a:t>
                      </a:r>
                    </a:p>
                    <a:p>
                      <a:pPr marL="88900" indent="-88900" algn="just">
                        <a:spcAft>
                          <a:spcPts val="400"/>
                        </a:spcAft>
                      </a:pPr>
                      <a:r>
                        <a:rPr kumimoji="1" lang="ja-JP" altLang="en-US" sz="1050" dirty="0">
                          <a:latin typeface="+mn-lt"/>
                          <a:ea typeface="+mn-ea"/>
                        </a:rPr>
                        <a:t>・津守下水処理場消化ガス発電設備整備事業（</a:t>
                      </a:r>
                      <a:r>
                        <a:rPr kumimoji="1" lang="en-US" altLang="ja-JP" sz="1050" dirty="0">
                          <a:latin typeface="+mn-lt"/>
                          <a:ea typeface="+mn-ea"/>
                        </a:rPr>
                        <a:t>2006</a:t>
                      </a:r>
                      <a:r>
                        <a:rPr kumimoji="1" lang="ja-JP" altLang="en-US" sz="1050" dirty="0">
                          <a:latin typeface="+mn-lt"/>
                          <a:ea typeface="+mn-ea"/>
                        </a:rPr>
                        <a:t>～</a:t>
                      </a:r>
                      <a:r>
                        <a:rPr kumimoji="1" lang="en-US" altLang="ja-JP" sz="1050" dirty="0">
                          <a:latin typeface="+mn-lt"/>
                          <a:ea typeface="+mn-ea"/>
                        </a:rPr>
                        <a:t>2025</a:t>
                      </a:r>
                      <a:r>
                        <a:rPr kumimoji="1" lang="ja-JP" altLang="en-US" sz="1050" dirty="0">
                          <a:latin typeface="+mn-lt"/>
                          <a:ea typeface="+mn-ea"/>
                        </a:rPr>
                        <a:t>年度）</a:t>
                      </a:r>
                    </a:p>
                    <a:p>
                      <a:pPr marL="88900" indent="-88900" algn="just">
                        <a:spcAft>
                          <a:spcPts val="400"/>
                        </a:spcAft>
                      </a:pPr>
                      <a:r>
                        <a:rPr kumimoji="1" lang="ja-JP" altLang="en-US" sz="1050" dirty="0">
                          <a:latin typeface="+mn-lt"/>
                          <a:ea typeface="+mn-ea"/>
                        </a:rPr>
                        <a:t>・平野下水処理場汚泥固形燃料化事業（</a:t>
                      </a:r>
                      <a:r>
                        <a:rPr kumimoji="1" lang="en-US" altLang="ja-JP" sz="1050" dirty="0">
                          <a:latin typeface="+mn-lt"/>
                          <a:ea typeface="+mn-ea"/>
                        </a:rPr>
                        <a:t>2011</a:t>
                      </a:r>
                      <a:r>
                        <a:rPr kumimoji="1" lang="ja-JP" altLang="en-US" sz="1050" dirty="0">
                          <a:latin typeface="+mn-lt"/>
                          <a:ea typeface="+mn-ea"/>
                        </a:rPr>
                        <a:t>～</a:t>
                      </a:r>
                      <a:r>
                        <a:rPr kumimoji="1" lang="en-US" altLang="ja-JP" sz="1050" dirty="0">
                          <a:latin typeface="+mn-lt"/>
                          <a:ea typeface="+mn-ea"/>
                        </a:rPr>
                        <a:t>2033</a:t>
                      </a:r>
                      <a:r>
                        <a:rPr kumimoji="1" lang="ja-JP" altLang="en-US" sz="1050" dirty="0">
                          <a:latin typeface="+mn-lt"/>
                          <a:ea typeface="+mn-ea"/>
                        </a:rPr>
                        <a:t>年度）</a:t>
                      </a:r>
                    </a:p>
                    <a:p>
                      <a:pPr marL="88900" indent="-88900" algn="just">
                        <a:spcAft>
                          <a:spcPts val="400"/>
                        </a:spcAft>
                      </a:pPr>
                      <a:r>
                        <a:rPr kumimoji="1" lang="ja-JP" altLang="en-US" sz="1050" dirty="0">
                          <a:latin typeface="+mn-lt"/>
                          <a:ea typeface="+mn-ea"/>
                        </a:rPr>
                        <a:t>・海老江下水処理場改築更新事業（</a:t>
                      </a:r>
                      <a:r>
                        <a:rPr kumimoji="1" lang="en-US" altLang="ja-JP" sz="1050" dirty="0">
                          <a:latin typeface="+mn-lt"/>
                          <a:ea typeface="+mn-ea"/>
                        </a:rPr>
                        <a:t>2017</a:t>
                      </a:r>
                      <a:r>
                        <a:rPr kumimoji="1" lang="ja-JP" altLang="en-US" sz="1050" dirty="0">
                          <a:latin typeface="+mn-lt"/>
                          <a:ea typeface="+mn-ea"/>
                        </a:rPr>
                        <a:t>～</a:t>
                      </a:r>
                      <a:r>
                        <a:rPr kumimoji="1" lang="en-US" altLang="ja-JP" sz="1050" dirty="0">
                          <a:latin typeface="+mn-lt"/>
                          <a:ea typeface="+mn-ea"/>
                        </a:rPr>
                        <a:t>2040</a:t>
                      </a:r>
                      <a:r>
                        <a:rPr kumimoji="1" lang="ja-JP" altLang="en-US" sz="1050" dirty="0">
                          <a:latin typeface="+mn-lt"/>
                          <a:ea typeface="+mn-ea"/>
                        </a:rPr>
                        <a:t>年度）</a:t>
                      </a:r>
                      <a:endParaRPr kumimoji="1" lang="en-US" altLang="ja-JP" sz="1050" dirty="0">
                        <a:latin typeface="+mn-lt"/>
                        <a:ea typeface="+mn-ea"/>
                      </a:endParaRPr>
                    </a:p>
                    <a:p>
                      <a:pPr marL="88900" marR="0" lvl="0" indent="-88900" algn="just" defTabSz="914400" rtl="0" eaLnBrk="1" fontAlgn="auto" latinLnBrk="0" hangingPunct="1">
                        <a:lnSpc>
                          <a:spcPct val="100000"/>
                        </a:lnSpc>
                        <a:spcBef>
                          <a:spcPts val="0"/>
                        </a:spcBef>
                        <a:spcAft>
                          <a:spcPts val="400"/>
                        </a:spcAft>
                        <a:buClrTx/>
                        <a:buSzTx/>
                        <a:buFontTx/>
                        <a:buNone/>
                        <a:tabLst/>
                        <a:defRPr/>
                      </a:pPr>
                      <a:r>
                        <a:rPr kumimoji="1" lang="ja-JP" altLang="en-US" sz="1050" dirty="0">
                          <a:solidFill>
                            <a:schemeClr val="tx1"/>
                          </a:solidFill>
                          <a:latin typeface="+mn-lt"/>
                          <a:ea typeface="+mn-ea"/>
                        </a:rPr>
                        <a:t>・</a:t>
                      </a:r>
                      <a:r>
                        <a:rPr lang="ja-JP" altLang="en-US" sz="1050" b="0" dirty="0">
                          <a:solidFill>
                            <a:schemeClr val="tx1"/>
                          </a:solidFill>
                          <a:latin typeface="+mn-lt"/>
                          <a:ea typeface="+mn-ea"/>
                        </a:rPr>
                        <a:t>天保山客船ターミナル整備等</a:t>
                      </a:r>
                      <a:r>
                        <a:rPr lang="en-US" altLang="ja-JP" sz="1050" b="0" dirty="0">
                          <a:solidFill>
                            <a:schemeClr val="tx1"/>
                          </a:solidFill>
                          <a:latin typeface="+mn-lt"/>
                          <a:ea typeface="+mn-ea"/>
                        </a:rPr>
                        <a:t>PFI</a:t>
                      </a:r>
                      <a:r>
                        <a:rPr lang="ja-JP" altLang="en-US" sz="1050" b="0" dirty="0">
                          <a:solidFill>
                            <a:schemeClr val="tx1"/>
                          </a:solidFill>
                          <a:latin typeface="+mn-lt"/>
                          <a:ea typeface="+mn-ea"/>
                        </a:rPr>
                        <a:t>事業</a:t>
                      </a:r>
                      <a:r>
                        <a:rPr kumimoji="1" lang="ja-JP" altLang="en-US" sz="1050" dirty="0">
                          <a:solidFill>
                            <a:schemeClr val="tx1"/>
                          </a:solidFill>
                          <a:latin typeface="+mn-lt"/>
                          <a:ea typeface="+mn-ea"/>
                        </a:rPr>
                        <a:t>（</a:t>
                      </a:r>
                      <a:r>
                        <a:rPr kumimoji="1" lang="en-US" altLang="ja-JP" sz="1050" dirty="0">
                          <a:solidFill>
                            <a:schemeClr val="tx1"/>
                          </a:solidFill>
                          <a:latin typeface="+mn-lt"/>
                          <a:ea typeface="+mn-ea"/>
                        </a:rPr>
                        <a:t>2020</a:t>
                      </a:r>
                      <a:r>
                        <a:rPr kumimoji="1" lang="ja-JP" altLang="en-US" sz="1050" dirty="0">
                          <a:solidFill>
                            <a:schemeClr val="tx1"/>
                          </a:solidFill>
                          <a:latin typeface="+mn-lt"/>
                          <a:ea typeface="+mn-ea"/>
                        </a:rPr>
                        <a:t>～</a:t>
                      </a:r>
                      <a:r>
                        <a:rPr kumimoji="1" lang="en-US" altLang="ja-JP" sz="1050" dirty="0">
                          <a:solidFill>
                            <a:schemeClr val="tx1"/>
                          </a:solidFill>
                          <a:latin typeface="+mn-lt"/>
                          <a:ea typeface="+mn-ea"/>
                        </a:rPr>
                        <a:t>2052</a:t>
                      </a:r>
                      <a:r>
                        <a:rPr kumimoji="1" lang="ja-JP" altLang="en-US" sz="1050" dirty="0">
                          <a:solidFill>
                            <a:schemeClr val="tx1"/>
                          </a:solidFill>
                          <a:latin typeface="+mn-lt"/>
                          <a:ea typeface="+mn-ea"/>
                        </a:rPr>
                        <a:t>年度）</a:t>
                      </a:r>
                      <a:endParaRPr kumimoji="1" lang="en-US" altLang="ja-JP" sz="1050" dirty="0">
                        <a:solidFill>
                          <a:schemeClr val="tx1"/>
                        </a:solidFill>
                        <a:latin typeface="+mn-lt"/>
                        <a:ea typeface="+mn-ea"/>
                      </a:endParaRPr>
                    </a:p>
                    <a:p>
                      <a:pPr marL="88900" marR="0" lvl="0" indent="-88900" algn="just" defTabSz="914400" rtl="0" eaLnBrk="1" fontAlgn="auto" latinLnBrk="0" hangingPunct="1">
                        <a:lnSpc>
                          <a:spcPct val="100000"/>
                        </a:lnSpc>
                        <a:spcBef>
                          <a:spcPts val="0"/>
                        </a:spcBef>
                        <a:spcAft>
                          <a:spcPts val="400"/>
                        </a:spcAft>
                        <a:buClrTx/>
                        <a:buSzTx/>
                        <a:buFontTx/>
                        <a:buNone/>
                        <a:tabLst/>
                        <a:defRPr/>
                      </a:pPr>
                      <a:r>
                        <a:rPr lang="ja-JP" altLang="en-US" sz="1050" dirty="0">
                          <a:solidFill>
                            <a:schemeClr val="tx1"/>
                          </a:solidFill>
                          <a:latin typeface="+mn-lt"/>
                          <a:ea typeface="+mn-ea"/>
                        </a:rPr>
                        <a:t>・</a:t>
                      </a:r>
                      <a:r>
                        <a:rPr lang="zh-TW" altLang="en-US" sz="1050" b="0" dirty="0">
                          <a:solidFill>
                            <a:schemeClr val="tx1"/>
                          </a:solidFill>
                          <a:latin typeface="+mn-lt"/>
                          <a:ea typeface="+mn-ea"/>
                        </a:rPr>
                        <a:t>大阪市工業用水道特定運営事業等</a:t>
                      </a:r>
                      <a:r>
                        <a:rPr kumimoji="1" lang="ja-JP" altLang="en-US" sz="1050" dirty="0">
                          <a:solidFill>
                            <a:schemeClr val="tx1"/>
                          </a:solidFill>
                          <a:latin typeface="+mn-lt"/>
                          <a:ea typeface="+mn-ea"/>
                        </a:rPr>
                        <a:t>（</a:t>
                      </a:r>
                      <a:r>
                        <a:rPr kumimoji="1" lang="en-US" altLang="ja-JP" sz="1050" dirty="0">
                          <a:solidFill>
                            <a:schemeClr val="tx1"/>
                          </a:solidFill>
                          <a:latin typeface="+mn-lt"/>
                          <a:ea typeface="+mn-ea"/>
                        </a:rPr>
                        <a:t>2022</a:t>
                      </a:r>
                      <a:r>
                        <a:rPr kumimoji="1" lang="ja-JP" altLang="en-US" sz="1050" dirty="0">
                          <a:solidFill>
                            <a:schemeClr val="tx1"/>
                          </a:solidFill>
                          <a:latin typeface="+mn-lt"/>
                          <a:ea typeface="+mn-ea"/>
                        </a:rPr>
                        <a:t>～</a:t>
                      </a:r>
                      <a:r>
                        <a:rPr kumimoji="1" lang="en-US" altLang="ja-JP" sz="1050" dirty="0">
                          <a:solidFill>
                            <a:schemeClr val="tx1"/>
                          </a:solidFill>
                          <a:latin typeface="+mn-lt"/>
                          <a:ea typeface="+mn-ea"/>
                        </a:rPr>
                        <a:t>2032</a:t>
                      </a:r>
                      <a:r>
                        <a:rPr kumimoji="1" lang="ja-JP" altLang="en-US" sz="1050" dirty="0">
                          <a:solidFill>
                            <a:schemeClr val="tx1"/>
                          </a:solidFill>
                          <a:latin typeface="+mn-lt"/>
                          <a:ea typeface="+mn-ea"/>
                        </a:rPr>
                        <a:t>年度）</a:t>
                      </a:r>
                      <a:endParaRPr kumimoji="1" lang="en-US" altLang="ja-JP" sz="1050" dirty="0">
                        <a:solidFill>
                          <a:schemeClr val="tx1"/>
                        </a:solidFill>
                        <a:latin typeface="+mn-lt"/>
                        <a:ea typeface="+mn-ea"/>
                      </a:endParaRPr>
                    </a:p>
                  </a:txBody>
                  <a:tcPr marL="68580" marR="68580" marT="34290" marB="34290">
                    <a:lnB w="12700" cmpd="sng">
                      <a:noFill/>
                    </a:lnB>
                  </a:tcPr>
                </a:tc>
                <a:extLst>
                  <a:ext uri="{0D108BD9-81ED-4DB2-BD59-A6C34878D82A}">
                    <a16:rowId xmlns:a16="http://schemas.microsoft.com/office/drawing/2014/main" val="10001"/>
                  </a:ext>
                </a:extLst>
              </a:tr>
              <a:tr h="3291702">
                <a:tc vMerge="1">
                  <a:txBody>
                    <a:bodyPr/>
                    <a:lstStyle/>
                    <a:p>
                      <a:endParaRPr kumimoji="1" lang="ja-JP" altLang="en-US"/>
                    </a:p>
                  </a:txBody>
                  <a:tcPr/>
                </a:tc>
                <a:tc vMerge="1">
                  <a:txBody>
                    <a:bodyPr/>
                    <a:lstStyle/>
                    <a:p>
                      <a:endParaRPr kumimoji="1" lang="ja-JP" altLang="en-US"/>
                    </a:p>
                  </a:txBody>
                  <a:tcPr/>
                </a:tc>
                <a:tc>
                  <a:txBody>
                    <a:bodyPr/>
                    <a:lstStyle/>
                    <a:p>
                      <a:pPr marL="177800" marR="0" lvl="0" indent="-177800" algn="l" defTabSz="914400" rtl="0" eaLnBrk="1" fontAlgn="auto" latinLnBrk="0" hangingPunct="1">
                        <a:lnSpc>
                          <a:spcPct val="100000"/>
                        </a:lnSpc>
                        <a:spcBef>
                          <a:spcPts val="0"/>
                        </a:spcBef>
                        <a:spcAft>
                          <a:spcPts val="400"/>
                        </a:spcAft>
                        <a:buClrTx/>
                        <a:buSzTx/>
                        <a:buFontTx/>
                        <a:buNone/>
                        <a:tabLst/>
                        <a:defRPr/>
                      </a:pPr>
                      <a:r>
                        <a:rPr kumimoji="1" lang="ja-JP" altLang="en-US" sz="1050" dirty="0">
                          <a:latin typeface="+mn-lt"/>
                          <a:ea typeface="+mn-ea"/>
                        </a:rPr>
                        <a:t>②指定管理者制度の活用</a:t>
                      </a:r>
                      <a:endParaRPr kumimoji="1" lang="en-US" altLang="ja-JP" sz="1050" dirty="0">
                        <a:latin typeface="+mn-lt"/>
                        <a:ea typeface="+mn-ea"/>
                      </a:endParaRPr>
                    </a:p>
                    <a:p>
                      <a:pPr marL="85725" marR="0" lvl="0" indent="-85725" algn="just" defTabSz="914400" rtl="0" eaLnBrk="1" fontAlgn="auto" latinLnBrk="0" hangingPunct="1">
                        <a:lnSpc>
                          <a:spcPct val="100000"/>
                        </a:lnSpc>
                        <a:spcBef>
                          <a:spcPts val="0"/>
                        </a:spcBef>
                        <a:spcAft>
                          <a:spcPts val="400"/>
                        </a:spcAft>
                        <a:buClrTx/>
                        <a:buSzTx/>
                        <a:buFontTx/>
                        <a:buNone/>
                        <a:tabLst/>
                        <a:defRPr/>
                      </a:pPr>
                      <a:r>
                        <a:rPr kumimoji="1" lang="ja-JP" altLang="en-US" sz="1050" dirty="0">
                          <a:latin typeface="+mn-lt"/>
                          <a:ea typeface="+mn-ea"/>
                        </a:rPr>
                        <a:t>・公の施設の指定管理者の指定の手続等に関する指針を策定（</a:t>
                      </a:r>
                      <a:r>
                        <a:rPr kumimoji="1" lang="en-US" altLang="ja-JP" sz="1050" dirty="0">
                          <a:latin typeface="+mn-lt"/>
                          <a:ea typeface="+mn-ea"/>
                        </a:rPr>
                        <a:t>2004</a:t>
                      </a:r>
                      <a:r>
                        <a:rPr kumimoji="1" lang="ja-JP" altLang="en-US" sz="1050" dirty="0">
                          <a:latin typeface="+mn-lt"/>
                          <a:ea typeface="+mn-ea"/>
                        </a:rPr>
                        <a:t>年</a:t>
                      </a:r>
                      <a:r>
                        <a:rPr kumimoji="1" lang="en-US" altLang="ja-JP" sz="1050" dirty="0">
                          <a:latin typeface="+mn-lt"/>
                          <a:ea typeface="+mn-ea"/>
                        </a:rPr>
                        <a:t>11</a:t>
                      </a:r>
                      <a:r>
                        <a:rPr kumimoji="1" lang="ja-JP" altLang="en-US" sz="1050" dirty="0">
                          <a:latin typeface="+mn-lt"/>
                          <a:ea typeface="+mn-ea"/>
                        </a:rPr>
                        <a:t>月）</a:t>
                      </a:r>
                    </a:p>
                    <a:p>
                      <a:pPr marL="88900" indent="-88900" algn="just">
                        <a:spcAft>
                          <a:spcPts val="400"/>
                        </a:spcAft>
                      </a:pPr>
                      <a:r>
                        <a:rPr kumimoji="1" lang="ja-JP" altLang="en-US" sz="1050" dirty="0">
                          <a:latin typeface="+mn-lt"/>
                          <a:ea typeface="+mn-ea"/>
                        </a:rPr>
                        <a:t>・指定管理者制度の導入及び運用に係るガイドラインを策定（</a:t>
                      </a:r>
                      <a:r>
                        <a:rPr kumimoji="1" lang="en-US" altLang="ja-JP" sz="1050" dirty="0">
                          <a:latin typeface="+mn-lt"/>
                          <a:ea typeface="+mn-ea"/>
                        </a:rPr>
                        <a:t>2006</a:t>
                      </a:r>
                      <a:r>
                        <a:rPr kumimoji="1" lang="ja-JP" altLang="en-US" sz="1050" dirty="0">
                          <a:latin typeface="+mn-lt"/>
                          <a:ea typeface="+mn-ea"/>
                        </a:rPr>
                        <a:t>年</a:t>
                      </a:r>
                      <a:r>
                        <a:rPr kumimoji="1" lang="en-US" altLang="ja-JP" sz="1050" dirty="0">
                          <a:latin typeface="+mn-lt"/>
                          <a:ea typeface="+mn-ea"/>
                        </a:rPr>
                        <a:t>12</a:t>
                      </a:r>
                      <a:r>
                        <a:rPr kumimoji="1" lang="ja-JP" altLang="en-US" sz="1050" dirty="0">
                          <a:latin typeface="+mn-lt"/>
                          <a:ea typeface="+mn-ea"/>
                        </a:rPr>
                        <a:t>月）</a:t>
                      </a:r>
                    </a:p>
                    <a:p>
                      <a:pPr marL="88900" indent="-88900" algn="just">
                        <a:spcAft>
                          <a:spcPts val="400"/>
                        </a:spcAft>
                      </a:pPr>
                      <a:r>
                        <a:rPr kumimoji="1" lang="ja-JP" altLang="en-US" sz="1050" dirty="0">
                          <a:latin typeface="+mn-lt"/>
                          <a:ea typeface="+mn-ea"/>
                        </a:rPr>
                        <a:t>・競争を促す観点から、審査における具体的選定項目及び配点の内容を変更（</a:t>
                      </a:r>
                      <a:r>
                        <a:rPr kumimoji="1" lang="en-US" altLang="ja-JP" sz="1050" dirty="0">
                          <a:latin typeface="+mn-lt"/>
                          <a:ea typeface="+mn-ea"/>
                        </a:rPr>
                        <a:t>2012</a:t>
                      </a:r>
                      <a:r>
                        <a:rPr kumimoji="1" lang="ja-JP" altLang="en-US" sz="1050" dirty="0">
                          <a:latin typeface="+mn-lt"/>
                          <a:ea typeface="+mn-ea"/>
                        </a:rPr>
                        <a:t>年</a:t>
                      </a:r>
                      <a:r>
                        <a:rPr kumimoji="1" lang="en-US" altLang="ja-JP" sz="1050" dirty="0">
                          <a:latin typeface="+mn-lt"/>
                          <a:ea typeface="+mn-ea"/>
                        </a:rPr>
                        <a:t>3</a:t>
                      </a:r>
                      <a:r>
                        <a:rPr kumimoji="1" lang="ja-JP" altLang="en-US" sz="1050" dirty="0">
                          <a:latin typeface="+mn-lt"/>
                          <a:ea typeface="+mn-ea"/>
                        </a:rPr>
                        <a:t>月</a:t>
                      </a:r>
                      <a:r>
                        <a:rPr kumimoji="1" lang="ja-JP" altLang="en-US" sz="1050" dirty="0">
                          <a:solidFill>
                            <a:schemeClr val="tx1"/>
                          </a:solidFill>
                          <a:latin typeface="+mn-lt"/>
                          <a:ea typeface="+mn-ea"/>
                        </a:rPr>
                        <a:t>）</a:t>
                      </a:r>
                      <a:endParaRPr kumimoji="1" lang="en-US" altLang="ja-JP" sz="1050" dirty="0">
                        <a:solidFill>
                          <a:schemeClr val="tx1"/>
                        </a:solidFill>
                        <a:latin typeface="+mn-lt"/>
                        <a:ea typeface="+mn-ea"/>
                      </a:endParaRPr>
                    </a:p>
                    <a:p>
                      <a:pPr marL="88900" indent="-88900" algn="just">
                        <a:spcAft>
                          <a:spcPts val="400"/>
                        </a:spcAft>
                      </a:pPr>
                      <a:r>
                        <a:rPr kumimoji="1" lang="ja-JP" altLang="en-US" sz="1050" dirty="0">
                          <a:solidFill>
                            <a:schemeClr val="tx1"/>
                          </a:solidFill>
                          <a:latin typeface="+mn-lt"/>
                          <a:ea typeface="+mn-ea"/>
                        </a:rPr>
                        <a:t>・事業者の積極的な取組みを促すため、インセンティブ・ペナルティ制度を導入（</a:t>
                      </a:r>
                      <a:r>
                        <a:rPr kumimoji="1" lang="en-US" altLang="ja-JP" sz="1050" dirty="0">
                          <a:solidFill>
                            <a:schemeClr val="tx1"/>
                          </a:solidFill>
                          <a:latin typeface="+mn-lt"/>
                          <a:ea typeface="+mn-ea"/>
                        </a:rPr>
                        <a:t>2022</a:t>
                      </a:r>
                      <a:r>
                        <a:rPr kumimoji="1" lang="ja-JP" altLang="en-US" sz="1050" dirty="0">
                          <a:solidFill>
                            <a:schemeClr val="tx1"/>
                          </a:solidFill>
                          <a:latin typeface="+mn-lt"/>
                          <a:ea typeface="+mn-ea"/>
                        </a:rPr>
                        <a:t>年</a:t>
                      </a:r>
                      <a:r>
                        <a:rPr kumimoji="1" lang="en-US" altLang="ja-JP" sz="1050" dirty="0">
                          <a:solidFill>
                            <a:schemeClr val="tx1"/>
                          </a:solidFill>
                          <a:latin typeface="+mn-lt"/>
                          <a:ea typeface="+mn-ea"/>
                        </a:rPr>
                        <a:t>4</a:t>
                      </a:r>
                      <a:r>
                        <a:rPr kumimoji="1" lang="ja-JP" altLang="en-US" sz="1050" dirty="0">
                          <a:solidFill>
                            <a:schemeClr val="tx1"/>
                          </a:solidFill>
                          <a:latin typeface="+mn-lt"/>
                          <a:ea typeface="+mn-ea"/>
                        </a:rPr>
                        <a:t>月）</a:t>
                      </a:r>
                      <a:endParaRPr kumimoji="1" lang="en-US" altLang="ja-JP" sz="1050" dirty="0">
                        <a:solidFill>
                          <a:schemeClr val="tx1"/>
                        </a:solidFill>
                        <a:latin typeface="+mn-lt"/>
                        <a:ea typeface="+mn-ea"/>
                      </a:endParaRPr>
                    </a:p>
                    <a:p>
                      <a:pPr marL="88900" indent="-88900" algn="just">
                        <a:spcAft>
                          <a:spcPts val="400"/>
                        </a:spcAft>
                      </a:pPr>
                      <a:endParaRPr kumimoji="1" lang="ja-JP" altLang="en-US" sz="1050" dirty="0">
                        <a:latin typeface="+mn-lt"/>
                        <a:ea typeface="+mn-ea"/>
                      </a:endParaRPr>
                    </a:p>
                  </a:txBody>
                  <a:tcPr marL="68580" marR="68580" marT="34290" marB="34290">
                    <a:lnT w="12700" cmpd="sng">
                      <a:noFill/>
                    </a:lnT>
                  </a:tcPr>
                </a:tc>
                <a:tc>
                  <a:txBody>
                    <a:bodyPr/>
                    <a:lstStyle/>
                    <a:p>
                      <a:pPr marL="0" marR="0" lvl="0" indent="0" algn="just" defTabSz="914400" rtl="0" eaLnBrk="1" fontAlgn="auto" latinLnBrk="0" hangingPunct="1">
                        <a:lnSpc>
                          <a:spcPct val="100000"/>
                        </a:lnSpc>
                        <a:spcBef>
                          <a:spcPts val="0"/>
                        </a:spcBef>
                        <a:spcAft>
                          <a:spcPts val="400"/>
                        </a:spcAft>
                        <a:buClrTx/>
                        <a:buSzTx/>
                        <a:buFontTx/>
                        <a:buNone/>
                        <a:tabLst/>
                        <a:defRPr/>
                      </a:pPr>
                      <a:r>
                        <a:rPr kumimoji="1" lang="ja-JP" altLang="en-US" sz="1050" dirty="0">
                          <a:latin typeface="+mn-lt"/>
                          <a:ea typeface="+mn-ea"/>
                        </a:rPr>
                        <a:t>②指定管理者制度の</a:t>
                      </a:r>
                      <a:r>
                        <a:rPr kumimoji="1" lang="ja-JP" altLang="en-US" sz="1050" dirty="0">
                          <a:solidFill>
                            <a:schemeClr val="tx1"/>
                          </a:solidFill>
                          <a:latin typeface="+mn-lt"/>
                          <a:ea typeface="+mn-ea"/>
                        </a:rPr>
                        <a:t>活用</a:t>
                      </a:r>
                      <a:endParaRPr kumimoji="1" lang="en-US" altLang="ja-JP" sz="1050" dirty="0">
                        <a:solidFill>
                          <a:schemeClr val="tx1"/>
                        </a:solidFill>
                        <a:latin typeface="+mn-lt"/>
                        <a:ea typeface="+mn-ea"/>
                      </a:endParaRPr>
                    </a:p>
                    <a:p>
                      <a:pPr marL="0" marR="0" lvl="0" indent="0" algn="just" defTabSz="914400" rtl="0" eaLnBrk="1" fontAlgn="auto" latinLnBrk="0" hangingPunct="1">
                        <a:lnSpc>
                          <a:spcPct val="100000"/>
                        </a:lnSpc>
                        <a:spcBef>
                          <a:spcPts val="0"/>
                        </a:spcBef>
                        <a:spcAft>
                          <a:spcPts val="400"/>
                        </a:spcAft>
                        <a:buClrTx/>
                        <a:buSzTx/>
                        <a:buFontTx/>
                        <a:buNone/>
                        <a:tabLst/>
                        <a:defRPr/>
                      </a:pPr>
                      <a:r>
                        <a:rPr kumimoji="1" lang="ja-JP" altLang="en-US" sz="1050" dirty="0">
                          <a:solidFill>
                            <a:schemeClr val="tx1"/>
                          </a:solidFill>
                          <a:latin typeface="+mn-lt"/>
                          <a:ea typeface="+mn-ea"/>
                        </a:rPr>
                        <a:t>導入数</a:t>
                      </a:r>
                      <a:endParaRPr kumimoji="1" lang="en-US" altLang="ja-JP" sz="1050" dirty="0">
                        <a:solidFill>
                          <a:schemeClr val="tx1"/>
                        </a:solidFill>
                        <a:latin typeface="+mn-lt"/>
                        <a:ea typeface="+mn-ea"/>
                      </a:endParaRPr>
                    </a:p>
                    <a:p>
                      <a:pPr marL="0" marR="0" lvl="0" indent="0" algn="just" defTabSz="914400" rtl="0" eaLnBrk="1" fontAlgn="auto" latinLnBrk="0" hangingPunct="1">
                        <a:lnSpc>
                          <a:spcPct val="100000"/>
                        </a:lnSpc>
                        <a:spcBef>
                          <a:spcPts val="0"/>
                        </a:spcBef>
                        <a:spcAft>
                          <a:spcPts val="400"/>
                        </a:spcAft>
                        <a:buClrTx/>
                        <a:buSzTx/>
                        <a:buFontTx/>
                        <a:buNone/>
                        <a:tabLst/>
                        <a:defRPr/>
                      </a:pPr>
                      <a:r>
                        <a:rPr kumimoji="1" lang="en-US" altLang="ja-JP" sz="1050" dirty="0">
                          <a:solidFill>
                            <a:schemeClr val="tx1"/>
                          </a:solidFill>
                          <a:latin typeface="+mn-lt"/>
                          <a:ea typeface="+mn-ea"/>
                        </a:rPr>
                        <a:t>2018</a:t>
                      </a:r>
                      <a:r>
                        <a:rPr kumimoji="1" lang="ja-JP" altLang="en-US" sz="1050" dirty="0">
                          <a:solidFill>
                            <a:schemeClr val="tx1"/>
                          </a:solidFill>
                          <a:latin typeface="+mn-lt"/>
                          <a:ea typeface="+mn-ea"/>
                        </a:rPr>
                        <a:t>年度：</a:t>
                      </a:r>
                      <a:r>
                        <a:rPr kumimoji="1" lang="en-US" altLang="ja-JP" sz="1050" dirty="0">
                          <a:solidFill>
                            <a:schemeClr val="tx1"/>
                          </a:solidFill>
                          <a:latin typeface="+mn-lt"/>
                          <a:ea typeface="+mn-ea"/>
                        </a:rPr>
                        <a:t>356</a:t>
                      </a:r>
                      <a:r>
                        <a:rPr kumimoji="1" lang="ja-JP" altLang="en-US" sz="1050" dirty="0">
                          <a:solidFill>
                            <a:schemeClr val="tx1"/>
                          </a:solidFill>
                          <a:latin typeface="+mn-lt"/>
                          <a:ea typeface="+mn-ea"/>
                        </a:rPr>
                        <a:t>施設</a:t>
                      </a:r>
                      <a:endParaRPr kumimoji="1" lang="en-US" altLang="ja-JP" sz="1050" dirty="0">
                        <a:solidFill>
                          <a:schemeClr val="tx1"/>
                        </a:solidFill>
                        <a:latin typeface="+mn-lt"/>
                        <a:ea typeface="+mn-ea"/>
                      </a:endParaRPr>
                    </a:p>
                    <a:p>
                      <a:pPr marL="0" marR="0" lvl="0" indent="0" algn="just" defTabSz="914400" rtl="0" eaLnBrk="1" fontAlgn="auto" latinLnBrk="0" hangingPunct="1">
                        <a:lnSpc>
                          <a:spcPct val="100000"/>
                        </a:lnSpc>
                        <a:spcBef>
                          <a:spcPts val="0"/>
                        </a:spcBef>
                        <a:spcAft>
                          <a:spcPts val="400"/>
                        </a:spcAft>
                        <a:buClrTx/>
                        <a:buSzTx/>
                        <a:buFontTx/>
                        <a:buNone/>
                        <a:tabLst/>
                        <a:defRPr/>
                      </a:pPr>
                      <a:r>
                        <a:rPr kumimoji="1" lang="en-US" altLang="ja-JP" sz="1050" b="0" dirty="0">
                          <a:solidFill>
                            <a:schemeClr val="tx1"/>
                          </a:solidFill>
                          <a:latin typeface="+mn-lt"/>
                          <a:ea typeface="+mn-ea"/>
                        </a:rPr>
                        <a:t>2022</a:t>
                      </a:r>
                      <a:r>
                        <a:rPr kumimoji="1" lang="ja-JP" altLang="en-US" sz="1050" b="0" dirty="0">
                          <a:solidFill>
                            <a:schemeClr val="tx1"/>
                          </a:solidFill>
                          <a:latin typeface="+mn-lt"/>
                          <a:ea typeface="+mn-ea"/>
                        </a:rPr>
                        <a:t>年度：</a:t>
                      </a:r>
                      <a:r>
                        <a:rPr kumimoji="1" lang="en-US" altLang="ja-JP" sz="1050" b="0" dirty="0" smtClean="0">
                          <a:solidFill>
                            <a:schemeClr val="tx1"/>
                          </a:solidFill>
                          <a:latin typeface="+mn-lt"/>
                          <a:ea typeface="+mn-ea"/>
                        </a:rPr>
                        <a:t>831</a:t>
                      </a:r>
                      <a:r>
                        <a:rPr kumimoji="1" lang="ja-JP" altLang="en-US" sz="1050" b="0" dirty="0" smtClean="0">
                          <a:solidFill>
                            <a:schemeClr val="tx1"/>
                          </a:solidFill>
                          <a:latin typeface="+mn-lt"/>
                          <a:ea typeface="+mn-ea"/>
                        </a:rPr>
                        <a:t>施設</a:t>
                      </a:r>
                      <a:endParaRPr kumimoji="1" lang="en-US" altLang="ja-JP" sz="1050" b="0" dirty="0">
                        <a:solidFill>
                          <a:schemeClr val="tx1"/>
                        </a:solidFill>
                        <a:latin typeface="+mn-lt"/>
                        <a:ea typeface="+mn-ea"/>
                      </a:endParaRPr>
                    </a:p>
                    <a:p>
                      <a:pPr marL="0" indent="0" algn="just">
                        <a:spcAft>
                          <a:spcPts val="400"/>
                        </a:spcAft>
                      </a:pPr>
                      <a:endParaRPr kumimoji="1" lang="en-US" altLang="ja-JP" sz="1050" dirty="0">
                        <a:solidFill>
                          <a:schemeClr val="tx1"/>
                        </a:solidFill>
                        <a:latin typeface="+mn-lt"/>
                        <a:ea typeface="+mn-ea"/>
                      </a:endParaRPr>
                    </a:p>
                    <a:p>
                      <a:pPr marL="0" indent="0" algn="just">
                        <a:spcAft>
                          <a:spcPts val="400"/>
                        </a:spcAft>
                      </a:pPr>
                      <a:r>
                        <a:rPr kumimoji="1" lang="ja-JP" altLang="en-US" sz="1050" dirty="0">
                          <a:solidFill>
                            <a:schemeClr val="tx1"/>
                          </a:solidFill>
                          <a:latin typeface="+mn-lt"/>
                          <a:ea typeface="+mn-ea"/>
                        </a:rPr>
                        <a:t>・公募による選定割合</a:t>
                      </a:r>
                      <a:endParaRPr kumimoji="1" lang="en-US" altLang="ja-JP" sz="1050" dirty="0">
                        <a:solidFill>
                          <a:schemeClr val="tx1"/>
                        </a:solidFill>
                        <a:latin typeface="+mn-lt"/>
                        <a:ea typeface="+mn-ea"/>
                      </a:endParaRPr>
                    </a:p>
                    <a:p>
                      <a:pPr marL="0" indent="0" algn="just">
                        <a:spcAft>
                          <a:spcPts val="400"/>
                        </a:spcAft>
                      </a:pPr>
                      <a:r>
                        <a:rPr kumimoji="1" lang="en-US" altLang="ja-JP" sz="1050" dirty="0" smtClean="0">
                          <a:solidFill>
                            <a:schemeClr val="tx1"/>
                          </a:solidFill>
                          <a:latin typeface="+mn-lt"/>
                          <a:ea typeface="+mn-ea"/>
                        </a:rPr>
                        <a:t>   2008</a:t>
                      </a:r>
                      <a:r>
                        <a:rPr kumimoji="1" lang="ja-JP" altLang="en-US" sz="1050" dirty="0" smtClean="0">
                          <a:solidFill>
                            <a:schemeClr val="tx1"/>
                          </a:solidFill>
                          <a:latin typeface="+mn-lt"/>
                          <a:ea typeface="+mn-ea"/>
                        </a:rPr>
                        <a:t>年度   　　　</a:t>
                      </a:r>
                      <a:r>
                        <a:rPr kumimoji="1" lang="ja-JP" altLang="en-US" sz="1050" dirty="0">
                          <a:solidFill>
                            <a:schemeClr val="tx1"/>
                          </a:solidFill>
                          <a:latin typeface="+mn-lt"/>
                          <a:ea typeface="+mn-ea"/>
                        </a:rPr>
                        <a:t>　　</a:t>
                      </a:r>
                      <a:r>
                        <a:rPr kumimoji="1" lang="ja-JP" altLang="en-US" sz="1050" dirty="0" smtClean="0">
                          <a:solidFill>
                            <a:schemeClr val="tx1"/>
                          </a:solidFill>
                          <a:latin typeface="+mn-lt"/>
                          <a:ea typeface="+mn-ea"/>
                        </a:rPr>
                        <a:t> </a:t>
                      </a:r>
                      <a:r>
                        <a:rPr kumimoji="1" lang="en-US" altLang="ja-JP" sz="1050" dirty="0" smtClean="0">
                          <a:solidFill>
                            <a:schemeClr val="tx1"/>
                          </a:solidFill>
                          <a:latin typeface="+mn-lt"/>
                          <a:ea typeface="+mn-ea"/>
                        </a:rPr>
                        <a:t>2022</a:t>
                      </a:r>
                      <a:r>
                        <a:rPr kumimoji="1" lang="ja-JP" altLang="en-US" sz="1050" dirty="0">
                          <a:solidFill>
                            <a:schemeClr val="tx1"/>
                          </a:solidFill>
                          <a:latin typeface="+mn-lt"/>
                          <a:ea typeface="+mn-ea"/>
                        </a:rPr>
                        <a:t>年度</a:t>
                      </a:r>
                      <a:endParaRPr kumimoji="1" lang="en-US" altLang="ja-JP" sz="1050" dirty="0">
                        <a:solidFill>
                          <a:schemeClr val="tx1"/>
                        </a:solidFill>
                        <a:latin typeface="+mn-lt"/>
                        <a:ea typeface="+mn-ea"/>
                      </a:endParaRPr>
                    </a:p>
                    <a:p>
                      <a:pPr marL="0" indent="0" algn="just">
                        <a:spcAft>
                          <a:spcPts val="400"/>
                        </a:spcAft>
                      </a:pPr>
                      <a:r>
                        <a:rPr kumimoji="1" lang="ja-JP" altLang="en-US" sz="1050" dirty="0">
                          <a:solidFill>
                            <a:schemeClr val="tx1"/>
                          </a:solidFill>
                          <a:latin typeface="+mn-lt"/>
                          <a:ea typeface="+mn-ea"/>
                        </a:rPr>
                        <a:t>　</a:t>
                      </a:r>
                      <a:r>
                        <a:rPr kumimoji="1" lang="en-US" altLang="ja-JP" sz="1050" dirty="0">
                          <a:solidFill>
                            <a:schemeClr val="tx1"/>
                          </a:solidFill>
                          <a:latin typeface="+mn-lt"/>
                          <a:ea typeface="+mn-ea"/>
                        </a:rPr>
                        <a:t>94.9</a:t>
                      </a:r>
                      <a:r>
                        <a:rPr kumimoji="1" lang="ja-JP" altLang="en-US" sz="1050" dirty="0">
                          <a:solidFill>
                            <a:schemeClr val="tx1"/>
                          </a:solidFill>
                          <a:latin typeface="+mn-lt"/>
                          <a:ea typeface="+mn-ea"/>
                        </a:rPr>
                        <a:t>％　　　</a:t>
                      </a:r>
                      <a:r>
                        <a:rPr kumimoji="1" lang="ja-JP" altLang="en-US" sz="1050" dirty="0" smtClean="0">
                          <a:solidFill>
                            <a:schemeClr val="tx1"/>
                          </a:solidFill>
                          <a:latin typeface="+mn-lt"/>
                          <a:ea typeface="+mn-ea"/>
                        </a:rPr>
                        <a:t>　　　　　 </a:t>
                      </a:r>
                      <a:r>
                        <a:rPr kumimoji="1" lang="en-US" altLang="ja-JP" sz="1050" dirty="0" smtClean="0">
                          <a:solidFill>
                            <a:schemeClr val="tx1"/>
                          </a:solidFill>
                          <a:latin typeface="+mn-lt"/>
                          <a:ea typeface="+mn-ea"/>
                        </a:rPr>
                        <a:t>99.8</a:t>
                      </a:r>
                      <a:r>
                        <a:rPr kumimoji="1" lang="ja-JP" altLang="en-US" sz="1050" dirty="0">
                          <a:solidFill>
                            <a:schemeClr val="tx1"/>
                          </a:solidFill>
                          <a:latin typeface="+mn-lt"/>
                          <a:ea typeface="+mn-ea"/>
                        </a:rPr>
                        <a:t>％　　　</a:t>
                      </a:r>
                      <a:endParaRPr kumimoji="1" lang="en-US" altLang="ja-JP" sz="1050" dirty="0">
                        <a:solidFill>
                          <a:schemeClr val="tx1"/>
                        </a:solidFill>
                        <a:latin typeface="+mn-lt"/>
                        <a:ea typeface="+mn-ea"/>
                      </a:endParaRPr>
                    </a:p>
                    <a:p>
                      <a:pPr marL="0" indent="0" algn="just">
                        <a:spcAft>
                          <a:spcPts val="400"/>
                        </a:spcAft>
                      </a:pPr>
                      <a:endParaRPr kumimoji="1" lang="en-US" altLang="ja-JP" sz="1050" dirty="0">
                        <a:solidFill>
                          <a:schemeClr val="tx1"/>
                        </a:solidFill>
                        <a:latin typeface="+mn-lt"/>
                        <a:ea typeface="+mn-ea"/>
                      </a:endParaRPr>
                    </a:p>
                    <a:p>
                      <a:pPr marL="0" indent="0" algn="just">
                        <a:spcAft>
                          <a:spcPts val="400"/>
                        </a:spcAft>
                      </a:pPr>
                      <a:r>
                        <a:rPr kumimoji="1" lang="ja-JP" altLang="en-US" sz="1050" dirty="0">
                          <a:solidFill>
                            <a:schemeClr val="tx1"/>
                          </a:solidFill>
                          <a:latin typeface="+mn-lt"/>
                          <a:ea typeface="+mn-ea"/>
                        </a:rPr>
                        <a:t>・指定管理者のうち民間事業者の割合</a:t>
                      </a:r>
                      <a:endParaRPr kumimoji="1" lang="en-US" altLang="ja-JP" sz="1050" dirty="0">
                        <a:solidFill>
                          <a:schemeClr val="tx1"/>
                        </a:solidFill>
                        <a:latin typeface="+mn-lt"/>
                        <a:ea typeface="+mn-ea"/>
                      </a:endParaRPr>
                    </a:p>
                    <a:p>
                      <a:pPr marL="0" indent="0" algn="just">
                        <a:spcAft>
                          <a:spcPts val="400"/>
                        </a:spcAft>
                      </a:pPr>
                      <a:r>
                        <a:rPr kumimoji="1" lang="en-US" altLang="ja-JP" sz="1050" dirty="0" smtClean="0">
                          <a:solidFill>
                            <a:schemeClr val="tx1"/>
                          </a:solidFill>
                          <a:latin typeface="+mn-lt"/>
                          <a:ea typeface="+mn-ea"/>
                        </a:rPr>
                        <a:t>   2008</a:t>
                      </a:r>
                      <a:r>
                        <a:rPr kumimoji="1" lang="ja-JP" altLang="en-US" sz="1050" dirty="0">
                          <a:solidFill>
                            <a:schemeClr val="tx1"/>
                          </a:solidFill>
                          <a:latin typeface="+mn-lt"/>
                          <a:ea typeface="+mn-ea"/>
                        </a:rPr>
                        <a:t>年度　　</a:t>
                      </a:r>
                      <a:r>
                        <a:rPr kumimoji="1" lang="ja-JP" altLang="en-US" sz="1050" dirty="0" smtClean="0">
                          <a:solidFill>
                            <a:schemeClr val="tx1"/>
                          </a:solidFill>
                          <a:latin typeface="+mn-lt"/>
                          <a:ea typeface="+mn-ea"/>
                        </a:rPr>
                        <a:t>　　　　 </a:t>
                      </a:r>
                      <a:r>
                        <a:rPr kumimoji="1" lang="en-US" altLang="ja-JP" sz="1050" dirty="0" smtClean="0">
                          <a:solidFill>
                            <a:schemeClr val="tx1"/>
                          </a:solidFill>
                          <a:latin typeface="+mn-lt"/>
                          <a:ea typeface="+mn-ea"/>
                        </a:rPr>
                        <a:t>2022</a:t>
                      </a:r>
                      <a:r>
                        <a:rPr kumimoji="1" lang="ja-JP" altLang="en-US" sz="1050" dirty="0">
                          <a:solidFill>
                            <a:schemeClr val="tx1"/>
                          </a:solidFill>
                          <a:latin typeface="+mn-lt"/>
                          <a:ea typeface="+mn-ea"/>
                        </a:rPr>
                        <a:t>年度</a:t>
                      </a:r>
                      <a:endParaRPr kumimoji="1" lang="en-US" altLang="ja-JP" sz="1050" dirty="0">
                        <a:solidFill>
                          <a:schemeClr val="tx1"/>
                        </a:solidFill>
                        <a:latin typeface="+mn-lt"/>
                        <a:ea typeface="+mn-ea"/>
                      </a:endParaRPr>
                    </a:p>
                    <a:p>
                      <a:pPr marL="0" marR="0" lvl="0" indent="0" algn="just" defTabSz="914400" rtl="0" eaLnBrk="1" fontAlgn="auto" latinLnBrk="0" hangingPunct="1">
                        <a:lnSpc>
                          <a:spcPct val="100000"/>
                        </a:lnSpc>
                        <a:spcBef>
                          <a:spcPts val="0"/>
                        </a:spcBef>
                        <a:spcAft>
                          <a:spcPts val="400"/>
                        </a:spcAft>
                        <a:buClrTx/>
                        <a:buSzTx/>
                        <a:buFontTx/>
                        <a:buNone/>
                        <a:tabLst/>
                        <a:defRPr/>
                      </a:pPr>
                      <a:r>
                        <a:rPr kumimoji="1" lang="ja-JP" altLang="en-US" sz="1050" dirty="0">
                          <a:solidFill>
                            <a:schemeClr val="tx1"/>
                          </a:solidFill>
                          <a:latin typeface="+mn-lt"/>
                          <a:ea typeface="+mn-ea"/>
                        </a:rPr>
                        <a:t>　</a:t>
                      </a:r>
                      <a:r>
                        <a:rPr kumimoji="1" lang="en-US" altLang="ja-JP" sz="1050" dirty="0">
                          <a:solidFill>
                            <a:schemeClr val="tx1"/>
                          </a:solidFill>
                          <a:latin typeface="+mn-lt"/>
                          <a:ea typeface="+mn-ea"/>
                        </a:rPr>
                        <a:t>64.9</a:t>
                      </a:r>
                      <a:r>
                        <a:rPr kumimoji="1" lang="ja-JP" altLang="en-US" sz="1050" dirty="0">
                          <a:solidFill>
                            <a:schemeClr val="tx1"/>
                          </a:solidFill>
                          <a:latin typeface="+mn-lt"/>
                          <a:ea typeface="+mn-ea"/>
                        </a:rPr>
                        <a:t>％　　　</a:t>
                      </a:r>
                      <a:r>
                        <a:rPr kumimoji="1" lang="ja-JP" altLang="en-US" sz="1050" dirty="0" smtClean="0">
                          <a:solidFill>
                            <a:schemeClr val="tx1"/>
                          </a:solidFill>
                          <a:latin typeface="+mn-lt"/>
                          <a:ea typeface="+mn-ea"/>
                        </a:rPr>
                        <a:t>　　　　　 </a:t>
                      </a:r>
                      <a:r>
                        <a:rPr kumimoji="1" lang="en-US" altLang="ja-JP" sz="1050" dirty="0" smtClean="0">
                          <a:solidFill>
                            <a:schemeClr val="tx1"/>
                          </a:solidFill>
                          <a:latin typeface="+mn-lt"/>
                          <a:ea typeface="+mn-ea"/>
                        </a:rPr>
                        <a:t>100.0</a:t>
                      </a:r>
                      <a:r>
                        <a:rPr kumimoji="1" lang="ja-JP" altLang="en-US" sz="1050" dirty="0">
                          <a:solidFill>
                            <a:schemeClr val="tx1"/>
                          </a:solidFill>
                          <a:latin typeface="+mn-lt"/>
                          <a:ea typeface="+mn-ea"/>
                        </a:rPr>
                        <a:t>％（</a:t>
                      </a:r>
                      <a:r>
                        <a:rPr kumimoji="1" lang="en-US" altLang="ja-JP" sz="1050" dirty="0" smtClean="0">
                          <a:solidFill>
                            <a:schemeClr val="tx1"/>
                          </a:solidFill>
                          <a:latin typeface="+mn-lt"/>
                          <a:ea typeface="+mn-ea"/>
                        </a:rPr>
                        <a:t>※</a:t>
                      </a:r>
                      <a:r>
                        <a:rPr kumimoji="1" lang="ja-JP" altLang="en-US" sz="1050" dirty="0" smtClean="0">
                          <a:solidFill>
                            <a:schemeClr val="tx1"/>
                          </a:solidFill>
                          <a:latin typeface="+mn-lt"/>
                          <a:ea typeface="+mn-ea"/>
                        </a:rPr>
                        <a:t>市営住宅を除く。）</a:t>
                      </a:r>
                      <a:endParaRPr kumimoji="1" lang="en-US" altLang="ja-JP" sz="1050" dirty="0">
                        <a:solidFill>
                          <a:schemeClr val="tx1"/>
                        </a:solidFill>
                        <a:latin typeface="+mn-lt"/>
                        <a:ea typeface="+mn-ea"/>
                      </a:endParaRPr>
                    </a:p>
                    <a:p>
                      <a:pPr marL="0" marR="0" lvl="0" indent="0" algn="just" defTabSz="914400" rtl="0" eaLnBrk="1" fontAlgn="auto" latinLnBrk="0" hangingPunct="1">
                        <a:lnSpc>
                          <a:spcPct val="100000"/>
                        </a:lnSpc>
                        <a:spcBef>
                          <a:spcPts val="0"/>
                        </a:spcBef>
                        <a:spcAft>
                          <a:spcPts val="400"/>
                        </a:spcAft>
                        <a:buClrTx/>
                        <a:buSzTx/>
                        <a:buFontTx/>
                        <a:buNone/>
                        <a:tabLst/>
                        <a:defRPr/>
                      </a:pPr>
                      <a:endParaRPr kumimoji="1" lang="en-US" altLang="ja-JP" sz="1050" dirty="0">
                        <a:solidFill>
                          <a:schemeClr val="tx1"/>
                        </a:solidFill>
                        <a:latin typeface="+mn-lt"/>
                        <a:ea typeface="+mn-ea"/>
                      </a:endParaRPr>
                    </a:p>
                    <a:p>
                      <a:pPr marL="0" marR="0" lvl="0" indent="0" algn="just" defTabSz="914400" rtl="0" eaLnBrk="1" fontAlgn="auto" latinLnBrk="0" hangingPunct="1">
                        <a:lnSpc>
                          <a:spcPct val="100000"/>
                        </a:lnSpc>
                        <a:spcBef>
                          <a:spcPts val="0"/>
                        </a:spcBef>
                        <a:spcAft>
                          <a:spcPts val="0"/>
                        </a:spcAft>
                        <a:buClrTx/>
                        <a:buSzTx/>
                        <a:buFontTx/>
                        <a:buNone/>
                        <a:tabLst/>
                        <a:defRPr/>
                      </a:pPr>
                      <a:r>
                        <a:rPr kumimoji="1" lang="en-US" altLang="ja-JP" sz="1050" dirty="0">
                          <a:solidFill>
                            <a:schemeClr val="tx1"/>
                          </a:solidFill>
                          <a:latin typeface="+mn-lt"/>
                          <a:ea typeface="+mn-ea"/>
                        </a:rPr>
                        <a:t>※2021</a:t>
                      </a:r>
                      <a:r>
                        <a:rPr kumimoji="1" lang="ja-JP" altLang="en-US" sz="1050" dirty="0">
                          <a:solidFill>
                            <a:schemeClr val="tx1"/>
                          </a:solidFill>
                          <a:latin typeface="+mn-lt"/>
                          <a:ea typeface="+mn-ea"/>
                        </a:rPr>
                        <a:t>年度より市営住宅（</a:t>
                      </a:r>
                      <a:r>
                        <a:rPr kumimoji="1" lang="en-US" altLang="ja-JP" sz="1050" dirty="0">
                          <a:solidFill>
                            <a:schemeClr val="tx1"/>
                          </a:solidFill>
                          <a:latin typeface="+mn-lt"/>
                          <a:ea typeface="+mn-ea"/>
                        </a:rPr>
                        <a:t>490</a:t>
                      </a:r>
                      <a:r>
                        <a:rPr kumimoji="1" lang="ja-JP" altLang="en-US" sz="1050" dirty="0">
                          <a:solidFill>
                            <a:schemeClr val="tx1"/>
                          </a:solidFill>
                          <a:latin typeface="+mn-lt"/>
                          <a:ea typeface="+mn-ea"/>
                        </a:rPr>
                        <a:t>施設）に導入。公募選定の結果、全施設で大阪市住宅供給公社を指定管理者として指定</a:t>
                      </a:r>
                      <a:r>
                        <a:rPr kumimoji="1" lang="ja-JP" altLang="en-US" sz="1050" dirty="0" smtClean="0">
                          <a:solidFill>
                            <a:schemeClr val="tx1"/>
                          </a:solidFill>
                          <a:latin typeface="+mn-lt"/>
                          <a:ea typeface="+mn-ea"/>
                        </a:rPr>
                        <a:t>。</a:t>
                      </a:r>
                      <a:endParaRPr kumimoji="1" lang="en-US" altLang="ja-JP" sz="1050" dirty="0" smtClean="0">
                        <a:solidFill>
                          <a:schemeClr val="tx1"/>
                        </a:solidFill>
                        <a:latin typeface="+mn-lt"/>
                        <a:ea typeface="+mn-ea"/>
                      </a:endParaRPr>
                    </a:p>
                    <a:p>
                      <a:pPr marL="0" marR="0" lvl="0" indent="0" algn="just" defTabSz="914400" rtl="0" eaLnBrk="1" fontAlgn="auto" latinLnBrk="0" hangingPunct="1">
                        <a:lnSpc>
                          <a:spcPct val="100000"/>
                        </a:lnSpc>
                        <a:spcBef>
                          <a:spcPts val="0"/>
                        </a:spcBef>
                        <a:spcAft>
                          <a:spcPts val="0"/>
                        </a:spcAft>
                        <a:buClrTx/>
                        <a:buSzTx/>
                        <a:buFontTx/>
                        <a:buNone/>
                        <a:tabLst/>
                        <a:defRPr/>
                      </a:pPr>
                      <a:r>
                        <a:rPr kumimoji="1" lang="ja-JP" altLang="en-US" sz="1050" dirty="0" smtClean="0">
                          <a:solidFill>
                            <a:schemeClr val="tx1"/>
                          </a:solidFill>
                          <a:latin typeface="+mn-ea"/>
                          <a:ea typeface="+mn-ea"/>
                        </a:rPr>
                        <a:t>市営住宅を含めると民間事業者の割合は</a:t>
                      </a:r>
                      <a:r>
                        <a:rPr kumimoji="1" lang="en-US" altLang="ja-JP" sz="1050" dirty="0" smtClean="0">
                          <a:solidFill>
                            <a:schemeClr val="tx1"/>
                          </a:solidFill>
                          <a:latin typeface="+mn-ea"/>
                          <a:ea typeface="+mn-ea"/>
                        </a:rPr>
                        <a:t>41.0</a:t>
                      </a:r>
                      <a:r>
                        <a:rPr kumimoji="1" lang="ja-JP" altLang="en-US" sz="1050" dirty="0" smtClean="0">
                          <a:solidFill>
                            <a:schemeClr val="tx1"/>
                          </a:solidFill>
                          <a:latin typeface="+mn-ea"/>
                          <a:ea typeface="+mn-ea"/>
                        </a:rPr>
                        <a:t>％となる。</a:t>
                      </a:r>
                      <a:endParaRPr kumimoji="1" lang="en-US" altLang="ja-JP" sz="1050" dirty="0" smtClean="0">
                        <a:solidFill>
                          <a:schemeClr val="tx1"/>
                        </a:solidFill>
                        <a:latin typeface="+mn-ea"/>
                        <a:ea typeface="+mn-ea"/>
                      </a:endParaRPr>
                    </a:p>
                  </a:txBody>
                  <a:tcPr marL="68580" marR="68580" marT="34290" marB="34290">
                    <a:lnT w="12700" cmpd="sng">
                      <a:noFill/>
                    </a:lnT>
                  </a:tcPr>
                </a:tc>
                <a:extLst>
                  <a:ext uri="{0D108BD9-81ED-4DB2-BD59-A6C34878D82A}">
                    <a16:rowId xmlns:a16="http://schemas.microsoft.com/office/drawing/2014/main" val="10002"/>
                  </a:ext>
                </a:extLst>
              </a:tr>
            </a:tbl>
          </a:graphicData>
        </a:graphic>
      </p:graphicFrame>
    </p:spTree>
    <p:extLst>
      <p:ext uri="{BB962C8B-B14F-4D97-AF65-F5344CB8AC3E}">
        <p14:creationId xmlns:p14="http://schemas.microsoft.com/office/powerpoint/2010/main" val="578497828"/>
      </p:ext>
    </p:extLst>
  </p:cSld>
  <p:clrMapOvr>
    <a:masterClrMapping/>
  </p:clrMapOvr>
</p:sld>
</file>

<file path=ppt/slides/slide1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テキスト ボックス 8"/>
          <p:cNvSpPr txBox="1"/>
          <p:nvPr/>
        </p:nvSpPr>
        <p:spPr>
          <a:xfrm>
            <a:off x="0" y="-27384"/>
            <a:ext cx="9036496" cy="461665"/>
          </a:xfrm>
          <a:prstGeom prst="rect">
            <a:avLst/>
          </a:prstGeom>
          <a:solidFill>
            <a:srgbClr val="0070C0"/>
          </a:solidFill>
        </p:spPr>
        <p:txBody>
          <a:bodyPr wrap="square" rtlCol="0">
            <a:spAutoFit/>
          </a:bodyPr>
          <a:lstStyle/>
          <a:p>
            <a:r>
              <a:rPr lang="en-US" altLang="ja-JP" sz="2400" b="1" u="sng" dirty="0">
                <a:solidFill>
                  <a:schemeClr val="bg1"/>
                </a:solidFill>
                <a:latin typeface="BIZ UDゴシック" panose="020B0400000000000000" pitchFamily="49" charset="-128"/>
                <a:ea typeface="BIZ UDゴシック" panose="020B0400000000000000" pitchFamily="49" charset="-128"/>
              </a:rPr>
              <a:t>Ⅱ【</a:t>
            </a:r>
            <a:r>
              <a:rPr lang="ja-JP" altLang="en-US" sz="2400" b="1" u="sng" dirty="0">
                <a:solidFill>
                  <a:schemeClr val="bg1"/>
                </a:solidFill>
                <a:latin typeface="BIZ UDゴシック" panose="020B0400000000000000" pitchFamily="49" charset="-128"/>
                <a:ea typeface="BIZ UDゴシック" panose="020B0400000000000000" pitchFamily="49" charset="-128"/>
              </a:rPr>
              <a:t>公民連携の推進</a:t>
            </a:r>
            <a:r>
              <a:rPr lang="en-US" altLang="ja-JP" sz="2400" b="1" u="sng" dirty="0">
                <a:solidFill>
                  <a:schemeClr val="bg1"/>
                </a:solidFill>
                <a:latin typeface="BIZ UDゴシック" panose="020B0400000000000000" pitchFamily="49" charset="-128"/>
                <a:ea typeface="BIZ UDゴシック" panose="020B0400000000000000" pitchFamily="49" charset="-128"/>
              </a:rPr>
              <a:t>】</a:t>
            </a:r>
            <a:r>
              <a:rPr lang="ja-JP" altLang="en-US" sz="2400" b="1" u="sng" dirty="0" smtClean="0">
                <a:solidFill>
                  <a:schemeClr val="bg1"/>
                </a:solidFill>
                <a:latin typeface="BIZ UDゴシック" panose="020B0400000000000000" pitchFamily="49" charset="-128"/>
                <a:ea typeface="BIZ UDゴシック" panose="020B0400000000000000" pitchFamily="49" charset="-128"/>
              </a:rPr>
              <a:t>（</a:t>
            </a:r>
            <a:r>
              <a:rPr lang="en-US" altLang="ja-JP" sz="2400" b="1" u="sng" dirty="0" smtClean="0">
                <a:solidFill>
                  <a:schemeClr val="bg1"/>
                </a:solidFill>
                <a:latin typeface="BIZ UDゴシック" panose="020B0400000000000000" pitchFamily="49" charset="-128"/>
                <a:ea typeface="BIZ UDゴシック" panose="020B0400000000000000" pitchFamily="49" charset="-128"/>
              </a:rPr>
              <a:t>12</a:t>
            </a:r>
            <a:r>
              <a:rPr lang="ja-JP" altLang="en-US" sz="2400" b="1" u="sng" dirty="0" smtClean="0">
                <a:solidFill>
                  <a:schemeClr val="bg1"/>
                </a:solidFill>
                <a:latin typeface="BIZ UDゴシック" panose="020B0400000000000000" pitchFamily="49" charset="-128"/>
                <a:ea typeface="BIZ UDゴシック" panose="020B0400000000000000" pitchFamily="49" charset="-128"/>
              </a:rPr>
              <a:t>）</a:t>
            </a:r>
            <a:r>
              <a:rPr lang="ja-JP" altLang="en-US" sz="2400" b="1" u="sng" dirty="0">
                <a:solidFill>
                  <a:schemeClr val="bg1"/>
                </a:solidFill>
                <a:latin typeface="BIZ UDゴシック" panose="020B0400000000000000" pitchFamily="49" charset="-128"/>
                <a:ea typeface="BIZ UDゴシック" panose="020B0400000000000000" pitchFamily="49" charset="-128"/>
              </a:rPr>
              <a:t>サウンディング型市場調査の実施</a:t>
            </a:r>
          </a:p>
        </p:txBody>
      </p:sp>
      <p:sp>
        <p:nvSpPr>
          <p:cNvPr id="6" name="角丸四角形 5">
            <a:extLst>
              <a:ext uri="{FF2B5EF4-FFF2-40B4-BE49-F238E27FC236}">
                <a16:creationId xmlns:a16="http://schemas.microsoft.com/office/drawing/2014/main" id="{03C11E1D-58BF-5B8F-86EE-EADF27B57A16}"/>
              </a:ext>
            </a:extLst>
          </p:cNvPr>
          <p:cNvSpPr/>
          <p:nvPr/>
        </p:nvSpPr>
        <p:spPr>
          <a:xfrm>
            <a:off x="4608003" y="2420599"/>
            <a:ext cx="2043519" cy="1584465"/>
          </a:xfrm>
          <a:prstGeom prst="roundRect">
            <a:avLst>
              <a:gd name="adj" fmla="val 5588"/>
            </a:avLst>
          </a:prstGeom>
          <a:solidFill>
            <a:srgbClr val="05E0DB">
              <a:lumMod val="60000"/>
              <a:lumOff val="40000"/>
              <a:alpha val="50000"/>
            </a:srgbClr>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7" name="角丸四角形 6">
            <a:extLst>
              <a:ext uri="{FF2B5EF4-FFF2-40B4-BE49-F238E27FC236}">
                <a16:creationId xmlns:a16="http://schemas.microsoft.com/office/drawing/2014/main" id="{03C11E1D-58BF-5B8F-86EE-EADF27B57A16}"/>
              </a:ext>
            </a:extLst>
          </p:cNvPr>
          <p:cNvSpPr/>
          <p:nvPr/>
        </p:nvSpPr>
        <p:spPr>
          <a:xfrm>
            <a:off x="4608003" y="4008093"/>
            <a:ext cx="2058267" cy="933075"/>
          </a:xfrm>
          <a:prstGeom prst="roundRect">
            <a:avLst>
              <a:gd name="adj" fmla="val 5588"/>
            </a:avLst>
          </a:prstGeom>
          <a:solidFill>
            <a:srgbClr val="05E0DB">
              <a:lumMod val="60000"/>
              <a:lumOff val="40000"/>
              <a:alpha val="50000"/>
            </a:srgbClr>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154</a:t>
            </a:fld>
            <a:endParaRPr lang="ja-JP" altLang="en-US"/>
          </a:p>
        </p:txBody>
      </p:sp>
      <p:graphicFrame>
        <p:nvGraphicFramePr>
          <p:cNvPr id="12" name="表 11"/>
          <p:cNvGraphicFramePr>
            <a:graphicFrameLocks noGrp="1"/>
          </p:cNvGraphicFramePr>
          <p:nvPr>
            <p:extLst>
              <p:ext uri="{D42A27DB-BD31-4B8C-83A1-F6EECF244321}">
                <p14:modId xmlns:p14="http://schemas.microsoft.com/office/powerpoint/2010/main" val="360931086"/>
              </p:ext>
            </p:extLst>
          </p:nvPr>
        </p:nvGraphicFramePr>
        <p:xfrm>
          <a:off x="395536" y="692696"/>
          <a:ext cx="8424936" cy="5819821"/>
        </p:xfrm>
        <a:graphic>
          <a:graphicData uri="http://schemas.openxmlformats.org/drawingml/2006/table">
            <a:tbl>
              <a:tblPr firstRow="1">
                <a:tableStyleId>{5C22544A-7EE6-4342-B048-85BDC9FD1C3A}</a:tableStyleId>
              </a:tblPr>
              <a:tblGrid>
                <a:gridCol w="2106234">
                  <a:extLst>
                    <a:ext uri="{9D8B030D-6E8A-4147-A177-3AD203B41FA5}">
                      <a16:colId xmlns:a16="http://schemas.microsoft.com/office/drawing/2014/main" val="20000"/>
                    </a:ext>
                  </a:extLst>
                </a:gridCol>
                <a:gridCol w="2106234">
                  <a:extLst>
                    <a:ext uri="{9D8B030D-6E8A-4147-A177-3AD203B41FA5}">
                      <a16:colId xmlns:a16="http://schemas.microsoft.com/office/drawing/2014/main" val="20001"/>
                    </a:ext>
                  </a:extLst>
                </a:gridCol>
                <a:gridCol w="2106234">
                  <a:extLst>
                    <a:ext uri="{9D8B030D-6E8A-4147-A177-3AD203B41FA5}">
                      <a16:colId xmlns:a16="http://schemas.microsoft.com/office/drawing/2014/main" val="20002"/>
                    </a:ext>
                  </a:extLst>
                </a:gridCol>
                <a:gridCol w="2106234">
                  <a:extLst>
                    <a:ext uri="{9D8B030D-6E8A-4147-A177-3AD203B41FA5}">
                      <a16:colId xmlns:a16="http://schemas.microsoft.com/office/drawing/2014/main" val="20003"/>
                    </a:ext>
                  </a:extLst>
                </a:gridCol>
              </a:tblGrid>
              <a:tr h="306578">
                <a:tc>
                  <a:txBody>
                    <a:bodyPr/>
                    <a:lstStyle/>
                    <a:p>
                      <a:pPr algn="ctr"/>
                      <a:r>
                        <a:rPr kumimoji="1" lang="ja-JP" altLang="en-US" sz="1800" b="0" dirty="0">
                          <a:solidFill>
                            <a:schemeClr val="tx1"/>
                          </a:solidFill>
                        </a:rPr>
                        <a:t>＜</a:t>
                      </a:r>
                      <a:r>
                        <a:rPr kumimoji="1" lang="en-US" altLang="ja-JP" sz="1800" b="0" dirty="0">
                          <a:solidFill>
                            <a:schemeClr val="tx1"/>
                          </a:solidFill>
                        </a:rPr>
                        <a:t>Why</a:t>
                      </a:r>
                      <a:r>
                        <a:rPr kumimoji="1" lang="ja-JP" altLang="en-US" sz="1800" b="0" dirty="0">
                          <a:solidFill>
                            <a:schemeClr val="tx1"/>
                          </a:solidFill>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kumimoji="1" lang="ja-JP" altLang="en-US" sz="1800" b="0" dirty="0">
                          <a:solidFill>
                            <a:schemeClr val="tx1"/>
                          </a:solidFill>
                        </a:rPr>
                        <a:t>＜</a:t>
                      </a:r>
                      <a:r>
                        <a:rPr kumimoji="1" lang="en-US" altLang="ja-JP" sz="1800" b="0" dirty="0">
                          <a:solidFill>
                            <a:schemeClr val="tx1"/>
                          </a:solidFill>
                        </a:rPr>
                        <a:t>Vision</a:t>
                      </a:r>
                      <a:r>
                        <a:rPr kumimoji="1" lang="ja-JP" altLang="en-US" sz="1800" b="0" dirty="0">
                          <a:solidFill>
                            <a:schemeClr val="tx1"/>
                          </a:solidFill>
                        </a:rPr>
                        <a:t>＞</a:t>
                      </a:r>
                    </a:p>
                  </a:txBody>
                  <a:tcPr anchor="ctr">
                    <a:lnL w="12700" cap="flat" cmpd="sng" algn="ctr">
                      <a:solidFill>
                        <a:schemeClr val="tx1"/>
                      </a:solidFill>
                      <a:prstDash val="sysDash"/>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kumimoji="1" lang="ja-JP" altLang="en-US" sz="1800" b="0" dirty="0">
                          <a:solidFill>
                            <a:schemeClr val="tx1"/>
                          </a:solidFill>
                        </a:rPr>
                        <a:t>＜</a:t>
                      </a:r>
                      <a:r>
                        <a:rPr kumimoji="1" lang="en-US" altLang="ja-JP" sz="1800" b="0" dirty="0">
                          <a:solidFill>
                            <a:schemeClr val="tx1"/>
                          </a:solidFill>
                        </a:rPr>
                        <a:t>What</a:t>
                      </a:r>
                      <a:r>
                        <a:rPr kumimoji="1" lang="ja-JP" altLang="en-US" sz="1800" b="0" dirty="0">
                          <a:solidFill>
                            <a:schemeClr val="tx1"/>
                          </a:solidFill>
                        </a:rPr>
                        <a:t>＞</a:t>
                      </a:r>
                    </a:p>
                  </a:txBody>
                  <a:tcPr anchor="ctr">
                    <a:lnL w="12700" cap="flat" cmpd="sng" algn="ctr">
                      <a:solidFill>
                        <a:schemeClr val="tx1"/>
                      </a:solidFill>
                      <a:prstDash val="sysDash"/>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kumimoji="1" lang="ja-JP" altLang="en-US" sz="1800" b="0" dirty="0">
                          <a:solidFill>
                            <a:schemeClr val="tx1"/>
                          </a:solidFill>
                        </a:rPr>
                        <a:t>＜</a:t>
                      </a:r>
                      <a:r>
                        <a:rPr kumimoji="1" lang="en-US" altLang="ja-JP" sz="1800" b="0" dirty="0">
                          <a:solidFill>
                            <a:schemeClr val="tx1"/>
                          </a:solidFill>
                        </a:rPr>
                        <a:t>Outcome</a:t>
                      </a:r>
                      <a:r>
                        <a:rPr kumimoji="1" lang="ja-JP" altLang="en-US" sz="1800" b="0" dirty="0">
                          <a:solidFill>
                            <a:schemeClr val="tx1"/>
                          </a:solidFill>
                        </a:rPr>
                        <a:t>＞</a:t>
                      </a:r>
                    </a:p>
                  </a:txBody>
                  <a:tcPr anchor="ctr">
                    <a:lnL w="12700" cap="flat" cmpd="sng" algn="ctr">
                      <a:solidFill>
                        <a:schemeClr val="tx1"/>
                      </a:solidFill>
                      <a:prstDash val="sysDash"/>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5454061">
                <a:tc>
                  <a:txBody>
                    <a:bodyPr/>
                    <a:lstStyle/>
                    <a:p>
                      <a:pPr marL="72000" indent="-457200" algn="l">
                        <a:lnSpc>
                          <a:spcPct val="100000"/>
                        </a:lnSpc>
                      </a:pPr>
                      <a:r>
                        <a:rPr kumimoji="1" lang="ja-JP" altLang="en-US" sz="1300" dirty="0">
                          <a:latin typeface="+mn-lt"/>
                          <a:ea typeface="+mn-ea"/>
                        </a:rPr>
                        <a:t>　民間の創意工夫を活用するにあたり、事業発案時や公募条件検討時において、官民対話による行政と民間の相互コミュニケーションを実施することが重要である。</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72000" indent="-457200" algn="l">
                        <a:lnSpc>
                          <a:spcPct val="100000"/>
                        </a:lnSpc>
                      </a:pPr>
                      <a:r>
                        <a:rPr kumimoji="1" lang="ja-JP" altLang="en-US" sz="1300" dirty="0">
                          <a:latin typeface="+mn-lt"/>
                          <a:ea typeface="+mn-ea"/>
                        </a:rPr>
                        <a:t>　民間事業者の能力や創意工夫を幅広く取り入れるべく、積極的にサウンディング型市場調査を実施。</a:t>
                      </a:r>
                    </a:p>
                  </a:txBody>
                  <a:tcPr>
                    <a:lnL w="12700" cap="flat" cmpd="sng" algn="ctr">
                      <a:solidFill>
                        <a:schemeClr val="tx1"/>
                      </a:solidFill>
                      <a:prstDash val="sysDash"/>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72000" indent="-457200" algn="l">
                        <a:lnSpc>
                          <a:spcPct val="100000"/>
                        </a:lnSpc>
                      </a:pPr>
                      <a:r>
                        <a:rPr kumimoji="1" lang="ja-JP" altLang="en-US" sz="1300" dirty="0">
                          <a:latin typeface="+mn-lt"/>
                          <a:ea typeface="+mn-ea"/>
                        </a:rPr>
                        <a:t>（実施件数）</a:t>
                      </a:r>
                      <a:endParaRPr kumimoji="1" lang="en-US" altLang="ja-JP" sz="1300" dirty="0">
                        <a:latin typeface="+mn-lt"/>
                        <a:ea typeface="+mn-ea"/>
                      </a:endParaRPr>
                    </a:p>
                    <a:p>
                      <a:pPr marL="72000" indent="-457200" algn="l">
                        <a:lnSpc>
                          <a:spcPct val="100000"/>
                        </a:lnSpc>
                      </a:pPr>
                      <a:r>
                        <a:rPr kumimoji="1" lang="ja-JP" altLang="en-US" sz="1300" dirty="0">
                          <a:latin typeface="+mn-lt"/>
                          <a:ea typeface="+mn-ea"/>
                        </a:rPr>
                        <a:t>・</a:t>
                      </a:r>
                      <a:r>
                        <a:rPr kumimoji="1" lang="en-US" altLang="ja-JP" sz="1300" dirty="0">
                          <a:latin typeface="+mn-lt"/>
                          <a:ea typeface="+mn-ea"/>
                        </a:rPr>
                        <a:t>2012</a:t>
                      </a:r>
                      <a:r>
                        <a:rPr kumimoji="1" lang="ja-JP" altLang="en-US" sz="1300" dirty="0">
                          <a:latin typeface="+mn-lt"/>
                          <a:ea typeface="+mn-ea"/>
                        </a:rPr>
                        <a:t>年度</a:t>
                      </a:r>
                      <a:r>
                        <a:rPr kumimoji="1" lang="en-US" altLang="ja-JP" sz="1300" dirty="0">
                          <a:latin typeface="+mn-lt"/>
                          <a:ea typeface="+mn-ea"/>
                        </a:rPr>
                        <a:t>	 1</a:t>
                      </a:r>
                      <a:r>
                        <a:rPr kumimoji="1" lang="ja-JP" altLang="en-US" sz="1300" dirty="0">
                          <a:latin typeface="+mn-lt"/>
                          <a:ea typeface="+mn-ea"/>
                        </a:rPr>
                        <a:t>件</a:t>
                      </a:r>
                      <a:endParaRPr kumimoji="1" lang="en-US" altLang="ja-JP" sz="1300" dirty="0">
                        <a:latin typeface="+mn-lt"/>
                        <a:ea typeface="+mn-ea"/>
                      </a:endParaRPr>
                    </a:p>
                    <a:p>
                      <a:pPr marL="72000" indent="-457200" algn="l">
                        <a:lnSpc>
                          <a:spcPct val="100000"/>
                        </a:lnSpc>
                      </a:pPr>
                      <a:r>
                        <a:rPr kumimoji="1" lang="ja-JP" altLang="en-US" sz="1300" dirty="0">
                          <a:latin typeface="+mn-lt"/>
                          <a:ea typeface="+mn-ea"/>
                        </a:rPr>
                        <a:t>・</a:t>
                      </a:r>
                      <a:r>
                        <a:rPr kumimoji="1" lang="en-US" altLang="ja-JP" sz="1300" dirty="0">
                          <a:latin typeface="+mn-lt"/>
                          <a:ea typeface="+mn-ea"/>
                        </a:rPr>
                        <a:t>2013</a:t>
                      </a:r>
                      <a:r>
                        <a:rPr kumimoji="1" lang="ja-JP" altLang="en-US" sz="1300" dirty="0">
                          <a:latin typeface="+mn-lt"/>
                          <a:ea typeface="+mn-ea"/>
                        </a:rPr>
                        <a:t>年度</a:t>
                      </a:r>
                      <a:r>
                        <a:rPr kumimoji="1" lang="en-US" altLang="ja-JP" sz="1300" dirty="0">
                          <a:latin typeface="+mn-lt"/>
                          <a:ea typeface="+mn-ea"/>
                        </a:rPr>
                        <a:t>	 7</a:t>
                      </a:r>
                      <a:r>
                        <a:rPr kumimoji="1" lang="ja-JP" altLang="en-US" sz="1300" dirty="0">
                          <a:latin typeface="+mn-lt"/>
                          <a:ea typeface="+mn-ea"/>
                        </a:rPr>
                        <a:t>件</a:t>
                      </a:r>
                      <a:endParaRPr kumimoji="1" lang="en-US" altLang="ja-JP" sz="1300" dirty="0">
                        <a:latin typeface="+mn-lt"/>
                        <a:ea typeface="+mn-ea"/>
                      </a:endParaRPr>
                    </a:p>
                    <a:p>
                      <a:pPr marL="72000" indent="-457200" algn="l">
                        <a:lnSpc>
                          <a:spcPct val="100000"/>
                        </a:lnSpc>
                      </a:pPr>
                      <a:r>
                        <a:rPr kumimoji="1" lang="ja-JP" altLang="en-US" sz="1300" dirty="0">
                          <a:latin typeface="+mn-lt"/>
                          <a:ea typeface="+mn-ea"/>
                        </a:rPr>
                        <a:t>・</a:t>
                      </a:r>
                      <a:r>
                        <a:rPr kumimoji="1" lang="en-US" altLang="ja-JP" sz="1300" dirty="0">
                          <a:latin typeface="+mn-lt"/>
                          <a:ea typeface="+mn-ea"/>
                        </a:rPr>
                        <a:t>2014</a:t>
                      </a:r>
                      <a:r>
                        <a:rPr kumimoji="1" lang="ja-JP" altLang="en-US" sz="1300" dirty="0">
                          <a:latin typeface="+mn-lt"/>
                          <a:ea typeface="+mn-ea"/>
                        </a:rPr>
                        <a:t>年度</a:t>
                      </a:r>
                      <a:r>
                        <a:rPr kumimoji="1" lang="en-US" altLang="ja-JP" sz="1300" dirty="0">
                          <a:latin typeface="+mn-lt"/>
                          <a:ea typeface="+mn-ea"/>
                        </a:rPr>
                        <a:t>	 4</a:t>
                      </a:r>
                      <a:r>
                        <a:rPr kumimoji="1" lang="ja-JP" altLang="en-US" sz="1300" dirty="0">
                          <a:latin typeface="+mn-lt"/>
                          <a:ea typeface="+mn-ea"/>
                        </a:rPr>
                        <a:t>件</a:t>
                      </a:r>
                      <a:endParaRPr kumimoji="1" lang="en-US" altLang="ja-JP" sz="1300" dirty="0">
                        <a:latin typeface="+mn-lt"/>
                        <a:ea typeface="+mn-ea"/>
                      </a:endParaRPr>
                    </a:p>
                    <a:p>
                      <a:pPr marL="72000" indent="-457200" algn="l">
                        <a:lnSpc>
                          <a:spcPct val="100000"/>
                        </a:lnSpc>
                      </a:pPr>
                      <a:r>
                        <a:rPr kumimoji="1" lang="ja-JP" altLang="en-US" sz="1300" dirty="0">
                          <a:latin typeface="+mn-lt"/>
                          <a:ea typeface="+mn-ea"/>
                        </a:rPr>
                        <a:t>・</a:t>
                      </a:r>
                      <a:r>
                        <a:rPr kumimoji="1" lang="en-US" altLang="ja-JP" sz="1300" dirty="0">
                          <a:latin typeface="+mn-lt"/>
                          <a:ea typeface="+mn-ea"/>
                        </a:rPr>
                        <a:t>2015</a:t>
                      </a:r>
                      <a:r>
                        <a:rPr kumimoji="1" lang="ja-JP" altLang="en-US" sz="1300" dirty="0">
                          <a:latin typeface="+mn-lt"/>
                          <a:ea typeface="+mn-ea"/>
                        </a:rPr>
                        <a:t>年度</a:t>
                      </a:r>
                      <a:r>
                        <a:rPr kumimoji="1" lang="en-US" altLang="ja-JP" sz="1300" dirty="0">
                          <a:latin typeface="+mn-lt"/>
                          <a:ea typeface="+mn-ea"/>
                        </a:rPr>
                        <a:t>	 4</a:t>
                      </a:r>
                      <a:r>
                        <a:rPr kumimoji="1" lang="ja-JP" altLang="en-US" sz="1300" dirty="0">
                          <a:latin typeface="+mn-lt"/>
                          <a:ea typeface="+mn-ea"/>
                        </a:rPr>
                        <a:t>件</a:t>
                      </a:r>
                      <a:endParaRPr kumimoji="1" lang="en-US" altLang="ja-JP" sz="1300" dirty="0">
                        <a:latin typeface="+mn-lt"/>
                        <a:ea typeface="+mn-ea"/>
                      </a:endParaRPr>
                    </a:p>
                    <a:p>
                      <a:pPr marL="72000" indent="-457200" algn="l">
                        <a:lnSpc>
                          <a:spcPct val="100000"/>
                        </a:lnSpc>
                      </a:pPr>
                      <a:r>
                        <a:rPr kumimoji="1" lang="ja-JP" altLang="en-US" sz="1300" dirty="0">
                          <a:latin typeface="+mn-lt"/>
                          <a:ea typeface="+mn-ea"/>
                        </a:rPr>
                        <a:t>・</a:t>
                      </a:r>
                      <a:r>
                        <a:rPr kumimoji="1" lang="en-US" altLang="ja-JP" sz="1300" dirty="0">
                          <a:latin typeface="+mn-lt"/>
                          <a:ea typeface="+mn-ea"/>
                        </a:rPr>
                        <a:t>2016</a:t>
                      </a:r>
                      <a:r>
                        <a:rPr kumimoji="1" lang="ja-JP" altLang="en-US" sz="1300" dirty="0">
                          <a:latin typeface="+mn-lt"/>
                          <a:ea typeface="+mn-ea"/>
                        </a:rPr>
                        <a:t>年度</a:t>
                      </a:r>
                      <a:r>
                        <a:rPr kumimoji="1" lang="en-US" altLang="ja-JP" sz="1300" dirty="0">
                          <a:latin typeface="+mn-lt"/>
                          <a:ea typeface="+mn-ea"/>
                        </a:rPr>
                        <a:t>	</a:t>
                      </a:r>
                      <a:r>
                        <a:rPr kumimoji="1" lang="en-US" altLang="ja-JP" sz="1300" dirty="0">
                          <a:solidFill>
                            <a:schemeClr val="tx1"/>
                          </a:solidFill>
                          <a:latin typeface="+mn-lt"/>
                          <a:ea typeface="+mn-ea"/>
                        </a:rPr>
                        <a:t> 4</a:t>
                      </a:r>
                      <a:r>
                        <a:rPr kumimoji="1" lang="ja-JP" altLang="en-US" sz="1300" dirty="0">
                          <a:solidFill>
                            <a:schemeClr val="tx1"/>
                          </a:solidFill>
                          <a:latin typeface="+mn-lt"/>
                          <a:ea typeface="+mn-ea"/>
                        </a:rPr>
                        <a:t>件</a:t>
                      </a:r>
                      <a:endParaRPr kumimoji="1" lang="en-US" altLang="ja-JP" sz="1300" dirty="0">
                        <a:solidFill>
                          <a:schemeClr val="tx1"/>
                        </a:solidFill>
                        <a:latin typeface="+mn-lt"/>
                        <a:ea typeface="+mn-ea"/>
                      </a:endParaRPr>
                    </a:p>
                    <a:p>
                      <a:pPr marL="72000" indent="-457200" algn="l">
                        <a:lnSpc>
                          <a:spcPct val="100000"/>
                        </a:lnSpc>
                      </a:pPr>
                      <a:r>
                        <a:rPr kumimoji="1" lang="ja-JP" altLang="en-US" sz="1300" dirty="0">
                          <a:solidFill>
                            <a:schemeClr val="tx1"/>
                          </a:solidFill>
                          <a:latin typeface="+mn-lt"/>
                          <a:ea typeface="+mn-ea"/>
                        </a:rPr>
                        <a:t>・</a:t>
                      </a:r>
                      <a:r>
                        <a:rPr kumimoji="1" lang="en-US" altLang="ja-JP" sz="1300" dirty="0">
                          <a:solidFill>
                            <a:schemeClr val="tx1"/>
                          </a:solidFill>
                          <a:latin typeface="+mn-lt"/>
                          <a:ea typeface="+mn-ea"/>
                        </a:rPr>
                        <a:t>2017</a:t>
                      </a:r>
                      <a:r>
                        <a:rPr kumimoji="1" lang="ja-JP" altLang="en-US" sz="1300" dirty="0">
                          <a:solidFill>
                            <a:schemeClr val="tx1"/>
                          </a:solidFill>
                          <a:latin typeface="+mn-lt"/>
                          <a:ea typeface="+mn-ea"/>
                        </a:rPr>
                        <a:t>年度</a:t>
                      </a:r>
                      <a:r>
                        <a:rPr kumimoji="1" lang="en-US" altLang="ja-JP" sz="1300" dirty="0">
                          <a:solidFill>
                            <a:schemeClr val="tx1"/>
                          </a:solidFill>
                          <a:latin typeface="+mn-lt"/>
                          <a:ea typeface="+mn-ea"/>
                        </a:rPr>
                        <a:t>	12</a:t>
                      </a:r>
                      <a:r>
                        <a:rPr kumimoji="1" lang="ja-JP" altLang="en-US" sz="1300" dirty="0">
                          <a:solidFill>
                            <a:schemeClr val="tx1"/>
                          </a:solidFill>
                          <a:latin typeface="+mn-lt"/>
                          <a:ea typeface="+mn-ea"/>
                        </a:rPr>
                        <a:t>件（</a:t>
                      </a:r>
                      <a:r>
                        <a:rPr kumimoji="1" lang="en-US" altLang="ja-JP" sz="1300" dirty="0">
                          <a:solidFill>
                            <a:schemeClr val="tx1"/>
                          </a:solidFill>
                          <a:latin typeface="+mn-lt"/>
                          <a:ea typeface="+mn-ea"/>
                        </a:rPr>
                        <a:t>1</a:t>
                      </a:r>
                      <a:r>
                        <a:rPr kumimoji="1" lang="ja-JP" altLang="en-US" sz="1300" dirty="0">
                          <a:solidFill>
                            <a:schemeClr val="tx1"/>
                          </a:solidFill>
                          <a:latin typeface="+mn-lt"/>
                          <a:ea typeface="+mn-ea"/>
                        </a:rPr>
                        <a:t>件）</a:t>
                      </a:r>
                      <a:endParaRPr kumimoji="1" lang="en-US" altLang="ja-JP" sz="1300" dirty="0">
                        <a:solidFill>
                          <a:schemeClr val="tx1"/>
                        </a:solidFill>
                        <a:latin typeface="+mn-lt"/>
                        <a:ea typeface="+mn-ea"/>
                      </a:endParaRPr>
                    </a:p>
                    <a:p>
                      <a:pPr marL="72000" marR="0" lvl="0" indent="-457200" algn="l" defTabSz="914400" rtl="0" eaLnBrk="1" fontAlgn="auto" latinLnBrk="0" hangingPunct="1">
                        <a:lnSpc>
                          <a:spcPct val="100000"/>
                        </a:lnSpc>
                        <a:spcBef>
                          <a:spcPts val="0"/>
                        </a:spcBef>
                        <a:spcAft>
                          <a:spcPts val="0"/>
                        </a:spcAft>
                        <a:buClrTx/>
                        <a:buSzTx/>
                        <a:buFontTx/>
                        <a:buNone/>
                        <a:tabLst/>
                        <a:defRPr/>
                      </a:pPr>
                      <a:r>
                        <a:rPr kumimoji="1" lang="ja-JP" altLang="en-US" sz="1300" dirty="0">
                          <a:solidFill>
                            <a:schemeClr val="tx1"/>
                          </a:solidFill>
                          <a:latin typeface="+mn-lt"/>
                          <a:ea typeface="+mn-ea"/>
                        </a:rPr>
                        <a:t>・</a:t>
                      </a:r>
                      <a:r>
                        <a:rPr kumimoji="1" lang="en-US" altLang="ja-JP" sz="1300" dirty="0">
                          <a:solidFill>
                            <a:schemeClr val="tx1"/>
                          </a:solidFill>
                          <a:latin typeface="+mn-lt"/>
                          <a:ea typeface="+mn-ea"/>
                        </a:rPr>
                        <a:t>2018</a:t>
                      </a:r>
                      <a:r>
                        <a:rPr kumimoji="1" lang="ja-JP" altLang="en-US" sz="1300" dirty="0">
                          <a:solidFill>
                            <a:schemeClr val="tx1"/>
                          </a:solidFill>
                          <a:latin typeface="+mn-lt"/>
                          <a:ea typeface="+mn-ea"/>
                        </a:rPr>
                        <a:t>年度</a:t>
                      </a:r>
                      <a:r>
                        <a:rPr kumimoji="1" lang="en-US" altLang="ja-JP" sz="1300" dirty="0">
                          <a:solidFill>
                            <a:schemeClr val="tx1"/>
                          </a:solidFill>
                          <a:latin typeface="+mn-lt"/>
                          <a:ea typeface="+mn-ea"/>
                        </a:rPr>
                        <a:t>	</a:t>
                      </a:r>
                      <a:r>
                        <a:rPr kumimoji="1" lang="ja-JP" altLang="en-US" sz="1300" dirty="0">
                          <a:solidFill>
                            <a:schemeClr val="tx1"/>
                          </a:solidFill>
                          <a:latin typeface="+mn-lt"/>
                          <a:ea typeface="+mn-ea"/>
                        </a:rPr>
                        <a:t> </a:t>
                      </a:r>
                      <a:r>
                        <a:rPr kumimoji="1" lang="en-US" altLang="ja-JP" sz="1300" dirty="0">
                          <a:solidFill>
                            <a:schemeClr val="tx1"/>
                          </a:solidFill>
                          <a:latin typeface="+mn-lt"/>
                          <a:ea typeface="+mn-ea"/>
                        </a:rPr>
                        <a:t>9</a:t>
                      </a:r>
                      <a:r>
                        <a:rPr kumimoji="1" lang="ja-JP" altLang="en-US" sz="1300" dirty="0">
                          <a:solidFill>
                            <a:schemeClr val="tx1"/>
                          </a:solidFill>
                          <a:latin typeface="+mn-lt"/>
                          <a:ea typeface="+mn-ea"/>
                        </a:rPr>
                        <a:t>件 （</a:t>
                      </a:r>
                      <a:r>
                        <a:rPr kumimoji="1" lang="en-US" altLang="ja-JP" sz="1300" dirty="0">
                          <a:solidFill>
                            <a:schemeClr val="tx1"/>
                          </a:solidFill>
                          <a:latin typeface="+mn-lt"/>
                          <a:ea typeface="+mn-ea"/>
                        </a:rPr>
                        <a:t>1</a:t>
                      </a:r>
                      <a:r>
                        <a:rPr kumimoji="1" lang="ja-JP" altLang="en-US" sz="1300" dirty="0">
                          <a:solidFill>
                            <a:schemeClr val="tx1"/>
                          </a:solidFill>
                          <a:latin typeface="+mn-lt"/>
                          <a:ea typeface="+mn-ea"/>
                        </a:rPr>
                        <a:t>件）</a:t>
                      </a:r>
                      <a:endParaRPr kumimoji="1" lang="en-US" altLang="ja-JP" sz="1300" dirty="0">
                        <a:solidFill>
                          <a:schemeClr val="tx1"/>
                        </a:solidFill>
                        <a:latin typeface="+mn-lt"/>
                        <a:ea typeface="+mn-ea"/>
                      </a:endParaRPr>
                    </a:p>
                    <a:p>
                      <a:pPr marL="72000" marR="0" lvl="0" indent="-457200" algn="l" defTabSz="914400" rtl="0" eaLnBrk="1" fontAlgn="auto" latinLnBrk="0" hangingPunct="1">
                        <a:lnSpc>
                          <a:spcPct val="100000"/>
                        </a:lnSpc>
                        <a:spcBef>
                          <a:spcPts val="0"/>
                        </a:spcBef>
                        <a:spcAft>
                          <a:spcPts val="0"/>
                        </a:spcAft>
                        <a:buClrTx/>
                        <a:buSzTx/>
                        <a:buFontTx/>
                        <a:buNone/>
                        <a:tabLst/>
                        <a:defRPr/>
                      </a:pPr>
                      <a:r>
                        <a:rPr kumimoji="1" lang="ja-JP" altLang="en-US" sz="1300" dirty="0">
                          <a:solidFill>
                            <a:schemeClr val="tx1"/>
                          </a:solidFill>
                          <a:latin typeface="+mn-lt"/>
                          <a:ea typeface="+mn-ea"/>
                        </a:rPr>
                        <a:t>・</a:t>
                      </a:r>
                      <a:r>
                        <a:rPr kumimoji="1" lang="en-US" altLang="ja-JP" sz="1300" dirty="0">
                          <a:solidFill>
                            <a:schemeClr val="tx1"/>
                          </a:solidFill>
                          <a:latin typeface="+mn-lt"/>
                          <a:ea typeface="+mn-ea"/>
                        </a:rPr>
                        <a:t>2019</a:t>
                      </a:r>
                      <a:r>
                        <a:rPr kumimoji="1" lang="ja-JP" altLang="en-US" sz="1300" dirty="0" smtClean="0">
                          <a:solidFill>
                            <a:schemeClr val="tx1"/>
                          </a:solidFill>
                          <a:latin typeface="+mn-lt"/>
                          <a:ea typeface="+mn-ea"/>
                        </a:rPr>
                        <a:t>年度</a:t>
                      </a:r>
                      <a:r>
                        <a:rPr kumimoji="1" lang="en-US" altLang="ja-JP" sz="1300" baseline="0" dirty="0" smtClean="0">
                          <a:solidFill>
                            <a:schemeClr val="tx1"/>
                          </a:solidFill>
                          <a:latin typeface="+mn-lt"/>
                          <a:ea typeface="+mn-ea"/>
                        </a:rPr>
                        <a:t>   </a:t>
                      </a:r>
                      <a:r>
                        <a:rPr kumimoji="1" lang="en-US" altLang="ja-JP" sz="1300" dirty="0" smtClean="0">
                          <a:solidFill>
                            <a:schemeClr val="tx1"/>
                          </a:solidFill>
                          <a:latin typeface="+mn-lt"/>
                          <a:ea typeface="+mn-ea"/>
                        </a:rPr>
                        <a:t>10</a:t>
                      </a:r>
                      <a:r>
                        <a:rPr kumimoji="1" lang="ja-JP" altLang="en-US" sz="1300" dirty="0" smtClean="0">
                          <a:solidFill>
                            <a:schemeClr val="tx1"/>
                          </a:solidFill>
                          <a:latin typeface="+mn-lt"/>
                          <a:ea typeface="+mn-ea"/>
                        </a:rPr>
                        <a:t>件 </a:t>
                      </a:r>
                      <a:r>
                        <a:rPr kumimoji="1" lang="ja-JP" altLang="en-US" sz="1300" dirty="0">
                          <a:solidFill>
                            <a:schemeClr val="tx1"/>
                          </a:solidFill>
                          <a:latin typeface="+mn-lt"/>
                          <a:ea typeface="+mn-ea"/>
                        </a:rPr>
                        <a:t>（</a:t>
                      </a:r>
                      <a:r>
                        <a:rPr kumimoji="1" lang="en-US" altLang="ja-JP" sz="1300" dirty="0">
                          <a:solidFill>
                            <a:schemeClr val="tx1"/>
                          </a:solidFill>
                          <a:latin typeface="+mn-lt"/>
                          <a:ea typeface="+mn-ea"/>
                        </a:rPr>
                        <a:t>2</a:t>
                      </a:r>
                      <a:r>
                        <a:rPr kumimoji="1" lang="ja-JP" altLang="en-US" sz="1300" dirty="0">
                          <a:solidFill>
                            <a:schemeClr val="tx1"/>
                          </a:solidFill>
                          <a:latin typeface="+mn-lt"/>
                          <a:ea typeface="+mn-ea"/>
                        </a:rPr>
                        <a:t>件）</a:t>
                      </a:r>
                      <a:endParaRPr kumimoji="1" lang="en-US" altLang="ja-JP" sz="1300" dirty="0">
                        <a:solidFill>
                          <a:schemeClr val="tx1"/>
                        </a:solidFill>
                        <a:latin typeface="+mn-lt"/>
                        <a:ea typeface="+mn-ea"/>
                      </a:endParaRPr>
                    </a:p>
                    <a:p>
                      <a:pPr marL="72000" marR="0" lvl="0" indent="-457200" algn="l" defTabSz="914400" rtl="0" eaLnBrk="1" fontAlgn="auto" latinLnBrk="0" hangingPunct="1">
                        <a:lnSpc>
                          <a:spcPct val="100000"/>
                        </a:lnSpc>
                        <a:spcBef>
                          <a:spcPts val="0"/>
                        </a:spcBef>
                        <a:spcAft>
                          <a:spcPts val="0"/>
                        </a:spcAft>
                        <a:buClrTx/>
                        <a:buSzTx/>
                        <a:buFontTx/>
                        <a:buNone/>
                        <a:tabLst/>
                        <a:defRPr/>
                      </a:pPr>
                      <a:r>
                        <a:rPr kumimoji="1" lang="ja-JP" altLang="en-US" sz="1300" dirty="0">
                          <a:solidFill>
                            <a:schemeClr val="tx1"/>
                          </a:solidFill>
                          <a:latin typeface="+mn-lt"/>
                          <a:ea typeface="+mn-ea"/>
                        </a:rPr>
                        <a:t>・</a:t>
                      </a:r>
                      <a:r>
                        <a:rPr kumimoji="1" lang="en-US" altLang="ja-JP" sz="1300" dirty="0">
                          <a:solidFill>
                            <a:schemeClr val="tx1"/>
                          </a:solidFill>
                          <a:latin typeface="+mn-lt"/>
                          <a:ea typeface="+mn-ea"/>
                        </a:rPr>
                        <a:t>2020</a:t>
                      </a:r>
                      <a:r>
                        <a:rPr kumimoji="1" lang="ja-JP" altLang="en-US" sz="1300" dirty="0">
                          <a:solidFill>
                            <a:schemeClr val="tx1"/>
                          </a:solidFill>
                          <a:latin typeface="+mn-lt"/>
                          <a:ea typeface="+mn-ea"/>
                        </a:rPr>
                        <a:t>年度</a:t>
                      </a:r>
                      <a:r>
                        <a:rPr kumimoji="1" lang="en-US" altLang="ja-JP" sz="1300" dirty="0">
                          <a:solidFill>
                            <a:schemeClr val="tx1"/>
                          </a:solidFill>
                          <a:latin typeface="+mn-lt"/>
                          <a:ea typeface="+mn-ea"/>
                        </a:rPr>
                        <a:t>	 </a:t>
                      </a:r>
                      <a:r>
                        <a:rPr kumimoji="1" lang="en-US" altLang="ja-JP" sz="1300" dirty="0" smtClean="0">
                          <a:solidFill>
                            <a:schemeClr val="tx1"/>
                          </a:solidFill>
                          <a:latin typeface="+mn-lt"/>
                          <a:ea typeface="+mn-ea"/>
                        </a:rPr>
                        <a:t>5</a:t>
                      </a:r>
                      <a:r>
                        <a:rPr kumimoji="1" lang="ja-JP" altLang="en-US" sz="1300" dirty="0" smtClean="0">
                          <a:solidFill>
                            <a:schemeClr val="tx1"/>
                          </a:solidFill>
                          <a:latin typeface="+mn-lt"/>
                          <a:ea typeface="+mn-ea"/>
                        </a:rPr>
                        <a:t>件</a:t>
                      </a:r>
                      <a:endParaRPr kumimoji="1" lang="en-US" altLang="ja-JP" sz="1300" dirty="0">
                        <a:solidFill>
                          <a:schemeClr val="tx1"/>
                        </a:solidFill>
                        <a:latin typeface="+mn-lt"/>
                        <a:ea typeface="+mn-ea"/>
                      </a:endParaRPr>
                    </a:p>
                    <a:p>
                      <a:pPr marL="72000" marR="0" lvl="0" indent="-457200" algn="l" defTabSz="914400" rtl="0" eaLnBrk="1" fontAlgn="auto" latinLnBrk="0" hangingPunct="1">
                        <a:lnSpc>
                          <a:spcPct val="100000"/>
                        </a:lnSpc>
                        <a:spcBef>
                          <a:spcPts val="0"/>
                        </a:spcBef>
                        <a:spcAft>
                          <a:spcPts val="0"/>
                        </a:spcAft>
                        <a:buClrTx/>
                        <a:buSzTx/>
                        <a:buFontTx/>
                        <a:buNone/>
                        <a:tabLst/>
                        <a:defRPr/>
                      </a:pPr>
                      <a:r>
                        <a:rPr kumimoji="1" lang="ja-JP" altLang="en-US" sz="1300" dirty="0">
                          <a:solidFill>
                            <a:schemeClr val="tx1"/>
                          </a:solidFill>
                          <a:latin typeface="+mn-lt"/>
                          <a:ea typeface="+mn-ea"/>
                        </a:rPr>
                        <a:t>・</a:t>
                      </a:r>
                      <a:r>
                        <a:rPr kumimoji="1" lang="en-US" altLang="ja-JP" sz="1300" dirty="0">
                          <a:solidFill>
                            <a:schemeClr val="tx1"/>
                          </a:solidFill>
                          <a:latin typeface="+mn-lt"/>
                          <a:ea typeface="+mn-ea"/>
                        </a:rPr>
                        <a:t>2021</a:t>
                      </a:r>
                      <a:r>
                        <a:rPr kumimoji="1" lang="ja-JP" altLang="en-US" sz="1300" dirty="0">
                          <a:solidFill>
                            <a:schemeClr val="tx1"/>
                          </a:solidFill>
                          <a:latin typeface="+mn-lt"/>
                          <a:ea typeface="+mn-ea"/>
                        </a:rPr>
                        <a:t>年度</a:t>
                      </a:r>
                      <a:r>
                        <a:rPr kumimoji="1" lang="en-US" altLang="ja-JP" sz="1300" dirty="0">
                          <a:solidFill>
                            <a:schemeClr val="tx1"/>
                          </a:solidFill>
                          <a:latin typeface="+mn-lt"/>
                          <a:ea typeface="+mn-ea"/>
                        </a:rPr>
                        <a:t>	</a:t>
                      </a:r>
                      <a:r>
                        <a:rPr kumimoji="1" lang="ja-JP" altLang="en-US" sz="1300" dirty="0">
                          <a:solidFill>
                            <a:schemeClr val="tx1"/>
                          </a:solidFill>
                          <a:latin typeface="+mn-lt"/>
                          <a:ea typeface="+mn-ea"/>
                        </a:rPr>
                        <a:t> </a:t>
                      </a:r>
                      <a:r>
                        <a:rPr kumimoji="1" lang="en-US" altLang="ja-JP" sz="1300" dirty="0">
                          <a:solidFill>
                            <a:schemeClr val="tx1"/>
                          </a:solidFill>
                          <a:latin typeface="+mn-lt"/>
                          <a:ea typeface="+mn-ea"/>
                        </a:rPr>
                        <a:t>9</a:t>
                      </a:r>
                      <a:r>
                        <a:rPr kumimoji="1" lang="ja-JP" altLang="en-US" sz="1300" dirty="0">
                          <a:solidFill>
                            <a:schemeClr val="tx1"/>
                          </a:solidFill>
                          <a:latin typeface="+mn-lt"/>
                          <a:ea typeface="+mn-ea"/>
                        </a:rPr>
                        <a:t>件 （</a:t>
                      </a:r>
                      <a:r>
                        <a:rPr kumimoji="1" lang="en-US" altLang="ja-JP" sz="1300" dirty="0">
                          <a:solidFill>
                            <a:schemeClr val="tx1"/>
                          </a:solidFill>
                          <a:latin typeface="+mn-lt"/>
                          <a:ea typeface="+mn-ea"/>
                        </a:rPr>
                        <a:t>1</a:t>
                      </a:r>
                      <a:r>
                        <a:rPr kumimoji="1" lang="ja-JP" altLang="en-US" sz="1300" dirty="0">
                          <a:solidFill>
                            <a:schemeClr val="tx1"/>
                          </a:solidFill>
                          <a:latin typeface="+mn-lt"/>
                          <a:ea typeface="+mn-ea"/>
                        </a:rPr>
                        <a:t>件）</a:t>
                      </a:r>
                      <a:endParaRPr kumimoji="1" lang="en-US" altLang="ja-JP" sz="1300" dirty="0">
                        <a:solidFill>
                          <a:schemeClr val="tx1"/>
                        </a:solidFill>
                        <a:latin typeface="+mn-lt"/>
                        <a:ea typeface="+mn-ea"/>
                      </a:endParaRPr>
                    </a:p>
                    <a:p>
                      <a:pPr marL="72000" indent="-457200" algn="l">
                        <a:lnSpc>
                          <a:spcPct val="100000"/>
                        </a:lnSpc>
                      </a:pPr>
                      <a:endParaRPr kumimoji="1" lang="en-US" altLang="ja-JP" sz="1300" dirty="0">
                        <a:solidFill>
                          <a:schemeClr val="tx1"/>
                        </a:solidFill>
                        <a:latin typeface="+mn-lt"/>
                        <a:ea typeface="+mn-ea"/>
                      </a:endParaRPr>
                    </a:p>
                    <a:p>
                      <a:pPr marL="72000" indent="-457200" algn="l">
                        <a:lnSpc>
                          <a:spcPct val="100000"/>
                        </a:lnSpc>
                      </a:pPr>
                      <a:r>
                        <a:rPr lang="ja-JP" altLang="en-US" sz="1300" dirty="0">
                          <a:solidFill>
                            <a:schemeClr val="tx1"/>
                          </a:solidFill>
                          <a:latin typeface="+mn-lt"/>
                          <a:ea typeface="+mn-ea"/>
                        </a:rPr>
                        <a:t>（　）はそのうち府市合同実績を示す</a:t>
                      </a:r>
                      <a:endParaRPr lang="en-US" altLang="ja-JP" sz="1300" dirty="0">
                        <a:solidFill>
                          <a:schemeClr val="tx1"/>
                        </a:solidFill>
                        <a:latin typeface="+mn-lt"/>
                        <a:ea typeface="+mn-ea"/>
                      </a:endParaRPr>
                    </a:p>
                    <a:p>
                      <a:pPr marL="72000" indent="-457200" algn="l">
                        <a:lnSpc>
                          <a:spcPct val="100000"/>
                        </a:lnSpc>
                      </a:pPr>
                      <a:endParaRPr lang="en-US" altLang="ja-JP" sz="1300" dirty="0">
                        <a:solidFill>
                          <a:schemeClr val="tx1"/>
                        </a:solidFill>
                        <a:latin typeface="+mn-lt"/>
                        <a:ea typeface="+mn-ea"/>
                      </a:endParaRPr>
                    </a:p>
                    <a:p>
                      <a:pPr marL="72000" indent="-457200" algn="l">
                        <a:lnSpc>
                          <a:spcPct val="100000"/>
                        </a:lnSpc>
                      </a:pPr>
                      <a:r>
                        <a:rPr lang="ja-JP" altLang="en-US" sz="1300" dirty="0">
                          <a:solidFill>
                            <a:schemeClr val="tx1"/>
                          </a:solidFill>
                          <a:latin typeface="+mn-lt"/>
                          <a:ea typeface="+mn-ea"/>
                        </a:rPr>
                        <a:t>・職員向けに留意事項を整理した「マーケットサウンディング</a:t>
                      </a:r>
                      <a:r>
                        <a:rPr lang="en-US" altLang="ja-JP" sz="1300" dirty="0">
                          <a:solidFill>
                            <a:schemeClr val="tx1"/>
                          </a:solidFill>
                          <a:latin typeface="+mn-lt"/>
                          <a:ea typeface="+mn-ea"/>
                        </a:rPr>
                        <a:t>『</a:t>
                      </a:r>
                      <a:r>
                        <a:rPr lang="ja-JP" altLang="en-US" sz="1300" dirty="0">
                          <a:solidFill>
                            <a:schemeClr val="tx1"/>
                          </a:solidFill>
                          <a:latin typeface="+mn-lt"/>
                          <a:ea typeface="+mn-ea"/>
                        </a:rPr>
                        <a:t>官民対話</a:t>
                      </a:r>
                      <a:r>
                        <a:rPr lang="en-US" altLang="ja-JP" sz="1300" dirty="0">
                          <a:solidFill>
                            <a:schemeClr val="tx1"/>
                          </a:solidFill>
                          <a:latin typeface="+mn-lt"/>
                          <a:ea typeface="+mn-ea"/>
                        </a:rPr>
                        <a:t>』</a:t>
                      </a:r>
                      <a:r>
                        <a:rPr lang="ja-JP" altLang="en-US" sz="1300" dirty="0">
                          <a:solidFill>
                            <a:schemeClr val="tx1"/>
                          </a:solidFill>
                          <a:latin typeface="+mn-lt"/>
                          <a:ea typeface="+mn-ea"/>
                        </a:rPr>
                        <a:t>のポイント」を策定（</a:t>
                      </a:r>
                      <a:r>
                        <a:rPr lang="en-US" altLang="ja-JP" sz="1300" dirty="0">
                          <a:solidFill>
                            <a:schemeClr val="tx1"/>
                          </a:solidFill>
                          <a:latin typeface="+mn-lt"/>
                          <a:ea typeface="+mn-ea"/>
                        </a:rPr>
                        <a:t>2019</a:t>
                      </a:r>
                      <a:r>
                        <a:rPr lang="ja-JP" altLang="en-US" sz="1300" dirty="0">
                          <a:solidFill>
                            <a:schemeClr val="tx1"/>
                          </a:solidFill>
                          <a:latin typeface="+mn-lt"/>
                          <a:ea typeface="+mn-ea"/>
                        </a:rPr>
                        <a:t>年</a:t>
                      </a:r>
                      <a:r>
                        <a:rPr lang="en-US" altLang="ja-JP" sz="1300" dirty="0">
                          <a:solidFill>
                            <a:schemeClr val="tx1"/>
                          </a:solidFill>
                          <a:latin typeface="+mn-lt"/>
                          <a:ea typeface="+mn-ea"/>
                        </a:rPr>
                        <a:t>5</a:t>
                      </a:r>
                      <a:r>
                        <a:rPr lang="ja-JP" altLang="en-US" sz="1300" dirty="0">
                          <a:solidFill>
                            <a:schemeClr val="tx1"/>
                          </a:solidFill>
                          <a:latin typeface="+mn-lt"/>
                          <a:ea typeface="+mn-ea"/>
                        </a:rPr>
                        <a:t>月）</a:t>
                      </a:r>
                      <a:endParaRPr lang="en-US" altLang="ja-JP" sz="1300" dirty="0">
                        <a:solidFill>
                          <a:schemeClr val="tx1"/>
                        </a:solidFill>
                        <a:latin typeface="+mn-lt"/>
                        <a:ea typeface="+mn-ea"/>
                      </a:endParaRPr>
                    </a:p>
                  </a:txBody>
                  <a:tcPr>
                    <a:lnL w="12700" cap="flat" cmpd="sng" algn="ctr">
                      <a:solidFill>
                        <a:schemeClr val="tx1"/>
                      </a:solidFill>
                      <a:prstDash val="sysDash"/>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72000" indent="-457200" algn="l">
                        <a:lnSpc>
                          <a:spcPct val="100000"/>
                        </a:lnSpc>
                      </a:pPr>
                      <a:r>
                        <a:rPr kumimoji="1" lang="ja-JP" altLang="en-US" sz="1300" dirty="0">
                          <a:latin typeface="+mn-lt"/>
                          <a:ea typeface="+mn-ea"/>
                        </a:rPr>
                        <a:t>　公平性と透明性を担保しつつ、事業の実施前に、幅広く企業等の提案・意見を募集し、公募内容等に反映。</a:t>
                      </a:r>
                      <a:endParaRPr kumimoji="1" lang="ja-JP" altLang="en-US" sz="1300" dirty="0">
                        <a:solidFill>
                          <a:schemeClr val="tx1"/>
                        </a:solidFill>
                        <a:latin typeface="+mn-lt"/>
                        <a:ea typeface="+mn-ea"/>
                      </a:endParaRPr>
                    </a:p>
                  </a:txBody>
                  <a:tcPr>
                    <a:lnL w="12700" cap="flat" cmpd="sng" algn="ctr">
                      <a:solidFill>
                        <a:schemeClr val="tx1"/>
                      </a:solidFill>
                      <a:prstDash val="sysDash"/>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bl>
          </a:graphicData>
        </a:graphic>
      </p:graphicFrame>
    </p:spTree>
    <p:extLst>
      <p:ext uri="{BB962C8B-B14F-4D97-AF65-F5344CB8AC3E}">
        <p14:creationId xmlns:p14="http://schemas.microsoft.com/office/powerpoint/2010/main" val="344471588"/>
      </p:ext>
    </p:extLst>
  </p:cSld>
  <p:clrMapOvr>
    <a:masterClrMapping/>
  </p:clrMapOvr>
</p:sld>
</file>

<file path=ppt/slides/slide1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テキスト ボックス 8"/>
          <p:cNvSpPr txBox="1"/>
          <p:nvPr/>
        </p:nvSpPr>
        <p:spPr>
          <a:xfrm>
            <a:off x="0" y="-27384"/>
            <a:ext cx="7200000" cy="461665"/>
          </a:xfrm>
          <a:prstGeom prst="rect">
            <a:avLst/>
          </a:prstGeom>
          <a:solidFill>
            <a:srgbClr val="0070C0"/>
          </a:solidFill>
        </p:spPr>
        <p:txBody>
          <a:bodyPr wrap="square" rtlCol="0">
            <a:spAutoFit/>
          </a:bodyPr>
          <a:lstStyle/>
          <a:p>
            <a:r>
              <a:rPr lang="en-US" altLang="ja-JP" sz="2400" b="1" u="sng" dirty="0">
                <a:solidFill>
                  <a:schemeClr val="bg1"/>
                </a:solidFill>
                <a:latin typeface="BIZ UDゴシック" panose="020B0400000000000000" pitchFamily="49" charset="-128"/>
                <a:ea typeface="BIZ UDゴシック" panose="020B0400000000000000" pitchFamily="49" charset="-128"/>
              </a:rPr>
              <a:t>Ⅱ【</a:t>
            </a:r>
            <a:r>
              <a:rPr lang="ja-JP" altLang="en-US" sz="2400" b="1" u="sng" dirty="0">
                <a:solidFill>
                  <a:schemeClr val="bg1"/>
                </a:solidFill>
                <a:latin typeface="BIZ UDゴシック" panose="020B0400000000000000" pitchFamily="49" charset="-128"/>
                <a:ea typeface="BIZ UDゴシック" panose="020B0400000000000000" pitchFamily="49" charset="-128"/>
              </a:rPr>
              <a:t>公民連携の推進</a:t>
            </a:r>
            <a:r>
              <a:rPr lang="en-US" altLang="ja-JP" sz="2400" b="1" u="sng" dirty="0">
                <a:solidFill>
                  <a:schemeClr val="bg1"/>
                </a:solidFill>
                <a:latin typeface="BIZ UDゴシック" panose="020B0400000000000000" pitchFamily="49" charset="-128"/>
                <a:ea typeface="BIZ UDゴシック" panose="020B0400000000000000" pitchFamily="49" charset="-128"/>
              </a:rPr>
              <a:t>】</a:t>
            </a:r>
            <a:r>
              <a:rPr lang="ja-JP" altLang="en-US" sz="2400" b="1" u="sng" dirty="0" smtClean="0">
                <a:solidFill>
                  <a:schemeClr val="bg1"/>
                </a:solidFill>
                <a:latin typeface="BIZ UDゴシック" panose="020B0400000000000000" pitchFamily="49" charset="-128"/>
                <a:ea typeface="BIZ UDゴシック" panose="020B0400000000000000" pitchFamily="49" charset="-128"/>
              </a:rPr>
              <a:t>（</a:t>
            </a:r>
            <a:r>
              <a:rPr lang="en-US" altLang="ja-JP" sz="2400" b="1" u="sng" dirty="0" smtClean="0">
                <a:solidFill>
                  <a:schemeClr val="bg1"/>
                </a:solidFill>
                <a:latin typeface="BIZ UDゴシック" panose="020B0400000000000000" pitchFamily="49" charset="-128"/>
                <a:ea typeface="BIZ UDゴシック" panose="020B0400000000000000" pitchFamily="49" charset="-128"/>
              </a:rPr>
              <a:t>13</a:t>
            </a:r>
            <a:r>
              <a:rPr lang="ja-JP" altLang="en-US" sz="2400" b="1" u="sng" dirty="0" smtClean="0">
                <a:solidFill>
                  <a:schemeClr val="bg1"/>
                </a:solidFill>
                <a:latin typeface="BIZ UDゴシック" panose="020B0400000000000000" pitchFamily="49" charset="-128"/>
                <a:ea typeface="BIZ UDゴシック" panose="020B0400000000000000" pitchFamily="49" charset="-128"/>
              </a:rPr>
              <a:t>）</a:t>
            </a:r>
            <a:r>
              <a:rPr lang="ja-JP" altLang="en-US" sz="2400" b="1" u="sng" dirty="0">
                <a:solidFill>
                  <a:schemeClr val="bg1"/>
                </a:solidFill>
                <a:latin typeface="BIZ UDゴシック" panose="020B0400000000000000" pitchFamily="49" charset="-128"/>
                <a:ea typeface="BIZ UDゴシック" panose="020B0400000000000000" pitchFamily="49" charset="-128"/>
              </a:rPr>
              <a:t>企業等との連携</a:t>
            </a:r>
          </a:p>
        </p:txBody>
      </p:sp>
      <p:sp>
        <p:nvSpPr>
          <p:cNvPr id="8" name="角丸四角形 7">
            <a:extLst>
              <a:ext uri="{FF2B5EF4-FFF2-40B4-BE49-F238E27FC236}">
                <a16:creationId xmlns:a16="http://schemas.microsoft.com/office/drawing/2014/main" id="{03C11E1D-58BF-5B8F-86EE-EADF27B57A16}"/>
              </a:ext>
            </a:extLst>
          </p:cNvPr>
          <p:cNvSpPr/>
          <p:nvPr/>
        </p:nvSpPr>
        <p:spPr>
          <a:xfrm>
            <a:off x="6516214" y="3535463"/>
            <a:ext cx="2207417" cy="1659827"/>
          </a:xfrm>
          <a:prstGeom prst="roundRect">
            <a:avLst>
              <a:gd name="adj" fmla="val 5588"/>
            </a:avLst>
          </a:prstGeom>
          <a:solidFill>
            <a:srgbClr val="05E0DB">
              <a:lumMod val="60000"/>
              <a:lumOff val="40000"/>
              <a:alpha val="50000"/>
            </a:srgbClr>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1" name="角丸四角形 10">
            <a:extLst>
              <a:ext uri="{FF2B5EF4-FFF2-40B4-BE49-F238E27FC236}">
                <a16:creationId xmlns:a16="http://schemas.microsoft.com/office/drawing/2014/main" id="{03C11E1D-58BF-5B8F-86EE-EADF27B57A16}"/>
              </a:ext>
            </a:extLst>
          </p:cNvPr>
          <p:cNvSpPr/>
          <p:nvPr/>
        </p:nvSpPr>
        <p:spPr>
          <a:xfrm>
            <a:off x="6516215" y="1563100"/>
            <a:ext cx="2207417" cy="1505860"/>
          </a:xfrm>
          <a:prstGeom prst="roundRect">
            <a:avLst>
              <a:gd name="adj" fmla="val 5588"/>
            </a:avLst>
          </a:prstGeom>
          <a:solidFill>
            <a:srgbClr val="05E0DB">
              <a:lumMod val="60000"/>
              <a:lumOff val="40000"/>
              <a:alpha val="50000"/>
            </a:srgbClr>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155</a:t>
            </a:fld>
            <a:endParaRPr lang="ja-JP" altLang="en-US"/>
          </a:p>
        </p:txBody>
      </p:sp>
      <p:graphicFrame>
        <p:nvGraphicFramePr>
          <p:cNvPr id="12" name="表 11"/>
          <p:cNvGraphicFramePr>
            <a:graphicFrameLocks noGrp="1"/>
          </p:cNvGraphicFramePr>
          <p:nvPr>
            <p:extLst>
              <p:ext uri="{D42A27DB-BD31-4B8C-83A1-F6EECF244321}">
                <p14:modId xmlns:p14="http://schemas.microsoft.com/office/powerpoint/2010/main" val="762488548"/>
              </p:ext>
            </p:extLst>
          </p:nvPr>
        </p:nvGraphicFramePr>
        <p:xfrm>
          <a:off x="323528" y="635929"/>
          <a:ext cx="8424936" cy="5819821"/>
        </p:xfrm>
        <a:graphic>
          <a:graphicData uri="http://schemas.openxmlformats.org/drawingml/2006/table">
            <a:tbl>
              <a:tblPr firstRow="1">
                <a:tableStyleId>{5C22544A-7EE6-4342-B048-85BDC9FD1C3A}</a:tableStyleId>
              </a:tblPr>
              <a:tblGrid>
                <a:gridCol w="2106234">
                  <a:extLst>
                    <a:ext uri="{9D8B030D-6E8A-4147-A177-3AD203B41FA5}">
                      <a16:colId xmlns:a16="http://schemas.microsoft.com/office/drawing/2014/main" val="20000"/>
                    </a:ext>
                  </a:extLst>
                </a:gridCol>
                <a:gridCol w="2106234">
                  <a:extLst>
                    <a:ext uri="{9D8B030D-6E8A-4147-A177-3AD203B41FA5}">
                      <a16:colId xmlns:a16="http://schemas.microsoft.com/office/drawing/2014/main" val="20001"/>
                    </a:ext>
                  </a:extLst>
                </a:gridCol>
                <a:gridCol w="1908212">
                  <a:extLst>
                    <a:ext uri="{9D8B030D-6E8A-4147-A177-3AD203B41FA5}">
                      <a16:colId xmlns:a16="http://schemas.microsoft.com/office/drawing/2014/main" val="20002"/>
                    </a:ext>
                  </a:extLst>
                </a:gridCol>
                <a:gridCol w="2304256">
                  <a:extLst>
                    <a:ext uri="{9D8B030D-6E8A-4147-A177-3AD203B41FA5}">
                      <a16:colId xmlns:a16="http://schemas.microsoft.com/office/drawing/2014/main" val="20003"/>
                    </a:ext>
                  </a:extLst>
                </a:gridCol>
              </a:tblGrid>
              <a:tr h="306578">
                <a:tc>
                  <a:txBody>
                    <a:bodyPr/>
                    <a:lstStyle/>
                    <a:p>
                      <a:pPr algn="ctr"/>
                      <a:r>
                        <a:rPr kumimoji="1" lang="ja-JP" altLang="en-US" sz="1800" b="0" dirty="0">
                          <a:solidFill>
                            <a:schemeClr val="tx1"/>
                          </a:solidFill>
                        </a:rPr>
                        <a:t>＜</a:t>
                      </a:r>
                      <a:r>
                        <a:rPr kumimoji="1" lang="en-US" altLang="ja-JP" sz="1800" b="0" dirty="0">
                          <a:solidFill>
                            <a:schemeClr val="tx1"/>
                          </a:solidFill>
                        </a:rPr>
                        <a:t>Why</a:t>
                      </a:r>
                      <a:r>
                        <a:rPr kumimoji="1" lang="ja-JP" altLang="en-US" sz="1800" b="0" dirty="0">
                          <a:solidFill>
                            <a:schemeClr val="tx1"/>
                          </a:solidFill>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kumimoji="1" lang="ja-JP" altLang="en-US" sz="1800" b="0" dirty="0">
                          <a:solidFill>
                            <a:schemeClr val="tx1"/>
                          </a:solidFill>
                        </a:rPr>
                        <a:t>＜</a:t>
                      </a:r>
                      <a:r>
                        <a:rPr kumimoji="1" lang="en-US" altLang="ja-JP" sz="1800" b="0" dirty="0">
                          <a:solidFill>
                            <a:schemeClr val="tx1"/>
                          </a:solidFill>
                        </a:rPr>
                        <a:t>Vision</a:t>
                      </a:r>
                      <a:r>
                        <a:rPr kumimoji="1" lang="ja-JP" altLang="en-US" sz="1800" b="0" dirty="0">
                          <a:solidFill>
                            <a:schemeClr val="tx1"/>
                          </a:solidFill>
                        </a:rPr>
                        <a:t>＞</a:t>
                      </a:r>
                    </a:p>
                  </a:txBody>
                  <a:tcPr anchor="ctr">
                    <a:lnL w="12700" cap="flat" cmpd="sng" algn="ctr">
                      <a:solidFill>
                        <a:schemeClr val="tx1"/>
                      </a:solidFill>
                      <a:prstDash val="sysDash"/>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kumimoji="1" lang="ja-JP" altLang="en-US" sz="1800" b="0" dirty="0">
                          <a:solidFill>
                            <a:schemeClr val="tx1"/>
                          </a:solidFill>
                        </a:rPr>
                        <a:t>＜</a:t>
                      </a:r>
                      <a:r>
                        <a:rPr kumimoji="1" lang="en-US" altLang="ja-JP" sz="1800" b="0" dirty="0">
                          <a:solidFill>
                            <a:schemeClr val="tx1"/>
                          </a:solidFill>
                        </a:rPr>
                        <a:t>What</a:t>
                      </a:r>
                      <a:r>
                        <a:rPr kumimoji="1" lang="ja-JP" altLang="en-US" sz="1800" b="0" dirty="0">
                          <a:solidFill>
                            <a:schemeClr val="tx1"/>
                          </a:solidFill>
                        </a:rPr>
                        <a:t>＞</a:t>
                      </a:r>
                    </a:p>
                  </a:txBody>
                  <a:tcPr anchor="ctr">
                    <a:lnL w="12700" cap="flat" cmpd="sng" algn="ctr">
                      <a:solidFill>
                        <a:schemeClr val="tx1"/>
                      </a:solidFill>
                      <a:prstDash val="sysDash"/>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kumimoji="1" lang="ja-JP" altLang="en-US" sz="1800" b="0" dirty="0">
                          <a:solidFill>
                            <a:schemeClr val="tx1"/>
                          </a:solidFill>
                        </a:rPr>
                        <a:t>＜</a:t>
                      </a:r>
                      <a:r>
                        <a:rPr kumimoji="1" lang="en-US" altLang="ja-JP" sz="1800" b="0" dirty="0">
                          <a:solidFill>
                            <a:schemeClr val="tx1"/>
                          </a:solidFill>
                        </a:rPr>
                        <a:t>Outcome</a:t>
                      </a:r>
                      <a:r>
                        <a:rPr kumimoji="1" lang="ja-JP" altLang="en-US" sz="1800" b="0" dirty="0">
                          <a:solidFill>
                            <a:schemeClr val="tx1"/>
                          </a:solidFill>
                        </a:rPr>
                        <a:t>＞</a:t>
                      </a:r>
                    </a:p>
                  </a:txBody>
                  <a:tcPr anchor="ctr">
                    <a:lnL w="12700" cap="flat" cmpd="sng" algn="ctr">
                      <a:solidFill>
                        <a:schemeClr val="tx1"/>
                      </a:solidFill>
                      <a:prstDash val="sysDash"/>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5454061">
                <a:tc>
                  <a:txBody>
                    <a:bodyPr/>
                    <a:lstStyle/>
                    <a:p>
                      <a:pPr marL="72000" indent="-457200">
                        <a:lnSpc>
                          <a:spcPct val="100000"/>
                        </a:lnSpc>
                        <a:spcAft>
                          <a:spcPts val="600"/>
                        </a:spcAft>
                      </a:pPr>
                      <a:r>
                        <a:rPr lang="ja-JP" altLang="en-US" sz="1300" u="none" dirty="0">
                          <a:solidFill>
                            <a:schemeClr val="tx1"/>
                          </a:solidFill>
                          <a:latin typeface="+mn-lt"/>
                          <a:ea typeface="+mn-ea"/>
                        </a:rPr>
                        <a:t>マルチパートナーシップによる活力ある地域社会づくりを進める上で、</a:t>
                      </a:r>
                    </a:p>
                    <a:p>
                      <a:pPr marL="72000" indent="-457200">
                        <a:lnSpc>
                          <a:spcPct val="100000"/>
                        </a:lnSpc>
                        <a:spcAft>
                          <a:spcPts val="600"/>
                        </a:spcAft>
                      </a:pPr>
                      <a:r>
                        <a:rPr lang="ja-JP" altLang="en-US" sz="1300" u="none" dirty="0">
                          <a:solidFill>
                            <a:schemeClr val="tx1"/>
                          </a:solidFill>
                          <a:latin typeface="+mn-lt"/>
                          <a:ea typeface="+mn-ea"/>
                        </a:rPr>
                        <a:t>・企業側からみて本市の連携窓口が分かりにくく、また具体的な連携の取組も企業側に伝わっていない。</a:t>
                      </a:r>
                    </a:p>
                    <a:p>
                      <a:pPr marL="72000" indent="-457200">
                        <a:lnSpc>
                          <a:spcPct val="100000"/>
                        </a:lnSpc>
                        <a:spcAft>
                          <a:spcPts val="600"/>
                        </a:spcAft>
                      </a:pPr>
                      <a:r>
                        <a:rPr lang="ja-JP" altLang="en-US" sz="1300" u="none" dirty="0">
                          <a:solidFill>
                            <a:schemeClr val="tx1"/>
                          </a:solidFill>
                          <a:latin typeface="+mn-lt"/>
                          <a:ea typeface="+mn-ea"/>
                        </a:rPr>
                        <a:t>・企業等との連携協定などにより構築されたネットワークについて、十分な周知や組織的な共有ができていない。</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72000" indent="-457200">
                        <a:lnSpc>
                          <a:spcPct val="100000"/>
                        </a:lnSpc>
                        <a:spcAft>
                          <a:spcPts val="600"/>
                        </a:spcAft>
                      </a:pPr>
                      <a:r>
                        <a:rPr lang="ja-JP" altLang="en-US" sz="1300" dirty="0">
                          <a:latin typeface="+mn-lt"/>
                          <a:ea typeface="+mn-ea"/>
                        </a:rPr>
                        <a:t>・企業等との連携窓口を一元化する。</a:t>
                      </a:r>
                      <a:endParaRPr lang="en-US" altLang="ja-JP" sz="1300" dirty="0">
                        <a:latin typeface="+mn-lt"/>
                        <a:ea typeface="+mn-ea"/>
                      </a:endParaRPr>
                    </a:p>
                    <a:p>
                      <a:pPr marL="72000" indent="-457200">
                        <a:lnSpc>
                          <a:spcPct val="100000"/>
                        </a:lnSpc>
                        <a:spcAft>
                          <a:spcPts val="600"/>
                        </a:spcAft>
                      </a:pPr>
                      <a:endParaRPr lang="en-US" altLang="ja-JP" sz="1300" dirty="0">
                        <a:latin typeface="+mn-lt"/>
                        <a:ea typeface="+mn-ea"/>
                      </a:endParaRPr>
                    </a:p>
                    <a:p>
                      <a:pPr marL="72000" indent="-457200">
                        <a:lnSpc>
                          <a:spcPct val="100000"/>
                        </a:lnSpc>
                        <a:spcAft>
                          <a:spcPts val="600"/>
                        </a:spcAft>
                      </a:pPr>
                      <a:r>
                        <a:rPr lang="ja-JP" altLang="en-US" sz="1300" dirty="0">
                          <a:latin typeface="+mn-lt"/>
                          <a:ea typeface="+mn-ea"/>
                        </a:rPr>
                        <a:t>・連携による具体的取組・連携企業の声などを整理し、企業等にその内容を届ける。</a:t>
                      </a:r>
                      <a:endParaRPr lang="en-US" altLang="ja-JP" sz="1300" dirty="0">
                        <a:latin typeface="+mn-lt"/>
                        <a:ea typeface="+mn-ea"/>
                      </a:endParaRPr>
                    </a:p>
                    <a:p>
                      <a:pPr marL="72000" indent="-457200">
                        <a:lnSpc>
                          <a:spcPct val="100000"/>
                        </a:lnSpc>
                        <a:spcAft>
                          <a:spcPts val="600"/>
                        </a:spcAft>
                      </a:pPr>
                      <a:endParaRPr lang="ja-JP" altLang="en-US" sz="1300" dirty="0">
                        <a:latin typeface="+mn-lt"/>
                        <a:ea typeface="+mn-ea"/>
                      </a:endParaRPr>
                    </a:p>
                    <a:p>
                      <a:pPr marL="72000" indent="-457200">
                        <a:lnSpc>
                          <a:spcPct val="100000"/>
                        </a:lnSpc>
                        <a:spcAft>
                          <a:spcPts val="600"/>
                        </a:spcAft>
                      </a:pPr>
                      <a:r>
                        <a:rPr lang="ja-JP" altLang="en-US" sz="1300" dirty="0">
                          <a:latin typeface="+mn-lt"/>
                          <a:ea typeface="+mn-ea"/>
                        </a:rPr>
                        <a:t>・本市各所属の企業等との連携状況を一元的に把握し、各連携企業の強みや連携のメリットがわかるように整理して市内部で共有化する。</a:t>
                      </a:r>
                    </a:p>
                  </a:txBody>
                  <a:tcPr>
                    <a:lnL w="12700" cap="flat" cmpd="sng" algn="ctr">
                      <a:solidFill>
                        <a:schemeClr val="tx1"/>
                      </a:solidFill>
                      <a:prstDash val="sysDash"/>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72000" indent="-457200">
                        <a:lnSpc>
                          <a:spcPct val="100000"/>
                        </a:lnSpc>
                        <a:spcAft>
                          <a:spcPts val="600"/>
                        </a:spcAft>
                      </a:pPr>
                      <a:r>
                        <a:rPr lang="ja-JP" altLang="en-US" sz="1300" dirty="0">
                          <a:solidFill>
                            <a:schemeClr val="tx1"/>
                          </a:solidFill>
                          <a:latin typeface="+mn-lt"/>
                          <a:ea typeface="+mn-ea"/>
                        </a:rPr>
                        <a:t>・企業等との連携窓口を一元化した。（</a:t>
                      </a:r>
                      <a:r>
                        <a:rPr lang="en-US" altLang="ja-JP" sz="1300" dirty="0">
                          <a:solidFill>
                            <a:schemeClr val="tx1"/>
                          </a:solidFill>
                          <a:latin typeface="+mn-lt"/>
                          <a:ea typeface="+mn-ea"/>
                        </a:rPr>
                        <a:t>2017</a:t>
                      </a:r>
                      <a:r>
                        <a:rPr lang="ja-JP" altLang="en-US" sz="1300" dirty="0">
                          <a:solidFill>
                            <a:schemeClr val="tx1"/>
                          </a:solidFill>
                          <a:latin typeface="+mn-lt"/>
                          <a:ea typeface="+mn-ea"/>
                        </a:rPr>
                        <a:t>年</a:t>
                      </a:r>
                      <a:r>
                        <a:rPr lang="en-US" altLang="ja-JP" sz="1300" dirty="0">
                          <a:solidFill>
                            <a:schemeClr val="tx1"/>
                          </a:solidFill>
                          <a:latin typeface="+mn-lt"/>
                          <a:ea typeface="+mn-ea"/>
                        </a:rPr>
                        <a:t>4</a:t>
                      </a:r>
                      <a:r>
                        <a:rPr lang="ja-JP" altLang="en-US" sz="1300" dirty="0">
                          <a:solidFill>
                            <a:schemeClr val="tx1"/>
                          </a:solidFill>
                          <a:latin typeface="+mn-lt"/>
                          <a:ea typeface="+mn-ea"/>
                        </a:rPr>
                        <a:t>月）</a:t>
                      </a:r>
                      <a:endParaRPr lang="en-US" altLang="ja-JP" sz="1300" dirty="0">
                        <a:solidFill>
                          <a:schemeClr val="tx1"/>
                        </a:solidFill>
                        <a:latin typeface="+mn-lt"/>
                        <a:ea typeface="+mn-ea"/>
                      </a:endParaRPr>
                    </a:p>
                    <a:p>
                      <a:pPr marL="72000" indent="-457200">
                        <a:lnSpc>
                          <a:spcPct val="100000"/>
                        </a:lnSpc>
                        <a:spcAft>
                          <a:spcPts val="600"/>
                        </a:spcAft>
                      </a:pPr>
                      <a:r>
                        <a:rPr lang="ja-JP" altLang="en-US" sz="1300" dirty="0">
                          <a:solidFill>
                            <a:schemeClr val="tx1"/>
                          </a:solidFill>
                          <a:latin typeface="+mn-lt"/>
                          <a:ea typeface="+mn-ea"/>
                        </a:rPr>
                        <a:t>・連携のメリットや手法等についても</a:t>
                      </a:r>
                      <a:r>
                        <a:rPr lang="en-US" altLang="ja-JP" sz="1300" dirty="0">
                          <a:solidFill>
                            <a:schemeClr val="tx1"/>
                          </a:solidFill>
                          <a:latin typeface="+mn-lt"/>
                          <a:ea typeface="+mn-ea"/>
                        </a:rPr>
                        <a:t>HP</a:t>
                      </a:r>
                      <a:r>
                        <a:rPr lang="ja-JP" altLang="en-US" sz="1300" dirty="0">
                          <a:solidFill>
                            <a:schemeClr val="tx1"/>
                          </a:solidFill>
                          <a:latin typeface="+mn-lt"/>
                          <a:ea typeface="+mn-ea"/>
                        </a:rPr>
                        <a:t>等により周知を行った。（</a:t>
                      </a:r>
                      <a:r>
                        <a:rPr lang="en-US" altLang="ja-JP" sz="1300" dirty="0">
                          <a:solidFill>
                            <a:schemeClr val="tx1"/>
                          </a:solidFill>
                          <a:latin typeface="+mn-lt"/>
                          <a:ea typeface="+mn-ea"/>
                        </a:rPr>
                        <a:t>2017</a:t>
                      </a:r>
                      <a:r>
                        <a:rPr lang="ja-JP" altLang="en-US" sz="1300" dirty="0">
                          <a:solidFill>
                            <a:schemeClr val="tx1"/>
                          </a:solidFill>
                          <a:latin typeface="+mn-lt"/>
                          <a:ea typeface="+mn-ea"/>
                        </a:rPr>
                        <a:t>年</a:t>
                      </a:r>
                      <a:r>
                        <a:rPr lang="en-US" altLang="ja-JP" sz="1300" dirty="0">
                          <a:solidFill>
                            <a:schemeClr val="tx1"/>
                          </a:solidFill>
                          <a:latin typeface="+mn-lt"/>
                          <a:ea typeface="+mn-ea"/>
                        </a:rPr>
                        <a:t>6</a:t>
                      </a:r>
                      <a:r>
                        <a:rPr lang="ja-JP" altLang="en-US" sz="1300" dirty="0">
                          <a:solidFill>
                            <a:schemeClr val="tx1"/>
                          </a:solidFill>
                          <a:latin typeface="+mn-lt"/>
                          <a:ea typeface="+mn-ea"/>
                        </a:rPr>
                        <a:t>月）</a:t>
                      </a:r>
                      <a:endParaRPr lang="en-US" altLang="ja-JP" sz="1300" dirty="0">
                        <a:solidFill>
                          <a:schemeClr val="tx1"/>
                        </a:solidFill>
                        <a:latin typeface="+mn-lt"/>
                        <a:ea typeface="+mn-ea"/>
                      </a:endParaRPr>
                    </a:p>
                    <a:p>
                      <a:pPr marL="72000" indent="-457200">
                        <a:lnSpc>
                          <a:spcPct val="100000"/>
                        </a:lnSpc>
                        <a:spcAft>
                          <a:spcPts val="600"/>
                        </a:spcAft>
                      </a:pPr>
                      <a:endParaRPr lang="en-US" altLang="ja-JP" sz="1300" dirty="0">
                        <a:solidFill>
                          <a:schemeClr val="tx1"/>
                        </a:solidFill>
                        <a:latin typeface="+mn-lt"/>
                        <a:ea typeface="+mn-ea"/>
                      </a:endParaRPr>
                    </a:p>
                    <a:p>
                      <a:pPr marL="72000" marR="0" lvl="0" indent="-457200" algn="l" defTabSz="914400" rtl="0" eaLnBrk="1" fontAlgn="auto" latinLnBrk="0" hangingPunct="1">
                        <a:lnSpc>
                          <a:spcPct val="100000"/>
                        </a:lnSpc>
                        <a:spcBef>
                          <a:spcPts val="0"/>
                        </a:spcBef>
                        <a:spcAft>
                          <a:spcPts val="600"/>
                        </a:spcAft>
                        <a:buClrTx/>
                        <a:buSzTx/>
                        <a:buFontTx/>
                        <a:buNone/>
                        <a:tabLst/>
                        <a:defRPr/>
                      </a:pPr>
                      <a:r>
                        <a:rPr lang="ja-JP" altLang="en-US" sz="1300" dirty="0">
                          <a:solidFill>
                            <a:schemeClr val="tx1"/>
                          </a:solidFill>
                          <a:latin typeface="+mn-lt"/>
                          <a:ea typeface="+mn-ea"/>
                        </a:rPr>
                        <a:t>・各所属と企業等との連携（ネットワーク）状況を集約し、本市ＨＰ及び庁内ポータルに掲載し、周知及び共有を図った。年</a:t>
                      </a:r>
                      <a:r>
                        <a:rPr lang="en-US" altLang="ja-JP" sz="1300" dirty="0">
                          <a:solidFill>
                            <a:schemeClr val="tx1"/>
                          </a:solidFill>
                          <a:latin typeface="+mn-lt"/>
                          <a:ea typeface="+mn-ea"/>
                        </a:rPr>
                        <a:t>2</a:t>
                      </a:r>
                      <a:r>
                        <a:rPr lang="ja-JP" altLang="en-US" sz="1300" dirty="0">
                          <a:solidFill>
                            <a:schemeClr val="tx1"/>
                          </a:solidFill>
                          <a:latin typeface="+mn-lt"/>
                          <a:ea typeface="+mn-ea"/>
                        </a:rPr>
                        <a:t>回（</a:t>
                      </a:r>
                      <a:r>
                        <a:rPr lang="en-US" altLang="ja-JP" sz="1300" dirty="0">
                          <a:solidFill>
                            <a:schemeClr val="tx1"/>
                          </a:solidFill>
                          <a:latin typeface="+mn-lt"/>
                          <a:ea typeface="+mn-ea"/>
                        </a:rPr>
                        <a:t>9</a:t>
                      </a:r>
                      <a:r>
                        <a:rPr lang="ja-JP" altLang="en-US" sz="1300" dirty="0">
                          <a:solidFill>
                            <a:schemeClr val="tx1"/>
                          </a:solidFill>
                          <a:latin typeface="+mn-lt"/>
                          <a:ea typeface="+mn-ea"/>
                        </a:rPr>
                        <a:t>月末・</a:t>
                      </a:r>
                      <a:r>
                        <a:rPr lang="en-US" altLang="ja-JP" sz="1300" dirty="0">
                          <a:solidFill>
                            <a:schemeClr val="tx1"/>
                          </a:solidFill>
                          <a:latin typeface="+mn-lt"/>
                          <a:ea typeface="+mn-ea"/>
                        </a:rPr>
                        <a:t>3</a:t>
                      </a:r>
                      <a:r>
                        <a:rPr lang="ja-JP" altLang="en-US" sz="1300" dirty="0">
                          <a:solidFill>
                            <a:schemeClr val="tx1"/>
                          </a:solidFill>
                          <a:latin typeface="+mn-lt"/>
                          <a:ea typeface="+mn-ea"/>
                        </a:rPr>
                        <a:t>月末）</a:t>
                      </a:r>
                      <a:endParaRPr lang="en-US" altLang="ja-JP" sz="1400" dirty="0">
                        <a:solidFill>
                          <a:schemeClr val="tx1"/>
                        </a:solidFill>
                        <a:latin typeface="+mn-lt"/>
                        <a:ea typeface="+mn-ea"/>
                      </a:endParaRPr>
                    </a:p>
                  </a:txBody>
                  <a:tcPr>
                    <a:lnL w="12700" cap="flat" cmpd="sng" algn="ctr">
                      <a:solidFill>
                        <a:schemeClr val="tx1"/>
                      </a:solidFill>
                      <a:prstDash val="sysDash"/>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72000" indent="-457200">
                        <a:lnSpc>
                          <a:spcPct val="100000"/>
                        </a:lnSpc>
                        <a:spcAft>
                          <a:spcPts val="600"/>
                        </a:spcAft>
                      </a:pPr>
                      <a:r>
                        <a:rPr lang="ja-JP" altLang="en-US" sz="1300" b="0" u="none" dirty="0">
                          <a:solidFill>
                            <a:schemeClr val="tx1"/>
                          </a:solidFill>
                          <a:latin typeface="+mn-lt"/>
                          <a:ea typeface="+mn-ea"/>
                        </a:rPr>
                        <a:t>・包括連携協定締結数</a:t>
                      </a:r>
                    </a:p>
                    <a:p>
                      <a:pPr marL="72000" indent="-457200">
                        <a:lnSpc>
                          <a:spcPct val="100000"/>
                        </a:lnSpc>
                        <a:spcAft>
                          <a:spcPts val="600"/>
                        </a:spcAft>
                      </a:pPr>
                      <a:r>
                        <a:rPr lang="ja-JP" altLang="en-US" sz="1300" b="0" u="none" dirty="0">
                          <a:solidFill>
                            <a:schemeClr val="tx1"/>
                          </a:solidFill>
                          <a:latin typeface="+mn-lt"/>
                          <a:ea typeface="+mn-ea"/>
                        </a:rPr>
                        <a:t>　</a:t>
                      </a:r>
                      <a:r>
                        <a:rPr lang="en-US" altLang="ja-JP" sz="1300" b="0" u="none" strike="noStrike" baseline="0" dirty="0">
                          <a:solidFill>
                            <a:schemeClr val="tx1"/>
                          </a:solidFill>
                          <a:latin typeface="+mn-lt"/>
                          <a:ea typeface="+mn-ea"/>
                        </a:rPr>
                        <a:t>2017</a:t>
                      </a:r>
                      <a:r>
                        <a:rPr lang="ja-JP" altLang="en-US" sz="1300" b="0" u="none" strike="noStrike" dirty="0">
                          <a:solidFill>
                            <a:schemeClr val="tx1"/>
                          </a:solidFill>
                          <a:latin typeface="+mn-lt"/>
                          <a:ea typeface="+mn-ea"/>
                        </a:rPr>
                        <a:t>年度新規</a:t>
                      </a:r>
                      <a:r>
                        <a:rPr lang="ja-JP" altLang="en-US" sz="1300" b="0" u="none" strike="noStrike" baseline="0" dirty="0">
                          <a:solidFill>
                            <a:schemeClr val="tx1"/>
                          </a:solidFill>
                          <a:latin typeface="+mn-lt"/>
                          <a:ea typeface="+mn-ea"/>
                        </a:rPr>
                        <a:t>　</a:t>
                      </a:r>
                      <a:r>
                        <a:rPr lang="en-US" altLang="ja-JP" sz="1300" b="0" u="none" strike="noStrike" baseline="0" dirty="0">
                          <a:solidFill>
                            <a:schemeClr val="tx1"/>
                          </a:solidFill>
                          <a:latin typeface="+mn-lt"/>
                          <a:ea typeface="+mn-ea"/>
                        </a:rPr>
                        <a:t>10</a:t>
                      </a:r>
                      <a:r>
                        <a:rPr lang="ja-JP" altLang="en-US" sz="1300" b="0" u="none" strike="noStrike" dirty="0">
                          <a:solidFill>
                            <a:schemeClr val="tx1"/>
                          </a:solidFill>
                          <a:latin typeface="+mn-lt"/>
                          <a:ea typeface="+mn-ea"/>
                        </a:rPr>
                        <a:t>件</a:t>
                      </a:r>
                      <a:endParaRPr lang="en-US" altLang="ja-JP" sz="1300" b="0" u="none" strike="noStrike" dirty="0">
                        <a:solidFill>
                          <a:schemeClr val="tx1"/>
                        </a:solidFill>
                        <a:latin typeface="+mn-lt"/>
                        <a:ea typeface="+mn-ea"/>
                      </a:endParaRPr>
                    </a:p>
                    <a:p>
                      <a:pPr marL="72000" indent="-457200">
                        <a:lnSpc>
                          <a:spcPct val="100000"/>
                        </a:lnSpc>
                        <a:spcAft>
                          <a:spcPts val="600"/>
                        </a:spcAft>
                      </a:pPr>
                      <a:r>
                        <a:rPr lang="ja-JP" altLang="en-US" sz="1300" b="0" u="none" strike="noStrike" dirty="0">
                          <a:solidFill>
                            <a:schemeClr val="tx1"/>
                          </a:solidFill>
                          <a:latin typeface="+mn-lt"/>
                          <a:ea typeface="+mn-ea"/>
                        </a:rPr>
                        <a:t>　</a:t>
                      </a:r>
                      <a:r>
                        <a:rPr lang="en-US" altLang="ja-JP" sz="1300" b="0" u="none" strike="noStrike" dirty="0">
                          <a:solidFill>
                            <a:schemeClr val="tx1"/>
                          </a:solidFill>
                          <a:latin typeface="+mn-lt"/>
                          <a:ea typeface="+mn-ea"/>
                        </a:rPr>
                        <a:t>2018</a:t>
                      </a:r>
                      <a:r>
                        <a:rPr lang="ja-JP" altLang="en-US" sz="1300" b="0" u="none" strike="noStrike" dirty="0">
                          <a:solidFill>
                            <a:schemeClr val="tx1"/>
                          </a:solidFill>
                          <a:latin typeface="+mn-lt"/>
                          <a:ea typeface="+mn-ea"/>
                        </a:rPr>
                        <a:t>年度新規　  </a:t>
                      </a:r>
                      <a:r>
                        <a:rPr lang="en-US" altLang="ja-JP" sz="1300" b="0" u="none" strike="noStrike" dirty="0">
                          <a:solidFill>
                            <a:schemeClr val="tx1"/>
                          </a:solidFill>
                          <a:latin typeface="+mn-lt"/>
                          <a:ea typeface="+mn-ea"/>
                        </a:rPr>
                        <a:t>9</a:t>
                      </a:r>
                      <a:r>
                        <a:rPr lang="ja-JP" altLang="en-US" sz="1300" b="0" u="none" strike="noStrike" dirty="0">
                          <a:solidFill>
                            <a:schemeClr val="tx1"/>
                          </a:solidFill>
                          <a:latin typeface="+mn-lt"/>
                          <a:ea typeface="+mn-ea"/>
                        </a:rPr>
                        <a:t>件</a:t>
                      </a:r>
                      <a:endParaRPr lang="en-US" altLang="ja-JP" sz="1300" b="0" u="none" strike="noStrike" dirty="0">
                        <a:solidFill>
                          <a:schemeClr val="tx1"/>
                        </a:solidFill>
                        <a:latin typeface="+mn-lt"/>
                        <a:ea typeface="+mn-ea"/>
                      </a:endParaRPr>
                    </a:p>
                    <a:p>
                      <a:pPr marL="72000" indent="-457200">
                        <a:lnSpc>
                          <a:spcPct val="100000"/>
                        </a:lnSpc>
                        <a:spcAft>
                          <a:spcPts val="600"/>
                        </a:spcAft>
                      </a:pPr>
                      <a:r>
                        <a:rPr lang="ja-JP" altLang="en-US" sz="1300" b="0" u="none" strike="noStrike" dirty="0">
                          <a:solidFill>
                            <a:schemeClr val="tx1"/>
                          </a:solidFill>
                          <a:latin typeface="+mn-lt"/>
                          <a:ea typeface="+mn-ea"/>
                        </a:rPr>
                        <a:t>　</a:t>
                      </a:r>
                      <a:r>
                        <a:rPr lang="en-US" altLang="ja-JP" sz="1300" b="0" u="none" dirty="0">
                          <a:solidFill>
                            <a:schemeClr val="tx1"/>
                          </a:solidFill>
                          <a:latin typeface="+mn-lt"/>
                          <a:ea typeface="+mn-ea"/>
                        </a:rPr>
                        <a:t>2019</a:t>
                      </a:r>
                      <a:r>
                        <a:rPr lang="ja-JP" altLang="en-US" sz="1300" b="0" u="none" dirty="0">
                          <a:solidFill>
                            <a:schemeClr val="tx1"/>
                          </a:solidFill>
                          <a:latin typeface="+mn-lt"/>
                          <a:ea typeface="+mn-ea"/>
                        </a:rPr>
                        <a:t>年度新規　</a:t>
                      </a:r>
                      <a:r>
                        <a:rPr lang="en-US" altLang="ja-JP" sz="1300" b="0" u="none" dirty="0">
                          <a:solidFill>
                            <a:schemeClr val="tx1"/>
                          </a:solidFill>
                          <a:latin typeface="+mn-lt"/>
                          <a:ea typeface="+mn-ea"/>
                        </a:rPr>
                        <a:t>12</a:t>
                      </a:r>
                      <a:r>
                        <a:rPr lang="ja-JP" altLang="en-US" sz="1300" b="0" u="none" dirty="0">
                          <a:solidFill>
                            <a:schemeClr val="tx1"/>
                          </a:solidFill>
                          <a:latin typeface="+mn-lt"/>
                          <a:ea typeface="+mn-ea"/>
                        </a:rPr>
                        <a:t>件</a:t>
                      </a:r>
                      <a:endParaRPr lang="en-US" altLang="ja-JP" sz="1300" b="0" u="none" dirty="0">
                        <a:solidFill>
                          <a:schemeClr val="tx1"/>
                        </a:solidFill>
                        <a:latin typeface="+mn-lt"/>
                        <a:ea typeface="+mn-ea"/>
                      </a:endParaRPr>
                    </a:p>
                    <a:p>
                      <a:pPr marL="72000" indent="-457200">
                        <a:lnSpc>
                          <a:spcPct val="100000"/>
                        </a:lnSpc>
                        <a:spcAft>
                          <a:spcPts val="600"/>
                        </a:spcAft>
                      </a:pPr>
                      <a:r>
                        <a:rPr lang="ja-JP" altLang="en-US" sz="1300" b="0" u="none" dirty="0">
                          <a:solidFill>
                            <a:schemeClr val="tx1"/>
                          </a:solidFill>
                          <a:latin typeface="+mn-lt"/>
                          <a:ea typeface="+mn-ea"/>
                        </a:rPr>
                        <a:t>　</a:t>
                      </a:r>
                      <a:r>
                        <a:rPr lang="en-US" altLang="ja-JP" sz="1300" b="0" u="none" dirty="0">
                          <a:solidFill>
                            <a:schemeClr val="tx1"/>
                          </a:solidFill>
                          <a:latin typeface="+mn-lt"/>
                          <a:ea typeface="+mn-ea"/>
                        </a:rPr>
                        <a:t>2020</a:t>
                      </a:r>
                      <a:r>
                        <a:rPr lang="ja-JP" altLang="en-US" sz="1300" b="0" u="none" dirty="0">
                          <a:solidFill>
                            <a:schemeClr val="tx1"/>
                          </a:solidFill>
                          <a:latin typeface="+mn-lt"/>
                          <a:ea typeface="+mn-ea"/>
                        </a:rPr>
                        <a:t>年度新規　  </a:t>
                      </a:r>
                      <a:r>
                        <a:rPr lang="en-US" altLang="ja-JP" sz="1300" b="0" u="none" dirty="0">
                          <a:solidFill>
                            <a:schemeClr val="tx1"/>
                          </a:solidFill>
                          <a:latin typeface="+mn-lt"/>
                          <a:ea typeface="+mn-ea"/>
                        </a:rPr>
                        <a:t>7</a:t>
                      </a:r>
                      <a:r>
                        <a:rPr lang="ja-JP" altLang="en-US" sz="1300" b="0" u="none" dirty="0">
                          <a:solidFill>
                            <a:schemeClr val="tx1"/>
                          </a:solidFill>
                          <a:latin typeface="+mn-lt"/>
                          <a:ea typeface="+mn-ea"/>
                        </a:rPr>
                        <a:t>件</a:t>
                      </a:r>
                      <a:endParaRPr lang="en-US" altLang="ja-JP" sz="1300" b="0" u="none" dirty="0">
                        <a:solidFill>
                          <a:schemeClr val="tx1"/>
                        </a:solidFill>
                        <a:latin typeface="+mn-lt"/>
                        <a:ea typeface="+mn-ea"/>
                      </a:endParaRPr>
                    </a:p>
                    <a:p>
                      <a:pPr marL="72000" indent="-457200">
                        <a:lnSpc>
                          <a:spcPct val="100000"/>
                        </a:lnSpc>
                        <a:spcAft>
                          <a:spcPts val="600"/>
                        </a:spcAft>
                      </a:pPr>
                      <a:r>
                        <a:rPr lang="ja-JP" altLang="en-US" sz="1300" b="0" u="none" dirty="0">
                          <a:solidFill>
                            <a:schemeClr val="tx1"/>
                          </a:solidFill>
                          <a:latin typeface="+mn-lt"/>
                          <a:ea typeface="+mn-ea"/>
                        </a:rPr>
                        <a:t>　</a:t>
                      </a:r>
                      <a:r>
                        <a:rPr lang="en-US" altLang="ja-JP" sz="1300" b="0" u="none" dirty="0">
                          <a:solidFill>
                            <a:schemeClr val="tx1"/>
                          </a:solidFill>
                          <a:latin typeface="+mn-lt"/>
                          <a:ea typeface="+mn-ea"/>
                        </a:rPr>
                        <a:t>2021</a:t>
                      </a:r>
                      <a:r>
                        <a:rPr lang="ja-JP" altLang="en-US" sz="1300" b="0" u="none" dirty="0">
                          <a:solidFill>
                            <a:schemeClr val="tx1"/>
                          </a:solidFill>
                          <a:latin typeface="+mn-lt"/>
                          <a:ea typeface="+mn-ea"/>
                        </a:rPr>
                        <a:t>年度新規　</a:t>
                      </a:r>
                      <a:r>
                        <a:rPr lang="en-US" altLang="ja-JP" sz="1300" b="0" u="none" dirty="0">
                          <a:solidFill>
                            <a:schemeClr val="tx1"/>
                          </a:solidFill>
                          <a:latin typeface="+mn-lt"/>
                          <a:ea typeface="+mn-ea"/>
                        </a:rPr>
                        <a:t>13</a:t>
                      </a:r>
                      <a:r>
                        <a:rPr lang="ja-JP" altLang="en-US" sz="1300" b="0" u="none" dirty="0">
                          <a:solidFill>
                            <a:schemeClr val="tx1"/>
                          </a:solidFill>
                          <a:latin typeface="+mn-lt"/>
                          <a:ea typeface="+mn-ea"/>
                        </a:rPr>
                        <a:t>件</a:t>
                      </a:r>
                      <a:endParaRPr lang="en-US" altLang="ja-JP" sz="1300" b="0" u="none" dirty="0">
                        <a:solidFill>
                          <a:schemeClr val="tx1"/>
                        </a:solidFill>
                        <a:latin typeface="+mn-lt"/>
                        <a:ea typeface="+mn-ea"/>
                      </a:endParaRPr>
                    </a:p>
                    <a:p>
                      <a:pPr marL="72000" indent="-457200">
                        <a:lnSpc>
                          <a:spcPct val="100000"/>
                        </a:lnSpc>
                        <a:spcAft>
                          <a:spcPts val="600"/>
                        </a:spcAft>
                      </a:pPr>
                      <a:r>
                        <a:rPr lang="ja-JP" altLang="en-US" sz="1300" b="0" u="none" dirty="0">
                          <a:solidFill>
                            <a:schemeClr val="tx1"/>
                          </a:solidFill>
                          <a:latin typeface="+mn-lt"/>
                          <a:ea typeface="+mn-ea"/>
                        </a:rPr>
                        <a:t>　</a:t>
                      </a:r>
                      <a:r>
                        <a:rPr lang="en-US" altLang="ja-JP" sz="1300" b="0" u="none" dirty="0">
                          <a:solidFill>
                            <a:schemeClr val="tx1"/>
                          </a:solidFill>
                          <a:latin typeface="+mn-lt"/>
                          <a:ea typeface="+mn-ea"/>
                        </a:rPr>
                        <a:t>2022</a:t>
                      </a:r>
                      <a:r>
                        <a:rPr lang="ja-JP" altLang="en-US" sz="1300" b="0" u="none" dirty="0">
                          <a:solidFill>
                            <a:schemeClr val="tx1"/>
                          </a:solidFill>
                          <a:latin typeface="+mn-lt"/>
                          <a:ea typeface="+mn-ea"/>
                        </a:rPr>
                        <a:t>年度新規（</a:t>
                      </a:r>
                      <a:r>
                        <a:rPr lang="en-US" altLang="ja-JP" sz="1300" b="0" u="none" dirty="0">
                          <a:solidFill>
                            <a:schemeClr val="tx1"/>
                          </a:solidFill>
                          <a:latin typeface="+mn-lt"/>
                          <a:ea typeface="+mn-ea"/>
                        </a:rPr>
                        <a:t>9</a:t>
                      </a:r>
                      <a:r>
                        <a:rPr lang="ja-JP" altLang="en-US" sz="1300" b="0" u="none" dirty="0">
                          <a:solidFill>
                            <a:schemeClr val="tx1"/>
                          </a:solidFill>
                          <a:latin typeface="+mn-lt"/>
                          <a:ea typeface="+mn-ea"/>
                        </a:rPr>
                        <a:t>月末）　</a:t>
                      </a:r>
                      <a:r>
                        <a:rPr lang="en-US" altLang="ja-JP" sz="1300" b="0" u="none" dirty="0">
                          <a:solidFill>
                            <a:schemeClr val="tx1"/>
                          </a:solidFill>
                          <a:latin typeface="+mn-lt"/>
                          <a:ea typeface="+mn-ea"/>
                        </a:rPr>
                        <a:t>9</a:t>
                      </a:r>
                      <a:r>
                        <a:rPr lang="ja-JP" altLang="en-US" sz="1300" b="0" u="none" dirty="0">
                          <a:solidFill>
                            <a:schemeClr val="tx1"/>
                          </a:solidFill>
                          <a:latin typeface="+mn-lt"/>
                          <a:ea typeface="+mn-ea"/>
                        </a:rPr>
                        <a:t>件　</a:t>
                      </a:r>
                      <a:endParaRPr lang="en-US" altLang="ja-JP" sz="1300" b="0" u="none" dirty="0">
                        <a:solidFill>
                          <a:schemeClr val="tx1"/>
                        </a:solidFill>
                        <a:latin typeface="+mn-lt"/>
                        <a:ea typeface="+mn-ea"/>
                      </a:endParaRPr>
                    </a:p>
                    <a:p>
                      <a:pPr marL="72000" indent="-457200">
                        <a:lnSpc>
                          <a:spcPct val="100000"/>
                        </a:lnSpc>
                        <a:spcAft>
                          <a:spcPts val="600"/>
                        </a:spcAft>
                      </a:pPr>
                      <a:endParaRPr lang="en-US" altLang="ja-JP" sz="1300" b="0" u="none" dirty="0">
                        <a:solidFill>
                          <a:schemeClr val="tx1"/>
                        </a:solidFill>
                        <a:latin typeface="+mn-lt"/>
                        <a:ea typeface="+mn-ea"/>
                      </a:endParaRPr>
                    </a:p>
                    <a:p>
                      <a:pPr marL="72000" indent="-457200">
                        <a:lnSpc>
                          <a:spcPct val="100000"/>
                        </a:lnSpc>
                        <a:spcAft>
                          <a:spcPts val="600"/>
                        </a:spcAft>
                      </a:pPr>
                      <a:r>
                        <a:rPr lang="ja-JP" altLang="en-US" sz="1300" b="0" u="none" dirty="0">
                          <a:solidFill>
                            <a:schemeClr val="tx1"/>
                          </a:solidFill>
                          <a:latin typeface="+mn-lt"/>
                          <a:ea typeface="+mn-ea"/>
                        </a:rPr>
                        <a:t>・事業連携協定締結数</a:t>
                      </a:r>
                      <a:endParaRPr lang="en-US" altLang="ja-JP" sz="1300" b="0" u="none" dirty="0">
                        <a:solidFill>
                          <a:schemeClr val="tx1"/>
                        </a:solidFill>
                        <a:latin typeface="+mn-lt"/>
                        <a:ea typeface="+mn-ea"/>
                      </a:endParaRPr>
                    </a:p>
                    <a:p>
                      <a:pPr marL="72000" marR="0" lvl="0" indent="-457200" algn="l" defTabSz="914400" rtl="0" eaLnBrk="1" fontAlgn="auto" latinLnBrk="0" hangingPunct="1">
                        <a:lnSpc>
                          <a:spcPct val="100000"/>
                        </a:lnSpc>
                        <a:spcBef>
                          <a:spcPts val="0"/>
                        </a:spcBef>
                        <a:spcAft>
                          <a:spcPts val="600"/>
                        </a:spcAft>
                        <a:buClrTx/>
                        <a:buSzTx/>
                        <a:buFontTx/>
                        <a:buNone/>
                        <a:tabLst/>
                        <a:defRPr/>
                      </a:pPr>
                      <a:r>
                        <a:rPr kumimoji="1" lang="ja-JP" altLang="en-US" sz="1300" b="0" i="0" u="none" strike="noStrike" kern="1200" cap="none" spc="0" normalizeH="0" baseline="0" noProof="0" dirty="0">
                          <a:ln>
                            <a:noFill/>
                          </a:ln>
                          <a:solidFill>
                            <a:schemeClr val="tx1"/>
                          </a:solidFill>
                          <a:effectLst/>
                          <a:uLnTx/>
                          <a:uFillTx/>
                          <a:latin typeface="+mn-lt"/>
                          <a:ea typeface="+mn-ea"/>
                          <a:cs typeface="+mn-cs"/>
                        </a:rPr>
                        <a:t>　</a:t>
                      </a:r>
                      <a:r>
                        <a:rPr kumimoji="1" lang="en-US" altLang="ja-JP" sz="1300" b="0" i="0" u="none" strike="noStrike" kern="1200" cap="none" spc="0" normalizeH="0" baseline="0" noProof="0" dirty="0">
                          <a:ln>
                            <a:noFill/>
                          </a:ln>
                          <a:solidFill>
                            <a:schemeClr val="tx1"/>
                          </a:solidFill>
                          <a:effectLst/>
                          <a:uLnTx/>
                          <a:uFillTx/>
                          <a:latin typeface="+mn-lt"/>
                          <a:ea typeface="+mn-ea"/>
                          <a:cs typeface="+mn-cs"/>
                        </a:rPr>
                        <a:t>2017</a:t>
                      </a:r>
                      <a:r>
                        <a:rPr kumimoji="1" lang="ja-JP" altLang="en-US" sz="1300" b="0" i="0" u="none" strike="noStrike" kern="1200" cap="none" spc="0" normalizeH="0" baseline="0" noProof="0" dirty="0">
                          <a:ln>
                            <a:noFill/>
                          </a:ln>
                          <a:solidFill>
                            <a:schemeClr val="tx1"/>
                          </a:solidFill>
                          <a:effectLst/>
                          <a:uLnTx/>
                          <a:uFillTx/>
                          <a:latin typeface="+mn-lt"/>
                          <a:ea typeface="+mn-ea"/>
                          <a:cs typeface="+mn-cs"/>
                        </a:rPr>
                        <a:t>年度新規　</a:t>
                      </a:r>
                      <a:r>
                        <a:rPr kumimoji="1" lang="en-US" altLang="ja-JP" sz="1300" b="0" i="0" u="none" strike="noStrike" kern="1200" cap="none" spc="0" normalizeH="0" baseline="0" noProof="0" dirty="0">
                          <a:ln>
                            <a:noFill/>
                          </a:ln>
                          <a:solidFill>
                            <a:schemeClr val="tx1"/>
                          </a:solidFill>
                          <a:effectLst/>
                          <a:uLnTx/>
                          <a:uFillTx/>
                          <a:latin typeface="+mn-lt"/>
                          <a:ea typeface="+mn-ea"/>
                          <a:cs typeface="+mn-cs"/>
                        </a:rPr>
                        <a:t>102</a:t>
                      </a:r>
                      <a:r>
                        <a:rPr kumimoji="1" lang="ja-JP" altLang="en-US" sz="1300" b="0" i="0" u="none" strike="noStrike" kern="1200" cap="none" spc="0" normalizeH="0" baseline="0" noProof="0" dirty="0">
                          <a:ln>
                            <a:noFill/>
                          </a:ln>
                          <a:solidFill>
                            <a:schemeClr val="tx1"/>
                          </a:solidFill>
                          <a:effectLst/>
                          <a:uLnTx/>
                          <a:uFillTx/>
                          <a:latin typeface="+mn-lt"/>
                          <a:ea typeface="+mn-ea"/>
                          <a:cs typeface="+mn-cs"/>
                        </a:rPr>
                        <a:t>件</a:t>
                      </a:r>
                      <a:endParaRPr kumimoji="1" lang="en-US" altLang="ja-JP" sz="1300" b="0" i="0" u="none" strike="noStrike" kern="1200" cap="none" spc="0" normalizeH="0" baseline="0" noProof="0" dirty="0">
                        <a:ln>
                          <a:noFill/>
                        </a:ln>
                        <a:solidFill>
                          <a:schemeClr val="tx1"/>
                        </a:solidFill>
                        <a:effectLst/>
                        <a:uLnTx/>
                        <a:uFillTx/>
                        <a:latin typeface="+mn-lt"/>
                        <a:ea typeface="+mn-ea"/>
                        <a:cs typeface="+mn-cs"/>
                      </a:endParaRPr>
                    </a:p>
                    <a:p>
                      <a:pPr marL="72000" marR="0" lvl="0" indent="-457200" algn="l" defTabSz="914400" rtl="0" eaLnBrk="1" fontAlgn="auto" latinLnBrk="0" hangingPunct="1">
                        <a:lnSpc>
                          <a:spcPct val="100000"/>
                        </a:lnSpc>
                        <a:spcBef>
                          <a:spcPts val="0"/>
                        </a:spcBef>
                        <a:spcAft>
                          <a:spcPts val="600"/>
                        </a:spcAft>
                        <a:buClrTx/>
                        <a:buSzTx/>
                        <a:buFontTx/>
                        <a:buNone/>
                        <a:tabLst/>
                        <a:defRPr/>
                      </a:pPr>
                      <a:r>
                        <a:rPr kumimoji="1" lang="ja-JP" altLang="en-US" sz="1300" b="0" i="0" u="none" strike="noStrike" kern="1200" cap="none" spc="0" normalizeH="0" baseline="0" noProof="0" dirty="0">
                          <a:ln>
                            <a:noFill/>
                          </a:ln>
                          <a:solidFill>
                            <a:schemeClr val="tx1"/>
                          </a:solidFill>
                          <a:effectLst/>
                          <a:uLnTx/>
                          <a:uFillTx/>
                          <a:latin typeface="+mn-lt"/>
                          <a:ea typeface="+mn-ea"/>
                          <a:cs typeface="+mn-cs"/>
                        </a:rPr>
                        <a:t>　</a:t>
                      </a:r>
                      <a:r>
                        <a:rPr kumimoji="1" lang="en-US" altLang="ja-JP" sz="1300" b="0" i="0" u="none" strike="noStrike" kern="1200" cap="none" spc="0" normalizeH="0" baseline="0" noProof="0" dirty="0">
                          <a:ln>
                            <a:noFill/>
                          </a:ln>
                          <a:solidFill>
                            <a:schemeClr val="tx1"/>
                          </a:solidFill>
                          <a:effectLst/>
                          <a:uLnTx/>
                          <a:uFillTx/>
                          <a:latin typeface="+mn-lt"/>
                          <a:ea typeface="+mn-ea"/>
                          <a:cs typeface="+mn-cs"/>
                        </a:rPr>
                        <a:t>2018</a:t>
                      </a:r>
                      <a:r>
                        <a:rPr kumimoji="1" lang="ja-JP" altLang="en-US" sz="1300" b="0" i="0" u="none" strike="noStrike" kern="1200" cap="none" spc="0" normalizeH="0" baseline="0" noProof="0" dirty="0">
                          <a:ln>
                            <a:noFill/>
                          </a:ln>
                          <a:solidFill>
                            <a:schemeClr val="tx1"/>
                          </a:solidFill>
                          <a:effectLst/>
                          <a:uLnTx/>
                          <a:uFillTx/>
                          <a:latin typeface="+mn-lt"/>
                          <a:ea typeface="+mn-ea"/>
                          <a:cs typeface="+mn-cs"/>
                        </a:rPr>
                        <a:t>年度新規　</a:t>
                      </a:r>
                      <a:r>
                        <a:rPr kumimoji="1" lang="en-US" altLang="ja-JP" sz="1300" b="0" i="0" u="none" strike="noStrike" kern="1200" cap="none" spc="0" normalizeH="0" baseline="0" noProof="0" dirty="0">
                          <a:ln>
                            <a:noFill/>
                          </a:ln>
                          <a:solidFill>
                            <a:schemeClr val="tx1"/>
                          </a:solidFill>
                          <a:effectLst/>
                          <a:uLnTx/>
                          <a:uFillTx/>
                          <a:latin typeface="+mn-lt"/>
                          <a:ea typeface="+mn-ea"/>
                          <a:cs typeface="+mn-cs"/>
                        </a:rPr>
                        <a:t>329</a:t>
                      </a:r>
                      <a:r>
                        <a:rPr kumimoji="1" lang="ja-JP" altLang="en-US" sz="1300" b="0" i="0" u="none" strike="noStrike" kern="1200" cap="none" spc="0" normalizeH="0" baseline="0" noProof="0" dirty="0">
                          <a:ln>
                            <a:noFill/>
                          </a:ln>
                          <a:solidFill>
                            <a:schemeClr val="tx1"/>
                          </a:solidFill>
                          <a:effectLst/>
                          <a:uLnTx/>
                          <a:uFillTx/>
                          <a:latin typeface="+mn-lt"/>
                          <a:ea typeface="+mn-ea"/>
                          <a:cs typeface="+mn-cs"/>
                        </a:rPr>
                        <a:t>件</a:t>
                      </a:r>
                      <a:endParaRPr kumimoji="1" lang="en-US" altLang="ja-JP" sz="1300" b="0" i="0" u="none" strike="noStrike" kern="1200" cap="none" spc="0" normalizeH="0" baseline="0" noProof="0" dirty="0">
                        <a:ln>
                          <a:noFill/>
                        </a:ln>
                        <a:solidFill>
                          <a:schemeClr val="tx1"/>
                        </a:solidFill>
                        <a:effectLst/>
                        <a:uLnTx/>
                        <a:uFillTx/>
                        <a:latin typeface="+mn-lt"/>
                        <a:ea typeface="+mn-ea"/>
                        <a:cs typeface="+mn-cs"/>
                      </a:endParaRPr>
                    </a:p>
                    <a:p>
                      <a:pPr marL="72000" marR="0" lvl="0" indent="-457200" algn="l" defTabSz="914400" rtl="0" eaLnBrk="1" fontAlgn="auto" latinLnBrk="0" hangingPunct="1">
                        <a:lnSpc>
                          <a:spcPct val="100000"/>
                        </a:lnSpc>
                        <a:spcBef>
                          <a:spcPts val="0"/>
                        </a:spcBef>
                        <a:spcAft>
                          <a:spcPts val="600"/>
                        </a:spcAft>
                        <a:buClrTx/>
                        <a:buSzTx/>
                        <a:buFontTx/>
                        <a:buNone/>
                        <a:tabLst/>
                        <a:defRPr/>
                      </a:pPr>
                      <a:r>
                        <a:rPr kumimoji="1" lang="ja-JP" altLang="en-US" sz="1300" b="0" i="0" u="none" strike="noStrike" kern="1200" cap="none" spc="0" normalizeH="0" baseline="0" noProof="0" dirty="0">
                          <a:ln>
                            <a:noFill/>
                          </a:ln>
                          <a:solidFill>
                            <a:schemeClr val="tx1"/>
                          </a:solidFill>
                          <a:effectLst/>
                          <a:uLnTx/>
                          <a:uFillTx/>
                          <a:latin typeface="+mn-lt"/>
                          <a:ea typeface="+mn-ea"/>
                          <a:cs typeface="+mn-cs"/>
                        </a:rPr>
                        <a:t>　</a:t>
                      </a:r>
                      <a:r>
                        <a:rPr kumimoji="1" lang="en-US" altLang="ja-JP" sz="1300" b="0" i="0" u="none" strike="noStrike" kern="1200" cap="none" spc="0" normalizeH="0" baseline="0" noProof="0" dirty="0">
                          <a:ln>
                            <a:noFill/>
                          </a:ln>
                          <a:solidFill>
                            <a:schemeClr val="tx1"/>
                          </a:solidFill>
                          <a:effectLst/>
                          <a:uLnTx/>
                          <a:uFillTx/>
                          <a:latin typeface="+mn-lt"/>
                          <a:ea typeface="+mn-ea"/>
                          <a:cs typeface="+mn-cs"/>
                        </a:rPr>
                        <a:t>2019</a:t>
                      </a:r>
                      <a:r>
                        <a:rPr kumimoji="1" lang="ja-JP" altLang="en-US" sz="1300" b="0" i="0" u="none" strike="noStrike" kern="1200" cap="none" spc="0" normalizeH="0" baseline="0" noProof="0" dirty="0">
                          <a:ln>
                            <a:noFill/>
                          </a:ln>
                          <a:solidFill>
                            <a:schemeClr val="tx1"/>
                          </a:solidFill>
                          <a:effectLst/>
                          <a:uLnTx/>
                          <a:uFillTx/>
                          <a:latin typeface="+mn-lt"/>
                          <a:ea typeface="+mn-ea"/>
                          <a:cs typeface="+mn-cs"/>
                        </a:rPr>
                        <a:t>年度新規　</a:t>
                      </a:r>
                      <a:r>
                        <a:rPr kumimoji="1" lang="en-US" altLang="ja-JP" sz="1300" b="0" i="0" u="none" strike="noStrike" kern="1200" cap="none" spc="0" normalizeH="0" baseline="0" noProof="0" dirty="0">
                          <a:ln>
                            <a:noFill/>
                          </a:ln>
                          <a:solidFill>
                            <a:schemeClr val="tx1"/>
                          </a:solidFill>
                          <a:effectLst/>
                          <a:uLnTx/>
                          <a:uFillTx/>
                          <a:latin typeface="+mn-lt"/>
                          <a:ea typeface="+mn-ea"/>
                          <a:cs typeface="+mn-cs"/>
                        </a:rPr>
                        <a:t>230</a:t>
                      </a:r>
                      <a:r>
                        <a:rPr kumimoji="1" lang="ja-JP" altLang="en-US" sz="1300" b="0" i="0" u="none" strike="noStrike" kern="1200" cap="none" spc="0" normalizeH="0" baseline="0" noProof="0" dirty="0">
                          <a:ln>
                            <a:noFill/>
                          </a:ln>
                          <a:solidFill>
                            <a:schemeClr val="tx1"/>
                          </a:solidFill>
                          <a:effectLst/>
                          <a:uLnTx/>
                          <a:uFillTx/>
                          <a:latin typeface="+mn-lt"/>
                          <a:ea typeface="+mn-ea"/>
                          <a:cs typeface="+mn-cs"/>
                        </a:rPr>
                        <a:t>件</a:t>
                      </a:r>
                      <a:endParaRPr kumimoji="1" lang="en-US" altLang="ja-JP" sz="1300" b="0" i="0" u="none" strike="noStrike" kern="1200" cap="none" spc="0" normalizeH="0" baseline="0" noProof="0" dirty="0">
                        <a:ln>
                          <a:noFill/>
                        </a:ln>
                        <a:solidFill>
                          <a:schemeClr val="tx1"/>
                        </a:solidFill>
                        <a:effectLst/>
                        <a:uLnTx/>
                        <a:uFillTx/>
                        <a:latin typeface="+mn-lt"/>
                        <a:ea typeface="+mn-ea"/>
                        <a:cs typeface="+mn-cs"/>
                      </a:endParaRPr>
                    </a:p>
                    <a:p>
                      <a:pPr marL="72000" marR="0" lvl="0" indent="-457200" algn="l" defTabSz="914400" rtl="0" eaLnBrk="1" fontAlgn="auto" latinLnBrk="0" hangingPunct="1">
                        <a:lnSpc>
                          <a:spcPct val="100000"/>
                        </a:lnSpc>
                        <a:spcBef>
                          <a:spcPts val="0"/>
                        </a:spcBef>
                        <a:spcAft>
                          <a:spcPts val="600"/>
                        </a:spcAft>
                        <a:buClrTx/>
                        <a:buSzTx/>
                        <a:buFontTx/>
                        <a:buNone/>
                        <a:tabLst/>
                        <a:defRPr/>
                      </a:pPr>
                      <a:r>
                        <a:rPr kumimoji="1" lang="ja-JP" altLang="en-US" sz="1300" b="0" i="0" u="none" strike="noStrike" kern="1200" cap="none" spc="0" normalizeH="0" baseline="0" noProof="0" dirty="0">
                          <a:ln>
                            <a:noFill/>
                          </a:ln>
                          <a:solidFill>
                            <a:schemeClr val="tx1"/>
                          </a:solidFill>
                          <a:effectLst/>
                          <a:uLnTx/>
                          <a:uFillTx/>
                          <a:latin typeface="+mn-lt"/>
                          <a:ea typeface="+mn-ea"/>
                          <a:cs typeface="+mn-cs"/>
                        </a:rPr>
                        <a:t>　</a:t>
                      </a:r>
                      <a:r>
                        <a:rPr kumimoji="1" lang="en-US" altLang="ja-JP" sz="1300" b="0" i="0" u="none" strike="noStrike" kern="1200" cap="none" spc="0" normalizeH="0" baseline="0" noProof="0" dirty="0">
                          <a:ln>
                            <a:noFill/>
                          </a:ln>
                          <a:solidFill>
                            <a:schemeClr val="tx1"/>
                          </a:solidFill>
                          <a:effectLst/>
                          <a:uLnTx/>
                          <a:uFillTx/>
                          <a:latin typeface="+mn-lt"/>
                          <a:ea typeface="+mn-ea"/>
                          <a:cs typeface="+mn-cs"/>
                        </a:rPr>
                        <a:t>2020</a:t>
                      </a:r>
                      <a:r>
                        <a:rPr kumimoji="1" lang="ja-JP" altLang="en-US" sz="1300" b="0" i="0" u="none" strike="noStrike" kern="1200" cap="none" spc="0" normalizeH="0" baseline="0" noProof="0" dirty="0">
                          <a:ln>
                            <a:noFill/>
                          </a:ln>
                          <a:solidFill>
                            <a:schemeClr val="tx1"/>
                          </a:solidFill>
                          <a:effectLst/>
                          <a:uLnTx/>
                          <a:uFillTx/>
                          <a:latin typeface="+mn-lt"/>
                          <a:ea typeface="+mn-ea"/>
                          <a:cs typeface="+mn-cs"/>
                        </a:rPr>
                        <a:t>年度新規　</a:t>
                      </a:r>
                      <a:r>
                        <a:rPr kumimoji="1" lang="en-US" altLang="ja-JP" sz="1300" b="0" i="0" u="none" strike="noStrike" kern="1200" cap="none" spc="0" normalizeH="0" baseline="0" noProof="0" dirty="0">
                          <a:ln>
                            <a:noFill/>
                          </a:ln>
                          <a:solidFill>
                            <a:schemeClr val="tx1"/>
                          </a:solidFill>
                          <a:effectLst/>
                          <a:uLnTx/>
                          <a:uFillTx/>
                          <a:latin typeface="+mn-lt"/>
                          <a:ea typeface="+mn-ea"/>
                          <a:cs typeface="+mn-cs"/>
                        </a:rPr>
                        <a:t>153</a:t>
                      </a:r>
                      <a:r>
                        <a:rPr kumimoji="1" lang="ja-JP" altLang="en-US" sz="1300" b="0" i="0" u="none" strike="noStrike" kern="1200" cap="none" spc="0" normalizeH="0" baseline="0" noProof="0" dirty="0">
                          <a:ln>
                            <a:noFill/>
                          </a:ln>
                          <a:solidFill>
                            <a:schemeClr val="tx1"/>
                          </a:solidFill>
                          <a:effectLst/>
                          <a:uLnTx/>
                          <a:uFillTx/>
                          <a:latin typeface="+mn-lt"/>
                          <a:ea typeface="+mn-ea"/>
                          <a:cs typeface="+mn-cs"/>
                        </a:rPr>
                        <a:t>件</a:t>
                      </a:r>
                      <a:endParaRPr kumimoji="1" lang="en-US" altLang="ja-JP" sz="1300" b="0" i="0" u="none" strike="noStrike" kern="1200" cap="none" spc="0" normalizeH="0" baseline="0" noProof="0" dirty="0">
                        <a:ln>
                          <a:noFill/>
                        </a:ln>
                        <a:solidFill>
                          <a:schemeClr val="tx1"/>
                        </a:solidFill>
                        <a:effectLst/>
                        <a:uLnTx/>
                        <a:uFillTx/>
                        <a:latin typeface="+mn-lt"/>
                        <a:ea typeface="+mn-ea"/>
                        <a:cs typeface="+mn-cs"/>
                      </a:endParaRPr>
                    </a:p>
                    <a:p>
                      <a:pPr marL="72000" marR="0" lvl="0" indent="-457200" algn="l" defTabSz="914400" rtl="0" eaLnBrk="1" fontAlgn="auto" latinLnBrk="0" hangingPunct="1">
                        <a:lnSpc>
                          <a:spcPct val="100000"/>
                        </a:lnSpc>
                        <a:spcBef>
                          <a:spcPts val="0"/>
                        </a:spcBef>
                        <a:spcAft>
                          <a:spcPts val="600"/>
                        </a:spcAft>
                        <a:buClrTx/>
                        <a:buSzTx/>
                        <a:buFontTx/>
                        <a:buNone/>
                        <a:tabLst/>
                        <a:defRPr/>
                      </a:pPr>
                      <a:r>
                        <a:rPr kumimoji="1" lang="ja-JP" altLang="en-US" sz="1300" b="0" i="0" u="none" strike="noStrike" kern="1200" cap="none" spc="0" normalizeH="0" baseline="0" noProof="0" dirty="0">
                          <a:ln>
                            <a:noFill/>
                          </a:ln>
                          <a:solidFill>
                            <a:schemeClr val="tx1"/>
                          </a:solidFill>
                          <a:effectLst/>
                          <a:uLnTx/>
                          <a:uFillTx/>
                          <a:latin typeface="+mn-lt"/>
                          <a:ea typeface="+mn-ea"/>
                          <a:cs typeface="+mn-cs"/>
                        </a:rPr>
                        <a:t>　</a:t>
                      </a:r>
                      <a:r>
                        <a:rPr kumimoji="1" lang="en-US" altLang="ja-JP" sz="1300" b="0" i="0" u="none" strike="noStrike" kern="1200" cap="none" spc="0" normalizeH="0" baseline="0" noProof="0" dirty="0">
                          <a:ln>
                            <a:noFill/>
                          </a:ln>
                          <a:solidFill>
                            <a:schemeClr val="tx1"/>
                          </a:solidFill>
                          <a:effectLst/>
                          <a:uLnTx/>
                          <a:uFillTx/>
                          <a:latin typeface="+mn-lt"/>
                          <a:ea typeface="+mn-ea"/>
                          <a:cs typeface="+mn-cs"/>
                        </a:rPr>
                        <a:t>2021</a:t>
                      </a:r>
                      <a:r>
                        <a:rPr kumimoji="1" lang="ja-JP" altLang="en-US" sz="1300" b="0" i="0" u="none" strike="noStrike" kern="1200" cap="none" spc="0" normalizeH="0" baseline="0" noProof="0" dirty="0">
                          <a:ln>
                            <a:noFill/>
                          </a:ln>
                          <a:solidFill>
                            <a:schemeClr val="tx1"/>
                          </a:solidFill>
                          <a:effectLst/>
                          <a:uLnTx/>
                          <a:uFillTx/>
                          <a:latin typeface="+mn-lt"/>
                          <a:ea typeface="+mn-ea"/>
                          <a:cs typeface="+mn-cs"/>
                        </a:rPr>
                        <a:t>年度新規　</a:t>
                      </a:r>
                      <a:r>
                        <a:rPr kumimoji="1" lang="en-US" altLang="ja-JP" sz="1300" b="0" i="0" u="none" strike="noStrike" kern="1200" cap="none" spc="0" normalizeH="0" baseline="0" noProof="0" dirty="0">
                          <a:ln>
                            <a:noFill/>
                          </a:ln>
                          <a:solidFill>
                            <a:schemeClr val="tx1"/>
                          </a:solidFill>
                          <a:effectLst/>
                          <a:uLnTx/>
                          <a:uFillTx/>
                          <a:latin typeface="+mn-lt"/>
                          <a:ea typeface="+mn-ea"/>
                          <a:cs typeface="+mn-cs"/>
                        </a:rPr>
                        <a:t>183</a:t>
                      </a:r>
                      <a:r>
                        <a:rPr kumimoji="1" lang="ja-JP" altLang="en-US" sz="1300" b="0" i="0" u="none" strike="noStrike" kern="1200" cap="none" spc="0" normalizeH="0" baseline="0" noProof="0" dirty="0">
                          <a:ln>
                            <a:noFill/>
                          </a:ln>
                          <a:solidFill>
                            <a:schemeClr val="tx1"/>
                          </a:solidFill>
                          <a:effectLst/>
                          <a:uLnTx/>
                          <a:uFillTx/>
                          <a:latin typeface="+mn-lt"/>
                          <a:ea typeface="+mn-ea"/>
                          <a:cs typeface="+mn-cs"/>
                        </a:rPr>
                        <a:t>件</a:t>
                      </a:r>
                      <a:endParaRPr kumimoji="1" lang="en-US" altLang="ja-JP" sz="1300" b="0" i="0" u="none" strike="noStrike" kern="1200" cap="none" spc="0" normalizeH="0" baseline="0" noProof="0" dirty="0">
                        <a:ln>
                          <a:noFill/>
                        </a:ln>
                        <a:solidFill>
                          <a:schemeClr val="tx1"/>
                        </a:solidFill>
                        <a:effectLst/>
                        <a:uLnTx/>
                        <a:uFillTx/>
                        <a:latin typeface="+mn-lt"/>
                        <a:ea typeface="+mn-ea"/>
                        <a:cs typeface="+mn-cs"/>
                      </a:endParaRPr>
                    </a:p>
                    <a:p>
                      <a:pPr marL="72000" marR="0" lvl="0" indent="-457200" algn="l" defTabSz="914400" rtl="0" eaLnBrk="1" fontAlgn="auto" latinLnBrk="0" hangingPunct="1">
                        <a:lnSpc>
                          <a:spcPct val="100000"/>
                        </a:lnSpc>
                        <a:spcBef>
                          <a:spcPts val="0"/>
                        </a:spcBef>
                        <a:spcAft>
                          <a:spcPts val="600"/>
                        </a:spcAft>
                        <a:buClrTx/>
                        <a:buSzTx/>
                        <a:buFontTx/>
                        <a:buNone/>
                        <a:tabLst/>
                        <a:defRPr/>
                      </a:pPr>
                      <a:r>
                        <a:rPr kumimoji="1" lang="ja-JP" altLang="en-US" sz="1300" b="0" i="0" u="none" strike="noStrike" kern="1200" cap="none" spc="0" normalizeH="0" baseline="0" noProof="0" dirty="0">
                          <a:ln>
                            <a:noFill/>
                          </a:ln>
                          <a:solidFill>
                            <a:schemeClr val="tx1"/>
                          </a:solidFill>
                          <a:effectLst/>
                          <a:uLnTx/>
                          <a:uFillTx/>
                          <a:latin typeface="+mn-lt"/>
                          <a:ea typeface="+mn-ea"/>
                          <a:cs typeface="+mn-cs"/>
                        </a:rPr>
                        <a:t>　</a:t>
                      </a:r>
                      <a:r>
                        <a:rPr kumimoji="1" lang="en-US" altLang="ja-JP" sz="1300" b="0" i="0" u="none" strike="noStrike" kern="1200" cap="none" spc="0" normalizeH="0" baseline="0" noProof="0" dirty="0">
                          <a:ln>
                            <a:noFill/>
                          </a:ln>
                          <a:solidFill>
                            <a:schemeClr val="tx1"/>
                          </a:solidFill>
                          <a:effectLst/>
                          <a:uLnTx/>
                          <a:uFillTx/>
                          <a:latin typeface="+mn-lt"/>
                          <a:ea typeface="+mn-ea"/>
                          <a:cs typeface="+mn-cs"/>
                        </a:rPr>
                        <a:t>2022</a:t>
                      </a:r>
                      <a:r>
                        <a:rPr kumimoji="1" lang="ja-JP" altLang="en-US" sz="1300" b="0" i="0" u="none" strike="noStrike" kern="1200" cap="none" spc="0" normalizeH="0" baseline="0" noProof="0" dirty="0">
                          <a:ln>
                            <a:noFill/>
                          </a:ln>
                          <a:solidFill>
                            <a:schemeClr val="tx1"/>
                          </a:solidFill>
                          <a:effectLst/>
                          <a:uLnTx/>
                          <a:uFillTx/>
                          <a:latin typeface="+mn-lt"/>
                          <a:ea typeface="+mn-ea"/>
                          <a:cs typeface="+mn-cs"/>
                        </a:rPr>
                        <a:t>年度新規（</a:t>
                      </a:r>
                      <a:r>
                        <a:rPr kumimoji="1" lang="en-US" altLang="ja-JP" sz="1300" b="0" i="0" u="none" strike="noStrike" kern="1200" cap="none" spc="0" normalizeH="0" baseline="0" noProof="0" dirty="0">
                          <a:ln>
                            <a:noFill/>
                          </a:ln>
                          <a:solidFill>
                            <a:schemeClr val="tx1"/>
                          </a:solidFill>
                          <a:effectLst/>
                          <a:uLnTx/>
                          <a:uFillTx/>
                          <a:latin typeface="+mn-lt"/>
                          <a:ea typeface="+mn-ea"/>
                          <a:cs typeface="+mn-cs"/>
                        </a:rPr>
                        <a:t>9</a:t>
                      </a:r>
                      <a:r>
                        <a:rPr kumimoji="1" lang="ja-JP" altLang="en-US" sz="1300" b="0" i="0" u="none" strike="noStrike" kern="1200" cap="none" spc="0" normalizeH="0" baseline="0" noProof="0" dirty="0">
                          <a:ln>
                            <a:noFill/>
                          </a:ln>
                          <a:solidFill>
                            <a:schemeClr val="tx1"/>
                          </a:solidFill>
                          <a:effectLst/>
                          <a:uLnTx/>
                          <a:uFillTx/>
                          <a:latin typeface="+mn-lt"/>
                          <a:ea typeface="+mn-ea"/>
                          <a:cs typeface="+mn-cs"/>
                        </a:rPr>
                        <a:t>月末）　</a:t>
                      </a:r>
                      <a:r>
                        <a:rPr kumimoji="1" lang="en-US" altLang="ja-JP" sz="1300" b="0" i="0" u="none" strike="noStrike" kern="1200" cap="none" spc="0" normalizeH="0" baseline="0" noProof="0" dirty="0">
                          <a:ln>
                            <a:noFill/>
                          </a:ln>
                          <a:solidFill>
                            <a:schemeClr val="tx1"/>
                          </a:solidFill>
                          <a:effectLst/>
                          <a:uLnTx/>
                          <a:uFillTx/>
                          <a:latin typeface="+mn-lt"/>
                          <a:ea typeface="+mn-ea"/>
                          <a:cs typeface="+mn-cs"/>
                        </a:rPr>
                        <a:t>67</a:t>
                      </a:r>
                      <a:r>
                        <a:rPr kumimoji="1" lang="ja-JP" altLang="en-US" sz="1300" b="0" i="0" u="none" strike="noStrike" kern="1200" cap="none" spc="0" normalizeH="0" baseline="0" noProof="0" dirty="0">
                          <a:ln>
                            <a:noFill/>
                          </a:ln>
                          <a:solidFill>
                            <a:schemeClr val="tx1"/>
                          </a:solidFill>
                          <a:effectLst/>
                          <a:uLnTx/>
                          <a:uFillTx/>
                          <a:latin typeface="+mn-lt"/>
                          <a:ea typeface="+mn-ea"/>
                          <a:cs typeface="+mn-cs"/>
                        </a:rPr>
                        <a:t>件</a:t>
                      </a:r>
                      <a:endParaRPr lang="en-US" altLang="ja-JP" sz="1300" b="0" u="none" dirty="0">
                        <a:solidFill>
                          <a:schemeClr val="tx1"/>
                        </a:solidFill>
                        <a:latin typeface="+mn-lt"/>
                        <a:ea typeface="+mn-ea"/>
                      </a:endParaRPr>
                    </a:p>
                  </a:txBody>
                  <a:tcPr marR="36000">
                    <a:lnL w="12700" cap="flat" cmpd="sng" algn="ctr">
                      <a:solidFill>
                        <a:schemeClr val="tx1"/>
                      </a:solidFill>
                      <a:prstDash val="sysDash"/>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bl>
          </a:graphicData>
        </a:graphic>
      </p:graphicFrame>
    </p:spTree>
    <p:extLst>
      <p:ext uri="{BB962C8B-B14F-4D97-AF65-F5344CB8AC3E}">
        <p14:creationId xmlns:p14="http://schemas.microsoft.com/office/powerpoint/2010/main" val="291075795"/>
      </p:ext>
    </p:extLst>
  </p:cSld>
  <p:clrMapOvr>
    <a:masterClrMapping/>
  </p:clrMapOvr>
</p:sld>
</file>

<file path=ppt/slides/slide1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テキスト ボックス 7"/>
          <p:cNvSpPr txBox="1"/>
          <p:nvPr/>
        </p:nvSpPr>
        <p:spPr>
          <a:xfrm>
            <a:off x="0" y="1"/>
            <a:ext cx="7668344" cy="43088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Ⅱ</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公民連携／経営形態の見直し</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公民連携の推進</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・企業等との連携</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100" b="0" i="0" u="none" strike="noStrike" kern="1200" cap="none" spc="0" normalizeH="0" baseline="0" noProof="0" dirty="0">
              <a:ln>
                <a:noFill/>
              </a:ln>
              <a:solidFill>
                <a:srgbClr val="FF0000"/>
              </a:solidFill>
              <a:effectLst/>
              <a:uLnTx/>
              <a:uFillTx/>
              <a:latin typeface="Calibri"/>
              <a:ea typeface="ＭＳ Ｐゴシック" panose="020B0600070205080204" pitchFamily="50" charset="-128"/>
              <a:cs typeface="+mn-cs"/>
            </a:endParaRPr>
          </a:p>
        </p:txBody>
      </p:sp>
      <p:sp>
        <p:nvSpPr>
          <p:cNvPr id="10" name="正方形/長方形 9"/>
          <p:cNvSpPr/>
          <p:nvPr/>
        </p:nvSpPr>
        <p:spPr>
          <a:xfrm>
            <a:off x="251520" y="323364"/>
            <a:ext cx="5904656" cy="369332"/>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rPr>
              <a:t>企業等との連携窓口の一元化（</a:t>
            </a:r>
            <a:r>
              <a:rPr kumimoji="1" lang="en-US" altLang="ja-JP" sz="1800" b="1"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rPr>
              <a:t>2017</a:t>
            </a:r>
            <a:r>
              <a:rPr kumimoji="1" lang="ja-JP" altLang="en-US" sz="1800" b="1"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rPr>
              <a:t>年</a:t>
            </a:r>
            <a:r>
              <a:rPr kumimoji="1" lang="en-US" altLang="ja-JP" sz="1800" b="1"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rPr>
              <a:t>4</a:t>
            </a:r>
            <a:r>
              <a:rPr kumimoji="1" lang="ja-JP" altLang="en-US" sz="1800" b="1"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rPr>
              <a:t>月）</a:t>
            </a:r>
          </a:p>
        </p:txBody>
      </p:sp>
      <p:cxnSp>
        <p:nvCxnSpPr>
          <p:cNvPr id="11" name="直線コネクタ 10"/>
          <p:cNvCxnSpPr/>
          <p:nvPr/>
        </p:nvCxnSpPr>
        <p:spPr>
          <a:xfrm>
            <a:off x="179512" y="692696"/>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6" name="コンテンツ プレースホルダー 2"/>
          <p:cNvSpPr txBox="1">
            <a:spLocks/>
          </p:cNvSpPr>
          <p:nvPr/>
        </p:nvSpPr>
        <p:spPr>
          <a:xfrm>
            <a:off x="550168" y="836712"/>
            <a:ext cx="7910264" cy="495715"/>
          </a:xfrm>
          <a:prstGeom prst="rect">
            <a:avLst/>
          </a:prstGeom>
        </p:spPr>
        <p:txBody>
          <a:bodyPr vert="horz" lIns="91440" tIns="45720" rIns="91440" bIns="45720" rtlCol="0">
            <a:normAutofit/>
          </a:bodyPr>
          <a:lstStyle>
            <a:lvl1pPr marL="0" indent="0" algn="ctr" defTabSz="914400" rtl="0" eaLnBrk="1" latinLnBrk="0" hangingPunct="1">
              <a:spcBef>
                <a:spcPct val="20000"/>
              </a:spcBef>
              <a:buFont typeface="Arial" panose="020B0604020202020204" pitchFamily="34" charset="0"/>
              <a:buNone/>
              <a:defRPr kumimoji="1" sz="3200" kern="1200">
                <a:solidFill>
                  <a:schemeClr val="tx1">
                    <a:tint val="75000"/>
                  </a:schemeClr>
                </a:solidFill>
                <a:latin typeface="+mn-lt"/>
                <a:ea typeface="+mn-ea"/>
                <a:cs typeface="+mn-cs"/>
              </a:defRPr>
            </a:lvl1pPr>
            <a:lvl2pPr marL="457200" indent="0" algn="ctr" defTabSz="914400" rtl="0" eaLnBrk="1" latinLnBrk="0" hangingPunct="1">
              <a:spcBef>
                <a:spcPct val="20000"/>
              </a:spcBef>
              <a:buFont typeface="Arial" panose="020B0604020202020204" pitchFamily="34" charset="0"/>
              <a:buNone/>
              <a:defRPr kumimoji="1" sz="2800" kern="1200">
                <a:solidFill>
                  <a:schemeClr val="tx1">
                    <a:tint val="75000"/>
                  </a:schemeClr>
                </a:solidFill>
                <a:latin typeface="+mn-lt"/>
                <a:ea typeface="+mn-ea"/>
                <a:cs typeface="+mn-cs"/>
              </a:defRPr>
            </a:lvl2pPr>
            <a:lvl3pPr marL="914400" indent="0" algn="ctr" defTabSz="914400" rtl="0" eaLnBrk="1" latinLnBrk="0" hangingPunct="1">
              <a:spcBef>
                <a:spcPct val="20000"/>
              </a:spcBef>
              <a:buFont typeface="Arial" panose="020B0604020202020204" pitchFamily="34" charset="0"/>
              <a:buNone/>
              <a:defRPr kumimoji="1" sz="2400" kern="1200">
                <a:solidFill>
                  <a:schemeClr val="tx1">
                    <a:tint val="75000"/>
                  </a:schemeClr>
                </a:solidFill>
                <a:latin typeface="+mn-lt"/>
                <a:ea typeface="+mn-ea"/>
                <a:cs typeface="+mn-cs"/>
              </a:defRPr>
            </a:lvl3pPr>
            <a:lvl4pPr marL="1371600" indent="0" algn="ctr" defTabSz="914400" rtl="0" eaLnBrk="1" latinLnBrk="0" hangingPunct="1">
              <a:spcBef>
                <a:spcPct val="20000"/>
              </a:spcBef>
              <a:buFont typeface="Arial" panose="020B0604020202020204" pitchFamily="34" charset="0"/>
              <a:buNone/>
              <a:defRPr kumimoji="1" sz="2000" kern="1200">
                <a:solidFill>
                  <a:schemeClr val="tx1">
                    <a:tint val="75000"/>
                  </a:schemeClr>
                </a:solidFill>
                <a:latin typeface="+mn-lt"/>
                <a:ea typeface="+mn-ea"/>
                <a:cs typeface="+mn-cs"/>
              </a:defRPr>
            </a:lvl4pPr>
            <a:lvl5pPr marL="1828800" indent="0" algn="ctr" defTabSz="914400" rtl="0" eaLnBrk="1" latinLnBrk="0" hangingPunct="1">
              <a:spcBef>
                <a:spcPct val="20000"/>
              </a:spcBef>
              <a:buFont typeface="Arial" panose="020B0604020202020204" pitchFamily="34" charset="0"/>
              <a:buNone/>
              <a:defRPr kumimoji="1" sz="2000" kern="1200">
                <a:solidFill>
                  <a:schemeClr val="tx1">
                    <a:tint val="75000"/>
                  </a:schemeClr>
                </a:solidFill>
                <a:latin typeface="+mn-lt"/>
                <a:ea typeface="+mn-ea"/>
                <a:cs typeface="+mn-cs"/>
              </a:defRPr>
            </a:lvl5pPr>
            <a:lvl6pPr marL="2286000" indent="0" algn="ctr" defTabSz="914400" rtl="0" eaLnBrk="1" latinLnBrk="0" hangingPunct="1">
              <a:spcBef>
                <a:spcPct val="20000"/>
              </a:spcBef>
              <a:buFont typeface="Arial" panose="020B0604020202020204" pitchFamily="34" charset="0"/>
              <a:buNone/>
              <a:defRPr kumimoji="1" sz="2000" kern="1200">
                <a:solidFill>
                  <a:schemeClr val="tx1">
                    <a:tint val="75000"/>
                  </a:schemeClr>
                </a:solidFill>
                <a:latin typeface="+mn-lt"/>
                <a:ea typeface="+mn-ea"/>
                <a:cs typeface="+mn-cs"/>
              </a:defRPr>
            </a:lvl6pPr>
            <a:lvl7pPr marL="2743200" indent="0" algn="ctr" defTabSz="914400" rtl="0" eaLnBrk="1" latinLnBrk="0" hangingPunct="1">
              <a:spcBef>
                <a:spcPct val="20000"/>
              </a:spcBef>
              <a:buFont typeface="Arial" panose="020B0604020202020204" pitchFamily="34" charset="0"/>
              <a:buNone/>
              <a:defRPr kumimoji="1" sz="2000" kern="1200">
                <a:solidFill>
                  <a:schemeClr val="tx1">
                    <a:tint val="75000"/>
                  </a:schemeClr>
                </a:solidFill>
                <a:latin typeface="+mn-lt"/>
                <a:ea typeface="+mn-ea"/>
                <a:cs typeface="+mn-cs"/>
              </a:defRPr>
            </a:lvl7pPr>
            <a:lvl8pPr marL="3200400" indent="0" algn="ctr" defTabSz="914400" rtl="0" eaLnBrk="1" latinLnBrk="0" hangingPunct="1">
              <a:spcBef>
                <a:spcPct val="20000"/>
              </a:spcBef>
              <a:buFont typeface="Arial" panose="020B0604020202020204" pitchFamily="34" charset="0"/>
              <a:buNone/>
              <a:defRPr kumimoji="1" sz="2000" kern="1200">
                <a:solidFill>
                  <a:schemeClr val="tx1">
                    <a:tint val="75000"/>
                  </a:schemeClr>
                </a:solidFill>
                <a:latin typeface="+mn-lt"/>
                <a:ea typeface="+mn-ea"/>
                <a:cs typeface="+mn-cs"/>
              </a:defRPr>
            </a:lvl8pPr>
            <a:lvl9pPr marL="3657600" indent="0" algn="ctr" defTabSz="914400" rtl="0" eaLnBrk="1" latinLnBrk="0" hangingPunct="1">
              <a:spcBef>
                <a:spcPct val="20000"/>
              </a:spcBef>
              <a:buFont typeface="Arial" panose="020B0604020202020204" pitchFamily="34" charset="0"/>
              <a:buNone/>
              <a:defRPr kumimoji="1" sz="2000" kern="1200">
                <a:solidFill>
                  <a:schemeClr val="tx1">
                    <a:tint val="75000"/>
                  </a:schemeClr>
                </a:solidFill>
                <a:latin typeface="+mn-lt"/>
                <a:ea typeface="+mn-ea"/>
                <a:cs typeface="+mn-cs"/>
              </a:defRPr>
            </a:lvl9pPr>
          </a:lstStyle>
          <a:p>
            <a:pPr marL="0" marR="0" lvl="0" indent="0" algn="l" defTabSz="914400" rtl="0" eaLnBrk="1" fontAlgn="auto" latinLnBrk="0" hangingPunct="1">
              <a:lnSpc>
                <a:spcPct val="100000"/>
              </a:lnSpc>
              <a:spcBef>
                <a:spcPct val="20000"/>
              </a:spcBef>
              <a:spcAft>
                <a:spcPts val="0"/>
              </a:spcAft>
              <a:buClrTx/>
              <a:buSzTx/>
              <a:buFont typeface="Arial" panose="020B0604020202020204" pitchFamily="34" charset="0"/>
              <a:buNone/>
              <a:tabLst/>
              <a:defRPr/>
            </a:pPr>
            <a:r>
              <a:rPr kumimoji="1" lang="ja-JP"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大阪市ホームページに掲載、</a:t>
            </a:r>
            <a:r>
              <a:rPr kumimoji="1" lang="en-US" altLang="ja-JP" sz="2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SNS</a:t>
            </a:r>
            <a:r>
              <a:rPr kumimoji="1" lang="ja-JP"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や連携企業の広報媒体等による周知。</a:t>
            </a:r>
            <a:endParaRPr kumimoji="1" lang="en-US" altLang="ja-JP" sz="2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17" name="コンテンツ プレースホルダー 2"/>
          <p:cNvSpPr txBox="1">
            <a:spLocks/>
          </p:cNvSpPr>
          <p:nvPr/>
        </p:nvSpPr>
        <p:spPr>
          <a:xfrm>
            <a:off x="953598" y="5589240"/>
            <a:ext cx="7164796" cy="994011"/>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kumimoji="1"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1" lang="ja-JP"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各所属と企業等との連携（ネットワーク）状況</a:t>
            </a: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の</a:t>
            </a:r>
            <a:r>
              <a:rPr kumimoji="1" lang="ja-JP"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集約</a:t>
            </a: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・共有化（年</a:t>
            </a:r>
            <a:r>
              <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a:t>
            </a: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回（</a:t>
            </a:r>
            <a:r>
              <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9</a:t>
            </a: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月末・</a:t>
            </a:r>
            <a:r>
              <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3</a:t>
            </a: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月末））</a:t>
            </a:r>
            <a:endPar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大阪市ホームページ</a:t>
            </a:r>
            <a:r>
              <a:rPr kumimoji="1" lang="ja-JP"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、庁内ポータルに掲載</a:t>
            </a:r>
            <a:r>
              <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r>
            <a:br>
              <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b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hlinkClick r:id="rId2"/>
              </a:rPr>
              <a:t>https://www.city.osaka.lg.jp/shimin/page/0000401733.html</a:t>
            </a: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endPar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18" name="正方形/長方形 17"/>
          <p:cNvSpPr/>
          <p:nvPr/>
        </p:nvSpPr>
        <p:spPr>
          <a:xfrm>
            <a:off x="7740352" y="332656"/>
            <a:ext cx="1158779" cy="369332"/>
          </a:xfrm>
          <a:prstGeom prst="rect">
            <a:avLst/>
          </a:prstGeom>
          <a:noFill/>
        </p:spPr>
        <p:txBody>
          <a:bodyPr wrap="none">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What</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p>
        </p:txBody>
      </p:sp>
      <p:pic>
        <p:nvPicPr>
          <p:cNvPr id="2" name="図 1"/>
          <p:cNvPicPr>
            <a:picLocks noChangeAspect="1"/>
          </p:cNvPicPr>
          <p:nvPr/>
        </p:nvPicPr>
        <p:blipFill>
          <a:blip r:embed="rId3"/>
          <a:stretch>
            <a:fillRect/>
          </a:stretch>
        </p:blipFill>
        <p:spPr>
          <a:xfrm>
            <a:off x="1259632" y="1350398"/>
            <a:ext cx="6858762" cy="3950810"/>
          </a:xfrm>
          <a:prstGeom prst="rect">
            <a:avLst/>
          </a:prstGeom>
        </p:spPr>
      </p:pic>
      <p:sp>
        <p:nvSpPr>
          <p:cNvPr id="3" name="スライド番号プレースホルダー 2"/>
          <p:cNvSpPr>
            <a:spLocks noGrp="1"/>
          </p:cNvSpPr>
          <p:nvPr>
            <p:ph type="sldNum" sz="quarter" idx="12"/>
          </p:nvPr>
        </p:nvSpPr>
        <p:spPr/>
        <p:txBody>
          <a:bodyPr/>
          <a:lstStyle/>
          <a:p>
            <a:fld id="{63BC356D-1576-478B-8647-1361C6E9DFF7}" type="slidenum">
              <a:rPr lang="ja-JP" altLang="en-US" smtClean="0"/>
              <a:pPr/>
              <a:t>156</a:t>
            </a:fld>
            <a:endParaRPr lang="ja-JP" altLang="en-US"/>
          </a:p>
        </p:txBody>
      </p:sp>
    </p:spTree>
    <p:extLst>
      <p:ext uri="{BB962C8B-B14F-4D97-AF65-F5344CB8AC3E}">
        <p14:creationId xmlns:p14="http://schemas.microsoft.com/office/powerpoint/2010/main" val="2835064135"/>
      </p:ext>
    </p:extLst>
  </p:cSld>
  <p:clrMapOvr>
    <a:masterClrMapping/>
  </p:clrMapOvr>
</p:sld>
</file>

<file path=ppt/slides/slide1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図 3"/>
          <p:cNvPicPr>
            <a:picLocks noChangeAspect="1"/>
          </p:cNvPicPr>
          <p:nvPr/>
        </p:nvPicPr>
        <p:blipFill>
          <a:blip r:embed="rId2"/>
          <a:stretch>
            <a:fillRect/>
          </a:stretch>
        </p:blipFill>
        <p:spPr>
          <a:xfrm>
            <a:off x="3923928" y="996420"/>
            <a:ext cx="5151566" cy="5505165"/>
          </a:xfrm>
          <a:prstGeom prst="rect">
            <a:avLst/>
          </a:prstGeom>
        </p:spPr>
      </p:pic>
      <p:sp>
        <p:nvSpPr>
          <p:cNvPr id="2" name="正方形/長方形 1"/>
          <p:cNvSpPr/>
          <p:nvPr/>
        </p:nvSpPr>
        <p:spPr>
          <a:xfrm>
            <a:off x="539552" y="2721712"/>
            <a:ext cx="2448272" cy="1787407"/>
          </a:xfrm>
          <a:prstGeom prst="rect">
            <a:avLst/>
          </a:prstGeom>
          <a:solidFill>
            <a:srgbClr val="66FFFF">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9" name="コンテンツ プレースホルダー 2"/>
          <p:cNvSpPr txBox="1">
            <a:spLocks/>
          </p:cNvSpPr>
          <p:nvPr/>
        </p:nvSpPr>
        <p:spPr>
          <a:xfrm>
            <a:off x="173021" y="790291"/>
            <a:ext cx="4772297" cy="5014973"/>
          </a:xfrm>
          <a:prstGeom prst="rect">
            <a:avLst/>
          </a:prstGeom>
          <a:noFill/>
        </p:spPr>
        <p:txBody>
          <a:bodyPr vert="horz" lIns="91440" tIns="45720" rIns="91440" bIns="45720" rtlCol="0">
            <a:normAutofit/>
          </a:bodyPr>
          <a:lstStyle>
            <a:lvl1pPr marL="0" indent="0" algn="ctr" defTabSz="914400" rtl="0" eaLnBrk="1" latinLnBrk="0" hangingPunct="1">
              <a:spcBef>
                <a:spcPct val="20000"/>
              </a:spcBef>
              <a:buFont typeface="Arial" panose="020B0604020202020204" pitchFamily="34" charset="0"/>
              <a:buNone/>
              <a:defRPr kumimoji="1" sz="3200" kern="1200">
                <a:solidFill>
                  <a:schemeClr val="tx1">
                    <a:tint val="75000"/>
                  </a:schemeClr>
                </a:solidFill>
                <a:latin typeface="+mn-lt"/>
                <a:ea typeface="+mn-ea"/>
                <a:cs typeface="+mn-cs"/>
              </a:defRPr>
            </a:lvl1pPr>
            <a:lvl2pPr marL="457200" indent="0" algn="ctr" defTabSz="914400" rtl="0" eaLnBrk="1" latinLnBrk="0" hangingPunct="1">
              <a:spcBef>
                <a:spcPct val="20000"/>
              </a:spcBef>
              <a:buFont typeface="Arial" panose="020B0604020202020204" pitchFamily="34" charset="0"/>
              <a:buNone/>
              <a:defRPr kumimoji="1" sz="2800" kern="1200">
                <a:solidFill>
                  <a:schemeClr val="tx1">
                    <a:tint val="75000"/>
                  </a:schemeClr>
                </a:solidFill>
                <a:latin typeface="+mn-lt"/>
                <a:ea typeface="+mn-ea"/>
                <a:cs typeface="+mn-cs"/>
              </a:defRPr>
            </a:lvl2pPr>
            <a:lvl3pPr marL="914400" indent="0" algn="ctr" defTabSz="914400" rtl="0" eaLnBrk="1" latinLnBrk="0" hangingPunct="1">
              <a:spcBef>
                <a:spcPct val="20000"/>
              </a:spcBef>
              <a:buFont typeface="Arial" panose="020B0604020202020204" pitchFamily="34" charset="0"/>
              <a:buNone/>
              <a:defRPr kumimoji="1" sz="2400" kern="1200">
                <a:solidFill>
                  <a:schemeClr val="tx1">
                    <a:tint val="75000"/>
                  </a:schemeClr>
                </a:solidFill>
                <a:latin typeface="+mn-lt"/>
                <a:ea typeface="+mn-ea"/>
                <a:cs typeface="+mn-cs"/>
              </a:defRPr>
            </a:lvl3pPr>
            <a:lvl4pPr marL="1371600" indent="0" algn="ctr" defTabSz="914400" rtl="0" eaLnBrk="1" latinLnBrk="0" hangingPunct="1">
              <a:spcBef>
                <a:spcPct val="20000"/>
              </a:spcBef>
              <a:buFont typeface="Arial" panose="020B0604020202020204" pitchFamily="34" charset="0"/>
              <a:buNone/>
              <a:defRPr kumimoji="1" sz="2000" kern="1200">
                <a:solidFill>
                  <a:schemeClr val="tx1">
                    <a:tint val="75000"/>
                  </a:schemeClr>
                </a:solidFill>
                <a:latin typeface="+mn-lt"/>
                <a:ea typeface="+mn-ea"/>
                <a:cs typeface="+mn-cs"/>
              </a:defRPr>
            </a:lvl4pPr>
            <a:lvl5pPr marL="1828800" indent="0" algn="ctr" defTabSz="914400" rtl="0" eaLnBrk="1" latinLnBrk="0" hangingPunct="1">
              <a:spcBef>
                <a:spcPct val="20000"/>
              </a:spcBef>
              <a:buFont typeface="Arial" panose="020B0604020202020204" pitchFamily="34" charset="0"/>
              <a:buNone/>
              <a:defRPr kumimoji="1" sz="2000" kern="1200">
                <a:solidFill>
                  <a:schemeClr val="tx1">
                    <a:tint val="75000"/>
                  </a:schemeClr>
                </a:solidFill>
                <a:latin typeface="+mn-lt"/>
                <a:ea typeface="+mn-ea"/>
                <a:cs typeface="+mn-cs"/>
              </a:defRPr>
            </a:lvl5pPr>
            <a:lvl6pPr marL="2286000" indent="0" algn="ctr" defTabSz="914400" rtl="0" eaLnBrk="1" latinLnBrk="0" hangingPunct="1">
              <a:spcBef>
                <a:spcPct val="20000"/>
              </a:spcBef>
              <a:buFont typeface="Arial" panose="020B0604020202020204" pitchFamily="34" charset="0"/>
              <a:buNone/>
              <a:defRPr kumimoji="1" sz="2000" kern="1200">
                <a:solidFill>
                  <a:schemeClr val="tx1">
                    <a:tint val="75000"/>
                  </a:schemeClr>
                </a:solidFill>
                <a:latin typeface="+mn-lt"/>
                <a:ea typeface="+mn-ea"/>
                <a:cs typeface="+mn-cs"/>
              </a:defRPr>
            </a:lvl6pPr>
            <a:lvl7pPr marL="2743200" indent="0" algn="ctr" defTabSz="914400" rtl="0" eaLnBrk="1" latinLnBrk="0" hangingPunct="1">
              <a:spcBef>
                <a:spcPct val="20000"/>
              </a:spcBef>
              <a:buFont typeface="Arial" panose="020B0604020202020204" pitchFamily="34" charset="0"/>
              <a:buNone/>
              <a:defRPr kumimoji="1" sz="2000" kern="1200">
                <a:solidFill>
                  <a:schemeClr val="tx1">
                    <a:tint val="75000"/>
                  </a:schemeClr>
                </a:solidFill>
                <a:latin typeface="+mn-lt"/>
                <a:ea typeface="+mn-ea"/>
                <a:cs typeface="+mn-cs"/>
              </a:defRPr>
            </a:lvl7pPr>
            <a:lvl8pPr marL="3200400" indent="0" algn="ctr" defTabSz="914400" rtl="0" eaLnBrk="1" latinLnBrk="0" hangingPunct="1">
              <a:spcBef>
                <a:spcPct val="20000"/>
              </a:spcBef>
              <a:buFont typeface="Arial" panose="020B0604020202020204" pitchFamily="34" charset="0"/>
              <a:buNone/>
              <a:defRPr kumimoji="1" sz="2000" kern="1200">
                <a:solidFill>
                  <a:schemeClr val="tx1">
                    <a:tint val="75000"/>
                  </a:schemeClr>
                </a:solidFill>
                <a:latin typeface="+mn-lt"/>
                <a:ea typeface="+mn-ea"/>
                <a:cs typeface="+mn-cs"/>
              </a:defRPr>
            </a:lvl8pPr>
            <a:lvl9pPr marL="3657600" indent="0" algn="ctr" defTabSz="914400" rtl="0" eaLnBrk="1" latinLnBrk="0" hangingPunct="1">
              <a:spcBef>
                <a:spcPct val="20000"/>
              </a:spcBef>
              <a:buFont typeface="Arial" panose="020B0604020202020204" pitchFamily="34" charset="0"/>
              <a:buNone/>
              <a:defRPr kumimoji="1" sz="2000" kern="1200">
                <a:solidFill>
                  <a:schemeClr val="tx1">
                    <a:tint val="75000"/>
                  </a:schemeClr>
                </a:solidFill>
                <a:latin typeface="+mn-lt"/>
                <a:ea typeface="+mn-ea"/>
                <a:cs typeface="+mn-cs"/>
              </a:defRPr>
            </a:lvl9pPr>
          </a:lstStyle>
          <a:p>
            <a:pPr marL="0" marR="0" lvl="0" indent="0" algn="l" defTabSz="914400" rtl="0" eaLnBrk="1" fontAlgn="auto" latinLnBrk="0" hangingPunct="1">
              <a:lnSpc>
                <a:spcPct val="100000"/>
              </a:lnSpc>
              <a:spcBef>
                <a:spcPct val="20000"/>
              </a:spcBef>
              <a:spcAft>
                <a:spcPts val="0"/>
              </a:spcAft>
              <a:buClrTx/>
              <a:buSzTx/>
              <a:buFont typeface="Wingdings" panose="05000000000000000000" pitchFamily="2" charset="2"/>
              <a:buChar char="Ø"/>
              <a:tabLst/>
              <a:defRPr/>
            </a:pPr>
            <a:r>
              <a:rPr kumimoji="1" lang="ja-JP"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包括連携協定締結数</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（年度末時点）</a:t>
            </a:r>
            <a:endPar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ct val="20000"/>
              </a:spcBef>
              <a:spcAft>
                <a:spcPts val="0"/>
              </a:spcAft>
              <a:buClrTx/>
              <a:buSzTx/>
              <a:buFont typeface="Arial" panose="020B0604020202020204" pitchFamily="34" charset="0"/>
              <a:buNone/>
              <a:tabLst/>
              <a:defRPr/>
            </a:pPr>
            <a:r>
              <a:rPr kumimoji="1" lang="ja-JP" altLang="en-US" sz="1800" b="0" i="0" u="none" strike="noStrike" kern="1200" cap="none" spc="0" normalizeH="0" baseline="0" noProof="0" dirty="0">
                <a:ln>
                  <a:noFill/>
                </a:ln>
                <a:solidFill>
                  <a:srgbClr val="FF0000"/>
                </a:solidFill>
                <a:effectLst/>
                <a:uLnTx/>
                <a:uFillTx/>
                <a:latin typeface="Calibri"/>
                <a:ea typeface="ＭＳ Ｐゴシック" panose="020B0600070205080204" pitchFamily="50" charset="-128"/>
                <a:cs typeface="+mn-cs"/>
              </a:rPr>
              <a:t>　　</a:t>
            </a: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2013</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年度以前　</a:t>
            </a: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10</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件</a:t>
            </a:r>
            <a:endPar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ct val="20000"/>
              </a:spcBef>
              <a:spcAft>
                <a:spcPts val="0"/>
              </a:spcAft>
              <a:buClrTx/>
              <a:buSzTx/>
              <a:buFont typeface="Arial" panose="020B0604020202020204" pitchFamily="34" charset="0"/>
              <a:buNone/>
              <a:tabLst/>
              <a:defRPr/>
            </a:pP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2014</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　  </a:t>
            </a: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16</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件　　</a:t>
            </a:r>
            <a:endPar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ct val="20000"/>
              </a:spcBef>
              <a:spcAft>
                <a:spcPts val="0"/>
              </a:spcAft>
              <a:buClrTx/>
              <a:buSzTx/>
              <a:buFont typeface="Arial" panose="020B0604020202020204" pitchFamily="34" charset="0"/>
              <a:buNone/>
              <a:tabLst/>
              <a:defRPr/>
            </a:pP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2015</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　  </a:t>
            </a: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件</a:t>
            </a:r>
            <a:endPar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ct val="20000"/>
              </a:spcBef>
              <a:spcAft>
                <a:spcPts val="0"/>
              </a:spcAft>
              <a:buClrTx/>
              <a:buSzTx/>
              <a:buFont typeface="Arial" panose="020B0604020202020204" pitchFamily="34" charset="0"/>
              <a:buNone/>
              <a:tabLst/>
              <a:defRPr/>
            </a:pP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2016</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　  </a:t>
            </a: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28</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件</a:t>
            </a:r>
            <a:endPar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ct val="20000"/>
              </a:spcBef>
              <a:spcAft>
                <a:spcPts val="0"/>
              </a:spcAft>
              <a:buClrTx/>
              <a:buSzTx/>
              <a:buFont typeface="Arial" panose="020B0604020202020204" pitchFamily="34" charset="0"/>
              <a:buNone/>
              <a:tabLst/>
              <a:defRPr/>
            </a:pP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2017</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a:t>
            </a:r>
            <a:r>
              <a:rPr kumimoji="1" lang="ja-JP"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40</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件</a:t>
            </a:r>
            <a:endPar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ct val="20000"/>
              </a:spcBef>
              <a:spcAft>
                <a:spcPts val="0"/>
              </a:spcAft>
              <a:buClrTx/>
              <a:buSzTx/>
              <a:buFont typeface="Arial" panose="020B0604020202020204" pitchFamily="34" charset="0"/>
              <a:buNone/>
              <a:tabLst/>
              <a:defRPr/>
            </a:pP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2018</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　  </a:t>
            </a: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47</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件</a:t>
            </a:r>
            <a:endPar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ct val="20000"/>
              </a:spcBef>
              <a:spcAft>
                <a:spcPts val="0"/>
              </a:spcAft>
              <a:buClrTx/>
              <a:buSzTx/>
              <a:buFont typeface="Arial" panose="020B0604020202020204" pitchFamily="34" charset="0"/>
              <a:buNone/>
              <a:tabLst/>
              <a:defRPr/>
            </a:pP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2019</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　  </a:t>
            </a: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65</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件</a:t>
            </a:r>
            <a:endPar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ct val="20000"/>
              </a:spcBef>
              <a:spcAft>
                <a:spcPts val="0"/>
              </a:spcAft>
              <a:buClrTx/>
              <a:buSzTx/>
              <a:buFont typeface="Arial" panose="020B0604020202020204" pitchFamily="34" charset="0"/>
              <a:buNone/>
              <a:tabLst/>
              <a:defRPr/>
            </a:pP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2020</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　  </a:t>
            </a: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71</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件</a:t>
            </a:r>
            <a:endPar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ct val="20000"/>
              </a:spcBef>
              <a:spcAft>
                <a:spcPts val="0"/>
              </a:spcAft>
              <a:buClrTx/>
              <a:buSzTx/>
              <a:buFont typeface="Arial" panose="020B0604020202020204" pitchFamily="34" charset="0"/>
              <a:buNone/>
              <a:tabLst/>
              <a:defRPr/>
            </a:pP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2021</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　  </a:t>
            </a: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84</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件</a:t>
            </a:r>
            <a:endPar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ct val="20000"/>
              </a:spcBef>
              <a:spcAft>
                <a:spcPts val="0"/>
              </a:spcAft>
              <a:buClrTx/>
              <a:buSzTx/>
              <a:buFont typeface="Arial" panose="020B0604020202020204" pitchFamily="34" charset="0"/>
              <a:buNone/>
              <a:tabLst/>
              <a:defRPr/>
            </a:pP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2022</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a:t>
            </a: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9</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月末現在 </a:t>
            </a: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96</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件</a:t>
            </a:r>
            <a:endParaRPr kumimoji="1" lang="ja-JP"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8" name="テキスト ボックス 7"/>
          <p:cNvSpPr txBox="1"/>
          <p:nvPr/>
        </p:nvSpPr>
        <p:spPr>
          <a:xfrm>
            <a:off x="0" y="1"/>
            <a:ext cx="7668344" cy="43088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Ⅱ</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公民連携／経営形態の見直し</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公民連携の推進</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・企業等との連携</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100" b="0" i="0" u="none" strike="noStrike" kern="1200" cap="none" spc="0" normalizeH="0" baseline="0" noProof="0" dirty="0">
              <a:ln>
                <a:noFill/>
              </a:ln>
              <a:solidFill>
                <a:srgbClr val="FF0000"/>
              </a:solidFill>
              <a:effectLst/>
              <a:uLnTx/>
              <a:uFillTx/>
              <a:latin typeface="Calibri"/>
              <a:ea typeface="ＭＳ Ｐゴシック" panose="020B0600070205080204" pitchFamily="50" charset="-128"/>
              <a:cs typeface="+mn-cs"/>
            </a:endParaRPr>
          </a:p>
        </p:txBody>
      </p:sp>
      <p:sp>
        <p:nvSpPr>
          <p:cNvPr id="10" name="正方形/長方形 9"/>
          <p:cNvSpPr/>
          <p:nvPr/>
        </p:nvSpPr>
        <p:spPr>
          <a:xfrm>
            <a:off x="251520" y="323364"/>
            <a:ext cx="5904656" cy="369332"/>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ja-JP" sz="18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包括連携協定</a:t>
            </a:r>
            <a:r>
              <a:rPr kumimoji="1" lang="ja-JP" altLang="en-US" sz="18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等</a:t>
            </a:r>
            <a:r>
              <a:rPr kumimoji="1" lang="ja-JP" altLang="ja-JP" sz="18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締結数</a:t>
            </a:r>
            <a:r>
              <a:rPr kumimoji="1" lang="ja-JP" altLang="en-US" sz="1800" b="1"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rPr>
              <a:t>の推移</a:t>
            </a:r>
            <a:endPar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cxnSp>
        <p:nvCxnSpPr>
          <p:cNvPr id="11" name="直線コネクタ 10"/>
          <p:cNvCxnSpPr/>
          <p:nvPr/>
        </p:nvCxnSpPr>
        <p:spPr>
          <a:xfrm>
            <a:off x="179512" y="692696"/>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3" name="正方形/長方形 12"/>
          <p:cNvSpPr/>
          <p:nvPr/>
        </p:nvSpPr>
        <p:spPr>
          <a:xfrm>
            <a:off x="7380464" y="332656"/>
            <a:ext cx="1512016" cy="369332"/>
          </a:xfrm>
          <a:prstGeom prst="rect">
            <a:avLst/>
          </a:prstGeom>
          <a:noFill/>
        </p:spPr>
        <p:txBody>
          <a:bodyPr wrap="none">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Outcome</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p>
        </p:txBody>
      </p:sp>
      <p:sp>
        <p:nvSpPr>
          <p:cNvPr id="3" name="スライド番号プレースホルダー 2"/>
          <p:cNvSpPr>
            <a:spLocks noGrp="1"/>
          </p:cNvSpPr>
          <p:nvPr>
            <p:ph type="sldNum" sz="quarter" idx="12"/>
          </p:nvPr>
        </p:nvSpPr>
        <p:spPr/>
        <p:txBody>
          <a:bodyPr/>
          <a:lstStyle/>
          <a:p>
            <a:fld id="{63BC356D-1576-478B-8647-1361C6E9DFF7}" type="slidenum">
              <a:rPr lang="ja-JP" altLang="en-US" smtClean="0"/>
              <a:pPr/>
              <a:t>157</a:t>
            </a:fld>
            <a:endParaRPr lang="ja-JP" altLang="en-US"/>
          </a:p>
        </p:txBody>
      </p:sp>
    </p:spTree>
    <p:extLst>
      <p:ext uri="{BB962C8B-B14F-4D97-AF65-F5344CB8AC3E}">
        <p14:creationId xmlns:p14="http://schemas.microsoft.com/office/powerpoint/2010/main" val="139242921"/>
      </p:ext>
    </p:extLst>
  </p:cSld>
  <p:clrMapOvr>
    <a:masterClrMapping/>
  </p:clrMapOvr>
</p:sld>
</file>

<file path=ppt/slides/slide1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図 2"/>
          <p:cNvPicPr>
            <a:picLocks noChangeAspect="1"/>
          </p:cNvPicPr>
          <p:nvPr/>
        </p:nvPicPr>
        <p:blipFill>
          <a:blip r:embed="rId2"/>
          <a:stretch>
            <a:fillRect/>
          </a:stretch>
        </p:blipFill>
        <p:spPr>
          <a:xfrm>
            <a:off x="3707904" y="954503"/>
            <a:ext cx="5364945" cy="5566130"/>
          </a:xfrm>
          <a:prstGeom prst="rect">
            <a:avLst/>
          </a:prstGeom>
        </p:spPr>
      </p:pic>
      <p:sp>
        <p:nvSpPr>
          <p:cNvPr id="15" name="正方形/長方形 14"/>
          <p:cNvSpPr/>
          <p:nvPr/>
        </p:nvSpPr>
        <p:spPr>
          <a:xfrm>
            <a:off x="467544" y="2872681"/>
            <a:ext cx="2592288" cy="1787407"/>
          </a:xfrm>
          <a:prstGeom prst="rect">
            <a:avLst/>
          </a:prstGeom>
          <a:solidFill>
            <a:srgbClr val="66FFFF">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9" name="コンテンツ プレースホルダー 2"/>
          <p:cNvSpPr txBox="1">
            <a:spLocks/>
          </p:cNvSpPr>
          <p:nvPr/>
        </p:nvSpPr>
        <p:spPr>
          <a:xfrm>
            <a:off x="203576" y="908719"/>
            <a:ext cx="4772297" cy="3720335"/>
          </a:xfrm>
          <a:prstGeom prst="rect">
            <a:avLst/>
          </a:prstGeom>
          <a:noFill/>
        </p:spPr>
        <p:txBody>
          <a:bodyPr vert="horz" lIns="91440" tIns="45720" rIns="91440" bIns="45720" rtlCol="0">
            <a:noAutofit/>
          </a:bodyPr>
          <a:lstStyle>
            <a:lvl1pPr marL="0" indent="0" algn="ctr" defTabSz="914400" rtl="0" eaLnBrk="1" latinLnBrk="0" hangingPunct="1">
              <a:spcBef>
                <a:spcPct val="20000"/>
              </a:spcBef>
              <a:buFont typeface="Arial" panose="020B0604020202020204" pitchFamily="34" charset="0"/>
              <a:buNone/>
              <a:defRPr kumimoji="1" sz="3200" kern="1200">
                <a:solidFill>
                  <a:schemeClr val="tx1">
                    <a:tint val="75000"/>
                  </a:schemeClr>
                </a:solidFill>
                <a:latin typeface="+mn-lt"/>
                <a:ea typeface="+mn-ea"/>
                <a:cs typeface="+mn-cs"/>
              </a:defRPr>
            </a:lvl1pPr>
            <a:lvl2pPr marL="457200" indent="0" algn="ctr" defTabSz="914400" rtl="0" eaLnBrk="1" latinLnBrk="0" hangingPunct="1">
              <a:spcBef>
                <a:spcPct val="20000"/>
              </a:spcBef>
              <a:buFont typeface="Arial" panose="020B0604020202020204" pitchFamily="34" charset="0"/>
              <a:buNone/>
              <a:defRPr kumimoji="1" sz="2800" kern="1200">
                <a:solidFill>
                  <a:schemeClr val="tx1">
                    <a:tint val="75000"/>
                  </a:schemeClr>
                </a:solidFill>
                <a:latin typeface="+mn-lt"/>
                <a:ea typeface="+mn-ea"/>
                <a:cs typeface="+mn-cs"/>
              </a:defRPr>
            </a:lvl2pPr>
            <a:lvl3pPr marL="914400" indent="0" algn="ctr" defTabSz="914400" rtl="0" eaLnBrk="1" latinLnBrk="0" hangingPunct="1">
              <a:spcBef>
                <a:spcPct val="20000"/>
              </a:spcBef>
              <a:buFont typeface="Arial" panose="020B0604020202020204" pitchFamily="34" charset="0"/>
              <a:buNone/>
              <a:defRPr kumimoji="1" sz="2400" kern="1200">
                <a:solidFill>
                  <a:schemeClr val="tx1">
                    <a:tint val="75000"/>
                  </a:schemeClr>
                </a:solidFill>
                <a:latin typeface="+mn-lt"/>
                <a:ea typeface="+mn-ea"/>
                <a:cs typeface="+mn-cs"/>
              </a:defRPr>
            </a:lvl3pPr>
            <a:lvl4pPr marL="1371600" indent="0" algn="ctr" defTabSz="914400" rtl="0" eaLnBrk="1" latinLnBrk="0" hangingPunct="1">
              <a:spcBef>
                <a:spcPct val="20000"/>
              </a:spcBef>
              <a:buFont typeface="Arial" panose="020B0604020202020204" pitchFamily="34" charset="0"/>
              <a:buNone/>
              <a:defRPr kumimoji="1" sz="2000" kern="1200">
                <a:solidFill>
                  <a:schemeClr val="tx1">
                    <a:tint val="75000"/>
                  </a:schemeClr>
                </a:solidFill>
                <a:latin typeface="+mn-lt"/>
                <a:ea typeface="+mn-ea"/>
                <a:cs typeface="+mn-cs"/>
              </a:defRPr>
            </a:lvl4pPr>
            <a:lvl5pPr marL="1828800" indent="0" algn="ctr" defTabSz="914400" rtl="0" eaLnBrk="1" latinLnBrk="0" hangingPunct="1">
              <a:spcBef>
                <a:spcPct val="20000"/>
              </a:spcBef>
              <a:buFont typeface="Arial" panose="020B0604020202020204" pitchFamily="34" charset="0"/>
              <a:buNone/>
              <a:defRPr kumimoji="1" sz="2000" kern="1200">
                <a:solidFill>
                  <a:schemeClr val="tx1">
                    <a:tint val="75000"/>
                  </a:schemeClr>
                </a:solidFill>
                <a:latin typeface="+mn-lt"/>
                <a:ea typeface="+mn-ea"/>
                <a:cs typeface="+mn-cs"/>
              </a:defRPr>
            </a:lvl5pPr>
            <a:lvl6pPr marL="2286000" indent="0" algn="ctr" defTabSz="914400" rtl="0" eaLnBrk="1" latinLnBrk="0" hangingPunct="1">
              <a:spcBef>
                <a:spcPct val="20000"/>
              </a:spcBef>
              <a:buFont typeface="Arial" panose="020B0604020202020204" pitchFamily="34" charset="0"/>
              <a:buNone/>
              <a:defRPr kumimoji="1" sz="2000" kern="1200">
                <a:solidFill>
                  <a:schemeClr val="tx1">
                    <a:tint val="75000"/>
                  </a:schemeClr>
                </a:solidFill>
                <a:latin typeface="+mn-lt"/>
                <a:ea typeface="+mn-ea"/>
                <a:cs typeface="+mn-cs"/>
              </a:defRPr>
            </a:lvl6pPr>
            <a:lvl7pPr marL="2743200" indent="0" algn="ctr" defTabSz="914400" rtl="0" eaLnBrk="1" latinLnBrk="0" hangingPunct="1">
              <a:spcBef>
                <a:spcPct val="20000"/>
              </a:spcBef>
              <a:buFont typeface="Arial" panose="020B0604020202020204" pitchFamily="34" charset="0"/>
              <a:buNone/>
              <a:defRPr kumimoji="1" sz="2000" kern="1200">
                <a:solidFill>
                  <a:schemeClr val="tx1">
                    <a:tint val="75000"/>
                  </a:schemeClr>
                </a:solidFill>
                <a:latin typeface="+mn-lt"/>
                <a:ea typeface="+mn-ea"/>
                <a:cs typeface="+mn-cs"/>
              </a:defRPr>
            </a:lvl7pPr>
            <a:lvl8pPr marL="3200400" indent="0" algn="ctr" defTabSz="914400" rtl="0" eaLnBrk="1" latinLnBrk="0" hangingPunct="1">
              <a:spcBef>
                <a:spcPct val="20000"/>
              </a:spcBef>
              <a:buFont typeface="Arial" panose="020B0604020202020204" pitchFamily="34" charset="0"/>
              <a:buNone/>
              <a:defRPr kumimoji="1" sz="2000" kern="1200">
                <a:solidFill>
                  <a:schemeClr val="tx1">
                    <a:tint val="75000"/>
                  </a:schemeClr>
                </a:solidFill>
                <a:latin typeface="+mn-lt"/>
                <a:ea typeface="+mn-ea"/>
                <a:cs typeface="+mn-cs"/>
              </a:defRPr>
            </a:lvl8pPr>
            <a:lvl9pPr marL="3657600" indent="0" algn="ctr" defTabSz="914400" rtl="0" eaLnBrk="1" latinLnBrk="0" hangingPunct="1">
              <a:spcBef>
                <a:spcPct val="20000"/>
              </a:spcBef>
              <a:buFont typeface="Arial" panose="020B0604020202020204" pitchFamily="34" charset="0"/>
              <a:buNone/>
              <a:defRPr kumimoji="1" sz="2000" kern="1200">
                <a:solidFill>
                  <a:schemeClr val="tx1">
                    <a:tint val="75000"/>
                  </a:schemeClr>
                </a:solidFill>
                <a:latin typeface="+mn-lt"/>
                <a:ea typeface="+mn-ea"/>
                <a:cs typeface="+mn-cs"/>
              </a:defRPr>
            </a:lvl9pPr>
          </a:lstStyle>
          <a:p>
            <a:pPr marL="0" marR="0" lvl="0" indent="0" algn="l" defTabSz="914400" rtl="0" eaLnBrk="1" fontAlgn="auto" latinLnBrk="0" hangingPunct="1">
              <a:lnSpc>
                <a:spcPct val="100000"/>
              </a:lnSpc>
              <a:spcBef>
                <a:spcPct val="20000"/>
              </a:spcBef>
              <a:spcAft>
                <a:spcPts val="0"/>
              </a:spcAft>
              <a:buClrTx/>
              <a:buSzTx/>
              <a:buFont typeface="Wingdings" panose="05000000000000000000" pitchFamily="2" charset="2"/>
              <a:buChar char="Ø"/>
              <a:tabLst/>
              <a:defRPr/>
            </a:pP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事業連携</a:t>
            </a:r>
            <a:r>
              <a:rPr kumimoji="1" lang="ja-JP"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協定締結数</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（年度末時点）</a:t>
            </a:r>
            <a:endPar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ct val="20000"/>
              </a:spcBef>
              <a:spcAft>
                <a:spcPts val="0"/>
              </a:spcAft>
              <a:buClrTx/>
              <a:buSzTx/>
              <a:buFont typeface="Arial" panose="020B0604020202020204" pitchFamily="34" charset="0"/>
              <a:buNone/>
              <a:tabLst/>
              <a:defRPr/>
            </a:pP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2013</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年度以前　</a:t>
            </a: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534</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件</a:t>
            </a:r>
            <a:endPar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ct val="20000"/>
              </a:spcBef>
              <a:spcAft>
                <a:spcPts val="0"/>
              </a:spcAft>
              <a:buClrTx/>
              <a:buSzTx/>
              <a:buFont typeface="Arial" panose="020B0604020202020204" pitchFamily="34" charset="0"/>
              <a:buNone/>
              <a:tabLst/>
              <a:defRPr/>
            </a:pP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2014</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　</a:t>
            </a: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600</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件</a:t>
            </a:r>
            <a:endPar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ct val="20000"/>
              </a:spcBef>
              <a:spcAft>
                <a:spcPts val="0"/>
              </a:spcAft>
              <a:buClrTx/>
              <a:buSzTx/>
              <a:buFont typeface="Arial" panose="020B0604020202020204" pitchFamily="34" charset="0"/>
              <a:buNone/>
              <a:tabLst/>
              <a:defRPr/>
            </a:pP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2015</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　</a:t>
            </a: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1,059</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件</a:t>
            </a:r>
            <a:endPar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ct val="20000"/>
              </a:spcBef>
              <a:spcAft>
                <a:spcPts val="0"/>
              </a:spcAft>
              <a:buClrTx/>
              <a:buSzTx/>
              <a:buFont typeface="Arial" panose="020B0604020202020204" pitchFamily="34" charset="0"/>
              <a:buNone/>
              <a:tabLst/>
              <a:defRPr/>
            </a:pP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2016</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　</a:t>
            </a: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1,419</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件　</a:t>
            </a:r>
            <a:endPar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ct val="20000"/>
              </a:spcBef>
              <a:spcAft>
                <a:spcPts val="0"/>
              </a:spcAft>
              <a:buClrTx/>
              <a:buSzTx/>
              <a:buFont typeface="Arial" panose="020B0604020202020204" pitchFamily="34" charset="0"/>
              <a:buNone/>
              <a:tabLst/>
              <a:defRPr/>
            </a:pP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2017</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a:t>
            </a:r>
            <a:r>
              <a:rPr kumimoji="1" lang="ja-JP"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1,619</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件</a:t>
            </a:r>
            <a:endPar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ct val="20000"/>
              </a:spcBef>
              <a:spcAft>
                <a:spcPts val="0"/>
              </a:spcAft>
              <a:buClrTx/>
              <a:buSzTx/>
              <a:buFont typeface="Arial" panose="020B0604020202020204" pitchFamily="34" charset="0"/>
              <a:buNone/>
              <a:tabLst/>
              <a:defRPr/>
            </a:pP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2018</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　</a:t>
            </a: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2,140</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件</a:t>
            </a:r>
            <a:endPar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ct val="20000"/>
              </a:spcBef>
              <a:spcAft>
                <a:spcPts val="0"/>
              </a:spcAft>
              <a:buClrTx/>
              <a:buSzTx/>
              <a:buFont typeface="Arial" panose="020B0604020202020204" pitchFamily="34" charset="0"/>
              <a:buNone/>
              <a:tabLst/>
              <a:defRPr/>
            </a:pP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2019</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　</a:t>
            </a: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2,502</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件</a:t>
            </a:r>
            <a:endPar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ct val="20000"/>
              </a:spcBef>
              <a:spcAft>
                <a:spcPts val="0"/>
              </a:spcAft>
              <a:buClrTx/>
              <a:buSzTx/>
              <a:buFont typeface="Arial" panose="020B0604020202020204" pitchFamily="34" charset="0"/>
              <a:buNone/>
              <a:tabLst/>
              <a:defRPr/>
            </a:pP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2020</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　</a:t>
            </a: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2,766</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件</a:t>
            </a:r>
            <a:endPar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ct val="20000"/>
              </a:spcBef>
              <a:spcAft>
                <a:spcPts val="0"/>
              </a:spcAft>
              <a:buClrTx/>
              <a:buSzTx/>
              <a:buFont typeface="Arial" panose="020B0604020202020204" pitchFamily="34" charset="0"/>
              <a:buNone/>
              <a:tabLst/>
              <a:defRPr/>
            </a:pP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2021</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　</a:t>
            </a: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2,916</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件</a:t>
            </a:r>
            <a:endPar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ct val="20000"/>
              </a:spcBef>
              <a:spcAft>
                <a:spcPts val="0"/>
              </a:spcAft>
              <a:buClrTx/>
              <a:buSzTx/>
              <a:buFont typeface="Arial" panose="020B0604020202020204" pitchFamily="34" charset="0"/>
              <a:buNone/>
              <a:tabLst/>
              <a:defRPr/>
            </a:pP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2022</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a:t>
            </a: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9</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月末現在 </a:t>
            </a: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2,970</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件</a:t>
            </a:r>
            <a:endParaRPr kumimoji="1" lang="ja-JP"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8" name="テキスト ボックス 7"/>
          <p:cNvSpPr txBox="1"/>
          <p:nvPr/>
        </p:nvSpPr>
        <p:spPr>
          <a:xfrm>
            <a:off x="0" y="1"/>
            <a:ext cx="7668344" cy="43088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Ⅱ</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公民連携／経営形態の見直し</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公民連携の推進</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・企業等との連携</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100" b="0" i="0" u="none" strike="noStrike" kern="1200" cap="none" spc="0" normalizeH="0" baseline="0" noProof="0" dirty="0">
              <a:ln>
                <a:noFill/>
              </a:ln>
              <a:solidFill>
                <a:srgbClr val="FF0000"/>
              </a:solidFill>
              <a:effectLst/>
              <a:uLnTx/>
              <a:uFillTx/>
              <a:latin typeface="Calibri"/>
              <a:ea typeface="ＭＳ Ｐゴシック" panose="020B0600070205080204" pitchFamily="50" charset="-128"/>
              <a:cs typeface="+mn-cs"/>
            </a:endParaRPr>
          </a:p>
        </p:txBody>
      </p:sp>
      <p:sp>
        <p:nvSpPr>
          <p:cNvPr id="10" name="正方形/長方形 9"/>
          <p:cNvSpPr/>
          <p:nvPr/>
        </p:nvSpPr>
        <p:spPr>
          <a:xfrm>
            <a:off x="251520" y="323364"/>
            <a:ext cx="5904656" cy="369332"/>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事業連携</a:t>
            </a:r>
            <a:r>
              <a:rPr kumimoji="1" lang="ja-JP" altLang="ja-JP" sz="18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協定締結数</a:t>
            </a:r>
            <a:r>
              <a:rPr kumimoji="1" lang="ja-JP" altLang="en-US" sz="1800" b="1"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の推移</a:t>
            </a:r>
            <a:endPar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cxnSp>
        <p:nvCxnSpPr>
          <p:cNvPr id="11" name="直線コネクタ 10"/>
          <p:cNvCxnSpPr/>
          <p:nvPr/>
        </p:nvCxnSpPr>
        <p:spPr>
          <a:xfrm>
            <a:off x="179512" y="692696"/>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3" name="正方形/長方形 12"/>
          <p:cNvSpPr/>
          <p:nvPr/>
        </p:nvSpPr>
        <p:spPr>
          <a:xfrm>
            <a:off x="7380464" y="332656"/>
            <a:ext cx="1512016" cy="369332"/>
          </a:xfrm>
          <a:prstGeom prst="rect">
            <a:avLst/>
          </a:prstGeom>
          <a:noFill/>
        </p:spPr>
        <p:txBody>
          <a:bodyPr wrap="none">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Outcome</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p>
        </p:txBody>
      </p:sp>
      <p:pic>
        <p:nvPicPr>
          <p:cNvPr id="14" name="図 13"/>
          <p:cNvPicPr>
            <a:picLocks noChangeAspect="1"/>
          </p:cNvPicPr>
          <p:nvPr/>
        </p:nvPicPr>
        <p:blipFill>
          <a:blip r:embed="rId3"/>
          <a:stretch>
            <a:fillRect/>
          </a:stretch>
        </p:blipFill>
        <p:spPr>
          <a:xfrm>
            <a:off x="6652272" y="323154"/>
            <a:ext cx="519975" cy="346650"/>
          </a:xfrm>
          <a:prstGeom prst="rect">
            <a:avLst/>
          </a:prstGeom>
        </p:spPr>
      </p:pic>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158</a:t>
            </a:fld>
            <a:endParaRPr lang="ja-JP" altLang="en-US"/>
          </a:p>
        </p:txBody>
      </p:sp>
    </p:spTree>
    <p:extLst>
      <p:ext uri="{BB962C8B-B14F-4D97-AF65-F5344CB8AC3E}">
        <p14:creationId xmlns:p14="http://schemas.microsoft.com/office/powerpoint/2010/main" val="3770223390"/>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角丸四角形 9"/>
          <p:cNvSpPr/>
          <p:nvPr/>
        </p:nvSpPr>
        <p:spPr>
          <a:xfrm>
            <a:off x="2051720" y="4959259"/>
            <a:ext cx="1764000" cy="1350061"/>
          </a:xfrm>
          <a:prstGeom prst="roundRect">
            <a:avLst>
              <a:gd name="adj" fmla="val 0"/>
            </a:avLst>
          </a:prstGeom>
          <a:solidFill>
            <a:srgbClr val="66FFFF">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1" name="角丸四角形 10"/>
          <p:cNvSpPr/>
          <p:nvPr/>
        </p:nvSpPr>
        <p:spPr>
          <a:xfrm>
            <a:off x="6948264" y="4373349"/>
            <a:ext cx="1872000" cy="1728884"/>
          </a:xfrm>
          <a:prstGeom prst="roundRect">
            <a:avLst>
              <a:gd name="adj" fmla="val 0"/>
            </a:avLst>
          </a:prstGeom>
          <a:solidFill>
            <a:srgbClr val="66FFFF">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2" name="角丸四角形 11"/>
          <p:cNvSpPr/>
          <p:nvPr/>
        </p:nvSpPr>
        <p:spPr>
          <a:xfrm>
            <a:off x="3902833" y="2276872"/>
            <a:ext cx="2899594" cy="216024"/>
          </a:xfrm>
          <a:prstGeom prst="roundRect">
            <a:avLst>
              <a:gd name="adj" fmla="val 0"/>
            </a:avLst>
          </a:prstGeom>
          <a:solidFill>
            <a:srgbClr val="66FFFF">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3" name="角丸四角形 12"/>
          <p:cNvSpPr/>
          <p:nvPr/>
        </p:nvSpPr>
        <p:spPr>
          <a:xfrm>
            <a:off x="3932195" y="5344803"/>
            <a:ext cx="2899594" cy="972000"/>
          </a:xfrm>
          <a:prstGeom prst="roundRect">
            <a:avLst>
              <a:gd name="adj" fmla="val 0"/>
            </a:avLst>
          </a:prstGeom>
          <a:solidFill>
            <a:srgbClr val="66FFFF">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endParaRPr>
          </a:p>
        </p:txBody>
      </p:sp>
      <p:graphicFrame>
        <p:nvGraphicFramePr>
          <p:cNvPr id="3" name="表 2"/>
          <p:cNvGraphicFramePr>
            <a:graphicFrameLocks noGrp="1"/>
          </p:cNvGraphicFramePr>
          <p:nvPr>
            <p:extLst>
              <p:ext uri="{D42A27DB-BD31-4B8C-83A1-F6EECF244321}">
                <p14:modId xmlns:p14="http://schemas.microsoft.com/office/powerpoint/2010/main" val="725122224"/>
              </p:ext>
            </p:extLst>
          </p:nvPr>
        </p:nvGraphicFramePr>
        <p:xfrm>
          <a:off x="226915" y="566322"/>
          <a:ext cx="8711056" cy="6192000"/>
        </p:xfrm>
        <a:graphic>
          <a:graphicData uri="http://schemas.openxmlformats.org/drawingml/2006/table">
            <a:tbl>
              <a:tblPr firstRow="1" bandRow="1">
                <a:tableStyleId>{5940675A-B579-460E-94D1-54222C63F5DA}</a:tableStyleId>
              </a:tblPr>
              <a:tblGrid>
                <a:gridCol w="1800000">
                  <a:extLst>
                    <a:ext uri="{9D8B030D-6E8A-4147-A177-3AD203B41FA5}">
                      <a16:colId xmlns:a16="http://schemas.microsoft.com/office/drawing/2014/main" val="20000"/>
                    </a:ext>
                  </a:extLst>
                </a:gridCol>
                <a:gridCol w="1871808">
                  <a:extLst>
                    <a:ext uri="{9D8B030D-6E8A-4147-A177-3AD203B41FA5}">
                      <a16:colId xmlns:a16="http://schemas.microsoft.com/office/drawing/2014/main" val="20001"/>
                    </a:ext>
                  </a:extLst>
                </a:gridCol>
                <a:gridCol w="3024000">
                  <a:extLst>
                    <a:ext uri="{9D8B030D-6E8A-4147-A177-3AD203B41FA5}">
                      <a16:colId xmlns:a16="http://schemas.microsoft.com/office/drawing/2014/main" val="20002"/>
                    </a:ext>
                  </a:extLst>
                </a:gridCol>
                <a:gridCol w="2015248">
                  <a:extLst>
                    <a:ext uri="{9D8B030D-6E8A-4147-A177-3AD203B41FA5}">
                      <a16:colId xmlns:a16="http://schemas.microsoft.com/office/drawing/2014/main" val="20003"/>
                    </a:ext>
                  </a:extLst>
                </a:gridCol>
              </a:tblGrid>
              <a:tr h="360000">
                <a:tc>
                  <a:txBody>
                    <a:bodyPr/>
                    <a:lstStyle/>
                    <a:p>
                      <a:pPr algn="ctr">
                        <a:lnSpc>
                          <a:spcPts val="1500"/>
                        </a:lnSpc>
                      </a:pPr>
                      <a:r>
                        <a:rPr kumimoji="1" lang="ja-JP" altLang="en-US" dirty="0">
                          <a:solidFill>
                            <a:schemeClr val="tx1"/>
                          </a:solidFill>
                        </a:rPr>
                        <a:t>＜</a:t>
                      </a:r>
                      <a:r>
                        <a:rPr kumimoji="1" lang="en-US" altLang="ja-JP" dirty="0">
                          <a:solidFill>
                            <a:schemeClr val="tx1"/>
                          </a:solidFill>
                        </a:rPr>
                        <a:t>Why</a:t>
                      </a:r>
                      <a:r>
                        <a:rPr kumimoji="1" lang="ja-JP" altLang="en-US" dirty="0">
                          <a:solidFill>
                            <a:schemeClr val="tx1"/>
                          </a:solidFill>
                        </a:rPr>
                        <a:t>＞</a:t>
                      </a:r>
                    </a:p>
                  </a:txBody>
                  <a:tcPr anchor="ct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lnSpc>
                          <a:spcPts val="1500"/>
                        </a:lnSpc>
                      </a:pPr>
                      <a:r>
                        <a:rPr kumimoji="1" lang="ja-JP" altLang="en-US" dirty="0">
                          <a:solidFill>
                            <a:schemeClr val="tx1"/>
                          </a:solidFill>
                        </a:rPr>
                        <a:t>＜</a:t>
                      </a:r>
                      <a:r>
                        <a:rPr kumimoji="1" lang="en-US" altLang="ja-JP" dirty="0">
                          <a:solidFill>
                            <a:schemeClr val="tx1"/>
                          </a:solidFill>
                        </a:rPr>
                        <a:t>Vision</a:t>
                      </a:r>
                      <a:r>
                        <a:rPr kumimoji="1" lang="ja-JP" altLang="en-US" dirty="0">
                          <a:solidFill>
                            <a:schemeClr val="tx1"/>
                          </a:solidFill>
                        </a:rPr>
                        <a:t>＞</a:t>
                      </a:r>
                    </a:p>
                  </a:txBody>
                  <a:tcPr anchor="ct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lnSpc>
                          <a:spcPts val="1500"/>
                        </a:lnSpc>
                      </a:pPr>
                      <a:r>
                        <a:rPr kumimoji="1" lang="ja-JP" altLang="en-US" dirty="0">
                          <a:solidFill>
                            <a:schemeClr val="tx1"/>
                          </a:solidFill>
                        </a:rPr>
                        <a:t>＜</a:t>
                      </a:r>
                      <a:r>
                        <a:rPr kumimoji="1" lang="en-US" altLang="ja-JP" dirty="0">
                          <a:solidFill>
                            <a:schemeClr val="tx1"/>
                          </a:solidFill>
                        </a:rPr>
                        <a:t>What</a:t>
                      </a:r>
                      <a:r>
                        <a:rPr kumimoji="1" lang="ja-JP" altLang="en-US" dirty="0">
                          <a:solidFill>
                            <a:schemeClr val="tx1"/>
                          </a:solidFill>
                        </a:rPr>
                        <a:t>＞</a:t>
                      </a:r>
                    </a:p>
                  </a:txBody>
                  <a:tcPr anchor="ct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lnSpc>
                          <a:spcPts val="1500"/>
                        </a:lnSpc>
                      </a:pPr>
                      <a:r>
                        <a:rPr kumimoji="1" lang="ja-JP" altLang="en-US" dirty="0">
                          <a:solidFill>
                            <a:schemeClr val="tx1"/>
                          </a:solidFill>
                        </a:rPr>
                        <a:t>＜</a:t>
                      </a:r>
                      <a:r>
                        <a:rPr kumimoji="1" lang="en-US" altLang="ja-JP" dirty="0">
                          <a:solidFill>
                            <a:schemeClr val="tx1"/>
                          </a:solidFill>
                        </a:rPr>
                        <a:t>Outcome</a:t>
                      </a:r>
                      <a:r>
                        <a:rPr kumimoji="1" lang="ja-JP" altLang="en-US" dirty="0">
                          <a:solidFill>
                            <a:schemeClr val="tx1"/>
                          </a:solidFill>
                        </a:rPr>
                        <a:t>＞</a:t>
                      </a:r>
                    </a:p>
                  </a:txBody>
                  <a:tcPr anchor="ct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0"/>
                  </a:ext>
                </a:extLst>
              </a:tr>
              <a:tr h="5832000">
                <a:tc>
                  <a:txBody>
                    <a:bodyPr/>
                    <a:lstStyle/>
                    <a:p>
                      <a:pPr marL="108000" indent="-108000" algn="l">
                        <a:lnSpc>
                          <a:spcPts val="1500"/>
                        </a:lnSpc>
                        <a:buFont typeface="Arial" panose="020B0604020202020204" pitchFamily="34" charset="0"/>
                        <a:buChar char="•"/>
                      </a:pPr>
                      <a:r>
                        <a:rPr lang="ja-JP" altLang="en-US" sz="1200" dirty="0" smtClean="0">
                          <a:solidFill>
                            <a:schemeClr val="tx1"/>
                          </a:solidFill>
                        </a:rPr>
                        <a:t>小中</a:t>
                      </a:r>
                      <a:r>
                        <a:rPr lang="ja-JP" altLang="en-US" sz="1200" dirty="0">
                          <a:solidFill>
                            <a:schemeClr val="tx1"/>
                          </a:solidFill>
                        </a:rPr>
                        <a:t>学生の学力・体力が全国最低レベル</a:t>
                      </a:r>
                      <a:endParaRPr lang="en-US" altLang="ja-JP" sz="1200" dirty="0">
                        <a:solidFill>
                          <a:schemeClr val="tx1"/>
                        </a:solidFill>
                      </a:endParaRPr>
                    </a:p>
                    <a:p>
                      <a:pPr marL="108000" indent="-108000" algn="l">
                        <a:lnSpc>
                          <a:spcPts val="1500"/>
                        </a:lnSpc>
                        <a:buFont typeface="Arial" panose="020B0604020202020204" pitchFamily="34" charset="0"/>
                        <a:buChar char="•"/>
                      </a:pPr>
                      <a:r>
                        <a:rPr lang="ja-JP" altLang="en-US" sz="1200" dirty="0" smtClean="0">
                          <a:solidFill>
                            <a:schemeClr val="tx1"/>
                          </a:solidFill>
                        </a:rPr>
                        <a:t>市民</a:t>
                      </a:r>
                      <a:r>
                        <a:rPr lang="ja-JP" altLang="en-US" sz="1200" dirty="0">
                          <a:solidFill>
                            <a:schemeClr val="tx1"/>
                          </a:solidFill>
                        </a:rPr>
                        <a:t>や首長の意向が教育方針に反映されない仕組みになっていた</a:t>
                      </a:r>
                      <a:endParaRPr kumimoji="1" lang="ja-JP" altLang="en-US" sz="1200" dirty="0">
                        <a:solidFill>
                          <a:schemeClr val="tx1"/>
                        </a:solidFill>
                      </a:endParaRPr>
                    </a:p>
                    <a:p>
                      <a:pPr algn="l">
                        <a:lnSpc>
                          <a:spcPts val="1500"/>
                        </a:lnSpc>
                      </a:pPr>
                      <a:endParaRPr kumimoji="1" lang="ja-JP" altLang="en-US" sz="1200" dirty="0">
                        <a:solidFill>
                          <a:schemeClr val="tx1"/>
                        </a:solidFill>
                      </a:endParaRPr>
                    </a:p>
                  </a:txBody>
                  <a:tcP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108000" indent="-108000" algn="l">
                        <a:lnSpc>
                          <a:spcPts val="1500"/>
                        </a:lnSpc>
                        <a:buFont typeface="Arial" panose="020B0604020202020204" pitchFamily="34" charset="0"/>
                        <a:buChar char="•"/>
                      </a:pPr>
                      <a:r>
                        <a:rPr lang="ja-JP" altLang="en-US" sz="1200" u="none" dirty="0" smtClean="0">
                          <a:solidFill>
                            <a:schemeClr val="tx1"/>
                          </a:solidFill>
                        </a:rPr>
                        <a:t>市会</a:t>
                      </a:r>
                      <a:r>
                        <a:rPr lang="ja-JP" altLang="en-US" sz="1200" u="none" dirty="0">
                          <a:solidFill>
                            <a:schemeClr val="tx1"/>
                          </a:solidFill>
                        </a:rPr>
                        <a:t>・市長・教育委員会が緊密に連携 し、教育行政をマネジメント</a:t>
                      </a:r>
                      <a:endParaRPr kumimoji="1" lang="ja-JP" altLang="en-US" sz="1200" u="none" dirty="0">
                        <a:solidFill>
                          <a:schemeClr val="tx1"/>
                        </a:solidFill>
                      </a:endParaRPr>
                    </a:p>
                    <a:p>
                      <a:pPr marL="108000" indent="-108000" algn="l">
                        <a:lnSpc>
                          <a:spcPts val="1500"/>
                        </a:lnSpc>
                        <a:buFont typeface="Arial" panose="020B0604020202020204" pitchFamily="34" charset="0"/>
                        <a:buChar char="•"/>
                      </a:pPr>
                      <a:r>
                        <a:rPr lang="ja-JP" altLang="en-US" sz="1200" u="none" dirty="0" smtClean="0">
                          <a:solidFill>
                            <a:schemeClr val="tx1"/>
                          </a:solidFill>
                        </a:rPr>
                        <a:t>教育</a:t>
                      </a:r>
                      <a:r>
                        <a:rPr lang="ja-JP" altLang="en-US" sz="1200" u="none" dirty="0">
                          <a:solidFill>
                            <a:schemeClr val="tx1"/>
                          </a:solidFill>
                        </a:rPr>
                        <a:t>内容、教育関係の仕組みを刷新する。</a:t>
                      </a:r>
                      <a:endParaRPr lang="en-US" altLang="ja-JP" sz="1200" u="none" dirty="0">
                        <a:solidFill>
                          <a:schemeClr val="tx1"/>
                        </a:solidFill>
                      </a:endParaRPr>
                    </a:p>
                    <a:p>
                      <a:pPr marL="108000" indent="-108000" algn="l">
                        <a:lnSpc>
                          <a:spcPts val="1500"/>
                        </a:lnSpc>
                        <a:buFont typeface="Arial" panose="020B0604020202020204" pitchFamily="34" charset="0"/>
                        <a:buChar char="•"/>
                      </a:pPr>
                      <a:r>
                        <a:rPr kumimoji="1" lang="en-US" altLang="ja-JP" sz="1200" u="none" dirty="0" smtClean="0">
                          <a:solidFill>
                            <a:schemeClr val="tx1"/>
                          </a:solidFill>
                          <a:latin typeface="+mn-ea"/>
                          <a:ea typeface="+mn-ea"/>
                        </a:rPr>
                        <a:t>2013</a:t>
                      </a:r>
                      <a:r>
                        <a:rPr lang="ja-JP" altLang="en-US" sz="1200" u="none" dirty="0">
                          <a:solidFill>
                            <a:schemeClr val="tx1"/>
                          </a:solidFill>
                          <a:latin typeface="+mn-ea"/>
                          <a:ea typeface="+mn-ea"/>
                        </a:rPr>
                        <a:t>～</a:t>
                      </a:r>
                      <a:r>
                        <a:rPr lang="en-US" altLang="ja-JP" sz="1200" u="none" dirty="0">
                          <a:solidFill>
                            <a:schemeClr val="tx1"/>
                          </a:solidFill>
                          <a:latin typeface="+mn-ea"/>
                          <a:ea typeface="+mn-ea"/>
                        </a:rPr>
                        <a:t>2016</a:t>
                      </a:r>
                      <a:r>
                        <a:rPr lang="ja-JP" altLang="en-US" sz="1200" u="none" dirty="0">
                          <a:solidFill>
                            <a:schemeClr val="tx1"/>
                          </a:solidFill>
                          <a:latin typeface="+mn-ea"/>
                          <a:ea typeface="+mn-ea"/>
                        </a:rPr>
                        <a:t>年度の４年間で「</a:t>
                      </a:r>
                      <a:r>
                        <a:rPr lang="ja-JP" altLang="en-US" sz="1200" u="none" dirty="0" smtClean="0">
                          <a:solidFill>
                            <a:schemeClr val="tx1"/>
                          </a:solidFill>
                          <a:latin typeface="+mn-ea"/>
                          <a:ea typeface="+mn-ea"/>
                        </a:rPr>
                        <a:t>カリキュラム」</a:t>
                      </a:r>
                      <a:r>
                        <a:rPr lang="ja-JP" altLang="en-US" sz="1200" u="none" dirty="0">
                          <a:solidFill>
                            <a:schemeClr val="tx1"/>
                          </a:solidFill>
                          <a:latin typeface="+mn-ea"/>
                          <a:ea typeface="+mn-ea"/>
                        </a:rPr>
                        <a:t>「</a:t>
                      </a:r>
                      <a:r>
                        <a:rPr lang="ja-JP" altLang="en-US" sz="1200" u="none" dirty="0" smtClean="0">
                          <a:solidFill>
                            <a:schemeClr val="tx1"/>
                          </a:solidFill>
                          <a:latin typeface="+mn-ea"/>
                          <a:ea typeface="+mn-ea"/>
                        </a:rPr>
                        <a:t>グローバル」</a:t>
                      </a:r>
                      <a:r>
                        <a:rPr lang="ja-JP" altLang="en-US" sz="1200" u="none" dirty="0">
                          <a:solidFill>
                            <a:schemeClr val="tx1"/>
                          </a:solidFill>
                          <a:latin typeface="+mn-ea"/>
                          <a:ea typeface="+mn-ea"/>
                        </a:rPr>
                        <a:t>「</a:t>
                      </a:r>
                      <a:r>
                        <a:rPr lang="ja-JP" altLang="en-US" sz="1200" u="none" dirty="0" smtClean="0">
                          <a:solidFill>
                            <a:schemeClr val="tx1"/>
                          </a:solidFill>
                          <a:latin typeface="+mn-ea"/>
                          <a:ea typeface="+mn-ea"/>
                        </a:rPr>
                        <a:t>マネジメント」</a:t>
                      </a:r>
                      <a:r>
                        <a:rPr lang="ja-JP" altLang="en-US" sz="1200" u="none" dirty="0">
                          <a:solidFill>
                            <a:schemeClr val="tx1"/>
                          </a:solidFill>
                          <a:latin typeface="+mn-ea"/>
                          <a:ea typeface="+mn-ea"/>
                        </a:rPr>
                        <a:t>「</a:t>
                      </a:r>
                      <a:r>
                        <a:rPr lang="ja-JP" altLang="en-US" sz="1200" u="none" dirty="0" smtClean="0">
                          <a:solidFill>
                            <a:schemeClr val="tx1"/>
                          </a:solidFill>
                          <a:latin typeface="+mn-ea"/>
                          <a:ea typeface="+mn-ea"/>
                        </a:rPr>
                        <a:t>ガバナンス」</a:t>
                      </a:r>
                      <a:r>
                        <a:rPr lang="ja-JP" altLang="en-US" sz="1200" u="none" dirty="0">
                          <a:solidFill>
                            <a:schemeClr val="tx1"/>
                          </a:solidFill>
                          <a:latin typeface="+mn-ea"/>
                          <a:ea typeface="+mn-ea"/>
                        </a:rPr>
                        <a:t>「学校</a:t>
                      </a:r>
                      <a:r>
                        <a:rPr lang="ja-JP" altLang="en-US" sz="1200" u="none" dirty="0" smtClean="0">
                          <a:solidFill>
                            <a:schemeClr val="tx1"/>
                          </a:solidFill>
                          <a:latin typeface="+mn-ea"/>
                          <a:ea typeface="+mn-ea"/>
                        </a:rPr>
                        <a:t>サポート」</a:t>
                      </a:r>
                      <a:r>
                        <a:rPr lang="ja-JP" altLang="en-US" sz="1200" u="none" dirty="0">
                          <a:solidFill>
                            <a:schemeClr val="tx1"/>
                          </a:solidFill>
                          <a:latin typeface="+mn-ea"/>
                          <a:ea typeface="+mn-ea"/>
                        </a:rPr>
                        <a:t>の５つの柱で改革する。</a:t>
                      </a:r>
                      <a:endParaRPr lang="en-US" altLang="ja-JP" sz="1200" u="none" dirty="0">
                        <a:solidFill>
                          <a:schemeClr val="tx1"/>
                        </a:solidFill>
                        <a:latin typeface="+mn-ea"/>
                        <a:ea typeface="+mn-ea"/>
                      </a:endParaRPr>
                    </a:p>
                    <a:p>
                      <a:pPr marL="108000" marR="0" indent="-108000" algn="l" defTabSz="914400" rtl="0" eaLnBrk="1" fontAlgn="auto" latinLnBrk="0" hangingPunct="1">
                        <a:lnSpc>
                          <a:spcPts val="1500"/>
                        </a:lnSpc>
                        <a:spcBef>
                          <a:spcPts val="0"/>
                        </a:spcBef>
                        <a:spcAft>
                          <a:spcPts val="0"/>
                        </a:spcAft>
                        <a:buClrTx/>
                        <a:buSzTx/>
                        <a:buFont typeface="Arial" panose="020B0604020202020204" pitchFamily="34" charset="0"/>
                        <a:buChar char="•"/>
                        <a:tabLst/>
                        <a:defRPr/>
                      </a:pPr>
                      <a:r>
                        <a:rPr lang="en-US" altLang="ja-JP" sz="1200" u="none" dirty="0" smtClean="0">
                          <a:solidFill>
                            <a:schemeClr val="tx1"/>
                          </a:solidFill>
                          <a:latin typeface="+mn-ea"/>
                          <a:ea typeface="+mn-ea"/>
                        </a:rPr>
                        <a:t>2017</a:t>
                      </a:r>
                      <a:r>
                        <a:rPr lang="ja-JP" altLang="en-US" sz="1200" u="none" dirty="0">
                          <a:solidFill>
                            <a:schemeClr val="tx1"/>
                          </a:solidFill>
                          <a:latin typeface="+mn-ea"/>
                          <a:ea typeface="+mn-ea"/>
                        </a:rPr>
                        <a:t>～</a:t>
                      </a:r>
                      <a:r>
                        <a:rPr lang="en-US" altLang="ja-JP" sz="1200" u="none" dirty="0" smtClean="0">
                          <a:solidFill>
                            <a:schemeClr val="tx1"/>
                          </a:solidFill>
                          <a:latin typeface="+mn-ea"/>
                          <a:ea typeface="+mn-ea"/>
                        </a:rPr>
                        <a:t>2021</a:t>
                      </a:r>
                      <a:r>
                        <a:rPr lang="ja-JP" altLang="en-US" sz="1200" u="none" dirty="0" smtClean="0">
                          <a:solidFill>
                            <a:schemeClr val="tx1"/>
                          </a:solidFill>
                          <a:latin typeface="+mn-ea"/>
                          <a:ea typeface="+mn-ea"/>
                        </a:rPr>
                        <a:t>年</a:t>
                      </a:r>
                      <a:r>
                        <a:rPr lang="ja-JP" altLang="en-US" sz="1200" u="none" dirty="0" smtClean="0">
                          <a:solidFill>
                            <a:schemeClr val="tx1"/>
                          </a:solidFill>
                        </a:rPr>
                        <a:t>度の５年間</a:t>
                      </a:r>
                      <a:r>
                        <a:rPr lang="ja-JP" altLang="en-US" sz="1200" u="none" dirty="0">
                          <a:solidFill>
                            <a:schemeClr val="tx1"/>
                          </a:solidFill>
                        </a:rPr>
                        <a:t>で、５つの改革によって構築した教育制度の基盤を堅持しながら、「成果と課題の見える化」「改革のさらなる浸透」「支援の重点化」を施策実施の基本となる</a:t>
                      </a:r>
                      <a:r>
                        <a:rPr lang="ja-JP" altLang="en-US" sz="1200" u="none" dirty="0">
                          <a:solidFill>
                            <a:schemeClr val="tx1"/>
                          </a:solidFill>
                          <a:latin typeface="+mn-ea"/>
                          <a:ea typeface="+mn-ea"/>
                        </a:rPr>
                        <a:t>視点とし、教育改革の浸透を図る。</a:t>
                      </a:r>
                      <a:endParaRPr lang="ja-JP" altLang="en-US" sz="1200" u="none" dirty="0">
                        <a:solidFill>
                          <a:srgbClr val="FF0000"/>
                        </a:solidFill>
                        <a:latin typeface="+mn-ea"/>
                        <a:ea typeface="+mn-ea"/>
                      </a:endParaRPr>
                    </a:p>
                    <a:p>
                      <a:pPr marL="108000" indent="-108000" algn="l">
                        <a:lnSpc>
                          <a:spcPts val="1500"/>
                        </a:lnSpc>
                        <a:buFont typeface="Arial" panose="020B0604020202020204" pitchFamily="34" charset="0"/>
                        <a:buChar char="•"/>
                      </a:pPr>
                      <a:r>
                        <a:rPr kumimoji="1" lang="en-US" altLang="ja-JP" sz="1200" u="none" dirty="0" smtClean="0">
                          <a:solidFill>
                            <a:schemeClr val="tx1"/>
                          </a:solidFill>
                          <a:latin typeface="+mn-ea"/>
                          <a:ea typeface="+mn-ea"/>
                        </a:rPr>
                        <a:t>2022</a:t>
                      </a:r>
                      <a:r>
                        <a:rPr kumimoji="1" lang="ja-JP" altLang="en-US" sz="1200" u="none" dirty="0" smtClean="0">
                          <a:solidFill>
                            <a:schemeClr val="tx1"/>
                          </a:solidFill>
                          <a:latin typeface="+mn-ea"/>
                          <a:ea typeface="+mn-ea"/>
                        </a:rPr>
                        <a:t>～</a:t>
                      </a:r>
                      <a:r>
                        <a:rPr kumimoji="1" lang="en-US" altLang="ja-JP" sz="1200" u="none" dirty="0" smtClean="0">
                          <a:solidFill>
                            <a:schemeClr val="tx1"/>
                          </a:solidFill>
                          <a:latin typeface="+mn-ea"/>
                          <a:ea typeface="+mn-ea"/>
                        </a:rPr>
                        <a:t>202</a:t>
                      </a:r>
                      <a:r>
                        <a:rPr kumimoji="1" lang="en-US" altLang="ja-JP" sz="1200" b="0" u="none" dirty="0" smtClean="0">
                          <a:solidFill>
                            <a:schemeClr val="tx1"/>
                          </a:solidFill>
                          <a:latin typeface="+mn-ea"/>
                          <a:ea typeface="+mn-ea"/>
                        </a:rPr>
                        <a:t>5</a:t>
                      </a:r>
                      <a:r>
                        <a:rPr kumimoji="1" lang="ja-JP" altLang="en-US" sz="1200" u="none" dirty="0" smtClean="0">
                          <a:solidFill>
                            <a:schemeClr val="tx1"/>
                          </a:solidFill>
                          <a:latin typeface="+mn-ea"/>
                          <a:ea typeface="+mn-ea"/>
                        </a:rPr>
                        <a:t>年度の４年間で、「安全・安心な教育の推進」「未来を切り拓く学力・体</a:t>
                      </a:r>
                      <a:r>
                        <a:rPr kumimoji="1" lang="ja-JP" altLang="en-US" sz="1200" u="none" dirty="0" smtClean="0">
                          <a:solidFill>
                            <a:schemeClr val="tx1"/>
                          </a:solidFill>
                        </a:rPr>
                        <a:t>力の向上」「学びを支える教育環境の充実」を３つの最重要目標として取組を進める。</a:t>
                      </a:r>
                      <a:endParaRPr kumimoji="1" lang="ja-JP" altLang="en-US" sz="1200" u="none" dirty="0">
                        <a:solidFill>
                          <a:schemeClr val="tx1"/>
                        </a:solidFill>
                      </a:endParaRP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noFill/>
                  </a:tcPr>
                </a:tc>
                <a:tc>
                  <a:txBody>
                    <a:bodyPr/>
                    <a:lstStyle/>
                    <a:p>
                      <a:pPr algn="l">
                        <a:lnSpc>
                          <a:spcPts val="1500"/>
                        </a:lnSpc>
                      </a:pPr>
                      <a:r>
                        <a:rPr lang="en-US" altLang="ja-JP" sz="1100" u="none" dirty="0">
                          <a:solidFill>
                            <a:schemeClr val="tx1"/>
                          </a:solidFill>
                        </a:rPr>
                        <a:t>2012</a:t>
                      </a:r>
                      <a:r>
                        <a:rPr lang="ja-JP" altLang="en-US" sz="1100" u="none" dirty="0">
                          <a:solidFill>
                            <a:schemeClr val="tx1"/>
                          </a:solidFill>
                        </a:rPr>
                        <a:t>年度以降、順次以下の</a:t>
                      </a:r>
                      <a:r>
                        <a:rPr lang="ja-JP" altLang="en-US" sz="1100" u="none" dirty="0" smtClean="0">
                          <a:solidFill>
                            <a:schemeClr val="tx1"/>
                          </a:solidFill>
                        </a:rPr>
                        <a:t>取組を</a:t>
                      </a:r>
                      <a:r>
                        <a:rPr lang="ja-JP" altLang="en-US" sz="1100" u="none" dirty="0">
                          <a:solidFill>
                            <a:schemeClr val="tx1"/>
                          </a:solidFill>
                        </a:rPr>
                        <a:t>進めて</a:t>
                      </a:r>
                      <a:r>
                        <a:rPr lang="ja-JP" altLang="en-US" sz="1100" u="none" dirty="0" smtClean="0">
                          <a:solidFill>
                            <a:schemeClr val="tx1"/>
                          </a:solidFill>
                        </a:rPr>
                        <a:t>いる①</a:t>
                      </a:r>
                      <a:endParaRPr lang="en-US" altLang="ja-JP" sz="1100" u="none" dirty="0">
                        <a:solidFill>
                          <a:schemeClr val="tx1"/>
                        </a:solidFill>
                      </a:endParaRPr>
                    </a:p>
                    <a:p>
                      <a:pPr algn="l">
                        <a:lnSpc>
                          <a:spcPts val="1500"/>
                        </a:lnSpc>
                      </a:pPr>
                      <a:r>
                        <a:rPr lang="en-US" altLang="ja-JP" sz="1100" u="sng" dirty="0">
                          <a:solidFill>
                            <a:schemeClr val="tx1"/>
                          </a:solidFill>
                        </a:rPr>
                        <a:t>Ⅰ</a:t>
                      </a:r>
                      <a:r>
                        <a:rPr lang="ja-JP" altLang="en-US" sz="1100" u="sng" dirty="0">
                          <a:solidFill>
                            <a:schemeClr val="tx1"/>
                          </a:solidFill>
                        </a:rPr>
                        <a:t>教育行政の制度改革</a:t>
                      </a:r>
                      <a:endParaRPr lang="en-US" altLang="ja-JP" sz="1100" u="sng" dirty="0">
                        <a:solidFill>
                          <a:schemeClr val="tx1"/>
                        </a:solidFill>
                      </a:endParaRPr>
                    </a:p>
                    <a:p>
                      <a:pPr marL="108000" indent="-108000" algn="l">
                        <a:lnSpc>
                          <a:spcPts val="1500"/>
                        </a:lnSpc>
                        <a:buFont typeface="Arial" panose="020B0604020202020204" pitchFamily="34" charset="0"/>
                        <a:buChar char="•"/>
                      </a:pPr>
                      <a:r>
                        <a:rPr lang="ja-JP" altLang="en-US" sz="1100" u="none" dirty="0" smtClean="0">
                          <a:solidFill>
                            <a:schemeClr val="tx1"/>
                          </a:solidFill>
                        </a:rPr>
                        <a:t>教育</a:t>
                      </a:r>
                      <a:r>
                        <a:rPr lang="ja-JP" altLang="en-US" sz="1100" u="none" dirty="0">
                          <a:solidFill>
                            <a:schemeClr val="tx1"/>
                          </a:solidFill>
                        </a:rPr>
                        <a:t>行政基本条例、大阪市立学校</a:t>
                      </a:r>
                      <a:r>
                        <a:rPr lang="ja-JP" altLang="en-US" sz="1100" u="none" dirty="0" smtClean="0">
                          <a:solidFill>
                            <a:schemeClr val="tx1"/>
                          </a:solidFill>
                        </a:rPr>
                        <a:t>活性化条例制定</a:t>
                      </a:r>
                      <a:r>
                        <a:rPr lang="ja-JP" altLang="en-US" sz="1100" u="none" baseline="0" dirty="0" smtClean="0">
                          <a:solidFill>
                            <a:schemeClr val="tx1"/>
                          </a:solidFill>
                        </a:rPr>
                        <a:t> </a:t>
                      </a:r>
                      <a:endParaRPr lang="en-US" altLang="ja-JP" sz="1100" u="none" dirty="0">
                        <a:solidFill>
                          <a:schemeClr val="tx1"/>
                        </a:solidFill>
                      </a:endParaRPr>
                    </a:p>
                    <a:p>
                      <a:pPr marL="108000" indent="-108000" algn="l">
                        <a:lnSpc>
                          <a:spcPts val="1500"/>
                        </a:lnSpc>
                        <a:buFont typeface="Arial" panose="020B0604020202020204" pitchFamily="34" charset="0"/>
                        <a:buChar char="•"/>
                      </a:pPr>
                      <a:r>
                        <a:rPr lang="ja-JP" altLang="en-US" sz="1100" u="none" dirty="0" smtClean="0">
                          <a:solidFill>
                            <a:schemeClr val="tx1"/>
                          </a:solidFill>
                        </a:rPr>
                        <a:t>市長</a:t>
                      </a:r>
                      <a:r>
                        <a:rPr lang="ja-JP" altLang="en-US" sz="1100" u="none" dirty="0">
                          <a:solidFill>
                            <a:schemeClr val="tx1"/>
                          </a:solidFill>
                        </a:rPr>
                        <a:t>と教育委員の協議の場設置</a:t>
                      </a:r>
                      <a:r>
                        <a:rPr lang="ja-JP" altLang="en-US" sz="1100" u="none" dirty="0" smtClean="0">
                          <a:solidFill>
                            <a:schemeClr val="tx1"/>
                          </a:solidFill>
                          <a:latin typeface="+mn-ea"/>
                          <a:ea typeface="+mn-ea"/>
                        </a:rPr>
                        <a:t>（</a:t>
                      </a:r>
                      <a:r>
                        <a:rPr lang="en-US" altLang="ja-JP" sz="1100" b="0" u="none" dirty="0" smtClean="0">
                          <a:solidFill>
                            <a:schemeClr val="tx1"/>
                          </a:solidFill>
                          <a:latin typeface="+mn-ea"/>
                          <a:ea typeface="+mn-ea"/>
                        </a:rPr>
                        <a:t>2014</a:t>
                      </a:r>
                      <a:r>
                        <a:rPr lang="ja-JP" altLang="en-US" sz="1100" u="none" dirty="0" smtClean="0">
                          <a:solidFill>
                            <a:schemeClr val="tx1"/>
                          </a:solidFill>
                        </a:rPr>
                        <a:t>）</a:t>
                      </a:r>
                      <a:endParaRPr lang="en-US" altLang="ja-JP" sz="1100" u="none" dirty="0" smtClean="0">
                        <a:solidFill>
                          <a:schemeClr val="tx1"/>
                        </a:solidFill>
                      </a:endParaRPr>
                    </a:p>
                    <a:p>
                      <a:pPr marL="0" indent="0" algn="l">
                        <a:lnSpc>
                          <a:spcPts val="1500"/>
                        </a:lnSpc>
                        <a:buFont typeface="Arial" panose="020B0604020202020204" pitchFamily="34" charset="0"/>
                        <a:buNone/>
                      </a:pPr>
                      <a:r>
                        <a:rPr lang="ja-JP" altLang="en-US" sz="1100" u="none" dirty="0" smtClean="0">
                          <a:solidFill>
                            <a:schemeClr val="tx1"/>
                          </a:solidFill>
                        </a:rPr>
                        <a:t>　→</a:t>
                      </a:r>
                      <a:r>
                        <a:rPr lang="ja-JP" altLang="en-US" sz="1100" u="none" dirty="0" smtClean="0">
                          <a:solidFill>
                            <a:schemeClr val="tx1"/>
                          </a:solidFill>
                          <a:latin typeface="+mn-ea"/>
                          <a:ea typeface="+mn-ea"/>
                        </a:rPr>
                        <a:t>総合</a:t>
                      </a:r>
                      <a:r>
                        <a:rPr lang="ja-JP" altLang="en-US" sz="1100" u="none" dirty="0">
                          <a:solidFill>
                            <a:schemeClr val="tx1"/>
                          </a:solidFill>
                          <a:latin typeface="+mn-ea"/>
                          <a:ea typeface="+mn-ea"/>
                        </a:rPr>
                        <a:t>教育会議の設置（</a:t>
                      </a:r>
                      <a:r>
                        <a:rPr lang="en-US" altLang="ja-JP" sz="1100" u="none" dirty="0">
                          <a:solidFill>
                            <a:schemeClr val="tx1"/>
                          </a:solidFill>
                          <a:latin typeface="+mn-ea"/>
                          <a:ea typeface="+mn-ea"/>
                        </a:rPr>
                        <a:t>2015</a:t>
                      </a:r>
                      <a:r>
                        <a:rPr lang="ja-JP" altLang="en-US" sz="1100" u="none" dirty="0" smtClean="0">
                          <a:solidFill>
                            <a:schemeClr val="tx1"/>
                          </a:solidFill>
                          <a:latin typeface="+mn-ea"/>
                          <a:ea typeface="+mn-ea"/>
                        </a:rPr>
                        <a:t>）</a:t>
                      </a:r>
                      <a:endParaRPr lang="en-US" altLang="ja-JP" sz="1100" u="none" dirty="0" smtClean="0">
                        <a:solidFill>
                          <a:schemeClr val="tx1"/>
                        </a:solidFill>
                        <a:latin typeface="+mn-ea"/>
                        <a:ea typeface="+mn-ea"/>
                      </a:endParaRPr>
                    </a:p>
                    <a:p>
                      <a:pPr marL="108000" marR="0" lvl="0" indent="-108000" algn="l" defTabSz="914400" rtl="0" eaLnBrk="1" fontAlgn="auto" latinLnBrk="0" hangingPunct="1">
                        <a:lnSpc>
                          <a:spcPts val="1500"/>
                        </a:lnSpc>
                        <a:spcBef>
                          <a:spcPts val="0"/>
                        </a:spcBef>
                        <a:spcAft>
                          <a:spcPts val="0"/>
                        </a:spcAft>
                        <a:buClrTx/>
                        <a:buSzTx/>
                        <a:buFont typeface="Arial" panose="020B0604020202020204" pitchFamily="34" charset="0"/>
                        <a:buChar char="•"/>
                        <a:tabLst/>
                        <a:defRPr/>
                      </a:pPr>
                      <a:r>
                        <a:rPr lang="ja-JP" altLang="en-US" sz="1100" u="none" dirty="0" smtClean="0">
                          <a:solidFill>
                            <a:schemeClr val="tx1"/>
                          </a:solidFill>
                          <a:latin typeface="+mn-ea"/>
                          <a:ea typeface="+mn-ea"/>
                        </a:rPr>
                        <a:t>分権型教育行政への転換（</a:t>
                      </a:r>
                      <a:r>
                        <a:rPr lang="en-US" altLang="ja-JP" sz="1100" u="none" dirty="0" smtClean="0">
                          <a:solidFill>
                            <a:schemeClr val="tx1"/>
                          </a:solidFill>
                          <a:latin typeface="+mn-ea"/>
                          <a:ea typeface="+mn-ea"/>
                        </a:rPr>
                        <a:t>2015</a:t>
                      </a:r>
                      <a:r>
                        <a:rPr lang="ja-JP" altLang="en-US" sz="1100" u="none" dirty="0" smtClean="0">
                          <a:solidFill>
                            <a:schemeClr val="tx1"/>
                          </a:solidFill>
                          <a:latin typeface="+mn-ea"/>
                          <a:ea typeface="+mn-ea"/>
                        </a:rPr>
                        <a:t>）</a:t>
                      </a:r>
                      <a:endParaRPr lang="en-US" altLang="ja-JP" sz="1100" u="none" dirty="0" smtClean="0">
                        <a:solidFill>
                          <a:schemeClr val="tx1"/>
                        </a:solidFill>
                        <a:latin typeface="+mn-ea"/>
                        <a:ea typeface="+mn-ea"/>
                      </a:endParaRPr>
                    </a:p>
                    <a:p>
                      <a:pPr marL="0" indent="0" algn="l">
                        <a:lnSpc>
                          <a:spcPts val="1500"/>
                        </a:lnSpc>
                        <a:buFont typeface="Arial" panose="020B0604020202020204" pitchFamily="34" charset="0"/>
                        <a:buNone/>
                      </a:pPr>
                      <a:r>
                        <a:rPr lang="ja-JP" altLang="en-US" sz="1100" u="none" dirty="0" smtClean="0">
                          <a:solidFill>
                            <a:schemeClr val="tx1"/>
                          </a:solidFill>
                        </a:rPr>
                        <a:t>　→</a:t>
                      </a:r>
                      <a:r>
                        <a:rPr lang="ja-JP" altLang="en-US" sz="1100" b="0" u="none" dirty="0" smtClean="0">
                          <a:solidFill>
                            <a:schemeClr val="tx1"/>
                          </a:solidFill>
                          <a:latin typeface="+mn-ea"/>
                          <a:ea typeface="+mn-ea"/>
                        </a:rPr>
                        <a:t>教育委員会事務局の４ブロック化（</a:t>
                      </a:r>
                      <a:r>
                        <a:rPr lang="en-US" altLang="ja-JP" sz="1100" b="0" u="none" dirty="0" smtClean="0">
                          <a:solidFill>
                            <a:schemeClr val="tx1"/>
                          </a:solidFill>
                          <a:latin typeface="+mn-ea"/>
                          <a:ea typeface="+mn-ea"/>
                        </a:rPr>
                        <a:t>2020</a:t>
                      </a:r>
                      <a:r>
                        <a:rPr lang="ja-JP" altLang="en-US" sz="1100" b="0" u="none" dirty="0" smtClean="0">
                          <a:solidFill>
                            <a:schemeClr val="tx1"/>
                          </a:solidFill>
                          <a:latin typeface="+mn-ea"/>
                          <a:ea typeface="+mn-ea"/>
                        </a:rPr>
                        <a:t>）</a:t>
                      </a:r>
                      <a:endParaRPr lang="en-US" altLang="ja-JP" sz="1100" b="0" u="none" dirty="0">
                        <a:solidFill>
                          <a:schemeClr val="tx1"/>
                        </a:solidFill>
                        <a:latin typeface="+mn-ea"/>
                        <a:ea typeface="+mn-ea"/>
                      </a:endParaRPr>
                    </a:p>
                    <a:p>
                      <a:pPr algn="l">
                        <a:lnSpc>
                          <a:spcPts val="1500"/>
                        </a:lnSpc>
                      </a:pPr>
                      <a:r>
                        <a:rPr lang="en-US" altLang="ja-JP" sz="1100" b="0" u="sng" dirty="0" smtClean="0">
                          <a:solidFill>
                            <a:schemeClr val="tx1"/>
                          </a:solidFill>
                        </a:rPr>
                        <a:t>Ⅱ</a:t>
                      </a:r>
                      <a:r>
                        <a:rPr lang="ja-JP" altLang="en-US" sz="1100" b="0" u="sng" dirty="0">
                          <a:solidFill>
                            <a:schemeClr val="tx1"/>
                          </a:solidFill>
                        </a:rPr>
                        <a:t>学校運営の制度改革</a:t>
                      </a:r>
                      <a:endParaRPr lang="en-US" altLang="ja-JP" sz="1100" b="0" u="sng" dirty="0">
                        <a:solidFill>
                          <a:schemeClr val="tx1"/>
                        </a:solidFill>
                      </a:endParaRPr>
                    </a:p>
                    <a:p>
                      <a:pPr marL="108000" indent="-108000" algn="l">
                        <a:lnSpc>
                          <a:spcPts val="1500"/>
                        </a:lnSpc>
                        <a:buFont typeface="Arial" panose="020B0604020202020204" pitchFamily="34" charset="0"/>
                        <a:buChar char="•"/>
                      </a:pPr>
                      <a:r>
                        <a:rPr lang="ja-JP" altLang="en-US" sz="1100" b="0" u="none" dirty="0" smtClean="0">
                          <a:solidFill>
                            <a:schemeClr val="tx1"/>
                          </a:solidFill>
                        </a:rPr>
                        <a:t>校長</a:t>
                      </a:r>
                      <a:r>
                        <a:rPr lang="ja-JP" altLang="en-US" sz="1100" b="0" u="none" dirty="0">
                          <a:solidFill>
                            <a:schemeClr val="tx1"/>
                          </a:solidFill>
                        </a:rPr>
                        <a:t>公募の実施、副校長のモデル配置</a:t>
                      </a:r>
                      <a:r>
                        <a:rPr lang="ja-JP" altLang="en-US" sz="1100" b="0" u="none" dirty="0" smtClean="0">
                          <a:solidFill>
                            <a:schemeClr val="tx1"/>
                          </a:solidFill>
                        </a:rPr>
                        <a:t>、</a:t>
                      </a:r>
                      <a:r>
                        <a:rPr lang="en-US" altLang="ja-JP" sz="1100" b="0" u="none" dirty="0" smtClean="0">
                          <a:solidFill>
                            <a:schemeClr val="tx1"/>
                          </a:solidFill>
                        </a:rPr>
                        <a:t/>
                      </a:r>
                      <a:br>
                        <a:rPr lang="en-US" altLang="ja-JP" sz="1100" b="0" u="none" dirty="0" smtClean="0">
                          <a:solidFill>
                            <a:schemeClr val="tx1"/>
                          </a:solidFill>
                        </a:rPr>
                      </a:br>
                      <a:r>
                        <a:rPr lang="ja-JP" altLang="en-US" sz="1100" b="0" u="none" dirty="0" smtClean="0">
                          <a:solidFill>
                            <a:schemeClr val="tx1"/>
                          </a:solidFill>
                        </a:rPr>
                        <a:t>予算</a:t>
                      </a:r>
                      <a:r>
                        <a:rPr lang="ja-JP" altLang="en-US" sz="1100" b="0" u="none" dirty="0">
                          <a:solidFill>
                            <a:schemeClr val="tx1"/>
                          </a:solidFill>
                        </a:rPr>
                        <a:t>・人事の校長裁量の強化</a:t>
                      </a:r>
                      <a:endParaRPr lang="en-US" altLang="ja-JP" sz="1100" b="0" u="none" dirty="0">
                        <a:solidFill>
                          <a:schemeClr val="tx1"/>
                        </a:solidFill>
                      </a:endParaRPr>
                    </a:p>
                    <a:p>
                      <a:pPr marL="108000" indent="-108000" algn="l">
                        <a:lnSpc>
                          <a:spcPts val="1500"/>
                        </a:lnSpc>
                        <a:buFont typeface="Arial" panose="020B0604020202020204" pitchFamily="34" charset="0"/>
                        <a:buChar char="•"/>
                      </a:pPr>
                      <a:r>
                        <a:rPr lang="ja-JP" altLang="en-US" sz="1100" b="0" u="none" dirty="0" smtClean="0">
                          <a:solidFill>
                            <a:schemeClr val="tx1"/>
                          </a:solidFill>
                        </a:rPr>
                        <a:t>学校</a:t>
                      </a:r>
                      <a:r>
                        <a:rPr lang="ja-JP" altLang="en-US" sz="1100" b="0" u="none" dirty="0">
                          <a:solidFill>
                            <a:schemeClr val="tx1"/>
                          </a:solidFill>
                        </a:rPr>
                        <a:t>選択制の実施、学校協議会の設置</a:t>
                      </a:r>
                      <a:endParaRPr lang="en-US" altLang="ja-JP" sz="1100" b="0" u="none" dirty="0">
                        <a:solidFill>
                          <a:schemeClr val="tx1"/>
                        </a:solidFill>
                      </a:endParaRPr>
                    </a:p>
                    <a:p>
                      <a:pPr marL="108000" indent="-108000" algn="l">
                        <a:lnSpc>
                          <a:spcPts val="1500"/>
                        </a:lnSpc>
                        <a:buFont typeface="Arial" panose="020B0604020202020204" pitchFamily="34" charset="0"/>
                        <a:buChar char="•"/>
                      </a:pPr>
                      <a:r>
                        <a:rPr lang="ja-JP" altLang="en-US" sz="1100" b="0" u="none" dirty="0" smtClean="0">
                          <a:solidFill>
                            <a:schemeClr val="tx1"/>
                          </a:solidFill>
                          <a:latin typeface="+mn-ea"/>
                          <a:ea typeface="+mn-ea"/>
                        </a:rPr>
                        <a:t>大阪市</a:t>
                      </a:r>
                      <a:r>
                        <a:rPr lang="ja-JP" altLang="en-US" sz="1100" b="0" u="none" dirty="0">
                          <a:solidFill>
                            <a:schemeClr val="tx1"/>
                          </a:solidFill>
                          <a:latin typeface="+mn-ea"/>
                          <a:ea typeface="+mn-ea"/>
                        </a:rPr>
                        <a:t>小学校学力経年調査の</a:t>
                      </a:r>
                      <a:r>
                        <a:rPr lang="ja-JP" altLang="en-US" sz="1100" b="0" u="none" dirty="0" smtClean="0">
                          <a:solidFill>
                            <a:schemeClr val="tx1"/>
                          </a:solidFill>
                          <a:latin typeface="+mn-ea"/>
                          <a:ea typeface="+mn-ea"/>
                        </a:rPr>
                        <a:t>実施</a:t>
                      </a:r>
                      <a:r>
                        <a:rPr lang="en-US" altLang="ja-JP" sz="1100" b="0" u="none" dirty="0" smtClean="0">
                          <a:solidFill>
                            <a:schemeClr val="tx1"/>
                          </a:solidFill>
                          <a:latin typeface="+mn-ea"/>
                          <a:ea typeface="+mn-ea"/>
                        </a:rPr>
                        <a:t>(2016)</a:t>
                      </a:r>
                    </a:p>
                    <a:p>
                      <a:pPr algn="l">
                        <a:lnSpc>
                          <a:spcPts val="1500"/>
                        </a:lnSpc>
                      </a:pPr>
                      <a:r>
                        <a:rPr lang="en-US" altLang="ja-JP" sz="1100" b="0" u="sng" dirty="0" smtClean="0">
                          <a:solidFill>
                            <a:schemeClr val="tx1"/>
                          </a:solidFill>
                        </a:rPr>
                        <a:t>Ⅲ</a:t>
                      </a:r>
                      <a:r>
                        <a:rPr lang="ja-JP" altLang="en-US" sz="1100" b="0" u="sng" dirty="0">
                          <a:solidFill>
                            <a:schemeClr val="tx1"/>
                          </a:solidFill>
                        </a:rPr>
                        <a:t>教育実践の</a:t>
                      </a:r>
                      <a:r>
                        <a:rPr lang="ja-JP" altLang="en-US" sz="1100" b="0" u="sng" dirty="0" smtClean="0">
                          <a:solidFill>
                            <a:schemeClr val="tx1"/>
                          </a:solidFill>
                        </a:rPr>
                        <a:t>イノベーション</a:t>
                      </a:r>
                      <a:endParaRPr lang="en-US" altLang="ja-JP" sz="1100" b="0" u="sng" dirty="0">
                        <a:solidFill>
                          <a:schemeClr val="tx1"/>
                        </a:solidFill>
                      </a:endParaRPr>
                    </a:p>
                    <a:p>
                      <a:pPr marL="108000" indent="-108000" algn="l">
                        <a:lnSpc>
                          <a:spcPts val="1500"/>
                        </a:lnSpc>
                        <a:buFont typeface="Arial" panose="020B0604020202020204" pitchFamily="34" charset="0"/>
                        <a:buChar char="•"/>
                      </a:pPr>
                      <a:r>
                        <a:rPr lang="ja-JP" altLang="en-US" sz="1100" b="0" u="none" dirty="0" smtClean="0">
                          <a:solidFill>
                            <a:schemeClr val="tx1"/>
                          </a:solidFill>
                        </a:rPr>
                        <a:t>幼稚園</a:t>
                      </a:r>
                      <a:r>
                        <a:rPr lang="ja-JP" altLang="en-US" sz="1100" b="0" u="none" dirty="0">
                          <a:solidFill>
                            <a:schemeClr val="tx1"/>
                          </a:solidFill>
                        </a:rPr>
                        <a:t>・保育所に共通の就学前教育</a:t>
                      </a:r>
                      <a:r>
                        <a:rPr lang="ja-JP" altLang="en-US" sz="1100" b="0" u="none" dirty="0" smtClean="0">
                          <a:solidFill>
                            <a:schemeClr val="tx1"/>
                          </a:solidFill>
                        </a:rPr>
                        <a:t>カリ</a:t>
                      </a:r>
                      <a:r>
                        <a:rPr lang="en-US" altLang="ja-JP" sz="1100" b="0" u="none" dirty="0" smtClean="0">
                          <a:solidFill>
                            <a:schemeClr val="tx1"/>
                          </a:solidFill>
                        </a:rPr>
                        <a:t/>
                      </a:r>
                      <a:br>
                        <a:rPr lang="en-US" altLang="ja-JP" sz="1100" b="0" u="none" dirty="0" smtClean="0">
                          <a:solidFill>
                            <a:schemeClr val="tx1"/>
                          </a:solidFill>
                        </a:rPr>
                      </a:br>
                      <a:r>
                        <a:rPr lang="ja-JP" altLang="en-US" sz="1100" b="0" u="none" dirty="0" smtClean="0">
                          <a:solidFill>
                            <a:schemeClr val="tx1"/>
                          </a:solidFill>
                        </a:rPr>
                        <a:t>キュラム</a:t>
                      </a:r>
                      <a:r>
                        <a:rPr lang="ja-JP" altLang="en-US" sz="1100" b="0" u="none" dirty="0">
                          <a:solidFill>
                            <a:schemeClr val="tx1"/>
                          </a:solidFill>
                        </a:rPr>
                        <a:t>の作成、小学校低学年からの</a:t>
                      </a:r>
                      <a:r>
                        <a:rPr lang="ja-JP" altLang="en-US" sz="1100" b="0" u="none" dirty="0" smtClean="0">
                          <a:solidFill>
                            <a:schemeClr val="tx1"/>
                          </a:solidFill>
                        </a:rPr>
                        <a:t>英語</a:t>
                      </a:r>
                      <a:r>
                        <a:rPr lang="ja-JP" altLang="en-US" sz="1100" b="0" u="none" dirty="0">
                          <a:solidFill>
                            <a:schemeClr val="tx1"/>
                          </a:solidFill>
                        </a:rPr>
                        <a:t>指導、学校教育への</a:t>
                      </a:r>
                      <a:r>
                        <a:rPr lang="en-US" altLang="ja-JP" sz="1100" b="0" u="none" dirty="0">
                          <a:solidFill>
                            <a:schemeClr val="tx1"/>
                          </a:solidFill>
                        </a:rPr>
                        <a:t>ICT</a:t>
                      </a:r>
                      <a:r>
                        <a:rPr lang="ja-JP" altLang="en-US" sz="1100" b="0" u="none" dirty="0">
                          <a:solidFill>
                            <a:schemeClr val="tx1"/>
                          </a:solidFill>
                        </a:rPr>
                        <a:t>活用</a:t>
                      </a:r>
                      <a:endParaRPr lang="en-US" altLang="ja-JP" sz="1100" b="0" u="none" dirty="0">
                        <a:solidFill>
                          <a:schemeClr val="tx1"/>
                        </a:solidFill>
                      </a:endParaRPr>
                    </a:p>
                    <a:p>
                      <a:pPr marL="108000" indent="-108000" algn="l">
                        <a:lnSpc>
                          <a:spcPts val="1500"/>
                        </a:lnSpc>
                        <a:buFont typeface="Arial" panose="020B0604020202020204" pitchFamily="34" charset="0"/>
                        <a:buChar char="•"/>
                      </a:pPr>
                      <a:r>
                        <a:rPr lang="ja-JP" altLang="en-US" sz="1100" b="0" u="none" dirty="0" smtClean="0">
                          <a:solidFill>
                            <a:schemeClr val="tx1"/>
                          </a:solidFill>
                        </a:rPr>
                        <a:t>小</a:t>
                      </a:r>
                      <a:r>
                        <a:rPr lang="ja-JP" altLang="en-US" sz="1100" b="0" u="none" dirty="0">
                          <a:solidFill>
                            <a:schemeClr val="tx1"/>
                          </a:solidFill>
                        </a:rPr>
                        <a:t>・中学校の普通教室に空調機を</a:t>
                      </a:r>
                      <a:r>
                        <a:rPr lang="ja-JP" altLang="en-US" sz="1100" b="0" u="none" dirty="0" smtClean="0">
                          <a:solidFill>
                            <a:schemeClr val="tx1"/>
                          </a:solidFill>
                        </a:rPr>
                        <a:t>段階的</a:t>
                      </a:r>
                      <a:r>
                        <a:rPr lang="en-US" altLang="ja-JP" sz="1100" b="0" u="none" dirty="0" smtClean="0">
                          <a:solidFill>
                            <a:schemeClr val="tx1"/>
                          </a:solidFill>
                        </a:rPr>
                        <a:t/>
                      </a:r>
                      <a:br>
                        <a:rPr lang="en-US" altLang="ja-JP" sz="1100" b="0" u="none" dirty="0" smtClean="0">
                          <a:solidFill>
                            <a:schemeClr val="tx1"/>
                          </a:solidFill>
                        </a:rPr>
                      </a:br>
                      <a:r>
                        <a:rPr lang="ja-JP" altLang="en-US" sz="1100" b="0" u="none" dirty="0" smtClean="0">
                          <a:solidFill>
                            <a:schemeClr val="tx1"/>
                          </a:solidFill>
                        </a:rPr>
                        <a:t>に</a:t>
                      </a:r>
                      <a:r>
                        <a:rPr lang="ja-JP" altLang="en-US" sz="1100" b="0" u="none" dirty="0">
                          <a:solidFill>
                            <a:schemeClr val="tx1"/>
                          </a:solidFill>
                        </a:rPr>
                        <a:t>設置、中学校給食の実施</a:t>
                      </a:r>
                      <a:r>
                        <a:rPr lang="ja-JP" altLang="en-US" sz="1100" b="0" u="none" dirty="0" smtClean="0">
                          <a:solidFill>
                            <a:schemeClr val="tx1"/>
                          </a:solidFill>
                        </a:rPr>
                        <a:t>、教員</a:t>
                      </a:r>
                      <a:r>
                        <a:rPr lang="ja-JP" altLang="en-US" sz="1100" b="0" u="none" dirty="0">
                          <a:solidFill>
                            <a:schemeClr val="tx1"/>
                          </a:solidFill>
                        </a:rPr>
                        <a:t>個人</a:t>
                      </a:r>
                      <a:r>
                        <a:rPr lang="ja-JP" altLang="en-US" sz="1100" b="0" u="none" dirty="0" smtClean="0">
                          <a:solidFill>
                            <a:schemeClr val="tx1"/>
                          </a:solidFill>
                        </a:rPr>
                        <a:t>や</a:t>
                      </a:r>
                      <a:r>
                        <a:rPr lang="en-US" altLang="ja-JP" sz="1100" b="0" u="none" dirty="0" smtClean="0">
                          <a:solidFill>
                            <a:schemeClr val="tx1"/>
                          </a:solidFill>
                        </a:rPr>
                        <a:t/>
                      </a:r>
                      <a:br>
                        <a:rPr lang="en-US" altLang="ja-JP" sz="1100" b="0" u="none" dirty="0" smtClean="0">
                          <a:solidFill>
                            <a:schemeClr val="tx1"/>
                          </a:solidFill>
                        </a:rPr>
                      </a:br>
                      <a:r>
                        <a:rPr lang="ja-JP" altLang="en-US" sz="1100" b="0" u="none" dirty="0" smtClean="0">
                          <a:solidFill>
                            <a:schemeClr val="tx1"/>
                          </a:solidFill>
                          <a:latin typeface="+mn-ea"/>
                          <a:ea typeface="+mn-ea"/>
                        </a:rPr>
                        <a:t>グループ</a:t>
                      </a:r>
                      <a:r>
                        <a:rPr lang="ja-JP" altLang="en-US" sz="1100" b="0" u="none" dirty="0">
                          <a:solidFill>
                            <a:schemeClr val="tx1"/>
                          </a:solidFill>
                          <a:latin typeface="+mn-ea"/>
                          <a:ea typeface="+mn-ea"/>
                        </a:rPr>
                        <a:t>の主体的な研究活動の支援</a:t>
                      </a:r>
                      <a:r>
                        <a:rPr lang="ja-JP" altLang="en-US" sz="1100" b="0" u="none" dirty="0" smtClean="0">
                          <a:solidFill>
                            <a:schemeClr val="tx1"/>
                          </a:solidFill>
                          <a:latin typeface="+mn-ea"/>
                          <a:ea typeface="+mn-ea"/>
                        </a:rPr>
                        <a:t>、</a:t>
                      </a:r>
                      <a:endParaRPr lang="en-US" altLang="ja-JP" sz="1100" b="0" u="none" dirty="0" smtClean="0">
                        <a:solidFill>
                          <a:schemeClr val="tx1"/>
                        </a:solidFill>
                        <a:latin typeface="+mn-ea"/>
                        <a:ea typeface="+mn-ea"/>
                      </a:endParaRPr>
                    </a:p>
                    <a:p>
                      <a:pPr marL="0" indent="0" algn="l">
                        <a:lnSpc>
                          <a:spcPts val="1500"/>
                        </a:lnSpc>
                        <a:buFont typeface="Arial" panose="020B0604020202020204" pitchFamily="34" charset="0"/>
                        <a:buNone/>
                      </a:pPr>
                      <a:r>
                        <a:rPr lang="ja-JP" altLang="en-US" sz="1100" b="0" u="none" dirty="0" smtClean="0">
                          <a:solidFill>
                            <a:schemeClr val="tx1"/>
                          </a:solidFill>
                          <a:latin typeface="+mn-ea"/>
                          <a:ea typeface="+mn-ea"/>
                        </a:rPr>
                        <a:t>　校務</a:t>
                      </a:r>
                      <a:r>
                        <a:rPr lang="ja-JP" altLang="en-US" sz="1100" b="0" u="none" dirty="0">
                          <a:solidFill>
                            <a:schemeClr val="tx1"/>
                          </a:solidFill>
                          <a:latin typeface="+mn-ea"/>
                          <a:ea typeface="+mn-ea"/>
                        </a:rPr>
                        <a:t>の効率化に向けた</a:t>
                      </a:r>
                      <a:r>
                        <a:rPr lang="en-US" altLang="ja-JP" sz="1100" b="0" u="none" dirty="0">
                          <a:solidFill>
                            <a:schemeClr val="tx1"/>
                          </a:solidFill>
                          <a:latin typeface="+mn-ea"/>
                          <a:ea typeface="+mn-ea"/>
                        </a:rPr>
                        <a:t>ICT</a:t>
                      </a:r>
                      <a:r>
                        <a:rPr lang="ja-JP" altLang="en-US" sz="1100" b="0" u="none" dirty="0">
                          <a:solidFill>
                            <a:schemeClr val="tx1"/>
                          </a:solidFill>
                          <a:latin typeface="+mn-ea"/>
                          <a:ea typeface="+mn-ea"/>
                        </a:rPr>
                        <a:t>活用</a:t>
                      </a:r>
                      <a:r>
                        <a:rPr lang="ja-JP" altLang="en-US" sz="1100" b="0" u="none" dirty="0" smtClean="0">
                          <a:solidFill>
                            <a:schemeClr val="tx1"/>
                          </a:solidFill>
                          <a:latin typeface="+mn-ea"/>
                          <a:ea typeface="+mn-ea"/>
                        </a:rPr>
                        <a:t>、</a:t>
                      </a:r>
                      <a:endParaRPr lang="en-US" altLang="ja-JP" sz="1100" b="0" u="none" dirty="0" smtClean="0">
                        <a:solidFill>
                          <a:schemeClr val="tx1"/>
                        </a:solidFill>
                        <a:latin typeface="+mn-ea"/>
                        <a:ea typeface="+mn-ea"/>
                      </a:endParaRPr>
                    </a:p>
                    <a:p>
                      <a:pPr marL="0" indent="0" algn="l">
                        <a:lnSpc>
                          <a:spcPts val="1500"/>
                        </a:lnSpc>
                        <a:buFont typeface="Arial" panose="020B0604020202020204" pitchFamily="34" charset="0"/>
                        <a:buNone/>
                      </a:pPr>
                      <a:r>
                        <a:rPr lang="ja-JP" altLang="en-US" sz="1100" b="0" u="none" dirty="0" smtClean="0">
                          <a:solidFill>
                            <a:schemeClr val="tx1"/>
                          </a:solidFill>
                          <a:latin typeface="+mn-ea"/>
                          <a:ea typeface="+mn-ea"/>
                        </a:rPr>
                        <a:t>　学習サポーター</a:t>
                      </a:r>
                      <a:r>
                        <a:rPr lang="ja-JP" altLang="en-US" sz="1100" b="0" u="none" dirty="0">
                          <a:solidFill>
                            <a:schemeClr val="tx1"/>
                          </a:solidFill>
                          <a:latin typeface="+mn-ea"/>
                          <a:ea typeface="+mn-ea"/>
                        </a:rPr>
                        <a:t>の配置、生活指導支援員</a:t>
                      </a:r>
                      <a:r>
                        <a:rPr lang="ja-JP" altLang="en-US" sz="1100" b="0" u="none" dirty="0" smtClean="0">
                          <a:solidFill>
                            <a:schemeClr val="tx1"/>
                          </a:solidFill>
                          <a:latin typeface="+mn-ea"/>
                          <a:ea typeface="+mn-ea"/>
                        </a:rPr>
                        <a:t>の</a:t>
                      </a:r>
                      <a:endParaRPr lang="en-US" altLang="ja-JP" sz="1100" b="0" u="none" dirty="0" smtClean="0">
                        <a:solidFill>
                          <a:schemeClr val="tx1"/>
                        </a:solidFill>
                        <a:latin typeface="+mn-ea"/>
                        <a:ea typeface="+mn-ea"/>
                      </a:endParaRPr>
                    </a:p>
                    <a:p>
                      <a:pPr marL="0" indent="0" algn="l">
                        <a:lnSpc>
                          <a:spcPts val="1500"/>
                        </a:lnSpc>
                        <a:buFont typeface="Arial" panose="020B0604020202020204" pitchFamily="34" charset="0"/>
                        <a:buNone/>
                      </a:pPr>
                      <a:r>
                        <a:rPr lang="ja-JP" altLang="en-US" sz="1100" b="0" u="none" dirty="0" smtClean="0">
                          <a:solidFill>
                            <a:schemeClr val="tx1"/>
                          </a:solidFill>
                          <a:latin typeface="+mn-ea"/>
                          <a:ea typeface="+mn-ea"/>
                        </a:rPr>
                        <a:t>　配置、民間事業者を活用した課外授業、</a:t>
                      </a:r>
                      <a:endParaRPr lang="en-US" altLang="ja-JP" sz="1100" b="0" u="none" dirty="0" smtClean="0">
                        <a:solidFill>
                          <a:schemeClr val="tx1"/>
                        </a:solidFill>
                        <a:latin typeface="+mn-ea"/>
                        <a:ea typeface="+mn-ea"/>
                      </a:endParaRPr>
                    </a:p>
                    <a:p>
                      <a:pPr marL="0" indent="0" algn="l">
                        <a:lnSpc>
                          <a:spcPts val="1500"/>
                        </a:lnSpc>
                        <a:buFont typeface="Arial" panose="020B0604020202020204" pitchFamily="34" charset="0"/>
                        <a:buNone/>
                      </a:pPr>
                      <a:r>
                        <a:rPr lang="ja-JP" altLang="en-US" sz="1100" b="0" u="none" dirty="0" smtClean="0">
                          <a:solidFill>
                            <a:schemeClr val="tx1"/>
                          </a:solidFill>
                          <a:latin typeface="+mn-ea"/>
                          <a:ea typeface="+mn-ea"/>
                        </a:rPr>
                        <a:t>　学力向上支援チーム事業（</a:t>
                      </a:r>
                      <a:r>
                        <a:rPr lang="en-US" altLang="ja-JP" sz="1100" b="0" u="none" dirty="0" smtClean="0">
                          <a:solidFill>
                            <a:schemeClr val="tx1"/>
                          </a:solidFill>
                          <a:latin typeface="+mn-ea"/>
                          <a:ea typeface="+mn-ea"/>
                        </a:rPr>
                        <a:t>2022</a:t>
                      </a:r>
                      <a:r>
                        <a:rPr lang="ja-JP" altLang="en-US" sz="1100" b="0" u="none" dirty="0" smtClean="0">
                          <a:solidFill>
                            <a:schemeClr val="tx1"/>
                          </a:solidFill>
                          <a:latin typeface="+mn-ea"/>
                          <a:ea typeface="+mn-ea"/>
                        </a:rPr>
                        <a:t>）　など</a:t>
                      </a:r>
                      <a:endParaRPr lang="en-US" altLang="ja-JP" sz="1100" b="0" u="none" dirty="0" smtClean="0">
                        <a:solidFill>
                          <a:schemeClr val="tx1"/>
                        </a:solidFill>
                        <a:latin typeface="+mn-ea"/>
                        <a:ea typeface="+mn-ea"/>
                      </a:endParaRPr>
                    </a:p>
                    <a:p>
                      <a:pPr marL="108000" indent="-108000" algn="l">
                        <a:lnSpc>
                          <a:spcPts val="1500"/>
                        </a:lnSpc>
                        <a:buFont typeface="Arial" panose="020B0604020202020204" pitchFamily="34" charset="0"/>
                        <a:buChar char="•"/>
                      </a:pPr>
                      <a:r>
                        <a:rPr kumimoji="1" lang="ja-JP" altLang="en-US" sz="1100" b="0" u="none" kern="1200" dirty="0" smtClean="0">
                          <a:solidFill>
                            <a:schemeClr val="tx1"/>
                          </a:solidFill>
                          <a:latin typeface="+mn-ea"/>
                          <a:ea typeface="+mn-ea"/>
                          <a:cs typeface="+mn-cs"/>
                        </a:rPr>
                        <a:t>いじめ、不登校への対応、</a:t>
                      </a:r>
                      <a:endParaRPr kumimoji="1" lang="en-US" altLang="ja-JP" sz="1100" b="0" u="none" kern="1200" dirty="0" smtClean="0">
                        <a:solidFill>
                          <a:schemeClr val="tx1"/>
                        </a:solidFill>
                        <a:latin typeface="+mn-ea"/>
                        <a:ea typeface="+mn-ea"/>
                        <a:cs typeface="+mn-cs"/>
                      </a:endParaRPr>
                    </a:p>
                    <a:p>
                      <a:pPr marL="108000" indent="-108000" algn="l">
                        <a:lnSpc>
                          <a:spcPts val="1500"/>
                        </a:lnSpc>
                        <a:buFont typeface="Arial" panose="020B0604020202020204" pitchFamily="34" charset="0"/>
                        <a:buChar char="•"/>
                      </a:pPr>
                      <a:r>
                        <a:rPr kumimoji="1" lang="ja-JP" altLang="en-US" sz="1100" b="0" u="none" kern="1200" dirty="0" smtClean="0">
                          <a:solidFill>
                            <a:schemeClr val="tx1"/>
                          </a:solidFill>
                          <a:latin typeface="+mn-ea"/>
                          <a:ea typeface="+mn-ea"/>
                          <a:cs typeface="+mn-cs"/>
                        </a:rPr>
                        <a:t>「新・大阪市総合教育センター（仮称）」設置（</a:t>
                      </a:r>
                      <a:r>
                        <a:rPr kumimoji="1" lang="en-US" altLang="ja-JP" sz="1100" b="0" u="none" kern="1200" dirty="0" smtClean="0">
                          <a:solidFill>
                            <a:schemeClr val="tx1"/>
                          </a:solidFill>
                          <a:latin typeface="+mn-ea"/>
                          <a:ea typeface="+mn-ea"/>
                          <a:cs typeface="+mn-cs"/>
                        </a:rPr>
                        <a:t>2024</a:t>
                      </a:r>
                      <a:r>
                        <a:rPr kumimoji="1" lang="ja-JP" altLang="en-US" sz="1100" b="0" u="none" strike="noStrike" kern="1200" baseline="0" dirty="0" smtClean="0">
                          <a:solidFill>
                            <a:schemeClr val="tx1"/>
                          </a:solidFill>
                          <a:latin typeface="+mn-ea"/>
                          <a:ea typeface="+mn-ea"/>
                          <a:cs typeface="+mn-cs"/>
                        </a:rPr>
                        <a:t>開設</a:t>
                      </a:r>
                      <a:r>
                        <a:rPr kumimoji="1" lang="ja-JP" altLang="en-US" sz="1100" b="0" u="none" kern="1200" dirty="0" smtClean="0">
                          <a:solidFill>
                            <a:schemeClr val="tx1"/>
                          </a:solidFill>
                          <a:latin typeface="+mn-ea"/>
                          <a:ea typeface="+mn-ea"/>
                          <a:cs typeface="+mn-cs"/>
                        </a:rPr>
                        <a:t>予定）</a:t>
                      </a:r>
                      <a:endParaRPr kumimoji="1" lang="en-US" altLang="ja-JP" sz="1100" b="0" u="none" kern="1200" dirty="0" smtClean="0">
                        <a:solidFill>
                          <a:schemeClr val="tx1"/>
                        </a:solidFill>
                        <a:latin typeface="+mn-ea"/>
                        <a:ea typeface="+mn-ea"/>
                        <a:cs typeface="+mn-cs"/>
                      </a:endParaRPr>
                    </a:p>
                    <a:p>
                      <a:pPr marL="108000" marR="0" lvl="0" indent="-108000" algn="l" defTabSz="914400" rtl="0" eaLnBrk="1" fontAlgn="auto" latinLnBrk="0" hangingPunct="1">
                        <a:lnSpc>
                          <a:spcPts val="1500"/>
                        </a:lnSpc>
                        <a:spcBef>
                          <a:spcPts val="0"/>
                        </a:spcBef>
                        <a:spcAft>
                          <a:spcPts val="0"/>
                        </a:spcAft>
                        <a:buClrTx/>
                        <a:buSzTx/>
                        <a:buFont typeface="Arial" panose="020B0604020202020204" pitchFamily="34" charset="0"/>
                        <a:buChar char="•"/>
                        <a:tabLst/>
                        <a:defRPr/>
                      </a:pPr>
                      <a:r>
                        <a:rPr lang="ja-JP" altLang="en-US" sz="1100" b="0" u="none" dirty="0" smtClean="0">
                          <a:solidFill>
                            <a:schemeClr val="tx1"/>
                          </a:solidFill>
                          <a:latin typeface="+mn-ea"/>
                          <a:ea typeface="+mn-ea"/>
                        </a:rPr>
                        <a:t>教員の働き方改革推進（</a:t>
                      </a:r>
                      <a:r>
                        <a:rPr lang="en-US" altLang="ja-JP" sz="1100" b="0" u="none" dirty="0" smtClean="0">
                          <a:solidFill>
                            <a:schemeClr val="tx1"/>
                          </a:solidFill>
                          <a:latin typeface="+mn-ea"/>
                          <a:ea typeface="+mn-ea"/>
                        </a:rPr>
                        <a:t>2019</a:t>
                      </a:r>
                      <a:r>
                        <a:rPr lang="ja-JP" altLang="en-US" sz="1100" b="0" u="none" dirty="0" smtClean="0">
                          <a:solidFill>
                            <a:schemeClr val="tx1"/>
                          </a:solidFill>
                          <a:latin typeface="+mn-ea"/>
                          <a:ea typeface="+mn-ea"/>
                        </a:rPr>
                        <a:t>）　　</a:t>
                      </a:r>
                      <a:endParaRPr lang="en-US" altLang="ja-JP" sz="1100" b="0" u="none" dirty="0" smtClean="0">
                        <a:solidFill>
                          <a:schemeClr val="tx1"/>
                        </a:solidFill>
                        <a:latin typeface="+mn-ea"/>
                        <a:ea typeface="+mn-ea"/>
                      </a:endParaRPr>
                    </a:p>
                    <a:p>
                      <a:pPr algn="l">
                        <a:lnSpc>
                          <a:spcPts val="1500"/>
                        </a:lnSpc>
                      </a:pPr>
                      <a:r>
                        <a:rPr kumimoji="1" lang="ja-JP" altLang="en-US" sz="1100" b="0" u="none" kern="1200" dirty="0" smtClean="0">
                          <a:solidFill>
                            <a:schemeClr val="tx1"/>
                          </a:solidFill>
                          <a:latin typeface="+mn-lt"/>
                          <a:ea typeface="+mn-ea"/>
                          <a:cs typeface="+mn-cs"/>
                        </a:rPr>
                        <a:t>上記</a:t>
                      </a:r>
                      <a:r>
                        <a:rPr kumimoji="1" lang="ja-JP" altLang="en-US" sz="1100" b="0" u="none" kern="1200" dirty="0">
                          <a:solidFill>
                            <a:schemeClr val="tx1"/>
                          </a:solidFill>
                          <a:latin typeface="+mn-lt"/>
                          <a:ea typeface="+mn-ea"/>
                          <a:cs typeface="+mn-cs"/>
                        </a:rPr>
                        <a:t>にかかる予算の</a:t>
                      </a:r>
                      <a:r>
                        <a:rPr kumimoji="1" lang="ja-JP" altLang="en-US" sz="1100" b="0" u="none" kern="1200" dirty="0" smtClean="0">
                          <a:solidFill>
                            <a:schemeClr val="tx1"/>
                          </a:solidFill>
                          <a:latin typeface="+mn-lt"/>
                          <a:ea typeface="+mn-ea"/>
                          <a:cs typeface="+mn-cs"/>
                        </a:rPr>
                        <a:t>推移②</a:t>
                      </a:r>
                      <a:endParaRPr kumimoji="1" lang="en-US" altLang="ja-JP" sz="1100" b="0" u="none" kern="1200" dirty="0">
                        <a:solidFill>
                          <a:schemeClr val="tx1"/>
                        </a:solidFill>
                        <a:latin typeface="+mn-lt"/>
                        <a:ea typeface="+mn-ea"/>
                        <a:cs typeface="+mn-cs"/>
                      </a:endParaRPr>
                    </a:p>
                    <a:p>
                      <a:pPr algn="l">
                        <a:lnSpc>
                          <a:spcPts val="1500"/>
                        </a:lnSpc>
                      </a:pPr>
                      <a:r>
                        <a:rPr kumimoji="1" lang="ja-JP" altLang="en-US" sz="1100" b="0" u="none" kern="1200" dirty="0">
                          <a:solidFill>
                            <a:schemeClr val="tx1"/>
                          </a:solidFill>
                          <a:latin typeface="+mn-lt"/>
                          <a:ea typeface="+mn-ea"/>
                          <a:cs typeface="+mn-cs"/>
                        </a:rPr>
                        <a:t>主な改革の</a:t>
                      </a:r>
                      <a:r>
                        <a:rPr kumimoji="1" lang="ja-JP" altLang="en-US" sz="1100" b="0" u="none" kern="1200" dirty="0" smtClean="0">
                          <a:solidFill>
                            <a:schemeClr val="tx1"/>
                          </a:solidFill>
                          <a:latin typeface="+mn-lt"/>
                          <a:ea typeface="+mn-ea"/>
                          <a:cs typeface="+mn-cs"/>
                        </a:rPr>
                        <a:t>概要③</a:t>
                      </a:r>
                      <a:r>
                        <a:rPr kumimoji="1" lang="ja-JP" altLang="en-US" sz="1100" b="0" u="none" kern="1200" dirty="0">
                          <a:solidFill>
                            <a:schemeClr val="tx1"/>
                          </a:solidFill>
                          <a:latin typeface="+mn-lt"/>
                          <a:ea typeface="+mn-ea"/>
                          <a:cs typeface="+mn-cs"/>
                        </a:rPr>
                        <a:t>　</a:t>
                      </a:r>
                      <a:endParaRPr kumimoji="1" lang="en-US" altLang="ja-JP" sz="1200" b="0" u="none" kern="1200" dirty="0">
                        <a:solidFill>
                          <a:schemeClr val="tx1"/>
                        </a:solidFill>
                        <a:latin typeface="+mn-lt"/>
                        <a:ea typeface="+mn-ea"/>
                        <a:cs typeface="+mn-cs"/>
                      </a:endParaRP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noFill/>
                  </a:tcPr>
                </a:tc>
                <a:tc>
                  <a:txBody>
                    <a:bodyPr/>
                    <a:lstStyle/>
                    <a:p>
                      <a:pPr marL="0" marR="0" lvl="0" indent="0" algn="l" defTabSz="914400" rtl="0" eaLnBrk="1" fontAlgn="auto" latinLnBrk="0" hangingPunct="1">
                        <a:lnSpc>
                          <a:spcPts val="1500"/>
                        </a:lnSpc>
                        <a:spcBef>
                          <a:spcPts val="0"/>
                        </a:spcBef>
                        <a:spcAft>
                          <a:spcPts val="0"/>
                        </a:spcAft>
                        <a:buClrTx/>
                        <a:buSzTx/>
                        <a:buFontTx/>
                        <a:buNone/>
                        <a:tabLst/>
                        <a:defRPr/>
                      </a:pPr>
                      <a:endParaRPr lang="en-US" altLang="ja-JP" sz="1200" u="none" dirty="0" smtClean="0">
                        <a:solidFill>
                          <a:schemeClr val="tx1"/>
                        </a:solidFill>
                      </a:endParaRPr>
                    </a:p>
                    <a:p>
                      <a:pPr marL="0" marR="0" lvl="0" indent="0" algn="l" defTabSz="914400" rtl="0" eaLnBrk="1" fontAlgn="auto" latinLnBrk="0" hangingPunct="1">
                        <a:lnSpc>
                          <a:spcPts val="1500"/>
                        </a:lnSpc>
                        <a:spcBef>
                          <a:spcPts val="0"/>
                        </a:spcBef>
                        <a:spcAft>
                          <a:spcPts val="0"/>
                        </a:spcAft>
                        <a:buClrTx/>
                        <a:buSzTx/>
                        <a:buFontTx/>
                        <a:buNone/>
                        <a:tabLst/>
                        <a:defRPr/>
                      </a:pPr>
                      <a:endParaRPr lang="en-US" altLang="ja-JP" sz="1200" u="none" dirty="0" smtClean="0">
                        <a:solidFill>
                          <a:schemeClr val="tx1"/>
                        </a:solidFill>
                      </a:endParaRPr>
                    </a:p>
                    <a:p>
                      <a:pPr marL="108000" marR="0" lvl="0" indent="-108000" algn="l" defTabSz="914400" rtl="0" eaLnBrk="1" fontAlgn="auto" latinLnBrk="0" hangingPunct="1">
                        <a:lnSpc>
                          <a:spcPts val="1500"/>
                        </a:lnSpc>
                        <a:spcBef>
                          <a:spcPts val="0"/>
                        </a:spcBef>
                        <a:spcAft>
                          <a:spcPts val="0"/>
                        </a:spcAft>
                        <a:buClrTx/>
                        <a:buSzTx/>
                        <a:buFont typeface="Arial" panose="020B0604020202020204" pitchFamily="34" charset="0"/>
                        <a:buChar char="•"/>
                        <a:tabLst/>
                        <a:defRPr/>
                      </a:pPr>
                      <a:r>
                        <a:rPr lang="ja-JP" altLang="en-US" sz="1100" u="none" dirty="0" smtClean="0">
                          <a:solidFill>
                            <a:schemeClr val="tx1"/>
                          </a:solidFill>
                          <a:latin typeface="+mn-ea"/>
                          <a:ea typeface="+mn-ea"/>
                        </a:rPr>
                        <a:t>首長</a:t>
                      </a:r>
                      <a:r>
                        <a:rPr lang="ja-JP" altLang="en-US" sz="1100" u="none" dirty="0">
                          <a:solidFill>
                            <a:schemeClr val="tx1"/>
                          </a:solidFill>
                          <a:latin typeface="+mn-ea"/>
                          <a:ea typeface="+mn-ea"/>
                        </a:rPr>
                        <a:t>意向の反映（</a:t>
                      </a:r>
                      <a:r>
                        <a:rPr kumimoji="1" lang="ja-JP" altLang="en-US" sz="1100" u="none" kern="1200" dirty="0">
                          <a:solidFill>
                            <a:schemeClr val="tx1"/>
                          </a:solidFill>
                          <a:latin typeface="+mn-ea"/>
                          <a:ea typeface="+mn-ea"/>
                          <a:cs typeface="+mn-cs"/>
                        </a:rPr>
                        <a:t>総合教育会議による</a:t>
                      </a:r>
                      <a:r>
                        <a:rPr kumimoji="1" lang="ja-JP" altLang="ja-JP" sz="1100" u="none" kern="1200" dirty="0">
                          <a:solidFill>
                            <a:schemeClr val="tx1"/>
                          </a:solidFill>
                          <a:latin typeface="+mn-ea"/>
                          <a:ea typeface="+mn-ea"/>
                          <a:cs typeface="+mn-cs"/>
                        </a:rPr>
                        <a:t>、教育目標とその達成のための施策</a:t>
                      </a:r>
                      <a:r>
                        <a:rPr kumimoji="1" lang="ja-JP" altLang="en-US" sz="1100" u="none" kern="1200" dirty="0">
                          <a:solidFill>
                            <a:schemeClr val="tx1"/>
                          </a:solidFill>
                          <a:latin typeface="+mn-ea"/>
                          <a:ea typeface="+mn-ea"/>
                          <a:cs typeface="+mn-cs"/>
                        </a:rPr>
                        <a:t>設定</a:t>
                      </a:r>
                      <a:r>
                        <a:rPr lang="ja-JP" altLang="en-US" sz="1100" u="none" dirty="0">
                          <a:solidFill>
                            <a:schemeClr val="tx1"/>
                          </a:solidFill>
                          <a:latin typeface="+mn-ea"/>
                          <a:ea typeface="+mn-ea"/>
                        </a:rPr>
                        <a:t>）及び教育内容と仕組みの改革が進んでいる。</a:t>
                      </a:r>
                      <a:endParaRPr lang="en-US" altLang="ja-JP" sz="1100" u="none" strike="sngStrike" dirty="0">
                        <a:solidFill>
                          <a:schemeClr val="tx1"/>
                        </a:solidFill>
                        <a:latin typeface="+mn-ea"/>
                        <a:ea typeface="+mn-ea"/>
                      </a:endParaRPr>
                    </a:p>
                    <a:p>
                      <a:pPr marL="108000" indent="-108000" algn="l">
                        <a:lnSpc>
                          <a:spcPts val="1500"/>
                        </a:lnSpc>
                        <a:buFont typeface="Arial" panose="020B0604020202020204" pitchFamily="34" charset="0"/>
                        <a:buChar char="•"/>
                      </a:pPr>
                      <a:r>
                        <a:rPr lang="ja-JP" altLang="en-US" sz="1100" u="none" dirty="0" smtClean="0">
                          <a:solidFill>
                            <a:schemeClr val="tx1"/>
                          </a:solidFill>
                          <a:latin typeface="+mn-ea"/>
                          <a:ea typeface="+mn-ea"/>
                        </a:rPr>
                        <a:t>保護者</a:t>
                      </a:r>
                      <a:r>
                        <a:rPr lang="ja-JP" altLang="en-US" sz="1100" u="none" dirty="0">
                          <a:solidFill>
                            <a:schemeClr val="tx1"/>
                          </a:solidFill>
                          <a:latin typeface="+mn-ea"/>
                          <a:ea typeface="+mn-ea"/>
                        </a:rPr>
                        <a:t>や地域住民の学校運営への参画</a:t>
                      </a:r>
                      <a:r>
                        <a:rPr lang="ja-JP" altLang="en-US" sz="1100" u="none" dirty="0" smtClean="0">
                          <a:solidFill>
                            <a:schemeClr val="tx1"/>
                          </a:solidFill>
                          <a:latin typeface="+mn-ea"/>
                          <a:ea typeface="+mn-ea"/>
                        </a:rPr>
                        <a:t>が進んでいる。</a:t>
                      </a:r>
                      <a:endParaRPr lang="en-US" altLang="ja-JP" sz="1100" u="none" dirty="0">
                        <a:solidFill>
                          <a:schemeClr val="tx1"/>
                        </a:solidFill>
                        <a:latin typeface="+mn-ea"/>
                        <a:ea typeface="+mn-ea"/>
                      </a:endParaRPr>
                    </a:p>
                    <a:p>
                      <a:pPr marL="108000" marR="0" lvl="0" indent="-108000" algn="l" defTabSz="914400" rtl="0" eaLnBrk="1" fontAlgn="auto" latinLnBrk="0" hangingPunct="1">
                        <a:lnSpc>
                          <a:spcPts val="1500"/>
                        </a:lnSpc>
                        <a:spcBef>
                          <a:spcPts val="0"/>
                        </a:spcBef>
                        <a:spcAft>
                          <a:spcPts val="0"/>
                        </a:spcAft>
                        <a:buClrTx/>
                        <a:buSzTx/>
                        <a:buFont typeface="Arial" panose="020B0604020202020204" pitchFamily="34" charset="0"/>
                        <a:buChar char="•"/>
                        <a:tabLst/>
                        <a:defRPr/>
                      </a:pPr>
                      <a:r>
                        <a:rPr lang="ja-JP" altLang="en-US" sz="1100" u="none" strike="noStrike" dirty="0" smtClean="0">
                          <a:solidFill>
                            <a:schemeClr val="tx1"/>
                          </a:solidFill>
                          <a:latin typeface="+mn-ea"/>
                          <a:ea typeface="+mn-ea"/>
                        </a:rPr>
                        <a:t>分権型教育行政への転換により、学校の実情に応じたサポートに繋げている。</a:t>
                      </a:r>
                      <a:endParaRPr lang="en-US" altLang="ja-JP" sz="1100" u="none" strike="noStrike" dirty="0" smtClean="0">
                        <a:solidFill>
                          <a:schemeClr val="tx1"/>
                        </a:solidFill>
                        <a:latin typeface="+mn-ea"/>
                        <a:ea typeface="+mn-ea"/>
                      </a:endParaRPr>
                    </a:p>
                    <a:p>
                      <a:pPr algn="l">
                        <a:lnSpc>
                          <a:spcPts val="1500"/>
                        </a:lnSpc>
                      </a:pPr>
                      <a:endParaRPr lang="en-US" altLang="ja-JP" sz="1100" dirty="0" smtClean="0">
                        <a:solidFill>
                          <a:schemeClr val="tx1"/>
                        </a:solidFill>
                        <a:latin typeface="+mn-ea"/>
                        <a:ea typeface="+mn-ea"/>
                      </a:endParaRPr>
                    </a:p>
                    <a:p>
                      <a:pPr algn="l">
                        <a:lnSpc>
                          <a:spcPts val="1500"/>
                        </a:lnSpc>
                      </a:pPr>
                      <a:endParaRPr lang="en-US" altLang="ja-JP" sz="1100" dirty="0" smtClean="0">
                        <a:solidFill>
                          <a:schemeClr val="tx1"/>
                        </a:solidFill>
                        <a:latin typeface="+mn-ea"/>
                        <a:ea typeface="+mn-ea"/>
                      </a:endParaRPr>
                    </a:p>
                    <a:p>
                      <a:pPr marL="108000" indent="-108000" algn="l">
                        <a:lnSpc>
                          <a:spcPts val="1500"/>
                        </a:lnSpc>
                        <a:buFont typeface="Arial" panose="020B0604020202020204" pitchFamily="34" charset="0"/>
                        <a:buChar char="•"/>
                      </a:pPr>
                      <a:r>
                        <a:rPr lang="ja-JP" altLang="en-US" sz="1100" dirty="0" smtClean="0">
                          <a:solidFill>
                            <a:schemeClr val="tx1"/>
                          </a:solidFill>
                          <a:latin typeface="+mn-ea"/>
                          <a:ea typeface="+mn-ea"/>
                        </a:rPr>
                        <a:t>小中学校</a:t>
                      </a:r>
                      <a:r>
                        <a:rPr lang="ja-JP" altLang="en-US" sz="1100" dirty="0">
                          <a:solidFill>
                            <a:schemeClr val="tx1"/>
                          </a:solidFill>
                          <a:latin typeface="+mn-ea"/>
                          <a:ea typeface="+mn-ea"/>
                        </a:rPr>
                        <a:t>の学力が全国</a:t>
                      </a:r>
                      <a:r>
                        <a:rPr lang="ja-JP" altLang="en-US" sz="1100" u="none" dirty="0">
                          <a:solidFill>
                            <a:schemeClr val="tx1"/>
                          </a:solidFill>
                          <a:latin typeface="+mn-ea"/>
                          <a:ea typeface="+mn-ea"/>
                        </a:rPr>
                        <a:t>平均にはまだ及ばないものの、概ね上向いている</a:t>
                      </a:r>
                      <a:r>
                        <a:rPr lang="ja-JP" altLang="en-US" sz="1100" u="none" dirty="0" smtClean="0">
                          <a:solidFill>
                            <a:schemeClr val="tx1"/>
                          </a:solidFill>
                          <a:latin typeface="+mn-ea"/>
                          <a:ea typeface="+mn-ea"/>
                        </a:rPr>
                        <a:t>。（</a:t>
                      </a:r>
                      <a:r>
                        <a:rPr lang="en-US" altLang="ja-JP" sz="1100" u="none" dirty="0" smtClean="0">
                          <a:solidFill>
                            <a:schemeClr val="tx1"/>
                          </a:solidFill>
                          <a:latin typeface="+mn-ea"/>
                          <a:ea typeface="+mn-ea"/>
                        </a:rPr>
                        <a:t>※</a:t>
                      </a:r>
                      <a:r>
                        <a:rPr lang="ja-JP" altLang="en-US" sz="1100" u="none" baseline="0" dirty="0" smtClean="0">
                          <a:solidFill>
                            <a:schemeClr val="tx1"/>
                          </a:solidFill>
                          <a:latin typeface="+mn-ea"/>
                          <a:ea typeface="+mn-ea"/>
                        </a:rPr>
                        <a:t>全国</a:t>
                      </a:r>
                      <a:r>
                        <a:rPr lang="ja-JP" altLang="en-US" sz="1100" u="none" baseline="0" dirty="0">
                          <a:solidFill>
                            <a:schemeClr val="tx1"/>
                          </a:solidFill>
                          <a:latin typeface="+mn-ea"/>
                          <a:ea typeface="+mn-ea"/>
                        </a:rPr>
                        <a:t>学力・学習状況</a:t>
                      </a:r>
                      <a:r>
                        <a:rPr lang="ja-JP" altLang="en-US" sz="1100" u="none" baseline="0" dirty="0" smtClean="0">
                          <a:solidFill>
                            <a:schemeClr val="tx1"/>
                          </a:solidFill>
                          <a:latin typeface="+mn-ea"/>
                          <a:ea typeface="+mn-ea"/>
                        </a:rPr>
                        <a:t>調査④）</a:t>
                      </a:r>
                      <a:endParaRPr lang="en-US" altLang="ja-JP" sz="1100" u="none" dirty="0">
                        <a:solidFill>
                          <a:schemeClr val="tx1"/>
                        </a:solidFill>
                        <a:latin typeface="+mn-ea"/>
                        <a:ea typeface="+mn-ea"/>
                      </a:endParaRPr>
                    </a:p>
                    <a:p>
                      <a:pPr marL="108000" indent="-108000" algn="l">
                        <a:lnSpc>
                          <a:spcPts val="1500"/>
                        </a:lnSpc>
                        <a:buFont typeface="Arial" panose="020B0604020202020204" pitchFamily="34" charset="0"/>
                        <a:buChar char="•"/>
                      </a:pPr>
                      <a:r>
                        <a:rPr kumimoji="1" lang="en-US" altLang="ja-JP" sz="1100" u="none" dirty="0" smtClean="0">
                          <a:solidFill>
                            <a:schemeClr val="tx1"/>
                          </a:solidFill>
                          <a:effectLst/>
                          <a:latin typeface="+mn-ea"/>
                          <a:ea typeface="+mn-ea"/>
                        </a:rPr>
                        <a:t>CEFR A1</a:t>
                      </a:r>
                      <a:r>
                        <a:rPr kumimoji="1" lang="ja-JP" altLang="en-US" sz="1100" u="none" dirty="0" smtClean="0">
                          <a:solidFill>
                            <a:schemeClr val="tx1"/>
                          </a:solidFill>
                          <a:effectLst/>
                          <a:latin typeface="+mn-ea"/>
                          <a:ea typeface="+mn-ea"/>
                        </a:rPr>
                        <a:t>レベル相当以上の英語力を有する中学３年生の割合が</a:t>
                      </a:r>
                      <a:r>
                        <a:rPr kumimoji="1" lang="en-US" altLang="ja-JP" sz="1100" u="none" dirty="0" smtClean="0">
                          <a:solidFill>
                            <a:schemeClr val="tx1"/>
                          </a:solidFill>
                          <a:effectLst/>
                          <a:latin typeface="+mn-ea"/>
                          <a:ea typeface="+mn-ea"/>
                        </a:rPr>
                        <a:t>52.6%</a:t>
                      </a:r>
                      <a:r>
                        <a:rPr kumimoji="1" lang="ja-JP" altLang="en-US" sz="1100" u="none" dirty="0" smtClean="0">
                          <a:solidFill>
                            <a:schemeClr val="tx1"/>
                          </a:solidFill>
                          <a:effectLst/>
                          <a:latin typeface="+mn-ea"/>
                          <a:ea typeface="+mn-ea"/>
                        </a:rPr>
                        <a:t>となった。（</a:t>
                      </a:r>
                      <a:r>
                        <a:rPr kumimoji="1" lang="en-US" altLang="ja-JP" sz="1100" u="none" dirty="0" smtClean="0">
                          <a:solidFill>
                            <a:schemeClr val="tx1"/>
                          </a:solidFill>
                          <a:effectLst/>
                          <a:latin typeface="+mn-ea"/>
                          <a:ea typeface="+mn-ea"/>
                        </a:rPr>
                        <a:t>2021</a:t>
                      </a:r>
                      <a:r>
                        <a:rPr kumimoji="1" lang="ja-JP" altLang="en-US" sz="1100" u="none" dirty="0" smtClean="0">
                          <a:solidFill>
                            <a:schemeClr val="tx1"/>
                          </a:solidFill>
                          <a:effectLst/>
                          <a:latin typeface="+mn-ea"/>
                          <a:ea typeface="+mn-ea"/>
                        </a:rPr>
                        <a:t>年度）</a:t>
                      </a:r>
                      <a:endParaRPr kumimoji="1" lang="en-US" altLang="ja-JP" sz="1100" u="none" dirty="0" smtClean="0">
                        <a:solidFill>
                          <a:schemeClr val="tx1"/>
                        </a:solidFill>
                        <a:effectLst/>
                        <a:latin typeface="+mn-ea"/>
                        <a:ea typeface="+mn-ea"/>
                      </a:endParaRPr>
                    </a:p>
                    <a:p>
                      <a:pPr marL="108000" indent="-108000" algn="l">
                        <a:lnSpc>
                          <a:spcPts val="1500"/>
                        </a:lnSpc>
                        <a:buFont typeface="Arial" panose="020B0604020202020204" pitchFamily="34" charset="0"/>
                        <a:buChar char="•"/>
                      </a:pPr>
                      <a:r>
                        <a:rPr kumimoji="1" lang="ja-JP" altLang="en-US" sz="1100" u="none" dirty="0" smtClean="0">
                          <a:solidFill>
                            <a:schemeClr val="tx1"/>
                          </a:solidFill>
                          <a:latin typeface="+mn-ea"/>
                          <a:ea typeface="+mn-ea"/>
                        </a:rPr>
                        <a:t>働き方改革による時間外勤務時間の着実な減少</a:t>
                      </a:r>
                      <a:r>
                        <a:rPr kumimoji="1" lang="en-US" altLang="ja-JP" sz="1100" u="none" dirty="0" smtClean="0">
                          <a:solidFill>
                            <a:schemeClr val="tx1"/>
                          </a:solidFill>
                          <a:latin typeface="+mn-ea"/>
                          <a:ea typeface="+mn-ea"/>
                        </a:rPr>
                        <a:t/>
                      </a:r>
                      <a:br>
                        <a:rPr kumimoji="1" lang="en-US" altLang="ja-JP" sz="1100" u="none" dirty="0" smtClean="0">
                          <a:solidFill>
                            <a:schemeClr val="tx1"/>
                          </a:solidFill>
                          <a:latin typeface="+mn-ea"/>
                          <a:ea typeface="+mn-ea"/>
                        </a:rPr>
                      </a:br>
                      <a:r>
                        <a:rPr kumimoji="1" lang="ja-JP" altLang="en-US" sz="1200" u="none" dirty="0" smtClean="0">
                          <a:solidFill>
                            <a:schemeClr val="tx1"/>
                          </a:solidFill>
                          <a:latin typeface="ＭＳ Ｐゴシック" panose="020B0600070205080204" pitchFamily="50" charset="-128"/>
                          <a:ea typeface="ＭＳ Ｐゴシック" panose="020B0600070205080204" pitchFamily="50" charset="-128"/>
                        </a:rPr>
                        <a:t>（月平均時間外勤務時間）</a:t>
                      </a:r>
                      <a:r>
                        <a:rPr kumimoji="1" lang="en-US" altLang="ja-JP" sz="1200" u="none" dirty="0" smtClean="0">
                          <a:solidFill>
                            <a:schemeClr val="tx1"/>
                          </a:solidFill>
                          <a:latin typeface="ＭＳ Ｐゴシック" panose="020B0600070205080204" pitchFamily="50" charset="-128"/>
                          <a:ea typeface="ＭＳ Ｐゴシック" panose="020B0600070205080204" pitchFamily="50" charset="-128"/>
                        </a:rPr>
                        <a:t/>
                      </a:r>
                      <a:br>
                        <a:rPr kumimoji="1" lang="en-US" altLang="ja-JP" sz="1200" u="none" dirty="0" smtClean="0">
                          <a:solidFill>
                            <a:schemeClr val="tx1"/>
                          </a:solidFill>
                          <a:latin typeface="ＭＳ Ｐゴシック" panose="020B0600070205080204" pitchFamily="50" charset="-128"/>
                          <a:ea typeface="ＭＳ Ｐゴシック" panose="020B0600070205080204" pitchFamily="50" charset="-128"/>
                        </a:rPr>
                      </a:br>
                      <a:r>
                        <a:rPr kumimoji="1" lang="en-US" altLang="ja-JP" sz="1200" u="none" dirty="0" smtClean="0">
                          <a:solidFill>
                            <a:schemeClr val="tx1"/>
                          </a:solidFill>
                          <a:latin typeface="ＭＳ Ｐゴシック" panose="020B0600070205080204" pitchFamily="50" charset="-128"/>
                          <a:ea typeface="ＭＳ Ｐゴシック" panose="020B0600070205080204" pitchFamily="50" charset="-128"/>
                        </a:rPr>
                        <a:t>2018</a:t>
                      </a:r>
                      <a:r>
                        <a:rPr kumimoji="1" lang="ja-JP" altLang="en-US" sz="1200" u="none" dirty="0" smtClean="0">
                          <a:solidFill>
                            <a:schemeClr val="tx1"/>
                          </a:solidFill>
                          <a:latin typeface="ＭＳ Ｐゴシック" panose="020B0600070205080204" pitchFamily="50" charset="-128"/>
                          <a:ea typeface="ＭＳ Ｐゴシック" panose="020B0600070205080204" pitchFamily="50" charset="-128"/>
                        </a:rPr>
                        <a:t>年度　</a:t>
                      </a:r>
                      <a:r>
                        <a:rPr kumimoji="1" lang="en-US" altLang="ja-JP" sz="1200" u="none" dirty="0" smtClean="0">
                          <a:solidFill>
                            <a:schemeClr val="tx1"/>
                          </a:solidFill>
                          <a:latin typeface="ＭＳ Ｐゴシック" panose="020B0600070205080204" pitchFamily="50" charset="-128"/>
                          <a:ea typeface="ＭＳ Ｐゴシック" panose="020B0600070205080204" pitchFamily="50" charset="-128"/>
                        </a:rPr>
                        <a:t>36</a:t>
                      </a:r>
                      <a:r>
                        <a:rPr kumimoji="1" lang="ja-JP" altLang="en-US" sz="1200" u="none" dirty="0" smtClean="0">
                          <a:solidFill>
                            <a:schemeClr val="tx1"/>
                          </a:solidFill>
                          <a:latin typeface="ＭＳ Ｐゴシック" panose="020B0600070205080204" pitchFamily="50" charset="-128"/>
                          <a:ea typeface="ＭＳ Ｐゴシック" panose="020B0600070205080204" pitchFamily="50" charset="-128"/>
                        </a:rPr>
                        <a:t>時間</a:t>
                      </a:r>
                      <a:r>
                        <a:rPr kumimoji="1" lang="en-US" altLang="ja-JP" sz="1200" u="none" dirty="0" smtClean="0">
                          <a:solidFill>
                            <a:schemeClr val="tx1"/>
                          </a:solidFill>
                          <a:latin typeface="ＭＳ Ｐゴシック" panose="020B0600070205080204" pitchFamily="50" charset="-128"/>
                          <a:ea typeface="ＭＳ Ｐゴシック" panose="020B0600070205080204" pitchFamily="50" charset="-128"/>
                        </a:rPr>
                        <a:t>28</a:t>
                      </a:r>
                      <a:r>
                        <a:rPr kumimoji="1" lang="ja-JP" altLang="en-US" sz="1200" u="none" dirty="0" smtClean="0">
                          <a:solidFill>
                            <a:schemeClr val="tx1"/>
                          </a:solidFill>
                          <a:latin typeface="ＭＳ Ｐゴシック" panose="020B0600070205080204" pitchFamily="50" charset="-128"/>
                          <a:ea typeface="ＭＳ Ｐゴシック" panose="020B0600070205080204" pitchFamily="50" charset="-128"/>
                        </a:rPr>
                        <a:t>分→</a:t>
                      </a:r>
                      <a:r>
                        <a:rPr kumimoji="1" lang="en-US" altLang="ja-JP" sz="1200" u="none" dirty="0" smtClean="0">
                          <a:solidFill>
                            <a:schemeClr val="tx1"/>
                          </a:solidFill>
                          <a:latin typeface="ＭＳ Ｐゴシック" panose="020B0600070205080204" pitchFamily="50" charset="-128"/>
                          <a:ea typeface="ＭＳ Ｐゴシック" panose="020B0600070205080204" pitchFamily="50" charset="-128"/>
                        </a:rPr>
                        <a:t>2021</a:t>
                      </a:r>
                      <a:r>
                        <a:rPr kumimoji="1" lang="ja-JP" altLang="en-US" sz="1200" u="none" dirty="0" smtClean="0">
                          <a:solidFill>
                            <a:schemeClr val="tx1"/>
                          </a:solidFill>
                          <a:latin typeface="ＭＳ Ｐゴシック" panose="020B0600070205080204" pitchFamily="50" charset="-128"/>
                          <a:ea typeface="ＭＳ Ｐゴシック" panose="020B0600070205080204" pitchFamily="50" charset="-128"/>
                        </a:rPr>
                        <a:t>年度　</a:t>
                      </a:r>
                      <a:r>
                        <a:rPr kumimoji="1" lang="en-US" altLang="ja-JP" sz="1200" u="none" dirty="0" smtClean="0">
                          <a:solidFill>
                            <a:schemeClr val="tx1"/>
                          </a:solidFill>
                          <a:latin typeface="ＭＳ Ｐゴシック" panose="020B0600070205080204" pitchFamily="50" charset="-128"/>
                          <a:ea typeface="ＭＳ Ｐゴシック" panose="020B0600070205080204" pitchFamily="50" charset="-128"/>
                        </a:rPr>
                        <a:t>31</a:t>
                      </a:r>
                      <a:r>
                        <a:rPr kumimoji="1" lang="ja-JP" altLang="en-US" sz="1200" u="none" dirty="0" smtClean="0">
                          <a:solidFill>
                            <a:schemeClr val="tx1"/>
                          </a:solidFill>
                          <a:latin typeface="ＭＳ Ｐゴシック" panose="020B0600070205080204" pitchFamily="50" charset="-128"/>
                          <a:ea typeface="ＭＳ Ｐゴシック" panose="020B0600070205080204" pitchFamily="50" charset="-128"/>
                        </a:rPr>
                        <a:t>時間</a:t>
                      </a:r>
                      <a:r>
                        <a:rPr kumimoji="1" lang="en-US" altLang="ja-JP" sz="1200" u="none" dirty="0" smtClean="0">
                          <a:solidFill>
                            <a:schemeClr val="tx1"/>
                          </a:solidFill>
                          <a:latin typeface="ＭＳ Ｐゴシック" panose="020B0600070205080204" pitchFamily="50" charset="-128"/>
                          <a:ea typeface="ＭＳ Ｐゴシック" panose="020B0600070205080204" pitchFamily="50" charset="-128"/>
                        </a:rPr>
                        <a:t>55</a:t>
                      </a:r>
                      <a:r>
                        <a:rPr kumimoji="1" lang="ja-JP" altLang="en-US" sz="1200" u="none" dirty="0" smtClean="0">
                          <a:solidFill>
                            <a:schemeClr val="tx1"/>
                          </a:solidFill>
                          <a:latin typeface="ＭＳ Ｐゴシック" panose="020B0600070205080204" pitchFamily="50" charset="-128"/>
                          <a:ea typeface="ＭＳ Ｐゴシック" panose="020B0600070205080204" pitchFamily="50" charset="-128"/>
                        </a:rPr>
                        <a:t>分</a:t>
                      </a:r>
                      <a:endParaRPr kumimoji="1" lang="en-US" altLang="ja-JP" sz="1400" u="none" dirty="0" smtClean="0">
                        <a:solidFill>
                          <a:schemeClr val="tx1"/>
                        </a:solidFill>
                        <a:latin typeface="ＭＳ Ｐゴシック" panose="020B0600070205080204" pitchFamily="50" charset="-128"/>
                        <a:ea typeface="ＭＳ Ｐゴシック" panose="020B0600070205080204" pitchFamily="50" charset="-128"/>
                      </a:endParaRPr>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noFill/>
                  </a:tcPr>
                </a:tc>
                <a:extLst>
                  <a:ext uri="{0D108BD9-81ED-4DB2-BD59-A6C34878D82A}">
                    <a16:rowId xmlns:a16="http://schemas.microsoft.com/office/drawing/2014/main" val="10001"/>
                  </a:ext>
                </a:extLst>
              </a:tr>
            </a:tbl>
          </a:graphicData>
        </a:graphic>
      </p:graphicFrame>
      <p:sp>
        <p:nvSpPr>
          <p:cNvPr id="8" name="テキスト ボックス 7"/>
          <p:cNvSpPr txBox="1"/>
          <p:nvPr/>
        </p:nvSpPr>
        <p:spPr>
          <a:xfrm>
            <a:off x="0" y="0"/>
            <a:ext cx="7200000" cy="461665"/>
          </a:xfrm>
          <a:prstGeom prst="rect">
            <a:avLst/>
          </a:prstGeom>
          <a:solidFill>
            <a:srgbClr val="0070C0"/>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4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2400" b="1" i="0" u="sng"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Ⅰ</a:t>
            </a:r>
            <a:r>
              <a:rPr kumimoji="1" lang="ja-JP" altLang="en-US" sz="2400" b="1" i="0" u="sng"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2400" b="1" i="0" u="sng"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2</a:t>
            </a:r>
            <a:r>
              <a:rPr kumimoji="1" lang="ja-JP" altLang="en-US" sz="2400" b="1" i="0" u="sng"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）教育改革</a:t>
            </a:r>
            <a:endParaRPr kumimoji="1" lang="en-US" altLang="ja-JP" sz="2400" b="1" i="0" u="sng" strike="noStrike" kern="1200" cap="none" spc="0" normalizeH="0" baseline="0" noProof="0" dirty="0">
              <a:ln>
                <a:noFill/>
              </a:ln>
              <a:solidFill>
                <a:srgbClr val="FF0000"/>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15</a:t>
            </a:fld>
            <a:endParaRPr lang="ja-JP" altLang="en-US"/>
          </a:p>
        </p:txBody>
      </p:sp>
    </p:spTree>
    <p:extLst>
      <p:ext uri="{BB962C8B-B14F-4D97-AF65-F5344CB8AC3E}">
        <p14:creationId xmlns:p14="http://schemas.microsoft.com/office/powerpoint/2010/main" val="2124696679"/>
      </p:ext>
    </p:extLst>
  </p:cSld>
  <p:clrMapOvr>
    <a:masterClrMapping/>
  </p:clrMapOvr>
  <p:timing>
    <p:tnLst>
      <p:par>
        <p:cTn id="1" dur="indefinite" restart="never" nodeType="tmRoot"/>
      </p:par>
    </p:tnLst>
  </p:timing>
</p:sld>
</file>

<file path=ppt/slides/slide1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正方形/長方形 15"/>
          <p:cNvSpPr/>
          <p:nvPr/>
        </p:nvSpPr>
        <p:spPr>
          <a:xfrm>
            <a:off x="5364088" y="2924944"/>
            <a:ext cx="3456383" cy="1266183"/>
          </a:xfrm>
          <a:prstGeom prst="rect">
            <a:avLst/>
          </a:prstGeom>
          <a:solidFill>
            <a:srgbClr val="66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5" name="正方形/長方形 14"/>
          <p:cNvSpPr/>
          <p:nvPr/>
        </p:nvSpPr>
        <p:spPr>
          <a:xfrm>
            <a:off x="5364087" y="1457036"/>
            <a:ext cx="3456384" cy="1395900"/>
          </a:xfrm>
          <a:prstGeom prst="rect">
            <a:avLst/>
          </a:prstGeom>
          <a:solidFill>
            <a:srgbClr val="66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9" name="正方形/長方形 8"/>
          <p:cNvSpPr/>
          <p:nvPr/>
        </p:nvSpPr>
        <p:spPr>
          <a:xfrm>
            <a:off x="2385281" y="224447"/>
            <a:ext cx="2042703" cy="477541"/>
          </a:xfrm>
          <a:prstGeom prst="rect">
            <a:avLst/>
          </a:prstGeom>
          <a:solidFill>
            <a:srgbClr val="66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0" name="正方形/長方形 9"/>
          <p:cNvSpPr/>
          <p:nvPr/>
        </p:nvSpPr>
        <p:spPr>
          <a:xfrm>
            <a:off x="251520" y="323364"/>
            <a:ext cx="5904656" cy="369332"/>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rPr>
              <a:t>企業等との連携状況</a:t>
            </a:r>
            <a:r>
              <a:rPr kumimoji="1" lang="ja-JP" altLang="en-US" sz="1800" b="1"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a:t>
            </a:r>
            <a:r>
              <a:rPr kumimoji="1" lang="en-US" altLang="ja-JP" sz="1800" b="1"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2022</a:t>
            </a:r>
            <a:r>
              <a:rPr kumimoji="1" lang="ja-JP" altLang="en-US" sz="1800" b="1"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年</a:t>
            </a:r>
            <a:r>
              <a:rPr kumimoji="1" lang="en-US" altLang="ja-JP" sz="1800" b="1"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9</a:t>
            </a:r>
            <a:r>
              <a:rPr kumimoji="1" lang="ja-JP" altLang="en-US" sz="1800" b="1"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月末時点）</a:t>
            </a:r>
          </a:p>
        </p:txBody>
      </p:sp>
      <p:cxnSp>
        <p:nvCxnSpPr>
          <p:cNvPr id="11" name="直線コネクタ 10"/>
          <p:cNvCxnSpPr/>
          <p:nvPr/>
        </p:nvCxnSpPr>
        <p:spPr>
          <a:xfrm>
            <a:off x="179512" y="692696"/>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7" name="正方形/長方形 16"/>
          <p:cNvSpPr/>
          <p:nvPr/>
        </p:nvSpPr>
        <p:spPr>
          <a:xfrm>
            <a:off x="7380464" y="332656"/>
            <a:ext cx="1512016" cy="369332"/>
          </a:xfrm>
          <a:prstGeom prst="rect">
            <a:avLst/>
          </a:prstGeom>
          <a:noFill/>
        </p:spPr>
        <p:txBody>
          <a:bodyPr wrap="none">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Outcome</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p>
        </p:txBody>
      </p:sp>
      <p:sp>
        <p:nvSpPr>
          <p:cNvPr id="14" name="テキスト ボックス 13"/>
          <p:cNvSpPr txBox="1"/>
          <p:nvPr/>
        </p:nvSpPr>
        <p:spPr>
          <a:xfrm>
            <a:off x="0" y="1"/>
            <a:ext cx="7668344" cy="43088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Ⅱ</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公民連携／経営形態の見直し</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公民連携の推進</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・企業等との連携</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100" b="0" i="0" u="none" strike="noStrike" kern="1200" cap="none" spc="0" normalizeH="0" baseline="0" noProof="0" dirty="0">
              <a:ln>
                <a:noFill/>
              </a:ln>
              <a:solidFill>
                <a:srgbClr val="FF0000"/>
              </a:solidFill>
              <a:effectLst/>
              <a:uLnTx/>
              <a:uFillTx/>
              <a:latin typeface="Calibri"/>
              <a:ea typeface="ＭＳ Ｐゴシック" panose="020B0600070205080204" pitchFamily="50" charset="-128"/>
              <a:cs typeface="+mn-cs"/>
            </a:endParaRPr>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159</a:t>
            </a:fld>
            <a:endParaRPr lang="ja-JP" altLang="en-US"/>
          </a:p>
        </p:txBody>
      </p:sp>
      <p:graphicFrame>
        <p:nvGraphicFramePr>
          <p:cNvPr id="12" name="表 11"/>
          <p:cNvGraphicFramePr>
            <a:graphicFrameLocks noGrp="1"/>
          </p:cNvGraphicFramePr>
          <p:nvPr>
            <p:extLst>
              <p:ext uri="{D42A27DB-BD31-4B8C-83A1-F6EECF244321}">
                <p14:modId xmlns:p14="http://schemas.microsoft.com/office/powerpoint/2010/main" val="1359319639"/>
              </p:ext>
            </p:extLst>
          </p:nvPr>
        </p:nvGraphicFramePr>
        <p:xfrm>
          <a:off x="251520" y="908720"/>
          <a:ext cx="8640960" cy="5795420"/>
        </p:xfrm>
        <a:graphic>
          <a:graphicData uri="http://schemas.openxmlformats.org/drawingml/2006/table">
            <a:tbl>
              <a:tblPr firstRow="1" bandRow="1">
                <a:tableStyleId>{5C22544A-7EE6-4342-B048-85BDC9FD1C3A}</a:tableStyleId>
              </a:tblPr>
              <a:tblGrid>
                <a:gridCol w="1224136">
                  <a:extLst>
                    <a:ext uri="{9D8B030D-6E8A-4147-A177-3AD203B41FA5}">
                      <a16:colId xmlns:a16="http://schemas.microsoft.com/office/drawing/2014/main" val="20000"/>
                    </a:ext>
                  </a:extLst>
                </a:gridCol>
                <a:gridCol w="3816424">
                  <a:extLst>
                    <a:ext uri="{9D8B030D-6E8A-4147-A177-3AD203B41FA5}">
                      <a16:colId xmlns:a16="http://schemas.microsoft.com/office/drawing/2014/main" val="20001"/>
                    </a:ext>
                  </a:extLst>
                </a:gridCol>
                <a:gridCol w="1080120">
                  <a:extLst>
                    <a:ext uri="{9D8B030D-6E8A-4147-A177-3AD203B41FA5}">
                      <a16:colId xmlns:a16="http://schemas.microsoft.com/office/drawing/2014/main" val="20002"/>
                    </a:ext>
                  </a:extLst>
                </a:gridCol>
                <a:gridCol w="2520280">
                  <a:extLst>
                    <a:ext uri="{9D8B030D-6E8A-4147-A177-3AD203B41FA5}">
                      <a16:colId xmlns:a16="http://schemas.microsoft.com/office/drawing/2014/main" val="20003"/>
                    </a:ext>
                  </a:extLst>
                </a:gridCol>
              </a:tblGrid>
              <a:tr h="522380">
                <a:tc>
                  <a:txBody>
                    <a:bodyPr/>
                    <a:lstStyle/>
                    <a:p>
                      <a:pPr algn="ctr"/>
                      <a:r>
                        <a:rPr kumimoji="1" lang="ja-JP" altLang="en-US" sz="1600" dirty="0">
                          <a:solidFill>
                            <a:schemeClr val="tx1"/>
                          </a:solidFill>
                        </a:rPr>
                        <a:t>種　類</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60000"/>
                        <a:lumOff val="40000"/>
                      </a:schemeClr>
                    </a:solidFill>
                  </a:tcPr>
                </a:tc>
                <a:tc>
                  <a:txBody>
                    <a:bodyPr/>
                    <a:lstStyle/>
                    <a:p>
                      <a:pPr algn="ctr"/>
                      <a:r>
                        <a:rPr kumimoji="1" lang="ja-JP" altLang="en-US" sz="1600" dirty="0">
                          <a:solidFill>
                            <a:schemeClr val="tx1"/>
                          </a:solidFill>
                        </a:rPr>
                        <a:t>内　容</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60000"/>
                        <a:lumOff val="40000"/>
                      </a:schemeClr>
                    </a:solidFill>
                  </a:tcPr>
                </a:tc>
                <a:tc>
                  <a:txBody>
                    <a:bodyPr/>
                    <a:lstStyle/>
                    <a:p>
                      <a:pPr algn="ctr"/>
                      <a:r>
                        <a:rPr kumimoji="1" lang="ja-JP" altLang="en-US" sz="1600" dirty="0">
                          <a:solidFill>
                            <a:schemeClr val="tx1"/>
                          </a:solidFill>
                        </a:rPr>
                        <a:t>件　数</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60000"/>
                        <a:lumOff val="40000"/>
                      </a:schemeClr>
                    </a:solidFill>
                  </a:tcPr>
                </a:tc>
                <a:tc>
                  <a:txBody>
                    <a:bodyPr/>
                    <a:lstStyle/>
                    <a:p>
                      <a:pPr algn="ctr"/>
                      <a:r>
                        <a:rPr kumimoji="1" lang="ja-JP" altLang="en-US" sz="1600" dirty="0">
                          <a:solidFill>
                            <a:schemeClr val="tx1"/>
                          </a:solidFill>
                        </a:rPr>
                        <a:t>内　訳</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60000"/>
                        <a:lumOff val="40000"/>
                      </a:schemeClr>
                    </a:solidFill>
                  </a:tcPr>
                </a:tc>
                <a:extLst>
                  <a:ext uri="{0D108BD9-81ED-4DB2-BD59-A6C34878D82A}">
                    <a16:rowId xmlns:a16="http://schemas.microsoft.com/office/drawing/2014/main" val="10000"/>
                  </a:ext>
                </a:extLst>
              </a:tr>
              <a:tr h="1205812">
                <a:tc>
                  <a:txBody>
                    <a:bodyPr/>
                    <a:lstStyle/>
                    <a:p>
                      <a:pPr algn="ctr"/>
                      <a:r>
                        <a:rPr kumimoji="1" lang="ja-JP" altLang="en-US" sz="1800" b="1" dirty="0">
                          <a:solidFill>
                            <a:schemeClr val="tx1"/>
                          </a:solidFill>
                        </a:rPr>
                        <a:t>包括連携</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a:r>
                        <a:rPr kumimoji="1" lang="ja-JP" altLang="en-US" sz="1300" strike="noStrike" dirty="0" smtClean="0">
                          <a:solidFill>
                            <a:schemeClr val="tx1"/>
                          </a:solidFill>
                        </a:rPr>
                        <a:t>複数の分野・事業について連携項目を持ち、それらの連携項目に基づく取組を市政全般で活用することが可能なもの。</a:t>
                      </a:r>
                    </a:p>
                    <a:p>
                      <a:pPr algn="l"/>
                      <a:r>
                        <a:rPr kumimoji="1" lang="ja-JP" altLang="en-US" sz="1300" strike="noStrike" dirty="0" smtClean="0">
                          <a:solidFill>
                            <a:schemeClr val="tx1"/>
                          </a:solidFill>
                        </a:rPr>
                        <a:t>ただし、区役所と企業等との連携協定の場合は、複数の分野・事業について連携項目を持ち、それらの連携項目に基づく取組を区政全般で活用することが可能なもの。</a:t>
                      </a:r>
                      <a:endParaRPr kumimoji="1" lang="ja-JP" altLang="en-US" sz="1300" strike="noStrike"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kumimoji="1" lang="en-US" altLang="ja-JP" sz="1600" b="1" dirty="0">
                          <a:solidFill>
                            <a:schemeClr val="tx1"/>
                          </a:solidFill>
                        </a:rPr>
                        <a:t>96</a:t>
                      </a:r>
                      <a:r>
                        <a:rPr kumimoji="1" lang="ja-JP" altLang="en-US" sz="1600" b="1" dirty="0">
                          <a:solidFill>
                            <a:schemeClr val="tx1"/>
                          </a:solidFill>
                        </a:rPr>
                        <a:t>件</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a:r>
                        <a:rPr kumimoji="1" lang="en-US" altLang="ja-JP" sz="1400" dirty="0">
                          <a:solidFill>
                            <a:schemeClr val="tx1"/>
                          </a:solidFill>
                        </a:rPr>
                        <a:t>21</a:t>
                      </a:r>
                      <a:r>
                        <a:rPr kumimoji="1" lang="ja-JP" altLang="en-US" sz="1400" dirty="0">
                          <a:solidFill>
                            <a:schemeClr val="tx1"/>
                          </a:solidFill>
                        </a:rPr>
                        <a:t>区、</a:t>
                      </a:r>
                      <a:r>
                        <a:rPr kumimoji="1" lang="en-US" altLang="ja-JP" sz="1400" dirty="0">
                          <a:solidFill>
                            <a:schemeClr val="tx1"/>
                          </a:solidFill>
                        </a:rPr>
                        <a:t>8</a:t>
                      </a:r>
                      <a:r>
                        <a:rPr kumimoji="1" lang="ja-JP" altLang="en-US" sz="1400" dirty="0">
                          <a:solidFill>
                            <a:schemeClr val="tx1"/>
                          </a:solidFill>
                        </a:rPr>
                        <a:t>局</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1"/>
                  </a:ext>
                </a:extLst>
              </a:tr>
              <a:tr h="1120400">
                <a:tc>
                  <a:txBody>
                    <a:bodyPr/>
                    <a:lstStyle/>
                    <a:p>
                      <a:pPr algn="ctr"/>
                      <a:r>
                        <a:rPr kumimoji="1" lang="ja-JP" altLang="en-US" sz="1800" b="1" dirty="0">
                          <a:solidFill>
                            <a:schemeClr val="tx1"/>
                          </a:solidFill>
                        </a:rPr>
                        <a:t>事業連携</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a:r>
                        <a:rPr kumimoji="1" lang="ja-JP" altLang="en-US" sz="1300" dirty="0">
                          <a:solidFill>
                            <a:schemeClr val="tx1"/>
                          </a:solidFill>
                        </a:rPr>
                        <a:t>特定の分野・事業について連携項目を持つ事業連携協定。連携項目に基づく取り組みを特定の所属で行うことを基本とするもの。</a:t>
                      </a:r>
                    </a:p>
                    <a:p>
                      <a:pPr algn="l"/>
                      <a:endParaRPr kumimoji="1" lang="en-US" altLang="ja-JP" sz="1300" dirty="0">
                        <a:solidFill>
                          <a:schemeClr val="tx1"/>
                        </a:solidFill>
                      </a:endParaRPr>
                    </a:p>
                    <a:p>
                      <a:pPr algn="l"/>
                      <a:r>
                        <a:rPr kumimoji="1" lang="ja-JP" altLang="en-US" sz="1300" dirty="0">
                          <a:solidFill>
                            <a:schemeClr val="tx1"/>
                          </a:solidFill>
                        </a:rPr>
                        <a:t>事業連携協定以外の連携の手法として、覚書の他、登録制度などもある。</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a:r>
                        <a:rPr kumimoji="1" lang="ja-JP" altLang="en-US" sz="1600" b="1" dirty="0">
                          <a:solidFill>
                            <a:srgbClr val="FF0000"/>
                          </a:solidFill>
                        </a:rPr>
                        <a:t>　</a:t>
                      </a:r>
                      <a:r>
                        <a:rPr kumimoji="1" lang="en-US" altLang="ja-JP" sz="1600" b="1" dirty="0">
                          <a:solidFill>
                            <a:schemeClr val="tx1"/>
                          </a:solidFill>
                        </a:rPr>
                        <a:t>2,970</a:t>
                      </a:r>
                      <a:r>
                        <a:rPr kumimoji="1" lang="ja-JP" altLang="en-US" sz="1600" b="1" dirty="0">
                          <a:solidFill>
                            <a:schemeClr val="tx1"/>
                          </a:solidFill>
                        </a:rPr>
                        <a:t>件</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a:r>
                        <a:rPr kumimoji="1" lang="ja-JP" altLang="en-US" sz="1400" dirty="0">
                          <a:solidFill>
                            <a:schemeClr val="tx1"/>
                          </a:solidFill>
                        </a:rPr>
                        <a:t>事業連携協定　</a:t>
                      </a:r>
                      <a:r>
                        <a:rPr kumimoji="1" lang="en-US" altLang="ja-JP" sz="1400" dirty="0">
                          <a:solidFill>
                            <a:schemeClr val="tx1"/>
                          </a:solidFill>
                        </a:rPr>
                        <a:t>24</a:t>
                      </a:r>
                      <a:r>
                        <a:rPr kumimoji="1" lang="ja-JP" altLang="en-US" sz="1400" dirty="0">
                          <a:solidFill>
                            <a:schemeClr val="tx1"/>
                          </a:solidFill>
                        </a:rPr>
                        <a:t>区、</a:t>
                      </a:r>
                      <a:r>
                        <a:rPr kumimoji="1" lang="en-US" altLang="ja-JP" sz="1400" dirty="0">
                          <a:solidFill>
                            <a:schemeClr val="tx1"/>
                          </a:solidFill>
                        </a:rPr>
                        <a:t>18</a:t>
                      </a:r>
                      <a:r>
                        <a:rPr kumimoji="1" lang="ja-JP" altLang="en-US" sz="1400" dirty="0">
                          <a:solidFill>
                            <a:schemeClr val="tx1"/>
                          </a:solidFill>
                        </a:rPr>
                        <a:t>局</a:t>
                      </a:r>
                      <a:endParaRPr kumimoji="1" lang="en-US" altLang="ja-JP" sz="1400" dirty="0">
                        <a:solidFill>
                          <a:schemeClr val="tx1"/>
                        </a:solidFill>
                      </a:endParaRPr>
                    </a:p>
                    <a:p>
                      <a:pPr algn="l"/>
                      <a:r>
                        <a:rPr kumimoji="1" lang="ja-JP" altLang="en-US" sz="1400" dirty="0">
                          <a:solidFill>
                            <a:schemeClr val="tx1"/>
                          </a:solidFill>
                        </a:rPr>
                        <a:t>登録制度　　　　</a:t>
                      </a:r>
                      <a:r>
                        <a:rPr kumimoji="1" lang="en-US" altLang="ja-JP" sz="1400" baseline="0" dirty="0">
                          <a:solidFill>
                            <a:schemeClr val="tx1"/>
                          </a:solidFill>
                        </a:rPr>
                        <a:t>20</a:t>
                      </a:r>
                      <a:r>
                        <a:rPr kumimoji="1" lang="ja-JP" altLang="en-US" sz="1400" dirty="0">
                          <a:solidFill>
                            <a:schemeClr val="tx1"/>
                          </a:solidFill>
                        </a:rPr>
                        <a:t>区、 </a:t>
                      </a:r>
                      <a:r>
                        <a:rPr kumimoji="1" lang="en-US" altLang="ja-JP" sz="1400" dirty="0">
                          <a:solidFill>
                            <a:schemeClr val="tx1"/>
                          </a:solidFill>
                        </a:rPr>
                        <a:t> 5</a:t>
                      </a:r>
                      <a:r>
                        <a:rPr kumimoji="1" lang="ja-JP" altLang="en-US" sz="1400" dirty="0">
                          <a:solidFill>
                            <a:schemeClr val="tx1"/>
                          </a:solidFill>
                        </a:rPr>
                        <a:t>局</a:t>
                      </a:r>
                      <a:endParaRPr kumimoji="1" lang="en-US" altLang="ja-JP" sz="1400" dirty="0">
                        <a:solidFill>
                          <a:schemeClr val="tx1"/>
                        </a:solidFill>
                      </a:endParaRPr>
                    </a:p>
                    <a:p>
                      <a:pPr algn="l"/>
                      <a:r>
                        <a:rPr kumimoji="1" lang="ja-JP" altLang="en-US" sz="1400" dirty="0">
                          <a:solidFill>
                            <a:schemeClr val="tx1"/>
                          </a:solidFill>
                        </a:rPr>
                        <a:t>覚書　　　　　　　</a:t>
                      </a:r>
                      <a:r>
                        <a:rPr kumimoji="1" lang="en-US" altLang="ja-JP" sz="1400" dirty="0">
                          <a:solidFill>
                            <a:schemeClr val="tx1"/>
                          </a:solidFill>
                        </a:rPr>
                        <a:t>20</a:t>
                      </a:r>
                      <a:r>
                        <a:rPr kumimoji="1" lang="ja-JP" altLang="en-US" sz="1400" dirty="0">
                          <a:solidFill>
                            <a:schemeClr val="tx1"/>
                          </a:solidFill>
                        </a:rPr>
                        <a:t>区、</a:t>
                      </a:r>
                      <a:r>
                        <a:rPr kumimoji="1" lang="en-US" altLang="ja-JP" sz="1400" dirty="0">
                          <a:solidFill>
                            <a:schemeClr val="tx1"/>
                          </a:solidFill>
                        </a:rPr>
                        <a:t>  7</a:t>
                      </a:r>
                      <a:r>
                        <a:rPr kumimoji="1" lang="ja-JP" altLang="en-US" sz="1400" dirty="0">
                          <a:solidFill>
                            <a:schemeClr val="tx1"/>
                          </a:solidFill>
                        </a:rPr>
                        <a:t>局</a:t>
                      </a:r>
                      <a:endParaRPr kumimoji="1" lang="en-US" altLang="ja-JP" sz="1400" dirty="0">
                        <a:solidFill>
                          <a:schemeClr val="tx1"/>
                        </a:solidFill>
                      </a:endParaRPr>
                    </a:p>
                    <a:p>
                      <a:pPr algn="l"/>
                      <a:r>
                        <a:rPr kumimoji="1" lang="ja-JP" altLang="en-US" sz="1400" dirty="0">
                          <a:solidFill>
                            <a:schemeClr val="tx1"/>
                          </a:solidFill>
                        </a:rPr>
                        <a:t>その他連携　　 　</a:t>
                      </a:r>
                      <a:r>
                        <a:rPr kumimoji="1" lang="en-US" altLang="ja-JP" sz="1400" dirty="0">
                          <a:solidFill>
                            <a:schemeClr val="tx1"/>
                          </a:solidFill>
                        </a:rPr>
                        <a:t>6</a:t>
                      </a:r>
                      <a:r>
                        <a:rPr kumimoji="1" lang="ja-JP" altLang="en-US" sz="1400" dirty="0">
                          <a:solidFill>
                            <a:schemeClr val="tx1"/>
                          </a:solidFill>
                        </a:rPr>
                        <a:t>区、  </a:t>
                      </a:r>
                      <a:r>
                        <a:rPr kumimoji="1" lang="en-US" altLang="ja-JP" sz="1400" dirty="0">
                          <a:solidFill>
                            <a:schemeClr val="tx1"/>
                          </a:solidFill>
                        </a:rPr>
                        <a:t>4</a:t>
                      </a:r>
                      <a:r>
                        <a:rPr kumimoji="1" lang="ja-JP" altLang="en-US" sz="1400" dirty="0">
                          <a:solidFill>
                            <a:schemeClr val="tx1"/>
                          </a:solidFill>
                        </a:rPr>
                        <a:t>局</a:t>
                      </a:r>
                      <a:endParaRPr kumimoji="1" lang="en-US" altLang="ja-JP" sz="140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2"/>
                  </a:ext>
                </a:extLst>
              </a:tr>
              <a:tr h="2436690">
                <a:tc gridSpan="4">
                  <a:txBody>
                    <a:bodyPr/>
                    <a:lstStyle/>
                    <a:p>
                      <a:pPr algn="l"/>
                      <a:r>
                        <a:rPr kumimoji="1" lang="en-US" altLang="ja-JP" sz="1300" b="1" dirty="0" smtClean="0">
                          <a:solidFill>
                            <a:schemeClr val="tx1"/>
                          </a:solidFill>
                          <a:latin typeface="+mj-ea"/>
                          <a:ea typeface="+mj-ea"/>
                        </a:rPr>
                        <a:t>〔</a:t>
                      </a:r>
                      <a:r>
                        <a:rPr kumimoji="1" lang="ja-JP" altLang="en-US" sz="1300" b="1" dirty="0">
                          <a:solidFill>
                            <a:schemeClr val="tx1"/>
                          </a:solidFill>
                          <a:latin typeface="+mj-ea"/>
                          <a:ea typeface="+mj-ea"/>
                        </a:rPr>
                        <a:t>その他の連携メニュー</a:t>
                      </a:r>
                      <a:r>
                        <a:rPr kumimoji="1" lang="en-US" altLang="ja-JP" sz="1300" b="1" dirty="0">
                          <a:solidFill>
                            <a:schemeClr val="tx1"/>
                          </a:solidFill>
                          <a:latin typeface="+mj-ea"/>
                          <a:ea typeface="+mj-ea"/>
                        </a:rPr>
                        <a:t>〕</a:t>
                      </a:r>
                    </a:p>
                    <a:p>
                      <a:pPr algn="l"/>
                      <a:endParaRPr kumimoji="1" lang="en-US" altLang="ja-JP" sz="1300" b="1" dirty="0">
                        <a:solidFill>
                          <a:schemeClr val="tx1"/>
                        </a:solidFill>
                        <a:latin typeface="+mj-ea"/>
                        <a:ea typeface="+mj-ea"/>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300" b="0" dirty="0">
                          <a:solidFill>
                            <a:schemeClr val="tx1"/>
                          </a:solidFill>
                        </a:rPr>
                        <a:t>　　</a:t>
                      </a:r>
                      <a:r>
                        <a:rPr kumimoji="1" lang="ja-JP" altLang="en-US" sz="1200" b="0" dirty="0">
                          <a:solidFill>
                            <a:schemeClr val="tx1"/>
                          </a:solidFill>
                        </a:rPr>
                        <a:t>■ </a:t>
                      </a:r>
                      <a:r>
                        <a:rPr kumimoji="1" lang="ja-JP" altLang="en-US" sz="1200" b="1" dirty="0">
                          <a:solidFill>
                            <a:schemeClr val="tx1"/>
                          </a:solidFill>
                        </a:rPr>
                        <a:t>地域貢献企業バンク制度</a:t>
                      </a:r>
                    </a:p>
                    <a:p>
                      <a:pPr lvl="1"/>
                      <a:r>
                        <a:rPr kumimoji="1" lang="ja-JP" altLang="en-US" sz="1200" b="1" dirty="0">
                          <a:solidFill>
                            <a:schemeClr val="tx1"/>
                          </a:solidFill>
                        </a:rPr>
                        <a:t>　</a:t>
                      </a:r>
                      <a:r>
                        <a:rPr kumimoji="1" lang="ja-JP" altLang="en-US" sz="1200" dirty="0">
                          <a:solidFill>
                            <a:schemeClr val="tx1"/>
                          </a:solidFill>
                        </a:rPr>
                        <a:t>企業の社会貢献・地域貢献と行政の施策展開における公民連携の取組のニーズのマッチングにより、府民・市民サービスの向上及び地域の活性化をめざす制度。</a:t>
                      </a:r>
                    </a:p>
                    <a:p>
                      <a:pPr lvl="1"/>
                      <a:r>
                        <a:rPr kumimoji="1" lang="ja-JP" altLang="en-US" sz="1200" dirty="0">
                          <a:solidFill>
                            <a:schemeClr val="tx1"/>
                          </a:solidFill>
                        </a:rPr>
                        <a:t>　企業の社会貢献及び利便性を高める観点から、府市連携を図り、本市においても</a:t>
                      </a:r>
                      <a:r>
                        <a:rPr lang="en-US" altLang="ja-JP" sz="1200" dirty="0">
                          <a:solidFill>
                            <a:schemeClr val="tx1"/>
                          </a:solidFill>
                        </a:rPr>
                        <a:t>2017</a:t>
                      </a:r>
                      <a:r>
                        <a:rPr lang="ja-JP" altLang="en-US" sz="1200" dirty="0">
                          <a:solidFill>
                            <a:schemeClr val="tx1"/>
                          </a:solidFill>
                        </a:rPr>
                        <a:t>年</a:t>
                      </a:r>
                      <a:r>
                        <a:rPr kumimoji="1" lang="ja-JP" altLang="en-US" sz="1200" dirty="0">
                          <a:solidFill>
                            <a:schemeClr val="tx1"/>
                          </a:solidFill>
                        </a:rPr>
                        <a:t>４月から同制度を活用、本市への協力希望に応じて企業登録を行い、本市の施策とのマッチングを行うこととしている。</a:t>
                      </a:r>
                      <a:endParaRPr kumimoji="1" lang="en-US" altLang="ja-JP" sz="1200" dirty="0">
                        <a:solidFill>
                          <a:schemeClr val="tx1"/>
                        </a:solidFill>
                      </a:endParaRPr>
                    </a:p>
                    <a:p>
                      <a:pPr lvl="0"/>
                      <a:r>
                        <a:rPr kumimoji="1" lang="ja-JP" altLang="en-US" sz="1200" dirty="0">
                          <a:solidFill>
                            <a:schemeClr val="tx1"/>
                          </a:solidFill>
                        </a:rPr>
                        <a:t>　　　</a:t>
                      </a:r>
                      <a:endParaRPr kumimoji="1" lang="en-US" altLang="ja-JP" sz="1200" dirty="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a:solidFill>
                            <a:schemeClr val="tx1"/>
                          </a:solidFill>
                        </a:rPr>
                        <a:t>　　■ </a:t>
                      </a:r>
                      <a:r>
                        <a:rPr kumimoji="1" lang="ja-JP" altLang="en-US" sz="1200" b="1" dirty="0">
                          <a:solidFill>
                            <a:schemeClr val="tx1"/>
                          </a:solidFill>
                        </a:rPr>
                        <a:t>市民活動総合ポータルサイトへの登録</a:t>
                      </a:r>
                    </a:p>
                    <a:p>
                      <a:pPr marL="457200" marR="0" lvl="1"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a:solidFill>
                            <a:schemeClr val="tx1"/>
                          </a:solidFill>
                        </a:rPr>
                        <a:t>　市民活動総合ポータルサイトは、市民活動団体等の情報や、市民活動に役立つ情報（ノウハウ・助成金・講座等）を</a:t>
                      </a:r>
                      <a:r>
                        <a:rPr kumimoji="1" lang="ja-JP" altLang="en-US" sz="1200" strike="noStrike" dirty="0">
                          <a:solidFill>
                            <a:schemeClr val="tx1"/>
                          </a:solidFill>
                        </a:rPr>
                        <a:t>インターネット上で</a:t>
                      </a:r>
                      <a:r>
                        <a:rPr kumimoji="1" lang="ja-JP" altLang="en-US" sz="1200" dirty="0">
                          <a:solidFill>
                            <a:schemeClr val="tx1"/>
                          </a:solidFill>
                        </a:rPr>
                        <a:t>収集</a:t>
                      </a:r>
                      <a:r>
                        <a:rPr kumimoji="1" lang="ja-JP" altLang="en-US" sz="1200" strike="noStrike" dirty="0">
                          <a:solidFill>
                            <a:schemeClr val="tx1"/>
                          </a:solidFill>
                        </a:rPr>
                        <a:t>・</a:t>
                      </a:r>
                      <a:r>
                        <a:rPr kumimoji="1" lang="ja-JP" altLang="en-US" sz="1200" dirty="0">
                          <a:solidFill>
                            <a:schemeClr val="tx1"/>
                          </a:solidFill>
                        </a:rPr>
                        <a:t>発信するもの。</a:t>
                      </a:r>
                      <a:endParaRPr kumimoji="1" lang="en-US" altLang="ja-JP" sz="1200" dirty="0">
                        <a:solidFill>
                          <a:schemeClr val="tx1"/>
                        </a:solidFill>
                      </a:endParaRPr>
                    </a:p>
                    <a:p>
                      <a:pPr marL="457200" marR="0" lvl="1"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a:solidFill>
                            <a:schemeClr val="tx1"/>
                          </a:solidFill>
                        </a:rPr>
                        <a:t>　企業として団体登録することで、企業の持つノウハウや場所・資金等の資源提供情報や社会貢献活動についても、市民活動団体向けに情報発信している。</a:t>
                      </a:r>
                      <a:endParaRPr kumimoji="1" lang="en-US" altLang="ja-JP" sz="1200" strike="noStrike" dirty="0">
                        <a:solidFill>
                          <a:schemeClr val="tx1"/>
                        </a:solidFill>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l"/>
                      <a:endParaRPr kumimoji="1" lang="ja-JP" altLang="en-US" sz="1100" dirty="0">
                        <a:solidFill>
                          <a:schemeClr val="tx1"/>
                        </a:solidFill>
                      </a:endParaRPr>
                    </a:p>
                  </a:txBody>
                  <a:tcPr anchor="ctr"/>
                </a:tc>
                <a:tc hMerge="1">
                  <a:txBody>
                    <a:bodyPr/>
                    <a:lstStyle/>
                    <a:p>
                      <a:pPr algn="l"/>
                      <a:endParaRPr kumimoji="1" lang="ja-JP" altLang="en-US" sz="1100" dirty="0">
                        <a:solidFill>
                          <a:schemeClr val="tx1"/>
                        </a:solidFill>
                      </a:endParaRPr>
                    </a:p>
                  </a:txBody>
                  <a:tcPr anchor="ctr"/>
                </a:tc>
                <a:tc hMerge="1">
                  <a:txBody>
                    <a:bodyPr/>
                    <a:lstStyle/>
                    <a:p>
                      <a:pPr algn="l"/>
                      <a:endParaRPr kumimoji="1" lang="ja-JP" altLang="en-US" sz="1100" dirty="0">
                        <a:solidFill>
                          <a:schemeClr val="tx1"/>
                        </a:solidFill>
                      </a:endParaRPr>
                    </a:p>
                  </a:txBody>
                  <a:tcPr anchor="ctr"/>
                </a:tc>
                <a:extLst>
                  <a:ext uri="{0D108BD9-81ED-4DB2-BD59-A6C34878D82A}">
                    <a16:rowId xmlns:a16="http://schemas.microsoft.com/office/drawing/2014/main" val="10003"/>
                  </a:ext>
                </a:extLst>
              </a:tr>
            </a:tbl>
          </a:graphicData>
        </a:graphic>
      </p:graphicFrame>
    </p:spTree>
    <p:extLst>
      <p:ext uri="{BB962C8B-B14F-4D97-AF65-F5344CB8AC3E}">
        <p14:creationId xmlns:p14="http://schemas.microsoft.com/office/powerpoint/2010/main" val="2084056141"/>
      </p:ext>
    </p:extLst>
  </p:cSld>
  <p:clrMapOvr>
    <a:masterClrMapping/>
  </p:clrMapOvr>
</p:sld>
</file>

<file path=ppt/slides/slide1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正方形/長方形 9"/>
          <p:cNvSpPr/>
          <p:nvPr/>
        </p:nvSpPr>
        <p:spPr>
          <a:xfrm>
            <a:off x="251520" y="323364"/>
            <a:ext cx="5904656" cy="369332"/>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rPr>
              <a:t>主な包括連携協定</a:t>
            </a:r>
            <a:r>
              <a:rPr kumimoji="1" lang="ja-JP" altLang="en-US" sz="1800" b="1"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等の連携事項等について （１／ ３）</a:t>
            </a:r>
          </a:p>
        </p:txBody>
      </p:sp>
      <p:cxnSp>
        <p:nvCxnSpPr>
          <p:cNvPr id="11" name="直線コネクタ 10"/>
          <p:cNvCxnSpPr/>
          <p:nvPr/>
        </p:nvCxnSpPr>
        <p:spPr>
          <a:xfrm>
            <a:off x="179512" y="692696"/>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aphicFrame>
        <p:nvGraphicFramePr>
          <p:cNvPr id="13" name="表 12"/>
          <p:cNvGraphicFramePr>
            <a:graphicFrameLocks noGrp="1"/>
          </p:cNvGraphicFramePr>
          <p:nvPr>
            <p:extLst>
              <p:ext uri="{D42A27DB-BD31-4B8C-83A1-F6EECF244321}">
                <p14:modId xmlns:p14="http://schemas.microsoft.com/office/powerpoint/2010/main" val="3927967773"/>
              </p:ext>
            </p:extLst>
          </p:nvPr>
        </p:nvGraphicFramePr>
        <p:xfrm>
          <a:off x="251520" y="790928"/>
          <a:ext cx="8496944" cy="5166546"/>
        </p:xfrm>
        <a:graphic>
          <a:graphicData uri="http://schemas.openxmlformats.org/drawingml/2006/table">
            <a:tbl>
              <a:tblPr firstRow="1" bandRow="1">
                <a:tableStyleId>{5C22544A-7EE6-4342-B048-85BDC9FD1C3A}</a:tableStyleId>
              </a:tblPr>
              <a:tblGrid>
                <a:gridCol w="576064">
                  <a:extLst>
                    <a:ext uri="{9D8B030D-6E8A-4147-A177-3AD203B41FA5}">
                      <a16:colId xmlns:a16="http://schemas.microsoft.com/office/drawing/2014/main" val="20000"/>
                    </a:ext>
                  </a:extLst>
                </a:gridCol>
                <a:gridCol w="1656184">
                  <a:extLst>
                    <a:ext uri="{9D8B030D-6E8A-4147-A177-3AD203B41FA5}">
                      <a16:colId xmlns:a16="http://schemas.microsoft.com/office/drawing/2014/main" val="20001"/>
                    </a:ext>
                  </a:extLst>
                </a:gridCol>
                <a:gridCol w="3888432">
                  <a:extLst>
                    <a:ext uri="{9D8B030D-6E8A-4147-A177-3AD203B41FA5}">
                      <a16:colId xmlns:a16="http://schemas.microsoft.com/office/drawing/2014/main" val="20002"/>
                    </a:ext>
                  </a:extLst>
                </a:gridCol>
                <a:gridCol w="2376264">
                  <a:extLst>
                    <a:ext uri="{9D8B030D-6E8A-4147-A177-3AD203B41FA5}">
                      <a16:colId xmlns:a16="http://schemas.microsoft.com/office/drawing/2014/main" val="20003"/>
                    </a:ext>
                  </a:extLst>
                </a:gridCol>
              </a:tblGrid>
              <a:tr h="432048">
                <a:tc>
                  <a:txBody>
                    <a:bodyPr/>
                    <a:lstStyle/>
                    <a:p>
                      <a:pPr algn="ctr"/>
                      <a:r>
                        <a:rPr kumimoji="1" lang="ja-JP" altLang="en-US" sz="1400" dirty="0">
                          <a:solidFill>
                            <a:schemeClr val="tx1"/>
                          </a:solidFill>
                        </a:rPr>
                        <a:t>種類</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60000"/>
                        <a:lumOff val="40000"/>
                      </a:schemeClr>
                    </a:solidFill>
                  </a:tcPr>
                </a:tc>
                <a:tc>
                  <a:txBody>
                    <a:bodyPr/>
                    <a:lstStyle/>
                    <a:p>
                      <a:pPr algn="ctr"/>
                      <a:r>
                        <a:rPr kumimoji="1" lang="ja-JP" altLang="en-US" sz="1400" dirty="0">
                          <a:solidFill>
                            <a:schemeClr val="tx1"/>
                          </a:solidFill>
                        </a:rPr>
                        <a:t>協定名称</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60000"/>
                        <a:lumOff val="40000"/>
                      </a:schemeClr>
                    </a:solidFill>
                  </a:tcPr>
                </a:tc>
                <a:tc>
                  <a:txBody>
                    <a:bodyPr/>
                    <a:lstStyle/>
                    <a:p>
                      <a:pPr algn="ctr"/>
                      <a:r>
                        <a:rPr kumimoji="1" lang="ja-JP" altLang="en-US" sz="1400" dirty="0">
                          <a:solidFill>
                            <a:schemeClr val="tx1"/>
                          </a:solidFill>
                        </a:rPr>
                        <a:t>連携事項</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60000"/>
                        <a:lumOff val="40000"/>
                      </a:schemeClr>
                    </a:solidFill>
                  </a:tcPr>
                </a:tc>
                <a:tc>
                  <a:txBody>
                    <a:bodyPr/>
                    <a:lstStyle/>
                    <a:p>
                      <a:pPr algn="ctr"/>
                      <a:r>
                        <a:rPr kumimoji="1" lang="ja-JP" altLang="en-US" sz="1400" dirty="0">
                          <a:solidFill>
                            <a:schemeClr val="tx1"/>
                          </a:solidFill>
                        </a:rPr>
                        <a:t>主な取組</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60000"/>
                        <a:lumOff val="40000"/>
                      </a:schemeClr>
                    </a:solidFill>
                  </a:tcPr>
                </a:tc>
                <a:extLst>
                  <a:ext uri="{0D108BD9-81ED-4DB2-BD59-A6C34878D82A}">
                    <a16:rowId xmlns:a16="http://schemas.microsoft.com/office/drawing/2014/main" val="10000"/>
                  </a:ext>
                </a:extLst>
              </a:tr>
              <a:tr h="1008112">
                <a:tc rowSpan="5">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1600" dirty="0">
                          <a:solidFill>
                            <a:schemeClr val="tx1"/>
                          </a:solidFill>
                        </a:rPr>
                        <a:t>包　括　連　携</a:t>
                      </a:r>
                    </a:p>
                  </a:txBody>
                  <a:tcPr vert="eaVert"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lang="ja-JP" altLang="en-US" sz="1050" b="1" dirty="0">
                          <a:solidFill>
                            <a:schemeClr val="tx1"/>
                          </a:solidFill>
                        </a:rPr>
                        <a:t>大阪市と株式会社セブン－イレブン・ジャパン地域活性化包括連携協定</a:t>
                      </a:r>
                      <a:r>
                        <a:rPr lang="ja-JP" altLang="en-US" sz="1050" dirty="0">
                          <a:solidFill>
                            <a:schemeClr val="tx1"/>
                          </a:solidFill>
                        </a:rPr>
                        <a:t>（</a:t>
                      </a:r>
                      <a:r>
                        <a:rPr lang="en-US" altLang="ja-JP" sz="1050" dirty="0">
                          <a:solidFill>
                            <a:schemeClr val="tx1"/>
                          </a:solidFill>
                        </a:rPr>
                        <a:t>2010.12</a:t>
                      </a:r>
                      <a:r>
                        <a:rPr lang="ja-JP" altLang="en-US" sz="1050" dirty="0">
                          <a:solidFill>
                            <a:schemeClr val="tx1"/>
                          </a:solidFill>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lang="ja-JP" altLang="en-US" sz="1050" dirty="0">
                          <a:solidFill>
                            <a:schemeClr val="tx1"/>
                          </a:solidFill>
                        </a:rPr>
                        <a:t>・地域への参画・市民協働の</a:t>
                      </a:r>
                      <a:r>
                        <a:rPr lang="ja-JP" altLang="en-US" sz="1050" dirty="0">
                          <a:solidFill>
                            <a:schemeClr val="tx1"/>
                          </a:solidFill>
                          <a:latin typeface="+mn-ea"/>
                          <a:ea typeface="+mn-ea"/>
                        </a:rPr>
                        <a:t>推進、</a:t>
                      </a:r>
                      <a:r>
                        <a:rPr lang="zh-TW" altLang="en-US" sz="1050" dirty="0">
                          <a:solidFill>
                            <a:schemeClr val="tx1"/>
                          </a:solidFill>
                          <a:latin typeface="ＭＳ Ｐゴシック" panose="020B0600070205080204" pitchFamily="50" charset="-128"/>
                          <a:ea typeface="ＭＳ Ｐゴシック" panose="020B0600070205080204" pitchFamily="50" charset="-128"/>
                        </a:rPr>
                        <a:t>環境問題対策</a:t>
                      </a:r>
                      <a:r>
                        <a:rPr lang="ja-JP" altLang="en-US" sz="1050" dirty="0" err="1">
                          <a:solidFill>
                            <a:schemeClr val="tx1"/>
                          </a:solidFill>
                          <a:latin typeface="ＭＳ Ｐゴシック" panose="020B0600070205080204" pitchFamily="50" charset="-128"/>
                          <a:ea typeface="ＭＳ Ｐゴシック" panose="020B0600070205080204" pitchFamily="50" charset="-128"/>
                        </a:rPr>
                        <a:t>、</a:t>
                      </a:r>
                      <a:r>
                        <a:rPr lang="ja-JP" altLang="en-US" sz="1050" dirty="0">
                          <a:solidFill>
                            <a:schemeClr val="tx1"/>
                          </a:solidFill>
                          <a:latin typeface="+mn-ea"/>
                          <a:ea typeface="+mn-ea"/>
                        </a:rPr>
                        <a:t>観光</a:t>
                      </a:r>
                      <a:r>
                        <a:rPr lang="ja-JP" altLang="en-US" sz="1050" dirty="0">
                          <a:solidFill>
                            <a:schemeClr val="tx1"/>
                          </a:solidFill>
                        </a:rPr>
                        <a:t>情報・振興、大阪市の推進するイベントの告知・支援、健康増進・食育、子育て支援、子ども・青少年育成、大阪市の特産・名産の拡販と告知、高齢者支援、災害対策、その他、地域の活性化及び市民サービスの向上</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lang="ja-JP" altLang="en-US" sz="1050" dirty="0">
                          <a:solidFill>
                            <a:schemeClr val="tx1"/>
                          </a:solidFill>
                        </a:rPr>
                        <a:t>・店舗</a:t>
                      </a:r>
                      <a:r>
                        <a:rPr lang="ja-JP" altLang="en-US" sz="1050" strike="noStrike" dirty="0">
                          <a:solidFill>
                            <a:schemeClr val="tx1"/>
                          </a:solidFill>
                        </a:rPr>
                        <a:t>へ</a:t>
                      </a:r>
                      <a:r>
                        <a:rPr lang="ja-JP" altLang="en-US" sz="1050" dirty="0">
                          <a:solidFill>
                            <a:schemeClr val="tx1"/>
                          </a:solidFill>
                        </a:rPr>
                        <a:t>のポスター掲示</a:t>
                      </a:r>
                      <a:endParaRPr lang="en-US" altLang="ja-JP" sz="105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1"/>
                  </a:ext>
                </a:extLst>
              </a:tr>
              <a:tr h="264029">
                <a:tc vMerge="1">
                  <a:txBody>
                    <a:bodyPr/>
                    <a:lstStyle/>
                    <a:p>
                      <a:endParaRPr kumimoji="1" lang="ja-JP" altLang="en-US"/>
                    </a:p>
                  </a:txBody>
                  <a:tcPr/>
                </a:tc>
                <a:tc>
                  <a:txBody>
                    <a:bodyPr/>
                    <a:lstStyle/>
                    <a:p>
                      <a:pPr algn="l"/>
                      <a:r>
                        <a:rPr kumimoji="1" lang="ja-JP" altLang="en-US" sz="1050" b="1" dirty="0">
                          <a:solidFill>
                            <a:schemeClr val="tx1"/>
                          </a:solidFill>
                        </a:rPr>
                        <a:t>大阪市とイオン株式会社との包括連携協定</a:t>
                      </a:r>
                      <a:r>
                        <a:rPr kumimoji="1" lang="ja-JP" altLang="en-US" sz="1050" b="0" dirty="0">
                          <a:solidFill>
                            <a:schemeClr val="tx1"/>
                          </a:solidFill>
                        </a:rPr>
                        <a:t>（</a:t>
                      </a:r>
                      <a:r>
                        <a:rPr kumimoji="1" lang="en-US" altLang="ja-JP" sz="1050" b="0" dirty="0">
                          <a:solidFill>
                            <a:schemeClr val="tx1"/>
                          </a:solidFill>
                        </a:rPr>
                        <a:t>2014.12</a:t>
                      </a:r>
                      <a:r>
                        <a:rPr kumimoji="1" lang="ja-JP" altLang="en-US" sz="1050" b="0" dirty="0">
                          <a:solidFill>
                            <a:schemeClr val="tx1"/>
                          </a:solidFill>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050" dirty="0">
                          <a:solidFill>
                            <a:schemeClr val="tx1"/>
                          </a:solidFill>
                        </a:rPr>
                        <a:t>・ＷＡＯＮカードを活用した市民活動の支援等、市民の安全及び地域振興その他市民活動の推進、男女共同参画及び消費生活、人権尊重の理念の普及その他人権施策、その他、地域の活性化及び市民サービス</a:t>
                      </a:r>
                      <a:endParaRPr kumimoji="1" lang="en-US" altLang="ja-JP" sz="105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050" dirty="0">
                          <a:solidFill>
                            <a:schemeClr val="tx1"/>
                          </a:solidFill>
                        </a:rPr>
                        <a:t>・「大阪</a:t>
                      </a:r>
                      <a:r>
                        <a:rPr kumimoji="1" lang="en-US" altLang="ja-JP" sz="1050" dirty="0">
                          <a:solidFill>
                            <a:schemeClr val="tx1"/>
                          </a:solidFill>
                        </a:rPr>
                        <a:t>WAON</a:t>
                      </a:r>
                      <a:r>
                        <a:rPr kumimoji="1" lang="ja-JP" altLang="en-US" sz="1050" dirty="0">
                          <a:solidFill>
                            <a:schemeClr val="tx1"/>
                          </a:solidFill>
                        </a:rPr>
                        <a:t>」カードを発行、売上の</a:t>
                      </a:r>
                      <a:r>
                        <a:rPr kumimoji="1" lang="en-US" altLang="ja-JP" sz="1050" dirty="0">
                          <a:solidFill>
                            <a:schemeClr val="tx1"/>
                          </a:solidFill>
                        </a:rPr>
                        <a:t>0.1</a:t>
                      </a:r>
                      <a:r>
                        <a:rPr kumimoji="1" lang="ja-JP" altLang="en-US" sz="1050" dirty="0">
                          <a:solidFill>
                            <a:schemeClr val="tx1"/>
                          </a:solidFill>
                        </a:rPr>
                        <a:t>％を大阪市に寄附</a:t>
                      </a:r>
                      <a:endParaRPr kumimoji="1" lang="en-US" altLang="ja-JP" sz="1050" dirty="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050" dirty="0">
                          <a:solidFill>
                            <a:schemeClr val="tx1"/>
                          </a:solidFill>
                        </a:rPr>
                        <a:t>・グループ店舗へのポスター掲示</a:t>
                      </a: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050" dirty="0">
                          <a:solidFill>
                            <a:schemeClr val="tx1"/>
                          </a:solidFill>
                        </a:rPr>
                        <a:t>・グループ店舗でのイベント等開催</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2"/>
                  </a:ext>
                </a:extLst>
              </a:tr>
              <a:tr h="264030">
                <a:tc vMerge="1">
                  <a:txBody>
                    <a:bodyPr/>
                    <a:lstStyle/>
                    <a:p>
                      <a:endParaRPr kumimoji="1" lang="ja-JP" altLang="en-US"/>
                    </a:p>
                  </a:txBody>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050" b="1" dirty="0">
                          <a:solidFill>
                            <a:schemeClr val="tx1"/>
                          </a:solidFill>
                        </a:rPr>
                        <a:t>大阪市と大阪シティ信用金庫との包括連携協定</a:t>
                      </a:r>
                      <a:endParaRPr kumimoji="1" lang="en-US" altLang="ja-JP" sz="1050" b="1" dirty="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050" dirty="0">
                          <a:solidFill>
                            <a:schemeClr val="tx1"/>
                          </a:solidFill>
                        </a:rPr>
                        <a:t>（</a:t>
                      </a:r>
                      <a:r>
                        <a:rPr kumimoji="1" lang="en-US" altLang="ja-JP" sz="1050" dirty="0">
                          <a:solidFill>
                            <a:schemeClr val="tx1"/>
                          </a:solidFill>
                        </a:rPr>
                        <a:t>2016.11</a:t>
                      </a:r>
                      <a:r>
                        <a:rPr kumimoji="1" lang="ja-JP" altLang="en-US" sz="1050" dirty="0">
                          <a:solidFill>
                            <a:schemeClr val="tx1"/>
                          </a:solidFill>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050" dirty="0">
                          <a:solidFill>
                            <a:schemeClr val="tx1"/>
                          </a:solidFill>
                        </a:rPr>
                        <a:t>・区政・市政の</a:t>
                      </a:r>
                      <a:r>
                        <a:rPr lang="en-US" altLang="ja-JP" sz="1050" dirty="0">
                          <a:solidFill>
                            <a:schemeClr val="tx1"/>
                          </a:solidFill>
                        </a:rPr>
                        <a:t>PR</a:t>
                      </a:r>
                      <a:r>
                        <a:rPr lang="ja-JP" altLang="en-US" sz="1050" dirty="0" err="1">
                          <a:solidFill>
                            <a:schemeClr val="tx1"/>
                          </a:solidFill>
                        </a:rPr>
                        <a:t>、</a:t>
                      </a:r>
                      <a:r>
                        <a:rPr lang="ja-JP" altLang="en-US" sz="1050" dirty="0">
                          <a:solidFill>
                            <a:schemeClr val="tx1"/>
                          </a:solidFill>
                        </a:rPr>
                        <a:t>安全・安心、健康・福祉、社会教育、環境・美化、地域産業の振興、雇用促進、その他、市民サービスの向上及び地域の活性化</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050" dirty="0">
                          <a:solidFill>
                            <a:schemeClr val="tx1"/>
                          </a:solidFill>
                        </a:rPr>
                        <a:t>・市内各営業店と各区との連携（区政・市政の</a:t>
                      </a:r>
                      <a:r>
                        <a:rPr kumimoji="1" lang="en-US" altLang="ja-JP" sz="1050" dirty="0">
                          <a:solidFill>
                            <a:schemeClr val="tx1"/>
                          </a:solidFill>
                        </a:rPr>
                        <a:t>PR</a:t>
                      </a:r>
                      <a:r>
                        <a:rPr kumimoji="1" lang="ja-JP" altLang="en-US" sz="1050" dirty="0">
                          <a:solidFill>
                            <a:schemeClr val="tx1"/>
                          </a:solidFill>
                        </a:rPr>
                        <a:t>等）</a:t>
                      </a:r>
                      <a:endParaRPr kumimoji="1" lang="en-US" altLang="ja-JP" sz="1050" dirty="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050" dirty="0">
                          <a:solidFill>
                            <a:schemeClr val="tx1"/>
                          </a:solidFill>
                        </a:rPr>
                        <a:t>・若年求職者を対象とした合同企業説明会の開催</a:t>
                      </a:r>
                      <a:endParaRPr kumimoji="1" lang="en-US" altLang="ja-JP" sz="1050" dirty="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050" dirty="0">
                          <a:solidFill>
                            <a:schemeClr val="tx1"/>
                          </a:solidFill>
                        </a:rPr>
                        <a:t>・</a:t>
                      </a:r>
                      <a:r>
                        <a:rPr kumimoji="1" lang="en-US" altLang="ja-JP" sz="1050" dirty="0">
                          <a:solidFill>
                            <a:schemeClr val="tx1"/>
                          </a:solidFill>
                        </a:rPr>
                        <a:t>NPO</a:t>
                      </a:r>
                      <a:r>
                        <a:rPr kumimoji="1" lang="ja-JP" altLang="en-US" sz="1050" dirty="0">
                          <a:solidFill>
                            <a:schemeClr val="tx1"/>
                          </a:solidFill>
                        </a:rPr>
                        <a:t>法人等への支援　等</a:t>
                      </a:r>
                      <a:endParaRPr kumimoji="1" lang="en-US" altLang="ja-JP" sz="105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3"/>
                  </a:ext>
                </a:extLst>
              </a:tr>
              <a:tr h="264029">
                <a:tc vMerge="1">
                  <a:txBody>
                    <a:bodyPr/>
                    <a:lstStyle/>
                    <a:p>
                      <a:endParaRPr kumimoji="1" lang="ja-JP" altLang="en-US"/>
                    </a:p>
                  </a:txBody>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050" b="1" dirty="0">
                          <a:solidFill>
                            <a:schemeClr val="tx1"/>
                          </a:solidFill>
                        </a:rPr>
                        <a:t>大阪市と株式会社関西</a:t>
                      </a:r>
                      <a:r>
                        <a:rPr kumimoji="1" lang="ja-JP" altLang="en-US" sz="1050" b="1" dirty="0" err="1">
                          <a:solidFill>
                            <a:schemeClr val="tx1"/>
                          </a:solidFill>
                        </a:rPr>
                        <a:t>ぱど</a:t>
                      </a:r>
                      <a:r>
                        <a:rPr kumimoji="1" lang="ja-JP" altLang="en-US" sz="1050" b="1" dirty="0">
                          <a:solidFill>
                            <a:schemeClr val="tx1"/>
                          </a:solidFill>
                        </a:rPr>
                        <a:t>との包括連携協定</a:t>
                      </a:r>
                      <a:endParaRPr kumimoji="1" lang="en-US" altLang="ja-JP" sz="1050" b="1" dirty="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050" dirty="0">
                          <a:solidFill>
                            <a:schemeClr val="tx1"/>
                          </a:solidFill>
                        </a:rPr>
                        <a:t>（</a:t>
                      </a:r>
                      <a:r>
                        <a:rPr kumimoji="1" lang="en-US" altLang="ja-JP" sz="1050" dirty="0">
                          <a:solidFill>
                            <a:schemeClr val="tx1"/>
                          </a:solidFill>
                        </a:rPr>
                        <a:t>2017.4</a:t>
                      </a:r>
                      <a:r>
                        <a:rPr kumimoji="1" lang="ja-JP" altLang="en-US" sz="1050" dirty="0">
                          <a:solidFill>
                            <a:schemeClr val="tx1"/>
                          </a:solidFill>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kumimoji="1" lang="ja-JP" altLang="en-US" sz="1050" dirty="0">
                          <a:solidFill>
                            <a:schemeClr val="tx1"/>
                          </a:solidFill>
                        </a:rPr>
                        <a:t>・</a:t>
                      </a:r>
                      <a:r>
                        <a:rPr lang="ja-JP" altLang="en-US" sz="1050" dirty="0">
                          <a:solidFill>
                            <a:schemeClr val="tx1"/>
                          </a:solidFill>
                        </a:rPr>
                        <a:t>区政・市政の</a:t>
                      </a:r>
                      <a:r>
                        <a:rPr lang="en-US" altLang="ja-JP" sz="1050" dirty="0">
                          <a:solidFill>
                            <a:schemeClr val="tx1"/>
                          </a:solidFill>
                        </a:rPr>
                        <a:t>PR</a:t>
                      </a:r>
                      <a:r>
                        <a:rPr lang="ja-JP" altLang="en-US" sz="1050" dirty="0" err="1">
                          <a:solidFill>
                            <a:schemeClr val="tx1"/>
                          </a:solidFill>
                        </a:rPr>
                        <a:t>、</a:t>
                      </a:r>
                      <a:r>
                        <a:rPr lang="ja-JP" altLang="en-US" sz="1050" dirty="0">
                          <a:solidFill>
                            <a:schemeClr val="tx1"/>
                          </a:solidFill>
                        </a:rPr>
                        <a:t>市民活動の推進、雇用促進、中小企業振興、防災・防犯、福祉・子育て、健康・医療、その他、市民サービスの向上及び地域の活性化</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a:r>
                        <a:rPr kumimoji="1" lang="ja-JP" altLang="en-US" sz="1050" dirty="0">
                          <a:solidFill>
                            <a:schemeClr val="tx1"/>
                          </a:solidFill>
                        </a:rPr>
                        <a:t>・フリーペーパー「まみたん」による子育て支援情報及び</a:t>
                      </a:r>
                      <a:r>
                        <a:rPr kumimoji="1" lang="en-US" altLang="ja-JP" sz="1050" dirty="0">
                          <a:solidFill>
                            <a:schemeClr val="tx1"/>
                          </a:solidFill>
                        </a:rPr>
                        <a:t>24</a:t>
                      </a:r>
                      <a:r>
                        <a:rPr kumimoji="1" lang="ja-JP" altLang="en-US" sz="1050" dirty="0">
                          <a:solidFill>
                            <a:schemeClr val="tx1"/>
                          </a:solidFill>
                        </a:rPr>
                        <a:t>区の子育て情報の発信</a:t>
                      </a:r>
                      <a:endParaRPr kumimoji="1" lang="en-US" altLang="ja-JP" sz="1050" dirty="0">
                        <a:solidFill>
                          <a:schemeClr val="tx1"/>
                        </a:solidFill>
                      </a:endParaRPr>
                    </a:p>
                    <a:p>
                      <a:pPr algn="l"/>
                      <a:r>
                        <a:rPr kumimoji="1" lang="ja-JP" altLang="en-US" sz="1050" dirty="0">
                          <a:solidFill>
                            <a:schemeClr val="tx1"/>
                          </a:solidFill>
                        </a:rPr>
                        <a:t>・「まみたん」主催イベントへの参加による市政の</a:t>
                      </a:r>
                      <a:r>
                        <a:rPr kumimoji="1" lang="en-US" altLang="ja-JP" sz="1050" dirty="0">
                          <a:solidFill>
                            <a:schemeClr val="tx1"/>
                          </a:solidFill>
                        </a:rPr>
                        <a:t>PR</a:t>
                      </a:r>
                      <a:endParaRPr kumimoji="1" lang="ja-JP" altLang="en-US" sz="1050" strike="sngStrike"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4"/>
                  </a:ext>
                </a:extLst>
              </a:tr>
              <a:tr h="1211786">
                <a:tc v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dirty="0">
                        <a:solidFill>
                          <a:schemeClr val="tx1"/>
                        </a:solidFill>
                      </a:endParaRPr>
                    </a:p>
                  </a:txBody>
                  <a:tcPr anchor="ctr"/>
                </a:tc>
                <a:tc>
                  <a:txBody>
                    <a:bodyPr/>
                    <a:lstStyle/>
                    <a:p>
                      <a:r>
                        <a:rPr lang="ja-JP" altLang="en-US" sz="1050" b="1" dirty="0">
                          <a:solidFill>
                            <a:schemeClr val="tx1"/>
                          </a:solidFill>
                        </a:rPr>
                        <a:t>大阪市と東京海上日動火災保険株式会社との包括連携に関する協定</a:t>
                      </a:r>
                      <a:r>
                        <a:rPr lang="ja-JP" altLang="en-US" sz="1050" dirty="0">
                          <a:solidFill>
                            <a:schemeClr val="tx1"/>
                          </a:solidFill>
                        </a:rPr>
                        <a:t>（</a:t>
                      </a:r>
                      <a:r>
                        <a:rPr lang="en-US" altLang="ja-JP" sz="1050" dirty="0">
                          <a:solidFill>
                            <a:schemeClr val="tx1"/>
                          </a:solidFill>
                        </a:rPr>
                        <a:t>2017.8</a:t>
                      </a:r>
                      <a:r>
                        <a:rPr lang="ja-JP" altLang="en-US" sz="1050" dirty="0">
                          <a:solidFill>
                            <a:schemeClr val="tx1"/>
                          </a:solidFill>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lang="ja-JP" altLang="en-US" sz="1050" dirty="0">
                          <a:solidFill>
                            <a:schemeClr val="tx1"/>
                          </a:solidFill>
                        </a:rPr>
                        <a:t>・市民生活の安全・安心、女性の活躍促進、福祉・子育て、健康・医療、市民活動の推進、大阪経済の活性化及び雇用促進、区政・市政の</a:t>
                      </a:r>
                      <a:r>
                        <a:rPr lang="en-US" altLang="ja-JP" sz="1050" dirty="0">
                          <a:solidFill>
                            <a:schemeClr val="tx1"/>
                          </a:solidFill>
                        </a:rPr>
                        <a:t>PR</a:t>
                      </a:r>
                      <a:r>
                        <a:rPr lang="ja-JP" altLang="en-US" sz="1050" dirty="0" err="1">
                          <a:solidFill>
                            <a:schemeClr val="tx1"/>
                          </a:solidFill>
                        </a:rPr>
                        <a:t>、</a:t>
                      </a:r>
                      <a:r>
                        <a:rPr lang="ja-JP" altLang="en-US" sz="1050" dirty="0">
                          <a:solidFill>
                            <a:schemeClr val="tx1"/>
                          </a:solidFill>
                        </a:rPr>
                        <a:t>その他、市民サービスの向上及び地域の活性化</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lang="en-US" altLang="ja-JP" sz="1050" dirty="0">
                          <a:solidFill>
                            <a:schemeClr val="tx1"/>
                          </a:solidFill>
                        </a:rPr>
                        <a:t>•</a:t>
                      </a:r>
                      <a:r>
                        <a:rPr lang="ja-JP" altLang="en-US" sz="1050" dirty="0">
                          <a:solidFill>
                            <a:schemeClr val="tx1"/>
                          </a:solidFill>
                        </a:rPr>
                        <a:t>豊富なノウハウを活かした講師派遣の協力</a:t>
                      </a:r>
                    </a:p>
                    <a:p>
                      <a:r>
                        <a:rPr lang="en-US" altLang="ja-JP" sz="1050" dirty="0">
                          <a:solidFill>
                            <a:schemeClr val="tx1"/>
                          </a:solidFill>
                        </a:rPr>
                        <a:t>•</a:t>
                      </a:r>
                      <a:r>
                        <a:rPr lang="ja-JP" altLang="en-US" sz="1050" dirty="0">
                          <a:solidFill>
                            <a:schemeClr val="tx1"/>
                          </a:solidFill>
                        </a:rPr>
                        <a:t>本市施策の</a:t>
                      </a:r>
                      <a:r>
                        <a:rPr lang="en-US" altLang="ja-JP" sz="1050" dirty="0">
                          <a:solidFill>
                            <a:schemeClr val="tx1"/>
                          </a:solidFill>
                        </a:rPr>
                        <a:t>PR</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5"/>
                  </a:ext>
                </a:extLst>
              </a:tr>
            </a:tbl>
          </a:graphicData>
        </a:graphic>
      </p:graphicFrame>
      <p:sp>
        <p:nvSpPr>
          <p:cNvPr id="15" name="正方形/長方形 14"/>
          <p:cNvSpPr/>
          <p:nvPr/>
        </p:nvSpPr>
        <p:spPr>
          <a:xfrm>
            <a:off x="7380464" y="332656"/>
            <a:ext cx="1512016" cy="369332"/>
          </a:xfrm>
          <a:prstGeom prst="rect">
            <a:avLst/>
          </a:prstGeom>
          <a:noFill/>
        </p:spPr>
        <p:txBody>
          <a:bodyPr wrap="none">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Outcome</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p>
        </p:txBody>
      </p:sp>
      <p:sp>
        <p:nvSpPr>
          <p:cNvPr id="14" name="テキスト ボックス 13"/>
          <p:cNvSpPr txBox="1"/>
          <p:nvPr/>
        </p:nvSpPr>
        <p:spPr>
          <a:xfrm>
            <a:off x="0" y="1"/>
            <a:ext cx="7668344" cy="43088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Ⅱ</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公民連携／経営形態の見直し</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公民連携の推進</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・企業等との連携</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100" b="0" i="0" u="none" strike="noStrike" kern="1200" cap="none" spc="0" normalizeH="0" baseline="0" noProof="0" dirty="0">
              <a:ln>
                <a:noFill/>
              </a:ln>
              <a:solidFill>
                <a:srgbClr val="FF0000"/>
              </a:solidFill>
              <a:effectLst/>
              <a:uLnTx/>
              <a:uFillTx/>
              <a:latin typeface="Calibri"/>
              <a:ea typeface="ＭＳ Ｐゴシック" panose="020B0600070205080204" pitchFamily="50" charset="-128"/>
              <a:cs typeface="+mn-cs"/>
            </a:endParaRPr>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160</a:t>
            </a:fld>
            <a:endParaRPr lang="ja-JP" altLang="en-US"/>
          </a:p>
        </p:txBody>
      </p:sp>
    </p:spTree>
    <p:extLst>
      <p:ext uri="{BB962C8B-B14F-4D97-AF65-F5344CB8AC3E}">
        <p14:creationId xmlns:p14="http://schemas.microsoft.com/office/powerpoint/2010/main" val="1476103430"/>
      </p:ext>
    </p:extLst>
  </p:cSld>
  <p:clrMapOvr>
    <a:masterClrMapping/>
  </p:clrMapOvr>
</p:sld>
</file>

<file path=ppt/slides/slide1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正方形/長方形 8"/>
          <p:cNvSpPr/>
          <p:nvPr/>
        </p:nvSpPr>
        <p:spPr>
          <a:xfrm>
            <a:off x="899592" y="2348881"/>
            <a:ext cx="7867922" cy="2304257"/>
          </a:xfrm>
          <a:prstGeom prst="rect">
            <a:avLst/>
          </a:prstGeom>
          <a:solidFill>
            <a:srgbClr val="66FFFF">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graphicFrame>
        <p:nvGraphicFramePr>
          <p:cNvPr id="13" name="表 12"/>
          <p:cNvGraphicFramePr>
            <a:graphicFrameLocks noGrp="1"/>
          </p:cNvGraphicFramePr>
          <p:nvPr>
            <p:extLst>
              <p:ext uri="{D42A27DB-BD31-4B8C-83A1-F6EECF244321}">
                <p14:modId xmlns:p14="http://schemas.microsoft.com/office/powerpoint/2010/main" val="3454022334"/>
              </p:ext>
            </p:extLst>
          </p:nvPr>
        </p:nvGraphicFramePr>
        <p:xfrm>
          <a:off x="270570" y="860463"/>
          <a:ext cx="8496944" cy="3864682"/>
        </p:xfrm>
        <a:graphic>
          <a:graphicData uri="http://schemas.openxmlformats.org/drawingml/2006/table">
            <a:tbl>
              <a:tblPr firstRow="1" bandRow="1">
                <a:tableStyleId>{5C22544A-7EE6-4342-B048-85BDC9FD1C3A}</a:tableStyleId>
              </a:tblPr>
              <a:tblGrid>
                <a:gridCol w="576064">
                  <a:extLst>
                    <a:ext uri="{9D8B030D-6E8A-4147-A177-3AD203B41FA5}">
                      <a16:colId xmlns:a16="http://schemas.microsoft.com/office/drawing/2014/main" val="20000"/>
                    </a:ext>
                  </a:extLst>
                </a:gridCol>
                <a:gridCol w="1656184">
                  <a:extLst>
                    <a:ext uri="{9D8B030D-6E8A-4147-A177-3AD203B41FA5}">
                      <a16:colId xmlns:a16="http://schemas.microsoft.com/office/drawing/2014/main" val="20001"/>
                    </a:ext>
                  </a:extLst>
                </a:gridCol>
                <a:gridCol w="3888432">
                  <a:extLst>
                    <a:ext uri="{9D8B030D-6E8A-4147-A177-3AD203B41FA5}">
                      <a16:colId xmlns:a16="http://schemas.microsoft.com/office/drawing/2014/main" val="20002"/>
                    </a:ext>
                  </a:extLst>
                </a:gridCol>
                <a:gridCol w="2376264">
                  <a:extLst>
                    <a:ext uri="{9D8B030D-6E8A-4147-A177-3AD203B41FA5}">
                      <a16:colId xmlns:a16="http://schemas.microsoft.com/office/drawing/2014/main" val="20003"/>
                    </a:ext>
                  </a:extLst>
                </a:gridCol>
              </a:tblGrid>
              <a:tr h="440011">
                <a:tc>
                  <a:txBody>
                    <a:bodyPr/>
                    <a:lstStyle/>
                    <a:p>
                      <a:pPr algn="ctr"/>
                      <a:r>
                        <a:rPr kumimoji="1" lang="ja-JP" altLang="en-US" sz="1400" dirty="0">
                          <a:solidFill>
                            <a:schemeClr val="tx1"/>
                          </a:solidFill>
                        </a:rPr>
                        <a:t>種類</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60000"/>
                        <a:lumOff val="40000"/>
                      </a:schemeClr>
                    </a:solidFill>
                  </a:tcPr>
                </a:tc>
                <a:tc>
                  <a:txBody>
                    <a:bodyPr/>
                    <a:lstStyle/>
                    <a:p>
                      <a:pPr algn="ctr"/>
                      <a:r>
                        <a:rPr kumimoji="1" lang="ja-JP" altLang="en-US" sz="1400" dirty="0">
                          <a:solidFill>
                            <a:schemeClr val="tx1"/>
                          </a:solidFill>
                        </a:rPr>
                        <a:t>協定名称</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60000"/>
                        <a:lumOff val="40000"/>
                      </a:schemeClr>
                    </a:solidFill>
                  </a:tcPr>
                </a:tc>
                <a:tc>
                  <a:txBody>
                    <a:bodyPr/>
                    <a:lstStyle/>
                    <a:p>
                      <a:pPr algn="ctr"/>
                      <a:r>
                        <a:rPr kumimoji="1" lang="ja-JP" altLang="en-US" sz="1400" dirty="0">
                          <a:solidFill>
                            <a:schemeClr val="tx1"/>
                          </a:solidFill>
                        </a:rPr>
                        <a:t>連携事項</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60000"/>
                        <a:lumOff val="40000"/>
                      </a:schemeClr>
                    </a:solidFill>
                  </a:tcPr>
                </a:tc>
                <a:tc>
                  <a:txBody>
                    <a:bodyPr/>
                    <a:lstStyle/>
                    <a:p>
                      <a:pPr algn="ctr"/>
                      <a:r>
                        <a:rPr kumimoji="1" lang="ja-JP" altLang="en-US" sz="1400" dirty="0">
                          <a:solidFill>
                            <a:schemeClr val="tx1"/>
                          </a:solidFill>
                        </a:rPr>
                        <a:t>主な取組</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60000"/>
                        <a:lumOff val="40000"/>
                      </a:schemeClr>
                    </a:solidFill>
                  </a:tcPr>
                </a:tc>
                <a:extLst>
                  <a:ext uri="{0D108BD9-81ED-4DB2-BD59-A6C34878D82A}">
                    <a16:rowId xmlns:a16="http://schemas.microsoft.com/office/drawing/2014/main" val="10000"/>
                  </a:ext>
                </a:extLst>
              </a:tr>
              <a:tr h="1026693">
                <a:tc rowSpan="4">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1600" dirty="0">
                          <a:solidFill>
                            <a:schemeClr val="tx1"/>
                          </a:solidFill>
                        </a:rPr>
                        <a:t>包　括　連　携</a:t>
                      </a:r>
                    </a:p>
                  </a:txBody>
                  <a:tcPr vert="eaVert"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a:r>
                        <a:rPr kumimoji="1" lang="ja-JP" altLang="en-US" sz="1050" b="1" dirty="0">
                          <a:solidFill>
                            <a:schemeClr val="tx1"/>
                          </a:solidFill>
                        </a:rPr>
                        <a:t>大阪市と吉本興業株式会社との包括連携に関する協定</a:t>
                      </a:r>
                      <a:endParaRPr kumimoji="1" lang="en-US" altLang="ja-JP" sz="1050" b="1" dirty="0">
                        <a:solidFill>
                          <a:schemeClr val="tx1"/>
                        </a:solidFill>
                      </a:endParaRPr>
                    </a:p>
                    <a:p>
                      <a:pPr algn="l"/>
                      <a:r>
                        <a:rPr kumimoji="1" lang="ja-JP" altLang="en-US" sz="1050" dirty="0">
                          <a:solidFill>
                            <a:schemeClr val="tx1"/>
                          </a:solidFill>
                        </a:rPr>
                        <a:t>（</a:t>
                      </a:r>
                      <a:r>
                        <a:rPr kumimoji="1" lang="en-US" altLang="ja-JP" sz="1050" dirty="0">
                          <a:solidFill>
                            <a:schemeClr val="tx1"/>
                          </a:solidFill>
                        </a:rPr>
                        <a:t>2017.11</a:t>
                      </a:r>
                      <a:r>
                        <a:rPr kumimoji="1" lang="ja-JP" altLang="en-US" sz="1050" dirty="0">
                          <a:solidFill>
                            <a:schemeClr val="tx1"/>
                          </a:solidFill>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050" dirty="0">
                          <a:solidFill>
                            <a:schemeClr val="tx1"/>
                          </a:solidFill>
                        </a:rPr>
                        <a:t>・地域の活性化、健康・福祉、子育て・教育、市民活動の推進、</a:t>
                      </a: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050" dirty="0">
                          <a:solidFill>
                            <a:schemeClr val="tx1"/>
                          </a:solidFill>
                        </a:rPr>
                        <a:t>その他協議により必要と認められること</a:t>
                      </a:r>
                      <a:endParaRPr kumimoji="1" lang="en-US" altLang="ja-JP" sz="105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a:r>
                        <a:rPr kumimoji="1" lang="ja-JP" altLang="en-US" sz="1050" dirty="0">
                          <a:solidFill>
                            <a:schemeClr val="tx1"/>
                          </a:solidFill>
                        </a:rPr>
                        <a:t>・</a:t>
                      </a:r>
                      <a:r>
                        <a:rPr kumimoji="1" lang="en-US" altLang="ja-JP" sz="1050" dirty="0">
                          <a:solidFill>
                            <a:schemeClr val="tx1"/>
                          </a:solidFill>
                        </a:rPr>
                        <a:t>24</a:t>
                      </a:r>
                      <a:r>
                        <a:rPr kumimoji="1" lang="ja-JP" altLang="en-US" sz="1050" dirty="0">
                          <a:solidFill>
                            <a:schemeClr val="tx1"/>
                          </a:solidFill>
                        </a:rPr>
                        <a:t>区住みます芸人による地域活動協議会等と連携した地域活性化</a:t>
                      </a:r>
                      <a:endParaRPr kumimoji="1" lang="en-US" altLang="ja-JP" sz="1050" dirty="0">
                        <a:solidFill>
                          <a:schemeClr val="tx1"/>
                        </a:solidFill>
                      </a:endParaRPr>
                    </a:p>
                    <a:p>
                      <a:pPr algn="l"/>
                      <a:r>
                        <a:rPr kumimoji="1" lang="ja-JP" altLang="en-US" sz="1050" dirty="0">
                          <a:solidFill>
                            <a:schemeClr val="tx1"/>
                          </a:solidFill>
                        </a:rPr>
                        <a:t>・</a:t>
                      </a:r>
                      <a:r>
                        <a:rPr kumimoji="1" lang="en-US" altLang="ja-JP" sz="1050" dirty="0">
                          <a:solidFill>
                            <a:schemeClr val="tx1"/>
                          </a:solidFill>
                        </a:rPr>
                        <a:t>24</a:t>
                      </a:r>
                      <a:r>
                        <a:rPr kumimoji="1" lang="ja-JP" altLang="en-US" sz="1050" dirty="0">
                          <a:solidFill>
                            <a:schemeClr val="tx1"/>
                          </a:solidFill>
                        </a:rPr>
                        <a:t>区創作落語による地域の魅力発信</a:t>
                      </a:r>
                      <a:endParaRPr kumimoji="1" lang="en-US" altLang="ja-JP" sz="1050" dirty="0">
                        <a:solidFill>
                          <a:schemeClr val="tx1"/>
                        </a:solidFill>
                      </a:endParaRPr>
                    </a:p>
                    <a:p>
                      <a:pPr algn="l"/>
                      <a:r>
                        <a:rPr kumimoji="1" lang="ja-JP" altLang="en-US" sz="1050" strike="noStrike" dirty="0">
                          <a:solidFill>
                            <a:schemeClr val="tx1"/>
                          </a:solidFill>
                        </a:rPr>
                        <a:t>・</a:t>
                      </a:r>
                      <a:r>
                        <a:rPr kumimoji="1" lang="en-US" altLang="ja-JP" sz="1050" strike="noStrike" dirty="0">
                          <a:solidFill>
                            <a:schemeClr val="tx1"/>
                          </a:solidFill>
                        </a:rPr>
                        <a:t>2025</a:t>
                      </a:r>
                      <a:r>
                        <a:rPr kumimoji="1" lang="ja-JP" altLang="en-US" sz="1050" strike="noStrike" dirty="0">
                          <a:solidFill>
                            <a:schemeClr val="tx1"/>
                          </a:solidFill>
                        </a:rPr>
                        <a:t>日本万国博覧会の誘致に向けての連携</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1"/>
                  </a:ext>
                </a:extLst>
              </a:tr>
              <a:tr h="745003">
                <a:tc vMerge="1">
                  <a:txBody>
                    <a:bodyPr/>
                    <a:lstStyle/>
                    <a:p>
                      <a:endParaRPr kumimoji="1" lang="ja-JP" altLang="en-US"/>
                    </a:p>
                  </a:txBody>
                  <a:tcPr/>
                </a:tc>
                <a:tc>
                  <a:txBody>
                    <a:bodyPr/>
                    <a:lstStyle/>
                    <a:p>
                      <a:pPr algn="l"/>
                      <a:r>
                        <a:rPr kumimoji="1" lang="ja-JP" altLang="en-US" sz="1050" b="1" dirty="0">
                          <a:solidFill>
                            <a:schemeClr val="tx1"/>
                          </a:solidFill>
                        </a:rPr>
                        <a:t>大阪市と明治安田生命保険相互会社との包括連携協定</a:t>
                      </a:r>
                      <a:r>
                        <a:rPr kumimoji="1" lang="ja-JP" altLang="en-US" sz="1050" b="0" dirty="0">
                          <a:solidFill>
                            <a:schemeClr val="tx1"/>
                          </a:solidFill>
                        </a:rPr>
                        <a:t>（</a:t>
                      </a:r>
                      <a:r>
                        <a:rPr kumimoji="1" lang="en-US" altLang="ja-JP" sz="1050" b="0" dirty="0">
                          <a:solidFill>
                            <a:schemeClr val="tx1"/>
                          </a:solidFill>
                        </a:rPr>
                        <a:t>2021.10</a:t>
                      </a:r>
                      <a:r>
                        <a:rPr kumimoji="1" lang="ja-JP" altLang="en-US" sz="1050" b="0" dirty="0">
                          <a:solidFill>
                            <a:schemeClr val="tx1"/>
                          </a:solidFill>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050" dirty="0">
                          <a:solidFill>
                            <a:schemeClr val="tx1"/>
                          </a:solidFill>
                        </a:rPr>
                        <a:t>・健康医療、市民活動の推進、スポーツ振興、こどもの健全育成、市民生活の安全・安心、福祉、大阪経済の活性化及び雇用促進、区政・市政の</a:t>
                      </a:r>
                      <a:r>
                        <a:rPr kumimoji="1" lang="en-US" altLang="ja-JP" sz="1050" dirty="0">
                          <a:solidFill>
                            <a:schemeClr val="tx1"/>
                          </a:solidFill>
                        </a:rPr>
                        <a:t>PR</a:t>
                      </a:r>
                      <a:r>
                        <a:rPr kumimoji="1" lang="ja-JP" altLang="en-US" sz="1050" dirty="0" err="1">
                          <a:solidFill>
                            <a:schemeClr val="tx1"/>
                          </a:solidFill>
                        </a:rPr>
                        <a:t>、</a:t>
                      </a:r>
                      <a:r>
                        <a:rPr kumimoji="1" lang="ja-JP" altLang="en-US" sz="1050" dirty="0" smtClean="0">
                          <a:solidFill>
                            <a:schemeClr val="tx1"/>
                          </a:solidFill>
                        </a:rPr>
                        <a:t>その他市民</a:t>
                      </a:r>
                      <a:r>
                        <a:rPr kumimoji="1" lang="ja-JP" altLang="en-US" sz="1050" dirty="0">
                          <a:solidFill>
                            <a:schemeClr val="tx1"/>
                          </a:solidFill>
                        </a:rPr>
                        <a:t>サービスの向上及び地域の活性化</a:t>
                      </a:r>
                      <a:endParaRPr kumimoji="1" lang="en-US" altLang="ja-JP" sz="105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050" dirty="0">
                          <a:solidFill>
                            <a:schemeClr val="tx1"/>
                          </a:solidFill>
                        </a:rPr>
                        <a:t>・感染症対策への支援</a:t>
                      </a:r>
                      <a:endParaRPr kumimoji="1" lang="en-US" altLang="ja-JP" sz="1050" dirty="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050" dirty="0">
                          <a:solidFill>
                            <a:schemeClr val="tx1"/>
                          </a:solidFill>
                        </a:rPr>
                        <a:t>・健康測定会の実施</a:t>
                      </a:r>
                      <a:endParaRPr kumimoji="1" lang="en-US" altLang="ja-JP" sz="1050" dirty="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050" dirty="0">
                          <a:solidFill>
                            <a:schemeClr val="tx1"/>
                          </a:solidFill>
                        </a:rPr>
                        <a:t>・イベント等における</a:t>
                      </a:r>
                      <a:r>
                        <a:rPr kumimoji="1" lang="ja-JP" altLang="en-US" sz="1050" dirty="0" smtClean="0">
                          <a:solidFill>
                            <a:schemeClr val="tx1"/>
                          </a:solidFill>
                        </a:rPr>
                        <a:t>ボランティア活動</a:t>
                      </a:r>
                      <a:endParaRPr kumimoji="1" lang="en-US" altLang="ja-JP" sz="1050" dirty="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050" dirty="0">
                          <a:solidFill>
                            <a:schemeClr val="tx1"/>
                          </a:solidFill>
                        </a:rPr>
                        <a:t>　への参加</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2"/>
                  </a:ext>
                </a:extLst>
              </a:tr>
              <a:tr h="745003">
                <a:tc vMerge="1">
                  <a:txBody>
                    <a:bodyPr/>
                    <a:lstStyle/>
                    <a:p>
                      <a:endParaRPr kumimoji="1" lang="ja-JP" altLang="en-US"/>
                    </a:p>
                  </a:txBody>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050" b="1" dirty="0">
                          <a:solidFill>
                            <a:schemeClr val="tx1"/>
                          </a:solidFill>
                        </a:rPr>
                        <a:t>大阪市と佐川急便株式会社との包括連携協定</a:t>
                      </a:r>
                      <a:endParaRPr kumimoji="1" lang="en-US" altLang="ja-JP" sz="1050" b="1" dirty="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050" dirty="0">
                          <a:solidFill>
                            <a:schemeClr val="tx1"/>
                          </a:solidFill>
                        </a:rPr>
                        <a:t>（</a:t>
                      </a:r>
                      <a:r>
                        <a:rPr kumimoji="1" lang="en-US" altLang="ja-JP" sz="1050" dirty="0">
                          <a:solidFill>
                            <a:schemeClr val="tx1"/>
                          </a:solidFill>
                        </a:rPr>
                        <a:t>2022.4</a:t>
                      </a:r>
                      <a:r>
                        <a:rPr kumimoji="1" lang="ja-JP" altLang="en-US" sz="1050" dirty="0">
                          <a:solidFill>
                            <a:schemeClr val="tx1"/>
                          </a:solidFill>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050" dirty="0">
                          <a:solidFill>
                            <a:schemeClr val="tx1"/>
                          </a:solidFill>
                        </a:rPr>
                        <a:t>・大阪の魅力発信、区政・市政の</a:t>
                      </a:r>
                      <a:r>
                        <a:rPr lang="en-US" altLang="ja-JP" sz="1050" dirty="0">
                          <a:solidFill>
                            <a:schemeClr val="tx1"/>
                          </a:solidFill>
                        </a:rPr>
                        <a:t>PR</a:t>
                      </a:r>
                      <a:r>
                        <a:rPr lang="ja-JP" altLang="en-US" sz="1050" dirty="0" err="1">
                          <a:solidFill>
                            <a:schemeClr val="tx1"/>
                          </a:solidFill>
                        </a:rPr>
                        <a:t>、</a:t>
                      </a:r>
                      <a:r>
                        <a:rPr lang="ja-JP" altLang="en-US" sz="1050" dirty="0">
                          <a:solidFill>
                            <a:schemeClr val="tx1"/>
                          </a:solidFill>
                        </a:rPr>
                        <a:t>市民活動の推進、市民生活の安全・安心、こどもの健全育成、</a:t>
                      </a:r>
                      <a:r>
                        <a:rPr lang="ja-JP" altLang="en-US" sz="1050" dirty="0" smtClean="0">
                          <a:solidFill>
                            <a:schemeClr val="tx1"/>
                          </a:solidFill>
                        </a:rPr>
                        <a:t>福祉</a:t>
                      </a:r>
                      <a:r>
                        <a:rPr lang="ja-JP" altLang="en-US" sz="1050" strike="noStrike" dirty="0" smtClean="0">
                          <a:solidFill>
                            <a:schemeClr val="tx1"/>
                          </a:solidFill>
                        </a:rPr>
                        <a:t>、</a:t>
                      </a:r>
                      <a:r>
                        <a:rPr lang="ja-JP" altLang="en-US" sz="1050" dirty="0" smtClean="0">
                          <a:solidFill>
                            <a:schemeClr val="tx1"/>
                          </a:solidFill>
                        </a:rPr>
                        <a:t>就労</a:t>
                      </a:r>
                      <a:r>
                        <a:rPr lang="ja-JP" altLang="en-US" sz="1050" dirty="0">
                          <a:solidFill>
                            <a:schemeClr val="tx1"/>
                          </a:solidFill>
                        </a:rPr>
                        <a:t>支援、環境</a:t>
                      </a:r>
                      <a:endParaRPr lang="en-US" altLang="ja-JP" sz="105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050" dirty="0">
                          <a:solidFill>
                            <a:schemeClr val="tx1"/>
                          </a:solidFill>
                        </a:rPr>
                        <a:t>・配送用トラックを活かした広報協力</a:t>
                      </a:r>
                      <a:endParaRPr kumimoji="1" lang="en-US" altLang="ja-JP" sz="1050" dirty="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050" dirty="0">
                          <a:solidFill>
                            <a:schemeClr val="tx1"/>
                          </a:solidFill>
                        </a:rPr>
                        <a:t>・地域との連携による、地域活性に</a:t>
                      </a:r>
                      <a:endParaRPr kumimoji="1" lang="en-US" altLang="ja-JP" sz="1050" dirty="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050" dirty="0">
                          <a:solidFill>
                            <a:schemeClr val="tx1"/>
                          </a:solidFill>
                        </a:rPr>
                        <a:t>　向けた取組</a:t>
                      </a:r>
                      <a:endParaRPr kumimoji="1" lang="en-US" altLang="ja-JP" sz="1050" dirty="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050" dirty="0">
                          <a:solidFill>
                            <a:schemeClr val="tx1"/>
                          </a:solidFill>
                        </a:rPr>
                        <a:t>・こどもの体力づくりサポート支援事業</a:t>
                      </a:r>
                      <a:endParaRPr kumimoji="1" lang="en-US" altLang="ja-JP" sz="105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3"/>
                  </a:ext>
                </a:extLst>
              </a:tr>
              <a:tr h="907972">
                <a:tc vMerge="1">
                  <a:txBody>
                    <a:bodyPr/>
                    <a:lstStyle/>
                    <a:p>
                      <a:endParaRPr kumimoji="1" lang="ja-JP" altLang="en-US"/>
                    </a:p>
                  </a:txBody>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050" b="1" dirty="0">
                          <a:solidFill>
                            <a:schemeClr val="tx1"/>
                          </a:solidFill>
                        </a:rPr>
                        <a:t>大阪市と森ノ宮医療学園との包括連携協定</a:t>
                      </a:r>
                      <a:endParaRPr kumimoji="1" lang="en-US" altLang="ja-JP" sz="1050" b="1" dirty="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050" dirty="0">
                          <a:solidFill>
                            <a:schemeClr val="tx1"/>
                          </a:solidFill>
                        </a:rPr>
                        <a:t>（</a:t>
                      </a:r>
                      <a:r>
                        <a:rPr kumimoji="1" lang="en-US" altLang="ja-JP" sz="1050" dirty="0">
                          <a:solidFill>
                            <a:schemeClr val="tx1"/>
                          </a:solidFill>
                        </a:rPr>
                        <a:t>2022.9</a:t>
                      </a:r>
                      <a:r>
                        <a:rPr kumimoji="1" lang="ja-JP" altLang="en-US" sz="1050" dirty="0">
                          <a:solidFill>
                            <a:schemeClr val="tx1"/>
                          </a:solidFill>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kumimoji="1" lang="ja-JP" altLang="en-US" sz="1050" dirty="0">
                          <a:solidFill>
                            <a:schemeClr val="tx1"/>
                          </a:solidFill>
                        </a:rPr>
                        <a:t>・健康・医療、こどもの健全育成、多文化共生、市民活動の</a:t>
                      </a:r>
                      <a:r>
                        <a:rPr kumimoji="1" lang="ja-JP" altLang="en-US" sz="1050" dirty="0" smtClean="0">
                          <a:solidFill>
                            <a:schemeClr val="tx1"/>
                          </a:solidFill>
                        </a:rPr>
                        <a:t>推進</a:t>
                      </a:r>
                      <a:r>
                        <a:rPr kumimoji="1" lang="ja-JP" altLang="en-US" sz="1050" strike="noStrike" dirty="0" smtClean="0">
                          <a:solidFill>
                            <a:schemeClr val="tx1"/>
                          </a:solidFill>
                        </a:rPr>
                        <a:t>、</a:t>
                      </a:r>
                      <a:r>
                        <a:rPr kumimoji="1" lang="ja-JP" altLang="en-US" sz="1050" dirty="0" smtClean="0">
                          <a:solidFill>
                            <a:schemeClr val="tx1"/>
                          </a:solidFill>
                        </a:rPr>
                        <a:t>福祉</a:t>
                      </a:r>
                      <a:r>
                        <a:rPr kumimoji="1" lang="ja-JP" altLang="en-US" sz="1050" dirty="0">
                          <a:solidFill>
                            <a:schemeClr val="tx1"/>
                          </a:solidFill>
                        </a:rPr>
                        <a:t>、</a:t>
                      </a:r>
                      <a:r>
                        <a:rPr kumimoji="1" lang="en-US" altLang="ja-JP" sz="1050" dirty="0">
                          <a:solidFill>
                            <a:schemeClr val="tx1"/>
                          </a:solidFill>
                        </a:rPr>
                        <a:t>2025</a:t>
                      </a:r>
                      <a:r>
                        <a:rPr kumimoji="1" lang="ja-JP" altLang="en-US" sz="1050" dirty="0">
                          <a:solidFill>
                            <a:schemeClr val="tx1"/>
                          </a:solidFill>
                        </a:rPr>
                        <a:t>年大阪・関西万博の機運醸成、</a:t>
                      </a:r>
                      <a:r>
                        <a:rPr lang="ja-JP" altLang="en-US" sz="1050" dirty="0">
                          <a:solidFill>
                            <a:schemeClr val="tx1"/>
                          </a:solidFill>
                        </a:rPr>
                        <a:t>区政・市政の</a:t>
                      </a:r>
                      <a:r>
                        <a:rPr lang="en-US" altLang="ja-JP" sz="1050" dirty="0">
                          <a:solidFill>
                            <a:schemeClr val="tx1"/>
                          </a:solidFill>
                        </a:rPr>
                        <a:t>PR</a:t>
                      </a:r>
                      <a:r>
                        <a:rPr lang="ja-JP" altLang="en-US" sz="1050" dirty="0" err="1">
                          <a:solidFill>
                            <a:schemeClr val="tx1"/>
                          </a:solidFill>
                        </a:rPr>
                        <a:t>、</a:t>
                      </a:r>
                      <a:r>
                        <a:rPr lang="ja-JP" altLang="en-US" sz="1050" dirty="0" smtClean="0">
                          <a:solidFill>
                            <a:schemeClr val="tx1"/>
                          </a:solidFill>
                        </a:rPr>
                        <a:t>その他市民</a:t>
                      </a:r>
                      <a:r>
                        <a:rPr lang="ja-JP" altLang="en-US" sz="1050" dirty="0">
                          <a:solidFill>
                            <a:schemeClr val="tx1"/>
                          </a:solidFill>
                        </a:rPr>
                        <a:t>サービスの向上及び地域の活性化</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a:r>
                        <a:rPr kumimoji="1" lang="ja-JP" altLang="en-US" sz="1050" dirty="0">
                          <a:solidFill>
                            <a:schemeClr val="tx1"/>
                          </a:solidFill>
                        </a:rPr>
                        <a:t>・医師、教員等による健康講座の実施</a:t>
                      </a:r>
                      <a:endParaRPr kumimoji="1" lang="en-US" altLang="ja-JP" sz="1050" dirty="0">
                        <a:solidFill>
                          <a:schemeClr val="tx1"/>
                        </a:solidFill>
                      </a:endParaRPr>
                    </a:p>
                    <a:p>
                      <a:pPr algn="l"/>
                      <a:r>
                        <a:rPr kumimoji="1" lang="ja-JP" altLang="en-US" sz="1050" dirty="0">
                          <a:solidFill>
                            <a:schemeClr val="tx1"/>
                          </a:solidFill>
                        </a:rPr>
                        <a:t>・子育て支援講座の実施</a:t>
                      </a:r>
                      <a:endParaRPr kumimoji="1" lang="en-US" altLang="ja-JP" sz="1050" dirty="0">
                        <a:solidFill>
                          <a:schemeClr val="tx1"/>
                        </a:solidFill>
                      </a:endParaRPr>
                    </a:p>
                    <a:p>
                      <a:pPr algn="l"/>
                      <a:r>
                        <a:rPr kumimoji="1" lang="ja-JP" altLang="en-US" sz="1050" dirty="0">
                          <a:solidFill>
                            <a:schemeClr val="tx1"/>
                          </a:solidFill>
                        </a:rPr>
                        <a:t>・中学生へのキャリアデザイン教育</a:t>
                      </a:r>
                      <a:endParaRPr kumimoji="1" lang="en-US" altLang="ja-JP" sz="1050" dirty="0">
                        <a:solidFill>
                          <a:schemeClr val="tx1"/>
                        </a:solidFill>
                      </a:endParaRPr>
                    </a:p>
                    <a:p>
                      <a:pPr algn="l"/>
                      <a:r>
                        <a:rPr kumimoji="1" lang="ja-JP" altLang="en-US" sz="1050" dirty="0">
                          <a:solidFill>
                            <a:schemeClr val="tx1"/>
                          </a:solidFill>
                        </a:rPr>
                        <a:t>・外国人向けの日本語教育、日常生活の支援</a:t>
                      </a:r>
                      <a:endParaRPr kumimoji="1" lang="ja-JP" altLang="en-US" sz="1050" strike="sngStrike"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4"/>
                  </a:ext>
                </a:extLst>
              </a:tr>
            </a:tbl>
          </a:graphicData>
        </a:graphic>
      </p:graphicFrame>
      <p:sp>
        <p:nvSpPr>
          <p:cNvPr id="10" name="正方形/長方形 9"/>
          <p:cNvSpPr/>
          <p:nvPr/>
        </p:nvSpPr>
        <p:spPr>
          <a:xfrm>
            <a:off x="251520" y="323364"/>
            <a:ext cx="5904656" cy="369332"/>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rPr>
              <a:t>主な包括連携協定の連携事項等に</a:t>
            </a:r>
            <a:r>
              <a:rPr kumimoji="1" lang="ja-JP" altLang="en-US" sz="1800" b="1"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ついて （２／３）</a:t>
            </a:r>
          </a:p>
        </p:txBody>
      </p:sp>
      <p:cxnSp>
        <p:nvCxnSpPr>
          <p:cNvPr id="11" name="直線コネクタ 10"/>
          <p:cNvCxnSpPr/>
          <p:nvPr/>
        </p:nvCxnSpPr>
        <p:spPr>
          <a:xfrm>
            <a:off x="179512" y="692696"/>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5" name="正方形/長方形 14"/>
          <p:cNvSpPr/>
          <p:nvPr/>
        </p:nvSpPr>
        <p:spPr>
          <a:xfrm>
            <a:off x="7380464" y="332656"/>
            <a:ext cx="1512016" cy="369332"/>
          </a:xfrm>
          <a:prstGeom prst="rect">
            <a:avLst/>
          </a:prstGeom>
          <a:noFill/>
        </p:spPr>
        <p:txBody>
          <a:bodyPr wrap="none">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Outcome</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p>
        </p:txBody>
      </p:sp>
      <p:sp>
        <p:nvSpPr>
          <p:cNvPr id="14" name="テキスト ボックス 13"/>
          <p:cNvSpPr txBox="1"/>
          <p:nvPr/>
        </p:nvSpPr>
        <p:spPr>
          <a:xfrm>
            <a:off x="0" y="3"/>
            <a:ext cx="7668344" cy="43088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Ⅱ</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公民連携／経営形態の見直し</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公民連携の推進</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・企業等との連携</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100" b="0" i="0" u="none" strike="noStrike" kern="1200" cap="none" spc="0" normalizeH="0" baseline="0" noProof="0" dirty="0">
              <a:ln>
                <a:noFill/>
              </a:ln>
              <a:solidFill>
                <a:srgbClr val="FF0000"/>
              </a:solidFill>
              <a:effectLst/>
              <a:uLnTx/>
              <a:uFillTx/>
              <a:latin typeface="Calibri"/>
              <a:ea typeface="ＭＳ Ｐゴシック" panose="020B0600070205080204" pitchFamily="50" charset="-128"/>
              <a:cs typeface="+mn-cs"/>
            </a:endParaRPr>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161</a:t>
            </a:fld>
            <a:endParaRPr lang="ja-JP" altLang="en-US"/>
          </a:p>
        </p:txBody>
      </p:sp>
    </p:spTree>
    <p:extLst>
      <p:ext uri="{BB962C8B-B14F-4D97-AF65-F5344CB8AC3E}">
        <p14:creationId xmlns:p14="http://schemas.microsoft.com/office/powerpoint/2010/main" val="3064933957"/>
      </p:ext>
    </p:extLst>
  </p:cSld>
  <p:clrMapOvr>
    <a:masterClrMapping/>
  </p:clrMapOvr>
  <p:timing>
    <p:tnLst>
      <p:par>
        <p:cTn id="1" dur="indefinite" restart="never" nodeType="tmRoot"/>
      </p:par>
    </p:tnLst>
  </p:timing>
</p:sld>
</file>

<file path=ppt/slides/slide1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正方形/長方形 9"/>
          <p:cNvSpPr/>
          <p:nvPr/>
        </p:nvSpPr>
        <p:spPr>
          <a:xfrm>
            <a:off x="251520" y="323364"/>
            <a:ext cx="5904656" cy="369332"/>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rPr>
              <a:t>主な包括連携協定の連携事項等に</a:t>
            </a:r>
            <a:r>
              <a:rPr kumimoji="1" lang="ja-JP" altLang="en-US" sz="1800" b="1"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ついて （ ３／３）</a:t>
            </a:r>
          </a:p>
        </p:txBody>
      </p:sp>
      <p:cxnSp>
        <p:nvCxnSpPr>
          <p:cNvPr id="11" name="直線コネクタ 10"/>
          <p:cNvCxnSpPr/>
          <p:nvPr/>
        </p:nvCxnSpPr>
        <p:spPr>
          <a:xfrm>
            <a:off x="179512" y="692696"/>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aphicFrame>
        <p:nvGraphicFramePr>
          <p:cNvPr id="13" name="表 12"/>
          <p:cNvGraphicFramePr>
            <a:graphicFrameLocks noGrp="1"/>
          </p:cNvGraphicFramePr>
          <p:nvPr>
            <p:extLst/>
          </p:nvPr>
        </p:nvGraphicFramePr>
        <p:xfrm>
          <a:off x="251520" y="987593"/>
          <a:ext cx="8496944" cy="5549193"/>
        </p:xfrm>
        <a:graphic>
          <a:graphicData uri="http://schemas.openxmlformats.org/drawingml/2006/table">
            <a:tbl>
              <a:tblPr firstRow="1" bandRow="1">
                <a:tableStyleId>{5C22544A-7EE6-4342-B048-85BDC9FD1C3A}</a:tableStyleId>
              </a:tblPr>
              <a:tblGrid>
                <a:gridCol w="576064">
                  <a:extLst>
                    <a:ext uri="{9D8B030D-6E8A-4147-A177-3AD203B41FA5}">
                      <a16:colId xmlns:a16="http://schemas.microsoft.com/office/drawing/2014/main" val="20000"/>
                    </a:ext>
                  </a:extLst>
                </a:gridCol>
                <a:gridCol w="576064">
                  <a:extLst>
                    <a:ext uri="{9D8B030D-6E8A-4147-A177-3AD203B41FA5}">
                      <a16:colId xmlns:a16="http://schemas.microsoft.com/office/drawing/2014/main" val="20001"/>
                    </a:ext>
                  </a:extLst>
                </a:gridCol>
                <a:gridCol w="1872208">
                  <a:extLst>
                    <a:ext uri="{9D8B030D-6E8A-4147-A177-3AD203B41FA5}">
                      <a16:colId xmlns:a16="http://schemas.microsoft.com/office/drawing/2014/main" val="20004"/>
                    </a:ext>
                  </a:extLst>
                </a:gridCol>
                <a:gridCol w="3096344">
                  <a:extLst>
                    <a:ext uri="{9D8B030D-6E8A-4147-A177-3AD203B41FA5}">
                      <a16:colId xmlns:a16="http://schemas.microsoft.com/office/drawing/2014/main" val="20002"/>
                    </a:ext>
                  </a:extLst>
                </a:gridCol>
                <a:gridCol w="2376264">
                  <a:extLst>
                    <a:ext uri="{9D8B030D-6E8A-4147-A177-3AD203B41FA5}">
                      <a16:colId xmlns:a16="http://schemas.microsoft.com/office/drawing/2014/main" val="20003"/>
                    </a:ext>
                  </a:extLst>
                </a:gridCol>
              </a:tblGrid>
              <a:tr h="425185">
                <a:tc gridSpan="2">
                  <a:txBody>
                    <a:bodyPr/>
                    <a:lstStyle/>
                    <a:p>
                      <a:pPr algn="ctr"/>
                      <a:r>
                        <a:rPr kumimoji="1" lang="ja-JP" altLang="en-US" sz="1400" dirty="0">
                          <a:solidFill>
                            <a:schemeClr val="tx1"/>
                          </a:solidFill>
                        </a:rPr>
                        <a:t>種類</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60000"/>
                        <a:lumOff val="40000"/>
                      </a:schemeClr>
                    </a:solidFill>
                  </a:tcPr>
                </a:tc>
                <a:tc hMerge="1">
                  <a:txBody>
                    <a:bodyPr/>
                    <a:lstStyle/>
                    <a:p>
                      <a:pPr algn="ctr"/>
                      <a:endParaRPr kumimoji="1" lang="ja-JP" altLang="en-US" sz="140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60000"/>
                        <a:lumOff val="4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dirty="0">
                          <a:solidFill>
                            <a:schemeClr val="tx1"/>
                          </a:solidFill>
                        </a:rPr>
                        <a:t>協定名称</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60000"/>
                        <a:lumOff val="40000"/>
                      </a:schemeClr>
                    </a:solidFill>
                  </a:tcPr>
                </a:tc>
                <a:tc>
                  <a:txBody>
                    <a:bodyPr/>
                    <a:lstStyle/>
                    <a:p>
                      <a:pPr algn="ctr"/>
                      <a:r>
                        <a:rPr kumimoji="1" lang="ja-JP" altLang="en-US" sz="1400" strike="noStrike" dirty="0">
                          <a:solidFill>
                            <a:schemeClr val="tx1"/>
                          </a:solidFill>
                        </a:rPr>
                        <a:t>協定の概要</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60000"/>
                        <a:lumOff val="40000"/>
                      </a:schemeClr>
                    </a:solidFill>
                  </a:tcPr>
                </a:tc>
                <a:tc>
                  <a:txBody>
                    <a:bodyPr/>
                    <a:lstStyle/>
                    <a:p>
                      <a:pPr algn="ctr"/>
                      <a:r>
                        <a:rPr kumimoji="1" lang="ja-JP" altLang="en-US" sz="1400" dirty="0">
                          <a:solidFill>
                            <a:schemeClr val="tx1"/>
                          </a:solidFill>
                        </a:rPr>
                        <a:t>主な取組</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60000"/>
                        <a:lumOff val="40000"/>
                      </a:schemeClr>
                    </a:solidFill>
                  </a:tcPr>
                </a:tc>
                <a:extLst>
                  <a:ext uri="{0D108BD9-81ED-4DB2-BD59-A6C34878D82A}">
                    <a16:rowId xmlns:a16="http://schemas.microsoft.com/office/drawing/2014/main" val="10000"/>
                  </a:ext>
                </a:extLst>
              </a:tr>
              <a:tr h="864096">
                <a:tc rowSpan="6">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1600" dirty="0">
                          <a:solidFill>
                            <a:schemeClr val="tx1"/>
                          </a:solidFill>
                        </a:rPr>
                        <a:t>事　業　連　携</a:t>
                      </a:r>
                    </a:p>
                  </a:txBody>
                  <a:tcPr vert="eaVert"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rowSpan="3">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400" strike="noStrike" dirty="0">
                          <a:solidFill>
                            <a:schemeClr val="tx1"/>
                          </a:solidFill>
                        </a:rPr>
                        <a:t>市 域 対 象</a:t>
                      </a:r>
                    </a:p>
                  </a:txBody>
                  <a:tcPr vert="eaVert" anchor="ctr" anchorCtr="1">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just"/>
                      <a:r>
                        <a:rPr kumimoji="1" lang="ja-JP" altLang="en-US" sz="1050" b="1" dirty="0">
                          <a:solidFill>
                            <a:schemeClr val="tx1"/>
                          </a:solidFill>
                        </a:rPr>
                        <a:t>大阪市地域見守りの取組みにかかる連携協定</a:t>
                      </a:r>
                      <a:endParaRPr kumimoji="1" lang="en-US" altLang="ja-JP" sz="1050" b="1" dirty="0">
                        <a:solidFill>
                          <a:schemeClr val="tx1"/>
                        </a:solidFill>
                      </a:endParaRPr>
                    </a:p>
                    <a:p>
                      <a:pPr algn="just"/>
                      <a:r>
                        <a:rPr kumimoji="1" lang="ja-JP" altLang="en-US" sz="1050" dirty="0">
                          <a:solidFill>
                            <a:schemeClr val="tx1"/>
                          </a:solidFill>
                        </a:rPr>
                        <a:t>（</a:t>
                      </a:r>
                      <a:r>
                        <a:rPr kumimoji="1" lang="en-US" altLang="ja-JP" sz="1050" dirty="0">
                          <a:solidFill>
                            <a:schemeClr val="tx1"/>
                          </a:solidFill>
                        </a:rPr>
                        <a:t>2016.11</a:t>
                      </a:r>
                      <a:r>
                        <a:rPr kumimoji="1" lang="ja-JP" altLang="en-US" sz="1050" dirty="0">
                          <a:solidFill>
                            <a:schemeClr val="tx1"/>
                          </a:solidFill>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kumimoji="1" lang="ja-JP" altLang="en-US" sz="1050" dirty="0">
                          <a:solidFill>
                            <a:schemeClr val="tx1"/>
                          </a:solidFill>
                        </a:rPr>
                        <a:t>・事前に徘徊の恐れのある認知症高齢者の情報を登録していただき、その方が行方不明になった場合、登録いただいた氏名や身体的特徴などの情報を、協力者</a:t>
                      </a:r>
                      <a:r>
                        <a:rPr kumimoji="1" lang="en-US" altLang="ja-JP" sz="1050" dirty="0">
                          <a:solidFill>
                            <a:schemeClr val="tx1"/>
                          </a:solidFill>
                        </a:rPr>
                        <a:t>(</a:t>
                      </a:r>
                      <a:r>
                        <a:rPr kumimoji="1" lang="ja-JP" altLang="en-US" sz="1050" dirty="0">
                          <a:solidFill>
                            <a:schemeClr val="tx1"/>
                          </a:solidFill>
                        </a:rPr>
                        <a:t>地域団体や民間事業者）に配信し、早期に発見・保護する取組</a:t>
                      </a:r>
                      <a:endParaRPr kumimoji="1" lang="ja-JP" altLang="en-US" sz="1050" u="sng" strike="sngStrike"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1" lang="ja-JP" altLang="en-US" sz="1050" strike="noStrike" dirty="0">
                          <a:solidFill>
                            <a:schemeClr val="tx1"/>
                          </a:solidFill>
                        </a:rPr>
                        <a:t>・日常業務活動を通じ、</a:t>
                      </a:r>
                      <a:r>
                        <a:rPr kumimoji="1" lang="ja-JP" altLang="en-US" sz="1050" strike="noStrike" baseline="0" dirty="0">
                          <a:solidFill>
                            <a:schemeClr val="tx1"/>
                          </a:solidFill>
                        </a:rPr>
                        <a:t>市民</a:t>
                      </a:r>
                      <a:r>
                        <a:rPr kumimoji="1" lang="ja-JP" altLang="en-US" sz="1050" strike="noStrike" dirty="0">
                          <a:solidFill>
                            <a:schemeClr val="tx1"/>
                          </a:solidFill>
                        </a:rPr>
                        <a:t>の異変を察知し通報につなぐ。</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1"/>
                  </a:ext>
                </a:extLst>
              </a:tr>
              <a:tr h="716828">
                <a:tc vMerge="1">
                  <a:txBody>
                    <a:bodyPr/>
                    <a:lstStyle/>
                    <a:p>
                      <a:endParaRPr kumimoji="1" lang="ja-JP" altLang="en-US"/>
                    </a:p>
                  </a:txBody>
                  <a:tcPr/>
                </a:tc>
                <a:tc v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kumimoji="1" lang="ja-JP" altLang="en-US" sz="105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kumimoji="1" lang="ja-JP" altLang="en-US" sz="1050" b="1" dirty="0">
                          <a:solidFill>
                            <a:schemeClr val="tx1"/>
                          </a:solidFill>
                        </a:rPr>
                        <a:t>健康増進に関する大阪市と大塚製薬株式会社との連携協定</a:t>
                      </a:r>
                      <a:endParaRPr kumimoji="1" lang="en-US" altLang="ja-JP" sz="1050" b="1" dirty="0">
                        <a:solidFill>
                          <a:schemeClr val="tx1"/>
                        </a:solidFill>
                      </a:endParaRPr>
                    </a:p>
                    <a:p>
                      <a:pPr marL="0" marR="0" indent="0" algn="just" defTabSz="914400" rtl="0" eaLnBrk="1" fontAlgn="auto" latinLnBrk="0" hangingPunct="1">
                        <a:lnSpc>
                          <a:spcPct val="100000"/>
                        </a:lnSpc>
                        <a:spcBef>
                          <a:spcPts val="0"/>
                        </a:spcBef>
                        <a:spcAft>
                          <a:spcPts val="0"/>
                        </a:spcAft>
                        <a:buClrTx/>
                        <a:buSzTx/>
                        <a:buFontTx/>
                        <a:buNone/>
                        <a:tabLst/>
                        <a:defRPr/>
                      </a:pPr>
                      <a:r>
                        <a:rPr kumimoji="1" lang="ja-JP" altLang="en-US" sz="1050" dirty="0">
                          <a:solidFill>
                            <a:schemeClr val="tx1"/>
                          </a:solidFill>
                        </a:rPr>
                        <a:t>（</a:t>
                      </a:r>
                      <a:r>
                        <a:rPr kumimoji="1" lang="en-US" altLang="ja-JP" sz="1050" dirty="0">
                          <a:solidFill>
                            <a:schemeClr val="tx1"/>
                          </a:solidFill>
                        </a:rPr>
                        <a:t>2016.3</a:t>
                      </a:r>
                      <a:r>
                        <a:rPr kumimoji="1" lang="ja-JP" altLang="en-US" sz="1050" dirty="0">
                          <a:solidFill>
                            <a:schemeClr val="tx1"/>
                          </a:solidFill>
                        </a:rPr>
                        <a:t>）</a:t>
                      </a:r>
                      <a:endParaRPr kumimoji="1" lang="en-US" altLang="ja-JP" sz="105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kumimoji="1" lang="ja-JP" altLang="en-US" sz="1050" dirty="0">
                          <a:solidFill>
                            <a:schemeClr val="tx1"/>
                          </a:solidFill>
                        </a:rPr>
                        <a:t>・熱中症予防に関する取組や、「食」を通じた健康づくりなどの推進に向けた取組</a:t>
                      </a:r>
                      <a:endParaRPr kumimoji="1" lang="en-US" altLang="ja-JP" sz="105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1" lang="ja-JP" altLang="en-US" sz="1050" strike="noStrike" dirty="0">
                          <a:solidFill>
                            <a:schemeClr val="tx1"/>
                          </a:solidFill>
                        </a:rPr>
                        <a:t>・啓発用うちわの作成・配付（約</a:t>
                      </a:r>
                      <a:r>
                        <a:rPr kumimoji="1" lang="en-US" altLang="ja-JP" sz="1050" strike="noStrike" dirty="0">
                          <a:solidFill>
                            <a:schemeClr val="tx1"/>
                          </a:solidFill>
                        </a:rPr>
                        <a:t>10,000</a:t>
                      </a:r>
                      <a:r>
                        <a:rPr kumimoji="1" lang="ja-JP" altLang="en-US" sz="1050" strike="noStrike" dirty="0">
                          <a:solidFill>
                            <a:schemeClr val="tx1"/>
                          </a:solidFill>
                        </a:rPr>
                        <a:t>枚）</a:t>
                      </a:r>
                    </a:p>
                    <a:p>
                      <a:pPr marL="0" marR="0" lvl="0" indent="0" algn="just" defTabSz="914400" rtl="0" eaLnBrk="1" fontAlgn="auto" latinLnBrk="0" hangingPunct="1">
                        <a:lnSpc>
                          <a:spcPct val="100000"/>
                        </a:lnSpc>
                        <a:spcBef>
                          <a:spcPts val="0"/>
                        </a:spcBef>
                        <a:spcAft>
                          <a:spcPts val="0"/>
                        </a:spcAft>
                        <a:buClrTx/>
                        <a:buSzTx/>
                        <a:buFontTx/>
                        <a:buNone/>
                        <a:tabLst/>
                        <a:defRPr/>
                      </a:pPr>
                      <a:r>
                        <a:rPr kumimoji="1" lang="ja-JP" altLang="en-US" sz="1050" strike="noStrike" dirty="0">
                          <a:solidFill>
                            <a:schemeClr val="tx1"/>
                          </a:solidFill>
                        </a:rPr>
                        <a:t>熱中症予防啓発講習会への講師派遣　等</a:t>
                      </a:r>
                      <a:endParaRPr kumimoji="1" lang="en-US" altLang="ja-JP" sz="1050" strike="noStrike"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2"/>
                  </a:ext>
                </a:extLst>
              </a:tr>
              <a:tr h="852656">
                <a:tc vMerge="1">
                  <a:txBody>
                    <a:bodyPr/>
                    <a:lstStyle/>
                    <a:p>
                      <a:endParaRPr kumimoji="1" lang="ja-JP" altLang="en-US"/>
                    </a:p>
                  </a:txBody>
                  <a:tcPr/>
                </a:tc>
                <a:tc vMerge="1">
                  <a:txBody>
                    <a:bodyPr/>
                    <a:lstStyle/>
                    <a:p>
                      <a:pPr algn="l"/>
                      <a:endParaRPr kumimoji="1" lang="ja-JP" altLang="en-US" sz="105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just"/>
                      <a:r>
                        <a:rPr kumimoji="1" lang="ja-JP" altLang="en-US" sz="1050" b="1" dirty="0">
                          <a:solidFill>
                            <a:schemeClr val="tx1"/>
                          </a:solidFill>
                        </a:rPr>
                        <a:t>災害救助物資の供給等に関する協定</a:t>
                      </a:r>
                      <a:endParaRPr kumimoji="1" lang="en-US" altLang="ja-JP" sz="1050" b="1" dirty="0">
                        <a:solidFill>
                          <a:schemeClr val="tx1"/>
                        </a:solidFill>
                      </a:endParaRPr>
                    </a:p>
                    <a:p>
                      <a:pPr algn="just"/>
                      <a:r>
                        <a:rPr kumimoji="1" lang="ja-JP" altLang="en-US" sz="1050" dirty="0">
                          <a:solidFill>
                            <a:schemeClr val="tx1"/>
                          </a:solidFill>
                        </a:rPr>
                        <a:t>（</a:t>
                      </a:r>
                      <a:r>
                        <a:rPr kumimoji="1" lang="en-US" altLang="ja-JP" sz="1050" dirty="0">
                          <a:solidFill>
                            <a:schemeClr val="tx1"/>
                          </a:solidFill>
                        </a:rPr>
                        <a:t>2016.8</a:t>
                      </a:r>
                      <a:r>
                        <a:rPr kumimoji="1" lang="ja-JP" altLang="en-US" sz="1050" dirty="0">
                          <a:solidFill>
                            <a:schemeClr val="tx1"/>
                          </a:solidFill>
                        </a:rPr>
                        <a:t>ほか）</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just"/>
                      <a:r>
                        <a:rPr kumimoji="1" lang="ja-JP" altLang="en-US" sz="1050" dirty="0">
                          <a:solidFill>
                            <a:schemeClr val="tx1"/>
                          </a:solidFill>
                        </a:rPr>
                        <a:t>・災害対策基本法（昭和３６年法律第２２３号）に規定する地震・風水害その他の災害時の救助に必要な物資の供給等に関する協定</a:t>
                      </a:r>
                      <a:endParaRPr kumimoji="1" lang="en-US" altLang="ja-JP" sz="1050" dirty="0">
                        <a:solidFill>
                          <a:schemeClr val="tx1"/>
                        </a:solidFill>
                      </a:endParaRPr>
                    </a:p>
                    <a:p>
                      <a:pPr algn="just"/>
                      <a:r>
                        <a:rPr kumimoji="1" lang="ja-JP" altLang="en-US" sz="1050" u="sng" dirty="0">
                          <a:solidFill>
                            <a:schemeClr val="tx1"/>
                          </a:solidFill>
                        </a:rPr>
                        <a:t>（協定企業等　</a:t>
                      </a:r>
                      <a:r>
                        <a:rPr kumimoji="1" lang="en-US" altLang="ja-JP" sz="1050" u="sng" strike="noStrike" baseline="0" dirty="0">
                          <a:solidFill>
                            <a:schemeClr val="tx1"/>
                          </a:solidFill>
                        </a:rPr>
                        <a:t>50</a:t>
                      </a:r>
                      <a:r>
                        <a:rPr kumimoji="1" lang="ja-JP" altLang="en-US" sz="1050" u="sng" dirty="0">
                          <a:solidFill>
                            <a:schemeClr val="tx1"/>
                          </a:solidFill>
                        </a:rPr>
                        <a:t>社）</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1" lang="ja-JP" altLang="en-US" sz="1050" dirty="0">
                          <a:solidFill>
                            <a:schemeClr val="tx1"/>
                          </a:solidFill>
                        </a:rPr>
                        <a:t>・災害発生時における物資の供給・運搬等</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3"/>
                  </a:ext>
                </a:extLst>
              </a:tr>
              <a:tr h="720080">
                <a:tc vMerge="1">
                  <a:txBody>
                    <a:bodyPr/>
                    <a:lstStyle/>
                    <a:p>
                      <a:endParaRPr kumimoji="1" lang="ja-JP" altLang="en-US"/>
                    </a:p>
                  </a:txBody>
                  <a:tcPr/>
                </a:tc>
                <a:tc rowSpan="3">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400" strike="noStrike" dirty="0">
                          <a:solidFill>
                            <a:schemeClr val="tx1"/>
                          </a:solidFill>
                        </a:rPr>
                        <a:t>区 域 対 象</a:t>
                      </a:r>
                    </a:p>
                  </a:txBody>
                  <a:tcPr vert="eaVert" anchor="ctr" anchorCtr="1">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kumimoji="1" lang="ja-JP" altLang="en-US" sz="1050" b="1" strike="noStrike" dirty="0">
                          <a:solidFill>
                            <a:schemeClr val="tx1"/>
                          </a:solidFill>
                        </a:rPr>
                        <a:t>見守りに関する協定</a:t>
                      </a:r>
                      <a:endParaRPr kumimoji="1" lang="en-US" altLang="ja-JP" sz="1050" b="1" strike="noStrike" dirty="0">
                        <a:solidFill>
                          <a:schemeClr val="tx1"/>
                        </a:solidFill>
                      </a:endParaRPr>
                    </a:p>
                    <a:p>
                      <a:pPr marL="0" marR="0" indent="0" algn="just" defTabSz="914400" rtl="0" eaLnBrk="1" fontAlgn="auto" latinLnBrk="0" hangingPunct="1">
                        <a:lnSpc>
                          <a:spcPct val="100000"/>
                        </a:lnSpc>
                        <a:spcBef>
                          <a:spcPts val="0"/>
                        </a:spcBef>
                        <a:spcAft>
                          <a:spcPts val="0"/>
                        </a:spcAft>
                        <a:buClrTx/>
                        <a:buSzTx/>
                        <a:buFontTx/>
                        <a:buNone/>
                        <a:tabLst/>
                        <a:defRPr/>
                      </a:pPr>
                      <a:r>
                        <a:rPr kumimoji="1" lang="ja-JP" altLang="en-US" sz="1050" b="1" strike="noStrike" dirty="0">
                          <a:solidFill>
                            <a:schemeClr val="tx1"/>
                          </a:solidFill>
                        </a:rPr>
                        <a:t>（連携先：区内企業・団体等）</a:t>
                      </a:r>
                      <a:endParaRPr kumimoji="1" lang="en-US" altLang="ja-JP" sz="1050" b="1" strike="noStrike" dirty="0">
                        <a:solidFill>
                          <a:schemeClr val="tx1"/>
                        </a:solidFill>
                      </a:endParaRPr>
                    </a:p>
                    <a:p>
                      <a:pPr marL="0" marR="0" indent="0" algn="just" defTabSz="914400" rtl="0" eaLnBrk="1" fontAlgn="auto" latinLnBrk="0" hangingPunct="1">
                        <a:lnSpc>
                          <a:spcPct val="100000"/>
                        </a:lnSpc>
                        <a:spcBef>
                          <a:spcPts val="0"/>
                        </a:spcBef>
                        <a:spcAft>
                          <a:spcPts val="0"/>
                        </a:spcAft>
                        <a:buClrTx/>
                        <a:buSzTx/>
                        <a:buFontTx/>
                        <a:buNone/>
                        <a:tabLst/>
                        <a:defRPr/>
                      </a:pPr>
                      <a:r>
                        <a:rPr kumimoji="1" lang="ja-JP" altLang="en-US" sz="1050" strike="noStrike" dirty="0">
                          <a:solidFill>
                            <a:schemeClr val="tx1"/>
                          </a:solidFill>
                        </a:rPr>
                        <a:t>（</a:t>
                      </a:r>
                      <a:r>
                        <a:rPr kumimoji="1" lang="en-US" altLang="ja-JP" sz="1050" strike="noStrike" dirty="0">
                          <a:solidFill>
                            <a:schemeClr val="tx1"/>
                          </a:solidFill>
                        </a:rPr>
                        <a:t>2013.6</a:t>
                      </a:r>
                      <a:r>
                        <a:rPr kumimoji="1" lang="ja-JP" altLang="en-US" sz="1050" strike="noStrike" dirty="0">
                          <a:solidFill>
                            <a:schemeClr val="tx1"/>
                          </a:solidFill>
                        </a:rPr>
                        <a:t>ほか）</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1" lang="ja-JP" altLang="en-US" sz="1050" strike="noStrike" dirty="0">
                          <a:solidFill>
                            <a:schemeClr val="tx1"/>
                          </a:solidFill>
                        </a:rPr>
                        <a:t>・区の実情に応じて、高齢者、</a:t>
                      </a:r>
                      <a:r>
                        <a:rPr kumimoji="1" lang="ja-JP" altLang="en-US" sz="1050" strike="noStrike" dirty="0" err="1">
                          <a:solidFill>
                            <a:schemeClr val="tx1"/>
                          </a:solidFill>
                        </a:rPr>
                        <a:t>障がい</a:t>
                      </a:r>
                      <a:r>
                        <a:rPr kumimoji="1" lang="ja-JP" altLang="en-US" sz="1050" strike="noStrike" dirty="0">
                          <a:solidFill>
                            <a:schemeClr val="tx1"/>
                          </a:solidFill>
                        </a:rPr>
                        <a:t>者、子どもなどの要支援者の見守り等</a:t>
                      </a:r>
                      <a:endParaRPr kumimoji="1" lang="en-US" altLang="ja-JP" sz="1050" strike="noStrike"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kumimoji="1" lang="ja-JP" altLang="en-US" sz="1050" strike="noStrike" dirty="0" smtClean="0">
                          <a:solidFill>
                            <a:schemeClr val="tx1"/>
                          </a:solidFill>
                        </a:rPr>
                        <a:t>・</a:t>
                      </a:r>
                      <a:r>
                        <a:rPr kumimoji="1" lang="ja-JP" altLang="en-US" sz="1050" strike="noStrike" dirty="0">
                          <a:solidFill>
                            <a:schemeClr val="tx1"/>
                          </a:solidFill>
                        </a:rPr>
                        <a:t>通常業務を通じて区民の異変を察知し関係機関に通報　等</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4"/>
                  </a:ext>
                </a:extLst>
              </a:tr>
              <a:tr h="1196692">
                <a:tc v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dirty="0">
                        <a:solidFill>
                          <a:schemeClr val="tx1"/>
                        </a:solidFill>
                      </a:endParaRPr>
                    </a:p>
                  </a:txBody>
                  <a:tcPr anchor="ctr"/>
                </a:tc>
                <a:tc vMerge="1">
                  <a:txBody>
                    <a:bodyPr/>
                    <a:lstStyle/>
                    <a:p>
                      <a:endParaRPr lang="ja-JP"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just"/>
                      <a:r>
                        <a:rPr kumimoji="1" lang="ja-JP" altLang="en-US" sz="1050" b="1" dirty="0">
                          <a:solidFill>
                            <a:schemeClr val="tx1"/>
                          </a:solidFill>
                        </a:rPr>
                        <a:t>災害時に福祉避難所等として介護・高齢福祉施設等を使用することに関する協定書</a:t>
                      </a:r>
                      <a:endParaRPr kumimoji="1" lang="en-US" altLang="ja-JP" sz="1050" b="1" dirty="0">
                        <a:solidFill>
                          <a:schemeClr val="tx1"/>
                        </a:solidFill>
                      </a:endParaRPr>
                    </a:p>
                    <a:p>
                      <a:pPr algn="just"/>
                      <a:r>
                        <a:rPr kumimoji="1" lang="ja-JP" altLang="en-US" sz="1050" b="1" dirty="0">
                          <a:solidFill>
                            <a:schemeClr val="tx1"/>
                          </a:solidFill>
                        </a:rPr>
                        <a:t>（連携先：区内企業・団体等）</a:t>
                      </a:r>
                      <a:endParaRPr kumimoji="1" lang="en-US" altLang="ja-JP" sz="1050" b="1" dirty="0">
                        <a:solidFill>
                          <a:schemeClr val="tx1"/>
                        </a:solidFill>
                      </a:endParaRPr>
                    </a:p>
                    <a:p>
                      <a:pPr algn="just"/>
                      <a:r>
                        <a:rPr kumimoji="1" lang="ja-JP" altLang="en-US" sz="1050" strike="noStrike" dirty="0">
                          <a:solidFill>
                            <a:schemeClr val="tx1"/>
                          </a:solidFill>
                        </a:rPr>
                        <a:t>（</a:t>
                      </a:r>
                      <a:r>
                        <a:rPr kumimoji="1" lang="en-US" altLang="ja-JP" sz="1050" strike="noStrike" dirty="0">
                          <a:solidFill>
                            <a:schemeClr val="tx1"/>
                          </a:solidFill>
                        </a:rPr>
                        <a:t>2011.10</a:t>
                      </a:r>
                      <a:r>
                        <a:rPr kumimoji="1" lang="ja-JP" altLang="en-US" sz="1050" strike="noStrike" dirty="0">
                          <a:solidFill>
                            <a:schemeClr val="tx1"/>
                          </a:solidFill>
                        </a:rPr>
                        <a:t>ほか）</a:t>
                      </a:r>
                      <a:endParaRPr kumimoji="1" lang="en-US" altLang="ja-JP" sz="1050" b="1" strike="noStrike"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kumimoji="1" lang="ja-JP" altLang="en-US" sz="1050" dirty="0">
                          <a:solidFill>
                            <a:schemeClr val="tx1"/>
                          </a:solidFill>
                        </a:rPr>
                        <a:t>・「大阪市災害時要援護者避難支援計画」に基づき、大規模な地震などの災害により高齢の要援護者が避難を余儀なくされた場合に、要援護者施設等を、計画に定める「福祉避難所」及び「緊急入所施設」として使用する。</a:t>
                      </a:r>
                      <a:endParaRPr kumimoji="1" lang="ja-JP" altLang="en-US" sz="1050" u="sng" strike="sngStrike"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1" lang="ja-JP" altLang="en-US" sz="1050" strike="noStrike" dirty="0">
                          <a:solidFill>
                            <a:schemeClr val="tx1"/>
                          </a:solidFill>
                        </a:rPr>
                        <a:t>・大規模な地震等の災害時に避難所としての協力</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5"/>
                  </a:ext>
                </a:extLst>
              </a:tr>
              <a:tr h="721196">
                <a:tc vMerge="1">
                  <a:txBody>
                    <a:bodyPr/>
                    <a:lstStyle/>
                    <a:p>
                      <a:pPr algn="l"/>
                      <a:endParaRPr kumimoji="1" lang="ja-JP" altLang="en-US" sz="1100" dirty="0"/>
                    </a:p>
                  </a:txBody>
                  <a:tcPr anchor="ctr"/>
                </a:tc>
                <a:tc v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kumimoji="1" lang="ja-JP" altLang="en-US" sz="105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kumimoji="1" lang="ja-JP" altLang="en-US" sz="1050" b="1" dirty="0">
                          <a:solidFill>
                            <a:schemeClr val="tx1"/>
                          </a:solidFill>
                        </a:rPr>
                        <a:t>こども</a:t>
                      </a:r>
                      <a:r>
                        <a:rPr kumimoji="1" lang="en-US" altLang="ja-JP" sz="1050" b="1" dirty="0">
                          <a:solidFill>
                            <a:schemeClr val="tx1"/>
                          </a:solidFill>
                        </a:rPr>
                        <a:t>110</a:t>
                      </a:r>
                      <a:r>
                        <a:rPr kumimoji="1" lang="ja-JP" altLang="en-US" sz="1050" b="1" dirty="0">
                          <a:solidFill>
                            <a:schemeClr val="tx1"/>
                          </a:solidFill>
                        </a:rPr>
                        <a:t>番の家に関する協力の協定</a:t>
                      </a:r>
                      <a:endParaRPr kumimoji="1" lang="en-US" altLang="ja-JP" sz="1050" b="1" dirty="0">
                        <a:solidFill>
                          <a:schemeClr val="tx1"/>
                        </a:solidFill>
                      </a:endParaRPr>
                    </a:p>
                    <a:p>
                      <a:pPr marL="0" marR="0" indent="0" algn="just" defTabSz="914400" rtl="0" eaLnBrk="1" fontAlgn="auto" latinLnBrk="0" hangingPunct="1">
                        <a:lnSpc>
                          <a:spcPct val="100000"/>
                        </a:lnSpc>
                        <a:spcBef>
                          <a:spcPts val="0"/>
                        </a:spcBef>
                        <a:spcAft>
                          <a:spcPts val="0"/>
                        </a:spcAft>
                        <a:buClrTx/>
                        <a:buSzTx/>
                        <a:buFontTx/>
                        <a:buNone/>
                        <a:tabLst/>
                        <a:defRPr/>
                      </a:pPr>
                      <a:r>
                        <a:rPr kumimoji="1" lang="ja-JP" altLang="en-US" sz="1050" b="1" dirty="0">
                          <a:solidFill>
                            <a:schemeClr val="tx1"/>
                          </a:solidFill>
                        </a:rPr>
                        <a:t>（連携先：区内店舗、企業等）</a:t>
                      </a:r>
                      <a:endParaRPr kumimoji="1" lang="en-US" altLang="ja-JP" sz="1050" b="1" dirty="0">
                        <a:solidFill>
                          <a:schemeClr val="tx1"/>
                        </a:solidFill>
                      </a:endParaRPr>
                    </a:p>
                    <a:p>
                      <a:pPr marL="0" marR="0" lvl="0" indent="0" algn="just" defTabSz="914400" rtl="0" eaLnBrk="1" fontAlgn="auto" latinLnBrk="0" hangingPunct="1">
                        <a:lnSpc>
                          <a:spcPct val="100000"/>
                        </a:lnSpc>
                        <a:spcBef>
                          <a:spcPts val="0"/>
                        </a:spcBef>
                        <a:spcAft>
                          <a:spcPts val="0"/>
                        </a:spcAft>
                        <a:buClrTx/>
                        <a:buSzTx/>
                        <a:buFontTx/>
                        <a:buNone/>
                        <a:tabLst/>
                        <a:defRPr/>
                      </a:pPr>
                      <a:r>
                        <a:rPr kumimoji="1" lang="ja-JP" altLang="en-US" sz="1050" strike="noStrike" dirty="0">
                          <a:solidFill>
                            <a:schemeClr val="tx1"/>
                          </a:solidFill>
                        </a:rPr>
                        <a:t>（</a:t>
                      </a:r>
                      <a:r>
                        <a:rPr kumimoji="1" lang="en-US" altLang="ja-JP" sz="1050" strike="noStrike" dirty="0">
                          <a:solidFill>
                            <a:schemeClr val="tx1"/>
                          </a:solidFill>
                        </a:rPr>
                        <a:t>2002.4</a:t>
                      </a:r>
                      <a:r>
                        <a:rPr kumimoji="1" lang="ja-JP" altLang="en-US" sz="1050" strike="noStrike" dirty="0">
                          <a:solidFill>
                            <a:schemeClr val="tx1"/>
                          </a:solidFill>
                        </a:rPr>
                        <a:t>ほか）</a:t>
                      </a:r>
                      <a:endParaRPr kumimoji="1" lang="en-US" altLang="ja-JP" sz="1050" b="1" strike="noStrike"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kumimoji="1" lang="ja-JP" altLang="en-US" sz="1050" dirty="0">
                          <a:solidFill>
                            <a:schemeClr val="tx1"/>
                          </a:solidFill>
                        </a:rPr>
                        <a:t>・区内の店舗・事業所等が「こども</a:t>
                      </a:r>
                      <a:r>
                        <a:rPr kumimoji="1" lang="en-US" altLang="ja-JP" sz="1050" dirty="0">
                          <a:solidFill>
                            <a:schemeClr val="tx1"/>
                          </a:solidFill>
                        </a:rPr>
                        <a:t>110</a:t>
                      </a:r>
                      <a:r>
                        <a:rPr kumimoji="1" lang="ja-JP" altLang="en-US" sz="1050" dirty="0">
                          <a:solidFill>
                            <a:schemeClr val="tx1"/>
                          </a:solidFill>
                        </a:rPr>
                        <a:t>番の家」の旗を掲げる。</a:t>
                      </a:r>
                      <a:endParaRPr kumimoji="1" lang="en-US" altLang="ja-JP" sz="105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1" lang="ja-JP" altLang="en-US" sz="1050" strike="noStrike" dirty="0">
                          <a:solidFill>
                            <a:schemeClr val="tx1"/>
                          </a:solidFill>
                        </a:rPr>
                        <a:t>・こどもたちがトラブルに巻き込まれそうになったときに、駆け込み、助けを求めることができるようにする</a:t>
                      </a:r>
                      <a:r>
                        <a:rPr kumimoji="1" lang="ja-JP" altLang="en-US" sz="1050" dirty="0">
                          <a:solidFill>
                            <a:schemeClr val="tx1"/>
                          </a:solidFill>
                        </a:rPr>
                        <a:t>。</a:t>
                      </a:r>
                      <a:endParaRPr kumimoji="1" lang="en-US" altLang="ja-JP" sz="1050" strike="noStrike"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6"/>
                  </a:ext>
                </a:extLst>
              </a:tr>
            </a:tbl>
          </a:graphicData>
        </a:graphic>
      </p:graphicFrame>
      <p:sp>
        <p:nvSpPr>
          <p:cNvPr id="15" name="正方形/長方形 14"/>
          <p:cNvSpPr/>
          <p:nvPr/>
        </p:nvSpPr>
        <p:spPr>
          <a:xfrm>
            <a:off x="7380464" y="332656"/>
            <a:ext cx="1512016" cy="369332"/>
          </a:xfrm>
          <a:prstGeom prst="rect">
            <a:avLst/>
          </a:prstGeom>
          <a:noFill/>
        </p:spPr>
        <p:txBody>
          <a:bodyPr wrap="none">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Outcome</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p>
        </p:txBody>
      </p:sp>
      <p:sp>
        <p:nvSpPr>
          <p:cNvPr id="14" name="テキスト ボックス 13"/>
          <p:cNvSpPr txBox="1"/>
          <p:nvPr/>
        </p:nvSpPr>
        <p:spPr>
          <a:xfrm>
            <a:off x="0" y="3"/>
            <a:ext cx="7668344" cy="43088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Ⅱ</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公民連携／経営形態の見直し</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公民連携の推進</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・企業等との連携</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100" b="0" i="0" u="none" strike="noStrike" kern="1200" cap="none" spc="0" normalizeH="0" baseline="0" noProof="0" dirty="0">
              <a:ln>
                <a:noFill/>
              </a:ln>
              <a:solidFill>
                <a:srgbClr val="FF0000"/>
              </a:solidFill>
              <a:effectLst/>
              <a:uLnTx/>
              <a:uFillTx/>
              <a:latin typeface="Calibri"/>
              <a:ea typeface="ＭＳ Ｐゴシック" panose="020B0600070205080204" pitchFamily="50" charset="-128"/>
              <a:cs typeface="+mn-cs"/>
            </a:endParaRPr>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162</a:t>
            </a:fld>
            <a:endParaRPr lang="ja-JP" altLang="en-US"/>
          </a:p>
        </p:txBody>
      </p:sp>
    </p:spTree>
    <p:extLst>
      <p:ext uri="{BB962C8B-B14F-4D97-AF65-F5344CB8AC3E}">
        <p14:creationId xmlns:p14="http://schemas.microsoft.com/office/powerpoint/2010/main" val="3324244389"/>
      </p:ext>
    </p:extLst>
  </p:cSld>
  <p:clrMapOvr>
    <a:masterClrMapping/>
  </p:clrMapOvr>
  <p:timing>
    <p:tnLst>
      <p:par>
        <p:cTn id="1" dur="indefinite" restart="never" nodeType="tmRoot"/>
      </p:par>
    </p:tnLst>
  </p:timing>
</p:sld>
</file>

<file path=ppt/slides/slide1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角丸四角形 8">
            <a:extLst>
              <a:ext uri="{FF2B5EF4-FFF2-40B4-BE49-F238E27FC236}">
                <a16:creationId xmlns:a16="http://schemas.microsoft.com/office/drawing/2014/main" id="{03C11E1D-58BF-5B8F-86EE-EADF27B57A16}"/>
              </a:ext>
            </a:extLst>
          </p:cNvPr>
          <p:cNvSpPr/>
          <p:nvPr/>
        </p:nvSpPr>
        <p:spPr>
          <a:xfrm>
            <a:off x="6919122" y="2420888"/>
            <a:ext cx="2045367" cy="2376263"/>
          </a:xfrm>
          <a:prstGeom prst="roundRect">
            <a:avLst>
              <a:gd name="adj" fmla="val 5588"/>
            </a:avLst>
          </a:prstGeom>
          <a:solidFill>
            <a:srgbClr val="05E0DB">
              <a:lumMod val="60000"/>
              <a:lumOff val="40000"/>
              <a:alpha val="50000"/>
            </a:srgbClr>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graphicFrame>
        <p:nvGraphicFramePr>
          <p:cNvPr id="7" name="表 6"/>
          <p:cNvGraphicFramePr>
            <a:graphicFrameLocks noGrp="1"/>
          </p:cNvGraphicFramePr>
          <p:nvPr>
            <p:extLst>
              <p:ext uri="{D42A27DB-BD31-4B8C-83A1-F6EECF244321}">
                <p14:modId xmlns:p14="http://schemas.microsoft.com/office/powerpoint/2010/main" val="2823662211"/>
              </p:ext>
            </p:extLst>
          </p:nvPr>
        </p:nvGraphicFramePr>
        <p:xfrm>
          <a:off x="131254" y="1181811"/>
          <a:ext cx="8833235" cy="5337142"/>
        </p:xfrm>
        <a:graphic>
          <a:graphicData uri="http://schemas.openxmlformats.org/drawingml/2006/table">
            <a:tbl>
              <a:tblPr firstRow="1">
                <a:tableStyleId>{5C22544A-7EE6-4342-B048-85BDC9FD1C3A}</a:tableStyleId>
              </a:tblPr>
              <a:tblGrid>
                <a:gridCol w="2198970">
                  <a:extLst>
                    <a:ext uri="{9D8B030D-6E8A-4147-A177-3AD203B41FA5}">
                      <a16:colId xmlns:a16="http://schemas.microsoft.com/office/drawing/2014/main" val="20000"/>
                    </a:ext>
                  </a:extLst>
                </a:gridCol>
                <a:gridCol w="2217647">
                  <a:extLst>
                    <a:ext uri="{9D8B030D-6E8A-4147-A177-3AD203B41FA5}">
                      <a16:colId xmlns:a16="http://schemas.microsoft.com/office/drawing/2014/main" val="20001"/>
                    </a:ext>
                  </a:extLst>
                </a:gridCol>
                <a:gridCol w="2208309">
                  <a:extLst>
                    <a:ext uri="{9D8B030D-6E8A-4147-A177-3AD203B41FA5}">
                      <a16:colId xmlns:a16="http://schemas.microsoft.com/office/drawing/2014/main" val="20002"/>
                    </a:ext>
                  </a:extLst>
                </a:gridCol>
                <a:gridCol w="2208309">
                  <a:extLst>
                    <a:ext uri="{9D8B030D-6E8A-4147-A177-3AD203B41FA5}">
                      <a16:colId xmlns:a16="http://schemas.microsoft.com/office/drawing/2014/main" val="20003"/>
                    </a:ext>
                  </a:extLst>
                </a:gridCol>
              </a:tblGrid>
              <a:tr h="259448">
                <a:tc>
                  <a:txBody>
                    <a:bodyPr/>
                    <a:lstStyle/>
                    <a:p>
                      <a:pPr algn="ctr"/>
                      <a:r>
                        <a:rPr kumimoji="1" lang="ja-JP" altLang="en-US" sz="1400" b="0" dirty="0">
                          <a:solidFill>
                            <a:schemeClr val="tx1"/>
                          </a:solidFill>
                          <a:latin typeface="+mn-lt"/>
                        </a:rPr>
                        <a:t>＜</a:t>
                      </a:r>
                      <a:r>
                        <a:rPr kumimoji="1" lang="en-US" altLang="ja-JP" sz="1400" b="0" dirty="0">
                          <a:solidFill>
                            <a:schemeClr val="tx1"/>
                          </a:solidFill>
                          <a:latin typeface="+mn-lt"/>
                        </a:rPr>
                        <a:t>Why</a:t>
                      </a:r>
                      <a:r>
                        <a:rPr kumimoji="1" lang="ja-JP" altLang="en-US" sz="1400" b="0" dirty="0">
                          <a:solidFill>
                            <a:schemeClr val="tx1"/>
                          </a:solidFill>
                          <a:latin typeface="+mn-lt"/>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kumimoji="1" lang="ja-JP" altLang="en-US" sz="1400" b="0" dirty="0">
                          <a:solidFill>
                            <a:schemeClr val="tx1"/>
                          </a:solidFill>
                          <a:latin typeface="+mn-lt"/>
                        </a:rPr>
                        <a:t>＜</a:t>
                      </a:r>
                      <a:r>
                        <a:rPr kumimoji="1" lang="en-US" altLang="ja-JP" sz="1400" b="0" dirty="0">
                          <a:solidFill>
                            <a:schemeClr val="tx1"/>
                          </a:solidFill>
                          <a:latin typeface="+mn-lt"/>
                        </a:rPr>
                        <a:t>Vision</a:t>
                      </a:r>
                      <a:r>
                        <a:rPr kumimoji="1" lang="ja-JP" altLang="en-US" sz="1400" b="0" dirty="0">
                          <a:solidFill>
                            <a:schemeClr val="tx1"/>
                          </a:solidFill>
                          <a:latin typeface="+mn-lt"/>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kumimoji="1" lang="ja-JP" altLang="en-US" sz="1400" b="0" dirty="0">
                          <a:solidFill>
                            <a:schemeClr val="tx1"/>
                          </a:solidFill>
                          <a:latin typeface="+mn-lt"/>
                        </a:rPr>
                        <a:t>＜</a:t>
                      </a:r>
                      <a:r>
                        <a:rPr kumimoji="1" lang="en-US" altLang="ja-JP" sz="1400" b="0" dirty="0">
                          <a:solidFill>
                            <a:schemeClr val="tx1"/>
                          </a:solidFill>
                          <a:latin typeface="+mn-lt"/>
                        </a:rPr>
                        <a:t>What</a:t>
                      </a:r>
                      <a:r>
                        <a:rPr kumimoji="1" lang="ja-JP" altLang="en-US" sz="1400" b="0" dirty="0">
                          <a:solidFill>
                            <a:schemeClr val="tx1"/>
                          </a:solidFill>
                          <a:latin typeface="+mn-lt"/>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kumimoji="1" lang="ja-JP" altLang="en-US" sz="1400" b="0" dirty="0">
                          <a:solidFill>
                            <a:schemeClr val="tx1"/>
                          </a:solidFill>
                          <a:latin typeface="+mn-lt"/>
                        </a:rPr>
                        <a:t>＜</a:t>
                      </a:r>
                      <a:r>
                        <a:rPr kumimoji="1" lang="en-US" altLang="ja-JP" sz="1400" b="0" dirty="0">
                          <a:solidFill>
                            <a:schemeClr val="tx1"/>
                          </a:solidFill>
                          <a:latin typeface="+mn-lt"/>
                        </a:rPr>
                        <a:t>Outcome</a:t>
                      </a:r>
                      <a:r>
                        <a:rPr kumimoji="1" lang="ja-JP" altLang="en-US" sz="1400" b="0" dirty="0">
                          <a:solidFill>
                            <a:schemeClr val="tx1"/>
                          </a:solidFill>
                          <a:latin typeface="+mn-lt"/>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728293">
                <a:tc>
                  <a:txBody>
                    <a:bodyPr/>
                    <a:lstStyle/>
                    <a:p>
                      <a:pPr marL="72000" indent="-457200">
                        <a:lnSpc>
                          <a:spcPts val="1100"/>
                        </a:lnSpc>
                      </a:pPr>
                      <a:r>
                        <a:rPr lang="ja-JP" altLang="en-US" sz="1200" u="none" dirty="0">
                          <a:solidFill>
                            <a:schemeClr val="tx1"/>
                          </a:solidFill>
                          <a:latin typeface="+mn-lt"/>
                          <a:ea typeface="+mn-ea"/>
                        </a:rPr>
                        <a:t>［天王寺公園］</a:t>
                      </a:r>
                      <a:endParaRPr lang="en-US" altLang="ja-JP" sz="1200" u="none" dirty="0">
                        <a:solidFill>
                          <a:schemeClr val="tx1"/>
                        </a:solidFill>
                        <a:latin typeface="+mn-lt"/>
                        <a:ea typeface="+mn-ea"/>
                      </a:endParaRPr>
                    </a:p>
                    <a:p>
                      <a:pPr marL="72000" indent="-457200">
                        <a:lnSpc>
                          <a:spcPts val="1100"/>
                        </a:lnSpc>
                      </a:pPr>
                      <a:endParaRPr lang="en-US" altLang="ja-JP" sz="1200" u="none" dirty="0">
                        <a:solidFill>
                          <a:schemeClr val="tx1"/>
                        </a:solidFill>
                        <a:latin typeface="+mn-lt"/>
                        <a:ea typeface="+mn-ea"/>
                      </a:endParaRPr>
                    </a:p>
                    <a:p>
                      <a:pPr marL="72000" indent="-457200">
                        <a:lnSpc>
                          <a:spcPts val="1100"/>
                        </a:lnSpc>
                      </a:pPr>
                      <a:r>
                        <a:rPr lang="ja-JP" altLang="en-US" sz="1200" u="none" dirty="0">
                          <a:solidFill>
                            <a:schemeClr val="tx1"/>
                          </a:solidFill>
                          <a:latin typeface="+mn-lt"/>
                          <a:ea typeface="+mn-ea"/>
                        </a:rPr>
                        <a:t>・周辺に豊富な観光資源が集積している立地のポテンシャルを活かせていない。</a:t>
                      </a:r>
                      <a:endParaRPr lang="en-US" altLang="ja-JP" sz="1200" u="none" dirty="0">
                        <a:solidFill>
                          <a:schemeClr val="tx1"/>
                        </a:solidFill>
                        <a:latin typeface="+mn-lt"/>
                        <a:ea typeface="+mn-ea"/>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72000" indent="-457200">
                        <a:lnSpc>
                          <a:spcPts val="1100"/>
                        </a:lnSpc>
                      </a:pPr>
                      <a:endParaRPr lang="en-US" altLang="ja-JP" sz="1200" dirty="0">
                        <a:solidFill>
                          <a:schemeClr val="tx1"/>
                        </a:solidFill>
                        <a:latin typeface="+mn-lt"/>
                        <a:ea typeface="+mn-ea"/>
                      </a:endParaRPr>
                    </a:p>
                    <a:p>
                      <a:pPr marL="72000" indent="-457200">
                        <a:lnSpc>
                          <a:spcPts val="1100"/>
                        </a:lnSpc>
                      </a:pPr>
                      <a:r>
                        <a:rPr lang="ja-JP" altLang="en-US" sz="1200" dirty="0">
                          <a:solidFill>
                            <a:schemeClr val="tx1"/>
                          </a:solidFill>
                          <a:latin typeface="+mn-lt"/>
                          <a:ea typeface="+mn-ea"/>
                        </a:rPr>
                        <a:t>・天王寺公園・動物園を核とした天王寺・阿倍野地区全体の魅力向上・集客促進。</a:t>
                      </a:r>
                      <a:endParaRPr lang="en-US" altLang="ja-JP" sz="1200" dirty="0">
                        <a:solidFill>
                          <a:schemeClr val="tx1"/>
                        </a:solidFill>
                        <a:latin typeface="+mn-lt"/>
                        <a:ea typeface="+mn-ea"/>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72000" indent="-457200">
                        <a:lnSpc>
                          <a:spcPts val="1100"/>
                        </a:lnSpc>
                      </a:pPr>
                      <a:endParaRPr lang="en-US" altLang="ja-JP" sz="1200" dirty="0">
                        <a:solidFill>
                          <a:schemeClr val="tx1"/>
                        </a:solidFill>
                        <a:latin typeface="+mn-lt"/>
                        <a:ea typeface="+mn-ea"/>
                      </a:endParaRPr>
                    </a:p>
                    <a:p>
                      <a:pPr marL="72000" indent="-457200">
                        <a:lnSpc>
                          <a:spcPts val="1100"/>
                        </a:lnSpc>
                      </a:pPr>
                      <a:endParaRPr lang="en-US" altLang="ja-JP" sz="1200" dirty="0">
                        <a:solidFill>
                          <a:schemeClr val="tx1"/>
                        </a:solidFill>
                        <a:latin typeface="+mn-lt"/>
                        <a:ea typeface="+mn-ea"/>
                      </a:endParaRPr>
                    </a:p>
                    <a:p>
                      <a:pPr marL="72000" indent="-457200">
                        <a:lnSpc>
                          <a:spcPts val="1100"/>
                        </a:lnSpc>
                      </a:pPr>
                      <a:endParaRPr lang="en-US" altLang="ja-JP" sz="1200" dirty="0">
                        <a:solidFill>
                          <a:schemeClr val="tx1"/>
                        </a:solidFill>
                        <a:latin typeface="+mn-lt"/>
                        <a:ea typeface="+mn-ea"/>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72000" indent="-457200">
                        <a:lnSpc>
                          <a:spcPts val="1100"/>
                        </a:lnSpc>
                      </a:pPr>
                      <a:endParaRPr lang="en-US" altLang="ja-JP" sz="1200" b="0" u="none" dirty="0">
                        <a:solidFill>
                          <a:schemeClr val="tx1"/>
                        </a:solidFill>
                        <a:latin typeface="+mn-lt"/>
                        <a:ea typeface="+mn-ea"/>
                      </a:endParaRPr>
                    </a:p>
                    <a:p>
                      <a:pPr marL="72000" indent="-457200">
                        <a:lnSpc>
                          <a:spcPts val="1100"/>
                        </a:lnSpc>
                      </a:pPr>
                      <a:r>
                        <a:rPr lang="ja-JP" altLang="en-US" sz="1200" b="0" u="none" dirty="0">
                          <a:solidFill>
                            <a:schemeClr val="tx1"/>
                          </a:solidFill>
                          <a:latin typeface="+mn-lt"/>
                          <a:ea typeface="+mn-ea"/>
                        </a:rPr>
                        <a:t>・文化観光拠点の形成</a:t>
                      </a:r>
                      <a:endParaRPr lang="en-US" altLang="ja-JP" sz="1200" b="0" u="none" dirty="0">
                        <a:solidFill>
                          <a:schemeClr val="tx1"/>
                        </a:solidFill>
                        <a:latin typeface="+mn-lt"/>
                        <a:ea typeface="+mn-ea"/>
                      </a:endParaRPr>
                    </a:p>
                    <a:p>
                      <a:pPr marL="72000" indent="-457200">
                        <a:lnSpc>
                          <a:spcPts val="1100"/>
                        </a:lnSpc>
                      </a:pPr>
                      <a:endParaRPr lang="en-US" altLang="ja-JP" sz="1200" b="0" u="none" dirty="0">
                        <a:solidFill>
                          <a:schemeClr val="tx1"/>
                        </a:solidFill>
                        <a:latin typeface="+mn-lt"/>
                        <a:ea typeface="+mn-ea"/>
                      </a:endParaRPr>
                    </a:p>
                    <a:p>
                      <a:pPr marL="72000" indent="-457200">
                        <a:lnSpc>
                          <a:spcPts val="1100"/>
                        </a:lnSpc>
                      </a:pPr>
                      <a:endParaRPr lang="en-US" altLang="ja-JP" sz="1200" b="0" u="none" dirty="0">
                        <a:solidFill>
                          <a:schemeClr val="tx1"/>
                        </a:solidFill>
                        <a:latin typeface="+mn-lt"/>
                        <a:ea typeface="+mn-ea"/>
                      </a:endParaRPr>
                    </a:p>
                    <a:p>
                      <a:pPr marL="72000" indent="-457200">
                        <a:lnSpc>
                          <a:spcPts val="1100"/>
                        </a:lnSpc>
                      </a:pPr>
                      <a:endParaRPr lang="ja-JP" altLang="en-US" sz="1200" b="0" u="none" dirty="0">
                        <a:solidFill>
                          <a:schemeClr val="tx1"/>
                        </a:solidFill>
                        <a:latin typeface="+mn-lt"/>
                        <a:ea typeface="+mn-ea"/>
                      </a:endParaRPr>
                    </a:p>
                  </a:txBody>
                  <a:tcPr marR="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2414707">
                <a:tc>
                  <a:txBody>
                    <a:bodyPr/>
                    <a:lstStyle/>
                    <a:p>
                      <a:pPr marL="72000" indent="-457200">
                        <a:lnSpc>
                          <a:spcPts val="1100"/>
                        </a:lnSpc>
                      </a:pPr>
                      <a:r>
                        <a:rPr lang="en-US" altLang="ja-JP" sz="1200" u="none" dirty="0">
                          <a:solidFill>
                            <a:schemeClr val="tx1"/>
                          </a:solidFill>
                          <a:latin typeface="+mn-lt"/>
                          <a:ea typeface="+mn-ea"/>
                        </a:rPr>
                        <a:t>&lt;</a:t>
                      </a:r>
                      <a:r>
                        <a:rPr lang="ja-JP" altLang="en-US" sz="1200" u="none" dirty="0">
                          <a:solidFill>
                            <a:schemeClr val="tx1"/>
                          </a:solidFill>
                          <a:latin typeface="+mn-lt"/>
                          <a:ea typeface="+mn-ea"/>
                        </a:rPr>
                        <a:t>エントランスエリア</a:t>
                      </a:r>
                      <a:r>
                        <a:rPr lang="en-US" altLang="ja-JP" sz="1200" u="none" dirty="0">
                          <a:solidFill>
                            <a:schemeClr val="tx1"/>
                          </a:solidFill>
                          <a:latin typeface="+mn-lt"/>
                          <a:ea typeface="+mn-ea"/>
                        </a:rPr>
                        <a:t>&gt;</a:t>
                      </a:r>
                    </a:p>
                    <a:p>
                      <a:pPr marL="72000" indent="-457200">
                        <a:lnSpc>
                          <a:spcPts val="1100"/>
                        </a:lnSpc>
                      </a:pPr>
                      <a:endParaRPr lang="en-US" altLang="ja-JP" sz="1200" u="none" dirty="0">
                        <a:solidFill>
                          <a:schemeClr val="tx1"/>
                        </a:solidFill>
                        <a:latin typeface="+mn-lt"/>
                        <a:ea typeface="+mn-ea"/>
                      </a:endParaRPr>
                    </a:p>
                    <a:p>
                      <a:pPr marL="72000" indent="-457200">
                        <a:lnSpc>
                          <a:spcPts val="1100"/>
                        </a:lnSpc>
                      </a:pPr>
                      <a:r>
                        <a:rPr lang="ja-JP" altLang="en-US" sz="1200" u="none" dirty="0">
                          <a:solidFill>
                            <a:schemeClr val="tx1"/>
                          </a:solidFill>
                          <a:latin typeface="+mn-lt"/>
                          <a:ea typeface="+mn-ea"/>
                        </a:rPr>
                        <a:t>・有料（要無料化）公園として管理・運営。</a:t>
                      </a:r>
                    </a:p>
                    <a:p>
                      <a:pPr marL="72000" indent="-457200">
                        <a:lnSpc>
                          <a:spcPts val="1100"/>
                        </a:lnSpc>
                      </a:pPr>
                      <a:endParaRPr lang="ja-JP" altLang="en-US" sz="1200" u="none" dirty="0">
                        <a:solidFill>
                          <a:schemeClr val="tx1"/>
                        </a:solidFill>
                        <a:latin typeface="+mn-lt"/>
                        <a:ea typeface="+mn-ea"/>
                      </a:endParaRPr>
                    </a:p>
                    <a:p>
                      <a:pPr marL="72000" indent="-457200">
                        <a:lnSpc>
                          <a:spcPts val="1100"/>
                        </a:lnSpc>
                      </a:pPr>
                      <a:r>
                        <a:rPr lang="ja-JP" altLang="en-US" sz="1200" u="none" dirty="0">
                          <a:solidFill>
                            <a:schemeClr val="tx1"/>
                          </a:solidFill>
                          <a:latin typeface="+mn-lt"/>
                          <a:ea typeface="+mn-ea"/>
                        </a:rPr>
                        <a:t>・施設老朽化に伴う再整備費や維持管理・運営費が課題。</a:t>
                      </a:r>
                    </a:p>
                    <a:p>
                      <a:pPr marL="72000" indent="-457200">
                        <a:lnSpc>
                          <a:spcPts val="1100"/>
                        </a:lnSpc>
                      </a:pPr>
                      <a:endParaRPr lang="ja-JP" altLang="en-US" sz="1200" u="none" dirty="0">
                        <a:solidFill>
                          <a:schemeClr val="tx1"/>
                        </a:solidFill>
                        <a:latin typeface="+mn-lt"/>
                        <a:ea typeface="+mn-ea"/>
                      </a:endParaRPr>
                    </a:p>
                    <a:p>
                      <a:pPr marL="72000" indent="-457200">
                        <a:lnSpc>
                          <a:spcPts val="1100"/>
                        </a:lnSpc>
                      </a:pPr>
                      <a:endParaRPr lang="ja-JP" altLang="en-US" sz="1200" u="none" dirty="0">
                        <a:solidFill>
                          <a:schemeClr val="tx1"/>
                        </a:solidFill>
                        <a:latin typeface="+mn-lt"/>
                        <a:ea typeface="+mn-ea"/>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72000" indent="-457200">
                        <a:lnSpc>
                          <a:spcPts val="1100"/>
                        </a:lnSpc>
                      </a:pPr>
                      <a:endParaRPr lang="en-US" altLang="ja-JP" sz="1200" dirty="0">
                        <a:solidFill>
                          <a:schemeClr val="tx1"/>
                        </a:solidFill>
                        <a:latin typeface="+mn-lt"/>
                        <a:ea typeface="+mn-ea"/>
                      </a:endParaRPr>
                    </a:p>
                    <a:p>
                      <a:pPr marL="72000" indent="-457200">
                        <a:lnSpc>
                          <a:spcPts val="1100"/>
                        </a:lnSpc>
                      </a:pPr>
                      <a:endParaRPr lang="en-US" altLang="ja-JP" sz="1200" dirty="0">
                        <a:solidFill>
                          <a:schemeClr val="tx1"/>
                        </a:solidFill>
                        <a:latin typeface="+mn-lt"/>
                        <a:ea typeface="+mn-ea"/>
                      </a:endParaRPr>
                    </a:p>
                    <a:p>
                      <a:pPr marL="72000" indent="-457200">
                        <a:lnSpc>
                          <a:spcPts val="1100"/>
                        </a:lnSpc>
                      </a:pPr>
                      <a:r>
                        <a:rPr lang="ja-JP" altLang="en-US" sz="1200" dirty="0">
                          <a:solidFill>
                            <a:schemeClr val="tx1"/>
                          </a:solidFill>
                          <a:latin typeface="+mn-lt"/>
                          <a:ea typeface="+mn-ea"/>
                        </a:rPr>
                        <a:t>・官民連携による公園エントランスエリア再整備・魅力向上。</a:t>
                      </a:r>
                    </a:p>
                    <a:p>
                      <a:pPr marL="72000" indent="-457200">
                        <a:lnSpc>
                          <a:spcPts val="1100"/>
                        </a:lnSpc>
                      </a:pPr>
                      <a:endParaRPr lang="ja-JP" altLang="en-US" sz="1200" dirty="0">
                        <a:solidFill>
                          <a:schemeClr val="tx1"/>
                        </a:solidFill>
                        <a:latin typeface="+mn-lt"/>
                        <a:ea typeface="+mn-ea"/>
                      </a:endParaRPr>
                    </a:p>
                    <a:p>
                      <a:pPr marL="72000" indent="-457200">
                        <a:lnSpc>
                          <a:spcPts val="1100"/>
                        </a:lnSpc>
                      </a:pPr>
                      <a:r>
                        <a:rPr lang="ja-JP" altLang="en-US" sz="1200" dirty="0">
                          <a:solidFill>
                            <a:schemeClr val="tx1"/>
                          </a:solidFill>
                          <a:latin typeface="+mn-lt"/>
                          <a:ea typeface="+mn-ea"/>
                        </a:rPr>
                        <a:t>・動物園・美術館へのアプローチとしての魅力向上を図るとともに、公園内の回遊性を高める。</a:t>
                      </a:r>
                    </a:p>
                    <a:p>
                      <a:pPr marL="72000" indent="-457200">
                        <a:lnSpc>
                          <a:spcPts val="1100"/>
                        </a:lnSpc>
                      </a:pPr>
                      <a:endParaRPr lang="ja-JP" altLang="en-US" sz="1200" dirty="0">
                        <a:solidFill>
                          <a:schemeClr val="tx1"/>
                        </a:solidFill>
                        <a:latin typeface="+mn-lt"/>
                        <a:ea typeface="+mn-ea"/>
                      </a:endParaRPr>
                    </a:p>
                    <a:p>
                      <a:pPr marL="72000" indent="-457200">
                        <a:lnSpc>
                          <a:spcPts val="1100"/>
                        </a:lnSpc>
                      </a:pPr>
                      <a:endParaRPr lang="ja-JP" altLang="en-US" sz="1200" dirty="0">
                        <a:solidFill>
                          <a:schemeClr val="tx1"/>
                        </a:solidFill>
                        <a:latin typeface="+mn-lt"/>
                        <a:ea typeface="+mn-ea"/>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72000" indent="-457200">
                        <a:lnSpc>
                          <a:spcPts val="1100"/>
                        </a:lnSpc>
                      </a:pPr>
                      <a:endParaRPr lang="en-US" altLang="ja-JP" sz="1200" dirty="0">
                        <a:solidFill>
                          <a:schemeClr val="tx1"/>
                        </a:solidFill>
                        <a:latin typeface="+mn-lt"/>
                        <a:ea typeface="+mn-ea"/>
                      </a:endParaRPr>
                    </a:p>
                    <a:p>
                      <a:pPr marL="72000" indent="-457200">
                        <a:lnSpc>
                          <a:spcPts val="1100"/>
                        </a:lnSpc>
                      </a:pPr>
                      <a:endParaRPr lang="en-US" altLang="ja-JP" sz="1200" dirty="0">
                        <a:solidFill>
                          <a:schemeClr val="tx1"/>
                        </a:solidFill>
                        <a:latin typeface="+mn-lt"/>
                        <a:ea typeface="+mn-ea"/>
                      </a:endParaRPr>
                    </a:p>
                    <a:p>
                      <a:pPr marL="72000" indent="-457200">
                        <a:lnSpc>
                          <a:spcPts val="1100"/>
                        </a:lnSpc>
                      </a:pPr>
                      <a:r>
                        <a:rPr lang="ja-JP" altLang="en-US" sz="1200" dirty="0">
                          <a:solidFill>
                            <a:schemeClr val="tx1"/>
                          </a:solidFill>
                          <a:latin typeface="+mn-lt"/>
                          <a:ea typeface="+mn-ea"/>
                        </a:rPr>
                        <a:t>・エントランスエリアの無料化、開園時間の延長、既存施設の解体、動物園</a:t>
                      </a:r>
                      <a:r>
                        <a:rPr lang="ja-JP" altLang="en-US" sz="1200" dirty="0" err="1">
                          <a:solidFill>
                            <a:schemeClr val="tx1"/>
                          </a:solidFill>
                          <a:latin typeface="+mn-lt"/>
                          <a:ea typeface="+mn-ea"/>
                        </a:rPr>
                        <a:t>てんしば</a:t>
                      </a:r>
                      <a:r>
                        <a:rPr lang="ja-JP" altLang="en-US" sz="1200" dirty="0">
                          <a:solidFill>
                            <a:schemeClr val="tx1"/>
                          </a:solidFill>
                          <a:latin typeface="+mn-lt"/>
                          <a:ea typeface="+mn-ea"/>
                        </a:rPr>
                        <a:t>ゲートの新設。</a:t>
                      </a:r>
                    </a:p>
                    <a:p>
                      <a:pPr marL="72000" indent="-457200">
                        <a:lnSpc>
                          <a:spcPts val="1100"/>
                        </a:lnSpc>
                      </a:pPr>
                      <a:endParaRPr lang="ja-JP" altLang="en-US" sz="1200" dirty="0">
                        <a:solidFill>
                          <a:schemeClr val="tx1"/>
                        </a:solidFill>
                        <a:latin typeface="+mn-lt"/>
                        <a:ea typeface="+mn-ea"/>
                      </a:endParaRPr>
                    </a:p>
                    <a:p>
                      <a:pPr marL="72000" indent="-457200">
                        <a:lnSpc>
                          <a:spcPts val="1100"/>
                        </a:lnSpc>
                      </a:pPr>
                      <a:r>
                        <a:rPr lang="ja-JP" altLang="en-US" sz="1200" dirty="0">
                          <a:solidFill>
                            <a:schemeClr val="tx1"/>
                          </a:solidFill>
                          <a:latin typeface="+mn-lt"/>
                          <a:ea typeface="+mn-ea"/>
                        </a:rPr>
                        <a:t>・民間事業者の投資によるエントランスエリアの飲食・物販施設等の設置・運営、芝生広場・緑地等整備。</a:t>
                      </a:r>
                      <a:endParaRPr lang="en-US" altLang="ja-JP" sz="1200" dirty="0">
                        <a:solidFill>
                          <a:schemeClr val="tx1"/>
                        </a:solidFill>
                        <a:latin typeface="+mn-lt"/>
                        <a:ea typeface="+mn-ea"/>
                      </a:endParaRPr>
                    </a:p>
                    <a:p>
                      <a:pPr marL="72000" indent="-457200">
                        <a:lnSpc>
                          <a:spcPts val="1100"/>
                        </a:lnSpc>
                      </a:pPr>
                      <a:endParaRPr lang="ja-JP" altLang="en-US" sz="1200" dirty="0">
                        <a:solidFill>
                          <a:schemeClr val="tx1"/>
                        </a:solidFill>
                        <a:latin typeface="+mn-lt"/>
                        <a:ea typeface="+mn-ea"/>
                      </a:endParaRPr>
                    </a:p>
                    <a:p>
                      <a:pPr marL="72000" indent="-457200">
                        <a:lnSpc>
                          <a:spcPts val="1100"/>
                        </a:lnSpc>
                      </a:pPr>
                      <a:r>
                        <a:rPr lang="ja-JP" altLang="en-US" sz="1200" dirty="0">
                          <a:solidFill>
                            <a:schemeClr val="tx1"/>
                          </a:solidFill>
                          <a:latin typeface="+mn-lt"/>
                          <a:ea typeface="+mn-ea"/>
                        </a:rPr>
                        <a:t>・民間事業者による魅力づくり（イベント開催、広報等）</a:t>
                      </a:r>
                      <a:endParaRPr lang="en-US" altLang="ja-JP" sz="1200" dirty="0">
                        <a:solidFill>
                          <a:schemeClr val="tx1"/>
                        </a:solidFill>
                        <a:latin typeface="+mn-lt"/>
                        <a:ea typeface="+mn-ea"/>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72000" indent="-457200">
                        <a:lnSpc>
                          <a:spcPts val="1100"/>
                        </a:lnSpc>
                      </a:pPr>
                      <a:endParaRPr lang="en-US" altLang="ja-JP" sz="1200" b="0" u="none" dirty="0">
                        <a:solidFill>
                          <a:schemeClr val="tx1"/>
                        </a:solidFill>
                        <a:latin typeface="+mn-lt"/>
                        <a:ea typeface="+mn-ea"/>
                      </a:endParaRPr>
                    </a:p>
                    <a:p>
                      <a:pPr marL="72000" indent="-457200">
                        <a:lnSpc>
                          <a:spcPts val="1100"/>
                        </a:lnSpc>
                      </a:pPr>
                      <a:endParaRPr lang="en-US" altLang="ja-JP" sz="1200" b="0" u="none" dirty="0">
                        <a:solidFill>
                          <a:schemeClr val="tx1"/>
                        </a:solidFill>
                        <a:latin typeface="+mn-lt"/>
                        <a:ea typeface="+mn-ea"/>
                      </a:endParaRPr>
                    </a:p>
                    <a:p>
                      <a:pPr marL="72000" indent="-457200">
                        <a:lnSpc>
                          <a:spcPts val="1100"/>
                        </a:lnSpc>
                      </a:pPr>
                      <a:r>
                        <a:rPr lang="ja-JP" altLang="en-US" sz="1200" b="0" u="none" dirty="0">
                          <a:solidFill>
                            <a:schemeClr val="tx1"/>
                          </a:solidFill>
                          <a:latin typeface="+mn-lt"/>
                          <a:ea typeface="+mn-ea"/>
                        </a:rPr>
                        <a:t>・魅力向上（来園者数増）</a:t>
                      </a:r>
                    </a:p>
                    <a:p>
                      <a:pPr marL="72000" indent="-457200">
                        <a:lnSpc>
                          <a:spcPts val="1100"/>
                        </a:lnSpc>
                      </a:pPr>
                      <a:r>
                        <a:rPr lang="ja-JP" altLang="en-US" sz="1200" b="0" u="none" dirty="0">
                          <a:solidFill>
                            <a:schemeClr val="tx1"/>
                          </a:solidFill>
                          <a:latin typeface="+mn-lt"/>
                          <a:ea typeface="+mn-ea"/>
                        </a:rPr>
                        <a:t>　</a:t>
                      </a:r>
                      <a:r>
                        <a:rPr lang="en-US" altLang="ja-JP" sz="1200" b="0" u="none" dirty="0">
                          <a:solidFill>
                            <a:schemeClr val="tx1"/>
                          </a:solidFill>
                          <a:latin typeface="+mn-lt"/>
                          <a:ea typeface="+mn-ea"/>
                        </a:rPr>
                        <a:t>2013</a:t>
                      </a:r>
                      <a:r>
                        <a:rPr lang="ja-JP" altLang="en-US" sz="1200" b="0" u="none" dirty="0">
                          <a:solidFill>
                            <a:schemeClr val="tx1"/>
                          </a:solidFill>
                          <a:latin typeface="+mn-lt"/>
                          <a:ea typeface="+mn-ea"/>
                        </a:rPr>
                        <a:t>年度　　　　</a:t>
                      </a:r>
                      <a:r>
                        <a:rPr lang="en-US" altLang="ja-JP" sz="1200" b="0" u="none" dirty="0">
                          <a:solidFill>
                            <a:schemeClr val="tx1"/>
                          </a:solidFill>
                          <a:latin typeface="+mn-lt"/>
                          <a:ea typeface="+mn-ea"/>
                        </a:rPr>
                        <a:t>2021</a:t>
                      </a:r>
                      <a:r>
                        <a:rPr lang="ja-JP" altLang="en-US" sz="1200" b="0" u="none" dirty="0">
                          <a:solidFill>
                            <a:schemeClr val="tx1"/>
                          </a:solidFill>
                          <a:latin typeface="+mn-lt"/>
                          <a:ea typeface="+mn-ea"/>
                        </a:rPr>
                        <a:t>年度</a:t>
                      </a:r>
                    </a:p>
                    <a:p>
                      <a:pPr marL="72000" indent="-457200">
                        <a:lnSpc>
                          <a:spcPts val="1100"/>
                        </a:lnSpc>
                      </a:pPr>
                      <a:r>
                        <a:rPr lang="ja-JP" altLang="en-US" sz="1200" b="0" u="none" dirty="0">
                          <a:solidFill>
                            <a:schemeClr val="tx1"/>
                          </a:solidFill>
                          <a:latin typeface="+mn-lt"/>
                          <a:ea typeface="+mn-ea"/>
                        </a:rPr>
                        <a:t>　約</a:t>
                      </a:r>
                      <a:r>
                        <a:rPr lang="en-US" altLang="ja-JP" sz="1200" b="0" u="none" dirty="0">
                          <a:solidFill>
                            <a:schemeClr val="tx1"/>
                          </a:solidFill>
                          <a:latin typeface="+mn-lt"/>
                          <a:ea typeface="+mn-ea"/>
                        </a:rPr>
                        <a:t>140</a:t>
                      </a:r>
                      <a:r>
                        <a:rPr lang="ja-JP" altLang="en-US" sz="1200" b="0" u="none" dirty="0">
                          <a:solidFill>
                            <a:schemeClr val="tx1"/>
                          </a:solidFill>
                          <a:latin typeface="+mn-lt"/>
                          <a:ea typeface="+mn-ea"/>
                        </a:rPr>
                        <a:t>万人　　　　約</a:t>
                      </a:r>
                      <a:r>
                        <a:rPr lang="en-US" altLang="ja-JP" sz="1200" b="0" u="none" dirty="0">
                          <a:solidFill>
                            <a:schemeClr val="tx1"/>
                          </a:solidFill>
                          <a:latin typeface="+mn-lt"/>
                          <a:ea typeface="+mn-ea"/>
                        </a:rPr>
                        <a:t>391</a:t>
                      </a:r>
                      <a:r>
                        <a:rPr lang="ja-JP" altLang="en-US" sz="1200" b="0" u="none" dirty="0">
                          <a:solidFill>
                            <a:schemeClr val="tx1"/>
                          </a:solidFill>
                          <a:latin typeface="+mn-lt"/>
                          <a:ea typeface="+mn-ea"/>
                        </a:rPr>
                        <a:t>万人</a:t>
                      </a:r>
                    </a:p>
                    <a:p>
                      <a:pPr marL="72000" indent="-457200">
                        <a:lnSpc>
                          <a:spcPts val="1100"/>
                        </a:lnSpc>
                      </a:pPr>
                      <a:endParaRPr lang="ja-JP" altLang="en-US" sz="1200" b="0" u="none" dirty="0">
                        <a:solidFill>
                          <a:schemeClr val="tx1"/>
                        </a:solidFill>
                        <a:latin typeface="+mn-lt"/>
                        <a:ea typeface="+mn-ea"/>
                      </a:endParaRPr>
                    </a:p>
                    <a:p>
                      <a:pPr marL="72000" indent="-457200">
                        <a:lnSpc>
                          <a:spcPts val="1100"/>
                        </a:lnSpc>
                      </a:pPr>
                      <a:r>
                        <a:rPr lang="ja-JP" altLang="en-US" sz="1200" b="0" u="none" dirty="0">
                          <a:solidFill>
                            <a:schemeClr val="tx1"/>
                          </a:solidFill>
                          <a:latin typeface="+mn-lt"/>
                          <a:ea typeface="+mn-ea"/>
                        </a:rPr>
                        <a:t>・財政的効果</a:t>
                      </a:r>
                    </a:p>
                    <a:p>
                      <a:pPr marL="72000" indent="-457200">
                        <a:lnSpc>
                          <a:spcPts val="1100"/>
                        </a:lnSpc>
                      </a:pPr>
                      <a:r>
                        <a:rPr lang="ja-JP" altLang="en-US" sz="1200" b="0" u="none" dirty="0">
                          <a:solidFill>
                            <a:schemeClr val="tx1"/>
                          </a:solidFill>
                          <a:latin typeface="+mn-lt"/>
                          <a:ea typeface="+mn-ea"/>
                        </a:rPr>
                        <a:t>　　再整備費用の縮減</a:t>
                      </a:r>
                      <a:endParaRPr lang="en-US" altLang="ja-JP" sz="1200" b="0" u="none" dirty="0">
                        <a:solidFill>
                          <a:schemeClr val="tx1"/>
                        </a:solidFill>
                        <a:latin typeface="+mn-lt"/>
                        <a:ea typeface="+mn-ea"/>
                      </a:endParaRPr>
                    </a:p>
                    <a:p>
                      <a:pPr marL="72000" indent="-457200">
                        <a:lnSpc>
                          <a:spcPts val="1100"/>
                        </a:lnSpc>
                      </a:pPr>
                      <a:r>
                        <a:rPr lang="ja-JP" altLang="en-US" sz="1200" b="0" u="none" dirty="0">
                          <a:solidFill>
                            <a:schemeClr val="tx1"/>
                          </a:solidFill>
                          <a:latin typeface="+mn-lt"/>
                          <a:ea typeface="+mn-ea"/>
                        </a:rPr>
                        <a:t>　　（参考：民間事業者投資額</a:t>
                      </a:r>
                      <a:endParaRPr lang="en-US" altLang="ja-JP" sz="1200" b="0" u="none" dirty="0">
                        <a:solidFill>
                          <a:schemeClr val="tx1"/>
                        </a:solidFill>
                        <a:latin typeface="+mn-lt"/>
                        <a:ea typeface="+mn-ea"/>
                      </a:endParaRPr>
                    </a:p>
                    <a:p>
                      <a:pPr marL="72000" indent="-457200">
                        <a:lnSpc>
                          <a:spcPts val="1100"/>
                        </a:lnSpc>
                      </a:pPr>
                      <a:r>
                        <a:rPr lang="ja-JP" altLang="en-US" sz="1200" b="0" u="none" dirty="0">
                          <a:solidFill>
                            <a:schemeClr val="tx1"/>
                          </a:solidFill>
                          <a:latin typeface="+mn-lt"/>
                          <a:ea typeface="+mn-ea"/>
                        </a:rPr>
                        <a:t>　　　　　　　　　　約</a:t>
                      </a:r>
                      <a:r>
                        <a:rPr lang="en-US" altLang="ja-JP" sz="1200" b="0" u="none" dirty="0">
                          <a:solidFill>
                            <a:schemeClr val="tx1"/>
                          </a:solidFill>
                          <a:latin typeface="+mn-lt"/>
                          <a:ea typeface="+mn-ea"/>
                        </a:rPr>
                        <a:t>16</a:t>
                      </a:r>
                      <a:r>
                        <a:rPr lang="ja-JP" altLang="en-US" sz="1200" b="0" u="none" dirty="0">
                          <a:solidFill>
                            <a:schemeClr val="tx1"/>
                          </a:solidFill>
                          <a:latin typeface="+mn-lt"/>
                          <a:ea typeface="+mn-ea"/>
                        </a:rPr>
                        <a:t>億円）</a:t>
                      </a:r>
                    </a:p>
                    <a:p>
                      <a:pPr marL="72000" indent="-457200">
                        <a:lnSpc>
                          <a:spcPts val="1100"/>
                        </a:lnSpc>
                      </a:pPr>
                      <a:endParaRPr lang="ja-JP" altLang="en-US" sz="1200" b="0" u="none" dirty="0">
                        <a:solidFill>
                          <a:schemeClr val="tx1"/>
                        </a:solidFill>
                        <a:latin typeface="+mn-lt"/>
                        <a:ea typeface="+mn-ea"/>
                      </a:endParaRPr>
                    </a:p>
                    <a:p>
                      <a:pPr marL="72000" indent="-457200">
                        <a:lnSpc>
                          <a:spcPts val="1100"/>
                        </a:lnSpc>
                      </a:pPr>
                      <a:r>
                        <a:rPr lang="ja-JP" altLang="en-US" sz="1200" b="0" u="none" dirty="0">
                          <a:solidFill>
                            <a:schemeClr val="tx1"/>
                          </a:solidFill>
                          <a:latin typeface="+mn-lt"/>
                          <a:ea typeface="+mn-ea"/>
                        </a:rPr>
                        <a:t>　　公園使用料収入の確保</a:t>
                      </a:r>
                      <a:endParaRPr lang="en-US" altLang="ja-JP" sz="1200" b="0" u="none" dirty="0">
                        <a:solidFill>
                          <a:schemeClr val="tx1"/>
                        </a:solidFill>
                        <a:latin typeface="+mn-lt"/>
                        <a:ea typeface="+mn-ea"/>
                      </a:endParaRPr>
                    </a:p>
                    <a:p>
                      <a:pPr marL="72000" indent="-457200">
                        <a:lnSpc>
                          <a:spcPts val="1100"/>
                        </a:lnSpc>
                      </a:pPr>
                      <a:r>
                        <a:rPr lang="ja-JP" altLang="en-US" sz="1200" b="0" u="none" dirty="0">
                          <a:solidFill>
                            <a:schemeClr val="tx1"/>
                          </a:solidFill>
                          <a:latin typeface="+mn-lt"/>
                          <a:ea typeface="+mn-ea"/>
                        </a:rPr>
                        <a:t>　　</a:t>
                      </a:r>
                      <a:r>
                        <a:rPr lang="en-US" altLang="ja-JP" sz="1050" b="0" u="none" dirty="0">
                          <a:solidFill>
                            <a:schemeClr val="tx1"/>
                          </a:solidFill>
                          <a:latin typeface="+mn-lt"/>
                          <a:ea typeface="+mn-ea"/>
                        </a:rPr>
                        <a:t>※</a:t>
                      </a:r>
                      <a:r>
                        <a:rPr lang="ja-JP" altLang="en-US" sz="1050" b="0" u="none" dirty="0">
                          <a:solidFill>
                            <a:schemeClr val="tx1"/>
                          </a:solidFill>
                          <a:latin typeface="+mn-lt"/>
                          <a:ea typeface="+mn-ea"/>
                        </a:rPr>
                        <a:t>イベントによる収入を除く</a:t>
                      </a:r>
                    </a:p>
                    <a:p>
                      <a:pPr marL="72000" indent="-457200">
                        <a:lnSpc>
                          <a:spcPts val="1100"/>
                        </a:lnSpc>
                      </a:pPr>
                      <a:r>
                        <a:rPr lang="ja-JP" altLang="en-US" sz="1200" b="0" u="none" dirty="0">
                          <a:solidFill>
                            <a:schemeClr val="tx1"/>
                          </a:solidFill>
                          <a:latin typeface="+mn-lt"/>
                          <a:ea typeface="+mn-ea"/>
                        </a:rPr>
                        <a:t>　　　　　　　（</a:t>
                      </a:r>
                      <a:r>
                        <a:rPr lang="en-US" altLang="ja-JP" sz="1200" b="0" u="none" dirty="0">
                          <a:solidFill>
                            <a:schemeClr val="tx1"/>
                          </a:solidFill>
                          <a:latin typeface="+mn-lt"/>
                          <a:ea typeface="+mn-ea"/>
                        </a:rPr>
                        <a:t>0→4,000</a:t>
                      </a:r>
                      <a:r>
                        <a:rPr lang="ja-JP" altLang="en-US" sz="1200" b="0" u="none" dirty="0">
                          <a:solidFill>
                            <a:schemeClr val="tx1"/>
                          </a:solidFill>
                          <a:latin typeface="+mn-lt"/>
                          <a:ea typeface="+mn-ea"/>
                        </a:rPr>
                        <a:t>万円）</a:t>
                      </a:r>
                    </a:p>
                    <a:p>
                      <a:pPr marL="72000" indent="-457200">
                        <a:lnSpc>
                          <a:spcPts val="1100"/>
                        </a:lnSpc>
                      </a:pPr>
                      <a:r>
                        <a:rPr lang="ja-JP" altLang="en-US" sz="1200" b="0" u="none" dirty="0">
                          <a:solidFill>
                            <a:schemeClr val="tx1"/>
                          </a:solidFill>
                          <a:latin typeface="+mn-lt"/>
                          <a:ea typeface="+mn-ea"/>
                        </a:rPr>
                        <a:t>　　　　　　　　　</a:t>
                      </a:r>
                    </a:p>
                    <a:p>
                      <a:pPr marL="72000" indent="-457200">
                        <a:lnSpc>
                          <a:spcPts val="1100"/>
                        </a:lnSpc>
                      </a:pPr>
                      <a:r>
                        <a:rPr lang="ja-JP" altLang="en-US" sz="1200" b="0" u="none" dirty="0">
                          <a:solidFill>
                            <a:schemeClr val="tx1"/>
                          </a:solidFill>
                          <a:latin typeface="+mn-lt"/>
                          <a:ea typeface="+mn-ea"/>
                        </a:rPr>
                        <a:t>　　運営維持管理費用の縮減</a:t>
                      </a:r>
                    </a:p>
                    <a:p>
                      <a:pPr marL="72000" indent="-457200">
                        <a:lnSpc>
                          <a:spcPts val="1100"/>
                        </a:lnSpc>
                      </a:pPr>
                      <a:r>
                        <a:rPr lang="ja-JP" altLang="en-US" sz="1200" b="0" u="none" dirty="0">
                          <a:solidFill>
                            <a:schemeClr val="tx1"/>
                          </a:solidFill>
                          <a:latin typeface="+mn-lt"/>
                          <a:ea typeface="+mn-ea"/>
                        </a:rPr>
                        <a:t>　　　　　　（</a:t>
                      </a:r>
                      <a:r>
                        <a:rPr lang="en-US" altLang="ja-JP" sz="1200" b="0" u="none" dirty="0">
                          <a:solidFill>
                            <a:schemeClr val="tx1"/>
                          </a:solidFill>
                          <a:latin typeface="+mn-lt"/>
                          <a:ea typeface="+mn-ea"/>
                        </a:rPr>
                        <a:t>3,700→700</a:t>
                      </a:r>
                      <a:r>
                        <a:rPr lang="ja-JP" altLang="en-US" sz="1200" b="0" u="none" dirty="0">
                          <a:solidFill>
                            <a:schemeClr val="tx1"/>
                          </a:solidFill>
                          <a:latin typeface="+mn-lt"/>
                          <a:ea typeface="+mn-ea"/>
                        </a:rPr>
                        <a:t>万円）</a:t>
                      </a:r>
                    </a:p>
                    <a:p>
                      <a:pPr marL="72000" indent="-457200">
                        <a:lnSpc>
                          <a:spcPts val="1100"/>
                        </a:lnSpc>
                      </a:pPr>
                      <a:endParaRPr lang="ja-JP" altLang="en-US" sz="1200" b="0" u="none" dirty="0">
                        <a:solidFill>
                          <a:schemeClr val="tx1"/>
                        </a:solidFill>
                        <a:latin typeface="+mn-lt"/>
                        <a:ea typeface="+mn-ea"/>
                      </a:endParaRPr>
                    </a:p>
                  </a:txBody>
                  <a:tcPr marR="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r h="1636362">
                <a:tc>
                  <a:txBody>
                    <a:bodyPr/>
                    <a:lstStyle/>
                    <a:p>
                      <a:pPr marL="72000" indent="-457200">
                        <a:lnSpc>
                          <a:spcPts val="1100"/>
                        </a:lnSpc>
                      </a:pPr>
                      <a:r>
                        <a:rPr lang="en-US" altLang="ja-JP" sz="1200" u="none" dirty="0">
                          <a:solidFill>
                            <a:schemeClr val="tx1"/>
                          </a:solidFill>
                          <a:latin typeface="+mn-lt"/>
                          <a:ea typeface="+mn-ea"/>
                        </a:rPr>
                        <a:t>&lt;</a:t>
                      </a:r>
                      <a:r>
                        <a:rPr lang="ja-JP" altLang="en-US" sz="1200" u="none" dirty="0">
                          <a:solidFill>
                            <a:schemeClr val="tx1"/>
                          </a:solidFill>
                          <a:latin typeface="+mn-lt"/>
                          <a:ea typeface="+mn-ea"/>
                        </a:rPr>
                        <a:t>ゲートエリア</a:t>
                      </a:r>
                      <a:r>
                        <a:rPr lang="en-US" altLang="ja-JP" sz="1200" u="none" dirty="0">
                          <a:solidFill>
                            <a:schemeClr val="tx1"/>
                          </a:solidFill>
                          <a:latin typeface="+mn-lt"/>
                          <a:ea typeface="+mn-ea"/>
                        </a:rPr>
                        <a:t>&gt;</a:t>
                      </a:r>
                    </a:p>
                    <a:p>
                      <a:pPr marL="72000" indent="-457200">
                        <a:lnSpc>
                          <a:spcPts val="1100"/>
                        </a:lnSpc>
                      </a:pPr>
                      <a:endParaRPr lang="en-US" altLang="ja-JP" sz="1200" u="none" dirty="0">
                        <a:solidFill>
                          <a:schemeClr val="tx1"/>
                        </a:solidFill>
                        <a:latin typeface="+mn-lt"/>
                        <a:ea typeface="+mn-ea"/>
                      </a:endParaRPr>
                    </a:p>
                    <a:p>
                      <a:pPr marL="72000" indent="-457200">
                        <a:lnSpc>
                          <a:spcPts val="1100"/>
                        </a:lnSpc>
                      </a:pPr>
                      <a:r>
                        <a:rPr lang="ja-JP" altLang="en-US" sz="1200" u="none" dirty="0">
                          <a:solidFill>
                            <a:schemeClr val="tx1"/>
                          </a:solidFill>
                          <a:latin typeface="+mn-lt"/>
                          <a:ea typeface="+mn-ea"/>
                        </a:rPr>
                        <a:t>・既存施設の老朽化等によって閉鎖している大規模なエリア（てんしばゲートエリア）が存在。</a:t>
                      </a:r>
                    </a:p>
                    <a:p>
                      <a:pPr marL="72000" indent="-457200">
                        <a:lnSpc>
                          <a:spcPts val="1100"/>
                        </a:lnSpc>
                      </a:pPr>
                      <a:endParaRPr lang="ja-JP" altLang="en-US" sz="1200" u="none" dirty="0">
                        <a:solidFill>
                          <a:schemeClr val="tx1"/>
                        </a:solidFill>
                        <a:latin typeface="+mn-lt"/>
                        <a:ea typeface="+mn-ea"/>
                      </a:endParaRPr>
                    </a:p>
                    <a:p>
                      <a:pPr marL="72000" indent="-457200">
                        <a:lnSpc>
                          <a:spcPts val="1100"/>
                        </a:lnSpc>
                      </a:pPr>
                      <a:r>
                        <a:rPr lang="ja-JP" altLang="en-US" sz="1200" u="none" dirty="0">
                          <a:solidFill>
                            <a:schemeClr val="tx1"/>
                          </a:solidFill>
                          <a:latin typeface="+mn-lt"/>
                          <a:ea typeface="+mn-ea"/>
                        </a:rPr>
                        <a:t>・老朽化した既存売店等のリニューアルとともに園内サービスの質や機能の抜本的な改善を図っていくことが課題。</a:t>
                      </a:r>
                      <a:endParaRPr lang="en-US" altLang="ja-JP" sz="1200" u="none" dirty="0">
                        <a:solidFill>
                          <a:schemeClr val="tx1"/>
                        </a:solidFill>
                        <a:latin typeface="+mn-lt"/>
                        <a:ea typeface="+mn-ea"/>
                      </a:endParaRPr>
                    </a:p>
                    <a:p>
                      <a:pPr marL="72000" indent="-457200">
                        <a:lnSpc>
                          <a:spcPts val="1100"/>
                        </a:lnSpc>
                      </a:pPr>
                      <a:endParaRPr lang="ja-JP" altLang="en-US" sz="1200" u="none" dirty="0">
                        <a:solidFill>
                          <a:schemeClr val="tx1"/>
                        </a:solidFill>
                        <a:latin typeface="+mn-lt"/>
                        <a:ea typeface="+mn-ea"/>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72000" indent="-457200">
                        <a:lnSpc>
                          <a:spcPts val="1100"/>
                        </a:lnSpc>
                      </a:pPr>
                      <a:endParaRPr lang="en-US" altLang="ja-JP" sz="1200" dirty="0">
                        <a:solidFill>
                          <a:schemeClr val="tx1"/>
                        </a:solidFill>
                        <a:latin typeface="+mn-lt"/>
                        <a:ea typeface="+mn-ea"/>
                      </a:endParaRPr>
                    </a:p>
                    <a:p>
                      <a:pPr marL="72000" indent="-457200">
                        <a:lnSpc>
                          <a:spcPts val="1100"/>
                        </a:lnSpc>
                      </a:pPr>
                      <a:endParaRPr lang="en-US" altLang="ja-JP" sz="1200" dirty="0">
                        <a:solidFill>
                          <a:schemeClr val="tx1"/>
                        </a:solidFill>
                        <a:latin typeface="+mn-lt"/>
                        <a:ea typeface="+mn-ea"/>
                      </a:endParaRPr>
                    </a:p>
                    <a:p>
                      <a:pPr marL="72000" indent="-457200">
                        <a:lnSpc>
                          <a:spcPts val="1100"/>
                        </a:lnSpc>
                      </a:pPr>
                      <a:r>
                        <a:rPr lang="ja-JP" altLang="en-US" sz="1200" dirty="0">
                          <a:solidFill>
                            <a:schemeClr val="tx1"/>
                          </a:solidFill>
                          <a:latin typeface="+mn-lt"/>
                          <a:ea typeface="+mn-ea"/>
                        </a:rPr>
                        <a:t>・官民連携による動物園ゲートエリア再整備・魅力向上。</a:t>
                      </a:r>
                    </a:p>
                    <a:p>
                      <a:pPr marL="72000" indent="-457200">
                        <a:lnSpc>
                          <a:spcPts val="1100"/>
                        </a:lnSpc>
                      </a:pPr>
                      <a:endParaRPr lang="ja-JP" altLang="en-US" sz="1200" dirty="0">
                        <a:solidFill>
                          <a:schemeClr val="tx1"/>
                        </a:solidFill>
                        <a:latin typeface="+mn-lt"/>
                        <a:ea typeface="+mn-ea"/>
                      </a:endParaRPr>
                    </a:p>
                    <a:p>
                      <a:pPr marL="72000" indent="-457200">
                        <a:lnSpc>
                          <a:spcPts val="1100"/>
                        </a:lnSpc>
                      </a:pPr>
                      <a:r>
                        <a:rPr lang="ja-JP" altLang="en-US" sz="1200" dirty="0">
                          <a:solidFill>
                            <a:schemeClr val="tx1"/>
                          </a:solidFill>
                          <a:latin typeface="+mn-lt"/>
                          <a:ea typeface="+mn-ea"/>
                        </a:rPr>
                        <a:t>・動物園の飲食・物販サービスの質・機能の抜本的な改善。</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72000" indent="-457200">
                        <a:lnSpc>
                          <a:spcPts val="1100"/>
                        </a:lnSpc>
                      </a:pPr>
                      <a:endParaRPr lang="en-US" altLang="ja-JP" sz="1200" dirty="0">
                        <a:solidFill>
                          <a:schemeClr val="tx1"/>
                        </a:solidFill>
                        <a:latin typeface="+mn-lt"/>
                        <a:ea typeface="+mn-ea"/>
                      </a:endParaRPr>
                    </a:p>
                    <a:p>
                      <a:pPr marL="72000" indent="-457200">
                        <a:lnSpc>
                          <a:spcPts val="1100"/>
                        </a:lnSpc>
                      </a:pPr>
                      <a:endParaRPr lang="ja-JP" altLang="en-US" sz="1200" dirty="0">
                        <a:solidFill>
                          <a:schemeClr val="tx1"/>
                        </a:solidFill>
                        <a:latin typeface="+mn-lt"/>
                        <a:ea typeface="+mn-ea"/>
                      </a:endParaRPr>
                    </a:p>
                    <a:p>
                      <a:pPr marL="72000" indent="-457200">
                        <a:lnSpc>
                          <a:spcPts val="1100"/>
                        </a:lnSpc>
                      </a:pPr>
                      <a:r>
                        <a:rPr lang="ja-JP" altLang="en-US" sz="1200" dirty="0">
                          <a:solidFill>
                            <a:schemeClr val="tx1"/>
                          </a:solidFill>
                          <a:latin typeface="+mn-lt"/>
                          <a:ea typeface="+mn-ea"/>
                        </a:rPr>
                        <a:t>・民間事業者の投資によるてんしばゲートエリアの再整備、運営管理、動物園の飲食・物販等サービス事業を包括的に実施。</a:t>
                      </a:r>
                      <a:endParaRPr lang="en-US" altLang="ja-JP" sz="1200" dirty="0">
                        <a:solidFill>
                          <a:schemeClr val="tx1"/>
                        </a:solidFill>
                        <a:latin typeface="+mn-lt"/>
                        <a:ea typeface="+mn-ea"/>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72000" indent="-457200">
                        <a:lnSpc>
                          <a:spcPts val="1100"/>
                        </a:lnSpc>
                      </a:pPr>
                      <a:endParaRPr lang="ja-JP" altLang="en-US" sz="1200" b="0" u="none" dirty="0">
                        <a:solidFill>
                          <a:schemeClr val="tx1"/>
                        </a:solidFill>
                        <a:latin typeface="+mn-lt"/>
                        <a:ea typeface="+mn-ea"/>
                      </a:endParaRPr>
                    </a:p>
                  </a:txBody>
                  <a:tcPr marR="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3"/>
                  </a:ext>
                </a:extLst>
              </a:tr>
            </a:tbl>
          </a:graphicData>
        </a:graphic>
      </p:graphicFrame>
      <p:sp>
        <p:nvSpPr>
          <p:cNvPr id="16" name="正方形/長方形 15"/>
          <p:cNvSpPr/>
          <p:nvPr/>
        </p:nvSpPr>
        <p:spPr>
          <a:xfrm>
            <a:off x="131254" y="868207"/>
            <a:ext cx="9170828" cy="303536"/>
          </a:xfrm>
          <a:prstGeom prst="rect">
            <a:avLst/>
          </a:prstGeom>
        </p:spPr>
        <p:txBody>
          <a:bodyPr wrap="square" lIns="36000" tIns="36000" rIns="36000" bIns="36000">
            <a:spAutoFit/>
          </a:bodyPr>
          <a:lstStyle/>
          <a:p>
            <a:r>
              <a:rPr lang="ja-JP" altLang="en-US" sz="1500" dirty="0">
                <a:latin typeface="BIZ UDゴシック" panose="020B0400000000000000" pitchFamily="49" charset="-128"/>
                <a:ea typeface="BIZ UDゴシック" panose="020B0400000000000000" pitchFamily="49" charset="-128"/>
              </a:rPr>
              <a:t>➀天王寺公園エントランスエリア（愛称：てんしば）</a:t>
            </a:r>
          </a:p>
        </p:txBody>
      </p:sp>
      <p:sp>
        <p:nvSpPr>
          <p:cNvPr id="8" name="テキスト ボックス 7"/>
          <p:cNvSpPr txBox="1"/>
          <p:nvPr/>
        </p:nvSpPr>
        <p:spPr>
          <a:xfrm>
            <a:off x="0" y="0"/>
            <a:ext cx="9144000" cy="769441"/>
          </a:xfrm>
          <a:prstGeom prst="rect">
            <a:avLst/>
          </a:prstGeom>
          <a:solidFill>
            <a:srgbClr val="0070C0"/>
          </a:solidFill>
        </p:spPr>
        <p:txBody>
          <a:bodyPr wrap="square" rtlCol="0">
            <a:spAutoFit/>
          </a:bodyPr>
          <a:lstStyle/>
          <a:p>
            <a:r>
              <a:rPr lang="en-US" altLang="ja-JP" sz="2400" b="1" u="sng" dirty="0">
                <a:solidFill>
                  <a:schemeClr val="bg1"/>
                </a:solidFill>
                <a:latin typeface="BIZ UDゴシック" panose="020B0400000000000000" pitchFamily="49" charset="-128"/>
                <a:ea typeface="BIZ UDゴシック" panose="020B0400000000000000" pitchFamily="49" charset="-128"/>
              </a:rPr>
              <a:t>Ⅱ【</a:t>
            </a:r>
            <a:r>
              <a:rPr lang="ja-JP" altLang="en-US" sz="2400" b="1" u="sng" dirty="0">
                <a:solidFill>
                  <a:schemeClr val="bg1"/>
                </a:solidFill>
                <a:latin typeface="BIZ UDゴシック" panose="020B0400000000000000" pitchFamily="49" charset="-128"/>
                <a:ea typeface="BIZ UDゴシック" panose="020B0400000000000000" pitchFamily="49" charset="-128"/>
              </a:rPr>
              <a:t>公民連携の推進</a:t>
            </a:r>
            <a:r>
              <a:rPr lang="en-US" altLang="ja-JP" sz="2000" b="1" u="sng" dirty="0">
                <a:solidFill>
                  <a:schemeClr val="bg1"/>
                </a:solidFill>
                <a:latin typeface="BIZ UDゴシック" panose="020B0400000000000000" pitchFamily="49" charset="-128"/>
                <a:ea typeface="BIZ UDゴシック" panose="020B0400000000000000" pitchFamily="49" charset="-128"/>
              </a:rPr>
              <a:t>】</a:t>
            </a:r>
            <a:r>
              <a:rPr lang="ja-JP" altLang="en-US" sz="2000" b="1" u="sng" dirty="0" smtClean="0">
                <a:solidFill>
                  <a:schemeClr val="bg1"/>
                </a:solidFill>
                <a:latin typeface="BIZ UDゴシック" panose="020B0400000000000000" pitchFamily="49" charset="-128"/>
                <a:ea typeface="BIZ UDゴシック" panose="020B0400000000000000" pitchFamily="49" charset="-128"/>
              </a:rPr>
              <a:t>（</a:t>
            </a:r>
            <a:r>
              <a:rPr lang="en-US" altLang="ja-JP" sz="2000" b="1" u="sng" dirty="0" smtClean="0">
                <a:solidFill>
                  <a:schemeClr val="bg1"/>
                </a:solidFill>
                <a:latin typeface="BIZ UDゴシック" panose="020B0400000000000000" pitchFamily="49" charset="-128"/>
                <a:ea typeface="BIZ UDゴシック" panose="020B0400000000000000" pitchFamily="49" charset="-128"/>
              </a:rPr>
              <a:t>14</a:t>
            </a:r>
            <a:r>
              <a:rPr lang="ja-JP" altLang="en-US" sz="2000" b="1" u="sng" dirty="0" smtClean="0">
                <a:solidFill>
                  <a:schemeClr val="bg1"/>
                </a:solidFill>
                <a:latin typeface="BIZ UDゴシック" panose="020B0400000000000000" pitchFamily="49" charset="-128"/>
                <a:ea typeface="BIZ UDゴシック" panose="020B0400000000000000" pitchFamily="49" charset="-128"/>
              </a:rPr>
              <a:t>）</a:t>
            </a:r>
            <a:r>
              <a:rPr lang="ja-JP" altLang="en-US" sz="2000" b="1" u="sng" dirty="0">
                <a:solidFill>
                  <a:schemeClr val="bg1"/>
                </a:solidFill>
                <a:latin typeface="BIZ UDゴシック" panose="020B0400000000000000" pitchFamily="49" charset="-128"/>
                <a:ea typeface="BIZ UDゴシック" panose="020B0400000000000000" pitchFamily="49" charset="-128"/>
              </a:rPr>
              <a:t>天王寺公園ｴﾝﾄﾗﾝｽｴﾘｱ（愛称：てんしば）・</a:t>
            </a:r>
            <a:endParaRPr lang="en-US" altLang="ja-JP" sz="2000" b="1" dirty="0">
              <a:solidFill>
                <a:schemeClr val="bg1"/>
              </a:solidFill>
              <a:latin typeface="BIZ UDゴシック" panose="020B0400000000000000" pitchFamily="49" charset="-128"/>
              <a:ea typeface="BIZ UDゴシック" panose="020B0400000000000000" pitchFamily="49" charset="-128"/>
            </a:endParaRPr>
          </a:p>
          <a:p>
            <a:r>
              <a:rPr lang="ja-JP" altLang="en-US" sz="2000" b="1" dirty="0">
                <a:solidFill>
                  <a:schemeClr val="bg1"/>
                </a:solidFill>
                <a:latin typeface="BIZ UDゴシック" panose="020B0400000000000000" pitchFamily="49" charset="-128"/>
                <a:ea typeface="BIZ UDゴシック" panose="020B0400000000000000" pitchFamily="49" charset="-128"/>
              </a:rPr>
              <a:t>　　　　　　　　　　　　　　　</a:t>
            </a:r>
            <a:r>
              <a:rPr lang="ja-JP" altLang="en-US" sz="2000" b="1" u="sng" dirty="0">
                <a:solidFill>
                  <a:schemeClr val="bg1"/>
                </a:solidFill>
                <a:latin typeface="BIZ UDゴシック" panose="020B0400000000000000" pitchFamily="49" charset="-128"/>
                <a:ea typeface="BIZ UDゴシック" panose="020B0400000000000000" pitchFamily="49" charset="-128"/>
              </a:rPr>
              <a:t>大阪城公園</a:t>
            </a:r>
            <a:r>
              <a:rPr lang="en-US" altLang="ja-JP" sz="2000" b="1" u="sng" dirty="0">
                <a:solidFill>
                  <a:schemeClr val="bg1"/>
                </a:solidFill>
                <a:latin typeface="BIZ UDゴシック" panose="020B0400000000000000" pitchFamily="49" charset="-128"/>
                <a:ea typeface="BIZ UDゴシック" panose="020B0400000000000000" pitchFamily="49" charset="-128"/>
              </a:rPr>
              <a:t>PMO</a:t>
            </a:r>
            <a:r>
              <a:rPr lang="ja-JP" altLang="en-US" sz="2000" b="1" u="sng" dirty="0">
                <a:solidFill>
                  <a:schemeClr val="bg1"/>
                </a:solidFill>
                <a:latin typeface="BIZ UDゴシック" panose="020B0400000000000000" pitchFamily="49" charset="-128"/>
                <a:ea typeface="BIZ UDゴシック" panose="020B0400000000000000" pitchFamily="49" charset="-128"/>
              </a:rPr>
              <a:t>・難波宮跡公園</a:t>
            </a:r>
          </a:p>
        </p:txBody>
      </p:sp>
      <p:sp>
        <p:nvSpPr>
          <p:cNvPr id="6" name="二等辺三角形 5"/>
          <p:cNvSpPr/>
          <p:nvPr/>
        </p:nvSpPr>
        <p:spPr>
          <a:xfrm rot="5400000">
            <a:off x="7675223" y="2850257"/>
            <a:ext cx="288000" cy="72008"/>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163</a:t>
            </a:fld>
            <a:endParaRPr lang="ja-JP" altLang="en-US"/>
          </a:p>
        </p:txBody>
      </p:sp>
    </p:spTree>
    <p:extLst>
      <p:ext uri="{BB962C8B-B14F-4D97-AF65-F5344CB8AC3E}">
        <p14:creationId xmlns:p14="http://schemas.microsoft.com/office/powerpoint/2010/main" val="3275707033"/>
      </p:ext>
    </p:extLst>
  </p:cSld>
  <p:clrMapOvr>
    <a:masterClrMapping/>
  </p:clrMapOvr>
</p:sld>
</file>

<file path=ppt/slides/slide1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 name="正方形/長方形 28"/>
          <p:cNvSpPr/>
          <p:nvPr/>
        </p:nvSpPr>
        <p:spPr>
          <a:xfrm>
            <a:off x="5561673" y="3841422"/>
            <a:ext cx="3066533" cy="1700491"/>
          </a:xfrm>
          <a:prstGeom prst="rect">
            <a:avLst/>
          </a:prstGeom>
          <a:solidFill>
            <a:srgbClr val="66FFFF">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2" name="正方形/長方形 1"/>
          <p:cNvSpPr/>
          <p:nvPr/>
        </p:nvSpPr>
        <p:spPr>
          <a:xfrm>
            <a:off x="2549860" y="3688828"/>
            <a:ext cx="2166156" cy="2199494"/>
          </a:xfrm>
          <a:prstGeom prst="rect">
            <a:avLst/>
          </a:prstGeom>
          <a:solidFill>
            <a:srgbClr val="66FFFF">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pic>
        <p:nvPicPr>
          <p:cNvPr id="5" name="図 4"/>
          <p:cNvPicPr>
            <a:picLocks noChangeAspect="1"/>
          </p:cNvPicPr>
          <p:nvPr/>
        </p:nvPicPr>
        <p:blipFill>
          <a:blip r:embed="rId3"/>
          <a:stretch>
            <a:fillRect/>
          </a:stretch>
        </p:blipFill>
        <p:spPr>
          <a:xfrm>
            <a:off x="461901" y="3274621"/>
            <a:ext cx="8681456" cy="2609314"/>
          </a:xfrm>
          <a:prstGeom prst="rect">
            <a:avLst/>
          </a:prstGeom>
        </p:spPr>
      </p:pic>
      <p:sp>
        <p:nvSpPr>
          <p:cNvPr id="3" name="正方形/長方形 2"/>
          <p:cNvSpPr/>
          <p:nvPr/>
        </p:nvSpPr>
        <p:spPr>
          <a:xfrm>
            <a:off x="251521" y="251356"/>
            <a:ext cx="5976665" cy="369332"/>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srgbClr val="000000"/>
                </a:solidFill>
                <a:effectLst/>
                <a:uLnTx/>
                <a:uFillTx/>
                <a:latin typeface="Calibri"/>
                <a:ea typeface="ＭＳ Ｐゴシック" panose="020B0600070205080204" pitchFamily="50" charset="-128"/>
                <a:cs typeface="+mn-cs"/>
              </a:rPr>
              <a:t>天王寺公園　エントランスエリア魅力創出・管理運営事業</a:t>
            </a:r>
          </a:p>
        </p:txBody>
      </p:sp>
      <p:cxnSp>
        <p:nvCxnSpPr>
          <p:cNvPr id="4" name="直線コネクタ 3"/>
          <p:cNvCxnSpPr/>
          <p:nvPr/>
        </p:nvCxnSpPr>
        <p:spPr>
          <a:xfrm>
            <a:off x="245949" y="620688"/>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8" name="テキスト ボックス 7"/>
          <p:cNvSpPr txBox="1"/>
          <p:nvPr/>
        </p:nvSpPr>
        <p:spPr>
          <a:xfrm>
            <a:off x="508007" y="5661250"/>
            <a:ext cx="3836136" cy="1015663"/>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（参考）</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エントランスエリア</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u"/>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無料化：</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2015.4.1</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u"/>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再整備工事のため閉鎖：</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2015.4.1</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2015.9.30</a:t>
            </a:r>
          </a:p>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u"/>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リニューアルオープン：</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2015.10.1</a:t>
            </a:r>
          </a:p>
        </p:txBody>
      </p:sp>
      <p:pic>
        <p:nvPicPr>
          <p:cNvPr id="10" name="Picture 2"/>
          <p:cNvPicPr>
            <a:picLocks noChangeAspect="1" noChangeArrowheads="1"/>
          </p:cNvPicPr>
          <p:nvPr/>
        </p:nvPicPr>
        <p:blipFill rotWithShape="1">
          <a:blip r:embed="rId4" cstate="print">
            <a:extLst>
              <a:ext uri="{28A0092B-C50C-407E-A947-70E740481C1C}">
                <a14:useLocalDpi xmlns:a14="http://schemas.microsoft.com/office/drawing/2010/main"/>
              </a:ext>
            </a:extLst>
          </a:blip>
          <a:srcRect/>
          <a:stretch/>
        </p:blipFill>
        <p:spPr bwMode="auto">
          <a:xfrm>
            <a:off x="971600" y="1048934"/>
            <a:ext cx="2925860" cy="1944000"/>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1" name="二等辺三角形 10"/>
          <p:cNvSpPr/>
          <p:nvPr/>
        </p:nvSpPr>
        <p:spPr>
          <a:xfrm rot="5400000">
            <a:off x="4220856" y="1698908"/>
            <a:ext cx="648072" cy="576064"/>
          </a:xfrm>
          <a:prstGeom prst="triangle">
            <a:avLst/>
          </a:prstGeom>
          <a:solidFill>
            <a:srgbClr val="FF339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endParaRPr>
          </a:p>
        </p:txBody>
      </p:sp>
      <p:sp>
        <p:nvSpPr>
          <p:cNvPr id="12" name="テキスト ボックス 11"/>
          <p:cNvSpPr txBox="1"/>
          <p:nvPr/>
        </p:nvSpPr>
        <p:spPr>
          <a:xfrm>
            <a:off x="5834716" y="711223"/>
            <a:ext cx="1656184"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HGPｺﾞｼｯｸE" panose="020B0900000000000000" pitchFamily="50" charset="-128"/>
                <a:ea typeface="HGPｺﾞｼｯｸE" panose="020B0900000000000000" pitchFamily="50" charset="-128"/>
                <a:cs typeface="+mn-cs"/>
              </a:rPr>
              <a:t>リニューアル後</a:t>
            </a:r>
          </a:p>
        </p:txBody>
      </p:sp>
      <p:sp>
        <p:nvSpPr>
          <p:cNvPr id="13" name="テキスト ボックス 12"/>
          <p:cNvSpPr txBox="1"/>
          <p:nvPr/>
        </p:nvSpPr>
        <p:spPr>
          <a:xfrm>
            <a:off x="1512948" y="711223"/>
            <a:ext cx="1656184"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HGPｺﾞｼｯｸE" panose="020B0900000000000000" pitchFamily="50" charset="-128"/>
                <a:ea typeface="HGPｺﾞｼｯｸE" panose="020B0900000000000000" pitchFamily="50" charset="-128"/>
                <a:cs typeface="+mn-cs"/>
              </a:rPr>
              <a:t>リニューアル前</a:t>
            </a:r>
          </a:p>
        </p:txBody>
      </p:sp>
      <p:pic>
        <p:nvPicPr>
          <p:cNvPr id="14" name="図 13"/>
          <p:cNvPicPr>
            <a:picLocks noChangeAspect="1"/>
          </p:cNvPicPr>
          <p:nvPr/>
        </p:nvPicPr>
        <p:blipFill rotWithShape="1">
          <a:blip r:embed="rId5" cstate="screen">
            <a:extLst>
              <a:ext uri="{28A0092B-C50C-407E-A947-70E740481C1C}">
                <a14:useLocalDpi xmlns:a14="http://schemas.microsoft.com/office/drawing/2010/main"/>
              </a:ext>
            </a:extLst>
          </a:blip>
          <a:srcRect/>
          <a:stretch/>
        </p:blipFill>
        <p:spPr>
          <a:xfrm>
            <a:off x="5078632" y="1048936"/>
            <a:ext cx="3024336" cy="1957966"/>
          </a:xfrm>
          <a:prstGeom prst="rect">
            <a:avLst/>
          </a:prstGeom>
          <a:ln w="3175">
            <a:solidFill>
              <a:schemeClr val="tx1"/>
            </a:solidFill>
          </a:ln>
        </p:spPr>
      </p:pic>
      <p:sp>
        <p:nvSpPr>
          <p:cNvPr id="17" name="正方形/長方形 16"/>
          <p:cNvSpPr/>
          <p:nvPr/>
        </p:nvSpPr>
        <p:spPr>
          <a:xfrm>
            <a:off x="6694592" y="4890372"/>
            <a:ext cx="963725" cy="230832"/>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dirty="0">
                <a:ln>
                  <a:noFill/>
                </a:ln>
                <a:solidFill>
                  <a:srgbClr val="FF3399"/>
                </a:solidFill>
                <a:effectLst/>
                <a:uLnTx/>
                <a:uFillTx/>
                <a:latin typeface="Calibri"/>
                <a:ea typeface="ＭＳ Ｐゴシック" panose="020B0600070205080204" pitchFamily="50" charset="-128"/>
                <a:cs typeface="+mn-cs"/>
              </a:rPr>
              <a:t>30,000</a:t>
            </a:r>
            <a:r>
              <a:rPr kumimoji="1" lang="ja-JP" altLang="en-US" sz="900" b="0" i="0" u="none" strike="noStrike" kern="1200" cap="none" spc="0" normalizeH="0" baseline="0" noProof="0" dirty="0">
                <a:ln>
                  <a:noFill/>
                </a:ln>
                <a:solidFill>
                  <a:srgbClr val="FF3399"/>
                </a:solidFill>
                <a:effectLst/>
                <a:uLnTx/>
                <a:uFillTx/>
                <a:latin typeface="Calibri"/>
                <a:ea typeface="ＭＳ Ｐゴシック" panose="020B0600070205080204" pitchFamily="50" charset="-128"/>
                <a:cs typeface="+mn-cs"/>
              </a:rPr>
              <a:t>千円削減</a:t>
            </a:r>
          </a:p>
        </p:txBody>
      </p:sp>
      <p:sp>
        <p:nvSpPr>
          <p:cNvPr id="18" name="正方形/長方形 17"/>
          <p:cNvSpPr/>
          <p:nvPr/>
        </p:nvSpPr>
        <p:spPr>
          <a:xfrm>
            <a:off x="6363512" y="5157192"/>
            <a:ext cx="2026052" cy="384721"/>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歳出（維持管理費）</a:t>
            </a:r>
            <a:endPar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※2016</a:t>
            </a:r>
            <a:r>
              <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年度以降は警備費分担金のみ</a:t>
            </a:r>
          </a:p>
        </p:txBody>
      </p:sp>
      <p:sp>
        <p:nvSpPr>
          <p:cNvPr id="20" name="正方形/長方形 19"/>
          <p:cNvSpPr/>
          <p:nvPr/>
        </p:nvSpPr>
        <p:spPr>
          <a:xfrm>
            <a:off x="7930420" y="3567401"/>
            <a:ext cx="954107" cy="246221"/>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歳入（使用料）</a:t>
            </a:r>
            <a:endPar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21" name="正方形/長方形 20"/>
          <p:cNvSpPr/>
          <p:nvPr/>
        </p:nvSpPr>
        <p:spPr>
          <a:xfrm>
            <a:off x="6749051" y="4134963"/>
            <a:ext cx="963725" cy="230832"/>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dirty="0">
                <a:ln>
                  <a:noFill/>
                </a:ln>
                <a:solidFill>
                  <a:srgbClr val="FF6699"/>
                </a:solidFill>
                <a:effectLst/>
                <a:uLnTx/>
                <a:uFillTx/>
                <a:latin typeface="Calibri"/>
                <a:ea typeface="ＭＳ Ｐゴシック" panose="020B0600070205080204" pitchFamily="50" charset="-128"/>
                <a:cs typeface="+mn-cs"/>
              </a:rPr>
              <a:t>40,000</a:t>
            </a:r>
            <a:r>
              <a:rPr kumimoji="1" lang="ja-JP" altLang="en-US" sz="900" b="0" i="0" u="none" strike="noStrike" kern="1200" cap="none" spc="0" normalizeH="0" baseline="0" noProof="0" dirty="0">
                <a:ln>
                  <a:noFill/>
                </a:ln>
                <a:solidFill>
                  <a:srgbClr val="FF6699"/>
                </a:solidFill>
                <a:effectLst/>
                <a:uLnTx/>
                <a:uFillTx/>
                <a:latin typeface="Calibri"/>
                <a:ea typeface="ＭＳ Ｐゴシック" panose="020B0600070205080204" pitchFamily="50" charset="-128"/>
                <a:cs typeface="+mn-cs"/>
              </a:rPr>
              <a:t>千円増収</a:t>
            </a:r>
          </a:p>
        </p:txBody>
      </p:sp>
      <p:sp>
        <p:nvSpPr>
          <p:cNvPr id="7" name="テキスト ボックス 6"/>
          <p:cNvSpPr txBox="1"/>
          <p:nvPr/>
        </p:nvSpPr>
        <p:spPr>
          <a:xfrm>
            <a:off x="4716016" y="3427217"/>
            <a:ext cx="1291352" cy="2616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単位：千円</a:t>
            </a:r>
          </a:p>
        </p:txBody>
      </p:sp>
      <p:cxnSp>
        <p:nvCxnSpPr>
          <p:cNvPr id="19" name="直線矢印コネクタ 18"/>
          <p:cNvCxnSpPr/>
          <p:nvPr/>
        </p:nvCxnSpPr>
        <p:spPr>
          <a:xfrm>
            <a:off x="7726095" y="4032000"/>
            <a:ext cx="0" cy="549128"/>
          </a:xfrm>
          <a:prstGeom prst="straightConnector1">
            <a:avLst/>
          </a:prstGeom>
          <a:ln w="22225">
            <a:solidFill>
              <a:srgbClr val="FF3399"/>
            </a:solidFill>
            <a:headEnd type="triangle"/>
            <a:tailEnd type="triangle"/>
          </a:ln>
        </p:spPr>
        <p:style>
          <a:lnRef idx="1">
            <a:schemeClr val="accent1"/>
          </a:lnRef>
          <a:fillRef idx="0">
            <a:schemeClr val="accent1"/>
          </a:fillRef>
          <a:effectRef idx="0">
            <a:schemeClr val="accent1"/>
          </a:effectRef>
          <a:fontRef idx="minor">
            <a:schemeClr val="tx1"/>
          </a:fontRef>
        </p:style>
      </p:cxnSp>
      <p:sp>
        <p:nvSpPr>
          <p:cNvPr id="23" name="テキスト ボックス 22"/>
          <p:cNvSpPr txBox="1"/>
          <p:nvPr/>
        </p:nvSpPr>
        <p:spPr>
          <a:xfrm>
            <a:off x="0" y="1"/>
            <a:ext cx="7668344" cy="2616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Ⅱ</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公民連携／経営形態の見直し</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公民連携の推進</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・天王寺公園</a:t>
            </a:r>
            <a:r>
              <a:rPr kumimoji="1" lang="ja-JP" altLang="en-US" sz="11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エントランスエリア</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24" name="正方形/長方形 23"/>
          <p:cNvSpPr/>
          <p:nvPr/>
        </p:nvSpPr>
        <p:spPr>
          <a:xfrm>
            <a:off x="6588224" y="305360"/>
            <a:ext cx="2468412" cy="369332"/>
          </a:xfrm>
          <a:prstGeom prst="rect">
            <a:avLst/>
          </a:prstGeom>
          <a:noFill/>
        </p:spPr>
        <p:txBody>
          <a:bodyPr wrap="square">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What</a:t>
            </a:r>
            <a:r>
              <a:rPr kumimoji="1" lang="ja-JP" altLang="en-US" sz="1800" b="0" i="0" u="none" strike="noStrike" kern="1200" cap="none" spc="0" normalizeH="0" baseline="0" noProof="0" dirty="0" err="1">
                <a:ln>
                  <a:noFill/>
                </a:ln>
                <a:solidFill>
                  <a:prstClr val="black"/>
                </a:solidFill>
                <a:effectLst/>
                <a:uLnTx/>
                <a:uFillTx/>
                <a:latin typeface="Calibri"/>
                <a:ea typeface="ＭＳ Ｐゴシック" panose="020B0600070205080204" pitchFamily="50" charset="-128"/>
                <a:cs typeface="+mn-cs"/>
              </a:rPr>
              <a:t>，</a:t>
            </a: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Outcome</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p>
        </p:txBody>
      </p:sp>
      <p:sp>
        <p:nvSpPr>
          <p:cNvPr id="26" name="テキスト ボックス 25"/>
          <p:cNvSpPr txBox="1"/>
          <p:nvPr/>
        </p:nvSpPr>
        <p:spPr>
          <a:xfrm>
            <a:off x="323223" y="3481619"/>
            <a:ext cx="1008112" cy="25391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単位：千人</a:t>
            </a:r>
          </a:p>
        </p:txBody>
      </p:sp>
      <p:cxnSp>
        <p:nvCxnSpPr>
          <p:cNvPr id="33" name="直線コネクタ 32">
            <a:extLst>
              <a:ext uri="{FF2B5EF4-FFF2-40B4-BE49-F238E27FC236}">
                <a16:creationId xmlns:a16="http://schemas.microsoft.com/office/drawing/2014/main" id="{56D48F47-5514-429F-ADFD-4CAEDE4E45FB}"/>
              </a:ext>
            </a:extLst>
          </p:cNvPr>
          <p:cNvCxnSpPr/>
          <p:nvPr/>
        </p:nvCxnSpPr>
        <p:spPr>
          <a:xfrm flipH="1">
            <a:off x="5587600" y="5148000"/>
            <a:ext cx="1172255"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5" name="直線コネクタ 34">
            <a:extLst>
              <a:ext uri="{FF2B5EF4-FFF2-40B4-BE49-F238E27FC236}">
                <a16:creationId xmlns:a16="http://schemas.microsoft.com/office/drawing/2014/main" id="{56D48F47-5514-429F-ADFD-4CAEDE4E45FB}"/>
              </a:ext>
            </a:extLst>
          </p:cNvPr>
          <p:cNvCxnSpPr/>
          <p:nvPr/>
        </p:nvCxnSpPr>
        <p:spPr>
          <a:xfrm flipH="1">
            <a:off x="6220392" y="4702828"/>
            <a:ext cx="539462"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6" name="直線コネクタ 35">
            <a:extLst>
              <a:ext uri="{FF2B5EF4-FFF2-40B4-BE49-F238E27FC236}">
                <a16:creationId xmlns:a16="http://schemas.microsoft.com/office/drawing/2014/main" id="{56D48F47-5514-429F-ADFD-4CAEDE4E45FB}"/>
              </a:ext>
            </a:extLst>
          </p:cNvPr>
          <p:cNvCxnSpPr/>
          <p:nvPr/>
        </p:nvCxnSpPr>
        <p:spPr>
          <a:xfrm flipH="1" flipV="1">
            <a:off x="7573516" y="4581128"/>
            <a:ext cx="1054690"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7" name="直線コネクタ 36">
            <a:extLst>
              <a:ext uri="{FF2B5EF4-FFF2-40B4-BE49-F238E27FC236}">
                <a16:creationId xmlns:a16="http://schemas.microsoft.com/office/drawing/2014/main" id="{56D48F47-5514-429F-ADFD-4CAEDE4E45FB}"/>
              </a:ext>
            </a:extLst>
          </p:cNvPr>
          <p:cNvCxnSpPr/>
          <p:nvPr/>
        </p:nvCxnSpPr>
        <p:spPr>
          <a:xfrm flipH="1" flipV="1">
            <a:off x="7549758" y="4032000"/>
            <a:ext cx="1054690"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8" name="直線矢印コネクタ 37"/>
          <p:cNvCxnSpPr/>
          <p:nvPr/>
        </p:nvCxnSpPr>
        <p:spPr>
          <a:xfrm>
            <a:off x="6730894" y="4709536"/>
            <a:ext cx="0" cy="438464"/>
          </a:xfrm>
          <a:prstGeom prst="straightConnector1">
            <a:avLst/>
          </a:prstGeom>
          <a:ln w="22225">
            <a:solidFill>
              <a:srgbClr val="FF3399"/>
            </a:solidFill>
            <a:headEnd type="triangle"/>
            <a:tailEnd type="triangle"/>
          </a:ln>
        </p:spPr>
        <p:style>
          <a:lnRef idx="1">
            <a:schemeClr val="accent1"/>
          </a:lnRef>
          <a:fillRef idx="0">
            <a:schemeClr val="accent1"/>
          </a:fillRef>
          <a:effectRef idx="0">
            <a:schemeClr val="accent1"/>
          </a:effectRef>
          <a:fontRef idx="minor">
            <a:schemeClr val="tx1"/>
          </a:fontRef>
        </p:style>
      </p:cxnSp>
      <p:sp>
        <p:nvSpPr>
          <p:cNvPr id="6" name="スライド番号プレースホルダー 5"/>
          <p:cNvSpPr>
            <a:spLocks noGrp="1"/>
          </p:cNvSpPr>
          <p:nvPr>
            <p:ph type="sldNum" sz="quarter" idx="12"/>
          </p:nvPr>
        </p:nvSpPr>
        <p:spPr/>
        <p:txBody>
          <a:bodyPr/>
          <a:lstStyle/>
          <a:p>
            <a:fld id="{CCEC3038-1CF1-4B63-9920-55248DCFBA97}" type="slidenum">
              <a:rPr kumimoji="1" lang="ja-JP" altLang="en-US" smtClean="0"/>
              <a:pPr/>
              <a:t>164</a:t>
            </a:fld>
            <a:endParaRPr kumimoji="1" lang="ja-JP" altLang="en-US" dirty="0"/>
          </a:p>
        </p:txBody>
      </p:sp>
    </p:spTree>
    <p:extLst>
      <p:ext uri="{BB962C8B-B14F-4D97-AF65-F5344CB8AC3E}">
        <p14:creationId xmlns:p14="http://schemas.microsoft.com/office/powerpoint/2010/main" val="2345993194"/>
      </p:ext>
    </p:extLst>
  </p:cSld>
  <p:clrMapOvr>
    <a:masterClrMapping/>
  </p:clrMapOvr>
</p:sld>
</file>

<file path=ppt/slides/slide1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角丸四角形 11">
            <a:extLst>
              <a:ext uri="{FF2B5EF4-FFF2-40B4-BE49-F238E27FC236}">
                <a16:creationId xmlns:a16="http://schemas.microsoft.com/office/drawing/2014/main" id="{03C11E1D-58BF-5B8F-86EE-EADF27B57A16}"/>
              </a:ext>
            </a:extLst>
          </p:cNvPr>
          <p:cNvSpPr/>
          <p:nvPr/>
        </p:nvSpPr>
        <p:spPr>
          <a:xfrm>
            <a:off x="6339910" y="1879916"/>
            <a:ext cx="2720959" cy="3781332"/>
          </a:xfrm>
          <a:prstGeom prst="roundRect">
            <a:avLst>
              <a:gd name="adj" fmla="val 5588"/>
            </a:avLst>
          </a:prstGeom>
          <a:solidFill>
            <a:srgbClr val="05E0DB">
              <a:lumMod val="60000"/>
              <a:lumOff val="40000"/>
              <a:alpha val="50000"/>
            </a:srgbClr>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graphicFrame>
        <p:nvGraphicFramePr>
          <p:cNvPr id="10" name="表 9"/>
          <p:cNvGraphicFramePr>
            <a:graphicFrameLocks noGrp="1"/>
          </p:cNvGraphicFramePr>
          <p:nvPr/>
        </p:nvGraphicFramePr>
        <p:xfrm>
          <a:off x="131254" y="1235097"/>
          <a:ext cx="8929616" cy="5362255"/>
        </p:xfrm>
        <a:graphic>
          <a:graphicData uri="http://schemas.openxmlformats.org/drawingml/2006/table">
            <a:tbl>
              <a:tblPr firstRow="1" firstCol="1" bandRow="1"/>
              <a:tblGrid>
                <a:gridCol w="2232404">
                  <a:extLst>
                    <a:ext uri="{9D8B030D-6E8A-4147-A177-3AD203B41FA5}">
                      <a16:colId xmlns:a16="http://schemas.microsoft.com/office/drawing/2014/main" val="838138467"/>
                    </a:ext>
                  </a:extLst>
                </a:gridCol>
                <a:gridCol w="2006168">
                  <a:extLst>
                    <a:ext uri="{9D8B030D-6E8A-4147-A177-3AD203B41FA5}">
                      <a16:colId xmlns:a16="http://schemas.microsoft.com/office/drawing/2014/main" val="1867253675"/>
                    </a:ext>
                  </a:extLst>
                </a:gridCol>
                <a:gridCol w="1872208">
                  <a:extLst>
                    <a:ext uri="{9D8B030D-6E8A-4147-A177-3AD203B41FA5}">
                      <a16:colId xmlns:a16="http://schemas.microsoft.com/office/drawing/2014/main" val="665385018"/>
                    </a:ext>
                  </a:extLst>
                </a:gridCol>
                <a:gridCol w="2818836">
                  <a:extLst>
                    <a:ext uri="{9D8B030D-6E8A-4147-A177-3AD203B41FA5}">
                      <a16:colId xmlns:a16="http://schemas.microsoft.com/office/drawing/2014/main" val="1580010884"/>
                    </a:ext>
                  </a:extLst>
                </a:gridCol>
              </a:tblGrid>
              <a:tr h="393703">
                <a:tc>
                  <a:txBody>
                    <a:bodyPr/>
                    <a:lstStyle/>
                    <a:p>
                      <a:pPr algn="ctr">
                        <a:spcAft>
                          <a:spcPts val="0"/>
                        </a:spcAft>
                      </a:pPr>
                      <a:r>
                        <a:rPr lang="ja-JP" sz="1800" kern="100" dirty="0">
                          <a:solidFill>
                            <a:schemeClr val="tx1"/>
                          </a:solidFill>
                          <a:effectLst/>
                          <a:latin typeface="Calibri" panose="020F0502020204030204" pitchFamily="34" charset="0"/>
                          <a:ea typeface="ＭＳ Ｐゴシック" panose="020B0600070205080204" pitchFamily="50" charset="-128"/>
                          <a:cs typeface="Calibri" panose="020F0502020204030204" pitchFamily="34" charset="0"/>
                        </a:rPr>
                        <a:t>＜</a:t>
                      </a:r>
                      <a:r>
                        <a:rPr lang="en-US" altLang="ja-JP" sz="1800" kern="100" dirty="0">
                          <a:solidFill>
                            <a:schemeClr val="tx1"/>
                          </a:solidFill>
                          <a:effectLst/>
                          <a:latin typeface="Calibri" panose="020F0502020204030204" pitchFamily="34" charset="0"/>
                          <a:ea typeface="ＭＳ Ｐゴシック" panose="020B0600070205080204" pitchFamily="50" charset="-128"/>
                          <a:cs typeface="Calibri" panose="020F0502020204030204" pitchFamily="34" charset="0"/>
                        </a:rPr>
                        <a:t>Why</a:t>
                      </a:r>
                      <a:r>
                        <a:rPr lang="ja-JP" sz="1800" kern="100" dirty="0">
                          <a:solidFill>
                            <a:schemeClr val="tx1"/>
                          </a:solidFill>
                          <a:effectLst/>
                          <a:latin typeface="Calibri" panose="020F0502020204030204" pitchFamily="34" charset="0"/>
                          <a:ea typeface="ＭＳ Ｐゴシック" panose="020B0600070205080204" pitchFamily="50" charset="-128"/>
                          <a:cs typeface="Calibri" panose="020F0502020204030204" pitchFamily="34" charset="0"/>
                        </a:rPr>
                        <a:t>＞</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ja-JP" sz="1800" kern="100" dirty="0">
                          <a:solidFill>
                            <a:schemeClr val="tx1"/>
                          </a:solidFill>
                          <a:effectLst/>
                          <a:latin typeface="Calibri" panose="020F0502020204030204" pitchFamily="34" charset="0"/>
                          <a:ea typeface="ＭＳ Ｐゴシック" panose="020B0600070205080204" pitchFamily="50" charset="-128"/>
                          <a:cs typeface="Calibri" panose="020F0502020204030204" pitchFamily="34" charset="0"/>
                        </a:rPr>
                        <a:t>＜</a:t>
                      </a:r>
                      <a:r>
                        <a:rPr lang="en-US" altLang="ja-JP" sz="1800" kern="100" dirty="0">
                          <a:solidFill>
                            <a:schemeClr val="tx1"/>
                          </a:solidFill>
                          <a:effectLst/>
                          <a:latin typeface="Calibri" panose="020F0502020204030204" pitchFamily="34" charset="0"/>
                          <a:ea typeface="ＭＳ Ｐゴシック" panose="020B0600070205080204" pitchFamily="50" charset="-128"/>
                          <a:cs typeface="Calibri" panose="020F0502020204030204" pitchFamily="34" charset="0"/>
                        </a:rPr>
                        <a:t>Vision</a:t>
                      </a:r>
                      <a:r>
                        <a:rPr lang="ja-JP" sz="1800" kern="100" dirty="0">
                          <a:solidFill>
                            <a:schemeClr val="tx1"/>
                          </a:solidFill>
                          <a:effectLst/>
                          <a:latin typeface="Calibri" panose="020F0502020204030204" pitchFamily="34" charset="0"/>
                          <a:ea typeface="ＭＳ Ｐゴシック" panose="020B0600070205080204" pitchFamily="50" charset="-128"/>
                          <a:cs typeface="Calibri" panose="020F0502020204030204" pitchFamily="34" charset="0"/>
                        </a:rPr>
                        <a:t>＞</a:t>
                      </a:r>
                    </a:p>
                  </a:txBody>
                  <a:tcPr marL="68580" marR="68580" marT="0" marB="0" anchor="ctr">
                    <a:lnL w="12700" cap="flat" cmpd="sng" algn="ctr">
                      <a:solidFill>
                        <a:schemeClr val="tx1"/>
                      </a:solidFill>
                      <a:prstDash val="sysDash"/>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ja-JP" sz="1800" kern="100" dirty="0">
                          <a:solidFill>
                            <a:schemeClr val="tx1"/>
                          </a:solidFill>
                          <a:effectLst/>
                          <a:latin typeface="Calibri" panose="020F0502020204030204" pitchFamily="34" charset="0"/>
                          <a:ea typeface="ＭＳ Ｐゴシック" panose="020B0600070205080204" pitchFamily="50" charset="-128"/>
                          <a:cs typeface="Calibri" panose="020F0502020204030204" pitchFamily="34" charset="0"/>
                        </a:rPr>
                        <a:t>＜</a:t>
                      </a:r>
                      <a:r>
                        <a:rPr lang="en-US" altLang="ja-JP" sz="1800" kern="100" dirty="0">
                          <a:solidFill>
                            <a:schemeClr val="tx1"/>
                          </a:solidFill>
                          <a:effectLst/>
                          <a:latin typeface="Calibri" panose="020F0502020204030204" pitchFamily="34" charset="0"/>
                          <a:ea typeface="ＭＳ Ｐゴシック" panose="020B0600070205080204" pitchFamily="50" charset="-128"/>
                          <a:cs typeface="Calibri" panose="020F0502020204030204" pitchFamily="34" charset="0"/>
                        </a:rPr>
                        <a:t>What</a:t>
                      </a:r>
                      <a:r>
                        <a:rPr lang="ja-JP" sz="1800" kern="100" dirty="0">
                          <a:solidFill>
                            <a:schemeClr val="tx1"/>
                          </a:solidFill>
                          <a:effectLst/>
                          <a:latin typeface="Calibri" panose="020F0502020204030204" pitchFamily="34" charset="0"/>
                          <a:ea typeface="ＭＳ Ｐゴシック" panose="020B0600070205080204" pitchFamily="50" charset="-128"/>
                          <a:cs typeface="Calibri" panose="020F0502020204030204" pitchFamily="34" charset="0"/>
                        </a:rPr>
                        <a:t>＞</a:t>
                      </a:r>
                    </a:p>
                  </a:txBody>
                  <a:tcPr marL="68580" marR="68580" marT="0" marB="0" anchor="ctr">
                    <a:lnL w="12700" cap="flat" cmpd="sng" algn="ctr">
                      <a:solidFill>
                        <a:schemeClr val="tx1"/>
                      </a:solidFill>
                      <a:prstDash val="sysDash"/>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ja-JP" sz="1800" kern="100" dirty="0">
                          <a:solidFill>
                            <a:schemeClr val="tx1"/>
                          </a:solidFill>
                          <a:effectLst/>
                          <a:latin typeface="Calibri" panose="020F0502020204030204" pitchFamily="34" charset="0"/>
                          <a:ea typeface="ＭＳ Ｐゴシック" panose="020B0600070205080204" pitchFamily="50" charset="-128"/>
                          <a:cs typeface="Calibri" panose="020F0502020204030204" pitchFamily="34" charset="0"/>
                        </a:rPr>
                        <a:t>＜</a:t>
                      </a:r>
                      <a:r>
                        <a:rPr lang="en-US" altLang="ja-JP" sz="1800" kern="100" dirty="0">
                          <a:solidFill>
                            <a:schemeClr val="tx1"/>
                          </a:solidFill>
                          <a:effectLst/>
                          <a:latin typeface="Calibri" panose="020F0502020204030204" pitchFamily="34" charset="0"/>
                          <a:ea typeface="ＭＳ Ｐゴシック" panose="020B0600070205080204" pitchFamily="50" charset="-128"/>
                          <a:cs typeface="Calibri" panose="020F0502020204030204" pitchFamily="34" charset="0"/>
                        </a:rPr>
                        <a:t>Outcome</a:t>
                      </a:r>
                      <a:r>
                        <a:rPr lang="ja-JP" sz="1800" kern="100" dirty="0">
                          <a:solidFill>
                            <a:schemeClr val="tx1"/>
                          </a:solidFill>
                          <a:effectLst/>
                          <a:latin typeface="Calibri" panose="020F0502020204030204" pitchFamily="34" charset="0"/>
                          <a:ea typeface="ＭＳ Ｐゴシック" panose="020B0600070205080204" pitchFamily="50" charset="-128"/>
                          <a:cs typeface="Calibri" panose="020F0502020204030204" pitchFamily="34" charset="0"/>
                        </a:rPr>
                        <a:t>＞</a:t>
                      </a:r>
                    </a:p>
                  </a:txBody>
                  <a:tcPr marL="68580" marR="68580" marT="0" marB="0" anchor="ctr">
                    <a:lnL w="12700" cap="flat" cmpd="sng" algn="ctr">
                      <a:solidFill>
                        <a:schemeClr val="tx1"/>
                      </a:solidFill>
                      <a:prstDash val="sysDash"/>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4100797845"/>
                  </a:ext>
                </a:extLst>
              </a:tr>
              <a:tr h="4968552">
                <a:tc>
                  <a:txBody>
                    <a:bodyPr/>
                    <a:lstStyle/>
                    <a:p>
                      <a:pPr marL="72000" indent="-457200">
                        <a:lnSpc>
                          <a:spcPct val="100000"/>
                        </a:lnSpc>
                      </a:pPr>
                      <a:r>
                        <a:rPr lang="ja-JP" altLang="en-US" sz="1200" u="none" dirty="0">
                          <a:solidFill>
                            <a:schemeClr val="tx1"/>
                          </a:solidFill>
                          <a:latin typeface="+mj-lt"/>
                          <a:ea typeface="+mn-ea"/>
                        </a:rPr>
                        <a:t>［大阪城公園</a:t>
                      </a:r>
                      <a:r>
                        <a:rPr lang="en-US" altLang="ja-JP" sz="1200" u="none" dirty="0">
                          <a:solidFill>
                            <a:schemeClr val="tx1"/>
                          </a:solidFill>
                          <a:latin typeface="+mj-lt"/>
                          <a:ea typeface="+mn-ea"/>
                        </a:rPr>
                        <a:t>PMO</a:t>
                      </a:r>
                      <a:r>
                        <a:rPr lang="ja-JP" altLang="en-US" sz="1200" u="none" dirty="0">
                          <a:solidFill>
                            <a:schemeClr val="tx1"/>
                          </a:solidFill>
                          <a:latin typeface="+mj-lt"/>
                          <a:ea typeface="+mn-ea"/>
                        </a:rPr>
                        <a:t>］</a:t>
                      </a:r>
                      <a:endParaRPr lang="en-US" altLang="ja-JP" sz="1200" u="none" dirty="0">
                        <a:solidFill>
                          <a:schemeClr val="tx1"/>
                        </a:solidFill>
                        <a:latin typeface="+mj-lt"/>
                        <a:ea typeface="+mn-ea"/>
                      </a:endParaRPr>
                    </a:p>
                    <a:p>
                      <a:pPr marL="72000" indent="-457200">
                        <a:lnSpc>
                          <a:spcPct val="100000"/>
                        </a:lnSpc>
                      </a:pPr>
                      <a:endParaRPr lang="en-US" altLang="ja-JP" sz="1200" u="none" dirty="0">
                        <a:solidFill>
                          <a:schemeClr val="tx1"/>
                        </a:solidFill>
                        <a:latin typeface="+mj-lt"/>
                        <a:ea typeface="+mn-ea"/>
                      </a:endParaRPr>
                    </a:p>
                    <a:p>
                      <a:pPr marL="72000" indent="-457200">
                        <a:lnSpc>
                          <a:spcPct val="100000"/>
                        </a:lnSpc>
                      </a:pPr>
                      <a:r>
                        <a:rPr lang="ja-JP" altLang="en-US" sz="1200" u="none" dirty="0">
                          <a:solidFill>
                            <a:schemeClr val="tx1"/>
                          </a:solidFill>
                          <a:latin typeface="+mj-lt"/>
                          <a:ea typeface="+mn-ea"/>
                        </a:rPr>
                        <a:t>・大阪城公園全体での収支状況が赤字である。</a:t>
                      </a:r>
                    </a:p>
                    <a:p>
                      <a:pPr marL="72000" indent="-457200">
                        <a:lnSpc>
                          <a:spcPct val="100000"/>
                        </a:lnSpc>
                      </a:pPr>
                      <a:endParaRPr lang="ja-JP" altLang="en-US" sz="1200" u="none" dirty="0">
                        <a:solidFill>
                          <a:schemeClr val="tx1"/>
                        </a:solidFill>
                        <a:latin typeface="+mj-lt"/>
                        <a:ea typeface="+mn-ea"/>
                      </a:endParaRPr>
                    </a:p>
                    <a:p>
                      <a:pPr marL="72000" indent="-457200">
                        <a:lnSpc>
                          <a:spcPct val="100000"/>
                        </a:lnSpc>
                      </a:pPr>
                      <a:r>
                        <a:rPr lang="ja-JP" altLang="en-US" sz="1200" u="none" dirty="0">
                          <a:solidFill>
                            <a:schemeClr val="tx1"/>
                          </a:solidFill>
                          <a:latin typeface="+mj-lt"/>
                          <a:ea typeface="+mn-ea"/>
                        </a:rPr>
                        <a:t>・来園者に対するサービスメニュー不足（見学や体験施設の不足、便益施設の老朽化及び不足）により、滞在時間が短く、経済効果が薄い。</a:t>
                      </a:r>
                    </a:p>
                    <a:p>
                      <a:pPr marL="72000" indent="-457200">
                        <a:lnSpc>
                          <a:spcPct val="100000"/>
                        </a:lnSpc>
                      </a:pPr>
                      <a:endParaRPr lang="ja-JP" altLang="en-US" sz="1200" u="none" dirty="0">
                        <a:solidFill>
                          <a:schemeClr val="tx1"/>
                        </a:solidFill>
                        <a:latin typeface="+mj-lt"/>
                        <a:ea typeface="+mn-ea"/>
                      </a:endParaRPr>
                    </a:p>
                    <a:p>
                      <a:pPr marL="72000" indent="-457200">
                        <a:lnSpc>
                          <a:spcPct val="100000"/>
                        </a:lnSpc>
                      </a:pPr>
                      <a:r>
                        <a:rPr lang="ja-JP" altLang="en-US" sz="1200" u="none" dirty="0">
                          <a:solidFill>
                            <a:schemeClr val="tx1"/>
                          </a:solidFill>
                          <a:latin typeface="+mj-lt"/>
                          <a:ea typeface="+mn-ea"/>
                        </a:rPr>
                        <a:t>・迎賓館や旧第四師団司令部庁舎などの既存施設の活用ができていない。</a:t>
                      </a:r>
                    </a:p>
                    <a:p>
                      <a:pPr marL="72000" indent="-457200">
                        <a:lnSpc>
                          <a:spcPct val="100000"/>
                        </a:lnSpc>
                      </a:pPr>
                      <a:endParaRPr lang="ja-JP" altLang="en-US" sz="1200" u="none" dirty="0">
                        <a:solidFill>
                          <a:schemeClr val="tx1"/>
                        </a:solidFill>
                        <a:latin typeface="+mj-lt"/>
                        <a:ea typeface="+mn-ea"/>
                      </a:endParaRPr>
                    </a:p>
                    <a:p>
                      <a:pPr marL="72000" indent="-457200">
                        <a:lnSpc>
                          <a:spcPct val="100000"/>
                        </a:lnSpc>
                      </a:pPr>
                      <a:r>
                        <a:rPr lang="ja-JP" altLang="en-US" sz="1200" u="none" dirty="0">
                          <a:solidFill>
                            <a:schemeClr val="tx1"/>
                          </a:solidFill>
                          <a:latin typeface="+mj-lt"/>
                          <a:ea typeface="+mn-ea"/>
                        </a:rPr>
                        <a:t>・天守閣に集客が一点集中しており、場所的、時間的な偏りがある。</a:t>
                      </a:r>
                    </a:p>
                  </a:txBody>
                  <a:tcPr>
                    <a:lnL w="12700" cap="flat" cmpd="sng" algn="ctr">
                      <a:solidFill>
                        <a:srgbClr val="000000"/>
                      </a:solidFill>
                      <a:prstDash val="solid"/>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72000" indent="-457200">
                        <a:lnSpc>
                          <a:spcPct val="100000"/>
                        </a:lnSpc>
                      </a:pPr>
                      <a:endParaRPr lang="en-US" altLang="ja-JP" sz="1200" dirty="0">
                        <a:latin typeface="+mj-lt"/>
                        <a:ea typeface="+mn-ea"/>
                      </a:endParaRPr>
                    </a:p>
                    <a:p>
                      <a:pPr marL="72000" indent="-457200">
                        <a:lnSpc>
                          <a:spcPct val="100000"/>
                        </a:lnSpc>
                      </a:pPr>
                      <a:endParaRPr lang="en-US" altLang="ja-JP" sz="1200" dirty="0">
                        <a:latin typeface="+mj-lt"/>
                        <a:ea typeface="+mn-ea"/>
                      </a:endParaRPr>
                    </a:p>
                    <a:p>
                      <a:pPr marL="72000" indent="-457200">
                        <a:lnSpc>
                          <a:spcPct val="100000"/>
                        </a:lnSpc>
                      </a:pPr>
                      <a:r>
                        <a:rPr lang="ja-JP" altLang="en-US" sz="1200" dirty="0">
                          <a:latin typeface="+mj-lt"/>
                          <a:ea typeface="+mn-ea"/>
                        </a:rPr>
                        <a:t>・官民連携の手法による管理形態の見直し。</a:t>
                      </a:r>
                    </a:p>
                    <a:p>
                      <a:pPr marL="72000" indent="-457200">
                        <a:lnSpc>
                          <a:spcPct val="100000"/>
                        </a:lnSpc>
                      </a:pPr>
                      <a:endParaRPr lang="ja-JP" altLang="en-US" sz="1200" dirty="0">
                        <a:latin typeface="+mj-lt"/>
                        <a:ea typeface="+mn-ea"/>
                      </a:endParaRPr>
                    </a:p>
                    <a:p>
                      <a:pPr marL="72000" indent="-457200">
                        <a:lnSpc>
                          <a:spcPct val="100000"/>
                        </a:lnSpc>
                      </a:pPr>
                      <a:r>
                        <a:rPr lang="ja-JP" altLang="en-US" sz="1200" dirty="0">
                          <a:latin typeface="+mj-lt"/>
                          <a:ea typeface="+mn-ea"/>
                        </a:rPr>
                        <a:t>・市税を投入した大規模投資は行わない。</a:t>
                      </a:r>
                    </a:p>
                    <a:p>
                      <a:pPr marL="72000" indent="-457200">
                        <a:lnSpc>
                          <a:spcPct val="100000"/>
                        </a:lnSpc>
                      </a:pPr>
                      <a:endParaRPr lang="ja-JP" altLang="en-US" sz="1200" dirty="0">
                        <a:latin typeface="+mj-lt"/>
                        <a:ea typeface="+mn-ea"/>
                      </a:endParaRPr>
                    </a:p>
                    <a:p>
                      <a:pPr marL="72000" indent="-457200">
                        <a:lnSpc>
                          <a:spcPct val="100000"/>
                        </a:lnSpc>
                      </a:pPr>
                      <a:r>
                        <a:rPr lang="ja-JP" altLang="en-US" sz="1200" dirty="0">
                          <a:latin typeface="+mj-lt"/>
                          <a:ea typeface="+mn-ea"/>
                        </a:rPr>
                        <a:t>・新規施設の整備によりサービス向上及び滞在時間の延長により経済効果の向上を図る。</a:t>
                      </a:r>
                    </a:p>
                    <a:p>
                      <a:pPr marL="72000" indent="-457200">
                        <a:lnSpc>
                          <a:spcPct val="100000"/>
                        </a:lnSpc>
                      </a:pPr>
                      <a:endParaRPr lang="ja-JP" altLang="en-US" sz="1200" dirty="0">
                        <a:latin typeface="+mj-lt"/>
                        <a:ea typeface="+mn-ea"/>
                      </a:endParaRPr>
                    </a:p>
                    <a:p>
                      <a:pPr marL="72000" indent="-457200">
                        <a:lnSpc>
                          <a:spcPct val="100000"/>
                        </a:lnSpc>
                      </a:pPr>
                      <a:r>
                        <a:rPr lang="ja-JP" altLang="en-US" sz="1200" dirty="0">
                          <a:latin typeface="+mj-lt"/>
                          <a:ea typeface="+mn-ea"/>
                        </a:rPr>
                        <a:t>・既存施設を改修、リニューアルし活用する。</a:t>
                      </a:r>
                    </a:p>
                    <a:p>
                      <a:pPr marL="72000" indent="-457200">
                        <a:lnSpc>
                          <a:spcPct val="100000"/>
                        </a:lnSpc>
                      </a:pPr>
                      <a:endParaRPr lang="ja-JP" altLang="en-US" sz="1200" dirty="0">
                        <a:latin typeface="+mj-lt"/>
                        <a:ea typeface="+mn-ea"/>
                      </a:endParaRPr>
                    </a:p>
                    <a:p>
                      <a:pPr marL="72000" indent="-457200">
                        <a:lnSpc>
                          <a:spcPct val="100000"/>
                        </a:lnSpc>
                      </a:pPr>
                      <a:r>
                        <a:rPr lang="ja-JP" altLang="en-US" sz="1200" dirty="0">
                          <a:latin typeface="+mj-lt"/>
                          <a:ea typeface="+mn-ea"/>
                        </a:rPr>
                        <a:t>・点在する文化財の活用。</a:t>
                      </a:r>
                    </a:p>
                    <a:p>
                      <a:pPr marL="72000" indent="-457200">
                        <a:lnSpc>
                          <a:spcPct val="100000"/>
                        </a:lnSpc>
                      </a:pPr>
                      <a:endParaRPr lang="ja-JP" altLang="en-US" sz="1200" dirty="0">
                        <a:latin typeface="+mj-lt"/>
                        <a:ea typeface="+mn-ea"/>
                      </a:endParaRPr>
                    </a:p>
                    <a:p>
                      <a:pPr marL="72000" indent="-457200">
                        <a:lnSpc>
                          <a:spcPct val="100000"/>
                        </a:lnSpc>
                      </a:pPr>
                      <a:r>
                        <a:rPr lang="ja-JP" altLang="en-US" sz="1200" dirty="0">
                          <a:latin typeface="+mj-lt"/>
                          <a:ea typeface="+mn-ea"/>
                        </a:rPr>
                        <a:t>・園内交通システムやイベントの実施により、昼夜問わず回遊性の向上や賑わいづくりを図る。</a:t>
                      </a:r>
                    </a:p>
                  </a:txBody>
                  <a:tcPr>
                    <a:lnL w="12700" cap="flat" cmpd="sng" algn="ctr">
                      <a:solidFill>
                        <a:schemeClr val="tx1"/>
                      </a:solidFill>
                      <a:prstDash val="sysDash"/>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72000" indent="-457200">
                        <a:lnSpc>
                          <a:spcPct val="100000"/>
                        </a:lnSpc>
                      </a:pPr>
                      <a:endParaRPr lang="en-US" altLang="ja-JP" sz="1200" dirty="0">
                        <a:solidFill>
                          <a:schemeClr val="tx1"/>
                        </a:solidFill>
                        <a:latin typeface="+mj-lt"/>
                        <a:ea typeface="+mn-ea"/>
                      </a:endParaRPr>
                    </a:p>
                    <a:p>
                      <a:pPr marL="72000" indent="-457200">
                        <a:lnSpc>
                          <a:spcPct val="100000"/>
                        </a:lnSpc>
                      </a:pPr>
                      <a:endParaRPr lang="en-US" altLang="ja-JP" sz="1200" dirty="0">
                        <a:solidFill>
                          <a:schemeClr val="tx1"/>
                        </a:solidFill>
                        <a:latin typeface="+mj-lt"/>
                        <a:ea typeface="+mn-ea"/>
                      </a:endParaRPr>
                    </a:p>
                    <a:p>
                      <a:pPr marL="72000" indent="-457200">
                        <a:lnSpc>
                          <a:spcPct val="100000"/>
                        </a:lnSpc>
                      </a:pPr>
                      <a:r>
                        <a:rPr lang="ja-JP" altLang="en-US" sz="1200" dirty="0">
                          <a:solidFill>
                            <a:schemeClr val="tx1"/>
                          </a:solidFill>
                          <a:latin typeface="+mj-lt"/>
                          <a:ea typeface="+mn-ea"/>
                        </a:rPr>
                        <a:t>・大阪城パークマネジメント事業（</a:t>
                      </a:r>
                      <a:r>
                        <a:rPr lang="en-US" altLang="ja-JP" sz="1200" dirty="0">
                          <a:solidFill>
                            <a:schemeClr val="tx1"/>
                          </a:solidFill>
                          <a:latin typeface="+mj-lt"/>
                          <a:ea typeface="+mn-ea"/>
                        </a:rPr>
                        <a:t>PMO</a:t>
                      </a:r>
                      <a:r>
                        <a:rPr lang="ja-JP" altLang="en-US" sz="1200" dirty="0">
                          <a:solidFill>
                            <a:schemeClr val="tx1"/>
                          </a:solidFill>
                          <a:latin typeface="+mj-lt"/>
                          <a:ea typeface="+mn-ea"/>
                        </a:rPr>
                        <a:t>事業）を導入。</a:t>
                      </a:r>
                    </a:p>
                    <a:p>
                      <a:pPr marL="72000" indent="-457200">
                        <a:lnSpc>
                          <a:spcPct val="100000"/>
                        </a:lnSpc>
                      </a:pPr>
                      <a:endParaRPr lang="ja-JP" altLang="en-US" sz="1200" dirty="0">
                        <a:solidFill>
                          <a:schemeClr val="tx1"/>
                        </a:solidFill>
                        <a:latin typeface="+mj-lt"/>
                        <a:ea typeface="+mn-ea"/>
                      </a:endParaRPr>
                    </a:p>
                    <a:p>
                      <a:pPr marL="72000" indent="-457200">
                        <a:lnSpc>
                          <a:spcPct val="100000"/>
                        </a:lnSpc>
                      </a:pPr>
                      <a:r>
                        <a:rPr lang="ja-JP" altLang="en-US" sz="1200" dirty="0">
                          <a:solidFill>
                            <a:schemeClr val="tx1"/>
                          </a:solidFill>
                          <a:latin typeface="+mj-lt"/>
                          <a:ea typeface="+mn-ea"/>
                        </a:rPr>
                        <a:t>・</a:t>
                      </a:r>
                      <a:r>
                        <a:rPr lang="en-US" altLang="ja-JP" sz="1200" dirty="0">
                          <a:solidFill>
                            <a:schemeClr val="tx1"/>
                          </a:solidFill>
                          <a:latin typeface="+mj-lt"/>
                          <a:ea typeface="+mn-ea"/>
                        </a:rPr>
                        <a:t>PMO</a:t>
                      </a:r>
                      <a:r>
                        <a:rPr lang="ja-JP" altLang="en-US" sz="1200" dirty="0">
                          <a:solidFill>
                            <a:schemeClr val="tx1"/>
                          </a:solidFill>
                          <a:latin typeface="+mj-lt"/>
                          <a:ea typeface="+mn-ea"/>
                        </a:rPr>
                        <a:t>事業者の投資による新規施設整備。（便益施設及び駐車場整備等）</a:t>
                      </a:r>
                    </a:p>
                    <a:p>
                      <a:pPr marL="72000" indent="-457200">
                        <a:lnSpc>
                          <a:spcPct val="100000"/>
                        </a:lnSpc>
                      </a:pPr>
                      <a:endParaRPr lang="ja-JP" altLang="en-US" sz="1200" dirty="0">
                        <a:solidFill>
                          <a:schemeClr val="tx1"/>
                        </a:solidFill>
                        <a:latin typeface="+mj-lt"/>
                        <a:ea typeface="+mn-ea"/>
                      </a:endParaRPr>
                    </a:p>
                    <a:p>
                      <a:pPr marL="72000" indent="-457200">
                        <a:lnSpc>
                          <a:spcPct val="100000"/>
                        </a:lnSpc>
                      </a:pPr>
                      <a:r>
                        <a:rPr lang="ja-JP" altLang="en-US" sz="1200" dirty="0">
                          <a:solidFill>
                            <a:schemeClr val="tx1"/>
                          </a:solidFill>
                          <a:latin typeface="+mj-lt"/>
                          <a:ea typeface="+mn-ea"/>
                        </a:rPr>
                        <a:t>・</a:t>
                      </a:r>
                      <a:r>
                        <a:rPr lang="en-US" altLang="ja-JP" sz="1200" dirty="0">
                          <a:solidFill>
                            <a:schemeClr val="tx1"/>
                          </a:solidFill>
                          <a:latin typeface="+mj-lt"/>
                          <a:ea typeface="+mn-ea"/>
                        </a:rPr>
                        <a:t>PMO</a:t>
                      </a:r>
                      <a:r>
                        <a:rPr lang="ja-JP" altLang="en-US" sz="1200" dirty="0">
                          <a:solidFill>
                            <a:schemeClr val="tx1"/>
                          </a:solidFill>
                          <a:latin typeface="+mj-lt"/>
                          <a:ea typeface="+mn-ea"/>
                        </a:rPr>
                        <a:t>事業者の投資による既存施設改修整備。（迎賓館、旧第四師団司令部庁舎及び公園内の各売店等）</a:t>
                      </a:r>
                    </a:p>
                    <a:p>
                      <a:pPr marL="72000" indent="-457200">
                        <a:lnSpc>
                          <a:spcPct val="100000"/>
                        </a:lnSpc>
                      </a:pPr>
                      <a:endParaRPr lang="ja-JP" altLang="en-US" sz="1200" dirty="0">
                        <a:solidFill>
                          <a:schemeClr val="tx1"/>
                        </a:solidFill>
                        <a:latin typeface="+mj-lt"/>
                        <a:ea typeface="+mn-ea"/>
                      </a:endParaRPr>
                    </a:p>
                    <a:p>
                      <a:pPr marL="72000" indent="-457200">
                        <a:lnSpc>
                          <a:spcPct val="100000"/>
                        </a:lnSpc>
                      </a:pPr>
                      <a:r>
                        <a:rPr lang="ja-JP" altLang="en-US" sz="1200" dirty="0">
                          <a:solidFill>
                            <a:schemeClr val="tx1"/>
                          </a:solidFill>
                          <a:latin typeface="+mj-lt"/>
                          <a:ea typeface="+mn-ea"/>
                        </a:rPr>
                        <a:t>・</a:t>
                      </a:r>
                      <a:r>
                        <a:rPr lang="en-US" altLang="ja-JP" sz="1200" dirty="0">
                          <a:solidFill>
                            <a:schemeClr val="tx1"/>
                          </a:solidFill>
                          <a:latin typeface="+mj-lt"/>
                          <a:ea typeface="+mn-ea"/>
                        </a:rPr>
                        <a:t>PMO</a:t>
                      </a:r>
                      <a:r>
                        <a:rPr lang="ja-JP" altLang="en-US" sz="1200" dirty="0">
                          <a:solidFill>
                            <a:schemeClr val="tx1"/>
                          </a:solidFill>
                          <a:latin typeface="+mj-lt"/>
                          <a:ea typeface="+mn-ea"/>
                        </a:rPr>
                        <a:t>事業者の投資による園内各所での新サービス開始。（重要文化財の長期公開、御座船の運航、園内交通システム運行、各種イベント実施、景観照明の整備等）</a:t>
                      </a:r>
                    </a:p>
                  </a:txBody>
                  <a:tcPr>
                    <a:lnL w="12700" cap="flat" cmpd="sng" algn="ctr">
                      <a:solidFill>
                        <a:schemeClr val="tx1"/>
                      </a:solidFill>
                      <a:prstDash val="sysDash"/>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72000" indent="-457200">
                        <a:lnSpc>
                          <a:spcPct val="100000"/>
                        </a:lnSpc>
                      </a:pPr>
                      <a:endParaRPr lang="en-US" altLang="ja-JP" sz="1200" b="0" u="none" dirty="0">
                        <a:solidFill>
                          <a:schemeClr val="tx1"/>
                        </a:solidFill>
                        <a:latin typeface="+mj-lt"/>
                        <a:ea typeface="+mn-ea"/>
                      </a:endParaRPr>
                    </a:p>
                    <a:p>
                      <a:pPr marL="72000" indent="-457200">
                        <a:lnSpc>
                          <a:spcPct val="100000"/>
                        </a:lnSpc>
                      </a:pPr>
                      <a:endParaRPr lang="en-US" altLang="ja-JP" sz="1200" b="0" u="none" dirty="0">
                        <a:solidFill>
                          <a:schemeClr val="tx1"/>
                        </a:solidFill>
                        <a:latin typeface="+mj-lt"/>
                        <a:ea typeface="+mn-ea"/>
                      </a:endParaRPr>
                    </a:p>
                    <a:p>
                      <a:pPr marL="72000" indent="-457200">
                        <a:lnSpc>
                          <a:spcPct val="100000"/>
                        </a:lnSpc>
                      </a:pPr>
                      <a:r>
                        <a:rPr lang="ja-JP" altLang="en-US" sz="1200" b="0" u="none" dirty="0">
                          <a:solidFill>
                            <a:schemeClr val="tx1"/>
                          </a:solidFill>
                          <a:latin typeface="+mj-lt"/>
                          <a:ea typeface="+mn-ea"/>
                        </a:rPr>
                        <a:t>・</a:t>
                      </a:r>
                      <a:r>
                        <a:rPr lang="en-US" altLang="ja-JP" sz="1200" b="0" u="none" dirty="0">
                          <a:solidFill>
                            <a:schemeClr val="tx1"/>
                          </a:solidFill>
                          <a:latin typeface="+mj-lt"/>
                          <a:ea typeface="+mn-ea"/>
                        </a:rPr>
                        <a:t>PMO</a:t>
                      </a:r>
                      <a:r>
                        <a:rPr lang="ja-JP" altLang="en-US" sz="1200" b="0" u="none" dirty="0">
                          <a:solidFill>
                            <a:schemeClr val="tx1"/>
                          </a:solidFill>
                          <a:latin typeface="+mj-lt"/>
                          <a:ea typeface="+mn-ea"/>
                        </a:rPr>
                        <a:t>事業導入による収支改善を果たすも、新型コロナウイルスの影響により悪化。</a:t>
                      </a:r>
                      <a:endParaRPr lang="en-US" altLang="ja-JP" sz="1200" b="0" u="none" dirty="0">
                        <a:solidFill>
                          <a:schemeClr val="tx1"/>
                        </a:solidFill>
                        <a:latin typeface="+mj-lt"/>
                        <a:ea typeface="+mn-ea"/>
                      </a:endParaRPr>
                    </a:p>
                    <a:p>
                      <a:pPr marL="72000" marR="0" indent="-457200" algn="l" defTabSz="914400" rtl="0" eaLnBrk="1" fontAlgn="auto" latinLnBrk="0" hangingPunct="1">
                        <a:lnSpc>
                          <a:spcPct val="100000"/>
                        </a:lnSpc>
                        <a:spcBef>
                          <a:spcPts val="0"/>
                        </a:spcBef>
                        <a:spcAft>
                          <a:spcPts val="0"/>
                        </a:spcAft>
                        <a:buClrTx/>
                        <a:buSzTx/>
                        <a:buFontTx/>
                        <a:buNone/>
                        <a:tabLst/>
                        <a:defRPr/>
                      </a:pPr>
                      <a:r>
                        <a:rPr lang="ja-JP" altLang="en-US" sz="1200" b="0" u="none" dirty="0">
                          <a:solidFill>
                            <a:schemeClr val="tx1"/>
                          </a:solidFill>
                          <a:latin typeface="+mj-lt"/>
                          <a:ea typeface="+mn-ea"/>
                        </a:rPr>
                        <a:t>　</a:t>
                      </a:r>
                      <a:r>
                        <a:rPr lang="en-US" altLang="ja-JP" sz="1200" b="0" u="none" dirty="0">
                          <a:solidFill>
                            <a:schemeClr val="tx1"/>
                          </a:solidFill>
                          <a:latin typeface="+mj-lt"/>
                          <a:ea typeface="+mn-ea"/>
                        </a:rPr>
                        <a:t>2014</a:t>
                      </a:r>
                      <a:r>
                        <a:rPr lang="ja-JP" altLang="en-US" sz="1200" b="0" u="none" dirty="0">
                          <a:solidFill>
                            <a:schemeClr val="tx1"/>
                          </a:solidFill>
                          <a:latin typeface="+mj-lt"/>
                          <a:ea typeface="+mn-ea"/>
                        </a:rPr>
                        <a:t>年度　　　　</a:t>
                      </a:r>
                      <a:r>
                        <a:rPr lang="en-US" altLang="ja-JP" sz="1200" b="0" u="none" dirty="0">
                          <a:solidFill>
                            <a:schemeClr val="tx1"/>
                          </a:solidFill>
                          <a:latin typeface="+mj-lt"/>
                          <a:ea typeface="+mn-ea"/>
                        </a:rPr>
                        <a:t>2021</a:t>
                      </a:r>
                      <a:r>
                        <a:rPr lang="ja-JP" altLang="en-US" sz="1200" b="0" u="none" dirty="0">
                          <a:solidFill>
                            <a:schemeClr val="tx1"/>
                          </a:solidFill>
                          <a:latin typeface="+mj-lt"/>
                          <a:ea typeface="+mn-ea"/>
                        </a:rPr>
                        <a:t>年度</a:t>
                      </a:r>
                      <a:endParaRPr lang="en-US" altLang="ja-JP" sz="1200" b="0" u="none" dirty="0">
                        <a:solidFill>
                          <a:schemeClr val="tx1"/>
                        </a:solidFill>
                        <a:latin typeface="+mj-lt"/>
                        <a:ea typeface="+mn-ea"/>
                      </a:endParaRPr>
                    </a:p>
                    <a:p>
                      <a:pPr marL="72000" indent="-457200">
                        <a:lnSpc>
                          <a:spcPct val="100000"/>
                        </a:lnSpc>
                      </a:pPr>
                      <a:r>
                        <a:rPr lang="ja-JP" altLang="en-US" sz="1200" b="0" u="none" dirty="0">
                          <a:solidFill>
                            <a:schemeClr val="tx1"/>
                          </a:solidFill>
                          <a:latin typeface="+mj-lt"/>
                          <a:ea typeface="+mn-ea"/>
                        </a:rPr>
                        <a:t>　▲</a:t>
                      </a:r>
                      <a:r>
                        <a:rPr lang="en-US" altLang="ja-JP" sz="1200" b="0" u="none" dirty="0">
                          <a:solidFill>
                            <a:schemeClr val="tx1"/>
                          </a:solidFill>
                          <a:latin typeface="+mj-lt"/>
                          <a:ea typeface="+mn-ea"/>
                        </a:rPr>
                        <a:t>4,000</a:t>
                      </a:r>
                      <a:r>
                        <a:rPr lang="ja-JP" altLang="en-US" sz="1200" b="0" u="none" dirty="0">
                          <a:solidFill>
                            <a:schemeClr val="tx1"/>
                          </a:solidFill>
                          <a:latin typeface="+mj-lt"/>
                          <a:ea typeface="+mn-ea"/>
                        </a:rPr>
                        <a:t>万円　　▲</a:t>
                      </a:r>
                      <a:r>
                        <a:rPr lang="en-US" altLang="ja-JP" sz="1200" b="0" u="none" dirty="0">
                          <a:solidFill>
                            <a:schemeClr val="tx1"/>
                          </a:solidFill>
                          <a:latin typeface="+mj-lt"/>
                          <a:ea typeface="+mn-ea"/>
                        </a:rPr>
                        <a:t>2</a:t>
                      </a:r>
                      <a:r>
                        <a:rPr lang="ja-JP" altLang="en-US" sz="1200" b="0" u="none" dirty="0">
                          <a:solidFill>
                            <a:schemeClr val="tx1"/>
                          </a:solidFill>
                          <a:latin typeface="+mj-lt"/>
                          <a:ea typeface="+mn-ea"/>
                        </a:rPr>
                        <a:t>億</a:t>
                      </a:r>
                      <a:r>
                        <a:rPr lang="en-US" altLang="ja-JP" sz="1200" b="0" u="none" dirty="0">
                          <a:solidFill>
                            <a:schemeClr val="tx1"/>
                          </a:solidFill>
                          <a:latin typeface="+mj-lt"/>
                          <a:ea typeface="+mn-ea"/>
                        </a:rPr>
                        <a:t>3,200</a:t>
                      </a:r>
                      <a:r>
                        <a:rPr lang="ja-JP" altLang="en-US" sz="1200" b="0" u="none" dirty="0">
                          <a:solidFill>
                            <a:schemeClr val="tx1"/>
                          </a:solidFill>
                          <a:latin typeface="+mj-lt"/>
                          <a:ea typeface="+mn-ea"/>
                        </a:rPr>
                        <a:t>万円</a:t>
                      </a:r>
                      <a:endParaRPr lang="en-US" altLang="ja-JP" sz="1200" b="0" u="none" dirty="0">
                        <a:solidFill>
                          <a:schemeClr val="tx1"/>
                        </a:solidFill>
                        <a:latin typeface="+mj-lt"/>
                        <a:ea typeface="+mn-ea"/>
                      </a:endParaRPr>
                    </a:p>
                    <a:p>
                      <a:pPr marL="72000" indent="-457200">
                        <a:lnSpc>
                          <a:spcPct val="100000"/>
                        </a:lnSpc>
                      </a:pPr>
                      <a:r>
                        <a:rPr lang="ja-JP" altLang="en-US" sz="1200" b="0" u="none" dirty="0">
                          <a:solidFill>
                            <a:schemeClr val="tx1"/>
                          </a:solidFill>
                          <a:latin typeface="+mj-lt"/>
                          <a:ea typeface="+mn-ea"/>
                        </a:rPr>
                        <a:t>（参考）</a:t>
                      </a:r>
                      <a:endParaRPr lang="en-US" altLang="ja-JP" sz="1200" b="0" u="none" dirty="0">
                        <a:solidFill>
                          <a:schemeClr val="tx1"/>
                        </a:solidFill>
                        <a:latin typeface="+mj-lt"/>
                        <a:ea typeface="+mn-ea"/>
                      </a:endParaRPr>
                    </a:p>
                    <a:p>
                      <a:pPr marL="72000" indent="-457200">
                        <a:lnSpc>
                          <a:spcPct val="100000"/>
                        </a:lnSpc>
                      </a:pPr>
                      <a:r>
                        <a:rPr lang="ja-JP" altLang="en-US" sz="1200" b="0" u="none" dirty="0">
                          <a:solidFill>
                            <a:schemeClr val="tx1"/>
                          </a:solidFill>
                          <a:latin typeface="+mj-lt"/>
                          <a:ea typeface="+mn-ea"/>
                        </a:rPr>
                        <a:t>　コロナ前の</a:t>
                      </a:r>
                      <a:r>
                        <a:rPr lang="en-US" altLang="ja-JP" sz="1200" b="0" u="none" dirty="0">
                          <a:solidFill>
                            <a:schemeClr val="tx1"/>
                          </a:solidFill>
                          <a:latin typeface="+mj-lt"/>
                          <a:ea typeface="+mn-ea"/>
                        </a:rPr>
                        <a:t>2019</a:t>
                      </a:r>
                      <a:r>
                        <a:rPr lang="ja-JP" altLang="en-US" sz="1200" b="0" u="none" dirty="0">
                          <a:solidFill>
                            <a:schemeClr val="tx1"/>
                          </a:solidFill>
                          <a:latin typeface="+mj-lt"/>
                          <a:ea typeface="+mn-ea"/>
                        </a:rPr>
                        <a:t>年度は</a:t>
                      </a:r>
                      <a:r>
                        <a:rPr lang="en-US" altLang="ja-JP" sz="1200" b="0" u="none" dirty="0">
                          <a:solidFill>
                            <a:schemeClr val="tx1"/>
                          </a:solidFill>
                          <a:latin typeface="+mj-lt"/>
                          <a:ea typeface="+mn-ea"/>
                        </a:rPr>
                        <a:t>1</a:t>
                      </a:r>
                      <a:r>
                        <a:rPr lang="ja-JP" altLang="en-US" sz="1200" b="0" u="none" dirty="0">
                          <a:solidFill>
                            <a:schemeClr val="tx1"/>
                          </a:solidFill>
                          <a:latin typeface="+mj-lt"/>
                          <a:ea typeface="+mn-ea"/>
                        </a:rPr>
                        <a:t>億</a:t>
                      </a:r>
                      <a:r>
                        <a:rPr lang="en-US" altLang="ja-JP" sz="1200" b="0" u="none" dirty="0">
                          <a:solidFill>
                            <a:schemeClr val="tx1"/>
                          </a:solidFill>
                          <a:latin typeface="+mj-lt"/>
                          <a:ea typeface="+mn-ea"/>
                        </a:rPr>
                        <a:t>5,500</a:t>
                      </a:r>
                      <a:r>
                        <a:rPr lang="ja-JP" altLang="en-US" sz="1200" b="0" u="none" dirty="0">
                          <a:solidFill>
                            <a:schemeClr val="tx1"/>
                          </a:solidFill>
                          <a:latin typeface="+mj-lt"/>
                          <a:ea typeface="+mn-ea"/>
                        </a:rPr>
                        <a:t>万円の黒字</a:t>
                      </a:r>
                      <a:endParaRPr lang="en-US" altLang="ja-JP" sz="1200" b="0" u="none" dirty="0">
                        <a:solidFill>
                          <a:schemeClr val="tx1"/>
                        </a:solidFill>
                        <a:latin typeface="+mj-lt"/>
                        <a:ea typeface="+mn-ea"/>
                      </a:endParaRPr>
                    </a:p>
                    <a:p>
                      <a:pPr marL="72000" indent="-457200">
                        <a:lnSpc>
                          <a:spcPct val="100000"/>
                        </a:lnSpc>
                      </a:pPr>
                      <a:endParaRPr lang="en-US" altLang="ja-JP" sz="1200" b="0" u="none" dirty="0">
                        <a:solidFill>
                          <a:schemeClr val="tx1"/>
                        </a:solidFill>
                        <a:latin typeface="+mj-lt"/>
                        <a:ea typeface="+mn-ea"/>
                      </a:endParaRPr>
                    </a:p>
                    <a:p>
                      <a:pPr marL="72000" indent="-457200">
                        <a:lnSpc>
                          <a:spcPct val="100000"/>
                        </a:lnSpc>
                      </a:pPr>
                      <a:endParaRPr lang="en-US" altLang="ja-JP" sz="1200" b="0" u="none" dirty="0">
                        <a:solidFill>
                          <a:schemeClr val="tx1"/>
                        </a:solidFill>
                        <a:latin typeface="+mj-lt"/>
                        <a:ea typeface="+mn-ea"/>
                      </a:endParaRPr>
                    </a:p>
                    <a:p>
                      <a:pPr marL="72000" indent="-457200">
                        <a:lnSpc>
                          <a:spcPct val="100000"/>
                        </a:lnSpc>
                      </a:pPr>
                      <a:r>
                        <a:rPr lang="ja-JP" altLang="en-US" sz="1200" b="0" u="none" dirty="0">
                          <a:solidFill>
                            <a:schemeClr val="tx1"/>
                          </a:solidFill>
                          <a:latin typeface="+mj-lt"/>
                          <a:ea typeface="+mn-ea"/>
                        </a:rPr>
                        <a:t>・来園者</a:t>
                      </a:r>
                    </a:p>
                    <a:p>
                      <a:pPr marL="72000" marR="0" indent="-457200" algn="l" defTabSz="914400" rtl="0" eaLnBrk="1" fontAlgn="auto" latinLnBrk="0" hangingPunct="1">
                        <a:lnSpc>
                          <a:spcPct val="100000"/>
                        </a:lnSpc>
                        <a:spcBef>
                          <a:spcPts val="0"/>
                        </a:spcBef>
                        <a:spcAft>
                          <a:spcPts val="0"/>
                        </a:spcAft>
                        <a:buClrTx/>
                        <a:buSzTx/>
                        <a:buFontTx/>
                        <a:buNone/>
                        <a:tabLst/>
                        <a:defRPr/>
                      </a:pPr>
                      <a:r>
                        <a:rPr lang="ja-JP" altLang="en-US" sz="1200" b="0" u="none" dirty="0">
                          <a:solidFill>
                            <a:schemeClr val="tx1"/>
                          </a:solidFill>
                          <a:latin typeface="+mj-lt"/>
                          <a:ea typeface="+mn-ea"/>
                        </a:rPr>
                        <a:t>　</a:t>
                      </a:r>
                      <a:r>
                        <a:rPr lang="en-US" altLang="ja-JP" sz="1200" b="0" u="none" dirty="0">
                          <a:solidFill>
                            <a:schemeClr val="tx1"/>
                          </a:solidFill>
                          <a:latin typeface="+mj-lt"/>
                          <a:ea typeface="+mn-ea"/>
                        </a:rPr>
                        <a:t>2014</a:t>
                      </a:r>
                      <a:r>
                        <a:rPr lang="ja-JP" altLang="en-US" sz="1200" b="0" u="none" dirty="0">
                          <a:solidFill>
                            <a:schemeClr val="tx1"/>
                          </a:solidFill>
                          <a:latin typeface="+mj-lt"/>
                          <a:ea typeface="+mn-ea"/>
                        </a:rPr>
                        <a:t>年度　　　　</a:t>
                      </a:r>
                      <a:r>
                        <a:rPr lang="en-US" altLang="ja-JP" sz="1200" b="0" u="none" dirty="0">
                          <a:solidFill>
                            <a:schemeClr val="tx1"/>
                          </a:solidFill>
                          <a:latin typeface="+mj-lt"/>
                          <a:ea typeface="+mn-ea"/>
                        </a:rPr>
                        <a:t>2021</a:t>
                      </a:r>
                      <a:r>
                        <a:rPr lang="ja-JP" altLang="en-US" sz="1200" b="0" u="none" dirty="0">
                          <a:solidFill>
                            <a:schemeClr val="tx1"/>
                          </a:solidFill>
                          <a:latin typeface="+mj-lt"/>
                          <a:ea typeface="+mn-ea"/>
                        </a:rPr>
                        <a:t>年度</a:t>
                      </a:r>
                      <a:endParaRPr lang="en-US" altLang="ja-JP" sz="1200" b="0" u="none" dirty="0">
                        <a:solidFill>
                          <a:schemeClr val="tx1"/>
                        </a:solidFill>
                        <a:latin typeface="+mj-lt"/>
                        <a:ea typeface="+mn-ea"/>
                      </a:endParaRPr>
                    </a:p>
                    <a:p>
                      <a:pPr marL="72000" indent="-457200">
                        <a:lnSpc>
                          <a:spcPct val="100000"/>
                        </a:lnSpc>
                      </a:pPr>
                      <a:r>
                        <a:rPr lang="ja-JP" altLang="en-US" sz="1200" b="0" u="none" dirty="0">
                          <a:solidFill>
                            <a:schemeClr val="tx1"/>
                          </a:solidFill>
                          <a:latin typeface="+mj-lt"/>
                          <a:ea typeface="+mn-ea"/>
                        </a:rPr>
                        <a:t>　　約</a:t>
                      </a:r>
                      <a:r>
                        <a:rPr lang="en-US" altLang="ja-JP" sz="1200" b="0" u="none" dirty="0">
                          <a:solidFill>
                            <a:schemeClr val="tx1"/>
                          </a:solidFill>
                          <a:latin typeface="+mj-lt"/>
                          <a:ea typeface="+mn-ea"/>
                        </a:rPr>
                        <a:t>184</a:t>
                      </a:r>
                      <a:r>
                        <a:rPr lang="ja-JP" altLang="en-US" sz="1200" b="0" u="none" dirty="0">
                          <a:solidFill>
                            <a:schemeClr val="tx1"/>
                          </a:solidFill>
                          <a:latin typeface="+mj-lt"/>
                          <a:ea typeface="+mn-ea"/>
                        </a:rPr>
                        <a:t>万人　　　約</a:t>
                      </a:r>
                      <a:r>
                        <a:rPr lang="en-US" altLang="ja-JP" sz="1200" b="0" u="none" dirty="0">
                          <a:solidFill>
                            <a:schemeClr val="tx1"/>
                          </a:solidFill>
                          <a:latin typeface="+mj-lt"/>
                          <a:ea typeface="+mn-ea"/>
                        </a:rPr>
                        <a:t>34</a:t>
                      </a:r>
                      <a:r>
                        <a:rPr lang="ja-JP" altLang="en-US" sz="1200" b="0" u="none" dirty="0">
                          <a:solidFill>
                            <a:schemeClr val="tx1"/>
                          </a:solidFill>
                          <a:latin typeface="+mj-lt"/>
                          <a:ea typeface="+mn-ea"/>
                        </a:rPr>
                        <a:t>万人</a:t>
                      </a:r>
                    </a:p>
                    <a:p>
                      <a:pPr marL="72000" indent="-457200">
                        <a:lnSpc>
                          <a:spcPct val="100000"/>
                        </a:lnSpc>
                      </a:pPr>
                      <a:r>
                        <a:rPr lang="ja-JP" altLang="en-US" sz="1200" b="0" u="none" dirty="0">
                          <a:solidFill>
                            <a:schemeClr val="tx1"/>
                          </a:solidFill>
                          <a:latin typeface="+mj-lt"/>
                          <a:ea typeface="+mn-ea"/>
                        </a:rPr>
                        <a:t>　</a:t>
                      </a:r>
                      <a:r>
                        <a:rPr lang="en-US" altLang="ja-JP" sz="1200" b="0" u="none" dirty="0">
                          <a:solidFill>
                            <a:schemeClr val="tx1"/>
                          </a:solidFill>
                          <a:latin typeface="+mj-lt"/>
                          <a:ea typeface="+mn-ea"/>
                        </a:rPr>
                        <a:t>※</a:t>
                      </a:r>
                      <a:r>
                        <a:rPr lang="ja-JP" altLang="en-US" sz="1200" b="0" u="none" dirty="0">
                          <a:solidFill>
                            <a:schemeClr val="tx1"/>
                          </a:solidFill>
                          <a:latin typeface="+mj-lt"/>
                          <a:ea typeface="+mn-ea"/>
                        </a:rPr>
                        <a:t>新型コロナウイルス感染症による影響</a:t>
                      </a:r>
                      <a:endParaRPr lang="en-US" altLang="ja-JP" sz="1200" b="0" u="none" dirty="0">
                        <a:solidFill>
                          <a:schemeClr val="tx1"/>
                        </a:solidFill>
                        <a:latin typeface="+mj-lt"/>
                        <a:ea typeface="+mn-ea"/>
                      </a:endParaRPr>
                    </a:p>
                    <a:p>
                      <a:pPr marL="72000" indent="-457200">
                        <a:lnSpc>
                          <a:spcPct val="100000"/>
                        </a:lnSpc>
                      </a:pPr>
                      <a:r>
                        <a:rPr lang="ja-JP" altLang="en-US" sz="1200" b="0" u="none" dirty="0">
                          <a:solidFill>
                            <a:schemeClr val="tx1"/>
                          </a:solidFill>
                          <a:latin typeface="+mj-lt"/>
                          <a:ea typeface="+mn-ea"/>
                        </a:rPr>
                        <a:t>（参考）</a:t>
                      </a:r>
                      <a:endParaRPr lang="en-US" altLang="ja-JP" sz="1200" b="0" u="none" dirty="0">
                        <a:solidFill>
                          <a:schemeClr val="tx1"/>
                        </a:solidFill>
                        <a:latin typeface="+mj-lt"/>
                        <a:ea typeface="+mn-ea"/>
                      </a:endParaRPr>
                    </a:p>
                    <a:p>
                      <a:pPr marL="72000" indent="-457200">
                        <a:lnSpc>
                          <a:spcPct val="100000"/>
                        </a:lnSpc>
                      </a:pPr>
                      <a:r>
                        <a:rPr lang="ja-JP" altLang="en-US" sz="1200" b="0" u="none" dirty="0">
                          <a:solidFill>
                            <a:schemeClr val="tx1"/>
                          </a:solidFill>
                          <a:latin typeface="+mj-lt"/>
                          <a:ea typeface="+mn-ea"/>
                        </a:rPr>
                        <a:t>　コロナ前の</a:t>
                      </a:r>
                      <a:r>
                        <a:rPr lang="en-US" altLang="ja-JP" sz="1200" b="0" u="none" dirty="0">
                          <a:solidFill>
                            <a:schemeClr val="tx1"/>
                          </a:solidFill>
                          <a:latin typeface="+mj-lt"/>
                          <a:ea typeface="+mn-ea"/>
                        </a:rPr>
                        <a:t>2019</a:t>
                      </a:r>
                      <a:r>
                        <a:rPr lang="ja-JP" altLang="en-US" sz="1200" b="0" u="none" dirty="0">
                          <a:solidFill>
                            <a:schemeClr val="tx1"/>
                          </a:solidFill>
                          <a:latin typeface="+mj-lt"/>
                          <a:ea typeface="+mn-ea"/>
                        </a:rPr>
                        <a:t>年度は約</a:t>
                      </a:r>
                      <a:r>
                        <a:rPr lang="en-US" altLang="ja-JP" sz="1200" b="0" u="none" dirty="0">
                          <a:solidFill>
                            <a:schemeClr val="tx1"/>
                          </a:solidFill>
                          <a:latin typeface="+mj-lt"/>
                          <a:ea typeface="+mn-ea"/>
                        </a:rPr>
                        <a:t>218</a:t>
                      </a:r>
                      <a:r>
                        <a:rPr lang="ja-JP" altLang="en-US" sz="1200" b="0" u="none" dirty="0">
                          <a:solidFill>
                            <a:schemeClr val="tx1"/>
                          </a:solidFill>
                          <a:latin typeface="+mj-lt"/>
                          <a:ea typeface="+mn-ea"/>
                        </a:rPr>
                        <a:t>万人</a:t>
                      </a:r>
                      <a:endParaRPr lang="en-US" altLang="ja-JP" sz="1200" b="0" u="none" dirty="0">
                        <a:solidFill>
                          <a:schemeClr val="tx1"/>
                        </a:solidFill>
                        <a:latin typeface="+mj-lt"/>
                        <a:ea typeface="+mn-ea"/>
                      </a:endParaRPr>
                    </a:p>
                    <a:p>
                      <a:pPr marL="72000" indent="-457200">
                        <a:lnSpc>
                          <a:spcPct val="100000"/>
                        </a:lnSpc>
                      </a:pPr>
                      <a:endParaRPr lang="en-US" altLang="ja-JP" sz="1200" b="0" u="none" dirty="0">
                        <a:solidFill>
                          <a:schemeClr val="tx1"/>
                        </a:solidFill>
                        <a:latin typeface="+mj-lt"/>
                        <a:ea typeface="+mn-ea"/>
                      </a:endParaRPr>
                    </a:p>
                    <a:p>
                      <a:pPr marL="72000" indent="-457200">
                        <a:lnSpc>
                          <a:spcPct val="100000"/>
                        </a:lnSpc>
                      </a:pPr>
                      <a:endParaRPr lang="ja-JP" altLang="en-US" sz="1200" b="0" u="none" dirty="0">
                        <a:solidFill>
                          <a:schemeClr val="tx1"/>
                        </a:solidFill>
                        <a:latin typeface="+mj-lt"/>
                        <a:ea typeface="+mn-ea"/>
                      </a:endParaRPr>
                    </a:p>
                    <a:p>
                      <a:pPr marL="72000" indent="-457200">
                        <a:lnSpc>
                          <a:spcPct val="100000"/>
                        </a:lnSpc>
                      </a:pPr>
                      <a:r>
                        <a:rPr lang="ja-JP" altLang="en-US" sz="1200" b="0" u="none" dirty="0">
                          <a:solidFill>
                            <a:schemeClr val="tx1"/>
                          </a:solidFill>
                          <a:latin typeface="+mj-lt"/>
                          <a:ea typeface="+mn-ea"/>
                        </a:rPr>
                        <a:t>・大阪城公園の世界的観光拠点化</a:t>
                      </a:r>
                    </a:p>
                  </a:txBody>
                  <a:tcPr marR="36000">
                    <a:lnL w="12700" cap="flat" cmpd="sng" algn="ctr">
                      <a:solidFill>
                        <a:schemeClr val="tx1"/>
                      </a:solidFill>
                      <a:prstDash val="sysDash"/>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13212858"/>
                  </a:ext>
                </a:extLst>
              </a:tr>
            </a:tbl>
          </a:graphicData>
        </a:graphic>
      </p:graphicFrame>
      <p:sp>
        <p:nvSpPr>
          <p:cNvPr id="16" name="正方形/長方形 15"/>
          <p:cNvSpPr/>
          <p:nvPr/>
        </p:nvSpPr>
        <p:spPr>
          <a:xfrm>
            <a:off x="131254" y="868207"/>
            <a:ext cx="9170828" cy="303536"/>
          </a:xfrm>
          <a:prstGeom prst="rect">
            <a:avLst/>
          </a:prstGeom>
        </p:spPr>
        <p:txBody>
          <a:bodyPr wrap="square" lIns="36000" tIns="36000" rIns="36000" bIns="36000">
            <a:spAutoFit/>
          </a:bodyPr>
          <a:lstStyle/>
          <a:p>
            <a:r>
              <a:rPr lang="ja-JP" altLang="en-US" sz="1500" dirty="0">
                <a:latin typeface="BIZ UDゴシック" panose="020B0400000000000000" pitchFamily="49" charset="-128"/>
                <a:ea typeface="BIZ UDゴシック" panose="020B0400000000000000" pitchFamily="49" charset="-128"/>
              </a:rPr>
              <a:t>②大阪城公園</a:t>
            </a:r>
            <a:r>
              <a:rPr lang="en-US" altLang="ja-JP" sz="1500" dirty="0">
                <a:latin typeface="BIZ UDゴシック" panose="020B0400000000000000" pitchFamily="49" charset="-128"/>
                <a:ea typeface="BIZ UDゴシック" panose="020B0400000000000000" pitchFamily="49" charset="-128"/>
              </a:rPr>
              <a:t>PMO</a:t>
            </a:r>
            <a:endParaRPr lang="ja-JP" altLang="en-US" sz="1500" dirty="0">
              <a:latin typeface="BIZ UDゴシック" panose="020B0400000000000000" pitchFamily="49" charset="-128"/>
              <a:ea typeface="BIZ UDゴシック" panose="020B0400000000000000" pitchFamily="49" charset="-128"/>
            </a:endParaRPr>
          </a:p>
        </p:txBody>
      </p:sp>
      <p:sp>
        <p:nvSpPr>
          <p:cNvPr id="7" name="二等辺三角形 6"/>
          <p:cNvSpPr/>
          <p:nvPr/>
        </p:nvSpPr>
        <p:spPr>
          <a:xfrm rot="5400000">
            <a:off x="7205071" y="4197650"/>
            <a:ext cx="288000" cy="72008"/>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9" name="二等辺三角形 8"/>
          <p:cNvSpPr/>
          <p:nvPr/>
        </p:nvSpPr>
        <p:spPr>
          <a:xfrm rot="5400000">
            <a:off x="7205071" y="2744908"/>
            <a:ext cx="288000" cy="72008"/>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8" name="テキスト ボックス 7"/>
          <p:cNvSpPr txBox="1"/>
          <p:nvPr/>
        </p:nvSpPr>
        <p:spPr>
          <a:xfrm>
            <a:off x="0" y="0"/>
            <a:ext cx="9144000" cy="769441"/>
          </a:xfrm>
          <a:prstGeom prst="rect">
            <a:avLst/>
          </a:prstGeom>
          <a:solidFill>
            <a:srgbClr val="0070C0"/>
          </a:solidFill>
        </p:spPr>
        <p:txBody>
          <a:bodyPr wrap="square" rtlCol="0">
            <a:spAutoFit/>
          </a:bodyPr>
          <a:lstStyle/>
          <a:p>
            <a:r>
              <a:rPr lang="en-US" altLang="ja-JP" sz="2400" b="1" u="sng" dirty="0">
                <a:solidFill>
                  <a:schemeClr val="bg1"/>
                </a:solidFill>
                <a:latin typeface="BIZ UDゴシック" panose="020B0400000000000000" pitchFamily="49" charset="-128"/>
                <a:ea typeface="BIZ UDゴシック" panose="020B0400000000000000" pitchFamily="49" charset="-128"/>
              </a:rPr>
              <a:t>Ⅱ【</a:t>
            </a:r>
            <a:r>
              <a:rPr lang="ja-JP" altLang="en-US" sz="2400" b="1" u="sng" dirty="0">
                <a:solidFill>
                  <a:schemeClr val="bg1"/>
                </a:solidFill>
                <a:latin typeface="BIZ UDゴシック" panose="020B0400000000000000" pitchFamily="49" charset="-128"/>
                <a:ea typeface="BIZ UDゴシック" panose="020B0400000000000000" pitchFamily="49" charset="-128"/>
              </a:rPr>
              <a:t>公民連携の推進</a:t>
            </a:r>
            <a:r>
              <a:rPr lang="en-US" altLang="ja-JP" sz="2000" b="1" u="sng" dirty="0">
                <a:solidFill>
                  <a:schemeClr val="bg1"/>
                </a:solidFill>
                <a:latin typeface="BIZ UDゴシック" panose="020B0400000000000000" pitchFamily="49" charset="-128"/>
                <a:ea typeface="BIZ UDゴシック" panose="020B0400000000000000" pitchFamily="49" charset="-128"/>
              </a:rPr>
              <a:t>】</a:t>
            </a:r>
            <a:r>
              <a:rPr lang="ja-JP" altLang="en-US" sz="2000" b="1" u="sng" dirty="0" smtClean="0">
                <a:solidFill>
                  <a:schemeClr val="bg1"/>
                </a:solidFill>
                <a:latin typeface="BIZ UDゴシック" panose="020B0400000000000000" pitchFamily="49" charset="-128"/>
                <a:ea typeface="BIZ UDゴシック" panose="020B0400000000000000" pitchFamily="49" charset="-128"/>
              </a:rPr>
              <a:t>（</a:t>
            </a:r>
            <a:r>
              <a:rPr lang="en-US" altLang="ja-JP" sz="2000" b="1" u="sng" dirty="0" smtClean="0">
                <a:solidFill>
                  <a:schemeClr val="bg1"/>
                </a:solidFill>
                <a:latin typeface="BIZ UDゴシック" panose="020B0400000000000000" pitchFamily="49" charset="-128"/>
                <a:ea typeface="BIZ UDゴシック" panose="020B0400000000000000" pitchFamily="49" charset="-128"/>
              </a:rPr>
              <a:t>14</a:t>
            </a:r>
            <a:r>
              <a:rPr lang="ja-JP" altLang="en-US" sz="2000" b="1" u="sng" dirty="0" smtClean="0">
                <a:solidFill>
                  <a:schemeClr val="bg1"/>
                </a:solidFill>
                <a:latin typeface="BIZ UDゴシック" panose="020B0400000000000000" pitchFamily="49" charset="-128"/>
                <a:ea typeface="BIZ UDゴシック" panose="020B0400000000000000" pitchFamily="49" charset="-128"/>
              </a:rPr>
              <a:t>）</a:t>
            </a:r>
            <a:r>
              <a:rPr lang="ja-JP" altLang="en-US" sz="2000" b="1" u="sng" dirty="0">
                <a:solidFill>
                  <a:schemeClr val="bg1"/>
                </a:solidFill>
                <a:latin typeface="BIZ UDゴシック" panose="020B0400000000000000" pitchFamily="49" charset="-128"/>
                <a:ea typeface="BIZ UDゴシック" panose="020B0400000000000000" pitchFamily="49" charset="-128"/>
              </a:rPr>
              <a:t>天王寺公園ｴﾝﾄﾗﾝｽｴﾘｱ（愛称：てんしば）・</a:t>
            </a:r>
            <a:endParaRPr lang="en-US" altLang="ja-JP" sz="2000" b="1" dirty="0">
              <a:solidFill>
                <a:schemeClr val="bg1"/>
              </a:solidFill>
              <a:latin typeface="BIZ UDゴシック" panose="020B0400000000000000" pitchFamily="49" charset="-128"/>
              <a:ea typeface="BIZ UDゴシック" panose="020B0400000000000000" pitchFamily="49" charset="-128"/>
            </a:endParaRPr>
          </a:p>
          <a:p>
            <a:r>
              <a:rPr lang="ja-JP" altLang="en-US" sz="2000" b="1" dirty="0">
                <a:solidFill>
                  <a:schemeClr val="bg1"/>
                </a:solidFill>
                <a:latin typeface="BIZ UDゴシック" panose="020B0400000000000000" pitchFamily="49" charset="-128"/>
                <a:ea typeface="BIZ UDゴシック" panose="020B0400000000000000" pitchFamily="49" charset="-128"/>
              </a:rPr>
              <a:t>　　　　　　　　　　　　　　　</a:t>
            </a:r>
            <a:r>
              <a:rPr lang="ja-JP" altLang="en-US" sz="2000" b="1" u="sng" dirty="0">
                <a:solidFill>
                  <a:schemeClr val="bg1"/>
                </a:solidFill>
                <a:latin typeface="BIZ UDゴシック" panose="020B0400000000000000" pitchFamily="49" charset="-128"/>
                <a:ea typeface="BIZ UDゴシック" panose="020B0400000000000000" pitchFamily="49" charset="-128"/>
              </a:rPr>
              <a:t>大阪城公園</a:t>
            </a:r>
            <a:r>
              <a:rPr lang="en-US" altLang="ja-JP" sz="2000" b="1" u="sng" dirty="0">
                <a:solidFill>
                  <a:schemeClr val="bg1"/>
                </a:solidFill>
                <a:latin typeface="BIZ UDゴシック" panose="020B0400000000000000" pitchFamily="49" charset="-128"/>
                <a:ea typeface="BIZ UDゴシック" panose="020B0400000000000000" pitchFamily="49" charset="-128"/>
              </a:rPr>
              <a:t>PMO</a:t>
            </a:r>
            <a:r>
              <a:rPr lang="ja-JP" altLang="en-US" sz="2000" b="1" u="sng" dirty="0">
                <a:solidFill>
                  <a:schemeClr val="bg1"/>
                </a:solidFill>
                <a:latin typeface="BIZ UDゴシック" panose="020B0400000000000000" pitchFamily="49" charset="-128"/>
                <a:ea typeface="BIZ UDゴシック" panose="020B0400000000000000" pitchFamily="49" charset="-128"/>
              </a:rPr>
              <a:t>・難波宮跡公園</a:t>
            </a:r>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165</a:t>
            </a:fld>
            <a:endParaRPr lang="ja-JP" altLang="en-US"/>
          </a:p>
        </p:txBody>
      </p:sp>
    </p:spTree>
    <p:extLst>
      <p:ext uri="{BB962C8B-B14F-4D97-AF65-F5344CB8AC3E}">
        <p14:creationId xmlns:p14="http://schemas.microsoft.com/office/powerpoint/2010/main" val="1374439911"/>
      </p:ext>
    </p:extLst>
  </p:cSld>
  <p:clrMapOvr>
    <a:masterClrMapping/>
  </p:clrMapOvr>
</p:sld>
</file>

<file path=ppt/slides/slide1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7" name="正方形/長方形 106"/>
          <p:cNvSpPr/>
          <p:nvPr/>
        </p:nvSpPr>
        <p:spPr>
          <a:xfrm>
            <a:off x="5150960" y="725370"/>
            <a:ext cx="3905007" cy="5771886"/>
          </a:xfrm>
          <a:prstGeom prst="rect">
            <a:avLst/>
          </a:prstGeom>
          <a:solidFill>
            <a:srgbClr val="66FFFF">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pic>
        <p:nvPicPr>
          <p:cNvPr id="11" name="図 10"/>
          <p:cNvPicPr>
            <a:picLocks noChangeAspect="1"/>
          </p:cNvPicPr>
          <p:nvPr/>
        </p:nvPicPr>
        <p:blipFill>
          <a:blip r:embed="rId3"/>
          <a:stretch>
            <a:fillRect/>
          </a:stretch>
        </p:blipFill>
        <p:spPr>
          <a:xfrm>
            <a:off x="5170674" y="1560930"/>
            <a:ext cx="4005419" cy="4316342"/>
          </a:xfrm>
          <a:prstGeom prst="rect">
            <a:avLst/>
          </a:prstGeom>
        </p:spPr>
      </p:pic>
      <p:sp>
        <p:nvSpPr>
          <p:cNvPr id="106" name="正方形/長方形 105"/>
          <p:cNvSpPr/>
          <p:nvPr/>
        </p:nvSpPr>
        <p:spPr>
          <a:xfrm>
            <a:off x="5162660" y="697010"/>
            <a:ext cx="3905007" cy="577188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3" name="正方形/長方形 2"/>
          <p:cNvSpPr/>
          <p:nvPr/>
        </p:nvSpPr>
        <p:spPr>
          <a:xfrm>
            <a:off x="251519" y="251356"/>
            <a:ext cx="7848873" cy="369332"/>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zh-TW" altLang="en-US" sz="1800" b="1" i="0" u="none" strike="noStrike" kern="1200" cap="none" spc="0" normalizeH="0" baseline="0" noProof="0" dirty="0">
                <a:ln>
                  <a:noFill/>
                </a:ln>
                <a:solidFill>
                  <a:srgbClr val="000000"/>
                </a:solidFill>
                <a:effectLst/>
                <a:uLnTx/>
                <a:uFillTx/>
                <a:latin typeface="ＭＳ ゴシック" panose="020B0609070205080204" pitchFamily="49" charset="-128"/>
                <a:ea typeface="ＭＳ ゴシック" panose="020B0609070205080204" pitchFamily="49" charset="-128"/>
                <a:cs typeface="+mn-cs"/>
              </a:rPr>
              <a:t>大阪城公園</a:t>
            </a:r>
            <a:r>
              <a:rPr kumimoji="1" lang="ja-JP" altLang="en-US" sz="1800" b="1" i="0" u="none" strike="noStrike" kern="1200" cap="none" spc="0" normalizeH="0" baseline="0" noProof="0" dirty="0">
                <a:ln>
                  <a:noFill/>
                </a:ln>
                <a:solidFill>
                  <a:srgbClr val="000000"/>
                </a:solidFill>
                <a:effectLst/>
                <a:uLnTx/>
                <a:uFillTx/>
                <a:latin typeface="ＭＳ ゴシック" panose="020B0609070205080204" pitchFamily="49" charset="-128"/>
                <a:ea typeface="ＭＳ ゴシック" panose="020B0609070205080204" pitchFamily="49" charset="-128"/>
                <a:cs typeface="+mn-cs"/>
              </a:rPr>
              <a:t>ＰＭＯ</a:t>
            </a:r>
            <a:endParaRPr kumimoji="1" lang="en-US" altLang="ja-JP" sz="1800" b="1" i="0" u="none" strike="noStrike" kern="1200" cap="none" spc="0" normalizeH="0" baseline="0" noProof="0" dirty="0">
              <a:ln>
                <a:noFill/>
              </a:ln>
              <a:solidFill>
                <a:srgbClr val="000000"/>
              </a:solidFill>
              <a:effectLst/>
              <a:uLnTx/>
              <a:uFillTx/>
              <a:latin typeface="ＭＳ ゴシック" panose="020B0609070205080204" pitchFamily="49" charset="-128"/>
              <a:ea typeface="ＭＳ ゴシック" panose="020B0609070205080204" pitchFamily="49" charset="-128"/>
              <a:cs typeface="+mn-cs"/>
            </a:endParaRPr>
          </a:p>
        </p:txBody>
      </p:sp>
      <p:cxnSp>
        <p:nvCxnSpPr>
          <p:cNvPr id="4" name="直線コネクタ 3"/>
          <p:cNvCxnSpPr/>
          <p:nvPr/>
        </p:nvCxnSpPr>
        <p:spPr>
          <a:xfrm>
            <a:off x="218653" y="620688"/>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5" name="角丸四角形 24"/>
          <p:cNvSpPr/>
          <p:nvPr/>
        </p:nvSpPr>
        <p:spPr>
          <a:xfrm>
            <a:off x="1870982" y="1278813"/>
            <a:ext cx="1478306" cy="623792"/>
          </a:xfrm>
          <a:prstGeom prst="roundRect">
            <a:avLst>
              <a:gd name="adj" fmla="val 3802"/>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26" name="角丸四角形 25"/>
          <p:cNvSpPr/>
          <p:nvPr/>
        </p:nvSpPr>
        <p:spPr>
          <a:xfrm>
            <a:off x="3490619" y="1278813"/>
            <a:ext cx="1478306" cy="623792"/>
          </a:xfrm>
          <a:prstGeom prst="roundRect">
            <a:avLst>
              <a:gd name="adj" fmla="val 3802"/>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28" name="角丸四角形 27"/>
          <p:cNvSpPr/>
          <p:nvPr/>
        </p:nvSpPr>
        <p:spPr>
          <a:xfrm>
            <a:off x="251345" y="1278813"/>
            <a:ext cx="1478306" cy="623792"/>
          </a:xfrm>
          <a:prstGeom prst="roundRect">
            <a:avLst>
              <a:gd name="adj" fmla="val 3802"/>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29" name="正方形/長方形 28"/>
          <p:cNvSpPr/>
          <p:nvPr/>
        </p:nvSpPr>
        <p:spPr>
          <a:xfrm>
            <a:off x="5196213" y="3593690"/>
            <a:ext cx="3456384" cy="246221"/>
          </a:xfrm>
          <a:prstGeom prst="rect">
            <a:avLst/>
          </a:prstGeom>
        </p:spPr>
        <p:txBody>
          <a:bodyPr wrap="square">
            <a:spAutoFit/>
          </a:bodyPr>
          <a:lstStyle/>
          <a:p>
            <a:pPr marL="274320" marR="0" lvl="0" indent="-274320" algn="l" defTabSz="914400" rtl="0" eaLnBrk="1" fontAlgn="auto" latinLnBrk="0" hangingPunct="1">
              <a:lnSpc>
                <a:spcPct val="100000"/>
              </a:lnSpc>
              <a:spcBef>
                <a:spcPts val="600"/>
              </a:spcBef>
              <a:spcAft>
                <a:spcPts val="0"/>
              </a:spcAft>
              <a:buClr>
                <a:srgbClr val="727CA3"/>
              </a:buClr>
              <a:buSzPct val="76000"/>
              <a:buFont typeface="Wingdings 3"/>
              <a:buChar char=""/>
              <a:tabLst/>
              <a:defRPr/>
            </a:pP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来園者数の推移　</a:t>
            </a:r>
            <a:r>
              <a:rPr kumimoji="1" lang="en-US" altLang="ja-JP"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天守閣入場者数</a:t>
            </a:r>
          </a:p>
        </p:txBody>
      </p:sp>
      <p:sp>
        <p:nvSpPr>
          <p:cNvPr id="35" name="正方形/長方形 34"/>
          <p:cNvSpPr/>
          <p:nvPr/>
        </p:nvSpPr>
        <p:spPr>
          <a:xfrm>
            <a:off x="5165369" y="745654"/>
            <a:ext cx="1043779" cy="26485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③成果</a:t>
            </a:r>
          </a:p>
        </p:txBody>
      </p:sp>
      <p:sp>
        <p:nvSpPr>
          <p:cNvPr id="36" name="正方形/長方形 35"/>
          <p:cNvSpPr/>
          <p:nvPr/>
        </p:nvSpPr>
        <p:spPr>
          <a:xfrm>
            <a:off x="107504" y="4077072"/>
            <a:ext cx="1367615" cy="43204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②実施事業例</a:t>
            </a:r>
          </a:p>
        </p:txBody>
      </p:sp>
      <p:sp>
        <p:nvSpPr>
          <p:cNvPr id="37" name="正方形/長方形 36"/>
          <p:cNvSpPr/>
          <p:nvPr/>
        </p:nvSpPr>
        <p:spPr>
          <a:xfrm>
            <a:off x="59091" y="715921"/>
            <a:ext cx="1390302" cy="30739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①管理手法の変更</a:t>
            </a:r>
          </a:p>
        </p:txBody>
      </p:sp>
      <p:sp>
        <p:nvSpPr>
          <p:cNvPr id="38" name="正方形/長方形 37"/>
          <p:cNvSpPr/>
          <p:nvPr/>
        </p:nvSpPr>
        <p:spPr>
          <a:xfrm>
            <a:off x="5190244" y="6543527"/>
            <a:ext cx="1379192" cy="24829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④今後の取組</a:t>
            </a:r>
          </a:p>
        </p:txBody>
      </p:sp>
      <p:grpSp>
        <p:nvGrpSpPr>
          <p:cNvPr id="39" name="グループ化 38"/>
          <p:cNvGrpSpPr/>
          <p:nvPr/>
        </p:nvGrpSpPr>
        <p:grpSpPr>
          <a:xfrm>
            <a:off x="1246715" y="787929"/>
            <a:ext cx="3747325" cy="238692"/>
            <a:chOff x="1331638" y="5662989"/>
            <a:chExt cx="6984777" cy="360081"/>
          </a:xfrm>
        </p:grpSpPr>
        <p:pic>
          <p:nvPicPr>
            <p:cNvPr id="40" name="Picture 2"/>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1331638" y="5662991"/>
              <a:ext cx="6950201" cy="36007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41" name="正方形/長方形 40"/>
            <p:cNvSpPr/>
            <p:nvPr/>
          </p:nvSpPr>
          <p:spPr>
            <a:xfrm>
              <a:off x="1331639" y="5662989"/>
              <a:ext cx="6984776" cy="310239"/>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1"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n-cs"/>
                </a:rPr>
                <a:t>民間主体の事業者が公園全体を総合的かつ戦略的に一体管理</a:t>
              </a:r>
              <a:endParaRPr kumimoji="1" lang="en-US" altLang="ja-JP" sz="1000" b="1"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n-cs"/>
              </a:endParaRPr>
            </a:p>
          </p:txBody>
        </p:sp>
      </p:grpSp>
      <p:sp>
        <p:nvSpPr>
          <p:cNvPr id="42" name="角丸四角形 41"/>
          <p:cNvSpPr/>
          <p:nvPr/>
        </p:nvSpPr>
        <p:spPr>
          <a:xfrm>
            <a:off x="3431783" y="2445450"/>
            <a:ext cx="1446325" cy="1555459"/>
          </a:xfrm>
          <a:prstGeom prst="roundRect">
            <a:avLst>
              <a:gd name="adj" fmla="val 3802"/>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経済戦略局</a:t>
            </a:r>
            <a:endPar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endPar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建設局</a:t>
            </a:r>
            <a:endPar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endPar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教育委員会事務局</a:t>
            </a:r>
            <a:endPar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endPar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43" name="角丸四角形 42"/>
          <p:cNvSpPr/>
          <p:nvPr/>
        </p:nvSpPr>
        <p:spPr>
          <a:xfrm>
            <a:off x="3534833" y="2296521"/>
            <a:ext cx="1206586" cy="258858"/>
          </a:xfrm>
          <a:prstGeom prst="round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HGPｺﾞｼｯｸE" panose="020B0900000000000000" pitchFamily="50" charset="-128"/>
                <a:ea typeface="HGPｺﾞｼｯｸE" panose="020B0900000000000000" pitchFamily="50" charset="-128"/>
                <a:cs typeface="+mn-cs"/>
              </a:rPr>
              <a:t>大阪市</a:t>
            </a:r>
            <a:endParaRPr kumimoji="1" lang="en-US" altLang="ja-JP" sz="1000" b="0" i="0" u="none" strike="noStrike" kern="1200" cap="none" spc="0" normalizeH="0" baseline="0" noProof="0" dirty="0">
              <a:ln>
                <a:noFill/>
              </a:ln>
              <a:solidFill>
                <a:prstClr val="black"/>
              </a:solidFill>
              <a:effectLst/>
              <a:uLnTx/>
              <a:uFillTx/>
              <a:latin typeface="HGPｺﾞｼｯｸE" panose="020B0900000000000000" pitchFamily="50" charset="-128"/>
              <a:ea typeface="HGPｺﾞｼｯｸE" panose="020B0900000000000000" pitchFamily="50" charset="-128"/>
              <a:cs typeface="+mn-cs"/>
            </a:endParaRPr>
          </a:p>
        </p:txBody>
      </p:sp>
      <p:sp>
        <p:nvSpPr>
          <p:cNvPr id="44" name="テキスト ボックス 43"/>
          <p:cNvSpPr txBox="1"/>
          <p:nvPr/>
        </p:nvSpPr>
        <p:spPr>
          <a:xfrm>
            <a:off x="352252" y="3259351"/>
            <a:ext cx="236770" cy="696162"/>
          </a:xfrm>
          <a:prstGeom prst="rect">
            <a:avLst/>
          </a:prstGeom>
          <a:solidFill>
            <a:schemeClr val="accent6">
              <a:lumMod val="40000"/>
              <a:lumOff val="60000"/>
            </a:schemeClr>
          </a:solidFill>
          <a:ln w="12700">
            <a:noFill/>
          </a:ln>
        </p:spPr>
        <p:txBody>
          <a:bodyPr vert="horz" wrap="square" lIns="36000" tIns="36000" rIns="36000" bIns="3600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HGPｺﾞｼｯｸE" panose="020B0900000000000000" pitchFamily="50" charset="-128"/>
                <a:ea typeface="HGPｺﾞｼｯｸE" panose="020B0900000000000000" pitchFamily="50" charset="-128"/>
                <a:cs typeface="+mn-cs"/>
              </a:rPr>
              <a:t>魅</a:t>
            </a:r>
            <a:endParaRPr kumimoji="1" lang="en-US" altLang="ja-JP" sz="1000" b="0" i="0" u="none" strike="noStrike" kern="1200" cap="none" spc="0" normalizeH="0" baseline="0" noProof="0" dirty="0">
              <a:ln>
                <a:noFill/>
              </a:ln>
              <a:solidFill>
                <a:prstClr val="black"/>
              </a:solidFill>
              <a:effectLst/>
              <a:uLnTx/>
              <a:uFillTx/>
              <a:latin typeface="HGPｺﾞｼｯｸE" panose="020B0900000000000000" pitchFamily="50" charset="-128"/>
              <a:ea typeface="HGPｺﾞｼｯｸE" panose="020B0900000000000000"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HGPｺﾞｼｯｸE" panose="020B0900000000000000" pitchFamily="50" charset="-128"/>
                <a:ea typeface="HGPｺﾞｼｯｸE" panose="020B0900000000000000" pitchFamily="50" charset="-128"/>
                <a:cs typeface="+mn-cs"/>
              </a:rPr>
              <a:t>力</a:t>
            </a:r>
            <a:endParaRPr kumimoji="1" lang="en-US" altLang="ja-JP" sz="1000" b="0" i="0" u="none" strike="noStrike" kern="1200" cap="none" spc="0" normalizeH="0" baseline="0" noProof="0" dirty="0">
              <a:ln>
                <a:noFill/>
              </a:ln>
              <a:solidFill>
                <a:prstClr val="black"/>
              </a:solidFill>
              <a:effectLst/>
              <a:uLnTx/>
              <a:uFillTx/>
              <a:latin typeface="HGPｺﾞｼｯｸE" panose="020B0900000000000000" pitchFamily="50" charset="-128"/>
              <a:ea typeface="HGPｺﾞｼｯｸE" panose="020B0900000000000000"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HGPｺﾞｼｯｸE" panose="020B0900000000000000" pitchFamily="50" charset="-128"/>
                <a:ea typeface="HGPｺﾞｼｯｸE" panose="020B0900000000000000" pitchFamily="50" charset="-128"/>
                <a:cs typeface="+mn-cs"/>
              </a:rPr>
              <a:t>向</a:t>
            </a:r>
            <a:endParaRPr kumimoji="1" lang="en-US" altLang="ja-JP" sz="1000" b="0" i="0" u="none" strike="noStrike" kern="1200" cap="none" spc="0" normalizeH="0" baseline="0" noProof="0" dirty="0">
              <a:ln>
                <a:noFill/>
              </a:ln>
              <a:solidFill>
                <a:prstClr val="black"/>
              </a:solidFill>
              <a:effectLst/>
              <a:uLnTx/>
              <a:uFillTx/>
              <a:latin typeface="HGPｺﾞｼｯｸE" panose="020B0900000000000000" pitchFamily="50" charset="-128"/>
              <a:ea typeface="HGPｺﾞｼｯｸE" panose="020B0900000000000000"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HGPｺﾞｼｯｸE" panose="020B0900000000000000" pitchFamily="50" charset="-128"/>
                <a:ea typeface="HGPｺﾞｼｯｸE" panose="020B0900000000000000" pitchFamily="50" charset="-128"/>
                <a:cs typeface="+mn-cs"/>
              </a:rPr>
              <a:t>上</a:t>
            </a:r>
            <a:endParaRPr kumimoji="1" lang="en-US" altLang="ja-JP" sz="1000" b="0" i="0" u="none" strike="noStrike" kern="1200" cap="none" spc="0" normalizeH="0" baseline="0" noProof="0" dirty="0">
              <a:ln>
                <a:noFill/>
              </a:ln>
              <a:solidFill>
                <a:prstClr val="black"/>
              </a:solidFill>
              <a:effectLst/>
              <a:uLnTx/>
              <a:uFillTx/>
              <a:latin typeface="HGPｺﾞｼｯｸE" panose="020B0900000000000000" pitchFamily="50" charset="-128"/>
              <a:ea typeface="HGPｺﾞｼｯｸE" panose="020B0900000000000000" pitchFamily="50" charset="-128"/>
              <a:cs typeface="+mn-cs"/>
            </a:endParaRPr>
          </a:p>
        </p:txBody>
      </p:sp>
      <p:sp>
        <p:nvSpPr>
          <p:cNvPr id="45" name="角丸四角形 44"/>
          <p:cNvSpPr/>
          <p:nvPr/>
        </p:nvSpPr>
        <p:spPr>
          <a:xfrm>
            <a:off x="309179" y="2445450"/>
            <a:ext cx="2521712" cy="1555459"/>
          </a:xfrm>
          <a:prstGeom prst="roundRect">
            <a:avLst>
              <a:gd name="adj" fmla="val 3802"/>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46" name="角丸四角形 45"/>
          <p:cNvSpPr/>
          <p:nvPr/>
        </p:nvSpPr>
        <p:spPr>
          <a:xfrm>
            <a:off x="884404" y="2297664"/>
            <a:ext cx="1397670" cy="238665"/>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HGPｺﾞｼｯｸE" panose="020B0900000000000000" pitchFamily="50" charset="-128"/>
                <a:ea typeface="HGPｺﾞｼｯｸE" panose="020B0900000000000000" pitchFamily="50" charset="-128"/>
                <a:cs typeface="+mn-cs"/>
              </a:rPr>
              <a:t>ＰＭＯ事業者</a:t>
            </a:r>
            <a:endParaRPr kumimoji="1" lang="en-US" altLang="ja-JP" sz="1000" b="0" i="0" u="none" strike="noStrike" kern="1200" cap="none" spc="0" normalizeH="0" baseline="0" noProof="0" dirty="0">
              <a:ln>
                <a:noFill/>
              </a:ln>
              <a:solidFill>
                <a:prstClr val="black"/>
              </a:solidFill>
              <a:effectLst/>
              <a:uLnTx/>
              <a:uFillTx/>
              <a:latin typeface="HGPｺﾞｼｯｸE" panose="020B0900000000000000" pitchFamily="50" charset="-128"/>
              <a:ea typeface="HGPｺﾞｼｯｸE" panose="020B0900000000000000" pitchFamily="50" charset="-128"/>
              <a:cs typeface="+mn-cs"/>
            </a:endParaRPr>
          </a:p>
        </p:txBody>
      </p:sp>
      <p:sp>
        <p:nvSpPr>
          <p:cNvPr id="47" name="テキスト ボックス 46"/>
          <p:cNvSpPr txBox="1"/>
          <p:nvPr/>
        </p:nvSpPr>
        <p:spPr>
          <a:xfrm>
            <a:off x="364018" y="2588423"/>
            <a:ext cx="232152" cy="615028"/>
          </a:xfrm>
          <a:prstGeom prst="rect">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ja-JP"/>
            </a:defPPr>
            <a:lvl1pPr algn="ctr">
              <a:defRPr sz="1000">
                <a:latin typeface="HGPｺﾞｼｯｸE" panose="020B0900000000000000" pitchFamily="50" charset="-128"/>
                <a:ea typeface="HGPｺﾞｼｯｸE" panose="020B0900000000000000" pitchFamily="50" charset="-128"/>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HGPｺﾞｼｯｸE" panose="020B0900000000000000" pitchFamily="50" charset="-128"/>
                <a:ea typeface="HGPｺﾞｼｯｸE" panose="020B0900000000000000" pitchFamily="50" charset="-128"/>
                <a:cs typeface="+mn-cs"/>
              </a:rPr>
              <a:t>管</a:t>
            </a:r>
            <a:r>
              <a:rPr kumimoji="1" lang="en-US" altLang="ja-JP" sz="1000" b="0" i="0" u="none" strike="noStrike" kern="1200" cap="none" spc="0" normalizeH="0" baseline="0" noProof="0" dirty="0">
                <a:ln>
                  <a:noFill/>
                </a:ln>
                <a:solidFill>
                  <a:prstClr val="black"/>
                </a:solidFill>
                <a:effectLst/>
                <a:uLnTx/>
                <a:uFillTx/>
                <a:latin typeface="HGPｺﾞｼｯｸE" panose="020B0900000000000000" pitchFamily="50" charset="-128"/>
                <a:ea typeface="HGPｺﾞｼｯｸE" panose="020B0900000000000000" pitchFamily="50" charset="-128"/>
                <a:cs typeface="+mn-cs"/>
              </a:rPr>
              <a:t/>
            </a:r>
            <a:br>
              <a:rPr kumimoji="1" lang="en-US" altLang="ja-JP" sz="1000" b="0" i="0" u="none" strike="noStrike" kern="1200" cap="none" spc="0" normalizeH="0" baseline="0" noProof="0" dirty="0">
                <a:ln>
                  <a:noFill/>
                </a:ln>
                <a:solidFill>
                  <a:prstClr val="black"/>
                </a:solidFill>
                <a:effectLst/>
                <a:uLnTx/>
                <a:uFillTx/>
                <a:latin typeface="HGPｺﾞｼｯｸE" panose="020B0900000000000000" pitchFamily="50" charset="-128"/>
                <a:ea typeface="HGPｺﾞｼｯｸE" panose="020B0900000000000000" pitchFamily="50" charset="-128"/>
                <a:cs typeface="+mn-cs"/>
              </a:rPr>
            </a:br>
            <a:r>
              <a:rPr kumimoji="1" lang="ja-JP" altLang="en-US" sz="1000" b="0" i="0" u="none" strike="noStrike" kern="1200" cap="none" spc="0" normalizeH="0" baseline="0" noProof="0" dirty="0">
                <a:ln>
                  <a:noFill/>
                </a:ln>
                <a:solidFill>
                  <a:prstClr val="black"/>
                </a:solidFill>
                <a:effectLst/>
                <a:uLnTx/>
                <a:uFillTx/>
                <a:latin typeface="HGPｺﾞｼｯｸE" panose="020B0900000000000000" pitchFamily="50" charset="-128"/>
                <a:ea typeface="HGPｺﾞｼｯｸE" panose="020B0900000000000000" pitchFamily="50" charset="-128"/>
                <a:cs typeface="+mn-cs"/>
              </a:rPr>
              <a:t>理</a:t>
            </a:r>
            <a:r>
              <a:rPr kumimoji="1" lang="en-US" altLang="ja-JP" sz="1000" b="0" i="0" u="none" strike="noStrike" kern="1200" cap="none" spc="0" normalizeH="0" baseline="0" noProof="0" dirty="0">
                <a:ln>
                  <a:noFill/>
                </a:ln>
                <a:solidFill>
                  <a:prstClr val="black"/>
                </a:solidFill>
                <a:effectLst/>
                <a:uLnTx/>
                <a:uFillTx/>
                <a:latin typeface="HGPｺﾞｼｯｸE" panose="020B0900000000000000" pitchFamily="50" charset="-128"/>
                <a:ea typeface="HGPｺﾞｼｯｸE" panose="020B0900000000000000" pitchFamily="50" charset="-128"/>
                <a:cs typeface="+mn-cs"/>
              </a:rPr>
              <a:t/>
            </a:r>
            <a:br>
              <a:rPr kumimoji="1" lang="en-US" altLang="ja-JP" sz="1000" b="0" i="0" u="none" strike="noStrike" kern="1200" cap="none" spc="0" normalizeH="0" baseline="0" noProof="0" dirty="0">
                <a:ln>
                  <a:noFill/>
                </a:ln>
                <a:solidFill>
                  <a:prstClr val="black"/>
                </a:solidFill>
                <a:effectLst/>
                <a:uLnTx/>
                <a:uFillTx/>
                <a:latin typeface="HGPｺﾞｼｯｸE" panose="020B0900000000000000" pitchFamily="50" charset="-128"/>
                <a:ea typeface="HGPｺﾞｼｯｸE" panose="020B0900000000000000" pitchFamily="50" charset="-128"/>
                <a:cs typeface="+mn-cs"/>
              </a:rPr>
            </a:br>
            <a:r>
              <a:rPr kumimoji="1" lang="ja-JP" altLang="en-US" sz="1000" b="0" i="0" u="none" strike="noStrike" kern="1200" cap="none" spc="0" normalizeH="0" baseline="0" noProof="0" dirty="0">
                <a:ln>
                  <a:noFill/>
                </a:ln>
                <a:solidFill>
                  <a:prstClr val="black"/>
                </a:solidFill>
                <a:effectLst/>
                <a:uLnTx/>
                <a:uFillTx/>
                <a:latin typeface="HGPｺﾞｼｯｸE" panose="020B0900000000000000" pitchFamily="50" charset="-128"/>
                <a:ea typeface="HGPｺﾞｼｯｸE" panose="020B0900000000000000" pitchFamily="50" charset="-128"/>
                <a:cs typeface="+mn-cs"/>
              </a:rPr>
              <a:t>運</a:t>
            </a:r>
            <a:r>
              <a:rPr kumimoji="1" lang="en-US" altLang="ja-JP" sz="1000" b="0" i="0" u="none" strike="noStrike" kern="1200" cap="none" spc="0" normalizeH="0" baseline="0" noProof="0" dirty="0">
                <a:ln>
                  <a:noFill/>
                </a:ln>
                <a:solidFill>
                  <a:prstClr val="black"/>
                </a:solidFill>
                <a:effectLst/>
                <a:uLnTx/>
                <a:uFillTx/>
                <a:latin typeface="HGPｺﾞｼｯｸE" panose="020B0900000000000000" pitchFamily="50" charset="-128"/>
                <a:ea typeface="HGPｺﾞｼｯｸE" panose="020B0900000000000000" pitchFamily="50" charset="-128"/>
                <a:cs typeface="+mn-cs"/>
              </a:rPr>
              <a:t/>
            </a:r>
            <a:br>
              <a:rPr kumimoji="1" lang="en-US" altLang="ja-JP" sz="1000" b="0" i="0" u="none" strike="noStrike" kern="1200" cap="none" spc="0" normalizeH="0" baseline="0" noProof="0" dirty="0">
                <a:ln>
                  <a:noFill/>
                </a:ln>
                <a:solidFill>
                  <a:prstClr val="black"/>
                </a:solidFill>
                <a:effectLst/>
                <a:uLnTx/>
                <a:uFillTx/>
                <a:latin typeface="HGPｺﾞｼｯｸE" panose="020B0900000000000000" pitchFamily="50" charset="-128"/>
                <a:ea typeface="HGPｺﾞｼｯｸE" panose="020B0900000000000000" pitchFamily="50" charset="-128"/>
                <a:cs typeface="+mn-cs"/>
              </a:rPr>
            </a:br>
            <a:r>
              <a:rPr kumimoji="1" lang="ja-JP" altLang="en-US" sz="1000" b="0" i="0" u="none" strike="noStrike" kern="1200" cap="none" spc="0" normalizeH="0" baseline="0" noProof="0" dirty="0">
                <a:ln>
                  <a:noFill/>
                </a:ln>
                <a:solidFill>
                  <a:prstClr val="black"/>
                </a:solidFill>
                <a:effectLst/>
                <a:uLnTx/>
                <a:uFillTx/>
                <a:latin typeface="HGPｺﾞｼｯｸE" panose="020B0900000000000000" pitchFamily="50" charset="-128"/>
                <a:ea typeface="HGPｺﾞｼｯｸE" panose="020B0900000000000000" pitchFamily="50" charset="-128"/>
                <a:cs typeface="+mn-cs"/>
              </a:rPr>
              <a:t>営</a:t>
            </a:r>
            <a:endParaRPr kumimoji="1" lang="en-US" altLang="ja-JP" sz="1000" b="0" i="0" u="none" strike="noStrike" kern="1200" cap="none" spc="0" normalizeH="0" baseline="0" noProof="0" dirty="0">
              <a:ln>
                <a:noFill/>
              </a:ln>
              <a:solidFill>
                <a:prstClr val="black"/>
              </a:solidFill>
              <a:effectLst/>
              <a:uLnTx/>
              <a:uFillTx/>
              <a:latin typeface="HGPｺﾞｼｯｸE" panose="020B0900000000000000" pitchFamily="50" charset="-128"/>
              <a:ea typeface="HGPｺﾞｼｯｸE" panose="020B0900000000000000" pitchFamily="50" charset="-128"/>
              <a:cs typeface="+mn-cs"/>
            </a:endParaRPr>
          </a:p>
        </p:txBody>
      </p:sp>
      <p:sp>
        <p:nvSpPr>
          <p:cNvPr id="48" name="テキスト ボックス 47"/>
          <p:cNvSpPr txBox="1"/>
          <p:nvPr/>
        </p:nvSpPr>
        <p:spPr>
          <a:xfrm>
            <a:off x="604871" y="2587838"/>
            <a:ext cx="2184060" cy="615613"/>
          </a:xfrm>
          <a:prstGeom prst="rect">
            <a:avLst/>
          </a:prstGeom>
          <a:solidFill>
            <a:schemeClr val="accent2">
              <a:lumMod val="60000"/>
              <a:lumOff val="40000"/>
            </a:schemeClr>
          </a:solidFill>
          <a:ln w="12700">
            <a:noFill/>
          </a:ln>
        </p:spPr>
        <p:txBody>
          <a:bodyPr vert="horz" wrap="square" lIns="36000" tIns="36000" rIns="36000" bIns="36000" rtlCol="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000" b="0" i="0" u="none" strike="noStrike" kern="1200" cap="none" spc="0" normalizeH="0" baseline="0" noProof="0" dirty="0">
              <a:ln>
                <a:noFill/>
              </a:ln>
              <a:solidFill>
                <a:prstClr val="white"/>
              </a:solidFill>
              <a:effectLst/>
              <a:uLnTx/>
              <a:uFillTx/>
              <a:latin typeface="HGPｺﾞｼｯｸE" panose="020B0900000000000000" pitchFamily="50" charset="-128"/>
              <a:ea typeface="HGPｺﾞｼｯｸE" panose="020B0900000000000000" pitchFamily="50" charset="-128"/>
              <a:cs typeface="+mn-cs"/>
            </a:endParaRPr>
          </a:p>
        </p:txBody>
      </p:sp>
      <p:sp>
        <p:nvSpPr>
          <p:cNvPr id="49" name="角丸四角形 48"/>
          <p:cNvSpPr/>
          <p:nvPr/>
        </p:nvSpPr>
        <p:spPr>
          <a:xfrm>
            <a:off x="704737" y="2684155"/>
            <a:ext cx="1257903" cy="203788"/>
          </a:xfrm>
          <a:prstGeom prst="roundRect">
            <a:avLst>
              <a:gd name="adj" fmla="val 50000"/>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施設の管理運営</a:t>
            </a:r>
          </a:p>
        </p:txBody>
      </p:sp>
      <p:sp>
        <p:nvSpPr>
          <p:cNvPr id="50" name="テキスト ボックス 49"/>
          <p:cNvSpPr txBox="1"/>
          <p:nvPr/>
        </p:nvSpPr>
        <p:spPr>
          <a:xfrm>
            <a:off x="604869" y="3258256"/>
            <a:ext cx="2184061" cy="697257"/>
          </a:xfrm>
          <a:prstGeom prst="rect">
            <a:avLst/>
          </a:prstGeom>
          <a:solidFill>
            <a:schemeClr val="accent2">
              <a:lumMod val="60000"/>
              <a:lumOff val="40000"/>
            </a:schemeClr>
          </a:solidFill>
          <a:ln w="12700">
            <a:noFill/>
          </a:ln>
        </p:spPr>
        <p:txBody>
          <a:bodyPr vert="horz" wrap="square" lIns="36000" tIns="36000" rIns="36000" bIns="36000" rtlCol="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000" b="0" i="0" u="none" strike="noStrike" kern="1200" cap="none" spc="0" normalizeH="0" baseline="0" noProof="0" dirty="0">
              <a:ln>
                <a:noFill/>
              </a:ln>
              <a:solidFill>
                <a:prstClr val="white"/>
              </a:solidFill>
              <a:effectLst/>
              <a:uLnTx/>
              <a:uFillTx/>
              <a:latin typeface="HGPｺﾞｼｯｸE" panose="020B0900000000000000" pitchFamily="50" charset="-128"/>
              <a:ea typeface="HGPｺﾞｼｯｸE" panose="020B0900000000000000" pitchFamily="50" charset="-128"/>
              <a:cs typeface="+mn-cs"/>
            </a:endParaRPr>
          </a:p>
        </p:txBody>
      </p:sp>
      <p:sp>
        <p:nvSpPr>
          <p:cNvPr id="51" name="テキスト ボックス 50"/>
          <p:cNvSpPr txBox="1"/>
          <p:nvPr/>
        </p:nvSpPr>
        <p:spPr>
          <a:xfrm>
            <a:off x="817609" y="2937287"/>
            <a:ext cx="1824172" cy="238688"/>
          </a:xfrm>
          <a:prstGeom prst="rect">
            <a:avLst/>
          </a:prstGeom>
          <a:noFill/>
        </p:spPr>
        <p:txBody>
          <a:bodyPr wrap="square" lIns="0" tIns="0" rIns="0" bIns="0" rtlCol="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天守閣、公園、音楽堂など</a:t>
            </a:r>
          </a:p>
        </p:txBody>
      </p:sp>
      <p:sp>
        <p:nvSpPr>
          <p:cNvPr id="52" name="角丸四角形 51"/>
          <p:cNvSpPr/>
          <p:nvPr/>
        </p:nvSpPr>
        <p:spPr>
          <a:xfrm>
            <a:off x="698051" y="3294507"/>
            <a:ext cx="1498620" cy="167065"/>
          </a:xfrm>
          <a:prstGeom prst="roundRect">
            <a:avLst>
              <a:gd name="adj" fmla="val 50000"/>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既存施設の活用</a:t>
            </a:r>
          </a:p>
        </p:txBody>
      </p:sp>
      <p:sp>
        <p:nvSpPr>
          <p:cNvPr id="53" name="角丸四角形 52"/>
          <p:cNvSpPr/>
          <p:nvPr/>
        </p:nvSpPr>
        <p:spPr>
          <a:xfrm>
            <a:off x="698050" y="3510268"/>
            <a:ext cx="1498621" cy="181913"/>
          </a:xfrm>
          <a:prstGeom prst="roundRect">
            <a:avLst>
              <a:gd name="adj" fmla="val 50000"/>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新規施設の整備</a:t>
            </a:r>
          </a:p>
        </p:txBody>
      </p:sp>
      <p:sp>
        <p:nvSpPr>
          <p:cNvPr id="54" name="角丸四角形 53"/>
          <p:cNvSpPr/>
          <p:nvPr/>
        </p:nvSpPr>
        <p:spPr>
          <a:xfrm>
            <a:off x="687342" y="3726292"/>
            <a:ext cx="1750767" cy="174379"/>
          </a:xfrm>
          <a:prstGeom prst="roundRect">
            <a:avLst>
              <a:gd name="adj" fmla="val 50000"/>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新たなイベントや事業実施</a:t>
            </a:r>
          </a:p>
        </p:txBody>
      </p:sp>
      <p:pic>
        <p:nvPicPr>
          <p:cNvPr id="55" name="Picture 5" descr="E:\My Documents\My Pictures\JTO_8[1].jpg"/>
          <p:cNvPicPr>
            <a:picLocks noChangeAspect="1" noChangeArrowheads="1"/>
          </p:cNvPicPr>
          <p:nvPr/>
        </p:nvPicPr>
        <p:blipFill>
          <a:blip r:embed="rId5" cstate="email">
            <a:extLst>
              <a:ext uri="{28A0092B-C50C-407E-A947-70E740481C1C}">
                <a14:useLocalDpi xmlns:a14="http://schemas.microsoft.com/office/drawing/2010/main"/>
              </a:ext>
            </a:extLst>
          </a:blip>
          <a:srcRect/>
          <a:stretch>
            <a:fillRect/>
          </a:stretch>
        </p:blipFill>
        <p:spPr bwMode="auto">
          <a:xfrm>
            <a:off x="521676" y="4505779"/>
            <a:ext cx="1974069" cy="1165733"/>
          </a:xfrm>
          <a:prstGeom prst="rect">
            <a:avLst/>
          </a:prstGeom>
          <a:noFill/>
          <a:extLst>
            <a:ext uri="{909E8E84-426E-40DD-AFC4-6F175D3DCCD1}">
              <a14:hiddenFill xmlns:a14="http://schemas.microsoft.com/office/drawing/2010/main">
                <a:solidFill>
                  <a:srgbClr val="FFFFFF"/>
                </a:solidFill>
              </a14:hiddenFill>
            </a:ext>
          </a:extLst>
        </p:spPr>
      </p:pic>
      <p:pic>
        <p:nvPicPr>
          <p:cNvPr id="56" name="図 55"/>
          <p:cNvPicPr>
            <a:picLocks noChangeAspect="1"/>
          </p:cNvPicPr>
          <p:nvPr/>
        </p:nvPicPr>
        <p:blipFill rotWithShape="1">
          <a:blip r:embed="rId6" cstate="email">
            <a:extLst>
              <a:ext uri="{28A0092B-C50C-407E-A947-70E740481C1C}">
                <a14:useLocalDpi xmlns:a14="http://schemas.microsoft.com/office/drawing/2010/main"/>
              </a:ext>
            </a:extLst>
          </a:blip>
          <a:srcRect r="4818"/>
          <a:stretch/>
        </p:blipFill>
        <p:spPr>
          <a:xfrm>
            <a:off x="467544" y="5701273"/>
            <a:ext cx="2232069" cy="1074669"/>
          </a:xfrm>
          <a:prstGeom prst="rect">
            <a:avLst/>
          </a:prstGeom>
        </p:spPr>
      </p:pic>
      <p:pic>
        <p:nvPicPr>
          <p:cNvPr id="57" name="図 56"/>
          <p:cNvPicPr>
            <a:picLocks noChangeAspect="1"/>
          </p:cNvPicPr>
          <p:nvPr/>
        </p:nvPicPr>
        <p:blipFill rotWithShape="1">
          <a:blip r:embed="rId7" cstate="email">
            <a:extLst>
              <a:ext uri="{28A0092B-C50C-407E-A947-70E740481C1C}">
                <a14:useLocalDpi xmlns:a14="http://schemas.microsoft.com/office/drawing/2010/main"/>
              </a:ext>
            </a:extLst>
          </a:blip>
          <a:srcRect t="9719" b="7202"/>
          <a:stretch/>
        </p:blipFill>
        <p:spPr>
          <a:xfrm>
            <a:off x="2933804" y="5733256"/>
            <a:ext cx="1953383" cy="1035661"/>
          </a:xfrm>
          <a:prstGeom prst="rect">
            <a:avLst/>
          </a:prstGeom>
        </p:spPr>
      </p:pic>
      <p:pic>
        <p:nvPicPr>
          <p:cNvPr id="58" name="図 57"/>
          <p:cNvPicPr>
            <a:picLocks noChangeAspect="1"/>
          </p:cNvPicPr>
          <p:nvPr/>
        </p:nvPicPr>
        <p:blipFill>
          <a:blip r:embed="rId8"/>
          <a:stretch>
            <a:fillRect/>
          </a:stretch>
        </p:blipFill>
        <p:spPr>
          <a:xfrm>
            <a:off x="2974570" y="4466893"/>
            <a:ext cx="1871853" cy="1243503"/>
          </a:xfrm>
          <a:prstGeom prst="rect">
            <a:avLst/>
          </a:prstGeom>
        </p:spPr>
      </p:pic>
      <p:sp>
        <p:nvSpPr>
          <p:cNvPr id="59" name="正方形/長方形 58"/>
          <p:cNvSpPr/>
          <p:nvPr/>
        </p:nvSpPr>
        <p:spPr>
          <a:xfrm>
            <a:off x="5225856" y="1032927"/>
            <a:ext cx="3456384" cy="246221"/>
          </a:xfrm>
          <a:prstGeom prst="rect">
            <a:avLst/>
          </a:prstGeom>
        </p:spPr>
        <p:txBody>
          <a:bodyPr wrap="square">
            <a:spAutoFit/>
          </a:bodyPr>
          <a:lstStyle/>
          <a:p>
            <a:pPr marL="274320" marR="0" lvl="0" indent="-274320" algn="l" defTabSz="914400" rtl="0" eaLnBrk="1" fontAlgn="auto" latinLnBrk="0" hangingPunct="1">
              <a:lnSpc>
                <a:spcPct val="100000"/>
              </a:lnSpc>
              <a:spcBef>
                <a:spcPts val="600"/>
              </a:spcBef>
              <a:spcAft>
                <a:spcPts val="0"/>
              </a:spcAft>
              <a:buClr>
                <a:srgbClr val="727CA3"/>
              </a:buClr>
              <a:buSzPct val="76000"/>
              <a:buFont typeface="Wingdings 3"/>
              <a:buChar char=""/>
              <a:tabLst/>
              <a:defRPr/>
            </a:pP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本市の収支変化</a:t>
            </a:r>
          </a:p>
        </p:txBody>
      </p:sp>
      <p:grpSp>
        <p:nvGrpSpPr>
          <p:cNvPr id="75" name="グループ化 74"/>
          <p:cNvGrpSpPr/>
          <p:nvPr/>
        </p:nvGrpSpPr>
        <p:grpSpPr>
          <a:xfrm>
            <a:off x="6588224" y="976993"/>
            <a:ext cx="2362421" cy="461665"/>
            <a:chOff x="1187623" y="5662984"/>
            <a:chExt cx="7128792" cy="532664"/>
          </a:xfrm>
        </p:grpSpPr>
        <p:pic>
          <p:nvPicPr>
            <p:cNvPr id="76" name="Picture 2"/>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1187623" y="5662990"/>
              <a:ext cx="7128792"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77" name="正方形/長方形 76"/>
            <p:cNvSpPr/>
            <p:nvPr/>
          </p:nvSpPr>
          <p:spPr>
            <a:xfrm>
              <a:off x="1331637" y="5662984"/>
              <a:ext cx="6984778" cy="532664"/>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800" b="1"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n-cs"/>
                </a:rPr>
                <a:t>約</a:t>
              </a:r>
              <a:r>
                <a:rPr kumimoji="1" lang="en-US" altLang="ja-JP" sz="800" b="1"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n-cs"/>
                </a:rPr>
                <a:t>1.5</a:t>
              </a:r>
              <a:r>
                <a:rPr kumimoji="1" lang="ja-JP" altLang="en-US" sz="800" b="1"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n-cs"/>
                </a:rPr>
                <a:t>～２億円超の収支改善を果たすも、</a:t>
              </a:r>
              <a:endParaRPr kumimoji="1" lang="en-US" altLang="ja-JP" sz="800" b="1"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800" b="1"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n-cs"/>
                </a:rPr>
                <a:t>新型コロナウイルス感染症の影響により悪化</a:t>
              </a:r>
              <a:endParaRPr kumimoji="1" lang="en-US" altLang="ja-JP" sz="800" b="1"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n-cs"/>
              </a:endParaRPr>
            </a:p>
          </p:txBody>
        </p:sp>
      </p:grpSp>
      <p:grpSp>
        <p:nvGrpSpPr>
          <p:cNvPr id="78" name="グループ化 77"/>
          <p:cNvGrpSpPr/>
          <p:nvPr/>
        </p:nvGrpSpPr>
        <p:grpSpPr>
          <a:xfrm>
            <a:off x="6566046" y="3800140"/>
            <a:ext cx="2397480" cy="461665"/>
            <a:chOff x="1516649" y="5624265"/>
            <a:chExt cx="6984779" cy="391296"/>
          </a:xfrm>
        </p:grpSpPr>
        <p:pic>
          <p:nvPicPr>
            <p:cNvPr id="79" name="Picture 2"/>
            <p:cNvPicPr>
              <a:picLocks noChangeAspect="1" noChangeArrowheads="1"/>
            </p:cNvPicPr>
            <p:nvPr/>
          </p:nvPicPr>
          <p:blipFill>
            <a:blip r:embed="rId10" cstate="print">
              <a:extLst>
                <a:ext uri="{28A0092B-C50C-407E-A947-70E740481C1C}">
                  <a14:useLocalDpi xmlns:a14="http://schemas.microsoft.com/office/drawing/2010/main" val="0"/>
                </a:ext>
              </a:extLst>
            </a:blip>
            <a:srcRect/>
            <a:stretch>
              <a:fillRect/>
            </a:stretch>
          </p:blipFill>
          <p:spPr bwMode="auto">
            <a:xfrm>
              <a:off x="1701661" y="5662990"/>
              <a:ext cx="6614754" cy="2309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80" name="正方形/長方形 79"/>
            <p:cNvSpPr/>
            <p:nvPr/>
          </p:nvSpPr>
          <p:spPr>
            <a:xfrm>
              <a:off x="1516649" y="5624265"/>
              <a:ext cx="6984779" cy="391296"/>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800" b="1"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n-cs"/>
                </a:rPr>
                <a:t>複数年度に渡り</a:t>
              </a:r>
              <a:r>
                <a:rPr kumimoji="1" lang="en-US" altLang="ja-JP" sz="800" b="1"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n-cs"/>
                </a:rPr>
                <a:t>200</a:t>
              </a:r>
              <a:r>
                <a:rPr kumimoji="1" lang="ja-JP" altLang="en-US" sz="800" b="1"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n-cs"/>
                </a:rPr>
                <a:t>万人以上を達成するも、</a:t>
              </a:r>
              <a:endParaRPr kumimoji="1" lang="en-US" altLang="ja-JP" sz="800" b="1"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800" b="1"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n-cs"/>
                </a:rPr>
                <a:t>新型コロナウイルス感染症の影響により減少</a:t>
              </a:r>
              <a:endParaRPr kumimoji="1" lang="en-US" altLang="ja-JP" sz="800" b="1"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n-cs"/>
              </a:endParaRPr>
            </a:p>
          </p:txBody>
        </p:sp>
      </p:grpSp>
      <p:grpSp>
        <p:nvGrpSpPr>
          <p:cNvPr id="81" name="グループ化 80"/>
          <p:cNvGrpSpPr/>
          <p:nvPr/>
        </p:nvGrpSpPr>
        <p:grpSpPr>
          <a:xfrm>
            <a:off x="985326" y="4156430"/>
            <a:ext cx="3834585" cy="258315"/>
            <a:chOff x="1015398" y="5733438"/>
            <a:chExt cx="7128792" cy="431700"/>
          </a:xfrm>
        </p:grpSpPr>
        <p:pic>
          <p:nvPicPr>
            <p:cNvPr id="82" name="Picture 2"/>
            <p:cNvPicPr>
              <a:picLocks noChangeAspect="1" noChangeArrowheads="1"/>
            </p:cNvPicPr>
            <p:nvPr/>
          </p:nvPicPr>
          <p:blipFill>
            <a:blip r:embed="rId11" cstate="print">
              <a:extLst>
                <a:ext uri="{28A0092B-C50C-407E-A947-70E740481C1C}">
                  <a14:useLocalDpi xmlns:a14="http://schemas.microsoft.com/office/drawing/2010/main" val="0"/>
                </a:ext>
              </a:extLst>
            </a:blip>
            <a:srcRect/>
            <a:stretch>
              <a:fillRect/>
            </a:stretch>
          </p:blipFill>
          <p:spPr bwMode="auto">
            <a:xfrm>
              <a:off x="1015398" y="5795807"/>
              <a:ext cx="7128792" cy="3693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83" name="正方形/長方形 82"/>
            <p:cNvSpPr/>
            <p:nvPr/>
          </p:nvSpPr>
          <p:spPr>
            <a:xfrm>
              <a:off x="1074939" y="5733438"/>
              <a:ext cx="6984777" cy="393533"/>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1"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n-cs"/>
                </a:rPr>
                <a:t>民間事業者（</a:t>
              </a:r>
              <a:r>
                <a:rPr kumimoji="1" lang="en-US" altLang="ja-JP" sz="1000" b="1"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n-cs"/>
                </a:rPr>
                <a:t>PMO</a:t>
              </a:r>
              <a:r>
                <a:rPr kumimoji="1" lang="ja-JP" altLang="en-US" sz="1000" b="1"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n-cs"/>
                </a:rPr>
                <a:t>事業者）の投資により魅力向上事業を実施</a:t>
              </a:r>
              <a:endParaRPr kumimoji="1" lang="en-US" altLang="ja-JP" sz="1000" b="1"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n-cs"/>
              </a:endParaRPr>
            </a:p>
          </p:txBody>
        </p:sp>
      </p:grpSp>
      <p:sp>
        <p:nvSpPr>
          <p:cNvPr id="84" name="正方形/長方形 83"/>
          <p:cNvSpPr/>
          <p:nvPr/>
        </p:nvSpPr>
        <p:spPr>
          <a:xfrm>
            <a:off x="564223" y="4521536"/>
            <a:ext cx="1764780" cy="26585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1"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新規施設（ｼﾞｮｰ･ﾃﾗｽ･ｵｵｻｶ）</a:t>
            </a:r>
          </a:p>
        </p:txBody>
      </p:sp>
      <p:sp>
        <p:nvSpPr>
          <p:cNvPr id="85" name="正方形/長方形 84"/>
          <p:cNvSpPr/>
          <p:nvPr/>
        </p:nvSpPr>
        <p:spPr>
          <a:xfrm>
            <a:off x="2934260" y="4466893"/>
            <a:ext cx="1958352" cy="26585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1"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既存施設改修（ﾐﾗｲｻﾞ大阪城）</a:t>
            </a:r>
          </a:p>
        </p:txBody>
      </p:sp>
      <p:sp>
        <p:nvSpPr>
          <p:cNvPr id="86" name="正方形/長方形 85"/>
          <p:cNvSpPr/>
          <p:nvPr/>
        </p:nvSpPr>
        <p:spPr>
          <a:xfrm>
            <a:off x="1477708" y="6512928"/>
            <a:ext cx="1221905" cy="26585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櫓の長期公開事業</a:t>
            </a:r>
          </a:p>
        </p:txBody>
      </p:sp>
      <p:sp>
        <p:nvSpPr>
          <p:cNvPr id="87" name="正方形/長方形 86"/>
          <p:cNvSpPr/>
          <p:nvPr/>
        </p:nvSpPr>
        <p:spPr>
          <a:xfrm>
            <a:off x="4028515" y="5683426"/>
            <a:ext cx="845451" cy="26585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御座船運航</a:t>
            </a:r>
          </a:p>
        </p:txBody>
      </p:sp>
      <p:sp>
        <p:nvSpPr>
          <p:cNvPr id="88" name="左矢印 87"/>
          <p:cNvSpPr/>
          <p:nvPr/>
        </p:nvSpPr>
        <p:spPr>
          <a:xfrm>
            <a:off x="2993665" y="2881936"/>
            <a:ext cx="216024" cy="522171"/>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89" name="正方形/長方形 88"/>
          <p:cNvSpPr/>
          <p:nvPr/>
        </p:nvSpPr>
        <p:spPr>
          <a:xfrm>
            <a:off x="2830891" y="3474594"/>
            <a:ext cx="644186" cy="20444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サポート</a:t>
            </a:r>
          </a:p>
        </p:txBody>
      </p:sp>
      <p:sp>
        <p:nvSpPr>
          <p:cNvPr id="90" name="角丸四角形 89"/>
          <p:cNvSpPr/>
          <p:nvPr/>
        </p:nvSpPr>
        <p:spPr>
          <a:xfrm>
            <a:off x="310611" y="1186020"/>
            <a:ext cx="1397670" cy="224803"/>
          </a:xfrm>
          <a:prstGeom prst="round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HGPｺﾞｼｯｸE" panose="020B0900000000000000" pitchFamily="50" charset="-128"/>
                <a:ea typeface="HGPｺﾞｼｯｸE" panose="020B0900000000000000" pitchFamily="50" charset="-128"/>
                <a:cs typeface="+mn-cs"/>
              </a:rPr>
              <a:t>経済戦略局</a:t>
            </a:r>
            <a:endParaRPr kumimoji="1" lang="en-US" altLang="ja-JP" sz="1000" b="0" i="0" u="none" strike="noStrike" kern="1200" cap="none" spc="0" normalizeH="0" baseline="0" noProof="0" dirty="0">
              <a:ln>
                <a:noFill/>
              </a:ln>
              <a:solidFill>
                <a:prstClr val="black"/>
              </a:solidFill>
              <a:effectLst/>
              <a:uLnTx/>
              <a:uFillTx/>
              <a:latin typeface="HGPｺﾞｼｯｸE" panose="020B0900000000000000" pitchFamily="50" charset="-128"/>
              <a:ea typeface="HGPｺﾞｼｯｸE" panose="020B0900000000000000" pitchFamily="50" charset="-128"/>
              <a:cs typeface="+mn-cs"/>
            </a:endParaRPr>
          </a:p>
        </p:txBody>
      </p:sp>
      <p:sp>
        <p:nvSpPr>
          <p:cNvPr id="91" name="角丸四角形 90"/>
          <p:cNvSpPr/>
          <p:nvPr/>
        </p:nvSpPr>
        <p:spPr>
          <a:xfrm>
            <a:off x="1908343" y="1181175"/>
            <a:ext cx="1397670" cy="224803"/>
          </a:xfrm>
          <a:prstGeom prst="round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HGPｺﾞｼｯｸE" panose="020B0900000000000000" pitchFamily="50" charset="-128"/>
                <a:ea typeface="HGPｺﾞｼｯｸE" panose="020B0900000000000000" pitchFamily="50" charset="-128"/>
                <a:cs typeface="+mn-cs"/>
              </a:rPr>
              <a:t>建設局</a:t>
            </a:r>
            <a:endParaRPr kumimoji="1" lang="en-US" altLang="ja-JP" sz="1000" b="0" i="0" u="none" strike="noStrike" kern="1200" cap="none" spc="0" normalizeH="0" baseline="0" noProof="0" dirty="0">
              <a:ln>
                <a:noFill/>
              </a:ln>
              <a:solidFill>
                <a:prstClr val="black"/>
              </a:solidFill>
              <a:effectLst/>
              <a:uLnTx/>
              <a:uFillTx/>
              <a:latin typeface="HGPｺﾞｼｯｸE" panose="020B0900000000000000" pitchFamily="50" charset="-128"/>
              <a:ea typeface="HGPｺﾞｼｯｸE" panose="020B0900000000000000" pitchFamily="50" charset="-128"/>
              <a:cs typeface="+mn-cs"/>
            </a:endParaRPr>
          </a:p>
        </p:txBody>
      </p:sp>
      <p:sp>
        <p:nvSpPr>
          <p:cNvPr id="92" name="角丸四角形 91"/>
          <p:cNvSpPr/>
          <p:nvPr/>
        </p:nvSpPr>
        <p:spPr>
          <a:xfrm>
            <a:off x="3521453" y="1176330"/>
            <a:ext cx="1397670" cy="224803"/>
          </a:xfrm>
          <a:prstGeom prst="round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HGPｺﾞｼｯｸE" panose="020B0900000000000000" pitchFamily="50" charset="-128"/>
                <a:ea typeface="HGPｺﾞｼｯｸE" panose="020B0900000000000000" pitchFamily="50" charset="-128"/>
                <a:cs typeface="+mn-cs"/>
              </a:rPr>
              <a:t>教育委員会事務局</a:t>
            </a:r>
            <a:endParaRPr kumimoji="1" lang="en-US" altLang="ja-JP" sz="1000" b="0" i="0" u="none" strike="noStrike" kern="1200" cap="none" spc="0" normalizeH="0" baseline="0" noProof="0" dirty="0">
              <a:ln>
                <a:noFill/>
              </a:ln>
              <a:solidFill>
                <a:prstClr val="black"/>
              </a:solidFill>
              <a:effectLst/>
              <a:uLnTx/>
              <a:uFillTx/>
              <a:latin typeface="HGPｺﾞｼｯｸE" panose="020B0900000000000000" pitchFamily="50" charset="-128"/>
              <a:ea typeface="HGPｺﾞｼｯｸE" panose="020B0900000000000000" pitchFamily="50" charset="-128"/>
              <a:cs typeface="+mn-cs"/>
            </a:endParaRPr>
          </a:p>
        </p:txBody>
      </p:sp>
      <p:sp>
        <p:nvSpPr>
          <p:cNvPr id="93" name="テキスト ボックス 92"/>
          <p:cNvSpPr txBox="1"/>
          <p:nvPr/>
        </p:nvSpPr>
        <p:spPr>
          <a:xfrm>
            <a:off x="251344" y="1455975"/>
            <a:ext cx="1400951" cy="238688"/>
          </a:xfrm>
          <a:prstGeom prst="rect">
            <a:avLst/>
          </a:prstGeom>
          <a:noFill/>
        </p:spPr>
        <p:txBody>
          <a:bodyPr wrap="square" lIns="0" tIns="0" rIns="0" bIns="0" rtlCol="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天守閣の管理運営</a:t>
            </a:r>
            <a:endPar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（指定管理者制度活用）</a:t>
            </a:r>
          </a:p>
        </p:txBody>
      </p:sp>
      <p:sp>
        <p:nvSpPr>
          <p:cNvPr id="94" name="テキスト ボックス 93"/>
          <p:cNvSpPr txBox="1"/>
          <p:nvPr/>
        </p:nvSpPr>
        <p:spPr>
          <a:xfrm>
            <a:off x="1966795" y="1455975"/>
            <a:ext cx="1280573" cy="238688"/>
          </a:xfrm>
          <a:prstGeom prst="rect">
            <a:avLst/>
          </a:prstGeom>
          <a:noFill/>
        </p:spPr>
        <p:txBody>
          <a:bodyPr wrap="square" lIns="0" tIns="0" rIns="0" bIns="0" rtlCol="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公園の管理運営</a:t>
            </a:r>
            <a:endPar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（直営・管理許可・委託）</a:t>
            </a:r>
          </a:p>
        </p:txBody>
      </p:sp>
      <p:sp>
        <p:nvSpPr>
          <p:cNvPr id="95" name="テキスト ボックス 94"/>
          <p:cNvSpPr txBox="1"/>
          <p:nvPr/>
        </p:nvSpPr>
        <p:spPr>
          <a:xfrm>
            <a:off x="3534833" y="1478639"/>
            <a:ext cx="1448314" cy="238688"/>
          </a:xfrm>
          <a:prstGeom prst="rect">
            <a:avLst/>
          </a:prstGeom>
          <a:noFill/>
        </p:spPr>
        <p:txBody>
          <a:bodyPr wrap="square" lIns="0" tIns="0" rIns="0" bIns="0" rtlCol="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音楽堂の管理運営</a:t>
            </a:r>
            <a:endPar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（直営）</a:t>
            </a:r>
          </a:p>
        </p:txBody>
      </p:sp>
      <p:sp>
        <p:nvSpPr>
          <p:cNvPr id="96" name="正方形/長方形 95"/>
          <p:cNvSpPr/>
          <p:nvPr/>
        </p:nvSpPr>
        <p:spPr>
          <a:xfrm>
            <a:off x="173132" y="1134269"/>
            <a:ext cx="4856211" cy="816679"/>
          </a:xfrm>
          <a:prstGeom prst="rect">
            <a:avLst/>
          </a:prstGeom>
          <a:noFill/>
          <a:ln w="952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97" name="正方形/長方形 96"/>
          <p:cNvSpPr/>
          <p:nvPr/>
        </p:nvSpPr>
        <p:spPr>
          <a:xfrm>
            <a:off x="173132" y="2246597"/>
            <a:ext cx="4841781" cy="1790309"/>
          </a:xfrm>
          <a:prstGeom prst="rect">
            <a:avLst/>
          </a:prstGeom>
          <a:noFill/>
          <a:ln w="952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98" name="二等辺三角形 97"/>
          <p:cNvSpPr/>
          <p:nvPr/>
        </p:nvSpPr>
        <p:spPr>
          <a:xfrm flipV="1">
            <a:off x="2220919" y="2006997"/>
            <a:ext cx="842319" cy="206431"/>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99" name="正方形/長方形 98"/>
          <p:cNvSpPr/>
          <p:nvPr/>
        </p:nvSpPr>
        <p:spPr>
          <a:xfrm>
            <a:off x="2425900" y="1981622"/>
            <a:ext cx="644186" cy="20444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Calibri"/>
                <a:ea typeface="ＭＳ Ｐゴシック" panose="020B0600070205080204" pitchFamily="50" charset="-128"/>
                <a:cs typeface="+mn-cs"/>
              </a:rPr>
              <a:t>改革</a:t>
            </a:r>
          </a:p>
        </p:txBody>
      </p:sp>
      <p:sp>
        <p:nvSpPr>
          <p:cNvPr id="100" name="正方形/長方形 99"/>
          <p:cNvSpPr/>
          <p:nvPr/>
        </p:nvSpPr>
        <p:spPr>
          <a:xfrm>
            <a:off x="79891" y="711722"/>
            <a:ext cx="5040877" cy="3364966"/>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01" name="正方形/長方形 100"/>
          <p:cNvSpPr/>
          <p:nvPr/>
        </p:nvSpPr>
        <p:spPr>
          <a:xfrm>
            <a:off x="79891" y="4138108"/>
            <a:ext cx="5040876" cy="2678000"/>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02" name="正方形/長方形 101"/>
          <p:cNvSpPr/>
          <p:nvPr/>
        </p:nvSpPr>
        <p:spPr>
          <a:xfrm>
            <a:off x="5177779" y="6519574"/>
            <a:ext cx="3474818" cy="288000"/>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03" name="正方形/長方形 102"/>
          <p:cNvSpPr/>
          <p:nvPr/>
        </p:nvSpPr>
        <p:spPr>
          <a:xfrm>
            <a:off x="5185062" y="711721"/>
            <a:ext cx="3882606" cy="5757175"/>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04" name="テキスト ボックス 103"/>
          <p:cNvSpPr txBox="1"/>
          <p:nvPr/>
        </p:nvSpPr>
        <p:spPr>
          <a:xfrm>
            <a:off x="166595" y="962256"/>
            <a:ext cx="1400951" cy="238688"/>
          </a:xfrm>
          <a:prstGeom prst="rect">
            <a:avLst/>
          </a:prstGeom>
          <a:noFill/>
        </p:spPr>
        <p:txBody>
          <a:bodyPr wrap="square" lIns="0" tIns="0" rIns="0" bIns="0" rtlCol="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《PMO</a:t>
            </a: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事業導入前</a:t>
            </a:r>
            <a:r>
              <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endPar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105" name="テキスト ボックス 104"/>
          <p:cNvSpPr txBox="1"/>
          <p:nvPr/>
        </p:nvSpPr>
        <p:spPr>
          <a:xfrm>
            <a:off x="166595" y="2038184"/>
            <a:ext cx="1400951" cy="238688"/>
          </a:xfrm>
          <a:prstGeom prst="rect">
            <a:avLst/>
          </a:prstGeom>
          <a:noFill/>
        </p:spPr>
        <p:txBody>
          <a:bodyPr wrap="square" lIns="0" tIns="0" rIns="0" bIns="0" rtlCol="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《PMO</a:t>
            </a: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事業導入後</a:t>
            </a:r>
            <a:r>
              <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endPar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108" name="正方形/長方形 107"/>
          <p:cNvSpPr/>
          <p:nvPr/>
        </p:nvSpPr>
        <p:spPr>
          <a:xfrm>
            <a:off x="6097913" y="6525656"/>
            <a:ext cx="2407231" cy="246221"/>
          </a:xfrm>
          <a:prstGeom prst="rect">
            <a:avLst/>
          </a:prstGeom>
        </p:spPr>
        <p:txBody>
          <a:bodyPr wrap="square">
            <a:spAutoFit/>
          </a:bodyPr>
          <a:lstStyle/>
          <a:p>
            <a:pPr marL="274320" marR="0" lvl="0" indent="-274320" algn="l" defTabSz="914400" rtl="0" eaLnBrk="1" fontAlgn="auto" latinLnBrk="0" hangingPunct="1">
              <a:lnSpc>
                <a:spcPct val="100000"/>
              </a:lnSpc>
              <a:spcBef>
                <a:spcPts val="600"/>
              </a:spcBef>
              <a:spcAft>
                <a:spcPts val="0"/>
              </a:spcAft>
              <a:buClr>
                <a:srgbClr val="727CA3"/>
              </a:buClr>
              <a:buSzPct val="76000"/>
              <a:buFont typeface="Wingdings 3"/>
              <a:buChar char=""/>
              <a:tabLst/>
              <a:defRPr/>
            </a:pP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滞在時間のさらなる延長を促進</a:t>
            </a:r>
          </a:p>
        </p:txBody>
      </p:sp>
      <p:sp>
        <p:nvSpPr>
          <p:cNvPr id="110" name="正方形/長方形 109"/>
          <p:cNvSpPr/>
          <p:nvPr/>
        </p:nvSpPr>
        <p:spPr>
          <a:xfrm>
            <a:off x="6588224" y="305360"/>
            <a:ext cx="2468412" cy="369332"/>
          </a:xfrm>
          <a:prstGeom prst="rect">
            <a:avLst/>
          </a:prstGeom>
          <a:noFill/>
        </p:spPr>
        <p:txBody>
          <a:bodyPr wrap="square">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What</a:t>
            </a:r>
            <a:r>
              <a:rPr kumimoji="1" lang="ja-JP" altLang="en-US" sz="1800" b="0" i="0" u="none" strike="noStrike" kern="1200" cap="none" spc="0" normalizeH="0" baseline="0" noProof="0" dirty="0" err="1">
                <a:ln>
                  <a:noFill/>
                </a:ln>
                <a:solidFill>
                  <a:prstClr val="black"/>
                </a:solidFill>
                <a:effectLst/>
                <a:uLnTx/>
                <a:uFillTx/>
                <a:latin typeface="Calibri"/>
                <a:ea typeface="ＭＳ Ｐゴシック" panose="020B0600070205080204" pitchFamily="50" charset="-128"/>
                <a:cs typeface="+mn-cs"/>
              </a:rPr>
              <a:t>，</a:t>
            </a: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Outcome</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p>
        </p:txBody>
      </p:sp>
      <p:pic>
        <p:nvPicPr>
          <p:cNvPr id="6" name="図 5"/>
          <p:cNvPicPr>
            <a:picLocks noChangeAspect="1"/>
          </p:cNvPicPr>
          <p:nvPr/>
        </p:nvPicPr>
        <p:blipFill>
          <a:blip r:embed="rId12"/>
          <a:stretch>
            <a:fillRect/>
          </a:stretch>
        </p:blipFill>
        <p:spPr>
          <a:xfrm>
            <a:off x="5924458" y="5900250"/>
            <a:ext cx="2736717" cy="569703"/>
          </a:xfrm>
          <a:prstGeom prst="rect">
            <a:avLst/>
          </a:prstGeom>
        </p:spPr>
      </p:pic>
      <p:pic>
        <p:nvPicPr>
          <p:cNvPr id="7" name="図 6"/>
          <p:cNvPicPr>
            <a:picLocks noChangeAspect="1"/>
          </p:cNvPicPr>
          <p:nvPr/>
        </p:nvPicPr>
        <p:blipFill>
          <a:blip r:embed="rId13"/>
          <a:stretch>
            <a:fillRect/>
          </a:stretch>
        </p:blipFill>
        <p:spPr>
          <a:xfrm>
            <a:off x="5383807" y="4714753"/>
            <a:ext cx="475529" cy="179848"/>
          </a:xfrm>
          <a:prstGeom prst="rect">
            <a:avLst/>
          </a:prstGeom>
        </p:spPr>
      </p:pic>
      <p:pic>
        <p:nvPicPr>
          <p:cNvPr id="9" name="図 8"/>
          <p:cNvPicPr>
            <a:picLocks noChangeAspect="1"/>
          </p:cNvPicPr>
          <p:nvPr/>
        </p:nvPicPr>
        <p:blipFill>
          <a:blip r:embed="rId14"/>
          <a:stretch>
            <a:fillRect/>
          </a:stretch>
        </p:blipFill>
        <p:spPr>
          <a:xfrm>
            <a:off x="5869183" y="4154862"/>
            <a:ext cx="12193" cy="1944793"/>
          </a:xfrm>
          <a:prstGeom prst="rect">
            <a:avLst/>
          </a:prstGeom>
        </p:spPr>
      </p:pic>
      <p:pic>
        <p:nvPicPr>
          <p:cNvPr id="10" name="図 9"/>
          <p:cNvPicPr>
            <a:picLocks noChangeAspect="1"/>
          </p:cNvPicPr>
          <p:nvPr/>
        </p:nvPicPr>
        <p:blipFill>
          <a:blip r:embed="rId15"/>
          <a:stretch>
            <a:fillRect/>
          </a:stretch>
        </p:blipFill>
        <p:spPr>
          <a:xfrm>
            <a:off x="5307018" y="4364318"/>
            <a:ext cx="951059" cy="173751"/>
          </a:xfrm>
          <a:prstGeom prst="rect">
            <a:avLst/>
          </a:prstGeom>
        </p:spPr>
      </p:pic>
      <p:pic>
        <p:nvPicPr>
          <p:cNvPr id="13" name="図 12"/>
          <p:cNvPicPr>
            <a:picLocks noChangeAspect="1"/>
          </p:cNvPicPr>
          <p:nvPr/>
        </p:nvPicPr>
        <p:blipFill>
          <a:blip r:embed="rId16"/>
          <a:stretch>
            <a:fillRect/>
          </a:stretch>
        </p:blipFill>
        <p:spPr>
          <a:xfrm>
            <a:off x="6337641" y="2886314"/>
            <a:ext cx="2410697" cy="575258"/>
          </a:xfrm>
          <a:prstGeom prst="rect">
            <a:avLst/>
          </a:prstGeom>
        </p:spPr>
      </p:pic>
      <p:pic>
        <p:nvPicPr>
          <p:cNvPr id="14" name="図 13"/>
          <p:cNvPicPr>
            <a:picLocks noChangeAspect="1"/>
          </p:cNvPicPr>
          <p:nvPr/>
        </p:nvPicPr>
        <p:blipFill>
          <a:blip r:embed="rId17"/>
          <a:stretch>
            <a:fillRect/>
          </a:stretch>
        </p:blipFill>
        <p:spPr>
          <a:xfrm>
            <a:off x="6342538" y="1370180"/>
            <a:ext cx="12193" cy="1956986"/>
          </a:xfrm>
          <a:prstGeom prst="rect">
            <a:avLst/>
          </a:prstGeom>
        </p:spPr>
      </p:pic>
      <p:pic>
        <p:nvPicPr>
          <p:cNvPr id="16" name="図 15"/>
          <p:cNvPicPr>
            <a:picLocks noChangeAspect="1"/>
          </p:cNvPicPr>
          <p:nvPr/>
        </p:nvPicPr>
        <p:blipFill>
          <a:blip r:embed="rId18"/>
          <a:stretch>
            <a:fillRect/>
          </a:stretch>
        </p:blipFill>
        <p:spPr>
          <a:xfrm>
            <a:off x="5717383" y="2377274"/>
            <a:ext cx="536495" cy="173751"/>
          </a:xfrm>
          <a:prstGeom prst="rect">
            <a:avLst/>
          </a:prstGeom>
        </p:spPr>
      </p:pic>
      <p:sp>
        <p:nvSpPr>
          <p:cNvPr id="109" name="テキスト ボックス 108"/>
          <p:cNvSpPr txBox="1"/>
          <p:nvPr/>
        </p:nvSpPr>
        <p:spPr>
          <a:xfrm>
            <a:off x="0" y="1"/>
            <a:ext cx="7668344" cy="2616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Ⅱ</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公民連携／経営形態の見直し</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公民連携の推進</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・大阪城</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公園</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PMO</a:t>
            </a:r>
          </a:p>
        </p:txBody>
      </p:sp>
      <p:pic>
        <p:nvPicPr>
          <p:cNvPr id="27" name="図 26"/>
          <p:cNvPicPr>
            <a:picLocks noChangeAspect="1"/>
          </p:cNvPicPr>
          <p:nvPr/>
        </p:nvPicPr>
        <p:blipFill>
          <a:blip r:embed="rId19"/>
          <a:stretch>
            <a:fillRect/>
          </a:stretch>
        </p:blipFill>
        <p:spPr>
          <a:xfrm>
            <a:off x="6437005" y="1644727"/>
            <a:ext cx="536483" cy="158596"/>
          </a:xfrm>
          <a:prstGeom prst="rect">
            <a:avLst/>
          </a:prstGeom>
        </p:spPr>
      </p:pic>
      <p:pic>
        <p:nvPicPr>
          <p:cNvPr id="30" name="図 29"/>
          <p:cNvPicPr>
            <a:picLocks noChangeAspect="1"/>
          </p:cNvPicPr>
          <p:nvPr/>
        </p:nvPicPr>
        <p:blipFill>
          <a:blip r:embed="rId20"/>
          <a:stretch>
            <a:fillRect/>
          </a:stretch>
        </p:blipFill>
        <p:spPr>
          <a:xfrm>
            <a:off x="7090247" y="1723831"/>
            <a:ext cx="578097" cy="170897"/>
          </a:xfrm>
          <a:prstGeom prst="rect">
            <a:avLst/>
          </a:prstGeom>
        </p:spPr>
      </p:pic>
      <p:pic>
        <p:nvPicPr>
          <p:cNvPr id="15" name="図 14"/>
          <p:cNvPicPr>
            <a:picLocks noChangeAspect="1"/>
          </p:cNvPicPr>
          <p:nvPr/>
        </p:nvPicPr>
        <p:blipFill>
          <a:blip r:embed="rId21"/>
          <a:stretch>
            <a:fillRect/>
          </a:stretch>
        </p:blipFill>
        <p:spPr>
          <a:xfrm>
            <a:off x="5366574" y="2139149"/>
            <a:ext cx="3596952" cy="27435"/>
          </a:xfrm>
          <a:prstGeom prst="rect">
            <a:avLst/>
          </a:prstGeom>
        </p:spPr>
      </p:pic>
      <p:sp>
        <p:nvSpPr>
          <p:cNvPr id="8" name="正方形/長方形 7">
            <a:extLst>
              <a:ext uri="{FF2B5EF4-FFF2-40B4-BE49-F238E27FC236}">
                <a16:creationId xmlns:a16="http://schemas.microsoft.com/office/drawing/2014/main" id="{2CCCBBAD-1943-8A8E-7E93-05EC88054E4A}"/>
              </a:ext>
            </a:extLst>
          </p:cNvPr>
          <p:cNvSpPr/>
          <p:nvPr/>
        </p:nvSpPr>
        <p:spPr>
          <a:xfrm>
            <a:off x="7702591" y="1408134"/>
            <a:ext cx="114250" cy="1492439"/>
          </a:xfrm>
          <a:prstGeom prst="rect">
            <a:avLst/>
          </a:pr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6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新型コロナウイルス感染症流行</a:t>
            </a:r>
          </a:p>
        </p:txBody>
      </p:sp>
      <p:pic>
        <p:nvPicPr>
          <p:cNvPr id="17" name="図 16">
            <a:extLst>
              <a:ext uri="{FF2B5EF4-FFF2-40B4-BE49-F238E27FC236}">
                <a16:creationId xmlns:a16="http://schemas.microsoft.com/office/drawing/2014/main" id="{557614AB-1BF3-FCB6-1C2D-95C255364A57}"/>
              </a:ext>
            </a:extLst>
          </p:cNvPr>
          <p:cNvPicPr>
            <a:picLocks noChangeAspect="1"/>
          </p:cNvPicPr>
          <p:nvPr/>
        </p:nvPicPr>
        <p:blipFill>
          <a:blip r:embed="rId22"/>
          <a:stretch>
            <a:fillRect/>
          </a:stretch>
        </p:blipFill>
        <p:spPr>
          <a:xfrm>
            <a:off x="7816841" y="2852936"/>
            <a:ext cx="644186" cy="161545"/>
          </a:xfrm>
          <a:prstGeom prst="rect">
            <a:avLst/>
          </a:prstGeom>
        </p:spPr>
      </p:pic>
      <p:pic>
        <p:nvPicPr>
          <p:cNvPr id="22" name="図 21">
            <a:extLst>
              <a:ext uri="{FF2B5EF4-FFF2-40B4-BE49-F238E27FC236}">
                <a16:creationId xmlns:a16="http://schemas.microsoft.com/office/drawing/2014/main" id="{AD004132-702A-B466-987C-99126E41E98B}"/>
              </a:ext>
            </a:extLst>
          </p:cNvPr>
          <p:cNvPicPr>
            <a:picLocks noChangeAspect="1"/>
          </p:cNvPicPr>
          <p:nvPr/>
        </p:nvPicPr>
        <p:blipFill>
          <a:blip r:embed="rId23"/>
          <a:stretch>
            <a:fillRect/>
          </a:stretch>
        </p:blipFill>
        <p:spPr>
          <a:xfrm>
            <a:off x="8407474" y="2516802"/>
            <a:ext cx="644186" cy="161545"/>
          </a:xfrm>
          <a:prstGeom prst="rect">
            <a:avLst/>
          </a:prstGeom>
        </p:spPr>
      </p:pic>
      <p:pic>
        <p:nvPicPr>
          <p:cNvPr id="31" name="図 30">
            <a:extLst>
              <a:ext uri="{FF2B5EF4-FFF2-40B4-BE49-F238E27FC236}">
                <a16:creationId xmlns:a16="http://schemas.microsoft.com/office/drawing/2014/main" id="{3124CD3D-C41F-A7B9-FDF8-03EC418B4199}"/>
              </a:ext>
            </a:extLst>
          </p:cNvPr>
          <p:cNvPicPr>
            <a:picLocks noChangeAspect="1"/>
          </p:cNvPicPr>
          <p:nvPr/>
        </p:nvPicPr>
        <p:blipFill>
          <a:blip r:embed="rId24"/>
          <a:stretch>
            <a:fillRect/>
          </a:stretch>
        </p:blipFill>
        <p:spPr>
          <a:xfrm>
            <a:off x="8533822" y="5360334"/>
            <a:ext cx="475176" cy="164407"/>
          </a:xfrm>
          <a:prstGeom prst="rect">
            <a:avLst/>
          </a:prstGeom>
        </p:spPr>
      </p:pic>
      <p:sp>
        <p:nvSpPr>
          <p:cNvPr id="32" name="正方形/長方形 31">
            <a:extLst>
              <a:ext uri="{FF2B5EF4-FFF2-40B4-BE49-F238E27FC236}">
                <a16:creationId xmlns:a16="http://schemas.microsoft.com/office/drawing/2014/main" id="{CB254CEC-5E95-25A2-3D66-735E2BCA2F93}"/>
              </a:ext>
            </a:extLst>
          </p:cNvPr>
          <p:cNvSpPr/>
          <p:nvPr/>
        </p:nvSpPr>
        <p:spPr>
          <a:xfrm>
            <a:off x="8058150" y="4453547"/>
            <a:ext cx="114250" cy="1492439"/>
          </a:xfrm>
          <a:prstGeom prst="rect">
            <a:avLst/>
          </a:pr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6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新型コロナウイルス感染症流行</a:t>
            </a:r>
          </a:p>
        </p:txBody>
      </p:sp>
      <p:sp>
        <p:nvSpPr>
          <p:cNvPr id="2" name="スライド番号プレースホルダー 1"/>
          <p:cNvSpPr>
            <a:spLocks noGrp="1"/>
          </p:cNvSpPr>
          <p:nvPr>
            <p:ph type="sldNum" sz="quarter" idx="12"/>
          </p:nvPr>
        </p:nvSpPr>
        <p:spPr/>
        <p:txBody>
          <a:bodyPr/>
          <a:lstStyle/>
          <a:p>
            <a:fld id="{CCEC3038-1CF1-4B63-9920-55248DCFBA97}" type="slidenum">
              <a:rPr kumimoji="1" lang="ja-JP" altLang="en-US" smtClean="0"/>
              <a:pPr/>
              <a:t>166</a:t>
            </a:fld>
            <a:endParaRPr kumimoji="1" lang="ja-JP" altLang="en-US" dirty="0"/>
          </a:p>
        </p:txBody>
      </p:sp>
    </p:spTree>
    <p:extLst>
      <p:ext uri="{BB962C8B-B14F-4D97-AF65-F5344CB8AC3E}">
        <p14:creationId xmlns:p14="http://schemas.microsoft.com/office/powerpoint/2010/main" val="2884462451"/>
      </p:ext>
    </p:extLst>
  </p:cSld>
  <p:clrMapOvr>
    <a:masterClrMapping/>
  </p:clrMapOvr>
</p:sld>
</file>

<file path=ppt/slides/slide1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0" name="表 9"/>
          <p:cNvGraphicFramePr>
            <a:graphicFrameLocks noGrp="1"/>
          </p:cNvGraphicFramePr>
          <p:nvPr/>
        </p:nvGraphicFramePr>
        <p:xfrm>
          <a:off x="131254" y="1235097"/>
          <a:ext cx="8929616" cy="5362255"/>
        </p:xfrm>
        <a:graphic>
          <a:graphicData uri="http://schemas.openxmlformats.org/drawingml/2006/table">
            <a:tbl>
              <a:tblPr firstRow="1" firstCol="1" bandRow="1"/>
              <a:tblGrid>
                <a:gridCol w="2232404">
                  <a:extLst>
                    <a:ext uri="{9D8B030D-6E8A-4147-A177-3AD203B41FA5}">
                      <a16:colId xmlns:a16="http://schemas.microsoft.com/office/drawing/2014/main" val="838138467"/>
                    </a:ext>
                  </a:extLst>
                </a:gridCol>
                <a:gridCol w="2006168">
                  <a:extLst>
                    <a:ext uri="{9D8B030D-6E8A-4147-A177-3AD203B41FA5}">
                      <a16:colId xmlns:a16="http://schemas.microsoft.com/office/drawing/2014/main" val="1867253675"/>
                    </a:ext>
                  </a:extLst>
                </a:gridCol>
                <a:gridCol w="1872208">
                  <a:extLst>
                    <a:ext uri="{9D8B030D-6E8A-4147-A177-3AD203B41FA5}">
                      <a16:colId xmlns:a16="http://schemas.microsoft.com/office/drawing/2014/main" val="665385018"/>
                    </a:ext>
                  </a:extLst>
                </a:gridCol>
                <a:gridCol w="2818836">
                  <a:extLst>
                    <a:ext uri="{9D8B030D-6E8A-4147-A177-3AD203B41FA5}">
                      <a16:colId xmlns:a16="http://schemas.microsoft.com/office/drawing/2014/main" val="1580010884"/>
                    </a:ext>
                  </a:extLst>
                </a:gridCol>
              </a:tblGrid>
              <a:tr h="393703">
                <a:tc>
                  <a:txBody>
                    <a:bodyPr/>
                    <a:lstStyle/>
                    <a:p>
                      <a:pPr algn="ctr">
                        <a:spcAft>
                          <a:spcPts val="0"/>
                        </a:spcAft>
                      </a:pPr>
                      <a:r>
                        <a:rPr lang="ja-JP" sz="1800" kern="100" dirty="0">
                          <a:solidFill>
                            <a:schemeClr val="tx1"/>
                          </a:solidFill>
                          <a:effectLst/>
                          <a:latin typeface="Calibri" panose="020F0502020204030204" pitchFamily="34" charset="0"/>
                          <a:ea typeface="ＭＳ Ｐゴシック" panose="020B0600070205080204" pitchFamily="50" charset="-128"/>
                          <a:cs typeface="Calibri" panose="020F0502020204030204" pitchFamily="34" charset="0"/>
                        </a:rPr>
                        <a:t>＜</a:t>
                      </a:r>
                      <a:r>
                        <a:rPr lang="en-US" altLang="ja-JP" sz="1800" kern="100" dirty="0">
                          <a:solidFill>
                            <a:schemeClr val="tx1"/>
                          </a:solidFill>
                          <a:effectLst/>
                          <a:latin typeface="Calibri" panose="020F0502020204030204" pitchFamily="34" charset="0"/>
                          <a:ea typeface="ＭＳ Ｐゴシック" panose="020B0600070205080204" pitchFamily="50" charset="-128"/>
                          <a:cs typeface="Calibri" panose="020F0502020204030204" pitchFamily="34" charset="0"/>
                        </a:rPr>
                        <a:t>Why</a:t>
                      </a:r>
                      <a:r>
                        <a:rPr lang="ja-JP" sz="1800" kern="100" dirty="0">
                          <a:solidFill>
                            <a:schemeClr val="tx1"/>
                          </a:solidFill>
                          <a:effectLst/>
                          <a:latin typeface="Calibri" panose="020F0502020204030204" pitchFamily="34" charset="0"/>
                          <a:ea typeface="ＭＳ Ｐゴシック" panose="020B0600070205080204" pitchFamily="50" charset="-128"/>
                          <a:cs typeface="Calibri" panose="020F0502020204030204" pitchFamily="34" charset="0"/>
                        </a:rPr>
                        <a:t>＞</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ja-JP" sz="1800" kern="100" dirty="0">
                          <a:solidFill>
                            <a:schemeClr val="tx1"/>
                          </a:solidFill>
                          <a:effectLst/>
                          <a:latin typeface="Calibri" panose="020F0502020204030204" pitchFamily="34" charset="0"/>
                          <a:ea typeface="ＭＳ Ｐゴシック" panose="020B0600070205080204" pitchFamily="50" charset="-128"/>
                          <a:cs typeface="Calibri" panose="020F0502020204030204" pitchFamily="34" charset="0"/>
                        </a:rPr>
                        <a:t>＜</a:t>
                      </a:r>
                      <a:r>
                        <a:rPr lang="en-US" altLang="ja-JP" sz="1800" kern="100" dirty="0">
                          <a:solidFill>
                            <a:schemeClr val="tx1"/>
                          </a:solidFill>
                          <a:effectLst/>
                          <a:latin typeface="Calibri" panose="020F0502020204030204" pitchFamily="34" charset="0"/>
                          <a:ea typeface="ＭＳ Ｐゴシック" panose="020B0600070205080204" pitchFamily="50" charset="-128"/>
                          <a:cs typeface="Calibri" panose="020F0502020204030204" pitchFamily="34" charset="0"/>
                        </a:rPr>
                        <a:t>Vision</a:t>
                      </a:r>
                      <a:r>
                        <a:rPr lang="ja-JP" sz="1800" kern="100" dirty="0">
                          <a:solidFill>
                            <a:schemeClr val="tx1"/>
                          </a:solidFill>
                          <a:effectLst/>
                          <a:latin typeface="Calibri" panose="020F0502020204030204" pitchFamily="34" charset="0"/>
                          <a:ea typeface="ＭＳ Ｐゴシック" panose="020B0600070205080204" pitchFamily="50" charset="-128"/>
                          <a:cs typeface="Calibri" panose="020F0502020204030204" pitchFamily="34" charset="0"/>
                        </a:rPr>
                        <a:t>＞</a:t>
                      </a:r>
                    </a:p>
                  </a:txBody>
                  <a:tcPr marL="68580" marR="68580" marT="0" marB="0" anchor="ctr">
                    <a:lnL w="12700" cap="flat" cmpd="sng" algn="ctr">
                      <a:solidFill>
                        <a:schemeClr val="tx1"/>
                      </a:solidFill>
                      <a:prstDash val="sysDash"/>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ja-JP" sz="1800" kern="100" dirty="0">
                          <a:solidFill>
                            <a:schemeClr val="tx1"/>
                          </a:solidFill>
                          <a:effectLst/>
                          <a:latin typeface="Calibri" panose="020F0502020204030204" pitchFamily="34" charset="0"/>
                          <a:ea typeface="ＭＳ Ｐゴシック" panose="020B0600070205080204" pitchFamily="50" charset="-128"/>
                          <a:cs typeface="Calibri" panose="020F0502020204030204" pitchFamily="34" charset="0"/>
                        </a:rPr>
                        <a:t>＜</a:t>
                      </a:r>
                      <a:r>
                        <a:rPr lang="en-US" altLang="ja-JP" sz="1800" kern="100" dirty="0">
                          <a:solidFill>
                            <a:schemeClr val="tx1"/>
                          </a:solidFill>
                          <a:effectLst/>
                          <a:latin typeface="Calibri" panose="020F0502020204030204" pitchFamily="34" charset="0"/>
                          <a:ea typeface="ＭＳ Ｐゴシック" panose="020B0600070205080204" pitchFamily="50" charset="-128"/>
                          <a:cs typeface="Calibri" panose="020F0502020204030204" pitchFamily="34" charset="0"/>
                        </a:rPr>
                        <a:t>What</a:t>
                      </a:r>
                      <a:r>
                        <a:rPr lang="ja-JP" sz="1800" kern="100" dirty="0">
                          <a:solidFill>
                            <a:schemeClr val="tx1"/>
                          </a:solidFill>
                          <a:effectLst/>
                          <a:latin typeface="Calibri" panose="020F0502020204030204" pitchFamily="34" charset="0"/>
                          <a:ea typeface="ＭＳ Ｐゴシック" panose="020B0600070205080204" pitchFamily="50" charset="-128"/>
                          <a:cs typeface="Calibri" panose="020F0502020204030204" pitchFamily="34" charset="0"/>
                        </a:rPr>
                        <a:t>＞</a:t>
                      </a:r>
                    </a:p>
                  </a:txBody>
                  <a:tcPr marL="68580" marR="68580" marT="0" marB="0" anchor="ctr">
                    <a:lnL w="12700" cap="flat" cmpd="sng" algn="ctr">
                      <a:solidFill>
                        <a:schemeClr val="tx1"/>
                      </a:solidFill>
                      <a:prstDash val="sysDash"/>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ja-JP" sz="1800" kern="100" dirty="0">
                          <a:solidFill>
                            <a:schemeClr val="tx1"/>
                          </a:solidFill>
                          <a:effectLst/>
                          <a:latin typeface="Calibri" panose="020F0502020204030204" pitchFamily="34" charset="0"/>
                          <a:ea typeface="ＭＳ Ｐゴシック" panose="020B0600070205080204" pitchFamily="50" charset="-128"/>
                          <a:cs typeface="Calibri" panose="020F0502020204030204" pitchFamily="34" charset="0"/>
                        </a:rPr>
                        <a:t>＜</a:t>
                      </a:r>
                      <a:r>
                        <a:rPr lang="en-US" altLang="ja-JP" sz="1800" kern="100" dirty="0">
                          <a:solidFill>
                            <a:schemeClr val="tx1"/>
                          </a:solidFill>
                          <a:effectLst/>
                          <a:latin typeface="Calibri" panose="020F0502020204030204" pitchFamily="34" charset="0"/>
                          <a:ea typeface="ＭＳ Ｐゴシック" panose="020B0600070205080204" pitchFamily="50" charset="-128"/>
                          <a:cs typeface="Calibri" panose="020F0502020204030204" pitchFamily="34" charset="0"/>
                        </a:rPr>
                        <a:t>Outcome</a:t>
                      </a:r>
                      <a:r>
                        <a:rPr lang="ja-JP" sz="1800" kern="100" dirty="0">
                          <a:solidFill>
                            <a:schemeClr val="tx1"/>
                          </a:solidFill>
                          <a:effectLst/>
                          <a:latin typeface="Calibri" panose="020F0502020204030204" pitchFamily="34" charset="0"/>
                          <a:ea typeface="ＭＳ Ｐゴシック" panose="020B0600070205080204" pitchFamily="50" charset="-128"/>
                          <a:cs typeface="Calibri" panose="020F0502020204030204" pitchFamily="34" charset="0"/>
                        </a:rPr>
                        <a:t>＞</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4100797845"/>
                  </a:ext>
                </a:extLst>
              </a:tr>
              <a:tr h="4968552">
                <a:tc>
                  <a:txBody>
                    <a:bodyPr/>
                    <a:lstStyle/>
                    <a:p>
                      <a:pPr marL="72000" indent="-457200" algn="l">
                        <a:lnSpc>
                          <a:spcPts val="1600"/>
                        </a:lnSpc>
                        <a:spcBef>
                          <a:spcPts val="0"/>
                        </a:spcBef>
                        <a:spcAft>
                          <a:spcPts val="0"/>
                        </a:spcAft>
                      </a:pPr>
                      <a:r>
                        <a:rPr lang="en-US" altLang="ja-JP" sz="1400" kern="100" dirty="0">
                          <a:solidFill>
                            <a:schemeClr val="tx1"/>
                          </a:solidFill>
                          <a:effectLst/>
                          <a:latin typeface="Calibri" panose="020F0502020204030204" pitchFamily="34" charset="0"/>
                          <a:ea typeface="ＭＳ Ｐゴシック" panose="020B0600070205080204" pitchFamily="50" charset="-128"/>
                          <a:cs typeface="Calibri" panose="020F0502020204030204" pitchFamily="34" charset="0"/>
                        </a:rPr>
                        <a:t>【『</a:t>
                      </a:r>
                      <a:r>
                        <a:rPr lang="ja-JP" altLang="en-US" sz="1400" kern="100" dirty="0">
                          <a:solidFill>
                            <a:schemeClr val="tx1"/>
                          </a:solidFill>
                          <a:effectLst/>
                          <a:latin typeface="Calibri" panose="020F0502020204030204" pitchFamily="34" charset="0"/>
                          <a:ea typeface="ＭＳ Ｐゴシック" panose="020B0600070205080204" pitchFamily="50" charset="-128"/>
                          <a:cs typeface="Calibri" panose="020F0502020204030204" pitchFamily="34" charset="0"/>
                        </a:rPr>
                        <a:t>史跡難波宮跡</a:t>
                      </a:r>
                      <a:r>
                        <a:rPr lang="en-US" altLang="ja-JP" sz="1400" kern="100" dirty="0">
                          <a:solidFill>
                            <a:schemeClr val="tx1"/>
                          </a:solidFill>
                          <a:effectLst/>
                          <a:latin typeface="Calibri" panose="020F0502020204030204" pitchFamily="34" charset="0"/>
                          <a:ea typeface="ＭＳ Ｐゴシック" panose="020B0600070205080204" pitchFamily="50" charset="-128"/>
                          <a:cs typeface="Calibri" panose="020F0502020204030204" pitchFamily="34" charset="0"/>
                        </a:rPr>
                        <a:t>』</a:t>
                      </a:r>
                      <a:r>
                        <a:rPr lang="ja-JP" altLang="en-US" sz="1400" kern="100" dirty="0">
                          <a:solidFill>
                            <a:schemeClr val="tx1"/>
                          </a:solidFill>
                          <a:effectLst/>
                          <a:latin typeface="Calibri" panose="020F0502020204030204" pitchFamily="34" charset="0"/>
                          <a:ea typeface="ＭＳ Ｐゴシック" panose="020B0600070205080204" pitchFamily="50" charset="-128"/>
                          <a:cs typeface="Calibri" panose="020F0502020204030204" pitchFamily="34" charset="0"/>
                        </a:rPr>
                        <a:t>の知名度向上</a:t>
                      </a:r>
                      <a:r>
                        <a:rPr lang="en-US" altLang="ja-JP" sz="1400" kern="100" dirty="0">
                          <a:solidFill>
                            <a:schemeClr val="tx1"/>
                          </a:solidFill>
                          <a:effectLst/>
                          <a:latin typeface="Calibri" panose="020F0502020204030204" pitchFamily="34" charset="0"/>
                          <a:ea typeface="ＭＳ Ｐゴシック" panose="020B0600070205080204" pitchFamily="50" charset="-128"/>
                          <a:cs typeface="Calibri" panose="020F0502020204030204" pitchFamily="34" charset="0"/>
                        </a:rPr>
                        <a:t>】</a:t>
                      </a:r>
                    </a:p>
                    <a:p>
                      <a:pPr marL="72000" indent="-457200" algn="l">
                        <a:lnSpc>
                          <a:spcPts val="1600"/>
                        </a:lnSpc>
                        <a:spcBef>
                          <a:spcPts val="0"/>
                        </a:spcBef>
                        <a:spcAft>
                          <a:spcPts val="0"/>
                        </a:spcAft>
                      </a:pPr>
                      <a:endParaRPr lang="en-US" altLang="ja-JP" sz="1400" kern="100" dirty="0">
                        <a:solidFill>
                          <a:schemeClr val="tx1"/>
                        </a:solidFill>
                        <a:effectLst/>
                        <a:latin typeface="Calibri" panose="020F0502020204030204" pitchFamily="34" charset="0"/>
                        <a:ea typeface="ＭＳ Ｐゴシック" panose="020B0600070205080204" pitchFamily="50" charset="-128"/>
                        <a:cs typeface="Calibri" panose="020F0502020204030204" pitchFamily="34" charset="0"/>
                      </a:endParaRPr>
                    </a:p>
                    <a:p>
                      <a:pPr marL="72000" marR="0" lvl="0" indent="-457200" algn="l" defTabSz="914400" rtl="0" eaLnBrk="1" fontAlgn="auto" latinLnBrk="0" hangingPunct="1">
                        <a:lnSpc>
                          <a:spcPts val="1600"/>
                        </a:lnSpc>
                        <a:spcBef>
                          <a:spcPts val="0"/>
                        </a:spcBef>
                        <a:spcAft>
                          <a:spcPts val="0"/>
                        </a:spcAft>
                        <a:buClrTx/>
                        <a:buSzTx/>
                        <a:buFontTx/>
                        <a:buNone/>
                        <a:tabLst/>
                        <a:defRPr/>
                      </a:pPr>
                      <a:r>
                        <a:rPr lang="ja-JP" altLang="en-US" sz="1400" kern="100" dirty="0">
                          <a:solidFill>
                            <a:schemeClr val="tx1"/>
                          </a:solidFill>
                          <a:effectLst/>
                          <a:latin typeface="Calibri" panose="020F0502020204030204" pitchFamily="34" charset="0"/>
                          <a:ea typeface="ＭＳ Ｐゴシック" panose="020B0600070205080204" pitchFamily="50" charset="-128"/>
                          <a:cs typeface="Calibri" panose="020F0502020204030204" pitchFamily="34" charset="0"/>
                        </a:rPr>
                        <a:t>・</a:t>
                      </a:r>
                      <a:r>
                        <a:rPr lang="ja-JP" altLang="ja-JP" sz="1400" b="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rPr>
                        <a:t>『史跡難波宮跡』は、古代史上きわめて重要な史跡であ</a:t>
                      </a:r>
                      <a:r>
                        <a:rPr lang="ja-JP" altLang="en-US" sz="1400" b="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rPr>
                        <a:t>り、その知名度向上が望まれる。</a:t>
                      </a:r>
                    </a:p>
                    <a:p>
                      <a:pPr marL="72000" indent="-457200" algn="l">
                        <a:lnSpc>
                          <a:spcPts val="1600"/>
                        </a:lnSpc>
                        <a:spcBef>
                          <a:spcPts val="0"/>
                        </a:spcBef>
                        <a:spcAft>
                          <a:spcPts val="0"/>
                        </a:spcAft>
                      </a:pPr>
                      <a:endParaRPr lang="ja-JP" sz="1400" kern="100" dirty="0">
                        <a:solidFill>
                          <a:schemeClr val="tx1"/>
                        </a:solidFill>
                        <a:effectLst/>
                        <a:latin typeface="Calibri" panose="020F0502020204030204" pitchFamily="34" charset="0"/>
                        <a:ea typeface="ＭＳ Ｐゴシック" panose="020B0600070205080204" pitchFamily="50" charset="-128"/>
                        <a:cs typeface="Calibri" panose="020F0502020204030204" pitchFamily="34"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72000" marR="0" lvl="0" indent="-457200" algn="l" defTabSz="914400" rtl="0" eaLnBrk="1" fontAlgn="auto" latinLnBrk="0" hangingPunct="1">
                        <a:lnSpc>
                          <a:spcPts val="1600"/>
                        </a:lnSpc>
                        <a:spcBef>
                          <a:spcPts val="0"/>
                        </a:spcBef>
                        <a:spcAft>
                          <a:spcPts val="0"/>
                        </a:spcAft>
                        <a:buClrTx/>
                        <a:buSzTx/>
                        <a:buFontTx/>
                        <a:buNone/>
                        <a:tabLst/>
                        <a:defRPr/>
                      </a:pPr>
                      <a:r>
                        <a:rPr lang="ja-JP" altLang="en-US" sz="1400" b="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rPr>
                        <a:t>・令和７（</a:t>
                      </a:r>
                      <a:r>
                        <a:rPr lang="en-US" altLang="ja-JP" sz="1400" b="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rPr>
                        <a:t>2025</a:t>
                      </a:r>
                      <a:r>
                        <a:rPr lang="ja-JP" altLang="en-US" sz="1400" b="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rPr>
                        <a:t>）年の大阪・関西万博開催を契機とし、貴重な歴史遺産である難波宮跡を確実に未来へ伝えていくため、難波宮跡一体で取組みを進めていく。</a:t>
                      </a:r>
                      <a:endParaRPr lang="en-US" altLang="ja-JP" sz="1400" b="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endParaRPr>
                    </a:p>
                  </a:txBody>
                  <a:tcPr marL="68580" marR="68580" marT="0" marB="0">
                    <a:lnL w="12700" cap="flat" cmpd="sng" algn="ctr">
                      <a:solidFill>
                        <a:schemeClr val="tx1"/>
                      </a:solidFill>
                      <a:prstDash val="sysDash"/>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72000" indent="-457200" algn="l">
                        <a:lnSpc>
                          <a:spcPts val="1600"/>
                        </a:lnSpc>
                        <a:spcBef>
                          <a:spcPts val="0"/>
                        </a:spcBef>
                        <a:spcAft>
                          <a:spcPts val="0"/>
                        </a:spcAft>
                      </a:pPr>
                      <a:r>
                        <a:rPr lang="ja-JP" altLang="en-US" sz="1400" kern="100" dirty="0">
                          <a:solidFill>
                            <a:schemeClr val="tx1"/>
                          </a:solidFill>
                          <a:effectLst/>
                          <a:latin typeface="Calibri" panose="020F0502020204030204" pitchFamily="34" charset="0"/>
                          <a:ea typeface="ＭＳ Ｐゴシック" panose="020B0600070205080204" pitchFamily="50" charset="-128"/>
                          <a:cs typeface="Calibri" panose="020F0502020204030204" pitchFamily="34" charset="0"/>
                        </a:rPr>
                        <a:t>・難波宮の具体的な整備手法を定めた「史跡難波宮跡附法円坂遺跡整備基本計画」を策定。</a:t>
                      </a:r>
                      <a:endParaRPr lang="en-US" altLang="ja-JP" sz="1400" kern="100" dirty="0">
                        <a:solidFill>
                          <a:schemeClr val="tx1"/>
                        </a:solidFill>
                        <a:effectLst/>
                        <a:latin typeface="Calibri" panose="020F0502020204030204" pitchFamily="34" charset="0"/>
                        <a:ea typeface="ＭＳ Ｐゴシック" panose="020B0600070205080204" pitchFamily="50" charset="-128"/>
                        <a:cs typeface="Calibri" panose="020F0502020204030204" pitchFamily="34" charset="0"/>
                      </a:endParaRPr>
                    </a:p>
                    <a:p>
                      <a:pPr marL="72000" indent="-457200" algn="l">
                        <a:lnSpc>
                          <a:spcPts val="1600"/>
                        </a:lnSpc>
                        <a:spcBef>
                          <a:spcPts val="0"/>
                        </a:spcBef>
                        <a:spcAft>
                          <a:spcPts val="0"/>
                        </a:spcAft>
                      </a:pPr>
                      <a:endParaRPr lang="en-US" altLang="ja-JP" sz="1400" kern="100" dirty="0">
                        <a:solidFill>
                          <a:schemeClr val="tx1"/>
                        </a:solidFill>
                        <a:effectLst/>
                        <a:latin typeface="Calibri" panose="020F0502020204030204" pitchFamily="34" charset="0"/>
                        <a:ea typeface="ＭＳ Ｐゴシック" panose="020B0600070205080204" pitchFamily="50" charset="-128"/>
                        <a:cs typeface="Calibri" panose="020F0502020204030204" pitchFamily="34" charset="0"/>
                      </a:endParaRPr>
                    </a:p>
                    <a:p>
                      <a:pPr marL="72000" indent="-457200" algn="l">
                        <a:lnSpc>
                          <a:spcPts val="1600"/>
                        </a:lnSpc>
                        <a:spcBef>
                          <a:spcPts val="0"/>
                        </a:spcBef>
                        <a:spcAft>
                          <a:spcPts val="0"/>
                        </a:spcAft>
                      </a:pPr>
                      <a:r>
                        <a:rPr lang="ja-JP" altLang="en-US" sz="1400" kern="100" dirty="0">
                          <a:solidFill>
                            <a:schemeClr val="tx1"/>
                          </a:solidFill>
                          <a:effectLst/>
                          <a:latin typeface="Calibri" panose="020F0502020204030204" pitchFamily="34" charset="0"/>
                          <a:ea typeface="ＭＳ Ｐゴシック" panose="020B0600070205080204" pitchFamily="50" charset="-128"/>
                          <a:cs typeface="Calibri" panose="020F0502020204030204" pitchFamily="34" charset="0"/>
                        </a:rPr>
                        <a:t>・北部ブロックの整備運営と、南部ブロックの管理運営を一体的に行う</a:t>
                      </a:r>
                      <a:r>
                        <a:rPr lang="ja-JP" altLang="en-US" sz="1400" b="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rPr>
                        <a:t>事業者公募を実施。</a:t>
                      </a:r>
                      <a:endParaRPr lang="en-US" altLang="ja-JP" sz="1400" b="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endParaRPr>
                    </a:p>
                  </a:txBody>
                  <a:tcPr marL="68580" marR="68580" marT="0" marB="0">
                    <a:lnL w="12700" cap="flat" cmpd="sng" algn="ctr">
                      <a:solidFill>
                        <a:schemeClr val="tx1"/>
                      </a:solidFill>
                      <a:prstDash val="sysDash"/>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72000" indent="-457200" algn="l">
                        <a:lnSpc>
                          <a:spcPts val="1600"/>
                        </a:lnSpc>
                        <a:spcBef>
                          <a:spcPts val="0"/>
                        </a:spcBef>
                        <a:spcAft>
                          <a:spcPts val="0"/>
                        </a:spcAft>
                      </a:pPr>
                      <a:r>
                        <a:rPr lang="ja-JP" altLang="en-US" sz="1400" kern="100" dirty="0">
                          <a:solidFill>
                            <a:schemeClr val="tx1"/>
                          </a:solidFill>
                          <a:effectLst/>
                          <a:latin typeface="Calibri" panose="020F0502020204030204" pitchFamily="34" charset="0"/>
                          <a:ea typeface="ＭＳ Ｐゴシック" panose="020B0600070205080204" pitchFamily="50" charset="-128"/>
                          <a:cs typeface="Calibri" panose="020F0502020204030204" pitchFamily="34" charset="0"/>
                        </a:rPr>
                        <a:t>・南北ブロック一体で取組みを行う事業者を決定。</a:t>
                      </a:r>
                      <a:endParaRPr lang="en-US" altLang="ja-JP" sz="1400" kern="100" dirty="0">
                        <a:solidFill>
                          <a:schemeClr val="tx1"/>
                        </a:solidFill>
                        <a:effectLst/>
                        <a:latin typeface="Calibri" panose="020F0502020204030204" pitchFamily="34" charset="0"/>
                        <a:ea typeface="ＭＳ Ｐゴシック" panose="020B0600070205080204" pitchFamily="50" charset="-128"/>
                        <a:cs typeface="Calibri" panose="020F0502020204030204" pitchFamily="34" charset="0"/>
                      </a:endParaRPr>
                    </a:p>
                    <a:p>
                      <a:pPr marL="72000" indent="-457200" algn="l">
                        <a:lnSpc>
                          <a:spcPts val="1600"/>
                        </a:lnSpc>
                        <a:spcBef>
                          <a:spcPts val="0"/>
                        </a:spcBef>
                        <a:spcAft>
                          <a:spcPts val="0"/>
                        </a:spcAft>
                      </a:pPr>
                      <a:endParaRPr lang="en-US" altLang="ja-JP" sz="1400" kern="100" dirty="0">
                        <a:solidFill>
                          <a:schemeClr val="tx1"/>
                        </a:solidFill>
                        <a:effectLst/>
                        <a:latin typeface="Calibri" panose="020F0502020204030204" pitchFamily="34" charset="0"/>
                        <a:ea typeface="ＭＳ Ｐゴシック" panose="020B0600070205080204" pitchFamily="50" charset="-128"/>
                        <a:cs typeface="Calibri" panose="020F0502020204030204" pitchFamily="34" charset="0"/>
                      </a:endParaRPr>
                    </a:p>
                    <a:p>
                      <a:pPr marL="72000" indent="-457200" algn="l">
                        <a:lnSpc>
                          <a:spcPts val="1600"/>
                        </a:lnSpc>
                        <a:spcBef>
                          <a:spcPts val="0"/>
                        </a:spcBef>
                        <a:spcAft>
                          <a:spcPts val="0"/>
                        </a:spcAft>
                      </a:pPr>
                      <a:r>
                        <a:rPr lang="ja-JP" altLang="en-US" sz="1400" kern="100" dirty="0">
                          <a:solidFill>
                            <a:schemeClr val="tx1"/>
                          </a:solidFill>
                          <a:effectLst/>
                          <a:latin typeface="Calibri" panose="020F0502020204030204" pitchFamily="34" charset="0"/>
                          <a:ea typeface="ＭＳ Ｐゴシック" panose="020B0600070205080204" pitchFamily="50" charset="-128"/>
                          <a:cs typeface="Calibri" panose="020F0502020204030204" pitchFamily="34" charset="0"/>
                        </a:rPr>
                        <a:t>・公園整備を行う北部ブロックでは、</a:t>
                      </a:r>
                      <a:r>
                        <a:rPr lang="en-US" altLang="ja-JP" sz="1400" kern="100" dirty="0">
                          <a:solidFill>
                            <a:schemeClr val="tx1"/>
                          </a:solidFill>
                          <a:effectLst/>
                          <a:latin typeface="Calibri" panose="020F0502020204030204" pitchFamily="34" charset="0"/>
                          <a:ea typeface="ＭＳ Ｐゴシック" panose="020B0600070205080204" pitchFamily="50" charset="-128"/>
                          <a:cs typeface="Calibri" panose="020F0502020204030204" pitchFamily="34" charset="0"/>
                        </a:rPr>
                        <a:t>Park-</a:t>
                      </a:r>
                      <a:r>
                        <a:rPr lang="en-US" altLang="ja-JP" sz="1400" kern="100" dirty="0" err="1">
                          <a:solidFill>
                            <a:schemeClr val="tx1"/>
                          </a:solidFill>
                          <a:effectLst/>
                          <a:latin typeface="Calibri" panose="020F0502020204030204" pitchFamily="34" charset="0"/>
                          <a:ea typeface="ＭＳ Ｐゴシック" panose="020B0600070205080204" pitchFamily="50" charset="-128"/>
                          <a:cs typeface="Calibri" panose="020F0502020204030204" pitchFamily="34" charset="0"/>
                        </a:rPr>
                        <a:t>PFI</a:t>
                      </a:r>
                      <a:r>
                        <a:rPr lang="ja-JP" altLang="en-US" sz="1400" kern="100" dirty="0">
                          <a:solidFill>
                            <a:schemeClr val="tx1"/>
                          </a:solidFill>
                          <a:effectLst/>
                          <a:latin typeface="Calibri" panose="020F0502020204030204" pitchFamily="34" charset="0"/>
                          <a:ea typeface="ＭＳ Ｐゴシック" panose="020B0600070205080204" pitchFamily="50" charset="-128"/>
                          <a:cs typeface="Calibri" panose="020F0502020204030204" pitchFamily="34" charset="0"/>
                        </a:rPr>
                        <a:t>制度を用い、</a:t>
                      </a:r>
                      <a:r>
                        <a:rPr lang="ja-JP" altLang="en-US" sz="1400" b="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rPr>
                        <a:t>難波宮跡のイメージを体感できる</a:t>
                      </a:r>
                      <a:r>
                        <a:rPr lang="ja-JP" altLang="en-US" sz="1400" kern="100" dirty="0">
                          <a:solidFill>
                            <a:schemeClr val="tx1"/>
                          </a:solidFill>
                          <a:effectLst/>
                          <a:latin typeface="Calibri" panose="020F0502020204030204" pitchFamily="34" charset="0"/>
                          <a:ea typeface="ＭＳ Ｐゴシック" panose="020B0600070205080204" pitchFamily="50" charset="-128"/>
                          <a:cs typeface="Calibri" panose="020F0502020204030204" pitchFamily="34" charset="0"/>
                        </a:rPr>
                        <a:t>公園整備を行う。</a:t>
                      </a:r>
                      <a:endParaRPr lang="en-US" altLang="ja-JP" sz="1400" kern="100" dirty="0">
                        <a:solidFill>
                          <a:schemeClr val="tx1"/>
                        </a:solidFill>
                        <a:effectLst/>
                        <a:latin typeface="Calibri" panose="020F0502020204030204" pitchFamily="34" charset="0"/>
                        <a:ea typeface="ＭＳ Ｐゴシック" panose="020B0600070205080204" pitchFamily="50" charset="-128"/>
                        <a:cs typeface="Calibri" panose="020F0502020204030204" pitchFamily="34" charset="0"/>
                      </a:endParaRPr>
                    </a:p>
                    <a:p>
                      <a:pPr marL="72000" marR="0" lvl="0" indent="-457200" algn="l" defTabSz="914400" rtl="0" eaLnBrk="1" fontAlgn="auto" latinLnBrk="0" hangingPunct="1">
                        <a:lnSpc>
                          <a:spcPts val="1600"/>
                        </a:lnSpc>
                        <a:spcBef>
                          <a:spcPts val="0"/>
                        </a:spcBef>
                        <a:spcAft>
                          <a:spcPts val="0"/>
                        </a:spcAft>
                        <a:buClrTx/>
                        <a:buSzTx/>
                        <a:buFontTx/>
                        <a:buNone/>
                        <a:tabLst/>
                        <a:defRPr/>
                      </a:pPr>
                      <a:endParaRPr lang="en-US" altLang="ja-JP" sz="1400" kern="100" dirty="0">
                        <a:solidFill>
                          <a:schemeClr val="tx1"/>
                        </a:solidFill>
                        <a:effectLst/>
                        <a:latin typeface="Calibri" panose="020F0502020204030204" pitchFamily="34" charset="0"/>
                        <a:ea typeface="ＭＳ Ｐゴシック" panose="020B0600070205080204" pitchFamily="50" charset="-128"/>
                        <a:cs typeface="Calibri" panose="020F0502020204030204" pitchFamily="34" charset="0"/>
                      </a:endParaRPr>
                    </a:p>
                    <a:p>
                      <a:pPr marL="72000" marR="0" lvl="0" indent="-457200" algn="l" defTabSz="914400" rtl="0" eaLnBrk="1" fontAlgn="auto" latinLnBrk="0" hangingPunct="1">
                        <a:lnSpc>
                          <a:spcPts val="1600"/>
                        </a:lnSpc>
                        <a:spcBef>
                          <a:spcPts val="0"/>
                        </a:spcBef>
                        <a:spcAft>
                          <a:spcPts val="0"/>
                        </a:spcAft>
                        <a:buClrTx/>
                        <a:buSzTx/>
                        <a:buFontTx/>
                        <a:buNone/>
                        <a:tabLst/>
                        <a:defRPr/>
                      </a:pPr>
                      <a:r>
                        <a:rPr lang="ja-JP" altLang="en-US" sz="1400" kern="100" dirty="0">
                          <a:solidFill>
                            <a:schemeClr val="tx1"/>
                          </a:solidFill>
                          <a:effectLst/>
                          <a:latin typeface="Calibri" panose="020F0502020204030204" pitchFamily="34" charset="0"/>
                          <a:ea typeface="ＭＳ Ｐゴシック" panose="020B0600070205080204" pitchFamily="50" charset="-128"/>
                          <a:cs typeface="Calibri" panose="020F0502020204030204" pitchFamily="34" charset="0"/>
                        </a:rPr>
                        <a:t>・財政的効果（北部ブロック）</a:t>
                      </a:r>
                    </a:p>
                    <a:p>
                      <a:pPr marL="72000" marR="0" lvl="0" indent="-457200" algn="l" defTabSz="914400" rtl="0" eaLnBrk="1" fontAlgn="auto" latinLnBrk="0" hangingPunct="1">
                        <a:lnSpc>
                          <a:spcPts val="1600"/>
                        </a:lnSpc>
                        <a:spcBef>
                          <a:spcPts val="0"/>
                        </a:spcBef>
                        <a:spcAft>
                          <a:spcPts val="0"/>
                        </a:spcAft>
                        <a:buClrTx/>
                        <a:buSzTx/>
                        <a:buFontTx/>
                        <a:buNone/>
                        <a:tabLst/>
                        <a:defRPr/>
                      </a:pPr>
                      <a:r>
                        <a:rPr lang="ja-JP" altLang="en-US" sz="1400" kern="100" dirty="0">
                          <a:solidFill>
                            <a:schemeClr val="tx1"/>
                          </a:solidFill>
                          <a:effectLst/>
                          <a:latin typeface="Calibri" panose="020F0502020204030204" pitchFamily="34" charset="0"/>
                          <a:ea typeface="ＭＳ Ｐゴシック" panose="020B0600070205080204" pitchFamily="50" charset="-128"/>
                          <a:cs typeface="Calibri" panose="020F0502020204030204" pitchFamily="34" charset="0"/>
                        </a:rPr>
                        <a:t>　公園管理費用の縮減</a:t>
                      </a:r>
                    </a:p>
                    <a:p>
                      <a:pPr marL="72000" marR="0" lvl="0" indent="-457200" algn="l" defTabSz="914400" rtl="0" eaLnBrk="1" fontAlgn="auto" latinLnBrk="0" hangingPunct="1">
                        <a:lnSpc>
                          <a:spcPts val="1600"/>
                        </a:lnSpc>
                        <a:spcBef>
                          <a:spcPts val="0"/>
                        </a:spcBef>
                        <a:spcAft>
                          <a:spcPts val="0"/>
                        </a:spcAft>
                        <a:buClrTx/>
                        <a:buSzTx/>
                        <a:buFontTx/>
                        <a:buNone/>
                        <a:tabLst/>
                        <a:defRPr/>
                      </a:pPr>
                      <a:r>
                        <a:rPr lang="ja-JP" altLang="en-US" sz="1400" kern="100" baseline="0" dirty="0">
                          <a:solidFill>
                            <a:schemeClr val="tx1"/>
                          </a:solidFill>
                          <a:effectLst/>
                          <a:latin typeface="Calibri" panose="020F0502020204030204" pitchFamily="34" charset="0"/>
                          <a:ea typeface="ＭＳ Ｐゴシック" panose="020B0600070205080204" pitchFamily="50" charset="-128"/>
                          <a:cs typeface="Calibri" panose="020F0502020204030204" pitchFamily="34" charset="0"/>
                        </a:rPr>
                        <a:t> </a:t>
                      </a:r>
                      <a:r>
                        <a:rPr lang="ja-JP" altLang="en-US" sz="1400" kern="100" dirty="0">
                          <a:solidFill>
                            <a:schemeClr val="tx1"/>
                          </a:solidFill>
                          <a:effectLst/>
                          <a:latin typeface="Calibri" panose="020F0502020204030204" pitchFamily="34" charset="0"/>
                          <a:ea typeface="ＭＳ Ｐゴシック" panose="020B0600070205080204" pitchFamily="50" charset="-128"/>
                          <a:cs typeface="Calibri" panose="020F0502020204030204" pitchFamily="34" charset="0"/>
                        </a:rPr>
                        <a:t>（参考：管理費　全額民間負担）</a:t>
                      </a:r>
                    </a:p>
                    <a:p>
                      <a:pPr marL="72000" marR="0" lvl="0" indent="-457200" algn="l" defTabSz="914400" rtl="0" eaLnBrk="1" fontAlgn="auto" latinLnBrk="0" hangingPunct="1">
                        <a:lnSpc>
                          <a:spcPts val="1600"/>
                        </a:lnSpc>
                        <a:spcBef>
                          <a:spcPts val="0"/>
                        </a:spcBef>
                        <a:spcAft>
                          <a:spcPts val="0"/>
                        </a:spcAft>
                        <a:buClrTx/>
                        <a:buSzTx/>
                        <a:buFontTx/>
                        <a:buNone/>
                        <a:tabLst/>
                        <a:defRPr/>
                      </a:pPr>
                      <a:r>
                        <a:rPr lang="ja-JP" altLang="en-US" sz="1400" kern="100" dirty="0">
                          <a:solidFill>
                            <a:schemeClr val="tx1"/>
                          </a:solidFill>
                          <a:effectLst/>
                          <a:latin typeface="Calibri" panose="020F0502020204030204" pitchFamily="34" charset="0"/>
                          <a:ea typeface="ＭＳ Ｐゴシック" panose="020B0600070205080204" pitchFamily="50" charset="-128"/>
                          <a:cs typeface="Calibri" panose="020F0502020204030204" pitchFamily="34" charset="0"/>
                        </a:rPr>
                        <a:t>　公園使用料収入の確保</a:t>
                      </a:r>
                    </a:p>
                    <a:p>
                      <a:pPr marL="72000" marR="0" lvl="0" indent="-457200" algn="l" defTabSz="914400" rtl="0" eaLnBrk="1" fontAlgn="auto" latinLnBrk="0" hangingPunct="1">
                        <a:lnSpc>
                          <a:spcPts val="1600"/>
                        </a:lnSpc>
                        <a:spcBef>
                          <a:spcPts val="0"/>
                        </a:spcBef>
                        <a:spcAft>
                          <a:spcPts val="0"/>
                        </a:spcAft>
                        <a:buClrTx/>
                        <a:buSzTx/>
                        <a:buFontTx/>
                        <a:buNone/>
                        <a:tabLst/>
                        <a:defRPr/>
                      </a:pPr>
                      <a:endParaRPr lang="en-US" altLang="ja-JP" sz="1400" kern="100" dirty="0">
                        <a:solidFill>
                          <a:schemeClr val="tx1"/>
                        </a:solidFill>
                        <a:effectLst/>
                        <a:latin typeface="Calibri" panose="020F0502020204030204" pitchFamily="34" charset="0"/>
                        <a:ea typeface="ＭＳ Ｐゴシック" panose="020B0600070205080204" pitchFamily="50" charset="-128"/>
                        <a:cs typeface="Calibri" panose="020F0502020204030204" pitchFamily="34" charset="0"/>
                      </a:endParaRPr>
                    </a:p>
                    <a:p>
                      <a:pPr marL="72000" marR="0" lvl="0" indent="-457200" algn="l" defTabSz="914400" rtl="0" eaLnBrk="1" fontAlgn="auto" latinLnBrk="0" hangingPunct="1">
                        <a:lnSpc>
                          <a:spcPts val="1600"/>
                        </a:lnSpc>
                        <a:spcBef>
                          <a:spcPts val="0"/>
                        </a:spcBef>
                        <a:spcAft>
                          <a:spcPts val="0"/>
                        </a:spcAft>
                        <a:buClrTx/>
                        <a:buSzTx/>
                        <a:buFontTx/>
                        <a:buNone/>
                        <a:tabLst/>
                        <a:defRPr/>
                      </a:pPr>
                      <a:r>
                        <a:rPr lang="ja-JP" altLang="en-US" sz="1400" kern="100" dirty="0">
                          <a:solidFill>
                            <a:schemeClr val="tx1"/>
                          </a:solidFill>
                          <a:effectLst/>
                          <a:latin typeface="Calibri" panose="020F0502020204030204" pitchFamily="34" charset="0"/>
                          <a:ea typeface="ＭＳ Ｐゴシック" panose="020B0600070205080204" pitchFamily="50" charset="-128"/>
                          <a:cs typeface="Calibri" panose="020F0502020204030204" pitchFamily="34" charset="0"/>
                        </a:rPr>
                        <a:t>・周辺の歴史的観光資源である大阪城公園及び大阪歴史博物館、さらには大阪府内への文化財をはじめとした歴史的な観光資源とも連携し、難波宮跡への集客力を高める。</a:t>
                      </a:r>
                      <a:endParaRPr lang="en-US" altLang="ja-JP" sz="1400" kern="100" dirty="0">
                        <a:solidFill>
                          <a:schemeClr val="tx1"/>
                        </a:solidFill>
                        <a:effectLst/>
                        <a:latin typeface="Calibri" panose="020F0502020204030204" pitchFamily="34" charset="0"/>
                        <a:ea typeface="ＭＳ Ｐゴシック" panose="020B0600070205080204" pitchFamily="50" charset="-128"/>
                        <a:cs typeface="Calibri" panose="020F0502020204030204" pitchFamily="34" charset="0"/>
                      </a:endParaRPr>
                    </a:p>
                    <a:p>
                      <a:pPr marL="72000" marR="0" lvl="0" indent="-457200" algn="l" defTabSz="914400" rtl="0" eaLnBrk="1" fontAlgn="auto" latinLnBrk="0" hangingPunct="1">
                        <a:lnSpc>
                          <a:spcPts val="1600"/>
                        </a:lnSpc>
                        <a:spcBef>
                          <a:spcPts val="0"/>
                        </a:spcBef>
                        <a:spcAft>
                          <a:spcPts val="0"/>
                        </a:spcAft>
                        <a:buClrTx/>
                        <a:buSzTx/>
                        <a:buFontTx/>
                        <a:buNone/>
                        <a:tabLst/>
                        <a:defRPr/>
                      </a:pPr>
                      <a:endParaRPr lang="en-US" altLang="ja-JP" sz="1400" kern="100" dirty="0">
                        <a:solidFill>
                          <a:schemeClr val="tx1"/>
                        </a:solidFill>
                        <a:effectLst/>
                        <a:latin typeface="Calibri" panose="020F0502020204030204" pitchFamily="34" charset="0"/>
                        <a:ea typeface="ＭＳ Ｐゴシック" panose="020B0600070205080204" pitchFamily="50" charset="-128"/>
                        <a:cs typeface="Calibri" panose="020F0502020204030204" pitchFamily="34" charset="0"/>
                      </a:endParaRPr>
                    </a:p>
                    <a:p>
                      <a:pPr marL="72000" marR="0" lvl="0" indent="-457200" algn="l" defTabSz="914400" rtl="0" eaLnBrk="1" fontAlgn="auto" latinLnBrk="0" hangingPunct="1">
                        <a:lnSpc>
                          <a:spcPts val="1600"/>
                        </a:lnSpc>
                        <a:spcBef>
                          <a:spcPts val="0"/>
                        </a:spcBef>
                        <a:spcAft>
                          <a:spcPts val="0"/>
                        </a:spcAft>
                        <a:buClrTx/>
                        <a:buSzTx/>
                        <a:buFontTx/>
                        <a:buNone/>
                        <a:tabLst/>
                        <a:defRPr/>
                      </a:pPr>
                      <a:r>
                        <a:rPr lang="ja-JP" altLang="en-US" sz="1400" kern="100" dirty="0">
                          <a:solidFill>
                            <a:schemeClr val="tx1"/>
                          </a:solidFill>
                          <a:effectLst/>
                          <a:latin typeface="Calibri" panose="020F0502020204030204" pitchFamily="34" charset="0"/>
                          <a:ea typeface="ＭＳ Ｐゴシック" panose="020B0600070205080204" pitchFamily="50" charset="-128"/>
                          <a:cs typeface="Calibri" panose="020F0502020204030204" pitchFamily="34" charset="0"/>
                        </a:rPr>
                        <a:t>・万博開催後もその知名度向上に向けた取組を持続させ、「進化し続ける史跡」を目指して、将来にわたって多くの人が集まり交流する空間に育てていく。</a:t>
                      </a:r>
                      <a:endParaRPr lang="ja-JP" sz="1400" kern="100" dirty="0">
                        <a:solidFill>
                          <a:schemeClr val="tx1"/>
                        </a:solidFill>
                        <a:effectLst/>
                        <a:latin typeface="Calibri" panose="020F0502020204030204" pitchFamily="34" charset="0"/>
                        <a:ea typeface="ＭＳ Ｐゴシック" panose="020B0600070205080204" pitchFamily="50" charset="-128"/>
                        <a:cs typeface="Calibri" panose="020F0502020204030204" pitchFamily="34"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13212858"/>
                  </a:ext>
                </a:extLst>
              </a:tr>
            </a:tbl>
          </a:graphicData>
        </a:graphic>
      </p:graphicFrame>
      <p:sp>
        <p:nvSpPr>
          <p:cNvPr id="16" name="正方形/長方形 15"/>
          <p:cNvSpPr/>
          <p:nvPr/>
        </p:nvSpPr>
        <p:spPr>
          <a:xfrm>
            <a:off x="131254" y="868207"/>
            <a:ext cx="9170828" cy="303536"/>
          </a:xfrm>
          <a:prstGeom prst="rect">
            <a:avLst/>
          </a:prstGeom>
        </p:spPr>
        <p:txBody>
          <a:bodyPr wrap="square" lIns="36000" tIns="36000" rIns="36000" bIns="36000">
            <a:spAutoFit/>
          </a:bodyPr>
          <a:lstStyle/>
          <a:p>
            <a:r>
              <a:rPr lang="ja-JP" altLang="en-US" sz="1500" dirty="0">
                <a:latin typeface="BIZ UDゴシック" panose="020B0400000000000000" pitchFamily="49" charset="-128"/>
                <a:ea typeface="BIZ UDゴシック" panose="020B0400000000000000" pitchFamily="49" charset="-128"/>
              </a:rPr>
              <a:t>③難波宮跡公園（北部ブロック）整備運営事業及び難波宮跡（南部ブロック）管理運営事業</a:t>
            </a:r>
            <a:r>
              <a:rPr lang="en-US" altLang="ja-JP" sz="1500" dirty="0">
                <a:latin typeface="BIZ UDゴシック" panose="020B0400000000000000" pitchFamily="49" charset="-128"/>
                <a:ea typeface="BIZ UDゴシック" panose="020B0400000000000000" pitchFamily="49" charset="-128"/>
              </a:rPr>
              <a:t>〔</a:t>
            </a:r>
            <a:r>
              <a:rPr lang="ja-JP" altLang="en-US" sz="1500" dirty="0">
                <a:latin typeface="BIZ UDゴシック" panose="020B0400000000000000" pitchFamily="49" charset="-128"/>
                <a:ea typeface="BIZ UDゴシック" panose="020B0400000000000000" pitchFamily="49" charset="-128"/>
              </a:rPr>
              <a:t>新規</a:t>
            </a:r>
            <a:r>
              <a:rPr lang="en-US" altLang="ja-JP" sz="1500" dirty="0">
                <a:latin typeface="BIZ UDゴシック" panose="020B0400000000000000" pitchFamily="49" charset="-128"/>
                <a:ea typeface="BIZ UDゴシック" panose="020B0400000000000000" pitchFamily="49" charset="-128"/>
              </a:rPr>
              <a:t>〕</a:t>
            </a:r>
            <a:endParaRPr lang="ja-JP" altLang="en-US" sz="1500" dirty="0">
              <a:latin typeface="BIZ UDゴシック" panose="020B0400000000000000" pitchFamily="49" charset="-128"/>
              <a:ea typeface="BIZ UDゴシック" panose="020B0400000000000000" pitchFamily="49" charset="-128"/>
            </a:endParaRPr>
          </a:p>
        </p:txBody>
      </p:sp>
      <p:sp>
        <p:nvSpPr>
          <p:cNvPr id="7" name="テキスト ボックス 6"/>
          <p:cNvSpPr txBox="1"/>
          <p:nvPr/>
        </p:nvSpPr>
        <p:spPr>
          <a:xfrm>
            <a:off x="0" y="0"/>
            <a:ext cx="9144000" cy="769441"/>
          </a:xfrm>
          <a:prstGeom prst="rect">
            <a:avLst/>
          </a:prstGeom>
          <a:solidFill>
            <a:srgbClr val="0070C0"/>
          </a:solidFill>
        </p:spPr>
        <p:txBody>
          <a:bodyPr wrap="square" rtlCol="0">
            <a:spAutoFit/>
          </a:bodyPr>
          <a:lstStyle/>
          <a:p>
            <a:r>
              <a:rPr lang="en-US" altLang="ja-JP" sz="2400" b="1" u="sng" dirty="0">
                <a:solidFill>
                  <a:schemeClr val="bg1"/>
                </a:solidFill>
                <a:latin typeface="BIZ UDゴシック" panose="020B0400000000000000" pitchFamily="49" charset="-128"/>
                <a:ea typeface="BIZ UDゴシック" panose="020B0400000000000000" pitchFamily="49" charset="-128"/>
              </a:rPr>
              <a:t>Ⅱ【</a:t>
            </a:r>
            <a:r>
              <a:rPr lang="ja-JP" altLang="en-US" sz="2400" b="1" u="sng" dirty="0">
                <a:solidFill>
                  <a:schemeClr val="bg1"/>
                </a:solidFill>
                <a:latin typeface="BIZ UDゴシック" panose="020B0400000000000000" pitchFamily="49" charset="-128"/>
                <a:ea typeface="BIZ UDゴシック" panose="020B0400000000000000" pitchFamily="49" charset="-128"/>
              </a:rPr>
              <a:t>公民連携の推進</a:t>
            </a:r>
            <a:r>
              <a:rPr lang="en-US" altLang="ja-JP" sz="2000" b="1" u="sng" dirty="0">
                <a:solidFill>
                  <a:schemeClr val="bg1"/>
                </a:solidFill>
                <a:latin typeface="BIZ UDゴシック" panose="020B0400000000000000" pitchFamily="49" charset="-128"/>
                <a:ea typeface="BIZ UDゴシック" panose="020B0400000000000000" pitchFamily="49" charset="-128"/>
              </a:rPr>
              <a:t>】</a:t>
            </a:r>
            <a:r>
              <a:rPr lang="ja-JP" altLang="en-US" sz="2000" b="1" u="sng" dirty="0" smtClean="0">
                <a:solidFill>
                  <a:schemeClr val="bg1"/>
                </a:solidFill>
                <a:latin typeface="BIZ UDゴシック" panose="020B0400000000000000" pitchFamily="49" charset="-128"/>
                <a:ea typeface="BIZ UDゴシック" panose="020B0400000000000000" pitchFamily="49" charset="-128"/>
              </a:rPr>
              <a:t>（</a:t>
            </a:r>
            <a:r>
              <a:rPr lang="en-US" altLang="ja-JP" sz="2000" b="1" u="sng" dirty="0" smtClean="0">
                <a:solidFill>
                  <a:schemeClr val="bg1"/>
                </a:solidFill>
                <a:latin typeface="BIZ UDゴシック" panose="020B0400000000000000" pitchFamily="49" charset="-128"/>
                <a:ea typeface="BIZ UDゴシック" panose="020B0400000000000000" pitchFamily="49" charset="-128"/>
              </a:rPr>
              <a:t>14</a:t>
            </a:r>
            <a:r>
              <a:rPr lang="ja-JP" altLang="en-US" sz="2000" b="1" u="sng" dirty="0" smtClean="0">
                <a:solidFill>
                  <a:schemeClr val="bg1"/>
                </a:solidFill>
                <a:latin typeface="BIZ UDゴシック" panose="020B0400000000000000" pitchFamily="49" charset="-128"/>
                <a:ea typeface="BIZ UDゴシック" panose="020B0400000000000000" pitchFamily="49" charset="-128"/>
              </a:rPr>
              <a:t>）</a:t>
            </a:r>
            <a:r>
              <a:rPr lang="ja-JP" altLang="en-US" sz="2000" b="1" u="sng" dirty="0">
                <a:solidFill>
                  <a:schemeClr val="bg1"/>
                </a:solidFill>
                <a:latin typeface="BIZ UDゴシック" panose="020B0400000000000000" pitchFamily="49" charset="-128"/>
                <a:ea typeface="BIZ UDゴシック" panose="020B0400000000000000" pitchFamily="49" charset="-128"/>
              </a:rPr>
              <a:t>天王寺公園ｴﾝﾄﾗﾝｽｴﾘｱ（愛称：てんしば）・</a:t>
            </a:r>
            <a:endParaRPr lang="en-US" altLang="ja-JP" sz="2000" b="1" dirty="0">
              <a:solidFill>
                <a:schemeClr val="bg1"/>
              </a:solidFill>
              <a:latin typeface="BIZ UDゴシック" panose="020B0400000000000000" pitchFamily="49" charset="-128"/>
              <a:ea typeface="BIZ UDゴシック" panose="020B0400000000000000" pitchFamily="49" charset="-128"/>
            </a:endParaRPr>
          </a:p>
          <a:p>
            <a:r>
              <a:rPr lang="ja-JP" altLang="en-US" sz="2000" b="1" dirty="0">
                <a:solidFill>
                  <a:schemeClr val="bg1"/>
                </a:solidFill>
                <a:latin typeface="BIZ UDゴシック" panose="020B0400000000000000" pitchFamily="49" charset="-128"/>
                <a:ea typeface="BIZ UDゴシック" panose="020B0400000000000000" pitchFamily="49" charset="-128"/>
              </a:rPr>
              <a:t>　　　　　　　　　　　　　　　</a:t>
            </a:r>
            <a:r>
              <a:rPr lang="ja-JP" altLang="en-US" sz="2000" b="1" u="sng" dirty="0">
                <a:solidFill>
                  <a:schemeClr val="bg1"/>
                </a:solidFill>
                <a:latin typeface="BIZ UDゴシック" panose="020B0400000000000000" pitchFamily="49" charset="-128"/>
                <a:ea typeface="BIZ UDゴシック" panose="020B0400000000000000" pitchFamily="49" charset="-128"/>
              </a:rPr>
              <a:t>大阪城公園</a:t>
            </a:r>
            <a:r>
              <a:rPr lang="en-US" altLang="ja-JP" sz="2000" b="1" u="sng" dirty="0">
                <a:solidFill>
                  <a:schemeClr val="bg1"/>
                </a:solidFill>
                <a:latin typeface="BIZ UDゴシック" panose="020B0400000000000000" pitchFamily="49" charset="-128"/>
                <a:ea typeface="BIZ UDゴシック" panose="020B0400000000000000" pitchFamily="49" charset="-128"/>
              </a:rPr>
              <a:t>PMO</a:t>
            </a:r>
            <a:r>
              <a:rPr lang="ja-JP" altLang="en-US" sz="2000" b="1" u="sng" dirty="0">
                <a:solidFill>
                  <a:schemeClr val="bg1"/>
                </a:solidFill>
                <a:latin typeface="BIZ UDゴシック" panose="020B0400000000000000" pitchFamily="49" charset="-128"/>
                <a:ea typeface="BIZ UDゴシック" panose="020B0400000000000000" pitchFamily="49" charset="-128"/>
              </a:rPr>
              <a:t>・難波宮跡公園</a:t>
            </a:r>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167</a:t>
            </a:fld>
            <a:endParaRPr lang="ja-JP" altLang="en-US"/>
          </a:p>
        </p:txBody>
      </p:sp>
    </p:spTree>
    <p:extLst>
      <p:ext uri="{BB962C8B-B14F-4D97-AF65-F5344CB8AC3E}">
        <p14:creationId xmlns:p14="http://schemas.microsoft.com/office/powerpoint/2010/main" val="1388280422"/>
      </p:ext>
    </p:extLst>
  </p:cSld>
  <p:clrMapOvr>
    <a:masterClrMapping/>
  </p:clrMapOvr>
</p:sld>
</file>

<file path=ppt/slides/slide1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4"/>
          <p:cNvSpPr>
            <a:spLocks noChangeArrowheads="1"/>
          </p:cNvSpPr>
          <p:nvPr/>
        </p:nvSpPr>
        <p:spPr bwMode="auto">
          <a:xfrm>
            <a:off x="248372" y="3689737"/>
            <a:ext cx="4087016" cy="132343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ja-JP" altLang="en-US" sz="1600" b="0" i="1" spc="-30" dirty="0">
                <a:latin typeface="Meiryo UI" panose="020B0604030504040204" pitchFamily="50" charset="-128"/>
                <a:ea typeface="Meiryo UI" panose="020B0604030504040204" pitchFamily="50" charset="-128"/>
              </a:rPr>
              <a:t>〇北部ブロック（担当：建設局）</a:t>
            </a:r>
            <a:endParaRPr lang="en-US" altLang="ja-JP" sz="1600" b="0" i="1" spc="-30" dirty="0">
              <a:latin typeface="Meiryo UI" panose="020B0604030504040204" pitchFamily="50" charset="-128"/>
              <a:ea typeface="Meiryo UI" panose="020B0604030504040204" pitchFamily="50" charset="-128"/>
            </a:endParaRPr>
          </a:p>
          <a:p>
            <a:r>
              <a:rPr lang="ja-JP" altLang="en-US" sz="1600" b="0" i="1" spc="-30" dirty="0">
                <a:latin typeface="Meiryo UI" panose="020B0604030504040204" pitchFamily="50" charset="-128"/>
                <a:ea typeface="Meiryo UI" panose="020B0604030504040204" pitchFamily="50" charset="-128"/>
              </a:rPr>
              <a:t>　➣</a:t>
            </a:r>
            <a:r>
              <a:rPr lang="ja-JP" altLang="en-US" sz="1600" b="0" spc="-30" dirty="0">
                <a:latin typeface="Meiryo UI" panose="020B0604030504040204" pitchFamily="50" charset="-128"/>
                <a:ea typeface="Meiryo UI" panose="020B0604030504040204" pitchFamily="50" charset="-128"/>
              </a:rPr>
              <a:t>事業概要：</a:t>
            </a:r>
            <a:r>
              <a:rPr lang="en-US" altLang="ja-JP" sz="1600" b="0" spc="-30" dirty="0">
                <a:latin typeface="Meiryo UI" panose="020B0604030504040204" pitchFamily="50" charset="-128"/>
                <a:ea typeface="Meiryo UI" panose="020B0604030504040204" pitchFamily="50" charset="-128"/>
              </a:rPr>
              <a:t>P-PFI</a:t>
            </a:r>
            <a:r>
              <a:rPr lang="ja-JP" altLang="en-US" sz="1600" b="0" spc="-30" dirty="0">
                <a:latin typeface="Meiryo UI" panose="020B0604030504040204" pitchFamily="50" charset="-128"/>
                <a:ea typeface="Meiryo UI" panose="020B0604030504040204" pitchFamily="50" charset="-128"/>
              </a:rPr>
              <a:t>制度を用いた公園整備、</a:t>
            </a:r>
            <a:endParaRPr lang="en-US" altLang="ja-JP" sz="1600" b="0" spc="-30" dirty="0">
              <a:latin typeface="Meiryo UI" panose="020B0604030504040204" pitchFamily="50" charset="-128"/>
              <a:ea typeface="Meiryo UI" panose="020B0604030504040204" pitchFamily="50" charset="-128"/>
            </a:endParaRPr>
          </a:p>
          <a:p>
            <a:r>
              <a:rPr lang="ja-JP" altLang="en-US" sz="1600" b="0" spc="-30" dirty="0">
                <a:latin typeface="Meiryo UI" panose="020B0604030504040204" pitchFamily="50" charset="-128"/>
                <a:ea typeface="Meiryo UI" panose="020B0604030504040204" pitchFamily="50" charset="-128"/>
              </a:rPr>
              <a:t>　　　　　　　　　　ソフト的な魅力向上業務の実施</a:t>
            </a:r>
            <a:endParaRPr lang="en-US" altLang="ja-JP" sz="1600" b="0" spc="-30" dirty="0">
              <a:latin typeface="Meiryo UI" panose="020B0604030504040204" pitchFamily="50" charset="-128"/>
              <a:ea typeface="Meiryo UI" panose="020B0604030504040204" pitchFamily="50" charset="-128"/>
            </a:endParaRPr>
          </a:p>
          <a:p>
            <a:r>
              <a:rPr lang="ja-JP" altLang="en-US" sz="1600" b="0" i="1" spc="-30" dirty="0">
                <a:latin typeface="Meiryo UI" panose="020B0604030504040204" pitchFamily="50" charset="-128"/>
                <a:ea typeface="Meiryo UI" panose="020B0604030504040204" pitchFamily="50" charset="-128"/>
              </a:rPr>
              <a:t>　➣</a:t>
            </a:r>
            <a:r>
              <a:rPr lang="ja-JP" altLang="en-US" sz="1600" b="0" spc="-30" dirty="0">
                <a:latin typeface="Meiryo UI" panose="020B0604030504040204" pitchFamily="50" charset="-128"/>
                <a:ea typeface="Meiryo UI" panose="020B0604030504040204" pitchFamily="50" charset="-128"/>
              </a:rPr>
              <a:t>維持管理：民間事業者の収益により実施</a:t>
            </a:r>
            <a:endParaRPr lang="en-US" altLang="ja-JP" sz="1600" b="0" spc="-30" dirty="0">
              <a:latin typeface="Meiryo UI" panose="020B0604030504040204" pitchFamily="50" charset="-128"/>
              <a:ea typeface="Meiryo UI" panose="020B0604030504040204" pitchFamily="50" charset="-128"/>
            </a:endParaRPr>
          </a:p>
          <a:p>
            <a:r>
              <a:rPr lang="ja-JP" altLang="en-US" sz="1600" b="0" spc="-30" dirty="0">
                <a:latin typeface="Meiryo UI" panose="020B0604030504040204" pitchFamily="50" charset="-128"/>
                <a:ea typeface="Meiryo UI" panose="020B0604030504040204" pitchFamily="50" charset="-128"/>
              </a:rPr>
              <a:t>　➣事業期間：</a:t>
            </a:r>
            <a:r>
              <a:rPr lang="en-US" altLang="ja-JP" sz="1600" b="0" spc="-30" dirty="0">
                <a:latin typeface="Meiryo UI" panose="020B0604030504040204" pitchFamily="50" charset="-128"/>
                <a:ea typeface="Meiryo UI" panose="020B0604030504040204" pitchFamily="50" charset="-128"/>
              </a:rPr>
              <a:t>20</a:t>
            </a:r>
            <a:r>
              <a:rPr lang="ja-JP" altLang="en-US" sz="1600" b="0" spc="-30" dirty="0">
                <a:latin typeface="Meiryo UI" panose="020B0604030504040204" pitchFamily="50" charset="-128"/>
                <a:ea typeface="Meiryo UI" panose="020B0604030504040204" pitchFamily="50" charset="-128"/>
              </a:rPr>
              <a:t>年間　</a:t>
            </a:r>
            <a:endParaRPr lang="en-US" altLang="ja-JP" sz="1600" b="0" spc="-30" dirty="0">
              <a:latin typeface="Meiryo UI" panose="020B0604030504040204" pitchFamily="50" charset="-128"/>
              <a:ea typeface="Meiryo UI" panose="020B0604030504040204" pitchFamily="50" charset="-128"/>
            </a:endParaRPr>
          </a:p>
        </p:txBody>
      </p:sp>
      <p:sp>
        <p:nvSpPr>
          <p:cNvPr id="6" name="Rectangle 4"/>
          <p:cNvSpPr>
            <a:spLocks noChangeArrowheads="1"/>
          </p:cNvSpPr>
          <p:nvPr/>
        </p:nvSpPr>
        <p:spPr bwMode="auto">
          <a:xfrm>
            <a:off x="244872" y="5246010"/>
            <a:ext cx="4637068" cy="13163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84406" tIns="42203" rIns="84406" bIns="42203" numCol="1" anchor="ctr"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ja-JP" altLang="en-US" sz="1600" b="0" dirty="0">
                <a:latin typeface="Meiryo UI" panose="020B0604030504040204" pitchFamily="50" charset="-128"/>
                <a:ea typeface="Meiryo UI" panose="020B0604030504040204" pitchFamily="50" charset="-128"/>
              </a:rPr>
              <a:t>〇南部ブロック（担当：経済戦略局）</a:t>
            </a:r>
            <a:endParaRPr lang="en-US" altLang="ja-JP" sz="1600" b="0" dirty="0">
              <a:latin typeface="Meiryo UI" panose="020B0604030504040204" pitchFamily="50" charset="-128"/>
              <a:ea typeface="Meiryo UI" panose="020B0604030504040204" pitchFamily="50" charset="-128"/>
            </a:endParaRPr>
          </a:p>
          <a:p>
            <a:r>
              <a:rPr lang="ja-JP" altLang="en-US" sz="1600" b="0" i="1" spc="-30" dirty="0">
                <a:latin typeface="Meiryo UI" panose="020B0604030504040204" pitchFamily="50" charset="-128"/>
                <a:ea typeface="Meiryo UI" panose="020B0604030504040204" pitchFamily="50" charset="-128"/>
              </a:rPr>
              <a:t>　➣</a:t>
            </a:r>
            <a:r>
              <a:rPr lang="ja-JP" altLang="en-US" sz="1600" b="0" spc="-30" dirty="0">
                <a:latin typeface="Meiryo UI" panose="020B0604030504040204" pitchFamily="50" charset="-128"/>
                <a:ea typeface="Meiryo UI" panose="020B0604030504040204" pitchFamily="50" charset="-128"/>
              </a:rPr>
              <a:t>事業概要：ソフト的な魅力向上業務、</a:t>
            </a:r>
            <a:endParaRPr lang="en-US" altLang="ja-JP" sz="1600" b="0" spc="-30" dirty="0">
              <a:latin typeface="Meiryo UI" panose="020B0604030504040204" pitchFamily="50" charset="-128"/>
              <a:ea typeface="Meiryo UI" panose="020B0604030504040204" pitchFamily="50" charset="-128"/>
            </a:endParaRPr>
          </a:p>
          <a:p>
            <a:r>
              <a:rPr lang="ja-JP" altLang="en-US" sz="1600" b="0" spc="-30" dirty="0">
                <a:latin typeface="Meiryo UI" panose="020B0604030504040204" pitchFamily="50" charset="-128"/>
                <a:ea typeface="Meiryo UI" panose="020B0604030504040204" pitchFamily="50" charset="-128"/>
              </a:rPr>
              <a:t>　　　　　　　　　　維持管理・情報発信業務の実施</a:t>
            </a:r>
            <a:endParaRPr lang="en-US" altLang="ja-JP" sz="1600" b="0" spc="-30" dirty="0">
              <a:latin typeface="Meiryo UI" panose="020B0604030504040204" pitchFamily="50" charset="-128"/>
              <a:ea typeface="Meiryo UI" panose="020B0604030504040204" pitchFamily="50" charset="-128"/>
            </a:endParaRPr>
          </a:p>
          <a:p>
            <a:r>
              <a:rPr lang="ja-JP" altLang="en-US" sz="1600" b="0" i="1" spc="-30" dirty="0">
                <a:latin typeface="Meiryo UI" panose="020B0604030504040204" pitchFamily="50" charset="-128"/>
                <a:ea typeface="Meiryo UI" panose="020B0604030504040204" pitchFamily="50" charset="-128"/>
              </a:rPr>
              <a:t>　➣</a:t>
            </a:r>
            <a:r>
              <a:rPr lang="ja-JP" altLang="en-US" sz="1600" b="0" spc="-30" dirty="0">
                <a:latin typeface="Meiryo UI" panose="020B0604030504040204" pitchFamily="50" charset="-128"/>
                <a:ea typeface="Meiryo UI" panose="020B0604030504040204" pitchFamily="50" charset="-128"/>
              </a:rPr>
              <a:t>維持管理：</a:t>
            </a:r>
            <a:r>
              <a:rPr lang="ja-JP" altLang="en-US" sz="1600" b="0" dirty="0">
                <a:latin typeface="Meiryo UI" panose="020B0604030504040204" pitchFamily="50" charset="-128"/>
                <a:ea typeface="Meiryo UI" panose="020B0604030504040204" pitchFamily="50" charset="-128"/>
              </a:rPr>
              <a:t>現在の維持管理費にて実施</a:t>
            </a:r>
            <a:endParaRPr lang="en-US" altLang="ja-JP" sz="1600" b="0" dirty="0">
              <a:latin typeface="Meiryo UI" panose="020B0604030504040204" pitchFamily="50" charset="-128"/>
              <a:ea typeface="Meiryo UI" panose="020B0604030504040204" pitchFamily="50" charset="-128"/>
            </a:endParaRPr>
          </a:p>
          <a:p>
            <a:r>
              <a:rPr lang="ja-JP" altLang="en-US" sz="1600" b="0" spc="-30" dirty="0">
                <a:latin typeface="Meiryo UI" panose="020B0604030504040204" pitchFamily="50" charset="-128"/>
                <a:ea typeface="Meiryo UI" panose="020B0604030504040204" pitchFamily="50" charset="-128"/>
              </a:rPr>
              <a:t>　➣事業期間：</a:t>
            </a:r>
            <a:r>
              <a:rPr lang="en-US" altLang="ja-JP" sz="1600" b="0" spc="-30" dirty="0">
                <a:latin typeface="Meiryo UI" panose="020B0604030504040204" pitchFamily="50" charset="-128"/>
                <a:ea typeface="Meiryo UI" panose="020B0604030504040204" pitchFamily="50" charset="-128"/>
              </a:rPr>
              <a:t>20</a:t>
            </a:r>
            <a:r>
              <a:rPr lang="ja-JP" altLang="en-US" sz="1600" b="0" spc="-30" dirty="0">
                <a:latin typeface="Meiryo UI" panose="020B0604030504040204" pitchFamily="50" charset="-128"/>
                <a:ea typeface="Meiryo UI" panose="020B0604030504040204" pitchFamily="50" charset="-128"/>
              </a:rPr>
              <a:t>年間（北部ブロックに合わせる）</a:t>
            </a:r>
            <a:r>
              <a:rPr lang="ja-JP" altLang="en-US" sz="1600" b="0" dirty="0">
                <a:latin typeface="Meiryo UI" panose="020B0604030504040204" pitchFamily="50" charset="-128"/>
                <a:ea typeface="Meiryo UI" panose="020B0604030504040204" pitchFamily="50" charset="-128"/>
              </a:rPr>
              <a:t>　　</a:t>
            </a:r>
            <a:endParaRPr lang="en-US" altLang="ja-JP" sz="1600" b="0" dirty="0">
              <a:latin typeface="Meiryo UI" panose="020B0604030504040204" pitchFamily="50" charset="-128"/>
              <a:ea typeface="Meiryo UI" panose="020B0604030504040204" pitchFamily="50" charset="-128"/>
            </a:endParaRPr>
          </a:p>
        </p:txBody>
      </p:sp>
      <p:sp>
        <p:nvSpPr>
          <p:cNvPr id="9" name="Rectangle 4"/>
          <p:cNvSpPr>
            <a:spLocks noChangeArrowheads="1"/>
          </p:cNvSpPr>
          <p:nvPr/>
        </p:nvSpPr>
        <p:spPr bwMode="auto">
          <a:xfrm>
            <a:off x="213209" y="2779299"/>
            <a:ext cx="4273205" cy="584775"/>
          </a:xfrm>
          <a:prstGeom prst="rect">
            <a:avLst/>
          </a:prstGeom>
          <a:solidFill>
            <a:schemeClr val="accent5">
              <a:lumMod val="40000"/>
              <a:lumOff val="60000"/>
            </a:schemeClr>
          </a:solidFill>
          <a:ln>
            <a:noFill/>
          </a:ln>
          <a:effectLst/>
        </p:spPr>
        <p:txBody>
          <a:bodyPr vert="horz" wrap="square" lIns="91440" tIns="45720" rIns="91440" bIns="45720" numCol="1" anchor="ctr"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ja-JP" altLang="en-US" sz="1600" b="0" u="sng" spc="-30" dirty="0">
                <a:latin typeface="Meiryo UI" panose="020B0604030504040204" pitchFamily="50" charset="-128"/>
                <a:ea typeface="Meiryo UI" panose="020B0604030504040204" pitchFamily="50" charset="-128"/>
              </a:rPr>
              <a:t>北部ブロックの整備と、北部ブロックと南部ブロック一体の管理運営（利活用）を行う事業者を公募</a:t>
            </a:r>
            <a:endParaRPr lang="en-US" altLang="ja-JP" sz="1600" b="0" u="sng" spc="-30" dirty="0">
              <a:latin typeface="Meiryo UI" panose="020B0604030504040204" pitchFamily="50" charset="-128"/>
              <a:ea typeface="Meiryo UI" panose="020B0604030504040204" pitchFamily="50" charset="-128"/>
            </a:endParaRPr>
          </a:p>
        </p:txBody>
      </p:sp>
      <p:sp>
        <p:nvSpPr>
          <p:cNvPr id="22" name="テキスト ボックス 17"/>
          <p:cNvSpPr txBox="1">
            <a:spLocks noChangeArrowheads="1"/>
          </p:cNvSpPr>
          <p:nvPr/>
        </p:nvSpPr>
        <p:spPr bwMode="auto">
          <a:xfrm>
            <a:off x="168139" y="2414478"/>
            <a:ext cx="1210566" cy="2903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9" tIns="46800" rIns="91429" bIns="45715">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lnSpc>
                <a:spcPct val="80000"/>
              </a:lnSpc>
              <a:spcBef>
                <a:spcPct val="50000"/>
              </a:spcBef>
              <a:buFontTx/>
              <a:buNone/>
            </a:pPr>
            <a:r>
              <a:rPr lang="ja-JP" altLang="en-US" sz="1600" b="0" dirty="0">
                <a:latin typeface="Meiryo UI" panose="020B0604030504040204" pitchFamily="50" charset="-128"/>
                <a:ea typeface="Meiryo UI" panose="020B0604030504040204" pitchFamily="50" charset="-128"/>
              </a:rPr>
              <a:t>■公募概要</a:t>
            </a:r>
            <a:endParaRPr lang="en-US" altLang="ja-JP" sz="1600" b="0" dirty="0">
              <a:latin typeface="Meiryo UI" panose="020B0604030504040204" pitchFamily="50" charset="-128"/>
              <a:ea typeface="Meiryo UI" panose="020B0604030504040204" pitchFamily="50" charset="-128"/>
            </a:endParaRPr>
          </a:p>
        </p:txBody>
      </p:sp>
      <p:sp>
        <p:nvSpPr>
          <p:cNvPr id="23" name="AutoShape 6"/>
          <p:cNvSpPr>
            <a:spLocks noChangeArrowheads="1"/>
          </p:cNvSpPr>
          <p:nvPr/>
        </p:nvSpPr>
        <p:spPr bwMode="auto">
          <a:xfrm>
            <a:off x="186531" y="1087245"/>
            <a:ext cx="8699500" cy="1241335"/>
          </a:xfrm>
          <a:prstGeom prst="roundRect">
            <a:avLst>
              <a:gd name="adj" fmla="val 16667"/>
            </a:avLst>
          </a:prstGeom>
          <a:solidFill>
            <a:schemeClr val="accent1">
              <a:lumMod val="40000"/>
              <a:lumOff val="60000"/>
            </a:schemeClr>
          </a:solidFill>
          <a:ln w="9525">
            <a:solidFill>
              <a:schemeClr val="tx1"/>
            </a:solidFill>
            <a:round/>
            <a:headEnd/>
            <a:tailEnd/>
          </a:ln>
        </p:spPr>
        <p:txBody>
          <a:bodyPr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600" b="0" dirty="0">
                <a:latin typeface="Meiryo UI" panose="020B0604030504040204" pitchFamily="50" charset="-128"/>
                <a:ea typeface="Meiryo UI" panose="020B0604030504040204" pitchFamily="50" charset="-128"/>
              </a:rPr>
              <a:t>　大阪市の中心部に位置する難波宮跡公園は、歴史的資源を活かし、隣接する大阪城公園などと一体で、「世界第一級の文化・観光拠点の形成・発信をめざす重点エリア」に位置付けられている。</a:t>
            </a:r>
            <a:endParaRPr lang="en-US" altLang="ja-JP" sz="1600" b="0" dirty="0">
              <a:latin typeface="Meiryo UI" panose="020B0604030504040204" pitchFamily="50" charset="-128"/>
              <a:ea typeface="Meiryo UI" panose="020B0604030504040204" pitchFamily="50" charset="-128"/>
            </a:endParaRPr>
          </a:p>
          <a:p>
            <a:pPr eaLnBrk="1" hangingPunct="1">
              <a:spcBef>
                <a:spcPct val="0"/>
              </a:spcBef>
              <a:buFontTx/>
              <a:buNone/>
            </a:pPr>
            <a:r>
              <a:rPr lang="ja-JP" altLang="en-US" sz="1600" b="0" dirty="0">
                <a:latin typeface="Meiryo UI" panose="020B0604030504040204" pitchFamily="50" charset="-128"/>
                <a:ea typeface="Meiryo UI" panose="020B0604030504040204" pitchFamily="50" charset="-128"/>
              </a:rPr>
              <a:t>　令和</a:t>
            </a:r>
            <a:r>
              <a:rPr lang="en-US" altLang="ja-JP" sz="1600" b="0" dirty="0">
                <a:latin typeface="Meiryo UI" panose="020B0604030504040204" pitchFamily="50" charset="-128"/>
                <a:ea typeface="Meiryo UI" panose="020B0604030504040204" pitchFamily="50" charset="-128"/>
              </a:rPr>
              <a:t>7</a:t>
            </a:r>
            <a:r>
              <a:rPr lang="ja-JP" altLang="en-US" sz="1600" b="0" dirty="0">
                <a:latin typeface="Meiryo UI" panose="020B0604030504040204" pitchFamily="50" charset="-128"/>
                <a:ea typeface="Meiryo UI" panose="020B0604030504040204" pitchFamily="50" charset="-128"/>
              </a:rPr>
              <a:t>年の大阪・関西万博を契機に、北部・南部ブロック一体となった様々な取り組みを行い、難波宮跡への集客力を高め、難波宮の知名度向上を目指すため、難波宮跡のイメージを体感できる公園整備や賑わい創出を担う民間事業者を公募し、官民連携で取り組んでいく。</a:t>
            </a:r>
          </a:p>
        </p:txBody>
      </p:sp>
      <p:pic>
        <p:nvPicPr>
          <p:cNvPr id="27" name="図 26"/>
          <p:cNvPicPr>
            <a:picLocks noChangeAspect="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4584310" y="2445359"/>
            <a:ext cx="4556598" cy="3914561"/>
          </a:xfrm>
          <a:prstGeom prst="rect">
            <a:avLst/>
          </a:prstGeom>
          <a:noFill/>
          <a:ln>
            <a:noFill/>
          </a:ln>
        </p:spPr>
      </p:pic>
      <p:sp>
        <p:nvSpPr>
          <p:cNvPr id="8" name="正方形/長方形 7"/>
          <p:cNvSpPr/>
          <p:nvPr/>
        </p:nvSpPr>
        <p:spPr bwMode="auto">
          <a:xfrm>
            <a:off x="173409" y="2365793"/>
            <a:ext cx="4313005" cy="4339571"/>
          </a:xfrm>
          <a:prstGeom prst="rect">
            <a:avLst/>
          </a:prstGeom>
          <a:noFill/>
          <a:ln w="9525">
            <a:solidFill>
              <a:schemeClr val="tx1"/>
            </a:solidFill>
            <a:prstDash val="dash"/>
            <a:round/>
            <a:headEnd/>
            <a:tailEnd/>
          </a:ln>
        </p:spPr>
        <p:txBody>
          <a:bodyPr rtlCol="0" anchor="ctr"/>
          <a:lstStyle/>
          <a:p>
            <a:pPr algn="ctr" eaLnBrk="1" hangingPunct="1">
              <a:spcBef>
                <a:spcPts val="0"/>
              </a:spcBef>
              <a:buFontTx/>
              <a:buNone/>
            </a:pPr>
            <a:endParaRPr kumimoji="1" lang="ja-JP" altLang="en-US" sz="1600" dirty="0">
              <a:latin typeface="ＭＳ Ｐゴシック" panose="020B0600070205080204" pitchFamily="50" charset="-128"/>
            </a:endParaRPr>
          </a:p>
        </p:txBody>
      </p:sp>
      <p:sp>
        <p:nvSpPr>
          <p:cNvPr id="30" name="Text Box 428"/>
          <p:cNvSpPr txBox="1">
            <a:spLocks noChangeArrowheads="1"/>
          </p:cNvSpPr>
          <p:nvPr/>
        </p:nvSpPr>
        <p:spPr bwMode="auto">
          <a:xfrm>
            <a:off x="168139" y="708770"/>
            <a:ext cx="9387055" cy="3396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29" tIns="46800" rIns="91429" bIns="45715">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None/>
            </a:pPr>
            <a:r>
              <a:rPr lang="ja-JP" altLang="en-US" sz="1600" kern="100" dirty="0">
                <a:latin typeface="BIZ UDゴシック" panose="020B0400000000000000" pitchFamily="49" charset="-128"/>
                <a:ea typeface="BIZ UDゴシック" panose="020B0400000000000000" pitchFamily="49" charset="-128"/>
                <a:cs typeface="Times New Roman" panose="02020603050405020304" pitchFamily="18" charset="0"/>
              </a:rPr>
              <a:t>難波宮跡公園（北部ブロック）整備運営事業及び難波宮跡（南部ブロック）管理運営事業</a:t>
            </a:r>
            <a:endParaRPr lang="ja-JP" altLang="ja-JP" sz="1600" kern="100" dirty="0">
              <a:latin typeface="BIZ UDゴシック" panose="020B0400000000000000" pitchFamily="49" charset="-128"/>
              <a:ea typeface="BIZ UDゴシック" panose="020B0400000000000000" pitchFamily="49" charset="-128"/>
              <a:cs typeface="Times New Roman" panose="02020603050405020304" pitchFamily="18" charset="0"/>
            </a:endParaRPr>
          </a:p>
        </p:txBody>
      </p:sp>
      <p:sp>
        <p:nvSpPr>
          <p:cNvPr id="13" name="テキスト ボックス 36"/>
          <p:cNvSpPr txBox="1"/>
          <p:nvPr/>
        </p:nvSpPr>
        <p:spPr>
          <a:xfrm>
            <a:off x="-2459" y="-23057"/>
            <a:ext cx="4915062"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lvl="0">
              <a:defRPr/>
            </a:pPr>
            <a:r>
              <a:rPr lang="en-US" altLang="ja-JP"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Ⅱ</a:t>
            </a:r>
            <a:r>
              <a:rPr lang="ja-JP" altLang="en-US"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　公民連携</a:t>
            </a:r>
            <a:r>
              <a:rPr lang="en-US" altLang="ja-JP"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a:t>
            </a:r>
            <a:r>
              <a:rPr lang="ja-JP" altLang="en-US"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経営形態の見直し</a:t>
            </a:r>
            <a:r>
              <a:rPr lang="en-US" altLang="ja-JP"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a:t>
            </a:r>
            <a:r>
              <a:rPr lang="ja-JP" altLang="en-US"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公民連携の推進</a:t>
            </a:r>
            <a:r>
              <a:rPr lang="en-US" altLang="ja-JP"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a:t>
            </a:r>
            <a:r>
              <a:rPr lang="ja-JP" altLang="en-US"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a:t>
            </a:r>
            <a:r>
              <a:rPr lang="zh-TW" altLang="en-US"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難波宮跡公園</a:t>
            </a:r>
          </a:p>
        </p:txBody>
      </p:sp>
      <p:sp>
        <p:nvSpPr>
          <p:cNvPr id="15" name="正方形/長方形 14"/>
          <p:cNvSpPr/>
          <p:nvPr/>
        </p:nvSpPr>
        <p:spPr>
          <a:xfrm>
            <a:off x="251519" y="251356"/>
            <a:ext cx="7848873" cy="369332"/>
          </a:xfrm>
          <a:prstGeom prst="rect">
            <a:avLst/>
          </a:prstGeom>
        </p:spPr>
        <p:txBody>
          <a:bodyPr wrap="square">
            <a:spAutoFit/>
          </a:bodyPr>
          <a:lstStyle/>
          <a:p>
            <a:r>
              <a:rPr lang="zh-TW" altLang="en-US" b="1" dirty="0">
                <a:solidFill>
                  <a:srgbClr val="000000"/>
                </a:solidFill>
                <a:latin typeface="ＭＳ ゴシック" panose="020B0609070205080204" pitchFamily="49" charset="-128"/>
                <a:ea typeface="ＭＳ ゴシック" panose="020B0609070205080204" pitchFamily="49" charset="-128"/>
              </a:rPr>
              <a:t>難波宮跡公園</a:t>
            </a:r>
            <a:endParaRPr lang="en-US" altLang="ja-JP" b="1" dirty="0">
              <a:solidFill>
                <a:srgbClr val="000000"/>
              </a:solidFill>
              <a:latin typeface="ＭＳ ゴシック" panose="020B0609070205080204" pitchFamily="49" charset="-128"/>
              <a:ea typeface="ＭＳ ゴシック" panose="020B0609070205080204" pitchFamily="49" charset="-128"/>
            </a:endParaRPr>
          </a:p>
        </p:txBody>
      </p:sp>
      <p:cxnSp>
        <p:nvCxnSpPr>
          <p:cNvPr id="16" name="直線コネクタ 15"/>
          <p:cNvCxnSpPr/>
          <p:nvPr/>
        </p:nvCxnSpPr>
        <p:spPr>
          <a:xfrm>
            <a:off x="218653" y="620688"/>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168</a:t>
            </a:fld>
            <a:endParaRPr lang="ja-JP" altLang="en-US"/>
          </a:p>
        </p:txBody>
      </p:sp>
    </p:spTree>
    <p:extLst>
      <p:ext uri="{BB962C8B-B14F-4D97-AF65-F5344CB8AC3E}">
        <p14:creationId xmlns:p14="http://schemas.microsoft.com/office/powerpoint/2010/main" val="3832047035"/>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 name="角丸四角形 33"/>
          <p:cNvSpPr/>
          <p:nvPr/>
        </p:nvSpPr>
        <p:spPr>
          <a:xfrm>
            <a:off x="4024961" y="525117"/>
            <a:ext cx="4896415" cy="6228904"/>
          </a:xfrm>
          <a:prstGeom prst="roundRect">
            <a:avLst>
              <a:gd name="adj" fmla="val 0"/>
            </a:avLst>
          </a:prstGeom>
          <a:solidFill>
            <a:srgbClr val="66FFFF">
              <a:alpha val="50000"/>
            </a:srgb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alpha val="25000"/>
                </a:prstClr>
              </a:solidFill>
              <a:effectLst/>
              <a:uLnTx/>
              <a:uFillTx/>
              <a:latin typeface="Calibri"/>
              <a:ea typeface="ＭＳ Ｐゴシック" panose="020B0600070205080204" pitchFamily="50" charset="-128"/>
              <a:cs typeface="+mn-cs"/>
            </a:endParaRPr>
          </a:p>
        </p:txBody>
      </p:sp>
      <p:graphicFrame>
        <p:nvGraphicFramePr>
          <p:cNvPr id="2" name="表 1"/>
          <p:cNvGraphicFramePr>
            <a:graphicFrameLocks noGrp="1"/>
          </p:cNvGraphicFramePr>
          <p:nvPr>
            <p:extLst>
              <p:ext uri="{D42A27DB-BD31-4B8C-83A1-F6EECF244321}">
                <p14:modId xmlns:p14="http://schemas.microsoft.com/office/powerpoint/2010/main" val="3823859417"/>
              </p:ext>
            </p:extLst>
          </p:nvPr>
        </p:nvGraphicFramePr>
        <p:xfrm>
          <a:off x="251520" y="548680"/>
          <a:ext cx="8669857" cy="6226726"/>
        </p:xfrm>
        <a:graphic>
          <a:graphicData uri="http://schemas.openxmlformats.org/drawingml/2006/table">
            <a:tbl>
              <a:tblPr firstRow="1" bandRow="1">
                <a:tableStyleId>{5940675A-B579-460E-94D1-54222C63F5DA}</a:tableStyleId>
              </a:tblPr>
              <a:tblGrid>
                <a:gridCol w="288000">
                  <a:extLst>
                    <a:ext uri="{9D8B030D-6E8A-4147-A177-3AD203B41FA5}">
                      <a16:colId xmlns:a16="http://schemas.microsoft.com/office/drawing/2014/main" val="20000"/>
                    </a:ext>
                  </a:extLst>
                </a:gridCol>
                <a:gridCol w="602441">
                  <a:extLst>
                    <a:ext uri="{9D8B030D-6E8A-4147-A177-3AD203B41FA5}">
                      <a16:colId xmlns:a16="http://schemas.microsoft.com/office/drawing/2014/main" val="20001"/>
                    </a:ext>
                  </a:extLst>
                </a:gridCol>
                <a:gridCol w="583576">
                  <a:extLst>
                    <a:ext uri="{9D8B030D-6E8A-4147-A177-3AD203B41FA5}">
                      <a16:colId xmlns:a16="http://schemas.microsoft.com/office/drawing/2014/main" val="20002"/>
                    </a:ext>
                  </a:extLst>
                </a:gridCol>
                <a:gridCol w="556253">
                  <a:extLst>
                    <a:ext uri="{9D8B030D-6E8A-4147-A177-3AD203B41FA5}">
                      <a16:colId xmlns:a16="http://schemas.microsoft.com/office/drawing/2014/main" val="20003"/>
                    </a:ext>
                  </a:extLst>
                </a:gridCol>
                <a:gridCol w="576064">
                  <a:extLst>
                    <a:ext uri="{9D8B030D-6E8A-4147-A177-3AD203B41FA5}">
                      <a16:colId xmlns:a16="http://schemas.microsoft.com/office/drawing/2014/main" val="20004"/>
                    </a:ext>
                  </a:extLst>
                </a:gridCol>
                <a:gridCol w="576064">
                  <a:extLst>
                    <a:ext uri="{9D8B030D-6E8A-4147-A177-3AD203B41FA5}">
                      <a16:colId xmlns:a16="http://schemas.microsoft.com/office/drawing/2014/main" val="20005"/>
                    </a:ext>
                  </a:extLst>
                </a:gridCol>
                <a:gridCol w="576064">
                  <a:extLst>
                    <a:ext uri="{9D8B030D-6E8A-4147-A177-3AD203B41FA5}">
                      <a16:colId xmlns:a16="http://schemas.microsoft.com/office/drawing/2014/main" val="20006"/>
                    </a:ext>
                  </a:extLst>
                </a:gridCol>
                <a:gridCol w="648072">
                  <a:extLst>
                    <a:ext uri="{9D8B030D-6E8A-4147-A177-3AD203B41FA5}">
                      <a16:colId xmlns:a16="http://schemas.microsoft.com/office/drawing/2014/main" val="2739922904"/>
                    </a:ext>
                  </a:extLst>
                </a:gridCol>
                <a:gridCol w="720080">
                  <a:extLst>
                    <a:ext uri="{9D8B030D-6E8A-4147-A177-3AD203B41FA5}">
                      <a16:colId xmlns:a16="http://schemas.microsoft.com/office/drawing/2014/main" val="203612230"/>
                    </a:ext>
                  </a:extLst>
                </a:gridCol>
                <a:gridCol w="720080">
                  <a:extLst>
                    <a:ext uri="{9D8B030D-6E8A-4147-A177-3AD203B41FA5}">
                      <a16:colId xmlns:a16="http://schemas.microsoft.com/office/drawing/2014/main" val="581961821"/>
                    </a:ext>
                  </a:extLst>
                </a:gridCol>
                <a:gridCol w="660371">
                  <a:extLst>
                    <a:ext uri="{9D8B030D-6E8A-4147-A177-3AD203B41FA5}">
                      <a16:colId xmlns:a16="http://schemas.microsoft.com/office/drawing/2014/main" val="3876671848"/>
                    </a:ext>
                  </a:extLst>
                </a:gridCol>
                <a:gridCol w="614792">
                  <a:extLst>
                    <a:ext uri="{9D8B030D-6E8A-4147-A177-3AD203B41FA5}">
                      <a16:colId xmlns:a16="http://schemas.microsoft.com/office/drawing/2014/main" val="3925155547"/>
                    </a:ext>
                  </a:extLst>
                </a:gridCol>
                <a:gridCol w="1548000">
                  <a:extLst>
                    <a:ext uri="{9D8B030D-6E8A-4147-A177-3AD203B41FA5}">
                      <a16:colId xmlns:a16="http://schemas.microsoft.com/office/drawing/2014/main" val="20007"/>
                    </a:ext>
                  </a:extLst>
                </a:gridCol>
              </a:tblGrid>
              <a:tr h="337299">
                <a:tc>
                  <a:txBody>
                    <a:bodyPr/>
                    <a:lstStyle/>
                    <a:p>
                      <a:pPr algn="ctr"/>
                      <a:endParaRPr kumimoji="1" lang="ja-JP" altLang="en-US" sz="1800" dirty="0"/>
                    </a:p>
                  </a:txBody>
                  <a:tcPr marT="42203" marB="42203"/>
                </a:tc>
                <a:tc>
                  <a:txBody>
                    <a:bodyPr/>
                    <a:lstStyle/>
                    <a:p>
                      <a:pPr algn="ctr"/>
                      <a:r>
                        <a:rPr kumimoji="1" lang="en-US" altLang="ja-JP" sz="1400" dirty="0"/>
                        <a:t>2012</a:t>
                      </a:r>
                      <a:endParaRPr kumimoji="1" lang="ja-JP" altLang="en-US" sz="1400" dirty="0"/>
                    </a:p>
                  </a:txBody>
                  <a:tcPr marT="42203" marB="42203" anchor="ctr" anchorCtr="1"/>
                </a:tc>
                <a:tc>
                  <a:txBody>
                    <a:bodyPr/>
                    <a:lstStyle/>
                    <a:p>
                      <a:pPr algn="ctr"/>
                      <a:r>
                        <a:rPr kumimoji="1" lang="en-US" altLang="ja-JP" sz="1400" dirty="0"/>
                        <a:t>2013</a:t>
                      </a:r>
                      <a:endParaRPr kumimoji="1" lang="ja-JP" altLang="en-US" sz="1400" dirty="0"/>
                    </a:p>
                  </a:txBody>
                  <a:tcPr marT="42203" marB="42203" anchor="ctr" anchorCtr="1"/>
                </a:tc>
                <a:tc>
                  <a:txBody>
                    <a:bodyPr/>
                    <a:lstStyle/>
                    <a:p>
                      <a:pPr algn="ctr"/>
                      <a:r>
                        <a:rPr kumimoji="1" lang="en-US" altLang="ja-JP" sz="1400" dirty="0"/>
                        <a:t>2014</a:t>
                      </a:r>
                      <a:endParaRPr kumimoji="1" lang="ja-JP" altLang="en-US" sz="1400" dirty="0"/>
                    </a:p>
                  </a:txBody>
                  <a:tcPr marT="42203" marB="42203" anchor="ctr" anchorCtr="1">
                    <a:lnR w="12700" cap="flat" cmpd="sng" algn="ctr">
                      <a:solidFill>
                        <a:schemeClr val="tx1"/>
                      </a:solidFill>
                      <a:prstDash val="lgDash"/>
                      <a:round/>
                      <a:headEnd type="none" w="med" len="med"/>
                      <a:tailEnd type="none" w="med" len="med"/>
                    </a:lnR>
                  </a:tcPr>
                </a:tc>
                <a:tc>
                  <a:txBody>
                    <a:bodyPr/>
                    <a:lstStyle/>
                    <a:p>
                      <a:pPr algn="ctr"/>
                      <a:r>
                        <a:rPr kumimoji="1" lang="en-US" altLang="ja-JP" sz="1400" dirty="0"/>
                        <a:t>2015</a:t>
                      </a:r>
                      <a:endParaRPr kumimoji="1" lang="ja-JP" altLang="en-US" sz="1400" dirty="0"/>
                    </a:p>
                  </a:txBody>
                  <a:tcPr marT="42203" marB="42203" anchor="ctr" anchorCtr="1">
                    <a:lnL w="12700" cap="flat" cmpd="sng" algn="ctr">
                      <a:solidFill>
                        <a:schemeClr val="tx1"/>
                      </a:solidFill>
                      <a:prstDash val="lgDash"/>
                      <a:round/>
                      <a:headEnd type="none" w="med" len="med"/>
                      <a:tailEnd type="none" w="med" len="med"/>
                    </a:lnL>
                    <a:noFill/>
                  </a:tcPr>
                </a:tc>
                <a:tc>
                  <a:txBody>
                    <a:bodyPr/>
                    <a:lstStyle/>
                    <a:p>
                      <a:pPr algn="ctr"/>
                      <a:r>
                        <a:rPr kumimoji="1" lang="en-US" altLang="ja-JP" sz="1400" dirty="0"/>
                        <a:t>2016</a:t>
                      </a:r>
                      <a:endParaRPr kumimoji="1" lang="ja-JP" altLang="en-US" sz="1400" dirty="0"/>
                    </a:p>
                  </a:txBody>
                  <a:tcPr marT="42203" marB="42203" anchor="ctr" anchorCtr="1">
                    <a:noFill/>
                  </a:tcPr>
                </a:tc>
                <a:tc>
                  <a:txBody>
                    <a:bodyPr/>
                    <a:lstStyle/>
                    <a:p>
                      <a:pPr algn="ctr"/>
                      <a:r>
                        <a:rPr kumimoji="1" lang="en-US" altLang="ja-JP" sz="1400" dirty="0"/>
                        <a:t>2017</a:t>
                      </a:r>
                      <a:endParaRPr kumimoji="1" lang="ja-JP" altLang="en-US" sz="1400" dirty="0"/>
                    </a:p>
                  </a:txBody>
                  <a:tcPr marT="42203" marB="42203" anchor="ctr" anchorCtr="1">
                    <a:lnR w="28575" cap="flat" cmpd="sng" algn="ctr">
                      <a:solidFill>
                        <a:schemeClr val="tx1"/>
                      </a:solidFill>
                      <a:prstDash val="sysDash"/>
                      <a:round/>
                      <a:headEnd type="none" w="med" len="med"/>
                      <a:tailEnd type="none" w="med" len="med"/>
                    </a:lnR>
                    <a:noFill/>
                  </a:tcPr>
                </a:tc>
                <a:tc>
                  <a:txBody>
                    <a:bodyPr/>
                    <a:lstStyle/>
                    <a:p>
                      <a:pPr algn="ctr"/>
                      <a:r>
                        <a:rPr kumimoji="1" lang="en-US" altLang="ja-JP" sz="1400" dirty="0"/>
                        <a:t>2018</a:t>
                      </a:r>
                    </a:p>
                  </a:txBody>
                  <a:tcPr marT="42203" marB="42203" anchor="ctr" anchorCtr="1">
                    <a:lnL w="28575" cap="flat" cmpd="sng" algn="ctr">
                      <a:solidFill>
                        <a:schemeClr val="tx1"/>
                      </a:solidFill>
                      <a:prstDash val="sysDash"/>
                      <a:round/>
                      <a:headEnd type="none" w="med" len="med"/>
                      <a:tailEnd type="none" w="med" len="med"/>
                    </a:lnL>
                    <a:lnR w="12700" cap="flat" cmpd="sng" algn="ctr">
                      <a:solidFill>
                        <a:schemeClr val="tx1"/>
                      </a:solidFill>
                      <a:prstDash val="solid"/>
                      <a:round/>
                      <a:headEnd type="none" w="med" len="med"/>
                      <a:tailEnd type="none" w="med" len="med"/>
                    </a:lnR>
                    <a:noFill/>
                  </a:tcPr>
                </a:tc>
                <a:tc>
                  <a:txBody>
                    <a:bodyPr/>
                    <a:lstStyle/>
                    <a:p>
                      <a:pPr algn="ctr"/>
                      <a:r>
                        <a:rPr kumimoji="1" lang="en-US" altLang="ja-JP" sz="1400" dirty="0"/>
                        <a:t>2019</a:t>
                      </a:r>
                      <a:endParaRPr kumimoji="1" lang="ja-JP" altLang="en-US" sz="1400" dirty="0"/>
                    </a:p>
                  </a:txBody>
                  <a:tcPr marT="42203" marB="42203" anchor="ctr" anchorCtr="1">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noFill/>
                  </a:tcPr>
                </a:tc>
                <a:tc>
                  <a:txBody>
                    <a:bodyPr/>
                    <a:lstStyle/>
                    <a:p>
                      <a:pPr algn="ctr"/>
                      <a:r>
                        <a:rPr kumimoji="1" lang="en-US" altLang="ja-JP" sz="1400" dirty="0"/>
                        <a:t>2020</a:t>
                      </a:r>
                      <a:endParaRPr kumimoji="1" lang="ja-JP" altLang="en-US" sz="1400" dirty="0"/>
                    </a:p>
                  </a:txBody>
                  <a:tcPr marT="42203" marB="42203" anchor="ctr" anchorCtr="1">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noFill/>
                  </a:tcPr>
                </a:tc>
                <a:tc>
                  <a:txBody>
                    <a:bodyPr/>
                    <a:lstStyle/>
                    <a:p>
                      <a:pPr algn="ctr"/>
                      <a:r>
                        <a:rPr kumimoji="1" lang="en-US" altLang="ja-JP" sz="1400" dirty="0"/>
                        <a:t>2021 </a:t>
                      </a:r>
                      <a:endParaRPr kumimoji="1" lang="ja-JP" altLang="en-US" sz="1400" dirty="0"/>
                    </a:p>
                  </a:txBody>
                  <a:tcPr marT="42203" marB="42203" anchor="ctr" anchorCtr="1">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noFill/>
                  </a:tcPr>
                </a:tc>
                <a:tc>
                  <a:txBody>
                    <a:bodyPr/>
                    <a:lstStyle/>
                    <a:p>
                      <a:pPr algn="ctr"/>
                      <a:r>
                        <a:rPr kumimoji="1" lang="en-US" altLang="ja-JP" sz="1400" dirty="0"/>
                        <a:t>2022</a:t>
                      </a:r>
                      <a:endParaRPr kumimoji="1" lang="ja-JP" altLang="en-US" sz="1400" dirty="0"/>
                    </a:p>
                  </a:txBody>
                  <a:tcPr marT="42203" marB="42203" anchor="ctr" anchorCtr="1">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noFill/>
                  </a:tcPr>
                </a:tc>
                <a:tc>
                  <a:txBody>
                    <a:bodyPr/>
                    <a:lstStyle/>
                    <a:p>
                      <a:pPr algn="ctr"/>
                      <a:r>
                        <a:rPr kumimoji="1" lang="ja-JP" altLang="en-US" sz="1400" dirty="0"/>
                        <a:t>現状と課題</a:t>
                      </a:r>
                    </a:p>
                  </a:txBody>
                  <a:tcPr marT="42203" marB="42203" anchor="ctr" anchorCtr="1">
                    <a:lnL w="28575" cap="flat" cmpd="sng" algn="ctr">
                      <a:solidFill>
                        <a:schemeClr val="tx1"/>
                      </a:solidFill>
                      <a:prstDash val="solid"/>
                      <a:round/>
                      <a:headEnd type="none" w="med" len="med"/>
                      <a:tailEnd type="none" w="med" len="med"/>
                    </a:lnL>
                    <a:noFill/>
                  </a:tcPr>
                </a:tc>
                <a:extLst>
                  <a:ext uri="{0D108BD9-81ED-4DB2-BD59-A6C34878D82A}">
                    <a16:rowId xmlns:a16="http://schemas.microsoft.com/office/drawing/2014/main" val="10000"/>
                  </a:ext>
                </a:extLst>
              </a:tr>
              <a:tr h="1332000">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600" dirty="0"/>
                        <a:t>教 育 行 政</a:t>
                      </a:r>
                    </a:p>
                  </a:txBody>
                  <a:tcPr marT="42203" marB="42203" vert="eaVert" anchor="ctr" anchorCtr="1"/>
                </a:tc>
                <a:tc>
                  <a:txBody>
                    <a:bodyPr/>
                    <a:lstStyle/>
                    <a:p>
                      <a:pPr algn="ctr"/>
                      <a:endParaRPr kumimoji="1" lang="ja-JP" altLang="en-US" sz="1800" dirty="0"/>
                    </a:p>
                  </a:txBody>
                  <a:tcPr marT="42203" marB="42203"/>
                </a:tc>
                <a:tc>
                  <a:txBody>
                    <a:bodyPr/>
                    <a:lstStyle/>
                    <a:p>
                      <a:pPr algn="ctr"/>
                      <a:endParaRPr kumimoji="1" lang="ja-JP" altLang="en-US" sz="1800" dirty="0"/>
                    </a:p>
                  </a:txBody>
                  <a:tcPr marT="42203" marB="42203"/>
                </a:tc>
                <a:tc>
                  <a:txBody>
                    <a:bodyPr/>
                    <a:lstStyle/>
                    <a:p>
                      <a:pPr algn="ctr"/>
                      <a:endParaRPr kumimoji="1" lang="ja-JP" altLang="en-US" sz="1800" dirty="0"/>
                    </a:p>
                  </a:txBody>
                  <a:tcPr marT="42203" marB="42203">
                    <a:lnR w="12700" cap="flat" cmpd="sng" algn="ctr">
                      <a:solidFill>
                        <a:schemeClr val="tx1"/>
                      </a:solidFill>
                      <a:prstDash val="lgDash"/>
                      <a:round/>
                      <a:headEnd type="none" w="med" len="med"/>
                      <a:tailEnd type="none" w="med" len="med"/>
                    </a:lnR>
                  </a:tcPr>
                </a:tc>
                <a:tc>
                  <a:txBody>
                    <a:bodyPr/>
                    <a:lstStyle/>
                    <a:p>
                      <a:pPr algn="ctr"/>
                      <a:endParaRPr kumimoji="1" lang="ja-JP" altLang="en-US" sz="1800" dirty="0"/>
                    </a:p>
                  </a:txBody>
                  <a:tcPr marT="42203" marB="42203">
                    <a:lnL w="12700" cap="flat" cmpd="sng" algn="ctr">
                      <a:solidFill>
                        <a:schemeClr val="tx1"/>
                      </a:solidFill>
                      <a:prstDash val="lgDash"/>
                      <a:round/>
                      <a:headEnd type="none" w="med" len="med"/>
                      <a:tailEnd type="none" w="med" len="med"/>
                    </a:lnL>
                    <a:noFill/>
                  </a:tcPr>
                </a:tc>
                <a:tc>
                  <a:txBody>
                    <a:bodyPr/>
                    <a:lstStyle/>
                    <a:p>
                      <a:pPr algn="ctr"/>
                      <a:endParaRPr kumimoji="1" lang="ja-JP" altLang="en-US" sz="1800" dirty="0"/>
                    </a:p>
                  </a:txBody>
                  <a:tcPr marT="42203" marB="42203">
                    <a:noFill/>
                  </a:tcPr>
                </a:tc>
                <a:tc>
                  <a:txBody>
                    <a:bodyPr/>
                    <a:lstStyle/>
                    <a:p>
                      <a:pPr algn="ctr"/>
                      <a:endParaRPr kumimoji="1" lang="ja-JP" altLang="en-US" sz="1800" dirty="0"/>
                    </a:p>
                  </a:txBody>
                  <a:tcPr marT="42203" marB="42203">
                    <a:lnR w="28575" cap="flat" cmpd="sng" algn="ctr">
                      <a:solidFill>
                        <a:schemeClr val="tx1"/>
                      </a:solidFill>
                      <a:prstDash val="sysDash"/>
                      <a:round/>
                      <a:headEnd type="none" w="med" len="med"/>
                      <a:tailEnd type="none" w="med" len="med"/>
                    </a:lnR>
                    <a:noFill/>
                  </a:tcPr>
                </a:tc>
                <a:tc>
                  <a:txBody>
                    <a:bodyPr/>
                    <a:lstStyle/>
                    <a:p>
                      <a:pPr algn="ctr"/>
                      <a:endParaRPr kumimoji="1" lang="ja-JP" altLang="en-US" sz="1800" dirty="0"/>
                    </a:p>
                  </a:txBody>
                  <a:tcPr marT="42203" marB="42203">
                    <a:lnL w="28575" cap="flat" cmpd="sng" algn="ctr">
                      <a:solidFill>
                        <a:schemeClr val="tx1"/>
                      </a:solidFill>
                      <a:prstDash val="sysDash"/>
                      <a:round/>
                      <a:headEnd type="none" w="med" len="med"/>
                      <a:tailEnd type="none" w="med" len="med"/>
                    </a:lnL>
                    <a:lnR w="12700" cap="flat" cmpd="sng" algn="ctr">
                      <a:solidFill>
                        <a:schemeClr val="tx1"/>
                      </a:solidFill>
                      <a:prstDash val="solid"/>
                      <a:round/>
                      <a:headEnd type="none" w="med" len="med"/>
                      <a:tailEnd type="none" w="med" len="med"/>
                    </a:lnR>
                    <a:noFill/>
                  </a:tcPr>
                </a:tc>
                <a:tc>
                  <a:txBody>
                    <a:bodyPr/>
                    <a:lstStyle/>
                    <a:p>
                      <a:pPr algn="ctr"/>
                      <a:endParaRPr kumimoji="1" lang="ja-JP" altLang="en-US" sz="1800" dirty="0"/>
                    </a:p>
                  </a:txBody>
                  <a:tcPr marT="42203" marB="42203">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noFill/>
                  </a:tcPr>
                </a:tc>
                <a:tc>
                  <a:txBody>
                    <a:bodyPr/>
                    <a:lstStyle/>
                    <a:p>
                      <a:pPr algn="ctr"/>
                      <a:endParaRPr kumimoji="1" lang="ja-JP" altLang="en-US" sz="1800" dirty="0"/>
                    </a:p>
                  </a:txBody>
                  <a:tcPr marT="42203" marB="42203">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noFill/>
                  </a:tcPr>
                </a:tc>
                <a:tc>
                  <a:txBody>
                    <a:bodyPr/>
                    <a:lstStyle/>
                    <a:p>
                      <a:pPr algn="ctr"/>
                      <a:endParaRPr kumimoji="1" lang="ja-JP" altLang="en-US" sz="1800" dirty="0"/>
                    </a:p>
                  </a:txBody>
                  <a:tcPr marT="42203" marB="42203">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noFill/>
                  </a:tcPr>
                </a:tc>
                <a:tc>
                  <a:txBody>
                    <a:bodyPr/>
                    <a:lstStyle/>
                    <a:p>
                      <a:pPr algn="l"/>
                      <a:endParaRPr kumimoji="1" lang="en-US" altLang="ja-JP" sz="1100" u="none" baseline="0" dirty="0">
                        <a:solidFill>
                          <a:schemeClr val="tx1"/>
                        </a:solidFill>
                      </a:endParaRPr>
                    </a:p>
                  </a:txBody>
                  <a:tcPr marT="42203" marB="42203">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noFill/>
                  </a:tcPr>
                </a:tc>
                <a:tc>
                  <a:txBody>
                    <a:bodyPr/>
                    <a:lstStyle/>
                    <a:p>
                      <a:pPr marL="72000" indent="-72000" algn="l">
                        <a:buFont typeface="Arial" panose="020B0604020202020204" pitchFamily="34" charset="0"/>
                        <a:buChar char="•"/>
                      </a:pPr>
                      <a:r>
                        <a:rPr kumimoji="1" lang="ja-JP" altLang="en-US" sz="1000" u="none" dirty="0">
                          <a:solidFill>
                            <a:schemeClr val="tx1"/>
                          </a:solidFill>
                        </a:rPr>
                        <a:t>総合教育会議</a:t>
                      </a:r>
                      <a:r>
                        <a:rPr kumimoji="1" lang="en-US" altLang="ja-JP" sz="1000" u="none" dirty="0">
                          <a:solidFill>
                            <a:schemeClr val="tx1"/>
                          </a:solidFill>
                        </a:rPr>
                        <a:t/>
                      </a:r>
                      <a:br>
                        <a:rPr kumimoji="1" lang="en-US" altLang="ja-JP" sz="1000" u="none" dirty="0">
                          <a:solidFill>
                            <a:schemeClr val="tx1"/>
                          </a:solidFill>
                        </a:rPr>
                      </a:br>
                      <a:r>
                        <a:rPr kumimoji="1" lang="en-US" altLang="ja-JP" sz="1000" u="none" dirty="0">
                          <a:solidFill>
                            <a:schemeClr val="tx1"/>
                          </a:solidFill>
                        </a:rPr>
                        <a:t>2019</a:t>
                      </a:r>
                      <a:r>
                        <a:rPr kumimoji="1" lang="ja-JP" altLang="en-US" sz="1000" u="none" dirty="0">
                          <a:solidFill>
                            <a:schemeClr val="tx1"/>
                          </a:solidFill>
                        </a:rPr>
                        <a:t>年度１</a:t>
                      </a:r>
                      <a:r>
                        <a:rPr kumimoji="1" lang="en-US" altLang="ja-JP" sz="1000" u="none" baseline="0" dirty="0">
                          <a:solidFill>
                            <a:schemeClr val="tx1"/>
                          </a:solidFill>
                        </a:rPr>
                        <a:t> </a:t>
                      </a:r>
                      <a:r>
                        <a:rPr kumimoji="1" lang="ja-JP" altLang="en-US" sz="1000" u="none" dirty="0">
                          <a:solidFill>
                            <a:schemeClr val="tx1"/>
                          </a:solidFill>
                        </a:rPr>
                        <a:t>回</a:t>
                      </a:r>
                      <a:r>
                        <a:rPr kumimoji="1" lang="en-US" altLang="ja-JP" sz="1000" u="none" dirty="0">
                          <a:solidFill>
                            <a:schemeClr val="tx1"/>
                          </a:solidFill>
                        </a:rPr>
                        <a:t/>
                      </a:r>
                      <a:br>
                        <a:rPr kumimoji="1" lang="en-US" altLang="ja-JP" sz="1000" u="none" dirty="0">
                          <a:solidFill>
                            <a:schemeClr val="tx1"/>
                          </a:solidFill>
                        </a:rPr>
                      </a:br>
                      <a:r>
                        <a:rPr kumimoji="1" lang="en-US" altLang="ja-JP" sz="1000" u="none" baseline="0" dirty="0">
                          <a:solidFill>
                            <a:schemeClr val="tx1"/>
                          </a:solidFill>
                        </a:rPr>
                        <a:t>2020</a:t>
                      </a:r>
                      <a:r>
                        <a:rPr kumimoji="1" lang="ja-JP" altLang="en-US" sz="1000" u="none" baseline="0" dirty="0">
                          <a:solidFill>
                            <a:schemeClr val="tx1"/>
                          </a:solidFill>
                        </a:rPr>
                        <a:t>年度１</a:t>
                      </a:r>
                      <a:r>
                        <a:rPr kumimoji="1" lang="en-US" altLang="ja-JP" sz="1000" u="none" baseline="0" dirty="0">
                          <a:solidFill>
                            <a:schemeClr val="tx1"/>
                          </a:solidFill>
                        </a:rPr>
                        <a:t> </a:t>
                      </a:r>
                      <a:r>
                        <a:rPr kumimoji="1" lang="ja-JP" altLang="en-US" sz="1000" u="none" baseline="0" dirty="0">
                          <a:solidFill>
                            <a:schemeClr val="tx1"/>
                          </a:solidFill>
                        </a:rPr>
                        <a:t>回</a:t>
                      </a:r>
                      <a:r>
                        <a:rPr kumimoji="1" lang="en-US" altLang="ja-JP" sz="1000" u="none" baseline="0" dirty="0">
                          <a:solidFill>
                            <a:schemeClr val="tx1"/>
                          </a:solidFill>
                        </a:rPr>
                        <a:t/>
                      </a:r>
                      <a:br>
                        <a:rPr kumimoji="1" lang="en-US" altLang="ja-JP" sz="1000" u="none" baseline="0" dirty="0">
                          <a:solidFill>
                            <a:schemeClr val="tx1"/>
                          </a:solidFill>
                        </a:rPr>
                      </a:br>
                      <a:r>
                        <a:rPr kumimoji="1" lang="en-US" altLang="ja-JP" sz="1000" u="none" baseline="0" dirty="0">
                          <a:solidFill>
                            <a:schemeClr val="tx1"/>
                          </a:solidFill>
                        </a:rPr>
                        <a:t>2021</a:t>
                      </a:r>
                      <a:r>
                        <a:rPr kumimoji="1" lang="ja-JP" altLang="en-US" sz="1000" u="none" baseline="0" dirty="0">
                          <a:solidFill>
                            <a:schemeClr val="tx1"/>
                          </a:solidFill>
                        </a:rPr>
                        <a:t>年度２</a:t>
                      </a:r>
                      <a:r>
                        <a:rPr kumimoji="1" lang="en-US" altLang="ja-JP" sz="1000" u="none" baseline="0" dirty="0">
                          <a:solidFill>
                            <a:schemeClr val="tx1"/>
                          </a:solidFill>
                        </a:rPr>
                        <a:t> </a:t>
                      </a:r>
                      <a:r>
                        <a:rPr kumimoji="1" lang="ja-JP" altLang="en-US" sz="1000" u="none" baseline="0" dirty="0">
                          <a:solidFill>
                            <a:schemeClr val="tx1"/>
                          </a:solidFill>
                        </a:rPr>
                        <a:t>回</a:t>
                      </a:r>
                      <a:endParaRPr kumimoji="1" lang="en-US" altLang="ja-JP" sz="1000" u="none" baseline="0" dirty="0">
                        <a:solidFill>
                          <a:schemeClr val="tx1"/>
                        </a:solidFill>
                      </a:endParaRPr>
                    </a:p>
                    <a:p>
                      <a:pPr marL="72000" indent="-72000" algn="l">
                        <a:buFont typeface="Arial" panose="020B0604020202020204" pitchFamily="34" charset="0"/>
                        <a:buChar char="•"/>
                      </a:pPr>
                      <a:r>
                        <a:rPr kumimoji="1" lang="ja-JP" altLang="en-US" sz="1000" u="none" baseline="0" dirty="0">
                          <a:solidFill>
                            <a:schemeClr val="tx1"/>
                          </a:solidFill>
                        </a:rPr>
                        <a:t>保護者区民等参画のための会議や区教育行政連絡会議を開催。</a:t>
                      </a:r>
                      <a:endParaRPr kumimoji="1" lang="en-US" altLang="ja-JP" sz="1000" u="none" baseline="0" dirty="0">
                        <a:solidFill>
                          <a:schemeClr val="tx1"/>
                        </a:solidFill>
                      </a:endParaRPr>
                    </a:p>
                  </a:txBody>
                  <a:tcPr marT="42203" marB="42203">
                    <a:lnL w="28575" cap="flat" cmpd="sng" algn="ctr">
                      <a:solidFill>
                        <a:schemeClr val="tx1"/>
                      </a:solidFill>
                      <a:prstDash val="solid"/>
                      <a:round/>
                      <a:headEnd type="none" w="med" len="med"/>
                      <a:tailEnd type="none" w="med" len="med"/>
                    </a:lnL>
                    <a:noFill/>
                  </a:tcPr>
                </a:tc>
                <a:extLst>
                  <a:ext uri="{0D108BD9-81ED-4DB2-BD59-A6C34878D82A}">
                    <a16:rowId xmlns:a16="http://schemas.microsoft.com/office/drawing/2014/main" val="10001"/>
                  </a:ext>
                </a:extLst>
              </a:tr>
              <a:tr h="1512000">
                <a:tc rowSpan="2">
                  <a:txBody>
                    <a:bodyPr/>
                    <a:lstStyle/>
                    <a:p>
                      <a:pPr algn="ctr"/>
                      <a:r>
                        <a:rPr kumimoji="1" lang="ja-JP" altLang="en-US" sz="1600" dirty="0"/>
                        <a:t>小　学　校　・　中　学　校</a:t>
                      </a:r>
                    </a:p>
                  </a:txBody>
                  <a:tcPr marT="42203" marB="42203" vert="eaVert" anchor="ctr" anchorCtr="1"/>
                </a:tc>
                <a:tc>
                  <a:txBody>
                    <a:bodyPr/>
                    <a:lstStyle/>
                    <a:p>
                      <a:endParaRPr kumimoji="1" lang="ja-JP" altLang="en-US" sz="1600" dirty="0"/>
                    </a:p>
                  </a:txBody>
                  <a:tcPr marT="42203" marB="42203">
                    <a:lnB w="12700" cap="flat" cmpd="sng" algn="ctr">
                      <a:solidFill>
                        <a:schemeClr val="tx1"/>
                      </a:solidFill>
                      <a:prstDash val="sysDot"/>
                      <a:round/>
                      <a:headEnd type="none" w="med" len="med"/>
                      <a:tailEnd type="none" w="med" len="med"/>
                    </a:lnB>
                  </a:tcPr>
                </a:tc>
                <a:tc>
                  <a:txBody>
                    <a:bodyPr/>
                    <a:lstStyle/>
                    <a:p>
                      <a:endParaRPr kumimoji="1" lang="ja-JP" altLang="en-US" sz="1800" dirty="0"/>
                    </a:p>
                  </a:txBody>
                  <a:tcPr marT="42203" marB="42203">
                    <a:lnB w="12700" cap="flat" cmpd="sng" algn="ctr">
                      <a:solidFill>
                        <a:schemeClr val="tx1"/>
                      </a:solidFill>
                      <a:prstDash val="sysDot"/>
                      <a:round/>
                      <a:headEnd type="none" w="med" len="med"/>
                      <a:tailEnd type="none" w="med" len="med"/>
                    </a:lnB>
                  </a:tcPr>
                </a:tc>
                <a:tc>
                  <a:txBody>
                    <a:bodyPr/>
                    <a:lstStyle/>
                    <a:p>
                      <a:endParaRPr kumimoji="1" lang="ja-JP" altLang="en-US" sz="1800" dirty="0"/>
                    </a:p>
                  </a:txBody>
                  <a:tcPr marT="42203" marB="42203">
                    <a:lnR w="12700" cap="flat" cmpd="sng" algn="ctr">
                      <a:solidFill>
                        <a:schemeClr val="tx1"/>
                      </a:solidFill>
                      <a:prstDash val="lgDash"/>
                      <a:round/>
                      <a:headEnd type="none" w="med" len="med"/>
                      <a:tailEnd type="none" w="med" len="med"/>
                    </a:lnR>
                    <a:lnB w="12700" cap="flat" cmpd="sng" algn="ctr">
                      <a:solidFill>
                        <a:schemeClr val="tx1"/>
                      </a:solidFill>
                      <a:prstDash val="sysDot"/>
                      <a:round/>
                      <a:headEnd type="none" w="med" len="med"/>
                      <a:tailEnd type="none" w="med" len="med"/>
                    </a:lnB>
                  </a:tcPr>
                </a:tc>
                <a:tc>
                  <a:txBody>
                    <a:bodyPr/>
                    <a:lstStyle/>
                    <a:p>
                      <a:endParaRPr kumimoji="1" lang="ja-JP" altLang="en-US" sz="1800" dirty="0"/>
                    </a:p>
                  </a:txBody>
                  <a:tcPr marT="42203" marB="42203">
                    <a:lnL w="12700" cap="flat" cmpd="sng" algn="ctr">
                      <a:solidFill>
                        <a:schemeClr val="tx1"/>
                      </a:solidFill>
                      <a:prstDash val="lgDash"/>
                      <a:round/>
                      <a:headEnd type="none" w="med" len="med"/>
                      <a:tailEnd type="none" w="med" len="med"/>
                    </a:lnL>
                    <a:lnB w="12700" cap="flat" cmpd="sng" algn="ctr">
                      <a:solidFill>
                        <a:schemeClr val="tx1"/>
                      </a:solidFill>
                      <a:prstDash val="sysDot"/>
                      <a:round/>
                      <a:headEnd type="none" w="med" len="med"/>
                      <a:tailEnd type="none" w="med" len="med"/>
                    </a:lnB>
                    <a:noFill/>
                  </a:tcPr>
                </a:tc>
                <a:tc>
                  <a:txBody>
                    <a:bodyPr/>
                    <a:lstStyle/>
                    <a:p>
                      <a:endParaRPr kumimoji="1" lang="ja-JP" altLang="en-US" sz="1800" dirty="0"/>
                    </a:p>
                  </a:txBody>
                  <a:tcPr marT="42203" marB="42203">
                    <a:lnB w="12700" cap="flat" cmpd="sng" algn="ctr">
                      <a:solidFill>
                        <a:schemeClr val="tx1"/>
                      </a:solidFill>
                      <a:prstDash val="sysDot"/>
                      <a:round/>
                      <a:headEnd type="none" w="med" len="med"/>
                      <a:tailEnd type="none" w="med" len="med"/>
                    </a:lnB>
                    <a:noFill/>
                  </a:tcPr>
                </a:tc>
                <a:tc>
                  <a:txBody>
                    <a:bodyPr/>
                    <a:lstStyle/>
                    <a:p>
                      <a:endParaRPr kumimoji="1" lang="ja-JP" altLang="en-US" sz="1800" dirty="0"/>
                    </a:p>
                  </a:txBody>
                  <a:tcPr marT="42203" marB="42203">
                    <a:lnR w="28575" cap="flat" cmpd="sng" algn="ctr">
                      <a:solidFill>
                        <a:schemeClr val="tx1"/>
                      </a:solidFill>
                      <a:prstDash val="sysDash"/>
                      <a:round/>
                      <a:headEnd type="none" w="med" len="med"/>
                      <a:tailEnd type="none" w="med" len="med"/>
                    </a:lnR>
                    <a:lnB w="12700" cap="flat" cmpd="sng" algn="ctr">
                      <a:solidFill>
                        <a:schemeClr val="tx1"/>
                      </a:solidFill>
                      <a:prstDash val="sysDot"/>
                      <a:round/>
                      <a:headEnd type="none" w="med" len="med"/>
                      <a:tailEnd type="none" w="med" len="med"/>
                    </a:lnB>
                    <a:noFill/>
                  </a:tcPr>
                </a:tc>
                <a:tc>
                  <a:txBody>
                    <a:bodyPr/>
                    <a:lstStyle/>
                    <a:p>
                      <a:endParaRPr kumimoji="1" lang="ja-JP" altLang="en-US" sz="1800" dirty="0"/>
                    </a:p>
                  </a:txBody>
                  <a:tcPr marT="42203" marB="42203">
                    <a:lnL w="28575" cap="flat" cmpd="sng" algn="ctr">
                      <a:solidFill>
                        <a:schemeClr val="tx1"/>
                      </a:solidFill>
                      <a:prstDash val="sysDash"/>
                      <a:round/>
                      <a:headEnd type="none" w="med" len="med"/>
                      <a:tailEnd type="none" w="med" len="med"/>
                    </a:lnL>
                    <a:lnR w="12700" cap="flat" cmpd="sng" algn="ctr">
                      <a:solidFill>
                        <a:schemeClr val="tx1"/>
                      </a:solidFill>
                      <a:prstDash val="solid"/>
                      <a:round/>
                      <a:headEnd type="none" w="med" len="med"/>
                      <a:tailEnd type="none" w="med" len="med"/>
                    </a:lnR>
                    <a:lnB w="12700" cap="flat" cmpd="sng" algn="ctr">
                      <a:solidFill>
                        <a:schemeClr val="tx1"/>
                      </a:solidFill>
                      <a:prstDash val="sysDot"/>
                      <a:round/>
                      <a:headEnd type="none" w="med" len="med"/>
                      <a:tailEnd type="none" w="med" len="med"/>
                    </a:lnB>
                    <a:noFill/>
                  </a:tcPr>
                </a:tc>
                <a:tc>
                  <a:txBody>
                    <a:bodyPr/>
                    <a:lstStyle/>
                    <a:p>
                      <a:endParaRPr kumimoji="1" lang="ja-JP" altLang="en-US" sz="1800" dirty="0"/>
                    </a:p>
                  </a:txBody>
                  <a:tcPr marT="42203" marB="42203">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B w="12700" cap="flat" cmpd="sng" algn="ctr">
                      <a:solidFill>
                        <a:schemeClr val="tx1"/>
                      </a:solidFill>
                      <a:prstDash val="sysDot"/>
                      <a:round/>
                      <a:headEnd type="none" w="med" len="med"/>
                      <a:tailEnd type="none" w="med" len="med"/>
                    </a:lnB>
                    <a:noFill/>
                  </a:tcPr>
                </a:tc>
                <a:tc>
                  <a:txBody>
                    <a:bodyPr/>
                    <a:lstStyle/>
                    <a:p>
                      <a:endParaRPr kumimoji="1" lang="ja-JP" altLang="en-US" sz="1800" dirty="0"/>
                    </a:p>
                  </a:txBody>
                  <a:tcPr marT="42203" marB="42203">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B w="12700" cap="flat" cmpd="sng" algn="ctr">
                      <a:solidFill>
                        <a:schemeClr val="tx1"/>
                      </a:solidFill>
                      <a:prstDash val="sysDot"/>
                      <a:round/>
                      <a:headEnd type="none" w="med" len="med"/>
                      <a:tailEnd type="none" w="med" len="med"/>
                    </a:lnB>
                    <a:noFill/>
                  </a:tcPr>
                </a:tc>
                <a:tc>
                  <a:txBody>
                    <a:bodyPr/>
                    <a:lstStyle/>
                    <a:p>
                      <a:endParaRPr kumimoji="1" lang="ja-JP" altLang="en-US" sz="1800" dirty="0"/>
                    </a:p>
                  </a:txBody>
                  <a:tcPr marT="42203" marB="42203">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B w="12700" cap="flat" cmpd="sng" algn="ctr">
                      <a:solidFill>
                        <a:schemeClr val="tx1"/>
                      </a:solidFill>
                      <a:prstDash val="sysDot"/>
                      <a:round/>
                      <a:headEnd type="none" w="med" len="med"/>
                      <a:tailEnd type="none" w="med" len="med"/>
                    </a:lnB>
                    <a:noFill/>
                  </a:tcPr>
                </a:tc>
                <a:tc>
                  <a:txBody>
                    <a:bodyPr/>
                    <a:lstStyle/>
                    <a:p>
                      <a:endParaRPr kumimoji="1" lang="ja-JP" altLang="en-US" sz="1100" u="none" dirty="0">
                        <a:solidFill>
                          <a:schemeClr val="tx1"/>
                        </a:solidFill>
                      </a:endParaRPr>
                    </a:p>
                  </a:txBody>
                  <a:tcPr marT="42203" marB="42203">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B w="12700" cap="flat" cmpd="sng" algn="ctr">
                      <a:solidFill>
                        <a:schemeClr val="tx1"/>
                      </a:solidFill>
                      <a:prstDash val="sysDot"/>
                      <a:round/>
                      <a:headEnd type="none" w="med" len="med"/>
                      <a:tailEnd type="none" w="med" len="med"/>
                    </a:lnB>
                    <a:noFill/>
                  </a:tcPr>
                </a:tc>
                <a:tc>
                  <a:txBody>
                    <a:bodyPr/>
                    <a:lstStyle/>
                    <a:p>
                      <a:pPr marL="72000" indent="-72000" algn="l">
                        <a:buFont typeface="Arial" panose="020B0604020202020204" pitchFamily="34" charset="0"/>
                        <a:buChar char="•"/>
                      </a:pPr>
                      <a:r>
                        <a:rPr kumimoji="1" lang="ja-JP" altLang="en-US" sz="1000" u="none" dirty="0">
                          <a:solidFill>
                            <a:schemeClr val="tx1"/>
                          </a:solidFill>
                        </a:rPr>
                        <a:t>学校選択制全区で導入（</a:t>
                      </a:r>
                      <a:r>
                        <a:rPr kumimoji="1" lang="en-US" altLang="ja-JP" sz="1000" u="none" dirty="0">
                          <a:solidFill>
                            <a:schemeClr val="tx1"/>
                          </a:solidFill>
                        </a:rPr>
                        <a:t>2018</a:t>
                      </a:r>
                      <a:r>
                        <a:rPr kumimoji="1" lang="ja-JP" altLang="en-US" sz="1000" u="none" dirty="0">
                          <a:solidFill>
                            <a:schemeClr val="tx1"/>
                          </a:solidFill>
                        </a:rPr>
                        <a:t>年度）</a:t>
                      </a:r>
                      <a:endParaRPr kumimoji="1" lang="en-US" altLang="ja-JP" sz="1000" u="none" dirty="0">
                        <a:solidFill>
                          <a:schemeClr val="tx1"/>
                        </a:solidFill>
                      </a:endParaRPr>
                    </a:p>
                    <a:p>
                      <a:pPr marL="72000" indent="-72000" algn="l">
                        <a:buFont typeface="Arial" panose="020B0604020202020204" pitchFamily="34" charset="0"/>
                        <a:buChar char="•"/>
                      </a:pPr>
                      <a:r>
                        <a:rPr kumimoji="1" lang="ja-JP" altLang="en-US" sz="1000" u="none" dirty="0">
                          <a:solidFill>
                            <a:schemeClr val="tx1"/>
                          </a:solidFill>
                        </a:rPr>
                        <a:t>大阪市小学校学力経年調査</a:t>
                      </a:r>
                      <a:r>
                        <a:rPr kumimoji="1" lang="en-US" altLang="ja-JP" sz="1000" u="none" dirty="0">
                          <a:solidFill>
                            <a:schemeClr val="tx1"/>
                          </a:solidFill>
                        </a:rPr>
                        <a:t/>
                      </a:r>
                      <a:br>
                        <a:rPr kumimoji="1" lang="en-US" altLang="ja-JP" sz="1000" u="none" dirty="0">
                          <a:solidFill>
                            <a:schemeClr val="tx1"/>
                          </a:solidFill>
                        </a:rPr>
                      </a:br>
                      <a:r>
                        <a:rPr kumimoji="1" lang="ja-JP" altLang="en-US" sz="1000" u="none" dirty="0">
                          <a:solidFill>
                            <a:schemeClr val="tx1"/>
                          </a:solidFill>
                        </a:rPr>
                        <a:t>全小学校</a:t>
                      </a:r>
                      <a:r>
                        <a:rPr kumimoji="1" lang="en-US" altLang="ja-JP" sz="1000" u="none" dirty="0">
                          <a:solidFill>
                            <a:schemeClr val="tx1"/>
                          </a:solidFill>
                        </a:rPr>
                        <a:t>3</a:t>
                      </a:r>
                      <a:r>
                        <a:rPr kumimoji="1" lang="ja-JP" altLang="en-US" sz="1000" u="none" dirty="0">
                          <a:solidFill>
                            <a:schemeClr val="tx1"/>
                          </a:solidFill>
                        </a:rPr>
                        <a:t>～</a:t>
                      </a:r>
                      <a:r>
                        <a:rPr kumimoji="1" lang="en-US" altLang="ja-JP" sz="1000" u="none" dirty="0">
                          <a:solidFill>
                            <a:schemeClr val="tx1"/>
                          </a:solidFill>
                        </a:rPr>
                        <a:t>6</a:t>
                      </a:r>
                      <a:r>
                        <a:rPr kumimoji="1" lang="ja-JP" altLang="en-US" sz="1000" u="none" dirty="0">
                          <a:solidFill>
                            <a:schemeClr val="tx1"/>
                          </a:solidFill>
                        </a:rPr>
                        <a:t>年対象で実施。結果の経年分析や小中連携に係るシステム構築が必要。</a:t>
                      </a:r>
                    </a:p>
                  </a:txBody>
                  <a:tcPr marT="42203" marB="42203">
                    <a:lnL w="28575" cap="flat" cmpd="sng" algn="ctr">
                      <a:solidFill>
                        <a:schemeClr val="tx1"/>
                      </a:solidFill>
                      <a:prstDash val="solid"/>
                      <a:round/>
                      <a:headEnd type="none" w="med" len="med"/>
                      <a:tailEnd type="none" w="med" len="med"/>
                    </a:lnL>
                    <a:lnB w="12700" cap="flat" cmpd="sng" algn="ctr">
                      <a:solidFill>
                        <a:schemeClr val="tx1"/>
                      </a:solidFill>
                      <a:prstDash val="sysDot"/>
                      <a:round/>
                      <a:headEnd type="none" w="med" len="med"/>
                      <a:tailEnd type="none" w="med" len="med"/>
                    </a:lnB>
                    <a:noFill/>
                  </a:tcPr>
                </a:tc>
                <a:extLst>
                  <a:ext uri="{0D108BD9-81ED-4DB2-BD59-A6C34878D82A}">
                    <a16:rowId xmlns:a16="http://schemas.microsoft.com/office/drawing/2014/main" val="10002"/>
                  </a:ext>
                </a:extLst>
              </a:tr>
              <a:tr h="3024000">
                <a:tc vMerge="1">
                  <a:txBody>
                    <a:bodyPr/>
                    <a:lstStyle/>
                    <a:p>
                      <a:pPr algn="ctr"/>
                      <a:endParaRPr kumimoji="1" lang="ja-JP" altLang="en-US" sz="1500" dirty="0"/>
                    </a:p>
                  </a:txBody>
                  <a:tcPr marT="42203" marB="42203" anchor="ctr">
                    <a:lnR w="12700" cap="flat" cmpd="sng" algn="ctr">
                      <a:solidFill>
                        <a:schemeClr val="tx1"/>
                      </a:solidFill>
                      <a:prstDash val="sysDot"/>
                      <a:round/>
                      <a:headEnd type="none" w="med" len="med"/>
                      <a:tailEnd type="none" w="med" len="med"/>
                    </a:lnR>
                    <a:lnT w="12700" cap="flat" cmpd="sng" algn="ctr">
                      <a:solidFill>
                        <a:schemeClr val="tx1"/>
                      </a:solidFill>
                      <a:prstDash val="sysDot"/>
                      <a:round/>
                      <a:headEnd type="none" w="med" len="med"/>
                      <a:tailEnd type="none" w="med" len="med"/>
                    </a:lnT>
                  </a:tcPr>
                </a:tc>
                <a:tc>
                  <a:txBody>
                    <a:bodyPr/>
                    <a:lstStyle/>
                    <a:p>
                      <a:endParaRPr kumimoji="1" lang="ja-JP" altLang="en-US" sz="1600" dirty="0"/>
                    </a:p>
                  </a:txBody>
                  <a:tcPr marT="42203" marB="42203">
                    <a:lnT w="12700" cap="flat" cmpd="sng" algn="ctr">
                      <a:solidFill>
                        <a:schemeClr val="tx1"/>
                      </a:solidFill>
                      <a:prstDash val="sysDot"/>
                      <a:round/>
                      <a:headEnd type="none" w="med" len="med"/>
                      <a:tailEnd type="none" w="med" len="med"/>
                    </a:lnT>
                  </a:tcPr>
                </a:tc>
                <a:tc>
                  <a:txBody>
                    <a:bodyPr/>
                    <a:lstStyle/>
                    <a:p>
                      <a:endParaRPr kumimoji="1" lang="ja-JP" altLang="en-US" sz="1800" dirty="0"/>
                    </a:p>
                  </a:txBody>
                  <a:tcPr marT="42203" marB="42203">
                    <a:lnT w="12700" cap="flat" cmpd="sng" algn="ctr">
                      <a:solidFill>
                        <a:schemeClr val="tx1"/>
                      </a:solidFill>
                      <a:prstDash val="sysDot"/>
                      <a:round/>
                      <a:headEnd type="none" w="med" len="med"/>
                      <a:tailEnd type="none" w="med" len="med"/>
                    </a:lnT>
                  </a:tcPr>
                </a:tc>
                <a:tc>
                  <a:txBody>
                    <a:bodyPr/>
                    <a:lstStyle/>
                    <a:p>
                      <a:endParaRPr kumimoji="1" lang="ja-JP" altLang="en-US" sz="1800" dirty="0"/>
                    </a:p>
                  </a:txBody>
                  <a:tcPr marT="42203" marB="42203">
                    <a:lnR w="12700" cap="flat" cmpd="sng" algn="ctr">
                      <a:solidFill>
                        <a:schemeClr val="tx1"/>
                      </a:solidFill>
                      <a:prstDash val="lgDash"/>
                      <a:round/>
                      <a:headEnd type="none" w="med" len="med"/>
                      <a:tailEnd type="none" w="med" len="med"/>
                    </a:lnR>
                    <a:lnT w="12700" cap="flat" cmpd="sng" algn="ctr">
                      <a:solidFill>
                        <a:schemeClr val="tx1"/>
                      </a:solidFill>
                      <a:prstDash val="sysDot"/>
                      <a:round/>
                      <a:headEnd type="none" w="med" len="med"/>
                      <a:tailEnd type="none" w="med" len="med"/>
                    </a:lnT>
                  </a:tcPr>
                </a:tc>
                <a:tc>
                  <a:txBody>
                    <a:bodyPr/>
                    <a:lstStyle/>
                    <a:p>
                      <a:endParaRPr kumimoji="1" lang="ja-JP" altLang="en-US" sz="1800" dirty="0"/>
                    </a:p>
                  </a:txBody>
                  <a:tcPr marT="42203" marB="42203">
                    <a:lnL w="12700" cap="flat" cmpd="sng" algn="ctr">
                      <a:solidFill>
                        <a:schemeClr val="tx1"/>
                      </a:solidFill>
                      <a:prstDash val="lgDash"/>
                      <a:round/>
                      <a:headEnd type="none" w="med" len="med"/>
                      <a:tailEnd type="none" w="med" len="med"/>
                    </a:lnL>
                    <a:lnT w="12700" cap="flat" cmpd="sng" algn="ctr">
                      <a:solidFill>
                        <a:schemeClr val="tx1"/>
                      </a:solidFill>
                      <a:prstDash val="sysDot"/>
                      <a:round/>
                      <a:headEnd type="none" w="med" len="med"/>
                      <a:tailEnd type="none" w="med" len="med"/>
                    </a:lnT>
                    <a:noFill/>
                  </a:tcPr>
                </a:tc>
                <a:tc>
                  <a:txBody>
                    <a:bodyPr/>
                    <a:lstStyle/>
                    <a:p>
                      <a:endParaRPr kumimoji="1" lang="ja-JP" altLang="en-US" sz="1800" dirty="0"/>
                    </a:p>
                  </a:txBody>
                  <a:tcPr marT="42203" marB="42203">
                    <a:lnT w="12700" cap="flat" cmpd="sng" algn="ctr">
                      <a:solidFill>
                        <a:schemeClr val="tx1"/>
                      </a:solidFill>
                      <a:prstDash val="sysDot"/>
                      <a:round/>
                      <a:headEnd type="none" w="med" len="med"/>
                      <a:tailEnd type="none" w="med" len="med"/>
                    </a:lnT>
                    <a:noFill/>
                  </a:tcPr>
                </a:tc>
                <a:tc>
                  <a:txBody>
                    <a:bodyPr/>
                    <a:lstStyle/>
                    <a:p>
                      <a:endParaRPr kumimoji="1" lang="ja-JP" altLang="en-US" sz="1800" dirty="0"/>
                    </a:p>
                  </a:txBody>
                  <a:tcPr marT="42203" marB="42203">
                    <a:lnR w="28575" cap="flat" cmpd="sng" algn="ctr">
                      <a:solidFill>
                        <a:schemeClr val="tx1"/>
                      </a:solidFill>
                      <a:prstDash val="sysDash"/>
                      <a:round/>
                      <a:headEnd type="none" w="med" len="med"/>
                      <a:tailEnd type="none" w="med" len="med"/>
                    </a:lnR>
                    <a:lnT w="12700" cap="flat" cmpd="sng" algn="ctr">
                      <a:solidFill>
                        <a:schemeClr val="tx1"/>
                      </a:solidFill>
                      <a:prstDash val="sysDot"/>
                      <a:round/>
                      <a:headEnd type="none" w="med" len="med"/>
                      <a:tailEnd type="none" w="med" len="med"/>
                    </a:lnT>
                    <a:noFill/>
                  </a:tcPr>
                </a:tc>
                <a:tc>
                  <a:txBody>
                    <a:bodyPr/>
                    <a:lstStyle/>
                    <a:p>
                      <a:endParaRPr kumimoji="1" lang="ja-JP" altLang="en-US" sz="1800" dirty="0"/>
                    </a:p>
                  </a:txBody>
                  <a:tcPr marT="42203" marB="42203">
                    <a:lnL w="28575" cap="flat" cmpd="sng" algn="ctr">
                      <a:solidFill>
                        <a:schemeClr val="tx1"/>
                      </a:solidFill>
                      <a:prstDash val="sysDash"/>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ysDot"/>
                      <a:round/>
                      <a:headEnd type="none" w="med" len="med"/>
                      <a:tailEnd type="none" w="med" len="med"/>
                    </a:lnT>
                    <a:noFill/>
                  </a:tcPr>
                </a:tc>
                <a:tc>
                  <a:txBody>
                    <a:bodyPr/>
                    <a:lstStyle/>
                    <a:p>
                      <a:endParaRPr kumimoji="1" lang="ja-JP" altLang="en-US" sz="1800" dirty="0"/>
                    </a:p>
                  </a:txBody>
                  <a:tcPr marT="42203" marB="42203">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ysDot"/>
                      <a:round/>
                      <a:headEnd type="none" w="med" len="med"/>
                      <a:tailEnd type="none" w="med" len="med"/>
                    </a:lnT>
                    <a:noFill/>
                  </a:tcPr>
                </a:tc>
                <a:tc>
                  <a:txBody>
                    <a:bodyPr/>
                    <a:lstStyle/>
                    <a:p>
                      <a:endParaRPr kumimoji="1" lang="ja-JP" altLang="en-US" sz="1800" dirty="0"/>
                    </a:p>
                  </a:txBody>
                  <a:tcPr marT="42203" marB="42203">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ysDot"/>
                      <a:round/>
                      <a:headEnd type="none" w="med" len="med"/>
                      <a:tailEnd type="none" w="med" len="med"/>
                    </a:lnT>
                    <a:noFill/>
                  </a:tcPr>
                </a:tc>
                <a:tc>
                  <a:txBody>
                    <a:bodyPr/>
                    <a:lstStyle/>
                    <a:p>
                      <a:endParaRPr kumimoji="1" lang="ja-JP" altLang="en-US" sz="1800" dirty="0"/>
                    </a:p>
                  </a:txBody>
                  <a:tcPr marT="42203" marB="42203">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ysDot"/>
                      <a:round/>
                      <a:headEnd type="none" w="med" len="med"/>
                      <a:tailEnd type="none" w="med" len="med"/>
                    </a:lnT>
                    <a:noFill/>
                  </a:tcPr>
                </a:tc>
                <a:tc>
                  <a:txBody>
                    <a:bodyPr/>
                    <a:lstStyle/>
                    <a:p>
                      <a:endParaRPr kumimoji="1" lang="en-US" altLang="ja-JP" sz="1100" u="none" dirty="0">
                        <a:solidFill>
                          <a:schemeClr val="tx1"/>
                        </a:solidFill>
                      </a:endParaRPr>
                    </a:p>
                  </a:txBody>
                  <a:tcPr marT="42203" marB="42203">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ysDot"/>
                      <a:round/>
                      <a:headEnd type="none" w="med" len="med"/>
                      <a:tailEnd type="none" w="med" len="med"/>
                    </a:lnT>
                    <a:noFill/>
                  </a:tcPr>
                </a:tc>
                <a:tc>
                  <a:txBody>
                    <a:bodyPr/>
                    <a:lstStyle/>
                    <a:p>
                      <a:pPr marL="72000" marR="0" indent="-72000" algn="l" defTabSz="914400" rtl="0" eaLnBrk="1" fontAlgn="auto" latinLnBrk="0" hangingPunct="1">
                        <a:lnSpc>
                          <a:spcPct val="100000"/>
                        </a:lnSpc>
                        <a:spcBef>
                          <a:spcPts val="0"/>
                        </a:spcBef>
                        <a:spcAft>
                          <a:spcPts val="0"/>
                        </a:spcAft>
                        <a:buClrTx/>
                        <a:buSzTx/>
                        <a:buFont typeface="+mj-ea"/>
                        <a:buAutoNum type="circleNumDbPlain"/>
                        <a:tabLst/>
                        <a:defRPr/>
                      </a:pPr>
                      <a:r>
                        <a:rPr kumimoji="1" lang="ja-JP" altLang="en-US" sz="1000" u="none" dirty="0">
                          <a:solidFill>
                            <a:schemeClr val="tx1"/>
                          </a:solidFill>
                        </a:rPr>
                        <a:t>全小中学校普通教室に設置完了</a:t>
                      </a:r>
                      <a:endParaRPr kumimoji="1" lang="en-US" altLang="ja-JP" sz="1000" u="none" dirty="0">
                        <a:solidFill>
                          <a:schemeClr val="tx1"/>
                        </a:solidFill>
                      </a:endParaRPr>
                    </a:p>
                    <a:p>
                      <a:pPr marL="72000" marR="0" indent="-72000" algn="l" defTabSz="914400" rtl="0" eaLnBrk="1" fontAlgn="auto" latinLnBrk="0" hangingPunct="1">
                        <a:lnSpc>
                          <a:spcPct val="100000"/>
                        </a:lnSpc>
                        <a:spcBef>
                          <a:spcPts val="0"/>
                        </a:spcBef>
                        <a:spcAft>
                          <a:spcPts val="0"/>
                        </a:spcAft>
                        <a:buClrTx/>
                        <a:buSzTx/>
                        <a:buFont typeface="+mj-ea"/>
                        <a:buAutoNum type="circleNumDbPlain"/>
                        <a:tabLst/>
                        <a:defRPr/>
                      </a:pPr>
                      <a:r>
                        <a:rPr kumimoji="1" lang="en-US" altLang="ja-JP" sz="1000" u="none" dirty="0">
                          <a:solidFill>
                            <a:schemeClr val="tx1"/>
                          </a:solidFill>
                        </a:rPr>
                        <a:t>2019</a:t>
                      </a:r>
                      <a:r>
                        <a:rPr kumimoji="1" lang="ja-JP" altLang="en-US" sz="1000" u="none" dirty="0">
                          <a:solidFill>
                            <a:schemeClr val="tx1"/>
                          </a:solidFill>
                        </a:rPr>
                        <a:t>年度</a:t>
                      </a:r>
                      <a:r>
                        <a:rPr kumimoji="1" lang="en-US" altLang="ja-JP" sz="1000" u="none" dirty="0">
                          <a:solidFill>
                            <a:schemeClr val="tx1"/>
                          </a:solidFill>
                        </a:rPr>
                        <a:t>1</a:t>
                      </a:r>
                      <a:r>
                        <a:rPr kumimoji="1" lang="ja-JP" altLang="en-US" sz="1000" u="none" dirty="0">
                          <a:solidFill>
                            <a:schemeClr val="tx1"/>
                          </a:solidFill>
                        </a:rPr>
                        <a:t>学期に全</a:t>
                      </a:r>
                      <a:r>
                        <a:rPr kumimoji="1" lang="en-US" altLang="ja-JP" sz="1000" u="none" dirty="0">
                          <a:solidFill>
                            <a:schemeClr val="tx1"/>
                          </a:solidFill>
                        </a:rPr>
                        <a:t/>
                      </a:r>
                      <a:br>
                        <a:rPr kumimoji="1" lang="en-US" altLang="ja-JP" sz="1000" u="none" dirty="0">
                          <a:solidFill>
                            <a:schemeClr val="tx1"/>
                          </a:solidFill>
                        </a:rPr>
                      </a:br>
                      <a:r>
                        <a:rPr kumimoji="1" lang="ja-JP" altLang="en-US" sz="1000" u="none" dirty="0">
                          <a:solidFill>
                            <a:schemeClr val="tx1"/>
                          </a:solidFill>
                        </a:rPr>
                        <a:t>中学校が学校調理方</a:t>
                      </a:r>
                      <a:r>
                        <a:rPr kumimoji="1" lang="en-US" altLang="ja-JP" sz="1000" u="none" dirty="0">
                          <a:solidFill>
                            <a:schemeClr val="tx1"/>
                          </a:solidFill>
                        </a:rPr>
                        <a:t/>
                      </a:r>
                      <a:br>
                        <a:rPr kumimoji="1" lang="en-US" altLang="ja-JP" sz="1000" u="none" dirty="0">
                          <a:solidFill>
                            <a:schemeClr val="tx1"/>
                          </a:solidFill>
                        </a:rPr>
                      </a:br>
                      <a:r>
                        <a:rPr kumimoji="1" lang="ja-JP" altLang="en-US" sz="1000" u="none" dirty="0">
                          <a:solidFill>
                            <a:schemeClr val="tx1"/>
                          </a:solidFill>
                        </a:rPr>
                        <a:t>式へ移行</a:t>
                      </a:r>
                      <a:endParaRPr kumimoji="1" lang="en-US" altLang="ja-JP" sz="1000" u="none" dirty="0">
                        <a:solidFill>
                          <a:schemeClr val="tx1"/>
                        </a:solidFill>
                      </a:endParaRPr>
                    </a:p>
                    <a:p>
                      <a:pPr marL="72000" indent="-72000" algn="l">
                        <a:buFont typeface="+mj-ea"/>
                        <a:buAutoNum type="circleNumDbPlain"/>
                      </a:pPr>
                      <a:r>
                        <a:rPr kumimoji="1" lang="ja-JP" altLang="en-US" sz="1000" u="none" dirty="0">
                          <a:solidFill>
                            <a:schemeClr val="tx1"/>
                          </a:solidFill>
                        </a:rPr>
                        <a:t>全小中学校でＩＣＴ学</a:t>
                      </a:r>
                      <a:r>
                        <a:rPr kumimoji="1" lang="en-US" altLang="ja-JP" sz="1000" u="none" dirty="0">
                          <a:solidFill>
                            <a:schemeClr val="tx1"/>
                          </a:solidFill>
                        </a:rPr>
                        <a:t/>
                      </a:r>
                      <a:br>
                        <a:rPr kumimoji="1" lang="en-US" altLang="ja-JP" sz="1000" u="none" dirty="0">
                          <a:solidFill>
                            <a:schemeClr val="tx1"/>
                          </a:solidFill>
                        </a:rPr>
                      </a:br>
                      <a:r>
                        <a:rPr kumimoji="1" lang="ja-JP" altLang="en-US" sz="1000" u="none" dirty="0">
                          <a:solidFill>
                            <a:schemeClr val="tx1"/>
                          </a:solidFill>
                        </a:rPr>
                        <a:t>習環境を活用した授</a:t>
                      </a:r>
                      <a:r>
                        <a:rPr kumimoji="1" lang="en-US" altLang="ja-JP" sz="1000" u="none" dirty="0">
                          <a:solidFill>
                            <a:schemeClr val="tx1"/>
                          </a:solidFill>
                        </a:rPr>
                        <a:t/>
                      </a:r>
                      <a:br>
                        <a:rPr kumimoji="1" lang="en-US" altLang="ja-JP" sz="1000" u="none" dirty="0">
                          <a:solidFill>
                            <a:schemeClr val="tx1"/>
                          </a:solidFill>
                        </a:rPr>
                      </a:br>
                      <a:r>
                        <a:rPr kumimoji="1" lang="ja-JP" altLang="en-US" sz="1000" u="none" dirty="0">
                          <a:solidFill>
                            <a:schemeClr val="tx1"/>
                          </a:solidFill>
                        </a:rPr>
                        <a:t>業を展開</a:t>
                      </a:r>
                      <a:endParaRPr kumimoji="1" lang="en-US" altLang="ja-JP" sz="1000" u="none" dirty="0">
                        <a:solidFill>
                          <a:schemeClr val="tx1"/>
                        </a:solidFill>
                      </a:endParaRPr>
                    </a:p>
                    <a:p>
                      <a:pPr marL="72000" indent="-72000" algn="l">
                        <a:buFont typeface="+mj-ea"/>
                        <a:buAutoNum type="circleNumDbPlain"/>
                      </a:pPr>
                      <a:r>
                        <a:rPr kumimoji="1" lang="en-US" altLang="ja-JP" sz="1000" u="none" dirty="0">
                          <a:solidFill>
                            <a:schemeClr val="tx1"/>
                          </a:solidFill>
                        </a:rPr>
                        <a:t>2018</a:t>
                      </a:r>
                      <a:r>
                        <a:rPr kumimoji="1" lang="ja-JP" altLang="en-US" sz="1000" u="none" dirty="0">
                          <a:solidFill>
                            <a:schemeClr val="tx1"/>
                          </a:solidFill>
                        </a:rPr>
                        <a:t>年度から小学校</a:t>
                      </a:r>
                      <a:r>
                        <a:rPr kumimoji="1" lang="en-US" altLang="ja-JP" sz="1000" u="none" dirty="0">
                          <a:solidFill>
                            <a:schemeClr val="tx1"/>
                          </a:solidFill>
                        </a:rPr>
                        <a:t/>
                      </a:r>
                      <a:br>
                        <a:rPr kumimoji="1" lang="en-US" altLang="ja-JP" sz="1000" u="none" dirty="0">
                          <a:solidFill>
                            <a:schemeClr val="tx1"/>
                          </a:solidFill>
                        </a:rPr>
                      </a:br>
                      <a:r>
                        <a:rPr kumimoji="1" lang="ja-JP" altLang="en-US" sz="1000" u="none" dirty="0">
                          <a:solidFill>
                            <a:schemeClr val="tx1"/>
                          </a:solidFill>
                        </a:rPr>
                        <a:t>低学年からの英語教育</a:t>
                      </a:r>
                      <a:r>
                        <a:rPr kumimoji="1" lang="en-US" altLang="ja-JP" sz="1000" u="none" dirty="0">
                          <a:solidFill>
                            <a:schemeClr val="tx1"/>
                          </a:solidFill>
                        </a:rPr>
                        <a:t/>
                      </a:r>
                      <a:br>
                        <a:rPr kumimoji="1" lang="en-US" altLang="ja-JP" sz="1000" u="none" dirty="0">
                          <a:solidFill>
                            <a:schemeClr val="tx1"/>
                          </a:solidFill>
                        </a:rPr>
                      </a:br>
                      <a:r>
                        <a:rPr kumimoji="1" lang="ja-JP" altLang="en-US" sz="1000" u="none" dirty="0">
                          <a:solidFill>
                            <a:schemeClr val="tx1"/>
                          </a:solidFill>
                        </a:rPr>
                        <a:t>全校実施</a:t>
                      </a:r>
                      <a:endParaRPr kumimoji="1" lang="en-US" altLang="ja-JP" sz="1000" u="none" dirty="0">
                        <a:solidFill>
                          <a:schemeClr val="tx1"/>
                        </a:solidFill>
                      </a:endParaRPr>
                    </a:p>
                    <a:p>
                      <a:pPr marL="72000" marR="0" lvl="0" indent="-72000" algn="l" defTabSz="914400" rtl="0" eaLnBrk="1" fontAlgn="auto" latinLnBrk="0" hangingPunct="1">
                        <a:lnSpc>
                          <a:spcPct val="100000"/>
                        </a:lnSpc>
                        <a:spcBef>
                          <a:spcPts val="0"/>
                        </a:spcBef>
                        <a:spcAft>
                          <a:spcPts val="0"/>
                        </a:spcAft>
                        <a:buClrTx/>
                        <a:buSzTx/>
                        <a:buFont typeface="+mj-ea"/>
                        <a:buAutoNum type="circleNumDbPlain"/>
                        <a:tabLst/>
                        <a:defRPr/>
                      </a:pPr>
                      <a:r>
                        <a:rPr kumimoji="1" lang="en-US" altLang="ja-JP" sz="1000" u="none" dirty="0">
                          <a:solidFill>
                            <a:schemeClr val="tx1"/>
                          </a:solidFill>
                        </a:rPr>
                        <a:t>2019</a:t>
                      </a:r>
                      <a:r>
                        <a:rPr kumimoji="1" lang="ja-JP" altLang="en-US" sz="1000" u="none" dirty="0">
                          <a:solidFill>
                            <a:schemeClr val="tx1"/>
                          </a:solidFill>
                        </a:rPr>
                        <a:t>年</a:t>
                      </a:r>
                      <a:r>
                        <a:rPr kumimoji="1" lang="en-US" altLang="ja-JP" sz="1000" u="none" dirty="0">
                          <a:solidFill>
                            <a:schemeClr val="tx1"/>
                          </a:solidFill>
                        </a:rPr>
                        <a:t>4</a:t>
                      </a:r>
                      <a:r>
                        <a:rPr kumimoji="1" lang="ja-JP" altLang="en-US" sz="1000" u="none" dirty="0">
                          <a:solidFill>
                            <a:schemeClr val="tx1"/>
                          </a:solidFill>
                        </a:rPr>
                        <a:t>月開校　</a:t>
                      </a:r>
                      <a:r>
                        <a:rPr kumimoji="1" lang="en-US" altLang="ja-JP" sz="1000" u="none" dirty="0">
                          <a:solidFill>
                            <a:schemeClr val="tx1"/>
                          </a:solidFill>
                        </a:rPr>
                        <a:t>2022</a:t>
                      </a:r>
                      <a:r>
                        <a:rPr kumimoji="1" lang="ja-JP" altLang="en-US" sz="1000" u="none" dirty="0">
                          <a:solidFill>
                            <a:schemeClr val="tx1"/>
                          </a:solidFill>
                        </a:rPr>
                        <a:t>年</a:t>
                      </a:r>
                      <a:r>
                        <a:rPr kumimoji="1" lang="en-US" altLang="ja-JP" sz="1000" u="none" dirty="0">
                          <a:solidFill>
                            <a:schemeClr val="tx1"/>
                          </a:solidFill>
                        </a:rPr>
                        <a:t>4</a:t>
                      </a:r>
                      <a:r>
                        <a:rPr kumimoji="1" lang="ja-JP" altLang="en-US" sz="1000" u="none" dirty="0">
                          <a:solidFill>
                            <a:schemeClr val="tx1"/>
                          </a:solidFill>
                        </a:rPr>
                        <a:t>月大阪府へ移管</a:t>
                      </a:r>
                      <a:endParaRPr kumimoji="1" lang="en-US" altLang="ja-JP" sz="1000" u="none" dirty="0">
                        <a:solidFill>
                          <a:schemeClr val="tx1"/>
                        </a:solidFill>
                      </a:endParaRPr>
                    </a:p>
                    <a:p>
                      <a:pPr marL="72000" indent="-72000" algn="l">
                        <a:buFont typeface="+mj-ea"/>
                        <a:buAutoNum type="circleNumDbPlain"/>
                      </a:pPr>
                      <a:r>
                        <a:rPr kumimoji="1" lang="en-US" altLang="ja-JP" sz="1000" u="none" dirty="0">
                          <a:solidFill>
                            <a:schemeClr val="tx1"/>
                          </a:solidFill>
                          <a:latin typeface="+mn-lt"/>
                          <a:ea typeface="+mn-ea"/>
                        </a:rPr>
                        <a:t>2017</a:t>
                      </a:r>
                      <a:r>
                        <a:rPr kumimoji="1" lang="ja-JP" altLang="en-US" sz="1000" u="none" dirty="0">
                          <a:solidFill>
                            <a:schemeClr val="tx1"/>
                          </a:solidFill>
                          <a:latin typeface="+mn-ea"/>
                          <a:ea typeface="+mn-ea"/>
                        </a:rPr>
                        <a:t>年度大</a:t>
                      </a:r>
                      <a:r>
                        <a:rPr kumimoji="1" lang="ja-JP" altLang="en-US" sz="1000" b="0" i="0" u="none" strike="noStrike" kern="1200" dirty="0">
                          <a:solidFill>
                            <a:schemeClr val="tx1"/>
                          </a:solidFill>
                          <a:effectLst/>
                          <a:latin typeface="+mn-ea"/>
                          <a:ea typeface="+mn-ea"/>
                        </a:rPr>
                        <a:t>阪市図</a:t>
                      </a:r>
                      <a:r>
                        <a:rPr kumimoji="1" lang="en-US" altLang="ja-JP" sz="1000" b="0" i="0" u="none" strike="noStrike" kern="1200" dirty="0">
                          <a:solidFill>
                            <a:schemeClr val="tx1"/>
                          </a:solidFill>
                          <a:effectLst/>
                          <a:latin typeface="+mn-ea"/>
                          <a:ea typeface="+mn-ea"/>
                        </a:rPr>
                        <a:t/>
                      </a:r>
                      <a:br>
                        <a:rPr kumimoji="1" lang="en-US" altLang="ja-JP" sz="1000" b="0" i="0" u="none" strike="noStrike" kern="1200" dirty="0">
                          <a:solidFill>
                            <a:schemeClr val="tx1"/>
                          </a:solidFill>
                          <a:effectLst/>
                          <a:latin typeface="+mn-ea"/>
                          <a:ea typeface="+mn-ea"/>
                        </a:rPr>
                      </a:br>
                      <a:r>
                        <a:rPr kumimoji="1" lang="ja-JP" altLang="en-US" sz="1000" b="0" i="0" u="none" strike="noStrike" kern="1200" dirty="0">
                          <a:solidFill>
                            <a:schemeClr val="tx1"/>
                          </a:solidFill>
                          <a:effectLst/>
                          <a:latin typeface="+mn-ea"/>
                          <a:ea typeface="+mn-ea"/>
                        </a:rPr>
                        <a:t>書標準達成</a:t>
                      </a:r>
                      <a:endParaRPr kumimoji="1" lang="en-US" altLang="ja-JP" sz="1000" u="none" dirty="0">
                        <a:solidFill>
                          <a:schemeClr val="tx1"/>
                        </a:solidFill>
                        <a:latin typeface="+mn-ea"/>
                        <a:ea typeface="+mn-ea"/>
                      </a:endParaRPr>
                    </a:p>
                    <a:p>
                      <a:pPr marL="72000" indent="-72000" algn="l">
                        <a:buFont typeface="+mj-ea"/>
                        <a:buAutoNum type="circleNumDbPlain"/>
                      </a:pPr>
                      <a:r>
                        <a:rPr kumimoji="1" lang="en-US" altLang="ja-JP" sz="1000" u="none" dirty="0">
                          <a:solidFill>
                            <a:schemeClr val="tx1"/>
                          </a:solidFill>
                        </a:rPr>
                        <a:t>2017</a:t>
                      </a:r>
                      <a:r>
                        <a:rPr kumimoji="1" lang="ja-JP" altLang="en-US" sz="1000" u="none" dirty="0">
                          <a:solidFill>
                            <a:schemeClr val="tx1"/>
                          </a:solidFill>
                        </a:rPr>
                        <a:t>年度全市展開</a:t>
                      </a:r>
                      <a:endParaRPr kumimoji="1" lang="en-US" altLang="ja-JP" sz="1000" u="none" dirty="0">
                        <a:solidFill>
                          <a:schemeClr val="tx1"/>
                        </a:solidFill>
                      </a:endParaRPr>
                    </a:p>
                    <a:p>
                      <a:pPr marL="72000" indent="-72000" algn="l">
                        <a:buFont typeface="+mj-ea"/>
                        <a:buAutoNum type="circleNumDbPlain"/>
                      </a:pPr>
                      <a:r>
                        <a:rPr kumimoji="1" lang="ja-JP" altLang="en-US" sz="1000" u="none" dirty="0">
                          <a:solidFill>
                            <a:schemeClr val="tx1"/>
                          </a:solidFill>
                        </a:rPr>
                        <a:t>⑨⑩</a:t>
                      </a:r>
                      <a:r>
                        <a:rPr kumimoji="1" lang="en-US" altLang="ja-JP" sz="1000" u="none" dirty="0">
                          <a:solidFill>
                            <a:schemeClr val="tx1"/>
                          </a:solidFill>
                        </a:rPr>
                        <a:t>2022</a:t>
                      </a:r>
                      <a:r>
                        <a:rPr kumimoji="1" lang="ja-JP" altLang="en-US" sz="1000" u="none" dirty="0">
                          <a:solidFill>
                            <a:schemeClr val="tx1"/>
                          </a:solidFill>
                        </a:rPr>
                        <a:t>年度これまで</a:t>
                      </a:r>
                      <a:r>
                        <a:rPr kumimoji="1" lang="en-US" altLang="ja-JP" sz="1000" u="none" dirty="0">
                          <a:solidFill>
                            <a:schemeClr val="tx1"/>
                          </a:solidFill>
                        </a:rPr>
                        <a:t/>
                      </a:r>
                      <a:br>
                        <a:rPr kumimoji="1" lang="en-US" altLang="ja-JP" sz="1000" u="none" dirty="0">
                          <a:solidFill>
                            <a:schemeClr val="tx1"/>
                          </a:solidFill>
                        </a:rPr>
                      </a:br>
                      <a:r>
                        <a:rPr kumimoji="1" lang="ja-JP" altLang="en-US" sz="1000" u="none" dirty="0">
                          <a:solidFill>
                            <a:schemeClr val="tx1"/>
                          </a:solidFill>
                        </a:rPr>
                        <a:t>の学力向上施策の再構</a:t>
                      </a:r>
                      <a:r>
                        <a:rPr kumimoji="1" lang="en-US" altLang="ja-JP" sz="1000" u="none" dirty="0">
                          <a:solidFill>
                            <a:schemeClr val="tx1"/>
                          </a:solidFill>
                        </a:rPr>
                        <a:t/>
                      </a:r>
                      <a:br>
                        <a:rPr kumimoji="1" lang="en-US" altLang="ja-JP" sz="1000" u="none" dirty="0">
                          <a:solidFill>
                            <a:schemeClr val="tx1"/>
                          </a:solidFill>
                        </a:rPr>
                      </a:br>
                      <a:r>
                        <a:rPr kumimoji="1" lang="ja-JP" altLang="en-US" sz="1000" u="none" dirty="0">
                          <a:solidFill>
                            <a:schemeClr val="tx1"/>
                          </a:solidFill>
                        </a:rPr>
                        <a:t>築を実施</a:t>
                      </a:r>
                    </a:p>
                  </a:txBody>
                  <a:tcPr marT="42203" marB="42203">
                    <a:lnL w="28575" cap="flat" cmpd="sng" algn="ctr">
                      <a:solidFill>
                        <a:schemeClr val="tx1"/>
                      </a:solidFill>
                      <a:prstDash val="solid"/>
                      <a:round/>
                      <a:headEnd type="none" w="med" len="med"/>
                      <a:tailEnd type="none" w="med" len="med"/>
                    </a:lnL>
                    <a:lnT w="12700" cap="flat" cmpd="sng" algn="ctr">
                      <a:solidFill>
                        <a:schemeClr val="tx1"/>
                      </a:solidFill>
                      <a:prstDash val="sysDot"/>
                      <a:round/>
                      <a:headEnd type="none" w="med" len="med"/>
                      <a:tailEnd type="none" w="med" len="med"/>
                    </a:lnT>
                    <a:noFill/>
                  </a:tcPr>
                </a:tc>
                <a:extLst>
                  <a:ext uri="{0D108BD9-81ED-4DB2-BD59-A6C34878D82A}">
                    <a16:rowId xmlns:a16="http://schemas.microsoft.com/office/drawing/2014/main" val="10003"/>
                  </a:ext>
                </a:extLst>
              </a:tr>
            </a:tbl>
          </a:graphicData>
        </a:graphic>
      </p:graphicFrame>
      <p:sp>
        <p:nvSpPr>
          <p:cNvPr id="35" name="テキスト ボックス 34"/>
          <p:cNvSpPr txBox="1"/>
          <p:nvPr/>
        </p:nvSpPr>
        <p:spPr>
          <a:xfrm>
            <a:off x="251520" y="232182"/>
            <a:ext cx="7704856"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①　主な取組経過</a:t>
            </a:r>
            <a:r>
              <a:rPr kumimoji="1" lang="ja-JP" altLang="en-US" sz="1600" b="1" i="0" u="none" strike="noStrike" kern="1200" cap="none" spc="0" normalizeH="0" baseline="0" noProof="0" dirty="0">
                <a:ln>
                  <a:noFill/>
                </a:ln>
                <a:solidFill>
                  <a:srgbClr val="FF0000"/>
                </a:solidFill>
                <a:effectLst/>
                <a:uLnTx/>
                <a:uFillTx/>
                <a:latin typeface="Calibri"/>
                <a:ea typeface="ＭＳ Ｐゴシック" panose="020B0600070205080204" pitchFamily="50" charset="-128"/>
                <a:cs typeface="+mn-cs"/>
              </a:rPr>
              <a:t>　</a:t>
            </a:r>
          </a:p>
        </p:txBody>
      </p:sp>
      <p:sp>
        <p:nvSpPr>
          <p:cNvPr id="22" name="ホームベース 21"/>
          <p:cNvSpPr/>
          <p:nvPr/>
        </p:nvSpPr>
        <p:spPr>
          <a:xfrm>
            <a:off x="3476494" y="6267187"/>
            <a:ext cx="3276000" cy="203645"/>
          </a:xfrm>
          <a:prstGeom prst="homePlate">
            <a:avLst/>
          </a:prstGeom>
          <a:ln w="3175"/>
        </p:spPr>
        <p:style>
          <a:lnRef idx="2">
            <a:schemeClr val="accent1">
              <a:shade val="50000"/>
            </a:schemeClr>
          </a:lnRef>
          <a:fillRef idx="1">
            <a:schemeClr val="accent1"/>
          </a:fillRef>
          <a:effectRef idx="0">
            <a:schemeClr val="accent1"/>
          </a:effectRef>
          <a:fontRef idx="minor">
            <a:schemeClr val="lt1"/>
          </a:fontRef>
        </p:style>
        <p:txBody>
          <a:bodyPr lIns="36000" rIns="3600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⑧学校力ＵＰ支援事業</a:t>
            </a:r>
          </a:p>
        </p:txBody>
      </p:sp>
      <p:sp>
        <p:nvSpPr>
          <p:cNvPr id="28" name="ホームベース 27"/>
          <p:cNvSpPr/>
          <p:nvPr/>
        </p:nvSpPr>
        <p:spPr>
          <a:xfrm>
            <a:off x="576000" y="4266502"/>
            <a:ext cx="4284032" cy="274044"/>
          </a:xfrm>
          <a:prstGeom prst="homePlate">
            <a:avLst>
              <a:gd name="adj" fmla="val 25373"/>
            </a:avLst>
          </a:prstGeom>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中学校給食の導入（デリバリー方式による全員喫食を全学年に拡大）</a:t>
            </a:r>
            <a:endParaRPr kumimoji="1" lang="en-US" altLang="ja-JP" sz="11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endParaRPr>
          </a:p>
        </p:txBody>
      </p:sp>
      <p:sp>
        <p:nvSpPr>
          <p:cNvPr id="32" name="ホームベース 31"/>
          <p:cNvSpPr/>
          <p:nvPr/>
        </p:nvSpPr>
        <p:spPr>
          <a:xfrm>
            <a:off x="588645" y="4865566"/>
            <a:ext cx="6732000" cy="227920"/>
          </a:xfrm>
          <a:prstGeom prst="homePlate">
            <a:avLst/>
          </a:prstGeom>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③ＩＣＴ活用（学校教育、校務効率化）、電子教材活用</a:t>
            </a:r>
          </a:p>
        </p:txBody>
      </p:sp>
      <p:sp>
        <p:nvSpPr>
          <p:cNvPr id="33" name="ホームベース 32"/>
          <p:cNvSpPr/>
          <p:nvPr/>
        </p:nvSpPr>
        <p:spPr>
          <a:xfrm>
            <a:off x="1164645" y="5147996"/>
            <a:ext cx="6156000" cy="216000"/>
          </a:xfrm>
          <a:prstGeom prst="homePlate">
            <a:avLst/>
          </a:prstGeom>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④英語イノベーション事業</a:t>
            </a:r>
            <a:r>
              <a:rPr kumimoji="1" lang="ja-JP" altLang="en-US" sz="1100" b="0" i="0" u="none" strike="sng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　</a:t>
            </a:r>
            <a:endParaRPr kumimoji="1" lang="ja-JP" altLang="en-US" sz="11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endParaRPr>
          </a:p>
        </p:txBody>
      </p:sp>
      <p:sp>
        <p:nvSpPr>
          <p:cNvPr id="37" name="ホームベース 36"/>
          <p:cNvSpPr/>
          <p:nvPr/>
        </p:nvSpPr>
        <p:spPr>
          <a:xfrm>
            <a:off x="1164645" y="2808000"/>
            <a:ext cx="6156000" cy="216000"/>
          </a:xfrm>
          <a:prstGeom prst="homePlate">
            <a:avLst/>
          </a:prstGeom>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学校協議会の設置</a:t>
            </a:r>
          </a:p>
        </p:txBody>
      </p:sp>
      <p:sp>
        <p:nvSpPr>
          <p:cNvPr id="38" name="ホームベース 37"/>
          <p:cNvSpPr/>
          <p:nvPr/>
        </p:nvSpPr>
        <p:spPr>
          <a:xfrm>
            <a:off x="1748229" y="3105464"/>
            <a:ext cx="5572416" cy="206535"/>
          </a:xfrm>
          <a:prstGeom prst="homePlate">
            <a:avLst/>
          </a:prstGeom>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学校選択制</a:t>
            </a:r>
          </a:p>
        </p:txBody>
      </p:sp>
      <p:sp>
        <p:nvSpPr>
          <p:cNvPr id="43" name="ホームベース 42"/>
          <p:cNvSpPr/>
          <p:nvPr/>
        </p:nvSpPr>
        <p:spPr>
          <a:xfrm>
            <a:off x="588645" y="1164043"/>
            <a:ext cx="6732000" cy="402067"/>
          </a:xfrm>
          <a:prstGeom prst="homePlate">
            <a:avLst>
              <a:gd name="adj" fmla="val 32311"/>
            </a:avLst>
          </a:prstGeom>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大阪市教育振興基本計画　</a:t>
            </a:r>
            <a:r>
              <a:rPr kumimoji="1" lang="en-US" altLang="ja-JP" sz="11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2011.3</a:t>
            </a:r>
            <a:r>
              <a:rPr kumimoji="1" lang="ja-JP" altLang="en-US" sz="11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策定（</a:t>
            </a:r>
            <a:r>
              <a:rPr kumimoji="1" lang="en-US" altLang="ja-JP" sz="11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1</a:t>
            </a:r>
            <a:r>
              <a:rPr kumimoji="1" lang="ja-JP" altLang="en-US" sz="11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次改訂：</a:t>
            </a:r>
            <a:r>
              <a:rPr kumimoji="1" lang="en-US" altLang="ja-JP" sz="11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2013.3</a:t>
            </a:r>
            <a:r>
              <a:rPr kumimoji="1" lang="ja-JP" altLang="en-US" sz="11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／延長：</a:t>
            </a:r>
            <a:r>
              <a:rPr kumimoji="1" lang="en-US" altLang="ja-JP" sz="11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2016.3</a:t>
            </a:r>
            <a:r>
              <a:rPr kumimoji="1" lang="ja-JP" altLang="en-US" sz="11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a:t>
            </a:r>
            <a:r>
              <a:rPr kumimoji="1" lang="en-US" altLang="ja-JP" sz="11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2</a:t>
            </a:r>
            <a:r>
              <a:rPr kumimoji="1" lang="ja-JP" altLang="en-US" sz="11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次改訂</a:t>
            </a:r>
            <a:r>
              <a:rPr kumimoji="1" lang="en-US" altLang="ja-JP" sz="11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2017.3</a:t>
            </a:r>
            <a:r>
              <a:rPr kumimoji="1" lang="ja-JP" altLang="en-US" sz="11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／中間見直し</a:t>
            </a:r>
            <a:r>
              <a:rPr kumimoji="1" lang="zh-TW" altLang="en-US" sz="1100" b="0" i="0" u="none" strike="noStrike" kern="1200" cap="none" spc="0" normalizeH="0" baseline="0" noProof="0" dirty="0">
                <a:ln>
                  <a:noFill/>
                </a:ln>
                <a:solidFill>
                  <a:prstClr val="white"/>
                </a:solidFill>
                <a:effectLst/>
                <a:uLnTx/>
                <a:uFillTx/>
                <a:latin typeface="Calibri"/>
                <a:cs typeface="+mn-cs"/>
              </a:rPr>
              <a:t>：</a:t>
            </a:r>
            <a:r>
              <a:rPr kumimoji="1" lang="en-US" altLang="zh-TW" sz="1100" b="0" i="0" u="none" strike="noStrike" kern="1200" cap="none" spc="0" normalizeH="0" baseline="0" noProof="0" dirty="0">
                <a:ln>
                  <a:noFill/>
                </a:ln>
                <a:solidFill>
                  <a:prstClr val="white"/>
                </a:solidFill>
                <a:effectLst/>
                <a:uLnTx/>
                <a:uFillTx/>
                <a:latin typeface="Calibri"/>
                <a:cs typeface="+mn-cs"/>
              </a:rPr>
              <a:t>20</a:t>
            </a:r>
            <a:r>
              <a:rPr kumimoji="1" lang="en-US" altLang="ja-JP" sz="11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20</a:t>
            </a:r>
            <a:r>
              <a:rPr kumimoji="1" lang="en-US" altLang="zh-TW" sz="1100" b="0" i="0" u="none" strike="noStrike" kern="1200" cap="none" spc="0" normalizeH="0" baseline="0" noProof="0" dirty="0">
                <a:ln>
                  <a:noFill/>
                </a:ln>
                <a:solidFill>
                  <a:prstClr val="white"/>
                </a:solidFill>
                <a:effectLst/>
                <a:uLnTx/>
                <a:uFillTx/>
                <a:latin typeface="Calibri"/>
                <a:cs typeface="+mn-cs"/>
              </a:rPr>
              <a:t>.3</a:t>
            </a:r>
            <a:r>
              <a:rPr kumimoji="1" lang="zh-TW" altLang="en-US" sz="1100" b="0" i="0" u="none" strike="noStrike" kern="1200" cap="none" spc="0" normalizeH="0" baseline="0" noProof="0" dirty="0">
                <a:ln>
                  <a:noFill/>
                </a:ln>
                <a:solidFill>
                  <a:prstClr val="white"/>
                </a:solidFill>
                <a:effectLst/>
                <a:uLnTx/>
                <a:uFillTx/>
                <a:latin typeface="Calibri"/>
                <a:cs typeface="+mn-cs"/>
              </a:rPr>
              <a:t>／</a:t>
            </a:r>
            <a:r>
              <a:rPr kumimoji="1" lang="ja-JP" altLang="en-US" sz="11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延長</a:t>
            </a:r>
            <a:r>
              <a:rPr kumimoji="1" lang="en-US" altLang="zh-TW" sz="1100" b="0" i="0" u="none" strike="noStrike" kern="1200" cap="none" spc="0" normalizeH="0" baseline="0" noProof="0" dirty="0">
                <a:ln>
                  <a:noFill/>
                </a:ln>
                <a:solidFill>
                  <a:prstClr val="white"/>
                </a:solidFill>
                <a:effectLst/>
                <a:uLnTx/>
                <a:uFillTx/>
                <a:latin typeface="Calibri"/>
                <a:cs typeface="+mn-cs"/>
              </a:rPr>
              <a:t>20</a:t>
            </a:r>
            <a:r>
              <a:rPr kumimoji="1" lang="en-US" altLang="ja-JP" sz="11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21</a:t>
            </a:r>
            <a:r>
              <a:rPr kumimoji="1" lang="en-US" altLang="zh-TW" sz="1100" b="0" i="0" u="none" strike="noStrike" kern="1200" cap="none" spc="0" normalizeH="0" baseline="0" noProof="0" dirty="0">
                <a:ln>
                  <a:noFill/>
                </a:ln>
                <a:solidFill>
                  <a:prstClr val="white"/>
                </a:solidFill>
                <a:effectLst/>
                <a:uLnTx/>
                <a:uFillTx/>
                <a:latin typeface="Calibri"/>
                <a:cs typeface="+mn-cs"/>
              </a:rPr>
              <a:t>.3</a:t>
            </a:r>
            <a:r>
              <a:rPr kumimoji="1" lang="ja-JP" altLang="en-US" sz="11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）、大阪市教育振興基本計画（</a:t>
            </a:r>
            <a:r>
              <a:rPr kumimoji="1" lang="en-US" altLang="ja-JP" sz="11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2022</a:t>
            </a:r>
            <a:r>
              <a:rPr kumimoji="1" lang="ja-JP" altLang="en-US" sz="11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a:t>
            </a:r>
            <a:r>
              <a:rPr kumimoji="1" lang="en-US" altLang="ja-JP" sz="11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2025</a:t>
            </a:r>
            <a:r>
              <a:rPr kumimoji="1" lang="ja-JP" altLang="en-US" sz="11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年度）　</a:t>
            </a:r>
            <a:r>
              <a:rPr kumimoji="1" lang="en-US" altLang="ja-JP" sz="11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2022.3</a:t>
            </a:r>
            <a:r>
              <a:rPr kumimoji="1" lang="ja-JP" altLang="en-US" sz="11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策定</a:t>
            </a:r>
            <a:endParaRPr kumimoji="1" lang="ja-JP" altLang="en-US" sz="1100" b="0" i="0" u="none" strike="sngStrike" kern="1200" cap="none" spc="0" normalizeH="0" baseline="0" noProof="0" dirty="0">
              <a:ln>
                <a:noFill/>
              </a:ln>
              <a:solidFill>
                <a:srgbClr val="FF0000"/>
              </a:solidFill>
              <a:effectLst/>
              <a:uLnTx/>
              <a:uFillTx/>
              <a:latin typeface="Calibri"/>
              <a:ea typeface="ＭＳ Ｐゴシック" panose="020B0600070205080204" pitchFamily="50" charset="-128"/>
              <a:cs typeface="+mn-cs"/>
            </a:endParaRPr>
          </a:p>
        </p:txBody>
      </p:sp>
      <p:sp>
        <p:nvSpPr>
          <p:cNvPr id="44" name="ホームベース 43"/>
          <p:cNvSpPr/>
          <p:nvPr/>
        </p:nvSpPr>
        <p:spPr>
          <a:xfrm>
            <a:off x="1748229" y="1629910"/>
            <a:ext cx="601998" cy="504000"/>
          </a:xfrm>
          <a:prstGeom prst="homePlate">
            <a:avLst>
              <a:gd name="adj" fmla="val 23892"/>
            </a:avLst>
          </a:prstGeom>
          <a:ln w="3175"/>
        </p:spPr>
        <p:style>
          <a:lnRef idx="2">
            <a:schemeClr val="accent1">
              <a:shade val="50000"/>
            </a:schemeClr>
          </a:lnRef>
          <a:fillRef idx="1">
            <a:schemeClr val="accent1"/>
          </a:fillRef>
          <a:effectRef idx="0">
            <a:schemeClr val="accent1"/>
          </a:effectRef>
          <a:fontRef idx="minor">
            <a:schemeClr val="lt1"/>
          </a:fontRef>
        </p:style>
        <p:txBody>
          <a:bodyPr lIns="3600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市長と</a:t>
            </a:r>
            <a:endParaRPr kumimoji="1" lang="en-US" altLang="ja-JP" sz="8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教育委員の協議</a:t>
            </a:r>
          </a:p>
        </p:txBody>
      </p:sp>
      <p:sp>
        <p:nvSpPr>
          <p:cNvPr id="48" name="ホームベース 47"/>
          <p:cNvSpPr/>
          <p:nvPr/>
        </p:nvSpPr>
        <p:spPr>
          <a:xfrm>
            <a:off x="2350227" y="1634300"/>
            <a:ext cx="4970418" cy="211609"/>
          </a:xfrm>
          <a:prstGeom prst="homePlate">
            <a:avLst/>
          </a:prstGeom>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総合教育会議</a:t>
            </a:r>
          </a:p>
        </p:txBody>
      </p:sp>
      <p:sp>
        <p:nvSpPr>
          <p:cNvPr id="36" name="ホームベース 35"/>
          <p:cNvSpPr/>
          <p:nvPr/>
        </p:nvSpPr>
        <p:spPr>
          <a:xfrm>
            <a:off x="2350227" y="1901184"/>
            <a:ext cx="4970418" cy="242679"/>
          </a:xfrm>
          <a:prstGeom prst="homePlate">
            <a:avLst/>
          </a:prstGeom>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分権型教育行政への転換（</a:t>
            </a:r>
            <a:r>
              <a:rPr kumimoji="1" lang="en-US" altLang="ja-JP" sz="11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2020</a:t>
            </a:r>
            <a:r>
              <a:rPr kumimoji="1" lang="ja-JP" altLang="en-US" sz="11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～教育委員会事務局の４ブロック化）</a:t>
            </a:r>
          </a:p>
        </p:txBody>
      </p:sp>
      <p:sp>
        <p:nvSpPr>
          <p:cNvPr id="20" name="ホームベース 19"/>
          <p:cNvSpPr/>
          <p:nvPr/>
        </p:nvSpPr>
        <p:spPr>
          <a:xfrm>
            <a:off x="1164645" y="2520000"/>
            <a:ext cx="6156000" cy="216000"/>
          </a:xfrm>
          <a:prstGeom prst="homePlate">
            <a:avLst/>
          </a:prstGeom>
          <a:ln w="3175"/>
        </p:spPr>
        <p:style>
          <a:lnRef idx="2">
            <a:schemeClr val="accent1">
              <a:shade val="50000"/>
            </a:schemeClr>
          </a:lnRef>
          <a:fillRef idx="1">
            <a:schemeClr val="accent1"/>
          </a:fillRef>
          <a:effectRef idx="0">
            <a:schemeClr val="accent1"/>
          </a:effectRef>
          <a:fontRef idx="minor">
            <a:schemeClr val="lt1"/>
          </a:fontRef>
        </p:style>
        <p:txBody>
          <a:bodyPr lIns="0" tIns="36000" rIns="0" bIns="3600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校長のマネジメントの強化（校長の公募、副校長の配置、校長経営戦略支援予算等）</a:t>
            </a:r>
          </a:p>
        </p:txBody>
      </p:sp>
      <p:sp>
        <p:nvSpPr>
          <p:cNvPr id="21" name="ホームベース 20"/>
          <p:cNvSpPr/>
          <p:nvPr/>
        </p:nvSpPr>
        <p:spPr>
          <a:xfrm>
            <a:off x="2892645" y="3383999"/>
            <a:ext cx="4428000" cy="319773"/>
          </a:xfrm>
          <a:prstGeom prst="homePlate">
            <a:avLst/>
          </a:prstGeom>
          <a:ln w="3175">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大阪市小学校学力経年調査の実施</a:t>
            </a:r>
            <a:endParaRPr kumimoji="1" lang="en-US" altLang="ja-JP" sz="11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a:t>
            </a:r>
            <a:r>
              <a:rPr kumimoji="1" lang="en-US" altLang="ja-JP" sz="11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2019</a:t>
            </a:r>
            <a:r>
              <a:rPr kumimoji="1" lang="ja-JP" altLang="en-US" sz="11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～大阪市版チャレンジテスト</a:t>
            </a:r>
            <a:r>
              <a:rPr kumimoji="1" lang="en-US" altLang="ja-JP" sz="11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plus</a:t>
            </a:r>
            <a:r>
              <a:rPr kumimoji="1" lang="ja-JP" altLang="en-US" sz="11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実施）</a:t>
            </a:r>
          </a:p>
        </p:txBody>
      </p:sp>
      <p:sp>
        <p:nvSpPr>
          <p:cNvPr id="23" name="ホームベース 22"/>
          <p:cNvSpPr/>
          <p:nvPr/>
        </p:nvSpPr>
        <p:spPr>
          <a:xfrm>
            <a:off x="2352645" y="4595056"/>
            <a:ext cx="4968000" cy="216000"/>
          </a:xfrm>
          <a:prstGeom prst="homePlate">
            <a:avLst/>
          </a:prstGeom>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②中学校給食の充実（学校調理方式への移行）</a:t>
            </a:r>
            <a:endParaRPr kumimoji="1" lang="en-US" altLang="ja-JP" sz="11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endParaRPr>
          </a:p>
        </p:txBody>
      </p:sp>
      <p:sp>
        <p:nvSpPr>
          <p:cNvPr id="30" name="ホームベース 29"/>
          <p:cNvSpPr/>
          <p:nvPr/>
        </p:nvSpPr>
        <p:spPr>
          <a:xfrm>
            <a:off x="1740645" y="5418506"/>
            <a:ext cx="5580000" cy="216000"/>
          </a:xfrm>
          <a:prstGeom prst="homePlate">
            <a:avLst/>
          </a:prstGeom>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⑤公設民営の手法による中高一貫教育校の設置</a:t>
            </a:r>
          </a:p>
        </p:txBody>
      </p:sp>
      <p:sp>
        <p:nvSpPr>
          <p:cNvPr id="31" name="ホームベース 30"/>
          <p:cNvSpPr/>
          <p:nvPr/>
        </p:nvSpPr>
        <p:spPr>
          <a:xfrm>
            <a:off x="2280342" y="5986723"/>
            <a:ext cx="5040303" cy="225954"/>
          </a:xfrm>
          <a:prstGeom prst="homePlate">
            <a:avLst/>
          </a:prstGeom>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⑦民間事業者を活用した課外授業支援</a:t>
            </a:r>
          </a:p>
        </p:txBody>
      </p:sp>
      <p:sp>
        <p:nvSpPr>
          <p:cNvPr id="26" name="ホームベース 25"/>
          <p:cNvSpPr/>
          <p:nvPr/>
        </p:nvSpPr>
        <p:spPr>
          <a:xfrm>
            <a:off x="2280645" y="5689016"/>
            <a:ext cx="5040000" cy="243197"/>
          </a:xfrm>
          <a:prstGeom prst="homePlate">
            <a:avLst/>
          </a:prstGeom>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⑥学校図書館活用推進事業</a:t>
            </a:r>
            <a:endParaRPr kumimoji="1" lang="en-US" altLang="ja-JP" sz="11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endParaRPr>
          </a:p>
        </p:txBody>
      </p:sp>
      <p:sp>
        <p:nvSpPr>
          <p:cNvPr id="27" name="ホームベース 26"/>
          <p:cNvSpPr/>
          <p:nvPr/>
        </p:nvSpPr>
        <p:spPr>
          <a:xfrm>
            <a:off x="576000" y="3995992"/>
            <a:ext cx="2880000" cy="216000"/>
          </a:xfrm>
          <a:prstGeom prst="homePlate">
            <a:avLst/>
          </a:prstGeom>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①空調機の設置</a:t>
            </a:r>
            <a:endParaRPr kumimoji="1" lang="en-US" altLang="ja-JP" sz="11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endParaRPr>
          </a:p>
        </p:txBody>
      </p:sp>
      <p:sp>
        <p:nvSpPr>
          <p:cNvPr id="5" name="屈折矢印 4"/>
          <p:cNvSpPr/>
          <p:nvPr/>
        </p:nvSpPr>
        <p:spPr>
          <a:xfrm rot="5400000">
            <a:off x="2055682" y="4572518"/>
            <a:ext cx="220672" cy="228596"/>
          </a:xfrm>
          <a:prstGeom prst="bentUpArrow">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46" name="ホームベース 45"/>
          <p:cNvSpPr/>
          <p:nvPr/>
        </p:nvSpPr>
        <p:spPr>
          <a:xfrm>
            <a:off x="576001" y="1629910"/>
            <a:ext cx="1121240" cy="504000"/>
          </a:xfrm>
          <a:prstGeom prst="homePlate">
            <a:avLst>
              <a:gd name="adj" fmla="val 27373"/>
            </a:avLst>
          </a:prstGeom>
          <a:ln w="3175"/>
        </p:spPr>
        <p:style>
          <a:lnRef idx="2">
            <a:schemeClr val="accent1">
              <a:shade val="50000"/>
            </a:schemeClr>
          </a:lnRef>
          <a:fillRef idx="1">
            <a:schemeClr val="accent1"/>
          </a:fillRef>
          <a:effectRef idx="0">
            <a:schemeClr val="accent1"/>
          </a:effectRef>
          <a:fontRef idx="minor">
            <a:schemeClr val="lt1"/>
          </a:fontRef>
        </p:style>
        <p:txBody>
          <a:bodyPr lIns="72000" rIns="3600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教育行政基本条例</a:t>
            </a:r>
            <a:endParaRPr kumimoji="1" lang="en-US" altLang="ja-JP" sz="9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学校活性化条例</a:t>
            </a:r>
          </a:p>
        </p:txBody>
      </p:sp>
      <p:sp>
        <p:nvSpPr>
          <p:cNvPr id="50" name="ホームベース 49"/>
          <p:cNvSpPr/>
          <p:nvPr/>
        </p:nvSpPr>
        <p:spPr>
          <a:xfrm>
            <a:off x="6780645" y="6267599"/>
            <a:ext cx="576000" cy="468000"/>
          </a:xfrm>
          <a:prstGeom prst="homePlate">
            <a:avLst>
              <a:gd name="adj" fmla="val 26262"/>
            </a:avLst>
          </a:prstGeom>
          <a:ln w="3175"/>
        </p:spPr>
        <p:style>
          <a:lnRef idx="2">
            <a:schemeClr val="accent1">
              <a:shade val="50000"/>
            </a:schemeClr>
          </a:lnRef>
          <a:fillRef idx="1">
            <a:schemeClr val="accent1"/>
          </a:fillRef>
          <a:effectRef idx="0">
            <a:schemeClr val="accent1"/>
          </a:effectRef>
          <a:fontRef idx="minor">
            <a:schemeClr val="lt1"/>
          </a:fontRef>
        </p:style>
        <p:txBody>
          <a:bodyPr lIns="36000" r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7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⑩学力向上支援チーム事業</a:t>
            </a:r>
          </a:p>
        </p:txBody>
      </p:sp>
      <p:sp>
        <p:nvSpPr>
          <p:cNvPr id="4" name="テキスト ボックス 3"/>
          <p:cNvSpPr txBox="1"/>
          <p:nvPr/>
        </p:nvSpPr>
        <p:spPr>
          <a:xfrm>
            <a:off x="575784" y="3789040"/>
            <a:ext cx="2016000" cy="184666"/>
          </a:xfrm>
          <a:prstGeom prst="rect">
            <a:avLst/>
          </a:prstGeom>
          <a:solidFill>
            <a:schemeClr val="bg1"/>
          </a:solidFill>
        </p:spPr>
        <p:txBody>
          <a:bodyPr wrap="squar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【Ⅲ.</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教育実践のイノベーション</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endPar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39" name="テキスト ボックス 38"/>
          <p:cNvSpPr txBox="1"/>
          <p:nvPr/>
        </p:nvSpPr>
        <p:spPr>
          <a:xfrm>
            <a:off x="575784" y="2276872"/>
            <a:ext cx="1764000" cy="184666"/>
          </a:xfrm>
          <a:prstGeom prst="rect">
            <a:avLst/>
          </a:prstGeom>
          <a:solidFill>
            <a:schemeClr val="bg1"/>
          </a:solidFill>
        </p:spPr>
        <p:txBody>
          <a:bodyPr wrap="squar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【Ⅱ.</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学校運営の制度改革</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endPar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18" name="テキスト ボックス 17"/>
          <p:cNvSpPr txBox="1"/>
          <p:nvPr/>
        </p:nvSpPr>
        <p:spPr>
          <a:xfrm>
            <a:off x="575784" y="927332"/>
            <a:ext cx="2052000" cy="184666"/>
          </a:xfrm>
          <a:prstGeom prst="rect">
            <a:avLst/>
          </a:prstGeom>
          <a:solidFill>
            <a:schemeClr val="bg1"/>
          </a:solidFill>
        </p:spPr>
        <p:txBody>
          <a:bodyPr wrap="squar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【Ⅰ.</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教育行政の制度改革</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endPar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40" name="ホームベース 39"/>
          <p:cNvSpPr/>
          <p:nvPr/>
        </p:nvSpPr>
        <p:spPr>
          <a:xfrm>
            <a:off x="4024961" y="6525344"/>
            <a:ext cx="2727533" cy="205759"/>
          </a:xfrm>
          <a:prstGeom prst="homePlate">
            <a:avLst/>
          </a:prstGeom>
          <a:ln w="3175"/>
        </p:spPr>
        <p:style>
          <a:lnRef idx="2">
            <a:schemeClr val="accent1">
              <a:shade val="50000"/>
            </a:schemeClr>
          </a:lnRef>
          <a:fillRef idx="1">
            <a:schemeClr val="accent1"/>
          </a:fillRef>
          <a:effectRef idx="0">
            <a:schemeClr val="accent1"/>
          </a:effectRef>
          <a:fontRef idx="minor">
            <a:schemeClr val="lt1"/>
          </a:fontRef>
        </p:style>
        <p:txBody>
          <a:bodyPr lIns="36000" rIns="3600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⑨学力向上推進事業</a:t>
            </a:r>
          </a:p>
        </p:txBody>
      </p:sp>
      <p:sp>
        <p:nvSpPr>
          <p:cNvPr id="42" name="テキスト ボックス 36"/>
          <p:cNvSpPr txBox="1"/>
          <p:nvPr/>
        </p:nvSpPr>
        <p:spPr>
          <a:xfrm>
            <a:off x="31513" y="34957"/>
            <a:ext cx="3491880"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lvl="0">
              <a:defRPr/>
            </a:pPr>
            <a:r>
              <a:rPr kumimoji="1" lang="en-US" altLang="ja-JP"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Ⅰ</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　</a:t>
            </a:r>
            <a:r>
              <a:rPr lang="ja-JP" altLang="en-US"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政策の刷新</a:t>
            </a:r>
            <a:r>
              <a:rPr lang="ja-JP" altLang="en-US" sz="1100" dirty="0" smtClean="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・教育改革</a:t>
            </a:r>
            <a:endParaRPr lang="ja-JP" altLang="en-US"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endParaRPr>
          </a:p>
        </p:txBody>
      </p:sp>
      <p:sp>
        <p:nvSpPr>
          <p:cNvPr id="6" name="スライド番号プレースホルダー 5"/>
          <p:cNvSpPr>
            <a:spLocks noGrp="1"/>
          </p:cNvSpPr>
          <p:nvPr>
            <p:ph type="sldNum" sz="quarter" idx="12"/>
          </p:nvPr>
        </p:nvSpPr>
        <p:spPr/>
        <p:txBody>
          <a:bodyPr/>
          <a:lstStyle/>
          <a:p>
            <a:fld id="{CCEC3038-1CF1-4B63-9920-55248DCFBA97}" type="slidenum">
              <a:rPr kumimoji="1" lang="ja-JP" altLang="en-US" smtClean="0"/>
              <a:pPr/>
              <a:t>16</a:t>
            </a:fld>
            <a:endParaRPr kumimoji="1" lang="ja-JP" altLang="en-US"/>
          </a:p>
        </p:txBody>
      </p:sp>
    </p:spTree>
    <p:extLst>
      <p:ext uri="{BB962C8B-B14F-4D97-AF65-F5344CB8AC3E}">
        <p14:creationId xmlns:p14="http://schemas.microsoft.com/office/powerpoint/2010/main" val="603725812"/>
      </p:ext>
    </p:extLst>
  </p:cSld>
  <p:clrMapOvr>
    <a:masterClrMapping/>
  </p:clrMapOvr>
</p:sld>
</file>

<file path=ppt/slides/slide1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5001" name="テキスト ボックス 22"/>
          <p:cNvSpPr txBox="1">
            <a:spLocks noChangeArrowheads="1"/>
          </p:cNvSpPr>
          <p:nvPr/>
        </p:nvSpPr>
        <p:spPr bwMode="auto">
          <a:xfrm>
            <a:off x="7347332" y="3694775"/>
            <a:ext cx="1567850" cy="2411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29" tIns="46800" rIns="91429" bIns="45715">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r" eaLnBrk="1" hangingPunct="1">
              <a:lnSpc>
                <a:spcPct val="80000"/>
              </a:lnSpc>
              <a:spcBef>
                <a:spcPct val="0"/>
              </a:spcBef>
              <a:buNone/>
            </a:pPr>
            <a:r>
              <a:rPr lang="ja-JP" altLang="en-US" sz="1200" b="0" dirty="0">
                <a:latin typeface="Meiryo UI" panose="020B0604030504040204" pitchFamily="50" charset="-128"/>
                <a:ea typeface="Meiryo UI" panose="020B0604030504040204" pitchFamily="50" charset="-128"/>
              </a:rPr>
              <a:t>南方面からの鳥瞰図</a:t>
            </a:r>
          </a:p>
        </p:txBody>
      </p:sp>
      <p:cxnSp>
        <p:nvCxnSpPr>
          <p:cNvPr id="9" name="直線コネクタ 8"/>
          <p:cNvCxnSpPr>
            <a:stCxn id="85012" idx="2"/>
            <a:endCxn id="85012" idx="2"/>
          </p:cNvCxnSpPr>
          <p:nvPr/>
        </p:nvCxnSpPr>
        <p:spPr bwMode="auto">
          <a:xfrm>
            <a:off x="5055053" y="1360049"/>
            <a:ext cx="0" cy="0"/>
          </a:xfrm>
          <a:prstGeom prst="line">
            <a:avLst/>
          </a:prstGeom>
          <a:ln>
            <a:headEnd type="none" w="med" len="med"/>
            <a:tailEnd type="none" w="med" len="med"/>
          </a:ln>
        </p:spPr>
        <p:style>
          <a:lnRef idx="1">
            <a:schemeClr val="dk1"/>
          </a:lnRef>
          <a:fillRef idx="0">
            <a:schemeClr val="dk1"/>
          </a:fillRef>
          <a:effectRef idx="0">
            <a:schemeClr val="dk1"/>
          </a:effectRef>
          <a:fontRef idx="minor">
            <a:schemeClr val="tx1"/>
          </a:fontRef>
        </p:style>
      </p:cxnSp>
      <p:sp>
        <p:nvSpPr>
          <p:cNvPr id="40" name="テキスト ボックス 22"/>
          <p:cNvSpPr txBox="1">
            <a:spLocks noChangeArrowheads="1"/>
          </p:cNvSpPr>
          <p:nvPr/>
        </p:nvSpPr>
        <p:spPr bwMode="auto">
          <a:xfrm>
            <a:off x="6411470" y="6464213"/>
            <a:ext cx="2583159" cy="2411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29" tIns="46800" rIns="91429" bIns="45715">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r" eaLnBrk="1" hangingPunct="1">
              <a:lnSpc>
                <a:spcPct val="80000"/>
              </a:lnSpc>
              <a:spcBef>
                <a:spcPct val="0"/>
              </a:spcBef>
              <a:buFontTx/>
              <a:buNone/>
            </a:pPr>
            <a:r>
              <a:rPr lang="ja-JP" altLang="en-US" sz="1200" b="0" dirty="0">
                <a:latin typeface="Meiryo UI" panose="020B0604030504040204" pitchFamily="50" charset="-128"/>
                <a:ea typeface="Meiryo UI" panose="020B0604030504040204" pitchFamily="50" charset="-128"/>
              </a:rPr>
              <a:t>北部ブロックの公園整備（西側）</a:t>
            </a:r>
            <a:endParaRPr lang="en-US" altLang="ja-JP" sz="1200" b="0" dirty="0">
              <a:latin typeface="Meiryo UI" panose="020B0604030504040204" pitchFamily="50" charset="-128"/>
              <a:ea typeface="Meiryo UI" panose="020B0604030504040204" pitchFamily="50" charset="-128"/>
            </a:endParaRPr>
          </a:p>
        </p:txBody>
      </p:sp>
      <p:sp>
        <p:nvSpPr>
          <p:cNvPr id="41" name="テキスト ボックス 22"/>
          <p:cNvSpPr txBox="1">
            <a:spLocks noChangeArrowheads="1"/>
          </p:cNvSpPr>
          <p:nvPr/>
        </p:nvSpPr>
        <p:spPr bwMode="auto">
          <a:xfrm>
            <a:off x="5091417" y="6644312"/>
            <a:ext cx="4522123" cy="2165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29" tIns="46800" rIns="91429" bIns="45715">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lnSpc>
                <a:spcPct val="80000"/>
              </a:lnSpc>
              <a:spcBef>
                <a:spcPct val="0"/>
              </a:spcBef>
              <a:buFontTx/>
              <a:buNone/>
            </a:pPr>
            <a:r>
              <a:rPr lang="en-US" altLang="ja-JP" sz="1000" b="0" dirty="0">
                <a:latin typeface="Meiryo UI" panose="020B0604030504040204" pitchFamily="50" charset="-128"/>
                <a:ea typeface="Meiryo UI" panose="020B0604030504040204" pitchFamily="50" charset="-128"/>
              </a:rPr>
              <a:t>※</a:t>
            </a:r>
            <a:r>
              <a:rPr lang="ja-JP" altLang="en-US" sz="1000" b="0" dirty="0">
                <a:latin typeface="Meiryo UI" panose="020B0604030504040204" pitchFamily="50" charset="-128"/>
                <a:ea typeface="Meiryo UI" panose="020B0604030504040204" pitchFamily="50" charset="-128"/>
              </a:rPr>
              <a:t>提案段階のものであり、今後の協議により変更となる場合があります。</a:t>
            </a:r>
          </a:p>
        </p:txBody>
      </p:sp>
      <p:sp>
        <p:nvSpPr>
          <p:cNvPr id="42" name="テキスト ボックス 22"/>
          <p:cNvSpPr txBox="1">
            <a:spLocks noChangeArrowheads="1"/>
          </p:cNvSpPr>
          <p:nvPr/>
        </p:nvSpPr>
        <p:spPr bwMode="auto">
          <a:xfrm>
            <a:off x="4004626" y="961770"/>
            <a:ext cx="2858241" cy="2411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29" tIns="46800" rIns="91429" bIns="45715">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lnSpc>
                <a:spcPct val="80000"/>
              </a:lnSpc>
              <a:spcBef>
                <a:spcPct val="0"/>
              </a:spcBef>
              <a:buNone/>
            </a:pPr>
            <a:r>
              <a:rPr lang="ja-JP" altLang="en-US" sz="1200" b="0" dirty="0">
                <a:latin typeface="Meiryo UI" panose="020B0604030504040204" pitchFamily="50" charset="-128"/>
                <a:ea typeface="Meiryo UI" panose="020B0604030504040204" pitchFamily="50" charset="-128"/>
              </a:rPr>
              <a:t>完成予想パース</a:t>
            </a:r>
            <a:r>
              <a:rPr lang="en-US" altLang="ja-JP" sz="1200" b="0" dirty="0">
                <a:latin typeface="Meiryo UI" panose="020B0604030504040204" pitchFamily="50" charset="-128"/>
                <a:ea typeface="Meiryo UI" panose="020B0604030504040204" pitchFamily="50" charset="-128"/>
              </a:rPr>
              <a:t>※</a:t>
            </a:r>
            <a:endParaRPr lang="ja-JP" altLang="en-US" sz="1200" b="0" dirty="0">
              <a:latin typeface="Meiryo UI" panose="020B0604030504040204" pitchFamily="50" charset="-128"/>
              <a:ea typeface="Meiryo UI" panose="020B0604030504040204" pitchFamily="50" charset="-128"/>
            </a:endParaRPr>
          </a:p>
        </p:txBody>
      </p:sp>
      <p:pic>
        <p:nvPicPr>
          <p:cNvPr id="32" name="図 31"/>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4384512" y="3918140"/>
            <a:ext cx="4451222" cy="2546073"/>
          </a:xfrm>
          <a:prstGeom prst="rect">
            <a:avLst/>
          </a:prstGeom>
          <a:ln>
            <a:noFill/>
          </a:ln>
          <a:effectLst/>
        </p:spPr>
      </p:pic>
      <p:sp>
        <p:nvSpPr>
          <p:cNvPr id="31" name="Rectangle 4">
            <a:extLst>
              <a:ext uri="{FF2B5EF4-FFF2-40B4-BE49-F238E27FC236}">
                <a16:creationId xmlns:a16="http://schemas.microsoft.com/office/drawing/2014/main" id="{21A1BB8A-6166-46A8-A58E-E0907A05742F}"/>
              </a:ext>
            </a:extLst>
          </p:cNvPr>
          <p:cNvSpPr>
            <a:spLocks noChangeArrowheads="1"/>
          </p:cNvSpPr>
          <p:nvPr/>
        </p:nvSpPr>
        <p:spPr bwMode="auto">
          <a:xfrm>
            <a:off x="222083" y="1188636"/>
            <a:ext cx="3760661" cy="5510868"/>
          </a:xfrm>
          <a:prstGeom prst="rect">
            <a:avLst/>
          </a:prstGeom>
          <a:noFill/>
          <a:ln>
            <a:solidFill>
              <a:srgbClr val="002060"/>
            </a:solidFill>
            <a:prstDash val="dash"/>
          </a:ln>
          <a:effectLst/>
        </p:spPr>
        <p:txBody>
          <a:bodyPr vert="horz" wrap="square" lIns="91440" tIns="45720" rIns="91440" bIns="45720" numCol="1" anchor="ctr"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ja-JP" altLang="en-US" sz="1400" b="1" dirty="0">
                <a:latin typeface="Meiryo UI" panose="020B0604030504040204" pitchFamily="50" charset="-128"/>
                <a:ea typeface="Meiryo UI" panose="020B0604030504040204" pitchFamily="50" charset="-128"/>
              </a:rPr>
              <a:t>■主な提案</a:t>
            </a:r>
            <a:endParaRPr lang="en-US" altLang="ja-JP" sz="1400" b="1" dirty="0">
              <a:latin typeface="Meiryo UI" panose="020B0604030504040204" pitchFamily="50" charset="-128"/>
              <a:ea typeface="Meiryo UI" panose="020B0604030504040204" pitchFamily="50" charset="-128"/>
            </a:endParaRPr>
          </a:p>
          <a:p>
            <a:pPr marL="180000"/>
            <a:r>
              <a:rPr lang="ja-JP" altLang="en-US" sz="1400" b="1" dirty="0">
                <a:latin typeface="Meiryo UI" panose="020B0604030504040204" pitchFamily="50" charset="-128"/>
                <a:ea typeface="Meiryo UI" panose="020B0604030504040204" pitchFamily="50" charset="-128"/>
              </a:rPr>
              <a:t>◇民間施設整備に関する提案</a:t>
            </a:r>
            <a:r>
              <a:rPr lang="en-US" altLang="ja-JP" sz="1400" b="1" dirty="0">
                <a:latin typeface="Meiryo UI" panose="020B0604030504040204" pitchFamily="50" charset="-128"/>
                <a:ea typeface="Meiryo UI" panose="020B0604030504040204" pitchFamily="50" charset="-128"/>
              </a:rPr>
              <a:t>【</a:t>
            </a:r>
            <a:r>
              <a:rPr lang="ja-JP" altLang="en-US" sz="1400" b="1" dirty="0">
                <a:latin typeface="Meiryo UI" panose="020B0604030504040204" pitchFamily="50" charset="-128"/>
                <a:ea typeface="Meiryo UI" panose="020B0604030504040204" pitchFamily="50" charset="-128"/>
              </a:rPr>
              <a:t>北部ブロック</a:t>
            </a:r>
            <a:r>
              <a:rPr lang="en-US" altLang="ja-JP" sz="1400" b="1" dirty="0">
                <a:latin typeface="Meiryo UI" panose="020B0604030504040204" pitchFamily="50" charset="-128"/>
                <a:ea typeface="Meiryo UI" panose="020B0604030504040204" pitchFamily="50" charset="-128"/>
              </a:rPr>
              <a:t>】</a:t>
            </a:r>
          </a:p>
          <a:p>
            <a:pPr marL="360000"/>
            <a:r>
              <a:rPr lang="ja-JP" altLang="en-US" sz="1400" b="0" dirty="0">
                <a:latin typeface="Meiryo UI" panose="020B0604030504040204" pitchFamily="50" charset="-128"/>
                <a:ea typeface="Meiryo UI" panose="020B0604030504040204" pitchFamily="50" charset="-128"/>
                <a:cs typeface="Times New Roman" panose="02020603050405020304" pitchFamily="18" charset="0"/>
              </a:rPr>
              <a:t>・便益施設４棟の整備</a:t>
            </a:r>
            <a:endParaRPr lang="en-US" altLang="ja-JP" sz="1400" b="0" dirty="0">
              <a:latin typeface="Meiryo UI" panose="020B0604030504040204" pitchFamily="50" charset="-128"/>
              <a:ea typeface="Meiryo UI" panose="020B0604030504040204" pitchFamily="50" charset="-128"/>
              <a:cs typeface="Times New Roman" panose="02020603050405020304" pitchFamily="18" charset="0"/>
            </a:endParaRPr>
          </a:p>
          <a:p>
            <a:pPr marL="360000"/>
            <a:r>
              <a:rPr lang="ja-JP" altLang="en-US" sz="1400" b="0" dirty="0">
                <a:latin typeface="Meiryo UI" panose="020B0604030504040204" pitchFamily="50" charset="-128"/>
                <a:ea typeface="Meiryo UI" panose="020B0604030504040204" pitchFamily="50" charset="-128"/>
                <a:cs typeface="Times New Roman" panose="02020603050405020304" pitchFamily="18" charset="0"/>
              </a:rPr>
              <a:t>（レストラン、カフェ、スイーツ店等）</a:t>
            </a:r>
            <a:endParaRPr lang="en-US" altLang="ja-JP" sz="1400" b="0" dirty="0">
              <a:latin typeface="Meiryo UI" panose="020B0604030504040204" pitchFamily="50" charset="-128"/>
              <a:ea typeface="Meiryo UI" panose="020B0604030504040204" pitchFamily="50" charset="-128"/>
              <a:cs typeface="Times New Roman" panose="02020603050405020304" pitchFamily="18" charset="0"/>
            </a:endParaRPr>
          </a:p>
          <a:p>
            <a:pPr marL="360000"/>
            <a:r>
              <a:rPr lang="ja-JP" altLang="en-US" sz="1400" b="0" dirty="0">
                <a:latin typeface="Meiryo UI" panose="020B0604030504040204" pitchFamily="50" charset="-128"/>
                <a:ea typeface="Meiryo UI" panose="020B0604030504040204" pitchFamily="50" charset="-128"/>
                <a:cs typeface="Times New Roman" panose="02020603050405020304" pitchFamily="18" charset="0"/>
              </a:rPr>
              <a:t>・駐車場・駐輪場の整備</a:t>
            </a:r>
            <a:endParaRPr lang="en-US" altLang="ja-JP" sz="1400" b="0" dirty="0">
              <a:latin typeface="Meiryo UI" panose="020B0604030504040204" pitchFamily="50" charset="-128"/>
              <a:ea typeface="Meiryo UI" panose="020B0604030504040204" pitchFamily="50" charset="-128"/>
            </a:endParaRPr>
          </a:p>
          <a:p>
            <a:pPr marL="180000">
              <a:spcBef>
                <a:spcPts val="600"/>
              </a:spcBef>
            </a:pPr>
            <a:r>
              <a:rPr lang="ja-JP" altLang="en-US" sz="1400" b="1" dirty="0">
                <a:latin typeface="Meiryo UI" panose="020B0604030504040204" pitchFamily="50" charset="-128"/>
                <a:ea typeface="Meiryo UI" panose="020B0604030504040204" pitchFamily="50" charset="-128"/>
              </a:rPr>
              <a:t>◇園地整備に関する提案     </a:t>
            </a:r>
            <a:r>
              <a:rPr lang="en-US" altLang="ja-JP" sz="1400" b="1" dirty="0">
                <a:latin typeface="Meiryo UI" panose="020B0604030504040204" pitchFamily="50" charset="-128"/>
                <a:ea typeface="Meiryo UI" panose="020B0604030504040204" pitchFamily="50" charset="-128"/>
              </a:rPr>
              <a:t>【</a:t>
            </a:r>
            <a:r>
              <a:rPr lang="ja-JP" altLang="en-US" sz="1400" b="1" dirty="0">
                <a:latin typeface="Meiryo UI" panose="020B0604030504040204" pitchFamily="50" charset="-128"/>
                <a:ea typeface="Meiryo UI" panose="020B0604030504040204" pitchFamily="50" charset="-128"/>
              </a:rPr>
              <a:t>北部ブロック</a:t>
            </a:r>
            <a:r>
              <a:rPr lang="en-US" altLang="ja-JP" sz="1400" b="1" dirty="0">
                <a:latin typeface="Meiryo UI" panose="020B0604030504040204" pitchFamily="50" charset="-128"/>
                <a:ea typeface="Meiryo UI" panose="020B0604030504040204" pitchFamily="50" charset="-128"/>
              </a:rPr>
              <a:t>】</a:t>
            </a:r>
          </a:p>
          <a:p>
            <a:pPr marL="180000">
              <a:spcBef>
                <a:spcPts val="600"/>
              </a:spcBef>
            </a:pPr>
            <a:r>
              <a:rPr lang="ja-JP" altLang="en-US" sz="1400" b="1" dirty="0">
                <a:latin typeface="Meiryo UI" panose="020B0604030504040204" pitchFamily="50" charset="-128"/>
                <a:ea typeface="Meiryo UI" panose="020B0604030504040204" pitchFamily="50" charset="-128"/>
              </a:rPr>
              <a:t>　</a:t>
            </a:r>
            <a:r>
              <a:rPr lang="ja-JP" altLang="en-US" sz="1400" b="0" dirty="0">
                <a:latin typeface="Meiryo UI" panose="020B0604030504040204" pitchFamily="50" charset="-128"/>
                <a:ea typeface="Meiryo UI" panose="020B0604030504040204" pitchFamily="50" charset="-128"/>
              </a:rPr>
              <a:t> ・</a:t>
            </a:r>
            <a:r>
              <a:rPr lang="ja-JP" altLang="en-US" sz="1400" b="0" dirty="0">
                <a:latin typeface="Meiryo UI" panose="020B0604030504040204" pitchFamily="50" charset="-128"/>
                <a:ea typeface="Meiryo UI" panose="020B0604030504040204" pitchFamily="50" charset="-128"/>
                <a:cs typeface="Times New Roman" panose="02020603050405020304" pitchFamily="18" charset="0"/>
              </a:rPr>
              <a:t>遺構表示、芝生広場</a:t>
            </a:r>
            <a:endParaRPr lang="en-US" altLang="ja-JP" sz="1400" b="0" dirty="0">
              <a:latin typeface="Meiryo UI" panose="020B0604030504040204" pitchFamily="50" charset="-128"/>
              <a:ea typeface="Meiryo UI" panose="020B0604030504040204" pitchFamily="50" charset="-128"/>
              <a:cs typeface="Times New Roman" panose="02020603050405020304" pitchFamily="18" charset="0"/>
            </a:endParaRPr>
          </a:p>
          <a:p>
            <a:pPr marL="180000">
              <a:spcBef>
                <a:spcPts val="600"/>
              </a:spcBef>
            </a:pPr>
            <a:r>
              <a:rPr lang="ja-JP" altLang="en-US" sz="1400" b="1" dirty="0">
                <a:latin typeface="Meiryo UI" panose="020B0604030504040204" pitchFamily="50" charset="-128"/>
                <a:ea typeface="Meiryo UI" panose="020B0604030504040204" pitchFamily="50" charset="-128"/>
              </a:rPr>
              <a:t>◇魅力向上業務に関する提案</a:t>
            </a:r>
            <a:endParaRPr lang="en-US" altLang="ja-JP" sz="1400" b="1" dirty="0">
              <a:latin typeface="Meiryo UI" panose="020B0604030504040204" pitchFamily="50" charset="-128"/>
              <a:ea typeface="Meiryo UI" panose="020B0604030504040204" pitchFamily="50" charset="-128"/>
            </a:endParaRPr>
          </a:p>
          <a:p>
            <a:pPr marL="180000">
              <a:spcBef>
                <a:spcPts val="600"/>
              </a:spcBef>
            </a:pPr>
            <a:r>
              <a:rPr lang="ja-JP" altLang="en-US" sz="1400" b="1" dirty="0">
                <a:latin typeface="Meiryo UI" panose="020B0604030504040204" pitchFamily="50" charset="-128"/>
                <a:ea typeface="Meiryo UI" panose="020B0604030504040204" pitchFamily="50" charset="-128"/>
              </a:rPr>
              <a:t>　　　　　　　　　　 </a:t>
            </a:r>
            <a:r>
              <a:rPr lang="en-US" altLang="ja-JP" sz="1400" b="1" dirty="0">
                <a:latin typeface="Meiryo UI" panose="020B0604030504040204" pitchFamily="50" charset="-128"/>
                <a:ea typeface="Meiryo UI" panose="020B0604030504040204" pitchFamily="50" charset="-128"/>
              </a:rPr>
              <a:t>【</a:t>
            </a:r>
            <a:r>
              <a:rPr lang="ja-JP" altLang="en-US" sz="1400" b="1" dirty="0">
                <a:latin typeface="Meiryo UI" panose="020B0604030504040204" pitchFamily="50" charset="-128"/>
                <a:ea typeface="Meiryo UI" panose="020B0604030504040204" pitchFamily="50" charset="-128"/>
              </a:rPr>
              <a:t>北部ブロック・南部ブロック</a:t>
            </a:r>
            <a:r>
              <a:rPr lang="en-US" altLang="ja-JP" sz="1400" b="1" dirty="0">
                <a:latin typeface="Meiryo UI" panose="020B0604030504040204" pitchFamily="50" charset="-128"/>
                <a:ea typeface="Meiryo UI" panose="020B0604030504040204" pitchFamily="50" charset="-128"/>
              </a:rPr>
              <a:t>】</a:t>
            </a:r>
          </a:p>
          <a:p>
            <a:pPr marL="360000"/>
            <a:r>
              <a:rPr lang="ja-JP" altLang="en-US" sz="1400" b="0" dirty="0">
                <a:latin typeface="Meiryo UI" panose="020B0604030504040204" pitchFamily="50" charset="-128"/>
                <a:ea typeface="Meiryo UI" panose="020B0604030504040204" pitchFamily="50" charset="-128"/>
                <a:cs typeface="Times New Roman" panose="02020603050405020304" pitchFamily="18" charset="0"/>
              </a:rPr>
              <a:t>・歴史ガイドツアー</a:t>
            </a:r>
            <a:endParaRPr lang="en-US" altLang="ja-JP" sz="1400" b="0" dirty="0">
              <a:latin typeface="Meiryo UI" panose="020B0604030504040204" pitchFamily="50" charset="-128"/>
              <a:ea typeface="Meiryo UI" panose="020B0604030504040204" pitchFamily="50" charset="-128"/>
              <a:cs typeface="Times New Roman" panose="02020603050405020304" pitchFamily="18" charset="0"/>
            </a:endParaRPr>
          </a:p>
          <a:p>
            <a:pPr marL="360000"/>
            <a:r>
              <a:rPr lang="ja-JP" altLang="en-US" sz="1400" b="0" dirty="0">
                <a:latin typeface="Meiryo UI" panose="020B0604030504040204" pitchFamily="50" charset="-128"/>
                <a:ea typeface="Meiryo UI" panose="020B0604030504040204" pitchFamily="50" charset="-128"/>
                <a:cs typeface="Times New Roman" panose="02020603050405020304" pitchFamily="18" charset="0"/>
              </a:rPr>
              <a:t>・エクササイズ（ヨガ、太極拳等）関連</a:t>
            </a:r>
            <a:endParaRPr lang="en-US" altLang="ja-JP" sz="1400" b="0" dirty="0">
              <a:latin typeface="Meiryo UI" panose="020B0604030504040204" pitchFamily="50" charset="-128"/>
              <a:ea typeface="Meiryo UI" panose="020B0604030504040204" pitchFamily="50" charset="-128"/>
              <a:cs typeface="Times New Roman" panose="02020603050405020304" pitchFamily="18" charset="0"/>
            </a:endParaRPr>
          </a:p>
          <a:p>
            <a:pPr marL="360000"/>
            <a:r>
              <a:rPr lang="ja-JP" altLang="en-US" sz="1400" b="0" dirty="0">
                <a:latin typeface="Meiryo UI" panose="020B0604030504040204" pitchFamily="50" charset="-128"/>
                <a:ea typeface="Meiryo UI" panose="020B0604030504040204" pitchFamily="50" charset="-128"/>
                <a:cs typeface="Times New Roman" panose="02020603050405020304" pitchFamily="18" charset="0"/>
              </a:rPr>
              <a:t>・伝統芸能特別公演</a:t>
            </a:r>
            <a:endParaRPr lang="en-US" altLang="ja-JP" sz="1400" b="0" dirty="0">
              <a:latin typeface="Meiryo UI" panose="020B0604030504040204" pitchFamily="50" charset="-128"/>
              <a:ea typeface="Meiryo UI" panose="020B0604030504040204" pitchFamily="50" charset="-128"/>
              <a:cs typeface="Times New Roman" panose="02020603050405020304" pitchFamily="18" charset="0"/>
            </a:endParaRPr>
          </a:p>
          <a:p>
            <a:pPr marL="360000"/>
            <a:r>
              <a:rPr lang="ja-JP" altLang="en-US" sz="1400" b="0" dirty="0">
                <a:latin typeface="Meiryo UI" panose="020B0604030504040204" pitchFamily="50" charset="-128"/>
                <a:ea typeface="Meiryo UI" panose="020B0604030504040204" pitchFamily="50" charset="-128"/>
                <a:cs typeface="Times New Roman" panose="02020603050405020304" pitchFamily="18" charset="0"/>
              </a:rPr>
              <a:t>・フードフェス</a:t>
            </a:r>
            <a:r>
              <a:rPr lang="en-US" altLang="ja-JP" sz="1400" b="0" dirty="0">
                <a:latin typeface="Meiryo UI" panose="020B0604030504040204" pitchFamily="50" charset="-128"/>
                <a:ea typeface="Meiryo UI" panose="020B0604030504040204" pitchFamily="50" charset="-128"/>
                <a:cs typeface="Times New Roman" panose="02020603050405020304" pitchFamily="18" charset="0"/>
              </a:rPr>
              <a:t>	</a:t>
            </a:r>
            <a:r>
              <a:rPr lang="ja-JP" altLang="en-US" sz="1400" b="0" dirty="0">
                <a:latin typeface="Meiryo UI" panose="020B0604030504040204" pitchFamily="50" charset="-128"/>
                <a:ea typeface="Meiryo UI" panose="020B0604030504040204" pitchFamily="50" charset="-128"/>
                <a:cs typeface="Times New Roman" panose="02020603050405020304" pitchFamily="18" charset="0"/>
              </a:rPr>
              <a:t>など</a:t>
            </a:r>
            <a:endParaRPr lang="en-US" altLang="ja-JP" sz="1400" b="0" dirty="0">
              <a:latin typeface="Meiryo UI" panose="020B0604030504040204" pitchFamily="50" charset="-128"/>
              <a:ea typeface="Meiryo UI" panose="020B0604030504040204" pitchFamily="50" charset="-128"/>
              <a:cs typeface="Times New Roman" panose="02020603050405020304" pitchFamily="18" charset="0"/>
            </a:endParaRPr>
          </a:p>
          <a:p>
            <a:pPr marL="360000"/>
            <a:endParaRPr lang="en-US" altLang="ja-JP" sz="1400" dirty="0">
              <a:latin typeface="Meiryo UI" panose="020B0604030504040204" pitchFamily="50" charset="-128"/>
              <a:ea typeface="Meiryo UI" panose="020B0604030504040204" pitchFamily="50" charset="-128"/>
              <a:cs typeface="Times New Roman" panose="02020603050405020304" pitchFamily="18" charset="0"/>
            </a:endParaRPr>
          </a:p>
          <a:p>
            <a:r>
              <a:rPr lang="ja-JP" altLang="en-US" sz="1400" b="1" dirty="0">
                <a:latin typeface="Meiryo UI" panose="020B0604030504040204" pitchFamily="50" charset="-128"/>
                <a:ea typeface="Meiryo UI" panose="020B0604030504040204" pitchFamily="50" charset="-128"/>
              </a:rPr>
              <a:t>■事業期間～</a:t>
            </a:r>
            <a:endParaRPr lang="en-US" altLang="ja-JP" sz="1400" b="1" dirty="0">
              <a:latin typeface="Meiryo UI" panose="020B0604030504040204" pitchFamily="50" charset="-128"/>
              <a:ea typeface="Meiryo UI" panose="020B0604030504040204" pitchFamily="50" charset="-128"/>
            </a:endParaRPr>
          </a:p>
          <a:p>
            <a:pPr marL="180000">
              <a:lnSpc>
                <a:spcPts val="2500"/>
              </a:lnSpc>
            </a:pPr>
            <a:r>
              <a:rPr lang="ja-JP" altLang="en-US" sz="1400" b="0" dirty="0">
                <a:latin typeface="Meiryo UI" panose="020B0604030504040204" pitchFamily="50" charset="-128"/>
                <a:ea typeface="Meiryo UI" panose="020B0604030504040204" pitchFamily="50" charset="-128"/>
              </a:rPr>
              <a:t>北部ブロックの工事着手から</a:t>
            </a:r>
            <a:r>
              <a:rPr lang="en-US" altLang="ja-JP" sz="1400" b="0" dirty="0">
                <a:latin typeface="Meiryo UI" panose="020B0604030504040204" pitchFamily="50" charset="-128"/>
                <a:ea typeface="Meiryo UI" panose="020B0604030504040204" pitchFamily="50" charset="-128"/>
              </a:rPr>
              <a:t>20</a:t>
            </a:r>
            <a:r>
              <a:rPr lang="ja-JP" altLang="en-US" sz="1400" b="0" dirty="0">
                <a:latin typeface="Meiryo UI" panose="020B0604030504040204" pitchFamily="50" charset="-128"/>
                <a:ea typeface="Meiryo UI" panose="020B0604030504040204" pitchFamily="50" charset="-128"/>
              </a:rPr>
              <a:t>年間</a:t>
            </a:r>
            <a:endParaRPr lang="en-US" altLang="ja-JP" sz="1400" b="0" dirty="0">
              <a:latin typeface="Meiryo UI" panose="020B0604030504040204" pitchFamily="50" charset="-128"/>
              <a:ea typeface="Meiryo UI" panose="020B0604030504040204" pitchFamily="50" charset="-128"/>
            </a:endParaRPr>
          </a:p>
          <a:p>
            <a:pPr marL="180000">
              <a:lnSpc>
                <a:spcPts val="2500"/>
              </a:lnSpc>
            </a:pPr>
            <a:endParaRPr lang="en-US" altLang="ja-JP" sz="1400" dirty="0">
              <a:latin typeface="Meiryo UI" panose="020B0604030504040204" pitchFamily="50" charset="-128"/>
              <a:ea typeface="Meiryo UI" panose="020B0604030504040204" pitchFamily="50" charset="-128"/>
              <a:cs typeface="Times New Roman" panose="02020603050405020304" pitchFamily="18" charset="0"/>
            </a:endParaRPr>
          </a:p>
          <a:p>
            <a:pPr>
              <a:lnSpc>
                <a:spcPts val="2500"/>
              </a:lnSpc>
            </a:pPr>
            <a:r>
              <a:rPr lang="ja-JP" altLang="en-US" sz="1400" b="1" dirty="0">
                <a:latin typeface="Meiryo UI" panose="020B0604030504040204" pitchFamily="50" charset="-128"/>
                <a:ea typeface="Meiryo UI" panose="020B0604030504040204" pitchFamily="50" charset="-128"/>
              </a:rPr>
              <a:t>■スケジュール（予定）</a:t>
            </a:r>
            <a:endParaRPr lang="en-US" altLang="ja-JP" sz="1400" b="1" dirty="0">
              <a:latin typeface="Meiryo UI" panose="020B0604030504040204" pitchFamily="50" charset="-128"/>
              <a:ea typeface="Meiryo UI" panose="020B0604030504040204" pitchFamily="50" charset="-128"/>
            </a:endParaRPr>
          </a:p>
          <a:p>
            <a:pPr>
              <a:lnSpc>
                <a:spcPts val="2500"/>
              </a:lnSpc>
            </a:pPr>
            <a:r>
              <a:rPr lang="ja-JP" altLang="en-US" sz="1400" dirty="0">
                <a:latin typeface="Meiryo UI" panose="020B0604030504040204" pitchFamily="50" charset="-128"/>
                <a:ea typeface="Meiryo UI" panose="020B0604030504040204" pitchFamily="50" charset="-128"/>
                <a:cs typeface="Times New Roman" panose="02020603050405020304" pitchFamily="18" charset="0"/>
              </a:rPr>
              <a:t>　</a:t>
            </a:r>
            <a:r>
              <a:rPr lang="ja-JP" altLang="en-US" sz="1400" b="0" dirty="0">
                <a:latin typeface="Meiryo UI" panose="020B0604030504040204" pitchFamily="50" charset="-128"/>
                <a:ea typeface="Meiryo UI" panose="020B0604030504040204" pitchFamily="50" charset="-128"/>
                <a:cs typeface="Times New Roman" panose="02020603050405020304" pitchFamily="18" charset="0"/>
              </a:rPr>
              <a:t>令和５年春　　　　南部ブロック運営開始</a:t>
            </a:r>
            <a:endParaRPr lang="en-US" altLang="ja-JP" sz="1400" b="0" dirty="0">
              <a:latin typeface="Meiryo UI" panose="020B0604030504040204" pitchFamily="50" charset="-128"/>
              <a:ea typeface="Meiryo UI" panose="020B0604030504040204" pitchFamily="50" charset="-128"/>
              <a:cs typeface="Times New Roman" panose="02020603050405020304" pitchFamily="18" charset="0"/>
            </a:endParaRPr>
          </a:p>
          <a:p>
            <a:pPr>
              <a:lnSpc>
                <a:spcPts val="2500"/>
              </a:lnSpc>
            </a:pPr>
            <a:r>
              <a:rPr lang="ja-JP" altLang="en-US" sz="1400" b="0" dirty="0">
                <a:latin typeface="Meiryo UI" panose="020B0604030504040204" pitchFamily="50" charset="-128"/>
                <a:ea typeface="Meiryo UI" panose="020B0604030504040204" pitchFamily="50" charset="-128"/>
                <a:cs typeface="Times New Roman" panose="02020603050405020304" pitchFamily="18" charset="0"/>
              </a:rPr>
              <a:t>　令和５年冬頃　　 北部ブロック工事着手</a:t>
            </a:r>
            <a:endParaRPr lang="en-US" altLang="ja-JP" sz="1400" b="0" dirty="0">
              <a:latin typeface="Meiryo UI" panose="020B0604030504040204" pitchFamily="50" charset="-128"/>
              <a:ea typeface="Meiryo UI" panose="020B0604030504040204" pitchFamily="50" charset="-128"/>
              <a:cs typeface="Times New Roman" panose="02020603050405020304" pitchFamily="18" charset="0"/>
            </a:endParaRPr>
          </a:p>
          <a:p>
            <a:pPr>
              <a:lnSpc>
                <a:spcPts val="2500"/>
              </a:lnSpc>
            </a:pPr>
            <a:r>
              <a:rPr lang="ja-JP" altLang="en-US" sz="1400" b="0" dirty="0">
                <a:latin typeface="Meiryo UI" panose="020B0604030504040204" pitchFamily="50" charset="-128"/>
                <a:ea typeface="Meiryo UI" panose="020B0604030504040204" pitchFamily="50" charset="-128"/>
                <a:cs typeface="Times New Roman" panose="02020603050405020304" pitchFamily="18" charset="0"/>
              </a:rPr>
              <a:t>　令和７年春頃　　 北部ブロック運営開始 </a:t>
            </a:r>
            <a:endParaRPr lang="en-US" altLang="ja-JP" sz="1400" b="0" dirty="0">
              <a:latin typeface="Meiryo UI" panose="020B0604030504040204" pitchFamily="50" charset="-128"/>
              <a:ea typeface="Meiryo UI" panose="020B0604030504040204" pitchFamily="50" charset="-128"/>
              <a:cs typeface="Times New Roman" panose="02020603050405020304" pitchFamily="18" charset="0"/>
            </a:endParaRPr>
          </a:p>
        </p:txBody>
      </p:sp>
      <p:pic>
        <p:nvPicPr>
          <p:cNvPr id="37" name="図 36"/>
          <p:cNvPicPr>
            <a:picLocks noChangeAspect="1"/>
          </p:cNvPicPr>
          <p:nvPr/>
        </p:nvPicPr>
        <p:blipFill>
          <a:blip r:embed="rId4"/>
          <a:stretch>
            <a:fillRect/>
          </a:stretch>
        </p:blipFill>
        <p:spPr>
          <a:xfrm>
            <a:off x="4366550" y="1177383"/>
            <a:ext cx="4490113" cy="2550682"/>
          </a:xfrm>
          <a:prstGeom prst="rect">
            <a:avLst/>
          </a:prstGeom>
        </p:spPr>
      </p:pic>
      <p:sp>
        <p:nvSpPr>
          <p:cNvPr id="15" name="Text Box 428"/>
          <p:cNvSpPr txBox="1">
            <a:spLocks noChangeArrowheads="1"/>
          </p:cNvSpPr>
          <p:nvPr/>
        </p:nvSpPr>
        <p:spPr bwMode="auto">
          <a:xfrm>
            <a:off x="215900" y="649823"/>
            <a:ext cx="9387055" cy="3396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29" tIns="46800" rIns="91429" bIns="45715">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None/>
            </a:pPr>
            <a:r>
              <a:rPr lang="ja-JP" altLang="en-US" sz="1600" kern="100" dirty="0">
                <a:latin typeface="BIZ UDゴシック" panose="020B0400000000000000" pitchFamily="49" charset="-128"/>
                <a:ea typeface="BIZ UDゴシック" panose="020B0400000000000000" pitchFamily="49" charset="-128"/>
                <a:cs typeface="Times New Roman" panose="02020603050405020304" pitchFamily="18" charset="0"/>
              </a:rPr>
              <a:t>難波宮跡公園（北部ブロック）整備運営事業及び難波宮跡（南部ブロック）管理運営事業</a:t>
            </a:r>
            <a:endParaRPr lang="ja-JP" altLang="ja-JP" sz="1600" kern="100" dirty="0">
              <a:latin typeface="BIZ UDゴシック" panose="020B0400000000000000" pitchFamily="49" charset="-128"/>
              <a:ea typeface="BIZ UDゴシック" panose="020B0400000000000000" pitchFamily="49" charset="-128"/>
              <a:cs typeface="Times New Roman" panose="02020603050405020304" pitchFamily="18" charset="0"/>
            </a:endParaRPr>
          </a:p>
        </p:txBody>
      </p:sp>
      <p:sp>
        <p:nvSpPr>
          <p:cNvPr id="14" name="テキスト ボックス 36"/>
          <p:cNvSpPr txBox="1"/>
          <p:nvPr/>
        </p:nvSpPr>
        <p:spPr>
          <a:xfrm>
            <a:off x="-40891" y="0"/>
            <a:ext cx="4915062"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lvl="0">
              <a:defRPr/>
            </a:pPr>
            <a:r>
              <a:rPr lang="en-US" altLang="ja-JP"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Ⅱ</a:t>
            </a:r>
            <a:r>
              <a:rPr lang="ja-JP" altLang="en-US"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　公民連携</a:t>
            </a:r>
            <a:r>
              <a:rPr lang="en-US" altLang="ja-JP"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a:t>
            </a:r>
            <a:r>
              <a:rPr lang="ja-JP" altLang="en-US"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経営形態の見直し</a:t>
            </a:r>
            <a:r>
              <a:rPr lang="en-US" altLang="ja-JP"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a:t>
            </a:r>
            <a:r>
              <a:rPr lang="ja-JP" altLang="en-US"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公民連携の推進</a:t>
            </a:r>
            <a:r>
              <a:rPr lang="en-US" altLang="ja-JP"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a:t>
            </a:r>
            <a:r>
              <a:rPr lang="ja-JP" altLang="en-US"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a:t>
            </a:r>
            <a:r>
              <a:rPr lang="zh-TW" altLang="en-US"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難波宮跡公園</a:t>
            </a:r>
          </a:p>
        </p:txBody>
      </p:sp>
      <p:sp>
        <p:nvSpPr>
          <p:cNvPr id="17" name="正方形/長方形 16"/>
          <p:cNvSpPr/>
          <p:nvPr/>
        </p:nvSpPr>
        <p:spPr>
          <a:xfrm>
            <a:off x="251519" y="251356"/>
            <a:ext cx="7848873" cy="369332"/>
          </a:xfrm>
          <a:prstGeom prst="rect">
            <a:avLst/>
          </a:prstGeom>
        </p:spPr>
        <p:txBody>
          <a:bodyPr wrap="square">
            <a:spAutoFit/>
          </a:bodyPr>
          <a:lstStyle/>
          <a:p>
            <a:r>
              <a:rPr lang="zh-TW" altLang="en-US" b="1" dirty="0">
                <a:solidFill>
                  <a:srgbClr val="000000"/>
                </a:solidFill>
                <a:latin typeface="ＭＳ ゴシック" panose="020B0609070205080204" pitchFamily="49" charset="-128"/>
                <a:ea typeface="ＭＳ ゴシック" panose="020B0609070205080204" pitchFamily="49" charset="-128"/>
              </a:rPr>
              <a:t>難波宮跡公園</a:t>
            </a:r>
            <a:endParaRPr lang="en-US" altLang="ja-JP" b="1" dirty="0">
              <a:solidFill>
                <a:srgbClr val="000000"/>
              </a:solidFill>
              <a:latin typeface="ＭＳ ゴシック" panose="020B0609070205080204" pitchFamily="49" charset="-128"/>
              <a:ea typeface="ＭＳ ゴシック" panose="020B0609070205080204" pitchFamily="49" charset="-128"/>
            </a:endParaRPr>
          </a:p>
        </p:txBody>
      </p:sp>
      <p:cxnSp>
        <p:nvCxnSpPr>
          <p:cNvPr id="18" name="直線コネクタ 17"/>
          <p:cNvCxnSpPr/>
          <p:nvPr/>
        </p:nvCxnSpPr>
        <p:spPr>
          <a:xfrm>
            <a:off x="218653" y="620688"/>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 name="スライド番号プレースホルダー 2"/>
          <p:cNvSpPr>
            <a:spLocks noGrp="1"/>
          </p:cNvSpPr>
          <p:nvPr>
            <p:ph type="sldNum" sz="quarter" idx="12"/>
          </p:nvPr>
        </p:nvSpPr>
        <p:spPr/>
        <p:txBody>
          <a:bodyPr/>
          <a:lstStyle/>
          <a:p>
            <a:fld id="{63BC356D-1576-478B-8647-1361C6E9DFF7}" type="slidenum">
              <a:rPr kumimoji="1" lang="ja-JP" altLang="en-US" smtClean="0"/>
              <a:t>169</a:t>
            </a:fld>
            <a:endParaRPr kumimoji="1" lang="ja-JP" altLang="en-US"/>
          </a:p>
        </p:txBody>
      </p:sp>
    </p:spTree>
    <p:extLst>
      <p:ext uri="{BB962C8B-B14F-4D97-AF65-F5344CB8AC3E}">
        <p14:creationId xmlns:p14="http://schemas.microsoft.com/office/powerpoint/2010/main" val="4239959720"/>
      </p:ext>
    </p:extLst>
  </p:cSld>
  <p:clrMapOvr>
    <a:masterClrMapping/>
  </p:clrMapOvr>
</p:sld>
</file>

<file path=ppt/slides/slide1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角丸四角形 6"/>
          <p:cNvSpPr/>
          <p:nvPr/>
        </p:nvSpPr>
        <p:spPr>
          <a:xfrm>
            <a:off x="4691633" y="2429610"/>
            <a:ext cx="4032000" cy="972000"/>
          </a:xfrm>
          <a:prstGeom prst="roundRect">
            <a:avLst>
              <a:gd name="adj" fmla="val 10060"/>
            </a:avLst>
          </a:prstGeom>
          <a:solidFill>
            <a:schemeClr val="accent6">
              <a:lumMod val="60000"/>
              <a:lumOff val="40000"/>
              <a:alpha val="5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graphicFrame>
        <p:nvGraphicFramePr>
          <p:cNvPr id="12" name="表 11"/>
          <p:cNvGraphicFramePr>
            <a:graphicFrameLocks noGrp="1"/>
          </p:cNvGraphicFramePr>
          <p:nvPr>
            <p:extLst/>
          </p:nvPr>
        </p:nvGraphicFramePr>
        <p:xfrm>
          <a:off x="323528" y="620689"/>
          <a:ext cx="8424936" cy="5976663"/>
        </p:xfrm>
        <a:graphic>
          <a:graphicData uri="http://schemas.openxmlformats.org/drawingml/2006/table">
            <a:tbl>
              <a:tblPr firstRow="1">
                <a:tableStyleId>{5C22544A-7EE6-4342-B048-85BDC9FD1C3A}</a:tableStyleId>
              </a:tblPr>
              <a:tblGrid>
                <a:gridCol w="2106234">
                  <a:extLst>
                    <a:ext uri="{9D8B030D-6E8A-4147-A177-3AD203B41FA5}">
                      <a16:colId xmlns:a16="http://schemas.microsoft.com/office/drawing/2014/main" val="20000"/>
                    </a:ext>
                  </a:extLst>
                </a:gridCol>
                <a:gridCol w="2106234">
                  <a:extLst>
                    <a:ext uri="{9D8B030D-6E8A-4147-A177-3AD203B41FA5}">
                      <a16:colId xmlns:a16="http://schemas.microsoft.com/office/drawing/2014/main" val="20001"/>
                    </a:ext>
                  </a:extLst>
                </a:gridCol>
                <a:gridCol w="2106234">
                  <a:extLst>
                    <a:ext uri="{9D8B030D-6E8A-4147-A177-3AD203B41FA5}">
                      <a16:colId xmlns:a16="http://schemas.microsoft.com/office/drawing/2014/main" val="20002"/>
                    </a:ext>
                  </a:extLst>
                </a:gridCol>
                <a:gridCol w="2106234">
                  <a:extLst>
                    <a:ext uri="{9D8B030D-6E8A-4147-A177-3AD203B41FA5}">
                      <a16:colId xmlns:a16="http://schemas.microsoft.com/office/drawing/2014/main" val="20003"/>
                    </a:ext>
                  </a:extLst>
                </a:gridCol>
              </a:tblGrid>
              <a:tr h="306578">
                <a:tc>
                  <a:txBody>
                    <a:bodyPr/>
                    <a:lstStyle/>
                    <a:p>
                      <a:pPr algn="ctr"/>
                      <a:r>
                        <a:rPr kumimoji="1" lang="ja-JP" altLang="en-US" sz="1800" b="0" dirty="0">
                          <a:solidFill>
                            <a:schemeClr val="tx1"/>
                          </a:solidFill>
                        </a:rPr>
                        <a:t>＜</a:t>
                      </a:r>
                      <a:r>
                        <a:rPr kumimoji="1" lang="en-US" altLang="ja-JP" sz="1800" b="0" dirty="0">
                          <a:solidFill>
                            <a:schemeClr val="tx1"/>
                          </a:solidFill>
                        </a:rPr>
                        <a:t>Why</a:t>
                      </a:r>
                      <a:r>
                        <a:rPr kumimoji="1" lang="ja-JP" altLang="en-US" sz="1800" b="0" dirty="0">
                          <a:solidFill>
                            <a:schemeClr val="tx1"/>
                          </a:solidFill>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kumimoji="1" lang="ja-JP" altLang="en-US" sz="1800" b="0" dirty="0">
                          <a:solidFill>
                            <a:schemeClr val="tx1"/>
                          </a:solidFill>
                        </a:rPr>
                        <a:t>＜</a:t>
                      </a:r>
                      <a:r>
                        <a:rPr kumimoji="1" lang="en-US" altLang="ja-JP" sz="1800" b="0" dirty="0">
                          <a:solidFill>
                            <a:schemeClr val="tx1"/>
                          </a:solidFill>
                        </a:rPr>
                        <a:t>Vision</a:t>
                      </a:r>
                      <a:r>
                        <a:rPr kumimoji="1" lang="ja-JP" altLang="en-US" sz="1800" b="0" dirty="0">
                          <a:solidFill>
                            <a:schemeClr val="tx1"/>
                          </a:solidFill>
                        </a:rPr>
                        <a:t>＞</a:t>
                      </a:r>
                    </a:p>
                  </a:txBody>
                  <a:tcPr anchor="ctr">
                    <a:lnL w="12700" cap="flat" cmpd="sng" algn="ctr">
                      <a:solidFill>
                        <a:schemeClr val="tx1"/>
                      </a:solidFill>
                      <a:prstDash val="sysDash"/>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kumimoji="1" lang="ja-JP" altLang="en-US" sz="1800" b="0" dirty="0">
                          <a:solidFill>
                            <a:schemeClr val="tx1"/>
                          </a:solidFill>
                        </a:rPr>
                        <a:t>＜</a:t>
                      </a:r>
                      <a:r>
                        <a:rPr kumimoji="1" lang="en-US" altLang="ja-JP" sz="1800" b="0" dirty="0">
                          <a:solidFill>
                            <a:schemeClr val="tx1"/>
                          </a:solidFill>
                        </a:rPr>
                        <a:t>What</a:t>
                      </a:r>
                      <a:r>
                        <a:rPr kumimoji="1" lang="ja-JP" altLang="en-US" sz="1800" b="0" dirty="0">
                          <a:solidFill>
                            <a:schemeClr val="tx1"/>
                          </a:solidFill>
                        </a:rPr>
                        <a:t>＞</a:t>
                      </a:r>
                    </a:p>
                  </a:txBody>
                  <a:tcPr anchor="ctr">
                    <a:lnL w="12700" cap="flat" cmpd="sng" algn="ctr">
                      <a:solidFill>
                        <a:schemeClr val="tx1"/>
                      </a:solidFill>
                      <a:prstDash val="sysDash"/>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kumimoji="1" lang="ja-JP" altLang="en-US" sz="1800" b="0" dirty="0">
                          <a:solidFill>
                            <a:schemeClr val="tx1"/>
                          </a:solidFill>
                        </a:rPr>
                        <a:t>＜</a:t>
                      </a:r>
                      <a:r>
                        <a:rPr kumimoji="1" lang="en-US" altLang="ja-JP" sz="1800" b="0" dirty="0">
                          <a:solidFill>
                            <a:schemeClr val="tx1"/>
                          </a:solidFill>
                        </a:rPr>
                        <a:t>Outcome</a:t>
                      </a:r>
                      <a:r>
                        <a:rPr kumimoji="1" lang="ja-JP" altLang="en-US" sz="1800" b="0" dirty="0">
                          <a:solidFill>
                            <a:schemeClr val="tx1"/>
                          </a:solidFill>
                        </a:rPr>
                        <a:t>＞</a:t>
                      </a:r>
                    </a:p>
                  </a:txBody>
                  <a:tcPr anchor="ctr">
                    <a:lnL w="12700" cap="flat" cmpd="sng" algn="ctr">
                      <a:solidFill>
                        <a:schemeClr val="tx1"/>
                      </a:solidFill>
                      <a:prstDash val="sysDash"/>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0"/>
                  </a:ext>
                </a:extLst>
              </a:tr>
              <a:tr h="5610903">
                <a:tc>
                  <a:txBody>
                    <a:bodyPr/>
                    <a:lstStyle/>
                    <a:p>
                      <a:pPr marL="72000" indent="-457200" algn="l">
                        <a:lnSpc>
                          <a:spcPts val="1200"/>
                        </a:lnSpc>
                        <a:spcBef>
                          <a:spcPts val="240"/>
                        </a:spcBef>
                        <a:spcAft>
                          <a:spcPts val="240"/>
                        </a:spcAft>
                      </a:pPr>
                      <a:endParaRPr lang="en-US" altLang="ja-JP" sz="1200" kern="100" dirty="0">
                        <a:solidFill>
                          <a:schemeClr val="tx1"/>
                        </a:solidFill>
                        <a:effectLst/>
                        <a:latin typeface="+mn-lt"/>
                        <a:ea typeface="+mn-ea"/>
                        <a:cs typeface="Times New Roman" panose="02020603050405020304" pitchFamily="18" charset="0"/>
                      </a:endParaRPr>
                    </a:p>
                    <a:p>
                      <a:pPr marL="72000" indent="-457200" algn="l">
                        <a:lnSpc>
                          <a:spcPts val="1200"/>
                        </a:lnSpc>
                        <a:spcBef>
                          <a:spcPts val="240"/>
                        </a:spcBef>
                        <a:spcAft>
                          <a:spcPts val="240"/>
                        </a:spcAft>
                      </a:pPr>
                      <a:r>
                        <a:rPr lang="ja-JP" altLang="en-US" sz="1200" kern="100" dirty="0">
                          <a:solidFill>
                            <a:schemeClr val="tx1"/>
                          </a:solidFill>
                          <a:effectLst/>
                          <a:latin typeface="+mn-lt"/>
                          <a:ea typeface="+mn-ea"/>
                          <a:cs typeface="Times New Roman" panose="02020603050405020304" pitchFamily="18" charset="0"/>
                        </a:rPr>
                        <a:t>＜管路の耐震性の課題＞</a:t>
                      </a:r>
                      <a:endParaRPr lang="en-US" altLang="ja-JP" sz="1200" kern="100" dirty="0">
                        <a:solidFill>
                          <a:schemeClr val="tx1"/>
                        </a:solidFill>
                        <a:effectLst/>
                        <a:latin typeface="+mn-lt"/>
                        <a:ea typeface="+mn-ea"/>
                        <a:cs typeface="Times New Roman" panose="02020603050405020304" pitchFamily="18" charset="0"/>
                      </a:endParaRPr>
                    </a:p>
                    <a:p>
                      <a:pPr marL="72000" indent="-457200" algn="l">
                        <a:lnSpc>
                          <a:spcPts val="1200"/>
                        </a:lnSpc>
                        <a:spcBef>
                          <a:spcPts val="240"/>
                        </a:spcBef>
                        <a:spcAft>
                          <a:spcPts val="0"/>
                        </a:spcAft>
                      </a:pPr>
                      <a:r>
                        <a:rPr lang="ja-JP" altLang="en-US" sz="1200" kern="100" dirty="0">
                          <a:solidFill>
                            <a:schemeClr val="tx1"/>
                          </a:solidFill>
                          <a:effectLst/>
                          <a:latin typeface="+mn-lt"/>
                          <a:ea typeface="+mn-ea"/>
                          <a:cs typeface="Times New Roman" panose="02020603050405020304" pitchFamily="18" charset="0"/>
                        </a:rPr>
                        <a:t>・大阪市域内は管路の経年化が進行し、地震に対しても脆弱な鋳鉄管が多く残存するなど、管路網全体で十分な耐震性を備えているとはいえず、南海トラフ巨大地震の切迫性が高まる中、大規模な地震が発生した場合に管路が破損し、大規模漏水や断水を引き起こすリスクを抱えている。</a:t>
                      </a:r>
                      <a:endParaRPr lang="en-US" altLang="ja-JP" sz="1200" kern="100" dirty="0">
                        <a:solidFill>
                          <a:schemeClr val="tx1"/>
                        </a:solidFill>
                        <a:effectLst/>
                        <a:latin typeface="+mn-lt"/>
                        <a:ea typeface="+mn-ea"/>
                        <a:cs typeface="Times New Roman" panose="02020603050405020304" pitchFamily="18" charset="0"/>
                      </a:endParaRPr>
                    </a:p>
                    <a:p>
                      <a:pPr marL="72000" indent="-457200" algn="l">
                        <a:lnSpc>
                          <a:spcPts val="1200"/>
                        </a:lnSpc>
                        <a:spcBef>
                          <a:spcPts val="0"/>
                        </a:spcBef>
                        <a:spcAft>
                          <a:spcPts val="0"/>
                        </a:spcAft>
                      </a:pPr>
                      <a:endParaRPr lang="en-US" altLang="ja-JP" sz="1200" kern="100" dirty="0">
                        <a:solidFill>
                          <a:schemeClr val="tx1"/>
                        </a:solidFill>
                        <a:effectLst/>
                        <a:latin typeface="+mn-lt"/>
                        <a:ea typeface="+mn-ea"/>
                        <a:cs typeface="Times New Roman" panose="02020603050405020304" pitchFamily="18" charset="0"/>
                      </a:endParaRPr>
                    </a:p>
                    <a:p>
                      <a:pPr marL="72000" indent="-457200" algn="l">
                        <a:lnSpc>
                          <a:spcPts val="1200"/>
                        </a:lnSpc>
                        <a:spcBef>
                          <a:spcPts val="240"/>
                        </a:spcBef>
                        <a:spcAft>
                          <a:spcPts val="240"/>
                        </a:spcAft>
                      </a:pPr>
                      <a:r>
                        <a:rPr lang="ja-JP" altLang="en-US" sz="1200" kern="100" dirty="0">
                          <a:solidFill>
                            <a:schemeClr val="tx1"/>
                          </a:solidFill>
                          <a:effectLst/>
                          <a:latin typeface="+mn-lt"/>
                          <a:ea typeface="+mn-ea"/>
                          <a:cs typeface="Times New Roman" panose="02020603050405020304" pitchFamily="18" charset="0"/>
                        </a:rPr>
                        <a:t>＜</a:t>
                      </a:r>
                      <a:r>
                        <a:rPr lang="en-US" altLang="ja-JP" sz="1200" kern="100" dirty="0">
                          <a:solidFill>
                            <a:schemeClr val="tx1"/>
                          </a:solidFill>
                          <a:effectLst/>
                          <a:latin typeface="+mn-lt"/>
                          <a:ea typeface="+mn-ea"/>
                          <a:cs typeface="Times New Roman" panose="02020603050405020304" pitchFamily="18" charset="0"/>
                        </a:rPr>
                        <a:t>PFI</a:t>
                      </a:r>
                      <a:r>
                        <a:rPr lang="ja-JP" altLang="en-US" sz="1200" kern="100" dirty="0">
                          <a:solidFill>
                            <a:schemeClr val="tx1"/>
                          </a:solidFill>
                          <a:effectLst/>
                          <a:latin typeface="+mn-lt"/>
                          <a:ea typeface="+mn-ea"/>
                          <a:cs typeface="Times New Roman" panose="02020603050405020304" pitchFamily="18" charset="0"/>
                        </a:rPr>
                        <a:t>管路更新事業の公募終了＞</a:t>
                      </a:r>
                      <a:endParaRPr lang="en-US" altLang="ja-JP" sz="1200" kern="100" dirty="0">
                        <a:solidFill>
                          <a:schemeClr val="tx1"/>
                        </a:solidFill>
                        <a:effectLst/>
                        <a:latin typeface="+mn-lt"/>
                        <a:ea typeface="+mn-ea"/>
                        <a:cs typeface="Times New Roman" panose="02020603050405020304" pitchFamily="18" charset="0"/>
                      </a:endParaRPr>
                    </a:p>
                    <a:p>
                      <a:pPr marL="72000" indent="-457200" algn="l">
                        <a:lnSpc>
                          <a:spcPts val="1200"/>
                        </a:lnSpc>
                        <a:spcBef>
                          <a:spcPts val="240"/>
                        </a:spcBef>
                        <a:spcAft>
                          <a:spcPts val="240"/>
                        </a:spcAft>
                      </a:pPr>
                      <a:r>
                        <a:rPr lang="ja-JP" altLang="en-US" sz="1200" kern="100" dirty="0">
                          <a:solidFill>
                            <a:schemeClr val="tx1"/>
                          </a:solidFill>
                          <a:effectLst/>
                          <a:latin typeface="+mn-lt"/>
                          <a:ea typeface="+mn-ea"/>
                          <a:cs typeface="Times New Roman" panose="02020603050405020304" pitchFamily="18" charset="0"/>
                        </a:rPr>
                        <a:t>・上記の課題を</a:t>
                      </a:r>
                      <a:r>
                        <a:rPr lang="en-US" altLang="ja-JP" sz="1200" kern="100" dirty="0">
                          <a:solidFill>
                            <a:schemeClr val="tx1"/>
                          </a:solidFill>
                          <a:effectLst/>
                          <a:latin typeface="+mn-lt"/>
                          <a:ea typeface="+mn-ea"/>
                          <a:cs typeface="Times New Roman" panose="02020603050405020304" pitchFamily="18" charset="0"/>
                        </a:rPr>
                        <a:t>16</a:t>
                      </a:r>
                      <a:r>
                        <a:rPr lang="ja-JP" altLang="en-US" sz="1200" kern="100" dirty="0">
                          <a:solidFill>
                            <a:schemeClr val="tx1"/>
                          </a:solidFill>
                          <a:effectLst/>
                          <a:latin typeface="+mn-lt"/>
                          <a:ea typeface="+mn-ea"/>
                          <a:cs typeface="Times New Roman" panose="02020603050405020304" pitchFamily="18" charset="0"/>
                        </a:rPr>
                        <a:t>年の事業期間で一気呵成に解消するため、配水管更新事業に水道施設運営権を活用した</a:t>
                      </a:r>
                      <a:r>
                        <a:rPr lang="en-US" altLang="ja-JP" sz="1200" kern="100" dirty="0">
                          <a:solidFill>
                            <a:schemeClr val="tx1"/>
                          </a:solidFill>
                          <a:effectLst/>
                          <a:latin typeface="+mn-lt"/>
                          <a:ea typeface="+mn-ea"/>
                          <a:cs typeface="Times New Roman" panose="02020603050405020304" pitchFamily="18" charset="0"/>
                        </a:rPr>
                        <a:t>PFI</a:t>
                      </a:r>
                      <a:r>
                        <a:rPr lang="ja-JP" altLang="en-US" sz="1200" kern="100" dirty="0">
                          <a:solidFill>
                            <a:schemeClr val="tx1"/>
                          </a:solidFill>
                          <a:effectLst/>
                          <a:latin typeface="+mn-lt"/>
                          <a:ea typeface="+mn-ea"/>
                          <a:cs typeface="Times New Roman" panose="02020603050405020304" pitchFamily="18" charset="0"/>
                        </a:rPr>
                        <a:t>管路更新事業の実施をめざし、</a:t>
                      </a:r>
                      <a:r>
                        <a:rPr lang="en-US" altLang="ja-JP" sz="1200" kern="100" dirty="0">
                          <a:solidFill>
                            <a:schemeClr val="tx1"/>
                          </a:solidFill>
                          <a:effectLst/>
                          <a:latin typeface="+mn-lt"/>
                          <a:ea typeface="+mn-ea"/>
                          <a:cs typeface="Times New Roman" panose="02020603050405020304" pitchFamily="18" charset="0"/>
                        </a:rPr>
                        <a:t>2020</a:t>
                      </a:r>
                      <a:r>
                        <a:rPr lang="ja-JP" altLang="en-US" sz="1200" kern="100" dirty="0">
                          <a:solidFill>
                            <a:schemeClr val="tx1"/>
                          </a:solidFill>
                          <a:effectLst/>
                          <a:latin typeface="+mn-lt"/>
                          <a:ea typeface="+mn-ea"/>
                          <a:cs typeface="Times New Roman" panose="02020603050405020304" pitchFamily="18" charset="0"/>
                        </a:rPr>
                        <a:t>年</a:t>
                      </a:r>
                      <a:r>
                        <a:rPr lang="en-US" altLang="ja-JP" sz="1200" kern="100" dirty="0">
                          <a:solidFill>
                            <a:schemeClr val="tx1"/>
                          </a:solidFill>
                          <a:effectLst/>
                          <a:latin typeface="+mn-lt"/>
                          <a:ea typeface="+mn-ea"/>
                          <a:cs typeface="Times New Roman" panose="02020603050405020304" pitchFamily="18" charset="0"/>
                        </a:rPr>
                        <a:t>10</a:t>
                      </a:r>
                      <a:r>
                        <a:rPr lang="ja-JP" altLang="en-US" sz="1200" kern="100" dirty="0">
                          <a:solidFill>
                            <a:schemeClr val="tx1"/>
                          </a:solidFill>
                          <a:effectLst/>
                          <a:latin typeface="+mn-lt"/>
                          <a:ea typeface="+mn-ea"/>
                          <a:cs typeface="Times New Roman" panose="02020603050405020304" pitchFamily="18" charset="0"/>
                        </a:rPr>
                        <a:t>月から公募を開始したが、コンセッションとして事業者が負担する施工条件の不確実性によるコスト増の影響を正確に把握できない等の理由により、</a:t>
                      </a:r>
                      <a:r>
                        <a:rPr lang="en-US" altLang="ja-JP" sz="1200" kern="100" dirty="0">
                          <a:solidFill>
                            <a:schemeClr val="tx1"/>
                          </a:solidFill>
                          <a:effectLst/>
                          <a:latin typeface="+mn-lt"/>
                          <a:ea typeface="+mn-ea"/>
                          <a:cs typeface="Times New Roman" panose="02020603050405020304" pitchFamily="18" charset="0"/>
                        </a:rPr>
                        <a:t>2021</a:t>
                      </a:r>
                      <a:r>
                        <a:rPr lang="ja-JP" altLang="en-US" sz="1200" kern="100" dirty="0">
                          <a:solidFill>
                            <a:schemeClr val="tx1"/>
                          </a:solidFill>
                          <a:effectLst/>
                          <a:latin typeface="+mn-lt"/>
                          <a:ea typeface="+mn-ea"/>
                          <a:cs typeface="Times New Roman" panose="02020603050405020304" pitchFamily="18" charset="0"/>
                        </a:rPr>
                        <a:t>年９月に全ての応募者が辞退した。</a:t>
                      </a:r>
                      <a:endParaRPr lang="en-US" altLang="ja-JP" sz="1200" kern="100" dirty="0">
                        <a:solidFill>
                          <a:schemeClr val="tx1"/>
                        </a:solidFill>
                        <a:effectLst/>
                        <a:latin typeface="+mn-lt"/>
                        <a:ea typeface="+mn-ea"/>
                        <a:cs typeface="Times New Roman" panose="02020603050405020304" pitchFamily="18" charset="0"/>
                      </a:endParaRPr>
                    </a:p>
                    <a:p>
                      <a:pPr marL="72000" indent="-457200" algn="l">
                        <a:lnSpc>
                          <a:spcPts val="1200"/>
                        </a:lnSpc>
                        <a:spcBef>
                          <a:spcPts val="240"/>
                        </a:spcBef>
                        <a:spcAft>
                          <a:spcPts val="240"/>
                        </a:spcAft>
                      </a:pPr>
                      <a:r>
                        <a:rPr lang="ja-JP" altLang="en-US" sz="1200" kern="100" dirty="0">
                          <a:solidFill>
                            <a:schemeClr val="tx1"/>
                          </a:solidFill>
                          <a:effectLst/>
                          <a:latin typeface="+mn-lt"/>
                          <a:ea typeface="+mn-ea"/>
                          <a:cs typeface="Times New Roman" panose="02020603050405020304" pitchFamily="18" charset="0"/>
                        </a:rPr>
                        <a:t>・</a:t>
                      </a:r>
                      <a:r>
                        <a:rPr lang="en-US" altLang="ja-JP" sz="1200" kern="100" dirty="0">
                          <a:solidFill>
                            <a:schemeClr val="tx1"/>
                          </a:solidFill>
                          <a:effectLst/>
                          <a:latin typeface="+mn-lt"/>
                          <a:ea typeface="+mn-ea"/>
                          <a:cs typeface="Times New Roman" panose="02020603050405020304" pitchFamily="18" charset="0"/>
                        </a:rPr>
                        <a:t>PFI</a:t>
                      </a:r>
                      <a:r>
                        <a:rPr lang="ja-JP" altLang="en-US" sz="1200" kern="100" dirty="0">
                          <a:solidFill>
                            <a:schemeClr val="tx1"/>
                          </a:solidFill>
                          <a:effectLst/>
                          <a:latin typeface="+mn-lt"/>
                          <a:ea typeface="+mn-ea"/>
                          <a:cs typeface="Times New Roman" panose="02020603050405020304" pitchFamily="18" charset="0"/>
                        </a:rPr>
                        <a:t>管路更新事業の事業規模で、施工条件の不確実性による事業費増加リスクを市が負担することは、将来の経営に大きな影響を与える懸念があることから、再公募を断念した。</a:t>
                      </a:r>
                      <a:endParaRPr lang="en-US" altLang="ja-JP" sz="1200" kern="100" dirty="0">
                        <a:solidFill>
                          <a:schemeClr val="tx1"/>
                        </a:solidFill>
                        <a:effectLst/>
                        <a:latin typeface="+mn-lt"/>
                        <a:ea typeface="+mn-ea"/>
                        <a:cs typeface="Times New Roman" panose="02020603050405020304" pitchFamily="18" charset="0"/>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72000" indent="-457200" algn="l">
                        <a:lnSpc>
                          <a:spcPts val="1200"/>
                        </a:lnSpc>
                        <a:spcBef>
                          <a:spcPts val="240"/>
                        </a:spcBef>
                        <a:spcAft>
                          <a:spcPts val="240"/>
                        </a:spcAft>
                      </a:pPr>
                      <a:endParaRPr lang="en-US" altLang="ja-JP" sz="1200" kern="100" dirty="0">
                        <a:solidFill>
                          <a:schemeClr val="tx1"/>
                        </a:solidFill>
                        <a:effectLst/>
                        <a:latin typeface="+mn-lt"/>
                        <a:ea typeface="+mn-ea"/>
                        <a:cs typeface="Times New Roman" panose="02020603050405020304" pitchFamily="18" charset="0"/>
                      </a:endParaRPr>
                    </a:p>
                    <a:p>
                      <a:pPr marL="72000" indent="-457200" algn="l">
                        <a:lnSpc>
                          <a:spcPts val="1200"/>
                        </a:lnSpc>
                        <a:spcBef>
                          <a:spcPts val="240"/>
                        </a:spcBef>
                        <a:spcAft>
                          <a:spcPts val="240"/>
                        </a:spcAft>
                      </a:pPr>
                      <a:r>
                        <a:rPr lang="ja-JP" altLang="en-US" sz="1200" kern="100" dirty="0">
                          <a:solidFill>
                            <a:schemeClr val="tx1"/>
                          </a:solidFill>
                          <a:effectLst/>
                          <a:latin typeface="+mn-lt"/>
                          <a:ea typeface="+mn-ea"/>
                          <a:cs typeface="Times New Roman" panose="02020603050405020304" pitchFamily="18" charset="0"/>
                        </a:rPr>
                        <a:t>＜段階的な管路の耐震整備＞</a:t>
                      </a:r>
                      <a:endParaRPr lang="en-US" altLang="ja-JP" sz="1200" kern="100" dirty="0">
                        <a:solidFill>
                          <a:schemeClr val="tx1"/>
                        </a:solidFill>
                        <a:effectLst/>
                        <a:latin typeface="+mn-lt"/>
                        <a:ea typeface="+mn-ea"/>
                        <a:cs typeface="Times New Roman" panose="02020603050405020304" pitchFamily="18" charset="0"/>
                      </a:endParaRPr>
                    </a:p>
                    <a:p>
                      <a:pPr marL="72000" marR="0" lvl="0" indent="-457200" algn="l" defTabSz="914400" rtl="0" eaLnBrk="1" fontAlgn="auto" latinLnBrk="0" hangingPunct="1">
                        <a:lnSpc>
                          <a:spcPts val="1200"/>
                        </a:lnSpc>
                        <a:spcBef>
                          <a:spcPts val="240"/>
                        </a:spcBef>
                        <a:spcAft>
                          <a:spcPts val="240"/>
                        </a:spcAft>
                        <a:buClrTx/>
                        <a:buSzTx/>
                        <a:buFontTx/>
                        <a:buNone/>
                        <a:tabLst/>
                        <a:defRPr/>
                      </a:pPr>
                      <a:r>
                        <a:rPr lang="ja-JP" altLang="en-US" sz="1200" kern="100" dirty="0">
                          <a:solidFill>
                            <a:schemeClr val="tx1"/>
                          </a:solidFill>
                          <a:effectLst/>
                          <a:latin typeface="+mn-lt"/>
                          <a:ea typeface="+mn-ea"/>
                          <a:cs typeface="Times New Roman" panose="02020603050405020304" pitchFamily="18" charset="0"/>
                        </a:rPr>
                        <a:t>・</a:t>
                      </a:r>
                      <a:r>
                        <a:rPr lang="en-US" altLang="ja-JP" sz="1200" kern="100" dirty="0">
                          <a:solidFill>
                            <a:schemeClr val="tx1"/>
                          </a:solidFill>
                          <a:effectLst/>
                          <a:latin typeface="+mn-lt"/>
                          <a:ea typeface="+mn-ea"/>
                          <a:cs typeface="Times New Roman" panose="02020603050405020304" pitchFamily="18" charset="0"/>
                        </a:rPr>
                        <a:t>PFI</a:t>
                      </a:r>
                      <a:r>
                        <a:rPr lang="ja-JP" altLang="en-US" sz="1200" kern="100" dirty="0">
                          <a:solidFill>
                            <a:schemeClr val="tx1"/>
                          </a:solidFill>
                          <a:effectLst/>
                          <a:latin typeface="+mn-lt"/>
                          <a:ea typeface="+mn-ea"/>
                          <a:cs typeface="Times New Roman" panose="02020603050405020304" pitchFamily="18" charset="0"/>
                        </a:rPr>
                        <a:t>管路更新事業の公募終了を受けて、管路の耐震整備を段階的に進めることとし、まずは切迫性が指摘される南海トラフ巨大地震対策を優先し、同地震発生時に広域断水が回避できる状態をめざす。</a:t>
                      </a:r>
                      <a:endParaRPr lang="en-US" altLang="ja-JP" sz="1200" kern="100" dirty="0">
                        <a:solidFill>
                          <a:schemeClr val="tx1"/>
                        </a:solidFill>
                        <a:effectLst/>
                        <a:latin typeface="+mn-lt"/>
                        <a:ea typeface="+mn-ea"/>
                        <a:cs typeface="Times New Roman" panose="02020603050405020304" pitchFamily="18" charset="0"/>
                      </a:endParaRPr>
                    </a:p>
                    <a:p>
                      <a:pPr marL="72000" marR="0" lvl="0" indent="-457200" algn="l" defTabSz="914400" rtl="0" eaLnBrk="1" fontAlgn="auto" latinLnBrk="0" hangingPunct="1">
                        <a:lnSpc>
                          <a:spcPts val="1200"/>
                        </a:lnSpc>
                        <a:spcBef>
                          <a:spcPts val="240"/>
                        </a:spcBef>
                        <a:spcAft>
                          <a:spcPts val="240"/>
                        </a:spcAft>
                        <a:buClrTx/>
                        <a:buSzTx/>
                        <a:buFontTx/>
                        <a:buNone/>
                        <a:tabLst/>
                        <a:defRPr/>
                      </a:pPr>
                      <a:r>
                        <a:rPr lang="ja-JP" altLang="en-US" sz="1200" kern="100" dirty="0">
                          <a:solidFill>
                            <a:schemeClr val="tx1"/>
                          </a:solidFill>
                          <a:effectLst/>
                          <a:latin typeface="+mn-lt"/>
                          <a:ea typeface="+mn-ea"/>
                          <a:cs typeface="Times New Roman" panose="02020603050405020304" pitchFamily="18" charset="0"/>
                        </a:rPr>
                        <a:t>・具体的には、市内に</a:t>
                      </a:r>
                      <a:r>
                        <a:rPr lang="en-US" altLang="ja-JP" sz="1200" kern="100" dirty="0">
                          <a:solidFill>
                            <a:schemeClr val="tx1"/>
                          </a:solidFill>
                          <a:effectLst/>
                          <a:latin typeface="+mn-lt"/>
                          <a:ea typeface="+mn-ea"/>
                          <a:cs typeface="Times New Roman" panose="02020603050405020304" pitchFamily="18" charset="0"/>
                        </a:rPr>
                        <a:t>12</a:t>
                      </a:r>
                      <a:r>
                        <a:rPr lang="ja-JP" altLang="en-US" sz="1200" kern="100" dirty="0">
                          <a:solidFill>
                            <a:schemeClr val="tx1"/>
                          </a:solidFill>
                          <a:effectLst/>
                          <a:latin typeface="+mn-lt"/>
                          <a:ea typeface="+mn-ea"/>
                          <a:cs typeface="Times New Roman" panose="02020603050405020304" pitchFamily="18" charset="0"/>
                        </a:rPr>
                        <a:t>ある１次配水ブロックにおける全域断水の発生回避のために、基幹管路のうちの配水本管（鋳鉄管）や送水管の一部を耐震管に更新する。</a:t>
                      </a:r>
                      <a:endParaRPr lang="en-US" altLang="ja-JP" sz="1200" kern="100" dirty="0">
                        <a:solidFill>
                          <a:schemeClr val="tx1"/>
                        </a:solidFill>
                        <a:effectLst/>
                        <a:latin typeface="+mn-lt"/>
                        <a:ea typeface="+mn-ea"/>
                        <a:cs typeface="Times New Roman" panose="02020603050405020304" pitchFamily="18" charset="0"/>
                      </a:endParaRPr>
                    </a:p>
                    <a:p>
                      <a:pPr marL="72000" marR="0" lvl="0" indent="-457200" algn="l" defTabSz="914400" rtl="0" eaLnBrk="1" fontAlgn="auto" latinLnBrk="0" hangingPunct="1">
                        <a:lnSpc>
                          <a:spcPts val="1200"/>
                        </a:lnSpc>
                        <a:spcBef>
                          <a:spcPts val="240"/>
                        </a:spcBef>
                        <a:spcAft>
                          <a:spcPts val="240"/>
                        </a:spcAft>
                        <a:buClrTx/>
                        <a:buSzTx/>
                        <a:buFontTx/>
                        <a:buNone/>
                        <a:tabLst/>
                        <a:defRPr/>
                      </a:pPr>
                      <a:r>
                        <a:rPr lang="ja-JP" altLang="en-US" sz="1200" kern="100" dirty="0">
                          <a:solidFill>
                            <a:schemeClr val="tx1"/>
                          </a:solidFill>
                          <a:effectLst/>
                          <a:latin typeface="+mn-lt"/>
                          <a:ea typeface="+mn-ea"/>
                          <a:cs typeface="Times New Roman" panose="02020603050405020304" pitchFamily="18" charset="0"/>
                        </a:rPr>
                        <a:t>・南海トラフ巨大地震対策完了後は、引き続き、次に急がれる上町断層帯地震時の広域断水回避に向け、その対策の要となる大淀送水管の耐震管への更新に着手する。</a:t>
                      </a:r>
                      <a:endParaRPr lang="en-US" altLang="ja-JP" sz="1200" kern="100" dirty="0">
                        <a:solidFill>
                          <a:schemeClr val="tx1"/>
                        </a:solidFill>
                        <a:effectLst/>
                        <a:latin typeface="+mn-lt"/>
                        <a:ea typeface="+mn-ea"/>
                        <a:cs typeface="Times New Roman" panose="02020603050405020304" pitchFamily="18" charset="0"/>
                      </a:endParaRPr>
                    </a:p>
                    <a:p>
                      <a:pPr marL="72000" indent="-457200" algn="l">
                        <a:lnSpc>
                          <a:spcPts val="1200"/>
                        </a:lnSpc>
                        <a:spcBef>
                          <a:spcPts val="240"/>
                        </a:spcBef>
                        <a:spcAft>
                          <a:spcPts val="240"/>
                        </a:spcAft>
                      </a:pPr>
                      <a:endParaRPr lang="en-US" altLang="ja-JP" sz="1200" kern="100" dirty="0">
                        <a:solidFill>
                          <a:schemeClr val="tx1"/>
                        </a:solidFill>
                        <a:effectLst/>
                        <a:latin typeface="+mn-lt"/>
                        <a:ea typeface="+mn-ea"/>
                        <a:cs typeface="Times New Roman" panose="02020603050405020304" pitchFamily="18" charset="0"/>
                      </a:endParaRPr>
                    </a:p>
                    <a:p>
                      <a:pPr marL="72000" indent="-457200" algn="l">
                        <a:lnSpc>
                          <a:spcPts val="1200"/>
                        </a:lnSpc>
                        <a:spcBef>
                          <a:spcPts val="240"/>
                        </a:spcBef>
                        <a:spcAft>
                          <a:spcPts val="240"/>
                        </a:spcAft>
                      </a:pPr>
                      <a:r>
                        <a:rPr lang="ja-JP" altLang="en-US" sz="1200" kern="100" dirty="0">
                          <a:solidFill>
                            <a:schemeClr val="tx1"/>
                          </a:solidFill>
                          <a:effectLst/>
                          <a:latin typeface="+mn-lt"/>
                          <a:ea typeface="+mn-ea"/>
                          <a:cs typeface="Times New Roman" panose="02020603050405020304" pitchFamily="18" charset="0"/>
                        </a:rPr>
                        <a:t>＜官民連携による更新のペースアップ＞</a:t>
                      </a:r>
                      <a:endParaRPr lang="en-US" altLang="ja-JP" sz="1200" kern="100" dirty="0">
                        <a:solidFill>
                          <a:schemeClr val="tx1"/>
                        </a:solidFill>
                        <a:effectLst/>
                        <a:latin typeface="+mn-lt"/>
                        <a:ea typeface="+mn-ea"/>
                        <a:cs typeface="Times New Roman" panose="02020603050405020304" pitchFamily="18" charset="0"/>
                      </a:endParaRPr>
                    </a:p>
                    <a:p>
                      <a:pPr marL="72000" indent="-457200" algn="l">
                        <a:lnSpc>
                          <a:spcPts val="1200"/>
                        </a:lnSpc>
                        <a:spcBef>
                          <a:spcPts val="240"/>
                        </a:spcBef>
                        <a:spcAft>
                          <a:spcPts val="240"/>
                        </a:spcAft>
                      </a:pPr>
                      <a:r>
                        <a:rPr lang="ja-JP" altLang="en-US" sz="1200" kern="100" dirty="0">
                          <a:solidFill>
                            <a:schemeClr val="tx1"/>
                          </a:solidFill>
                          <a:effectLst/>
                          <a:latin typeface="+mn-lt"/>
                          <a:ea typeface="+mn-ea"/>
                          <a:cs typeface="Times New Roman" panose="02020603050405020304" pitchFamily="18" charset="0"/>
                        </a:rPr>
                        <a:t>・官民連携手法を活用して管路更新のペースアップを図ることによって、可能な限り早期に南海トラフ巨大地震発生時に広域断水が回避できる状態を実現する。</a:t>
                      </a:r>
                      <a:endParaRPr lang="en-US" altLang="ja-JP" sz="1200" kern="100" dirty="0">
                        <a:solidFill>
                          <a:schemeClr val="tx1"/>
                        </a:solidFill>
                        <a:effectLst/>
                        <a:latin typeface="+mn-lt"/>
                        <a:ea typeface="+mn-ea"/>
                        <a:cs typeface="Times New Roman" panose="02020603050405020304" pitchFamily="18" charset="0"/>
                      </a:endParaRPr>
                    </a:p>
                  </a:txBody>
                  <a:tcPr marL="68580" marR="68580" marT="0" marB="0">
                    <a:lnL w="12700" cap="flat" cmpd="sng" algn="ctr">
                      <a:solidFill>
                        <a:schemeClr val="tx1"/>
                      </a:solidFill>
                      <a:prstDash val="sysDash"/>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72000" indent="-457200" algn="l">
                        <a:lnSpc>
                          <a:spcPts val="1200"/>
                        </a:lnSpc>
                        <a:spcBef>
                          <a:spcPts val="240"/>
                        </a:spcBef>
                        <a:spcAft>
                          <a:spcPts val="240"/>
                        </a:spcAft>
                      </a:pPr>
                      <a:endParaRPr lang="en-US" altLang="ja-JP" sz="1200" kern="100" dirty="0">
                        <a:solidFill>
                          <a:schemeClr val="tx1"/>
                        </a:solidFill>
                        <a:effectLst/>
                        <a:latin typeface="+mn-lt"/>
                        <a:ea typeface="+mn-ea"/>
                        <a:cs typeface="Times New Roman" panose="02020603050405020304" pitchFamily="18" charset="0"/>
                      </a:endParaRPr>
                    </a:p>
                    <a:p>
                      <a:pPr marL="72000" indent="-457200" algn="l">
                        <a:lnSpc>
                          <a:spcPts val="1200"/>
                        </a:lnSpc>
                        <a:spcBef>
                          <a:spcPts val="240"/>
                        </a:spcBef>
                        <a:spcAft>
                          <a:spcPts val="240"/>
                        </a:spcAft>
                      </a:pPr>
                      <a:r>
                        <a:rPr lang="ja-JP" altLang="en-US" sz="1200" kern="100" dirty="0">
                          <a:solidFill>
                            <a:schemeClr val="tx1"/>
                          </a:solidFill>
                          <a:effectLst/>
                          <a:latin typeface="+mn-lt"/>
                          <a:ea typeface="+mn-ea"/>
                          <a:cs typeface="Times New Roman" panose="02020603050405020304" pitchFamily="18" charset="0"/>
                        </a:rPr>
                        <a:t>＜基幹管路耐震化</a:t>
                      </a:r>
                      <a:r>
                        <a:rPr lang="en-US" altLang="ja-JP" sz="1200" kern="100" dirty="0">
                          <a:solidFill>
                            <a:schemeClr val="tx1"/>
                          </a:solidFill>
                          <a:effectLst/>
                          <a:latin typeface="+mn-lt"/>
                          <a:ea typeface="+mn-ea"/>
                          <a:cs typeface="Times New Roman" panose="02020603050405020304" pitchFamily="18" charset="0"/>
                        </a:rPr>
                        <a:t>PFI</a:t>
                      </a:r>
                      <a:r>
                        <a:rPr lang="ja-JP" altLang="en-US" sz="1200" kern="100" dirty="0">
                          <a:solidFill>
                            <a:schemeClr val="tx1"/>
                          </a:solidFill>
                          <a:effectLst/>
                          <a:latin typeface="+mn-lt"/>
                          <a:ea typeface="+mn-ea"/>
                          <a:cs typeface="Times New Roman" panose="02020603050405020304" pitchFamily="18" charset="0"/>
                        </a:rPr>
                        <a:t>事業＞</a:t>
                      </a:r>
                      <a:endParaRPr lang="en-US" altLang="ja-JP" sz="1200" kern="100" dirty="0">
                        <a:solidFill>
                          <a:schemeClr val="tx1"/>
                        </a:solidFill>
                        <a:effectLst/>
                        <a:latin typeface="+mn-lt"/>
                        <a:ea typeface="+mn-ea"/>
                        <a:cs typeface="Times New Roman" panose="02020603050405020304" pitchFamily="18" charset="0"/>
                      </a:endParaRPr>
                    </a:p>
                    <a:p>
                      <a:pPr marL="72000" indent="-457200" algn="l">
                        <a:lnSpc>
                          <a:spcPts val="1200"/>
                        </a:lnSpc>
                        <a:spcBef>
                          <a:spcPts val="240"/>
                        </a:spcBef>
                        <a:spcAft>
                          <a:spcPts val="240"/>
                        </a:spcAft>
                      </a:pPr>
                      <a:r>
                        <a:rPr lang="ja-JP" altLang="en-US" sz="1200" kern="100" dirty="0">
                          <a:solidFill>
                            <a:schemeClr val="tx1"/>
                          </a:solidFill>
                          <a:effectLst/>
                          <a:latin typeface="+mn-lt"/>
                          <a:ea typeface="+mn-ea"/>
                          <a:cs typeface="Times New Roman" panose="02020603050405020304" pitchFamily="18" charset="0"/>
                        </a:rPr>
                        <a:t>･</a:t>
                      </a:r>
                      <a:r>
                        <a:rPr kumimoji="1" lang="ja-JP" altLang="en-US" sz="1200" b="0" i="0" u="none" strike="noStrike" kern="100" cap="none" spc="0" normalizeH="0" baseline="0" noProof="0" dirty="0">
                          <a:ln>
                            <a:noFill/>
                          </a:ln>
                          <a:solidFill>
                            <a:schemeClr val="tx1"/>
                          </a:solidFill>
                          <a:effectLst/>
                          <a:uLnTx/>
                          <a:uFillTx/>
                          <a:latin typeface="+mn-lt"/>
                          <a:ea typeface="+mn-ea"/>
                          <a:cs typeface="Times New Roman" panose="02020603050405020304" pitchFamily="18" charset="0"/>
                        </a:rPr>
                        <a:t>南海トラフ巨大地震発生時の広域断水を回避するための路線及びこれらと同時に施工することで効率的な更新が図れる路線を対象として</a:t>
                      </a:r>
                      <a:r>
                        <a:rPr lang="ja-JP" altLang="en-US" sz="1200" kern="100" dirty="0" err="1">
                          <a:solidFill>
                            <a:schemeClr val="tx1"/>
                          </a:solidFill>
                          <a:effectLst/>
                          <a:latin typeface="+mn-lt"/>
                          <a:ea typeface="+mn-ea"/>
                          <a:cs typeface="Times New Roman" panose="02020603050405020304" pitchFamily="18" charset="0"/>
                        </a:rPr>
                        <a:t>、</a:t>
                      </a:r>
                      <a:r>
                        <a:rPr lang="en-US" altLang="ja-JP" sz="1200" kern="100" dirty="0">
                          <a:solidFill>
                            <a:schemeClr val="tx1"/>
                          </a:solidFill>
                          <a:effectLst/>
                          <a:latin typeface="+mn-lt"/>
                          <a:ea typeface="+mn-ea"/>
                          <a:cs typeface="Times New Roman" panose="02020603050405020304" pitchFamily="18" charset="0"/>
                        </a:rPr>
                        <a:t>PFI</a:t>
                      </a:r>
                      <a:r>
                        <a:rPr lang="ja-JP" altLang="en-US" sz="1200" kern="100" dirty="0">
                          <a:solidFill>
                            <a:schemeClr val="tx1"/>
                          </a:solidFill>
                          <a:effectLst/>
                          <a:latin typeface="+mn-lt"/>
                          <a:ea typeface="+mn-ea"/>
                          <a:cs typeface="Times New Roman" panose="02020603050405020304" pitchFamily="18" charset="0"/>
                        </a:rPr>
                        <a:t>手法を活用し、計画・運営・設計・施工業務を一括して民間事業者に委ね、その技術力と創意工夫を最大限発揮させることにより、従来の公共発注の手法よりも更新ペースをアップさせる「基幹管路耐震化</a:t>
                      </a:r>
                      <a:r>
                        <a:rPr lang="en-US" altLang="ja-JP" sz="1200" kern="100" dirty="0">
                          <a:solidFill>
                            <a:schemeClr val="tx1"/>
                          </a:solidFill>
                          <a:effectLst/>
                          <a:latin typeface="+mn-lt"/>
                          <a:ea typeface="+mn-ea"/>
                          <a:cs typeface="Times New Roman" panose="02020603050405020304" pitchFamily="18" charset="0"/>
                        </a:rPr>
                        <a:t>PFI</a:t>
                      </a:r>
                      <a:r>
                        <a:rPr lang="ja-JP" altLang="en-US" sz="1200" kern="100" dirty="0">
                          <a:solidFill>
                            <a:schemeClr val="tx1"/>
                          </a:solidFill>
                          <a:effectLst/>
                          <a:latin typeface="+mn-lt"/>
                          <a:ea typeface="+mn-ea"/>
                          <a:cs typeface="Times New Roman" panose="02020603050405020304" pitchFamily="18" charset="0"/>
                        </a:rPr>
                        <a:t>事業」の実施をめざす。</a:t>
                      </a:r>
                      <a:endParaRPr lang="en-US" altLang="ja-JP" sz="1200" kern="100" dirty="0">
                        <a:solidFill>
                          <a:schemeClr val="tx1"/>
                        </a:solidFill>
                        <a:effectLst/>
                        <a:latin typeface="+mn-lt"/>
                        <a:ea typeface="+mn-ea"/>
                        <a:cs typeface="Times New Roman" panose="02020603050405020304" pitchFamily="18" charset="0"/>
                      </a:endParaRPr>
                    </a:p>
                  </a:txBody>
                  <a:tcPr marL="68580" marR="68580" marT="0" marB="0">
                    <a:lnL w="12700" cap="flat" cmpd="sng" algn="ctr">
                      <a:solidFill>
                        <a:schemeClr val="tx1"/>
                      </a:solidFill>
                      <a:prstDash val="sysDash"/>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72000" indent="-457200" algn="l">
                        <a:lnSpc>
                          <a:spcPts val="1200"/>
                        </a:lnSpc>
                        <a:spcBef>
                          <a:spcPts val="240"/>
                        </a:spcBef>
                        <a:spcAft>
                          <a:spcPts val="240"/>
                        </a:spcAft>
                      </a:pPr>
                      <a:endParaRPr lang="en-US" altLang="ja-JP" sz="1200" kern="100" dirty="0">
                        <a:solidFill>
                          <a:schemeClr val="tx1"/>
                        </a:solidFill>
                        <a:effectLst/>
                        <a:latin typeface="+mn-lt"/>
                        <a:ea typeface="+mn-ea"/>
                        <a:cs typeface="Times New Roman" panose="02020603050405020304" pitchFamily="18" charset="0"/>
                      </a:endParaRPr>
                    </a:p>
                    <a:p>
                      <a:pPr marL="72000" indent="-457200" algn="l">
                        <a:lnSpc>
                          <a:spcPts val="1200"/>
                        </a:lnSpc>
                        <a:spcBef>
                          <a:spcPts val="240"/>
                        </a:spcBef>
                        <a:spcAft>
                          <a:spcPts val="240"/>
                        </a:spcAft>
                      </a:pPr>
                      <a:r>
                        <a:rPr lang="ja-JP" altLang="en-US" sz="1200" kern="100" dirty="0">
                          <a:solidFill>
                            <a:schemeClr val="tx1"/>
                          </a:solidFill>
                          <a:effectLst/>
                          <a:latin typeface="+mn-lt"/>
                          <a:ea typeface="+mn-ea"/>
                          <a:cs typeface="Times New Roman" panose="02020603050405020304" pitchFamily="18" charset="0"/>
                        </a:rPr>
                        <a:t>＜事業実施効果＞</a:t>
                      </a:r>
                      <a:endParaRPr lang="en-US" altLang="ja-JP" sz="1200" kern="100" dirty="0">
                        <a:solidFill>
                          <a:schemeClr val="tx1"/>
                        </a:solidFill>
                        <a:effectLst/>
                        <a:latin typeface="+mn-lt"/>
                        <a:ea typeface="+mn-ea"/>
                        <a:cs typeface="Times New Roman" panose="02020603050405020304" pitchFamily="18" charset="0"/>
                      </a:endParaRPr>
                    </a:p>
                    <a:p>
                      <a:pPr marL="72000" indent="-457200" algn="l">
                        <a:lnSpc>
                          <a:spcPts val="1200"/>
                        </a:lnSpc>
                        <a:spcBef>
                          <a:spcPts val="240"/>
                        </a:spcBef>
                        <a:spcAft>
                          <a:spcPts val="240"/>
                        </a:spcAft>
                      </a:pPr>
                      <a:r>
                        <a:rPr lang="ja-JP" altLang="en-US" sz="1200" kern="100" dirty="0">
                          <a:solidFill>
                            <a:schemeClr val="tx1"/>
                          </a:solidFill>
                          <a:effectLst/>
                          <a:latin typeface="+mn-lt"/>
                          <a:ea typeface="+mn-ea"/>
                          <a:cs typeface="Times New Roman" panose="02020603050405020304" pitchFamily="18" charset="0"/>
                        </a:rPr>
                        <a:t>○南海トラフ巨大地震発生時の広域断水回避の早期実現</a:t>
                      </a:r>
                      <a:endParaRPr lang="en-US" altLang="ja-JP" sz="1200" kern="100" dirty="0">
                        <a:solidFill>
                          <a:schemeClr val="tx1"/>
                        </a:solidFill>
                        <a:effectLst/>
                        <a:latin typeface="+mn-lt"/>
                        <a:ea typeface="+mn-ea"/>
                        <a:cs typeface="Times New Roman" panose="02020603050405020304" pitchFamily="18" charset="0"/>
                      </a:endParaRPr>
                    </a:p>
                    <a:p>
                      <a:pPr marL="72000" indent="-457200" algn="l">
                        <a:lnSpc>
                          <a:spcPts val="1200"/>
                        </a:lnSpc>
                        <a:spcBef>
                          <a:spcPts val="240"/>
                        </a:spcBef>
                        <a:spcAft>
                          <a:spcPts val="240"/>
                        </a:spcAft>
                      </a:pPr>
                      <a:r>
                        <a:rPr lang="ja-JP" altLang="en-US" sz="1200" kern="100" dirty="0">
                          <a:solidFill>
                            <a:schemeClr val="tx1"/>
                          </a:solidFill>
                          <a:effectLst/>
                          <a:latin typeface="+mn-lt"/>
                          <a:ea typeface="+mn-ea"/>
                          <a:cs typeface="Times New Roman" panose="02020603050405020304" pitchFamily="18" charset="0"/>
                        </a:rPr>
                        <a:t>・南海トラフ巨大地震に対する耐震性を有する基幹管路による市内に</a:t>
                      </a:r>
                      <a:r>
                        <a:rPr lang="en-US" altLang="ja-JP" sz="1200" kern="100" dirty="0">
                          <a:solidFill>
                            <a:schemeClr val="tx1"/>
                          </a:solidFill>
                          <a:effectLst/>
                          <a:latin typeface="+mn-lt"/>
                          <a:ea typeface="+mn-ea"/>
                          <a:cs typeface="Times New Roman" panose="02020603050405020304" pitchFamily="18" charset="0"/>
                        </a:rPr>
                        <a:t>12</a:t>
                      </a:r>
                      <a:r>
                        <a:rPr lang="ja-JP" altLang="en-US" sz="1200" kern="100" dirty="0">
                          <a:solidFill>
                            <a:schemeClr val="tx1"/>
                          </a:solidFill>
                          <a:effectLst/>
                          <a:latin typeface="+mn-lt"/>
                          <a:ea typeface="+mn-ea"/>
                          <a:cs typeface="Times New Roman" panose="02020603050405020304" pitchFamily="18" charset="0"/>
                        </a:rPr>
                        <a:t>ある１次配水ブロックへの配水路線の構築を、従来の公共発注の手法による場合に比べて５年前倒しとなる令和</a:t>
                      </a:r>
                      <a:r>
                        <a:rPr lang="en-US" altLang="ja-JP" sz="1200" kern="100" dirty="0">
                          <a:solidFill>
                            <a:schemeClr val="tx1"/>
                          </a:solidFill>
                          <a:effectLst/>
                          <a:latin typeface="+mn-lt"/>
                          <a:ea typeface="+mn-ea"/>
                          <a:cs typeface="Times New Roman" panose="02020603050405020304" pitchFamily="18" charset="0"/>
                        </a:rPr>
                        <a:t>13</a:t>
                      </a:r>
                      <a:r>
                        <a:rPr lang="ja-JP" altLang="en-US" sz="1200" kern="100" dirty="0">
                          <a:solidFill>
                            <a:schemeClr val="tx1"/>
                          </a:solidFill>
                          <a:effectLst/>
                          <a:latin typeface="+mn-lt"/>
                          <a:ea typeface="+mn-ea"/>
                          <a:cs typeface="Times New Roman" panose="02020603050405020304" pitchFamily="18" charset="0"/>
                        </a:rPr>
                        <a:t>年度中に実現</a:t>
                      </a:r>
                      <a:endParaRPr lang="en-US" altLang="ja-JP" sz="1200" kern="100" dirty="0">
                        <a:solidFill>
                          <a:schemeClr val="tx1"/>
                        </a:solidFill>
                        <a:effectLst/>
                        <a:latin typeface="+mn-lt"/>
                        <a:ea typeface="+mn-ea"/>
                        <a:cs typeface="Times New Roman" panose="02020603050405020304" pitchFamily="18" charset="0"/>
                      </a:endParaRPr>
                    </a:p>
                    <a:p>
                      <a:pPr marL="72000" indent="-457200" algn="l">
                        <a:lnSpc>
                          <a:spcPts val="1200"/>
                        </a:lnSpc>
                        <a:spcBef>
                          <a:spcPts val="240"/>
                        </a:spcBef>
                        <a:spcAft>
                          <a:spcPts val="240"/>
                        </a:spcAft>
                      </a:pPr>
                      <a:r>
                        <a:rPr lang="ja-JP" altLang="en-US" sz="1200" kern="100" dirty="0">
                          <a:solidFill>
                            <a:schemeClr val="tx1"/>
                          </a:solidFill>
                          <a:effectLst/>
                          <a:latin typeface="+mn-lt"/>
                          <a:ea typeface="+mn-ea"/>
                          <a:cs typeface="Times New Roman" panose="02020603050405020304" pitchFamily="18" charset="0"/>
                        </a:rPr>
                        <a:t>○コストメリット</a:t>
                      </a:r>
                      <a:endParaRPr lang="en-US" altLang="ja-JP" sz="1200" kern="100" dirty="0">
                        <a:solidFill>
                          <a:schemeClr val="tx1"/>
                        </a:solidFill>
                        <a:effectLst/>
                        <a:latin typeface="+mn-lt"/>
                        <a:ea typeface="+mn-ea"/>
                        <a:cs typeface="Times New Roman" panose="02020603050405020304" pitchFamily="18" charset="0"/>
                      </a:endParaRPr>
                    </a:p>
                    <a:p>
                      <a:pPr marL="72000" indent="-457200" algn="l">
                        <a:lnSpc>
                          <a:spcPts val="1200"/>
                        </a:lnSpc>
                        <a:spcBef>
                          <a:spcPts val="240"/>
                        </a:spcBef>
                        <a:spcAft>
                          <a:spcPts val="240"/>
                        </a:spcAft>
                      </a:pPr>
                      <a:r>
                        <a:rPr lang="ja-JP" altLang="en-US" sz="1200" kern="100" dirty="0">
                          <a:solidFill>
                            <a:schemeClr val="tx1"/>
                          </a:solidFill>
                          <a:effectLst/>
                          <a:latin typeface="+mn-lt"/>
                          <a:ea typeface="+mn-ea"/>
                          <a:cs typeface="Times New Roman" panose="02020603050405020304" pitchFamily="18" charset="0"/>
                        </a:rPr>
                        <a:t>・</a:t>
                      </a:r>
                      <a:r>
                        <a:rPr lang="en-US" altLang="ja-JP" sz="1200" kern="100" dirty="0">
                          <a:solidFill>
                            <a:schemeClr val="tx1"/>
                          </a:solidFill>
                          <a:effectLst/>
                          <a:latin typeface="+mn-lt"/>
                          <a:ea typeface="+mn-ea"/>
                          <a:cs typeface="Times New Roman" panose="02020603050405020304" pitchFamily="18" charset="0"/>
                        </a:rPr>
                        <a:t>2023</a:t>
                      </a:r>
                      <a:r>
                        <a:rPr lang="ja-JP" altLang="en-US" sz="1200" kern="100" dirty="0">
                          <a:solidFill>
                            <a:schemeClr val="tx1"/>
                          </a:solidFill>
                          <a:effectLst/>
                          <a:latin typeface="+mn-lt"/>
                          <a:ea typeface="+mn-ea"/>
                          <a:cs typeface="Times New Roman" panose="02020603050405020304" pitchFamily="18" charset="0"/>
                        </a:rPr>
                        <a:t>年１月に</a:t>
                      </a:r>
                      <a:r>
                        <a:rPr lang="en-US" altLang="ja-JP" sz="1200" kern="100" dirty="0">
                          <a:solidFill>
                            <a:schemeClr val="tx1"/>
                          </a:solidFill>
                          <a:effectLst/>
                          <a:latin typeface="+mn-lt"/>
                          <a:ea typeface="+mn-ea"/>
                          <a:cs typeface="Times New Roman" panose="02020603050405020304" pitchFamily="18" charset="0"/>
                        </a:rPr>
                        <a:t>VFM</a:t>
                      </a:r>
                      <a:r>
                        <a:rPr lang="en-US" altLang="ja-JP" sz="1200" kern="100" baseline="30000" dirty="0">
                          <a:solidFill>
                            <a:schemeClr val="tx1"/>
                          </a:solidFill>
                          <a:effectLst/>
                          <a:latin typeface="+mn-lt"/>
                          <a:ea typeface="+mn-ea"/>
                          <a:cs typeface="Times New Roman" panose="02020603050405020304" pitchFamily="18" charset="0"/>
                        </a:rPr>
                        <a:t>※</a:t>
                      </a:r>
                      <a:r>
                        <a:rPr lang="ja-JP" altLang="en-US" sz="1200" kern="100" dirty="0">
                          <a:solidFill>
                            <a:schemeClr val="tx1"/>
                          </a:solidFill>
                          <a:effectLst/>
                          <a:latin typeface="+mn-lt"/>
                          <a:ea typeface="+mn-ea"/>
                          <a:cs typeface="Times New Roman" panose="02020603050405020304" pitchFamily="18" charset="0"/>
                        </a:rPr>
                        <a:t>を公表予定</a:t>
                      </a:r>
                      <a:endParaRPr lang="en-US" altLang="ja-JP" sz="1200" kern="100" dirty="0">
                        <a:solidFill>
                          <a:schemeClr val="tx1"/>
                        </a:solidFill>
                        <a:effectLst/>
                        <a:latin typeface="+mn-lt"/>
                        <a:ea typeface="+mn-ea"/>
                        <a:cs typeface="Times New Roman" panose="02020603050405020304" pitchFamily="18" charset="0"/>
                      </a:endParaRPr>
                    </a:p>
                    <a:p>
                      <a:pPr marL="72000" indent="-457200" algn="l">
                        <a:lnSpc>
                          <a:spcPts val="1200"/>
                        </a:lnSpc>
                        <a:spcBef>
                          <a:spcPts val="240"/>
                        </a:spcBef>
                        <a:spcAft>
                          <a:spcPts val="240"/>
                        </a:spcAft>
                      </a:pPr>
                      <a:endParaRPr lang="en-US" altLang="ja-JP" sz="1000" kern="100" dirty="0">
                        <a:solidFill>
                          <a:schemeClr val="tx1"/>
                        </a:solidFill>
                        <a:effectLst/>
                        <a:latin typeface="+mn-lt"/>
                        <a:ea typeface="+mn-ea"/>
                        <a:cs typeface="Times New Roman" panose="02020603050405020304" pitchFamily="18" charset="0"/>
                      </a:endParaRPr>
                    </a:p>
                    <a:p>
                      <a:pPr marL="72000" indent="-457200" algn="l">
                        <a:lnSpc>
                          <a:spcPts val="1200"/>
                        </a:lnSpc>
                        <a:spcBef>
                          <a:spcPts val="240"/>
                        </a:spcBef>
                        <a:spcAft>
                          <a:spcPts val="240"/>
                        </a:spcAft>
                      </a:pPr>
                      <a:r>
                        <a:rPr lang="en-US" altLang="ja-JP" sz="1000" kern="100" dirty="0">
                          <a:solidFill>
                            <a:schemeClr val="tx1"/>
                          </a:solidFill>
                          <a:effectLst/>
                          <a:latin typeface="+mn-lt"/>
                          <a:ea typeface="+mn-ea"/>
                          <a:cs typeface="Times New Roman" panose="02020603050405020304" pitchFamily="18" charset="0"/>
                        </a:rPr>
                        <a:t>※</a:t>
                      </a:r>
                      <a:r>
                        <a:rPr lang="ja-JP" altLang="en-US" sz="1000" kern="100" dirty="0">
                          <a:solidFill>
                            <a:schemeClr val="tx1"/>
                          </a:solidFill>
                          <a:effectLst/>
                          <a:latin typeface="+mn-lt"/>
                          <a:ea typeface="+mn-ea"/>
                          <a:cs typeface="Times New Roman" panose="02020603050405020304" pitchFamily="18" charset="0"/>
                        </a:rPr>
                        <a:t>ＶＦＭ（</a:t>
                      </a:r>
                      <a:r>
                        <a:rPr lang="en-US" altLang="ja-JP" sz="1000" kern="100" dirty="0">
                          <a:solidFill>
                            <a:schemeClr val="tx1"/>
                          </a:solidFill>
                          <a:effectLst/>
                          <a:latin typeface="+mn-lt"/>
                          <a:ea typeface="+mn-ea"/>
                          <a:cs typeface="Times New Roman" panose="02020603050405020304" pitchFamily="18" charset="0"/>
                        </a:rPr>
                        <a:t>Value For Money</a:t>
                      </a:r>
                      <a:r>
                        <a:rPr lang="ja-JP" altLang="en-US" sz="1000" kern="100" dirty="0" smtClean="0">
                          <a:solidFill>
                            <a:schemeClr val="tx1"/>
                          </a:solidFill>
                          <a:effectLst/>
                          <a:latin typeface="+mn-lt"/>
                          <a:ea typeface="+mn-ea"/>
                          <a:cs typeface="Times New Roman" panose="02020603050405020304" pitchFamily="18" charset="0"/>
                        </a:rPr>
                        <a:t>）</a:t>
                      </a:r>
                      <a:endParaRPr lang="en-US" altLang="ja-JP" sz="1000" kern="100" dirty="0" smtClean="0">
                        <a:solidFill>
                          <a:schemeClr val="tx1"/>
                        </a:solidFill>
                        <a:effectLst/>
                        <a:latin typeface="+mn-lt"/>
                        <a:ea typeface="+mn-ea"/>
                        <a:cs typeface="Times New Roman" panose="02020603050405020304" pitchFamily="18" charset="0"/>
                      </a:endParaRPr>
                    </a:p>
                    <a:p>
                      <a:pPr marL="72000" indent="-457200" algn="l">
                        <a:lnSpc>
                          <a:spcPts val="1200"/>
                        </a:lnSpc>
                        <a:spcBef>
                          <a:spcPts val="240"/>
                        </a:spcBef>
                        <a:spcAft>
                          <a:spcPts val="240"/>
                        </a:spcAft>
                      </a:pPr>
                      <a:r>
                        <a:rPr lang="ja-JP" altLang="en-US" sz="1000" kern="100" dirty="0" smtClean="0">
                          <a:solidFill>
                            <a:schemeClr val="tx1"/>
                          </a:solidFill>
                          <a:effectLst/>
                          <a:latin typeface="+mn-lt"/>
                          <a:ea typeface="+mn-ea"/>
                          <a:cs typeface="Times New Roman" panose="02020603050405020304" pitchFamily="18" charset="0"/>
                        </a:rPr>
                        <a:t>　従来の方式と比べてＰＦＩの方が総事業費をどれだけ削減できるかを示す割合</a:t>
                      </a:r>
                      <a:endParaRPr lang="en-US" altLang="ja-JP" sz="1000" kern="100" dirty="0">
                        <a:solidFill>
                          <a:schemeClr val="tx1"/>
                        </a:solidFill>
                        <a:effectLst/>
                        <a:latin typeface="+mn-lt"/>
                        <a:ea typeface="+mn-ea"/>
                        <a:cs typeface="Times New Roman" panose="02020603050405020304" pitchFamily="18" charset="0"/>
                      </a:endParaRPr>
                    </a:p>
                  </a:txBody>
                  <a:tcPr marL="68580" marR="68580" marT="0" marB="0">
                    <a:lnL w="12700" cap="flat" cmpd="sng" algn="ctr">
                      <a:solidFill>
                        <a:schemeClr val="tx1"/>
                      </a:solidFill>
                      <a:prstDash val="sysDash"/>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1"/>
                  </a:ext>
                </a:extLst>
              </a:tr>
            </a:tbl>
          </a:graphicData>
        </a:graphic>
      </p:graphicFrame>
      <p:sp>
        <p:nvSpPr>
          <p:cNvPr id="9" name="テキスト ボックス 8"/>
          <p:cNvSpPr txBox="1"/>
          <p:nvPr/>
        </p:nvSpPr>
        <p:spPr>
          <a:xfrm>
            <a:off x="0" y="-27384"/>
            <a:ext cx="7668344" cy="430887"/>
          </a:xfrm>
          <a:prstGeom prst="rect">
            <a:avLst/>
          </a:prstGeom>
          <a:solidFill>
            <a:srgbClr val="0070C0"/>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22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Ⅱ【</a:t>
            </a:r>
            <a:r>
              <a:rPr kumimoji="1" lang="ja-JP" altLang="en-US" sz="22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公民連携の推進</a:t>
            </a:r>
            <a:r>
              <a:rPr kumimoji="1" lang="en-US" altLang="ja-JP" sz="22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a:t>
            </a:r>
            <a:r>
              <a:rPr kumimoji="1" lang="ja-JP" altLang="en-US" sz="2200" b="1" i="0" u="sng" strike="noStrike" kern="1200" cap="none" spc="0" normalizeH="0" baseline="0" noProof="0" dirty="0" smtClean="0">
                <a:ln>
                  <a:noFill/>
                </a:ln>
                <a:solidFill>
                  <a:prstClr val="white"/>
                </a:solidFill>
                <a:effectLst/>
                <a:uLnTx/>
                <a:uFillTx/>
                <a:latin typeface="BIZ UDゴシック" panose="020B0400000000000000" pitchFamily="49" charset="-128"/>
                <a:ea typeface="BIZ UDゴシック" panose="020B0400000000000000" pitchFamily="49" charset="-128"/>
                <a:cs typeface="+mn-cs"/>
              </a:rPr>
              <a:t>（</a:t>
            </a:r>
            <a:r>
              <a:rPr kumimoji="1" lang="en-US" altLang="ja-JP" sz="2200" b="1" i="0" u="sng" strike="noStrike" kern="1200" cap="none" spc="0" normalizeH="0" baseline="0" noProof="0" dirty="0" smtClean="0">
                <a:ln>
                  <a:noFill/>
                </a:ln>
                <a:solidFill>
                  <a:prstClr val="white"/>
                </a:solidFill>
                <a:effectLst/>
                <a:uLnTx/>
                <a:uFillTx/>
                <a:latin typeface="BIZ UDゴシック" panose="020B0400000000000000" pitchFamily="49" charset="-128"/>
                <a:ea typeface="BIZ UDゴシック" panose="020B0400000000000000" pitchFamily="49" charset="-128"/>
                <a:cs typeface="+mn-cs"/>
              </a:rPr>
              <a:t>15</a:t>
            </a:r>
            <a:r>
              <a:rPr kumimoji="1" lang="ja-JP" altLang="en-US" sz="2200" b="1" i="0" u="sng" strike="noStrike" kern="1200" cap="none" spc="0" normalizeH="0" baseline="0" noProof="0" dirty="0" smtClean="0">
                <a:ln>
                  <a:noFill/>
                </a:ln>
                <a:solidFill>
                  <a:prstClr val="white"/>
                </a:solidFill>
                <a:effectLst/>
                <a:uLnTx/>
                <a:uFillTx/>
                <a:latin typeface="BIZ UDゴシック" panose="020B0400000000000000" pitchFamily="49" charset="-128"/>
                <a:ea typeface="BIZ UDゴシック" panose="020B0400000000000000" pitchFamily="49" charset="-128"/>
                <a:cs typeface="+mn-cs"/>
              </a:rPr>
              <a:t>）</a:t>
            </a:r>
            <a:r>
              <a:rPr kumimoji="1" lang="zh-TW" altLang="en-US" sz="22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水道基幹管路</a:t>
            </a:r>
            <a:r>
              <a:rPr kumimoji="1" lang="en-US" altLang="ja-JP" sz="22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PFI</a:t>
            </a:r>
            <a:r>
              <a:rPr kumimoji="1" lang="en-US" altLang="ja-JP" sz="2200" b="1" i="0" u="none"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a:t>
            </a:r>
            <a:r>
              <a:rPr kumimoji="1" lang="ja-JP" altLang="en-US" sz="2200" b="1" i="0" u="none"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新規</a:t>
            </a:r>
            <a:r>
              <a:rPr kumimoji="1" lang="en-US" altLang="ja-JP" sz="2200" b="1" i="0" u="none"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a:t>
            </a:r>
            <a:endParaRPr kumimoji="1" lang="ja-JP" altLang="en-US" sz="2200" b="1" i="0" u="none"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endParaRPr>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170</a:t>
            </a:fld>
            <a:endParaRPr lang="ja-JP" altLang="en-US"/>
          </a:p>
        </p:txBody>
      </p:sp>
    </p:spTree>
    <p:extLst>
      <p:ext uri="{BB962C8B-B14F-4D97-AF65-F5344CB8AC3E}">
        <p14:creationId xmlns:p14="http://schemas.microsoft.com/office/powerpoint/2010/main" val="1900886314"/>
      </p:ext>
    </p:extLst>
  </p:cSld>
  <p:clrMapOvr>
    <a:masterClrMapping/>
  </p:clrMapOvr>
</p:sld>
</file>

<file path=ppt/slides/slide1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正方形/長方形 3"/>
          <p:cNvSpPr/>
          <p:nvPr/>
        </p:nvSpPr>
        <p:spPr>
          <a:xfrm>
            <a:off x="251519" y="213023"/>
            <a:ext cx="7093177" cy="369332"/>
          </a:xfrm>
          <a:prstGeom prst="rect">
            <a:avLst/>
          </a:prstGeom>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ja-JP" sz="1800" b="1" i="0" u="none" strike="noStrike" kern="1200" cap="none" spc="0" normalizeH="0" baseline="0" noProof="0" dirty="0">
                <a:ln>
                  <a:noFill/>
                </a:ln>
                <a:solidFill>
                  <a:srgbClr val="000000"/>
                </a:solidFill>
                <a:effectLst/>
                <a:uLnTx/>
                <a:uFillTx/>
                <a:latin typeface="Calibri" panose="020F0502020204030204"/>
                <a:ea typeface="游ゴシック" panose="020B0400000000000000" pitchFamily="50" charset="-128"/>
                <a:cs typeface="+mn-cs"/>
              </a:rPr>
              <a:t>2021</a:t>
            </a:r>
            <a:r>
              <a:rPr kumimoji="0" lang="ja-JP" altLang="en-US" sz="1800" b="1" i="0" u="none" strike="noStrike" kern="1200" cap="none" spc="0" normalizeH="0" baseline="0" noProof="0" dirty="0">
                <a:ln>
                  <a:noFill/>
                </a:ln>
                <a:solidFill>
                  <a:srgbClr val="000000"/>
                </a:solidFill>
                <a:effectLst/>
                <a:uLnTx/>
                <a:uFillTx/>
                <a:latin typeface="Calibri" panose="020F0502020204030204"/>
                <a:ea typeface="游ゴシック" panose="020B0400000000000000" pitchFamily="50" charset="-128"/>
                <a:cs typeface="+mn-cs"/>
              </a:rPr>
              <a:t>年度末時点の管種別延長等</a:t>
            </a:r>
          </a:p>
        </p:txBody>
      </p:sp>
      <p:sp>
        <p:nvSpPr>
          <p:cNvPr id="6" name="正方形/長方形 5"/>
          <p:cNvSpPr/>
          <p:nvPr/>
        </p:nvSpPr>
        <p:spPr>
          <a:xfrm>
            <a:off x="7743718" y="234434"/>
            <a:ext cx="1073243" cy="369332"/>
          </a:xfrm>
          <a:prstGeom prst="rect">
            <a:avLst/>
          </a:prstGeom>
          <a:noFill/>
        </p:spPr>
        <p:txBody>
          <a:bodyPr wrap="non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altLang="en-US" sz="1800" b="0" i="0" u="none" strike="noStrike" kern="1200" cap="none" spc="0" normalizeH="0" baseline="0" noProof="0" dirty="0">
                <a:ln>
                  <a:noFill/>
                </a:ln>
                <a:solidFill>
                  <a:prstClr val="black"/>
                </a:solidFill>
                <a:effectLst/>
                <a:uLnTx/>
                <a:uFillTx/>
                <a:latin typeface="Calibri" panose="020F0502020204030204"/>
                <a:ea typeface="游ゴシック" panose="020B0400000000000000" pitchFamily="50" charset="-128"/>
                <a:cs typeface="+mn-cs"/>
              </a:rPr>
              <a:t>＜</a:t>
            </a:r>
            <a:r>
              <a:rPr kumimoji="0" lang="en-US" altLang="ja-JP" sz="1800" b="0" i="0" u="none" strike="noStrike" kern="1200" cap="none" spc="0" normalizeH="0" baseline="0" noProof="0" dirty="0">
                <a:ln>
                  <a:noFill/>
                </a:ln>
                <a:solidFill>
                  <a:prstClr val="black"/>
                </a:solidFill>
                <a:effectLst/>
                <a:uLnTx/>
                <a:uFillTx/>
                <a:latin typeface="Calibri" panose="020F0502020204030204"/>
                <a:ea typeface="游ゴシック" panose="020B0400000000000000" pitchFamily="50" charset="-128"/>
                <a:cs typeface="+mn-cs"/>
              </a:rPr>
              <a:t>Why</a:t>
            </a:r>
            <a:r>
              <a:rPr kumimoji="0" lang="ja-JP" altLang="en-US" sz="1800" b="0" i="0" u="none" strike="noStrike" kern="1200" cap="none" spc="0" normalizeH="0" baseline="0" noProof="0" dirty="0">
                <a:ln>
                  <a:noFill/>
                </a:ln>
                <a:solidFill>
                  <a:prstClr val="black"/>
                </a:solidFill>
                <a:effectLst/>
                <a:uLnTx/>
                <a:uFillTx/>
                <a:latin typeface="Calibri" panose="020F0502020204030204"/>
                <a:ea typeface="游ゴシック" panose="020B0400000000000000" pitchFamily="50" charset="-128"/>
                <a:cs typeface="+mn-cs"/>
              </a:rPr>
              <a:t>＞</a:t>
            </a:r>
          </a:p>
        </p:txBody>
      </p:sp>
      <p:cxnSp>
        <p:nvCxnSpPr>
          <p:cNvPr id="12" name="直線コネクタ 11"/>
          <p:cNvCxnSpPr/>
          <p:nvPr/>
        </p:nvCxnSpPr>
        <p:spPr>
          <a:xfrm>
            <a:off x="179512" y="840581"/>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aphicFrame>
        <p:nvGraphicFramePr>
          <p:cNvPr id="5" name="表 4"/>
          <p:cNvGraphicFramePr>
            <a:graphicFrameLocks noGrp="1"/>
          </p:cNvGraphicFramePr>
          <p:nvPr/>
        </p:nvGraphicFramePr>
        <p:xfrm>
          <a:off x="598041" y="1755058"/>
          <a:ext cx="8074012" cy="3539614"/>
        </p:xfrm>
        <a:graphic>
          <a:graphicData uri="http://schemas.openxmlformats.org/drawingml/2006/table">
            <a:tbl>
              <a:tblPr firstRow="1" bandRow="1">
                <a:tableStyleId>{5C22544A-7EE6-4342-B048-85BDC9FD1C3A}</a:tableStyleId>
              </a:tblPr>
              <a:tblGrid>
                <a:gridCol w="1061959">
                  <a:extLst>
                    <a:ext uri="{9D8B030D-6E8A-4147-A177-3AD203B41FA5}">
                      <a16:colId xmlns:a16="http://schemas.microsoft.com/office/drawing/2014/main" val="479605760"/>
                    </a:ext>
                  </a:extLst>
                </a:gridCol>
                <a:gridCol w="3162723">
                  <a:extLst>
                    <a:ext uri="{9D8B030D-6E8A-4147-A177-3AD203B41FA5}">
                      <a16:colId xmlns:a16="http://schemas.microsoft.com/office/drawing/2014/main" val="3598465844"/>
                    </a:ext>
                  </a:extLst>
                </a:gridCol>
                <a:gridCol w="1814051">
                  <a:extLst>
                    <a:ext uri="{9D8B030D-6E8A-4147-A177-3AD203B41FA5}">
                      <a16:colId xmlns:a16="http://schemas.microsoft.com/office/drawing/2014/main" val="998392524"/>
                    </a:ext>
                  </a:extLst>
                </a:gridCol>
                <a:gridCol w="2035279">
                  <a:extLst>
                    <a:ext uri="{9D8B030D-6E8A-4147-A177-3AD203B41FA5}">
                      <a16:colId xmlns:a16="http://schemas.microsoft.com/office/drawing/2014/main" val="927496940"/>
                    </a:ext>
                  </a:extLst>
                </a:gridCol>
              </a:tblGrid>
              <a:tr h="551006">
                <a:tc gridSpan="2">
                  <a:txBody>
                    <a:bodyPr/>
                    <a:lstStyle/>
                    <a:p>
                      <a:pPr algn="ctr"/>
                      <a:r>
                        <a:rPr kumimoji="1" lang="ja-JP" altLang="en-US" sz="1800" dirty="0">
                          <a:latin typeface="メイリオ" panose="020B0604030504040204" pitchFamily="50" charset="-128"/>
                          <a:ea typeface="メイリオ" panose="020B0604030504040204" pitchFamily="50" charset="-128"/>
                        </a:rPr>
                        <a:t>区分</a:t>
                      </a:r>
                    </a:p>
                  </a:txBody>
                  <a:tcPr anchor="ctr"/>
                </a:tc>
                <a:tc hMerge="1">
                  <a:txBody>
                    <a:bodyPr/>
                    <a:lstStyle/>
                    <a:p>
                      <a:endParaRPr kumimoji="1" lang="ja-JP" altLang="en-US" sz="1600" dirty="0"/>
                    </a:p>
                  </a:txBody>
                  <a:tcPr/>
                </a:tc>
                <a:tc>
                  <a:txBody>
                    <a:bodyPr/>
                    <a:lstStyle/>
                    <a:p>
                      <a:pPr algn="ctr"/>
                      <a:r>
                        <a:rPr kumimoji="1" lang="ja-JP" altLang="en-US" sz="1800" dirty="0">
                          <a:latin typeface="メイリオ" panose="020B0604030504040204" pitchFamily="50" charset="-128"/>
                          <a:ea typeface="メイリオ" panose="020B0604030504040204" pitchFamily="50" charset="-128"/>
                        </a:rPr>
                        <a:t>全管路延長</a:t>
                      </a:r>
                    </a:p>
                  </a:txBody>
                  <a:tcPr anchor="ctr"/>
                </a:tc>
                <a:tc>
                  <a:txBody>
                    <a:bodyPr/>
                    <a:lstStyle/>
                    <a:p>
                      <a:pPr algn="ctr"/>
                      <a:r>
                        <a:rPr kumimoji="1" lang="ja-JP" altLang="en-US" sz="1600" dirty="0">
                          <a:latin typeface="メイリオ" panose="020B0604030504040204" pitchFamily="50" charset="-128"/>
                          <a:ea typeface="メイリオ" panose="020B0604030504040204" pitchFamily="50" charset="-128"/>
                        </a:rPr>
                        <a:t>うち基幹管路延長</a:t>
                      </a:r>
                    </a:p>
                  </a:txBody>
                  <a:tcPr anchor="ctr"/>
                </a:tc>
                <a:extLst>
                  <a:ext uri="{0D108BD9-81ED-4DB2-BD59-A6C34878D82A}">
                    <a16:rowId xmlns:a16="http://schemas.microsoft.com/office/drawing/2014/main" val="1661670483"/>
                  </a:ext>
                </a:extLst>
              </a:tr>
              <a:tr h="500914">
                <a:tc rowSpan="5">
                  <a:txBody>
                    <a:bodyPr/>
                    <a:lstStyle/>
                    <a:p>
                      <a:endParaRPr kumimoji="1" lang="en-US" altLang="ja-JP" sz="1600" dirty="0">
                        <a:latin typeface="メイリオ" panose="020B0604030504040204" pitchFamily="50" charset="-128"/>
                        <a:ea typeface="メイリオ" panose="020B0604030504040204" pitchFamily="50" charset="-128"/>
                      </a:endParaRPr>
                    </a:p>
                    <a:p>
                      <a:r>
                        <a:rPr kumimoji="1" lang="ja-JP" altLang="en-US" sz="1600" dirty="0">
                          <a:latin typeface="メイリオ" panose="020B0604030504040204" pitchFamily="50" charset="-128"/>
                          <a:ea typeface="メイリオ" panose="020B0604030504040204" pitchFamily="50" charset="-128"/>
                        </a:rPr>
                        <a:t>管種内訳</a:t>
                      </a:r>
                    </a:p>
                  </a:txBody>
                  <a:tcPr/>
                </a:tc>
                <a:tc>
                  <a:txBody>
                    <a:bodyPr/>
                    <a:lstStyle/>
                    <a:p>
                      <a:r>
                        <a:rPr kumimoji="1" lang="ja-JP" altLang="en-US" sz="1600" dirty="0">
                          <a:latin typeface="メイリオ" panose="020B0604030504040204" pitchFamily="50" charset="-128"/>
                          <a:ea typeface="メイリオ" panose="020B0604030504040204" pitchFamily="50" charset="-128"/>
                        </a:rPr>
                        <a:t>鋳鉄管</a:t>
                      </a:r>
                    </a:p>
                  </a:txBody>
                  <a:tcPr anchor="ctr"/>
                </a:tc>
                <a:tc>
                  <a:txBody>
                    <a:bodyPr/>
                    <a:lstStyle/>
                    <a:p>
                      <a:pPr algn="r"/>
                      <a:r>
                        <a:rPr kumimoji="1" lang="en-US" altLang="ja-JP" sz="1600" dirty="0">
                          <a:latin typeface="メイリオ" panose="020B0604030504040204" pitchFamily="50" charset="-128"/>
                          <a:ea typeface="メイリオ" panose="020B0604030504040204" pitchFamily="50" charset="-128"/>
                        </a:rPr>
                        <a:t>401㎞</a:t>
                      </a:r>
                      <a:endParaRPr kumimoji="1" lang="ja-JP" altLang="en-US" sz="1600" dirty="0">
                        <a:latin typeface="メイリオ" panose="020B0604030504040204" pitchFamily="50" charset="-128"/>
                        <a:ea typeface="メイリオ" panose="020B0604030504040204" pitchFamily="50" charset="-128"/>
                      </a:endParaRPr>
                    </a:p>
                  </a:txBody>
                  <a:tcPr anchor="ctr"/>
                </a:tc>
                <a:tc>
                  <a:txBody>
                    <a:bodyPr/>
                    <a:lstStyle/>
                    <a:p>
                      <a:pPr algn="r"/>
                      <a:r>
                        <a:rPr kumimoji="1" lang="en-US" altLang="ja-JP" sz="1400" dirty="0">
                          <a:latin typeface="メイリオ" panose="020B0604030504040204" pitchFamily="50" charset="-128"/>
                          <a:ea typeface="メイリオ" panose="020B0604030504040204" pitchFamily="50" charset="-128"/>
                        </a:rPr>
                        <a:t>52km</a:t>
                      </a:r>
                      <a:endParaRPr kumimoji="1" lang="ja-JP" altLang="en-US" sz="1400" dirty="0">
                        <a:latin typeface="メイリオ" panose="020B0604030504040204" pitchFamily="50" charset="-128"/>
                        <a:ea typeface="メイリオ" panose="020B0604030504040204" pitchFamily="50" charset="-128"/>
                      </a:endParaRPr>
                    </a:p>
                  </a:txBody>
                  <a:tcPr anchor="ctr"/>
                </a:tc>
                <a:extLst>
                  <a:ext uri="{0D108BD9-81ED-4DB2-BD59-A6C34878D82A}">
                    <a16:rowId xmlns:a16="http://schemas.microsoft.com/office/drawing/2014/main" val="1799808138"/>
                  </a:ext>
                </a:extLst>
              </a:tr>
              <a:tr h="484038">
                <a:tc vMerge="1">
                  <a:txBody>
                    <a:bodyPr/>
                    <a:lstStyle/>
                    <a:p>
                      <a:endParaRPr kumimoji="1" lang="ja-JP" altLang="en-US" sz="1600" dirty="0"/>
                    </a:p>
                  </a:txBody>
                  <a:tcPr/>
                </a:tc>
                <a:tc>
                  <a:txBody>
                    <a:bodyPr/>
                    <a:lstStyle/>
                    <a:p>
                      <a:r>
                        <a:rPr kumimoji="1" lang="ja-JP" altLang="en-US" sz="1600" dirty="0">
                          <a:latin typeface="メイリオ" panose="020B0604030504040204" pitchFamily="50" charset="-128"/>
                          <a:ea typeface="メイリオ" panose="020B0604030504040204" pitchFamily="50" charset="-128"/>
                        </a:rPr>
                        <a:t>ダクタイル鋳鉄管（一般継手）</a:t>
                      </a:r>
                    </a:p>
                  </a:txBody>
                  <a:tcPr anchor="ctr"/>
                </a:tc>
                <a:tc>
                  <a:txBody>
                    <a:bodyPr/>
                    <a:lstStyle/>
                    <a:p>
                      <a:pPr algn="r"/>
                      <a:r>
                        <a:rPr kumimoji="1" lang="en-US" altLang="ja-JP" sz="1600" dirty="0">
                          <a:latin typeface="メイリオ" panose="020B0604030504040204" pitchFamily="50" charset="-128"/>
                          <a:ea typeface="メイリオ" panose="020B0604030504040204" pitchFamily="50" charset="-128"/>
                        </a:rPr>
                        <a:t>2,673㎞</a:t>
                      </a:r>
                      <a:endParaRPr kumimoji="1" lang="ja-JP" altLang="en-US" sz="1600" dirty="0">
                        <a:latin typeface="メイリオ" panose="020B0604030504040204" pitchFamily="50" charset="-128"/>
                        <a:ea typeface="メイリオ" panose="020B0604030504040204" pitchFamily="50" charset="-128"/>
                      </a:endParaRPr>
                    </a:p>
                  </a:txBody>
                  <a:tcPr anchor="ctr"/>
                </a:tc>
                <a:tc>
                  <a:txBody>
                    <a:bodyPr/>
                    <a:lstStyle/>
                    <a:p>
                      <a:pPr algn="r"/>
                      <a:r>
                        <a:rPr kumimoji="1" lang="en-US" altLang="ja-JP" sz="1400" dirty="0">
                          <a:latin typeface="メイリオ" panose="020B0604030504040204" pitchFamily="50" charset="-128"/>
                          <a:ea typeface="メイリオ" panose="020B0604030504040204" pitchFamily="50" charset="-128"/>
                        </a:rPr>
                        <a:t>358km</a:t>
                      </a:r>
                    </a:p>
                  </a:txBody>
                  <a:tcPr anchor="ctr"/>
                </a:tc>
                <a:extLst>
                  <a:ext uri="{0D108BD9-81ED-4DB2-BD59-A6C34878D82A}">
                    <a16:rowId xmlns:a16="http://schemas.microsoft.com/office/drawing/2014/main" val="1239658496"/>
                  </a:ext>
                </a:extLst>
              </a:tr>
              <a:tr h="500914">
                <a:tc vMerge="1">
                  <a:txBody>
                    <a:bodyPr/>
                    <a:lstStyle/>
                    <a:p>
                      <a:endParaRPr kumimoji="1" lang="ja-JP" altLang="en-US" sz="1600" dirty="0"/>
                    </a:p>
                  </a:txBody>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dirty="0">
                          <a:latin typeface="メイリオ" panose="020B0604030504040204" pitchFamily="50" charset="-128"/>
                          <a:ea typeface="メイリオ" panose="020B0604030504040204" pitchFamily="50" charset="-128"/>
                        </a:rPr>
                        <a:t>ダクタイル鋳鉄管（耐震継手）</a:t>
                      </a:r>
                    </a:p>
                  </a:txBody>
                  <a:tcPr anchor="ctr"/>
                </a:tc>
                <a:tc>
                  <a:txBody>
                    <a:bodyPr/>
                    <a:lstStyle/>
                    <a:p>
                      <a:pPr algn="r"/>
                      <a:r>
                        <a:rPr kumimoji="1" lang="en-US" altLang="ja-JP" sz="1600" dirty="0">
                          <a:latin typeface="メイリオ" panose="020B0604030504040204" pitchFamily="50" charset="-128"/>
                          <a:ea typeface="メイリオ" panose="020B0604030504040204" pitchFamily="50" charset="-128"/>
                        </a:rPr>
                        <a:t>1,594㎞</a:t>
                      </a:r>
                      <a:endParaRPr kumimoji="1" lang="ja-JP" altLang="en-US" sz="1600" dirty="0">
                        <a:latin typeface="メイリオ" panose="020B0604030504040204" pitchFamily="50" charset="-128"/>
                        <a:ea typeface="メイリオ" panose="020B0604030504040204" pitchFamily="50" charset="-128"/>
                      </a:endParaRPr>
                    </a:p>
                  </a:txBody>
                  <a:tcPr anchor="ctr"/>
                </a:tc>
                <a:tc>
                  <a:txBody>
                    <a:bodyPr/>
                    <a:lstStyle/>
                    <a:p>
                      <a:pPr algn="r"/>
                      <a:r>
                        <a:rPr kumimoji="1" lang="en-US" altLang="ja-JP" sz="1400" dirty="0">
                          <a:latin typeface="メイリオ" panose="020B0604030504040204" pitchFamily="50" charset="-128"/>
                          <a:ea typeface="メイリオ" panose="020B0604030504040204" pitchFamily="50" charset="-128"/>
                        </a:rPr>
                        <a:t>231km</a:t>
                      </a:r>
                      <a:endParaRPr kumimoji="1" lang="ja-JP" altLang="en-US" sz="1400" dirty="0">
                        <a:latin typeface="メイリオ" panose="020B0604030504040204" pitchFamily="50" charset="-128"/>
                        <a:ea typeface="メイリオ" panose="020B0604030504040204" pitchFamily="50" charset="-128"/>
                      </a:endParaRPr>
                    </a:p>
                  </a:txBody>
                  <a:tcPr anchor="ctr"/>
                </a:tc>
                <a:extLst>
                  <a:ext uri="{0D108BD9-81ED-4DB2-BD59-A6C34878D82A}">
                    <a16:rowId xmlns:a16="http://schemas.microsoft.com/office/drawing/2014/main" val="1071107606"/>
                  </a:ext>
                </a:extLst>
              </a:tr>
              <a:tr h="500914">
                <a:tc vMerge="1">
                  <a:txBody>
                    <a:bodyPr/>
                    <a:lstStyle/>
                    <a:p>
                      <a:endParaRPr kumimoji="1" lang="ja-JP" altLang="en-US" sz="1600" dirty="0"/>
                    </a:p>
                  </a:txBody>
                  <a:tcPr/>
                </a:tc>
                <a:tc>
                  <a:txBody>
                    <a:bodyPr/>
                    <a:lstStyle/>
                    <a:p>
                      <a:r>
                        <a:rPr kumimoji="1" lang="ja-JP" altLang="en-US" sz="1600" dirty="0">
                          <a:latin typeface="メイリオ" panose="020B0604030504040204" pitchFamily="50" charset="-128"/>
                          <a:ea typeface="メイリオ" panose="020B0604030504040204" pitchFamily="50" charset="-128"/>
                        </a:rPr>
                        <a:t>鋼管</a:t>
                      </a:r>
                    </a:p>
                  </a:txBody>
                  <a:tcPr anchor="ctr"/>
                </a:tc>
                <a:tc>
                  <a:txBody>
                    <a:bodyPr/>
                    <a:lstStyle/>
                    <a:p>
                      <a:pPr algn="r"/>
                      <a:r>
                        <a:rPr kumimoji="1" lang="en-US" altLang="ja-JP" sz="1600" dirty="0">
                          <a:latin typeface="メイリオ" panose="020B0604030504040204" pitchFamily="50" charset="-128"/>
                          <a:ea typeface="メイリオ" panose="020B0604030504040204" pitchFamily="50" charset="-128"/>
                        </a:rPr>
                        <a:t>112㎞</a:t>
                      </a:r>
                      <a:endParaRPr kumimoji="1" lang="ja-JP" altLang="en-US" sz="1600" dirty="0">
                        <a:latin typeface="メイリオ" panose="020B0604030504040204" pitchFamily="50" charset="-128"/>
                        <a:ea typeface="メイリオ" panose="020B0604030504040204" pitchFamily="50" charset="-128"/>
                      </a:endParaRPr>
                    </a:p>
                  </a:txBody>
                  <a:tcPr anchor="ctr"/>
                </a:tc>
                <a:tc>
                  <a:txBody>
                    <a:bodyPr/>
                    <a:lstStyle/>
                    <a:p>
                      <a:pPr algn="r"/>
                      <a:r>
                        <a:rPr kumimoji="1" lang="en-US" altLang="ja-JP" sz="1400" dirty="0">
                          <a:latin typeface="メイリオ" panose="020B0604030504040204" pitchFamily="50" charset="-128"/>
                          <a:ea typeface="メイリオ" panose="020B0604030504040204" pitchFamily="50" charset="-128"/>
                        </a:rPr>
                        <a:t>107km</a:t>
                      </a:r>
                      <a:endParaRPr kumimoji="1" lang="ja-JP" altLang="en-US" sz="1400" dirty="0">
                        <a:latin typeface="メイリオ" panose="020B0604030504040204" pitchFamily="50" charset="-128"/>
                        <a:ea typeface="メイリオ" panose="020B0604030504040204" pitchFamily="50" charset="-128"/>
                      </a:endParaRPr>
                    </a:p>
                  </a:txBody>
                  <a:tcPr anchor="ctr"/>
                </a:tc>
                <a:extLst>
                  <a:ext uri="{0D108BD9-81ED-4DB2-BD59-A6C34878D82A}">
                    <a16:rowId xmlns:a16="http://schemas.microsoft.com/office/drawing/2014/main" val="1641330102"/>
                  </a:ext>
                </a:extLst>
              </a:tr>
              <a:tr h="500914">
                <a:tc vMerge="1">
                  <a:txBody>
                    <a:bodyPr/>
                    <a:lstStyle/>
                    <a:p>
                      <a:endParaRPr kumimoji="1" lang="ja-JP" altLang="en-US" sz="1600" dirty="0"/>
                    </a:p>
                  </a:txBody>
                  <a:tcPr/>
                </a:tc>
                <a:tc>
                  <a:txBody>
                    <a:bodyPr/>
                    <a:lstStyle/>
                    <a:p>
                      <a:r>
                        <a:rPr kumimoji="1" lang="ja-JP" altLang="en-US" sz="1600" dirty="0">
                          <a:latin typeface="メイリオ" panose="020B0604030504040204" pitchFamily="50" charset="-128"/>
                          <a:ea typeface="メイリオ" panose="020B0604030504040204" pitchFamily="50" charset="-128"/>
                        </a:rPr>
                        <a:t>その他（塩化ビニル管等）</a:t>
                      </a:r>
                    </a:p>
                  </a:txBody>
                  <a:tcPr anchor="ctr"/>
                </a:tc>
                <a:tc>
                  <a:txBody>
                    <a:bodyPr/>
                    <a:lstStyle/>
                    <a:p>
                      <a:pPr algn="r"/>
                      <a:r>
                        <a:rPr kumimoji="1" lang="en-US" altLang="ja-JP" sz="1600" dirty="0">
                          <a:latin typeface="メイリオ" panose="020B0604030504040204" pitchFamily="50" charset="-128"/>
                          <a:ea typeface="メイリオ" panose="020B0604030504040204" pitchFamily="50" charset="-128"/>
                        </a:rPr>
                        <a:t>441㎞</a:t>
                      </a:r>
                      <a:endParaRPr kumimoji="1" lang="ja-JP" altLang="en-US" sz="1600" dirty="0">
                        <a:latin typeface="メイリオ" panose="020B0604030504040204" pitchFamily="50" charset="-128"/>
                        <a:ea typeface="メイリオ" panose="020B0604030504040204" pitchFamily="50" charset="-128"/>
                      </a:endParaRPr>
                    </a:p>
                  </a:txBody>
                  <a:tcPr anchor="ctr"/>
                </a:tc>
                <a:tc>
                  <a:txBody>
                    <a:bodyPr/>
                    <a:lstStyle/>
                    <a:p>
                      <a:pPr algn="r"/>
                      <a:r>
                        <a:rPr kumimoji="1" lang="ja-JP" altLang="en-US" sz="1400" dirty="0">
                          <a:latin typeface="メイリオ" panose="020B0604030504040204" pitchFamily="50" charset="-128"/>
                          <a:ea typeface="メイリオ" panose="020B0604030504040204" pitchFamily="50" charset="-128"/>
                        </a:rPr>
                        <a:t>０</a:t>
                      </a:r>
                      <a:r>
                        <a:rPr kumimoji="1" lang="en-US" altLang="ja-JP" sz="1400" dirty="0">
                          <a:latin typeface="メイリオ" panose="020B0604030504040204" pitchFamily="50" charset="-128"/>
                          <a:ea typeface="メイリオ" panose="020B0604030504040204" pitchFamily="50" charset="-128"/>
                        </a:rPr>
                        <a:t>km</a:t>
                      </a:r>
                      <a:endParaRPr kumimoji="1" lang="ja-JP" altLang="en-US" sz="1400" dirty="0">
                        <a:latin typeface="メイリオ" panose="020B0604030504040204" pitchFamily="50" charset="-128"/>
                        <a:ea typeface="メイリオ" panose="020B0604030504040204" pitchFamily="50" charset="-128"/>
                      </a:endParaRPr>
                    </a:p>
                  </a:txBody>
                  <a:tcPr anchor="ctr"/>
                </a:tc>
                <a:extLst>
                  <a:ext uri="{0D108BD9-81ED-4DB2-BD59-A6C34878D82A}">
                    <a16:rowId xmlns:a16="http://schemas.microsoft.com/office/drawing/2014/main" val="1291155809"/>
                  </a:ext>
                </a:extLst>
              </a:tr>
              <a:tr h="500914">
                <a:tc gridSpan="2">
                  <a:txBody>
                    <a:bodyPr/>
                    <a:lstStyle/>
                    <a:p>
                      <a:r>
                        <a:rPr kumimoji="1" lang="ja-JP" altLang="en-US" sz="1600" b="1" dirty="0">
                          <a:latin typeface="メイリオ" panose="020B0604030504040204" pitchFamily="50" charset="-128"/>
                          <a:ea typeface="メイリオ" panose="020B0604030504040204" pitchFamily="50" charset="-128"/>
                        </a:rPr>
                        <a:t>合　計</a:t>
                      </a:r>
                    </a:p>
                  </a:txBody>
                  <a:tcPr anchor="ctr"/>
                </a:tc>
                <a:tc hMerge="1">
                  <a:txBody>
                    <a:bodyPr/>
                    <a:lstStyle/>
                    <a:p>
                      <a:endParaRPr kumimoji="1" lang="ja-JP" altLang="en-US" sz="1600" dirty="0">
                        <a:latin typeface="メイリオ" panose="020B0604030504040204" pitchFamily="50" charset="-128"/>
                        <a:ea typeface="メイリオ" panose="020B0604030504040204" pitchFamily="50" charset="-128"/>
                      </a:endParaRPr>
                    </a:p>
                  </a:txBody>
                  <a:tcPr/>
                </a:tc>
                <a:tc>
                  <a:txBody>
                    <a:bodyPr/>
                    <a:lstStyle/>
                    <a:p>
                      <a:pPr algn="r"/>
                      <a:r>
                        <a:rPr kumimoji="1" lang="en-US" altLang="ja-JP" sz="1600" b="1" dirty="0">
                          <a:latin typeface="メイリオ" panose="020B0604030504040204" pitchFamily="50" charset="-128"/>
                          <a:ea typeface="メイリオ" panose="020B0604030504040204" pitchFamily="50" charset="-128"/>
                        </a:rPr>
                        <a:t>5,221㎞</a:t>
                      </a:r>
                      <a:endParaRPr kumimoji="1" lang="ja-JP" altLang="en-US" sz="1600" b="1" dirty="0">
                        <a:latin typeface="メイリオ" panose="020B0604030504040204" pitchFamily="50" charset="-128"/>
                        <a:ea typeface="メイリオ" panose="020B0604030504040204" pitchFamily="50" charset="-128"/>
                      </a:endParaRPr>
                    </a:p>
                  </a:txBody>
                  <a:tcPr anchor="ctr"/>
                </a:tc>
                <a:tc>
                  <a:txBody>
                    <a:bodyPr/>
                    <a:lstStyle/>
                    <a:p>
                      <a:pPr algn="r"/>
                      <a:r>
                        <a:rPr kumimoji="1" lang="en-US" altLang="ja-JP" sz="1400" b="1" dirty="0">
                          <a:latin typeface="メイリオ" panose="020B0604030504040204" pitchFamily="50" charset="-128"/>
                          <a:ea typeface="メイリオ" panose="020B0604030504040204" pitchFamily="50" charset="-128"/>
                        </a:rPr>
                        <a:t>748km</a:t>
                      </a:r>
                      <a:endParaRPr kumimoji="1" lang="ja-JP" altLang="en-US" sz="1400" b="1" dirty="0">
                        <a:latin typeface="メイリオ" panose="020B0604030504040204" pitchFamily="50" charset="-128"/>
                        <a:ea typeface="メイリオ" panose="020B0604030504040204" pitchFamily="50" charset="-128"/>
                      </a:endParaRPr>
                    </a:p>
                  </a:txBody>
                  <a:tcPr anchor="ctr"/>
                </a:tc>
                <a:extLst>
                  <a:ext uri="{0D108BD9-81ED-4DB2-BD59-A6C34878D82A}">
                    <a16:rowId xmlns:a16="http://schemas.microsoft.com/office/drawing/2014/main" val="2460901483"/>
                  </a:ext>
                </a:extLst>
              </a:tr>
            </a:tbl>
          </a:graphicData>
        </a:graphic>
      </p:graphicFrame>
      <p:pic>
        <p:nvPicPr>
          <p:cNvPr id="9" name="図 8">
            <a:extLst>
              <a:ext uri="{FF2B5EF4-FFF2-40B4-BE49-F238E27FC236}">
                <a16:creationId xmlns:a16="http://schemas.microsoft.com/office/drawing/2014/main" id="{53042BAB-D850-9A66-7285-31A468B3CB28}"/>
              </a:ext>
            </a:extLst>
          </p:cNvPr>
          <p:cNvPicPr/>
          <p:nvPr/>
        </p:nvPicPr>
        <p:blipFill rotWithShape="1">
          <a:blip r:embed="rId3"/>
          <a:srcRect l="71944" t="20521" r="19787" b="73197"/>
          <a:stretch/>
        </p:blipFill>
        <p:spPr bwMode="auto">
          <a:xfrm>
            <a:off x="7002706" y="238099"/>
            <a:ext cx="818953" cy="355414"/>
          </a:xfrm>
          <a:prstGeom prst="rect">
            <a:avLst/>
          </a:prstGeom>
          <a:ln>
            <a:noFill/>
          </a:ln>
          <a:extLst>
            <a:ext uri="{53640926-AAD7-44D8-BBD7-CCE9431645EC}">
              <a14:shadowObscured xmlns:a14="http://schemas.microsoft.com/office/drawing/2010/main"/>
            </a:ext>
          </a:extLst>
        </p:spPr>
      </p:pic>
      <p:sp>
        <p:nvSpPr>
          <p:cNvPr id="10" name="正方形/長方形 9"/>
          <p:cNvSpPr/>
          <p:nvPr/>
        </p:nvSpPr>
        <p:spPr>
          <a:xfrm>
            <a:off x="6666271" y="2256503"/>
            <a:ext cx="2005782" cy="545691"/>
          </a:xfrm>
          <a:prstGeom prst="rect">
            <a:avLst/>
          </a:prstGeom>
          <a:no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 name="テキスト ボックス 36"/>
          <p:cNvSpPr txBox="1"/>
          <p:nvPr/>
        </p:nvSpPr>
        <p:spPr>
          <a:xfrm>
            <a:off x="-40891" y="0"/>
            <a:ext cx="4915062"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lvl="0">
              <a:defRPr/>
            </a:pPr>
            <a:r>
              <a:rPr lang="en-US" altLang="ja-JP"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Ⅱ</a:t>
            </a:r>
            <a:r>
              <a:rPr lang="ja-JP" altLang="en-US"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　公民連携</a:t>
            </a:r>
            <a:r>
              <a:rPr lang="en-US" altLang="ja-JP"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a:t>
            </a:r>
            <a:r>
              <a:rPr lang="ja-JP" altLang="en-US"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経営形態の見直し</a:t>
            </a:r>
            <a:r>
              <a:rPr lang="en-US" altLang="ja-JP"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a:t>
            </a:r>
            <a:r>
              <a:rPr lang="ja-JP" altLang="en-US"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公民連携の推進</a:t>
            </a:r>
            <a:r>
              <a:rPr lang="en-US" altLang="ja-JP"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a:t>
            </a:r>
            <a:r>
              <a:rPr lang="ja-JP" altLang="en-US" sz="1100" dirty="0" smtClean="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・水道基幹管路</a:t>
            </a:r>
            <a:r>
              <a:rPr lang="en-US" altLang="ja-JP" sz="1100" dirty="0" smtClean="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PFI</a:t>
            </a:r>
            <a:endParaRPr lang="zh-TW" altLang="en-US"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endParaRPr>
          </a:p>
        </p:txBody>
      </p:sp>
      <p:sp>
        <p:nvSpPr>
          <p:cNvPr id="2" name="スライド番号プレースホルダー 1"/>
          <p:cNvSpPr>
            <a:spLocks noGrp="1"/>
          </p:cNvSpPr>
          <p:nvPr>
            <p:ph type="sldNum" sz="quarter" idx="12"/>
          </p:nvPr>
        </p:nvSpPr>
        <p:spPr/>
        <p:txBody>
          <a:bodyPr/>
          <a:lstStyle/>
          <a:p>
            <a:fld id="{77594F6A-A54B-438B-8D6E-C0576E169278}" type="slidenum">
              <a:rPr kumimoji="1" lang="ja-JP" altLang="en-US" smtClean="0"/>
              <a:t>171</a:t>
            </a:fld>
            <a:endParaRPr kumimoji="1" lang="ja-JP" altLang="en-US"/>
          </a:p>
        </p:txBody>
      </p:sp>
    </p:spTree>
    <p:extLst>
      <p:ext uri="{BB962C8B-B14F-4D97-AF65-F5344CB8AC3E}">
        <p14:creationId xmlns:p14="http://schemas.microsoft.com/office/powerpoint/2010/main" val="3673090742"/>
      </p:ext>
    </p:extLst>
  </p:cSld>
  <p:clrMapOvr>
    <a:masterClrMapping/>
  </p:clrMapOvr>
</p:sld>
</file>

<file path=ppt/slides/slide1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正方形/長方形 3"/>
          <p:cNvSpPr/>
          <p:nvPr/>
        </p:nvSpPr>
        <p:spPr>
          <a:xfrm>
            <a:off x="251519" y="213023"/>
            <a:ext cx="7093177" cy="369332"/>
          </a:xfrm>
          <a:prstGeom prst="rect">
            <a:avLst/>
          </a:prstGeom>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800" b="1" i="0" u="none" strike="noStrike" kern="1200" cap="none" spc="0" normalizeH="0" baseline="0" noProof="0" dirty="0">
                <a:ln>
                  <a:noFill/>
                </a:ln>
                <a:solidFill>
                  <a:srgbClr val="000000"/>
                </a:solidFill>
                <a:effectLst/>
                <a:uLnTx/>
                <a:uFillTx/>
                <a:latin typeface="Calibri" panose="020F0502020204030204"/>
                <a:ea typeface="游ゴシック" panose="020B0400000000000000" pitchFamily="50" charset="-128"/>
                <a:cs typeface="+mn-cs"/>
              </a:rPr>
              <a:t>管路の分類</a:t>
            </a:r>
          </a:p>
        </p:txBody>
      </p:sp>
      <p:sp>
        <p:nvSpPr>
          <p:cNvPr id="6" name="正方形/長方形 5"/>
          <p:cNvSpPr/>
          <p:nvPr/>
        </p:nvSpPr>
        <p:spPr>
          <a:xfrm>
            <a:off x="7743718" y="234434"/>
            <a:ext cx="1073243" cy="369332"/>
          </a:xfrm>
          <a:prstGeom prst="rect">
            <a:avLst/>
          </a:prstGeom>
          <a:noFill/>
        </p:spPr>
        <p:txBody>
          <a:bodyPr wrap="non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altLang="en-US" sz="1800" b="0" i="0" u="none" strike="noStrike" kern="1200" cap="none" spc="0" normalizeH="0" baseline="0" noProof="0" dirty="0">
                <a:ln>
                  <a:noFill/>
                </a:ln>
                <a:solidFill>
                  <a:prstClr val="black"/>
                </a:solidFill>
                <a:effectLst/>
                <a:uLnTx/>
                <a:uFillTx/>
                <a:latin typeface="Calibri" panose="020F0502020204030204"/>
                <a:ea typeface="游ゴシック" panose="020B0400000000000000" pitchFamily="50" charset="-128"/>
                <a:cs typeface="+mn-cs"/>
              </a:rPr>
              <a:t>＜</a:t>
            </a:r>
            <a:r>
              <a:rPr kumimoji="0" lang="en-US" altLang="ja-JP" sz="1800" b="0" i="0" u="none" strike="noStrike" kern="1200" cap="none" spc="0" normalizeH="0" baseline="0" noProof="0" dirty="0">
                <a:ln>
                  <a:noFill/>
                </a:ln>
                <a:solidFill>
                  <a:prstClr val="black"/>
                </a:solidFill>
                <a:effectLst/>
                <a:uLnTx/>
                <a:uFillTx/>
                <a:latin typeface="Calibri" panose="020F0502020204030204"/>
                <a:ea typeface="游ゴシック" panose="020B0400000000000000" pitchFamily="50" charset="-128"/>
                <a:cs typeface="+mn-cs"/>
              </a:rPr>
              <a:t>Why</a:t>
            </a:r>
            <a:r>
              <a:rPr kumimoji="0" lang="ja-JP" altLang="en-US" sz="1800" b="0" i="0" u="none" strike="noStrike" kern="1200" cap="none" spc="0" normalizeH="0" baseline="0" noProof="0" dirty="0">
                <a:ln>
                  <a:noFill/>
                </a:ln>
                <a:solidFill>
                  <a:prstClr val="black"/>
                </a:solidFill>
                <a:effectLst/>
                <a:uLnTx/>
                <a:uFillTx/>
                <a:latin typeface="Calibri" panose="020F0502020204030204"/>
                <a:ea typeface="游ゴシック" panose="020B0400000000000000" pitchFamily="50" charset="-128"/>
                <a:cs typeface="+mn-cs"/>
              </a:rPr>
              <a:t>＞</a:t>
            </a:r>
          </a:p>
        </p:txBody>
      </p:sp>
      <p:cxnSp>
        <p:nvCxnSpPr>
          <p:cNvPr id="12" name="直線コネクタ 11"/>
          <p:cNvCxnSpPr/>
          <p:nvPr/>
        </p:nvCxnSpPr>
        <p:spPr>
          <a:xfrm>
            <a:off x="179512" y="560363"/>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pic>
        <p:nvPicPr>
          <p:cNvPr id="2" name="図 1"/>
          <p:cNvPicPr>
            <a:picLocks noChangeAspect="1"/>
          </p:cNvPicPr>
          <p:nvPr/>
        </p:nvPicPr>
        <p:blipFill>
          <a:blip r:embed="rId3"/>
          <a:stretch>
            <a:fillRect/>
          </a:stretch>
        </p:blipFill>
        <p:spPr>
          <a:xfrm>
            <a:off x="443247" y="795378"/>
            <a:ext cx="7860094" cy="5612198"/>
          </a:xfrm>
          <a:prstGeom prst="rect">
            <a:avLst/>
          </a:prstGeom>
        </p:spPr>
      </p:pic>
      <p:pic>
        <p:nvPicPr>
          <p:cNvPr id="8" name="図 7">
            <a:extLst>
              <a:ext uri="{FF2B5EF4-FFF2-40B4-BE49-F238E27FC236}">
                <a16:creationId xmlns:a16="http://schemas.microsoft.com/office/drawing/2014/main" id="{53042BAB-D850-9A66-7285-31A468B3CB28}"/>
              </a:ext>
            </a:extLst>
          </p:cNvPr>
          <p:cNvPicPr/>
          <p:nvPr/>
        </p:nvPicPr>
        <p:blipFill rotWithShape="1">
          <a:blip r:embed="rId4"/>
          <a:srcRect l="71944" t="20521" r="19787" b="73197"/>
          <a:stretch/>
        </p:blipFill>
        <p:spPr bwMode="auto">
          <a:xfrm>
            <a:off x="7002706" y="238099"/>
            <a:ext cx="818953" cy="355414"/>
          </a:xfrm>
          <a:prstGeom prst="rect">
            <a:avLst/>
          </a:prstGeom>
          <a:ln>
            <a:noFill/>
          </a:ln>
          <a:extLst>
            <a:ext uri="{53640926-AAD7-44D8-BBD7-CCE9431645EC}">
              <a14:shadowObscured xmlns:a14="http://schemas.microsoft.com/office/drawing/2010/main"/>
            </a:ext>
          </a:extLst>
        </p:spPr>
      </p:pic>
      <p:sp>
        <p:nvSpPr>
          <p:cNvPr id="9" name="テキスト ボックス 36"/>
          <p:cNvSpPr txBox="1"/>
          <p:nvPr/>
        </p:nvSpPr>
        <p:spPr>
          <a:xfrm>
            <a:off x="-40891" y="0"/>
            <a:ext cx="4915062"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lvl="0">
              <a:defRPr/>
            </a:pPr>
            <a:r>
              <a:rPr lang="en-US" altLang="ja-JP"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Ⅱ</a:t>
            </a:r>
            <a:r>
              <a:rPr lang="ja-JP" altLang="en-US"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　公民連携</a:t>
            </a:r>
            <a:r>
              <a:rPr lang="en-US" altLang="ja-JP"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a:t>
            </a:r>
            <a:r>
              <a:rPr lang="ja-JP" altLang="en-US"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経営形態の見直し</a:t>
            </a:r>
            <a:r>
              <a:rPr lang="en-US" altLang="ja-JP"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a:t>
            </a:r>
            <a:r>
              <a:rPr lang="ja-JP" altLang="en-US"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公民連携の推進</a:t>
            </a:r>
            <a:r>
              <a:rPr lang="en-US" altLang="ja-JP"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a:t>
            </a:r>
            <a:r>
              <a:rPr lang="ja-JP" altLang="en-US" sz="1100" dirty="0" smtClean="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・水道基幹管路</a:t>
            </a:r>
            <a:r>
              <a:rPr lang="en-US" altLang="ja-JP" sz="1100" dirty="0" smtClean="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PFI</a:t>
            </a:r>
            <a:endParaRPr lang="zh-TW" altLang="en-US"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endParaRPr>
          </a:p>
        </p:txBody>
      </p:sp>
      <p:sp>
        <p:nvSpPr>
          <p:cNvPr id="3" name="スライド番号プレースホルダー 2"/>
          <p:cNvSpPr>
            <a:spLocks noGrp="1"/>
          </p:cNvSpPr>
          <p:nvPr>
            <p:ph type="sldNum" sz="quarter" idx="12"/>
          </p:nvPr>
        </p:nvSpPr>
        <p:spPr/>
        <p:txBody>
          <a:bodyPr/>
          <a:lstStyle/>
          <a:p>
            <a:fld id="{77594F6A-A54B-438B-8D6E-C0576E169278}" type="slidenum">
              <a:rPr kumimoji="1" lang="ja-JP" altLang="en-US" smtClean="0"/>
              <a:t>172</a:t>
            </a:fld>
            <a:endParaRPr kumimoji="1" lang="ja-JP" altLang="en-US"/>
          </a:p>
        </p:txBody>
      </p:sp>
    </p:spTree>
    <p:extLst>
      <p:ext uri="{BB962C8B-B14F-4D97-AF65-F5344CB8AC3E}">
        <p14:creationId xmlns:p14="http://schemas.microsoft.com/office/powerpoint/2010/main" val="1688210802"/>
      </p:ext>
    </p:extLst>
  </p:cSld>
  <p:clrMapOvr>
    <a:masterClrMapping/>
  </p:clrMapOvr>
</p:sld>
</file>

<file path=ppt/slides/slide1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正方形/長方形 3"/>
          <p:cNvSpPr/>
          <p:nvPr/>
        </p:nvSpPr>
        <p:spPr>
          <a:xfrm>
            <a:off x="251519" y="213023"/>
            <a:ext cx="7093177" cy="369332"/>
          </a:xfrm>
          <a:prstGeom prst="rect">
            <a:avLst/>
          </a:prstGeom>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800" b="1" i="0" u="none" strike="noStrike" kern="1200" cap="none" spc="0" normalizeH="0" baseline="0" noProof="0" dirty="0">
                <a:ln>
                  <a:noFill/>
                </a:ln>
                <a:solidFill>
                  <a:srgbClr val="000000"/>
                </a:solidFill>
                <a:effectLst/>
                <a:uLnTx/>
                <a:uFillTx/>
                <a:latin typeface="Calibri" panose="020F0502020204030204"/>
                <a:ea typeface="游ゴシック" panose="020B0400000000000000" pitchFamily="50" charset="-128"/>
                <a:cs typeface="+mn-cs"/>
              </a:rPr>
              <a:t>水道施設の階層構造</a:t>
            </a:r>
          </a:p>
        </p:txBody>
      </p:sp>
      <p:sp>
        <p:nvSpPr>
          <p:cNvPr id="6" name="正方形/長方形 5"/>
          <p:cNvSpPr/>
          <p:nvPr/>
        </p:nvSpPr>
        <p:spPr>
          <a:xfrm>
            <a:off x="7671840" y="234434"/>
            <a:ext cx="1217001" cy="369332"/>
          </a:xfrm>
          <a:prstGeom prst="rect">
            <a:avLst/>
          </a:prstGeom>
          <a:noFill/>
        </p:spPr>
        <p:txBody>
          <a:bodyPr wrap="non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altLang="en-US" sz="1800" b="0" i="0" u="none" strike="noStrike" kern="1200" cap="none" spc="0" normalizeH="0" baseline="0" noProof="0" dirty="0">
                <a:ln>
                  <a:noFill/>
                </a:ln>
                <a:solidFill>
                  <a:prstClr val="black"/>
                </a:solidFill>
                <a:effectLst/>
                <a:uLnTx/>
                <a:uFillTx/>
                <a:latin typeface="Calibri" panose="020F0502020204030204"/>
                <a:ea typeface="游ゴシック" panose="020B0400000000000000" pitchFamily="50" charset="-128"/>
                <a:cs typeface="+mn-cs"/>
              </a:rPr>
              <a:t>＜</a:t>
            </a:r>
            <a:r>
              <a:rPr kumimoji="0" lang="en-US" altLang="ja-JP" sz="1800" b="0" i="0" u="none" strike="noStrike" kern="1200" cap="none" spc="0" normalizeH="0" baseline="0" noProof="0" dirty="0">
                <a:ln>
                  <a:noFill/>
                </a:ln>
                <a:solidFill>
                  <a:prstClr val="black"/>
                </a:solidFill>
                <a:effectLst/>
                <a:uLnTx/>
                <a:uFillTx/>
                <a:latin typeface="Calibri" panose="020F0502020204030204"/>
                <a:ea typeface="游ゴシック" panose="020B0400000000000000" pitchFamily="50" charset="-128"/>
                <a:cs typeface="+mn-cs"/>
              </a:rPr>
              <a:t>Vision</a:t>
            </a:r>
            <a:r>
              <a:rPr kumimoji="0" lang="ja-JP" altLang="en-US" sz="1800" b="0" i="0" u="none" strike="noStrike" kern="1200" cap="none" spc="0" normalizeH="0" baseline="0" noProof="0" dirty="0">
                <a:ln>
                  <a:noFill/>
                </a:ln>
                <a:solidFill>
                  <a:prstClr val="black"/>
                </a:solidFill>
                <a:effectLst/>
                <a:uLnTx/>
                <a:uFillTx/>
                <a:latin typeface="Calibri" panose="020F0502020204030204"/>
                <a:ea typeface="游ゴシック" panose="020B0400000000000000" pitchFamily="50" charset="-128"/>
                <a:cs typeface="+mn-cs"/>
              </a:rPr>
              <a:t>＞</a:t>
            </a:r>
          </a:p>
        </p:txBody>
      </p:sp>
      <p:cxnSp>
        <p:nvCxnSpPr>
          <p:cNvPr id="12" name="直線コネクタ 11"/>
          <p:cNvCxnSpPr/>
          <p:nvPr/>
        </p:nvCxnSpPr>
        <p:spPr>
          <a:xfrm>
            <a:off x="179512" y="560363"/>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pic>
        <p:nvPicPr>
          <p:cNvPr id="3" name="図 2"/>
          <p:cNvPicPr>
            <a:picLocks noChangeAspect="1"/>
          </p:cNvPicPr>
          <p:nvPr/>
        </p:nvPicPr>
        <p:blipFill>
          <a:blip r:embed="rId3"/>
          <a:stretch>
            <a:fillRect/>
          </a:stretch>
        </p:blipFill>
        <p:spPr>
          <a:xfrm>
            <a:off x="530943" y="867106"/>
            <a:ext cx="8180918" cy="5427105"/>
          </a:xfrm>
          <a:prstGeom prst="rect">
            <a:avLst/>
          </a:prstGeom>
        </p:spPr>
      </p:pic>
      <p:pic>
        <p:nvPicPr>
          <p:cNvPr id="8" name="図 7">
            <a:extLst>
              <a:ext uri="{FF2B5EF4-FFF2-40B4-BE49-F238E27FC236}">
                <a16:creationId xmlns:a16="http://schemas.microsoft.com/office/drawing/2014/main" id="{53042BAB-D850-9A66-7285-31A468B3CB28}"/>
              </a:ext>
            </a:extLst>
          </p:cNvPr>
          <p:cNvPicPr/>
          <p:nvPr/>
        </p:nvPicPr>
        <p:blipFill rotWithShape="1">
          <a:blip r:embed="rId4"/>
          <a:srcRect l="71944" t="20521" r="19787" b="73197"/>
          <a:stretch/>
        </p:blipFill>
        <p:spPr bwMode="auto">
          <a:xfrm>
            <a:off x="7002706" y="238099"/>
            <a:ext cx="818953" cy="355414"/>
          </a:xfrm>
          <a:prstGeom prst="rect">
            <a:avLst/>
          </a:prstGeom>
          <a:ln>
            <a:noFill/>
          </a:ln>
          <a:extLst>
            <a:ext uri="{53640926-AAD7-44D8-BBD7-CCE9431645EC}">
              <a14:shadowObscured xmlns:a14="http://schemas.microsoft.com/office/drawing/2010/main"/>
            </a:ext>
          </a:extLst>
        </p:spPr>
      </p:pic>
      <p:sp>
        <p:nvSpPr>
          <p:cNvPr id="9" name="テキスト ボックス 36"/>
          <p:cNvSpPr txBox="1"/>
          <p:nvPr/>
        </p:nvSpPr>
        <p:spPr>
          <a:xfrm>
            <a:off x="-40891" y="0"/>
            <a:ext cx="4915062"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lvl="0">
              <a:defRPr/>
            </a:pPr>
            <a:r>
              <a:rPr lang="en-US" altLang="ja-JP"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Ⅱ</a:t>
            </a:r>
            <a:r>
              <a:rPr lang="ja-JP" altLang="en-US"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　公民連携</a:t>
            </a:r>
            <a:r>
              <a:rPr lang="en-US" altLang="ja-JP"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a:t>
            </a:r>
            <a:r>
              <a:rPr lang="ja-JP" altLang="en-US"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経営形態の見直し</a:t>
            </a:r>
            <a:r>
              <a:rPr lang="en-US" altLang="ja-JP"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a:t>
            </a:r>
            <a:r>
              <a:rPr lang="ja-JP" altLang="en-US"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公民連携の推進</a:t>
            </a:r>
            <a:r>
              <a:rPr lang="en-US" altLang="ja-JP"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a:t>
            </a:r>
            <a:r>
              <a:rPr lang="ja-JP" altLang="en-US" sz="1100" dirty="0" smtClean="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・水道基幹管路</a:t>
            </a:r>
            <a:r>
              <a:rPr lang="en-US" altLang="ja-JP" sz="1100" dirty="0" smtClean="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PFI</a:t>
            </a:r>
            <a:endParaRPr lang="zh-TW" altLang="en-US"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endParaRPr>
          </a:p>
        </p:txBody>
      </p:sp>
      <p:sp>
        <p:nvSpPr>
          <p:cNvPr id="2" name="スライド番号プレースホルダー 1"/>
          <p:cNvSpPr>
            <a:spLocks noGrp="1"/>
          </p:cNvSpPr>
          <p:nvPr>
            <p:ph type="sldNum" sz="quarter" idx="12"/>
          </p:nvPr>
        </p:nvSpPr>
        <p:spPr/>
        <p:txBody>
          <a:bodyPr/>
          <a:lstStyle/>
          <a:p>
            <a:fld id="{77594F6A-A54B-438B-8D6E-C0576E169278}" type="slidenum">
              <a:rPr kumimoji="1" lang="ja-JP" altLang="en-US" smtClean="0"/>
              <a:t>173</a:t>
            </a:fld>
            <a:endParaRPr kumimoji="1" lang="ja-JP" altLang="en-US"/>
          </a:p>
        </p:txBody>
      </p:sp>
    </p:spTree>
    <p:extLst>
      <p:ext uri="{BB962C8B-B14F-4D97-AF65-F5344CB8AC3E}">
        <p14:creationId xmlns:p14="http://schemas.microsoft.com/office/powerpoint/2010/main" val="2853408450"/>
      </p:ext>
    </p:extLst>
  </p:cSld>
  <p:clrMapOvr>
    <a:masterClrMapping/>
  </p:clrMapOvr>
</p:sld>
</file>

<file path=ppt/slides/slide1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正方形/長方形 3"/>
          <p:cNvSpPr/>
          <p:nvPr/>
        </p:nvSpPr>
        <p:spPr>
          <a:xfrm>
            <a:off x="251520" y="213023"/>
            <a:ext cx="5904656" cy="369332"/>
          </a:xfrm>
          <a:prstGeom prst="rect">
            <a:avLst/>
          </a:prstGeom>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800" b="1" i="0" u="none" strike="noStrike" kern="1200" cap="none" spc="0" normalizeH="0" baseline="0" noProof="0" dirty="0">
                <a:ln>
                  <a:noFill/>
                </a:ln>
                <a:solidFill>
                  <a:srgbClr val="000000"/>
                </a:solidFill>
                <a:effectLst/>
                <a:uLnTx/>
                <a:uFillTx/>
                <a:latin typeface="Calibri" panose="020F0502020204030204"/>
                <a:ea typeface="游ゴシック" panose="020B0400000000000000" pitchFamily="50" charset="-128"/>
                <a:cs typeface="+mn-cs"/>
              </a:rPr>
              <a:t>基幹管路耐震化ＰＦＩ事業の事業概要</a:t>
            </a:r>
          </a:p>
        </p:txBody>
      </p:sp>
      <p:sp>
        <p:nvSpPr>
          <p:cNvPr id="6" name="正方形/長方形 5"/>
          <p:cNvSpPr/>
          <p:nvPr/>
        </p:nvSpPr>
        <p:spPr>
          <a:xfrm>
            <a:off x="7700950" y="234434"/>
            <a:ext cx="1158779" cy="369332"/>
          </a:xfrm>
          <a:prstGeom prst="rect">
            <a:avLst/>
          </a:prstGeom>
          <a:noFill/>
        </p:spPr>
        <p:txBody>
          <a:bodyPr wrap="non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altLang="en-US" sz="1800" b="0" i="0" u="none" strike="noStrike" kern="1200" cap="none" spc="0" normalizeH="0" baseline="0" noProof="0" dirty="0">
                <a:ln>
                  <a:noFill/>
                </a:ln>
                <a:solidFill>
                  <a:prstClr val="black"/>
                </a:solidFill>
                <a:effectLst/>
                <a:uLnTx/>
                <a:uFillTx/>
                <a:latin typeface="Calibri" panose="020F0502020204030204"/>
                <a:ea typeface="游ゴシック" panose="020B0400000000000000" pitchFamily="50" charset="-128"/>
                <a:cs typeface="+mn-cs"/>
              </a:rPr>
              <a:t>＜</a:t>
            </a:r>
            <a:r>
              <a:rPr kumimoji="0" lang="en-US" altLang="ja-JP" sz="1800" b="0" i="0" u="none" strike="noStrike" kern="1200" cap="none" spc="0" normalizeH="0" baseline="0" noProof="0" dirty="0">
                <a:ln>
                  <a:noFill/>
                </a:ln>
                <a:solidFill>
                  <a:prstClr val="black"/>
                </a:solidFill>
                <a:effectLst/>
                <a:uLnTx/>
                <a:uFillTx/>
                <a:latin typeface="Calibri" panose="020F0502020204030204"/>
                <a:ea typeface="游ゴシック" panose="020B0400000000000000" pitchFamily="50" charset="-128"/>
                <a:cs typeface="+mn-cs"/>
              </a:rPr>
              <a:t>What</a:t>
            </a:r>
            <a:r>
              <a:rPr kumimoji="0" lang="ja-JP" altLang="en-US" sz="1800" b="0" i="0" u="none" strike="noStrike" kern="1200" cap="none" spc="0" normalizeH="0" baseline="0" noProof="0" dirty="0">
                <a:ln>
                  <a:noFill/>
                </a:ln>
                <a:solidFill>
                  <a:prstClr val="black"/>
                </a:solidFill>
                <a:effectLst/>
                <a:uLnTx/>
                <a:uFillTx/>
                <a:latin typeface="Calibri" panose="020F0502020204030204"/>
                <a:ea typeface="游ゴシック" panose="020B0400000000000000" pitchFamily="50" charset="-128"/>
                <a:cs typeface="+mn-cs"/>
              </a:rPr>
              <a:t>＞</a:t>
            </a:r>
          </a:p>
        </p:txBody>
      </p:sp>
      <p:cxnSp>
        <p:nvCxnSpPr>
          <p:cNvPr id="9" name="直線コネクタ 8"/>
          <p:cNvCxnSpPr/>
          <p:nvPr/>
        </p:nvCxnSpPr>
        <p:spPr>
          <a:xfrm>
            <a:off x="179512" y="560363"/>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 name="テキスト ボックス 2"/>
          <p:cNvSpPr txBox="1"/>
          <p:nvPr/>
        </p:nvSpPr>
        <p:spPr>
          <a:xfrm>
            <a:off x="251520" y="737416"/>
            <a:ext cx="3347086" cy="383458"/>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en-US" altLang="ja-JP" sz="18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18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事業範囲</a:t>
            </a:r>
            <a:r>
              <a:rPr kumimoji="1" lang="en-US" altLang="ja-JP" sz="18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endParaRPr kumimoji="1" lang="ja-JP" altLang="en-US" sz="18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12" name="テキスト ボックス 11"/>
          <p:cNvSpPr txBox="1"/>
          <p:nvPr/>
        </p:nvSpPr>
        <p:spPr>
          <a:xfrm>
            <a:off x="251519" y="5125269"/>
            <a:ext cx="4984157" cy="923330"/>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en-US" altLang="ja-JP" sz="18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18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事業期間</a:t>
            </a:r>
            <a:r>
              <a:rPr kumimoji="1" lang="en-US" altLang="ja-JP" sz="18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p>
          <a:p>
            <a:pPr marL="0" marR="0" lvl="0" indent="0" algn="l" defTabSz="457200" rtl="0" eaLnBrk="1" fontAlgn="auto" latinLnBrk="0" hangingPunct="1">
              <a:lnSpc>
                <a:spcPct val="100000"/>
              </a:lnSpc>
              <a:spcBef>
                <a:spcPts val="0"/>
              </a:spcBef>
              <a:spcAft>
                <a:spcPts val="0"/>
              </a:spcAft>
              <a:buClrTx/>
              <a:buSzTx/>
              <a:buFontTx/>
              <a:buNone/>
              <a:tabLst/>
              <a:defRPr/>
            </a:pPr>
            <a:endParaRPr kumimoji="1" lang="en-US" altLang="ja-JP" sz="18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1" lang="ja-JP" altLang="en-US" sz="1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８年間（</a:t>
            </a:r>
            <a:r>
              <a:rPr kumimoji="1" lang="en-US" altLang="ja-JP" sz="1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2024</a:t>
            </a:r>
            <a:r>
              <a:rPr kumimoji="1" lang="ja-JP" altLang="en-US" sz="1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年度から</a:t>
            </a:r>
            <a:r>
              <a:rPr kumimoji="1" lang="en-US" altLang="ja-JP" sz="1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2031</a:t>
            </a:r>
            <a:r>
              <a:rPr kumimoji="1" lang="ja-JP" altLang="en-US" sz="1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年度）の予定</a:t>
            </a:r>
          </a:p>
        </p:txBody>
      </p:sp>
      <p:pic>
        <p:nvPicPr>
          <p:cNvPr id="2" name="図 1"/>
          <p:cNvPicPr>
            <a:picLocks noChangeAspect="1"/>
          </p:cNvPicPr>
          <p:nvPr/>
        </p:nvPicPr>
        <p:blipFill>
          <a:blip r:embed="rId3"/>
          <a:stretch>
            <a:fillRect/>
          </a:stretch>
        </p:blipFill>
        <p:spPr>
          <a:xfrm>
            <a:off x="485314" y="1250040"/>
            <a:ext cx="8374415" cy="3488415"/>
          </a:xfrm>
          <a:prstGeom prst="rect">
            <a:avLst/>
          </a:prstGeom>
        </p:spPr>
      </p:pic>
      <p:pic>
        <p:nvPicPr>
          <p:cNvPr id="10" name="図 9">
            <a:extLst>
              <a:ext uri="{FF2B5EF4-FFF2-40B4-BE49-F238E27FC236}">
                <a16:creationId xmlns:a16="http://schemas.microsoft.com/office/drawing/2014/main" id="{53042BAB-D850-9A66-7285-31A468B3CB28}"/>
              </a:ext>
            </a:extLst>
          </p:cNvPr>
          <p:cNvPicPr/>
          <p:nvPr/>
        </p:nvPicPr>
        <p:blipFill rotWithShape="1">
          <a:blip r:embed="rId4"/>
          <a:srcRect l="71944" t="20521" r="19787" b="73197"/>
          <a:stretch/>
        </p:blipFill>
        <p:spPr bwMode="auto">
          <a:xfrm>
            <a:off x="7002706" y="238099"/>
            <a:ext cx="818953" cy="355414"/>
          </a:xfrm>
          <a:prstGeom prst="rect">
            <a:avLst/>
          </a:prstGeom>
          <a:ln>
            <a:noFill/>
          </a:ln>
          <a:extLst>
            <a:ext uri="{53640926-AAD7-44D8-BBD7-CCE9431645EC}">
              <a14:shadowObscured xmlns:a14="http://schemas.microsoft.com/office/drawing/2010/main"/>
            </a:ext>
          </a:extLst>
        </p:spPr>
      </p:pic>
      <p:sp>
        <p:nvSpPr>
          <p:cNvPr id="13" name="テキスト ボックス 36"/>
          <p:cNvSpPr txBox="1"/>
          <p:nvPr/>
        </p:nvSpPr>
        <p:spPr>
          <a:xfrm>
            <a:off x="-40891" y="0"/>
            <a:ext cx="4915062"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lvl="0">
              <a:defRPr/>
            </a:pPr>
            <a:r>
              <a:rPr lang="en-US" altLang="ja-JP"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Ⅱ</a:t>
            </a:r>
            <a:r>
              <a:rPr lang="ja-JP" altLang="en-US"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　公民連携</a:t>
            </a:r>
            <a:r>
              <a:rPr lang="en-US" altLang="ja-JP"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a:t>
            </a:r>
            <a:r>
              <a:rPr lang="ja-JP" altLang="en-US"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経営形態の見直し</a:t>
            </a:r>
            <a:r>
              <a:rPr lang="en-US" altLang="ja-JP"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a:t>
            </a:r>
            <a:r>
              <a:rPr lang="ja-JP" altLang="en-US"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公民連携の推進</a:t>
            </a:r>
            <a:r>
              <a:rPr lang="en-US" altLang="ja-JP"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a:t>
            </a:r>
            <a:r>
              <a:rPr lang="ja-JP" altLang="en-US" sz="1100" dirty="0" smtClean="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・水道基幹管路</a:t>
            </a:r>
            <a:r>
              <a:rPr lang="en-US" altLang="ja-JP" sz="1100" dirty="0" smtClean="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PFI</a:t>
            </a:r>
            <a:endParaRPr lang="zh-TW" altLang="en-US"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endParaRPr>
          </a:p>
        </p:txBody>
      </p:sp>
      <p:sp>
        <p:nvSpPr>
          <p:cNvPr id="5" name="スライド番号プレースホルダー 4"/>
          <p:cNvSpPr>
            <a:spLocks noGrp="1"/>
          </p:cNvSpPr>
          <p:nvPr>
            <p:ph type="sldNum" sz="quarter" idx="12"/>
          </p:nvPr>
        </p:nvSpPr>
        <p:spPr/>
        <p:txBody>
          <a:bodyPr/>
          <a:lstStyle/>
          <a:p>
            <a:fld id="{77594F6A-A54B-438B-8D6E-C0576E169278}" type="slidenum">
              <a:rPr kumimoji="1" lang="ja-JP" altLang="en-US" smtClean="0"/>
              <a:t>174</a:t>
            </a:fld>
            <a:endParaRPr kumimoji="1" lang="ja-JP" altLang="en-US"/>
          </a:p>
        </p:txBody>
      </p:sp>
    </p:spTree>
    <p:extLst>
      <p:ext uri="{BB962C8B-B14F-4D97-AF65-F5344CB8AC3E}">
        <p14:creationId xmlns:p14="http://schemas.microsoft.com/office/powerpoint/2010/main" val="3130557721"/>
      </p:ext>
    </p:extLst>
  </p:cSld>
  <p:clrMapOvr>
    <a:masterClrMapping/>
  </p:clrMapOvr>
</p:sld>
</file>

<file path=ppt/slides/slide1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正方形/長方形 3"/>
          <p:cNvSpPr/>
          <p:nvPr/>
        </p:nvSpPr>
        <p:spPr>
          <a:xfrm>
            <a:off x="251520" y="213023"/>
            <a:ext cx="5904656" cy="369332"/>
          </a:xfrm>
          <a:prstGeom prst="rect">
            <a:avLst/>
          </a:prstGeom>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800" b="1" i="0" u="none" strike="noStrike" kern="1200" cap="none" spc="0" normalizeH="0" baseline="0" noProof="0" dirty="0">
                <a:ln>
                  <a:noFill/>
                </a:ln>
                <a:solidFill>
                  <a:srgbClr val="000000"/>
                </a:solidFill>
                <a:effectLst/>
                <a:uLnTx/>
                <a:uFillTx/>
                <a:latin typeface="Calibri" panose="020F0502020204030204"/>
                <a:ea typeface="游ゴシック" panose="020B0400000000000000" pitchFamily="50" charset="-128"/>
                <a:cs typeface="+mn-cs"/>
              </a:rPr>
              <a:t>基幹管路耐震化ＰＦＩ事業の検討経過</a:t>
            </a:r>
          </a:p>
        </p:txBody>
      </p:sp>
      <p:sp>
        <p:nvSpPr>
          <p:cNvPr id="6" name="正方形/長方形 5"/>
          <p:cNvSpPr/>
          <p:nvPr/>
        </p:nvSpPr>
        <p:spPr>
          <a:xfrm>
            <a:off x="7700950" y="234434"/>
            <a:ext cx="1158779" cy="369332"/>
          </a:xfrm>
          <a:prstGeom prst="rect">
            <a:avLst/>
          </a:prstGeom>
          <a:noFill/>
        </p:spPr>
        <p:txBody>
          <a:bodyPr wrap="non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altLang="en-US" sz="1800" b="0" i="0" u="none" strike="noStrike" kern="1200" cap="none" spc="0" normalizeH="0" baseline="0" noProof="0" dirty="0">
                <a:ln>
                  <a:noFill/>
                </a:ln>
                <a:solidFill>
                  <a:prstClr val="black"/>
                </a:solidFill>
                <a:effectLst/>
                <a:uLnTx/>
                <a:uFillTx/>
                <a:latin typeface="Calibri" panose="020F0502020204030204"/>
                <a:ea typeface="游ゴシック" panose="020B0400000000000000" pitchFamily="50" charset="-128"/>
                <a:cs typeface="+mn-cs"/>
              </a:rPr>
              <a:t>＜</a:t>
            </a:r>
            <a:r>
              <a:rPr kumimoji="0" lang="en-US" altLang="ja-JP" sz="1800" b="0" i="0" u="none" strike="noStrike" kern="1200" cap="none" spc="0" normalizeH="0" baseline="0" noProof="0" dirty="0">
                <a:ln>
                  <a:noFill/>
                </a:ln>
                <a:solidFill>
                  <a:prstClr val="black"/>
                </a:solidFill>
                <a:effectLst/>
                <a:uLnTx/>
                <a:uFillTx/>
                <a:latin typeface="Calibri" panose="020F0502020204030204"/>
                <a:ea typeface="游ゴシック" panose="020B0400000000000000" pitchFamily="50" charset="-128"/>
                <a:cs typeface="+mn-cs"/>
              </a:rPr>
              <a:t>What</a:t>
            </a:r>
            <a:r>
              <a:rPr kumimoji="0" lang="ja-JP" altLang="en-US" sz="1800" b="0" i="0" u="none" strike="noStrike" kern="1200" cap="none" spc="0" normalizeH="0" baseline="0" noProof="0" dirty="0">
                <a:ln>
                  <a:noFill/>
                </a:ln>
                <a:solidFill>
                  <a:prstClr val="black"/>
                </a:solidFill>
                <a:effectLst/>
                <a:uLnTx/>
                <a:uFillTx/>
                <a:latin typeface="Calibri" panose="020F0502020204030204"/>
                <a:ea typeface="游ゴシック" panose="020B0400000000000000" pitchFamily="50" charset="-128"/>
                <a:cs typeface="+mn-cs"/>
              </a:rPr>
              <a:t>＞</a:t>
            </a:r>
          </a:p>
        </p:txBody>
      </p:sp>
      <p:graphicFrame>
        <p:nvGraphicFramePr>
          <p:cNvPr id="8" name="表 7"/>
          <p:cNvGraphicFramePr>
            <a:graphicFrameLocks noGrp="1"/>
          </p:cNvGraphicFramePr>
          <p:nvPr/>
        </p:nvGraphicFramePr>
        <p:xfrm>
          <a:off x="39254" y="1278388"/>
          <a:ext cx="9036000" cy="4260960"/>
        </p:xfrm>
        <a:graphic>
          <a:graphicData uri="http://schemas.openxmlformats.org/drawingml/2006/table">
            <a:tbl>
              <a:tblPr firstRow="1" bandRow="1">
                <a:tableStyleId>{5940675A-B579-460E-94D1-54222C63F5DA}</a:tableStyleId>
              </a:tblPr>
              <a:tblGrid>
                <a:gridCol w="1152000">
                  <a:extLst>
                    <a:ext uri="{9D8B030D-6E8A-4147-A177-3AD203B41FA5}">
                      <a16:colId xmlns:a16="http://schemas.microsoft.com/office/drawing/2014/main" val="888310775"/>
                    </a:ext>
                  </a:extLst>
                </a:gridCol>
                <a:gridCol w="1094746">
                  <a:extLst>
                    <a:ext uri="{9D8B030D-6E8A-4147-A177-3AD203B41FA5}">
                      <a16:colId xmlns:a16="http://schemas.microsoft.com/office/drawing/2014/main" val="468512705"/>
                    </a:ext>
                  </a:extLst>
                </a:gridCol>
                <a:gridCol w="6789254">
                  <a:extLst>
                    <a:ext uri="{9D8B030D-6E8A-4147-A177-3AD203B41FA5}">
                      <a16:colId xmlns:a16="http://schemas.microsoft.com/office/drawing/2014/main" val="2506012394"/>
                    </a:ext>
                  </a:extLst>
                </a:gridCol>
              </a:tblGrid>
              <a:tr h="402206">
                <a:tc>
                  <a:txBody>
                    <a:bodyPr/>
                    <a:lstStyle/>
                    <a:p>
                      <a:pPr algn="r"/>
                      <a:r>
                        <a:rPr kumimoji="1" lang="en-US" altLang="ja-JP" sz="1800" b="0" dirty="0">
                          <a:solidFill>
                            <a:schemeClr val="tx1"/>
                          </a:solidFill>
                          <a:latin typeface="メイリオ" panose="020B0604030504040204" pitchFamily="50" charset="-128"/>
                          <a:ea typeface="メイリオ" panose="020B0604030504040204" pitchFamily="50" charset="-128"/>
                        </a:rPr>
                        <a:t>2022</a:t>
                      </a:r>
                      <a:r>
                        <a:rPr kumimoji="1" lang="ja-JP" altLang="en-US" sz="1800" b="0" dirty="0">
                          <a:solidFill>
                            <a:schemeClr val="tx1"/>
                          </a:solidFill>
                          <a:latin typeface="メイリオ" panose="020B0604030504040204" pitchFamily="50" charset="-128"/>
                          <a:ea typeface="メイリオ" panose="020B0604030504040204" pitchFamily="50" charset="-128"/>
                        </a:rPr>
                        <a:t>年</a:t>
                      </a:r>
                    </a:p>
                  </a:txBody>
                  <a:tcPr marL="72000" marR="72000" marT="72000" marB="72000">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algn="l"/>
                      <a:r>
                        <a:rPr kumimoji="1" lang="ja-JP" altLang="en-US" sz="1800" b="0" dirty="0">
                          <a:solidFill>
                            <a:schemeClr val="tx1"/>
                          </a:solidFill>
                          <a:latin typeface="メイリオ" panose="020B0604030504040204" pitchFamily="50" charset="-128"/>
                          <a:ea typeface="メイリオ" panose="020B0604030504040204" pitchFamily="50" charset="-128"/>
                        </a:rPr>
                        <a:t>１月</a:t>
                      </a:r>
                    </a:p>
                  </a:txBody>
                  <a:tcPr marL="72000" marR="72000" marT="72000" marB="72000">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r>
                        <a:rPr kumimoji="1" lang="ja-JP" altLang="en-US" sz="1800" b="1" dirty="0">
                          <a:solidFill>
                            <a:schemeClr val="tx1"/>
                          </a:solidFill>
                          <a:latin typeface="メイリオ" panose="020B0604030504040204" pitchFamily="50" charset="-128"/>
                          <a:ea typeface="メイリオ" panose="020B0604030504040204" pitchFamily="50" charset="-128"/>
                        </a:rPr>
                        <a:t>「ＰＦＩ管路更新事業の総括及び今後の基本的方向性について」</a:t>
                      </a:r>
                      <a:r>
                        <a:rPr kumimoji="1" lang="ja-JP" altLang="en-US" sz="1800" b="0" dirty="0">
                          <a:solidFill>
                            <a:schemeClr val="tx1"/>
                          </a:solidFill>
                          <a:latin typeface="メイリオ" panose="020B0604030504040204" pitchFamily="50" charset="-128"/>
                          <a:ea typeface="メイリオ" panose="020B0604030504040204" pitchFamily="50" charset="-128"/>
                        </a:rPr>
                        <a:t>の公表</a:t>
                      </a:r>
                    </a:p>
                  </a:txBody>
                  <a:tcPr marL="72000" marR="72000" marT="72000" marB="72000">
                    <a:lnL w="12700" cmpd="sng">
                      <a:noFill/>
                    </a:lnL>
                    <a:lnR w="12700" cmpd="sng">
                      <a:noFill/>
                    </a:lnR>
                    <a:lnT w="12700" cmpd="sng">
                      <a:noFill/>
                    </a:lnT>
                    <a:lnB w="12700" cmpd="sng">
                      <a:noFill/>
                    </a:lnB>
                    <a:lnTlToBr w="12700" cmpd="sng">
                      <a:noFill/>
                      <a:prstDash val="solid"/>
                    </a:lnTlToBr>
                    <a:lnBlToTr w="12700" cmpd="sng">
                      <a:noFill/>
                      <a:prstDash val="solid"/>
                    </a:lnBlToTr>
                  </a:tcPr>
                </a:tc>
                <a:extLst>
                  <a:ext uri="{0D108BD9-81ED-4DB2-BD59-A6C34878D82A}">
                    <a16:rowId xmlns:a16="http://schemas.microsoft.com/office/drawing/2014/main" val="469615856"/>
                  </a:ext>
                </a:extLst>
              </a:tr>
              <a:tr h="607347">
                <a:tc>
                  <a:txBody>
                    <a:bodyPr/>
                    <a:lstStyle/>
                    <a:p>
                      <a:pPr algn="r"/>
                      <a:endParaRPr kumimoji="1" lang="ja-JP" altLang="en-US" sz="1800" b="0" dirty="0">
                        <a:solidFill>
                          <a:schemeClr val="tx1"/>
                        </a:solidFill>
                        <a:latin typeface="メイリオ" panose="020B0604030504040204" pitchFamily="50" charset="-128"/>
                        <a:ea typeface="メイリオ" panose="020B0604030504040204" pitchFamily="50" charset="-128"/>
                      </a:endParaRPr>
                    </a:p>
                  </a:txBody>
                  <a:tcPr marL="72000" marR="72000" marT="72000" marB="72000">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algn="l"/>
                      <a:endParaRPr kumimoji="1" lang="ja-JP" altLang="en-US" sz="1800" b="0" dirty="0">
                        <a:solidFill>
                          <a:schemeClr val="tx1"/>
                        </a:solidFill>
                        <a:latin typeface="メイリオ" panose="020B0604030504040204" pitchFamily="50" charset="-128"/>
                        <a:ea typeface="メイリオ" panose="020B0604030504040204" pitchFamily="50" charset="-128"/>
                      </a:endParaRPr>
                    </a:p>
                  </a:txBody>
                  <a:tcPr marL="72000" marR="72000" marT="72000" marB="72000">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marL="628650" lvl="1" indent="-285750">
                        <a:buFont typeface="Wingdings" panose="05000000000000000000" pitchFamily="2" charset="2"/>
                        <a:buChar char="Ø"/>
                      </a:pPr>
                      <a:r>
                        <a:rPr kumimoji="1" lang="ja-JP" altLang="en-US" sz="1600" b="0" u="none" dirty="0">
                          <a:solidFill>
                            <a:schemeClr val="tx1"/>
                          </a:solidFill>
                          <a:latin typeface="メイリオ" panose="020B0604030504040204" pitchFamily="50" charset="-128"/>
                          <a:ea typeface="メイリオ" panose="020B0604030504040204" pitchFamily="50" charset="-128"/>
                        </a:rPr>
                        <a:t>期間を短縮し、対象を切迫性が指摘される南海トラフ巨大地震　対策に集中化</a:t>
                      </a:r>
                    </a:p>
                  </a:txBody>
                  <a:tcPr marL="72000" marR="72000" marT="72000" marB="72000">
                    <a:lnL w="12700" cmpd="sng">
                      <a:noFill/>
                    </a:lnL>
                    <a:lnR w="12700" cmpd="sng">
                      <a:noFill/>
                    </a:lnR>
                    <a:lnT w="12700" cmpd="sng">
                      <a:noFill/>
                    </a:lnT>
                    <a:lnB w="12700" cmpd="sng">
                      <a:noFill/>
                    </a:lnB>
                    <a:lnTlToBr w="12700" cmpd="sng">
                      <a:noFill/>
                      <a:prstDash val="solid"/>
                    </a:lnTlToBr>
                    <a:lnBlToTr w="12700" cmpd="sng">
                      <a:noFill/>
                      <a:prstDash val="solid"/>
                    </a:lnBlToTr>
                  </a:tcPr>
                </a:tc>
                <a:extLst>
                  <a:ext uri="{0D108BD9-81ED-4DB2-BD59-A6C34878D82A}">
                    <a16:rowId xmlns:a16="http://schemas.microsoft.com/office/drawing/2014/main" val="2552703158"/>
                  </a:ext>
                </a:extLst>
              </a:tr>
              <a:tr h="402206">
                <a:tc>
                  <a:txBody>
                    <a:bodyPr/>
                    <a:lstStyle/>
                    <a:p>
                      <a:endParaRPr kumimoji="1" lang="ja-JP" altLang="en-US" sz="1800" b="0" dirty="0">
                        <a:solidFill>
                          <a:schemeClr val="tx1"/>
                        </a:solidFill>
                        <a:latin typeface="メイリオ" panose="020B0604030504040204" pitchFamily="50" charset="-128"/>
                        <a:ea typeface="メイリオ" panose="020B0604030504040204" pitchFamily="50" charset="-128"/>
                      </a:endParaRPr>
                    </a:p>
                  </a:txBody>
                  <a:tcPr marL="72000" marR="72000" marT="72000" marB="72000">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algn="l"/>
                      <a:r>
                        <a:rPr kumimoji="1" lang="ja-JP" altLang="en-US" sz="1800" b="0" dirty="0">
                          <a:solidFill>
                            <a:schemeClr val="tx1"/>
                          </a:solidFill>
                          <a:latin typeface="メイリオ" panose="020B0604030504040204" pitchFamily="50" charset="-128"/>
                          <a:ea typeface="メイリオ" panose="020B0604030504040204" pitchFamily="50" charset="-128"/>
                        </a:rPr>
                        <a:t>５－８月</a:t>
                      </a:r>
                    </a:p>
                  </a:txBody>
                  <a:tcPr marL="72000" marR="72000" marT="72000" marB="72000">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r>
                        <a:rPr kumimoji="1" lang="ja-JP" altLang="en-US" sz="1800" b="0" dirty="0">
                          <a:solidFill>
                            <a:schemeClr val="tx1"/>
                          </a:solidFill>
                          <a:latin typeface="メイリオ" panose="020B0604030504040204" pitchFamily="50" charset="-128"/>
                          <a:ea typeface="メイリオ" panose="020B0604030504040204" pitchFamily="50" charset="-128"/>
                        </a:rPr>
                        <a:t>民間事業者を対象にした市場調査の実施</a:t>
                      </a:r>
                    </a:p>
                  </a:txBody>
                  <a:tcPr marL="72000" marR="72000" marT="72000" marB="72000">
                    <a:lnL w="12700" cmpd="sng">
                      <a:noFill/>
                    </a:lnL>
                    <a:lnR w="12700" cmpd="sng">
                      <a:noFill/>
                    </a:lnR>
                    <a:lnT w="12700" cmpd="sng">
                      <a:noFill/>
                    </a:lnT>
                    <a:lnB w="12700" cmpd="sng">
                      <a:noFill/>
                    </a:lnB>
                    <a:lnTlToBr w="12700" cmpd="sng">
                      <a:noFill/>
                      <a:prstDash val="solid"/>
                    </a:lnTlToBr>
                    <a:lnBlToTr w="12700" cmpd="sng">
                      <a:noFill/>
                      <a:prstDash val="solid"/>
                    </a:lnBlToTr>
                  </a:tcPr>
                </a:tc>
                <a:extLst>
                  <a:ext uri="{0D108BD9-81ED-4DB2-BD59-A6C34878D82A}">
                    <a16:rowId xmlns:a16="http://schemas.microsoft.com/office/drawing/2014/main" val="1941894042"/>
                  </a:ext>
                </a:extLst>
              </a:tr>
              <a:tr h="402206">
                <a:tc>
                  <a:txBody>
                    <a:bodyPr/>
                    <a:lstStyle/>
                    <a:p>
                      <a:endParaRPr kumimoji="1" lang="ja-JP" altLang="en-US" sz="1800" b="0" dirty="0">
                        <a:solidFill>
                          <a:schemeClr val="tx1"/>
                        </a:solidFill>
                        <a:latin typeface="メイリオ" panose="020B0604030504040204" pitchFamily="50" charset="-128"/>
                        <a:ea typeface="メイリオ" panose="020B0604030504040204" pitchFamily="50" charset="-128"/>
                      </a:endParaRPr>
                    </a:p>
                  </a:txBody>
                  <a:tcPr marL="72000" marR="72000" marT="72000" marB="72000">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algn="l"/>
                      <a:r>
                        <a:rPr kumimoji="1" lang="ja-JP" altLang="en-US" sz="1800" b="0" dirty="0">
                          <a:solidFill>
                            <a:schemeClr val="tx1"/>
                          </a:solidFill>
                          <a:latin typeface="メイリオ" panose="020B0604030504040204" pitchFamily="50" charset="-128"/>
                          <a:ea typeface="メイリオ" panose="020B0604030504040204" pitchFamily="50" charset="-128"/>
                        </a:rPr>
                        <a:t>９月</a:t>
                      </a:r>
                    </a:p>
                  </a:txBody>
                  <a:tcPr marL="72000" marR="72000" marT="72000" marB="72000">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r>
                        <a:rPr kumimoji="1" lang="ja-JP" altLang="en-US" sz="1800" b="1" dirty="0">
                          <a:solidFill>
                            <a:schemeClr val="tx1"/>
                          </a:solidFill>
                          <a:latin typeface="メイリオ" panose="020B0604030504040204" pitchFamily="50" charset="-128"/>
                          <a:ea typeface="メイリオ" panose="020B0604030504040204" pitchFamily="50" charset="-128"/>
                        </a:rPr>
                        <a:t>「管路更新事業の新たな官民連携プランの方向性」</a:t>
                      </a:r>
                      <a:r>
                        <a:rPr kumimoji="1" lang="ja-JP" altLang="en-US" sz="1800" b="0" dirty="0">
                          <a:solidFill>
                            <a:schemeClr val="tx1"/>
                          </a:solidFill>
                          <a:latin typeface="メイリオ" panose="020B0604030504040204" pitchFamily="50" charset="-128"/>
                          <a:ea typeface="メイリオ" panose="020B0604030504040204" pitchFamily="50" charset="-128"/>
                        </a:rPr>
                        <a:t>の公表</a:t>
                      </a:r>
                    </a:p>
                  </a:txBody>
                  <a:tcPr marL="72000" marR="72000" marT="72000" marB="72000">
                    <a:lnL w="12700" cmpd="sng">
                      <a:noFill/>
                    </a:lnL>
                    <a:lnR w="12700" cmpd="sng">
                      <a:noFill/>
                    </a:lnR>
                    <a:lnT w="12700" cmpd="sng">
                      <a:noFill/>
                    </a:lnT>
                    <a:lnB w="12700" cmpd="sng">
                      <a:noFill/>
                    </a:lnB>
                    <a:lnTlToBr w="12700" cmpd="sng">
                      <a:noFill/>
                      <a:prstDash val="solid"/>
                    </a:lnTlToBr>
                    <a:lnBlToTr w="12700" cmpd="sng">
                      <a:noFill/>
                      <a:prstDash val="solid"/>
                    </a:lnBlToTr>
                  </a:tcPr>
                </a:tc>
                <a:extLst>
                  <a:ext uri="{0D108BD9-81ED-4DB2-BD59-A6C34878D82A}">
                    <a16:rowId xmlns:a16="http://schemas.microsoft.com/office/drawing/2014/main" val="1863302048"/>
                  </a:ext>
                </a:extLst>
              </a:tr>
              <a:tr h="402206">
                <a:tc>
                  <a:txBody>
                    <a:bodyPr/>
                    <a:lstStyle/>
                    <a:p>
                      <a:endParaRPr kumimoji="1" lang="ja-JP" altLang="en-US" sz="1800" b="0" dirty="0">
                        <a:solidFill>
                          <a:schemeClr val="tx1"/>
                        </a:solidFill>
                        <a:latin typeface="メイリオ" panose="020B0604030504040204" pitchFamily="50" charset="-128"/>
                        <a:ea typeface="メイリオ" panose="020B0604030504040204" pitchFamily="50" charset="-128"/>
                      </a:endParaRPr>
                    </a:p>
                  </a:txBody>
                  <a:tcPr marL="72000" marR="72000" marT="72000" marB="72000">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algn="l"/>
                      <a:endParaRPr kumimoji="1" lang="ja-JP" altLang="en-US" sz="1800" b="0" dirty="0">
                        <a:solidFill>
                          <a:schemeClr val="tx1"/>
                        </a:solidFill>
                        <a:latin typeface="メイリオ" panose="020B0604030504040204" pitchFamily="50" charset="-128"/>
                        <a:ea typeface="メイリオ" panose="020B0604030504040204" pitchFamily="50" charset="-128"/>
                      </a:endParaRPr>
                    </a:p>
                  </a:txBody>
                  <a:tcPr marL="72000" marR="72000" marT="72000" marB="72000">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marL="628650" marR="0" lvl="1"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事業対象を見直し（上町断層帯地震対策の一部前倒し、　　　　インセンティブ路線の追加）</a:t>
                      </a:r>
                      <a:endParaRPr kumimoji="1" lang="ja-JP" altLang="en-US" sz="1800" b="0" dirty="0">
                        <a:solidFill>
                          <a:schemeClr val="tx1"/>
                        </a:solidFill>
                        <a:latin typeface="メイリオ" panose="020B0604030504040204" pitchFamily="50" charset="-128"/>
                        <a:ea typeface="メイリオ" panose="020B0604030504040204" pitchFamily="50" charset="-128"/>
                      </a:endParaRPr>
                    </a:p>
                  </a:txBody>
                  <a:tcPr marL="72000" marR="72000" marT="72000" marB="72000">
                    <a:lnL w="12700" cmpd="sng">
                      <a:noFill/>
                    </a:lnL>
                    <a:lnR w="12700" cmpd="sng">
                      <a:noFill/>
                    </a:lnR>
                    <a:lnT w="12700" cmpd="sng">
                      <a:noFill/>
                    </a:lnT>
                    <a:lnB w="12700" cmpd="sng">
                      <a:noFill/>
                    </a:lnB>
                    <a:lnTlToBr w="12700" cmpd="sng">
                      <a:noFill/>
                      <a:prstDash val="solid"/>
                    </a:lnTlToBr>
                    <a:lnBlToTr w="12700" cmpd="sng">
                      <a:noFill/>
                      <a:prstDash val="solid"/>
                    </a:lnBlToTr>
                  </a:tcPr>
                </a:tc>
                <a:extLst>
                  <a:ext uri="{0D108BD9-81ED-4DB2-BD59-A6C34878D82A}">
                    <a16:rowId xmlns:a16="http://schemas.microsoft.com/office/drawing/2014/main" val="277521320"/>
                  </a:ext>
                </a:extLst>
              </a:tr>
              <a:tr h="402206">
                <a:tc>
                  <a:txBody>
                    <a:bodyPr/>
                    <a:lstStyle/>
                    <a:p>
                      <a:endParaRPr kumimoji="1" lang="ja-JP" altLang="en-US" sz="1800" b="0" dirty="0">
                        <a:solidFill>
                          <a:schemeClr val="tx1"/>
                        </a:solidFill>
                        <a:latin typeface="メイリオ" panose="020B0604030504040204" pitchFamily="50" charset="-128"/>
                        <a:ea typeface="メイリオ" panose="020B0604030504040204" pitchFamily="50" charset="-128"/>
                      </a:endParaRPr>
                    </a:p>
                  </a:txBody>
                  <a:tcPr marL="72000" marR="72000" marT="72000" marB="72000">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algn="l"/>
                      <a:r>
                        <a:rPr kumimoji="1" lang="ja-JP" altLang="en-US" sz="1800" b="0" dirty="0">
                          <a:solidFill>
                            <a:schemeClr val="tx1"/>
                          </a:solidFill>
                          <a:latin typeface="メイリオ" panose="020B0604030504040204" pitchFamily="50" charset="-128"/>
                          <a:ea typeface="メイリオ" panose="020B0604030504040204" pitchFamily="50" charset="-128"/>
                        </a:rPr>
                        <a:t>１１月</a:t>
                      </a:r>
                    </a:p>
                  </a:txBody>
                  <a:tcPr marL="72000" marR="72000" marT="72000" marB="72000">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「管路更新事業の新たな官民連携プランの方向性」</a:t>
                      </a:r>
                      <a:r>
                        <a:rPr kumimoji="1" lang="ja-JP" altLang="en-US" sz="1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の改訂</a:t>
                      </a:r>
                      <a:endParaRPr kumimoji="1" lang="ja-JP" altLang="en-US" sz="1800" b="0" dirty="0">
                        <a:solidFill>
                          <a:schemeClr val="tx1"/>
                        </a:solidFill>
                        <a:latin typeface="メイリオ" panose="020B0604030504040204" pitchFamily="50" charset="-128"/>
                        <a:ea typeface="メイリオ" panose="020B0604030504040204" pitchFamily="50" charset="-128"/>
                      </a:endParaRPr>
                    </a:p>
                  </a:txBody>
                  <a:tcPr marL="72000" marR="72000" marT="72000" marB="72000">
                    <a:lnL w="12700" cmpd="sng">
                      <a:noFill/>
                    </a:lnL>
                    <a:lnR w="12700" cmpd="sng">
                      <a:noFill/>
                    </a:lnR>
                    <a:lnT w="12700" cmpd="sng">
                      <a:noFill/>
                    </a:lnT>
                    <a:lnB w="12700" cmpd="sng">
                      <a:noFill/>
                    </a:lnB>
                    <a:lnTlToBr w="12700" cmpd="sng">
                      <a:noFill/>
                      <a:prstDash val="solid"/>
                    </a:lnTlToBr>
                    <a:lnBlToTr w="12700" cmpd="sng">
                      <a:noFill/>
                      <a:prstDash val="solid"/>
                    </a:lnBlToTr>
                  </a:tcPr>
                </a:tc>
                <a:extLst>
                  <a:ext uri="{0D108BD9-81ED-4DB2-BD59-A6C34878D82A}">
                    <a16:rowId xmlns:a16="http://schemas.microsoft.com/office/drawing/2014/main" val="4060365298"/>
                  </a:ext>
                </a:extLst>
              </a:tr>
              <a:tr h="402206">
                <a:tc>
                  <a:txBody>
                    <a:bodyPr/>
                    <a:lstStyle/>
                    <a:p>
                      <a:endParaRPr kumimoji="1" lang="ja-JP" altLang="en-US" sz="1800" b="0" dirty="0">
                        <a:solidFill>
                          <a:schemeClr val="tx1"/>
                        </a:solidFill>
                        <a:latin typeface="メイリオ" panose="020B0604030504040204" pitchFamily="50" charset="-128"/>
                        <a:ea typeface="メイリオ" panose="020B0604030504040204" pitchFamily="50" charset="-128"/>
                      </a:endParaRPr>
                    </a:p>
                  </a:txBody>
                  <a:tcPr marL="72000" marR="72000" marT="72000" marB="72000">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algn="l"/>
                      <a:endParaRPr kumimoji="1" lang="ja-JP" altLang="en-US" sz="1800" b="0" dirty="0">
                        <a:solidFill>
                          <a:schemeClr val="tx1"/>
                        </a:solidFill>
                        <a:latin typeface="メイリオ" panose="020B0604030504040204" pitchFamily="50" charset="-128"/>
                        <a:ea typeface="メイリオ" panose="020B0604030504040204" pitchFamily="50" charset="-128"/>
                      </a:endParaRPr>
                    </a:p>
                  </a:txBody>
                  <a:tcPr marL="72000" marR="72000" marT="72000" marB="72000">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marL="628650" marR="0" lvl="1"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急激な経営環境の変化（動力費の急騰）を受けて事業対象を　　見直し（インセンティブ路線を対象外に）</a:t>
                      </a:r>
                      <a:endParaRPr kumimoji="1" lang="ja-JP" altLang="en-US" sz="1800" b="0" dirty="0">
                        <a:solidFill>
                          <a:schemeClr val="tx1"/>
                        </a:solidFill>
                        <a:latin typeface="メイリオ" panose="020B0604030504040204" pitchFamily="50" charset="-128"/>
                        <a:ea typeface="メイリオ" panose="020B0604030504040204" pitchFamily="50" charset="-128"/>
                      </a:endParaRPr>
                    </a:p>
                  </a:txBody>
                  <a:tcPr marL="72000" marR="72000" marT="72000" marB="72000">
                    <a:lnL w="12700" cmpd="sng">
                      <a:noFill/>
                    </a:lnL>
                    <a:lnR w="12700" cmpd="sng">
                      <a:noFill/>
                    </a:lnR>
                    <a:lnT w="12700" cmpd="sng">
                      <a:noFill/>
                    </a:lnT>
                    <a:lnB w="12700" cmpd="sng">
                      <a:noFill/>
                    </a:lnB>
                    <a:lnTlToBr w="12700" cmpd="sng">
                      <a:noFill/>
                      <a:prstDash val="solid"/>
                    </a:lnTlToBr>
                    <a:lnBlToTr w="12700" cmpd="sng">
                      <a:noFill/>
                      <a:prstDash val="solid"/>
                    </a:lnBlToTr>
                  </a:tcPr>
                </a:tc>
                <a:extLst>
                  <a:ext uri="{0D108BD9-81ED-4DB2-BD59-A6C34878D82A}">
                    <a16:rowId xmlns:a16="http://schemas.microsoft.com/office/drawing/2014/main" val="3033838706"/>
                  </a:ext>
                </a:extLst>
              </a:tr>
              <a:tr h="402206">
                <a:tc>
                  <a:txBody>
                    <a:bodyPr/>
                    <a:lstStyle/>
                    <a:p>
                      <a:endParaRPr kumimoji="1" lang="ja-JP" altLang="en-US" sz="1800" b="0" dirty="0">
                        <a:solidFill>
                          <a:schemeClr val="tx1"/>
                        </a:solidFill>
                        <a:latin typeface="メイリオ" panose="020B0604030504040204" pitchFamily="50" charset="-128"/>
                        <a:ea typeface="メイリオ" panose="020B0604030504040204" pitchFamily="50" charset="-128"/>
                      </a:endParaRPr>
                    </a:p>
                  </a:txBody>
                  <a:tcPr marL="72000" marR="72000" marT="72000" marB="72000">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algn="l"/>
                      <a:endParaRPr kumimoji="1" lang="ja-JP" altLang="en-US" sz="1800" b="0" dirty="0">
                        <a:solidFill>
                          <a:schemeClr val="tx1"/>
                        </a:solidFill>
                        <a:latin typeface="メイリオ" panose="020B0604030504040204" pitchFamily="50" charset="-128"/>
                        <a:ea typeface="メイリオ" panose="020B0604030504040204" pitchFamily="50" charset="-128"/>
                      </a:endParaRPr>
                    </a:p>
                  </a:txBody>
                  <a:tcPr marL="72000" marR="72000" marT="72000" marB="72000">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「大阪市水道基幹管路耐震化ＰＦＩ事業実施方針」</a:t>
                      </a:r>
                      <a:r>
                        <a:rPr kumimoji="1" lang="ja-JP" altLang="en-US" sz="1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の策定</a:t>
                      </a:r>
                    </a:p>
                  </a:txBody>
                  <a:tcPr marL="72000" marR="72000" marT="72000" marB="72000">
                    <a:lnL w="12700" cmpd="sng">
                      <a:noFill/>
                    </a:lnL>
                    <a:lnR w="12700" cmpd="sng">
                      <a:noFill/>
                    </a:lnR>
                    <a:lnT w="12700" cmpd="sng">
                      <a:noFill/>
                    </a:lnT>
                    <a:lnB w="12700" cmpd="sng">
                      <a:noFill/>
                    </a:lnB>
                    <a:lnTlToBr w="12700" cmpd="sng">
                      <a:noFill/>
                      <a:prstDash val="solid"/>
                    </a:lnTlToBr>
                    <a:lnBlToTr w="12700" cmpd="sng">
                      <a:noFill/>
                      <a:prstDash val="solid"/>
                    </a:lnBlToTr>
                  </a:tcPr>
                </a:tc>
                <a:extLst>
                  <a:ext uri="{0D108BD9-81ED-4DB2-BD59-A6C34878D82A}">
                    <a16:rowId xmlns:a16="http://schemas.microsoft.com/office/drawing/2014/main" val="1383427241"/>
                  </a:ext>
                </a:extLst>
              </a:tr>
            </a:tbl>
          </a:graphicData>
        </a:graphic>
      </p:graphicFrame>
      <p:cxnSp>
        <p:nvCxnSpPr>
          <p:cNvPr id="9" name="直線コネクタ 8"/>
          <p:cNvCxnSpPr/>
          <p:nvPr/>
        </p:nvCxnSpPr>
        <p:spPr>
          <a:xfrm>
            <a:off x="179512" y="560363"/>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pic>
        <p:nvPicPr>
          <p:cNvPr id="10" name="図 9">
            <a:extLst>
              <a:ext uri="{FF2B5EF4-FFF2-40B4-BE49-F238E27FC236}">
                <a16:creationId xmlns:a16="http://schemas.microsoft.com/office/drawing/2014/main" id="{53042BAB-D850-9A66-7285-31A468B3CB28}"/>
              </a:ext>
            </a:extLst>
          </p:cNvPr>
          <p:cNvPicPr/>
          <p:nvPr/>
        </p:nvPicPr>
        <p:blipFill rotWithShape="1">
          <a:blip r:embed="rId3"/>
          <a:srcRect l="71944" t="20521" r="19787" b="73197"/>
          <a:stretch/>
        </p:blipFill>
        <p:spPr bwMode="auto">
          <a:xfrm>
            <a:off x="7002706" y="238099"/>
            <a:ext cx="818953" cy="355414"/>
          </a:xfrm>
          <a:prstGeom prst="rect">
            <a:avLst/>
          </a:prstGeom>
          <a:ln>
            <a:noFill/>
          </a:ln>
          <a:extLst>
            <a:ext uri="{53640926-AAD7-44D8-BBD7-CCE9431645EC}">
              <a14:shadowObscured xmlns:a14="http://schemas.microsoft.com/office/drawing/2010/main"/>
            </a:ext>
          </a:extLst>
        </p:spPr>
      </p:pic>
      <p:sp>
        <p:nvSpPr>
          <p:cNvPr id="12" name="テキスト ボックス 36"/>
          <p:cNvSpPr txBox="1"/>
          <p:nvPr/>
        </p:nvSpPr>
        <p:spPr>
          <a:xfrm>
            <a:off x="-40891" y="0"/>
            <a:ext cx="4915062"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lvl="0">
              <a:defRPr/>
            </a:pPr>
            <a:r>
              <a:rPr lang="en-US" altLang="ja-JP"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Ⅱ</a:t>
            </a:r>
            <a:r>
              <a:rPr lang="ja-JP" altLang="en-US"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　公民連携</a:t>
            </a:r>
            <a:r>
              <a:rPr lang="en-US" altLang="ja-JP"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a:t>
            </a:r>
            <a:r>
              <a:rPr lang="ja-JP" altLang="en-US"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経営形態の見直し</a:t>
            </a:r>
            <a:r>
              <a:rPr lang="en-US" altLang="ja-JP"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a:t>
            </a:r>
            <a:r>
              <a:rPr lang="ja-JP" altLang="en-US"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公民連携の推進</a:t>
            </a:r>
            <a:r>
              <a:rPr lang="en-US" altLang="ja-JP"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a:t>
            </a:r>
            <a:r>
              <a:rPr lang="ja-JP" altLang="en-US" sz="1100" dirty="0" smtClean="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・水道基幹管路</a:t>
            </a:r>
            <a:r>
              <a:rPr lang="en-US" altLang="ja-JP" sz="1100" dirty="0" smtClean="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PFI</a:t>
            </a:r>
            <a:endParaRPr lang="zh-TW" altLang="en-US"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endParaRPr>
          </a:p>
        </p:txBody>
      </p:sp>
      <p:sp>
        <p:nvSpPr>
          <p:cNvPr id="2" name="スライド番号プレースホルダー 1"/>
          <p:cNvSpPr>
            <a:spLocks noGrp="1"/>
          </p:cNvSpPr>
          <p:nvPr>
            <p:ph type="sldNum" sz="quarter" idx="12"/>
          </p:nvPr>
        </p:nvSpPr>
        <p:spPr/>
        <p:txBody>
          <a:bodyPr/>
          <a:lstStyle/>
          <a:p>
            <a:fld id="{77594F6A-A54B-438B-8D6E-C0576E169278}" type="slidenum">
              <a:rPr kumimoji="1" lang="ja-JP" altLang="en-US" smtClean="0"/>
              <a:t>175</a:t>
            </a:fld>
            <a:endParaRPr kumimoji="1" lang="ja-JP" altLang="en-US"/>
          </a:p>
        </p:txBody>
      </p:sp>
    </p:spTree>
    <p:extLst>
      <p:ext uri="{BB962C8B-B14F-4D97-AF65-F5344CB8AC3E}">
        <p14:creationId xmlns:p14="http://schemas.microsoft.com/office/powerpoint/2010/main" val="1418403090"/>
      </p:ext>
    </p:extLst>
  </p:cSld>
  <p:clrMapOvr>
    <a:masterClrMapping/>
  </p:clrMapOvr>
</p:sld>
</file>

<file path=ppt/slides/slide1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タイトル 1"/>
          <p:cNvSpPr txBox="1">
            <a:spLocks/>
          </p:cNvSpPr>
          <p:nvPr/>
        </p:nvSpPr>
        <p:spPr>
          <a:xfrm>
            <a:off x="467544" y="908720"/>
            <a:ext cx="8906334" cy="4536504"/>
          </a:xfrm>
          <a:prstGeom prst="rect">
            <a:avLst/>
          </a:prstGeom>
        </p:spPr>
        <p:txBody>
          <a:bodyPr vert="horz" lIns="91440" tIns="45720" rIns="91440" bIns="45720" rtlCol="0" anchor="ctr">
            <a:normAutofit/>
          </a:bodyPr>
          <a:lstStyle/>
          <a:p>
            <a:pPr marL="0" marR="0" lvl="0" indent="0" defTabSz="914400" rtl="0" eaLnBrk="1" fontAlgn="auto" latinLnBrk="0" hangingPunct="1">
              <a:lnSpc>
                <a:spcPct val="100000"/>
              </a:lnSpc>
              <a:spcBef>
                <a:spcPct val="0"/>
              </a:spcBef>
              <a:spcAft>
                <a:spcPts val="0"/>
              </a:spcAft>
              <a:buClrTx/>
              <a:buSzTx/>
              <a:buFontTx/>
              <a:buNone/>
              <a:tabLst/>
              <a:defRPr/>
            </a:pPr>
            <a:r>
              <a:rPr lang="en-US" altLang="ja-JP" sz="4000" b="1" dirty="0">
                <a:latin typeface="BIZ UDゴシック" panose="020B0400000000000000" pitchFamily="49" charset="-128"/>
                <a:ea typeface="BIZ UDゴシック" panose="020B0400000000000000" pitchFamily="49" charset="-128"/>
                <a:cs typeface="+mj-cs"/>
              </a:rPr>
              <a:t>Ⅲ</a:t>
            </a:r>
            <a:r>
              <a:rPr kumimoji="1" lang="ja-JP" altLang="en-US" sz="4000" b="1" i="0" u="none" strike="noStrike" kern="1200" cap="none" spc="0" normalizeH="0" baseline="0" noProof="0" dirty="0">
                <a:ln>
                  <a:noFill/>
                </a:ln>
                <a:solidFill>
                  <a:schemeClr val="tx1"/>
                </a:solidFill>
                <a:effectLst/>
                <a:uLnTx/>
                <a:uFillTx/>
                <a:latin typeface="BIZ UDゴシック" panose="020B0400000000000000" pitchFamily="49" charset="-128"/>
                <a:ea typeface="BIZ UDゴシック" panose="020B0400000000000000" pitchFamily="49" charset="-128"/>
                <a:cs typeface="+mj-cs"/>
              </a:rPr>
              <a:t>　行財政改革</a:t>
            </a:r>
            <a:r>
              <a:rPr kumimoji="1" lang="en-US" altLang="ja-JP" sz="4000" b="1" i="0" u="none" strike="noStrike" kern="1200" cap="none" spc="0" normalizeH="0" baseline="0" noProof="0" dirty="0">
                <a:ln>
                  <a:noFill/>
                </a:ln>
                <a:solidFill>
                  <a:schemeClr val="tx1"/>
                </a:solidFill>
                <a:effectLst/>
                <a:uLnTx/>
                <a:uFillTx/>
                <a:latin typeface="BIZ UDゴシック" panose="020B0400000000000000" pitchFamily="49" charset="-128"/>
                <a:ea typeface="BIZ UDゴシック" panose="020B0400000000000000" pitchFamily="49" charset="-128"/>
                <a:cs typeface="+mj-cs"/>
              </a:rPr>
              <a:t/>
            </a:r>
            <a:br>
              <a:rPr kumimoji="1" lang="en-US" altLang="ja-JP" sz="4000" b="1" i="0" u="none" strike="noStrike" kern="1200" cap="none" spc="0" normalizeH="0" baseline="0" noProof="0" dirty="0">
                <a:ln>
                  <a:noFill/>
                </a:ln>
                <a:solidFill>
                  <a:schemeClr val="tx1"/>
                </a:solidFill>
                <a:effectLst/>
                <a:uLnTx/>
                <a:uFillTx/>
                <a:latin typeface="BIZ UDゴシック" panose="020B0400000000000000" pitchFamily="49" charset="-128"/>
                <a:ea typeface="BIZ UDゴシック" panose="020B0400000000000000" pitchFamily="49" charset="-128"/>
                <a:cs typeface="+mj-cs"/>
              </a:rPr>
            </a:br>
            <a:r>
              <a:rPr kumimoji="1" lang="en-US" altLang="ja-JP" sz="4000" b="1" i="0" u="none" strike="noStrike" kern="1200" cap="none" spc="0" normalizeH="0" baseline="0" noProof="0" dirty="0">
                <a:ln>
                  <a:noFill/>
                </a:ln>
                <a:solidFill>
                  <a:schemeClr val="tx1"/>
                </a:solidFill>
                <a:effectLst/>
                <a:uLnTx/>
                <a:uFillTx/>
                <a:latin typeface="BIZ UDゴシック" panose="020B0400000000000000" pitchFamily="49" charset="-128"/>
                <a:ea typeface="BIZ UDゴシック" panose="020B0400000000000000" pitchFamily="49" charset="-128"/>
                <a:cs typeface="+mj-cs"/>
              </a:rPr>
              <a:t/>
            </a:r>
            <a:br>
              <a:rPr kumimoji="1" lang="en-US" altLang="ja-JP" sz="4000" b="1" i="0" u="none" strike="noStrike" kern="1200" cap="none" spc="0" normalizeH="0" baseline="0" noProof="0" dirty="0">
                <a:ln>
                  <a:noFill/>
                </a:ln>
                <a:solidFill>
                  <a:schemeClr val="tx1"/>
                </a:solidFill>
                <a:effectLst/>
                <a:uLnTx/>
                <a:uFillTx/>
                <a:latin typeface="BIZ UDゴシック" panose="020B0400000000000000" pitchFamily="49" charset="-128"/>
                <a:ea typeface="BIZ UDゴシック" panose="020B0400000000000000" pitchFamily="49" charset="-128"/>
                <a:cs typeface="+mj-cs"/>
              </a:rPr>
            </a:br>
            <a:r>
              <a:rPr kumimoji="1" lang="en-US" altLang="ja-JP" sz="4000" b="1" i="0" u="none" strike="noStrike" kern="1200" cap="none" spc="0" normalizeH="0" baseline="0" noProof="0" dirty="0">
                <a:ln>
                  <a:noFill/>
                </a:ln>
                <a:solidFill>
                  <a:schemeClr val="tx1"/>
                </a:solidFill>
                <a:effectLst/>
                <a:uLnTx/>
                <a:uFillTx/>
                <a:latin typeface="BIZ UDゴシック" panose="020B0400000000000000" pitchFamily="49" charset="-128"/>
                <a:ea typeface="BIZ UDゴシック" panose="020B0400000000000000" pitchFamily="49" charset="-128"/>
                <a:cs typeface="+mj-cs"/>
              </a:rPr>
              <a:t>【</a:t>
            </a:r>
            <a:r>
              <a:rPr kumimoji="1" lang="ja-JP" altLang="en-US" sz="4000" b="1" i="0" u="none" strike="noStrike" kern="1200" cap="none" spc="0" normalizeH="0" baseline="0" noProof="0" dirty="0">
                <a:ln>
                  <a:noFill/>
                </a:ln>
                <a:solidFill>
                  <a:schemeClr val="tx1"/>
                </a:solidFill>
                <a:effectLst/>
                <a:uLnTx/>
                <a:uFillTx/>
                <a:latin typeface="BIZ UDゴシック" panose="020B0400000000000000" pitchFamily="49" charset="-128"/>
                <a:ea typeface="BIZ UDゴシック" panose="020B0400000000000000" pitchFamily="49" charset="-128"/>
                <a:cs typeface="+mj-cs"/>
              </a:rPr>
              <a:t>財政</a:t>
            </a:r>
            <a:r>
              <a:rPr kumimoji="1" lang="en-US" altLang="ja-JP" sz="4000" b="1" i="0" u="none" strike="noStrike" kern="1200" cap="none" spc="0" normalizeH="0" baseline="0" noProof="0" dirty="0">
                <a:ln>
                  <a:noFill/>
                </a:ln>
                <a:solidFill>
                  <a:schemeClr val="tx1"/>
                </a:solidFill>
                <a:effectLst/>
                <a:uLnTx/>
                <a:uFillTx/>
                <a:latin typeface="BIZ UDゴシック" panose="020B0400000000000000" pitchFamily="49" charset="-128"/>
                <a:ea typeface="BIZ UDゴシック" panose="020B0400000000000000" pitchFamily="49" charset="-128"/>
                <a:cs typeface="+mj-cs"/>
              </a:rPr>
              <a:t>】</a:t>
            </a:r>
            <a:br>
              <a:rPr kumimoji="1" lang="en-US" altLang="ja-JP" sz="4000" b="1" i="0" u="none" strike="noStrike" kern="1200" cap="none" spc="0" normalizeH="0" baseline="0" noProof="0" dirty="0">
                <a:ln>
                  <a:noFill/>
                </a:ln>
                <a:solidFill>
                  <a:schemeClr val="tx1"/>
                </a:solidFill>
                <a:effectLst/>
                <a:uLnTx/>
                <a:uFillTx/>
                <a:latin typeface="BIZ UDゴシック" panose="020B0400000000000000" pitchFamily="49" charset="-128"/>
                <a:ea typeface="BIZ UDゴシック" panose="020B0400000000000000" pitchFamily="49" charset="-128"/>
                <a:cs typeface="+mj-cs"/>
              </a:rPr>
            </a:br>
            <a:r>
              <a:rPr kumimoji="1" lang="ja-JP" altLang="en-US" sz="4000" b="1" i="0" u="none" strike="noStrike" kern="1200" cap="none" spc="0" normalizeH="0" baseline="0" noProof="0" dirty="0">
                <a:ln>
                  <a:noFill/>
                </a:ln>
                <a:solidFill>
                  <a:schemeClr val="tx1"/>
                </a:solidFill>
                <a:effectLst/>
                <a:uLnTx/>
                <a:uFillTx/>
                <a:latin typeface="BIZ UDゴシック" panose="020B0400000000000000" pitchFamily="49" charset="-128"/>
                <a:ea typeface="BIZ UDゴシック" panose="020B0400000000000000" pitchFamily="49" charset="-128"/>
                <a:cs typeface="+mj-cs"/>
              </a:rPr>
              <a:t>　　（１）財政再建</a:t>
            </a:r>
            <a:r>
              <a:rPr kumimoji="1" lang="en-US" altLang="ja-JP" sz="4000" b="1" i="0" u="none" strike="noStrike" kern="1200" cap="none" spc="0" normalizeH="0" baseline="0" noProof="0" dirty="0">
                <a:ln>
                  <a:noFill/>
                </a:ln>
                <a:solidFill>
                  <a:schemeClr val="tx1"/>
                </a:solidFill>
                <a:effectLst/>
                <a:uLnTx/>
                <a:uFillTx/>
                <a:latin typeface="BIZ UDゴシック" panose="020B0400000000000000" pitchFamily="49" charset="-128"/>
                <a:ea typeface="BIZ UDゴシック" panose="020B0400000000000000" pitchFamily="49" charset="-128"/>
                <a:cs typeface="+mj-cs"/>
              </a:rPr>
              <a:t/>
            </a:r>
            <a:br>
              <a:rPr kumimoji="1" lang="en-US" altLang="ja-JP" sz="4000" b="1" i="0" u="none" strike="noStrike" kern="1200" cap="none" spc="0" normalizeH="0" baseline="0" noProof="0" dirty="0">
                <a:ln>
                  <a:noFill/>
                </a:ln>
                <a:solidFill>
                  <a:schemeClr val="tx1"/>
                </a:solidFill>
                <a:effectLst/>
                <a:uLnTx/>
                <a:uFillTx/>
                <a:latin typeface="BIZ UDゴシック" panose="020B0400000000000000" pitchFamily="49" charset="-128"/>
                <a:ea typeface="BIZ UDゴシック" panose="020B0400000000000000" pitchFamily="49" charset="-128"/>
                <a:cs typeface="+mj-cs"/>
              </a:rPr>
            </a:br>
            <a:r>
              <a:rPr kumimoji="1" lang="ja-JP" altLang="en-US" sz="4000" b="1" i="0" u="none" strike="noStrike" kern="1200" cap="none" spc="0" normalizeH="0" baseline="0" noProof="0" dirty="0">
                <a:ln>
                  <a:noFill/>
                </a:ln>
                <a:solidFill>
                  <a:schemeClr val="tx1"/>
                </a:solidFill>
                <a:effectLst/>
                <a:uLnTx/>
                <a:uFillTx/>
                <a:latin typeface="BIZ UDゴシック" panose="020B0400000000000000" pitchFamily="49" charset="-128"/>
                <a:ea typeface="BIZ UDゴシック" panose="020B0400000000000000" pitchFamily="49" charset="-128"/>
                <a:cs typeface="+mj-cs"/>
              </a:rPr>
              <a:t>　　（２）財務マネジメント</a:t>
            </a:r>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176</a:t>
            </a:fld>
            <a:endParaRPr lang="ja-JP" altLang="en-US"/>
          </a:p>
        </p:txBody>
      </p:sp>
    </p:spTree>
    <p:extLst>
      <p:ext uri="{BB962C8B-B14F-4D97-AF65-F5344CB8AC3E}">
        <p14:creationId xmlns:p14="http://schemas.microsoft.com/office/powerpoint/2010/main" val="4239430916"/>
      </p:ext>
    </p:extLst>
  </p:cSld>
  <p:clrMapOvr>
    <a:masterClrMapping/>
  </p:clrMapOvr>
</p:sld>
</file>

<file path=ppt/slides/slide1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 name="図 13"/>
          <p:cNvPicPr>
            <a:picLocks noChangeAspect="1"/>
          </p:cNvPicPr>
          <p:nvPr/>
        </p:nvPicPr>
        <p:blipFill>
          <a:blip r:embed="rId3"/>
          <a:stretch>
            <a:fillRect/>
          </a:stretch>
        </p:blipFill>
        <p:spPr>
          <a:xfrm>
            <a:off x="5819481" y="5735910"/>
            <a:ext cx="2905294" cy="225498"/>
          </a:xfrm>
          <a:prstGeom prst="rect">
            <a:avLst/>
          </a:prstGeom>
        </p:spPr>
      </p:pic>
      <p:pic>
        <p:nvPicPr>
          <p:cNvPr id="13" name="図 12"/>
          <p:cNvPicPr>
            <a:picLocks noChangeAspect="1"/>
          </p:cNvPicPr>
          <p:nvPr/>
        </p:nvPicPr>
        <p:blipFill>
          <a:blip r:embed="rId3"/>
          <a:stretch>
            <a:fillRect/>
          </a:stretch>
        </p:blipFill>
        <p:spPr>
          <a:xfrm>
            <a:off x="5699154" y="4653135"/>
            <a:ext cx="3210094" cy="643433"/>
          </a:xfrm>
          <a:prstGeom prst="rect">
            <a:avLst/>
          </a:prstGeom>
        </p:spPr>
      </p:pic>
      <p:pic>
        <p:nvPicPr>
          <p:cNvPr id="11" name="図 10"/>
          <p:cNvPicPr>
            <a:picLocks noChangeAspect="1"/>
          </p:cNvPicPr>
          <p:nvPr/>
        </p:nvPicPr>
        <p:blipFill>
          <a:blip r:embed="rId3"/>
          <a:stretch>
            <a:fillRect/>
          </a:stretch>
        </p:blipFill>
        <p:spPr>
          <a:xfrm>
            <a:off x="5699154" y="4207966"/>
            <a:ext cx="2473246" cy="191964"/>
          </a:xfrm>
          <a:prstGeom prst="rect">
            <a:avLst/>
          </a:prstGeom>
        </p:spPr>
      </p:pic>
      <p:pic>
        <p:nvPicPr>
          <p:cNvPr id="10" name="図 9"/>
          <p:cNvPicPr>
            <a:picLocks noChangeAspect="1"/>
          </p:cNvPicPr>
          <p:nvPr/>
        </p:nvPicPr>
        <p:blipFill>
          <a:blip r:embed="rId3"/>
          <a:stretch>
            <a:fillRect/>
          </a:stretch>
        </p:blipFill>
        <p:spPr>
          <a:xfrm>
            <a:off x="5851553" y="3664053"/>
            <a:ext cx="3251291" cy="252353"/>
          </a:xfrm>
          <a:prstGeom prst="rect">
            <a:avLst/>
          </a:prstGeom>
        </p:spPr>
      </p:pic>
      <p:pic>
        <p:nvPicPr>
          <p:cNvPr id="7" name="図 6"/>
          <p:cNvPicPr>
            <a:picLocks noChangeAspect="1"/>
          </p:cNvPicPr>
          <p:nvPr/>
        </p:nvPicPr>
        <p:blipFill>
          <a:blip r:embed="rId3"/>
          <a:stretch>
            <a:fillRect/>
          </a:stretch>
        </p:blipFill>
        <p:spPr>
          <a:xfrm>
            <a:off x="5747353" y="1844824"/>
            <a:ext cx="2905294" cy="225498"/>
          </a:xfrm>
          <a:prstGeom prst="rect">
            <a:avLst/>
          </a:prstGeom>
        </p:spPr>
      </p:pic>
      <p:sp>
        <p:nvSpPr>
          <p:cNvPr id="4" name="テキスト ボックス 3"/>
          <p:cNvSpPr txBox="1"/>
          <p:nvPr/>
        </p:nvSpPr>
        <p:spPr>
          <a:xfrm>
            <a:off x="0" y="0"/>
            <a:ext cx="7200000" cy="461665"/>
          </a:xfrm>
          <a:prstGeom prst="rect">
            <a:avLst/>
          </a:prstGeom>
          <a:solidFill>
            <a:srgbClr val="0070C0"/>
          </a:solidFill>
        </p:spPr>
        <p:txBody>
          <a:bodyPr wrap="square" rtlCol="0">
            <a:spAutoFit/>
          </a:bodyPr>
          <a:lstStyle/>
          <a:p>
            <a:r>
              <a:rPr lang="en-US" altLang="ja-JP" sz="2400" b="1" u="sng" dirty="0">
                <a:solidFill>
                  <a:prstClr val="white"/>
                </a:solidFill>
                <a:latin typeface="BIZ UDゴシック" panose="020B0400000000000000" pitchFamily="49" charset="-128"/>
                <a:ea typeface="BIZ UDゴシック" panose="020B0400000000000000" pitchFamily="49" charset="-128"/>
              </a:rPr>
              <a:t>Ⅲ【</a:t>
            </a:r>
            <a:r>
              <a:rPr lang="ja-JP" altLang="en-US" sz="2400" b="1" u="sng" dirty="0">
                <a:solidFill>
                  <a:prstClr val="white"/>
                </a:solidFill>
                <a:latin typeface="BIZ UDゴシック" panose="020B0400000000000000" pitchFamily="49" charset="-128"/>
                <a:ea typeface="BIZ UDゴシック" panose="020B0400000000000000" pitchFamily="49" charset="-128"/>
              </a:rPr>
              <a:t>財政</a:t>
            </a:r>
            <a:r>
              <a:rPr lang="en-US" altLang="ja-JP" sz="2400" b="1" u="sng" dirty="0">
                <a:solidFill>
                  <a:prstClr val="white"/>
                </a:solidFill>
                <a:latin typeface="BIZ UDゴシック" panose="020B0400000000000000" pitchFamily="49" charset="-128"/>
                <a:ea typeface="BIZ UDゴシック" panose="020B0400000000000000" pitchFamily="49" charset="-128"/>
              </a:rPr>
              <a:t>】</a:t>
            </a:r>
            <a:r>
              <a:rPr lang="ja-JP" altLang="en-US" sz="2400" b="1" u="sng" dirty="0">
                <a:solidFill>
                  <a:prstClr val="white"/>
                </a:solidFill>
                <a:latin typeface="BIZ UDゴシック" panose="020B0400000000000000" pitchFamily="49" charset="-128"/>
                <a:ea typeface="BIZ UDゴシック" panose="020B0400000000000000" pitchFamily="49" charset="-128"/>
              </a:rPr>
              <a:t>（１）財政再建</a:t>
            </a:r>
          </a:p>
        </p:txBody>
      </p:sp>
      <p:sp>
        <p:nvSpPr>
          <p:cNvPr id="8" name="左大かっこ 7"/>
          <p:cNvSpPr/>
          <p:nvPr/>
        </p:nvSpPr>
        <p:spPr>
          <a:xfrm>
            <a:off x="2267744" y="2964862"/>
            <a:ext cx="104235" cy="590012"/>
          </a:xfrm>
          <a:prstGeom prst="leftBracket">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ja-JP" altLang="en-US">
              <a:solidFill>
                <a:prstClr val="black"/>
              </a:solidFill>
            </a:endParaRPr>
          </a:p>
        </p:txBody>
      </p:sp>
      <p:graphicFrame>
        <p:nvGraphicFramePr>
          <p:cNvPr id="6" name="表 5"/>
          <p:cNvGraphicFramePr>
            <a:graphicFrameLocks noGrp="1"/>
          </p:cNvGraphicFramePr>
          <p:nvPr>
            <p:extLst>
              <p:ext uri="{D42A27DB-BD31-4B8C-83A1-F6EECF244321}">
                <p14:modId xmlns:p14="http://schemas.microsoft.com/office/powerpoint/2010/main" val="707620952"/>
              </p:ext>
            </p:extLst>
          </p:nvPr>
        </p:nvGraphicFramePr>
        <p:xfrm>
          <a:off x="323528" y="570662"/>
          <a:ext cx="8640960" cy="6056054"/>
        </p:xfrm>
        <a:graphic>
          <a:graphicData uri="http://schemas.openxmlformats.org/drawingml/2006/table">
            <a:tbl>
              <a:tblPr firstRow="1">
                <a:tableStyleId>{5C22544A-7EE6-4342-B048-85BDC9FD1C3A}</a:tableStyleId>
              </a:tblPr>
              <a:tblGrid>
                <a:gridCol w="1908212">
                  <a:extLst>
                    <a:ext uri="{9D8B030D-6E8A-4147-A177-3AD203B41FA5}">
                      <a16:colId xmlns:a16="http://schemas.microsoft.com/office/drawing/2014/main" val="20000"/>
                    </a:ext>
                  </a:extLst>
                </a:gridCol>
                <a:gridCol w="1908212">
                  <a:extLst>
                    <a:ext uri="{9D8B030D-6E8A-4147-A177-3AD203B41FA5}">
                      <a16:colId xmlns:a16="http://schemas.microsoft.com/office/drawing/2014/main" val="20001"/>
                    </a:ext>
                  </a:extLst>
                </a:gridCol>
                <a:gridCol w="1512168">
                  <a:extLst>
                    <a:ext uri="{9D8B030D-6E8A-4147-A177-3AD203B41FA5}">
                      <a16:colId xmlns:a16="http://schemas.microsoft.com/office/drawing/2014/main" val="20002"/>
                    </a:ext>
                  </a:extLst>
                </a:gridCol>
                <a:gridCol w="3312368">
                  <a:extLst>
                    <a:ext uri="{9D8B030D-6E8A-4147-A177-3AD203B41FA5}">
                      <a16:colId xmlns:a16="http://schemas.microsoft.com/office/drawing/2014/main" val="20003"/>
                    </a:ext>
                  </a:extLst>
                </a:gridCol>
              </a:tblGrid>
              <a:tr h="253203">
                <a:tc>
                  <a:txBody>
                    <a:bodyPr/>
                    <a:lstStyle/>
                    <a:p>
                      <a:pPr algn="ctr">
                        <a:lnSpc>
                          <a:spcPct val="100000"/>
                        </a:lnSpc>
                      </a:pPr>
                      <a:r>
                        <a:rPr kumimoji="1" lang="ja-JP" altLang="en-US" sz="1800" b="0" dirty="0">
                          <a:solidFill>
                            <a:schemeClr val="tx1"/>
                          </a:solidFill>
                          <a:latin typeface="+mn-lt"/>
                        </a:rPr>
                        <a:t>＜</a:t>
                      </a:r>
                      <a:r>
                        <a:rPr kumimoji="1" lang="en-US" altLang="ja-JP" sz="1800" b="0" dirty="0">
                          <a:solidFill>
                            <a:schemeClr val="tx1"/>
                          </a:solidFill>
                          <a:latin typeface="+mn-lt"/>
                        </a:rPr>
                        <a:t>Why</a:t>
                      </a:r>
                      <a:r>
                        <a:rPr kumimoji="1" lang="ja-JP" altLang="en-US" sz="1800" b="0" dirty="0">
                          <a:solidFill>
                            <a:schemeClr val="tx1"/>
                          </a:solidFill>
                          <a:latin typeface="+mn-lt"/>
                        </a:rPr>
                        <a:t>＞</a:t>
                      </a:r>
                    </a:p>
                  </a:txBody>
                  <a:tcPr marL="36000" marR="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00000"/>
                        </a:lnSpc>
                      </a:pPr>
                      <a:r>
                        <a:rPr kumimoji="1" lang="ja-JP" altLang="en-US" sz="1800" b="0" dirty="0">
                          <a:solidFill>
                            <a:schemeClr val="tx1"/>
                          </a:solidFill>
                          <a:latin typeface="+mn-lt"/>
                        </a:rPr>
                        <a:t>＜</a:t>
                      </a:r>
                      <a:r>
                        <a:rPr kumimoji="1" lang="en-US" altLang="ja-JP" sz="1800" b="0" dirty="0">
                          <a:solidFill>
                            <a:schemeClr val="tx1"/>
                          </a:solidFill>
                          <a:latin typeface="+mn-lt"/>
                        </a:rPr>
                        <a:t>Vision</a:t>
                      </a:r>
                      <a:r>
                        <a:rPr kumimoji="1" lang="ja-JP" altLang="en-US" sz="1800" b="0" dirty="0">
                          <a:solidFill>
                            <a:schemeClr val="tx1"/>
                          </a:solidFill>
                          <a:latin typeface="+mn-lt"/>
                        </a:rPr>
                        <a:t>＞</a:t>
                      </a:r>
                    </a:p>
                  </a:txBody>
                  <a:tcPr marL="36000" marR="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00000"/>
                        </a:lnSpc>
                      </a:pPr>
                      <a:r>
                        <a:rPr kumimoji="1" lang="ja-JP" altLang="en-US" sz="1800" b="0" dirty="0">
                          <a:solidFill>
                            <a:schemeClr val="tx1"/>
                          </a:solidFill>
                          <a:latin typeface="+mn-lt"/>
                        </a:rPr>
                        <a:t>＜</a:t>
                      </a:r>
                      <a:r>
                        <a:rPr kumimoji="1" lang="en-US" altLang="ja-JP" sz="1800" b="0" dirty="0">
                          <a:solidFill>
                            <a:schemeClr val="tx1"/>
                          </a:solidFill>
                          <a:latin typeface="+mn-lt"/>
                        </a:rPr>
                        <a:t>What</a:t>
                      </a:r>
                      <a:r>
                        <a:rPr kumimoji="1" lang="ja-JP" altLang="en-US" sz="1800" b="0" dirty="0">
                          <a:solidFill>
                            <a:schemeClr val="tx1"/>
                          </a:solidFill>
                          <a:latin typeface="+mn-lt"/>
                        </a:rPr>
                        <a:t>＞</a:t>
                      </a:r>
                    </a:p>
                  </a:txBody>
                  <a:tcPr marL="36000" marR="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00000"/>
                        </a:lnSpc>
                      </a:pPr>
                      <a:r>
                        <a:rPr kumimoji="1" lang="ja-JP" altLang="en-US" sz="1800" b="0" dirty="0">
                          <a:solidFill>
                            <a:schemeClr val="tx1"/>
                          </a:solidFill>
                          <a:latin typeface="+mn-lt"/>
                        </a:rPr>
                        <a:t>＜</a:t>
                      </a:r>
                      <a:r>
                        <a:rPr kumimoji="1" lang="en-US" altLang="ja-JP" sz="1800" b="0" dirty="0">
                          <a:solidFill>
                            <a:schemeClr val="tx1"/>
                          </a:solidFill>
                          <a:latin typeface="+mn-lt"/>
                        </a:rPr>
                        <a:t>Outcome</a:t>
                      </a:r>
                      <a:r>
                        <a:rPr kumimoji="1" lang="ja-JP" altLang="en-US" sz="1800" b="0" dirty="0">
                          <a:solidFill>
                            <a:schemeClr val="tx1"/>
                          </a:solidFill>
                          <a:latin typeface="+mn-lt"/>
                        </a:rPr>
                        <a:t>＞</a:t>
                      </a:r>
                    </a:p>
                  </a:txBody>
                  <a:tcPr marL="36000" marR="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335061">
                <a:tc rowSpan="6">
                  <a:txBody>
                    <a:bodyPr/>
                    <a:lstStyle/>
                    <a:p>
                      <a:pPr>
                        <a:lnSpc>
                          <a:spcPts val="1300"/>
                        </a:lnSpc>
                      </a:pPr>
                      <a:r>
                        <a:rPr lang="ja-JP" altLang="en-US" sz="1300" spc="-120" baseline="0" dirty="0">
                          <a:solidFill>
                            <a:schemeClr val="tx1"/>
                          </a:solidFill>
                          <a:latin typeface="Calibri" pitchFamily="34" charset="0"/>
                        </a:rPr>
                        <a:t>　大阪市は、かつては堅調な税収を背景に、膨大な昼間人口にかかる行政需要に応じた財政支出を実施し、インフラ整備等を行ってきた。</a:t>
                      </a:r>
                      <a:endParaRPr lang="en-US" altLang="ja-JP" sz="1300" spc="-120" baseline="0" dirty="0">
                        <a:solidFill>
                          <a:schemeClr val="tx1"/>
                        </a:solidFill>
                        <a:latin typeface="Calibri" pitchFamily="34" charset="0"/>
                      </a:endParaRPr>
                    </a:p>
                    <a:p>
                      <a:pPr>
                        <a:lnSpc>
                          <a:spcPts val="1300"/>
                        </a:lnSpc>
                      </a:pPr>
                      <a:endParaRPr lang="en-US" altLang="ja-JP" sz="1300" spc="-120" baseline="0" dirty="0">
                        <a:solidFill>
                          <a:schemeClr val="tx1"/>
                        </a:solidFill>
                        <a:latin typeface="Calibri" pitchFamily="34" charset="0"/>
                      </a:endParaRPr>
                    </a:p>
                    <a:p>
                      <a:pPr>
                        <a:lnSpc>
                          <a:spcPts val="1300"/>
                        </a:lnSpc>
                      </a:pPr>
                      <a:r>
                        <a:rPr lang="ja-JP" altLang="en-US" sz="1300" spc="-120" baseline="0" dirty="0">
                          <a:solidFill>
                            <a:schemeClr val="tx1"/>
                          </a:solidFill>
                          <a:latin typeface="Calibri" pitchFamily="34" charset="0"/>
                        </a:rPr>
                        <a:t>　しかし、バブル崩壊以後、税収減少にも関わらず公債費は増加し、職員数も多いままであった。</a:t>
                      </a:r>
                      <a:endParaRPr lang="en-US" altLang="ja-JP" sz="1300" spc="-120" baseline="0" dirty="0">
                        <a:solidFill>
                          <a:schemeClr val="tx1"/>
                        </a:solidFill>
                        <a:latin typeface="Calibri" pitchFamily="34" charset="0"/>
                      </a:endParaRPr>
                    </a:p>
                    <a:p>
                      <a:pPr>
                        <a:lnSpc>
                          <a:spcPts val="1300"/>
                        </a:lnSpc>
                      </a:pPr>
                      <a:endParaRPr lang="en-US" altLang="ja-JP" sz="1300" spc="-120" baseline="0" dirty="0">
                        <a:solidFill>
                          <a:schemeClr val="tx1"/>
                        </a:solidFill>
                        <a:latin typeface="Calibri" pitchFamily="34" charset="0"/>
                      </a:endParaRPr>
                    </a:p>
                    <a:p>
                      <a:pPr>
                        <a:lnSpc>
                          <a:spcPts val="1300"/>
                        </a:lnSpc>
                      </a:pPr>
                      <a:r>
                        <a:rPr lang="ja-JP" altLang="en-US" sz="1300" spc="-120" baseline="0" dirty="0">
                          <a:solidFill>
                            <a:schemeClr val="tx1"/>
                          </a:solidFill>
                          <a:latin typeface="Calibri" pitchFamily="34" charset="0"/>
                        </a:rPr>
                        <a:t>　また、財政の硬直化が進み、経常収支比率は</a:t>
                      </a:r>
                      <a:r>
                        <a:rPr lang="en-US" altLang="ja-JP" sz="1300" spc="-120" baseline="0" dirty="0">
                          <a:solidFill>
                            <a:schemeClr val="tx1"/>
                          </a:solidFill>
                          <a:latin typeface="Calibri" pitchFamily="34" charset="0"/>
                        </a:rPr>
                        <a:t>100</a:t>
                      </a:r>
                      <a:r>
                        <a:rPr lang="ja-JP" altLang="en-US" sz="1300" spc="-120" baseline="0" dirty="0">
                          <a:solidFill>
                            <a:schemeClr val="tx1"/>
                          </a:solidFill>
                          <a:latin typeface="Calibri" pitchFamily="34" charset="0"/>
                        </a:rPr>
                        <a:t>％を超え、経常的な収入で経常的な支出を賄えない状況となっていた。</a:t>
                      </a:r>
                    </a:p>
                  </a:txBody>
                  <a:tcPr marL="36000" marR="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rowSpan="6">
                  <a:txBody>
                    <a:bodyPr/>
                    <a:lstStyle/>
                    <a:p>
                      <a:pPr>
                        <a:lnSpc>
                          <a:spcPts val="1300"/>
                        </a:lnSpc>
                      </a:pPr>
                      <a:r>
                        <a:rPr kumimoji="1" lang="ja-JP" altLang="en-US" sz="1300" kern="1200" spc="-120" baseline="0" dirty="0">
                          <a:solidFill>
                            <a:schemeClr val="tx1"/>
                          </a:solidFill>
                          <a:latin typeface="+mn-lt"/>
                          <a:ea typeface="+mn-ea"/>
                          <a:cs typeface="+mn-cs"/>
                        </a:rPr>
                        <a:t>　これまでの考え方ややり方にとらわれず、ゼロベースで事務事業を見直し、経費削減を進める。</a:t>
                      </a:r>
                      <a:endParaRPr kumimoji="1" lang="en-US" altLang="ja-JP" sz="1300" kern="1200" spc="-120" baseline="0" dirty="0">
                        <a:solidFill>
                          <a:schemeClr val="tx1"/>
                        </a:solidFill>
                        <a:latin typeface="+mn-lt"/>
                        <a:ea typeface="+mn-ea"/>
                        <a:cs typeface="+mn-cs"/>
                      </a:endParaRPr>
                    </a:p>
                    <a:p>
                      <a:pPr>
                        <a:lnSpc>
                          <a:spcPts val="1300"/>
                        </a:lnSpc>
                      </a:pPr>
                      <a:endParaRPr kumimoji="1" lang="en-US" altLang="ja-JP" sz="1300" kern="1200" spc="-120" baseline="0" dirty="0">
                        <a:solidFill>
                          <a:schemeClr val="tx1"/>
                        </a:solidFill>
                        <a:latin typeface="+mn-lt"/>
                        <a:ea typeface="+mn-ea"/>
                        <a:cs typeface="+mn-cs"/>
                      </a:endParaRPr>
                    </a:p>
                    <a:p>
                      <a:pPr>
                        <a:lnSpc>
                          <a:spcPts val="1300"/>
                        </a:lnSpc>
                      </a:pPr>
                      <a:r>
                        <a:rPr kumimoji="1" lang="ja-JP" altLang="en-US" sz="1300" kern="1200" spc="-120" baseline="0" dirty="0">
                          <a:solidFill>
                            <a:schemeClr val="tx1"/>
                          </a:solidFill>
                          <a:latin typeface="+mn-lt"/>
                          <a:ea typeface="+mn-ea"/>
                          <a:cs typeface="+mn-cs"/>
                        </a:rPr>
                        <a:t>　</a:t>
                      </a:r>
                      <a:r>
                        <a:rPr kumimoji="1" lang="en-US" altLang="ja-JP" sz="1300" kern="1200" spc="-120" baseline="0" dirty="0">
                          <a:solidFill>
                            <a:schemeClr val="tx1"/>
                          </a:solidFill>
                          <a:latin typeface="+mn-lt"/>
                          <a:ea typeface="+mn-ea"/>
                          <a:cs typeface="+mn-cs"/>
                        </a:rPr>
                        <a:t>2012</a:t>
                      </a:r>
                      <a:r>
                        <a:rPr kumimoji="1" lang="ja-JP" altLang="en-US" sz="1300" kern="1200" spc="-120" baseline="0" dirty="0">
                          <a:solidFill>
                            <a:schemeClr val="tx1"/>
                          </a:solidFill>
                          <a:latin typeface="+mn-lt"/>
                          <a:ea typeface="+mn-ea"/>
                          <a:cs typeface="+mn-cs"/>
                        </a:rPr>
                        <a:t>年度から「市政改革プラン」がスタート</a:t>
                      </a:r>
                      <a:endParaRPr kumimoji="1" lang="en-US" altLang="ja-JP" sz="1300" kern="1200" spc="-120" baseline="0" dirty="0">
                        <a:solidFill>
                          <a:schemeClr val="tx1"/>
                        </a:solidFill>
                        <a:latin typeface="+mn-lt"/>
                        <a:ea typeface="+mn-ea"/>
                        <a:cs typeface="+mn-cs"/>
                      </a:endParaRPr>
                    </a:p>
                    <a:p>
                      <a:pPr marL="0" marR="0" indent="0" algn="l" defTabSz="914400" rtl="0" eaLnBrk="1" fontAlgn="auto" latinLnBrk="0" hangingPunct="1">
                        <a:lnSpc>
                          <a:spcPts val="1300"/>
                        </a:lnSpc>
                        <a:spcBef>
                          <a:spcPts val="0"/>
                        </a:spcBef>
                        <a:spcAft>
                          <a:spcPts val="0"/>
                        </a:spcAft>
                        <a:buClrTx/>
                        <a:buSzTx/>
                        <a:buFontTx/>
                        <a:buNone/>
                        <a:tabLst/>
                        <a:defRPr/>
                      </a:pPr>
                      <a:r>
                        <a:rPr kumimoji="1" lang="ja-JP" altLang="en-US" sz="1300" kern="1200" spc="-120" baseline="0" dirty="0">
                          <a:solidFill>
                            <a:schemeClr val="tx1"/>
                          </a:solidFill>
                          <a:latin typeface="+mn-lt"/>
                          <a:ea typeface="+mn-ea"/>
                          <a:cs typeface="+mn-cs"/>
                        </a:rPr>
                        <a:t>（目標）</a:t>
                      </a:r>
                      <a:endParaRPr kumimoji="1" lang="en-US" altLang="ja-JP" sz="1300" kern="1200" spc="-120" baseline="0" dirty="0">
                        <a:solidFill>
                          <a:schemeClr val="tx1"/>
                        </a:solidFill>
                        <a:latin typeface="+mn-lt"/>
                        <a:ea typeface="+mn-ea"/>
                        <a:cs typeface="+mn-cs"/>
                      </a:endParaRPr>
                    </a:p>
                    <a:p>
                      <a:pPr>
                        <a:lnSpc>
                          <a:spcPts val="1300"/>
                        </a:lnSpc>
                      </a:pPr>
                      <a:r>
                        <a:rPr kumimoji="1" lang="ja-JP" altLang="en-US" sz="1300" kern="1200" spc="-120" baseline="0" dirty="0">
                          <a:solidFill>
                            <a:schemeClr val="tx1"/>
                          </a:solidFill>
                          <a:latin typeface="+mn-lt"/>
                          <a:ea typeface="+mn-ea"/>
                          <a:cs typeface="+mn-cs"/>
                        </a:rPr>
                        <a:t>　事務事業の見直し</a:t>
                      </a:r>
                      <a:endParaRPr kumimoji="1" lang="en-US" altLang="ja-JP" sz="1300" kern="1200" spc="-120" baseline="0" dirty="0">
                        <a:solidFill>
                          <a:schemeClr val="tx1"/>
                        </a:solidFill>
                        <a:latin typeface="+mn-lt"/>
                        <a:ea typeface="+mn-ea"/>
                        <a:cs typeface="+mn-cs"/>
                      </a:endParaRPr>
                    </a:p>
                    <a:p>
                      <a:pPr>
                        <a:lnSpc>
                          <a:spcPts val="1300"/>
                        </a:lnSpc>
                      </a:pPr>
                      <a:r>
                        <a:rPr lang="ja-JP" altLang="en-US" sz="1300" spc="-120" baseline="0" dirty="0">
                          <a:latin typeface="+mn-ea"/>
                        </a:rPr>
                        <a:t>一般財源１億円以上の施策・事業</a:t>
                      </a:r>
                      <a:r>
                        <a:rPr lang="en-US" altLang="ja-JP" sz="1300" spc="-120" baseline="0" dirty="0">
                          <a:latin typeface="+mn-ea"/>
                        </a:rPr>
                        <a:t>445</a:t>
                      </a:r>
                      <a:r>
                        <a:rPr lang="ja-JP" altLang="en-US" sz="1300" spc="-120" baseline="0" dirty="0">
                          <a:latin typeface="+mn-ea"/>
                        </a:rPr>
                        <a:t>項目のうち</a:t>
                      </a:r>
                      <a:r>
                        <a:rPr lang="en-US" altLang="ja-JP" sz="1300" spc="-120" baseline="0" dirty="0">
                          <a:latin typeface="+mn-ea"/>
                        </a:rPr>
                        <a:t>109</a:t>
                      </a:r>
                      <a:r>
                        <a:rPr lang="ja-JP" altLang="en-US" sz="1300" spc="-120" baseline="0" dirty="0">
                          <a:latin typeface="+mn-ea"/>
                        </a:rPr>
                        <a:t>項目の内容を見直し。</a:t>
                      </a:r>
                      <a:endParaRPr lang="en-US" altLang="ja-JP" sz="1300" spc="-120" baseline="0" dirty="0">
                        <a:latin typeface="+mn-ea"/>
                      </a:endParaRPr>
                    </a:p>
                    <a:p>
                      <a:pPr marL="177800" indent="0">
                        <a:lnSpc>
                          <a:spcPts val="1300"/>
                        </a:lnSpc>
                      </a:pPr>
                      <a:r>
                        <a:rPr kumimoji="1" lang="en-US" altLang="ja-JP" sz="1100" kern="1200" spc="-120" baseline="0" dirty="0">
                          <a:solidFill>
                            <a:schemeClr val="tx1"/>
                          </a:solidFill>
                          <a:latin typeface="+mn-lt"/>
                          <a:ea typeface="+mn-ea"/>
                          <a:cs typeface="+mn-cs"/>
                        </a:rPr>
                        <a:t>2014</a:t>
                      </a:r>
                      <a:r>
                        <a:rPr kumimoji="1" lang="ja-JP" altLang="en-US" sz="1100" kern="1200" spc="-120" baseline="0" dirty="0">
                          <a:solidFill>
                            <a:schemeClr val="tx1"/>
                          </a:solidFill>
                          <a:latin typeface="+mn-lt"/>
                          <a:ea typeface="+mn-ea"/>
                          <a:cs typeface="+mn-cs"/>
                        </a:rPr>
                        <a:t>年度目標効果額（一般財源）：</a:t>
                      </a:r>
                      <a:r>
                        <a:rPr kumimoji="1" lang="en-US" altLang="ja-JP" sz="1100" kern="1200" spc="-120" baseline="0" dirty="0">
                          <a:solidFill>
                            <a:schemeClr val="tx1"/>
                          </a:solidFill>
                          <a:latin typeface="+mn-lt"/>
                          <a:ea typeface="+mn-ea"/>
                          <a:cs typeface="+mn-cs"/>
                        </a:rPr>
                        <a:t>2012</a:t>
                      </a:r>
                      <a:r>
                        <a:rPr kumimoji="1" lang="ja-JP" altLang="en-US" sz="1100" kern="1200" spc="-120" baseline="0" dirty="0">
                          <a:solidFill>
                            <a:schemeClr val="tx1"/>
                          </a:solidFill>
                          <a:latin typeface="+mn-lt"/>
                          <a:ea typeface="+mn-ea"/>
                          <a:cs typeface="+mn-cs"/>
                        </a:rPr>
                        <a:t>年度比▲</a:t>
                      </a:r>
                      <a:r>
                        <a:rPr kumimoji="1" lang="en-US" altLang="ja-JP" sz="1100" kern="1200" spc="-120" baseline="0" dirty="0">
                          <a:solidFill>
                            <a:schemeClr val="tx1"/>
                          </a:solidFill>
                          <a:latin typeface="+mn-lt"/>
                          <a:ea typeface="+mn-ea"/>
                          <a:cs typeface="+mn-cs"/>
                        </a:rPr>
                        <a:t>226</a:t>
                      </a:r>
                      <a:r>
                        <a:rPr kumimoji="1" lang="ja-JP" altLang="en-US" sz="1100" kern="1200" spc="-120" baseline="0" dirty="0">
                          <a:solidFill>
                            <a:schemeClr val="tx1"/>
                          </a:solidFill>
                          <a:latin typeface="+mn-lt"/>
                          <a:ea typeface="+mn-ea"/>
                          <a:cs typeface="+mn-cs"/>
                        </a:rPr>
                        <a:t>億円</a:t>
                      </a:r>
                      <a:endParaRPr kumimoji="1" lang="en-US" altLang="ja-JP" sz="1100" kern="1200" spc="-120" baseline="0" dirty="0">
                        <a:solidFill>
                          <a:schemeClr val="tx1"/>
                        </a:solidFill>
                        <a:latin typeface="+mn-lt"/>
                        <a:ea typeface="+mn-ea"/>
                        <a:cs typeface="+mn-cs"/>
                      </a:endParaRPr>
                    </a:p>
                    <a:p>
                      <a:pPr marL="177800" indent="0">
                        <a:lnSpc>
                          <a:spcPts val="1300"/>
                        </a:lnSpc>
                      </a:pPr>
                      <a:r>
                        <a:rPr kumimoji="1" lang="ja-JP" altLang="en-US" sz="1100" kern="1200" spc="-120" baseline="0" dirty="0">
                          <a:solidFill>
                            <a:schemeClr val="tx1"/>
                          </a:solidFill>
                          <a:latin typeface="+mn-lt"/>
                          <a:ea typeface="+mn-ea"/>
                          <a:cs typeface="+mn-cs"/>
                        </a:rPr>
                        <a:t>→</a:t>
                      </a:r>
                      <a:r>
                        <a:rPr kumimoji="1" lang="en-US" altLang="ja-JP" sz="1100" kern="1200" spc="-120" baseline="0" dirty="0">
                          <a:solidFill>
                            <a:schemeClr val="tx1"/>
                          </a:solidFill>
                          <a:latin typeface="+mn-lt"/>
                          <a:ea typeface="+mn-ea"/>
                          <a:cs typeface="+mn-cs"/>
                        </a:rPr>
                        <a:t>2012</a:t>
                      </a:r>
                      <a:r>
                        <a:rPr kumimoji="1" lang="ja-JP" altLang="en-US" sz="1100" kern="1200" spc="-120" baseline="0" dirty="0">
                          <a:solidFill>
                            <a:schemeClr val="tx1"/>
                          </a:solidFill>
                          <a:latin typeface="+mn-lt"/>
                          <a:ea typeface="+mn-ea"/>
                          <a:cs typeface="+mn-cs"/>
                        </a:rPr>
                        <a:t>年度一般財源</a:t>
                      </a:r>
                      <a:r>
                        <a:rPr kumimoji="1" lang="en-US" altLang="ja-JP" sz="1100" kern="1200" spc="-120" baseline="0" dirty="0">
                          <a:solidFill>
                            <a:schemeClr val="tx1"/>
                          </a:solidFill>
                          <a:latin typeface="+mn-lt"/>
                          <a:ea typeface="+mn-ea"/>
                          <a:cs typeface="+mn-cs"/>
                        </a:rPr>
                        <a:t>1</a:t>
                      </a:r>
                      <a:r>
                        <a:rPr kumimoji="1" lang="ja-JP" altLang="en-US" sz="1100" kern="1200" spc="-120" baseline="0" dirty="0">
                          <a:solidFill>
                            <a:schemeClr val="tx1"/>
                          </a:solidFill>
                          <a:latin typeface="+mn-lt"/>
                          <a:ea typeface="+mn-ea"/>
                          <a:cs typeface="+mn-cs"/>
                        </a:rPr>
                        <a:t>億円以上の事業費見込額の</a:t>
                      </a:r>
                      <a:r>
                        <a:rPr kumimoji="1" lang="en-US" altLang="ja-JP" sz="1100" kern="1200" spc="-120" baseline="0" dirty="0">
                          <a:solidFill>
                            <a:schemeClr val="tx1"/>
                          </a:solidFill>
                          <a:latin typeface="+mn-lt"/>
                          <a:ea typeface="+mn-ea"/>
                          <a:cs typeface="+mn-cs"/>
                        </a:rPr>
                        <a:t>4.7%</a:t>
                      </a:r>
                    </a:p>
                    <a:p>
                      <a:pPr>
                        <a:lnSpc>
                          <a:spcPts val="1300"/>
                        </a:lnSpc>
                      </a:pPr>
                      <a:endParaRPr kumimoji="1" lang="en-US" altLang="ja-JP" sz="1300" kern="1200" spc="-120" baseline="0" dirty="0">
                        <a:solidFill>
                          <a:schemeClr val="tx1"/>
                        </a:solidFill>
                        <a:latin typeface="+mn-lt"/>
                        <a:ea typeface="+mn-ea"/>
                        <a:cs typeface="+mn-cs"/>
                      </a:endParaRPr>
                    </a:p>
                    <a:p>
                      <a:pPr>
                        <a:lnSpc>
                          <a:spcPts val="1300"/>
                        </a:lnSpc>
                      </a:pPr>
                      <a:r>
                        <a:rPr kumimoji="1" lang="ja-JP" altLang="en-US" sz="1300" kern="1200" spc="-120" baseline="0" dirty="0">
                          <a:solidFill>
                            <a:schemeClr val="tx1"/>
                          </a:solidFill>
                          <a:latin typeface="+mn-lt"/>
                          <a:ea typeface="+mn-ea"/>
                          <a:cs typeface="+mn-cs"/>
                        </a:rPr>
                        <a:t>　また、職員数</a:t>
                      </a:r>
                      <a:r>
                        <a:rPr kumimoji="1" lang="ja-JP" altLang="en-US" sz="1300" kern="1200" spc="-120" baseline="0" dirty="0">
                          <a:solidFill>
                            <a:schemeClr val="tx1"/>
                          </a:solidFill>
                          <a:latin typeface="Calibri" pitchFamily="34" charset="0"/>
                          <a:ea typeface="+mn-ea"/>
                          <a:cs typeface="+mn-cs"/>
                        </a:rPr>
                        <a:t>削減と人件費削減をあわせて進める。</a:t>
                      </a:r>
                      <a:endParaRPr kumimoji="1" lang="en-US" altLang="ja-JP" sz="1300" kern="1200" spc="-120" baseline="0" dirty="0">
                        <a:solidFill>
                          <a:schemeClr val="tx1"/>
                        </a:solidFill>
                        <a:latin typeface="Calibri" pitchFamily="34" charset="0"/>
                        <a:ea typeface="+mn-ea"/>
                        <a:cs typeface="+mn-cs"/>
                      </a:endParaRPr>
                    </a:p>
                    <a:p>
                      <a:pPr algn="ctr">
                        <a:lnSpc>
                          <a:spcPts val="1300"/>
                        </a:lnSpc>
                      </a:pPr>
                      <a:r>
                        <a:rPr kumimoji="1" lang="ja-JP" altLang="en-US" sz="1300" kern="1200" spc="-120" baseline="0" dirty="0">
                          <a:solidFill>
                            <a:schemeClr val="tx1"/>
                          </a:solidFill>
                          <a:latin typeface="Calibri" pitchFamily="34" charset="0"/>
                          <a:ea typeface="+mn-ea"/>
                          <a:cs typeface="+mn-cs"/>
                        </a:rPr>
                        <a:t>↓</a:t>
                      </a:r>
                      <a:endParaRPr kumimoji="1" lang="en-US" altLang="ja-JP" sz="1300" kern="1200" spc="-120" baseline="0" dirty="0">
                        <a:solidFill>
                          <a:schemeClr val="tx1"/>
                        </a:solidFill>
                        <a:latin typeface="Calibri" pitchFamily="34" charset="0"/>
                        <a:ea typeface="+mn-ea"/>
                        <a:cs typeface="+mn-cs"/>
                      </a:endParaRPr>
                    </a:p>
                    <a:p>
                      <a:pPr>
                        <a:lnSpc>
                          <a:spcPts val="1300"/>
                        </a:lnSpc>
                      </a:pPr>
                      <a:r>
                        <a:rPr kumimoji="1" lang="ja-JP" altLang="en-US" sz="1300" kern="1200" spc="-120" baseline="0" dirty="0">
                          <a:solidFill>
                            <a:schemeClr val="tx1"/>
                          </a:solidFill>
                          <a:latin typeface="Calibri" pitchFamily="34" charset="0"/>
                          <a:ea typeface="+mn-ea"/>
                          <a:cs typeface="+mn-cs"/>
                        </a:rPr>
                        <a:t>　経費を削減する一方で、市長の重点的な施策である</a:t>
                      </a:r>
                      <a:r>
                        <a:rPr lang="ja-JP" altLang="en-US" sz="1300" spc="-120" baseline="0" dirty="0">
                          <a:solidFill>
                            <a:schemeClr val="tx1"/>
                          </a:solidFill>
                        </a:rPr>
                        <a:t>「現役世代への重点投資」を拡充する。</a:t>
                      </a:r>
                      <a:endParaRPr lang="en-US" altLang="ja-JP" sz="1300" spc="-120" baseline="0" dirty="0">
                        <a:solidFill>
                          <a:schemeClr val="tx1"/>
                        </a:solidFill>
                      </a:endParaRPr>
                    </a:p>
                    <a:p>
                      <a:pPr>
                        <a:lnSpc>
                          <a:spcPts val="1300"/>
                        </a:lnSpc>
                      </a:pPr>
                      <a:endParaRPr kumimoji="1" lang="en-US" altLang="ja-JP" sz="1300" kern="1200" spc="-120" baseline="0" dirty="0">
                        <a:solidFill>
                          <a:schemeClr val="tx1"/>
                        </a:solidFill>
                        <a:latin typeface="+mn-lt"/>
                        <a:ea typeface="+mn-ea"/>
                        <a:cs typeface="+mn-cs"/>
                      </a:endParaRPr>
                    </a:p>
                    <a:p>
                      <a:pPr>
                        <a:lnSpc>
                          <a:spcPts val="1300"/>
                        </a:lnSpc>
                      </a:pPr>
                      <a:r>
                        <a:rPr kumimoji="1" lang="ja-JP" altLang="en-US" sz="1300" kern="1200" spc="-120" baseline="0" dirty="0">
                          <a:solidFill>
                            <a:schemeClr val="tx1"/>
                          </a:solidFill>
                          <a:latin typeface="+mn-lt"/>
                          <a:ea typeface="+mn-ea"/>
                          <a:cs typeface="+mn-cs"/>
                        </a:rPr>
                        <a:t>　改革推進体制を強化し、局横断的に改革を進める。</a:t>
                      </a:r>
                      <a:endParaRPr kumimoji="1" lang="en-US" altLang="ja-JP" sz="1300" kern="1200" spc="-120" baseline="0" dirty="0">
                        <a:solidFill>
                          <a:schemeClr val="tx1"/>
                        </a:solidFill>
                        <a:latin typeface="+mn-lt"/>
                        <a:ea typeface="+mn-ea"/>
                        <a:cs typeface="+mn-cs"/>
                      </a:endParaRPr>
                    </a:p>
                  </a:txBody>
                  <a:tcPr marL="36000" marR="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nSpc>
                          <a:spcPts val="1300"/>
                        </a:lnSpc>
                      </a:pPr>
                      <a:r>
                        <a:rPr kumimoji="1" lang="ja-JP" altLang="en-US" sz="1300" kern="1200" spc="-120" baseline="0" dirty="0">
                          <a:solidFill>
                            <a:schemeClr val="dk1"/>
                          </a:solidFill>
                          <a:latin typeface="+mn-lt"/>
                          <a:ea typeface="+mn-ea"/>
                          <a:cs typeface="+mn-cs"/>
                        </a:rPr>
                        <a:t>①人件費の削減</a:t>
                      </a:r>
                      <a:endParaRPr kumimoji="1" lang="en-US" altLang="ja-JP" sz="1300" kern="1200" spc="-120" baseline="0" dirty="0">
                        <a:solidFill>
                          <a:schemeClr val="dk1"/>
                        </a:solidFill>
                        <a:latin typeface="+mn-lt"/>
                        <a:ea typeface="+mn-ea"/>
                        <a:cs typeface="+mn-cs"/>
                      </a:endParaRPr>
                    </a:p>
                  </a:txBody>
                  <a:tcPr marL="36000" marR="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9525" cap="flat" cmpd="sng" algn="ctr">
                      <a:solidFill>
                        <a:schemeClr val="tx1"/>
                      </a:solidFill>
                      <a:prstDash val="dash"/>
                      <a:round/>
                      <a:headEnd type="none" w="med" len="med"/>
                      <a:tailEnd type="none" w="med" len="med"/>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ts val="1300"/>
                        </a:lnSpc>
                        <a:spcBef>
                          <a:spcPts val="0"/>
                        </a:spcBef>
                        <a:spcAft>
                          <a:spcPts val="0"/>
                        </a:spcAft>
                        <a:buClrTx/>
                        <a:buSzTx/>
                        <a:buFontTx/>
                        <a:buNone/>
                        <a:tabLst/>
                        <a:defRPr/>
                      </a:pPr>
                      <a:r>
                        <a:rPr kumimoji="1" lang="ja-JP" altLang="en-US" sz="1300" kern="1200" spc="-120" baseline="0" dirty="0">
                          <a:solidFill>
                            <a:schemeClr val="dk1"/>
                          </a:solidFill>
                          <a:latin typeface="+mn-lt"/>
                          <a:ea typeface="+mn-ea"/>
                          <a:cs typeface="+mn-cs"/>
                        </a:rPr>
                        <a:t>・</a:t>
                      </a:r>
                      <a:r>
                        <a:rPr kumimoji="1" lang="ja-JP" altLang="en-US" sz="1300" kern="1200" spc="-120" baseline="0" dirty="0">
                          <a:solidFill>
                            <a:schemeClr val="dk1"/>
                          </a:solidFill>
                          <a:latin typeface="Calibri" pitchFamily="34" charset="0"/>
                          <a:ea typeface="+mn-ea"/>
                          <a:cs typeface="+mn-cs"/>
                        </a:rPr>
                        <a:t>職員平均年収</a:t>
                      </a:r>
                      <a:r>
                        <a:rPr kumimoji="1" lang="ja-JP" altLang="en-US" sz="1300" kern="1200" spc="-120" baseline="0" dirty="0">
                          <a:solidFill>
                            <a:schemeClr val="dk1"/>
                          </a:solidFill>
                          <a:latin typeface="+mn-lt"/>
                          <a:ea typeface="+mn-ea"/>
                          <a:cs typeface="+mn-cs"/>
                        </a:rPr>
                        <a:t>、ラスパイレス指数は</a:t>
                      </a:r>
                      <a:r>
                        <a:rPr kumimoji="1" lang="ja-JP" altLang="en-US" sz="1300" kern="1200" spc="-120" baseline="0" dirty="0">
                          <a:solidFill>
                            <a:schemeClr val="dk1"/>
                          </a:solidFill>
                          <a:latin typeface="Calibri" pitchFamily="34" charset="0"/>
                          <a:ea typeface="+mn-ea"/>
                          <a:cs typeface="+mn-cs"/>
                        </a:rPr>
                        <a:t>５大市中最低水準に</a:t>
                      </a:r>
                      <a:endParaRPr kumimoji="1" lang="en-US" altLang="ja-JP" sz="1300" kern="1200" spc="-120" baseline="0" dirty="0">
                        <a:solidFill>
                          <a:schemeClr val="dk1"/>
                        </a:solidFill>
                        <a:latin typeface="Calibri" pitchFamily="34" charset="0"/>
                        <a:ea typeface="+mn-ea"/>
                        <a:cs typeface="+mn-cs"/>
                      </a:endParaRPr>
                    </a:p>
                  </a:txBody>
                  <a:tcPr marL="36000" marR="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9525" cap="flat" cmpd="sng" algn="ctr">
                      <a:solidFill>
                        <a:schemeClr val="tx1"/>
                      </a:solid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597457">
                <a:tc vMerge="1">
                  <a:txBody>
                    <a:bodyPr/>
                    <a:lstStyle/>
                    <a:p>
                      <a:endParaRPr kumimoji="1" lang="ja-JP" altLang="en-US"/>
                    </a:p>
                  </a:txBody>
                  <a:tcPr/>
                </a:tc>
                <a:tc vMerge="1">
                  <a:txBody>
                    <a:bodyPr/>
                    <a:lstStyle/>
                    <a:p>
                      <a:endParaRPr kumimoji="1" lang="ja-JP" altLang="en-US"/>
                    </a:p>
                  </a:txBody>
                  <a:tcPr/>
                </a:tc>
                <a:tc>
                  <a:txBody>
                    <a:bodyPr/>
                    <a:lstStyle/>
                    <a:p>
                      <a:pPr marL="0" marR="0" indent="0" algn="l" defTabSz="914400" rtl="0" eaLnBrk="1" fontAlgn="auto" latinLnBrk="0" hangingPunct="1">
                        <a:lnSpc>
                          <a:spcPts val="1300"/>
                        </a:lnSpc>
                        <a:spcBef>
                          <a:spcPts val="0"/>
                        </a:spcBef>
                        <a:spcAft>
                          <a:spcPts val="0"/>
                        </a:spcAft>
                        <a:buClrTx/>
                        <a:buSzTx/>
                        <a:buFontTx/>
                        <a:buNone/>
                        <a:tabLst/>
                        <a:defRPr/>
                      </a:pPr>
                      <a:r>
                        <a:rPr kumimoji="1" lang="ja-JP" altLang="en-US" sz="1300" kern="1200" spc="-120" baseline="0" dirty="0">
                          <a:solidFill>
                            <a:schemeClr val="tx1"/>
                          </a:solidFill>
                          <a:latin typeface="+mn-lt"/>
                          <a:ea typeface="+mn-ea"/>
                          <a:cs typeface="+mn-cs"/>
                        </a:rPr>
                        <a:t>②職員数の削減</a:t>
                      </a:r>
                      <a:endParaRPr kumimoji="1" lang="en-US" altLang="ja-JP" sz="1300" kern="1200" spc="-120" baseline="0" dirty="0">
                        <a:solidFill>
                          <a:schemeClr val="tx1"/>
                        </a:solidFill>
                        <a:latin typeface="+mn-lt"/>
                        <a:ea typeface="+mn-ea"/>
                        <a:cs typeface="+mn-cs"/>
                      </a:endParaRPr>
                    </a:p>
                    <a:p>
                      <a:pPr>
                        <a:lnSpc>
                          <a:spcPts val="1300"/>
                        </a:lnSpc>
                      </a:pPr>
                      <a:endParaRPr kumimoji="1" lang="ja-JP" altLang="en-US" sz="1300" kern="1200" spc="-120" baseline="0" dirty="0">
                        <a:solidFill>
                          <a:schemeClr val="tx1"/>
                        </a:solidFill>
                        <a:latin typeface="+mn-lt"/>
                        <a:ea typeface="+mn-ea"/>
                        <a:cs typeface="+mn-cs"/>
                      </a:endParaRPr>
                    </a:p>
                  </a:txBody>
                  <a:tcPr marL="36000" marR="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tx1"/>
                      </a:solidFill>
                      <a:prstDash val="dash"/>
                      <a:round/>
                      <a:headEnd type="none" w="med" len="med"/>
                      <a:tailEnd type="none" w="med" len="med"/>
                    </a:lnT>
                    <a:lnB w="9525" cap="flat" cmpd="sng" algn="ctr">
                      <a:solidFill>
                        <a:schemeClr val="tx1"/>
                      </a:solidFill>
                      <a:prstDash val="dash"/>
                      <a:round/>
                      <a:headEnd type="none" w="med" len="med"/>
                      <a:tailEnd type="none" w="med" len="med"/>
                    </a:lnB>
                    <a:lnTlToBr w="12700" cmpd="sng">
                      <a:noFill/>
                      <a:prstDash val="solid"/>
                    </a:lnTlToBr>
                    <a:lnBlToTr w="12700" cmpd="sng">
                      <a:noFill/>
                      <a:prstDash val="solid"/>
                    </a:lnBlToTr>
                    <a:noFill/>
                  </a:tcPr>
                </a:tc>
                <a:tc>
                  <a:txBody>
                    <a:bodyPr/>
                    <a:lstStyle/>
                    <a:p>
                      <a:pPr algn="l">
                        <a:lnSpc>
                          <a:spcPts val="1300"/>
                        </a:lnSpc>
                      </a:pPr>
                      <a:r>
                        <a:rPr kumimoji="1" lang="ja-JP" altLang="en-US" sz="1300" kern="1200" spc="-120" dirty="0">
                          <a:solidFill>
                            <a:schemeClr val="tx1"/>
                          </a:solidFill>
                          <a:latin typeface="+mn-lt"/>
                          <a:ea typeface="+mn-ea"/>
                          <a:cs typeface="+mn-cs"/>
                        </a:rPr>
                        <a:t>・職員数</a:t>
                      </a:r>
                      <a:endParaRPr kumimoji="1" lang="en-US" altLang="ja-JP" sz="1300" kern="1200" spc="-120" dirty="0">
                        <a:solidFill>
                          <a:schemeClr val="tx1"/>
                        </a:solidFill>
                        <a:latin typeface="+mn-lt"/>
                        <a:ea typeface="+mn-ea"/>
                        <a:cs typeface="+mn-cs"/>
                      </a:endParaRPr>
                    </a:p>
                    <a:p>
                      <a:pPr marL="0" marR="0" indent="0" algn="l" defTabSz="914400" rtl="0" eaLnBrk="1" fontAlgn="auto" latinLnBrk="0" hangingPunct="1">
                        <a:lnSpc>
                          <a:spcPts val="1300"/>
                        </a:lnSpc>
                        <a:spcBef>
                          <a:spcPts val="0"/>
                        </a:spcBef>
                        <a:spcAft>
                          <a:spcPts val="0"/>
                        </a:spcAft>
                        <a:buClrTx/>
                        <a:buSzTx/>
                        <a:buFontTx/>
                        <a:buNone/>
                        <a:tabLst/>
                        <a:defRPr/>
                      </a:pPr>
                      <a:r>
                        <a:rPr kumimoji="1" lang="ja-JP" altLang="en-US" sz="1300" kern="1200" spc="-120" dirty="0">
                          <a:solidFill>
                            <a:schemeClr val="tx1"/>
                          </a:solidFill>
                          <a:latin typeface="+mn-lt"/>
                          <a:ea typeface="+mn-ea"/>
                          <a:cs typeface="+mn-cs"/>
                        </a:rPr>
                        <a:t>　</a:t>
                      </a:r>
                      <a:r>
                        <a:rPr lang="ja-JP" altLang="en-US" sz="1300" spc="-120" dirty="0">
                          <a:solidFill>
                            <a:schemeClr val="tx1"/>
                          </a:solidFill>
                          <a:latin typeface="+mn-lt"/>
                        </a:rPr>
                        <a:t>（</a:t>
                      </a:r>
                      <a:r>
                        <a:rPr lang="en-US" altLang="ja-JP" sz="1300" spc="-120" dirty="0">
                          <a:solidFill>
                            <a:schemeClr val="tx1"/>
                          </a:solidFill>
                          <a:latin typeface="+mn-lt"/>
                        </a:rPr>
                        <a:t>2005</a:t>
                      </a:r>
                      <a:r>
                        <a:rPr lang="ja-JP" altLang="en-US" sz="1300" spc="-120" dirty="0">
                          <a:solidFill>
                            <a:schemeClr val="tx1"/>
                          </a:solidFill>
                          <a:latin typeface="+mn-lt"/>
                        </a:rPr>
                        <a:t>～</a:t>
                      </a:r>
                      <a:r>
                        <a:rPr lang="en-US" altLang="ja-JP" sz="1300" spc="-120" dirty="0">
                          <a:solidFill>
                            <a:schemeClr val="tx1"/>
                          </a:solidFill>
                          <a:latin typeface="+mn-lt"/>
                        </a:rPr>
                        <a:t>2013</a:t>
                      </a:r>
                      <a:r>
                        <a:rPr lang="ja-JP" altLang="en-US" sz="1300" spc="-120" dirty="0">
                          <a:solidFill>
                            <a:schemeClr val="tx1"/>
                          </a:solidFill>
                          <a:latin typeface="+mn-lt"/>
                        </a:rPr>
                        <a:t>年度）　→▲</a:t>
                      </a:r>
                      <a:r>
                        <a:rPr lang="en-US" altLang="ja-JP" sz="1300" spc="-120" dirty="0">
                          <a:solidFill>
                            <a:schemeClr val="tx1"/>
                          </a:solidFill>
                          <a:latin typeface="+mn-lt"/>
                        </a:rPr>
                        <a:t>12,000</a:t>
                      </a:r>
                      <a:r>
                        <a:rPr lang="ja-JP" altLang="en-US" sz="1300" spc="-120" dirty="0">
                          <a:solidFill>
                            <a:schemeClr val="tx1"/>
                          </a:solidFill>
                          <a:latin typeface="+mn-lt"/>
                        </a:rPr>
                        <a:t>人　約</a:t>
                      </a:r>
                      <a:r>
                        <a:rPr lang="en-US" altLang="ja-JP" sz="1300" spc="-120" dirty="0">
                          <a:solidFill>
                            <a:schemeClr val="tx1"/>
                          </a:solidFill>
                          <a:latin typeface="+mn-lt"/>
                        </a:rPr>
                        <a:t>25</a:t>
                      </a:r>
                      <a:r>
                        <a:rPr lang="ja-JP" altLang="en-US" sz="1300" spc="-120" dirty="0">
                          <a:solidFill>
                            <a:schemeClr val="tx1"/>
                          </a:solidFill>
                          <a:latin typeface="+mn-lt"/>
                        </a:rPr>
                        <a:t>％減　　　　　　</a:t>
                      </a:r>
                      <a:endParaRPr lang="en-US" altLang="ja-JP" sz="1300" spc="-120" dirty="0">
                        <a:solidFill>
                          <a:schemeClr val="tx1"/>
                        </a:solidFill>
                        <a:latin typeface="+mn-lt"/>
                      </a:endParaRPr>
                    </a:p>
                    <a:p>
                      <a:pPr marL="0" marR="0" lvl="0" indent="0" algn="l" defTabSz="914400" rtl="0" eaLnBrk="1" fontAlgn="auto" latinLnBrk="0" hangingPunct="1">
                        <a:lnSpc>
                          <a:spcPts val="1300"/>
                        </a:lnSpc>
                        <a:spcBef>
                          <a:spcPts val="0"/>
                        </a:spcBef>
                        <a:spcAft>
                          <a:spcPts val="0"/>
                        </a:spcAft>
                        <a:buClrTx/>
                        <a:buSzTx/>
                        <a:buFontTx/>
                        <a:buNone/>
                        <a:tabLst/>
                        <a:defRPr/>
                      </a:pPr>
                      <a:r>
                        <a:rPr lang="ja-JP" altLang="en-US" sz="1300" spc="-120" baseline="0" dirty="0">
                          <a:solidFill>
                            <a:schemeClr val="tx1"/>
                          </a:solidFill>
                          <a:latin typeface="+mn-lt"/>
                        </a:rPr>
                        <a:t>　（</a:t>
                      </a:r>
                      <a:r>
                        <a:rPr lang="en-US" altLang="ja-JP" sz="1300" spc="-120" baseline="0" dirty="0">
                          <a:solidFill>
                            <a:schemeClr val="tx1"/>
                          </a:solidFill>
                          <a:latin typeface="+mn-lt"/>
                        </a:rPr>
                        <a:t>2013</a:t>
                      </a:r>
                      <a:r>
                        <a:rPr lang="ja-JP" altLang="en-US" sz="1300" spc="-120" baseline="0" dirty="0">
                          <a:solidFill>
                            <a:schemeClr val="tx1"/>
                          </a:solidFill>
                          <a:latin typeface="+mn-lt"/>
                        </a:rPr>
                        <a:t>～</a:t>
                      </a:r>
                      <a:r>
                        <a:rPr lang="en-US" altLang="ja-JP" sz="1300" spc="-120" baseline="0" dirty="0">
                          <a:solidFill>
                            <a:schemeClr val="tx1"/>
                          </a:solidFill>
                          <a:latin typeface="+mn-lt"/>
                        </a:rPr>
                        <a:t>2017</a:t>
                      </a:r>
                      <a:r>
                        <a:rPr lang="ja-JP" altLang="en-US" sz="1300" spc="-120" baseline="0" dirty="0">
                          <a:solidFill>
                            <a:schemeClr val="tx1"/>
                          </a:solidFill>
                          <a:latin typeface="+mn-lt"/>
                        </a:rPr>
                        <a:t>年度）　→▲   </a:t>
                      </a:r>
                      <a:r>
                        <a:rPr lang="en-US" altLang="ja-JP" sz="1300" spc="-120" baseline="0" dirty="0">
                          <a:solidFill>
                            <a:schemeClr val="tx1"/>
                          </a:solidFill>
                          <a:latin typeface="+mn-lt"/>
                        </a:rPr>
                        <a:t>5,000</a:t>
                      </a:r>
                      <a:r>
                        <a:rPr lang="ja-JP" altLang="en-US" sz="1300" spc="-120" baseline="0" dirty="0">
                          <a:solidFill>
                            <a:schemeClr val="tx1"/>
                          </a:solidFill>
                          <a:latin typeface="+mn-lt"/>
                        </a:rPr>
                        <a:t>人　約</a:t>
                      </a:r>
                      <a:r>
                        <a:rPr lang="en-US" altLang="ja-JP" sz="1300" spc="-120" baseline="0" dirty="0">
                          <a:solidFill>
                            <a:schemeClr val="tx1"/>
                          </a:solidFill>
                          <a:latin typeface="+mn-lt"/>
                        </a:rPr>
                        <a:t>14</a:t>
                      </a:r>
                      <a:r>
                        <a:rPr lang="ja-JP" altLang="en-US" sz="1300" spc="-120" baseline="0" dirty="0">
                          <a:solidFill>
                            <a:schemeClr val="tx1"/>
                          </a:solidFill>
                          <a:latin typeface="+mn-lt"/>
                        </a:rPr>
                        <a:t>％減</a:t>
                      </a:r>
                      <a:endParaRPr lang="en-US" altLang="ja-JP" sz="1300" spc="-120" baseline="0" dirty="0">
                        <a:solidFill>
                          <a:schemeClr val="tx1"/>
                        </a:solidFill>
                        <a:latin typeface="+mn-lt"/>
                      </a:endParaRPr>
                    </a:p>
                    <a:p>
                      <a:pPr marL="0" marR="0" lvl="0" indent="0" algn="l" defTabSz="914400" rtl="0" eaLnBrk="1" fontAlgn="auto" latinLnBrk="0" hangingPunct="1">
                        <a:lnSpc>
                          <a:spcPts val="1300"/>
                        </a:lnSpc>
                        <a:spcBef>
                          <a:spcPts val="0"/>
                        </a:spcBef>
                        <a:spcAft>
                          <a:spcPts val="0"/>
                        </a:spcAft>
                        <a:buClrTx/>
                        <a:buSzTx/>
                        <a:buFontTx/>
                        <a:buNone/>
                        <a:tabLst/>
                        <a:defRPr/>
                      </a:pPr>
                      <a:r>
                        <a:rPr lang="ja-JP" altLang="en-US" sz="1300" spc="-120" baseline="0" dirty="0">
                          <a:solidFill>
                            <a:schemeClr val="tx1"/>
                          </a:solidFill>
                          <a:latin typeface="+mn-lt"/>
                        </a:rPr>
                        <a:t>　（</a:t>
                      </a:r>
                      <a:r>
                        <a:rPr lang="en-US" altLang="ja-JP" sz="1300" spc="-120" baseline="0" dirty="0">
                          <a:solidFill>
                            <a:schemeClr val="tx1"/>
                          </a:solidFill>
                          <a:latin typeface="+mn-lt"/>
                        </a:rPr>
                        <a:t>2017</a:t>
                      </a:r>
                      <a:r>
                        <a:rPr lang="ja-JP" altLang="en-US" sz="1300" spc="-120" baseline="0" dirty="0">
                          <a:solidFill>
                            <a:schemeClr val="tx1"/>
                          </a:solidFill>
                          <a:latin typeface="+mn-lt"/>
                        </a:rPr>
                        <a:t>～</a:t>
                      </a:r>
                      <a:r>
                        <a:rPr lang="en-US" altLang="ja-JP" sz="1300" spc="-120" baseline="0" dirty="0">
                          <a:solidFill>
                            <a:schemeClr val="tx1"/>
                          </a:solidFill>
                          <a:latin typeface="+mn-lt"/>
                        </a:rPr>
                        <a:t>2021</a:t>
                      </a:r>
                      <a:r>
                        <a:rPr lang="ja-JP" altLang="en-US" sz="1300" spc="-120" baseline="0" dirty="0">
                          <a:solidFill>
                            <a:schemeClr val="tx1"/>
                          </a:solidFill>
                          <a:latin typeface="+mn-lt"/>
                        </a:rPr>
                        <a:t>年度）　→▲   </a:t>
                      </a:r>
                      <a:r>
                        <a:rPr lang="en-US" altLang="ja-JP" sz="1300" spc="-120" baseline="0" dirty="0">
                          <a:solidFill>
                            <a:schemeClr val="tx1"/>
                          </a:solidFill>
                          <a:latin typeface="+mn-lt"/>
                        </a:rPr>
                        <a:t>5,000</a:t>
                      </a:r>
                      <a:r>
                        <a:rPr lang="ja-JP" altLang="en-US" sz="1300" spc="-120" baseline="0" dirty="0">
                          <a:solidFill>
                            <a:schemeClr val="tx1"/>
                          </a:solidFill>
                          <a:latin typeface="+mn-lt"/>
                        </a:rPr>
                        <a:t>人　約</a:t>
                      </a:r>
                      <a:r>
                        <a:rPr lang="en-US" altLang="ja-JP" sz="1300" spc="-120" baseline="0" dirty="0">
                          <a:solidFill>
                            <a:schemeClr val="tx1"/>
                          </a:solidFill>
                          <a:latin typeface="+mn-lt"/>
                        </a:rPr>
                        <a:t>12</a:t>
                      </a:r>
                      <a:r>
                        <a:rPr lang="ja-JP" altLang="en-US" sz="1300" spc="-120" baseline="0" dirty="0">
                          <a:solidFill>
                            <a:schemeClr val="tx1"/>
                          </a:solidFill>
                          <a:latin typeface="+mn-lt"/>
                        </a:rPr>
                        <a:t>％減</a:t>
                      </a:r>
                      <a:endParaRPr lang="en-US" altLang="ja-JP" sz="1300" spc="-120" baseline="0" dirty="0">
                        <a:solidFill>
                          <a:schemeClr val="tx1"/>
                        </a:solidFill>
                        <a:latin typeface="+mn-lt"/>
                      </a:endParaRPr>
                    </a:p>
                  </a:txBody>
                  <a:tcPr marL="36000" marR="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tx1"/>
                      </a:solidFill>
                      <a:prstDash val="dash"/>
                      <a:round/>
                      <a:headEnd type="none" w="med" len="med"/>
                      <a:tailEnd type="none" w="med" len="med"/>
                    </a:lnT>
                    <a:lnB w="9525" cap="flat" cmpd="sng" algn="ctr">
                      <a:solidFill>
                        <a:schemeClr val="tx1"/>
                      </a:solid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r h="991053">
                <a:tc vMerge="1">
                  <a:txBody>
                    <a:bodyPr/>
                    <a:lstStyle/>
                    <a:p>
                      <a:endParaRPr kumimoji="1" lang="ja-JP" altLang="en-US"/>
                    </a:p>
                  </a:txBody>
                  <a:tcPr/>
                </a:tc>
                <a:tc vMerge="1">
                  <a:txBody>
                    <a:bodyPr/>
                    <a:lstStyle/>
                    <a:p>
                      <a:endParaRPr kumimoji="1" lang="ja-JP" altLang="en-US"/>
                    </a:p>
                  </a:txBody>
                  <a:tcPr/>
                </a:tc>
                <a:tc>
                  <a:txBody>
                    <a:bodyPr/>
                    <a:lstStyle/>
                    <a:p>
                      <a:pPr>
                        <a:lnSpc>
                          <a:spcPts val="1300"/>
                        </a:lnSpc>
                      </a:pPr>
                      <a:r>
                        <a:rPr kumimoji="1" lang="ja-JP" altLang="en-US" sz="1300" kern="1200" spc="-120" baseline="0" dirty="0">
                          <a:solidFill>
                            <a:schemeClr val="tx1"/>
                          </a:solidFill>
                          <a:latin typeface="+mn-lt"/>
                          <a:ea typeface="+mn-ea"/>
                          <a:cs typeface="+mn-cs"/>
                        </a:rPr>
                        <a:t>③事務事業の見直しと経費削減</a:t>
                      </a:r>
                      <a:endParaRPr kumimoji="1" lang="en-US" altLang="ja-JP" sz="1300" kern="1200" spc="-120" baseline="0" dirty="0">
                        <a:solidFill>
                          <a:schemeClr val="tx1"/>
                        </a:solidFill>
                        <a:latin typeface="+mn-lt"/>
                        <a:ea typeface="+mn-ea"/>
                        <a:cs typeface="+mn-cs"/>
                      </a:endParaRPr>
                    </a:p>
                  </a:txBody>
                  <a:tcPr marL="36000" marR="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tx1"/>
                      </a:solidFill>
                      <a:prstDash val="dash"/>
                      <a:round/>
                      <a:headEnd type="none" w="med" len="med"/>
                      <a:tailEnd type="none" w="med" len="med"/>
                    </a:lnT>
                    <a:lnB w="9525" cap="flat" cmpd="sng" algn="ctr">
                      <a:solidFill>
                        <a:schemeClr val="tx1"/>
                      </a:solidFill>
                      <a:prstDash val="dash"/>
                      <a:round/>
                      <a:headEnd type="none" w="med" len="med"/>
                      <a:tailEnd type="none" w="med" len="med"/>
                    </a:lnB>
                    <a:lnTlToBr w="12700" cmpd="sng">
                      <a:noFill/>
                      <a:prstDash val="solid"/>
                    </a:lnTlToBr>
                    <a:lnBlToTr w="12700" cmpd="sng">
                      <a:noFill/>
                      <a:prstDash val="solid"/>
                    </a:lnBlToTr>
                    <a:noFill/>
                  </a:tcPr>
                </a:tc>
                <a:tc>
                  <a:txBody>
                    <a:bodyPr/>
                    <a:lstStyle/>
                    <a:p>
                      <a:pPr>
                        <a:lnSpc>
                          <a:spcPts val="1300"/>
                        </a:lnSpc>
                      </a:pPr>
                      <a:r>
                        <a:rPr kumimoji="1" lang="ja-JP" altLang="en-US" sz="1300" kern="1200" spc="-120" dirty="0">
                          <a:solidFill>
                            <a:schemeClr val="tx1"/>
                          </a:solidFill>
                          <a:latin typeface="+mn-lt"/>
                          <a:ea typeface="+mn-ea"/>
                          <a:cs typeface="+mn-cs"/>
                        </a:rPr>
                        <a:t>・</a:t>
                      </a:r>
                      <a:r>
                        <a:rPr kumimoji="1" lang="ja-JP" altLang="en-US" sz="1300" kern="1200" spc="-120" dirty="0">
                          <a:solidFill>
                            <a:schemeClr val="tx1"/>
                          </a:solidFill>
                          <a:latin typeface="Calibri" pitchFamily="34" charset="0"/>
                          <a:ea typeface="+mn-ea"/>
                          <a:cs typeface="+mn-cs"/>
                        </a:rPr>
                        <a:t>施策・事業のゼロベースの見直し</a:t>
                      </a:r>
                      <a:endParaRPr kumimoji="1" lang="en-US" altLang="ja-JP" sz="1300" kern="1200" spc="-120" baseline="0" dirty="0">
                        <a:solidFill>
                          <a:schemeClr val="tx1"/>
                        </a:solidFill>
                        <a:latin typeface="+mn-lt"/>
                        <a:ea typeface="+mn-ea"/>
                        <a:cs typeface="+mn-cs"/>
                      </a:endParaRPr>
                    </a:p>
                    <a:p>
                      <a:pPr>
                        <a:lnSpc>
                          <a:spcPts val="1300"/>
                        </a:lnSpc>
                      </a:pPr>
                      <a:r>
                        <a:rPr kumimoji="1" lang="ja-JP" altLang="en-US" sz="1300" kern="1200" spc="-120" baseline="0" dirty="0">
                          <a:solidFill>
                            <a:schemeClr val="tx1"/>
                          </a:solidFill>
                          <a:latin typeface="+mn-lt"/>
                          <a:ea typeface="+mn-ea"/>
                          <a:cs typeface="+mn-cs"/>
                        </a:rPr>
                        <a:t>　</a:t>
                      </a:r>
                      <a:r>
                        <a:rPr kumimoji="1" lang="ja-JP" altLang="en-US" sz="1300" kern="1200" spc="-120" dirty="0">
                          <a:solidFill>
                            <a:schemeClr val="tx1"/>
                          </a:solidFill>
                          <a:latin typeface="+mn-lt"/>
                          <a:ea typeface="+mn-ea"/>
                          <a:cs typeface="+mn-cs"/>
                        </a:rPr>
                        <a:t>▲</a:t>
                      </a:r>
                      <a:r>
                        <a:rPr kumimoji="1" lang="en-US" altLang="ja-JP" sz="1300" kern="1200" spc="-120" dirty="0">
                          <a:solidFill>
                            <a:schemeClr val="tx1"/>
                          </a:solidFill>
                          <a:latin typeface="+mn-lt"/>
                          <a:ea typeface="+mn-ea"/>
                          <a:cs typeface="+mn-cs"/>
                        </a:rPr>
                        <a:t>211</a:t>
                      </a:r>
                      <a:r>
                        <a:rPr kumimoji="1" lang="ja-JP" altLang="en-US" sz="1300" kern="1200" spc="-120" dirty="0">
                          <a:solidFill>
                            <a:schemeClr val="tx1"/>
                          </a:solidFill>
                          <a:latin typeface="+mn-lt"/>
                          <a:ea typeface="+mn-ea"/>
                          <a:cs typeface="+mn-cs"/>
                        </a:rPr>
                        <a:t>億円（</a:t>
                      </a:r>
                      <a:r>
                        <a:rPr kumimoji="1" lang="en-US" altLang="ja-JP" sz="1300" kern="1200" spc="-120" dirty="0">
                          <a:solidFill>
                            <a:schemeClr val="tx1"/>
                          </a:solidFill>
                          <a:latin typeface="+mn-lt"/>
                          <a:ea typeface="+mn-ea"/>
                          <a:cs typeface="+mn-cs"/>
                        </a:rPr>
                        <a:t>2014</a:t>
                      </a:r>
                      <a:r>
                        <a:rPr kumimoji="1" lang="ja-JP" altLang="en-US" sz="1300" kern="1200" spc="-120" dirty="0">
                          <a:solidFill>
                            <a:schemeClr val="tx1"/>
                          </a:solidFill>
                          <a:latin typeface="+mn-lt"/>
                          <a:ea typeface="+mn-ea"/>
                          <a:cs typeface="+mn-cs"/>
                        </a:rPr>
                        <a:t>年度の</a:t>
                      </a:r>
                      <a:r>
                        <a:rPr kumimoji="1" lang="en-US" altLang="ja-JP" sz="1300" kern="1200" spc="-120" dirty="0">
                          <a:solidFill>
                            <a:schemeClr val="tx1"/>
                          </a:solidFill>
                          <a:latin typeface="+mn-lt"/>
                          <a:ea typeface="+mn-ea"/>
                          <a:cs typeface="+mn-cs"/>
                        </a:rPr>
                        <a:t>2012</a:t>
                      </a:r>
                      <a:r>
                        <a:rPr kumimoji="1" lang="ja-JP" altLang="en-US" sz="1300" kern="1200" spc="-120" dirty="0">
                          <a:solidFill>
                            <a:schemeClr val="tx1"/>
                          </a:solidFill>
                          <a:latin typeface="+mn-lt"/>
                          <a:ea typeface="+mn-ea"/>
                          <a:cs typeface="+mn-cs"/>
                        </a:rPr>
                        <a:t>年度比効果額）　 　　　　　　　　</a:t>
                      </a:r>
                      <a:endParaRPr kumimoji="1" lang="en-US" altLang="ja-JP" sz="1300" kern="1200" spc="-120" dirty="0">
                        <a:solidFill>
                          <a:schemeClr val="tx1"/>
                        </a:solidFill>
                        <a:latin typeface="+mn-lt"/>
                        <a:ea typeface="+mn-ea"/>
                        <a:cs typeface="+mn-cs"/>
                      </a:endParaRPr>
                    </a:p>
                    <a:p>
                      <a:pPr>
                        <a:lnSpc>
                          <a:spcPts val="1300"/>
                        </a:lnSpc>
                      </a:pPr>
                      <a:r>
                        <a:rPr kumimoji="1" lang="ja-JP" altLang="en-US" sz="1300" kern="1200" spc="-120" dirty="0">
                          <a:solidFill>
                            <a:schemeClr val="tx1"/>
                          </a:solidFill>
                          <a:latin typeface="+mn-lt"/>
                          <a:ea typeface="+mn-ea"/>
                          <a:cs typeface="+mn-cs"/>
                        </a:rPr>
                        <a:t>　→</a:t>
                      </a:r>
                      <a:r>
                        <a:rPr kumimoji="1" lang="en-US" altLang="ja-JP" sz="1300" kern="1200" spc="-120" dirty="0">
                          <a:solidFill>
                            <a:schemeClr val="tx1"/>
                          </a:solidFill>
                          <a:latin typeface="+mn-lt"/>
                          <a:ea typeface="+mn-ea"/>
                          <a:cs typeface="+mn-cs"/>
                        </a:rPr>
                        <a:t>2012</a:t>
                      </a:r>
                      <a:r>
                        <a:rPr kumimoji="1" lang="ja-JP" altLang="en-US" sz="1300" kern="1200" spc="-120" dirty="0">
                          <a:solidFill>
                            <a:schemeClr val="tx1"/>
                          </a:solidFill>
                          <a:latin typeface="+mn-lt"/>
                          <a:ea typeface="+mn-ea"/>
                          <a:cs typeface="+mn-cs"/>
                        </a:rPr>
                        <a:t>年度一般財源</a:t>
                      </a:r>
                      <a:r>
                        <a:rPr kumimoji="1" lang="en-US" altLang="ja-JP" sz="1300" kern="1200" spc="-120" dirty="0">
                          <a:solidFill>
                            <a:schemeClr val="tx1"/>
                          </a:solidFill>
                          <a:latin typeface="+mn-lt"/>
                          <a:ea typeface="+mn-ea"/>
                          <a:cs typeface="+mn-cs"/>
                        </a:rPr>
                        <a:t>1</a:t>
                      </a:r>
                      <a:r>
                        <a:rPr kumimoji="1" lang="ja-JP" altLang="en-US" sz="1300" kern="1200" spc="-120" dirty="0">
                          <a:solidFill>
                            <a:schemeClr val="tx1"/>
                          </a:solidFill>
                          <a:latin typeface="+mn-lt"/>
                          <a:ea typeface="+mn-ea"/>
                          <a:cs typeface="+mn-cs"/>
                        </a:rPr>
                        <a:t>億円以上の事業費</a:t>
                      </a:r>
                      <a:endParaRPr kumimoji="1" lang="en-US" altLang="ja-JP" sz="1300" kern="1200" spc="-120" dirty="0">
                        <a:solidFill>
                          <a:schemeClr val="tx1"/>
                        </a:solidFill>
                        <a:latin typeface="+mn-lt"/>
                        <a:ea typeface="+mn-ea"/>
                        <a:cs typeface="+mn-cs"/>
                      </a:endParaRPr>
                    </a:p>
                    <a:p>
                      <a:pPr>
                        <a:lnSpc>
                          <a:spcPts val="1300"/>
                        </a:lnSpc>
                      </a:pPr>
                      <a:r>
                        <a:rPr kumimoji="1" lang="ja-JP" altLang="en-US" sz="1300" kern="1200" spc="-120" dirty="0">
                          <a:solidFill>
                            <a:schemeClr val="tx1"/>
                          </a:solidFill>
                          <a:latin typeface="+mn-lt"/>
                          <a:ea typeface="+mn-ea"/>
                          <a:cs typeface="+mn-cs"/>
                        </a:rPr>
                        <a:t>　　見込額の</a:t>
                      </a:r>
                      <a:r>
                        <a:rPr kumimoji="1" lang="en-US" altLang="ja-JP" sz="1300" kern="1200" spc="-120" dirty="0">
                          <a:solidFill>
                            <a:schemeClr val="tx1"/>
                          </a:solidFill>
                          <a:latin typeface="+mn-lt"/>
                          <a:ea typeface="+mn-ea"/>
                          <a:cs typeface="+mn-cs"/>
                        </a:rPr>
                        <a:t>4.4%</a:t>
                      </a:r>
                    </a:p>
                    <a:p>
                      <a:pPr marL="0" marR="0" indent="0" algn="l" defTabSz="914400" rtl="0" eaLnBrk="1" fontAlgn="auto" latinLnBrk="0" hangingPunct="1">
                        <a:lnSpc>
                          <a:spcPts val="1300"/>
                        </a:lnSpc>
                        <a:spcBef>
                          <a:spcPts val="0"/>
                        </a:spcBef>
                        <a:spcAft>
                          <a:spcPts val="0"/>
                        </a:spcAft>
                        <a:buClrTx/>
                        <a:buSzTx/>
                        <a:buFontTx/>
                        <a:buNone/>
                        <a:tabLst/>
                        <a:defRPr/>
                      </a:pPr>
                      <a:r>
                        <a:rPr kumimoji="1" lang="ja-JP" altLang="en-US" sz="1300" kern="1200" spc="-120" dirty="0">
                          <a:solidFill>
                            <a:schemeClr val="tx1"/>
                          </a:solidFill>
                          <a:latin typeface="+mn-lt"/>
                          <a:ea typeface="+mn-ea"/>
                          <a:cs typeface="+mn-cs"/>
                        </a:rPr>
                        <a:t>　▲</a:t>
                      </a:r>
                      <a:r>
                        <a:rPr kumimoji="1" lang="en-US" altLang="ja-JP" sz="1300" kern="1200" spc="-120" dirty="0">
                          <a:solidFill>
                            <a:schemeClr val="tx1"/>
                          </a:solidFill>
                          <a:latin typeface="+mn-lt"/>
                          <a:ea typeface="+mn-ea"/>
                          <a:cs typeface="+mn-cs"/>
                        </a:rPr>
                        <a:t>234</a:t>
                      </a:r>
                      <a:r>
                        <a:rPr kumimoji="1" lang="ja-JP" altLang="en-US" sz="1300" kern="1200" spc="-120" dirty="0">
                          <a:solidFill>
                            <a:schemeClr val="tx1"/>
                          </a:solidFill>
                          <a:latin typeface="+mn-lt"/>
                          <a:ea typeface="+mn-ea"/>
                          <a:cs typeface="+mn-cs"/>
                        </a:rPr>
                        <a:t>億円　（</a:t>
                      </a:r>
                      <a:r>
                        <a:rPr kumimoji="1" lang="en-US" altLang="ja-JP" sz="1300" kern="1200" spc="-120" dirty="0">
                          <a:solidFill>
                            <a:schemeClr val="tx1"/>
                          </a:solidFill>
                          <a:latin typeface="+mn-lt"/>
                          <a:ea typeface="+mn-ea"/>
                          <a:cs typeface="+mn-cs"/>
                        </a:rPr>
                        <a:t>2015</a:t>
                      </a:r>
                      <a:r>
                        <a:rPr kumimoji="1" lang="ja-JP" altLang="en-US" sz="1300" kern="1200" spc="-120" dirty="0">
                          <a:solidFill>
                            <a:schemeClr val="tx1"/>
                          </a:solidFill>
                          <a:latin typeface="+mn-lt"/>
                          <a:ea typeface="+mn-ea"/>
                          <a:cs typeface="+mn-cs"/>
                        </a:rPr>
                        <a:t>年度の</a:t>
                      </a:r>
                      <a:r>
                        <a:rPr kumimoji="1" lang="en-US" altLang="ja-JP" sz="1300" kern="1200" spc="-120" dirty="0">
                          <a:solidFill>
                            <a:schemeClr val="tx1"/>
                          </a:solidFill>
                          <a:latin typeface="+mn-lt"/>
                          <a:ea typeface="+mn-ea"/>
                          <a:cs typeface="+mn-cs"/>
                        </a:rPr>
                        <a:t>2012</a:t>
                      </a:r>
                      <a:r>
                        <a:rPr kumimoji="1" lang="ja-JP" altLang="en-US" sz="1300" kern="1200" spc="-120" dirty="0">
                          <a:solidFill>
                            <a:schemeClr val="tx1"/>
                          </a:solidFill>
                          <a:latin typeface="+mn-lt"/>
                          <a:ea typeface="+mn-ea"/>
                          <a:cs typeface="+mn-cs"/>
                        </a:rPr>
                        <a:t>年度比効果額）</a:t>
                      </a:r>
                      <a:endParaRPr kumimoji="1" lang="en-US" altLang="ja-JP" sz="1300" kern="1200" spc="-120" dirty="0">
                        <a:solidFill>
                          <a:schemeClr val="tx1"/>
                        </a:solidFill>
                        <a:latin typeface="+mn-lt"/>
                        <a:ea typeface="+mn-ea"/>
                        <a:cs typeface="+mn-cs"/>
                      </a:endParaRPr>
                    </a:p>
                    <a:p>
                      <a:pPr marL="0" marR="0" indent="0" algn="l" defTabSz="914400" rtl="0" eaLnBrk="1" fontAlgn="auto" latinLnBrk="0" hangingPunct="1">
                        <a:lnSpc>
                          <a:spcPts val="1300"/>
                        </a:lnSpc>
                        <a:spcBef>
                          <a:spcPts val="0"/>
                        </a:spcBef>
                        <a:spcAft>
                          <a:spcPts val="0"/>
                        </a:spcAft>
                        <a:buClrTx/>
                        <a:buSzTx/>
                        <a:buFontTx/>
                        <a:buNone/>
                        <a:tabLst/>
                        <a:defRPr/>
                      </a:pPr>
                      <a:r>
                        <a:rPr kumimoji="1" lang="ja-JP" altLang="en-US" sz="1300" kern="1200" spc="-120" dirty="0">
                          <a:solidFill>
                            <a:schemeClr val="tx1"/>
                          </a:solidFill>
                          <a:latin typeface="+mn-lt"/>
                          <a:ea typeface="+mn-ea"/>
                          <a:cs typeface="+mn-cs"/>
                        </a:rPr>
                        <a:t>　→</a:t>
                      </a:r>
                      <a:r>
                        <a:rPr kumimoji="1" lang="en-US" altLang="ja-JP" sz="1300" kern="1200" spc="-120" dirty="0">
                          <a:solidFill>
                            <a:schemeClr val="tx1"/>
                          </a:solidFill>
                          <a:latin typeface="+mn-lt"/>
                          <a:ea typeface="+mn-ea"/>
                          <a:cs typeface="+mn-cs"/>
                        </a:rPr>
                        <a:t>2012</a:t>
                      </a:r>
                      <a:r>
                        <a:rPr kumimoji="1" lang="ja-JP" altLang="en-US" sz="1300" kern="1200" spc="-120" dirty="0">
                          <a:solidFill>
                            <a:schemeClr val="tx1"/>
                          </a:solidFill>
                          <a:latin typeface="+mn-lt"/>
                          <a:ea typeface="+mn-ea"/>
                          <a:cs typeface="+mn-cs"/>
                        </a:rPr>
                        <a:t>年度一般財源</a:t>
                      </a:r>
                      <a:r>
                        <a:rPr kumimoji="1" lang="en-US" altLang="ja-JP" sz="1300" kern="1200" spc="-120" dirty="0">
                          <a:solidFill>
                            <a:schemeClr val="tx1"/>
                          </a:solidFill>
                          <a:latin typeface="+mn-lt"/>
                          <a:ea typeface="+mn-ea"/>
                          <a:cs typeface="+mn-cs"/>
                        </a:rPr>
                        <a:t>1</a:t>
                      </a:r>
                      <a:r>
                        <a:rPr kumimoji="1" lang="ja-JP" altLang="en-US" sz="1300" kern="1200" spc="-120" dirty="0">
                          <a:solidFill>
                            <a:schemeClr val="tx1"/>
                          </a:solidFill>
                          <a:latin typeface="+mn-lt"/>
                          <a:ea typeface="+mn-ea"/>
                          <a:cs typeface="+mn-cs"/>
                        </a:rPr>
                        <a:t>億円以上の事業費</a:t>
                      </a:r>
                      <a:endParaRPr kumimoji="1" lang="en-US" altLang="ja-JP" sz="1300" kern="1200" spc="-120" dirty="0">
                        <a:solidFill>
                          <a:schemeClr val="tx1"/>
                        </a:solidFill>
                        <a:latin typeface="+mn-lt"/>
                        <a:ea typeface="+mn-ea"/>
                        <a:cs typeface="+mn-cs"/>
                      </a:endParaRPr>
                    </a:p>
                    <a:p>
                      <a:pPr marL="0" marR="0" indent="0" algn="l" defTabSz="914400" rtl="0" eaLnBrk="1" fontAlgn="auto" latinLnBrk="0" hangingPunct="1">
                        <a:lnSpc>
                          <a:spcPts val="1300"/>
                        </a:lnSpc>
                        <a:spcBef>
                          <a:spcPts val="0"/>
                        </a:spcBef>
                        <a:spcAft>
                          <a:spcPts val="0"/>
                        </a:spcAft>
                        <a:buClrTx/>
                        <a:buSzTx/>
                        <a:buFontTx/>
                        <a:buNone/>
                        <a:tabLst/>
                        <a:defRPr/>
                      </a:pPr>
                      <a:r>
                        <a:rPr kumimoji="1" lang="ja-JP" altLang="en-US" sz="1300" kern="1200" spc="-120" dirty="0">
                          <a:solidFill>
                            <a:schemeClr val="tx1"/>
                          </a:solidFill>
                          <a:latin typeface="+mn-lt"/>
                          <a:ea typeface="+mn-ea"/>
                          <a:cs typeface="+mn-cs"/>
                        </a:rPr>
                        <a:t>　　見込額の</a:t>
                      </a:r>
                      <a:r>
                        <a:rPr kumimoji="1" lang="en-US" altLang="ja-JP" sz="1300" kern="1200" spc="-120" dirty="0">
                          <a:solidFill>
                            <a:schemeClr val="tx1"/>
                          </a:solidFill>
                          <a:latin typeface="+mn-lt"/>
                          <a:ea typeface="+mn-ea"/>
                          <a:cs typeface="+mn-cs"/>
                        </a:rPr>
                        <a:t>4.9</a:t>
                      </a:r>
                      <a:r>
                        <a:rPr kumimoji="1" lang="ja-JP" altLang="en-US" sz="1300" kern="1200" spc="-120" dirty="0">
                          <a:solidFill>
                            <a:schemeClr val="tx1"/>
                          </a:solidFill>
                          <a:latin typeface="+mn-lt"/>
                          <a:ea typeface="+mn-ea"/>
                          <a:cs typeface="+mn-cs"/>
                        </a:rPr>
                        <a:t>％</a:t>
                      </a:r>
                      <a:endParaRPr kumimoji="1" lang="en-US" altLang="ja-JP" sz="1300" kern="1200" spc="-120" dirty="0">
                        <a:solidFill>
                          <a:schemeClr val="tx1"/>
                        </a:solidFill>
                        <a:latin typeface="+mn-lt"/>
                        <a:ea typeface="+mn-ea"/>
                        <a:cs typeface="+mn-cs"/>
                      </a:endParaRPr>
                    </a:p>
                  </a:txBody>
                  <a:tcPr marL="36000" marR="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tx1"/>
                      </a:solidFill>
                      <a:prstDash val="dash"/>
                      <a:round/>
                      <a:headEnd type="none" w="med" len="med"/>
                      <a:tailEnd type="none" w="med" len="med"/>
                    </a:lnT>
                    <a:lnB w="9525" cap="flat" cmpd="sng" algn="ctr">
                      <a:solidFill>
                        <a:schemeClr val="tx1"/>
                      </a:solid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3"/>
                  </a:ext>
                </a:extLst>
              </a:tr>
              <a:tr h="1586101">
                <a:tc vMerge="1">
                  <a:txBody>
                    <a:bodyPr/>
                    <a:lstStyle/>
                    <a:p>
                      <a:endParaRPr kumimoji="1" lang="ja-JP" altLang="en-US"/>
                    </a:p>
                  </a:txBody>
                  <a:tcPr/>
                </a:tc>
                <a:tc vMerge="1">
                  <a:txBody>
                    <a:bodyPr/>
                    <a:lstStyle/>
                    <a:p>
                      <a:endParaRPr kumimoji="1" lang="ja-JP" altLang="en-US"/>
                    </a:p>
                  </a:txBody>
                  <a:tcPr/>
                </a:tc>
                <a:tc>
                  <a:txBody>
                    <a:bodyPr/>
                    <a:lstStyle/>
                    <a:p>
                      <a:pPr>
                        <a:lnSpc>
                          <a:spcPts val="1300"/>
                        </a:lnSpc>
                      </a:pPr>
                      <a:r>
                        <a:rPr kumimoji="1" lang="ja-JP" altLang="en-US" sz="1300" kern="1200" spc="-120" baseline="0" dirty="0">
                          <a:solidFill>
                            <a:schemeClr val="tx1"/>
                          </a:solidFill>
                          <a:latin typeface="+mn-lt"/>
                          <a:ea typeface="+mn-ea"/>
                          <a:cs typeface="+mn-cs"/>
                        </a:rPr>
                        <a:t>④市債発行の抑制</a:t>
                      </a:r>
                      <a:endParaRPr kumimoji="1" lang="en-US" altLang="ja-JP" sz="1300" kern="1200" spc="-120" baseline="0" dirty="0">
                        <a:solidFill>
                          <a:schemeClr val="tx1"/>
                        </a:solidFill>
                        <a:latin typeface="+mn-lt"/>
                        <a:ea typeface="+mn-ea"/>
                        <a:cs typeface="+mn-cs"/>
                      </a:endParaRPr>
                    </a:p>
                  </a:txBody>
                  <a:tcPr marL="36000" marR="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tx1"/>
                      </a:solidFill>
                      <a:prstDash val="dash"/>
                      <a:round/>
                      <a:headEnd type="none" w="med" len="med"/>
                      <a:tailEnd type="none" w="med" len="med"/>
                    </a:lnT>
                    <a:lnB w="9525" cap="flat" cmpd="sng" algn="ctr">
                      <a:solidFill>
                        <a:schemeClr val="tx1"/>
                      </a:solidFill>
                      <a:prstDash val="dash"/>
                      <a:round/>
                      <a:headEnd type="none" w="med" len="med"/>
                      <a:tailEnd type="none" w="med" len="med"/>
                    </a:lnB>
                    <a:lnTlToBr w="12700" cmpd="sng">
                      <a:noFill/>
                      <a:prstDash val="solid"/>
                    </a:lnTlToBr>
                    <a:lnBlToTr w="12700" cmpd="sng">
                      <a:noFill/>
                      <a:prstDash val="solid"/>
                    </a:lnBlToTr>
                    <a:noFill/>
                  </a:tcPr>
                </a:tc>
                <a:tc>
                  <a:txBody>
                    <a:bodyPr/>
                    <a:lstStyle/>
                    <a:p>
                      <a:pPr>
                        <a:lnSpc>
                          <a:spcPts val="1300"/>
                        </a:lnSpc>
                      </a:pPr>
                      <a:r>
                        <a:rPr kumimoji="1" lang="ja-JP" altLang="en-US" sz="1300" kern="1200" spc="-120" dirty="0">
                          <a:solidFill>
                            <a:schemeClr val="tx1"/>
                          </a:solidFill>
                          <a:latin typeface="+mn-lt"/>
                          <a:ea typeface="+mn-ea"/>
                          <a:cs typeface="+mn-cs"/>
                        </a:rPr>
                        <a:t>市債残高は減少基調　</a:t>
                      </a:r>
                      <a:endParaRPr kumimoji="1" lang="en-US" altLang="ja-JP" sz="1300" kern="1200" spc="-120" dirty="0">
                        <a:solidFill>
                          <a:schemeClr val="tx1"/>
                        </a:solidFill>
                        <a:latin typeface="+mn-lt"/>
                        <a:ea typeface="+mn-ea"/>
                        <a:cs typeface="+mn-cs"/>
                      </a:endParaRPr>
                    </a:p>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300" kern="1200" spc="-120" dirty="0">
                          <a:solidFill>
                            <a:schemeClr val="tx1"/>
                          </a:solidFill>
                          <a:latin typeface="+mn-lt"/>
                          <a:ea typeface="+mn-ea"/>
                          <a:cs typeface="+mn-cs"/>
                        </a:rPr>
                        <a:t>→</a:t>
                      </a:r>
                      <a:r>
                        <a:rPr kumimoji="1" lang="en-US" altLang="ja-JP" sz="1300" kern="1200" spc="-120" dirty="0">
                          <a:solidFill>
                            <a:schemeClr val="tx1"/>
                          </a:solidFill>
                          <a:latin typeface="+mn-lt"/>
                          <a:ea typeface="+mn-ea"/>
                          <a:cs typeface="+mn-cs"/>
                        </a:rPr>
                        <a:t>2017</a:t>
                      </a:r>
                      <a:r>
                        <a:rPr kumimoji="1" lang="ja-JP" altLang="en-US" sz="1300" kern="1200" spc="-120" dirty="0">
                          <a:solidFill>
                            <a:schemeClr val="tx1"/>
                          </a:solidFill>
                          <a:latin typeface="+mn-lt"/>
                          <a:ea typeface="+mn-ea"/>
                          <a:cs typeface="+mn-cs"/>
                        </a:rPr>
                        <a:t>年度</a:t>
                      </a:r>
                      <a:r>
                        <a:rPr kumimoji="1" lang="en-US" altLang="ja-JP" sz="1300" kern="1200" spc="-120" dirty="0">
                          <a:solidFill>
                            <a:schemeClr val="tx1"/>
                          </a:solidFill>
                          <a:latin typeface="+mn-lt"/>
                          <a:ea typeface="+mn-ea"/>
                          <a:cs typeface="+mn-cs"/>
                        </a:rPr>
                        <a:t>41,380</a:t>
                      </a:r>
                      <a:r>
                        <a:rPr kumimoji="1" lang="ja-JP" altLang="en-US" sz="1300" kern="1200" spc="-120" dirty="0">
                          <a:solidFill>
                            <a:schemeClr val="tx1"/>
                          </a:solidFill>
                          <a:latin typeface="+mn-lt"/>
                          <a:ea typeface="+mn-ea"/>
                          <a:cs typeface="+mn-cs"/>
                        </a:rPr>
                        <a:t>億円　（</a:t>
                      </a:r>
                      <a:r>
                        <a:rPr kumimoji="1" lang="en-US" altLang="ja-JP" sz="1300" kern="1200" spc="-120" dirty="0">
                          <a:solidFill>
                            <a:schemeClr val="tx1"/>
                          </a:solidFill>
                          <a:latin typeface="+mn-lt"/>
                          <a:ea typeface="+mn-ea"/>
                          <a:cs typeface="+mn-cs"/>
                        </a:rPr>
                        <a:t>2012</a:t>
                      </a:r>
                      <a:r>
                        <a:rPr kumimoji="1" lang="ja-JP" altLang="en-US" sz="1300" kern="1200" spc="-120" dirty="0">
                          <a:solidFill>
                            <a:schemeClr val="tx1"/>
                          </a:solidFill>
                          <a:latin typeface="+mn-lt"/>
                          <a:ea typeface="+mn-ea"/>
                          <a:cs typeface="+mn-cs"/>
                        </a:rPr>
                        <a:t>年度比</a:t>
                      </a:r>
                      <a:r>
                        <a:rPr kumimoji="1" lang="ja-JP" altLang="en-US" sz="1300" kern="1200" spc="-120" baseline="0" dirty="0">
                          <a:solidFill>
                            <a:schemeClr val="tx1"/>
                          </a:solidFill>
                          <a:latin typeface="+mn-lt"/>
                          <a:ea typeface="+mn-ea"/>
                          <a:cs typeface="+mn-cs"/>
                        </a:rPr>
                        <a:t> </a:t>
                      </a:r>
                      <a:r>
                        <a:rPr kumimoji="1" lang="ja-JP" altLang="en-US" sz="1300" kern="1200" spc="-120" dirty="0">
                          <a:solidFill>
                            <a:schemeClr val="tx1"/>
                          </a:solidFill>
                          <a:latin typeface="+mn-lt"/>
                          <a:ea typeface="+mn-ea"/>
                          <a:cs typeface="+mn-cs"/>
                        </a:rPr>
                        <a:t>▲</a:t>
                      </a:r>
                      <a:r>
                        <a:rPr kumimoji="1" lang="en-US" altLang="ja-JP" sz="1300" kern="1200" spc="-120" dirty="0">
                          <a:solidFill>
                            <a:schemeClr val="tx1"/>
                          </a:solidFill>
                          <a:latin typeface="+mn-lt"/>
                          <a:ea typeface="+mn-ea"/>
                          <a:cs typeface="+mn-cs"/>
                        </a:rPr>
                        <a:t>7,773</a:t>
                      </a:r>
                      <a:r>
                        <a:rPr kumimoji="1" lang="ja-JP" altLang="en-US" sz="1300" kern="1200" spc="-120" dirty="0">
                          <a:solidFill>
                            <a:schemeClr val="tx1"/>
                          </a:solidFill>
                          <a:latin typeface="+mn-lt"/>
                          <a:ea typeface="+mn-ea"/>
                          <a:cs typeface="+mn-cs"/>
                        </a:rPr>
                        <a:t>億円）</a:t>
                      </a:r>
                      <a:endParaRPr kumimoji="1" lang="en-US" altLang="ja-JP" sz="1300" kern="1200" spc="-120" dirty="0">
                        <a:solidFill>
                          <a:schemeClr val="tx1"/>
                        </a:solidFill>
                        <a:latin typeface="+mn-lt"/>
                        <a:ea typeface="+mn-ea"/>
                        <a:cs typeface="+mn-cs"/>
                      </a:endParaRPr>
                    </a:p>
                    <a:p>
                      <a:pPr>
                        <a:lnSpc>
                          <a:spcPts val="1300"/>
                        </a:lnSpc>
                      </a:pPr>
                      <a:r>
                        <a:rPr kumimoji="1" lang="ja-JP" altLang="en-US" sz="1300" kern="1200" spc="-120" dirty="0">
                          <a:solidFill>
                            <a:schemeClr val="tx1"/>
                          </a:solidFill>
                          <a:latin typeface="+mn-lt"/>
                          <a:ea typeface="+mn-ea"/>
                          <a:cs typeface="+mn-cs"/>
                        </a:rPr>
                        <a:t>→</a:t>
                      </a:r>
                      <a:r>
                        <a:rPr kumimoji="1" lang="en-US" altLang="ja-JP" sz="1300" kern="1200" spc="-120" dirty="0">
                          <a:solidFill>
                            <a:schemeClr val="tx1"/>
                          </a:solidFill>
                          <a:latin typeface="+mn-lt"/>
                          <a:ea typeface="+mn-ea"/>
                          <a:cs typeface="+mn-cs"/>
                        </a:rPr>
                        <a:t>2021</a:t>
                      </a:r>
                      <a:r>
                        <a:rPr kumimoji="1" lang="ja-JP" altLang="en-US" sz="1300" kern="1200" spc="-120" dirty="0">
                          <a:solidFill>
                            <a:schemeClr val="tx1"/>
                          </a:solidFill>
                          <a:latin typeface="+mn-lt"/>
                          <a:ea typeface="+mn-ea"/>
                          <a:cs typeface="+mn-cs"/>
                        </a:rPr>
                        <a:t>年度</a:t>
                      </a:r>
                      <a:r>
                        <a:rPr kumimoji="1" lang="en-US" altLang="ja-JP" sz="1300" kern="1200" spc="-120" dirty="0">
                          <a:solidFill>
                            <a:schemeClr val="tx1"/>
                          </a:solidFill>
                          <a:latin typeface="+mn-lt"/>
                          <a:ea typeface="+mn-ea"/>
                          <a:cs typeface="+mn-cs"/>
                        </a:rPr>
                        <a:t>30,871</a:t>
                      </a:r>
                      <a:r>
                        <a:rPr kumimoji="1" lang="ja-JP" altLang="en-US" sz="1300" kern="1200" spc="-120" dirty="0">
                          <a:solidFill>
                            <a:schemeClr val="tx1"/>
                          </a:solidFill>
                          <a:latin typeface="+mn-lt"/>
                          <a:ea typeface="+mn-ea"/>
                          <a:cs typeface="+mn-cs"/>
                        </a:rPr>
                        <a:t>億円　（</a:t>
                      </a:r>
                      <a:r>
                        <a:rPr kumimoji="1" lang="en-US" altLang="ja-JP" sz="1300" kern="1200" spc="-120" dirty="0">
                          <a:solidFill>
                            <a:schemeClr val="tx1"/>
                          </a:solidFill>
                          <a:latin typeface="+mn-lt"/>
                          <a:ea typeface="+mn-ea"/>
                          <a:cs typeface="+mn-cs"/>
                        </a:rPr>
                        <a:t>2017</a:t>
                      </a:r>
                      <a:r>
                        <a:rPr kumimoji="1" lang="ja-JP" altLang="en-US" sz="1300" kern="1200" spc="-120" dirty="0">
                          <a:solidFill>
                            <a:schemeClr val="tx1"/>
                          </a:solidFill>
                          <a:latin typeface="+mn-lt"/>
                          <a:ea typeface="+mn-ea"/>
                          <a:cs typeface="+mn-cs"/>
                        </a:rPr>
                        <a:t>年度比</a:t>
                      </a:r>
                      <a:r>
                        <a:rPr kumimoji="1" lang="ja-JP" altLang="en-US" sz="1300" kern="1200" spc="-120" baseline="0" dirty="0">
                          <a:solidFill>
                            <a:schemeClr val="tx1"/>
                          </a:solidFill>
                          <a:latin typeface="+mn-lt"/>
                          <a:ea typeface="+mn-ea"/>
                          <a:cs typeface="+mn-cs"/>
                        </a:rPr>
                        <a:t> </a:t>
                      </a:r>
                      <a:r>
                        <a:rPr kumimoji="1" lang="ja-JP" altLang="en-US" sz="1300" kern="1200" spc="-120" dirty="0">
                          <a:solidFill>
                            <a:schemeClr val="tx1"/>
                          </a:solidFill>
                          <a:latin typeface="+mn-lt"/>
                          <a:ea typeface="+mn-ea"/>
                          <a:cs typeface="+mn-cs"/>
                        </a:rPr>
                        <a:t>▲</a:t>
                      </a:r>
                      <a:r>
                        <a:rPr kumimoji="1" lang="en-US" altLang="ja-JP" sz="1300" kern="1200" spc="-120" dirty="0">
                          <a:solidFill>
                            <a:schemeClr val="tx1"/>
                          </a:solidFill>
                          <a:latin typeface="+mn-lt"/>
                          <a:ea typeface="+mn-ea"/>
                          <a:cs typeface="+mn-cs"/>
                        </a:rPr>
                        <a:t>10,509</a:t>
                      </a:r>
                      <a:r>
                        <a:rPr kumimoji="1" lang="ja-JP" altLang="en-US" sz="1300" kern="1200" spc="-120" dirty="0">
                          <a:solidFill>
                            <a:schemeClr val="tx1"/>
                          </a:solidFill>
                          <a:latin typeface="+mn-lt"/>
                          <a:ea typeface="+mn-ea"/>
                          <a:cs typeface="+mn-cs"/>
                        </a:rPr>
                        <a:t>億円）</a:t>
                      </a:r>
                      <a:endParaRPr kumimoji="1" lang="en-US" altLang="ja-JP" sz="1300" kern="1200" spc="-120" dirty="0">
                        <a:solidFill>
                          <a:schemeClr val="tx1"/>
                        </a:solidFill>
                        <a:latin typeface="+mn-lt"/>
                        <a:ea typeface="+mn-ea"/>
                        <a:cs typeface="+mn-cs"/>
                      </a:endParaRPr>
                    </a:p>
                    <a:p>
                      <a:pPr>
                        <a:lnSpc>
                          <a:spcPts val="1300"/>
                        </a:lnSpc>
                      </a:pPr>
                      <a:r>
                        <a:rPr kumimoji="1" lang="ja-JP" altLang="en-US" sz="1300" kern="1200" spc="-120" dirty="0">
                          <a:solidFill>
                            <a:schemeClr val="tx1"/>
                          </a:solidFill>
                          <a:latin typeface="+mn-lt"/>
                          <a:ea typeface="+mn-ea"/>
                          <a:cs typeface="+mn-cs"/>
                        </a:rPr>
                        <a:t>・実質公債費比率</a:t>
                      </a:r>
                      <a:endParaRPr kumimoji="1" lang="en-US" altLang="ja-JP" sz="1300" kern="1200" spc="-120" dirty="0">
                        <a:solidFill>
                          <a:schemeClr val="tx1"/>
                        </a:solidFill>
                        <a:latin typeface="+mn-lt"/>
                        <a:ea typeface="+mn-ea"/>
                        <a:cs typeface="+mn-cs"/>
                      </a:endParaRPr>
                    </a:p>
                    <a:p>
                      <a:pPr>
                        <a:lnSpc>
                          <a:spcPts val="1300"/>
                        </a:lnSpc>
                      </a:pPr>
                      <a:r>
                        <a:rPr kumimoji="1" lang="ja-JP" altLang="en-US" sz="1300" kern="1200" spc="-120" dirty="0">
                          <a:solidFill>
                            <a:schemeClr val="tx1"/>
                          </a:solidFill>
                          <a:latin typeface="+mn-lt"/>
                          <a:ea typeface="+mn-ea"/>
                          <a:cs typeface="+mn-cs"/>
                        </a:rPr>
                        <a:t>　</a:t>
                      </a:r>
                      <a:r>
                        <a:rPr kumimoji="1" lang="en-US" altLang="ja-JP" sz="1300" kern="1200" spc="-120" dirty="0">
                          <a:solidFill>
                            <a:schemeClr val="tx1"/>
                          </a:solidFill>
                          <a:latin typeface="+mn-lt"/>
                          <a:ea typeface="+mn-ea"/>
                          <a:cs typeface="+mn-cs"/>
                        </a:rPr>
                        <a:t>2017</a:t>
                      </a:r>
                      <a:r>
                        <a:rPr kumimoji="1" lang="ja-JP" altLang="en-US" sz="1300" kern="1200" spc="-120" dirty="0">
                          <a:solidFill>
                            <a:schemeClr val="tx1"/>
                          </a:solidFill>
                          <a:latin typeface="+mn-lt"/>
                          <a:ea typeface="+mn-ea"/>
                          <a:cs typeface="+mn-cs"/>
                        </a:rPr>
                        <a:t>年度</a:t>
                      </a:r>
                      <a:r>
                        <a:rPr kumimoji="1" lang="en-US" altLang="ja-JP" sz="1300" kern="1200" spc="-120" dirty="0">
                          <a:solidFill>
                            <a:schemeClr val="tx1"/>
                          </a:solidFill>
                          <a:latin typeface="+mn-lt"/>
                          <a:ea typeface="+mn-ea"/>
                          <a:cs typeface="+mn-cs"/>
                        </a:rPr>
                        <a:t>5.7%</a:t>
                      </a:r>
                      <a:r>
                        <a:rPr kumimoji="1" lang="ja-JP" altLang="en-US" sz="1300" kern="1200" spc="-120" dirty="0">
                          <a:solidFill>
                            <a:schemeClr val="tx1"/>
                          </a:solidFill>
                          <a:latin typeface="+mn-lt"/>
                          <a:ea typeface="+mn-ea"/>
                          <a:cs typeface="+mn-cs"/>
                        </a:rPr>
                        <a:t>　（</a:t>
                      </a:r>
                      <a:r>
                        <a:rPr kumimoji="1" lang="en-US" altLang="ja-JP" sz="1300" kern="1200" spc="-120" dirty="0">
                          <a:solidFill>
                            <a:schemeClr val="tx1"/>
                          </a:solidFill>
                          <a:latin typeface="+mn-lt"/>
                          <a:ea typeface="+mn-ea"/>
                          <a:cs typeface="+mn-cs"/>
                        </a:rPr>
                        <a:t>2012</a:t>
                      </a:r>
                      <a:r>
                        <a:rPr kumimoji="1" lang="ja-JP" altLang="en-US" sz="1300" kern="1200" spc="-120" dirty="0">
                          <a:solidFill>
                            <a:schemeClr val="tx1"/>
                          </a:solidFill>
                          <a:latin typeface="+mn-lt"/>
                          <a:ea typeface="+mn-ea"/>
                          <a:cs typeface="+mn-cs"/>
                        </a:rPr>
                        <a:t>年度比▲</a:t>
                      </a:r>
                      <a:r>
                        <a:rPr kumimoji="1" lang="en-US" altLang="ja-JP" sz="1300" kern="1200" spc="-120" dirty="0">
                          <a:solidFill>
                            <a:schemeClr val="tx1"/>
                          </a:solidFill>
                          <a:latin typeface="+mn-lt"/>
                          <a:ea typeface="+mn-ea"/>
                          <a:cs typeface="+mn-cs"/>
                        </a:rPr>
                        <a:t>3.7%</a:t>
                      </a:r>
                      <a:r>
                        <a:rPr kumimoji="1" lang="ja-JP" altLang="en-US" sz="1300" kern="1200" spc="-120" dirty="0">
                          <a:solidFill>
                            <a:schemeClr val="tx1"/>
                          </a:solidFill>
                          <a:latin typeface="+mn-lt"/>
                          <a:ea typeface="+mn-ea"/>
                          <a:cs typeface="+mn-cs"/>
                        </a:rPr>
                        <a:t>）</a:t>
                      </a:r>
                      <a:endParaRPr kumimoji="1" lang="en-US" altLang="ja-JP" sz="1300" kern="1200" spc="-120" dirty="0">
                        <a:solidFill>
                          <a:schemeClr val="tx1"/>
                        </a:solidFill>
                        <a:latin typeface="+mn-lt"/>
                        <a:ea typeface="+mn-ea"/>
                        <a:cs typeface="+mn-cs"/>
                      </a:endParaRPr>
                    </a:p>
                    <a:p>
                      <a:pPr>
                        <a:lnSpc>
                          <a:spcPts val="1300"/>
                        </a:lnSpc>
                      </a:pPr>
                      <a:r>
                        <a:rPr kumimoji="1" lang="ja-JP" altLang="en-US" sz="1300" kern="1200" spc="-120" dirty="0">
                          <a:solidFill>
                            <a:schemeClr val="tx1"/>
                          </a:solidFill>
                          <a:latin typeface="+mn-lt"/>
                          <a:ea typeface="+mn-ea"/>
                          <a:cs typeface="+mn-cs"/>
                        </a:rPr>
                        <a:t>　</a:t>
                      </a:r>
                      <a:r>
                        <a:rPr kumimoji="1" lang="en-US" altLang="ja-JP" sz="1300" kern="1200" spc="-120" dirty="0">
                          <a:solidFill>
                            <a:schemeClr val="tx1"/>
                          </a:solidFill>
                          <a:latin typeface="+mn-lt"/>
                          <a:ea typeface="+mn-ea"/>
                          <a:cs typeface="+mn-cs"/>
                        </a:rPr>
                        <a:t>2021</a:t>
                      </a:r>
                      <a:r>
                        <a:rPr kumimoji="1" lang="ja-JP" altLang="en-US" sz="1300" kern="1200" spc="-120" dirty="0">
                          <a:solidFill>
                            <a:schemeClr val="tx1"/>
                          </a:solidFill>
                          <a:latin typeface="+mn-lt"/>
                          <a:ea typeface="+mn-ea"/>
                          <a:cs typeface="+mn-cs"/>
                        </a:rPr>
                        <a:t>年度</a:t>
                      </a:r>
                      <a:r>
                        <a:rPr kumimoji="1" lang="en-US" altLang="ja-JP" sz="1300" kern="1200" spc="-120" dirty="0">
                          <a:solidFill>
                            <a:schemeClr val="tx1"/>
                          </a:solidFill>
                          <a:latin typeface="+mn-lt"/>
                          <a:ea typeface="+mn-ea"/>
                          <a:cs typeface="+mn-cs"/>
                        </a:rPr>
                        <a:t>1.8%</a:t>
                      </a:r>
                      <a:r>
                        <a:rPr kumimoji="1" lang="ja-JP" altLang="en-US" sz="1300" kern="1200" spc="-120" dirty="0">
                          <a:solidFill>
                            <a:schemeClr val="tx1"/>
                          </a:solidFill>
                          <a:latin typeface="+mn-lt"/>
                          <a:ea typeface="+mn-ea"/>
                          <a:cs typeface="+mn-cs"/>
                        </a:rPr>
                        <a:t>　（</a:t>
                      </a:r>
                      <a:r>
                        <a:rPr kumimoji="1" lang="en-US" altLang="ja-JP" sz="1300" kern="1200" spc="-120" dirty="0">
                          <a:solidFill>
                            <a:schemeClr val="tx1"/>
                          </a:solidFill>
                          <a:latin typeface="+mn-lt"/>
                          <a:ea typeface="+mn-ea"/>
                          <a:cs typeface="+mn-cs"/>
                        </a:rPr>
                        <a:t>2017</a:t>
                      </a:r>
                      <a:r>
                        <a:rPr kumimoji="1" lang="ja-JP" altLang="en-US" sz="1300" kern="1200" spc="-120" dirty="0">
                          <a:solidFill>
                            <a:schemeClr val="tx1"/>
                          </a:solidFill>
                          <a:latin typeface="+mn-lt"/>
                          <a:ea typeface="+mn-ea"/>
                          <a:cs typeface="+mn-cs"/>
                        </a:rPr>
                        <a:t>年度比▲</a:t>
                      </a:r>
                      <a:r>
                        <a:rPr kumimoji="1" lang="en-US" altLang="ja-JP" sz="1300" kern="1200" spc="-120" dirty="0">
                          <a:solidFill>
                            <a:schemeClr val="tx1"/>
                          </a:solidFill>
                          <a:latin typeface="+mn-lt"/>
                          <a:ea typeface="+mn-ea"/>
                          <a:cs typeface="+mn-cs"/>
                        </a:rPr>
                        <a:t>3.9%</a:t>
                      </a:r>
                      <a:r>
                        <a:rPr kumimoji="1" lang="ja-JP" altLang="en-US" sz="1300" kern="1200" spc="-120" dirty="0">
                          <a:solidFill>
                            <a:schemeClr val="tx1"/>
                          </a:solidFill>
                          <a:latin typeface="+mn-lt"/>
                          <a:ea typeface="+mn-ea"/>
                          <a:cs typeface="+mn-cs"/>
                        </a:rPr>
                        <a:t>）</a:t>
                      </a:r>
                      <a:endParaRPr kumimoji="1" lang="en-US" altLang="ja-JP" sz="1300" kern="1200" spc="-120" dirty="0">
                        <a:solidFill>
                          <a:schemeClr val="tx1"/>
                        </a:solidFill>
                        <a:latin typeface="+mn-lt"/>
                        <a:ea typeface="+mn-ea"/>
                        <a:cs typeface="+mn-cs"/>
                      </a:endParaRPr>
                    </a:p>
                    <a:p>
                      <a:pPr>
                        <a:lnSpc>
                          <a:spcPts val="1300"/>
                        </a:lnSpc>
                      </a:pPr>
                      <a:r>
                        <a:rPr kumimoji="1" lang="ja-JP" altLang="en-US" sz="1300" kern="1200" spc="-120" dirty="0">
                          <a:solidFill>
                            <a:schemeClr val="tx1"/>
                          </a:solidFill>
                          <a:latin typeface="+mn-lt"/>
                          <a:ea typeface="+mn-ea"/>
                          <a:cs typeface="+mn-cs"/>
                        </a:rPr>
                        <a:t>　将来負担比率</a:t>
                      </a:r>
                      <a:endParaRPr kumimoji="1" lang="en-US" altLang="ja-JP" sz="1300" kern="1200" spc="-120" dirty="0">
                        <a:solidFill>
                          <a:schemeClr val="tx1"/>
                        </a:solidFill>
                        <a:latin typeface="+mn-lt"/>
                        <a:ea typeface="+mn-ea"/>
                        <a:cs typeface="+mn-cs"/>
                      </a:endParaRPr>
                    </a:p>
                    <a:p>
                      <a:pPr>
                        <a:lnSpc>
                          <a:spcPts val="1300"/>
                        </a:lnSpc>
                      </a:pPr>
                      <a:r>
                        <a:rPr kumimoji="1" lang="ja-JP" altLang="en-US" sz="1300" kern="1200" spc="-120" dirty="0">
                          <a:solidFill>
                            <a:schemeClr val="tx1"/>
                          </a:solidFill>
                          <a:latin typeface="+mn-lt"/>
                          <a:ea typeface="+mn-ea"/>
                          <a:cs typeface="+mn-cs"/>
                        </a:rPr>
                        <a:t>　</a:t>
                      </a:r>
                      <a:r>
                        <a:rPr kumimoji="1" lang="en-US" altLang="ja-JP" sz="1300" kern="1200" spc="-120" dirty="0">
                          <a:solidFill>
                            <a:schemeClr val="tx1"/>
                          </a:solidFill>
                          <a:latin typeface="+mn-lt"/>
                          <a:ea typeface="+mn-ea"/>
                          <a:cs typeface="+mn-cs"/>
                        </a:rPr>
                        <a:t>2017</a:t>
                      </a:r>
                      <a:r>
                        <a:rPr kumimoji="1" lang="ja-JP" altLang="en-US" sz="1300" kern="1200" spc="-120" dirty="0">
                          <a:solidFill>
                            <a:schemeClr val="tx1"/>
                          </a:solidFill>
                          <a:latin typeface="+mn-lt"/>
                          <a:ea typeface="+mn-ea"/>
                          <a:cs typeface="+mn-cs"/>
                        </a:rPr>
                        <a:t>年度　</a:t>
                      </a:r>
                      <a:r>
                        <a:rPr kumimoji="1" lang="en-US" altLang="ja-JP" sz="1300" kern="1200" spc="-120" dirty="0">
                          <a:solidFill>
                            <a:schemeClr val="tx1"/>
                          </a:solidFill>
                          <a:latin typeface="+mn-lt"/>
                          <a:ea typeface="+mn-ea"/>
                          <a:cs typeface="+mn-cs"/>
                        </a:rPr>
                        <a:t>65.2%</a:t>
                      </a:r>
                      <a:r>
                        <a:rPr kumimoji="1" lang="ja-JP" altLang="en-US" sz="1300" kern="1200" spc="-120" dirty="0">
                          <a:solidFill>
                            <a:schemeClr val="tx1"/>
                          </a:solidFill>
                          <a:latin typeface="+mn-lt"/>
                          <a:ea typeface="+mn-ea"/>
                          <a:cs typeface="+mn-cs"/>
                        </a:rPr>
                        <a:t>　（</a:t>
                      </a:r>
                      <a:r>
                        <a:rPr kumimoji="1" lang="en-US" altLang="ja-JP" sz="1300" kern="1200" spc="-120" dirty="0">
                          <a:solidFill>
                            <a:schemeClr val="tx1"/>
                          </a:solidFill>
                          <a:latin typeface="+mn-lt"/>
                          <a:ea typeface="+mn-ea"/>
                          <a:cs typeface="+mn-cs"/>
                        </a:rPr>
                        <a:t>2012</a:t>
                      </a:r>
                      <a:r>
                        <a:rPr kumimoji="1" lang="ja-JP" altLang="en-US" sz="1300" kern="1200" spc="-120" dirty="0">
                          <a:solidFill>
                            <a:schemeClr val="tx1"/>
                          </a:solidFill>
                          <a:latin typeface="+mn-lt"/>
                          <a:ea typeface="+mn-ea"/>
                          <a:cs typeface="+mn-cs"/>
                        </a:rPr>
                        <a:t>年度比▲</a:t>
                      </a:r>
                      <a:r>
                        <a:rPr kumimoji="1" lang="en-US" altLang="ja-JP" sz="1300" kern="1200" spc="-120" dirty="0">
                          <a:solidFill>
                            <a:schemeClr val="tx1"/>
                          </a:solidFill>
                          <a:latin typeface="+mn-lt"/>
                          <a:ea typeface="+mn-ea"/>
                          <a:cs typeface="+mn-cs"/>
                        </a:rPr>
                        <a:t>115.6%</a:t>
                      </a:r>
                      <a:r>
                        <a:rPr kumimoji="1" lang="ja-JP" altLang="en-US" sz="1300" kern="1200" spc="-120" dirty="0">
                          <a:solidFill>
                            <a:schemeClr val="tx1"/>
                          </a:solidFill>
                          <a:latin typeface="+mn-lt"/>
                          <a:ea typeface="+mn-ea"/>
                          <a:cs typeface="+mn-cs"/>
                        </a:rPr>
                        <a:t>）</a:t>
                      </a:r>
                      <a:endParaRPr kumimoji="1" lang="en-US" altLang="ja-JP" sz="1300" kern="1200" spc="-120" dirty="0">
                        <a:solidFill>
                          <a:schemeClr val="tx1"/>
                        </a:solidFill>
                        <a:latin typeface="+mn-lt"/>
                        <a:ea typeface="+mn-ea"/>
                        <a:cs typeface="+mn-cs"/>
                      </a:endParaRPr>
                    </a:p>
                    <a:p>
                      <a:pPr>
                        <a:lnSpc>
                          <a:spcPts val="1300"/>
                        </a:lnSpc>
                      </a:pPr>
                      <a:r>
                        <a:rPr kumimoji="1" lang="ja-JP" altLang="en-US" sz="1300" kern="1200" spc="-120" dirty="0">
                          <a:solidFill>
                            <a:schemeClr val="tx1"/>
                          </a:solidFill>
                          <a:latin typeface="+mn-lt"/>
                          <a:ea typeface="+mn-ea"/>
                          <a:cs typeface="+mn-cs"/>
                        </a:rPr>
                        <a:t>　</a:t>
                      </a:r>
                      <a:r>
                        <a:rPr kumimoji="1" lang="en-US" altLang="ja-JP" sz="1300" kern="1200" spc="-120" dirty="0">
                          <a:solidFill>
                            <a:schemeClr val="tx1"/>
                          </a:solidFill>
                          <a:latin typeface="+mn-lt"/>
                          <a:ea typeface="+mn-ea"/>
                          <a:cs typeface="+mn-cs"/>
                        </a:rPr>
                        <a:t>2021</a:t>
                      </a:r>
                      <a:r>
                        <a:rPr kumimoji="1" lang="ja-JP" altLang="en-US" sz="1300" kern="1200" spc="-120" dirty="0">
                          <a:solidFill>
                            <a:schemeClr val="tx1"/>
                          </a:solidFill>
                          <a:latin typeface="+mn-lt"/>
                          <a:ea typeface="+mn-ea"/>
                          <a:cs typeface="+mn-cs"/>
                        </a:rPr>
                        <a:t>年度　</a:t>
                      </a:r>
                      <a:r>
                        <a:rPr kumimoji="1" lang="en-US" altLang="ja-JP" sz="1300" kern="1200" spc="-120" dirty="0">
                          <a:solidFill>
                            <a:schemeClr val="tx1"/>
                          </a:solidFill>
                          <a:latin typeface="+mn-lt"/>
                          <a:ea typeface="+mn-ea"/>
                          <a:cs typeface="+mn-cs"/>
                        </a:rPr>
                        <a:t>―</a:t>
                      </a:r>
                      <a:r>
                        <a:rPr kumimoji="1" lang="en-US" altLang="ja-JP" sz="1300" kern="1200" spc="-120" baseline="30000" dirty="0">
                          <a:solidFill>
                            <a:schemeClr val="tx1"/>
                          </a:solidFill>
                          <a:latin typeface="+mn-lt"/>
                          <a:ea typeface="+mn-ea"/>
                          <a:cs typeface="+mn-cs"/>
                        </a:rPr>
                        <a:t>※</a:t>
                      </a:r>
                      <a:r>
                        <a:rPr kumimoji="1" lang="ja-JP" altLang="en-US" sz="1300" kern="1200" spc="-120" dirty="0">
                          <a:solidFill>
                            <a:schemeClr val="tx1"/>
                          </a:solidFill>
                          <a:latin typeface="+mn-lt"/>
                          <a:ea typeface="+mn-ea"/>
                          <a:cs typeface="+mn-cs"/>
                        </a:rPr>
                        <a:t>はともに改善</a:t>
                      </a:r>
                      <a:endParaRPr kumimoji="1" lang="en-US" altLang="ja-JP" sz="1300" kern="1200" spc="-120" dirty="0">
                        <a:solidFill>
                          <a:schemeClr val="tx1"/>
                        </a:solidFill>
                        <a:latin typeface="+mn-lt"/>
                        <a:ea typeface="+mn-ea"/>
                        <a:cs typeface="+mn-cs"/>
                      </a:endParaRPr>
                    </a:p>
                    <a:p>
                      <a:pPr>
                        <a:lnSpc>
                          <a:spcPts val="1300"/>
                        </a:lnSpc>
                      </a:pPr>
                      <a:r>
                        <a:rPr kumimoji="1" lang="en-US" altLang="ja-JP" sz="1200" kern="1200" spc="-120" dirty="0">
                          <a:solidFill>
                            <a:schemeClr val="tx1"/>
                          </a:solidFill>
                          <a:latin typeface="+mn-lt"/>
                          <a:ea typeface="+mn-ea"/>
                          <a:cs typeface="+mn-cs"/>
                        </a:rPr>
                        <a:t>※</a:t>
                      </a:r>
                      <a:r>
                        <a:rPr kumimoji="1" lang="ja-JP" altLang="en-US" sz="1200" kern="1200" spc="-120" dirty="0">
                          <a:solidFill>
                            <a:schemeClr val="tx1"/>
                          </a:solidFill>
                          <a:latin typeface="+mn-lt"/>
                          <a:ea typeface="+mn-ea"/>
                          <a:cs typeface="+mn-cs"/>
                        </a:rPr>
                        <a:t>　</a:t>
                      </a:r>
                      <a:r>
                        <a:rPr kumimoji="1" lang="en-US" altLang="ja-JP" sz="1200" kern="1200" spc="-120" dirty="0">
                          <a:solidFill>
                            <a:schemeClr val="tx1"/>
                          </a:solidFill>
                          <a:latin typeface="+mn-lt"/>
                          <a:ea typeface="+mn-ea"/>
                          <a:cs typeface="+mn-cs"/>
                        </a:rPr>
                        <a:t>2021</a:t>
                      </a:r>
                      <a:r>
                        <a:rPr kumimoji="1" lang="ja-JP" altLang="en-US" sz="1200" kern="1200" spc="-120" dirty="0">
                          <a:solidFill>
                            <a:schemeClr val="tx1"/>
                          </a:solidFill>
                          <a:latin typeface="+mn-lt"/>
                          <a:ea typeface="+mn-ea"/>
                          <a:cs typeface="+mn-cs"/>
                        </a:rPr>
                        <a:t>年度の将来負担比率については、充当可能財　　源等が将来負担額を上回ったため「－」と表記</a:t>
                      </a:r>
                      <a:endParaRPr kumimoji="1" lang="en-US" altLang="ja-JP" sz="1200" kern="1200" spc="-120" dirty="0">
                        <a:solidFill>
                          <a:schemeClr val="tx1"/>
                        </a:solidFill>
                        <a:latin typeface="+mn-lt"/>
                        <a:ea typeface="+mn-ea"/>
                        <a:cs typeface="+mn-cs"/>
                      </a:endParaRPr>
                    </a:p>
                  </a:txBody>
                  <a:tcPr marL="36000" marR="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tx1"/>
                      </a:solidFill>
                      <a:prstDash val="dash"/>
                      <a:round/>
                      <a:headEnd type="none" w="med" len="med"/>
                      <a:tailEnd type="none" w="med" len="med"/>
                    </a:lnT>
                    <a:lnB w="9525" cap="flat" cmpd="sng" algn="ctr">
                      <a:solidFill>
                        <a:schemeClr val="tx1"/>
                      </a:solid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4"/>
                  </a:ext>
                </a:extLst>
              </a:tr>
              <a:tr h="597457">
                <a:tc vMerge="1">
                  <a:txBody>
                    <a:bodyPr/>
                    <a:lstStyle/>
                    <a:p>
                      <a:pPr marL="0" marR="0" indent="0" algn="l" defTabSz="914400" rtl="0" eaLnBrk="1" fontAlgn="auto" latinLnBrk="0" hangingPunct="1">
                        <a:lnSpc>
                          <a:spcPts val="1500"/>
                        </a:lnSpc>
                        <a:spcBef>
                          <a:spcPts val="0"/>
                        </a:spcBef>
                        <a:spcAft>
                          <a:spcPts val="0"/>
                        </a:spcAft>
                        <a:buClrTx/>
                        <a:buSzTx/>
                        <a:buFontTx/>
                        <a:buNone/>
                        <a:tabLst/>
                        <a:defRPr/>
                      </a:pPr>
                      <a:endParaRPr kumimoji="1" lang="en-US" altLang="ja-JP" sz="1200" kern="1200" dirty="0">
                        <a:solidFill>
                          <a:schemeClr val="dk1"/>
                        </a:solidFill>
                        <a:latin typeface="Calibri" pitchFamily="34" charset="0"/>
                        <a:ea typeface="+mn-ea"/>
                        <a:cs typeface="+mn-cs"/>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tx1"/>
                      </a:solidFill>
                      <a:prstDash val="dash"/>
                      <a:round/>
                      <a:headEnd type="none" w="med" len="med"/>
                      <a:tailEnd type="none" w="med" len="med"/>
                    </a:lnT>
                    <a:lnB w="9525" cap="flat" cmpd="sng" algn="ctr">
                      <a:solidFill>
                        <a:schemeClr val="tx1"/>
                      </a:solidFill>
                      <a:prstDash val="dash"/>
                      <a:round/>
                      <a:headEnd type="none" w="med" len="med"/>
                      <a:tailEnd type="none" w="med" len="med"/>
                    </a:lnB>
                    <a:lnTlToBr w="12700" cmpd="sng">
                      <a:noFill/>
                      <a:prstDash val="solid"/>
                    </a:lnTlToBr>
                    <a:lnBlToTr w="12700" cmpd="sng">
                      <a:noFill/>
                      <a:prstDash val="solid"/>
                    </a:lnBlToTr>
                    <a:noFill/>
                  </a:tcPr>
                </a:tc>
                <a:tc vMerge="1">
                  <a:txBody>
                    <a:bodyPr/>
                    <a:lstStyle/>
                    <a:p>
                      <a:pPr marL="0" algn="l" defTabSz="914400" rtl="0" eaLnBrk="1" latinLnBrk="0" hangingPunct="1">
                        <a:lnSpc>
                          <a:spcPts val="1500"/>
                        </a:lnSpc>
                      </a:pPr>
                      <a:endParaRPr kumimoji="1" lang="en-US" altLang="ja-JP" sz="1200" kern="1200" dirty="0">
                        <a:solidFill>
                          <a:schemeClr val="dk1"/>
                        </a:solidFill>
                        <a:latin typeface="Calibri" pitchFamily="34" charset="0"/>
                        <a:ea typeface="+mn-ea"/>
                        <a:cs typeface="+mn-cs"/>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tx1"/>
                      </a:solidFill>
                      <a:prstDash val="dash"/>
                      <a:round/>
                      <a:headEnd type="none" w="med" len="med"/>
                      <a:tailEnd type="none" w="med" len="med"/>
                    </a:lnT>
                    <a:lnB w="9525" cap="flat" cmpd="sng" algn="ctr">
                      <a:solidFill>
                        <a:schemeClr val="tx1"/>
                      </a:solidFill>
                      <a:prstDash val="dash"/>
                      <a:round/>
                      <a:headEnd type="none" w="med" len="med"/>
                      <a:tailEnd type="none" w="med" len="med"/>
                    </a:lnB>
                    <a:lnTlToBr w="12700" cmpd="sng">
                      <a:noFill/>
                      <a:prstDash val="solid"/>
                    </a:lnTlToBr>
                    <a:lnBlToTr w="12700" cmpd="sng">
                      <a:noFill/>
                      <a:prstDash val="solid"/>
                    </a:lnBlToTr>
                    <a:noFill/>
                  </a:tcPr>
                </a:tc>
                <a:tc>
                  <a:txBody>
                    <a:bodyPr/>
                    <a:lstStyle/>
                    <a:p>
                      <a:pPr>
                        <a:lnSpc>
                          <a:spcPts val="1300"/>
                        </a:lnSpc>
                      </a:pPr>
                      <a:r>
                        <a:rPr kumimoji="1" lang="ja-JP" altLang="en-US" sz="1300" kern="1200" spc="-120" baseline="0" dirty="0">
                          <a:solidFill>
                            <a:schemeClr val="tx1"/>
                          </a:solidFill>
                          <a:latin typeface="+mn-lt"/>
                          <a:ea typeface="+mn-ea"/>
                          <a:cs typeface="+mn-cs"/>
                        </a:rPr>
                        <a:t>⑤財政の硬直性の改善</a:t>
                      </a:r>
                      <a:endParaRPr kumimoji="1" lang="en-US" altLang="ja-JP" sz="1300" kern="1200" spc="-120" baseline="0" dirty="0">
                        <a:solidFill>
                          <a:schemeClr val="tx1"/>
                        </a:solidFill>
                        <a:latin typeface="+mn-lt"/>
                        <a:ea typeface="+mn-ea"/>
                        <a:cs typeface="+mn-cs"/>
                      </a:endParaRPr>
                    </a:p>
                  </a:txBody>
                  <a:tcPr marL="36000" marR="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tx1"/>
                      </a:solidFill>
                      <a:prstDash val="dash"/>
                      <a:round/>
                      <a:headEnd type="none" w="med" len="med"/>
                      <a:tailEnd type="none" w="med" len="med"/>
                    </a:lnT>
                    <a:lnB w="9525" cap="flat" cmpd="sng" algn="ctr">
                      <a:solidFill>
                        <a:schemeClr val="tx1"/>
                      </a:solidFill>
                      <a:prstDash val="dash"/>
                      <a:round/>
                      <a:headEnd type="none" w="med" len="med"/>
                      <a:tailEnd type="none" w="med" len="med"/>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ts val="1300"/>
                        </a:lnSpc>
                        <a:spcBef>
                          <a:spcPts val="0"/>
                        </a:spcBef>
                        <a:spcAft>
                          <a:spcPts val="0"/>
                        </a:spcAft>
                        <a:buClrTx/>
                        <a:buSzTx/>
                        <a:buFontTx/>
                        <a:buNone/>
                        <a:tabLst/>
                        <a:defRPr/>
                      </a:pPr>
                      <a:r>
                        <a:rPr kumimoji="1" lang="ja-JP" altLang="en-US" sz="1300" kern="1200" spc="-120" dirty="0">
                          <a:solidFill>
                            <a:schemeClr val="tx1"/>
                          </a:solidFill>
                          <a:latin typeface="+mn-lt"/>
                          <a:ea typeface="+mn-ea"/>
                          <a:cs typeface="+mn-cs"/>
                        </a:rPr>
                        <a:t>・経常収支比率は</a:t>
                      </a:r>
                      <a:r>
                        <a:rPr kumimoji="1" lang="ja-JP" altLang="en-US" sz="1300" kern="1200" spc="0" dirty="0">
                          <a:solidFill>
                            <a:schemeClr val="dk1"/>
                          </a:solidFill>
                          <a:latin typeface="+mn-lt"/>
                          <a:ea typeface="+mn-ea"/>
                          <a:cs typeface="+mn-cs"/>
                        </a:rPr>
                        <a:t>、</a:t>
                      </a:r>
                      <a:r>
                        <a:rPr lang="ja-JP" altLang="en-US" sz="1300" dirty="0"/>
                        <a:t>改善傾向</a:t>
                      </a:r>
                      <a:endParaRPr kumimoji="1" lang="en-US" altLang="ja-JP" sz="1300" kern="1200" spc="-120" dirty="0">
                        <a:solidFill>
                          <a:schemeClr val="tx1"/>
                        </a:solidFill>
                        <a:latin typeface="+mn-lt"/>
                        <a:ea typeface="+mn-ea"/>
                        <a:cs typeface="+mn-cs"/>
                      </a:endParaRPr>
                    </a:p>
                    <a:p>
                      <a:pPr marL="0" marR="0" indent="0" algn="l" defTabSz="914400" rtl="0" eaLnBrk="1" fontAlgn="auto" latinLnBrk="0" hangingPunct="1">
                        <a:lnSpc>
                          <a:spcPts val="1300"/>
                        </a:lnSpc>
                        <a:spcBef>
                          <a:spcPts val="0"/>
                        </a:spcBef>
                        <a:spcAft>
                          <a:spcPts val="0"/>
                        </a:spcAft>
                        <a:buClrTx/>
                        <a:buSzTx/>
                        <a:buFontTx/>
                        <a:buNone/>
                        <a:tabLst/>
                        <a:defRPr/>
                      </a:pPr>
                      <a:r>
                        <a:rPr kumimoji="1" lang="ja-JP" altLang="en-US" sz="1300" kern="1200" spc="-120" dirty="0">
                          <a:solidFill>
                            <a:schemeClr val="tx1"/>
                          </a:solidFill>
                          <a:latin typeface="+mn-lt"/>
                          <a:ea typeface="+mn-ea"/>
                          <a:cs typeface="+mn-cs"/>
                        </a:rPr>
                        <a:t>→</a:t>
                      </a:r>
                      <a:r>
                        <a:rPr kumimoji="1" lang="en-US" altLang="ja-JP" sz="1300" kern="1200" spc="-120" dirty="0">
                          <a:solidFill>
                            <a:schemeClr val="tx1"/>
                          </a:solidFill>
                          <a:latin typeface="+mn-lt"/>
                          <a:ea typeface="+mn-ea"/>
                          <a:cs typeface="+mn-cs"/>
                        </a:rPr>
                        <a:t>2012</a:t>
                      </a:r>
                      <a:r>
                        <a:rPr kumimoji="1" lang="ja-JP" altLang="en-US" sz="1300" kern="1200" spc="-120" dirty="0">
                          <a:solidFill>
                            <a:schemeClr val="tx1"/>
                          </a:solidFill>
                          <a:latin typeface="+mn-lt"/>
                          <a:ea typeface="+mn-ea"/>
                          <a:cs typeface="+mn-cs"/>
                        </a:rPr>
                        <a:t>年度　</a:t>
                      </a:r>
                      <a:r>
                        <a:rPr kumimoji="1" lang="en-US" altLang="ja-JP" sz="1300" kern="1200" spc="-120" dirty="0">
                          <a:solidFill>
                            <a:schemeClr val="tx1"/>
                          </a:solidFill>
                          <a:latin typeface="+mn-lt"/>
                          <a:ea typeface="+mn-ea"/>
                          <a:cs typeface="+mn-cs"/>
                        </a:rPr>
                        <a:t>101.9%</a:t>
                      </a:r>
                      <a:r>
                        <a:rPr kumimoji="1" lang="ja-JP" altLang="en-US" sz="1300" kern="1200" spc="-120" dirty="0">
                          <a:solidFill>
                            <a:schemeClr val="tx1"/>
                          </a:solidFill>
                          <a:latin typeface="+mn-lt"/>
                          <a:ea typeface="+mn-ea"/>
                          <a:cs typeface="+mn-cs"/>
                        </a:rPr>
                        <a:t>（</a:t>
                      </a:r>
                      <a:r>
                        <a:rPr kumimoji="1" lang="en-US" altLang="ja-JP" sz="1300" kern="1200" spc="-120" dirty="0">
                          <a:solidFill>
                            <a:schemeClr val="tx1"/>
                          </a:solidFill>
                          <a:latin typeface="+mn-lt"/>
                          <a:ea typeface="+mn-ea"/>
                          <a:cs typeface="+mn-cs"/>
                        </a:rPr>
                        <a:t>2005</a:t>
                      </a:r>
                      <a:r>
                        <a:rPr kumimoji="1" lang="ja-JP" altLang="en-US" sz="1300" kern="1200" spc="-120" dirty="0">
                          <a:solidFill>
                            <a:schemeClr val="tx1"/>
                          </a:solidFill>
                          <a:latin typeface="+mn-lt"/>
                          <a:ea typeface="+mn-ea"/>
                          <a:cs typeface="+mn-cs"/>
                        </a:rPr>
                        <a:t>年度比　</a:t>
                      </a:r>
                      <a:r>
                        <a:rPr kumimoji="1" lang="en-US" altLang="ja-JP" sz="1300" kern="1200" spc="-120" dirty="0">
                          <a:solidFill>
                            <a:schemeClr val="tx1"/>
                          </a:solidFill>
                          <a:latin typeface="+mn-lt"/>
                          <a:ea typeface="+mn-ea"/>
                          <a:cs typeface="+mn-cs"/>
                        </a:rPr>
                        <a:t>0.2</a:t>
                      </a:r>
                      <a:r>
                        <a:rPr kumimoji="1" lang="ja-JP" altLang="en-US" sz="1300" kern="1200" spc="-120" dirty="0">
                          <a:solidFill>
                            <a:schemeClr val="tx1"/>
                          </a:solidFill>
                          <a:latin typeface="+mn-lt"/>
                          <a:ea typeface="+mn-ea"/>
                          <a:cs typeface="+mn-cs"/>
                        </a:rPr>
                        <a:t>％増）</a:t>
                      </a:r>
                      <a:endParaRPr kumimoji="1" lang="en-US" altLang="ja-JP" sz="1300" kern="1200" spc="-120" dirty="0">
                        <a:solidFill>
                          <a:schemeClr val="tx1"/>
                        </a:solidFill>
                        <a:latin typeface="+mn-lt"/>
                        <a:ea typeface="+mn-ea"/>
                        <a:cs typeface="+mn-cs"/>
                      </a:endParaRPr>
                    </a:p>
                    <a:p>
                      <a:pPr marL="0" marR="0" indent="0" algn="l" defTabSz="914400" rtl="0" eaLnBrk="1" fontAlgn="auto" latinLnBrk="0" hangingPunct="1">
                        <a:lnSpc>
                          <a:spcPts val="1300"/>
                        </a:lnSpc>
                        <a:spcBef>
                          <a:spcPts val="0"/>
                        </a:spcBef>
                        <a:spcAft>
                          <a:spcPts val="0"/>
                        </a:spcAft>
                        <a:buClrTx/>
                        <a:buSzTx/>
                        <a:buFontTx/>
                        <a:buNone/>
                        <a:tabLst/>
                        <a:defRPr/>
                      </a:pPr>
                      <a:r>
                        <a:rPr kumimoji="1" lang="ja-JP" altLang="en-US" sz="1300" kern="1200" dirty="0">
                          <a:solidFill>
                            <a:schemeClr val="tx1"/>
                          </a:solidFill>
                          <a:latin typeface="+mn-lt"/>
                          <a:ea typeface="+mn-ea"/>
                          <a:cs typeface="+mn-cs"/>
                        </a:rPr>
                        <a:t>→</a:t>
                      </a:r>
                      <a:r>
                        <a:rPr kumimoji="1" lang="en-US" altLang="ja-JP" sz="1300" u="none" kern="1200" dirty="0">
                          <a:solidFill>
                            <a:schemeClr val="tx1"/>
                          </a:solidFill>
                          <a:latin typeface="+mn-lt"/>
                          <a:ea typeface="+mn-ea"/>
                          <a:cs typeface="+mn-cs"/>
                        </a:rPr>
                        <a:t>2017</a:t>
                      </a:r>
                      <a:r>
                        <a:rPr kumimoji="1" lang="ja-JP" altLang="en-US" sz="1300" u="none" kern="1200" dirty="0">
                          <a:solidFill>
                            <a:schemeClr val="tx1"/>
                          </a:solidFill>
                          <a:latin typeface="+mn-lt"/>
                          <a:ea typeface="+mn-ea"/>
                          <a:cs typeface="+mn-cs"/>
                        </a:rPr>
                        <a:t>年度　</a:t>
                      </a:r>
                      <a:r>
                        <a:rPr kumimoji="1" lang="en-US" altLang="ja-JP" sz="1300" u="none" kern="1200" dirty="0">
                          <a:solidFill>
                            <a:schemeClr val="tx1"/>
                          </a:solidFill>
                          <a:latin typeface="+mn-lt"/>
                          <a:ea typeface="+mn-ea"/>
                          <a:cs typeface="+mn-cs"/>
                        </a:rPr>
                        <a:t>98.3%</a:t>
                      </a:r>
                      <a:r>
                        <a:rPr kumimoji="1" lang="ja-JP" altLang="en-US" sz="1300" u="none" kern="1200" dirty="0">
                          <a:solidFill>
                            <a:schemeClr val="tx1"/>
                          </a:solidFill>
                          <a:latin typeface="+mn-lt"/>
                          <a:ea typeface="+mn-ea"/>
                          <a:cs typeface="+mn-cs"/>
                        </a:rPr>
                        <a:t>（</a:t>
                      </a:r>
                      <a:r>
                        <a:rPr kumimoji="1" lang="en-US" altLang="ja-JP" sz="1300" u="none" kern="1200" dirty="0">
                          <a:solidFill>
                            <a:schemeClr val="tx1"/>
                          </a:solidFill>
                          <a:latin typeface="+mn-lt"/>
                          <a:ea typeface="+mn-ea"/>
                          <a:cs typeface="+mn-cs"/>
                        </a:rPr>
                        <a:t>2012</a:t>
                      </a:r>
                      <a:r>
                        <a:rPr kumimoji="1" lang="ja-JP" altLang="en-US" sz="1300" u="none" kern="1200" dirty="0">
                          <a:solidFill>
                            <a:schemeClr val="tx1"/>
                          </a:solidFill>
                          <a:latin typeface="+mn-lt"/>
                          <a:ea typeface="+mn-ea"/>
                          <a:cs typeface="+mn-cs"/>
                        </a:rPr>
                        <a:t>年度比　</a:t>
                      </a:r>
                      <a:r>
                        <a:rPr kumimoji="1" lang="en-US" altLang="ja-JP" sz="1300" u="none" kern="1200" dirty="0">
                          <a:solidFill>
                            <a:schemeClr val="tx1"/>
                          </a:solidFill>
                          <a:latin typeface="+mn-lt"/>
                          <a:ea typeface="+mn-ea"/>
                          <a:cs typeface="+mn-cs"/>
                        </a:rPr>
                        <a:t>3.6</a:t>
                      </a:r>
                      <a:r>
                        <a:rPr kumimoji="1" lang="ja-JP" altLang="en-US" sz="1300" u="none" kern="1200" dirty="0">
                          <a:solidFill>
                            <a:schemeClr val="tx1"/>
                          </a:solidFill>
                          <a:latin typeface="+mn-lt"/>
                          <a:ea typeface="+mn-ea"/>
                          <a:cs typeface="+mn-cs"/>
                        </a:rPr>
                        <a:t>％減</a:t>
                      </a:r>
                      <a:r>
                        <a:rPr kumimoji="1" lang="ja-JP" altLang="en-US" sz="1300" kern="1200" dirty="0">
                          <a:solidFill>
                            <a:schemeClr val="tx1"/>
                          </a:solidFill>
                          <a:latin typeface="+mn-lt"/>
                          <a:ea typeface="+mn-ea"/>
                          <a:cs typeface="+mn-cs"/>
                        </a:rPr>
                        <a:t>）</a:t>
                      </a:r>
                      <a:endParaRPr kumimoji="1" lang="en-US" altLang="ja-JP" sz="1300" kern="1200" dirty="0">
                        <a:solidFill>
                          <a:schemeClr val="tx1"/>
                        </a:solidFill>
                        <a:latin typeface="+mn-lt"/>
                        <a:ea typeface="+mn-ea"/>
                        <a:cs typeface="+mn-cs"/>
                      </a:endParaRPr>
                    </a:p>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300" kern="1200" dirty="0">
                          <a:solidFill>
                            <a:schemeClr val="tx1"/>
                          </a:solidFill>
                          <a:latin typeface="+mn-lt"/>
                          <a:ea typeface="+mn-ea"/>
                          <a:cs typeface="+mn-cs"/>
                        </a:rPr>
                        <a:t>→</a:t>
                      </a:r>
                      <a:r>
                        <a:rPr kumimoji="1" lang="en-US" altLang="zh-TW" sz="1300" kern="1200" dirty="0">
                          <a:solidFill>
                            <a:schemeClr val="tx1"/>
                          </a:solidFill>
                          <a:latin typeface="+mn-lt"/>
                          <a:ea typeface="+mn-ea"/>
                          <a:cs typeface="+mn-cs"/>
                        </a:rPr>
                        <a:t>2021</a:t>
                      </a:r>
                      <a:r>
                        <a:rPr kumimoji="1" lang="zh-TW" altLang="en-US" sz="1300" kern="1200" dirty="0">
                          <a:solidFill>
                            <a:schemeClr val="tx1"/>
                          </a:solidFill>
                          <a:latin typeface="+mn-lt"/>
                          <a:ea typeface="+mn-ea"/>
                          <a:cs typeface="+mn-cs"/>
                        </a:rPr>
                        <a:t>年度　</a:t>
                      </a:r>
                      <a:r>
                        <a:rPr kumimoji="1" lang="en-US" altLang="zh-TW" sz="1300" kern="1200" dirty="0">
                          <a:solidFill>
                            <a:schemeClr val="tx1"/>
                          </a:solidFill>
                          <a:latin typeface="+mn-lt"/>
                          <a:ea typeface="+mn-ea"/>
                          <a:cs typeface="+mn-cs"/>
                        </a:rPr>
                        <a:t>85.1%</a:t>
                      </a:r>
                      <a:r>
                        <a:rPr kumimoji="1" lang="zh-TW" altLang="en-US" sz="1300" kern="1200" dirty="0">
                          <a:solidFill>
                            <a:schemeClr val="tx1"/>
                          </a:solidFill>
                          <a:latin typeface="+mn-lt"/>
                          <a:ea typeface="+mn-ea"/>
                          <a:cs typeface="+mn-cs"/>
                        </a:rPr>
                        <a:t>（</a:t>
                      </a:r>
                      <a:r>
                        <a:rPr kumimoji="1" lang="en-US" altLang="zh-TW" sz="1300" kern="1200" dirty="0">
                          <a:solidFill>
                            <a:schemeClr val="tx1"/>
                          </a:solidFill>
                          <a:latin typeface="+mn-lt"/>
                          <a:ea typeface="+mn-ea"/>
                          <a:cs typeface="+mn-cs"/>
                        </a:rPr>
                        <a:t>2012</a:t>
                      </a:r>
                      <a:r>
                        <a:rPr kumimoji="1" lang="zh-TW" altLang="en-US" sz="1300" kern="1200" dirty="0">
                          <a:solidFill>
                            <a:schemeClr val="tx1"/>
                          </a:solidFill>
                          <a:latin typeface="+mn-lt"/>
                          <a:ea typeface="+mn-ea"/>
                          <a:cs typeface="+mn-cs"/>
                        </a:rPr>
                        <a:t>年度比　</a:t>
                      </a:r>
                      <a:r>
                        <a:rPr kumimoji="1" lang="en-US" altLang="zh-TW" sz="1300" kern="1200" dirty="0">
                          <a:solidFill>
                            <a:schemeClr val="tx1"/>
                          </a:solidFill>
                          <a:latin typeface="+mn-lt"/>
                          <a:ea typeface="+mn-ea"/>
                          <a:cs typeface="+mn-cs"/>
                        </a:rPr>
                        <a:t>16.8</a:t>
                      </a:r>
                      <a:r>
                        <a:rPr kumimoji="1" lang="zh-TW" altLang="en-US" sz="1300" kern="1200" dirty="0">
                          <a:solidFill>
                            <a:schemeClr val="tx1"/>
                          </a:solidFill>
                          <a:latin typeface="+mn-lt"/>
                          <a:ea typeface="+mn-ea"/>
                          <a:cs typeface="+mn-cs"/>
                        </a:rPr>
                        <a:t>％減）</a:t>
                      </a:r>
                      <a:endParaRPr kumimoji="1" lang="en-US" altLang="ja-JP" sz="1300" kern="1200" dirty="0">
                        <a:solidFill>
                          <a:schemeClr val="tx1"/>
                        </a:solidFill>
                        <a:latin typeface="+mn-lt"/>
                        <a:ea typeface="+mn-ea"/>
                        <a:cs typeface="+mn-cs"/>
                      </a:endParaRPr>
                    </a:p>
                  </a:txBody>
                  <a:tcPr marL="36000" marR="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tx1"/>
                      </a:solidFill>
                      <a:prstDash val="dash"/>
                      <a:round/>
                      <a:headEnd type="none" w="med" len="med"/>
                      <a:tailEnd type="none" w="med" len="med"/>
                    </a:lnT>
                    <a:lnB w="9525" cap="flat" cmpd="sng" algn="ctr">
                      <a:solidFill>
                        <a:schemeClr val="tx1"/>
                      </a:solid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5"/>
                  </a:ext>
                </a:extLst>
              </a:tr>
              <a:tr h="610294">
                <a:tc vMerge="1">
                  <a:txBody>
                    <a:bodyPr/>
                    <a:lstStyle/>
                    <a:p>
                      <a:pPr>
                        <a:lnSpc>
                          <a:spcPts val="2000"/>
                        </a:lnSpc>
                      </a:pPr>
                      <a:endParaRPr lang="ja-JP" altLang="en-US" sz="1300" dirty="0">
                        <a:latin typeface="Calibri" pitchFamily="34" charset="0"/>
                      </a:endParaRPr>
                    </a:p>
                  </a:txBody>
                  <a:tcPr marL="36000" marR="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pPr>
                        <a:lnSpc>
                          <a:spcPts val="2000"/>
                        </a:lnSpc>
                      </a:pPr>
                      <a:endParaRPr kumimoji="1" lang="ja-JP" altLang="en-US" sz="1300" kern="1200" dirty="0">
                        <a:solidFill>
                          <a:schemeClr val="dk1"/>
                        </a:solidFill>
                        <a:latin typeface="Calibri" pitchFamily="34" charset="0"/>
                        <a:ea typeface="+mn-ea"/>
                        <a:cs typeface="+mn-cs"/>
                      </a:endParaRPr>
                    </a:p>
                  </a:txBody>
                  <a:tcPr marL="36000" marR="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nSpc>
                          <a:spcPts val="1300"/>
                        </a:lnSpc>
                      </a:pPr>
                      <a:r>
                        <a:rPr kumimoji="1" lang="ja-JP" altLang="en-US" sz="1300" kern="1200" spc="-120" baseline="0" dirty="0">
                          <a:solidFill>
                            <a:schemeClr val="dk1"/>
                          </a:solidFill>
                          <a:latin typeface="+mn-lt"/>
                          <a:ea typeface="+mn-ea"/>
                          <a:cs typeface="+mn-cs"/>
                        </a:rPr>
                        <a:t>⑥局横断的な改革推進体制の構築</a:t>
                      </a:r>
                    </a:p>
                  </a:txBody>
                  <a:tcPr marL="36000" marR="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tx1"/>
                      </a:solidFill>
                      <a:prstDash val="dash"/>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nSpc>
                          <a:spcPts val="1300"/>
                        </a:lnSpc>
                      </a:pPr>
                      <a:r>
                        <a:rPr kumimoji="1" lang="ja-JP" altLang="en-US" sz="1300" kern="1200" spc="-120" dirty="0">
                          <a:solidFill>
                            <a:schemeClr val="dk1"/>
                          </a:solidFill>
                          <a:latin typeface="+mn-lt"/>
                          <a:ea typeface="+mn-ea"/>
                          <a:cs typeface="+mn-cs"/>
                        </a:rPr>
                        <a:t>・市政改革室の設置（</a:t>
                      </a:r>
                      <a:r>
                        <a:rPr lang="en-US" altLang="ja-JP" sz="1300" spc="-120" dirty="0"/>
                        <a:t>2006</a:t>
                      </a:r>
                      <a:r>
                        <a:rPr lang="ja-JP" altLang="en-US" sz="1300" spc="-120" dirty="0"/>
                        <a:t>年度）</a:t>
                      </a:r>
                      <a:endParaRPr kumimoji="1" lang="en-US" altLang="ja-JP" sz="1300" kern="1200" spc="-120" dirty="0">
                        <a:solidFill>
                          <a:schemeClr val="dk1"/>
                        </a:solidFill>
                        <a:latin typeface="+mn-lt"/>
                        <a:ea typeface="+mn-ea"/>
                        <a:cs typeface="+mn-cs"/>
                      </a:endParaRPr>
                    </a:p>
                    <a:p>
                      <a:pPr>
                        <a:lnSpc>
                          <a:spcPts val="1300"/>
                        </a:lnSpc>
                      </a:pPr>
                      <a:r>
                        <a:rPr kumimoji="1" lang="ja-JP" altLang="en-US" sz="1300" kern="1200" spc="-120" dirty="0">
                          <a:solidFill>
                            <a:schemeClr val="dk1"/>
                          </a:solidFill>
                          <a:latin typeface="+mn-lt"/>
                          <a:ea typeface="+mn-ea"/>
                          <a:cs typeface="+mn-cs"/>
                        </a:rPr>
                        <a:t>・改革プロジェクトチームの設置　　　　　　</a:t>
                      </a:r>
                      <a:endParaRPr kumimoji="1" lang="en-US" altLang="ja-JP" sz="1300" kern="1200" spc="-120" dirty="0">
                        <a:solidFill>
                          <a:schemeClr val="dk1"/>
                        </a:solidFill>
                        <a:latin typeface="+mn-lt"/>
                        <a:ea typeface="+mn-ea"/>
                        <a:cs typeface="+mn-cs"/>
                      </a:endParaRPr>
                    </a:p>
                    <a:p>
                      <a:pPr>
                        <a:lnSpc>
                          <a:spcPts val="1300"/>
                        </a:lnSpc>
                      </a:pPr>
                      <a:r>
                        <a:rPr kumimoji="1" lang="ja-JP" altLang="en-US" sz="1300" kern="1200" spc="-120" dirty="0">
                          <a:solidFill>
                            <a:schemeClr val="dk1"/>
                          </a:solidFill>
                          <a:latin typeface="+mn-lt"/>
                          <a:ea typeface="+mn-ea"/>
                          <a:cs typeface="+mn-cs"/>
                        </a:rPr>
                        <a:t>　（</a:t>
                      </a:r>
                      <a:r>
                        <a:rPr kumimoji="1" lang="en-US" altLang="ja-JP" sz="1300" kern="1200" spc="-120" dirty="0">
                          <a:solidFill>
                            <a:schemeClr val="dk1"/>
                          </a:solidFill>
                          <a:latin typeface="+mn-lt"/>
                          <a:ea typeface="+mn-ea"/>
                          <a:cs typeface="+mn-cs"/>
                        </a:rPr>
                        <a:t>2011</a:t>
                      </a:r>
                      <a:r>
                        <a:rPr kumimoji="1" lang="ja-JP" altLang="en-US" sz="1300" kern="1200" spc="-120" dirty="0">
                          <a:solidFill>
                            <a:schemeClr val="dk1"/>
                          </a:solidFill>
                          <a:latin typeface="+mn-lt"/>
                          <a:ea typeface="+mn-ea"/>
                          <a:cs typeface="+mn-cs"/>
                        </a:rPr>
                        <a:t>年度）</a:t>
                      </a:r>
                      <a:endParaRPr kumimoji="1" lang="en-US" altLang="ja-JP" sz="1300" kern="1200" spc="-120" dirty="0">
                        <a:solidFill>
                          <a:schemeClr val="dk1"/>
                        </a:solidFill>
                        <a:latin typeface="+mn-lt"/>
                        <a:ea typeface="+mn-ea"/>
                        <a:cs typeface="+mn-cs"/>
                      </a:endParaRPr>
                    </a:p>
                  </a:txBody>
                  <a:tcPr marL="36000" marR="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tx1"/>
                      </a:solidFill>
                      <a:prstDash val="dash"/>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6"/>
                  </a:ext>
                </a:extLst>
              </a:tr>
            </a:tbl>
          </a:graphicData>
        </a:graphic>
      </p:graphicFrame>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177</a:t>
            </a:fld>
            <a:endParaRPr lang="ja-JP" altLang="en-US"/>
          </a:p>
        </p:txBody>
      </p:sp>
    </p:spTree>
    <p:extLst>
      <p:ext uri="{BB962C8B-B14F-4D97-AF65-F5344CB8AC3E}">
        <p14:creationId xmlns:p14="http://schemas.microsoft.com/office/powerpoint/2010/main" val="2573023206"/>
      </p:ext>
    </p:extLst>
  </p:cSld>
  <p:clrMapOvr>
    <a:masterClrMapping/>
  </p:clrMapOvr>
</p:sld>
</file>

<file path=ppt/slides/slide1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1" name="図 20"/>
          <p:cNvPicPr>
            <a:picLocks noChangeAspect="1"/>
          </p:cNvPicPr>
          <p:nvPr/>
        </p:nvPicPr>
        <p:blipFill>
          <a:blip r:embed="rId2"/>
          <a:stretch>
            <a:fillRect/>
          </a:stretch>
        </p:blipFill>
        <p:spPr>
          <a:xfrm>
            <a:off x="6976379" y="3030272"/>
            <a:ext cx="979997" cy="3135032"/>
          </a:xfrm>
          <a:prstGeom prst="rect">
            <a:avLst/>
          </a:prstGeom>
        </p:spPr>
      </p:pic>
      <p:pic>
        <p:nvPicPr>
          <p:cNvPr id="22" name="図 21"/>
          <p:cNvPicPr>
            <a:picLocks noChangeAspect="1"/>
          </p:cNvPicPr>
          <p:nvPr/>
        </p:nvPicPr>
        <p:blipFill>
          <a:blip r:embed="rId2"/>
          <a:stretch>
            <a:fillRect/>
          </a:stretch>
        </p:blipFill>
        <p:spPr>
          <a:xfrm>
            <a:off x="8027007" y="4675854"/>
            <a:ext cx="924031" cy="1070857"/>
          </a:xfrm>
          <a:prstGeom prst="rect">
            <a:avLst/>
          </a:prstGeom>
        </p:spPr>
      </p:pic>
      <p:pic>
        <p:nvPicPr>
          <p:cNvPr id="4" name="図 3"/>
          <p:cNvPicPr>
            <a:picLocks noChangeAspect="1"/>
          </p:cNvPicPr>
          <p:nvPr/>
        </p:nvPicPr>
        <p:blipFill>
          <a:blip r:embed="rId3"/>
          <a:stretch>
            <a:fillRect/>
          </a:stretch>
        </p:blipFill>
        <p:spPr>
          <a:xfrm>
            <a:off x="4342169" y="2060848"/>
            <a:ext cx="4694327" cy="4651651"/>
          </a:xfrm>
          <a:prstGeom prst="rect">
            <a:avLst/>
          </a:prstGeom>
        </p:spPr>
      </p:pic>
      <p:pic>
        <p:nvPicPr>
          <p:cNvPr id="17" name="図 16"/>
          <p:cNvPicPr>
            <a:picLocks noChangeAspect="1"/>
          </p:cNvPicPr>
          <p:nvPr/>
        </p:nvPicPr>
        <p:blipFill>
          <a:blip r:embed="rId2"/>
          <a:stretch>
            <a:fillRect/>
          </a:stretch>
        </p:blipFill>
        <p:spPr>
          <a:xfrm>
            <a:off x="3013359" y="4149080"/>
            <a:ext cx="838561" cy="2016224"/>
          </a:xfrm>
          <a:prstGeom prst="rect">
            <a:avLst/>
          </a:prstGeom>
        </p:spPr>
      </p:pic>
      <p:pic>
        <p:nvPicPr>
          <p:cNvPr id="3" name="図 2"/>
          <p:cNvPicPr>
            <a:picLocks noChangeAspect="1"/>
          </p:cNvPicPr>
          <p:nvPr/>
        </p:nvPicPr>
        <p:blipFill>
          <a:blip r:embed="rId4"/>
          <a:stretch>
            <a:fillRect/>
          </a:stretch>
        </p:blipFill>
        <p:spPr>
          <a:xfrm>
            <a:off x="123332" y="2012670"/>
            <a:ext cx="4200508" cy="4651651"/>
          </a:xfrm>
          <a:prstGeom prst="rect">
            <a:avLst/>
          </a:prstGeom>
        </p:spPr>
      </p:pic>
      <p:sp>
        <p:nvSpPr>
          <p:cNvPr id="14" name="正方形/長方形 13"/>
          <p:cNvSpPr/>
          <p:nvPr/>
        </p:nvSpPr>
        <p:spPr>
          <a:xfrm>
            <a:off x="251520" y="260648"/>
            <a:ext cx="8352928" cy="369332"/>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rPr>
              <a:t>①　人件費の削減</a:t>
            </a:r>
          </a:p>
        </p:txBody>
      </p:sp>
      <p:cxnSp>
        <p:nvCxnSpPr>
          <p:cNvPr id="15" name="直線コネクタ 14"/>
          <p:cNvCxnSpPr/>
          <p:nvPr/>
        </p:nvCxnSpPr>
        <p:spPr>
          <a:xfrm>
            <a:off x="179512" y="692696"/>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6" name="正方形/長方形 15"/>
          <p:cNvSpPr/>
          <p:nvPr/>
        </p:nvSpPr>
        <p:spPr>
          <a:xfrm>
            <a:off x="179512" y="764704"/>
            <a:ext cx="8892480" cy="646331"/>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　職員の平均年収及び人件費予算額は従来から他都市より低水準。</a:t>
            </a:r>
            <a:endParaRPr kumimoji="1" lang="en-US" altLang="ja-JP" sz="1800" b="0"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　</a:t>
            </a:r>
            <a:endPar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12" name="テキスト ボックス 11"/>
          <p:cNvSpPr txBox="1"/>
          <p:nvPr/>
        </p:nvSpPr>
        <p:spPr>
          <a:xfrm>
            <a:off x="0" y="0"/>
            <a:ext cx="3491880" cy="2616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zh-TW" sz="11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Ⅲ</a:t>
            </a:r>
            <a:r>
              <a:rPr kumimoji="1" lang="zh-TW" altLang="en-US" sz="11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行財政改革</a:t>
            </a:r>
            <a:r>
              <a:rPr kumimoji="1" lang="en-US" altLang="ja-JP" sz="11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財政</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・財政再建</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pic>
        <p:nvPicPr>
          <p:cNvPr id="24" name="図 23"/>
          <p:cNvPicPr>
            <a:picLocks noChangeAspect="1"/>
          </p:cNvPicPr>
          <p:nvPr/>
        </p:nvPicPr>
        <p:blipFill>
          <a:blip r:embed="rId2"/>
          <a:stretch>
            <a:fillRect/>
          </a:stretch>
        </p:blipFill>
        <p:spPr>
          <a:xfrm>
            <a:off x="387713" y="764704"/>
            <a:ext cx="6416535" cy="359079"/>
          </a:xfrm>
          <a:prstGeom prst="rect">
            <a:avLst/>
          </a:prstGeom>
        </p:spPr>
      </p:pic>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178</a:t>
            </a:fld>
            <a:endParaRPr lang="ja-JP" altLang="en-US"/>
          </a:p>
        </p:txBody>
      </p:sp>
    </p:spTree>
    <p:extLst>
      <p:ext uri="{BB962C8B-B14F-4D97-AF65-F5344CB8AC3E}">
        <p14:creationId xmlns:p14="http://schemas.microsoft.com/office/powerpoint/2010/main" val="209829447"/>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角丸四角形 13"/>
          <p:cNvSpPr/>
          <p:nvPr/>
        </p:nvSpPr>
        <p:spPr>
          <a:xfrm>
            <a:off x="6085532" y="3878098"/>
            <a:ext cx="2188651" cy="2904661"/>
          </a:xfrm>
          <a:prstGeom prst="roundRect">
            <a:avLst>
              <a:gd name="adj" fmla="val 0"/>
            </a:avLst>
          </a:prstGeom>
          <a:solidFill>
            <a:srgbClr val="66FFFF">
              <a:alpha val="50000"/>
            </a:srgb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pic>
        <p:nvPicPr>
          <p:cNvPr id="4" name="図 3"/>
          <p:cNvPicPr>
            <a:picLocks noChangeAspect="1"/>
          </p:cNvPicPr>
          <p:nvPr/>
        </p:nvPicPr>
        <p:blipFill>
          <a:blip r:embed="rId3">
            <a:clrChange>
              <a:clrFrom>
                <a:srgbClr val="DDEBF7"/>
              </a:clrFrom>
              <a:clrTo>
                <a:srgbClr val="DDEBF7">
                  <a:alpha val="0"/>
                </a:srgbClr>
              </a:clrTo>
            </a:clrChange>
          </a:blip>
          <a:stretch>
            <a:fillRect/>
          </a:stretch>
        </p:blipFill>
        <p:spPr>
          <a:xfrm>
            <a:off x="324692" y="3705372"/>
            <a:ext cx="7949491" cy="3077388"/>
          </a:xfrm>
          <a:prstGeom prst="rect">
            <a:avLst/>
          </a:prstGeom>
        </p:spPr>
      </p:pic>
      <p:sp>
        <p:nvSpPr>
          <p:cNvPr id="5" name="テキスト ボックス 4"/>
          <p:cNvSpPr txBox="1"/>
          <p:nvPr/>
        </p:nvSpPr>
        <p:spPr>
          <a:xfrm>
            <a:off x="118582" y="578832"/>
            <a:ext cx="8568952" cy="51847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a:t>
            </a:r>
            <a:r>
              <a:rPr kumimoji="1" lang="en-US" altLang="ja-JP" sz="1477"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a:t>
            </a:r>
            <a:r>
              <a:rPr kumimoji="1" lang="ja-JP" altLang="en-US" sz="1477"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現役世代への重点投資</a:t>
            </a:r>
            <a:r>
              <a:rPr kumimoji="1" lang="en-US" altLang="ja-JP" sz="1477"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a:t>
            </a:r>
            <a:r>
              <a:rPr kumimoji="1" lang="ja-JP" altLang="en-US" sz="1477"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において、教育関連事業に投資を実施</a:t>
            </a:r>
            <a:endParaRPr kumimoji="1" lang="en-US" altLang="ja-JP" sz="1477"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292"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292"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教育関連事業予算の推移（事業費のみ）</a:t>
            </a:r>
            <a:r>
              <a:rPr kumimoji="1" lang="en-US" altLang="ja-JP" sz="1292"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endParaRPr kumimoji="1" lang="ja-JP" altLang="en-US" sz="1292"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40" name="タイトル 1"/>
          <p:cNvSpPr txBox="1">
            <a:spLocks/>
          </p:cNvSpPr>
          <p:nvPr/>
        </p:nvSpPr>
        <p:spPr>
          <a:xfrm>
            <a:off x="96426" y="3459152"/>
            <a:ext cx="2531358" cy="332345"/>
          </a:xfrm>
          <a:prstGeom prst="rect">
            <a:avLst/>
          </a:prstGeom>
        </p:spPr>
        <p:txBody>
          <a:bodyPr vert="horz" lIns="84406" tIns="42203" rIns="84406" bIns="42203" rtlCol="0" anchor="ctr">
            <a:noAutofit/>
          </a:bodyP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◆主な内訳（億円）</a:t>
            </a:r>
          </a:p>
        </p:txBody>
      </p:sp>
      <p:sp>
        <p:nvSpPr>
          <p:cNvPr id="12" name="テキスト ボックス 11"/>
          <p:cNvSpPr txBox="1"/>
          <p:nvPr/>
        </p:nvSpPr>
        <p:spPr>
          <a:xfrm>
            <a:off x="251520" y="232182"/>
            <a:ext cx="7704856"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②　教育予算の推移</a:t>
            </a:r>
            <a:endParaRPr kumimoji="1" lang="ja-JP" altLang="en-US" sz="1600" b="1" i="0" u="none" strike="noStrike" kern="1200" cap="none" spc="0" normalizeH="0" baseline="0" noProof="0" dirty="0">
              <a:ln>
                <a:noFill/>
              </a:ln>
              <a:solidFill>
                <a:srgbClr val="FF0000"/>
              </a:solidFill>
              <a:effectLst/>
              <a:uLnTx/>
              <a:uFillTx/>
              <a:latin typeface="Calibri"/>
              <a:ea typeface="ＭＳ Ｐゴシック" panose="020B0600070205080204" pitchFamily="50" charset="-128"/>
              <a:cs typeface="+mn-cs"/>
            </a:endParaRPr>
          </a:p>
        </p:txBody>
      </p:sp>
      <p:cxnSp>
        <p:nvCxnSpPr>
          <p:cNvPr id="15" name="直線コネクタ 14"/>
          <p:cNvCxnSpPr/>
          <p:nvPr/>
        </p:nvCxnSpPr>
        <p:spPr>
          <a:xfrm>
            <a:off x="251520" y="520214"/>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9" name="テキスト ボックス 36"/>
          <p:cNvSpPr txBox="1"/>
          <p:nvPr/>
        </p:nvSpPr>
        <p:spPr>
          <a:xfrm>
            <a:off x="-35880" y="34957"/>
            <a:ext cx="3491880"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Ⅰ</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　政策の刷新・教育改革</a:t>
            </a:r>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17</a:t>
            </a:fld>
            <a:endParaRPr lang="ja-JP" altLang="en-US"/>
          </a:p>
        </p:txBody>
      </p:sp>
      <p:pic>
        <p:nvPicPr>
          <p:cNvPr id="3" name="図 2"/>
          <p:cNvPicPr>
            <a:picLocks noChangeAspect="1"/>
          </p:cNvPicPr>
          <p:nvPr/>
        </p:nvPicPr>
        <p:blipFill>
          <a:blip r:embed="rId4"/>
          <a:stretch>
            <a:fillRect/>
          </a:stretch>
        </p:blipFill>
        <p:spPr>
          <a:xfrm>
            <a:off x="1189445" y="1155924"/>
            <a:ext cx="7584081" cy="2432515"/>
          </a:xfrm>
          <a:prstGeom prst="rect">
            <a:avLst/>
          </a:prstGeom>
        </p:spPr>
      </p:pic>
    </p:spTree>
    <p:extLst>
      <p:ext uri="{BB962C8B-B14F-4D97-AF65-F5344CB8AC3E}">
        <p14:creationId xmlns:p14="http://schemas.microsoft.com/office/powerpoint/2010/main" val="1894376158"/>
      </p:ext>
    </p:extLst>
  </p:cSld>
  <p:clrMapOvr>
    <a:masterClrMapping/>
  </p:clrMapOvr>
</p:sld>
</file>

<file path=ppt/slides/slide1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 name="角丸四角形 19"/>
          <p:cNvSpPr/>
          <p:nvPr/>
        </p:nvSpPr>
        <p:spPr>
          <a:xfrm>
            <a:off x="3360286" y="3496446"/>
            <a:ext cx="995690" cy="2249132"/>
          </a:xfrm>
          <a:prstGeom prst="roundRect">
            <a:avLst>
              <a:gd name="adj" fmla="val 5685"/>
            </a:avLst>
          </a:prstGeom>
          <a:solidFill>
            <a:srgbClr val="66FFFF">
              <a:alpha val="50000"/>
            </a:srgb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28" name="角丸四角形 17">
            <a:extLst>
              <a:ext uri="{FF2B5EF4-FFF2-40B4-BE49-F238E27FC236}">
                <a16:creationId xmlns:a16="http://schemas.microsoft.com/office/drawing/2014/main" id="{FDE698C1-DBBE-4C53-927D-53B11BC0ACD4}"/>
              </a:ext>
            </a:extLst>
          </p:cNvPr>
          <p:cNvSpPr/>
          <p:nvPr/>
        </p:nvSpPr>
        <p:spPr>
          <a:xfrm>
            <a:off x="5163627" y="3496447"/>
            <a:ext cx="3509655" cy="2355350"/>
          </a:xfrm>
          <a:prstGeom prst="roundRect">
            <a:avLst>
              <a:gd name="adj" fmla="val 5685"/>
            </a:avLst>
          </a:prstGeom>
          <a:solidFill>
            <a:srgbClr val="66FFFF">
              <a:alpha val="50000"/>
            </a:srgb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pic>
        <p:nvPicPr>
          <p:cNvPr id="4" name="図 3"/>
          <p:cNvPicPr>
            <a:picLocks noChangeAspect="1"/>
          </p:cNvPicPr>
          <p:nvPr/>
        </p:nvPicPr>
        <p:blipFill>
          <a:blip r:embed="rId2"/>
          <a:stretch>
            <a:fillRect/>
          </a:stretch>
        </p:blipFill>
        <p:spPr>
          <a:xfrm>
            <a:off x="289006" y="2066136"/>
            <a:ext cx="8620491" cy="4243184"/>
          </a:xfrm>
          <a:prstGeom prst="rect">
            <a:avLst/>
          </a:prstGeom>
        </p:spPr>
      </p:pic>
      <p:sp>
        <p:nvSpPr>
          <p:cNvPr id="19" name="角丸四角形 18"/>
          <p:cNvSpPr/>
          <p:nvPr/>
        </p:nvSpPr>
        <p:spPr>
          <a:xfrm>
            <a:off x="215605" y="740346"/>
            <a:ext cx="8750884" cy="1278700"/>
          </a:xfrm>
          <a:prstGeom prst="roundRect">
            <a:avLst>
              <a:gd name="adj" fmla="val 5685"/>
            </a:avLst>
          </a:prstGeom>
          <a:solidFill>
            <a:srgbClr val="66FFFF">
              <a:alpha val="50000"/>
            </a:srgb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8" name="正方形/長方形 17"/>
          <p:cNvSpPr/>
          <p:nvPr/>
        </p:nvSpPr>
        <p:spPr>
          <a:xfrm>
            <a:off x="153012" y="610221"/>
            <a:ext cx="8892480" cy="1446550"/>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400" b="0"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　</a:t>
            </a:r>
            <a:r>
              <a:rPr kumimoji="1" lang="en-US" altLang="ja-JP" sz="1600" b="0" i="0" u="none" strike="noStrike" kern="1200" cap="none" spc="-3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2005</a:t>
            </a:r>
            <a:r>
              <a:rPr kumimoji="1" lang="ja-JP" altLang="en-US" sz="1600" b="0" i="0" u="none" strike="noStrike" kern="1200" cap="none" spc="-3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年度から</a:t>
            </a:r>
            <a:r>
              <a:rPr kumimoji="1" lang="en-US" altLang="ja-JP" sz="1600" b="0" i="0" u="none" strike="noStrike" kern="1200" cap="none" spc="-3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2013</a:t>
            </a:r>
            <a:r>
              <a:rPr kumimoji="1" lang="ja-JP" altLang="en-US" sz="1600" b="0" i="0" u="none" strike="noStrike" kern="1200" cap="none" spc="-3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年度までで約</a:t>
            </a:r>
            <a:r>
              <a:rPr kumimoji="1" lang="en-US" altLang="ja-JP" sz="1600" b="0" i="0" u="none" strike="noStrike" kern="1200" cap="none" spc="-3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12,000</a:t>
            </a:r>
            <a:r>
              <a:rPr kumimoji="1" lang="ja-JP" altLang="en-US" sz="1600" b="0" i="0" u="none" strike="noStrike" kern="1200" cap="none" spc="-3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人（約</a:t>
            </a:r>
            <a:r>
              <a:rPr kumimoji="1" lang="en-US" altLang="ja-JP" sz="1600" b="0" i="0" u="none" strike="noStrike" kern="1200" cap="none" spc="-3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25</a:t>
            </a:r>
            <a:r>
              <a:rPr kumimoji="1" lang="ja-JP" altLang="en-US" sz="1600" b="0" i="0" u="none" strike="noStrike" kern="1200" cap="none" spc="-3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a:t>
            </a:r>
            <a:r>
              <a:rPr kumimoji="1" lang="en-US" altLang="ja-JP" sz="1600" b="0" i="0" u="none" strike="noStrike" kern="1200" cap="none" spc="-3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2013</a:t>
            </a:r>
            <a:r>
              <a:rPr kumimoji="1" lang="ja-JP" altLang="en-US" sz="1600" b="0" i="0" u="none" strike="noStrike" kern="1200" cap="none" spc="-3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年度から</a:t>
            </a:r>
            <a:r>
              <a:rPr kumimoji="1" lang="en-US" altLang="ja-JP" sz="1600" b="0" i="0" u="none" strike="noStrike" kern="1200" cap="none" spc="-3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2017</a:t>
            </a:r>
            <a:r>
              <a:rPr kumimoji="1" lang="ja-JP" altLang="en-US" sz="1600" b="0" i="0" u="none" strike="noStrike" kern="1200" cap="none" spc="-3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年度までで約</a:t>
            </a:r>
            <a:r>
              <a:rPr kumimoji="1" lang="en-US" altLang="ja-JP" sz="1600" b="0" i="0" u="none" strike="noStrike" kern="1200" cap="none" spc="-3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5,000</a:t>
            </a:r>
            <a:r>
              <a:rPr kumimoji="1" lang="ja-JP" altLang="en-US" sz="1600" b="0" i="0" u="none" strike="noStrike" kern="1200" cap="none" spc="-3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人（約</a:t>
            </a:r>
            <a:r>
              <a:rPr kumimoji="1" lang="en-US" altLang="ja-JP" sz="1600" b="0" i="0" u="none" strike="noStrike" kern="1200" cap="none" spc="-3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14</a:t>
            </a:r>
            <a:r>
              <a:rPr kumimoji="1" lang="ja-JP" altLang="en-US" sz="1600" b="0" i="0" u="none" strike="noStrike" kern="1200" cap="none" spc="-3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％）の職員を削減。</a:t>
            </a:r>
            <a:endParaRPr kumimoji="1" lang="en-US" altLang="ja-JP" sz="1600" b="0" i="0" u="none" strike="noStrike" kern="1200" cap="none" spc="-30" normalizeH="0" baseline="0" noProof="0" dirty="0">
              <a:ln>
                <a:noFill/>
              </a:ln>
              <a:solidFill>
                <a:prstClr val="black"/>
              </a:solidFill>
              <a:effectLst/>
              <a:uLnTx/>
              <a:uFillTx/>
              <a:latin typeface="Calibri" pitchFamily="34" charset="0"/>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2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　</a:t>
            </a:r>
            <a:r>
              <a:rPr kumimoji="1" lang="ja-JP" altLang="en-US" sz="1600" b="0" i="0" u="none" strike="noStrike" kern="1200" cap="none" spc="-3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さらに、</a:t>
            </a:r>
            <a:r>
              <a:rPr kumimoji="1" lang="en-US" altLang="ja-JP" sz="1600" b="0" i="0" u="none" strike="noStrike" kern="1200" cap="none" spc="-3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2017</a:t>
            </a:r>
            <a:r>
              <a:rPr kumimoji="1" lang="ja-JP" altLang="en-US" sz="1600" b="0" i="0" u="none" strike="noStrike" kern="1200" cap="none" spc="-3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年度から</a:t>
            </a:r>
            <a:r>
              <a:rPr kumimoji="1" lang="en-US" altLang="ja-JP" sz="1600" b="0" i="0" u="none" strike="noStrike" kern="1200" cap="none" spc="-3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2021</a:t>
            </a:r>
            <a:r>
              <a:rPr kumimoji="1" lang="ja-JP" altLang="en-US" sz="1600" b="0" i="0" u="none" strike="noStrike" kern="1200" cap="none" spc="-3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年度までに約</a:t>
            </a:r>
            <a:r>
              <a:rPr kumimoji="1" lang="en-US" altLang="ja-JP" sz="1600" b="0" i="0" u="none" strike="noStrike" kern="1200" cap="none" spc="-3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5,000</a:t>
            </a:r>
            <a:r>
              <a:rPr kumimoji="1" lang="ja-JP" altLang="en-US" sz="1600" b="0" i="0" u="none" strike="noStrike" kern="1200" cap="none" spc="-3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人（約</a:t>
            </a:r>
            <a:r>
              <a:rPr kumimoji="1" lang="en-US" altLang="ja-JP" sz="1600" b="0" i="0" u="none" strike="noStrike" kern="1200" cap="none" spc="-3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12</a:t>
            </a:r>
            <a:r>
              <a:rPr kumimoji="1" lang="ja-JP" altLang="en-US" sz="1600" b="0" i="0" u="none" strike="noStrike" kern="1200" cap="none" spc="-3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％）の職員を削減し、計約</a:t>
            </a:r>
            <a:r>
              <a:rPr kumimoji="1" lang="en-US" altLang="ja-JP" sz="1600" b="0" i="0" u="none" strike="noStrike" kern="1200" cap="none" spc="-3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22,000</a:t>
            </a:r>
            <a:r>
              <a:rPr kumimoji="1" lang="ja-JP" altLang="en-US" sz="1600" b="0" i="0" u="none" strike="noStrike" kern="1200" cap="none" spc="-3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人（約</a:t>
            </a:r>
            <a:r>
              <a:rPr kumimoji="1" lang="en-US" altLang="ja-JP" sz="1600" b="0" i="0" u="none" strike="noStrike" kern="1200" cap="none" spc="-3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46</a:t>
            </a:r>
            <a:r>
              <a:rPr kumimoji="1" lang="ja-JP" altLang="en-US" sz="1600" b="0" i="0" u="none" strike="noStrike" kern="1200" cap="none" spc="-3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％）の職員を削減した。</a:t>
            </a:r>
            <a:r>
              <a:rPr kumimoji="1" lang="en-US" altLang="ja-JP" sz="1200" b="0"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県費負担教職員の影響を除く</a:t>
            </a:r>
            <a:endParaRPr kumimoji="1" lang="en-US" altLang="ja-JP" sz="1600" b="0"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　他都市と比較しても大きな削減となり、</a:t>
            </a: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市民</a:t>
            </a:r>
            <a:r>
              <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a:t>
            </a: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万人あたりの職員数は概ね政令市平均となった。</a:t>
            </a:r>
            <a:endPar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15" name="正方形/長方形 14"/>
          <p:cNvSpPr/>
          <p:nvPr/>
        </p:nvSpPr>
        <p:spPr>
          <a:xfrm>
            <a:off x="251520" y="260648"/>
            <a:ext cx="8352928" cy="369332"/>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rPr>
              <a:t>②　職員数の削減</a:t>
            </a:r>
          </a:p>
        </p:txBody>
      </p:sp>
      <p:cxnSp>
        <p:nvCxnSpPr>
          <p:cNvPr id="17" name="直線コネクタ 16"/>
          <p:cNvCxnSpPr/>
          <p:nvPr/>
        </p:nvCxnSpPr>
        <p:spPr>
          <a:xfrm>
            <a:off x="153012" y="629980"/>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2" name="テキスト ボックス 11"/>
          <p:cNvSpPr txBox="1"/>
          <p:nvPr/>
        </p:nvSpPr>
        <p:spPr>
          <a:xfrm>
            <a:off x="0" y="0"/>
            <a:ext cx="3491880" cy="2616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zh-TW" sz="11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Ⅲ</a:t>
            </a:r>
            <a:r>
              <a:rPr kumimoji="1" lang="zh-TW" altLang="en-US" sz="11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行財政改革</a:t>
            </a:r>
            <a:r>
              <a:rPr kumimoji="1" lang="en-US" altLang="ja-JP" sz="11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財政</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・財政再建</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2" name="正方形/長方形 1"/>
          <p:cNvSpPr/>
          <p:nvPr/>
        </p:nvSpPr>
        <p:spPr>
          <a:xfrm>
            <a:off x="276013" y="6182349"/>
            <a:ext cx="5541627" cy="261610"/>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※2017</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年度以降は各政令市において、県費負担教職員の権限移譲に伴う職員数が増加</a:t>
            </a:r>
          </a:p>
        </p:txBody>
      </p:sp>
      <p:sp>
        <p:nvSpPr>
          <p:cNvPr id="3" name="スライド番号プレースホルダー 2"/>
          <p:cNvSpPr>
            <a:spLocks noGrp="1"/>
          </p:cNvSpPr>
          <p:nvPr>
            <p:ph type="sldNum" sz="quarter" idx="12"/>
          </p:nvPr>
        </p:nvSpPr>
        <p:spPr/>
        <p:txBody>
          <a:bodyPr/>
          <a:lstStyle/>
          <a:p>
            <a:fld id="{63BC356D-1576-478B-8647-1361C6E9DFF7}" type="slidenum">
              <a:rPr lang="ja-JP" altLang="en-US" smtClean="0"/>
              <a:pPr/>
              <a:t>179</a:t>
            </a:fld>
            <a:endParaRPr lang="ja-JP" altLang="en-US"/>
          </a:p>
        </p:txBody>
      </p:sp>
    </p:spTree>
    <p:extLst>
      <p:ext uri="{BB962C8B-B14F-4D97-AF65-F5344CB8AC3E}">
        <p14:creationId xmlns:p14="http://schemas.microsoft.com/office/powerpoint/2010/main" val="1987069846"/>
      </p:ext>
    </p:extLst>
  </p:cSld>
  <p:clrMapOvr>
    <a:masterClrMapping/>
  </p:clrMapOvr>
</p:sld>
</file>

<file path=ppt/slides/slide1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図 2"/>
          <p:cNvPicPr>
            <a:picLocks noChangeAspect="1"/>
          </p:cNvPicPr>
          <p:nvPr/>
        </p:nvPicPr>
        <p:blipFill>
          <a:blip r:embed="rId2"/>
          <a:stretch>
            <a:fillRect/>
          </a:stretch>
        </p:blipFill>
        <p:spPr>
          <a:xfrm>
            <a:off x="1303115" y="2211749"/>
            <a:ext cx="6559865" cy="2743438"/>
          </a:xfrm>
          <a:prstGeom prst="rect">
            <a:avLst/>
          </a:prstGeom>
        </p:spPr>
      </p:pic>
      <p:sp>
        <p:nvSpPr>
          <p:cNvPr id="29" name="角丸四角形 28"/>
          <p:cNvSpPr/>
          <p:nvPr/>
        </p:nvSpPr>
        <p:spPr>
          <a:xfrm>
            <a:off x="5220072" y="6267581"/>
            <a:ext cx="2664000" cy="216000"/>
          </a:xfrm>
          <a:prstGeom prst="roundRect">
            <a:avLst/>
          </a:prstGeom>
          <a:solidFill>
            <a:srgbClr val="66FFFF">
              <a:alpha val="50000"/>
            </a:srgbClr>
          </a:solidFill>
          <a:ln>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37" name="正方形/長方形 36"/>
          <p:cNvSpPr/>
          <p:nvPr/>
        </p:nvSpPr>
        <p:spPr>
          <a:xfrm>
            <a:off x="684440" y="6219109"/>
            <a:ext cx="7848000" cy="553998"/>
          </a:xfrm>
          <a:prstGeom prst="rect">
            <a:avLst/>
          </a:prstGeom>
        </p:spPr>
        <p:txBody>
          <a:bodyPr wrap="square">
            <a:spAutoFit/>
          </a:bodyPr>
          <a:lstStyle/>
          <a:p>
            <a:pPr marL="0" marR="0" lvl="0" indent="0" algn="l" defTabSz="914400" rtl="0" eaLnBrk="1" fontAlgn="auto" latinLnBrk="0" hangingPunct="1">
              <a:lnSpc>
                <a:spcPts val="18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なお、同基本方針終了後も、</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2016</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年度 </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12.13</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億円、</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2017</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年度 </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4.91</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億円、</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2018</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年度 </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2.84</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億円、</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2019</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年度 </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1.08</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億円の</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8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新たな見直し効果額（単年度）を達成。 　</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1" name="正方形/長方形 10"/>
          <p:cNvSpPr/>
          <p:nvPr/>
        </p:nvSpPr>
        <p:spPr>
          <a:xfrm>
            <a:off x="251520" y="764704"/>
            <a:ext cx="8712968" cy="646331"/>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　「市政改革プラン（</a:t>
            </a:r>
            <a:r>
              <a:rPr kumimoji="1" lang="en-US" altLang="ja-JP" sz="1800" b="0"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2012</a:t>
            </a:r>
            <a:r>
              <a:rPr kumimoji="1" lang="ja-JP" altLang="en-US" sz="1800" b="0"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年</a:t>
            </a:r>
            <a:r>
              <a:rPr kumimoji="1" lang="en-US" altLang="ja-JP" sz="1800" b="0"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7</a:t>
            </a:r>
            <a:r>
              <a:rPr kumimoji="1" lang="ja-JP" altLang="en-US" sz="1800" b="0"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月策定）」及び「平成</a:t>
            </a:r>
            <a:r>
              <a:rPr kumimoji="1" lang="en-US" altLang="ja-JP" sz="1800" b="0"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27</a:t>
            </a:r>
            <a:r>
              <a:rPr kumimoji="1" lang="ja-JP" altLang="en-US" sz="1800" b="0"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年度市政改革基本方針（</a:t>
            </a:r>
            <a:r>
              <a:rPr kumimoji="1" lang="en-US" altLang="ja-JP" sz="1800" b="0"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2015</a:t>
            </a:r>
            <a:r>
              <a:rPr kumimoji="1" lang="ja-JP" altLang="en-US" sz="1800" b="0"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年</a:t>
            </a:r>
            <a:r>
              <a:rPr kumimoji="1" lang="en-US" altLang="ja-JP" sz="1800" b="0"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3</a:t>
            </a:r>
            <a:r>
              <a:rPr kumimoji="1" lang="ja-JP" altLang="en-US" sz="1800" b="0"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月策定）」に基づき、施策・事業のゼロベースの見直し、補助金等の見直しを実施。</a:t>
            </a:r>
          </a:p>
        </p:txBody>
      </p:sp>
      <p:sp>
        <p:nvSpPr>
          <p:cNvPr id="38" name="角丸四角形 37"/>
          <p:cNvSpPr/>
          <p:nvPr/>
        </p:nvSpPr>
        <p:spPr>
          <a:xfrm>
            <a:off x="2195736" y="2520781"/>
            <a:ext cx="5472608" cy="504056"/>
          </a:xfrm>
          <a:prstGeom prst="roundRect">
            <a:avLst/>
          </a:prstGeom>
          <a:solidFill>
            <a:srgbClr val="FFF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9" name="正方形/長方形 8"/>
          <p:cNvSpPr/>
          <p:nvPr/>
        </p:nvSpPr>
        <p:spPr>
          <a:xfrm>
            <a:off x="251520" y="260648"/>
            <a:ext cx="8352928" cy="369332"/>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rPr>
              <a:t>③　事務事業の見直しと経費削減　（１／３）</a:t>
            </a:r>
          </a:p>
        </p:txBody>
      </p:sp>
      <p:cxnSp>
        <p:nvCxnSpPr>
          <p:cNvPr id="10" name="直線コネクタ 9"/>
          <p:cNvCxnSpPr/>
          <p:nvPr/>
        </p:nvCxnSpPr>
        <p:spPr>
          <a:xfrm>
            <a:off x="179512" y="692696"/>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8" name="テキスト ボックス 17"/>
          <p:cNvSpPr txBox="1"/>
          <p:nvPr/>
        </p:nvSpPr>
        <p:spPr>
          <a:xfrm>
            <a:off x="0" y="0"/>
            <a:ext cx="3491880" cy="2616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zh-TW" sz="11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Ⅲ</a:t>
            </a:r>
            <a:r>
              <a:rPr kumimoji="1" lang="zh-TW" altLang="en-US" sz="11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行財政改革</a:t>
            </a:r>
            <a:r>
              <a:rPr kumimoji="1" lang="en-US" altLang="ja-JP" sz="11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財政</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・財政再建</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20" name="テキスト ボックス 19"/>
          <p:cNvSpPr txBox="1"/>
          <p:nvPr/>
        </p:nvSpPr>
        <p:spPr>
          <a:xfrm>
            <a:off x="606444" y="1340768"/>
            <a:ext cx="8424936" cy="1024127"/>
          </a:xfrm>
          <a:prstGeom prst="rect">
            <a:avLst/>
          </a:prstGeom>
          <a:noFill/>
        </p:spPr>
        <p:txBody>
          <a:bodyPr wrap="square" rtlCol="0">
            <a:spAutoFit/>
          </a:bodyPr>
          <a:lstStyle/>
          <a:p>
            <a:pPr marL="0" marR="0" lvl="0" indent="0" algn="l" defTabSz="914400" rtl="0" eaLnBrk="1" fontAlgn="auto" latinLnBrk="0" hangingPunct="1">
              <a:lnSpc>
                <a:spcPts val="25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6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施策・事業のゼロベースの見直し（１０９項目）</a:t>
            </a:r>
            <a:endParaRPr kumimoji="1" lang="en-US" altLang="ja-JP" sz="16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25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削減効果額（一般財源）　　　　合計　</a:t>
            </a:r>
            <a:r>
              <a:rPr kumimoji="1" lang="en-US" altLang="ja-JP" sz="16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378</a:t>
            </a:r>
            <a:r>
              <a:rPr kumimoji="1" lang="ja-JP" altLang="ja-JP" sz="16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億</a:t>
            </a:r>
            <a:r>
              <a:rPr kumimoji="1" lang="en-US" altLang="ja-JP" sz="16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8,300</a:t>
            </a:r>
            <a:r>
              <a:rPr kumimoji="1" lang="ja-JP" altLang="ja-JP" sz="16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万円</a:t>
            </a: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2012</a:t>
            </a: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2014</a:t>
            </a: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年度累計）</a:t>
            </a:r>
            <a:endPar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ts val="25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6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612</a:t>
            </a:r>
            <a:r>
              <a:rPr kumimoji="1" lang="ja-JP" altLang="ja-JP" sz="16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億</a:t>
            </a:r>
            <a:r>
              <a:rPr kumimoji="1" lang="en-US" altLang="ja-JP" sz="16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5,800</a:t>
            </a:r>
            <a:r>
              <a:rPr kumimoji="1" lang="ja-JP" altLang="ja-JP" sz="16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万円</a:t>
            </a: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2012</a:t>
            </a: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2015</a:t>
            </a: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年度累計）</a:t>
            </a:r>
            <a:endPar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34" name="テキスト ボックス 33"/>
          <p:cNvSpPr txBox="1"/>
          <p:nvPr/>
        </p:nvSpPr>
        <p:spPr>
          <a:xfrm>
            <a:off x="1943200" y="2645633"/>
            <a:ext cx="396552" cy="30719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36" name="テキスト ボックス 35"/>
          <p:cNvSpPr txBox="1"/>
          <p:nvPr/>
        </p:nvSpPr>
        <p:spPr>
          <a:xfrm>
            <a:off x="6530018" y="2592789"/>
            <a:ext cx="860434" cy="369332"/>
          </a:xfrm>
          <a:prstGeom prst="rect">
            <a:avLst/>
          </a:prstGeom>
          <a:noFill/>
        </p:spPr>
        <p:txBody>
          <a:bodyPr wrap="squar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612</a:t>
            </a:r>
            <a:r>
              <a:rPr kumimoji="1" lang="ja-JP"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億</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5,800</a:t>
            </a:r>
            <a:r>
              <a:rPr kumimoji="1" lang="ja-JP"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万円</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23" name="テキスト ボックス 22"/>
          <p:cNvSpPr txBox="1"/>
          <p:nvPr/>
        </p:nvSpPr>
        <p:spPr>
          <a:xfrm>
            <a:off x="467544" y="5041061"/>
            <a:ext cx="8388424" cy="784830"/>
          </a:xfrm>
          <a:prstGeom prst="rect">
            <a:avLst/>
          </a:prstGeom>
          <a:noFill/>
        </p:spPr>
        <p:txBody>
          <a:bodyPr wrap="square" rtlCol="0">
            <a:spAutoFit/>
          </a:bodyPr>
          <a:lstStyle/>
          <a:p>
            <a:pPr marL="0" marR="0" lvl="0" indent="0" algn="l" defTabSz="914400" rtl="0" eaLnBrk="1" fontAlgn="auto" latinLnBrk="0" hangingPunct="1">
              <a:lnSpc>
                <a:spcPts val="18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2014</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年度削減効果額 </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211.18</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億円　→　</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2012</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年度一般財源</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億円以上の施策・事業の事業費見込（</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4,767</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億円）の</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4.4%</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に相当</a:t>
            </a:r>
            <a:endParaRPr kumimoji="1" lang="en-US" altLang="ja-JP" sz="1200" b="0" i="0" u="none" strike="noStrike" kern="1200" cap="none" spc="0" normalizeH="0" baseline="0" noProof="0" dirty="0">
              <a:ln>
                <a:noFill/>
              </a:ln>
              <a:solidFill>
                <a:srgbClr val="FF0000"/>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8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8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6" name="正方形/長方形 15"/>
          <p:cNvSpPr/>
          <p:nvPr/>
        </p:nvSpPr>
        <p:spPr>
          <a:xfrm>
            <a:off x="899592" y="5269133"/>
            <a:ext cx="7056784" cy="553998"/>
          </a:xfrm>
          <a:prstGeom prst="rect">
            <a:avLst/>
          </a:prstGeom>
        </p:spPr>
        <p:txBody>
          <a:bodyPr wrap="square">
            <a:spAutoFit/>
          </a:bodyPr>
          <a:lstStyle/>
          <a:p>
            <a:pPr marL="0" marR="0" lvl="0" indent="0" algn="l" defTabSz="914400" rtl="0" eaLnBrk="1" fontAlgn="auto" latinLnBrk="0" hangingPunct="1">
              <a:lnSpc>
                <a:spcPts val="18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参考</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2014</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年度大阪市一般財源額予算額は</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8,278</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億円であるが、</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211.18</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億円はこれの約２％に相当する。 　</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8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一般財源</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使途が特定されておらず、自治体の裁量で使用できる市税等の財源。</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2" name="テキスト ボックス 21"/>
          <p:cNvSpPr txBox="1"/>
          <p:nvPr/>
        </p:nvSpPr>
        <p:spPr>
          <a:xfrm>
            <a:off x="4042152" y="2555334"/>
            <a:ext cx="537327" cy="2616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p:txBody>
      </p:sp>
      <p:sp>
        <p:nvSpPr>
          <p:cNvPr id="24" name="テキスト ボックス 23"/>
          <p:cNvSpPr txBox="1"/>
          <p:nvPr/>
        </p:nvSpPr>
        <p:spPr>
          <a:xfrm>
            <a:off x="5743478" y="2593369"/>
            <a:ext cx="352661" cy="169277"/>
          </a:xfrm>
          <a:prstGeom prst="rect">
            <a:avLst/>
          </a:prstGeom>
          <a:noFill/>
        </p:spPr>
        <p:txBody>
          <a:bodyPr wrap="none" lIns="0" tIns="0" rIns="0" bIns="0" rtlCol="0" anchor="ctr" anchorCtr="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p:txBody>
      </p:sp>
      <p:sp>
        <p:nvSpPr>
          <p:cNvPr id="25" name="テキスト ボックス 24"/>
          <p:cNvSpPr txBox="1"/>
          <p:nvPr/>
        </p:nvSpPr>
        <p:spPr>
          <a:xfrm>
            <a:off x="4654748" y="2593950"/>
            <a:ext cx="900000" cy="369332"/>
          </a:xfrm>
          <a:prstGeom prst="rect">
            <a:avLst/>
          </a:prstGeom>
          <a:noFill/>
        </p:spPr>
        <p:txBody>
          <a:bodyPr wrap="square" lIns="36000" tIns="0" rIns="3600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378</a:t>
            </a:r>
            <a:r>
              <a:rPr kumimoji="1" lang="ja-JP"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億</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8,300</a:t>
            </a:r>
            <a:r>
              <a:rPr kumimoji="1" lang="ja-JP"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万円</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21" name="テキスト ボックス 20"/>
          <p:cNvSpPr txBox="1"/>
          <p:nvPr/>
        </p:nvSpPr>
        <p:spPr>
          <a:xfrm>
            <a:off x="467544" y="5715053"/>
            <a:ext cx="8388424" cy="323165"/>
          </a:xfrm>
          <a:prstGeom prst="rect">
            <a:avLst/>
          </a:prstGeom>
          <a:noFill/>
        </p:spPr>
        <p:txBody>
          <a:bodyPr wrap="square" rtlCol="0">
            <a:spAutoFit/>
          </a:bodyPr>
          <a:lstStyle/>
          <a:p>
            <a:pPr marL="0" marR="0" lvl="0" indent="0" algn="l" defTabSz="914400" rtl="0" eaLnBrk="1" fontAlgn="auto" latinLnBrk="0" hangingPunct="1">
              <a:lnSpc>
                <a:spcPts val="18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 2015</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年度削減効果額 </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233.75</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億円　→　</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2012</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年度一般財源</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億円以上の施策・事業の事業費見込の</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4.9%</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の相当</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7" name="正方形/長方形 26"/>
          <p:cNvSpPr/>
          <p:nvPr/>
        </p:nvSpPr>
        <p:spPr>
          <a:xfrm>
            <a:off x="719064" y="5935211"/>
            <a:ext cx="7056784" cy="323165"/>
          </a:xfrm>
          <a:prstGeom prst="rect">
            <a:avLst/>
          </a:prstGeom>
        </p:spPr>
        <p:txBody>
          <a:bodyPr wrap="square">
            <a:spAutoFit/>
          </a:bodyPr>
          <a:lstStyle/>
          <a:p>
            <a:pPr marL="0" marR="0" lvl="0" indent="0" algn="l" defTabSz="914400" rtl="0" eaLnBrk="1" fontAlgn="auto" latinLnBrk="0" hangingPunct="1">
              <a:lnSpc>
                <a:spcPts val="18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参考</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2015</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年度大阪市一般財源額予算額は</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8,394</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億円であるが、</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233.75</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億円はこれの約３％に相当する。 　</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180</a:t>
            </a:fld>
            <a:endParaRPr lang="ja-JP" altLang="en-US"/>
          </a:p>
        </p:txBody>
      </p:sp>
    </p:spTree>
    <p:extLst>
      <p:ext uri="{BB962C8B-B14F-4D97-AF65-F5344CB8AC3E}">
        <p14:creationId xmlns:p14="http://schemas.microsoft.com/office/powerpoint/2010/main" val="3226386602"/>
      </p:ext>
    </p:extLst>
  </p:cSld>
  <p:clrMapOvr>
    <a:masterClrMapping/>
  </p:clrMapOvr>
</p:sld>
</file>

<file path=ppt/slides/slide1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正方形/長方形 8"/>
          <p:cNvSpPr/>
          <p:nvPr/>
        </p:nvSpPr>
        <p:spPr>
          <a:xfrm>
            <a:off x="251520" y="260648"/>
            <a:ext cx="8352928" cy="369332"/>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rPr>
              <a:t>③　事務事業の見直しと経費削減　（２／３）</a:t>
            </a:r>
          </a:p>
        </p:txBody>
      </p:sp>
      <p:cxnSp>
        <p:nvCxnSpPr>
          <p:cNvPr id="10" name="直線コネクタ 9"/>
          <p:cNvCxnSpPr/>
          <p:nvPr/>
        </p:nvCxnSpPr>
        <p:spPr>
          <a:xfrm>
            <a:off x="179512" y="620688"/>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1" name="正方形/長方形 10"/>
          <p:cNvSpPr/>
          <p:nvPr/>
        </p:nvSpPr>
        <p:spPr>
          <a:xfrm>
            <a:off x="323528" y="626978"/>
            <a:ext cx="7848872" cy="379591"/>
          </a:xfrm>
          <a:prstGeom prst="rect">
            <a:avLst/>
          </a:prstGeom>
        </p:spPr>
        <p:txBody>
          <a:bodyPr wrap="square" tIns="0">
            <a:spAutoFit/>
          </a:bodyPr>
          <a:lstStyle/>
          <a:p>
            <a:pPr marL="0" marR="0" lvl="0" indent="0" algn="l" defTabSz="914400" rtl="0" eaLnBrk="1" fontAlgn="auto" latinLnBrk="0" hangingPunct="1">
              <a:lnSpc>
                <a:spcPts val="26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施策・事業のゼロベースの見直し</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8" name="テキスト ボックス 17"/>
          <p:cNvSpPr txBox="1"/>
          <p:nvPr/>
        </p:nvSpPr>
        <p:spPr>
          <a:xfrm>
            <a:off x="0" y="0"/>
            <a:ext cx="3491880" cy="2616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zh-TW" sz="11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Ⅲ</a:t>
            </a:r>
            <a:r>
              <a:rPr kumimoji="1" lang="zh-TW" altLang="en-US" sz="11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行財政改革</a:t>
            </a:r>
            <a:r>
              <a:rPr kumimoji="1" lang="en-US" altLang="ja-JP" sz="11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財政</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・財政再建</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graphicFrame>
        <p:nvGraphicFramePr>
          <p:cNvPr id="17" name="表 16"/>
          <p:cNvGraphicFramePr>
            <a:graphicFrameLocks noGrp="1"/>
          </p:cNvGraphicFramePr>
          <p:nvPr/>
        </p:nvGraphicFramePr>
        <p:xfrm>
          <a:off x="1151620" y="4293096"/>
          <a:ext cx="6840760" cy="2160240"/>
        </p:xfrm>
        <a:graphic>
          <a:graphicData uri="http://schemas.openxmlformats.org/drawingml/2006/table">
            <a:tbl>
              <a:tblPr firstRow="1" bandRow="1">
                <a:tableStyleId>{5C22544A-7EE6-4342-B048-85BDC9FD1C3A}</a:tableStyleId>
              </a:tblPr>
              <a:tblGrid>
                <a:gridCol w="2960480">
                  <a:extLst>
                    <a:ext uri="{9D8B030D-6E8A-4147-A177-3AD203B41FA5}">
                      <a16:colId xmlns:a16="http://schemas.microsoft.com/office/drawing/2014/main" val="20000"/>
                    </a:ext>
                  </a:extLst>
                </a:gridCol>
                <a:gridCol w="3880280">
                  <a:extLst>
                    <a:ext uri="{9D8B030D-6E8A-4147-A177-3AD203B41FA5}">
                      <a16:colId xmlns:a16="http://schemas.microsoft.com/office/drawing/2014/main" val="20001"/>
                    </a:ext>
                  </a:extLst>
                </a:gridCol>
              </a:tblGrid>
              <a:tr h="289687">
                <a:tc>
                  <a:txBody>
                    <a:bodyPr/>
                    <a:lstStyle/>
                    <a:p>
                      <a:pPr algn="ctr"/>
                      <a:r>
                        <a:rPr kumimoji="1" lang="ja-JP" altLang="en-US" sz="1050" b="0" dirty="0">
                          <a:solidFill>
                            <a:schemeClr val="tx1"/>
                          </a:solidFill>
                          <a:latin typeface="+mj-ea"/>
                          <a:ea typeface="+mj-ea"/>
                        </a:rPr>
                        <a:t>主な項目</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40000"/>
                        <a:lumOff val="60000"/>
                      </a:schemeClr>
                    </a:solidFill>
                  </a:tcPr>
                </a:tc>
                <a:tc>
                  <a:txBody>
                    <a:bodyPr/>
                    <a:lstStyle/>
                    <a:p>
                      <a:pPr algn="ctr"/>
                      <a:r>
                        <a:rPr kumimoji="1" lang="ja-JP" altLang="en-US" sz="1050" b="0" dirty="0">
                          <a:solidFill>
                            <a:schemeClr val="tx1"/>
                          </a:solidFill>
                          <a:latin typeface="+mj-ea"/>
                          <a:ea typeface="+mj-ea"/>
                        </a:rPr>
                        <a:t>結　　　果</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40000"/>
                        <a:lumOff val="60000"/>
                      </a:schemeClr>
                    </a:solidFill>
                  </a:tcPr>
                </a:tc>
                <a:extLst>
                  <a:ext uri="{0D108BD9-81ED-4DB2-BD59-A6C34878D82A}">
                    <a16:rowId xmlns:a16="http://schemas.microsoft.com/office/drawing/2014/main" val="10000"/>
                  </a:ext>
                </a:extLst>
              </a:tr>
              <a:tr h="358385">
                <a:tc>
                  <a:txBody>
                    <a:bodyPr/>
                    <a:lstStyle/>
                    <a:p>
                      <a:r>
                        <a:rPr kumimoji="1" lang="ja-JP" altLang="en-US" sz="1050" dirty="0">
                          <a:latin typeface="+mj-ea"/>
                          <a:ea typeface="+mj-ea"/>
                        </a:rPr>
                        <a:t>市営交通料金福祉措置（敬老パス）への利用者負担導入</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kumimoji="1" lang="ja-JP" altLang="en-US" sz="1050" dirty="0">
                          <a:latin typeface="+mj-ea"/>
                          <a:ea typeface="+mj-ea"/>
                        </a:rPr>
                        <a:t>・</a:t>
                      </a:r>
                      <a:r>
                        <a:rPr kumimoji="1" lang="en-US" altLang="ja-JP" sz="1050" dirty="0">
                          <a:latin typeface="+mj-ea"/>
                          <a:ea typeface="+mj-ea"/>
                        </a:rPr>
                        <a:t>2013</a:t>
                      </a:r>
                      <a:r>
                        <a:rPr kumimoji="1" lang="ja-JP" altLang="en-US" sz="1050" dirty="0">
                          <a:latin typeface="+mj-ea"/>
                          <a:ea typeface="+mj-ea"/>
                        </a:rPr>
                        <a:t>年</a:t>
                      </a:r>
                      <a:r>
                        <a:rPr kumimoji="1" lang="en-US" altLang="ja-JP" sz="1050" dirty="0">
                          <a:latin typeface="+mj-ea"/>
                          <a:ea typeface="+mj-ea"/>
                        </a:rPr>
                        <a:t>7</a:t>
                      </a:r>
                      <a:r>
                        <a:rPr kumimoji="1" lang="ja-JP" altLang="en-US" sz="1050" dirty="0">
                          <a:latin typeface="+mj-ea"/>
                          <a:ea typeface="+mj-ea"/>
                        </a:rPr>
                        <a:t>月　　</a:t>
                      </a:r>
                      <a:r>
                        <a:rPr kumimoji="1" lang="en-US" altLang="ja-JP" sz="1050" dirty="0">
                          <a:latin typeface="+mj-ea"/>
                          <a:ea typeface="+mj-ea"/>
                        </a:rPr>
                        <a:t>3</a:t>
                      </a:r>
                      <a:r>
                        <a:rPr kumimoji="1" lang="ja-JP" altLang="en-US" sz="1050" dirty="0">
                          <a:latin typeface="+mj-ea"/>
                          <a:ea typeface="+mj-ea"/>
                        </a:rPr>
                        <a:t>千円の利用者負担導入</a:t>
                      </a:r>
                      <a:endParaRPr kumimoji="1" lang="en-US" altLang="ja-JP" sz="1050" dirty="0">
                        <a:latin typeface="+mj-ea"/>
                        <a:ea typeface="+mj-ea"/>
                      </a:endParaRPr>
                    </a:p>
                    <a:p>
                      <a:r>
                        <a:rPr kumimoji="1" lang="ja-JP" altLang="en-US" sz="1050" dirty="0">
                          <a:latin typeface="+mj-ea"/>
                          <a:ea typeface="+mj-ea"/>
                        </a:rPr>
                        <a:t>・</a:t>
                      </a:r>
                      <a:r>
                        <a:rPr kumimoji="1" lang="en-US" altLang="ja-JP" sz="1050" dirty="0">
                          <a:latin typeface="+mj-ea"/>
                          <a:ea typeface="+mj-ea"/>
                        </a:rPr>
                        <a:t>2014</a:t>
                      </a:r>
                      <a:r>
                        <a:rPr kumimoji="1" lang="ja-JP" altLang="en-US" sz="1050" dirty="0">
                          <a:latin typeface="+mj-ea"/>
                          <a:ea typeface="+mj-ea"/>
                        </a:rPr>
                        <a:t>年</a:t>
                      </a:r>
                      <a:r>
                        <a:rPr kumimoji="1" lang="en-US" altLang="ja-JP" sz="1050" dirty="0">
                          <a:latin typeface="+mj-ea"/>
                          <a:ea typeface="+mj-ea"/>
                        </a:rPr>
                        <a:t>8</a:t>
                      </a:r>
                      <a:r>
                        <a:rPr kumimoji="1" lang="ja-JP" altLang="en-US" sz="1050" dirty="0">
                          <a:latin typeface="+mj-ea"/>
                          <a:ea typeface="+mj-ea"/>
                        </a:rPr>
                        <a:t>月　　</a:t>
                      </a:r>
                      <a:r>
                        <a:rPr kumimoji="1" lang="en-US" altLang="ja-JP" sz="1050" dirty="0">
                          <a:latin typeface="+mj-ea"/>
                          <a:ea typeface="+mj-ea"/>
                        </a:rPr>
                        <a:t>1</a:t>
                      </a:r>
                      <a:r>
                        <a:rPr kumimoji="1" lang="ja-JP" altLang="en-US" sz="1050" dirty="0">
                          <a:latin typeface="+mj-ea"/>
                          <a:ea typeface="+mj-ea"/>
                        </a:rPr>
                        <a:t>回</a:t>
                      </a:r>
                      <a:r>
                        <a:rPr kumimoji="1" lang="en-US" altLang="ja-JP" sz="1050" dirty="0">
                          <a:latin typeface="+mj-ea"/>
                          <a:ea typeface="+mj-ea"/>
                        </a:rPr>
                        <a:t>50</a:t>
                      </a:r>
                      <a:r>
                        <a:rPr kumimoji="1" lang="ja-JP" altLang="en-US" sz="1050" dirty="0">
                          <a:latin typeface="+mj-ea"/>
                          <a:ea typeface="+mj-ea"/>
                        </a:rPr>
                        <a:t>円の利用者負担の導入</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1"/>
                  </a:ext>
                </a:extLst>
              </a:tr>
              <a:tr h="306945">
                <a:tc>
                  <a:txBody>
                    <a:bodyPr/>
                    <a:lstStyle/>
                    <a:p>
                      <a:r>
                        <a:rPr kumimoji="1" lang="ja-JP" altLang="en-US" sz="1050" dirty="0">
                          <a:latin typeface="+mj-ea"/>
                          <a:ea typeface="+mj-ea"/>
                        </a:rPr>
                        <a:t>市営交通料金福祉措置（母子家庭等）の見直し</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kumimoji="1" lang="ja-JP" altLang="en-US" sz="1050" dirty="0">
                          <a:latin typeface="+mj-ea"/>
                          <a:ea typeface="+mj-ea"/>
                        </a:rPr>
                        <a:t>・</a:t>
                      </a:r>
                      <a:r>
                        <a:rPr kumimoji="1" lang="en-US" altLang="ja-JP" sz="1050" dirty="0">
                          <a:latin typeface="+mj-ea"/>
                          <a:ea typeface="+mj-ea"/>
                        </a:rPr>
                        <a:t>2013</a:t>
                      </a:r>
                      <a:r>
                        <a:rPr kumimoji="1" lang="ja-JP" altLang="en-US" sz="1050" dirty="0">
                          <a:latin typeface="+mj-ea"/>
                          <a:ea typeface="+mj-ea"/>
                        </a:rPr>
                        <a:t>年度末　</a:t>
                      </a:r>
                      <a:r>
                        <a:rPr kumimoji="1" lang="ja-JP" altLang="en-US" sz="1050" baseline="0" dirty="0">
                          <a:latin typeface="+mj-ea"/>
                          <a:ea typeface="+mj-ea"/>
                        </a:rPr>
                        <a:t> </a:t>
                      </a:r>
                      <a:r>
                        <a:rPr kumimoji="1" lang="ja-JP" altLang="en-US" sz="1050" dirty="0">
                          <a:latin typeface="+mj-ea"/>
                          <a:ea typeface="+mj-ea"/>
                        </a:rPr>
                        <a:t>廃止</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2"/>
                  </a:ext>
                </a:extLst>
              </a:tr>
              <a:tr h="432048">
                <a:tc>
                  <a:txBody>
                    <a:bodyPr/>
                    <a:lstStyle/>
                    <a:p>
                      <a:r>
                        <a:rPr kumimoji="1" lang="ja-JP" altLang="en-US" sz="1050" dirty="0">
                          <a:latin typeface="+mj-ea"/>
                          <a:ea typeface="+mj-ea"/>
                        </a:rPr>
                        <a:t>高齢者世帯等への上下水道料金福祉措置</a:t>
                      </a:r>
                      <a:endParaRPr kumimoji="1" lang="en-US" altLang="ja-JP" sz="1050" dirty="0">
                        <a:latin typeface="+mj-ea"/>
                        <a:ea typeface="+mj-ea"/>
                      </a:endParaRPr>
                    </a:p>
                    <a:p>
                      <a:r>
                        <a:rPr kumimoji="1" lang="ja-JP" altLang="en-US" sz="1050" dirty="0">
                          <a:latin typeface="+mj-ea"/>
                          <a:ea typeface="+mj-ea"/>
                        </a:rPr>
                        <a:t>（減免）の廃止</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kumimoji="1" lang="ja-JP" altLang="en-US" sz="1050" dirty="0">
                          <a:latin typeface="+mj-ea"/>
                          <a:ea typeface="+mj-ea"/>
                        </a:rPr>
                        <a:t>・</a:t>
                      </a:r>
                      <a:r>
                        <a:rPr kumimoji="1" lang="en-US" altLang="ja-JP" sz="1050" dirty="0">
                          <a:latin typeface="+mj-ea"/>
                          <a:ea typeface="+mj-ea"/>
                        </a:rPr>
                        <a:t>2013</a:t>
                      </a:r>
                      <a:r>
                        <a:rPr kumimoji="1" lang="ja-JP" altLang="en-US" sz="1050" dirty="0">
                          <a:latin typeface="+mj-ea"/>
                          <a:ea typeface="+mj-ea"/>
                        </a:rPr>
                        <a:t>年</a:t>
                      </a:r>
                      <a:r>
                        <a:rPr kumimoji="1" lang="en-US" altLang="ja-JP" sz="1050" dirty="0">
                          <a:latin typeface="+mj-ea"/>
                          <a:ea typeface="+mj-ea"/>
                        </a:rPr>
                        <a:t>10</a:t>
                      </a:r>
                      <a:r>
                        <a:rPr kumimoji="1" lang="ja-JP" altLang="en-US" sz="1050" dirty="0">
                          <a:latin typeface="+mj-ea"/>
                          <a:ea typeface="+mj-ea"/>
                        </a:rPr>
                        <a:t>月　</a:t>
                      </a:r>
                      <a:r>
                        <a:rPr kumimoji="1" lang="ja-JP" altLang="en-US" sz="1050" baseline="0" dirty="0">
                          <a:latin typeface="+mj-ea"/>
                          <a:ea typeface="+mj-ea"/>
                        </a:rPr>
                        <a:t> </a:t>
                      </a:r>
                      <a:r>
                        <a:rPr kumimoji="1" lang="ja-JP" altLang="en-US" sz="1050" dirty="0" err="1">
                          <a:solidFill>
                            <a:schemeClr val="tx1"/>
                          </a:solidFill>
                          <a:latin typeface="+mj-ea"/>
                          <a:ea typeface="+mj-ea"/>
                        </a:rPr>
                        <a:t>重度障がい</a:t>
                      </a:r>
                      <a:r>
                        <a:rPr kumimoji="1" lang="ja-JP" altLang="en-US" sz="1050" dirty="0">
                          <a:solidFill>
                            <a:schemeClr val="tx1"/>
                          </a:solidFill>
                          <a:latin typeface="+mj-ea"/>
                          <a:ea typeface="+mj-ea"/>
                        </a:rPr>
                        <a:t>者世帯、高齢者世帯等に対する</a:t>
                      </a:r>
                      <a:endParaRPr kumimoji="1" lang="en-US" altLang="ja-JP" sz="1050" dirty="0">
                        <a:solidFill>
                          <a:schemeClr val="tx1"/>
                        </a:solidFill>
                        <a:latin typeface="+mj-ea"/>
                        <a:ea typeface="+mj-ea"/>
                      </a:endParaRPr>
                    </a:p>
                    <a:p>
                      <a:r>
                        <a:rPr kumimoji="1" lang="ja-JP" altLang="en-US" sz="1050" dirty="0">
                          <a:solidFill>
                            <a:schemeClr val="tx1"/>
                          </a:solidFill>
                          <a:latin typeface="+mj-ea"/>
                          <a:ea typeface="+mj-ea"/>
                        </a:rPr>
                        <a:t>　　　　　　　　　　基本料金相当額の減免を廃止</a:t>
                      </a:r>
                      <a:endParaRPr kumimoji="1" lang="en-US" altLang="ja-JP" sz="1050" dirty="0">
                        <a:solidFill>
                          <a:schemeClr val="tx1"/>
                        </a:solidFill>
                        <a:latin typeface="+mj-ea"/>
                        <a:ea typeface="+mj-ea"/>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3"/>
                  </a:ext>
                </a:extLst>
              </a:tr>
              <a:tr h="432048">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050" dirty="0">
                          <a:latin typeface="+mj-ea"/>
                          <a:ea typeface="+mj-ea"/>
                        </a:rPr>
                        <a:t>社会福祉施設に対する上下水道料金福祉措置（減免）の廃止</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kumimoji="1" lang="ja-JP" altLang="en-US" sz="1050" dirty="0">
                          <a:latin typeface="+mj-ea"/>
                          <a:ea typeface="+mj-ea"/>
                        </a:rPr>
                        <a:t>・</a:t>
                      </a:r>
                      <a:r>
                        <a:rPr kumimoji="1" lang="en-US" altLang="ja-JP" sz="1050" dirty="0">
                          <a:latin typeface="+mj-ea"/>
                          <a:ea typeface="+mj-ea"/>
                        </a:rPr>
                        <a:t>2013</a:t>
                      </a:r>
                      <a:r>
                        <a:rPr kumimoji="1" lang="ja-JP" altLang="en-US" sz="1050" dirty="0">
                          <a:latin typeface="+mj-ea"/>
                          <a:ea typeface="+mj-ea"/>
                        </a:rPr>
                        <a:t>年度　　　減免率</a:t>
                      </a:r>
                      <a:r>
                        <a:rPr kumimoji="1" lang="en-US" altLang="ja-JP" sz="1050" dirty="0">
                          <a:latin typeface="+mj-ea"/>
                          <a:ea typeface="+mj-ea"/>
                        </a:rPr>
                        <a:t>40</a:t>
                      </a:r>
                      <a:r>
                        <a:rPr kumimoji="1" lang="ja-JP" altLang="en-US" sz="1050" dirty="0">
                          <a:latin typeface="+mj-ea"/>
                          <a:ea typeface="+mj-ea"/>
                        </a:rPr>
                        <a:t>％→</a:t>
                      </a:r>
                      <a:r>
                        <a:rPr kumimoji="1" lang="en-US" altLang="ja-JP" sz="1050" dirty="0">
                          <a:latin typeface="+mj-ea"/>
                          <a:ea typeface="+mj-ea"/>
                        </a:rPr>
                        <a:t>20</a:t>
                      </a:r>
                      <a:r>
                        <a:rPr kumimoji="1" lang="ja-JP" altLang="en-US" sz="1050" dirty="0">
                          <a:latin typeface="+mj-ea"/>
                          <a:ea typeface="+mj-ea"/>
                        </a:rPr>
                        <a:t>％</a:t>
                      </a:r>
                      <a:endParaRPr kumimoji="1" lang="en-US" altLang="ja-JP" sz="1050" dirty="0">
                        <a:latin typeface="+mj-ea"/>
                        <a:ea typeface="+mj-ea"/>
                      </a:endParaRPr>
                    </a:p>
                    <a:p>
                      <a:r>
                        <a:rPr kumimoji="1" lang="ja-JP" altLang="en-US" sz="1050" dirty="0">
                          <a:latin typeface="+mj-ea"/>
                          <a:ea typeface="+mj-ea"/>
                        </a:rPr>
                        <a:t>・</a:t>
                      </a:r>
                      <a:r>
                        <a:rPr kumimoji="1" lang="en-US" altLang="ja-JP" sz="1050" dirty="0">
                          <a:latin typeface="+mj-ea"/>
                          <a:ea typeface="+mj-ea"/>
                        </a:rPr>
                        <a:t>2013</a:t>
                      </a:r>
                      <a:r>
                        <a:rPr kumimoji="1" lang="ja-JP" altLang="en-US" sz="1050" dirty="0">
                          <a:latin typeface="+mj-ea"/>
                          <a:ea typeface="+mj-ea"/>
                        </a:rPr>
                        <a:t>年度末　</a:t>
                      </a:r>
                      <a:r>
                        <a:rPr kumimoji="1" lang="ja-JP" altLang="en-US" sz="1050" baseline="0" dirty="0">
                          <a:latin typeface="+mj-ea"/>
                          <a:ea typeface="+mj-ea"/>
                        </a:rPr>
                        <a:t> </a:t>
                      </a:r>
                      <a:r>
                        <a:rPr kumimoji="1" lang="ja-JP" altLang="en-US" sz="1050" dirty="0">
                          <a:latin typeface="+mj-ea"/>
                          <a:ea typeface="+mj-ea"/>
                        </a:rPr>
                        <a:t>廃止</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4"/>
                  </a:ext>
                </a:extLst>
              </a:tr>
              <a:tr h="288032">
                <a:tc>
                  <a:txBody>
                    <a:bodyPr/>
                    <a:lstStyle/>
                    <a:p>
                      <a:r>
                        <a:rPr kumimoji="1" lang="ja-JP" altLang="en-US" sz="1050" dirty="0">
                          <a:latin typeface="+mj-ea"/>
                          <a:ea typeface="+mj-ea"/>
                        </a:rPr>
                        <a:t>保育料等の軽減措置の見直し</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kumimoji="1" lang="ja-JP" altLang="en-US" sz="1050" dirty="0">
                          <a:latin typeface="+mj-ea"/>
                          <a:ea typeface="+mj-ea"/>
                        </a:rPr>
                        <a:t>・</a:t>
                      </a:r>
                      <a:r>
                        <a:rPr kumimoji="1" lang="en-US" altLang="ja-JP" sz="1050" dirty="0">
                          <a:latin typeface="+mj-ea"/>
                          <a:ea typeface="+mj-ea"/>
                        </a:rPr>
                        <a:t>2013</a:t>
                      </a:r>
                      <a:r>
                        <a:rPr kumimoji="1" lang="ja-JP" altLang="en-US" sz="1050" dirty="0">
                          <a:latin typeface="+mj-ea"/>
                          <a:ea typeface="+mj-ea"/>
                        </a:rPr>
                        <a:t>年度　　　保育所保育料徴収基準額 </a:t>
                      </a:r>
                      <a:r>
                        <a:rPr kumimoji="1" lang="en-US" altLang="ja-JP" sz="1050" dirty="0">
                          <a:latin typeface="+mj-ea"/>
                          <a:ea typeface="+mj-ea"/>
                        </a:rPr>
                        <a:t>69.4</a:t>
                      </a:r>
                      <a:r>
                        <a:rPr kumimoji="1" lang="ja-JP" altLang="en-US" sz="1050" dirty="0">
                          <a:latin typeface="+mj-ea"/>
                          <a:ea typeface="+mj-ea"/>
                        </a:rPr>
                        <a:t>％→</a:t>
                      </a:r>
                      <a:r>
                        <a:rPr kumimoji="1" lang="en-US" altLang="ja-JP" sz="1050" dirty="0">
                          <a:latin typeface="+mj-ea"/>
                          <a:ea typeface="+mj-ea"/>
                        </a:rPr>
                        <a:t>70.5</a:t>
                      </a:r>
                      <a:r>
                        <a:rPr kumimoji="1" lang="ja-JP" altLang="en-US" sz="1050" dirty="0">
                          <a:latin typeface="+mj-ea"/>
                          <a:ea typeface="+mj-ea"/>
                        </a:rPr>
                        <a:t>％</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5"/>
                  </a:ext>
                </a:extLst>
              </a:tr>
            </a:tbl>
          </a:graphicData>
        </a:graphic>
      </p:graphicFrame>
      <p:sp>
        <p:nvSpPr>
          <p:cNvPr id="21" name="テキスト ボックス 20"/>
          <p:cNvSpPr txBox="1"/>
          <p:nvPr/>
        </p:nvSpPr>
        <p:spPr>
          <a:xfrm>
            <a:off x="3635896" y="6453336"/>
            <a:ext cx="5184576"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全項目一覧は付属資料１（施策・事業のゼロベースの見直し）を参照。</a:t>
            </a:r>
          </a:p>
        </p:txBody>
      </p:sp>
      <p:sp>
        <p:nvSpPr>
          <p:cNvPr id="22" name="テキスト ボックス 21"/>
          <p:cNvSpPr txBox="1"/>
          <p:nvPr/>
        </p:nvSpPr>
        <p:spPr>
          <a:xfrm>
            <a:off x="539552" y="908720"/>
            <a:ext cx="8280920" cy="73866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一般財源１億円以上の施策・事業（</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445</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項目　計</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4,767</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億円）の検証を行い、見直しの対象事業（</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109</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項目　計</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1,410</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億円）を抽出。その上で内容を見直し、</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2014</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年度には</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2012</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年度と比較して</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211</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億円を削減。</a:t>
            </a: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2015</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年度には</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2012</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年度と比較して</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234</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億円を削減。</a:t>
            </a: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0" name="二等辺三角形 19"/>
          <p:cNvSpPr/>
          <p:nvPr/>
        </p:nvSpPr>
        <p:spPr>
          <a:xfrm rot="5400000">
            <a:off x="2303748" y="2672916"/>
            <a:ext cx="720080" cy="216024"/>
          </a:xfrm>
          <a:prstGeom prst="triangl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grpSp>
        <p:nvGrpSpPr>
          <p:cNvPr id="7" name="グループ化 6"/>
          <p:cNvGrpSpPr/>
          <p:nvPr/>
        </p:nvGrpSpPr>
        <p:grpSpPr>
          <a:xfrm>
            <a:off x="4644008" y="2924944"/>
            <a:ext cx="1224136" cy="936104"/>
            <a:chOff x="4644008" y="2852936"/>
            <a:chExt cx="1224136" cy="936104"/>
          </a:xfrm>
        </p:grpSpPr>
        <p:sp>
          <p:nvSpPr>
            <p:cNvPr id="25" name="正方形/長方形 24"/>
            <p:cNvSpPr/>
            <p:nvPr/>
          </p:nvSpPr>
          <p:spPr>
            <a:xfrm>
              <a:off x="4644008" y="3068960"/>
              <a:ext cx="1224136" cy="720080"/>
            </a:xfrm>
            <a:prstGeom prst="rect">
              <a:avLst/>
            </a:prstGeom>
            <a:solidFill>
              <a:schemeClr val="accent5">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50" b="1"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109</a:t>
              </a:r>
              <a:r>
                <a:rPr kumimoji="1" lang="ja-JP" altLang="en-US" sz="1050" b="1"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項目</a:t>
              </a:r>
              <a:endParaRPr kumimoji="1" lang="en-US" altLang="ja-JP" sz="1050" b="1"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50" b="1"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1,156</a:t>
              </a:r>
              <a:r>
                <a:rPr kumimoji="1" lang="ja-JP" altLang="en-US" sz="1050" b="1"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億円</a:t>
              </a:r>
            </a:p>
          </p:txBody>
        </p:sp>
        <p:sp>
          <p:nvSpPr>
            <p:cNvPr id="26" name="正方形/長方形 25"/>
            <p:cNvSpPr/>
            <p:nvPr/>
          </p:nvSpPr>
          <p:spPr>
            <a:xfrm>
              <a:off x="4644008" y="2852936"/>
              <a:ext cx="1224136" cy="216024"/>
            </a:xfrm>
            <a:prstGeom prst="rect">
              <a:avLst/>
            </a:prstGeom>
            <a:noFill/>
            <a:ln w="12700">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grpSp>
      <p:sp>
        <p:nvSpPr>
          <p:cNvPr id="31" name="テキスト ボックス 30"/>
          <p:cNvSpPr txBox="1"/>
          <p:nvPr/>
        </p:nvSpPr>
        <p:spPr>
          <a:xfrm>
            <a:off x="1835696" y="3861048"/>
            <a:ext cx="1584176" cy="415498"/>
          </a:xfrm>
          <a:prstGeom prst="rect">
            <a:avLst/>
          </a:prstGeom>
          <a:noFill/>
          <a:ln>
            <a:noFill/>
          </a:ln>
        </p:spPr>
        <p:txBody>
          <a:bodyPr wrap="square" rtlCol="0" anchor="ct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2012</a:t>
            </a: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年度事業費</a:t>
            </a:r>
            <a:endPar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（通年見込み額）</a:t>
            </a:r>
          </a:p>
        </p:txBody>
      </p:sp>
      <p:sp>
        <p:nvSpPr>
          <p:cNvPr id="32" name="テキスト ボックス 31"/>
          <p:cNvSpPr txBox="1"/>
          <p:nvPr/>
        </p:nvSpPr>
        <p:spPr>
          <a:xfrm>
            <a:off x="4499992" y="3895164"/>
            <a:ext cx="1584176" cy="253916"/>
          </a:xfrm>
          <a:prstGeom prst="rect">
            <a:avLst/>
          </a:prstGeom>
          <a:noFill/>
          <a:ln>
            <a:noFill/>
          </a:ln>
        </p:spPr>
        <p:txBody>
          <a:bodyPr wrap="square" rtlCol="0" anchor="ct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2014</a:t>
            </a: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年度予算額</a:t>
            </a:r>
          </a:p>
        </p:txBody>
      </p:sp>
      <p:sp>
        <p:nvSpPr>
          <p:cNvPr id="27" name="テキスト ボックス 26"/>
          <p:cNvSpPr txBox="1"/>
          <p:nvPr/>
        </p:nvSpPr>
        <p:spPr>
          <a:xfrm>
            <a:off x="2987824" y="4941168"/>
            <a:ext cx="576064"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grpSp>
        <p:nvGrpSpPr>
          <p:cNvPr id="2" name="グループ化 39"/>
          <p:cNvGrpSpPr/>
          <p:nvPr/>
        </p:nvGrpSpPr>
        <p:grpSpPr>
          <a:xfrm>
            <a:off x="1187624" y="1700808"/>
            <a:ext cx="1224136" cy="2160240"/>
            <a:chOff x="1475656" y="1628800"/>
            <a:chExt cx="1224136" cy="2160240"/>
          </a:xfrm>
        </p:grpSpPr>
        <p:sp>
          <p:nvSpPr>
            <p:cNvPr id="16" name="正方形/長方形 15"/>
            <p:cNvSpPr/>
            <p:nvPr/>
          </p:nvSpPr>
          <p:spPr>
            <a:xfrm>
              <a:off x="1475656" y="1628800"/>
              <a:ext cx="1224136" cy="2160240"/>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１億円以上の</a:t>
              </a:r>
              <a:endPar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施策・事業を</a:t>
              </a:r>
              <a:endPar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見直し検討対象</a:t>
              </a:r>
              <a:endPar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とした</a:t>
              </a:r>
              <a:endPar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445</a:t>
              </a: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項目</a:t>
              </a:r>
              <a:endPar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4,767</a:t>
              </a: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億円</a:t>
              </a:r>
            </a:p>
          </p:txBody>
        </p:sp>
        <p:sp>
          <p:nvSpPr>
            <p:cNvPr id="34" name="大かっこ 33"/>
            <p:cNvSpPr/>
            <p:nvPr/>
          </p:nvSpPr>
          <p:spPr>
            <a:xfrm>
              <a:off x="1691680" y="2852936"/>
              <a:ext cx="792088" cy="504056"/>
            </a:xfrm>
            <a:prstGeom prst="bracketPair">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grpSp>
      <p:grpSp>
        <p:nvGrpSpPr>
          <p:cNvPr id="3" name="グループ化 40"/>
          <p:cNvGrpSpPr/>
          <p:nvPr/>
        </p:nvGrpSpPr>
        <p:grpSpPr>
          <a:xfrm>
            <a:off x="2915816" y="1700808"/>
            <a:ext cx="1224136" cy="2160240"/>
            <a:chOff x="3203848" y="1628800"/>
            <a:chExt cx="1224136" cy="2160240"/>
          </a:xfrm>
        </p:grpSpPr>
        <p:sp>
          <p:nvSpPr>
            <p:cNvPr id="23" name="正方形/長方形 22"/>
            <p:cNvSpPr/>
            <p:nvPr/>
          </p:nvSpPr>
          <p:spPr>
            <a:xfrm>
              <a:off x="3203848" y="2852936"/>
              <a:ext cx="1224136" cy="936104"/>
            </a:xfrm>
            <a:prstGeom prst="rect">
              <a:avLst/>
            </a:prstGeom>
            <a:solidFill>
              <a:schemeClr val="accent5">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50" b="1"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見直した事業</a:t>
              </a:r>
              <a:endParaRPr kumimoji="1" lang="en-US" altLang="ja-JP" sz="1050" b="1"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en-US" altLang="ja-JP" sz="500" b="1"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50" b="1"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109</a:t>
              </a:r>
              <a:r>
                <a:rPr kumimoji="1" lang="ja-JP" altLang="en-US" sz="1050" b="1"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項目</a:t>
              </a:r>
              <a:endParaRPr kumimoji="1" lang="en-US" altLang="ja-JP" sz="1050" b="1"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50" b="1"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1,410</a:t>
              </a:r>
              <a:r>
                <a:rPr kumimoji="1" lang="ja-JP" altLang="en-US" sz="1050" b="1"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億円</a:t>
              </a:r>
            </a:p>
          </p:txBody>
        </p:sp>
        <p:sp>
          <p:nvSpPr>
            <p:cNvPr id="24" name="正方形/長方形 23"/>
            <p:cNvSpPr/>
            <p:nvPr/>
          </p:nvSpPr>
          <p:spPr>
            <a:xfrm>
              <a:off x="3203848" y="1628800"/>
              <a:ext cx="1224136" cy="1224136"/>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事業継続と判断</a:t>
              </a:r>
              <a:endPar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336</a:t>
              </a: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項目</a:t>
              </a:r>
              <a:endPar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3,357</a:t>
              </a: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億円</a:t>
              </a:r>
            </a:p>
          </p:txBody>
        </p:sp>
        <p:sp>
          <p:nvSpPr>
            <p:cNvPr id="35" name="大かっこ 34"/>
            <p:cNvSpPr/>
            <p:nvPr/>
          </p:nvSpPr>
          <p:spPr>
            <a:xfrm>
              <a:off x="3419872" y="2204864"/>
              <a:ext cx="792088" cy="432048"/>
            </a:xfrm>
            <a:prstGeom prst="bracketPair">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36" name="大かっこ 35"/>
            <p:cNvSpPr/>
            <p:nvPr/>
          </p:nvSpPr>
          <p:spPr>
            <a:xfrm>
              <a:off x="3419872" y="3212976"/>
              <a:ext cx="792088" cy="432048"/>
            </a:xfrm>
            <a:prstGeom prst="bracketPair">
              <a:avLst/>
            </a:prstGeom>
            <a:ln>
              <a:solidFill>
                <a:schemeClr val="bg1"/>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grpSp>
      <p:sp>
        <p:nvSpPr>
          <p:cNvPr id="39" name="大かっこ 38"/>
          <p:cNvSpPr/>
          <p:nvPr/>
        </p:nvSpPr>
        <p:spPr>
          <a:xfrm>
            <a:off x="4860032" y="3212976"/>
            <a:ext cx="792088" cy="432048"/>
          </a:xfrm>
          <a:prstGeom prst="bracketPair">
            <a:avLst/>
          </a:prstGeom>
          <a:ln>
            <a:solidFill>
              <a:schemeClr val="bg1"/>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cxnSp>
        <p:nvCxnSpPr>
          <p:cNvPr id="53" name="直線コネクタ 52"/>
          <p:cNvCxnSpPr/>
          <p:nvPr/>
        </p:nvCxnSpPr>
        <p:spPr>
          <a:xfrm>
            <a:off x="4139952" y="2924944"/>
            <a:ext cx="504056" cy="0"/>
          </a:xfrm>
          <a:prstGeom prst="line">
            <a:avLst/>
          </a:prstGeom>
          <a:ln w="15875">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58" name="線吹き出し 1 (枠付き) 57"/>
          <p:cNvSpPr/>
          <p:nvPr/>
        </p:nvSpPr>
        <p:spPr>
          <a:xfrm>
            <a:off x="4283968" y="2204864"/>
            <a:ext cx="1872208" cy="432048"/>
          </a:xfrm>
          <a:prstGeom prst="borderCallout1">
            <a:avLst>
              <a:gd name="adj1" fmla="val 103953"/>
              <a:gd name="adj2" fmla="val 46585"/>
              <a:gd name="adj3" fmla="val 163353"/>
              <a:gd name="adj4" fmla="val 48990"/>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見直し効果額　</a:t>
            </a:r>
            <a:r>
              <a:rPr kumimoji="1" lang="en-US" altLang="ja-JP" sz="11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211</a:t>
            </a:r>
            <a:r>
              <a:rPr kumimoji="1" lang="ja-JP" altLang="en-US" sz="11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億円</a:t>
            </a:r>
            <a:endParaRPr kumimoji="1" lang="en-US" altLang="ja-JP" sz="11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見直しによらない減　</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43</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億円</a:t>
            </a:r>
          </a:p>
        </p:txBody>
      </p:sp>
      <p:sp>
        <p:nvSpPr>
          <p:cNvPr id="37" name="線吹き出し 1 (枠付き) 36"/>
          <p:cNvSpPr/>
          <p:nvPr/>
        </p:nvSpPr>
        <p:spPr>
          <a:xfrm>
            <a:off x="6372200" y="2204864"/>
            <a:ext cx="1872208" cy="432048"/>
          </a:xfrm>
          <a:prstGeom prst="borderCallout1">
            <a:avLst>
              <a:gd name="adj1" fmla="val 103953"/>
              <a:gd name="adj2" fmla="val 46585"/>
              <a:gd name="adj3" fmla="val 166334"/>
              <a:gd name="adj4" fmla="val 38458"/>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見直し効果額　</a:t>
            </a:r>
            <a:r>
              <a:rPr kumimoji="1" lang="en-US" altLang="ja-JP" sz="11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234</a:t>
            </a:r>
            <a:r>
              <a:rPr kumimoji="1" lang="ja-JP" altLang="en-US" sz="11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億円</a:t>
            </a:r>
            <a:endParaRPr kumimoji="1" lang="en-US" altLang="ja-JP" sz="11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見直しによらない減　</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47</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億円</a:t>
            </a:r>
          </a:p>
        </p:txBody>
      </p:sp>
      <p:grpSp>
        <p:nvGrpSpPr>
          <p:cNvPr id="13" name="グループ化 12"/>
          <p:cNvGrpSpPr/>
          <p:nvPr/>
        </p:nvGrpSpPr>
        <p:grpSpPr>
          <a:xfrm>
            <a:off x="6516216" y="2924944"/>
            <a:ext cx="1224136" cy="936104"/>
            <a:chOff x="6588224" y="2924944"/>
            <a:chExt cx="1224136" cy="936104"/>
          </a:xfrm>
        </p:grpSpPr>
        <p:grpSp>
          <p:nvGrpSpPr>
            <p:cNvPr id="12" name="グループ化 11"/>
            <p:cNvGrpSpPr/>
            <p:nvPr/>
          </p:nvGrpSpPr>
          <p:grpSpPr>
            <a:xfrm>
              <a:off x="6588224" y="2924944"/>
              <a:ext cx="1224136" cy="936104"/>
              <a:chOff x="6588224" y="2924944"/>
              <a:chExt cx="1224136" cy="936104"/>
            </a:xfrm>
          </p:grpSpPr>
          <p:sp>
            <p:nvSpPr>
              <p:cNvPr id="30" name="正方形/長方形 29"/>
              <p:cNvSpPr/>
              <p:nvPr/>
            </p:nvSpPr>
            <p:spPr>
              <a:xfrm>
                <a:off x="6588224" y="3177048"/>
                <a:ext cx="1224136" cy="684000"/>
              </a:xfrm>
              <a:prstGeom prst="rect">
                <a:avLst/>
              </a:prstGeom>
              <a:solidFill>
                <a:schemeClr val="accent5">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50" b="1"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109</a:t>
                </a:r>
                <a:r>
                  <a:rPr kumimoji="1" lang="ja-JP" altLang="en-US" sz="1050" b="1"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項目</a:t>
                </a:r>
                <a:endParaRPr kumimoji="1" lang="en-US" altLang="ja-JP" sz="1050" b="1"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50" b="1"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1,130</a:t>
                </a:r>
                <a:r>
                  <a:rPr kumimoji="1" lang="ja-JP" altLang="en-US" sz="1050" b="1"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億円</a:t>
                </a:r>
              </a:p>
            </p:txBody>
          </p:sp>
          <p:sp>
            <p:nvSpPr>
              <p:cNvPr id="33" name="正方形/長方形 32"/>
              <p:cNvSpPr/>
              <p:nvPr/>
            </p:nvSpPr>
            <p:spPr>
              <a:xfrm>
                <a:off x="6588224" y="2924944"/>
                <a:ext cx="1224136" cy="252000"/>
              </a:xfrm>
              <a:prstGeom prst="rect">
                <a:avLst/>
              </a:prstGeom>
              <a:noFill/>
              <a:ln w="12700">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grpSp>
        <p:sp>
          <p:nvSpPr>
            <p:cNvPr id="38" name="大かっこ 37"/>
            <p:cNvSpPr/>
            <p:nvPr/>
          </p:nvSpPr>
          <p:spPr>
            <a:xfrm>
              <a:off x="6804248" y="3284984"/>
              <a:ext cx="792088" cy="432048"/>
            </a:xfrm>
            <a:prstGeom prst="bracketPair">
              <a:avLst/>
            </a:prstGeom>
            <a:ln>
              <a:solidFill>
                <a:schemeClr val="bg1"/>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grpSp>
      <p:sp>
        <p:nvSpPr>
          <p:cNvPr id="40" name="テキスト ボックス 39"/>
          <p:cNvSpPr txBox="1"/>
          <p:nvPr/>
        </p:nvSpPr>
        <p:spPr>
          <a:xfrm>
            <a:off x="6642226" y="3904978"/>
            <a:ext cx="1044123" cy="234286"/>
          </a:xfrm>
          <a:prstGeom prst="rect">
            <a:avLst/>
          </a:prstGeom>
          <a:noFill/>
          <a:ln>
            <a:noFill/>
          </a:ln>
        </p:spPr>
        <p:txBody>
          <a:bodyPr wrap="none" lIns="36000" tIns="36000" rIns="36000" bIns="36000" rtlCol="0" anchor="ct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2015</a:t>
            </a: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年度予算額</a:t>
            </a:r>
          </a:p>
        </p:txBody>
      </p:sp>
      <p:cxnSp>
        <p:nvCxnSpPr>
          <p:cNvPr id="43" name="直線コネクタ 42"/>
          <p:cNvCxnSpPr/>
          <p:nvPr/>
        </p:nvCxnSpPr>
        <p:spPr>
          <a:xfrm>
            <a:off x="5868144" y="2939934"/>
            <a:ext cx="648000" cy="0"/>
          </a:xfrm>
          <a:prstGeom prst="line">
            <a:avLst/>
          </a:prstGeom>
          <a:ln w="15875">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44" name="直線コネクタ 43"/>
          <p:cNvCxnSpPr/>
          <p:nvPr/>
        </p:nvCxnSpPr>
        <p:spPr>
          <a:xfrm>
            <a:off x="4139952" y="2924944"/>
            <a:ext cx="504056" cy="216023"/>
          </a:xfrm>
          <a:prstGeom prst="line">
            <a:avLst/>
          </a:prstGeom>
          <a:ln w="15875">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45" name="直線コネクタ 44"/>
          <p:cNvCxnSpPr/>
          <p:nvPr/>
        </p:nvCxnSpPr>
        <p:spPr>
          <a:xfrm>
            <a:off x="5834104" y="3151461"/>
            <a:ext cx="682040" cy="23623"/>
          </a:xfrm>
          <a:prstGeom prst="line">
            <a:avLst/>
          </a:prstGeom>
          <a:ln w="15875">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4" name="スライド番号プレースホルダー 3"/>
          <p:cNvSpPr>
            <a:spLocks noGrp="1"/>
          </p:cNvSpPr>
          <p:nvPr>
            <p:ph type="sldNum" sz="quarter" idx="12"/>
          </p:nvPr>
        </p:nvSpPr>
        <p:spPr/>
        <p:txBody>
          <a:bodyPr/>
          <a:lstStyle/>
          <a:p>
            <a:fld id="{63BC356D-1576-478B-8647-1361C6E9DFF7}" type="slidenum">
              <a:rPr lang="ja-JP" altLang="en-US" smtClean="0"/>
              <a:pPr/>
              <a:t>181</a:t>
            </a:fld>
            <a:endParaRPr lang="ja-JP" altLang="en-US"/>
          </a:p>
        </p:txBody>
      </p:sp>
    </p:spTree>
    <p:extLst>
      <p:ext uri="{BB962C8B-B14F-4D97-AF65-F5344CB8AC3E}">
        <p14:creationId xmlns:p14="http://schemas.microsoft.com/office/powerpoint/2010/main" val="918003227"/>
      </p:ext>
    </p:extLst>
  </p:cSld>
  <p:clrMapOvr>
    <a:masterClrMapping/>
  </p:clrMapOvr>
</p:sld>
</file>

<file path=ppt/slides/slide1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 name="角丸四角形 33"/>
          <p:cNvSpPr/>
          <p:nvPr/>
        </p:nvSpPr>
        <p:spPr>
          <a:xfrm>
            <a:off x="3866909" y="3140968"/>
            <a:ext cx="2180991" cy="2401200"/>
          </a:xfrm>
          <a:prstGeom prst="roundRect">
            <a:avLst>
              <a:gd name="adj" fmla="val 11293"/>
            </a:avLst>
          </a:prstGeom>
          <a:solidFill>
            <a:srgbClr val="66FFFF">
              <a:alpha val="50000"/>
            </a:srgbClr>
          </a:solidFill>
          <a:ln>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35" name="角丸四角形 34"/>
          <p:cNvSpPr/>
          <p:nvPr/>
        </p:nvSpPr>
        <p:spPr>
          <a:xfrm>
            <a:off x="6358809" y="1915924"/>
            <a:ext cx="2664000" cy="4392000"/>
          </a:xfrm>
          <a:prstGeom prst="roundRect">
            <a:avLst>
              <a:gd name="adj" fmla="val 11188"/>
            </a:avLst>
          </a:prstGeom>
          <a:solidFill>
            <a:srgbClr val="66FFFF">
              <a:alpha val="50000"/>
            </a:srgbClr>
          </a:solidFill>
          <a:ln>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pic>
        <p:nvPicPr>
          <p:cNvPr id="4" name="図 3"/>
          <p:cNvPicPr>
            <a:picLocks noChangeAspect="1"/>
          </p:cNvPicPr>
          <p:nvPr/>
        </p:nvPicPr>
        <p:blipFill>
          <a:blip r:embed="rId2"/>
          <a:stretch>
            <a:fillRect/>
          </a:stretch>
        </p:blipFill>
        <p:spPr>
          <a:xfrm>
            <a:off x="6370759" y="1974454"/>
            <a:ext cx="2743438" cy="4401693"/>
          </a:xfrm>
          <a:prstGeom prst="rect">
            <a:avLst/>
          </a:prstGeom>
        </p:spPr>
      </p:pic>
      <p:pic>
        <p:nvPicPr>
          <p:cNvPr id="3" name="図 2"/>
          <p:cNvPicPr>
            <a:picLocks noChangeAspect="1"/>
          </p:cNvPicPr>
          <p:nvPr/>
        </p:nvPicPr>
        <p:blipFill>
          <a:blip r:embed="rId3"/>
          <a:stretch>
            <a:fillRect/>
          </a:stretch>
        </p:blipFill>
        <p:spPr>
          <a:xfrm>
            <a:off x="341889" y="2496355"/>
            <a:ext cx="6011177" cy="3029975"/>
          </a:xfrm>
          <a:prstGeom prst="rect">
            <a:avLst/>
          </a:prstGeom>
        </p:spPr>
      </p:pic>
      <p:sp>
        <p:nvSpPr>
          <p:cNvPr id="52" name="角丸四角形 51"/>
          <p:cNvSpPr/>
          <p:nvPr/>
        </p:nvSpPr>
        <p:spPr>
          <a:xfrm>
            <a:off x="7214082" y="1340768"/>
            <a:ext cx="1368000" cy="257177"/>
          </a:xfrm>
          <a:prstGeom prst="roundRect">
            <a:avLst>
              <a:gd name="adj" fmla="val 11293"/>
            </a:avLst>
          </a:prstGeom>
          <a:solidFill>
            <a:srgbClr val="66FFFF">
              <a:alpha val="50000"/>
            </a:srgbClr>
          </a:solidFill>
          <a:ln>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2" name="テキスト ボックス 8"/>
          <p:cNvSpPr txBox="1">
            <a:spLocks noChangeArrowheads="1"/>
          </p:cNvSpPr>
          <p:nvPr/>
        </p:nvSpPr>
        <p:spPr bwMode="auto">
          <a:xfrm>
            <a:off x="951729" y="4750792"/>
            <a:ext cx="379911" cy="138499"/>
          </a:xfrm>
          <a:prstGeom prst="rect">
            <a:avLst/>
          </a:prstGeom>
          <a:noFill/>
          <a:ln w="9525">
            <a:noFill/>
            <a:miter lim="800000"/>
            <a:headEnd/>
            <a:tailEnd/>
          </a:ln>
        </p:spPr>
        <p:txBody>
          <a:bodyPr wrap="none" lIns="0" tIns="0" rIns="0" bIns="0" anchor="ctr"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3.9‰</a:t>
            </a:r>
            <a:r>
              <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endParaRPr kumimoji="1" lang="en-US" altLang="ja-JP"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13" name="テキスト ボックス 8"/>
          <p:cNvSpPr txBox="1">
            <a:spLocks noChangeArrowheads="1"/>
          </p:cNvSpPr>
          <p:nvPr/>
        </p:nvSpPr>
        <p:spPr bwMode="auto">
          <a:xfrm>
            <a:off x="1354082" y="4534768"/>
            <a:ext cx="379911" cy="138499"/>
          </a:xfrm>
          <a:prstGeom prst="rect">
            <a:avLst/>
          </a:prstGeom>
          <a:noFill/>
          <a:ln w="9525">
            <a:noFill/>
            <a:miter lim="800000"/>
            <a:headEnd/>
            <a:tailEnd/>
          </a:ln>
        </p:spPr>
        <p:txBody>
          <a:bodyPr wrap="none" lIns="0" tIns="0" rIns="0" bIns="0" anchor="ctr"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9.5‰</a:t>
            </a:r>
            <a:r>
              <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endParaRPr kumimoji="1" lang="en-US" altLang="ja-JP"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14" name="テキスト ボックス 8"/>
          <p:cNvSpPr txBox="1">
            <a:spLocks noChangeArrowheads="1"/>
          </p:cNvSpPr>
          <p:nvPr/>
        </p:nvSpPr>
        <p:spPr bwMode="auto">
          <a:xfrm>
            <a:off x="1761694" y="4359079"/>
            <a:ext cx="437619" cy="138499"/>
          </a:xfrm>
          <a:prstGeom prst="rect">
            <a:avLst/>
          </a:prstGeom>
          <a:noFill/>
          <a:ln w="9525">
            <a:noFill/>
            <a:miter lim="800000"/>
            <a:headEnd/>
            <a:tailEnd/>
          </a:ln>
        </p:spPr>
        <p:txBody>
          <a:bodyPr wrap="none" lIns="0" tIns="0" rIns="0" bIns="0" anchor="ctr"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13.5‰</a:t>
            </a:r>
            <a:r>
              <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endParaRPr kumimoji="1" lang="en-US" altLang="ja-JP"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cxnSp>
        <p:nvCxnSpPr>
          <p:cNvPr id="41" name="直線コネクタ 40"/>
          <p:cNvCxnSpPr/>
          <p:nvPr/>
        </p:nvCxnSpPr>
        <p:spPr>
          <a:xfrm>
            <a:off x="179512" y="692696"/>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42" name="正方形/長方形 41"/>
          <p:cNvSpPr/>
          <p:nvPr/>
        </p:nvSpPr>
        <p:spPr>
          <a:xfrm>
            <a:off x="323527" y="764704"/>
            <a:ext cx="8686033" cy="877163"/>
          </a:xfrm>
          <a:prstGeom prst="rect">
            <a:avLst/>
          </a:prstGeom>
        </p:spPr>
        <p:txBody>
          <a:bodyPr wrap="square" lIns="72000" rIns="7200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　経費削減の一方で、市長の重点施策の「現役世代への重点投資」を拡充。</a:t>
            </a:r>
            <a:endParaRPr kumimoji="1" lang="en-US" altLang="ja-JP" sz="1800" b="0"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　主に、こども・教育分野を拡大。</a:t>
            </a:r>
            <a:endParaRPr kumimoji="1" lang="en-US" altLang="ja-JP" sz="1800" b="0"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500" b="0"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　（一般会計予算に占める割合　</a:t>
            </a:r>
            <a:r>
              <a:rPr kumimoji="1" lang="en-US" altLang="ja-JP" sz="1500" b="0"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2011</a:t>
            </a:r>
            <a:r>
              <a:rPr kumimoji="1" lang="ja-JP" altLang="en-US" sz="1500" b="0"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年度：約</a:t>
            </a:r>
            <a:r>
              <a:rPr kumimoji="1" lang="en-US" altLang="ja-JP" sz="1500" b="0"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4‰</a:t>
            </a:r>
            <a:r>
              <a:rPr kumimoji="1" lang="ja-JP" altLang="en-US" sz="1500" b="0"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a:t>
            </a:r>
            <a:r>
              <a:rPr kumimoji="1" lang="en-US" altLang="ja-JP" sz="1500" b="0"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2014</a:t>
            </a:r>
            <a:r>
              <a:rPr kumimoji="1" lang="ja-JP" altLang="en-US" sz="1500" b="0"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年度：</a:t>
            </a:r>
            <a:r>
              <a:rPr kumimoji="1" lang="en-US" altLang="ja-JP" sz="1500" b="0"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16‰</a:t>
            </a:r>
            <a:r>
              <a:rPr kumimoji="1" lang="ja-JP" altLang="en-US" sz="1500" b="0"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a:t>
            </a:r>
            <a:r>
              <a:rPr kumimoji="1" lang="en-US" altLang="ja-JP" sz="1500" b="0"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2017</a:t>
            </a:r>
            <a:r>
              <a:rPr kumimoji="1" lang="ja-JP" altLang="en-US" sz="1500" b="0"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年度：</a:t>
            </a:r>
            <a:r>
              <a:rPr kumimoji="1" lang="en-US" altLang="ja-JP" sz="1500" b="0"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27‰</a:t>
            </a:r>
            <a:r>
              <a:rPr kumimoji="1" lang="ja-JP" altLang="en-US" sz="1500" b="0"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a:t>
            </a:r>
            <a:r>
              <a:rPr kumimoji="1" lang="en-US" altLang="ja-JP" sz="1500" b="0"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2022</a:t>
            </a:r>
            <a:r>
              <a:rPr kumimoji="1" lang="ja-JP" altLang="en-US" sz="1500" b="0"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年度</a:t>
            </a:r>
            <a:r>
              <a:rPr kumimoji="1" lang="en-US" altLang="ja-JP" sz="1500" b="0"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34‰ </a:t>
            </a:r>
            <a:r>
              <a:rPr kumimoji="1" lang="ja-JP" altLang="en-US" sz="1500" b="0"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a:t>
            </a:r>
          </a:p>
        </p:txBody>
      </p:sp>
      <p:sp>
        <p:nvSpPr>
          <p:cNvPr id="43" name="正方形/長方形 42"/>
          <p:cNvSpPr/>
          <p:nvPr/>
        </p:nvSpPr>
        <p:spPr>
          <a:xfrm>
            <a:off x="251520" y="260648"/>
            <a:ext cx="8352928" cy="369332"/>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rPr>
              <a:t>③　事務事業の見直しと経費削減（現役世代への重点投資）　（３／３）</a:t>
            </a:r>
          </a:p>
        </p:txBody>
      </p:sp>
      <p:sp>
        <p:nvSpPr>
          <p:cNvPr id="40" name="テキスト ボックス 39"/>
          <p:cNvSpPr txBox="1"/>
          <p:nvPr/>
        </p:nvSpPr>
        <p:spPr>
          <a:xfrm>
            <a:off x="0" y="0"/>
            <a:ext cx="3491880" cy="2616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zh-TW" sz="11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Ⅲ</a:t>
            </a:r>
            <a:r>
              <a:rPr kumimoji="1" lang="zh-TW" altLang="en-US" sz="11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行財政改革</a:t>
            </a:r>
            <a:r>
              <a:rPr kumimoji="1" lang="en-US" altLang="ja-JP" sz="11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財政</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・財政再建</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11" name="テキスト ボックス 8"/>
          <p:cNvSpPr txBox="1">
            <a:spLocks noChangeArrowheads="1"/>
          </p:cNvSpPr>
          <p:nvPr/>
        </p:nvSpPr>
        <p:spPr bwMode="auto">
          <a:xfrm>
            <a:off x="1152745" y="3246862"/>
            <a:ext cx="1907704" cy="400110"/>
          </a:xfrm>
          <a:prstGeom prst="rect">
            <a:avLst/>
          </a:prstGeom>
          <a:noFill/>
          <a:ln w="9525">
            <a:noFill/>
            <a:miter lim="800000"/>
            <a:headEnd/>
            <a:tailEnd/>
          </a:ln>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）内は全体（一般会計）に</a:t>
            </a:r>
            <a:endPar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占める割合（</a:t>
            </a:r>
            <a:r>
              <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endPar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15" name="テキスト ボックス 8"/>
          <p:cNvSpPr txBox="1">
            <a:spLocks noChangeArrowheads="1"/>
          </p:cNvSpPr>
          <p:nvPr/>
        </p:nvSpPr>
        <p:spPr bwMode="auto">
          <a:xfrm>
            <a:off x="2182227" y="4256242"/>
            <a:ext cx="437619" cy="138499"/>
          </a:xfrm>
          <a:prstGeom prst="rect">
            <a:avLst/>
          </a:prstGeom>
          <a:noFill/>
          <a:ln w="9525">
            <a:noFill/>
            <a:miter lim="800000"/>
            <a:headEnd/>
            <a:tailEnd/>
          </a:ln>
        </p:spPr>
        <p:txBody>
          <a:bodyPr wrap="none" lIns="0" tIns="0" rIns="0" bIns="0" anchor="ctr"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16.0‰</a:t>
            </a:r>
            <a:r>
              <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endParaRPr kumimoji="1" lang="en-US" altLang="ja-JP"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30" name="テキスト ボックス 8"/>
          <p:cNvSpPr txBox="1">
            <a:spLocks noChangeArrowheads="1"/>
          </p:cNvSpPr>
          <p:nvPr/>
        </p:nvSpPr>
        <p:spPr bwMode="auto">
          <a:xfrm>
            <a:off x="2615324" y="4074108"/>
            <a:ext cx="437619" cy="138499"/>
          </a:xfrm>
          <a:prstGeom prst="rect">
            <a:avLst/>
          </a:prstGeom>
          <a:noFill/>
          <a:ln w="9525">
            <a:noFill/>
            <a:miter lim="800000"/>
            <a:headEnd/>
            <a:tailEnd/>
          </a:ln>
        </p:spPr>
        <p:txBody>
          <a:bodyPr wrap="none" lIns="0" tIns="0" rIns="0" bIns="0" anchor="ctr"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19.1‰</a:t>
            </a:r>
            <a:r>
              <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endParaRPr kumimoji="1" lang="en-US" altLang="ja-JP"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31" name="テキスト ボックス 8"/>
          <p:cNvSpPr txBox="1">
            <a:spLocks noChangeArrowheads="1"/>
          </p:cNvSpPr>
          <p:nvPr/>
        </p:nvSpPr>
        <p:spPr bwMode="auto">
          <a:xfrm>
            <a:off x="3012464" y="3924981"/>
            <a:ext cx="437619" cy="138499"/>
          </a:xfrm>
          <a:prstGeom prst="rect">
            <a:avLst/>
          </a:prstGeom>
          <a:noFill/>
          <a:ln w="9525">
            <a:noFill/>
            <a:miter lim="800000"/>
            <a:headEnd/>
            <a:tailEnd/>
          </a:ln>
        </p:spPr>
        <p:txBody>
          <a:bodyPr wrap="none" lIns="0" tIns="0" rIns="0" bIns="0" anchor="ctr"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23.9‰</a:t>
            </a:r>
            <a:r>
              <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endParaRPr kumimoji="1" lang="en-US" altLang="ja-JP"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32" name="テキスト ボックス 8"/>
          <p:cNvSpPr txBox="1">
            <a:spLocks noChangeArrowheads="1"/>
          </p:cNvSpPr>
          <p:nvPr/>
        </p:nvSpPr>
        <p:spPr bwMode="auto">
          <a:xfrm>
            <a:off x="3450083" y="3677517"/>
            <a:ext cx="437619" cy="138499"/>
          </a:xfrm>
          <a:prstGeom prst="rect">
            <a:avLst/>
          </a:prstGeom>
          <a:noFill/>
          <a:ln w="9525">
            <a:noFill/>
            <a:miter lim="800000"/>
            <a:headEnd/>
            <a:tailEnd/>
          </a:ln>
        </p:spPr>
        <p:txBody>
          <a:bodyPr wrap="none" lIns="0" tIns="0" rIns="0" bIns="0" anchor="ctr"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27.4‰</a:t>
            </a:r>
            <a:r>
              <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endParaRPr kumimoji="1" lang="en-US" altLang="ja-JP"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cxnSp>
        <p:nvCxnSpPr>
          <p:cNvPr id="36" name="直線コネクタ 35"/>
          <p:cNvCxnSpPr/>
          <p:nvPr/>
        </p:nvCxnSpPr>
        <p:spPr>
          <a:xfrm flipV="1">
            <a:off x="3866910" y="3377122"/>
            <a:ext cx="0" cy="2124000"/>
          </a:xfrm>
          <a:prstGeom prst="line">
            <a:avLst/>
          </a:prstGeom>
          <a:ln w="22225">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44" name="直線矢印コネクタ 43"/>
          <p:cNvCxnSpPr/>
          <p:nvPr/>
        </p:nvCxnSpPr>
        <p:spPr>
          <a:xfrm>
            <a:off x="3851920" y="5537363"/>
            <a:ext cx="288032" cy="0"/>
          </a:xfrm>
          <a:prstGeom prst="straightConnector1">
            <a:avLst/>
          </a:prstGeom>
          <a:ln w="22225">
            <a:solidFill>
              <a:schemeClr val="tx1"/>
            </a:solidFill>
            <a:prstDash val="dash"/>
            <a:tailEnd type="triangle"/>
          </a:ln>
        </p:spPr>
        <p:style>
          <a:lnRef idx="1">
            <a:schemeClr val="accent1"/>
          </a:lnRef>
          <a:fillRef idx="0">
            <a:schemeClr val="accent1"/>
          </a:fillRef>
          <a:effectRef idx="0">
            <a:schemeClr val="accent1"/>
          </a:effectRef>
          <a:fontRef idx="minor">
            <a:schemeClr val="tx1"/>
          </a:fontRef>
        </p:style>
      </p:cxnSp>
      <p:sp>
        <p:nvSpPr>
          <p:cNvPr id="47" name="テキスト ボックス 46"/>
          <p:cNvSpPr txBox="1"/>
          <p:nvPr/>
        </p:nvSpPr>
        <p:spPr>
          <a:xfrm>
            <a:off x="3421106" y="5548396"/>
            <a:ext cx="864096"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前回以降</a:t>
            </a:r>
          </a:p>
        </p:txBody>
      </p:sp>
      <p:cxnSp>
        <p:nvCxnSpPr>
          <p:cNvPr id="48" name="直線コネクタ 47"/>
          <p:cNvCxnSpPr/>
          <p:nvPr/>
        </p:nvCxnSpPr>
        <p:spPr>
          <a:xfrm flipV="1">
            <a:off x="5866805" y="2750708"/>
            <a:ext cx="1513507" cy="696209"/>
          </a:xfrm>
          <a:prstGeom prst="line">
            <a:avLst/>
          </a:prstGeom>
        </p:spPr>
        <p:style>
          <a:lnRef idx="1">
            <a:schemeClr val="dk1"/>
          </a:lnRef>
          <a:fillRef idx="0">
            <a:schemeClr val="dk1"/>
          </a:fillRef>
          <a:effectRef idx="0">
            <a:schemeClr val="dk1"/>
          </a:effectRef>
          <a:fontRef idx="minor">
            <a:schemeClr val="tx1"/>
          </a:fontRef>
        </p:style>
      </p:cxnSp>
      <p:cxnSp>
        <p:nvCxnSpPr>
          <p:cNvPr id="49" name="直線コネクタ 48"/>
          <p:cNvCxnSpPr/>
          <p:nvPr/>
        </p:nvCxnSpPr>
        <p:spPr>
          <a:xfrm flipV="1">
            <a:off x="5866805" y="4219318"/>
            <a:ext cx="1939326" cy="231034"/>
          </a:xfrm>
          <a:prstGeom prst="line">
            <a:avLst/>
          </a:prstGeom>
        </p:spPr>
        <p:style>
          <a:lnRef idx="1">
            <a:schemeClr val="dk1"/>
          </a:lnRef>
          <a:fillRef idx="0">
            <a:schemeClr val="dk1"/>
          </a:fillRef>
          <a:effectRef idx="0">
            <a:schemeClr val="dk1"/>
          </a:effectRef>
          <a:fontRef idx="minor">
            <a:schemeClr val="tx1"/>
          </a:fontRef>
        </p:style>
      </p:cxnSp>
      <p:cxnSp>
        <p:nvCxnSpPr>
          <p:cNvPr id="50" name="直線コネクタ 49"/>
          <p:cNvCxnSpPr/>
          <p:nvPr/>
        </p:nvCxnSpPr>
        <p:spPr>
          <a:xfrm flipV="1">
            <a:off x="5866805" y="4359079"/>
            <a:ext cx="1979719" cy="91274"/>
          </a:xfrm>
          <a:prstGeom prst="line">
            <a:avLst/>
          </a:prstGeom>
        </p:spPr>
        <p:style>
          <a:lnRef idx="1">
            <a:schemeClr val="dk1"/>
          </a:lnRef>
          <a:fillRef idx="0">
            <a:schemeClr val="dk1"/>
          </a:fillRef>
          <a:effectRef idx="0">
            <a:schemeClr val="dk1"/>
          </a:effectRef>
          <a:fontRef idx="minor">
            <a:schemeClr val="tx1"/>
          </a:fontRef>
        </p:style>
      </p:cxnSp>
      <p:cxnSp>
        <p:nvCxnSpPr>
          <p:cNvPr id="51" name="直線コネクタ 50"/>
          <p:cNvCxnSpPr/>
          <p:nvPr/>
        </p:nvCxnSpPr>
        <p:spPr>
          <a:xfrm>
            <a:off x="5866805" y="5179030"/>
            <a:ext cx="1729531" cy="711182"/>
          </a:xfrm>
          <a:prstGeom prst="line">
            <a:avLst/>
          </a:prstGeom>
        </p:spPr>
        <p:style>
          <a:lnRef idx="1">
            <a:schemeClr val="dk1"/>
          </a:lnRef>
          <a:fillRef idx="0">
            <a:schemeClr val="dk1"/>
          </a:fillRef>
          <a:effectRef idx="0">
            <a:schemeClr val="dk1"/>
          </a:effectRef>
          <a:fontRef idx="minor">
            <a:schemeClr val="tx1"/>
          </a:fontRef>
        </p:style>
      </p:cxnSp>
      <p:sp>
        <p:nvSpPr>
          <p:cNvPr id="53" name="テキスト ボックス 8"/>
          <p:cNvSpPr txBox="1">
            <a:spLocks noChangeArrowheads="1"/>
          </p:cNvSpPr>
          <p:nvPr/>
        </p:nvSpPr>
        <p:spPr bwMode="auto">
          <a:xfrm>
            <a:off x="4283968" y="3429000"/>
            <a:ext cx="437619" cy="138499"/>
          </a:xfrm>
          <a:prstGeom prst="rect">
            <a:avLst/>
          </a:prstGeom>
          <a:noFill/>
          <a:ln w="9525">
            <a:noFill/>
            <a:miter lim="800000"/>
            <a:headEnd/>
            <a:tailEnd/>
          </a:ln>
        </p:spPr>
        <p:txBody>
          <a:bodyPr wrap="none" lIns="0" tIns="0" rIns="0" bIns="0" anchor="ctr" anchorCtr="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30.7‰</a:t>
            </a:r>
            <a:r>
              <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endParaRPr kumimoji="1" lang="en-US" altLang="ja-JP"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54" name="テキスト ボックス 8"/>
          <p:cNvSpPr txBox="1">
            <a:spLocks noChangeArrowheads="1"/>
          </p:cNvSpPr>
          <p:nvPr/>
        </p:nvSpPr>
        <p:spPr bwMode="auto">
          <a:xfrm>
            <a:off x="4738596" y="3356992"/>
            <a:ext cx="437619" cy="138499"/>
          </a:xfrm>
          <a:prstGeom prst="rect">
            <a:avLst/>
          </a:prstGeom>
          <a:noFill/>
          <a:ln w="9525">
            <a:noFill/>
            <a:miter lim="800000"/>
            <a:headEnd/>
            <a:tailEnd/>
          </a:ln>
        </p:spPr>
        <p:txBody>
          <a:bodyPr wrap="none" lIns="0" tIns="0" rIns="0" bIns="0" anchor="ctr" anchorCtr="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32.9‰</a:t>
            </a:r>
            <a:r>
              <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endParaRPr kumimoji="1" lang="en-US" altLang="ja-JP"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55" name="テキスト ボックス 8"/>
          <p:cNvSpPr txBox="1">
            <a:spLocks noChangeArrowheads="1"/>
          </p:cNvSpPr>
          <p:nvPr/>
        </p:nvSpPr>
        <p:spPr bwMode="auto">
          <a:xfrm>
            <a:off x="5159135" y="3429000"/>
            <a:ext cx="437619" cy="138499"/>
          </a:xfrm>
          <a:prstGeom prst="rect">
            <a:avLst/>
          </a:prstGeom>
          <a:noFill/>
          <a:ln w="9525">
            <a:noFill/>
            <a:miter lim="800000"/>
            <a:headEnd/>
            <a:tailEnd/>
          </a:ln>
        </p:spPr>
        <p:txBody>
          <a:bodyPr wrap="none" lIns="0" tIns="0" rIns="0" bIns="0" anchor="ctr" anchorCtr="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30.4‰</a:t>
            </a:r>
            <a:r>
              <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endParaRPr kumimoji="1" lang="en-US" altLang="ja-JP"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56" name="テキスト ボックス 8"/>
          <p:cNvSpPr txBox="1">
            <a:spLocks noChangeArrowheads="1"/>
          </p:cNvSpPr>
          <p:nvPr/>
        </p:nvSpPr>
        <p:spPr bwMode="auto">
          <a:xfrm>
            <a:off x="5549565" y="3255452"/>
            <a:ext cx="437619" cy="138499"/>
          </a:xfrm>
          <a:prstGeom prst="rect">
            <a:avLst/>
          </a:prstGeom>
          <a:noFill/>
          <a:ln w="9525">
            <a:noFill/>
            <a:miter lim="800000"/>
            <a:headEnd/>
            <a:tailEnd/>
          </a:ln>
        </p:spPr>
        <p:txBody>
          <a:bodyPr wrap="none" lIns="0" tIns="0" rIns="0" bIns="0" anchor="ctr" anchorCtr="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34.2‰</a:t>
            </a:r>
            <a:r>
              <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endParaRPr kumimoji="1" lang="en-US" altLang="ja-JP"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59" name="正方形/長方形 58"/>
          <p:cNvSpPr/>
          <p:nvPr/>
        </p:nvSpPr>
        <p:spPr>
          <a:xfrm>
            <a:off x="7479489" y="6021288"/>
            <a:ext cx="734071" cy="17687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nchorCtr="0">
            <a:noAutofit/>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2022</a:t>
            </a: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予算額</a:t>
            </a:r>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182</a:t>
            </a:fld>
            <a:endParaRPr lang="ja-JP" altLang="en-US"/>
          </a:p>
        </p:txBody>
      </p:sp>
    </p:spTree>
    <p:extLst>
      <p:ext uri="{BB962C8B-B14F-4D97-AF65-F5344CB8AC3E}">
        <p14:creationId xmlns:p14="http://schemas.microsoft.com/office/powerpoint/2010/main" val="1251639636"/>
      </p:ext>
    </p:extLst>
  </p:cSld>
  <p:clrMapOvr>
    <a:masterClrMapping/>
  </p:clrMapOvr>
</p:sld>
</file>

<file path=ppt/slides/slide1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 name="図 16"/>
          <p:cNvPicPr>
            <a:picLocks noChangeAspect="1"/>
          </p:cNvPicPr>
          <p:nvPr/>
        </p:nvPicPr>
        <p:blipFill>
          <a:blip r:embed="rId3"/>
          <a:stretch>
            <a:fillRect/>
          </a:stretch>
        </p:blipFill>
        <p:spPr>
          <a:xfrm>
            <a:off x="7375253" y="3212976"/>
            <a:ext cx="1032221" cy="3123851"/>
          </a:xfrm>
          <a:prstGeom prst="rect">
            <a:avLst/>
          </a:prstGeom>
        </p:spPr>
      </p:pic>
      <p:pic>
        <p:nvPicPr>
          <p:cNvPr id="3" name="図 2"/>
          <p:cNvPicPr>
            <a:picLocks noChangeAspect="1"/>
          </p:cNvPicPr>
          <p:nvPr/>
        </p:nvPicPr>
        <p:blipFill>
          <a:blip r:embed="rId4"/>
          <a:stretch>
            <a:fillRect/>
          </a:stretch>
        </p:blipFill>
        <p:spPr>
          <a:xfrm>
            <a:off x="396390" y="2499649"/>
            <a:ext cx="8571719" cy="3993226"/>
          </a:xfrm>
          <a:prstGeom prst="rect">
            <a:avLst/>
          </a:prstGeom>
        </p:spPr>
      </p:pic>
      <p:pic>
        <p:nvPicPr>
          <p:cNvPr id="15" name="図 14"/>
          <p:cNvPicPr>
            <a:picLocks noChangeAspect="1"/>
          </p:cNvPicPr>
          <p:nvPr/>
        </p:nvPicPr>
        <p:blipFill>
          <a:blip r:embed="rId3"/>
          <a:stretch>
            <a:fillRect/>
          </a:stretch>
        </p:blipFill>
        <p:spPr>
          <a:xfrm>
            <a:off x="392978" y="965935"/>
            <a:ext cx="8499502" cy="1166922"/>
          </a:xfrm>
          <a:prstGeom prst="rect">
            <a:avLst/>
          </a:prstGeom>
        </p:spPr>
      </p:pic>
      <p:sp>
        <p:nvSpPr>
          <p:cNvPr id="14" name="正方形/長方形 13"/>
          <p:cNvSpPr/>
          <p:nvPr/>
        </p:nvSpPr>
        <p:spPr>
          <a:xfrm>
            <a:off x="393156" y="671512"/>
            <a:ext cx="8499324" cy="1631216"/>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市債残高は</a:t>
            </a:r>
            <a:r>
              <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2005</a:t>
            </a: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年度までは増加の一途を辿っていたが、</a:t>
            </a:r>
            <a:r>
              <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2005</a:t>
            </a: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年度以降は減少基調。</a:t>
            </a:r>
            <a:endPar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なお、</a:t>
            </a:r>
            <a:r>
              <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2015</a:t>
            </a: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年度末の市街地再開発事業会計及び土地先行取得事業会計の廃止に伴い、</a:t>
            </a:r>
            <a:r>
              <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2016</a:t>
            </a: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年度に当該会計の市債残高が一般会計へ移行し、</a:t>
            </a:r>
            <a:r>
              <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2017</a:t>
            </a: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年度の自動車運送事業会計及び高速鉄道事業会計の廃止に伴い、</a:t>
            </a:r>
            <a:r>
              <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2017</a:t>
            </a: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年度に当該会計の市債残高が一般会計へ移行している。</a:t>
            </a:r>
            <a:endPar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また、近年、臨時財政対策債の多額の発行があるものの、市債の新規発行額については極力抑制している。</a:t>
            </a:r>
          </a:p>
        </p:txBody>
      </p:sp>
      <p:sp>
        <p:nvSpPr>
          <p:cNvPr id="12" name="正方形/長方形 11"/>
          <p:cNvSpPr/>
          <p:nvPr/>
        </p:nvSpPr>
        <p:spPr>
          <a:xfrm>
            <a:off x="251520" y="260648"/>
            <a:ext cx="4392488" cy="369332"/>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srgbClr val="000000"/>
                </a:solidFill>
                <a:effectLst/>
                <a:uLnTx/>
                <a:uFillTx/>
                <a:latin typeface="Calibri"/>
                <a:ea typeface="ＭＳ Ｐゴシック" panose="020B0600070205080204" pitchFamily="50" charset="-128"/>
                <a:cs typeface="+mn-cs"/>
              </a:rPr>
              <a:t>④　市債発行の抑制　（１／２）</a:t>
            </a:r>
          </a:p>
        </p:txBody>
      </p:sp>
      <p:cxnSp>
        <p:nvCxnSpPr>
          <p:cNvPr id="13" name="直線コネクタ 12"/>
          <p:cNvCxnSpPr/>
          <p:nvPr/>
        </p:nvCxnSpPr>
        <p:spPr>
          <a:xfrm>
            <a:off x="179512" y="692696"/>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0" name="テキスト ボックス 9"/>
          <p:cNvSpPr txBox="1"/>
          <p:nvPr/>
        </p:nvSpPr>
        <p:spPr>
          <a:xfrm>
            <a:off x="0" y="0"/>
            <a:ext cx="3491880" cy="2616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zh-TW" sz="11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Ⅲ</a:t>
            </a:r>
            <a:r>
              <a:rPr kumimoji="1" lang="zh-TW" altLang="en-US" sz="11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行財政改革</a:t>
            </a:r>
            <a:r>
              <a:rPr kumimoji="1" lang="en-US" altLang="ja-JP" sz="11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財政</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・財政再建</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183</a:t>
            </a:fld>
            <a:endParaRPr lang="ja-JP" altLang="en-US"/>
          </a:p>
        </p:txBody>
      </p:sp>
    </p:spTree>
    <p:extLst>
      <p:ext uri="{BB962C8B-B14F-4D97-AF65-F5344CB8AC3E}">
        <p14:creationId xmlns:p14="http://schemas.microsoft.com/office/powerpoint/2010/main" val="3194449026"/>
      </p:ext>
    </p:extLst>
  </p:cSld>
  <p:clrMapOvr>
    <a:masterClrMapping/>
  </p:clrMapOvr>
</p:sld>
</file>

<file path=ppt/slides/slide1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 name="図 19"/>
          <p:cNvPicPr>
            <a:picLocks noChangeAspect="1"/>
          </p:cNvPicPr>
          <p:nvPr/>
        </p:nvPicPr>
        <p:blipFill>
          <a:blip r:embed="rId3"/>
          <a:stretch>
            <a:fillRect/>
          </a:stretch>
        </p:blipFill>
        <p:spPr>
          <a:xfrm>
            <a:off x="3091052" y="4275409"/>
            <a:ext cx="871348" cy="2177927"/>
          </a:xfrm>
          <a:prstGeom prst="rect">
            <a:avLst/>
          </a:prstGeom>
        </p:spPr>
      </p:pic>
      <p:pic>
        <p:nvPicPr>
          <p:cNvPr id="23" name="図 22"/>
          <p:cNvPicPr>
            <a:picLocks noChangeAspect="1"/>
          </p:cNvPicPr>
          <p:nvPr/>
        </p:nvPicPr>
        <p:blipFill>
          <a:blip r:embed="rId3"/>
          <a:stretch>
            <a:fillRect/>
          </a:stretch>
        </p:blipFill>
        <p:spPr>
          <a:xfrm>
            <a:off x="7596336" y="3789039"/>
            <a:ext cx="1008112" cy="2681809"/>
          </a:xfrm>
          <a:prstGeom prst="rect">
            <a:avLst/>
          </a:prstGeom>
        </p:spPr>
      </p:pic>
      <p:pic>
        <p:nvPicPr>
          <p:cNvPr id="3" name="図 2"/>
          <p:cNvPicPr>
            <a:picLocks noChangeAspect="1"/>
          </p:cNvPicPr>
          <p:nvPr/>
        </p:nvPicPr>
        <p:blipFill>
          <a:blip r:embed="rId4"/>
          <a:stretch>
            <a:fillRect/>
          </a:stretch>
        </p:blipFill>
        <p:spPr>
          <a:xfrm>
            <a:off x="71493" y="2348880"/>
            <a:ext cx="9541067" cy="4413887"/>
          </a:xfrm>
          <a:prstGeom prst="rect">
            <a:avLst/>
          </a:prstGeom>
        </p:spPr>
      </p:pic>
      <p:sp>
        <p:nvSpPr>
          <p:cNvPr id="16" name="正方形/長方形 15"/>
          <p:cNvSpPr/>
          <p:nvPr/>
        </p:nvSpPr>
        <p:spPr>
          <a:xfrm>
            <a:off x="385947" y="910461"/>
            <a:ext cx="4618101" cy="308484"/>
          </a:xfrm>
          <a:prstGeom prst="rect">
            <a:avLst/>
          </a:prstGeom>
          <a:solidFill>
            <a:srgbClr val="66FFFF">
              <a:alpha val="50000"/>
            </a:srgbClr>
          </a:solidFill>
          <a:ln>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dirty="0">
              <a:ln>
                <a:noFill/>
              </a:ln>
              <a:solidFill>
                <a:srgbClr val="FF0000"/>
              </a:solidFill>
              <a:effectLst/>
              <a:uLnTx/>
              <a:uFillTx/>
              <a:latin typeface="Calibri"/>
              <a:ea typeface="ＭＳ Ｐゴシック" panose="020B0600070205080204" pitchFamily="50" charset="-128"/>
              <a:cs typeface="+mn-cs"/>
            </a:endParaRPr>
          </a:p>
        </p:txBody>
      </p:sp>
      <p:sp>
        <p:nvSpPr>
          <p:cNvPr id="19" name="正方形/長方形 18"/>
          <p:cNvSpPr/>
          <p:nvPr/>
        </p:nvSpPr>
        <p:spPr>
          <a:xfrm>
            <a:off x="251520" y="910461"/>
            <a:ext cx="8712968" cy="646331"/>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srgbClr val="000000"/>
                </a:solidFill>
                <a:effectLst/>
                <a:uLnTx/>
                <a:uFillTx/>
                <a:latin typeface="Calibri"/>
                <a:ea typeface="ＭＳ Ｐゴシック" panose="020B0600070205080204" pitchFamily="50" charset="-128"/>
                <a:cs typeface="+mn-cs"/>
              </a:rPr>
              <a:t>　</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市債発行の抑制に伴う市債残高の減少により、実質公債費比率、将来負担比率ともに改善してきた。</a:t>
            </a:r>
          </a:p>
        </p:txBody>
      </p:sp>
      <p:sp>
        <p:nvSpPr>
          <p:cNvPr id="17" name="正方形/長方形 16"/>
          <p:cNvSpPr/>
          <p:nvPr/>
        </p:nvSpPr>
        <p:spPr>
          <a:xfrm>
            <a:off x="251520" y="260648"/>
            <a:ext cx="4392488" cy="369332"/>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srgbClr val="000000"/>
                </a:solidFill>
                <a:effectLst/>
                <a:uLnTx/>
                <a:uFillTx/>
                <a:latin typeface="Calibri"/>
                <a:ea typeface="ＭＳ Ｐゴシック" panose="020B0600070205080204" pitchFamily="50" charset="-128"/>
                <a:cs typeface="+mn-cs"/>
              </a:rPr>
              <a:t>④　市債発行の抑制　（２／２）</a:t>
            </a:r>
          </a:p>
        </p:txBody>
      </p:sp>
      <p:cxnSp>
        <p:nvCxnSpPr>
          <p:cNvPr id="18" name="直線コネクタ 17"/>
          <p:cNvCxnSpPr/>
          <p:nvPr/>
        </p:nvCxnSpPr>
        <p:spPr>
          <a:xfrm>
            <a:off x="179512" y="692696"/>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2" name="テキスト ボックス 11"/>
          <p:cNvSpPr txBox="1"/>
          <p:nvPr/>
        </p:nvSpPr>
        <p:spPr>
          <a:xfrm>
            <a:off x="0" y="0"/>
            <a:ext cx="3491880" cy="2616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zh-TW" sz="11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Ⅲ</a:t>
            </a:r>
            <a:r>
              <a:rPr kumimoji="1" lang="zh-TW" altLang="en-US" sz="11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行財政改革</a:t>
            </a:r>
            <a:r>
              <a:rPr kumimoji="1" lang="en-US" altLang="ja-JP" sz="11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財政</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・財政再建</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184</a:t>
            </a:fld>
            <a:endParaRPr lang="ja-JP" altLang="en-US"/>
          </a:p>
        </p:txBody>
      </p:sp>
    </p:spTree>
    <p:extLst>
      <p:ext uri="{BB962C8B-B14F-4D97-AF65-F5344CB8AC3E}">
        <p14:creationId xmlns:p14="http://schemas.microsoft.com/office/powerpoint/2010/main" val="2323857450"/>
      </p:ext>
    </p:extLst>
  </p:cSld>
  <p:clrMapOvr>
    <a:masterClrMapping/>
  </p:clrMapOvr>
</p:sld>
</file>

<file path=ppt/slides/slide1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直線コネクタ 13"/>
          <p:cNvCxnSpPr/>
          <p:nvPr/>
        </p:nvCxnSpPr>
        <p:spPr>
          <a:xfrm>
            <a:off x="179512" y="692696"/>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7" name="正方形/長方形 16"/>
          <p:cNvSpPr/>
          <p:nvPr/>
        </p:nvSpPr>
        <p:spPr>
          <a:xfrm>
            <a:off x="318010" y="709746"/>
            <a:ext cx="8574470" cy="1169551"/>
          </a:xfrm>
          <a:prstGeom prst="rect">
            <a:avLst/>
          </a:prstGeom>
          <a:solidFill>
            <a:srgbClr val="66FFFF">
              <a:alpha val="50000"/>
            </a:srgbClr>
          </a:solidFill>
          <a:ln>
            <a:noFill/>
          </a:ln>
        </p:spPr>
        <p:txBody>
          <a:bodyPr wrap="square">
            <a:spAutoFit/>
          </a:bodyPr>
          <a:lstStyle/>
          <a:p>
            <a:pPr marL="0" marR="0" lvl="0" indent="0" algn="l" defTabSz="914400" rtl="0" eaLnBrk="1" fontAlgn="auto" latinLnBrk="0" hangingPunct="1">
              <a:lnSpc>
                <a:spcPts val="28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経常収支比率は生活保護費などの扶助費や市債の償還のための公債費といった経常的経費の増大により高い水準で推移してきたが、市税等経常的一般財源の堅調な推移に加え、市政改革の取組等により職員数の削減や市債残高の減少が進んだことから、近年は改善傾向にある。</a:t>
            </a:r>
          </a:p>
        </p:txBody>
      </p:sp>
      <p:sp>
        <p:nvSpPr>
          <p:cNvPr id="7" name="正方形/長方形 6"/>
          <p:cNvSpPr/>
          <p:nvPr/>
        </p:nvSpPr>
        <p:spPr>
          <a:xfrm>
            <a:off x="251520" y="260648"/>
            <a:ext cx="4392488" cy="369332"/>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srgbClr val="000000"/>
                </a:solidFill>
                <a:effectLst/>
                <a:uLnTx/>
                <a:uFillTx/>
                <a:latin typeface="Calibri"/>
                <a:ea typeface="ＭＳ Ｐゴシック" panose="020B0600070205080204" pitchFamily="50" charset="-128"/>
                <a:cs typeface="+mn-cs"/>
              </a:rPr>
              <a:t>⑤　財政の硬直性の改善</a:t>
            </a:r>
          </a:p>
        </p:txBody>
      </p:sp>
      <p:sp>
        <p:nvSpPr>
          <p:cNvPr id="10" name="テキスト ボックス 9"/>
          <p:cNvSpPr txBox="1"/>
          <p:nvPr/>
        </p:nvSpPr>
        <p:spPr>
          <a:xfrm>
            <a:off x="0" y="0"/>
            <a:ext cx="3491880" cy="2616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zh-TW" sz="11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Ⅲ</a:t>
            </a:r>
            <a:r>
              <a:rPr kumimoji="1" lang="zh-TW" altLang="en-US" sz="11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行財政改革</a:t>
            </a:r>
            <a:r>
              <a:rPr kumimoji="1" lang="en-US" altLang="ja-JP" sz="11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財政</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・財政再建</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185</a:t>
            </a:fld>
            <a:endParaRPr lang="ja-JP" altLang="en-US"/>
          </a:p>
        </p:txBody>
      </p:sp>
      <p:pic>
        <p:nvPicPr>
          <p:cNvPr id="3" name="図 2"/>
          <p:cNvPicPr>
            <a:picLocks noChangeAspect="1"/>
          </p:cNvPicPr>
          <p:nvPr/>
        </p:nvPicPr>
        <p:blipFill>
          <a:blip r:embed="rId3"/>
          <a:stretch>
            <a:fillRect/>
          </a:stretch>
        </p:blipFill>
        <p:spPr>
          <a:xfrm>
            <a:off x="179512" y="2045891"/>
            <a:ext cx="8742422" cy="4767485"/>
          </a:xfrm>
          <a:prstGeom prst="rect">
            <a:avLst/>
          </a:prstGeom>
        </p:spPr>
      </p:pic>
    </p:spTree>
    <p:extLst>
      <p:ext uri="{BB962C8B-B14F-4D97-AF65-F5344CB8AC3E}">
        <p14:creationId xmlns:p14="http://schemas.microsoft.com/office/powerpoint/2010/main" val="1255988170"/>
      </p:ext>
    </p:extLst>
  </p:cSld>
  <p:clrMapOvr>
    <a:masterClrMapping/>
  </p:clrMapOvr>
</p:sld>
</file>

<file path=ppt/slides/slide1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 name="角丸四角形 35"/>
          <p:cNvSpPr/>
          <p:nvPr/>
        </p:nvSpPr>
        <p:spPr>
          <a:xfrm>
            <a:off x="2003836" y="1307698"/>
            <a:ext cx="6725858" cy="5533387"/>
          </a:xfrm>
          <a:prstGeom prst="roundRect">
            <a:avLst>
              <a:gd name="adj" fmla="val 6899"/>
            </a:avLst>
          </a:prstGeom>
          <a:noFill/>
          <a:ln>
            <a:solidFill>
              <a:schemeClr val="accent1">
                <a:shade val="50000"/>
              </a:schemeClr>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67" name="正方形/長方形 66"/>
          <p:cNvSpPr/>
          <p:nvPr/>
        </p:nvSpPr>
        <p:spPr>
          <a:xfrm>
            <a:off x="251520" y="616043"/>
            <a:ext cx="8496944" cy="1054135"/>
          </a:xfrm>
          <a:prstGeom prst="rect">
            <a:avLst/>
          </a:prstGeom>
        </p:spPr>
        <p:txBody>
          <a:bodyPr wrap="square">
            <a:spAutoFit/>
          </a:bodyPr>
          <a:lstStyle/>
          <a:p>
            <a:pPr marL="0" marR="0" lvl="0" indent="0" algn="l" defTabSz="914400" rtl="0" eaLnBrk="1" fontAlgn="auto" latinLnBrk="0" hangingPunct="1">
              <a:lnSpc>
                <a:spcPts val="1500"/>
              </a:lnSpc>
              <a:spcBef>
                <a:spcPts val="0"/>
              </a:spcBef>
              <a:spcAft>
                <a:spcPts val="0"/>
              </a:spcAft>
              <a:buClrTx/>
              <a:buSzTx/>
              <a:buFontTx/>
              <a:buNone/>
              <a:tabLst/>
              <a:defRPr/>
            </a:pPr>
            <a:r>
              <a:rPr kumimoji="1" lang="ja-JP" altLang="en-US" sz="1500" b="0"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rPr>
              <a:t>　 改革を推進するため、局横断的なプロジェクトチームを設置。　（</a:t>
            </a:r>
            <a:r>
              <a:rPr kumimoji="1" lang="en-US" altLang="ja-JP" sz="15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2011</a:t>
            </a:r>
            <a:r>
              <a:rPr kumimoji="1" lang="ja-JP" altLang="en-US" sz="15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a:t>
            </a:r>
            <a:r>
              <a:rPr kumimoji="1" lang="en-US" altLang="ja-JP" sz="15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12</a:t>
            </a:r>
            <a:r>
              <a:rPr kumimoji="1" lang="ja-JP" altLang="en-US" sz="15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a:t>
            </a:r>
            <a:endParaRPr kumimoji="1" lang="en-US" altLang="ja-JP" sz="15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ts val="1500"/>
              </a:lnSpc>
              <a:spcBef>
                <a:spcPts val="0"/>
              </a:spcBef>
              <a:spcAft>
                <a:spcPts val="0"/>
              </a:spcAft>
              <a:buClrTx/>
              <a:buSzTx/>
              <a:buFontTx/>
              <a:buNone/>
              <a:tabLst/>
              <a:defRPr/>
            </a:pPr>
            <a:r>
              <a:rPr kumimoji="1" lang="ja-JP" altLang="en-US" sz="1500" b="0"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rPr>
              <a:t>　 </a:t>
            </a:r>
            <a:r>
              <a:rPr kumimoji="1" lang="ja-JP" altLang="en-US" sz="1500" b="0"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サブリーダー、プロジェクトメンバーについて充実化。（～</a:t>
            </a:r>
            <a:r>
              <a:rPr kumimoji="1" lang="en-US" altLang="ja-JP" sz="1500" b="0"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2018</a:t>
            </a:r>
            <a:r>
              <a:rPr kumimoji="1" lang="ja-JP" altLang="en-US" sz="1500" b="0"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年</a:t>
            </a:r>
            <a:r>
              <a:rPr kumimoji="1" lang="en-US" altLang="ja-JP" sz="1500" b="0"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3</a:t>
            </a:r>
            <a:r>
              <a:rPr kumimoji="1" lang="ja-JP" altLang="en-US" sz="1500" b="0"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月）</a:t>
            </a:r>
            <a:endParaRPr kumimoji="1" lang="en-US" altLang="ja-JP" sz="1500" b="0"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endParaRPr>
          </a:p>
          <a:p>
            <a:pPr marL="0" marR="0" lvl="0" indent="0" algn="l" defTabSz="914400" rtl="0" eaLnBrk="1" fontAlgn="auto" latinLnBrk="0" hangingPunct="1">
              <a:lnSpc>
                <a:spcPts val="1500"/>
              </a:lnSpc>
              <a:spcBef>
                <a:spcPts val="0"/>
              </a:spcBef>
              <a:spcAft>
                <a:spcPts val="0"/>
              </a:spcAft>
              <a:buClrTx/>
              <a:buSzTx/>
              <a:buFontTx/>
              <a:buNone/>
              <a:tabLst/>
              <a:defRPr/>
            </a:pPr>
            <a:r>
              <a:rPr kumimoji="1" lang="ja-JP" altLang="en-US" sz="1500" b="0"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　関係所属も含めた多角的・横断的な観点から点検・評価が必要な取組のみにプロジェクトチームを再構築。（</a:t>
            </a:r>
            <a:r>
              <a:rPr kumimoji="1" lang="en-US" altLang="ja-JP" sz="15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2020</a:t>
            </a:r>
            <a:r>
              <a:rPr kumimoji="1" lang="ja-JP" altLang="en-US" sz="15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a:t>
            </a:r>
            <a:r>
              <a:rPr kumimoji="1" lang="en-US" altLang="ja-JP" sz="15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4</a:t>
            </a:r>
            <a:r>
              <a:rPr kumimoji="1" lang="ja-JP" altLang="en-US" sz="15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a:t>
            </a:r>
            <a:endParaRPr kumimoji="1" lang="en-US" altLang="ja-JP" sz="15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ts val="1500"/>
              </a:lnSpc>
              <a:spcBef>
                <a:spcPts val="0"/>
              </a:spcBef>
              <a:spcAft>
                <a:spcPts val="0"/>
              </a:spcAft>
              <a:buClrTx/>
              <a:buSzTx/>
              <a:buFontTx/>
              <a:buNone/>
              <a:tabLst/>
              <a:defRPr/>
            </a:pPr>
            <a:endParaRPr kumimoji="1" lang="en-US" altLang="ja-JP" sz="1500" b="0"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endParaRPr>
          </a:p>
        </p:txBody>
      </p:sp>
      <p:sp>
        <p:nvSpPr>
          <p:cNvPr id="21" name="正方形/長方形 20"/>
          <p:cNvSpPr/>
          <p:nvPr/>
        </p:nvSpPr>
        <p:spPr>
          <a:xfrm>
            <a:off x="251520" y="260648"/>
            <a:ext cx="4392488" cy="369332"/>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rPr>
              <a:t>⑥　局横断的な改革推進体制の構築</a:t>
            </a:r>
          </a:p>
        </p:txBody>
      </p:sp>
      <p:cxnSp>
        <p:nvCxnSpPr>
          <p:cNvPr id="24" name="直線コネクタ 23"/>
          <p:cNvCxnSpPr/>
          <p:nvPr/>
        </p:nvCxnSpPr>
        <p:spPr>
          <a:xfrm>
            <a:off x="153023" y="617826"/>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7" name="テキスト ボックス 36"/>
          <p:cNvSpPr txBox="1"/>
          <p:nvPr/>
        </p:nvSpPr>
        <p:spPr>
          <a:xfrm>
            <a:off x="0" y="0"/>
            <a:ext cx="3491880" cy="2616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zh-TW" sz="11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Ⅲ</a:t>
            </a:r>
            <a:r>
              <a:rPr kumimoji="1" lang="zh-TW" altLang="en-US" sz="11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行財政改革</a:t>
            </a:r>
            <a:r>
              <a:rPr kumimoji="1" lang="en-US" altLang="ja-JP" sz="11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財政</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・財政再建</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grpSp>
        <p:nvGrpSpPr>
          <p:cNvPr id="3" name="グループ化 2"/>
          <p:cNvGrpSpPr/>
          <p:nvPr/>
        </p:nvGrpSpPr>
        <p:grpSpPr>
          <a:xfrm>
            <a:off x="398271" y="1276724"/>
            <a:ext cx="8165617" cy="5564361"/>
            <a:chOff x="467544" y="1124910"/>
            <a:chExt cx="8165617" cy="5564361"/>
          </a:xfrm>
        </p:grpSpPr>
        <p:sp>
          <p:nvSpPr>
            <p:cNvPr id="19" name="テキスト ボックス 18"/>
            <p:cNvSpPr txBox="1"/>
            <p:nvPr/>
          </p:nvSpPr>
          <p:spPr>
            <a:xfrm>
              <a:off x="4752528" y="1315093"/>
              <a:ext cx="2123728" cy="2616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プロジェクトメンバー</a:t>
              </a:r>
              <a:endPar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grpSp>
          <p:nvGrpSpPr>
            <p:cNvPr id="2" name="グループ化 1"/>
            <p:cNvGrpSpPr/>
            <p:nvPr/>
          </p:nvGrpSpPr>
          <p:grpSpPr>
            <a:xfrm>
              <a:off x="467544" y="1124910"/>
              <a:ext cx="6480720" cy="4936751"/>
              <a:chOff x="467544" y="1124910"/>
              <a:chExt cx="6480720" cy="4936751"/>
            </a:xfrm>
          </p:grpSpPr>
          <p:sp>
            <p:nvSpPr>
              <p:cNvPr id="14" name="正方形/長方形 13"/>
              <p:cNvSpPr/>
              <p:nvPr/>
            </p:nvSpPr>
            <p:spPr>
              <a:xfrm>
                <a:off x="3923928" y="1124910"/>
                <a:ext cx="3024336" cy="307777"/>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改革プロジェクトチーム</a:t>
                </a:r>
                <a:endParaRPr kumimoji="1" lang="en-US" altLang="ja-JP" sz="14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17" name="テキスト ボックス 16"/>
              <p:cNvSpPr txBox="1"/>
              <p:nvPr/>
            </p:nvSpPr>
            <p:spPr>
              <a:xfrm>
                <a:off x="2420923" y="1698788"/>
                <a:ext cx="1296144"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リーダー</a:t>
                </a:r>
              </a:p>
            </p:txBody>
          </p:sp>
          <p:sp>
            <p:nvSpPr>
              <p:cNvPr id="18" name="テキスト ボックス 17"/>
              <p:cNvSpPr txBox="1"/>
              <p:nvPr/>
            </p:nvSpPr>
            <p:spPr>
              <a:xfrm>
                <a:off x="2448339" y="2311203"/>
                <a:ext cx="1296144"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サブリーダー</a:t>
                </a:r>
              </a:p>
            </p:txBody>
          </p:sp>
          <p:sp>
            <p:nvSpPr>
              <p:cNvPr id="53" name="正方形/長方形 52"/>
              <p:cNvSpPr/>
              <p:nvPr/>
            </p:nvSpPr>
            <p:spPr>
              <a:xfrm>
                <a:off x="2735598" y="3020299"/>
                <a:ext cx="1296144" cy="288032"/>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dist"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itchFamily="50" charset="-128"/>
                    <a:ea typeface="ＭＳ Ｐゴシック" pitchFamily="50" charset="-128"/>
                    <a:cs typeface="+mn-cs"/>
                  </a:rPr>
                  <a:t>総務局</a:t>
                </a:r>
                <a:r>
                  <a:rPr kumimoji="1" lang="zh-CN" altLang="en-US" sz="1400" b="0" i="0" u="none" strike="noStrike" kern="1200" cap="none" spc="0" normalizeH="0" baseline="0" noProof="0" dirty="0">
                    <a:ln>
                      <a:noFill/>
                    </a:ln>
                    <a:solidFill>
                      <a:prstClr val="black"/>
                    </a:solidFill>
                    <a:effectLst/>
                    <a:uLnTx/>
                    <a:uFillTx/>
                    <a:latin typeface="ＭＳ Ｐゴシック" pitchFamily="50" charset="-128"/>
                    <a:ea typeface="ＭＳ Ｐゴシック" pitchFamily="50" charset="-128"/>
                    <a:cs typeface="+mn-cs"/>
                  </a:rPr>
                  <a:t>長</a:t>
                </a:r>
              </a:p>
            </p:txBody>
          </p:sp>
          <p:sp>
            <p:nvSpPr>
              <p:cNvPr id="54" name="正方形/長方形 53"/>
              <p:cNvSpPr/>
              <p:nvPr/>
            </p:nvSpPr>
            <p:spPr>
              <a:xfrm>
                <a:off x="2736370" y="4065699"/>
                <a:ext cx="1296144" cy="288032"/>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dist"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政策企画室長</a:t>
                </a:r>
              </a:p>
            </p:txBody>
          </p:sp>
          <p:sp>
            <p:nvSpPr>
              <p:cNvPr id="56" name="正方形/長方形 55"/>
              <p:cNvSpPr/>
              <p:nvPr/>
            </p:nvSpPr>
            <p:spPr>
              <a:xfrm>
                <a:off x="2232315" y="1994753"/>
                <a:ext cx="1296144" cy="28803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市政改革室長</a:t>
                </a:r>
              </a:p>
            </p:txBody>
          </p:sp>
          <p:cxnSp>
            <p:nvCxnSpPr>
              <p:cNvPr id="57" name="直線コネクタ 56"/>
              <p:cNvCxnSpPr/>
              <p:nvPr/>
            </p:nvCxnSpPr>
            <p:spPr>
              <a:xfrm flipH="1">
                <a:off x="2444704" y="2263525"/>
                <a:ext cx="5414" cy="3421070"/>
              </a:xfrm>
              <a:prstGeom prst="line">
                <a:avLst/>
              </a:prstGeom>
              <a:ln w="19050">
                <a:solidFill>
                  <a:schemeClr val="accent1">
                    <a:lumMod val="75000"/>
                  </a:schemeClr>
                </a:solidFill>
              </a:ln>
            </p:spPr>
            <p:style>
              <a:lnRef idx="1">
                <a:schemeClr val="accent1"/>
              </a:lnRef>
              <a:fillRef idx="0">
                <a:schemeClr val="accent1"/>
              </a:fillRef>
              <a:effectRef idx="0">
                <a:schemeClr val="accent1"/>
              </a:effectRef>
              <a:fontRef idx="minor">
                <a:schemeClr val="tx1"/>
              </a:fontRef>
            </p:style>
          </p:cxnSp>
          <p:cxnSp>
            <p:nvCxnSpPr>
              <p:cNvPr id="58" name="直線コネクタ 57"/>
              <p:cNvCxnSpPr/>
              <p:nvPr/>
            </p:nvCxnSpPr>
            <p:spPr>
              <a:xfrm flipH="1">
                <a:off x="2446559" y="2742453"/>
                <a:ext cx="288032" cy="0"/>
              </a:xfrm>
              <a:prstGeom prst="line">
                <a:avLst/>
              </a:prstGeom>
              <a:ln w="19050">
                <a:solidFill>
                  <a:schemeClr val="accent1">
                    <a:lumMod val="75000"/>
                  </a:schemeClr>
                </a:solidFill>
              </a:ln>
            </p:spPr>
            <p:style>
              <a:lnRef idx="1">
                <a:schemeClr val="accent1"/>
              </a:lnRef>
              <a:fillRef idx="0">
                <a:schemeClr val="accent1"/>
              </a:fillRef>
              <a:effectRef idx="0">
                <a:schemeClr val="accent1"/>
              </a:effectRef>
              <a:fontRef idx="minor">
                <a:schemeClr val="tx1"/>
              </a:fontRef>
            </p:style>
          </p:cxnSp>
          <p:cxnSp>
            <p:nvCxnSpPr>
              <p:cNvPr id="59" name="直線コネクタ 58"/>
              <p:cNvCxnSpPr/>
              <p:nvPr/>
            </p:nvCxnSpPr>
            <p:spPr>
              <a:xfrm flipH="1">
                <a:off x="2444704" y="3192176"/>
                <a:ext cx="288032" cy="0"/>
              </a:xfrm>
              <a:prstGeom prst="line">
                <a:avLst/>
              </a:prstGeom>
              <a:ln w="19050">
                <a:solidFill>
                  <a:schemeClr val="accent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0" name="直線コネクタ 59"/>
              <p:cNvCxnSpPr/>
              <p:nvPr/>
            </p:nvCxnSpPr>
            <p:spPr>
              <a:xfrm flipH="1">
                <a:off x="2444704" y="3668371"/>
                <a:ext cx="288032" cy="0"/>
              </a:xfrm>
              <a:prstGeom prst="line">
                <a:avLst/>
              </a:prstGeom>
              <a:ln w="19050">
                <a:solidFill>
                  <a:schemeClr val="accent1">
                    <a:lumMod val="75000"/>
                  </a:schemeClr>
                </a:solidFill>
              </a:ln>
            </p:spPr>
            <p:style>
              <a:lnRef idx="1">
                <a:schemeClr val="accent1"/>
              </a:lnRef>
              <a:fillRef idx="0">
                <a:schemeClr val="accent1"/>
              </a:fillRef>
              <a:effectRef idx="0">
                <a:schemeClr val="accent1"/>
              </a:effectRef>
              <a:fontRef idx="minor">
                <a:schemeClr val="tx1"/>
              </a:fontRef>
            </p:style>
          </p:cxnSp>
          <p:sp>
            <p:nvSpPr>
              <p:cNvPr id="61" name="正方形/長方形 60"/>
              <p:cNvSpPr/>
              <p:nvPr/>
            </p:nvSpPr>
            <p:spPr>
              <a:xfrm>
                <a:off x="2734591" y="4559875"/>
                <a:ext cx="1296144" cy="288032"/>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dist"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財政局長</a:t>
                </a:r>
              </a:p>
            </p:txBody>
          </p:sp>
          <p:sp>
            <p:nvSpPr>
              <p:cNvPr id="62" name="正方形/長方形 61"/>
              <p:cNvSpPr/>
              <p:nvPr/>
            </p:nvSpPr>
            <p:spPr>
              <a:xfrm>
                <a:off x="2734591" y="4995062"/>
                <a:ext cx="1296144" cy="288032"/>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dist" defTabSz="914400" rtl="0" eaLnBrk="1" fontAlgn="auto" latinLnBrk="0" hangingPunct="1">
                  <a:lnSpc>
                    <a:spcPct val="100000"/>
                  </a:lnSpc>
                  <a:spcBef>
                    <a:spcPts val="0"/>
                  </a:spcBef>
                  <a:spcAft>
                    <a:spcPts val="0"/>
                  </a:spcAft>
                  <a:buClrTx/>
                  <a:buSzTx/>
                  <a:buFontTx/>
                  <a:buNone/>
                  <a:tabLst/>
                  <a:defRPr/>
                </a:pPr>
                <a:r>
                  <a:rPr kumimoji="1" lang="zh-TW" altLang="en-US" sz="1400" b="0" i="0" u="none" strike="noStrike" kern="1200" cap="none" spc="0" normalizeH="0" baseline="0" noProof="0" dirty="0">
                    <a:ln>
                      <a:noFill/>
                    </a:ln>
                    <a:solidFill>
                      <a:prstClr val="black"/>
                    </a:solidFill>
                    <a:effectLst/>
                    <a:uLnTx/>
                    <a:uFillTx/>
                    <a:latin typeface="ＭＳ Ｐゴシック" pitchFamily="50" charset="-128"/>
                    <a:ea typeface="ＭＳ Ｐゴシック" pitchFamily="50" charset="-128"/>
                    <a:cs typeface="+mn-cs"/>
                  </a:rPr>
                  <a:t>契約管財局長</a:t>
                </a:r>
              </a:p>
            </p:txBody>
          </p:sp>
          <p:cxnSp>
            <p:nvCxnSpPr>
              <p:cNvPr id="63" name="直線コネクタ 62"/>
              <p:cNvCxnSpPr/>
              <p:nvPr/>
            </p:nvCxnSpPr>
            <p:spPr>
              <a:xfrm flipH="1">
                <a:off x="2444704" y="4244435"/>
                <a:ext cx="288032" cy="0"/>
              </a:xfrm>
              <a:prstGeom prst="line">
                <a:avLst/>
              </a:prstGeom>
              <a:ln w="19050">
                <a:solidFill>
                  <a:schemeClr val="accent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4" name="直線コネクタ 63"/>
              <p:cNvCxnSpPr/>
              <p:nvPr/>
            </p:nvCxnSpPr>
            <p:spPr>
              <a:xfrm flipH="1">
                <a:off x="2435430" y="4676483"/>
                <a:ext cx="288032" cy="0"/>
              </a:xfrm>
              <a:prstGeom prst="line">
                <a:avLst/>
              </a:prstGeom>
              <a:ln w="19050">
                <a:solidFill>
                  <a:schemeClr val="accent1">
                    <a:lumMod val="75000"/>
                  </a:schemeClr>
                </a:solidFill>
              </a:ln>
            </p:spPr>
            <p:style>
              <a:lnRef idx="1">
                <a:schemeClr val="accent1"/>
              </a:lnRef>
              <a:fillRef idx="0">
                <a:schemeClr val="accent1"/>
              </a:fillRef>
              <a:effectRef idx="0">
                <a:schemeClr val="accent1"/>
              </a:effectRef>
              <a:fontRef idx="minor">
                <a:schemeClr val="tx1"/>
              </a:fontRef>
            </p:style>
          </p:cxnSp>
          <p:sp>
            <p:nvSpPr>
              <p:cNvPr id="38" name="正方形/長方形 37"/>
              <p:cNvSpPr/>
              <p:nvPr/>
            </p:nvSpPr>
            <p:spPr>
              <a:xfrm>
                <a:off x="467544" y="1300767"/>
                <a:ext cx="1296144" cy="256025"/>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市　　長</a:t>
                </a:r>
              </a:p>
            </p:txBody>
          </p:sp>
          <p:sp>
            <p:nvSpPr>
              <p:cNvPr id="39" name="正方形/長方形 38"/>
              <p:cNvSpPr/>
              <p:nvPr/>
            </p:nvSpPr>
            <p:spPr>
              <a:xfrm>
                <a:off x="899592" y="1655512"/>
                <a:ext cx="1077385" cy="217286"/>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副市長</a:t>
                </a:r>
              </a:p>
            </p:txBody>
          </p:sp>
          <p:cxnSp>
            <p:nvCxnSpPr>
              <p:cNvPr id="33" name="直線コネクタ 32"/>
              <p:cNvCxnSpPr/>
              <p:nvPr/>
            </p:nvCxnSpPr>
            <p:spPr>
              <a:xfrm flipH="1" flipV="1">
                <a:off x="645832" y="1767431"/>
                <a:ext cx="252028" cy="1"/>
              </a:xfrm>
              <a:prstGeom prst="line">
                <a:avLst/>
              </a:prstGeom>
              <a:ln w="19050">
                <a:solidFill>
                  <a:schemeClr val="accent1">
                    <a:lumMod val="75000"/>
                  </a:schemeClr>
                </a:solidFill>
              </a:ln>
            </p:spPr>
            <p:style>
              <a:lnRef idx="1">
                <a:schemeClr val="accent1"/>
              </a:lnRef>
              <a:fillRef idx="0">
                <a:schemeClr val="accent1"/>
              </a:fillRef>
              <a:effectRef idx="0">
                <a:schemeClr val="accent1"/>
              </a:effectRef>
              <a:fontRef idx="minor">
                <a:schemeClr val="tx1"/>
              </a:fontRef>
            </p:style>
          </p:cxnSp>
          <p:cxnSp>
            <p:nvCxnSpPr>
              <p:cNvPr id="34" name="直線コネクタ 33"/>
              <p:cNvCxnSpPr>
                <a:stCxn id="56" idx="1"/>
              </p:cNvCxnSpPr>
              <p:nvPr/>
            </p:nvCxnSpPr>
            <p:spPr>
              <a:xfrm flipH="1" flipV="1">
                <a:off x="1115616" y="2135332"/>
                <a:ext cx="1116699" cy="3436"/>
              </a:xfrm>
              <a:prstGeom prst="line">
                <a:avLst/>
              </a:prstGeom>
              <a:ln w="19050">
                <a:solidFill>
                  <a:schemeClr val="accent1">
                    <a:lumMod val="75000"/>
                  </a:schemeClr>
                </a:solidFill>
              </a:ln>
            </p:spPr>
            <p:style>
              <a:lnRef idx="1">
                <a:schemeClr val="accent1"/>
              </a:lnRef>
              <a:fillRef idx="0">
                <a:schemeClr val="accent1"/>
              </a:fillRef>
              <a:effectRef idx="0">
                <a:schemeClr val="accent1"/>
              </a:effectRef>
              <a:fontRef idx="minor">
                <a:schemeClr val="tx1"/>
              </a:fontRef>
            </p:style>
          </p:cxnSp>
          <p:cxnSp>
            <p:nvCxnSpPr>
              <p:cNvPr id="42" name="直線コネクタ 41"/>
              <p:cNvCxnSpPr/>
              <p:nvPr/>
            </p:nvCxnSpPr>
            <p:spPr>
              <a:xfrm>
                <a:off x="1115616" y="1916832"/>
                <a:ext cx="0" cy="218500"/>
              </a:xfrm>
              <a:prstGeom prst="line">
                <a:avLst/>
              </a:prstGeom>
              <a:ln w="19050">
                <a:solidFill>
                  <a:schemeClr val="accent1">
                    <a:lumMod val="75000"/>
                  </a:schemeClr>
                </a:solidFill>
              </a:ln>
            </p:spPr>
            <p:style>
              <a:lnRef idx="1">
                <a:schemeClr val="accent1"/>
              </a:lnRef>
              <a:fillRef idx="0">
                <a:schemeClr val="accent1"/>
              </a:fillRef>
              <a:effectRef idx="0">
                <a:schemeClr val="accent1"/>
              </a:effectRef>
              <a:fontRef idx="minor">
                <a:schemeClr val="tx1"/>
              </a:fontRef>
            </p:style>
          </p:cxnSp>
          <p:cxnSp>
            <p:nvCxnSpPr>
              <p:cNvPr id="47" name="直線コネクタ 46"/>
              <p:cNvCxnSpPr/>
              <p:nvPr/>
            </p:nvCxnSpPr>
            <p:spPr>
              <a:xfrm>
                <a:off x="647564" y="1547500"/>
                <a:ext cx="1" cy="219931"/>
              </a:xfrm>
              <a:prstGeom prst="line">
                <a:avLst/>
              </a:prstGeom>
              <a:ln w="19050">
                <a:solidFill>
                  <a:schemeClr val="accent1">
                    <a:lumMod val="75000"/>
                  </a:schemeClr>
                </a:solidFill>
              </a:ln>
            </p:spPr>
            <p:style>
              <a:lnRef idx="1">
                <a:schemeClr val="accent1"/>
              </a:lnRef>
              <a:fillRef idx="0">
                <a:schemeClr val="accent1"/>
              </a:fillRef>
              <a:effectRef idx="0">
                <a:schemeClr val="accent1"/>
              </a:effectRef>
              <a:fontRef idx="minor">
                <a:schemeClr val="tx1"/>
              </a:fontRef>
            </p:style>
          </p:cxnSp>
          <p:sp>
            <p:nvSpPr>
              <p:cNvPr id="40" name="正方形/長方形 39"/>
              <p:cNvSpPr/>
              <p:nvPr/>
            </p:nvSpPr>
            <p:spPr>
              <a:xfrm>
                <a:off x="2734591" y="2603084"/>
                <a:ext cx="1296144" cy="288032"/>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dist"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itchFamily="50" charset="-128"/>
                    <a:ea typeface="ＭＳ Ｐゴシック" pitchFamily="50" charset="-128"/>
                    <a:cs typeface="+mn-cs"/>
                  </a:rPr>
                  <a:t>デジタル統括室</a:t>
                </a:r>
                <a:r>
                  <a:rPr kumimoji="1" lang="zh-CN" altLang="en-US" sz="1100" b="0" i="0" u="none" strike="noStrike" kern="1200" cap="none" spc="0" normalizeH="0" baseline="0" noProof="0" dirty="0">
                    <a:ln>
                      <a:noFill/>
                    </a:ln>
                    <a:solidFill>
                      <a:prstClr val="black"/>
                    </a:solidFill>
                    <a:effectLst/>
                    <a:uLnTx/>
                    <a:uFillTx/>
                    <a:latin typeface="ＭＳ Ｐゴシック" pitchFamily="50" charset="-128"/>
                    <a:ea typeface="ＭＳ Ｐゴシック" pitchFamily="50" charset="-128"/>
                    <a:cs typeface="+mn-cs"/>
                  </a:rPr>
                  <a:t>長</a:t>
                </a:r>
              </a:p>
            </p:txBody>
          </p:sp>
          <p:sp>
            <p:nvSpPr>
              <p:cNvPr id="43" name="正方形/長方形 42"/>
              <p:cNvSpPr/>
              <p:nvPr/>
            </p:nvSpPr>
            <p:spPr>
              <a:xfrm>
                <a:off x="2734591" y="3452348"/>
                <a:ext cx="1296144" cy="432047"/>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dist"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リーダーが</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dist"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指名する区長</a:t>
                </a:r>
              </a:p>
            </p:txBody>
          </p:sp>
          <p:sp>
            <p:nvSpPr>
              <p:cNvPr id="45" name="正方形/長方形 44"/>
              <p:cNvSpPr/>
              <p:nvPr/>
            </p:nvSpPr>
            <p:spPr>
              <a:xfrm>
                <a:off x="2734591" y="5447537"/>
                <a:ext cx="1296144" cy="432048"/>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dist"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itchFamily="50" charset="-128"/>
                    <a:ea typeface="ＭＳ Ｐゴシック" pitchFamily="50" charset="-128"/>
                    <a:cs typeface="+mn-cs"/>
                  </a:rPr>
                  <a:t>市民局</a:t>
                </a:r>
                <a:endParaRPr kumimoji="1" lang="en-US" altLang="ja-JP" sz="1200" b="0" i="0" u="none" strike="noStrike" kern="1200" cap="none" spc="0" normalizeH="0" baseline="0" noProof="0" dirty="0">
                  <a:ln>
                    <a:noFill/>
                  </a:ln>
                  <a:solidFill>
                    <a:prstClr val="black"/>
                  </a:solidFill>
                  <a:effectLst/>
                  <a:uLnTx/>
                  <a:uFillTx/>
                  <a:latin typeface="ＭＳ Ｐゴシック" pitchFamily="50" charset="-128"/>
                  <a:ea typeface="ＭＳ Ｐゴシック" pitchFamily="50" charset="-128"/>
                  <a:cs typeface="+mn-cs"/>
                </a:endParaRPr>
              </a:p>
              <a:p>
                <a:pPr marL="0" marR="0" lvl="0" indent="0" algn="dist"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itchFamily="50" charset="-128"/>
                    <a:ea typeface="ＭＳ Ｐゴシック" pitchFamily="50" charset="-128"/>
                    <a:cs typeface="+mn-cs"/>
                  </a:rPr>
                  <a:t>区政支援室長</a:t>
                </a:r>
                <a:endParaRPr kumimoji="1" lang="zh-TW" altLang="en-US" sz="1200" b="0" i="0" u="none" strike="noStrike" kern="1200" cap="none" spc="0" normalizeH="0" baseline="0" noProof="0" dirty="0">
                  <a:ln>
                    <a:noFill/>
                  </a:ln>
                  <a:solidFill>
                    <a:prstClr val="black"/>
                  </a:solidFill>
                  <a:effectLst/>
                  <a:uLnTx/>
                  <a:uFillTx/>
                  <a:latin typeface="ＭＳ Ｐゴシック" pitchFamily="50" charset="-128"/>
                  <a:ea typeface="ＭＳ Ｐゴシック" pitchFamily="50" charset="-128"/>
                  <a:cs typeface="+mn-cs"/>
                </a:endParaRPr>
              </a:p>
            </p:txBody>
          </p:sp>
          <p:cxnSp>
            <p:nvCxnSpPr>
              <p:cNvPr id="46" name="直線コネクタ 45"/>
              <p:cNvCxnSpPr/>
              <p:nvPr/>
            </p:nvCxnSpPr>
            <p:spPr>
              <a:xfrm flipH="1">
                <a:off x="2450118" y="5108531"/>
                <a:ext cx="288032" cy="0"/>
              </a:xfrm>
              <a:prstGeom prst="line">
                <a:avLst/>
              </a:prstGeom>
              <a:ln w="19050">
                <a:solidFill>
                  <a:schemeClr val="accent1">
                    <a:lumMod val="75000"/>
                  </a:schemeClr>
                </a:solidFill>
              </a:ln>
            </p:spPr>
            <p:style>
              <a:lnRef idx="1">
                <a:schemeClr val="accent1"/>
              </a:lnRef>
              <a:fillRef idx="0">
                <a:schemeClr val="accent1"/>
              </a:fillRef>
              <a:effectRef idx="0">
                <a:schemeClr val="accent1"/>
              </a:effectRef>
              <a:fontRef idx="minor">
                <a:schemeClr val="tx1"/>
              </a:fontRef>
            </p:style>
          </p:cxnSp>
          <p:cxnSp>
            <p:nvCxnSpPr>
              <p:cNvPr id="50" name="直線コネクタ 49"/>
              <p:cNvCxnSpPr/>
              <p:nvPr/>
            </p:nvCxnSpPr>
            <p:spPr>
              <a:xfrm flipH="1">
                <a:off x="2444704" y="5684595"/>
                <a:ext cx="288032" cy="0"/>
              </a:xfrm>
              <a:prstGeom prst="line">
                <a:avLst/>
              </a:prstGeom>
              <a:ln w="19050">
                <a:solidFill>
                  <a:schemeClr val="accent1">
                    <a:lumMod val="75000"/>
                  </a:schemeClr>
                </a:solidFill>
              </a:ln>
            </p:spPr>
            <p:style>
              <a:lnRef idx="1">
                <a:schemeClr val="accent1"/>
              </a:lnRef>
              <a:fillRef idx="0">
                <a:schemeClr val="accent1"/>
              </a:fillRef>
              <a:effectRef idx="0">
                <a:schemeClr val="accent1"/>
              </a:effectRef>
              <a:fontRef idx="minor">
                <a:schemeClr val="tx1"/>
              </a:fontRef>
            </p:style>
          </p:cxnSp>
          <p:sp>
            <p:nvSpPr>
              <p:cNvPr id="51" name="テキスト ボックス 50"/>
              <p:cNvSpPr txBox="1"/>
              <p:nvPr/>
            </p:nvSpPr>
            <p:spPr>
              <a:xfrm>
                <a:off x="3596981" y="5846217"/>
                <a:ext cx="648072" cy="215444"/>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2017</a:t>
                </a:r>
                <a:r>
                  <a:rPr kumimoji="1" lang="ja-JP" altLang="en-US"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p>
            </p:txBody>
          </p:sp>
          <p:sp>
            <p:nvSpPr>
              <p:cNvPr id="65" name="テキスト ボックス 64"/>
              <p:cNvSpPr txBox="1"/>
              <p:nvPr/>
            </p:nvSpPr>
            <p:spPr>
              <a:xfrm>
                <a:off x="3596981" y="3848540"/>
                <a:ext cx="648072" cy="215444"/>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2016</a:t>
                </a:r>
                <a:r>
                  <a:rPr kumimoji="1" lang="ja-JP" altLang="en-US"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p>
            </p:txBody>
          </p:sp>
          <p:sp>
            <p:nvSpPr>
              <p:cNvPr id="66" name="テキスト ボックス 65"/>
              <p:cNvSpPr txBox="1"/>
              <p:nvPr/>
            </p:nvSpPr>
            <p:spPr>
              <a:xfrm>
                <a:off x="3596981" y="2847684"/>
                <a:ext cx="648072" cy="215444"/>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2016</a:t>
                </a:r>
                <a:r>
                  <a:rPr kumimoji="1" lang="ja-JP" altLang="en-US"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p>
            </p:txBody>
          </p:sp>
        </p:grpSp>
        <p:sp>
          <p:nvSpPr>
            <p:cNvPr id="68" name="テキスト ボックス 67"/>
            <p:cNvSpPr txBox="1"/>
            <p:nvPr/>
          </p:nvSpPr>
          <p:spPr>
            <a:xfrm>
              <a:off x="7461983" y="1341348"/>
              <a:ext cx="1171178" cy="215444"/>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2022</a:t>
              </a:r>
              <a:r>
                <a:rPr kumimoji="1" lang="ja-JP" altLang="en-US"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a:t>
              </a:r>
              <a:r>
                <a:rPr kumimoji="1" lang="en-US" altLang="ja-JP"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9</a:t>
              </a:r>
              <a:r>
                <a:rPr kumimoji="1" lang="ja-JP" altLang="en-US"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月現在）</a:t>
              </a:r>
            </a:p>
          </p:txBody>
        </p:sp>
        <p:sp>
          <p:nvSpPr>
            <p:cNvPr id="70" name="テキスト ボックス 69"/>
            <p:cNvSpPr txBox="1"/>
            <p:nvPr/>
          </p:nvSpPr>
          <p:spPr>
            <a:xfrm>
              <a:off x="4361029" y="6473827"/>
              <a:ext cx="2711768" cy="21544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）内は、</a:t>
              </a:r>
              <a:r>
                <a:rPr kumimoji="1" lang="en-US" altLang="ja-JP"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2014</a:t>
              </a:r>
              <a:r>
                <a:rPr kumimoji="1" lang="ja-JP" altLang="en-US"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a:t>
              </a:r>
              <a:r>
                <a:rPr kumimoji="1" lang="en-US" altLang="ja-JP"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2018</a:t>
              </a:r>
              <a:r>
                <a:rPr kumimoji="1" lang="ja-JP" altLang="en-US"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年度当時の取組項目</a:t>
              </a:r>
            </a:p>
          </p:txBody>
        </p:sp>
      </p:grpSp>
      <p:graphicFrame>
        <p:nvGraphicFramePr>
          <p:cNvPr id="71" name="表 70"/>
          <p:cNvGraphicFramePr>
            <a:graphicFrameLocks noGrp="1"/>
          </p:cNvGraphicFramePr>
          <p:nvPr/>
        </p:nvGraphicFramePr>
        <p:xfrm>
          <a:off x="4202040" y="1673798"/>
          <a:ext cx="4405384" cy="5019067"/>
        </p:xfrm>
        <a:graphic>
          <a:graphicData uri="http://schemas.openxmlformats.org/drawingml/2006/table">
            <a:tbl>
              <a:tblPr firstRow="1" bandRow="1">
                <a:tableStyleId>{5202B0CA-FC54-4496-8BCA-5EF66A818D29}</a:tableStyleId>
              </a:tblPr>
              <a:tblGrid>
                <a:gridCol w="2245144">
                  <a:extLst>
                    <a:ext uri="{9D8B030D-6E8A-4147-A177-3AD203B41FA5}">
                      <a16:colId xmlns:a16="http://schemas.microsoft.com/office/drawing/2014/main" val="20000"/>
                    </a:ext>
                  </a:extLst>
                </a:gridCol>
                <a:gridCol w="720080">
                  <a:extLst>
                    <a:ext uri="{9D8B030D-6E8A-4147-A177-3AD203B41FA5}">
                      <a16:colId xmlns:a16="http://schemas.microsoft.com/office/drawing/2014/main" val="20001"/>
                    </a:ext>
                  </a:extLst>
                </a:gridCol>
                <a:gridCol w="720080">
                  <a:extLst>
                    <a:ext uri="{9D8B030D-6E8A-4147-A177-3AD203B41FA5}">
                      <a16:colId xmlns:a16="http://schemas.microsoft.com/office/drawing/2014/main" val="20002"/>
                    </a:ext>
                  </a:extLst>
                </a:gridCol>
                <a:gridCol w="720080">
                  <a:extLst>
                    <a:ext uri="{9D8B030D-6E8A-4147-A177-3AD203B41FA5}">
                      <a16:colId xmlns:a16="http://schemas.microsoft.com/office/drawing/2014/main" val="1413115409"/>
                    </a:ext>
                  </a:extLst>
                </a:gridCol>
              </a:tblGrid>
              <a:tr h="231881">
                <a:tc>
                  <a:txBody>
                    <a:bodyPr/>
                    <a:lstStyle/>
                    <a:p>
                      <a:pPr algn="ctr"/>
                      <a:endParaRPr kumimoji="1" lang="ja-JP" altLang="en-US" sz="800" b="0" dirty="0">
                        <a:solidFill>
                          <a:schemeClr val="bg1"/>
                        </a:solidFill>
                      </a:endParaRPr>
                    </a:p>
                  </a:txBody>
                  <a:tcPr anchor="ctr"/>
                </a:tc>
                <a:tc>
                  <a:txBody>
                    <a:bodyPr/>
                    <a:lstStyle/>
                    <a:p>
                      <a:pPr algn="ctr"/>
                      <a:r>
                        <a:rPr kumimoji="1" lang="en-US" altLang="ja-JP" sz="800" dirty="0">
                          <a:solidFill>
                            <a:schemeClr val="bg1"/>
                          </a:solidFill>
                        </a:rPr>
                        <a:t>2014</a:t>
                      </a:r>
                      <a:r>
                        <a:rPr kumimoji="1" lang="ja-JP" altLang="en-US" sz="800" dirty="0">
                          <a:solidFill>
                            <a:schemeClr val="bg1"/>
                          </a:solidFill>
                        </a:rPr>
                        <a:t>年度</a:t>
                      </a:r>
                      <a:endParaRPr kumimoji="1" lang="ja-JP" altLang="en-US" sz="800" b="0" dirty="0">
                        <a:solidFill>
                          <a:schemeClr val="bg1"/>
                        </a:solidFill>
                      </a:endParaRPr>
                    </a:p>
                  </a:txBody>
                  <a:tcPr/>
                </a:tc>
                <a:tc>
                  <a:txBody>
                    <a:bodyPr/>
                    <a:lstStyle/>
                    <a:p>
                      <a:pPr algn="ctr"/>
                      <a:r>
                        <a:rPr kumimoji="1" lang="en-US" altLang="ja-JP" sz="800" dirty="0">
                          <a:solidFill>
                            <a:schemeClr val="bg1"/>
                          </a:solidFill>
                        </a:rPr>
                        <a:t>2017</a:t>
                      </a:r>
                      <a:r>
                        <a:rPr kumimoji="1" lang="ja-JP" altLang="en-US" sz="800" dirty="0">
                          <a:solidFill>
                            <a:schemeClr val="bg1"/>
                          </a:solidFill>
                        </a:rPr>
                        <a:t>年度</a:t>
                      </a:r>
                      <a:endParaRPr kumimoji="1" lang="ja-JP" altLang="en-US" sz="800" b="0" dirty="0">
                        <a:solidFill>
                          <a:schemeClr val="bg1"/>
                        </a:solidFill>
                      </a:endParaRPr>
                    </a:p>
                  </a:txBody>
                  <a:tcPr/>
                </a:tc>
                <a:tc>
                  <a:txBody>
                    <a:bodyPr/>
                    <a:lstStyle/>
                    <a:p>
                      <a:pPr algn="ctr"/>
                      <a:r>
                        <a:rPr kumimoji="1" lang="en-US" altLang="ja-JP" sz="800" b="1" dirty="0">
                          <a:solidFill>
                            <a:schemeClr val="bg1"/>
                          </a:solidFill>
                        </a:rPr>
                        <a:t>2022</a:t>
                      </a:r>
                      <a:r>
                        <a:rPr kumimoji="1" lang="ja-JP" altLang="en-US" sz="800" b="1" dirty="0">
                          <a:solidFill>
                            <a:schemeClr val="bg1"/>
                          </a:solidFill>
                        </a:rPr>
                        <a:t>年度</a:t>
                      </a:r>
                    </a:p>
                  </a:txBody>
                  <a:tcPr/>
                </a:tc>
                <a:extLst>
                  <a:ext uri="{0D108BD9-81ED-4DB2-BD59-A6C34878D82A}">
                    <a16:rowId xmlns:a16="http://schemas.microsoft.com/office/drawing/2014/main" val="10000"/>
                  </a:ext>
                </a:extLst>
              </a:tr>
              <a:tr h="231881">
                <a:tc>
                  <a:txBody>
                    <a:bodyPr/>
                    <a:lstStyle/>
                    <a:p>
                      <a:r>
                        <a:rPr kumimoji="1" lang="ja-JP" altLang="en-US" sz="800" dirty="0">
                          <a:solidFill>
                            <a:schemeClr val="tx1"/>
                          </a:solidFill>
                        </a:rPr>
                        <a:t>施策・事業の見直し</a:t>
                      </a:r>
                    </a:p>
                  </a:txBody>
                  <a:tcPr anchor="ctr"/>
                </a:tc>
                <a:tc>
                  <a:txBody>
                    <a:bodyPr/>
                    <a:lstStyle/>
                    <a:p>
                      <a:pPr algn="ctr"/>
                      <a:r>
                        <a:rPr kumimoji="1" lang="en-US" altLang="ja-JP" sz="800" dirty="0">
                          <a:solidFill>
                            <a:schemeClr val="tx1"/>
                          </a:solidFill>
                        </a:rPr>
                        <a:t>7</a:t>
                      </a:r>
                      <a:r>
                        <a:rPr kumimoji="1" lang="ja-JP" altLang="en-US" sz="800" dirty="0">
                          <a:solidFill>
                            <a:schemeClr val="tx1"/>
                          </a:solidFill>
                        </a:rPr>
                        <a:t>名</a:t>
                      </a:r>
                    </a:p>
                  </a:txBody>
                  <a:tcPr anchor="ctr"/>
                </a:tc>
                <a:tc>
                  <a:txBody>
                    <a:bodyPr/>
                    <a:lstStyle/>
                    <a:p>
                      <a:pPr algn="ctr"/>
                      <a:r>
                        <a:rPr kumimoji="1" lang="en-US" altLang="ja-JP" sz="800" dirty="0">
                          <a:solidFill>
                            <a:schemeClr val="tx1"/>
                          </a:solidFill>
                        </a:rPr>
                        <a:t>6</a:t>
                      </a:r>
                      <a:r>
                        <a:rPr kumimoji="1" lang="ja-JP" altLang="en-US" sz="800" dirty="0">
                          <a:solidFill>
                            <a:schemeClr val="tx1"/>
                          </a:solidFill>
                        </a:rPr>
                        <a:t>名</a:t>
                      </a:r>
                    </a:p>
                  </a:txBody>
                  <a:tcPr anchor="ctr"/>
                </a:tc>
                <a:tc>
                  <a:txBody>
                    <a:bodyPr/>
                    <a:lstStyle/>
                    <a:p>
                      <a:pPr algn="ctr"/>
                      <a:r>
                        <a:rPr kumimoji="1" lang="en-US" altLang="ja-JP" sz="800" dirty="0">
                          <a:solidFill>
                            <a:schemeClr val="tx1"/>
                          </a:solidFill>
                        </a:rPr>
                        <a:t>6</a:t>
                      </a:r>
                      <a:r>
                        <a:rPr kumimoji="1" lang="ja-JP" altLang="en-US" sz="800" dirty="0">
                          <a:solidFill>
                            <a:schemeClr val="tx1"/>
                          </a:solidFill>
                        </a:rPr>
                        <a:t>名</a:t>
                      </a:r>
                    </a:p>
                  </a:txBody>
                  <a:tcPr anchor="ctr"/>
                </a:tc>
                <a:extLst>
                  <a:ext uri="{0D108BD9-81ED-4DB2-BD59-A6C34878D82A}">
                    <a16:rowId xmlns:a16="http://schemas.microsoft.com/office/drawing/2014/main" val="10001"/>
                  </a:ext>
                </a:extLst>
              </a:tr>
              <a:tr h="231881">
                <a:tc>
                  <a:txBody>
                    <a:bodyPr/>
                    <a:lstStyle/>
                    <a:p>
                      <a:r>
                        <a:rPr kumimoji="1" lang="ja-JP" altLang="en-US" sz="800" dirty="0">
                          <a:solidFill>
                            <a:schemeClr val="tx1"/>
                          </a:solidFill>
                        </a:rPr>
                        <a:t>（歳入の確保）</a:t>
                      </a:r>
                      <a:endParaRPr kumimoji="1" lang="en-US" altLang="ja-JP" sz="800" dirty="0">
                        <a:solidFill>
                          <a:schemeClr val="tx1"/>
                        </a:solidFill>
                      </a:endParaRPr>
                    </a:p>
                  </a:txBody>
                  <a:tcPr anchor="ctr"/>
                </a:tc>
                <a:tc>
                  <a:txBody>
                    <a:bodyPr/>
                    <a:lstStyle/>
                    <a:p>
                      <a:pPr algn="ctr"/>
                      <a:r>
                        <a:rPr kumimoji="1" lang="en-US" altLang="ja-JP" sz="800" dirty="0">
                          <a:solidFill>
                            <a:schemeClr val="tx1"/>
                          </a:solidFill>
                        </a:rPr>
                        <a:t>5</a:t>
                      </a:r>
                      <a:r>
                        <a:rPr kumimoji="1" lang="ja-JP" altLang="en-US" sz="800" dirty="0">
                          <a:solidFill>
                            <a:schemeClr val="tx1"/>
                          </a:solidFill>
                        </a:rPr>
                        <a:t>名</a:t>
                      </a:r>
                    </a:p>
                  </a:txBody>
                  <a:tcPr anchor="ctr"/>
                </a:tc>
                <a:tc>
                  <a:txBody>
                    <a:bodyPr/>
                    <a:lstStyle/>
                    <a:p>
                      <a:pPr algn="ctr"/>
                      <a:r>
                        <a:rPr kumimoji="1" lang="en-US" altLang="ja-JP" sz="800" dirty="0">
                          <a:solidFill>
                            <a:schemeClr val="tx1"/>
                          </a:solidFill>
                        </a:rPr>
                        <a:t>7</a:t>
                      </a:r>
                      <a:r>
                        <a:rPr kumimoji="1" lang="ja-JP" altLang="en-US" sz="800" dirty="0">
                          <a:solidFill>
                            <a:schemeClr val="tx1"/>
                          </a:solidFill>
                        </a:rPr>
                        <a:t>名</a:t>
                      </a:r>
                    </a:p>
                  </a:txBody>
                  <a:tcPr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800" dirty="0">
                          <a:solidFill>
                            <a:schemeClr val="tx1"/>
                          </a:solidFill>
                        </a:rPr>
                        <a:t>―</a:t>
                      </a:r>
                      <a:endParaRPr kumimoji="1" lang="ja-JP" altLang="en-US" sz="800" dirty="0">
                        <a:solidFill>
                          <a:schemeClr val="tx1"/>
                        </a:solidFill>
                      </a:endParaRPr>
                    </a:p>
                  </a:txBody>
                  <a:tcPr anchor="ctr"/>
                </a:tc>
                <a:extLst>
                  <a:ext uri="{0D108BD9-81ED-4DB2-BD59-A6C34878D82A}">
                    <a16:rowId xmlns:a16="http://schemas.microsoft.com/office/drawing/2014/main" val="10002"/>
                  </a:ext>
                </a:extLst>
              </a:tr>
              <a:tr h="231881">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800" dirty="0">
                          <a:solidFill>
                            <a:schemeClr val="tx1"/>
                          </a:solidFill>
                        </a:rPr>
                        <a:t>（人事・給与制度の見直し）</a:t>
                      </a:r>
                    </a:p>
                  </a:txBody>
                  <a:tcPr anchor="ctr"/>
                </a:tc>
                <a:tc>
                  <a:txBody>
                    <a:bodyPr/>
                    <a:lstStyle/>
                    <a:p>
                      <a:pPr algn="ctr"/>
                      <a:r>
                        <a:rPr kumimoji="1" lang="en-US" altLang="ja-JP" sz="800" dirty="0">
                          <a:solidFill>
                            <a:schemeClr val="tx1"/>
                          </a:solidFill>
                        </a:rPr>
                        <a:t>8</a:t>
                      </a:r>
                      <a:r>
                        <a:rPr kumimoji="1" lang="ja-JP" altLang="en-US" sz="800" dirty="0">
                          <a:solidFill>
                            <a:schemeClr val="tx1"/>
                          </a:solidFill>
                        </a:rPr>
                        <a:t>名</a:t>
                      </a:r>
                    </a:p>
                  </a:txBody>
                  <a:tcPr anchor="ctr"/>
                </a:tc>
                <a:tc>
                  <a:txBody>
                    <a:bodyPr/>
                    <a:lstStyle/>
                    <a:p>
                      <a:pPr algn="ctr"/>
                      <a:r>
                        <a:rPr kumimoji="1" lang="en-US" altLang="ja-JP" sz="800" dirty="0">
                          <a:solidFill>
                            <a:schemeClr val="tx1"/>
                          </a:solidFill>
                        </a:rPr>
                        <a:t>9</a:t>
                      </a:r>
                      <a:r>
                        <a:rPr kumimoji="1" lang="ja-JP" altLang="en-US" sz="800" dirty="0">
                          <a:solidFill>
                            <a:schemeClr val="tx1"/>
                          </a:solidFill>
                        </a:rPr>
                        <a:t>名</a:t>
                      </a:r>
                    </a:p>
                  </a:txBody>
                  <a:tcPr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800" dirty="0">
                          <a:solidFill>
                            <a:schemeClr val="tx1"/>
                          </a:solidFill>
                        </a:rPr>
                        <a:t>―</a:t>
                      </a:r>
                      <a:endParaRPr kumimoji="1" lang="ja-JP" altLang="en-US" sz="800" dirty="0">
                        <a:solidFill>
                          <a:schemeClr val="tx1"/>
                        </a:solidFill>
                      </a:endParaRPr>
                    </a:p>
                  </a:txBody>
                  <a:tcPr anchor="ctr"/>
                </a:tc>
                <a:extLst>
                  <a:ext uri="{0D108BD9-81ED-4DB2-BD59-A6C34878D82A}">
                    <a16:rowId xmlns:a16="http://schemas.microsoft.com/office/drawing/2014/main" val="10003"/>
                  </a:ext>
                </a:extLst>
              </a:tr>
              <a:tr h="231881">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800" dirty="0">
                          <a:solidFill>
                            <a:schemeClr val="tx1"/>
                          </a:solidFill>
                        </a:rPr>
                        <a:t>（外郭団体の見直し）</a:t>
                      </a:r>
                    </a:p>
                  </a:txBody>
                  <a:tcPr anchor="ctr"/>
                </a:tc>
                <a:tc>
                  <a:txBody>
                    <a:bodyPr/>
                    <a:lstStyle/>
                    <a:p>
                      <a:pPr algn="ctr"/>
                      <a:r>
                        <a:rPr kumimoji="1" lang="en-US" altLang="ja-JP" sz="800" dirty="0">
                          <a:solidFill>
                            <a:schemeClr val="tx1"/>
                          </a:solidFill>
                        </a:rPr>
                        <a:t>6</a:t>
                      </a:r>
                      <a:r>
                        <a:rPr kumimoji="1" lang="ja-JP" altLang="en-US" sz="800" dirty="0">
                          <a:solidFill>
                            <a:schemeClr val="tx1"/>
                          </a:solidFill>
                        </a:rPr>
                        <a:t>名</a:t>
                      </a:r>
                    </a:p>
                  </a:txBody>
                  <a:tcPr anchor="ctr"/>
                </a:tc>
                <a:tc>
                  <a:txBody>
                    <a:bodyPr/>
                    <a:lstStyle/>
                    <a:p>
                      <a:pPr algn="ctr"/>
                      <a:r>
                        <a:rPr kumimoji="1" lang="en-US" altLang="ja-JP" sz="800" dirty="0">
                          <a:solidFill>
                            <a:schemeClr val="tx1"/>
                          </a:solidFill>
                        </a:rPr>
                        <a:t>4</a:t>
                      </a:r>
                      <a:r>
                        <a:rPr kumimoji="1" lang="ja-JP" altLang="en-US" sz="800" dirty="0">
                          <a:solidFill>
                            <a:schemeClr val="tx1"/>
                          </a:solidFill>
                        </a:rPr>
                        <a:t>名</a:t>
                      </a:r>
                    </a:p>
                  </a:txBody>
                  <a:tcPr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800" dirty="0">
                          <a:solidFill>
                            <a:schemeClr val="tx1"/>
                          </a:solidFill>
                        </a:rPr>
                        <a:t>―</a:t>
                      </a:r>
                      <a:endParaRPr kumimoji="1" lang="ja-JP" altLang="en-US" sz="800" dirty="0">
                        <a:solidFill>
                          <a:schemeClr val="tx1"/>
                        </a:solidFill>
                      </a:endParaRPr>
                    </a:p>
                  </a:txBody>
                  <a:tcPr anchor="ctr"/>
                </a:tc>
                <a:extLst>
                  <a:ext uri="{0D108BD9-81ED-4DB2-BD59-A6C34878D82A}">
                    <a16:rowId xmlns:a16="http://schemas.microsoft.com/office/drawing/2014/main" val="10004"/>
                  </a:ext>
                </a:extLst>
              </a:tr>
              <a:tr h="239326">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800" dirty="0">
                          <a:solidFill>
                            <a:schemeClr val="tx1"/>
                          </a:solidFill>
                        </a:rPr>
                        <a:t>経営システムの見直し（経営形態の見直し）</a:t>
                      </a:r>
                    </a:p>
                  </a:txBody>
                  <a:tcPr anchor="ctr"/>
                </a:tc>
                <a:tc>
                  <a:txBody>
                    <a:bodyPr/>
                    <a:lstStyle/>
                    <a:p>
                      <a:pPr algn="ctr"/>
                      <a:r>
                        <a:rPr kumimoji="1" lang="en-US" altLang="ja-JP" sz="800" dirty="0">
                          <a:solidFill>
                            <a:schemeClr val="tx1"/>
                          </a:solidFill>
                        </a:rPr>
                        <a:t>8</a:t>
                      </a:r>
                      <a:r>
                        <a:rPr kumimoji="1" lang="ja-JP" altLang="en-US" sz="800" dirty="0">
                          <a:solidFill>
                            <a:schemeClr val="tx1"/>
                          </a:solidFill>
                        </a:rPr>
                        <a:t>名</a:t>
                      </a:r>
                    </a:p>
                  </a:txBody>
                  <a:tcPr anchor="ctr"/>
                </a:tc>
                <a:tc>
                  <a:txBody>
                    <a:bodyPr/>
                    <a:lstStyle/>
                    <a:p>
                      <a:pPr algn="ctr"/>
                      <a:r>
                        <a:rPr kumimoji="1" lang="en-US" altLang="ja-JP" sz="800" dirty="0">
                          <a:solidFill>
                            <a:schemeClr val="tx1"/>
                          </a:solidFill>
                        </a:rPr>
                        <a:t>8</a:t>
                      </a:r>
                      <a:r>
                        <a:rPr kumimoji="1" lang="ja-JP" altLang="en-US" sz="800" dirty="0">
                          <a:solidFill>
                            <a:schemeClr val="tx1"/>
                          </a:solidFill>
                        </a:rPr>
                        <a:t>名</a:t>
                      </a:r>
                    </a:p>
                  </a:txBody>
                  <a:tcPr anchor="ctr"/>
                </a:tc>
                <a:tc>
                  <a:txBody>
                    <a:bodyPr/>
                    <a:lstStyle/>
                    <a:p>
                      <a:pPr algn="ctr"/>
                      <a:r>
                        <a:rPr kumimoji="1" lang="en-US" altLang="ja-JP" sz="800" dirty="0">
                          <a:solidFill>
                            <a:schemeClr val="tx1"/>
                          </a:solidFill>
                        </a:rPr>
                        <a:t>8</a:t>
                      </a:r>
                      <a:r>
                        <a:rPr kumimoji="1" lang="ja-JP" altLang="en-US" sz="800" dirty="0">
                          <a:solidFill>
                            <a:schemeClr val="tx1"/>
                          </a:solidFill>
                        </a:rPr>
                        <a:t>名</a:t>
                      </a:r>
                    </a:p>
                  </a:txBody>
                  <a:tcPr anchor="ctr"/>
                </a:tc>
                <a:extLst>
                  <a:ext uri="{0D108BD9-81ED-4DB2-BD59-A6C34878D82A}">
                    <a16:rowId xmlns:a16="http://schemas.microsoft.com/office/drawing/2014/main" val="10005"/>
                  </a:ext>
                </a:extLst>
              </a:tr>
              <a:tr h="374002">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800" dirty="0">
                          <a:solidFill>
                            <a:schemeClr val="tx1"/>
                          </a:solidFill>
                        </a:rPr>
                        <a:t>（指定管理者制度の活用）</a:t>
                      </a:r>
                      <a:endParaRPr kumimoji="1" lang="en-US" altLang="ja-JP" sz="800" dirty="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800" dirty="0">
                          <a:solidFill>
                            <a:schemeClr val="tx1"/>
                          </a:solidFill>
                        </a:rPr>
                        <a:t>　（指定管理者制度の見直し）</a:t>
                      </a:r>
                      <a:endParaRPr kumimoji="1" lang="en-US" altLang="ja-JP" sz="800" dirty="0">
                        <a:solidFill>
                          <a:schemeClr val="tx1"/>
                        </a:solidFill>
                      </a:endParaRPr>
                    </a:p>
                  </a:txBody>
                  <a:tcPr anchor="ctr"/>
                </a:tc>
                <a:tc>
                  <a:txBody>
                    <a:bodyPr/>
                    <a:lstStyle/>
                    <a:p>
                      <a:pPr algn="ctr"/>
                      <a:r>
                        <a:rPr kumimoji="1" lang="en-US" altLang="ja-JP" sz="800" dirty="0">
                          <a:solidFill>
                            <a:schemeClr val="tx1"/>
                          </a:solidFill>
                        </a:rPr>
                        <a:t>4</a:t>
                      </a:r>
                      <a:r>
                        <a:rPr kumimoji="1" lang="ja-JP" altLang="en-US" sz="800" dirty="0">
                          <a:solidFill>
                            <a:schemeClr val="tx1"/>
                          </a:solidFill>
                        </a:rPr>
                        <a:t>名</a:t>
                      </a:r>
                    </a:p>
                  </a:txBody>
                  <a:tcPr anchor="ctr"/>
                </a:tc>
                <a:tc>
                  <a:txBody>
                    <a:bodyPr/>
                    <a:lstStyle/>
                    <a:p>
                      <a:pPr algn="ctr"/>
                      <a:r>
                        <a:rPr kumimoji="1" lang="en-US" altLang="ja-JP" sz="800" dirty="0">
                          <a:solidFill>
                            <a:schemeClr val="tx1"/>
                          </a:solidFill>
                        </a:rPr>
                        <a:t>4</a:t>
                      </a:r>
                      <a:r>
                        <a:rPr kumimoji="1" lang="ja-JP" altLang="en-US" sz="800" dirty="0">
                          <a:solidFill>
                            <a:schemeClr val="tx1"/>
                          </a:solidFill>
                        </a:rPr>
                        <a:t>名</a:t>
                      </a:r>
                    </a:p>
                  </a:txBody>
                  <a:tcPr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800" dirty="0">
                          <a:solidFill>
                            <a:schemeClr val="tx1"/>
                          </a:solidFill>
                        </a:rPr>
                        <a:t>―</a:t>
                      </a:r>
                      <a:endParaRPr kumimoji="1" lang="ja-JP" altLang="en-US" sz="800" dirty="0">
                        <a:solidFill>
                          <a:schemeClr val="tx1"/>
                        </a:solidFill>
                      </a:endParaRPr>
                    </a:p>
                  </a:txBody>
                  <a:tcPr anchor="ctr"/>
                </a:tc>
                <a:extLst>
                  <a:ext uri="{0D108BD9-81ED-4DB2-BD59-A6C34878D82A}">
                    <a16:rowId xmlns:a16="http://schemas.microsoft.com/office/drawing/2014/main" val="10006"/>
                  </a:ext>
                </a:extLst>
              </a:tr>
              <a:tr h="231881">
                <a:tc>
                  <a:txBody>
                    <a:bodyPr/>
                    <a:lstStyle/>
                    <a:p>
                      <a:r>
                        <a:rPr kumimoji="1" lang="ja-JP" altLang="en-US" sz="800" dirty="0">
                          <a:solidFill>
                            <a:schemeClr val="tx1"/>
                          </a:solidFill>
                        </a:rPr>
                        <a:t>未利用地の有効活用</a:t>
                      </a:r>
                    </a:p>
                  </a:txBody>
                  <a:tcPr anchor="ctr"/>
                </a:tc>
                <a:tc>
                  <a:txBody>
                    <a:bodyPr/>
                    <a:lstStyle/>
                    <a:p>
                      <a:pPr algn="ctr"/>
                      <a:r>
                        <a:rPr kumimoji="1" lang="en-US" altLang="ja-JP" sz="800" dirty="0">
                          <a:solidFill>
                            <a:schemeClr val="tx1"/>
                          </a:solidFill>
                        </a:rPr>
                        <a:t>―</a:t>
                      </a:r>
                      <a:endParaRPr kumimoji="1" lang="ja-JP" altLang="en-US" sz="800" dirty="0">
                        <a:solidFill>
                          <a:schemeClr val="tx1"/>
                        </a:solidFill>
                      </a:endParaRPr>
                    </a:p>
                  </a:txBody>
                  <a:tcPr anchor="ctr"/>
                </a:tc>
                <a:tc>
                  <a:txBody>
                    <a:bodyPr/>
                    <a:lstStyle/>
                    <a:p>
                      <a:pPr algn="ctr"/>
                      <a:r>
                        <a:rPr kumimoji="1" lang="en-US" altLang="ja-JP" sz="800" dirty="0">
                          <a:solidFill>
                            <a:schemeClr val="tx1"/>
                          </a:solidFill>
                        </a:rPr>
                        <a:t>8</a:t>
                      </a:r>
                      <a:r>
                        <a:rPr kumimoji="1" lang="ja-JP" altLang="en-US" sz="800" dirty="0">
                          <a:solidFill>
                            <a:schemeClr val="tx1"/>
                          </a:solidFill>
                        </a:rPr>
                        <a:t>名</a:t>
                      </a:r>
                    </a:p>
                  </a:txBody>
                  <a:tcPr anchor="ctr"/>
                </a:tc>
                <a:tc>
                  <a:txBody>
                    <a:bodyPr/>
                    <a:lstStyle/>
                    <a:p>
                      <a:pPr algn="ctr"/>
                      <a:r>
                        <a:rPr kumimoji="1" lang="en-US" altLang="ja-JP" sz="800" dirty="0">
                          <a:solidFill>
                            <a:schemeClr val="tx1"/>
                          </a:solidFill>
                        </a:rPr>
                        <a:t>9</a:t>
                      </a:r>
                      <a:r>
                        <a:rPr kumimoji="1" lang="ja-JP" altLang="en-US" sz="800" dirty="0">
                          <a:solidFill>
                            <a:schemeClr val="tx1"/>
                          </a:solidFill>
                        </a:rPr>
                        <a:t>名</a:t>
                      </a:r>
                    </a:p>
                  </a:txBody>
                  <a:tcPr anchor="ctr"/>
                </a:tc>
                <a:extLst>
                  <a:ext uri="{0D108BD9-81ED-4DB2-BD59-A6C34878D82A}">
                    <a16:rowId xmlns:a16="http://schemas.microsoft.com/office/drawing/2014/main" val="10007"/>
                  </a:ext>
                </a:extLst>
              </a:tr>
              <a:tr h="231881">
                <a:tc>
                  <a:txBody>
                    <a:bodyPr/>
                    <a:lstStyle/>
                    <a:p>
                      <a:r>
                        <a:rPr kumimoji="1" lang="ja-JP" altLang="en-US" sz="800" dirty="0">
                          <a:solidFill>
                            <a:schemeClr val="tx1"/>
                          </a:solidFill>
                        </a:rPr>
                        <a:t>（</a:t>
                      </a:r>
                      <a:r>
                        <a:rPr kumimoji="1" lang="en-US" altLang="ja-JP" sz="800" dirty="0">
                          <a:solidFill>
                            <a:schemeClr val="tx1"/>
                          </a:solidFill>
                        </a:rPr>
                        <a:t>ICT</a:t>
                      </a:r>
                      <a:r>
                        <a:rPr kumimoji="1" lang="ja-JP" altLang="en-US" sz="800" dirty="0">
                          <a:solidFill>
                            <a:schemeClr val="tx1"/>
                          </a:solidFill>
                        </a:rPr>
                        <a:t>の活用）</a:t>
                      </a:r>
                    </a:p>
                  </a:txBody>
                  <a:tcPr anchor="ctr"/>
                </a:tc>
                <a:tc>
                  <a:txBody>
                    <a:bodyPr/>
                    <a:lstStyle/>
                    <a:p>
                      <a:pPr algn="ctr"/>
                      <a:r>
                        <a:rPr kumimoji="1" lang="en-US" altLang="ja-JP" sz="800" dirty="0">
                          <a:solidFill>
                            <a:schemeClr val="tx1"/>
                          </a:solidFill>
                        </a:rPr>
                        <a:t>―</a:t>
                      </a:r>
                      <a:endParaRPr kumimoji="1" lang="ja-JP" altLang="en-US" sz="800" dirty="0">
                        <a:solidFill>
                          <a:schemeClr val="tx1"/>
                        </a:solidFill>
                      </a:endParaRPr>
                    </a:p>
                  </a:txBody>
                  <a:tcPr anchor="ctr"/>
                </a:tc>
                <a:tc>
                  <a:txBody>
                    <a:bodyPr/>
                    <a:lstStyle/>
                    <a:p>
                      <a:pPr algn="ctr"/>
                      <a:r>
                        <a:rPr kumimoji="1" lang="en-US" altLang="ja-JP" sz="800" dirty="0">
                          <a:solidFill>
                            <a:schemeClr val="tx1"/>
                          </a:solidFill>
                        </a:rPr>
                        <a:t>4</a:t>
                      </a:r>
                      <a:r>
                        <a:rPr kumimoji="1" lang="ja-JP" altLang="en-US" sz="800" dirty="0">
                          <a:solidFill>
                            <a:schemeClr val="tx1"/>
                          </a:solidFill>
                        </a:rPr>
                        <a:t>名</a:t>
                      </a:r>
                    </a:p>
                  </a:txBody>
                  <a:tcPr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800" dirty="0">
                          <a:solidFill>
                            <a:schemeClr val="tx1"/>
                          </a:solidFill>
                        </a:rPr>
                        <a:t>―</a:t>
                      </a:r>
                      <a:endParaRPr kumimoji="1" lang="ja-JP" altLang="en-US" sz="800" dirty="0">
                        <a:solidFill>
                          <a:schemeClr val="tx1"/>
                        </a:solidFill>
                      </a:endParaRPr>
                    </a:p>
                  </a:txBody>
                  <a:tcPr anchor="ctr"/>
                </a:tc>
                <a:extLst>
                  <a:ext uri="{0D108BD9-81ED-4DB2-BD59-A6C34878D82A}">
                    <a16:rowId xmlns:a16="http://schemas.microsoft.com/office/drawing/2014/main" val="10008"/>
                  </a:ext>
                </a:extLst>
              </a:tr>
              <a:tr h="231881">
                <a:tc>
                  <a:txBody>
                    <a:bodyPr/>
                    <a:lstStyle/>
                    <a:p>
                      <a:r>
                        <a:rPr kumimoji="1" lang="ja-JP" altLang="en-US" sz="800" dirty="0">
                          <a:solidFill>
                            <a:schemeClr val="tx1"/>
                          </a:solidFill>
                        </a:rPr>
                        <a:t>公共施設のあり方</a:t>
                      </a:r>
                    </a:p>
                  </a:txBody>
                  <a:tcPr anchor="ctr"/>
                </a:tc>
                <a:tc>
                  <a:txBody>
                    <a:bodyPr/>
                    <a:lstStyle/>
                    <a:p>
                      <a:pPr algn="ctr"/>
                      <a:r>
                        <a:rPr kumimoji="1" lang="en-US" altLang="ja-JP" sz="800" dirty="0">
                          <a:solidFill>
                            <a:schemeClr val="tx1"/>
                          </a:solidFill>
                        </a:rPr>
                        <a:t>―</a:t>
                      </a:r>
                      <a:endParaRPr kumimoji="1" lang="ja-JP" altLang="en-US" sz="800" dirty="0">
                        <a:solidFill>
                          <a:schemeClr val="tx1"/>
                        </a:solidFill>
                      </a:endParaRPr>
                    </a:p>
                  </a:txBody>
                  <a:tcPr anchor="ctr"/>
                </a:tc>
                <a:tc>
                  <a:txBody>
                    <a:bodyPr/>
                    <a:lstStyle/>
                    <a:p>
                      <a:pPr algn="ctr"/>
                      <a:r>
                        <a:rPr kumimoji="1" lang="en-US" altLang="ja-JP" sz="800" dirty="0">
                          <a:solidFill>
                            <a:schemeClr val="tx1"/>
                          </a:solidFill>
                        </a:rPr>
                        <a:t>7</a:t>
                      </a:r>
                      <a:r>
                        <a:rPr kumimoji="1" lang="ja-JP" altLang="en-US" sz="800" dirty="0">
                          <a:solidFill>
                            <a:schemeClr val="tx1"/>
                          </a:solidFill>
                        </a:rPr>
                        <a:t>名</a:t>
                      </a:r>
                    </a:p>
                  </a:txBody>
                  <a:tcPr anchor="ctr"/>
                </a:tc>
                <a:tc>
                  <a:txBody>
                    <a:bodyPr/>
                    <a:lstStyle/>
                    <a:p>
                      <a:pPr algn="ctr"/>
                      <a:r>
                        <a:rPr kumimoji="1" lang="en-US" altLang="ja-JP" sz="800" dirty="0">
                          <a:solidFill>
                            <a:schemeClr val="tx1"/>
                          </a:solidFill>
                        </a:rPr>
                        <a:t>10</a:t>
                      </a:r>
                      <a:r>
                        <a:rPr kumimoji="1" lang="ja-JP" altLang="en-US" sz="800" dirty="0">
                          <a:solidFill>
                            <a:schemeClr val="tx1"/>
                          </a:solidFill>
                        </a:rPr>
                        <a:t>名</a:t>
                      </a:r>
                    </a:p>
                  </a:txBody>
                  <a:tcPr anchor="ctr"/>
                </a:tc>
                <a:extLst>
                  <a:ext uri="{0D108BD9-81ED-4DB2-BD59-A6C34878D82A}">
                    <a16:rowId xmlns:a16="http://schemas.microsoft.com/office/drawing/2014/main" val="10009"/>
                  </a:ext>
                </a:extLst>
              </a:tr>
              <a:tr h="231881">
                <a:tc>
                  <a:txBody>
                    <a:bodyPr/>
                    <a:lstStyle/>
                    <a:p>
                      <a:r>
                        <a:rPr kumimoji="1" lang="ja-JP" altLang="en-US" sz="800" dirty="0">
                          <a:solidFill>
                            <a:schemeClr val="tx1"/>
                          </a:solidFill>
                        </a:rPr>
                        <a:t>（人材育成）</a:t>
                      </a:r>
                    </a:p>
                  </a:txBody>
                  <a:tcPr anchor="ctr"/>
                </a:tc>
                <a:tc>
                  <a:txBody>
                    <a:bodyPr/>
                    <a:lstStyle/>
                    <a:p>
                      <a:pPr algn="ctr"/>
                      <a:r>
                        <a:rPr kumimoji="1" lang="en-US" altLang="ja-JP" sz="800" dirty="0">
                          <a:solidFill>
                            <a:schemeClr val="tx1"/>
                          </a:solidFill>
                        </a:rPr>
                        <a:t>―</a:t>
                      </a:r>
                      <a:endParaRPr kumimoji="1" lang="ja-JP" altLang="en-US" sz="800" dirty="0">
                        <a:solidFill>
                          <a:schemeClr val="tx1"/>
                        </a:solidFill>
                      </a:endParaRPr>
                    </a:p>
                  </a:txBody>
                  <a:tcPr anchor="ctr"/>
                </a:tc>
                <a:tc>
                  <a:txBody>
                    <a:bodyPr/>
                    <a:lstStyle/>
                    <a:p>
                      <a:pPr algn="ctr"/>
                      <a:r>
                        <a:rPr kumimoji="1" lang="en-US" altLang="ja-JP" sz="800" dirty="0">
                          <a:solidFill>
                            <a:schemeClr val="tx1"/>
                          </a:solidFill>
                        </a:rPr>
                        <a:t>6</a:t>
                      </a:r>
                      <a:r>
                        <a:rPr kumimoji="1" lang="ja-JP" altLang="en-US" sz="800" dirty="0">
                          <a:solidFill>
                            <a:schemeClr val="tx1"/>
                          </a:solidFill>
                        </a:rPr>
                        <a:t>名</a:t>
                      </a:r>
                      <a:endParaRPr kumimoji="1" lang="en-US" altLang="ja-JP" sz="800" dirty="0">
                        <a:solidFill>
                          <a:schemeClr val="tx1"/>
                        </a:solidFill>
                      </a:endParaRPr>
                    </a:p>
                  </a:txBody>
                  <a:tcPr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800" dirty="0">
                          <a:solidFill>
                            <a:schemeClr val="tx1"/>
                          </a:solidFill>
                        </a:rPr>
                        <a:t>―</a:t>
                      </a:r>
                      <a:endParaRPr kumimoji="1" lang="ja-JP" altLang="en-US" sz="800" dirty="0">
                        <a:solidFill>
                          <a:schemeClr val="tx1"/>
                        </a:solidFill>
                      </a:endParaRPr>
                    </a:p>
                  </a:txBody>
                  <a:tcPr anchor="ctr"/>
                </a:tc>
                <a:extLst>
                  <a:ext uri="{0D108BD9-81ED-4DB2-BD59-A6C34878D82A}">
                    <a16:rowId xmlns:a16="http://schemas.microsoft.com/office/drawing/2014/main" val="10010"/>
                  </a:ext>
                </a:extLst>
              </a:tr>
              <a:tr h="231881">
                <a:tc>
                  <a:txBody>
                    <a:bodyPr/>
                    <a:lstStyle/>
                    <a:p>
                      <a:r>
                        <a:rPr kumimoji="1" lang="ja-JP" altLang="en-US" sz="800" dirty="0">
                          <a:solidFill>
                            <a:schemeClr val="tx1"/>
                          </a:solidFill>
                        </a:rPr>
                        <a:t>（</a:t>
                      </a:r>
                      <a:r>
                        <a:rPr kumimoji="1" lang="en-US" altLang="ja-JP" sz="800" dirty="0">
                          <a:solidFill>
                            <a:schemeClr val="tx1"/>
                          </a:solidFill>
                        </a:rPr>
                        <a:t>5S</a:t>
                      </a:r>
                      <a:r>
                        <a:rPr kumimoji="1" lang="ja-JP" altLang="en-US" sz="800" dirty="0" err="1">
                          <a:solidFill>
                            <a:schemeClr val="tx1"/>
                          </a:solidFill>
                        </a:rPr>
                        <a:t>、</a:t>
                      </a:r>
                      <a:r>
                        <a:rPr kumimoji="1" lang="ja-JP" altLang="en-US" sz="800" dirty="0">
                          <a:solidFill>
                            <a:schemeClr val="tx1"/>
                          </a:solidFill>
                        </a:rPr>
                        <a:t>標準化、改善、問題解決力向上）</a:t>
                      </a:r>
                    </a:p>
                  </a:txBody>
                  <a:tcPr anchor="ctr"/>
                </a:tc>
                <a:tc>
                  <a:txBody>
                    <a:bodyPr/>
                    <a:lstStyle/>
                    <a:p>
                      <a:pPr algn="ctr"/>
                      <a:r>
                        <a:rPr kumimoji="1" lang="en-US" altLang="ja-JP" sz="800" dirty="0">
                          <a:solidFill>
                            <a:schemeClr val="tx1"/>
                          </a:solidFill>
                        </a:rPr>
                        <a:t>―</a:t>
                      </a:r>
                      <a:endParaRPr kumimoji="1" lang="ja-JP" altLang="en-US" sz="800" dirty="0">
                        <a:solidFill>
                          <a:schemeClr val="tx1"/>
                        </a:solidFill>
                      </a:endParaRPr>
                    </a:p>
                  </a:txBody>
                  <a:tcPr anchor="ctr"/>
                </a:tc>
                <a:tc>
                  <a:txBody>
                    <a:bodyPr/>
                    <a:lstStyle/>
                    <a:p>
                      <a:pPr algn="ctr"/>
                      <a:r>
                        <a:rPr kumimoji="1" lang="en-US" altLang="ja-JP" sz="800" dirty="0">
                          <a:solidFill>
                            <a:schemeClr val="tx1"/>
                          </a:solidFill>
                        </a:rPr>
                        <a:t>6</a:t>
                      </a:r>
                      <a:r>
                        <a:rPr kumimoji="1" lang="ja-JP" altLang="en-US" sz="800" dirty="0">
                          <a:solidFill>
                            <a:schemeClr val="tx1"/>
                          </a:solidFill>
                        </a:rPr>
                        <a:t>名</a:t>
                      </a:r>
                    </a:p>
                  </a:txBody>
                  <a:tcPr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800" dirty="0">
                          <a:solidFill>
                            <a:schemeClr val="tx1"/>
                          </a:solidFill>
                        </a:rPr>
                        <a:t>―</a:t>
                      </a:r>
                      <a:endParaRPr kumimoji="1" lang="ja-JP" altLang="en-US" sz="800" dirty="0">
                        <a:solidFill>
                          <a:schemeClr val="tx1"/>
                        </a:solidFill>
                      </a:endParaRPr>
                    </a:p>
                  </a:txBody>
                  <a:tcPr anchor="ctr"/>
                </a:tc>
                <a:extLst>
                  <a:ext uri="{0D108BD9-81ED-4DB2-BD59-A6C34878D82A}">
                    <a16:rowId xmlns:a16="http://schemas.microsoft.com/office/drawing/2014/main" val="10011"/>
                  </a:ext>
                </a:extLst>
              </a:tr>
              <a:tr h="231881">
                <a:tc>
                  <a:txBody>
                    <a:bodyPr/>
                    <a:lstStyle/>
                    <a:p>
                      <a:r>
                        <a:rPr kumimoji="1" lang="ja-JP" altLang="en-US" sz="800" dirty="0">
                          <a:solidFill>
                            <a:schemeClr val="tx1"/>
                          </a:solidFill>
                        </a:rPr>
                        <a:t>（</a:t>
                      </a:r>
                      <a:r>
                        <a:rPr kumimoji="1" lang="en-US" altLang="ja-JP" sz="800" dirty="0">
                          <a:solidFill>
                            <a:schemeClr val="tx1"/>
                          </a:solidFill>
                        </a:rPr>
                        <a:t>PDCA</a:t>
                      </a:r>
                      <a:r>
                        <a:rPr kumimoji="1" lang="ja-JP" altLang="en-US" sz="800" dirty="0">
                          <a:solidFill>
                            <a:schemeClr val="tx1"/>
                          </a:solidFill>
                        </a:rPr>
                        <a:t>サイクルの徹底）</a:t>
                      </a:r>
                    </a:p>
                  </a:txBody>
                  <a:tcPr anchor="ctr"/>
                </a:tc>
                <a:tc>
                  <a:txBody>
                    <a:bodyPr/>
                    <a:lstStyle/>
                    <a:p>
                      <a:pPr algn="ctr"/>
                      <a:r>
                        <a:rPr kumimoji="1" lang="en-US" altLang="ja-JP" sz="800" dirty="0">
                          <a:solidFill>
                            <a:schemeClr val="tx1"/>
                          </a:solidFill>
                        </a:rPr>
                        <a:t>―</a:t>
                      </a:r>
                      <a:endParaRPr kumimoji="1" lang="ja-JP" altLang="en-US" sz="800" dirty="0">
                        <a:solidFill>
                          <a:schemeClr val="tx1"/>
                        </a:solidFill>
                      </a:endParaRPr>
                    </a:p>
                  </a:txBody>
                  <a:tcPr anchor="ctr"/>
                </a:tc>
                <a:tc>
                  <a:txBody>
                    <a:bodyPr/>
                    <a:lstStyle/>
                    <a:p>
                      <a:pPr algn="ctr"/>
                      <a:r>
                        <a:rPr kumimoji="1" lang="en-US" altLang="ja-JP" sz="800" dirty="0">
                          <a:solidFill>
                            <a:schemeClr val="tx1"/>
                          </a:solidFill>
                        </a:rPr>
                        <a:t>7</a:t>
                      </a:r>
                      <a:r>
                        <a:rPr kumimoji="1" lang="ja-JP" altLang="en-US" sz="800" dirty="0">
                          <a:solidFill>
                            <a:schemeClr val="tx1"/>
                          </a:solidFill>
                        </a:rPr>
                        <a:t>名</a:t>
                      </a:r>
                    </a:p>
                  </a:txBody>
                  <a:tcPr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800" dirty="0">
                          <a:solidFill>
                            <a:schemeClr val="tx1"/>
                          </a:solidFill>
                        </a:rPr>
                        <a:t>―</a:t>
                      </a:r>
                      <a:endParaRPr kumimoji="1" lang="ja-JP" altLang="en-US" sz="800" dirty="0">
                        <a:solidFill>
                          <a:schemeClr val="tx1"/>
                        </a:solidFill>
                      </a:endParaRPr>
                    </a:p>
                  </a:txBody>
                  <a:tcPr anchor="ctr"/>
                </a:tc>
                <a:extLst>
                  <a:ext uri="{0D108BD9-81ED-4DB2-BD59-A6C34878D82A}">
                    <a16:rowId xmlns:a16="http://schemas.microsoft.com/office/drawing/2014/main" val="10012"/>
                  </a:ext>
                </a:extLst>
              </a:tr>
              <a:tr h="231881">
                <a:tc>
                  <a:txBody>
                    <a:bodyPr/>
                    <a:lstStyle/>
                    <a:p>
                      <a:r>
                        <a:rPr kumimoji="1" lang="ja-JP" altLang="en-US" sz="800" dirty="0">
                          <a:solidFill>
                            <a:schemeClr val="tx1"/>
                          </a:solidFill>
                        </a:rPr>
                        <a:t>（地域社会づくり）</a:t>
                      </a:r>
                    </a:p>
                  </a:txBody>
                  <a:tcPr anchor="ctr"/>
                </a:tc>
                <a:tc>
                  <a:txBody>
                    <a:bodyPr/>
                    <a:lstStyle/>
                    <a:p>
                      <a:pPr algn="ctr"/>
                      <a:r>
                        <a:rPr kumimoji="1" lang="en-US" altLang="ja-JP" sz="800" dirty="0">
                          <a:solidFill>
                            <a:schemeClr val="tx1"/>
                          </a:solidFill>
                        </a:rPr>
                        <a:t>―</a:t>
                      </a:r>
                      <a:endParaRPr kumimoji="1" lang="ja-JP" altLang="en-US" sz="800" dirty="0">
                        <a:solidFill>
                          <a:schemeClr val="tx1"/>
                        </a:solidFill>
                      </a:endParaRPr>
                    </a:p>
                  </a:txBody>
                  <a:tcPr anchor="ctr"/>
                </a:tc>
                <a:tc>
                  <a:txBody>
                    <a:bodyPr/>
                    <a:lstStyle/>
                    <a:p>
                      <a:pPr algn="ctr"/>
                      <a:r>
                        <a:rPr kumimoji="1" lang="en-US" altLang="ja-JP" sz="800" dirty="0">
                          <a:solidFill>
                            <a:schemeClr val="tx1"/>
                          </a:solidFill>
                        </a:rPr>
                        <a:t>8</a:t>
                      </a:r>
                      <a:r>
                        <a:rPr kumimoji="1" lang="ja-JP" altLang="en-US" sz="800" dirty="0">
                          <a:solidFill>
                            <a:schemeClr val="tx1"/>
                          </a:solidFill>
                        </a:rPr>
                        <a:t>名</a:t>
                      </a:r>
                    </a:p>
                  </a:txBody>
                  <a:tcPr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800" dirty="0">
                          <a:solidFill>
                            <a:schemeClr val="tx1"/>
                          </a:solidFill>
                        </a:rPr>
                        <a:t>―</a:t>
                      </a:r>
                      <a:endParaRPr kumimoji="1" lang="ja-JP" altLang="en-US" sz="800" dirty="0">
                        <a:solidFill>
                          <a:schemeClr val="tx1"/>
                        </a:solidFill>
                      </a:endParaRPr>
                    </a:p>
                  </a:txBody>
                  <a:tcPr anchor="ctr"/>
                </a:tc>
                <a:extLst>
                  <a:ext uri="{0D108BD9-81ED-4DB2-BD59-A6C34878D82A}">
                    <a16:rowId xmlns:a16="http://schemas.microsoft.com/office/drawing/2014/main" val="10013"/>
                  </a:ext>
                </a:extLst>
              </a:tr>
              <a:tr h="231881">
                <a:tc>
                  <a:txBody>
                    <a:bodyPr/>
                    <a:lstStyle/>
                    <a:p>
                      <a:r>
                        <a:rPr kumimoji="1" lang="ja-JP" altLang="en-US" sz="800" dirty="0">
                          <a:solidFill>
                            <a:schemeClr val="tx1"/>
                          </a:solidFill>
                        </a:rPr>
                        <a:t>（区行政の仕組みづくり）</a:t>
                      </a:r>
                    </a:p>
                  </a:txBody>
                  <a:tcPr anchor="ctr"/>
                </a:tc>
                <a:tc>
                  <a:txBody>
                    <a:bodyPr/>
                    <a:lstStyle/>
                    <a:p>
                      <a:pPr algn="ctr"/>
                      <a:r>
                        <a:rPr kumimoji="1" lang="en-US" altLang="ja-JP" sz="800" dirty="0">
                          <a:solidFill>
                            <a:schemeClr val="tx1"/>
                          </a:solidFill>
                        </a:rPr>
                        <a:t>―</a:t>
                      </a:r>
                      <a:endParaRPr kumimoji="1" lang="ja-JP" altLang="en-US" sz="800" dirty="0">
                        <a:solidFill>
                          <a:schemeClr val="tx1"/>
                        </a:solidFill>
                      </a:endParaRPr>
                    </a:p>
                  </a:txBody>
                  <a:tcPr anchor="ctr"/>
                </a:tc>
                <a:tc>
                  <a:txBody>
                    <a:bodyPr/>
                    <a:lstStyle/>
                    <a:p>
                      <a:pPr algn="ctr"/>
                      <a:r>
                        <a:rPr kumimoji="1" lang="en-US" altLang="ja-JP" sz="800" dirty="0">
                          <a:solidFill>
                            <a:schemeClr val="tx1"/>
                          </a:solidFill>
                        </a:rPr>
                        <a:t>7</a:t>
                      </a:r>
                      <a:r>
                        <a:rPr kumimoji="1" lang="ja-JP" altLang="en-US" sz="800" dirty="0">
                          <a:solidFill>
                            <a:schemeClr val="tx1"/>
                          </a:solidFill>
                        </a:rPr>
                        <a:t>名</a:t>
                      </a:r>
                    </a:p>
                  </a:txBody>
                  <a:tcPr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800" dirty="0">
                          <a:solidFill>
                            <a:schemeClr val="tx1"/>
                          </a:solidFill>
                        </a:rPr>
                        <a:t>―</a:t>
                      </a:r>
                      <a:endParaRPr kumimoji="1" lang="ja-JP" altLang="en-US" sz="800" dirty="0">
                        <a:solidFill>
                          <a:schemeClr val="tx1"/>
                        </a:solidFill>
                      </a:endParaRPr>
                    </a:p>
                  </a:txBody>
                  <a:tcPr anchor="ctr"/>
                </a:tc>
                <a:extLst>
                  <a:ext uri="{0D108BD9-81ED-4DB2-BD59-A6C34878D82A}">
                    <a16:rowId xmlns:a16="http://schemas.microsoft.com/office/drawing/2014/main" val="10014"/>
                  </a:ext>
                </a:extLst>
              </a:tr>
              <a:tr h="231881">
                <a:tc>
                  <a:txBody>
                    <a:bodyPr/>
                    <a:lstStyle/>
                    <a:p>
                      <a:r>
                        <a:rPr kumimoji="1" lang="ja-JP" altLang="en-US" sz="800" dirty="0">
                          <a:solidFill>
                            <a:schemeClr val="tx1"/>
                          </a:solidFill>
                        </a:rPr>
                        <a:t>（分権型教育行政）</a:t>
                      </a:r>
                    </a:p>
                  </a:txBody>
                  <a:tcPr anchor="ctr"/>
                </a:tc>
                <a:tc>
                  <a:txBody>
                    <a:bodyPr/>
                    <a:lstStyle/>
                    <a:p>
                      <a:pPr algn="ctr"/>
                      <a:r>
                        <a:rPr kumimoji="1" lang="en-US" altLang="ja-JP" sz="800" dirty="0">
                          <a:solidFill>
                            <a:schemeClr val="tx1"/>
                          </a:solidFill>
                        </a:rPr>
                        <a:t>―</a:t>
                      </a:r>
                      <a:endParaRPr kumimoji="1" lang="ja-JP" altLang="en-US" sz="800" dirty="0">
                        <a:solidFill>
                          <a:schemeClr val="tx1"/>
                        </a:solidFill>
                      </a:endParaRPr>
                    </a:p>
                  </a:txBody>
                  <a:tcPr anchor="ctr"/>
                </a:tc>
                <a:tc>
                  <a:txBody>
                    <a:bodyPr/>
                    <a:lstStyle/>
                    <a:p>
                      <a:pPr algn="ctr"/>
                      <a:r>
                        <a:rPr kumimoji="1" lang="en-US" altLang="ja-JP" sz="800" dirty="0">
                          <a:solidFill>
                            <a:schemeClr val="tx1"/>
                          </a:solidFill>
                        </a:rPr>
                        <a:t>7</a:t>
                      </a:r>
                      <a:r>
                        <a:rPr kumimoji="1" lang="ja-JP" altLang="en-US" sz="800" dirty="0">
                          <a:solidFill>
                            <a:schemeClr val="tx1"/>
                          </a:solidFill>
                        </a:rPr>
                        <a:t>名</a:t>
                      </a:r>
                    </a:p>
                  </a:txBody>
                  <a:tcPr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800" dirty="0">
                          <a:solidFill>
                            <a:schemeClr val="tx1"/>
                          </a:solidFill>
                        </a:rPr>
                        <a:t>―</a:t>
                      </a:r>
                      <a:endParaRPr kumimoji="1" lang="ja-JP" altLang="en-US" sz="800" dirty="0">
                        <a:solidFill>
                          <a:schemeClr val="tx1"/>
                        </a:solidFill>
                      </a:endParaRPr>
                    </a:p>
                  </a:txBody>
                  <a:tcPr anchor="ctr"/>
                </a:tc>
                <a:extLst>
                  <a:ext uri="{0D108BD9-81ED-4DB2-BD59-A6C34878D82A}">
                    <a16:rowId xmlns:a16="http://schemas.microsoft.com/office/drawing/2014/main" val="10015"/>
                  </a:ext>
                </a:extLst>
              </a:tr>
              <a:tr h="231881">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800" dirty="0">
                          <a:solidFill>
                            <a:schemeClr val="tx1"/>
                          </a:solidFill>
                        </a:rPr>
                        <a:t>（市民利用施設のあり方の検討）</a:t>
                      </a:r>
                    </a:p>
                  </a:txBody>
                  <a:tcPr anchor="ct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en-US" altLang="ja-JP" sz="800" dirty="0">
                          <a:solidFill>
                            <a:schemeClr val="tx1"/>
                          </a:solidFill>
                        </a:rPr>
                        <a:t>6</a:t>
                      </a:r>
                      <a:r>
                        <a:rPr kumimoji="1" lang="ja-JP" altLang="en-US" sz="800" dirty="0">
                          <a:solidFill>
                            <a:schemeClr val="tx1"/>
                          </a:solidFill>
                        </a:rPr>
                        <a:t>名</a:t>
                      </a:r>
                    </a:p>
                  </a:txBody>
                  <a:tcPr anchor="ctr"/>
                </a:tc>
                <a:tc>
                  <a:txBody>
                    <a:bodyPr/>
                    <a:lstStyle/>
                    <a:p>
                      <a:pPr algn="ctr"/>
                      <a:r>
                        <a:rPr kumimoji="1" lang="en-US" altLang="ja-JP" sz="800" dirty="0">
                          <a:solidFill>
                            <a:schemeClr val="tx1"/>
                          </a:solidFill>
                        </a:rPr>
                        <a:t>―</a:t>
                      </a:r>
                      <a:endParaRPr kumimoji="1" lang="ja-JP" altLang="en-US" sz="800" dirty="0">
                        <a:solidFill>
                          <a:schemeClr val="tx1"/>
                        </a:solidFill>
                      </a:endParaRPr>
                    </a:p>
                  </a:txBody>
                  <a:tcPr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800" dirty="0">
                          <a:solidFill>
                            <a:schemeClr val="tx1"/>
                          </a:solidFill>
                        </a:rPr>
                        <a:t>―</a:t>
                      </a:r>
                      <a:endParaRPr kumimoji="1" lang="ja-JP" altLang="en-US" sz="800" dirty="0">
                        <a:solidFill>
                          <a:schemeClr val="tx1"/>
                        </a:solidFill>
                      </a:endParaRPr>
                    </a:p>
                  </a:txBody>
                  <a:tcPr anchor="ctr"/>
                </a:tc>
                <a:extLst>
                  <a:ext uri="{0D108BD9-81ED-4DB2-BD59-A6C34878D82A}">
                    <a16:rowId xmlns:a16="http://schemas.microsoft.com/office/drawing/2014/main" val="10016"/>
                  </a:ext>
                </a:extLst>
              </a:tr>
              <a:tr h="231881">
                <a:tc>
                  <a:txBody>
                    <a:bodyPr/>
                    <a:lstStyle/>
                    <a:p>
                      <a:r>
                        <a:rPr kumimoji="1" lang="ja-JP" altLang="en-US" sz="800" dirty="0">
                          <a:solidFill>
                            <a:schemeClr val="tx1"/>
                          </a:solidFill>
                        </a:rPr>
                        <a:t>（補助金等の見直し）</a:t>
                      </a:r>
                    </a:p>
                  </a:txBody>
                  <a:tcPr anchor="ctr"/>
                </a:tc>
                <a:tc>
                  <a:txBody>
                    <a:bodyPr/>
                    <a:lstStyle/>
                    <a:p>
                      <a:pPr algn="ctr"/>
                      <a:r>
                        <a:rPr kumimoji="1" lang="en-US" altLang="ja-JP" sz="800" dirty="0">
                          <a:solidFill>
                            <a:schemeClr val="tx1"/>
                          </a:solidFill>
                        </a:rPr>
                        <a:t>4</a:t>
                      </a:r>
                      <a:r>
                        <a:rPr kumimoji="1" lang="ja-JP" altLang="en-US" sz="800" dirty="0">
                          <a:solidFill>
                            <a:schemeClr val="tx1"/>
                          </a:solidFill>
                        </a:rPr>
                        <a:t>名</a:t>
                      </a:r>
                    </a:p>
                  </a:txBody>
                  <a:tcPr anchor="ctr"/>
                </a:tc>
                <a:tc>
                  <a:txBody>
                    <a:bodyPr/>
                    <a:lstStyle/>
                    <a:p>
                      <a:pPr algn="ctr"/>
                      <a:r>
                        <a:rPr kumimoji="1" lang="en-US" altLang="ja-JP" sz="800" dirty="0">
                          <a:solidFill>
                            <a:schemeClr val="tx1"/>
                          </a:solidFill>
                        </a:rPr>
                        <a:t>―</a:t>
                      </a:r>
                      <a:endParaRPr kumimoji="1" lang="ja-JP" altLang="en-US" sz="800" dirty="0">
                        <a:solidFill>
                          <a:schemeClr val="tx1"/>
                        </a:solidFill>
                      </a:endParaRPr>
                    </a:p>
                  </a:txBody>
                  <a:tcPr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800" dirty="0">
                          <a:solidFill>
                            <a:schemeClr val="tx1"/>
                          </a:solidFill>
                        </a:rPr>
                        <a:t>―</a:t>
                      </a:r>
                      <a:endParaRPr kumimoji="1" lang="ja-JP" altLang="en-US" sz="800" dirty="0">
                        <a:solidFill>
                          <a:schemeClr val="tx1"/>
                        </a:solidFill>
                      </a:endParaRPr>
                    </a:p>
                  </a:txBody>
                  <a:tcPr anchor="ctr"/>
                </a:tc>
                <a:extLst>
                  <a:ext uri="{0D108BD9-81ED-4DB2-BD59-A6C34878D82A}">
                    <a16:rowId xmlns:a16="http://schemas.microsoft.com/office/drawing/2014/main" val="10017"/>
                  </a:ext>
                </a:extLst>
              </a:tr>
              <a:tr h="231881">
                <a:tc>
                  <a:txBody>
                    <a:bodyPr/>
                    <a:lstStyle/>
                    <a:p>
                      <a:r>
                        <a:rPr kumimoji="1" lang="ja-JP" altLang="en-US" sz="800" dirty="0">
                          <a:solidFill>
                            <a:schemeClr val="tx1"/>
                          </a:solidFill>
                        </a:rPr>
                        <a:t>（公共事業の見直し）</a:t>
                      </a:r>
                    </a:p>
                  </a:txBody>
                  <a:tcPr anchor="ctr"/>
                </a:tc>
                <a:tc>
                  <a:txBody>
                    <a:bodyPr/>
                    <a:lstStyle/>
                    <a:p>
                      <a:pPr algn="ctr"/>
                      <a:r>
                        <a:rPr kumimoji="1" lang="en-US" altLang="ja-JP" sz="800" dirty="0">
                          <a:solidFill>
                            <a:schemeClr val="tx1"/>
                          </a:solidFill>
                        </a:rPr>
                        <a:t>6</a:t>
                      </a:r>
                      <a:r>
                        <a:rPr kumimoji="1" lang="ja-JP" altLang="en-US" sz="800" dirty="0">
                          <a:solidFill>
                            <a:schemeClr val="tx1"/>
                          </a:solidFill>
                        </a:rPr>
                        <a:t>名</a:t>
                      </a:r>
                    </a:p>
                  </a:txBody>
                  <a:tcPr anchor="ctr"/>
                </a:tc>
                <a:tc>
                  <a:txBody>
                    <a:bodyPr/>
                    <a:lstStyle/>
                    <a:p>
                      <a:pPr algn="ctr"/>
                      <a:r>
                        <a:rPr kumimoji="1" lang="en-US" altLang="ja-JP" sz="800" dirty="0">
                          <a:solidFill>
                            <a:schemeClr val="tx1"/>
                          </a:solidFill>
                        </a:rPr>
                        <a:t>―</a:t>
                      </a:r>
                      <a:endParaRPr kumimoji="1" lang="ja-JP" altLang="en-US" sz="800" dirty="0">
                        <a:solidFill>
                          <a:schemeClr val="tx1"/>
                        </a:solidFill>
                      </a:endParaRPr>
                    </a:p>
                  </a:txBody>
                  <a:tcPr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800" dirty="0">
                          <a:solidFill>
                            <a:schemeClr val="tx1"/>
                          </a:solidFill>
                        </a:rPr>
                        <a:t>―</a:t>
                      </a:r>
                      <a:endParaRPr kumimoji="1" lang="ja-JP" altLang="en-US" sz="800" dirty="0">
                        <a:solidFill>
                          <a:schemeClr val="tx1"/>
                        </a:solidFill>
                      </a:endParaRPr>
                    </a:p>
                  </a:txBody>
                  <a:tcPr anchor="ctr"/>
                </a:tc>
                <a:extLst>
                  <a:ext uri="{0D108BD9-81ED-4DB2-BD59-A6C34878D82A}">
                    <a16:rowId xmlns:a16="http://schemas.microsoft.com/office/drawing/2014/main" val="10018"/>
                  </a:ext>
                </a:extLst>
              </a:tr>
              <a:tr h="231881">
                <a:tc>
                  <a:txBody>
                    <a:bodyPr/>
                    <a:lstStyle/>
                    <a:p>
                      <a:r>
                        <a:rPr kumimoji="1" lang="ja-JP" altLang="en-US" sz="800" dirty="0">
                          <a:solidFill>
                            <a:schemeClr val="tx1"/>
                          </a:solidFill>
                        </a:rPr>
                        <a:t>（業務フローの最適化）</a:t>
                      </a:r>
                    </a:p>
                  </a:txBody>
                  <a:tcPr anchor="ctr"/>
                </a:tc>
                <a:tc>
                  <a:txBody>
                    <a:bodyPr/>
                    <a:lstStyle/>
                    <a:p>
                      <a:pPr algn="ctr"/>
                      <a:r>
                        <a:rPr kumimoji="1" lang="en-US" altLang="ja-JP" sz="800" dirty="0">
                          <a:solidFill>
                            <a:schemeClr val="tx1"/>
                          </a:solidFill>
                        </a:rPr>
                        <a:t>10</a:t>
                      </a:r>
                      <a:r>
                        <a:rPr kumimoji="1" lang="ja-JP" altLang="en-US" sz="800" dirty="0">
                          <a:solidFill>
                            <a:schemeClr val="tx1"/>
                          </a:solidFill>
                        </a:rPr>
                        <a:t>名</a:t>
                      </a:r>
                    </a:p>
                  </a:txBody>
                  <a:tcPr anchor="ctr"/>
                </a:tc>
                <a:tc>
                  <a:txBody>
                    <a:bodyPr/>
                    <a:lstStyle/>
                    <a:p>
                      <a:pPr algn="ctr"/>
                      <a:r>
                        <a:rPr kumimoji="1" lang="en-US" altLang="ja-JP" sz="800" dirty="0">
                          <a:solidFill>
                            <a:schemeClr val="tx1"/>
                          </a:solidFill>
                        </a:rPr>
                        <a:t>―</a:t>
                      </a:r>
                      <a:endParaRPr kumimoji="1" lang="ja-JP" altLang="en-US" sz="800" dirty="0">
                        <a:solidFill>
                          <a:schemeClr val="tx1"/>
                        </a:solidFill>
                      </a:endParaRPr>
                    </a:p>
                  </a:txBody>
                  <a:tcPr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800" dirty="0">
                          <a:solidFill>
                            <a:schemeClr val="tx1"/>
                          </a:solidFill>
                        </a:rPr>
                        <a:t>―</a:t>
                      </a:r>
                      <a:endParaRPr kumimoji="1" lang="ja-JP" altLang="en-US" sz="800" dirty="0">
                        <a:solidFill>
                          <a:schemeClr val="tx1"/>
                        </a:solidFill>
                      </a:endParaRPr>
                    </a:p>
                  </a:txBody>
                  <a:tcPr anchor="ctr"/>
                </a:tc>
                <a:extLst>
                  <a:ext uri="{0D108BD9-81ED-4DB2-BD59-A6C34878D82A}">
                    <a16:rowId xmlns:a16="http://schemas.microsoft.com/office/drawing/2014/main" val="10019"/>
                  </a:ext>
                </a:extLst>
              </a:tr>
              <a:tr h="231881">
                <a:tc>
                  <a:txBody>
                    <a:bodyPr/>
                    <a:lstStyle/>
                    <a:p>
                      <a:pPr algn="ctr"/>
                      <a:r>
                        <a:rPr kumimoji="1" lang="ja-JP" altLang="en-US" sz="800" dirty="0">
                          <a:solidFill>
                            <a:schemeClr val="tx1"/>
                          </a:solidFill>
                        </a:rPr>
                        <a:t>合計</a:t>
                      </a:r>
                    </a:p>
                  </a:txBody>
                  <a:tcPr anchor="ctr"/>
                </a:tc>
                <a:tc>
                  <a:txBody>
                    <a:bodyPr/>
                    <a:lstStyle/>
                    <a:p>
                      <a:pPr algn="ctr"/>
                      <a:r>
                        <a:rPr kumimoji="1" lang="en-US" altLang="ja-JP" sz="800" dirty="0">
                          <a:solidFill>
                            <a:schemeClr val="tx1"/>
                          </a:solidFill>
                        </a:rPr>
                        <a:t>64</a:t>
                      </a:r>
                      <a:r>
                        <a:rPr kumimoji="1" lang="ja-JP" altLang="en-US" sz="800" dirty="0">
                          <a:solidFill>
                            <a:schemeClr val="tx1"/>
                          </a:solidFill>
                        </a:rPr>
                        <a:t>名</a:t>
                      </a:r>
                    </a:p>
                  </a:txBody>
                  <a:tcPr anchor="ctr"/>
                </a:tc>
                <a:tc>
                  <a:txBody>
                    <a:bodyPr/>
                    <a:lstStyle/>
                    <a:p>
                      <a:pPr algn="ctr"/>
                      <a:r>
                        <a:rPr kumimoji="1" lang="en-US" altLang="ja-JP" sz="800" dirty="0">
                          <a:solidFill>
                            <a:schemeClr val="tx1"/>
                          </a:solidFill>
                        </a:rPr>
                        <a:t>98</a:t>
                      </a:r>
                      <a:r>
                        <a:rPr kumimoji="1" lang="ja-JP" altLang="en-US" sz="800" dirty="0">
                          <a:solidFill>
                            <a:schemeClr val="tx1"/>
                          </a:solidFill>
                        </a:rPr>
                        <a:t>名</a:t>
                      </a:r>
                    </a:p>
                  </a:txBody>
                  <a:tcPr anchor="ctr"/>
                </a:tc>
                <a:tc>
                  <a:txBody>
                    <a:bodyPr/>
                    <a:lstStyle/>
                    <a:p>
                      <a:pPr algn="ctr"/>
                      <a:r>
                        <a:rPr kumimoji="1" lang="en-US" altLang="ja-JP" sz="800" dirty="0">
                          <a:solidFill>
                            <a:schemeClr val="tx1"/>
                          </a:solidFill>
                        </a:rPr>
                        <a:t>33</a:t>
                      </a:r>
                      <a:r>
                        <a:rPr kumimoji="1" lang="ja-JP" altLang="en-US" sz="800" dirty="0">
                          <a:solidFill>
                            <a:schemeClr val="tx1"/>
                          </a:solidFill>
                        </a:rPr>
                        <a:t>名</a:t>
                      </a:r>
                    </a:p>
                  </a:txBody>
                  <a:tcPr anchor="ctr"/>
                </a:tc>
                <a:extLst>
                  <a:ext uri="{0D108BD9-81ED-4DB2-BD59-A6C34878D82A}">
                    <a16:rowId xmlns:a16="http://schemas.microsoft.com/office/drawing/2014/main" val="10020"/>
                  </a:ext>
                </a:extLst>
              </a:tr>
            </a:tbl>
          </a:graphicData>
        </a:graphic>
      </p:graphicFrame>
      <p:pic>
        <p:nvPicPr>
          <p:cNvPr id="55" name="図 54"/>
          <p:cNvPicPr>
            <a:picLocks noChangeAspect="1"/>
          </p:cNvPicPr>
          <p:nvPr/>
        </p:nvPicPr>
        <p:blipFill>
          <a:blip r:embed="rId2"/>
          <a:stretch>
            <a:fillRect/>
          </a:stretch>
        </p:blipFill>
        <p:spPr>
          <a:xfrm>
            <a:off x="325175" y="985804"/>
            <a:ext cx="8371339" cy="282956"/>
          </a:xfrm>
          <a:prstGeom prst="rect">
            <a:avLst/>
          </a:prstGeom>
        </p:spPr>
      </p:pic>
      <p:pic>
        <p:nvPicPr>
          <p:cNvPr id="72" name="図 71"/>
          <p:cNvPicPr>
            <a:picLocks noChangeAspect="1"/>
          </p:cNvPicPr>
          <p:nvPr/>
        </p:nvPicPr>
        <p:blipFill>
          <a:blip r:embed="rId2"/>
          <a:stretch>
            <a:fillRect/>
          </a:stretch>
        </p:blipFill>
        <p:spPr>
          <a:xfrm>
            <a:off x="325177" y="1274538"/>
            <a:ext cx="1729038" cy="148907"/>
          </a:xfrm>
          <a:prstGeom prst="rect">
            <a:avLst/>
          </a:prstGeom>
        </p:spPr>
      </p:pic>
      <p:pic>
        <p:nvPicPr>
          <p:cNvPr id="73" name="図 72"/>
          <p:cNvPicPr>
            <a:picLocks noChangeAspect="1"/>
          </p:cNvPicPr>
          <p:nvPr/>
        </p:nvPicPr>
        <p:blipFill>
          <a:blip r:embed="rId2"/>
          <a:stretch>
            <a:fillRect/>
          </a:stretch>
        </p:blipFill>
        <p:spPr>
          <a:xfrm>
            <a:off x="7719390" y="1632155"/>
            <a:ext cx="957042" cy="5031005"/>
          </a:xfrm>
          <a:prstGeom prst="rect">
            <a:avLst/>
          </a:prstGeom>
        </p:spPr>
      </p:pic>
      <p:sp>
        <p:nvSpPr>
          <p:cNvPr id="4" name="スライド番号プレースホルダー 3"/>
          <p:cNvSpPr>
            <a:spLocks noGrp="1"/>
          </p:cNvSpPr>
          <p:nvPr>
            <p:ph type="sldNum" sz="quarter" idx="12"/>
          </p:nvPr>
        </p:nvSpPr>
        <p:spPr/>
        <p:txBody>
          <a:bodyPr/>
          <a:lstStyle/>
          <a:p>
            <a:fld id="{63BC356D-1576-478B-8647-1361C6E9DFF7}" type="slidenum">
              <a:rPr lang="ja-JP" altLang="en-US" smtClean="0"/>
              <a:pPr/>
              <a:t>186</a:t>
            </a:fld>
            <a:endParaRPr lang="ja-JP" altLang="en-US"/>
          </a:p>
        </p:txBody>
      </p:sp>
    </p:spTree>
    <p:extLst>
      <p:ext uri="{BB962C8B-B14F-4D97-AF65-F5344CB8AC3E}">
        <p14:creationId xmlns:p14="http://schemas.microsoft.com/office/powerpoint/2010/main" val="2003711472"/>
      </p:ext>
    </p:extLst>
  </p:cSld>
  <p:clrMapOvr>
    <a:masterClrMapping/>
  </p:clrMapOvr>
</p:sld>
</file>

<file path=ppt/slides/slide1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 name="角丸四角形 22"/>
          <p:cNvSpPr/>
          <p:nvPr/>
        </p:nvSpPr>
        <p:spPr>
          <a:xfrm>
            <a:off x="7992419" y="5280547"/>
            <a:ext cx="754911" cy="450118"/>
          </a:xfrm>
          <a:prstGeom prst="roundRect">
            <a:avLst>
              <a:gd name="adj" fmla="val 7175"/>
            </a:avLst>
          </a:prstGeom>
          <a:solidFill>
            <a:srgbClr val="05E0DB">
              <a:lumMod val="60000"/>
              <a:lumOff val="40000"/>
              <a:alpha val="50000"/>
            </a:srgbClr>
          </a:solidFill>
          <a:ln w="25400" cap="flat" cmpd="sng" algn="ctr">
            <a:noFill/>
            <a:prstDash val="dash"/>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26" name="角丸四角形 25"/>
          <p:cNvSpPr/>
          <p:nvPr/>
        </p:nvSpPr>
        <p:spPr>
          <a:xfrm>
            <a:off x="7366870" y="4518338"/>
            <a:ext cx="754911" cy="450118"/>
          </a:xfrm>
          <a:prstGeom prst="roundRect">
            <a:avLst>
              <a:gd name="adj" fmla="val 7175"/>
            </a:avLst>
          </a:prstGeom>
          <a:solidFill>
            <a:srgbClr val="05E0DB">
              <a:lumMod val="60000"/>
              <a:lumOff val="40000"/>
              <a:alpha val="50000"/>
            </a:srgbClr>
          </a:solidFill>
          <a:ln w="25400" cap="flat" cmpd="sng" algn="ctr">
            <a:noFill/>
            <a:prstDash val="dash"/>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28" name="角丸四角形 27"/>
          <p:cNvSpPr/>
          <p:nvPr/>
        </p:nvSpPr>
        <p:spPr>
          <a:xfrm>
            <a:off x="7601744" y="3492022"/>
            <a:ext cx="1002703" cy="808146"/>
          </a:xfrm>
          <a:prstGeom prst="roundRect">
            <a:avLst>
              <a:gd name="adj" fmla="val 7175"/>
            </a:avLst>
          </a:prstGeom>
          <a:solidFill>
            <a:srgbClr val="05E0DB">
              <a:lumMod val="60000"/>
              <a:lumOff val="40000"/>
              <a:alpha val="50000"/>
            </a:srgbClr>
          </a:solidFill>
          <a:ln w="25400" cap="flat" cmpd="sng" algn="ctr">
            <a:noFill/>
            <a:prstDash val="dash"/>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30" name="角丸四角形 29"/>
          <p:cNvSpPr/>
          <p:nvPr/>
        </p:nvSpPr>
        <p:spPr>
          <a:xfrm>
            <a:off x="5211709" y="2393867"/>
            <a:ext cx="3080806" cy="777079"/>
          </a:xfrm>
          <a:prstGeom prst="roundRect">
            <a:avLst>
              <a:gd name="adj" fmla="val 7175"/>
            </a:avLst>
          </a:prstGeom>
          <a:solidFill>
            <a:srgbClr val="05E0DB">
              <a:lumMod val="60000"/>
              <a:lumOff val="40000"/>
              <a:alpha val="50000"/>
            </a:srgbClr>
          </a:solidFill>
          <a:ln w="25400" cap="flat" cmpd="sng" algn="ctr">
            <a:noFill/>
            <a:prstDash val="dash"/>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20" name="角丸四角形 19"/>
          <p:cNvSpPr/>
          <p:nvPr/>
        </p:nvSpPr>
        <p:spPr>
          <a:xfrm>
            <a:off x="8041295" y="1638950"/>
            <a:ext cx="754911" cy="450118"/>
          </a:xfrm>
          <a:prstGeom prst="roundRect">
            <a:avLst>
              <a:gd name="adj" fmla="val 7175"/>
            </a:avLst>
          </a:prstGeom>
          <a:solidFill>
            <a:srgbClr val="05E0DB">
              <a:lumMod val="60000"/>
              <a:lumOff val="40000"/>
              <a:alpha val="50000"/>
            </a:srgbClr>
          </a:solidFill>
          <a:ln w="25400" cap="flat" cmpd="sng" algn="ctr">
            <a:noFill/>
            <a:prstDash val="dash"/>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4" name="テキスト ボックス 3"/>
          <p:cNvSpPr txBox="1"/>
          <p:nvPr/>
        </p:nvSpPr>
        <p:spPr>
          <a:xfrm>
            <a:off x="0" y="0"/>
            <a:ext cx="7200000" cy="461665"/>
          </a:xfrm>
          <a:prstGeom prst="rect">
            <a:avLst/>
          </a:prstGeom>
          <a:solidFill>
            <a:srgbClr val="0070C0"/>
          </a:solidFill>
        </p:spPr>
        <p:txBody>
          <a:bodyPr wrap="square" rtlCol="0">
            <a:spAutoFit/>
          </a:bodyPr>
          <a:lstStyle/>
          <a:p>
            <a:r>
              <a:rPr lang="en-US" altLang="ja-JP" sz="2400" b="1" u="sng" dirty="0">
                <a:solidFill>
                  <a:prstClr val="white"/>
                </a:solidFill>
                <a:latin typeface="BIZ UDゴシック" panose="020B0400000000000000" pitchFamily="49" charset="-128"/>
                <a:ea typeface="BIZ UDゴシック" panose="020B0400000000000000" pitchFamily="49" charset="-128"/>
              </a:rPr>
              <a:t>Ⅲ【</a:t>
            </a:r>
            <a:r>
              <a:rPr lang="ja-JP" altLang="en-US" sz="2400" b="1" u="sng" dirty="0">
                <a:solidFill>
                  <a:prstClr val="white"/>
                </a:solidFill>
                <a:latin typeface="BIZ UDゴシック" panose="020B0400000000000000" pitchFamily="49" charset="-128"/>
                <a:ea typeface="BIZ UDゴシック" panose="020B0400000000000000" pitchFamily="49" charset="-128"/>
              </a:rPr>
              <a:t>財政</a:t>
            </a:r>
            <a:r>
              <a:rPr lang="en-US" altLang="ja-JP" sz="2400" b="1" u="sng" dirty="0">
                <a:solidFill>
                  <a:prstClr val="white"/>
                </a:solidFill>
                <a:latin typeface="BIZ UDゴシック" panose="020B0400000000000000" pitchFamily="49" charset="-128"/>
                <a:ea typeface="BIZ UDゴシック" panose="020B0400000000000000" pitchFamily="49" charset="-128"/>
              </a:rPr>
              <a:t>】</a:t>
            </a:r>
            <a:r>
              <a:rPr lang="ja-JP" altLang="en-US" sz="2400" b="1" u="sng" dirty="0">
                <a:solidFill>
                  <a:prstClr val="white"/>
                </a:solidFill>
                <a:latin typeface="BIZ UDゴシック" panose="020B0400000000000000" pitchFamily="49" charset="-128"/>
                <a:ea typeface="BIZ UDゴシック" panose="020B0400000000000000" pitchFamily="49" charset="-128"/>
              </a:rPr>
              <a:t>（２）財務マネジメント</a:t>
            </a:r>
          </a:p>
        </p:txBody>
      </p:sp>
      <p:graphicFrame>
        <p:nvGraphicFramePr>
          <p:cNvPr id="5" name="表 4"/>
          <p:cNvGraphicFramePr>
            <a:graphicFrameLocks noGrp="1"/>
          </p:cNvGraphicFramePr>
          <p:nvPr/>
        </p:nvGraphicFramePr>
        <p:xfrm>
          <a:off x="297060" y="740821"/>
          <a:ext cx="8640960" cy="5795360"/>
        </p:xfrm>
        <a:graphic>
          <a:graphicData uri="http://schemas.openxmlformats.org/drawingml/2006/table">
            <a:tbl>
              <a:tblPr firstRow="1">
                <a:tableStyleId>{5C22544A-7EE6-4342-B048-85BDC9FD1C3A}</a:tableStyleId>
              </a:tblPr>
              <a:tblGrid>
                <a:gridCol w="2016224">
                  <a:extLst>
                    <a:ext uri="{9D8B030D-6E8A-4147-A177-3AD203B41FA5}">
                      <a16:colId xmlns:a16="http://schemas.microsoft.com/office/drawing/2014/main" val="20000"/>
                    </a:ext>
                  </a:extLst>
                </a:gridCol>
                <a:gridCol w="1440160">
                  <a:extLst>
                    <a:ext uri="{9D8B030D-6E8A-4147-A177-3AD203B41FA5}">
                      <a16:colId xmlns:a16="http://schemas.microsoft.com/office/drawing/2014/main" val="20001"/>
                    </a:ext>
                  </a:extLst>
                </a:gridCol>
                <a:gridCol w="1440160">
                  <a:extLst>
                    <a:ext uri="{9D8B030D-6E8A-4147-A177-3AD203B41FA5}">
                      <a16:colId xmlns:a16="http://schemas.microsoft.com/office/drawing/2014/main" val="20002"/>
                    </a:ext>
                  </a:extLst>
                </a:gridCol>
                <a:gridCol w="3744416">
                  <a:extLst>
                    <a:ext uri="{9D8B030D-6E8A-4147-A177-3AD203B41FA5}">
                      <a16:colId xmlns:a16="http://schemas.microsoft.com/office/drawing/2014/main" val="20003"/>
                    </a:ext>
                  </a:extLst>
                </a:gridCol>
              </a:tblGrid>
              <a:tr h="461007">
                <a:tc>
                  <a:txBody>
                    <a:bodyPr/>
                    <a:lstStyle/>
                    <a:p>
                      <a:pPr algn="ctr"/>
                      <a:r>
                        <a:rPr kumimoji="1" lang="ja-JP" altLang="en-US" sz="1800" b="0" dirty="0">
                          <a:solidFill>
                            <a:schemeClr val="tx1"/>
                          </a:solidFill>
                          <a:latin typeface="+mn-lt"/>
                        </a:rPr>
                        <a:t>＜</a:t>
                      </a:r>
                      <a:r>
                        <a:rPr kumimoji="1" lang="en-US" altLang="ja-JP" sz="1800" b="0" dirty="0">
                          <a:solidFill>
                            <a:schemeClr val="tx1"/>
                          </a:solidFill>
                          <a:latin typeface="+mn-lt"/>
                        </a:rPr>
                        <a:t>Why</a:t>
                      </a:r>
                      <a:r>
                        <a:rPr kumimoji="1" lang="ja-JP" altLang="en-US" sz="1800" b="0" dirty="0">
                          <a:solidFill>
                            <a:schemeClr val="tx1"/>
                          </a:solidFill>
                          <a:latin typeface="+mn-lt"/>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kumimoji="1" lang="ja-JP" altLang="en-US" sz="1800" b="0" dirty="0">
                          <a:solidFill>
                            <a:schemeClr val="tx1"/>
                          </a:solidFill>
                          <a:latin typeface="+mn-lt"/>
                        </a:rPr>
                        <a:t>＜</a:t>
                      </a:r>
                      <a:r>
                        <a:rPr kumimoji="1" lang="en-US" altLang="ja-JP" sz="1800" b="0" dirty="0">
                          <a:solidFill>
                            <a:schemeClr val="tx1"/>
                          </a:solidFill>
                          <a:latin typeface="+mn-lt"/>
                        </a:rPr>
                        <a:t>Vision</a:t>
                      </a:r>
                      <a:r>
                        <a:rPr kumimoji="1" lang="ja-JP" altLang="en-US" sz="1800" b="0" dirty="0">
                          <a:solidFill>
                            <a:schemeClr val="tx1"/>
                          </a:solidFill>
                          <a:latin typeface="+mn-lt"/>
                        </a:rPr>
                        <a:t>＞</a:t>
                      </a:r>
                    </a:p>
                  </a:txBody>
                  <a:tcPr anchor="ctr">
                    <a:lnL w="12700" cap="flat" cmpd="sng" algn="ctr">
                      <a:solidFill>
                        <a:schemeClr val="tx1"/>
                      </a:solidFill>
                      <a:prstDash val="sysDash"/>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kumimoji="1" lang="ja-JP" altLang="en-US" sz="1800" b="0" dirty="0">
                          <a:solidFill>
                            <a:schemeClr val="tx1"/>
                          </a:solidFill>
                          <a:latin typeface="+mn-lt"/>
                        </a:rPr>
                        <a:t>＜</a:t>
                      </a:r>
                      <a:r>
                        <a:rPr kumimoji="1" lang="en-US" altLang="ja-JP" sz="1800" b="0" dirty="0">
                          <a:solidFill>
                            <a:schemeClr val="tx1"/>
                          </a:solidFill>
                          <a:latin typeface="+mn-lt"/>
                        </a:rPr>
                        <a:t>What</a:t>
                      </a:r>
                      <a:r>
                        <a:rPr kumimoji="1" lang="ja-JP" altLang="en-US" sz="1800" b="0" dirty="0">
                          <a:solidFill>
                            <a:schemeClr val="tx1"/>
                          </a:solidFill>
                          <a:latin typeface="+mn-lt"/>
                        </a:rPr>
                        <a:t>＞</a:t>
                      </a:r>
                    </a:p>
                  </a:txBody>
                  <a:tcPr anchor="ctr">
                    <a:lnL w="12700" cap="flat" cmpd="sng" algn="ctr">
                      <a:solidFill>
                        <a:schemeClr val="tx1"/>
                      </a:solidFill>
                      <a:prstDash val="sysDash"/>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kumimoji="1" lang="ja-JP" altLang="en-US" sz="1800" b="0" dirty="0">
                          <a:solidFill>
                            <a:schemeClr val="tx1"/>
                          </a:solidFill>
                          <a:latin typeface="+mn-lt"/>
                        </a:rPr>
                        <a:t>＜</a:t>
                      </a:r>
                      <a:r>
                        <a:rPr kumimoji="1" lang="en-US" altLang="ja-JP" sz="1800" b="0" dirty="0">
                          <a:solidFill>
                            <a:schemeClr val="tx1"/>
                          </a:solidFill>
                          <a:latin typeface="+mn-lt"/>
                        </a:rPr>
                        <a:t>Outcome</a:t>
                      </a:r>
                      <a:r>
                        <a:rPr kumimoji="1" lang="ja-JP" altLang="en-US" sz="1800" b="0" dirty="0">
                          <a:solidFill>
                            <a:schemeClr val="tx1"/>
                          </a:solidFill>
                          <a:latin typeface="+mn-lt"/>
                        </a:rPr>
                        <a:t>＞</a:t>
                      </a:r>
                    </a:p>
                  </a:txBody>
                  <a:tcPr anchor="ctr">
                    <a:lnL w="12700" cap="flat" cmpd="sng" algn="ctr">
                      <a:solidFill>
                        <a:schemeClr val="tx1"/>
                      </a:solidFill>
                      <a:prstDash val="sysDash"/>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0"/>
                  </a:ext>
                </a:extLst>
              </a:tr>
              <a:tr h="968105">
                <a:tc rowSpan="6">
                  <a:txBody>
                    <a:bodyPr/>
                    <a:lstStyle/>
                    <a:p>
                      <a:pPr>
                        <a:lnSpc>
                          <a:spcPts val="1700"/>
                        </a:lnSpc>
                      </a:pPr>
                      <a:r>
                        <a:rPr lang="ja-JP" altLang="en-US" sz="1200" dirty="0">
                          <a:latin typeface="+mn-lt"/>
                          <a:ea typeface="+mn-ea"/>
                        </a:rPr>
                        <a:t>　厳しい財政状況を受けて経費削減を進めてきたが、扶助費の増大等により財政は硬直化しており、縮減だけでは限界があった。</a:t>
                      </a:r>
                      <a:endParaRPr lang="en-US" altLang="ja-JP" sz="1200" dirty="0">
                        <a:latin typeface="+mn-lt"/>
                        <a:ea typeface="+mn-ea"/>
                      </a:endParaRPr>
                    </a:p>
                    <a:p>
                      <a:pPr>
                        <a:lnSpc>
                          <a:spcPts val="1700"/>
                        </a:lnSpc>
                      </a:pPr>
                      <a:r>
                        <a:rPr lang="ja-JP" altLang="en-US" sz="1200" dirty="0">
                          <a:latin typeface="+mn-lt"/>
                          <a:ea typeface="+mn-ea"/>
                        </a:rPr>
                        <a:t>　扶助費の推移</a:t>
                      </a:r>
                      <a:endParaRPr lang="en-US" altLang="ja-JP" sz="1200" dirty="0">
                        <a:latin typeface="+mn-lt"/>
                        <a:ea typeface="+mn-ea"/>
                      </a:endParaRPr>
                    </a:p>
                    <a:p>
                      <a:pPr marL="0" marR="0" indent="0" algn="l" defTabSz="914400" rtl="0" eaLnBrk="1" fontAlgn="auto" latinLnBrk="0" hangingPunct="1">
                        <a:lnSpc>
                          <a:spcPts val="1700"/>
                        </a:lnSpc>
                        <a:spcBef>
                          <a:spcPts val="0"/>
                        </a:spcBef>
                        <a:spcAft>
                          <a:spcPts val="0"/>
                        </a:spcAft>
                        <a:buClrTx/>
                        <a:buSzTx/>
                        <a:buFontTx/>
                        <a:buNone/>
                        <a:tabLst/>
                        <a:defRPr/>
                      </a:pPr>
                      <a:r>
                        <a:rPr lang="ja-JP" altLang="en-US" sz="1200" dirty="0">
                          <a:latin typeface="+mn-lt"/>
                          <a:ea typeface="+mn-ea"/>
                        </a:rPr>
                        <a:t>　</a:t>
                      </a:r>
                      <a:r>
                        <a:rPr lang="en-US" altLang="ja-JP" sz="1200" dirty="0">
                          <a:latin typeface="+mn-lt"/>
                          <a:ea typeface="+mn-ea"/>
                        </a:rPr>
                        <a:t>3,091</a:t>
                      </a:r>
                      <a:r>
                        <a:rPr lang="ja-JP" altLang="en-US" sz="1200" dirty="0">
                          <a:latin typeface="+mn-lt"/>
                          <a:ea typeface="+mn-ea"/>
                        </a:rPr>
                        <a:t>億円　→　</a:t>
                      </a:r>
                      <a:r>
                        <a:rPr lang="en-US" altLang="ja-JP" sz="1200" dirty="0">
                          <a:latin typeface="+mn-lt"/>
                          <a:ea typeface="+mn-ea"/>
                        </a:rPr>
                        <a:t>5052</a:t>
                      </a:r>
                      <a:r>
                        <a:rPr lang="ja-JP" altLang="en-US" sz="1200" dirty="0">
                          <a:latin typeface="+mn-lt"/>
                          <a:ea typeface="+mn-ea"/>
                        </a:rPr>
                        <a:t>億円</a:t>
                      </a:r>
                      <a:endParaRPr lang="en-US" altLang="ja-JP" sz="1200" dirty="0">
                        <a:latin typeface="+mn-lt"/>
                        <a:ea typeface="+mn-ea"/>
                      </a:endParaRPr>
                    </a:p>
                    <a:p>
                      <a:pPr marL="0" marR="0" indent="0" algn="l" defTabSz="914400" rtl="0" eaLnBrk="1" fontAlgn="auto" latinLnBrk="0" hangingPunct="1">
                        <a:lnSpc>
                          <a:spcPts val="1700"/>
                        </a:lnSpc>
                        <a:spcBef>
                          <a:spcPts val="0"/>
                        </a:spcBef>
                        <a:spcAft>
                          <a:spcPts val="0"/>
                        </a:spcAft>
                        <a:buClrTx/>
                        <a:buSzTx/>
                        <a:buFontTx/>
                        <a:buNone/>
                        <a:tabLst/>
                        <a:defRPr/>
                      </a:pPr>
                      <a:r>
                        <a:rPr lang="ja-JP" altLang="en-US" sz="1200" dirty="0">
                          <a:latin typeface="+mn-lt"/>
                          <a:ea typeface="+mn-ea"/>
                        </a:rPr>
                        <a:t>　（</a:t>
                      </a:r>
                      <a:r>
                        <a:rPr lang="en-US" altLang="ja-JP" sz="1200" dirty="0">
                          <a:latin typeface="+mn-lt"/>
                          <a:ea typeface="+mn-ea"/>
                        </a:rPr>
                        <a:t>2002</a:t>
                      </a:r>
                      <a:r>
                        <a:rPr lang="ja-JP" altLang="en-US" sz="1200" dirty="0">
                          <a:latin typeface="+mn-lt"/>
                          <a:ea typeface="+mn-ea"/>
                        </a:rPr>
                        <a:t>年度）　</a:t>
                      </a:r>
                      <a:r>
                        <a:rPr lang="ja-JP" altLang="en-US" sz="1200" baseline="0" dirty="0">
                          <a:latin typeface="+mn-lt"/>
                          <a:ea typeface="+mn-ea"/>
                        </a:rPr>
                        <a:t>  </a:t>
                      </a:r>
                      <a:r>
                        <a:rPr lang="ja-JP" altLang="en-US" sz="1200" dirty="0">
                          <a:latin typeface="+mn-lt"/>
                          <a:ea typeface="+mn-ea"/>
                        </a:rPr>
                        <a:t>（</a:t>
                      </a:r>
                      <a:r>
                        <a:rPr lang="en-US" altLang="ja-JP" sz="1200" dirty="0">
                          <a:latin typeface="+mn-lt"/>
                          <a:ea typeface="+mn-ea"/>
                        </a:rPr>
                        <a:t>2012</a:t>
                      </a:r>
                      <a:r>
                        <a:rPr lang="ja-JP" altLang="en-US" sz="1200" dirty="0">
                          <a:latin typeface="+mn-lt"/>
                          <a:ea typeface="+mn-ea"/>
                        </a:rPr>
                        <a:t>年度）</a:t>
                      </a:r>
                      <a:endParaRPr lang="en-US" altLang="ja-JP" sz="1200" dirty="0">
                        <a:latin typeface="+mn-lt"/>
                        <a:ea typeface="+mn-ea"/>
                      </a:endParaRPr>
                    </a:p>
                    <a:p>
                      <a:pPr>
                        <a:lnSpc>
                          <a:spcPts val="1700"/>
                        </a:lnSpc>
                      </a:pPr>
                      <a:endParaRPr lang="en-US" altLang="ja-JP" sz="1200" dirty="0">
                        <a:latin typeface="+mn-lt"/>
                        <a:ea typeface="+mn-ea"/>
                      </a:endParaRPr>
                    </a:p>
                    <a:p>
                      <a:pPr>
                        <a:lnSpc>
                          <a:spcPts val="1700"/>
                        </a:lnSpc>
                      </a:pPr>
                      <a:r>
                        <a:rPr lang="ja-JP" altLang="en-US" sz="1200" dirty="0">
                          <a:latin typeface="+mn-lt"/>
                          <a:ea typeface="+mn-ea"/>
                        </a:rPr>
                        <a:t>　税以外の収入を確保するための取組や体制が十分ではなく、各局が自律的に財務をマネジメントする仕組みも未成熟であった。</a:t>
                      </a:r>
                      <a:endParaRPr lang="en-US" altLang="ja-JP" sz="1200" dirty="0">
                        <a:latin typeface="+mn-lt"/>
                        <a:ea typeface="+mn-ea"/>
                      </a:endParaRPr>
                    </a:p>
                    <a:p>
                      <a:pPr>
                        <a:lnSpc>
                          <a:spcPts val="1700"/>
                        </a:lnSpc>
                      </a:pPr>
                      <a:endParaRPr lang="en-US" altLang="ja-JP" sz="1200" dirty="0">
                        <a:latin typeface="+mn-lt"/>
                        <a:ea typeface="+mn-ea"/>
                      </a:endParaRPr>
                    </a:p>
                    <a:p>
                      <a:pPr>
                        <a:lnSpc>
                          <a:spcPts val="1700"/>
                        </a:lnSpc>
                      </a:pPr>
                      <a:r>
                        <a:rPr lang="ja-JP" altLang="en-US" sz="1200" dirty="0">
                          <a:latin typeface="+mn-lt"/>
                          <a:ea typeface="+mn-ea"/>
                        </a:rPr>
                        <a:t>　一方で、地方公社等に対する債務保証や損失補償など、団体が借入金を返済できなくなった場合に市が負担を要するものがあり、将来の財政に悪影響を及ぼし得るリスクが存在していた。</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rowSpan="6">
                  <a:txBody>
                    <a:bodyPr/>
                    <a:lstStyle/>
                    <a:p>
                      <a:pPr marL="0" marR="0" indent="0" algn="l" defTabSz="914400" rtl="0" eaLnBrk="1" fontAlgn="auto" latinLnBrk="0" hangingPunct="1">
                        <a:lnSpc>
                          <a:spcPts val="1700"/>
                        </a:lnSpc>
                        <a:spcBef>
                          <a:spcPts val="0"/>
                        </a:spcBef>
                        <a:spcAft>
                          <a:spcPts val="0"/>
                        </a:spcAft>
                        <a:buClrTx/>
                        <a:buSzTx/>
                        <a:buFontTx/>
                        <a:buNone/>
                        <a:tabLst/>
                        <a:defRPr/>
                      </a:pPr>
                      <a:r>
                        <a:rPr lang="ja-JP" altLang="en-US" sz="1200" dirty="0">
                          <a:latin typeface="+mn-lt"/>
                          <a:ea typeface="+mn-ea"/>
                        </a:rPr>
                        <a:t>　税収の劇的な増が見込めない中、新たな収入源を確保する。</a:t>
                      </a:r>
                      <a:endParaRPr lang="en-US" altLang="ja-JP" sz="1200" dirty="0">
                        <a:latin typeface="+mn-lt"/>
                        <a:ea typeface="+mn-ea"/>
                      </a:endParaRPr>
                    </a:p>
                    <a:p>
                      <a:pPr>
                        <a:lnSpc>
                          <a:spcPts val="1700"/>
                        </a:lnSpc>
                      </a:pPr>
                      <a:endParaRPr lang="en-US" altLang="ja-JP" sz="1200" dirty="0">
                        <a:latin typeface="+mn-lt"/>
                        <a:ea typeface="+mn-ea"/>
                      </a:endParaRPr>
                    </a:p>
                    <a:p>
                      <a:pPr marL="0" marR="0" indent="0" algn="l" defTabSz="914400" rtl="0" eaLnBrk="1" fontAlgn="auto" latinLnBrk="0" hangingPunct="1">
                        <a:lnSpc>
                          <a:spcPts val="1700"/>
                        </a:lnSpc>
                        <a:spcBef>
                          <a:spcPts val="0"/>
                        </a:spcBef>
                        <a:spcAft>
                          <a:spcPts val="0"/>
                        </a:spcAft>
                        <a:buClrTx/>
                        <a:buSzTx/>
                        <a:buFontTx/>
                        <a:buNone/>
                        <a:tabLst/>
                        <a:defRPr/>
                      </a:pPr>
                      <a:r>
                        <a:rPr kumimoji="1" lang="ja-JP" altLang="en-US" sz="1200" kern="1200" dirty="0">
                          <a:solidFill>
                            <a:schemeClr val="dk1"/>
                          </a:solidFill>
                          <a:latin typeface="+mn-lt"/>
                          <a:ea typeface="+mn-ea"/>
                          <a:cs typeface="+mn-cs"/>
                        </a:rPr>
                        <a:t>　財務リスクについては、個々の事業実態やリスクの程度、負担の内容等を勘案しながら、処理スキームや内容、処理の進捗状況に応じた分類を行う等して、統一管理・公表する。</a:t>
                      </a:r>
                      <a:endParaRPr lang="en-US" altLang="ja-JP" sz="1200" dirty="0">
                        <a:latin typeface="+mn-lt"/>
                        <a:ea typeface="+mn-ea"/>
                      </a:endParaRPr>
                    </a:p>
                    <a:p>
                      <a:pPr>
                        <a:lnSpc>
                          <a:spcPts val="1700"/>
                        </a:lnSpc>
                      </a:pPr>
                      <a:endParaRPr lang="en-US" altLang="ja-JP" sz="1200" dirty="0">
                        <a:latin typeface="+mn-lt"/>
                        <a:ea typeface="+mn-ea"/>
                      </a:endParaRPr>
                    </a:p>
                    <a:p>
                      <a:pPr>
                        <a:lnSpc>
                          <a:spcPts val="1700"/>
                        </a:lnSpc>
                      </a:pPr>
                      <a:r>
                        <a:rPr lang="ja-JP" altLang="en-US" sz="1200" dirty="0">
                          <a:latin typeface="+mn-lt"/>
                          <a:ea typeface="+mn-ea"/>
                        </a:rPr>
                        <a:t>　各部門が自らのマネジメントのもと予算編成に取り組む仕組みを構築する。</a:t>
                      </a:r>
                      <a:endParaRPr lang="en-US" altLang="ja-JP" sz="1200" dirty="0">
                        <a:latin typeface="+mn-lt"/>
                        <a:ea typeface="+mn-ea"/>
                      </a:endParaRPr>
                    </a:p>
                  </a:txBody>
                  <a:tcPr>
                    <a:lnL w="12700" cap="flat" cmpd="sng" algn="ctr">
                      <a:solidFill>
                        <a:schemeClr val="tx1"/>
                      </a:solidFill>
                      <a:prstDash val="sysDash"/>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nSpc>
                          <a:spcPts val="1700"/>
                        </a:lnSpc>
                      </a:pPr>
                      <a:r>
                        <a:rPr kumimoji="1" lang="ja-JP" altLang="en-US" sz="1200" kern="1200" dirty="0">
                          <a:solidFill>
                            <a:schemeClr val="dk1"/>
                          </a:solidFill>
                          <a:latin typeface="+mn-lt"/>
                          <a:ea typeface="+mn-ea"/>
                          <a:cs typeface="+mn-cs"/>
                        </a:rPr>
                        <a:t>① 未収金回収の強化</a:t>
                      </a:r>
                      <a:endParaRPr kumimoji="1" lang="en-US" altLang="ja-JP" sz="1200" kern="1200" dirty="0">
                        <a:solidFill>
                          <a:schemeClr val="dk1"/>
                        </a:solidFill>
                        <a:latin typeface="+mn-lt"/>
                        <a:ea typeface="+mn-ea"/>
                        <a:cs typeface="+mn-cs"/>
                      </a:endParaRPr>
                    </a:p>
                  </a:txBody>
                  <a:tcPr>
                    <a:lnL w="12700" cap="flat" cmpd="sng" algn="ctr">
                      <a:solidFill>
                        <a:schemeClr val="tx1"/>
                      </a:solidFill>
                      <a:prstDash val="sysDash"/>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9525" cap="flat" cmpd="sng" algn="ctr">
                      <a:solidFill>
                        <a:schemeClr val="tx1"/>
                      </a:solidFill>
                      <a:prstDash val="dash"/>
                      <a:round/>
                      <a:headEnd type="none" w="med" len="med"/>
                      <a:tailEnd type="none" w="med" len="med"/>
                    </a:lnB>
                    <a:lnTlToBr w="12700" cmpd="sng">
                      <a:noFill/>
                      <a:prstDash val="solid"/>
                    </a:lnTlToBr>
                    <a:lnBlToTr w="12700" cmpd="sng">
                      <a:noFill/>
                      <a:prstDash val="solid"/>
                    </a:lnBlToTr>
                    <a:noFill/>
                  </a:tcPr>
                </a:tc>
                <a:tc>
                  <a:txBody>
                    <a:bodyPr/>
                    <a:lstStyle/>
                    <a:p>
                      <a:pPr>
                        <a:lnSpc>
                          <a:spcPts val="1700"/>
                        </a:lnSpc>
                      </a:pPr>
                      <a:r>
                        <a:rPr kumimoji="1" lang="ja-JP" altLang="en-US" sz="1200" kern="1200" dirty="0">
                          <a:solidFill>
                            <a:schemeClr val="dk1"/>
                          </a:solidFill>
                          <a:latin typeface="+mn-lt"/>
                          <a:ea typeface="+mn-ea"/>
                          <a:cs typeface="+mn-cs"/>
                        </a:rPr>
                        <a:t>・市債権回収対策室の設置　　（</a:t>
                      </a:r>
                      <a:r>
                        <a:rPr kumimoji="1" lang="en-US" altLang="ja-JP" sz="1200" kern="1200" dirty="0">
                          <a:solidFill>
                            <a:schemeClr val="dk1"/>
                          </a:solidFill>
                          <a:latin typeface="+mn-lt"/>
                          <a:ea typeface="+mn-ea"/>
                          <a:cs typeface="+mn-cs"/>
                        </a:rPr>
                        <a:t>2012</a:t>
                      </a:r>
                      <a:r>
                        <a:rPr kumimoji="1" lang="ja-JP" altLang="en-US" sz="1200" kern="1200" dirty="0">
                          <a:solidFill>
                            <a:schemeClr val="dk1"/>
                          </a:solidFill>
                          <a:latin typeface="+mn-lt"/>
                          <a:ea typeface="+mn-ea"/>
                          <a:cs typeface="+mn-cs"/>
                        </a:rPr>
                        <a:t>年</a:t>
                      </a:r>
                      <a:r>
                        <a:rPr kumimoji="1" lang="en-US" altLang="ja-JP" sz="1200" kern="1200" dirty="0">
                          <a:solidFill>
                            <a:schemeClr val="dk1"/>
                          </a:solidFill>
                          <a:latin typeface="+mn-lt"/>
                          <a:ea typeface="+mn-ea"/>
                          <a:cs typeface="+mn-cs"/>
                        </a:rPr>
                        <a:t>8</a:t>
                      </a:r>
                      <a:r>
                        <a:rPr kumimoji="1" lang="ja-JP" altLang="en-US" sz="1200" kern="1200" dirty="0">
                          <a:solidFill>
                            <a:schemeClr val="dk1"/>
                          </a:solidFill>
                          <a:latin typeface="+mn-lt"/>
                          <a:ea typeface="+mn-ea"/>
                          <a:cs typeface="+mn-cs"/>
                        </a:rPr>
                        <a:t>月）</a:t>
                      </a:r>
                      <a:endParaRPr kumimoji="1" lang="en-US" altLang="ja-JP" sz="1200" kern="1200" dirty="0">
                        <a:solidFill>
                          <a:schemeClr val="dk1"/>
                        </a:solidFill>
                        <a:latin typeface="+mn-lt"/>
                        <a:ea typeface="+mn-ea"/>
                        <a:cs typeface="+mn-cs"/>
                      </a:endParaRPr>
                    </a:p>
                    <a:p>
                      <a:pPr marL="0" marR="0" indent="0" algn="l" defTabSz="914400" rtl="0" eaLnBrk="1" fontAlgn="auto" latinLnBrk="0" hangingPunct="1">
                        <a:lnSpc>
                          <a:spcPts val="1700"/>
                        </a:lnSpc>
                        <a:spcBef>
                          <a:spcPts val="0"/>
                        </a:spcBef>
                        <a:spcAft>
                          <a:spcPts val="0"/>
                        </a:spcAft>
                        <a:buClrTx/>
                        <a:buSzTx/>
                        <a:buFontTx/>
                        <a:buNone/>
                        <a:tabLst/>
                        <a:defRPr/>
                      </a:pPr>
                      <a:r>
                        <a:rPr kumimoji="1" lang="ja-JP" altLang="en-US" sz="1200" kern="1200" dirty="0">
                          <a:solidFill>
                            <a:schemeClr val="dk1"/>
                          </a:solidFill>
                          <a:latin typeface="+mn-lt"/>
                          <a:ea typeface="+mn-ea"/>
                          <a:cs typeface="+mn-cs"/>
                        </a:rPr>
                        <a:t>・未収金残高</a:t>
                      </a:r>
                      <a:endParaRPr kumimoji="1" lang="en-US" altLang="ja-JP" sz="1200" kern="1200" baseline="0" dirty="0">
                        <a:solidFill>
                          <a:schemeClr val="dk1"/>
                        </a:solidFill>
                        <a:latin typeface="+mn-lt"/>
                        <a:ea typeface="+mn-ea"/>
                        <a:cs typeface="+mn-cs"/>
                      </a:endParaRPr>
                    </a:p>
                    <a:p>
                      <a:pPr marL="0" marR="0" indent="0" algn="l" defTabSz="914400" rtl="0" eaLnBrk="1" fontAlgn="auto" latinLnBrk="0" hangingPunct="1">
                        <a:lnSpc>
                          <a:spcPts val="1700"/>
                        </a:lnSpc>
                        <a:spcBef>
                          <a:spcPts val="0"/>
                        </a:spcBef>
                        <a:spcAft>
                          <a:spcPts val="0"/>
                        </a:spcAft>
                        <a:buClrTx/>
                        <a:buSzTx/>
                        <a:buFontTx/>
                        <a:buNone/>
                        <a:tabLst/>
                        <a:defRPr/>
                      </a:pPr>
                      <a:r>
                        <a:rPr kumimoji="1" lang="ja-JP" altLang="en-US" sz="1800" kern="1200" baseline="0" dirty="0">
                          <a:solidFill>
                            <a:schemeClr val="dk1"/>
                          </a:solidFill>
                          <a:latin typeface="+mn-lt"/>
                          <a:ea typeface="+mn-ea"/>
                          <a:cs typeface="+mn-cs"/>
                        </a:rPr>
                        <a:t>　</a:t>
                      </a:r>
                      <a:r>
                        <a:rPr kumimoji="1" lang="ja-JP" altLang="en-US" sz="1050" kern="1200" baseline="0" dirty="0">
                          <a:solidFill>
                            <a:schemeClr val="dk1"/>
                          </a:solidFill>
                          <a:latin typeface="+mn-lt"/>
                          <a:ea typeface="+mn-ea"/>
                          <a:cs typeface="+mn-cs"/>
                        </a:rPr>
                        <a:t> </a:t>
                      </a:r>
                      <a:r>
                        <a:rPr kumimoji="1" lang="en-US" altLang="ja-JP" sz="1050" kern="1200" dirty="0">
                          <a:solidFill>
                            <a:schemeClr val="dk1"/>
                          </a:solidFill>
                          <a:latin typeface="+mn-lt"/>
                          <a:ea typeface="+mn-ea"/>
                          <a:cs typeface="+mn-cs"/>
                        </a:rPr>
                        <a:t>757</a:t>
                      </a:r>
                      <a:r>
                        <a:rPr kumimoji="1" lang="ja-JP" altLang="en-US" sz="1050" kern="1200" dirty="0">
                          <a:solidFill>
                            <a:schemeClr val="dk1"/>
                          </a:solidFill>
                          <a:latin typeface="+mn-lt"/>
                          <a:ea typeface="+mn-ea"/>
                          <a:cs typeface="+mn-cs"/>
                        </a:rPr>
                        <a:t>億円　　 　　 </a:t>
                      </a:r>
                      <a:r>
                        <a:rPr kumimoji="1" lang="en-US" altLang="ja-JP" sz="1050" kern="1200" dirty="0">
                          <a:solidFill>
                            <a:schemeClr val="dk1"/>
                          </a:solidFill>
                          <a:latin typeface="+mn-lt"/>
                          <a:ea typeface="+mn-ea"/>
                          <a:cs typeface="+mn-cs"/>
                        </a:rPr>
                        <a:t>610</a:t>
                      </a:r>
                      <a:r>
                        <a:rPr kumimoji="1" lang="ja-JP" altLang="en-US" sz="1050" kern="1200" dirty="0">
                          <a:solidFill>
                            <a:schemeClr val="dk1"/>
                          </a:solidFill>
                          <a:latin typeface="+mn-lt"/>
                          <a:ea typeface="+mn-ea"/>
                          <a:cs typeface="+mn-cs"/>
                        </a:rPr>
                        <a:t>億円　　　</a:t>
                      </a:r>
                      <a:r>
                        <a:rPr kumimoji="1" lang="ja-JP" altLang="en-US" sz="1050" kern="1200" dirty="0">
                          <a:solidFill>
                            <a:schemeClr val="tx1"/>
                          </a:solidFill>
                          <a:latin typeface="+mn-lt"/>
                          <a:ea typeface="+mn-ea"/>
                          <a:cs typeface="+mn-cs"/>
                        </a:rPr>
                        <a:t>   </a:t>
                      </a:r>
                      <a:r>
                        <a:rPr kumimoji="1" lang="en-US" altLang="ja-JP" sz="1050" kern="1200" dirty="0">
                          <a:solidFill>
                            <a:schemeClr val="tx1"/>
                          </a:solidFill>
                          <a:latin typeface="+mn-lt"/>
                          <a:ea typeface="+mn-ea"/>
                          <a:cs typeface="+mn-cs"/>
                        </a:rPr>
                        <a:t>439</a:t>
                      </a:r>
                      <a:r>
                        <a:rPr kumimoji="1" lang="ja-JP" altLang="en-US" sz="1050" kern="1200" dirty="0">
                          <a:solidFill>
                            <a:schemeClr val="tx1"/>
                          </a:solidFill>
                          <a:latin typeface="+mn-lt"/>
                          <a:ea typeface="+mn-ea"/>
                          <a:cs typeface="+mn-cs"/>
                        </a:rPr>
                        <a:t>億円　  　　　　</a:t>
                      </a:r>
                      <a:r>
                        <a:rPr kumimoji="1" lang="en-US" altLang="ja-JP" sz="1050" kern="1200" dirty="0">
                          <a:solidFill>
                            <a:schemeClr val="tx1"/>
                          </a:solidFill>
                          <a:latin typeface="+mn-lt"/>
                          <a:ea typeface="+mn-ea"/>
                          <a:cs typeface="+mn-cs"/>
                        </a:rPr>
                        <a:t>347</a:t>
                      </a:r>
                      <a:r>
                        <a:rPr kumimoji="1" lang="ja-JP" altLang="en-US" sz="1050" kern="1200" dirty="0">
                          <a:solidFill>
                            <a:schemeClr val="tx1"/>
                          </a:solidFill>
                          <a:latin typeface="+mn-lt"/>
                          <a:ea typeface="+mn-ea"/>
                          <a:cs typeface="+mn-cs"/>
                        </a:rPr>
                        <a:t>億円</a:t>
                      </a:r>
                      <a:endParaRPr kumimoji="1" lang="en-US" altLang="ja-JP" sz="1050" kern="1200" dirty="0">
                        <a:solidFill>
                          <a:schemeClr val="tx1"/>
                        </a:solidFill>
                        <a:latin typeface="+mn-lt"/>
                        <a:ea typeface="+mn-ea"/>
                        <a:cs typeface="+mn-cs"/>
                      </a:endParaRPr>
                    </a:p>
                    <a:p>
                      <a:pPr marL="0" marR="0" indent="0" algn="l" defTabSz="914400" rtl="0" eaLnBrk="1" fontAlgn="auto" latinLnBrk="0" hangingPunct="1">
                        <a:lnSpc>
                          <a:spcPts val="1700"/>
                        </a:lnSpc>
                        <a:spcBef>
                          <a:spcPts val="0"/>
                        </a:spcBef>
                        <a:spcAft>
                          <a:spcPts val="0"/>
                        </a:spcAft>
                        <a:buClrTx/>
                        <a:buSzTx/>
                        <a:buFontTx/>
                        <a:buNone/>
                        <a:tabLst/>
                        <a:defRPr/>
                      </a:pPr>
                      <a:r>
                        <a:rPr kumimoji="1" lang="ja-JP" altLang="en-US" sz="1050" kern="1200" dirty="0">
                          <a:solidFill>
                            <a:schemeClr val="tx1"/>
                          </a:solidFill>
                          <a:latin typeface="+mn-lt"/>
                          <a:ea typeface="+mn-ea"/>
                          <a:cs typeface="+mn-cs"/>
                        </a:rPr>
                        <a:t> （</a:t>
                      </a:r>
                      <a:r>
                        <a:rPr kumimoji="1" lang="en-US" altLang="ja-JP" sz="1050" kern="1200" dirty="0">
                          <a:solidFill>
                            <a:schemeClr val="tx1"/>
                          </a:solidFill>
                          <a:latin typeface="+mn-lt"/>
                          <a:ea typeface="+mn-ea"/>
                          <a:cs typeface="+mn-cs"/>
                        </a:rPr>
                        <a:t>2008</a:t>
                      </a:r>
                      <a:r>
                        <a:rPr kumimoji="1" lang="ja-JP" altLang="en-US" sz="1050" kern="1200" dirty="0">
                          <a:solidFill>
                            <a:schemeClr val="tx1"/>
                          </a:solidFill>
                          <a:latin typeface="+mn-lt"/>
                          <a:ea typeface="+mn-ea"/>
                          <a:cs typeface="+mn-cs"/>
                        </a:rPr>
                        <a:t>年度） 　　（</a:t>
                      </a:r>
                      <a:r>
                        <a:rPr kumimoji="1" lang="en-US" altLang="ja-JP" sz="1050" kern="1200" dirty="0">
                          <a:solidFill>
                            <a:schemeClr val="tx1"/>
                          </a:solidFill>
                          <a:latin typeface="+mn-lt"/>
                          <a:ea typeface="+mn-ea"/>
                          <a:cs typeface="+mn-cs"/>
                        </a:rPr>
                        <a:t>2012</a:t>
                      </a:r>
                      <a:r>
                        <a:rPr kumimoji="1" lang="ja-JP" altLang="en-US" sz="1050" kern="1200" dirty="0">
                          <a:solidFill>
                            <a:schemeClr val="tx1"/>
                          </a:solidFill>
                          <a:latin typeface="+mn-lt"/>
                          <a:ea typeface="+mn-ea"/>
                          <a:cs typeface="+mn-cs"/>
                        </a:rPr>
                        <a:t>年度）　　  （</a:t>
                      </a:r>
                      <a:r>
                        <a:rPr kumimoji="1" lang="en-US" altLang="ja-JP" sz="1050" kern="1200" dirty="0">
                          <a:solidFill>
                            <a:schemeClr val="tx1"/>
                          </a:solidFill>
                          <a:latin typeface="+mn-lt"/>
                          <a:ea typeface="+mn-ea"/>
                          <a:cs typeface="+mn-cs"/>
                        </a:rPr>
                        <a:t>2017</a:t>
                      </a:r>
                      <a:r>
                        <a:rPr kumimoji="1" lang="ja-JP" altLang="en-US" sz="1050" kern="1200" dirty="0">
                          <a:solidFill>
                            <a:schemeClr val="tx1"/>
                          </a:solidFill>
                          <a:latin typeface="+mn-lt"/>
                          <a:ea typeface="+mn-ea"/>
                          <a:cs typeface="+mn-cs"/>
                        </a:rPr>
                        <a:t>年度）　　　 （</a:t>
                      </a:r>
                      <a:r>
                        <a:rPr kumimoji="1" lang="en-US" altLang="ja-JP" sz="1050" kern="1200" dirty="0">
                          <a:solidFill>
                            <a:schemeClr val="tx1"/>
                          </a:solidFill>
                          <a:latin typeface="+mn-lt"/>
                          <a:ea typeface="+mn-ea"/>
                          <a:cs typeface="+mn-cs"/>
                        </a:rPr>
                        <a:t>2021</a:t>
                      </a:r>
                      <a:r>
                        <a:rPr kumimoji="1" lang="ja-JP" altLang="en-US" sz="1050" kern="1200" dirty="0">
                          <a:solidFill>
                            <a:schemeClr val="tx1"/>
                          </a:solidFill>
                          <a:latin typeface="+mn-lt"/>
                          <a:ea typeface="+mn-ea"/>
                          <a:cs typeface="+mn-cs"/>
                        </a:rPr>
                        <a:t>年度）</a:t>
                      </a:r>
                      <a:endParaRPr kumimoji="1" lang="en-US" altLang="ja-JP" sz="1050" kern="1200" dirty="0">
                        <a:solidFill>
                          <a:schemeClr val="tx1"/>
                        </a:solidFill>
                        <a:latin typeface="+mn-lt"/>
                        <a:ea typeface="+mn-ea"/>
                        <a:cs typeface="+mn-cs"/>
                      </a:endParaRPr>
                    </a:p>
                  </a:txBody>
                  <a:tcPr marR="36000">
                    <a:lnL w="12700" cap="flat" cmpd="sng" algn="ctr">
                      <a:solidFill>
                        <a:schemeClr val="tx1"/>
                      </a:solidFill>
                      <a:prstDash val="sysDash"/>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9525" cap="flat" cmpd="sng" algn="ctr">
                      <a:solidFill>
                        <a:schemeClr val="tx1"/>
                      </a:solid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1152128">
                <a:tc vMerge="1">
                  <a:txBody>
                    <a:bodyPr/>
                    <a:lstStyle/>
                    <a:p>
                      <a:pPr marL="0" marR="0" indent="0" algn="l" defTabSz="914400" rtl="0" eaLnBrk="1" fontAlgn="auto" latinLnBrk="0" hangingPunct="1">
                        <a:lnSpc>
                          <a:spcPts val="1500"/>
                        </a:lnSpc>
                        <a:spcBef>
                          <a:spcPts val="0"/>
                        </a:spcBef>
                        <a:spcAft>
                          <a:spcPts val="0"/>
                        </a:spcAft>
                        <a:buClrTx/>
                        <a:buSzTx/>
                        <a:buFontTx/>
                        <a:buNone/>
                        <a:tabLst/>
                        <a:defRPr/>
                      </a:pPr>
                      <a:endParaRPr kumimoji="1" lang="en-US" altLang="ja-JP" sz="1200" kern="1200" dirty="0">
                        <a:solidFill>
                          <a:schemeClr val="dk1"/>
                        </a:solidFill>
                        <a:latin typeface="Calibri" pitchFamily="34" charset="0"/>
                        <a:ea typeface="+mn-ea"/>
                        <a:cs typeface="+mn-cs"/>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tx1"/>
                      </a:solidFill>
                      <a:prstDash val="dash"/>
                      <a:round/>
                      <a:headEnd type="none" w="med" len="med"/>
                      <a:tailEnd type="none" w="med" len="med"/>
                    </a:lnT>
                    <a:lnB w="9525" cap="flat" cmpd="sng" algn="ctr">
                      <a:solidFill>
                        <a:schemeClr val="tx1"/>
                      </a:solidFill>
                      <a:prstDash val="dash"/>
                      <a:round/>
                      <a:headEnd type="none" w="med" len="med"/>
                      <a:tailEnd type="none" w="med" len="med"/>
                    </a:lnB>
                    <a:lnTlToBr w="12700" cmpd="sng">
                      <a:noFill/>
                      <a:prstDash val="solid"/>
                    </a:lnTlToBr>
                    <a:lnBlToTr w="12700" cmpd="sng">
                      <a:noFill/>
                      <a:prstDash val="solid"/>
                    </a:lnBlToTr>
                    <a:noFill/>
                  </a:tcPr>
                </a:tc>
                <a:tc vMerge="1">
                  <a:txBody>
                    <a:bodyPr/>
                    <a:lstStyle/>
                    <a:p>
                      <a:pPr marL="0" marR="0" indent="0" algn="l" defTabSz="914400" rtl="0" eaLnBrk="1" fontAlgn="auto" latinLnBrk="0" hangingPunct="1">
                        <a:lnSpc>
                          <a:spcPts val="1500"/>
                        </a:lnSpc>
                        <a:spcBef>
                          <a:spcPts val="0"/>
                        </a:spcBef>
                        <a:spcAft>
                          <a:spcPts val="0"/>
                        </a:spcAft>
                        <a:buClrTx/>
                        <a:buSzTx/>
                        <a:buFontTx/>
                        <a:buNone/>
                        <a:tabLst/>
                        <a:defRPr/>
                      </a:pPr>
                      <a:endParaRPr kumimoji="1" lang="en-US" altLang="ja-JP" sz="1200" kern="1200" dirty="0">
                        <a:solidFill>
                          <a:schemeClr val="dk1"/>
                        </a:solidFill>
                        <a:latin typeface="Calibri" pitchFamily="34" charset="0"/>
                        <a:ea typeface="+mn-ea"/>
                        <a:cs typeface="+mn-cs"/>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tx1"/>
                      </a:solidFill>
                      <a:prstDash val="dash"/>
                      <a:round/>
                      <a:headEnd type="none" w="med" len="med"/>
                      <a:tailEnd type="none" w="med" len="med"/>
                    </a:lnT>
                    <a:lnB w="9525" cap="flat" cmpd="sng" algn="ctr">
                      <a:solidFill>
                        <a:schemeClr val="tx1"/>
                      </a:solidFill>
                      <a:prstDash val="dash"/>
                      <a:round/>
                      <a:headEnd type="none" w="med" len="med"/>
                      <a:tailEnd type="none" w="med" len="med"/>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ts val="1700"/>
                        </a:lnSpc>
                        <a:spcBef>
                          <a:spcPts val="0"/>
                        </a:spcBef>
                        <a:spcAft>
                          <a:spcPts val="0"/>
                        </a:spcAft>
                        <a:buClrTx/>
                        <a:buSzTx/>
                        <a:buFontTx/>
                        <a:buNone/>
                        <a:tabLst/>
                        <a:defRPr/>
                      </a:pPr>
                      <a:r>
                        <a:rPr kumimoji="1" lang="ja-JP" altLang="en-US" sz="1200" kern="1200" dirty="0">
                          <a:solidFill>
                            <a:schemeClr val="dk1"/>
                          </a:solidFill>
                          <a:latin typeface="+mn-lt"/>
                          <a:ea typeface="+mn-ea"/>
                          <a:cs typeface="+mn-cs"/>
                        </a:rPr>
                        <a:t>②広告事業収入の確保</a:t>
                      </a:r>
                      <a:endParaRPr kumimoji="1" lang="en-US" altLang="ja-JP" sz="1200" kern="1200" dirty="0">
                        <a:solidFill>
                          <a:schemeClr val="dk1"/>
                        </a:solidFill>
                        <a:latin typeface="+mn-lt"/>
                        <a:ea typeface="+mn-ea"/>
                        <a:cs typeface="+mn-cs"/>
                      </a:endParaRPr>
                    </a:p>
                  </a:txBody>
                  <a:tcPr>
                    <a:lnL w="12700" cap="flat" cmpd="sng" algn="ctr">
                      <a:solidFill>
                        <a:schemeClr val="tx1"/>
                      </a:solidFill>
                      <a:prstDash val="sysDash"/>
                      <a:round/>
                      <a:headEnd type="none" w="med" len="med"/>
                      <a:tailEnd type="none" w="med" len="med"/>
                    </a:lnL>
                    <a:lnR w="12700" cap="flat" cmpd="sng" algn="ctr">
                      <a:solidFill>
                        <a:schemeClr val="tx1"/>
                      </a:solidFill>
                      <a:prstDash val="sysDash"/>
                      <a:round/>
                      <a:headEnd type="none" w="med" len="med"/>
                      <a:tailEnd type="none" w="med" len="med"/>
                    </a:lnR>
                    <a:lnT w="9525" cap="flat" cmpd="sng" algn="ctr">
                      <a:solidFill>
                        <a:schemeClr val="tx1"/>
                      </a:solidFill>
                      <a:prstDash val="dash"/>
                      <a:round/>
                      <a:headEnd type="none" w="med" len="med"/>
                      <a:tailEnd type="none" w="med" len="med"/>
                    </a:lnT>
                    <a:lnB w="9525" cap="flat" cmpd="sng" algn="ctr">
                      <a:solidFill>
                        <a:schemeClr val="tx1"/>
                      </a:solidFill>
                      <a:prstDash val="dash"/>
                      <a:round/>
                      <a:headEnd type="none" w="med" len="med"/>
                      <a:tailEnd type="none" w="med" len="med"/>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ts val="1700"/>
                        </a:lnSpc>
                        <a:spcBef>
                          <a:spcPts val="0"/>
                        </a:spcBef>
                        <a:spcAft>
                          <a:spcPts val="0"/>
                        </a:spcAft>
                        <a:buClrTx/>
                        <a:buSzTx/>
                        <a:buFontTx/>
                        <a:buNone/>
                        <a:tabLst/>
                        <a:defRPr/>
                      </a:pPr>
                      <a:endParaRPr kumimoji="1" lang="en-US" altLang="ja-JP" sz="1200" kern="1200" dirty="0">
                        <a:solidFill>
                          <a:schemeClr val="dk1"/>
                        </a:solidFill>
                        <a:latin typeface="+mn-lt"/>
                        <a:ea typeface="+mn-ea"/>
                        <a:cs typeface="+mn-cs"/>
                      </a:endParaRPr>
                    </a:p>
                    <a:p>
                      <a:pPr marL="0" marR="0" indent="0" algn="l" defTabSz="914400" rtl="0" eaLnBrk="1" fontAlgn="auto" latinLnBrk="0" hangingPunct="1">
                        <a:lnSpc>
                          <a:spcPts val="1700"/>
                        </a:lnSpc>
                        <a:spcBef>
                          <a:spcPts val="0"/>
                        </a:spcBef>
                        <a:spcAft>
                          <a:spcPts val="0"/>
                        </a:spcAft>
                        <a:buClrTx/>
                        <a:buSzTx/>
                        <a:buFontTx/>
                        <a:buNone/>
                        <a:tabLst/>
                        <a:defRPr/>
                      </a:pPr>
                      <a:r>
                        <a:rPr kumimoji="1" lang="ja-JP" altLang="en-US" sz="1200" kern="1200" dirty="0">
                          <a:solidFill>
                            <a:schemeClr val="dk1"/>
                          </a:solidFill>
                          <a:latin typeface="+mn-lt"/>
                          <a:ea typeface="+mn-ea"/>
                          <a:cs typeface="+mn-cs"/>
                        </a:rPr>
                        <a:t>・広告事業効果額</a:t>
                      </a:r>
                      <a:endParaRPr kumimoji="1" lang="en-US" altLang="ja-JP" sz="1200" kern="1200" dirty="0">
                        <a:solidFill>
                          <a:schemeClr val="dk1"/>
                        </a:solidFill>
                        <a:latin typeface="+mn-lt"/>
                        <a:ea typeface="+mn-ea"/>
                        <a:cs typeface="+mn-cs"/>
                      </a:endParaRPr>
                    </a:p>
                    <a:p>
                      <a:pPr marL="0" marR="0" lvl="0" indent="0" algn="l" defTabSz="914400" rtl="0" eaLnBrk="1" fontAlgn="auto" latinLnBrk="0" hangingPunct="1">
                        <a:lnSpc>
                          <a:spcPts val="1700"/>
                        </a:lnSpc>
                        <a:spcBef>
                          <a:spcPts val="0"/>
                        </a:spcBef>
                        <a:spcAft>
                          <a:spcPts val="0"/>
                        </a:spcAft>
                        <a:buClrTx/>
                        <a:buSzTx/>
                        <a:buFontTx/>
                        <a:buNone/>
                        <a:tabLst/>
                        <a:defRPr/>
                      </a:pPr>
                      <a:r>
                        <a:rPr kumimoji="1" lang="ja-JP" altLang="en-US" sz="1200" kern="1200" dirty="0">
                          <a:solidFill>
                            <a:schemeClr val="dk1"/>
                          </a:solidFill>
                          <a:latin typeface="+mn-lt"/>
                          <a:ea typeface="+mn-ea"/>
                          <a:cs typeface="+mn-cs"/>
                        </a:rPr>
                        <a:t>　 　　 </a:t>
                      </a:r>
                      <a:r>
                        <a:rPr kumimoji="1" lang="en-US" altLang="ja-JP" sz="1200" kern="1200" dirty="0">
                          <a:solidFill>
                            <a:schemeClr val="dk1"/>
                          </a:solidFill>
                          <a:latin typeface="+mn-lt"/>
                          <a:ea typeface="+mn-ea"/>
                          <a:cs typeface="+mn-cs"/>
                        </a:rPr>
                        <a:t>0.3</a:t>
                      </a:r>
                      <a:r>
                        <a:rPr kumimoji="1" lang="ja-JP" altLang="en-US" sz="1200" kern="1200" dirty="0">
                          <a:solidFill>
                            <a:schemeClr val="dk1"/>
                          </a:solidFill>
                          <a:latin typeface="+mn-lt"/>
                          <a:ea typeface="+mn-ea"/>
                          <a:cs typeface="+mn-cs"/>
                        </a:rPr>
                        <a:t>億円　　　　</a:t>
                      </a:r>
                      <a:r>
                        <a:rPr kumimoji="1" lang="ja-JP" altLang="en-US" sz="1200" kern="1200" baseline="0" dirty="0">
                          <a:solidFill>
                            <a:schemeClr val="dk1"/>
                          </a:solidFill>
                          <a:latin typeface="+mn-lt"/>
                          <a:ea typeface="+mn-ea"/>
                          <a:cs typeface="+mn-cs"/>
                        </a:rPr>
                        <a:t>    </a:t>
                      </a:r>
                      <a:r>
                        <a:rPr kumimoji="1" lang="en-US" altLang="ja-JP" sz="1200" kern="1200" baseline="0" dirty="0">
                          <a:solidFill>
                            <a:schemeClr val="dk1"/>
                          </a:solidFill>
                          <a:latin typeface="+mn-lt"/>
                          <a:ea typeface="+mn-ea"/>
                          <a:cs typeface="+mn-cs"/>
                        </a:rPr>
                        <a:t>3</a:t>
                      </a:r>
                      <a:r>
                        <a:rPr kumimoji="1" lang="ja-JP" altLang="en-US" sz="1200" kern="1200" dirty="0">
                          <a:solidFill>
                            <a:schemeClr val="dk1"/>
                          </a:solidFill>
                          <a:latin typeface="+mn-lt"/>
                          <a:ea typeface="+mn-ea"/>
                          <a:cs typeface="+mn-cs"/>
                        </a:rPr>
                        <a:t>億円　　　　</a:t>
                      </a:r>
                      <a:r>
                        <a:rPr kumimoji="1" lang="ja-JP" altLang="en-US" sz="1200" kern="1200" baseline="0" dirty="0">
                          <a:solidFill>
                            <a:srgbClr val="FF0000"/>
                          </a:solidFill>
                          <a:latin typeface="+mn-lt"/>
                          <a:ea typeface="+mn-ea"/>
                          <a:cs typeface="+mn-cs"/>
                        </a:rPr>
                        <a:t>     </a:t>
                      </a:r>
                      <a:r>
                        <a:rPr kumimoji="1" lang="en-US" altLang="ja-JP" sz="1200" kern="1200" dirty="0">
                          <a:solidFill>
                            <a:schemeClr val="tx1"/>
                          </a:solidFill>
                          <a:latin typeface="+mn-lt"/>
                          <a:ea typeface="+mn-ea"/>
                          <a:cs typeface="+mn-cs"/>
                        </a:rPr>
                        <a:t>6</a:t>
                      </a:r>
                      <a:r>
                        <a:rPr kumimoji="1" lang="ja-JP" altLang="en-US" sz="1200" kern="1200" dirty="0">
                          <a:solidFill>
                            <a:schemeClr val="tx1"/>
                          </a:solidFill>
                          <a:latin typeface="+mn-lt"/>
                          <a:ea typeface="+mn-ea"/>
                          <a:cs typeface="+mn-cs"/>
                        </a:rPr>
                        <a:t>億円</a:t>
                      </a:r>
                      <a:endParaRPr kumimoji="1" lang="en-US" altLang="ja-JP" sz="1200" kern="1200" dirty="0">
                        <a:solidFill>
                          <a:schemeClr val="tx1"/>
                        </a:solidFill>
                        <a:latin typeface="+mn-lt"/>
                        <a:ea typeface="+mn-ea"/>
                        <a:cs typeface="+mn-cs"/>
                      </a:endParaRPr>
                    </a:p>
                    <a:p>
                      <a:pPr marL="0" marR="0" lvl="0" indent="0" algn="l" defTabSz="914400" rtl="0" eaLnBrk="1" fontAlgn="auto" latinLnBrk="0" hangingPunct="1">
                        <a:lnSpc>
                          <a:spcPts val="1700"/>
                        </a:lnSpc>
                        <a:spcBef>
                          <a:spcPts val="0"/>
                        </a:spcBef>
                        <a:spcAft>
                          <a:spcPts val="0"/>
                        </a:spcAft>
                        <a:buClrTx/>
                        <a:buSzTx/>
                        <a:buFontTx/>
                        <a:buNone/>
                        <a:tabLst/>
                        <a:defRPr/>
                      </a:pPr>
                      <a:r>
                        <a:rPr kumimoji="1" lang="ja-JP" altLang="en-US" sz="1200" kern="1200" dirty="0">
                          <a:solidFill>
                            <a:schemeClr val="tx1"/>
                          </a:solidFill>
                          <a:latin typeface="+mn-lt"/>
                          <a:ea typeface="+mn-ea"/>
                          <a:cs typeface="+mn-cs"/>
                        </a:rPr>
                        <a:t> 　　（</a:t>
                      </a:r>
                      <a:r>
                        <a:rPr kumimoji="1" lang="en-US" altLang="ja-JP" sz="1200" kern="1200" dirty="0">
                          <a:solidFill>
                            <a:schemeClr val="tx1"/>
                          </a:solidFill>
                          <a:latin typeface="+mn-lt"/>
                          <a:ea typeface="+mn-ea"/>
                          <a:cs typeface="+mn-cs"/>
                        </a:rPr>
                        <a:t>2006</a:t>
                      </a:r>
                      <a:r>
                        <a:rPr kumimoji="1" lang="ja-JP" altLang="en-US" sz="1200" kern="1200" dirty="0">
                          <a:solidFill>
                            <a:schemeClr val="tx1"/>
                          </a:solidFill>
                          <a:latin typeface="+mn-lt"/>
                          <a:ea typeface="+mn-ea"/>
                          <a:cs typeface="+mn-cs"/>
                        </a:rPr>
                        <a:t>年度）　   （</a:t>
                      </a:r>
                      <a:r>
                        <a:rPr kumimoji="1" lang="en-US" altLang="ja-JP" sz="1200" kern="1200" dirty="0">
                          <a:solidFill>
                            <a:schemeClr val="tx1"/>
                          </a:solidFill>
                          <a:latin typeface="+mn-lt"/>
                          <a:ea typeface="+mn-ea"/>
                          <a:cs typeface="+mn-cs"/>
                        </a:rPr>
                        <a:t>2012</a:t>
                      </a:r>
                      <a:r>
                        <a:rPr kumimoji="1" lang="ja-JP" altLang="en-US" sz="1200" kern="1200" dirty="0">
                          <a:solidFill>
                            <a:schemeClr val="tx1"/>
                          </a:solidFill>
                          <a:latin typeface="+mn-lt"/>
                          <a:ea typeface="+mn-ea"/>
                          <a:cs typeface="+mn-cs"/>
                        </a:rPr>
                        <a:t>年度）　　 （</a:t>
                      </a:r>
                      <a:r>
                        <a:rPr kumimoji="1" lang="en-US" altLang="ja-JP" sz="1200" kern="1200" dirty="0">
                          <a:solidFill>
                            <a:schemeClr val="tx1"/>
                          </a:solidFill>
                          <a:latin typeface="+mn-lt"/>
                          <a:ea typeface="+mn-ea"/>
                          <a:cs typeface="+mn-cs"/>
                        </a:rPr>
                        <a:t>2021</a:t>
                      </a:r>
                      <a:r>
                        <a:rPr kumimoji="1" lang="ja-JP" altLang="en-US" sz="1200" kern="1200" dirty="0">
                          <a:solidFill>
                            <a:schemeClr val="tx1"/>
                          </a:solidFill>
                          <a:latin typeface="+mn-lt"/>
                          <a:ea typeface="+mn-ea"/>
                          <a:cs typeface="+mn-cs"/>
                        </a:rPr>
                        <a:t>年度）</a:t>
                      </a:r>
                      <a:endParaRPr kumimoji="1" lang="en-US" altLang="ja-JP" sz="1200" kern="1200" dirty="0">
                        <a:solidFill>
                          <a:schemeClr val="tx1"/>
                        </a:solidFill>
                        <a:latin typeface="+mn-lt"/>
                        <a:ea typeface="+mn-ea"/>
                        <a:cs typeface="+mn-cs"/>
                      </a:endParaRPr>
                    </a:p>
                  </a:txBody>
                  <a:tcPr marR="36000">
                    <a:lnL w="12700" cap="flat" cmpd="sng" algn="ctr">
                      <a:solidFill>
                        <a:schemeClr val="tx1"/>
                      </a:solidFill>
                      <a:prstDash val="sysDash"/>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tx1"/>
                      </a:solidFill>
                      <a:prstDash val="dash"/>
                      <a:round/>
                      <a:headEnd type="none" w="med" len="med"/>
                      <a:tailEnd type="none" w="med" len="med"/>
                    </a:lnT>
                    <a:lnB w="9525" cap="flat" cmpd="sng" algn="ctr">
                      <a:solidFill>
                        <a:schemeClr val="tx1"/>
                      </a:solid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r h="905254">
                <a:tc vMerge="1">
                  <a:txBody>
                    <a:bodyPr/>
                    <a:lstStyle/>
                    <a:p>
                      <a:pPr marL="0" marR="0" indent="0" algn="l" defTabSz="914400" rtl="0" eaLnBrk="1" fontAlgn="auto" latinLnBrk="0" hangingPunct="1">
                        <a:lnSpc>
                          <a:spcPts val="1500"/>
                        </a:lnSpc>
                        <a:spcBef>
                          <a:spcPts val="0"/>
                        </a:spcBef>
                        <a:spcAft>
                          <a:spcPts val="0"/>
                        </a:spcAft>
                        <a:buClrTx/>
                        <a:buSzTx/>
                        <a:buFontTx/>
                        <a:buNone/>
                        <a:tabLst/>
                        <a:defRPr/>
                      </a:pPr>
                      <a:endParaRPr kumimoji="1" lang="en-US" altLang="ja-JP" sz="1200" kern="1200" dirty="0">
                        <a:solidFill>
                          <a:schemeClr val="dk1"/>
                        </a:solidFill>
                        <a:latin typeface="Calibri" pitchFamily="34" charset="0"/>
                        <a:ea typeface="+mn-ea"/>
                        <a:cs typeface="+mn-cs"/>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tx1"/>
                      </a:solidFill>
                      <a:prstDash val="dash"/>
                      <a:round/>
                      <a:headEnd type="none" w="med" len="med"/>
                      <a:tailEnd type="none" w="med" len="med"/>
                    </a:lnT>
                    <a:lnB w="9525" cap="flat" cmpd="sng" algn="ctr">
                      <a:solidFill>
                        <a:schemeClr val="tx1"/>
                      </a:solidFill>
                      <a:prstDash val="dash"/>
                      <a:round/>
                      <a:headEnd type="none" w="med" len="med"/>
                      <a:tailEnd type="none" w="med" len="med"/>
                    </a:lnB>
                    <a:lnTlToBr w="12700" cmpd="sng">
                      <a:noFill/>
                      <a:prstDash val="solid"/>
                    </a:lnTlToBr>
                    <a:lnBlToTr w="12700" cmpd="sng">
                      <a:noFill/>
                      <a:prstDash val="solid"/>
                    </a:lnBlToTr>
                    <a:noFill/>
                  </a:tcPr>
                </a:tc>
                <a:tc vMerge="1">
                  <a:txBody>
                    <a:bodyPr/>
                    <a:lstStyle/>
                    <a:p>
                      <a:pPr marL="0" marR="0" indent="0" algn="l" defTabSz="914400" rtl="0" eaLnBrk="1" fontAlgn="auto" latinLnBrk="0" hangingPunct="1">
                        <a:lnSpc>
                          <a:spcPts val="1500"/>
                        </a:lnSpc>
                        <a:spcBef>
                          <a:spcPts val="0"/>
                        </a:spcBef>
                        <a:spcAft>
                          <a:spcPts val="0"/>
                        </a:spcAft>
                        <a:buClrTx/>
                        <a:buSzTx/>
                        <a:buFontTx/>
                        <a:buNone/>
                        <a:tabLst/>
                        <a:defRPr/>
                      </a:pPr>
                      <a:endParaRPr kumimoji="1" lang="en-US" altLang="ja-JP" sz="1200" kern="1200" dirty="0">
                        <a:solidFill>
                          <a:schemeClr val="dk1"/>
                        </a:solidFill>
                        <a:latin typeface="Calibri" pitchFamily="34" charset="0"/>
                        <a:ea typeface="+mn-ea"/>
                        <a:cs typeface="+mn-cs"/>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tx1"/>
                      </a:solidFill>
                      <a:prstDash val="dash"/>
                      <a:round/>
                      <a:headEnd type="none" w="med" len="med"/>
                      <a:tailEnd type="none" w="med" len="med"/>
                    </a:lnT>
                    <a:lnB w="9525" cap="flat" cmpd="sng" algn="ctr">
                      <a:solidFill>
                        <a:schemeClr val="tx1"/>
                      </a:solidFill>
                      <a:prstDash val="dash"/>
                      <a:round/>
                      <a:headEnd type="none" w="med" len="med"/>
                      <a:tailEnd type="none" w="med" len="med"/>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ts val="1700"/>
                        </a:lnSpc>
                        <a:spcBef>
                          <a:spcPts val="0"/>
                        </a:spcBef>
                        <a:spcAft>
                          <a:spcPts val="0"/>
                        </a:spcAft>
                        <a:buClrTx/>
                        <a:buSzTx/>
                        <a:buFontTx/>
                        <a:buNone/>
                        <a:tabLst/>
                        <a:defRPr/>
                      </a:pPr>
                      <a:r>
                        <a:rPr kumimoji="1" lang="ja-JP" altLang="en-US" sz="1200" kern="1200" dirty="0">
                          <a:solidFill>
                            <a:schemeClr val="dk1"/>
                          </a:solidFill>
                          <a:latin typeface="+mn-lt"/>
                          <a:ea typeface="+mn-ea"/>
                          <a:cs typeface="+mn-cs"/>
                        </a:rPr>
                        <a:t>③ 不用資産の売却</a:t>
                      </a:r>
                      <a:endParaRPr kumimoji="1" lang="en-US" altLang="ja-JP" sz="1200" kern="1200" dirty="0">
                        <a:solidFill>
                          <a:schemeClr val="dk1"/>
                        </a:solidFill>
                        <a:latin typeface="+mn-lt"/>
                        <a:ea typeface="+mn-ea"/>
                        <a:cs typeface="+mn-cs"/>
                      </a:endParaRPr>
                    </a:p>
                  </a:txBody>
                  <a:tcPr>
                    <a:lnL w="12700" cap="flat" cmpd="sng" algn="ctr">
                      <a:solidFill>
                        <a:schemeClr val="tx1"/>
                      </a:solidFill>
                      <a:prstDash val="sysDash"/>
                      <a:round/>
                      <a:headEnd type="none" w="med" len="med"/>
                      <a:tailEnd type="none" w="med" len="med"/>
                    </a:lnL>
                    <a:lnR w="12700" cap="flat" cmpd="sng" algn="ctr">
                      <a:solidFill>
                        <a:schemeClr val="tx1"/>
                      </a:solidFill>
                      <a:prstDash val="sysDash"/>
                      <a:round/>
                      <a:headEnd type="none" w="med" len="med"/>
                      <a:tailEnd type="none" w="med" len="med"/>
                    </a:lnR>
                    <a:lnT w="9525" cap="flat" cmpd="sng" algn="ctr">
                      <a:solidFill>
                        <a:schemeClr val="tx1"/>
                      </a:solidFill>
                      <a:prstDash val="dash"/>
                      <a:round/>
                      <a:headEnd type="none" w="med" len="med"/>
                      <a:tailEnd type="none" w="med" len="med"/>
                    </a:lnT>
                    <a:lnB w="9525" cap="flat" cmpd="sng" algn="ctr">
                      <a:solidFill>
                        <a:schemeClr val="tx1"/>
                      </a:solidFill>
                      <a:prstDash val="dash"/>
                      <a:round/>
                      <a:headEnd type="none" w="med" len="med"/>
                      <a:tailEnd type="none" w="med" len="med"/>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ts val="1700"/>
                        </a:lnSpc>
                        <a:spcBef>
                          <a:spcPts val="0"/>
                        </a:spcBef>
                        <a:spcAft>
                          <a:spcPts val="0"/>
                        </a:spcAft>
                        <a:buClrTx/>
                        <a:buSzTx/>
                        <a:buFontTx/>
                        <a:buNone/>
                        <a:tabLst/>
                        <a:defRPr/>
                      </a:pPr>
                      <a:r>
                        <a:rPr kumimoji="1" lang="ja-JP" altLang="en-US" sz="1200" kern="1200" dirty="0">
                          <a:solidFill>
                            <a:schemeClr val="dk1"/>
                          </a:solidFill>
                          <a:latin typeface="+mn-lt"/>
                          <a:ea typeface="+mn-ea"/>
                          <a:cs typeface="+mn-cs"/>
                        </a:rPr>
                        <a:t>・売却実績</a:t>
                      </a:r>
                      <a:endParaRPr kumimoji="1" lang="en-US" altLang="ja-JP" sz="1200" kern="1200" dirty="0">
                        <a:solidFill>
                          <a:schemeClr val="dk1"/>
                        </a:solidFill>
                        <a:latin typeface="+mn-lt"/>
                        <a:ea typeface="+mn-ea"/>
                        <a:cs typeface="+mn-cs"/>
                      </a:endParaRPr>
                    </a:p>
                    <a:p>
                      <a:pPr marL="0" marR="0" indent="0" algn="l" defTabSz="914400" rtl="0" eaLnBrk="1" fontAlgn="auto" latinLnBrk="0" hangingPunct="1">
                        <a:lnSpc>
                          <a:spcPts val="1700"/>
                        </a:lnSpc>
                        <a:spcBef>
                          <a:spcPts val="0"/>
                        </a:spcBef>
                        <a:spcAft>
                          <a:spcPts val="0"/>
                        </a:spcAft>
                        <a:buClrTx/>
                        <a:buSzTx/>
                        <a:buFontTx/>
                        <a:buNone/>
                        <a:tabLst/>
                        <a:defRPr/>
                      </a:pPr>
                      <a:r>
                        <a:rPr kumimoji="1" lang="ja-JP" altLang="en-US" sz="1200" kern="1200" dirty="0">
                          <a:solidFill>
                            <a:schemeClr val="dk1"/>
                          </a:solidFill>
                          <a:latin typeface="+mn-lt"/>
                          <a:ea typeface="+mn-ea"/>
                          <a:cs typeface="+mn-cs"/>
                        </a:rPr>
                        <a:t>　</a:t>
                      </a:r>
                      <a:r>
                        <a:rPr kumimoji="1" lang="en-US" altLang="ja-JP" sz="1200" kern="1200" dirty="0">
                          <a:solidFill>
                            <a:schemeClr val="dk1"/>
                          </a:solidFill>
                          <a:latin typeface="+mn-lt"/>
                          <a:ea typeface="+mn-ea"/>
                          <a:cs typeface="+mn-cs"/>
                        </a:rPr>
                        <a:t>1,303</a:t>
                      </a:r>
                      <a:r>
                        <a:rPr kumimoji="1" lang="ja-JP" altLang="en-US" sz="1200" kern="1200" dirty="0">
                          <a:solidFill>
                            <a:schemeClr val="dk1"/>
                          </a:solidFill>
                          <a:latin typeface="+mn-lt"/>
                          <a:ea typeface="+mn-ea"/>
                          <a:cs typeface="+mn-cs"/>
                        </a:rPr>
                        <a:t>億円　　</a:t>
                      </a:r>
                      <a:r>
                        <a:rPr kumimoji="1" lang="ja-JP" altLang="en-US" sz="1200" kern="1200" dirty="0">
                          <a:solidFill>
                            <a:schemeClr val="tx1"/>
                          </a:solidFill>
                          <a:latin typeface="+mn-lt"/>
                          <a:ea typeface="+mn-ea"/>
                          <a:cs typeface="+mn-cs"/>
                        </a:rPr>
                        <a:t>　</a:t>
                      </a:r>
                      <a:r>
                        <a:rPr kumimoji="1" lang="en-US" altLang="ja-JP" sz="1200" kern="1200" dirty="0">
                          <a:solidFill>
                            <a:schemeClr val="tx1"/>
                          </a:solidFill>
                          <a:latin typeface="+mn-lt"/>
                          <a:ea typeface="+mn-ea"/>
                          <a:cs typeface="+mn-cs"/>
                        </a:rPr>
                        <a:t>866</a:t>
                      </a:r>
                      <a:r>
                        <a:rPr kumimoji="1" lang="ja-JP" altLang="en-US" sz="1200" dirty="0">
                          <a:solidFill>
                            <a:schemeClr val="tx1"/>
                          </a:solidFill>
                          <a:latin typeface="+mn-lt"/>
                          <a:ea typeface="+mn-ea"/>
                        </a:rPr>
                        <a:t>億円</a:t>
                      </a:r>
                      <a:endParaRPr kumimoji="1" lang="en-US" altLang="ja-JP" sz="1200" kern="1200" dirty="0">
                        <a:solidFill>
                          <a:schemeClr val="tx1"/>
                        </a:solidFill>
                        <a:latin typeface="+mn-lt"/>
                        <a:ea typeface="+mn-ea"/>
                        <a:cs typeface="+mn-cs"/>
                      </a:endParaRPr>
                    </a:p>
                    <a:p>
                      <a:pPr marL="0" marR="0" indent="0" algn="l" defTabSz="914400" rtl="0" eaLnBrk="1" fontAlgn="auto" latinLnBrk="0" hangingPunct="1">
                        <a:lnSpc>
                          <a:spcPts val="1700"/>
                        </a:lnSpc>
                        <a:spcBef>
                          <a:spcPts val="0"/>
                        </a:spcBef>
                        <a:spcAft>
                          <a:spcPts val="0"/>
                        </a:spcAft>
                        <a:buClrTx/>
                        <a:buSzTx/>
                        <a:buFontTx/>
                        <a:buNone/>
                        <a:tabLst/>
                        <a:defRPr/>
                      </a:pPr>
                      <a:r>
                        <a:rPr kumimoji="1" lang="ja-JP" altLang="en-US" sz="1200" kern="1200" dirty="0">
                          <a:solidFill>
                            <a:schemeClr val="tx1"/>
                          </a:solidFill>
                          <a:latin typeface="+mn-lt"/>
                          <a:ea typeface="+mn-ea"/>
                          <a:cs typeface="+mn-cs"/>
                        </a:rPr>
                        <a:t>（</a:t>
                      </a:r>
                      <a:r>
                        <a:rPr kumimoji="1" lang="en-US" altLang="ja-JP" sz="1200" kern="1200" dirty="0">
                          <a:solidFill>
                            <a:schemeClr val="tx1"/>
                          </a:solidFill>
                          <a:latin typeface="+mn-lt"/>
                          <a:ea typeface="+mn-ea"/>
                          <a:cs typeface="+mn-cs"/>
                        </a:rPr>
                        <a:t>2005</a:t>
                      </a:r>
                      <a:r>
                        <a:rPr kumimoji="1" lang="ja-JP" altLang="en-US" sz="1200" kern="1200" dirty="0">
                          <a:solidFill>
                            <a:schemeClr val="tx1"/>
                          </a:solidFill>
                          <a:latin typeface="+mn-lt"/>
                          <a:ea typeface="+mn-ea"/>
                          <a:cs typeface="+mn-cs"/>
                        </a:rPr>
                        <a:t>～</a:t>
                      </a:r>
                      <a:r>
                        <a:rPr kumimoji="1" lang="en-US" altLang="ja-JP" sz="1200" kern="1200" dirty="0">
                          <a:solidFill>
                            <a:schemeClr val="tx1"/>
                          </a:solidFill>
                          <a:latin typeface="+mn-lt"/>
                          <a:ea typeface="+mn-ea"/>
                          <a:cs typeface="+mn-cs"/>
                        </a:rPr>
                        <a:t>2011</a:t>
                      </a:r>
                      <a:r>
                        <a:rPr kumimoji="1" lang="ja-JP" altLang="en-US" sz="1200" kern="1200" dirty="0">
                          <a:solidFill>
                            <a:schemeClr val="tx1"/>
                          </a:solidFill>
                          <a:latin typeface="+mn-lt"/>
                          <a:ea typeface="+mn-ea"/>
                          <a:cs typeface="+mn-cs"/>
                        </a:rPr>
                        <a:t>　　</a:t>
                      </a:r>
                      <a:r>
                        <a:rPr kumimoji="1" lang="ja-JP" altLang="en-US" sz="1200" kern="1200" baseline="0" dirty="0">
                          <a:solidFill>
                            <a:schemeClr val="tx1"/>
                          </a:solidFill>
                          <a:latin typeface="+mn-lt"/>
                          <a:ea typeface="+mn-ea"/>
                          <a:cs typeface="+mn-cs"/>
                        </a:rPr>
                        <a:t> </a:t>
                      </a:r>
                      <a:r>
                        <a:rPr kumimoji="1" lang="ja-JP" altLang="en-US" sz="1200" kern="1200" dirty="0">
                          <a:solidFill>
                            <a:schemeClr val="tx1"/>
                          </a:solidFill>
                          <a:latin typeface="+mn-lt"/>
                          <a:ea typeface="+mn-ea"/>
                          <a:cs typeface="+mn-cs"/>
                        </a:rPr>
                        <a:t>（</a:t>
                      </a:r>
                      <a:r>
                        <a:rPr kumimoji="1" lang="en-US" altLang="ja-JP" sz="1200" kern="1200" dirty="0">
                          <a:solidFill>
                            <a:schemeClr val="tx1"/>
                          </a:solidFill>
                          <a:latin typeface="+mn-lt"/>
                          <a:ea typeface="+mn-ea"/>
                          <a:cs typeface="+mn-cs"/>
                        </a:rPr>
                        <a:t>2012</a:t>
                      </a:r>
                      <a:r>
                        <a:rPr kumimoji="1" lang="ja-JP" altLang="en-US" sz="1200" kern="1200" dirty="0">
                          <a:solidFill>
                            <a:schemeClr val="tx1"/>
                          </a:solidFill>
                          <a:latin typeface="+mn-lt"/>
                          <a:ea typeface="+mn-ea"/>
                          <a:cs typeface="+mn-cs"/>
                        </a:rPr>
                        <a:t>～</a:t>
                      </a:r>
                      <a:r>
                        <a:rPr kumimoji="1" lang="en-US" altLang="ja-JP" sz="1200" kern="1200" dirty="0">
                          <a:solidFill>
                            <a:schemeClr val="tx1"/>
                          </a:solidFill>
                          <a:latin typeface="+mn-lt"/>
                          <a:ea typeface="+mn-ea"/>
                          <a:cs typeface="+mn-cs"/>
                        </a:rPr>
                        <a:t>2015</a:t>
                      </a:r>
                      <a:r>
                        <a:rPr kumimoji="1" lang="ja-JP" altLang="en-US" sz="1200" kern="1200" dirty="0">
                          <a:solidFill>
                            <a:schemeClr val="tx1"/>
                          </a:solidFill>
                          <a:latin typeface="+mn-lt"/>
                          <a:ea typeface="+mn-ea"/>
                          <a:cs typeface="+mn-cs"/>
                        </a:rPr>
                        <a:t> </a:t>
                      </a:r>
                      <a:endParaRPr kumimoji="1" lang="en-US" altLang="ja-JP" sz="1200" kern="1200" dirty="0">
                        <a:solidFill>
                          <a:schemeClr val="tx1"/>
                        </a:solidFill>
                        <a:latin typeface="+mn-lt"/>
                        <a:ea typeface="+mn-ea"/>
                        <a:cs typeface="+mn-cs"/>
                      </a:endParaRPr>
                    </a:p>
                    <a:p>
                      <a:pPr marL="0" marR="0" indent="0" algn="l" defTabSz="914400" rtl="0" eaLnBrk="1" fontAlgn="auto" latinLnBrk="0" hangingPunct="1">
                        <a:lnSpc>
                          <a:spcPts val="1700"/>
                        </a:lnSpc>
                        <a:spcBef>
                          <a:spcPts val="0"/>
                        </a:spcBef>
                        <a:spcAft>
                          <a:spcPts val="0"/>
                        </a:spcAft>
                        <a:buClrTx/>
                        <a:buSzTx/>
                        <a:buFontTx/>
                        <a:buNone/>
                        <a:tabLst/>
                        <a:defRPr/>
                      </a:pPr>
                      <a:r>
                        <a:rPr kumimoji="1" lang="ja-JP" altLang="en-US" sz="1200" kern="1200" dirty="0">
                          <a:solidFill>
                            <a:schemeClr val="tx1"/>
                          </a:solidFill>
                          <a:latin typeface="+mn-lt"/>
                          <a:ea typeface="+mn-ea"/>
                          <a:cs typeface="+mn-cs"/>
                        </a:rPr>
                        <a:t>年度累計）　 　　　年度累計）</a:t>
                      </a:r>
                      <a:endParaRPr kumimoji="1" lang="en-US" altLang="ja-JP" sz="1200" kern="1200" dirty="0">
                        <a:solidFill>
                          <a:schemeClr val="tx1"/>
                        </a:solidFill>
                        <a:latin typeface="+mn-lt"/>
                        <a:ea typeface="+mn-ea"/>
                        <a:cs typeface="+mn-cs"/>
                      </a:endParaRPr>
                    </a:p>
                  </a:txBody>
                  <a:tcPr marR="36000">
                    <a:lnL w="12700" cap="flat" cmpd="sng" algn="ctr">
                      <a:solidFill>
                        <a:schemeClr val="tx1"/>
                      </a:solidFill>
                      <a:prstDash val="sysDash"/>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tx1"/>
                      </a:solidFill>
                      <a:prstDash val="dash"/>
                      <a:round/>
                      <a:headEnd type="none" w="med" len="med"/>
                      <a:tailEnd type="none" w="med" len="med"/>
                    </a:lnT>
                    <a:lnB w="9525" cap="flat" cmpd="sng" algn="ctr">
                      <a:solidFill>
                        <a:schemeClr val="tx1"/>
                      </a:solid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3"/>
                  </a:ext>
                </a:extLst>
              </a:tr>
              <a:tr h="696967">
                <a:tc vMerge="1">
                  <a:txBody>
                    <a:bodyPr/>
                    <a:lstStyle/>
                    <a:p>
                      <a:pPr marL="0" marR="0" indent="0" algn="l" defTabSz="914400" rtl="0" eaLnBrk="1" fontAlgn="auto" latinLnBrk="0" hangingPunct="1">
                        <a:lnSpc>
                          <a:spcPts val="1500"/>
                        </a:lnSpc>
                        <a:spcBef>
                          <a:spcPts val="0"/>
                        </a:spcBef>
                        <a:spcAft>
                          <a:spcPts val="0"/>
                        </a:spcAft>
                        <a:buClrTx/>
                        <a:buSzTx/>
                        <a:buFontTx/>
                        <a:buNone/>
                        <a:tabLst/>
                        <a:defRPr/>
                      </a:pPr>
                      <a:endParaRPr kumimoji="1" lang="en-US" altLang="ja-JP" sz="1200" kern="1200" dirty="0">
                        <a:solidFill>
                          <a:schemeClr val="dk1"/>
                        </a:solidFill>
                        <a:latin typeface="Calibri" pitchFamily="34" charset="0"/>
                        <a:ea typeface="+mn-ea"/>
                        <a:cs typeface="+mn-cs"/>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tx1"/>
                      </a:solidFill>
                      <a:prstDash val="dash"/>
                      <a:round/>
                      <a:headEnd type="none" w="med" len="med"/>
                      <a:tailEnd type="none" w="med" len="med"/>
                    </a:lnT>
                    <a:lnB w="9525" cap="flat" cmpd="sng" algn="ctr">
                      <a:solidFill>
                        <a:schemeClr val="tx1"/>
                      </a:solidFill>
                      <a:prstDash val="dash"/>
                      <a:round/>
                      <a:headEnd type="none" w="med" len="med"/>
                      <a:tailEnd type="none" w="med" len="med"/>
                    </a:lnB>
                    <a:lnTlToBr w="12700" cmpd="sng">
                      <a:noFill/>
                      <a:prstDash val="solid"/>
                    </a:lnTlToBr>
                    <a:lnBlToTr w="12700" cmpd="sng">
                      <a:noFill/>
                      <a:prstDash val="solid"/>
                    </a:lnBlToTr>
                    <a:noFill/>
                  </a:tcPr>
                </a:tc>
                <a:tc vMerge="1">
                  <a:txBody>
                    <a:bodyPr/>
                    <a:lstStyle/>
                    <a:p>
                      <a:pPr marL="0" marR="0" indent="0" algn="l" defTabSz="914400" rtl="0" eaLnBrk="1" fontAlgn="auto" latinLnBrk="0" hangingPunct="1">
                        <a:lnSpc>
                          <a:spcPts val="1500"/>
                        </a:lnSpc>
                        <a:spcBef>
                          <a:spcPts val="0"/>
                        </a:spcBef>
                        <a:spcAft>
                          <a:spcPts val="0"/>
                        </a:spcAft>
                        <a:buClrTx/>
                        <a:buSzTx/>
                        <a:buFontTx/>
                        <a:buNone/>
                        <a:tabLst/>
                        <a:defRPr/>
                      </a:pPr>
                      <a:endParaRPr kumimoji="1" lang="en-US" altLang="ja-JP" sz="1200" kern="1200" dirty="0">
                        <a:solidFill>
                          <a:schemeClr val="dk1"/>
                        </a:solidFill>
                        <a:latin typeface="Calibri" pitchFamily="34" charset="0"/>
                        <a:ea typeface="+mn-ea"/>
                        <a:cs typeface="+mn-cs"/>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tx1"/>
                      </a:solidFill>
                      <a:prstDash val="dash"/>
                      <a:round/>
                      <a:headEnd type="none" w="med" len="med"/>
                      <a:tailEnd type="none" w="med" len="med"/>
                    </a:lnT>
                    <a:lnB w="9525" cap="flat" cmpd="sng" algn="ctr">
                      <a:solidFill>
                        <a:schemeClr val="tx1"/>
                      </a:solidFill>
                      <a:prstDash val="dash"/>
                      <a:round/>
                      <a:headEnd type="none" w="med" len="med"/>
                      <a:tailEnd type="none" w="med" len="med"/>
                    </a:lnB>
                    <a:lnTlToBr w="12700" cmpd="sng">
                      <a:noFill/>
                      <a:prstDash val="solid"/>
                    </a:lnTlToBr>
                    <a:lnBlToTr w="12700" cmpd="sng">
                      <a:noFill/>
                      <a:prstDash val="solid"/>
                    </a:lnBlToTr>
                    <a:noFill/>
                  </a:tcPr>
                </a:tc>
                <a:tc>
                  <a:txBody>
                    <a:bodyPr/>
                    <a:lstStyle/>
                    <a:p>
                      <a:pPr>
                        <a:lnSpc>
                          <a:spcPts val="1700"/>
                        </a:lnSpc>
                      </a:pPr>
                      <a:r>
                        <a:rPr kumimoji="1" lang="ja-JP" altLang="en-US" sz="1200" kern="1200" dirty="0">
                          <a:solidFill>
                            <a:schemeClr val="dk1"/>
                          </a:solidFill>
                          <a:latin typeface="+mn-lt"/>
                          <a:ea typeface="+mn-ea"/>
                          <a:cs typeface="+mn-cs"/>
                        </a:rPr>
                        <a:t>④資金調達環境の整備</a:t>
                      </a:r>
                      <a:endParaRPr kumimoji="1" lang="en-US" altLang="ja-JP" sz="1200" kern="1200" dirty="0">
                        <a:solidFill>
                          <a:schemeClr val="dk1"/>
                        </a:solidFill>
                        <a:latin typeface="+mn-lt"/>
                        <a:ea typeface="+mn-ea"/>
                        <a:cs typeface="+mn-cs"/>
                      </a:endParaRPr>
                    </a:p>
                  </a:txBody>
                  <a:tcPr>
                    <a:lnL w="12700" cap="flat" cmpd="sng" algn="ctr">
                      <a:solidFill>
                        <a:schemeClr val="tx1"/>
                      </a:solidFill>
                      <a:prstDash val="sysDash"/>
                      <a:round/>
                      <a:headEnd type="none" w="med" len="med"/>
                      <a:tailEnd type="none" w="med" len="med"/>
                    </a:lnL>
                    <a:lnR w="12700" cap="flat" cmpd="sng" algn="ctr">
                      <a:solidFill>
                        <a:schemeClr val="tx1"/>
                      </a:solidFill>
                      <a:prstDash val="sysDash"/>
                      <a:round/>
                      <a:headEnd type="none" w="med" len="med"/>
                      <a:tailEnd type="none" w="med" len="med"/>
                    </a:lnR>
                    <a:lnT w="9525" cap="flat" cmpd="sng" algn="ctr">
                      <a:solidFill>
                        <a:schemeClr val="tx1"/>
                      </a:solidFill>
                      <a:prstDash val="dash"/>
                      <a:round/>
                      <a:headEnd type="none" w="med" len="med"/>
                      <a:tailEnd type="none" w="med" len="med"/>
                    </a:lnT>
                    <a:lnB w="9525" cap="flat" cmpd="sng" algn="ctr">
                      <a:solidFill>
                        <a:schemeClr val="tx1"/>
                      </a:solidFill>
                      <a:prstDash val="dash"/>
                      <a:round/>
                      <a:headEnd type="none" w="med" len="med"/>
                      <a:tailEnd type="none" w="med" len="med"/>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ts val="1700"/>
                        </a:lnSpc>
                        <a:spcBef>
                          <a:spcPts val="0"/>
                        </a:spcBef>
                        <a:spcAft>
                          <a:spcPts val="0"/>
                        </a:spcAft>
                        <a:buClrTx/>
                        <a:buSzTx/>
                        <a:buFontTx/>
                        <a:buNone/>
                        <a:tabLst/>
                        <a:defRPr/>
                      </a:pPr>
                      <a:r>
                        <a:rPr kumimoji="1" lang="ja-JP" altLang="en-US" sz="1200" kern="1200" dirty="0">
                          <a:solidFill>
                            <a:srgbClr val="FF0000"/>
                          </a:solidFill>
                          <a:latin typeface="+mn-lt"/>
                          <a:ea typeface="+mn-ea"/>
                          <a:cs typeface="+mn-cs"/>
                        </a:rPr>
                        <a:t>・</a:t>
                      </a:r>
                      <a:r>
                        <a:rPr kumimoji="1" lang="ja-JP" altLang="en-US" sz="1200" kern="1200" dirty="0">
                          <a:solidFill>
                            <a:schemeClr val="tx1"/>
                          </a:solidFill>
                          <a:latin typeface="+mn-lt"/>
                          <a:ea typeface="+mn-ea"/>
                          <a:cs typeface="+mn-cs"/>
                        </a:rPr>
                        <a:t>国債スプレッド（他都市との差）</a:t>
                      </a:r>
                      <a:endParaRPr kumimoji="1" lang="en-US" altLang="ja-JP" sz="1200" kern="1200" dirty="0">
                        <a:solidFill>
                          <a:schemeClr val="tx1"/>
                        </a:solidFill>
                        <a:latin typeface="+mn-lt"/>
                        <a:ea typeface="+mn-ea"/>
                        <a:cs typeface="+mn-cs"/>
                      </a:endParaRPr>
                    </a:p>
                    <a:p>
                      <a:pPr marL="0" marR="0" indent="0" algn="l" defTabSz="914400" rtl="0" eaLnBrk="1" fontAlgn="auto" latinLnBrk="0" hangingPunct="1">
                        <a:lnSpc>
                          <a:spcPts val="1700"/>
                        </a:lnSpc>
                        <a:spcBef>
                          <a:spcPts val="0"/>
                        </a:spcBef>
                        <a:spcAft>
                          <a:spcPts val="0"/>
                        </a:spcAft>
                        <a:buClrTx/>
                        <a:buSzTx/>
                        <a:buFontTx/>
                        <a:buNone/>
                        <a:tabLst/>
                        <a:defRPr/>
                      </a:pPr>
                      <a:r>
                        <a:rPr kumimoji="1" lang="ja-JP" altLang="en-US" sz="1200" kern="1200" dirty="0">
                          <a:solidFill>
                            <a:schemeClr val="tx1"/>
                          </a:solidFill>
                          <a:latin typeface="+mn-lt"/>
                          <a:ea typeface="+mn-ea"/>
                          <a:cs typeface="+mn-cs"/>
                        </a:rPr>
                        <a:t>　＋</a:t>
                      </a:r>
                      <a:r>
                        <a:rPr kumimoji="1" lang="en-US" altLang="ja-JP" sz="1200" kern="1200" dirty="0">
                          <a:solidFill>
                            <a:schemeClr val="tx1"/>
                          </a:solidFill>
                          <a:latin typeface="+mn-lt"/>
                          <a:ea typeface="+mn-ea"/>
                          <a:cs typeface="+mn-cs"/>
                        </a:rPr>
                        <a:t>4.5bp</a:t>
                      </a:r>
                      <a:r>
                        <a:rPr kumimoji="1" lang="ja-JP" altLang="en-US" sz="1200" kern="1200" dirty="0">
                          <a:solidFill>
                            <a:schemeClr val="tx1"/>
                          </a:solidFill>
                          <a:latin typeface="+mn-lt"/>
                          <a:ea typeface="+mn-ea"/>
                          <a:cs typeface="+mn-cs"/>
                        </a:rPr>
                        <a:t>　　　　　 </a:t>
                      </a:r>
                      <a:r>
                        <a:rPr kumimoji="1" lang="en-US" altLang="ja-JP" sz="1200" kern="1200" dirty="0">
                          <a:solidFill>
                            <a:schemeClr val="tx1"/>
                          </a:solidFill>
                          <a:latin typeface="+mn-lt"/>
                          <a:ea typeface="+mn-ea"/>
                          <a:cs typeface="+mn-cs"/>
                        </a:rPr>
                        <a:t>±0bp</a:t>
                      </a:r>
                      <a:r>
                        <a:rPr kumimoji="1" lang="ja-JP" altLang="en-US" sz="1200" kern="1200" dirty="0">
                          <a:solidFill>
                            <a:schemeClr val="tx1"/>
                          </a:solidFill>
                          <a:latin typeface="+mn-lt"/>
                          <a:ea typeface="+mn-ea"/>
                          <a:cs typeface="+mn-cs"/>
                        </a:rPr>
                        <a:t>　　  　　　</a:t>
                      </a:r>
                      <a:r>
                        <a:rPr kumimoji="1" lang="en-US" altLang="ja-JP" sz="1200" kern="1200" dirty="0">
                          <a:solidFill>
                            <a:schemeClr val="tx1"/>
                          </a:solidFill>
                          <a:latin typeface="+mn-lt"/>
                          <a:ea typeface="+mn-ea"/>
                          <a:cs typeface="+mn-cs"/>
                        </a:rPr>
                        <a:t>±0bp</a:t>
                      </a:r>
                      <a:r>
                        <a:rPr kumimoji="1" lang="ja-JP" altLang="en-US" sz="1200" kern="1200" dirty="0">
                          <a:solidFill>
                            <a:schemeClr val="tx1"/>
                          </a:solidFill>
                          <a:latin typeface="+mn-lt"/>
                          <a:ea typeface="+mn-ea"/>
                          <a:cs typeface="+mn-cs"/>
                        </a:rPr>
                        <a:t>　</a:t>
                      </a:r>
                      <a:endParaRPr kumimoji="1" lang="en-US" altLang="ja-JP" sz="1200" kern="1200" dirty="0">
                        <a:solidFill>
                          <a:schemeClr val="tx1"/>
                        </a:solidFill>
                        <a:latin typeface="+mn-lt"/>
                        <a:ea typeface="+mn-ea"/>
                        <a:cs typeface="+mn-cs"/>
                      </a:endParaRPr>
                    </a:p>
                    <a:p>
                      <a:pPr marL="0" marR="0" indent="0" algn="l" defTabSz="914400" rtl="0" eaLnBrk="1" fontAlgn="auto" latinLnBrk="0" hangingPunct="1">
                        <a:lnSpc>
                          <a:spcPts val="1700"/>
                        </a:lnSpc>
                        <a:spcBef>
                          <a:spcPts val="0"/>
                        </a:spcBef>
                        <a:spcAft>
                          <a:spcPts val="0"/>
                        </a:spcAft>
                        <a:buClrTx/>
                        <a:buSzTx/>
                        <a:buFontTx/>
                        <a:buNone/>
                        <a:tabLst/>
                        <a:defRPr/>
                      </a:pPr>
                      <a:r>
                        <a:rPr kumimoji="1" lang="ja-JP" altLang="en-US" sz="1200" kern="1200" dirty="0">
                          <a:solidFill>
                            <a:schemeClr val="tx1"/>
                          </a:solidFill>
                          <a:latin typeface="+mn-lt"/>
                          <a:ea typeface="+mn-ea"/>
                          <a:cs typeface="+mn-cs"/>
                        </a:rPr>
                        <a:t>　（</a:t>
                      </a:r>
                      <a:r>
                        <a:rPr kumimoji="1" lang="en-US" altLang="ja-JP" sz="1200" kern="1200" dirty="0">
                          <a:solidFill>
                            <a:schemeClr val="tx1"/>
                          </a:solidFill>
                          <a:latin typeface="+mn-lt"/>
                          <a:ea typeface="+mn-ea"/>
                          <a:cs typeface="+mn-cs"/>
                        </a:rPr>
                        <a:t>2007</a:t>
                      </a:r>
                      <a:r>
                        <a:rPr kumimoji="1" lang="ja-JP" altLang="en-US" sz="1200" kern="1200" dirty="0">
                          <a:solidFill>
                            <a:schemeClr val="tx1"/>
                          </a:solidFill>
                          <a:latin typeface="+mn-lt"/>
                          <a:ea typeface="+mn-ea"/>
                          <a:cs typeface="+mn-cs"/>
                        </a:rPr>
                        <a:t>年）  　　　　（</a:t>
                      </a:r>
                      <a:r>
                        <a:rPr kumimoji="1" lang="en-US" altLang="ja-JP" sz="1200" kern="1200" dirty="0">
                          <a:solidFill>
                            <a:schemeClr val="tx1"/>
                          </a:solidFill>
                          <a:latin typeface="+mn-lt"/>
                          <a:ea typeface="+mn-ea"/>
                          <a:cs typeface="+mn-cs"/>
                        </a:rPr>
                        <a:t>2018</a:t>
                      </a:r>
                      <a:r>
                        <a:rPr kumimoji="1" lang="ja-JP" altLang="en-US" sz="1200" kern="1200" dirty="0">
                          <a:solidFill>
                            <a:schemeClr val="tx1"/>
                          </a:solidFill>
                          <a:latin typeface="+mn-lt"/>
                          <a:ea typeface="+mn-ea"/>
                          <a:cs typeface="+mn-cs"/>
                        </a:rPr>
                        <a:t>年）　　　 （</a:t>
                      </a:r>
                      <a:r>
                        <a:rPr kumimoji="1" lang="en-US" altLang="ja-JP" sz="1200" kern="1200" dirty="0">
                          <a:solidFill>
                            <a:schemeClr val="tx1"/>
                          </a:solidFill>
                          <a:latin typeface="+mn-lt"/>
                          <a:ea typeface="+mn-ea"/>
                          <a:cs typeface="+mn-cs"/>
                        </a:rPr>
                        <a:t>2022</a:t>
                      </a:r>
                      <a:r>
                        <a:rPr kumimoji="1" lang="ja-JP" altLang="en-US" sz="1200" kern="1200" dirty="0">
                          <a:solidFill>
                            <a:schemeClr val="tx1"/>
                          </a:solidFill>
                          <a:latin typeface="+mn-lt"/>
                          <a:ea typeface="+mn-ea"/>
                          <a:cs typeface="+mn-cs"/>
                        </a:rPr>
                        <a:t>年）</a:t>
                      </a:r>
                    </a:p>
                  </a:txBody>
                  <a:tcPr marR="36000">
                    <a:lnL w="12700" cap="flat" cmpd="sng" algn="ctr">
                      <a:solidFill>
                        <a:schemeClr val="tx1"/>
                      </a:solidFill>
                      <a:prstDash val="sysDash"/>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tx1"/>
                      </a:solidFill>
                      <a:prstDash val="dash"/>
                      <a:round/>
                      <a:headEnd type="none" w="med" len="med"/>
                      <a:tailEnd type="none" w="med" len="med"/>
                    </a:lnT>
                    <a:lnB w="9525" cap="flat" cmpd="sng" algn="ctr">
                      <a:solidFill>
                        <a:schemeClr val="tx1"/>
                      </a:solid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4"/>
                  </a:ext>
                </a:extLst>
              </a:tr>
              <a:tr h="696967">
                <a:tc vMerge="1">
                  <a:txBody>
                    <a:bodyPr/>
                    <a:lstStyle/>
                    <a:p>
                      <a:pPr marL="0" marR="0" indent="0" algn="l" defTabSz="914400" rtl="0" eaLnBrk="1" fontAlgn="auto" latinLnBrk="0" hangingPunct="1">
                        <a:lnSpc>
                          <a:spcPts val="1500"/>
                        </a:lnSpc>
                        <a:spcBef>
                          <a:spcPts val="0"/>
                        </a:spcBef>
                        <a:spcAft>
                          <a:spcPts val="0"/>
                        </a:spcAft>
                        <a:buClrTx/>
                        <a:buSzTx/>
                        <a:buFontTx/>
                        <a:buNone/>
                        <a:tabLst/>
                        <a:defRPr/>
                      </a:pPr>
                      <a:endParaRPr kumimoji="1" lang="en-US" altLang="ja-JP" sz="1200" b="1" kern="1200" dirty="0">
                        <a:solidFill>
                          <a:schemeClr val="tx1"/>
                        </a:solidFill>
                        <a:latin typeface="Calibri" pitchFamily="34" charset="0"/>
                        <a:ea typeface="+mn-ea"/>
                        <a:cs typeface="+mn-cs"/>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tx1"/>
                      </a:solidFill>
                      <a:prstDash val="dash"/>
                      <a:round/>
                      <a:headEnd type="none" w="med" len="med"/>
                      <a:tailEnd type="none" w="med" len="med"/>
                    </a:lnT>
                    <a:lnB w="9525" cap="flat" cmpd="sng" algn="ctr">
                      <a:solidFill>
                        <a:schemeClr val="tx1"/>
                      </a:solidFill>
                      <a:prstDash val="dash"/>
                      <a:round/>
                      <a:headEnd type="none" w="med" len="med"/>
                      <a:tailEnd type="none" w="med" len="med"/>
                    </a:lnB>
                    <a:lnTlToBr w="12700" cmpd="sng">
                      <a:noFill/>
                      <a:prstDash val="solid"/>
                    </a:lnTlToBr>
                    <a:lnBlToTr w="12700" cmpd="sng">
                      <a:noFill/>
                      <a:prstDash val="solid"/>
                    </a:lnBlToTr>
                    <a:noFill/>
                  </a:tcPr>
                </a:tc>
                <a:tc vMerge="1">
                  <a:txBody>
                    <a:bodyPr/>
                    <a:lstStyle/>
                    <a:p>
                      <a:pPr marL="0" algn="l" defTabSz="914400" rtl="0" eaLnBrk="1" latinLnBrk="0" hangingPunct="1">
                        <a:lnSpc>
                          <a:spcPts val="1500"/>
                        </a:lnSpc>
                      </a:pPr>
                      <a:endParaRPr kumimoji="1" lang="en-US" altLang="ja-JP" sz="1200" kern="1200" dirty="0">
                        <a:solidFill>
                          <a:schemeClr val="dk1"/>
                        </a:solidFill>
                        <a:latin typeface="Calibri" pitchFamily="34" charset="0"/>
                        <a:ea typeface="+mn-ea"/>
                        <a:cs typeface="+mn-cs"/>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tx1"/>
                      </a:solidFill>
                      <a:prstDash val="dash"/>
                      <a:round/>
                      <a:headEnd type="none" w="med" len="med"/>
                      <a:tailEnd type="none" w="med" len="med"/>
                    </a:lnT>
                    <a:lnB w="9525" cap="flat" cmpd="sng" algn="ctr">
                      <a:solidFill>
                        <a:schemeClr val="tx1"/>
                      </a:solidFill>
                      <a:prstDash val="dash"/>
                      <a:round/>
                      <a:headEnd type="none" w="med" len="med"/>
                      <a:tailEnd type="none" w="med" len="med"/>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ts val="1700"/>
                        </a:lnSpc>
                        <a:spcBef>
                          <a:spcPts val="0"/>
                        </a:spcBef>
                        <a:spcAft>
                          <a:spcPts val="0"/>
                        </a:spcAft>
                        <a:buClrTx/>
                        <a:buSzTx/>
                        <a:buFontTx/>
                        <a:buNone/>
                        <a:tabLst/>
                        <a:defRPr/>
                      </a:pPr>
                      <a:r>
                        <a:rPr kumimoji="1" lang="ja-JP" altLang="en-US" sz="1200" kern="1200" dirty="0">
                          <a:solidFill>
                            <a:schemeClr val="dk1"/>
                          </a:solidFill>
                          <a:latin typeface="+mn-lt"/>
                          <a:ea typeface="+mn-ea"/>
                          <a:cs typeface="+mn-cs"/>
                        </a:rPr>
                        <a:t>⑤財務リスクの計画的な処理・健全化、抜本的対策</a:t>
                      </a:r>
                      <a:endParaRPr kumimoji="1" lang="en-US" altLang="ja-JP" sz="1200" kern="1200" dirty="0">
                        <a:solidFill>
                          <a:schemeClr val="dk1"/>
                        </a:solidFill>
                        <a:latin typeface="+mn-lt"/>
                        <a:ea typeface="+mn-ea"/>
                        <a:cs typeface="+mn-cs"/>
                      </a:endParaRPr>
                    </a:p>
                  </a:txBody>
                  <a:tcPr>
                    <a:lnL w="12700" cap="flat" cmpd="sng" algn="ctr">
                      <a:solidFill>
                        <a:schemeClr val="tx1"/>
                      </a:solidFill>
                      <a:prstDash val="sysDash"/>
                      <a:round/>
                      <a:headEnd type="none" w="med" len="med"/>
                      <a:tailEnd type="none" w="med" len="med"/>
                    </a:lnL>
                    <a:lnR w="12700" cap="flat" cmpd="sng" algn="ctr">
                      <a:solidFill>
                        <a:schemeClr val="tx1"/>
                      </a:solidFill>
                      <a:prstDash val="sysDash"/>
                      <a:round/>
                      <a:headEnd type="none" w="med" len="med"/>
                      <a:tailEnd type="none" w="med" len="med"/>
                    </a:lnR>
                    <a:lnT w="9525" cap="flat" cmpd="sng" algn="ctr">
                      <a:solidFill>
                        <a:schemeClr val="tx1"/>
                      </a:solidFill>
                      <a:prstDash val="dash"/>
                      <a:round/>
                      <a:headEnd type="none" w="med" len="med"/>
                      <a:tailEnd type="none" w="med" len="med"/>
                    </a:lnT>
                    <a:lnB w="9525" cap="flat" cmpd="sng" algn="ctr">
                      <a:solidFill>
                        <a:schemeClr val="tx1"/>
                      </a:solidFill>
                      <a:prstDash val="dash"/>
                      <a:round/>
                      <a:headEnd type="none" w="med" len="med"/>
                      <a:tailEnd type="none" w="med" len="med"/>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ts val="1700"/>
                        </a:lnSpc>
                        <a:spcBef>
                          <a:spcPts val="0"/>
                        </a:spcBef>
                        <a:spcAft>
                          <a:spcPts val="0"/>
                        </a:spcAft>
                        <a:buClrTx/>
                        <a:buSzTx/>
                        <a:buFontTx/>
                        <a:buNone/>
                        <a:tabLst/>
                        <a:defRPr/>
                      </a:pPr>
                      <a:r>
                        <a:rPr kumimoji="1" lang="ja-JP" altLang="en-US" sz="1200" kern="1200" dirty="0">
                          <a:solidFill>
                            <a:schemeClr val="dk1"/>
                          </a:solidFill>
                          <a:latin typeface="+mn-lt"/>
                          <a:ea typeface="+mn-ea"/>
                          <a:cs typeface="+mn-cs"/>
                        </a:rPr>
                        <a:t>・財務リスク額</a:t>
                      </a:r>
                      <a:endParaRPr kumimoji="1" lang="en-US" altLang="ja-JP" sz="1200" kern="1200" dirty="0">
                        <a:solidFill>
                          <a:schemeClr val="dk1"/>
                        </a:solidFill>
                        <a:latin typeface="+mn-lt"/>
                        <a:ea typeface="+mn-ea"/>
                        <a:cs typeface="+mn-cs"/>
                      </a:endParaRPr>
                    </a:p>
                    <a:p>
                      <a:pPr marL="0" marR="0" indent="0" algn="l" defTabSz="914400" rtl="0" eaLnBrk="1" fontAlgn="auto" latinLnBrk="0" hangingPunct="1">
                        <a:lnSpc>
                          <a:spcPts val="1700"/>
                        </a:lnSpc>
                        <a:spcBef>
                          <a:spcPts val="0"/>
                        </a:spcBef>
                        <a:spcAft>
                          <a:spcPts val="0"/>
                        </a:spcAft>
                        <a:buClrTx/>
                        <a:buSzTx/>
                        <a:buFontTx/>
                        <a:buNone/>
                        <a:tabLst/>
                        <a:defRPr/>
                      </a:pPr>
                      <a:r>
                        <a:rPr kumimoji="1" lang="ja-JP" altLang="en-US" sz="1200" kern="1200" dirty="0">
                          <a:solidFill>
                            <a:schemeClr val="dk1"/>
                          </a:solidFill>
                          <a:latin typeface="+mn-lt"/>
                          <a:ea typeface="+mn-ea"/>
                          <a:cs typeface="+mn-cs"/>
                        </a:rPr>
                        <a:t>　 </a:t>
                      </a:r>
                      <a:r>
                        <a:rPr kumimoji="1" lang="en-US" altLang="ja-JP" sz="1200" kern="1200" spc="-50" dirty="0">
                          <a:solidFill>
                            <a:schemeClr val="dk1"/>
                          </a:solidFill>
                          <a:latin typeface="+mn-lt"/>
                          <a:ea typeface="+mn-ea"/>
                          <a:cs typeface="+mn-cs"/>
                        </a:rPr>
                        <a:t>5,317</a:t>
                      </a:r>
                      <a:r>
                        <a:rPr kumimoji="1" lang="ja-JP" altLang="en-US" sz="1200" kern="1200" spc="-50" dirty="0">
                          <a:solidFill>
                            <a:schemeClr val="dk1"/>
                          </a:solidFill>
                          <a:latin typeface="+mn-lt"/>
                          <a:ea typeface="+mn-ea"/>
                          <a:cs typeface="+mn-cs"/>
                        </a:rPr>
                        <a:t>億円</a:t>
                      </a:r>
                      <a:r>
                        <a:rPr kumimoji="1" lang="ja-JP" altLang="en-US" sz="1200" kern="1200" spc="-50" baseline="0" dirty="0">
                          <a:solidFill>
                            <a:schemeClr val="dk1"/>
                          </a:solidFill>
                          <a:latin typeface="+mn-lt"/>
                          <a:ea typeface="+mn-ea"/>
                          <a:cs typeface="+mn-cs"/>
                        </a:rPr>
                        <a:t> 　　　 </a:t>
                      </a:r>
                      <a:r>
                        <a:rPr kumimoji="1" lang="en-US" altLang="ja-JP" sz="1200" kern="1200" spc="-50" dirty="0">
                          <a:solidFill>
                            <a:schemeClr val="dk1"/>
                          </a:solidFill>
                          <a:latin typeface="+mn-lt"/>
                          <a:ea typeface="+mn-ea"/>
                          <a:cs typeface="+mn-cs"/>
                        </a:rPr>
                        <a:t>2,799</a:t>
                      </a:r>
                      <a:r>
                        <a:rPr kumimoji="1" lang="ja-JP" altLang="en-US" sz="1200" kern="1200" spc="-50" dirty="0">
                          <a:solidFill>
                            <a:schemeClr val="dk1"/>
                          </a:solidFill>
                          <a:latin typeface="+mn-lt"/>
                          <a:ea typeface="+mn-ea"/>
                          <a:cs typeface="+mn-cs"/>
                        </a:rPr>
                        <a:t>億円 </a:t>
                      </a:r>
                      <a:r>
                        <a:rPr kumimoji="1" lang="ja-JP" altLang="en-US" sz="1200" kern="1200" spc="-50" dirty="0">
                          <a:solidFill>
                            <a:schemeClr val="tx1"/>
                          </a:solidFill>
                          <a:latin typeface="+mn-lt"/>
                          <a:ea typeface="+mn-ea"/>
                          <a:cs typeface="+mn-cs"/>
                        </a:rPr>
                        <a:t>　　 </a:t>
                      </a:r>
                      <a:r>
                        <a:rPr kumimoji="1" lang="ja-JP" altLang="en-US" sz="1200" kern="1200" spc="-50" baseline="0" dirty="0">
                          <a:solidFill>
                            <a:schemeClr val="tx1"/>
                          </a:solidFill>
                          <a:latin typeface="+mn-lt"/>
                          <a:ea typeface="+mn-ea"/>
                          <a:cs typeface="+mn-cs"/>
                        </a:rPr>
                        <a:t> </a:t>
                      </a:r>
                      <a:r>
                        <a:rPr kumimoji="1" lang="en-US" altLang="ja-JP" sz="1200" kern="1200" spc="-50" baseline="0" dirty="0">
                          <a:solidFill>
                            <a:schemeClr val="tx1"/>
                          </a:solidFill>
                          <a:latin typeface="+mn-lt"/>
                          <a:ea typeface="+mn-ea"/>
                          <a:cs typeface="+mn-cs"/>
                        </a:rPr>
                        <a:t>1,482</a:t>
                      </a:r>
                      <a:r>
                        <a:rPr kumimoji="1" lang="ja-JP" altLang="en-US" sz="1200" kern="1200" spc="-50" dirty="0">
                          <a:solidFill>
                            <a:schemeClr val="tx1"/>
                          </a:solidFill>
                          <a:latin typeface="+mn-lt"/>
                          <a:ea typeface="+mn-ea"/>
                          <a:cs typeface="+mn-cs"/>
                        </a:rPr>
                        <a:t>億円　      </a:t>
                      </a:r>
                      <a:r>
                        <a:rPr kumimoji="1" lang="en-US" altLang="ja-JP" sz="1200" kern="1200" spc="-50" dirty="0">
                          <a:solidFill>
                            <a:schemeClr val="tx1"/>
                          </a:solidFill>
                          <a:latin typeface="+mn-lt"/>
                          <a:ea typeface="+mn-ea"/>
                          <a:cs typeface="+mn-cs"/>
                        </a:rPr>
                        <a:t>476</a:t>
                      </a:r>
                      <a:r>
                        <a:rPr kumimoji="1" lang="ja-JP" altLang="en-US" sz="1200" kern="1200" spc="-50" dirty="0">
                          <a:solidFill>
                            <a:schemeClr val="tx1"/>
                          </a:solidFill>
                          <a:latin typeface="+mn-lt"/>
                          <a:ea typeface="+mn-ea"/>
                          <a:cs typeface="+mn-cs"/>
                        </a:rPr>
                        <a:t>億円</a:t>
                      </a:r>
                      <a:r>
                        <a:rPr kumimoji="1" lang="ja-JP" altLang="en-US" sz="1200" kern="1200" dirty="0">
                          <a:solidFill>
                            <a:schemeClr val="tx1"/>
                          </a:solidFill>
                          <a:latin typeface="+mn-lt"/>
                          <a:ea typeface="+mn-ea"/>
                          <a:cs typeface="+mn-cs"/>
                        </a:rPr>
                        <a:t>　</a:t>
                      </a:r>
                      <a:endParaRPr kumimoji="1" lang="en-US" altLang="ja-JP" sz="1200" kern="1200" dirty="0">
                        <a:solidFill>
                          <a:schemeClr val="tx1"/>
                        </a:solidFill>
                        <a:latin typeface="+mn-lt"/>
                        <a:ea typeface="+mn-ea"/>
                        <a:cs typeface="+mn-cs"/>
                      </a:endParaRPr>
                    </a:p>
                    <a:p>
                      <a:pPr marL="0" marR="0" indent="0" algn="l" defTabSz="914400" rtl="0" eaLnBrk="1" fontAlgn="auto" latinLnBrk="0" hangingPunct="1">
                        <a:lnSpc>
                          <a:spcPts val="1700"/>
                        </a:lnSpc>
                        <a:spcBef>
                          <a:spcPts val="0"/>
                        </a:spcBef>
                        <a:spcAft>
                          <a:spcPts val="0"/>
                        </a:spcAft>
                        <a:buClrTx/>
                        <a:buSzTx/>
                        <a:buFontTx/>
                        <a:buNone/>
                        <a:tabLst/>
                        <a:defRPr/>
                      </a:pPr>
                      <a:r>
                        <a:rPr kumimoji="1" lang="ja-JP" altLang="en-US" sz="1200" kern="1200" spc="-70" dirty="0">
                          <a:solidFill>
                            <a:schemeClr val="tx1"/>
                          </a:solidFill>
                          <a:latin typeface="+mn-lt"/>
                          <a:ea typeface="+mn-ea"/>
                          <a:cs typeface="+mn-cs"/>
                        </a:rPr>
                        <a:t>　　（</a:t>
                      </a:r>
                      <a:r>
                        <a:rPr kumimoji="1" lang="en-US" altLang="ja-JP" sz="1200" kern="1200" spc="-70" dirty="0">
                          <a:solidFill>
                            <a:schemeClr val="tx1"/>
                          </a:solidFill>
                          <a:latin typeface="+mn-lt"/>
                          <a:ea typeface="+mn-ea"/>
                          <a:cs typeface="+mn-cs"/>
                        </a:rPr>
                        <a:t>2007</a:t>
                      </a:r>
                      <a:r>
                        <a:rPr kumimoji="1" lang="ja-JP" altLang="en-US" sz="1200" kern="1200" spc="-70" dirty="0">
                          <a:solidFill>
                            <a:schemeClr val="tx1"/>
                          </a:solidFill>
                          <a:latin typeface="+mn-lt"/>
                          <a:ea typeface="+mn-ea"/>
                          <a:cs typeface="+mn-cs"/>
                        </a:rPr>
                        <a:t>年）</a:t>
                      </a:r>
                      <a:r>
                        <a:rPr kumimoji="1" lang="ja-JP" altLang="en-US" sz="1200" kern="1200" spc="-70" baseline="0" dirty="0">
                          <a:solidFill>
                            <a:schemeClr val="tx1"/>
                          </a:solidFill>
                          <a:latin typeface="+mn-lt"/>
                          <a:ea typeface="+mn-ea"/>
                          <a:cs typeface="+mn-cs"/>
                        </a:rPr>
                        <a:t> 　　　　 </a:t>
                      </a:r>
                      <a:r>
                        <a:rPr kumimoji="1" lang="ja-JP" altLang="en-US" sz="1200" kern="1200" spc="-70" dirty="0">
                          <a:solidFill>
                            <a:schemeClr val="tx1"/>
                          </a:solidFill>
                          <a:latin typeface="+mn-lt"/>
                          <a:ea typeface="+mn-ea"/>
                          <a:cs typeface="+mn-cs"/>
                        </a:rPr>
                        <a:t>（</a:t>
                      </a:r>
                      <a:r>
                        <a:rPr kumimoji="1" lang="en-US" altLang="ja-JP" sz="1200" kern="1200" spc="-70" dirty="0">
                          <a:solidFill>
                            <a:schemeClr val="tx1"/>
                          </a:solidFill>
                          <a:latin typeface="+mn-lt"/>
                          <a:ea typeface="+mn-ea"/>
                          <a:cs typeface="+mn-cs"/>
                        </a:rPr>
                        <a:t>2014</a:t>
                      </a:r>
                      <a:r>
                        <a:rPr kumimoji="1" lang="ja-JP" altLang="en-US" sz="1200" kern="1200" spc="-70" dirty="0">
                          <a:solidFill>
                            <a:schemeClr val="tx1"/>
                          </a:solidFill>
                          <a:latin typeface="+mn-lt"/>
                          <a:ea typeface="+mn-ea"/>
                          <a:cs typeface="+mn-cs"/>
                        </a:rPr>
                        <a:t>年）　　 　（</a:t>
                      </a:r>
                      <a:r>
                        <a:rPr kumimoji="1" lang="en-US" altLang="ja-JP" sz="1200" kern="1200" spc="-70" dirty="0">
                          <a:solidFill>
                            <a:schemeClr val="tx1"/>
                          </a:solidFill>
                          <a:latin typeface="+mn-lt"/>
                          <a:ea typeface="+mn-ea"/>
                          <a:cs typeface="+mn-cs"/>
                        </a:rPr>
                        <a:t>2018</a:t>
                      </a:r>
                      <a:r>
                        <a:rPr kumimoji="1" lang="ja-JP" altLang="en-US" sz="1200" kern="1200" spc="-70" dirty="0">
                          <a:solidFill>
                            <a:schemeClr val="tx1"/>
                          </a:solidFill>
                          <a:latin typeface="+mn-lt"/>
                          <a:ea typeface="+mn-ea"/>
                          <a:cs typeface="+mn-cs"/>
                        </a:rPr>
                        <a:t>年）　       （</a:t>
                      </a:r>
                      <a:r>
                        <a:rPr kumimoji="1" lang="en-US" altLang="ja-JP" sz="1200" kern="1200" spc="-70" dirty="0">
                          <a:solidFill>
                            <a:schemeClr val="tx1"/>
                          </a:solidFill>
                          <a:latin typeface="+mn-lt"/>
                          <a:ea typeface="+mn-ea"/>
                          <a:cs typeface="+mn-cs"/>
                        </a:rPr>
                        <a:t>2022</a:t>
                      </a:r>
                      <a:r>
                        <a:rPr kumimoji="1" lang="ja-JP" altLang="en-US" sz="1200" kern="1200" spc="-70" dirty="0">
                          <a:solidFill>
                            <a:schemeClr val="tx1"/>
                          </a:solidFill>
                          <a:latin typeface="+mn-lt"/>
                          <a:ea typeface="+mn-ea"/>
                          <a:cs typeface="+mn-cs"/>
                        </a:rPr>
                        <a:t>年）</a:t>
                      </a:r>
                    </a:p>
                  </a:txBody>
                  <a:tcPr marR="36000">
                    <a:lnL w="12700" cap="flat" cmpd="sng" algn="ctr">
                      <a:solidFill>
                        <a:schemeClr val="tx1"/>
                      </a:solidFill>
                      <a:prstDash val="sysDash"/>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tx1"/>
                      </a:solidFill>
                      <a:prstDash val="dash"/>
                      <a:round/>
                      <a:headEnd type="none" w="med" len="med"/>
                      <a:tailEnd type="none" w="med" len="med"/>
                    </a:lnT>
                    <a:lnB w="9525" cap="flat" cmpd="sng" algn="ctr">
                      <a:solidFill>
                        <a:schemeClr val="tx1"/>
                      </a:solid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5"/>
                  </a:ext>
                </a:extLst>
              </a:tr>
              <a:tr h="780800">
                <a:tc vMerge="1">
                  <a:txBody>
                    <a:bodyPr/>
                    <a:lstStyle/>
                    <a:p>
                      <a:pPr marL="0" marR="0" indent="0" algn="l" defTabSz="914400" rtl="0" eaLnBrk="1" fontAlgn="auto" latinLnBrk="0" hangingPunct="1">
                        <a:lnSpc>
                          <a:spcPts val="1500"/>
                        </a:lnSpc>
                        <a:spcBef>
                          <a:spcPts val="0"/>
                        </a:spcBef>
                        <a:spcAft>
                          <a:spcPts val="0"/>
                        </a:spcAft>
                        <a:buClrTx/>
                        <a:buSzTx/>
                        <a:buFontTx/>
                        <a:buNone/>
                        <a:tabLst/>
                        <a:defRPr/>
                      </a:pPr>
                      <a:endParaRPr kumimoji="1" lang="en-US" altLang="ja-JP" sz="1200" b="1" kern="1200" dirty="0">
                        <a:solidFill>
                          <a:schemeClr val="tx1"/>
                        </a:solidFill>
                        <a:latin typeface="Calibri" pitchFamily="34" charset="0"/>
                        <a:ea typeface="+mn-ea"/>
                        <a:cs typeface="+mn-cs"/>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tx1"/>
                      </a:solidFill>
                      <a:prstDash val="dash"/>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pPr marL="0" algn="l" defTabSz="914400" rtl="0" eaLnBrk="1" latinLnBrk="0" hangingPunct="1">
                        <a:lnSpc>
                          <a:spcPts val="1500"/>
                        </a:lnSpc>
                      </a:pPr>
                      <a:endParaRPr kumimoji="1" lang="en-US" altLang="ja-JP" sz="1200" kern="1200" dirty="0">
                        <a:solidFill>
                          <a:schemeClr val="dk1"/>
                        </a:solidFill>
                        <a:latin typeface="Calibri" pitchFamily="34" charset="0"/>
                        <a:ea typeface="+mn-ea"/>
                        <a:cs typeface="+mn-cs"/>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tx1"/>
                      </a:solidFill>
                      <a:prstDash val="dash"/>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ts val="1700"/>
                        </a:lnSpc>
                        <a:spcBef>
                          <a:spcPts val="0"/>
                        </a:spcBef>
                        <a:spcAft>
                          <a:spcPts val="0"/>
                        </a:spcAft>
                        <a:buClrTx/>
                        <a:buSzTx/>
                        <a:buFontTx/>
                        <a:buNone/>
                        <a:tabLst/>
                        <a:defRPr/>
                      </a:pPr>
                      <a:r>
                        <a:rPr kumimoji="1" lang="ja-JP" altLang="en-US" sz="1200" kern="1200" dirty="0">
                          <a:solidFill>
                            <a:schemeClr val="dk1"/>
                          </a:solidFill>
                          <a:latin typeface="+mn-lt"/>
                          <a:ea typeface="+mn-ea"/>
                          <a:cs typeface="+mn-cs"/>
                        </a:rPr>
                        <a:t>⑥</a:t>
                      </a:r>
                      <a:r>
                        <a:rPr lang="ja-JP" altLang="en-US" sz="1200" dirty="0">
                          <a:latin typeface="+mn-lt"/>
                          <a:ea typeface="+mn-ea"/>
                        </a:rPr>
                        <a:t>分権型予算編成システムと予算シーリングの導入</a:t>
                      </a:r>
                      <a:endParaRPr lang="en-US" altLang="ja-JP" sz="1200" dirty="0">
                        <a:latin typeface="+mn-lt"/>
                        <a:ea typeface="+mn-ea"/>
                      </a:endParaRPr>
                    </a:p>
                  </a:txBody>
                  <a:tcPr>
                    <a:lnL w="12700" cap="flat" cmpd="sng" algn="ctr">
                      <a:solidFill>
                        <a:schemeClr val="tx1"/>
                      </a:solidFill>
                      <a:prstDash val="sysDash"/>
                      <a:round/>
                      <a:headEnd type="none" w="med" len="med"/>
                      <a:tailEnd type="none" w="med" len="med"/>
                    </a:lnL>
                    <a:lnR w="12700" cap="flat" cmpd="sng" algn="ctr">
                      <a:solidFill>
                        <a:schemeClr val="tx1"/>
                      </a:solidFill>
                      <a:prstDash val="sysDash"/>
                      <a:round/>
                      <a:headEnd type="none" w="med" len="med"/>
                      <a:tailEnd type="none" w="med" len="med"/>
                    </a:lnR>
                    <a:lnT w="9525" cap="flat" cmpd="sng" algn="ctr">
                      <a:solidFill>
                        <a:schemeClr val="tx1"/>
                      </a:solidFill>
                      <a:prstDash val="dash"/>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nSpc>
                          <a:spcPts val="1700"/>
                        </a:lnSpc>
                      </a:pPr>
                      <a:r>
                        <a:rPr kumimoji="1" lang="ja-JP" altLang="en-US" sz="1200" kern="1200" dirty="0">
                          <a:solidFill>
                            <a:schemeClr val="dk1"/>
                          </a:solidFill>
                          <a:latin typeface="+mn-lt"/>
                          <a:ea typeface="+mn-ea"/>
                          <a:cs typeface="+mn-cs"/>
                        </a:rPr>
                        <a:t>・各局による自律的な選択と</a:t>
                      </a:r>
                      <a:endParaRPr kumimoji="1" lang="en-US" altLang="ja-JP" sz="1200" kern="1200" dirty="0">
                        <a:solidFill>
                          <a:schemeClr val="dk1"/>
                        </a:solidFill>
                        <a:latin typeface="+mn-lt"/>
                        <a:ea typeface="+mn-ea"/>
                        <a:cs typeface="+mn-cs"/>
                      </a:endParaRPr>
                    </a:p>
                    <a:p>
                      <a:pPr>
                        <a:lnSpc>
                          <a:spcPts val="1700"/>
                        </a:lnSpc>
                      </a:pPr>
                      <a:r>
                        <a:rPr kumimoji="1" lang="ja-JP" altLang="en-US" sz="1200" kern="1200" dirty="0">
                          <a:solidFill>
                            <a:schemeClr val="dk1"/>
                          </a:solidFill>
                          <a:latin typeface="+mn-lt"/>
                          <a:ea typeface="+mn-ea"/>
                          <a:cs typeface="+mn-cs"/>
                        </a:rPr>
                        <a:t>　集中による施策の展開</a:t>
                      </a:r>
                    </a:p>
                  </a:txBody>
                  <a:tcPr marR="36000">
                    <a:lnL w="12700" cap="flat" cmpd="sng" algn="ctr">
                      <a:solidFill>
                        <a:schemeClr val="tx1"/>
                      </a:solidFill>
                      <a:prstDash val="sysDash"/>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tx1"/>
                      </a:solidFill>
                      <a:prstDash val="dash"/>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6"/>
                  </a:ext>
                </a:extLst>
              </a:tr>
            </a:tbl>
          </a:graphicData>
        </a:graphic>
      </p:graphicFrame>
      <p:sp>
        <p:nvSpPr>
          <p:cNvPr id="12" name="二等辺三角形 11"/>
          <p:cNvSpPr/>
          <p:nvPr/>
        </p:nvSpPr>
        <p:spPr>
          <a:xfrm rot="5400000">
            <a:off x="6008401" y="1823700"/>
            <a:ext cx="324000" cy="72008"/>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14" name="二等辺三角形 13"/>
          <p:cNvSpPr/>
          <p:nvPr/>
        </p:nvSpPr>
        <p:spPr>
          <a:xfrm rot="5400000">
            <a:off x="6871340" y="1816460"/>
            <a:ext cx="324000" cy="72008"/>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16" name="二等辺三角形 15"/>
          <p:cNvSpPr/>
          <p:nvPr/>
        </p:nvSpPr>
        <p:spPr>
          <a:xfrm rot="5400000">
            <a:off x="6258751" y="2759293"/>
            <a:ext cx="324000" cy="72008"/>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17" name="二等辺三角形 16"/>
          <p:cNvSpPr/>
          <p:nvPr/>
        </p:nvSpPr>
        <p:spPr>
          <a:xfrm rot="5400000">
            <a:off x="7290320" y="2738897"/>
            <a:ext cx="324000" cy="72008"/>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19" name="二等辺三角形 18"/>
          <p:cNvSpPr/>
          <p:nvPr/>
        </p:nvSpPr>
        <p:spPr>
          <a:xfrm rot="5400000">
            <a:off x="7035103" y="4678037"/>
            <a:ext cx="324000" cy="72008"/>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21" name="二等辺三角形 20"/>
          <p:cNvSpPr/>
          <p:nvPr/>
        </p:nvSpPr>
        <p:spPr>
          <a:xfrm rot="5400000">
            <a:off x="6045197" y="5415568"/>
            <a:ext cx="324000" cy="72008"/>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22" name="二等辺三角形 21"/>
          <p:cNvSpPr/>
          <p:nvPr/>
        </p:nvSpPr>
        <p:spPr>
          <a:xfrm rot="5400000">
            <a:off x="6955810" y="5415568"/>
            <a:ext cx="324000" cy="72008"/>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24" name="二等辺三角形 23"/>
          <p:cNvSpPr/>
          <p:nvPr/>
        </p:nvSpPr>
        <p:spPr>
          <a:xfrm rot="5400000">
            <a:off x="7698275" y="1823700"/>
            <a:ext cx="324000" cy="72008"/>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27" name="二等辺三角形 26"/>
          <p:cNvSpPr/>
          <p:nvPr/>
        </p:nvSpPr>
        <p:spPr>
          <a:xfrm rot="5400000">
            <a:off x="7762548" y="5415568"/>
            <a:ext cx="324000" cy="72008"/>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29" name="二等辺三角形 28"/>
          <p:cNvSpPr/>
          <p:nvPr/>
        </p:nvSpPr>
        <p:spPr>
          <a:xfrm rot="5400000">
            <a:off x="5936393" y="4661599"/>
            <a:ext cx="324000" cy="72008"/>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32" name="二等辺三角形 31"/>
          <p:cNvSpPr/>
          <p:nvPr/>
        </p:nvSpPr>
        <p:spPr>
          <a:xfrm rot="5400000">
            <a:off x="6096883" y="3770163"/>
            <a:ext cx="324000" cy="72008"/>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latin typeface="Calibri"/>
              <a:ea typeface="ＭＳ Ｐゴシック" panose="020B0600070205080204" pitchFamily="50" charset="-128"/>
            </a:endParaRPr>
          </a:p>
        </p:txBody>
      </p:sp>
      <p:sp>
        <p:nvSpPr>
          <p:cNvPr id="33" name="二等辺三角形 32"/>
          <p:cNvSpPr/>
          <p:nvPr/>
        </p:nvSpPr>
        <p:spPr>
          <a:xfrm rot="5400000">
            <a:off x="7225181" y="3770163"/>
            <a:ext cx="324000" cy="72008"/>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latin typeface="Calibri"/>
              <a:ea typeface="ＭＳ Ｐゴシック" panose="020B0600070205080204" pitchFamily="50" charset="-128"/>
            </a:endParaRPr>
          </a:p>
        </p:txBody>
      </p:sp>
      <p:sp>
        <p:nvSpPr>
          <p:cNvPr id="35" name="テキスト ボックス 34"/>
          <p:cNvSpPr txBox="1"/>
          <p:nvPr/>
        </p:nvSpPr>
        <p:spPr>
          <a:xfrm>
            <a:off x="7612331" y="3543111"/>
            <a:ext cx="1163010" cy="738664"/>
          </a:xfrm>
          <a:prstGeom prst="rect">
            <a:avLst/>
          </a:prstGeom>
          <a:noFill/>
        </p:spPr>
        <p:txBody>
          <a:bodyPr wrap="square" rtlCol="0">
            <a:spAutoFit/>
          </a:bodyPr>
          <a:lstStyle/>
          <a:p>
            <a:r>
              <a:rPr lang="en-US" altLang="ja-JP" sz="1200" dirty="0">
                <a:solidFill>
                  <a:prstClr val="black"/>
                </a:solidFill>
                <a:latin typeface="Calibri"/>
                <a:ea typeface="ＭＳ Ｐゴシック" panose="020B0600070205080204" pitchFamily="50" charset="-128"/>
              </a:rPr>
              <a:t>667</a:t>
            </a:r>
            <a:r>
              <a:rPr lang="ja-JP" altLang="en-US" sz="1200" dirty="0">
                <a:solidFill>
                  <a:prstClr val="black"/>
                </a:solidFill>
                <a:latin typeface="Calibri"/>
                <a:ea typeface="ＭＳ Ｐゴシック" panose="020B0600070205080204" pitchFamily="50" charset="-128"/>
              </a:rPr>
              <a:t>億円</a:t>
            </a:r>
            <a:endParaRPr lang="en-US" altLang="ja-JP" sz="1200" dirty="0">
              <a:solidFill>
                <a:prstClr val="black"/>
              </a:solidFill>
              <a:latin typeface="Calibri"/>
              <a:ea typeface="ＭＳ Ｐゴシック" panose="020B0600070205080204" pitchFamily="50" charset="-128"/>
            </a:endParaRPr>
          </a:p>
          <a:p>
            <a:endParaRPr lang="en-US" altLang="ja-JP" sz="400" dirty="0">
              <a:solidFill>
                <a:prstClr val="black"/>
              </a:solidFill>
              <a:latin typeface="Calibri"/>
              <a:ea typeface="ＭＳ Ｐゴシック" panose="020B0600070205080204" pitchFamily="50" charset="-128"/>
            </a:endParaRPr>
          </a:p>
          <a:p>
            <a:r>
              <a:rPr lang="ja-JP" altLang="en-US" sz="1100" dirty="0">
                <a:solidFill>
                  <a:prstClr val="black"/>
                </a:solidFill>
                <a:latin typeface="Calibri"/>
                <a:ea typeface="ＭＳ Ｐゴシック" panose="020B0600070205080204" pitchFamily="50" charset="-128"/>
              </a:rPr>
              <a:t>（</a:t>
            </a:r>
            <a:r>
              <a:rPr lang="en-US" altLang="ja-JP" sz="1100" dirty="0">
                <a:solidFill>
                  <a:prstClr val="black"/>
                </a:solidFill>
                <a:latin typeface="Calibri"/>
                <a:ea typeface="ＭＳ Ｐゴシック" panose="020B0600070205080204" pitchFamily="50" charset="-128"/>
              </a:rPr>
              <a:t>2016</a:t>
            </a:r>
            <a:r>
              <a:rPr lang="ja-JP" altLang="en-US" sz="1100" dirty="0">
                <a:solidFill>
                  <a:prstClr val="black"/>
                </a:solidFill>
                <a:latin typeface="Calibri"/>
                <a:ea typeface="ＭＳ Ｐゴシック" panose="020B0600070205080204" pitchFamily="50" charset="-128"/>
              </a:rPr>
              <a:t>～</a:t>
            </a:r>
            <a:r>
              <a:rPr lang="en-US" altLang="ja-JP" sz="1100" dirty="0">
                <a:solidFill>
                  <a:prstClr val="black"/>
                </a:solidFill>
                <a:latin typeface="Calibri"/>
                <a:ea typeface="ＭＳ Ｐゴシック" panose="020B0600070205080204" pitchFamily="50" charset="-128"/>
              </a:rPr>
              <a:t>2021</a:t>
            </a:r>
          </a:p>
          <a:p>
            <a:endParaRPr lang="en-US" altLang="ja-JP" sz="400" dirty="0">
              <a:solidFill>
                <a:prstClr val="black"/>
              </a:solidFill>
              <a:latin typeface="Calibri"/>
              <a:ea typeface="ＭＳ Ｐゴシック" panose="020B0600070205080204" pitchFamily="50" charset="-128"/>
            </a:endParaRPr>
          </a:p>
          <a:p>
            <a:r>
              <a:rPr lang="ja-JP" altLang="en-US" sz="1100" dirty="0">
                <a:solidFill>
                  <a:prstClr val="black"/>
                </a:solidFill>
                <a:latin typeface="Calibri"/>
                <a:ea typeface="ＭＳ Ｐゴシック" panose="020B0600070205080204" pitchFamily="50" charset="-128"/>
              </a:rPr>
              <a:t>年度累計）</a:t>
            </a:r>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187</a:t>
            </a:fld>
            <a:endParaRPr lang="ja-JP" altLang="en-US"/>
          </a:p>
        </p:txBody>
      </p:sp>
    </p:spTree>
    <p:extLst>
      <p:ext uri="{BB962C8B-B14F-4D97-AF65-F5344CB8AC3E}">
        <p14:creationId xmlns:p14="http://schemas.microsoft.com/office/powerpoint/2010/main" val="3246169127"/>
      </p:ext>
    </p:extLst>
  </p:cSld>
  <p:clrMapOvr>
    <a:masterClrMapping/>
  </p:clrMapOvr>
</p:sld>
</file>

<file path=ppt/slides/slide1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 name="角丸四角形 38"/>
          <p:cNvSpPr/>
          <p:nvPr/>
        </p:nvSpPr>
        <p:spPr>
          <a:xfrm>
            <a:off x="5220072" y="2492896"/>
            <a:ext cx="3640877" cy="3212022"/>
          </a:xfrm>
          <a:prstGeom prst="roundRect">
            <a:avLst>
              <a:gd name="adj" fmla="val 7175"/>
            </a:avLst>
          </a:prstGeom>
          <a:solidFill>
            <a:srgbClr val="66FFFF">
              <a:alpha val="50000"/>
            </a:srgbClr>
          </a:solidFill>
          <a:ln>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40" name="角丸四角形 39"/>
          <p:cNvSpPr/>
          <p:nvPr/>
        </p:nvSpPr>
        <p:spPr>
          <a:xfrm>
            <a:off x="2750582" y="3256154"/>
            <a:ext cx="2010515" cy="2504769"/>
          </a:xfrm>
          <a:prstGeom prst="roundRect">
            <a:avLst>
              <a:gd name="adj" fmla="val 7175"/>
            </a:avLst>
          </a:prstGeom>
          <a:solidFill>
            <a:srgbClr val="66FFFF">
              <a:alpha val="50000"/>
            </a:srgbClr>
          </a:solidFill>
          <a:ln>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pic>
        <p:nvPicPr>
          <p:cNvPr id="4" name="図 3"/>
          <p:cNvPicPr>
            <a:picLocks noChangeAspect="1"/>
          </p:cNvPicPr>
          <p:nvPr/>
        </p:nvPicPr>
        <p:blipFill>
          <a:blip r:embed="rId3"/>
          <a:stretch>
            <a:fillRect/>
          </a:stretch>
        </p:blipFill>
        <p:spPr>
          <a:xfrm>
            <a:off x="102861" y="2439980"/>
            <a:ext cx="8900931" cy="3365284"/>
          </a:xfrm>
          <a:prstGeom prst="rect">
            <a:avLst/>
          </a:prstGeom>
        </p:spPr>
      </p:pic>
      <p:sp>
        <p:nvSpPr>
          <p:cNvPr id="6" name="テキスト ボックス 8"/>
          <p:cNvSpPr txBox="1">
            <a:spLocks noChangeArrowheads="1"/>
          </p:cNvSpPr>
          <p:nvPr/>
        </p:nvSpPr>
        <p:spPr bwMode="auto">
          <a:xfrm>
            <a:off x="418223" y="1240426"/>
            <a:ext cx="7826185" cy="923330"/>
          </a:xfrm>
          <a:prstGeom prst="rect">
            <a:avLst/>
          </a:prstGeom>
          <a:noFill/>
          <a:ln w="9525">
            <a:noFill/>
            <a:miter lim="800000"/>
            <a:headEnd/>
            <a:tailEnd/>
          </a:ln>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未収金残高は、新型コロナウイルス感染症拡大を受けて、市税の徴収猶予特例を適用したことなどにより、</a:t>
            </a:r>
            <a:r>
              <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2020</a:t>
            </a:r>
            <a:r>
              <a:rPr kumimoji="1" lang="ja-JP" altLang="en-US"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年度は前年度から増加したものの、</a:t>
            </a:r>
            <a:r>
              <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2008</a:t>
            </a:r>
            <a:r>
              <a:rPr kumimoji="1" lang="ja-JP" altLang="en-US"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年度から着実に減少している。</a:t>
            </a:r>
            <a:endParaRPr kumimoji="1" lang="ja-JP"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3" name="正方形/長方形 12"/>
          <p:cNvSpPr/>
          <p:nvPr/>
        </p:nvSpPr>
        <p:spPr>
          <a:xfrm>
            <a:off x="395362" y="858198"/>
            <a:ext cx="3384550" cy="432048"/>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anchor="t" anchorCtr="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効果額</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p>
        </p:txBody>
      </p:sp>
      <p:sp>
        <p:nvSpPr>
          <p:cNvPr id="8" name="正方形/長方形 7"/>
          <p:cNvSpPr/>
          <p:nvPr/>
        </p:nvSpPr>
        <p:spPr>
          <a:xfrm>
            <a:off x="251520" y="260648"/>
            <a:ext cx="4176464" cy="369332"/>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①　未収金回収の強化　</a:t>
            </a:r>
          </a:p>
        </p:txBody>
      </p:sp>
      <p:cxnSp>
        <p:nvCxnSpPr>
          <p:cNvPr id="18" name="直線コネクタ 17"/>
          <p:cNvCxnSpPr/>
          <p:nvPr/>
        </p:nvCxnSpPr>
        <p:spPr>
          <a:xfrm>
            <a:off x="179512" y="692696"/>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4" name="テキスト ボックス 23"/>
          <p:cNvSpPr txBox="1"/>
          <p:nvPr/>
        </p:nvSpPr>
        <p:spPr>
          <a:xfrm>
            <a:off x="988722" y="5978760"/>
            <a:ext cx="4087334" cy="50783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１　未収金発生額の下の（　）は、徴収すべき額に対する発生額の割合。</a:t>
            </a:r>
            <a:endParaRPr kumimoji="1" lang="en-US" altLang="ja-JP"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266700" marR="0" lvl="0" indent="-266700" algn="l" defTabSz="9144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２　</a:t>
            </a:r>
            <a:r>
              <a:rPr kumimoji="1" lang="en-US" altLang="ja-JP"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2020</a:t>
            </a:r>
            <a:r>
              <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年度は市税の徴収猶予特例適用額</a:t>
            </a:r>
            <a:r>
              <a:rPr kumimoji="1" lang="en-US" altLang="ja-JP"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101</a:t>
            </a:r>
            <a:r>
              <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億円を含む。</a:t>
            </a:r>
            <a:endParaRPr kumimoji="1" lang="en-US" altLang="ja-JP"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6700" marR="0" lvl="0" indent="-26670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市税の徴収猶予特例適用額を除くと、</a:t>
            </a:r>
            <a:r>
              <a:rPr kumimoji="1" lang="en-US" altLang="ja-JP"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2019</a:t>
            </a:r>
            <a:r>
              <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年度から</a:t>
            </a:r>
            <a:r>
              <a:rPr kumimoji="1" lang="en-US" altLang="ja-JP"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19</a:t>
            </a:r>
            <a:r>
              <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億円減少している。</a:t>
            </a:r>
          </a:p>
        </p:txBody>
      </p:sp>
      <p:sp>
        <p:nvSpPr>
          <p:cNvPr id="37" name="テキスト ボックス 36"/>
          <p:cNvSpPr txBox="1"/>
          <p:nvPr/>
        </p:nvSpPr>
        <p:spPr>
          <a:xfrm>
            <a:off x="5011452" y="4970261"/>
            <a:ext cx="2103677" cy="52322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sz="1400" b="0" i="0" u="none" strike="noStrike" kern="1200" baseline="0">
                <a:solidFill>
                  <a:prstClr val="black"/>
                </a:solidFill>
                <a:latin typeface="+mn-lt"/>
                <a:ea typeface="+mn-ea"/>
                <a:cs typeface="+mn-cs"/>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未収金残高の</a:t>
            </a: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内訳</a:t>
            </a:r>
            <a:endParaRPr kumimoji="1" lang="en-US" altLang="ja-JP"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sz="1400" b="0" i="0" u="none" strike="noStrike" kern="1200" baseline="0">
                <a:solidFill>
                  <a:prstClr val="black"/>
                </a:solidFill>
                <a:latin typeface="+mn-lt"/>
                <a:ea typeface="+mn-ea"/>
                <a:cs typeface="+mn-cs"/>
              </a:defRPr>
            </a:pPr>
            <a:r>
              <a:rPr kumimoji="1" lang="ja-JP" altLang="en-US" sz="14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2021</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年度決算額）</a:t>
            </a:r>
          </a:p>
        </p:txBody>
      </p:sp>
      <p:sp>
        <p:nvSpPr>
          <p:cNvPr id="28" name="テキスト ボックス 27"/>
          <p:cNvSpPr txBox="1"/>
          <p:nvPr/>
        </p:nvSpPr>
        <p:spPr>
          <a:xfrm>
            <a:off x="1255221" y="4293095"/>
            <a:ext cx="498855" cy="21544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(0.61%)</a:t>
            </a:r>
            <a:endParaRPr kumimoji="1" lang="ja-JP" altLang="en-US"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36" name="テキスト ボックス 35"/>
          <p:cNvSpPr txBox="1"/>
          <p:nvPr/>
        </p:nvSpPr>
        <p:spPr>
          <a:xfrm>
            <a:off x="2796877" y="4334834"/>
            <a:ext cx="498855" cy="21544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(0.39%)</a:t>
            </a:r>
            <a:endParaRPr kumimoji="1" lang="ja-JP" altLang="en-US"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38" name="テキスト ボックス 37"/>
          <p:cNvSpPr txBox="1"/>
          <p:nvPr/>
        </p:nvSpPr>
        <p:spPr>
          <a:xfrm>
            <a:off x="3295732" y="4334834"/>
            <a:ext cx="498855" cy="21544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(0.45%)</a:t>
            </a:r>
            <a:endParaRPr kumimoji="1" lang="ja-JP" altLang="en-US"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41" name="テキスト ボックス 37"/>
          <p:cNvSpPr txBox="1"/>
          <p:nvPr/>
        </p:nvSpPr>
        <p:spPr>
          <a:xfrm>
            <a:off x="4336287" y="4351896"/>
            <a:ext cx="498855" cy="215444"/>
          </a:xfrm>
          <a:prstGeom prst="rect">
            <a:avLst/>
          </a:prstGeom>
          <a:noFill/>
        </p:spPr>
        <p:txBody>
          <a:bodyPr wrap="non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(0.31%)</a:t>
            </a:r>
            <a:endParaRPr kumimoji="1" lang="ja-JP" altLang="en-US"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44" name="テキスト ボックス 43"/>
          <p:cNvSpPr txBox="1"/>
          <p:nvPr/>
        </p:nvSpPr>
        <p:spPr>
          <a:xfrm>
            <a:off x="3816009" y="4293095"/>
            <a:ext cx="498855" cy="21544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(0.65%)</a:t>
            </a:r>
            <a:endParaRPr kumimoji="1" lang="ja-JP" altLang="en-US"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35" name="テキスト ボックス 34"/>
          <p:cNvSpPr txBox="1"/>
          <p:nvPr/>
        </p:nvSpPr>
        <p:spPr>
          <a:xfrm>
            <a:off x="2296899" y="4347765"/>
            <a:ext cx="498855" cy="21544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(0.37%)</a:t>
            </a:r>
            <a:endParaRPr kumimoji="1" lang="ja-JP" altLang="en-US"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34" name="テキスト ボックス 33"/>
          <p:cNvSpPr txBox="1"/>
          <p:nvPr/>
        </p:nvSpPr>
        <p:spPr>
          <a:xfrm>
            <a:off x="1755199" y="4337931"/>
            <a:ext cx="498855" cy="21544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(0.54%)</a:t>
            </a:r>
            <a:endParaRPr kumimoji="1" lang="ja-JP" altLang="en-US"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26" name="テキスト ボックス 37"/>
          <p:cNvSpPr txBox="1"/>
          <p:nvPr/>
        </p:nvSpPr>
        <p:spPr>
          <a:xfrm>
            <a:off x="7093425" y="5002968"/>
            <a:ext cx="1665936" cy="584775"/>
          </a:xfrm>
          <a:prstGeom prst="rect">
            <a:avLst/>
          </a:prstGeom>
          <a:noFill/>
          <a:ln>
            <a:solidFill>
              <a:schemeClr val="tx1"/>
            </a:solidFill>
            <a:prstDash val="dash"/>
          </a:ln>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主な未収金（</a:t>
            </a:r>
            <a:r>
              <a:rPr kumimoji="1" lang="en-US" altLang="ja-JP"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2021</a:t>
            </a:r>
            <a:r>
              <a:rPr kumimoji="1" lang="ja-JP" altLang="en-US"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年度決算額）</a:t>
            </a:r>
            <a:r>
              <a:rPr kumimoji="1" lang="en-US" altLang="ja-JP"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en-US" altLang="zh-CN" sz="800" b="0" i="0" u="none" strike="noStrike" kern="1200" cap="none" spc="0" normalizeH="0" baseline="0" noProof="0" dirty="0">
              <a:ln>
                <a:noFill/>
              </a:ln>
              <a:solidFill>
                <a:prstClr val="black"/>
              </a:solidFill>
              <a:effectLst/>
              <a:uLnTx/>
              <a:uFillTx/>
              <a:latin typeface="宋体" panose="02010600030101010101" pitchFamily="2" charset="-122"/>
              <a:ea typeface="宋体"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zh-CN" altLang="en-US"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国民健康保険料</a:t>
            </a:r>
            <a:r>
              <a:rPr kumimoji="1" lang="ja-JP" altLang="en-US"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96</a:t>
            </a:r>
            <a:r>
              <a:rPr kumimoji="1" lang="ja-JP" altLang="en-US"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億円）</a:t>
            </a:r>
            <a:endParaRPr kumimoji="1" lang="zh-CN" altLang="en-US" sz="800" b="0" i="0" u="none" strike="noStrike" kern="1200" cap="none" spc="0" normalizeH="0" baseline="0" noProof="0" dirty="0">
              <a:ln>
                <a:noFill/>
              </a:ln>
              <a:solidFill>
                <a:prstClr val="black"/>
              </a:solidFill>
              <a:effectLst/>
              <a:uLnTx/>
              <a:uFillTx/>
              <a:latin typeface="宋体" panose="02010600030101010101" pitchFamily="2" charset="-122"/>
              <a:ea typeface="宋体"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・市税（</a:t>
            </a:r>
            <a:r>
              <a:rPr kumimoji="1" lang="en-US" altLang="ja-JP"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95</a:t>
            </a:r>
            <a:r>
              <a:rPr kumimoji="1" lang="ja-JP" altLang="en-US"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億円）</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zh-TW" altLang="en-US" sz="800" b="0" i="0" u="none" strike="noStrike" kern="1200" cap="none" spc="0" normalizeH="0" baseline="0" noProof="0" dirty="0">
                <a:ln>
                  <a:noFill/>
                </a:ln>
                <a:solidFill>
                  <a:prstClr val="black"/>
                </a:solidFill>
                <a:effectLst/>
                <a:uLnTx/>
                <a:uFillTx/>
                <a:latin typeface="新細明體"/>
                <a:ea typeface="+mn-ea"/>
                <a:cs typeface="+mn-cs"/>
              </a:rPr>
              <a:t>生活保護費返還金</a:t>
            </a:r>
            <a:r>
              <a:rPr kumimoji="1" lang="ja-JP" altLang="en-US"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88</a:t>
            </a:r>
            <a:r>
              <a:rPr kumimoji="1" lang="ja-JP" altLang="en-US"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億円）</a:t>
            </a:r>
          </a:p>
        </p:txBody>
      </p:sp>
      <p:sp>
        <p:nvSpPr>
          <p:cNvPr id="3" name="正方形/長方形 2"/>
          <p:cNvSpPr/>
          <p:nvPr/>
        </p:nvSpPr>
        <p:spPr>
          <a:xfrm>
            <a:off x="4598699" y="4361345"/>
            <a:ext cx="597853" cy="193529"/>
          </a:xfrm>
          <a:prstGeom prst="rect">
            <a:avLst/>
          </a:prstGeom>
          <a:noFill/>
          <a:ln>
            <a:noFill/>
          </a:ln>
        </p:spPr>
        <p:style>
          <a:lnRef idx="2">
            <a:schemeClr val="dk1"/>
          </a:lnRef>
          <a:fillRef idx="1">
            <a:schemeClr val="lt1"/>
          </a:fillRef>
          <a:effectRef idx="0">
            <a:schemeClr val="dk1"/>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１</a:t>
            </a:r>
          </a:p>
        </p:txBody>
      </p:sp>
      <p:sp>
        <p:nvSpPr>
          <p:cNvPr id="29" name="正方形/長方形 28"/>
          <p:cNvSpPr/>
          <p:nvPr/>
        </p:nvSpPr>
        <p:spPr>
          <a:xfrm>
            <a:off x="4020845" y="3290983"/>
            <a:ext cx="597853" cy="193529"/>
          </a:xfrm>
          <a:prstGeom prst="rect">
            <a:avLst/>
          </a:prstGeom>
          <a:noFill/>
          <a:ln>
            <a:noFill/>
          </a:ln>
        </p:spPr>
        <p:style>
          <a:lnRef idx="2">
            <a:schemeClr val="dk1"/>
          </a:lnRef>
          <a:fillRef idx="1">
            <a:schemeClr val="lt1"/>
          </a:fillRef>
          <a:effectRef idx="0">
            <a:schemeClr val="dk1"/>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２</a:t>
            </a:r>
          </a:p>
        </p:txBody>
      </p:sp>
      <p:sp>
        <p:nvSpPr>
          <p:cNvPr id="48" name="テキスト ボックス 10"/>
          <p:cNvSpPr txBox="1"/>
          <p:nvPr/>
        </p:nvSpPr>
        <p:spPr>
          <a:xfrm>
            <a:off x="6391723" y="3557188"/>
            <a:ext cx="683200" cy="430887"/>
          </a:xfrm>
          <a:prstGeom prst="rect">
            <a:avLst/>
          </a:prstGeom>
          <a:noFill/>
        </p:spPr>
        <p:style>
          <a:lnRef idx="0">
            <a:scrgbClr r="0" g="0" b="0"/>
          </a:lnRef>
          <a:fillRef idx="0">
            <a:scrgbClr r="0" g="0" b="0"/>
          </a:fillRef>
          <a:effectRef idx="0">
            <a:scrgbClr r="0" g="0" b="0"/>
          </a:effectRef>
          <a:fontRef idx="minor">
            <a:schemeClr val="tx1"/>
          </a:fontRef>
        </p:style>
        <p:txBody>
          <a:bodyPr wrap="non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合計</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347</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億円</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27" name="テキスト ボックス 36"/>
          <p:cNvSpPr txBox="1"/>
          <p:nvPr/>
        </p:nvSpPr>
        <p:spPr>
          <a:xfrm>
            <a:off x="153023" y="47535"/>
            <a:ext cx="3440868"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lvl="0">
              <a:defRPr/>
            </a:pPr>
            <a:r>
              <a:rPr lang="en-US" altLang="zh-TW"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Ⅲ</a:t>
            </a:r>
            <a:r>
              <a:rPr lang="zh-TW" altLang="en-US"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　行財政改革</a:t>
            </a:r>
            <a:r>
              <a:rPr lang="en-US" altLang="zh-TW"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a:t>
            </a:r>
            <a:r>
              <a:rPr lang="zh-TW" altLang="en-US"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財政</a:t>
            </a:r>
            <a:r>
              <a:rPr lang="en-US" altLang="zh-TW"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a:t>
            </a:r>
            <a:r>
              <a:rPr lang="ja-JP" altLang="en-US"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・財務マネジメント</a:t>
            </a:r>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188</a:t>
            </a:fld>
            <a:endParaRPr lang="ja-JP" altLang="en-US"/>
          </a:p>
        </p:txBody>
      </p:sp>
    </p:spTree>
    <p:extLst>
      <p:ext uri="{BB962C8B-B14F-4D97-AF65-F5344CB8AC3E}">
        <p14:creationId xmlns:p14="http://schemas.microsoft.com/office/powerpoint/2010/main" val="3852735987"/>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角丸四角形 7"/>
          <p:cNvSpPr/>
          <p:nvPr/>
        </p:nvSpPr>
        <p:spPr>
          <a:xfrm>
            <a:off x="4644008" y="1268760"/>
            <a:ext cx="4308471" cy="3350914"/>
          </a:xfrm>
          <a:prstGeom prst="roundRect">
            <a:avLst>
              <a:gd name="adj" fmla="val 0"/>
            </a:avLst>
          </a:prstGeom>
          <a:solidFill>
            <a:srgbClr val="66FFFF">
              <a:alpha val="50000"/>
            </a:srgb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graphicFrame>
        <p:nvGraphicFramePr>
          <p:cNvPr id="5" name="表 4"/>
          <p:cNvGraphicFramePr>
            <a:graphicFrameLocks noGrp="1"/>
          </p:cNvGraphicFramePr>
          <p:nvPr>
            <p:extLst>
              <p:ext uri="{D42A27DB-BD31-4B8C-83A1-F6EECF244321}">
                <p14:modId xmlns:p14="http://schemas.microsoft.com/office/powerpoint/2010/main" val="305247919"/>
              </p:ext>
            </p:extLst>
          </p:nvPr>
        </p:nvGraphicFramePr>
        <p:xfrm>
          <a:off x="179512" y="733475"/>
          <a:ext cx="8784977" cy="3886200"/>
        </p:xfrm>
        <a:graphic>
          <a:graphicData uri="http://schemas.openxmlformats.org/drawingml/2006/table">
            <a:tbl>
              <a:tblPr firstRow="1" bandRow="1">
                <a:tableStyleId>{69012ECD-51FC-41F1-AA8D-1B2483CD663E}</a:tableStyleId>
              </a:tblPr>
              <a:tblGrid>
                <a:gridCol w="1080120">
                  <a:extLst>
                    <a:ext uri="{9D8B030D-6E8A-4147-A177-3AD203B41FA5}">
                      <a16:colId xmlns:a16="http://schemas.microsoft.com/office/drawing/2014/main" val="20000"/>
                    </a:ext>
                  </a:extLst>
                </a:gridCol>
                <a:gridCol w="1368152">
                  <a:extLst>
                    <a:ext uri="{9D8B030D-6E8A-4147-A177-3AD203B41FA5}">
                      <a16:colId xmlns:a16="http://schemas.microsoft.com/office/drawing/2014/main" val="20001"/>
                    </a:ext>
                  </a:extLst>
                </a:gridCol>
                <a:gridCol w="2016224">
                  <a:extLst>
                    <a:ext uri="{9D8B030D-6E8A-4147-A177-3AD203B41FA5}">
                      <a16:colId xmlns:a16="http://schemas.microsoft.com/office/drawing/2014/main" val="20002"/>
                    </a:ext>
                  </a:extLst>
                </a:gridCol>
                <a:gridCol w="2208246">
                  <a:extLst>
                    <a:ext uri="{9D8B030D-6E8A-4147-A177-3AD203B41FA5}">
                      <a16:colId xmlns:a16="http://schemas.microsoft.com/office/drawing/2014/main" val="20003"/>
                    </a:ext>
                  </a:extLst>
                </a:gridCol>
                <a:gridCol w="2112235">
                  <a:extLst>
                    <a:ext uri="{9D8B030D-6E8A-4147-A177-3AD203B41FA5}">
                      <a16:colId xmlns:a16="http://schemas.microsoft.com/office/drawing/2014/main" val="20004"/>
                    </a:ext>
                  </a:extLst>
                </a:gridCol>
              </a:tblGrid>
              <a:tr h="494646">
                <a:tc>
                  <a:txBody>
                    <a:bodyPr/>
                    <a:lstStyle/>
                    <a:p>
                      <a:endParaRPr kumimoji="1" lang="ja-JP" altLang="en-US" sz="1400" dirty="0">
                        <a:latin typeface="Meiryo UI" panose="020B0604030504040204" pitchFamily="50" charset="-128"/>
                        <a:ea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ja-JP" altLang="en-US" sz="1400" dirty="0">
                          <a:latin typeface="Meiryo UI" panose="020B0604030504040204" pitchFamily="50" charset="-128"/>
                          <a:ea typeface="Meiryo UI" panose="020B0604030504040204" pitchFamily="50" charset="-128"/>
                        </a:rPr>
                        <a:t>改革以前</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ja-JP" altLang="en-US" sz="1400" dirty="0">
                          <a:latin typeface="Meiryo UI" panose="020B0604030504040204" pitchFamily="50" charset="-128"/>
                          <a:ea typeface="Meiryo UI" panose="020B0604030504040204" pitchFamily="50" charset="-128"/>
                        </a:rPr>
                        <a:t>２０１</a:t>
                      </a:r>
                      <a:r>
                        <a:rPr kumimoji="1" lang="en-US" altLang="ja-JP" sz="1400" dirty="0">
                          <a:latin typeface="Meiryo UI" panose="020B0604030504040204" pitchFamily="50" charset="-128"/>
                          <a:ea typeface="Meiryo UI" panose="020B0604030504040204" pitchFamily="50" charset="-128"/>
                        </a:rPr>
                        <a:t>8</a:t>
                      </a:r>
                      <a:r>
                        <a:rPr kumimoji="1" lang="ja-JP" altLang="en-US" sz="1400" dirty="0" err="1">
                          <a:latin typeface="Meiryo UI" panose="020B0604030504040204" pitchFamily="50" charset="-128"/>
                          <a:ea typeface="Meiryo UI" panose="020B0604030504040204" pitchFamily="50" charset="-128"/>
                        </a:rPr>
                        <a:t>．</a:t>
                      </a:r>
                      <a:r>
                        <a:rPr kumimoji="1" lang="en-US" altLang="ja-JP" sz="1400" dirty="0">
                          <a:latin typeface="Meiryo UI" panose="020B0604030504040204" pitchFamily="50" charset="-128"/>
                          <a:ea typeface="Meiryo UI" panose="020B0604030504040204" pitchFamily="50" charset="-128"/>
                        </a:rPr>
                        <a:t>3</a:t>
                      </a:r>
                    </a:p>
                    <a:p>
                      <a:pPr algn="ctr"/>
                      <a:r>
                        <a:rPr kumimoji="1" lang="ja-JP" altLang="en-US" sz="1400" dirty="0">
                          <a:latin typeface="Meiryo UI" panose="020B0604030504040204" pitchFamily="50" charset="-128"/>
                          <a:ea typeface="Meiryo UI" panose="020B0604030504040204" pitchFamily="50" charset="-128"/>
                        </a:rPr>
                        <a:t>（前回棚卸し時点）</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lg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ja-JP" altLang="en-US" sz="1400" dirty="0">
                          <a:latin typeface="Meiryo UI" panose="020B0604030504040204" pitchFamily="50" charset="-128"/>
                          <a:ea typeface="Meiryo UI" panose="020B0604030504040204" pitchFamily="50" charset="-128"/>
                        </a:rPr>
                        <a:t>２０２２．</a:t>
                      </a:r>
                      <a:r>
                        <a:rPr kumimoji="1" lang="en-US" altLang="ja-JP" sz="1400" dirty="0">
                          <a:latin typeface="Meiryo UI" panose="020B0604030504040204" pitchFamily="50" charset="-128"/>
                          <a:ea typeface="Meiryo UI" panose="020B0604030504040204" pitchFamily="50" charset="-128"/>
                        </a:rPr>
                        <a:t>1</a:t>
                      </a:r>
                      <a:r>
                        <a:rPr kumimoji="1" lang="ja-JP" altLang="en-US" sz="1400" dirty="0">
                          <a:latin typeface="Meiryo UI" panose="020B0604030504040204" pitchFamily="50" charset="-128"/>
                          <a:ea typeface="Meiryo UI" panose="020B0604030504040204" pitchFamily="50" charset="-128"/>
                        </a:rPr>
                        <a:t>１</a:t>
                      </a:r>
                      <a:endParaRPr kumimoji="1" lang="en-US" altLang="ja-JP" sz="1400" dirty="0">
                        <a:latin typeface="Meiryo UI" panose="020B0604030504040204" pitchFamily="50" charset="-128"/>
                        <a:ea typeface="Meiryo UI" panose="020B0604030504040204" pitchFamily="50" charset="-128"/>
                      </a:endParaRPr>
                    </a:p>
                    <a:p>
                      <a:pPr algn="ctr"/>
                      <a:r>
                        <a:rPr kumimoji="1" lang="ja-JP" altLang="en-US" sz="1400" dirty="0">
                          <a:latin typeface="Meiryo UI" panose="020B0604030504040204" pitchFamily="50" charset="-128"/>
                          <a:ea typeface="Meiryo UI" panose="020B0604030504040204" pitchFamily="50" charset="-128"/>
                        </a:rPr>
                        <a:t>（今回棚卸し時点）</a:t>
                      </a:r>
                    </a:p>
                  </a:txBody>
                  <a:tcPr anchor="ctr">
                    <a:lnL w="12700" cap="flat" cmpd="sng" algn="ctr">
                      <a:solidFill>
                        <a:schemeClr val="tx1"/>
                      </a:solidFill>
                      <a:prstDash val="lgDash"/>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ja-JP" altLang="en-US" sz="1400" dirty="0">
                          <a:latin typeface="Meiryo UI" panose="020B0604030504040204" pitchFamily="50" charset="-128"/>
                          <a:ea typeface="Meiryo UI" panose="020B0604030504040204" pitchFamily="50" charset="-128"/>
                        </a:rPr>
                        <a:t>取組みの達成状況と</a:t>
                      </a:r>
                      <a:endParaRPr kumimoji="1" lang="en-US" altLang="ja-JP" sz="1400" dirty="0">
                        <a:latin typeface="Meiryo UI" panose="020B0604030504040204" pitchFamily="50" charset="-128"/>
                        <a:ea typeface="Meiryo UI" panose="020B0604030504040204" pitchFamily="50" charset="-128"/>
                      </a:endParaRPr>
                    </a:p>
                    <a:p>
                      <a:pPr algn="ctr"/>
                      <a:r>
                        <a:rPr kumimoji="1" lang="ja-JP" altLang="en-US" sz="1400" dirty="0">
                          <a:latin typeface="Meiryo UI" panose="020B0604030504040204" pitchFamily="50" charset="-128"/>
                          <a:ea typeface="Meiryo UI" panose="020B0604030504040204" pitchFamily="50" charset="-128"/>
                        </a:rPr>
                        <a:t>今後の課題</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0"/>
                  </a:ext>
                </a:extLst>
              </a:tr>
              <a:tr h="1309357">
                <a:tc rowSpan="2">
                  <a:txBody>
                    <a:bodyPr/>
                    <a:lstStyle/>
                    <a:p>
                      <a:pPr algn="l"/>
                      <a:r>
                        <a:rPr kumimoji="1" lang="en-US" altLang="ja-JP" sz="1200" dirty="0">
                          <a:latin typeface="Meiryo UI" panose="020B0604030504040204" pitchFamily="50" charset="-128"/>
                          <a:ea typeface="Meiryo UI" panose="020B0604030504040204" pitchFamily="50" charset="-128"/>
                        </a:rPr>
                        <a:t>Ⅰ.</a:t>
                      </a:r>
                    </a:p>
                    <a:p>
                      <a:pPr algn="l"/>
                      <a:r>
                        <a:rPr kumimoji="1" lang="ja-JP" altLang="en-US" sz="1200" dirty="0">
                          <a:latin typeface="Meiryo UI" panose="020B0604030504040204" pitchFamily="50" charset="-128"/>
                          <a:ea typeface="Meiryo UI" panose="020B0604030504040204" pitchFamily="50" charset="-128"/>
                        </a:rPr>
                        <a:t>教育行政の制度改革</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200" dirty="0">
                          <a:latin typeface="Meiryo UI" panose="020B0604030504040204" pitchFamily="50" charset="-128"/>
                          <a:ea typeface="Meiryo UI" panose="020B0604030504040204" pitchFamily="50" charset="-128"/>
                        </a:rPr>
                        <a:t>理念的な</a:t>
                      </a:r>
                      <a:r>
                        <a:rPr kumimoji="1" lang="ja-JP" altLang="en-US" sz="1200" dirty="0">
                          <a:latin typeface="Meiryo UI" panose="020B0604030504040204" pitchFamily="50" charset="-128"/>
                          <a:ea typeface="Meiryo UI" panose="020B0604030504040204" pitchFamily="50" charset="-128"/>
                        </a:rPr>
                        <a:t>教育振興基本計画</a:t>
                      </a:r>
                      <a:endParaRPr kumimoji="1" lang="en-US" altLang="ja-JP" sz="1200" dirty="0">
                        <a:latin typeface="Meiryo UI" panose="020B0604030504040204" pitchFamily="50" charset="-128"/>
                        <a:ea typeface="Meiryo UI" panose="020B0604030504040204" pitchFamily="50" charset="-128"/>
                      </a:endParaRPr>
                    </a:p>
                    <a:p>
                      <a:pPr marL="0" marR="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dirty="0">
                        <a:latin typeface="Meiryo UI" panose="020B0604030504040204" pitchFamily="50" charset="-128"/>
                        <a:ea typeface="Meiryo UI" panose="020B0604030504040204" pitchFamily="50" charset="-128"/>
                      </a:endParaRPr>
                    </a:p>
                    <a:p>
                      <a:pPr marL="0" marR="0" indent="0" algn="l" defTabSz="914400" rtl="0" eaLnBrk="1" fontAlgn="auto" latinLnBrk="0" hangingPunct="1">
                        <a:lnSpc>
                          <a:spcPct val="100000"/>
                        </a:lnSpc>
                        <a:spcBef>
                          <a:spcPts val="0"/>
                        </a:spcBef>
                        <a:spcAft>
                          <a:spcPts val="0"/>
                        </a:spcAft>
                        <a:buClrTx/>
                        <a:buSzTx/>
                        <a:buFontTx/>
                        <a:buNone/>
                        <a:tabLst/>
                        <a:defRPr/>
                      </a:pPr>
                      <a:endParaRPr kumimoji="1" lang="ja-JP" altLang="en-US" sz="1200" dirty="0">
                        <a:solidFill>
                          <a:srgbClr val="FF0000"/>
                        </a:solidFill>
                        <a:latin typeface="Meiryo UI" panose="020B0604030504040204" pitchFamily="50" charset="-128"/>
                        <a:ea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200" u="sng" dirty="0">
                          <a:latin typeface="Meiryo UI" panose="020B0604030504040204" pitchFamily="50" charset="-128"/>
                          <a:ea typeface="Meiryo UI" panose="020B0604030504040204" pitchFamily="50" charset="-128"/>
                        </a:rPr>
                        <a:t>2017</a:t>
                      </a:r>
                      <a:r>
                        <a:rPr kumimoji="1" lang="ja-JP" altLang="en-US" sz="1200" u="sng" dirty="0">
                          <a:latin typeface="Meiryo UI" panose="020B0604030504040204" pitchFamily="50" charset="-128"/>
                          <a:ea typeface="Meiryo UI" panose="020B0604030504040204" pitchFamily="50" charset="-128"/>
                        </a:rPr>
                        <a:t>年</a:t>
                      </a:r>
                      <a:r>
                        <a:rPr kumimoji="1" lang="en-US" altLang="ja-JP" sz="1200" u="sng" dirty="0">
                          <a:latin typeface="Meiryo UI" panose="020B0604030504040204" pitchFamily="50" charset="-128"/>
                          <a:ea typeface="Meiryo UI" panose="020B0604030504040204" pitchFamily="50" charset="-128"/>
                        </a:rPr>
                        <a:t>3</a:t>
                      </a:r>
                      <a:r>
                        <a:rPr kumimoji="1" lang="ja-JP" altLang="en-US" sz="1200" u="sng" dirty="0">
                          <a:latin typeface="Meiryo UI" panose="020B0604030504040204" pitchFamily="50" charset="-128"/>
                          <a:ea typeface="Meiryo UI" panose="020B0604030504040204" pitchFamily="50" charset="-128"/>
                        </a:rPr>
                        <a:t>月</a:t>
                      </a:r>
                      <a:endParaRPr kumimoji="1" lang="en-US" altLang="ja-JP" sz="1200" dirty="0">
                        <a:latin typeface="Meiryo UI" panose="020B0604030504040204" pitchFamily="50" charset="-128"/>
                        <a:ea typeface="Meiryo UI" panose="020B0604030504040204" pitchFamily="50" charset="-128"/>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a:latin typeface="Meiryo UI" panose="020B0604030504040204" pitchFamily="50" charset="-128"/>
                          <a:ea typeface="Meiryo UI" panose="020B0604030504040204" pitchFamily="50" charset="-128"/>
                        </a:rPr>
                        <a:t>・総合教育会議（市長と教育委員の協議）を経て、教育振興基本計画を改訂</a:t>
                      </a:r>
                    </a:p>
                  </a:txBody>
                  <a:tcPr>
                    <a:lnL w="12700" cap="flat" cmpd="sng" algn="ctr">
                      <a:solidFill>
                        <a:schemeClr val="tx1"/>
                      </a:solidFill>
                      <a:prstDash val="solid"/>
                      <a:round/>
                      <a:headEnd type="none" w="med" len="med"/>
                      <a:tailEnd type="none" w="med" len="med"/>
                    </a:lnL>
                    <a:lnR w="12700" cap="flat" cmpd="sng" algn="ctr">
                      <a:solidFill>
                        <a:schemeClr val="tx1"/>
                      </a:solidFill>
                      <a:prstDash val="lg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u="sng" dirty="0">
                          <a:solidFill>
                            <a:schemeClr val="tx1"/>
                          </a:solidFill>
                          <a:latin typeface="Meiryo UI" panose="020B0604030504040204" pitchFamily="50" charset="-128"/>
                          <a:ea typeface="Meiryo UI" panose="020B0604030504040204" pitchFamily="50" charset="-128"/>
                        </a:rPr>
                        <a:t>2022</a:t>
                      </a:r>
                      <a:r>
                        <a:rPr kumimoji="1" lang="ja-JP" altLang="en-US" sz="1200" u="sng" dirty="0">
                          <a:solidFill>
                            <a:schemeClr val="tx1"/>
                          </a:solidFill>
                          <a:latin typeface="Meiryo UI" panose="020B0604030504040204" pitchFamily="50" charset="-128"/>
                          <a:ea typeface="Meiryo UI" panose="020B0604030504040204" pitchFamily="50" charset="-128"/>
                        </a:rPr>
                        <a:t>年</a:t>
                      </a:r>
                      <a:r>
                        <a:rPr kumimoji="1" lang="en-US" altLang="ja-JP" sz="1200" u="sng" dirty="0">
                          <a:solidFill>
                            <a:schemeClr val="tx1"/>
                          </a:solidFill>
                          <a:latin typeface="Meiryo UI" panose="020B0604030504040204" pitchFamily="50" charset="-128"/>
                          <a:ea typeface="Meiryo UI" panose="020B0604030504040204" pitchFamily="50" charset="-128"/>
                        </a:rPr>
                        <a:t>3</a:t>
                      </a:r>
                      <a:r>
                        <a:rPr kumimoji="1" lang="ja-JP" altLang="en-US" sz="1200" u="sng" dirty="0">
                          <a:solidFill>
                            <a:schemeClr val="tx1"/>
                          </a:solidFill>
                          <a:latin typeface="Meiryo UI" panose="020B0604030504040204" pitchFamily="50" charset="-128"/>
                          <a:ea typeface="Meiryo UI" panose="020B0604030504040204" pitchFamily="50" charset="-128"/>
                        </a:rPr>
                        <a:t>月</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a:solidFill>
                            <a:schemeClr val="tx1"/>
                          </a:solidFill>
                          <a:latin typeface="Meiryo UI" panose="020B0604030504040204" pitchFamily="50" charset="-128"/>
                          <a:ea typeface="Meiryo UI" panose="020B0604030504040204" pitchFamily="50" charset="-128"/>
                        </a:rPr>
                        <a:t>・総合教育会議（市長と教育委員の協議）を経て、教育振興基本計画</a:t>
                      </a:r>
                      <a:r>
                        <a:rPr kumimoji="1" lang="ja-JP" altLang="en-US" sz="1200" kern="1200" dirty="0">
                          <a:solidFill>
                            <a:schemeClr val="tx1"/>
                          </a:solidFill>
                          <a:latin typeface="Meiryo UI" panose="020B0604030504040204" pitchFamily="50" charset="-128"/>
                          <a:ea typeface="Meiryo UI" panose="020B0604030504040204" pitchFamily="50" charset="-128"/>
                          <a:cs typeface="+mn-cs"/>
                        </a:rPr>
                        <a:t>（令和</a:t>
                      </a:r>
                      <a:r>
                        <a:rPr kumimoji="1" lang="en-US" altLang="ja-JP" sz="1200" kern="1200" dirty="0">
                          <a:solidFill>
                            <a:schemeClr val="tx1"/>
                          </a:solidFill>
                          <a:latin typeface="Meiryo UI" panose="020B0604030504040204" pitchFamily="50" charset="-128"/>
                          <a:ea typeface="Meiryo UI" panose="020B0604030504040204" pitchFamily="50" charset="-128"/>
                          <a:cs typeface="+mn-cs"/>
                        </a:rPr>
                        <a:t>4</a:t>
                      </a:r>
                      <a:r>
                        <a:rPr kumimoji="1" lang="ja-JP" altLang="en-US" sz="1200" kern="1200" dirty="0">
                          <a:solidFill>
                            <a:schemeClr val="tx1"/>
                          </a:solidFill>
                          <a:latin typeface="Meiryo UI" panose="020B0604030504040204" pitchFamily="50" charset="-128"/>
                          <a:ea typeface="Meiryo UI" panose="020B0604030504040204" pitchFamily="50" charset="-128"/>
                          <a:cs typeface="+mn-cs"/>
                        </a:rPr>
                        <a:t>（</a:t>
                      </a:r>
                      <a:r>
                        <a:rPr kumimoji="1" lang="en-US" altLang="ja-JP" sz="1200" kern="1200" dirty="0">
                          <a:solidFill>
                            <a:schemeClr val="tx1"/>
                          </a:solidFill>
                          <a:latin typeface="Meiryo UI" panose="020B0604030504040204" pitchFamily="50" charset="-128"/>
                          <a:ea typeface="Meiryo UI" panose="020B0604030504040204" pitchFamily="50" charset="-128"/>
                          <a:cs typeface="+mn-cs"/>
                        </a:rPr>
                        <a:t>2022</a:t>
                      </a:r>
                      <a:r>
                        <a:rPr kumimoji="1" lang="ja-JP" altLang="en-US" sz="1200" kern="1200" dirty="0">
                          <a:solidFill>
                            <a:schemeClr val="tx1"/>
                          </a:solidFill>
                          <a:latin typeface="Meiryo UI" panose="020B0604030504040204" pitchFamily="50" charset="-128"/>
                          <a:ea typeface="Meiryo UI" panose="020B0604030504040204" pitchFamily="50" charset="-128"/>
                          <a:cs typeface="+mn-cs"/>
                        </a:rPr>
                        <a:t>）年度～令和</a:t>
                      </a:r>
                      <a:r>
                        <a:rPr kumimoji="1" lang="en-US" altLang="ja-JP" sz="1200" kern="1200" dirty="0">
                          <a:solidFill>
                            <a:schemeClr val="tx1"/>
                          </a:solidFill>
                          <a:latin typeface="Meiryo UI" panose="020B0604030504040204" pitchFamily="50" charset="-128"/>
                          <a:ea typeface="Meiryo UI" panose="020B0604030504040204" pitchFamily="50" charset="-128"/>
                          <a:cs typeface="+mn-cs"/>
                        </a:rPr>
                        <a:t>7</a:t>
                      </a:r>
                      <a:r>
                        <a:rPr kumimoji="1" lang="ja-JP" altLang="en-US" sz="1200" kern="1200" dirty="0">
                          <a:solidFill>
                            <a:schemeClr val="tx1"/>
                          </a:solidFill>
                          <a:latin typeface="Meiryo UI" panose="020B0604030504040204" pitchFamily="50" charset="-128"/>
                          <a:ea typeface="Meiryo UI" panose="020B0604030504040204" pitchFamily="50" charset="-128"/>
                          <a:cs typeface="+mn-cs"/>
                        </a:rPr>
                        <a:t>（</a:t>
                      </a:r>
                      <a:r>
                        <a:rPr kumimoji="1" lang="en-US" altLang="ja-JP" sz="1200" kern="1200" dirty="0">
                          <a:solidFill>
                            <a:schemeClr val="tx1"/>
                          </a:solidFill>
                          <a:latin typeface="Meiryo UI" panose="020B0604030504040204" pitchFamily="50" charset="-128"/>
                          <a:ea typeface="Meiryo UI" panose="020B0604030504040204" pitchFamily="50" charset="-128"/>
                          <a:cs typeface="+mn-cs"/>
                        </a:rPr>
                        <a:t>2025</a:t>
                      </a:r>
                      <a:r>
                        <a:rPr kumimoji="1" lang="ja-JP" altLang="en-US" sz="1200" kern="1200" dirty="0">
                          <a:solidFill>
                            <a:schemeClr val="tx1"/>
                          </a:solidFill>
                          <a:latin typeface="Meiryo UI" panose="020B0604030504040204" pitchFamily="50" charset="-128"/>
                          <a:ea typeface="Meiryo UI" panose="020B0604030504040204" pitchFamily="50" charset="-128"/>
                          <a:cs typeface="+mn-cs"/>
                        </a:rPr>
                        <a:t>）年度）</a:t>
                      </a:r>
                      <a:r>
                        <a:rPr kumimoji="1" lang="ja-JP" altLang="en-US" sz="1200" dirty="0">
                          <a:solidFill>
                            <a:schemeClr val="tx1"/>
                          </a:solidFill>
                          <a:latin typeface="Meiryo UI" panose="020B0604030504040204" pitchFamily="50" charset="-128"/>
                          <a:ea typeface="Meiryo UI" panose="020B0604030504040204" pitchFamily="50" charset="-128"/>
                        </a:rPr>
                        <a:t>を策定</a:t>
                      </a:r>
                    </a:p>
                    <a:p>
                      <a:pPr marL="0" marR="0" indent="0" algn="l" defTabSz="914400" rtl="0" eaLnBrk="1" fontAlgn="auto" latinLnBrk="0" hangingPunct="1">
                        <a:lnSpc>
                          <a:spcPct val="100000"/>
                        </a:lnSpc>
                        <a:spcBef>
                          <a:spcPts val="0"/>
                        </a:spcBef>
                        <a:spcAft>
                          <a:spcPts val="0"/>
                        </a:spcAft>
                        <a:buClrTx/>
                        <a:buSzTx/>
                        <a:buFontTx/>
                        <a:buNone/>
                        <a:tabLst/>
                        <a:defRPr/>
                      </a:pPr>
                      <a:endParaRPr kumimoji="1" lang="ja-JP" altLang="en-US" sz="1200" dirty="0">
                        <a:solidFill>
                          <a:schemeClr val="tx1"/>
                        </a:solidFill>
                        <a:latin typeface="Meiryo UI" panose="020B0604030504040204" pitchFamily="50" charset="-128"/>
                        <a:ea typeface="Meiryo UI" panose="020B0604030504040204" pitchFamily="50" charset="-128"/>
                      </a:endParaRPr>
                    </a:p>
                  </a:txBody>
                  <a:tcPr>
                    <a:lnL w="12700" cap="flat" cmpd="sng" algn="ctr">
                      <a:solidFill>
                        <a:schemeClr val="tx1"/>
                      </a:solidFill>
                      <a:prstDash val="lgDash"/>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a:solidFill>
                            <a:schemeClr val="tx1"/>
                          </a:solidFill>
                          <a:latin typeface="Meiryo UI" panose="020B0604030504040204" pitchFamily="50" charset="-128"/>
                          <a:ea typeface="Meiryo UI" panose="020B0604030504040204" pitchFamily="50" charset="-128"/>
                        </a:rPr>
                        <a:t>・首長意向の反映（総合教育会議による、教育目標とその達成のための施策設定）及び教育内容と仕組みの改革が進んでいる。</a:t>
                      </a:r>
                      <a:endParaRPr kumimoji="1" lang="en-US" altLang="ja-JP" sz="1200" dirty="0">
                        <a:solidFill>
                          <a:schemeClr val="tx1"/>
                        </a:solidFill>
                        <a:latin typeface="Meiryo UI" panose="020B0604030504040204" pitchFamily="50" charset="-128"/>
                        <a:ea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a:solidFill>
                            <a:schemeClr val="tx1"/>
                          </a:solidFill>
                          <a:latin typeface="Meiryo UI" panose="020B0604030504040204" pitchFamily="50" charset="-128"/>
                          <a:ea typeface="Meiryo UI" panose="020B0604030504040204" pitchFamily="50" charset="-128"/>
                        </a:rPr>
                        <a:t>総合教育会議</a:t>
                      </a:r>
                    </a:p>
                    <a:p>
                      <a:pPr algn="l">
                        <a:lnSpc>
                          <a:spcPts val="1240"/>
                        </a:lnSpc>
                      </a:pPr>
                      <a:r>
                        <a:rPr kumimoji="1" lang="en-US" altLang="ja-JP" sz="1200" kern="1200" dirty="0">
                          <a:solidFill>
                            <a:schemeClr val="tx1"/>
                          </a:solidFill>
                          <a:latin typeface="Meiryo UI" panose="020B0604030504040204" pitchFamily="50" charset="-128"/>
                          <a:ea typeface="Meiryo UI" panose="020B0604030504040204" pitchFamily="50" charset="-128"/>
                          <a:cs typeface="+mn-cs"/>
                        </a:rPr>
                        <a:t>  2019</a:t>
                      </a:r>
                      <a:r>
                        <a:rPr kumimoji="1" lang="ja-JP" altLang="en-US" sz="1200" kern="1200" dirty="0">
                          <a:solidFill>
                            <a:schemeClr val="tx1"/>
                          </a:solidFill>
                          <a:latin typeface="Meiryo UI" panose="020B0604030504040204" pitchFamily="50" charset="-128"/>
                          <a:ea typeface="Meiryo UI" panose="020B0604030504040204" pitchFamily="50" charset="-128"/>
                          <a:cs typeface="+mn-cs"/>
                        </a:rPr>
                        <a:t>年度１回</a:t>
                      </a:r>
                      <a:endParaRPr kumimoji="1" lang="en-US" altLang="ja-JP" sz="1200" kern="1200" dirty="0">
                        <a:solidFill>
                          <a:schemeClr val="tx1"/>
                        </a:solidFill>
                        <a:latin typeface="Meiryo UI" panose="020B0604030504040204" pitchFamily="50" charset="-128"/>
                        <a:ea typeface="Meiryo UI" panose="020B0604030504040204" pitchFamily="50" charset="-128"/>
                        <a:cs typeface="+mn-cs"/>
                      </a:endParaRPr>
                    </a:p>
                    <a:p>
                      <a:pPr algn="l">
                        <a:lnSpc>
                          <a:spcPts val="1240"/>
                        </a:lnSpc>
                      </a:pPr>
                      <a:r>
                        <a:rPr kumimoji="1" lang="ja-JP" altLang="en-US" sz="1200" kern="1200" dirty="0">
                          <a:solidFill>
                            <a:schemeClr val="tx1"/>
                          </a:solidFill>
                          <a:latin typeface="Meiryo UI" panose="020B0604030504040204" pitchFamily="50" charset="-128"/>
                          <a:ea typeface="Meiryo UI" panose="020B0604030504040204" pitchFamily="50" charset="-128"/>
                          <a:cs typeface="+mn-cs"/>
                        </a:rPr>
                        <a:t>　</a:t>
                      </a:r>
                      <a:r>
                        <a:rPr kumimoji="1" lang="en-US" altLang="ja-JP" sz="1200" kern="1200" dirty="0">
                          <a:solidFill>
                            <a:schemeClr val="tx1"/>
                          </a:solidFill>
                          <a:latin typeface="Meiryo UI" panose="020B0604030504040204" pitchFamily="50" charset="-128"/>
                          <a:ea typeface="Meiryo UI" panose="020B0604030504040204" pitchFamily="50" charset="-128"/>
                          <a:cs typeface="+mn-cs"/>
                        </a:rPr>
                        <a:t>2020</a:t>
                      </a:r>
                      <a:r>
                        <a:rPr kumimoji="1" lang="ja-JP" altLang="en-US" sz="1200" kern="1200" dirty="0">
                          <a:solidFill>
                            <a:schemeClr val="tx1"/>
                          </a:solidFill>
                          <a:latin typeface="Meiryo UI" panose="020B0604030504040204" pitchFamily="50" charset="-128"/>
                          <a:ea typeface="Meiryo UI" panose="020B0604030504040204" pitchFamily="50" charset="-128"/>
                          <a:cs typeface="+mn-cs"/>
                        </a:rPr>
                        <a:t>年度１回</a:t>
                      </a:r>
                      <a:endParaRPr kumimoji="1" lang="en-US" altLang="ja-JP" sz="1200" kern="1200" dirty="0">
                        <a:solidFill>
                          <a:schemeClr val="tx1"/>
                        </a:solidFill>
                        <a:latin typeface="Meiryo UI" panose="020B0604030504040204" pitchFamily="50" charset="-128"/>
                        <a:ea typeface="Meiryo UI" panose="020B0604030504040204" pitchFamily="50" charset="-128"/>
                        <a:cs typeface="+mn-cs"/>
                      </a:endParaRPr>
                    </a:p>
                    <a:p>
                      <a:pPr algn="l">
                        <a:lnSpc>
                          <a:spcPts val="1240"/>
                        </a:lnSpc>
                      </a:pPr>
                      <a:r>
                        <a:rPr kumimoji="1" lang="ja-JP" altLang="en-US" sz="1200" kern="1200" dirty="0">
                          <a:solidFill>
                            <a:schemeClr val="tx1"/>
                          </a:solidFill>
                          <a:latin typeface="Meiryo UI" panose="020B0604030504040204" pitchFamily="50" charset="-128"/>
                          <a:ea typeface="Meiryo UI" panose="020B0604030504040204" pitchFamily="50" charset="-128"/>
                          <a:cs typeface="+mn-cs"/>
                        </a:rPr>
                        <a:t>　</a:t>
                      </a:r>
                      <a:r>
                        <a:rPr kumimoji="1" lang="en-US" altLang="ja-JP" sz="1200" kern="1200" dirty="0">
                          <a:solidFill>
                            <a:schemeClr val="tx1"/>
                          </a:solidFill>
                          <a:latin typeface="Meiryo UI" panose="020B0604030504040204" pitchFamily="50" charset="-128"/>
                          <a:ea typeface="Meiryo UI" panose="020B0604030504040204" pitchFamily="50" charset="-128"/>
                          <a:cs typeface="+mn-cs"/>
                        </a:rPr>
                        <a:t>2021</a:t>
                      </a:r>
                      <a:r>
                        <a:rPr kumimoji="1" lang="ja-JP" altLang="en-US" sz="1200" kern="1200" dirty="0">
                          <a:solidFill>
                            <a:schemeClr val="tx1"/>
                          </a:solidFill>
                          <a:latin typeface="Meiryo UI" panose="020B0604030504040204" pitchFamily="50" charset="-128"/>
                          <a:ea typeface="Meiryo UI" panose="020B0604030504040204" pitchFamily="50" charset="-128"/>
                          <a:cs typeface="+mn-cs"/>
                        </a:rPr>
                        <a:t>年度２回</a:t>
                      </a:r>
                      <a:endParaRPr kumimoji="1" lang="en-US" altLang="ja-JP" sz="1200" kern="1200" dirty="0">
                        <a:solidFill>
                          <a:schemeClr val="tx1"/>
                        </a:solidFill>
                        <a:latin typeface="Meiryo UI" panose="020B0604030504040204" pitchFamily="50" charset="-128"/>
                        <a:ea typeface="Meiryo UI" panose="020B0604030504040204" pitchFamily="50" charset="-128"/>
                        <a:cs typeface="+mn-cs"/>
                      </a:endParaRPr>
                    </a:p>
                    <a:p>
                      <a:pPr algn="l"/>
                      <a:endParaRPr kumimoji="1" lang="ja-JP" altLang="en-US" sz="1200" dirty="0">
                        <a:solidFill>
                          <a:schemeClr val="tx1"/>
                        </a:solidFill>
                        <a:latin typeface="Meiryo UI" panose="020B0604030504040204" pitchFamily="50" charset="-128"/>
                        <a:ea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1"/>
                  </a:ext>
                </a:extLst>
              </a:tr>
              <a:tr h="1469390">
                <a:tc vMerge="1">
                  <a:txBody>
                    <a:bodyPr/>
                    <a:lstStyle/>
                    <a:p>
                      <a:endParaRPr lang="ja-JP" altLang="en-US" sz="14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r>
                        <a:rPr lang="ja-JP" altLang="en-US" sz="1200" u="none" dirty="0">
                          <a:solidFill>
                            <a:schemeClr val="tx1"/>
                          </a:solidFill>
                          <a:latin typeface="Meiryo UI" panose="020B0604030504040204" pitchFamily="50" charset="-128"/>
                          <a:ea typeface="Meiryo UI" panose="020B0604030504040204" pitchFamily="50" charset="-128"/>
                        </a:rPr>
                        <a:t>状況が異なる</a:t>
                      </a:r>
                      <a:r>
                        <a:rPr lang="en-US" altLang="ja-JP" sz="1200" u="none" dirty="0">
                          <a:solidFill>
                            <a:schemeClr val="tx1"/>
                          </a:solidFill>
                          <a:latin typeface="Meiryo UI" panose="020B0604030504040204" pitchFamily="50" charset="-128"/>
                          <a:ea typeface="Meiryo UI" panose="020B0604030504040204" pitchFamily="50" charset="-128"/>
                        </a:rPr>
                        <a:t>430</a:t>
                      </a:r>
                      <a:r>
                        <a:rPr lang="ja-JP" altLang="en-US" sz="1200" u="none" dirty="0">
                          <a:solidFill>
                            <a:schemeClr val="tx1"/>
                          </a:solidFill>
                          <a:latin typeface="Meiryo UI" panose="020B0604030504040204" pitchFamily="50" charset="-128"/>
                          <a:ea typeface="Meiryo UI" panose="020B0604030504040204" pitchFamily="50" charset="-128"/>
                        </a:rPr>
                        <a:t>以上の小中学校を一つの教育委員会がマネジメントするには限界がある</a:t>
                      </a:r>
                      <a:endParaRPr kumimoji="1" lang="en-US" altLang="ja-JP" sz="1200" dirty="0">
                        <a:solidFill>
                          <a:srgbClr val="FF0000"/>
                        </a:solidFill>
                        <a:latin typeface="Meiryo UI" panose="020B0604030504040204" pitchFamily="50" charset="-128"/>
                        <a:ea typeface="Meiryo UI" panose="020B0604030504040204" pitchFamily="50" charset="-128"/>
                      </a:endParaRPr>
                    </a:p>
                    <a:p>
                      <a:endParaRPr lang="ja-JP" altLang="en-US" sz="1200" u="none" dirty="0">
                        <a:solidFill>
                          <a:schemeClr val="tx1"/>
                        </a:solidFill>
                        <a:latin typeface="Meiryo UI" panose="020B0604030504040204" pitchFamily="50" charset="-128"/>
                        <a:ea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a:r>
                        <a:rPr kumimoji="1" lang="en-US" altLang="ja-JP" sz="1200" u="sng" dirty="0">
                          <a:solidFill>
                            <a:schemeClr val="tx1"/>
                          </a:solidFill>
                          <a:latin typeface="Meiryo UI" panose="020B0604030504040204" pitchFamily="50" charset="-128"/>
                          <a:ea typeface="Meiryo UI" panose="020B0604030504040204" pitchFamily="50" charset="-128"/>
                        </a:rPr>
                        <a:t>2015</a:t>
                      </a:r>
                      <a:r>
                        <a:rPr kumimoji="1" lang="ja-JP" altLang="en-US" sz="1200" u="sng" dirty="0">
                          <a:solidFill>
                            <a:schemeClr val="tx1"/>
                          </a:solidFill>
                          <a:latin typeface="Meiryo UI" panose="020B0604030504040204" pitchFamily="50" charset="-128"/>
                          <a:ea typeface="Meiryo UI" panose="020B0604030504040204" pitchFamily="50" charset="-128"/>
                        </a:rPr>
                        <a:t>年度～</a:t>
                      </a:r>
                      <a:endParaRPr kumimoji="1" lang="en-US" altLang="ja-JP" sz="1200" u="sng" dirty="0">
                        <a:solidFill>
                          <a:schemeClr val="tx1"/>
                        </a:solidFill>
                        <a:latin typeface="Meiryo UI" panose="020B0604030504040204" pitchFamily="50" charset="-128"/>
                        <a:ea typeface="Meiryo UI" panose="020B0604030504040204" pitchFamily="50" charset="-128"/>
                      </a:endParaRPr>
                    </a:p>
                    <a:p>
                      <a:pPr algn="l"/>
                      <a:r>
                        <a:rPr kumimoji="1" lang="ja-JP" altLang="en-US" sz="1200" u="none" dirty="0">
                          <a:solidFill>
                            <a:schemeClr val="tx1"/>
                          </a:solidFill>
                          <a:latin typeface="Meiryo UI" panose="020B0604030504040204" pitchFamily="50" charset="-128"/>
                          <a:ea typeface="Meiryo UI" panose="020B0604030504040204" pitchFamily="50" charset="-128"/>
                        </a:rPr>
                        <a:t>・分権型教育行政への転換</a:t>
                      </a:r>
                      <a:endParaRPr kumimoji="1" lang="en-US" altLang="ja-JP" sz="1200" u="none" dirty="0">
                        <a:solidFill>
                          <a:schemeClr val="tx1"/>
                        </a:solidFill>
                        <a:latin typeface="Meiryo UI" panose="020B0604030504040204" pitchFamily="50" charset="-128"/>
                        <a:ea typeface="Meiryo UI" panose="020B0604030504040204" pitchFamily="50" charset="-128"/>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u="none" dirty="0">
                          <a:solidFill>
                            <a:schemeClr val="tx1"/>
                          </a:solidFill>
                          <a:latin typeface="Meiryo UI" panose="020B0604030504040204" pitchFamily="50" charset="-128"/>
                          <a:ea typeface="Meiryo UI" panose="020B0604030504040204" pitchFamily="50" charset="-128"/>
                        </a:rPr>
                        <a:t>（保護者区民等参画のための会議や区教育行政連絡会議を開催）</a:t>
                      </a:r>
                      <a:endParaRPr kumimoji="1" lang="en-US" altLang="ja-JP" sz="1200" u="none" dirty="0">
                        <a:solidFill>
                          <a:schemeClr val="tx1"/>
                        </a:solidFill>
                        <a:latin typeface="Meiryo UI" panose="020B0604030504040204" pitchFamily="50" charset="-128"/>
                        <a:ea typeface="Meiryo UI" panose="020B0604030504040204" pitchFamily="50" charset="-128"/>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200" u="sng" dirty="0">
                          <a:solidFill>
                            <a:schemeClr val="tx1"/>
                          </a:solidFill>
                          <a:latin typeface="Meiryo UI" panose="020B0604030504040204" pitchFamily="50" charset="-128"/>
                          <a:ea typeface="Meiryo UI" panose="020B0604030504040204" pitchFamily="50" charset="-128"/>
                        </a:rPr>
                        <a:t>2016</a:t>
                      </a:r>
                      <a:r>
                        <a:rPr kumimoji="1" lang="ja-JP" altLang="en-US" sz="1200" u="sng" dirty="0">
                          <a:solidFill>
                            <a:schemeClr val="tx1"/>
                          </a:solidFill>
                          <a:latin typeface="Meiryo UI" panose="020B0604030504040204" pitchFamily="50" charset="-128"/>
                          <a:ea typeface="Meiryo UI" panose="020B0604030504040204" pitchFamily="50" charset="-128"/>
                        </a:rPr>
                        <a:t>年度～</a:t>
                      </a:r>
                      <a:endParaRPr kumimoji="1" lang="en-US" altLang="ja-JP" sz="1200" u="sng" dirty="0">
                        <a:solidFill>
                          <a:schemeClr val="tx1"/>
                        </a:solidFill>
                        <a:latin typeface="Meiryo UI" panose="020B0604030504040204" pitchFamily="50" charset="-128"/>
                        <a:ea typeface="Meiryo UI" panose="020B0604030504040204" pitchFamily="50" charset="-128"/>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u="none" dirty="0">
                          <a:solidFill>
                            <a:schemeClr val="tx1"/>
                          </a:solidFill>
                          <a:latin typeface="Meiryo UI" panose="020B0604030504040204" pitchFamily="50" charset="-128"/>
                          <a:ea typeface="Meiryo UI" panose="020B0604030504040204" pitchFamily="50" charset="-128"/>
                        </a:rPr>
                        <a:t>・</a:t>
                      </a:r>
                      <a:r>
                        <a:rPr kumimoji="1" lang="ja-JP" altLang="en-US" sz="1100" u="none" dirty="0">
                          <a:solidFill>
                            <a:schemeClr val="tx1"/>
                          </a:solidFill>
                          <a:latin typeface="Meiryo UI" panose="020B0604030504040204" pitchFamily="50" charset="-128"/>
                          <a:ea typeface="Meiryo UI" panose="020B0604030504040204" pitchFamily="50" charset="-128"/>
                        </a:rPr>
                        <a:t>区担当教育次長執行枠の設置</a:t>
                      </a:r>
                    </a:p>
                  </a:txBody>
                  <a:tcPr>
                    <a:lnL w="12700" cap="flat" cmpd="sng" algn="ctr">
                      <a:solidFill>
                        <a:schemeClr val="tx1"/>
                      </a:solidFill>
                      <a:prstDash val="solid"/>
                      <a:round/>
                      <a:headEnd type="none" w="med" len="med"/>
                      <a:tailEnd type="none" w="med" len="med"/>
                    </a:lnL>
                    <a:lnR w="12700" cap="flat" cmpd="sng" algn="ctr">
                      <a:solidFill>
                        <a:schemeClr val="tx1"/>
                      </a:solidFill>
                      <a:prstDash val="lg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a:r>
                        <a:rPr kumimoji="1" lang="en-US" altLang="ja-JP" sz="1200" u="sng" dirty="0">
                          <a:solidFill>
                            <a:schemeClr val="tx1"/>
                          </a:solidFill>
                          <a:latin typeface="Meiryo UI" panose="020B0604030504040204" pitchFamily="50" charset="-128"/>
                          <a:ea typeface="Meiryo UI" panose="020B0604030504040204" pitchFamily="50" charset="-128"/>
                        </a:rPr>
                        <a:t>2019</a:t>
                      </a:r>
                      <a:r>
                        <a:rPr kumimoji="1" lang="ja-JP" altLang="en-US" sz="1200" u="sng" dirty="0">
                          <a:solidFill>
                            <a:schemeClr val="tx1"/>
                          </a:solidFill>
                          <a:latin typeface="Meiryo UI" panose="020B0604030504040204" pitchFamily="50" charset="-128"/>
                          <a:ea typeface="Meiryo UI" panose="020B0604030504040204" pitchFamily="50" charset="-128"/>
                        </a:rPr>
                        <a:t>年度～</a:t>
                      </a:r>
                      <a:endParaRPr kumimoji="1" lang="en-US" altLang="ja-JP" sz="1200" u="sng" dirty="0">
                        <a:solidFill>
                          <a:schemeClr val="tx1"/>
                        </a:solidFill>
                        <a:latin typeface="Meiryo UI" panose="020B0604030504040204" pitchFamily="50" charset="-128"/>
                        <a:ea typeface="Meiryo UI" panose="020B0604030504040204" pitchFamily="50" charset="-128"/>
                      </a:endParaRPr>
                    </a:p>
                    <a:p>
                      <a:pPr algn="l"/>
                      <a:r>
                        <a:rPr kumimoji="1" lang="ja-JP" altLang="en-US" sz="1200" u="none" dirty="0">
                          <a:solidFill>
                            <a:schemeClr val="tx1"/>
                          </a:solidFill>
                          <a:latin typeface="Meiryo UI" panose="020B0604030504040204" pitchFamily="50" charset="-128"/>
                          <a:ea typeface="Meiryo UI" panose="020B0604030504040204" pitchFamily="50" charset="-128"/>
                        </a:rPr>
                        <a:t>・区担当教育次長会議の設置</a:t>
                      </a:r>
                      <a:endParaRPr kumimoji="1" lang="en-US" altLang="ja-JP" sz="1200" u="none" dirty="0">
                        <a:solidFill>
                          <a:schemeClr val="tx1"/>
                        </a:solidFill>
                        <a:latin typeface="Meiryo UI" panose="020B0604030504040204" pitchFamily="50" charset="-128"/>
                        <a:ea typeface="Meiryo UI" panose="020B0604030504040204" pitchFamily="50" charset="-128"/>
                      </a:endParaRPr>
                    </a:p>
                    <a:p>
                      <a:pPr algn="l"/>
                      <a:endParaRPr kumimoji="1" lang="en-US" altLang="ja-JP" sz="1200" u="sng" dirty="0">
                        <a:solidFill>
                          <a:schemeClr val="tx1"/>
                        </a:solidFill>
                        <a:latin typeface="Meiryo UI" panose="020B0604030504040204" pitchFamily="50" charset="-128"/>
                        <a:ea typeface="Meiryo UI" panose="020B0604030504040204" pitchFamily="50" charset="-128"/>
                      </a:endParaRPr>
                    </a:p>
                    <a:p>
                      <a:pPr algn="l"/>
                      <a:r>
                        <a:rPr kumimoji="1" lang="en-US" altLang="ja-JP" sz="1200" u="sng" dirty="0">
                          <a:solidFill>
                            <a:schemeClr val="tx1"/>
                          </a:solidFill>
                          <a:latin typeface="Meiryo UI" panose="020B0604030504040204" pitchFamily="50" charset="-128"/>
                          <a:ea typeface="Meiryo UI" panose="020B0604030504040204" pitchFamily="50" charset="-128"/>
                        </a:rPr>
                        <a:t>2020</a:t>
                      </a:r>
                      <a:r>
                        <a:rPr kumimoji="1" lang="ja-JP" altLang="en-US" sz="1200" u="sng" dirty="0">
                          <a:solidFill>
                            <a:schemeClr val="tx1"/>
                          </a:solidFill>
                          <a:latin typeface="Meiryo UI" panose="020B0604030504040204" pitchFamily="50" charset="-128"/>
                          <a:ea typeface="Meiryo UI" panose="020B0604030504040204" pitchFamily="50" charset="-128"/>
                        </a:rPr>
                        <a:t>年度～</a:t>
                      </a:r>
                      <a:endParaRPr kumimoji="1" lang="en-US" altLang="ja-JP" sz="1200" u="sng" dirty="0">
                        <a:solidFill>
                          <a:schemeClr val="tx1"/>
                        </a:solidFill>
                        <a:latin typeface="Meiryo UI" panose="020B0604030504040204" pitchFamily="50" charset="-128"/>
                        <a:ea typeface="Meiryo UI" panose="020B0604030504040204" pitchFamily="50" charset="-128"/>
                      </a:endParaRPr>
                    </a:p>
                    <a:p>
                      <a:pPr algn="l"/>
                      <a:r>
                        <a:rPr kumimoji="1" lang="ja-JP" altLang="en-US" sz="1200" u="none" dirty="0">
                          <a:solidFill>
                            <a:schemeClr val="tx1"/>
                          </a:solidFill>
                          <a:latin typeface="Meiryo UI" panose="020B0604030504040204" pitchFamily="50" charset="-128"/>
                          <a:ea typeface="Meiryo UI" panose="020B0604030504040204" pitchFamily="50" charset="-128"/>
                        </a:rPr>
                        <a:t>・教育委員会事務局の４ブロック化</a:t>
                      </a:r>
                      <a:endParaRPr kumimoji="1" lang="en-US" altLang="ja-JP" sz="1200" u="none" dirty="0">
                        <a:solidFill>
                          <a:schemeClr val="tx1"/>
                        </a:solidFill>
                        <a:latin typeface="Meiryo UI" panose="020B0604030504040204" pitchFamily="50" charset="-128"/>
                        <a:ea typeface="Meiryo UI" panose="020B0604030504040204" pitchFamily="50" charset="-128"/>
                      </a:endParaRPr>
                    </a:p>
                    <a:p>
                      <a:pPr algn="l"/>
                      <a:endParaRPr kumimoji="1" lang="ja-JP" altLang="en-US" sz="1100" u="none" dirty="0">
                        <a:solidFill>
                          <a:schemeClr val="tx1"/>
                        </a:solidFill>
                        <a:latin typeface="Meiryo UI" panose="020B0604030504040204" pitchFamily="50" charset="-128"/>
                        <a:ea typeface="Meiryo UI" panose="020B0604030504040204" pitchFamily="50" charset="-128"/>
                      </a:endParaRPr>
                    </a:p>
                  </a:txBody>
                  <a:tcPr>
                    <a:lnL w="12700" cap="flat" cmpd="sng" algn="ctr">
                      <a:solidFill>
                        <a:schemeClr val="tx1"/>
                      </a:solidFill>
                      <a:prstDash val="lgDash"/>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a:r>
                        <a:rPr kumimoji="1" lang="ja-JP" altLang="en-US" sz="1200" u="none" dirty="0">
                          <a:solidFill>
                            <a:schemeClr val="tx1"/>
                          </a:solidFill>
                          <a:latin typeface="Meiryo UI" panose="020B0604030504040204" pitchFamily="50" charset="-128"/>
                          <a:ea typeface="Meiryo UI" panose="020B0604030504040204" pitchFamily="50" charset="-128"/>
                        </a:rPr>
                        <a:t>・学校や地域の実情に応じたきめ細かな支援を決定し、実施することができている。</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2"/>
                  </a:ext>
                </a:extLst>
              </a:tr>
            </a:tbl>
          </a:graphicData>
        </a:graphic>
      </p:graphicFrame>
      <p:sp>
        <p:nvSpPr>
          <p:cNvPr id="12" name="テキスト ボックス 11"/>
          <p:cNvSpPr txBox="1"/>
          <p:nvPr/>
        </p:nvSpPr>
        <p:spPr>
          <a:xfrm>
            <a:off x="251520" y="232182"/>
            <a:ext cx="7704856"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③　主な改革の概要（１／９）</a:t>
            </a:r>
          </a:p>
        </p:txBody>
      </p:sp>
      <p:cxnSp>
        <p:nvCxnSpPr>
          <p:cNvPr id="14" name="直線コネクタ 13"/>
          <p:cNvCxnSpPr/>
          <p:nvPr/>
        </p:nvCxnSpPr>
        <p:spPr>
          <a:xfrm>
            <a:off x="107218" y="652105"/>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9" name="テキスト ボックス 36"/>
          <p:cNvSpPr txBox="1"/>
          <p:nvPr/>
        </p:nvSpPr>
        <p:spPr>
          <a:xfrm>
            <a:off x="-35880" y="34957"/>
            <a:ext cx="3491880"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Ⅰ</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　政策の刷新・教育改革</a:t>
            </a:r>
          </a:p>
        </p:txBody>
      </p:sp>
      <p:sp>
        <p:nvSpPr>
          <p:cNvPr id="3" name="スライド番号プレースホルダー 2"/>
          <p:cNvSpPr>
            <a:spLocks noGrp="1"/>
          </p:cNvSpPr>
          <p:nvPr>
            <p:ph type="sldNum" sz="quarter" idx="12"/>
          </p:nvPr>
        </p:nvSpPr>
        <p:spPr/>
        <p:txBody>
          <a:bodyPr/>
          <a:lstStyle/>
          <a:p>
            <a:fld id="{CCEC3038-1CF1-4B63-9920-55248DCFBA97}" type="slidenum">
              <a:rPr kumimoji="1" lang="ja-JP" altLang="en-US" smtClean="0"/>
              <a:pPr/>
              <a:t>18</a:t>
            </a:fld>
            <a:endParaRPr kumimoji="1" lang="ja-JP" altLang="en-US"/>
          </a:p>
        </p:txBody>
      </p:sp>
    </p:spTree>
    <p:extLst>
      <p:ext uri="{BB962C8B-B14F-4D97-AF65-F5344CB8AC3E}">
        <p14:creationId xmlns:p14="http://schemas.microsoft.com/office/powerpoint/2010/main" val="2674563668"/>
      </p:ext>
    </p:extLst>
  </p:cSld>
  <p:clrMapOvr>
    <a:masterClrMapping/>
  </p:clrMapOvr>
</p:sld>
</file>

<file path=ppt/slides/slide1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角丸四角形 16"/>
          <p:cNvSpPr/>
          <p:nvPr/>
        </p:nvSpPr>
        <p:spPr>
          <a:xfrm>
            <a:off x="2569556" y="2996953"/>
            <a:ext cx="778308" cy="2838836"/>
          </a:xfrm>
          <a:prstGeom prst="roundRect">
            <a:avLst>
              <a:gd name="adj" fmla="val 7175"/>
            </a:avLst>
          </a:prstGeom>
          <a:solidFill>
            <a:srgbClr val="66FFFF">
              <a:alpha val="50000"/>
            </a:srgbClr>
          </a:solidFill>
          <a:ln>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pic>
        <p:nvPicPr>
          <p:cNvPr id="3" name="図 2"/>
          <p:cNvPicPr>
            <a:picLocks noChangeAspect="1"/>
          </p:cNvPicPr>
          <p:nvPr/>
        </p:nvPicPr>
        <p:blipFill>
          <a:blip r:embed="rId3"/>
          <a:stretch>
            <a:fillRect/>
          </a:stretch>
        </p:blipFill>
        <p:spPr>
          <a:xfrm>
            <a:off x="0" y="2038852"/>
            <a:ext cx="4407790" cy="4255377"/>
          </a:xfrm>
          <a:prstGeom prst="rect">
            <a:avLst/>
          </a:prstGeom>
        </p:spPr>
      </p:pic>
      <p:sp>
        <p:nvSpPr>
          <p:cNvPr id="43" name="角丸四角形 42"/>
          <p:cNvSpPr/>
          <p:nvPr/>
        </p:nvSpPr>
        <p:spPr>
          <a:xfrm>
            <a:off x="3478120" y="1986356"/>
            <a:ext cx="5558377" cy="4268005"/>
          </a:xfrm>
          <a:prstGeom prst="roundRect">
            <a:avLst>
              <a:gd name="adj" fmla="val 7175"/>
            </a:avLst>
          </a:prstGeom>
          <a:solidFill>
            <a:srgbClr val="66FFFF">
              <a:alpha val="50000"/>
            </a:srgbClr>
          </a:solidFill>
          <a:ln>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graphicFrame>
        <p:nvGraphicFramePr>
          <p:cNvPr id="20" name="表 19"/>
          <p:cNvGraphicFramePr>
            <a:graphicFrameLocks noGrp="1"/>
          </p:cNvGraphicFramePr>
          <p:nvPr>
            <p:extLst>
              <p:ext uri="{D42A27DB-BD31-4B8C-83A1-F6EECF244321}">
                <p14:modId xmlns:p14="http://schemas.microsoft.com/office/powerpoint/2010/main" val="2966357877"/>
              </p:ext>
            </p:extLst>
          </p:nvPr>
        </p:nvGraphicFramePr>
        <p:xfrm>
          <a:off x="3491882" y="1628617"/>
          <a:ext cx="5544615" cy="4625744"/>
        </p:xfrm>
        <a:graphic>
          <a:graphicData uri="http://schemas.openxmlformats.org/drawingml/2006/table">
            <a:tbl>
              <a:tblPr firstRow="1" bandRow="1">
                <a:tableStyleId>{5C22544A-7EE6-4342-B048-85BDC9FD1C3A}</a:tableStyleId>
              </a:tblPr>
              <a:tblGrid>
                <a:gridCol w="1257083">
                  <a:extLst>
                    <a:ext uri="{9D8B030D-6E8A-4147-A177-3AD203B41FA5}">
                      <a16:colId xmlns:a16="http://schemas.microsoft.com/office/drawing/2014/main" val="20000"/>
                    </a:ext>
                  </a:extLst>
                </a:gridCol>
                <a:gridCol w="1607825">
                  <a:extLst>
                    <a:ext uri="{9D8B030D-6E8A-4147-A177-3AD203B41FA5}">
                      <a16:colId xmlns:a16="http://schemas.microsoft.com/office/drawing/2014/main" val="20001"/>
                    </a:ext>
                  </a:extLst>
                </a:gridCol>
                <a:gridCol w="1023522">
                  <a:extLst>
                    <a:ext uri="{9D8B030D-6E8A-4147-A177-3AD203B41FA5}">
                      <a16:colId xmlns:a16="http://schemas.microsoft.com/office/drawing/2014/main" val="20002"/>
                    </a:ext>
                  </a:extLst>
                </a:gridCol>
                <a:gridCol w="792088">
                  <a:extLst>
                    <a:ext uri="{9D8B030D-6E8A-4147-A177-3AD203B41FA5}">
                      <a16:colId xmlns:a16="http://schemas.microsoft.com/office/drawing/2014/main" val="20003"/>
                    </a:ext>
                  </a:extLst>
                </a:gridCol>
                <a:gridCol w="864097">
                  <a:extLst>
                    <a:ext uri="{9D8B030D-6E8A-4147-A177-3AD203B41FA5}">
                      <a16:colId xmlns:a16="http://schemas.microsoft.com/office/drawing/2014/main" val="20004"/>
                    </a:ext>
                  </a:extLst>
                </a:gridCol>
              </a:tblGrid>
              <a:tr h="276625">
                <a:tc>
                  <a:txBody>
                    <a:bodyPr/>
                    <a:lstStyle/>
                    <a:p>
                      <a:pPr algn="ctr"/>
                      <a:r>
                        <a:rPr kumimoji="1" lang="ja-JP" altLang="en-US" sz="1000" dirty="0">
                          <a:solidFill>
                            <a:schemeClr val="tx1"/>
                          </a:solidFill>
                          <a:latin typeface="+mn-ea"/>
                          <a:ea typeface="+mn-ea"/>
                        </a:rPr>
                        <a:t>施　設　名</a:t>
                      </a:r>
                    </a:p>
                  </a:txBody>
                  <a:tcPr marL="36000" marR="36000" marT="36000" marB="36000" anchor="ctr" anchorCtr="1">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tc>
                  <a:txBody>
                    <a:bodyPr/>
                    <a:lstStyle/>
                    <a:p>
                      <a:pPr algn="ctr"/>
                      <a:r>
                        <a:rPr kumimoji="1" lang="ja-JP" altLang="en-US" sz="1000" dirty="0">
                          <a:solidFill>
                            <a:schemeClr val="tx1"/>
                          </a:solidFill>
                          <a:latin typeface="+mn-ea"/>
                          <a:ea typeface="+mn-ea"/>
                        </a:rPr>
                        <a:t>愛　　称</a:t>
                      </a:r>
                    </a:p>
                  </a:txBody>
                  <a:tcPr marL="36000" marR="36000" marT="36000" marB="36000" anchor="ctr" anchorCtr="1">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tc>
                  <a:txBody>
                    <a:bodyPr/>
                    <a:lstStyle/>
                    <a:p>
                      <a:pPr algn="ctr"/>
                      <a:r>
                        <a:rPr kumimoji="1" lang="ja-JP" altLang="en-US" sz="1000" dirty="0">
                          <a:solidFill>
                            <a:schemeClr val="tx1"/>
                          </a:solidFill>
                          <a:latin typeface="+mn-ea"/>
                          <a:ea typeface="+mn-ea"/>
                        </a:rPr>
                        <a:t>パートナー</a:t>
                      </a:r>
                    </a:p>
                  </a:txBody>
                  <a:tcPr marL="36000" marR="36000" marT="36000" marB="36000" anchor="ctr" anchorCtr="1">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tc>
                  <a:txBody>
                    <a:bodyPr/>
                    <a:lstStyle/>
                    <a:p>
                      <a:pPr algn="ctr"/>
                      <a:r>
                        <a:rPr kumimoji="1" lang="ja-JP" altLang="en-US" sz="1000" dirty="0">
                          <a:solidFill>
                            <a:schemeClr val="tx1"/>
                          </a:solidFill>
                          <a:latin typeface="+mn-ea"/>
                          <a:ea typeface="+mn-ea"/>
                        </a:rPr>
                        <a:t>収入金額</a:t>
                      </a:r>
                      <a:endParaRPr kumimoji="1" lang="en-US" altLang="ja-JP" sz="1000" dirty="0">
                        <a:solidFill>
                          <a:schemeClr val="tx1"/>
                        </a:solidFill>
                        <a:latin typeface="+mn-ea"/>
                        <a:ea typeface="+mn-ea"/>
                      </a:endParaRPr>
                    </a:p>
                    <a:p>
                      <a:pPr marL="0" marR="0" lvl="0" indent="0" algn="ctr" defTabSz="914400" rtl="0" eaLnBrk="1" fontAlgn="auto" latinLnBrk="0" hangingPunct="1">
                        <a:lnSpc>
                          <a:spcPct val="100000"/>
                        </a:lnSpc>
                        <a:spcBef>
                          <a:spcPts val="0"/>
                        </a:spcBef>
                        <a:spcAft>
                          <a:spcPts val="0"/>
                        </a:spcAft>
                        <a:buClrTx/>
                        <a:buSzTx/>
                        <a:buFontTx/>
                        <a:buNone/>
                        <a:tabLst/>
                        <a:defRPr/>
                      </a:pPr>
                      <a:r>
                        <a:rPr lang="ja-JP" altLang="en-US" sz="900" dirty="0">
                          <a:solidFill>
                            <a:schemeClr val="tx1"/>
                          </a:solidFill>
                          <a:latin typeface="+mn-ea"/>
                          <a:ea typeface="+mn-ea"/>
                        </a:rPr>
                        <a:t>（年額、税込）</a:t>
                      </a:r>
                      <a:endParaRPr kumimoji="1" lang="ja-JP" altLang="en-US" sz="900" dirty="0">
                        <a:solidFill>
                          <a:schemeClr val="tx1"/>
                        </a:solidFill>
                        <a:latin typeface="+mn-ea"/>
                        <a:ea typeface="+mn-ea"/>
                      </a:endParaRPr>
                    </a:p>
                  </a:txBody>
                  <a:tcPr marL="36000" marR="36000" marT="36000" marB="36000" anchor="ctr" anchorCtr="1">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tc>
                  <a:txBody>
                    <a:bodyPr/>
                    <a:lstStyle/>
                    <a:p>
                      <a:pPr algn="ctr"/>
                      <a:r>
                        <a:rPr kumimoji="1" lang="ja-JP" altLang="en-US" sz="1000" dirty="0">
                          <a:solidFill>
                            <a:schemeClr val="tx1"/>
                          </a:solidFill>
                          <a:latin typeface="+mn-ea"/>
                          <a:ea typeface="+mn-ea"/>
                        </a:rPr>
                        <a:t>契約期間</a:t>
                      </a:r>
                    </a:p>
                  </a:txBody>
                  <a:tcPr marL="36000" marR="36000" marT="36000" marB="36000" anchor="ctr" anchorCtr="1">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extLst>
                  <a:ext uri="{0D108BD9-81ED-4DB2-BD59-A6C34878D82A}">
                    <a16:rowId xmlns:a16="http://schemas.microsoft.com/office/drawing/2014/main" val="10000"/>
                  </a:ext>
                </a:extLst>
              </a:tr>
              <a:tr h="436186">
                <a:tc>
                  <a:txBody>
                    <a:bodyPr/>
                    <a:lstStyle/>
                    <a:p>
                      <a:r>
                        <a:rPr lang="ja-JP" altLang="en-US" sz="1000" dirty="0">
                          <a:solidFill>
                            <a:schemeClr val="tx1"/>
                          </a:solidFill>
                          <a:latin typeface="+mn-ea"/>
                          <a:ea typeface="+mn-ea"/>
                        </a:rPr>
                        <a:t>長居陸上競技場</a:t>
                      </a:r>
                      <a:endParaRPr kumimoji="1" lang="ja-JP" altLang="en-US" sz="1000" dirty="0">
                        <a:solidFill>
                          <a:schemeClr val="tx1"/>
                        </a:solidFill>
                        <a:latin typeface="+mn-ea"/>
                        <a:ea typeface="+mn-ea"/>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lang="ja-JP" altLang="en-US" sz="1000" dirty="0">
                          <a:solidFill>
                            <a:schemeClr val="tx1"/>
                          </a:solidFill>
                          <a:latin typeface="+mn-ea"/>
                          <a:ea typeface="+mn-ea"/>
                        </a:rPr>
                        <a:t>ヤンマースタジアム長居</a:t>
                      </a:r>
                      <a:endParaRPr kumimoji="1" lang="ja-JP" altLang="en-US" sz="1000" dirty="0">
                        <a:solidFill>
                          <a:schemeClr val="tx1"/>
                        </a:solidFill>
                        <a:latin typeface="+mn-ea"/>
                        <a:ea typeface="+mn-ea"/>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rowSpan="2">
                  <a:txBody>
                    <a:bodyPr/>
                    <a:lstStyle/>
                    <a:p>
                      <a:r>
                        <a:rPr lang="ja-JP" altLang="en-US" sz="1000" dirty="0">
                          <a:solidFill>
                            <a:schemeClr val="tx1"/>
                          </a:solidFill>
                          <a:latin typeface="+mn-ea"/>
                          <a:ea typeface="+mn-ea"/>
                        </a:rPr>
                        <a:t>ヤンマー（株）</a:t>
                      </a:r>
                      <a:endParaRPr kumimoji="1" lang="ja-JP" altLang="en-US" sz="1000" dirty="0">
                        <a:solidFill>
                          <a:schemeClr val="tx1"/>
                        </a:solidFill>
                        <a:latin typeface="+mn-ea"/>
                        <a:ea typeface="+mn-ea"/>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rowSpan="2">
                  <a:txBody>
                    <a:bodyPr/>
                    <a:lstStyle/>
                    <a:p>
                      <a:r>
                        <a:rPr lang="ja-JP" altLang="en-US" sz="1000" dirty="0">
                          <a:solidFill>
                            <a:schemeClr val="tx1"/>
                          </a:solidFill>
                          <a:latin typeface="+mn-ea"/>
                          <a:ea typeface="+mn-ea"/>
                        </a:rPr>
                        <a:t>両施設で</a:t>
                      </a:r>
                      <a:endParaRPr lang="en-US" altLang="ja-JP" sz="1000" dirty="0">
                        <a:solidFill>
                          <a:schemeClr val="tx1"/>
                        </a:solidFill>
                        <a:latin typeface="+mn-ea"/>
                        <a:ea typeface="+mn-ea"/>
                      </a:endParaRPr>
                    </a:p>
                    <a:p>
                      <a:r>
                        <a:rPr lang="en-US" altLang="ja-JP" sz="1000" dirty="0">
                          <a:solidFill>
                            <a:schemeClr val="tx1"/>
                          </a:solidFill>
                          <a:latin typeface="+mn-ea"/>
                          <a:ea typeface="+mn-ea"/>
                        </a:rPr>
                        <a:t>1.1</a:t>
                      </a:r>
                      <a:r>
                        <a:rPr lang="ja-JP" altLang="en-US" sz="1000" dirty="0">
                          <a:solidFill>
                            <a:schemeClr val="tx1"/>
                          </a:solidFill>
                          <a:latin typeface="+mn-ea"/>
                          <a:ea typeface="+mn-ea"/>
                        </a:rPr>
                        <a:t>億円</a:t>
                      </a:r>
                      <a:endParaRPr lang="en-US" altLang="ja-JP" sz="1000" dirty="0">
                        <a:solidFill>
                          <a:schemeClr val="tx1"/>
                        </a:solidFill>
                        <a:latin typeface="+mn-ea"/>
                        <a:ea typeface="+mn-ea"/>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rowSpan="2">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altLang="ja-JP" sz="1000" dirty="0">
                          <a:solidFill>
                            <a:schemeClr val="tx1"/>
                          </a:solidFill>
                          <a:latin typeface="+mn-ea"/>
                          <a:ea typeface="+mn-ea"/>
                        </a:rPr>
                        <a:t>2014.3.1</a:t>
                      </a:r>
                    </a:p>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000" dirty="0">
                          <a:solidFill>
                            <a:schemeClr val="tx1"/>
                          </a:solidFill>
                          <a:latin typeface="+mn-ea"/>
                          <a:ea typeface="+mn-ea"/>
                        </a:rPr>
                        <a:t>　～</a:t>
                      </a:r>
                      <a:r>
                        <a:rPr lang="en-US" altLang="ja-JP" sz="1000" dirty="0">
                          <a:solidFill>
                            <a:schemeClr val="tx1"/>
                          </a:solidFill>
                          <a:latin typeface="+mn-ea"/>
                          <a:ea typeface="+mn-ea"/>
                        </a:rPr>
                        <a:t>2023.3.31</a:t>
                      </a:r>
                      <a:endParaRPr lang="ja-JP" altLang="en-US" sz="1000" dirty="0">
                        <a:solidFill>
                          <a:schemeClr val="tx1"/>
                        </a:solidFill>
                        <a:latin typeface="+mn-ea"/>
                        <a:ea typeface="+mn-ea"/>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1"/>
                  </a:ext>
                </a:extLst>
              </a:tr>
              <a:tr h="432048">
                <a:tc>
                  <a:txBody>
                    <a:bodyPr/>
                    <a:lstStyle/>
                    <a:p>
                      <a:r>
                        <a:rPr lang="ja-JP" altLang="en-US" sz="1000" dirty="0">
                          <a:solidFill>
                            <a:schemeClr val="tx1"/>
                          </a:solidFill>
                          <a:latin typeface="+mn-ea"/>
                          <a:ea typeface="+mn-ea"/>
                        </a:rPr>
                        <a:t>長居第</a:t>
                      </a:r>
                      <a:r>
                        <a:rPr lang="en-US" altLang="ja-JP" sz="1000" dirty="0">
                          <a:solidFill>
                            <a:schemeClr val="tx1"/>
                          </a:solidFill>
                          <a:latin typeface="+mn-ea"/>
                          <a:ea typeface="+mn-ea"/>
                        </a:rPr>
                        <a:t>2</a:t>
                      </a:r>
                      <a:r>
                        <a:rPr lang="ja-JP" altLang="en-US" sz="1000" dirty="0">
                          <a:solidFill>
                            <a:schemeClr val="tx1"/>
                          </a:solidFill>
                          <a:latin typeface="+mn-ea"/>
                          <a:ea typeface="+mn-ea"/>
                        </a:rPr>
                        <a:t>陸上競技場</a:t>
                      </a:r>
                      <a:endParaRPr kumimoji="1" lang="ja-JP" altLang="en-US" sz="1000" dirty="0">
                        <a:solidFill>
                          <a:schemeClr val="tx1"/>
                        </a:solidFill>
                        <a:latin typeface="+mn-ea"/>
                        <a:ea typeface="+mn-ea"/>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lang="ja-JP" altLang="en-US" sz="1000" dirty="0">
                          <a:solidFill>
                            <a:schemeClr val="tx1"/>
                          </a:solidFill>
                          <a:latin typeface="+mn-ea"/>
                          <a:ea typeface="+mn-ea"/>
                        </a:rPr>
                        <a:t>ヤンマーフィールド長居</a:t>
                      </a:r>
                      <a:endParaRPr kumimoji="1" lang="ja-JP" altLang="en-US" sz="1000" dirty="0">
                        <a:solidFill>
                          <a:schemeClr val="tx1"/>
                        </a:solidFill>
                        <a:latin typeface="+mn-ea"/>
                        <a:ea typeface="+mn-ea"/>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vMerge="1">
                  <a:txBody>
                    <a:bodyPr/>
                    <a:lstStyle/>
                    <a:p>
                      <a:endParaRPr kumimoji="1" lang="ja-JP" altLang="en-US" sz="1200" dirty="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vMerge="1">
                  <a:txBody>
                    <a:bodyPr/>
                    <a:lstStyle/>
                    <a:p>
                      <a:endParaRPr kumimoji="1" lang="ja-JP" altLang="en-US" sz="1200" dirty="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vMerge="1">
                  <a:txBody>
                    <a:bodyPr/>
                    <a:lstStyle/>
                    <a:p>
                      <a:endParaRPr kumimoji="1" lang="ja-JP" altLang="en-US" sz="1200" dirty="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2"/>
                  </a:ext>
                </a:extLst>
              </a:tr>
              <a:tr h="432048">
                <a:tc>
                  <a:txBody>
                    <a:bodyPr/>
                    <a:lstStyle/>
                    <a:p>
                      <a:r>
                        <a:rPr lang="ja-JP" altLang="en-US" sz="1000" dirty="0">
                          <a:solidFill>
                            <a:schemeClr val="tx1"/>
                          </a:solidFill>
                          <a:latin typeface="+mn-ea"/>
                          <a:ea typeface="+mn-ea"/>
                        </a:rPr>
                        <a:t>梅田新歩道橋</a:t>
                      </a:r>
                      <a:endParaRPr kumimoji="1" lang="ja-JP" altLang="en-US" sz="1000" dirty="0">
                        <a:solidFill>
                          <a:schemeClr val="tx1"/>
                        </a:solidFill>
                        <a:latin typeface="+mn-ea"/>
                        <a:ea typeface="+mn-ea"/>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kumimoji="1" lang="ja-JP" altLang="en-US" sz="1000" dirty="0">
                          <a:solidFill>
                            <a:schemeClr val="tx1"/>
                          </a:solidFill>
                          <a:latin typeface="+mn-ea"/>
                          <a:ea typeface="+mn-ea"/>
                        </a:rPr>
                        <a:t>阪急阪神連絡デッキ</a:t>
                      </a:r>
                      <a:endParaRPr kumimoji="1" lang="en-US" altLang="ja-JP" sz="1000" dirty="0">
                        <a:solidFill>
                          <a:schemeClr val="tx1"/>
                        </a:solidFill>
                        <a:latin typeface="+mn-ea"/>
                        <a:ea typeface="+mn-ea"/>
                      </a:endParaRPr>
                    </a:p>
                    <a:p>
                      <a:r>
                        <a:rPr kumimoji="1" lang="ja-JP" altLang="en-US" sz="1000" dirty="0">
                          <a:solidFill>
                            <a:schemeClr val="tx1"/>
                          </a:solidFill>
                          <a:latin typeface="+mn-ea"/>
                          <a:ea typeface="+mn-ea"/>
                        </a:rPr>
                        <a:t>梅田新歩道橋</a:t>
                      </a: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kumimoji="1" lang="ja-JP" altLang="en-US" sz="1000" dirty="0">
                          <a:solidFill>
                            <a:schemeClr val="tx1"/>
                          </a:solidFill>
                          <a:latin typeface="+mn-ea"/>
                          <a:ea typeface="+mn-ea"/>
                        </a:rPr>
                        <a:t>阪急電鉄（株）</a:t>
                      </a: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kumimoji="1" lang="en-US" altLang="ja-JP" sz="1000" dirty="0">
                          <a:solidFill>
                            <a:schemeClr val="tx1"/>
                          </a:solidFill>
                          <a:latin typeface="+mn-ea"/>
                          <a:ea typeface="+mn-ea"/>
                        </a:rPr>
                        <a:t>600</a:t>
                      </a:r>
                      <a:r>
                        <a:rPr kumimoji="1" lang="ja-JP" altLang="en-US" sz="1000" dirty="0">
                          <a:solidFill>
                            <a:schemeClr val="tx1"/>
                          </a:solidFill>
                          <a:latin typeface="+mn-ea"/>
                          <a:ea typeface="+mn-ea"/>
                        </a:rPr>
                        <a:t>万円</a:t>
                      </a:r>
                      <a:endParaRPr kumimoji="1" lang="en-US" altLang="ja-JP" sz="1000" dirty="0">
                        <a:solidFill>
                          <a:schemeClr val="tx1"/>
                        </a:solidFill>
                        <a:latin typeface="+mn-ea"/>
                        <a:ea typeface="+mn-ea"/>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kumimoji="1" lang="en-US" altLang="ja-JP" sz="1000" dirty="0">
                          <a:solidFill>
                            <a:schemeClr val="tx1"/>
                          </a:solidFill>
                          <a:latin typeface="+mn-ea"/>
                          <a:ea typeface="+mn-ea"/>
                        </a:rPr>
                        <a:t>2020.3.17</a:t>
                      </a:r>
                    </a:p>
                    <a:p>
                      <a:r>
                        <a:rPr kumimoji="1" lang="ja-JP" altLang="en-US" sz="1000" dirty="0">
                          <a:solidFill>
                            <a:schemeClr val="tx1"/>
                          </a:solidFill>
                          <a:latin typeface="+mn-ea"/>
                          <a:ea typeface="+mn-ea"/>
                        </a:rPr>
                        <a:t>　～</a:t>
                      </a:r>
                      <a:r>
                        <a:rPr kumimoji="1" lang="en-US" altLang="ja-JP" sz="1000" dirty="0">
                          <a:solidFill>
                            <a:schemeClr val="tx1"/>
                          </a:solidFill>
                          <a:latin typeface="+mn-ea"/>
                          <a:ea typeface="+mn-ea"/>
                        </a:rPr>
                        <a:t>2023.3.16</a:t>
                      </a: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027480739"/>
                  </a:ext>
                </a:extLst>
              </a:tr>
              <a:tr h="406904">
                <a:tc>
                  <a:txBody>
                    <a:bodyPr/>
                    <a:lstStyle/>
                    <a:p>
                      <a:r>
                        <a:rPr kumimoji="1" lang="ja-JP" altLang="en-US" sz="1000" dirty="0">
                          <a:solidFill>
                            <a:schemeClr val="tx1"/>
                          </a:solidFill>
                          <a:latin typeface="+mn-ea"/>
                          <a:ea typeface="+mn-ea"/>
                        </a:rPr>
                        <a:t>靱テニスセンター</a:t>
                      </a:r>
                      <a:endParaRPr kumimoji="1" lang="en-US" altLang="ja-JP" sz="1000" dirty="0">
                        <a:solidFill>
                          <a:schemeClr val="tx1"/>
                        </a:solidFill>
                        <a:latin typeface="+mn-ea"/>
                        <a:ea typeface="+mn-ea"/>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kumimoji="1" lang="en-US" altLang="ja-JP" sz="1000" dirty="0">
                          <a:solidFill>
                            <a:schemeClr val="tx1"/>
                          </a:solidFill>
                          <a:latin typeface="+mn-ea"/>
                          <a:ea typeface="+mn-ea"/>
                        </a:rPr>
                        <a:t>ITC</a:t>
                      </a:r>
                      <a:r>
                        <a:rPr kumimoji="1" lang="ja-JP" altLang="en-US" sz="1000" dirty="0">
                          <a:solidFill>
                            <a:schemeClr val="tx1"/>
                          </a:solidFill>
                          <a:latin typeface="+mn-ea"/>
                          <a:ea typeface="+mn-ea"/>
                        </a:rPr>
                        <a:t>靱テニスセンター</a:t>
                      </a:r>
                      <a:endParaRPr kumimoji="1" lang="en-US" altLang="ja-JP" sz="1000" dirty="0">
                        <a:solidFill>
                          <a:schemeClr val="tx1"/>
                        </a:solidFill>
                        <a:latin typeface="+mn-ea"/>
                        <a:ea typeface="+mn-ea"/>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rowSpan="2">
                  <a:txBody>
                    <a:bodyPr/>
                    <a:lstStyle/>
                    <a:p>
                      <a:r>
                        <a:rPr kumimoji="1" lang="ja-JP" altLang="en-US" sz="1000" dirty="0">
                          <a:solidFill>
                            <a:schemeClr val="tx1"/>
                          </a:solidFill>
                          <a:latin typeface="+mn-ea"/>
                          <a:ea typeface="+mn-ea"/>
                        </a:rPr>
                        <a:t>（株）ＩＴＣ</a:t>
                      </a: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rowSpan="2">
                  <a:txBody>
                    <a:bodyPr/>
                    <a:lstStyle/>
                    <a:p>
                      <a:r>
                        <a:rPr kumimoji="1" lang="ja-JP" altLang="en-US" sz="1000" dirty="0">
                          <a:solidFill>
                            <a:schemeClr val="tx1"/>
                          </a:solidFill>
                          <a:latin typeface="+mn-ea"/>
                          <a:ea typeface="+mn-ea"/>
                        </a:rPr>
                        <a:t>両施設で</a:t>
                      </a:r>
                      <a:endParaRPr kumimoji="1" lang="en-US" altLang="ja-JP" sz="1000" dirty="0">
                        <a:solidFill>
                          <a:schemeClr val="tx1"/>
                        </a:solidFill>
                        <a:latin typeface="+mn-ea"/>
                        <a:ea typeface="+mn-ea"/>
                      </a:endParaRPr>
                    </a:p>
                    <a:p>
                      <a:r>
                        <a:rPr kumimoji="1" lang="en-US" altLang="ja-JP" sz="1000" dirty="0">
                          <a:solidFill>
                            <a:schemeClr val="tx1"/>
                          </a:solidFill>
                          <a:latin typeface="+mn-ea"/>
                          <a:ea typeface="+mn-ea"/>
                        </a:rPr>
                        <a:t>550</a:t>
                      </a:r>
                      <a:r>
                        <a:rPr kumimoji="1" lang="ja-JP" altLang="en-US" sz="1000" dirty="0">
                          <a:solidFill>
                            <a:schemeClr val="tx1"/>
                          </a:solidFill>
                          <a:latin typeface="+mn-ea"/>
                          <a:ea typeface="+mn-ea"/>
                        </a:rPr>
                        <a:t>万円</a:t>
                      </a:r>
                      <a:endParaRPr kumimoji="1" lang="en-US" altLang="ja-JP" sz="1000" dirty="0">
                        <a:solidFill>
                          <a:schemeClr val="tx1"/>
                        </a:solidFill>
                        <a:latin typeface="+mn-ea"/>
                        <a:ea typeface="+mn-ea"/>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rowSpan="2">
                  <a:txBody>
                    <a:bodyPr/>
                    <a:lstStyle/>
                    <a:p>
                      <a:r>
                        <a:rPr kumimoji="1" lang="en-US" altLang="ja-JP" sz="1000" dirty="0">
                          <a:solidFill>
                            <a:schemeClr val="tx1"/>
                          </a:solidFill>
                          <a:latin typeface="+mn-ea"/>
                          <a:ea typeface="+mn-ea"/>
                        </a:rPr>
                        <a:t>2017.9.1</a:t>
                      </a:r>
                    </a:p>
                    <a:p>
                      <a:r>
                        <a:rPr kumimoji="1" lang="ja-JP" altLang="en-US" sz="1000" dirty="0">
                          <a:solidFill>
                            <a:schemeClr val="tx1"/>
                          </a:solidFill>
                          <a:latin typeface="+mn-ea"/>
                          <a:ea typeface="+mn-ea"/>
                        </a:rPr>
                        <a:t>　～</a:t>
                      </a:r>
                      <a:r>
                        <a:rPr kumimoji="1" lang="en-US" altLang="ja-JP" sz="1000" dirty="0">
                          <a:solidFill>
                            <a:schemeClr val="tx1"/>
                          </a:solidFill>
                          <a:latin typeface="+mn-ea"/>
                          <a:ea typeface="+mn-ea"/>
                        </a:rPr>
                        <a:t>2024.3.31</a:t>
                      </a:r>
                      <a:endParaRPr kumimoji="1" lang="ja-JP" altLang="en-US" sz="1000" dirty="0">
                        <a:solidFill>
                          <a:schemeClr val="tx1"/>
                        </a:solidFill>
                        <a:latin typeface="+mn-ea"/>
                        <a:ea typeface="+mn-ea"/>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8"/>
                  </a:ext>
                </a:extLst>
              </a:tr>
              <a:tr h="432048">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dirty="0">
                          <a:solidFill>
                            <a:schemeClr val="tx1"/>
                          </a:solidFill>
                          <a:latin typeface="+mn-ea"/>
                          <a:ea typeface="+mn-ea"/>
                        </a:rPr>
                        <a:t>靱庭球場</a:t>
                      </a: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00" dirty="0">
                          <a:solidFill>
                            <a:schemeClr val="tx1"/>
                          </a:solidFill>
                          <a:latin typeface="+mn-ea"/>
                          <a:ea typeface="+mn-ea"/>
                        </a:rPr>
                        <a:t>ITC</a:t>
                      </a:r>
                      <a:r>
                        <a:rPr kumimoji="1" lang="ja-JP" altLang="en-US" sz="1000" dirty="0">
                          <a:solidFill>
                            <a:schemeClr val="tx1"/>
                          </a:solidFill>
                          <a:latin typeface="+mn-ea"/>
                          <a:ea typeface="+mn-ea"/>
                        </a:rPr>
                        <a:t>靱庭球場</a:t>
                      </a: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vMerge="1">
                  <a:txBody>
                    <a:bodyPr/>
                    <a:lstStyle/>
                    <a:p>
                      <a:endParaRPr kumimoji="1" lang="ja-JP" altLang="en-US" sz="900" dirty="0">
                        <a:solidFill>
                          <a:schemeClr val="tx1"/>
                        </a:solidFill>
                        <a:latin typeface="+mn-ea"/>
                        <a:ea typeface="+mn-ea"/>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vMerge="1">
                  <a:txBody>
                    <a:bodyPr/>
                    <a:lstStyle/>
                    <a:p>
                      <a:endParaRPr kumimoji="1" lang="ja-JP" altLang="en-US" sz="900" dirty="0">
                        <a:solidFill>
                          <a:schemeClr val="tx1"/>
                        </a:solidFill>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vMerge="1">
                  <a:txBody>
                    <a:bodyPr/>
                    <a:lstStyle/>
                    <a:p>
                      <a:endParaRPr kumimoji="1" lang="ja-JP" altLang="en-US" sz="900" dirty="0">
                        <a:solidFill>
                          <a:schemeClr val="tx1"/>
                        </a:solidFill>
                        <a:latin typeface="+mn-ea"/>
                        <a:ea typeface="+mn-ea"/>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9"/>
                  </a:ext>
                </a:extLst>
              </a:tr>
              <a:tr h="432048">
                <a:tc>
                  <a:txBody>
                    <a:bodyPr/>
                    <a:lstStyle/>
                    <a:p>
                      <a:r>
                        <a:rPr kumimoji="1" lang="ja-JP" altLang="en-US" sz="1000" dirty="0">
                          <a:solidFill>
                            <a:schemeClr val="tx1"/>
                          </a:solidFill>
                          <a:latin typeface="+mn-ea"/>
                          <a:ea typeface="+mn-ea"/>
                        </a:rPr>
                        <a:t>中央体育館</a:t>
                      </a: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kumimoji="1" lang="ja-JP" altLang="en-US" sz="1000" dirty="0">
                          <a:solidFill>
                            <a:schemeClr val="tx1"/>
                          </a:solidFill>
                          <a:latin typeface="+mn-ea"/>
                          <a:ea typeface="+mn-ea"/>
                        </a:rPr>
                        <a:t>丸善インテックアリーナ</a:t>
                      </a: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rowSpan="2">
                  <a:txBody>
                    <a:bodyPr/>
                    <a:lstStyle/>
                    <a:p>
                      <a:r>
                        <a:rPr kumimoji="1" lang="ja-JP" altLang="en-US" sz="1000" dirty="0">
                          <a:solidFill>
                            <a:schemeClr val="tx1"/>
                          </a:solidFill>
                          <a:latin typeface="+mn-ea"/>
                          <a:ea typeface="+mn-ea"/>
                        </a:rPr>
                        <a:t>丸善インテック（株）</a:t>
                      </a: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rowSpan="2">
                  <a:txBody>
                    <a:bodyPr/>
                    <a:lstStyle/>
                    <a:p>
                      <a:r>
                        <a:rPr kumimoji="1" lang="ja-JP" altLang="en-US" sz="1000" dirty="0">
                          <a:solidFill>
                            <a:schemeClr val="tx1"/>
                          </a:solidFill>
                          <a:latin typeface="+mn-ea"/>
                          <a:ea typeface="+mn-ea"/>
                        </a:rPr>
                        <a:t>各</a:t>
                      </a:r>
                      <a:r>
                        <a:rPr kumimoji="1" lang="en-US" altLang="ja-JP" sz="1000" dirty="0">
                          <a:solidFill>
                            <a:schemeClr val="tx1"/>
                          </a:solidFill>
                          <a:latin typeface="+mn-ea"/>
                          <a:ea typeface="+mn-ea"/>
                        </a:rPr>
                        <a:t>550</a:t>
                      </a:r>
                      <a:r>
                        <a:rPr kumimoji="1" lang="ja-JP" altLang="en-US" sz="1000" dirty="0">
                          <a:solidFill>
                            <a:schemeClr val="tx1"/>
                          </a:solidFill>
                          <a:latin typeface="+mn-ea"/>
                          <a:ea typeface="+mn-ea"/>
                        </a:rPr>
                        <a:t>万円</a:t>
                      </a:r>
                      <a:endParaRPr kumimoji="1" lang="en-US" altLang="ja-JP" sz="1000" dirty="0">
                        <a:solidFill>
                          <a:schemeClr val="tx1"/>
                        </a:solidFill>
                        <a:latin typeface="+mn-ea"/>
                        <a:ea typeface="+mn-ea"/>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rowSpan="2">
                  <a:txBody>
                    <a:bodyPr/>
                    <a:lstStyle/>
                    <a:p>
                      <a:r>
                        <a:rPr kumimoji="1" lang="en-US" altLang="ja-JP" sz="1000" dirty="0">
                          <a:solidFill>
                            <a:schemeClr val="tx1"/>
                          </a:solidFill>
                          <a:latin typeface="+mn-ea"/>
                          <a:ea typeface="+mn-ea"/>
                        </a:rPr>
                        <a:t>2018.3.1</a:t>
                      </a:r>
                    </a:p>
                    <a:p>
                      <a:r>
                        <a:rPr kumimoji="1" lang="ja-JP" altLang="en-US" sz="1000" dirty="0">
                          <a:solidFill>
                            <a:schemeClr val="tx1"/>
                          </a:solidFill>
                          <a:latin typeface="+mn-ea"/>
                          <a:ea typeface="+mn-ea"/>
                        </a:rPr>
                        <a:t>　～</a:t>
                      </a:r>
                      <a:r>
                        <a:rPr kumimoji="1" lang="en-US" altLang="ja-JP" sz="1000" dirty="0">
                          <a:solidFill>
                            <a:schemeClr val="tx1"/>
                          </a:solidFill>
                          <a:latin typeface="+mn-ea"/>
                          <a:ea typeface="+mn-ea"/>
                        </a:rPr>
                        <a:t>2023.2.28</a:t>
                      </a:r>
                      <a:endParaRPr kumimoji="1" lang="ja-JP" altLang="en-US" sz="1000" dirty="0">
                        <a:solidFill>
                          <a:schemeClr val="tx1"/>
                        </a:solidFill>
                        <a:latin typeface="+mn-ea"/>
                        <a:ea typeface="+mn-ea"/>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10"/>
                  </a:ext>
                </a:extLst>
              </a:tr>
              <a:tr h="432048">
                <a:tc>
                  <a:txBody>
                    <a:bodyPr/>
                    <a:lstStyle/>
                    <a:p>
                      <a:r>
                        <a:rPr kumimoji="1" lang="ja-JP" altLang="en-US" sz="1000" dirty="0">
                          <a:solidFill>
                            <a:schemeClr val="tx1"/>
                          </a:solidFill>
                          <a:latin typeface="+mn-ea"/>
                          <a:ea typeface="+mn-ea"/>
                        </a:rPr>
                        <a:t>大阪プール</a:t>
                      </a: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kumimoji="1" lang="ja-JP" altLang="en-US" sz="1000" dirty="0">
                          <a:solidFill>
                            <a:schemeClr val="tx1"/>
                          </a:solidFill>
                          <a:latin typeface="+mn-ea"/>
                          <a:ea typeface="+mn-ea"/>
                        </a:rPr>
                        <a:t>丸善インテック大阪プール</a:t>
                      </a: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vMerge="1">
                  <a:txBody>
                    <a:bodyPr/>
                    <a:lstStyle/>
                    <a:p>
                      <a:endParaRPr kumimoji="1" lang="ja-JP" altLang="en-US" sz="900" dirty="0">
                        <a:solidFill>
                          <a:schemeClr val="tx1"/>
                        </a:solidFill>
                        <a:latin typeface="+mn-ea"/>
                        <a:ea typeface="+mn-ea"/>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vMerge="1">
                  <a:txBody>
                    <a:bodyPr/>
                    <a:lstStyle/>
                    <a:p>
                      <a:endParaRPr kumimoji="1" lang="ja-JP" altLang="en-US" sz="900" dirty="0">
                        <a:solidFill>
                          <a:schemeClr val="tx1"/>
                        </a:solidFill>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vMerge="1">
                  <a:txBody>
                    <a:bodyPr/>
                    <a:lstStyle/>
                    <a:p>
                      <a:endParaRPr kumimoji="1" lang="ja-JP" altLang="en-US" sz="900" dirty="0">
                        <a:solidFill>
                          <a:schemeClr val="tx1"/>
                        </a:solidFill>
                        <a:latin typeface="+mn-ea"/>
                        <a:ea typeface="+mn-ea"/>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11"/>
                  </a:ext>
                </a:extLst>
              </a:tr>
              <a:tr h="360040">
                <a:tc>
                  <a:txBody>
                    <a:bodyPr/>
                    <a:lstStyle/>
                    <a:p>
                      <a:r>
                        <a:rPr kumimoji="1" lang="ja-JP" altLang="en-US" sz="1000" dirty="0">
                          <a:solidFill>
                            <a:schemeClr val="tx1"/>
                          </a:solidFill>
                          <a:latin typeface="+mn-ea"/>
                          <a:ea typeface="+mn-ea"/>
                        </a:rPr>
                        <a:t>中央図書館</a:t>
                      </a:r>
                      <a:endParaRPr kumimoji="1" lang="en-US" altLang="ja-JP" sz="1000" dirty="0">
                        <a:solidFill>
                          <a:schemeClr val="tx1"/>
                        </a:solidFill>
                        <a:latin typeface="+mn-ea"/>
                        <a:ea typeface="+mn-ea"/>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kumimoji="1" lang="zh-TW" altLang="en-US" sz="1000" dirty="0">
                          <a:solidFill>
                            <a:schemeClr val="tx1"/>
                          </a:solidFill>
                          <a:latin typeface="ＭＳ Ｐゴシック" panose="020B0600070205080204" pitchFamily="50" charset="-128"/>
                          <a:ea typeface="ＭＳ Ｐゴシック" panose="020B0600070205080204" pitchFamily="50" charset="-128"/>
                        </a:rPr>
                        <a:t>辰巳商会中央図書館</a:t>
                      </a:r>
                      <a:endParaRPr kumimoji="1" lang="ja-JP" altLang="en-US" sz="1000" dirty="0">
                        <a:solidFill>
                          <a:schemeClr val="tx1"/>
                        </a:solidFill>
                        <a:latin typeface="ＭＳ Ｐゴシック" panose="020B0600070205080204" pitchFamily="50" charset="-128"/>
                        <a:ea typeface="ＭＳ Ｐゴシック" panose="020B0600070205080204" pitchFamily="50" charset="-128"/>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kumimoji="1" lang="ja-JP" altLang="en-US" sz="1000" dirty="0">
                          <a:solidFill>
                            <a:schemeClr val="tx1"/>
                          </a:solidFill>
                          <a:latin typeface="ＭＳ Ｐゴシック" panose="020B0600070205080204" pitchFamily="50" charset="-128"/>
                          <a:ea typeface="ＭＳ Ｐゴシック" panose="020B0600070205080204" pitchFamily="50" charset="-128"/>
                        </a:rPr>
                        <a:t>（</a:t>
                      </a:r>
                      <a:r>
                        <a:rPr kumimoji="1" lang="zh-CN" altLang="en-US" sz="1000" dirty="0">
                          <a:solidFill>
                            <a:schemeClr val="tx1"/>
                          </a:solidFill>
                          <a:latin typeface="ＭＳ Ｐゴシック" panose="020B0600070205080204" pitchFamily="50" charset="-128"/>
                          <a:ea typeface="ＭＳ Ｐゴシック" panose="020B0600070205080204" pitchFamily="50" charset="-128"/>
                        </a:rPr>
                        <a:t>株</a:t>
                      </a:r>
                      <a:r>
                        <a:rPr kumimoji="1" lang="ja-JP" altLang="en-US" sz="1000" dirty="0">
                          <a:solidFill>
                            <a:schemeClr val="tx1"/>
                          </a:solidFill>
                          <a:latin typeface="ＭＳ Ｐゴシック" panose="020B0600070205080204" pitchFamily="50" charset="-128"/>
                          <a:ea typeface="ＭＳ Ｐゴシック" panose="020B0600070205080204" pitchFamily="50" charset="-128"/>
                        </a:rPr>
                        <a:t>）</a:t>
                      </a:r>
                      <a:r>
                        <a:rPr kumimoji="1" lang="zh-CN" altLang="en-US" sz="1000" dirty="0">
                          <a:solidFill>
                            <a:schemeClr val="tx1"/>
                          </a:solidFill>
                          <a:latin typeface="ＭＳ Ｐゴシック" panose="020B0600070205080204" pitchFamily="50" charset="-128"/>
                          <a:ea typeface="ＭＳ Ｐゴシック" panose="020B0600070205080204" pitchFamily="50" charset="-128"/>
                        </a:rPr>
                        <a:t>辰巳商会</a:t>
                      </a:r>
                      <a:endParaRPr kumimoji="1" lang="ja-JP" altLang="en-US" sz="1000" dirty="0">
                        <a:solidFill>
                          <a:schemeClr val="tx1"/>
                        </a:solidFill>
                        <a:latin typeface="ＭＳ Ｐゴシック" panose="020B0600070205080204" pitchFamily="50" charset="-128"/>
                        <a:ea typeface="ＭＳ Ｐゴシック" panose="020B0600070205080204" pitchFamily="50" charset="-128"/>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kumimoji="1" lang="en-US" altLang="ja-JP" sz="1000" dirty="0">
                          <a:solidFill>
                            <a:schemeClr val="tx1"/>
                          </a:solidFill>
                          <a:latin typeface="+mn-ea"/>
                          <a:ea typeface="+mn-ea"/>
                        </a:rPr>
                        <a:t>220</a:t>
                      </a:r>
                      <a:r>
                        <a:rPr kumimoji="1" lang="ja-JP" altLang="en-US" sz="1000" dirty="0">
                          <a:solidFill>
                            <a:schemeClr val="tx1"/>
                          </a:solidFill>
                          <a:latin typeface="+mn-ea"/>
                          <a:ea typeface="+mn-ea"/>
                        </a:rPr>
                        <a:t>万円</a:t>
                      </a:r>
                      <a:endParaRPr kumimoji="1" lang="en-US" altLang="ja-JP" sz="1000" dirty="0">
                        <a:solidFill>
                          <a:schemeClr val="tx1"/>
                        </a:solidFill>
                        <a:latin typeface="+mn-ea"/>
                        <a:ea typeface="+mn-ea"/>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kumimoji="1" lang="en-US" altLang="ja-JP" sz="1000" dirty="0">
                          <a:solidFill>
                            <a:schemeClr val="tx1"/>
                          </a:solidFill>
                          <a:latin typeface="+mn-ea"/>
                          <a:ea typeface="+mn-ea"/>
                        </a:rPr>
                        <a:t>2019.10.1</a:t>
                      </a:r>
                      <a:br>
                        <a:rPr kumimoji="1" lang="en-US" altLang="ja-JP" sz="1000" dirty="0">
                          <a:solidFill>
                            <a:schemeClr val="tx1"/>
                          </a:solidFill>
                          <a:latin typeface="+mn-ea"/>
                          <a:ea typeface="+mn-ea"/>
                        </a:rPr>
                      </a:br>
                      <a:r>
                        <a:rPr kumimoji="1" lang="ja-JP" altLang="en-US" sz="1000" dirty="0">
                          <a:solidFill>
                            <a:schemeClr val="tx1"/>
                          </a:solidFill>
                          <a:latin typeface="+mn-ea"/>
                          <a:ea typeface="+mn-ea"/>
                        </a:rPr>
                        <a:t>　～</a:t>
                      </a:r>
                      <a:r>
                        <a:rPr kumimoji="1" lang="en-US" altLang="ja-JP" sz="1000" dirty="0">
                          <a:solidFill>
                            <a:schemeClr val="tx1"/>
                          </a:solidFill>
                          <a:latin typeface="+mn-ea"/>
                          <a:ea typeface="+mn-ea"/>
                        </a:rPr>
                        <a:t>2026.9.30</a:t>
                      </a:r>
                      <a:endParaRPr kumimoji="1" lang="ja-JP" altLang="en-US" sz="1000" dirty="0">
                        <a:solidFill>
                          <a:schemeClr val="tx1"/>
                        </a:solidFill>
                        <a:latin typeface="+mn-ea"/>
                        <a:ea typeface="+mn-ea"/>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68302043"/>
                  </a:ext>
                </a:extLst>
              </a:tr>
              <a:tr h="442027">
                <a:tc>
                  <a:txBody>
                    <a:bodyPr/>
                    <a:lstStyle/>
                    <a:p>
                      <a:pPr algn="l"/>
                      <a:r>
                        <a:rPr kumimoji="1" lang="ja-JP" altLang="en-US" sz="1000" kern="1200" dirty="0">
                          <a:solidFill>
                            <a:schemeClr val="tx1"/>
                          </a:solidFill>
                          <a:latin typeface="+mj-ea"/>
                          <a:ea typeface="+mn-ea"/>
                          <a:cs typeface="+mn-cs"/>
                        </a:rPr>
                        <a:t>阿倍野歩道橋</a:t>
                      </a: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kumimoji="1" lang="ja-JP" altLang="en-US" sz="1000" kern="1200" dirty="0">
                          <a:solidFill>
                            <a:schemeClr val="tx1"/>
                          </a:solidFill>
                          <a:latin typeface="+mj-ea"/>
                          <a:ea typeface="+mn-ea"/>
                          <a:cs typeface="+mn-cs"/>
                        </a:rPr>
                        <a:t>友安製作所</a:t>
                      </a:r>
                      <a:r>
                        <a:rPr kumimoji="1" lang="en-US" altLang="ja-JP" sz="1000" kern="1200" dirty="0">
                          <a:solidFill>
                            <a:schemeClr val="tx1"/>
                          </a:solidFill>
                          <a:latin typeface="+mj-ea"/>
                          <a:ea typeface="+mn-ea"/>
                          <a:cs typeface="+mn-cs"/>
                        </a:rPr>
                        <a:t>Café</a:t>
                      </a:r>
                    </a:p>
                    <a:p>
                      <a:r>
                        <a:rPr kumimoji="1" lang="ja-JP" altLang="en-US" sz="1000" kern="1200" dirty="0">
                          <a:solidFill>
                            <a:schemeClr val="tx1"/>
                          </a:solidFill>
                          <a:latin typeface="+mj-ea"/>
                          <a:ea typeface="+mn-ea"/>
                          <a:cs typeface="+mn-cs"/>
                        </a:rPr>
                        <a:t>阿倍野歩道橋</a:t>
                      </a: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kern="1200" dirty="0">
                          <a:solidFill>
                            <a:schemeClr val="tx1"/>
                          </a:solidFill>
                          <a:latin typeface="+mj-ea"/>
                          <a:ea typeface="+mn-ea"/>
                          <a:cs typeface="+mn-cs"/>
                        </a:rPr>
                        <a:t>（株）友安製作所</a:t>
                      </a: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kumimoji="1" lang="en-US" altLang="ja-JP" sz="1000" dirty="0">
                          <a:solidFill>
                            <a:schemeClr val="tx1"/>
                          </a:solidFill>
                          <a:latin typeface="+mn-ea"/>
                          <a:ea typeface="+mn-ea"/>
                        </a:rPr>
                        <a:t>135</a:t>
                      </a:r>
                      <a:r>
                        <a:rPr kumimoji="1" lang="ja-JP" altLang="en-US" sz="1000" dirty="0">
                          <a:solidFill>
                            <a:schemeClr val="tx1"/>
                          </a:solidFill>
                          <a:latin typeface="+mn-ea"/>
                          <a:ea typeface="+mn-ea"/>
                        </a:rPr>
                        <a:t>万円</a:t>
                      </a:r>
                      <a:endParaRPr kumimoji="1" lang="en-US" altLang="ja-JP" sz="1000" dirty="0">
                        <a:solidFill>
                          <a:schemeClr val="tx1"/>
                        </a:solidFill>
                        <a:latin typeface="+mn-ea"/>
                        <a:ea typeface="+mn-ea"/>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kumimoji="1" lang="en-US" altLang="ja-JP" sz="1000" kern="1200" dirty="0">
                          <a:solidFill>
                            <a:schemeClr val="tx1"/>
                          </a:solidFill>
                          <a:latin typeface="+mj-ea"/>
                          <a:ea typeface="+mn-ea"/>
                          <a:cs typeface="+mn-cs"/>
                        </a:rPr>
                        <a:t>2019.11.19</a:t>
                      </a:r>
                    </a:p>
                    <a:p>
                      <a:r>
                        <a:rPr kumimoji="1" lang="ja-JP" altLang="en-US" sz="1000" kern="1200" baseline="0" dirty="0">
                          <a:solidFill>
                            <a:schemeClr val="tx1"/>
                          </a:solidFill>
                          <a:latin typeface="+mj-ea"/>
                          <a:ea typeface="+mn-ea"/>
                          <a:cs typeface="+mn-cs"/>
                        </a:rPr>
                        <a:t>  </a:t>
                      </a:r>
                      <a:r>
                        <a:rPr kumimoji="1" lang="ja-JP" altLang="en-US" sz="1000" kern="1200" dirty="0">
                          <a:solidFill>
                            <a:schemeClr val="tx1"/>
                          </a:solidFill>
                          <a:latin typeface="+mj-ea"/>
                          <a:ea typeface="+mn-ea"/>
                          <a:cs typeface="+mn-cs"/>
                        </a:rPr>
                        <a:t>～</a:t>
                      </a:r>
                      <a:r>
                        <a:rPr kumimoji="1" lang="en-US" altLang="ja-JP" sz="1000" kern="1200" dirty="0">
                          <a:solidFill>
                            <a:schemeClr val="tx1"/>
                          </a:solidFill>
                          <a:latin typeface="+mj-ea"/>
                          <a:ea typeface="+mn-ea"/>
                          <a:cs typeface="+mn-cs"/>
                        </a:rPr>
                        <a:t>2022.11.18</a:t>
                      </a:r>
                      <a:endParaRPr kumimoji="1" lang="ja-JP" altLang="en-US" sz="1000" kern="1200" dirty="0">
                        <a:solidFill>
                          <a:schemeClr val="tx1"/>
                        </a:solidFill>
                        <a:latin typeface="+mj-ea"/>
                        <a:ea typeface="+mn-ea"/>
                        <a:cs typeface="+mn-cs"/>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674794291"/>
                  </a:ext>
                </a:extLst>
              </a:tr>
              <a:tr h="442027">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ja-JP" altLang="en-US" sz="1000" dirty="0">
                          <a:solidFill>
                            <a:schemeClr val="tx1"/>
                          </a:solidFill>
                          <a:latin typeface="+mn-ea"/>
                          <a:ea typeface="+mn-ea"/>
                        </a:rPr>
                        <a:t>南港</a:t>
                      </a:r>
                      <a:r>
                        <a:rPr lang="en-US" altLang="ja-JP" sz="1000" dirty="0">
                          <a:solidFill>
                            <a:schemeClr val="tx1"/>
                          </a:solidFill>
                          <a:latin typeface="+mn-ea"/>
                          <a:ea typeface="+mn-ea"/>
                        </a:rPr>
                        <a:t>R</a:t>
                      </a:r>
                      <a:r>
                        <a:rPr lang="ja-JP" altLang="en-US" sz="1000" dirty="0">
                          <a:solidFill>
                            <a:schemeClr val="tx1"/>
                          </a:solidFill>
                          <a:latin typeface="+mn-ea"/>
                          <a:ea typeface="+mn-ea"/>
                        </a:rPr>
                        <a:t>地区荷さばき地</a:t>
                      </a:r>
                      <a:endParaRPr kumimoji="1" lang="ja-JP" altLang="en-US" sz="1000" dirty="0">
                        <a:solidFill>
                          <a:schemeClr val="tx1"/>
                        </a:solidFill>
                        <a:latin typeface="+mn-ea"/>
                        <a:ea typeface="+mn-ea"/>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dirty="0" err="1">
                          <a:solidFill>
                            <a:schemeClr val="tx1"/>
                          </a:solidFill>
                          <a:latin typeface="+mn-ea"/>
                          <a:ea typeface="+mn-ea"/>
                        </a:rPr>
                        <a:t>さんふらわあ</a:t>
                      </a:r>
                      <a:r>
                        <a:rPr kumimoji="1" lang="ja-JP" altLang="en-US" sz="1000" dirty="0">
                          <a:solidFill>
                            <a:schemeClr val="tx1"/>
                          </a:solidFill>
                          <a:latin typeface="+mn-ea"/>
                          <a:ea typeface="+mn-ea"/>
                        </a:rPr>
                        <a:t>ターミナル</a:t>
                      </a: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kumimoji="1" lang="ja-JP" altLang="en-US" sz="1000" dirty="0">
                          <a:solidFill>
                            <a:schemeClr val="tx1"/>
                          </a:solidFill>
                          <a:latin typeface="+mn-ea"/>
                          <a:ea typeface="+mn-ea"/>
                        </a:rPr>
                        <a:t>（株）フェリー</a:t>
                      </a:r>
                      <a:endParaRPr kumimoji="1" lang="en-US" altLang="ja-JP" sz="1000" dirty="0">
                        <a:solidFill>
                          <a:schemeClr val="tx1"/>
                        </a:solidFill>
                        <a:latin typeface="+mn-ea"/>
                        <a:ea typeface="+mn-ea"/>
                      </a:endParaRPr>
                    </a:p>
                    <a:p>
                      <a:r>
                        <a:rPr kumimoji="1" lang="ja-JP" altLang="en-US" sz="1000" dirty="0" err="1">
                          <a:solidFill>
                            <a:schemeClr val="tx1"/>
                          </a:solidFill>
                          <a:latin typeface="+mn-ea"/>
                          <a:ea typeface="+mn-ea"/>
                        </a:rPr>
                        <a:t>さんふらわあ</a:t>
                      </a:r>
                      <a:endParaRPr kumimoji="1" lang="ja-JP" altLang="en-US" sz="1000" dirty="0">
                        <a:solidFill>
                          <a:schemeClr val="tx1"/>
                        </a:solidFill>
                        <a:latin typeface="+mn-ea"/>
                        <a:ea typeface="+mn-ea"/>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kumimoji="1" lang="en-US" altLang="ja-JP" sz="1000" dirty="0">
                          <a:solidFill>
                            <a:schemeClr val="tx1"/>
                          </a:solidFill>
                          <a:latin typeface="+mn-ea"/>
                          <a:ea typeface="+mn-ea"/>
                        </a:rPr>
                        <a:t>100</a:t>
                      </a:r>
                      <a:r>
                        <a:rPr kumimoji="1" lang="ja-JP" altLang="en-US" sz="1000" dirty="0">
                          <a:solidFill>
                            <a:schemeClr val="tx1"/>
                          </a:solidFill>
                          <a:latin typeface="+mn-ea"/>
                          <a:ea typeface="+mn-ea"/>
                        </a:rPr>
                        <a:t>万円</a:t>
                      </a:r>
                      <a:endParaRPr kumimoji="1" lang="en-US" altLang="ja-JP" sz="1000" dirty="0">
                        <a:solidFill>
                          <a:schemeClr val="tx1"/>
                        </a:solidFill>
                        <a:latin typeface="+mn-ea"/>
                        <a:ea typeface="+mn-ea"/>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kumimoji="1" lang="en-US" altLang="ja-JP" sz="1000" dirty="0">
                          <a:solidFill>
                            <a:schemeClr val="tx1"/>
                          </a:solidFill>
                          <a:latin typeface="+mn-ea"/>
                          <a:ea typeface="+mn-ea"/>
                        </a:rPr>
                        <a:t>2017.10.1</a:t>
                      </a:r>
                    </a:p>
                    <a:p>
                      <a:r>
                        <a:rPr kumimoji="1" lang="ja-JP" altLang="en-US" sz="1000" dirty="0">
                          <a:solidFill>
                            <a:schemeClr val="tx1"/>
                          </a:solidFill>
                          <a:latin typeface="+mn-ea"/>
                          <a:ea typeface="+mn-ea"/>
                        </a:rPr>
                        <a:t>　～</a:t>
                      </a:r>
                      <a:r>
                        <a:rPr kumimoji="1" lang="en-US" altLang="ja-JP" sz="1000" dirty="0">
                          <a:solidFill>
                            <a:schemeClr val="tx1"/>
                          </a:solidFill>
                          <a:latin typeface="+mn-ea"/>
                          <a:ea typeface="+mn-ea"/>
                        </a:rPr>
                        <a:t>2027.9.30</a:t>
                      </a:r>
                      <a:endParaRPr kumimoji="1" lang="ja-JP" altLang="en-US" sz="1000" dirty="0">
                        <a:solidFill>
                          <a:schemeClr val="tx1"/>
                        </a:solidFill>
                        <a:latin typeface="+mn-ea"/>
                        <a:ea typeface="+mn-ea"/>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278901077"/>
                  </a:ext>
                </a:extLst>
              </a:tr>
            </a:tbl>
          </a:graphicData>
        </a:graphic>
      </p:graphicFrame>
      <p:sp>
        <p:nvSpPr>
          <p:cNvPr id="39" name="角丸四角形 38"/>
          <p:cNvSpPr/>
          <p:nvPr/>
        </p:nvSpPr>
        <p:spPr>
          <a:xfrm>
            <a:off x="5076056" y="1703093"/>
            <a:ext cx="967363" cy="240383"/>
          </a:xfrm>
          <a:prstGeom prst="roundRect">
            <a:avLst>
              <a:gd name="adj" fmla="val 7175"/>
            </a:avLst>
          </a:prstGeom>
          <a:solidFill>
            <a:srgbClr val="66FFFF">
              <a:alpha val="50000"/>
            </a:srgbClr>
          </a:solidFill>
          <a:ln>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6" name="テキスト ボックス 8"/>
          <p:cNvSpPr txBox="1">
            <a:spLocks noChangeArrowheads="1"/>
          </p:cNvSpPr>
          <p:nvPr/>
        </p:nvSpPr>
        <p:spPr bwMode="auto">
          <a:xfrm>
            <a:off x="719138" y="977790"/>
            <a:ext cx="8424862" cy="338554"/>
          </a:xfrm>
          <a:prstGeom prst="rect">
            <a:avLst/>
          </a:prstGeom>
          <a:noFill/>
          <a:ln w="9525">
            <a:noFill/>
            <a:miter lim="800000"/>
            <a:headEnd/>
            <a:tailEnd/>
          </a:ln>
        </p:spPr>
        <p:txBody>
          <a:bodyP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ネーミングライツ等の広告事業を展開し、税以外の収入を確保してきている。</a:t>
            </a:r>
            <a:endParaRPr kumimoji="1" lang="ja-JP"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21" name="テキスト ボックス 20"/>
          <p:cNvSpPr txBox="1"/>
          <p:nvPr/>
        </p:nvSpPr>
        <p:spPr>
          <a:xfrm>
            <a:off x="3347864" y="1351618"/>
            <a:ext cx="2051720"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（主な契約事例）</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27" name="正方形/長方形 26"/>
          <p:cNvSpPr/>
          <p:nvPr/>
        </p:nvSpPr>
        <p:spPr>
          <a:xfrm>
            <a:off x="395362" y="692696"/>
            <a:ext cx="3384550" cy="432048"/>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anchor="t" anchorCtr="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効果額</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p>
        </p:txBody>
      </p:sp>
      <p:sp>
        <p:nvSpPr>
          <p:cNvPr id="28" name="正方形/長方形 27"/>
          <p:cNvSpPr/>
          <p:nvPr/>
        </p:nvSpPr>
        <p:spPr>
          <a:xfrm>
            <a:off x="188293" y="6039685"/>
            <a:ext cx="1584176" cy="230832"/>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歳出削減額を含む</a:t>
            </a:r>
          </a:p>
        </p:txBody>
      </p:sp>
      <p:sp>
        <p:nvSpPr>
          <p:cNvPr id="31" name="正方形/長方形 30"/>
          <p:cNvSpPr/>
          <p:nvPr/>
        </p:nvSpPr>
        <p:spPr>
          <a:xfrm>
            <a:off x="251520" y="260648"/>
            <a:ext cx="4392488" cy="369332"/>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②　広告事業収入の確保　</a:t>
            </a:r>
          </a:p>
        </p:txBody>
      </p:sp>
      <p:cxnSp>
        <p:nvCxnSpPr>
          <p:cNvPr id="32" name="直線コネクタ 31"/>
          <p:cNvCxnSpPr/>
          <p:nvPr/>
        </p:nvCxnSpPr>
        <p:spPr>
          <a:xfrm>
            <a:off x="179512" y="692696"/>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8" name="テキスト ボックス 36"/>
          <p:cNvSpPr txBox="1"/>
          <p:nvPr/>
        </p:nvSpPr>
        <p:spPr>
          <a:xfrm>
            <a:off x="153023" y="47535"/>
            <a:ext cx="3440868"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lvl="0">
              <a:defRPr/>
            </a:pPr>
            <a:r>
              <a:rPr lang="en-US" altLang="zh-TW"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Ⅲ</a:t>
            </a:r>
            <a:r>
              <a:rPr lang="zh-TW" altLang="en-US"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　行財政改革</a:t>
            </a:r>
            <a:r>
              <a:rPr lang="en-US" altLang="zh-TW"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a:t>
            </a:r>
            <a:r>
              <a:rPr lang="zh-TW" altLang="en-US"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財政</a:t>
            </a:r>
            <a:r>
              <a:rPr lang="en-US" altLang="zh-TW"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a:t>
            </a:r>
            <a:r>
              <a:rPr lang="ja-JP" altLang="en-US"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・財務マネジメント</a:t>
            </a:r>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189</a:t>
            </a:fld>
            <a:endParaRPr lang="ja-JP" altLang="en-US"/>
          </a:p>
        </p:txBody>
      </p:sp>
    </p:spTree>
    <p:extLst>
      <p:ext uri="{BB962C8B-B14F-4D97-AF65-F5344CB8AC3E}">
        <p14:creationId xmlns:p14="http://schemas.microsoft.com/office/powerpoint/2010/main" val="1299686917"/>
      </p:ext>
    </p:extLst>
  </p:cSld>
  <p:clrMapOvr>
    <a:masterClrMapping/>
  </p:clrMapOvr>
</p:sld>
</file>

<file path=ppt/slides/slide1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 name="正方形/長方形 28"/>
          <p:cNvSpPr/>
          <p:nvPr/>
        </p:nvSpPr>
        <p:spPr>
          <a:xfrm>
            <a:off x="5542806" y="4841224"/>
            <a:ext cx="3500566" cy="1703209"/>
          </a:xfrm>
          <a:prstGeom prst="rect">
            <a:avLst/>
          </a:prstGeom>
          <a:solidFill>
            <a:srgbClr val="66FFFF">
              <a:alpha val="50000"/>
            </a:srgbClr>
          </a:solidFill>
          <a:ln>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dirty="0">
              <a:ln>
                <a:noFill/>
              </a:ln>
              <a:solidFill>
                <a:srgbClr val="FF0000"/>
              </a:solidFill>
              <a:effectLst/>
              <a:uLnTx/>
              <a:uFillTx/>
              <a:latin typeface="Calibri"/>
              <a:ea typeface="ＭＳ Ｐゴシック" panose="020B0600070205080204" pitchFamily="50" charset="-128"/>
              <a:cs typeface="+mn-cs"/>
            </a:endParaRPr>
          </a:p>
        </p:txBody>
      </p:sp>
      <p:sp>
        <p:nvSpPr>
          <p:cNvPr id="28" name="正方形/長方形 27"/>
          <p:cNvSpPr/>
          <p:nvPr/>
        </p:nvSpPr>
        <p:spPr>
          <a:xfrm>
            <a:off x="5872762" y="3345933"/>
            <a:ext cx="2539330" cy="422097"/>
          </a:xfrm>
          <a:prstGeom prst="rect">
            <a:avLst/>
          </a:prstGeom>
          <a:solidFill>
            <a:srgbClr val="66FFFF">
              <a:alpha val="50000"/>
            </a:srgbClr>
          </a:solidFill>
          <a:ln>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dirty="0">
              <a:ln>
                <a:noFill/>
              </a:ln>
              <a:solidFill>
                <a:srgbClr val="FF0000"/>
              </a:solidFill>
              <a:effectLst/>
              <a:uLnTx/>
              <a:uFillTx/>
              <a:latin typeface="Calibri"/>
              <a:ea typeface="ＭＳ Ｐゴシック" panose="020B0600070205080204" pitchFamily="50" charset="-128"/>
              <a:cs typeface="+mn-cs"/>
            </a:endParaRPr>
          </a:p>
        </p:txBody>
      </p:sp>
      <p:sp>
        <p:nvSpPr>
          <p:cNvPr id="27" name="正方形/長方形 26"/>
          <p:cNvSpPr/>
          <p:nvPr/>
        </p:nvSpPr>
        <p:spPr>
          <a:xfrm>
            <a:off x="1721580" y="6001135"/>
            <a:ext cx="3726109" cy="668226"/>
          </a:xfrm>
          <a:prstGeom prst="rect">
            <a:avLst/>
          </a:prstGeom>
          <a:solidFill>
            <a:schemeClr val="accent6">
              <a:lumMod val="60000"/>
              <a:lumOff val="40000"/>
              <a:alpha val="50000"/>
            </a:schemeClr>
          </a:solidFill>
          <a:ln>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dirty="0">
              <a:ln>
                <a:noFill/>
              </a:ln>
              <a:solidFill>
                <a:srgbClr val="FF0000"/>
              </a:solidFill>
              <a:effectLst/>
              <a:uLnTx/>
              <a:uFillTx/>
              <a:latin typeface="Calibri"/>
              <a:ea typeface="ＭＳ Ｐゴシック" panose="020B0600070205080204" pitchFamily="50" charset="-128"/>
              <a:cs typeface="+mn-cs"/>
            </a:endParaRPr>
          </a:p>
        </p:txBody>
      </p:sp>
      <p:sp>
        <p:nvSpPr>
          <p:cNvPr id="3" name="テキスト ボックス 8"/>
          <p:cNvSpPr txBox="1">
            <a:spLocks noChangeArrowheads="1"/>
          </p:cNvSpPr>
          <p:nvPr/>
        </p:nvSpPr>
        <p:spPr bwMode="auto">
          <a:xfrm>
            <a:off x="707310" y="1104659"/>
            <a:ext cx="7704782" cy="338554"/>
          </a:xfrm>
          <a:prstGeom prst="rect">
            <a:avLst/>
          </a:prstGeom>
          <a:noFill/>
          <a:ln w="9525">
            <a:noFill/>
            <a:miter lim="800000"/>
            <a:headEnd/>
            <a:tailEnd/>
          </a:ln>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不用となった資産は積極的に売却することで、税外収入を確保してきた。</a:t>
            </a:r>
            <a:endParaRPr kumimoji="1" lang="ja-JP"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9" name="正方形/長方形 8"/>
          <p:cNvSpPr/>
          <p:nvPr/>
        </p:nvSpPr>
        <p:spPr>
          <a:xfrm>
            <a:off x="251520" y="260648"/>
            <a:ext cx="4392488" cy="369332"/>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③　不用資産の売却</a:t>
            </a:r>
          </a:p>
        </p:txBody>
      </p:sp>
      <p:cxnSp>
        <p:nvCxnSpPr>
          <p:cNvPr id="10" name="直線コネクタ 9"/>
          <p:cNvCxnSpPr/>
          <p:nvPr/>
        </p:nvCxnSpPr>
        <p:spPr>
          <a:xfrm>
            <a:off x="179512" y="692696"/>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2" name="正方形/長方形 11"/>
          <p:cNvSpPr/>
          <p:nvPr/>
        </p:nvSpPr>
        <p:spPr>
          <a:xfrm>
            <a:off x="395362" y="791126"/>
            <a:ext cx="3384550" cy="432048"/>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anchor="t" anchorCtr="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効果額</a:t>
            </a:r>
            <a:endParaRPr kumimoji="1" lang="ja-JP" altLang="en-US" sz="1800" b="0"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p>
        </p:txBody>
      </p:sp>
      <p:sp>
        <p:nvSpPr>
          <p:cNvPr id="15" name="スライド番号プレースホルダ 13"/>
          <p:cNvSpPr txBox="1">
            <a:spLocks/>
          </p:cNvSpPr>
          <p:nvPr/>
        </p:nvSpPr>
        <p:spPr>
          <a:xfrm>
            <a:off x="8519203" y="6607161"/>
            <a:ext cx="639544" cy="183248"/>
          </a:xfrm>
          <a:prstGeom prst="rect">
            <a:avLst/>
          </a:prstGeom>
        </p:spPr>
        <p:txBody>
          <a:bodyPr vert="horz" lIns="91440" tIns="45720" rIns="91440" bIns="45720" rtlCol="0" anchor="ctr"/>
          <a:lstStyle>
            <a:defPPr>
              <a:defRPr lang="ja-JP"/>
            </a:defPPr>
            <a:lvl1pPr marL="0" algn="r" defTabSz="914400" rtl="0" eaLnBrk="1" latinLnBrk="0" hangingPunct="1">
              <a:defRPr kumimoji="1" sz="1200" kern="1200">
                <a:solidFill>
                  <a:schemeClr val="tx1">
                    <a:tint val="75000"/>
                  </a:schemeClr>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CCEC3038-1CF1-4B63-9920-55248DCFBA97}" type="slidenum">
              <a:rPr kumimoji="1" lang="ja-JP" altLang="en-US" sz="12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rPr>
              <a:pPr marL="0" marR="0" lvl="0" indent="0" algn="r" defTabSz="914400" rtl="0" eaLnBrk="1" fontAlgn="auto" latinLnBrk="0" hangingPunct="1">
                <a:lnSpc>
                  <a:spcPct val="100000"/>
                </a:lnSpc>
                <a:spcBef>
                  <a:spcPts val="0"/>
                </a:spcBef>
                <a:spcAft>
                  <a:spcPts val="0"/>
                </a:spcAft>
                <a:buClrTx/>
                <a:buSzTx/>
                <a:buFontTx/>
                <a:buNone/>
                <a:tabLst/>
                <a:defRPr/>
              </a:pPr>
              <a:t>190</a:t>
            </a:fld>
            <a:endParaRPr kumimoji="1" lang="ja-JP" altLang="en-US" sz="1200" b="0" i="0" u="none" strike="noStrike" kern="1200" cap="none" spc="0" normalizeH="0" baseline="0" noProof="0" dirty="0">
              <a:ln>
                <a:noFill/>
              </a:ln>
              <a:solidFill>
                <a:prstClr val="black">
                  <a:tint val="75000"/>
                </a:prstClr>
              </a:solidFill>
              <a:effectLst/>
              <a:uLnTx/>
              <a:uFillTx/>
              <a:latin typeface="BIZ UDゴシック" panose="020B0400000000000000" pitchFamily="49" charset="-128"/>
              <a:ea typeface="BIZ UDゴシック" panose="020B0400000000000000" pitchFamily="49" charset="-128"/>
            </a:endParaRPr>
          </a:p>
        </p:txBody>
      </p:sp>
      <p:sp>
        <p:nvSpPr>
          <p:cNvPr id="7" name="テキスト ボックス 6"/>
          <p:cNvSpPr txBox="1"/>
          <p:nvPr/>
        </p:nvSpPr>
        <p:spPr>
          <a:xfrm>
            <a:off x="1696617" y="6030479"/>
            <a:ext cx="3779912" cy="692497"/>
          </a:xfrm>
          <a:prstGeom prst="rect">
            <a:avLst/>
          </a:prstGeom>
          <a:solidFill>
            <a:srgbClr val="66FFFF">
              <a:alpha val="50000"/>
            </a:srgbClr>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300" b="0"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（参考）</a:t>
            </a:r>
            <a:endParaRPr kumimoji="1" lang="en-US" altLang="ja-JP" sz="1300" b="0"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「大阪市未利用地活用方針」における処分検討地</a:t>
            </a:r>
            <a:endParaRPr kumimoji="1" lang="en-US" altLang="ja-JP" sz="1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約</a:t>
            </a:r>
            <a:r>
              <a:rPr kumimoji="1" lang="en-US" altLang="ja-JP" sz="1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1,084</a:t>
            </a:r>
            <a:r>
              <a:rPr kumimoji="1" lang="ja-JP" altLang="en-US" sz="1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億円　（</a:t>
            </a:r>
            <a:r>
              <a:rPr kumimoji="1" lang="en-US" altLang="ja-JP" sz="1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2022</a:t>
            </a:r>
            <a:r>
              <a:rPr kumimoji="1" lang="ja-JP" altLang="en-US" sz="1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a:t>
            </a:r>
            <a:r>
              <a:rPr kumimoji="1" lang="en-US" altLang="ja-JP" sz="1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8</a:t>
            </a:r>
            <a:r>
              <a:rPr kumimoji="1" lang="ja-JP" altLang="en-US" sz="1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a:t>
            </a:r>
            <a:r>
              <a:rPr kumimoji="1" lang="en-US" altLang="ja-JP" sz="1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a:t>
            </a:r>
            <a:r>
              <a:rPr kumimoji="1" lang="ja-JP" altLang="en-US" sz="1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日時点）</a:t>
            </a:r>
          </a:p>
        </p:txBody>
      </p:sp>
      <p:sp>
        <p:nvSpPr>
          <p:cNvPr id="23" name="テキスト ボックス 36"/>
          <p:cNvSpPr txBox="1"/>
          <p:nvPr/>
        </p:nvSpPr>
        <p:spPr>
          <a:xfrm>
            <a:off x="153023" y="47535"/>
            <a:ext cx="3440868"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lvl="0">
              <a:defRPr/>
            </a:pPr>
            <a:r>
              <a:rPr lang="en-US" altLang="zh-TW"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Ⅲ</a:t>
            </a:r>
            <a:r>
              <a:rPr lang="zh-TW" altLang="en-US"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　行財政改革</a:t>
            </a:r>
            <a:r>
              <a:rPr lang="en-US" altLang="zh-TW"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a:t>
            </a:r>
            <a:r>
              <a:rPr lang="zh-TW" altLang="en-US"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財政</a:t>
            </a:r>
            <a:r>
              <a:rPr lang="en-US" altLang="zh-TW"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a:t>
            </a:r>
            <a:r>
              <a:rPr lang="ja-JP" altLang="en-US"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・財務マネジメント</a:t>
            </a:r>
          </a:p>
        </p:txBody>
      </p:sp>
      <p:pic>
        <p:nvPicPr>
          <p:cNvPr id="4" name="図 3"/>
          <p:cNvPicPr>
            <a:picLocks noChangeAspect="1"/>
          </p:cNvPicPr>
          <p:nvPr/>
        </p:nvPicPr>
        <p:blipFill>
          <a:blip r:embed="rId3"/>
          <a:stretch>
            <a:fillRect/>
          </a:stretch>
        </p:blipFill>
        <p:spPr>
          <a:xfrm>
            <a:off x="251520" y="1715026"/>
            <a:ext cx="5206435" cy="4170025"/>
          </a:xfrm>
          <a:prstGeom prst="rect">
            <a:avLst/>
          </a:prstGeom>
        </p:spPr>
      </p:pic>
      <p:sp>
        <p:nvSpPr>
          <p:cNvPr id="6" name="テキスト ボックス 5"/>
          <p:cNvSpPr txBox="1"/>
          <p:nvPr/>
        </p:nvSpPr>
        <p:spPr>
          <a:xfrm>
            <a:off x="5542805" y="1432232"/>
            <a:ext cx="3547442" cy="553997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rPr>
              <a:t>・</a:t>
            </a:r>
            <a:r>
              <a:rPr kumimoji="1" lang="en-US" altLang="ja-JP" sz="1200" b="0"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rPr>
              <a:t>2007</a:t>
            </a:r>
            <a:r>
              <a:rPr kumimoji="1" lang="ja-JP" altLang="en-US" sz="1200" b="0"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rPr>
              <a:t>年度　</a:t>
            </a:r>
            <a:endParaRPr kumimoji="1" lang="en-US" altLang="ja-JP" sz="1200" b="0"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rPr>
              <a:t>　未利用地売却目標設定（</a:t>
            </a:r>
            <a:r>
              <a:rPr kumimoji="1" lang="en-US" altLang="ja-JP" sz="1200" b="0"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rPr>
              <a:t>10</a:t>
            </a:r>
            <a:r>
              <a:rPr kumimoji="1" lang="ja-JP" altLang="en-US" sz="1200" b="0"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rPr>
              <a:t>年間で</a:t>
            </a:r>
            <a:r>
              <a:rPr kumimoji="1" lang="en-US" altLang="ja-JP" sz="1200" b="0"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rPr>
              <a:t>1,000</a:t>
            </a:r>
            <a:r>
              <a:rPr kumimoji="1" lang="ja-JP" altLang="en-US" sz="1200" b="0"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rPr>
              <a:t>億円）</a:t>
            </a:r>
            <a:endParaRPr kumimoji="1" lang="en-US" altLang="ja-JP" sz="1200" b="0"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rPr>
              <a:t>　　　→</a:t>
            </a:r>
            <a:r>
              <a:rPr kumimoji="1" lang="en-US" altLang="ja-JP" sz="1200" b="0"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rPr>
              <a:t> 2010</a:t>
            </a:r>
            <a:r>
              <a:rPr kumimoji="1" lang="ja-JP" altLang="en-US" sz="1200" b="0"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rPr>
              <a:t>年度に前倒し達成</a:t>
            </a:r>
            <a:endParaRPr kumimoji="1" lang="en-US" altLang="ja-JP" sz="1200" b="0"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500" b="0"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rPr>
              <a:t>・</a:t>
            </a:r>
            <a:r>
              <a:rPr kumimoji="1" lang="en-US" altLang="ja-JP" sz="1200" b="0"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rPr>
              <a:t>2008</a:t>
            </a:r>
            <a:r>
              <a:rPr kumimoji="1" lang="ja-JP" altLang="en-US" sz="1200" b="0"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rPr>
              <a:t>年度</a:t>
            </a:r>
            <a:endParaRPr kumimoji="1" lang="en-US" altLang="ja-JP" sz="1200" b="0"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rPr>
              <a:t>　未利用地売却促進インセンティブ制度を導入</a:t>
            </a:r>
            <a:endParaRPr kumimoji="1" lang="en-US" altLang="ja-JP" sz="1200" b="0"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500" b="0"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a:t>
            </a:r>
            <a:r>
              <a:rPr kumimoji="1" lang="en-US" altLang="ja-JP" sz="1200" b="0"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2010</a:t>
            </a:r>
            <a:r>
              <a:rPr kumimoji="1" lang="ja-JP" altLang="en-US" sz="1200" b="0"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年度</a:t>
            </a:r>
            <a:endParaRPr kumimoji="1" lang="en-US" altLang="ja-JP" sz="1200" b="0"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　新たな売却目標設定：</a:t>
            </a:r>
            <a:r>
              <a:rPr kumimoji="1" lang="en-US" altLang="ja-JP" sz="1200" b="0"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2018</a:t>
            </a:r>
            <a:r>
              <a:rPr kumimoji="1" lang="ja-JP" altLang="en-US" sz="1200" b="0"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年度までに</a:t>
            </a:r>
            <a:r>
              <a:rPr kumimoji="1" lang="en-US" altLang="ja-JP" sz="1200" b="0"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1,500</a:t>
            </a:r>
            <a:r>
              <a:rPr kumimoji="1" lang="ja-JP" altLang="en-US" sz="1200" b="0"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億円</a:t>
            </a:r>
            <a:endParaRPr kumimoji="1" lang="en-US" altLang="ja-JP" sz="1200" b="0"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500" b="0"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a:t>
            </a:r>
            <a:r>
              <a:rPr kumimoji="1" lang="en-US" altLang="ja-JP" sz="1200" b="0"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2016</a:t>
            </a:r>
            <a:r>
              <a:rPr kumimoji="1" lang="ja-JP" altLang="en-US" sz="1200" b="0"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年度</a:t>
            </a:r>
            <a:endParaRPr kumimoji="1" lang="en-US" altLang="ja-JP" sz="1200" b="0"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　　売却目標設定</a:t>
            </a:r>
            <a:endParaRPr kumimoji="1" lang="en-US" altLang="ja-JP" sz="1200" b="0" i="0" u="none" strike="sngStrike" kern="1200" cap="none" spc="0" normalizeH="0" baseline="0" noProof="0" dirty="0">
              <a:ln>
                <a:noFill/>
              </a:ln>
              <a:solidFill>
                <a:srgbClr val="FF0000"/>
              </a:solidFill>
              <a:effectLst/>
              <a:uLnTx/>
              <a:uFillTx/>
              <a:latin typeface="Calibri" pitchFamily="34" charset="0"/>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　　　</a:t>
            </a:r>
            <a:r>
              <a:rPr kumimoji="1" lang="en-US" altLang="ja-JP" sz="1200" b="0"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2016</a:t>
            </a:r>
            <a:r>
              <a:rPr kumimoji="1" lang="ja-JP" altLang="en-US" sz="1200" b="0"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a:t>
            </a:r>
            <a:r>
              <a:rPr kumimoji="1" lang="en-US" altLang="ja-JP" sz="1200" b="0"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2019</a:t>
            </a:r>
            <a:r>
              <a:rPr kumimoji="1" lang="ja-JP" altLang="en-US" sz="1200" b="0"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年度までに累計</a:t>
            </a:r>
            <a:r>
              <a:rPr kumimoji="1" lang="en-US" altLang="ja-JP" sz="1200" b="0"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473</a:t>
            </a:r>
            <a:r>
              <a:rPr kumimoji="1" lang="ja-JP" altLang="en-US" sz="1200" b="0"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億円</a:t>
            </a:r>
            <a:endParaRPr kumimoji="1" lang="en-US" altLang="ja-JP" sz="1200" b="0"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　　　　</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→実績累計額</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499</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億円にて達成</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500" b="0" i="0" u="none" strike="noStrike" kern="1200" cap="none" spc="0" normalizeH="0" baseline="0" noProof="0" dirty="0">
                <a:ln>
                  <a:noFill/>
                </a:ln>
                <a:solidFill>
                  <a:srgbClr val="FF0000"/>
                </a:solidFill>
                <a:effectLst/>
                <a:uLnTx/>
                <a:uFillTx/>
                <a:latin typeface="Calibri" pitchFamily="34" charset="0"/>
                <a:ea typeface="ＭＳ Ｐゴシック" panose="020B0600070205080204" pitchFamily="50" charset="-128"/>
                <a:cs typeface="+mn-cs"/>
              </a:rPr>
              <a:t>　　</a:t>
            </a:r>
            <a:endParaRPr kumimoji="1" lang="en-US" altLang="ja-JP" sz="500" b="0"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　　</a:t>
            </a:r>
            <a:r>
              <a:rPr kumimoji="1" lang="en-US" altLang="ja-JP" sz="1200" b="0"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2017</a:t>
            </a:r>
            <a:r>
              <a:rPr kumimoji="1" lang="ja-JP" altLang="en-US" sz="1200" b="0"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年度予算より未利用地（処分検討地）の貸</a:t>
            </a:r>
            <a:endParaRPr kumimoji="1" lang="en-US" altLang="ja-JP" sz="1200" b="0"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　　付収入を商品化経費の財源とする制度を導入</a:t>
            </a:r>
            <a:endParaRPr kumimoji="1" lang="en-US" altLang="ja-JP" sz="1200" b="0"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500" b="0"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a:t>
            </a:r>
            <a:r>
              <a:rPr kumimoji="1" lang="en-US" altLang="ja-JP" sz="1200" b="0"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2017</a:t>
            </a:r>
            <a:r>
              <a:rPr kumimoji="1" lang="ja-JP" altLang="en-US" sz="1200" b="0"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年度</a:t>
            </a:r>
            <a:endParaRPr kumimoji="1" lang="en-US" altLang="ja-JP" sz="1200" b="0"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　　活用支援担当を設置</a:t>
            </a:r>
            <a:endParaRPr kumimoji="1" lang="en-US" altLang="ja-JP" sz="1200" b="0"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　　　商品化を迅速に進めるための更なる支援</a:t>
            </a:r>
            <a:endParaRPr kumimoji="1" lang="en-US" altLang="ja-JP" sz="1200" b="0"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500" b="0"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a:t>
            </a:r>
            <a:r>
              <a:rPr kumimoji="1" lang="en-US" altLang="ja-JP" sz="1200" b="0"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2020</a:t>
            </a:r>
            <a:r>
              <a:rPr kumimoji="1" lang="ja-JP" altLang="en-US" sz="1200" b="0"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年度</a:t>
            </a:r>
            <a:endParaRPr kumimoji="1" lang="en-US" altLang="ja-JP" sz="1200" b="0"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　　売却目標設定</a:t>
            </a:r>
            <a:endParaRPr kumimoji="1" lang="en-US" altLang="ja-JP" sz="1200" b="0"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　　　</a:t>
            </a:r>
            <a:r>
              <a:rPr kumimoji="1" lang="en-US" altLang="ja-JP" sz="1200" b="0"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2020</a:t>
            </a:r>
            <a:r>
              <a:rPr kumimoji="1" lang="ja-JP" altLang="en-US" sz="1200" b="0"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a:t>
            </a:r>
            <a:r>
              <a:rPr kumimoji="1" lang="en-US" altLang="ja-JP" sz="1200" b="0"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2023</a:t>
            </a:r>
            <a:r>
              <a:rPr kumimoji="1" lang="ja-JP" altLang="en-US" sz="1200" b="0"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年度について各年度</a:t>
            </a:r>
            <a:r>
              <a:rPr kumimoji="1" lang="en-US" altLang="ja-JP" sz="1200" b="0"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60</a:t>
            </a:r>
            <a:r>
              <a:rPr kumimoji="1" lang="ja-JP" altLang="en-US" sz="1200" b="0"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億円</a:t>
            </a:r>
            <a:endParaRPr kumimoji="1" lang="en-US" altLang="ja-JP" sz="1200" b="0"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　　　→</a:t>
            </a:r>
            <a:r>
              <a:rPr kumimoji="1" lang="en-US" altLang="ja-JP" sz="1200" b="0"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2020</a:t>
            </a:r>
            <a:r>
              <a:rPr kumimoji="1" lang="ja-JP" altLang="en-US" sz="1200" b="0"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年度実績</a:t>
            </a:r>
            <a:r>
              <a:rPr kumimoji="1" lang="en-US" altLang="ja-JP" sz="1200" b="0"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71</a:t>
            </a:r>
            <a:r>
              <a:rPr kumimoji="1" lang="ja-JP" altLang="en-US" sz="1200" b="0"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億円</a:t>
            </a:r>
            <a:endParaRPr kumimoji="1" lang="en-US" altLang="ja-JP" sz="1200" b="0"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　　　　 </a:t>
            </a:r>
            <a:r>
              <a:rPr kumimoji="1" lang="en-US" altLang="ja-JP" sz="1200" b="0"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2021</a:t>
            </a:r>
            <a:r>
              <a:rPr kumimoji="1" lang="ja-JP" altLang="en-US" sz="1200" b="0"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年度実績</a:t>
            </a:r>
            <a:r>
              <a:rPr kumimoji="1" lang="en-US" altLang="ja-JP" sz="1200" b="0"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84</a:t>
            </a:r>
            <a:r>
              <a:rPr kumimoji="1" lang="ja-JP" altLang="en-US" sz="1200" b="0"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億円</a:t>
            </a:r>
            <a:endParaRPr kumimoji="1" lang="en-US" altLang="ja-JP" sz="1200" b="0"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a:t>
            </a:r>
            <a:r>
              <a:rPr kumimoji="1" lang="en-US" altLang="ja-JP" sz="1200" b="0"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2022</a:t>
            </a:r>
            <a:r>
              <a:rPr kumimoji="1" lang="ja-JP" altLang="en-US" sz="1200" b="0"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年度</a:t>
            </a:r>
            <a:endParaRPr kumimoji="1" lang="en-US" altLang="ja-JP" sz="1200" b="0"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　　未利用地売却促進インセンティブ制度等の見直し</a:t>
            </a:r>
            <a:endParaRPr kumimoji="1" lang="en-US" altLang="ja-JP" sz="1200" b="0"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　　</a:t>
            </a:r>
            <a:endPar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endParaRPr>
          </a:p>
        </p:txBody>
      </p:sp>
    </p:spTree>
    <p:extLst>
      <p:ext uri="{BB962C8B-B14F-4D97-AF65-F5344CB8AC3E}">
        <p14:creationId xmlns:p14="http://schemas.microsoft.com/office/powerpoint/2010/main" val="4023903722"/>
      </p:ext>
    </p:extLst>
  </p:cSld>
  <p:clrMapOvr>
    <a:masterClrMapping/>
  </p:clrMapOvr>
</p:sld>
</file>

<file path=ppt/slides/slide1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図 2"/>
          <p:cNvPicPr>
            <a:picLocks noChangeAspect="1"/>
          </p:cNvPicPr>
          <p:nvPr/>
        </p:nvPicPr>
        <p:blipFill>
          <a:blip r:embed="rId3"/>
          <a:stretch>
            <a:fillRect/>
          </a:stretch>
        </p:blipFill>
        <p:spPr>
          <a:xfrm>
            <a:off x="12305" y="2786099"/>
            <a:ext cx="9126503" cy="2883658"/>
          </a:xfrm>
          <a:prstGeom prst="rect">
            <a:avLst/>
          </a:prstGeom>
        </p:spPr>
      </p:pic>
      <p:sp>
        <p:nvSpPr>
          <p:cNvPr id="23" name="角丸四角形 22"/>
          <p:cNvSpPr/>
          <p:nvPr/>
        </p:nvSpPr>
        <p:spPr>
          <a:xfrm>
            <a:off x="395536" y="1233297"/>
            <a:ext cx="4536504" cy="251487"/>
          </a:xfrm>
          <a:prstGeom prst="roundRect">
            <a:avLst>
              <a:gd name="adj" fmla="val 7175"/>
            </a:avLst>
          </a:prstGeom>
          <a:solidFill>
            <a:srgbClr val="66FFFF"/>
          </a:solidFill>
          <a:ln>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22" name="角丸四角形 21"/>
          <p:cNvSpPr/>
          <p:nvPr/>
        </p:nvSpPr>
        <p:spPr>
          <a:xfrm>
            <a:off x="6228183" y="977892"/>
            <a:ext cx="2583307" cy="315200"/>
          </a:xfrm>
          <a:prstGeom prst="roundRect">
            <a:avLst>
              <a:gd name="adj" fmla="val 7175"/>
            </a:avLst>
          </a:prstGeom>
          <a:solidFill>
            <a:srgbClr val="66FFFF"/>
          </a:solidFill>
          <a:ln>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20" name="角丸四角形 19"/>
          <p:cNvSpPr/>
          <p:nvPr/>
        </p:nvSpPr>
        <p:spPr>
          <a:xfrm>
            <a:off x="5217703" y="3040230"/>
            <a:ext cx="2738673" cy="2710383"/>
          </a:xfrm>
          <a:prstGeom prst="roundRect">
            <a:avLst>
              <a:gd name="adj" fmla="val 7175"/>
            </a:avLst>
          </a:prstGeom>
          <a:noFill/>
          <a:ln>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28" name="正方形/長方形 27"/>
          <p:cNvSpPr/>
          <p:nvPr/>
        </p:nvSpPr>
        <p:spPr>
          <a:xfrm>
            <a:off x="251520" y="260648"/>
            <a:ext cx="4392488" cy="369332"/>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④　資金調達環境の整備</a:t>
            </a:r>
          </a:p>
        </p:txBody>
      </p:sp>
      <p:cxnSp>
        <p:nvCxnSpPr>
          <p:cNvPr id="29" name="直線コネクタ 28"/>
          <p:cNvCxnSpPr/>
          <p:nvPr/>
        </p:nvCxnSpPr>
        <p:spPr>
          <a:xfrm>
            <a:off x="179512" y="692696"/>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42" name="二等辺三角形 41"/>
          <p:cNvSpPr/>
          <p:nvPr/>
        </p:nvSpPr>
        <p:spPr>
          <a:xfrm>
            <a:off x="696176" y="5589197"/>
            <a:ext cx="144016" cy="216024"/>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43" name="正方形/長方形 42"/>
          <p:cNvSpPr/>
          <p:nvPr/>
        </p:nvSpPr>
        <p:spPr>
          <a:xfrm>
            <a:off x="395536" y="5794368"/>
            <a:ext cx="1800493" cy="307777"/>
          </a:xfrm>
          <a:prstGeom prst="rect">
            <a:avLst/>
          </a:prstGeom>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超長期債の発行開始</a:t>
            </a:r>
          </a:p>
        </p:txBody>
      </p:sp>
      <p:sp>
        <p:nvSpPr>
          <p:cNvPr id="44" name="二等辺三角形 43"/>
          <p:cNvSpPr/>
          <p:nvPr/>
        </p:nvSpPr>
        <p:spPr>
          <a:xfrm>
            <a:off x="2843969" y="5589240"/>
            <a:ext cx="144016" cy="216024"/>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45" name="正方形/長方形 44"/>
          <p:cNvSpPr/>
          <p:nvPr/>
        </p:nvSpPr>
        <p:spPr>
          <a:xfrm>
            <a:off x="2496669" y="5778407"/>
            <a:ext cx="1620957" cy="307777"/>
          </a:xfrm>
          <a:prstGeom prst="rect">
            <a:avLst/>
          </a:prstGeom>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主幹事方式の導入</a:t>
            </a:r>
          </a:p>
        </p:txBody>
      </p:sp>
      <p:cxnSp>
        <p:nvCxnSpPr>
          <p:cNvPr id="16" name="直線コネクタ 15"/>
          <p:cNvCxnSpPr/>
          <p:nvPr/>
        </p:nvCxnSpPr>
        <p:spPr>
          <a:xfrm flipV="1">
            <a:off x="2915977" y="2886892"/>
            <a:ext cx="10103" cy="2369097"/>
          </a:xfrm>
          <a:prstGeom prst="line">
            <a:avLst/>
          </a:prstGeom>
          <a:ln>
            <a:prstDash val="dash"/>
          </a:ln>
        </p:spPr>
        <p:style>
          <a:lnRef idx="1">
            <a:schemeClr val="accent1"/>
          </a:lnRef>
          <a:fillRef idx="0">
            <a:schemeClr val="accent1"/>
          </a:fillRef>
          <a:effectRef idx="0">
            <a:schemeClr val="accent1"/>
          </a:effectRef>
          <a:fontRef idx="minor">
            <a:schemeClr val="tx1"/>
          </a:fontRef>
        </p:style>
      </p:cxnSp>
      <p:sp>
        <p:nvSpPr>
          <p:cNvPr id="17" name="テキスト ボックス 16"/>
          <p:cNvSpPr txBox="1"/>
          <p:nvPr/>
        </p:nvSpPr>
        <p:spPr>
          <a:xfrm>
            <a:off x="608261" y="2736032"/>
            <a:ext cx="401072" cy="24622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２</a:t>
            </a:r>
          </a:p>
        </p:txBody>
      </p:sp>
      <p:sp>
        <p:nvSpPr>
          <p:cNvPr id="18" name="テキスト ボックス 17"/>
          <p:cNvSpPr txBox="1"/>
          <p:nvPr/>
        </p:nvSpPr>
        <p:spPr>
          <a:xfrm>
            <a:off x="899592" y="6495147"/>
            <a:ext cx="7992888" cy="24622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２　ｂｐ（ベーシスポイント）・・・債券の利回り等に用いられる単位（</a:t>
            </a:r>
            <a:r>
              <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1bp</a:t>
            </a: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0.01</a:t>
            </a: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p>
        </p:txBody>
      </p:sp>
      <p:sp>
        <p:nvSpPr>
          <p:cNvPr id="19" name="テキスト ボックス 18"/>
          <p:cNvSpPr txBox="1"/>
          <p:nvPr/>
        </p:nvSpPr>
        <p:spPr>
          <a:xfrm>
            <a:off x="899592" y="6130553"/>
            <a:ext cx="7992888"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１　国債スプレッド・・・同条件の国債と地方債を比較した場合に生じる金利差のことであり、これが小さいほど、その地方債発行体はより少ない</a:t>
            </a:r>
            <a:endPar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利息で資金を調達できる。</a:t>
            </a:r>
          </a:p>
        </p:txBody>
      </p:sp>
      <p:sp>
        <p:nvSpPr>
          <p:cNvPr id="24" name="正方形/長方形 23"/>
          <p:cNvSpPr/>
          <p:nvPr/>
        </p:nvSpPr>
        <p:spPr>
          <a:xfrm>
            <a:off x="5210266" y="3054933"/>
            <a:ext cx="2602094" cy="2630785"/>
          </a:xfrm>
          <a:prstGeom prst="rect">
            <a:avLst/>
          </a:prstGeom>
          <a:solidFill>
            <a:srgbClr val="66FFFF">
              <a:alpha val="50000"/>
            </a:srgbClr>
          </a:solidFill>
          <a:ln>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dirty="0">
              <a:ln>
                <a:noFill/>
              </a:ln>
              <a:solidFill>
                <a:srgbClr val="FF0000"/>
              </a:solidFill>
              <a:effectLst/>
              <a:uLnTx/>
              <a:uFillTx/>
              <a:latin typeface="Calibri"/>
              <a:ea typeface="ＭＳ Ｐゴシック" panose="020B0600070205080204" pitchFamily="50" charset="-128"/>
              <a:cs typeface="+mn-cs"/>
            </a:endParaRPr>
          </a:p>
        </p:txBody>
      </p:sp>
      <p:sp>
        <p:nvSpPr>
          <p:cNvPr id="31" name="テキスト ボックス 36"/>
          <p:cNvSpPr txBox="1"/>
          <p:nvPr/>
        </p:nvSpPr>
        <p:spPr>
          <a:xfrm>
            <a:off x="153023" y="47535"/>
            <a:ext cx="3440868"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lvl="0">
              <a:defRPr/>
            </a:pPr>
            <a:r>
              <a:rPr lang="en-US" altLang="zh-TW"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Ⅲ</a:t>
            </a:r>
            <a:r>
              <a:rPr lang="zh-TW" altLang="en-US"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　行財政改革</a:t>
            </a:r>
            <a:r>
              <a:rPr lang="en-US" altLang="zh-TW"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a:t>
            </a:r>
            <a:r>
              <a:rPr lang="zh-TW" altLang="en-US"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財政</a:t>
            </a:r>
            <a:r>
              <a:rPr lang="en-US" altLang="zh-TW"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a:t>
            </a:r>
            <a:r>
              <a:rPr lang="ja-JP" altLang="en-US"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・財務マネジメント</a:t>
            </a:r>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191</a:t>
            </a:fld>
            <a:endParaRPr lang="ja-JP" altLang="en-US"/>
          </a:p>
        </p:txBody>
      </p:sp>
      <p:sp>
        <p:nvSpPr>
          <p:cNvPr id="25" name="テキスト ボックス 8"/>
          <p:cNvSpPr txBox="1">
            <a:spLocks noChangeArrowheads="1"/>
          </p:cNvSpPr>
          <p:nvPr/>
        </p:nvSpPr>
        <p:spPr bwMode="auto">
          <a:xfrm>
            <a:off x="395536" y="911622"/>
            <a:ext cx="8496944" cy="1631216"/>
          </a:xfrm>
          <a:prstGeom prst="rect">
            <a:avLst/>
          </a:prstGeom>
          <a:noFill/>
          <a:ln w="9525">
            <a:noFill/>
            <a:miter lim="800000"/>
            <a:headEnd/>
            <a:tailEnd/>
          </a:ln>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投資家の評価を高める工夫の結果、国債スプレッド</a:t>
            </a:r>
            <a:r>
              <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１</a:t>
            </a:r>
            <a:r>
              <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は</a:t>
            </a:r>
            <a:r>
              <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2014</a:t>
            </a:r>
            <a:r>
              <a:rPr kumimoji="1" lang="ja-JP" altLang="en-US"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年に他都市同水準となって以降、全国トップレベルを維持している。</a:t>
            </a: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（投資家ニーズに応じた取組）　　</a:t>
            </a:r>
            <a:endPar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2007</a:t>
            </a: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　超長期債の発行</a:t>
            </a:r>
            <a:endPar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2012</a:t>
            </a: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　主幹事方式の導入</a:t>
            </a:r>
            <a:endParaRPr kumimoji="1" lang="ja-JP"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Tree>
    <p:extLst>
      <p:ext uri="{BB962C8B-B14F-4D97-AF65-F5344CB8AC3E}">
        <p14:creationId xmlns:p14="http://schemas.microsoft.com/office/powerpoint/2010/main" val="3961923513"/>
      </p:ext>
    </p:extLst>
  </p:cSld>
  <p:clrMapOvr>
    <a:masterClrMapping/>
  </p:clrMapOvr>
</p:sld>
</file>

<file path=ppt/slides/slide1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図 5"/>
          <p:cNvPicPr>
            <a:picLocks noChangeAspect="1"/>
          </p:cNvPicPr>
          <p:nvPr/>
        </p:nvPicPr>
        <p:blipFill>
          <a:blip r:embed="rId3"/>
          <a:stretch>
            <a:fillRect/>
          </a:stretch>
        </p:blipFill>
        <p:spPr>
          <a:xfrm>
            <a:off x="4213270" y="5633156"/>
            <a:ext cx="957042" cy="1142108"/>
          </a:xfrm>
          <a:prstGeom prst="rect">
            <a:avLst/>
          </a:prstGeom>
        </p:spPr>
      </p:pic>
      <p:sp>
        <p:nvSpPr>
          <p:cNvPr id="17" name="テキスト ボックス 36"/>
          <p:cNvSpPr txBox="1"/>
          <p:nvPr/>
        </p:nvSpPr>
        <p:spPr>
          <a:xfrm>
            <a:off x="0" y="-962"/>
            <a:ext cx="3491880" cy="261610"/>
          </a:xfrm>
          <a:prstGeom prst="rect">
            <a:avLst/>
          </a:prstGeom>
          <a:noFill/>
        </p:spPr>
        <p:txBody>
          <a:bodyPr wrap="square" rtlCol="0">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Ⅰ</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行財政改革</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財政</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・財務マネジメント</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18" name="テキスト ボックス 36"/>
          <p:cNvSpPr txBox="1"/>
          <p:nvPr/>
        </p:nvSpPr>
        <p:spPr>
          <a:xfrm>
            <a:off x="0" y="-962"/>
            <a:ext cx="3491880" cy="261610"/>
          </a:xfrm>
          <a:prstGeom prst="rect">
            <a:avLst/>
          </a:prstGeom>
          <a:noFill/>
        </p:spPr>
        <p:txBody>
          <a:bodyPr wrap="square" rtlCol="0">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zh-TW" sz="11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Ⅲ</a:t>
            </a:r>
            <a:r>
              <a:rPr kumimoji="1" lang="zh-TW" altLang="en-US" sz="11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行財政改革</a:t>
            </a:r>
            <a:r>
              <a:rPr kumimoji="1" lang="en-US" altLang="ja-JP" sz="11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財政</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・財務マネジメント</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19" name="正方形/長方形 18"/>
          <p:cNvSpPr/>
          <p:nvPr/>
        </p:nvSpPr>
        <p:spPr>
          <a:xfrm>
            <a:off x="251520" y="260648"/>
            <a:ext cx="4392488" cy="369332"/>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⑤　財務リスクの処理</a:t>
            </a:r>
            <a:endParaRPr kumimoji="1" lang="ja-JP" altLang="en-US" sz="18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cxnSp>
        <p:nvCxnSpPr>
          <p:cNvPr id="20" name="直線コネクタ 19"/>
          <p:cNvCxnSpPr/>
          <p:nvPr/>
        </p:nvCxnSpPr>
        <p:spPr>
          <a:xfrm>
            <a:off x="179512" y="692696"/>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84" name="正方形/長方形 83"/>
          <p:cNvSpPr/>
          <p:nvPr/>
        </p:nvSpPr>
        <p:spPr>
          <a:xfrm>
            <a:off x="5761878" y="2178785"/>
            <a:ext cx="3070206" cy="2491295"/>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marL="0" marR="0" lvl="0" indent="0" algn="l" defTabSz="914400" rtl="0" eaLnBrk="1" fontAlgn="t"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＜処理の済んだ事業＞</a:t>
            </a:r>
            <a:endParaRPr kumimoji="1" lang="en-US" altLang="ja-JP" sz="11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t"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　　・ ビッグステップ </a:t>
            </a:r>
            <a:endParaRPr kumimoji="1" lang="en-US" altLang="ja-JP" sz="11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t"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　　　　→ </a:t>
            </a:r>
            <a:r>
              <a:rPr kumimoji="1" lang="en-US" altLang="ja-JP" sz="11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2007</a:t>
            </a:r>
            <a:r>
              <a:rPr kumimoji="1" lang="ja-JP" altLang="en-US" sz="11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年に売却（売却益</a:t>
            </a:r>
            <a:r>
              <a:rPr kumimoji="1" lang="en-US" altLang="ja-JP" sz="11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70</a:t>
            </a:r>
            <a:r>
              <a:rPr kumimoji="1" lang="ja-JP" altLang="en-US" sz="11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億円）</a:t>
            </a:r>
            <a:endParaRPr kumimoji="1" lang="en-US" altLang="ja-JP" sz="11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t"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　　・ ソーラ新大阪・キッズパーク</a:t>
            </a:r>
            <a:endParaRPr kumimoji="1" lang="en-US" altLang="ja-JP" sz="11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t"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　　　　→ </a:t>
            </a:r>
            <a:r>
              <a:rPr kumimoji="1" lang="en-US" altLang="ja-JP" sz="11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2008</a:t>
            </a:r>
            <a:r>
              <a:rPr kumimoji="1" lang="ja-JP" altLang="en-US" sz="11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年に売却（売却益</a:t>
            </a:r>
            <a:r>
              <a:rPr kumimoji="1" lang="en-US" altLang="ja-JP" sz="11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151</a:t>
            </a:r>
            <a:r>
              <a:rPr kumimoji="1" lang="ja-JP" altLang="en-US" sz="11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億円）</a:t>
            </a:r>
            <a:r>
              <a:rPr kumimoji="1" lang="en-US" altLang="ja-JP" sz="11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1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
            </a:r>
            <a:br>
              <a:rPr kumimoji="1" lang="ja-JP" altLang="en-US" sz="11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br>
            <a:r>
              <a:rPr kumimoji="1" lang="ja-JP" altLang="en-US" sz="11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　　・ ＷＴＣ</a:t>
            </a:r>
            <a:endParaRPr kumimoji="1" lang="en-US" altLang="ja-JP" sz="11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t"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　　　　→ </a:t>
            </a:r>
            <a:r>
              <a:rPr kumimoji="1" lang="en-US" altLang="ja-JP" sz="11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2010</a:t>
            </a:r>
            <a:r>
              <a:rPr kumimoji="1" lang="ja-JP" altLang="en-US" sz="11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年に損失補償（</a:t>
            </a:r>
            <a:r>
              <a:rPr kumimoji="1" lang="en-US" altLang="ja-JP" sz="11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424</a:t>
            </a:r>
            <a:r>
              <a:rPr kumimoji="1" lang="ja-JP" altLang="en-US" sz="11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億円）、解散</a:t>
            </a:r>
            <a:endParaRPr kumimoji="1" lang="en-US" altLang="ja-JP" sz="11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t"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　　・ 土地開発公社</a:t>
            </a:r>
            <a:endParaRPr kumimoji="1" lang="en-US" altLang="ja-JP" sz="11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t"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　　　　→ </a:t>
            </a:r>
            <a:r>
              <a:rPr kumimoji="1" lang="en-US" altLang="ja-JP" sz="11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2011</a:t>
            </a:r>
            <a:r>
              <a:rPr kumimoji="1" lang="ja-JP" altLang="en-US" sz="11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年に債権放棄（</a:t>
            </a:r>
            <a:r>
              <a:rPr kumimoji="1" lang="en-US" altLang="ja-JP" sz="11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175</a:t>
            </a:r>
            <a:r>
              <a:rPr kumimoji="1" lang="ja-JP" altLang="en-US" sz="11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億円）、解散</a:t>
            </a:r>
            <a:endParaRPr kumimoji="1" lang="en-US" altLang="ja-JP" sz="11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t"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　　・ 道路公社</a:t>
            </a:r>
            <a:endParaRPr kumimoji="1" lang="en-US" altLang="ja-JP" sz="11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t"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1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2014</a:t>
            </a:r>
            <a:r>
              <a:rPr kumimoji="1" lang="ja-JP" altLang="en-US" sz="11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年に債権放棄（</a:t>
            </a:r>
            <a:r>
              <a:rPr kumimoji="1" lang="en-US" altLang="ja-JP" sz="11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286</a:t>
            </a:r>
            <a:r>
              <a:rPr kumimoji="1" lang="ja-JP" altLang="en-US" sz="11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億円） 、解散</a:t>
            </a:r>
            <a:endParaRPr kumimoji="1" lang="en-US" altLang="ja-JP" sz="11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t"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 オスカードリーム</a:t>
            </a:r>
            <a:endPar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t"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2015</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年に和解・売却</a:t>
            </a:r>
            <a:endPar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t"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（和解金額等</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287</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億円・売却額</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13</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億円）</a:t>
            </a:r>
            <a:r>
              <a:rPr kumimoji="1" lang="ja-JP" altLang="en-US" sz="1100" b="0"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　　</a:t>
            </a:r>
            <a:endParaRPr kumimoji="1" lang="en-US" altLang="ja-JP" sz="1100" b="0"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88" name="正方形/長方形 87"/>
          <p:cNvSpPr/>
          <p:nvPr/>
        </p:nvSpPr>
        <p:spPr>
          <a:xfrm>
            <a:off x="5756573" y="4761480"/>
            <a:ext cx="3070207" cy="1329686"/>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t"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＜現在取組・処理を進めている事業＞</a:t>
            </a:r>
          </a:p>
          <a:p>
            <a:pPr marL="0" marR="0" lvl="0" indent="0" algn="l" defTabSz="914400" rtl="0" eaLnBrk="1" fontAlgn="t"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　　・ 阿倍野再開発事業</a:t>
            </a:r>
          </a:p>
          <a:p>
            <a:pPr marL="0" marR="0" lvl="0" indent="0" algn="l" defTabSz="914400" rtl="0" eaLnBrk="1" fontAlgn="t"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　　・ 特定調停を行った団体</a:t>
            </a:r>
          </a:p>
          <a:p>
            <a:pPr marL="0" marR="0" lvl="0" indent="0" algn="l" defTabSz="914400" rtl="0" eaLnBrk="1" fontAlgn="t"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　　　　　・ ＭＤＣ （湊町開発センター）</a:t>
            </a:r>
          </a:p>
          <a:p>
            <a:pPr marL="0" marR="0" lvl="0" indent="0" algn="l" defTabSz="914400" rtl="0" eaLnBrk="1" fontAlgn="t"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　　　　　・ ＡＴＣ （アジア太平洋トレードセンター）</a:t>
            </a:r>
          </a:p>
          <a:p>
            <a:pPr marL="0" marR="0" lvl="0" indent="0" algn="l" defTabSz="914400" rtl="0" eaLnBrk="1" fontAlgn="t"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　　　　　・ クリスタ長堀</a:t>
            </a:r>
          </a:p>
          <a:p>
            <a:pPr marL="0" marR="0" lvl="0" indent="0" algn="l" defTabSz="914400" rtl="0" eaLnBrk="1" fontAlgn="t"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　　・ オーク</a:t>
            </a:r>
            <a:r>
              <a:rPr kumimoji="1" lang="en-US" altLang="ja-JP" sz="11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200</a:t>
            </a:r>
            <a:endParaRPr kumimoji="1" lang="ja-JP" altLang="en-US" sz="11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endParaRPr>
          </a:p>
        </p:txBody>
      </p:sp>
      <p:sp>
        <p:nvSpPr>
          <p:cNvPr id="89" name="正方形/長方形 88"/>
          <p:cNvSpPr/>
          <p:nvPr/>
        </p:nvSpPr>
        <p:spPr>
          <a:xfrm>
            <a:off x="5756573" y="6187114"/>
            <a:ext cx="3070207" cy="525214"/>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t"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＜収支不足の解消が見込まれている事業＞</a:t>
            </a:r>
          </a:p>
          <a:p>
            <a:pPr marL="0" marR="0" lvl="0" indent="0" algn="l" defTabSz="914400" rtl="0" eaLnBrk="1" fontAlgn="t"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　　・此花西部臨海地区土地区画整理事業</a:t>
            </a:r>
            <a:endParaRPr kumimoji="1" lang="ja-JP" altLang="en-US" sz="11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endParaRPr>
          </a:p>
        </p:txBody>
      </p:sp>
      <p:sp>
        <p:nvSpPr>
          <p:cNvPr id="32" name="テキスト ボックス 31"/>
          <p:cNvSpPr txBox="1"/>
          <p:nvPr/>
        </p:nvSpPr>
        <p:spPr>
          <a:xfrm>
            <a:off x="288032" y="764706"/>
            <a:ext cx="8532440" cy="107721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市の財政収支に大きく影響を及ぼす危険性があるものを「財務リスク」としてとりまとめ、処理状況を公表している。</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売却や第三セクター等改革推進債の活用等、計画的な処理・健全化、抜本的対策を進めてきたことで、財務リスク額は減少してきている。</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78" name="Rectangle 45"/>
          <p:cNvSpPr>
            <a:spLocks noChangeArrowheads="1"/>
          </p:cNvSpPr>
          <p:nvPr/>
        </p:nvSpPr>
        <p:spPr bwMode="auto">
          <a:xfrm>
            <a:off x="405993" y="2116997"/>
            <a:ext cx="699289" cy="2441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ja-JP" sz="1000" b="0"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mn-cs"/>
              </a:rPr>
              <a:t>（億円）</a:t>
            </a:r>
            <a:endParaRPr kumimoji="0" lang="ja-JP" altLang="ja-JP" sz="2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14" name="テキスト ボックス 13"/>
          <p:cNvSpPr txBox="1"/>
          <p:nvPr/>
        </p:nvSpPr>
        <p:spPr>
          <a:xfrm>
            <a:off x="4450271" y="2710081"/>
            <a:ext cx="1059148" cy="43088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2015</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年までに処理を完了</a:t>
            </a:r>
          </a:p>
        </p:txBody>
      </p:sp>
      <p:sp>
        <p:nvSpPr>
          <p:cNvPr id="15" name="正方形/長方形 14"/>
          <p:cNvSpPr/>
          <p:nvPr/>
        </p:nvSpPr>
        <p:spPr>
          <a:xfrm>
            <a:off x="1196995" y="2644691"/>
            <a:ext cx="619105" cy="21977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sysClr val="windowText" lastClr="000000"/>
                </a:solidFill>
                <a:effectLst/>
                <a:uLnTx/>
                <a:uFillTx/>
                <a:latin typeface="メイリオ" panose="020B0604030504040204" pitchFamily="50" charset="-128"/>
                <a:ea typeface="メイリオ" panose="020B0604030504040204" pitchFamily="50" charset="-128"/>
                <a:cs typeface="+mn-cs"/>
              </a:rPr>
              <a:t>5,317</a:t>
            </a:r>
            <a:endParaRPr kumimoji="1" lang="ja-JP" altLang="en-US" sz="1200" b="0" i="0" u="none" strike="noStrike" kern="1200" cap="none" spc="0" normalizeH="0" baseline="0" noProof="0" dirty="0">
              <a:ln>
                <a:noFill/>
              </a:ln>
              <a:solidFill>
                <a:sysClr val="windowText" lastClr="000000"/>
              </a:solidFill>
              <a:effectLst/>
              <a:uLnTx/>
              <a:uFillTx/>
              <a:latin typeface="メイリオ" panose="020B0604030504040204" pitchFamily="50" charset="-128"/>
              <a:ea typeface="メイリオ" panose="020B0604030504040204" pitchFamily="50" charset="-128"/>
              <a:cs typeface="+mn-cs"/>
            </a:endParaRPr>
          </a:p>
        </p:txBody>
      </p:sp>
      <p:sp>
        <p:nvSpPr>
          <p:cNvPr id="16" name="正方形/長方形 15"/>
          <p:cNvSpPr/>
          <p:nvPr/>
        </p:nvSpPr>
        <p:spPr>
          <a:xfrm>
            <a:off x="2252250" y="4354313"/>
            <a:ext cx="637000" cy="23673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sysClr val="windowText" lastClr="000000"/>
                </a:solidFill>
                <a:effectLst/>
                <a:uLnTx/>
                <a:uFillTx/>
                <a:latin typeface="メイリオ" panose="020B0604030504040204" pitchFamily="50" charset="-128"/>
                <a:ea typeface="メイリオ" panose="020B0604030504040204" pitchFamily="50" charset="-128"/>
                <a:cs typeface="+mn-cs"/>
              </a:rPr>
              <a:t>2,799</a:t>
            </a:r>
            <a:endParaRPr kumimoji="1" lang="ja-JP" altLang="en-US" sz="1200" b="0" i="0" u="none" strike="noStrike" kern="1200" cap="none" spc="0" normalizeH="0" baseline="0" noProof="0" dirty="0">
              <a:ln>
                <a:noFill/>
              </a:ln>
              <a:solidFill>
                <a:sysClr val="windowText" lastClr="000000"/>
              </a:solidFill>
              <a:effectLst/>
              <a:uLnTx/>
              <a:uFillTx/>
              <a:latin typeface="メイリオ" panose="020B0604030504040204" pitchFamily="50" charset="-128"/>
              <a:ea typeface="メイリオ" panose="020B0604030504040204" pitchFamily="50" charset="-128"/>
              <a:cs typeface="+mn-cs"/>
            </a:endParaRPr>
          </a:p>
        </p:txBody>
      </p:sp>
      <p:sp>
        <p:nvSpPr>
          <p:cNvPr id="22" name="正方形/長方形 21"/>
          <p:cNvSpPr/>
          <p:nvPr/>
        </p:nvSpPr>
        <p:spPr>
          <a:xfrm>
            <a:off x="3315215" y="5260233"/>
            <a:ext cx="653535" cy="21346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sysClr val="windowText" lastClr="000000"/>
                </a:solidFill>
                <a:effectLst/>
                <a:uLnTx/>
                <a:uFillTx/>
                <a:latin typeface="メイリオ" panose="020B0604030504040204" pitchFamily="50" charset="-128"/>
                <a:ea typeface="メイリオ" panose="020B0604030504040204" pitchFamily="50" charset="-128"/>
                <a:cs typeface="+mn-cs"/>
              </a:rPr>
              <a:t>1,482</a:t>
            </a:r>
            <a:endParaRPr kumimoji="1" lang="ja-JP" altLang="en-US" sz="1200" b="0" i="0" u="none" strike="noStrike" kern="1200" cap="none" spc="0" normalizeH="0" baseline="0" noProof="0" dirty="0">
              <a:ln>
                <a:noFill/>
              </a:ln>
              <a:solidFill>
                <a:sysClr val="windowText" lastClr="000000"/>
              </a:solidFill>
              <a:effectLst/>
              <a:uLnTx/>
              <a:uFillTx/>
              <a:latin typeface="メイリオ" panose="020B0604030504040204" pitchFamily="50" charset="-128"/>
              <a:ea typeface="メイリオ" panose="020B0604030504040204" pitchFamily="50" charset="-128"/>
              <a:cs typeface="+mn-cs"/>
            </a:endParaRPr>
          </a:p>
        </p:txBody>
      </p:sp>
      <p:sp>
        <p:nvSpPr>
          <p:cNvPr id="23" name="正方形/長方形 22"/>
          <p:cNvSpPr/>
          <p:nvPr/>
        </p:nvSpPr>
        <p:spPr>
          <a:xfrm>
            <a:off x="4480258" y="5943673"/>
            <a:ext cx="475918" cy="20630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sysClr val="windowText" lastClr="000000"/>
                </a:solidFill>
                <a:effectLst/>
                <a:uLnTx/>
                <a:uFillTx/>
                <a:latin typeface="メイリオ" panose="020B0604030504040204" pitchFamily="50" charset="-128"/>
                <a:ea typeface="メイリオ" panose="020B0604030504040204" pitchFamily="50" charset="-128"/>
                <a:cs typeface="+mn-cs"/>
              </a:rPr>
              <a:t>476</a:t>
            </a:r>
            <a:endParaRPr kumimoji="1" lang="ja-JP" altLang="en-US" sz="1200" b="0" i="0" u="none" strike="noStrike" kern="1200" cap="none" spc="0" normalizeH="0" baseline="0" noProof="0" dirty="0">
              <a:ln>
                <a:noFill/>
              </a:ln>
              <a:solidFill>
                <a:sysClr val="windowText" lastClr="000000"/>
              </a:solidFill>
              <a:effectLst/>
              <a:uLnTx/>
              <a:uFillTx/>
              <a:latin typeface="メイリオ" panose="020B0604030504040204" pitchFamily="50" charset="-128"/>
              <a:ea typeface="メイリオ" panose="020B0604030504040204" pitchFamily="50" charset="-128"/>
              <a:cs typeface="+mn-cs"/>
            </a:endParaRPr>
          </a:p>
        </p:txBody>
      </p:sp>
      <p:pic>
        <p:nvPicPr>
          <p:cNvPr id="4" name="図 3"/>
          <p:cNvPicPr>
            <a:picLocks noChangeAspect="1"/>
          </p:cNvPicPr>
          <p:nvPr/>
        </p:nvPicPr>
        <p:blipFill>
          <a:blip r:embed="rId4"/>
          <a:stretch>
            <a:fillRect/>
          </a:stretch>
        </p:blipFill>
        <p:spPr>
          <a:xfrm>
            <a:off x="4213269" y="4748954"/>
            <a:ext cx="24386" cy="1920406"/>
          </a:xfrm>
          <a:prstGeom prst="rect">
            <a:avLst/>
          </a:prstGeom>
        </p:spPr>
      </p:pic>
      <p:pic>
        <p:nvPicPr>
          <p:cNvPr id="5" name="図 4"/>
          <p:cNvPicPr>
            <a:picLocks noChangeAspect="1"/>
          </p:cNvPicPr>
          <p:nvPr/>
        </p:nvPicPr>
        <p:blipFill>
          <a:blip r:embed="rId5"/>
          <a:stretch>
            <a:fillRect/>
          </a:stretch>
        </p:blipFill>
        <p:spPr>
          <a:xfrm>
            <a:off x="4225462" y="6553818"/>
            <a:ext cx="365792" cy="158510"/>
          </a:xfrm>
          <a:prstGeom prst="rect">
            <a:avLst/>
          </a:prstGeom>
        </p:spPr>
      </p:pic>
      <p:pic>
        <p:nvPicPr>
          <p:cNvPr id="7" name="図 6"/>
          <p:cNvPicPr>
            <a:picLocks noChangeAspect="1"/>
          </p:cNvPicPr>
          <p:nvPr/>
        </p:nvPicPr>
        <p:blipFill>
          <a:blip r:embed="rId6"/>
          <a:stretch>
            <a:fillRect/>
          </a:stretch>
        </p:blipFill>
        <p:spPr>
          <a:xfrm>
            <a:off x="4159650" y="6674876"/>
            <a:ext cx="748943" cy="263712"/>
          </a:xfrm>
          <a:prstGeom prst="rect">
            <a:avLst/>
          </a:prstGeom>
        </p:spPr>
      </p:pic>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192</a:t>
            </a:fld>
            <a:endParaRPr lang="ja-JP" altLang="en-US"/>
          </a:p>
        </p:txBody>
      </p:sp>
      <p:pic>
        <p:nvPicPr>
          <p:cNvPr id="12" name="図 11"/>
          <p:cNvPicPr>
            <a:picLocks noChangeAspect="1"/>
          </p:cNvPicPr>
          <p:nvPr/>
        </p:nvPicPr>
        <p:blipFill>
          <a:blip r:embed="rId7"/>
          <a:stretch>
            <a:fillRect/>
          </a:stretch>
        </p:blipFill>
        <p:spPr>
          <a:xfrm>
            <a:off x="419501" y="1916832"/>
            <a:ext cx="5054022" cy="4858933"/>
          </a:xfrm>
          <a:prstGeom prst="rect">
            <a:avLst/>
          </a:prstGeom>
        </p:spPr>
      </p:pic>
    </p:spTree>
    <p:extLst>
      <p:ext uri="{BB962C8B-B14F-4D97-AF65-F5344CB8AC3E}">
        <p14:creationId xmlns:p14="http://schemas.microsoft.com/office/powerpoint/2010/main" val="1421405777"/>
      </p:ext>
    </p:extLst>
  </p:cSld>
  <p:clrMapOvr>
    <a:masterClrMapping/>
  </p:clrMapOvr>
  <p:transition/>
</p:sld>
</file>

<file path=ppt/slides/slide1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タイトル 1"/>
          <p:cNvSpPr txBox="1">
            <a:spLocks/>
          </p:cNvSpPr>
          <p:nvPr/>
        </p:nvSpPr>
        <p:spPr>
          <a:xfrm>
            <a:off x="408598" y="1196752"/>
            <a:ext cx="8735401" cy="4104456"/>
          </a:xfrm>
          <a:prstGeom prst="rect">
            <a:avLst/>
          </a:prstGeom>
        </p:spPr>
        <p:txBody>
          <a:bodyPr vert="horz" lIns="91440" tIns="45720" rIns="91440" bIns="45720" rtlCol="0" anchor="ctr">
            <a:norm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spcBef>
                <a:spcPct val="0"/>
              </a:spcBef>
              <a:defRPr/>
            </a:pPr>
            <a:r>
              <a:rPr lang="en-US" altLang="ja-JP" sz="4000" b="1" dirty="0">
                <a:latin typeface="BIZ UDゴシック" panose="020B0400000000000000" pitchFamily="49" charset="-128"/>
                <a:ea typeface="BIZ UDゴシック" panose="020B0400000000000000" pitchFamily="49" charset="-128"/>
                <a:cs typeface="+mj-cs"/>
              </a:rPr>
              <a:t>Ⅲ</a:t>
            </a:r>
            <a:r>
              <a:rPr lang="ja-JP" altLang="en-US" sz="4000" b="1" dirty="0">
                <a:latin typeface="BIZ UDゴシック" panose="020B0400000000000000" pitchFamily="49" charset="-128"/>
                <a:ea typeface="BIZ UDゴシック" panose="020B0400000000000000" pitchFamily="49" charset="-128"/>
                <a:cs typeface="+mj-cs"/>
              </a:rPr>
              <a:t>　</a:t>
            </a:r>
            <a:r>
              <a:rPr kumimoji="1" lang="ja-JP" altLang="en-US" sz="4000" b="1" i="0" u="none" strike="noStrike" kern="1200" cap="none" spc="0" normalizeH="0" baseline="0" noProof="0" dirty="0">
                <a:ln>
                  <a:noFill/>
                </a:ln>
                <a:solidFill>
                  <a:schemeClr val="tx1"/>
                </a:solidFill>
                <a:effectLst/>
                <a:uLnTx/>
                <a:uFillTx/>
                <a:latin typeface="BIZ UDゴシック" panose="020B0400000000000000" pitchFamily="49" charset="-128"/>
                <a:ea typeface="BIZ UDゴシック" panose="020B0400000000000000" pitchFamily="49" charset="-128"/>
                <a:cs typeface="+mj-cs"/>
              </a:rPr>
              <a:t>行財政改革</a:t>
            </a:r>
            <a:r>
              <a:rPr kumimoji="1" lang="en-US" altLang="ja-JP" sz="4000" b="1" i="0" u="none" strike="noStrike" kern="1200" cap="none" spc="0" normalizeH="0" baseline="0" noProof="0" dirty="0">
                <a:ln>
                  <a:noFill/>
                </a:ln>
                <a:solidFill>
                  <a:schemeClr val="tx1"/>
                </a:solidFill>
                <a:effectLst/>
                <a:uLnTx/>
                <a:uFillTx/>
                <a:latin typeface="BIZ UDゴシック" panose="020B0400000000000000" pitchFamily="49" charset="-128"/>
                <a:ea typeface="BIZ UDゴシック" panose="020B0400000000000000" pitchFamily="49" charset="-128"/>
                <a:cs typeface="+mj-cs"/>
              </a:rPr>
              <a:t/>
            </a:r>
            <a:br>
              <a:rPr kumimoji="1" lang="en-US" altLang="ja-JP" sz="4000" b="1" i="0" u="none" strike="noStrike" kern="1200" cap="none" spc="0" normalizeH="0" baseline="0" noProof="0" dirty="0">
                <a:ln>
                  <a:noFill/>
                </a:ln>
                <a:solidFill>
                  <a:schemeClr val="tx1"/>
                </a:solidFill>
                <a:effectLst/>
                <a:uLnTx/>
                <a:uFillTx/>
                <a:latin typeface="BIZ UDゴシック" panose="020B0400000000000000" pitchFamily="49" charset="-128"/>
                <a:ea typeface="BIZ UDゴシック" panose="020B0400000000000000" pitchFamily="49" charset="-128"/>
                <a:cs typeface="+mj-cs"/>
              </a:rPr>
            </a:br>
            <a:r>
              <a:rPr kumimoji="1" lang="en-US" altLang="ja-JP" sz="4000" b="1" i="0" u="none" strike="noStrike" kern="1200" cap="none" spc="0" normalizeH="0" baseline="0" noProof="0" dirty="0">
                <a:ln>
                  <a:noFill/>
                </a:ln>
                <a:solidFill>
                  <a:schemeClr val="tx1"/>
                </a:solidFill>
                <a:effectLst/>
                <a:uLnTx/>
                <a:uFillTx/>
                <a:latin typeface="BIZ UDゴシック" panose="020B0400000000000000" pitchFamily="49" charset="-128"/>
                <a:ea typeface="BIZ UDゴシック" panose="020B0400000000000000" pitchFamily="49" charset="-128"/>
                <a:cs typeface="+mj-cs"/>
              </a:rPr>
              <a:t/>
            </a:r>
            <a:br>
              <a:rPr kumimoji="1" lang="en-US" altLang="ja-JP" sz="4000" b="1" i="0" u="none" strike="noStrike" kern="1200" cap="none" spc="0" normalizeH="0" baseline="0" noProof="0" dirty="0">
                <a:ln>
                  <a:noFill/>
                </a:ln>
                <a:solidFill>
                  <a:schemeClr val="tx1"/>
                </a:solidFill>
                <a:effectLst/>
                <a:uLnTx/>
                <a:uFillTx/>
                <a:latin typeface="BIZ UDゴシック" panose="020B0400000000000000" pitchFamily="49" charset="-128"/>
                <a:ea typeface="BIZ UDゴシック" panose="020B0400000000000000" pitchFamily="49" charset="-128"/>
                <a:cs typeface="+mj-cs"/>
              </a:rPr>
            </a:br>
            <a:r>
              <a:rPr kumimoji="1" lang="en-US" altLang="ja-JP" sz="4000" b="1" i="0" u="none" strike="noStrike" kern="1200" cap="none" spc="0" normalizeH="0" baseline="0" noProof="0" dirty="0">
                <a:ln>
                  <a:noFill/>
                </a:ln>
                <a:solidFill>
                  <a:schemeClr val="tx1"/>
                </a:solidFill>
                <a:effectLst/>
                <a:uLnTx/>
                <a:uFillTx/>
                <a:latin typeface="BIZ UDゴシック" panose="020B0400000000000000" pitchFamily="49" charset="-128"/>
                <a:ea typeface="BIZ UDゴシック" panose="020B0400000000000000" pitchFamily="49" charset="-128"/>
                <a:cs typeface="+mj-cs"/>
              </a:rPr>
              <a:t>【</a:t>
            </a:r>
            <a:r>
              <a:rPr lang="ja-JP" altLang="en-US" sz="4000" b="1" dirty="0">
                <a:latin typeface="BIZ UDゴシック" panose="020B0400000000000000" pitchFamily="49" charset="-128"/>
                <a:ea typeface="BIZ UDゴシック" panose="020B0400000000000000" pitchFamily="49" charset="-128"/>
                <a:cs typeface="+mj-cs"/>
              </a:rPr>
              <a:t>人事</a:t>
            </a:r>
            <a:r>
              <a:rPr kumimoji="1" lang="en-US" altLang="ja-JP" sz="4000" b="1" i="0" u="none" strike="noStrike" kern="1200" cap="none" spc="0" normalizeH="0" baseline="0" noProof="0" dirty="0">
                <a:ln>
                  <a:noFill/>
                </a:ln>
                <a:solidFill>
                  <a:schemeClr val="tx1"/>
                </a:solidFill>
                <a:effectLst/>
                <a:uLnTx/>
                <a:uFillTx/>
                <a:latin typeface="BIZ UDゴシック" panose="020B0400000000000000" pitchFamily="49" charset="-128"/>
                <a:ea typeface="BIZ UDゴシック" panose="020B0400000000000000" pitchFamily="49" charset="-128"/>
                <a:cs typeface="+mj-cs"/>
              </a:rPr>
              <a:t>】</a:t>
            </a:r>
            <a:br>
              <a:rPr kumimoji="1" lang="en-US" altLang="ja-JP" sz="4000" b="1" i="0" u="none" strike="noStrike" kern="1200" cap="none" spc="0" normalizeH="0" baseline="0" noProof="0" dirty="0">
                <a:ln>
                  <a:noFill/>
                </a:ln>
                <a:solidFill>
                  <a:schemeClr val="tx1"/>
                </a:solidFill>
                <a:effectLst/>
                <a:uLnTx/>
                <a:uFillTx/>
                <a:latin typeface="BIZ UDゴシック" panose="020B0400000000000000" pitchFamily="49" charset="-128"/>
                <a:ea typeface="BIZ UDゴシック" panose="020B0400000000000000" pitchFamily="49" charset="-128"/>
                <a:cs typeface="+mj-cs"/>
              </a:rPr>
            </a:br>
            <a:r>
              <a:rPr kumimoji="1" lang="ja-JP" altLang="en-US" sz="4000" b="1" i="0" u="none" strike="noStrike" kern="1200" cap="none" spc="0" normalizeH="0" baseline="0" noProof="0" dirty="0">
                <a:ln>
                  <a:noFill/>
                </a:ln>
                <a:solidFill>
                  <a:schemeClr val="tx1"/>
                </a:solidFill>
                <a:effectLst/>
                <a:uLnTx/>
                <a:uFillTx/>
                <a:latin typeface="BIZ UDゴシック" panose="020B0400000000000000" pitchFamily="49" charset="-128"/>
                <a:ea typeface="BIZ UDゴシック" panose="020B0400000000000000" pitchFamily="49" charset="-128"/>
                <a:cs typeface="+mj-cs"/>
              </a:rPr>
              <a:t>　　（</a:t>
            </a:r>
            <a:r>
              <a:rPr lang="ja-JP" altLang="en-US" sz="4000" b="1" dirty="0">
                <a:latin typeface="BIZ UDゴシック" panose="020B0400000000000000" pitchFamily="49" charset="-128"/>
                <a:ea typeface="BIZ UDゴシック" panose="020B0400000000000000" pitchFamily="49" charset="-128"/>
                <a:cs typeface="+mj-cs"/>
              </a:rPr>
              <a:t>３）人事・給与制度</a:t>
            </a:r>
            <a:endParaRPr lang="en-US" altLang="ja-JP" sz="4000" b="1" dirty="0">
              <a:latin typeface="BIZ UDゴシック" panose="020B0400000000000000" pitchFamily="49" charset="-128"/>
              <a:ea typeface="BIZ UDゴシック" panose="020B0400000000000000" pitchFamily="49" charset="-128"/>
              <a:cs typeface="+mj-cs"/>
            </a:endParaRPr>
          </a:p>
          <a:p>
            <a:pPr>
              <a:spcBef>
                <a:spcPct val="0"/>
              </a:spcBef>
              <a:defRPr/>
            </a:pPr>
            <a:r>
              <a:rPr kumimoji="1" lang="ja-JP" altLang="en-US" sz="4000" b="1" i="0" u="none" strike="noStrike" kern="1200" cap="none" spc="0" normalizeH="0" baseline="0" noProof="0" dirty="0">
                <a:ln>
                  <a:noFill/>
                </a:ln>
                <a:solidFill>
                  <a:schemeClr val="tx1"/>
                </a:solidFill>
                <a:effectLst/>
                <a:uLnTx/>
                <a:uFillTx/>
                <a:latin typeface="BIZ UDゴシック" panose="020B0400000000000000" pitchFamily="49" charset="-128"/>
                <a:ea typeface="BIZ UDゴシック" panose="020B0400000000000000" pitchFamily="49" charset="-128"/>
                <a:cs typeface="+mj-cs"/>
              </a:rPr>
              <a:t>　　（</a:t>
            </a:r>
            <a:r>
              <a:rPr lang="ja-JP" altLang="en-US" sz="4000" b="1" dirty="0">
                <a:latin typeface="BIZ UDゴシック" panose="020B0400000000000000" pitchFamily="49" charset="-128"/>
                <a:ea typeface="BIZ UDゴシック" panose="020B0400000000000000" pitchFamily="49" charset="-128"/>
                <a:cs typeface="+mj-cs"/>
              </a:rPr>
              <a:t>４）公募制度</a:t>
            </a:r>
            <a:endParaRPr kumimoji="1" lang="ja-JP" altLang="en-US" sz="4000" b="1" i="0" u="none" strike="noStrike" kern="1200" cap="none" spc="0" normalizeH="0" baseline="0" noProof="0" dirty="0">
              <a:ln>
                <a:noFill/>
              </a:ln>
              <a:solidFill>
                <a:schemeClr val="tx1"/>
              </a:solidFill>
              <a:effectLst/>
              <a:uLnTx/>
              <a:uFillTx/>
              <a:latin typeface="BIZ UDゴシック" panose="020B0400000000000000" pitchFamily="49" charset="-128"/>
              <a:ea typeface="BIZ UDゴシック" panose="020B0400000000000000" pitchFamily="49" charset="-128"/>
              <a:cs typeface="+mj-cs"/>
            </a:endParaRPr>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193</a:t>
            </a:fld>
            <a:endParaRPr lang="ja-JP" altLang="en-US"/>
          </a:p>
        </p:txBody>
      </p:sp>
    </p:spTree>
    <p:extLst>
      <p:ext uri="{BB962C8B-B14F-4D97-AF65-F5344CB8AC3E}">
        <p14:creationId xmlns:p14="http://schemas.microsoft.com/office/powerpoint/2010/main" val="410121512"/>
      </p:ext>
    </p:extLst>
  </p:cSld>
  <p:clrMapOvr>
    <a:masterClrMapping/>
  </p:clrMapOvr>
</p:sld>
</file>

<file path=ppt/slides/slide1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2" name="表 21"/>
          <p:cNvGraphicFramePr>
            <a:graphicFrameLocks noGrp="1"/>
          </p:cNvGraphicFramePr>
          <p:nvPr>
            <p:extLst>
              <p:ext uri="{D42A27DB-BD31-4B8C-83A1-F6EECF244321}">
                <p14:modId xmlns:p14="http://schemas.microsoft.com/office/powerpoint/2010/main" val="3241904968"/>
              </p:ext>
            </p:extLst>
          </p:nvPr>
        </p:nvGraphicFramePr>
        <p:xfrm>
          <a:off x="323528" y="568386"/>
          <a:ext cx="8640960" cy="6080350"/>
        </p:xfrm>
        <a:graphic>
          <a:graphicData uri="http://schemas.openxmlformats.org/drawingml/2006/table">
            <a:tbl>
              <a:tblPr firstRow="1">
                <a:tableStyleId>{5C22544A-7EE6-4342-B048-85BDC9FD1C3A}</a:tableStyleId>
              </a:tblPr>
              <a:tblGrid>
                <a:gridCol w="1584176">
                  <a:extLst>
                    <a:ext uri="{9D8B030D-6E8A-4147-A177-3AD203B41FA5}">
                      <a16:colId xmlns:a16="http://schemas.microsoft.com/office/drawing/2014/main" val="20000"/>
                    </a:ext>
                  </a:extLst>
                </a:gridCol>
                <a:gridCol w="1512168">
                  <a:extLst>
                    <a:ext uri="{9D8B030D-6E8A-4147-A177-3AD203B41FA5}">
                      <a16:colId xmlns:a16="http://schemas.microsoft.com/office/drawing/2014/main" val="20001"/>
                    </a:ext>
                  </a:extLst>
                </a:gridCol>
                <a:gridCol w="2448272">
                  <a:extLst>
                    <a:ext uri="{9D8B030D-6E8A-4147-A177-3AD203B41FA5}">
                      <a16:colId xmlns:a16="http://schemas.microsoft.com/office/drawing/2014/main" val="20002"/>
                    </a:ext>
                  </a:extLst>
                </a:gridCol>
                <a:gridCol w="3096344">
                  <a:extLst>
                    <a:ext uri="{9D8B030D-6E8A-4147-A177-3AD203B41FA5}">
                      <a16:colId xmlns:a16="http://schemas.microsoft.com/office/drawing/2014/main" val="20003"/>
                    </a:ext>
                  </a:extLst>
                </a:gridCol>
              </a:tblGrid>
              <a:tr h="311550">
                <a:tc>
                  <a:txBody>
                    <a:bodyPr/>
                    <a:lstStyle/>
                    <a:p>
                      <a:pPr algn="ctr"/>
                      <a:r>
                        <a:rPr kumimoji="1" lang="ja-JP" altLang="en-US" sz="1600" b="0" dirty="0">
                          <a:solidFill>
                            <a:schemeClr val="tx1"/>
                          </a:solidFill>
                          <a:latin typeface="+mn-lt"/>
                        </a:rPr>
                        <a:t>＜</a:t>
                      </a:r>
                      <a:r>
                        <a:rPr kumimoji="1" lang="en-US" altLang="ja-JP" sz="1600" b="0" dirty="0">
                          <a:solidFill>
                            <a:schemeClr val="tx1"/>
                          </a:solidFill>
                          <a:latin typeface="+mn-lt"/>
                        </a:rPr>
                        <a:t>Why</a:t>
                      </a:r>
                      <a:r>
                        <a:rPr kumimoji="1" lang="ja-JP" altLang="en-US" sz="1600" b="0" dirty="0">
                          <a:solidFill>
                            <a:schemeClr val="tx1"/>
                          </a:solidFill>
                          <a:latin typeface="+mn-lt"/>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kumimoji="1" lang="ja-JP" altLang="en-US" sz="1600" b="0" dirty="0">
                          <a:solidFill>
                            <a:schemeClr val="tx1"/>
                          </a:solidFill>
                          <a:latin typeface="+mn-lt"/>
                        </a:rPr>
                        <a:t>＜</a:t>
                      </a:r>
                      <a:r>
                        <a:rPr kumimoji="1" lang="en-US" altLang="ja-JP" sz="1600" b="0" dirty="0">
                          <a:solidFill>
                            <a:schemeClr val="tx1"/>
                          </a:solidFill>
                          <a:latin typeface="+mn-lt"/>
                        </a:rPr>
                        <a:t>Vision</a:t>
                      </a:r>
                      <a:r>
                        <a:rPr kumimoji="1" lang="ja-JP" altLang="en-US" sz="1600" b="0" dirty="0">
                          <a:solidFill>
                            <a:schemeClr val="tx1"/>
                          </a:solidFill>
                          <a:latin typeface="+mn-lt"/>
                        </a:rPr>
                        <a:t>＞</a:t>
                      </a:r>
                    </a:p>
                  </a:txBody>
                  <a:tcPr anchor="ctr">
                    <a:lnL w="12700" cap="flat" cmpd="sng" algn="ctr">
                      <a:solidFill>
                        <a:schemeClr val="tx1"/>
                      </a:solidFill>
                      <a:prstDash val="sysDash"/>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kumimoji="1" lang="ja-JP" altLang="en-US" sz="1600" b="0" dirty="0">
                          <a:solidFill>
                            <a:schemeClr val="tx1"/>
                          </a:solidFill>
                          <a:latin typeface="+mn-lt"/>
                        </a:rPr>
                        <a:t>＜</a:t>
                      </a:r>
                      <a:r>
                        <a:rPr kumimoji="1" lang="en-US" altLang="ja-JP" sz="1600" b="0" dirty="0">
                          <a:solidFill>
                            <a:schemeClr val="tx1"/>
                          </a:solidFill>
                          <a:latin typeface="+mn-lt"/>
                        </a:rPr>
                        <a:t>What</a:t>
                      </a:r>
                      <a:r>
                        <a:rPr kumimoji="1" lang="ja-JP" altLang="en-US" sz="1600" b="0" dirty="0">
                          <a:solidFill>
                            <a:schemeClr val="tx1"/>
                          </a:solidFill>
                          <a:latin typeface="+mn-lt"/>
                        </a:rPr>
                        <a:t>＞</a:t>
                      </a:r>
                    </a:p>
                  </a:txBody>
                  <a:tcPr anchor="ctr">
                    <a:lnL w="12700" cap="flat" cmpd="sng" algn="ctr">
                      <a:solidFill>
                        <a:schemeClr val="tx1"/>
                      </a:solidFill>
                      <a:prstDash val="sysDash"/>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kumimoji="1" lang="ja-JP" altLang="en-US" sz="1600" b="0" dirty="0">
                          <a:solidFill>
                            <a:schemeClr val="tx1"/>
                          </a:solidFill>
                          <a:latin typeface="+mn-lt"/>
                        </a:rPr>
                        <a:t>＜</a:t>
                      </a:r>
                      <a:r>
                        <a:rPr kumimoji="1" lang="en-US" altLang="ja-JP" sz="1600" b="0" dirty="0">
                          <a:solidFill>
                            <a:schemeClr val="tx1"/>
                          </a:solidFill>
                          <a:latin typeface="+mn-lt"/>
                        </a:rPr>
                        <a:t>Outcome</a:t>
                      </a:r>
                      <a:r>
                        <a:rPr kumimoji="1" lang="ja-JP" altLang="en-US" sz="1600" b="0" dirty="0">
                          <a:solidFill>
                            <a:schemeClr val="tx1"/>
                          </a:solidFill>
                          <a:latin typeface="+mn-lt"/>
                        </a:rPr>
                        <a:t>＞</a:t>
                      </a:r>
                    </a:p>
                  </a:txBody>
                  <a:tcPr anchor="ctr">
                    <a:lnL w="12700" cap="flat" cmpd="sng" algn="ctr">
                      <a:solidFill>
                        <a:schemeClr val="tx1"/>
                      </a:solidFill>
                      <a:prstDash val="sysDash"/>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1006329">
                <a:tc rowSpan="4">
                  <a:txBody>
                    <a:bodyPr/>
                    <a:lstStyle/>
                    <a:p>
                      <a:pPr>
                        <a:lnSpc>
                          <a:spcPts val="1320"/>
                        </a:lnSpc>
                      </a:pPr>
                      <a:r>
                        <a:rPr lang="ja-JP" altLang="en-US" sz="1200" dirty="0"/>
                        <a:t>・市民感覚、民間経営感覚と乖離</a:t>
                      </a:r>
                      <a:endParaRPr lang="en-US" altLang="ja-JP" sz="1200" dirty="0"/>
                    </a:p>
                    <a:p>
                      <a:pPr>
                        <a:lnSpc>
                          <a:spcPts val="1320"/>
                        </a:lnSpc>
                      </a:pPr>
                      <a:r>
                        <a:rPr lang="ja-JP" altLang="en-US" sz="1200" dirty="0"/>
                        <a:t>・硬直化し、変化を厭う組織風土</a:t>
                      </a:r>
                      <a:endParaRPr lang="en-US" altLang="ja-JP" sz="1200" dirty="0"/>
                    </a:p>
                    <a:p>
                      <a:pPr>
                        <a:lnSpc>
                          <a:spcPts val="1320"/>
                        </a:lnSpc>
                      </a:pPr>
                      <a:r>
                        <a:rPr lang="ja-JP" altLang="en-US" sz="1200" dirty="0"/>
                        <a:t>・コンプライアンス意識の弱さ</a:t>
                      </a:r>
                      <a:endParaRPr lang="en-US" altLang="ja-JP" sz="1200" dirty="0"/>
                    </a:p>
                    <a:p>
                      <a:pPr>
                        <a:lnSpc>
                          <a:spcPts val="1320"/>
                        </a:lnSpc>
                      </a:pPr>
                      <a:r>
                        <a:rPr lang="ja-JP" altLang="en-US" sz="1200" dirty="0"/>
                        <a:t>・ムダを徹底的に排除し、成果を意識した行財政運営が必要</a:t>
                      </a:r>
                      <a:endParaRPr lang="en-US" altLang="ja-JP" sz="1200" dirty="0"/>
                    </a:p>
                    <a:p>
                      <a:pPr>
                        <a:lnSpc>
                          <a:spcPts val="1320"/>
                        </a:lnSpc>
                      </a:pPr>
                      <a:endParaRPr lang="en-US" altLang="ja-JP" sz="1200" dirty="0"/>
                    </a:p>
                    <a:p>
                      <a:pPr>
                        <a:lnSpc>
                          <a:spcPts val="1320"/>
                        </a:lnSpc>
                      </a:pPr>
                      <a:endParaRPr lang="en-US" altLang="ja-JP" sz="1200" dirty="0"/>
                    </a:p>
                    <a:p>
                      <a:pPr>
                        <a:lnSpc>
                          <a:spcPts val="1320"/>
                        </a:lnSpc>
                      </a:pPr>
                      <a:endParaRPr lang="en-US" altLang="ja-JP" sz="1200" dirty="0"/>
                    </a:p>
                    <a:p>
                      <a:pPr>
                        <a:lnSpc>
                          <a:spcPts val="1320"/>
                        </a:lnSpc>
                      </a:pPr>
                      <a:endParaRPr lang="en-US" altLang="ja-JP" sz="1200" dirty="0"/>
                    </a:p>
                    <a:p>
                      <a:pPr>
                        <a:lnSpc>
                          <a:spcPts val="1320"/>
                        </a:lnSpc>
                      </a:pPr>
                      <a:endParaRPr lang="en-US" altLang="ja-JP" sz="1200" dirty="0"/>
                    </a:p>
                    <a:p>
                      <a:pPr>
                        <a:lnSpc>
                          <a:spcPts val="1320"/>
                        </a:lnSpc>
                      </a:pPr>
                      <a:endParaRPr lang="en-US" altLang="ja-JP" sz="1200" dirty="0"/>
                    </a:p>
                    <a:p>
                      <a:pPr>
                        <a:lnSpc>
                          <a:spcPts val="1320"/>
                        </a:lnSpc>
                      </a:pPr>
                      <a:endParaRPr lang="en-US" altLang="ja-JP" sz="1200" dirty="0"/>
                    </a:p>
                    <a:p>
                      <a:pPr>
                        <a:lnSpc>
                          <a:spcPts val="1320"/>
                        </a:lnSpc>
                      </a:pPr>
                      <a:endParaRPr lang="en-US" altLang="ja-JP" sz="1200" dirty="0"/>
                    </a:p>
                    <a:p>
                      <a:pPr>
                        <a:lnSpc>
                          <a:spcPts val="1320"/>
                        </a:lnSpc>
                      </a:pPr>
                      <a:endParaRPr lang="en-US" altLang="ja-JP" sz="1200" dirty="0"/>
                    </a:p>
                    <a:p>
                      <a:pPr>
                        <a:lnSpc>
                          <a:spcPts val="1320"/>
                        </a:lnSpc>
                      </a:pPr>
                      <a:endParaRPr lang="en-US" altLang="ja-JP" sz="1200" dirty="0"/>
                    </a:p>
                    <a:p>
                      <a:pPr>
                        <a:lnSpc>
                          <a:spcPts val="1320"/>
                        </a:lnSpc>
                      </a:pPr>
                      <a:endParaRPr lang="en-US" altLang="ja-JP" sz="1200" dirty="0"/>
                    </a:p>
                    <a:p>
                      <a:pPr>
                        <a:lnSpc>
                          <a:spcPts val="1320"/>
                        </a:lnSpc>
                      </a:pPr>
                      <a:endParaRPr lang="en-US" altLang="ja-JP" sz="1200" dirty="0"/>
                    </a:p>
                    <a:p>
                      <a:pPr>
                        <a:lnSpc>
                          <a:spcPts val="1320"/>
                        </a:lnSpc>
                      </a:pPr>
                      <a:endParaRPr lang="en-US" altLang="ja-JP" sz="1200" dirty="0"/>
                    </a:p>
                    <a:p>
                      <a:pPr>
                        <a:lnSpc>
                          <a:spcPts val="1320"/>
                        </a:lnSpc>
                      </a:pPr>
                      <a:endParaRPr lang="en-US" altLang="ja-JP" sz="1200" dirty="0"/>
                    </a:p>
                    <a:p>
                      <a:pPr>
                        <a:lnSpc>
                          <a:spcPts val="1320"/>
                        </a:lnSpc>
                      </a:pPr>
                      <a:endParaRPr lang="en-US" altLang="ja-JP" sz="1200" dirty="0"/>
                    </a:p>
                    <a:p>
                      <a:pPr>
                        <a:lnSpc>
                          <a:spcPts val="1320"/>
                        </a:lnSpc>
                      </a:pPr>
                      <a:endParaRPr lang="en-US" altLang="ja-JP" sz="1200" dirty="0"/>
                    </a:p>
                    <a:p>
                      <a:pPr>
                        <a:lnSpc>
                          <a:spcPts val="1320"/>
                        </a:lnSpc>
                      </a:pPr>
                      <a:endParaRPr lang="en-US" altLang="ja-JP" sz="1200" dirty="0"/>
                    </a:p>
                    <a:p>
                      <a:pPr>
                        <a:lnSpc>
                          <a:spcPts val="1320"/>
                        </a:lnSpc>
                      </a:pPr>
                      <a:endParaRPr lang="en-US" altLang="ja-JP" sz="1200" dirty="0"/>
                    </a:p>
                    <a:p>
                      <a:pPr>
                        <a:lnSpc>
                          <a:spcPts val="1320"/>
                        </a:lnSpc>
                      </a:pPr>
                      <a:endParaRPr lang="en-US" altLang="ja-JP" sz="1200" dirty="0"/>
                    </a:p>
                    <a:p>
                      <a:pPr>
                        <a:lnSpc>
                          <a:spcPts val="1320"/>
                        </a:lnSpc>
                      </a:pPr>
                      <a:endParaRPr lang="en-US" altLang="ja-JP" sz="1200" dirty="0"/>
                    </a:p>
                    <a:p>
                      <a:pPr>
                        <a:lnSpc>
                          <a:spcPts val="1320"/>
                        </a:lnSpc>
                      </a:pPr>
                      <a:endParaRPr lang="en-US" altLang="ja-JP" sz="1200" dirty="0"/>
                    </a:p>
                    <a:p>
                      <a:pPr>
                        <a:lnSpc>
                          <a:spcPts val="1320"/>
                        </a:lnSpc>
                      </a:pPr>
                      <a:endParaRPr lang="en-US" altLang="ja-JP" sz="1200" dirty="0"/>
                    </a:p>
                    <a:p>
                      <a:pPr>
                        <a:lnSpc>
                          <a:spcPts val="1320"/>
                        </a:lnSpc>
                      </a:pPr>
                      <a:endParaRPr lang="en-US" altLang="ja-JP" sz="1200" dirty="0"/>
                    </a:p>
                    <a:p>
                      <a:pPr marL="0" marR="0" indent="0" algn="l" defTabSz="914400" rtl="0" eaLnBrk="1" fontAlgn="auto" latinLnBrk="0" hangingPunct="1">
                        <a:lnSpc>
                          <a:spcPts val="1320"/>
                        </a:lnSpc>
                        <a:spcBef>
                          <a:spcPts val="0"/>
                        </a:spcBef>
                        <a:spcAft>
                          <a:spcPts val="0"/>
                        </a:spcAft>
                        <a:buClrTx/>
                        <a:buSzTx/>
                        <a:buFontTx/>
                        <a:buNone/>
                        <a:tabLst/>
                        <a:defRPr/>
                      </a:pPr>
                      <a:r>
                        <a:rPr lang="ja-JP" altLang="en-US" sz="1200" dirty="0">
                          <a:latin typeface="Calibri" pitchFamily="34" charset="0"/>
                        </a:rPr>
                        <a:t>（次頁に続く）</a:t>
                      </a:r>
                      <a:endParaRPr lang="en-US" altLang="ja-JP" sz="12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rowSpan="4">
                  <a:txBody>
                    <a:bodyPr/>
                    <a:lstStyle/>
                    <a:p>
                      <a:pPr>
                        <a:lnSpc>
                          <a:spcPts val="1320"/>
                        </a:lnSpc>
                      </a:pPr>
                      <a:r>
                        <a:rPr lang="ja-JP" altLang="en-US" sz="1200" dirty="0"/>
                        <a:t>・人材像、組織風土の抜本的見直し</a:t>
                      </a:r>
                      <a:endParaRPr lang="en-US" altLang="ja-JP" sz="1200" dirty="0"/>
                    </a:p>
                    <a:p>
                      <a:pPr>
                        <a:lnSpc>
                          <a:spcPts val="1320"/>
                        </a:lnSpc>
                      </a:pPr>
                      <a:r>
                        <a:rPr lang="ja-JP" altLang="en-US" sz="1200" baseline="0" dirty="0"/>
                        <a:t>　・</a:t>
                      </a:r>
                      <a:r>
                        <a:rPr lang="ja-JP" altLang="en-US" sz="1200" dirty="0"/>
                        <a:t>職員採用</a:t>
                      </a:r>
                      <a:endParaRPr lang="en-US" altLang="ja-JP" sz="1200" dirty="0"/>
                    </a:p>
                    <a:p>
                      <a:pPr>
                        <a:lnSpc>
                          <a:spcPts val="1320"/>
                        </a:lnSpc>
                      </a:pPr>
                      <a:r>
                        <a:rPr lang="ja-JP" altLang="en-US" sz="1200" dirty="0"/>
                        <a:t>　・人材登用</a:t>
                      </a:r>
                      <a:endParaRPr lang="en-US" altLang="ja-JP" sz="1200" dirty="0"/>
                    </a:p>
                    <a:p>
                      <a:pPr>
                        <a:lnSpc>
                          <a:spcPts val="1320"/>
                        </a:lnSpc>
                      </a:pPr>
                      <a:r>
                        <a:rPr lang="ja-JP" altLang="en-US" sz="1200" dirty="0"/>
                        <a:t>　・人事考課</a:t>
                      </a:r>
                      <a:endParaRPr lang="en-US" altLang="ja-JP" sz="1200" dirty="0"/>
                    </a:p>
                    <a:p>
                      <a:pPr>
                        <a:lnSpc>
                          <a:spcPts val="1320"/>
                        </a:lnSpc>
                      </a:pPr>
                      <a:endParaRPr lang="en-US" altLang="ja-JP" sz="1200" dirty="0"/>
                    </a:p>
                    <a:p>
                      <a:pPr>
                        <a:lnSpc>
                          <a:spcPts val="1320"/>
                        </a:lnSpc>
                      </a:pPr>
                      <a:r>
                        <a:rPr lang="ja-JP" altLang="en-US" sz="1200" dirty="0"/>
                        <a:t>・人件費の削減　</a:t>
                      </a:r>
                      <a:endParaRPr lang="en-US" altLang="ja-JP" sz="1200" dirty="0"/>
                    </a:p>
                    <a:p>
                      <a:pPr>
                        <a:lnSpc>
                          <a:spcPts val="1320"/>
                        </a:lnSpc>
                      </a:pPr>
                      <a:endParaRPr lang="en-US" altLang="ja-JP" sz="1200" dirty="0"/>
                    </a:p>
                    <a:p>
                      <a:pPr>
                        <a:lnSpc>
                          <a:spcPts val="1320"/>
                        </a:lnSpc>
                      </a:pPr>
                      <a:r>
                        <a:rPr lang="ja-JP" altLang="en-US" sz="1200" dirty="0"/>
                        <a:t>・大阪府との間で整合性のとれた制度の構築</a:t>
                      </a:r>
                      <a:endParaRPr lang="en-US" altLang="ja-JP" sz="1200" dirty="0"/>
                    </a:p>
                  </a:txBody>
                  <a:tcPr>
                    <a:lnL w="12700" cap="flat" cmpd="sng" algn="ctr">
                      <a:solidFill>
                        <a:schemeClr val="tx1"/>
                      </a:solidFill>
                      <a:prstDash val="sysDash"/>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nSpc>
                          <a:spcPts val="1320"/>
                        </a:lnSpc>
                      </a:pPr>
                      <a:r>
                        <a:rPr lang="ja-JP" altLang="en-US" sz="1200" dirty="0">
                          <a:solidFill>
                            <a:schemeClr val="tx1"/>
                          </a:solidFill>
                        </a:rPr>
                        <a:t>①職員採用試験の抜本的見直し等</a:t>
                      </a:r>
                      <a:endParaRPr lang="en-US" altLang="ja-JP" sz="1200" dirty="0">
                        <a:solidFill>
                          <a:schemeClr val="tx1"/>
                        </a:solidFill>
                      </a:endParaRPr>
                    </a:p>
                    <a:p>
                      <a:pPr>
                        <a:lnSpc>
                          <a:spcPts val="1320"/>
                        </a:lnSpc>
                      </a:pPr>
                      <a:r>
                        <a:rPr lang="ja-JP" altLang="en-US" sz="1200" dirty="0">
                          <a:solidFill>
                            <a:schemeClr val="tx1"/>
                          </a:solidFill>
                        </a:rPr>
                        <a:t>・事務行政</a:t>
                      </a:r>
                      <a:r>
                        <a:rPr lang="en-US" altLang="ja-JP" sz="1200" dirty="0">
                          <a:solidFill>
                            <a:schemeClr val="tx1"/>
                          </a:solidFill>
                        </a:rPr>
                        <a:t>(22-25)</a:t>
                      </a:r>
                      <a:r>
                        <a:rPr lang="ja-JP" altLang="en-US" sz="1200" dirty="0">
                          <a:solidFill>
                            <a:schemeClr val="tx1"/>
                          </a:solidFill>
                        </a:rPr>
                        <a:t>採用試験等におけるエントリーシートの導入、教養試験の廃止、民間企業の就職活動スケジュールに合わせた試験</a:t>
                      </a:r>
                      <a:endParaRPr lang="en-US" altLang="ja-JP" sz="1200" dirty="0">
                        <a:solidFill>
                          <a:schemeClr val="tx1"/>
                        </a:solidFill>
                      </a:endParaRPr>
                    </a:p>
                    <a:p>
                      <a:pPr>
                        <a:lnSpc>
                          <a:spcPts val="1320"/>
                        </a:lnSpc>
                      </a:pPr>
                      <a:endParaRPr lang="en-US" altLang="ja-JP" sz="1200" dirty="0">
                        <a:solidFill>
                          <a:schemeClr val="tx1"/>
                        </a:solidFill>
                      </a:endParaRPr>
                    </a:p>
                  </a:txBody>
                  <a:tcPr>
                    <a:lnL w="12700" cap="flat" cmpd="sng" algn="ctr">
                      <a:solidFill>
                        <a:schemeClr val="tx1"/>
                      </a:solidFill>
                      <a:prstDash val="sysDash"/>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nSpc>
                          <a:spcPts val="1320"/>
                        </a:lnSpc>
                      </a:pPr>
                      <a:r>
                        <a:rPr lang="ja-JP" altLang="en-US" sz="1200" dirty="0">
                          <a:solidFill>
                            <a:schemeClr val="tx1"/>
                          </a:solidFill>
                        </a:rPr>
                        <a:t>・エントリーシートの導入、教養試験の廃止、民間企業の就職活動スケジュールに合わせた試験実施はいずれも政令市初。従来、中心であった法学部系以外に、理系、外国語系学部出身者など、多様</a:t>
                      </a:r>
                      <a:r>
                        <a:rPr lang="ja-JP" altLang="en-US" sz="1200" strike="noStrike" baseline="0" dirty="0">
                          <a:solidFill>
                            <a:schemeClr val="tx1"/>
                          </a:solidFill>
                        </a:rPr>
                        <a:t>な</a:t>
                      </a:r>
                      <a:r>
                        <a:rPr lang="ja-JP" altLang="en-US" sz="1200" dirty="0">
                          <a:solidFill>
                            <a:schemeClr val="tx1"/>
                          </a:solidFill>
                        </a:rPr>
                        <a:t>人材を確保。</a:t>
                      </a:r>
                      <a:endParaRPr lang="en-US" altLang="ja-JP" sz="1200" dirty="0">
                        <a:solidFill>
                          <a:schemeClr val="tx1"/>
                        </a:solidFill>
                      </a:endParaRPr>
                    </a:p>
                    <a:p>
                      <a:pPr>
                        <a:lnSpc>
                          <a:spcPts val="1320"/>
                        </a:lnSpc>
                      </a:pPr>
                      <a:endParaRPr lang="en-US" altLang="ja-JP" sz="1200" dirty="0">
                        <a:solidFill>
                          <a:schemeClr val="tx1"/>
                        </a:solidFill>
                      </a:endParaRPr>
                    </a:p>
                  </a:txBody>
                  <a:tcPr marL="36000" marR="36000">
                    <a:lnL w="12700" cap="flat" cmpd="sng" algn="ctr">
                      <a:solidFill>
                        <a:schemeClr val="tx1"/>
                      </a:solidFill>
                      <a:prstDash val="sysDash"/>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545685">
                <a:tc vMerge="1">
                  <a:txBody>
                    <a:bodyPr/>
                    <a:lstStyle/>
                    <a:p>
                      <a:endParaRPr kumimoji="1" lang="ja-JP" altLang="en-US"/>
                    </a:p>
                  </a:txBody>
                  <a:tcPr/>
                </a:tc>
                <a:tc vMerge="1">
                  <a:txBody>
                    <a:bodyPr/>
                    <a:lstStyle/>
                    <a:p>
                      <a:endParaRPr kumimoji="1" lang="ja-JP" altLang="en-US"/>
                    </a:p>
                  </a:txBody>
                  <a:tcPr/>
                </a:tc>
                <a:tc>
                  <a:txBody>
                    <a:bodyPr/>
                    <a:lstStyle/>
                    <a:p>
                      <a:pPr marL="0" marR="0" indent="0" algn="l" defTabSz="914400" rtl="0" eaLnBrk="1" fontAlgn="auto" latinLnBrk="0" hangingPunct="1">
                        <a:lnSpc>
                          <a:spcPts val="1320"/>
                        </a:lnSpc>
                        <a:spcBef>
                          <a:spcPts val="0"/>
                        </a:spcBef>
                        <a:spcAft>
                          <a:spcPts val="0"/>
                        </a:spcAft>
                        <a:buClrTx/>
                        <a:buSzTx/>
                        <a:buFontTx/>
                        <a:buNone/>
                        <a:tabLst/>
                        <a:defRPr/>
                      </a:pPr>
                      <a:r>
                        <a:rPr lang="ja-JP" altLang="en-US" sz="1200" b="0" dirty="0">
                          <a:solidFill>
                            <a:schemeClr val="tx1"/>
                          </a:solidFill>
                        </a:rPr>
                        <a:t>・社会人経験者区分採用試験の実施</a:t>
                      </a:r>
                    </a:p>
                    <a:p>
                      <a:pPr marL="0" marR="0" indent="0" algn="l" defTabSz="914400" rtl="0" eaLnBrk="1" fontAlgn="auto" latinLnBrk="0" hangingPunct="1">
                        <a:lnSpc>
                          <a:spcPts val="1320"/>
                        </a:lnSpc>
                        <a:spcBef>
                          <a:spcPts val="0"/>
                        </a:spcBef>
                        <a:spcAft>
                          <a:spcPts val="0"/>
                        </a:spcAft>
                        <a:buClrTx/>
                        <a:buSzTx/>
                        <a:buFontTx/>
                        <a:buNone/>
                        <a:tabLst/>
                        <a:defRPr/>
                      </a:pPr>
                      <a:endParaRPr lang="ja-JP" altLang="en-US" sz="1200" b="0" dirty="0">
                        <a:solidFill>
                          <a:schemeClr val="tx1"/>
                        </a:solidFill>
                      </a:endParaRPr>
                    </a:p>
                  </a:txBody>
                  <a:tcPr>
                    <a:lnL w="12700" cap="flat" cmpd="sng" algn="ctr">
                      <a:solidFill>
                        <a:schemeClr val="tx1"/>
                      </a:solidFill>
                      <a:prstDash val="sysDash"/>
                      <a:round/>
                      <a:headEnd type="none" w="med" len="med"/>
                      <a:tailEnd type="none" w="med" len="med"/>
                    </a:lnL>
                    <a:lnR w="12700" cap="flat" cmpd="sng" algn="ctr">
                      <a:solidFill>
                        <a:schemeClr val="tx1"/>
                      </a:solidFill>
                      <a:prstDash val="sysDash"/>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nSpc>
                          <a:spcPts val="1320"/>
                        </a:lnSpc>
                      </a:pPr>
                      <a:r>
                        <a:rPr lang="ja-JP" altLang="en-US" sz="1200" dirty="0">
                          <a:solidFill>
                            <a:schemeClr val="tx1"/>
                          </a:solidFill>
                        </a:rPr>
                        <a:t>・社会人経験者区分採用の拡大</a:t>
                      </a:r>
                      <a:endParaRPr lang="en-US" altLang="ja-JP" sz="1200" dirty="0">
                        <a:solidFill>
                          <a:schemeClr val="tx1"/>
                        </a:solidFill>
                      </a:endParaRPr>
                    </a:p>
                    <a:p>
                      <a:pPr>
                        <a:lnSpc>
                          <a:spcPts val="1320"/>
                        </a:lnSpc>
                      </a:pPr>
                      <a:r>
                        <a:rPr lang="ja-JP" altLang="en-US" sz="1200" dirty="0">
                          <a:solidFill>
                            <a:schemeClr val="tx1"/>
                          </a:solidFill>
                        </a:rPr>
                        <a:t>　</a:t>
                      </a:r>
                      <a:r>
                        <a:rPr lang="en-US" altLang="ja-JP" sz="1200" dirty="0">
                          <a:solidFill>
                            <a:schemeClr val="tx1"/>
                          </a:solidFill>
                        </a:rPr>
                        <a:t>2011</a:t>
                      </a:r>
                      <a:r>
                        <a:rPr lang="ja-JP" altLang="en-US" sz="1200" dirty="0">
                          <a:solidFill>
                            <a:schemeClr val="tx1"/>
                          </a:solidFill>
                        </a:rPr>
                        <a:t>年度　</a:t>
                      </a:r>
                      <a:r>
                        <a:rPr lang="en-US" altLang="ja-JP" sz="1200" dirty="0">
                          <a:solidFill>
                            <a:schemeClr val="tx1"/>
                          </a:solidFill>
                        </a:rPr>
                        <a:t>2012</a:t>
                      </a:r>
                      <a:r>
                        <a:rPr lang="ja-JP" altLang="en-US" sz="1200" dirty="0">
                          <a:solidFill>
                            <a:schemeClr val="tx1"/>
                          </a:solidFill>
                        </a:rPr>
                        <a:t>年度　</a:t>
                      </a:r>
                      <a:r>
                        <a:rPr lang="en-US" altLang="ja-JP" sz="1200" dirty="0">
                          <a:solidFill>
                            <a:schemeClr val="tx1"/>
                          </a:solidFill>
                        </a:rPr>
                        <a:t>2017</a:t>
                      </a:r>
                      <a:r>
                        <a:rPr lang="ja-JP" altLang="en-US" sz="1200" dirty="0">
                          <a:solidFill>
                            <a:schemeClr val="tx1"/>
                          </a:solidFill>
                        </a:rPr>
                        <a:t>年度　　</a:t>
                      </a:r>
                      <a:r>
                        <a:rPr lang="en-US" altLang="ja-JP" sz="1200" dirty="0">
                          <a:solidFill>
                            <a:schemeClr val="tx1"/>
                          </a:solidFill>
                        </a:rPr>
                        <a:t>2021</a:t>
                      </a:r>
                      <a:r>
                        <a:rPr lang="ja-JP" altLang="en-US" sz="1200" dirty="0">
                          <a:solidFill>
                            <a:schemeClr val="tx1"/>
                          </a:solidFill>
                        </a:rPr>
                        <a:t>年度</a:t>
                      </a:r>
                      <a:endParaRPr lang="en-US" altLang="ja-JP" sz="1200" dirty="0">
                        <a:solidFill>
                          <a:schemeClr val="tx1"/>
                        </a:solidFill>
                      </a:endParaRPr>
                    </a:p>
                    <a:p>
                      <a:pPr>
                        <a:lnSpc>
                          <a:spcPts val="1320"/>
                        </a:lnSpc>
                      </a:pPr>
                      <a:r>
                        <a:rPr lang="ja-JP" altLang="en-US" sz="1200" dirty="0">
                          <a:solidFill>
                            <a:schemeClr val="tx1"/>
                          </a:solidFill>
                        </a:rPr>
                        <a:t>　　　　</a:t>
                      </a:r>
                      <a:r>
                        <a:rPr lang="en-US" altLang="ja-JP" sz="1200" dirty="0">
                          <a:solidFill>
                            <a:schemeClr val="tx1"/>
                          </a:solidFill>
                        </a:rPr>
                        <a:t>27</a:t>
                      </a:r>
                      <a:r>
                        <a:rPr lang="ja-JP" altLang="en-US" sz="1200" dirty="0">
                          <a:solidFill>
                            <a:schemeClr val="tx1"/>
                          </a:solidFill>
                        </a:rPr>
                        <a:t>名　　　</a:t>
                      </a:r>
                      <a:r>
                        <a:rPr lang="ja-JP" altLang="en-US" sz="1200" baseline="0" dirty="0">
                          <a:solidFill>
                            <a:schemeClr val="tx1"/>
                          </a:solidFill>
                        </a:rPr>
                        <a:t> </a:t>
                      </a:r>
                      <a:r>
                        <a:rPr lang="en-US" altLang="ja-JP" sz="1200" baseline="0" dirty="0">
                          <a:solidFill>
                            <a:schemeClr val="tx1"/>
                          </a:solidFill>
                        </a:rPr>
                        <a:t>101</a:t>
                      </a:r>
                      <a:r>
                        <a:rPr lang="ja-JP" altLang="en-US" sz="1200" dirty="0">
                          <a:solidFill>
                            <a:schemeClr val="tx1"/>
                          </a:solidFill>
                        </a:rPr>
                        <a:t>名　　　　</a:t>
                      </a:r>
                      <a:r>
                        <a:rPr lang="en-US" altLang="ja-JP" sz="1200" dirty="0">
                          <a:solidFill>
                            <a:schemeClr val="tx1"/>
                          </a:solidFill>
                        </a:rPr>
                        <a:t>80</a:t>
                      </a:r>
                      <a:r>
                        <a:rPr lang="ja-JP" altLang="en-US" sz="1200" dirty="0">
                          <a:solidFill>
                            <a:schemeClr val="tx1"/>
                          </a:solidFill>
                        </a:rPr>
                        <a:t>名　　　 </a:t>
                      </a:r>
                      <a:r>
                        <a:rPr lang="en-US" altLang="ja-JP" sz="1200" dirty="0">
                          <a:solidFill>
                            <a:schemeClr val="tx1"/>
                          </a:solidFill>
                        </a:rPr>
                        <a:t>103</a:t>
                      </a:r>
                      <a:r>
                        <a:rPr lang="ja-JP" altLang="en-US" sz="1200" dirty="0">
                          <a:solidFill>
                            <a:schemeClr val="tx1"/>
                          </a:solidFill>
                        </a:rPr>
                        <a:t>名</a:t>
                      </a:r>
                      <a:endParaRPr lang="en-US" altLang="ja-JP" sz="1200" dirty="0">
                        <a:solidFill>
                          <a:schemeClr val="tx1"/>
                        </a:solidFill>
                      </a:endParaRPr>
                    </a:p>
                    <a:p>
                      <a:pPr marL="0" marR="0" indent="0" algn="l" defTabSz="914400" rtl="0" eaLnBrk="1" fontAlgn="auto" latinLnBrk="0" hangingPunct="1">
                        <a:lnSpc>
                          <a:spcPts val="1320"/>
                        </a:lnSpc>
                        <a:spcBef>
                          <a:spcPts val="0"/>
                        </a:spcBef>
                        <a:spcAft>
                          <a:spcPts val="0"/>
                        </a:spcAft>
                        <a:buClrTx/>
                        <a:buSzTx/>
                        <a:buFontTx/>
                        <a:buNone/>
                        <a:tabLst/>
                        <a:defRPr/>
                      </a:pPr>
                      <a:endParaRPr lang="en-US" altLang="ja-JP" sz="1200" b="0" dirty="0">
                        <a:solidFill>
                          <a:schemeClr val="tx1"/>
                        </a:solidFill>
                      </a:endParaRPr>
                    </a:p>
                    <a:p>
                      <a:pPr marL="0" marR="0" indent="0" algn="l" defTabSz="914400" rtl="0" eaLnBrk="1" fontAlgn="auto" latinLnBrk="0" hangingPunct="1">
                        <a:lnSpc>
                          <a:spcPts val="1320"/>
                        </a:lnSpc>
                        <a:spcBef>
                          <a:spcPts val="0"/>
                        </a:spcBef>
                        <a:spcAft>
                          <a:spcPts val="0"/>
                        </a:spcAft>
                        <a:buClrTx/>
                        <a:buSzTx/>
                        <a:buFontTx/>
                        <a:buNone/>
                        <a:tabLst/>
                        <a:defRPr/>
                      </a:pPr>
                      <a:endParaRPr lang="en-US" altLang="ja-JP" sz="1200" b="0" dirty="0">
                        <a:solidFill>
                          <a:schemeClr val="tx1"/>
                        </a:solidFill>
                      </a:endParaRPr>
                    </a:p>
                  </a:txBody>
                  <a:tcPr marL="36000" marR="36000">
                    <a:lnL w="12700" cap="flat" cmpd="sng" algn="ctr">
                      <a:solidFill>
                        <a:schemeClr val="tx1"/>
                      </a:solidFill>
                      <a:prstDash val="sysDash"/>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r h="1620520">
                <a:tc vMerge="1">
                  <a:txBody>
                    <a:bodyPr/>
                    <a:lstStyle/>
                    <a:p>
                      <a:endParaRPr kumimoji="1" lang="ja-JP" altLang="en-US"/>
                    </a:p>
                  </a:txBody>
                  <a:tcPr/>
                </a:tc>
                <a:tc vMerge="1">
                  <a:txBody>
                    <a:bodyPr/>
                    <a:lstStyle/>
                    <a:p>
                      <a:endParaRPr kumimoji="1" lang="ja-JP" altLang="en-US"/>
                    </a:p>
                  </a:txBody>
                  <a:tcPr/>
                </a:tc>
                <a:tc>
                  <a:txBody>
                    <a:bodyPr/>
                    <a:lstStyle/>
                    <a:p>
                      <a:pPr marL="0" marR="0" indent="0" algn="l" defTabSz="914400" rtl="0" eaLnBrk="1" fontAlgn="auto" latinLnBrk="0" hangingPunct="1">
                        <a:lnSpc>
                          <a:spcPts val="1320"/>
                        </a:lnSpc>
                        <a:spcBef>
                          <a:spcPts val="0"/>
                        </a:spcBef>
                        <a:spcAft>
                          <a:spcPts val="0"/>
                        </a:spcAft>
                        <a:buClrTx/>
                        <a:buSzTx/>
                        <a:buFontTx/>
                        <a:buNone/>
                        <a:tabLst/>
                        <a:defRPr/>
                      </a:pPr>
                      <a:r>
                        <a:rPr lang="ja-JP" altLang="en-US" sz="1200" b="0" dirty="0">
                          <a:solidFill>
                            <a:schemeClr val="tx1"/>
                          </a:solidFill>
                        </a:rPr>
                        <a:t>・女性職員の積極的な登用</a:t>
                      </a:r>
                    </a:p>
                  </a:txBody>
                  <a:tcPr>
                    <a:lnL w="12700" cap="flat" cmpd="sng" algn="ctr">
                      <a:solidFill>
                        <a:schemeClr val="tx1"/>
                      </a:solidFill>
                      <a:prstDash val="sysDash"/>
                      <a:round/>
                      <a:headEnd type="none" w="med" len="med"/>
                      <a:tailEnd type="none" w="med" len="med"/>
                    </a:lnL>
                    <a:lnR w="12700" cap="flat" cmpd="sng" algn="ctr">
                      <a:solidFill>
                        <a:schemeClr val="tx1"/>
                      </a:solidFill>
                      <a:prstDash val="sysDash"/>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ts val="1320"/>
                        </a:lnSpc>
                        <a:spcBef>
                          <a:spcPts val="0"/>
                        </a:spcBef>
                        <a:spcAft>
                          <a:spcPts val="0"/>
                        </a:spcAft>
                        <a:buClrTx/>
                        <a:buSzTx/>
                        <a:buFontTx/>
                        <a:buNone/>
                        <a:tabLst/>
                        <a:defRPr/>
                      </a:pPr>
                      <a:r>
                        <a:rPr lang="ja-JP" altLang="en-US" sz="1200" b="0" dirty="0">
                          <a:solidFill>
                            <a:schemeClr val="tx1"/>
                          </a:solidFill>
                        </a:rPr>
                        <a:t>・女性職員の管理職への積極的な登用（課長補佐相当職以上で、企業管理者を含み、教育長及び教員を除く）</a:t>
                      </a:r>
                      <a:endParaRPr lang="en-US" altLang="ja-JP" sz="1200" b="0" dirty="0">
                        <a:solidFill>
                          <a:schemeClr val="tx1"/>
                        </a:solidFill>
                      </a:endParaRPr>
                    </a:p>
                    <a:p>
                      <a:pPr marL="0" marR="0" indent="0" algn="l" defTabSz="914400" rtl="0" eaLnBrk="1" fontAlgn="auto" latinLnBrk="0" hangingPunct="1">
                        <a:lnSpc>
                          <a:spcPts val="1320"/>
                        </a:lnSpc>
                        <a:spcBef>
                          <a:spcPts val="0"/>
                        </a:spcBef>
                        <a:spcAft>
                          <a:spcPts val="0"/>
                        </a:spcAft>
                        <a:buClrTx/>
                        <a:buSzTx/>
                        <a:buFontTx/>
                        <a:buNone/>
                        <a:tabLst/>
                        <a:defRPr/>
                      </a:pPr>
                      <a:r>
                        <a:rPr lang="en-US" altLang="ja-JP" sz="1200" b="0" dirty="0">
                          <a:solidFill>
                            <a:schemeClr val="tx1"/>
                          </a:solidFill>
                        </a:rPr>
                        <a:t>2008</a:t>
                      </a:r>
                      <a:r>
                        <a:rPr lang="ja-JP" altLang="en-US" sz="1200" b="0" dirty="0">
                          <a:solidFill>
                            <a:schemeClr val="tx1"/>
                          </a:solidFill>
                        </a:rPr>
                        <a:t>年度</a:t>
                      </a:r>
                      <a:r>
                        <a:rPr lang="en-US" altLang="ja-JP" sz="1200" b="0" baseline="0" dirty="0">
                          <a:solidFill>
                            <a:schemeClr val="tx1"/>
                          </a:solidFill>
                        </a:rPr>
                        <a:t>    </a:t>
                      </a:r>
                      <a:r>
                        <a:rPr lang="en-US" altLang="ja-JP" sz="1200" b="0" dirty="0">
                          <a:solidFill>
                            <a:schemeClr val="tx1"/>
                          </a:solidFill>
                        </a:rPr>
                        <a:t>2013</a:t>
                      </a:r>
                      <a:r>
                        <a:rPr lang="ja-JP" altLang="en-US" sz="1200" b="0" dirty="0">
                          <a:solidFill>
                            <a:schemeClr val="tx1"/>
                          </a:solidFill>
                        </a:rPr>
                        <a:t>年度</a:t>
                      </a:r>
                      <a:r>
                        <a:rPr lang="ja-JP" altLang="en-US" sz="1200" b="0" baseline="0" dirty="0">
                          <a:solidFill>
                            <a:schemeClr val="tx1"/>
                          </a:solidFill>
                        </a:rPr>
                        <a:t>    </a:t>
                      </a:r>
                      <a:r>
                        <a:rPr lang="en-US" altLang="ja-JP" sz="1200" b="0" dirty="0">
                          <a:solidFill>
                            <a:schemeClr val="tx1"/>
                          </a:solidFill>
                        </a:rPr>
                        <a:t>2017</a:t>
                      </a:r>
                      <a:r>
                        <a:rPr lang="ja-JP" altLang="en-US" sz="1200" b="0" dirty="0">
                          <a:solidFill>
                            <a:schemeClr val="tx1"/>
                          </a:solidFill>
                        </a:rPr>
                        <a:t>年度　　</a:t>
                      </a:r>
                      <a:r>
                        <a:rPr lang="en-US" altLang="ja-JP" sz="1200" b="0" dirty="0">
                          <a:solidFill>
                            <a:schemeClr val="tx1"/>
                          </a:solidFill>
                        </a:rPr>
                        <a:t>2022</a:t>
                      </a:r>
                      <a:r>
                        <a:rPr lang="ja-JP" altLang="en-US" sz="1200" b="0" dirty="0">
                          <a:solidFill>
                            <a:schemeClr val="tx1"/>
                          </a:solidFill>
                        </a:rPr>
                        <a:t>年度　　　 　　　　　　　</a:t>
                      </a:r>
                      <a:endParaRPr lang="en-US" altLang="ja-JP" sz="1200" b="0" dirty="0">
                        <a:solidFill>
                          <a:schemeClr val="tx1"/>
                        </a:solidFill>
                      </a:endParaRPr>
                    </a:p>
                    <a:p>
                      <a:pPr marL="0" marR="0" indent="0" algn="l" defTabSz="914400" rtl="0" eaLnBrk="1" fontAlgn="auto" latinLnBrk="0" hangingPunct="1">
                        <a:lnSpc>
                          <a:spcPts val="1320"/>
                        </a:lnSpc>
                        <a:spcBef>
                          <a:spcPts val="0"/>
                        </a:spcBef>
                        <a:spcAft>
                          <a:spcPts val="0"/>
                        </a:spcAft>
                        <a:buClrTx/>
                        <a:buSzTx/>
                        <a:buFontTx/>
                        <a:buNone/>
                        <a:tabLst/>
                        <a:defRPr/>
                      </a:pPr>
                      <a:r>
                        <a:rPr lang="ja-JP" altLang="en-US" sz="1200" b="0" dirty="0">
                          <a:solidFill>
                            <a:schemeClr val="tx1"/>
                          </a:solidFill>
                        </a:rPr>
                        <a:t>　　　</a:t>
                      </a:r>
                      <a:r>
                        <a:rPr lang="en-US" altLang="ja-JP" sz="1200" b="0" dirty="0">
                          <a:solidFill>
                            <a:schemeClr val="tx1"/>
                          </a:solidFill>
                        </a:rPr>
                        <a:t>8.6</a:t>
                      </a:r>
                      <a:r>
                        <a:rPr lang="ja-JP" altLang="en-US" sz="1200" b="0" dirty="0">
                          <a:solidFill>
                            <a:schemeClr val="tx1"/>
                          </a:solidFill>
                        </a:rPr>
                        <a:t>％</a:t>
                      </a:r>
                      <a:r>
                        <a:rPr lang="ja-JP" altLang="en-US" sz="1200" b="0" baseline="0" dirty="0">
                          <a:solidFill>
                            <a:schemeClr val="tx1"/>
                          </a:solidFill>
                        </a:rPr>
                        <a:t>  </a:t>
                      </a:r>
                      <a:r>
                        <a:rPr lang="ja-JP" altLang="en-US" sz="1200" b="0" dirty="0">
                          <a:solidFill>
                            <a:schemeClr val="tx1"/>
                          </a:solidFill>
                        </a:rPr>
                        <a:t> </a:t>
                      </a:r>
                      <a:r>
                        <a:rPr lang="ja-JP" altLang="en-US" sz="1200" b="0" baseline="0" dirty="0">
                          <a:solidFill>
                            <a:schemeClr val="tx1"/>
                          </a:solidFill>
                        </a:rPr>
                        <a:t>  </a:t>
                      </a:r>
                      <a:r>
                        <a:rPr lang="ja-JP" altLang="en-US" sz="1200" b="0" dirty="0">
                          <a:solidFill>
                            <a:schemeClr val="tx1"/>
                          </a:solidFill>
                        </a:rPr>
                        <a:t>　</a:t>
                      </a:r>
                      <a:r>
                        <a:rPr lang="en-US" altLang="ja-JP" sz="1200" b="0" dirty="0">
                          <a:solidFill>
                            <a:schemeClr val="tx1"/>
                          </a:solidFill>
                        </a:rPr>
                        <a:t>12.4</a:t>
                      </a:r>
                      <a:r>
                        <a:rPr lang="ja-JP" altLang="en-US" sz="1200" b="0" dirty="0">
                          <a:solidFill>
                            <a:schemeClr val="tx1"/>
                          </a:solidFill>
                        </a:rPr>
                        <a:t>％       　</a:t>
                      </a:r>
                      <a:r>
                        <a:rPr lang="en-US" altLang="ja-JP" sz="1200" b="0" dirty="0">
                          <a:solidFill>
                            <a:schemeClr val="tx1"/>
                          </a:solidFill>
                        </a:rPr>
                        <a:t>17.3</a:t>
                      </a:r>
                      <a:r>
                        <a:rPr lang="ja-JP" altLang="en-US" sz="1200" b="0" dirty="0">
                          <a:solidFill>
                            <a:schemeClr val="tx1"/>
                          </a:solidFill>
                        </a:rPr>
                        <a:t>％　　　　</a:t>
                      </a:r>
                      <a:r>
                        <a:rPr lang="en-US" altLang="ja-JP" sz="1200" b="0" dirty="0">
                          <a:solidFill>
                            <a:schemeClr val="tx1"/>
                          </a:solidFill>
                        </a:rPr>
                        <a:t>21.6</a:t>
                      </a:r>
                      <a:r>
                        <a:rPr lang="ja-JP" altLang="en-US" sz="1200" b="0" dirty="0">
                          <a:solidFill>
                            <a:schemeClr val="tx1"/>
                          </a:solidFill>
                        </a:rPr>
                        <a:t>％</a:t>
                      </a:r>
                      <a:endParaRPr lang="en-US" altLang="ja-JP" sz="1200" b="0" dirty="0">
                        <a:solidFill>
                          <a:schemeClr val="tx1"/>
                        </a:solidFill>
                      </a:endParaRPr>
                    </a:p>
                    <a:p>
                      <a:pPr>
                        <a:lnSpc>
                          <a:spcPts val="1320"/>
                        </a:lnSpc>
                      </a:pPr>
                      <a:endParaRPr lang="en-US" altLang="ja-JP" sz="1200" b="0" dirty="0">
                        <a:solidFill>
                          <a:schemeClr val="tx1"/>
                        </a:solidFill>
                      </a:endParaRPr>
                    </a:p>
                    <a:p>
                      <a:pPr>
                        <a:lnSpc>
                          <a:spcPts val="1320"/>
                        </a:lnSpc>
                      </a:pPr>
                      <a:r>
                        <a:rPr lang="ja-JP" altLang="en-US" sz="1200" b="0" dirty="0">
                          <a:solidFill>
                            <a:schemeClr val="tx1"/>
                          </a:solidFill>
                        </a:rPr>
                        <a:t>（５大市平均）</a:t>
                      </a:r>
                      <a:endParaRPr lang="en-US" altLang="ja-JP" sz="1200" b="0" dirty="0">
                        <a:solidFill>
                          <a:schemeClr val="tx1"/>
                        </a:solidFill>
                      </a:endParaRPr>
                    </a:p>
                    <a:p>
                      <a:pPr>
                        <a:lnSpc>
                          <a:spcPts val="1320"/>
                        </a:lnSpc>
                      </a:pPr>
                      <a:r>
                        <a:rPr lang="ja-JP" altLang="en-US" sz="1200" b="0" dirty="0">
                          <a:solidFill>
                            <a:schemeClr val="tx1"/>
                          </a:solidFill>
                        </a:rPr>
                        <a:t>　</a:t>
                      </a:r>
                      <a:r>
                        <a:rPr lang="en-US" altLang="ja-JP" sz="1200" b="0" dirty="0">
                          <a:solidFill>
                            <a:schemeClr val="tx1"/>
                          </a:solidFill>
                        </a:rPr>
                        <a:t>2013</a:t>
                      </a:r>
                      <a:r>
                        <a:rPr lang="ja-JP" altLang="en-US" sz="1200" b="0" dirty="0">
                          <a:solidFill>
                            <a:schemeClr val="tx1"/>
                          </a:solidFill>
                        </a:rPr>
                        <a:t>年度</a:t>
                      </a:r>
                      <a:r>
                        <a:rPr lang="en-US" altLang="ja-JP" sz="1200" b="0" dirty="0">
                          <a:solidFill>
                            <a:schemeClr val="tx1"/>
                          </a:solidFill>
                        </a:rPr>
                        <a:t>	</a:t>
                      </a:r>
                      <a:r>
                        <a:rPr lang="ja-JP" altLang="en-US" sz="1200" b="0" dirty="0">
                          <a:solidFill>
                            <a:schemeClr val="tx1"/>
                          </a:solidFill>
                        </a:rPr>
                        <a:t>　</a:t>
                      </a:r>
                      <a:r>
                        <a:rPr lang="en-US" altLang="ja-JP" sz="1200" b="0" dirty="0">
                          <a:solidFill>
                            <a:schemeClr val="tx1"/>
                          </a:solidFill>
                        </a:rPr>
                        <a:t>2017</a:t>
                      </a:r>
                      <a:r>
                        <a:rPr lang="ja-JP" altLang="en-US" sz="1200" b="0" dirty="0">
                          <a:solidFill>
                            <a:schemeClr val="tx1"/>
                          </a:solidFill>
                        </a:rPr>
                        <a:t>年度         </a:t>
                      </a:r>
                      <a:r>
                        <a:rPr lang="en-US" altLang="ja-JP" sz="1200" b="0" dirty="0">
                          <a:solidFill>
                            <a:schemeClr val="tx1"/>
                          </a:solidFill>
                        </a:rPr>
                        <a:t>2022</a:t>
                      </a:r>
                      <a:r>
                        <a:rPr lang="ja-JP" altLang="en-US" sz="1200" b="0" dirty="0">
                          <a:solidFill>
                            <a:schemeClr val="tx1"/>
                          </a:solidFill>
                        </a:rPr>
                        <a:t>年度</a:t>
                      </a:r>
                      <a:endParaRPr lang="en-US" altLang="ja-JP" sz="1200" b="0" dirty="0">
                        <a:solidFill>
                          <a:schemeClr val="tx1"/>
                        </a:solidFill>
                      </a:endParaRPr>
                    </a:p>
                    <a:p>
                      <a:pPr>
                        <a:lnSpc>
                          <a:spcPts val="1320"/>
                        </a:lnSpc>
                      </a:pPr>
                      <a:r>
                        <a:rPr lang="ja-JP" altLang="en-US" sz="1200" b="0" dirty="0">
                          <a:solidFill>
                            <a:schemeClr val="tx1"/>
                          </a:solidFill>
                        </a:rPr>
                        <a:t>　　　</a:t>
                      </a:r>
                      <a:r>
                        <a:rPr lang="en-US" altLang="ja-JP" sz="1200" b="0" dirty="0">
                          <a:solidFill>
                            <a:schemeClr val="tx1"/>
                          </a:solidFill>
                        </a:rPr>
                        <a:t>11.7</a:t>
                      </a:r>
                      <a:r>
                        <a:rPr lang="ja-JP" altLang="en-US" sz="1200" b="0" dirty="0">
                          <a:solidFill>
                            <a:schemeClr val="tx1"/>
                          </a:solidFill>
                        </a:rPr>
                        <a:t>％</a:t>
                      </a:r>
                      <a:r>
                        <a:rPr lang="en-US" altLang="ja-JP" sz="1200" b="0" dirty="0">
                          <a:solidFill>
                            <a:schemeClr val="tx1"/>
                          </a:solidFill>
                        </a:rPr>
                        <a:t>	</a:t>
                      </a:r>
                      <a:r>
                        <a:rPr lang="ja-JP" altLang="en-US" sz="1200" b="0" dirty="0">
                          <a:solidFill>
                            <a:schemeClr val="tx1"/>
                          </a:solidFill>
                        </a:rPr>
                        <a:t>　　</a:t>
                      </a:r>
                      <a:r>
                        <a:rPr lang="ja-JP" altLang="en-US" sz="1200" b="0" baseline="0" dirty="0">
                          <a:solidFill>
                            <a:schemeClr val="tx1"/>
                          </a:solidFill>
                        </a:rPr>
                        <a:t>   </a:t>
                      </a:r>
                      <a:r>
                        <a:rPr lang="en-US" altLang="ja-JP" sz="1200" b="0" dirty="0">
                          <a:solidFill>
                            <a:schemeClr val="tx1"/>
                          </a:solidFill>
                        </a:rPr>
                        <a:t>15.1</a:t>
                      </a:r>
                      <a:r>
                        <a:rPr lang="ja-JP" altLang="en-US" sz="1200" b="0" dirty="0">
                          <a:solidFill>
                            <a:schemeClr val="tx1"/>
                          </a:solidFill>
                        </a:rPr>
                        <a:t>％　　　　　</a:t>
                      </a:r>
                      <a:r>
                        <a:rPr lang="en-US" altLang="ja-JP" sz="1200" b="0" dirty="0">
                          <a:solidFill>
                            <a:schemeClr val="tx1"/>
                          </a:solidFill>
                        </a:rPr>
                        <a:t>16.4</a:t>
                      </a:r>
                      <a:r>
                        <a:rPr lang="ja-JP" altLang="en-US" sz="1200" b="0" dirty="0">
                          <a:solidFill>
                            <a:schemeClr val="tx1"/>
                          </a:solidFill>
                        </a:rPr>
                        <a:t>％</a:t>
                      </a:r>
                      <a:endParaRPr lang="en-US" altLang="ja-JP" sz="1200" b="0" dirty="0">
                        <a:solidFill>
                          <a:schemeClr val="tx1"/>
                        </a:solidFill>
                      </a:endParaRPr>
                    </a:p>
                    <a:p>
                      <a:pPr>
                        <a:lnSpc>
                          <a:spcPts val="1320"/>
                        </a:lnSpc>
                      </a:pPr>
                      <a:endParaRPr lang="en-US" altLang="ja-JP" sz="1200" b="0" dirty="0">
                        <a:solidFill>
                          <a:schemeClr val="tx1"/>
                        </a:solidFill>
                      </a:endParaRPr>
                    </a:p>
                  </a:txBody>
                  <a:tcPr marL="36000" marR="36000">
                    <a:lnL w="12700" cap="flat" cmpd="sng" algn="ctr">
                      <a:solidFill>
                        <a:schemeClr val="tx1"/>
                      </a:solidFill>
                      <a:prstDash val="sysDash"/>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3"/>
                  </a:ext>
                </a:extLst>
              </a:tr>
              <a:tr h="2003650">
                <a:tc vMerge="1">
                  <a:txBody>
                    <a:bodyPr/>
                    <a:lstStyle/>
                    <a:p>
                      <a:endParaRPr kumimoji="1" lang="ja-JP" altLang="en-US"/>
                    </a:p>
                  </a:txBody>
                  <a:tcPr/>
                </a:tc>
                <a:tc vMerge="1">
                  <a:txBody>
                    <a:bodyPr/>
                    <a:lstStyle/>
                    <a:p>
                      <a:endParaRPr kumimoji="1" lang="ja-JP" altLang="en-US"/>
                    </a:p>
                  </a:txBody>
                  <a:tcPr/>
                </a:tc>
                <a:tc>
                  <a:txBody>
                    <a:bodyPr/>
                    <a:lstStyle/>
                    <a:p>
                      <a:pPr marL="0" marR="0" indent="0" algn="l" defTabSz="914400" rtl="0" eaLnBrk="1" fontAlgn="auto" latinLnBrk="0" hangingPunct="1">
                        <a:lnSpc>
                          <a:spcPts val="1320"/>
                        </a:lnSpc>
                        <a:spcBef>
                          <a:spcPts val="0"/>
                        </a:spcBef>
                        <a:spcAft>
                          <a:spcPts val="0"/>
                        </a:spcAft>
                        <a:buClrTx/>
                        <a:buSzTx/>
                        <a:buFontTx/>
                        <a:buNone/>
                        <a:tabLst/>
                        <a:defRPr/>
                      </a:pPr>
                      <a:r>
                        <a:rPr lang="ja-JP" altLang="en-US" sz="1200" b="0" dirty="0">
                          <a:solidFill>
                            <a:schemeClr val="tx1"/>
                          </a:solidFill>
                        </a:rPr>
                        <a:t>・大阪府との人事交流の拡大</a:t>
                      </a:r>
                    </a:p>
                    <a:p>
                      <a:pPr marL="0" marR="0" indent="0" algn="l" defTabSz="914400" rtl="0" eaLnBrk="1" fontAlgn="auto" latinLnBrk="0" hangingPunct="1">
                        <a:lnSpc>
                          <a:spcPts val="1320"/>
                        </a:lnSpc>
                        <a:spcBef>
                          <a:spcPts val="0"/>
                        </a:spcBef>
                        <a:spcAft>
                          <a:spcPts val="0"/>
                        </a:spcAft>
                        <a:buClrTx/>
                        <a:buSzTx/>
                        <a:buFontTx/>
                        <a:buNone/>
                        <a:tabLst/>
                        <a:defRPr/>
                      </a:pPr>
                      <a:endParaRPr lang="ja-JP" altLang="en-US" sz="1200" b="0" dirty="0">
                        <a:solidFill>
                          <a:schemeClr val="tx1"/>
                        </a:solidFill>
                      </a:endParaRPr>
                    </a:p>
                  </a:txBody>
                  <a:tcPr>
                    <a:lnL w="12700" cap="flat" cmpd="sng" algn="ctr">
                      <a:solidFill>
                        <a:schemeClr val="tx1"/>
                      </a:solidFill>
                      <a:prstDash val="sysDash"/>
                      <a:round/>
                      <a:headEnd type="none" w="med" len="med"/>
                      <a:tailEnd type="none" w="med" len="med"/>
                    </a:lnL>
                    <a:lnR w="12700" cap="flat" cmpd="sng" algn="ctr">
                      <a:solidFill>
                        <a:schemeClr val="tx1"/>
                      </a:solidFill>
                      <a:prstDash val="sysDash"/>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nSpc>
                          <a:spcPts val="1320"/>
                        </a:lnSpc>
                      </a:pPr>
                      <a:r>
                        <a:rPr lang="ja-JP" altLang="en-US" sz="1200" b="0" dirty="0">
                          <a:solidFill>
                            <a:schemeClr val="tx1"/>
                          </a:solidFill>
                        </a:rPr>
                        <a:t>・大阪府との人事交流の拡大</a:t>
                      </a:r>
                      <a:endParaRPr lang="en-US" altLang="ja-JP" sz="1200" b="0" dirty="0">
                        <a:solidFill>
                          <a:schemeClr val="tx1"/>
                        </a:solidFill>
                      </a:endParaRPr>
                    </a:p>
                    <a:p>
                      <a:pPr>
                        <a:lnSpc>
                          <a:spcPts val="1320"/>
                        </a:lnSpc>
                      </a:pPr>
                      <a:r>
                        <a:rPr lang="en-US" altLang="ja-JP" sz="1200" b="0" dirty="0">
                          <a:solidFill>
                            <a:schemeClr val="tx1"/>
                          </a:solidFill>
                        </a:rPr>
                        <a:t>2011</a:t>
                      </a:r>
                      <a:r>
                        <a:rPr lang="ja-JP" altLang="en-US" sz="1200" b="0" dirty="0">
                          <a:solidFill>
                            <a:schemeClr val="tx1"/>
                          </a:solidFill>
                        </a:rPr>
                        <a:t>年度</a:t>
                      </a:r>
                      <a:r>
                        <a:rPr lang="en-US" altLang="ja-JP" sz="1200" b="0" baseline="0" dirty="0">
                          <a:solidFill>
                            <a:schemeClr val="tx1"/>
                          </a:solidFill>
                        </a:rPr>
                        <a:t>    </a:t>
                      </a:r>
                      <a:r>
                        <a:rPr lang="en-US" altLang="ja-JP" sz="1200" b="0" dirty="0">
                          <a:solidFill>
                            <a:schemeClr val="tx1"/>
                          </a:solidFill>
                        </a:rPr>
                        <a:t>2014</a:t>
                      </a:r>
                      <a:r>
                        <a:rPr lang="ja-JP" altLang="en-US" sz="1200" b="0" dirty="0">
                          <a:solidFill>
                            <a:schemeClr val="tx1"/>
                          </a:solidFill>
                        </a:rPr>
                        <a:t>年度</a:t>
                      </a:r>
                      <a:r>
                        <a:rPr lang="ja-JP" altLang="en-US" sz="1200" b="0" baseline="0" dirty="0">
                          <a:solidFill>
                            <a:schemeClr val="tx1"/>
                          </a:solidFill>
                        </a:rPr>
                        <a:t> </a:t>
                      </a:r>
                      <a:r>
                        <a:rPr lang="ja-JP" altLang="en-US" sz="1200" b="0" dirty="0">
                          <a:solidFill>
                            <a:schemeClr val="tx1"/>
                          </a:solidFill>
                        </a:rPr>
                        <a:t>　</a:t>
                      </a:r>
                      <a:r>
                        <a:rPr lang="en-US" altLang="ja-JP" sz="1200" b="0" dirty="0">
                          <a:solidFill>
                            <a:schemeClr val="tx1"/>
                          </a:solidFill>
                        </a:rPr>
                        <a:t>2017</a:t>
                      </a:r>
                      <a:r>
                        <a:rPr lang="ja-JP" altLang="en-US" sz="1200" b="0" dirty="0">
                          <a:solidFill>
                            <a:schemeClr val="tx1"/>
                          </a:solidFill>
                        </a:rPr>
                        <a:t>年度     </a:t>
                      </a:r>
                      <a:r>
                        <a:rPr lang="ja-JP" altLang="en-US" sz="1200" b="0" baseline="0" dirty="0">
                          <a:solidFill>
                            <a:schemeClr val="tx1"/>
                          </a:solidFill>
                        </a:rPr>
                        <a:t>  </a:t>
                      </a:r>
                      <a:r>
                        <a:rPr lang="en-US" altLang="ja-JP" sz="1200" b="0" dirty="0">
                          <a:solidFill>
                            <a:schemeClr val="tx1"/>
                          </a:solidFill>
                        </a:rPr>
                        <a:t>2022</a:t>
                      </a:r>
                      <a:r>
                        <a:rPr lang="ja-JP" altLang="en-US" sz="1200" b="0" dirty="0">
                          <a:solidFill>
                            <a:schemeClr val="tx1"/>
                          </a:solidFill>
                        </a:rPr>
                        <a:t>年度</a:t>
                      </a:r>
                      <a:endParaRPr lang="en-US" altLang="ja-JP" sz="1200" b="0" dirty="0">
                        <a:solidFill>
                          <a:schemeClr val="tx1"/>
                        </a:solidFill>
                      </a:endParaRPr>
                    </a:p>
                    <a:p>
                      <a:pPr>
                        <a:lnSpc>
                          <a:spcPts val="1320"/>
                        </a:lnSpc>
                      </a:pPr>
                      <a:r>
                        <a:rPr lang="ja-JP" altLang="en-US" sz="1200" b="0" dirty="0">
                          <a:solidFill>
                            <a:schemeClr val="tx1"/>
                          </a:solidFill>
                        </a:rPr>
                        <a:t>　　　</a:t>
                      </a:r>
                      <a:r>
                        <a:rPr lang="en-US" altLang="ja-JP" sz="1200" b="0" dirty="0">
                          <a:solidFill>
                            <a:schemeClr val="tx1"/>
                          </a:solidFill>
                        </a:rPr>
                        <a:t>36</a:t>
                      </a:r>
                      <a:r>
                        <a:rPr lang="ja-JP" altLang="en-US" sz="1200" b="0" dirty="0">
                          <a:solidFill>
                            <a:schemeClr val="tx1"/>
                          </a:solidFill>
                        </a:rPr>
                        <a:t>名</a:t>
                      </a:r>
                      <a:r>
                        <a:rPr lang="en-US" altLang="ja-JP" sz="1200" b="0" dirty="0">
                          <a:solidFill>
                            <a:schemeClr val="tx1"/>
                          </a:solidFill>
                        </a:rPr>
                        <a:t>	</a:t>
                      </a:r>
                      <a:r>
                        <a:rPr lang="ja-JP" altLang="en-US" sz="1200" b="0" dirty="0">
                          <a:solidFill>
                            <a:schemeClr val="tx1"/>
                          </a:solidFill>
                        </a:rPr>
                        <a:t>　</a:t>
                      </a:r>
                      <a:r>
                        <a:rPr lang="ja-JP" altLang="en-US" sz="1200" b="0" baseline="0" dirty="0">
                          <a:solidFill>
                            <a:schemeClr val="tx1"/>
                          </a:solidFill>
                        </a:rPr>
                        <a:t> </a:t>
                      </a:r>
                      <a:r>
                        <a:rPr lang="en-US" altLang="ja-JP" sz="1200" b="0" dirty="0">
                          <a:solidFill>
                            <a:schemeClr val="tx1"/>
                          </a:solidFill>
                        </a:rPr>
                        <a:t>76</a:t>
                      </a:r>
                      <a:r>
                        <a:rPr lang="ja-JP" altLang="en-US" sz="1200" b="0" dirty="0">
                          <a:solidFill>
                            <a:schemeClr val="tx1"/>
                          </a:solidFill>
                        </a:rPr>
                        <a:t>名</a:t>
                      </a:r>
                      <a:r>
                        <a:rPr lang="en-US" altLang="ja-JP" sz="1200" b="0" dirty="0">
                          <a:solidFill>
                            <a:schemeClr val="tx1"/>
                          </a:solidFill>
                        </a:rPr>
                        <a:t>	76</a:t>
                      </a:r>
                      <a:r>
                        <a:rPr lang="ja-JP" altLang="en-US" sz="1200" b="0" dirty="0">
                          <a:solidFill>
                            <a:schemeClr val="tx1"/>
                          </a:solidFill>
                        </a:rPr>
                        <a:t>名　　　　　 </a:t>
                      </a:r>
                      <a:r>
                        <a:rPr lang="en-US" altLang="ja-JP" sz="1200" b="0" dirty="0">
                          <a:solidFill>
                            <a:schemeClr val="tx1"/>
                          </a:solidFill>
                        </a:rPr>
                        <a:t>94</a:t>
                      </a:r>
                      <a:r>
                        <a:rPr lang="ja-JP" altLang="en-US" sz="1200" b="0" dirty="0">
                          <a:solidFill>
                            <a:schemeClr val="tx1"/>
                          </a:solidFill>
                        </a:rPr>
                        <a:t>名</a:t>
                      </a:r>
                      <a:endParaRPr lang="en-US" altLang="ja-JP" sz="1200" b="0" dirty="0">
                        <a:solidFill>
                          <a:schemeClr val="tx1"/>
                        </a:solidFill>
                      </a:endParaRPr>
                    </a:p>
                    <a:p>
                      <a:pPr>
                        <a:lnSpc>
                          <a:spcPts val="1320"/>
                        </a:lnSpc>
                      </a:pPr>
                      <a:endParaRPr lang="en-US" altLang="ja-JP" sz="1200" b="0" dirty="0">
                        <a:solidFill>
                          <a:schemeClr val="tx1"/>
                        </a:solidFill>
                      </a:endParaRPr>
                    </a:p>
                    <a:p>
                      <a:pPr>
                        <a:lnSpc>
                          <a:spcPts val="1320"/>
                        </a:lnSpc>
                      </a:pPr>
                      <a:r>
                        <a:rPr lang="ja-JP" altLang="en-US" sz="1200" b="0" dirty="0">
                          <a:solidFill>
                            <a:schemeClr val="tx1"/>
                          </a:solidFill>
                        </a:rPr>
                        <a:t>・人事交流の拡大に加え、組織の共同設置やカウンターパート部門職員の相互併任等により、積極的に人事面での府市連携を推進。</a:t>
                      </a:r>
                      <a:endParaRPr lang="en-US" altLang="ja-JP" sz="1200" b="0" dirty="0">
                        <a:solidFill>
                          <a:schemeClr val="tx1"/>
                        </a:solidFill>
                      </a:endParaRPr>
                    </a:p>
                    <a:p>
                      <a:pPr>
                        <a:lnSpc>
                          <a:spcPts val="1320"/>
                        </a:lnSpc>
                      </a:pPr>
                      <a:endParaRPr lang="ja-JP" altLang="en-US" sz="1200" b="0" dirty="0">
                        <a:solidFill>
                          <a:schemeClr val="tx1"/>
                        </a:solidFill>
                      </a:endParaRPr>
                    </a:p>
                    <a:p>
                      <a:pPr>
                        <a:lnSpc>
                          <a:spcPts val="1320"/>
                        </a:lnSpc>
                      </a:pPr>
                      <a:r>
                        <a:rPr lang="ja-JP" altLang="en-US" sz="1200" b="0" dirty="0">
                          <a:solidFill>
                            <a:schemeClr val="tx1"/>
                          </a:solidFill>
                        </a:rPr>
                        <a:t>　≪府市併任職員数≫</a:t>
                      </a:r>
                    </a:p>
                    <a:p>
                      <a:pPr>
                        <a:lnSpc>
                          <a:spcPts val="1320"/>
                        </a:lnSpc>
                      </a:pPr>
                      <a:r>
                        <a:rPr lang="en-US" altLang="ja-JP" sz="1200" b="0" dirty="0">
                          <a:solidFill>
                            <a:schemeClr val="tx1"/>
                          </a:solidFill>
                        </a:rPr>
                        <a:t>2011</a:t>
                      </a:r>
                      <a:r>
                        <a:rPr lang="ja-JP" altLang="en-US" sz="1200" b="0" dirty="0">
                          <a:solidFill>
                            <a:schemeClr val="tx1"/>
                          </a:solidFill>
                        </a:rPr>
                        <a:t>年度　</a:t>
                      </a:r>
                      <a:r>
                        <a:rPr lang="ja-JP" altLang="en-US" sz="1200" b="0" baseline="0" dirty="0">
                          <a:solidFill>
                            <a:schemeClr val="tx1"/>
                          </a:solidFill>
                        </a:rPr>
                        <a:t>  </a:t>
                      </a:r>
                      <a:r>
                        <a:rPr lang="en-US" altLang="ja-JP" sz="1200" b="0" dirty="0">
                          <a:solidFill>
                            <a:schemeClr val="tx1"/>
                          </a:solidFill>
                        </a:rPr>
                        <a:t>2014</a:t>
                      </a:r>
                      <a:r>
                        <a:rPr lang="ja-JP" altLang="en-US" sz="1200" b="0" dirty="0">
                          <a:solidFill>
                            <a:schemeClr val="tx1"/>
                          </a:solidFill>
                        </a:rPr>
                        <a:t>年度　</a:t>
                      </a:r>
                      <a:r>
                        <a:rPr lang="ja-JP" altLang="en-US" sz="1200" b="0" baseline="0" dirty="0">
                          <a:solidFill>
                            <a:schemeClr val="tx1"/>
                          </a:solidFill>
                        </a:rPr>
                        <a:t> </a:t>
                      </a:r>
                      <a:r>
                        <a:rPr lang="en-US" altLang="ja-JP" sz="1200" b="0" dirty="0">
                          <a:solidFill>
                            <a:schemeClr val="tx1"/>
                          </a:solidFill>
                        </a:rPr>
                        <a:t>2017</a:t>
                      </a:r>
                      <a:r>
                        <a:rPr lang="ja-JP" altLang="en-US" sz="1200" b="0" dirty="0">
                          <a:solidFill>
                            <a:schemeClr val="tx1"/>
                          </a:solidFill>
                        </a:rPr>
                        <a:t>年度　</a:t>
                      </a:r>
                      <a:r>
                        <a:rPr lang="ja-JP" altLang="en-US" sz="1200" b="0" baseline="0" dirty="0">
                          <a:solidFill>
                            <a:schemeClr val="tx1"/>
                          </a:solidFill>
                        </a:rPr>
                        <a:t>   </a:t>
                      </a:r>
                      <a:r>
                        <a:rPr lang="en-US" altLang="ja-JP" sz="1200" b="0" dirty="0">
                          <a:solidFill>
                            <a:schemeClr val="tx1"/>
                          </a:solidFill>
                        </a:rPr>
                        <a:t>2022</a:t>
                      </a:r>
                      <a:r>
                        <a:rPr lang="ja-JP" altLang="en-US" sz="1200" b="0" dirty="0">
                          <a:solidFill>
                            <a:schemeClr val="tx1"/>
                          </a:solidFill>
                        </a:rPr>
                        <a:t>年度</a:t>
                      </a:r>
                      <a:endParaRPr lang="en-US" altLang="ja-JP" sz="1200" b="0" dirty="0">
                        <a:solidFill>
                          <a:schemeClr val="tx1"/>
                        </a:solidFill>
                      </a:endParaRPr>
                    </a:p>
                    <a:p>
                      <a:pPr marL="0" marR="0" indent="0" algn="l" defTabSz="914400" rtl="0" eaLnBrk="1" fontAlgn="auto" latinLnBrk="0" hangingPunct="1">
                        <a:lnSpc>
                          <a:spcPts val="1320"/>
                        </a:lnSpc>
                        <a:spcBef>
                          <a:spcPts val="0"/>
                        </a:spcBef>
                        <a:spcAft>
                          <a:spcPts val="0"/>
                        </a:spcAft>
                        <a:buClrTx/>
                        <a:buSzTx/>
                        <a:buFontTx/>
                        <a:buNone/>
                        <a:tabLst/>
                        <a:defRPr/>
                      </a:pPr>
                      <a:r>
                        <a:rPr lang="ja-JP" altLang="en-US" sz="1200" b="0" dirty="0">
                          <a:solidFill>
                            <a:schemeClr val="tx1"/>
                          </a:solidFill>
                        </a:rPr>
                        <a:t>　　　</a:t>
                      </a:r>
                      <a:r>
                        <a:rPr lang="en-US" altLang="ja-JP" sz="1200" b="0" dirty="0">
                          <a:solidFill>
                            <a:schemeClr val="tx1"/>
                          </a:solidFill>
                        </a:rPr>
                        <a:t>37</a:t>
                      </a:r>
                      <a:r>
                        <a:rPr lang="ja-JP" altLang="en-US" sz="1200" b="0" dirty="0">
                          <a:solidFill>
                            <a:schemeClr val="tx1"/>
                          </a:solidFill>
                        </a:rPr>
                        <a:t>名　　　　</a:t>
                      </a:r>
                      <a:r>
                        <a:rPr lang="en-US" altLang="ja-JP" sz="1200" b="0" dirty="0">
                          <a:solidFill>
                            <a:schemeClr val="tx1"/>
                          </a:solidFill>
                        </a:rPr>
                        <a:t>247</a:t>
                      </a:r>
                      <a:r>
                        <a:rPr lang="ja-JP" altLang="en-US" sz="1200" b="0" dirty="0">
                          <a:solidFill>
                            <a:schemeClr val="tx1"/>
                          </a:solidFill>
                        </a:rPr>
                        <a:t>名</a:t>
                      </a:r>
                      <a:r>
                        <a:rPr lang="en-US" altLang="ja-JP" sz="1200" b="0" baseline="0" dirty="0">
                          <a:solidFill>
                            <a:schemeClr val="tx1"/>
                          </a:solidFill>
                        </a:rPr>
                        <a:t>           </a:t>
                      </a:r>
                      <a:r>
                        <a:rPr lang="en-US" altLang="ja-JP" sz="1200" b="0" dirty="0">
                          <a:solidFill>
                            <a:schemeClr val="tx1"/>
                          </a:solidFill>
                        </a:rPr>
                        <a:t>304</a:t>
                      </a:r>
                      <a:r>
                        <a:rPr lang="ja-JP" altLang="en-US" sz="1200" b="0" dirty="0">
                          <a:solidFill>
                            <a:schemeClr val="tx1"/>
                          </a:solidFill>
                        </a:rPr>
                        <a:t>名　　 　</a:t>
                      </a:r>
                      <a:r>
                        <a:rPr lang="en-US" altLang="ja-JP" sz="1200" b="0" dirty="0">
                          <a:solidFill>
                            <a:schemeClr val="tx1"/>
                          </a:solidFill>
                        </a:rPr>
                        <a:t>1,137</a:t>
                      </a:r>
                      <a:r>
                        <a:rPr lang="ja-JP" altLang="en-US" sz="1200" b="0" dirty="0">
                          <a:solidFill>
                            <a:schemeClr val="tx1"/>
                          </a:solidFill>
                        </a:rPr>
                        <a:t>名</a:t>
                      </a:r>
                    </a:p>
                  </a:txBody>
                  <a:tcPr marL="36000" marR="36000">
                    <a:lnL w="12700" cap="flat" cmpd="sng" algn="ctr">
                      <a:solidFill>
                        <a:schemeClr val="tx1"/>
                      </a:solidFill>
                      <a:prstDash val="sysDash"/>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4"/>
                  </a:ext>
                </a:extLst>
              </a:tr>
            </a:tbl>
          </a:graphicData>
        </a:graphic>
      </p:graphicFrame>
      <p:pic>
        <p:nvPicPr>
          <p:cNvPr id="33" name="図 32"/>
          <p:cNvPicPr>
            <a:picLocks noChangeAspect="1"/>
          </p:cNvPicPr>
          <p:nvPr/>
        </p:nvPicPr>
        <p:blipFill>
          <a:blip r:embed="rId2"/>
          <a:stretch>
            <a:fillRect/>
          </a:stretch>
        </p:blipFill>
        <p:spPr>
          <a:xfrm>
            <a:off x="8191372" y="6108928"/>
            <a:ext cx="746182" cy="466580"/>
          </a:xfrm>
          <a:prstGeom prst="rect">
            <a:avLst/>
          </a:prstGeom>
        </p:spPr>
      </p:pic>
      <p:pic>
        <p:nvPicPr>
          <p:cNvPr id="30" name="図 29"/>
          <p:cNvPicPr>
            <a:picLocks noChangeAspect="1"/>
          </p:cNvPicPr>
          <p:nvPr/>
        </p:nvPicPr>
        <p:blipFill>
          <a:blip r:embed="rId2"/>
          <a:stretch>
            <a:fillRect/>
          </a:stretch>
        </p:blipFill>
        <p:spPr>
          <a:xfrm>
            <a:off x="8181337" y="4799047"/>
            <a:ext cx="756217" cy="466580"/>
          </a:xfrm>
          <a:prstGeom prst="rect">
            <a:avLst/>
          </a:prstGeom>
        </p:spPr>
      </p:pic>
      <p:pic>
        <p:nvPicPr>
          <p:cNvPr id="29" name="図 28"/>
          <p:cNvPicPr>
            <a:picLocks noChangeAspect="1"/>
          </p:cNvPicPr>
          <p:nvPr/>
        </p:nvPicPr>
        <p:blipFill>
          <a:blip r:embed="rId2"/>
          <a:stretch>
            <a:fillRect/>
          </a:stretch>
        </p:blipFill>
        <p:spPr>
          <a:xfrm>
            <a:off x="7721223" y="4031698"/>
            <a:ext cx="976596" cy="466580"/>
          </a:xfrm>
          <a:prstGeom prst="rect">
            <a:avLst/>
          </a:prstGeom>
        </p:spPr>
      </p:pic>
      <p:pic>
        <p:nvPicPr>
          <p:cNvPr id="34" name="図 33"/>
          <p:cNvPicPr>
            <a:picLocks noChangeAspect="1"/>
          </p:cNvPicPr>
          <p:nvPr/>
        </p:nvPicPr>
        <p:blipFill>
          <a:blip r:embed="rId2"/>
          <a:stretch>
            <a:fillRect/>
          </a:stretch>
        </p:blipFill>
        <p:spPr>
          <a:xfrm>
            <a:off x="8191372" y="3355078"/>
            <a:ext cx="746182" cy="466580"/>
          </a:xfrm>
          <a:prstGeom prst="rect">
            <a:avLst/>
          </a:prstGeom>
        </p:spPr>
      </p:pic>
      <p:pic>
        <p:nvPicPr>
          <p:cNvPr id="28" name="図 27"/>
          <p:cNvPicPr>
            <a:picLocks noChangeAspect="1"/>
          </p:cNvPicPr>
          <p:nvPr/>
        </p:nvPicPr>
        <p:blipFill>
          <a:blip r:embed="rId2"/>
          <a:stretch>
            <a:fillRect/>
          </a:stretch>
        </p:blipFill>
        <p:spPr>
          <a:xfrm>
            <a:off x="5940152" y="2163443"/>
            <a:ext cx="2968321" cy="466580"/>
          </a:xfrm>
          <a:prstGeom prst="rect">
            <a:avLst/>
          </a:prstGeom>
        </p:spPr>
      </p:pic>
      <p:sp>
        <p:nvSpPr>
          <p:cNvPr id="7" name="テキスト ボックス 6"/>
          <p:cNvSpPr txBox="1"/>
          <p:nvPr/>
        </p:nvSpPr>
        <p:spPr>
          <a:xfrm>
            <a:off x="0" y="0"/>
            <a:ext cx="7200000" cy="461665"/>
          </a:xfrm>
          <a:prstGeom prst="rect">
            <a:avLst/>
          </a:prstGeom>
          <a:solidFill>
            <a:srgbClr val="0070C0"/>
          </a:solidFill>
        </p:spPr>
        <p:txBody>
          <a:bodyPr wrap="square" rtlCol="0">
            <a:spAutoFit/>
          </a:bodyPr>
          <a:lstStyle/>
          <a:p>
            <a:r>
              <a:rPr lang="en-US" altLang="ja-JP" sz="2400" b="1" u="sng" dirty="0">
                <a:solidFill>
                  <a:schemeClr val="bg1"/>
                </a:solidFill>
                <a:latin typeface="BIZ UDゴシック" panose="020B0400000000000000" pitchFamily="49" charset="-128"/>
                <a:ea typeface="BIZ UDゴシック" panose="020B0400000000000000" pitchFamily="49" charset="-128"/>
              </a:rPr>
              <a:t>Ⅲ</a:t>
            </a:r>
            <a:r>
              <a:rPr kumimoji="1" lang="en-US" altLang="ja-JP" sz="2400" b="1" u="sng" dirty="0">
                <a:solidFill>
                  <a:schemeClr val="bg1"/>
                </a:solidFill>
                <a:latin typeface="BIZ UDゴシック" panose="020B0400000000000000" pitchFamily="49" charset="-128"/>
                <a:ea typeface="BIZ UDゴシック" panose="020B0400000000000000" pitchFamily="49" charset="-128"/>
              </a:rPr>
              <a:t>【</a:t>
            </a:r>
            <a:r>
              <a:rPr kumimoji="1" lang="ja-JP" altLang="en-US" sz="2400" b="1" u="sng" dirty="0">
                <a:solidFill>
                  <a:schemeClr val="bg1"/>
                </a:solidFill>
                <a:latin typeface="BIZ UDゴシック" panose="020B0400000000000000" pitchFamily="49" charset="-128"/>
                <a:ea typeface="BIZ UDゴシック" panose="020B0400000000000000" pitchFamily="49" charset="-128"/>
              </a:rPr>
              <a:t>人事</a:t>
            </a:r>
            <a:r>
              <a:rPr kumimoji="1" lang="en-US" altLang="ja-JP" sz="2400" b="1" u="sng" dirty="0">
                <a:solidFill>
                  <a:schemeClr val="bg1"/>
                </a:solidFill>
                <a:latin typeface="BIZ UDゴシック" panose="020B0400000000000000" pitchFamily="49" charset="-128"/>
                <a:ea typeface="BIZ UDゴシック" panose="020B0400000000000000" pitchFamily="49" charset="-128"/>
              </a:rPr>
              <a:t>】</a:t>
            </a:r>
            <a:r>
              <a:rPr kumimoji="1" lang="ja-JP" altLang="en-US" sz="2400" b="1" u="sng" dirty="0">
                <a:solidFill>
                  <a:schemeClr val="bg1"/>
                </a:solidFill>
                <a:latin typeface="BIZ UDゴシック" panose="020B0400000000000000" pitchFamily="49" charset="-128"/>
                <a:ea typeface="BIZ UDゴシック" panose="020B0400000000000000" pitchFamily="49" charset="-128"/>
              </a:rPr>
              <a:t>（３）人事・給与制度</a:t>
            </a:r>
          </a:p>
        </p:txBody>
      </p:sp>
      <p:sp>
        <p:nvSpPr>
          <p:cNvPr id="10" name="二等辺三角形 9"/>
          <p:cNvSpPr/>
          <p:nvPr/>
        </p:nvSpPr>
        <p:spPr>
          <a:xfrm rot="5400000">
            <a:off x="6425070" y="3552784"/>
            <a:ext cx="324000" cy="72008"/>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 name="二等辺三角形 10"/>
          <p:cNvSpPr/>
          <p:nvPr/>
        </p:nvSpPr>
        <p:spPr>
          <a:xfrm rot="5400000">
            <a:off x="7182228" y="3562421"/>
            <a:ext cx="324000" cy="72008"/>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 name="二等辺三角形 11"/>
          <p:cNvSpPr/>
          <p:nvPr/>
        </p:nvSpPr>
        <p:spPr>
          <a:xfrm rot="5400000">
            <a:off x="6606244" y="4241039"/>
            <a:ext cx="324000" cy="72008"/>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5" name="二等辺三角形 14"/>
          <p:cNvSpPr/>
          <p:nvPr/>
        </p:nvSpPr>
        <p:spPr>
          <a:xfrm rot="5400000">
            <a:off x="6425070" y="4977930"/>
            <a:ext cx="324000" cy="72008"/>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6" name="二等辺三角形 15"/>
          <p:cNvSpPr/>
          <p:nvPr/>
        </p:nvSpPr>
        <p:spPr>
          <a:xfrm rot="5400000">
            <a:off x="7182228" y="4973250"/>
            <a:ext cx="324000" cy="72008"/>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9" name="二等辺三角形 18"/>
          <p:cNvSpPr/>
          <p:nvPr/>
        </p:nvSpPr>
        <p:spPr>
          <a:xfrm rot="5400000">
            <a:off x="6462228" y="6296339"/>
            <a:ext cx="324000" cy="72008"/>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0" name="二等辺三角形 19"/>
          <p:cNvSpPr/>
          <p:nvPr/>
        </p:nvSpPr>
        <p:spPr>
          <a:xfrm rot="5400000">
            <a:off x="7209162" y="6291968"/>
            <a:ext cx="324000" cy="72008"/>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3" name="二等辺三角形 22"/>
          <p:cNvSpPr/>
          <p:nvPr/>
        </p:nvSpPr>
        <p:spPr>
          <a:xfrm rot="5400000">
            <a:off x="6534236" y="2373125"/>
            <a:ext cx="324000" cy="72008"/>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4" name="二等辺三角形 23"/>
          <p:cNvSpPr/>
          <p:nvPr/>
        </p:nvSpPr>
        <p:spPr>
          <a:xfrm rot="5400000">
            <a:off x="7254316" y="2373125"/>
            <a:ext cx="324000" cy="72008"/>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1" name="二等辺三角形 20"/>
          <p:cNvSpPr/>
          <p:nvPr/>
        </p:nvSpPr>
        <p:spPr>
          <a:xfrm rot="5400000">
            <a:off x="7983332" y="6306214"/>
            <a:ext cx="324000" cy="72008"/>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5" name="二等辺三角形 24"/>
          <p:cNvSpPr/>
          <p:nvPr/>
        </p:nvSpPr>
        <p:spPr>
          <a:xfrm rot="5400000">
            <a:off x="7939386" y="4973250"/>
            <a:ext cx="324000" cy="72008"/>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7" name="二等辺三角形 26"/>
          <p:cNvSpPr/>
          <p:nvPr/>
        </p:nvSpPr>
        <p:spPr>
          <a:xfrm rot="5400000">
            <a:off x="7523218" y="4224285"/>
            <a:ext cx="324000" cy="72008"/>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1" name="二等辺三角形 30"/>
          <p:cNvSpPr/>
          <p:nvPr/>
        </p:nvSpPr>
        <p:spPr>
          <a:xfrm rot="5400000">
            <a:off x="7943719" y="3554070"/>
            <a:ext cx="324000" cy="72008"/>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2" name="二等辺三角形 31"/>
          <p:cNvSpPr/>
          <p:nvPr/>
        </p:nvSpPr>
        <p:spPr>
          <a:xfrm rot="5400000">
            <a:off x="7993368" y="2364454"/>
            <a:ext cx="324000" cy="72008"/>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 name="スライド番号プレースホルダー 1"/>
          <p:cNvSpPr>
            <a:spLocks noGrp="1"/>
          </p:cNvSpPr>
          <p:nvPr>
            <p:ph type="sldNum" sz="quarter" idx="12"/>
          </p:nvPr>
        </p:nvSpPr>
        <p:spPr>
          <a:xfrm>
            <a:off x="7010400" y="6571194"/>
            <a:ext cx="2133600" cy="365125"/>
          </a:xfrm>
        </p:spPr>
        <p:txBody>
          <a:bodyPr/>
          <a:lstStyle/>
          <a:p>
            <a:fld id="{63BC356D-1576-478B-8647-1361C6E9DFF7}" type="slidenum">
              <a:rPr lang="ja-JP" altLang="en-US" smtClean="0"/>
              <a:pPr/>
              <a:t>194</a:t>
            </a:fld>
            <a:endParaRPr lang="ja-JP" altLang="en-US" dirty="0"/>
          </a:p>
        </p:txBody>
      </p:sp>
    </p:spTree>
    <p:extLst>
      <p:ext uri="{BB962C8B-B14F-4D97-AF65-F5344CB8AC3E}">
        <p14:creationId xmlns:p14="http://schemas.microsoft.com/office/powerpoint/2010/main" val="673303496"/>
      </p:ext>
    </p:extLst>
  </p:cSld>
  <p:clrMapOvr>
    <a:masterClrMapping/>
  </p:clrMapOvr>
</p:sld>
</file>

<file path=ppt/slides/slide1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図 7"/>
          <p:cNvPicPr>
            <a:picLocks/>
          </p:cNvPicPr>
          <p:nvPr/>
        </p:nvPicPr>
        <p:blipFill>
          <a:blip r:embed="rId3"/>
          <a:stretch>
            <a:fillRect/>
          </a:stretch>
        </p:blipFill>
        <p:spPr>
          <a:xfrm>
            <a:off x="8381706" y="3140968"/>
            <a:ext cx="366758" cy="152400"/>
          </a:xfrm>
          <a:prstGeom prst="rect">
            <a:avLst/>
          </a:prstGeom>
        </p:spPr>
      </p:pic>
      <p:pic>
        <p:nvPicPr>
          <p:cNvPr id="6" name="図 5"/>
          <p:cNvPicPr>
            <a:picLocks/>
          </p:cNvPicPr>
          <p:nvPr/>
        </p:nvPicPr>
        <p:blipFill>
          <a:blip r:embed="rId3"/>
          <a:stretch>
            <a:fillRect/>
          </a:stretch>
        </p:blipFill>
        <p:spPr>
          <a:xfrm>
            <a:off x="5652120" y="3293368"/>
            <a:ext cx="3096344" cy="1215752"/>
          </a:xfrm>
          <a:prstGeom prst="rect">
            <a:avLst/>
          </a:prstGeom>
        </p:spPr>
      </p:pic>
      <p:pic>
        <p:nvPicPr>
          <p:cNvPr id="7" name="図 6"/>
          <p:cNvPicPr>
            <a:picLocks/>
          </p:cNvPicPr>
          <p:nvPr/>
        </p:nvPicPr>
        <p:blipFill>
          <a:blip r:embed="rId3"/>
          <a:stretch>
            <a:fillRect/>
          </a:stretch>
        </p:blipFill>
        <p:spPr>
          <a:xfrm>
            <a:off x="6588224" y="2317725"/>
            <a:ext cx="288032" cy="175171"/>
          </a:xfrm>
          <a:prstGeom prst="rect">
            <a:avLst/>
          </a:prstGeom>
        </p:spPr>
      </p:pic>
      <p:sp>
        <p:nvSpPr>
          <p:cNvPr id="10" name="テキスト ボックス 9"/>
          <p:cNvSpPr txBox="1"/>
          <p:nvPr/>
        </p:nvSpPr>
        <p:spPr>
          <a:xfrm>
            <a:off x="0" y="0"/>
            <a:ext cx="7200000" cy="461665"/>
          </a:xfrm>
          <a:prstGeom prst="rect">
            <a:avLst/>
          </a:prstGeom>
          <a:solidFill>
            <a:srgbClr val="0070C0"/>
          </a:solidFill>
        </p:spPr>
        <p:txBody>
          <a:bodyPr wrap="square" rtlCol="0">
            <a:spAutoFit/>
          </a:bodyPr>
          <a:lstStyle/>
          <a:p>
            <a:r>
              <a:rPr lang="en-US" altLang="ja-JP" sz="2400" b="1" u="sng" dirty="0">
                <a:solidFill>
                  <a:schemeClr val="bg1"/>
                </a:solidFill>
                <a:latin typeface="BIZ UDゴシック" panose="020B0400000000000000" pitchFamily="49" charset="-128"/>
                <a:ea typeface="BIZ UDゴシック" panose="020B0400000000000000" pitchFamily="49" charset="-128"/>
              </a:rPr>
              <a:t>Ⅲ</a:t>
            </a:r>
            <a:r>
              <a:rPr kumimoji="1" lang="en-US" altLang="ja-JP" sz="2400" b="1" u="sng" dirty="0">
                <a:solidFill>
                  <a:schemeClr val="bg1"/>
                </a:solidFill>
                <a:latin typeface="BIZ UDゴシック" panose="020B0400000000000000" pitchFamily="49" charset="-128"/>
                <a:ea typeface="BIZ UDゴシック" panose="020B0400000000000000" pitchFamily="49" charset="-128"/>
              </a:rPr>
              <a:t>【</a:t>
            </a:r>
            <a:r>
              <a:rPr kumimoji="1" lang="ja-JP" altLang="en-US" sz="2400" b="1" u="sng" dirty="0">
                <a:solidFill>
                  <a:schemeClr val="bg1"/>
                </a:solidFill>
                <a:latin typeface="BIZ UDゴシック" panose="020B0400000000000000" pitchFamily="49" charset="-128"/>
                <a:ea typeface="BIZ UDゴシック" panose="020B0400000000000000" pitchFamily="49" charset="-128"/>
              </a:rPr>
              <a:t>人事</a:t>
            </a:r>
            <a:r>
              <a:rPr kumimoji="1" lang="en-US" altLang="ja-JP" sz="2400" b="1" u="sng" dirty="0">
                <a:solidFill>
                  <a:schemeClr val="bg1"/>
                </a:solidFill>
                <a:latin typeface="BIZ UDゴシック" panose="020B0400000000000000" pitchFamily="49" charset="-128"/>
                <a:ea typeface="BIZ UDゴシック" panose="020B0400000000000000" pitchFamily="49" charset="-128"/>
              </a:rPr>
              <a:t>】</a:t>
            </a:r>
            <a:r>
              <a:rPr kumimoji="1" lang="ja-JP" altLang="en-US" sz="2400" b="1" u="sng" dirty="0">
                <a:solidFill>
                  <a:schemeClr val="bg1"/>
                </a:solidFill>
                <a:latin typeface="BIZ UDゴシック" panose="020B0400000000000000" pitchFamily="49" charset="-128"/>
                <a:ea typeface="BIZ UDゴシック" panose="020B0400000000000000" pitchFamily="49" charset="-128"/>
              </a:rPr>
              <a:t>（３）人事・給与制度</a:t>
            </a:r>
          </a:p>
        </p:txBody>
      </p:sp>
      <p:graphicFrame>
        <p:nvGraphicFramePr>
          <p:cNvPr id="5" name="表 4"/>
          <p:cNvGraphicFramePr>
            <a:graphicFrameLocks noGrp="1"/>
          </p:cNvGraphicFramePr>
          <p:nvPr/>
        </p:nvGraphicFramePr>
        <p:xfrm>
          <a:off x="323528" y="582901"/>
          <a:ext cx="8424936" cy="4934331"/>
        </p:xfrm>
        <a:graphic>
          <a:graphicData uri="http://schemas.openxmlformats.org/drawingml/2006/table">
            <a:tbl>
              <a:tblPr firstRow="1">
                <a:tableStyleId>{5C22544A-7EE6-4342-B048-85BDC9FD1C3A}</a:tableStyleId>
              </a:tblPr>
              <a:tblGrid>
                <a:gridCol w="1521602">
                  <a:extLst>
                    <a:ext uri="{9D8B030D-6E8A-4147-A177-3AD203B41FA5}">
                      <a16:colId xmlns:a16="http://schemas.microsoft.com/office/drawing/2014/main" val="20000"/>
                    </a:ext>
                  </a:extLst>
                </a:gridCol>
                <a:gridCol w="1452438">
                  <a:extLst>
                    <a:ext uri="{9D8B030D-6E8A-4147-A177-3AD203B41FA5}">
                      <a16:colId xmlns:a16="http://schemas.microsoft.com/office/drawing/2014/main" val="20001"/>
                    </a:ext>
                  </a:extLst>
                </a:gridCol>
                <a:gridCol w="2351565">
                  <a:extLst>
                    <a:ext uri="{9D8B030D-6E8A-4147-A177-3AD203B41FA5}">
                      <a16:colId xmlns:a16="http://schemas.microsoft.com/office/drawing/2014/main" val="20002"/>
                    </a:ext>
                  </a:extLst>
                </a:gridCol>
                <a:gridCol w="3099331">
                  <a:extLst>
                    <a:ext uri="{9D8B030D-6E8A-4147-A177-3AD203B41FA5}">
                      <a16:colId xmlns:a16="http://schemas.microsoft.com/office/drawing/2014/main" val="20003"/>
                    </a:ext>
                  </a:extLst>
                </a:gridCol>
              </a:tblGrid>
              <a:tr h="230233">
                <a:tc>
                  <a:txBody>
                    <a:bodyPr/>
                    <a:lstStyle/>
                    <a:p>
                      <a:pPr algn="ctr"/>
                      <a:r>
                        <a:rPr kumimoji="1" lang="ja-JP" altLang="en-US" sz="1600" b="0" dirty="0">
                          <a:solidFill>
                            <a:schemeClr val="tx1"/>
                          </a:solidFill>
                          <a:latin typeface="+mn-lt"/>
                        </a:rPr>
                        <a:t>＜</a:t>
                      </a:r>
                      <a:r>
                        <a:rPr kumimoji="1" lang="en-US" altLang="ja-JP" sz="1600" b="0" dirty="0">
                          <a:solidFill>
                            <a:schemeClr val="tx1"/>
                          </a:solidFill>
                          <a:latin typeface="+mn-lt"/>
                        </a:rPr>
                        <a:t>Why</a:t>
                      </a:r>
                      <a:r>
                        <a:rPr kumimoji="1" lang="ja-JP" altLang="en-US" sz="1600" b="0" dirty="0">
                          <a:solidFill>
                            <a:schemeClr val="tx1"/>
                          </a:solidFill>
                          <a:latin typeface="+mn-lt"/>
                        </a:rPr>
                        <a:t>＞</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kumimoji="1" lang="ja-JP" altLang="en-US" sz="1600" b="0" dirty="0">
                          <a:solidFill>
                            <a:schemeClr val="tx1"/>
                          </a:solidFill>
                          <a:latin typeface="+mn-lt"/>
                        </a:rPr>
                        <a:t>＜</a:t>
                      </a:r>
                      <a:r>
                        <a:rPr kumimoji="1" lang="en-US" altLang="ja-JP" sz="1600" b="0" dirty="0">
                          <a:solidFill>
                            <a:schemeClr val="tx1"/>
                          </a:solidFill>
                          <a:latin typeface="+mn-lt"/>
                        </a:rPr>
                        <a:t>Vision</a:t>
                      </a:r>
                      <a:r>
                        <a:rPr kumimoji="1" lang="ja-JP" altLang="en-US" sz="1600" b="0" dirty="0">
                          <a:solidFill>
                            <a:schemeClr val="tx1"/>
                          </a:solidFill>
                          <a:latin typeface="+mn-lt"/>
                        </a:rPr>
                        <a:t>＞</a:t>
                      </a:r>
                    </a:p>
                  </a:txBody>
                  <a:tcPr>
                    <a:lnL w="12700" cap="flat" cmpd="sng" algn="ctr">
                      <a:solidFill>
                        <a:schemeClr val="tx1"/>
                      </a:solidFill>
                      <a:prstDash val="sysDash"/>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kumimoji="1" lang="ja-JP" altLang="en-US" sz="1600" b="0" dirty="0">
                          <a:solidFill>
                            <a:schemeClr val="tx1"/>
                          </a:solidFill>
                          <a:latin typeface="+mn-lt"/>
                        </a:rPr>
                        <a:t>＜</a:t>
                      </a:r>
                      <a:r>
                        <a:rPr kumimoji="1" lang="en-US" altLang="ja-JP" sz="1600" b="0" dirty="0">
                          <a:solidFill>
                            <a:schemeClr val="tx1"/>
                          </a:solidFill>
                          <a:latin typeface="+mn-lt"/>
                        </a:rPr>
                        <a:t>What</a:t>
                      </a:r>
                      <a:r>
                        <a:rPr kumimoji="1" lang="ja-JP" altLang="en-US" sz="1600" b="0" dirty="0">
                          <a:solidFill>
                            <a:schemeClr val="tx1"/>
                          </a:solidFill>
                          <a:latin typeface="+mn-lt"/>
                        </a:rPr>
                        <a:t>＞</a:t>
                      </a:r>
                    </a:p>
                  </a:txBody>
                  <a:tcPr>
                    <a:lnL w="12700" cap="flat" cmpd="sng" algn="ctr">
                      <a:solidFill>
                        <a:schemeClr val="tx1"/>
                      </a:solidFill>
                      <a:prstDash val="sysDash"/>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kumimoji="1" lang="ja-JP" altLang="en-US" sz="1600" b="0" dirty="0">
                          <a:solidFill>
                            <a:schemeClr val="tx1"/>
                          </a:solidFill>
                          <a:latin typeface="+mn-lt"/>
                        </a:rPr>
                        <a:t>＜</a:t>
                      </a:r>
                      <a:r>
                        <a:rPr kumimoji="1" lang="en-US" altLang="ja-JP" sz="1600" b="0" dirty="0">
                          <a:solidFill>
                            <a:schemeClr val="tx1"/>
                          </a:solidFill>
                          <a:latin typeface="+mn-lt"/>
                        </a:rPr>
                        <a:t>Outcome</a:t>
                      </a:r>
                      <a:r>
                        <a:rPr kumimoji="1" lang="ja-JP" altLang="en-US" sz="1600" b="0" dirty="0">
                          <a:solidFill>
                            <a:schemeClr val="tx1"/>
                          </a:solidFill>
                          <a:latin typeface="+mn-lt"/>
                        </a:rPr>
                        <a:t>＞</a:t>
                      </a:r>
                    </a:p>
                  </a:txBody>
                  <a:tcPr>
                    <a:lnL w="12700" cap="flat" cmpd="sng" algn="ctr">
                      <a:solidFill>
                        <a:schemeClr val="tx1"/>
                      </a:solidFill>
                      <a:prstDash val="sysDash"/>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566603">
                <a:tc rowSpan="3">
                  <a:txBody>
                    <a:bodyPr/>
                    <a:lstStyle/>
                    <a:p>
                      <a:pPr>
                        <a:lnSpc>
                          <a:spcPts val="1320"/>
                        </a:lnSpc>
                      </a:pPr>
                      <a:r>
                        <a:rPr lang="ja-JP" altLang="en-US" sz="1200" dirty="0">
                          <a:latin typeface="Calibri" pitchFamily="34" charset="0"/>
                        </a:rPr>
                        <a:t>（前頁からの続き）</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rowSpan="3">
                  <a:txBody>
                    <a:bodyPr/>
                    <a:lstStyle/>
                    <a:p>
                      <a:pPr>
                        <a:lnSpc>
                          <a:spcPts val="1320"/>
                        </a:lnSpc>
                      </a:pPr>
                      <a:endParaRPr lang="en-US" altLang="ja-JP" sz="1200" dirty="0"/>
                    </a:p>
                  </a:txBody>
                  <a:tcPr>
                    <a:lnL w="12700" cap="flat" cmpd="sng" algn="ctr">
                      <a:solidFill>
                        <a:schemeClr val="tx1"/>
                      </a:solidFill>
                      <a:prstDash val="sysDash"/>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nSpc>
                          <a:spcPts val="1320"/>
                        </a:lnSpc>
                      </a:pPr>
                      <a:r>
                        <a:rPr lang="ja-JP" altLang="en-US" sz="1200" b="0" dirty="0">
                          <a:solidFill>
                            <a:schemeClr val="tx1"/>
                          </a:solidFill>
                        </a:rPr>
                        <a:t>②相対評価の導入</a:t>
                      </a:r>
                      <a:endParaRPr lang="en-US" altLang="ja-JP" sz="1200" b="0" dirty="0">
                        <a:solidFill>
                          <a:schemeClr val="tx1"/>
                        </a:solidFill>
                      </a:endParaRPr>
                    </a:p>
                  </a:txBody>
                  <a:tcPr>
                    <a:lnL w="12700" cap="flat" cmpd="sng" algn="ctr">
                      <a:solidFill>
                        <a:schemeClr val="tx1"/>
                      </a:solidFill>
                      <a:prstDash val="sysDash"/>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c>
                  <a:txBody>
                    <a:bodyPr/>
                    <a:lstStyle/>
                    <a:p>
                      <a:pPr>
                        <a:lnSpc>
                          <a:spcPts val="1320"/>
                        </a:lnSpc>
                      </a:pPr>
                      <a:r>
                        <a:rPr lang="ja-JP" altLang="en-US" sz="1200" b="0" dirty="0">
                          <a:solidFill>
                            <a:schemeClr val="tx1"/>
                          </a:solidFill>
                        </a:rPr>
                        <a:t>・相対評価による新たな人事評価制度の導入（</a:t>
                      </a:r>
                      <a:r>
                        <a:rPr lang="en-US" altLang="ja-JP" sz="1200" b="0" dirty="0">
                          <a:solidFill>
                            <a:schemeClr val="tx1"/>
                          </a:solidFill>
                        </a:rPr>
                        <a:t>2013</a:t>
                      </a:r>
                      <a:r>
                        <a:rPr lang="ja-JP" altLang="en-US" sz="1200" b="0" dirty="0">
                          <a:solidFill>
                            <a:schemeClr val="tx1"/>
                          </a:solidFill>
                        </a:rPr>
                        <a:t>年度）</a:t>
                      </a:r>
                      <a:endParaRPr lang="en-US" altLang="ja-JP" sz="1200" b="0" dirty="0">
                        <a:solidFill>
                          <a:schemeClr val="tx1"/>
                        </a:solidFill>
                      </a:endParaRPr>
                    </a:p>
                  </a:txBody>
                  <a:tcPr marL="36000" marR="36000">
                    <a:lnL w="12700" cap="flat" cmpd="sng" algn="ctr">
                      <a:solidFill>
                        <a:schemeClr val="tx1"/>
                      </a:solidFill>
                      <a:prstDash val="sysDash"/>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3168352">
                <a:tc vMerge="1">
                  <a:txBody>
                    <a:bodyPr/>
                    <a:lstStyle/>
                    <a:p>
                      <a:pPr>
                        <a:lnSpc>
                          <a:spcPts val="1440"/>
                        </a:lnSpc>
                      </a:pPr>
                      <a:endParaRPr lang="en-US" altLang="ja-JP" sz="1200" dirty="0">
                        <a:latin typeface="Calibri" pitchFamily="34" charset="0"/>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pPr>
                        <a:lnSpc>
                          <a:spcPts val="1440"/>
                        </a:lnSpc>
                      </a:pPr>
                      <a:endParaRPr kumimoji="1" lang="en-US" altLang="ja-JP" sz="1200" kern="1200" dirty="0">
                        <a:solidFill>
                          <a:schemeClr val="dk1"/>
                        </a:solidFill>
                        <a:latin typeface="+mn-lt"/>
                        <a:ea typeface="+mn-ea"/>
                        <a:cs typeface="+mn-cs"/>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nSpc>
                          <a:spcPts val="1320"/>
                        </a:lnSpc>
                      </a:pPr>
                      <a:r>
                        <a:rPr lang="ja-JP" altLang="en-US" sz="1200" b="0" dirty="0">
                          <a:solidFill>
                            <a:schemeClr val="tx1"/>
                          </a:solidFill>
                        </a:rPr>
                        <a:t>③給与制度改革</a:t>
                      </a:r>
                      <a:endParaRPr lang="en-US" altLang="ja-JP" sz="1200" b="0" dirty="0">
                        <a:solidFill>
                          <a:schemeClr val="tx1"/>
                        </a:solidFill>
                      </a:endParaRPr>
                    </a:p>
                  </a:txBody>
                  <a:tcPr>
                    <a:lnL w="12700" cap="flat" cmpd="sng" algn="ctr">
                      <a:solidFill>
                        <a:schemeClr val="tx1"/>
                      </a:solidFill>
                      <a:prstDash val="sysDash"/>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ts val="1320"/>
                        </a:lnSpc>
                        <a:spcBef>
                          <a:spcPts val="0"/>
                        </a:spcBef>
                        <a:spcAft>
                          <a:spcPts val="0"/>
                        </a:spcAft>
                        <a:buClrTx/>
                        <a:buSzTx/>
                        <a:buFontTx/>
                        <a:buNone/>
                        <a:tabLst/>
                        <a:defRPr/>
                      </a:pPr>
                      <a:r>
                        <a:rPr lang="ja-JP" altLang="en-US" sz="1200" b="0" dirty="0">
                          <a:solidFill>
                            <a:schemeClr val="tx1"/>
                          </a:solidFill>
                        </a:rPr>
                        <a:t>・職員の給与カット率の拡大、政令市で初めて幹部職員への「定額制」を導入、役職間の給料月額の「重なり」幅の縮減、住居手当の見直し、</a:t>
                      </a:r>
                      <a:r>
                        <a:rPr lang="ja-JP" altLang="en-US" sz="1200" b="0" spc="30" baseline="0" dirty="0">
                          <a:solidFill>
                            <a:schemeClr val="tx1"/>
                          </a:solidFill>
                        </a:rPr>
                        <a:t>技能労務職員の給与水準の見直し（以上</a:t>
                      </a:r>
                      <a:r>
                        <a:rPr lang="en-US" altLang="ja-JP" sz="1200" b="0" spc="30" baseline="0" dirty="0">
                          <a:solidFill>
                            <a:schemeClr val="tx1"/>
                          </a:solidFill>
                        </a:rPr>
                        <a:t>2012</a:t>
                      </a:r>
                      <a:r>
                        <a:rPr lang="ja-JP" altLang="en-US" sz="1200" b="0" spc="30" baseline="0" dirty="0">
                          <a:solidFill>
                            <a:schemeClr val="tx1"/>
                          </a:solidFill>
                        </a:rPr>
                        <a:t>年度）、旅費制度の見直し（</a:t>
                      </a:r>
                      <a:r>
                        <a:rPr lang="en-US" altLang="ja-JP" sz="1200" b="0" spc="30" baseline="0" dirty="0">
                          <a:solidFill>
                            <a:schemeClr val="tx1"/>
                          </a:solidFill>
                        </a:rPr>
                        <a:t>2013</a:t>
                      </a:r>
                      <a:r>
                        <a:rPr lang="ja-JP" altLang="en-US" sz="1200" b="0" spc="30" baseline="0" dirty="0">
                          <a:solidFill>
                            <a:schemeClr val="tx1"/>
                          </a:solidFill>
                        </a:rPr>
                        <a:t>年度）、</a:t>
                      </a:r>
                      <a:r>
                        <a:rPr kumimoji="1" lang="en-US" altLang="ja-JP" sz="1200" b="0" kern="1200" dirty="0">
                          <a:solidFill>
                            <a:schemeClr val="tx1"/>
                          </a:solidFill>
                          <a:latin typeface="+mn-lt"/>
                          <a:ea typeface="+mn-ea"/>
                          <a:cs typeface="+mn-cs"/>
                        </a:rPr>
                        <a:t>55</a:t>
                      </a:r>
                      <a:r>
                        <a:rPr kumimoji="1" lang="ja-JP" altLang="en-US" sz="1200" b="0" kern="1200" dirty="0">
                          <a:solidFill>
                            <a:schemeClr val="tx1"/>
                          </a:solidFill>
                          <a:latin typeface="+mn-lt"/>
                          <a:ea typeface="+mn-ea"/>
                          <a:cs typeface="+mn-cs"/>
                        </a:rPr>
                        <a:t>歳以上昇給</a:t>
                      </a:r>
                      <a:r>
                        <a:rPr kumimoji="1" lang="ja-JP" altLang="en-US" sz="1200" b="0" strike="noStrike" kern="1200" dirty="0">
                          <a:solidFill>
                            <a:schemeClr val="tx1"/>
                          </a:solidFill>
                          <a:latin typeface="+mn-lt"/>
                          <a:ea typeface="+mn-ea"/>
                          <a:cs typeface="+mn-cs"/>
                        </a:rPr>
                        <a:t>抑制</a:t>
                      </a:r>
                      <a:r>
                        <a:rPr kumimoji="1" lang="ja-JP" altLang="en-US" sz="1200" b="0" kern="1200" dirty="0">
                          <a:solidFill>
                            <a:schemeClr val="tx1"/>
                          </a:solidFill>
                          <a:latin typeface="+mn-lt"/>
                          <a:ea typeface="+mn-ea"/>
                          <a:cs typeface="+mn-cs"/>
                        </a:rPr>
                        <a:t>（</a:t>
                      </a:r>
                      <a:r>
                        <a:rPr kumimoji="1" lang="en-US" altLang="ja-JP" sz="1200" b="0" kern="1200" dirty="0">
                          <a:solidFill>
                            <a:schemeClr val="tx1"/>
                          </a:solidFill>
                          <a:latin typeface="+mn-lt"/>
                          <a:ea typeface="+mn-ea"/>
                          <a:cs typeface="+mn-cs"/>
                        </a:rPr>
                        <a:t>2014</a:t>
                      </a:r>
                      <a:r>
                        <a:rPr kumimoji="1" lang="ja-JP" altLang="en-US" sz="1200" b="0" kern="1200" dirty="0">
                          <a:solidFill>
                            <a:schemeClr val="tx1"/>
                          </a:solidFill>
                          <a:latin typeface="+mn-lt"/>
                          <a:ea typeface="+mn-ea"/>
                          <a:cs typeface="+mn-cs"/>
                        </a:rPr>
                        <a:t>年度）、課長代理級の管理職手当の見直し、保育士・幼稚園教育職給料表の導入、技能労務職員の早期退職特例制度の実施（以上</a:t>
                      </a:r>
                      <a:r>
                        <a:rPr kumimoji="1" lang="en-US" altLang="ja-JP" sz="1200" b="0" kern="1200" dirty="0">
                          <a:solidFill>
                            <a:schemeClr val="tx1"/>
                          </a:solidFill>
                          <a:latin typeface="+mn-lt"/>
                          <a:ea typeface="+mn-ea"/>
                          <a:cs typeface="+mn-cs"/>
                        </a:rPr>
                        <a:t>2015</a:t>
                      </a:r>
                      <a:r>
                        <a:rPr kumimoji="1" lang="ja-JP" altLang="en-US" sz="1200" b="0" kern="1200" dirty="0">
                          <a:solidFill>
                            <a:schemeClr val="tx1"/>
                          </a:solidFill>
                          <a:latin typeface="+mn-lt"/>
                          <a:ea typeface="+mn-ea"/>
                          <a:cs typeface="+mn-cs"/>
                        </a:rPr>
                        <a:t>年度）、給与制度の総合的見直し（</a:t>
                      </a:r>
                      <a:r>
                        <a:rPr kumimoji="1" lang="en-US" altLang="ja-JP" sz="1200" b="0" kern="1200" dirty="0">
                          <a:solidFill>
                            <a:schemeClr val="tx1"/>
                          </a:solidFill>
                          <a:latin typeface="+mn-lt"/>
                          <a:ea typeface="+mn-ea"/>
                          <a:cs typeface="+mn-cs"/>
                        </a:rPr>
                        <a:t>2016</a:t>
                      </a:r>
                      <a:r>
                        <a:rPr kumimoji="1" lang="ja-JP" altLang="en-US" sz="1200" b="0" kern="1200" dirty="0">
                          <a:solidFill>
                            <a:schemeClr val="tx1"/>
                          </a:solidFill>
                          <a:latin typeface="+mn-lt"/>
                          <a:ea typeface="+mn-ea"/>
                          <a:cs typeface="+mn-cs"/>
                        </a:rPr>
                        <a:t>年度）、人事委員会から技能労務職相当職種民間給与調査の結果報告、技能労務職員給与検討有識者会議の開催及び意見のとりまとめ（</a:t>
                      </a:r>
                      <a:r>
                        <a:rPr kumimoji="1" lang="en-US" altLang="ja-JP" sz="1200" b="0" kern="1200" dirty="0">
                          <a:solidFill>
                            <a:schemeClr val="tx1"/>
                          </a:solidFill>
                          <a:latin typeface="+mn-lt"/>
                          <a:ea typeface="+mn-ea"/>
                          <a:cs typeface="+mn-cs"/>
                        </a:rPr>
                        <a:t>2017</a:t>
                      </a:r>
                      <a:r>
                        <a:rPr kumimoji="1" lang="ja-JP" altLang="en-US" sz="1200" b="0" kern="1200" dirty="0">
                          <a:solidFill>
                            <a:schemeClr val="tx1"/>
                          </a:solidFill>
                          <a:latin typeface="+mn-lt"/>
                          <a:ea typeface="+mn-ea"/>
                          <a:cs typeface="+mn-cs"/>
                        </a:rPr>
                        <a:t>年度）、人事委員会が公民較差等の実態調査を実施（</a:t>
                      </a:r>
                      <a:r>
                        <a:rPr kumimoji="1" lang="en-US" altLang="ja-JP" sz="1200" b="0" kern="1200" dirty="0">
                          <a:solidFill>
                            <a:schemeClr val="tx1"/>
                          </a:solidFill>
                          <a:latin typeface="+mn-lt"/>
                          <a:ea typeface="+mn-ea"/>
                          <a:cs typeface="+mn-cs"/>
                        </a:rPr>
                        <a:t>2019</a:t>
                      </a:r>
                      <a:r>
                        <a:rPr kumimoji="1" lang="ja-JP" altLang="en-US" sz="1200" b="0" kern="1200" dirty="0">
                          <a:solidFill>
                            <a:schemeClr val="tx1"/>
                          </a:solidFill>
                          <a:latin typeface="+mn-lt"/>
                          <a:ea typeface="+mn-ea"/>
                          <a:cs typeface="+mn-cs"/>
                        </a:rPr>
                        <a:t>年度）、人事委員会から技能労務職相当職種民間給与調査の結果報告、人事委員会勧告による行政職との均衡を考慮した給与改定とする方針（</a:t>
                      </a:r>
                      <a:r>
                        <a:rPr kumimoji="1" lang="en-US" altLang="ja-JP" sz="1200" b="0" kern="1200" dirty="0">
                          <a:solidFill>
                            <a:schemeClr val="tx1"/>
                          </a:solidFill>
                          <a:latin typeface="+mn-lt"/>
                          <a:ea typeface="+mn-ea"/>
                          <a:cs typeface="+mn-cs"/>
                        </a:rPr>
                        <a:t>2020</a:t>
                      </a:r>
                      <a:r>
                        <a:rPr kumimoji="1" lang="ja-JP" altLang="en-US" sz="1200" b="0" kern="1200" dirty="0">
                          <a:solidFill>
                            <a:schemeClr val="tx1"/>
                          </a:solidFill>
                          <a:latin typeface="+mn-lt"/>
                          <a:ea typeface="+mn-ea"/>
                          <a:cs typeface="+mn-cs"/>
                        </a:rPr>
                        <a:t>年度）</a:t>
                      </a:r>
                      <a:endParaRPr kumimoji="1" lang="en-US" altLang="ja-JP" sz="1200" b="0" kern="1200" dirty="0">
                        <a:solidFill>
                          <a:schemeClr val="tx1"/>
                        </a:solidFill>
                        <a:latin typeface="+mn-lt"/>
                        <a:ea typeface="+mn-ea"/>
                        <a:cs typeface="+mn-cs"/>
                      </a:endParaRPr>
                    </a:p>
                  </a:txBody>
                  <a:tcPr marL="36000" marR="36000">
                    <a:lnL w="12700" cap="flat" cmpd="sng" algn="ctr">
                      <a:solidFill>
                        <a:schemeClr val="tx1"/>
                      </a:solidFill>
                      <a:prstDash val="sysDash"/>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r h="864096">
                <a:tc vMerge="1">
                  <a:txBody>
                    <a:bodyPr/>
                    <a:lstStyle/>
                    <a:p>
                      <a:pPr>
                        <a:lnSpc>
                          <a:spcPts val="1440"/>
                        </a:lnSpc>
                      </a:pPr>
                      <a:endParaRPr lang="en-US" altLang="ja-JP" sz="1200" dirty="0">
                        <a:latin typeface="Calibri" pitchFamily="34" charset="0"/>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pPr>
                        <a:lnSpc>
                          <a:spcPts val="1440"/>
                        </a:lnSpc>
                      </a:pPr>
                      <a:endParaRPr kumimoji="1" lang="en-US" altLang="ja-JP" sz="1200" kern="1200" dirty="0">
                        <a:solidFill>
                          <a:schemeClr val="dk1"/>
                        </a:solidFill>
                        <a:latin typeface="+mn-lt"/>
                        <a:ea typeface="+mn-ea"/>
                        <a:cs typeface="+mn-cs"/>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ts val="1320"/>
                        </a:lnSpc>
                        <a:spcBef>
                          <a:spcPts val="0"/>
                        </a:spcBef>
                        <a:spcAft>
                          <a:spcPts val="0"/>
                        </a:spcAft>
                        <a:buClrTx/>
                        <a:buSzTx/>
                        <a:buFontTx/>
                        <a:buNone/>
                        <a:tabLst/>
                        <a:defRPr/>
                      </a:pPr>
                      <a:r>
                        <a:rPr lang="ja-JP" altLang="en-US" sz="1200" b="0" dirty="0">
                          <a:solidFill>
                            <a:schemeClr val="tx1"/>
                          </a:solidFill>
                        </a:rPr>
                        <a:t>④職員の政治的行為の禁止、服務規律の厳格化</a:t>
                      </a:r>
                      <a:endParaRPr lang="en-US" altLang="ja-JP" sz="1200" b="0" dirty="0">
                        <a:solidFill>
                          <a:schemeClr val="tx1"/>
                        </a:solidFill>
                      </a:endParaRPr>
                    </a:p>
                  </a:txBody>
                  <a:tcPr>
                    <a:lnL w="12700" cap="flat" cmpd="sng" algn="ctr">
                      <a:solidFill>
                        <a:schemeClr val="tx1"/>
                      </a:solidFill>
                      <a:prstDash val="sysDash"/>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ts val="1320"/>
                        </a:lnSpc>
                        <a:spcBef>
                          <a:spcPts val="0"/>
                        </a:spcBef>
                        <a:spcAft>
                          <a:spcPts val="0"/>
                        </a:spcAft>
                        <a:buClrTx/>
                        <a:buSzTx/>
                        <a:buFontTx/>
                        <a:buNone/>
                        <a:tabLst/>
                        <a:defRPr/>
                      </a:pPr>
                      <a:r>
                        <a:rPr kumimoji="1" lang="ja-JP" altLang="en-US" sz="1200" b="0" kern="1200" dirty="0">
                          <a:solidFill>
                            <a:schemeClr val="tx1"/>
                          </a:solidFill>
                          <a:latin typeface="+mn-lt"/>
                          <a:ea typeface="+mn-ea"/>
                          <a:cs typeface="+mn-cs"/>
                        </a:rPr>
                        <a:t>・政令市では福岡市を除いて例のない、職員の政治的行為の制限に関する条例や、労使関係に関する条例の施行（</a:t>
                      </a:r>
                      <a:r>
                        <a:rPr kumimoji="1" lang="en-US" altLang="ja-JP" sz="1200" b="0" kern="1200" dirty="0">
                          <a:solidFill>
                            <a:schemeClr val="tx1"/>
                          </a:solidFill>
                          <a:latin typeface="+mn-lt"/>
                          <a:ea typeface="+mn-ea"/>
                          <a:cs typeface="+mn-cs"/>
                        </a:rPr>
                        <a:t>2012</a:t>
                      </a:r>
                      <a:r>
                        <a:rPr kumimoji="1" lang="ja-JP" altLang="en-US" sz="1200" b="0" kern="1200" dirty="0">
                          <a:solidFill>
                            <a:schemeClr val="tx1"/>
                          </a:solidFill>
                          <a:latin typeface="+mn-lt"/>
                          <a:ea typeface="+mn-ea"/>
                          <a:cs typeface="+mn-cs"/>
                        </a:rPr>
                        <a:t>年</a:t>
                      </a:r>
                      <a:r>
                        <a:rPr kumimoji="1" lang="en-US" altLang="ja-JP" sz="1200" b="0" kern="1200" dirty="0">
                          <a:solidFill>
                            <a:schemeClr val="tx1"/>
                          </a:solidFill>
                          <a:latin typeface="+mn-lt"/>
                          <a:ea typeface="+mn-ea"/>
                          <a:cs typeface="+mn-cs"/>
                        </a:rPr>
                        <a:t>8</a:t>
                      </a:r>
                      <a:r>
                        <a:rPr kumimoji="1" lang="ja-JP" altLang="en-US" sz="1200" b="0" kern="1200" dirty="0">
                          <a:solidFill>
                            <a:schemeClr val="tx1"/>
                          </a:solidFill>
                          <a:latin typeface="+mn-lt"/>
                          <a:ea typeface="+mn-ea"/>
                          <a:cs typeface="+mn-cs"/>
                        </a:rPr>
                        <a:t>月）</a:t>
                      </a:r>
                      <a:endParaRPr kumimoji="1" lang="en-US" altLang="ja-JP" sz="1200" b="0" kern="1200" dirty="0">
                        <a:solidFill>
                          <a:schemeClr val="tx1"/>
                        </a:solidFill>
                        <a:latin typeface="+mn-lt"/>
                        <a:ea typeface="+mn-ea"/>
                        <a:cs typeface="+mn-cs"/>
                      </a:endParaRPr>
                    </a:p>
                  </a:txBody>
                  <a:tcPr marL="36000" marR="36000">
                    <a:lnL w="12700" cap="flat" cmpd="sng" algn="ctr">
                      <a:solidFill>
                        <a:schemeClr val="tx1"/>
                      </a:solidFill>
                      <a:prstDash val="sysDash"/>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3"/>
                  </a:ext>
                </a:extLst>
              </a:tr>
            </a:tbl>
          </a:graphicData>
        </a:graphic>
      </p:graphicFrame>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195</a:t>
            </a:fld>
            <a:endParaRPr lang="ja-JP" altLang="en-US"/>
          </a:p>
        </p:txBody>
      </p:sp>
    </p:spTree>
    <p:extLst>
      <p:ext uri="{BB962C8B-B14F-4D97-AF65-F5344CB8AC3E}">
        <p14:creationId xmlns:p14="http://schemas.microsoft.com/office/powerpoint/2010/main" val="688993799"/>
      </p:ext>
    </p:extLst>
  </p:cSld>
  <p:clrMapOvr>
    <a:masterClrMapping/>
  </p:clrMapOvr>
</p:sld>
</file>

<file path=ppt/slides/slide1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 name="図 15"/>
          <p:cNvPicPr>
            <a:picLocks noChangeAspect="1"/>
          </p:cNvPicPr>
          <p:nvPr/>
        </p:nvPicPr>
        <p:blipFill>
          <a:blip r:embed="rId2"/>
          <a:stretch>
            <a:fillRect/>
          </a:stretch>
        </p:blipFill>
        <p:spPr>
          <a:xfrm>
            <a:off x="4591236" y="3935019"/>
            <a:ext cx="2717068" cy="286069"/>
          </a:xfrm>
          <a:prstGeom prst="rect">
            <a:avLst/>
          </a:prstGeom>
        </p:spPr>
      </p:pic>
      <p:sp>
        <p:nvSpPr>
          <p:cNvPr id="8" name="正方形/長方形 7"/>
          <p:cNvSpPr/>
          <p:nvPr/>
        </p:nvSpPr>
        <p:spPr>
          <a:xfrm>
            <a:off x="323528" y="323364"/>
            <a:ext cx="3816424" cy="369332"/>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人事・給与制度改革（経過）</a:t>
            </a:r>
            <a:endPar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cxnSp>
        <p:nvCxnSpPr>
          <p:cNvPr id="10" name="直線コネクタ 9"/>
          <p:cNvCxnSpPr/>
          <p:nvPr/>
        </p:nvCxnSpPr>
        <p:spPr>
          <a:xfrm>
            <a:off x="323528" y="692696"/>
            <a:ext cx="856895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6" name="テキスト ボックス 36"/>
          <p:cNvSpPr txBox="1"/>
          <p:nvPr/>
        </p:nvSpPr>
        <p:spPr>
          <a:xfrm>
            <a:off x="0" y="0"/>
            <a:ext cx="3491880" cy="261610"/>
          </a:xfrm>
          <a:prstGeom prst="rect">
            <a:avLst/>
          </a:prstGeom>
          <a:noFill/>
        </p:spPr>
        <p:txBody>
          <a:bodyPr wrap="square" rtlCol="0">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zh-TW" sz="1100" b="0" i="0" u="none" strike="noStrike" kern="1200" cap="none" spc="0" normalizeH="0" baseline="0" noProof="0" dirty="0" smtClean="0">
                <a:ln>
                  <a:noFill/>
                </a:ln>
                <a:solidFill>
                  <a:prstClr val="black"/>
                </a:solidFill>
                <a:effectLst/>
                <a:uLnTx/>
                <a:uFillTx/>
                <a:latin typeface="Arial" charset="0"/>
                <a:ea typeface="ＭＳ Ｐゴシック" charset="-128"/>
                <a:cs typeface="+mn-cs"/>
              </a:rPr>
              <a:t>Ⅲ</a:t>
            </a:r>
            <a:r>
              <a:rPr kumimoji="1" lang="zh-TW" altLang="en-US" sz="1100" b="0" i="0" u="none" strike="noStrike" kern="1200" cap="none" spc="0" normalizeH="0" baseline="0" noProof="0" dirty="0" smtClean="0">
                <a:ln>
                  <a:noFill/>
                </a:ln>
                <a:solidFill>
                  <a:prstClr val="black"/>
                </a:solidFill>
                <a:effectLst/>
                <a:uLnTx/>
                <a:uFillTx/>
                <a:latin typeface="Arial" charset="0"/>
                <a:ea typeface="ＭＳ Ｐゴシック" charset="-128"/>
                <a:cs typeface="+mn-cs"/>
              </a:rPr>
              <a:t>　行財政改革</a:t>
            </a:r>
            <a:r>
              <a:rPr kumimoji="1" lang="en-US" altLang="ja-JP" sz="1100" b="0" i="0" u="none" strike="noStrike" kern="1200" cap="none" spc="0" normalizeH="0" baseline="0" noProof="0" dirty="0" smtClean="0">
                <a:ln>
                  <a:noFill/>
                </a:ln>
                <a:solidFill>
                  <a:prstClr val="black"/>
                </a:solidFill>
                <a:effectLst/>
                <a:uLnTx/>
                <a:uFillTx/>
                <a:latin typeface="Arial" charset="0"/>
                <a:ea typeface="ＭＳ Ｐゴシック" charset="-128"/>
                <a:cs typeface="+mn-cs"/>
              </a:rPr>
              <a:t>【</a:t>
            </a:r>
            <a:r>
              <a:rPr kumimoji="1" lang="ja-JP" altLang="en-US" sz="1100" b="0" i="0" u="none" strike="noStrike" kern="1200" cap="none" spc="0" normalizeH="0" baseline="0" noProof="0" dirty="0">
                <a:ln>
                  <a:noFill/>
                </a:ln>
                <a:solidFill>
                  <a:prstClr val="black"/>
                </a:solidFill>
                <a:effectLst/>
                <a:uLnTx/>
                <a:uFillTx/>
                <a:latin typeface="Arial" charset="0"/>
                <a:ea typeface="ＭＳ Ｐゴシック" charset="-128"/>
                <a:cs typeface="+mn-cs"/>
              </a:rPr>
              <a:t>人事</a:t>
            </a:r>
            <a:r>
              <a:rPr kumimoji="1" lang="en-US" altLang="ja-JP" sz="1100" b="0" i="0" u="none" strike="noStrike" kern="1200" cap="none" spc="0" normalizeH="0" baseline="0" noProof="0" dirty="0">
                <a:ln>
                  <a:noFill/>
                </a:ln>
                <a:solidFill>
                  <a:prstClr val="black"/>
                </a:solidFill>
                <a:effectLst/>
                <a:uLnTx/>
                <a:uFillTx/>
                <a:latin typeface="Arial" charset="0"/>
                <a:ea typeface="ＭＳ Ｐゴシック" charset="-128"/>
                <a:cs typeface="+mn-cs"/>
              </a:rPr>
              <a:t>】</a:t>
            </a:r>
            <a:r>
              <a:rPr kumimoji="1" lang="ja-JP" altLang="en-US" sz="1100" b="0" i="0" u="none" strike="noStrike" kern="1200" cap="none" spc="0" normalizeH="0" baseline="0" noProof="0" dirty="0">
                <a:ln>
                  <a:noFill/>
                </a:ln>
                <a:solidFill>
                  <a:prstClr val="black"/>
                </a:solidFill>
                <a:effectLst/>
                <a:uLnTx/>
                <a:uFillTx/>
                <a:latin typeface="Arial" charset="0"/>
                <a:ea typeface="ＭＳ Ｐゴシック" charset="-128"/>
                <a:cs typeface="+mn-cs"/>
              </a:rPr>
              <a:t>・人事・給与制度</a:t>
            </a:r>
            <a:endParaRPr kumimoji="1" lang="en-US" altLang="ja-JP" sz="1100" b="0" i="0" u="none" strike="noStrike" kern="1200" cap="none" spc="0" normalizeH="0" baseline="0" noProof="0" dirty="0">
              <a:ln>
                <a:noFill/>
              </a:ln>
              <a:solidFill>
                <a:prstClr val="black"/>
              </a:solidFill>
              <a:effectLst/>
              <a:uLnTx/>
              <a:uFillTx/>
              <a:latin typeface="Arial" charset="0"/>
              <a:ea typeface="ＭＳ Ｐゴシック" charset="-128"/>
              <a:cs typeface="+mn-cs"/>
            </a:endParaRPr>
          </a:p>
        </p:txBody>
      </p:sp>
      <p:sp>
        <p:nvSpPr>
          <p:cNvPr id="9" name="正方形/長方形 8"/>
          <p:cNvSpPr/>
          <p:nvPr/>
        </p:nvSpPr>
        <p:spPr>
          <a:xfrm>
            <a:off x="323528" y="828001"/>
            <a:ext cx="8568952" cy="584775"/>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2012</a:t>
            </a: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a:t>
            </a:r>
            <a:r>
              <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6</a:t>
            </a: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月、職員に関する基本的な事項を定めた職員基本条例等を施行し、人事・給与制度にかかる種々の改革を進めてきた。	</a:t>
            </a:r>
          </a:p>
        </p:txBody>
      </p:sp>
      <p:pic>
        <p:nvPicPr>
          <p:cNvPr id="17" name="図 16"/>
          <p:cNvPicPr>
            <a:picLocks noChangeAspect="1"/>
          </p:cNvPicPr>
          <p:nvPr/>
        </p:nvPicPr>
        <p:blipFill>
          <a:blip r:embed="rId2"/>
          <a:stretch>
            <a:fillRect/>
          </a:stretch>
        </p:blipFill>
        <p:spPr>
          <a:xfrm>
            <a:off x="4580039" y="5013176"/>
            <a:ext cx="4089444" cy="1319304"/>
          </a:xfrm>
          <a:prstGeom prst="rect">
            <a:avLst/>
          </a:prstGeom>
        </p:spPr>
      </p:pic>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196</a:t>
            </a:fld>
            <a:endParaRPr lang="ja-JP" altLang="en-US"/>
          </a:p>
        </p:txBody>
      </p:sp>
      <p:graphicFrame>
        <p:nvGraphicFramePr>
          <p:cNvPr id="14" name="表 13"/>
          <p:cNvGraphicFramePr>
            <a:graphicFrameLocks noGrp="1"/>
          </p:cNvGraphicFramePr>
          <p:nvPr>
            <p:extLst>
              <p:ext uri="{D42A27DB-BD31-4B8C-83A1-F6EECF244321}">
                <p14:modId xmlns:p14="http://schemas.microsoft.com/office/powerpoint/2010/main" val="4064824045"/>
              </p:ext>
            </p:extLst>
          </p:nvPr>
        </p:nvGraphicFramePr>
        <p:xfrm>
          <a:off x="451080" y="1548080"/>
          <a:ext cx="8229600" cy="4784400"/>
        </p:xfrm>
        <a:graphic>
          <a:graphicData uri="http://schemas.openxmlformats.org/drawingml/2006/table">
            <a:tbl>
              <a:tblPr>
                <a:tableStyleId>{5C22544A-7EE6-4342-B048-85BDC9FD1C3A}</a:tableStyleId>
              </a:tblPr>
              <a:tblGrid>
                <a:gridCol w="656423">
                  <a:extLst>
                    <a:ext uri="{9D8B030D-6E8A-4147-A177-3AD203B41FA5}">
                      <a16:colId xmlns:a16="http://schemas.microsoft.com/office/drawing/2014/main" val="20000"/>
                    </a:ext>
                  </a:extLst>
                </a:gridCol>
                <a:gridCol w="3500923">
                  <a:extLst>
                    <a:ext uri="{9D8B030D-6E8A-4147-A177-3AD203B41FA5}">
                      <a16:colId xmlns:a16="http://schemas.microsoft.com/office/drawing/2014/main" val="20001"/>
                    </a:ext>
                  </a:extLst>
                </a:gridCol>
                <a:gridCol w="4072254">
                  <a:extLst>
                    <a:ext uri="{9D8B030D-6E8A-4147-A177-3AD203B41FA5}">
                      <a16:colId xmlns:a16="http://schemas.microsoft.com/office/drawing/2014/main" val="20002"/>
                    </a:ext>
                  </a:extLst>
                </a:gridCol>
              </a:tblGrid>
              <a:tr h="286600">
                <a:tc rowSpan="2">
                  <a:txBody>
                    <a:bodyPr/>
                    <a:lstStyle/>
                    <a:p>
                      <a:pPr algn="ctr" fontAlgn="ctr"/>
                      <a:r>
                        <a:rPr lang="ja-JP" altLang="en-US" sz="1000" b="1" u="none" strike="noStrike" dirty="0">
                          <a:effectLst/>
                          <a:latin typeface="+mn-ea"/>
                          <a:ea typeface="+mn-ea"/>
                        </a:rPr>
                        <a:t>　</a:t>
                      </a:r>
                      <a:endParaRPr lang="ja-JP" altLang="en-US" sz="1000" b="1" i="0" u="none" strike="noStrike" dirty="0">
                        <a:solidFill>
                          <a:srgbClr val="000000"/>
                        </a:solidFill>
                        <a:effectLst/>
                        <a:latin typeface="+mn-ea"/>
                        <a:ea typeface="+mn-ea"/>
                      </a:endParaRPr>
                    </a:p>
                  </a:txBody>
                  <a:tcPr marL="72000" marR="72000" marT="72000" marB="72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ap="flat" cmpd="sng" algn="ctr">
                      <a:solidFill>
                        <a:schemeClr val="tx1"/>
                      </a:solidFill>
                      <a:prstDash val="solid"/>
                      <a:round/>
                      <a:headEnd type="none" w="med" len="med"/>
                      <a:tailEnd type="none" w="med" len="med"/>
                    </a:lnTlToBr>
                    <a:solidFill>
                      <a:schemeClr val="accent5">
                        <a:lumMod val="60000"/>
                        <a:lumOff val="40000"/>
                      </a:schemeClr>
                    </a:solidFill>
                  </a:tcPr>
                </a:tc>
                <a:tc>
                  <a:txBody>
                    <a:bodyPr/>
                    <a:lstStyle/>
                    <a:p>
                      <a:pPr algn="ctr" rtl="0" fontAlgn="ctr"/>
                      <a:r>
                        <a:rPr lang="ja-JP" altLang="en-US" sz="1000" b="1" i="0" u="none" strike="noStrike" dirty="0">
                          <a:solidFill>
                            <a:srgbClr val="000000"/>
                          </a:solidFill>
                          <a:effectLst/>
                          <a:latin typeface="+mn-ea"/>
                          <a:ea typeface="+mn-ea"/>
                        </a:rPr>
                        <a:t>人事関係</a:t>
                      </a:r>
                    </a:p>
                  </a:txBody>
                  <a:tcPr marL="72000" marR="72000" marT="72000" marB="72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60000"/>
                        <a:lumOff val="40000"/>
                      </a:schemeClr>
                    </a:solidFill>
                  </a:tcPr>
                </a:tc>
                <a:tc>
                  <a:txBody>
                    <a:bodyPr/>
                    <a:lstStyle/>
                    <a:p>
                      <a:pPr algn="ctr" rtl="0" fontAlgn="ctr"/>
                      <a:r>
                        <a:rPr lang="ja-JP" altLang="en-US" sz="1000" b="1" i="0" u="none" strike="noStrike" dirty="0">
                          <a:solidFill>
                            <a:srgbClr val="000000"/>
                          </a:solidFill>
                          <a:effectLst/>
                          <a:latin typeface="ＭＳ Ｐゴシック" panose="020B0600070205080204" pitchFamily="50" charset="-128"/>
                          <a:ea typeface="ＭＳ Ｐゴシック" panose="020B0600070205080204" pitchFamily="50" charset="-128"/>
                        </a:rPr>
                        <a:t>給与関係</a:t>
                      </a:r>
                      <a:endParaRPr lang="zh-TW" altLang="en-US" sz="1000" b="1"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72000" marR="72000" marT="72000" marB="72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60000"/>
                        <a:lumOff val="40000"/>
                      </a:schemeClr>
                    </a:solidFill>
                  </a:tcPr>
                </a:tc>
                <a:extLst>
                  <a:ext uri="{0D108BD9-81ED-4DB2-BD59-A6C34878D82A}">
                    <a16:rowId xmlns:a16="http://schemas.microsoft.com/office/drawing/2014/main" val="10000"/>
                  </a:ext>
                </a:extLst>
              </a:tr>
              <a:tr h="533881">
                <a:tc vMerge="1">
                  <a:txBody>
                    <a:bodyPr/>
                    <a:lstStyle/>
                    <a:p>
                      <a:pPr algn="ctr" fontAlgn="ctr"/>
                      <a:endParaRPr lang="ja-JP" altLang="en-US" sz="1000" b="1" i="0" u="none" strike="noStrike" dirty="0">
                        <a:solidFill>
                          <a:srgbClr val="000000"/>
                        </a:solidFill>
                        <a:effectLst/>
                        <a:latin typeface="+mn-ea"/>
                        <a:ea typeface="+mn-ea"/>
                      </a:endParaRPr>
                    </a:p>
                  </a:txBody>
                  <a:tcPr marL="9117" marR="9117" marT="9117"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ap="flat" cmpd="sng" algn="ctr">
                      <a:solidFill>
                        <a:schemeClr val="tx1"/>
                      </a:solidFill>
                      <a:prstDash val="solid"/>
                      <a:round/>
                      <a:headEnd type="none" w="med" len="med"/>
                      <a:tailEnd type="none" w="med" len="med"/>
                    </a:lnTlToBr>
                    <a:solidFill>
                      <a:schemeClr val="accent5">
                        <a:lumMod val="60000"/>
                        <a:lumOff val="40000"/>
                      </a:schemeClr>
                    </a:solidFill>
                  </a:tcPr>
                </a:tc>
                <a:tc>
                  <a:txBody>
                    <a:bodyPr/>
                    <a:lstStyle/>
                    <a:p>
                      <a:pPr algn="l" rtl="0" fontAlgn="ctr"/>
                      <a:r>
                        <a:rPr lang="ja-JP" altLang="en-US" sz="1000" b="1" u="none" strike="noStrike" dirty="0">
                          <a:effectLst/>
                          <a:latin typeface="+mn-ea"/>
                          <a:ea typeface="+mn-ea"/>
                        </a:rPr>
                        <a:t>　①：職員採用試験の抜本的見直し等</a:t>
                      </a:r>
                      <a:r>
                        <a:rPr lang="en-US" altLang="ja-JP" sz="1000" b="1" u="none" strike="noStrike" dirty="0">
                          <a:effectLst/>
                          <a:latin typeface="+mn-ea"/>
                          <a:ea typeface="+mn-ea"/>
                        </a:rPr>
                        <a:t/>
                      </a:r>
                      <a:br>
                        <a:rPr lang="en-US" altLang="ja-JP" sz="1000" b="1" u="none" strike="noStrike" dirty="0">
                          <a:effectLst/>
                          <a:latin typeface="+mn-ea"/>
                          <a:ea typeface="+mn-ea"/>
                        </a:rPr>
                      </a:br>
                      <a:r>
                        <a:rPr lang="ja-JP" altLang="en-US" sz="1000" b="1" u="none" strike="noStrike" dirty="0">
                          <a:effectLst/>
                          <a:latin typeface="+mn-ea"/>
                          <a:ea typeface="+mn-ea"/>
                        </a:rPr>
                        <a:t>　②：相対評価の導入</a:t>
                      </a:r>
                      <a:r>
                        <a:rPr lang="en-US" altLang="ja-JP" sz="1000" b="1" u="none" strike="noStrike" dirty="0">
                          <a:effectLst/>
                          <a:latin typeface="+mn-ea"/>
                          <a:ea typeface="+mn-ea"/>
                        </a:rPr>
                        <a:t/>
                      </a:r>
                      <a:br>
                        <a:rPr lang="en-US" altLang="ja-JP" sz="1000" b="1" u="none" strike="noStrike" dirty="0">
                          <a:effectLst/>
                          <a:latin typeface="+mn-ea"/>
                          <a:ea typeface="+mn-ea"/>
                        </a:rPr>
                      </a:br>
                      <a:r>
                        <a:rPr lang="ja-JP" altLang="en-US" sz="1000" b="1" u="none" strike="noStrike" dirty="0">
                          <a:effectLst/>
                          <a:latin typeface="+mn-ea"/>
                          <a:ea typeface="+mn-ea"/>
                        </a:rPr>
                        <a:t>　④：職員の政治的行為の禁止、服務規律の厳格化</a:t>
                      </a:r>
                      <a:endParaRPr lang="ja-JP" altLang="en-US" sz="1000" b="1" i="0" u="none" strike="noStrike" dirty="0">
                        <a:solidFill>
                          <a:srgbClr val="000000"/>
                        </a:solidFill>
                        <a:effectLst/>
                        <a:latin typeface="+mn-ea"/>
                        <a:ea typeface="+mn-ea"/>
                      </a:endParaRPr>
                    </a:p>
                  </a:txBody>
                  <a:tcPr marL="72000" marR="72000" marT="72000" marB="72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60000"/>
                        <a:lumOff val="40000"/>
                      </a:schemeClr>
                    </a:solidFill>
                  </a:tcPr>
                </a:tc>
                <a:tc>
                  <a:txBody>
                    <a:bodyPr/>
                    <a:lstStyle/>
                    <a:p>
                      <a:pPr algn="l" rtl="0" fontAlgn="ctr"/>
                      <a:r>
                        <a:rPr lang="ja-JP" altLang="en-US" sz="1000" b="1" u="none" strike="noStrike" dirty="0">
                          <a:effectLst/>
                          <a:latin typeface="ＭＳ Ｐゴシック" panose="020B0600070205080204" pitchFamily="50" charset="-128"/>
                          <a:ea typeface="ＭＳ Ｐゴシック" panose="020B0600070205080204" pitchFamily="50" charset="-128"/>
                        </a:rPr>
                        <a:t>　</a:t>
                      </a:r>
                      <a:r>
                        <a:rPr lang="zh-TW" altLang="en-US" sz="1000" b="1" u="none" strike="noStrike" dirty="0">
                          <a:effectLst/>
                          <a:latin typeface="ＭＳ Ｐゴシック" panose="020B0600070205080204" pitchFamily="50" charset="-128"/>
                          <a:ea typeface="ＭＳ Ｐゴシック" panose="020B0600070205080204" pitchFamily="50" charset="-128"/>
                        </a:rPr>
                        <a:t>③</a:t>
                      </a:r>
                      <a:r>
                        <a:rPr lang="ja-JP" altLang="en-US" sz="1000" b="1" u="none" strike="noStrike" dirty="0">
                          <a:effectLst/>
                          <a:latin typeface="ＭＳ Ｐゴシック" panose="020B0600070205080204" pitchFamily="50" charset="-128"/>
                          <a:ea typeface="ＭＳ Ｐゴシック" panose="020B0600070205080204" pitchFamily="50" charset="-128"/>
                        </a:rPr>
                        <a:t>：</a:t>
                      </a:r>
                      <a:r>
                        <a:rPr lang="zh-TW" altLang="en-US" sz="1000" b="1" u="none" strike="noStrike" dirty="0">
                          <a:effectLst/>
                          <a:latin typeface="ＭＳ Ｐゴシック" panose="020B0600070205080204" pitchFamily="50" charset="-128"/>
                          <a:ea typeface="ＭＳ Ｐゴシック" panose="020B0600070205080204" pitchFamily="50" charset="-128"/>
                        </a:rPr>
                        <a:t>給与制度改革</a:t>
                      </a:r>
                      <a:endParaRPr lang="zh-TW" altLang="en-US" sz="1000" b="1"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72000" marR="72000" marT="72000" marB="72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60000"/>
                        <a:lumOff val="40000"/>
                      </a:schemeClr>
                    </a:solidFill>
                  </a:tcPr>
                </a:tc>
                <a:extLst>
                  <a:ext uri="{0D108BD9-81ED-4DB2-BD59-A6C34878D82A}">
                    <a16:rowId xmlns:a16="http://schemas.microsoft.com/office/drawing/2014/main" val="10001"/>
                  </a:ext>
                </a:extLst>
              </a:tr>
              <a:tr h="398546">
                <a:tc>
                  <a:txBody>
                    <a:bodyPr/>
                    <a:lstStyle/>
                    <a:p>
                      <a:pPr algn="ctr" rtl="0" fontAlgn="ctr"/>
                      <a:r>
                        <a:rPr lang="en-US" altLang="ja-JP" sz="1000" u="none" strike="noStrike" dirty="0">
                          <a:solidFill>
                            <a:schemeClr val="tx1"/>
                          </a:solidFill>
                          <a:effectLst/>
                          <a:latin typeface="+mn-ea"/>
                          <a:ea typeface="+mn-ea"/>
                        </a:rPr>
                        <a:t>2011</a:t>
                      </a:r>
                      <a:r>
                        <a:rPr lang="ja-JP" altLang="en-US" sz="1000" u="none" strike="noStrike" dirty="0">
                          <a:solidFill>
                            <a:schemeClr val="tx1"/>
                          </a:solidFill>
                          <a:effectLst/>
                          <a:latin typeface="+mn-ea"/>
                          <a:ea typeface="+mn-ea"/>
                        </a:rPr>
                        <a:t>年度</a:t>
                      </a:r>
                      <a:endParaRPr lang="ja-JP" altLang="en-US" sz="1000" b="1" i="0" u="none" strike="noStrike" dirty="0">
                        <a:solidFill>
                          <a:schemeClr val="tx1"/>
                        </a:solidFill>
                        <a:effectLst/>
                        <a:latin typeface="+mn-ea"/>
                        <a:ea typeface="+mn-ea"/>
                      </a:endParaRPr>
                    </a:p>
                  </a:txBody>
                  <a:tcPr marL="72000" marR="72000" marT="72000" marB="72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rtl="0" fontAlgn="ctr"/>
                      <a:r>
                        <a:rPr lang="ja-JP" altLang="en-US" sz="1000" u="none" strike="noStrike" dirty="0">
                          <a:solidFill>
                            <a:schemeClr val="tx1"/>
                          </a:solidFill>
                          <a:effectLst/>
                          <a:latin typeface="+mn-ea"/>
                          <a:ea typeface="+mn-ea"/>
                        </a:rPr>
                        <a:t>① 社会人経験者区分採用の開始</a:t>
                      </a:r>
                      <a:endParaRPr lang="en-US" altLang="ja-JP" sz="1000" u="none" strike="noStrike" dirty="0">
                        <a:solidFill>
                          <a:schemeClr val="tx1"/>
                        </a:solidFill>
                        <a:effectLst/>
                        <a:latin typeface="+mn-ea"/>
                        <a:ea typeface="+mn-ea"/>
                      </a:endParaRPr>
                    </a:p>
                    <a:p>
                      <a:pPr algn="l" rtl="0" fontAlgn="ctr"/>
                      <a:r>
                        <a:rPr lang="ja-JP" altLang="en-US" sz="1000" u="none" strike="noStrike" dirty="0">
                          <a:solidFill>
                            <a:schemeClr val="tx1"/>
                          </a:solidFill>
                          <a:effectLst/>
                          <a:latin typeface="+mn-ea"/>
                          <a:ea typeface="+mn-ea"/>
                        </a:rPr>
                        <a:t>④ 服務規律刷新プロジェクトチームの設置</a:t>
                      </a:r>
                      <a:endParaRPr lang="ja-JP" altLang="en-US" sz="1000" b="0" i="0" u="none" strike="noStrike" dirty="0">
                        <a:solidFill>
                          <a:schemeClr val="tx1"/>
                        </a:solidFill>
                        <a:effectLst/>
                        <a:latin typeface="+mn-ea"/>
                        <a:ea typeface="+mn-ea"/>
                      </a:endParaRPr>
                    </a:p>
                  </a:txBody>
                  <a:tcPr marL="72000" marR="72000" marT="72000" marB="72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fontAlgn="t"/>
                      <a:r>
                        <a:rPr lang="ja-JP" altLang="en-US" sz="1000" u="none" strike="noStrike" dirty="0">
                          <a:solidFill>
                            <a:schemeClr val="tx1"/>
                          </a:solidFill>
                          <a:effectLst/>
                          <a:latin typeface="+mn-ea"/>
                          <a:ea typeface="+mn-ea"/>
                        </a:rPr>
                        <a:t>　</a:t>
                      </a:r>
                      <a:endParaRPr lang="ja-JP" altLang="en-US" sz="1000" b="0" i="0" u="none" strike="noStrike" dirty="0">
                        <a:solidFill>
                          <a:schemeClr val="tx1"/>
                        </a:solidFill>
                        <a:effectLst/>
                        <a:latin typeface="+mn-ea"/>
                        <a:ea typeface="+mn-ea"/>
                      </a:endParaRPr>
                    </a:p>
                  </a:txBody>
                  <a:tcPr marL="72000" marR="72000" marT="72000" marB="72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2"/>
                  </a:ext>
                </a:extLst>
              </a:tr>
              <a:tr h="669216">
                <a:tc>
                  <a:txBody>
                    <a:bodyPr/>
                    <a:lstStyle/>
                    <a:p>
                      <a:pPr algn="ctr" rtl="0" fontAlgn="ctr"/>
                      <a:r>
                        <a:rPr lang="en-US" altLang="ja-JP" sz="1000" u="none" strike="noStrike">
                          <a:solidFill>
                            <a:schemeClr val="tx1"/>
                          </a:solidFill>
                          <a:effectLst/>
                          <a:latin typeface="+mn-ea"/>
                          <a:ea typeface="+mn-ea"/>
                        </a:rPr>
                        <a:t>2012</a:t>
                      </a:r>
                      <a:r>
                        <a:rPr lang="ja-JP" altLang="en-US" sz="1000" u="none" strike="noStrike">
                          <a:solidFill>
                            <a:schemeClr val="tx1"/>
                          </a:solidFill>
                          <a:effectLst/>
                          <a:latin typeface="+mn-ea"/>
                          <a:ea typeface="+mn-ea"/>
                        </a:rPr>
                        <a:t>年度</a:t>
                      </a:r>
                      <a:endParaRPr lang="ja-JP" altLang="en-US" sz="1000" b="1" i="0" u="none" strike="noStrike">
                        <a:solidFill>
                          <a:schemeClr val="tx1"/>
                        </a:solidFill>
                        <a:effectLst/>
                        <a:latin typeface="+mn-ea"/>
                        <a:ea typeface="+mn-ea"/>
                      </a:endParaRPr>
                    </a:p>
                  </a:txBody>
                  <a:tcPr marL="72000" marR="72000" marT="72000" marB="72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000" u="none" strike="noStrike" dirty="0">
                          <a:solidFill>
                            <a:schemeClr val="tx1"/>
                          </a:solidFill>
                          <a:effectLst/>
                          <a:latin typeface="+mn-ea"/>
                          <a:ea typeface="+mn-ea"/>
                        </a:rPr>
                        <a:t>① 事務行政</a:t>
                      </a:r>
                      <a:r>
                        <a:rPr lang="en-US" altLang="ja-JP" sz="1000" u="none" strike="noStrike" dirty="0">
                          <a:solidFill>
                            <a:schemeClr val="tx1"/>
                          </a:solidFill>
                          <a:effectLst/>
                          <a:latin typeface="+mn-ea"/>
                          <a:ea typeface="+mn-ea"/>
                        </a:rPr>
                        <a:t>(22-25)</a:t>
                      </a:r>
                      <a:r>
                        <a:rPr lang="ja-JP" altLang="en-US" sz="1000" u="none" strike="noStrike" dirty="0">
                          <a:solidFill>
                            <a:schemeClr val="tx1"/>
                          </a:solidFill>
                          <a:effectLst/>
                          <a:latin typeface="+mn-ea"/>
                          <a:ea typeface="+mn-ea"/>
                        </a:rPr>
                        <a:t>採用試験等におけるエントリーシート方式の導入等</a:t>
                      </a:r>
                      <a:br>
                        <a:rPr lang="ja-JP" altLang="en-US" sz="1000" u="none" strike="noStrike" dirty="0">
                          <a:solidFill>
                            <a:schemeClr val="tx1"/>
                          </a:solidFill>
                          <a:effectLst/>
                          <a:latin typeface="+mn-ea"/>
                          <a:ea typeface="+mn-ea"/>
                        </a:rPr>
                      </a:br>
                      <a:r>
                        <a:rPr lang="ja-JP" altLang="en-US" sz="1000" u="none" strike="noStrike" dirty="0">
                          <a:solidFill>
                            <a:schemeClr val="tx1"/>
                          </a:solidFill>
                          <a:effectLst/>
                          <a:latin typeface="+mn-ea"/>
                          <a:ea typeface="+mn-ea"/>
                        </a:rPr>
                        <a:t>④ 職員の政治的行為の制限に関する条例、労使関係に関する条例の制定</a:t>
                      </a:r>
                      <a:endParaRPr lang="ja-JP" altLang="en-US" sz="1000" b="0" i="0" u="none" strike="noStrike" dirty="0">
                        <a:solidFill>
                          <a:schemeClr val="tx1"/>
                        </a:solidFill>
                        <a:effectLst/>
                        <a:latin typeface="+mn-ea"/>
                        <a:ea typeface="+mn-ea"/>
                      </a:endParaRPr>
                    </a:p>
                  </a:txBody>
                  <a:tcPr marL="72000" marR="72000" marT="72000" marB="72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rtl="0" fontAlgn="ctr"/>
                      <a:r>
                        <a:rPr lang="ja-JP" altLang="en-US" sz="1000" u="none" strike="noStrike" dirty="0">
                          <a:solidFill>
                            <a:schemeClr val="tx1"/>
                          </a:solidFill>
                          <a:effectLst/>
                          <a:latin typeface="+mn-ea"/>
                          <a:ea typeface="+mn-ea"/>
                        </a:rPr>
                        <a:t>③ 職員の給与カット率の拡大、幹部職員への「定額制」の導入、役職間の給料月額の「重なり」幅の縮減、住居手当の見直し、技能労務職員の給与水準の見直し</a:t>
                      </a:r>
                      <a:endParaRPr lang="ja-JP" altLang="en-US" sz="1000" b="0" i="0" u="none" strike="noStrike" dirty="0">
                        <a:solidFill>
                          <a:schemeClr val="tx1"/>
                        </a:solidFill>
                        <a:effectLst/>
                        <a:latin typeface="+mn-ea"/>
                        <a:ea typeface="+mn-ea"/>
                      </a:endParaRPr>
                    </a:p>
                  </a:txBody>
                  <a:tcPr marL="72000" marR="72000" marT="72000" marB="72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3"/>
                  </a:ext>
                </a:extLst>
              </a:tr>
              <a:tr h="263211">
                <a:tc>
                  <a:txBody>
                    <a:bodyPr/>
                    <a:lstStyle/>
                    <a:p>
                      <a:pPr algn="ctr" rtl="0" fontAlgn="ctr"/>
                      <a:r>
                        <a:rPr lang="en-US" altLang="ja-JP" sz="1000" u="none" strike="noStrike">
                          <a:solidFill>
                            <a:schemeClr val="tx1"/>
                          </a:solidFill>
                          <a:effectLst/>
                          <a:latin typeface="+mn-ea"/>
                          <a:ea typeface="+mn-ea"/>
                        </a:rPr>
                        <a:t>2013</a:t>
                      </a:r>
                      <a:r>
                        <a:rPr lang="ja-JP" altLang="en-US" sz="1000" u="none" strike="noStrike">
                          <a:solidFill>
                            <a:schemeClr val="tx1"/>
                          </a:solidFill>
                          <a:effectLst/>
                          <a:latin typeface="+mn-ea"/>
                          <a:ea typeface="+mn-ea"/>
                        </a:rPr>
                        <a:t>年度</a:t>
                      </a:r>
                      <a:endParaRPr lang="ja-JP" altLang="en-US" sz="1000" b="1" i="0" u="none" strike="noStrike">
                        <a:solidFill>
                          <a:schemeClr val="tx1"/>
                        </a:solidFill>
                        <a:effectLst/>
                        <a:latin typeface="+mn-ea"/>
                        <a:ea typeface="+mn-ea"/>
                      </a:endParaRPr>
                    </a:p>
                  </a:txBody>
                  <a:tcPr marL="72000" marR="72000" marT="72000" marB="72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indent="0" algn="l" defTabSz="914400" rtl="0" eaLnBrk="1" fontAlgn="t" latinLnBrk="0" hangingPunct="1">
                        <a:lnSpc>
                          <a:spcPct val="100000"/>
                        </a:lnSpc>
                        <a:spcBef>
                          <a:spcPts val="0"/>
                        </a:spcBef>
                        <a:spcAft>
                          <a:spcPts val="0"/>
                        </a:spcAft>
                        <a:buClrTx/>
                        <a:buSzTx/>
                        <a:buFontTx/>
                        <a:buNone/>
                        <a:tabLst/>
                        <a:defRPr/>
                      </a:pPr>
                      <a:r>
                        <a:rPr lang="ja-JP" altLang="en-US" sz="1000" u="none" strike="noStrike" dirty="0">
                          <a:solidFill>
                            <a:schemeClr val="tx1"/>
                          </a:solidFill>
                          <a:effectLst/>
                          <a:latin typeface="+mn-ea"/>
                          <a:ea typeface="+mn-ea"/>
                        </a:rPr>
                        <a:t>② 人事評価制度に相対評価を導入</a:t>
                      </a:r>
                      <a:endParaRPr lang="ja-JP" altLang="en-US" sz="1000" b="0" i="0" u="none" strike="noStrike" dirty="0">
                        <a:solidFill>
                          <a:schemeClr val="tx1"/>
                        </a:solidFill>
                        <a:effectLst/>
                        <a:latin typeface="+mn-ea"/>
                        <a:ea typeface="+mn-ea"/>
                      </a:endParaRPr>
                    </a:p>
                  </a:txBody>
                  <a:tcPr marL="72000" marR="72000" marT="72000" marB="72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rtl="0" fontAlgn="ctr"/>
                      <a:r>
                        <a:rPr lang="ja-JP" altLang="en-US" sz="1000" u="none" strike="noStrike" dirty="0">
                          <a:solidFill>
                            <a:schemeClr val="tx1"/>
                          </a:solidFill>
                          <a:effectLst/>
                          <a:latin typeface="+mn-ea"/>
                          <a:ea typeface="+mn-ea"/>
                        </a:rPr>
                        <a:t>③ 旅費制度の見直し（日当の廃止や宿泊料の減額など）</a:t>
                      </a:r>
                      <a:endParaRPr lang="ja-JP" altLang="en-US" sz="1000" b="0" i="0" u="none" strike="noStrike" dirty="0">
                        <a:solidFill>
                          <a:schemeClr val="tx1"/>
                        </a:solidFill>
                        <a:effectLst/>
                        <a:latin typeface="+mn-ea"/>
                        <a:ea typeface="+mn-ea"/>
                      </a:endParaRPr>
                    </a:p>
                  </a:txBody>
                  <a:tcPr marL="72000" marR="72000" marT="72000" marB="72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4"/>
                  </a:ext>
                </a:extLst>
              </a:tr>
              <a:tr h="263211">
                <a:tc>
                  <a:txBody>
                    <a:bodyPr/>
                    <a:lstStyle/>
                    <a:p>
                      <a:pPr algn="ctr" rtl="0" fontAlgn="ctr"/>
                      <a:r>
                        <a:rPr lang="en-US" altLang="ja-JP" sz="1000" u="none" strike="noStrike">
                          <a:solidFill>
                            <a:schemeClr val="tx1"/>
                          </a:solidFill>
                          <a:effectLst/>
                          <a:latin typeface="+mn-ea"/>
                          <a:ea typeface="+mn-ea"/>
                        </a:rPr>
                        <a:t>2014</a:t>
                      </a:r>
                      <a:r>
                        <a:rPr lang="ja-JP" altLang="en-US" sz="1000" u="none" strike="noStrike">
                          <a:solidFill>
                            <a:schemeClr val="tx1"/>
                          </a:solidFill>
                          <a:effectLst/>
                          <a:latin typeface="+mn-ea"/>
                          <a:ea typeface="+mn-ea"/>
                        </a:rPr>
                        <a:t>年度</a:t>
                      </a:r>
                      <a:endParaRPr lang="ja-JP" altLang="en-US" sz="1000" b="1" i="0" u="none" strike="noStrike">
                        <a:solidFill>
                          <a:schemeClr val="tx1"/>
                        </a:solidFill>
                        <a:effectLst/>
                        <a:latin typeface="+mn-ea"/>
                        <a:ea typeface="+mn-ea"/>
                      </a:endParaRPr>
                    </a:p>
                  </a:txBody>
                  <a:tcPr marL="72000" marR="72000" marT="72000" marB="72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fontAlgn="t"/>
                      <a:r>
                        <a:rPr lang="ja-JP" altLang="en-US" sz="1000" u="none" strike="noStrike" dirty="0">
                          <a:solidFill>
                            <a:schemeClr val="tx1"/>
                          </a:solidFill>
                          <a:effectLst/>
                          <a:latin typeface="+mn-ea"/>
                          <a:ea typeface="+mn-ea"/>
                        </a:rPr>
                        <a:t>　</a:t>
                      </a:r>
                      <a:endParaRPr lang="ja-JP" altLang="en-US" sz="1000" b="0" i="0" u="none" strike="noStrike" dirty="0">
                        <a:solidFill>
                          <a:schemeClr val="tx1"/>
                        </a:solidFill>
                        <a:effectLst/>
                        <a:latin typeface="+mn-ea"/>
                        <a:ea typeface="+mn-ea"/>
                      </a:endParaRPr>
                    </a:p>
                  </a:txBody>
                  <a:tcPr marL="72000" marR="72000" marT="72000" marB="72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rtl="0" fontAlgn="ctr"/>
                      <a:r>
                        <a:rPr lang="ja-JP" altLang="en-US" sz="1000" u="none" strike="noStrike" dirty="0">
                          <a:solidFill>
                            <a:schemeClr val="tx1"/>
                          </a:solidFill>
                          <a:effectLst/>
                          <a:latin typeface="+mn-ea"/>
                          <a:ea typeface="+mn-ea"/>
                        </a:rPr>
                        <a:t>③ </a:t>
                      </a:r>
                      <a:r>
                        <a:rPr lang="en-US" altLang="ja-JP" sz="1000" u="none" strike="noStrike" dirty="0">
                          <a:solidFill>
                            <a:schemeClr val="tx1"/>
                          </a:solidFill>
                          <a:effectLst/>
                          <a:latin typeface="+mn-ea"/>
                          <a:ea typeface="+mn-ea"/>
                        </a:rPr>
                        <a:t>55</a:t>
                      </a:r>
                      <a:r>
                        <a:rPr lang="ja-JP" altLang="en-US" sz="1000" u="none" strike="noStrike" dirty="0">
                          <a:solidFill>
                            <a:schemeClr val="tx1"/>
                          </a:solidFill>
                          <a:effectLst/>
                          <a:latin typeface="+mn-ea"/>
                          <a:ea typeface="+mn-ea"/>
                        </a:rPr>
                        <a:t>歳を超える職員の昇給抑制制度の導入</a:t>
                      </a:r>
                      <a:endParaRPr lang="ja-JP" altLang="en-US" sz="1000" b="0" i="0" u="none" strike="noStrike" dirty="0">
                        <a:solidFill>
                          <a:schemeClr val="tx1"/>
                        </a:solidFill>
                        <a:effectLst/>
                        <a:latin typeface="+mn-ea"/>
                        <a:ea typeface="+mn-ea"/>
                      </a:endParaRPr>
                    </a:p>
                  </a:txBody>
                  <a:tcPr marL="72000" marR="72000" marT="72000" marB="72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5"/>
                  </a:ext>
                </a:extLst>
              </a:tr>
              <a:tr h="398546">
                <a:tc>
                  <a:txBody>
                    <a:bodyPr/>
                    <a:lstStyle/>
                    <a:p>
                      <a:pPr algn="ctr" rtl="0" fontAlgn="ctr"/>
                      <a:r>
                        <a:rPr lang="en-US" altLang="ja-JP" sz="1000" u="none" strike="noStrike">
                          <a:solidFill>
                            <a:schemeClr val="tx1"/>
                          </a:solidFill>
                          <a:effectLst/>
                          <a:latin typeface="+mn-ea"/>
                          <a:ea typeface="+mn-ea"/>
                        </a:rPr>
                        <a:t>2015</a:t>
                      </a:r>
                      <a:r>
                        <a:rPr lang="ja-JP" altLang="en-US" sz="1000" u="none" strike="noStrike">
                          <a:solidFill>
                            <a:schemeClr val="tx1"/>
                          </a:solidFill>
                          <a:effectLst/>
                          <a:latin typeface="+mn-ea"/>
                          <a:ea typeface="+mn-ea"/>
                        </a:rPr>
                        <a:t>年度</a:t>
                      </a:r>
                      <a:endParaRPr lang="ja-JP" altLang="en-US" sz="1000" b="1" i="0" u="none" strike="noStrike">
                        <a:solidFill>
                          <a:schemeClr val="tx1"/>
                        </a:solidFill>
                        <a:effectLst/>
                        <a:latin typeface="+mn-ea"/>
                        <a:ea typeface="+mn-ea"/>
                      </a:endParaRPr>
                    </a:p>
                  </a:txBody>
                  <a:tcPr marL="72000" marR="72000" marT="72000" marB="72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fontAlgn="t"/>
                      <a:r>
                        <a:rPr lang="ja-JP" altLang="en-US" sz="1000" u="none" strike="noStrike" dirty="0">
                          <a:solidFill>
                            <a:schemeClr val="tx1"/>
                          </a:solidFill>
                          <a:effectLst/>
                          <a:latin typeface="+mn-ea"/>
                          <a:ea typeface="+mn-ea"/>
                        </a:rPr>
                        <a:t>　</a:t>
                      </a:r>
                      <a:endParaRPr lang="ja-JP" altLang="en-US" sz="1000" b="0" i="0" u="none" strike="noStrike" dirty="0">
                        <a:solidFill>
                          <a:schemeClr val="tx1"/>
                        </a:solidFill>
                        <a:effectLst/>
                        <a:latin typeface="+mn-ea"/>
                        <a:ea typeface="+mn-ea"/>
                      </a:endParaRPr>
                    </a:p>
                  </a:txBody>
                  <a:tcPr marL="72000" marR="72000" marT="72000" marB="72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rtl="0" fontAlgn="ctr"/>
                      <a:r>
                        <a:rPr lang="ja-JP" altLang="en-US" sz="1000" u="none" strike="noStrike" dirty="0">
                          <a:solidFill>
                            <a:schemeClr val="tx1"/>
                          </a:solidFill>
                          <a:effectLst/>
                          <a:latin typeface="+mn-ea"/>
                          <a:ea typeface="+mn-ea"/>
                        </a:rPr>
                        <a:t>③ 課長代理級の管理職手当の見直し、保育士給料表・幼稚園教育職給料表の導入、技能労務職員の早期退職特例制度の実施</a:t>
                      </a:r>
                      <a:endParaRPr lang="ja-JP" altLang="en-US" sz="1000" b="0" i="0" u="none" strike="noStrike" dirty="0">
                        <a:solidFill>
                          <a:schemeClr val="tx1"/>
                        </a:solidFill>
                        <a:effectLst/>
                        <a:latin typeface="+mn-ea"/>
                        <a:ea typeface="+mn-ea"/>
                      </a:endParaRPr>
                    </a:p>
                  </a:txBody>
                  <a:tcPr marL="72000" marR="72000" marT="72000" marB="72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6"/>
                  </a:ext>
                </a:extLst>
              </a:tr>
              <a:tr h="263211">
                <a:tc>
                  <a:txBody>
                    <a:bodyPr/>
                    <a:lstStyle/>
                    <a:p>
                      <a:pPr algn="ctr" rtl="0" fontAlgn="ctr"/>
                      <a:r>
                        <a:rPr lang="en-US" altLang="ja-JP" sz="1000" u="none" strike="noStrike">
                          <a:solidFill>
                            <a:schemeClr val="tx1"/>
                          </a:solidFill>
                          <a:effectLst/>
                          <a:latin typeface="+mn-ea"/>
                          <a:ea typeface="+mn-ea"/>
                        </a:rPr>
                        <a:t>2016</a:t>
                      </a:r>
                      <a:r>
                        <a:rPr lang="ja-JP" altLang="en-US" sz="1000" u="none" strike="noStrike">
                          <a:solidFill>
                            <a:schemeClr val="tx1"/>
                          </a:solidFill>
                          <a:effectLst/>
                          <a:latin typeface="+mn-ea"/>
                          <a:ea typeface="+mn-ea"/>
                        </a:rPr>
                        <a:t>年度</a:t>
                      </a:r>
                      <a:endParaRPr lang="ja-JP" altLang="en-US" sz="1000" b="1" i="0" u="none" strike="noStrike">
                        <a:solidFill>
                          <a:schemeClr val="tx1"/>
                        </a:solidFill>
                        <a:effectLst/>
                        <a:latin typeface="+mn-ea"/>
                        <a:ea typeface="+mn-ea"/>
                      </a:endParaRPr>
                    </a:p>
                  </a:txBody>
                  <a:tcPr marL="72000" marR="72000" marT="72000" marB="72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fontAlgn="t"/>
                      <a:r>
                        <a:rPr lang="ja-JP" altLang="en-US" sz="1000" u="none" strike="noStrike">
                          <a:solidFill>
                            <a:schemeClr val="tx1"/>
                          </a:solidFill>
                          <a:effectLst/>
                          <a:latin typeface="+mn-ea"/>
                          <a:ea typeface="+mn-ea"/>
                        </a:rPr>
                        <a:t>　</a:t>
                      </a:r>
                      <a:endParaRPr lang="ja-JP" altLang="en-US" sz="1000" b="0" i="0" u="none" strike="noStrike">
                        <a:solidFill>
                          <a:schemeClr val="tx1"/>
                        </a:solidFill>
                        <a:effectLst/>
                        <a:latin typeface="+mn-ea"/>
                        <a:ea typeface="+mn-ea"/>
                      </a:endParaRPr>
                    </a:p>
                  </a:txBody>
                  <a:tcPr marL="72000" marR="72000" marT="72000" marB="72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rtl="0" fontAlgn="ctr"/>
                      <a:r>
                        <a:rPr lang="ja-JP" altLang="en-US" sz="1000" u="none" strike="noStrike" dirty="0">
                          <a:solidFill>
                            <a:schemeClr val="tx1"/>
                          </a:solidFill>
                          <a:effectLst/>
                          <a:latin typeface="+mn-ea"/>
                          <a:ea typeface="+mn-ea"/>
                        </a:rPr>
                        <a:t>③ 国の給与制度の総合的見直しに準じた制度見直し</a:t>
                      </a:r>
                      <a:endParaRPr lang="ja-JP" altLang="en-US" sz="1000" b="0" i="0" u="none" strike="noStrike" dirty="0">
                        <a:solidFill>
                          <a:schemeClr val="tx1"/>
                        </a:solidFill>
                        <a:effectLst/>
                        <a:latin typeface="+mn-ea"/>
                        <a:ea typeface="+mn-ea"/>
                      </a:endParaRPr>
                    </a:p>
                  </a:txBody>
                  <a:tcPr marL="72000" marR="72000" marT="72000" marB="72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7"/>
                  </a:ext>
                </a:extLst>
              </a:tr>
              <a:tr h="398546">
                <a:tc>
                  <a:txBody>
                    <a:bodyPr/>
                    <a:lstStyle/>
                    <a:p>
                      <a:pPr algn="ctr" rtl="0" fontAlgn="ctr"/>
                      <a:r>
                        <a:rPr lang="en-US" altLang="ja-JP" sz="1000" u="none" strike="noStrike" dirty="0">
                          <a:solidFill>
                            <a:schemeClr val="tx1"/>
                          </a:solidFill>
                          <a:effectLst/>
                          <a:latin typeface="+mn-ea"/>
                          <a:ea typeface="+mn-ea"/>
                        </a:rPr>
                        <a:t>2017</a:t>
                      </a:r>
                      <a:r>
                        <a:rPr lang="ja-JP" altLang="en-US" sz="1000" u="none" strike="noStrike" dirty="0">
                          <a:solidFill>
                            <a:schemeClr val="tx1"/>
                          </a:solidFill>
                          <a:effectLst/>
                          <a:latin typeface="+mn-ea"/>
                          <a:ea typeface="+mn-ea"/>
                        </a:rPr>
                        <a:t>年度</a:t>
                      </a:r>
                      <a:endParaRPr lang="ja-JP" altLang="en-US" sz="1000" b="1" i="0" u="none" strike="noStrike" dirty="0">
                        <a:solidFill>
                          <a:schemeClr val="tx1"/>
                        </a:solidFill>
                        <a:effectLst/>
                        <a:latin typeface="+mn-ea"/>
                        <a:ea typeface="+mn-ea"/>
                      </a:endParaRPr>
                    </a:p>
                  </a:txBody>
                  <a:tcPr marL="72000" marR="72000" marT="72000" marB="72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fontAlgn="t"/>
                      <a:r>
                        <a:rPr lang="ja-JP" altLang="en-US" sz="1000" u="none" strike="noStrike" dirty="0">
                          <a:solidFill>
                            <a:schemeClr val="tx1"/>
                          </a:solidFill>
                          <a:effectLst/>
                          <a:latin typeface="+mn-ea"/>
                          <a:ea typeface="+mn-ea"/>
                        </a:rPr>
                        <a:t>　</a:t>
                      </a:r>
                      <a:endParaRPr lang="ja-JP" altLang="en-US" sz="1000" b="0" i="0" u="none" strike="noStrike" dirty="0">
                        <a:solidFill>
                          <a:schemeClr val="tx1"/>
                        </a:solidFill>
                        <a:effectLst/>
                        <a:latin typeface="+mn-ea"/>
                        <a:ea typeface="+mn-ea"/>
                      </a:endParaRPr>
                    </a:p>
                  </a:txBody>
                  <a:tcPr marL="72000" marR="72000" marT="72000" marB="72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rtl="0" fontAlgn="ctr"/>
                      <a:r>
                        <a:rPr lang="ja-JP" altLang="en-US" sz="1000" u="none" strike="noStrike" dirty="0">
                          <a:solidFill>
                            <a:schemeClr val="tx1"/>
                          </a:solidFill>
                          <a:effectLst/>
                          <a:latin typeface="+mn-ea"/>
                          <a:ea typeface="+mn-ea"/>
                        </a:rPr>
                        <a:t>③ 人事委員会による技能労務職相当職種民間給与調査の結果報告</a:t>
                      </a:r>
                      <a:endParaRPr lang="en-US" altLang="ja-JP" sz="1000" u="none" strike="noStrike" dirty="0">
                        <a:solidFill>
                          <a:schemeClr val="tx1"/>
                        </a:solidFill>
                        <a:effectLst/>
                        <a:latin typeface="+mn-ea"/>
                        <a:ea typeface="+mn-ea"/>
                      </a:endParaRPr>
                    </a:p>
                    <a:p>
                      <a:pPr algn="l" rtl="0" fontAlgn="ctr"/>
                      <a:r>
                        <a:rPr lang="ja-JP" altLang="en-US" sz="1000" b="0" i="0" u="none" strike="noStrike" dirty="0">
                          <a:solidFill>
                            <a:schemeClr val="tx1"/>
                          </a:solidFill>
                          <a:effectLst/>
                          <a:latin typeface="+mn-ea"/>
                          <a:ea typeface="+mn-ea"/>
                        </a:rPr>
                        <a:t>③ </a:t>
                      </a:r>
                      <a:r>
                        <a:rPr kumimoji="1" lang="ja-JP" altLang="en-US" sz="1000" b="0" kern="1200" dirty="0">
                          <a:solidFill>
                            <a:schemeClr val="tx1"/>
                          </a:solidFill>
                          <a:latin typeface="+mn-lt"/>
                          <a:ea typeface="+mn-ea"/>
                          <a:cs typeface="+mn-cs"/>
                        </a:rPr>
                        <a:t>技能労務職員給与検討有識者会議の開催及び意見のとりまとめ</a:t>
                      </a:r>
                      <a:endParaRPr lang="ja-JP" altLang="en-US" sz="1000" b="0" i="0" u="none" strike="noStrike" dirty="0">
                        <a:solidFill>
                          <a:schemeClr val="tx1"/>
                        </a:solidFill>
                        <a:effectLst/>
                        <a:latin typeface="+mn-ea"/>
                        <a:ea typeface="+mn-ea"/>
                      </a:endParaRPr>
                    </a:p>
                  </a:txBody>
                  <a:tcPr marL="72000" marR="72000" marT="72000" marB="72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8"/>
                  </a:ext>
                </a:extLst>
              </a:tr>
              <a:tr h="263211">
                <a:tc>
                  <a:txBody>
                    <a:bodyPr/>
                    <a:lstStyle/>
                    <a:p>
                      <a:pPr algn="ctr" rtl="0" fontAlgn="ctr"/>
                      <a:r>
                        <a:rPr lang="en-US" altLang="ja-JP" sz="1000" b="1" i="0" u="none" strike="noStrike" dirty="0">
                          <a:solidFill>
                            <a:schemeClr val="tx1"/>
                          </a:solidFill>
                          <a:effectLst/>
                          <a:latin typeface="+mn-ea"/>
                          <a:ea typeface="+mn-ea"/>
                        </a:rPr>
                        <a:t>2019</a:t>
                      </a:r>
                      <a:r>
                        <a:rPr lang="ja-JP" altLang="en-US" sz="1000" b="1" i="0" u="none" strike="noStrike" dirty="0">
                          <a:solidFill>
                            <a:schemeClr val="tx1"/>
                          </a:solidFill>
                          <a:effectLst/>
                          <a:latin typeface="+mn-ea"/>
                          <a:ea typeface="+mn-ea"/>
                        </a:rPr>
                        <a:t>年度</a:t>
                      </a:r>
                    </a:p>
                  </a:txBody>
                  <a:tcPr marL="72000" marR="72000" marT="72000" marB="72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fontAlgn="t"/>
                      <a:endParaRPr lang="ja-JP" altLang="en-US" sz="1000" b="0" i="0" u="none" strike="noStrike" dirty="0">
                        <a:solidFill>
                          <a:schemeClr val="tx1"/>
                        </a:solidFill>
                        <a:effectLst/>
                        <a:latin typeface="+mn-ea"/>
                        <a:ea typeface="+mn-ea"/>
                      </a:endParaRPr>
                    </a:p>
                  </a:txBody>
                  <a:tcPr marL="72000" marR="72000" marT="72000" marB="72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rtl="0" fontAlgn="ctr"/>
                      <a:r>
                        <a:rPr lang="ja-JP" altLang="en-US" sz="1000" b="0" i="0" u="none" strike="noStrike" dirty="0">
                          <a:solidFill>
                            <a:schemeClr val="tx1"/>
                          </a:solidFill>
                          <a:effectLst/>
                          <a:latin typeface="+mn-ea"/>
                          <a:ea typeface="+mn-ea"/>
                        </a:rPr>
                        <a:t>③</a:t>
                      </a:r>
                      <a:r>
                        <a:rPr kumimoji="1" lang="ja-JP" altLang="en-US" sz="1000" b="0" kern="1200" dirty="0">
                          <a:solidFill>
                            <a:schemeClr val="tx1"/>
                          </a:solidFill>
                          <a:latin typeface="+mn-lt"/>
                          <a:ea typeface="+mn-ea"/>
                          <a:cs typeface="+mn-cs"/>
                        </a:rPr>
                        <a:t>人事委員会が技能労務職相当職種民間給与調査を実施</a:t>
                      </a:r>
                      <a:endParaRPr lang="ja-JP" altLang="en-US" sz="1000" b="0" i="0" u="none" strike="noStrike" dirty="0">
                        <a:solidFill>
                          <a:schemeClr val="tx1"/>
                        </a:solidFill>
                        <a:effectLst/>
                        <a:latin typeface="+mn-ea"/>
                        <a:ea typeface="+mn-ea"/>
                      </a:endParaRPr>
                    </a:p>
                  </a:txBody>
                  <a:tcPr marL="72000" marR="72000" marT="72000" marB="72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707026161"/>
                  </a:ext>
                </a:extLst>
              </a:tr>
              <a:tr h="406248">
                <a:tc>
                  <a:txBody>
                    <a:bodyPr/>
                    <a:lstStyle/>
                    <a:p>
                      <a:pPr algn="ctr" rtl="0" fontAlgn="ctr"/>
                      <a:r>
                        <a:rPr lang="en-US" altLang="ja-JP" sz="1000" b="1" i="0" u="none" strike="noStrike" dirty="0">
                          <a:solidFill>
                            <a:schemeClr val="tx1"/>
                          </a:solidFill>
                          <a:effectLst/>
                          <a:latin typeface="+mn-ea"/>
                          <a:ea typeface="+mn-ea"/>
                        </a:rPr>
                        <a:t>2020</a:t>
                      </a:r>
                      <a:r>
                        <a:rPr lang="ja-JP" altLang="en-US" sz="1000" b="1" i="0" u="none" strike="noStrike" dirty="0">
                          <a:solidFill>
                            <a:schemeClr val="tx1"/>
                          </a:solidFill>
                          <a:effectLst/>
                          <a:latin typeface="+mn-ea"/>
                          <a:ea typeface="+mn-ea"/>
                        </a:rPr>
                        <a:t>年度</a:t>
                      </a:r>
                    </a:p>
                  </a:txBody>
                  <a:tcPr marL="72000" marR="72000" marT="72000" marB="72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fontAlgn="t"/>
                      <a:endParaRPr lang="ja-JP" altLang="en-US" sz="1000" b="0" i="0" u="none" strike="noStrike" dirty="0">
                        <a:solidFill>
                          <a:schemeClr val="tx1"/>
                        </a:solidFill>
                        <a:effectLst/>
                        <a:latin typeface="+mn-ea"/>
                        <a:ea typeface="+mn-ea"/>
                      </a:endParaRPr>
                    </a:p>
                  </a:txBody>
                  <a:tcPr marL="72000" marR="72000" marT="72000" marB="72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rtl="0" fontAlgn="ctr"/>
                      <a:r>
                        <a:rPr lang="ja-JP" altLang="en-US" sz="1000" b="0" i="0" u="none" strike="noStrike" dirty="0">
                          <a:solidFill>
                            <a:schemeClr val="tx1"/>
                          </a:solidFill>
                          <a:effectLst/>
                          <a:latin typeface="+mn-ea"/>
                          <a:ea typeface="+mn-ea"/>
                        </a:rPr>
                        <a:t>③</a:t>
                      </a:r>
                      <a:r>
                        <a:rPr kumimoji="1" lang="ja-JP" altLang="en-US" sz="1000" b="0" kern="1200" dirty="0">
                          <a:solidFill>
                            <a:schemeClr val="tx1"/>
                          </a:solidFill>
                          <a:latin typeface="+mn-lt"/>
                          <a:ea typeface="+mn-ea"/>
                          <a:cs typeface="+mn-cs"/>
                        </a:rPr>
                        <a:t>人事委員会から技能労務職相当職種民間給与調査の結果報告</a:t>
                      </a:r>
                      <a:endParaRPr lang="en-US" altLang="ja-JP" sz="1000" b="0" i="0" u="none" strike="noStrike" dirty="0">
                        <a:solidFill>
                          <a:schemeClr val="tx1"/>
                        </a:solidFill>
                        <a:effectLst/>
                        <a:latin typeface="+mn-ea"/>
                        <a:ea typeface="+mn-ea"/>
                      </a:endParaRPr>
                    </a:p>
                    <a:p>
                      <a:pPr algn="l" rtl="0" fontAlgn="ctr"/>
                      <a:r>
                        <a:rPr lang="ja-JP" altLang="en-US" sz="1000" b="0" i="0" u="none" strike="noStrike" dirty="0">
                          <a:solidFill>
                            <a:schemeClr val="tx1"/>
                          </a:solidFill>
                          <a:effectLst/>
                          <a:latin typeface="+mn-ea"/>
                          <a:ea typeface="+mn-ea"/>
                        </a:rPr>
                        <a:t>③技能労務職員の給与について</a:t>
                      </a:r>
                      <a:r>
                        <a:rPr kumimoji="1" lang="ja-JP" altLang="en-US" sz="1000" b="0" kern="1200" dirty="0">
                          <a:solidFill>
                            <a:schemeClr val="tx1"/>
                          </a:solidFill>
                          <a:latin typeface="+mn-lt"/>
                          <a:ea typeface="+mn-ea"/>
                          <a:cs typeface="+mn-cs"/>
                        </a:rPr>
                        <a:t>人事委員会勧告による行政職との均衡を考慮した給与改定とする方針</a:t>
                      </a:r>
                      <a:endParaRPr lang="ja-JP" altLang="en-US" sz="1000" b="0" i="0" u="none" strike="noStrike" dirty="0">
                        <a:solidFill>
                          <a:schemeClr val="tx1"/>
                        </a:solidFill>
                        <a:effectLst/>
                        <a:latin typeface="+mn-ea"/>
                        <a:ea typeface="+mn-ea"/>
                      </a:endParaRPr>
                    </a:p>
                  </a:txBody>
                  <a:tcPr marL="72000" marR="72000" marT="72000" marB="72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901082466"/>
                  </a:ext>
                </a:extLst>
              </a:tr>
            </a:tbl>
          </a:graphicData>
        </a:graphic>
      </p:graphicFrame>
    </p:spTree>
    <p:extLst>
      <p:ext uri="{BB962C8B-B14F-4D97-AF65-F5344CB8AC3E}">
        <p14:creationId xmlns:p14="http://schemas.microsoft.com/office/powerpoint/2010/main" val="4088491758"/>
      </p:ext>
    </p:extLst>
  </p:cSld>
  <p:clrMapOvr>
    <a:masterClrMapping/>
  </p:clrMapOvr>
</p:sld>
</file>

<file path=ppt/slides/slide1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3" name="図 22"/>
          <p:cNvPicPr>
            <a:picLocks noChangeAspect="1"/>
          </p:cNvPicPr>
          <p:nvPr/>
        </p:nvPicPr>
        <p:blipFill>
          <a:blip r:embed="rId2"/>
          <a:stretch>
            <a:fillRect/>
          </a:stretch>
        </p:blipFill>
        <p:spPr>
          <a:xfrm>
            <a:off x="4073236" y="2158992"/>
            <a:ext cx="4710545" cy="1414023"/>
          </a:xfrm>
          <a:prstGeom prst="rect">
            <a:avLst/>
          </a:prstGeom>
        </p:spPr>
      </p:pic>
      <p:pic>
        <p:nvPicPr>
          <p:cNvPr id="25" name="図 24"/>
          <p:cNvPicPr>
            <a:picLocks/>
          </p:cNvPicPr>
          <p:nvPr/>
        </p:nvPicPr>
        <p:blipFill>
          <a:blip r:embed="rId2"/>
          <a:stretch>
            <a:fillRect/>
          </a:stretch>
        </p:blipFill>
        <p:spPr>
          <a:xfrm>
            <a:off x="7020272" y="6164234"/>
            <a:ext cx="432048" cy="152400"/>
          </a:xfrm>
          <a:prstGeom prst="rect">
            <a:avLst/>
          </a:prstGeom>
        </p:spPr>
      </p:pic>
      <p:sp>
        <p:nvSpPr>
          <p:cNvPr id="18" name="角丸四角形 17"/>
          <p:cNvSpPr/>
          <p:nvPr/>
        </p:nvSpPr>
        <p:spPr>
          <a:xfrm>
            <a:off x="1348749" y="3175743"/>
            <a:ext cx="1711083" cy="181249"/>
          </a:xfrm>
          <a:prstGeom prst="roundRect">
            <a:avLst>
              <a:gd name="adj" fmla="val 21165"/>
            </a:avLst>
          </a:prstGeom>
          <a:solidFill>
            <a:srgbClr val="66FFFF">
              <a:alpha val="50000"/>
            </a:srgb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7" name="角丸四角形 16"/>
          <p:cNvSpPr/>
          <p:nvPr/>
        </p:nvSpPr>
        <p:spPr>
          <a:xfrm>
            <a:off x="1331640" y="2348880"/>
            <a:ext cx="2595261" cy="432048"/>
          </a:xfrm>
          <a:prstGeom prst="roundRect">
            <a:avLst>
              <a:gd name="adj" fmla="val 21165"/>
            </a:avLst>
          </a:prstGeom>
          <a:solidFill>
            <a:srgbClr val="66FFFF">
              <a:alpha val="50000"/>
            </a:srgb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cxnSp>
        <p:nvCxnSpPr>
          <p:cNvPr id="6" name="直線コネクタ 5"/>
          <p:cNvCxnSpPr/>
          <p:nvPr/>
        </p:nvCxnSpPr>
        <p:spPr>
          <a:xfrm>
            <a:off x="323528" y="692696"/>
            <a:ext cx="856895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7" name="正方形/長方形 6"/>
          <p:cNvSpPr/>
          <p:nvPr/>
        </p:nvSpPr>
        <p:spPr>
          <a:xfrm>
            <a:off x="323528" y="404664"/>
            <a:ext cx="4824536" cy="283411"/>
          </a:xfrm>
          <a:prstGeom prst="rect">
            <a:avLst/>
          </a:prstGeom>
        </p:spPr>
        <p:txBody>
          <a:bodyPr wrap="square">
            <a:spAutoFit/>
          </a:bodyPr>
          <a:lstStyle/>
          <a:p>
            <a:pPr marL="0" marR="0" lvl="0" indent="0" algn="l" defTabSz="914400" rtl="0" eaLnBrk="1" fontAlgn="auto" latinLnBrk="0" hangingPunct="1">
              <a:lnSpc>
                <a:spcPts val="144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①職員採用試験の抜本的見直し等　（１／３）</a:t>
            </a:r>
            <a:endPar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10" name="テキスト ボックス 36"/>
          <p:cNvSpPr txBox="1"/>
          <p:nvPr/>
        </p:nvSpPr>
        <p:spPr>
          <a:xfrm>
            <a:off x="0" y="0"/>
            <a:ext cx="3491880" cy="261610"/>
          </a:xfrm>
          <a:prstGeom prst="rect">
            <a:avLst/>
          </a:prstGeom>
          <a:noFill/>
        </p:spPr>
        <p:txBody>
          <a:bodyPr wrap="square" rtlCol="0">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zh-TW" sz="1100" b="0" i="0" u="none" strike="noStrike" kern="1200" cap="none" spc="0" normalizeH="0" baseline="0" noProof="0" dirty="0" smtClean="0">
                <a:ln>
                  <a:noFill/>
                </a:ln>
                <a:solidFill>
                  <a:prstClr val="black"/>
                </a:solidFill>
                <a:effectLst/>
                <a:uLnTx/>
                <a:uFillTx/>
                <a:latin typeface="Arial" charset="0"/>
                <a:ea typeface="ＭＳ Ｐゴシック" charset="-128"/>
                <a:cs typeface="+mn-cs"/>
              </a:rPr>
              <a:t>Ⅲ</a:t>
            </a:r>
            <a:r>
              <a:rPr kumimoji="1" lang="zh-TW" altLang="en-US" sz="1100" b="0" i="0" u="none" strike="noStrike" kern="1200" cap="none" spc="0" normalizeH="0" baseline="0" noProof="0" dirty="0" smtClean="0">
                <a:ln>
                  <a:noFill/>
                </a:ln>
                <a:solidFill>
                  <a:prstClr val="black"/>
                </a:solidFill>
                <a:effectLst/>
                <a:uLnTx/>
                <a:uFillTx/>
                <a:latin typeface="Arial" charset="0"/>
                <a:ea typeface="ＭＳ Ｐゴシック" charset="-128"/>
                <a:cs typeface="+mn-cs"/>
              </a:rPr>
              <a:t>　行財政改革</a:t>
            </a:r>
            <a:r>
              <a:rPr kumimoji="1" lang="en-US" altLang="ja-JP" sz="1100" b="0" i="0" u="none" strike="noStrike" kern="1200" cap="none" spc="0" normalizeH="0" baseline="0" noProof="0" dirty="0" smtClean="0">
                <a:ln>
                  <a:noFill/>
                </a:ln>
                <a:solidFill>
                  <a:prstClr val="black"/>
                </a:solidFill>
                <a:effectLst/>
                <a:uLnTx/>
                <a:uFillTx/>
                <a:latin typeface="Arial" charset="0"/>
                <a:ea typeface="ＭＳ Ｐゴシック" charset="-128"/>
                <a:cs typeface="+mn-cs"/>
              </a:rPr>
              <a:t>【</a:t>
            </a:r>
            <a:r>
              <a:rPr kumimoji="1" lang="ja-JP" altLang="en-US" sz="1100" b="0" i="0" u="none" strike="noStrike" kern="1200" cap="none" spc="0" normalizeH="0" baseline="0" noProof="0" dirty="0">
                <a:ln>
                  <a:noFill/>
                </a:ln>
                <a:solidFill>
                  <a:prstClr val="black"/>
                </a:solidFill>
                <a:effectLst/>
                <a:uLnTx/>
                <a:uFillTx/>
                <a:latin typeface="Arial" charset="0"/>
                <a:ea typeface="ＭＳ Ｐゴシック" charset="-128"/>
                <a:cs typeface="+mn-cs"/>
              </a:rPr>
              <a:t>人事</a:t>
            </a:r>
            <a:r>
              <a:rPr kumimoji="1" lang="en-US" altLang="ja-JP" sz="1100" b="0" i="0" u="none" strike="noStrike" kern="1200" cap="none" spc="0" normalizeH="0" baseline="0" noProof="0" dirty="0">
                <a:ln>
                  <a:noFill/>
                </a:ln>
                <a:solidFill>
                  <a:prstClr val="black"/>
                </a:solidFill>
                <a:effectLst/>
                <a:uLnTx/>
                <a:uFillTx/>
                <a:latin typeface="Arial" charset="0"/>
                <a:ea typeface="ＭＳ Ｐゴシック" charset="-128"/>
                <a:cs typeface="+mn-cs"/>
              </a:rPr>
              <a:t>】</a:t>
            </a:r>
            <a:r>
              <a:rPr kumimoji="1" lang="ja-JP" altLang="en-US" sz="1100" b="0" i="0" u="none" strike="noStrike" kern="1200" cap="none" spc="0" normalizeH="0" baseline="0" noProof="0" dirty="0">
                <a:ln>
                  <a:noFill/>
                </a:ln>
                <a:solidFill>
                  <a:prstClr val="black"/>
                </a:solidFill>
                <a:effectLst/>
                <a:uLnTx/>
                <a:uFillTx/>
                <a:latin typeface="Arial" charset="0"/>
                <a:ea typeface="ＭＳ Ｐゴシック" charset="-128"/>
                <a:cs typeface="+mn-cs"/>
              </a:rPr>
              <a:t>・人事・給与制度</a:t>
            </a:r>
            <a:endParaRPr kumimoji="1" lang="en-US" altLang="ja-JP" sz="1100" b="0" i="0" u="none" strike="noStrike" kern="1200" cap="none" spc="0" normalizeH="0" baseline="0" noProof="0" dirty="0">
              <a:ln>
                <a:noFill/>
              </a:ln>
              <a:solidFill>
                <a:prstClr val="black"/>
              </a:solidFill>
              <a:effectLst/>
              <a:uLnTx/>
              <a:uFillTx/>
              <a:latin typeface="Arial" charset="0"/>
              <a:ea typeface="ＭＳ Ｐゴシック" charset="-128"/>
              <a:cs typeface="+mn-cs"/>
            </a:endParaRPr>
          </a:p>
        </p:txBody>
      </p:sp>
      <p:sp>
        <p:nvSpPr>
          <p:cNvPr id="15" name="テキスト ボックス 14"/>
          <p:cNvSpPr txBox="1"/>
          <p:nvPr/>
        </p:nvSpPr>
        <p:spPr>
          <a:xfrm>
            <a:off x="395536" y="717893"/>
            <a:ext cx="8496944" cy="52322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多様な人材を確保するため、政令市で初めて大学卒等採用試験においてエントリーシート方式を導入し、教養試験を廃止するなど、民間企業志望の大学生等も受験しやすい試験を実施。</a:t>
            </a:r>
          </a:p>
        </p:txBody>
      </p:sp>
      <p:graphicFrame>
        <p:nvGraphicFramePr>
          <p:cNvPr id="22" name="表 21"/>
          <p:cNvGraphicFramePr>
            <a:graphicFrameLocks noGrp="1"/>
          </p:cNvGraphicFramePr>
          <p:nvPr/>
        </p:nvGraphicFramePr>
        <p:xfrm>
          <a:off x="4139951" y="1955390"/>
          <a:ext cx="4564259" cy="4081442"/>
        </p:xfrm>
        <a:graphic>
          <a:graphicData uri="http://schemas.openxmlformats.org/drawingml/2006/table">
            <a:tbl>
              <a:tblPr firstRow="1" bandRow="1">
                <a:tableStyleId>{5940675A-B579-460E-94D1-54222C63F5DA}</a:tableStyleId>
              </a:tblPr>
              <a:tblGrid>
                <a:gridCol w="748239">
                  <a:extLst>
                    <a:ext uri="{9D8B030D-6E8A-4147-A177-3AD203B41FA5}">
                      <a16:colId xmlns:a16="http://schemas.microsoft.com/office/drawing/2014/main" val="20000"/>
                    </a:ext>
                  </a:extLst>
                </a:gridCol>
                <a:gridCol w="897888">
                  <a:extLst>
                    <a:ext uri="{9D8B030D-6E8A-4147-A177-3AD203B41FA5}">
                      <a16:colId xmlns:a16="http://schemas.microsoft.com/office/drawing/2014/main" val="20001"/>
                    </a:ext>
                  </a:extLst>
                </a:gridCol>
                <a:gridCol w="729533">
                  <a:extLst>
                    <a:ext uri="{9D8B030D-6E8A-4147-A177-3AD203B41FA5}">
                      <a16:colId xmlns:a16="http://schemas.microsoft.com/office/drawing/2014/main" val="20002"/>
                    </a:ext>
                  </a:extLst>
                </a:gridCol>
                <a:gridCol w="729533">
                  <a:extLst>
                    <a:ext uri="{9D8B030D-6E8A-4147-A177-3AD203B41FA5}">
                      <a16:colId xmlns:a16="http://schemas.microsoft.com/office/drawing/2014/main" val="20003"/>
                    </a:ext>
                  </a:extLst>
                </a:gridCol>
                <a:gridCol w="729533">
                  <a:extLst>
                    <a:ext uri="{9D8B030D-6E8A-4147-A177-3AD203B41FA5}">
                      <a16:colId xmlns:a16="http://schemas.microsoft.com/office/drawing/2014/main" val="20004"/>
                    </a:ext>
                  </a:extLst>
                </a:gridCol>
                <a:gridCol w="729533">
                  <a:extLst>
                    <a:ext uri="{9D8B030D-6E8A-4147-A177-3AD203B41FA5}">
                      <a16:colId xmlns:a16="http://schemas.microsoft.com/office/drawing/2014/main" val="20005"/>
                    </a:ext>
                  </a:extLst>
                </a:gridCol>
              </a:tblGrid>
              <a:tr h="216042">
                <a:tc>
                  <a:txBody>
                    <a:bodyPr/>
                    <a:lstStyle/>
                    <a:p>
                      <a:pPr algn="ctr">
                        <a:lnSpc>
                          <a:spcPts val="1100"/>
                        </a:lnSpc>
                      </a:pPr>
                      <a:endParaRPr kumimoji="1" lang="ja-JP" altLang="en-US" sz="1000" dirty="0">
                        <a:solidFill>
                          <a:schemeClr val="tx1"/>
                        </a:solidFill>
                      </a:endParaRPr>
                    </a:p>
                  </a:txBody>
                  <a:tcPr marT="36000" marB="36000" anchor="ctr">
                    <a:lnTlToBr w="12700" cap="flat" cmpd="sng" algn="ctr">
                      <a:solidFill>
                        <a:schemeClr val="tx1"/>
                      </a:solidFill>
                      <a:prstDash val="solid"/>
                      <a:round/>
                      <a:headEnd type="none" w="med" len="med"/>
                      <a:tailEnd type="none" w="med" len="med"/>
                    </a:lnTlToBr>
                  </a:tcPr>
                </a:tc>
                <a:tc>
                  <a:txBody>
                    <a:bodyPr/>
                    <a:lstStyle/>
                    <a:p>
                      <a:pPr algn="ctr">
                        <a:lnSpc>
                          <a:spcPts val="1100"/>
                        </a:lnSpc>
                      </a:pPr>
                      <a:r>
                        <a:rPr lang="ja-JP" altLang="en-US" sz="1000" dirty="0">
                          <a:solidFill>
                            <a:schemeClr val="tx1"/>
                          </a:solidFill>
                        </a:rPr>
                        <a:t>年度</a:t>
                      </a:r>
                      <a:endParaRPr kumimoji="1" lang="ja-JP" altLang="en-US" sz="1000" dirty="0">
                        <a:solidFill>
                          <a:schemeClr val="tx1"/>
                        </a:solidFill>
                      </a:endParaRPr>
                    </a:p>
                  </a:txBody>
                  <a:tcPr marT="36000" marB="36000" anchor="ctr"/>
                </a:tc>
                <a:tc>
                  <a:txBody>
                    <a:bodyPr/>
                    <a:lstStyle/>
                    <a:p>
                      <a:pPr algn="ctr">
                        <a:lnSpc>
                          <a:spcPts val="1100"/>
                        </a:lnSpc>
                      </a:pPr>
                      <a:r>
                        <a:rPr lang="ja-JP" altLang="en-US" sz="1000" dirty="0">
                          <a:solidFill>
                            <a:schemeClr val="tx1"/>
                          </a:solidFill>
                        </a:rPr>
                        <a:t>申込者数</a:t>
                      </a:r>
                      <a:endParaRPr kumimoji="1" lang="ja-JP" altLang="en-US" sz="1000" dirty="0">
                        <a:solidFill>
                          <a:schemeClr val="tx1"/>
                        </a:solidFill>
                      </a:endParaRPr>
                    </a:p>
                  </a:txBody>
                  <a:tcPr marT="36000" marB="36000" anchor="ctr"/>
                </a:tc>
                <a:tc>
                  <a:txBody>
                    <a:bodyPr/>
                    <a:lstStyle/>
                    <a:p>
                      <a:pPr algn="ctr">
                        <a:lnSpc>
                          <a:spcPts val="1100"/>
                        </a:lnSpc>
                      </a:pPr>
                      <a:r>
                        <a:rPr lang="ja-JP" altLang="en-US" sz="1000" dirty="0">
                          <a:solidFill>
                            <a:schemeClr val="tx1"/>
                          </a:solidFill>
                        </a:rPr>
                        <a:t>合格者数</a:t>
                      </a:r>
                      <a:endParaRPr kumimoji="1" lang="ja-JP" altLang="en-US" sz="1000" dirty="0">
                        <a:solidFill>
                          <a:schemeClr val="tx1"/>
                        </a:solidFill>
                      </a:endParaRPr>
                    </a:p>
                  </a:txBody>
                  <a:tcPr marT="36000" marB="36000" anchor="ctr"/>
                </a:tc>
                <a:tc>
                  <a:txBody>
                    <a:bodyPr/>
                    <a:lstStyle/>
                    <a:p>
                      <a:pPr algn="ctr">
                        <a:lnSpc>
                          <a:spcPts val="1100"/>
                        </a:lnSpc>
                      </a:pPr>
                      <a:r>
                        <a:rPr lang="ja-JP" altLang="en-US" sz="1000" dirty="0">
                          <a:solidFill>
                            <a:schemeClr val="tx1"/>
                          </a:solidFill>
                        </a:rPr>
                        <a:t>入庁者数</a:t>
                      </a:r>
                      <a:endParaRPr kumimoji="1" lang="ja-JP" altLang="en-US" sz="1000" dirty="0">
                        <a:solidFill>
                          <a:schemeClr val="tx1"/>
                        </a:solidFill>
                      </a:endParaRPr>
                    </a:p>
                  </a:txBody>
                  <a:tcPr marT="36000" marB="36000" anchor="ctr"/>
                </a:tc>
                <a:tc>
                  <a:txBody>
                    <a:bodyPr/>
                    <a:lstStyle/>
                    <a:p>
                      <a:pPr algn="ctr">
                        <a:lnSpc>
                          <a:spcPts val="1100"/>
                        </a:lnSpc>
                      </a:pPr>
                      <a:r>
                        <a:rPr kumimoji="1" lang="ja-JP" altLang="en-US" sz="1000" dirty="0">
                          <a:solidFill>
                            <a:schemeClr val="tx1"/>
                          </a:solidFill>
                        </a:rPr>
                        <a:t>倍率</a:t>
                      </a:r>
                    </a:p>
                  </a:txBody>
                  <a:tcPr marT="36000" marB="36000" anchor="ctr"/>
                </a:tc>
                <a:extLst>
                  <a:ext uri="{0D108BD9-81ED-4DB2-BD59-A6C34878D82A}">
                    <a16:rowId xmlns:a16="http://schemas.microsoft.com/office/drawing/2014/main" val="10000"/>
                  </a:ext>
                </a:extLst>
              </a:tr>
              <a:tr h="348368">
                <a:tc>
                  <a:txBody>
                    <a:bodyPr/>
                    <a:lstStyle/>
                    <a:p>
                      <a:pPr algn="l">
                        <a:lnSpc>
                          <a:spcPts val="1100"/>
                        </a:lnSpc>
                      </a:pPr>
                      <a:r>
                        <a:rPr lang="en-US" altLang="ja-JP" sz="800" dirty="0">
                          <a:solidFill>
                            <a:schemeClr val="tx1"/>
                          </a:solidFill>
                        </a:rPr>
                        <a:t>2021</a:t>
                      </a:r>
                      <a:r>
                        <a:rPr lang="ja-JP" altLang="en-US" sz="800" dirty="0">
                          <a:solidFill>
                            <a:schemeClr val="tx1"/>
                          </a:solidFill>
                        </a:rPr>
                        <a:t>年度</a:t>
                      </a:r>
                      <a:endParaRPr lang="en-US" altLang="ja-JP" sz="800" dirty="0">
                        <a:solidFill>
                          <a:schemeClr val="tx1"/>
                        </a:solidFill>
                      </a:endParaRPr>
                    </a:p>
                  </a:txBody>
                  <a:tcPr marT="36000" marB="36000" anchor="ctr"/>
                </a:tc>
                <a:tc>
                  <a:txBody>
                    <a:bodyPr/>
                    <a:lstStyle/>
                    <a:p>
                      <a:pPr algn="l">
                        <a:lnSpc>
                          <a:spcPts val="1100"/>
                        </a:lnSpc>
                      </a:pPr>
                      <a:r>
                        <a:rPr kumimoji="1" lang="ja-JP" altLang="en-US" sz="800" dirty="0">
                          <a:solidFill>
                            <a:schemeClr val="tx1"/>
                          </a:solidFill>
                        </a:rPr>
                        <a:t>・</a:t>
                      </a:r>
                      <a:r>
                        <a:rPr kumimoji="1" lang="en-US" altLang="ja-JP" sz="800" dirty="0">
                          <a:solidFill>
                            <a:schemeClr val="tx1"/>
                          </a:solidFill>
                        </a:rPr>
                        <a:t>22‐25</a:t>
                      </a:r>
                      <a:r>
                        <a:rPr kumimoji="1" lang="ja-JP" altLang="en-US" sz="800" dirty="0">
                          <a:solidFill>
                            <a:schemeClr val="tx1"/>
                          </a:solidFill>
                        </a:rPr>
                        <a:t>歳</a:t>
                      </a:r>
                      <a:endParaRPr kumimoji="1" lang="en-US" altLang="ja-JP" sz="800" dirty="0">
                        <a:solidFill>
                          <a:schemeClr val="tx1"/>
                        </a:solidFill>
                      </a:endParaRPr>
                    </a:p>
                    <a:p>
                      <a:pPr algn="l">
                        <a:lnSpc>
                          <a:spcPts val="1100"/>
                        </a:lnSpc>
                      </a:pPr>
                      <a:r>
                        <a:rPr kumimoji="1" lang="ja-JP" altLang="en-US" sz="800" dirty="0">
                          <a:solidFill>
                            <a:schemeClr val="tx1"/>
                          </a:solidFill>
                        </a:rPr>
                        <a:t>・</a:t>
                      </a:r>
                      <a:r>
                        <a:rPr kumimoji="1" lang="en-US" altLang="ja-JP" sz="800" dirty="0">
                          <a:solidFill>
                            <a:schemeClr val="tx1"/>
                          </a:solidFill>
                        </a:rPr>
                        <a:t>26‐34</a:t>
                      </a:r>
                      <a:r>
                        <a:rPr kumimoji="1" lang="ja-JP" altLang="en-US" sz="800" dirty="0">
                          <a:solidFill>
                            <a:schemeClr val="tx1"/>
                          </a:solidFill>
                        </a:rPr>
                        <a:t>歳</a:t>
                      </a:r>
                    </a:p>
                  </a:txBody>
                  <a:tcPr marT="36000" marB="3600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n-US" altLang="ja-JP" sz="800" b="0" i="0" u="none" strike="noStrike" dirty="0">
                          <a:solidFill>
                            <a:schemeClr val="tx1"/>
                          </a:solidFill>
                          <a:effectLst/>
                          <a:latin typeface="Calibri" panose="020F0502020204030204" pitchFamily="34" charset="0"/>
                          <a:ea typeface="游ゴシック" panose="020B0400000000000000" pitchFamily="50" charset="-128"/>
                        </a:rPr>
                        <a:t>1,924</a:t>
                      </a:r>
                      <a:r>
                        <a:rPr lang="ja-JP" altLang="en-US" sz="800" b="0" i="0" u="none" strike="noStrike" dirty="0">
                          <a:solidFill>
                            <a:schemeClr val="tx1"/>
                          </a:solidFill>
                          <a:effectLst/>
                          <a:latin typeface="Calibri" panose="020F0502020204030204" pitchFamily="34" charset="0"/>
                          <a:ea typeface="游ゴシック" panose="020B0400000000000000" pitchFamily="50" charset="-128"/>
                        </a:rPr>
                        <a:t>名</a:t>
                      </a:r>
                      <a:endParaRPr lang="en-US" altLang="ja-JP" sz="800" b="0" i="0" u="none" strike="noStrike" dirty="0">
                        <a:solidFill>
                          <a:schemeClr val="tx1"/>
                        </a:solidFill>
                        <a:effectLst/>
                        <a:latin typeface="Calibri" panose="020F0502020204030204" pitchFamily="34" charset="0"/>
                        <a:ea typeface="游ゴシック" panose="020B0400000000000000" pitchFamily="50" charset="-128"/>
                      </a:endParaRPr>
                    </a:p>
                    <a:p>
                      <a:pPr marL="0" marR="0" lvl="0" indent="0" algn="ctr" defTabSz="914400" rtl="0" eaLnBrk="1" fontAlgn="ctr" latinLnBrk="0" hangingPunct="1">
                        <a:lnSpc>
                          <a:spcPct val="100000"/>
                        </a:lnSpc>
                        <a:spcBef>
                          <a:spcPts val="0"/>
                        </a:spcBef>
                        <a:spcAft>
                          <a:spcPts val="0"/>
                        </a:spcAft>
                        <a:buClrTx/>
                        <a:buSzTx/>
                        <a:buFontTx/>
                        <a:buNone/>
                        <a:tabLst/>
                        <a:defRPr/>
                      </a:pPr>
                      <a:r>
                        <a:rPr lang="en-US" altLang="ja-JP" sz="800" b="0" i="0" u="none" strike="noStrike" dirty="0">
                          <a:solidFill>
                            <a:schemeClr val="tx1"/>
                          </a:solidFill>
                          <a:effectLst/>
                          <a:latin typeface="Calibri" panose="020F0502020204030204" pitchFamily="34" charset="0"/>
                          <a:ea typeface="游ゴシック" panose="020B0400000000000000" pitchFamily="50" charset="-128"/>
                        </a:rPr>
                        <a:t>1,071</a:t>
                      </a:r>
                      <a:r>
                        <a:rPr lang="ja-JP" altLang="en-US" sz="800" b="0" i="0" u="none" strike="noStrike" dirty="0">
                          <a:solidFill>
                            <a:schemeClr val="tx1"/>
                          </a:solidFill>
                          <a:effectLst/>
                          <a:latin typeface="Calibri" panose="020F0502020204030204" pitchFamily="34" charset="0"/>
                          <a:ea typeface="游ゴシック" panose="020B0400000000000000" pitchFamily="50" charset="-128"/>
                        </a:rPr>
                        <a:t>名</a:t>
                      </a:r>
                    </a:p>
                  </a:txBody>
                  <a:tcPr marL="9525" marR="9525" marT="9525" marB="0" anchor="ctr"/>
                </a:tc>
                <a:tc>
                  <a:txBody>
                    <a:bodyPr/>
                    <a:lstStyle/>
                    <a:p>
                      <a:pPr algn="ctr" rtl="0" fontAlgn="ctr"/>
                      <a:r>
                        <a:rPr lang="en-US" altLang="ja-JP" sz="800" b="0" i="0" u="none" strike="noStrike" dirty="0">
                          <a:solidFill>
                            <a:schemeClr val="tx1"/>
                          </a:solidFill>
                          <a:effectLst/>
                          <a:latin typeface="Calibri" panose="020F0502020204030204" pitchFamily="34" charset="0"/>
                          <a:ea typeface="游ゴシック" panose="020B0400000000000000" pitchFamily="50" charset="-128"/>
                        </a:rPr>
                        <a:t>302</a:t>
                      </a:r>
                      <a:r>
                        <a:rPr lang="ja-JP" altLang="en-US" sz="800" b="0" i="0" u="none" strike="noStrike" dirty="0">
                          <a:solidFill>
                            <a:schemeClr val="tx1"/>
                          </a:solidFill>
                          <a:effectLst/>
                          <a:latin typeface="Calibri" panose="020F0502020204030204" pitchFamily="34" charset="0"/>
                          <a:ea typeface="游ゴシック" panose="020B0400000000000000" pitchFamily="50" charset="-128"/>
                        </a:rPr>
                        <a:t>名</a:t>
                      </a:r>
                      <a:endParaRPr lang="en-US" altLang="ja-JP" sz="800" b="0" i="0" u="none" strike="noStrike" dirty="0">
                        <a:solidFill>
                          <a:schemeClr val="tx1"/>
                        </a:solidFill>
                        <a:effectLst/>
                        <a:latin typeface="Calibri" panose="020F0502020204030204" pitchFamily="34" charset="0"/>
                        <a:ea typeface="游ゴシック" panose="020B0400000000000000" pitchFamily="50" charset="-128"/>
                      </a:endParaRPr>
                    </a:p>
                    <a:p>
                      <a:pPr marL="0" marR="0" lvl="0" indent="0" algn="ctr" defTabSz="914400" rtl="0" eaLnBrk="1" fontAlgn="ctr" latinLnBrk="0" hangingPunct="1">
                        <a:lnSpc>
                          <a:spcPct val="100000"/>
                        </a:lnSpc>
                        <a:spcBef>
                          <a:spcPts val="0"/>
                        </a:spcBef>
                        <a:spcAft>
                          <a:spcPts val="0"/>
                        </a:spcAft>
                        <a:buClrTx/>
                        <a:buSzTx/>
                        <a:buFontTx/>
                        <a:buNone/>
                        <a:tabLst/>
                        <a:defRPr/>
                      </a:pPr>
                      <a:r>
                        <a:rPr lang="en-US" altLang="ja-JP" sz="800" b="0" i="0" u="none" strike="noStrike" dirty="0">
                          <a:solidFill>
                            <a:schemeClr val="tx1"/>
                          </a:solidFill>
                          <a:effectLst/>
                          <a:latin typeface="Calibri" panose="020F0502020204030204" pitchFamily="34" charset="0"/>
                          <a:ea typeface="游ゴシック" panose="020B0400000000000000" pitchFamily="50" charset="-128"/>
                        </a:rPr>
                        <a:t>100</a:t>
                      </a:r>
                      <a:r>
                        <a:rPr lang="ja-JP" altLang="en-US" sz="800" b="0" i="0" u="none" strike="noStrike" dirty="0">
                          <a:solidFill>
                            <a:schemeClr val="tx1"/>
                          </a:solidFill>
                          <a:effectLst/>
                          <a:latin typeface="Calibri" panose="020F0502020204030204" pitchFamily="34" charset="0"/>
                          <a:ea typeface="游ゴシック" panose="020B0400000000000000" pitchFamily="50" charset="-128"/>
                        </a:rPr>
                        <a:t>名</a:t>
                      </a:r>
                    </a:p>
                  </a:txBody>
                  <a:tcPr marL="9525" marR="9525" marT="9525" marB="0" anchor="ctr"/>
                </a:tc>
                <a:tc>
                  <a:txBody>
                    <a:bodyPr/>
                    <a:lstStyle/>
                    <a:p>
                      <a:pPr algn="ctr" rtl="0" fontAlgn="ctr"/>
                      <a:r>
                        <a:rPr lang="en-US" altLang="ja-JP" sz="800" b="0" i="0" u="none" strike="noStrike" dirty="0">
                          <a:solidFill>
                            <a:schemeClr val="tx1"/>
                          </a:solidFill>
                          <a:effectLst/>
                          <a:latin typeface="Calibri" panose="020F0502020204030204" pitchFamily="34" charset="0"/>
                          <a:ea typeface="游ゴシック" panose="020B0400000000000000" pitchFamily="50" charset="-128"/>
                        </a:rPr>
                        <a:t>173</a:t>
                      </a:r>
                      <a:r>
                        <a:rPr lang="ja-JP" altLang="en-US" sz="800" b="0" i="0" u="none" strike="noStrike" dirty="0">
                          <a:solidFill>
                            <a:schemeClr val="tx1"/>
                          </a:solidFill>
                          <a:effectLst/>
                          <a:latin typeface="Calibri" panose="020F0502020204030204" pitchFamily="34" charset="0"/>
                          <a:ea typeface="游ゴシック" panose="020B0400000000000000" pitchFamily="50" charset="-128"/>
                        </a:rPr>
                        <a:t>名</a:t>
                      </a:r>
                      <a:endParaRPr lang="en-US" altLang="ja-JP" sz="800" b="0" i="0" u="none" strike="noStrike" dirty="0">
                        <a:solidFill>
                          <a:schemeClr val="tx1"/>
                        </a:solidFill>
                        <a:effectLst/>
                        <a:latin typeface="Calibri" panose="020F0502020204030204" pitchFamily="34" charset="0"/>
                        <a:ea typeface="游ゴシック" panose="020B0400000000000000" pitchFamily="50" charset="-128"/>
                      </a:endParaRPr>
                    </a:p>
                    <a:p>
                      <a:pPr marL="0" marR="0" lvl="0" indent="0" algn="ctr" defTabSz="914400" rtl="0" eaLnBrk="1" fontAlgn="ctr" latinLnBrk="0" hangingPunct="1">
                        <a:lnSpc>
                          <a:spcPct val="100000"/>
                        </a:lnSpc>
                        <a:spcBef>
                          <a:spcPts val="0"/>
                        </a:spcBef>
                        <a:spcAft>
                          <a:spcPts val="0"/>
                        </a:spcAft>
                        <a:buClrTx/>
                        <a:buSzTx/>
                        <a:buFontTx/>
                        <a:buNone/>
                        <a:tabLst/>
                        <a:defRPr/>
                      </a:pPr>
                      <a:r>
                        <a:rPr lang="en-US" altLang="ja-JP" sz="800" b="0" i="0" u="none" strike="noStrike" dirty="0">
                          <a:solidFill>
                            <a:schemeClr val="tx1"/>
                          </a:solidFill>
                          <a:effectLst/>
                          <a:latin typeface="Calibri" panose="020F0502020204030204" pitchFamily="34" charset="0"/>
                          <a:ea typeface="游ゴシック" panose="020B0400000000000000" pitchFamily="50" charset="-128"/>
                        </a:rPr>
                        <a:t>70</a:t>
                      </a:r>
                      <a:r>
                        <a:rPr lang="ja-JP" altLang="en-US" sz="800" b="0" i="0" u="none" strike="noStrike" dirty="0">
                          <a:solidFill>
                            <a:schemeClr val="tx1"/>
                          </a:solidFill>
                          <a:effectLst/>
                          <a:latin typeface="Calibri" panose="020F0502020204030204" pitchFamily="34" charset="0"/>
                          <a:ea typeface="游ゴシック" panose="020B0400000000000000" pitchFamily="50" charset="-128"/>
                        </a:rPr>
                        <a:t>名</a:t>
                      </a:r>
                    </a:p>
                  </a:txBody>
                  <a:tcPr marL="9525" marR="9525" marT="9525" marB="0" anchor="ctr"/>
                </a:tc>
                <a:tc>
                  <a:txBody>
                    <a:bodyPr/>
                    <a:lstStyle/>
                    <a:p>
                      <a:pPr algn="ctr" rtl="0" fontAlgn="ctr"/>
                      <a:r>
                        <a:rPr lang="en-US" altLang="ja-JP" sz="800" b="0" i="0" u="none" strike="noStrike" dirty="0">
                          <a:solidFill>
                            <a:schemeClr val="tx1"/>
                          </a:solidFill>
                          <a:effectLst/>
                          <a:latin typeface="Calibri" panose="020F0502020204030204" pitchFamily="34" charset="0"/>
                          <a:ea typeface="游ゴシック" panose="020B0400000000000000" pitchFamily="50" charset="-128"/>
                        </a:rPr>
                        <a:t>6.4</a:t>
                      </a:r>
                      <a:r>
                        <a:rPr lang="ja-JP" altLang="en-US" sz="800" b="0" i="0" u="none" strike="noStrike" dirty="0">
                          <a:solidFill>
                            <a:schemeClr val="tx1"/>
                          </a:solidFill>
                          <a:effectLst/>
                          <a:latin typeface="Calibri" panose="020F0502020204030204" pitchFamily="34" charset="0"/>
                          <a:ea typeface="游ゴシック" panose="020B0400000000000000" pitchFamily="50" charset="-128"/>
                        </a:rPr>
                        <a:t>倍</a:t>
                      </a:r>
                      <a:endParaRPr lang="en-US" altLang="ja-JP" sz="800" b="0" i="0" u="none" strike="noStrike" dirty="0">
                        <a:solidFill>
                          <a:schemeClr val="tx1"/>
                        </a:solidFill>
                        <a:effectLst/>
                        <a:latin typeface="Calibri" panose="020F0502020204030204" pitchFamily="34" charset="0"/>
                        <a:ea typeface="游ゴシック" panose="020B0400000000000000" pitchFamily="50" charset="-128"/>
                      </a:endParaRPr>
                    </a:p>
                    <a:p>
                      <a:pPr marL="0" marR="0" lvl="0" indent="0" algn="ctr" defTabSz="914400" rtl="0" eaLnBrk="1" fontAlgn="ctr" latinLnBrk="0" hangingPunct="1">
                        <a:lnSpc>
                          <a:spcPct val="100000"/>
                        </a:lnSpc>
                        <a:spcBef>
                          <a:spcPts val="0"/>
                        </a:spcBef>
                        <a:spcAft>
                          <a:spcPts val="0"/>
                        </a:spcAft>
                        <a:buClrTx/>
                        <a:buSzTx/>
                        <a:buFontTx/>
                        <a:buNone/>
                        <a:tabLst/>
                        <a:defRPr/>
                      </a:pPr>
                      <a:r>
                        <a:rPr lang="en-US" altLang="ja-JP" sz="800" b="0" i="0" u="none" strike="noStrike" dirty="0">
                          <a:solidFill>
                            <a:schemeClr val="tx1"/>
                          </a:solidFill>
                          <a:effectLst/>
                          <a:latin typeface="Calibri" panose="020F0502020204030204" pitchFamily="34" charset="0"/>
                          <a:ea typeface="游ゴシック" panose="020B0400000000000000" pitchFamily="50" charset="-128"/>
                        </a:rPr>
                        <a:t>10.7</a:t>
                      </a:r>
                      <a:r>
                        <a:rPr lang="ja-JP" altLang="en-US" sz="800" b="0" i="0" u="none" strike="noStrike" dirty="0">
                          <a:solidFill>
                            <a:schemeClr val="tx1"/>
                          </a:solidFill>
                          <a:effectLst/>
                          <a:latin typeface="Calibri" panose="020F0502020204030204" pitchFamily="34" charset="0"/>
                          <a:ea typeface="游ゴシック" panose="020B0400000000000000" pitchFamily="50" charset="-128"/>
                        </a:rPr>
                        <a:t>倍</a:t>
                      </a:r>
                    </a:p>
                  </a:txBody>
                  <a:tcPr marL="9525" marR="9525" marT="9525" marB="0" anchor="ctr"/>
                </a:tc>
                <a:extLst>
                  <a:ext uri="{0D108BD9-81ED-4DB2-BD59-A6C34878D82A}">
                    <a16:rowId xmlns:a16="http://schemas.microsoft.com/office/drawing/2014/main" val="10001"/>
                  </a:ext>
                </a:extLst>
              </a:tr>
              <a:tr h="348368">
                <a:tc>
                  <a:txBody>
                    <a:bodyPr/>
                    <a:lstStyle/>
                    <a:p>
                      <a:pPr algn="l">
                        <a:lnSpc>
                          <a:spcPts val="1100"/>
                        </a:lnSpc>
                      </a:pPr>
                      <a:r>
                        <a:rPr lang="en-US" altLang="ja-JP" sz="800" dirty="0">
                          <a:solidFill>
                            <a:schemeClr val="tx1"/>
                          </a:solidFill>
                        </a:rPr>
                        <a:t>2020</a:t>
                      </a:r>
                      <a:r>
                        <a:rPr lang="ja-JP" altLang="en-US" sz="800" dirty="0">
                          <a:solidFill>
                            <a:schemeClr val="tx1"/>
                          </a:solidFill>
                        </a:rPr>
                        <a:t>年度</a:t>
                      </a:r>
                      <a:endParaRPr lang="en-US" altLang="ja-JP" sz="800" dirty="0">
                        <a:solidFill>
                          <a:schemeClr val="tx1"/>
                        </a:solidFill>
                      </a:endParaRPr>
                    </a:p>
                  </a:txBody>
                  <a:tcPr marT="36000" marB="36000" anchor="ctr"/>
                </a:tc>
                <a:tc>
                  <a:txBody>
                    <a:bodyPr/>
                    <a:lstStyle/>
                    <a:p>
                      <a:pPr algn="l">
                        <a:lnSpc>
                          <a:spcPts val="1100"/>
                        </a:lnSpc>
                      </a:pPr>
                      <a:r>
                        <a:rPr kumimoji="1" lang="ja-JP" altLang="en-US" sz="800" dirty="0">
                          <a:solidFill>
                            <a:schemeClr val="tx1"/>
                          </a:solidFill>
                        </a:rPr>
                        <a:t>・</a:t>
                      </a:r>
                      <a:r>
                        <a:rPr kumimoji="1" lang="en-US" altLang="ja-JP" sz="800" dirty="0">
                          <a:solidFill>
                            <a:schemeClr val="tx1"/>
                          </a:solidFill>
                        </a:rPr>
                        <a:t>22‐25</a:t>
                      </a:r>
                      <a:r>
                        <a:rPr kumimoji="1" lang="ja-JP" altLang="en-US" sz="800" dirty="0">
                          <a:solidFill>
                            <a:schemeClr val="tx1"/>
                          </a:solidFill>
                        </a:rPr>
                        <a:t>歳</a:t>
                      </a:r>
                      <a:endParaRPr kumimoji="1" lang="en-US" altLang="ja-JP" sz="800" dirty="0">
                        <a:solidFill>
                          <a:schemeClr val="tx1"/>
                        </a:solidFill>
                      </a:endParaRPr>
                    </a:p>
                    <a:p>
                      <a:pPr algn="l">
                        <a:lnSpc>
                          <a:spcPts val="1100"/>
                        </a:lnSpc>
                      </a:pPr>
                      <a:r>
                        <a:rPr kumimoji="1" lang="ja-JP" altLang="en-US" sz="800" dirty="0">
                          <a:solidFill>
                            <a:schemeClr val="tx1"/>
                          </a:solidFill>
                        </a:rPr>
                        <a:t>・</a:t>
                      </a:r>
                      <a:r>
                        <a:rPr kumimoji="1" lang="en-US" altLang="ja-JP" sz="800" dirty="0">
                          <a:solidFill>
                            <a:schemeClr val="tx1"/>
                          </a:solidFill>
                        </a:rPr>
                        <a:t>26‐34</a:t>
                      </a:r>
                      <a:r>
                        <a:rPr kumimoji="1" lang="ja-JP" altLang="en-US" sz="800" dirty="0">
                          <a:solidFill>
                            <a:schemeClr val="tx1"/>
                          </a:solidFill>
                        </a:rPr>
                        <a:t>歳</a:t>
                      </a:r>
                    </a:p>
                  </a:txBody>
                  <a:tcPr marT="36000" marB="36000" anchor="ctr"/>
                </a:tc>
                <a:tc>
                  <a:txBody>
                    <a:bodyPr/>
                    <a:lstStyle/>
                    <a:p>
                      <a:pPr algn="ctr" rtl="0" fontAlgn="ctr"/>
                      <a:r>
                        <a:rPr lang="en-US" altLang="ja-JP" sz="800" b="0" i="0" u="none" strike="noStrike" dirty="0">
                          <a:solidFill>
                            <a:schemeClr val="tx1"/>
                          </a:solidFill>
                          <a:effectLst/>
                          <a:latin typeface="Calibri" panose="020F0502020204030204" pitchFamily="34" charset="0"/>
                          <a:ea typeface="游ゴシック" panose="020B0400000000000000" pitchFamily="50" charset="-128"/>
                        </a:rPr>
                        <a:t>1,176</a:t>
                      </a:r>
                      <a:r>
                        <a:rPr lang="ja-JP" altLang="en-US" sz="800" b="0" i="0" u="none" strike="noStrike" dirty="0">
                          <a:solidFill>
                            <a:schemeClr val="tx1"/>
                          </a:solidFill>
                          <a:effectLst/>
                          <a:latin typeface="Calibri" panose="020F0502020204030204" pitchFamily="34" charset="0"/>
                          <a:ea typeface="游ゴシック" panose="020B0400000000000000" pitchFamily="50" charset="-128"/>
                        </a:rPr>
                        <a:t>名</a:t>
                      </a:r>
                      <a:endParaRPr lang="en-US" altLang="ja-JP" sz="800" b="0" i="0" u="none" strike="noStrike" dirty="0">
                        <a:solidFill>
                          <a:schemeClr val="tx1"/>
                        </a:solidFill>
                        <a:effectLst/>
                        <a:latin typeface="Calibri" panose="020F0502020204030204" pitchFamily="34" charset="0"/>
                        <a:ea typeface="游ゴシック" panose="020B0400000000000000" pitchFamily="50" charset="-128"/>
                      </a:endParaRPr>
                    </a:p>
                    <a:p>
                      <a:pPr marL="0" marR="0" lvl="0" indent="0" algn="ctr" defTabSz="914400" rtl="0" eaLnBrk="1" fontAlgn="ctr" latinLnBrk="0" hangingPunct="1">
                        <a:lnSpc>
                          <a:spcPct val="100000"/>
                        </a:lnSpc>
                        <a:spcBef>
                          <a:spcPts val="0"/>
                        </a:spcBef>
                        <a:spcAft>
                          <a:spcPts val="0"/>
                        </a:spcAft>
                        <a:buClrTx/>
                        <a:buSzTx/>
                        <a:buFontTx/>
                        <a:buNone/>
                        <a:tabLst/>
                        <a:defRPr/>
                      </a:pPr>
                      <a:r>
                        <a:rPr lang="en-US" altLang="ja-JP" sz="800" b="0" i="0" u="none" strike="noStrike" dirty="0">
                          <a:solidFill>
                            <a:schemeClr val="tx1"/>
                          </a:solidFill>
                          <a:effectLst/>
                          <a:latin typeface="Calibri" panose="020F0502020204030204" pitchFamily="34" charset="0"/>
                          <a:ea typeface="游ゴシック" panose="020B0400000000000000" pitchFamily="50" charset="-128"/>
                        </a:rPr>
                        <a:t>773</a:t>
                      </a:r>
                      <a:r>
                        <a:rPr lang="ja-JP" altLang="en-US" sz="800" b="0" i="0" u="none" strike="noStrike" dirty="0">
                          <a:solidFill>
                            <a:schemeClr val="tx1"/>
                          </a:solidFill>
                          <a:effectLst/>
                          <a:latin typeface="Calibri" panose="020F0502020204030204" pitchFamily="34" charset="0"/>
                          <a:ea typeface="游ゴシック" panose="020B0400000000000000" pitchFamily="50" charset="-128"/>
                        </a:rPr>
                        <a:t>名</a:t>
                      </a:r>
                    </a:p>
                  </a:txBody>
                  <a:tcPr marL="9525" marR="9525" marT="9525" marB="0" anchor="ctr"/>
                </a:tc>
                <a:tc>
                  <a:txBody>
                    <a:bodyPr/>
                    <a:lstStyle/>
                    <a:p>
                      <a:pPr algn="ctr" rtl="0" fontAlgn="ctr"/>
                      <a:r>
                        <a:rPr lang="en-US" altLang="ja-JP" sz="800" b="0" i="0" u="none" strike="noStrike" dirty="0">
                          <a:solidFill>
                            <a:schemeClr val="tx1"/>
                          </a:solidFill>
                          <a:effectLst/>
                          <a:latin typeface="Calibri" panose="020F0502020204030204" pitchFamily="34" charset="0"/>
                          <a:ea typeface="游ゴシック" panose="020B0400000000000000" pitchFamily="50" charset="-128"/>
                        </a:rPr>
                        <a:t>282</a:t>
                      </a:r>
                      <a:r>
                        <a:rPr lang="ja-JP" altLang="en-US" sz="800" b="0" i="0" u="none" strike="noStrike" dirty="0">
                          <a:solidFill>
                            <a:schemeClr val="tx1"/>
                          </a:solidFill>
                          <a:effectLst/>
                          <a:latin typeface="Calibri" panose="020F0502020204030204" pitchFamily="34" charset="0"/>
                          <a:ea typeface="游ゴシック" panose="020B0400000000000000" pitchFamily="50" charset="-128"/>
                        </a:rPr>
                        <a:t>名</a:t>
                      </a:r>
                      <a:endParaRPr lang="en-US" altLang="ja-JP" sz="800" b="0" i="0" u="none" strike="noStrike" dirty="0">
                        <a:solidFill>
                          <a:schemeClr val="tx1"/>
                        </a:solidFill>
                        <a:effectLst/>
                        <a:latin typeface="Calibri" panose="020F0502020204030204" pitchFamily="34" charset="0"/>
                        <a:ea typeface="游ゴシック" panose="020B0400000000000000" pitchFamily="50" charset="-128"/>
                      </a:endParaRPr>
                    </a:p>
                    <a:p>
                      <a:pPr marL="0" marR="0" lvl="0" indent="0" algn="ctr" defTabSz="914400" rtl="0" eaLnBrk="1" fontAlgn="ctr" latinLnBrk="0" hangingPunct="1">
                        <a:lnSpc>
                          <a:spcPct val="100000"/>
                        </a:lnSpc>
                        <a:spcBef>
                          <a:spcPts val="0"/>
                        </a:spcBef>
                        <a:spcAft>
                          <a:spcPts val="0"/>
                        </a:spcAft>
                        <a:buClrTx/>
                        <a:buSzTx/>
                        <a:buFontTx/>
                        <a:buNone/>
                        <a:tabLst/>
                        <a:defRPr/>
                      </a:pPr>
                      <a:r>
                        <a:rPr lang="en-US" altLang="ja-JP" sz="800" b="0" i="0" u="none" strike="noStrike" dirty="0">
                          <a:solidFill>
                            <a:schemeClr val="tx1"/>
                          </a:solidFill>
                          <a:effectLst/>
                          <a:latin typeface="Calibri" panose="020F0502020204030204" pitchFamily="34" charset="0"/>
                          <a:ea typeface="游ゴシック" panose="020B0400000000000000" pitchFamily="50" charset="-128"/>
                        </a:rPr>
                        <a:t>31</a:t>
                      </a:r>
                      <a:r>
                        <a:rPr lang="ja-JP" altLang="en-US" sz="800" b="0" i="0" u="none" strike="noStrike" dirty="0">
                          <a:solidFill>
                            <a:schemeClr val="tx1"/>
                          </a:solidFill>
                          <a:effectLst/>
                          <a:latin typeface="Calibri" panose="020F0502020204030204" pitchFamily="34" charset="0"/>
                          <a:ea typeface="游ゴシック" panose="020B0400000000000000" pitchFamily="50" charset="-128"/>
                        </a:rPr>
                        <a:t>名</a:t>
                      </a:r>
                    </a:p>
                  </a:txBody>
                  <a:tcPr marL="9525" marR="9525" marT="9525" marB="0" anchor="ctr"/>
                </a:tc>
                <a:tc>
                  <a:txBody>
                    <a:bodyPr/>
                    <a:lstStyle/>
                    <a:p>
                      <a:pPr algn="ctr" rtl="0" fontAlgn="ctr"/>
                      <a:r>
                        <a:rPr lang="en-US" altLang="ja-JP" sz="800" b="0" i="0" u="none" strike="noStrike" dirty="0">
                          <a:solidFill>
                            <a:schemeClr val="tx1"/>
                          </a:solidFill>
                          <a:effectLst/>
                          <a:latin typeface="Calibri" panose="020F0502020204030204" pitchFamily="34" charset="0"/>
                          <a:ea typeface="游ゴシック" panose="020B0400000000000000" pitchFamily="50" charset="-128"/>
                        </a:rPr>
                        <a:t>216</a:t>
                      </a:r>
                      <a:r>
                        <a:rPr lang="ja-JP" altLang="en-US" sz="800" b="0" i="0" u="none" strike="noStrike" dirty="0">
                          <a:solidFill>
                            <a:schemeClr val="tx1"/>
                          </a:solidFill>
                          <a:effectLst/>
                          <a:latin typeface="Calibri" panose="020F0502020204030204" pitchFamily="34" charset="0"/>
                          <a:ea typeface="游ゴシック" panose="020B0400000000000000" pitchFamily="50" charset="-128"/>
                        </a:rPr>
                        <a:t>名</a:t>
                      </a:r>
                      <a:endParaRPr lang="en-US" altLang="ja-JP" sz="800" b="0" i="0" u="none" strike="noStrike" dirty="0">
                        <a:solidFill>
                          <a:schemeClr val="tx1"/>
                        </a:solidFill>
                        <a:effectLst/>
                        <a:latin typeface="Calibri" panose="020F0502020204030204" pitchFamily="34" charset="0"/>
                        <a:ea typeface="游ゴシック" panose="020B0400000000000000" pitchFamily="50" charset="-128"/>
                      </a:endParaRPr>
                    </a:p>
                    <a:p>
                      <a:pPr marL="0" marR="0" lvl="0" indent="0" algn="ctr" defTabSz="914400" rtl="0" eaLnBrk="1" fontAlgn="ctr" latinLnBrk="0" hangingPunct="1">
                        <a:lnSpc>
                          <a:spcPct val="100000"/>
                        </a:lnSpc>
                        <a:spcBef>
                          <a:spcPts val="0"/>
                        </a:spcBef>
                        <a:spcAft>
                          <a:spcPts val="0"/>
                        </a:spcAft>
                        <a:buClrTx/>
                        <a:buSzTx/>
                        <a:buFontTx/>
                        <a:buNone/>
                        <a:tabLst/>
                        <a:defRPr/>
                      </a:pPr>
                      <a:r>
                        <a:rPr lang="en-US" altLang="ja-JP" sz="800" b="0" i="0" u="none" strike="noStrike" dirty="0">
                          <a:solidFill>
                            <a:schemeClr val="tx1"/>
                          </a:solidFill>
                          <a:effectLst/>
                          <a:latin typeface="Calibri" panose="020F0502020204030204" pitchFamily="34" charset="0"/>
                          <a:ea typeface="游ゴシック" panose="020B0400000000000000" pitchFamily="50" charset="-128"/>
                        </a:rPr>
                        <a:t>29</a:t>
                      </a:r>
                      <a:r>
                        <a:rPr lang="ja-JP" altLang="en-US" sz="800" b="0" i="0" u="none" strike="noStrike" dirty="0">
                          <a:solidFill>
                            <a:schemeClr val="tx1"/>
                          </a:solidFill>
                          <a:effectLst/>
                          <a:latin typeface="Calibri" panose="020F0502020204030204" pitchFamily="34" charset="0"/>
                          <a:ea typeface="游ゴシック" panose="020B0400000000000000" pitchFamily="50" charset="-128"/>
                        </a:rPr>
                        <a:t>名</a:t>
                      </a:r>
                    </a:p>
                  </a:txBody>
                  <a:tcPr marL="9525" marR="9525" marT="9525" marB="0" anchor="ctr"/>
                </a:tc>
                <a:tc>
                  <a:txBody>
                    <a:bodyPr/>
                    <a:lstStyle/>
                    <a:p>
                      <a:pPr algn="ctr" rtl="0" fontAlgn="ctr"/>
                      <a:r>
                        <a:rPr lang="en-US" altLang="ja-JP" sz="800" b="0" i="0" u="none" strike="noStrike" dirty="0">
                          <a:solidFill>
                            <a:schemeClr val="tx1"/>
                          </a:solidFill>
                          <a:effectLst/>
                          <a:latin typeface="Calibri" panose="020F0502020204030204" pitchFamily="34" charset="0"/>
                          <a:ea typeface="游ゴシック" panose="020B0400000000000000" pitchFamily="50" charset="-128"/>
                        </a:rPr>
                        <a:t>4.2</a:t>
                      </a:r>
                      <a:r>
                        <a:rPr lang="ja-JP" altLang="en-US" sz="800" b="0" i="0" u="none" strike="noStrike" dirty="0">
                          <a:solidFill>
                            <a:schemeClr val="tx1"/>
                          </a:solidFill>
                          <a:effectLst/>
                          <a:latin typeface="Calibri" panose="020F0502020204030204" pitchFamily="34" charset="0"/>
                          <a:ea typeface="游ゴシック" panose="020B0400000000000000" pitchFamily="50" charset="-128"/>
                        </a:rPr>
                        <a:t>倍</a:t>
                      </a:r>
                      <a:endParaRPr lang="en-US" altLang="ja-JP" sz="800" b="0" i="0" u="none" strike="noStrike" dirty="0">
                        <a:solidFill>
                          <a:schemeClr val="tx1"/>
                        </a:solidFill>
                        <a:effectLst/>
                        <a:latin typeface="Calibri" panose="020F0502020204030204" pitchFamily="34" charset="0"/>
                        <a:ea typeface="游ゴシック" panose="020B0400000000000000" pitchFamily="50" charset="-128"/>
                      </a:endParaRPr>
                    </a:p>
                    <a:p>
                      <a:pPr marL="0" marR="0" lvl="0" indent="0" algn="ctr" defTabSz="914400" rtl="0" eaLnBrk="1" fontAlgn="ctr" latinLnBrk="0" hangingPunct="1">
                        <a:lnSpc>
                          <a:spcPct val="100000"/>
                        </a:lnSpc>
                        <a:spcBef>
                          <a:spcPts val="0"/>
                        </a:spcBef>
                        <a:spcAft>
                          <a:spcPts val="0"/>
                        </a:spcAft>
                        <a:buClrTx/>
                        <a:buSzTx/>
                        <a:buFontTx/>
                        <a:buNone/>
                        <a:tabLst/>
                        <a:defRPr/>
                      </a:pPr>
                      <a:r>
                        <a:rPr lang="en-US" altLang="ja-JP" sz="800" b="0" i="0" u="none" strike="noStrike" dirty="0">
                          <a:solidFill>
                            <a:schemeClr val="tx1"/>
                          </a:solidFill>
                          <a:effectLst/>
                          <a:latin typeface="Calibri" panose="020F0502020204030204" pitchFamily="34" charset="0"/>
                          <a:ea typeface="游ゴシック" panose="020B0400000000000000" pitchFamily="50" charset="-128"/>
                        </a:rPr>
                        <a:t>24.9</a:t>
                      </a:r>
                      <a:r>
                        <a:rPr lang="ja-JP" altLang="en-US" sz="800" b="0" i="0" u="none" strike="noStrike" dirty="0">
                          <a:solidFill>
                            <a:schemeClr val="tx1"/>
                          </a:solidFill>
                          <a:effectLst/>
                          <a:latin typeface="Calibri" panose="020F0502020204030204" pitchFamily="34" charset="0"/>
                          <a:ea typeface="游ゴシック" panose="020B0400000000000000" pitchFamily="50" charset="-128"/>
                        </a:rPr>
                        <a:t>倍</a:t>
                      </a:r>
                    </a:p>
                  </a:txBody>
                  <a:tcPr marL="9525" marR="9525" marT="9525" marB="0" anchor="ctr"/>
                </a:tc>
                <a:extLst>
                  <a:ext uri="{0D108BD9-81ED-4DB2-BD59-A6C34878D82A}">
                    <a16:rowId xmlns:a16="http://schemas.microsoft.com/office/drawing/2014/main" val="10002"/>
                  </a:ext>
                </a:extLst>
              </a:tr>
              <a:tr h="348368">
                <a:tc>
                  <a:txBody>
                    <a:bodyPr/>
                    <a:lstStyle/>
                    <a:p>
                      <a:pPr algn="l">
                        <a:lnSpc>
                          <a:spcPts val="1100"/>
                        </a:lnSpc>
                      </a:pPr>
                      <a:r>
                        <a:rPr lang="en-US" altLang="ja-JP" sz="800" dirty="0">
                          <a:solidFill>
                            <a:schemeClr val="tx1"/>
                          </a:solidFill>
                        </a:rPr>
                        <a:t>2019</a:t>
                      </a:r>
                      <a:r>
                        <a:rPr lang="ja-JP" altLang="en-US" sz="800" dirty="0">
                          <a:solidFill>
                            <a:schemeClr val="tx1"/>
                          </a:solidFill>
                        </a:rPr>
                        <a:t>年度</a:t>
                      </a:r>
                      <a:endParaRPr lang="en-US" altLang="ja-JP" sz="800" dirty="0">
                        <a:solidFill>
                          <a:schemeClr val="tx1"/>
                        </a:solidFill>
                      </a:endParaRPr>
                    </a:p>
                  </a:txBody>
                  <a:tcPr marT="36000" marB="36000" anchor="ctr"/>
                </a:tc>
                <a:tc>
                  <a:txBody>
                    <a:bodyPr/>
                    <a:lstStyle/>
                    <a:p>
                      <a:pPr algn="l">
                        <a:lnSpc>
                          <a:spcPts val="1100"/>
                        </a:lnSpc>
                      </a:pPr>
                      <a:r>
                        <a:rPr kumimoji="1" lang="ja-JP" altLang="en-US" sz="800" dirty="0">
                          <a:solidFill>
                            <a:schemeClr val="tx1"/>
                          </a:solidFill>
                        </a:rPr>
                        <a:t>・</a:t>
                      </a:r>
                      <a:r>
                        <a:rPr kumimoji="1" lang="en-US" altLang="ja-JP" sz="800" dirty="0">
                          <a:solidFill>
                            <a:schemeClr val="tx1"/>
                          </a:solidFill>
                        </a:rPr>
                        <a:t>22‐25</a:t>
                      </a:r>
                      <a:r>
                        <a:rPr kumimoji="1" lang="ja-JP" altLang="en-US" sz="800" dirty="0">
                          <a:solidFill>
                            <a:schemeClr val="tx1"/>
                          </a:solidFill>
                        </a:rPr>
                        <a:t>歳</a:t>
                      </a:r>
                      <a:endParaRPr kumimoji="1" lang="en-US" altLang="ja-JP" sz="800" dirty="0">
                        <a:solidFill>
                          <a:schemeClr val="tx1"/>
                        </a:solidFill>
                      </a:endParaRPr>
                    </a:p>
                    <a:p>
                      <a:pPr algn="l">
                        <a:lnSpc>
                          <a:spcPts val="1100"/>
                        </a:lnSpc>
                      </a:pPr>
                      <a:r>
                        <a:rPr kumimoji="1" lang="ja-JP" altLang="en-US" sz="800" dirty="0">
                          <a:solidFill>
                            <a:schemeClr val="tx1"/>
                          </a:solidFill>
                        </a:rPr>
                        <a:t>・</a:t>
                      </a:r>
                      <a:r>
                        <a:rPr kumimoji="1" lang="en-US" altLang="ja-JP" sz="800" dirty="0">
                          <a:solidFill>
                            <a:schemeClr val="tx1"/>
                          </a:solidFill>
                        </a:rPr>
                        <a:t>26‐34</a:t>
                      </a:r>
                      <a:r>
                        <a:rPr kumimoji="1" lang="ja-JP" altLang="en-US" sz="800" dirty="0">
                          <a:solidFill>
                            <a:schemeClr val="tx1"/>
                          </a:solidFill>
                        </a:rPr>
                        <a:t>歳</a:t>
                      </a:r>
                    </a:p>
                  </a:txBody>
                  <a:tcPr marT="36000" marB="36000" anchor="ctr"/>
                </a:tc>
                <a:tc>
                  <a:txBody>
                    <a:bodyPr/>
                    <a:lstStyle/>
                    <a:p>
                      <a:pPr algn="ctr" rtl="0" fontAlgn="ctr"/>
                      <a:r>
                        <a:rPr lang="en-US" altLang="ja-JP" sz="800" b="0" i="0" u="none" strike="noStrike" dirty="0">
                          <a:solidFill>
                            <a:schemeClr val="tx1"/>
                          </a:solidFill>
                          <a:effectLst/>
                          <a:latin typeface="Calibri" panose="020F0502020204030204" pitchFamily="34" charset="0"/>
                          <a:ea typeface="游ゴシック" panose="020B0400000000000000" pitchFamily="50" charset="-128"/>
                        </a:rPr>
                        <a:t>1,321</a:t>
                      </a:r>
                      <a:r>
                        <a:rPr lang="ja-JP" altLang="en-US" sz="800" b="0" i="0" u="none" strike="noStrike" dirty="0">
                          <a:solidFill>
                            <a:schemeClr val="tx1"/>
                          </a:solidFill>
                          <a:effectLst/>
                          <a:latin typeface="Calibri" panose="020F0502020204030204" pitchFamily="34" charset="0"/>
                          <a:ea typeface="游ゴシック" panose="020B0400000000000000" pitchFamily="50" charset="-128"/>
                        </a:rPr>
                        <a:t>名</a:t>
                      </a:r>
                      <a:endParaRPr lang="en-US" altLang="ja-JP" sz="800" b="0" i="0" u="none" strike="noStrike" dirty="0">
                        <a:solidFill>
                          <a:schemeClr val="tx1"/>
                        </a:solidFill>
                        <a:effectLst/>
                        <a:latin typeface="Calibri" panose="020F0502020204030204" pitchFamily="34" charset="0"/>
                        <a:ea typeface="游ゴシック" panose="020B0400000000000000" pitchFamily="50" charset="-128"/>
                      </a:endParaRPr>
                    </a:p>
                    <a:p>
                      <a:pPr marL="0" marR="0" lvl="0" indent="0" algn="ctr" defTabSz="914400" rtl="0" eaLnBrk="1" fontAlgn="ctr" latinLnBrk="0" hangingPunct="1">
                        <a:lnSpc>
                          <a:spcPct val="100000"/>
                        </a:lnSpc>
                        <a:spcBef>
                          <a:spcPts val="0"/>
                        </a:spcBef>
                        <a:spcAft>
                          <a:spcPts val="0"/>
                        </a:spcAft>
                        <a:buClrTx/>
                        <a:buSzTx/>
                        <a:buFontTx/>
                        <a:buNone/>
                        <a:tabLst/>
                        <a:defRPr/>
                      </a:pPr>
                      <a:r>
                        <a:rPr lang="en-US" altLang="ja-JP" sz="800" b="0" i="0" u="none" strike="noStrike" dirty="0">
                          <a:solidFill>
                            <a:schemeClr val="tx1"/>
                          </a:solidFill>
                          <a:effectLst/>
                          <a:latin typeface="Calibri" panose="020F0502020204030204" pitchFamily="34" charset="0"/>
                          <a:ea typeface="游ゴシック" panose="020B0400000000000000" pitchFamily="50" charset="-128"/>
                        </a:rPr>
                        <a:t>665</a:t>
                      </a:r>
                      <a:r>
                        <a:rPr lang="ja-JP" altLang="en-US" sz="800" b="0" i="0" u="none" strike="noStrike" dirty="0">
                          <a:solidFill>
                            <a:schemeClr val="tx1"/>
                          </a:solidFill>
                          <a:effectLst/>
                          <a:latin typeface="Calibri" panose="020F0502020204030204" pitchFamily="34" charset="0"/>
                          <a:ea typeface="游ゴシック" panose="020B0400000000000000" pitchFamily="50" charset="-128"/>
                        </a:rPr>
                        <a:t>名</a:t>
                      </a:r>
                    </a:p>
                  </a:txBody>
                  <a:tcPr marL="9525" marR="9525" marT="9525" marB="0" anchor="ctr"/>
                </a:tc>
                <a:tc>
                  <a:txBody>
                    <a:bodyPr/>
                    <a:lstStyle/>
                    <a:p>
                      <a:pPr algn="ctr" rtl="0" fontAlgn="ctr"/>
                      <a:r>
                        <a:rPr lang="en-US" altLang="ja-JP" sz="800" b="0" i="0" u="none" strike="noStrike" dirty="0">
                          <a:solidFill>
                            <a:schemeClr val="tx1"/>
                          </a:solidFill>
                          <a:effectLst/>
                          <a:latin typeface="Calibri" panose="020F0502020204030204" pitchFamily="34" charset="0"/>
                          <a:ea typeface="游ゴシック" panose="020B0400000000000000" pitchFamily="50" charset="-128"/>
                        </a:rPr>
                        <a:t>150</a:t>
                      </a:r>
                      <a:r>
                        <a:rPr lang="ja-JP" altLang="en-US" sz="800" b="0" i="0" u="none" strike="noStrike" dirty="0">
                          <a:solidFill>
                            <a:schemeClr val="tx1"/>
                          </a:solidFill>
                          <a:effectLst/>
                          <a:latin typeface="Calibri" panose="020F0502020204030204" pitchFamily="34" charset="0"/>
                          <a:ea typeface="游ゴシック" panose="020B0400000000000000" pitchFamily="50" charset="-128"/>
                        </a:rPr>
                        <a:t>名</a:t>
                      </a:r>
                      <a:endParaRPr lang="en-US" altLang="ja-JP" sz="800" b="0" i="0" u="none" strike="noStrike" dirty="0">
                        <a:solidFill>
                          <a:schemeClr val="tx1"/>
                        </a:solidFill>
                        <a:effectLst/>
                        <a:latin typeface="Calibri" panose="020F0502020204030204" pitchFamily="34" charset="0"/>
                        <a:ea typeface="游ゴシック" panose="020B0400000000000000" pitchFamily="50" charset="-128"/>
                      </a:endParaRPr>
                    </a:p>
                    <a:p>
                      <a:pPr marL="0" marR="0" lvl="0" indent="0" algn="ctr" defTabSz="914400" rtl="0" eaLnBrk="1" fontAlgn="ctr" latinLnBrk="0" hangingPunct="1">
                        <a:lnSpc>
                          <a:spcPct val="100000"/>
                        </a:lnSpc>
                        <a:spcBef>
                          <a:spcPts val="0"/>
                        </a:spcBef>
                        <a:spcAft>
                          <a:spcPts val="0"/>
                        </a:spcAft>
                        <a:buClrTx/>
                        <a:buSzTx/>
                        <a:buFontTx/>
                        <a:buNone/>
                        <a:tabLst/>
                        <a:defRPr/>
                      </a:pPr>
                      <a:r>
                        <a:rPr lang="en-US" altLang="ja-JP" sz="800" b="0" i="0" u="none" strike="noStrike" dirty="0">
                          <a:solidFill>
                            <a:schemeClr val="tx1"/>
                          </a:solidFill>
                          <a:effectLst/>
                          <a:latin typeface="Calibri" panose="020F0502020204030204" pitchFamily="34" charset="0"/>
                          <a:ea typeface="游ゴシック" panose="020B0400000000000000" pitchFamily="50" charset="-128"/>
                        </a:rPr>
                        <a:t>29</a:t>
                      </a:r>
                      <a:r>
                        <a:rPr lang="ja-JP" altLang="en-US" sz="800" b="0" i="0" u="none" strike="noStrike" dirty="0">
                          <a:solidFill>
                            <a:schemeClr val="tx1"/>
                          </a:solidFill>
                          <a:effectLst/>
                          <a:latin typeface="Calibri" panose="020F0502020204030204" pitchFamily="34" charset="0"/>
                          <a:ea typeface="游ゴシック" panose="020B0400000000000000" pitchFamily="50" charset="-128"/>
                        </a:rPr>
                        <a:t>名</a:t>
                      </a:r>
                    </a:p>
                  </a:txBody>
                  <a:tcPr marL="9525" marR="9525" marT="9525" marB="0" anchor="ctr"/>
                </a:tc>
                <a:tc>
                  <a:txBody>
                    <a:bodyPr/>
                    <a:lstStyle/>
                    <a:p>
                      <a:pPr algn="ctr" rtl="0" fontAlgn="ctr"/>
                      <a:r>
                        <a:rPr lang="en-US" altLang="ja-JP" sz="800" b="0" i="0" u="none" strike="noStrike" dirty="0">
                          <a:solidFill>
                            <a:schemeClr val="tx1"/>
                          </a:solidFill>
                          <a:effectLst/>
                          <a:latin typeface="Calibri" panose="020F0502020204030204" pitchFamily="34" charset="0"/>
                          <a:ea typeface="游ゴシック" panose="020B0400000000000000" pitchFamily="50" charset="-128"/>
                        </a:rPr>
                        <a:t>118</a:t>
                      </a:r>
                      <a:r>
                        <a:rPr lang="ja-JP" altLang="en-US" sz="800" b="0" i="0" u="none" strike="noStrike" dirty="0">
                          <a:solidFill>
                            <a:schemeClr val="tx1"/>
                          </a:solidFill>
                          <a:effectLst/>
                          <a:latin typeface="Calibri" panose="020F0502020204030204" pitchFamily="34" charset="0"/>
                          <a:ea typeface="游ゴシック" panose="020B0400000000000000" pitchFamily="50" charset="-128"/>
                        </a:rPr>
                        <a:t>名</a:t>
                      </a:r>
                      <a:endParaRPr lang="en-US" altLang="ja-JP" sz="800" b="0" i="0" u="none" strike="noStrike" dirty="0">
                        <a:solidFill>
                          <a:schemeClr val="tx1"/>
                        </a:solidFill>
                        <a:effectLst/>
                        <a:latin typeface="Calibri" panose="020F0502020204030204" pitchFamily="34" charset="0"/>
                        <a:ea typeface="游ゴシック" panose="020B0400000000000000" pitchFamily="50" charset="-128"/>
                      </a:endParaRPr>
                    </a:p>
                    <a:p>
                      <a:pPr marL="0" marR="0" lvl="0" indent="0" algn="ctr" defTabSz="914400" rtl="0" eaLnBrk="1" fontAlgn="ctr" latinLnBrk="0" hangingPunct="1">
                        <a:lnSpc>
                          <a:spcPct val="100000"/>
                        </a:lnSpc>
                        <a:spcBef>
                          <a:spcPts val="0"/>
                        </a:spcBef>
                        <a:spcAft>
                          <a:spcPts val="0"/>
                        </a:spcAft>
                        <a:buClrTx/>
                        <a:buSzTx/>
                        <a:buFontTx/>
                        <a:buNone/>
                        <a:tabLst/>
                        <a:defRPr/>
                      </a:pPr>
                      <a:r>
                        <a:rPr lang="en-US" altLang="ja-JP" sz="800" b="0" i="0" u="none" strike="noStrike" dirty="0">
                          <a:solidFill>
                            <a:schemeClr val="tx1"/>
                          </a:solidFill>
                          <a:effectLst/>
                          <a:latin typeface="Calibri" panose="020F0502020204030204" pitchFamily="34" charset="0"/>
                          <a:ea typeface="游ゴシック" panose="020B0400000000000000" pitchFamily="50" charset="-128"/>
                        </a:rPr>
                        <a:t>24</a:t>
                      </a:r>
                      <a:r>
                        <a:rPr lang="ja-JP" altLang="en-US" sz="800" b="0" i="0" u="none" strike="noStrike" dirty="0">
                          <a:solidFill>
                            <a:schemeClr val="tx1"/>
                          </a:solidFill>
                          <a:effectLst/>
                          <a:latin typeface="Calibri" panose="020F0502020204030204" pitchFamily="34" charset="0"/>
                          <a:ea typeface="游ゴシック" panose="020B0400000000000000" pitchFamily="50" charset="-128"/>
                        </a:rPr>
                        <a:t>名</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n-US" altLang="ja-JP" sz="800" b="0" i="0" u="none" strike="noStrike" dirty="0">
                          <a:solidFill>
                            <a:schemeClr val="tx1"/>
                          </a:solidFill>
                          <a:effectLst/>
                          <a:latin typeface="Calibri" panose="020F0502020204030204" pitchFamily="34" charset="0"/>
                          <a:ea typeface="游ゴシック" panose="020B0400000000000000" pitchFamily="50" charset="-128"/>
                        </a:rPr>
                        <a:t>8.8</a:t>
                      </a:r>
                      <a:r>
                        <a:rPr lang="ja-JP" altLang="en-US" sz="800" b="0" i="0" u="none" strike="noStrike" dirty="0">
                          <a:solidFill>
                            <a:schemeClr val="tx1"/>
                          </a:solidFill>
                          <a:effectLst/>
                          <a:latin typeface="Calibri" panose="020F0502020204030204" pitchFamily="34" charset="0"/>
                          <a:ea typeface="游ゴシック" panose="020B0400000000000000" pitchFamily="50" charset="-128"/>
                        </a:rPr>
                        <a:t>倍</a:t>
                      </a:r>
                      <a:r>
                        <a:rPr lang="en-US" altLang="ja-JP" sz="800" b="0" i="0" u="none" strike="noStrike" dirty="0">
                          <a:solidFill>
                            <a:schemeClr val="tx1"/>
                          </a:solidFill>
                          <a:effectLst/>
                          <a:latin typeface="Calibri" panose="020F0502020204030204" pitchFamily="34" charset="0"/>
                          <a:ea typeface="游ゴシック" panose="020B0400000000000000" pitchFamily="50" charset="-128"/>
                        </a:rPr>
                        <a:t/>
                      </a:r>
                      <a:br>
                        <a:rPr lang="en-US" altLang="ja-JP" sz="800" b="0" i="0" u="none" strike="noStrike" dirty="0">
                          <a:solidFill>
                            <a:schemeClr val="tx1"/>
                          </a:solidFill>
                          <a:effectLst/>
                          <a:latin typeface="Calibri" panose="020F0502020204030204" pitchFamily="34" charset="0"/>
                          <a:ea typeface="游ゴシック" panose="020B0400000000000000" pitchFamily="50" charset="-128"/>
                        </a:rPr>
                      </a:br>
                      <a:r>
                        <a:rPr lang="en-US" altLang="ja-JP" sz="800" b="0" i="0" u="none" strike="noStrike" dirty="0">
                          <a:solidFill>
                            <a:schemeClr val="tx1"/>
                          </a:solidFill>
                          <a:effectLst/>
                          <a:latin typeface="Calibri" panose="020F0502020204030204" pitchFamily="34" charset="0"/>
                          <a:ea typeface="游ゴシック" panose="020B0400000000000000" pitchFamily="50" charset="-128"/>
                        </a:rPr>
                        <a:t>22.9</a:t>
                      </a:r>
                      <a:r>
                        <a:rPr lang="ja-JP" altLang="en-US" sz="800" b="0" i="0" u="none" strike="noStrike" dirty="0">
                          <a:solidFill>
                            <a:schemeClr val="tx1"/>
                          </a:solidFill>
                          <a:effectLst/>
                          <a:latin typeface="Calibri" panose="020F0502020204030204" pitchFamily="34" charset="0"/>
                          <a:ea typeface="游ゴシック" panose="020B0400000000000000" pitchFamily="50" charset="-128"/>
                        </a:rPr>
                        <a:t>倍</a:t>
                      </a:r>
                    </a:p>
                  </a:txBody>
                  <a:tcPr marL="9525" marR="9525" marT="9525" marB="0" anchor="ctr"/>
                </a:tc>
                <a:extLst>
                  <a:ext uri="{0D108BD9-81ED-4DB2-BD59-A6C34878D82A}">
                    <a16:rowId xmlns:a16="http://schemas.microsoft.com/office/drawing/2014/main" val="10003"/>
                  </a:ext>
                </a:extLst>
              </a:tr>
              <a:tr h="348368">
                <a:tc>
                  <a:txBody>
                    <a:bodyPr/>
                    <a:lstStyle/>
                    <a:p>
                      <a:pPr algn="l">
                        <a:lnSpc>
                          <a:spcPts val="1100"/>
                        </a:lnSpc>
                      </a:pPr>
                      <a:r>
                        <a:rPr lang="en-US" altLang="ja-JP" sz="800" dirty="0">
                          <a:solidFill>
                            <a:schemeClr val="tx1"/>
                          </a:solidFill>
                        </a:rPr>
                        <a:t>2018</a:t>
                      </a:r>
                      <a:r>
                        <a:rPr lang="ja-JP" altLang="en-US" sz="800" dirty="0">
                          <a:solidFill>
                            <a:schemeClr val="tx1"/>
                          </a:solidFill>
                        </a:rPr>
                        <a:t>年度</a:t>
                      </a:r>
                      <a:endParaRPr lang="en-US" altLang="ja-JP" sz="800" dirty="0">
                        <a:solidFill>
                          <a:schemeClr val="tx1"/>
                        </a:solidFill>
                      </a:endParaRPr>
                    </a:p>
                  </a:txBody>
                  <a:tcPr marT="36000" marB="36000" anchor="ctr"/>
                </a:tc>
                <a:tc>
                  <a:txBody>
                    <a:bodyPr/>
                    <a:lstStyle/>
                    <a:p>
                      <a:pPr algn="l">
                        <a:lnSpc>
                          <a:spcPts val="1100"/>
                        </a:lnSpc>
                      </a:pPr>
                      <a:r>
                        <a:rPr kumimoji="1" lang="ja-JP" altLang="en-US" sz="800" dirty="0">
                          <a:solidFill>
                            <a:schemeClr val="tx1"/>
                          </a:solidFill>
                        </a:rPr>
                        <a:t>・</a:t>
                      </a:r>
                      <a:r>
                        <a:rPr kumimoji="1" lang="en-US" altLang="ja-JP" sz="800" dirty="0">
                          <a:solidFill>
                            <a:schemeClr val="tx1"/>
                          </a:solidFill>
                        </a:rPr>
                        <a:t>22‐25</a:t>
                      </a:r>
                      <a:r>
                        <a:rPr kumimoji="1" lang="ja-JP" altLang="en-US" sz="800" dirty="0">
                          <a:solidFill>
                            <a:schemeClr val="tx1"/>
                          </a:solidFill>
                        </a:rPr>
                        <a:t>歳</a:t>
                      </a:r>
                      <a:endParaRPr kumimoji="1" lang="en-US" altLang="ja-JP" sz="800" dirty="0">
                        <a:solidFill>
                          <a:schemeClr val="tx1"/>
                        </a:solidFill>
                      </a:endParaRPr>
                    </a:p>
                    <a:p>
                      <a:pPr algn="l">
                        <a:lnSpc>
                          <a:spcPts val="1100"/>
                        </a:lnSpc>
                      </a:pPr>
                      <a:r>
                        <a:rPr kumimoji="1" lang="ja-JP" altLang="en-US" sz="800" dirty="0">
                          <a:solidFill>
                            <a:schemeClr val="tx1"/>
                          </a:solidFill>
                        </a:rPr>
                        <a:t>・</a:t>
                      </a:r>
                      <a:r>
                        <a:rPr kumimoji="1" lang="en-US" altLang="ja-JP" sz="800" dirty="0">
                          <a:solidFill>
                            <a:schemeClr val="tx1"/>
                          </a:solidFill>
                        </a:rPr>
                        <a:t>26‐34</a:t>
                      </a:r>
                      <a:r>
                        <a:rPr kumimoji="1" lang="ja-JP" altLang="en-US" sz="800" dirty="0">
                          <a:solidFill>
                            <a:schemeClr val="tx1"/>
                          </a:solidFill>
                        </a:rPr>
                        <a:t>歳</a:t>
                      </a:r>
                    </a:p>
                  </a:txBody>
                  <a:tcPr marT="36000" marB="36000" anchor="ctr"/>
                </a:tc>
                <a:tc>
                  <a:txBody>
                    <a:bodyPr/>
                    <a:lstStyle/>
                    <a:p>
                      <a:pPr algn="ctr" rtl="0" fontAlgn="ctr"/>
                      <a:r>
                        <a:rPr lang="en-US" altLang="ja-JP" sz="800" b="0" i="0" u="none" strike="noStrike" dirty="0">
                          <a:solidFill>
                            <a:schemeClr val="tx1"/>
                          </a:solidFill>
                          <a:effectLst/>
                          <a:latin typeface="Calibri" panose="020F0502020204030204" pitchFamily="34" charset="0"/>
                          <a:ea typeface="游ゴシック" panose="020B0400000000000000" pitchFamily="50" charset="-128"/>
                        </a:rPr>
                        <a:t>1,604</a:t>
                      </a:r>
                      <a:r>
                        <a:rPr lang="ja-JP" altLang="en-US" sz="800" b="0" i="0" u="none" strike="noStrike" dirty="0">
                          <a:solidFill>
                            <a:schemeClr val="tx1"/>
                          </a:solidFill>
                          <a:effectLst/>
                          <a:latin typeface="Calibri" panose="020F0502020204030204" pitchFamily="34" charset="0"/>
                          <a:ea typeface="游ゴシック" panose="020B0400000000000000" pitchFamily="50" charset="-128"/>
                        </a:rPr>
                        <a:t>名</a:t>
                      </a:r>
                      <a:endParaRPr lang="en-US" altLang="ja-JP" sz="800" b="0" i="0" u="none" strike="noStrike" dirty="0">
                        <a:solidFill>
                          <a:schemeClr val="tx1"/>
                        </a:solidFill>
                        <a:effectLst/>
                        <a:latin typeface="Calibri" panose="020F0502020204030204" pitchFamily="34" charset="0"/>
                        <a:ea typeface="游ゴシック" panose="020B0400000000000000" pitchFamily="50" charset="-128"/>
                      </a:endParaRPr>
                    </a:p>
                    <a:p>
                      <a:pPr algn="ctr" rtl="0" fontAlgn="ctr"/>
                      <a:r>
                        <a:rPr lang="en-US" altLang="ja-JP" sz="800" b="0" i="0" u="none" strike="noStrike" dirty="0">
                          <a:solidFill>
                            <a:schemeClr val="tx1"/>
                          </a:solidFill>
                          <a:effectLst/>
                          <a:latin typeface="Calibri" panose="020F0502020204030204" pitchFamily="34" charset="0"/>
                          <a:ea typeface="游ゴシック" panose="020B0400000000000000" pitchFamily="50" charset="-128"/>
                        </a:rPr>
                        <a:t>817</a:t>
                      </a:r>
                      <a:r>
                        <a:rPr lang="ja-JP" altLang="en-US" sz="800" b="0" i="0" u="none" strike="noStrike" dirty="0">
                          <a:solidFill>
                            <a:schemeClr val="tx1"/>
                          </a:solidFill>
                          <a:effectLst/>
                          <a:latin typeface="Calibri" panose="020F0502020204030204" pitchFamily="34" charset="0"/>
                          <a:ea typeface="游ゴシック" panose="020B0400000000000000" pitchFamily="50" charset="-128"/>
                        </a:rPr>
                        <a:t>名</a:t>
                      </a:r>
                    </a:p>
                  </a:txBody>
                  <a:tcPr marL="9525" marR="9525" marT="9525" marB="0" anchor="ctr"/>
                </a:tc>
                <a:tc>
                  <a:txBody>
                    <a:bodyPr/>
                    <a:lstStyle/>
                    <a:p>
                      <a:pPr algn="ctr" rtl="0" fontAlgn="ctr"/>
                      <a:r>
                        <a:rPr lang="en-US" altLang="ja-JP" sz="800" b="0" i="0" u="none" strike="noStrike" dirty="0">
                          <a:solidFill>
                            <a:schemeClr val="tx1"/>
                          </a:solidFill>
                          <a:effectLst/>
                          <a:latin typeface="Calibri" panose="020F0502020204030204" pitchFamily="34" charset="0"/>
                          <a:ea typeface="游ゴシック" panose="020B0400000000000000" pitchFamily="50" charset="-128"/>
                        </a:rPr>
                        <a:t>122</a:t>
                      </a:r>
                      <a:r>
                        <a:rPr lang="ja-JP" altLang="en-US" sz="800" b="0" i="0" u="none" strike="noStrike" dirty="0">
                          <a:solidFill>
                            <a:schemeClr val="tx1"/>
                          </a:solidFill>
                          <a:effectLst/>
                          <a:latin typeface="Calibri" panose="020F0502020204030204" pitchFamily="34" charset="0"/>
                          <a:ea typeface="游ゴシック" panose="020B0400000000000000" pitchFamily="50" charset="-128"/>
                        </a:rPr>
                        <a:t>名</a:t>
                      </a:r>
                      <a:endParaRPr lang="en-US" altLang="ja-JP" sz="800" b="0" i="0" u="none" strike="noStrike" dirty="0">
                        <a:solidFill>
                          <a:schemeClr val="tx1"/>
                        </a:solidFill>
                        <a:effectLst/>
                        <a:latin typeface="Calibri" panose="020F0502020204030204" pitchFamily="34" charset="0"/>
                        <a:ea typeface="游ゴシック" panose="020B0400000000000000" pitchFamily="50" charset="-128"/>
                      </a:endParaRPr>
                    </a:p>
                    <a:p>
                      <a:pPr algn="ctr" rtl="0" fontAlgn="ctr"/>
                      <a:r>
                        <a:rPr lang="en-US" altLang="ja-JP" sz="800" b="0" i="0" u="none" strike="noStrike" dirty="0">
                          <a:solidFill>
                            <a:schemeClr val="tx1"/>
                          </a:solidFill>
                          <a:effectLst/>
                          <a:latin typeface="Calibri" panose="020F0502020204030204" pitchFamily="34" charset="0"/>
                          <a:ea typeface="游ゴシック" panose="020B0400000000000000" pitchFamily="50" charset="-128"/>
                        </a:rPr>
                        <a:t>42</a:t>
                      </a:r>
                      <a:r>
                        <a:rPr lang="ja-JP" altLang="en-US" sz="800" b="0" i="0" u="none" strike="noStrike" dirty="0">
                          <a:solidFill>
                            <a:schemeClr val="tx1"/>
                          </a:solidFill>
                          <a:effectLst/>
                          <a:latin typeface="Calibri" panose="020F0502020204030204" pitchFamily="34" charset="0"/>
                          <a:ea typeface="游ゴシック" panose="020B0400000000000000" pitchFamily="50" charset="-128"/>
                        </a:rPr>
                        <a:t>名</a:t>
                      </a:r>
                    </a:p>
                  </a:txBody>
                  <a:tcPr marL="9525" marR="9525" marT="9525" marB="0" anchor="ctr"/>
                </a:tc>
                <a:tc>
                  <a:txBody>
                    <a:bodyPr/>
                    <a:lstStyle/>
                    <a:p>
                      <a:pPr algn="ctr" rtl="0" fontAlgn="ctr"/>
                      <a:r>
                        <a:rPr lang="en-US" altLang="ja-JP" sz="800" b="0" i="0" u="none" strike="noStrike" dirty="0">
                          <a:solidFill>
                            <a:schemeClr val="tx1"/>
                          </a:solidFill>
                          <a:effectLst/>
                          <a:latin typeface="Calibri" panose="020F0502020204030204" pitchFamily="34" charset="0"/>
                          <a:ea typeface="游ゴシック" panose="020B0400000000000000" pitchFamily="50" charset="-128"/>
                        </a:rPr>
                        <a:t>104</a:t>
                      </a:r>
                      <a:r>
                        <a:rPr lang="ja-JP" altLang="en-US" sz="800" b="0" i="0" u="none" strike="noStrike" dirty="0">
                          <a:solidFill>
                            <a:schemeClr val="tx1"/>
                          </a:solidFill>
                          <a:effectLst/>
                          <a:latin typeface="Calibri" panose="020F0502020204030204" pitchFamily="34" charset="0"/>
                          <a:ea typeface="游ゴシック" panose="020B0400000000000000" pitchFamily="50" charset="-128"/>
                        </a:rPr>
                        <a:t>名</a:t>
                      </a:r>
                      <a:endParaRPr lang="en-US" altLang="ja-JP" sz="800" b="0" i="0" u="none" strike="noStrike" dirty="0">
                        <a:solidFill>
                          <a:schemeClr val="tx1"/>
                        </a:solidFill>
                        <a:effectLst/>
                        <a:latin typeface="Calibri" panose="020F0502020204030204" pitchFamily="34" charset="0"/>
                        <a:ea typeface="游ゴシック" panose="020B0400000000000000" pitchFamily="50" charset="-128"/>
                      </a:endParaRPr>
                    </a:p>
                    <a:p>
                      <a:pPr algn="ctr" rtl="0" fontAlgn="ctr"/>
                      <a:r>
                        <a:rPr lang="en-US" altLang="ja-JP" sz="800" b="0" i="0" u="none" strike="noStrike" dirty="0">
                          <a:solidFill>
                            <a:schemeClr val="tx1"/>
                          </a:solidFill>
                          <a:effectLst/>
                          <a:latin typeface="Calibri" panose="020F0502020204030204" pitchFamily="34" charset="0"/>
                          <a:ea typeface="游ゴシック" panose="020B0400000000000000" pitchFamily="50" charset="-128"/>
                        </a:rPr>
                        <a:t>41</a:t>
                      </a:r>
                      <a:r>
                        <a:rPr lang="ja-JP" altLang="en-US" sz="800" b="0" i="0" u="none" strike="noStrike" dirty="0">
                          <a:solidFill>
                            <a:schemeClr val="tx1"/>
                          </a:solidFill>
                          <a:effectLst/>
                          <a:latin typeface="Calibri" panose="020F0502020204030204" pitchFamily="34" charset="0"/>
                          <a:ea typeface="游ゴシック" panose="020B0400000000000000" pitchFamily="50" charset="-128"/>
                        </a:rPr>
                        <a:t>名</a:t>
                      </a:r>
                    </a:p>
                  </a:txBody>
                  <a:tcPr marL="9525" marR="9525" marT="9525" marB="0" anchor="ctr"/>
                </a:tc>
                <a:tc>
                  <a:txBody>
                    <a:bodyPr/>
                    <a:lstStyle/>
                    <a:p>
                      <a:pPr algn="ctr" rtl="0" fontAlgn="ctr"/>
                      <a:r>
                        <a:rPr lang="en-US" altLang="ja-JP" sz="800" b="0" i="0" u="none" strike="noStrike" dirty="0">
                          <a:solidFill>
                            <a:schemeClr val="tx1"/>
                          </a:solidFill>
                          <a:effectLst/>
                          <a:latin typeface="Calibri" panose="020F0502020204030204" pitchFamily="34" charset="0"/>
                          <a:ea typeface="游ゴシック" panose="020B0400000000000000" pitchFamily="50" charset="-128"/>
                        </a:rPr>
                        <a:t>13.1</a:t>
                      </a:r>
                      <a:r>
                        <a:rPr lang="ja-JP" altLang="en-US" sz="800" b="0" i="0" u="none" strike="noStrike" dirty="0">
                          <a:solidFill>
                            <a:schemeClr val="tx1"/>
                          </a:solidFill>
                          <a:effectLst/>
                          <a:latin typeface="Calibri" panose="020F0502020204030204" pitchFamily="34" charset="0"/>
                          <a:ea typeface="游ゴシック" panose="020B0400000000000000" pitchFamily="50" charset="-128"/>
                        </a:rPr>
                        <a:t>倍</a:t>
                      </a:r>
                      <a:endParaRPr lang="en-US" altLang="ja-JP" sz="800" b="0" i="0" u="none" strike="noStrike" dirty="0">
                        <a:solidFill>
                          <a:schemeClr val="tx1"/>
                        </a:solidFill>
                        <a:effectLst/>
                        <a:latin typeface="Calibri" panose="020F0502020204030204" pitchFamily="34" charset="0"/>
                        <a:ea typeface="游ゴシック" panose="020B0400000000000000" pitchFamily="50" charset="-128"/>
                      </a:endParaRPr>
                    </a:p>
                    <a:p>
                      <a:pPr algn="ctr" rtl="0" fontAlgn="ctr"/>
                      <a:r>
                        <a:rPr lang="en-US" altLang="ja-JP" sz="800" b="0" i="0" u="none" strike="noStrike" dirty="0">
                          <a:solidFill>
                            <a:schemeClr val="tx1"/>
                          </a:solidFill>
                          <a:effectLst/>
                          <a:latin typeface="Calibri" panose="020F0502020204030204" pitchFamily="34" charset="0"/>
                          <a:ea typeface="游ゴシック" panose="020B0400000000000000" pitchFamily="50" charset="-128"/>
                        </a:rPr>
                        <a:t>19.5</a:t>
                      </a:r>
                      <a:r>
                        <a:rPr lang="ja-JP" altLang="en-US" sz="800" b="0" i="0" u="none" strike="noStrike" dirty="0">
                          <a:solidFill>
                            <a:schemeClr val="tx1"/>
                          </a:solidFill>
                          <a:effectLst/>
                          <a:latin typeface="Calibri" panose="020F0502020204030204" pitchFamily="34" charset="0"/>
                          <a:ea typeface="游ゴシック" panose="020B0400000000000000" pitchFamily="50" charset="-128"/>
                        </a:rPr>
                        <a:t>倍</a:t>
                      </a:r>
                    </a:p>
                  </a:txBody>
                  <a:tcPr marL="9525" marR="9525" marT="9525" marB="0" anchor="ctr"/>
                </a:tc>
                <a:extLst>
                  <a:ext uri="{0D108BD9-81ED-4DB2-BD59-A6C34878D82A}">
                    <a16:rowId xmlns:a16="http://schemas.microsoft.com/office/drawing/2014/main" val="10004"/>
                  </a:ext>
                </a:extLst>
              </a:tr>
              <a:tr h="348368">
                <a:tc>
                  <a:txBody>
                    <a:bodyPr/>
                    <a:lstStyle/>
                    <a:p>
                      <a:pPr algn="l">
                        <a:lnSpc>
                          <a:spcPts val="1100"/>
                        </a:lnSpc>
                      </a:pPr>
                      <a:r>
                        <a:rPr lang="en-US" altLang="ja-JP" sz="800" dirty="0">
                          <a:solidFill>
                            <a:schemeClr val="tx1"/>
                          </a:solidFill>
                        </a:rPr>
                        <a:t>2017</a:t>
                      </a:r>
                      <a:r>
                        <a:rPr lang="ja-JP" altLang="en-US" sz="800" dirty="0">
                          <a:solidFill>
                            <a:schemeClr val="tx1"/>
                          </a:solidFill>
                        </a:rPr>
                        <a:t>年度</a:t>
                      </a:r>
                      <a:endParaRPr lang="en-US" altLang="ja-JP" sz="800" dirty="0">
                        <a:solidFill>
                          <a:schemeClr val="tx1"/>
                        </a:solidFill>
                      </a:endParaRPr>
                    </a:p>
                  </a:txBody>
                  <a:tcPr marT="36000" marB="36000" anchor="ctr"/>
                </a:tc>
                <a:tc>
                  <a:txBody>
                    <a:bodyPr/>
                    <a:lstStyle/>
                    <a:p>
                      <a:pPr algn="l">
                        <a:lnSpc>
                          <a:spcPts val="1100"/>
                        </a:lnSpc>
                      </a:pPr>
                      <a:r>
                        <a:rPr kumimoji="1" lang="ja-JP" altLang="en-US" sz="800" dirty="0">
                          <a:solidFill>
                            <a:schemeClr val="tx1"/>
                          </a:solidFill>
                        </a:rPr>
                        <a:t>・</a:t>
                      </a:r>
                      <a:r>
                        <a:rPr kumimoji="1" lang="en-US" altLang="ja-JP" sz="800" dirty="0">
                          <a:solidFill>
                            <a:schemeClr val="tx1"/>
                          </a:solidFill>
                        </a:rPr>
                        <a:t>22‐25</a:t>
                      </a:r>
                      <a:r>
                        <a:rPr kumimoji="1" lang="ja-JP" altLang="en-US" sz="800" dirty="0">
                          <a:solidFill>
                            <a:schemeClr val="tx1"/>
                          </a:solidFill>
                        </a:rPr>
                        <a:t>歳</a:t>
                      </a:r>
                      <a:endParaRPr kumimoji="1" lang="en-US" altLang="ja-JP" sz="800" dirty="0">
                        <a:solidFill>
                          <a:schemeClr val="tx1"/>
                        </a:solidFill>
                      </a:endParaRPr>
                    </a:p>
                    <a:p>
                      <a:pPr algn="l">
                        <a:lnSpc>
                          <a:spcPts val="1100"/>
                        </a:lnSpc>
                      </a:pPr>
                      <a:r>
                        <a:rPr kumimoji="1" lang="ja-JP" altLang="en-US" sz="800" dirty="0">
                          <a:solidFill>
                            <a:schemeClr val="tx1"/>
                          </a:solidFill>
                        </a:rPr>
                        <a:t>・</a:t>
                      </a:r>
                      <a:r>
                        <a:rPr kumimoji="1" lang="en-US" altLang="ja-JP" sz="800" dirty="0">
                          <a:solidFill>
                            <a:schemeClr val="tx1"/>
                          </a:solidFill>
                        </a:rPr>
                        <a:t>26‐34</a:t>
                      </a:r>
                      <a:r>
                        <a:rPr kumimoji="1" lang="ja-JP" altLang="en-US" sz="800" dirty="0">
                          <a:solidFill>
                            <a:schemeClr val="tx1"/>
                          </a:solidFill>
                        </a:rPr>
                        <a:t>歳</a:t>
                      </a:r>
                    </a:p>
                  </a:txBody>
                  <a:tcPr marT="36000" marB="36000" anchor="ctr"/>
                </a:tc>
                <a:tc>
                  <a:txBody>
                    <a:bodyPr/>
                    <a:lstStyle/>
                    <a:p>
                      <a:pPr algn="ctr">
                        <a:lnSpc>
                          <a:spcPts val="1100"/>
                        </a:lnSpc>
                      </a:pPr>
                      <a:r>
                        <a:rPr kumimoji="1" lang="en-US" altLang="ja-JP" sz="800" dirty="0">
                          <a:solidFill>
                            <a:schemeClr val="tx1"/>
                          </a:solidFill>
                        </a:rPr>
                        <a:t>1,527</a:t>
                      </a:r>
                      <a:r>
                        <a:rPr kumimoji="1" lang="ja-JP" altLang="en-US" sz="800" dirty="0">
                          <a:solidFill>
                            <a:schemeClr val="tx1"/>
                          </a:solidFill>
                        </a:rPr>
                        <a:t>名</a:t>
                      </a:r>
                      <a:endParaRPr kumimoji="1" lang="en-US" altLang="ja-JP" sz="800" dirty="0">
                        <a:solidFill>
                          <a:schemeClr val="tx1"/>
                        </a:solidFill>
                      </a:endParaRPr>
                    </a:p>
                    <a:p>
                      <a:pPr algn="ctr">
                        <a:lnSpc>
                          <a:spcPts val="1100"/>
                        </a:lnSpc>
                      </a:pPr>
                      <a:r>
                        <a:rPr kumimoji="1" lang="en-US" altLang="ja-JP" sz="800" dirty="0">
                          <a:solidFill>
                            <a:schemeClr val="tx1"/>
                          </a:solidFill>
                        </a:rPr>
                        <a:t>1,302</a:t>
                      </a:r>
                      <a:r>
                        <a:rPr kumimoji="1" lang="ja-JP" altLang="en-US" sz="800" dirty="0">
                          <a:solidFill>
                            <a:schemeClr val="tx1"/>
                          </a:solidFill>
                        </a:rPr>
                        <a:t>名</a:t>
                      </a:r>
                    </a:p>
                  </a:txBody>
                  <a:tcPr marT="36000" marB="36000" anchor="ctr"/>
                </a:tc>
                <a:tc>
                  <a:txBody>
                    <a:bodyPr/>
                    <a:lstStyle/>
                    <a:p>
                      <a:pPr algn="ctr">
                        <a:lnSpc>
                          <a:spcPts val="1100"/>
                        </a:lnSpc>
                      </a:pPr>
                      <a:r>
                        <a:rPr lang="en-US" altLang="ja-JP" sz="800" dirty="0">
                          <a:solidFill>
                            <a:schemeClr val="tx1"/>
                          </a:solidFill>
                        </a:rPr>
                        <a:t>77</a:t>
                      </a:r>
                      <a:r>
                        <a:rPr lang="ja-JP" altLang="en-US" sz="800" dirty="0">
                          <a:solidFill>
                            <a:schemeClr val="tx1"/>
                          </a:solidFill>
                        </a:rPr>
                        <a:t>名</a:t>
                      </a:r>
                      <a:endParaRPr lang="en-US" altLang="ja-JP" sz="800" dirty="0">
                        <a:solidFill>
                          <a:schemeClr val="tx1"/>
                        </a:solidFill>
                      </a:endParaRPr>
                    </a:p>
                    <a:p>
                      <a:pPr algn="ctr">
                        <a:lnSpc>
                          <a:spcPts val="1100"/>
                        </a:lnSpc>
                      </a:pPr>
                      <a:r>
                        <a:rPr kumimoji="1" lang="en-US" altLang="ja-JP" sz="800" dirty="0">
                          <a:solidFill>
                            <a:schemeClr val="tx1"/>
                          </a:solidFill>
                        </a:rPr>
                        <a:t>49</a:t>
                      </a:r>
                      <a:r>
                        <a:rPr kumimoji="1" lang="ja-JP" altLang="en-US" sz="800" dirty="0">
                          <a:solidFill>
                            <a:schemeClr val="tx1"/>
                          </a:solidFill>
                        </a:rPr>
                        <a:t>名</a:t>
                      </a:r>
                    </a:p>
                  </a:txBody>
                  <a:tcPr marT="36000" marB="36000" anchor="ctr"/>
                </a:tc>
                <a:tc>
                  <a:txBody>
                    <a:bodyPr/>
                    <a:lstStyle/>
                    <a:p>
                      <a:pPr algn="ctr">
                        <a:lnSpc>
                          <a:spcPts val="1100"/>
                        </a:lnSpc>
                      </a:pPr>
                      <a:r>
                        <a:rPr lang="en-US" altLang="ja-JP" sz="800" dirty="0">
                          <a:solidFill>
                            <a:schemeClr val="tx1"/>
                          </a:solidFill>
                        </a:rPr>
                        <a:t>67</a:t>
                      </a:r>
                      <a:r>
                        <a:rPr lang="ja-JP" altLang="en-US" sz="800" dirty="0">
                          <a:solidFill>
                            <a:schemeClr val="tx1"/>
                          </a:solidFill>
                        </a:rPr>
                        <a:t>名</a:t>
                      </a:r>
                      <a:endParaRPr lang="en-US" altLang="ja-JP" sz="800" dirty="0">
                        <a:solidFill>
                          <a:schemeClr val="tx1"/>
                        </a:solidFill>
                      </a:endParaRPr>
                    </a:p>
                    <a:p>
                      <a:pPr algn="ctr">
                        <a:lnSpc>
                          <a:spcPts val="1100"/>
                        </a:lnSpc>
                      </a:pPr>
                      <a:r>
                        <a:rPr kumimoji="1" lang="en-US" altLang="ja-JP" sz="800" dirty="0">
                          <a:solidFill>
                            <a:schemeClr val="tx1"/>
                          </a:solidFill>
                        </a:rPr>
                        <a:t>47</a:t>
                      </a:r>
                      <a:r>
                        <a:rPr kumimoji="1" lang="ja-JP" altLang="en-US" sz="800" dirty="0">
                          <a:solidFill>
                            <a:schemeClr val="tx1"/>
                          </a:solidFill>
                        </a:rPr>
                        <a:t>名</a:t>
                      </a:r>
                    </a:p>
                  </a:txBody>
                  <a:tcPr marT="36000" marB="36000" anchor="ctr"/>
                </a:tc>
                <a:tc>
                  <a:txBody>
                    <a:bodyPr/>
                    <a:lstStyle/>
                    <a:p>
                      <a:pPr algn="ctr">
                        <a:lnSpc>
                          <a:spcPts val="1100"/>
                        </a:lnSpc>
                      </a:pPr>
                      <a:r>
                        <a:rPr lang="en-US" altLang="ja-JP" sz="800" dirty="0">
                          <a:solidFill>
                            <a:schemeClr val="tx1"/>
                          </a:solidFill>
                        </a:rPr>
                        <a:t>19.8</a:t>
                      </a:r>
                      <a:r>
                        <a:rPr lang="ja-JP" altLang="en-US" sz="800" dirty="0">
                          <a:solidFill>
                            <a:schemeClr val="tx1"/>
                          </a:solidFill>
                        </a:rPr>
                        <a:t>倍</a:t>
                      </a:r>
                      <a:endParaRPr lang="en-US" altLang="ja-JP" sz="800" dirty="0">
                        <a:solidFill>
                          <a:schemeClr val="tx1"/>
                        </a:solidFill>
                      </a:endParaRPr>
                    </a:p>
                    <a:p>
                      <a:pPr algn="ctr">
                        <a:lnSpc>
                          <a:spcPts val="1100"/>
                        </a:lnSpc>
                      </a:pPr>
                      <a:r>
                        <a:rPr kumimoji="1" lang="en-US" altLang="ja-JP" sz="800" dirty="0">
                          <a:solidFill>
                            <a:schemeClr val="tx1"/>
                          </a:solidFill>
                        </a:rPr>
                        <a:t>26.6</a:t>
                      </a:r>
                      <a:r>
                        <a:rPr kumimoji="1" lang="ja-JP" altLang="en-US" sz="800" dirty="0">
                          <a:solidFill>
                            <a:schemeClr val="tx1"/>
                          </a:solidFill>
                        </a:rPr>
                        <a:t>倍</a:t>
                      </a:r>
                    </a:p>
                  </a:txBody>
                  <a:tcPr marT="36000" marB="36000" anchor="ctr"/>
                </a:tc>
                <a:extLst>
                  <a:ext uri="{0D108BD9-81ED-4DB2-BD59-A6C34878D82A}">
                    <a16:rowId xmlns:a16="http://schemas.microsoft.com/office/drawing/2014/main" val="10005"/>
                  </a:ext>
                </a:extLst>
              </a:tr>
              <a:tr h="348368">
                <a:tc>
                  <a:txBody>
                    <a:bodyPr/>
                    <a:lstStyle/>
                    <a:p>
                      <a:pPr algn="l">
                        <a:lnSpc>
                          <a:spcPts val="1100"/>
                        </a:lnSpc>
                      </a:pPr>
                      <a:r>
                        <a:rPr lang="en-US" altLang="ja-JP" sz="800" dirty="0">
                          <a:solidFill>
                            <a:schemeClr val="tx1"/>
                          </a:solidFill>
                        </a:rPr>
                        <a:t>2016</a:t>
                      </a:r>
                      <a:r>
                        <a:rPr lang="ja-JP" altLang="en-US" sz="800" dirty="0">
                          <a:solidFill>
                            <a:schemeClr val="tx1"/>
                          </a:solidFill>
                        </a:rPr>
                        <a:t>年度</a:t>
                      </a:r>
                      <a:endParaRPr lang="en-US" altLang="ja-JP" sz="800" dirty="0">
                        <a:solidFill>
                          <a:schemeClr val="tx1"/>
                        </a:solidFill>
                      </a:endParaRPr>
                    </a:p>
                  </a:txBody>
                  <a:tcPr marT="36000" marB="36000" anchor="ctr"/>
                </a:tc>
                <a:tc>
                  <a:txBody>
                    <a:bodyPr/>
                    <a:lstStyle/>
                    <a:p>
                      <a:pPr algn="l">
                        <a:lnSpc>
                          <a:spcPts val="1100"/>
                        </a:lnSpc>
                      </a:pPr>
                      <a:r>
                        <a:rPr kumimoji="1" lang="ja-JP" altLang="en-US" sz="800" dirty="0">
                          <a:solidFill>
                            <a:schemeClr val="tx1"/>
                          </a:solidFill>
                        </a:rPr>
                        <a:t>・</a:t>
                      </a:r>
                      <a:r>
                        <a:rPr kumimoji="1" lang="en-US" altLang="ja-JP" sz="800" dirty="0">
                          <a:solidFill>
                            <a:schemeClr val="tx1"/>
                          </a:solidFill>
                        </a:rPr>
                        <a:t>22‐25</a:t>
                      </a:r>
                      <a:r>
                        <a:rPr kumimoji="1" lang="ja-JP" altLang="en-US" sz="800" dirty="0">
                          <a:solidFill>
                            <a:schemeClr val="tx1"/>
                          </a:solidFill>
                        </a:rPr>
                        <a:t>歳</a:t>
                      </a:r>
                      <a:endParaRPr kumimoji="1" lang="en-US" altLang="ja-JP" sz="800" dirty="0">
                        <a:solidFill>
                          <a:schemeClr val="tx1"/>
                        </a:solidFill>
                      </a:endParaRPr>
                    </a:p>
                    <a:p>
                      <a:pPr algn="l">
                        <a:lnSpc>
                          <a:spcPts val="1100"/>
                        </a:lnSpc>
                      </a:pPr>
                      <a:r>
                        <a:rPr kumimoji="1" lang="ja-JP" altLang="en-US" sz="800" dirty="0">
                          <a:solidFill>
                            <a:schemeClr val="tx1"/>
                          </a:solidFill>
                        </a:rPr>
                        <a:t>・</a:t>
                      </a:r>
                      <a:r>
                        <a:rPr kumimoji="1" lang="en-US" altLang="ja-JP" sz="800" dirty="0">
                          <a:solidFill>
                            <a:schemeClr val="tx1"/>
                          </a:solidFill>
                        </a:rPr>
                        <a:t>26‐34</a:t>
                      </a:r>
                      <a:r>
                        <a:rPr kumimoji="1" lang="ja-JP" altLang="en-US" sz="800" dirty="0">
                          <a:solidFill>
                            <a:schemeClr val="tx1"/>
                          </a:solidFill>
                        </a:rPr>
                        <a:t>歳</a:t>
                      </a:r>
                    </a:p>
                  </a:txBody>
                  <a:tcPr marT="36000" marB="36000" anchor="ctr"/>
                </a:tc>
                <a:tc>
                  <a:txBody>
                    <a:bodyPr/>
                    <a:lstStyle/>
                    <a:p>
                      <a:pPr algn="ctr">
                        <a:lnSpc>
                          <a:spcPts val="1100"/>
                        </a:lnSpc>
                      </a:pPr>
                      <a:r>
                        <a:rPr kumimoji="1" lang="en-US" altLang="ja-JP" sz="800" dirty="0">
                          <a:solidFill>
                            <a:schemeClr val="tx1"/>
                          </a:solidFill>
                        </a:rPr>
                        <a:t>1,304</a:t>
                      </a:r>
                      <a:r>
                        <a:rPr kumimoji="1" lang="ja-JP" altLang="en-US" sz="800" dirty="0">
                          <a:solidFill>
                            <a:schemeClr val="tx1"/>
                          </a:solidFill>
                        </a:rPr>
                        <a:t>名</a:t>
                      </a:r>
                      <a:endParaRPr kumimoji="1" lang="en-US" altLang="ja-JP" sz="800" dirty="0">
                        <a:solidFill>
                          <a:schemeClr val="tx1"/>
                        </a:solidFill>
                      </a:endParaRPr>
                    </a:p>
                    <a:p>
                      <a:pPr algn="ctr">
                        <a:lnSpc>
                          <a:spcPts val="1100"/>
                        </a:lnSpc>
                      </a:pPr>
                      <a:r>
                        <a:rPr kumimoji="1" lang="en-US" altLang="ja-JP" sz="800" dirty="0">
                          <a:solidFill>
                            <a:schemeClr val="tx1"/>
                          </a:solidFill>
                        </a:rPr>
                        <a:t>1,307</a:t>
                      </a:r>
                      <a:r>
                        <a:rPr kumimoji="1" lang="ja-JP" altLang="en-US" sz="800" dirty="0">
                          <a:solidFill>
                            <a:schemeClr val="tx1"/>
                          </a:solidFill>
                        </a:rPr>
                        <a:t>名</a:t>
                      </a:r>
                    </a:p>
                  </a:txBody>
                  <a:tcPr marT="36000" marB="36000" anchor="ctr"/>
                </a:tc>
                <a:tc>
                  <a:txBody>
                    <a:bodyPr/>
                    <a:lstStyle/>
                    <a:p>
                      <a:pPr algn="ctr">
                        <a:lnSpc>
                          <a:spcPts val="1100"/>
                        </a:lnSpc>
                      </a:pPr>
                      <a:r>
                        <a:rPr lang="en-US" altLang="ja-JP" sz="800" dirty="0">
                          <a:solidFill>
                            <a:schemeClr val="tx1"/>
                          </a:solidFill>
                        </a:rPr>
                        <a:t>53</a:t>
                      </a:r>
                      <a:r>
                        <a:rPr lang="ja-JP" altLang="en-US" sz="800" dirty="0">
                          <a:solidFill>
                            <a:schemeClr val="tx1"/>
                          </a:solidFill>
                        </a:rPr>
                        <a:t>名</a:t>
                      </a:r>
                      <a:endParaRPr lang="en-US" altLang="ja-JP" sz="800" dirty="0">
                        <a:solidFill>
                          <a:schemeClr val="tx1"/>
                        </a:solidFill>
                      </a:endParaRPr>
                    </a:p>
                    <a:p>
                      <a:pPr algn="ctr">
                        <a:lnSpc>
                          <a:spcPts val="1100"/>
                        </a:lnSpc>
                      </a:pPr>
                      <a:r>
                        <a:rPr kumimoji="1" lang="en-US" altLang="ja-JP" sz="800" dirty="0">
                          <a:solidFill>
                            <a:schemeClr val="tx1"/>
                          </a:solidFill>
                        </a:rPr>
                        <a:t>30</a:t>
                      </a:r>
                      <a:r>
                        <a:rPr kumimoji="1" lang="ja-JP" altLang="en-US" sz="800" dirty="0">
                          <a:solidFill>
                            <a:schemeClr val="tx1"/>
                          </a:solidFill>
                        </a:rPr>
                        <a:t>名</a:t>
                      </a:r>
                    </a:p>
                  </a:txBody>
                  <a:tcPr marT="36000" marB="36000" anchor="ctr"/>
                </a:tc>
                <a:tc>
                  <a:txBody>
                    <a:bodyPr/>
                    <a:lstStyle/>
                    <a:p>
                      <a:pPr algn="ctr">
                        <a:lnSpc>
                          <a:spcPts val="1100"/>
                        </a:lnSpc>
                      </a:pPr>
                      <a:r>
                        <a:rPr lang="en-US" altLang="ja-JP" sz="800" dirty="0">
                          <a:solidFill>
                            <a:schemeClr val="tx1"/>
                          </a:solidFill>
                        </a:rPr>
                        <a:t>48</a:t>
                      </a:r>
                      <a:r>
                        <a:rPr lang="ja-JP" altLang="en-US" sz="800" dirty="0">
                          <a:solidFill>
                            <a:schemeClr val="tx1"/>
                          </a:solidFill>
                        </a:rPr>
                        <a:t>名</a:t>
                      </a:r>
                      <a:endParaRPr lang="en-US" altLang="ja-JP" sz="800" dirty="0">
                        <a:solidFill>
                          <a:schemeClr val="tx1"/>
                        </a:solidFill>
                      </a:endParaRPr>
                    </a:p>
                    <a:p>
                      <a:pPr algn="ctr">
                        <a:lnSpc>
                          <a:spcPts val="1100"/>
                        </a:lnSpc>
                      </a:pPr>
                      <a:r>
                        <a:rPr kumimoji="1" lang="en-US" altLang="ja-JP" sz="800" dirty="0">
                          <a:solidFill>
                            <a:schemeClr val="tx1"/>
                          </a:solidFill>
                        </a:rPr>
                        <a:t>28</a:t>
                      </a:r>
                      <a:r>
                        <a:rPr kumimoji="1" lang="ja-JP" altLang="en-US" sz="800" dirty="0">
                          <a:solidFill>
                            <a:schemeClr val="tx1"/>
                          </a:solidFill>
                        </a:rPr>
                        <a:t>名</a:t>
                      </a:r>
                    </a:p>
                  </a:txBody>
                  <a:tcPr marT="36000" marB="36000" anchor="ctr"/>
                </a:tc>
                <a:tc>
                  <a:txBody>
                    <a:bodyPr/>
                    <a:lstStyle/>
                    <a:p>
                      <a:pPr algn="ctr">
                        <a:lnSpc>
                          <a:spcPts val="1100"/>
                        </a:lnSpc>
                      </a:pPr>
                      <a:r>
                        <a:rPr lang="en-US" altLang="ja-JP" sz="800" dirty="0">
                          <a:solidFill>
                            <a:schemeClr val="tx1"/>
                          </a:solidFill>
                        </a:rPr>
                        <a:t>24.6</a:t>
                      </a:r>
                      <a:r>
                        <a:rPr lang="ja-JP" altLang="en-US" sz="800" dirty="0">
                          <a:solidFill>
                            <a:schemeClr val="tx1"/>
                          </a:solidFill>
                        </a:rPr>
                        <a:t>倍</a:t>
                      </a:r>
                      <a:endParaRPr lang="en-US" altLang="ja-JP" sz="800" dirty="0">
                        <a:solidFill>
                          <a:schemeClr val="tx1"/>
                        </a:solidFill>
                      </a:endParaRPr>
                    </a:p>
                    <a:p>
                      <a:pPr algn="ctr">
                        <a:lnSpc>
                          <a:spcPts val="1100"/>
                        </a:lnSpc>
                      </a:pPr>
                      <a:r>
                        <a:rPr kumimoji="1" lang="en-US" altLang="ja-JP" sz="800" dirty="0">
                          <a:solidFill>
                            <a:schemeClr val="tx1"/>
                          </a:solidFill>
                        </a:rPr>
                        <a:t>43.6</a:t>
                      </a:r>
                      <a:r>
                        <a:rPr kumimoji="1" lang="ja-JP" altLang="en-US" sz="800" dirty="0">
                          <a:solidFill>
                            <a:schemeClr val="tx1"/>
                          </a:solidFill>
                        </a:rPr>
                        <a:t>倍</a:t>
                      </a:r>
                    </a:p>
                  </a:txBody>
                  <a:tcPr marT="36000" marB="36000" anchor="ctr"/>
                </a:tc>
                <a:extLst>
                  <a:ext uri="{0D108BD9-81ED-4DB2-BD59-A6C34878D82A}">
                    <a16:rowId xmlns:a16="http://schemas.microsoft.com/office/drawing/2014/main" val="2311263896"/>
                  </a:ext>
                </a:extLst>
              </a:tr>
              <a:tr h="348368">
                <a:tc>
                  <a:txBody>
                    <a:bodyPr/>
                    <a:lstStyle/>
                    <a:p>
                      <a:pPr algn="l">
                        <a:lnSpc>
                          <a:spcPts val="1100"/>
                        </a:lnSpc>
                      </a:pPr>
                      <a:r>
                        <a:rPr lang="en-US" altLang="ja-JP" sz="800" dirty="0">
                          <a:solidFill>
                            <a:schemeClr val="tx1"/>
                          </a:solidFill>
                        </a:rPr>
                        <a:t>2015</a:t>
                      </a:r>
                      <a:r>
                        <a:rPr lang="ja-JP" altLang="en-US" sz="800" dirty="0">
                          <a:solidFill>
                            <a:schemeClr val="tx1"/>
                          </a:solidFill>
                        </a:rPr>
                        <a:t>年度</a:t>
                      </a:r>
                      <a:endParaRPr lang="en-US" altLang="ja-JP" sz="800" dirty="0">
                        <a:solidFill>
                          <a:schemeClr val="tx1"/>
                        </a:solidFill>
                      </a:endParaRPr>
                    </a:p>
                  </a:txBody>
                  <a:tcPr marT="36000" marB="36000" anchor="ctr"/>
                </a:tc>
                <a:tc>
                  <a:txBody>
                    <a:bodyPr/>
                    <a:lstStyle/>
                    <a:p>
                      <a:pPr algn="l">
                        <a:lnSpc>
                          <a:spcPts val="1100"/>
                        </a:lnSpc>
                      </a:pPr>
                      <a:r>
                        <a:rPr kumimoji="1" lang="ja-JP" altLang="en-US" sz="800" dirty="0">
                          <a:solidFill>
                            <a:schemeClr val="tx1"/>
                          </a:solidFill>
                        </a:rPr>
                        <a:t>・</a:t>
                      </a:r>
                      <a:r>
                        <a:rPr kumimoji="1" lang="en-US" altLang="ja-JP" sz="800" dirty="0">
                          <a:solidFill>
                            <a:schemeClr val="tx1"/>
                          </a:solidFill>
                        </a:rPr>
                        <a:t>22‐25</a:t>
                      </a:r>
                      <a:r>
                        <a:rPr kumimoji="1" lang="ja-JP" altLang="en-US" sz="800" dirty="0">
                          <a:solidFill>
                            <a:schemeClr val="tx1"/>
                          </a:solidFill>
                        </a:rPr>
                        <a:t>歳</a:t>
                      </a:r>
                      <a:endParaRPr kumimoji="1" lang="en-US" altLang="ja-JP" sz="800" dirty="0">
                        <a:solidFill>
                          <a:schemeClr val="tx1"/>
                        </a:solidFill>
                      </a:endParaRPr>
                    </a:p>
                    <a:p>
                      <a:pPr algn="l">
                        <a:lnSpc>
                          <a:spcPts val="1100"/>
                        </a:lnSpc>
                      </a:pPr>
                      <a:r>
                        <a:rPr kumimoji="1" lang="ja-JP" altLang="en-US" sz="800" dirty="0">
                          <a:solidFill>
                            <a:schemeClr val="tx1"/>
                          </a:solidFill>
                        </a:rPr>
                        <a:t>・</a:t>
                      </a:r>
                      <a:r>
                        <a:rPr kumimoji="1" lang="en-US" altLang="ja-JP" sz="800" dirty="0">
                          <a:solidFill>
                            <a:schemeClr val="tx1"/>
                          </a:solidFill>
                        </a:rPr>
                        <a:t>26‐34</a:t>
                      </a:r>
                      <a:r>
                        <a:rPr kumimoji="1" lang="ja-JP" altLang="en-US" sz="800" dirty="0">
                          <a:solidFill>
                            <a:schemeClr val="tx1"/>
                          </a:solidFill>
                        </a:rPr>
                        <a:t>歳</a:t>
                      </a:r>
                    </a:p>
                  </a:txBody>
                  <a:tcPr marT="36000" marB="36000" anchor="ctr"/>
                </a:tc>
                <a:tc>
                  <a:txBody>
                    <a:bodyPr/>
                    <a:lstStyle/>
                    <a:p>
                      <a:pPr algn="ctr">
                        <a:lnSpc>
                          <a:spcPts val="1100"/>
                        </a:lnSpc>
                      </a:pPr>
                      <a:r>
                        <a:rPr kumimoji="1" lang="en-US" altLang="ja-JP" sz="800" dirty="0">
                          <a:solidFill>
                            <a:schemeClr val="tx1"/>
                          </a:solidFill>
                        </a:rPr>
                        <a:t>1,354</a:t>
                      </a:r>
                      <a:r>
                        <a:rPr kumimoji="1" lang="ja-JP" altLang="en-US" sz="800" dirty="0">
                          <a:solidFill>
                            <a:schemeClr val="tx1"/>
                          </a:solidFill>
                        </a:rPr>
                        <a:t>名</a:t>
                      </a:r>
                      <a:endParaRPr kumimoji="1" lang="en-US" altLang="ja-JP" sz="800" dirty="0">
                        <a:solidFill>
                          <a:schemeClr val="tx1"/>
                        </a:solidFill>
                      </a:endParaRPr>
                    </a:p>
                    <a:p>
                      <a:pPr algn="ctr">
                        <a:lnSpc>
                          <a:spcPts val="1100"/>
                        </a:lnSpc>
                      </a:pPr>
                      <a:r>
                        <a:rPr kumimoji="1" lang="en-US" altLang="ja-JP" sz="800" dirty="0">
                          <a:solidFill>
                            <a:schemeClr val="tx1"/>
                          </a:solidFill>
                        </a:rPr>
                        <a:t>1,472</a:t>
                      </a:r>
                      <a:r>
                        <a:rPr kumimoji="1" lang="ja-JP" altLang="en-US" sz="800" dirty="0">
                          <a:solidFill>
                            <a:schemeClr val="tx1"/>
                          </a:solidFill>
                        </a:rPr>
                        <a:t>名</a:t>
                      </a:r>
                    </a:p>
                  </a:txBody>
                  <a:tcPr marT="36000" marB="36000" anchor="ctr"/>
                </a:tc>
                <a:tc>
                  <a:txBody>
                    <a:bodyPr/>
                    <a:lstStyle/>
                    <a:p>
                      <a:pPr algn="ctr">
                        <a:lnSpc>
                          <a:spcPts val="1100"/>
                        </a:lnSpc>
                      </a:pPr>
                      <a:r>
                        <a:rPr lang="en-US" altLang="ja-JP" sz="800" dirty="0">
                          <a:solidFill>
                            <a:schemeClr val="tx1"/>
                          </a:solidFill>
                        </a:rPr>
                        <a:t>104</a:t>
                      </a:r>
                      <a:r>
                        <a:rPr lang="ja-JP" altLang="en-US" sz="800" dirty="0">
                          <a:solidFill>
                            <a:schemeClr val="tx1"/>
                          </a:solidFill>
                        </a:rPr>
                        <a:t>名</a:t>
                      </a:r>
                      <a:endParaRPr lang="en-US" altLang="ja-JP" sz="800" dirty="0">
                        <a:solidFill>
                          <a:schemeClr val="tx1"/>
                        </a:solidFill>
                      </a:endParaRPr>
                    </a:p>
                    <a:p>
                      <a:pPr algn="ctr">
                        <a:lnSpc>
                          <a:spcPts val="1100"/>
                        </a:lnSpc>
                      </a:pPr>
                      <a:r>
                        <a:rPr kumimoji="1" lang="en-US" altLang="ja-JP" sz="800" dirty="0">
                          <a:solidFill>
                            <a:schemeClr val="tx1"/>
                          </a:solidFill>
                        </a:rPr>
                        <a:t>40</a:t>
                      </a:r>
                      <a:r>
                        <a:rPr kumimoji="1" lang="ja-JP" altLang="en-US" sz="800" dirty="0">
                          <a:solidFill>
                            <a:schemeClr val="tx1"/>
                          </a:solidFill>
                        </a:rPr>
                        <a:t>名</a:t>
                      </a:r>
                    </a:p>
                  </a:txBody>
                  <a:tcPr marT="36000" marB="36000" anchor="ctr"/>
                </a:tc>
                <a:tc>
                  <a:txBody>
                    <a:bodyPr/>
                    <a:lstStyle/>
                    <a:p>
                      <a:pPr algn="ctr">
                        <a:lnSpc>
                          <a:spcPts val="1100"/>
                        </a:lnSpc>
                      </a:pPr>
                      <a:r>
                        <a:rPr lang="en-US" altLang="ja-JP" sz="800" dirty="0">
                          <a:solidFill>
                            <a:schemeClr val="tx1"/>
                          </a:solidFill>
                        </a:rPr>
                        <a:t>93</a:t>
                      </a:r>
                      <a:r>
                        <a:rPr lang="ja-JP" altLang="en-US" sz="800" dirty="0">
                          <a:solidFill>
                            <a:schemeClr val="tx1"/>
                          </a:solidFill>
                        </a:rPr>
                        <a:t>名</a:t>
                      </a:r>
                      <a:endParaRPr lang="en-US" altLang="ja-JP" sz="800" dirty="0">
                        <a:solidFill>
                          <a:schemeClr val="tx1"/>
                        </a:solidFill>
                      </a:endParaRPr>
                    </a:p>
                    <a:p>
                      <a:pPr algn="ctr">
                        <a:lnSpc>
                          <a:spcPts val="1100"/>
                        </a:lnSpc>
                      </a:pPr>
                      <a:r>
                        <a:rPr kumimoji="1" lang="en-US" altLang="ja-JP" sz="800" dirty="0">
                          <a:solidFill>
                            <a:schemeClr val="tx1"/>
                          </a:solidFill>
                        </a:rPr>
                        <a:t>38</a:t>
                      </a:r>
                      <a:r>
                        <a:rPr kumimoji="1" lang="ja-JP" altLang="en-US" sz="800" dirty="0">
                          <a:solidFill>
                            <a:schemeClr val="tx1"/>
                          </a:solidFill>
                        </a:rPr>
                        <a:t>名</a:t>
                      </a:r>
                    </a:p>
                  </a:txBody>
                  <a:tcPr marT="36000" marB="36000" anchor="ctr"/>
                </a:tc>
                <a:tc>
                  <a:txBody>
                    <a:bodyPr/>
                    <a:lstStyle/>
                    <a:p>
                      <a:pPr algn="ctr">
                        <a:lnSpc>
                          <a:spcPts val="1100"/>
                        </a:lnSpc>
                      </a:pPr>
                      <a:r>
                        <a:rPr lang="en-US" altLang="ja-JP" sz="800" dirty="0">
                          <a:solidFill>
                            <a:schemeClr val="tx1"/>
                          </a:solidFill>
                        </a:rPr>
                        <a:t>13.0</a:t>
                      </a:r>
                      <a:r>
                        <a:rPr lang="ja-JP" altLang="en-US" sz="800" dirty="0">
                          <a:solidFill>
                            <a:schemeClr val="tx1"/>
                          </a:solidFill>
                        </a:rPr>
                        <a:t>倍</a:t>
                      </a:r>
                      <a:endParaRPr lang="en-US" altLang="ja-JP" sz="800" dirty="0">
                        <a:solidFill>
                          <a:schemeClr val="tx1"/>
                        </a:solidFill>
                      </a:endParaRPr>
                    </a:p>
                    <a:p>
                      <a:pPr algn="ctr">
                        <a:lnSpc>
                          <a:spcPts val="1100"/>
                        </a:lnSpc>
                      </a:pPr>
                      <a:r>
                        <a:rPr kumimoji="1" lang="en-US" altLang="ja-JP" sz="800" dirty="0">
                          <a:solidFill>
                            <a:schemeClr val="tx1"/>
                          </a:solidFill>
                        </a:rPr>
                        <a:t>36.8</a:t>
                      </a:r>
                      <a:r>
                        <a:rPr kumimoji="1" lang="ja-JP" altLang="en-US" sz="800" dirty="0">
                          <a:solidFill>
                            <a:schemeClr val="tx1"/>
                          </a:solidFill>
                        </a:rPr>
                        <a:t>倍</a:t>
                      </a:r>
                    </a:p>
                  </a:txBody>
                  <a:tcPr marT="36000" marB="36000" anchor="ctr"/>
                </a:tc>
                <a:extLst>
                  <a:ext uri="{0D108BD9-81ED-4DB2-BD59-A6C34878D82A}">
                    <a16:rowId xmlns:a16="http://schemas.microsoft.com/office/drawing/2014/main" val="1762915975"/>
                  </a:ext>
                </a:extLst>
              </a:tr>
              <a:tr h="348368">
                <a:tc>
                  <a:txBody>
                    <a:bodyPr/>
                    <a:lstStyle/>
                    <a:p>
                      <a:pPr algn="l">
                        <a:lnSpc>
                          <a:spcPts val="1100"/>
                        </a:lnSpc>
                      </a:pPr>
                      <a:r>
                        <a:rPr lang="en-US" altLang="ja-JP" sz="800" dirty="0">
                          <a:solidFill>
                            <a:schemeClr val="tx1"/>
                          </a:solidFill>
                        </a:rPr>
                        <a:t>2014</a:t>
                      </a:r>
                      <a:r>
                        <a:rPr lang="ja-JP" altLang="en-US" sz="800" dirty="0">
                          <a:solidFill>
                            <a:schemeClr val="tx1"/>
                          </a:solidFill>
                        </a:rPr>
                        <a:t>年度</a:t>
                      </a:r>
                      <a:endParaRPr lang="en-US" altLang="ja-JP" sz="800" dirty="0">
                        <a:solidFill>
                          <a:schemeClr val="tx1"/>
                        </a:solidFill>
                      </a:endParaRPr>
                    </a:p>
                  </a:txBody>
                  <a:tcPr marT="36000" marB="36000" anchor="ctr"/>
                </a:tc>
                <a:tc>
                  <a:txBody>
                    <a:bodyPr/>
                    <a:lstStyle/>
                    <a:p>
                      <a:pPr algn="l">
                        <a:lnSpc>
                          <a:spcPts val="1100"/>
                        </a:lnSpc>
                      </a:pPr>
                      <a:r>
                        <a:rPr kumimoji="1" lang="ja-JP" altLang="en-US" sz="800" dirty="0">
                          <a:solidFill>
                            <a:schemeClr val="tx1"/>
                          </a:solidFill>
                        </a:rPr>
                        <a:t>・</a:t>
                      </a:r>
                      <a:r>
                        <a:rPr kumimoji="1" lang="en-US" altLang="ja-JP" sz="800" dirty="0">
                          <a:solidFill>
                            <a:schemeClr val="tx1"/>
                          </a:solidFill>
                        </a:rPr>
                        <a:t>22‐25</a:t>
                      </a:r>
                      <a:r>
                        <a:rPr kumimoji="1" lang="ja-JP" altLang="en-US" sz="800" dirty="0">
                          <a:solidFill>
                            <a:schemeClr val="tx1"/>
                          </a:solidFill>
                        </a:rPr>
                        <a:t>歳</a:t>
                      </a:r>
                      <a:endParaRPr kumimoji="1" lang="en-US" altLang="ja-JP" sz="800" dirty="0">
                        <a:solidFill>
                          <a:schemeClr val="tx1"/>
                        </a:solidFill>
                      </a:endParaRPr>
                    </a:p>
                    <a:p>
                      <a:pPr algn="l">
                        <a:lnSpc>
                          <a:spcPts val="1100"/>
                        </a:lnSpc>
                      </a:pPr>
                      <a:r>
                        <a:rPr kumimoji="1" lang="ja-JP" altLang="en-US" sz="800" dirty="0">
                          <a:solidFill>
                            <a:schemeClr val="tx1"/>
                          </a:solidFill>
                        </a:rPr>
                        <a:t>・</a:t>
                      </a:r>
                      <a:r>
                        <a:rPr kumimoji="1" lang="en-US" altLang="ja-JP" sz="800" dirty="0">
                          <a:solidFill>
                            <a:schemeClr val="tx1"/>
                          </a:solidFill>
                        </a:rPr>
                        <a:t>26‐34</a:t>
                      </a:r>
                      <a:r>
                        <a:rPr kumimoji="1" lang="ja-JP" altLang="en-US" sz="800" dirty="0">
                          <a:solidFill>
                            <a:schemeClr val="tx1"/>
                          </a:solidFill>
                        </a:rPr>
                        <a:t>歳</a:t>
                      </a:r>
                    </a:p>
                  </a:txBody>
                  <a:tcPr marT="36000" marB="36000" anchor="ctr"/>
                </a:tc>
                <a:tc>
                  <a:txBody>
                    <a:bodyPr/>
                    <a:lstStyle/>
                    <a:p>
                      <a:pPr algn="ctr">
                        <a:lnSpc>
                          <a:spcPts val="1100"/>
                        </a:lnSpc>
                      </a:pPr>
                      <a:r>
                        <a:rPr kumimoji="1" lang="en-US" altLang="ja-JP" sz="800" dirty="0">
                          <a:solidFill>
                            <a:schemeClr val="tx1"/>
                          </a:solidFill>
                        </a:rPr>
                        <a:t>1,604</a:t>
                      </a:r>
                      <a:r>
                        <a:rPr kumimoji="1" lang="ja-JP" altLang="en-US" sz="800" dirty="0">
                          <a:solidFill>
                            <a:schemeClr val="tx1"/>
                          </a:solidFill>
                        </a:rPr>
                        <a:t>名</a:t>
                      </a:r>
                      <a:endParaRPr kumimoji="1" lang="en-US" altLang="ja-JP" sz="800" dirty="0">
                        <a:solidFill>
                          <a:schemeClr val="tx1"/>
                        </a:solidFill>
                      </a:endParaRPr>
                    </a:p>
                    <a:p>
                      <a:pPr algn="ctr">
                        <a:lnSpc>
                          <a:spcPts val="1100"/>
                        </a:lnSpc>
                      </a:pPr>
                      <a:r>
                        <a:rPr kumimoji="1" lang="en-US" altLang="ja-JP" sz="800" dirty="0">
                          <a:solidFill>
                            <a:schemeClr val="tx1"/>
                          </a:solidFill>
                        </a:rPr>
                        <a:t>1,614</a:t>
                      </a:r>
                      <a:r>
                        <a:rPr kumimoji="1" lang="ja-JP" altLang="en-US" sz="800" dirty="0">
                          <a:solidFill>
                            <a:schemeClr val="tx1"/>
                          </a:solidFill>
                        </a:rPr>
                        <a:t>名</a:t>
                      </a:r>
                    </a:p>
                  </a:txBody>
                  <a:tcPr marT="36000" marB="36000" anchor="ctr"/>
                </a:tc>
                <a:tc>
                  <a:txBody>
                    <a:bodyPr/>
                    <a:lstStyle/>
                    <a:p>
                      <a:pPr algn="ctr">
                        <a:lnSpc>
                          <a:spcPts val="1100"/>
                        </a:lnSpc>
                      </a:pPr>
                      <a:r>
                        <a:rPr lang="en-US" altLang="ja-JP" sz="800" dirty="0">
                          <a:solidFill>
                            <a:schemeClr val="tx1"/>
                          </a:solidFill>
                        </a:rPr>
                        <a:t>65</a:t>
                      </a:r>
                      <a:r>
                        <a:rPr lang="ja-JP" altLang="en-US" sz="800" dirty="0">
                          <a:solidFill>
                            <a:schemeClr val="tx1"/>
                          </a:solidFill>
                        </a:rPr>
                        <a:t>名</a:t>
                      </a:r>
                      <a:endParaRPr lang="en-US" altLang="ja-JP" sz="800" dirty="0">
                        <a:solidFill>
                          <a:schemeClr val="tx1"/>
                        </a:solidFill>
                      </a:endParaRPr>
                    </a:p>
                    <a:p>
                      <a:pPr algn="ctr">
                        <a:lnSpc>
                          <a:spcPts val="1100"/>
                        </a:lnSpc>
                      </a:pPr>
                      <a:r>
                        <a:rPr kumimoji="1" lang="en-US" altLang="ja-JP" sz="800" dirty="0">
                          <a:solidFill>
                            <a:schemeClr val="tx1"/>
                          </a:solidFill>
                        </a:rPr>
                        <a:t>60</a:t>
                      </a:r>
                      <a:r>
                        <a:rPr kumimoji="1" lang="ja-JP" altLang="en-US" sz="800" dirty="0">
                          <a:solidFill>
                            <a:schemeClr val="tx1"/>
                          </a:solidFill>
                        </a:rPr>
                        <a:t>名</a:t>
                      </a:r>
                    </a:p>
                  </a:txBody>
                  <a:tcPr marT="36000" marB="36000" anchor="ctr"/>
                </a:tc>
                <a:tc>
                  <a:txBody>
                    <a:bodyPr/>
                    <a:lstStyle/>
                    <a:p>
                      <a:pPr algn="ctr">
                        <a:lnSpc>
                          <a:spcPts val="1100"/>
                        </a:lnSpc>
                      </a:pPr>
                      <a:r>
                        <a:rPr lang="en-US" altLang="ja-JP" sz="800" dirty="0">
                          <a:solidFill>
                            <a:schemeClr val="tx1"/>
                          </a:solidFill>
                        </a:rPr>
                        <a:t>56</a:t>
                      </a:r>
                      <a:r>
                        <a:rPr lang="ja-JP" altLang="en-US" sz="800" dirty="0">
                          <a:solidFill>
                            <a:schemeClr val="tx1"/>
                          </a:solidFill>
                        </a:rPr>
                        <a:t>名</a:t>
                      </a:r>
                      <a:endParaRPr lang="en-US" altLang="ja-JP" sz="800" dirty="0">
                        <a:solidFill>
                          <a:schemeClr val="tx1"/>
                        </a:solidFill>
                      </a:endParaRPr>
                    </a:p>
                    <a:p>
                      <a:pPr algn="ctr">
                        <a:lnSpc>
                          <a:spcPts val="1100"/>
                        </a:lnSpc>
                      </a:pPr>
                      <a:r>
                        <a:rPr kumimoji="1" lang="en-US" altLang="ja-JP" sz="800" dirty="0">
                          <a:solidFill>
                            <a:schemeClr val="tx1"/>
                          </a:solidFill>
                        </a:rPr>
                        <a:t>53</a:t>
                      </a:r>
                      <a:r>
                        <a:rPr kumimoji="1" lang="ja-JP" altLang="en-US" sz="800" dirty="0">
                          <a:solidFill>
                            <a:schemeClr val="tx1"/>
                          </a:solidFill>
                        </a:rPr>
                        <a:t>名</a:t>
                      </a:r>
                    </a:p>
                  </a:txBody>
                  <a:tcPr marT="36000" marB="36000" anchor="ctr"/>
                </a:tc>
                <a:tc>
                  <a:txBody>
                    <a:bodyPr/>
                    <a:lstStyle/>
                    <a:p>
                      <a:pPr algn="ctr">
                        <a:lnSpc>
                          <a:spcPts val="1100"/>
                        </a:lnSpc>
                      </a:pPr>
                      <a:r>
                        <a:rPr lang="en-US" altLang="ja-JP" sz="800" dirty="0">
                          <a:solidFill>
                            <a:schemeClr val="tx1"/>
                          </a:solidFill>
                        </a:rPr>
                        <a:t>24.7</a:t>
                      </a:r>
                      <a:r>
                        <a:rPr lang="ja-JP" altLang="en-US" sz="800" dirty="0">
                          <a:solidFill>
                            <a:schemeClr val="tx1"/>
                          </a:solidFill>
                        </a:rPr>
                        <a:t>倍</a:t>
                      </a:r>
                      <a:endParaRPr lang="en-US" altLang="ja-JP" sz="800" dirty="0">
                        <a:solidFill>
                          <a:schemeClr val="tx1"/>
                        </a:solidFill>
                      </a:endParaRPr>
                    </a:p>
                    <a:p>
                      <a:pPr algn="ctr">
                        <a:lnSpc>
                          <a:spcPts val="1100"/>
                        </a:lnSpc>
                      </a:pPr>
                      <a:r>
                        <a:rPr kumimoji="1" lang="en-US" altLang="ja-JP" sz="800" dirty="0">
                          <a:solidFill>
                            <a:schemeClr val="tx1"/>
                          </a:solidFill>
                        </a:rPr>
                        <a:t>26.9</a:t>
                      </a:r>
                      <a:r>
                        <a:rPr kumimoji="1" lang="ja-JP" altLang="en-US" sz="800" dirty="0">
                          <a:solidFill>
                            <a:schemeClr val="tx1"/>
                          </a:solidFill>
                        </a:rPr>
                        <a:t>倍</a:t>
                      </a:r>
                    </a:p>
                  </a:txBody>
                  <a:tcPr marT="36000" marB="36000" anchor="ctr"/>
                </a:tc>
                <a:extLst>
                  <a:ext uri="{0D108BD9-81ED-4DB2-BD59-A6C34878D82A}">
                    <a16:rowId xmlns:a16="http://schemas.microsoft.com/office/drawing/2014/main" val="151589193"/>
                  </a:ext>
                </a:extLst>
              </a:tr>
              <a:tr h="348368">
                <a:tc>
                  <a:txBody>
                    <a:bodyPr/>
                    <a:lstStyle/>
                    <a:p>
                      <a:pPr algn="l">
                        <a:lnSpc>
                          <a:spcPts val="1100"/>
                        </a:lnSpc>
                      </a:pPr>
                      <a:r>
                        <a:rPr lang="en-US" altLang="ja-JP" sz="800" dirty="0">
                          <a:solidFill>
                            <a:schemeClr val="tx1"/>
                          </a:solidFill>
                        </a:rPr>
                        <a:t>2013</a:t>
                      </a:r>
                      <a:r>
                        <a:rPr lang="ja-JP" altLang="en-US" sz="800" dirty="0">
                          <a:solidFill>
                            <a:schemeClr val="tx1"/>
                          </a:solidFill>
                        </a:rPr>
                        <a:t>年度</a:t>
                      </a:r>
                      <a:endParaRPr lang="en-US" altLang="ja-JP" sz="800" dirty="0">
                        <a:solidFill>
                          <a:schemeClr val="tx1"/>
                        </a:solidFill>
                      </a:endParaRPr>
                    </a:p>
                  </a:txBody>
                  <a:tcPr marT="36000" marB="36000" anchor="ctr"/>
                </a:tc>
                <a:tc>
                  <a:txBody>
                    <a:bodyPr/>
                    <a:lstStyle/>
                    <a:p>
                      <a:pPr algn="l">
                        <a:lnSpc>
                          <a:spcPts val="1100"/>
                        </a:lnSpc>
                      </a:pPr>
                      <a:r>
                        <a:rPr kumimoji="1" lang="ja-JP" altLang="en-US" sz="800" dirty="0">
                          <a:solidFill>
                            <a:schemeClr val="tx1"/>
                          </a:solidFill>
                        </a:rPr>
                        <a:t>・</a:t>
                      </a:r>
                      <a:r>
                        <a:rPr kumimoji="1" lang="en-US" altLang="ja-JP" sz="800" dirty="0">
                          <a:solidFill>
                            <a:schemeClr val="tx1"/>
                          </a:solidFill>
                        </a:rPr>
                        <a:t>22‐25</a:t>
                      </a:r>
                      <a:r>
                        <a:rPr kumimoji="1" lang="ja-JP" altLang="en-US" sz="800" dirty="0">
                          <a:solidFill>
                            <a:schemeClr val="tx1"/>
                          </a:solidFill>
                        </a:rPr>
                        <a:t>歳</a:t>
                      </a:r>
                      <a:endParaRPr kumimoji="1" lang="en-US" altLang="ja-JP" sz="800" dirty="0">
                        <a:solidFill>
                          <a:schemeClr val="tx1"/>
                        </a:solidFill>
                      </a:endParaRPr>
                    </a:p>
                    <a:p>
                      <a:pPr algn="l">
                        <a:lnSpc>
                          <a:spcPts val="1100"/>
                        </a:lnSpc>
                      </a:pPr>
                      <a:r>
                        <a:rPr kumimoji="1" lang="ja-JP" altLang="en-US" sz="800" dirty="0">
                          <a:solidFill>
                            <a:schemeClr val="tx1"/>
                          </a:solidFill>
                        </a:rPr>
                        <a:t>・</a:t>
                      </a:r>
                      <a:r>
                        <a:rPr kumimoji="1" lang="en-US" altLang="ja-JP" sz="800" dirty="0">
                          <a:solidFill>
                            <a:schemeClr val="tx1"/>
                          </a:solidFill>
                        </a:rPr>
                        <a:t>26‐34</a:t>
                      </a:r>
                      <a:r>
                        <a:rPr kumimoji="1" lang="ja-JP" altLang="en-US" sz="800" dirty="0">
                          <a:solidFill>
                            <a:schemeClr val="tx1"/>
                          </a:solidFill>
                        </a:rPr>
                        <a:t>歳</a:t>
                      </a:r>
                    </a:p>
                  </a:txBody>
                  <a:tcPr marT="36000" marB="36000" anchor="ctr"/>
                </a:tc>
                <a:tc>
                  <a:txBody>
                    <a:bodyPr/>
                    <a:lstStyle/>
                    <a:p>
                      <a:pPr algn="ctr">
                        <a:lnSpc>
                          <a:spcPts val="1100"/>
                        </a:lnSpc>
                      </a:pPr>
                      <a:r>
                        <a:rPr kumimoji="1" lang="en-US" altLang="ja-JP" sz="800" dirty="0">
                          <a:solidFill>
                            <a:schemeClr val="tx1"/>
                          </a:solidFill>
                        </a:rPr>
                        <a:t>1,394</a:t>
                      </a:r>
                      <a:r>
                        <a:rPr kumimoji="1" lang="ja-JP" altLang="en-US" sz="800" dirty="0">
                          <a:solidFill>
                            <a:schemeClr val="tx1"/>
                          </a:solidFill>
                        </a:rPr>
                        <a:t>名</a:t>
                      </a:r>
                      <a:endParaRPr kumimoji="1" lang="en-US" altLang="ja-JP" sz="800" dirty="0">
                        <a:solidFill>
                          <a:schemeClr val="tx1"/>
                        </a:solidFill>
                      </a:endParaRPr>
                    </a:p>
                    <a:p>
                      <a:pPr algn="ctr">
                        <a:lnSpc>
                          <a:spcPts val="1100"/>
                        </a:lnSpc>
                      </a:pPr>
                      <a:r>
                        <a:rPr kumimoji="1" lang="en-US" altLang="ja-JP" sz="800" dirty="0">
                          <a:solidFill>
                            <a:schemeClr val="tx1"/>
                          </a:solidFill>
                        </a:rPr>
                        <a:t>1,493</a:t>
                      </a:r>
                      <a:r>
                        <a:rPr kumimoji="1" lang="ja-JP" altLang="en-US" sz="800" dirty="0">
                          <a:solidFill>
                            <a:schemeClr val="tx1"/>
                          </a:solidFill>
                        </a:rPr>
                        <a:t>名</a:t>
                      </a:r>
                    </a:p>
                  </a:txBody>
                  <a:tcPr marT="36000" marB="36000" anchor="ctr"/>
                </a:tc>
                <a:tc>
                  <a:txBody>
                    <a:bodyPr/>
                    <a:lstStyle/>
                    <a:p>
                      <a:pPr algn="ctr">
                        <a:lnSpc>
                          <a:spcPts val="1100"/>
                        </a:lnSpc>
                      </a:pPr>
                      <a:r>
                        <a:rPr lang="en-US" altLang="ja-JP" sz="800" dirty="0">
                          <a:solidFill>
                            <a:schemeClr val="tx1"/>
                          </a:solidFill>
                        </a:rPr>
                        <a:t>65</a:t>
                      </a:r>
                      <a:r>
                        <a:rPr lang="ja-JP" altLang="en-US" sz="800" dirty="0">
                          <a:solidFill>
                            <a:schemeClr val="tx1"/>
                          </a:solidFill>
                        </a:rPr>
                        <a:t>名</a:t>
                      </a:r>
                      <a:endParaRPr lang="en-US" altLang="ja-JP" sz="800" dirty="0">
                        <a:solidFill>
                          <a:schemeClr val="tx1"/>
                        </a:solidFill>
                      </a:endParaRPr>
                    </a:p>
                    <a:p>
                      <a:pPr algn="ctr">
                        <a:lnSpc>
                          <a:spcPts val="1100"/>
                        </a:lnSpc>
                      </a:pPr>
                      <a:r>
                        <a:rPr kumimoji="1" lang="en-US" altLang="ja-JP" sz="800" dirty="0">
                          <a:solidFill>
                            <a:schemeClr val="tx1"/>
                          </a:solidFill>
                        </a:rPr>
                        <a:t>50</a:t>
                      </a:r>
                      <a:r>
                        <a:rPr kumimoji="1" lang="ja-JP" altLang="en-US" sz="800" dirty="0">
                          <a:solidFill>
                            <a:schemeClr val="tx1"/>
                          </a:solidFill>
                        </a:rPr>
                        <a:t>名</a:t>
                      </a:r>
                    </a:p>
                  </a:txBody>
                  <a:tcPr marT="36000" marB="36000" anchor="ctr"/>
                </a:tc>
                <a:tc>
                  <a:txBody>
                    <a:bodyPr/>
                    <a:lstStyle/>
                    <a:p>
                      <a:pPr algn="ctr">
                        <a:lnSpc>
                          <a:spcPts val="1100"/>
                        </a:lnSpc>
                      </a:pPr>
                      <a:r>
                        <a:rPr lang="en-US" altLang="ja-JP" sz="800" dirty="0">
                          <a:solidFill>
                            <a:schemeClr val="tx1"/>
                          </a:solidFill>
                        </a:rPr>
                        <a:t>57</a:t>
                      </a:r>
                      <a:r>
                        <a:rPr lang="ja-JP" altLang="en-US" sz="800" dirty="0">
                          <a:solidFill>
                            <a:schemeClr val="tx1"/>
                          </a:solidFill>
                        </a:rPr>
                        <a:t>名</a:t>
                      </a:r>
                      <a:endParaRPr lang="en-US" altLang="ja-JP" sz="800" dirty="0">
                        <a:solidFill>
                          <a:schemeClr val="tx1"/>
                        </a:solidFill>
                      </a:endParaRPr>
                    </a:p>
                    <a:p>
                      <a:pPr algn="ctr">
                        <a:lnSpc>
                          <a:spcPts val="1100"/>
                        </a:lnSpc>
                      </a:pPr>
                      <a:r>
                        <a:rPr kumimoji="1" lang="en-US" altLang="ja-JP" sz="800" dirty="0">
                          <a:solidFill>
                            <a:schemeClr val="tx1"/>
                          </a:solidFill>
                        </a:rPr>
                        <a:t>47</a:t>
                      </a:r>
                      <a:r>
                        <a:rPr kumimoji="1" lang="ja-JP" altLang="en-US" sz="800" dirty="0">
                          <a:solidFill>
                            <a:schemeClr val="tx1"/>
                          </a:solidFill>
                        </a:rPr>
                        <a:t>名</a:t>
                      </a:r>
                    </a:p>
                  </a:txBody>
                  <a:tcPr marT="36000" marB="36000" anchor="ctr"/>
                </a:tc>
                <a:tc>
                  <a:txBody>
                    <a:bodyPr/>
                    <a:lstStyle/>
                    <a:p>
                      <a:pPr algn="ctr">
                        <a:lnSpc>
                          <a:spcPts val="1100"/>
                        </a:lnSpc>
                      </a:pPr>
                      <a:r>
                        <a:rPr lang="en-US" altLang="ja-JP" sz="800" dirty="0">
                          <a:solidFill>
                            <a:schemeClr val="tx1"/>
                          </a:solidFill>
                        </a:rPr>
                        <a:t>21.4</a:t>
                      </a:r>
                      <a:r>
                        <a:rPr lang="ja-JP" altLang="en-US" sz="800" dirty="0">
                          <a:solidFill>
                            <a:schemeClr val="tx1"/>
                          </a:solidFill>
                        </a:rPr>
                        <a:t>倍</a:t>
                      </a:r>
                      <a:endParaRPr lang="en-US" altLang="ja-JP" sz="800" dirty="0">
                        <a:solidFill>
                          <a:schemeClr val="tx1"/>
                        </a:solidFill>
                      </a:endParaRPr>
                    </a:p>
                    <a:p>
                      <a:pPr algn="ctr">
                        <a:lnSpc>
                          <a:spcPts val="1100"/>
                        </a:lnSpc>
                      </a:pPr>
                      <a:r>
                        <a:rPr kumimoji="1" lang="en-US" altLang="ja-JP" sz="800" dirty="0">
                          <a:solidFill>
                            <a:schemeClr val="tx1"/>
                          </a:solidFill>
                        </a:rPr>
                        <a:t>29.9</a:t>
                      </a:r>
                      <a:r>
                        <a:rPr kumimoji="1" lang="ja-JP" altLang="en-US" sz="800" dirty="0">
                          <a:solidFill>
                            <a:schemeClr val="tx1"/>
                          </a:solidFill>
                        </a:rPr>
                        <a:t>倍</a:t>
                      </a:r>
                    </a:p>
                  </a:txBody>
                  <a:tcPr marT="36000" marB="36000" anchor="ctr"/>
                </a:tc>
                <a:extLst>
                  <a:ext uri="{0D108BD9-81ED-4DB2-BD59-A6C34878D82A}">
                    <a16:rowId xmlns:a16="http://schemas.microsoft.com/office/drawing/2014/main" val="2060923935"/>
                  </a:ext>
                </a:extLst>
              </a:tr>
              <a:tr h="348368">
                <a:tc>
                  <a:txBody>
                    <a:bodyPr/>
                    <a:lstStyle/>
                    <a:p>
                      <a:pPr algn="l">
                        <a:lnSpc>
                          <a:spcPts val="1100"/>
                        </a:lnSpc>
                      </a:pPr>
                      <a:r>
                        <a:rPr lang="en-US" altLang="ja-JP" sz="800" dirty="0">
                          <a:solidFill>
                            <a:schemeClr val="tx1"/>
                          </a:solidFill>
                        </a:rPr>
                        <a:t>2012</a:t>
                      </a:r>
                      <a:r>
                        <a:rPr lang="ja-JP" altLang="en-US" sz="800" dirty="0">
                          <a:solidFill>
                            <a:schemeClr val="tx1"/>
                          </a:solidFill>
                        </a:rPr>
                        <a:t>年度</a:t>
                      </a:r>
                      <a:endParaRPr lang="en-US" altLang="ja-JP" sz="800" dirty="0">
                        <a:solidFill>
                          <a:schemeClr val="tx1"/>
                        </a:solidFill>
                      </a:endParaRPr>
                    </a:p>
                  </a:txBody>
                  <a:tcPr marT="36000" marB="36000" anchor="ctr"/>
                </a:tc>
                <a:tc>
                  <a:txBody>
                    <a:bodyPr/>
                    <a:lstStyle/>
                    <a:p>
                      <a:pPr algn="l">
                        <a:lnSpc>
                          <a:spcPts val="1100"/>
                        </a:lnSpc>
                      </a:pPr>
                      <a:r>
                        <a:rPr kumimoji="1" lang="ja-JP" altLang="en-US" sz="800" dirty="0">
                          <a:solidFill>
                            <a:schemeClr val="tx1"/>
                          </a:solidFill>
                        </a:rPr>
                        <a:t>・</a:t>
                      </a:r>
                      <a:r>
                        <a:rPr kumimoji="1" lang="en-US" altLang="ja-JP" sz="800" dirty="0">
                          <a:solidFill>
                            <a:schemeClr val="tx1"/>
                          </a:solidFill>
                        </a:rPr>
                        <a:t>22‐25</a:t>
                      </a:r>
                      <a:r>
                        <a:rPr kumimoji="1" lang="ja-JP" altLang="en-US" sz="800" dirty="0">
                          <a:solidFill>
                            <a:schemeClr val="tx1"/>
                          </a:solidFill>
                        </a:rPr>
                        <a:t>歳</a:t>
                      </a:r>
                      <a:endParaRPr kumimoji="1" lang="en-US" altLang="ja-JP" sz="800" dirty="0">
                        <a:solidFill>
                          <a:schemeClr val="tx1"/>
                        </a:solidFill>
                      </a:endParaRPr>
                    </a:p>
                    <a:p>
                      <a:pPr algn="l">
                        <a:lnSpc>
                          <a:spcPts val="1100"/>
                        </a:lnSpc>
                      </a:pPr>
                      <a:r>
                        <a:rPr kumimoji="1" lang="ja-JP" altLang="en-US" sz="800" dirty="0">
                          <a:solidFill>
                            <a:schemeClr val="tx1"/>
                          </a:solidFill>
                        </a:rPr>
                        <a:t>・</a:t>
                      </a:r>
                      <a:r>
                        <a:rPr kumimoji="1" lang="en-US" altLang="ja-JP" sz="800" dirty="0">
                          <a:solidFill>
                            <a:schemeClr val="tx1"/>
                          </a:solidFill>
                        </a:rPr>
                        <a:t>26‐34</a:t>
                      </a:r>
                      <a:r>
                        <a:rPr kumimoji="1" lang="ja-JP" altLang="en-US" sz="800" dirty="0">
                          <a:solidFill>
                            <a:schemeClr val="tx1"/>
                          </a:solidFill>
                        </a:rPr>
                        <a:t>歳</a:t>
                      </a:r>
                    </a:p>
                  </a:txBody>
                  <a:tcPr marT="36000" marB="36000" anchor="ctr"/>
                </a:tc>
                <a:tc>
                  <a:txBody>
                    <a:bodyPr/>
                    <a:lstStyle/>
                    <a:p>
                      <a:pPr algn="ctr">
                        <a:lnSpc>
                          <a:spcPts val="1100"/>
                        </a:lnSpc>
                      </a:pPr>
                      <a:r>
                        <a:rPr kumimoji="1" lang="en-US" altLang="ja-JP" sz="800" dirty="0">
                          <a:solidFill>
                            <a:schemeClr val="tx1"/>
                          </a:solidFill>
                        </a:rPr>
                        <a:t>1,679</a:t>
                      </a:r>
                      <a:r>
                        <a:rPr kumimoji="1" lang="ja-JP" altLang="en-US" sz="800" dirty="0">
                          <a:solidFill>
                            <a:schemeClr val="tx1"/>
                          </a:solidFill>
                        </a:rPr>
                        <a:t>名</a:t>
                      </a:r>
                      <a:endParaRPr kumimoji="1" lang="en-US" altLang="ja-JP" sz="800" dirty="0">
                        <a:solidFill>
                          <a:schemeClr val="tx1"/>
                        </a:solidFill>
                      </a:endParaRPr>
                    </a:p>
                    <a:p>
                      <a:pPr algn="ctr">
                        <a:lnSpc>
                          <a:spcPts val="1100"/>
                        </a:lnSpc>
                      </a:pPr>
                      <a:r>
                        <a:rPr kumimoji="1" lang="en-US" altLang="ja-JP" sz="800" dirty="0">
                          <a:solidFill>
                            <a:schemeClr val="tx1"/>
                          </a:solidFill>
                        </a:rPr>
                        <a:t>2,000</a:t>
                      </a:r>
                      <a:r>
                        <a:rPr kumimoji="1" lang="ja-JP" altLang="en-US" sz="800" dirty="0">
                          <a:solidFill>
                            <a:schemeClr val="tx1"/>
                          </a:solidFill>
                        </a:rPr>
                        <a:t>名</a:t>
                      </a:r>
                    </a:p>
                  </a:txBody>
                  <a:tcPr marT="36000" marB="36000" anchor="ctr"/>
                </a:tc>
                <a:tc>
                  <a:txBody>
                    <a:bodyPr/>
                    <a:lstStyle/>
                    <a:p>
                      <a:pPr algn="ctr">
                        <a:lnSpc>
                          <a:spcPts val="1100"/>
                        </a:lnSpc>
                      </a:pPr>
                      <a:r>
                        <a:rPr lang="en-US" altLang="ja-JP" sz="800" dirty="0">
                          <a:solidFill>
                            <a:schemeClr val="tx1"/>
                          </a:solidFill>
                        </a:rPr>
                        <a:t>106</a:t>
                      </a:r>
                      <a:r>
                        <a:rPr lang="ja-JP" altLang="en-US" sz="800" dirty="0">
                          <a:solidFill>
                            <a:schemeClr val="tx1"/>
                          </a:solidFill>
                        </a:rPr>
                        <a:t>名</a:t>
                      </a:r>
                      <a:endParaRPr lang="en-US" altLang="ja-JP" sz="800" dirty="0">
                        <a:solidFill>
                          <a:schemeClr val="tx1"/>
                        </a:solidFill>
                      </a:endParaRPr>
                    </a:p>
                    <a:p>
                      <a:pPr algn="ctr">
                        <a:lnSpc>
                          <a:spcPts val="1100"/>
                        </a:lnSpc>
                      </a:pPr>
                      <a:r>
                        <a:rPr kumimoji="1" lang="en-US" altLang="ja-JP" sz="800" dirty="0">
                          <a:solidFill>
                            <a:schemeClr val="tx1"/>
                          </a:solidFill>
                        </a:rPr>
                        <a:t>79</a:t>
                      </a:r>
                      <a:r>
                        <a:rPr kumimoji="1" lang="ja-JP" altLang="en-US" sz="800" dirty="0">
                          <a:solidFill>
                            <a:schemeClr val="tx1"/>
                          </a:solidFill>
                        </a:rPr>
                        <a:t>名</a:t>
                      </a:r>
                    </a:p>
                  </a:txBody>
                  <a:tcPr marT="36000" marB="36000" anchor="ctr"/>
                </a:tc>
                <a:tc>
                  <a:txBody>
                    <a:bodyPr/>
                    <a:lstStyle/>
                    <a:p>
                      <a:pPr algn="ctr">
                        <a:lnSpc>
                          <a:spcPts val="1100"/>
                        </a:lnSpc>
                      </a:pPr>
                      <a:r>
                        <a:rPr lang="en-US" altLang="ja-JP" sz="800" dirty="0">
                          <a:solidFill>
                            <a:schemeClr val="tx1"/>
                          </a:solidFill>
                        </a:rPr>
                        <a:t>100</a:t>
                      </a:r>
                      <a:r>
                        <a:rPr lang="ja-JP" altLang="en-US" sz="800" dirty="0">
                          <a:solidFill>
                            <a:schemeClr val="tx1"/>
                          </a:solidFill>
                        </a:rPr>
                        <a:t>名</a:t>
                      </a:r>
                      <a:endParaRPr lang="en-US" altLang="ja-JP" sz="800" dirty="0">
                        <a:solidFill>
                          <a:schemeClr val="tx1"/>
                        </a:solidFill>
                      </a:endParaRPr>
                    </a:p>
                    <a:p>
                      <a:pPr algn="ctr">
                        <a:lnSpc>
                          <a:spcPts val="1100"/>
                        </a:lnSpc>
                      </a:pPr>
                      <a:r>
                        <a:rPr kumimoji="1" lang="en-US" altLang="ja-JP" sz="800" dirty="0">
                          <a:solidFill>
                            <a:schemeClr val="tx1"/>
                          </a:solidFill>
                        </a:rPr>
                        <a:t>71</a:t>
                      </a:r>
                      <a:r>
                        <a:rPr kumimoji="1" lang="ja-JP" altLang="en-US" sz="800" dirty="0">
                          <a:solidFill>
                            <a:schemeClr val="tx1"/>
                          </a:solidFill>
                        </a:rPr>
                        <a:t>名</a:t>
                      </a:r>
                    </a:p>
                  </a:txBody>
                  <a:tcPr marT="36000" marB="36000" anchor="ctr"/>
                </a:tc>
                <a:tc>
                  <a:txBody>
                    <a:bodyPr/>
                    <a:lstStyle/>
                    <a:p>
                      <a:pPr algn="ctr">
                        <a:lnSpc>
                          <a:spcPts val="1100"/>
                        </a:lnSpc>
                      </a:pPr>
                      <a:r>
                        <a:rPr lang="en-US" altLang="ja-JP" sz="800" dirty="0">
                          <a:solidFill>
                            <a:schemeClr val="tx1"/>
                          </a:solidFill>
                        </a:rPr>
                        <a:t>15.8</a:t>
                      </a:r>
                      <a:r>
                        <a:rPr lang="ja-JP" altLang="en-US" sz="800" dirty="0">
                          <a:solidFill>
                            <a:schemeClr val="tx1"/>
                          </a:solidFill>
                        </a:rPr>
                        <a:t>倍</a:t>
                      </a:r>
                      <a:endParaRPr lang="en-US" altLang="ja-JP" sz="800" dirty="0">
                        <a:solidFill>
                          <a:schemeClr val="tx1"/>
                        </a:solidFill>
                      </a:endParaRPr>
                    </a:p>
                    <a:p>
                      <a:pPr algn="ctr">
                        <a:lnSpc>
                          <a:spcPts val="1100"/>
                        </a:lnSpc>
                      </a:pPr>
                      <a:r>
                        <a:rPr kumimoji="1" lang="en-US" altLang="ja-JP" sz="800" dirty="0">
                          <a:solidFill>
                            <a:schemeClr val="tx1"/>
                          </a:solidFill>
                        </a:rPr>
                        <a:t>25.3</a:t>
                      </a:r>
                      <a:r>
                        <a:rPr kumimoji="1" lang="ja-JP" altLang="en-US" sz="800" dirty="0">
                          <a:solidFill>
                            <a:schemeClr val="tx1"/>
                          </a:solidFill>
                        </a:rPr>
                        <a:t>倍</a:t>
                      </a:r>
                    </a:p>
                  </a:txBody>
                  <a:tcPr marT="36000" marB="36000" anchor="ctr"/>
                </a:tc>
                <a:extLst>
                  <a:ext uri="{0D108BD9-81ED-4DB2-BD59-A6C34878D82A}">
                    <a16:rowId xmlns:a16="http://schemas.microsoft.com/office/drawing/2014/main" val="3110776458"/>
                  </a:ext>
                </a:extLst>
              </a:tr>
              <a:tr h="348368">
                <a:tc>
                  <a:txBody>
                    <a:bodyPr/>
                    <a:lstStyle/>
                    <a:p>
                      <a:pPr algn="l">
                        <a:lnSpc>
                          <a:spcPts val="1100"/>
                        </a:lnSpc>
                      </a:pPr>
                      <a:r>
                        <a:rPr lang="en-US" altLang="ja-JP" sz="800" dirty="0">
                          <a:solidFill>
                            <a:schemeClr val="tx1"/>
                          </a:solidFill>
                        </a:rPr>
                        <a:t>2011</a:t>
                      </a:r>
                      <a:r>
                        <a:rPr lang="ja-JP" altLang="en-US" sz="800" dirty="0">
                          <a:solidFill>
                            <a:schemeClr val="tx1"/>
                          </a:solidFill>
                        </a:rPr>
                        <a:t>年度</a:t>
                      </a:r>
                      <a:endParaRPr lang="en-US" altLang="ja-JP" sz="800" dirty="0">
                        <a:solidFill>
                          <a:schemeClr val="tx1"/>
                        </a:solidFill>
                      </a:endParaRPr>
                    </a:p>
                  </a:txBody>
                  <a:tcPr marT="36000" marB="36000" anchor="ctr"/>
                </a:tc>
                <a:tc>
                  <a:txBody>
                    <a:bodyPr/>
                    <a:lstStyle/>
                    <a:p>
                      <a:pPr algn="l">
                        <a:lnSpc>
                          <a:spcPts val="1100"/>
                        </a:lnSpc>
                      </a:pPr>
                      <a:r>
                        <a:rPr kumimoji="1" lang="ja-JP" altLang="en-US" sz="800" dirty="0">
                          <a:solidFill>
                            <a:schemeClr val="tx1"/>
                          </a:solidFill>
                        </a:rPr>
                        <a:t>・</a:t>
                      </a:r>
                      <a:r>
                        <a:rPr kumimoji="1" lang="en-US" altLang="ja-JP" sz="800" dirty="0">
                          <a:solidFill>
                            <a:schemeClr val="tx1"/>
                          </a:solidFill>
                        </a:rPr>
                        <a:t>22‐32</a:t>
                      </a:r>
                      <a:r>
                        <a:rPr kumimoji="1" lang="ja-JP" altLang="en-US" sz="800" dirty="0">
                          <a:solidFill>
                            <a:schemeClr val="tx1"/>
                          </a:solidFill>
                        </a:rPr>
                        <a:t>歳</a:t>
                      </a:r>
                      <a:endParaRPr kumimoji="1" lang="en-US" altLang="ja-JP" sz="800" dirty="0">
                        <a:solidFill>
                          <a:schemeClr val="tx1"/>
                        </a:solidFill>
                      </a:endParaRPr>
                    </a:p>
                    <a:p>
                      <a:pPr algn="l">
                        <a:lnSpc>
                          <a:spcPts val="1100"/>
                        </a:lnSpc>
                      </a:pPr>
                      <a:r>
                        <a:rPr kumimoji="1" lang="ja-JP" altLang="en-US" sz="800" dirty="0">
                          <a:solidFill>
                            <a:schemeClr val="tx1"/>
                          </a:solidFill>
                        </a:rPr>
                        <a:t>・社会人経験者</a:t>
                      </a:r>
                    </a:p>
                  </a:txBody>
                  <a:tcPr marR="0" marT="36000" marB="36000"/>
                </a:tc>
                <a:tc>
                  <a:txBody>
                    <a:bodyPr/>
                    <a:lstStyle/>
                    <a:p>
                      <a:pPr algn="ctr">
                        <a:lnSpc>
                          <a:spcPts val="1100"/>
                        </a:lnSpc>
                      </a:pPr>
                      <a:r>
                        <a:rPr lang="en-US" altLang="ja-JP" sz="800" dirty="0">
                          <a:solidFill>
                            <a:schemeClr val="tx1"/>
                          </a:solidFill>
                        </a:rPr>
                        <a:t>1,213</a:t>
                      </a:r>
                      <a:r>
                        <a:rPr lang="ja-JP" altLang="en-US" sz="800" dirty="0">
                          <a:solidFill>
                            <a:schemeClr val="tx1"/>
                          </a:solidFill>
                        </a:rPr>
                        <a:t>名</a:t>
                      </a:r>
                      <a:endParaRPr lang="en-US" altLang="ja-JP" sz="800" dirty="0">
                        <a:solidFill>
                          <a:schemeClr val="tx1"/>
                        </a:solidFill>
                      </a:endParaRPr>
                    </a:p>
                    <a:p>
                      <a:pPr algn="ctr">
                        <a:lnSpc>
                          <a:spcPts val="1100"/>
                        </a:lnSpc>
                      </a:pPr>
                      <a:r>
                        <a:rPr kumimoji="1" lang="en-US" altLang="ja-JP" sz="800" dirty="0">
                          <a:solidFill>
                            <a:schemeClr val="tx1"/>
                          </a:solidFill>
                        </a:rPr>
                        <a:t>2,182</a:t>
                      </a:r>
                      <a:r>
                        <a:rPr kumimoji="1" lang="ja-JP" altLang="en-US" sz="800" dirty="0">
                          <a:solidFill>
                            <a:schemeClr val="tx1"/>
                          </a:solidFill>
                        </a:rPr>
                        <a:t>名</a:t>
                      </a:r>
                    </a:p>
                  </a:txBody>
                  <a:tcPr marT="36000" marB="36000"/>
                </a:tc>
                <a:tc>
                  <a:txBody>
                    <a:bodyPr/>
                    <a:lstStyle/>
                    <a:p>
                      <a:pPr algn="ctr">
                        <a:lnSpc>
                          <a:spcPts val="1100"/>
                        </a:lnSpc>
                      </a:pPr>
                      <a:r>
                        <a:rPr lang="en-US" altLang="ja-JP" sz="800" dirty="0">
                          <a:solidFill>
                            <a:schemeClr val="tx1"/>
                          </a:solidFill>
                        </a:rPr>
                        <a:t>45</a:t>
                      </a:r>
                      <a:r>
                        <a:rPr lang="ja-JP" altLang="en-US" sz="800" dirty="0">
                          <a:solidFill>
                            <a:schemeClr val="tx1"/>
                          </a:solidFill>
                        </a:rPr>
                        <a:t>名</a:t>
                      </a:r>
                      <a:endParaRPr lang="en-US" altLang="ja-JP" sz="800" dirty="0">
                        <a:solidFill>
                          <a:schemeClr val="tx1"/>
                        </a:solidFill>
                      </a:endParaRPr>
                    </a:p>
                    <a:p>
                      <a:pPr algn="ctr">
                        <a:lnSpc>
                          <a:spcPts val="1100"/>
                        </a:lnSpc>
                      </a:pPr>
                      <a:r>
                        <a:rPr kumimoji="1" lang="en-US" altLang="ja-JP" sz="800" dirty="0">
                          <a:solidFill>
                            <a:schemeClr val="tx1"/>
                          </a:solidFill>
                        </a:rPr>
                        <a:t>31</a:t>
                      </a:r>
                      <a:r>
                        <a:rPr kumimoji="1" lang="ja-JP" altLang="en-US" sz="800" dirty="0">
                          <a:solidFill>
                            <a:schemeClr val="tx1"/>
                          </a:solidFill>
                        </a:rPr>
                        <a:t>名</a:t>
                      </a:r>
                    </a:p>
                  </a:txBody>
                  <a:tcPr marT="36000" marB="36000"/>
                </a:tc>
                <a:tc>
                  <a:txBody>
                    <a:bodyPr/>
                    <a:lstStyle/>
                    <a:p>
                      <a:pPr algn="ctr">
                        <a:lnSpc>
                          <a:spcPts val="1100"/>
                        </a:lnSpc>
                      </a:pPr>
                      <a:r>
                        <a:rPr lang="en-US" altLang="ja-JP" sz="800" dirty="0">
                          <a:solidFill>
                            <a:schemeClr val="tx1"/>
                          </a:solidFill>
                        </a:rPr>
                        <a:t>41</a:t>
                      </a:r>
                      <a:r>
                        <a:rPr lang="ja-JP" altLang="en-US" sz="800" dirty="0">
                          <a:solidFill>
                            <a:schemeClr val="tx1"/>
                          </a:solidFill>
                        </a:rPr>
                        <a:t>名</a:t>
                      </a:r>
                      <a:endParaRPr lang="en-US" altLang="ja-JP" sz="800" dirty="0">
                        <a:solidFill>
                          <a:schemeClr val="tx1"/>
                        </a:solidFill>
                      </a:endParaRPr>
                    </a:p>
                    <a:p>
                      <a:pPr algn="ctr">
                        <a:lnSpc>
                          <a:spcPts val="1100"/>
                        </a:lnSpc>
                      </a:pPr>
                      <a:r>
                        <a:rPr kumimoji="1" lang="en-US" altLang="ja-JP" sz="800" dirty="0">
                          <a:solidFill>
                            <a:schemeClr val="tx1"/>
                          </a:solidFill>
                        </a:rPr>
                        <a:t>27</a:t>
                      </a:r>
                      <a:r>
                        <a:rPr kumimoji="1" lang="ja-JP" altLang="en-US" sz="800" dirty="0">
                          <a:solidFill>
                            <a:schemeClr val="tx1"/>
                          </a:solidFill>
                        </a:rPr>
                        <a:t>名</a:t>
                      </a:r>
                    </a:p>
                  </a:txBody>
                  <a:tcPr marT="36000" marB="36000"/>
                </a:tc>
                <a:tc>
                  <a:txBody>
                    <a:bodyPr/>
                    <a:lstStyle/>
                    <a:p>
                      <a:pPr algn="ctr">
                        <a:lnSpc>
                          <a:spcPts val="1100"/>
                        </a:lnSpc>
                      </a:pPr>
                      <a:r>
                        <a:rPr lang="en-US" altLang="ja-JP" sz="800" dirty="0">
                          <a:solidFill>
                            <a:schemeClr val="tx1"/>
                          </a:solidFill>
                        </a:rPr>
                        <a:t>27.0</a:t>
                      </a:r>
                      <a:r>
                        <a:rPr lang="ja-JP" altLang="en-US" sz="800" dirty="0">
                          <a:solidFill>
                            <a:schemeClr val="tx1"/>
                          </a:solidFill>
                        </a:rPr>
                        <a:t>倍</a:t>
                      </a:r>
                      <a:endParaRPr lang="en-US" altLang="ja-JP" sz="800" dirty="0">
                        <a:solidFill>
                          <a:schemeClr val="tx1"/>
                        </a:solidFill>
                      </a:endParaRPr>
                    </a:p>
                    <a:p>
                      <a:pPr algn="ctr">
                        <a:lnSpc>
                          <a:spcPts val="1100"/>
                        </a:lnSpc>
                      </a:pPr>
                      <a:r>
                        <a:rPr kumimoji="1" lang="en-US" altLang="ja-JP" sz="800" dirty="0">
                          <a:solidFill>
                            <a:schemeClr val="tx1"/>
                          </a:solidFill>
                        </a:rPr>
                        <a:t>70.4</a:t>
                      </a:r>
                      <a:r>
                        <a:rPr kumimoji="1" lang="ja-JP" altLang="en-US" sz="800" dirty="0">
                          <a:solidFill>
                            <a:schemeClr val="tx1"/>
                          </a:solidFill>
                        </a:rPr>
                        <a:t>倍</a:t>
                      </a:r>
                    </a:p>
                  </a:txBody>
                  <a:tcPr marT="36000" marB="36000"/>
                </a:tc>
                <a:extLst>
                  <a:ext uri="{0D108BD9-81ED-4DB2-BD59-A6C34878D82A}">
                    <a16:rowId xmlns:a16="http://schemas.microsoft.com/office/drawing/2014/main" val="10006"/>
                  </a:ext>
                </a:extLst>
              </a:tr>
            </a:tbl>
          </a:graphicData>
        </a:graphic>
      </p:graphicFrame>
      <p:pic>
        <p:nvPicPr>
          <p:cNvPr id="24" name="図 23"/>
          <p:cNvPicPr>
            <a:picLocks/>
          </p:cNvPicPr>
          <p:nvPr/>
        </p:nvPicPr>
        <p:blipFill>
          <a:blip r:embed="rId2"/>
          <a:stretch>
            <a:fillRect/>
          </a:stretch>
        </p:blipFill>
        <p:spPr>
          <a:xfrm>
            <a:off x="2445891" y="6321341"/>
            <a:ext cx="366758" cy="152400"/>
          </a:xfrm>
          <a:prstGeom prst="rect">
            <a:avLst/>
          </a:prstGeom>
        </p:spPr>
      </p:pic>
      <p:pic>
        <p:nvPicPr>
          <p:cNvPr id="16" name="図 15"/>
          <p:cNvPicPr>
            <a:picLocks noChangeAspect="1" noChangeArrowheads="1"/>
            <a:extLst>
              <a:ext uri="{84589F7E-364E-4C9E-8A38-B11213B215E9}">
                <a14:cameraTool xmlns:a14="http://schemas.microsoft.com/office/drawing/2010/main" cellRange="$C$1:$W$2" spid="_x0000_s8219"/>
              </a:ext>
            </a:extLst>
          </p:cNvPicPr>
          <p:nvPr/>
        </p:nvPicPr>
        <p:blipFill>
          <a:blip r:embed="rId3"/>
          <a:srcRect/>
          <a:stretch>
            <a:fillRect/>
          </a:stretch>
        </p:blipFill>
        <p:spPr bwMode="auto">
          <a:xfrm>
            <a:off x="4067944" y="6381328"/>
            <a:ext cx="4831728" cy="366982"/>
          </a:xfrm>
          <a:prstGeom prst="rect">
            <a:avLst/>
          </a:prstGeom>
          <a:noFill/>
          <a:ln w="9525">
            <a:noFill/>
            <a:miter lim="800000"/>
            <a:headEnd/>
            <a:tailEnd/>
          </a:ln>
        </p:spPr>
      </p:pic>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197</a:t>
            </a:fld>
            <a:endParaRPr lang="ja-JP" altLang="en-US"/>
          </a:p>
        </p:txBody>
      </p:sp>
      <p:graphicFrame>
        <p:nvGraphicFramePr>
          <p:cNvPr id="21" name="表 20"/>
          <p:cNvGraphicFramePr>
            <a:graphicFrameLocks noGrp="1"/>
          </p:cNvGraphicFramePr>
          <p:nvPr>
            <p:extLst>
              <p:ext uri="{D42A27DB-BD31-4B8C-83A1-F6EECF244321}">
                <p14:modId xmlns:p14="http://schemas.microsoft.com/office/powerpoint/2010/main" val="3844306521"/>
              </p:ext>
            </p:extLst>
          </p:nvPr>
        </p:nvGraphicFramePr>
        <p:xfrm>
          <a:off x="348308" y="1233986"/>
          <a:ext cx="8568952" cy="5507382"/>
        </p:xfrm>
        <a:graphic>
          <a:graphicData uri="http://schemas.openxmlformats.org/drawingml/2006/table">
            <a:tbl>
              <a:tblPr firstRow="1" bandRow="1">
                <a:tableStyleId>{5C22544A-7EE6-4342-B048-85BDC9FD1C3A}</a:tableStyleId>
              </a:tblPr>
              <a:tblGrid>
                <a:gridCol w="475601">
                  <a:extLst>
                    <a:ext uri="{9D8B030D-6E8A-4147-A177-3AD203B41FA5}">
                      <a16:colId xmlns:a16="http://schemas.microsoft.com/office/drawing/2014/main" val="20000"/>
                    </a:ext>
                  </a:extLst>
                </a:gridCol>
                <a:gridCol w="475601">
                  <a:extLst>
                    <a:ext uri="{9D8B030D-6E8A-4147-A177-3AD203B41FA5}">
                      <a16:colId xmlns:a16="http://schemas.microsoft.com/office/drawing/2014/main" val="20001"/>
                    </a:ext>
                  </a:extLst>
                </a:gridCol>
                <a:gridCol w="2721206">
                  <a:extLst>
                    <a:ext uri="{9D8B030D-6E8A-4147-A177-3AD203B41FA5}">
                      <a16:colId xmlns:a16="http://schemas.microsoft.com/office/drawing/2014/main" val="20002"/>
                    </a:ext>
                  </a:extLst>
                </a:gridCol>
                <a:gridCol w="4896544">
                  <a:extLst>
                    <a:ext uri="{9D8B030D-6E8A-4147-A177-3AD203B41FA5}">
                      <a16:colId xmlns:a16="http://schemas.microsoft.com/office/drawing/2014/main" val="20003"/>
                    </a:ext>
                  </a:extLst>
                </a:gridCol>
              </a:tblGrid>
              <a:tr h="390088">
                <a:tc gridSpan="2">
                  <a:txBody>
                    <a:bodyPr/>
                    <a:lstStyle/>
                    <a:p>
                      <a:pPr algn="ctr"/>
                      <a:endParaRPr kumimoji="1" lang="ja-JP" altLang="en-US" dirty="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ap="flat" cmpd="sng" algn="ctr">
                      <a:solidFill>
                        <a:schemeClr val="tx1"/>
                      </a:solidFill>
                      <a:prstDash val="solid"/>
                      <a:round/>
                      <a:headEnd type="none" w="med" len="med"/>
                      <a:tailEnd type="none" w="med" len="med"/>
                    </a:lnTlToBr>
                    <a:solidFill>
                      <a:schemeClr val="accent5">
                        <a:lumMod val="20000"/>
                        <a:lumOff val="80000"/>
                      </a:schemeClr>
                    </a:solidFill>
                  </a:tcPr>
                </a:tc>
                <a:tc hMerge="1">
                  <a:txBody>
                    <a:bodyPr/>
                    <a:lstStyle/>
                    <a:p>
                      <a:pPr algn="ctr"/>
                      <a:endParaRPr kumimoji="1" lang="ja-JP" altLang="en-US" dirty="0"/>
                    </a:p>
                  </a:txBody>
                  <a:tcPr/>
                </a:tc>
                <a:tc>
                  <a:txBody>
                    <a:bodyPr/>
                    <a:lstStyle/>
                    <a:p>
                      <a:pPr algn="ctr"/>
                      <a:r>
                        <a:rPr kumimoji="1" lang="ja-JP" altLang="en-US" sz="1400" dirty="0">
                          <a:solidFill>
                            <a:schemeClr val="tx1"/>
                          </a:solidFill>
                        </a:rPr>
                        <a:t>項　目</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tc>
                  <a:txBody>
                    <a:bodyPr/>
                    <a:lstStyle/>
                    <a:p>
                      <a:pPr algn="ctr"/>
                      <a:r>
                        <a:rPr kumimoji="1" lang="ja-JP" altLang="en-US" sz="1400" dirty="0">
                          <a:solidFill>
                            <a:schemeClr val="tx1"/>
                          </a:solidFill>
                        </a:rPr>
                        <a:t>内　容</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extLst>
                  <a:ext uri="{0D108BD9-81ED-4DB2-BD59-A6C34878D82A}">
                    <a16:rowId xmlns:a16="http://schemas.microsoft.com/office/drawing/2014/main" val="10000"/>
                  </a:ext>
                </a:extLst>
              </a:tr>
              <a:tr h="4469222">
                <a:tc rowSpan="2">
                  <a:txBody>
                    <a:bodyPr/>
                    <a:lstStyle/>
                    <a:p>
                      <a:pPr algn="ctr">
                        <a:lnSpc>
                          <a:spcPct val="100000"/>
                        </a:lnSpc>
                      </a:pPr>
                      <a:r>
                        <a:rPr lang="ja-JP" altLang="en-US" sz="1000" dirty="0"/>
                        <a:t>職員採用</a:t>
                      </a:r>
                      <a:endParaRPr lang="en-US" altLang="ja-JP" sz="1000" dirty="0">
                        <a:solidFill>
                          <a:srgbClr val="0070C0"/>
                        </a:solidFill>
                      </a:endParaRPr>
                    </a:p>
                  </a:txBody>
                  <a:tcPr vert="eaVert"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lnSpc>
                          <a:spcPct val="100000"/>
                        </a:lnSpc>
                      </a:pPr>
                      <a:r>
                        <a:rPr lang="ja-JP" altLang="en-US" sz="1000" baseline="0" dirty="0">
                          <a:solidFill>
                            <a:schemeClr val="tx1"/>
                          </a:solidFill>
                        </a:rPr>
                        <a:t>新規　・　中途採用（　事務行政）</a:t>
                      </a:r>
                      <a:endParaRPr lang="en-US" altLang="ja-JP" sz="1000" baseline="0" dirty="0">
                        <a:solidFill>
                          <a:schemeClr val="tx1"/>
                        </a:solidFill>
                      </a:endParaRPr>
                    </a:p>
                  </a:txBody>
                  <a:tcPr vert="eaVert"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nSpc>
                          <a:spcPct val="100000"/>
                        </a:lnSpc>
                      </a:pPr>
                      <a:r>
                        <a:rPr kumimoji="1" lang="ja-JP" altLang="en-US" sz="1000" dirty="0">
                          <a:solidFill>
                            <a:schemeClr val="tx1"/>
                          </a:solidFill>
                        </a:rPr>
                        <a:t>試験区分を見直し、民間企業等で実施されている受験者の意欲・行動力を問うエントリーシート方式を導入し、すべての試験区分において教養試験を廃止</a:t>
                      </a:r>
                      <a:r>
                        <a:rPr kumimoji="1" lang="en-US" altLang="ja-JP" sz="1000" dirty="0">
                          <a:solidFill>
                            <a:schemeClr val="tx1"/>
                          </a:solidFill>
                        </a:rPr>
                        <a:t>【</a:t>
                      </a:r>
                      <a:r>
                        <a:rPr kumimoji="1" lang="ja-JP" altLang="en-US" sz="1000" dirty="0">
                          <a:solidFill>
                            <a:schemeClr val="tx1"/>
                          </a:solidFill>
                        </a:rPr>
                        <a:t>政令市初</a:t>
                      </a:r>
                      <a:r>
                        <a:rPr kumimoji="1" lang="en-US" altLang="ja-JP" sz="1000" dirty="0">
                          <a:solidFill>
                            <a:schemeClr val="tx1"/>
                          </a:solidFill>
                        </a:rPr>
                        <a:t>】</a:t>
                      </a:r>
                    </a:p>
                    <a:p>
                      <a:endParaRPr kumimoji="1" lang="en-US" altLang="ja-JP" sz="1000" kern="1200" dirty="0">
                        <a:solidFill>
                          <a:schemeClr val="tx1"/>
                        </a:solidFill>
                        <a:effectLst/>
                        <a:latin typeface="+mn-lt"/>
                        <a:ea typeface="+mn-ea"/>
                        <a:cs typeface="+mn-cs"/>
                      </a:endParaRPr>
                    </a:p>
                    <a:p>
                      <a:r>
                        <a:rPr kumimoji="1" lang="ja-JP" altLang="ja-JP" sz="1000" kern="1200" dirty="0">
                          <a:solidFill>
                            <a:schemeClr val="tx1"/>
                          </a:solidFill>
                          <a:effectLst/>
                          <a:latin typeface="+mn-lt"/>
                          <a:ea typeface="+mn-ea"/>
                          <a:cs typeface="+mn-cs"/>
                        </a:rPr>
                        <a:t>民間企業の採用試験で行われる能力検査の代表的なものである</a:t>
                      </a:r>
                      <a:r>
                        <a:rPr kumimoji="1" lang="en-US" altLang="ja-JP" sz="1000" kern="1200" dirty="0">
                          <a:solidFill>
                            <a:schemeClr val="tx1"/>
                          </a:solidFill>
                          <a:effectLst/>
                          <a:latin typeface="+mn-lt"/>
                          <a:ea typeface="+mn-ea"/>
                          <a:cs typeface="+mn-cs"/>
                        </a:rPr>
                        <a:t>SPI3</a:t>
                      </a:r>
                      <a:r>
                        <a:rPr kumimoji="1" lang="ja-JP" altLang="ja-JP" sz="1000" kern="1200" dirty="0">
                          <a:solidFill>
                            <a:schemeClr val="tx1"/>
                          </a:solidFill>
                          <a:effectLst/>
                          <a:latin typeface="+mn-lt"/>
                          <a:ea typeface="+mn-ea"/>
                          <a:cs typeface="+mn-cs"/>
                        </a:rPr>
                        <a:t>を試験問題として採用</a:t>
                      </a:r>
                      <a:endParaRPr kumimoji="1" lang="en-US" altLang="ja-JP" sz="1000" kern="1200" dirty="0">
                        <a:solidFill>
                          <a:schemeClr val="tx1"/>
                        </a:solidFill>
                        <a:effectLst/>
                        <a:latin typeface="+mn-lt"/>
                        <a:ea typeface="+mn-ea"/>
                        <a:cs typeface="+mn-cs"/>
                      </a:endParaRPr>
                    </a:p>
                    <a:p>
                      <a:endParaRPr kumimoji="1" lang="en-US" altLang="ja-JP" sz="1000" kern="1200" dirty="0">
                        <a:solidFill>
                          <a:schemeClr val="tx1"/>
                        </a:solidFill>
                        <a:effectLst/>
                        <a:latin typeface="+mn-lt"/>
                        <a:ea typeface="+mn-ea"/>
                        <a:cs typeface="+mn-cs"/>
                      </a:endParaRPr>
                    </a:p>
                    <a:p>
                      <a:r>
                        <a:rPr kumimoji="1" lang="ja-JP" altLang="en-US" sz="1000" kern="1200" dirty="0">
                          <a:solidFill>
                            <a:schemeClr val="tx1"/>
                          </a:solidFill>
                          <a:effectLst/>
                          <a:latin typeface="+mn-lt"/>
                          <a:ea typeface="+mn-ea"/>
                          <a:cs typeface="+mn-cs"/>
                        </a:rPr>
                        <a:t>民間企業の就職活動のスケジュールにあわせて、試験実施日程を早期化</a:t>
                      </a:r>
                      <a:r>
                        <a:rPr kumimoji="1" lang="en-US" altLang="ja-JP" sz="1000" kern="1200" dirty="0">
                          <a:solidFill>
                            <a:schemeClr val="tx1"/>
                          </a:solidFill>
                          <a:effectLst/>
                          <a:latin typeface="+mn-lt"/>
                          <a:ea typeface="+mn-ea"/>
                          <a:cs typeface="+mn-cs"/>
                        </a:rPr>
                        <a:t>【</a:t>
                      </a:r>
                      <a:r>
                        <a:rPr kumimoji="1" lang="ja-JP" altLang="en-US" sz="1000" kern="1200" dirty="0">
                          <a:solidFill>
                            <a:schemeClr val="tx1"/>
                          </a:solidFill>
                          <a:effectLst/>
                          <a:latin typeface="+mn-lt"/>
                          <a:ea typeface="+mn-ea"/>
                          <a:cs typeface="+mn-cs"/>
                        </a:rPr>
                        <a:t>政令市初</a:t>
                      </a:r>
                      <a:r>
                        <a:rPr kumimoji="1" lang="en-US" altLang="ja-JP" sz="1000" kern="1200" dirty="0">
                          <a:solidFill>
                            <a:schemeClr val="tx1"/>
                          </a:solidFill>
                          <a:effectLst/>
                          <a:latin typeface="+mn-lt"/>
                          <a:ea typeface="+mn-ea"/>
                          <a:cs typeface="+mn-cs"/>
                        </a:rPr>
                        <a:t>】</a:t>
                      </a:r>
                    </a:p>
                    <a:p>
                      <a:r>
                        <a:rPr kumimoji="1" lang="en-US" altLang="ja-JP" sz="1000" kern="1200" dirty="0">
                          <a:solidFill>
                            <a:schemeClr val="tx1"/>
                          </a:solidFill>
                          <a:effectLst/>
                          <a:latin typeface="+mn-lt"/>
                          <a:ea typeface="+mn-ea"/>
                          <a:cs typeface="+mn-cs"/>
                        </a:rPr>
                        <a:t>※</a:t>
                      </a:r>
                      <a:r>
                        <a:rPr kumimoji="1" lang="ja-JP" altLang="en-US" sz="1000" kern="1200" dirty="0">
                          <a:solidFill>
                            <a:schemeClr val="tx1"/>
                          </a:solidFill>
                          <a:effectLst/>
                          <a:latin typeface="+mn-lt"/>
                          <a:ea typeface="+mn-ea"/>
                          <a:cs typeface="+mn-cs"/>
                        </a:rPr>
                        <a:t>早期化は</a:t>
                      </a:r>
                      <a:r>
                        <a:rPr kumimoji="1" lang="en-US" altLang="ja-JP" sz="1000" kern="1200" dirty="0">
                          <a:solidFill>
                            <a:schemeClr val="tx1"/>
                          </a:solidFill>
                          <a:effectLst/>
                          <a:latin typeface="+mn-lt"/>
                          <a:ea typeface="+mn-ea"/>
                          <a:cs typeface="+mn-cs"/>
                        </a:rPr>
                        <a:t>2020</a:t>
                      </a:r>
                      <a:r>
                        <a:rPr kumimoji="1" lang="ja-JP" altLang="en-US" sz="1000" kern="1200" dirty="0">
                          <a:solidFill>
                            <a:schemeClr val="tx1"/>
                          </a:solidFill>
                          <a:effectLst/>
                          <a:latin typeface="+mn-lt"/>
                          <a:ea typeface="+mn-ea"/>
                          <a:cs typeface="+mn-cs"/>
                        </a:rPr>
                        <a:t>年度まで実施</a:t>
                      </a:r>
                      <a:endParaRPr kumimoji="1" lang="ja-JP" altLang="en-US" sz="1000" dirty="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nSpc>
                          <a:spcPct val="100000"/>
                        </a:lnSpc>
                      </a:pPr>
                      <a:r>
                        <a:rPr lang="ja-JP" altLang="en-US" sz="1000" dirty="0">
                          <a:solidFill>
                            <a:schemeClr val="tx1"/>
                          </a:solidFill>
                        </a:rPr>
                        <a:t>・採用試験実施状況（大学卒等）</a:t>
                      </a:r>
                      <a:endParaRPr lang="en-US" altLang="ja-JP" sz="1000" dirty="0">
                        <a:solidFill>
                          <a:schemeClr val="tx1"/>
                        </a:solidFill>
                      </a:endParaRPr>
                    </a:p>
                    <a:p>
                      <a:pPr>
                        <a:lnSpc>
                          <a:spcPct val="100000"/>
                        </a:lnSpc>
                      </a:pPr>
                      <a:r>
                        <a:rPr lang="ja-JP" altLang="en-US" sz="1000" dirty="0">
                          <a:solidFill>
                            <a:schemeClr val="tx1"/>
                          </a:solidFill>
                        </a:rPr>
                        <a:t>　</a:t>
                      </a:r>
                      <a:endParaRPr lang="en-US" altLang="ja-JP" sz="1000" dirty="0">
                        <a:solidFill>
                          <a:schemeClr val="tx1"/>
                        </a:solidFill>
                      </a:endParaRPr>
                    </a:p>
                    <a:p>
                      <a:pPr>
                        <a:lnSpc>
                          <a:spcPct val="100000"/>
                        </a:lnSpc>
                      </a:pPr>
                      <a:r>
                        <a:rPr lang="ja-JP" altLang="en-US" sz="1000" dirty="0">
                          <a:solidFill>
                            <a:schemeClr val="tx1"/>
                          </a:solidFill>
                        </a:rPr>
                        <a:t>　</a:t>
                      </a:r>
                      <a:endParaRPr lang="en-US" altLang="ja-JP" sz="1000" dirty="0">
                        <a:solidFill>
                          <a:schemeClr val="tx1"/>
                        </a:solidFill>
                      </a:endParaRPr>
                    </a:p>
                    <a:p>
                      <a:pPr>
                        <a:lnSpc>
                          <a:spcPct val="100000"/>
                        </a:lnSpc>
                      </a:pPr>
                      <a:endParaRPr lang="en-US" altLang="ja-JP" sz="1000" dirty="0">
                        <a:solidFill>
                          <a:schemeClr val="tx1"/>
                        </a:solidFill>
                      </a:endParaRPr>
                    </a:p>
                    <a:p>
                      <a:pPr>
                        <a:lnSpc>
                          <a:spcPct val="100000"/>
                        </a:lnSpc>
                      </a:pPr>
                      <a:endParaRPr lang="en-US" altLang="ja-JP" sz="1000" dirty="0">
                        <a:solidFill>
                          <a:schemeClr val="tx1"/>
                        </a:solidFill>
                      </a:endParaRPr>
                    </a:p>
                    <a:p>
                      <a:pPr>
                        <a:lnSpc>
                          <a:spcPct val="100000"/>
                        </a:lnSpc>
                      </a:pPr>
                      <a:endParaRPr lang="en-US" altLang="ja-JP" sz="1000" dirty="0">
                        <a:solidFill>
                          <a:schemeClr val="tx1"/>
                        </a:solidFill>
                      </a:endParaRPr>
                    </a:p>
                    <a:p>
                      <a:pPr>
                        <a:lnSpc>
                          <a:spcPct val="100000"/>
                        </a:lnSpc>
                      </a:pPr>
                      <a:endParaRPr lang="en-US" altLang="ja-JP" sz="1000" dirty="0">
                        <a:solidFill>
                          <a:schemeClr val="tx1"/>
                        </a:solidFill>
                      </a:endParaRPr>
                    </a:p>
                    <a:p>
                      <a:pPr>
                        <a:lnSpc>
                          <a:spcPct val="100000"/>
                        </a:lnSpc>
                      </a:pPr>
                      <a:endParaRPr lang="en-US" altLang="ja-JP" sz="1000" dirty="0">
                        <a:solidFill>
                          <a:schemeClr val="tx1"/>
                        </a:solidFill>
                      </a:endParaRPr>
                    </a:p>
                    <a:p>
                      <a:pPr>
                        <a:lnSpc>
                          <a:spcPct val="100000"/>
                        </a:lnSpc>
                      </a:pPr>
                      <a:endParaRPr lang="en-US" altLang="ja-JP" sz="1000" dirty="0">
                        <a:solidFill>
                          <a:schemeClr val="tx1"/>
                        </a:solidFill>
                      </a:endParaRPr>
                    </a:p>
                    <a:p>
                      <a:pPr>
                        <a:lnSpc>
                          <a:spcPct val="100000"/>
                        </a:lnSpc>
                      </a:pPr>
                      <a:r>
                        <a:rPr lang="ja-JP" altLang="en-US" sz="1000" dirty="0">
                          <a:solidFill>
                            <a:schemeClr val="tx1"/>
                          </a:solidFill>
                        </a:rPr>
                        <a:t>　</a:t>
                      </a:r>
                      <a:endParaRPr lang="en-US" altLang="ja-JP" sz="1000" dirty="0">
                        <a:solidFill>
                          <a:schemeClr val="tx1"/>
                        </a:solidFill>
                      </a:endParaRPr>
                    </a:p>
                    <a:p>
                      <a:pPr>
                        <a:lnSpc>
                          <a:spcPct val="100000"/>
                        </a:lnSpc>
                      </a:pPr>
                      <a:endParaRPr lang="en-US" altLang="ja-JP" sz="1000" dirty="0">
                        <a:solidFill>
                          <a:schemeClr val="tx1"/>
                        </a:solidFill>
                      </a:endParaRPr>
                    </a:p>
                    <a:p>
                      <a:pPr>
                        <a:lnSpc>
                          <a:spcPct val="100000"/>
                        </a:lnSpc>
                      </a:pPr>
                      <a:endParaRPr lang="en-US" altLang="ja-JP" sz="1000" dirty="0">
                        <a:solidFill>
                          <a:schemeClr val="tx1"/>
                        </a:solidFill>
                      </a:endParaRPr>
                    </a:p>
                    <a:p>
                      <a:pPr>
                        <a:lnSpc>
                          <a:spcPct val="100000"/>
                        </a:lnSpc>
                      </a:pPr>
                      <a:endParaRPr lang="en-US" altLang="ja-JP" sz="1000" dirty="0">
                        <a:solidFill>
                          <a:schemeClr val="tx1"/>
                        </a:solidFill>
                      </a:endParaRPr>
                    </a:p>
                    <a:p>
                      <a:pPr>
                        <a:lnSpc>
                          <a:spcPct val="100000"/>
                        </a:lnSpc>
                      </a:pPr>
                      <a:endParaRPr lang="en-US" altLang="ja-JP" sz="1000" dirty="0">
                        <a:solidFill>
                          <a:schemeClr val="tx1"/>
                        </a:solidFill>
                      </a:endParaRPr>
                    </a:p>
                    <a:p>
                      <a:pPr>
                        <a:lnSpc>
                          <a:spcPct val="100000"/>
                        </a:lnSpc>
                      </a:pPr>
                      <a:endParaRPr lang="en-US" altLang="ja-JP" sz="1000" dirty="0">
                        <a:solidFill>
                          <a:schemeClr val="tx1"/>
                        </a:solidFill>
                      </a:endParaRPr>
                    </a:p>
                    <a:p>
                      <a:pPr>
                        <a:lnSpc>
                          <a:spcPct val="100000"/>
                        </a:lnSpc>
                      </a:pPr>
                      <a:endParaRPr lang="en-US" altLang="ja-JP" sz="1000" dirty="0">
                        <a:solidFill>
                          <a:schemeClr val="tx1"/>
                        </a:solidFill>
                      </a:endParaRPr>
                    </a:p>
                    <a:p>
                      <a:pPr>
                        <a:lnSpc>
                          <a:spcPct val="100000"/>
                        </a:lnSpc>
                      </a:pPr>
                      <a:endParaRPr lang="en-US" altLang="ja-JP" sz="1000" dirty="0">
                        <a:solidFill>
                          <a:schemeClr val="tx1"/>
                        </a:solidFill>
                      </a:endParaRPr>
                    </a:p>
                    <a:p>
                      <a:pPr>
                        <a:lnSpc>
                          <a:spcPct val="100000"/>
                        </a:lnSpc>
                      </a:pPr>
                      <a:endParaRPr lang="en-US" altLang="ja-JP" sz="1000" dirty="0">
                        <a:solidFill>
                          <a:schemeClr val="tx1"/>
                        </a:solidFill>
                      </a:endParaRPr>
                    </a:p>
                    <a:p>
                      <a:pPr>
                        <a:lnSpc>
                          <a:spcPct val="100000"/>
                        </a:lnSpc>
                      </a:pPr>
                      <a:endParaRPr lang="en-US" altLang="ja-JP" sz="1000" dirty="0">
                        <a:solidFill>
                          <a:schemeClr val="tx1"/>
                        </a:solidFill>
                      </a:endParaRPr>
                    </a:p>
                    <a:p>
                      <a:pPr>
                        <a:lnSpc>
                          <a:spcPct val="100000"/>
                        </a:lnSpc>
                      </a:pPr>
                      <a:endParaRPr lang="en-US" altLang="ja-JP" sz="1000" dirty="0">
                        <a:solidFill>
                          <a:schemeClr val="tx1"/>
                        </a:solidFill>
                      </a:endParaRPr>
                    </a:p>
                    <a:p>
                      <a:pPr>
                        <a:lnSpc>
                          <a:spcPct val="100000"/>
                        </a:lnSpc>
                      </a:pPr>
                      <a:endParaRPr lang="en-US" altLang="ja-JP" sz="1000" dirty="0">
                        <a:solidFill>
                          <a:schemeClr val="tx1"/>
                        </a:solidFill>
                      </a:endParaRPr>
                    </a:p>
                    <a:p>
                      <a:pPr>
                        <a:lnSpc>
                          <a:spcPct val="100000"/>
                        </a:lnSpc>
                      </a:pPr>
                      <a:endParaRPr lang="en-US" altLang="ja-JP" sz="1000" dirty="0">
                        <a:solidFill>
                          <a:schemeClr val="tx1"/>
                        </a:solidFill>
                      </a:endParaRPr>
                    </a:p>
                    <a:p>
                      <a:pPr>
                        <a:lnSpc>
                          <a:spcPct val="100000"/>
                        </a:lnSpc>
                      </a:pPr>
                      <a:endParaRPr lang="en-US" altLang="ja-JP" sz="1000" dirty="0">
                        <a:solidFill>
                          <a:schemeClr val="tx1"/>
                        </a:solidFill>
                      </a:endParaRPr>
                    </a:p>
                    <a:p>
                      <a:pPr>
                        <a:lnSpc>
                          <a:spcPct val="100000"/>
                        </a:lnSpc>
                      </a:pPr>
                      <a:endParaRPr lang="en-US" altLang="ja-JP" sz="1000" dirty="0">
                        <a:solidFill>
                          <a:schemeClr val="tx1"/>
                        </a:solidFill>
                      </a:endParaRPr>
                    </a:p>
                    <a:p>
                      <a:pPr>
                        <a:lnSpc>
                          <a:spcPct val="100000"/>
                        </a:lnSpc>
                      </a:pPr>
                      <a:endParaRPr lang="en-US" altLang="ja-JP" sz="1000" dirty="0">
                        <a:solidFill>
                          <a:schemeClr val="tx1"/>
                        </a:solidFill>
                      </a:endParaRPr>
                    </a:p>
                    <a:p>
                      <a:pPr>
                        <a:lnSpc>
                          <a:spcPct val="100000"/>
                        </a:lnSpc>
                      </a:pPr>
                      <a:endParaRPr lang="en-US" altLang="ja-JP" sz="1000" dirty="0">
                        <a:solidFill>
                          <a:schemeClr val="tx1"/>
                        </a:solidFill>
                      </a:endParaRPr>
                    </a:p>
                    <a:p>
                      <a:pPr>
                        <a:lnSpc>
                          <a:spcPct val="100000"/>
                        </a:lnSpc>
                      </a:pPr>
                      <a:endParaRPr lang="en-US" altLang="ja-JP" sz="1000" dirty="0">
                        <a:solidFill>
                          <a:schemeClr val="tx1"/>
                        </a:solidFill>
                      </a:endParaRPr>
                    </a:p>
                    <a:p>
                      <a:pPr>
                        <a:lnSpc>
                          <a:spcPct val="100000"/>
                        </a:lnSpc>
                      </a:pPr>
                      <a:endParaRPr lang="en-US" altLang="ja-JP" sz="1000" dirty="0">
                        <a:solidFill>
                          <a:schemeClr val="tx1"/>
                        </a:solidFill>
                      </a:endParaRPr>
                    </a:p>
                    <a:p>
                      <a:pPr>
                        <a:lnSpc>
                          <a:spcPct val="100000"/>
                        </a:lnSpc>
                      </a:pPr>
                      <a:endParaRPr lang="en-US" altLang="ja-JP" sz="1000" dirty="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1"/>
                  </a:ext>
                </a:extLst>
              </a:tr>
              <a:tr h="606254">
                <a:tc v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US" altLang="ja-JP" sz="1800" dirty="0"/>
                    </a:p>
                  </a:txBody>
                  <a:tcPr/>
                </a:tc>
                <a:tc>
                  <a:txBody>
                    <a:bodyPr/>
                    <a:lstStyle/>
                    <a:p>
                      <a:pPr algn="ctr">
                        <a:lnSpc>
                          <a:spcPct val="100000"/>
                        </a:lnSpc>
                      </a:pPr>
                      <a:r>
                        <a:rPr lang="ja-JP" altLang="en-US" sz="1000" dirty="0">
                          <a:solidFill>
                            <a:schemeClr val="tx1"/>
                          </a:solidFill>
                        </a:rPr>
                        <a:t>中途採用</a:t>
                      </a:r>
                      <a:endParaRPr lang="en-US" altLang="ja-JP" sz="1000" dirty="0">
                        <a:solidFill>
                          <a:schemeClr val="tx1"/>
                        </a:solidFill>
                      </a:endParaRPr>
                    </a:p>
                  </a:txBody>
                  <a:tcPr marT="0" marB="0" vert="eaVert"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000" dirty="0">
                          <a:solidFill>
                            <a:schemeClr val="tx1"/>
                          </a:solidFill>
                        </a:rPr>
                        <a:t>多様な人材の確保に向けて、社会人経験者区分採用試験の実施・拡充</a:t>
                      </a:r>
                      <a:endParaRPr lang="en-US" altLang="ja-JP" sz="1000" dirty="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000" dirty="0">
                          <a:solidFill>
                            <a:schemeClr val="tx1"/>
                          </a:solidFill>
                        </a:rPr>
                        <a:t>・社会人経験者区分採用の拡大（事務行政・社会福祉・保育士）</a:t>
                      </a:r>
                      <a:endParaRPr lang="en-US" altLang="ja-JP" sz="1000" dirty="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2"/>
                  </a:ext>
                </a:extLst>
              </a:tr>
            </a:tbl>
          </a:graphicData>
        </a:graphic>
      </p:graphicFrame>
    </p:spTree>
    <p:extLst>
      <p:ext uri="{BB962C8B-B14F-4D97-AF65-F5344CB8AC3E}">
        <p14:creationId xmlns:p14="http://schemas.microsoft.com/office/powerpoint/2010/main" val="2142690707"/>
      </p:ext>
    </p:extLst>
  </p:cSld>
  <p:clrMapOvr>
    <a:masterClrMapping/>
  </p:clrMapOvr>
</p:sld>
</file>

<file path=ppt/slides/slide1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角丸四角形 26"/>
          <p:cNvSpPr/>
          <p:nvPr/>
        </p:nvSpPr>
        <p:spPr>
          <a:xfrm>
            <a:off x="4283968" y="3698800"/>
            <a:ext cx="2483681" cy="2106464"/>
          </a:xfrm>
          <a:prstGeom prst="roundRect">
            <a:avLst>
              <a:gd name="adj" fmla="val 6605"/>
            </a:avLst>
          </a:prstGeom>
          <a:solidFill>
            <a:srgbClr val="66FFFF">
              <a:alpha val="50000"/>
            </a:srgb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23" name="角丸四角形 22"/>
          <p:cNvSpPr/>
          <p:nvPr/>
        </p:nvSpPr>
        <p:spPr>
          <a:xfrm>
            <a:off x="4265161" y="1308994"/>
            <a:ext cx="2502488" cy="2173186"/>
          </a:xfrm>
          <a:prstGeom prst="roundRect">
            <a:avLst>
              <a:gd name="adj" fmla="val 6605"/>
            </a:avLst>
          </a:prstGeom>
          <a:solidFill>
            <a:srgbClr val="66FFFF">
              <a:alpha val="50000"/>
            </a:srgb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pic>
        <p:nvPicPr>
          <p:cNvPr id="3" name="図 2"/>
          <p:cNvPicPr>
            <a:picLocks noChangeAspect="1"/>
          </p:cNvPicPr>
          <p:nvPr/>
        </p:nvPicPr>
        <p:blipFill>
          <a:blip r:embed="rId2"/>
          <a:stretch>
            <a:fillRect/>
          </a:stretch>
        </p:blipFill>
        <p:spPr>
          <a:xfrm>
            <a:off x="476052" y="1665721"/>
            <a:ext cx="6328196" cy="4139543"/>
          </a:xfrm>
          <a:prstGeom prst="rect">
            <a:avLst/>
          </a:prstGeom>
        </p:spPr>
      </p:pic>
      <p:cxnSp>
        <p:nvCxnSpPr>
          <p:cNvPr id="6" name="直線コネクタ 5"/>
          <p:cNvCxnSpPr/>
          <p:nvPr/>
        </p:nvCxnSpPr>
        <p:spPr>
          <a:xfrm>
            <a:off x="323528" y="692696"/>
            <a:ext cx="856895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7" name="正方形/長方形 6"/>
          <p:cNvSpPr/>
          <p:nvPr/>
        </p:nvSpPr>
        <p:spPr>
          <a:xfrm>
            <a:off x="323528" y="404664"/>
            <a:ext cx="4824536" cy="283411"/>
          </a:xfrm>
          <a:prstGeom prst="rect">
            <a:avLst/>
          </a:prstGeom>
        </p:spPr>
        <p:txBody>
          <a:bodyPr wrap="square">
            <a:spAutoFit/>
          </a:bodyPr>
          <a:lstStyle/>
          <a:p>
            <a:pPr marL="0" marR="0" lvl="0" indent="0" algn="l" defTabSz="914400" rtl="0" eaLnBrk="1" fontAlgn="auto" latinLnBrk="0" hangingPunct="1">
              <a:lnSpc>
                <a:spcPts val="144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①職員採用試験の抜本的見直し等　（２／３）</a:t>
            </a:r>
            <a:endPar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10" name="テキスト ボックス 36"/>
          <p:cNvSpPr txBox="1"/>
          <p:nvPr/>
        </p:nvSpPr>
        <p:spPr>
          <a:xfrm>
            <a:off x="0" y="0"/>
            <a:ext cx="3491880" cy="261610"/>
          </a:xfrm>
          <a:prstGeom prst="rect">
            <a:avLst/>
          </a:prstGeom>
          <a:noFill/>
        </p:spPr>
        <p:txBody>
          <a:bodyPr wrap="square" rtlCol="0">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zh-TW" sz="1100" b="0" i="0" u="none" strike="noStrike" kern="1200" cap="none" spc="0" normalizeH="0" baseline="0" noProof="0" dirty="0" smtClean="0">
                <a:ln>
                  <a:noFill/>
                </a:ln>
                <a:solidFill>
                  <a:prstClr val="black"/>
                </a:solidFill>
                <a:effectLst/>
                <a:uLnTx/>
                <a:uFillTx/>
                <a:latin typeface="Arial" charset="0"/>
                <a:ea typeface="ＭＳ Ｐゴシック" charset="-128"/>
                <a:cs typeface="+mn-cs"/>
              </a:rPr>
              <a:t>Ⅲ</a:t>
            </a:r>
            <a:r>
              <a:rPr kumimoji="1" lang="zh-TW" altLang="en-US" sz="1100" b="0" i="0" u="none" strike="noStrike" kern="1200" cap="none" spc="0" normalizeH="0" baseline="0" noProof="0" dirty="0" smtClean="0">
                <a:ln>
                  <a:noFill/>
                </a:ln>
                <a:solidFill>
                  <a:prstClr val="black"/>
                </a:solidFill>
                <a:effectLst/>
                <a:uLnTx/>
                <a:uFillTx/>
                <a:latin typeface="Arial" charset="0"/>
                <a:ea typeface="ＭＳ Ｐゴシック" charset="-128"/>
                <a:cs typeface="+mn-cs"/>
              </a:rPr>
              <a:t>　行財政改革</a:t>
            </a:r>
            <a:r>
              <a:rPr kumimoji="1" lang="en-US" altLang="ja-JP" sz="1100" b="0" i="0" u="none" strike="noStrike" kern="1200" cap="none" spc="0" normalizeH="0" baseline="0" noProof="0" dirty="0" smtClean="0">
                <a:ln>
                  <a:noFill/>
                </a:ln>
                <a:solidFill>
                  <a:prstClr val="black"/>
                </a:solidFill>
                <a:effectLst/>
                <a:uLnTx/>
                <a:uFillTx/>
                <a:latin typeface="Arial" charset="0"/>
                <a:ea typeface="ＭＳ Ｐゴシック" charset="-128"/>
                <a:cs typeface="+mn-cs"/>
              </a:rPr>
              <a:t>【</a:t>
            </a:r>
            <a:r>
              <a:rPr kumimoji="1" lang="ja-JP" altLang="en-US" sz="1100" b="0" i="0" u="none" strike="noStrike" kern="1200" cap="none" spc="0" normalizeH="0" baseline="0" noProof="0" dirty="0">
                <a:ln>
                  <a:noFill/>
                </a:ln>
                <a:solidFill>
                  <a:prstClr val="black"/>
                </a:solidFill>
                <a:effectLst/>
                <a:uLnTx/>
                <a:uFillTx/>
                <a:latin typeface="Arial" charset="0"/>
                <a:ea typeface="ＭＳ Ｐゴシック" charset="-128"/>
                <a:cs typeface="+mn-cs"/>
              </a:rPr>
              <a:t>人事</a:t>
            </a:r>
            <a:r>
              <a:rPr kumimoji="1" lang="en-US" altLang="ja-JP" sz="1100" b="0" i="0" u="none" strike="noStrike" kern="1200" cap="none" spc="0" normalizeH="0" baseline="0" noProof="0" dirty="0">
                <a:ln>
                  <a:noFill/>
                </a:ln>
                <a:solidFill>
                  <a:prstClr val="black"/>
                </a:solidFill>
                <a:effectLst/>
                <a:uLnTx/>
                <a:uFillTx/>
                <a:latin typeface="Arial" charset="0"/>
                <a:ea typeface="ＭＳ Ｐゴシック" charset="-128"/>
                <a:cs typeface="+mn-cs"/>
              </a:rPr>
              <a:t>】</a:t>
            </a:r>
            <a:r>
              <a:rPr kumimoji="1" lang="ja-JP" altLang="en-US" sz="1100" b="0" i="0" u="none" strike="noStrike" kern="1200" cap="none" spc="0" normalizeH="0" baseline="0" noProof="0" dirty="0">
                <a:ln>
                  <a:noFill/>
                </a:ln>
                <a:solidFill>
                  <a:prstClr val="black"/>
                </a:solidFill>
                <a:effectLst/>
                <a:uLnTx/>
                <a:uFillTx/>
                <a:latin typeface="Arial" charset="0"/>
                <a:ea typeface="ＭＳ Ｐゴシック" charset="-128"/>
                <a:cs typeface="+mn-cs"/>
              </a:rPr>
              <a:t>・人事・給与制度</a:t>
            </a:r>
            <a:endParaRPr kumimoji="1" lang="en-US" altLang="ja-JP" sz="1100" b="0" i="0" u="none" strike="noStrike" kern="1200" cap="none" spc="0" normalizeH="0" baseline="0" noProof="0" dirty="0">
              <a:ln>
                <a:noFill/>
              </a:ln>
              <a:solidFill>
                <a:prstClr val="black"/>
              </a:solidFill>
              <a:effectLst/>
              <a:uLnTx/>
              <a:uFillTx/>
              <a:latin typeface="Arial" charset="0"/>
              <a:ea typeface="ＭＳ Ｐゴシック" charset="-128"/>
              <a:cs typeface="+mn-cs"/>
            </a:endParaRPr>
          </a:p>
        </p:txBody>
      </p:sp>
      <p:sp>
        <p:nvSpPr>
          <p:cNvPr id="15" name="テキスト ボックス 14"/>
          <p:cNvSpPr txBox="1"/>
          <p:nvPr/>
        </p:nvSpPr>
        <p:spPr>
          <a:xfrm>
            <a:off x="395536" y="717893"/>
            <a:ext cx="8496944" cy="52322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多様な人材を確保するため、政令市で初めて大学卒等採用試験においてエントリーシート方式を導入し、教養試験を廃止するなど、民間企業志望の大学生等も受験しやすい試験を実施。</a:t>
            </a:r>
          </a:p>
        </p:txBody>
      </p:sp>
      <p:sp>
        <p:nvSpPr>
          <p:cNvPr id="16" name="テキスト ボックス 15"/>
          <p:cNvSpPr txBox="1"/>
          <p:nvPr/>
        </p:nvSpPr>
        <p:spPr>
          <a:xfrm>
            <a:off x="395536" y="1241113"/>
            <a:ext cx="2376264" cy="24622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■申込状況等比較（行政職）</a:t>
            </a:r>
          </a:p>
        </p:txBody>
      </p:sp>
      <p:sp>
        <p:nvSpPr>
          <p:cNvPr id="31" name="テキスト ボックス 30"/>
          <p:cNvSpPr txBox="1"/>
          <p:nvPr/>
        </p:nvSpPr>
        <p:spPr>
          <a:xfrm>
            <a:off x="4211960" y="3614827"/>
            <a:ext cx="864096" cy="24622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前回以降</a:t>
            </a:r>
          </a:p>
        </p:txBody>
      </p:sp>
      <p:grpSp>
        <p:nvGrpSpPr>
          <p:cNvPr id="32" name="グループ化 31"/>
          <p:cNvGrpSpPr/>
          <p:nvPr/>
        </p:nvGrpSpPr>
        <p:grpSpPr>
          <a:xfrm>
            <a:off x="4283968" y="3861256"/>
            <a:ext cx="288032" cy="1872000"/>
            <a:chOff x="2198278" y="1127451"/>
            <a:chExt cx="288032" cy="2354013"/>
          </a:xfrm>
        </p:grpSpPr>
        <p:cxnSp>
          <p:nvCxnSpPr>
            <p:cNvPr id="33" name="直線コネクタ 32"/>
            <p:cNvCxnSpPr/>
            <p:nvPr/>
          </p:nvCxnSpPr>
          <p:spPr>
            <a:xfrm flipV="1">
              <a:off x="2198278" y="1127451"/>
              <a:ext cx="0" cy="2354013"/>
            </a:xfrm>
            <a:prstGeom prst="line">
              <a:avLst/>
            </a:prstGeom>
            <a:ln w="22225">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34" name="直線矢印コネクタ 33"/>
            <p:cNvCxnSpPr/>
            <p:nvPr/>
          </p:nvCxnSpPr>
          <p:spPr>
            <a:xfrm>
              <a:off x="2198278" y="1134449"/>
              <a:ext cx="288032" cy="0"/>
            </a:xfrm>
            <a:prstGeom prst="straightConnector1">
              <a:avLst/>
            </a:prstGeom>
            <a:ln w="22225">
              <a:solidFill>
                <a:schemeClr val="tx1"/>
              </a:solidFill>
              <a:prstDash val="dash"/>
              <a:tailEnd type="triangle"/>
            </a:ln>
          </p:spPr>
          <p:style>
            <a:lnRef idx="1">
              <a:schemeClr val="accent1"/>
            </a:lnRef>
            <a:fillRef idx="0">
              <a:schemeClr val="accent1"/>
            </a:fillRef>
            <a:effectRef idx="0">
              <a:schemeClr val="accent1"/>
            </a:effectRef>
            <a:fontRef idx="minor">
              <a:schemeClr val="tx1"/>
            </a:fontRef>
          </p:style>
        </p:cxnSp>
      </p:grpSp>
      <p:sp>
        <p:nvSpPr>
          <p:cNvPr id="24" name="テキスト ボックス 23"/>
          <p:cNvSpPr txBox="1"/>
          <p:nvPr/>
        </p:nvSpPr>
        <p:spPr>
          <a:xfrm>
            <a:off x="4139952" y="1268760"/>
            <a:ext cx="864096" cy="24622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前回以降</a:t>
            </a:r>
          </a:p>
        </p:txBody>
      </p:sp>
      <p:grpSp>
        <p:nvGrpSpPr>
          <p:cNvPr id="17" name="グループ化 16"/>
          <p:cNvGrpSpPr/>
          <p:nvPr/>
        </p:nvGrpSpPr>
        <p:grpSpPr>
          <a:xfrm>
            <a:off x="4283968" y="1487334"/>
            <a:ext cx="288032" cy="1797450"/>
            <a:chOff x="2198278" y="1127451"/>
            <a:chExt cx="288032" cy="1471258"/>
          </a:xfrm>
        </p:grpSpPr>
        <p:cxnSp>
          <p:nvCxnSpPr>
            <p:cNvPr id="19" name="直線コネクタ 18"/>
            <p:cNvCxnSpPr/>
            <p:nvPr/>
          </p:nvCxnSpPr>
          <p:spPr>
            <a:xfrm flipV="1">
              <a:off x="2210533" y="1127451"/>
              <a:ext cx="0" cy="1471258"/>
            </a:xfrm>
            <a:prstGeom prst="line">
              <a:avLst/>
            </a:prstGeom>
            <a:ln w="22225">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21" name="直線矢印コネクタ 20"/>
            <p:cNvCxnSpPr/>
            <p:nvPr/>
          </p:nvCxnSpPr>
          <p:spPr>
            <a:xfrm>
              <a:off x="2198278" y="1134449"/>
              <a:ext cx="288032" cy="0"/>
            </a:xfrm>
            <a:prstGeom prst="straightConnector1">
              <a:avLst/>
            </a:prstGeom>
            <a:ln w="22225">
              <a:solidFill>
                <a:schemeClr val="tx1"/>
              </a:solidFill>
              <a:prstDash val="dash"/>
              <a:tailEnd type="triangle"/>
            </a:ln>
          </p:spPr>
          <p:style>
            <a:lnRef idx="1">
              <a:schemeClr val="accent1"/>
            </a:lnRef>
            <a:fillRef idx="0">
              <a:schemeClr val="accent1"/>
            </a:fillRef>
            <a:effectRef idx="0">
              <a:schemeClr val="accent1"/>
            </a:effectRef>
            <a:fontRef idx="minor">
              <a:schemeClr val="tx1"/>
            </a:fontRef>
          </p:style>
        </p:cxnSp>
      </p:grpSp>
      <p:sp>
        <p:nvSpPr>
          <p:cNvPr id="25" name="角丸四角形 24"/>
          <p:cNvSpPr/>
          <p:nvPr/>
        </p:nvSpPr>
        <p:spPr>
          <a:xfrm>
            <a:off x="7317044" y="242564"/>
            <a:ext cx="1423714" cy="411552"/>
          </a:xfrm>
          <a:prstGeom prst="roundRect">
            <a:avLst/>
          </a:prstGeom>
          <a:solidFill>
            <a:srgbClr val="0070C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追加</a:t>
            </a:r>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198</a:t>
            </a:fld>
            <a:endParaRPr lang="ja-JP" altLang="en-US"/>
          </a:p>
        </p:txBody>
      </p:sp>
    </p:spTree>
    <p:extLst>
      <p:ext uri="{BB962C8B-B14F-4D97-AF65-F5344CB8AC3E}">
        <p14:creationId xmlns:p14="http://schemas.microsoft.com/office/powerpoint/2010/main" val="1819714107"/>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角丸四角形 2"/>
          <p:cNvSpPr/>
          <p:nvPr/>
        </p:nvSpPr>
        <p:spPr>
          <a:xfrm>
            <a:off x="69274" y="476672"/>
            <a:ext cx="9000000" cy="6085478"/>
          </a:xfrm>
          <a:prstGeom prst="roundRect">
            <a:avLst>
              <a:gd name="adj" fmla="val 3652"/>
            </a:avLst>
          </a:prstGeom>
          <a:solidFill>
            <a:schemeClr val="bg1">
              <a:lumMod val="85000"/>
            </a:schemeClr>
          </a:solidFill>
        </p:spPr>
        <p:style>
          <a:lnRef idx="2">
            <a:schemeClr val="accent1">
              <a:shade val="50000"/>
            </a:schemeClr>
          </a:lnRef>
          <a:fillRef idx="1">
            <a:schemeClr val="accent1"/>
          </a:fillRef>
          <a:effectRef idx="0">
            <a:schemeClr val="accent1"/>
          </a:effectRef>
          <a:fontRef idx="minor">
            <a:schemeClr val="lt1"/>
          </a:fontRef>
        </p:style>
        <p:txBody>
          <a:bodyPr tIns="195254" rIns="130169" rtlCol="0" anchor="t"/>
          <a:lstStyle/>
          <a:p>
            <a:pPr marL="0" marR="0" lvl="0" indent="0" algn="l" defTabSz="914400" rtl="0" eaLnBrk="1" fontAlgn="auto" latinLnBrk="0" hangingPunct="1">
              <a:lnSpc>
                <a:spcPts val="2800"/>
              </a:lnSpc>
              <a:spcBef>
                <a:spcPts val="0"/>
              </a:spcBef>
              <a:spcAft>
                <a:spcPts val="0"/>
              </a:spcAft>
              <a:buClrTx/>
              <a:buSzTx/>
              <a:buFontTx/>
              <a:buNone/>
              <a:tabLst/>
              <a:defRPr/>
            </a:pPr>
            <a:r>
              <a:rPr kumimoji="1" lang="ja-JP" altLang="en-US" sz="17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7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大阪府市では、</a:t>
            </a:r>
            <a:r>
              <a:rPr kumimoji="1" lang="en-US" altLang="ja-JP" sz="17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2008</a:t>
            </a:r>
            <a:r>
              <a:rPr kumimoji="1" lang="ja-JP" altLang="en-US" sz="17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年以降、府市が連携して取り組んだ様々</a:t>
            </a:r>
            <a:r>
              <a:rPr kumimoji="1" lang="ja-JP" altLang="en-US" sz="17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な改革や政策転換を評価</a:t>
            </a:r>
            <a:r>
              <a:rPr kumimoji="1" lang="ja-JP" altLang="en-US" sz="17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・総括</a:t>
            </a:r>
            <a:endParaRPr kumimoji="1" lang="en-US" altLang="ja-JP" sz="17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ts val="2800"/>
              </a:lnSpc>
              <a:spcBef>
                <a:spcPts val="0"/>
              </a:spcBef>
              <a:spcAft>
                <a:spcPts val="0"/>
              </a:spcAft>
              <a:buClrTx/>
              <a:buSzTx/>
              <a:buFontTx/>
              <a:buNone/>
              <a:tabLst/>
              <a:defRPr/>
            </a:pPr>
            <a:r>
              <a:rPr kumimoji="1" lang="ja-JP" altLang="en-US" sz="17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し</a:t>
            </a:r>
            <a:r>
              <a:rPr kumimoji="1" lang="ja-JP" altLang="en-US" sz="17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、今後の政策</a:t>
            </a:r>
            <a:r>
              <a:rPr kumimoji="1" lang="ja-JP" altLang="en-US" sz="17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課題に役立てていくもの</a:t>
            </a:r>
            <a:r>
              <a:rPr kumimoji="1" lang="ja-JP" altLang="en-US" sz="17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として、関係所属</a:t>
            </a:r>
            <a:r>
              <a:rPr kumimoji="1" lang="ja-JP" altLang="en-US" sz="17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の協力</a:t>
            </a:r>
            <a:r>
              <a:rPr kumimoji="1" lang="ja-JP" altLang="en-US" sz="17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を</a:t>
            </a:r>
            <a:r>
              <a:rPr kumimoji="1" lang="ja-JP" altLang="en-US" sz="17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得て、</a:t>
            </a:r>
            <a:r>
              <a:rPr kumimoji="1" lang="en-US" altLang="ja-JP" sz="17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2014</a:t>
            </a:r>
            <a:r>
              <a:rPr kumimoji="1" lang="ja-JP" altLang="en-US" sz="17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年</a:t>
            </a:r>
            <a:r>
              <a:rPr kumimoji="1" lang="ja-JP" altLang="en-US" sz="17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en-US" altLang="ja-JP" sz="17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2018</a:t>
            </a:r>
            <a:r>
              <a:rPr kumimoji="1" lang="ja-JP" altLang="en-US" sz="17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年</a:t>
            </a:r>
            <a:r>
              <a:rPr kumimoji="1" lang="ja-JP" altLang="en-US" sz="17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の２</a:t>
            </a:r>
            <a:endParaRPr kumimoji="1" lang="en-US" altLang="ja-JP" sz="17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ts val="2800"/>
              </a:lnSpc>
              <a:spcBef>
                <a:spcPts val="0"/>
              </a:spcBef>
              <a:spcAft>
                <a:spcPts val="0"/>
              </a:spcAft>
              <a:buClrTx/>
              <a:buSzTx/>
              <a:buFontTx/>
              <a:buNone/>
              <a:tabLst/>
              <a:defRPr/>
            </a:pPr>
            <a:r>
              <a:rPr kumimoji="1" lang="ja-JP" altLang="en-US" sz="17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回</a:t>
            </a:r>
            <a:r>
              <a:rPr kumimoji="1" lang="ja-JP" altLang="en-US" sz="17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にわたり、「改革評価プロジェクト」と</a:t>
            </a:r>
            <a:r>
              <a:rPr kumimoji="1" lang="ja-JP" altLang="en-US" sz="17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して「大阪府庁の点検・棚卸し結果」、「大阪市</a:t>
            </a:r>
            <a:r>
              <a:rPr kumimoji="1" lang="ja-JP" altLang="en-US" sz="17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役所の</a:t>
            </a:r>
            <a:r>
              <a:rPr kumimoji="1" lang="ja-JP" altLang="en-US" sz="17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点</a:t>
            </a:r>
            <a:endParaRPr kumimoji="1" lang="en-US" altLang="ja-JP" sz="17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ts val="2800"/>
              </a:lnSpc>
              <a:spcBef>
                <a:spcPts val="0"/>
              </a:spcBef>
              <a:spcAft>
                <a:spcPts val="0"/>
              </a:spcAft>
              <a:buClrTx/>
              <a:buSzTx/>
              <a:buFontTx/>
              <a:buNone/>
              <a:tabLst/>
              <a:defRPr/>
            </a:pPr>
            <a:r>
              <a:rPr kumimoji="1" lang="en-US" altLang="ja-JP" sz="17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en-US" altLang="ja-JP" sz="17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7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検</a:t>
            </a:r>
            <a:r>
              <a:rPr kumimoji="1" lang="ja-JP" altLang="en-US" sz="17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・棚卸し結果</a:t>
            </a:r>
            <a:r>
              <a:rPr kumimoji="1" lang="ja-JP" altLang="en-US" sz="17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」を</a:t>
            </a:r>
            <a:r>
              <a:rPr kumimoji="1" lang="ja-JP" altLang="en-US" sz="17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作成し、公表</a:t>
            </a:r>
            <a:r>
              <a:rPr kumimoji="1" lang="ja-JP" altLang="en-US" sz="17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してきました。</a:t>
            </a:r>
            <a:endParaRPr kumimoji="1" lang="ja-JP" altLang="en-US" sz="17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ts val="2800"/>
              </a:lnSpc>
              <a:spcBef>
                <a:spcPts val="0"/>
              </a:spcBef>
              <a:spcAft>
                <a:spcPts val="0"/>
              </a:spcAft>
              <a:buClrTx/>
              <a:buSzTx/>
              <a:buFontTx/>
              <a:buNone/>
              <a:tabLst/>
              <a:defRPr/>
            </a:pPr>
            <a:endParaRPr kumimoji="1" lang="en-US" altLang="ja-JP" sz="17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ts val="2800"/>
              </a:lnSpc>
              <a:spcBef>
                <a:spcPts val="0"/>
              </a:spcBef>
              <a:spcAft>
                <a:spcPts val="0"/>
              </a:spcAft>
              <a:buClrTx/>
              <a:buSzTx/>
              <a:buFontTx/>
              <a:buNone/>
              <a:tabLst/>
              <a:defRPr/>
            </a:pPr>
            <a:r>
              <a:rPr kumimoji="1" lang="ja-JP" altLang="en-US" sz="17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前回</a:t>
            </a:r>
            <a:r>
              <a:rPr kumimoji="1" lang="ja-JP" altLang="en-US" sz="17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の改革評価</a:t>
            </a:r>
            <a:r>
              <a:rPr kumimoji="1" lang="ja-JP" altLang="en-US" sz="17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から４年</a:t>
            </a:r>
            <a:r>
              <a:rPr kumimoji="1" lang="ja-JP" altLang="en-US" sz="17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が経過した今般、９月</a:t>
            </a:r>
            <a:r>
              <a:rPr kumimoji="1" lang="en-US" altLang="ja-JP" sz="17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29</a:t>
            </a:r>
            <a:r>
              <a:rPr kumimoji="1" lang="ja-JP" altLang="en-US" sz="17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日の第７回副首都推進本部（</a:t>
            </a:r>
            <a:r>
              <a:rPr kumimoji="1" lang="ja-JP" altLang="en-US" sz="17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大阪府市）</a:t>
            </a:r>
            <a:endParaRPr kumimoji="1" lang="en-US" altLang="ja-JP" sz="17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ts val="2800"/>
              </a:lnSpc>
              <a:spcBef>
                <a:spcPts val="0"/>
              </a:spcBef>
              <a:spcAft>
                <a:spcPts val="0"/>
              </a:spcAft>
              <a:buClrTx/>
              <a:buSzTx/>
              <a:buFontTx/>
              <a:buNone/>
              <a:tabLst/>
              <a:defRPr/>
            </a:pPr>
            <a:r>
              <a:rPr kumimoji="1" lang="en-US" altLang="ja-JP" sz="17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en-US" altLang="ja-JP" sz="17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7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会議</a:t>
            </a:r>
            <a:r>
              <a:rPr kumimoji="1" lang="ja-JP" altLang="en-US" sz="17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において、これまでの到達点検証を行うべきとの意見がありました。それを受けて</a:t>
            </a:r>
            <a:r>
              <a:rPr kumimoji="1" lang="ja-JP" altLang="en-US" sz="17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、「副首都ビ</a:t>
            </a:r>
            <a:endParaRPr kumimoji="1" lang="en-US" altLang="ja-JP" sz="17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ts val="2800"/>
              </a:lnSpc>
              <a:spcBef>
                <a:spcPts val="0"/>
              </a:spcBef>
              <a:spcAft>
                <a:spcPts val="0"/>
              </a:spcAft>
              <a:buClrTx/>
              <a:buSzTx/>
              <a:buFontTx/>
              <a:buNone/>
              <a:tabLst/>
              <a:defRPr/>
            </a:pPr>
            <a:r>
              <a:rPr kumimoji="1" lang="en-US" altLang="ja-JP" sz="17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en-US" altLang="ja-JP" sz="17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7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ジョン</a:t>
            </a:r>
            <a:r>
              <a:rPr kumimoji="1" lang="ja-JP" altLang="en-US" sz="17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」のバージョンアップの参考等にも資するため</a:t>
            </a:r>
            <a:r>
              <a:rPr kumimoji="1" lang="ja-JP" altLang="en-US" sz="17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、今回改めて府市で点検・棚卸しを実施しました。</a:t>
            </a:r>
            <a:endParaRPr kumimoji="1" lang="en-US" altLang="ja-JP" sz="17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2" name="テキスト ボックス 1"/>
          <p:cNvSpPr txBox="1"/>
          <p:nvPr/>
        </p:nvSpPr>
        <p:spPr>
          <a:xfrm flipH="1">
            <a:off x="166782" y="4018729"/>
            <a:ext cx="8805505" cy="2246769"/>
          </a:xfrm>
          <a:prstGeom prst="rect">
            <a:avLst/>
          </a:prstGeom>
          <a:solidFill>
            <a:schemeClr val="bg1"/>
          </a:solidFill>
        </p:spPr>
        <p:txBody>
          <a:bodyPr wrap="square" rtlCol="0">
            <a:spAutoFit/>
          </a:bodyPr>
          <a:lstStyle/>
          <a:p>
            <a:pPr marL="0" marR="0" lvl="0" indent="0" algn="l" defTabSz="914400" rtl="0" eaLnBrk="1" fontAlgn="auto" latinLnBrk="0" hangingPunct="1">
              <a:lnSpc>
                <a:spcPts val="2400"/>
              </a:lnSpc>
              <a:spcBef>
                <a:spcPts val="0"/>
              </a:spcBef>
              <a:spcAft>
                <a:spcPts val="0"/>
              </a:spcAft>
              <a:buClrTx/>
              <a:buSzTx/>
              <a:buFontTx/>
              <a:buNone/>
              <a:tabLst/>
              <a:defRPr/>
            </a:pPr>
            <a:r>
              <a:rPr kumimoji="1" lang="ja-JP" altLang="en-US" sz="1600" b="1" i="0" u="sng"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「総括シート」様式</a:t>
            </a:r>
            <a:endParaRPr kumimoji="1" lang="en-US" altLang="ja-JP" sz="1600" b="1" i="0" u="sng"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ts val="2400"/>
              </a:lnSpc>
              <a:spcBef>
                <a:spcPts val="0"/>
              </a:spcBef>
              <a:spcAft>
                <a:spcPts val="0"/>
              </a:spcAft>
              <a:buClrTx/>
              <a:buSzTx/>
              <a:buFontTx/>
              <a:buNone/>
              <a:tabLst/>
              <a:defRPr/>
            </a:pPr>
            <a:endParaRPr kumimoji="1" lang="en-US" altLang="ja-JP" sz="1600" b="1" i="0" u="sng"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ts val="2400"/>
              </a:lnSpc>
              <a:spcBef>
                <a:spcPts val="0"/>
              </a:spcBef>
              <a:spcAft>
                <a:spcPts val="0"/>
              </a:spcAft>
              <a:buClrTx/>
              <a:buSzTx/>
              <a:buFontTx/>
              <a:buNone/>
              <a:tabLst/>
              <a:defRPr/>
            </a:pPr>
            <a:endParaRPr kumimoji="1" lang="en-US" altLang="ja-JP" sz="1600" b="1" i="0" u="sng"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ts val="2400"/>
              </a:lnSpc>
              <a:spcBef>
                <a:spcPts val="0"/>
              </a:spcBef>
              <a:spcAft>
                <a:spcPts val="0"/>
              </a:spcAft>
              <a:buClrTx/>
              <a:buSzTx/>
              <a:buFontTx/>
              <a:buNone/>
              <a:tabLst/>
              <a:defRPr/>
            </a:pPr>
            <a:endParaRPr kumimoji="1" lang="en-US" altLang="ja-JP" sz="1600" b="1"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ts val="2400"/>
              </a:lnSpc>
              <a:spcBef>
                <a:spcPts val="0"/>
              </a:spcBef>
              <a:spcAft>
                <a:spcPts val="0"/>
              </a:spcAft>
              <a:buClrTx/>
              <a:buSzTx/>
              <a:buFontTx/>
              <a:buNone/>
              <a:tabLst/>
              <a:defRPr/>
            </a:pPr>
            <a:endParaRPr kumimoji="1" lang="en-US" altLang="ja-JP" sz="1600" b="1" i="0" u="sng"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ts val="2400"/>
              </a:lnSpc>
              <a:spcBef>
                <a:spcPts val="0"/>
              </a:spcBef>
              <a:spcAft>
                <a:spcPts val="0"/>
              </a:spcAft>
              <a:buClrTx/>
              <a:buSzTx/>
              <a:buFontTx/>
              <a:buNone/>
              <a:tabLst/>
              <a:defRPr/>
            </a:pPr>
            <a:endParaRPr kumimoji="1" lang="en-US" altLang="ja-JP" sz="1600" b="1"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ts val="2400"/>
              </a:lnSpc>
              <a:spcBef>
                <a:spcPts val="0"/>
              </a:spcBef>
              <a:spcAft>
                <a:spcPts val="0"/>
              </a:spcAft>
              <a:buClrTx/>
              <a:buSzTx/>
              <a:buFontTx/>
              <a:buNone/>
              <a:tabLst/>
              <a:defRPr/>
            </a:pPr>
            <a:endParaRPr kumimoji="1" lang="ja-JP" altLang="en-US" sz="1600" b="1"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graphicFrame>
        <p:nvGraphicFramePr>
          <p:cNvPr id="8" name="表 7"/>
          <p:cNvGraphicFramePr>
            <a:graphicFrameLocks noGrp="1"/>
          </p:cNvGraphicFramePr>
          <p:nvPr>
            <p:extLst/>
          </p:nvPr>
        </p:nvGraphicFramePr>
        <p:xfrm>
          <a:off x="351340" y="4473021"/>
          <a:ext cx="8535676" cy="1658854"/>
        </p:xfrm>
        <a:graphic>
          <a:graphicData uri="http://schemas.openxmlformats.org/drawingml/2006/table">
            <a:tbl>
              <a:tblPr firstRow="1" bandRow="1">
                <a:tableStyleId>{5940675A-B579-460E-94D1-54222C63F5DA}</a:tableStyleId>
              </a:tblPr>
              <a:tblGrid>
                <a:gridCol w="2133919">
                  <a:extLst>
                    <a:ext uri="{9D8B030D-6E8A-4147-A177-3AD203B41FA5}">
                      <a16:colId xmlns:a16="http://schemas.microsoft.com/office/drawing/2014/main" val="20000"/>
                    </a:ext>
                  </a:extLst>
                </a:gridCol>
                <a:gridCol w="2133919">
                  <a:extLst>
                    <a:ext uri="{9D8B030D-6E8A-4147-A177-3AD203B41FA5}">
                      <a16:colId xmlns:a16="http://schemas.microsoft.com/office/drawing/2014/main" val="20001"/>
                    </a:ext>
                  </a:extLst>
                </a:gridCol>
                <a:gridCol w="2133919">
                  <a:extLst>
                    <a:ext uri="{9D8B030D-6E8A-4147-A177-3AD203B41FA5}">
                      <a16:colId xmlns:a16="http://schemas.microsoft.com/office/drawing/2014/main" val="20002"/>
                    </a:ext>
                  </a:extLst>
                </a:gridCol>
                <a:gridCol w="2133919">
                  <a:extLst>
                    <a:ext uri="{9D8B030D-6E8A-4147-A177-3AD203B41FA5}">
                      <a16:colId xmlns:a16="http://schemas.microsoft.com/office/drawing/2014/main" val="20003"/>
                    </a:ext>
                  </a:extLst>
                </a:gridCol>
              </a:tblGrid>
              <a:tr h="411788">
                <a:tc>
                  <a:txBody>
                    <a:bodyPr/>
                    <a:lstStyle/>
                    <a:p>
                      <a:pPr algn="ctr"/>
                      <a:r>
                        <a:rPr kumimoji="1" lang="ja-JP" altLang="en-US" dirty="0" smtClean="0">
                          <a:solidFill>
                            <a:schemeClr val="tx1"/>
                          </a:solidFill>
                          <a:latin typeface="Calibri" panose="020F0502020204030204" pitchFamily="34" charset="0"/>
                          <a:ea typeface="ＭＳ Ｐゴシック" panose="020B0600070205080204" pitchFamily="50" charset="-128"/>
                          <a:cs typeface="Calibri" panose="020F0502020204030204" pitchFamily="34" charset="0"/>
                        </a:rPr>
                        <a:t>＜</a:t>
                      </a:r>
                      <a:r>
                        <a:rPr kumimoji="1" lang="en-US" altLang="ja-JP" dirty="0" smtClean="0">
                          <a:solidFill>
                            <a:schemeClr val="tx1"/>
                          </a:solidFill>
                          <a:latin typeface="Calibri" panose="020F0502020204030204" pitchFamily="34" charset="0"/>
                          <a:ea typeface="ＭＳ Ｐゴシック" panose="020B0600070205080204" pitchFamily="50" charset="-128"/>
                          <a:cs typeface="Calibri" panose="020F0502020204030204" pitchFamily="34" charset="0"/>
                        </a:rPr>
                        <a:t>Why</a:t>
                      </a:r>
                      <a:r>
                        <a:rPr kumimoji="1" lang="ja-JP" altLang="en-US" dirty="0" smtClean="0">
                          <a:solidFill>
                            <a:schemeClr val="tx1"/>
                          </a:solidFill>
                          <a:latin typeface="Calibri" panose="020F0502020204030204" pitchFamily="34" charset="0"/>
                          <a:ea typeface="ＭＳ Ｐゴシック" panose="020B0600070205080204" pitchFamily="50" charset="-128"/>
                          <a:cs typeface="Calibri" panose="020F0502020204030204" pitchFamily="34" charset="0"/>
                        </a:rPr>
                        <a:t>＞</a:t>
                      </a:r>
                      <a:endParaRPr kumimoji="1" lang="ja-JP" altLang="en-US" dirty="0">
                        <a:solidFill>
                          <a:schemeClr val="tx1"/>
                        </a:solidFill>
                        <a:latin typeface="Calibri" panose="020F0502020204030204" pitchFamily="34" charset="0"/>
                        <a:ea typeface="ＭＳ Ｐゴシック" panose="020B0600070205080204" pitchFamily="50" charset="-128"/>
                        <a:cs typeface="Calibri" panose="020F0502020204030204" pitchFamily="34" charset="0"/>
                      </a:endParaRPr>
                    </a:p>
                  </a:txBody>
                  <a:tcPr marL="36000" marR="36000" marT="36000" marB="36000" anchor="ct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smtClean="0">
                          <a:solidFill>
                            <a:schemeClr val="tx1"/>
                          </a:solidFill>
                          <a:latin typeface="Calibri" panose="020F0502020204030204" pitchFamily="34" charset="0"/>
                          <a:ea typeface="ＭＳ Ｐゴシック" panose="020B0600070205080204" pitchFamily="50" charset="-128"/>
                          <a:cs typeface="Calibri" panose="020F0502020204030204" pitchFamily="34" charset="0"/>
                        </a:rPr>
                        <a:t>＜</a:t>
                      </a:r>
                      <a:r>
                        <a:rPr kumimoji="1" lang="en-US" altLang="ja-JP" dirty="0" smtClean="0">
                          <a:solidFill>
                            <a:schemeClr val="tx1"/>
                          </a:solidFill>
                          <a:latin typeface="Calibri" panose="020F0502020204030204" pitchFamily="34" charset="0"/>
                          <a:ea typeface="ＭＳ Ｐゴシック" panose="020B0600070205080204" pitchFamily="50" charset="-128"/>
                          <a:cs typeface="Calibri" panose="020F0502020204030204" pitchFamily="34" charset="0"/>
                        </a:rPr>
                        <a:t>Vision</a:t>
                      </a:r>
                      <a:r>
                        <a:rPr kumimoji="1" lang="ja-JP" altLang="en-US" dirty="0" smtClean="0">
                          <a:solidFill>
                            <a:schemeClr val="tx1"/>
                          </a:solidFill>
                          <a:latin typeface="Calibri" panose="020F0502020204030204" pitchFamily="34" charset="0"/>
                          <a:ea typeface="ＭＳ Ｐゴシック" panose="020B0600070205080204" pitchFamily="50" charset="-128"/>
                          <a:cs typeface="Calibri" panose="020F0502020204030204" pitchFamily="34" charset="0"/>
                        </a:rPr>
                        <a:t>＞</a:t>
                      </a:r>
                      <a:endParaRPr kumimoji="1" lang="ja-JP" altLang="en-US" dirty="0">
                        <a:solidFill>
                          <a:schemeClr val="tx1"/>
                        </a:solidFill>
                        <a:latin typeface="Calibri" panose="020F0502020204030204" pitchFamily="34" charset="0"/>
                        <a:ea typeface="ＭＳ Ｐゴシック" panose="020B0600070205080204" pitchFamily="50" charset="-128"/>
                        <a:cs typeface="Calibri" panose="020F0502020204030204" pitchFamily="34" charset="0"/>
                      </a:endParaRPr>
                    </a:p>
                  </a:txBody>
                  <a:tcPr marL="36000" marR="36000" marT="36000" marB="36000" anchor="ct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smtClean="0">
                          <a:solidFill>
                            <a:schemeClr val="tx1"/>
                          </a:solidFill>
                          <a:latin typeface="Calibri" panose="020F0502020204030204" pitchFamily="34" charset="0"/>
                          <a:ea typeface="ＭＳ Ｐゴシック" panose="020B0600070205080204" pitchFamily="50" charset="-128"/>
                          <a:cs typeface="Calibri" panose="020F0502020204030204" pitchFamily="34" charset="0"/>
                        </a:rPr>
                        <a:t>＜</a:t>
                      </a:r>
                      <a:r>
                        <a:rPr kumimoji="1" lang="en-US" altLang="ja-JP" dirty="0" smtClean="0">
                          <a:solidFill>
                            <a:schemeClr val="tx1"/>
                          </a:solidFill>
                          <a:latin typeface="Calibri" panose="020F0502020204030204" pitchFamily="34" charset="0"/>
                          <a:ea typeface="ＭＳ Ｐゴシック" panose="020B0600070205080204" pitchFamily="50" charset="-128"/>
                          <a:cs typeface="Calibri" panose="020F0502020204030204" pitchFamily="34" charset="0"/>
                        </a:rPr>
                        <a:t>What</a:t>
                      </a:r>
                      <a:r>
                        <a:rPr kumimoji="1" lang="ja-JP" altLang="en-US" dirty="0" smtClean="0">
                          <a:solidFill>
                            <a:schemeClr val="tx1"/>
                          </a:solidFill>
                          <a:latin typeface="Calibri" panose="020F0502020204030204" pitchFamily="34" charset="0"/>
                          <a:ea typeface="ＭＳ Ｐゴシック" panose="020B0600070205080204" pitchFamily="50" charset="-128"/>
                          <a:cs typeface="Calibri" panose="020F0502020204030204" pitchFamily="34" charset="0"/>
                        </a:rPr>
                        <a:t>＞</a:t>
                      </a:r>
                      <a:endParaRPr kumimoji="1" lang="ja-JP" altLang="en-US" dirty="0">
                        <a:solidFill>
                          <a:schemeClr val="tx1"/>
                        </a:solidFill>
                        <a:latin typeface="Calibri" panose="020F0502020204030204" pitchFamily="34" charset="0"/>
                        <a:ea typeface="ＭＳ Ｐゴシック" panose="020B0600070205080204" pitchFamily="50" charset="-128"/>
                        <a:cs typeface="Calibri" panose="020F0502020204030204" pitchFamily="34" charset="0"/>
                      </a:endParaRPr>
                    </a:p>
                  </a:txBody>
                  <a:tcPr marL="36000" marR="36000" marT="36000" marB="36000" anchor="ct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smtClean="0">
                          <a:solidFill>
                            <a:schemeClr val="tx1"/>
                          </a:solidFill>
                          <a:latin typeface="Calibri" panose="020F0502020204030204" pitchFamily="34" charset="0"/>
                          <a:ea typeface="ＭＳ Ｐゴシック" panose="020B0600070205080204" pitchFamily="50" charset="-128"/>
                          <a:cs typeface="Calibri" panose="020F0502020204030204" pitchFamily="34" charset="0"/>
                        </a:rPr>
                        <a:t>＜</a:t>
                      </a:r>
                      <a:r>
                        <a:rPr kumimoji="1" lang="en-US" altLang="ja-JP" dirty="0" smtClean="0">
                          <a:solidFill>
                            <a:schemeClr val="tx1"/>
                          </a:solidFill>
                          <a:latin typeface="Calibri" panose="020F0502020204030204" pitchFamily="34" charset="0"/>
                          <a:ea typeface="ＭＳ Ｐゴシック" panose="020B0600070205080204" pitchFamily="50" charset="-128"/>
                          <a:cs typeface="Calibri" panose="020F0502020204030204" pitchFamily="34" charset="0"/>
                        </a:rPr>
                        <a:t>Outcome</a:t>
                      </a:r>
                      <a:r>
                        <a:rPr kumimoji="1" lang="ja-JP" altLang="en-US" dirty="0" smtClean="0">
                          <a:solidFill>
                            <a:schemeClr val="tx1"/>
                          </a:solidFill>
                          <a:latin typeface="Calibri" panose="020F0502020204030204" pitchFamily="34" charset="0"/>
                          <a:ea typeface="ＭＳ Ｐゴシック" panose="020B0600070205080204" pitchFamily="50" charset="-128"/>
                          <a:cs typeface="Calibri" panose="020F0502020204030204" pitchFamily="34" charset="0"/>
                        </a:rPr>
                        <a:t>＞</a:t>
                      </a:r>
                      <a:endParaRPr kumimoji="1" lang="ja-JP" altLang="en-US" dirty="0">
                        <a:solidFill>
                          <a:schemeClr val="tx1"/>
                        </a:solidFill>
                        <a:latin typeface="Calibri" panose="020F0502020204030204" pitchFamily="34" charset="0"/>
                        <a:ea typeface="ＭＳ Ｐゴシック" panose="020B0600070205080204" pitchFamily="50" charset="-128"/>
                        <a:cs typeface="Calibri" panose="020F0502020204030204" pitchFamily="34" charset="0"/>
                      </a:endParaRPr>
                    </a:p>
                  </a:txBody>
                  <a:tcPr marL="36000" marR="36000" marT="36000" marB="36000" anchor="ct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0"/>
                  </a:ext>
                </a:extLst>
              </a:tr>
              <a:tr h="1247066">
                <a:tc>
                  <a:txBody>
                    <a:bodyPr/>
                    <a:lstStyle/>
                    <a:p>
                      <a:pPr marL="0" indent="0"/>
                      <a:r>
                        <a:rPr kumimoji="1" lang="ja-JP" altLang="en-US" sz="1400" dirty="0" smtClean="0">
                          <a:solidFill>
                            <a:schemeClr val="tx1"/>
                          </a:solidFill>
                          <a:latin typeface="Calibri" panose="020F0502020204030204" pitchFamily="34" charset="0"/>
                          <a:ea typeface="ＭＳ Ｐゴシック" panose="020B0600070205080204" pitchFamily="50" charset="-128"/>
                          <a:cs typeface="Calibri" panose="020F0502020204030204" pitchFamily="34" charset="0"/>
                        </a:rPr>
                        <a:t>改革前の課題。他都市比較等も踏まえつつ、改革が必要となった背景等を記載。</a:t>
                      </a:r>
                    </a:p>
                    <a:p>
                      <a:pPr marL="0" indent="0"/>
                      <a:endParaRPr kumimoji="1" lang="en-US" altLang="ja-JP" sz="1400" dirty="0" smtClean="0">
                        <a:solidFill>
                          <a:schemeClr val="tx1"/>
                        </a:solidFill>
                        <a:latin typeface="Calibri" panose="020F0502020204030204" pitchFamily="34" charset="0"/>
                        <a:ea typeface="ＭＳ Ｐゴシック" panose="020B0600070205080204" pitchFamily="50" charset="-128"/>
                        <a:cs typeface="Calibri" panose="020F0502020204030204" pitchFamily="34" charset="0"/>
                      </a:endParaRPr>
                    </a:p>
                  </a:txBody>
                  <a:tcPr marL="36000" marR="36000" marT="36000" marB="36000">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0" indent="0"/>
                      <a:r>
                        <a:rPr kumimoji="1" lang="ja-JP" altLang="en-US" sz="1400" dirty="0" smtClean="0">
                          <a:solidFill>
                            <a:schemeClr val="tx1"/>
                          </a:solidFill>
                          <a:latin typeface="Calibri" panose="020F0502020204030204" pitchFamily="34" charset="0"/>
                          <a:ea typeface="ＭＳ Ｐゴシック" panose="020B0600070205080204" pitchFamily="50" charset="-128"/>
                          <a:cs typeface="Calibri" panose="020F0502020204030204" pitchFamily="34" charset="0"/>
                        </a:rPr>
                        <a:t>改革の方向性。どのような戦略や方向性を打ち出したかを記載。</a:t>
                      </a:r>
                    </a:p>
                    <a:p>
                      <a:pPr marL="0" indent="0"/>
                      <a:endParaRPr kumimoji="1" lang="ja-JP" altLang="en-US" sz="1400" dirty="0" smtClean="0">
                        <a:solidFill>
                          <a:schemeClr val="tx1"/>
                        </a:solidFill>
                        <a:latin typeface="Calibri" panose="020F0502020204030204" pitchFamily="34" charset="0"/>
                        <a:ea typeface="ＭＳ Ｐゴシック" panose="020B0600070205080204" pitchFamily="50" charset="-128"/>
                        <a:cs typeface="Calibri" panose="020F0502020204030204" pitchFamily="34" charset="0"/>
                      </a:endParaRPr>
                    </a:p>
                  </a:txBody>
                  <a:tcPr marL="36000" marR="36000" marT="36000" marB="36000">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400" dirty="0" smtClean="0">
                          <a:solidFill>
                            <a:schemeClr val="tx1"/>
                          </a:solidFill>
                          <a:latin typeface="Calibri" panose="020F0502020204030204" pitchFamily="34" charset="0"/>
                          <a:ea typeface="ＭＳ Ｐゴシック" panose="020B0600070205080204" pitchFamily="50" charset="-128"/>
                          <a:cs typeface="Calibri" panose="020F0502020204030204" pitchFamily="34" charset="0"/>
                        </a:rPr>
                        <a:t>何をどう変えたか。具体的に用いた手法や実施した内容を記載。</a:t>
                      </a:r>
                    </a:p>
                    <a:p>
                      <a:pPr marL="0" marR="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dirty="0" smtClean="0">
                        <a:solidFill>
                          <a:schemeClr val="tx1"/>
                        </a:solidFill>
                        <a:latin typeface="Calibri" panose="020F0502020204030204" pitchFamily="34" charset="0"/>
                        <a:ea typeface="ＭＳ Ｐゴシック" panose="020B0600070205080204" pitchFamily="50" charset="-128"/>
                        <a:cs typeface="Calibri" panose="020F0502020204030204" pitchFamily="34" charset="0"/>
                      </a:endParaRPr>
                    </a:p>
                  </a:txBody>
                  <a:tcPr marL="36000" marR="36000" marT="36000" marB="36000">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0" indent="0"/>
                      <a:r>
                        <a:rPr kumimoji="1" lang="ja-JP" altLang="en-US" sz="1400" dirty="0" smtClean="0">
                          <a:solidFill>
                            <a:schemeClr val="tx1"/>
                          </a:solidFill>
                          <a:latin typeface="Calibri" panose="020F0502020204030204" pitchFamily="34" charset="0"/>
                          <a:ea typeface="ＭＳ Ｐゴシック" panose="020B0600070205080204" pitchFamily="50" charset="-128"/>
                          <a:cs typeface="Calibri" panose="020F0502020204030204" pitchFamily="34" charset="0"/>
                        </a:rPr>
                        <a:t>主な成果。改革の結果、どのような影響・効果が生じたかを記載。</a:t>
                      </a:r>
                    </a:p>
                    <a:p>
                      <a:pPr marL="0" indent="0"/>
                      <a:endParaRPr kumimoji="1" lang="en-US" altLang="ja-JP" sz="1400" dirty="0" smtClean="0">
                        <a:solidFill>
                          <a:schemeClr val="tx1"/>
                        </a:solidFill>
                        <a:latin typeface="Calibri" panose="020F0502020204030204" pitchFamily="34" charset="0"/>
                        <a:ea typeface="ＭＳ Ｐゴシック" panose="020B0600070205080204" pitchFamily="50" charset="-128"/>
                        <a:cs typeface="Calibri" panose="020F0502020204030204" pitchFamily="34" charset="0"/>
                      </a:endParaRPr>
                    </a:p>
                  </a:txBody>
                  <a:tcPr marL="36000" marR="36000" marT="36000" marB="36000">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1"/>
                  </a:ext>
                </a:extLst>
              </a:tr>
            </a:tbl>
          </a:graphicData>
        </a:graphic>
      </p:graphicFrame>
      <p:sp>
        <p:nvSpPr>
          <p:cNvPr id="4" name="スライド番号プレースホルダー 3"/>
          <p:cNvSpPr>
            <a:spLocks noGrp="1"/>
          </p:cNvSpPr>
          <p:nvPr>
            <p:ph type="sldNum" sz="quarter" idx="12"/>
          </p:nvPr>
        </p:nvSpPr>
        <p:spPr/>
        <p:txBody>
          <a:bodyPr/>
          <a:lstStyle/>
          <a:p>
            <a:fld id="{63BC356D-1576-478B-8647-1361C6E9DFF7}" type="slidenum">
              <a:rPr lang="ja-JP" altLang="en-US" smtClean="0"/>
              <a:pPr/>
              <a:t>1</a:t>
            </a:fld>
            <a:endParaRPr lang="ja-JP" altLang="en-US"/>
          </a:p>
        </p:txBody>
      </p:sp>
    </p:spTree>
    <p:extLst>
      <p:ext uri="{BB962C8B-B14F-4D97-AF65-F5344CB8AC3E}">
        <p14:creationId xmlns:p14="http://schemas.microsoft.com/office/powerpoint/2010/main" val="3541683063"/>
      </p:ext>
    </p:extLst>
  </p:cSld>
  <p:clrMapOvr>
    <a:masterClrMapping/>
  </p:clrMapOvr>
  <p:timing>
    <p:tnLst>
      <p:par>
        <p:cTn id="1" dur="indefinite" restart="never" nodeType="tmRoot"/>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角丸四角形 7"/>
          <p:cNvSpPr/>
          <p:nvPr/>
        </p:nvSpPr>
        <p:spPr>
          <a:xfrm>
            <a:off x="4644008" y="1223511"/>
            <a:ext cx="4308471" cy="4874444"/>
          </a:xfrm>
          <a:prstGeom prst="roundRect">
            <a:avLst>
              <a:gd name="adj" fmla="val 0"/>
            </a:avLst>
          </a:prstGeom>
          <a:solidFill>
            <a:srgbClr val="66FFFF">
              <a:alpha val="50000"/>
            </a:srgb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graphicFrame>
        <p:nvGraphicFramePr>
          <p:cNvPr id="5" name="表 4"/>
          <p:cNvGraphicFramePr>
            <a:graphicFrameLocks noGrp="1"/>
          </p:cNvGraphicFramePr>
          <p:nvPr>
            <p:extLst>
              <p:ext uri="{D42A27DB-BD31-4B8C-83A1-F6EECF244321}">
                <p14:modId xmlns:p14="http://schemas.microsoft.com/office/powerpoint/2010/main" val="1793145591"/>
              </p:ext>
            </p:extLst>
          </p:nvPr>
        </p:nvGraphicFramePr>
        <p:xfrm>
          <a:off x="179512" y="733475"/>
          <a:ext cx="8784977" cy="5364480"/>
        </p:xfrm>
        <a:graphic>
          <a:graphicData uri="http://schemas.openxmlformats.org/drawingml/2006/table">
            <a:tbl>
              <a:tblPr firstRow="1" bandRow="1">
                <a:tableStyleId>{69012ECD-51FC-41F1-AA8D-1B2483CD663E}</a:tableStyleId>
              </a:tblPr>
              <a:tblGrid>
                <a:gridCol w="1080120">
                  <a:extLst>
                    <a:ext uri="{9D8B030D-6E8A-4147-A177-3AD203B41FA5}">
                      <a16:colId xmlns:a16="http://schemas.microsoft.com/office/drawing/2014/main" val="20000"/>
                    </a:ext>
                  </a:extLst>
                </a:gridCol>
                <a:gridCol w="1368152">
                  <a:extLst>
                    <a:ext uri="{9D8B030D-6E8A-4147-A177-3AD203B41FA5}">
                      <a16:colId xmlns:a16="http://schemas.microsoft.com/office/drawing/2014/main" val="20001"/>
                    </a:ext>
                  </a:extLst>
                </a:gridCol>
                <a:gridCol w="2016224">
                  <a:extLst>
                    <a:ext uri="{9D8B030D-6E8A-4147-A177-3AD203B41FA5}">
                      <a16:colId xmlns:a16="http://schemas.microsoft.com/office/drawing/2014/main" val="20002"/>
                    </a:ext>
                  </a:extLst>
                </a:gridCol>
                <a:gridCol w="2208246">
                  <a:extLst>
                    <a:ext uri="{9D8B030D-6E8A-4147-A177-3AD203B41FA5}">
                      <a16:colId xmlns:a16="http://schemas.microsoft.com/office/drawing/2014/main" val="20003"/>
                    </a:ext>
                  </a:extLst>
                </a:gridCol>
                <a:gridCol w="2112235">
                  <a:extLst>
                    <a:ext uri="{9D8B030D-6E8A-4147-A177-3AD203B41FA5}">
                      <a16:colId xmlns:a16="http://schemas.microsoft.com/office/drawing/2014/main" val="20004"/>
                    </a:ext>
                  </a:extLst>
                </a:gridCol>
              </a:tblGrid>
              <a:tr h="494646">
                <a:tc>
                  <a:txBody>
                    <a:bodyPr/>
                    <a:lstStyle/>
                    <a:p>
                      <a:endParaRPr kumimoji="1" lang="ja-JP" altLang="en-US" sz="1400" dirty="0">
                        <a:latin typeface="Meiryo UI" panose="020B0604030504040204" pitchFamily="50" charset="-128"/>
                        <a:ea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ja-JP" altLang="en-US" sz="1400" dirty="0">
                          <a:latin typeface="Meiryo UI" panose="020B0604030504040204" pitchFamily="50" charset="-128"/>
                          <a:ea typeface="Meiryo UI" panose="020B0604030504040204" pitchFamily="50" charset="-128"/>
                        </a:rPr>
                        <a:t>改革以前</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ja-JP" altLang="en-US" sz="1400" dirty="0">
                          <a:latin typeface="Meiryo UI" panose="020B0604030504040204" pitchFamily="50" charset="-128"/>
                          <a:ea typeface="Meiryo UI" panose="020B0604030504040204" pitchFamily="50" charset="-128"/>
                        </a:rPr>
                        <a:t>２０１</a:t>
                      </a:r>
                      <a:r>
                        <a:rPr kumimoji="1" lang="en-US" altLang="ja-JP" sz="1400" dirty="0">
                          <a:latin typeface="Meiryo UI" panose="020B0604030504040204" pitchFamily="50" charset="-128"/>
                          <a:ea typeface="Meiryo UI" panose="020B0604030504040204" pitchFamily="50" charset="-128"/>
                        </a:rPr>
                        <a:t>8</a:t>
                      </a:r>
                      <a:r>
                        <a:rPr kumimoji="1" lang="ja-JP" altLang="en-US" sz="1400" dirty="0" err="1">
                          <a:latin typeface="Meiryo UI" panose="020B0604030504040204" pitchFamily="50" charset="-128"/>
                          <a:ea typeface="Meiryo UI" panose="020B0604030504040204" pitchFamily="50" charset="-128"/>
                        </a:rPr>
                        <a:t>．</a:t>
                      </a:r>
                      <a:r>
                        <a:rPr kumimoji="1" lang="en-US" altLang="ja-JP" sz="1400" dirty="0">
                          <a:latin typeface="Meiryo UI" panose="020B0604030504040204" pitchFamily="50" charset="-128"/>
                          <a:ea typeface="Meiryo UI" panose="020B0604030504040204" pitchFamily="50" charset="-128"/>
                        </a:rPr>
                        <a:t>3</a:t>
                      </a:r>
                    </a:p>
                    <a:p>
                      <a:pPr algn="ctr"/>
                      <a:r>
                        <a:rPr kumimoji="1" lang="ja-JP" altLang="en-US" sz="1400" dirty="0">
                          <a:latin typeface="Meiryo UI" panose="020B0604030504040204" pitchFamily="50" charset="-128"/>
                          <a:ea typeface="Meiryo UI" panose="020B0604030504040204" pitchFamily="50" charset="-128"/>
                        </a:rPr>
                        <a:t>（前回棚卸し時点）</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lg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ja-JP" altLang="en-US" sz="1400" dirty="0">
                          <a:latin typeface="Meiryo UI" panose="020B0604030504040204" pitchFamily="50" charset="-128"/>
                          <a:ea typeface="Meiryo UI" panose="020B0604030504040204" pitchFamily="50" charset="-128"/>
                        </a:rPr>
                        <a:t>２０２２．</a:t>
                      </a:r>
                      <a:r>
                        <a:rPr kumimoji="1" lang="en-US" altLang="ja-JP" sz="1400" dirty="0">
                          <a:latin typeface="Meiryo UI" panose="020B0604030504040204" pitchFamily="50" charset="-128"/>
                          <a:ea typeface="Meiryo UI" panose="020B0604030504040204" pitchFamily="50" charset="-128"/>
                        </a:rPr>
                        <a:t>1</a:t>
                      </a:r>
                      <a:r>
                        <a:rPr kumimoji="1" lang="ja-JP" altLang="en-US" sz="1400" dirty="0">
                          <a:latin typeface="Meiryo UI" panose="020B0604030504040204" pitchFamily="50" charset="-128"/>
                          <a:ea typeface="Meiryo UI" panose="020B0604030504040204" pitchFamily="50" charset="-128"/>
                        </a:rPr>
                        <a:t>１</a:t>
                      </a:r>
                      <a:endParaRPr kumimoji="1" lang="en-US" altLang="ja-JP" sz="1400" dirty="0">
                        <a:latin typeface="Meiryo UI" panose="020B0604030504040204" pitchFamily="50" charset="-128"/>
                        <a:ea typeface="Meiryo UI" panose="020B0604030504040204" pitchFamily="50" charset="-128"/>
                      </a:endParaRPr>
                    </a:p>
                    <a:p>
                      <a:pPr algn="ctr"/>
                      <a:r>
                        <a:rPr kumimoji="1" lang="ja-JP" altLang="en-US" sz="1400" dirty="0">
                          <a:latin typeface="Meiryo UI" panose="020B0604030504040204" pitchFamily="50" charset="-128"/>
                          <a:ea typeface="Meiryo UI" panose="020B0604030504040204" pitchFamily="50" charset="-128"/>
                        </a:rPr>
                        <a:t>（今回棚卸し時点）</a:t>
                      </a:r>
                    </a:p>
                  </a:txBody>
                  <a:tcPr anchor="ctr">
                    <a:lnL w="12700" cap="flat" cmpd="sng" algn="ctr">
                      <a:solidFill>
                        <a:schemeClr val="tx1"/>
                      </a:solidFill>
                      <a:prstDash val="lgDash"/>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ja-JP" altLang="en-US" sz="1400" dirty="0">
                          <a:latin typeface="Meiryo UI" panose="020B0604030504040204" pitchFamily="50" charset="-128"/>
                          <a:ea typeface="Meiryo UI" panose="020B0604030504040204" pitchFamily="50" charset="-128"/>
                        </a:rPr>
                        <a:t>取組みの達成状況と</a:t>
                      </a:r>
                      <a:endParaRPr kumimoji="1" lang="en-US" altLang="ja-JP" sz="1400" dirty="0">
                        <a:latin typeface="Meiryo UI" panose="020B0604030504040204" pitchFamily="50" charset="-128"/>
                        <a:ea typeface="Meiryo UI" panose="020B0604030504040204" pitchFamily="50" charset="-128"/>
                      </a:endParaRPr>
                    </a:p>
                    <a:p>
                      <a:pPr algn="ctr"/>
                      <a:r>
                        <a:rPr kumimoji="1" lang="ja-JP" altLang="en-US" sz="1400" dirty="0">
                          <a:latin typeface="Meiryo UI" panose="020B0604030504040204" pitchFamily="50" charset="-128"/>
                          <a:ea typeface="Meiryo UI" panose="020B0604030504040204" pitchFamily="50" charset="-128"/>
                        </a:rPr>
                        <a:t>今後の課題</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0"/>
                  </a:ext>
                </a:extLst>
              </a:tr>
              <a:tr h="960195">
                <a:tc rowSpan="3">
                  <a:txBody>
                    <a:bodyPr/>
                    <a:lstStyle/>
                    <a:p>
                      <a:pPr algn="l"/>
                      <a:r>
                        <a:rPr kumimoji="1" lang="en-US" altLang="ja-JP" sz="1200" dirty="0">
                          <a:latin typeface="Meiryo UI" panose="020B0604030504040204" pitchFamily="50" charset="-128"/>
                          <a:ea typeface="Meiryo UI" panose="020B0604030504040204" pitchFamily="50" charset="-128"/>
                        </a:rPr>
                        <a:t>Ⅱ.</a:t>
                      </a:r>
                    </a:p>
                    <a:p>
                      <a:pPr algn="l"/>
                      <a:r>
                        <a:rPr kumimoji="1" lang="ja-JP" altLang="en-US" sz="1200" dirty="0">
                          <a:latin typeface="Meiryo UI" panose="020B0604030504040204" pitchFamily="50" charset="-128"/>
                          <a:ea typeface="Meiryo UI" panose="020B0604030504040204" pitchFamily="50" charset="-128"/>
                        </a:rPr>
                        <a:t>学校運営の制度改革</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200" u="none" dirty="0">
                          <a:solidFill>
                            <a:schemeClr val="tx1"/>
                          </a:solidFill>
                          <a:latin typeface="Meiryo UI" panose="020B0604030504040204" pitchFamily="50" charset="-128"/>
                          <a:ea typeface="Meiryo UI" panose="020B0604030504040204" pitchFamily="50" charset="-128"/>
                        </a:rPr>
                        <a:t>校長のリーダーシップによる組織マネジメントの未確立</a:t>
                      </a:r>
                      <a:endParaRPr lang="en-US" altLang="ja-JP" sz="1200" u="none" dirty="0">
                        <a:solidFill>
                          <a:schemeClr val="tx1"/>
                        </a:solidFill>
                        <a:latin typeface="Meiryo UI" panose="020B0604030504040204" pitchFamily="50" charset="-128"/>
                        <a:ea typeface="Meiryo UI" panose="020B0604030504040204" pitchFamily="50" charset="-128"/>
                      </a:endParaRPr>
                    </a:p>
                    <a:p>
                      <a:pPr marL="0" marR="0" indent="0" algn="l" defTabSz="914400" rtl="0" eaLnBrk="1" fontAlgn="auto" latinLnBrk="0" hangingPunct="1">
                        <a:lnSpc>
                          <a:spcPct val="100000"/>
                        </a:lnSpc>
                        <a:spcBef>
                          <a:spcPts val="0"/>
                        </a:spcBef>
                        <a:spcAft>
                          <a:spcPts val="0"/>
                        </a:spcAft>
                        <a:buClrTx/>
                        <a:buSzTx/>
                        <a:buFontTx/>
                        <a:buNone/>
                        <a:tabLst/>
                        <a:defRPr/>
                      </a:pPr>
                      <a:endParaRPr kumimoji="1" lang="ja-JP" altLang="en-US" sz="1200" u="none" dirty="0">
                        <a:solidFill>
                          <a:schemeClr val="tx1"/>
                        </a:solidFill>
                        <a:latin typeface="Meiryo UI" panose="020B0604030504040204" pitchFamily="50" charset="-128"/>
                        <a:ea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altLang="ja-JP" sz="1200" u="sng" dirty="0">
                          <a:solidFill>
                            <a:schemeClr val="tx1"/>
                          </a:solidFill>
                          <a:latin typeface="Meiryo UI" panose="020B0604030504040204" pitchFamily="50" charset="-128"/>
                          <a:ea typeface="Meiryo UI" panose="020B0604030504040204" pitchFamily="50" charset="-128"/>
                        </a:rPr>
                        <a:t>2015</a:t>
                      </a:r>
                      <a:r>
                        <a:rPr lang="ja-JP" altLang="en-US" sz="1200" u="sng" dirty="0">
                          <a:solidFill>
                            <a:schemeClr val="tx1"/>
                          </a:solidFill>
                          <a:latin typeface="Meiryo UI" panose="020B0604030504040204" pitchFamily="50" charset="-128"/>
                          <a:ea typeface="Meiryo UI" panose="020B0604030504040204" pitchFamily="50" charset="-128"/>
                        </a:rPr>
                        <a:t>年度～</a:t>
                      </a:r>
                      <a:endParaRPr lang="en-US" altLang="ja-JP" sz="1200" u="sng" dirty="0">
                        <a:solidFill>
                          <a:schemeClr val="tx1"/>
                        </a:solidFill>
                        <a:latin typeface="Meiryo UI" panose="020B0604030504040204" pitchFamily="50" charset="-128"/>
                        <a:ea typeface="Meiryo UI" panose="020B0604030504040204" pitchFamily="50" charset="-128"/>
                      </a:endParaRPr>
                    </a:p>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200" u="none" dirty="0">
                          <a:solidFill>
                            <a:schemeClr val="tx1"/>
                          </a:solidFill>
                          <a:latin typeface="Meiryo UI" panose="020B0604030504040204" pitchFamily="50" charset="-128"/>
                          <a:ea typeface="Meiryo UI" panose="020B0604030504040204" pitchFamily="50" charset="-128"/>
                        </a:rPr>
                        <a:t>・副校長、教頭補佐（首席）、教頭補助の配置</a:t>
                      </a:r>
                      <a:endParaRPr lang="en-US" altLang="ja-JP" sz="1200" u="none" dirty="0">
                        <a:solidFill>
                          <a:schemeClr val="tx1"/>
                        </a:solidFill>
                        <a:latin typeface="Meiryo UI" panose="020B0604030504040204" pitchFamily="50" charset="-128"/>
                        <a:ea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lg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altLang="ja-JP" sz="1200" u="sng" dirty="0">
                          <a:solidFill>
                            <a:schemeClr val="tx1"/>
                          </a:solidFill>
                          <a:latin typeface="Meiryo UI" panose="020B0604030504040204" pitchFamily="50" charset="-128"/>
                          <a:ea typeface="Meiryo UI" panose="020B0604030504040204" pitchFamily="50" charset="-128"/>
                        </a:rPr>
                        <a:t>2018</a:t>
                      </a:r>
                      <a:r>
                        <a:rPr lang="ja-JP" altLang="en-US" sz="1200" u="sng" dirty="0">
                          <a:solidFill>
                            <a:schemeClr val="tx1"/>
                          </a:solidFill>
                          <a:latin typeface="Meiryo UI" panose="020B0604030504040204" pitchFamily="50" charset="-128"/>
                          <a:ea typeface="Meiryo UI" panose="020B0604030504040204" pitchFamily="50" charset="-128"/>
                        </a:rPr>
                        <a:t>年度～</a:t>
                      </a:r>
                      <a:endParaRPr lang="en-US" altLang="ja-JP" sz="1200" u="none" dirty="0">
                        <a:solidFill>
                          <a:schemeClr val="tx1"/>
                        </a:solidFill>
                        <a:latin typeface="Meiryo UI" panose="020B0604030504040204" pitchFamily="50" charset="-128"/>
                        <a:ea typeface="Meiryo UI" panose="020B0604030504040204" pitchFamily="50" charset="-128"/>
                      </a:endParaRPr>
                    </a:p>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200" u="none" dirty="0">
                          <a:solidFill>
                            <a:schemeClr val="tx1"/>
                          </a:solidFill>
                          <a:latin typeface="Meiryo UI" panose="020B0604030504040204" pitchFamily="50" charset="-128"/>
                          <a:ea typeface="Meiryo UI" panose="020B0604030504040204" pitchFamily="50" charset="-128"/>
                        </a:rPr>
                        <a:t>・主務教諭の配置</a:t>
                      </a:r>
                      <a:endParaRPr lang="en-US" altLang="ja-JP" sz="1200" u="none" dirty="0">
                        <a:solidFill>
                          <a:schemeClr val="tx1"/>
                        </a:solidFill>
                        <a:latin typeface="Meiryo UI" panose="020B0604030504040204" pitchFamily="50" charset="-128"/>
                        <a:ea typeface="Meiryo UI" panose="020B0604030504040204" pitchFamily="50" charset="-128"/>
                      </a:endParaRPr>
                    </a:p>
                  </a:txBody>
                  <a:tcPr>
                    <a:lnL w="12700" cap="flat" cmpd="sng" algn="ctr">
                      <a:solidFill>
                        <a:schemeClr val="tx1"/>
                      </a:solidFill>
                      <a:prstDash val="lgDash"/>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u="none" kern="1200" dirty="0">
                          <a:solidFill>
                            <a:schemeClr val="tx1"/>
                          </a:solidFill>
                          <a:latin typeface="Meiryo UI" panose="020B0604030504040204" pitchFamily="50" charset="-128"/>
                          <a:ea typeface="Meiryo UI" panose="020B0604030504040204" pitchFamily="50" charset="-128"/>
                          <a:cs typeface="+mn-cs"/>
                        </a:rPr>
                        <a:t>・これまで副校長・教頭補佐（首席）・教頭補助を配置することにより、一定管理職選考の受験者数は改善傾向にあるが、さらなる管理職候補の確保から、引き続き継続配置に取り組んでいく。</a:t>
                      </a:r>
                      <a:endParaRPr kumimoji="1" lang="en-US" altLang="ja-JP" sz="1200" u="none" kern="1200" dirty="0">
                        <a:solidFill>
                          <a:schemeClr val="tx1"/>
                        </a:solidFill>
                        <a:latin typeface="Meiryo UI" panose="020B0604030504040204" pitchFamily="50" charset="-128"/>
                        <a:ea typeface="Meiryo UI" panose="020B0604030504040204" pitchFamily="50" charset="-128"/>
                        <a:cs typeface="+mn-cs"/>
                      </a:endParaRPr>
                    </a:p>
                    <a:p>
                      <a:pPr marL="0" marR="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u="none" kern="1200" dirty="0">
                        <a:solidFill>
                          <a:schemeClr val="tx1"/>
                        </a:solidFill>
                        <a:latin typeface="Meiryo UI" panose="020B0604030504040204" pitchFamily="50" charset="-128"/>
                        <a:ea typeface="Meiryo UI" panose="020B0604030504040204" pitchFamily="50" charset="-128"/>
                        <a:cs typeface="+mn-cs"/>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3"/>
                  </a:ext>
                </a:extLst>
              </a:tr>
              <a:tr h="1309357">
                <a:tc vMerge="1">
                  <a:txBody>
                    <a:bodyPr/>
                    <a:lstStyle/>
                    <a:p>
                      <a:pPr algn="l"/>
                      <a:endParaRPr kumimoji="1" lang="ja-JP" altLang="en-US" sz="1400" u="sng" dirty="0">
                        <a:solidFill>
                          <a:srgbClr val="FF0000"/>
                        </a:solidFill>
                        <a:latin typeface="+mn-ea"/>
                        <a:ea typeface="+mn-ea"/>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u="none" dirty="0">
                          <a:solidFill>
                            <a:schemeClr val="tx1"/>
                          </a:solidFill>
                          <a:latin typeface="Meiryo UI" panose="020B0604030504040204" pitchFamily="50" charset="-128"/>
                          <a:ea typeface="Meiryo UI" panose="020B0604030504040204" pitchFamily="50" charset="-128"/>
                        </a:rPr>
                        <a:t>学校運営に保護者・地域住民が参画する仕組みの未整備</a:t>
                      </a:r>
                      <a:endParaRPr kumimoji="1" lang="en-US" altLang="ja-JP" sz="1200" u="none" dirty="0">
                        <a:solidFill>
                          <a:schemeClr val="tx1"/>
                        </a:solidFill>
                        <a:latin typeface="Meiryo UI" panose="020B0604030504040204" pitchFamily="50" charset="-128"/>
                        <a:ea typeface="Meiryo UI" panose="020B0604030504040204" pitchFamily="50" charset="-128"/>
                      </a:endParaRPr>
                    </a:p>
                    <a:p>
                      <a:pPr marL="0" marR="0" indent="0" algn="l" defTabSz="914400" rtl="0" eaLnBrk="1" fontAlgn="auto" latinLnBrk="0" hangingPunct="1">
                        <a:lnSpc>
                          <a:spcPct val="100000"/>
                        </a:lnSpc>
                        <a:spcBef>
                          <a:spcPts val="0"/>
                        </a:spcBef>
                        <a:spcAft>
                          <a:spcPts val="0"/>
                        </a:spcAft>
                        <a:buClrTx/>
                        <a:buSzTx/>
                        <a:buFontTx/>
                        <a:buNone/>
                        <a:tabLst/>
                        <a:defRPr/>
                      </a:pPr>
                      <a:endParaRPr kumimoji="1" lang="ja-JP" altLang="en-US" sz="1200" u="none" dirty="0">
                        <a:solidFill>
                          <a:schemeClr val="tx1"/>
                        </a:solidFill>
                        <a:latin typeface="Meiryo UI" panose="020B0604030504040204" pitchFamily="50" charset="-128"/>
                        <a:ea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a:r>
                        <a:rPr kumimoji="1" lang="en-US" altLang="ja-JP" sz="1200" u="none" dirty="0">
                          <a:solidFill>
                            <a:schemeClr val="tx1"/>
                          </a:solidFill>
                          <a:latin typeface="Meiryo UI" panose="020B0604030504040204" pitchFamily="50" charset="-128"/>
                          <a:ea typeface="Meiryo UI" panose="020B0604030504040204" pitchFamily="50" charset="-128"/>
                        </a:rPr>
                        <a:t>【</a:t>
                      </a:r>
                      <a:r>
                        <a:rPr kumimoji="1" lang="ja-JP" altLang="en-US" sz="1200" u="none" dirty="0">
                          <a:solidFill>
                            <a:schemeClr val="tx1"/>
                          </a:solidFill>
                          <a:latin typeface="Meiryo UI" panose="020B0604030504040204" pitchFamily="50" charset="-128"/>
                          <a:ea typeface="Meiryo UI" panose="020B0604030504040204" pitchFamily="50" charset="-128"/>
                        </a:rPr>
                        <a:t>学校選択制</a:t>
                      </a:r>
                      <a:r>
                        <a:rPr kumimoji="1" lang="en-US" altLang="ja-JP" sz="1200" u="none" dirty="0">
                          <a:solidFill>
                            <a:schemeClr val="tx1"/>
                          </a:solidFill>
                          <a:latin typeface="Meiryo UI" panose="020B0604030504040204" pitchFamily="50" charset="-128"/>
                          <a:ea typeface="Meiryo UI" panose="020B0604030504040204" pitchFamily="50" charset="-128"/>
                        </a:rPr>
                        <a:t>】</a:t>
                      </a:r>
                    </a:p>
                    <a:p>
                      <a:pPr algn="l"/>
                      <a:r>
                        <a:rPr kumimoji="1" lang="en-US" altLang="ja-JP" sz="1200" u="sng" dirty="0">
                          <a:solidFill>
                            <a:schemeClr val="tx1"/>
                          </a:solidFill>
                          <a:latin typeface="Meiryo UI" panose="020B0604030504040204" pitchFamily="50" charset="-128"/>
                          <a:ea typeface="Meiryo UI" panose="020B0604030504040204" pitchFamily="50" charset="-128"/>
                        </a:rPr>
                        <a:t>2014</a:t>
                      </a:r>
                      <a:r>
                        <a:rPr kumimoji="1" lang="ja-JP" altLang="en-US" sz="1200" u="sng" dirty="0">
                          <a:solidFill>
                            <a:schemeClr val="tx1"/>
                          </a:solidFill>
                          <a:latin typeface="Meiryo UI" panose="020B0604030504040204" pitchFamily="50" charset="-128"/>
                          <a:ea typeface="Meiryo UI" panose="020B0604030504040204" pitchFamily="50" charset="-128"/>
                        </a:rPr>
                        <a:t>年度～</a:t>
                      </a:r>
                      <a:endParaRPr kumimoji="1" lang="en-US" altLang="ja-JP" sz="1200" u="sng" dirty="0">
                        <a:solidFill>
                          <a:schemeClr val="tx1"/>
                        </a:solidFill>
                        <a:latin typeface="Meiryo UI" panose="020B0604030504040204" pitchFamily="50" charset="-128"/>
                        <a:ea typeface="Meiryo UI" panose="020B0604030504040204" pitchFamily="50" charset="-128"/>
                      </a:endParaRPr>
                    </a:p>
                    <a:p>
                      <a:pPr algn="l"/>
                      <a:r>
                        <a:rPr kumimoji="1" lang="ja-JP" altLang="en-US" sz="1200" u="none" dirty="0">
                          <a:solidFill>
                            <a:schemeClr val="tx1"/>
                          </a:solidFill>
                          <a:latin typeface="Meiryo UI" panose="020B0604030504040204" pitchFamily="50" charset="-128"/>
                          <a:ea typeface="Meiryo UI" panose="020B0604030504040204" pitchFamily="50" charset="-128"/>
                        </a:rPr>
                        <a:t>・</a:t>
                      </a:r>
                      <a:r>
                        <a:rPr kumimoji="1" lang="en-US" altLang="ja-JP" sz="1200" u="none" dirty="0">
                          <a:solidFill>
                            <a:schemeClr val="tx1"/>
                          </a:solidFill>
                          <a:latin typeface="Meiryo UI" panose="020B0604030504040204" pitchFamily="50" charset="-128"/>
                          <a:ea typeface="Meiryo UI" panose="020B0604030504040204" pitchFamily="50" charset="-128"/>
                        </a:rPr>
                        <a:t>2015</a:t>
                      </a:r>
                      <a:r>
                        <a:rPr kumimoji="1" lang="ja-JP" altLang="en-US" sz="1200" u="none" dirty="0">
                          <a:solidFill>
                            <a:schemeClr val="tx1"/>
                          </a:solidFill>
                          <a:latin typeface="Meiryo UI" panose="020B0604030504040204" pitchFamily="50" charset="-128"/>
                          <a:ea typeface="Meiryo UI" panose="020B0604030504040204" pitchFamily="50" charset="-128"/>
                        </a:rPr>
                        <a:t>年度入学より</a:t>
                      </a:r>
                      <a:r>
                        <a:rPr kumimoji="1" lang="en-US" altLang="ja-JP" sz="1200" u="none" dirty="0">
                          <a:solidFill>
                            <a:schemeClr val="tx1"/>
                          </a:solidFill>
                          <a:latin typeface="Meiryo UI" panose="020B0604030504040204" pitchFamily="50" charset="-128"/>
                          <a:ea typeface="Meiryo UI" panose="020B0604030504040204" pitchFamily="50" charset="-128"/>
                        </a:rPr>
                        <a:t>23</a:t>
                      </a:r>
                      <a:r>
                        <a:rPr kumimoji="1" lang="ja-JP" altLang="en-US" sz="1200" u="none" dirty="0">
                          <a:solidFill>
                            <a:schemeClr val="tx1"/>
                          </a:solidFill>
                          <a:latin typeface="Meiryo UI" panose="020B0604030504040204" pitchFamily="50" charset="-128"/>
                          <a:ea typeface="Meiryo UI" panose="020B0604030504040204" pitchFamily="50" charset="-128"/>
                        </a:rPr>
                        <a:t>区で導入</a:t>
                      </a:r>
                      <a:endParaRPr kumimoji="1" lang="en-US" altLang="ja-JP" sz="1200" u="none" dirty="0">
                        <a:solidFill>
                          <a:schemeClr val="tx1"/>
                        </a:solidFill>
                        <a:latin typeface="Meiryo UI" panose="020B0604030504040204" pitchFamily="50" charset="-128"/>
                        <a:ea typeface="Meiryo UI" panose="020B0604030504040204" pitchFamily="50" charset="-128"/>
                      </a:endParaRPr>
                    </a:p>
                    <a:p>
                      <a:pPr algn="l"/>
                      <a:endParaRPr kumimoji="1" lang="en-US" altLang="ja-JP" sz="1200" u="none" dirty="0">
                        <a:solidFill>
                          <a:schemeClr val="tx1"/>
                        </a:solidFill>
                        <a:latin typeface="Meiryo UI" panose="020B0604030504040204" pitchFamily="50" charset="-128"/>
                        <a:ea typeface="Meiryo UI" panose="020B0604030504040204" pitchFamily="50" charset="-128"/>
                      </a:endParaRPr>
                    </a:p>
                    <a:p>
                      <a:pPr algn="l"/>
                      <a:endParaRPr kumimoji="1" lang="en-US" altLang="ja-JP" sz="1200" u="none" dirty="0">
                        <a:solidFill>
                          <a:schemeClr val="tx1"/>
                        </a:solidFill>
                        <a:latin typeface="Meiryo UI" panose="020B0604030504040204" pitchFamily="50" charset="-128"/>
                        <a:ea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lg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a:r>
                        <a:rPr kumimoji="1" lang="en-US" altLang="ja-JP" sz="1200" u="sng" dirty="0">
                          <a:solidFill>
                            <a:schemeClr val="tx1"/>
                          </a:solidFill>
                          <a:latin typeface="Meiryo UI" panose="020B0604030504040204" pitchFamily="50" charset="-128"/>
                          <a:ea typeface="Meiryo UI" panose="020B0604030504040204" pitchFamily="50" charset="-128"/>
                        </a:rPr>
                        <a:t>2018</a:t>
                      </a:r>
                      <a:r>
                        <a:rPr kumimoji="1" lang="ja-JP" altLang="en-US" sz="1200" u="sng" dirty="0">
                          <a:solidFill>
                            <a:schemeClr val="tx1"/>
                          </a:solidFill>
                          <a:latin typeface="Meiryo UI" panose="020B0604030504040204" pitchFamily="50" charset="-128"/>
                          <a:ea typeface="Meiryo UI" panose="020B0604030504040204" pitchFamily="50" charset="-128"/>
                        </a:rPr>
                        <a:t>年度～</a:t>
                      </a:r>
                    </a:p>
                    <a:p>
                      <a:pPr algn="l"/>
                      <a:r>
                        <a:rPr kumimoji="1" lang="ja-JP" altLang="en-US" sz="1200" u="none" dirty="0">
                          <a:solidFill>
                            <a:schemeClr val="tx1"/>
                          </a:solidFill>
                          <a:latin typeface="Meiryo UI" panose="020B0604030504040204" pitchFamily="50" charset="-128"/>
                          <a:ea typeface="Meiryo UI" panose="020B0604030504040204" pitchFamily="50" charset="-128"/>
                        </a:rPr>
                        <a:t>・</a:t>
                      </a:r>
                      <a:r>
                        <a:rPr kumimoji="1" lang="en-US" altLang="ja-JP" sz="1200" u="none" dirty="0">
                          <a:solidFill>
                            <a:schemeClr val="tx1"/>
                          </a:solidFill>
                          <a:latin typeface="Meiryo UI" panose="020B0604030504040204" pitchFamily="50" charset="-128"/>
                          <a:ea typeface="Meiryo UI" panose="020B0604030504040204" pitchFamily="50" charset="-128"/>
                        </a:rPr>
                        <a:t>2019</a:t>
                      </a:r>
                      <a:r>
                        <a:rPr kumimoji="1" lang="ja-JP" altLang="en-US" sz="1200" u="none" dirty="0">
                          <a:solidFill>
                            <a:schemeClr val="tx1"/>
                          </a:solidFill>
                          <a:latin typeface="Meiryo UI" panose="020B0604030504040204" pitchFamily="50" charset="-128"/>
                          <a:ea typeface="Meiryo UI" panose="020B0604030504040204" pitchFamily="50" charset="-128"/>
                        </a:rPr>
                        <a:t>年度入学より全区で実施</a:t>
                      </a:r>
                    </a:p>
                    <a:p>
                      <a:pPr algn="l"/>
                      <a:endParaRPr kumimoji="1" lang="ja-JP" altLang="en-US" sz="1200" u="none" dirty="0">
                        <a:solidFill>
                          <a:schemeClr val="tx1"/>
                        </a:solidFill>
                        <a:latin typeface="Meiryo UI" panose="020B0604030504040204" pitchFamily="50" charset="-128"/>
                        <a:ea typeface="Meiryo UI" panose="020B0604030504040204" pitchFamily="50" charset="-128"/>
                      </a:endParaRPr>
                    </a:p>
                    <a:p>
                      <a:pPr algn="l"/>
                      <a:r>
                        <a:rPr kumimoji="1" lang="en-US" altLang="ja-JP" sz="1200" u="sng" dirty="0">
                          <a:solidFill>
                            <a:schemeClr val="tx1"/>
                          </a:solidFill>
                          <a:latin typeface="Meiryo UI" panose="020B0604030504040204" pitchFamily="50" charset="-128"/>
                          <a:ea typeface="Meiryo UI" panose="020B0604030504040204" pitchFamily="50" charset="-128"/>
                        </a:rPr>
                        <a:t>2022</a:t>
                      </a:r>
                      <a:r>
                        <a:rPr kumimoji="1" lang="ja-JP" altLang="en-US" sz="1200" u="sng" dirty="0">
                          <a:solidFill>
                            <a:schemeClr val="tx1"/>
                          </a:solidFill>
                          <a:latin typeface="Meiryo UI" panose="020B0604030504040204" pitchFamily="50" charset="-128"/>
                          <a:ea typeface="Meiryo UI" panose="020B0604030504040204" pitchFamily="50" charset="-128"/>
                        </a:rPr>
                        <a:t>年度</a:t>
                      </a:r>
                      <a:endParaRPr kumimoji="1" lang="en-US" altLang="ja-JP" sz="1200" u="sng" dirty="0">
                        <a:solidFill>
                          <a:schemeClr val="tx1"/>
                        </a:solidFill>
                        <a:latin typeface="Meiryo UI" panose="020B0604030504040204" pitchFamily="50" charset="-128"/>
                        <a:ea typeface="Meiryo UI" panose="020B0604030504040204" pitchFamily="50" charset="-128"/>
                      </a:endParaRPr>
                    </a:p>
                    <a:p>
                      <a:pPr algn="l"/>
                      <a:r>
                        <a:rPr kumimoji="1" lang="ja-JP" altLang="en-US" sz="1200" u="none" dirty="0">
                          <a:solidFill>
                            <a:schemeClr val="tx1"/>
                          </a:solidFill>
                          <a:latin typeface="Meiryo UI" panose="020B0604030504040204" pitchFamily="50" charset="-128"/>
                          <a:ea typeface="Meiryo UI" panose="020B0604030504040204" pitchFamily="50" charset="-128"/>
                        </a:rPr>
                        <a:t>・学校選択における検証実施</a:t>
                      </a:r>
                      <a:endParaRPr kumimoji="1" lang="en-US" altLang="ja-JP" sz="1200" u="none" kern="1200" dirty="0">
                        <a:solidFill>
                          <a:schemeClr val="tx1"/>
                        </a:solidFill>
                        <a:latin typeface="Meiryo UI" panose="020B0604030504040204" pitchFamily="50" charset="-128"/>
                        <a:ea typeface="Meiryo UI" panose="020B0604030504040204" pitchFamily="50" charset="-128"/>
                        <a:cs typeface="+mn-cs"/>
                      </a:endParaRPr>
                    </a:p>
                  </a:txBody>
                  <a:tcPr>
                    <a:lnL w="12700" cap="flat" cmpd="sng" algn="ctr">
                      <a:solidFill>
                        <a:schemeClr val="tx1"/>
                      </a:solidFill>
                      <a:prstDash val="lgDash"/>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200" u="none" strike="noStrike" baseline="0" dirty="0">
                          <a:solidFill>
                            <a:schemeClr val="tx1"/>
                          </a:solidFill>
                          <a:latin typeface="Meiryo UI" panose="020B0604030504040204" pitchFamily="50" charset="-128"/>
                          <a:ea typeface="Meiryo UI" panose="020B0604030504040204" pitchFamily="50" charset="-128"/>
                        </a:rPr>
                        <a:t>【2022</a:t>
                      </a:r>
                      <a:r>
                        <a:rPr kumimoji="1" lang="ja-JP" altLang="en-US" sz="1200" u="none" strike="noStrike" baseline="0" dirty="0">
                          <a:solidFill>
                            <a:schemeClr val="tx1"/>
                          </a:solidFill>
                          <a:latin typeface="Meiryo UI" panose="020B0604030504040204" pitchFamily="50" charset="-128"/>
                          <a:ea typeface="Meiryo UI" panose="020B0604030504040204" pitchFamily="50" charset="-128"/>
                        </a:rPr>
                        <a:t>年度</a:t>
                      </a:r>
                      <a:r>
                        <a:rPr kumimoji="1" lang="en-US" altLang="ja-JP" sz="1200" u="none" strike="noStrike" baseline="0" dirty="0">
                          <a:solidFill>
                            <a:schemeClr val="tx1"/>
                          </a:solidFill>
                          <a:latin typeface="Meiryo UI" panose="020B0604030504040204" pitchFamily="50" charset="-128"/>
                          <a:ea typeface="Meiryo UI" panose="020B0604030504040204" pitchFamily="50" charset="-128"/>
                        </a:rPr>
                        <a:t>】</a:t>
                      </a:r>
                      <a:endParaRPr kumimoji="1" lang="en-US" altLang="ja-JP" sz="1200" u="none" dirty="0">
                        <a:solidFill>
                          <a:schemeClr val="tx1"/>
                        </a:solidFill>
                        <a:latin typeface="Meiryo UI" panose="020B0604030504040204" pitchFamily="50" charset="-128"/>
                        <a:ea typeface="Meiryo UI" panose="020B0604030504040204" pitchFamily="50" charset="-128"/>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u="none" strike="noStrike" baseline="0" dirty="0">
                          <a:solidFill>
                            <a:schemeClr val="tx1"/>
                          </a:solidFill>
                          <a:latin typeface="Meiryo UI" panose="020B0604030504040204" pitchFamily="50" charset="-128"/>
                          <a:ea typeface="Meiryo UI" panose="020B0604030504040204" pitchFamily="50" charset="-128"/>
                        </a:rPr>
                        <a:t>・</a:t>
                      </a:r>
                      <a:r>
                        <a:rPr kumimoji="1" lang="en-US" altLang="ja-JP" sz="1200" u="none" strike="noStrike" baseline="0" dirty="0">
                          <a:solidFill>
                            <a:schemeClr val="tx1"/>
                          </a:solidFill>
                          <a:latin typeface="Meiryo UI" panose="020B0604030504040204" pitchFamily="50" charset="-128"/>
                          <a:ea typeface="Meiryo UI" panose="020B0604030504040204" pitchFamily="50" charset="-128"/>
                        </a:rPr>
                        <a:t>6</a:t>
                      </a:r>
                      <a:r>
                        <a:rPr kumimoji="1" lang="ja-JP" altLang="en-US" sz="1200" u="none" strike="noStrike" baseline="0" dirty="0">
                          <a:solidFill>
                            <a:schemeClr val="tx1"/>
                          </a:solidFill>
                          <a:latin typeface="Meiryo UI" panose="020B0604030504040204" pitchFamily="50" charset="-128"/>
                          <a:ea typeface="Meiryo UI" panose="020B0604030504040204" pitchFamily="50" charset="-128"/>
                        </a:rPr>
                        <a:t>月学校選択制検証</a:t>
                      </a:r>
                      <a:r>
                        <a:rPr kumimoji="1" lang="en-US" altLang="ja-JP" sz="1200" u="none" strike="noStrike" baseline="0" dirty="0">
                          <a:solidFill>
                            <a:schemeClr val="tx1"/>
                          </a:solidFill>
                          <a:latin typeface="Meiryo UI" panose="020B0604030504040204" pitchFamily="50" charset="-128"/>
                          <a:ea typeface="Meiryo UI" panose="020B0604030504040204" pitchFamily="50" charset="-128"/>
                        </a:rPr>
                        <a:t>WG</a:t>
                      </a:r>
                      <a:r>
                        <a:rPr kumimoji="1" lang="ja-JP" altLang="en-US" sz="1200" u="none" strike="noStrike" baseline="0" dirty="0">
                          <a:solidFill>
                            <a:schemeClr val="tx1"/>
                          </a:solidFill>
                          <a:latin typeface="Meiryo UI" panose="020B0604030504040204" pitchFamily="50" charset="-128"/>
                          <a:ea typeface="Meiryo UI" panose="020B0604030504040204" pitchFamily="50" charset="-128"/>
                        </a:rPr>
                        <a:t>設置</a:t>
                      </a: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u="none" dirty="0">
                          <a:solidFill>
                            <a:schemeClr val="tx1"/>
                          </a:solidFill>
                          <a:latin typeface="Meiryo UI" panose="020B0604030504040204" pitchFamily="50" charset="-128"/>
                          <a:ea typeface="Meiryo UI" panose="020B0604030504040204" pitchFamily="50" charset="-128"/>
                        </a:rPr>
                        <a:t>・</a:t>
                      </a:r>
                      <a:r>
                        <a:rPr kumimoji="1" lang="en-US" altLang="ja-JP" sz="1200" u="none" dirty="0">
                          <a:solidFill>
                            <a:schemeClr val="tx1"/>
                          </a:solidFill>
                          <a:latin typeface="Meiryo UI" panose="020B0604030504040204" pitchFamily="50" charset="-128"/>
                          <a:ea typeface="Meiryo UI" panose="020B0604030504040204" pitchFamily="50" charset="-128"/>
                        </a:rPr>
                        <a:t>10</a:t>
                      </a:r>
                      <a:r>
                        <a:rPr kumimoji="1" lang="ja-JP" altLang="en-US" sz="1200" u="none" dirty="0">
                          <a:solidFill>
                            <a:schemeClr val="tx1"/>
                          </a:solidFill>
                          <a:latin typeface="Meiryo UI" panose="020B0604030504040204" pitchFamily="50" charset="-128"/>
                          <a:ea typeface="Meiryo UI" panose="020B0604030504040204" pitchFamily="50" charset="-128"/>
                        </a:rPr>
                        <a:t>月　学校選択制にかかる検証中間まとめ作成</a:t>
                      </a:r>
                      <a:endParaRPr kumimoji="1" lang="en-US" altLang="ja-JP" sz="1200" u="none" dirty="0">
                        <a:solidFill>
                          <a:schemeClr val="tx1"/>
                        </a:solidFill>
                        <a:latin typeface="Meiryo UI" panose="020B0604030504040204" pitchFamily="50" charset="-128"/>
                        <a:ea typeface="Meiryo UI" panose="020B0604030504040204" pitchFamily="50" charset="-128"/>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u="none" dirty="0">
                          <a:solidFill>
                            <a:schemeClr val="tx1"/>
                          </a:solidFill>
                          <a:effectLst/>
                          <a:latin typeface="Meiryo UI" panose="020B0604030504040204" pitchFamily="50" charset="-128"/>
                          <a:ea typeface="Meiryo UI" panose="020B0604030504040204" pitchFamily="50" charset="-128"/>
                        </a:rPr>
                        <a:t>・現在、年度末の検証結果とりまとめを進めている</a:t>
                      </a:r>
                      <a:endParaRPr kumimoji="1" lang="en-US" altLang="ja-JP" sz="1200" u="none" dirty="0">
                        <a:solidFill>
                          <a:schemeClr val="tx1"/>
                        </a:solidFill>
                        <a:effectLst/>
                        <a:latin typeface="Meiryo UI" panose="020B0604030504040204" pitchFamily="50" charset="-128"/>
                        <a:ea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4"/>
                  </a:ext>
                </a:extLst>
              </a:tr>
              <a:tr h="1833100">
                <a:tc vMerge="1">
                  <a:txBody>
                    <a:bodyPr/>
                    <a:lstStyle/>
                    <a:p>
                      <a:endParaRPr kumimoji="1" lang="ja-JP" altLang="en-US"/>
                    </a:p>
                  </a:txBody>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u="none" dirty="0">
                          <a:solidFill>
                            <a:schemeClr val="tx1"/>
                          </a:solidFill>
                          <a:latin typeface="Meiryo UI" panose="020B0604030504040204" pitchFamily="50" charset="-128"/>
                          <a:ea typeface="Meiryo UI" panose="020B0604030504040204" pitchFamily="50" charset="-128"/>
                        </a:rPr>
                        <a:t>客観的なデータに基づく施策の展開</a:t>
                      </a:r>
                      <a:endParaRPr kumimoji="1" lang="en-US" altLang="ja-JP" sz="1200" u="none" dirty="0">
                        <a:solidFill>
                          <a:schemeClr val="tx1"/>
                        </a:solidFill>
                        <a:latin typeface="Meiryo UI" panose="020B0604030504040204" pitchFamily="50" charset="-128"/>
                        <a:ea typeface="Meiryo UI" panose="020B0604030504040204" pitchFamily="50" charset="-128"/>
                      </a:endParaRPr>
                    </a:p>
                    <a:p>
                      <a:pPr marL="0" marR="0" indent="0" algn="l" defTabSz="914400" rtl="0" eaLnBrk="1" fontAlgn="auto" latinLnBrk="0" hangingPunct="1">
                        <a:lnSpc>
                          <a:spcPct val="100000"/>
                        </a:lnSpc>
                        <a:spcBef>
                          <a:spcPts val="0"/>
                        </a:spcBef>
                        <a:spcAft>
                          <a:spcPts val="0"/>
                        </a:spcAft>
                        <a:buClrTx/>
                        <a:buSzTx/>
                        <a:buFontTx/>
                        <a:buNone/>
                        <a:tabLst/>
                        <a:defRPr/>
                      </a:pPr>
                      <a:endParaRPr kumimoji="1" lang="ja-JP" altLang="en-US" sz="1200" u="none" dirty="0">
                        <a:solidFill>
                          <a:schemeClr val="tx1"/>
                        </a:solidFill>
                        <a:latin typeface="Meiryo UI" panose="020B0604030504040204" pitchFamily="50" charset="-128"/>
                        <a:ea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a:r>
                        <a:rPr kumimoji="1" lang="en-US" altLang="ja-JP" sz="1200" u="sng" dirty="0">
                          <a:solidFill>
                            <a:schemeClr val="tx1"/>
                          </a:solidFill>
                          <a:latin typeface="Meiryo UI" panose="020B0604030504040204" pitchFamily="50" charset="-128"/>
                          <a:ea typeface="Meiryo UI" panose="020B0604030504040204" pitchFamily="50" charset="-128"/>
                        </a:rPr>
                        <a:t>2016</a:t>
                      </a:r>
                      <a:r>
                        <a:rPr kumimoji="1" lang="ja-JP" altLang="en-US" sz="1200" u="sng" dirty="0">
                          <a:solidFill>
                            <a:schemeClr val="tx1"/>
                          </a:solidFill>
                          <a:latin typeface="Meiryo UI" panose="020B0604030504040204" pitchFamily="50" charset="-128"/>
                          <a:ea typeface="Meiryo UI" panose="020B0604030504040204" pitchFamily="50" charset="-128"/>
                        </a:rPr>
                        <a:t>年度～</a:t>
                      </a:r>
                      <a:endParaRPr kumimoji="1" lang="en-US" altLang="ja-JP" sz="1200" u="sng" dirty="0">
                        <a:solidFill>
                          <a:schemeClr val="tx1"/>
                        </a:solidFill>
                        <a:latin typeface="Meiryo UI" panose="020B0604030504040204" pitchFamily="50" charset="-128"/>
                        <a:ea typeface="Meiryo UI" panose="020B0604030504040204" pitchFamily="50" charset="-128"/>
                      </a:endParaRPr>
                    </a:p>
                    <a:p>
                      <a:pPr algn="l"/>
                      <a:r>
                        <a:rPr kumimoji="1" lang="ja-JP" altLang="en-US" sz="1200" u="none" dirty="0">
                          <a:solidFill>
                            <a:schemeClr val="tx1"/>
                          </a:solidFill>
                          <a:latin typeface="Meiryo UI" panose="020B0604030504040204" pitchFamily="50" charset="-128"/>
                          <a:ea typeface="Meiryo UI" panose="020B0604030504040204" pitchFamily="50" charset="-128"/>
                        </a:rPr>
                        <a:t>・大阪市小学校学力経年調査の実施（全小学校</a:t>
                      </a:r>
                      <a:r>
                        <a:rPr kumimoji="1" lang="en-US" altLang="ja-JP" sz="1200" u="none" dirty="0">
                          <a:solidFill>
                            <a:schemeClr val="tx1"/>
                          </a:solidFill>
                          <a:latin typeface="Meiryo UI" panose="020B0604030504040204" pitchFamily="50" charset="-128"/>
                          <a:ea typeface="Meiryo UI" panose="020B0604030504040204" pitchFamily="50" charset="-128"/>
                        </a:rPr>
                        <a:t>3</a:t>
                      </a:r>
                      <a:r>
                        <a:rPr kumimoji="1" lang="ja-JP" altLang="en-US" sz="1200" u="none" dirty="0">
                          <a:solidFill>
                            <a:schemeClr val="tx1"/>
                          </a:solidFill>
                          <a:latin typeface="Meiryo UI" panose="020B0604030504040204" pitchFamily="50" charset="-128"/>
                          <a:ea typeface="Meiryo UI" panose="020B0604030504040204" pitchFamily="50" charset="-128"/>
                        </a:rPr>
                        <a:t>～</a:t>
                      </a:r>
                      <a:r>
                        <a:rPr kumimoji="1" lang="en-US" altLang="ja-JP" sz="1200" u="none" dirty="0">
                          <a:solidFill>
                            <a:schemeClr val="tx1"/>
                          </a:solidFill>
                          <a:latin typeface="Meiryo UI" panose="020B0604030504040204" pitchFamily="50" charset="-128"/>
                          <a:ea typeface="Meiryo UI" panose="020B0604030504040204" pitchFamily="50" charset="-128"/>
                        </a:rPr>
                        <a:t>6</a:t>
                      </a:r>
                      <a:r>
                        <a:rPr kumimoji="1" lang="ja-JP" altLang="en-US" sz="1200" u="none" dirty="0">
                          <a:solidFill>
                            <a:schemeClr val="tx1"/>
                          </a:solidFill>
                          <a:latin typeface="Meiryo UI" panose="020B0604030504040204" pitchFamily="50" charset="-128"/>
                          <a:ea typeface="Meiryo UI" panose="020B0604030504040204" pitchFamily="50" charset="-128"/>
                        </a:rPr>
                        <a:t>年対象で実施）</a:t>
                      </a:r>
                    </a:p>
                  </a:txBody>
                  <a:tcPr>
                    <a:lnL w="12700" cap="flat" cmpd="sng" algn="ctr">
                      <a:solidFill>
                        <a:schemeClr val="tx1"/>
                      </a:solidFill>
                      <a:prstDash val="solid"/>
                      <a:round/>
                      <a:headEnd type="none" w="med" len="med"/>
                      <a:tailEnd type="none" w="med" len="med"/>
                    </a:lnL>
                    <a:lnR w="12700" cap="flat" cmpd="sng" algn="ctr">
                      <a:solidFill>
                        <a:schemeClr val="tx1"/>
                      </a:solidFill>
                      <a:prstDash val="lg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u="sng" dirty="0">
                          <a:solidFill>
                            <a:schemeClr val="tx1"/>
                          </a:solidFill>
                          <a:latin typeface="Meiryo UI" panose="020B0604030504040204" pitchFamily="50" charset="-128"/>
                          <a:ea typeface="Meiryo UI" panose="020B0604030504040204" pitchFamily="50" charset="-128"/>
                        </a:rPr>
                        <a:t>2019</a:t>
                      </a:r>
                      <a:r>
                        <a:rPr kumimoji="1" lang="ja-JP" altLang="en-US" sz="1200" u="sng" dirty="0">
                          <a:solidFill>
                            <a:schemeClr val="tx1"/>
                          </a:solidFill>
                          <a:latin typeface="Meiryo UI" panose="020B0604030504040204" pitchFamily="50" charset="-128"/>
                          <a:ea typeface="Meiryo UI" panose="020B0604030504040204" pitchFamily="50" charset="-128"/>
                        </a:rPr>
                        <a:t>年度～</a:t>
                      </a:r>
                      <a:endParaRPr kumimoji="1" lang="en-US" altLang="ja-JP" sz="1200" u="sng" dirty="0">
                        <a:solidFill>
                          <a:schemeClr val="tx1"/>
                        </a:solidFill>
                        <a:latin typeface="Meiryo UI" panose="020B0604030504040204" pitchFamily="50" charset="-128"/>
                        <a:ea typeface="Meiryo UI" panose="020B0604030504040204" pitchFamily="50" charset="-128"/>
                      </a:endParaRPr>
                    </a:p>
                    <a:p>
                      <a:pPr algn="l"/>
                      <a:r>
                        <a:rPr kumimoji="1" lang="ja-JP" altLang="en-US" sz="1200" u="none" dirty="0">
                          <a:solidFill>
                            <a:schemeClr val="tx1"/>
                          </a:solidFill>
                          <a:latin typeface="Meiryo UI" panose="020B0604030504040204" pitchFamily="50" charset="-128"/>
                          <a:ea typeface="Meiryo UI" panose="020B0604030504040204" pitchFamily="50" charset="-128"/>
                        </a:rPr>
                        <a:t>・大阪市版チャレンジテスト</a:t>
                      </a:r>
                      <a:r>
                        <a:rPr kumimoji="1" lang="en-US" altLang="ja-JP" sz="1200" u="none" dirty="0">
                          <a:solidFill>
                            <a:schemeClr val="tx1"/>
                          </a:solidFill>
                          <a:latin typeface="Meiryo UI" panose="020B0604030504040204" pitchFamily="50" charset="-128"/>
                          <a:ea typeface="Meiryo UI" panose="020B0604030504040204" pitchFamily="50" charset="-128"/>
                        </a:rPr>
                        <a:t>plus</a:t>
                      </a:r>
                      <a:r>
                        <a:rPr kumimoji="1" lang="ja-JP" altLang="en-US" sz="1200" u="none" dirty="0">
                          <a:solidFill>
                            <a:schemeClr val="tx1"/>
                          </a:solidFill>
                          <a:latin typeface="Meiryo UI" panose="020B0604030504040204" pitchFamily="50" charset="-128"/>
                          <a:ea typeface="Meiryo UI" panose="020B0604030504040204" pitchFamily="50" charset="-128"/>
                        </a:rPr>
                        <a:t>の実施（全中学校１年理科・社会で実施）</a:t>
                      </a:r>
                      <a:endParaRPr kumimoji="1" lang="en-US" altLang="ja-JP" sz="1200" u="none" dirty="0">
                        <a:solidFill>
                          <a:schemeClr val="tx1"/>
                        </a:solidFill>
                        <a:latin typeface="Meiryo UI" panose="020B0604030504040204" pitchFamily="50" charset="-128"/>
                        <a:ea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u="none" dirty="0">
                        <a:solidFill>
                          <a:schemeClr val="tx1"/>
                        </a:solidFill>
                        <a:latin typeface="Meiryo UI" panose="020B0604030504040204" pitchFamily="50" charset="-128"/>
                        <a:ea typeface="Meiryo UI" panose="020B0604030504040204" pitchFamily="50" charset="-128"/>
                      </a:endParaRPr>
                    </a:p>
                  </a:txBody>
                  <a:tcPr>
                    <a:lnL w="12700" cap="flat" cmpd="sng" algn="ctr">
                      <a:solidFill>
                        <a:schemeClr val="tx1"/>
                      </a:solidFill>
                      <a:prstDash val="lgDash"/>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u="none" baseline="0" dirty="0">
                          <a:solidFill>
                            <a:schemeClr val="tx1"/>
                          </a:solidFill>
                          <a:latin typeface="Meiryo UI" panose="020B0604030504040204" pitchFamily="50" charset="-128"/>
                          <a:ea typeface="Meiryo UI" panose="020B0604030504040204" pitchFamily="50" charset="-128"/>
                        </a:rPr>
                        <a:t>・「全国学力・学習状況調査」、「大阪市小学校学力経年調査」、「中学生チャレンジテスト」等、客観的・経年的に行われる調査結果のデータを活用し、誰一人取り残さない学力向上に向けて各学校への支援につなげている。</a:t>
                      </a:r>
                    </a:p>
                    <a:p>
                      <a:pPr marL="0" marR="0" indent="0" algn="l" defTabSz="914400" rtl="0" eaLnBrk="1" fontAlgn="auto" latinLnBrk="0" hangingPunct="1">
                        <a:lnSpc>
                          <a:spcPct val="100000"/>
                        </a:lnSpc>
                        <a:spcBef>
                          <a:spcPts val="0"/>
                        </a:spcBef>
                        <a:spcAft>
                          <a:spcPts val="0"/>
                        </a:spcAft>
                        <a:buClrTx/>
                        <a:buSzTx/>
                        <a:buFontTx/>
                        <a:buNone/>
                        <a:tabLst/>
                        <a:defRPr/>
                      </a:pPr>
                      <a:endParaRPr kumimoji="1" lang="ja-JP" altLang="en-US" sz="1200" u="none" dirty="0">
                        <a:solidFill>
                          <a:schemeClr val="tx1"/>
                        </a:solidFill>
                        <a:effectLst/>
                        <a:latin typeface="Meiryo UI" panose="020B0604030504040204" pitchFamily="50" charset="-128"/>
                        <a:ea typeface="Meiryo UI" panose="020B0604030504040204" pitchFamily="50" charset="-128"/>
                      </a:endParaRPr>
                    </a:p>
                    <a:p>
                      <a:pPr marL="0" marR="0" indent="0" algn="l" defTabSz="914400" rtl="0" eaLnBrk="1" fontAlgn="auto" latinLnBrk="0" hangingPunct="1">
                        <a:lnSpc>
                          <a:spcPct val="100000"/>
                        </a:lnSpc>
                        <a:spcBef>
                          <a:spcPts val="0"/>
                        </a:spcBef>
                        <a:spcAft>
                          <a:spcPts val="0"/>
                        </a:spcAft>
                        <a:buClrTx/>
                        <a:buSzTx/>
                        <a:buFontTx/>
                        <a:buNone/>
                        <a:tabLst/>
                        <a:defRPr/>
                      </a:pPr>
                      <a:endParaRPr kumimoji="1" lang="ja-JP" altLang="en-US" sz="1200" u="none" dirty="0">
                        <a:solidFill>
                          <a:schemeClr val="tx1"/>
                        </a:solidFill>
                        <a:effectLst/>
                        <a:latin typeface="Meiryo UI" panose="020B0604030504040204" pitchFamily="50" charset="-128"/>
                        <a:ea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5"/>
                  </a:ext>
                </a:extLst>
              </a:tr>
            </a:tbl>
          </a:graphicData>
        </a:graphic>
      </p:graphicFrame>
      <p:sp>
        <p:nvSpPr>
          <p:cNvPr id="12" name="テキスト ボックス 11"/>
          <p:cNvSpPr txBox="1"/>
          <p:nvPr/>
        </p:nvSpPr>
        <p:spPr>
          <a:xfrm>
            <a:off x="251520" y="232182"/>
            <a:ext cx="7704856"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③　主な改革の概要（２／９）</a:t>
            </a:r>
          </a:p>
        </p:txBody>
      </p:sp>
      <p:cxnSp>
        <p:nvCxnSpPr>
          <p:cNvPr id="14" name="直線コネクタ 13"/>
          <p:cNvCxnSpPr/>
          <p:nvPr/>
        </p:nvCxnSpPr>
        <p:spPr>
          <a:xfrm>
            <a:off x="107218" y="652105"/>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9" name="テキスト ボックス 36"/>
          <p:cNvSpPr txBox="1"/>
          <p:nvPr/>
        </p:nvSpPr>
        <p:spPr>
          <a:xfrm>
            <a:off x="-35880" y="34957"/>
            <a:ext cx="3491880"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Ⅰ</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　政策の刷新・教育改革</a:t>
            </a:r>
          </a:p>
        </p:txBody>
      </p:sp>
      <p:sp>
        <p:nvSpPr>
          <p:cNvPr id="3" name="スライド番号プレースホルダー 2"/>
          <p:cNvSpPr>
            <a:spLocks noGrp="1"/>
          </p:cNvSpPr>
          <p:nvPr>
            <p:ph type="sldNum" sz="quarter" idx="12"/>
          </p:nvPr>
        </p:nvSpPr>
        <p:spPr/>
        <p:txBody>
          <a:bodyPr/>
          <a:lstStyle/>
          <a:p>
            <a:fld id="{CCEC3038-1CF1-4B63-9920-55248DCFBA97}" type="slidenum">
              <a:rPr kumimoji="1" lang="ja-JP" altLang="en-US" smtClean="0"/>
              <a:pPr/>
              <a:t>19</a:t>
            </a:fld>
            <a:endParaRPr kumimoji="1" lang="ja-JP" altLang="en-US"/>
          </a:p>
        </p:txBody>
      </p:sp>
    </p:spTree>
    <p:extLst>
      <p:ext uri="{BB962C8B-B14F-4D97-AF65-F5344CB8AC3E}">
        <p14:creationId xmlns:p14="http://schemas.microsoft.com/office/powerpoint/2010/main" val="41038643"/>
      </p:ext>
    </p:extLst>
  </p:cSld>
  <p:clrMapOvr>
    <a:masterClrMapping/>
  </p:clrMapOvr>
</p:sld>
</file>

<file path=ppt/slides/slide2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0" name="直線コネクタ 9"/>
          <p:cNvCxnSpPr/>
          <p:nvPr/>
        </p:nvCxnSpPr>
        <p:spPr>
          <a:xfrm>
            <a:off x="323528" y="692696"/>
            <a:ext cx="856895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1" name="正方形/長方形 10"/>
          <p:cNvSpPr/>
          <p:nvPr/>
        </p:nvSpPr>
        <p:spPr>
          <a:xfrm>
            <a:off x="323528" y="404664"/>
            <a:ext cx="4824536" cy="283411"/>
          </a:xfrm>
          <a:prstGeom prst="rect">
            <a:avLst/>
          </a:prstGeom>
        </p:spPr>
        <p:txBody>
          <a:bodyPr wrap="square">
            <a:spAutoFit/>
          </a:bodyPr>
          <a:lstStyle/>
          <a:p>
            <a:pPr marL="0" marR="0" lvl="0" indent="0" algn="l" defTabSz="914400" rtl="0" eaLnBrk="1" fontAlgn="auto" latinLnBrk="0" hangingPunct="1">
              <a:lnSpc>
                <a:spcPts val="144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①職員採用試験の抜本的見直し等　（３／３）</a:t>
            </a:r>
            <a:endPar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13" name="二等辺三角形 12"/>
          <p:cNvSpPr/>
          <p:nvPr/>
        </p:nvSpPr>
        <p:spPr>
          <a:xfrm rot="5400000">
            <a:off x="4806044" y="1862844"/>
            <a:ext cx="324000" cy="72008"/>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4" name="二等辺三角形 13"/>
          <p:cNvSpPr/>
          <p:nvPr/>
        </p:nvSpPr>
        <p:spPr>
          <a:xfrm rot="5400000">
            <a:off x="5641645" y="1862844"/>
            <a:ext cx="324000" cy="72008"/>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7" name="二等辺三角形 16"/>
          <p:cNvSpPr/>
          <p:nvPr/>
        </p:nvSpPr>
        <p:spPr>
          <a:xfrm rot="5400000">
            <a:off x="4806044" y="3143620"/>
            <a:ext cx="324000" cy="72008"/>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8" name="二等辺三角形 17"/>
          <p:cNvSpPr/>
          <p:nvPr/>
        </p:nvSpPr>
        <p:spPr>
          <a:xfrm rot="5400000">
            <a:off x="5626627" y="3150883"/>
            <a:ext cx="324000" cy="72008"/>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20" name="テキスト ボックス 19"/>
          <p:cNvSpPr txBox="1"/>
          <p:nvPr/>
        </p:nvSpPr>
        <p:spPr>
          <a:xfrm>
            <a:off x="323528" y="847745"/>
            <a:ext cx="2016224"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（前頁からの続き）</a:t>
            </a:r>
          </a:p>
        </p:txBody>
      </p:sp>
      <p:sp>
        <p:nvSpPr>
          <p:cNvPr id="21" name="テキスト ボックス 36"/>
          <p:cNvSpPr txBox="1"/>
          <p:nvPr/>
        </p:nvSpPr>
        <p:spPr>
          <a:xfrm>
            <a:off x="0" y="0"/>
            <a:ext cx="3491880" cy="261610"/>
          </a:xfrm>
          <a:prstGeom prst="rect">
            <a:avLst/>
          </a:prstGeom>
          <a:noFill/>
        </p:spPr>
        <p:txBody>
          <a:bodyPr wrap="square" rtlCol="0">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zh-TW" sz="1100" b="0" i="0" u="none" strike="noStrike" kern="1200" cap="none" spc="0" normalizeH="0" baseline="0" noProof="0" dirty="0" smtClean="0">
                <a:ln>
                  <a:noFill/>
                </a:ln>
                <a:solidFill>
                  <a:prstClr val="black"/>
                </a:solidFill>
                <a:effectLst/>
                <a:uLnTx/>
                <a:uFillTx/>
                <a:latin typeface="Arial" charset="0"/>
                <a:ea typeface="ＭＳ Ｐゴシック" charset="-128"/>
                <a:cs typeface="+mn-cs"/>
              </a:rPr>
              <a:t>Ⅲ</a:t>
            </a:r>
            <a:r>
              <a:rPr kumimoji="1" lang="zh-TW" altLang="en-US" sz="1100" b="0" i="0" u="none" strike="noStrike" kern="1200" cap="none" spc="0" normalizeH="0" baseline="0" noProof="0" dirty="0" smtClean="0">
                <a:ln>
                  <a:noFill/>
                </a:ln>
                <a:solidFill>
                  <a:prstClr val="black"/>
                </a:solidFill>
                <a:effectLst/>
                <a:uLnTx/>
                <a:uFillTx/>
                <a:latin typeface="Arial" charset="0"/>
                <a:ea typeface="ＭＳ Ｐゴシック" charset="-128"/>
                <a:cs typeface="+mn-cs"/>
              </a:rPr>
              <a:t>　行財政改革</a:t>
            </a:r>
            <a:r>
              <a:rPr kumimoji="1" lang="en-US" altLang="ja-JP" sz="1100" b="0" i="0" u="none" strike="noStrike" kern="1200" cap="none" spc="0" normalizeH="0" baseline="0" noProof="0" dirty="0" smtClean="0">
                <a:ln>
                  <a:noFill/>
                </a:ln>
                <a:solidFill>
                  <a:prstClr val="black"/>
                </a:solidFill>
                <a:effectLst/>
                <a:uLnTx/>
                <a:uFillTx/>
                <a:latin typeface="Arial" charset="0"/>
                <a:ea typeface="ＭＳ Ｐゴシック" charset="-128"/>
                <a:cs typeface="+mn-cs"/>
              </a:rPr>
              <a:t>【</a:t>
            </a:r>
            <a:r>
              <a:rPr kumimoji="1" lang="ja-JP" altLang="en-US" sz="1100" b="0" i="0" u="none" strike="noStrike" kern="1200" cap="none" spc="0" normalizeH="0" baseline="0" noProof="0" dirty="0">
                <a:ln>
                  <a:noFill/>
                </a:ln>
                <a:solidFill>
                  <a:prstClr val="black"/>
                </a:solidFill>
                <a:effectLst/>
                <a:uLnTx/>
                <a:uFillTx/>
                <a:latin typeface="Arial" charset="0"/>
                <a:ea typeface="ＭＳ Ｐゴシック" charset="-128"/>
                <a:cs typeface="+mn-cs"/>
              </a:rPr>
              <a:t>人事</a:t>
            </a:r>
            <a:r>
              <a:rPr kumimoji="1" lang="en-US" altLang="ja-JP" sz="1100" b="0" i="0" u="none" strike="noStrike" kern="1200" cap="none" spc="0" normalizeH="0" baseline="0" noProof="0" dirty="0">
                <a:ln>
                  <a:noFill/>
                </a:ln>
                <a:solidFill>
                  <a:prstClr val="black"/>
                </a:solidFill>
                <a:effectLst/>
                <a:uLnTx/>
                <a:uFillTx/>
                <a:latin typeface="Arial" charset="0"/>
                <a:ea typeface="ＭＳ Ｐゴシック" charset="-128"/>
                <a:cs typeface="+mn-cs"/>
              </a:rPr>
              <a:t>】</a:t>
            </a:r>
            <a:r>
              <a:rPr kumimoji="1" lang="ja-JP" altLang="en-US" sz="1100" b="0" i="0" u="none" strike="noStrike" kern="1200" cap="none" spc="0" normalizeH="0" baseline="0" noProof="0" dirty="0">
                <a:ln>
                  <a:noFill/>
                </a:ln>
                <a:solidFill>
                  <a:prstClr val="black"/>
                </a:solidFill>
                <a:effectLst/>
                <a:uLnTx/>
                <a:uFillTx/>
                <a:latin typeface="Arial" charset="0"/>
                <a:ea typeface="ＭＳ Ｐゴシック" charset="-128"/>
                <a:cs typeface="+mn-cs"/>
              </a:rPr>
              <a:t>・人事・給与制度</a:t>
            </a:r>
            <a:endParaRPr kumimoji="1" lang="en-US" altLang="ja-JP" sz="1100" b="0" i="0" u="none" strike="noStrike" kern="1200" cap="none" spc="0" normalizeH="0" baseline="0" noProof="0" dirty="0">
              <a:ln>
                <a:noFill/>
              </a:ln>
              <a:solidFill>
                <a:prstClr val="black"/>
              </a:solidFill>
              <a:effectLst/>
              <a:uLnTx/>
              <a:uFillTx/>
              <a:latin typeface="Arial" charset="0"/>
              <a:ea typeface="ＭＳ Ｐゴシック" charset="-128"/>
              <a:cs typeface="+mn-cs"/>
            </a:endParaRPr>
          </a:p>
        </p:txBody>
      </p:sp>
      <p:sp>
        <p:nvSpPr>
          <p:cNvPr id="22" name="二等辺三角形 21"/>
          <p:cNvSpPr/>
          <p:nvPr/>
        </p:nvSpPr>
        <p:spPr>
          <a:xfrm rot="5400000">
            <a:off x="6542720" y="3158988"/>
            <a:ext cx="324000" cy="72008"/>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26" name="二等辺三角形 25"/>
          <p:cNvSpPr/>
          <p:nvPr/>
        </p:nvSpPr>
        <p:spPr>
          <a:xfrm rot="5400000">
            <a:off x="6552178" y="1861630"/>
            <a:ext cx="324000" cy="72008"/>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pic>
        <p:nvPicPr>
          <p:cNvPr id="28" name="図 27"/>
          <p:cNvPicPr>
            <a:picLocks noChangeAspect="1"/>
          </p:cNvPicPr>
          <p:nvPr/>
        </p:nvPicPr>
        <p:blipFill>
          <a:blip r:embed="rId2"/>
          <a:stretch>
            <a:fillRect/>
          </a:stretch>
        </p:blipFill>
        <p:spPr>
          <a:xfrm>
            <a:off x="6792281" y="1628799"/>
            <a:ext cx="796426" cy="430835"/>
          </a:xfrm>
          <a:prstGeom prst="rect">
            <a:avLst/>
          </a:prstGeom>
        </p:spPr>
      </p:pic>
      <p:pic>
        <p:nvPicPr>
          <p:cNvPr id="31" name="図 30"/>
          <p:cNvPicPr>
            <a:picLocks noChangeAspect="1"/>
          </p:cNvPicPr>
          <p:nvPr/>
        </p:nvPicPr>
        <p:blipFill>
          <a:blip r:embed="rId2"/>
          <a:stretch>
            <a:fillRect/>
          </a:stretch>
        </p:blipFill>
        <p:spPr>
          <a:xfrm>
            <a:off x="6788383" y="2973285"/>
            <a:ext cx="796426" cy="430835"/>
          </a:xfrm>
          <a:prstGeom prst="rect">
            <a:avLst/>
          </a:prstGeom>
        </p:spPr>
      </p:pic>
      <p:pic>
        <p:nvPicPr>
          <p:cNvPr id="32" name="図 31"/>
          <p:cNvPicPr>
            <a:picLocks noChangeAspect="1"/>
          </p:cNvPicPr>
          <p:nvPr/>
        </p:nvPicPr>
        <p:blipFill>
          <a:blip r:embed="rId2"/>
          <a:stretch>
            <a:fillRect/>
          </a:stretch>
        </p:blipFill>
        <p:spPr>
          <a:xfrm>
            <a:off x="4207622" y="2608905"/>
            <a:ext cx="4479178" cy="244031"/>
          </a:xfrm>
          <a:prstGeom prst="rect">
            <a:avLst/>
          </a:prstGeom>
        </p:spPr>
      </p:pic>
      <p:pic>
        <p:nvPicPr>
          <p:cNvPr id="33" name="図 32"/>
          <p:cNvPicPr>
            <a:picLocks noChangeAspect="1"/>
          </p:cNvPicPr>
          <p:nvPr/>
        </p:nvPicPr>
        <p:blipFill>
          <a:blip r:embed="rId2"/>
          <a:stretch>
            <a:fillRect/>
          </a:stretch>
        </p:blipFill>
        <p:spPr>
          <a:xfrm>
            <a:off x="4207622" y="4650080"/>
            <a:ext cx="4479178" cy="244031"/>
          </a:xfrm>
          <a:prstGeom prst="rect">
            <a:avLst/>
          </a:prstGeom>
        </p:spPr>
      </p:pic>
      <p:sp>
        <p:nvSpPr>
          <p:cNvPr id="3" name="スライド番号プレースホルダー 2"/>
          <p:cNvSpPr>
            <a:spLocks noGrp="1"/>
          </p:cNvSpPr>
          <p:nvPr>
            <p:ph type="sldNum" sz="quarter" idx="12"/>
          </p:nvPr>
        </p:nvSpPr>
        <p:spPr/>
        <p:txBody>
          <a:bodyPr/>
          <a:lstStyle/>
          <a:p>
            <a:fld id="{CCEC3038-1CF1-4B63-9920-55248DCFBA97}" type="slidenum">
              <a:rPr kumimoji="1" lang="ja-JP" altLang="en-US" smtClean="0"/>
              <a:pPr/>
              <a:t>199</a:t>
            </a:fld>
            <a:endParaRPr kumimoji="1" lang="ja-JP" altLang="en-US" dirty="0"/>
          </a:p>
        </p:txBody>
      </p:sp>
      <p:graphicFrame>
        <p:nvGraphicFramePr>
          <p:cNvPr id="9" name="表 8"/>
          <p:cNvGraphicFramePr>
            <a:graphicFrameLocks noGrp="1"/>
          </p:cNvGraphicFramePr>
          <p:nvPr>
            <p:extLst>
              <p:ext uri="{D42A27DB-BD31-4B8C-83A1-F6EECF244321}">
                <p14:modId xmlns:p14="http://schemas.microsoft.com/office/powerpoint/2010/main" val="2472627875"/>
              </p:ext>
            </p:extLst>
          </p:nvPr>
        </p:nvGraphicFramePr>
        <p:xfrm>
          <a:off x="471746" y="1240754"/>
          <a:ext cx="8276718" cy="3749547"/>
        </p:xfrm>
        <a:graphic>
          <a:graphicData uri="http://schemas.openxmlformats.org/drawingml/2006/table">
            <a:tbl>
              <a:tblPr firstRow="1" bandRow="1">
                <a:tableStyleId>{5C22544A-7EE6-4342-B048-85BDC9FD1C3A}</a:tableStyleId>
              </a:tblPr>
              <a:tblGrid>
                <a:gridCol w="918762">
                  <a:extLst>
                    <a:ext uri="{9D8B030D-6E8A-4147-A177-3AD203B41FA5}">
                      <a16:colId xmlns:a16="http://schemas.microsoft.com/office/drawing/2014/main" val="20000"/>
                    </a:ext>
                  </a:extLst>
                </a:gridCol>
                <a:gridCol w="2696814">
                  <a:extLst>
                    <a:ext uri="{9D8B030D-6E8A-4147-A177-3AD203B41FA5}">
                      <a16:colId xmlns:a16="http://schemas.microsoft.com/office/drawing/2014/main" val="20001"/>
                    </a:ext>
                  </a:extLst>
                </a:gridCol>
                <a:gridCol w="4661142">
                  <a:extLst>
                    <a:ext uri="{9D8B030D-6E8A-4147-A177-3AD203B41FA5}">
                      <a16:colId xmlns:a16="http://schemas.microsoft.com/office/drawing/2014/main" val="20002"/>
                    </a:ext>
                  </a:extLst>
                </a:gridCol>
              </a:tblGrid>
              <a:tr h="380856">
                <a:tc>
                  <a:txBody>
                    <a:bodyPr/>
                    <a:lstStyle/>
                    <a:p>
                      <a:pPr algn="ctr"/>
                      <a:endParaRPr kumimoji="1" lang="ja-JP" altLang="en-US" dirty="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ap="flat" cmpd="sng" algn="ctr">
                      <a:solidFill>
                        <a:schemeClr val="tx1"/>
                      </a:solidFill>
                      <a:prstDash val="solid"/>
                      <a:round/>
                      <a:headEnd type="none" w="med" len="med"/>
                      <a:tailEnd type="none" w="med" len="med"/>
                    </a:lnTlToBr>
                    <a:solidFill>
                      <a:schemeClr val="accent5">
                        <a:lumMod val="20000"/>
                        <a:lumOff val="80000"/>
                      </a:schemeClr>
                    </a:solidFill>
                  </a:tcPr>
                </a:tc>
                <a:tc>
                  <a:txBody>
                    <a:bodyPr/>
                    <a:lstStyle/>
                    <a:p>
                      <a:pPr algn="ctr"/>
                      <a:r>
                        <a:rPr kumimoji="1" lang="ja-JP" altLang="en-US" sz="1400" dirty="0">
                          <a:solidFill>
                            <a:schemeClr val="tx1"/>
                          </a:solidFill>
                        </a:rPr>
                        <a:t>項　目</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tc>
                  <a:txBody>
                    <a:bodyPr/>
                    <a:lstStyle/>
                    <a:p>
                      <a:pPr algn="ctr"/>
                      <a:r>
                        <a:rPr kumimoji="1" lang="ja-JP" altLang="en-US" sz="1400" dirty="0">
                          <a:solidFill>
                            <a:schemeClr val="tx1"/>
                          </a:solidFill>
                        </a:rPr>
                        <a:t>内　容</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extLst>
                  <a:ext uri="{0D108BD9-81ED-4DB2-BD59-A6C34878D82A}">
                    <a16:rowId xmlns:a16="http://schemas.microsoft.com/office/drawing/2014/main" val="10000"/>
                  </a:ext>
                </a:extLst>
              </a:tr>
              <a:tr h="1274048">
                <a:tc rowSpan="2">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ja-JP" altLang="en-US" sz="1050" dirty="0">
                          <a:solidFill>
                            <a:schemeClr val="tx1"/>
                          </a:solidFill>
                        </a:rPr>
                        <a:t>人事異動</a:t>
                      </a:r>
                      <a:endParaRPr lang="en-US" altLang="ja-JP" sz="105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050" b="0" dirty="0">
                          <a:solidFill>
                            <a:schemeClr val="tx1"/>
                          </a:solidFill>
                        </a:rPr>
                        <a:t>女性職員の積極的な登用</a:t>
                      </a:r>
                      <a:endParaRPr kumimoji="1" lang="ja-JP" altLang="en-US" sz="105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altLang="ja-JP" sz="1050" b="0" dirty="0">
                          <a:solidFill>
                            <a:schemeClr val="tx1"/>
                          </a:solidFill>
                        </a:rPr>
                        <a:t>2008</a:t>
                      </a:r>
                      <a:r>
                        <a:rPr lang="ja-JP" altLang="en-US" sz="1050" b="0" dirty="0">
                          <a:solidFill>
                            <a:schemeClr val="tx1"/>
                          </a:solidFill>
                        </a:rPr>
                        <a:t>年度</a:t>
                      </a:r>
                      <a:r>
                        <a:rPr lang="en-US" altLang="ja-JP" sz="1050" b="0" dirty="0">
                          <a:solidFill>
                            <a:schemeClr val="tx1"/>
                          </a:solidFill>
                        </a:rPr>
                        <a:t>	2013</a:t>
                      </a:r>
                      <a:r>
                        <a:rPr lang="ja-JP" altLang="en-US" sz="1050" b="0" dirty="0">
                          <a:solidFill>
                            <a:schemeClr val="tx1"/>
                          </a:solidFill>
                        </a:rPr>
                        <a:t>年度</a:t>
                      </a:r>
                      <a:r>
                        <a:rPr lang="en-US" altLang="ja-JP" sz="1050" b="0" dirty="0">
                          <a:solidFill>
                            <a:schemeClr val="tx1"/>
                          </a:solidFill>
                        </a:rPr>
                        <a:t>	2017</a:t>
                      </a:r>
                      <a:r>
                        <a:rPr lang="ja-JP" altLang="en-US" sz="1050" b="0" dirty="0">
                          <a:solidFill>
                            <a:schemeClr val="tx1"/>
                          </a:solidFill>
                        </a:rPr>
                        <a:t>年度　　　　</a:t>
                      </a:r>
                      <a:r>
                        <a:rPr lang="en-US" altLang="ja-JP" sz="1050" b="0" dirty="0">
                          <a:solidFill>
                            <a:schemeClr val="tx1"/>
                          </a:solidFill>
                        </a:rPr>
                        <a:t>2022</a:t>
                      </a:r>
                      <a:r>
                        <a:rPr lang="ja-JP" altLang="en-US" sz="1050" b="0" dirty="0">
                          <a:solidFill>
                            <a:schemeClr val="tx1"/>
                          </a:solidFill>
                        </a:rPr>
                        <a:t>年度</a:t>
                      </a:r>
                      <a:endParaRPr lang="en-US" altLang="ja-JP" sz="1050" b="0" dirty="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050" b="0" dirty="0">
                          <a:solidFill>
                            <a:schemeClr val="tx1"/>
                          </a:solidFill>
                        </a:rPr>
                        <a:t>　　　</a:t>
                      </a:r>
                      <a:r>
                        <a:rPr lang="en-US" altLang="ja-JP" sz="1050" b="0" dirty="0">
                          <a:solidFill>
                            <a:schemeClr val="tx1"/>
                          </a:solidFill>
                        </a:rPr>
                        <a:t>8.6</a:t>
                      </a:r>
                      <a:r>
                        <a:rPr lang="ja-JP" altLang="en-US" sz="1050" b="0" dirty="0">
                          <a:solidFill>
                            <a:schemeClr val="tx1"/>
                          </a:solidFill>
                        </a:rPr>
                        <a:t>％</a:t>
                      </a:r>
                      <a:r>
                        <a:rPr lang="en-US" altLang="ja-JP" sz="1050" b="0" dirty="0">
                          <a:solidFill>
                            <a:schemeClr val="tx1"/>
                          </a:solidFill>
                        </a:rPr>
                        <a:t>	</a:t>
                      </a:r>
                      <a:r>
                        <a:rPr lang="ja-JP" altLang="en-US" sz="1050" b="0" dirty="0">
                          <a:solidFill>
                            <a:schemeClr val="tx1"/>
                          </a:solidFill>
                        </a:rPr>
                        <a:t>　　</a:t>
                      </a:r>
                      <a:r>
                        <a:rPr lang="en-US" altLang="ja-JP" sz="1050" b="0" dirty="0">
                          <a:solidFill>
                            <a:schemeClr val="tx1"/>
                          </a:solidFill>
                        </a:rPr>
                        <a:t>12.4</a:t>
                      </a:r>
                      <a:r>
                        <a:rPr lang="ja-JP" altLang="en-US" sz="1050" b="0" dirty="0">
                          <a:solidFill>
                            <a:schemeClr val="tx1"/>
                          </a:solidFill>
                        </a:rPr>
                        <a:t>％</a:t>
                      </a:r>
                      <a:r>
                        <a:rPr lang="en-US" altLang="ja-JP" sz="1050" b="0" dirty="0">
                          <a:solidFill>
                            <a:schemeClr val="tx1"/>
                          </a:solidFill>
                        </a:rPr>
                        <a:t>	</a:t>
                      </a:r>
                      <a:r>
                        <a:rPr lang="ja-JP" altLang="en-US" sz="1050" b="0" dirty="0">
                          <a:solidFill>
                            <a:schemeClr val="tx1"/>
                          </a:solidFill>
                        </a:rPr>
                        <a:t>　　</a:t>
                      </a:r>
                      <a:r>
                        <a:rPr lang="en-US" altLang="ja-JP" sz="1050" b="0" dirty="0">
                          <a:solidFill>
                            <a:schemeClr val="tx1"/>
                          </a:solidFill>
                        </a:rPr>
                        <a:t>17.3</a:t>
                      </a:r>
                      <a:r>
                        <a:rPr lang="ja-JP" altLang="en-US" sz="1050" b="0" dirty="0">
                          <a:solidFill>
                            <a:schemeClr val="tx1"/>
                          </a:solidFill>
                        </a:rPr>
                        <a:t>％　　　　　　</a:t>
                      </a:r>
                      <a:r>
                        <a:rPr lang="en-US" altLang="ja-JP" sz="1050" b="0" dirty="0">
                          <a:solidFill>
                            <a:schemeClr val="tx1"/>
                          </a:solidFill>
                        </a:rPr>
                        <a:t>21.6</a:t>
                      </a:r>
                      <a:r>
                        <a:rPr lang="ja-JP" altLang="en-US" sz="1050" b="0" dirty="0">
                          <a:solidFill>
                            <a:schemeClr val="tx1"/>
                          </a:solidFill>
                        </a:rPr>
                        <a:t>％</a:t>
                      </a:r>
                      <a:endParaRPr lang="en-US" altLang="ja-JP" sz="1050" b="0" dirty="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en-US" altLang="ja-JP" sz="1050" b="0" dirty="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050" b="0" dirty="0">
                          <a:solidFill>
                            <a:schemeClr val="tx1"/>
                          </a:solidFill>
                        </a:rPr>
                        <a:t>他都市</a:t>
                      </a:r>
                      <a:endParaRPr kumimoji="1" lang="en-US" altLang="ja-JP" sz="1050" b="0" dirty="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050" b="0" dirty="0">
                          <a:solidFill>
                            <a:schemeClr val="tx1"/>
                          </a:solidFill>
                        </a:rPr>
                        <a:t>　（</a:t>
                      </a:r>
                      <a:r>
                        <a:rPr kumimoji="1" lang="en-US" altLang="ja-JP" sz="1050" b="0" dirty="0">
                          <a:solidFill>
                            <a:schemeClr val="tx1"/>
                          </a:solidFill>
                        </a:rPr>
                        <a:t>2013</a:t>
                      </a:r>
                      <a:r>
                        <a:rPr kumimoji="1" lang="ja-JP" altLang="en-US" sz="1050" b="0" dirty="0">
                          <a:solidFill>
                            <a:schemeClr val="tx1"/>
                          </a:solidFill>
                        </a:rPr>
                        <a:t>年度） ：　横浜市</a:t>
                      </a:r>
                      <a:r>
                        <a:rPr kumimoji="1" lang="en-US" altLang="ja-JP" sz="1050" b="0" dirty="0">
                          <a:solidFill>
                            <a:schemeClr val="tx1"/>
                          </a:solidFill>
                        </a:rPr>
                        <a:t>12.6</a:t>
                      </a:r>
                      <a:r>
                        <a:rPr lang="ja-JP" altLang="en-US" sz="1050" b="0" dirty="0">
                          <a:solidFill>
                            <a:schemeClr val="tx1"/>
                          </a:solidFill>
                        </a:rPr>
                        <a:t>％、名古屋市</a:t>
                      </a:r>
                      <a:r>
                        <a:rPr lang="en-US" altLang="ja-JP" sz="1050" b="0" dirty="0">
                          <a:solidFill>
                            <a:schemeClr val="tx1"/>
                          </a:solidFill>
                        </a:rPr>
                        <a:t>10.6</a:t>
                      </a:r>
                      <a:r>
                        <a:rPr lang="ja-JP" altLang="en-US" sz="1050" b="0" dirty="0">
                          <a:solidFill>
                            <a:schemeClr val="tx1"/>
                          </a:solidFill>
                        </a:rPr>
                        <a:t>％、京都市</a:t>
                      </a:r>
                      <a:r>
                        <a:rPr lang="en-US" altLang="ja-JP" sz="1050" b="0" dirty="0">
                          <a:solidFill>
                            <a:schemeClr val="tx1"/>
                          </a:solidFill>
                        </a:rPr>
                        <a:t>11.0</a:t>
                      </a:r>
                      <a:r>
                        <a:rPr lang="ja-JP" altLang="en-US" sz="1050" b="0" dirty="0">
                          <a:solidFill>
                            <a:schemeClr val="tx1"/>
                          </a:solidFill>
                        </a:rPr>
                        <a:t>％、神戸市</a:t>
                      </a:r>
                      <a:r>
                        <a:rPr lang="en-US" altLang="ja-JP" sz="1050" b="0" dirty="0">
                          <a:solidFill>
                            <a:schemeClr val="tx1"/>
                          </a:solidFill>
                        </a:rPr>
                        <a:t>10.7</a:t>
                      </a:r>
                      <a:r>
                        <a:rPr lang="ja-JP" altLang="en-US" sz="1050" b="0" dirty="0">
                          <a:solidFill>
                            <a:schemeClr val="tx1"/>
                          </a:solidFill>
                        </a:rPr>
                        <a:t>％</a:t>
                      </a:r>
                      <a:endParaRPr lang="en-US" altLang="ja-JP" sz="1050" b="0" dirty="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050" b="0" u="none" dirty="0">
                          <a:solidFill>
                            <a:schemeClr val="tx1"/>
                          </a:solidFill>
                        </a:rPr>
                        <a:t>　（</a:t>
                      </a:r>
                      <a:r>
                        <a:rPr kumimoji="1" lang="en-US" altLang="ja-JP" sz="1050" b="0" u="none" dirty="0">
                          <a:solidFill>
                            <a:schemeClr val="tx1"/>
                          </a:solidFill>
                        </a:rPr>
                        <a:t>2017</a:t>
                      </a:r>
                      <a:r>
                        <a:rPr kumimoji="1" lang="ja-JP" altLang="en-US" sz="1050" b="0" u="none" dirty="0">
                          <a:solidFill>
                            <a:schemeClr val="tx1"/>
                          </a:solidFill>
                        </a:rPr>
                        <a:t>年度） ：　横浜市</a:t>
                      </a:r>
                      <a:r>
                        <a:rPr kumimoji="1" lang="en-US" altLang="ja-JP" sz="1050" b="0" u="none" dirty="0">
                          <a:solidFill>
                            <a:schemeClr val="tx1"/>
                          </a:solidFill>
                        </a:rPr>
                        <a:t>16.8</a:t>
                      </a:r>
                      <a:r>
                        <a:rPr lang="ja-JP" altLang="en-US" sz="1050" b="0" u="none" dirty="0">
                          <a:solidFill>
                            <a:schemeClr val="tx1"/>
                          </a:solidFill>
                        </a:rPr>
                        <a:t>％、名古屋市</a:t>
                      </a:r>
                      <a:r>
                        <a:rPr lang="en-US" altLang="ja-JP" sz="1050" b="0" u="none" dirty="0">
                          <a:solidFill>
                            <a:schemeClr val="tx1"/>
                          </a:solidFill>
                        </a:rPr>
                        <a:t>11.3</a:t>
                      </a:r>
                      <a:r>
                        <a:rPr lang="ja-JP" altLang="en-US" sz="1050" b="0" u="none" dirty="0">
                          <a:solidFill>
                            <a:schemeClr val="tx1"/>
                          </a:solidFill>
                        </a:rPr>
                        <a:t>％、京都市</a:t>
                      </a:r>
                      <a:r>
                        <a:rPr lang="en-US" altLang="ja-JP" sz="1050" b="0" u="none" dirty="0">
                          <a:solidFill>
                            <a:schemeClr val="tx1"/>
                          </a:solidFill>
                        </a:rPr>
                        <a:t>14.1</a:t>
                      </a:r>
                      <a:r>
                        <a:rPr lang="ja-JP" altLang="en-US" sz="1050" b="0" u="none" dirty="0">
                          <a:solidFill>
                            <a:schemeClr val="tx1"/>
                          </a:solidFill>
                        </a:rPr>
                        <a:t>％、神戸市</a:t>
                      </a:r>
                      <a:r>
                        <a:rPr lang="en-US" altLang="ja-JP" sz="1050" b="0" u="none" dirty="0">
                          <a:solidFill>
                            <a:schemeClr val="tx1"/>
                          </a:solidFill>
                        </a:rPr>
                        <a:t>12.8</a:t>
                      </a:r>
                      <a:r>
                        <a:rPr lang="ja-JP" altLang="en-US" sz="1050" b="0" u="none" dirty="0">
                          <a:solidFill>
                            <a:schemeClr val="tx1"/>
                          </a:solidFill>
                        </a:rPr>
                        <a:t>％</a:t>
                      </a:r>
                      <a:endParaRPr lang="en-US" altLang="ja-JP" sz="1050" b="0" u="none" dirty="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u="none" dirty="0">
                          <a:solidFill>
                            <a:schemeClr val="tx1"/>
                          </a:solidFill>
                        </a:rPr>
                        <a:t>　（</a:t>
                      </a:r>
                      <a:r>
                        <a:rPr kumimoji="1" lang="en-US" altLang="ja-JP" sz="1050" b="0" u="none" dirty="0">
                          <a:solidFill>
                            <a:schemeClr val="tx1"/>
                          </a:solidFill>
                        </a:rPr>
                        <a:t>2022</a:t>
                      </a:r>
                      <a:r>
                        <a:rPr kumimoji="1" lang="ja-JP" altLang="en-US" sz="1050" b="0" u="none" dirty="0">
                          <a:solidFill>
                            <a:schemeClr val="tx1"/>
                          </a:solidFill>
                        </a:rPr>
                        <a:t>年度） ：　横浜市</a:t>
                      </a:r>
                      <a:r>
                        <a:rPr kumimoji="1" lang="en-US" altLang="ja-JP" sz="1050" b="0" u="none" dirty="0">
                          <a:solidFill>
                            <a:schemeClr val="tx1"/>
                          </a:solidFill>
                        </a:rPr>
                        <a:t>20.1</a:t>
                      </a:r>
                      <a:r>
                        <a:rPr lang="ja-JP" altLang="en-US" sz="1050" b="0" u="none" dirty="0">
                          <a:solidFill>
                            <a:schemeClr val="tx1"/>
                          </a:solidFill>
                        </a:rPr>
                        <a:t>％、名古屋市</a:t>
                      </a:r>
                      <a:r>
                        <a:rPr lang="en-US" altLang="ja-JP" sz="1050" b="0" u="none" dirty="0">
                          <a:solidFill>
                            <a:schemeClr val="tx1"/>
                          </a:solidFill>
                        </a:rPr>
                        <a:t>13.1</a:t>
                      </a:r>
                      <a:r>
                        <a:rPr lang="ja-JP" altLang="en-US" sz="1050" b="0" u="none" dirty="0">
                          <a:solidFill>
                            <a:schemeClr val="tx1"/>
                          </a:solidFill>
                        </a:rPr>
                        <a:t>％、京都市</a:t>
                      </a:r>
                      <a:r>
                        <a:rPr lang="en-US" altLang="ja-JP" sz="1050" b="0" u="none" dirty="0">
                          <a:solidFill>
                            <a:schemeClr val="tx1"/>
                          </a:solidFill>
                        </a:rPr>
                        <a:t>15.0</a:t>
                      </a:r>
                      <a:r>
                        <a:rPr lang="ja-JP" altLang="en-US" sz="1050" b="0" u="none" dirty="0">
                          <a:solidFill>
                            <a:schemeClr val="tx1"/>
                          </a:solidFill>
                        </a:rPr>
                        <a:t>％、神戸市</a:t>
                      </a:r>
                      <a:r>
                        <a:rPr lang="en-US" altLang="ja-JP" sz="1050" b="0" u="none" dirty="0">
                          <a:solidFill>
                            <a:schemeClr val="tx1"/>
                          </a:solidFill>
                        </a:rPr>
                        <a:t>17.4</a:t>
                      </a:r>
                      <a:r>
                        <a:rPr lang="ja-JP" altLang="en-US" sz="1050" b="0" u="none" dirty="0">
                          <a:solidFill>
                            <a:schemeClr val="tx1"/>
                          </a:solidFill>
                        </a:rPr>
                        <a:t>％</a:t>
                      </a:r>
                      <a:endParaRPr lang="en-US" altLang="ja-JP" sz="1050" b="0" u="none" dirty="0">
                        <a:solidFill>
                          <a:schemeClr val="tx1"/>
                        </a:solidFill>
                      </a:endParaRPr>
                    </a:p>
                  </a:txBody>
                  <a:tcPr marR="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1"/>
                  </a:ext>
                </a:extLst>
              </a:tr>
              <a:tr h="2094643">
                <a:tc v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US" altLang="ja-JP" sz="1800" dirty="0"/>
                    </a:p>
                  </a:txBody>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050" b="0" dirty="0">
                          <a:solidFill>
                            <a:schemeClr val="tx1"/>
                          </a:solidFill>
                        </a:rPr>
                        <a:t>大阪府との人事交流の拡大</a:t>
                      </a:r>
                      <a:endParaRPr kumimoji="1" lang="ja-JP" altLang="en-US" sz="105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altLang="ja-JP" sz="1050" b="0" dirty="0">
                          <a:solidFill>
                            <a:schemeClr val="tx1"/>
                          </a:solidFill>
                        </a:rPr>
                        <a:t>2011</a:t>
                      </a:r>
                      <a:r>
                        <a:rPr lang="ja-JP" altLang="en-US" sz="1050" b="0" dirty="0">
                          <a:solidFill>
                            <a:schemeClr val="tx1"/>
                          </a:solidFill>
                        </a:rPr>
                        <a:t>年度</a:t>
                      </a:r>
                      <a:r>
                        <a:rPr lang="en-US" altLang="ja-JP" sz="1050" b="0" dirty="0">
                          <a:solidFill>
                            <a:schemeClr val="tx1"/>
                          </a:solidFill>
                        </a:rPr>
                        <a:t>	2014</a:t>
                      </a:r>
                      <a:r>
                        <a:rPr lang="ja-JP" altLang="en-US" sz="1050" b="0" dirty="0">
                          <a:solidFill>
                            <a:schemeClr val="tx1"/>
                          </a:solidFill>
                        </a:rPr>
                        <a:t>年度</a:t>
                      </a:r>
                      <a:r>
                        <a:rPr lang="en-US" altLang="ja-JP" sz="1050" b="0" dirty="0">
                          <a:solidFill>
                            <a:schemeClr val="tx1"/>
                          </a:solidFill>
                        </a:rPr>
                        <a:t>	2017</a:t>
                      </a:r>
                      <a:r>
                        <a:rPr lang="ja-JP" altLang="en-US" sz="1050" b="0" dirty="0">
                          <a:solidFill>
                            <a:schemeClr val="tx1"/>
                          </a:solidFill>
                        </a:rPr>
                        <a:t>年度 　　　</a:t>
                      </a:r>
                      <a:r>
                        <a:rPr lang="en-US" altLang="ja-JP" sz="1050" b="0" dirty="0">
                          <a:solidFill>
                            <a:schemeClr val="tx1"/>
                          </a:solidFill>
                        </a:rPr>
                        <a:t>2022</a:t>
                      </a:r>
                      <a:r>
                        <a:rPr lang="ja-JP" altLang="en-US" sz="1050" b="0" dirty="0">
                          <a:solidFill>
                            <a:schemeClr val="tx1"/>
                          </a:solidFill>
                        </a:rPr>
                        <a:t>年度</a:t>
                      </a:r>
                      <a:endParaRPr lang="en-US" altLang="ja-JP" sz="1050" b="0" dirty="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050" b="0" dirty="0">
                          <a:solidFill>
                            <a:schemeClr val="tx1"/>
                          </a:solidFill>
                        </a:rPr>
                        <a:t>　　　</a:t>
                      </a:r>
                      <a:r>
                        <a:rPr lang="en-US" altLang="ja-JP" sz="1050" b="0" dirty="0">
                          <a:solidFill>
                            <a:schemeClr val="tx1"/>
                          </a:solidFill>
                        </a:rPr>
                        <a:t>36</a:t>
                      </a:r>
                      <a:r>
                        <a:rPr lang="ja-JP" altLang="en-US" sz="1050" b="0" dirty="0">
                          <a:solidFill>
                            <a:schemeClr val="tx1"/>
                          </a:solidFill>
                        </a:rPr>
                        <a:t>名</a:t>
                      </a:r>
                      <a:r>
                        <a:rPr lang="en-US" altLang="ja-JP" sz="1050" b="0" dirty="0">
                          <a:solidFill>
                            <a:schemeClr val="tx1"/>
                          </a:solidFill>
                        </a:rPr>
                        <a:t>	</a:t>
                      </a:r>
                      <a:r>
                        <a:rPr lang="ja-JP" altLang="en-US" sz="1050" b="0" dirty="0">
                          <a:solidFill>
                            <a:schemeClr val="tx1"/>
                          </a:solidFill>
                        </a:rPr>
                        <a:t>　　　</a:t>
                      </a:r>
                      <a:r>
                        <a:rPr lang="en-US" altLang="ja-JP" sz="1050" b="0" dirty="0">
                          <a:solidFill>
                            <a:schemeClr val="tx1"/>
                          </a:solidFill>
                        </a:rPr>
                        <a:t>76</a:t>
                      </a:r>
                      <a:r>
                        <a:rPr lang="ja-JP" altLang="en-US" sz="1050" b="0" dirty="0">
                          <a:solidFill>
                            <a:schemeClr val="tx1"/>
                          </a:solidFill>
                        </a:rPr>
                        <a:t>名</a:t>
                      </a:r>
                      <a:r>
                        <a:rPr lang="en-US" altLang="ja-JP" sz="1050" b="0" dirty="0">
                          <a:solidFill>
                            <a:schemeClr val="tx1"/>
                          </a:solidFill>
                        </a:rPr>
                        <a:t>	</a:t>
                      </a:r>
                      <a:r>
                        <a:rPr lang="ja-JP" altLang="en-US" sz="1050" b="0" dirty="0">
                          <a:solidFill>
                            <a:schemeClr val="tx1"/>
                          </a:solidFill>
                        </a:rPr>
                        <a:t>　　　</a:t>
                      </a:r>
                      <a:r>
                        <a:rPr lang="en-US" altLang="ja-JP" sz="1050" b="0" dirty="0">
                          <a:solidFill>
                            <a:schemeClr val="tx1"/>
                          </a:solidFill>
                        </a:rPr>
                        <a:t>76</a:t>
                      </a:r>
                      <a:r>
                        <a:rPr lang="ja-JP" altLang="en-US" sz="1050" b="0" dirty="0">
                          <a:solidFill>
                            <a:schemeClr val="tx1"/>
                          </a:solidFill>
                        </a:rPr>
                        <a:t>名　　　　　　</a:t>
                      </a:r>
                      <a:r>
                        <a:rPr lang="ja-JP" altLang="en-US" sz="1050" b="0" baseline="0" dirty="0">
                          <a:solidFill>
                            <a:schemeClr val="tx1"/>
                          </a:solidFill>
                        </a:rPr>
                        <a:t> </a:t>
                      </a:r>
                      <a:r>
                        <a:rPr lang="en-US" altLang="ja-JP" sz="1050" b="0" dirty="0">
                          <a:solidFill>
                            <a:schemeClr val="tx1"/>
                          </a:solidFill>
                        </a:rPr>
                        <a:t>94</a:t>
                      </a:r>
                      <a:r>
                        <a:rPr lang="ja-JP" altLang="en-US" sz="1050" b="0" dirty="0">
                          <a:solidFill>
                            <a:schemeClr val="tx1"/>
                          </a:solidFill>
                        </a:rPr>
                        <a:t>名</a:t>
                      </a:r>
                      <a:endParaRPr lang="en-US" altLang="ja-JP" sz="1050" b="0" dirty="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en-US" altLang="ja-JP" sz="1050" b="0" dirty="0">
                        <a:solidFill>
                          <a:schemeClr val="tx1"/>
                        </a:solidFill>
                      </a:endParaRPr>
                    </a:p>
                    <a:p>
                      <a:pPr>
                        <a:lnSpc>
                          <a:spcPts val="1320"/>
                        </a:lnSpc>
                      </a:pPr>
                      <a:r>
                        <a:rPr lang="ja-JP" altLang="en-US" sz="1050" b="0" dirty="0">
                          <a:solidFill>
                            <a:schemeClr val="tx1"/>
                          </a:solidFill>
                        </a:rPr>
                        <a:t>・人事交流の拡大に加え、組織の共同設置やカウンターパート部門職員の相互併任等により、積極的に人事面での府市連携を推進。</a:t>
                      </a:r>
                    </a:p>
                    <a:p>
                      <a:pPr>
                        <a:lnSpc>
                          <a:spcPts val="1320"/>
                        </a:lnSpc>
                      </a:pPr>
                      <a:endParaRPr lang="en-US" altLang="ja-JP" sz="1050" b="0" dirty="0">
                        <a:solidFill>
                          <a:schemeClr val="tx1"/>
                        </a:solidFill>
                      </a:endParaRPr>
                    </a:p>
                    <a:p>
                      <a:pPr>
                        <a:lnSpc>
                          <a:spcPts val="1320"/>
                        </a:lnSpc>
                      </a:pPr>
                      <a:r>
                        <a:rPr lang="ja-JP" altLang="en-US" sz="1050" b="0" dirty="0">
                          <a:solidFill>
                            <a:schemeClr val="tx1"/>
                          </a:solidFill>
                        </a:rPr>
                        <a:t>≪府市併任職員数≫</a:t>
                      </a:r>
                    </a:p>
                    <a:p>
                      <a:pPr>
                        <a:lnSpc>
                          <a:spcPts val="1320"/>
                        </a:lnSpc>
                      </a:pPr>
                      <a:r>
                        <a:rPr lang="ja-JP" altLang="en-US" sz="1050" b="0" dirty="0">
                          <a:solidFill>
                            <a:schemeClr val="tx1"/>
                          </a:solidFill>
                        </a:rPr>
                        <a:t>　　</a:t>
                      </a:r>
                      <a:r>
                        <a:rPr lang="en-US" altLang="ja-JP" sz="1050" b="0" dirty="0">
                          <a:solidFill>
                            <a:schemeClr val="tx1"/>
                          </a:solidFill>
                        </a:rPr>
                        <a:t>2011</a:t>
                      </a:r>
                      <a:r>
                        <a:rPr lang="ja-JP" altLang="en-US" sz="1050" b="0" dirty="0">
                          <a:solidFill>
                            <a:schemeClr val="tx1"/>
                          </a:solidFill>
                        </a:rPr>
                        <a:t>年度 ：   </a:t>
                      </a:r>
                      <a:r>
                        <a:rPr lang="en-US" altLang="ja-JP" sz="1050" b="0" dirty="0">
                          <a:solidFill>
                            <a:schemeClr val="tx1"/>
                          </a:solidFill>
                        </a:rPr>
                        <a:t>37</a:t>
                      </a:r>
                      <a:r>
                        <a:rPr lang="ja-JP" altLang="en-US" sz="1050" b="0" dirty="0">
                          <a:solidFill>
                            <a:schemeClr val="tx1"/>
                          </a:solidFill>
                        </a:rPr>
                        <a:t>名 （事業連携</a:t>
                      </a:r>
                      <a:r>
                        <a:rPr lang="en-US" altLang="ja-JP" sz="1050" b="0" dirty="0">
                          <a:solidFill>
                            <a:schemeClr val="tx1"/>
                          </a:solidFill>
                        </a:rPr>
                        <a:t>37</a:t>
                      </a:r>
                      <a:r>
                        <a:rPr lang="ja-JP" altLang="en-US" sz="1050" b="0" dirty="0">
                          <a:solidFill>
                            <a:schemeClr val="tx1"/>
                          </a:solidFill>
                        </a:rPr>
                        <a:t>名）</a:t>
                      </a:r>
                      <a:endParaRPr lang="en-US" altLang="ja-JP" sz="1050" b="0" dirty="0">
                        <a:solidFill>
                          <a:schemeClr val="tx1"/>
                        </a:solidFill>
                      </a:endParaRPr>
                    </a:p>
                    <a:p>
                      <a:pPr marL="0" marR="0" indent="0" algn="l" defTabSz="914400" rtl="0" eaLnBrk="1" fontAlgn="auto" latinLnBrk="0" hangingPunct="1">
                        <a:lnSpc>
                          <a:spcPts val="1320"/>
                        </a:lnSpc>
                        <a:spcBef>
                          <a:spcPts val="0"/>
                        </a:spcBef>
                        <a:spcAft>
                          <a:spcPts val="0"/>
                        </a:spcAft>
                        <a:buClrTx/>
                        <a:buSzTx/>
                        <a:buFontTx/>
                        <a:buNone/>
                        <a:tabLst/>
                        <a:defRPr/>
                      </a:pPr>
                      <a:r>
                        <a:rPr lang="ja-JP" altLang="en-US" sz="1050" b="0" dirty="0">
                          <a:solidFill>
                            <a:schemeClr val="tx1"/>
                          </a:solidFill>
                        </a:rPr>
                        <a:t>　　</a:t>
                      </a:r>
                      <a:r>
                        <a:rPr lang="en-US" altLang="ja-JP" sz="1050" b="0" dirty="0">
                          <a:solidFill>
                            <a:schemeClr val="tx1"/>
                          </a:solidFill>
                        </a:rPr>
                        <a:t>2014</a:t>
                      </a:r>
                      <a:r>
                        <a:rPr lang="ja-JP" altLang="en-US" sz="1050" b="0" dirty="0">
                          <a:solidFill>
                            <a:schemeClr val="tx1"/>
                          </a:solidFill>
                        </a:rPr>
                        <a:t>年度 ： </a:t>
                      </a:r>
                      <a:r>
                        <a:rPr lang="en-US" altLang="ja-JP" sz="1050" b="0" dirty="0">
                          <a:solidFill>
                            <a:schemeClr val="tx1"/>
                          </a:solidFill>
                        </a:rPr>
                        <a:t>247</a:t>
                      </a:r>
                      <a:r>
                        <a:rPr lang="ja-JP" altLang="en-US" sz="1050" b="0" dirty="0">
                          <a:solidFill>
                            <a:schemeClr val="tx1"/>
                          </a:solidFill>
                        </a:rPr>
                        <a:t>名 （共同設置</a:t>
                      </a:r>
                      <a:r>
                        <a:rPr lang="en-US" altLang="ja-JP" sz="1050" b="0" dirty="0">
                          <a:solidFill>
                            <a:schemeClr val="tx1"/>
                          </a:solidFill>
                        </a:rPr>
                        <a:t>100</a:t>
                      </a:r>
                      <a:r>
                        <a:rPr lang="ja-JP" altLang="en-US" sz="1050" b="0" dirty="0">
                          <a:solidFill>
                            <a:schemeClr val="tx1"/>
                          </a:solidFill>
                        </a:rPr>
                        <a:t>名、一体運営</a:t>
                      </a:r>
                      <a:r>
                        <a:rPr lang="en-US" altLang="ja-JP" sz="1050" b="0" dirty="0">
                          <a:solidFill>
                            <a:schemeClr val="tx1"/>
                          </a:solidFill>
                        </a:rPr>
                        <a:t>28</a:t>
                      </a:r>
                      <a:r>
                        <a:rPr lang="ja-JP" altLang="en-US" sz="1050" b="0" dirty="0">
                          <a:solidFill>
                            <a:schemeClr val="tx1"/>
                          </a:solidFill>
                        </a:rPr>
                        <a:t>名、事業連携</a:t>
                      </a:r>
                      <a:r>
                        <a:rPr lang="en-US" altLang="ja-JP" sz="1050" b="0" dirty="0">
                          <a:solidFill>
                            <a:schemeClr val="tx1"/>
                          </a:solidFill>
                        </a:rPr>
                        <a:t>119</a:t>
                      </a:r>
                      <a:r>
                        <a:rPr lang="ja-JP" altLang="en-US" sz="1050" b="0" dirty="0">
                          <a:solidFill>
                            <a:schemeClr val="tx1"/>
                          </a:solidFill>
                        </a:rPr>
                        <a:t>名）</a:t>
                      </a:r>
                      <a:endParaRPr lang="en-US" altLang="ja-JP" sz="1050" b="0" dirty="0">
                        <a:solidFill>
                          <a:schemeClr val="tx1"/>
                        </a:solidFill>
                      </a:endParaRPr>
                    </a:p>
                    <a:p>
                      <a:pPr>
                        <a:lnSpc>
                          <a:spcPts val="1320"/>
                        </a:lnSpc>
                      </a:pPr>
                      <a:r>
                        <a:rPr lang="ja-JP" altLang="en-US" sz="1050" b="0" dirty="0">
                          <a:solidFill>
                            <a:schemeClr val="tx1"/>
                          </a:solidFill>
                        </a:rPr>
                        <a:t>　　</a:t>
                      </a:r>
                      <a:r>
                        <a:rPr lang="en-US" altLang="ja-JP" sz="1050" b="0" dirty="0">
                          <a:solidFill>
                            <a:schemeClr val="tx1"/>
                          </a:solidFill>
                        </a:rPr>
                        <a:t>2017</a:t>
                      </a:r>
                      <a:r>
                        <a:rPr lang="ja-JP" altLang="en-US" sz="1050" b="0" dirty="0">
                          <a:solidFill>
                            <a:schemeClr val="tx1"/>
                          </a:solidFill>
                        </a:rPr>
                        <a:t>年度 ： </a:t>
                      </a:r>
                      <a:r>
                        <a:rPr lang="en-US" altLang="ja-JP" sz="1050" b="0" dirty="0">
                          <a:solidFill>
                            <a:schemeClr val="tx1"/>
                          </a:solidFill>
                        </a:rPr>
                        <a:t>304</a:t>
                      </a:r>
                      <a:r>
                        <a:rPr lang="ja-JP" altLang="en-US" sz="1050" b="0" dirty="0">
                          <a:solidFill>
                            <a:schemeClr val="tx1"/>
                          </a:solidFill>
                        </a:rPr>
                        <a:t>名 （共同設置</a:t>
                      </a:r>
                      <a:r>
                        <a:rPr lang="en-US" altLang="ja-JP" sz="1050" b="0" dirty="0">
                          <a:solidFill>
                            <a:schemeClr val="tx1"/>
                          </a:solidFill>
                        </a:rPr>
                        <a:t>134</a:t>
                      </a:r>
                      <a:r>
                        <a:rPr lang="ja-JP" altLang="en-US" sz="1050" b="0" dirty="0">
                          <a:solidFill>
                            <a:schemeClr val="tx1"/>
                          </a:solidFill>
                        </a:rPr>
                        <a:t>名、一体運営</a:t>
                      </a:r>
                      <a:r>
                        <a:rPr lang="en-US" altLang="ja-JP" sz="1050" b="0" dirty="0">
                          <a:solidFill>
                            <a:schemeClr val="tx1"/>
                          </a:solidFill>
                        </a:rPr>
                        <a:t>39</a:t>
                      </a:r>
                      <a:r>
                        <a:rPr lang="ja-JP" altLang="en-US" sz="1050" b="0" dirty="0">
                          <a:solidFill>
                            <a:schemeClr val="tx1"/>
                          </a:solidFill>
                        </a:rPr>
                        <a:t>名、事業連携</a:t>
                      </a:r>
                      <a:r>
                        <a:rPr lang="en-US" altLang="ja-JP" sz="1050" b="0" dirty="0">
                          <a:solidFill>
                            <a:schemeClr val="tx1"/>
                          </a:solidFill>
                        </a:rPr>
                        <a:t>131</a:t>
                      </a:r>
                      <a:r>
                        <a:rPr lang="ja-JP" altLang="en-US" sz="1050" b="0" dirty="0">
                          <a:solidFill>
                            <a:schemeClr val="tx1"/>
                          </a:solidFill>
                        </a:rPr>
                        <a:t>名）</a:t>
                      </a:r>
                      <a:endParaRPr lang="en-US" altLang="ja-JP" sz="1050" b="0" dirty="0">
                        <a:solidFill>
                          <a:schemeClr val="tx1"/>
                        </a:solidFill>
                      </a:endParaRPr>
                    </a:p>
                    <a:p>
                      <a:pPr>
                        <a:lnSpc>
                          <a:spcPts val="1320"/>
                        </a:lnSpc>
                      </a:pPr>
                      <a:r>
                        <a:rPr lang="ja-JP" altLang="en-US" sz="1050" b="0" dirty="0">
                          <a:solidFill>
                            <a:schemeClr val="tx1"/>
                          </a:solidFill>
                        </a:rPr>
                        <a:t>　　</a:t>
                      </a:r>
                      <a:r>
                        <a:rPr lang="en-US" altLang="ja-JP" sz="1050" b="0" dirty="0">
                          <a:solidFill>
                            <a:schemeClr val="tx1"/>
                          </a:solidFill>
                        </a:rPr>
                        <a:t>2022</a:t>
                      </a:r>
                      <a:r>
                        <a:rPr lang="ja-JP" altLang="en-US" sz="1050" b="0" dirty="0">
                          <a:solidFill>
                            <a:schemeClr val="tx1"/>
                          </a:solidFill>
                        </a:rPr>
                        <a:t>年度：</a:t>
                      </a:r>
                      <a:r>
                        <a:rPr lang="en-US" altLang="ja-JP" sz="1050" b="0" dirty="0">
                          <a:solidFill>
                            <a:schemeClr val="tx1"/>
                          </a:solidFill>
                        </a:rPr>
                        <a:t>1,137</a:t>
                      </a:r>
                      <a:r>
                        <a:rPr lang="ja-JP" altLang="en-US" sz="1050" b="0" dirty="0">
                          <a:solidFill>
                            <a:schemeClr val="tx1"/>
                          </a:solidFill>
                        </a:rPr>
                        <a:t>名（共同設置</a:t>
                      </a:r>
                      <a:r>
                        <a:rPr lang="en-US" altLang="ja-JP" sz="1050" b="0" dirty="0">
                          <a:solidFill>
                            <a:schemeClr val="tx1"/>
                          </a:solidFill>
                        </a:rPr>
                        <a:t>1,034</a:t>
                      </a:r>
                      <a:r>
                        <a:rPr lang="ja-JP" altLang="en-US" sz="1050" b="0" dirty="0">
                          <a:solidFill>
                            <a:schemeClr val="tx1"/>
                          </a:solidFill>
                        </a:rPr>
                        <a:t>名、一体運営</a:t>
                      </a:r>
                      <a:r>
                        <a:rPr lang="en-US" altLang="ja-JP" sz="1050" b="0" dirty="0">
                          <a:solidFill>
                            <a:schemeClr val="tx1"/>
                          </a:solidFill>
                        </a:rPr>
                        <a:t>45</a:t>
                      </a:r>
                      <a:r>
                        <a:rPr lang="ja-JP" altLang="en-US" sz="1050" b="0" dirty="0">
                          <a:solidFill>
                            <a:schemeClr val="tx1"/>
                          </a:solidFill>
                        </a:rPr>
                        <a:t>名、事業連携</a:t>
                      </a:r>
                      <a:r>
                        <a:rPr lang="en-US" altLang="ja-JP" sz="1050" b="0" dirty="0">
                          <a:solidFill>
                            <a:schemeClr val="tx1"/>
                          </a:solidFill>
                        </a:rPr>
                        <a:t>58</a:t>
                      </a:r>
                      <a:r>
                        <a:rPr lang="ja-JP" altLang="en-US" sz="1050" b="0" dirty="0">
                          <a:solidFill>
                            <a:schemeClr val="tx1"/>
                          </a:solidFill>
                        </a:rPr>
                        <a:t>名）</a:t>
                      </a:r>
                      <a:endParaRPr lang="en-US" altLang="ja-JP" sz="105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2"/>
                  </a:ext>
                </a:extLst>
              </a:tr>
            </a:tbl>
          </a:graphicData>
        </a:graphic>
      </p:graphicFrame>
    </p:spTree>
    <p:extLst>
      <p:ext uri="{BB962C8B-B14F-4D97-AF65-F5344CB8AC3E}">
        <p14:creationId xmlns:p14="http://schemas.microsoft.com/office/powerpoint/2010/main" val="3599267228"/>
      </p:ext>
    </p:extLst>
  </p:cSld>
  <p:clrMapOvr>
    <a:masterClrMapping/>
  </p:clrMapOvr>
</p:sld>
</file>

<file path=ppt/slides/slide2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 name="図 13"/>
          <p:cNvPicPr>
            <a:picLocks noChangeAspect="1"/>
          </p:cNvPicPr>
          <p:nvPr/>
        </p:nvPicPr>
        <p:blipFill>
          <a:blip r:embed="rId2"/>
          <a:stretch>
            <a:fillRect/>
          </a:stretch>
        </p:blipFill>
        <p:spPr>
          <a:xfrm>
            <a:off x="1022670" y="2261288"/>
            <a:ext cx="7077722" cy="4120040"/>
          </a:xfrm>
          <a:prstGeom prst="rect">
            <a:avLst/>
          </a:prstGeom>
        </p:spPr>
      </p:pic>
      <p:sp>
        <p:nvSpPr>
          <p:cNvPr id="34" name="角丸四角形 33"/>
          <p:cNvSpPr/>
          <p:nvPr/>
        </p:nvSpPr>
        <p:spPr>
          <a:xfrm>
            <a:off x="3491880" y="1920211"/>
            <a:ext cx="1512168" cy="341078"/>
          </a:xfrm>
          <a:prstGeom prst="roundRect">
            <a:avLst>
              <a:gd name="adj" fmla="val 20952"/>
            </a:avLst>
          </a:prstGeom>
          <a:solidFill>
            <a:srgbClr val="66FFFF">
              <a:alpha val="50000"/>
            </a:srgb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cxnSp>
        <p:nvCxnSpPr>
          <p:cNvPr id="12" name="直線コネクタ 11"/>
          <p:cNvCxnSpPr/>
          <p:nvPr/>
        </p:nvCxnSpPr>
        <p:spPr>
          <a:xfrm>
            <a:off x="323528" y="692696"/>
            <a:ext cx="856895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3" name="正方形/長方形 12"/>
          <p:cNvSpPr/>
          <p:nvPr/>
        </p:nvSpPr>
        <p:spPr>
          <a:xfrm>
            <a:off x="251520" y="404664"/>
            <a:ext cx="3024336" cy="271869"/>
          </a:xfrm>
          <a:prstGeom prst="rect">
            <a:avLst/>
          </a:prstGeom>
        </p:spPr>
        <p:txBody>
          <a:bodyPr wrap="square">
            <a:spAutoFit/>
          </a:bodyPr>
          <a:lstStyle/>
          <a:p>
            <a:pPr marL="0" marR="0" lvl="0" indent="0" algn="l" defTabSz="914400" rtl="0" eaLnBrk="1" fontAlgn="auto" latinLnBrk="0" hangingPunct="1">
              <a:lnSpc>
                <a:spcPts val="144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②相対評価の導入</a:t>
            </a:r>
            <a:endPar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17" name="テキスト ボックス 36"/>
          <p:cNvSpPr txBox="1"/>
          <p:nvPr/>
        </p:nvSpPr>
        <p:spPr>
          <a:xfrm>
            <a:off x="0" y="0"/>
            <a:ext cx="3491880" cy="261610"/>
          </a:xfrm>
          <a:prstGeom prst="rect">
            <a:avLst/>
          </a:prstGeom>
          <a:noFill/>
        </p:spPr>
        <p:txBody>
          <a:bodyPr wrap="square" rtlCol="0">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zh-TW" sz="1100" b="0" i="0" u="none" strike="noStrike" kern="1200" cap="none" spc="0" normalizeH="0" baseline="0" noProof="0" dirty="0" smtClean="0">
                <a:ln>
                  <a:noFill/>
                </a:ln>
                <a:solidFill>
                  <a:prstClr val="black"/>
                </a:solidFill>
                <a:effectLst/>
                <a:uLnTx/>
                <a:uFillTx/>
                <a:latin typeface="Arial" charset="0"/>
                <a:ea typeface="ＭＳ Ｐゴシック" charset="-128"/>
                <a:cs typeface="+mn-cs"/>
              </a:rPr>
              <a:t>Ⅲ</a:t>
            </a:r>
            <a:r>
              <a:rPr kumimoji="1" lang="zh-TW" altLang="en-US" sz="1100" b="0" i="0" u="none" strike="noStrike" kern="1200" cap="none" spc="0" normalizeH="0" baseline="0" noProof="0" dirty="0" smtClean="0">
                <a:ln>
                  <a:noFill/>
                </a:ln>
                <a:solidFill>
                  <a:prstClr val="black"/>
                </a:solidFill>
                <a:effectLst/>
                <a:uLnTx/>
                <a:uFillTx/>
                <a:latin typeface="Arial" charset="0"/>
                <a:ea typeface="ＭＳ Ｐゴシック" charset="-128"/>
                <a:cs typeface="+mn-cs"/>
              </a:rPr>
              <a:t>　行財政改革</a:t>
            </a:r>
            <a:r>
              <a:rPr kumimoji="1" lang="en-US" altLang="ja-JP" sz="1100" b="0" i="0" u="none" strike="noStrike" kern="1200" cap="none" spc="0" normalizeH="0" baseline="0" noProof="0" dirty="0" smtClean="0">
                <a:ln>
                  <a:noFill/>
                </a:ln>
                <a:solidFill>
                  <a:prstClr val="black"/>
                </a:solidFill>
                <a:effectLst/>
                <a:uLnTx/>
                <a:uFillTx/>
                <a:latin typeface="Arial" charset="0"/>
                <a:ea typeface="ＭＳ Ｐゴシック" charset="-128"/>
                <a:cs typeface="+mn-cs"/>
              </a:rPr>
              <a:t>【</a:t>
            </a:r>
            <a:r>
              <a:rPr kumimoji="1" lang="ja-JP" altLang="en-US" sz="1100" b="0" i="0" u="none" strike="noStrike" kern="1200" cap="none" spc="0" normalizeH="0" baseline="0" noProof="0" dirty="0">
                <a:ln>
                  <a:noFill/>
                </a:ln>
                <a:solidFill>
                  <a:prstClr val="black"/>
                </a:solidFill>
                <a:effectLst/>
                <a:uLnTx/>
                <a:uFillTx/>
                <a:latin typeface="Arial" charset="0"/>
                <a:ea typeface="ＭＳ Ｐゴシック" charset="-128"/>
                <a:cs typeface="+mn-cs"/>
              </a:rPr>
              <a:t>人事</a:t>
            </a:r>
            <a:r>
              <a:rPr kumimoji="1" lang="en-US" altLang="ja-JP" sz="1100" b="0" i="0" u="none" strike="noStrike" kern="1200" cap="none" spc="0" normalizeH="0" baseline="0" noProof="0" dirty="0">
                <a:ln>
                  <a:noFill/>
                </a:ln>
                <a:solidFill>
                  <a:prstClr val="black"/>
                </a:solidFill>
                <a:effectLst/>
                <a:uLnTx/>
                <a:uFillTx/>
                <a:latin typeface="Arial" charset="0"/>
                <a:ea typeface="ＭＳ Ｐゴシック" charset="-128"/>
                <a:cs typeface="+mn-cs"/>
              </a:rPr>
              <a:t>】</a:t>
            </a:r>
            <a:r>
              <a:rPr kumimoji="1" lang="ja-JP" altLang="en-US" sz="1100" b="0" i="0" u="none" strike="noStrike" kern="1200" cap="none" spc="0" normalizeH="0" baseline="0" noProof="0" dirty="0">
                <a:ln>
                  <a:noFill/>
                </a:ln>
                <a:solidFill>
                  <a:prstClr val="black"/>
                </a:solidFill>
                <a:effectLst/>
                <a:uLnTx/>
                <a:uFillTx/>
                <a:latin typeface="Arial" charset="0"/>
                <a:ea typeface="ＭＳ Ｐゴシック" charset="-128"/>
                <a:cs typeface="+mn-cs"/>
              </a:rPr>
              <a:t>・人事・給与制度</a:t>
            </a:r>
            <a:endParaRPr kumimoji="1" lang="en-US" altLang="ja-JP" sz="1100" b="0" i="0" u="none" strike="noStrike" kern="1200" cap="none" spc="0" normalizeH="0" baseline="0" noProof="0" dirty="0">
              <a:ln>
                <a:noFill/>
              </a:ln>
              <a:solidFill>
                <a:prstClr val="black"/>
              </a:solidFill>
              <a:effectLst/>
              <a:uLnTx/>
              <a:uFillTx/>
              <a:latin typeface="Arial" charset="0"/>
              <a:ea typeface="ＭＳ Ｐゴシック" charset="-128"/>
              <a:cs typeface="+mn-cs"/>
            </a:endParaRPr>
          </a:p>
        </p:txBody>
      </p:sp>
      <p:sp>
        <p:nvSpPr>
          <p:cNvPr id="20" name="テキスト ボックス 19"/>
          <p:cNvSpPr txBox="1"/>
          <p:nvPr/>
        </p:nvSpPr>
        <p:spPr>
          <a:xfrm>
            <a:off x="683568" y="764704"/>
            <a:ext cx="8064896" cy="107721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相対評価を政令市で初めて本格的に導入。</a:t>
            </a:r>
            <a:endPar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なお、絶対評価が</a:t>
            </a:r>
            <a:r>
              <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3.0</a:t>
            </a: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点以上（期待レベルに達した）の職員のうち、一定数が下位の区分に分布（下表の　　　　）しているほか、相対評価の全ての区分において、絶対評価との乖離がある。</a:t>
            </a:r>
          </a:p>
        </p:txBody>
      </p:sp>
      <p:sp>
        <p:nvSpPr>
          <p:cNvPr id="23" name="正方形/長方形 22"/>
          <p:cNvSpPr/>
          <p:nvPr/>
        </p:nvSpPr>
        <p:spPr>
          <a:xfrm>
            <a:off x="1979712" y="1340768"/>
            <a:ext cx="360040" cy="185544"/>
          </a:xfrm>
          <a:prstGeom prst="rect">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26" name="テキスト ボックス 25"/>
          <p:cNvSpPr txBox="1"/>
          <p:nvPr/>
        </p:nvSpPr>
        <p:spPr>
          <a:xfrm>
            <a:off x="1547664" y="1966195"/>
            <a:ext cx="3888432"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相対評価と絶対評価の分布　（</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2021</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年度実施結果）</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pic>
        <p:nvPicPr>
          <p:cNvPr id="16" name="図 15"/>
          <p:cNvPicPr>
            <a:picLocks noChangeAspect="1"/>
          </p:cNvPicPr>
          <p:nvPr/>
        </p:nvPicPr>
        <p:blipFill>
          <a:blip r:embed="rId3"/>
          <a:stretch>
            <a:fillRect/>
          </a:stretch>
        </p:blipFill>
        <p:spPr>
          <a:xfrm>
            <a:off x="899592" y="2375423"/>
            <a:ext cx="6855306" cy="4005905"/>
          </a:xfrm>
          <a:prstGeom prst="rect">
            <a:avLst/>
          </a:prstGeom>
        </p:spPr>
      </p:pic>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200</a:t>
            </a:fld>
            <a:endParaRPr lang="ja-JP" altLang="en-US"/>
          </a:p>
        </p:txBody>
      </p:sp>
    </p:spTree>
    <p:extLst>
      <p:ext uri="{BB962C8B-B14F-4D97-AF65-F5344CB8AC3E}">
        <p14:creationId xmlns:p14="http://schemas.microsoft.com/office/powerpoint/2010/main" val="3204911841"/>
      </p:ext>
    </p:extLst>
  </p:cSld>
  <p:clrMapOvr>
    <a:masterClrMapping/>
  </p:clrMapOvr>
</p:sld>
</file>

<file path=ppt/slides/slide2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角丸四角形 22">
            <a:extLst>
              <a:ext uri="{FF2B5EF4-FFF2-40B4-BE49-F238E27FC236}">
                <a16:creationId xmlns:a16="http://schemas.microsoft.com/office/drawing/2014/main" id="{206AA9AE-26FD-662F-5B29-E3C4BDE64B8C}"/>
              </a:ext>
            </a:extLst>
          </p:cNvPr>
          <p:cNvSpPr/>
          <p:nvPr/>
        </p:nvSpPr>
        <p:spPr>
          <a:xfrm>
            <a:off x="136166" y="1610667"/>
            <a:ext cx="8779173" cy="4744159"/>
          </a:xfrm>
          <a:prstGeom prst="roundRect">
            <a:avLst>
              <a:gd name="adj" fmla="val 6605"/>
            </a:avLst>
          </a:prstGeom>
          <a:solidFill>
            <a:srgbClr val="66FFFF">
              <a:alpha val="50000"/>
            </a:srgb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7" name="角丸四角形 16"/>
          <p:cNvSpPr/>
          <p:nvPr/>
        </p:nvSpPr>
        <p:spPr>
          <a:xfrm>
            <a:off x="3491880" y="786814"/>
            <a:ext cx="5256584" cy="201859"/>
          </a:xfrm>
          <a:prstGeom prst="roundRect">
            <a:avLst>
              <a:gd name="adj" fmla="val 20952"/>
            </a:avLst>
          </a:prstGeom>
          <a:solidFill>
            <a:srgbClr val="66FFFF">
              <a:alpha val="50000"/>
            </a:srgb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5" name="角丸四角形 14"/>
          <p:cNvSpPr/>
          <p:nvPr/>
        </p:nvSpPr>
        <p:spPr>
          <a:xfrm>
            <a:off x="467544" y="992826"/>
            <a:ext cx="1944216" cy="296086"/>
          </a:xfrm>
          <a:prstGeom prst="roundRect">
            <a:avLst>
              <a:gd name="adj" fmla="val 20952"/>
            </a:avLst>
          </a:prstGeom>
          <a:solidFill>
            <a:srgbClr val="66FFFF">
              <a:alpha val="50000"/>
            </a:srgb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3" name="テキスト ボックス 12"/>
          <p:cNvSpPr txBox="1"/>
          <p:nvPr/>
        </p:nvSpPr>
        <p:spPr>
          <a:xfrm>
            <a:off x="467544" y="764704"/>
            <a:ext cx="8280920" cy="52322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職員の給与制度の改革を進めた結果、ラスパイレス指数（</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96.7</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は政令市中、最も低い水準となっている。（</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2021</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4</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日現在）。</a:t>
            </a:r>
          </a:p>
        </p:txBody>
      </p:sp>
      <p:cxnSp>
        <p:nvCxnSpPr>
          <p:cNvPr id="6" name="直線コネクタ 5"/>
          <p:cNvCxnSpPr/>
          <p:nvPr/>
        </p:nvCxnSpPr>
        <p:spPr>
          <a:xfrm>
            <a:off x="323528" y="676533"/>
            <a:ext cx="856895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7" name="正方形/長方形 6"/>
          <p:cNvSpPr/>
          <p:nvPr/>
        </p:nvSpPr>
        <p:spPr>
          <a:xfrm>
            <a:off x="323528" y="404664"/>
            <a:ext cx="2952328" cy="271869"/>
          </a:xfrm>
          <a:prstGeom prst="rect">
            <a:avLst/>
          </a:prstGeom>
        </p:spPr>
        <p:txBody>
          <a:bodyPr wrap="square">
            <a:spAutoFit/>
          </a:bodyPr>
          <a:lstStyle/>
          <a:p>
            <a:pPr marL="0" marR="0" lvl="0" indent="0" algn="l" defTabSz="914400" rtl="0" eaLnBrk="1" fontAlgn="auto" latinLnBrk="0" hangingPunct="1">
              <a:lnSpc>
                <a:spcPts val="144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③給与制度改革　（１／</a:t>
            </a:r>
            <a:r>
              <a:rPr kumimoji="1" lang="ja-JP" altLang="en-US" sz="1800" b="0" i="0" u="none" strike="noStrike" kern="1200" cap="none" spc="0" normalizeH="0" baseline="0" noProof="0" dirty="0">
                <a:ln>
                  <a:noFill/>
                </a:ln>
                <a:effectLst/>
                <a:uLnTx/>
                <a:uFillTx/>
                <a:latin typeface="Calibri"/>
                <a:ea typeface="ＭＳ Ｐゴシック" panose="020B0600070205080204" pitchFamily="50" charset="-128"/>
                <a:cs typeface="+mn-cs"/>
              </a:rPr>
              <a:t>３</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endPar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10" name="テキスト ボックス 36"/>
          <p:cNvSpPr txBox="1"/>
          <p:nvPr/>
        </p:nvSpPr>
        <p:spPr>
          <a:xfrm>
            <a:off x="0" y="0"/>
            <a:ext cx="3491880" cy="261610"/>
          </a:xfrm>
          <a:prstGeom prst="rect">
            <a:avLst/>
          </a:prstGeom>
          <a:noFill/>
        </p:spPr>
        <p:txBody>
          <a:bodyPr wrap="square" rtlCol="0">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zh-TW" sz="1100" b="0" i="0" u="none" strike="noStrike" kern="1200" cap="none" spc="0" normalizeH="0" baseline="0" noProof="0" dirty="0" smtClean="0">
                <a:ln>
                  <a:noFill/>
                </a:ln>
                <a:solidFill>
                  <a:prstClr val="black"/>
                </a:solidFill>
                <a:effectLst/>
                <a:uLnTx/>
                <a:uFillTx/>
                <a:latin typeface="Arial" charset="0"/>
                <a:ea typeface="ＭＳ Ｐゴシック" charset="-128"/>
                <a:cs typeface="+mn-cs"/>
              </a:rPr>
              <a:t>Ⅲ</a:t>
            </a:r>
            <a:r>
              <a:rPr kumimoji="1" lang="zh-TW" altLang="en-US" sz="1100" b="0" i="0" u="none" strike="noStrike" kern="1200" cap="none" spc="0" normalizeH="0" baseline="0" noProof="0" dirty="0" smtClean="0">
                <a:ln>
                  <a:noFill/>
                </a:ln>
                <a:solidFill>
                  <a:prstClr val="black"/>
                </a:solidFill>
                <a:effectLst/>
                <a:uLnTx/>
                <a:uFillTx/>
                <a:latin typeface="Arial" charset="0"/>
                <a:ea typeface="ＭＳ Ｐゴシック" charset="-128"/>
                <a:cs typeface="+mn-cs"/>
              </a:rPr>
              <a:t>　行財政改革</a:t>
            </a:r>
            <a:r>
              <a:rPr kumimoji="1" lang="en-US" altLang="ja-JP" sz="1100" b="0" i="0" u="none" strike="noStrike" kern="1200" cap="none" spc="0" normalizeH="0" baseline="0" noProof="0" dirty="0" smtClean="0">
                <a:ln>
                  <a:noFill/>
                </a:ln>
                <a:solidFill>
                  <a:prstClr val="black"/>
                </a:solidFill>
                <a:effectLst/>
                <a:uLnTx/>
                <a:uFillTx/>
                <a:latin typeface="Arial" charset="0"/>
                <a:ea typeface="ＭＳ Ｐゴシック" charset="-128"/>
                <a:cs typeface="+mn-cs"/>
              </a:rPr>
              <a:t>【</a:t>
            </a:r>
            <a:r>
              <a:rPr kumimoji="1" lang="ja-JP" altLang="en-US" sz="1100" b="0" i="0" u="none" strike="noStrike" kern="1200" cap="none" spc="0" normalizeH="0" baseline="0" noProof="0" dirty="0">
                <a:ln>
                  <a:noFill/>
                </a:ln>
                <a:solidFill>
                  <a:prstClr val="black"/>
                </a:solidFill>
                <a:effectLst/>
                <a:uLnTx/>
                <a:uFillTx/>
                <a:latin typeface="Arial" charset="0"/>
                <a:ea typeface="ＭＳ Ｐゴシック" charset="-128"/>
                <a:cs typeface="+mn-cs"/>
              </a:rPr>
              <a:t>人事</a:t>
            </a:r>
            <a:r>
              <a:rPr kumimoji="1" lang="en-US" altLang="ja-JP" sz="1100" b="0" i="0" u="none" strike="noStrike" kern="1200" cap="none" spc="0" normalizeH="0" baseline="0" noProof="0" dirty="0">
                <a:ln>
                  <a:noFill/>
                </a:ln>
                <a:solidFill>
                  <a:prstClr val="black"/>
                </a:solidFill>
                <a:effectLst/>
                <a:uLnTx/>
                <a:uFillTx/>
                <a:latin typeface="Arial" charset="0"/>
                <a:ea typeface="ＭＳ Ｐゴシック" charset="-128"/>
                <a:cs typeface="+mn-cs"/>
              </a:rPr>
              <a:t>】</a:t>
            </a:r>
            <a:r>
              <a:rPr kumimoji="1" lang="ja-JP" altLang="en-US" sz="1100" b="0" i="0" u="none" strike="noStrike" kern="1200" cap="none" spc="0" normalizeH="0" baseline="0" noProof="0" dirty="0">
                <a:ln>
                  <a:noFill/>
                </a:ln>
                <a:solidFill>
                  <a:prstClr val="black"/>
                </a:solidFill>
                <a:effectLst/>
                <a:uLnTx/>
                <a:uFillTx/>
                <a:latin typeface="Arial" charset="0"/>
                <a:ea typeface="ＭＳ Ｐゴシック" charset="-128"/>
                <a:cs typeface="+mn-cs"/>
              </a:rPr>
              <a:t>・人事・給与制度</a:t>
            </a:r>
            <a:endParaRPr kumimoji="1" lang="en-US" altLang="ja-JP" sz="1100" b="0" i="0" u="none" strike="noStrike" kern="1200" cap="none" spc="0" normalizeH="0" baseline="0" noProof="0" dirty="0">
              <a:ln>
                <a:noFill/>
              </a:ln>
              <a:solidFill>
                <a:prstClr val="black"/>
              </a:solidFill>
              <a:effectLst/>
              <a:uLnTx/>
              <a:uFillTx/>
              <a:latin typeface="Arial" charset="0"/>
              <a:ea typeface="ＭＳ Ｐゴシック" charset="-128"/>
              <a:cs typeface="+mn-cs"/>
            </a:endParaRPr>
          </a:p>
        </p:txBody>
      </p:sp>
      <p:sp>
        <p:nvSpPr>
          <p:cNvPr id="3" name="スライド番号プレースホルダー 2"/>
          <p:cNvSpPr>
            <a:spLocks noGrp="1"/>
          </p:cNvSpPr>
          <p:nvPr>
            <p:ph type="sldNum" sz="quarter" idx="12"/>
          </p:nvPr>
        </p:nvSpPr>
        <p:spPr/>
        <p:txBody>
          <a:bodyPr/>
          <a:lstStyle/>
          <a:p>
            <a:fld id="{63BC356D-1576-478B-8647-1361C6E9DFF7}" type="slidenum">
              <a:rPr lang="ja-JP" altLang="en-US" smtClean="0"/>
              <a:pPr/>
              <a:t>201</a:t>
            </a:fld>
            <a:endParaRPr lang="ja-JP" altLang="en-US"/>
          </a:p>
        </p:txBody>
      </p:sp>
      <p:graphicFrame>
        <p:nvGraphicFramePr>
          <p:cNvPr id="9" name="表 8"/>
          <p:cNvGraphicFramePr>
            <a:graphicFrameLocks noGrp="1"/>
          </p:cNvGraphicFramePr>
          <p:nvPr>
            <p:extLst>
              <p:ext uri="{D42A27DB-BD31-4B8C-83A1-F6EECF244321}">
                <p14:modId xmlns:p14="http://schemas.microsoft.com/office/powerpoint/2010/main" val="3317995564"/>
              </p:ext>
            </p:extLst>
          </p:nvPr>
        </p:nvGraphicFramePr>
        <p:xfrm>
          <a:off x="215516" y="1271298"/>
          <a:ext cx="8784976" cy="4986542"/>
        </p:xfrm>
        <a:graphic>
          <a:graphicData uri="http://schemas.openxmlformats.org/drawingml/2006/table">
            <a:tbl>
              <a:tblPr firstRow="1" bandRow="1">
                <a:tableStyleId>{5C22544A-7EE6-4342-B048-85BDC9FD1C3A}</a:tableStyleId>
              </a:tblPr>
              <a:tblGrid>
                <a:gridCol w="2088232">
                  <a:extLst>
                    <a:ext uri="{9D8B030D-6E8A-4147-A177-3AD203B41FA5}">
                      <a16:colId xmlns:a16="http://schemas.microsoft.com/office/drawing/2014/main" val="20000"/>
                    </a:ext>
                  </a:extLst>
                </a:gridCol>
                <a:gridCol w="3599152">
                  <a:extLst>
                    <a:ext uri="{9D8B030D-6E8A-4147-A177-3AD203B41FA5}">
                      <a16:colId xmlns:a16="http://schemas.microsoft.com/office/drawing/2014/main" val="20001"/>
                    </a:ext>
                  </a:extLst>
                </a:gridCol>
                <a:gridCol w="3097592">
                  <a:extLst>
                    <a:ext uri="{9D8B030D-6E8A-4147-A177-3AD203B41FA5}">
                      <a16:colId xmlns:a16="http://schemas.microsoft.com/office/drawing/2014/main" val="20002"/>
                    </a:ext>
                  </a:extLst>
                </a:gridCol>
              </a:tblGrid>
              <a:tr h="323102">
                <a:tc>
                  <a:txBody>
                    <a:bodyPr/>
                    <a:lstStyle/>
                    <a:p>
                      <a:pPr algn="ctr"/>
                      <a:r>
                        <a:rPr kumimoji="1" lang="ja-JP" altLang="en-US" sz="1400" dirty="0">
                          <a:solidFill>
                            <a:schemeClr val="tx1"/>
                          </a:solidFill>
                        </a:rPr>
                        <a:t>項　目</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tc>
                  <a:txBody>
                    <a:bodyPr/>
                    <a:lstStyle/>
                    <a:p>
                      <a:pPr algn="ctr"/>
                      <a:r>
                        <a:rPr kumimoji="1" lang="ja-JP" altLang="en-US" sz="1400" dirty="0">
                          <a:solidFill>
                            <a:schemeClr val="tx1"/>
                          </a:solidFill>
                        </a:rPr>
                        <a:t>他都市状況　</a:t>
                      </a:r>
                      <a:r>
                        <a:rPr kumimoji="1" lang="en-US" altLang="ja-JP" sz="1050" dirty="0">
                          <a:solidFill>
                            <a:schemeClr val="tx1"/>
                          </a:solidFill>
                        </a:rPr>
                        <a:t>※</a:t>
                      </a:r>
                      <a:endParaRPr kumimoji="1" lang="ja-JP" altLang="en-US" sz="1050" dirty="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tc>
                  <a:txBody>
                    <a:bodyPr/>
                    <a:lstStyle/>
                    <a:p>
                      <a:pPr algn="ctr"/>
                      <a:r>
                        <a:rPr kumimoji="1" lang="ja-JP" altLang="en-US" sz="1400" dirty="0">
                          <a:solidFill>
                            <a:schemeClr val="tx1"/>
                          </a:solidFill>
                        </a:rPr>
                        <a:t>内　容</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extLst>
                  <a:ext uri="{0D108BD9-81ED-4DB2-BD59-A6C34878D82A}">
                    <a16:rowId xmlns:a16="http://schemas.microsoft.com/office/drawing/2014/main" val="10000"/>
                  </a:ext>
                </a:extLst>
              </a:tr>
              <a:tr h="506408">
                <a:tc>
                  <a:txBody>
                    <a:bodyPr/>
                    <a:lstStyle/>
                    <a:p>
                      <a:r>
                        <a:rPr kumimoji="1" lang="ja-JP" altLang="en-US" sz="1200" dirty="0">
                          <a:solidFill>
                            <a:schemeClr val="tx1"/>
                          </a:solidFill>
                        </a:rPr>
                        <a:t>職員の給与カットの実施</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kumimoji="1" lang="ja-JP" altLang="en-US" sz="1200" strike="noStrike" dirty="0">
                          <a:solidFill>
                            <a:schemeClr val="tx1"/>
                          </a:solidFill>
                        </a:rPr>
                        <a:t>京都市：給料（▲</a:t>
                      </a:r>
                      <a:r>
                        <a:rPr kumimoji="1" lang="en-US" altLang="ja-JP" sz="1200" strike="noStrike" dirty="0">
                          <a:solidFill>
                            <a:schemeClr val="tx1"/>
                          </a:solidFill>
                        </a:rPr>
                        <a:t>2.5</a:t>
                      </a:r>
                      <a:r>
                        <a:rPr kumimoji="1" lang="ja-JP" altLang="en-US" sz="1200" strike="noStrike" dirty="0">
                          <a:solidFill>
                            <a:schemeClr val="tx1"/>
                          </a:solidFill>
                        </a:rPr>
                        <a:t>％～▲６％）</a:t>
                      </a:r>
                      <a:endParaRPr kumimoji="1" lang="en-US" altLang="ja-JP" sz="1200" strike="noStrike" dirty="0">
                        <a:solidFill>
                          <a:schemeClr val="tx1"/>
                        </a:solidFill>
                      </a:endParaRPr>
                    </a:p>
                    <a:p>
                      <a:r>
                        <a:rPr kumimoji="1" lang="ja-JP" altLang="en-US" sz="1200" dirty="0">
                          <a:solidFill>
                            <a:schemeClr val="tx1"/>
                          </a:solidFill>
                        </a:rPr>
                        <a:t>横浜市・名古屋市・神戸市：カット未実施</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kumimoji="1" lang="ja-JP" altLang="en-US" sz="1200" baseline="0" dirty="0">
                          <a:solidFill>
                            <a:schemeClr val="tx1"/>
                          </a:solidFill>
                        </a:rPr>
                        <a:t>平成</a:t>
                      </a:r>
                      <a:r>
                        <a:rPr kumimoji="1" lang="en-US" altLang="ja-JP" sz="1200" baseline="0" dirty="0">
                          <a:solidFill>
                            <a:schemeClr val="tx1"/>
                          </a:solidFill>
                        </a:rPr>
                        <a:t>24</a:t>
                      </a:r>
                      <a:r>
                        <a:rPr kumimoji="1" lang="ja-JP" altLang="en-US" sz="1200" baseline="0" dirty="0">
                          <a:solidFill>
                            <a:schemeClr val="tx1"/>
                          </a:solidFill>
                        </a:rPr>
                        <a:t>年度</a:t>
                      </a:r>
                    </a:p>
                    <a:p>
                      <a:r>
                        <a:rPr kumimoji="1" lang="ja-JP" altLang="en-US" sz="1200" baseline="0" dirty="0">
                          <a:solidFill>
                            <a:schemeClr val="tx1"/>
                          </a:solidFill>
                        </a:rPr>
                        <a:t>　　・給料月額　　　 ▲３</a:t>
                      </a:r>
                      <a:r>
                        <a:rPr kumimoji="1" lang="en-US" altLang="ja-JP" sz="1200" baseline="0" dirty="0">
                          <a:solidFill>
                            <a:schemeClr val="tx1"/>
                          </a:solidFill>
                        </a:rPr>
                        <a:t>%</a:t>
                      </a:r>
                      <a:r>
                        <a:rPr kumimoji="1" lang="ja-JP" altLang="en-US" sz="1200" baseline="0" dirty="0">
                          <a:solidFill>
                            <a:schemeClr val="tx1"/>
                          </a:solidFill>
                        </a:rPr>
                        <a:t>～▲</a:t>
                      </a:r>
                      <a:r>
                        <a:rPr kumimoji="1" lang="en-US" altLang="ja-JP" sz="1200" baseline="0" dirty="0">
                          <a:solidFill>
                            <a:schemeClr val="tx1"/>
                          </a:solidFill>
                        </a:rPr>
                        <a:t>14%</a:t>
                      </a:r>
                      <a:r>
                        <a:rPr kumimoji="1" lang="ja-JP" altLang="en-US" sz="1200" baseline="0" dirty="0">
                          <a:solidFill>
                            <a:schemeClr val="tx1"/>
                          </a:solidFill>
                        </a:rPr>
                        <a:t>　　</a:t>
                      </a:r>
                    </a:p>
                    <a:p>
                      <a:r>
                        <a:rPr kumimoji="1" lang="ja-JP" altLang="en-US" sz="1200" baseline="0" dirty="0">
                          <a:solidFill>
                            <a:schemeClr val="tx1"/>
                          </a:solidFill>
                        </a:rPr>
                        <a:t>　　・管理職手当　　▲５</a:t>
                      </a:r>
                      <a:r>
                        <a:rPr kumimoji="1" lang="en-US" altLang="ja-JP" sz="1200" baseline="0" dirty="0">
                          <a:solidFill>
                            <a:schemeClr val="tx1"/>
                          </a:solidFill>
                        </a:rPr>
                        <a:t>%</a:t>
                      </a:r>
                    </a:p>
                    <a:p>
                      <a:r>
                        <a:rPr kumimoji="1" lang="ja-JP" altLang="en-US" sz="1200" baseline="0" dirty="0">
                          <a:solidFill>
                            <a:schemeClr val="tx1"/>
                          </a:solidFill>
                        </a:rPr>
                        <a:t>　　・退職手当　　　 ▲５</a:t>
                      </a:r>
                      <a:r>
                        <a:rPr kumimoji="1" lang="en-US" altLang="ja-JP" sz="1200" baseline="0" dirty="0">
                          <a:solidFill>
                            <a:schemeClr val="tx1"/>
                          </a:solidFill>
                        </a:rPr>
                        <a:t>%</a:t>
                      </a:r>
                    </a:p>
                    <a:p>
                      <a:r>
                        <a:rPr kumimoji="1" lang="ja-JP" altLang="en-US" sz="1200" baseline="0" dirty="0">
                          <a:solidFill>
                            <a:schemeClr val="tx1"/>
                          </a:solidFill>
                        </a:rPr>
                        <a:t>平成</a:t>
                      </a:r>
                      <a:r>
                        <a:rPr kumimoji="1" lang="en-US" altLang="ja-JP" sz="1200" baseline="0" dirty="0">
                          <a:solidFill>
                            <a:schemeClr val="tx1"/>
                          </a:solidFill>
                        </a:rPr>
                        <a:t>25</a:t>
                      </a:r>
                      <a:r>
                        <a:rPr kumimoji="1" lang="ja-JP" altLang="en-US" sz="1200" baseline="0" dirty="0">
                          <a:solidFill>
                            <a:schemeClr val="tx1"/>
                          </a:solidFill>
                        </a:rPr>
                        <a:t>年度</a:t>
                      </a:r>
                    </a:p>
                    <a:p>
                      <a:r>
                        <a:rPr kumimoji="1" lang="ja-JP" altLang="en-US" sz="1200" baseline="0" dirty="0">
                          <a:solidFill>
                            <a:schemeClr val="tx1"/>
                          </a:solidFill>
                        </a:rPr>
                        <a:t>　　・給料月額　　 　▲３</a:t>
                      </a:r>
                      <a:r>
                        <a:rPr kumimoji="1" lang="en-US" altLang="ja-JP" sz="1200" baseline="0" dirty="0">
                          <a:solidFill>
                            <a:schemeClr val="tx1"/>
                          </a:solidFill>
                        </a:rPr>
                        <a:t>%</a:t>
                      </a:r>
                      <a:r>
                        <a:rPr kumimoji="1" lang="ja-JP" altLang="en-US" sz="1200" baseline="0" dirty="0">
                          <a:solidFill>
                            <a:schemeClr val="tx1"/>
                          </a:solidFill>
                        </a:rPr>
                        <a:t>～▲</a:t>
                      </a:r>
                      <a:r>
                        <a:rPr kumimoji="1" lang="en-US" altLang="ja-JP" sz="1200" baseline="0" dirty="0">
                          <a:solidFill>
                            <a:schemeClr val="tx1"/>
                          </a:solidFill>
                        </a:rPr>
                        <a:t>14%</a:t>
                      </a:r>
                      <a:r>
                        <a:rPr kumimoji="1" lang="ja-JP" altLang="en-US" sz="1200" baseline="0" dirty="0">
                          <a:solidFill>
                            <a:schemeClr val="tx1"/>
                          </a:solidFill>
                        </a:rPr>
                        <a:t>　　</a:t>
                      </a:r>
                    </a:p>
                    <a:p>
                      <a:r>
                        <a:rPr kumimoji="1" lang="ja-JP" altLang="en-US" sz="1200" baseline="0" dirty="0">
                          <a:solidFill>
                            <a:schemeClr val="tx1"/>
                          </a:solidFill>
                        </a:rPr>
                        <a:t>　　・管理職手当　　▲５</a:t>
                      </a:r>
                      <a:r>
                        <a:rPr kumimoji="1" lang="en-US" altLang="ja-JP" sz="1200" baseline="0" dirty="0">
                          <a:solidFill>
                            <a:schemeClr val="tx1"/>
                          </a:solidFill>
                        </a:rPr>
                        <a:t>%</a:t>
                      </a:r>
                    </a:p>
                    <a:p>
                      <a:r>
                        <a:rPr kumimoji="1" lang="ja-JP" altLang="en-US" sz="1200" baseline="0" dirty="0">
                          <a:solidFill>
                            <a:schemeClr val="tx1"/>
                          </a:solidFill>
                        </a:rPr>
                        <a:t>　　・退職手当　　　 ▲５</a:t>
                      </a:r>
                      <a:r>
                        <a:rPr kumimoji="1" lang="en-US" altLang="ja-JP" sz="1200" baseline="0" dirty="0">
                          <a:solidFill>
                            <a:schemeClr val="tx1"/>
                          </a:solidFill>
                        </a:rPr>
                        <a:t>%</a:t>
                      </a:r>
                      <a:r>
                        <a:rPr kumimoji="1" lang="ja-JP" altLang="en-US" sz="1200" baseline="0" dirty="0">
                          <a:solidFill>
                            <a:schemeClr val="tx1"/>
                          </a:solidFill>
                        </a:rPr>
                        <a:t>相当　（国を上回る支給率の引下げ）</a:t>
                      </a:r>
                    </a:p>
                    <a:p>
                      <a:r>
                        <a:rPr kumimoji="1" lang="ja-JP" altLang="en-US" sz="1200" baseline="0" dirty="0">
                          <a:solidFill>
                            <a:schemeClr val="tx1"/>
                          </a:solidFill>
                        </a:rPr>
                        <a:t>平成</a:t>
                      </a:r>
                      <a:r>
                        <a:rPr kumimoji="1" lang="en-US" altLang="ja-JP" sz="1200" baseline="0" dirty="0">
                          <a:solidFill>
                            <a:schemeClr val="tx1"/>
                          </a:solidFill>
                        </a:rPr>
                        <a:t>26</a:t>
                      </a:r>
                      <a:r>
                        <a:rPr kumimoji="1" lang="ja-JP" altLang="en-US" sz="1200" baseline="0" dirty="0">
                          <a:solidFill>
                            <a:schemeClr val="tx1"/>
                          </a:solidFill>
                        </a:rPr>
                        <a:t>年度</a:t>
                      </a:r>
                    </a:p>
                    <a:p>
                      <a:r>
                        <a:rPr kumimoji="1" lang="ja-JP" altLang="en-US" sz="1200" baseline="0" dirty="0">
                          <a:solidFill>
                            <a:schemeClr val="tx1"/>
                          </a:solidFill>
                        </a:rPr>
                        <a:t>　　・給料月額　　 　▲３</a:t>
                      </a:r>
                      <a:r>
                        <a:rPr kumimoji="1" lang="en-US" altLang="ja-JP" sz="1200" baseline="0" dirty="0">
                          <a:solidFill>
                            <a:schemeClr val="tx1"/>
                          </a:solidFill>
                        </a:rPr>
                        <a:t>%</a:t>
                      </a:r>
                      <a:r>
                        <a:rPr kumimoji="1" lang="ja-JP" altLang="en-US" sz="1200" baseline="0" dirty="0">
                          <a:solidFill>
                            <a:schemeClr val="tx1"/>
                          </a:solidFill>
                        </a:rPr>
                        <a:t>～▲</a:t>
                      </a:r>
                      <a:r>
                        <a:rPr kumimoji="1" lang="en-US" altLang="ja-JP" sz="1200" baseline="0" dirty="0">
                          <a:solidFill>
                            <a:schemeClr val="tx1"/>
                          </a:solidFill>
                        </a:rPr>
                        <a:t>14%</a:t>
                      </a:r>
                      <a:r>
                        <a:rPr kumimoji="1" lang="ja-JP" altLang="en-US" sz="1200" baseline="0" dirty="0">
                          <a:solidFill>
                            <a:schemeClr val="tx1"/>
                          </a:solidFill>
                        </a:rPr>
                        <a:t>　　</a:t>
                      </a:r>
                    </a:p>
                    <a:p>
                      <a:r>
                        <a:rPr kumimoji="1" lang="ja-JP" altLang="en-US" sz="1200" baseline="0" dirty="0">
                          <a:solidFill>
                            <a:schemeClr val="tx1"/>
                          </a:solidFill>
                        </a:rPr>
                        <a:t>　　・管理職手当　　▲５</a:t>
                      </a:r>
                      <a:r>
                        <a:rPr kumimoji="1" lang="en-US" altLang="ja-JP" sz="1200" baseline="0" dirty="0">
                          <a:solidFill>
                            <a:schemeClr val="tx1"/>
                          </a:solidFill>
                        </a:rPr>
                        <a:t>%</a:t>
                      </a:r>
                    </a:p>
                    <a:p>
                      <a:r>
                        <a:rPr kumimoji="1" lang="ja-JP" altLang="en-US" sz="1200" baseline="0" dirty="0">
                          <a:solidFill>
                            <a:schemeClr val="tx1"/>
                          </a:solidFill>
                        </a:rPr>
                        <a:t>平成</a:t>
                      </a:r>
                      <a:r>
                        <a:rPr kumimoji="1" lang="en-US" altLang="ja-JP" sz="1200" baseline="0" dirty="0">
                          <a:solidFill>
                            <a:schemeClr val="tx1"/>
                          </a:solidFill>
                        </a:rPr>
                        <a:t>27</a:t>
                      </a:r>
                      <a:r>
                        <a:rPr kumimoji="1" lang="ja-JP" altLang="en-US" sz="1200" baseline="0" dirty="0">
                          <a:solidFill>
                            <a:schemeClr val="tx1"/>
                          </a:solidFill>
                        </a:rPr>
                        <a:t>年度～平成</a:t>
                      </a:r>
                      <a:r>
                        <a:rPr kumimoji="1" lang="en-US" altLang="ja-JP" sz="1200" baseline="0" dirty="0">
                          <a:solidFill>
                            <a:schemeClr val="tx1"/>
                          </a:solidFill>
                        </a:rPr>
                        <a:t>29</a:t>
                      </a:r>
                      <a:r>
                        <a:rPr kumimoji="1" lang="ja-JP" altLang="en-US" sz="1200" baseline="0" dirty="0">
                          <a:solidFill>
                            <a:schemeClr val="tx1"/>
                          </a:solidFill>
                        </a:rPr>
                        <a:t>年度</a:t>
                      </a:r>
                    </a:p>
                    <a:p>
                      <a:r>
                        <a:rPr kumimoji="1" lang="ja-JP" altLang="en-US" sz="1200" baseline="0" dirty="0">
                          <a:solidFill>
                            <a:schemeClr val="tx1"/>
                          </a:solidFill>
                        </a:rPr>
                        <a:t>　　・給料月額　　 　▲</a:t>
                      </a:r>
                      <a:r>
                        <a:rPr kumimoji="1" lang="en-US" altLang="ja-JP" sz="1200" baseline="0" dirty="0">
                          <a:solidFill>
                            <a:schemeClr val="tx1"/>
                          </a:solidFill>
                        </a:rPr>
                        <a:t>1.5%</a:t>
                      </a:r>
                      <a:r>
                        <a:rPr kumimoji="1" lang="ja-JP" altLang="en-US" sz="1200" baseline="0" dirty="0">
                          <a:solidFill>
                            <a:schemeClr val="tx1"/>
                          </a:solidFill>
                        </a:rPr>
                        <a:t>～▲</a:t>
                      </a:r>
                      <a:r>
                        <a:rPr kumimoji="1" lang="en-US" altLang="ja-JP" sz="1200" baseline="0" dirty="0">
                          <a:solidFill>
                            <a:schemeClr val="tx1"/>
                          </a:solidFill>
                        </a:rPr>
                        <a:t>6.5%</a:t>
                      </a:r>
                      <a:r>
                        <a:rPr kumimoji="1" lang="ja-JP" altLang="en-US" sz="1200" baseline="0" dirty="0">
                          <a:solidFill>
                            <a:schemeClr val="tx1"/>
                          </a:solidFill>
                        </a:rPr>
                        <a:t>　　</a:t>
                      </a:r>
                    </a:p>
                    <a:p>
                      <a:r>
                        <a:rPr kumimoji="1" lang="ja-JP" altLang="en-US" sz="1200" baseline="0" dirty="0">
                          <a:solidFill>
                            <a:schemeClr val="tx1"/>
                          </a:solidFill>
                        </a:rPr>
                        <a:t>　　・管理職手当　　▲５</a:t>
                      </a:r>
                      <a:r>
                        <a:rPr kumimoji="1" lang="en-US" altLang="ja-JP" sz="1200" baseline="0" dirty="0">
                          <a:solidFill>
                            <a:schemeClr val="tx1"/>
                          </a:solidFill>
                        </a:rPr>
                        <a:t>%</a:t>
                      </a:r>
                    </a:p>
                    <a:p>
                      <a:r>
                        <a:rPr kumimoji="1" lang="ja-JP" altLang="en-US" sz="1200" baseline="0" dirty="0">
                          <a:solidFill>
                            <a:schemeClr val="tx1"/>
                          </a:solidFill>
                        </a:rPr>
                        <a:t>平成</a:t>
                      </a:r>
                      <a:r>
                        <a:rPr kumimoji="1" lang="en-US" altLang="ja-JP" sz="1200" baseline="0" dirty="0">
                          <a:solidFill>
                            <a:schemeClr val="tx1"/>
                          </a:solidFill>
                        </a:rPr>
                        <a:t>30</a:t>
                      </a:r>
                      <a:r>
                        <a:rPr kumimoji="1" lang="ja-JP" altLang="en-US" sz="1200" baseline="0" dirty="0">
                          <a:solidFill>
                            <a:schemeClr val="tx1"/>
                          </a:solidFill>
                        </a:rPr>
                        <a:t>年度～令和３年度</a:t>
                      </a:r>
                    </a:p>
                    <a:p>
                      <a:r>
                        <a:rPr kumimoji="1" lang="ja-JP" altLang="en-US" sz="1200" baseline="0" dirty="0">
                          <a:solidFill>
                            <a:schemeClr val="tx1"/>
                          </a:solidFill>
                        </a:rPr>
                        <a:t>　　・給料月額　　 　▲</a:t>
                      </a:r>
                      <a:r>
                        <a:rPr kumimoji="1" lang="en-US" altLang="ja-JP" sz="1200" baseline="0" dirty="0">
                          <a:solidFill>
                            <a:schemeClr val="tx1"/>
                          </a:solidFill>
                        </a:rPr>
                        <a:t>4.5%</a:t>
                      </a:r>
                      <a:r>
                        <a:rPr kumimoji="1" lang="ja-JP" altLang="en-US" sz="1200" baseline="0" dirty="0">
                          <a:solidFill>
                            <a:schemeClr val="tx1"/>
                          </a:solidFill>
                        </a:rPr>
                        <a:t>～▲</a:t>
                      </a:r>
                      <a:r>
                        <a:rPr kumimoji="1" lang="en-US" altLang="ja-JP" sz="1200" baseline="0" dirty="0">
                          <a:solidFill>
                            <a:schemeClr val="tx1"/>
                          </a:solidFill>
                        </a:rPr>
                        <a:t>6.5%</a:t>
                      </a:r>
                      <a:r>
                        <a:rPr kumimoji="1" lang="ja-JP" altLang="en-US" sz="1200" baseline="0" dirty="0">
                          <a:solidFill>
                            <a:schemeClr val="tx1"/>
                          </a:solidFill>
                        </a:rPr>
                        <a:t>　　</a:t>
                      </a:r>
                    </a:p>
                    <a:p>
                      <a:r>
                        <a:rPr kumimoji="1" lang="ja-JP" altLang="en-US" sz="1200" baseline="0" dirty="0">
                          <a:solidFill>
                            <a:schemeClr val="tx1"/>
                          </a:solidFill>
                        </a:rPr>
                        <a:t>　　・管理職手当　　▲５</a:t>
                      </a:r>
                      <a:r>
                        <a:rPr kumimoji="1" lang="en-US" altLang="ja-JP" sz="1200" baseline="0" dirty="0">
                          <a:solidFill>
                            <a:schemeClr val="tx1"/>
                          </a:solidFill>
                        </a:rPr>
                        <a:t>%</a:t>
                      </a:r>
                    </a:p>
                    <a:p>
                      <a:r>
                        <a:rPr kumimoji="1" lang="ja-JP" altLang="en-US" sz="1200" baseline="0" dirty="0">
                          <a:solidFill>
                            <a:schemeClr val="tx1"/>
                          </a:solidFill>
                        </a:rPr>
                        <a:t>令和４年度</a:t>
                      </a:r>
                      <a:endParaRPr kumimoji="1" lang="en-US" altLang="ja-JP" sz="1200" baseline="0" dirty="0">
                        <a:solidFill>
                          <a:schemeClr val="tx1"/>
                        </a:solidFill>
                      </a:endParaRPr>
                    </a:p>
                    <a:p>
                      <a:r>
                        <a:rPr kumimoji="1" lang="ja-JP" altLang="en-US" sz="1200" baseline="0" dirty="0">
                          <a:solidFill>
                            <a:schemeClr val="tx1"/>
                          </a:solidFill>
                        </a:rPr>
                        <a:t>　　・管理職手当　　▲５％</a:t>
                      </a:r>
                      <a:endParaRPr kumimoji="1" lang="en-US" altLang="ja-JP" sz="1200" baseline="0" dirty="0">
                        <a:solidFill>
                          <a:schemeClr val="tx1"/>
                        </a:solidFill>
                      </a:endParaRPr>
                    </a:p>
                    <a:p>
                      <a:endParaRPr kumimoji="1" lang="en-US" altLang="ja-JP" sz="1200" baseline="0" dirty="0">
                        <a:solidFill>
                          <a:schemeClr val="tx1"/>
                        </a:solidFill>
                      </a:endParaRPr>
                    </a:p>
                    <a:p>
                      <a:r>
                        <a:rPr kumimoji="1" lang="en-US" altLang="ja-JP" sz="1200" baseline="0" dirty="0">
                          <a:solidFill>
                            <a:schemeClr val="tx1"/>
                          </a:solidFill>
                        </a:rPr>
                        <a:t>※</a:t>
                      </a:r>
                      <a:r>
                        <a:rPr kumimoji="1" lang="ja-JP" altLang="en-US" sz="1200" baseline="0" dirty="0">
                          <a:solidFill>
                            <a:schemeClr val="tx1"/>
                          </a:solidFill>
                        </a:rPr>
                        <a:t>平成</a:t>
                      </a:r>
                      <a:r>
                        <a:rPr kumimoji="1" lang="en-US" altLang="ja-JP" sz="1200" baseline="0" dirty="0">
                          <a:solidFill>
                            <a:schemeClr val="tx1"/>
                          </a:solidFill>
                        </a:rPr>
                        <a:t>29</a:t>
                      </a:r>
                      <a:r>
                        <a:rPr kumimoji="1" lang="ja-JP" altLang="en-US" sz="1200" baseline="0" dirty="0">
                          <a:solidFill>
                            <a:schemeClr val="tx1"/>
                          </a:solidFill>
                        </a:rPr>
                        <a:t>年度まで、医師等一部職種を除く全職員が対象</a:t>
                      </a:r>
                    </a:p>
                    <a:p>
                      <a:r>
                        <a:rPr kumimoji="1" lang="en-US" altLang="ja-JP" sz="1200" baseline="0" dirty="0">
                          <a:solidFill>
                            <a:schemeClr val="tx1"/>
                          </a:solidFill>
                        </a:rPr>
                        <a:t>※</a:t>
                      </a:r>
                      <a:r>
                        <a:rPr kumimoji="1" lang="ja-JP" altLang="en-US" sz="1200" baseline="0" dirty="0">
                          <a:solidFill>
                            <a:schemeClr val="tx1"/>
                          </a:solidFill>
                        </a:rPr>
                        <a:t>平成</a:t>
                      </a:r>
                      <a:r>
                        <a:rPr kumimoji="1" lang="en-US" altLang="ja-JP" sz="1200" baseline="0" dirty="0">
                          <a:solidFill>
                            <a:schemeClr val="tx1"/>
                          </a:solidFill>
                        </a:rPr>
                        <a:t>30</a:t>
                      </a:r>
                      <a:r>
                        <a:rPr kumimoji="1" lang="ja-JP" altLang="en-US" sz="1200" baseline="0" dirty="0">
                          <a:solidFill>
                            <a:schemeClr val="tx1"/>
                          </a:solidFill>
                        </a:rPr>
                        <a:t>年度から、医師等一部職種を除く部長級以上の職員が対象</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1"/>
                  </a:ext>
                </a:extLst>
              </a:tr>
            </a:tbl>
          </a:graphicData>
        </a:graphic>
      </p:graphicFrame>
    </p:spTree>
    <p:extLst>
      <p:ext uri="{BB962C8B-B14F-4D97-AF65-F5344CB8AC3E}">
        <p14:creationId xmlns:p14="http://schemas.microsoft.com/office/powerpoint/2010/main" val="1720413929"/>
      </p:ext>
    </p:extLst>
  </p:cSld>
  <p:clrMapOvr>
    <a:masterClrMapping/>
  </p:clrMapOvr>
</p:sld>
</file>

<file path=ppt/slides/slide2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6" name="直線コネクタ 5"/>
          <p:cNvCxnSpPr/>
          <p:nvPr/>
        </p:nvCxnSpPr>
        <p:spPr>
          <a:xfrm>
            <a:off x="323528" y="692696"/>
            <a:ext cx="856895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7" name="正方形/長方形 6"/>
          <p:cNvSpPr/>
          <p:nvPr/>
        </p:nvSpPr>
        <p:spPr>
          <a:xfrm>
            <a:off x="323528" y="404664"/>
            <a:ext cx="2952328" cy="283411"/>
          </a:xfrm>
          <a:prstGeom prst="rect">
            <a:avLst/>
          </a:prstGeom>
        </p:spPr>
        <p:txBody>
          <a:bodyPr wrap="square">
            <a:spAutoFit/>
          </a:bodyPr>
          <a:lstStyle/>
          <a:p>
            <a:pPr marL="0" marR="0" lvl="0" indent="0" algn="l" defTabSz="914400" rtl="0" eaLnBrk="1" fontAlgn="auto" latinLnBrk="0" hangingPunct="1">
              <a:lnSpc>
                <a:spcPts val="144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③給与制度改革　（２／３）</a:t>
            </a:r>
            <a:endPar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13" name="テキスト ボックス 12"/>
          <p:cNvSpPr txBox="1"/>
          <p:nvPr/>
        </p:nvSpPr>
        <p:spPr>
          <a:xfrm>
            <a:off x="215516" y="744960"/>
            <a:ext cx="2340260" cy="30777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10" name="テキスト ボックス 36"/>
          <p:cNvSpPr txBox="1"/>
          <p:nvPr/>
        </p:nvSpPr>
        <p:spPr>
          <a:xfrm>
            <a:off x="0" y="0"/>
            <a:ext cx="3491880" cy="261610"/>
          </a:xfrm>
          <a:prstGeom prst="rect">
            <a:avLst/>
          </a:prstGeom>
          <a:noFill/>
        </p:spPr>
        <p:txBody>
          <a:bodyPr wrap="square" rtlCol="0">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zh-TW" sz="1100" b="0" i="0" u="none" strike="noStrike" kern="1200" cap="none" spc="0" normalizeH="0" baseline="0" noProof="0" dirty="0" smtClean="0">
                <a:ln>
                  <a:noFill/>
                </a:ln>
                <a:solidFill>
                  <a:prstClr val="black"/>
                </a:solidFill>
                <a:effectLst/>
                <a:uLnTx/>
                <a:uFillTx/>
                <a:latin typeface="Arial" charset="0"/>
                <a:ea typeface="ＭＳ Ｐゴシック" charset="-128"/>
                <a:cs typeface="+mn-cs"/>
              </a:rPr>
              <a:t>Ⅲ</a:t>
            </a:r>
            <a:r>
              <a:rPr kumimoji="1" lang="zh-TW" altLang="en-US" sz="1100" b="0" i="0" u="none" strike="noStrike" kern="1200" cap="none" spc="0" normalizeH="0" baseline="0" noProof="0" dirty="0" smtClean="0">
                <a:ln>
                  <a:noFill/>
                </a:ln>
                <a:solidFill>
                  <a:prstClr val="black"/>
                </a:solidFill>
                <a:effectLst/>
                <a:uLnTx/>
                <a:uFillTx/>
                <a:latin typeface="Arial" charset="0"/>
                <a:ea typeface="ＭＳ Ｐゴシック" charset="-128"/>
                <a:cs typeface="+mn-cs"/>
              </a:rPr>
              <a:t>　行財政改革</a:t>
            </a:r>
            <a:r>
              <a:rPr kumimoji="1" lang="en-US" altLang="ja-JP" sz="1100" b="0" i="0" u="none" strike="noStrike" kern="1200" cap="none" spc="0" normalizeH="0" baseline="0" noProof="0" dirty="0" smtClean="0">
                <a:ln>
                  <a:noFill/>
                </a:ln>
                <a:solidFill>
                  <a:prstClr val="black"/>
                </a:solidFill>
                <a:effectLst/>
                <a:uLnTx/>
                <a:uFillTx/>
                <a:latin typeface="Arial" charset="0"/>
                <a:ea typeface="ＭＳ Ｐゴシック" charset="-128"/>
                <a:cs typeface="+mn-cs"/>
              </a:rPr>
              <a:t>【</a:t>
            </a:r>
            <a:r>
              <a:rPr kumimoji="1" lang="ja-JP" altLang="en-US" sz="1100" b="0" i="0" u="none" strike="noStrike" kern="1200" cap="none" spc="0" normalizeH="0" baseline="0" noProof="0" dirty="0">
                <a:ln>
                  <a:noFill/>
                </a:ln>
                <a:solidFill>
                  <a:prstClr val="black"/>
                </a:solidFill>
                <a:effectLst/>
                <a:uLnTx/>
                <a:uFillTx/>
                <a:latin typeface="Arial" charset="0"/>
                <a:ea typeface="ＭＳ Ｐゴシック" charset="-128"/>
                <a:cs typeface="+mn-cs"/>
              </a:rPr>
              <a:t>人事</a:t>
            </a:r>
            <a:r>
              <a:rPr kumimoji="1" lang="en-US" altLang="ja-JP" sz="1100" b="0" i="0" u="none" strike="noStrike" kern="1200" cap="none" spc="0" normalizeH="0" baseline="0" noProof="0" dirty="0">
                <a:ln>
                  <a:noFill/>
                </a:ln>
                <a:solidFill>
                  <a:prstClr val="black"/>
                </a:solidFill>
                <a:effectLst/>
                <a:uLnTx/>
                <a:uFillTx/>
                <a:latin typeface="Arial" charset="0"/>
                <a:ea typeface="ＭＳ Ｐゴシック" charset="-128"/>
                <a:cs typeface="+mn-cs"/>
              </a:rPr>
              <a:t>】</a:t>
            </a:r>
            <a:r>
              <a:rPr kumimoji="1" lang="ja-JP" altLang="en-US" sz="1100" b="0" i="0" u="none" strike="noStrike" kern="1200" cap="none" spc="0" normalizeH="0" baseline="0" noProof="0" dirty="0">
                <a:ln>
                  <a:noFill/>
                </a:ln>
                <a:solidFill>
                  <a:prstClr val="black"/>
                </a:solidFill>
                <a:effectLst/>
                <a:uLnTx/>
                <a:uFillTx/>
                <a:latin typeface="Arial" charset="0"/>
                <a:ea typeface="ＭＳ Ｐゴシック" charset="-128"/>
                <a:cs typeface="+mn-cs"/>
              </a:rPr>
              <a:t>・人事・給与制度</a:t>
            </a:r>
            <a:endParaRPr kumimoji="1" lang="en-US" altLang="ja-JP" sz="1100" b="0" i="0" u="none" strike="noStrike" kern="1200" cap="none" spc="0" normalizeH="0" baseline="0" noProof="0" dirty="0">
              <a:ln>
                <a:noFill/>
              </a:ln>
              <a:solidFill>
                <a:prstClr val="black"/>
              </a:solidFill>
              <a:effectLst/>
              <a:uLnTx/>
              <a:uFillTx/>
              <a:latin typeface="Arial" charset="0"/>
              <a:ea typeface="ＭＳ Ｐゴシック" charset="-128"/>
              <a:cs typeface="+mn-cs"/>
            </a:endParaRPr>
          </a:p>
        </p:txBody>
      </p:sp>
      <p:sp>
        <p:nvSpPr>
          <p:cNvPr id="23" name="テキスト ボックス 22"/>
          <p:cNvSpPr txBox="1"/>
          <p:nvPr/>
        </p:nvSpPr>
        <p:spPr>
          <a:xfrm>
            <a:off x="323528" y="775737"/>
            <a:ext cx="2016224"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（前頁からの続き）</a:t>
            </a:r>
          </a:p>
        </p:txBody>
      </p:sp>
      <p:sp>
        <p:nvSpPr>
          <p:cNvPr id="17" name="角丸四角形 16"/>
          <p:cNvSpPr/>
          <p:nvPr/>
        </p:nvSpPr>
        <p:spPr>
          <a:xfrm>
            <a:off x="5894802" y="4205608"/>
            <a:ext cx="3105690" cy="1204714"/>
          </a:xfrm>
          <a:prstGeom prst="roundRect">
            <a:avLst>
              <a:gd name="adj" fmla="val 21165"/>
            </a:avLst>
          </a:prstGeom>
          <a:solidFill>
            <a:srgbClr val="66FFFF">
              <a:alpha val="50000"/>
            </a:srgb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26" name="角丸四角形 25"/>
          <p:cNvSpPr/>
          <p:nvPr/>
        </p:nvSpPr>
        <p:spPr>
          <a:xfrm>
            <a:off x="6983760" y="260648"/>
            <a:ext cx="1836712" cy="411552"/>
          </a:xfrm>
          <a:prstGeom prst="roundRect">
            <a:avLst/>
          </a:prstGeom>
          <a:solidFill>
            <a:srgbClr val="0070C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追加</a:t>
            </a:r>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202</a:t>
            </a:fld>
            <a:endParaRPr lang="ja-JP" altLang="en-US"/>
          </a:p>
        </p:txBody>
      </p:sp>
      <p:graphicFrame>
        <p:nvGraphicFramePr>
          <p:cNvPr id="9" name="表 8"/>
          <p:cNvGraphicFramePr>
            <a:graphicFrameLocks noGrp="1"/>
          </p:cNvGraphicFramePr>
          <p:nvPr>
            <p:extLst>
              <p:ext uri="{D42A27DB-BD31-4B8C-83A1-F6EECF244321}">
                <p14:modId xmlns:p14="http://schemas.microsoft.com/office/powerpoint/2010/main" val="3639273466"/>
              </p:ext>
            </p:extLst>
          </p:nvPr>
        </p:nvGraphicFramePr>
        <p:xfrm>
          <a:off x="215516" y="1191892"/>
          <a:ext cx="8784976" cy="4218430"/>
        </p:xfrm>
        <a:graphic>
          <a:graphicData uri="http://schemas.openxmlformats.org/drawingml/2006/table">
            <a:tbl>
              <a:tblPr firstRow="1" bandRow="1">
                <a:tableStyleId>{5C22544A-7EE6-4342-B048-85BDC9FD1C3A}</a:tableStyleId>
              </a:tblPr>
              <a:tblGrid>
                <a:gridCol w="2088232">
                  <a:extLst>
                    <a:ext uri="{9D8B030D-6E8A-4147-A177-3AD203B41FA5}">
                      <a16:colId xmlns:a16="http://schemas.microsoft.com/office/drawing/2014/main" val="20000"/>
                    </a:ext>
                  </a:extLst>
                </a:gridCol>
                <a:gridCol w="3599152">
                  <a:extLst>
                    <a:ext uri="{9D8B030D-6E8A-4147-A177-3AD203B41FA5}">
                      <a16:colId xmlns:a16="http://schemas.microsoft.com/office/drawing/2014/main" val="20001"/>
                    </a:ext>
                  </a:extLst>
                </a:gridCol>
                <a:gridCol w="3097592">
                  <a:extLst>
                    <a:ext uri="{9D8B030D-6E8A-4147-A177-3AD203B41FA5}">
                      <a16:colId xmlns:a16="http://schemas.microsoft.com/office/drawing/2014/main" val="20002"/>
                    </a:ext>
                  </a:extLst>
                </a:gridCol>
              </a:tblGrid>
              <a:tr h="323102">
                <a:tc>
                  <a:txBody>
                    <a:bodyPr/>
                    <a:lstStyle/>
                    <a:p>
                      <a:pPr algn="ctr"/>
                      <a:r>
                        <a:rPr kumimoji="1" lang="ja-JP" altLang="en-US" sz="1400" dirty="0">
                          <a:solidFill>
                            <a:schemeClr val="tx1"/>
                          </a:solidFill>
                        </a:rPr>
                        <a:t>項　目</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tc>
                  <a:txBody>
                    <a:bodyPr/>
                    <a:lstStyle/>
                    <a:p>
                      <a:pPr algn="ctr"/>
                      <a:r>
                        <a:rPr kumimoji="1" lang="ja-JP" altLang="en-US" sz="1400" dirty="0">
                          <a:solidFill>
                            <a:schemeClr val="tx1"/>
                          </a:solidFill>
                        </a:rPr>
                        <a:t>他都市状況　</a:t>
                      </a:r>
                      <a:r>
                        <a:rPr kumimoji="1" lang="en-US" altLang="ja-JP" sz="1050" dirty="0">
                          <a:solidFill>
                            <a:schemeClr val="tx1"/>
                          </a:solidFill>
                        </a:rPr>
                        <a:t>※</a:t>
                      </a:r>
                      <a:endParaRPr kumimoji="1" lang="ja-JP" altLang="en-US" sz="1050" dirty="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tc>
                  <a:txBody>
                    <a:bodyPr/>
                    <a:lstStyle/>
                    <a:p>
                      <a:pPr algn="ctr"/>
                      <a:r>
                        <a:rPr kumimoji="1" lang="ja-JP" altLang="en-US" sz="1400" dirty="0">
                          <a:solidFill>
                            <a:schemeClr val="tx1"/>
                          </a:solidFill>
                        </a:rPr>
                        <a:t>内　容</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extLst>
                  <a:ext uri="{0D108BD9-81ED-4DB2-BD59-A6C34878D82A}">
                    <a16:rowId xmlns:a16="http://schemas.microsoft.com/office/drawing/2014/main" val="10000"/>
                  </a:ext>
                </a:extLst>
              </a:tr>
              <a:tr h="759290">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kern="1200" dirty="0">
                          <a:solidFill>
                            <a:schemeClr val="tx1"/>
                          </a:solidFill>
                          <a:latin typeface="+mn-lt"/>
                          <a:ea typeface="+mn-ea"/>
                          <a:cs typeface="+mn-cs"/>
                        </a:rPr>
                        <a:t>幹部職員への「定額制」の導入</a:t>
                      </a:r>
                      <a:endParaRPr kumimoji="1" lang="en-US" altLang="ja-JP" sz="1200" kern="1200" dirty="0">
                        <a:solidFill>
                          <a:schemeClr val="tx1"/>
                        </a:solidFill>
                        <a:latin typeface="+mn-lt"/>
                        <a:ea typeface="+mn-ea"/>
                        <a:cs typeface="+mn-cs"/>
                      </a:endParaRPr>
                    </a:p>
                    <a:p>
                      <a:pPr marL="0" marR="0" indent="0" algn="l" defTabSz="914400" rtl="0" eaLnBrk="1" fontAlgn="auto" latinLnBrk="0" hangingPunct="1">
                        <a:lnSpc>
                          <a:spcPct val="100000"/>
                        </a:lnSpc>
                        <a:spcBef>
                          <a:spcPts val="0"/>
                        </a:spcBef>
                        <a:spcAft>
                          <a:spcPts val="0"/>
                        </a:spcAft>
                        <a:buClrTx/>
                        <a:buSzTx/>
                        <a:buFontTx/>
                        <a:buNone/>
                        <a:tabLst/>
                        <a:defRPr/>
                      </a:pPr>
                      <a:endParaRPr kumimoji="1" lang="ja-JP" altLang="en-US" sz="1200" kern="1200" dirty="0">
                        <a:solidFill>
                          <a:schemeClr val="tx1"/>
                        </a:solidFill>
                        <a:latin typeface="+mn-lt"/>
                        <a:ea typeface="+mn-ea"/>
                        <a:cs typeface="+mn-cs"/>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kern="1200" dirty="0">
                          <a:solidFill>
                            <a:schemeClr val="tx1"/>
                          </a:solidFill>
                          <a:latin typeface="+mn-lt"/>
                          <a:ea typeface="+mn-ea"/>
                          <a:cs typeface="+mn-cs"/>
                        </a:rPr>
                        <a:t>政令市初</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lang="ja-JP" altLang="en-US" sz="1200" dirty="0">
                          <a:solidFill>
                            <a:schemeClr val="tx1"/>
                          </a:solidFill>
                        </a:rPr>
                        <a:t>部長級及び局長級について、職務・職責をより明確に反映させた給与体系とするため、昇給を前提とした号給構成を撤廃し、給料月額の定額制を導入</a:t>
                      </a:r>
                      <a:endParaRPr kumimoji="1" lang="ja-JP" altLang="en-US" sz="1200" dirty="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2"/>
                  </a:ext>
                </a:extLst>
              </a:tr>
              <a:tr h="648072">
                <a:tc>
                  <a:txBody>
                    <a:bodyPr/>
                    <a:lstStyle/>
                    <a:p>
                      <a:pPr marL="0" algn="l" defTabSz="914400" rtl="0" eaLnBrk="1" latinLnBrk="0" hangingPunct="1"/>
                      <a:r>
                        <a:rPr kumimoji="1" lang="ja-JP" altLang="en-US" sz="1200" kern="1200" dirty="0">
                          <a:solidFill>
                            <a:schemeClr val="tx1"/>
                          </a:solidFill>
                          <a:latin typeface="+mn-lt"/>
                          <a:ea typeface="+mn-ea"/>
                          <a:cs typeface="+mn-cs"/>
                        </a:rPr>
                        <a:t>役職間の給料月額の「重なり」幅の縮減</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algn="l" defTabSz="914400" rtl="0" eaLnBrk="1" latinLnBrk="0" hangingPunct="1"/>
                      <a:r>
                        <a:rPr kumimoji="1" lang="ja-JP" altLang="en-US" sz="1200" kern="1200" dirty="0">
                          <a:solidFill>
                            <a:schemeClr val="tx1"/>
                          </a:solidFill>
                          <a:latin typeface="+mn-lt"/>
                          <a:ea typeface="+mn-ea"/>
                          <a:cs typeface="+mn-cs"/>
                        </a:rPr>
                        <a:t>例えば、大阪市の行政職給料表</a:t>
                      </a:r>
                      <a:r>
                        <a:rPr kumimoji="1" lang="en-US" altLang="ja-JP" sz="1200" kern="1200" dirty="0">
                          <a:solidFill>
                            <a:schemeClr val="tx1"/>
                          </a:solidFill>
                          <a:latin typeface="+mn-lt"/>
                          <a:ea typeface="+mn-ea"/>
                          <a:cs typeface="+mn-cs"/>
                        </a:rPr>
                        <a:t>4</a:t>
                      </a:r>
                      <a:r>
                        <a:rPr kumimoji="1" lang="ja-JP" altLang="en-US" sz="1200" kern="1200" dirty="0">
                          <a:solidFill>
                            <a:schemeClr val="tx1"/>
                          </a:solidFill>
                          <a:latin typeface="+mn-lt"/>
                          <a:ea typeface="+mn-ea"/>
                          <a:cs typeface="+mn-cs"/>
                        </a:rPr>
                        <a:t>級（係長級）と</a:t>
                      </a:r>
                      <a:r>
                        <a:rPr kumimoji="1" lang="en-US" altLang="ja-JP" sz="1200" kern="1200" dirty="0">
                          <a:solidFill>
                            <a:schemeClr val="tx1"/>
                          </a:solidFill>
                          <a:latin typeface="+mn-lt"/>
                          <a:ea typeface="+mn-ea"/>
                          <a:cs typeface="+mn-cs"/>
                        </a:rPr>
                        <a:t>5</a:t>
                      </a:r>
                      <a:r>
                        <a:rPr kumimoji="1" lang="ja-JP" altLang="en-US" sz="1200" kern="1200" dirty="0">
                          <a:solidFill>
                            <a:schemeClr val="tx1"/>
                          </a:solidFill>
                          <a:latin typeface="+mn-lt"/>
                          <a:ea typeface="+mn-ea"/>
                          <a:cs typeface="+mn-cs"/>
                        </a:rPr>
                        <a:t>級（課長代理級）との重なり幅は、横浜市・名古屋市・京都市・神戸市のいずれの重なり幅よりも小さい</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kumimoji="1" lang="ja-JP" altLang="en-US" sz="1200" kern="1200" baseline="0" dirty="0">
                          <a:solidFill>
                            <a:schemeClr val="tx1"/>
                          </a:solidFill>
                          <a:latin typeface="+mn-lt"/>
                          <a:ea typeface="+mn-ea"/>
                          <a:cs typeface="+mn-cs"/>
                        </a:rPr>
                        <a:t>「</a:t>
                      </a:r>
                      <a:r>
                        <a:rPr lang="ja-JP" altLang="en-US" sz="1200" dirty="0">
                          <a:solidFill>
                            <a:schemeClr val="tx1"/>
                          </a:solidFill>
                        </a:rPr>
                        <a:t>職務給の原則」の徹底を図るため、各級の最高号給をカット</a:t>
                      </a:r>
                      <a:endParaRPr kumimoji="1" lang="ja-JP" altLang="en-US" sz="1200" dirty="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3"/>
                  </a:ext>
                </a:extLst>
              </a:tr>
              <a:tr h="504056">
                <a:tc>
                  <a:txBody>
                    <a:bodyPr/>
                    <a:lstStyle/>
                    <a:p>
                      <a:pPr marL="0" algn="l" defTabSz="914400" rtl="0" eaLnBrk="1" latinLnBrk="0" hangingPunct="1"/>
                      <a:r>
                        <a:rPr kumimoji="1" lang="ja-JP" altLang="en-US" sz="1200" kern="1200" dirty="0">
                          <a:solidFill>
                            <a:schemeClr val="tx1"/>
                          </a:solidFill>
                          <a:latin typeface="+mn-lt"/>
                          <a:ea typeface="+mn-ea"/>
                          <a:cs typeface="+mn-cs"/>
                        </a:rPr>
                        <a:t>住居手当の見直し</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algn="l" defTabSz="914400" rtl="0" eaLnBrk="1" latinLnBrk="0" hangingPunct="1"/>
                      <a:r>
                        <a:rPr kumimoji="1" lang="ja-JP" altLang="en-US" sz="1200" kern="1200" dirty="0">
                          <a:solidFill>
                            <a:schemeClr val="tx1"/>
                          </a:solidFill>
                          <a:latin typeface="+mn-lt"/>
                          <a:ea typeface="+mn-ea"/>
                          <a:cs typeface="+mn-cs"/>
                        </a:rPr>
                        <a:t>横浜市・名古屋・京都：実施済</a:t>
                      </a:r>
                      <a:endParaRPr kumimoji="1" lang="en-US" altLang="ja-JP" sz="1200" kern="1200" dirty="0">
                        <a:solidFill>
                          <a:schemeClr val="tx1"/>
                        </a:solidFill>
                        <a:latin typeface="+mn-lt"/>
                        <a:ea typeface="+mn-ea"/>
                        <a:cs typeface="+mn-cs"/>
                      </a:endParaRPr>
                    </a:p>
                    <a:p>
                      <a:pPr marL="0" algn="l" defTabSz="914400" rtl="0" eaLnBrk="1" latinLnBrk="0" hangingPunct="1"/>
                      <a:r>
                        <a:rPr kumimoji="1" lang="ja-JP" altLang="en-US" sz="1200" kern="1200" dirty="0">
                          <a:solidFill>
                            <a:schemeClr val="tx1"/>
                          </a:solidFill>
                          <a:latin typeface="+mn-lt"/>
                          <a:ea typeface="+mn-ea"/>
                          <a:cs typeface="+mn-cs"/>
                        </a:rPr>
                        <a:t>神戸市：未実施</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kumimoji="1" lang="ja-JP" altLang="en-US" sz="1200" kern="1200" baseline="0" dirty="0">
                          <a:solidFill>
                            <a:schemeClr val="tx1"/>
                          </a:solidFill>
                          <a:latin typeface="+mn-lt"/>
                          <a:ea typeface="+mn-ea"/>
                          <a:cs typeface="+mn-cs"/>
                        </a:rPr>
                        <a:t>「持ち家」にかかる手当区分を廃止</a:t>
                      </a:r>
                      <a:endParaRPr kumimoji="1" lang="en-US" altLang="ja-JP" sz="1200" kern="1200" baseline="0" dirty="0">
                        <a:solidFill>
                          <a:schemeClr val="tx1"/>
                        </a:solidFill>
                        <a:latin typeface="+mn-lt"/>
                        <a:ea typeface="+mn-ea"/>
                        <a:cs typeface="+mn-cs"/>
                      </a:endParaRPr>
                    </a:p>
                    <a:p>
                      <a:r>
                        <a:rPr kumimoji="1" lang="ja-JP" altLang="en-US" sz="1200" kern="1200" baseline="0" dirty="0">
                          <a:solidFill>
                            <a:schemeClr val="tx1"/>
                          </a:solidFill>
                          <a:latin typeface="+mn-lt"/>
                          <a:ea typeface="+mn-ea"/>
                          <a:cs typeface="+mn-cs"/>
                        </a:rPr>
                        <a:t>効果額：▲</a:t>
                      </a:r>
                      <a:r>
                        <a:rPr kumimoji="1" lang="en-US" altLang="ja-JP" sz="1200" kern="1200" baseline="0" dirty="0">
                          <a:solidFill>
                            <a:schemeClr val="tx1"/>
                          </a:solidFill>
                          <a:latin typeface="+mn-lt"/>
                          <a:ea typeface="+mn-ea"/>
                          <a:cs typeface="+mn-cs"/>
                        </a:rPr>
                        <a:t>17</a:t>
                      </a:r>
                      <a:r>
                        <a:rPr kumimoji="1" lang="ja-JP" altLang="en-US" sz="1200" kern="1200" baseline="0" dirty="0">
                          <a:solidFill>
                            <a:schemeClr val="tx1"/>
                          </a:solidFill>
                          <a:latin typeface="+mn-lt"/>
                          <a:ea typeface="+mn-ea"/>
                          <a:cs typeface="+mn-cs"/>
                        </a:rPr>
                        <a:t>億円</a:t>
                      </a:r>
                      <a:endParaRPr kumimoji="1" lang="ja-JP" altLang="en-US" sz="1200" dirty="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4"/>
                  </a:ext>
                </a:extLst>
              </a:tr>
              <a:tr h="810690">
                <a:tc>
                  <a:txBody>
                    <a:bodyPr/>
                    <a:lstStyle/>
                    <a:p>
                      <a:pPr marL="0" algn="l" defTabSz="914400" rtl="0" eaLnBrk="1" latinLnBrk="0" hangingPunct="1"/>
                      <a:r>
                        <a:rPr kumimoji="1" lang="ja-JP" altLang="en-US" sz="1200" kern="1200" dirty="0">
                          <a:solidFill>
                            <a:schemeClr val="tx1"/>
                          </a:solidFill>
                          <a:latin typeface="+mn-lt"/>
                          <a:ea typeface="+mn-ea"/>
                          <a:cs typeface="+mn-cs"/>
                        </a:rPr>
                        <a:t>技能労務職員の給与水準の見直し</a:t>
                      </a:r>
                      <a:endParaRPr kumimoji="1" lang="en-US" altLang="ja-JP" sz="1200" kern="1200" dirty="0">
                        <a:solidFill>
                          <a:schemeClr val="tx1"/>
                        </a:solidFill>
                        <a:latin typeface="+mn-lt"/>
                        <a:ea typeface="+mn-ea"/>
                        <a:cs typeface="+mn-cs"/>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kern="1200" dirty="0">
                          <a:solidFill>
                            <a:schemeClr val="tx1"/>
                          </a:solidFill>
                          <a:latin typeface="+mn-lt"/>
                          <a:ea typeface="+mn-ea"/>
                          <a:cs typeface="+mn-cs"/>
                        </a:rPr>
                        <a:t>賃金センサスの考慮は政令市初</a:t>
                      </a:r>
                    </a:p>
                    <a:p>
                      <a:pPr marL="0" algn="l" defTabSz="914400" rtl="0" eaLnBrk="1" latinLnBrk="0" hangingPunct="1"/>
                      <a:endParaRPr kumimoji="1" lang="ja-JP" altLang="en-US" sz="1200" kern="1200" dirty="0">
                        <a:solidFill>
                          <a:schemeClr val="tx1"/>
                        </a:solidFill>
                        <a:latin typeface="+mn-lt"/>
                        <a:ea typeface="+mn-ea"/>
                        <a:cs typeface="+mn-cs"/>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kumimoji="1" lang="ja-JP" altLang="en-US" sz="1200" kern="1200" baseline="0" dirty="0">
                          <a:solidFill>
                            <a:schemeClr val="tx1"/>
                          </a:solidFill>
                          <a:latin typeface="+mn-lt"/>
                          <a:ea typeface="+mn-ea"/>
                          <a:cs typeface="+mn-cs"/>
                        </a:rPr>
                        <a:t>・民間の同一の職種又は相当する職種の水準との均衡を考慮した</a:t>
                      </a:r>
                      <a:r>
                        <a:rPr lang="ja-JP" altLang="en-US" sz="1200" dirty="0">
                          <a:solidFill>
                            <a:schemeClr val="tx1"/>
                          </a:solidFill>
                        </a:rPr>
                        <a:t>大阪府の技能労務職給料表に切り替え。その後、</a:t>
                      </a:r>
                      <a:r>
                        <a:rPr kumimoji="1" lang="ja-JP" altLang="en-US" sz="1200" kern="1200" dirty="0">
                          <a:solidFill>
                            <a:schemeClr val="tx1"/>
                          </a:solidFill>
                          <a:latin typeface="+mn-lt"/>
                          <a:ea typeface="+mn-ea"/>
                          <a:cs typeface="+mn-cs"/>
                        </a:rPr>
                        <a:t>民間の給与カーブを考慮した改定を実施</a:t>
                      </a:r>
                      <a:endParaRPr kumimoji="1" lang="en-US" altLang="ja-JP" sz="1200" kern="1200" dirty="0">
                        <a:solidFill>
                          <a:schemeClr val="tx1"/>
                        </a:solidFill>
                        <a:latin typeface="+mn-lt"/>
                        <a:ea typeface="+mn-ea"/>
                        <a:cs typeface="+mn-cs"/>
                      </a:endParaRPr>
                    </a:p>
                    <a:p>
                      <a:r>
                        <a:rPr kumimoji="1" lang="ja-JP" altLang="en-US" sz="1200" kern="1200" dirty="0">
                          <a:solidFill>
                            <a:schemeClr val="tx1"/>
                          </a:solidFill>
                          <a:latin typeface="+mn-lt"/>
                          <a:ea typeface="+mn-ea"/>
                          <a:cs typeface="+mn-cs"/>
                        </a:rPr>
                        <a:t>・人事委員会の調査結果を分析したところ、明確な較差は認められなかったことなどから、調査による給与改定は行わないこととし、今後当分の間は人事委員会勧告による行政職との均衡を考慮した給与改定により民間準拠を実施</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5"/>
                  </a:ext>
                </a:extLst>
              </a:tr>
            </a:tbl>
          </a:graphicData>
        </a:graphic>
      </p:graphicFrame>
    </p:spTree>
    <p:extLst>
      <p:ext uri="{BB962C8B-B14F-4D97-AF65-F5344CB8AC3E}">
        <p14:creationId xmlns:p14="http://schemas.microsoft.com/office/powerpoint/2010/main" val="2345661899"/>
      </p:ext>
    </p:extLst>
  </p:cSld>
  <p:clrMapOvr>
    <a:masterClrMapping/>
  </p:clrMapOvr>
</p:sld>
</file>

<file path=ppt/slides/slide2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6" name="直線コネクタ 5"/>
          <p:cNvCxnSpPr/>
          <p:nvPr/>
        </p:nvCxnSpPr>
        <p:spPr>
          <a:xfrm>
            <a:off x="323528" y="692696"/>
            <a:ext cx="856895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7" name="正方形/長方形 6"/>
          <p:cNvSpPr/>
          <p:nvPr/>
        </p:nvSpPr>
        <p:spPr>
          <a:xfrm>
            <a:off x="323528" y="404664"/>
            <a:ext cx="4680520" cy="283411"/>
          </a:xfrm>
          <a:prstGeom prst="rect">
            <a:avLst/>
          </a:prstGeom>
        </p:spPr>
        <p:txBody>
          <a:bodyPr wrap="square">
            <a:spAutoFit/>
          </a:bodyPr>
          <a:lstStyle/>
          <a:p>
            <a:pPr marL="0" marR="0" lvl="0" indent="0" algn="l" defTabSz="914400" rtl="0" eaLnBrk="1" fontAlgn="auto" latinLnBrk="0" hangingPunct="1">
              <a:lnSpc>
                <a:spcPts val="144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③給与制度改革　（３／３）</a:t>
            </a:r>
            <a:endPar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10" name="テキスト ボックス 36"/>
          <p:cNvSpPr txBox="1"/>
          <p:nvPr/>
        </p:nvSpPr>
        <p:spPr>
          <a:xfrm>
            <a:off x="0" y="0"/>
            <a:ext cx="3491880" cy="261610"/>
          </a:xfrm>
          <a:prstGeom prst="rect">
            <a:avLst/>
          </a:prstGeom>
          <a:noFill/>
        </p:spPr>
        <p:txBody>
          <a:bodyPr wrap="square" rtlCol="0">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zh-TW" sz="1100" b="0" i="0" u="none" strike="noStrike" kern="1200" cap="none" spc="0" normalizeH="0" baseline="0" noProof="0" dirty="0" smtClean="0">
                <a:ln>
                  <a:noFill/>
                </a:ln>
                <a:solidFill>
                  <a:prstClr val="black"/>
                </a:solidFill>
                <a:effectLst/>
                <a:uLnTx/>
                <a:uFillTx/>
                <a:latin typeface="Arial" charset="0"/>
                <a:ea typeface="ＭＳ Ｐゴシック" charset="-128"/>
                <a:cs typeface="+mn-cs"/>
              </a:rPr>
              <a:t>Ⅲ</a:t>
            </a:r>
            <a:r>
              <a:rPr kumimoji="1" lang="zh-TW" altLang="en-US" sz="1100" b="0" i="0" u="none" strike="noStrike" kern="1200" cap="none" spc="0" normalizeH="0" baseline="0" noProof="0" dirty="0" smtClean="0">
                <a:ln>
                  <a:noFill/>
                </a:ln>
                <a:solidFill>
                  <a:prstClr val="black"/>
                </a:solidFill>
                <a:effectLst/>
                <a:uLnTx/>
                <a:uFillTx/>
                <a:latin typeface="Arial" charset="0"/>
                <a:ea typeface="ＭＳ Ｐゴシック" charset="-128"/>
                <a:cs typeface="+mn-cs"/>
              </a:rPr>
              <a:t>　行財政改革</a:t>
            </a:r>
            <a:r>
              <a:rPr kumimoji="1" lang="en-US" altLang="ja-JP" sz="1100" b="0" i="0" u="none" strike="noStrike" kern="1200" cap="none" spc="0" normalizeH="0" baseline="0" noProof="0" dirty="0" smtClean="0">
                <a:ln>
                  <a:noFill/>
                </a:ln>
                <a:solidFill>
                  <a:prstClr val="black"/>
                </a:solidFill>
                <a:effectLst/>
                <a:uLnTx/>
                <a:uFillTx/>
                <a:latin typeface="Arial" charset="0"/>
                <a:ea typeface="ＭＳ Ｐゴシック" charset="-128"/>
                <a:cs typeface="+mn-cs"/>
              </a:rPr>
              <a:t>【</a:t>
            </a:r>
            <a:r>
              <a:rPr kumimoji="1" lang="ja-JP" altLang="en-US" sz="1100" b="0" i="0" u="none" strike="noStrike" kern="1200" cap="none" spc="0" normalizeH="0" baseline="0" noProof="0" dirty="0">
                <a:ln>
                  <a:noFill/>
                </a:ln>
                <a:solidFill>
                  <a:prstClr val="black"/>
                </a:solidFill>
                <a:effectLst/>
                <a:uLnTx/>
                <a:uFillTx/>
                <a:latin typeface="Arial" charset="0"/>
                <a:ea typeface="ＭＳ Ｐゴシック" charset="-128"/>
                <a:cs typeface="+mn-cs"/>
              </a:rPr>
              <a:t>人事</a:t>
            </a:r>
            <a:r>
              <a:rPr kumimoji="1" lang="en-US" altLang="ja-JP" sz="1100" b="0" i="0" u="none" strike="noStrike" kern="1200" cap="none" spc="0" normalizeH="0" baseline="0" noProof="0" dirty="0">
                <a:ln>
                  <a:noFill/>
                </a:ln>
                <a:solidFill>
                  <a:prstClr val="black"/>
                </a:solidFill>
                <a:effectLst/>
                <a:uLnTx/>
                <a:uFillTx/>
                <a:latin typeface="Arial" charset="0"/>
                <a:ea typeface="ＭＳ Ｐゴシック" charset="-128"/>
                <a:cs typeface="+mn-cs"/>
              </a:rPr>
              <a:t>】</a:t>
            </a:r>
            <a:r>
              <a:rPr kumimoji="1" lang="ja-JP" altLang="en-US" sz="1100" b="0" i="0" u="none" strike="noStrike" kern="1200" cap="none" spc="0" normalizeH="0" baseline="0" noProof="0" dirty="0">
                <a:ln>
                  <a:noFill/>
                </a:ln>
                <a:solidFill>
                  <a:prstClr val="black"/>
                </a:solidFill>
                <a:effectLst/>
                <a:uLnTx/>
                <a:uFillTx/>
                <a:latin typeface="Arial" charset="0"/>
                <a:ea typeface="ＭＳ Ｐゴシック" charset="-128"/>
                <a:cs typeface="+mn-cs"/>
              </a:rPr>
              <a:t>・人事・給与制度</a:t>
            </a:r>
            <a:endParaRPr kumimoji="1" lang="en-US" altLang="ja-JP" sz="1100" b="0" i="0" u="none" strike="noStrike" kern="1200" cap="none" spc="0" normalizeH="0" baseline="0" noProof="0" dirty="0">
              <a:ln>
                <a:noFill/>
              </a:ln>
              <a:solidFill>
                <a:prstClr val="black"/>
              </a:solidFill>
              <a:effectLst/>
              <a:uLnTx/>
              <a:uFillTx/>
              <a:latin typeface="Arial" charset="0"/>
              <a:ea typeface="ＭＳ Ｐゴシック" charset="-128"/>
              <a:cs typeface="+mn-cs"/>
            </a:endParaRPr>
          </a:p>
        </p:txBody>
      </p:sp>
      <p:sp>
        <p:nvSpPr>
          <p:cNvPr id="11" name="テキスト ボックス 10"/>
          <p:cNvSpPr txBox="1"/>
          <p:nvPr/>
        </p:nvSpPr>
        <p:spPr>
          <a:xfrm>
            <a:off x="323528" y="775737"/>
            <a:ext cx="2016224"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（前頁からの続き）</a:t>
            </a:r>
          </a:p>
        </p:txBody>
      </p:sp>
      <p:sp>
        <p:nvSpPr>
          <p:cNvPr id="13" name="テキスト ボックス 12"/>
          <p:cNvSpPr txBox="1"/>
          <p:nvPr/>
        </p:nvSpPr>
        <p:spPr>
          <a:xfrm>
            <a:off x="179512" y="6530860"/>
            <a:ext cx="5832648"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他都市状況については、</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2022</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4</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日現在</a:t>
            </a:r>
          </a:p>
        </p:txBody>
      </p:sp>
      <p:pic>
        <p:nvPicPr>
          <p:cNvPr id="20" name="図 19"/>
          <p:cNvPicPr>
            <a:picLocks/>
          </p:cNvPicPr>
          <p:nvPr/>
        </p:nvPicPr>
        <p:blipFill>
          <a:blip r:embed="rId2"/>
          <a:stretch>
            <a:fillRect/>
          </a:stretch>
        </p:blipFill>
        <p:spPr>
          <a:xfrm>
            <a:off x="2286000" y="1559802"/>
            <a:ext cx="2430016" cy="428076"/>
          </a:xfrm>
          <a:prstGeom prst="rect">
            <a:avLst/>
          </a:prstGeom>
        </p:spPr>
      </p:pic>
      <p:pic>
        <p:nvPicPr>
          <p:cNvPr id="21" name="図 20"/>
          <p:cNvPicPr>
            <a:picLocks/>
          </p:cNvPicPr>
          <p:nvPr/>
        </p:nvPicPr>
        <p:blipFill>
          <a:blip r:embed="rId2"/>
          <a:stretch>
            <a:fillRect/>
          </a:stretch>
        </p:blipFill>
        <p:spPr>
          <a:xfrm>
            <a:off x="228480" y="2142446"/>
            <a:ext cx="4487536" cy="494465"/>
          </a:xfrm>
          <a:prstGeom prst="rect">
            <a:avLst/>
          </a:prstGeom>
        </p:spPr>
      </p:pic>
      <p:pic>
        <p:nvPicPr>
          <p:cNvPr id="22" name="図 21"/>
          <p:cNvPicPr>
            <a:picLocks/>
          </p:cNvPicPr>
          <p:nvPr/>
        </p:nvPicPr>
        <p:blipFill>
          <a:blip r:embed="rId2"/>
          <a:stretch>
            <a:fillRect/>
          </a:stretch>
        </p:blipFill>
        <p:spPr>
          <a:xfrm>
            <a:off x="5868144" y="4653136"/>
            <a:ext cx="2957201" cy="777846"/>
          </a:xfrm>
          <a:prstGeom prst="rect">
            <a:avLst/>
          </a:prstGeom>
        </p:spPr>
      </p:pic>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203</a:t>
            </a:fld>
            <a:endParaRPr lang="ja-JP" altLang="en-US"/>
          </a:p>
        </p:txBody>
      </p:sp>
      <p:graphicFrame>
        <p:nvGraphicFramePr>
          <p:cNvPr id="9" name="表 8"/>
          <p:cNvGraphicFramePr>
            <a:graphicFrameLocks noGrp="1"/>
          </p:cNvGraphicFramePr>
          <p:nvPr>
            <p:extLst>
              <p:ext uri="{D42A27DB-BD31-4B8C-83A1-F6EECF244321}">
                <p14:modId xmlns:p14="http://schemas.microsoft.com/office/powerpoint/2010/main" val="3232962648"/>
              </p:ext>
            </p:extLst>
          </p:nvPr>
        </p:nvGraphicFramePr>
        <p:xfrm>
          <a:off x="179512" y="1196752"/>
          <a:ext cx="8784976" cy="5328592"/>
        </p:xfrm>
        <a:graphic>
          <a:graphicData uri="http://schemas.openxmlformats.org/drawingml/2006/table">
            <a:tbl>
              <a:tblPr firstRow="1" bandRow="1">
                <a:tableStyleId>{5C22544A-7EE6-4342-B048-85BDC9FD1C3A}</a:tableStyleId>
              </a:tblPr>
              <a:tblGrid>
                <a:gridCol w="2088232">
                  <a:extLst>
                    <a:ext uri="{9D8B030D-6E8A-4147-A177-3AD203B41FA5}">
                      <a16:colId xmlns:a16="http://schemas.microsoft.com/office/drawing/2014/main" val="20000"/>
                    </a:ext>
                  </a:extLst>
                </a:gridCol>
                <a:gridCol w="3599152">
                  <a:extLst>
                    <a:ext uri="{9D8B030D-6E8A-4147-A177-3AD203B41FA5}">
                      <a16:colId xmlns:a16="http://schemas.microsoft.com/office/drawing/2014/main" val="20001"/>
                    </a:ext>
                  </a:extLst>
                </a:gridCol>
                <a:gridCol w="3097592">
                  <a:extLst>
                    <a:ext uri="{9D8B030D-6E8A-4147-A177-3AD203B41FA5}">
                      <a16:colId xmlns:a16="http://schemas.microsoft.com/office/drawing/2014/main" val="20002"/>
                    </a:ext>
                  </a:extLst>
                </a:gridCol>
              </a:tblGrid>
              <a:tr h="323102">
                <a:tc>
                  <a:txBody>
                    <a:bodyPr/>
                    <a:lstStyle/>
                    <a:p>
                      <a:pPr algn="ctr"/>
                      <a:r>
                        <a:rPr kumimoji="1" lang="ja-JP" altLang="en-US" sz="1400" dirty="0">
                          <a:solidFill>
                            <a:schemeClr val="tx1"/>
                          </a:solidFill>
                        </a:rPr>
                        <a:t>項　目</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tc>
                  <a:txBody>
                    <a:bodyPr/>
                    <a:lstStyle/>
                    <a:p>
                      <a:pPr algn="ctr"/>
                      <a:r>
                        <a:rPr kumimoji="1" lang="ja-JP" altLang="en-US" sz="1400" dirty="0">
                          <a:solidFill>
                            <a:schemeClr val="tx1"/>
                          </a:solidFill>
                        </a:rPr>
                        <a:t>他都市状況　</a:t>
                      </a:r>
                      <a:r>
                        <a:rPr kumimoji="1" lang="en-US" altLang="ja-JP" sz="1050" dirty="0">
                          <a:solidFill>
                            <a:schemeClr val="tx1"/>
                          </a:solidFill>
                        </a:rPr>
                        <a:t>※</a:t>
                      </a:r>
                      <a:endParaRPr kumimoji="1" lang="ja-JP" altLang="en-US" sz="1050" dirty="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tc>
                  <a:txBody>
                    <a:bodyPr/>
                    <a:lstStyle/>
                    <a:p>
                      <a:pPr algn="ctr"/>
                      <a:r>
                        <a:rPr kumimoji="1" lang="ja-JP" altLang="en-US" sz="1400" dirty="0">
                          <a:solidFill>
                            <a:schemeClr val="tx1"/>
                          </a:solidFill>
                        </a:rPr>
                        <a:t>内　容</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extLst>
                  <a:ext uri="{0D108BD9-81ED-4DB2-BD59-A6C34878D82A}">
                    <a16:rowId xmlns:a16="http://schemas.microsoft.com/office/drawing/2014/main" val="10000"/>
                  </a:ext>
                </a:extLst>
              </a:tr>
              <a:tr h="605840">
                <a:tc>
                  <a:txBody>
                    <a:bodyPr/>
                    <a:lstStyle/>
                    <a:p>
                      <a:r>
                        <a:rPr kumimoji="1" lang="ja-JP" altLang="en-US" sz="1200" dirty="0">
                          <a:solidFill>
                            <a:schemeClr val="tx1"/>
                          </a:solidFill>
                        </a:rPr>
                        <a:t>旅費制度の見直し</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algn="l" defTabSz="914400" rtl="0" eaLnBrk="1" latinLnBrk="0" hangingPunct="1"/>
                      <a:r>
                        <a:rPr kumimoji="1" lang="ja-JP" altLang="en-US" sz="1200" kern="1200" dirty="0">
                          <a:solidFill>
                            <a:schemeClr val="tx1"/>
                          </a:solidFill>
                          <a:latin typeface="+mn-lt"/>
                          <a:ea typeface="+mn-ea"/>
                          <a:cs typeface="+mn-cs"/>
                        </a:rPr>
                        <a:t>京都市：実施（日当・食卓料のみ）</a:t>
                      </a:r>
                      <a:endParaRPr kumimoji="1" lang="en-US" altLang="ja-JP" sz="1200" kern="1200" dirty="0">
                        <a:solidFill>
                          <a:schemeClr val="tx1"/>
                        </a:solidFill>
                        <a:latin typeface="+mn-lt"/>
                        <a:ea typeface="+mn-ea"/>
                        <a:cs typeface="+mn-cs"/>
                      </a:endParaRPr>
                    </a:p>
                    <a:p>
                      <a:pPr marL="0" algn="l" defTabSz="914400" rtl="0" eaLnBrk="1" latinLnBrk="0" hangingPunct="1"/>
                      <a:r>
                        <a:rPr kumimoji="1" lang="ja-JP" altLang="en-US" sz="1200" kern="1200" dirty="0">
                          <a:solidFill>
                            <a:schemeClr val="tx1"/>
                          </a:solidFill>
                          <a:latin typeface="+mn-lt"/>
                          <a:ea typeface="+mn-ea"/>
                          <a:cs typeface="+mn-cs"/>
                        </a:rPr>
                        <a:t>横浜市・名古屋市・神戸市：未実施</a:t>
                      </a:r>
                      <a:endParaRPr kumimoji="1" lang="ja-JP" altLang="en-US" sz="1200" strike="sngStrike" kern="1200" dirty="0">
                        <a:solidFill>
                          <a:schemeClr val="tx1"/>
                        </a:solidFill>
                        <a:latin typeface="+mn-lt"/>
                        <a:ea typeface="+mn-ea"/>
                        <a:cs typeface="+mn-cs"/>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kumimoji="1" lang="ja-JP" altLang="en-US" sz="1200" kern="1200" baseline="0" dirty="0">
                          <a:solidFill>
                            <a:schemeClr val="tx1"/>
                          </a:solidFill>
                          <a:latin typeface="+mn-lt"/>
                          <a:ea typeface="+mn-ea"/>
                          <a:cs typeface="+mn-cs"/>
                        </a:rPr>
                        <a:t>日当・食卓料の廃止、宿泊料の減額</a:t>
                      </a:r>
                      <a:endParaRPr kumimoji="1" lang="ja-JP" altLang="en-US" sz="1200" dirty="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1"/>
                  </a:ext>
                </a:extLst>
              </a:tr>
              <a:tr h="720080">
                <a:tc>
                  <a:txBody>
                    <a:bodyPr/>
                    <a:lstStyle/>
                    <a:p>
                      <a:r>
                        <a:rPr kumimoji="1" lang="en-US" altLang="ja-JP" sz="1200" dirty="0">
                          <a:solidFill>
                            <a:schemeClr val="tx1"/>
                          </a:solidFill>
                        </a:rPr>
                        <a:t>55</a:t>
                      </a:r>
                      <a:r>
                        <a:rPr kumimoji="1" lang="ja-JP" altLang="en-US" sz="1200" dirty="0">
                          <a:solidFill>
                            <a:schemeClr val="tx1"/>
                          </a:solidFill>
                        </a:rPr>
                        <a:t>歳を超える職員の昇給</a:t>
                      </a:r>
                      <a:r>
                        <a:rPr kumimoji="1" lang="ja-JP" altLang="en-US" sz="1200" strike="noStrike" dirty="0">
                          <a:solidFill>
                            <a:schemeClr val="tx1"/>
                          </a:solidFill>
                        </a:rPr>
                        <a:t>抑制</a:t>
                      </a:r>
                      <a:r>
                        <a:rPr kumimoji="1" lang="ja-JP" altLang="en-US" sz="1200" dirty="0">
                          <a:solidFill>
                            <a:schemeClr val="tx1"/>
                          </a:solidFill>
                        </a:rPr>
                        <a:t>制度の導入</a:t>
                      </a:r>
                      <a:endParaRPr kumimoji="1" lang="en-US" altLang="ja-JP" sz="1200" dirty="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algn="l" defTabSz="914400" rtl="0" eaLnBrk="1" latinLnBrk="0" hangingPunct="1"/>
                      <a:r>
                        <a:rPr kumimoji="1" lang="ja-JP" altLang="en-US" sz="1200" dirty="0">
                          <a:solidFill>
                            <a:schemeClr val="tx1"/>
                          </a:solidFill>
                        </a:rPr>
                        <a:t>京都市：実施</a:t>
                      </a:r>
                      <a:endParaRPr kumimoji="1" lang="en-US" altLang="ja-JP" sz="1200" dirty="0">
                        <a:solidFill>
                          <a:schemeClr val="tx1"/>
                        </a:solidFill>
                      </a:endParaRPr>
                    </a:p>
                    <a:p>
                      <a:pPr marL="0" algn="l" defTabSz="914400" rtl="0" eaLnBrk="1" latinLnBrk="0" hangingPunct="1"/>
                      <a:r>
                        <a:rPr kumimoji="1" lang="ja-JP" altLang="en-US" sz="1200" dirty="0">
                          <a:solidFill>
                            <a:schemeClr val="tx1"/>
                          </a:solidFill>
                        </a:rPr>
                        <a:t>横浜市・名古屋市・神戸市：未実施</a:t>
                      </a:r>
                      <a:endParaRPr kumimoji="1" lang="en-US" altLang="ja-JP" sz="1200" dirty="0">
                        <a:solidFill>
                          <a:schemeClr val="tx1"/>
                        </a:solidFill>
                      </a:endParaRPr>
                    </a:p>
                    <a:p>
                      <a:pPr marL="0" algn="l" defTabSz="914400" rtl="0" eaLnBrk="1" latinLnBrk="0" hangingPunct="1"/>
                      <a:endParaRPr kumimoji="1" lang="en-US" altLang="ja-JP" sz="1200" kern="1200" dirty="0">
                        <a:solidFill>
                          <a:schemeClr val="tx1"/>
                        </a:solidFill>
                        <a:latin typeface="+mn-lt"/>
                        <a:ea typeface="+mn-ea"/>
                        <a:cs typeface="+mn-cs"/>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kumimoji="1" lang="en-US" altLang="ja-JP" sz="1200" dirty="0">
                          <a:solidFill>
                            <a:schemeClr val="tx1"/>
                          </a:solidFill>
                        </a:rPr>
                        <a:t>55</a:t>
                      </a:r>
                      <a:r>
                        <a:rPr kumimoji="1" lang="ja-JP" altLang="en-US" sz="1200" dirty="0">
                          <a:solidFill>
                            <a:schemeClr val="tx1"/>
                          </a:solidFill>
                        </a:rPr>
                        <a:t>歳を超える職員については、標準以下の人事評価では昇給しないこととすることで、高齢層職員の昇給を抑制する制度を導入</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2"/>
                  </a:ext>
                </a:extLst>
              </a:tr>
              <a:tr h="792088">
                <a:tc>
                  <a:txBody>
                    <a:bodyPr/>
                    <a:lstStyle/>
                    <a:p>
                      <a:r>
                        <a:rPr kumimoji="1" lang="ja-JP" altLang="en-US" sz="1200" dirty="0">
                          <a:solidFill>
                            <a:schemeClr val="tx1"/>
                          </a:solidFill>
                        </a:rPr>
                        <a:t>課長代理級の管理職手当の見直し</a:t>
                      </a:r>
                      <a:endParaRPr kumimoji="1" lang="en-US" altLang="ja-JP" sz="1200" dirty="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algn="l" defTabSz="914400" rtl="0" eaLnBrk="1" latinLnBrk="0" hangingPunct="1"/>
                      <a:r>
                        <a:rPr kumimoji="1" lang="ja-JP" altLang="en-US" sz="1200" kern="1200" dirty="0">
                          <a:solidFill>
                            <a:schemeClr val="tx1"/>
                          </a:solidFill>
                          <a:latin typeface="+mn-lt"/>
                          <a:ea typeface="+mn-ea"/>
                          <a:cs typeface="+mn-cs"/>
                        </a:rPr>
                        <a:t>横浜市・京都市は非管理職の課長補佐であり、手当は不支給</a:t>
                      </a:r>
                      <a:endParaRPr kumimoji="1" lang="en-US" altLang="ja-JP" sz="1200" kern="1200" dirty="0">
                        <a:solidFill>
                          <a:schemeClr val="tx1"/>
                        </a:solidFill>
                        <a:latin typeface="+mn-lt"/>
                        <a:ea typeface="+mn-ea"/>
                        <a:cs typeface="+mn-cs"/>
                      </a:endParaRPr>
                    </a:p>
                    <a:p>
                      <a:pPr marL="0" algn="l" defTabSz="914400" rtl="0" eaLnBrk="1" latinLnBrk="0" hangingPunct="1"/>
                      <a:r>
                        <a:rPr kumimoji="1" lang="ja-JP" altLang="en-US" sz="1200" kern="1200" dirty="0">
                          <a:solidFill>
                            <a:schemeClr val="tx1"/>
                          </a:solidFill>
                          <a:latin typeface="+mn-lt"/>
                          <a:ea typeface="+mn-ea"/>
                          <a:cs typeface="+mn-cs"/>
                        </a:rPr>
                        <a:t>名古屋市・神戸市は相当する職位がない</a:t>
                      </a:r>
                      <a:endParaRPr kumimoji="1" lang="en-US" altLang="ja-JP" sz="1200" kern="1200" dirty="0">
                        <a:solidFill>
                          <a:schemeClr val="tx1"/>
                        </a:solidFill>
                        <a:latin typeface="+mn-lt"/>
                        <a:ea typeface="+mn-ea"/>
                        <a:cs typeface="+mn-cs"/>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kumimoji="1" lang="ja-JP" altLang="en-US" sz="1200" dirty="0">
                          <a:solidFill>
                            <a:schemeClr val="tx1"/>
                          </a:solidFill>
                        </a:rPr>
                        <a:t>課長代理を非管理職と位置付けたことに伴い、課長代理への管理職手当を廃止（超過勤務手当の支給対象）</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3"/>
                  </a:ext>
                </a:extLst>
              </a:tr>
              <a:tr h="1008112">
                <a:tc>
                  <a:txBody>
                    <a:bodyPr/>
                    <a:lstStyle/>
                    <a:p>
                      <a:r>
                        <a:rPr kumimoji="1" lang="ja-JP" altLang="en-US" sz="1200" dirty="0">
                          <a:solidFill>
                            <a:schemeClr val="tx1"/>
                          </a:solidFill>
                        </a:rPr>
                        <a:t>保育士給料表、幼稚園教育職給料表の導入</a:t>
                      </a:r>
                      <a:endParaRPr kumimoji="1" lang="en-US" altLang="ja-JP" sz="1200" dirty="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algn="l" defTabSz="914400" rtl="0" eaLnBrk="1" latinLnBrk="0" hangingPunct="1"/>
                      <a:r>
                        <a:rPr kumimoji="1" lang="ja-JP" altLang="en-US" sz="1200" kern="1200" dirty="0">
                          <a:solidFill>
                            <a:schemeClr val="tx1"/>
                          </a:solidFill>
                          <a:latin typeface="+mn-lt"/>
                          <a:ea typeface="+mn-ea"/>
                          <a:cs typeface="+mn-cs"/>
                        </a:rPr>
                        <a:t>民間の保育士、幼稚園教諭の給与水準との均衡を考慮した職種独自の給料表の導入は政令市初</a:t>
                      </a:r>
                      <a:endParaRPr kumimoji="1" lang="en-US" altLang="ja-JP" sz="1200" kern="1200" dirty="0">
                        <a:solidFill>
                          <a:schemeClr val="tx1"/>
                        </a:solidFill>
                        <a:latin typeface="+mn-lt"/>
                        <a:ea typeface="+mn-ea"/>
                        <a:cs typeface="+mn-cs"/>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kumimoji="1" lang="ja-JP" altLang="en-US" sz="1200" kern="1200" dirty="0">
                          <a:solidFill>
                            <a:schemeClr val="tx1"/>
                          </a:solidFill>
                          <a:latin typeface="+mn-lt"/>
                          <a:ea typeface="+mn-ea"/>
                          <a:cs typeface="+mn-cs"/>
                        </a:rPr>
                        <a:t>行政職と同じ給料表の適用を受けていた保育士、小中学校の教員と同じ給料表の適用を受けていた幼稚園教諭について、職種独自の給料表への切り替えを実施</a:t>
                      </a:r>
                      <a:endParaRPr kumimoji="1" lang="ja-JP" altLang="en-US" sz="1200" dirty="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4"/>
                  </a:ext>
                </a:extLst>
              </a:tr>
              <a:tr h="943266">
                <a:tc>
                  <a:txBody>
                    <a:bodyPr/>
                    <a:lstStyle/>
                    <a:p>
                      <a:r>
                        <a:rPr kumimoji="1" lang="ja-JP" altLang="en-US" sz="1200" b="0" dirty="0">
                          <a:solidFill>
                            <a:schemeClr val="tx1"/>
                          </a:solidFill>
                        </a:rPr>
                        <a:t>技能労務職員の早期退職特例制度の実施</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algn="l" defTabSz="914400" rtl="0" eaLnBrk="1" latinLnBrk="0" hangingPunct="1"/>
                      <a:r>
                        <a:rPr kumimoji="1" lang="ja-JP" altLang="en-US" sz="1200" b="0" kern="1200" dirty="0">
                          <a:solidFill>
                            <a:schemeClr val="tx1"/>
                          </a:solidFill>
                          <a:latin typeface="+mn-lt"/>
                          <a:ea typeface="+mn-ea"/>
                          <a:cs typeface="+mn-cs"/>
                        </a:rPr>
                        <a:t>横浜市・名古屋市・京都市・神戸市：未実施</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kumimoji="1" lang="ja-JP" altLang="en-US" sz="1200" b="0" dirty="0">
                          <a:solidFill>
                            <a:schemeClr val="tx1"/>
                          </a:solidFill>
                        </a:rPr>
                        <a:t>技能労務職員の人員削減を促進するため、早期退職をする技能労務職員に支給する退職手当に、通常の早期退職を上回る加算を実施（</a:t>
                      </a:r>
                      <a:r>
                        <a:rPr kumimoji="1" lang="en-US" altLang="ja-JP" sz="1200" b="0" dirty="0">
                          <a:solidFill>
                            <a:schemeClr val="tx1"/>
                          </a:solidFill>
                        </a:rPr>
                        <a:t>2015</a:t>
                      </a:r>
                      <a:r>
                        <a:rPr kumimoji="1" lang="ja-JP" altLang="en-US" sz="1200" b="0" dirty="0">
                          <a:solidFill>
                            <a:schemeClr val="tx1"/>
                          </a:solidFill>
                        </a:rPr>
                        <a:t>年～</a:t>
                      </a:r>
                      <a:r>
                        <a:rPr kumimoji="1" lang="en-US" altLang="ja-JP" sz="1200" b="0" dirty="0">
                          <a:solidFill>
                            <a:schemeClr val="tx1"/>
                          </a:solidFill>
                        </a:rPr>
                        <a:t>2019</a:t>
                      </a:r>
                      <a:r>
                        <a:rPr kumimoji="1" lang="ja-JP" altLang="en-US" sz="1200" b="0" dirty="0">
                          <a:solidFill>
                            <a:schemeClr val="tx1"/>
                          </a:solidFill>
                        </a:rPr>
                        <a:t>年）</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5"/>
                  </a:ext>
                </a:extLst>
              </a:tr>
              <a:tr h="936104">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a:solidFill>
                            <a:schemeClr val="tx1"/>
                          </a:solidFill>
                          <a:latin typeface="+mn-ea"/>
                          <a:ea typeface="+mn-ea"/>
                        </a:rPr>
                        <a:t>国の給与制度の総合的見直しに準じた制度見直し</a:t>
                      </a:r>
                      <a:endParaRPr kumimoji="1" lang="en-US" altLang="ja-JP" sz="1200" dirty="0">
                        <a:solidFill>
                          <a:schemeClr val="tx1"/>
                        </a:solidFill>
                        <a:latin typeface="+mn-ea"/>
                        <a:ea typeface="+mn-ea"/>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algn="l" defTabSz="914400" rtl="0" eaLnBrk="1" latinLnBrk="0" hangingPunct="1"/>
                      <a:r>
                        <a:rPr kumimoji="1" lang="ja-JP" altLang="en-US" sz="1200" kern="1200" dirty="0">
                          <a:solidFill>
                            <a:schemeClr val="tx1"/>
                          </a:solidFill>
                          <a:latin typeface="+mn-lt"/>
                          <a:ea typeface="+mn-ea"/>
                          <a:cs typeface="+mn-cs"/>
                        </a:rPr>
                        <a:t>各政令市で国に準じた見直しを実施</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kumimoji="1" lang="ja-JP" altLang="en-US" sz="1200" dirty="0">
                          <a:solidFill>
                            <a:schemeClr val="tx1"/>
                          </a:solidFill>
                        </a:rPr>
                        <a:t>国が地域間の給与配分の適正化の観点から俸給表水準の引下げと地域手当の見直しを実施したことに伴い、本市においても給料表水準と地域手当の見直しを実施</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6"/>
                  </a:ext>
                </a:extLst>
              </a:tr>
            </a:tbl>
          </a:graphicData>
        </a:graphic>
      </p:graphicFrame>
    </p:spTree>
    <p:extLst>
      <p:ext uri="{BB962C8B-B14F-4D97-AF65-F5344CB8AC3E}">
        <p14:creationId xmlns:p14="http://schemas.microsoft.com/office/powerpoint/2010/main" val="2693102417"/>
      </p:ext>
    </p:extLst>
  </p:cSld>
  <p:clrMapOvr>
    <a:masterClrMapping/>
  </p:clrMapOvr>
</p:sld>
</file>

<file path=ppt/slides/slide2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8" name="表 27"/>
          <p:cNvGraphicFramePr>
            <a:graphicFrameLocks noGrp="1"/>
          </p:cNvGraphicFramePr>
          <p:nvPr/>
        </p:nvGraphicFramePr>
        <p:xfrm>
          <a:off x="231192" y="2095842"/>
          <a:ext cx="6137860" cy="3752716"/>
        </p:xfrm>
        <a:graphic>
          <a:graphicData uri="http://schemas.openxmlformats.org/drawingml/2006/table">
            <a:tbl>
              <a:tblPr firstRow="1" bandRow="1">
                <a:tableStyleId>{5C22544A-7EE6-4342-B048-85BDC9FD1C3A}</a:tableStyleId>
              </a:tblPr>
              <a:tblGrid>
                <a:gridCol w="1025290">
                  <a:extLst>
                    <a:ext uri="{9D8B030D-6E8A-4147-A177-3AD203B41FA5}">
                      <a16:colId xmlns:a16="http://schemas.microsoft.com/office/drawing/2014/main" val="20000"/>
                    </a:ext>
                  </a:extLst>
                </a:gridCol>
                <a:gridCol w="864096">
                  <a:extLst>
                    <a:ext uri="{9D8B030D-6E8A-4147-A177-3AD203B41FA5}">
                      <a16:colId xmlns:a16="http://schemas.microsoft.com/office/drawing/2014/main" val="20001"/>
                    </a:ext>
                  </a:extLst>
                </a:gridCol>
                <a:gridCol w="864096">
                  <a:extLst>
                    <a:ext uri="{9D8B030D-6E8A-4147-A177-3AD203B41FA5}">
                      <a16:colId xmlns:a16="http://schemas.microsoft.com/office/drawing/2014/main" val="20002"/>
                    </a:ext>
                  </a:extLst>
                </a:gridCol>
                <a:gridCol w="864096">
                  <a:extLst>
                    <a:ext uri="{9D8B030D-6E8A-4147-A177-3AD203B41FA5}">
                      <a16:colId xmlns:a16="http://schemas.microsoft.com/office/drawing/2014/main" val="20003"/>
                    </a:ext>
                  </a:extLst>
                </a:gridCol>
                <a:gridCol w="864096">
                  <a:extLst>
                    <a:ext uri="{9D8B030D-6E8A-4147-A177-3AD203B41FA5}">
                      <a16:colId xmlns:a16="http://schemas.microsoft.com/office/drawing/2014/main" val="20004"/>
                    </a:ext>
                  </a:extLst>
                </a:gridCol>
                <a:gridCol w="936104">
                  <a:extLst>
                    <a:ext uri="{9D8B030D-6E8A-4147-A177-3AD203B41FA5}">
                      <a16:colId xmlns:a16="http://schemas.microsoft.com/office/drawing/2014/main" val="20005"/>
                    </a:ext>
                  </a:extLst>
                </a:gridCol>
                <a:gridCol w="720082">
                  <a:extLst>
                    <a:ext uri="{9D8B030D-6E8A-4147-A177-3AD203B41FA5}">
                      <a16:colId xmlns:a16="http://schemas.microsoft.com/office/drawing/2014/main" val="20006"/>
                    </a:ext>
                  </a:extLst>
                </a:gridCol>
              </a:tblGrid>
              <a:tr h="579620">
                <a:tc>
                  <a:txBody>
                    <a:bodyPr/>
                    <a:lstStyle/>
                    <a:p>
                      <a:endParaRPr kumimoji="1" lang="ja-JP" altLang="en-US" sz="1400" b="0" dirty="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ap="flat" cmpd="sng" algn="ctr">
                      <a:solidFill>
                        <a:schemeClr val="tx1"/>
                      </a:solidFill>
                      <a:prstDash val="solid"/>
                      <a:round/>
                      <a:headEnd type="none" w="med" len="med"/>
                      <a:tailEnd type="none" w="med" len="med"/>
                    </a:lnTlToBr>
                    <a:solidFill>
                      <a:schemeClr val="accent5">
                        <a:lumMod val="20000"/>
                        <a:lumOff val="80000"/>
                      </a:schemeClr>
                    </a:solidFill>
                  </a:tcPr>
                </a:tc>
                <a:tc>
                  <a:txBody>
                    <a:bodyPr/>
                    <a:lstStyle/>
                    <a:p>
                      <a:pPr algn="l"/>
                      <a:r>
                        <a:rPr kumimoji="1" lang="en-US" altLang="ja-JP" sz="1100" b="1" dirty="0">
                          <a:solidFill>
                            <a:schemeClr val="tx1"/>
                          </a:solidFill>
                        </a:rPr>
                        <a:t>2012</a:t>
                      </a:r>
                      <a:r>
                        <a:rPr kumimoji="1" lang="ja-JP" altLang="en-US" sz="1100" b="1" dirty="0">
                          <a:solidFill>
                            <a:schemeClr val="tx1"/>
                          </a:solidFill>
                        </a:rPr>
                        <a:t>年</a:t>
                      </a:r>
                      <a:r>
                        <a:rPr kumimoji="1" lang="en-US" altLang="ja-JP" sz="1100" b="1" dirty="0">
                          <a:solidFill>
                            <a:schemeClr val="tx1"/>
                          </a:solidFill>
                        </a:rPr>
                        <a:t>6</a:t>
                      </a:r>
                      <a:r>
                        <a:rPr kumimoji="1" lang="ja-JP" altLang="en-US" sz="1100" b="1" dirty="0">
                          <a:solidFill>
                            <a:schemeClr val="tx1"/>
                          </a:solidFill>
                        </a:rPr>
                        <a:t>月</a:t>
                      </a:r>
                      <a:endParaRPr kumimoji="1" lang="en-US" altLang="ja-JP" sz="1100" b="1" dirty="0">
                        <a:solidFill>
                          <a:schemeClr val="tx1"/>
                        </a:solidFill>
                      </a:endParaRPr>
                    </a:p>
                    <a:p>
                      <a:pPr algn="l"/>
                      <a:r>
                        <a:rPr kumimoji="1" lang="ja-JP" altLang="en-US" sz="1100" b="1" dirty="0">
                          <a:solidFill>
                            <a:schemeClr val="tx1"/>
                          </a:solidFill>
                        </a:rPr>
                        <a:t>　　 ～</a:t>
                      </a:r>
                      <a:endParaRPr kumimoji="1" lang="en-US" altLang="ja-JP" sz="1100" b="1" dirty="0">
                        <a:solidFill>
                          <a:schemeClr val="tx1"/>
                        </a:solidFill>
                      </a:endParaRPr>
                    </a:p>
                    <a:p>
                      <a:pPr algn="l"/>
                      <a:r>
                        <a:rPr kumimoji="1" lang="en-US" altLang="ja-JP" sz="1100" b="1" dirty="0">
                          <a:solidFill>
                            <a:schemeClr val="tx1"/>
                          </a:solidFill>
                        </a:rPr>
                        <a:t>2013</a:t>
                      </a:r>
                      <a:r>
                        <a:rPr kumimoji="1" lang="ja-JP" altLang="en-US" sz="1100" b="1" dirty="0">
                          <a:solidFill>
                            <a:schemeClr val="tx1"/>
                          </a:solidFill>
                        </a:rPr>
                        <a:t>年</a:t>
                      </a:r>
                      <a:r>
                        <a:rPr kumimoji="1" lang="en-US" altLang="ja-JP" sz="1100" b="1" dirty="0">
                          <a:solidFill>
                            <a:schemeClr val="tx1"/>
                          </a:solidFill>
                        </a:rPr>
                        <a:t>5</a:t>
                      </a:r>
                      <a:r>
                        <a:rPr kumimoji="1" lang="ja-JP" altLang="en-US" sz="1100" b="1" dirty="0">
                          <a:solidFill>
                            <a:schemeClr val="tx1"/>
                          </a:solidFill>
                        </a:rPr>
                        <a:t>月</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tc>
                  <a:txBody>
                    <a:bodyPr/>
                    <a:lstStyle/>
                    <a:p>
                      <a:pPr algn="l"/>
                      <a:r>
                        <a:rPr kumimoji="1" lang="en-US" altLang="ja-JP" sz="1100" b="1" dirty="0">
                          <a:solidFill>
                            <a:schemeClr val="tx1"/>
                          </a:solidFill>
                        </a:rPr>
                        <a:t>2013</a:t>
                      </a:r>
                      <a:r>
                        <a:rPr kumimoji="1" lang="ja-JP" altLang="en-US" sz="1100" b="1" dirty="0">
                          <a:solidFill>
                            <a:schemeClr val="tx1"/>
                          </a:solidFill>
                        </a:rPr>
                        <a:t>年</a:t>
                      </a:r>
                      <a:r>
                        <a:rPr kumimoji="1" lang="en-US" altLang="ja-JP" sz="1100" b="1" dirty="0">
                          <a:solidFill>
                            <a:schemeClr val="tx1"/>
                          </a:solidFill>
                        </a:rPr>
                        <a:t>7</a:t>
                      </a:r>
                      <a:r>
                        <a:rPr kumimoji="1" lang="ja-JP" altLang="en-US" sz="1100" b="1" dirty="0">
                          <a:solidFill>
                            <a:schemeClr val="tx1"/>
                          </a:solidFill>
                        </a:rPr>
                        <a:t>月</a:t>
                      </a:r>
                      <a:endParaRPr kumimoji="1" lang="en-US" altLang="ja-JP" sz="1100" b="1" dirty="0">
                        <a:solidFill>
                          <a:schemeClr val="tx1"/>
                        </a:solidFill>
                      </a:endParaRPr>
                    </a:p>
                    <a:p>
                      <a:pPr algn="l"/>
                      <a:r>
                        <a:rPr kumimoji="1" lang="ja-JP" altLang="en-US" sz="1100" b="1" dirty="0">
                          <a:solidFill>
                            <a:schemeClr val="tx1"/>
                          </a:solidFill>
                        </a:rPr>
                        <a:t>　　</a:t>
                      </a:r>
                      <a:r>
                        <a:rPr kumimoji="1" lang="ja-JP" altLang="en-US" sz="1100" b="1" baseline="0" dirty="0">
                          <a:solidFill>
                            <a:schemeClr val="tx1"/>
                          </a:solidFill>
                        </a:rPr>
                        <a:t> </a:t>
                      </a:r>
                      <a:r>
                        <a:rPr kumimoji="1" lang="ja-JP" altLang="en-US" sz="1100" b="1" dirty="0">
                          <a:solidFill>
                            <a:schemeClr val="tx1"/>
                          </a:solidFill>
                        </a:rPr>
                        <a:t>～</a:t>
                      </a:r>
                      <a:endParaRPr kumimoji="1" lang="en-US" altLang="ja-JP" sz="1100" b="1" dirty="0">
                        <a:solidFill>
                          <a:schemeClr val="tx1"/>
                        </a:solidFill>
                      </a:endParaRPr>
                    </a:p>
                    <a:p>
                      <a:pPr algn="l"/>
                      <a:r>
                        <a:rPr kumimoji="1" lang="en-US" altLang="ja-JP" sz="1100" b="1" dirty="0">
                          <a:solidFill>
                            <a:schemeClr val="tx1"/>
                          </a:solidFill>
                        </a:rPr>
                        <a:t>2014</a:t>
                      </a:r>
                      <a:r>
                        <a:rPr kumimoji="1" lang="ja-JP" altLang="en-US" sz="1100" b="1" dirty="0">
                          <a:solidFill>
                            <a:schemeClr val="tx1"/>
                          </a:solidFill>
                        </a:rPr>
                        <a:t>年</a:t>
                      </a:r>
                      <a:r>
                        <a:rPr kumimoji="1" lang="en-US" altLang="ja-JP" sz="1100" b="1" dirty="0">
                          <a:solidFill>
                            <a:schemeClr val="tx1"/>
                          </a:solidFill>
                        </a:rPr>
                        <a:t>6</a:t>
                      </a:r>
                      <a:r>
                        <a:rPr kumimoji="1" lang="ja-JP" altLang="en-US" sz="1100" b="1" dirty="0">
                          <a:solidFill>
                            <a:schemeClr val="tx1"/>
                          </a:solidFill>
                        </a:rPr>
                        <a:t>月</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tc>
                  <a:txBody>
                    <a:bodyPr/>
                    <a:lstStyle/>
                    <a:p>
                      <a:pPr algn="l"/>
                      <a:r>
                        <a:rPr kumimoji="1" lang="en-US" altLang="ja-JP" sz="1100" b="1" dirty="0">
                          <a:solidFill>
                            <a:schemeClr val="tx1"/>
                          </a:solidFill>
                        </a:rPr>
                        <a:t>2014</a:t>
                      </a:r>
                      <a:r>
                        <a:rPr kumimoji="1" lang="ja-JP" altLang="en-US" sz="1100" b="1" dirty="0">
                          <a:solidFill>
                            <a:schemeClr val="tx1"/>
                          </a:solidFill>
                        </a:rPr>
                        <a:t>年</a:t>
                      </a:r>
                      <a:r>
                        <a:rPr kumimoji="1" lang="en-US" altLang="ja-JP" sz="1100" b="1" dirty="0">
                          <a:solidFill>
                            <a:schemeClr val="tx1"/>
                          </a:solidFill>
                        </a:rPr>
                        <a:t>8</a:t>
                      </a:r>
                      <a:r>
                        <a:rPr kumimoji="1" lang="ja-JP" altLang="en-US" sz="1100" b="1" dirty="0">
                          <a:solidFill>
                            <a:schemeClr val="tx1"/>
                          </a:solidFill>
                        </a:rPr>
                        <a:t>月</a:t>
                      </a:r>
                      <a:endParaRPr kumimoji="1" lang="en-US" altLang="ja-JP" sz="1100" b="1" dirty="0">
                        <a:solidFill>
                          <a:schemeClr val="tx1"/>
                        </a:solidFill>
                      </a:endParaRPr>
                    </a:p>
                    <a:p>
                      <a:pPr algn="l"/>
                      <a:r>
                        <a:rPr kumimoji="1" lang="ja-JP" altLang="en-US" sz="1100" b="1" dirty="0">
                          <a:solidFill>
                            <a:schemeClr val="tx1"/>
                          </a:solidFill>
                        </a:rPr>
                        <a:t>　　</a:t>
                      </a:r>
                      <a:r>
                        <a:rPr kumimoji="1" lang="ja-JP" altLang="en-US" sz="1100" b="1" baseline="0" dirty="0">
                          <a:solidFill>
                            <a:schemeClr val="tx1"/>
                          </a:solidFill>
                        </a:rPr>
                        <a:t> </a:t>
                      </a:r>
                      <a:r>
                        <a:rPr kumimoji="1" lang="ja-JP" altLang="en-US" sz="1100" b="1" dirty="0">
                          <a:solidFill>
                            <a:schemeClr val="tx1"/>
                          </a:solidFill>
                        </a:rPr>
                        <a:t>～</a:t>
                      </a:r>
                      <a:endParaRPr kumimoji="1" lang="en-US" altLang="ja-JP" sz="1100" b="1" dirty="0">
                        <a:solidFill>
                          <a:schemeClr val="tx1"/>
                        </a:solidFill>
                      </a:endParaRPr>
                    </a:p>
                    <a:p>
                      <a:pPr algn="l"/>
                      <a:r>
                        <a:rPr kumimoji="1" lang="en-US" altLang="ja-JP" sz="1100" b="1" dirty="0">
                          <a:solidFill>
                            <a:schemeClr val="tx1"/>
                          </a:solidFill>
                        </a:rPr>
                        <a:t>2015</a:t>
                      </a:r>
                      <a:r>
                        <a:rPr kumimoji="1" lang="ja-JP" altLang="en-US" sz="1100" b="1" dirty="0">
                          <a:solidFill>
                            <a:schemeClr val="tx1"/>
                          </a:solidFill>
                        </a:rPr>
                        <a:t>年</a:t>
                      </a:r>
                      <a:r>
                        <a:rPr kumimoji="1" lang="en-US" altLang="ja-JP" sz="1100" b="1" dirty="0">
                          <a:solidFill>
                            <a:schemeClr val="tx1"/>
                          </a:solidFill>
                        </a:rPr>
                        <a:t>7</a:t>
                      </a:r>
                      <a:r>
                        <a:rPr kumimoji="1" lang="ja-JP" altLang="en-US" sz="1100" b="1" dirty="0">
                          <a:solidFill>
                            <a:schemeClr val="tx1"/>
                          </a:solidFill>
                        </a:rPr>
                        <a:t>月</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tc>
                  <a:txBody>
                    <a:bodyPr/>
                    <a:lstStyle/>
                    <a:p>
                      <a:pPr algn="l"/>
                      <a:r>
                        <a:rPr kumimoji="1" lang="en-US" altLang="ja-JP" sz="1100" b="1" dirty="0">
                          <a:solidFill>
                            <a:schemeClr val="tx1"/>
                          </a:solidFill>
                        </a:rPr>
                        <a:t>2015</a:t>
                      </a:r>
                      <a:r>
                        <a:rPr kumimoji="1" lang="ja-JP" altLang="en-US" sz="1100" b="1" dirty="0">
                          <a:solidFill>
                            <a:schemeClr val="tx1"/>
                          </a:solidFill>
                        </a:rPr>
                        <a:t>年</a:t>
                      </a:r>
                      <a:r>
                        <a:rPr kumimoji="1" lang="en-US" altLang="ja-JP" sz="1100" b="1" dirty="0">
                          <a:solidFill>
                            <a:schemeClr val="tx1"/>
                          </a:solidFill>
                        </a:rPr>
                        <a:t>9</a:t>
                      </a:r>
                      <a:r>
                        <a:rPr kumimoji="1" lang="ja-JP" altLang="en-US" sz="1100" b="1" dirty="0">
                          <a:solidFill>
                            <a:schemeClr val="tx1"/>
                          </a:solidFill>
                        </a:rPr>
                        <a:t>月</a:t>
                      </a:r>
                      <a:endParaRPr kumimoji="1" lang="en-US" altLang="ja-JP" sz="1100" b="1" dirty="0">
                        <a:solidFill>
                          <a:schemeClr val="tx1"/>
                        </a:solidFill>
                      </a:endParaRPr>
                    </a:p>
                    <a:p>
                      <a:pPr algn="l"/>
                      <a:r>
                        <a:rPr kumimoji="1" lang="ja-JP" altLang="en-US" sz="1100" b="1" dirty="0">
                          <a:solidFill>
                            <a:schemeClr val="tx1"/>
                          </a:solidFill>
                        </a:rPr>
                        <a:t>　　</a:t>
                      </a:r>
                      <a:r>
                        <a:rPr kumimoji="1" lang="ja-JP" altLang="en-US" sz="1100" b="1" baseline="0" dirty="0">
                          <a:solidFill>
                            <a:schemeClr val="tx1"/>
                          </a:solidFill>
                        </a:rPr>
                        <a:t> </a:t>
                      </a:r>
                      <a:r>
                        <a:rPr kumimoji="1" lang="ja-JP" altLang="en-US" sz="1100" b="1" dirty="0">
                          <a:solidFill>
                            <a:schemeClr val="tx1"/>
                          </a:solidFill>
                        </a:rPr>
                        <a:t>～</a:t>
                      </a:r>
                      <a:endParaRPr kumimoji="1" lang="en-US" altLang="ja-JP" sz="1100" b="1" dirty="0">
                        <a:solidFill>
                          <a:schemeClr val="tx1"/>
                        </a:solidFill>
                      </a:endParaRPr>
                    </a:p>
                    <a:p>
                      <a:pPr algn="l"/>
                      <a:r>
                        <a:rPr kumimoji="1" lang="en-US" altLang="ja-JP" sz="1100" b="1" dirty="0">
                          <a:solidFill>
                            <a:schemeClr val="tx1"/>
                          </a:solidFill>
                        </a:rPr>
                        <a:t>2016</a:t>
                      </a:r>
                      <a:r>
                        <a:rPr kumimoji="1" lang="ja-JP" altLang="en-US" sz="1100" b="1" dirty="0">
                          <a:solidFill>
                            <a:schemeClr val="tx1"/>
                          </a:solidFill>
                        </a:rPr>
                        <a:t>年</a:t>
                      </a:r>
                      <a:r>
                        <a:rPr kumimoji="1" lang="en-US" altLang="ja-JP" sz="1100" b="1" dirty="0">
                          <a:solidFill>
                            <a:schemeClr val="tx1"/>
                          </a:solidFill>
                        </a:rPr>
                        <a:t>8</a:t>
                      </a:r>
                      <a:r>
                        <a:rPr kumimoji="1" lang="ja-JP" altLang="en-US" sz="1100" b="1" dirty="0">
                          <a:solidFill>
                            <a:schemeClr val="tx1"/>
                          </a:solidFill>
                        </a:rPr>
                        <a:t>月</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tc>
                  <a:txBody>
                    <a:bodyPr/>
                    <a:lstStyle/>
                    <a:p>
                      <a:pPr algn="l"/>
                      <a:r>
                        <a:rPr kumimoji="1" lang="en-US" altLang="ja-JP" sz="1100" b="1" dirty="0">
                          <a:solidFill>
                            <a:schemeClr val="tx1"/>
                          </a:solidFill>
                        </a:rPr>
                        <a:t>2016</a:t>
                      </a:r>
                      <a:r>
                        <a:rPr kumimoji="1" lang="ja-JP" altLang="en-US" sz="1100" b="1" dirty="0">
                          <a:solidFill>
                            <a:schemeClr val="tx1"/>
                          </a:solidFill>
                        </a:rPr>
                        <a:t>年</a:t>
                      </a:r>
                      <a:r>
                        <a:rPr kumimoji="1" lang="en-US" altLang="ja-JP" sz="1100" b="1" dirty="0">
                          <a:solidFill>
                            <a:schemeClr val="tx1"/>
                          </a:solidFill>
                        </a:rPr>
                        <a:t>10</a:t>
                      </a:r>
                      <a:r>
                        <a:rPr kumimoji="1" lang="ja-JP" altLang="en-US" sz="1100" b="1" dirty="0">
                          <a:solidFill>
                            <a:schemeClr val="tx1"/>
                          </a:solidFill>
                        </a:rPr>
                        <a:t>月</a:t>
                      </a:r>
                      <a:endParaRPr kumimoji="1" lang="en-US" altLang="ja-JP" sz="1100" b="1" dirty="0">
                        <a:solidFill>
                          <a:schemeClr val="tx1"/>
                        </a:solidFill>
                      </a:endParaRPr>
                    </a:p>
                    <a:p>
                      <a:pPr algn="l"/>
                      <a:r>
                        <a:rPr kumimoji="1" lang="ja-JP" altLang="en-US" sz="1100" b="1" dirty="0">
                          <a:solidFill>
                            <a:schemeClr val="tx1"/>
                          </a:solidFill>
                        </a:rPr>
                        <a:t>　　</a:t>
                      </a:r>
                      <a:r>
                        <a:rPr kumimoji="1" lang="ja-JP" altLang="en-US" sz="1100" b="1" baseline="0" dirty="0">
                          <a:solidFill>
                            <a:schemeClr val="tx1"/>
                          </a:solidFill>
                        </a:rPr>
                        <a:t> </a:t>
                      </a:r>
                      <a:r>
                        <a:rPr kumimoji="1" lang="ja-JP" altLang="en-US" sz="1100" b="1" dirty="0">
                          <a:solidFill>
                            <a:schemeClr val="tx1"/>
                          </a:solidFill>
                        </a:rPr>
                        <a:t>～</a:t>
                      </a:r>
                      <a:endParaRPr kumimoji="1" lang="en-US" altLang="ja-JP" sz="1100" b="1" dirty="0">
                        <a:solidFill>
                          <a:schemeClr val="tx1"/>
                        </a:solidFill>
                      </a:endParaRPr>
                    </a:p>
                    <a:p>
                      <a:pPr algn="l"/>
                      <a:r>
                        <a:rPr kumimoji="1" lang="en-US" altLang="ja-JP" sz="1100" b="1" dirty="0">
                          <a:solidFill>
                            <a:schemeClr val="tx1"/>
                          </a:solidFill>
                        </a:rPr>
                        <a:t>2017</a:t>
                      </a:r>
                      <a:r>
                        <a:rPr kumimoji="1" lang="ja-JP" altLang="en-US" sz="1100" b="1" dirty="0">
                          <a:solidFill>
                            <a:schemeClr val="tx1"/>
                          </a:solidFill>
                        </a:rPr>
                        <a:t>年</a:t>
                      </a:r>
                      <a:r>
                        <a:rPr kumimoji="1" lang="en-US" altLang="ja-JP" sz="1100" b="1" dirty="0">
                          <a:solidFill>
                            <a:schemeClr val="tx1"/>
                          </a:solidFill>
                        </a:rPr>
                        <a:t>9</a:t>
                      </a:r>
                      <a:r>
                        <a:rPr kumimoji="1" lang="ja-JP" altLang="en-US" sz="1100" b="1" dirty="0">
                          <a:solidFill>
                            <a:schemeClr val="tx1"/>
                          </a:solidFill>
                        </a:rPr>
                        <a:t>月</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tc>
                  <a:txBody>
                    <a:bodyPr/>
                    <a:lstStyle/>
                    <a:p>
                      <a:pPr algn="ctr"/>
                      <a:r>
                        <a:rPr kumimoji="1" lang="ja-JP" altLang="en-US" sz="1100" b="1" dirty="0">
                          <a:solidFill>
                            <a:schemeClr val="tx1"/>
                          </a:solidFill>
                        </a:rPr>
                        <a:t>当初からの増減</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extLst>
                  <a:ext uri="{0D108BD9-81ED-4DB2-BD59-A6C34878D82A}">
                    <a16:rowId xmlns:a16="http://schemas.microsoft.com/office/drawing/2014/main" val="10000"/>
                  </a:ext>
                </a:extLst>
              </a:tr>
              <a:tr h="361643">
                <a:tc>
                  <a:txBody>
                    <a:bodyPr/>
                    <a:lstStyle/>
                    <a:p>
                      <a:pPr algn="ctr"/>
                      <a:r>
                        <a:rPr kumimoji="1" lang="ja-JP" altLang="en-US" sz="1100" b="1" dirty="0">
                          <a:solidFill>
                            <a:schemeClr val="tx1"/>
                          </a:solidFill>
                        </a:rPr>
                        <a:t>数値目標</a:t>
                      </a:r>
                      <a:endParaRPr kumimoji="1" lang="en-US" altLang="ja-JP" sz="1100" b="1"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tc>
                  <a:txBody>
                    <a:bodyPr/>
                    <a:lstStyle/>
                    <a:p>
                      <a:pPr algn="ctr"/>
                      <a:r>
                        <a:rPr kumimoji="1" lang="ja-JP" altLang="en-US" sz="1400" b="1" dirty="0">
                          <a:solidFill>
                            <a:schemeClr val="tx1"/>
                          </a:solidFill>
                        </a:rPr>
                        <a:t>９６</a:t>
                      </a:r>
                      <a:endParaRPr kumimoji="1" lang="en-US" altLang="ja-JP" sz="1400" b="1"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tc>
                  <a:txBody>
                    <a:bodyPr/>
                    <a:lstStyle/>
                    <a:p>
                      <a:pPr algn="ctr"/>
                      <a:r>
                        <a:rPr kumimoji="1" lang="ja-JP" altLang="en-US" sz="1400" b="1" dirty="0">
                          <a:solidFill>
                            <a:schemeClr val="tx1"/>
                          </a:solidFill>
                        </a:rPr>
                        <a:t>９９</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tc>
                  <a:txBody>
                    <a:bodyPr/>
                    <a:lstStyle/>
                    <a:p>
                      <a:pPr algn="ctr"/>
                      <a:r>
                        <a:rPr kumimoji="1" lang="ja-JP" altLang="en-US" sz="1400" b="1" dirty="0">
                          <a:solidFill>
                            <a:schemeClr val="tx1"/>
                          </a:solidFill>
                        </a:rPr>
                        <a:t>８７</a:t>
                      </a:r>
                      <a:endParaRPr kumimoji="1" lang="en-US" altLang="ja-JP" sz="1400" b="1"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tc>
                  <a:txBody>
                    <a:bodyPr/>
                    <a:lstStyle/>
                    <a:p>
                      <a:pPr algn="ctr"/>
                      <a:r>
                        <a:rPr kumimoji="1" lang="ja-JP" altLang="en-US" sz="1400" b="1" dirty="0">
                          <a:solidFill>
                            <a:schemeClr val="tx1"/>
                          </a:solidFill>
                        </a:rPr>
                        <a:t>７０</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tc>
                  <a:txBody>
                    <a:bodyPr/>
                    <a:lstStyle/>
                    <a:p>
                      <a:pPr algn="ctr"/>
                      <a:r>
                        <a:rPr kumimoji="1" lang="ja-JP" altLang="en-US" sz="1400" b="1" dirty="0">
                          <a:solidFill>
                            <a:schemeClr val="tx1"/>
                          </a:solidFill>
                        </a:rPr>
                        <a:t>５０</a:t>
                      </a:r>
                      <a:endParaRPr kumimoji="1" lang="en-US" altLang="ja-JP" sz="1400" b="1" dirty="0">
                        <a:solidFill>
                          <a:schemeClr val="tx1"/>
                        </a:solidFill>
                      </a:endParaRPr>
                    </a:p>
                    <a:p>
                      <a:pPr algn="ctr"/>
                      <a:r>
                        <a:rPr kumimoji="1" lang="ja-JP" altLang="en-US" sz="600" b="1" dirty="0">
                          <a:solidFill>
                            <a:schemeClr val="tx1"/>
                          </a:solidFill>
                        </a:rPr>
                        <a:t>（安全運行関係除く）</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tc>
                  <a:txBody>
                    <a:bodyPr/>
                    <a:lstStyle/>
                    <a:p>
                      <a:pPr algn="ctr"/>
                      <a:r>
                        <a:rPr kumimoji="1" lang="en-US" altLang="ja-JP" sz="1400" dirty="0">
                          <a:solidFill>
                            <a:schemeClr val="tx1"/>
                          </a:solidFill>
                        </a:rPr>
                        <a:t>―</a:t>
                      </a:r>
                      <a:endParaRPr kumimoji="1" lang="ja-JP" altLang="en-US" sz="140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extLst>
                  <a:ext uri="{0D108BD9-81ED-4DB2-BD59-A6C34878D82A}">
                    <a16:rowId xmlns:a16="http://schemas.microsoft.com/office/drawing/2014/main" val="10001"/>
                  </a:ext>
                </a:extLst>
              </a:tr>
              <a:tr h="416137">
                <a:tc>
                  <a:txBody>
                    <a:bodyPr/>
                    <a:lstStyle/>
                    <a:p>
                      <a:pPr algn="ctr"/>
                      <a:r>
                        <a:rPr kumimoji="1" lang="ja-JP" altLang="en-US" sz="1100" dirty="0"/>
                        <a:t>個別重点項目</a:t>
                      </a:r>
                      <a:endParaRPr kumimoji="1" lang="en-US" altLang="ja-JP" sz="1100" dirty="0"/>
                    </a:p>
                    <a:p>
                      <a:pPr algn="ctr"/>
                      <a:r>
                        <a:rPr kumimoji="1" lang="ja-JP" altLang="en-US" sz="1100" dirty="0"/>
                        <a:t>喫煙等</a:t>
                      </a:r>
                      <a:endParaRPr kumimoji="1" lang="ja-JP" altLang="en-US" sz="1100" dirty="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tc>
                  <a:txBody>
                    <a:bodyPr/>
                    <a:lstStyle/>
                    <a:p>
                      <a:pPr algn="ctr"/>
                      <a:r>
                        <a:rPr kumimoji="1" lang="ja-JP" altLang="en-US" sz="1400" dirty="0"/>
                        <a:t>６４</a:t>
                      </a:r>
                      <a:endParaRPr kumimoji="1" lang="ja-JP" altLang="en-US" sz="140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kumimoji="1" lang="ja-JP" altLang="en-US" sz="1400" dirty="0"/>
                        <a:t>３６</a:t>
                      </a:r>
                      <a:endParaRPr kumimoji="1" lang="ja-JP" altLang="en-US" sz="140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kumimoji="1" lang="ja-JP" altLang="en-US" sz="1400" dirty="0">
                          <a:solidFill>
                            <a:schemeClr val="tx1"/>
                          </a:solidFill>
                        </a:rPr>
                        <a:t>７</a:t>
                      </a:r>
                      <a:endParaRPr kumimoji="1" lang="en-US" altLang="ja-JP" sz="140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rowSpan="2">
                  <a:txBody>
                    <a:bodyPr/>
                    <a:lstStyle/>
                    <a:p>
                      <a:pPr algn="ctr"/>
                      <a:r>
                        <a:rPr kumimoji="1" lang="ja-JP" altLang="en-US" sz="1400" dirty="0">
                          <a:solidFill>
                            <a:schemeClr val="tx1"/>
                          </a:solidFill>
                        </a:rPr>
                        <a:t>４１</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rowSpan="2">
                  <a:txBody>
                    <a:bodyPr/>
                    <a:lstStyle/>
                    <a:p>
                      <a:pPr algn="ctr"/>
                      <a:r>
                        <a:rPr kumimoji="1" lang="ja-JP" altLang="en-US" sz="1400" dirty="0">
                          <a:solidFill>
                            <a:schemeClr val="tx1"/>
                          </a:solidFill>
                        </a:rPr>
                        <a:t>２６</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rowSpan="2">
                  <a:txBody>
                    <a:bodyPr/>
                    <a:lstStyle/>
                    <a:p>
                      <a:pPr algn="r"/>
                      <a:r>
                        <a:rPr kumimoji="1" lang="ja-JP" altLang="en-US" sz="1400" dirty="0">
                          <a:solidFill>
                            <a:schemeClr val="tx1"/>
                          </a:solidFill>
                        </a:rPr>
                        <a:t>▲５１</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2"/>
                  </a:ext>
                </a:extLst>
              </a:tr>
              <a:tr h="416137">
                <a:tc>
                  <a:txBody>
                    <a:bodyPr/>
                    <a:lstStyle/>
                    <a:p>
                      <a:pPr algn="ctr"/>
                      <a:r>
                        <a:rPr kumimoji="1" lang="ja-JP" altLang="en-US" sz="1100" dirty="0"/>
                        <a:t>一般服務関係</a:t>
                      </a:r>
                      <a:endParaRPr kumimoji="1" lang="en-US" altLang="ja-JP" sz="1100" dirty="0"/>
                    </a:p>
                    <a:p>
                      <a:pPr algn="ctr"/>
                      <a:r>
                        <a:rPr kumimoji="1" lang="ja-JP" altLang="en-US" sz="1100" dirty="0"/>
                        <a:t>　兼業等</a:t>
                      </a:r>
                      <a:endParaRPr kumimoji="1" lang="ja-JP" altLang="en-US" sz="1100" dirty="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tc>
                  <a:txBody>
                    <a:bodyPr/>
                    <a:lstStyle/>
                    <a:p>
                      <a:pPr algn="ctr"/>
                      <a:r>
                        <a:rPr kumimoji="1" lang="ja-JP" altLang="en-US" sz="1400" dirty="0"/>
                        <a:t>１３</a:t>
                      </a:r>
                      <a:endParaRPr kumimoji="1" lang="ja-JP" altLang="en-US" sz="140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kumimoji="1" lang="ja-JP" altLang="en-US" sz="1400" dirty="0"/>
                        <a:t>１４</a:t>
                      </a:r>
                      <a:endParaRPr kumimoji="1" lang="ja-JP" altLang="en-US" sz="140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kumimoji="1" lang="ja-JP" altLang="en-US" sz="1400" dirty="0">
                          <a:solidFill>
                            <a:schemeClr val="tx1"/>
                          </a:solidFill>
                        </a:rPr>
                        <a:t>２７</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vMerge="1">
                  <a:txBody>
                    <a:bodyPr/>
                    <a:lstStyle/>
                    <a:p>
                      <a:pPr algn="ctr"/>
                      <a:endParaRPr kumimoji="1" lang="ja-JP" altLang="en-US" sz="1400" dirty="0">
                        <a:solidFill>
                          <a:srgbClr val="FF0000"/>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vMerge="1">
                  <a:txBody>
                    <a:bodyPr/>
                    <a:lstStyle/>
                    <a:p>
                      <a:pPr algn="ctr"/>
                      <a:endParaRPr kumimoji="1" lang="ja-JP" altLang="en-US" sz="1400" dirty="0">
                        <a:solidFill>
                          <a:srgbClr val="FF0000"/>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vMerge="1">
                  <a:txBody>
                    <a:bodyPr/>
                    <a:lstStyle/>
                    <a:p>
                      <a:pPr algn="r"/>
                      <a:endParaRPr kumimoji="1" lang="ja-JP" altLang="en-US" sz="1400" dirty="0">
                        <a:solidFill>
                          <a:srgbClr val="FF0000"/>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3"/>
                  </a:ext>
                </a:extLst>
              </a:tr>
              <a:tr h="579620">
                <a:tc>
                  <a:txBody>
                    <a:bodyPr/>
                    <a:lstStyle/>
                    <a:p>
                      <a:pPr algn="ctr"/>
                      <a:r>
                        <a:rPr kumimoji="1" lang="ja-JP" altLang="en-US" sz="1100" dirty="0"/>
                        <a:t>一般非行関係</a:t>
                      </a:r>
                      <a:endParaRPr kumimoji="1" lang="en-US" altLang="ja-JP" sz="1100" dirty="0"/>
                    </a:p>
                    <a:p>
                      <a:pPr algn="ctr"/>
                      <a:r>
                        <a:rPr kumimoji="1" lang="ja-JP" altLang="en-US" sz="1100" dirty="0"/>
                        <a:t>わいせつ行為等</a:t>
                      </a:r>
                      <a:endParaRPr kumimoji="1" lang="ja-JP" altLang="en-US" sz="1100" dirty="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tc>
                  <a:txBody>
                    <a:bodyPr/>
                    <a:lstStyle/>
                    <a:p>
                      <a:pPr algn="ctr"/>
                      <a:r>
                        <a:rPr kumimoji="1" lang="ja-JP" altLang="en-US" sz="1400" dirty="0"/>
                        <a:t>４２</a:t>
                      </a:r>
                      <a:endParaRPr kumimoji="1" lang="ja-JP" altLang="en-US" sz="140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kumimoji="1" lang="ja-JP" altLang="en-US" sz="1400" dirty="0"/>
                        <a:t>３２</a:t>
                      </a:r>
                      <a:endParaRPr kumimoji="1" lang="ja-JP" altLang="en-US" sz="140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kumimoji="1" lang="ja-JP" altLang="en-US" sz="1400" dirty="0">
                          <a:solidFill>
                            <a:schemeClr val="tx1"/>
                          </a:solidFill>
                        </a:rPr>
                        <a:t>３１</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kumimoji="1" lang="ja-JP" altLang="en-US" sz="1400" dirty="0">
                          <a:solidFill>
                            <a:schemeClr val="tx1"/>
                          </a:solidFill>
                        </a:rPr>
                        <a:t>１１</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kumimoji="1" lang="ja-JP" altLang="en-US" sz="1400" dirty="0">
                          <a:solidFill>
                            <a:schemeClr val="tx1"/>
                          </a:solidFill>
                        </a:rPr>
                        <a:t>１５</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a:r>
                        <a:rPr kumimoji="1" lang="ja-JP" altLang="en-US" sz="1400" dirty="0">
                          <a:solidFill>
                            <a:schemeClr val="tx1"/>
                          </a:solidFill>
                        </a:rPr>
                        <a:t>▲２７</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4"/>
                  </a:ext>
                </a:extLst>
              </a:tr>
              <a:tr h="466263">
                <a:tc>
                  <a:txBody>
                    <a:bodyPr/>
                    <a:lstStyle/>
                    <a:p>
                      <a:pPr algn="ctr"/>
                      <a:r>
                        <a:rPr kumimoji="1" lang="ja-JP" altLang="en-US" sz="1100" dirty="0"/>
                        <a:t>安全</a:t>
                      </a:r>
                      <a:r>
                        <a:rPr kumimoji="1" lang="ja-JP" altLang="en-US" sz="1100" b="0" u="none" dirty="0">
                          <a:solidFill>
                            <a:schemeClr val="tx1"/>
                          </a:solidFill>
                          <a:latin typeface="+mn-ea"/>
                          <a:ea typeface="+mn-ea"/>
                        </a:rPr>
                        <a:t>運行関係</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tc>
                  <a:txBody>
                    <a:bodyPr/>
                    <a:lstStyle/>
                    <a:p>
                      <a:pPr algn="ctr"/>
                      <a:r>
                        <a:rPr kumimoji="1" lang="ja-JP" altLang="en-US" sz="1400" dirty="0"/>
                        <a:t>１４</a:t>
                      </a:r>
                      <a:endParaRPr kumimoji="1" lang="ja-JP" altLang="en-US" sz="140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kumimoji="1" lang="ja-JP" altLang="en-US" sz="1400" dirty="0"/>
                        <a:t>１３</a:t>
                      </a:r>
                      <a:endParaRPr kumimoji="1" lang="ja-JP" altLang="en-US" sz="140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kumimoji="1" lang="ja-JP" altLang="en-US" sz="1400" dirty="0">
                          <a:solidFill>
                            <a:schemeClr val="tx1"/>
                          </a:solidFill>
                        </a:rPr>
                        <a:t>１２</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kumimoji="1" lang="ja-JP" altLang="en-US" sz="1400" dirty="0">
                          <a:solidFill>
                            <a:schemeClr val="tx1"/>
                          </a:solidFill>
                        </a:rPr>
                        <a:t>１５</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kumimoji="1" lang="ja-JP" altLang="en-US" sz="1400" dirty="0">
                          <a:solidFill>
                            <a:schemeClr val="tx1"/>
                          </a:solidFill>
                        </a:rPr>
                        <a:t>１３</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a:r>
                        <a:rPr kumimoji="1" lang="ja-JP" altLang="en-US" sz="1400" dirty="0">
                          <a:solidFill>
                            <a:schemeClr val="tx1"/>
                          </a:solidFill>
                        </a:rPr>
                        <a:t>▲１</a:t>
                      </a:r>
                      <a:endParaRPr kumimoji="1" lang="en-US" altLang="ja-JP" sz="140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5"/>
                  </a:ext>
                </a:extLst>
              </a:tr>
              <a:tr h="421333">
                <a:tc>
                  <a:txBody>
                    <a:bodyPr/>
                    <a:lstStyle/>
                    <a:p>
                      <a:pPr algn="ctr"/>
                      <a:r>
                        <a:rPr kumimoji="1" lang="ja-JP" altLang="en-US" sz="1100" dirty="0"/>
                        <a:t>計</a:t>
                      </a:r>
                      <a:endParaRPr kumimoji="1" lang="ja-JP" altLang="en-US" sz="110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tc>
                  <a:txBody>
                    <a:bodyPr/>
                    <a:lstStyle/>
                    <a:p>
                      <a:pPr algn="ctr"/>
                      <a:r>
                        <a:rPr kumimoji="1" lang="ja-JP" altLang="en-US" sz="1400" dirty="0"/>
                        <a:t>１３３</a:t>
                      </a:r>
                      <a:endParaRPr kumimoji="1" lang="ja-JP" altLang="en-US" sz="140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kumimoji="1" lang="ja-JP" altLang="en-US" sz="1400" dirty="0"/>
                        <a:t>９５</a:t>
                      </a:r>
                      <a:endParaRPr kumimoji="1" lang="ja-JP" altLang="en-US" sz="140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kumimoji="1" lang="ja-JP" altLang="en-US" sz="1400" dirty="0">
                          <a:solidFill>
                            <a:schemeClr val="tx1"/>
                          </a:solidFill>
                        </a:rPr>
                        <a:t>７７</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kumimoji="1" lang="ja-JP" altLang="en-US" sz="1400" dirty="0">
                          <a:solidFill>
                            <a:schemeClr val="tx1"/>
                          </a:solidFill>
                        </a:rPr>
                        <a:t>６７</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kumimoji="1" lang="ja-JP" altLang="en-US" sz="1400" dirty="0">
                          <a:solidFill>
                            <a:schemeClr val="tx1"/>
                          </a:solidFill>
                        </a:rPr>
                        <a:t>５４</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a:r>
                        <a:rPr kumimoji="1" lang="ja-JP" altLang="en-US" sz="1400" dirty="0">
                          <a:solidFill>
                            <a:schemeClr val="tx1"/>
                          </a:solidFill>
                        </a:rPr>
                        <a:t>▲７９</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6"/>
                  </a:ext>
                </a:extLst>
              </a:tr>
              <a:tr h="421333">
                <a:tc>
                  <a:txBody>
                    <a:bodyPr/>
                    <a:lstStyle/>
                    <a:p>
                      <a:pPr algn="ctr"/>
                      <a:r>
                        <a:rPr kumimoji="1" lang="ja-JP" altLang="en-US" sz="1100" b="1" dirty="0">
                          <a:solidFill>
                            <a:schemeClr val="tx1"/>
                          </a:solidFill>
                        </a:rPr>
                        <a:t>数値目標</a:t>
                      </a:r>
                      <a:endParaRPr kumimoji="1" lang="en-US" altLang="ja-JP" sz="1100" b="1" dirty="0">
                        <a:solidFill>
                          <a:schemeClr val="tx1"/>
                        </a:solidFill>
                      </a:endParaRPr>
                    </a:p>
                    <a:p>
                      <a:pPr algn="ctr"/>
                      <a:r>
                        <a:rPr kumimoji="1" lang="ja-JP" altLang="en-US" sz="1100" b="1" dirty="0">
                          <a:solidFill>
                            <a:schemeClr val="tx1"/>
                          </a:solidFill>
                        </a:rPr>
                        <a:t>達成状況</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tc>
                  <a:txBody>
                    <a:bodyPr/>
                    <a:lstStyle/>
                    <a:p>
                      <a:pPr algn="ctr"/>
                      <a:r>
                        <a:rPr kumimoji="1" lang="en-US" altLang="ja-JP" sz="1400" b="1" dirty="0">
                          <a:solidFill>
                            <a:schemeClr val="tx1"/>
                          </a:solidFill>
                        </a:rPr>
                        <a:t>×</a:t>
                      </a:r>
                      <a:endParaRPr kumimoji="1" lang="ja-JP" altLang="en-US" sz="1400" b="1"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kumimoji="1" lang="ja-JP" altLang="en-US" sz="1400" b="1" dirty="0">
                          <a:solidFill>
                            <a:schemeClr val="tx1"/>
                          </a:solidFill>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kumimoji="1" lang="ja-JP" altLang="en-US" sz="1400" b="1" dirty="0">
                          <a:solidFill>
                            <a:schemeClr val="tx1"/>
                          </a:solidFill>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kumimoji="1" lang="ja-JP" altLang="en-US" sz="1400" b="1" dirty="0">
                          <a:solidFill>
                            <a:schemeClr val="tx1"/>
                          </a:solidFill>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kumimoji="1" lang="ja-JP" altLang="en-US" sz="1400" b="1" dirty="0">
                          <a:solidFill>
                            <a:schemeClr val="tx1"/>
                          </a:solidFill>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kumimoji="1" lang="en-US" altLang="ja-JP" sz="1400" b="1" dirty="0">
                          <a:solidFill>
                            <a:schemeClr val="tx1"/>
                          </a:solidFill>
                        </a:rPr>
                        <a:t>―</a:t>
                      </a:r>
                      <a:endParaRPr kumimoji="1" lang="ja-JP" altLang="en-US" sz="1400" b="1"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7"/>
                  </a:ext>
                </a:extLst>
              </a:tr>
            </a:tbl>
          </a:graphicData>
        </a:graphic>
      </p:graphicFrame>
      <p:cxnSp>
        <p:nvCxnSpPr>
          <p:cNvPr id="13" name="直線コネクタ 12"/>
          <p:cNvCxnSpPr/>
          <p:nvPr/>
        </p:nvCxnSpPr>
        <p:spPr>
          <a:xfrm>
            <a:off x="323528" y="703729"/>
            <a:ext cx="856895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9" name="正方形/長方形 18"/>
          <p:cNvSpPr/>
          <p:nvPr/>
        </p:nvSpPr>
        <p:spPr>
          <a:xfrm>
            <a:off x="323528" y="415697"/>
            <a:ext cx="4955203" cy="271869"/>
          </a:xfrm>
          <a:prstGeom prst="rect">
            <a:avLst/>
          </a:prstGeom>
        </p:spPr>
        <p:txBody>
          <a:bodyPr wrap="none">
            <a:spAutoFit/>
          </a:bodyPr>
          <a:lstStyle/>
          <a:p>
            <a:pPr marL="0" marR="0" lvl="0" indent="0" algn="l" defTabSz="914400" rtl="0" eaLnBrk="1" fontAlgn="auto" latinLnBrk="0" hangingPunct="1">
              <a:lnSpc>
                <a:spcPts val="144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④職員の政治的行為の禁止、服務規律の厳格化</a:t>
            </a:r>
            <a:endPar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26" name="テキスト ボックス 25"/>
          <p:cNvSpPr txBox="1"/>
          <p:nvPr/>
        </p:nvSpPr>
        <p:spPr>
          <a:xfrm>
            <a:off x="323528" y="814183"/>
            <a:ext cx="8352928" cy="64633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2012</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a:t>
            </a: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3</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月に大阪市服務規律刷新プロジェクトチームを設置し、服務規律の厳格化と職員の意識や組織風土の刷新に取り組んでいる。</a:t>
            </a:r>
            <a:endPar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31" name="テキスト ボックス 30"/>
          <p:cNvSpPr txBox="1"/>
          <p:nvPr/>
        </p:nvSpPr>
        <p:spPr>
          <a:xfrm>
            <a:off x="632637" y="5927227"/>
            <a:ext cx="5736415" cy="83099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全体の処分件数は大幅に減少しており、全庁的な取組による一定の成果は表れたといえるが、依然として不祥事は発生しており、今後もさらなる不祥事の削減に向けて取り組んでいくことが必要</a:t>
            </a:r>
          </a:p>
        </p:txBody>
      </p:sp>
      <p:sp>
        <p:nvSpPr>
          <p:cNvPr id="22" name="テキスト ボックス 21"/>
          <p:cNvSpPr txBox="1"/>
          <p:nvPr/>
        </p:nvSpPr>
        <p:spPr>
          <a:xfrm>
            <a:off x="6541568" y="1646834"/>
            <a:ext cx="2412776" cy="338554"/>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懲戒処分件数の推移</a:t>
            </a:r>
          </a:p>
        </p:txBody>
      </p:sp>
      <p:sp>
        <p:nvSpPr>
          <p:cNvPr id="12" name="右矢印 11"/>
          <p:cNvSpPr/>
          <p:nvPr/>
        </p:nvSpPr>
        <p:spPr>
          <a:xfrm>
            <a:off x="344605" y="5955865"/>
            <a:ext cx="288032" cy="288032"/>
          </a:xfrm>
          <a:prstGeom prst="rightArrow">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4" name="テキスト ボックス 13"/>
          <p:cNvSpPr txBox="1"/>
          <p:nvPr/>
        </p:nvSpPr>
        <p:spPr>
          <a:xfrm>
            <a:off x="982774" y="1650286"/>
            <a:ext cx="4957378" cy="338554"/>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数値目標設定期間における不祥事案の発生・処分件数</a:t>
            </a:r>
          </a:p>
        </p:txBody>
      </p:sp>
      <p:sp>
        <p:nvSpPr>
          <p:cNvPr id="17" name="テキスト ボックス 36"/>
          <p:cNvSpPr txBox="1"/>
          <p:nvPr/>
        </p:nvSpPr>
        <p:spPr>
          <a:xfrm>
            <a:off x="0" y="0"/>
            <a:ext cx="3491880" cy="261610"/>
          </a:xfrm>
          <a:prstGeom prst="rect">
            <a:avLst/>
          </a:prstGeom>
          <a:noFill/>
        </p:spPr>
        <p:txBody>
          <a:bodyPr wrap="square" rtlCol="0">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zh-TW" sz="1100" b="0" i="0" u="none" strike="noStrike" kern="1200" cap="none" spc="0" normalizeH="0" baseline="0" noProof="0" dirty="0" smtClean="0">
                <a:ln>
                  <a:noFill/>
                </a:ln>
                <a:solidFill>
                  <a:prstClr val="black"/>
                </a:solidFill>
                <a:effectLst/>
                <a:uLnTx/>
                <a:uFillTx/>
                <a:latin typeface="Arial" charset="0"/>
                <a:ea typeface="ＭＳ Ｐゴシック" charset="-128"/>
                <a:cs typeface="+mn-cs"/>
              </a:rPr>
              <a:t>Ⅲ</a:t>
            </a:r>
            <a:r>
              <a:rPr kumimoji="1" lang="zh-TW" altLang="en-US" sz="1100" b="0" i="0" u="none" strike="noStrike" kern="1200" cap="none" spc="0" normalizeH="0" baseline="0" noProof="0" dirty="0" smtClean="0">
                <a:ln>
                  <a:noFill/>
                </a:ln>
                <a:solidFill>
                  <a:prstClr val="black"/>
                </a:solidFill>
                <a:effectLst/>
                <a:uLnTx/>
                <a:uFillTx/>
                <a:latin typeface="Arial" charset="0"/>
                <a:ea typeface="ＭＳ Ｐゴシック" charset="-128"/>
                <a:cs typeface="+mn-cs"/>
              </a:rPr>
              <a:t>　行財政改革</a:t>
            </a:r>
            <a:r>
              <a:rPr kumimoji="1" lang="en-US" altLang="ja-JP" sz="1100" b="0" i="0" u="none" strike="noStrike" kern="1200" cap="none" spc="0" normalizeH="0" baseline="0" noProof="0" dirty="0" smtClean="0">
                <a:ln>
                  <a:noFill/>
                </a:ln>
                <a:solidFill>
                  <a:prstClr val="black"/>
                </a:solidFill>
                <a:effectLst/>
                <a:uLnTx/>
                <a:uFillTx/>
                <a:latin typeface="Arial" charset="0"/>
                <a:ea typeface="ＭＳ Ｐゴシック" charset="-128"/>
                <a:cs typeface="+mn-cs"/>
              </a:rPr>
              <a:t>【</a:t>
            </a:r>
            <a:r>
              <a:rPr kumimoji="1" lang="ja-JP" altLang="en-US" sz="1100" b="0" i="0" u="none" strike="noStrike" kern="1200" cap="none" spc="0" normalizeH="0" baseline="0" noProof="0" dirty="0">
                <a:ln>
                  <a:noFill/>
                </a:ln>
                <a:solidFill>
                  <a:prstClr val="black"/>
                </a:solidFill>
                <a:effectLst/>
                <a:uLnTx/>
                <a:uFillTx/>
                <a:latin typeface="Arial" charset="0"/>
                <a:ea typeface="ＭＳ Ｐゴシック" charset="-128"/>
                <a:cs typeface="+mn-cs"/>
              </a:rPr>
              <a:t>人事</a:t>
            </a:r>
            <a:r>
              <a:rPr kumimoji="1" lang="en-US" altLang="ja-JP" sz="1100" b="0" i="0" u="none" strike="noStrike" kern="1200" cap="none" spc="0" normalizeH="0" baseline="0" noProof="0" dirty="0">
                <a:ln>
                  <a:noFill/>
                </a:ln>
                <a:solidFill>
                  <a:prstClr val="black"/>
                </a:solidFill>
                <a:effectLst/>
                <a:uLnTx/>
                <a:uFillTx/>
                <a:latin typeface="Arial" charset="0"/>
                <a:ea typeface="ＭＳ Ｐゴシック" charset="-128"/>
                <a:cs typeface="+mn-cs"/>
              </a:rPr>
              <a:t>】</a:t>
            </a:r>
            <a:r>
              <a:rPr kumimoji="1" lang="ja-JP" altLang="en-US" sz="1100" b="0" i="0" u="none" strike="noStrike" kern="1200" cap="none" spc="0" normalizeH="0" baseline="0" noProof="0" dirty="0">
                <a:ln>
                  <a:noFill/>
                </a:ln>
                <a:solidFill>
                  <a:prstClr val="black"/>
                </a:solidFill>
                <a:effectLst/>
                <a:uLnTx/>
                <a:uFillTx/>
                <a:latin typeface="Arial" charset="0"/>
                <a:ea typeface="ＭＳ Ｐゴシック" charset="-128"/>
                <a:cs typeface="+mn-cs"/>
              </a:rPr>
              <a:t>・人事・給与制度</a:t>
            </a:r>
            <a:endParaRPr kumimoji="1" lang="en-US" altLang="ja-JP" sz="1100" b="0" i="0" u="none" strike="noStrike" kern="1200" cap="none" spc="0" normalizeH="0" baseline="0" noProof="0" dirty="0">
              <a:ln>
                <a:noFill/>
              </a:ln>
              <a:solidFill>
                <a:prstClr val="black"/>
              </a:solidFill>
              <a:effectLst/>
              <a:uLnTx/>
              <a:uFillTx/>
              <a:latin typeface="Arial" charset="0"/>
              <a:ea typeface="ＭＳ Ｐゴシック" charset="-128"/>
              <a:cs typeface="+mn-cs"/>
            </a:endParaRPr>
          </a:p>
        </p:txBody>
      </p:sp>
      <p:pic>
        <p:nvPicPr>
          <p:cNvPr id="16" name="図 15"/>
          <p:cNvPicPr>
            <a:picLocks/>
          </p:cNvPicPr>
          <p:nvPr/>
        </p:nvPicPr>
        <p:blipFill>
          <a:blip r:embed="rId3"/>
          <a:stretch>
            <a:fillRect/>
          </a:stretch>
        </p:blipFill>
        <p:spPr>
          <a:xfrm>
            <a:off x="6633654" y="5308972"/>
            <a:ext cx="2258826" cy="1449252"/>
          </a:xfrm>
          <a:prstGeom prst="rect">
            <a:avLst/>
          </a:prstGeom>
        </p:spPr>
      </p:pic>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204</a:t>
            </a:fld>
            <a:endParaRPr lang="ja-JP" altLang="en-US"/>
          </a:p>
        </p:txBody>
      </p:sp>
      <p:graphicFrame>
        <p:nvGraphicFramePr>
          <p:cNvPr id="18" name="表 17"/>
          <p:cNvGraphicFramePr>
            <a:graphicFrameLocks noGrp="1"/>
          </p:cNvGraphicFramePr>
          <p:nvPr>
            <p:extLst>
              <p:ext uri="{D42A27DB-BD31-4B8C-83A1-F6EECF244321}">
                <p14:modId xmlns:p14="http://schemas.microsoft.com/office/powerpoint/2010/main" val="2261414016"/>
              </p:ext>
            </p:extLst>
          </p:nvPr>
        </p:nvGraphicFramePr>
        <p:xfrm>
          <a:off x="6704546" y="1924676"/>
          <a:ext cx="2162494" cy="4744684"/>
        </p:xfrm>
        <a:graphic>
          <a:graphicData uri="http://schemas.openxmlformats.org/drawingml/2006/table">
            <a:tbl>
              <a:tblPr firstRow="1" bandRow="1">
                <a:tableStyleId>{5C22544A-7EE6-4342-B048-85BDC9FD1C3A}</a:tableStyleId>
              </a:tblPr>
              <a:tblGrid>
                <a:gridCol w="1102961">
                  <a:extLst>
                    <a:ext uri="{9D8B030D-6E8A-4147-A177-3AD203B41FA5}">
                      <a16:colId xmlns:a16="http://schemas.microsoft.com/office/drawing/2014/main" val="20000"/>
                    </a:ext>
                  </a:extLst>
                </a:gridCol>
                <a:gridCol w="1059533">
                  <a:extLst>
                    <a:ext uri="{9D8B030D-6E8A-4147-A177-3AD203B41FA5}">
                      <a16:colId xmlns:a16="http://schemas.microsoft.com/office/drawing/2014/main" val="20001"/>
                    </a:ext>
                  </a:extLst>
                </a:gridCol>
              </a:tblGrid>
              <a:tr h="386044">
                <a:tc>
                  <a:txBody>
                    <a:bodyPr/>
                    <a:lstStyle/>
                    <a:p>
                      <a:pPr algn="ctr"/>
                      <a:r>
                        <a:rPr kumimoji="1" lang="ja-JP" altLang="en-US" sz="1400" dirty="0">
                          <a:solidFill>
                            <a:schemeClr val="tx1"/>
                          </a:solidFill>
                        </a:rPr>
                        <a:t>年　度</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tc>
                  <a:txBody>
                    <a:bodyPr/>
                    <a:lstStyle/>
                    <a:p>
                      <a:pPr algn="ctr"/>
                      <a:r>
                        <a:rPr lang="ja-JP" altLang="en-US" sz="1400" dirty="0">
                          <a:solidFill>
                            <a:schemeClr val="tx1"/>
                          </a:solidFill>
                        </a:rPr>
                        <a:t>件　数</a:t>
                      </a:r>
                      <a:endParaRPr kumimoji="1" lang="ja-JP" altLang="en-US" sz="140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extLst>
                  <a:ext uri="{0D108BD9-81ED-4DB2-BD59-A6C34878D82A}">
                    <a16:rowId xmlns:a16="http://schemas.microsoft.com/office/drawing/2014/main" val="10000"/>
                  </a:ext>
                </a:extLst>
              </a:tr>
              <a:tr h="333573">
                <a:tc>
                  <a:txBody>
                    <a:bodyPr/>
                    <a:lstStyle/>
                    <a:p>
                      <a:pPr algn="ctr"/>
                      <a:r>
                        <a:rPr kumimoji="1" lang="en-US" altLang="ja-JP" sz="1600" dirty="0">
                          <a:solidFill>
                            <a:schemeClr val="tx1"/>
                          </a:solidFill>
                        </a:rPr>
                        <a:t>2009</a:t>
                      </a:r>
                      <a:r>
                        <a:rPr kumimoji="1" lang="ja-JP" altLang="en-US" sz="1600" dirty="0">
                          <a:solidFill>
                            <a:schemeClr val="tx1"/>
                          </a:solidFill>
                        </a:rPr>
                        <a:t>年度</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kumimoji="1" lang="en-US" altLang="ja-JP" sz="1600" dirty="0">
                          <a:solidFill>
                            <a:schemeClr val="tx1"/>
                          </a:solidFill>
                        </a:rPr>
                        <a:t>201</a:t>
                      </a:r>
                      <a:r>
                        <a:rPr kumimoji="1" lang="ja-JP" altLang="en-US" sz="1600" dirty="0">
                          <a:solidFill>
                            <a:schemeClr val="tx1"/>
                          </a:solidFill>
                        </a:rPr>
                        <a:t>件</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1"/>
                  </a:ext>
                </a:extLst>
              </a:tr>
              <a:tr h="333573">
                <a:tc>
                  <a:txBody>
                    <a:bodyPr/>
                    <a:lstStyle/>
                    <a:p>
                      <a:pPr algn="ctr"/>
                      <a:r>
                        <a:rPr kumimoji="1" lang="en-US" altLang="ja-JP" sz="1600" dirty="0">
                          <a:solidFill>
                            <a:schemeClr val="tx1"/>
                          </a:solidFill>
                        </a:rPr>
                        <a:t>2010</a:t>
                      </a:r>
                      <a:r>
                        <a:rPr kumimoji="1" lang="ja-JP" altLang="en-US" sz="1600" dirty="0">
                          <a:solidFill>
                            <a:schemeClr val="tx1"/>
                          </a:solidFill>
                        </a:rPr>
                        <a:t>年度</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kumimoji="1" lang="en-US" altLang="ja-JP" sz="1600" dirty="0">
                          <a:solidFill>
                            <a:schemeClr val="tx1"/>
                          </a:solidFill>
                        </a:rPr>
                        <a:t>208</a:t>
                      </a:r>
                      <a:r>
                        <a:rPr kumimoji="1" lang="ja-JP" altLang="en-US" sz="1600" dirty="0">
                          <a:solidFill>
                            <a:schemeClr val="tx1"/>
                          </a:solidFill>
                        </a:rPr>
                        <a:t>件</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2"/>
                  </a:ext>
                </a:extLst>
              </a:tr>
              <a:tr h="333573">
                <a:tc>
                  <a:txBody>
                    <a:bodyPr/>
                    <a:lstStyle/>
                    <a:p>
                      <a:pPr algn="ctr"/>
                      <a:r>
                        <a:rPr kumimoji="1" lang="en-US" altLang="ja-JP" sz="1600" dirty="0">
                          <a:solidFill>
                            <a:schemeClr val="tx1"/>
                          </a:solidFill>
                        </a:rPr>
                        <a:t>2011</a:t>
                      </a:r>
                      <a:r>
                        <a:rPr kumimoji="1" lang="ja-JP" altLang="en-US" sz="1600" dirty="0">
                          <a:solidFill>
                            <a:schemeClr val="tx1"/>
                          </a:solidFill>
                        </a:rPr>
                        <a:t>年度</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kumimoji="1" lang="en-US" altLang="ja-JP" sz="1600" dirty="0">
                          <a:solidFill>
                            <a:schemeClr val="tx1"/>
                          </a:solidFill>
                        </a:rPr>
                        <a:t>130</a:t>
                      </a:r>
                      <a:r>
                        <a:rPr kumimoji="1" lang="ja-JP" altLang="en-US" sz="1600" dirty="0">
                          <a:solidFill>
                            <a:schemeClr val="tx1"/>
                          </a:solidFill>
                        </a:rPr>
                        <a:t>件</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3"/>
                  </a:ext>
                </a:extLst>
              </a:tr>
              <a:tr h="333573">
                <a:tc>
                  <a:txBody>
                    <a:bodyPr/>
                    <a:lstStyle/>
                    <a:p>
                      <a:pPr algn="ctr"/>
                      <a:r>
                        <a:rPr kumimoji="1" lang="en-US" altLang="ja-JP" sz="1600" dirty="0">
                          <a:solidFill>
                            <a:schemeClr val="tx1"/>
                          </a:solidFill>
                        </a:rPr>
                        <a:t>2012</a:t>
                      </a:r>
                      <a:r>
                        <a:rPr kumimoji="1" lang="ja-JP" altLang="en-US" sz="1600" dirty="0">
                          <a:solidFill>
                            <a:schemeClr val="tx1"/>
                          </a:solidFill>
                        </a:rPr>
                        <a:t>年度</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kumimoji="1" lang="en-US" altLang="ja-JP" sz="1600" dirty="0">
                          <a:solidFill>
                            <a:schemeClr val="tx1"/>
                          </a:solidFill>
                        </a:rPr>
                        <a:t>210</a:t>
                      </a:r>
                      <a:r>
                        <a:rPr kumimoji="1" lang="ja-JP" altLang="en-US" sz="1600" dirty="0">
                          <a:solidFill>
                            <a:schemeClr val="tx1"/>
                          </a:solidFill>
                        </a:rPr>
                        <a:t>件</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4"/>
                  </a:ext>
                </a:extLst>
              </a:tr>
              <a:tr h="333573">
                <a:tc>
                  <a:txBody>
                    <a:bodyPr/>
                    <a:lstStyle/>
                    <a:p>
                      <a:pPr algn="ctr"/>
                      <a:r>
                        <a:rPr kumimoji="1" lang="en-US" altLang="ja-JP" sz="1600" dirty="0">
                          <a:solidFill>
                            <a:schemeClr val="tx1"/>
                          </a:solidFill>
                        </a:rPr>
                        <a:t>2013</a:t>
                      </a:r>
                      <a:r>
                        <a:rPr kumimoji="1" lang="ja-JP" altLang="en-US" sz="1600" dirty="0">
                          <a:solidFill>
                            <a:schemeClr val="tx1"/>
                          </a:solidFill>
                        </a:rPr>
                        <a:t>年度</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kumimoji="1" lang="en-US" altLang="ja-JP" sz="1600" dirty="0">
                          <a:solidFill>
                            <a:schemeClr val="tx1"/>
                          </a:solidFill>
                        </a:rPr>
                        <a:t>176</a:t>
                      </a:r>
                      <a:r>
                        <a:rPr kumimoji="1" lang="ja-JP" altLang="en-US" sz="1600" dirty="0">
                          <a:solidFill>
                            <a:schemeClr val="tx1"/>
                          </a:solidFill>
                        </a:rPr>
                        <a:t>件</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5"/>
                  </a:ext>
                </a:extLst>
              </a:tr>
              <a:tr h="333573">
                <a:tc>
                  <a:txBody>
                    <a:bodyPr/>
                    <a:lstStyle/>
                    <a:p>
                      <a:pPr algn="ctr"/>
                      <a:r>
                        <a:rPr kumimoji="1" lang="en-US" altLang="ja-JP" sz="1600" dirty="0">
                          <a:solidFill>
                            <a:schemeClr val="tx1"/>
                          </a:solidFill>
                        </a:rPr>
                        <a:t>2014</a:t>
                      </a:r>
                      <a:r>
                        <a:rPr kumimoji="1" lang="ja-JP" altLang="en-US" sz="1600" dirty="0">
                          <a:solidFill>
                            <a:schemeClr val="tx1"/>
                          </a:solidFill>
                        </a:rPr>
                        <a:t>年度</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kumimoji="1" lang="en-US" altLang="ja-JP" sz="1600" dirty="0">
                          <a:solidFill>
                            <a:schemeClr val="tx1"/>
                          </a:solidFill>
                        </a:rPr>
                        <a:t>203</a:t>
                      </a:r>
                      <a:r>
                        <a:rPr kumimoji="1" lang="ja-JP" altLang="en-US" sz="1600" dirty="0">
                          <a:solidFill>
                            <a:schemeClr val="tx1"/>
                          </a:solidFill>
                        </a:rPr>
                        <a:t>件</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6"/>
                  </a:ext>
                </a:extLst>
              </a:tr>
              <a:tr h="333573">
                <a:tc>
                  <a:txBody>
                    <a:bodyPr/>
                    <a:lstStyle/>
                    <a:p>
                      <a:pPr algn="ctr"/>
                      <a:r>
                        <a:rPr kumimoji="1" lang="en-US" altLang="ja-JP" sz="1600" dirty="0">
                          <a:solidFill>
                            <a:schemeClr val="tx1"/>
                          </a:solidFill>
                        </a:rPr>
                        <a:t>2015</a:t>
                      </a:r>
                      <a:r>
                        <a:rPr kumimoji="1" lang="ja-JP" altLang="en-US" sz="1600" dirty="0">
                          <a:solidFill>
                            <a:schemeClr val="tx1"/>
                          </a:solidFill>
                        </a:rPr>
                        <a:t>年度</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kumimoji="1" lang="en-US" altLang="ja-JP" sz="1600" dirty="0">
                          <a:solidFill>
                            <a:schemeClr val="tx1"/>
                          </a:solidFill>
                        </a:rPr>
                        <a:t>105</a:t>
                      </a:r>
                      <a:r>
                        <a:rPr kumimoji="1" lang="ja-JP" altLang="en-US" sz="1600" dirty="0">
                          <a:solidFill>
                            <a:schemeClr val="tx1"/>
                          </a:solidFill>
                        </a:rPr>
                        <a:t>件</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7"/>
                  </a:ext>
                </a:extLst>
              </a:tr>
              <a:tr h="333573">
                <a:tc>
                  <a:txBody>
                    <a:bodyPr/>
                    <a:lstStyle/>
                    <a:p>
                      <a:pPr algn="ctr"/>
                      <a:r>
                        <a:rPr kumimoji="1" lang="en-US" altLang="ja-JP" sz="1600" dirty="0">
                          <a:solidFill>
                            <a:schemeClr val="tx1"/>
                          </a:solidFill>
                        </a:rPr>
                        <a:t>2016</a:t>
                      </a:r>
                      <a:r>
                        <a:rPr kumimoji="1" lang="ja-JP" altLang="en-US" sz="1600" dirty="0">
                          <a:solidFill>
                            <a:schemeClr val="tx1"/>
                          </a:solidFill>
                        </a:rPr>
                        <a:t>年度</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kumimoji="1" lang="en-US" altLang="ja-JP" sz="1600" dirty="0">
                          <a:solidFill>
                            <a:schemeClr val="tx1"/>
                          </a:solidFill>
                        </a:rPr>
                        <a:t>97</a:t>
                      </a:r>
                      <a:r>
                        <a:rPr kumimoji="1" lang="ja-JP" altLang="en-US" sz="1600" dirty="0">
                          <a:solidFill>
                            <a:schemeClr val="tx1"/>
                          </a:solidFill>
                        </a:rPr>
                        <a:t>件</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8"/>
                  </a:ext>
                </a:extLst>
              </a:tr>
              <a:tr h="333573">
                <a:tc>
                  <a:txBody>
                    <a:bodyPr/>
                    <a:lstStyle/>
                    <a:p>
                      <a:pPr algn="ctr"/>
                      <a:r>
                        <a:rPr kumimoji="1" lang="en-US" altLang="ja-JP" sz="1600" dirty="0">
                          <a:solidFill>
                            <a:schemeClr val="tx1"/>
                          </a:solidFill>
                        </a:rPr>
                        <a:t>2017</a:t>
                      </a:r>
                      <a:r>
                        <a:rPr kumimoji="1" lang="ja-JP" altLang="en-US" sz="1600" dirty="0">
                          <a:solidFill>
                            <a:schemeClr val="tx1"/>
                          </a:solidFill>
                        </a:rPr>
                        <a:t>年度</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kumimoji="1" lang="en-US" altLang="ja-JP" sz="1600" dirty="0">
                          <a:solidFill>
                            <a:schemeClr val="tx1"/>
                          </a:solidFill>
                        </a:rPr>
                        <a:t>66</a:t>
                      </a:r>
                      <a:r>
                        <a:rPr kumimoji="1" lang="ja-JP" altLang="en-US" sz="1600" dirty="0">
                          <a:solidFill>
                            <a:schemeClr val="tx1"/>
                          </a:solidFill>
                        </a:rPr>
                        <a:t>件</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9"/>
                  </a:ext>
                </a:extLst>
              </a:tr>
              <a:tr h="333573">
                <a:tc>
                  <a:txBody>
                    <a:bodyPr/>
                    <a:lstStyle/>
                    <a:p>
                      <a:pPr algn="ctr"/>
                      <a:r>
                        <a:rPr kumimoji="1" lang="en-US" altLang="ja-JP" sz="1600" dirty="0">
                          <a:solidFill>
                            <a:schemeClr val="tx1"/>
                          </a:solidFill>
                        </a:rPr>
                        <a:t>2018</a:t>
                      </a:r>
                      <a:r>
                        <a:rPr kumimoji="1" lang="ja-JP" altLang="en-US" sz="1600" dirty="0">
                          <a:solidFill>
                            <a:schemeClr val="tx1"/>
                          </a:solidFill>
                        </a:rPr>
                        <a:t>年度</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kumimoji="1" lang="en-US" altLang="ja-JP" sz="1600" dirty="0">
                          <a:solidFill>
                            <a:schemeClr val="tx1"/>
                          </a:solidFill>
                        </a:rPr>
                        <a:t>73</a:t>
                      </a:r>
                      <a:r>
                        <a:rPr kumimoji="1" lang="ja-JP" altLang="en-US" sz="1600" dirty="0">
                          <a:solidFill>
                            <a:schemeClr val="tx1"/>
                          </a:solidFill>
                        </a:rPr>
                        <a:t>件</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767808489"/>
                  </a:ext>
                </a:extLst>
              </a:tr>
              <a:tr h="333573">
                <a:tc>
                  <a:txBody>
                    <a:bodyPr/>
                    <a:lstStyle/>
                    <a:p>
                      <a:pPr algn="ctr"/>
                      <a:r>
                        <a:rPr kumimoji="1" lang="en-US" altLang="ja-JP" sz="1600" dirty="0">
                          <a:solidFill>
                            <a:schemeClr val="tx1"/>
                          </a:solidFill>
                        </a:rPr>
                        <a:t>2019</a:t>
                      </a:r>
                      <a:r>
                        <a:rPr kumimoji="1" lang="ja-JP" altLang="en-US" sz="1600" dirty="0">
                          <a:solidFill>
                            <a:schemeClr val="tx1"/>
                          </a:solidFill>
                        </a:rPr>
                        <a:t>年度</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kumimoji="1" lang="en-US" altLang="ja-JP" sz="1600" dirty="0">
                          <a:solidFill>
                            <a:schemeClr val="tx1"/>
                          </a:solidFill>
                        </a:rPr>
                        <a:t>63</a:t>
                      </a:r>
                      <a:r>
                        <a:rPr kumimoji="1" lang="ja-JP" altLang="en-US" sz="1600" dirty="0">
                          <a:solidFill>
                            <a:schemeClr val="tx1"/>
                          </a:solidFill>
                        </a:rPr>
                        <a:t>件</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958001985"/>
                  </a:ext>
                </a:extLst>
              </a:tr>
              <a:tr h="333573">
                <a:tc>
                  <a:txBody>
                    <a:bodyPr/>
                    <a:lstStyle/>
                    <a:p>
                      <a:pPr algn="ctr"/>
                      <a:r>
                        <a:rPr kumimoji="1" lang="en-US" altLang="ja-JP" sz="1600" dirty="0">
                          <a:solidFill>
                            <a:schemeClr val="tx1"/>
                          </a:solidFill>
                        </a:rPr>
                        <a:t>2020</a:t>
                      </a:r>
                      <a:r>
                        <a:rPr kumimoji="1" lang="ja-JP" altLang="en-US" sz="1600" dirty="0">
                          <a:solidFill>
                            <a:schemeClr val="tx1"/>
                          </a:solidFill>
                        </a:rPr>
                        <a:t>年度</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kumimoji="1" lang="en-US" altLang="ja-JP" sz="1600" dirty="0">
                          <a:solidFill>
                            <a:schemeClr val="tx1"/>
                          </a:solidFill>
                        </a:rPr>
                        <a:t>68</a:t>
                      </a:r>
                      <a:r>
                        <a:rPr kumimoji="1" lang="ja-JP" altLang="en-US" sz="1600" dirty="0">
                          <a:solidFill>
                            <a:schemeClr val="tx1"/>
                          </a:solidFill>
                        </a:rPr>
                        <a:t>件</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937628590"/>
                  </a:ext>
                </a:extLst>
              </a:tr>
              <a:tr h="333573">
                <a:tc>
                  <a:txBody>
                    <a:bodyPr/>
                    <a:lstStyle/>
                    <a:p>
                      <a:pPr algn="ctr"/>
                      <a:r>
                        <a:rPr kumimoji="1" lang="en-US" altLang="ja-JP" sz="1600" dirty="0">
                          <a:solidFill>
                            <a:schemeClr val="tx1"/>
                          </a:solidFill>
                        </a:rPr>
                        <a:t>2021</a:t>
                      </a:r>
                      <a:r>
                        <a:rPr kumimoji="1" lang="ja-JP" altLang="en-US" sz="1600" dirty="0">
                          <a:solidFill>
                            <a:schemeClr val="tx1"/>
                          </a:solidFill>
                        </a:rPr>
                        <a:t>年度</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kumimoji="1" lang="en-US" altLang="ja-JP" sz="1600" dirty="0">
                          <a:solidFill>
                            <a:schemeClr val="tx1"/>
                          </a:solidFill>
                        </a:rPr>
                        <a:t>63</a:t>
                      </a:r>
                      <a:r>
                        <a:rPr kumimoji="1" lang="ja-JP" altLang="en-US" sz="1600" dirty="0">
                          <a:solidFill>
                            <a:schemeClr val="tx1"/>
                          </a:solidFill>
                        </a:rPr>
                        <a:t>件</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458396932"/>
                  </a:ext>
                </a:extLst>
              </a:tr>
            </a:tbl>
          </a:graphicData>
        </a:graphic>
      </p:graphicFrame>
    </p:spTree>
    <p:extLst>
      <p:ext uri="{BB962C8B-B14F-4D97-AF65-F5344CB8AC3E}">
        <p14:creationId xmlns:p14="http://schemas.microsoft.com/office/powerpoint/2010/main" val="933229701"/>
      </p:ext>
    </p:extLst>
  </p:cSld>
  <p:clrMapOvr>
    <a:masterClrMapping/>
  </p:clrMapOvr>
</p:sld>
</file>

<file path=ppt/slides/slide2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テキスト ボックス 2"/>
          <p:cNvSpPr txBox="1"/>
          <p:nvPr/>
        </p:nvSpPr>
        <p:spPr>
          <a:xfrm>
            <a:off x="0" y="0"/>
            <a:ext cx="7200000" cy="461665"/>
          </a:xfrm>
          <a:prstGeom prst="rect">
            <a:avLst/>
          </a:prstGeom>
          <a:solidFill>
            <a:srgbClr val="0070C0"/>
          </a:solidFill>
        </p:spPr>
        <p:txBody>
          <a:bodyPr wrap="square" rtlCol="0">
            <a:spAutoFit/>
          </a:bodyPr>
          <a:lstStyle/>
          <a:p>
            <a:r>
              <a:rPr lang="en-US" altLang="ja-JP" sz="2400" b="1" u="sng" dirty="0">
                <a:solidFill>
                  <a:schemeClr val="bg1"/>
                </a:solidFill>
                <a:latin typeface="BIZ UDゴシック" panose="020B0400000000000000" pitchFamily="49" charset="-128"/>
                <a:ea typeface="BIZ UDゴシック" panose="020B0400000000000000" pitchFamily="49" charset="-128"/>
              </a:rPr>
              <a:t>Ⅲ</a:t>
            </a:r>
            <a:r>
              <a:rPr kumimoji="1" lang="en-US" altLang="ja-JP" sz="2400" b="1" u="sng" dirty="0">
                <a:solidFill>
                  <a:schemeClr val="bg1"/>
                </a:solidFill>
                <a:latin typeface="BIZ UDゴシック" panose="020B0400000000000000" pitchFamily="49" charset="-128"/>
                <a:ea typeface="BIZ UDゴシック" panose="020B0400000000000000" pitchFamily="49" charset="-128"/>
              </a:rPr>
              <a:t>【</a:t>
            </a:r>
            <a:r>
              <a:rPr lang="ja-JP" altLang="en-US" sz="2400" b="1" u="sng" dirty="0">
                <a:solidFill>
                  <a:schemeClr val="bg1"/>
                </a:solidFill>
                <a:latin typeface="BIZ UDゴシック" panose="020B0400000000000000" pitchFamily="49" charset="-128"/>
                <a:ea typeface="BIZ UDゴシック" panose="020B0400000000000000" pitchFamily="49" charset="-128"/>
              </a:rPr>
              <a:t>人事</a:t>
            </a:r>
            <a:r>
              <a:rPr kumimoji="1" lang="en-US" altLang="ja-JP" sz="2400" b="1" u="sng" dirty="0">
                <a:solidFill>
                  <a:schemeClr val="bg1"/>
                </a:solidFill>
                <a:latin typeface="BIZ UDゴシック" panose="020B0400000000000000" pitchFamily="49" charset="-128"/>
                <a:ea typeface="BIZ UDゴシック" panose="020B0400000000000000" pitchFamily="49" charset="-128"/>
              </a:rPr>
              <a:t>】</a:t>
            </a:r>
            <a:r>
              <a:rPr kumimoji="1" lang="ja-JP" altLang="en-US" sz="2400" b="1" u="sng" dirty="0">
                <a:solidFill>
                  <a:schemeClr val="bg1"/>
                </a:solidFill>
                <a:latin typeface="BIZ UDゴシック" panose="020B0400000000000000" pitchFamily="49" charset="-128"/>
                <a:ea typeface="BIZ UDゴシック" panose="020B0400000000000000" pitchFamily="49" charset="-128"/>
              </a:rPr>
              <a:t>（４）</a:t>
            </a:r>
            <a:r>
              <a:rPr lang="ja-JP" altLang="en-US" sz="2400" b="1" u="sng" dirty="0">
                <a:solidFill>
                  <a:schemeClr val="bg1"/>
                </a:solidFill>
                <a:latin typeface="BIZ UDゴシック" panose="020B0400000000000000" pitchFamily="49" charset="-128"/>
                <a:ea typeface="BIZ UDゴシック" panose="020B0400000000000000" pitchFamily="49" charset="-128"/>
              </a:rPr>
              <a:t>公募制度</a:t>
            </a:r>
            <a:endParaRPr kumimoji="1" lang="ja-JP" altLang="en-US" sz="2400" b="1" u="sng" dirty="0">
              <a:solidFill>
                <a:schemeClr val="bg1"/>
              </a:solidFill>
              <a:latin typeface="BIZ UDゴシック" panose="020B0400000000000000" pitchFamily="49" charset="-128"/>
              <a:ea typeface="BIZ UDゴシック" panose="020B0400000000000000" pitchFamily="49" charset="-128"/>
            </a:endParaRPr>
          </a:p>
        </p:txBody>
      </p:sp>
      <p:pic>
        <p:nvPicPr>
          <p:cNvPr id="7" name="図 6"/>
          <p:cNvPicPr>
            <a:picLocks noChangeAspect="1"/>
          </p:cNvPicPr>
          <p:nvPr/>
        </p:nvPicPr>
        <p:blipFill>
          <a:blip r:embed="rId2"/>
          <a:stretch>
            <a:fillRect/>
          </a:stretch>
        </p:blipFill>
        <p:spPr>
          <a:xfrm>
            <a:off x="4788024" y="3645024"/>
            <a:ext cx="842905" cy="216024"/>
          </a:xfrm>
          <a:prstGeom prst="rect">
            <a:avLst/>
          </a:prstGeom>
        </p:spPr>
      </p:pic>
      <p:pic>
        <p:nvPicPr>
          <p:cNvPr id="8" name="図 7"/>
          <p:cNvPicPr>
            <a:picLocks noChangeAspect="1"/>
          </p:cNvPicPr>
          <p:nvPr/>
        </p:nvPicPr>
        <p:blipFill>
          <a:blip r:embed="rId2"/>
          <a:stretch>
            <a:fillRect/>
          </a:stretch>
        </p:blipFill>
        <p:spPr>
          <a:xfrm>
            <a:off x="3882818" y="6093296"/>
            <a:ext cx="1518993" cy="288032"/>
          </a:xfrm>
          <a:prstGeom prst="rect">
            <a:avLst/>
          </a:prstGeom>
        </p:spPr>
      </p:pic>
      <p:pic>
        <p:nvPicPr>
          <p:cNvPr id="9" name="図 8"/>
          <p:cNvPicPr>
            <a:picLocks noChangeAspect="1"/>
          </p:cNvPicPr>
          <p:nvPr/>
        </p:nvPicPr>
        <p:blipFill>
          <a:blip r:embed="rId2"/>
          <a:stretch>
            <a:fillRect/>
          </a:stretch>
        </p:blipFill>
        <p:spPr>
          <a:xfrm>
            <a:off x="7452320" y="3976581"/>
            <a:ext cx="842905" cy="244507"/>
          </a:xfrm>
          <a:prstGeom prst="rect">
            <a:avLst/>
          </a:prstGeom>
        </p:spPr>
      </p:pic>
      <p:pic>
        <p:nvPicPr>
          <p:cNvPr id="10" name="図 9"/>
          <p:cNvPicPr>
            <a:picLocks noChangeAspect="1"/>
          </p:cNvPicPr>
          <p:nvPr/>
        </p:nvPicPr>
        <p:blipFill>
          <a:blip r:embed="rId2"/>
          <a:stretch>
            <a:fillRect/>
          </a:stretch>
        </p:blipFill>
        <p:spPr>
          <a:xfrm>
            <a:off x="6588947" y="5373216"/>
            <a:ext cx="1943493" cy="720080"/>
          </a:xfrm>
          <a:prstGeom prst="rect">
            <a:avLst/>
          </a:prstGeom>
        </p:spPr>
      </p:pic>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205</a:t>
            </a:fld>
            <a:endParaRPr lang="ja-JP" altLang="en-US"/>
          </a:p>
        </p:txBody>
      </p:sp>
      <p:graphicFrame>
        <p:nvGraphicFramePr>
          <p:cNvPr id="6" name="表 5"/>
          <p:cNvGraphicFramePr>
            <a:graphicFrameLocks noGrp="1"/>
          </p:cNvGraphicFramePr>
          <p:nvPr>
            <p:extLst>
              <p:ext uri="{D42A27DB-BD31-4B8C-83A1-F6EECF244321}">
                <p14:modId xmlns:p14="http://schemas.microsoft.com/office/powerpoint/2010/main" val="1523741308"/>
              </p:ext>
            </p:extLst>
          </p:nvPr>
        </p:nvGraphicFramePr>
        <p:xfrm>
          <a:off x="251520" y="516709"/>
          <a:ext cx="8640960" cy="6075763"/>
        </p:xfrm>
        <a:graphic>
          <a:graphicData uri="http://schemas.openxmlformats.org/drawingml/2006/table">
            <a:tbl>
              <a:tblPr firstRow="1">
                <a:tableStyleId>{5C22544A-7EE6-4342-B048-85BDC9FD1C3A}</a:tableStyleId>
              </a:tblPr>
              <a:tblGrid>
                <a:gridCol w="1800200">
                  <a:extLst>
                    <a:ext uri="{9D8B030D-6E8A-4147-A177-3AD203B41FA5}">
                      <a16:colId xmlns:a16="http://schemas.microsoft.com/office/drawing/2014/main" val="20000"/>
                    </a:ext>
                  </a:extLst>
                </a:gridCol>
                <a:gridCol w="1728192">
                  <a:extLst>
                    <a:ext uri="{9D8B030D-6E8A-4147-A177-3AD203B41FA5}">
                      <a16:colId xmlns:a16="http://schemas.microsoft.com/office/drawing/2014/main" val="20001"/>
                    </a:ext>
                  </a:extLst>
                </a:gridCol>
                <a:gridCol w="2808312">
                  <a:extLst>
                    <a:ext uri="{9D8B030D-6E8A-4147-A177-3AD203B41FA5}">
                      <a16:colId xmlns:a16="http://schemas.microsoft.com/office/drawing/2014/main" val="20002"/>
                    </a:ext>
                  </a:extLst>
                </a:gridCol>
                <a:gridCol w="2304256">
                  <a:extLst>
                    <a:ext uri="{9D8B030D-6E8A-4147-A177-3AD203B41FA5}">
                      <a16:colId xmlns:a16="http://schemas.microsoft.com/office/drawing/2014/main" val="20003"/>
                    </a:ext>
                  </a:extLst>
                </a:gridCol>
              </a:tblGrid>
              <a:tr h="436963">
                <a:tc>
                  <a:txBody>
                    <a:bodyPr/>
                    <a:lstStyle/>
                    <a:p>
                      <a:pPr algn="ctr">
                        <a:lnSpc>
                          <a:spcPct val="100000"/>
                        </a:lnSpc>
                      </a:pPr>
                      <a:r>
                        <a:rPr kumimoji="1" lang="ja-JP" altLang="en-US" sz="1800" b="0" dirty="0">
                          <a:solidFill>
                            <a:schemeClr val="tx1"/>
                          </a:solidFill>
                          <a:latin typeface="+mn-lt"/>
                        </a:rPr>
                        <a:t>＜</a:t>
                      </a:r>
                      <a:r>
                        <a:rPr kumimoji="1" lang="en-US" altLang="ja-JP" sz="1800" b="0" dirty="0">
                          <a:solidFill>
                            <a:schemeClr val="tx1"/>
                          </a:solidFill>
                          <a:latin typeface="+mn-lt"/>
                        </a:rPr>
                        <a:t>Why</a:t>
                      </a:r>
                      <a:r>
                        <a:rPr kumimoji="1" lang="ja-JP" altLang="en-US" sz="1800" b="0" dirty="0">
                          <a:solidFill>
                            <a:schemeClr val="tx1"/>
                          </a:solidFill>
                          <a:latin typeface="+mn-lt"/>
                        </a:rPr>
                        <a:t>＞</a:t>
                      </a:r>
                    </a:p>
                  </a:txBody>
                  <a:tcPr marL="36000" marR="36000" anchor="ctr">
                    <a:lnL w="12700" cap="flat" cmpd="sng" algn="ctr">
                      <a:solidFill>
                        <a:schemeClr val="tx1"/>
                      </a:solidFill>
                      <a:prstDash val="solid"/>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00000"/>
                        </a:lnSpc>
                      </a:pPr>
                      <a:r>
                        <a:rPr kumimoji="1" lang="ja-JP" altLang="en-US" sz="1800" b="0" dirty="0">
                          <a:solidFill>
                            <a:schemeClr val="tx1"/>
                          </a:solidFill>
                          <a:latin typeface="+mn-lt"/>
                        </a:rPr>
                        <a:t>＜</a:t>
                      </a:r>
                      <a:r>
                        <a:rPr kumimoji="1" lang="en-US" altLang="ja-JP" sz="1800" b="0" dirty="0">
                          <a:solidFill>
                            <a:schemeClr val="tx1"/>
                          </a:solidFill>
                          <a:latin typeface="+mn-lt"/>
                        </a:rPr>
                        <a:t>Vision</a:t>
                      </a:r>
                      <a:r>
                        <a:rPr kumimoji="1" lang="ja-JP" altLang="en-US" sz="1800" b="0" dirty="0">
                          <a:solidFill>
                            <a:schemeClr val="tx1"/>
                          </a:solidFill>
                          <a:latin typeface="+mn-lt"/>
                        </a:rPr>
                        <a:t>＞</a:t>
                      </a:r>
                    </a:p>
                  </a:txBody>
                  <a:tcPr marL="36000" marR="36000" anchor="ctr">
                    <a:lnL w="12700" cap="flat" cmpd="sng" algn="ctr">
                      <a:solidFill>
                        <a:schemeClr val="tx1"/>
                      </a:solidFill>
                      <a:prstDash val="sysDash"/>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00000"/>
                        </a:lnSpc>
                      </a:pPr>
                      <a:r>
                        <a:rPr kumimoji="1" lang="ja-JP" altLang="en-US" sz="1800" b="0" dirty="0">
                          <a:solidFill>
                            <a:schemeClr val="tx1"/>
                          </a:solidFill>
                          <a:latin typeface="+mn-lt"/>
                        </a:rPr>
                        <a:t>＜</a:t>
                      </a:r>
                      <a:r>
                        <a:rPr kumimoji="1" lang="en-US" altLang="ja-JP" sz="1800" b="0" dirty="0">
                          <a:solidFill>
                            <a:schemeClr val="tx1"/>
                          </a:solidFill>
                          <a:latin typeface="+mn-lt"/>
                        </a:rPr>
                        <a:t>What</a:t>
                      </a:r>
                      <a:r>
                        <a:rPr kumimoji="1" lang="ja-JP" altLang="en-US" sz="1800" b="0" dirty="0">
                          <a:solidFill>
                            <a:schemeClr val="tx1"/>
                          </a:solidFill>
                          <a:latin typeface="+mn-lt"/>
                        </a:rPr>
                        <a:t>＞</a:t>
                      </a:r>
                    </a:p>
                  </a:txBody>
                  <a:tcPr marL="36000" marR="36000" anchor="ctr">
                    <a:lnL w="12700" cap="flat" cmpd="sng" algn="ctr">
                      <a:solidFill>
                        <a:schemeClr val="tx1"/>
                      </a:solidFill>
                      <a:prstDash val="sysDash"/>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00000"/>
                        </a:lnSpc>
                      </a:pPr>
                      <a:r>
                        <a:rPr kumimoji="1" lang="ja-JP" altLang="en-US" sz="1800" b="0" dirty="0">
                          <a:solidFill>
                            <a:schemeClr val="tx1"/>
                          </a:solidFill>
                          <a:latin typeface="+mn-lt"/>
                        </a:rPr>
                        <a:t>＜</a:t>
                      </a:r>
                      <a:r>
                        <a:rPr kumimoji="1" lang="en-US" altLang="ja-JP" sz="1800" b="0" dirty="0">
                          <a:solidFill>
                            <a:schemeClr val="tx1"/>
                          </a:solidFill>
                          <a:latin typeface="+mn-lt"/>
                        </a:rPr>
                        <a:t>Outcome</a:t>
                      </a:r>
                      <a:r>
                        <a:rPr kumimoji="1" lang="ja-JP" altLang="en-US" sz="1800" b="0" dirty="0">
                          <a:solidFill>
                            <a:schemeClr val="tx1"/>
                          </a:solidFill>
                          <a:latin typeface="+mn-lt"/>
                        </a:rPr>
                        <a:t>＞</a:t>
                      </a:r>
                    </a:p>
                  </a:txBody>
                  <a:tcPr marL="36000" marR="36000" anchor="ctr">
                    <a:lnL w="12700" cap="flat" cmpd="sng" algn="ctr">
                      <a:solidFill>
                        <a:schemeClr val="tx1"/>
                      </a:solidFill>
                      <a:prstDash val="sysDash"/>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5543005">
                <a:tc>
                  <a:txBody>
                    <a:bodyPr/>
                    <a:lstStyle/>
                    <a:p>
                      <a:pPr>
                        <a:lnSpc>
                          <a:spcPct val="100000"/>
                        </a:lnSpc>
                      </a:pPr>
                      <a:endParaRPr lang="en-US" altLang="ja-JP" sz="1400" dirty="0">
                        <a:latin typeface="+mn-lt"/>
                        <a:ea typeface="+mn-ea"/>
                      </a:endParaRPr>
                    </a:p>
                    <a:p>
                      <a:pPr>
                        <a:lnSpc>
                          <a:spcPts val="1400"/>
                        </a:lnSpc>
                      </a:pPr>
                      <a:r>
                        <a:rPr lang="ja-JP" altLang="en-US" sz="1400" dirty="0">
                          <a:latin typeface="+mn-lt"/>
                          <a:ea typeface="+mn-ea"/>
                        </a:rPr>
                        <a:t>　行政の施策推進や学校運営にあたって、内部職員の登用のみでは市民・利用者の視点や経営感覚が足りない点があった。</a:t>
                      </a:r>
                      <a:endParaRPr lang="en-US" altLang="ja-JP" sz="1400" dirty="0">
                        <a:latin typeface="+mn-lt"/>
                        <a:ea typeface="+mn-ea"/>
                      </a:endParaRPr>
                    </a:p>
                    <a:p>
                      <a:pPr>
                        <a:lnSpc>
                          <a:spcPts val="1400"/>
                        </a:lnSpc>
                      </a:pPr>
                      <a:endParaRPr lang="en-US" altLang="ja-JP" sz="1400" dirty="0">
                        <a:latin typeface="+mn-lt"/>
                        <a:ea typeface="+mn-ea"/>
                      </a:endParaRPr>
                    </a:p>
                    <a:p>
                      <a:pPr>
                        <a:lnSpc>
                          <a:spcPts val="1400"/>
                        </a:lnSpc>
                      </a:pPr>
                      <a:endParaRPr lang="en-US" altLang="ja-JP" sz="1400" dirty="0">
                        <a:latin typeface="+mn-lt"/>
                        <a:ea typeface="+mn-ea"/>
                      </a:endParaRPr>
                    </a:p>
                    <a:p>
                      <a:pPr>
                        <a:lnSpc>
                          <a:spcPts val="1400"/>
                        </a:lnSpc>
                      </a:pPr>
                      <a:endParaRPr lang="en-US" altLang="ja-JP" sz="1400" dirty="0">
                        <a:latin typeface="+mn-lt"/>
                        <a:ea typeface="+mn-ea"/>
                      </a:endParaRPr>
                    </a:p>
                    <a:p>
                      <a:pPr>
                        <a:lnSpc>
                          <a:spcPts val="1400"/>
                        </a:lnSpc>
                      </a:pPr>
                      <a:endParaRPr lang="en-US" altLang="ja-JP" sz="1400" dirty="0">
                        <a:latin typeface="+mn-lt"/>
                        <a:ea typeface="+mn-ea"/>
                      </a:endParaRPr>
                    </a:p>
                    <a:p>
                      <a:pPr>
                        <a:lnSpc>
                          <a:spcPts val="1400"/>
                        </a:lnSpc>
                      </a:pPr>
                      <a:endParaRPr lang="en-US" altLang="ja-JP" sz="1400" dirty="0">
                        <a:latin typeface="+mn-lt"/>
                        <a:ea typeface="+mn-ea"/>
                      </a:endParaRPr>
                    </a:p>
                    <a:p>
                      <a:pPr>
                        <a:lnSpc>
                          <a:spcPts val="1400"/>
                        </a:lnSpc>
                      </a:pPr>
                      <a:endParaRPr lang="en-US" altLang="ja-JP" sz="1400" dirty="0">
                        <a:latin typeface="+mn-lt"/>
                        <a:ea typeface="+mn-ea"/>
                      </a:endParaRPr>
                    </a:p>
                    <a:p>
                      <a:pPr>
                        <a:lnSpc>
                          <a:spcPts val="1400"/>
                        </a:lnSpc>
                      </a:pPr>
                      <a:endParaRPr lang="en-US" altLang="ja-JP" sz="1400" dirty="0">
                        <a:latin typeface="+mn-lt"/>
                        <a:ea typeface="+mn-ea"/>
                      </a:endParaRPr>
                    </a:p>
                    <a:p>
                      <a:pPr>
                        <a:lnSpc>
                          <a:spcPts val="1400"/>
                        </a:lnSpc>
                      </a:pPr>
                      <a:endParaRPr lang="en-US" altLang="ja-JP" sz="1400" dirty="0">
                        <a:latin typeface="+mn-lt"/>
                        <a:ea typeface="+mn-ea"/>
                      </a:endParaRPr>
                    </a:p>
                    <a:p>
                      <a:pPr>
                        <a:lnSpc>
                          <a:spcPts val="1400"/>
                        </a:lnSpc>
                      </a:pPr>
                      <a:endParaRPr lang="en-US" altLang="ja-JP" sz="1400" dirty="0">
                        <a:latin typeface="+mn-lt"/>
                        <a:ea typeface="+mn-ea"/>
                      </a:endParaRPr>
                    </a:p>
                    <a:p>
                      <a:pPr>
                        <a:lnSpc>
                          <a:spcPts val="1400"/>
                        </a:lnSpc>
                      </a:pPr>
                      <a:endParaRPr lang="en-US" altLang="ja-JP" sz="1400" dirty="0">
                        <a:latin typeface="+mn-lt"/>
                        <a:ea typeface="+mn-ea"/>
                      </a:endParaRPr>
                    </a:p>
                    <a:p>
                      <a:pPr>
                        <a:lnSpc>
                          <a:spcPts val="1400"/>
                        </a:lnSpc>
                      </a:pPr>
                      <a:endParaRPr lang="en-US" altLang="ja-JP" sz="1400" dirty="0">
                        <a:latin typeface="+mn-lt"/>
                        <a:ea typeface="+mn-ea"/>
                      </a:endParaRPr>
                    </a:p>
                    <a:p>
                      <a:pPr>
                        <a:lnSpc>
                          <a:spcPts val="1400"/>
                        </a:lnSpc>
                      </a:pPr>
                      <a:endParaRPr lang="en-US" altLang="ja-JP" sz="1400" dirty="0">
                        <a:latin typeface="+mn-lt"/>
                        <a:ea typeface="+mn-ea"/>
                      </a:endParaRPr>
                    </a:p>
                    <a:p>
                      <a:pPr>
                        <a:lnSpc>
                          <a:spcPts val="1400"/>
                        </a:lnSpc>
                      </a:pPr>
                      <a:endParaRPr lang="en-US" altLang="ja-JP" sz="1400" dirty="0">
                        <a:latin typeface="+mn-lt"/>
                        <a:ea typeface="+mn-ea"/>
                      </a:endParaRPr>
                    </a:p>
                    <a:p>
                      <a:pPr>
                        <a:lnSpc>
                          <a:spcPts val="1400"/>
                        </a:lnSpc>
                      </a:pPr>
                      <a:endParaRPr lang="en-US" altLang="ja-JP" sz="1400" dirty="0">
                        <a:latin typeface="+mn-lt"/>
                        <a:ea typeface="+mn-ea"/>
                      </a:endParaRPr>
                    </a:p>
                    <a:p>
                      <a:pPr>
                        <a:lnSpc>
                          <a:spcPts val="1400"/>
                        </a:lnSpc>
                      </a:pPr>
                      <a:endParaRPr lang="en-US" altLang="ja-JP" sz="1400" dirty="0">
                        <a:latin typeface="+mn-lt"/>
                        <a:ea typeface="+mn-ea"/>
                      </a:endParaRPr>
                    </a:p>
                    <a:p>
                      <a:pPr>
                        <a:lnSpc>
                          <a:spcPts val="1400"/>
                        </a:lnSpc>
                      </a:pPr>
                      <a:endParaRPr lang="en-US" altLang="ja-JP" sz="1400" dirty="0">
                        <a:latin typeface="+mn-lt"/>
                        <a:ea typeface="+mn-ea"/>
                      </a:endParaRPr>
                    </a:p>
                    <a:p>
                      <a:pPr>
                        <a:lnSpc>
                          <a:spcPts val="1400"/>
                        </a:lnSpc>
                      </a:pPr>
                      <a:endParaRPr lang="en-US" altLang="ja-JP" sz="1400" dirty="0">
                        <a:latin typeface="+mn-lt"/>
                        <a:ea typeface="+mn-ea"/>
                      </a:endParaRPr>
                    </a:p>
                    <a:p>
                      <a:pPr>
                        <a:lnSpc>
                          <a:spcPts val="1400"/>
                        </a:lnSpc>
                      </a:pPr>
                      <a:endParaRPr lang="en-US" altLang="ja-JP" sz="1400" dirty="0">
                        <a:latin typeface="+mn-lt"/>
                        <a:ea typeface="+mn-ea"/>
                      </a:endParaRPr>
                    </a:p>
                    <a:p>
                      <a:pPr>
                        <a:lnSpc>
                          <a:spcPts val="1400"/>
                        </a:lnSpc>
                      </a:pPr>
                      <a:endParaRPr lang="en-US" altLang="ja-JP" sz="1400" dirty="0">
                        <a:latin typeface="+mn-lt"/>
                        <a:ea typeface="+mn-ea"/>
                      </a:endParaRPr>
                    </a:p>
                    <a:p>
                      <a:pPr>
                        <a:lnSpc>
                          <a:spcPts val="1400"/>
                        </a:lnSpc>
                      </a:pPr>
                      <a:endParaRPr lang="en-US" altLang="ja-JP" sz="1400" dirty="0">
                        <a:latin typeface="+mn-lt"/>
                        <a:ea typeface="+mn-ea"/>
                      </a:endParaRPr>
                    </a:p>
                    <a:p>
                      <a:pPr>
                        <a:lnSpc>
                          <a:spcPts val="1400"/>
                        </a:lnSpc>
                      </a:pPr>
                      <a:endParaRPr lang="en-US" altLang="ja-JP" sz="1400" dirty="0">
                        <a:latin typeface="+mn-lt"/>
                        <a:ea typeface="+mn-ea"/>
                      </a:endParaRPr>
                    </a:p>
                    <a:p>
                      <a:pPr>
                        <a:lnSpc>
                          <a:spcPts val="1400"/>
                        </a:lnSpc>
                      </a:pPr>
                      <a:endParaRPr lang="en-US" altLang="ja-JP" sz="1400" dirty="0">
                        <a:latin typeface="+mn-lt"/>
                        <a:ea typeface="+mn-ea"/>
                      </a:endParaRPr>
                    </a:p>
                    <a:p>
                      <a:pPr marL="0" marR="0" lvl="0" indent="0" algn="l" defTabSz="914400" rtl="0" eaLnBrk="1" fontAlgn="auto" latinLnBrk="0" hangingPunct="1">
                        <a:lnSpc>
                          <a:spcPts val="1400"/>
                        </a:lnSpc>
                        <a:spcBef>
                          <a:spcPts val="0"/>
                        </a:spcBef>
                        <a:spcAft>
                          <a:spcPts val="0"/>
                        </a:spcAft>
                        <a:buClrTx/>
                        <a:buSzTx/>
                        <a:buFontTx/>
                        <a:buNone/>
                        <a:tabLst/>
                        <a:defRPr/>
                      </a:pPr>
                      <a:r>
                        <a:rPr lang="ja-JP" altLang="en-US" sz="1400" dirty="0">
                          <a:latin typeface="+mn-lt"/>
                          <a:ea typeface="+mn-ea"/>
                        </a:rPr>
                        <a:t>（次頁に続く）</a:t>
                      </a:r>
                      <a:endParaRPr lang="en-US" altLang="ja-JP" sz="1400" dirty="0">
                        <a:latin typeface="+mn-lt"/>
                        <a:ea typeface="+mn-ea"/>
                      </a:endParaRPr>
                    </a:p>
                    <a:p>
                      <a:pPr>
                        <a:lnSpc>
                          <a:spcPts val="1400"/>
                        </a:lnSpc>
                      </a:pPr>
                      <a:endParaRPr lang="en-US" altLang="ja-JP" sz="1400" dirty="0">
                        <a:latin typeface="+mn-lt"/>
                        <a:ea typeface="+mn-ea"/>
                      </a:endParaRPr>
                    </a:p>
                  </a:txBody>
                  <a:tcPr marL="36000" marR="36000">
                    <a:lnL w="12700" cap="flat" cmpd="sng" algn="ctr">
                      <a:solidFill>
                        <a:schemeClr val="tx1"/>
                      </a:solidFill>
                      <a:prstDash val="solid"/>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nSpc>
                          <a:spcPts val="1500"/>
                        </a:lnSpc>
                      </a:pPr>
                      <a:endParaRPr lang="en-US" altLang="ja-JP" sz="1400" dirty="0">
                        <a:latin typeface="+mn-lt"/>
                        <a:ea typeface="+mn-ea"/>
                      </a:endParaRPr>
                    </a:p>
                    <a:p>
                      <a:pPr>
                        <a:lnSpc>
                          <a:spcPts val="1400"/>
                        </a:lnSpc>
                      </a:pPr>
                      <a:r>
                        <a:rPr lang="ja-JP" altLang="en-US" sz="1400" dirty="0">
                          <a:latin typeface="+mn-lt"/>
                          <a:ea typeface="+mn-ea"/>
                        </a:rPr>
                        <a:t>　外部人材登用（職員からの募集を含む）による職員の意識改革、組織の活性化や民間視点・経営感覚の導入</a:t>
                      </a:r>
                      <a:r>
                        <a:rPr kumimoji="1" lang="ja-JP" altLang="en-US" sz="1300" kern="1200" dirty="0">
                          <a:solidFill>
                            <a:schemeClr val="dk1"/>
                          </a:solidFill>
                          <a:latin typeface="+mn-lt"/>
                          <a:ea typeface="+mn-ea"/>
                          <a:cs typeface="+mn-cs"/>
                        </a:rPr>
                        <a:t>。</a:t>
                      </a:r>
                      <a:endParaRPr kumimoji="1" lang="en-US" altLang="ja-JP" sz="1300" kern="1200" dirty="0">
                        <a:solidFill>
                          <a:schemeClr val="dk1"/>
                        </a:solidFill>
                        <a:latin typeface="+mn-lt"/>
                        <a:ea typeface="+mn-ea"/>
                        <a:cs typeface="+mn-cs"/>
                      </a:endParaRPr>
                    </a:p>
                    <a:p>
                      <a:pPr>
                        <a:lnSpc>
                          <a:spcPts val="1400"/>
                        </a:lnSpc>
                      </a:pPr>
                      <a:endParaRPr kumimoji="1" lang="en-US" altLang="ja-JP" sz="1300" kern="1200" dirty="0">
                        <a:solidFill>
                          <a:schemeClr val="dk1"/>
                        </a:solidFill>
                        <a:latin typeface="+mn-lt"/>
                        <a:ea typeface="+mn-ea"/>
                        <a:cs typeface="+mn-cs"/>
                      </a:endParaRPr>
                    </a:p>
                    <a:p>
                      <a:pPr>
                        <a:lnSpc>
                          <a:spcPts val="1400"/>
                        </a:lnSpc>
                      </a:pPr>
                      <a:r>
                        <a:rPr kumimoji="1" lang="ja-JP" altLang="en-US" sz="1300" kern="1200" dirty="0">
                          <a:solidFill>
                            <a:schemeClr val="dk1"/>
                          </a:solidFill>
                          <a:latin typeface="+mn-lt"/>
                          <a:ea typeface="+mn-ea"/>
                          <a:cs typeface="+mn-cs"/>
                        </a:rPr>
                        <a:t>（選考方法）　</a:t>
                      </a:r>
                      <a:endParaRPr kumimoji="1" lang="en-US" altLang="ja-JP" sz="1300" kern="1200" dirty="0">
                        <a:solidFill>
                          <a:schemeClr val="dk1"/>
                        </a:solidFill>
                        <a:latin typeface="+mn-lt"/>
                        <a:ea typeface="+mn-ea"/>
                        <a:cs typeface="+mn-cs"/>
                      </a:endParaRPr>
                    </a:p>
                    <a:p>
                      <a:pPr>
                        <a:lnSpc>
                          <a:spcPts val="1400"/>
                        </a:lnSpc>
                      </a:pPr>
                      <a:r>
                        <a:rPr kumimoji="1" lang="ja-JP" altLang="en-US" sz="1300" kern="1200" dirty="0">
                          <a:solidFill>
                            <a:schemeClr val="dk1"/>
                          </a:solidFill>
                          <a:latin typeface="+mn-lt"/>
                          <a:ea typeface="+mn-ea"/>
                          <a:cs typeface="+mn-cs"/>
                        </a:rPr>
                        <a:t>　職務経歴書・実績調書・論文等による書類選考を経て、市長・副市長・外部有識者・本市所属長等による面接選考により決定</a:t>
                      </a:r>
                      <a:endParaRPr kumimoji="1" lang="en-US" altLang="ja-JP" sz="1300" kern="1200" dirty="0">
                        <a:solidFill>
                          <a:schemeClr val="dk1"/>
                        </a:solidFill>
                        <a:latin typeface="+mn-lt"/>
                        <a:ea typeface="+mn-ea"/>
                        <a:cs typeface="+mn-cs"/>
                      </a:endParaRPr>
                    </a:p>
                  </a:txBody>
                  <a:tcPr marL="36000" marR="36000">
                    <a:lnL w="12700" cap="flat" cmpd="sng" algn="ctr">
                      <a:solidFill>
                        <a:schemeClr val="tx1"/>
                      </a:solidFill>
                      <a:prstDash val="sysDash"/>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nSpc>
                          <a:spcPts val="1500"/>
                        </a:lnSpc>
                      </a:pPr>
                      <a:endParaRPr lang="en-US" altLang="ja-JP" sz="1400" dirty="0">
                        <a:solidFill>
                          <a:schemeClr val="tx1"/>
                        </a:solidFill>
                        <a:latin typeface="+mn-lt"/>
                        <a:ea typeface="+mn-ea"/>
                      </a:endParaRPr>
                    </a:p>
                    <a:p>
                      <a:pPr>
                        <a:lnSpc>
                          <a:spcPts val="1400"/>
                        </a:lnSpc>
                      </a:pPr>
                      <a:r>
                        <a:rPr lang="ja-JP" altLang="en-US" sz="1400" dirty="0">
                          <a:solidFill>
                            <a:schemeClr val="tx1"/>
                          </a:solidFill>
                          <a:latin typeface="+mn-lt"/>
                          <a:ea typeface="+mn-ea"/>
                        </a:rPr>
                        <a:t>　大阪市の内部の人材だけでなく、外部の人材も対象とした公募を実施。</a:t>
                      </a:r>
                      <a:endParaRPr lang="en-US" altLang="ja-JP" sz="1400" dirty="0">
                        <a:solidFill>
                          <a:schemeClr val="tx1"/>
                        </a:solidFill>
                        <a:latin typeface="+mn-lt"/>
                        <a:ea typeface="+mn-ea"/>
                      </a:endParaRPr>
                    </a:p>
                    <a:p>
                      <a:pPr>
                        <a:lnSpc>
                          <a:spcPts val="1400"/>
                        </a:lnSpc>
                      </a:pPr>
                      <a:r>
                        <a:rPr lang="ja-JP" altLang="en-US" sz="1400" dirty="0">
                          <a:solidFill>
                            <a:schemeClr val="tx1"/>
                          </a:solidFill>
                          <a:latin typeface="+mn-lt"/>
                          <a:ea typeface="+mn-ea"/>
                        </a:rPr>
                        <a:t>職員基本条例</a:t>
                      </a:r>
                      <a:r>
                        <a:rPr lang="en-US" altLang="ja-JP" sz="1400" dirty="0">
                          <a:solidFill>
                            <a:schemeClr val="tx1"/>
                          </a:solidFill>
                          <a:latin typeface="+mn-lt"/>
                          <a:ea typeface="+mn-ea"/>
                        </a:rPr>
                        <a:t>(2012.6</a:t>
                      </a:r>
                      <a:r>
                        <a:rPr lang="ja-JP" altLang="en-US" sz="1400" dirty="0">
                          <a:solidFill>
                            <a:schemeClr val="tx1"/>
                          </a:solidFill>
                          <a:latin typeface="+mn-lt"/>
                          <a:ea typeface="+mn-ea"/>
                        </a:rPr>
                        <a:t>～</a:t>
                      </a:r>
                      <a:r>
                        <a:rPr lang="en-US" altLang="ja-JP" sz="1400" dirty="0">
                          <a:solidFill>
                            <a:schemeClr val="tx1"/>
                          </a:solidFill>
                          <a:latin typeface="+mn-lt"/>
                          <a:ea typeface="+mn-ea"/>
                        </a:rPr>
                        <a:t>)</a:t>
                      </a:r>
                      <a:r>
                        <a:rPr lang="ja-JP" altLang="en-US" sz="1400" dirty="0" err="1">
                          <a:solidFill>
                            <a:schemeClr val="tx1"/>
                          </a:solidFill>
                          <a:latin typeface="+mn-lt"/>
                          <a:ea typeface="+mn-ea"/>
                        </a:rPr>
                        <a:t>、</a:t>
                      </a:r>
                      <a:r>
                        <a:rPr lang="ja-JP" altLang="en-US" sz="1400" dirty="0">
                          <a:solidFill>
                            <a:schemeClr val="tx1"/>
                          </a:solidFill>
                          <a:latin typeface="+mn-lt"/>
                          <a:ea typeface="+mn-ea"/>
                        </a:rPr>
                        <a:t> 市立学校活性化条例</a:t>
                      </a:r>
                      <a:r>
                        <a:rPr lang="en-US" altLang="ja-JP" sz="1400" dirty="0">
                          <a:solidFill>
                            <a:schemeClr val="tx1"/>
                          </a:solidFill>
                          <a:latin typeface="+mn-lt"/>
                          <a:ea typeface="+mn-ea"/>
                        </a:rPr>
                        <a:t>(2012.7</a:t>
                      </a:r>
                      <a:r>
                        <a:rPr lang="ja-JP" altLang="en-US" sz="1400" dirty="0">
                          <a:solidFill>
                            <a:schemeClr val="tx1"/>
                          </a:solidFill>
                          <a:latin typeface="+mn-lt"/>
                          <a:ea typeface="+mn-ea"/>
                        </a:rPr>
                        <a:t>～</a:t>
                      </a:r>
                      <a:r>
                        <a:rPr lang="en-US" altLang="ja-JP" sz="1400" dirty="0">
                          <a:solidFill>
                            <a:schemeClr val="tx1"/>
                          </a:solidFill>
                          <a:latin typeface="+mn-lt"/>
                          <a:ea typeface="+mn-ea"/>
                        </a:rPr>
                        <a:t>)</a:t>
                      </a:r>
                      <a:endParaRPr kumimoji="1" lang="en-US" altLang="ja-JP" sz="1400" b="0" dirty="0">
                        <a:solidFill>
                          <a:schemeClr val="tx1"/>
                        </a:solidFill>
                        <a:latin typeface="+mn-lt"/>
                        <a:ea typeface="+mn-ea"/>
                      </a:endParaRPr>
                    </a:p>
                    <a:p>
                      <a:pPr>
                        <a:lnSpc>
                          <a:spcPts val="1400"/>
                        </a:lnSpc>
                      </a:pPr>
                      <a:endParaRPr kumimoji="1" lang="en-US" altLang="ja-JP" sz="1300" b="0" dirty="0">
                        <a:solidFill>
                          <a:schemeClr val="tx1"/>
                        </a:solidFill>
                        <a:latin typeface="+mn-lt"/>
                        <a:ea typeface="+mn-ea"/>
                      </a:endParaRPr>
                    </a:p>
                    <a:p>
                      <a:pPr>
                        <a:lnSpc>
                          <a:spcPts val="1400"/>
                        </a:lnSpc>
                      </a:pPr>
                      <a:r>
                        <a:rPr kumimoji="1" lang="ja-JP" altLang="en-US" sz="1300" b="0" dirty="0">
                          <a:solidFill>
                            <a:schemeClr val="tx1"/>
                          </a:solidFill>
                          <a:latin typeface="+mn-lt"/>
                          <a:ea typeface="+mn-ea"/>
                        </a:rPr>
                        <a:t>（公募の実施状況）</a:t>
                      </a:r>
                      <a:endParaRPr kumimoji="1" lang="en-US" altLang="ja-JP" sz="1300" b="0" dirty="0">
                        <a:solidFill>
                          <a:schemeClr val="tx1"/>
                        </a:solidFill>
                        <a:latin typeface="+mn-lt"/>
                        <a:ea typeface="+mn-ea"/>
                      </a:endParaRPr>
                    </a:p>
                    <a:p>
                      <a:pPr>
                        <a:lnSpc>
                          <a:spcPts val="1400"/>
                        </a:lnSpc>
                      </a:pPr>
                      <a:r>
                        <a:rPr kumimoji="1" lang="ja-JP" altLang="en-US" sz="1300" b="0" dirty="0">
                          <a:solidFill>
                            <a:schemeClr val="tx1"/>
                          </a:solidFill>
                          <a:latin typeface="+mn-lt"/>
                          <a:ea typeface="+mn-ea"/>
                        </a:rPr>
                        <a:t>　・</a:t>
                      </a:r>
                      <a:r>
                        <a:rPr kumimoji="1" lang="en-US" altLang="ja-JP" sz="1300" b="0" dirty="0">
                          <a:solidFill>
                            <a:schemeClr val="tx1"/>
                          </a:solidFill>
                          <a:latin typeface="+mn-lt"/>
                          <a:ea typeface="+mn-ea"/>
                        </a:rPr>
                        <a:t>2011</a:t>
                      </a:r>
                      <a:r>
                        <a:rPr kumimoji="1" lang="ja-JP" altLang="en-US" sz="1300" b="0" dirty="0">
                          <a:solidFill>
                            <a:schemeClr val="tx1"/>
                          </a:solidFill>
                          <a:latin typeface="+mn-lt"/>
                          <a:ea typeface="+mn-ea"/>
                        </a:rPr>
                        <a:t>年度</a:t>
                      </a:r>
                      <a:endParaRPr kumimoji="1" lang="en-US" altLang="ja-JP" sz="1300" b="0" dirty="0">
                        <a:solidFill>
                          <a:schemeClr val="tx1"/>
                        </a:solidFill>
                        <a:latin typeface="+mn-lt"/>
                        <a:ea typeface="+mn-ea"/>
                      </a:endParaRPr>
                    </a:p>
                    <a:p>
                      <a:pPr>
                        <a:lnSpc>
                          <a:spcPts val="1400"/>
                        </a:lnSpc>
                      </a:pPr>
                      <a:r>
                        <a:rPr kumimoji="1" lang="ja-JP" altLang="en-US" sz="1300" b="0" dirty="0">
                          <a:solidFill>
                            <a:schemeClr val="tx1"/>
                          </a:solidFill>
                          <a:latin typeface="+mn-lt"/>
                          <a:ea typeface="+mn-ea"/>
                        </a:rPr>
                        <a:t>　　</a:t>
                      </a:r>
                      <a:r>
                        <a:rPr kumimoji="1" lang="en-US" altLang="ja-JP" sz="1300" b="0" dirty="0">
                          <a:solidFill>
                            <a:schemeClr val="tx1"/>
                          </a:solidFill>
                          <a:latin typeface="+mn-lt"/>
                          <a:ea typeface="+mn-ea"/>
                        </a:rPr>
                        <a:t>24</a:t>
                      </a:r>
                      <a:r>
                        <a:rPr kumimoji="1" lang="ja-JP" altLang="en-US" sz="1300" b="0" dirty="0">
                          <a:solidFill>
                            <a:schemeClr val="tx1"/>
                          </a:solidFill>
                          <a:latin typeface="+mn-lt"/>
                          <a:ea typeface="+mn-ea"/>
                        </a:rPr>
                        <a:t>区役所の区長</a:t>
                      </a:r>
                      <a:endParaRPr kumimoji="1" lang="en-US" altLang="ja-JP" sz="1300" b="0" dirty="0">
                        <a:solidFill>
                          <a:schemeClr val="tx1"/>
                        </a:solidFill>
                        <a:latin typeface="+mn-lt"/>
                        <a:ea typeface="+mn-ea"/>
                      </a:endParaRPr>
                    </a:p>
                    <a:p>
                      <a:pPr>
                        <a:lnSpc>
                          <a:spcPts val="1400"/>
                        </a:lnSpc>
                      </a:pPr>
                      <a:r>
                        <a:rPr kumimoji="1" lang="ja-JP" altLang="en-US" sz="1300" kern="1200" dirty="0">
                          <a:solidFill>
                            <a:schemeClr val="tx1"/>
                          </a:solidFill>
                          <a:latin typeface="+mn-lt"/>
                          <a:ea typeface="+mn-ea"/>
                          <a:cs typeface="+mn-cs"/>
                        </a:rPr>
                        <a:t>　・</a:t>
                      </a:r>
                      <a:r>
                        <a:rPr kumimoji="1" lang="en-US" altLang="ja-JP" sz="1300" kern="1200" dirty="0">
                          <a:solidFill>
                            <a:schemeClr val="tx1"/>
                          </a:solidFill>
                          <a:latin typeface="+mn-lt"/>
                          <a:ea typeface="+mn-ea"/>
                          <a:cs typeface="+mn-cs"/>
                        </a:rPr>
                        <a:t>2012</a:t>
                      </a:r>
                      <a:r>
                        <a:rPr kumimoji="1" lang="ja-JP" altLang="en-US" sz="1300" kern="1200" dirty="0">
                          <a:solidFill>
                            <a:schemeClr val="tx1"/>
                          </a:solidFill>
                          <a:latin typeface="+mn-lt"/>
                          <a:ea typeface="+mn-ea"/>
                          <a:cs typeface="+mn-cs"/>
                        </a:rPr>
                        <a:t>年度～</a:t>
                      </a:r>
                      <a:r>
                        <a:rPr kumimoji="1" lang="en-US" altLang="ja-JP" sz="1300" kern="1200" dirty="0">
                          <a:solidFill>
                            <a:schemeClr val="tx1"/>
                          </a:solidFill>
                          <a:latin typeface="+mn-lt"/>
                          <a:ea typeface="+mn-ea"/>
                          <a:cs typeface="+mn-cs"/>
                        </a:rPr>
                        <a:t>2013</a:t>
                      </a:r>
                      <a:r>
                        <a:rPr kumimoji="1" lang="ja-JP" altLang="en-US" sz="1300" kern="1200" dirty="0">
                          <a:solidFill>
                            <a:schemeClr val="tx1"/>
                          </a:solidFill>
                          <a:latin typeface="+mn-lt"/>
                          <a:ea typeface="+mn-ea"/>
                          <a:cs typeface="+mn-cs"/>
                        </a:rPr>
                        <a:t>年度</a:t>
                      </a:r>
                      <a:endParaRPr kumimoji="1" lang="en-US" altLang="ja-JP" sz="1300" kern="1200" dirty="0">
                        <a:solidFill>
                          <a:schemeClr val="tx1"/>
                        </a:solidFill>
                        <a:latin typeface="+mn-lt"/>
                        <a:ea typeface="+mn-ea"/>
                        <a:cs typeface="+mn-cs"/>
                      </a:endParaRPr>
                    </a:p>
                    <a:p>
                      <a:pPr marL="0" marR="0" indent="0" algn="l" defTabSz="914400" rtl="0" eaLnBrk="1" fontAlgn="auto" latinLnBrk="0" hangingPunct="1">
                        <a:lnSpc>
                          <a:spcPts val="1400"/>
                        </a:lnSpc>
                        <a:spcBef>
                          <a:spcPts val="0"/>
                        </a:spcBef>
                        <a:spcAft>
                          <a:spcPts val="0"/>
                        </a:spcAft>
                        <a:buClrTx/>
                        <a:buSzTx/>
                        <a:buFontTx/>
                        <a:buNone/>
                        <a:tabLst/>
                        <a:defRPr/>
                      </a:pPr>
                      <a:r>
                        <a:rPr kumimoji="1" lang="ja-JP" altLang="en-US" sz="1300" kern="1200" dirty="0">
                          <a:solidFill>
                            <a:schemeClr val="tx1"/>
                          </a:solidFill>
                          <a:latin typeface="+mn-lt"/>
                          <a:ea typeface="+mn-ea"/>
                          <a:cs typeface="+mn-cs"/>
                        </a:rPr>
                        <a:t>　　危機管理監、福祉局長、健康局長、　　</a:t>
                      </a:r>
                      <a:endParaRPr kumimoji="1" lang="en-US" altLang="ja-JP" sz="1300" kern="1200" dirty="0">
                        <a:solidFill>
                          <a:schemeClr val="tx1"/>
                        </a:solidFill>
                        <a:latin typeface="+mn-lt"/>
                        <a:ea typeface="+mn-ea"/>
                        <a:cs typeface="+mn-cs"/>
                      </a:endParaRPr>
                    </a:p>
                    <a:p>
                      <a:pPr marL="0" marR="0" indent="0" algn="l" defTabSz="914400" rtl="0" eaLnBrk="1" fontAlgn="auto" latinLnBrk="0" hangingPunct="1">
                        <a:lnSpc>
                          <a:spcPts val="1400"/>
                        </a:lnSpc>
                        <a:spcBef>
                          <a:spcPts val="0"/>
                        </a:spcBef>
                        <a:spcAft>
                          <a:spcPts val="0"/>
                        </a:spcAft>
                        <a:buClrTx/>
                        <a:buSzTx/>
                        <a:buFontTx/>
                        <a:buNone/>
                        <a:tabLst/>
                        <a:defRPr/>
                      </a:pPr>
                      <a:r>
                        <a:rPr kumimoji="1" lang="ja-JP" altLang="en-US" sz="1300" kern="1200" dirty="0">
                          <a:solidFill>
                            <a:schemeClr val="tx1"/>
                          </a:solidFill>
                          <a:latin typeface="+mn-lt"/>
                          <a:ea typeface="+mn-ea"/>
                          <a:cs typeface="+mn-cs"/>
                        </a:rPr>
                        <a:t>　　港湾局長、</a:t>
                      </a:r>
                      <a:r>
                        <a:rPr kumimoji="1" lang="zh-TW" altLang="en-US" sz="1300" kern="1200" dirty="0">
                          <a:solidFill>
                            <a:schemeClr val="tx1"/>
                          </a:solidFill>
                          <a:latin typeface="+mn-lt"/>
                          <a:ea typeface="+mn-ea"/>
                          <a:cs typeface="+mn-cs"/>
                        </a:rPr>
                        <a:t>行政委員会事務局長</a:t>
                      </a:r>
                      <a:r>
                        <a:rPr kumimoji="1" lang="ja-JP" altLang="en-US" sz="1300" kern="1200" dirty="0" err="1">
                          <a:solidFill>
                            <a:schemeClr val="tx1"/>
                          </a:solidFill>
                          <a:latin typeface="+mn-lt"/>
                          <a:ea typeface="+mn-ea"/>
                          <a:cs typeface="+mn-cs"/>
                        </a:rPr>
                        <a:t>、</a:t>
                      </a:r>
                      <a:endParaRPr kumimoji="1" lang="en-US" altLang="ja-JP" sz="1300" kern="1200" dirty="0">
                        <a:solidFill>
                          <a:schemeClr val="tx1"/>
                        </a:solidFill>
                        <a:latin typeface="+mn-lt"/>
                        <a:ea typeface="+mn-ea"/>
                        <a:cs typeface="+mn-cs"/>
                      </a:endParaRPr>
                    </a:p>
                    <a:p>
                      <a:pPr marL="0" marR="0" indent="0" algn="l" defTabSz="914400" rtl="0" eaLnBrk="1" fontAlgn="auto" latinLnBrk="0" hangingPunct="1">
                        <a:lnSpc>
                          <a:spcPts val="1400"/>
                        </a:lnSpc>
                        <a:spcBef>
                          <a:spcPts val="0"/>
                        </a:spcBef>
                        <a:spcAft>
                          <a:spcPts val="0"/>
                        </a:spcAft>
                        <a:buClrTx/>
                        <a:buSzTx/>
                        <a:buFontTx/>
                        <a:buNone/>
                        <a:tabLst/>
                        <a:defRPr/>
                      </a:pPr>
                      <a:r>
                        <a:rPr kumimoji="1" lang="ja-JP" altLang="en-US" sz="1300" kern="1200" dirty="0">
                          <a:solidFill>
                            <a:schemeClr val="tx1"/>
                          </a:solidFill>
                          <a:latin typeface="+mn-lt"/>
                          <a:ea typeface="+mn-ea"/>
                          <a:cs typeface="+mn-cs"/>
                        </a:rPr>
                        <a:t>　　経済戦略局長、</a:t>
                      </a:r>
                      <a:r>
                        <a:rPr kumimoji="1" lang="zh-TW" altLang="en-US" sz="1300" kern="1200" dirty="0">
                          <a:solidFill>
                            <a:schemeClr val="tx1"/>
                          </a:solidFill>
                          <a:latin typeface="+mn-lt"/>
                          <a:ea typeface="+mn-ea"/>
                          <a:cs typeface="+mn-cs"/>
                        </a:rPr>
                        <a:t>都市計画局長</a:t>
                      </a:r>
                      <a:r>
                        <a:rPr kumimoji="1" lang="ja-JP" altLang="en-US" sz="1300" kern="1200" dirty="0" err="1">
                          <a:solidFill>
                            <a:schemeClr val="tx1"/>
                          </a:solidFill>
                          <a:latin typeface="+mn-lt"/>
                          <a:ea typeface="+mn-ea"/>
                          <a:cs typeface="+mn-cs"/>
                        </a:rPr>
                        <a:t>、</a:t>
                      </a:r>
                      <a:endParaRPr kumimoji="1" lang="en-US" altLang="ja-JP" sz="1300" kern="1200" dirty="0">
                        <a:solidFill>
                          <a:schemeClr val="tx1"/>
                        </a:solidFill>
                        <a:latin typeface="+mn-lt"/>
                        <a:ea typeface="+mn-ea"/>
                        <a:cs typeface="+mn-cs"/>
                      </a:endParaRPr>
                    </a:p>
                    <a:p>
                      <a:pPr marL="0" marR="0" indent="0" algn="l" defTabSz="914400" rtl="0" eaLnBrk="1" fontAlgn="auto" latinLnBrk="0" hangingPunct="1">
                        <a:lnSpc>
                          <a:spcPts val="1400"/>
                        </a:lnSpc>
                        <a:spcBef>
                          <a:spcPts val="0"/>
                        </a:spcBef>
                        <a:spcAft>
                          <a:spcPts val="0"/>
                        </a:spcAft>
                        <a:buClrTx/>
                        <a:buSzTx/>
                        <a:buFontTx/>
                        <a:buNone/>
                        <a:tabLst/>
                        <a:defRPr/>
                      </a:pPr>
                      <a:r>
                        <a:rPr kumimoji="1" lang="ja-JP" altLang="en-US" sz="1300" kern="1200" dirty="0">
                          <a:solidFill>
                            <a:schemeClr val="tx1"/>
                          </a:solidFill>
                          <a:latin typeface="+mn-lt"/>
                          <a:ea typeface="+mn-ea"/>
                          <a:cs typeface="+mn-cs"/>
                        </a:rPr>
                        <a:t>　　</a:t>
                      </a:r>
                      <a:r>
                        <a:rPr kumimoji="1" lang="zh-TW" altLang="en-US" sz="1300" kern="1200" dirty="0">
                          <a:solidFill>
                            <a:schemeClr val="tx1"/>
                          </a:solidFill>
                          <a:latin typeface="+mn-lt"/>
                          <a:ea typeface="+mn-ea"/>
                          <a:cs typeface="+mn-cs"/>
                        </a:rPr>
                        <a:t>都市整備局長</a:t>
                      </a:r>
                      <a:r>
                        <a:rPr kumimoji="1" lang="ja-JP" altLang="en-US" sz="1300" kern="1200" dirty="0" err="1">
                          <a:solidFill>
                            <a:schemeClr val="tx1"/>
                          </a:solidFill>
                          <a:latin typeface="+mn-lt"/>
                          <a:ea typeface="+mn-ea"/>
                          <a:cs typeface="+mn-cs"/>
                        </a:rPr>
                        <a:t>、</a:t>
                      </a:r>
                      <a:r>
                        <a:rPr kumimoji="1" lang="ja-JP" altLang="en-US" sz="1300" kern="1200" dirty="0">
                          <a:solidFill>
                            <a:schemeClr val="tx1"/>
                          </a:solidFill>
                          <a:latin typeface="+mn-lt"/>
                          <a:ea typeface="+mn-ea"/>
                          <a:cs typeface="+mn-cs"/>
                        </a:rPr>
                        <a:t>建設局長（計</a:t>
                      </a:r>
                      <a:r>
                        <a:rPr kumimoji="1" lang="en-US" altLang="ja-JP" sz="1300" kern="1200" dirty="0">
                          <a:solidFill>
                            <a:schemeClr val="tx1"/>
                          </a:solidFill>
                          <a:latin typeface="+mn-lt"/>
                          <a:ea typeface="+mn-ea"/>
                          <a:cs typeface="+mn-cs"/>
                        </a:rPr>
                        <a:t>9</a:t>
                      </a:r>
                      <a:r>
                        <a:rPr kumimoji="1" lang="ja-JP" altLang="en-US" sz="1300" kern="1200" dirty="0">
                          <a:solidFill>
                            <a:schemeClr val="tx1"/>
                          </a:solidFill>
                          <a:latin typeface="+mn-lt"/>
                          <a:ea typeface="+mn-ea"/>
                          <a:cs typeface="+mn-cs"/>
                        </a:rPr>
                        <a:t>局長）</a:t>
                      </a:r>
                      <a:endParaRPr kumimoji="1" lang="en-US" altLang="ja-JP" sz="1300" kern="1200" dirty="0">
                        <a:solidFill>
                          <a:schemeClr val="tx1"/>
                        </a:solidFill>
                        <a:latin typeface="+mn-lt"/>
                        <a:ea typeface="+mn-ea"/>
                        <a:cs typeface="+mn-cs"/>
                      </a:endParaRPr>
                    </a:p>
                    <a:p>
                      <a:pPr marL="0" marR="0" indent="0" algn="l" defTabSz="914400" rtl="0" eaLnBrk="1" fontAlgn="auto" latinLnBrk="0" hangingPunct="1">
                        <a:lnSpc>
                          <a:spcPts val="1400"/>
                        </a:lnSpc>
                        <a:spcBef>
                          <a:spcPts val="0"/>
                        </a:spcBef>
                        <a:spcAft>
                          <a:spcPts val="0"/>
                        </a:spcAft>
                        <a:buClrTx/>
                        <a:buSzTx/>
                        <a:buFontTx/>
                        <a:buNone/>
                        <a:tabLst/>
                        <a:defRPr/>
                      </a:pPr>
                      <a:r>
                        <a:rPr kumimoji="1" lang="ja-JP" altLang="en-US" sz="1300" kern="1200" dirty="0">
                          <a:solidFill>
                            <a:schemeClr val="tx1"/>
                          </a:solidFill>
                          <a:latin typeface="+mn-lt"/>
                          <a:ea typeface="+mn-ea"/>
                          <a:cs typeface="+mn-cs"/>
                        </a:rPr>
                        <a:t>　　</a:t>
                      </a:r>
                      <a:r>
                        <a:rPr kumimoji="1" lang="en-US" altLang="ja-JP" sz="1300" kern="1200" dirty="0">
                          <a:solidFill>
                            <a:schemeClr val="tx1"/>
                          </a:solidFill>
                          <a:latin typeface="+mn-lt"/>
                          <a:ea typeface="+mn-ea"/>
                          <a:cs typeface="+mn-cs"/>
                        </a:rPr>
                        <a:t>119</a:t>
                      </a:r>
                      <a:r>
                        <a:rPr kumimoji="1" lang="ja-JP" altLang="en-US" sz="1300" kern="1200" dirty="0">
                          <a:solidFill>
                            <a:schemeClr val="tx1"/>
                          </a:solidFill>
                          <a:latin typeface="+mn-lt"/>
                          <a:ea typeface="+mn-ea"/>
                          <a:cs typeface="+mn-cs"/>
                        </a:rPr>
                        <a:t>校の校長</a:t>
                      </a:r>
                      <a:endParaRPr kumimoji="1" lang="en-US" altLang="ja-JP" sz="1300" kern="1200" dirty="0">
                        <a:solidFill>
                          <a:schemeClr val="tx1"/>
                        </a:solidFill>
                        <a:latin typeface="+mn-lt"/>
                        <a:ea typeface="+mn-ea"/>
                        <a:cs typeface="+mn-cs"/>
                      </a:endParaRPr>
                    </a:p>
                    <a:p>
                      <a:pPr>
                        <a:lnSpc>
                          <a:spcPts val="1400"/>
                        </a:lnSpc>
                      </a:pPr>
                      <a:r>
                        <a:rPr kumimoji="1" lang="ja-JP" altLang="en-US" sz="1300" kern="1200" dirty="0">
                          <a:solidFill>
                            <a:schemeClr val="tx1"/>
                          </a:solidFill>
                          <a:latin typeface="+mn-lt"/>
                          <a:ea typeface="+mn-ea"/>
                          <a:cs typeface="+mn-cs"/>
                        </a:rPr>
                        <a:t>　・</a:t>
                      </a:r>
                      <a:r>
                        <a:rPr kumimoji="1" lang="en-US" altLang="ja-JP" sz="1300" kern="1200" dirty="0">
                          <a:solidFill>
                            <a:schemeClr val="tx1"/>
                          </a:solidFill>
                          <a:latin typeface="+mn-lt"/>
                          <a:ea typeface="+mn-ea"/>
                          <a:cs typeface="+mn-cs"/>
                        </a:rPr>
                        <a:t>2014</a:t>
                      </a:r>
                      <a:r>
                        <a:rPr kumimoji="1" lang="ja-JP" altLang="en-US" sz="1300" kern="1200" dirty="0">
                          <a:solidFill>
                            <a:schemeClr val="tx1"/>
                          </a:solidFill>
                          <a:latin typeface="+mn-lt"/>
                          <a:ea typeface="+mn-ea"/>
                          <a:cs typeface="+mn-cs"/>
                        </a:rPr>
                        <a:t>年度～</a:t>
                      </a:r>
                      <a:r>
                        <a:rPr kumimoji="1" lang="en-US" altLang="ja-JP" sz="1300" kern="1200" dirty="0">
                          <a:solidFill>
                            <a:schemeClr val="tx1"/>
                          </a:solidFill>
                          <a:latin typeface="+mn-lt"/>
                          <a:ea typeface="+mn-ea"/>
                          <a:cs typeface="+mn-cs"/>
                        </a:rPr>
                        <a:t>2018</a:t>
                      </a:r>
                      <a:r>
                        <a:rPr kumimoji="1" lang="ja-JP" altLang="en-US" sz="1300" kern="1200" dirty="0">
                          <a:solidFill>
                            <a:schemeClr val="tx1"/>
                          </a:solidFill>
                          <a:latin typeface="+mn-lt"/>
                          <a:ea typeface="+mn-ea"/>
                          <a:cs typeface="+mn-cs"/>
                        </a:rPr>
                        <a:t>年度</a:t>
                      </a:r>
                      <a:endParaRPr kumimoji="1" lang="en-US" altLang="ja-JP" sz="1300" kern="1200" dirty="0">
                        <a:solidFill>
                          <a:schemeClr val="tx1"/>
                        </a:solidFill>
                        <a:latin typeface="+mn-lt"/>
                        <a:ea typeface="+mn-ea"/>
                        <a:cs typeface="+mn-cs"/>
                      </a:endParaRPr>
                    </a:p>
                    <a:p>
                      <a:pPr>
                        <a:lnSpc>
                          <a:spcPts val="1400"/>
                        </a:lnSpc>
                      </a:pPr>
                      <a:r>
                        <a:rPr kumimoji="1" lang="ja-JP" altLang="en-US" sz="1300" kern="1200" dirty="0">
                          <a:solidFill>
                            <a:schemeClr val="tx1"/>
                          </a:solidFill>
                          <a:latin typeface="+mn-lt"/>
                          <a:ea typeface="+mn-ea"/>
                          <a:cs typeface="+mn-cs"/>
                        </a:rPr>
                        <a:t>　　総務局長、環境局長、</a:t>
                      </a:r>
                      <a:endParaRPr kumimoji="1" lang="en-US" altLang="ja-JP" sz="1300" kern="1200" dirty="0">
                        <a:solidFill>
                          <a:schemeClr val="tx1"/>
                        </a:solidFill>
                        <a:latin typeface="+mn-lt"/>
                        <a:ea typeface="+mn-ea"/>
                        <a:cs typeface="+mn-cs"/>
                      </a:endParaRPr>
                    </a:p>
                    <a:p>
                      <a:pPr>
                        <a:lnSpc>
                          <a:spcPts val="1400"/>
                        </a:lnSpc>
                      </a:pPr>
                      <a:r>
                        <a:rPr kumimoji="1" lang="ja-JP" altLang="en-US" sz="1300" kern="1200" dirty="0">
                          <a:solidFill>
                            <a:schemeClr val="tx1"/>
                          </a:solidFill>
                          <a:latin typeface="+mn-lt"/>
                          <a:ea typeface="+mn-ea"/>
                          <a:cs typeface="+mn-cs"/>
                        </a:rPr>
                        <a:t>　　会計管理者兼会計室長、</a:t>
                      </a:r>
                      <a:endParaRPr kumimoji="1" lang="en-US" altLang="ja-JP" sz="1300" kern="1200" dirty="0">
                        <a:solidFill>
                          <a:schemeClr val="tx1"/>
                        </a:solidFill>
                        <a:latin typeface="+mn-lt"/>
                        <a:ea typeface="+mn-ea"/>
                        <a:cs typeface="+mn-cs"/>
                      </a:endParaRPr>
                    </a:p>
                    <a:p>
                      <a:pPr>
                        <a:lnSpc>
                          <a:spcPts val="1400"/>
                        </a:lnSpc>
                      </a:pPr>
                      <a:r>
                        <a:rPr kumimoji="1" lang="ja-JP" altLang="en-US" sz="1300" kern="1200" dirty="0">
                          <a:solidFill>
                            <a:schemeClr val="tx1"/>
                          </a:solidFill>
                          <a:latin typeface="+mn-lt"/>
                          <a:ea typeface="+mn-ea"/>
                          <a:cs typeface="+mn-cs"/>
                        </a:rPr>
                        <a:t>　　市政改革室長、経済戦略局長、</a:t>
                      </a:r>
                      <a:endParaRPr kumimoji="1" lang="en-US" altLang="ja-JP" sz="1300" kern="1200" dirty="0">
                        <a:solidFill>
                          <a:schemeClr val="tx1"/>
                        </a:solidFill>
                        <a:latin typeface="+mn-lt"/>
                        <a:ea typeface="+mn-ea"/>
                        <a:cs typeface="+mn-cs"/>
                      </a:endParaRPr>
                    </a:p>
                    <a:p>
                      <a:pPr>
                        <a:lnSpc>
                          <a:spcPts val="1400"/>
                        </a:lnSpc>
                      </a:pPr>
                      <a:r>
                        <a:rPr kumimoji="1" lang="ja-JP" altLang="en-US" sz="1300" kern="1200" dirty="0">
                          <a:solidFill>
                            <a:schemeClr val="tx1"/>
                          </a:solidFill>
                          <a:latin typeface="+mn-lt"/>
                          <a:ea typeface="+mn-ea"/>
                          <a:cs typeface="+mn-cs"/>
                        </a:rPr>
                        <a:t>　　契約管財局長、福祉局長、</a:t>
                      </a:r>
                      <a:endParaRPr kumimoji="1" lang="en-US" altLang="ja-JP" sz="1300" kern="1200" dirty="0">
                        <a:solidFill>
                          <a:schemeClr val="tx1"/>
                        </a:solidFill>
                        <a:latin typeface="+mn-lt"/>
                        <a:ea typeface="+mn-ea"/>
                        <a:cs typeface="+mn-cs"/>
                      </a:endParaRPr>
                    </a:p>
                    <a:p>
                      <a:pPr>
                        <a:lnSpc>
                          <a:spcPts val="1400"/>
                        </a:lnSpc>
                      </a:pPr>
                      <a:r>
                        <a:rPr kumimoji="1" lang="ja-JP" altLang="en-US" sz="1300" kern="1200" dirty="0">
                          <a:solidFill>
                            <a:schemeClr val="tx1"/>
                          </a:solidFill>
                          <a:latin typeface="+mn-lt"/>
                          <a:ea typeface="+mn-ea"/>
                          <a:cs typeface="+mn-cs"/>
                        </a:rPr>
                        <a:t>　　健康局長、建設局長、港湾局長、</a:t>
                      </a:r>
                      <a:endParaRPr kumimoji="1" lang="en-US" altLang="ja-JP" sz="1300" kern="1200" dirty="0">
                        <a:solidFill>
                          <a:schemeClr val="tx1"/>
                        </a:solidFill>
                        <a:latin typeface="+mn-lt"/>
                        <a:ea typeface="+mn-ea"/>
                        <a:cs typeface="+mn-cs"/>
                      </a:endParaRPr>
                    </a:p>
                    <a:p>
                      <a:pPr>
                        <a:lnSpc>
                          <a:spcPts val="1400"/>
                        </a:lnSpc>
                      </a:pPr>
                      <a:r>
                        <a:rPr kumimoji="1" lang="ja-JP" altLang="en-US" sz="1300" kern="1200" dirty="0">
                          <a:solidFill>
                            <a:schemeClr val="tx1"/>
                          </a:solidFill>
                          <a:latin typeface="+mn-lt"/>
                          <a:ea typeface="+mn-ea"/>
                          <a:cs typeface="+mn-cs"/>
                        </a:rPr>
                        <a:t>　　行政委員会事務局長、交通局長、</a:t>
                      </a:r>
                      <a:endParaRPr kumimoji="1" lang="en-US" altLang="ja-JP" sz="1300" kern="1200" dirty="0">
                        <a:solidFill>
                          <a:schemeClr val="tx1"/>
                        </a:solidFill>
                        <a:latin typeface="+mn-lt"/>
                        <a:ea typeface="+mn-ea"/>
                        <a:cs typeface="+mn-cs"/>
                      </a:endParaRPr>
                    </a:p>
                    <a:p>
                      <a:pPr>
                        <a:lnSpc>
                          <a:spcPts val="1400"/>
                        </a:lnSpc>
                      </a:pPr>
                      <a:r>
                        <a:rPr kumimoji="1" lang="ja-JP" altLang="en-US" sz="1300" kern="1200" dirty="0">
                          <a:solidFill>
                            <a:schemeClr val="tx1"/>
                          </a:solidFill>
                          <a:latin typeface="+mn-lt"/>
                          <a:ea typeface="+mn-ea"/>
                          <a:cs typeface="+mn-cs"/>
                        </a:rPr>
                        <a:t>　　危機管理監、経済戦略局長、</a:t>
                      </a:r>
                      <a:endParaRPr kumimoji="1" lang="en-US" altLang="ja-JP" sz="1300" kern="1200" dirty="0">
                        <a:solidFill>
                          <a:schemeClr val="tx1"/>
                        </a:solidFill>
                        <a:latin typeface="+mn-lt"/>
                        <a:ea typeface="+mn-ea"/>
                        <a:cs typeface="+mn-cs"/>
                      </a:endParaRPr>
                    </a:p>
                    <a:p>
                      <a:pPr>
                        <a:lnSpc>
                          <a:spcPts val="1400"/>
                        </a:lnSpc>
                      </a:pPr>
                      <a:r>
                        <a:rPr kumimoji="1" lang="ja-JP" altLang="en-US" sz="1300" kern="1200" dirty="0">
                          <a:solidFill>
                            <a:schemeClr val="tx1"/>
                          </a:solidFill>
                          <a:latin typeface="+mn-lt"/>
                          <a:ea typeface="+mn-ea"/>
                          <a:cs typeface="+mn-cs"/>
                        </a:rPr>
                        <a:t>　　水道局長、政策企画室長、</a:t>
                      </a:r>
                      <a:endParaRPr kumimoji="1" lang="en-US" altLang="ja-JP" sz="1300" kern="1200" dirty="0">
                        <a:solidFill>
                          <a:schemeClr val="tx1"/>
                        </a:solidFill>
                        <a:latin typeface="+mn-lt"/>
                        <a:ea typeface="+mn-ea"/>
                        <a:cs typeface="+mn-cs"/>
                      </a:endParaRPr>
                    </a:p>
                    <a:p>
                      <a:pPr>
                        <a:lnSpc>
                          <a:spcPts val="1400"/>
                        </a:lnSpc>
                      </a:pPr>
                      <a:r>
                        <a:rPr kumimoji="1" lang="ja-JP" altLang="en-US" sz="1300" kern="1200" dirty="0">
                          <a:solidFill>
                            <a:schemeClr val="tx1"/>
                          </a:solidFill>
                          <a:latin typeface="+mn-lt"/>
                          <a:ea typeface="+mn-ea"/>
                          <a:cs typeface="+mn-cs"/>
                        </a:rPr>
                        <a:t>　　財政局長、都市計画局長、</a:t>
                      </a:r>
                      <a:endParaRPr kumimoji="1" lang="en-US" altLang="ja-JP" sz="1300" kern="1200" dirty="0">
                        <a:solidFill>
                          <a:schemeClr val="tx1"/>
                        </a:solidFill>
                        <a:latin typeface="+mn-lt"/>
                        <a:ea typeface="+mn-ea"/>
                        <a:cs typeface="+mn-cs"/>
                      </a:endParaRPr>
                    </a:p>
                    <a:p>
                      <a:pPr>
                        <a:lnSpc>
                          <a:spcPts val="1400"/>
                        </a:lnSpc>
                      </a:pPr>
                      <a:r>
                        <a:rPr kumimoji="1" lang="ja-JP" altLang="en-US" sz="1300" kern="1200" dirty="0">
                          <a:solidFill>
                            <a:schemeClr val="tx1"/>
                          </a:solidFill>
                          <a:latin typeface="+mn-lt"/>
                          <a:ea typeface="+mn-ea"/>
                          <a:cs typeface="+mn-cs"/>
                        </a:rPr>
                        <a:t>　　こども青少年局長、都市整備局長、</a:t>
                      </a:r>
                      <a:endParaRPr kumimoji="1" lang="en-US" altLang="ja-JP" sz="1300" kern="1200" dirty="0">
                        <a:solidFill>
                          <a:schemeClr val="tx1"/>
                        </a:solidFill>
                        <a:latin typeface="+mn-lt"/>
                        <a:ea typeface="+mn-ea"/>
                        <a:cs typeface="+mn-cs"/>
                      </a:endParaRPr>
                    </a:p>
                    <a:p>
                      <a:pPr>
                        <a:lnSpc>
                          <a:spcPts val="1400"/>
                        </a:lnSpc>
                      </a:pPr>
                      <a:r>
                        <a:rPr kumimoji="1" lang="ja-JP" altLang="en-US" sz="1300" kern="1200" dirty="0">
                          <a:solidFill>
                            <a:schemeClr val="tx1"/>
                          </a:solidFill>
                          <a:latin typeface="+mn-lt"/>
                          <a:ea typeface="+mn-ea"/>
                          <a:cs typeface="+mn-cs"/>
                        </a:rPr>
                        <a:t>　　会計管理者兼会計室長、</a:t>
                      </a:r>
                      <a:endParaRPr kumimoji="1" lang="en-US" altLang="ja-JP" sz="1300" kern="1200" dirty="0">
                        <a:solidFill>
                          <a:schemeClr val="tx1"/>
                        </a:solidFill>
                        <a:latin typeface="+mn-lt"/>
                        <a:ea typeface="+mn-ea"/>
                        <a:cs typeface="+mn-cs"/>
                      </a:endParaRPr>
                    </a:p>
                    <a:p>
                      <a:pPr>
                        <a:lnSpc>
                          <a:spcPts val="1400"/>
                        </a:lnSpc>
                      </a:pPr>
                      <a:r>
                        <a:rPr kumimoji="1" lang="ja-JP" altLang="en-US" sz="1300" kern="1200" dirty="0">
                          <a:solidFill>
                            <a:schemeClr val="tx1"/>
                          </a:solidFill>
                          <a:latin typeface="+mn-lt"/>
                          <a:ea typeface="+mn-ea"/>
                          <a:cs typeface="+mn-cs"/>
                        </a:rPr>
                        <a:t>　　行政委員会事務局長　（計</a:t>
                      </a:r>
                      <a:r>
                        <a:rPr kumimoji="1" lang="en-US" altLang="ja-JP" sz="1300" kern="1200" dirty="0">
                          <a:solidFill>
                            <a:schemeClr val="tx1"/>
                          </a:solidFill>
                          <a:latin typeface="+mn-lt"/>
                          <a:ea typeface="+mn-ea"/>
                          <a:cs typeface="+mn-cs"/>
                        </a:rPr>
                        <a:t>22</a:t>
                      </a:r>
                      <a:r>
                        <a:rPr kumimoji="1" lang="ja-JP" altLang="en-US" sz="1300" kern="1200" dirty="0">
                          <a:solidFill>
                            <a:schemeClr val="tx1"/>
                          </a:solidFill>
                          <a:latin typeface="+mn-lt"/>
                          <a:ea typeface="+mn-ea"/>
                          <a:cs typeface="+mn-cs"/>
                        </a:rPr>
                        <a:t>局長）</a:t>
                      </a:r>
                      <a:endParaRPr kumimoji="1" lang="en-US" altLang="ja-JP" sz="1300" kern="1200" dirty="0">
                        <a:solidFill>
                          <a:schemeClr val="tx1"/>
                        </a:solidFill>
                        <a:latin typeface="+mn-lt"/>
                        <a:ea typeface="+mn-ea"/>
                        <a:cs typeface="+mn-cs"/>
                      </a:endParaRPr>
                    </a:p>
                    <a:p>
                      <a:pPr>
                        <a:lnSpc>
                          <a:spcPts val="1400"/>
                        </a:lnSpc>
                      </a:pPr>
                      <a:r>
                        <a:rPr kumimoji="1" lang="ja-JP" altLang="en-US" sz="1300" kern="1200" dirty="0">
                          <a:solidFill>
                            <a:schemeClr val="tx1"/>
                          </a:solidFill>
                          <a:latin typeface="+mn-lt"/>
                          <a:ea typeface="+mn-ea"/>
                          <a:cs typeface="+mn-cs"/>
                        </a:rPr>
                        <a:t>　　</a:t>
                      </a:r>
                      <a:r>
                        <a:rPr kumimoji="1" lang="en-US" altLang="ja-JP" sz="1300" kern="1200" dirty="0">
                          <a:solidFill>
                            <a:schemeClr val="tx1"/>
                          </a:solidFill>
                          <a:latin typeface="+mn-lt"/>
                          <a:ea typeface="+mn-ea"/>
                          <a:cs typeface="+mn-cs"/>
                        </a:rPr>
                        <a:t>18</a:t>
                      </a:r>
                      <a:r>
                        <a:rPr kumimoji="1" lang="ja-JP" altLang="en-US" sz="1300" kern="1200" dirty="0">
                          <a:solidFill>
                            <a:schemeClr val="tx1"/>
                          </a:solidFill>
                          <a:latin typeface="+mn-lt"/>
                          <a:ea typeface="+mn-ea"/>
                          <a:cs typeface="+mn-cs"/>
                        </a:rPr>
                        <a:t>区役所の区長</a:t>
                      </a:r>
                      <a:endParaRPr kumimoji="1" lang="en-US" altLang="ja-JP" sz="1300" u="sng" kern="1200" dirty="0">
                        <a:solidFill>
                          <a:schemeClr val="tx1"/>
                        </a:solidFill>
                        <a:latin typeface="+mn-lt"/>
                        <a:ea typeface="+mn-ea"/>
                        <a:cs typeface="+mn-cs"/>
                      </a:endParaRPr>
                    </a:p>
                    <a:p>
                      <a:pPr marL="0" marR="0" indent="0" algn="l" defTabSz="914400" rtl="0" eaLnBrk="1" fontAlgn="auto" latinLnBrk="0" hangingPunct="1">
                        <a:lnSpc>
                          <a:spcPts val="1400"/>
                        </a:lnSpc>
                        <a:spcBef>
                          <a:spcPts val="0"/>
                        </a:spcBef>
                        <a:spcAft>
                          <a:spcPts val="0"/>
                        </a:spcAft>
                        <a:buClrTx/>
                        <a:buSzTx/>
                        <a:buFontTx/>
                        <a:buNone/>
                        <a:tabLst/>
                        <a:defRPr/>
                      </a:pPr>
                      <a:r>
                        <a:rPr kumimoji="1" lang="ja-JP" altLang="en-US" sz="1300" u="none" kern="1200" dirty="0">
                          <a:solidFill>
                            <a:schemeClr val="tx1"/>
                          </a:solidFill>
                          <a:latin typeface="+mn-lt"/>
                          <a:ea typeface="+mn-ea"/>
                          <a:cs typeface="+mn-cs"/>
                        </a:rPr>
                        <a:t>　　</a:t>
                      </a:r>
                      <a:r>
                        <a:rPr kumimoji="1" lang="en-US" altLang="ja-JP" sz="1300" u="none" kern="1200" baseline="0" dirty="0">
                          <a:solidFill>
                            <a:schemeClr val="tx1"/>
                          </a:solidFill>
                          <a:latin typeface="+mn-lt"/>
                          <a:ea typeface="+mn-ea"/>
                          <a:cs typeface="+mn-cs"/>
                        </a:rPr>
                        <a:t>270</a:t>
                      </a:r>
                      <a:r>
                        <a:rPr kumimoji="1" lang="ja-JP" altLang="en-US" sz="1300" u="none" kern="1200" dirty="0">
                          <a:solidFill>
                            <a:schemeClr val="tx1"/>
                          </a:solidFill>
                          <a:latin typeface="+mn-lt"/>
                          <a:ea typeface="+mn-ea"/>
                          <a:cs typeface="+mn-cs"/>
                        </a:rPr>
                        <a:t>校の校長</a:t>
                      </a:r>
                      <a:endParaRPr kumimoji="1" lang="en-US" altLang="ja-JP" sz="1300" kern="1200" dirty="0">
                        <a:solidFill>
                          <a:schemeClr val="tx1"/>
                        </a:solidFill>
                        <a:latin typeface="+mn-lt"/>
                        <a:ea typeface="+mn-ea"/>
                        <a:cs typeface="+mn-cs"/>
                      </a:endParaRPr>
                    </a:p>
                  </a:txBody>
                  <a:tcPr marL="36000" marR="36000">
                    <a:lnL w="12700" cap="flat" cmpd="sng" algn="ctr">
                      <a:solidFill>
                        <a:schemeClr val="tx1"/>
                      </a:solidFill>
                      <a:prstDash val="sysDash"/>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nSpc>
                          <a:spcPts val="1500"/>
                        </a:lnSpc>
                      </a:pPr>
                      <a:endParaRPr lang="en-US" altLang="ja-JP" sz="1400" dirty="0">
                        <a:solidFill>
                          <a:schemeClr val="tx1"/>
                        </a:solidFill>
                        <a:latin typeface="+mn-lt"/>
                        <a:ea typeface="+mn-ea"/>
                      </a:endParaRPr>
                    </a:p>
                    <a:p>
                      <a:pPr>
                        <a:lnSpc>
                          <a:spcPts val="1400"/>
                        </a:lnSpc>
                      </a:pPr>
                      <a:r>
                        <a:rPr lang="en-US" altLang="ja-JP" sz="1400" dirty="0">
                          <a:solidFill>
                            <a:schemeClr val="tx1"/>
                          </a:solidFill>
                          <a:latin typeface="+mn-lt"/>
                          <a:ea typeface="+mn-ea"/>
                        </a:rPr>
                        <a:t>2012</a:t>
                      </a:r>
                      <a:r>
                        <a:rPr lang="ja-JP" altLang="en-US" sz="1400" dirty="0">
                          <a:solidFill>
                            <a:schemeClr val="tx1"/>
                          </a:solidFill>
                          <a:latin typeface="+mn-lt"/>
                          <a:ea typeface="+mn-ea"/>
                        </a:rPr>
                        <a:t>年度</a:t>
                      </a:r>
                      <a:endParaRPr lang="en-US" altLang="ja-JP" sz="1400" dirty="0">
                        <a:solidFill>
                          <a:schemeClr val="tx1"/>
                        </a:solidFill>
                        <a:latin typeface="+mn-lt"/>
                        <a:ea typeface="+mn-ea"/>
                      </a:endParaRPr>
                    </a:p>
                    <a:p>
                      <a:pPr>
                        <a:lnSpc>
                          <a:spcPts val="1400"/>
                        </a:lnSpc>
                      </a:pPr>
                      <a:r>
                        <a:rPr lang="ja-JP" altLang="en-US" sz="1400" dirty="0">
                          <a:solidFill>
                            <a:schemeClr val="tx1"/>
                          </a:solidFill>
                          <a:latin typeface="+mn-lt"/>
                          <a:ea typeface="+mn-ea"/>
                        </a:rPr>
                        <a:t>（区長）</a:t>
                      </a:r>
                      <a:endParaRPr lang="en-US" altLang="ja-JP" sz="1400" dirty="0">
                        <a:solidFill>
                          <a:schemeClr val="tx1"/>
                        </a:solidFill>
                        <a:latin typeface="+mn-lt"/>
                        <a:ea typeface="+mn-ea"/>
                      </a:endParaRPr>
                    </a:p>
                    <a:p>
                      <a:pPr>
                        <a:lnSpc>
                          <a:spcPts val="1400"/>
                        </a:lnSpc>
                      </a:pPr>
                      <a:r>
                        <a:rPr lang="ja-JP" altLang="en-US" sz="1400" dirty="0">
                          <a:solidFill>
                            <a:schemeClr val="tx1"/>
                          </a:solidFill>
                          <a:latin typeface="+mn-lt"/>
                          <a:ea typeface="+mn-ea"/>
                        </a:rPr>
                        <a:t>　・公募</a:t>
                      </a:r>
                      <a:r>
                        <a:rPr lang="en-US" altLang="ja-JP" sz="1400" dirty="0">
                          <a:solidFill>
                            <a:schemeClr val="tx1"/>
                          </a:solidFill>
                          <a:latin typeface="+mn-lt"/>
                          <a:ea typeface="+mn-ea"/>
                        </a:rPr>
                        <a:t>24</a:t>
                      </a:r>
                      <a:r>
                        <a:rPr lang="ja-JP" altLang="en-US" sz="1400" dirty="0">
                          <a:solidFill>
                            <a:schemeClr val="tx1"/>
                          </a:solidFill>
                          <a:latin typeface="+mn-lt"/>
                          <a:ea typeface="+mn-ea"/>
                        </a:rPr>
                        <a:t>区長中</a:t>
                      </a:r>
                      <a:r>
                        <a:rPr lang="en-US" altLang="ja-JP" sz="1400" dirty="0">
                          <a:solidFill>
                            <a:schemeClr val="tx1"/>
                          </a:solidFill>
                          <a:latin typeface="+mn-lt"/>
                          <a:ea typeface="+mn-ea"/>
                        </a:rPr>
                        <a:t>18</a:t>
                      </a:r>
                      <a:r>
                        <a:rPr lang="ja-JP" altLang="en-US" sz="1400" dirty="0">
                          <a:solidFill>
                            <a:schemeClr val="tx1"/>
                          </a:solidFill>
                          <a:latin typeface="+mn-lt"/>
                          <a:ea typeface="+mn-ea"/>
                        </a:rPr>
                        <a:t>名の外</a:t>
                      </a:r>
                      <a:endParaRPr lang="en-US" altLang="ja-JP" sz="1400" dirty="0">
                        <a:solidFill>
                          <a:schemeClr val="tx1"/>
                        </a:solidFill>
                        <a:latin typeface="+mn-lt"/>
                        <a:ea typeface="+mn-ea"/>
                      </a:endParaRPr>
                    </a:p>
                    <a:p>
                      <a:pPr>
                        <a:lnSpc>
                          <a:spcPts val="1400"/>
                        </a:lnSpc>
                      </a:pPr>
                      <a:r>
                        <a:rPr lang="ja-JP" altLang="en-US" sz="1400" dirty="0">
                          <a:solidFill>
                            <a:schemeClr val="tx1"/>
                          </a:solidFill>
                          <a:latin typeface="+mn-lt"/>
                          <a:ea typeface="+mn-ea"/>
                        </a:rPr>
                        <a:t>　　部人材が就任</a:t>
                      </a:r>
                      <a:endParaRPr lang="en-US" altLang="ja-JP" sz="1400" dirty="0">
                        <a:solidFill>
                          <a:schemeClr val="tx1"/>
                        </a:solidFill>
                        <a:latin typeface="+mn-lt"/>
                        <a:ea typeface="+mn-ea"/>
                      </a:endParaRPr>
                    </a:p>
                    <a:p>
                      <a:pPr>
                        <a:lnSpc>
                          <a:spcPts val="1400"/>
                        </a:lnSpc>
                      </a:pPr>
                      <a:r>
                        <a:rPr kumimoji="1" lang="ja-JP" altLang="en-US" sz="1100" kern="1200" dirty="0">
                          <a:solidFill>
                            <a:schemeClr val="tx1"/>
                          </a:solidFill>
                          <a:latin typeface="+mn-lt"/>
                          <a:ea typeface="+mn-ea"/>
                          <a:cs typeface="+mn-cs"/>
                        </a:rPr>
                        <a:t>（但し、後に</a:t>
                      </a:r>
                      <a:r>
                        <a:rPr kumimoji="1" lang="en-US" altLang="ja-JP" sz="1100" kern="1200" dirty="0">
                          <a:solidFill>
                            <a:schemeClr val="tx1"/>
                          </a:solidFill>
                          <a:latin typeface="+mn-lt"/>
                          <a:ea typeface="+mn-ea"/>
                          <a:cs typeface="+mn-cs"/>
                        </a:rPr>
                        <a:t>1</a:t>
                      </a:r>
                      <a:r>
                        <a:rPr kumimoji="1" lang="ja-JP" altLang="en-US" sz="1100" kern="1200" dirty="0">
                          <a:solidFill>
                            <a:schemeClr val="tx1"/>
                          </a:solidFill>
                          <a:latin typeface="+mn-lt"/>
                          <a:ea typeface="+mn-ea"/>
                          <a:cs typeface="+mn-cs"/>
                        </a:rPr>
                        <a:t>名が分限免職となるほか、任期を待たず</a:t>
                      </a:r>
                      <a:r>
                        <a:rPr kumimoji="1" lang="en-US" altLang="ja-JP" sz="1100" kern="1200" dirty="0">
                          <a:solidFill>
                            <a:schemeClr val="tx1"/>
                          </a:solidFill>
                          <a:latin typeface="+mn-lt"/>
                          <a:ea typeface="+mn-ea"/>
                          <a:cs typeface="+mn-cs"/>
                        </a:rPr>
                        <a:t>2</a:t>
                      </a:r>
                      <a:r>
                        <a:rPr kumimoji="1" lang="ja-JP" altLang="en-US" sz="1100" kern="1200" dirty="0">
                          <a:solidFill>
                            <a:schemeClr val="tx1"/>
                          </a:solidFill>
                          <a:latin typeface="+mn-lt"/>
                          <a:ea typeface="+mn-ea"/>
                          <a:cs typeface="+mn-cs"/>
                        </a:rPr>
                        <a:t>名が退職、</a:t>
                      </a:r>
                      <a:r>
                        <a:rPr kumimoji="1" lang="en-US" altLang="ja-JP" sz="1100" kern="1200" dirty="0">
                          <a:solidFill>
                            <a:schemeClr val="tx1"/>
                          </a:solidFill>
                          <a:latin typeface="+mn-lt"/>
                          <a:ea typeface="+mn-ea"/>
                          <a:cs typeface="+mn-cs"/>
                        </a:rPr>
                        <a:t>2</a:t>
                      </a:r>
                      <a:r>
                        <a:rPr kumimoji="1" lang="ja-JP" altLang="en-US" sz="1100" kern="1200" dirty="0">
                          <a:solidFill>
                            <a:schemeClr val="tx1"/>
                          </a:solidFill>
                          <a:latin typeface="+mn-lt"/>
                          <a:ea typeface="+mn-ea"/>
                          <a:cs typeface="+mn-cs"/>
                        </a:rPr>
                        <a:t>名が異動）</a:t>
                      </a:r>
                      <a:endParaRPr kumimoji="1" lang="en-US" altLang="ja-JP" sz="1400" kern="1200" dirty="0">
                        <a:solidFill>
                          <a:schemeClr val="tx1"/>
                        </a:solidFill>
                        <a:latin typeface="+mn-lt"/>
                        <a:ea typeface="+mn-ea"/>
                        <a:cs typeface="+mn-cs"/>
                      </a:endParaRPr>
                    </a:p>
                    <a:p>
                      <a:pPr>
                        <a:lnSpc>
                          <a:spcPts val="1400"/>
                        </a:lnSpc>
                      </a:pPr>
                      <a:r>
                        <a:rPr kumimoji="1" lang="ja-JP" altLang="en-US" sz="1400" kern="1200" dirty="0">
                          <a:solidFill>
                            <a:schemeClr val="tx1"/>
                          </a:solidFill>
                          <a:latin typeface="+mn-lt"/>
                          <a:ea typeface="+mn-ea"/>
                          <a:cs typeface="+mn-cs"/>
                        </a:rPr>
                        <a:t>　　</a:t>
                      </a:r>
                      <a:endParaRPr kumimoji="1" lang="en-US" altLang="ja-JP" sz="1400" kern="1200" dirty="0">
                        <a:solidFill>
                          <a:schemeClr val="tx1"/>
                        </a:solidFill>
                        <a:latin typeface="+mn-lt"/>
                        <a:ea typeface="+mn-ea"/>
                        <a:cs typeface="+mn-cs"/>
                      </a:endParaRPr>
                    </a:p>
                    <a:p>
                      <a:pPr>
                        <a:lnSpc>
                          <a:spcPts val="1400"/>
                        </a:lnSpc>
                      </a:pPr>
                      <a:r>
                        <a:rPr lang="en-US" altLang="ja-JP" sz="1400" dirty="0">
                          <a:solidFill>
                            <a:schemeClr val="tx1"/>
                          </a:solidFill>
                          <a:latin typeface="+mn-lt"/>
                          <a:ea typeface="+mn-ea"/>
                        </a:rPr>
                        <a:t>2013</a:t>
                      </a:r>
                      <a:r>
                        <a:rPr lang="ja-JP" altLang="en-US" sz="1400" dirty="0">
                          <a:solidFill>
                            <a:schemeClr val="tx1"/>
                          </a:solidFill>
                          <a:latin typeface="+mn-lt"/>
                          <a:ea typeface="+mn-ea"/>
                        </a:rPr>
                        <a:t>年度～</a:t>
                      </a:r>
                      <a:r>
                        <a:rPr lang="en-US" altLang="ja-JP" sz="1400" u="none" dirty="0">
                          <a:solidFill>
                            <a:schemeClr val="tx1"/>
                          </a:solidFill>
                          <a:latin typeface="+mn-lt"/>
                          <a:ea typeface="+mn-ea"/>
                        </a:rPr>
                        <a:t>2014</a:t>
                      </a:r>
                      <a:r>
                        <a:rPr lang="ja-JP" altLang="en-US" sz="1400" u="none" dirty="0">
                          <a:solidFill>
                            <a:schemeClr val="tx1"/>
                          </a:solidFill>
                          <a:latin typeface="+mn-lt"/>
                          <a:ea typeface="+mn-ea"/>
                        </a:rPr>
                        <a:t>年度</a:t>
                      </a:r>
                      <a:endParaRPr lang="en-US" altLang="ja-JP" sz="1400" u="none" dirty="0">
                        <a:solidFill>
                          <a:schemeClr val="tx1"/>
                        </a:solidFill>
                        <a:latin typeface="+mn-lt"/>
                        <a:ea typeface="+mn-ea"/>
                      </a:endParaRPr>
                    </a:p>
                    <a:p>
                      <a:pPr>
                        <a:lnSpc>
                          <a:spcPts val="1400"/>
                        </a:lnSpc>
                      </a:pPr>
                      <a:r>
                        <a:rPr lang="ja-JP" altLang="en-US" sz="1400" dirty="0">
                          <a:solidFill>
                            <a:schemeClr val="tx1"/>
                          </a:solidFill>
                          <a:latin typeface="+mn-lt"/>
                          <a:ea typeface="+mn-ea"/>
                        </a:rPr>
                        <a:t>（局長）</a:t>
                      </a:r>
                      <a:endParaRPr lang="en-US" altLang="ja-JP" sz="1400" dirty="0">
                        <a:solidFill>
                          <a:schemeClr val="tx1"/>
                        </a:solidFill>
                        <a:latin typeface="+mn-lt"/>
                        <a:ea typeface="+mn-ea"/>
                      </a:endParaRPr>
                    </a:p>
                    <a:p>
                      <a:pPr>
                        <a:lnSpc>
                          <a:spcPts val="1400"/>
                        </a:lnSpc>
                      </a:pPr>
                      <a:r>
                        <a:rPr lang="ja-JP" altLang="en-US" sz="1400" dirty="0">
                          <a:solidFill>
                            <a:schemeClr val="tx1"/>
                          </a:solidFill>
                          <a:latin typeface="+mn-lt"/>
                          <a:ea typeface="+mn-ea"/>
                        </a:rPr>
                        <a:t>　・公募</a:t>
                      </a:r>
                      <a:r>
                        <a:rPr lang="en-US" altLang="ja-JP" sz="1400" dirty="0">
                          <a:solidFill>
                            <a:schemeClr val="tx1"/>
                          </a:solidFill>
                          <a:latin typeface="+mn-lt"/>
                          <a:ea typeface="+mn-ea"/>
                        </a:rPr>
                        <a:t>9</a:t>
                      </a:r>
                      <a:r>
                        <a:rPr lang="ja-JP" altLang="en-US" sz="1400" dirty="0">
                          <a:solidFill>
                            <a:schemeClr val="tx1"/>
                          </a:solidFill>
                          <a:latin typeface="+mn-lt"/>
                          <a:ea typeface="+mn-ea"/>
                        </a:rPr>
                        <a:t>局長中</a:t>
                      </a:r>
                      <a:r>
                        <a:rPr lang="en-US" altLang="ja-JP" sz="1400" dirty="0">
                          <a:solidFill>
                            <a:schemeClr val="tx1"/>
                          </a:solidFill>
                          <a:latin typeface="+mn-lt"/>
                          <a:ea typeface="+mn-ea"/>
                        </a:rPr>
                        <a:t>2</a:t>
                      </a:r>
                      <a:r>
                        <a:rPr lang="ja-JP" altLang="en-US" sz="1400" dirty="0">
                          <a:solidFill>
                            <a:schemeClr val="tx1"/>
                          </a:solidFill>
                          <a:latin typeface="+mn-lt"/>
                          <a:ea typeface="+mn-ea"/>
                        </a:rPr>
                        <a:t>名の外部</a:t>
                      </a:r>
                      <a:endParaRPr lang="en-US" altLang="ja-JP" sz="1400" dirty="0">
                        <a:solidFill>
                          <a:schemeClr val="tx1"/>
                        </a:solidFill>
                        <a:latin typeface="+mn-lt"/>
                        <a:ea typeface="+mn-ea"/>
                      </a:endParaRPr>
                    </a:p>
                    <a:p>
                      <a:pPr>
                        <a:lnSpc>
                          <a:spcPts val="1400"/>
                        </a:lnSpc>
                      </a:pPr>
                      <a:r>
                        <a:rPr lang="ja-JP" altLang="en-US" sz="1400" dirty="0">
                          <a:solidFill>
                            <a:schemeClr val="tx1"/>
                          </a:solidFill>
                          <a:latin typeface="+mn-lt"/>
                          <a:ea typeface="+mn-ea"/>
                        </a:rPr>
                        <a:t>　　人材が就任</a:t>
                      </a:r>
                      <a:endParaRPr lang="en-US" altLang="ja-JP" sz="1400" dirty="0">
                        <a:solidFill>
                          <a:schemeClr val="tx1"/>
                        </a:solidFill>
                        <a:latin typeface="+mn-lt"/>
                        <a:ea typeface="+mn-ea"/>
                      </a:endParaRPr>
                    </a:p>
                    <a:p>
                      <a:pPr>
                        <a:lnSpc>
                          <a:spcPts val="1400"/>
                        </a:lnSpc>
                      </a:pPr>
                      <a:r>
                        <a:rPr lang="ja-JP" altLang="en-US" sz="1400" dirty="0">
                          <a:solidFill>
                            <a:schemeClr val="tx1"/>
                          </a:solidFill>
                          <a:latin typeface="+mn-lt"/>
                          <a:ea typeface="+mn-ea"/>
                        </a:rPr>
                        <a:t>（校長）</a:t>
                      </a:r>
                      <a:endParaRPr lang="en-US" altLang="ja-JP" sz="1400" dirty="0">
                        <a:solidFill>
                          <a:schemeClr val="tx1"/>
                        </a:solidFill>
                        <a:latin typeface="+mn-lt"/>
                        <a:ea typeface="+mn-ea"/>
                      </a:endParaRPr>
                    </a:p>
                    <a:p>
                      <a:pPr>
                        <a:lnSpc>
                          <a:spcPts val="1400"/>
                        </a:lnSpc>
                      </a:pPr>
                      <a:r>
                        <a:rPr lang="ja-JP" altLang="en-US" sz="1400" dirty="0">
                          <a:solidFill>
                            <a:schemeClr val="tx1"/>
                          </a:solidFill>
                          <a:latin typeface="+mn-lt"/>
                          <a:ea typeface="+mn-ea"/>
                        </a:rPr>
                        <a:t>　・公募</a:t>
                      </a:r>
                      <a:r>
                        <a:rPr lang="en-US" altLang="ja-JP" sz="1400" dirty="0">
                          <a:solidFill>
                            <a:schemeClr val="tx1"/>
                          </a:solidFill>
                          <a:latin typeface="+mn-lt"/>
                          <a:ea typeface="+mn-ea"/>
                        </a:rPr>
                        <a:t>119</a:t>
                      </a:r>
                      <a:r>
                        <a:rPr lang="ja-JP" altLang="en-US" sz="1400" dirty="0">
                          <a:solidFill>
                            <a:schemeClr val="tx1"/>
                          </a:solidFill>
                          <a:latin typeface="+mn-lt"/>
                          <a:ea typeface="+mn-ea"/>
                        </a:rPr>
                        <a:t>校長中</a:t>
                      </a:r>
                      <a:r>
                        <a:rPr lang="en-US" altLang="ja-JP" sz="1400" dirty="0">
                          <a:solidFill>
                            <a:schemeClr val="tx1"/>
                          </a:solidFill>
                          <a:latin typeface="+mn-lt"/>
                          <a:ea typeface="+mn-ea"/>
                        </a:rPr>
                        <a:t>23</a:t>
                      </a:r>
                      <a:r>
                        <a:rPr lang="ja-JP" altLang="en-US" sz="1400" dirty="0">
                          <a:solidFill>
                            <a:schemeClr val="tx1"/>
                          </a:solidFill>
                          <a:latin typeface="+mn-lt"/>
                          <a:ea typeface="+mn-ea"/>
                        </a:rPr>
                        <a:t>名の</a:t>
                      </a:r>
                      <a:endParaRPr lang="en-US" altLang="ja-JP" sz="1400" dirty="0">
                        <a:solidFill>
                          <a:schemeClr val="tx1"/>
                        </a:solidFill>
                        <a:latin typeface="+mn-lt"/>
                        <a:ea typeface="+mn-ea"/>
                      </a:endParaRPr>
                    </a:p>
                    <a:p>
                      <a:pPr>
                        <a:lnSpc>
                          <a:spcPts val="1400"/>
                        </a:lnSpc>
                      </a:pPr>
                      <a:r>
                        <a:rPr lang="ja-JP" altLang="en-US" sz="1400" dirty="0">
                          <a:solidFill>
                            <a:schemeClr val="tx1"/>
                          </a:solidFill>
                          <a:latin typeface="+mn-lt"/>
                          <a:ea typeface="+mn-ea"/>
                        </a:rPr>
                        <a:t>　　外部人材の校長が就任</a:t>
                      </a:r>
                      <a:endParaRPr lang="en-US" altLang="ja-JP" sz="1400" dirty="0">
                        <a:solidFill>
                          <a:schemeClr val="tx1"/>
                        </a:solidFill>
                        <a:latin typeface="+mn-lt"/>
                        <a:ea typeface="+mn-ea"/>
                      </a:endParaRPr>
                    </a:p>
                    <a:p>
                      <a:pPr marL="0" algn="l" defTabSz="914400" rtl="0" eaLnBrk="1" latinLnBrk="0" hangingPunct="1">
                        <a:lnSpc>
                          <a:spcPts val="1400"/>
                        </a:lnSpc>
                      </a:pPr>
                      <a:r>
                        <a:rPr kumimoji="1" lang="ja-JP" altLang="en-US" sz="1100" kern="1200" dirty="0">
                          <a:solidFill>
                            <a:schemeClr val="tx1"/>
                          </a:solidFill>
                          <a:latin typeface="+mn-lt"/>
                          <a:ea typeface="+mn-ea"/>
                          <a:cs typeface="+mn-cs"/>
                        </a:rPr>
                        <a:t>（但し、後に </a:t>
                      </a:r>
                      <a:r>
                        <a:rPr kumimoji="1" lang="en-US" altLang="ja-JP" sz="1100" kern="1200" dirty="0">
                          <a:solidFill>
                            <a:schemeClr val="tx1"/>
                          </a:solidFill>
                          <a:latin typeface="+mn-lt"/>
                          <a:ea typeface="+mn-ea"/>
                          <a:cs typeface="+mn-cs"/>
                        </a:rPr>
                        <a:t>1</a:t>
                      </a:r>
                      <a:r>
                        <a:rPr kumimoji="1" lang="ja-JP" altLang="en-US" sz="1100" kern="1200" dirty="0">
                          <a:solidFill>
                            <a:schemeClr val="tx1"/>
                          </a:solidFill>
                          <a:latin typeface="+mn-lt"/>
                          <a:ea typeface="+mn-ea"/>
                          <a:cs typeface="+mn-cs"/>
                        </a:rPr>
                        <a:t>名が懲戒免職となるほか、任期を待たず</a:t>
                      </a:r>
                      <a:r>
                        <a:rPr kumimoji="1" lang="en-US" altLang="ja-JP" sz="1100" kern="1200" dirty="0">
                          <a:solidFill>
                            <a:schemeClr val="tx1"/>
                          </a:solidFill>
                          <a:latin typeface="+mn-lt"/>
                          <a:ea typeface="+mn-ea"/>
                          <a:cs typeface="+mn-cs"/>
                        </a:rPr>
                        <a:t>3</a:t>
                      </a:r>
                      <a:r>
                        <a:rPr kumimoji="1" lang="ja-JP" altLang="en-US" sz="1100" kern="1200" dirty="0">
                          <a:solidFill>
                            <a:schemeClr val="tx1"/>
                          </a:solidFill>
                          <a:latin typeface="+mn-lt"/>
                          <a:ea typeface="+mn-ea"/>
                          <a:cs typeface="+mn-cs"/>
                        </a:rPr>
                        <a:t>名が退職）</a:t>
                      </a:r>
                      <a:endParaRPr kumimoji="1" lang="en-US" altLang="ja-JP" sz="1100" kern="1200" dirty="0">
                        <a:solidFill>
                          <a:schemeClr val="tx1"/>
                        </a:solidFill>
                        <a:latin typeface="+mn-lt"/>
                        <a:ea typeface="+mn-ea"/>
                        <a:cs typeface="+mn-cs"/>
                      </a:endParaRPr>
                    </a:p>
                    <a:p>
                      <a:pPr>
                        <a:lnSpc>
                          <a:spcPts val="1400"/>
                        </a:lnSpc>
                      </a:pPr>
                      <a:r>
                        <a:rPr lang="en-US" altLang="ja-JP" sz="1400" dirty="0">
                          <a:solidFill>
                            <a:schemeClr val="tx1"/>
                          </a:solidFill>
                          <a:latin typeface="+mn-lt"/>
                          <a:ea typeface="+mn-ea"/>
                        </a:rPr>
                        <a:t>2015</a:t>
                      </a:r>
                      <a:r>
                        <a:rPr lang="ja-JP" altLang="en-US" sz="1400" dirty="0">
                          <a:solidFill>
                            <a:schemeClr val="tx1"/>
                          </a:solidFill>
                          <a:latin typeface="+mn-lt"/>
                          <a:ea typeface="+mn-ea"/>
                        </a:rPr>
                        <a:t>年度～</a:t>
                      </a:r>
                      <a:r>
                        <a:rPr lang="en-US" altLang="ja-JP" sz="1400" u="none" dirty="0">
                          <a:solidFill>
                            <a:schemeClr val="tx1"/>
                          </a:solidFill>
                          <a:latin typeface="+mn-lt"/>
                          <a:ea typeface="+mn-ea"/>
                        </a:rPr>
                        <a:t>2018</a:t>
                      </a:r>
                      <a:r>
                        <a:rPr lang="ja-JP" altLang="en-US" sz="1400" u="none" dirty="0">
                          <a:solidFill>
                            <a:schemeClr val="tx1"/>
                          </a:solidFill>
                          <a:latin typeface="+mn-lt"/>
                          <a:ea typeface="+mn-ea"/>
                        </a:rPr>
                        <a:t>年度</a:t>
                      </a:r>
                      <a:endParaRPr lang="en-US" altLang="ja-JP" sz="1400" u="none" dirty="0">
                        <a:solidFill>
                          <a:schemeClr val="tx1"/>
                        </a:solidFill>
                        <a:latin typeface="+mn-lt"/>
                        <a:ea typeface="+mn-ea"/>
                      </a:endParaRPr>
                    </a:p>
                    <a:p>
                      <a:pPr>
                        <a:lnSpc>
                          <a:spcPct val="100000"/>
                        </a:lnSpc>
                      </a:pPr>
                      <a:r>
                        <a:rPr kumimoji="1" lang="ja-JP" altLang="en-US" sz="1300" kern="1200" dirty="0">
                          <a:solidFill>
                            <a:schemeClr val="tx1"/>
                          </a:solidFill>
                          <a:latin typeface="+mn-lt"/>
                          <a:ea typeface="+mn-ea"/>
                          <a:cs typeface="+mn-cs"/>
                        </a:rPr>
                        <a:t>（区長）</a:t>
                      </a:r>
                      <a:endParaRPr kumimoji="1" lang="en-US" altLang="ja-JP" sz="1300" kern="1200" dirty="0">
                        <a:solidFill>
                          <a:schemeClr val="tx1"/>
                        </a:solidFill>
                        <a:latin typeface="+mn-lt"/>
                        <a:ea typeface="+mn-ea"/>
                        <a:cs typeface="+mn-cs"/>
                      </a:endParaRPr>
                    </a:p>
                    <a:p>
                      <a:pPr>
                        <a:lnSpc>
                          <a:spcPct val="100000"/>
                        </a:lnSpc>
                      </a:pPr>
                      <a:r>
                        <a:rPr kumimoji="1" lang="ja-JP" altLang="en-US" sz="1300" kern="1200" dirty="0">
                          <a:solidFill>
                            <a:schemeClr val="tx1"/>
                          </a:solidFill>
                          <a:latin typeface="+mn-lt"/>
                          <a:ea typeface="+mn-ea"/>
                          <a:cs typeface="+mn-cs"/>
                        </a:rPr>
                        <a:t>　・公募</a:t>
                      </a:r>
                      <a:r>
                        <a:rPr kumimoji="1" lang="en-US" altLang="ja-JP" sz="1300" kern="1200" dirty="0">
                          <a:solidFill>
                            <a:schemeClr val="tx1"/>
                          </a:solidFill>
                          <a:latin typeface="+mn-lt"/>
                          <a:ea typeface="+mn-ea"/>
                          <a:cs typeface="+mn-cs"/>
                        </a:rPr>
                        <a:t>18</a:t>
                      </a:r>
                      <a:r>
                        <a:rPr kumimoji="1" lang="ja-JP" altLang="en-US" sz="1300" kern="1200" dirty="0">
                          <a:solidFill>
                            <a:schemeClr val="tx1"/>
                          </a:solidFill>
                          <a:latin typeface="+mn-lt"/>
                          <a:ea typeface="+mn-ea"/>
                          <a:cs typeface="+mn-cs"/>
                        </a:rPr>
                        <a:t>区長中</a:t>
                      </a:r>
                      <a:r>
                        <a:rPr kumimoji="1" lang="en-US" altLang="ja-JP" sz="1300" kern="1200" dirty="0">
                          <a:solidFill>
                            <a:schemeClr val="tx1"/>
                          </a:solidFill>
                          <a:latin typeface="+mn-lt"/>
                          <a:ea typeface="+mn-ea"/>
                          <a:cs typeface="+mn-cs"/>
                        </a:rPr>
                        <a:t>5</a:t>
                      </a:r>
                      <a:r>
                        <a:rPr kumimoji="1" lang="ja-JP" altLang="en-US" sz="1300" kern="1200" dirty="0">
                          <a:solidFill>
                            <a:schemeClr val="tx1"/>
                          </a:solidFill>
                          <a:latin typeface="+mn-lt"/>
                          <a:ea typeface="+mn-ea"/>
                          <a:cs typeface="+mn-cs"/>
                        </a:rPr>
                        <a:t>名の外部</a:t>
                      </a:r>
                      <a:endParaRPr kumimoji="1" lang="en-US" altLang="ja-JP" sz="1300" kern="1200" dirty="0">
                        <a:solidFill>
                          <a:schemeClr val="tx1"/>
                        </a:solidFill>
                        <a:latin typeface="+mn-lt"/>
                        <a:ea typeface="+mn-ea"/>
                        <a:cs typeface="+mn-cs"/>
                      </a:endParaRPr>
                    </a:p>
                    <a:p>
                      <a:pPr>
                        <a:lnSpc>
                          <a:spcPct val="100000"/>
                        </a:lnSpc>
                      </a:pPr>
                      <a:r>
                        <a:rPr kumimoji="1" lang="ja-JP" altLang="en-US" sz="1300" kern="1200" dirty="0">
                          <a:solidFill>
                            <a:schemeClr val="tx1"/>
                          </a:solidFill>
                          <a:latin typeface="+mn-lt"/>
                          <a:ea typeface="+mn-ea"/>
                          <a:cs typeface="+mn-cs"/>
                        </a:rPr>
                        <a:t>　  人材が就任</a:t>
                      </a:r>
                      <a:endParaRPr kumimoji="1" lang="en-US" altLang="ja-JP" sz="1300" kern="1200" dirty="0">
                        <a:solidFill>
                          <a:schemeClr val="tx1"/>
                        </a:solidFill>
                        <a:latin typeface="+mn-lt"/>
                        <a:ea typeface="+mn-ea"/>
                        <a:cs typeface="+mn-cs"/>
                      </a:endParaRPr>
                    </a:p>
                    <a:p>
                      <a:pPr>
                        <a:lnSpc>
                          <a:spcPct val="100000"/>
                        </a:lnSpc>
                      </a:pPr>
                      <a:r>
                        <a:rPr kumimoji="1" lang="ja-JP" altLang="en-US" sz="1300" kern="1200" dirty="0">
                          <a:solidFill>
                            <a:schemeClr val="tx1"/>
                          </a:solidFill>
                          <a:latin typeface="+mn-lt"/>
                          <a:ea typeface="+mn-ea"/>
                          <a:cs typeface="+mn-cs"/>
                        </a:rPr>
                        <a:t>（局長）</a:t>
                      </a:r>
                      <a:endParaRPr kumimoji="1" lang="en-US" altLang="ja-JP" sz="1300" kern="1200" dirty="0">
                        <a:solidFill>
                          <a:schemeClr val="tx1"/>
                        </a:solidFill>
                        <a:latin typeface="+mn-lt"/>
                        <a:ea typeface="+mn-ea"/>
                        <a:cs typeface="+mn-cs"/>
                      </a:endParaRPr>
                    </a:p>
                    <a:p>
                      <a:pPr>
                        <a:lnSpc>
                          <a:spcPct val="100000"/>
                        </a:lnSpc>
                      </a:pPr>
                      <a:r>
                        <a:rPr kumimoji="1" lang="ja-JP" altLang="en-US" sz="1300" kern="1200" dirty="0">
                          <a:solidFill>
                            <a:schemeClr val="tx1"/>
                          </a:solidFill>
                          <a:latin typeface="+mn-lt"/>
                          <a:ea typeface="+mn-ea"/>
                          <a:cs typeface="+mn-cs"/>
                        </a:rPr>
                        <a:t>　・公募</a:t>
                      </a:r>
                      <a:r>
                        <a:rPr kumimoji="1" lang="en-US" altLang="ja-JP" sz="1300" kern="1200" dirty="0">
                          <a:solidFill>
                            <a:schemeClr val="tx1"/>
                          </a:solidFill>
                          <a:latin typeface="+mn-lt"/>
                          <a:ea typeface="+mn-ea"/>
                          <a:cs typeface="+mn-cs"/>
                        </a:rPr>
                        <a:t>22</a:t>
                      </a:r>
                      <a:r>
                        <a:rPr kumimoji="1" lang="ja-JP" altLang="en-US" sz="1300" kern="1200" dirty="0">
                          <a:solidFill>
                            <a:schemeClr val="tx1"/>
                          </a:solidFill>
                          <a:latin typeface="+mn-lt"/>
                          <a:ea typeface="+mn-ea"/>
                          <a:cs typeface="+mn-cs"/>
                        </a:rPr>
                        <a:t>局長中</a:t>
                      </a:r>
                      <a:r>
                        <a:rPr kumimoji="1" lang="en-US" altLang="ja-JP" sz="1300" kern="1200" dirty="0">
                          <a:solidFill>
                            <a:schemeClr val="tx1"/>
                          </a:solidFill>
                          <a:latin typeface="+mn-lt"/>
                          <a:ea typeface="+mn-ea"/>
                          <a:cs typeface="+mn-cs"/>
                        </a:rPr>
                        <a:t>2</a:t>
                      </a:r>
                      <a:r>
                        <a:rPr kumimoji="1" lang="ja-JP" altLang="en-US" sz="1300" kern="1200" dirty="0">
                          <a:solidFill>
                            <a:schemeClr val="tx1"/>
                          </a:solidFill>
                          <a:latin typeface="+mn-lt"/>
                          <a:ea typeface="+mn-ea"/>
                          <a:cs typeface="+mn-cs"/>
                        </a:rPr>
                        <a:t>名の外部</a:t>
                      </a:r>
                      <a:endParaRPr kumimoji="1" lang="en-US" altLang="ja-JP" sz="1300" kern="1200" dirty="0">
                        <a:solidFill>
                          <a:schemeClr val="tx1"/>
                        </a:solidFill>
                        <a:latin typeface="+mn-lt"/>
                        <a:ea typeface="+mn-ea"/>
                        <a:cs typeface="+mn-cs"/>
                      </a:endParaRPr>
                    </a:p>
                    <a:p>
                      <a:pPr>
                        <a:lnSpc>
                          <a:spcPct val="100000"/>
                        </a:lnSpc>
                      </a:pPr>
                      <a:r>
                        <a:rPr kumimoji="1" lang="ja-JP" altLang="en-US" sz="1300" kern="1200" dirty="0">
                          <a:solidFill>
                            <a:schemeClr val="tx1"/>
                          </a:solidFill>
                          <a:latin typeface="+mn-lt"/>
                          <a:ea typeface="+mn-ea"/>
                          <a:cs typeface="+mn-cs"/>
                        </a:rPr>
                        <a:t>　　人材が就任（予定含む）</a:t>
                      </a:r>
                      <a:endParaRPr kumimoji="1" lang="en-US" altLang="ja-JP" sz="1300" u="sng" kern="1200" dirty="0">
                        <a:solidFill>
                          <a:schemeClr val="tx1"/>
                        </a:solidFill>
                        <a:latin typeface="+mn-lt"/>
                        <a:ea typeface="+mn-ea"/>
                        <a:cs typeface="+mn-cs"/>
                      </a:endParaRPr>
                    </a:p>
                    <a:p>
                      <a:pPr marL="0" algn="l" defTabSz="914400" rtl="0" eaLnBrk="1" latinLnBrk="0" hangingPunct="1">
                        <a:lnSpc>
                          <a:spcPts val="1400"/>
                        </a:lnSpc>
                      </a:pPr>
                      <a:r>
                        <a:rPr kumimoji="1" lang="ja-JP" altLang="en-US" sz="1300" u="none" kern="1200" dirty="0">
                          <a:solidFill>
                            <a:schemeClr val="tx1"/>
                          </a:solidFill>
                          <a:latin typeface="+mn-lt"/>
                          <a:ea typeface="+mn-ea"/>
                          <a:cs typeface="+mn-cs"/>
                        </a:rPr>
                        <a:t>（校長）</a:t>
                      </a:r>
                      <a:endParaRPr kumimoji="1" lang="en-US" altLang="ja-JP" sz="1300" u="none" kern="1200" dirty="0">
                        <a:solidFill>
                          <a:schemeClr val="tx1"/>
                        </a:solidFill>
                        <a:latin typeface="+mn-lt"/>
                        <a:ea typeface="+mn-ea"/>
                        <a:cs typeface="+mn-cs"/>
                      </a:endParaRPr>
                    </a:p>
                    <a:p>
                      <a:pPr marL="0" algn="l" defTabSz="914400" rtl="0" eaLnBrk="1" latinLnBrk="0" hangingPunct="1">
                        <a:lnSpc>
                          <a:spcPts val="1400"/>
                        </a:lnSpc>
                      </a:pPr>
                      <a:r>
                        <a:rPr kumimoji="1" lang="ja-JP" altLang="en-US" sz="1300" u="none" kern="1200" dirty="0">
                          <a:solidFill>
                            <a:schemeClr val="tx1"/>
                          </a:solidFill>
                          <a:latin typeface="+mn-lt"/>
                          <a:ea typeface="+mn-ea"/>
                          <a:cs typeface="+mn-cs"/>
                        </a:rPr>
                        <a:t>　・公募</a:t>
                      </a:r>
                      <a:r>
                        <a:rPr kumimoji="1" lang="en-US" altLang="ja-JP" sz="1300" u="none" kern="1200" dirty="0">
                          <a:solidFill>
                            <a:schemeClr val="tx1"/>
                          </a:solidFill>
                          <a:latin typeface="+mn-lt"/>
                          <a:ea typeface="+mn-ea"/>
                          <a:cs typeface="+mn-cs"/>
                        </a:rPr>
                        <a:t>270</a:t>
                      </a:r>
                      <a:r>
                        <a:rPr kumimoji="1" lang="ja-JP" altLang="en-US" sz="1300" u="none" kern="1200" dirty="0">
                          <a:solidFill>
                            <a:schemeClr val="tx1"/>
                          </a:solidFill>
                          <a:latin typeface="+mn-lt"/>
                          <a:ea typeface="+mn-ea"/>
                          <a:cs typeface="+mn-cs"/>
                        </a:rPr>
                        <a:t>校長中</a:t>
                      </a:r>
                      <a:r>
                        <a:rPr kumimoji="1" lang="en-US" altLang="ja-JP" sz="1300" u="none" kern="1200" dirty="0">
                          <a:solidFill>
                            <a:schemeClr val="tx1"/>
                          </a:solidFill>
                          <a:latin typeface="+mn-lt"/>
                          <a:ea typeface="+mn-ea"/>
                          <a:cs typeface="+mn-cs"/>
                        </a:rPr>
                        <a:t>11</a:t>
                      </a:r>
                      <a:r>
                        <a:rPr kumimoji="1" lang="ja-JP" altLang="en-US" sz="1300" u="none" kern="1200" dirty="0">
                          <a:solidFill>
                            <a:schemeClr val="tx1"/>
                          </a:solidFill>
                          <a:latin typeface="+mn-lt"/>
                          <a:ea typeface="+mn-ea"/>
                          <a:cs typeface="+mn-cs"/>
                        </a:rPr>
                        <a:t>名の</a:t>
                      </a:r>
                      <a:endParaRPr kumimoji="1" lang="en-US" altLang="ja-JP" sz="1300" u="none" kern="1200" dirty="0">
                        <a:solidFill>
                          <a:schemeClr val="tx1"/>
                        </a:solidFill>
                        <a:latin typeface="+mn-lt"/>
                        <a:ea typeface="+mn-ea"/>
                        <a:cs typeface="+mn-cs"/>
                      </a:endParaRPr>
                    </a:p>
                    <a:p>
                      <a:pPr marL="0" algn="l" defTabSz="914400" rtl="0" eaLnBrk="1" latinLnBrk="0" hangingPunct="1">
                        <a:lnSpc>
                          <a:spcPts val="1400"/>
                        </a:lnSpc>
                      </a:pPr>
                      <a:r>
                        <a:rPr kumimoji="1" lang="ja-JP" altLang="en-US" sz="1300" u="none" kern="1200" dirty="0">
                          <a:solidFill>
                            <a:schemeClr val="tx1"/>
                          </a:solidFill>
                          <a:latin typeface="+mn-lt"/>
                          <a:ea typeface="+mn-ea"/>
                          <a:cs typeface="+mn-cs"/>
                        </a:rPr>
                        <a:t>　  外部人材の校長が就任</a:t>
                      </a:r>
                      <a:endParaRPr kumimoji="1" lang="en-US" altLang="ja-JP" sz="1300" u="none" kern="1200" dirty="0">
                        <a:solidFill>
                          <a:schemeClr val="tx1"/>
                        </a:solidFill>
                        <a:latin typeface="+mn-lt"/>
                        <a:ea typeface="+mn-ea"/>
                        <a:cs typeface="+mn-cs"/>
                      </a:endParaRPr>
                    </a:p>
                  </a:txBody>
                  <a:tcPr marL="36000" marR="36000">
                    <a:lnL w="12700" cap="flat" cmpd="sng" algn="ctr">
                      <a:solidFill>
                        <a:schemeClr val="tx1"/>
                      </a:solidFill>
                      <a:prstDash val="sysDash"/>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bl>
          </a:graphicData>
        </a:graphic>
      </p:graphicFrame>
    </p:spTree>
    <p:extLst>
      <p:ext uri="{BB962C8B-B14F-4D97-AF65-F5344CB8AC3E}">
        <p14:creationId xmlns:p14="http://schemas.microsoft.com/office/powerpoint/2010/main" val="2540641016"/>
      </p:ext>
    </p:extLst>
  </p:cSld>
  <p:clrMapOvr>
    <a:masterClrMapping/>
  </p:clrMapOvr>
</p:sld>
</file>

<file path=ppt/slides/slide2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テキスト ボックス 18"/>
          <p:cNvSpPr txBox="1"/>
          <p:nvPr/>
        </p:nvSpPr>
        <p:spPr>
          <a:xfrm>
            <a:off x="0" y="0"/>
            <a:ext cx="7200000" cy="461665"/>
          </a:xfrm>
          <a:prstGeom prst="rect">
            <a:avLst/>
          </a:prstGeom>
          <a:solidFill>
            <a:srgbClr val="0070C0"/>
          </a:solidFill>
        </p:spPr>
        <p:txBody>
          <a:bodyPr wrap="square" rtlCol="0">
            <a:spAutoFit/>
          </a:bodyPr>
          <a:lstStyle/>
          <a:p>
            <a:r>
              <a:rPr lang="en-US" altLang="ja-JP" sz="2400" b="1" u="sng" dirty="0">
                <a:solidFill>
                  <a:schemeClr val="bg1"/>
                </a:solidFill>
                <a:latin typeface="BIZ UDゴシック" panose="020B0400000000000000" pitchFamily="49" charset="-128"/>
                <a:ea typeface="BIZ UDゴシック" panose="020B0400000000000000" pitchFamily="49" charset="-128"/>
              </a:rPr>
              <a:t>Ⅲ</a:t>
            </a:r>
            <a:r>
              <a:rPr kumimoji="1" lang="en-US" altLang="ja-JP" sz="2400" b="1" u="sng" dirty="0">
                <a:solidFill>
                  <a:schemeClr val="bg1"/>
                </a:solidFill>
                <a:latin typeface="BIZ UDゴシック" panose="020B0400000000000000" pitchFamily="49" charset="-128"/>
                <a:ea typeface="BIZ UDゴシック" panose="020B0400000000000000" pitchFamily="49" charset="-128"/>
              </a:rPr>
              <a:t>【</a:t>
            </a:r>
            <a:r>
              <a:rPr lang="ja-JP" altLang="en-US" sz="2400" b="1" u="sng" dirty="0">
                <a:solidFill>
                  <a:schemeClr val="bg1"/>
                </a:solidFill>
                <a:latin typeface="BIZ UDゴシック" panose="020B0400000000000000" pitchFamily="49" charset="-128"/>
                <a:ea typeface="BIZ UDゴシック" panose="020B0400000000000000" pitchFamily="49" charset="-128"/>
              </a:rPr>
              <a:t>人事</a:t>
            </a:r>
            <a:r>
              <a:rPr kumimoji="1" lang="en-US" altLang="ja-JP" sz="2400" b="1" u="sng" dirty="0">
                <a:solidFill>
                  <a:schemeClr val="bg1"/>
                </a:solidFill>
                <a:latin typeface="BIZ UDゴシック" panose="020B0400000000000000" pitchFamily="49" charset="-128"/>
                <a:ea typeface="BIZ UDゴシック" panose="020B0400000000000000" pitchFamily="49" charset="-128"/>
              </a:rPr>
              <a:t>】</a:t>
            </a:r>
            <a:r>
              <a:rPr kumimoji="1" lang="ja-JP" altLang="en-US" sz="2400" b="1" u="sng" dirty="0">
                <a:solidFill>
                  <a:schemeClr val="bg1"/>
                </a:solidFill>
                <a:latin typeface="BIZ UDゴシック" panose="020B0400000000000000" pitchFamily="49" charset="-128"/>
                <a:ea typeface="BIZ UDゴシック" panose="020B0400000000000000" pitchFamily="49" charset="-128"/>
              </a:rPr>
              <a:t>（４）</a:t>
            </a:r>
            <a:r>
              <a:rPr lang="ja-JP" altLang="en-US" sz="2400" b="1" u="sng" dirty="0">
                <a:solidFill>
                  <a:schemeClr val="bg1"/>
                </a:solidFill>
                <a:latin typeface="BIZ UDゴシック" panose="020B0400000000000000" pitchFamily="49" charset="-128"/>
                <a:ea typeface="BIZ UDゴシック" panose="020B0400000000000000" pitchFamily="49" charset="-128"/>
              </a:rPr>
              <a:t>公募制度</a:t>
            </a:r>
            <a:endParaRPr kumimoji="1" lang="ja-JP" altLang="en-US" sz="2400" b="1" u="sng" dirty="0">
              <a:solidFill>
                <a:schemeClr val="bg1"/>
              </a:solidFill>
              <a:latin typeface="BIZ UDゴシック" panose="020B0400000000000000" pitchFamily="49" charset="-128"/>
              <a:ea typeface="BIZ UDゴシック" panose="020B0400000000000000" pitchFamily="49" charset="-128"/>
            </a:endParaRPr>
          </a:p>
        </p:txBody>
      </p:sp>
      <p:pic>
        <p:nvPicPr>
          <p:cNvPr id="7" name="図 6"/>
          <p:cNvPicPr>
            <a:picLocks noChangeAspect="1"/>
          </p:cNvPicPr>
          <p:nvPr/>
        </p:nvPicPr>
        <p:blipFill>
          <a:blip r:embed="rId2"/>
          <a:stretch>
            <a:fillRect/>
          </a:stretch>
        </p:blipFill>
        <p:spPr>
          <a:xfrm>
            <a:off x="6660232" y="1124744"/>
            <a:ext cx="2278489" cy="2448272"/>
          </a:xfrm>
          <a:prstGeom prst="rect">
            <a:avLst/>
          </a:prstGeom>
        </p:spPr>
      </p:pic>
      <p:pic>
        <p:nvPicPr>
          <p:cNvPr id="8" name="図 7"/>
          <p:cNvPicPr>
            <a:picLocks noChangeAspect="1"/>
          </p:cNvPicPr>
          <p:nvPr/>
        </p:nvPicPr>
        <p:blipFill>
          <a:blip r:embed="rId2"/>
          <a:stretch>
            <a:fillRect/>
          </a:stretch>
        </p:blipFill>
        <p:spPr>
          <a:xfrm>
            <a:off x="3792363" y="1124744"/>
            <a:ext cx="2867869" cy="2016224"/>
          </a:xfrm>
          <a:prstGeom prst="rect">
            <a:avLst/>
          </a:prstGeom>
        </p:spPr>
      </p:pic>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206</a:t>
            </a:fld>
            <a:endParaRPr lang="ja-JP" altLang="en-US"/>
          </a:p>
        </p:txBody>
      </p:sp>
      <p:graphicFrame>
        <p:nvGraphicFramePr>
          <p:cNvPr id="5" name="表 4"/>
          <p:cNvGraphicFramePr>
            <a:graphicFrameLocks noGrp="1"/>
          </p:cNvGraphicFramePr>
          <p:nvPr>
            <p:extLst>
              <p:ext uri="{D42A27DB-BD31-4B8C-83A1-F6EECF244321}">
                <p14:modId xmlns:p14="http://schemas.microsoft.com/office/powerpoint/2010/main" val="3503482729"/>
              </p:ext>
            </p:extLst>
          </p:nvPr>
        </p:nvGraphicFramePr>
        <p:xfrm>
          <a:off x="323528" y="648000"/>
          <a:ext cx="8640960" cy="5661320"/>
        </p:xfrm>
        <a:graphic>
          <a:graphicData uri="http://schemas.openxmlformats.org/drawingml/2006/table">
            <a:tbl>
              <a:tblPr firstRow="1">
                <a:tableStyleId>{5C22544A-7EE6-4342-B048-85BDC9FD1C3A}</a:tableStyleId>
              </a:tblPr>
              <a:tblGrid>
                <a:gridCol w="1800200">
                  <a:extLst>
                    <a:ext uri="{9D8B030D-6E8A-4147-A177-3AD203B41FA5}">
                      <a16:colId xmlns:a16="http://schemas.microsoft.com/office/drawing/2014/main" val="20000"/>
                    </a:ext>
                  </a:extLst>
                </a:gridCol>
                <a:gridCol w="1728192">
                  <a:extLst>
                    <a:ext uri="{9D8B030D-6E8A-4147-A177-3AD203B41FA5}">
                      <a16:colId xmlns:a16="http://schemas.microsoft.com/office/drawing/2014/main" val="20001"/>
                    </a:ext>
                  </a:extLst>
                </a:gridCol>
                <a:gridCol w="2808312">
                  <a:extLst>
                    <a:ext uri="{9D8B030D-6E8A-4147-A177-3AD203B41FA5}">
                      <a16:colId xmlns:a16="http://schemas.microsoft.com/office/drawing/2014/main" val="20002"/>
                    </a:ext>
                  </a:extLst>
                </a:gridCol>
                <a:gridCol w="2304256">
                  <a:extLst>
                    <a:ext uri="{9D8B030D-6E8A-4147-A177-3AD203B41FA5}">
                      <a16:colId xmlns:a16="http://schemas.microsoft.com/office/drawing/2014/main" val="20003"/>
                    </a:ext>
                  </a:extLst>
                </a:gridCol>
              </a:tblGrid>
              <a:tr h="436963">
                <a:tc>
                  <a:txBody>
                    <a:bodyPr/>
                    <a:lstStyle/>
                    <a:p>
                      <a:pPr algn="ctr">
                        <a:lnSpc>
                          <a:spcPct val="100000"/>
                        </a:lnSpc>
                      </a:pPr>
                      <a:r>
                        <a:rPr kumimoji="1" lang="ja-JP" altLang="en-US" sz="1800" b="0" dirty="0">
                          <a:solidFill>
                            <a:schemeClr val="tx1"/>
                          </a:solidFill>
                          <a:latin typeface="+mn-lt"/>
                        </a:rPr>
                        <a:t>＜</a:t>
                      </a:r>
                      <a:r>
                        <a:rPr kumimoji="1" lang="en-US" altLang="ja-JP" sz="1800" b="0" dirty="0">
                          <a:solidFill>
                            <a:schemeClr val="tx1"/>
                          </a:solidFill>
                          <a:latin typeface="+mn-lt"/>
                        </a:rPr>
                        <a:t>Why</a:t>
                      </a:r>
                      <a:r>
                        <a:rPr kumimoji="1" lang="ja-JP" altLang="en-US" sz="1800" b="0" dirty="0">
                          <a:solidFill>
                            <a:schemeClr val="tx1"/>
                          </a:solidFill>
                          <a:latin typeface="+mn-lt"/>
                        </a:rPr>
                        <a:t>＞</a:t>
                      </a:r>
                    </a:p>
                  </a:txBody>
                  <a:tcPr marL="36000" marR="36000" anchor="ctr">
                    <a:lnL w="12700" cap="flat" cmpd="sng" algn="ctr">
                      <a:solidFill>
                        <a:schemeClr val="tx1"/>
                      </a:solidFill>
                      <a:prstDash val="solid"/>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00000"/>
                        </a:lnSpc>
                      </a:pPr>
                      <a:r>
                        <a:rPr kumimoji="1" lang="ja-JP" altLang="en-US" sz="1800" b="0" dirty="0">
                          <a:solidFill>
                            <a:schemeClr val="tx1"/>
                          </a:solidFill>
                          <a:latin typeface="+mn-lt"/>
                        </a:rPr>
                        <a:t>＜</a:t>
                      </a:r>
                      <a:r>
                        <a:rPr kumimoji="1" lang="en-US" altLang="ja-JP" sz="1800" b="0" dirty="0">
                          <a:solidFill>
                            <a:schemeClr val="tx1"/>
                          </a:solidFill>
                          <a:latin typeface="+mn-lt"/>
                        </a:rPr>
                        <a:t>Vision</a:t>
                      </a:r>
                      <a:r>
                        <a:rPr kumimoji="1" lang="ja-JP" altLang="en-US" sz="1800" b="0" dirty="0">
                          <a:solidFill>
                            <a:schemeClr val="tx1"/>
                          </a:solidFill>
                          <a:latin typeface="+mn-lt"/>
                        </a:rPr>
                        <a:t>＞</a:t>
                      </a:r>
                    </a:p>
                  </a:txBody>
                  <a:tcPr marL="36000" marR="36000" anchor="ctr">
                    <a:lnL w="12700" cap="flat" cmpd="sng" algn="ctr">
                      <a:solidFill>
                        <a:schemeClr val="tx1"/>
                      </a:solidFill>
                      <a:prstDash val="sysDash"/>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00000"/>
                        </a:lnSpc>
                      </a:pPr>
                      <a:r>
                        <a:rPr kumimoji="1" lang="ja-JP" altLang="en-US" sz="1800" b="0" dirty="0">
                          <a:solidFill>
                            <a:schemeClr val="tx1"/>
                          </a:solidFill>
                          <a:latin typeface="+mn-lt"/>
                        </a:rPr>
                        <a:t>＜</a:t>
                      </a:r>
                      <a:r>
                        <a:rPr kumimoji="1" lang="en-US" altLang="ja-JP" sz="1800" b="0" dirty="0">
                          <a:solidFill>
                            <a:schemeClr val="tx1"/>
                          </a:solidFill>
                          <a:latin typeface="+mn-lt"/>
                        </a:rPr>
                        <a:t>What</a:t>
                      </a:r>
                      <a:r>
                        <a:rPr kumimoji="1" lang="ja-JP" altLang="en-US" sz="1800" b="0" dirty="0">
                          <a:solidFill>
                            <a:schemeClr val="tx1"/>
                          </a:solidFill>
                          <a:latin typeface="+mn-lt"/>
                        </a:rPr>
                        <a:t>＞</a:t>
                      </a:r>
                    </a:p>
                  </a:txBody>
                  <a:tcPr marL="36000" marR="36000" anchor="ctr">
                    <a:lnL w="12700" cap="flat" cmpd="sng" algn="ctr">
                      <a:solidFill>
                        <a:schemeClr val="tx1"/>
                      </a:solidFill>
                      <a:prstDash val="sysDash"/>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00000"/>
                        </a:lnSpc>
                      </a:pPr>
                      <a:r>
                        <a:rPr kumimoji="1" lang="ja-JP" altLang="en-US" sz="1800" b="0" dirty="0">
                          <a:solidFill>
                            <a:schemeClr val="tx1"/>
                          </a:solidFill>
                          <a:latin typeface="+mn-lt"/>
                        </a:rPr>
                        <a:t>＜</a:t>
                      </a:r>
                      <a:r>
                        <a:rPr kumimoji="1" lang="en-US" altLang="ja-JP" sz="1800" b="0" dirty="0">
                          <a:solidFill>
                            <a:schemeClr val="tx1"/>
                          </a:solidFill>
                          <a:latin typeface="+mn-lt"/>
                        </a:rPr>
                        <a:t>Outcome</a:t>
                      </a:r>
                      <a:r>
                        <a:rPr kumimoji="1" lang="ja-JP" altLang="en-US" sz="1800" b="0" dirty="0">
                          <a:solidFill>
                            <a:schemeClr val="tx1"/>
                          </a:solidFill>
                          <a:latin typeface="+mn-lt"/>
                        </a:rPr>
                        <a:t>＞</a:t>
                      </a:r>
                    </a:p>
                  </a:txBody>
                  <a:tcPr marL="36000" marR="36000" anchor="ctr">
                    <a:lnL w="12700" cap="flat" cmpd="sng" algn="ctr">
                      <a:solidFill>
                        <a:schemeClr val="tx1"/>
                      </a:solidFill>
                      <a:prstDash val="sysDash"/>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5224357">
                <a:tc>
                  <a:txBody>
                    <a:bodyPr/>
                    <a:lstStyle/>
                    <a:p>
                      <a:pPr>
                        <a:lnSpc>
                          <a:spcPct val="100000"/>
                        </a:lnSpc>
                      </a:pPr>
                      <a:r>
                        <a:rPr lang="ja-JP" altLang="en-US" sz="1400" dirty="0">
                          <a:latin typeface="+mn-lt"/>
                          <a:ea typeface="+mn-ea"/>
                        </a:rPr>
                        <a:t>（前頁からの続き）</a:t>
                      </a:r>
                      <a:endParaRPr lang="en-US" altLang="ja-JP" sz="1400" dirty="0">
                        <a:latin typeface="+mn-lt"/>
                        <a:ea typeface="+mn-ea"/>
                      </a:endParaRPr>
                    </a:p>
                  </a:txBody>
                  <a:tcPr marL="36000" marR="36000">
                    <a:lnL w="12700" cap="flat" cmpd="sng" algn="ctr">
                      <a:solidFill>
                        <a:schemeClr val="tx1"/>
                      </a:solidFill>
                      <a:prstDash val="solid"/>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nSpc>
                          <a:spcPts val="1500"/>
                        </a:lnSpc>
                      </a:pPr>
                      <a:endParaRPr lang="en-US" altLang="ja-JP" sz="1400" dirty="0">
                        <a:latin typeface="+mn-lt"/>
                        <a:ea typeface="+mn-ea"/>
                      </a:endParaRPr>
                    </a:p>
                  </a:txBody>
                  <a:tcPr marL="36000" marR="36000">
                    <a:lnL w="12700" cap="flat" cmpd="sng" algn="ctr">
                      <a:solidFill>
                        <a:schemeClr val="tx1"/>
                      </a:solidFill>
                      <a:prstDash val="sysDash"/>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just">
                        <a:spcAft>
                          <a:spcPts val="0"/>
                        </a:spcAft>
                      </a:pPr>
                      <a:r>
                        <a:rPr lang="ja-JP" altLang="en-US" sz="1400" dirty="0">
                          <a:latin typeface="+mn-lt"/>
                          <a:ea typeface="+mn-ea"/>
                        </a:rPr>
                        <a:t>・</a:t>
                      </a:r>
                      <a:r>
                        <a:rPr lang="en-US" altLang="ja-JP" sz="1400" dirty="0">
                          <a:latin typeface="+mn-lt"/>
                          <a:ea typeface="+mn-ea"/>
                        </a:rPr>
                        <a:t>2019</a:t>
                      </a:r>
                      <a:r>
                        <a:rPr lang="ja-JP" altLang="ja-JP" sz="1400" dirty="0">
                          <a:latin typeface="+mn-lt"/>
                          <a:ea typeface="+mn-ea"/>
                        </a:rPr>
                        <a:t>年度～</a:t>
                      </a:r>
                      <a:r>
                        <a:rPr lang="en-US" altLang="ja-JP" sz="1400" dirty="0">
                          <a:latin typeface="+mn-lt"/>
                          <a:ea typeface="+mn-ea"/>
                        </a:rPr>
                        <a:t>2022</a:t>
                      </a:r>
                      <a:r>
                        <a:rPr lang="ja-JP" altLang="ja-JP" sz="1400" dirty="0">
                          <a:latin typeface="+mn-lt"/>
                          <a:ea typeface="+mn-ea"/>
                        </a:rPr>
                        <a:t>年度</a:t>
                      </a:r>
                    </a:p>
                    <a:p>
                      <a:pPr algn="just">
                        <a:spcAft>
                          <a:spcPts val="0"/>
                        </a:spcAft>
                      </a:pPr>
                      <a:r>
                        <a:rPr lang="ja-JP" altLang="ja-JP" sz="1400" dirty="0">
                          <a:latin typeface="+mn-lt"/>
                          <a:ea typeface="+mn-ea"/>
                        </a:rPr>
                        <a:t>　　人事室長、総務局長、</a:t>
                      </a:r>
                    </a:p>
                    <a:p>
                      <a:pPr algn="just">
                        <a:spcAft>
                          <a:spcPts val="0"/>
                        </a:spcAft>
                      </a:pPr>
                      <a:r>
                        <a:rPr lang="ja-JP" altLang="ja-JP" sz="1400" dirty="0">
                          <a:latin typeface="+mn-lt"/>
                          <a:ea typeface="+mn-ea"/>
                        </a:rPr>
                        <a:t>　　契約管財局長、福祉局長、</a:t>
                      </a:r>
                    </a:p>
                    <a:p>
                      <a:pPr algn="just">
                        <a:spcAft>
                          <a:spcPts val="0"/>
                        </a:spcAft>
                      </a:pPr>
                      <a:r>
                        <a:rPr lang="ja-JP" altLang="ja-JP" sz="1400" dirty="0">
                          <a:latin typeface="+mn-lt"/>
                          <a:ea typeface="+mn-ea"/>
                        </a:rPr>
                        <a:t>　　環境局長、建設局長、港湾局長、</a:t>
                      </a:r>
                    </a:p>
                    <a:p>
                      <a:pPr algn="just">
                        <a:spcAft>
                          <a:spcPts val="0"/>
                        </a:spcAft>
                      </a:pPr>
                      <a:r>
                        <a:rPr lang="ja-JP" altLang="ja-JP" sz="1400" dirty="0">
                          <a:latin typeface="+mn-lt"/>
                          <a:ea typeface="+mn-ea"/>
                        </a:rPr>
                        <a:t>　　健康局長、</a:t>
                      </a:r>
                      <a:r>
                        <a:rPr lang="en-US" altLang="ja-JP" sz="1400" dirty="0">
                          <a:latin typeface="+mn-lt"/>
                          <a:ea typeface="+mn-ea"/>
                        </a:rPr>
                        <a:t>ICT</a:t>
                      </a:r>
                      <a:r>
                        <a:rPr lang="ja-JP" altLang="ja-JP" sz="1400" dirty="0">
                          <a:latin typeface="+mn-lt"/>
                          <a:ea typeface="+mn-ea"/>
                        </a:rPr>
                        <a:t>戦略室長、</a:t>
                      </a:r>
                    </a:p>
                    <a:p>
                      <a:pPr algn="just">
                        <a:spcAft>
                          <a:spcPts val="0"/>
                        </a:spcAft>
                      </a:pPr>
                      <a:r>
                        <a:rPr lang="ja-JP" altLang="ja-JP" sz="1400" dirty="0">
                          <a:latin typeface="+mn-lt"/>
                          <a:ea typeface="+mn-ea"/>
                        </a:rPr>
                        <a:t>　　経済戦略局長、都市整備局長、</a:t>
                      </a:r>
                    </a:p>
                    <a:p>
                      <a:pPr algn="just">
                        <a:spcAft>
                          <a:spcPts val="0"/>
                        </a:spcAft>
                      </a:pPr>
                      <a:r>
                        <a:rPr lang="ja-JP" altLang="ja-JP" sz="1400" dirty="0">
                          <a:latin typeface="+mn-lt"/>
                          <a:ea typeface="+mn-ea"/>
                        </a:rPr>
                        <a:t>　　福祉局長、環境局長（計</a:t>
                      </a:r>
                      <a:r>
                        <a:rPr lang="en-US" altLang="ja-JP" sz="1400" dirty="0">
                          <a:latin typeface="+mn-lt"/>
                          <a:ea typeface="+mn-ea"/>
                        </a:rPr>
                        <a:t>13</a:t>
                      </a:r>
                      <a:r>
                        <a:rPr lang="ja-JP" altLang="ja-JP" sz="1400" dirty="0">
                          <a:latin typeface="+mn-lt"/>
                          <a:ea typeface="+mn-ea"/>
                        </a:rPr>
                        <a:t>局長）</a:t>
                      </a:r>
                    </a:p>
                    <a:p>
                      <a:pPr algn="just">
                        <a:spcAft>
                          <a:spcPts val="0"/>
                        </a:spcAft>
                      </a:pPr>
                      <a:r>
                        <a:rPr lang="ja-JP" altLang="ja-JP" sz="1400" dirty="0">
                          <a:latin typeface="+mn-lt"/>
                          <a:ea typeface="+mn-ea"/>
                        </a:rPr>
                        <a:t>　　</a:t>
                      </a:r>
                      <a:r>
                        <a:rPr lang="en-US" altLang="ja-JP" sz="1400" dirty="0">
                          <a:latin typeface="+mn-lt"/>
                          <a:ea typeface="+mn-ea"/>
                        </a:rPr>
                        <a:t>20</a:t>
                      </a:r>
                      <a:r>
                        <a:rPr lang="ja-JP" altLang="ja-JP" sz="1400" dirty="0">
                          <a:latin typeface="+mn-lt"/>
                          <a:ea typeface="+mn-ea"/>
                        </a:rPr>
                        <a:t>区役所の区長</a:t>
                      </a:r>
                    </a:p>
                    <a:p>
                      <a:pPr algn="just">
                        <a:spcAft>
                          <a:spcPts val="0"/>
                        </a:spcAft>
                      </a:pPr>
                      <a:r>
                        <a:rPr lang="ja-JP" altLang="ja-JP" sz="1400" dirty="0">
                          <a:latin typeface="+mn-lt"/>
                          <a:ea typeface="+mn-ea"/>
                        </a:rPr>
                        <a:t>　　</a:t>
                      </a:r>
                      <a:r>
                        <a:rPr lang="en-US" altLang="ja-JP" sz="1400" dirty="0">
                          <a:latin typeface="+mn-lt"/>
                          <a:ea typeface="+mn-ea"/>
                        </a:rPr>
                        <a:t>190</a:t>
                      </a:r>
                      <a:r>
                        <a:rPr lang="ja-JP" altLang="ja-JP" sz="1400" dirty="0">
                          <a:latin typeface="+mn-lt"/>
                          <a:ea typeface="+mn-ea"/>
                        </a:rPr>
                        <a:t>校の校長</a:t>
                      </a:r>
                    </a:p>
                    <a:p>
                      <a:pPr>
                        <a:lnSpc>
                          <a:spcPts val="1400"/>
                        </a:lnSpc>
                      </a:pPr>
                      <a:endParaRPr lang="en-US" altLang="ja-JP" sz="1400" dirty="0">
                        <a:latin typeface="+mn-lt"/>
                        <a:ea typeface="+mn-ea"/>
                      </a:endParaRPr>
                    </a:p>
                    <a:p>
                      <a:pPr marL="0" marR="0" indent="0" algn="l" defTabSz="914400" rtl="0" eaLnBrk="1" fontAlgn="auto" latinLnBrk="0" hangingPunct="1">
                        <a:lnSpc>
                          <a:spcPts val="1400"/>
                        </a:lnSpc>
                        <a:spcBef>
                          <a:spcPts val="0"/>
                        </a:spcBef>
                        <a:spcAft>
                          <a:spcPts val="0"/>
                        </a:spcAft>
                        <a:buClrTx/>
                        <a:buSzTx/>
                        <a:buFontTx/>
                        <a:buNone/>
                        <a:tabLst/>
                        <a:defRPr/>
                      </a:pPr>
                      <a:endParaRPr lang="en-US" altLang="ja-JP" sz="1400" dirty="0">
                        <a:latin typeface="+mn-lt"/>
                        <a:ea typeface="+mn-ea"/>
                      </a:endParaRPr>
                    </a:p>
                  </a:txBody>
                  <a:tcPr marL="36000" marR="36000">
                    <a:lnL w="12700" cap="flat" cmpd="sng" algn="ctr">
                      <a:solidFill>
                        <a:schemeClr val="tx1"/>
                      </a:solidFill>
                      <a:prstDash val="sysDash"/>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just">
                        <a:spcAft>
                          <a:spcPts val="0"/>
                        </a:spcAft>
                      </a:pPr>
                      <a:r>
                        <a:rPr lang="en-US" altLang="ja-JP" sz="1400" dirty="0">
                          <a:latin typeface="+mn-lt"/>
                          <a:ea typeface="+mn-ea"/>
                        </a:rPr>
                        <a:t>2019</a:t>
                      </a:r>
                      <a:r>
                        <a:rPr lang="ja-JP" altLang="ja-JP" sz="1400" dirty="0">
                          <a:latin typeface="+mn-lt"/>
                          <a:ea typeface="+mn-ea"/>
                        </a:rPr>
                        <a:t>年度～</a:t>
                      </a:r>
                      <a:r>
                        <a:rPr lang="en-US" altLang="ja-JP" sz="1400" dirty="0">
                          <a:latin typeface="+mn-lt"/>
                          <a:ea typeface="+mn-ea"/>
                        </a:rPr>
                        <a:t>2022</a:t>
                      </a:r>
                      <a:r>
                        <a:rPr lang="ja-JP" altLang="ja-JP" sz="1400" dirty="0">
                          <a:latin typeface="+mn-lt"/>
                          <a:ea typeface="+mn-ea"/>
                        </a:rPr>
                        <a:t>年度</a:t>
                      </a:r>
                    </a:p>
                    <a:p>
                      <a:pPr algn="just">
                        <a:spcAft>
                          <a:spcPts val="0"/>
                        </a:spcAft>
                      </a:pPr>
                      <a:r>
                        <a:rPr lang="ja-JP" altLang="ja-JP" sz="1400" dirty="0">
                          <a:latin typeface="+mn-lt"/>
                          <a:ea typeface="+mn-ea"/>
                        </a:rPr>
                        <a:t>（区長）</a:t>
                      </a:r>
                    </a:p>
                    <a:p>
                      <a:pPr algn="just">
                        <a:spcAft>
                          <a:spcPts val="0"/>
                        </a:spcAft>
                      </a:pPr>
                      <a:r>
                        <a:rPr lang="ja-JP" altLang="ja-JP" sz="1400" dirty="0">
                          <a:latin typeface="+mn-lt"/>
                          <a:ea typeface="+mn-ea"/>
                        </a:rPr>
                        <a:t>　・公募</a:t>
                      </a:r>
                      <a:r>
                        <a:rPr lang="en-US" altLang="ja-JP" sz="1400" dirty="0">
                          <a:latin typeface="+mn-lt"/>
                          <a:ea typeface="+mn-ea"/>
                        </a:rPr>
                        <a:t>20</a:t>
                      </a:r>
                      <a:r>
                        <a:rPr lang="ja-JP" altLang="ja-JP" sz="1400" dirty="0">
                          <a:latin typeface="+mn-lt"/>
                          <a:ea typeface="+mn-ea"/>
                        </a:rPr>
                        <a:t>区長中</a:t>
                      </a:r>
                      <a:r>
                        <a:rPr lang="en-US" altLang="ja-JP" sz="1400" dirty="0">
                          <a:latin typeface="+mn-lt"/>
                          <a:ea typeface="+mn-ea"/>
                        </a:rPr>
                        <a:t>10</a:t>
                      </a:r>
                      <a:r>
                        <a:rPr lang="ja-JP" altLang="ja-JP" sz="1400" dirty="0">
                          <a:latin typeface="+mn-lt"/>
                          <a:ea typeface="+mn-ea"/>
                        </a:rPr>
                        <a:t>名の外部</a:t>
                      </a:r>
                    </a:p>
                    <a:p>
                      <a:pPr algn="just">
                        <a:spcAft>
                          <a:spcPts val="0"/>
                        </a:spcAft>
                      </a:pPr>
                      <a:r>
                        <a:rPr lang="ja-JP" altLang="ja-JP" sz="1400" dirty="0">
                          <a:latin typeface="+mn-lt"/>
                          <a:ea typeface="+mn-ea"/>
                        </a:rPr>
                        <a:t>　</a:t>
                      </a:r>
                      <a:r>
                        <a:rPr lang="en-US" altLang="ja-JP" sz="1400" dirty="0">
                          <a:latin typeface="+mn-lt"/>
                          <a:ea typeface="+mn-ea"/>
                        </a:rPr>
                        <a:t>  </a:t>
                      </a:r>
                      <a:r>
                        <a:rPr lang="ja-JP" altLang="ja-JP" sz="1400" dirty="0">
                          <a:latin typeface="+mn-lt"/>
                          <a:ea typeface="+mn-ea"/>
                        </a:rPr>
                        <a:t>人材が就任</a:t>
                      </a:r>
                    </a:p>
                    <a:p>
                      <a:pPr algn="just">
                        <a:spcAft>
                          <a:spcPts val="0"/>
                        </a:spcAft>
                      </a:pPr>
                      <a:r>
                        <a:rPr lang="ja-JP" altLang="ja-JP" sz="1400" dirty="0">
                          <a:latin typeface="+mn-lt"/>
                          <a:ea typeface="+mn-ea"/>
                        </a:rPr>
                        <a:t>（局長）</a:t>
                      </a:r>
                    </a:p>
                    <a:p>
                      <a:pPr algn="just">
                        <a:spcAft>
                          <a:spcPts val="0"/>
                        </a:spcAft>
                      </a:pPr>
                      <a:r>
                        <a:rPr lang="ja-JP" altLang="ja-JP" sz="1400" dirty="0">
                          <a:latin typeface="+mn-lt"/>
                          <a:ea typeface="+mn-ea"/>
                        </a:rPr>
                        <a:t>　・公募</a:t>
                      </a:r>
                      <a:r>
                        <a:rPr lang="en-US" altLang="ja-JP" sz="1400" dirty="0">
                          <a:latin typeface="+mn-lt"/>
                          <a:ea typeface="+mn-ea"/>
                        </a:rPr>
                        <a:t>13</a:t>
                      </a:r>
                      <a:r>
                        <a:rPr lang="ja-JP" altLang="ja-JP" sz="1400" dirty="0">
                          <a:latin typeface="+mn-lt"/>
                          <a:ea typeface="+mn-ea"/>
                        </a:rPr>
                        <a:t>局長中</a:t>
                      </a:r>
                      <a:r>
                        <a:rPr lang="en-US" altLang="ja-JP" sz="1400" dirty="0">
                          <a:latin typeface="+mn-lt"/>
                          <a:ea typeface="+mn-ea"/>
                        </a:rPr>
                        <a:t>1</a:t>
                      </a:r>
                      <a:r>
                        <a:rPr lang="ja-JP" altLang="ja-JP" sz="1400" dirty="0">
                          <a:latin typeface="+mn-lt"/>
                          <a:ea typeface="+mn-ea"/>
                        </a:rPr>
                        <a:t>名の外部</a:t>
                      </a:r>
                    </a:p>
                    <a:p>
                      <a:pPr algn="just">
                        <a:spcAft>
                          <a:spcPts val="0"/>
                        </a:spcAft>
                      </a:pPr>
                      <a:r>
                        <a:rPr lang="ja-JP" altLang="ja-JP" sz="1400" dirty="0">
                          <a:latin typeface="+mn-lt"/>
                          <a:ea typeface="+mn-ea"/>
                        </a:rPr>
                        <a:t>　　人材が就任</a:t>
                      </a:r>
                    </a:p>
                    <a:p>
                      <a:pPr algn="just">
                        <a:spcAft>
                          <a:spcPts val="0"/>
                        </a:spcAft>
                      </a:pPr>
                      <a:r>
                        <a:rPr lang="ja-JP" altLang="ja-JP" sz="1400" dirty="0">
                          <a:latin typeface="+mn-lt"/>
                          <a:ea typeface="+mn-ea"/>
                        </a:rPr>
                        <a:t>（校長）</a:t>
                      </a:r>
                    </a:p>
                    <a:p>
                      <a:pPr algn="just">
                        <a:spcAft>
                          <a:spcPts val="0"/>
                        </a:spcAft>
                      </a:pPr>
                      <a:r>
                        <a:rPr lang="ja-JP" altLang="ja-JP" sz="1400" dirty="0">
                          <a:latin typeface="+mn-lt"/>
                          <a:ea typeface="+mn-ea"/>
                        </a:rPr>
                        <a:t>　・公募</a:t>
                      </a:r>
                      <a:r>
                        <a:rPr lang="en-US" altLang="ja-JP" sz="1400" dirty="0">
                          <a:latin typeface="+mn-lt"/>
                          <a:ea typeface="+mn-ea"/>
                        </a:rPr>
                        <a:t>190</a:t>
                      </a:r>
                      <a:r>
                        <a:rPr lang="ja-JP" altLang="ja-JP" sz="1400" dirty="0">
                          <a:latin typeface="+mn-lt"/>
                          <a:ea typeface="+mn-ea"/>
                        </a:rPr>
                        <a:t>校長中５名の</a:t>
                      </a:r>
                    </a:p>
                    <a:p>
                      <a:pPr algn="just">
                        <a:spcAft>
                          <a:spcPts val="0"/>
                        </a:spcAft>
                      </a:pPr>
                      <a:r>
                        <a:rPr lang="ja-JP" altLang="ja-JP" sz="1400" dirty="0">
                          <a:latin typeface="+mn-lt"/>
                          <a:ea typeface="+mn-ea"/>
                        </a:rPr>
                        <a:t>　</a:t>
                      </a:r>
                      <a:r>
                        <a:rPr lang="en-US" altLang="ja-JP" sz="1400" dirty="0">
                          <a:latin typeface="+mn-lt"/>
                          <a:ea typeface="+mn-ea"/>
                        </a:rPr>
                        <a:t>  </a:t>
                      </a:r>
                      <a:r>
                        <a:rPr lang="ja-JP" altLang="ja-JP" sz="1400" dirty="0">
                          <a:latin typeface="+mn-lt"/>
                          <a:ea typeface="+mn-ea"/>
                        </a:rPr>
                        <a:t>外部人材の校長が就任</a:t>
                      </a:r>
                    </a:p>
                    <a:p>
                      <a:pPr algn="just">
                        <a:spcAft>
                          <a:spcPts val="0"/>
                        </a:spcAft>
                      </a:pPr>
                      <a:r>
                        <a:rPr lang="ja-JP" altLang="ja-JP" sz="1400" dirty="0">
                          <a:latin typeface="+mn-lt"/>
                          <a:ea typeface="+mn-ea"/>
                        </a:rPr>
                        <a:t>　　　　　　　　　（予定含む）</a:t>
                      </a:r>
                    </a:p>
                    <a:p>
                      <a:pPr>
                        <a:lnSpc>
                          <a:spcPct val="100000"/>
                        </a:lnSpc>
                      </a:pPr>
                      <a:endParaRPr lang="en-US" altLang="ja-JP" sz="1400" dirty="0">
                        <a:latin typeface="+mn-lt"/>
                        <a:ea typeface="+mn-ea"/>
                      </a:endParaRPr>
                    </a:p>
                  </a:txBody>
                  <a:tcPr marL="36000" marR="36000">
                    <a:lnL w="12700" cap="flat" cmpd="sng" algn="ctr">
                      <a:solidFill>
                        <a:schemeClr val="tx1"/>
                      </a:solidFill>
                      <a:prstDash val="sysDash"/>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bl>
          </a:graphicData>
        </a:graphic>
      </p:graphicFrame>
    </p:spTree>
    <p:extLst>
      <p:ext uri="{BB962C8B-B14F-4D97-AF65-F5344CB8AC3E}">
        <p14:creationId xmlns:p14="http://schemas.microsoft.com/office/powerpoint/2010/main" val="3469198393"/>
      </p:ext>
    </p:extLst>
  </p:cSld>
  <p:clrMapOvr>
    <a:masterClrMapping/>
  </p:clrMapOvr>
</p:sld>
</file>

<file path=ppt/slides/slide2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9" name="角丸四角形 11">
            <a:extLst>
              <a:ext uri="{FF2B5EF4-FFF2-40B4-BE49-F238E27FC236}">
                <a16:creationId xmlns:a16="http://schemas.microsoft.com/office/drawing/2014/main" id="{384C75FA-15AE-42A6-BC69-F457D3FB2CA4}"/>
              </a:ext>
            </a:extLst>
          </p:cNvPr>
          <p:cNvSpPr/>
          <p:nvPr/>
        </p:nvSpPr>
        <p:spPr>
          <a:xfrm>
            <a:off x="5350820" y="4288368"/>
            <a:ext cx="3416693" cy="1936474"/>
          </a:xfrm>
          <a:prstGeom prst="roundRect">
            <a:avLst>
              <a:gd name="adj" fmla="val 5685"/>
            </a:avLst>
          </a:prstGeom>
          <a:solidFill>
            <a:srgbClr val="66FFFF">
              <a:alpha val="50000"/>
            </a:srgb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graphicFrame>
        <p:nvGraphicFramePr>
          <p:cNvPr id="74" name="グラフ 73"/>
          <p:cNvGraphicFramePr>
            <a:graphicFrameLocks/>
          </p:cNvGraphicFramePr>
          <p:nvPr>
            <p:extLst>
              <p:ext uri="{D42A27DB-BD31-4B8C-83A1-F6EECF244321}">
                <p14:modId xmlns:p14="http://schemas.microsoft.com/office/powerpoint/2010/main" val="3232513251"/>
              </p:ext>
            </p:extLst>
          </p:nvPr>
        </p:nvGraphicFramePr>
        <p:xfrm>
          <a:off x="5390641" y="4210850"/>
          <a:ext cx="2491022" cy="2072368"/>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75" name="グラフ 74"/>
          <p:cNvGraphicFramePr>
            <a:graphicFrameLocks/>
          </p:cNvGraphicFramePr>
          <p:nvPr>
            <p:extLst>
              <p:ext uri="{D42A27DB-BD31-4B8C-83A1-F6EECF244321}">
                <p14:modId xmlns:p14="http://schemas.microsoft.com/office/powerpoint/2010/main" val="1173622211"/>
              </p:ext>
            </p:extLst>
          </p:nvPr>
        </p:nvGraphicFramePr>
        <p:xfrm>
          <a:off x="6636152" y="4173916"/>
          <a:ext cx="2665492" cy="2074690"/>
        </p:xfrm>
        <a:graphic>
          <a:graphicData uri="http://schemas.openxmlformats.org/drawingml/2006/chart">
            <c:chart xmlns:c="http://schemas.openxmlformats.org/drawingml/2006/chart" xmlns:r="http://schemas.openxmlformats.org/officeDocument/2006/relationships" r:id="rId3"/>
          </a:graphicData>
        </a:graphic>
      </p:graphicFrame>
      <p:sp>
        <p:nvSpPr>
          <p:cNvPr id="65" name="角丸四角形 11">
            <a:extLst>
              <a:ext uri="{FF2B5EF4-FFF2-40B4-BE49-F238E27FC236}">
                <a16:creationId xmlns:a16="http://schemas.microsoft.com/office/drawing/2014/main" id="{59CE30A0-25E9-4BEA-9802-F871772D7DDA}"/>
              </a:ext>
            </a:extLst>
          </p:cNvPr>
          <p:cNvSpPr/>
          <p:nvPr/>
        </p:nvSpPr>
        <p:spPr>
          <a:xfrm>
            <a:off x="5350820" y="1580677"/>
            <a:ext cx="3416693" cy="2220684"/>
          </a:xfrm>
          <a:prstGeom prst="roundRect">
            <a:avLst>
              <a:gd name="adj" fmla="val 5685"/>
            </a:avLst>
          </a:prstGeom>
          <a:solidFill>
            <a:srgbClr val="66FFFF">
              <a:alpha val="50000"/>
            </a:srgb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grpSp>
        <p:nvGrpSpPr>
          <p:cNvPr id="2" name="グループ化 59"/>
          <p:cNvGrpSpPr/>
          <p:nvPr/>
        </p:nvGrpSpPr>
        <p:grpSpPr>
          <a:xfrm>
            <a:off x="6482892" y="6305849"/>
            <a:ext cx="2043326" cy="253643"/>
            <a:chOff x="5818589" y="6415717"/>
            <a:chExt cx="2043326" cy="253643"/>
          </a:xfrm>
        </p:grpSpPr>
        <p:sp>
          <p:nvSpPr>
            <p:cNvPr id="46" name="正方形/長方形 45"/>
            <p:cNvSpPr/>
            <p:nvPr/>
          </p:nvSpPr>
          <p:spPr>
            <a:xfrm>
              <a:off x="6948264" y="6453336"/>
              <a:ext cx="216024" cy="144016"/>
            </a:xfrm>
            <a:prstGeom prst="rect">
              <a:avLst/>
            </a:prstGeom>
            <a:solidFill>
              <a:schemeClr val="bg1">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47" name="正方形/長方形 46"/>
            <p:cNvSpPr/>
            <p:nvPr/>
          </p:nvSpPr>
          <p:spPr>
            <a:xfrm>
              <a:off x="5818589" y="6476097"/>
              <a:ext cx="216024" cy="144016"/>
            </a:xfrm>
            <a:prstGeom prst="rect">
              <a:avLst/>
            </a:prstGeom>
            <a:solidFill>
              <a:schemeClr val="bg1">
                <a:lumMod val="5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48" name="テキスト ボックス 47"/>
            <p:cNvSpPr txBox="1"/>
            <p:nvPr/>
          </p:nvSpPr>
          <p:spPr>
            <a:xfrm>
              <a:off x="6034613" y="6423139"/>
              <a:ext cx="697627" cy="24622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外部人材</a:t>
              </a:r>
            </a:p>
          </p:txBody>
        </p:sp>
        <p:sp>
          <p:nvSpPr>
            <p:cNvPr id="49" name="テキスト ボックス 48"/>
            <p:cNvSpPr txBox="1"/>
            <p:nvPr/>
          </p:nvSpPr>
          <p:spPr>
            <a:xfrm>
              <a:off x="7164288" y="6415717"/>
              <a:ext cx="697627" cy="24622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内部人材</a:t>
              </a:r>
            </a:p>
          </p:txBody>
        </p:sp>
      </p:grpSp>
      <p:sp>
        <p:nvSpPr>
          <p:cNvPr id="54" name="テキスト ボックス 53"/>
          <p:cNvSpPr txBox="1"/>
          <p:nvPr/>
        </p:nvSpPr>
        <p:spPr>
          <a:xfrm>
            <a:off x="986369" y="2530659"/>
            <a:ext cx="3672408" cy="739552"/>
          </a:xfrm>
          <a:prstGeom prst="rect">
            <a:avLst/>
          </a:prstGeom>
          <a:noFill/>
          <a:ln>
            <a:solidFill>
              <a:schemeClr val="tx1"/>
            </a:solidFill>
            <a:prstDash val="dash"/>
          </a:ln>
        </p:spPr>
        <p:txBody>
          <a:bodyPr wrap="square" tIns="36000" bIns="36000" rtlCol="0">
            <a:spAutoFit/>
          </a:bodyPr>
          <a:lstStyle/>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（参考）他都市の状況</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新潟市　</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7</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区長の公募を実施</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名の外部人材を登用</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p>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堺市　   </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区長の公募を実施</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外部人材を登用</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p>
          <a:p>
            <a:pPr marL="0" marR="0" lvl="0" indent="0" algn="l" defTabSz="914400" rtl="0" eaLnBrk="1" fontAlgn="auto" latinLnBrk="0" hangingPunct="1">
              <a:lnSpc>
                <a:spcPts val="13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その他　横浜市・川崎市・千葉市で庁内公募実績あり</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55" name="正方形/長方形 54"/>
          <p:cNvSpPr/>
          <p:nvPr/>
        </p:nvSpPr>
        <p:spPr>
          <a:xfrm>
            <a:off x="5316468" y="886664"/>
            <a:ext cx="1415772" cy="338554"/>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＜応募者数＞</a:t>
            </a:r>
          </a:p>
        </p:txBody>
      </p:sp>
      <p:sp>
        <p:nvSpPr>
          <p:cNvPr id="56" name="正方形/長方形 55"/>
          <p:cNvSpPr/>
          <p:nvPr/>
        </p:nvSpPr>
        <p:spPr>
          <a:xfrm>
            <a:off x="7236296" y="887226"/>
            <a:ext cx="1415772" cy="338554"/>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＜就任者数＞</a:t>
            </a:r>
          </a:p>
        </p:txBody>
      </p:sp>
      <p:sp>
        <p:nvSpPr>
          <p:cNvPr id="57" name="二等辺三角形 56"/>
          <p:cNvSpPr/>
          <p:nvPr/>
        </p:nvSpPr>
        <p:spPr>
          <a:xfrm rot="5400000">
            <a:off x="6860090" y="2445859"/>
            <a:ext cx="504056" cy="216024"/>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58" name="二等辺三角形 57"/>
          <p:cNvSpPr/>
          <p:nvPr/>
        </p:nvSpPr>
        <p:spPr>
          <a:xfrm rot="5400000">
            <a:off x="6863055" y="5183501"/>
            <a:ext cx="504056" cy="216024"/>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61" name="正方形/長方形 60"/>
          <p:cNvSpPr/>
          <p:nvPr/>
        </p:nvSpPr>
        <p:spPr>
          <a:xfrm>
            <a:off x="251520" y="251356"/>
            <a:ext cx="4392488" cy="369332"/>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rPr>
              <a:t>人材の公募（１／２）</a:t>
            </a:r>
          </a:p>
        </p:txBody>
      </p:sp>
      <p:cxnSp>
        <p:nvCxnSpPr>
          <p:cNvPr id="62" name="直線コネクタ 61"/>
          <p:cNvCxnSpPr/>
          <p:nvPr/>
        </p:nvCxnSpPr>
        <p:spPr>
          <a:xfrm>
            <a:off x="179512" y="638979"/>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63" name="正方形/長方形 62"/>
          <p:cNvSpPr/>
          <p:nvPr/>
        </p:nvSpPr>
        <p:spPr>
          <a:xfrm>
            <a:off x="251520" y="620688"/>
            <a:ext cx="8892480" cy="369332"/>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rPr>
              <a:t>幹部ポストは市役所</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内部だけでなく、外部人材も対象として公募。</a:t>
            </a:r>
            <a:endPar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36" name="テキスト ボックス 36"/>
          <p:cNvSpPr txBox="1"/>
          <p:nvPr/>
        </p:nvSpPr>
        <p:spPr>
          <a:xfrm>
            <a:off x="0" y="0"/>
            <a:ext cx="3491880" cy="261610"/>
          </a:xfrm>
          <a:prstGeom prst="rect">
            <a:avLst/>
          </a:prstGeom>
          <a:noFill/>
        </p:spPr>
        <p:txBody>
          <a:bodyPr wrap="square" rtlCol="0">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zh-TW" sz="11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Ⅲ</a:t>
            </a:r>
            <a:r>
              <a:rPr kumimoji="1" lang="zh-TW" altLang="en-US" sz="11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行財政改革</a:t>
            </a:r>
            <a:r>
              <a:rPr kumimoji="1" lang="en-US" altLang="ja-JP" sz="11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人事</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・公募制度</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37" name="テキスト ボックス 36"/>
          <p:cNvSpPr txBox="1"/>
          <p:nvPr/>
        </p:nvSpPr>
        <p:spPr>
          <a:xfrm>
            <a:off x="1015343" y="5982037"/>
            <a:ext cx="3672408" cy="411257"/>
          </a:xfrm>
          <a:prstGeom prst="rect">
            <a:avLst/>
          </a:prstGeom>
          <a:noFill/>
          <a:ln>
            <a:solidFill>
              <a:schemeClr val="tx1"/>
            </a:solidFill>
            <a:prstDash val="dash"/>
          </a:ln>
        </p:spPr>
        <p:txBody>
          <a:bodyPr wrap="square" tIns="36000" bIns="3600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（参考）他都市の状況</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政令市では大阪市のみ</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graphicFrame>
        <p:nvGraphicFramePr>
          <p:cNvPr id="43" name="グラフ 42">
            <a:extLst>
              <a:ext uri="{FF2B5EF4-FFF2-40B4-BE49-F238E27FC236}">
                <a16:creationId xmlns:a16="http://schemas.microsoft.com/office/drawing/2014/main" id="{C22A189B-ECCB-4628-90CB-D6C32C178FDE}"/>
              </a:ext>
            </a:extLst>
          </p:cNvPr>
          <p:cNvGraphicFramePr>
            <a:graphicFrameLocks/>
          </p:cNvGraphicFramePr>
          <p:nvPr/>
        </p:nvGraphicFramePr>
        <p:xfrm>
          <a:off x="2760202" y="2323177"/>
          <a:ext cx="2124000" cy="1836000"/>
        </p:xfrm>
        <a:graphic>
          <a:graphicData uri="http://schemas.openxmlformats.org/drawingml/2006/chart">
            <c:chart xmlns:c="http://schemas.openxmlformats.org/drawingml/2006/chart" xmlns:r="http://schemas.openxmlformats.org/officeDocument/2006/relationships" r:id="rId4"/>
          </a:graphicData>
        </a:graphic>
      </p:graphicFrame>
      <p:sp>
        <p:nvSpPr>
          <p:cNvPr id="52" name="テキスト ボックス 5">
            <a:extLst>
              <a:ext uri="{FF2B5EF4-FFF2-40B4-BE49-F238E27FC236}">
                <a16:creationId xmlns:a16="http://schemas.microsoft.com/office/drawing/2014/main" id="{17BD2FB4-8754-43B1-BCF1-2C82FDBFB58C}"/>
              </a:ext>
            </a:extLst>
          </p:cNvPr>
          <p:cNvSpPr txBox="1"/>
          <p:nvPr/>
        </p:nvSpPr>
        <p:spPr>
          <a:xfrm>
            <a:off x="7775662" y="2405789"/>
            <a:ext cx="444352" cy="400110"/>
          </a:xfrm>
          <a:prstGeom prst="rect">
            <a:avLst/>
          </a:prstGeom>
          <a:noFill/>
        </p:spPr>
        <p:style>
          <a:lnRef idx="0">
            <a:scrgbClr r="0" g="0" b="0"/>
          </a:lnRef>
          <a:fillRef idx="0">
            <a:scrgbClr r="0" g="0" b="0"/>
          </a:fillRef>
          <a:effectRef idx="0">
            <a:scrgbClr r="0" g="0" b="0"/>
          </a:effectRef>
          <a:fontRef idx="minor">
            <a:schemeClr val="tx1"/>
          </a:fontRef>
        </p:style>
        <p:txBody>
          <a:bodyPr wrap="non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合計</a:t>
            </a:r>
            <a:endPar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55</a:t>
            </a: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名</a:t>
            </a:r>
          </a:p>
        </p:txBody>
      </p:sp>
      <p:sp>
        <p:nvSpPr>
          <p:cNvPr id="60" name="テキスト ボックス 5">
            <a:extLst>
              <a:ext uri="{FF2B5EF4-FFF2-40B4-BE49-F238E27FC236}">
                <a16:creationId xmlns:a16="http://schemas.microsoft.com/office/drawing/2014/main" id="{8DB80054-7F2C-41F4-AD47-FDF37162D96A}"/>
              </a:ext>
            </a:extLst>
          </p:cNvPr>
          <p:cNvSpPr txBox="1"/>
          <p:nvPr/>
        </p:nvSpPr>
        <p:spPr>
          <a:xfrm>
            <a:off x="5939315" y="5143431"/>
            <a:ext cx="510076" cy="400110"/>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合計</a:t>
            </a:r>
            <a:endPar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614</a:t>
            </a: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名</a:t>
            </a:r>
          </a:p>
        </p:txBody>
      </p:sp>
      <p:graphicFrame>
        <p:nvGraphicFramePr>
          <p:cNvPr id="40" name="グラフ 39"/>
          <p:cNvGraphicFramePr>
            <a:graphicFrameLocks/>
          </p:cNvGraphicFramePr>
          <p:nvPr/>
        </p:nvGraphicFramePr>
        <p:xfrm>
          <a:off x="5321567" y="1764474"/>
          <a:ext cx="2005838" cy="1870664"/>
        </p:xfrm>
        <a:graphic>
          <a:graphicData uri="http://schemas.openxmlformats.org/drawingml/2006/chart">
            <c:chart xmlns:c="http://schemas.openxmlformats.org/drawingml/2006/chart" xmlns:r="http://schemas.openxmlformats.org/officeDocument/2006/relationships" r:id="rId5"/>
          </a:graphicData>
        </a:graphic>
      </p:graphicFrame>
      <p:sp>
        <p:nvSpPr>
          <p:cNvPr id="3" name="テキスト ボックス 2"/>
          <p:cNvSpPr txBox="1"/>
          <p:nvPr/>
        </p:nvSpPr>
        <p:spPr>
          <a:xfrm>
            <a:off x="5775852" y="2405789"/>
            <a:ext cx="728848" cy="40011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合計</a:t>
            </a:r>
            <a:endPar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1,875</a:t>
            </a: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名</a:t>
            </a:r>
          </a:p>
        </p:txBody>
      </p:sp>
      <p:sp>
        <p:nvSpPr>
          <p:cNvPr id="4" name="テキスト ボックス 3"/>
          <p:cNvSpPr txBox="1"/>
          <p:nvPr/>
        </p:nvSpPr>
        <p:spPr>
          <a:xfrm>
            <a:off x="7680347" y="5091458"/>
            <a:ext cx="603369" cy="40011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合計</a:t>
            </a:r>
            <a:endPar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41</a:t>
            </a: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名</a:t>
            </a:r>
          </a:p>
        </p:txBody>
      </p:sp>
      <p:sp>
        <p:nvSpPr>
          <p:cNvPr id="34" name="テキスト ボックス 33"/>
          <p:cNvSpPr txBox="1"/>
          <p:nvPr/>
        </p:nvSpPr>
        <p:spPr>
          <a:xfrm>
            <a:off x="191717" y="6593695"/>
            <a:ext cx="2016224"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（次頁に続く）</a:t>
            </a:r>
          </a:p>
        </p:txBody>
      </p:sp>
      <p:pic>
        <p:nvPicPr>
          <p:cNvPr id="41" name="図 40"/>
          <p:cNvPicPr>
            <a:picLocks noChangeAspect="1"/>
          </p:cNvPicPr>
          <p:nvPr/>
        </p:nvPicPr>
        <p:blipFill>
          <a:blip r:embed="rId6"/>
          <a:stretch>
            <a:fillRect/>
          </a:stretch>
        </p:blipFill>
        <p:spPr>
          <a:xfrm>
            <a:off x="916243" y="2041525"/>
            <a:ext cx="3374103" cy="420315"/>
          </a:xfrm>
          <a:prstGeom prst="rect">
            <a:avLst/>
          </a:prstGeom>
        </p:spPr>
      </p:pic>
      <p:pic>
        <p:nvPicPr>
          <p:cNvPr id="42" name="図 41"/>
          <p:cNvPicPr>
            <a:picLocks noChangeAspect="1"/>
          </p:cNvPicPr>
          <p:nvPr/>
        </p:nvPicPr>
        <p:blipFill>
          <a:blip r:embed="rId6"/>
          <a:stretch>
            <a:fillRect/>
          </a:stretch>
        </p:blipFill>
        <p:spPr>
          <a:xfrm>
            <a:off x="1015343" y="5211261"/>
            <a:ext cx="3374103" cy="654024"/>
          </a:xfrm>
          <a:prstGeom prst="rect">
            <a:avLst/>
          </a:prstGeom>
        </p:spPr>
      </p:pic>
      <p:sp>
        <p:nvSpPr>
          <p:cNvPr id="5" name="スライド番号プレースホルダー 4"/>
          <p:cNvSpPr>
            <a:spLocks noGrp="1"/>
          </p:cNvSpPr>
          <p:nvPr>
            <p:ph type="sldNum" sz="quarter" idx="12"/>
          </p:nvPr>
        </p:nvSpPr>
        <p:spPr/>
        <p:txBody>
          <a:bodyPr/>
          <a:lstStyle/>
          <a:p>
            <a:fld id="{CCEC3038-1CF1-4B63-9920-55248DCFBA97}" type="slidenum">
              <a:rPr kumimoji="1" lang="ja-JP" altLang="en-US" smtClean="0"/>
              <a:pPr/>
              <a:t>207</a:t>
            </a:fld>
            <a:endParaRPr kumimoji="1" lang="ja-JP" altLang="en-US"/>
          </a:p>
        </p:txBody>
      </p:sp>
      <p:pic>
        <p:nvPicPr>
          <p:cNvPr id="6" name="図 5"/>
          <p:cNvPicPr>
            <a:picLocks noChangeAspect="1"/>
          </p:cNvPicPr>
          <p:nvPr/>
        </p:nvPicPr>
        <p:blipFill>
          <a:blip r:embed="rId7"/>
          <a:stretch>
            <a:fillRect/>
          </a:stretch>
        </p:blipFill>
        <p:spPr>
          <a:xfrm>
            <a:off x="4837737" y="1556913"/>
            <a:ext cx="4419983" cy="2139881"/>
          </a:xfrm>
          <a:prstGeom prst="rect">
            <a:avLst/>
          </a:prstGeom>
        </p:spPr>
      </p:pic>
      <p:graphicFrame>
        <p:nvGraphicFramePr>
          <p:cNvPr id="77" name="表 76"/>
          <p:cNvGraphicFramePr>
            <a:graphicFrameLocks noGrp="1"/>
          </p:cNvGraphicFramePr>
          <p:nvPr>
            <p:extLst>
              <p:ext uri="{D42A27DB-BD31-4B8C-83A1-F6EECF244321}">
                <p14:modId xmlns:p14="http://schemas.microsoft.com/office/powerpoint/2010/main" val="2115587227"/>
              </p:ext>
            </p:extLst>
          </p:nvPr>
        </p:nvGraphicFramePr>
        <p:xfrm>
          <a:off x="251520" y="1256472"/>
          <a:ext cx="8568951" cy="5394960"/>
        </p:xfrm>
        <a:graphic>
          <a:graphicData uri="http://schemas.openxmlformats.org/drawingml/2006/table">
            <a:tbl>
              <a:tblPr firstRow="1" bandRow="1">
                <a:tableStyleId>{5C22544A-7EE6-4342-B048-85BDC9FD1C3A}</a:tableStyleId>
              </a:tblPr>
              <a:tblGrid>
                <a:gridCol w="664832">
                  <a:extLst>
                    <a:ext uri="{9D8B030D-6E8A-4147-A177-3AD203B41FA5}">
                      <a16:colId xmlns:a16="http://schemas.microsoft.com/office/drawing/2014/main" val="20000"/>
                    </a:ext>
                  </a:extLst>
                </a:gridCol>
                <a:gridCol w="4375728">
                  <a:extLst>
                    <a:ext uri="{9D8B030D-6E8A-4147-A177-3AD203B41FA5}">
                      <a16:colId xmlns:a16="http://schemas.microsoft.com/office/drawing/2014/main" val="20001"/>
                    </a:ext>
                  </a:extLst>
                </a:gridCol>
                <a:gridCol w="3528391">
                  <a:extLst>
                    <a:ext uri="{9D8B030D-6E8A-4147-A177-3AD203B41FA5}">
                      <a16:colId xmlns:a16="http://schemas.microsoft.com/office/drawing/2014/main" val="20002"/>
                    </a:ext>
                  </a:extLst>
                </a:gridCol>
              </a:tblGrid>
              <a:tr h="2737406">
                <a:tc>
                  <a:txBody>
                    <a:bodyPr/>
                    <a:lstStyle/>
                    <a:p>
                      <a:pPr algn="ctr"/>
                      <a:r>
                        <a:rPr kumimoji="1" lang="ja-JP" altLang="en-US" b="0" dirty="0">
                          <a:solidFill>
                            <a:schemeClr val="tx1"/>
                          </a:solidFill>
                        </a:rPr>
                        <a:t>区長</a:t>
                      </a:r>
                    </a:p>
                  </a:txBody>
                  <a:tcPr marL="36000" marR="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nSpc>
                          <a:spcPts val="1500"/>
                        </a:lnSpc>
                      </a:pPr>
                      <a:r>
                        <a:rPr kumimoji="1" lang="ja-JP" altLang="en-US" sz="1300" b="0" dirty="0">
                          <a:solidFill>
                            <a:schemeClr val="tx1"/>
                          </a:solidFill>
                        </a:rPr>
                        <a:t>・</a:t>
                      </a:r>
                      <a:r>
                        <a:rPr kumimoji="1" lang="en-US" altLang="ja-JP" sz="1300" b="0" dirty="0">
                          <a:solidFill>
                            <a:schemeClr val="tx1"/>
                          </a:solidFill>
                        </a:rPr>
                        <a:t>2011</a:t>
                      </a:r>
                      <a:r>
                        <a:rPr kumimoji="1" lang="ja-JP" altLang="en-US" sz="1300" b="0" dirty="0">
                          <a:solidFill>
                            <a:schemeClr val="tx1"/>
                          </a:solidFill>
                        </a:rPr>
                        <a:t>年度　　</a:t>
                      </a:r>
                      <a:r>
                        <a:rPr kumimoji="1" lang="en-US" altLang="ja-JP" sz="1300" b="0" dirty="0">
                          <a:solidFill>
                            <a:schemeClr val="tx1"/>
                          </a:solidFill>
                        </a:rPr>
                        <a:t>24</a:t>
                      </a:r>
                      <a:r>
                        <a:rPr kumimoji="1" lang="ja-JP" altLang="en-US" sz="1300" b="0" dirty="0">
                          <a:solidFill>
                            <a:schemeClr val="tx1"/>
                          </a:solidFill>
                        </a:rPr>
                        <a:t>区役所の全区長の公募を実施</a:t>
                      </a:r>
                    </a:p>
                    <a:p>
                      <a:pPr>
                        <a:lnSpc>
                          <a:spcPts val="1500"/>
                        </a:lnSpc>
                      </a:pPr>
                      <a:r>
                        <a:rPr kumimoji="1" lang="ja-JP" altLang="en-US" sz="1300" b="0" dirty="0">
                          <a:solidFill>
                            <a:schemeClr val="tx1"/>
                          </a:solidFill>
                        </a:rPr>
                        <a:t>・</a:t>
                      </a:r>
                      <a:r>
                        <a:rPr kumimoji="1" lang="en-US" altLang="ja-JP" sz="1300" b="0" dirty="0">
                          <a:solidFill>
                            <a:schemeClr val="tx1"/>
                          </a:solidFill>
                        </a:rPr>
                        <a:t>2012</a:t>
                      </a:r>
                      <a:r>
                        <a:rPr kumimoji="1" lang="ja-JP" altLang="en-US" sz="1300" b="0" dirty="0">
                          <a:solidFill>
                            <a:schemeClr val="tx1"/>
                          </a:solidFill>
                        </a:rPr>
                        <a:t>年度　　</a:t>
                      </a:r>
                      <a:r>
                        <a:rPr kumimoji="1" lang="en-US" altLang="ja-JP" sz="1300" b="0" dirty="0">
                          <a:solidFill>
                            <a:schemeClr val="tx1"/>
                          </a:solidFill>
                        </a:rPr>
                        <a:t>18</a:t>
                      </a:r>
                      <a:r>
                        <a:rPr kumimoji="1" lang="ja-JP" altLang="en-US" sz="1300" b="0" dirty="0">
                          <a:solidFill>
                            <a:schemeClr val="tx1"/>
                          </a:solidFill>
                        </a:rPr>
                        <a:t>名の外部人材が区長に就任</a:t>
                      </a:r>
                      <a:endParaRPr kumimoji="1" lang="en-US" altLang="ja-JP" sz="1300" b="0" dirty="0">
                        <a:solidFill>
                          <a:schemeClr val="tx1"/>
                        </a:solidFill>
                      </a:endParaRPr>
                    </a:p>
                    <a:p>
                      <a:pPr>
                        <a:lnSpc>
                          <a:spcPts val="1500"/>
                        </a:lnSpc>
                      </a:pPr>
                      <a:r>
                        <a:rPr kumimoji="1" lang="ja-JP" altLang="en-US" sz="1300" b="0" dirty="0">
                          <a:solidFill>
                            <a:schemeClr val="tx1"/>
                          </a:solidFill>
                        </a:rPr>
                        <a:t>・</a:t>
                      </a:r>
                      <a:r>
                        <a:rPr kumimoji="1" lang="en-US" altLang="ja-JP" sz="1300" b="0" dirty="0">
                          <a:solidFill>
                            <a:schemeClr val="tx1"/>
                          </a:solidFill>
                        </a:rPr>
                        <a:t>2015</a:t>
                      </a:r>
                      <a:r>
                        <a:rPr kumimoji="1" lang="ja-JP" altLang="en-US" sz="1300" b="0" dirty="0">
                          <a:solidFill>
                            <a:schemeClr val="tx1"/>
                          </a:solidFill>
                        </a:rPr>
                        <a:t>年度～　</a:t>
                      </a:r>
                      <a:r>
                        <a:rPr kumimoji="1" lang="en-US" altLang="ja-JP" sz="1300" b="0" dirty="0">
                          <a:solidFill>
                            <a:schemeClr val="tx1"/>
                          </a:solidFill>
                        </a:rPr>
                        <a:t>18</a:t>
                      </a:r>
                      <a:r>
                        <a:rPr kumimoji="1" lang="ja-JP" altLang="en-US" sz="1300" b="0" dirty="0">
                          <a:solidFill>
                            <a:schemeClr val="tx1"/>
                          </a:solidFill>
                        </a:rPr>
                        <a:t>区役所の区長の公募を実施</a:t>
                      </a:r>
                      <a:endParaRPr lang="en-US" altLang="ja-JP" sz="1300" b="0" dirty="0">
                        <a:solidFill>
                          <a:schemeClr val="tx1"/>
                        </a:solidFill>
                        <a:latin typeface="+mj-ea"/>
                        <a:ea typeface="+mj-ea"/>
                      </a:endParaRPr>
                    </a:p>
                    <a:p>
                      <a:pPr marL="0" marR="0" indent="0" algn="l" defTabSz="914400" rtl="0" eaLnBrk="1" fontAlgn="auto" latinLnBrk="0" hangingPunct="1">
                        <a:lnSpc>
                          <a:spcPts val="1500"/>
                        </a:lnSpc>
                        <a:spcBef>
                          <a:spcPts val="0"/>
                        </a:spcBef>
                        <a:spcAft>
                          <a:spcPts val="0"/>
                        </a:spcAft>
                        <a:buClrTx/>
                        <a:buSzTx/>
                        <a:buFontTx/>
                        <a:buNone/>
                        <a:tabLst/>
                        <a:defRPr/>
                      </a:pPr>
                      <a:r>
                        <a:rPr lang="ja-JP" altLang="en-US" sz="1300" b="0" dirty="0">
                          <a:solidFill>
                            <a:schemeClr val="tx1"/>
                          </a:solidFill>
                          <a:latin typeface="+mj-ea"/>
                          <a:ea typeface="+mj-ea"/>
                        </a:rPr>
                        <a:t>・</a:t>
                      </a:r>
                      <a:r>
                        <a:rPr lang="en-US" altLang="ja-JP" sz="1300" b="0" dirty="0">
                          <a:solidFill>
                            <a:schemeClr val="tx1"/>
                          </a:solidFill>
                          <a:latin typeface="+mj-ea"/>
                          <a:ea typeface="+mj-ea"/>
                        </a:rPr>
                        <a:t>2016</a:t>
                      </a:r>
                      <a:r>
                        <a:rPr lang="ja-JP" altLang="en-US" sz="1300" b="0" dirty="0">
                          <a:solidFill>
                            <a:schemeClr val="tx1"/>
                          </a:solidFill>
                          <a:latin typeface="+mj-ea"/>
                          <a:ea typeface="+mj-ea"/>
                        </a:rPr>
                        <a:t>年度～　</a:t>
                      </a:r>
                      <a:r>
                        <a:rPr lang="en-US" altLang="ja-JP" sz="1300" b="0" dirty="0">
                          <a:solidFill>
                            <a:schemeClr val="tx1"/>
                          </a:solidFill>
                          <a:latin typeface="+mj-ea"/>
                          <a:ea typeface="+mj-ea"/>
                        </a:rPr>
                        <a:t>5</a:t>
                      </a:r>
                      <a:r>
                        <a:rPr lang="ja-JP" altLang="en-US" sz="1300" b="0" dirty="0">
                          <a:solidFill>
                            <a:schemeClr val="tx1"/>
                          </a:solidFill>
                          <a:latin typeface="+mj-ea"/>
                          <a:ea typeface="+mj-ea"/>
                        </a:rPr>
                        <a:t>名の外部人材が区長に就任</a:t>
                      </a:r>
                      <a:endParaRPr lang="en-US" altLang="ja-JP" sz="1300" b="0" dirty="0">
                        <a:solidFill>
                          <a:schemeClr val="tx1"/>
                        </a:solidFill>
                        <a:latin typeface="+mj-ea"/>
                        <a:ea typeface="+mj-ea"/>
                      </a:endParaRPr>
                    </a:p>
                    <a:p>
                      <a:pPr>
                        <a:lnSpc>
                          <a:spcPts val="1500"/>
                        </a:lnSpc>
                        <a:spcAft>
                          <a:spcPts val="0"/>
                        </a:spcAft>
                      </a:pPr>
                      <a:r>
                        <a:rPr lang="ja-JP" altLang="en-US" sz="1300" b="0" dirty="0">
                          <a:solidFill>
                            <a:schemeClr val="tx1"/>
                          </a:solidFill>
                          <a:latin typeface="+mj-ea"/>
                          <a:ea typeface="+mj-ea"/>
                        </a:rPr>
                        <a:t>・</a:t>
                      </a:r>
                      <a:r>
                        <a:rPr lang="en-US" altLang="ja-JP" sz="1300" b="0" dirty="0">
                          <a:solidFill>
                            <a:schemeClr val="tx1"/>
                          </a:solidFill>
                          <a:latin typeface="+mj-ea"/>
                          <a:ea typeface="+mj-ea"/>
                        </a:rPr>
                        <a:t>2018</a:t>
                      </a:r>
                      <a:r>
                        <a:rPr lang="ja-JP" altLang="ja-JP" sz="1300" b="0" dirty="0">
                          <a:solidFill>
                            <a:schemeClr val="tx1"/>
                          </a:solidFill>
                          <a:latin typeface="+mj-ea"/>
                          <a:ea typeface="+mj-ea"/>
                        </a:rPr>
                        <a:t>年度～　</a:t>
                      </a:r>
                      <a:r>
                        <a:rPr lang="en-US" altLang="ja-JP" sz="1300" b="0" dirty="0">
                          <a:solidFill>
                            <a:schemeClr val="tx1"/>
                          </a:solidFill>
                          <a:latin typeface="+mj-ea"/>
                          <a:ea typeface="+mj-ea"/>
                        </a:rPr>
                        <a:t>20</a:t>
                      </a:r>
                      <a:r>
                        <a:rPr lang="ja-JP" altLang="ja-JP" sz="1300" b="0" dirty="0">
                          <a:solidFill>
                            <a:schemeClr val="tx1"/>
                          </a:solidFill>
                          <a:latin typeface="+mj-ea"/>
                          <a:ea typeface="+mj-ea"/>
                        </a:rPr>
                        <a:t>区役所の区長の公募を実施</a:t>
                      </a:r>
                    </a:p>
                    <a:p>
                      <a:pPr>
                        <a:lnSpc>
                          <a:spcPts val="1500"/>
                        </a:lnSpc>
                        <a:spcAft>
                          <a:spcPts val="0"/>
                        </a:spcAft>
                      </a:pPr>
                      <a:r>
                        <a:rPr lang="ja-JP" altLang="ja-JP" sz="1300" b="0" dirty="0">
                          <a:solidFill>
                            <a:schemeClr val="tx1"/>
                          </a:solidFill>
                          <a:latin typeface="+mj-ea"/>
                          <a:ea typeface="+mj-ea"/>
                        </a:rPr>
                        <a:t>・</a:t>
                      </a:r>
                      <a:r>
                        <a:rPr lang="en-US" altLang="ja-JP" sz="1300" b="0" dirty="0">
                          <a:solidFill>
                            <a:schemeClr val="tx1"/>
                          </a:solidFill>
                          <a:latin typeface="+mj-ea"/>
                          <a:ea typeface="+mj-ea"/>
                        </a:rPr>
                        <a:t>2019</a:t>
                      </a:r>
                      <a:r>
                        <a:rPr lang="ja-JP" altLang="ja-JP" sz="1300" b="0" dirty="0">
                          <a:solidFill>
                            <a:schemeClr val="tx1"/>
                          </a:solidFill>
                          <a:latin typeface="+mj-ea"/>
                          <a:ea typeface="+mj-ea"/>
                        </a:rPr>
                        <a:t>年度～　</a:t>
                      </a:r>
                      <a:r>
                        <a:rPr lang="en-US" altLang="ja-JP" sz="1300" b="0" dirty="0">
                          <a:solidFill>
                            <a:schemeClr val="tx1"/>
                          </a:solidFill>
                          <a:latin typeface="+mj-ea"/>
                          <a:ea typeface="+mj-ea"/>
                        </a:rPr>
                        <a:t>10</a:t>
                      </a:r>
                      <a:r>
                        <a:rPr lang="ja-JP" altLang="ja-JP" sz="1300" b="0" dirty="0">
                          <a:solidFill>
                            <a:schemeClr val="tx1"/>
                          </a:solidFill>
                          <a:latin typeface="+mj-ea"/>
                          <a:ea typeface="+mj-ea"/>
                        </a:rPr>
                        <a:t>名の外部人材が区長に就任</a:t>
                      </a:r>
                    </a:p>
                    <a:p>
                      <a:pPr marL="0" marR="0" lvl="0" indent="0" algn="l" defTabSz="914400" rtl="0" eaLnBrk="1" fontAlgn="auto" latinLnBrk="0" hangingPunct="1">
                        <a:lnSpc>
                          <a:spcPts val="1500"/>
                        </a:lnSpc>
                        <a:spcBef>
                          <a:spcPts val="0"/>
                        </a:spcBef>
                        <a:spcAft>
                          <a:spcPts val="0"/>
                        </a:spcAft>
                        <a:buClrTx/>
                        <a:buSzTx/>
                        <a:buFontTx/>
                        <a:buNone/>
                        <a:tabLst/>
                        <a:defRPr/>
                      </a:pPr>
                      <a:endParaRPr kumimoji="1" lang="en-US" altLang="ja-JP" sz="1300" b="0" baseline="0" dirty="0">
                        <a:solidFill>
                          <a:srgbClr val="FF0000"/>
                        </a:solidFill>
                      </a:endParaRPr>
                    </a:p>
                    <a:p>
                      <a:pPr marL="0" marR="0" indent="0" algn="l" defTabSz="914400" rtl="0" eaLnBrk="1" fontAlgn="auto" latinLnBrk="0" hangingPunct="1">
                        <a:lnSpc>
                          <a:spcPts val="1500"/>
                        </a:lnSpc>
                        <a:spcBef>
                          <a:spcPts val="0"/>
                        </a:spcBef>
                        <a:spcAft>
                          <a:spcPts val="0"/>
                        </a:spcAft>
                        <a:buClrTx/>
                        <a:buSzTx/>
                        <a:buFontTx/>
                        <a:buNone/>
                        <a:tabLst/>
                        <a:defRPr/>
                      </a:pPr>
                      <a:endParaRPr kumimoji="1" lang="en-US" altLang="ja-JP" sz="1400" b="0" baseline="0" dirty="0">
                        <a:solidFill>
                          <a:schemeClr val="tx1"/>
                        </a:solidFill>
                      </a:endParaRPr>
                    </a:p>
                    <a:p>
                      <a:pPr>
                        <a:lnSpc>
                          <a:spcPts val="1500"/>
                        </a:lnSpc>
                      </a:pPr>
                      <a:endParaRPr kumimoji="1" lang="en-US" altLang="ja-JP" sz="1500" b="0" baseline="0" dirty="0">
                        <a:solidFill>
                          <a:schemeClr val="tx1"/>
                        </a:solidFill>
                      </a:endParaRPr>
                    </a:p>
                    <a:p>
                      <a:pPr>
                        <a:lnSpc>
                          <a:spcPts val="1500"/>
                        </a:lnSpc>
                      </a:pPr>
                      <a:endParaRPr kumimoji="1" lang="en-US" altLang="ja-JP" sz="1500" b="0" baseline="0" dirty="0">
                        <a:solidFill>
                          <a:schemeClr val="tx1"/>
                        </a:solidFill>
                      </a:endParaRPr>
                    </a:p>
                    <a:p>
                      <a:pPr>
                        <a:lnSpc>
                          <a:spcPts val="1500"/>
                        </a:lnSpc>
                      </a:pPr>
                      <a:endParaRPr kumimoji="1" lang="en-US" altLang="ja-JP" sz="1500" b="0" baseline="0" dirty="0">
                        <a:solidFill>
                          <a:schemeClr val="tx1"/>
                        </a:solidFill>
                      </a:endParaRPr>
                    </a:p>
                    <a:p>
                      <a:pPr>
                        <a:lnSpc>
                          <a:spcPts val="1500"/>
                        </a:lnSpc>
                      </a:pPr>
                      <a:endParaRPr kumimoji="1" lang="en-US" altLang="ja-JP" sz="1500" b="0" baseline="0" dirty="0">
                        <a:solidFill>
                          <a:schemeClr val="tx1"/>
                        </a:solidFill>
                      </a:endParaRPr>
                    </a:p>
                    <a:p>
                      <a:pPr>
                        <a:lnSpc>
                          <a:spcPts val="1500"/>
                        </a:lnSpc>
                      </a:pPr>
                      <a:r>
                        <a:rPr kumimoji="1" lang="ja-JP" altLang="en-US" sz="1000" b="0" dirty="0">
                          <a:solidFill>
                            <a:schemeClr val="tx1"/>
                          </a:solidFill>
                        </a:rPr>
                        <a:t>　（但し、後に</a:t>
                      </a:r>
                      <a:r>
                        <a:rPr kumimoji="1" lang="en-US" altLang="ja-JP" sz="1000" b="0" dirty="0">
                          <a:solidFill>
                            <a:schemeClr val="tx1"/>
                          </a:solidFill>
                        </a:rPr>
                        <a:t>1</a:t>
                      </a:r>
                      <a:r>
                        <a:rPr kumimoji="1" lang="ja-JP" altLang="en-US" sz="1000" b="0" dirty="0">
                          <a:solidFill>
                            <a:schemeClr val="tx1"/>
                          </a:solidFill>
                        </a:rPr>
                        <a:t>名が分限免職となるほか、任期を待たず</a:t>
                      </a:r>
                      <a:r>
                        <a:rPr kumimoji="1" lang="en-US" altLang="ja-JP" sz="1000" b="0" dirty="0">
                          <a:solidFill>
                            <a:schemeClr val="tx1"/>
                          </a:solidFill>
                        </a:rPr>
                        <a:t>2</a:t>
                      </a:r>
                      <a:r>
                        <a:rPr kumimoji="1" lang="ja-JP" altLang="en-US" sz="1000" b="0" dirty="0">
                          <a:solidFill>
                            <a:schemeClr val="tx1"/>
                          </a:solidFill>
                        </a:rPr>
                        <a:t>名が退職、</a:t>
                      </a:r>
                      <a:r>
                        <a:rPr kumimoji="1" lang="en-US" altLang="ja-JP" sz="1000" b="0" dirty="0">
                          <a:solidFill>
                            <a:schemeClr val="tx1"/>
                          </a:solidFill>
                        </a:rPr>
                        <a:t>2</a:t>
                      </a:r>
                      <a:r>
                        <a:rPr kumimoji="1" lang="ja-JP" altLang="en-US" sz="1000" b="0" dirty="0">
                          <a:solidFill>
                            <a:schemeClr val="tx1"/>
                          </a:solidFill>
                        </a:rPr>
                        <a:t>名</a:t>
                      </a:r>
                      <a:endParaRPr kumimoji="1" lang="en-US" altLang="ja-JP" sz="1000" b="0" dirty="0">
                        <a:solidFill>
                          <a:schemeClr val="tx1"/>
                        </a:solidFill>
                      </a:endParaRPr>
                    </a:p>
                    <a:p>
                      <a:pPr>
                        <a:lnSpc>
                          <a:spcPts val="1500"/>
                        </a:lnSpc>
                      </a:pPr>
                      <a:r>
                        <a:rPr kumimoji="1" lang="ja-JP" altLang="en-US" sz="1000" b="0" dirty="0">
                          <a:solidFill>
                            <a:schemeClr val="tx1"/>
                          </a:solidFill>
                        </a:rPr>
                        <a:t>　　が異動）</a:t>
                      </a:r>
                    </a:p>
                  </a:txBody>
                  <a:tcPr marL="36000" marR="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endParaRPr kumimoji="1" lang="ja-JP" altLang="en-US" b="0" dirty="0">
                        <a:solidFill>
                          <a:schemeClr val="tx1"/>
                        </a:solidFill>
                      </a:endParaRPr>
                    </a:p>
                  </a:txBody>
                  <a:tcPr marL="36000" marR="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0"/>
                  </a:ext>
                </a:extLst>
              </a:tr>
              <a:tr h="2599817">
                <a:tc>
                  <a:txBody>
                    <a:bodyPr/>
                    <a:lstStyle/>
                    <a:p>
                      <a:pPr algn="ctr"/>
                      <a:r>
                        <a:rPr kumimoji="1" lang="ja-JP" altLang="en-US" b="0" dirty="0">
                          <a:solidFill>
                            <a:schemeClr val="tx1"/>
                          </a:solidFill>
                        </a:rPr>
                        <a:t>局長</a:t>
                      </a:r>
                    </a:p>
                  </a:txBody>
                  <a:tcPr marL="36000" marR="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nSpc>
                          <a:spcPts val="1500"/>
                        </a:lnSpc>
                        <a:buNone/>
                      </a:pPr>
                      <a:r>
                        <a:rPr lang="ja-JP" altLang="en-US" sz="1300" dirty="0">
                          <a:solidFill>
                            <a:schemeClr val="tx1"/>
                          </a:solidFill>
                        </a:rPr>
                        <a:t>・</a:t>
                      </a:r>
                      <a:r>
                        <a:rPr lang="en-US" altLang="ja-JP" sz="1300" dirty="0">
                          <a:solidFill>
                            <a:schemeClr val="tx1"/>
                          </a:solidFill>
                        </a:rPr>
                        <a:t>2012</a:t>
                      </a:r>
                      <a:r>
                        <a:rPr lang="ja-JP" altLang="en-US" sz="1300" dirty="0">
                          <a:solidFill>
                            <a:schemeClr val="tx1"/>
                          </a:solidFill>
                        </a:rPr>
                        <a:t>年度～　</a:t>
                      </a:r>
                      <a:r>
                        <a:rPr lang="en-US" altLang="ja-JP" sz="1300" dirty="0">
                          <a:solidFill>
                            <a:schemeClr val="tx1"/>
                          </a:solidFill>
                        </a:rPr>
                        <a:t>26</a:t>
                      </a:r>
                      <a:r>
                        <a:rPr lang="ja-JP" altLang="en-US" sz="1300" dirty="0">
                          <a:solidFill>
                            <a:schemeClr val="tx1"/>
                          </a:solidFill>
                        </a:rPr>
                        <a:t>局中</a:t>
                      </a:r>
                      <a:r>
                        <a:rPr lang="en-US" altLang="ja-JP" sz="1300" dirty="0">
                          <a:solidFill>
                            <a:schemeClr val="tx1"/>
                          </a:solidFill>
                        </a:rPr>
                        <a:t>9</a:t>
                      </a:r>
                      <a:r>
                        <a:rPr lang="ja-JP" altLang="en-US" sz="1300" dirty="0">
                          <a:solidFill>
                            <a:schemeClr val="tx1"/>
                          </a:solidFill>
                        </a:rPr>
                        <a:t>局の局長の公募を実施</a:t>
                      </a:r>
                    </a:p>
                    <a:p>
                      <a:pPr>
                        <a:lnSpc>
                          <a:spcPts val="1500"/>
                        </a:lnSpc>
                        <a:buNone/>
                      </a:pPr>
                      <a:r>
                        <a:rPr lang="ja-JP" altLang="en-US" sz="1300" dirty="0">
                          <a:solidFill>
                            <a:schemeClr val="tx1"/>
                          </a:solidFill>
                        </a:rPr>
                        <a:t>・</a:t>
                      </a:r>
                      <a:r>
                        <a:rPr lang="en-US" altLang="ja-JP" sz="1300" dirty="0">
                          <a:solidFill>
                            <a:schemeClr val="tx1"/>
                          </a:solidFill>
                        </a:rPr>
                        <a:t>2013</a:t>
                      </a:r>
                      <a:r>
                        <a:rPr lang="ja-JP" altLang="en-US" sz="1300" dirty="0">
                          <a:solidFill>
                            <a:schemeClr val="tx1"/>
                          </a:solidFill>
                        </a:rPr>
                        <a:t>年度～　</a:t>
                      </a:r>
                      <a:r>
                        <a:rPr lang="en-US" altLang="ja-JP" sz="1300" dirty="0">
                          <a:solidFill>
                            <a:schemeClr val="tx1"/>
                          </a:solidFill>
                        </a:rPr>
                        <a:t>2</a:t>
                      </a:r>
                      <a:r>
                        <a:rPr lang="ja-JP" altLang="en-US" sz="1300" dirty="0">
                          <a:solidFill>
                            <a:schemeClr val="tx1"/>
                          </a:solidFill>
                        </a:rPr>
                        <a:t>名の外部人材が局長に就任</a:t>
                      </a:r>
                      <a:endParaRPr lang="en-US" altLang="ja-JP" sz="1300" dirty="0">
                        <a:solidFill>
                          <a:schemeClr val="tx1"/>
                        </a:solidFill>
                      </a:endParaRPr>
                    </a:p>
                    <a:p>
                      <a:pPr>
                        <a:lnSpc>
                          <a:spcPts val="1500"/>
                        </a:lnSpc>
                        <a:buNone/>
                      </a:pPr>
                      <a:r>
                        <a:rPr lang="ja-JP" altLang="en-US" sz="1300" dirty="0">
                          <a:solidFill>
                            <a:schemeClr val="tx1"/>
                          </a:solidFill>
                        </a:rPr>
                        <a:t>　　　　　　　　（行政委員会事務局長、経済戦略局長）</a:t>
                      </a:r>
                      <a:endParaRPr lang="en-US" altLang="ja-JP" sz="1300" dirty="0">
                        <a:solidFill>
                          <a:schemeClr val="tx1"/>
                        </a:solidFill>
                      </a:endParaRPr>
                    </a:p>
                    <a:p>
                      <a:pPr>
                        <a:lnSpc>
                          <a:spcPct val="100000"/>
                        </a:lnSpc>
                        <a:buNone/>
                      </a:pPr>
                      <a:r>
                        <a:rPr lang="ja-JP" altLang="en-US" sz="1300" dirty="0">
                          <a:solidFill>
                            <a:schemeClr val="tx1"/>
                          </a:solidFill>
                        </a:rPr>
                        <a:t>・</a:t>
                      </a:r>
                      <a:r>
                        <a:rPr lang="en-US" altLang="ja-JP" sz="1300" dirty="0">
                          <a:solidFill>
                            <a:schemeClr val="tx1"/>
                          </a:solidFill>
                        </a:rPr>
                        <a:t>2015</a:t>
                      </a:r>
                      <a:r>
                        <a:rPr lang="ja-JP" altLang="en-US" sz="1300" dirty="0">
                          <a:solidFill>
                            <a:schemeClr val="tx1"/>
                          </a:solidFill>
                        </a:rPr>
                        <a:t>年度～　　</a:t>
                      </a:r>
                      <a:r>
                        <a:rPr lang="en-US" altLang="ja-JP" sz="1300" dirty="0">
                          <a:solidFill>
                            <a:schemeClr val="tx1"/>
                          </a:solidFill>
                        </a:rPr>
                        <a:t>22</a:t>
                      </a:r>
                      <a:r>
                        <a:rPr lang="ja-JP" altLang="en-US" sz="1300" dirty="0">
                          <a:solidFill>
                            <a:schemeClr val="tx1"/>
                          </a:solidFill>
                        </a:rPr>
                        <a:t>局の局長の公募を実施</a:t>
                      </a:r>
                      <a:endParaRPr lang="en-US" altLang="ja-JP" sz="1300" dirty="0">
                        <a:solidFill>
                          <a:schemeClr val="tx1"/>
                        </a:solidFill>
                      </a:endParaRPr>
                    </a:p>
                    <a:p>
                      <a:pPr>
                        <a:lnSpc>
                          <a:spcPct val="100000"/>
                        </a:lnSpc>
                        <a:buNone/>
                      </a:pPr>
                      <a:r>
                        <a:rPr lang="ja-JP" altLang="en-US" sz="1300" dirty="0">
                          <a:solidFill>
                            <a:schemeClr val="tx1"/>
                          </a:solidFill>
                        </a:rPr>
                        <a:t>　　　　　　　　　　</a:t>
                      </a:r>
                      <a:r>
                        <a:rPr lang="en-US" altLang="ja-JP" sz="1300" dirty="0">
                          <a:solidFill>
                            <a:schemeClr val="tx1"/>
                          </a:solidFill>
                        </a:rPr>
                        <a:t>2</a:t>
                      </a:r>
                      <a:r>
                        <a:rPr lang="ja-JP" altLang="en-US" sz="1300" dirty="0">
                          <a:solidFill>
                            <a:schemeClr val="tx1"/>
                          </a:solidFill>
                        </a:rPr>
                        <a:t>名の外部人材が局長に就任</a:t>
                      </a:r>
                      <a:endParaRPr lang="en-US" altLang="ja-JP" sz="1300" dirty="0">
                        <a:solidFill>
                          <a:schemeClr val="tx1"/>
                        </a:solidFill>
                      </a:endParaRPr>
                    </a:p>
                    <a:p>
                      <a:pPr>
                        <a:lnSpc>
                          <a:spcPct val="100000"/>
                        </a:lnSpc>
                        <a:buNone/>
                      </a:pPr>
                      <a:r>
                        <a:rPr lang="ja-JP" altLang="en-US" sz="1300" dirty="0">
                          <a:solidFill>
                            <a:schemeClr val="tx1"/>
                          </a:solidFill>
                        </a:rPr>
                        <a:t>　　　　　　　　　　　（都市整備局長、行政委員会事務局長）</a:t>
                      </a:r>
                      <a:endParaRPr lang="en-US" altLang="ja-JP" sz="1300" dirty="0">
                        <a:solidFill>
                          <a:schemeClr val="tx1"/>
                        </a:solidFill>
                      </a:endParaRPr>
                    </a:p>
                    <a:p>
                      <a:pPr algn="l">
                        <a:spcAft>
                          <a:spcPts val="0"/>
                        </a:spcAft>
                      </a:pPr>
                      <a:r>
                        <a:rPr lang="ja-JP" altLang="en-US" sz="1300" dirty="0">
                          <a:solidFill>
                            <a:schemeClr val="tx1"/>
                          </a:solidFill>
                        </a:rPr>
                        <a:t>・</a:t>
                      </a:r>
                      <a:r>
                        <a:rPr lang="en-US" altLang="ja-JP" sz="1300" dirty="0">
                          <a:latin typeface="+mn-ea"/>
                          <a:ea typeface="+mn-ea"/>
                        </a:rPr>
                        <a:t>2018</a:t>
                      </a:r>
                      <a:r>
                        <a:rPr lang="ja-JP" altLang="ja-JP" sz="1300" dirty="0">
                          <a:latin typeface="+mn-ea"/>
                          <a:ea typeface="+mn-ea"/>
                        </a:rPr>
                        <a:t>年度～　　</a:t>
                      </a:r>
                      <a:r>
                        <a:rPr lang="en-US" altLang="ja-JP" sz="1300" dirty="0">
                          <a:latin typeface="+mn-ea"/>
                          <a:ea typeface="+mn-ea"/>
                        </a:rPr>
                        <a:t>13</a:t>
                      </a:r>
                      <a:r>
                        <a:rPr lang="ja-JP" altLang="ja-JP" sz="1300" dirty="0">
                          <a:latin typeface="+mn-ea"/>
                          <a:ea typeface="+mn-ea"/>
                        </a:rPr>
                        <a:t>局の局長の公募を実施</a:t>
                      </a:r>
                    </a:p>
                    <a:p>
                      <a:pPr algn="l">
                        <a:spcAft>
                          <a:spcPts val="0"/>
                        </a:spcAft>
                      </a:pPr>
                      <a:r>
                        <a:rPr lang="ja-JP" altLang="ja-JP" sz="1300" dirty="0">
                          <a:latin typeface="+mn-ea"/>
                          <a:ea typeface="+mn-ea"/>
                        </a:rPr>
                        <a:t>　　　　　　　　　　</a:t>
                      </a:r>
                      <a:r>
                        <a:rPr lang="en-US" altLang="ja-JP" sz="1300" dirty="0">
                          <a:latin typeface="+mn-ea"/>
                          <a:ea typeface="+mn-ea"/>
                        </a:rPr>
                        <a:t>1</a:t>
                      </a:r>
                      <a:r>
                        <a:rPr lang="ja-JP" altLang="ja-JP" sz="1300" dirty="0">
                          <a:latin typeface="+mn-ea"/>
                          <a:ea typeface="+mn-ea"/>
                        </a:rPr>
                        <a:t>名の外部人材が局長に就任</a:t>
                      </a:r>
                    </a:p>
                    <a:p>
                      <a:pPr algn="l">
                        <a:spcAft>
                          <a:spcPts val="0"/>
                        </a:spcAft>
                      </a:pPr>
                      <a:r>
                        <a:rPr lang="ja-JP" altLang="ja-JP" sz="1300" dirty="0">
                          <a:latin typeface="+mn-ea"/>
                          <a:ea typeface="+mn-ea"/>
                        </a:rPr>
                        <a:t>　　　　　　　　　　　（経済戦略局長）</a:t>
                      </a:r>
                    </a:p>
                    <a:p>
                      <a:pPr>
                        <a:lnSpc>
                          <a:spcPct val="100000"/>
                        </a:lnSpc>
                        <a:buNone/>
                      </a:pPr>
                      <a:endParaRPr lang="en-US" altLang="ja-JP" sz="1300" dirty="0">
                        <a:solidFill>
                          <a:srgbClr val="FF0000"/>
                        </a:solidFill>
                      </a:endParaRPr>
                    </a:p>
                    <a:p>
                      <a:pPr>
                        <a:lnSpc>
                          <a:spcPct val="100000"/>
                        </a:lnSpc>
                        <a:buNone/>
                      </a:pPr>
                      <a:endParaRPr lang="en-US" altLang="ja-JP" sz="1300" dirty="0">
                        <a:solidFill>
                          <a:schemeClr val="tx1"/>
                        </a:solidFill>
                      </a:endParaRPr>
                    </a:p>
                    <a:p>
                      <a:pPr>
                        <a:lnSpc>
                          <a:spcPct val="100000"/>
                        </a:lnSpc>
                        <a:buNone/>
                      </a:pPr>
                      <a:endParaRPr lang="en-US" altLang="ja-JP" sz="1300" dirty="0">
                        <a:solidFill>
                          <a:schemeClr val="tx1"/>
                        </a:solidFill>
                      </a:endParaRPr>
                    </a:p>
                    <a:p>
                      <a:pPr>
                        <a:lnSpc>
                          <a:spcPts val="1500"/>
                        </a:lnSpc>
                        <a:buNone/>
                      </a:pPr>
                      <a:endParaRPr lang="en-US" altLang="ja-JP" sz="1300" dirty="0">
                        <a:solidFill>
                          <a:schemeClr val="tx1"/>
                        </a:solidFill>
                      </a:endParaRPr>
                    </a:p>
                  </a:txBody>
                  <a:tcPr marL="36000" marR="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endParaRPr kumimoji="1" lang="ja-JP" altLang="en-US" b="0" dirty="0">
                        <a:solidFill>
                          <a:schemeClr val="tx1"/>
                        </a:solidFill>
                      </a:endParaRPr>
                    </a:p>
                  </a:txBody>
                  <a:tcPr marL="36000" marR="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1"/>
                  </a:ext>
                </a:extLst>
              </a:tr>
            </a:tbl>
          </a:graphicData>
        </a:graphic>
      </p:graphicFrame>
    </p:spTree>
    <p:extLst>
      <p:ext uri="{BB962C8B-B14F-4D97-AF65-F5344CB8AC3E}">
        <p14:creationId xmlns:p14="http://schemas.microsoft.com/office/powerpoint/2010/main" val="1754077498"/>
      </p:ext>
    </p:extLst>
  </p:cSld>
  <p:clrMapOvr>
    <a:masterClrMapping/>
  </p:clrMapOvr>
</p:sld>
</file>

<file path=ppt/slides/slide2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 name="正方形/長方形 54"/>
          <p:cNvSpPr/>
          <p:nvPr/>
        </p:nvSpPr>
        <p:spPr>
          <a:xfrm>
            <a:off x="5441336" y="1140219"/>
            <a:ext cx="1415772" cy="338554"/>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＜応募者数＞</a:t>
            </a:r>
          </a:p>
        </p:txBody>
      </p:sp>
      <p:sp>
        <p:nvSpPr>
          <p:cNvPr id="56" name="正方形/長方形 55"/>
          <p:cNvSpPr/>
          <p:nvPr/>
        </p:nvSpPr>
        <p:spPr>
          <a:xfrm>
            <a:off x="7349040" y="1144507"/>
            <a:ext cx="1415772" cy="338554"/>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＜就任者数＞</a:t>
            </a:r>
          </a:p>
        </p:txBody>
      </p:sp>
      <p:sp>
        <p:nvSpPr>
          <p:cNvPr id="61" name="正方形/長方形 60"/>
          <p:cNvSpPr/>
          <p:nvPr/>
        </p:nvSpPr>
        <p:spPr>
          <a:xfrm>
            <a:off x="251520" y="251356"/>
            <a:ext cx="4392488" cy="369332"/>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rPr>
              <a:t>人材の公募（２／２）</a:t>
            </a:r>
          </a:p>
        </p:txBody>
      </p:sp>
      <p:cxnSp>
        <p:nvCxnSpPr>
          <p:cNvPr id="62" name="直線コネクタ 61"/>
          <p:cNvCxnSpPr/>
          <p:nvPr/>
        </p:nvCxnSpPr>
        <p:spPr>
          <a:xfrm>
            <a:off x="179512" y="638979"/>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63" name="正方形/長方形 62"/>
          <p:cNvSpPr/>
          <p:nvPr/>
        </p:nvSpPr>
        <p:spPr>
          <a:xfrm>
            <a:off x="251520" y="620688"/>
            <a:ext cx="8892480" cy="369332"/>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rPr>
              <a:t>幹部ポストは市役所</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内部だけでなく、外部人材も対象として公募。</a:t>
            </a:r>
            <a:endPar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36" name="テキスト ボックス 36"/>
          <p:cNvSpPr txBox="1"/>
          <p:nvPr/>
        </p:nvSpPr>
        <p:spPr>
          <a:xfrm>
            <a:off x="0" y="0"/>
            <a:ext cx="3491880" cy="261610"/>
          </a:xfrm>
          <a:prstGeom prst="rect">
            <a:avLst/>
          </a:prstGeom>
          <a:noFill/>
        </p:spPr>
        <p:txBody>
          <a:bodyPr wrap="square" rtlCol="0">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zh-TW" sz="11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Ⅲ</a:t>
            </a:r>
            <a:r>
              <a:rPr kumimoji="1" lang="zh-TW" altLang="en-US" sz="11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行財政改革</a:t>
            </a:r>
            <a:r>
              <a:rPr kumimoji="1" lang="en-US" altLang="ja-JP" sz="11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人事</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・公募制度</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38" name="テキスト ボックス 37"/>
          <p:cNvSpPr txBox="1"/>
          <p:nvPr/>
        </p:nvSpPr>
        <p:spPr>
          <a:xfrm>
            <a:off x="1025352" y="2970217"/>
            <a:ext cx="3672408" cy="442035"/>
          </a:xfrm>
          <a:prstGeom prst="rect">
            <a:avLst/>
          </a:prstGeom>
          <a:noFill/>
          <a:ln>
            <a:solidFill>
              <a:schemeClr val="tx1"/>
            </a:solidFill>
            <a:prstDash val="dash"/>
          </a:ln>
        </p:spPr>
        <p:txBody>
          <a:bodyPr wrap="square" tIns="36000" bIns="3600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（参考）他都市の状況</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横浜市・新潟市・堺市などで校長公募を実施</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40" name="テキスト ボックス 39"/>
          <p:cNvSpPr txBox="1"/>
          <p:nvPr/>
        </p:nvSpPr>
        <p:spPr>
          <a:xfrm>
            <a:off x="244158" y="1134910"/>
            <a:ext cx="2016224"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（前頁からの続き）</a:t>
            </a:r>
          </a:p>
        </p:txBody>
      </p:sp>
      <p:pic>
        <p:nvPicPr>
          <p:cNvPr id="25" name="図 24"/>
          <p:cNvPicPr>
            <a:picLocks noChangeAspect="1"/>
          </p:cNvPicPr>
          <p:nvPr/>
        </p:nvPicPr>
        <p:blipFill>
          <a:blip r:embed="rId2"/>
          <a:stretch>
            <a:fillRect/>
          </a:stretch>
        </p:blipFill>
        <p:spPr>
          <a:xfrm>
            <a:off x="935360" y="2133804"/>
            <a:ext cx="3708647" cy="401578"/>
          </a:xfrm>
          <a:prstGeom prst="rect">
            <a:avLst/>
          </a:prstGeom>
        </p:spPr>
      </p:pic>
      <p:pic>
        <p:nvPicPr>
          <p:cNvPr id="26" name="図 25"/>
          <p:cNvPicPr>
            <a:picLocks noChangeAspect="1"/>
          </p:cNvPicPr>
          <p:nvPr/>
        </p:nvPicPr>
        <p:blipFill>
          <a:blip r:embed="rId2"/>
          <a:stretch>
            <a:fillRect/>
          </a:stretch>
        </p:blipFill>
        <p:spPr>
          <a:xfrm>
            <a:off x="5217442" y="1712756"/>
            <a:ext cx="3572292" cy="1871653"/>
          </a:xfrm>
          <a:prstGeom prst="rect">
            <a:avLst/>
          </a:prstGeom>
        </p:spPr>
      </p:pic>
      <p:grpSp>
        <p:nvGrpSpPr>
          <p:cNvPr id="28" name="グループ化 59"/>
          <p:cNvGrpSpPr/>
          <p:nvPr/>
        </p:nvGrpSpPr>
        <p:grpSpPr>
          <a:xfrm>
            <a:off x="6349553" y="3210866"/>
            <a:ext cx="2043326" cy="253643"/>
            <a:chOff x="5818589" y="6415717"/>
            <a:chExt cx="2043326" cy="253643"/>
          </a:xfrm>
        </p:grpSpPr>
        <p:sp>
          <p:nvSpPr>
            <p:cNvPr id="30" name="正方形/長方形 29"/>
            <p:cNvSpPr/>
            <p:nvPr/>
          </p:nvSpPr>
          <p:spPr>
            <a:xfrm>
              <a:off x="6948264" y="6453336"/>
              <a:ext cx="216024" cy="144016"/>
            </a:xfrm>
            <a:prstGeom prst="rect">
              <a:avLst/>
            </a:prstGeom>
            <a:solidFill>
              <a:schemeClr val="bg1">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31" name="正方形/長方形 30"/>
            <p:cNvSpPr/>
            <p:nvPr/>
          </p:nvSpPr>
          <p:spPr>
            <a:xfrm>
              <a:off x="5818589" y="6476097"/>
              <a:ext cx="216024" cy="144016"/>
            </a:xfrm>
            <a:prstGeom prst="rect">
              <a:avLst/>
            </a:prstGeom>
            <a:solidFill>
              <a:schemeClr val="bg1">
                <a:lumMod val="5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32" name="テキスト ボックス 31"/>
            <p:cNvSpPr txBox="1"/>
            <p:nvPr/>
          </p:nvSpPr>
          <p:spPr>
            <a:xfrm>
              <a:off x="6034613" y="6423139"/>
              <a:ext cx="697627" cy="24622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外部人材</a:t>
              </a:r>
            </a:p>
          </p:txBody>
        </p:sp>
        <p:sp>
          <p:nvSpPr>
            <p:cNvPr id="33" name="テキスト ボックス 32"/>
            <p:cNvSpPr txBox="1"/>
            <p:nvPr/>
          </p:nvSpPr>
          <p:spPr>
            <a:xfrm>
              <a:off x="7164288" y="6415717"/>
              <a:ext cx="697627" cy="24622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内部人材</a:t>
              </a:r>
            </a:p>
          </p:txBody>
        </p:sp>
      </p:grpSp>
      <p:sp>
        <p:nvSpPr>
          <p:cNvPr id="34" name="二等辺三角形 33"/>
          <p:cNvSpPr/>
          <p:nvPr/>
        </p:nvSpPr>
        <p:spPr>
          <a:xfrm rot="5400000">
            <a:off x="6792249" y="2331902"/>
            <a:ext cx="504056" cy="216024"/>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graphicFrame>
        <p:nvGraphicFramePr>
          <p:cNvPr id="35" name="グラフ 34"/>
          <p:cNvGraphicFramePr/>
          <p:nvPr/>
        </p:nvGraphicFramePr>
        <p:xfrm>
          <a:off x="7022472" y="1591499"/>
          <a:ext cx="1836000" cy="1836000"/>
        </p:xfrm>
        <a:graphic>
          <a:graphicData uri="http://schemas.openxmlformats.org/drawingml/2006/chart">
            <c:chart xmlns:c="http://schemas.openxmlformats.org/drawingml/2006/chart" xmlns:r="http://schemas.openxmlformats.org/officeDocument/2006/relationships" r:id="rId3"/>
          </a:graphicData>
        </a:graphic>
      </p:graphicFrame>
      <p:sp>
        <p:nvSpPr>
          <p:cNvPr id="2" name="スライド番号プレースホルダー 1"/>
          <p:cNvSpPr>
            <a:spLocks noGrp="1"/>
          </p:cNvSpPr>
          <p:nvPr>
            <p:ph type="sldNum" sz="quarter" idx="12"/>
          </p:nvPr>
        </p:nvSpPr>
        <p:spPr/>
        <p:txBody>
          <a:bodyPr/>
          <a:lstStyle/>
          <a:p>
            <a:fld id="{CCEC3038-1CF1-4B63-9920-55248DCFBA97}" type="slidenum">
              <a:rPr kumimoji="1" lang="ja-JP" altLang="en-US" smtClean="0"/>
              <a:pPr/>
              <a:t>208</a:t>
            </a:fld>
            <a:endParaRPr kumimoji="1" lang="ja-JP" altLang="en-US"/>
          </a:p>
        </p:txBody>
      </p:sp>
      <p:pic>
        <p:nvPicPr>
          <p:cNvPr id="3" name="図 2"/>
          <p:cNvPicPr>
            <a:picLocks noChangeAspect="1"/>
          </p:cNvPicPr>
          <p:nvPr/>
        </p:nvPicPr>
        <p:blipFill>
          <a:blip r:embed="rId4"/>
          <a:stretch>
            <a:fillRect/>
          </a:stretch>
        </p:blipFill>
        <p:spPr>
          <a:xfrm>
            <a:off x="5228466" y="1559735"/>
            <a:ext cx="3664014" cy="1871634"/>
          </a:xfrm>
          <a:prstGeom prst="rect">
            <a:avLst/>
          </a:prstGeom>
        </p:spPr>
      </p:pic>
      <p:graphicFrame>
        <p:nvGraphicFramePr>
          <p:cNvPr id="51" name="表 50"/>
          <p:cNvGraphicFramePr>
            <a:graphicFrameLocks noGrp="1"/>
          </p:cNvGraphicFramePr>
          <p:nvPr>
            <p:extLst>
              <p:ext uri="{D42A27DB-BD31-4B8C-83A1-F6EECF244321}">
                <p14:modId xmlns:p14="http://schemas.microsoft.com/office/powerpoint/2010/main" val="2879567880"/>
              </p:ext>
            </p:extLst>
          </p:nvPr>
        </p:nvGraphicFramePr>
        <p:xfrm>
          <a:off x="225540" y="1511628"/>
          <a:ext cx="8568951" cy="2431281"/>
        </p:xfrm>
        <a:graphic>
          <a:graphicData uri="http://schemas.openxmlformats.org/drawingml/2006/table">
            <a:tbl>
              <a:tblPr firstRow="1" bandRow="1">
                <a:tableStyleId>{5C22544A-7EE6-4342-B048-85BDC9FD1C3A}</a:tableStyleId>
              </a:tblPr>
              <a:tblGrid>
                <a:gridCol w="664832">
                  <a:extLst>
                    <a:ext uri="{9D8B030D-6E8A-4147-A177-3AD203B41FA5}">
                      <a16:colId xmlns:a16="http://schemas.microsoft.com/office/drawing/2014/main" val="20000"/>
                    </a:ext>
                  </a:extLst>
                </a:gridCol>
                <a:gridCol w="4375728">
                  <a:extLst>
                    <a:ext uri="{9D8B030D-6E8A-4147-A177-3AD203B41FA5}">
                      <a16:colId xmlns:a16="http://schemas.microsoft.com/office/drawing/2014/main" val="20001"/>
                    </a:ext>
                  </a:extLst>
                </a:gridCol>
                <a:gridCol w="3528391">
                  <a:extLst>
                    <a:ext uri="{9D8B030D-6E8A-4147-A177-3AD203B41FA5}">
                      <a16:colId xmlns:a16="http://schemas.microsoft.com/office/drawing/2014/main" val="20002"/>
                    </a:ext>
                  </a:extLst>
                </a:gridCol>
              </a:tblGrid>
              <a:tr h="2431281">
                <a:tc>
                  <a:txBody>
                    <a:bodyPr/>
                    <a:lstStyle/>
                    <a:p>
                      <a:pPr algn="ctr"/>
                      <a:r>
                        <a:rPr kumimoji="1" lang="ja-JP" altLang="en-US" b="0" dirty="0">
                          <a:solidFill>
                            <a:schemeClr val="tx1"/>
                          </a:solidFill>
                        </a:rPr>
                        <a:t>校長</a:t>
                      </a:r>
                    </a:p>
                  </a:txBody>
                  <a:tcPr marL="36000" marR="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nSpc>
                          <a:spcPts val="1500"/>
                        </a:lnSpc>
                        <a:buNone/>
                      </a:pPr>
                      <a:r>
                        <a:rPr lang="ja-JP" altLang="en-US" sz="1400" b="0" dirty="0">
                          <a:solidFill>
                            <a:schemeClr val="tx1"/>
                          </a:solidFill>
                          <a:latin typeface="+mn-ea"/>
                          <a:ea typeface="+mn-ea"/>
                        </a:rPr>
                        <a:t>・</a:t>
                      </a:r>
                      <a:r>
                        <a:rPr lang="en-US" altLang="ja-JP" sz="1400" b="0" dirty="0">
                          <a:solidFill>
                            <a:schemeClr val="tx1"/>
                          </a:solidFill>
                          <a:latin typeface="+mn-ea"/>
                          <a:ea typeface="+mn-ea"/>
                        </a:rPr>
                        <a:t>2012</a:t>
                      </a:r>
                      <a:r>
                        <a:rPr lang="ja-JP" altLang="en-US" sz="1400" b="0" dirty="0">
                          <a:solidFill>
                            <a:schemeClr val="tx1"/>
                          </a:solidFill>
                          <a:latin typeface="+mn-ea"/>
                          <a:ea typeface="+mn-ea"/>
                        </a:rPr>
                        <a:t>年度～　</a:t>
                      </a:r>
                      <a:r>
                        <a:rPr lang="en-US" altLang="ja-JP" sz="1400" b="0" dirty="0">
                          <a:solidFill>
                            <a:schemeClr val="tx1"/>
                          </a:solidFill>
                          <a:latin typeface="+mn-ea"/>
                          <a:ea typeface="+mn-ea"/>
                        </a:rPr>
                        <a:t>443</a:t>
                      </a:r>
                      <a:r>
                        <a:rPr lang="ja-JP" altLang="en-US" sz="1400" b="0" dirty="0">
                          <a:solidFill>
                            <a:schemeClr val="tx1"/>
                          </a:solidFill>
                          <a:latin typeface="+mn-ea"/>
                          <a:ea typeface="+mn-ea"/>
                        </a:rPr>
                        <a:t>校長中</a:t>
                      </a:r>
                      <a:r>
                        <a:rPr lang="en-US" altLang="ja-JP" sz="1400" b="0" dirty="0">
                          <a:solidFill>
                            <a:schemeClr val="tx1"/>
                          </a:solidFill>
                          <a:latin typeface="+mn-ea"/>
                          <a:ea typeface="+mn-ea"/>
                        </a:rPr>
                        <a:t>119</a:t>
                      </a:r>
                      <a:r>
                        <a:rPr lang="ja-JP" altLang="en-US" sz="1400" b="0" dirty="0">
                          <a:solidFill>
                            <a:schemeClr val="tx1"/>
                          </a:solidFill>
                          <a:latin typeface="+mn-ea"/>
                          <a:ea typeface="+mn-ea"/>
                        </a:rPr>
                        <a:t>校の校長の公募を実施</a:t>
                      </a:r>
                    </a:p>
                    <a:p>
                      <a:pPr>
                        <a:lnSpc>
                          <a:spcPts val="1500"/>
                        </a:lnSpc>
                        <a:buNone/>
                      </a:pPr>
                      <a:r>
                        <a:rPr lang="ja-JP" altLang="en-US" sz="1400" b="0" dirty="0">
                          <a:solidFill>
                            <a:schemeClr val="tx1"/>
                          </a:solidFill>
                          <a:latin typeface="+mn-ea"/>
                          <a:ea typeface="+mn-ea"/>
                        </a:rPr>
                        <a:t>・</a:t>
                      </a:r>
                      <a:r>
                        <a:rPr lang="en-US" altLang="ja-JP" sz="1400" b="0" dirty="0">
                          <a:solidFill>
                            <a:schemeClr val="tx1"/>
                          </a:solidFill>
                          <a:latin typeface="+mn-ea"/>
                          <a:ea typeface="+mn-ea"/>
                        </a:rPr>
                        <a:t>2013</a:t>
                      </a:r>
                      <a:r>
                        <a:rPr lang="ja-JP" altLang="en-US" sz="1400" b="0" dirty="0">
                          <a:solidFill>
                            <a:schemeClr val="tx1"/>
                          </a:solidFill>
                          <a:latin typeface="+mn-ea"/>
                          <a:ea typeface="+mn-ea"/>
                        </a:rPr>
                        <a:t>年度～　</a:t>
                      </a:r>
                      <a:r>
                        <a:rPr lang="en-US" altLang="ja-JP" sz="1400" b="0" dirty="0">
                          <a:solidFill>
                            <a:schemeClr val="tx1"/>
                          </a:solidFill>
                          <a:latin typeface="+mn-ea"/>
                          <a:ea typeface="+mn-ea"/>
                        </a:rPr>
                        <a:t>23</a:t>
                      </a:r>
                      <a:r>
                        <a:rPr lang="ja-JP" altLang="en-US" sz="1400" b="0" dirty="0">
                          <a:solidFill>
                            <a:schemeClr val="tx1"/>
                          </a:solidFill>
                          <a:latin typeface="+mn-ea"/>
                          <a:ea typeface="+mn-ea"/>
                        </a:rPr>
                        <a:t>名の外部人材が校長に就任</a:t>
                      </a:r>
                      <a:endParaRPr lang="en-US" altLang="ja-JP" sz="1400" b="0" dirty="0">
                        <a:solidFill>
                          <a:schemeClr val="tx1"/>
                        </a:solidFill>
                        <a:latin typeface="+mn-ea"/>
                        <a:ea typeface="+mn-ea"/>
                      </a:endParaRPr>
                    </a:p>
                    <a:p>
                      <a:pPr marL="0" marR="0" indent="0" algn="l" defTabSz="914400" rtl="0" eaLnBrk="1" fontAlgn="auto" latinLnBrk="0" hangingPunct="1">
                        <a:lnSpc>
                          <a:spcPts val="1500"/>
                        </a:lnSpc>
                        <a:spcBef>
                          <a:spcPts val="0"/>
                        </a:spcBef>
                        <a:spcAft>
                          <a:spcPts val="0"/>
                        </a:spcAft>
                        <a:buClrTx/>
                        <a:buSzTx/>
                        <a:buFontTx/>
                        <a:buNone/>
                        <a:tabLst/>
                        <a:defRPr/>
                      </a:pPr>
                      <a:r>
                        <a:rPr lang="ja-JP" altLang="en-US" sz="1400" b="0" dirty="0">
                          <a:solidFill>
                            <a:schemeClr val="tx1"/>
                          </a:solidFill>
                          <a:latin typeface="+mn-ea"/>
                          <a:ea typeface="+mn-ea"/>
                        </a:rPr>
                        <a:t>・</a:t>
                      </a:r>
                      <a:r>
                        <a:rPr lang="en-US" altLang="ja-JP" sz="1400" b="0" dirty="0">
                          <a:solidFill>
                            <a:schemeClr val="tx1"/>
                          </a:solidFill>
                          <a:latin typeface="+mn-ea"/>
                          <a:ea typeface="+mn-ea"/>
                        </a:rPr>
                        <a:t>2014</a:t>
                      </a:r>
                      <a:r>
                        <a:rPr lang="ja-JP" altLang="en-US" sz="1400" b="0" dirty="0">
                          <a:solidFill>
                            <a:schemeClr val="tx1"/>
                          </a:solidFill>
                          <a:latin typeface="+mn-ea"/>
                          <a:ea typeface="+mn-ea"/>
                        </a:rPr>
                        <a:t>年度～　</a:t>
                      </a:r>
                      <a:r>
                        <a:rPr lang="en-US" altLang="ja-JP" sz="1400" b="0" dirty="0">
                          <a:solidFill>
                            <a:schemeClr val="tx1"/>
                          </a:solidFill>
                          <a:latin typeface="+mn-ea"/>
                          <a:ea typeface="+mn-ea"/>
                        </a:rPr>
                        <a:t>11</a:t>
                      </a:r>
                      <a:r>
                        <a:rPr lang="ja-JP" altLang="en-US" sz="1400" b="0" dirty="0">
                          <a:solidFill>
                            <a:schemeClr val="tx1"/>
                          </a:solidFill>
                          <a:latin typeface="+mn-ea"/>
                          <a:ea typeface="+mn-ea"/>
                        </a:rPr>
                        <a:t>名の外部人材が校長に就任</a:t>
                      </a:r>
                      <a:endParaRPr lang="en-US" altLang="ja-JP" sz="1400" b="0" dirty="0">
                        <a:solidFill>
                          <a:schemeClr val="tx1"/>
                        </a:solidFill>
                        <a:latin typeface="+mn-ea"/>
                        <a:ea typeface="+mn-ea"/>
                      </a:endParaRPr>
                    </a:p>
                    <a:p>
                      <a:pPr algn="l">
                        <a:lnSpc>
                          <a:spcPts val="1500"/>
                        </a:lnSpc>
                        <a:spcAft>
                          <a:spcPts val="0"/>
                        </a:spcAft>
                      </a:pPr>
                      <a:r>
                        <a:rPr lang="ja-JP" altLang="en-US" sz="1400" b="0" dirty="0">
                          <a:solidFill>
                            <a:schemeClr val="tx1"/>
                          </a:solidFill>
                          <a:latin typeface="+mn-ea"/>
                          <a:ea typeface="+mn-ea"/>
                        </a:rPr>
                        <a:t>・</a:t>
                      </a:r>
                      <a:r>
                        <a:rPr lang="en-US" altLang="ja-JP" sz="1400" b="0" dirty="0">
                          <a:solidFill>
                            <a:schemeClr val="tx1"/>
                          </a:solidFill>
                          <a:latin typeface="+mn-ea"/>
                          <a:ea typeface="+mn-ea"/>
                        </a:rPr>
                        <a:t>2019</a:t>
                      </a:r>
                      <a:r>
                        <a:rPr lang="ja-JP" altLang="ja-JP" sz="1400" b="0" dirty="0">
                          <a:solidFill>
                            <a:schemeClr val="tx1"/>
                          </a:solidFill>
                          <a:latin typeface="+mn-ea"/>
                          <a:ea typeface="+mn-ea"/>
                        </a:rPr>
                        <a:t>年度～　</a:t>
                      </a:r>
                      <a:r>
                        <a:rPr lang="en-US" altLang="ja-JP" sz="1400" b="0" dirty="0">
                          <a:solidFill>
                            <a:schemeClr val="tx1"/>
                          </a:solidFill>
                          <a:latin typeface="+mn-ea"/>
                          <a:ea typeface="+mn-ea"/>
                        </a:rPr>
                        <a:t>5</a:t>
                      </a:r>
                      <a:r>
                        <a:rPr lang="ja-JP" altLang="ja-JP" sz="1400" b="0" dirty="0">
                          <a:solidFill>
                            <a:schemeClr val="tx1"/>
                          </a:solidFill>
                          <a:latin typeface="+mn-ea"/>
                          <a:ea typeface="+mn-ea"/>
                        </a:rPr>
                        <a:t>名の外部人材が校長に就任</a:t>
                      </a:r>
                    </a:p>
                    <a:p>
                      <a:pPr algn="l">
                        <a:lnSpc>
                          <a:spcPts val="1500"/>
                        </a:lnSpc>
                        <a:spcAft>
                          <a:spcPts val="0"/>
                        </a:spcAft>
                      </a:pPr>
                      <a:r>
                        <a:rPr lang="ja-JP" altLang="ja-JP" sz="1400" b="0" dirty="0">
                          <a:solidFill>
                            <a:schemeClr val="tx1"/>
                          </a:solidFill>
                          <a:latin typeface="+mn-ea"/>
                          <a:ea typeface="+mn-ea"/>
                        </a:rPr>
                        <a:t>　　　　　　　　　　　　　　　　　　　</a:t>
                      </a:r>
                      <a:r>
                        <a:rPr lang="ja-JP" altLang="ja-JP" sz="1300" b="0" dirty="0">
                          <a:solidFill>
                            <a:schemeClr val="tx1"/>
                          </a:solidFill>
                          <a:latin typeface="+mn-ea"/>
                          <a:ea typeface="+mn-ea"/>
                        </a:rPr>
                        <a:t>　　　　（予定含む）</a:t>
                      </a:r>
                    </a:p>
                    <a:p>
                      <a:pPr marL="0" marR="0" indent="0" algn="l" defTabSz="914400" rtl="0" eaLnBrk="1" fontAlgn="auto" latinLnBrk="0" hangingPunct="1">
                        <a:lnSpc>
                          <a:spcPts val="1500"/>
                        </a:lnSpc>
                        <a:spcBef>
                          <a:spcPts val="0"/>
                        </a:spcBef>
                        <a:spcAft>
                          <a:spcPts val="0"/>
                        </a:spcAft>
                        <a:buClrTx/>
                        <a:buSzTx/>
                        <a:buFontTx/>
                        <a:buNone/>
                        <a:tabLst/>
                        <a:defRPr/>
                      </a:pPr>
                      <a:endParaRPr lang="en-US" altLang="ja-JP" sz="1400" u="none" dirty="0">
                        <a:solidFill>
                          <a:schemeClr val="tx1"/>
                        </a:solidFill>
                      </a:endParaRPr>
                    </a:p>
                    <a:p>
                      <a:pPr marL="0" marR="0" indent="0" algn="l" defTabSz="914400" rtl="0" eaLnBrk="1" fontAlgn="auto" latinLnBrk="0" hangingPunct="1">
                        <a:lnSpc>
                          <a:spcPts val="1500"/>
                        </a:lnSpc>
                        <a:spcBef>
                          <a:spcPts val="0"/>
                        </a:spcBef>
                        <a:spcAft>
                          <a:spcPts val="0"/>
                        </a:spcAft>
                        <a:buClrTx/>
                        <a:buSzTx/>
                        <a:buFontTx/>
                        <a:buNone/>
                        <a:tabLst/>
                        <a:defRPr/>
                      </a:pPr>
                      <a:r>
                        <a:rPr lang="ja-JP" altLang="en-US" sz="1400" u="none" dirty="0">
                          <a:solidFill>
                            <a:schemeClr val="tx1"/>
                          </a:solidFill>
                        </a:rPr>
                        <a:t>　　　　　　　　　　　　　　　　　　　　　　　</a:t>
                      </a:r>
                      <a:endParaRPr lang="en-US" altLang="ja-JP" sz="1500" dirty="0">
                        <a:solidFill>
                          <a:schemeClr val="tx1"/>
                        </a:solidFill>
                      </a:endParaRPr>
                    </a:p>
                    <a:p>
                      <a:pPr>
                        <a:lnSpc>
                          <a:spcPts val="1500"/>
                        </a:lnSpc>
                        <a:buNone/>
                      </a:pPr>
                      <a:endParaRPr lang="en-US" altLang="ja-JP" sz="1500" dirty="0">
                        <a:solidFill>
                          <a:schemeClr val="tx1"/>
                        </a:solidFill>
                      </a:endParaRPr>
                    </a:p>
                    <a:p>
                      <a:pPr>
                        <a:lnSpc>
                          <a:spcPts val="1500"/>
                        </a:lnSpc>
                        <a:buNone/>
                      </a:pPr>
                      <a:endParaRPr lang="en-US" altLang="ja-JP" sz="1500" dirty="0">
                        <a:solidFill>
                          <a:schemeClr val="tx1"/>
                        </a:solidFill>
                      </a:endParaRPr>
                    </a:p>
                    <a:p>
                      <a:pPr>
                        <a:lnSpc>
                          <a:spcPts val="1500"/>
                        </a:lnSpc>
                        <a:buNone/>
                      </a:pPr>
                      <a:endParaRPr lang="en-US" altLang="ja-JP" sz="1500" dirty="0">
                        <a:solidFill>
                          <a:schemeClr val="tx1"/>
                        </a:solidFill>
                      </a:endParaRPr>
                    </a:p>
                    <a:p>
                      <a:pPr>
                        <a:lnSpc>
                          <a:spcPts val="1500"/>
                        </a:lnSpc>
                        <a:buNone/>
                      </a:pPr>
                      <a:r>
                        <a:rPr lang="ja-JP" altLang="en-US" sz="1000" dirty="0">
                          <a:solidFill>
                            <a:schemeClr val="tx1"/>
                          </a:solidFill>
                        </a:rPr>
                        <a:t>　　</a:t>
                      </a:r>
                      <a:endParaRPr lang="en-US" altLang="ja-JP" sz="1000" dirty="0">
                        <a:solidFill>
                          <a:schemeClr val="tx1"/>
                        </a:solidFill>
                      </a:endParaRPr>
                    </a:p>
                    <a:p>
                      <a:pPr>
                        <a:lnSpc>
                          <a:spcPts val="1500"/>
                        </a:lnSpc>
                        <a:buNone/>
                      </a:pPr>
                      <a:r>
                        <a:rPr lang="ja-JP" altLang="en-US" sz="1000" dirty="0">
                          <a:solidFill>
                            <a:schemeClr val="tx1"/>
                          </a:solidFill>
                        </a:rPr>
                        <a:t>　（但し、後に </a:t>
                      </a:r>
                      <a:r>
                        <a:rPr lang="en-US" altLang="ja-JP" sz="1000" dirty="0">
                          <a:solidFill>
                            <a:schemeClr val="tx1"/>
                          </a:solidFill>
                        </a:rPr>
                        <a:t>1</a:t>
                      </a:r>
                      <a:r>
                        <a:rPr lang="ja-JP" altLang="en-US" sz="1000" dirty="0">
                          <a:solidFill>
                            <a:schemeClr val="tx1"/>
                          </a:solidFill>
                        </a:rPr>
                        <a:t>名が懲戒免職となるほか、任期を待たず</a:t>
                      </a:r>
                      <a:r>
                        <a:rPr lang="en-US" altLang="ja-JP" sz="1200" u="none" dirty="0">
                          <a:solidFill>
                            <a:schemeClr val="tx1"/>
                          </a:solidFill>
                        </a:rPr>
                        <a:t>6</a:t>
                      </a:r>
                      <a:r>
                        <a:rPr lang="ja-JP" altLang="en-US" sz="1000" dirty="0">
                          <a:solidFill>
                            <a:schemeClr val="tx1"/>
                          </a:solidFill>
                        </a:rPr>
                        <a:t>名が退職）</a:t>
                      </a:r>
                    </a:p>
                  </a:txBody>
                  <a:tcPr marL="36000" marR="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endParaRPr kumimoji="1" lang="ja-JP" altLang="en-US" b="0" dirty="0">
                        <a:solidFill>
                          <a:schemeClr val="tx1"/>
                        </a:solidFill>
                      </a:endParaRPr>
                    </a:p>
                  </a:txBody>
                  <a:tcPr marL="36000" marR="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2"/>
                  </a:ext>
                </a:extLst>
              </a:tr>
            </a:tbl>
          </a:graphicData>
        </a:graphic>
      </p:graphicFrame>
    </p:spTree>
    <p:extLst>
      <p:ext uri="{BB962C8B-B14F-4D97-AF65-F5344CB8AC3E}">
        <p14:creationId xmlns:p14="http://schemas.microsoft.com/office/powerpoint/2010/main" val="3604471947"/>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角丸四角形 11"/>
          <p:cNvSpPr/>
          <p:nvPr/>
        </p:nvSpPr>
        <p:spPr>
          <a:xfrm>
            <a:off x="4621745" y="1242871"/>
            <a:ext cx="4342743" cy="5252471"/>
          </a:xfrm>
          <a:prstGeom prst="roundRect">
            <a:avLst>
              <a:gd name="adj" fmla="val 0"/>
            </a:avLst>
          </a:prstGeom>
          <a:solidFill>
            <a:srgbClr val="66FFFF">
              <a:alpha val="50000"/>
            </a:srgb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graphicFrame>
        <p:nvGraphicFramePr>
          <p:cNvPr id="5" name="表 4"/>
          <p:cNvGraphicFramePr>
            <a:graphicFrameLocks noGrp="1"/>
          </p:cNvGraphicFramePr>
          <p:nvPr>
            <p:extLst>
              <p:ext uri="{D42A27DB-BD31-4B8C-83A1-F6EECF244321}">
                <p14:modId xmlns:p14="http://schemas.microsoft.com/office/powerpoint/2010/main" val="2639951671"/>
              </p:ext>
            </p:extLst>
          </p:nvPr>
        </p:nvGraphicFramePr>
        <p:xfrm>
          <a:off x="179512" y="673663"/>
          <a:ext cx="8784977" cy="5821680"/>
        </p:xfrm>
        <a:graphic>
          <a:graphicData uri="http://schemas.openxmlformats.org/drawingml/2006/table">
            <a:tbl>
              <a:tblPr firstRow="1" bandRow="1">
                <a:tableStyleId>{69012ECD-51FC-41F1-AA8D-1B2483CD663E}</a:tableStyleId>
              </a:tblPr>
              <a:tblGrid>
                <a:gridCol w="1008112">
                  <a:extLst>
                    <a:ext uri="{9D8B030D-6E8A-4147-A177-3AD203B41FA5}">
                      <a16:colId xmlns:a16="http://schemas.microsoft.com/office/drawing/2014/main" val="20000"/>
                    </a:ext>
                  </a:extLst>
                </a:gridCol>
                <a:gridCol w="1224136">
                  <a:extLst>
                    <a:ext uri="{9D8B030D-6E8A-4147-A177-3AD203B41FA5}">
                      <a16:colId xmlns:a16="http://schemas.microsoft.com/office/drawing/2014/main" val="20001"/>
                    </a:ext>
                  </a:extLst>
                </a:gridCol>
                <a:gridCol w="2184243">
                  <a:extLst>
                    <a:ext uri="{9D8B030D-6E8A-4147-A177-3AD203B41FA5}">
                      <a16:colId xmlns:a16="http://schemas.microsoft.com/office/drawing/2014/main" val="20002"/>
                    </a:ext>
                  </a:extLst>
                </a:gridCol>
                <a:gridCol w="2184243">
                  <a:extLst>
                    <a:ext uri="{9D8B030D-6E8A-4147-A177-3AD203B41FA5}">
                      <a16:colId xmlns:a16="http://schemas.microsoft.com/office/drawing/2014/main" val="20003"/>
                    </a:ext>
                  </a:extLst>
                </a:gridCol>
                <a:gridCol w="2184243">
                  <a:extLst>
                    <a:ext uri="{9D8B030D-6E8A-4147-A177-3AD203B41FA5}">
                      <a16:colId xmlns:a16="http://schemas.microsoft.com/office/drawing/2014/main" val="20004"/>
                    </a:ext>
                  </a:extLst>
                </a:gridCol>
              </a:tblGrid>
              <a:tr h="460145">
                <a:tc>
                  <a:txBody>
                    <a:bodyPr/>
                    <a:lstStyle/>
                    <a:p>
                      <a:endParaRPr kumimoji="1" lang="ja-JP" altLang="en-US" sz="1400" dirty="0">
                        <a:latin typeface="Meiryo UI" panose="020B0604030504040204" pitchFamily="50" charset="-128"/>
                        <a:ea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ja-JP" altLang="en-US" sz="1400" dirty="0">
                          <a:latin typeface="Meiryo UI" panose="020B0604030504040204" pitchFamily="50" charset="-128"/>
                          <a:ea typeface="Meiryo UI" panose="020B0604030504040204" pitchFamily="50" charset="-128"/>
                        </a:rPr>
                        <a:t>改革以前</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ja-JP" altLang="en-US" sz="1400" dirty="0" smtClean="0">
                          <a:latin typeface="Meiryo UI" panose="020B0604030504040204" pitchFamily="50" charset="-128"/>
                          <a:ea typeface="Meiryo UI" panose="020B0604030504040204" pitchFamily="50" charset="-128"/>
                        </a:rPr>
                        <a:t>２０１８．３</a:t>
                      </a:r>
                      <a:endParaRPr kumimoji="1" lang="en-US" altLang="ja-JP" sz="1400" dirty="0">
                        <a:latin typeface="Meiryo UI" panose="020B0604030504040204" pitchFamily="50" charset="-128"/>
                        <a:ea typeface="Meiryo UI" panose="020B0604030504040204" pitchFamily="50" charset="-128"/>
                      </a:endParaRPr>
                    </a:p>
                    <a:p>
                      <a:pPr algn="ctr"/>
                      <a:r>
                        <a:rPr kumimoji="1" lang="ja-JP" altLang="en-US" sz="1400" dirty="0">
                          <a:latin typeface="Meiryo UI" panose="020B0604030504040204" pitchFamily="50" charset="-128"/>
                          <a:ea typeface="Meiryo UI" panose="020B0604030504040204" pitchFamily="50" charset="-128"/>
                        </a:rPr>
                        <a:t>（前回棚卸し時点）</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lg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ja-JP" altLang="en-US" sz="1400" dirty="0" smtClean="0">
                          <a:solidFill>
                            <a:schemeClr val="bg1"/>
                          </a:solidFill>
                          <a:latin typeface="Meiryo UI" panose="020B0604030504040204" pitchFamily="50" charset="-128"/>
                          <a:ea typeface="Meiryo UI" panose="020B0604030504040204" pitchFamily="50" charset="-128"/>
                        </a:rPr>
                        <a:t>２０２２．１１</a:t>
                      </a:r>
                      <a:endParaRPr kumimoji="1" lang="en-US" altLang="ja-JP" sz="1400" dirty="0">
                        <a:solidFill>
                          <a:schemeClr val="bg1"/>
                        </a:solidFill>
                        <a:latin typeface="Meiryo UI" panose="020B0604030504040204" pitchFamily="50" charset="-128"/>
                        <a:ea typeface="Meiryo UI" panose="020B0604030504040204" pitchFamily="50" charset="-128"/>
                      </a:endParaRPr>
                    </a:p>
                    <a:p>
                      <a:pPr algn="ctr"/>
                      <a:r>
                        <a:rPr kumimoji="1" lang="ja-JP" altLang="en-US" sz="1400" dirty="0">
                          <a:solidFill>
                            <a:schemeClr val="bg1"/>
                          </a:solidFill>
                          <a:latin typeface="Meiryo UI" panose="020B0604030504040204" pitchFamily="50" charset="-128"/>
                          <a:ea typeface="Meiryo UI" panose="020B0604030504040204" pitchFamily="50" charset="-128"/>
                        </a:rPr>
                        <a:t>（今回棚卸し時点）</a:t>
                      </a:r>
                    </a:p>
                  </a:txBody>
                  <a:tcPr anchor="ctr">
                    <a:lnL w="12700" cap="flat" cmpd="sng" algn="ctr">
                      <a:solidFill>
                        <a:schemeClr val="tx1"/>
                      </a:solidFill>
                      <a:prstDash val="lgDash"/>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ja-JP" altLang="en-US" sz="1400" dirty="0">
                          <a:latin typeface="Meiryo UI" panose="020B0604030504040204" pitchFamily="50" charset="-128"/>
                          <a:ea typeface="Meiryo UI" panose="020B0604030504040204" pitchFamily="50" charset="-128"/>
                        </a:rPr>
                        <a:t>取組みの達成状況と</a:t>
                      </a:r>
                      <a:endParaRPr kumimoji="1" lang="en-US" altLang="ja-JP" sz="1400" dirty="0">
                        <a:latin typeface="Meiryo UI" panose="020B0604030504040204" pitchFamily="50" charset="-128"/>
                        <a:ea typeface="Meiryo UI" panose="020B0604030504040204" pitchFamily="50" charset="-128"/>
                      </a:endParaRPr>
                    </a:p>
                    <a:p>
                      <a:pPr algn="ctr"/>
                      <a:r>
                        <a:rPr kumimoji="1" lang="ja-JP" altLang="en-US" sz="1400" dirty="0">
                          <a:latin typeface="Meiryo UI" panose="020B0604030504040204" pitchFamily="50" charset="-128"/>
                          <a:ea typeface="Meiryo UI" panose="020B0604030504040204" pitchFamily="50" charset="-128"/>
                        </a:rPr>
                        <a:t>今後の課題</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0"/>
                  </a:ext>
                </a:extLst>
              </a:tr>
              <a:tr h="2192454">
                <a:tc rowSpan="2">
                  <a:txBody>
                    <a:bodyPr/>
                    <a:lstStyle/>
                    <a:p>
                      <a:pPr algn="l"/>
                      <a:r>
                        <a:rPr kumimoji="1" lang="en-US" altLang="ja-JP" sz="1200" dirty="0">
                          <a:solidFill>
                            <a:schemeClr val="tx1"/>
                          </a:solidFill>
                          <a:latin typeface="Meiryo UI" panose="020B0604030504040204" pitchFamily="50" charset="-128"/>
                          <a:ea typeface="Meiryo UI" panose="020B0604030504040204" pitchFamily="50" charset="-128"/>
                        </a:rPr>
                        <a:t>Ⅲ.</a:t>
                      </a:r>
                    </a:p>
                    <a:p>
                      <a:pPr algn="l"/>
                      <a:r>
                        <a:rPr kumimoji="1" lang="ja-JP" altLang="en-US" sz="1200" dirty="0">
                          <a:solidFill>
                            <a:schemeClr val="tx1"/>
                          </a:solidFill>
                          <a:latin typeface="Meiryo UI" panose="020B0604030504040204" pitchFamily="50" charset="-128"/>
                          <a:ea typeface="Meiryo UI" panose="020B0604030504040204" pitchFamily="50" charset="-128"/>
                        </a:rPr>
                        <a:t>教育実践のイノベーション</a:t>
                      </a:r>
                    </a:p>
                    <a:p>
                      <a:pPr algn="l"/>
                      <a:endParaRPr kumimoji="1" lang="ja-JP" altLang="en-US" sz="1200" dirty="0">
                        <a:solidFill>
                          <a:schemeClr val="tx1"/>
                        </a:solidFill>
                        <a:latin typeface="Meiryo UI" panose="020B0604030504040204" pitchFamily="50" charset="-128"/>
                        <a:ea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rowSpan="2">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a:solidFill>
                            <a:schemeClr val="tx1"/>
                          </a:solidFill>
                          <a:latin typeface="Meiryo UI" panose="020B0604030504040204" pitchFamily="50" charset="-128"/>
                          <a:ea typeface="Meiryo UI" panose="020B0604030504040204" pitchFamily="50" charset="-128"/>
                        </a:rPr>
                        <a:t>（カリキュラム）</a:t>
                      </a: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a:solidFill>
                            <a:schemeClr val="tx1"/>
                          </a:solidFill>
                          <a:latin typeface="Meiryo UI" panose="020B0604030504040204" pitchFamily="50" charset="-128"/>
                          <a:ea typeface="Meiryo UI" panose="020B0604030504040204" pitchFamily="50" charset="-128"/>
                        </a:rPr>
                        <a:t>全国学力テストの全ての項目で平均正答率が全国より低い、など多くの</a:t>
                      </a:r>
                      <a:r>
                        <a:rPr kumimoji="1" lang="ja-JP" altLang="en-US" sz="1200" dirty="0" smtClean="0">
                          <a:solidFill>
                            <a:schemeClr val="tx1"/>
                          </a:solidFill>
                          <a:latin typeface="Meiryo UI" panose="020B0604030504040204" pitchFamily="50" charset="-128"/>
                          <a:ea typeface="Meiryo UI" panose="020B0604030504040204" pitchFamily="50" charset="-128"/>
                        </a:rPr>
                        <a:t>課題</a:t>
                      </a:r>
                      <a:endParaRPr kumimoji="1" lang="ja-JP" altLang="en-US" sz="1200" dirty="0">
                        <a:solidFill>
                          <a:schemeClr val="tx1"/>
                        </a:solidFill>
                        <a:latin typeface="Meiryo UI" panose="020B0604030504040204" pitchFamily="50" charset="-128"/>
                        <a:ea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200" u="none" dirty="0" smtClean="0">
                          <a:solidFill>
                            <a:schemeClr val="tx1"/>
                          </a:solidFill>
                          <a:latin typeface="Meiryo UI" panose="020B0604030504040204" pitchFamily="50" charset="-128"/>
                          <a:ea typeface="Meiryo UI" panose="020B0604030504040204" pitchFamily="50" charset="-128"/>
                        </a:rPr>
                        <a:t>【</a:t>
                      </a:r>
                      <a:r>
                        <a:rPr kumimoji="1" lang="ja-JP" altLang="en-US" sz="1200" u="none" dirty="0" smtClean="0">
                          <a:solidFill>
                            <a:schemeClr val="tx1"/>
                          </a:solidFill>
                          <a:latin typeface="Meiryo UI" panose="020B0604030504040204" pitchFamily="50" charset="-128"/>
                          <a:ea typeface="Meiryo UI" panose="020B0604030504040204" pitchFamily="50" charset="-128"/>
                        </a:rPr>
                        <a:t>学校教育</a:t>
                      </a:r>
                      <a:r>
                        <a:rPr kumimoji="1" lang="en-US" altLang="ja-JP" sz="1200" u="none" dirty="0" smtClean="0">
                          <a:solidFill>
                            <a:schemeClr val="tx1"/>
                          </a:solidFill>
                          <a:latin typeface="Meiryo UI" panose="020B0604030504040204" pitchFamily="50" charset="-128"/>
                          <a:ea typeface="Meiryo UI" panose="020B0604030504040204" pitchFamily="50" charset="-128"/>
                        </a:rPr>
                        <a:t>ICT</a:t>
                      </a:r>
                      <a:r>
                        <a:rPr kumimoji="1" lang="ja-JP" altLang="en-US" sz="1200" u="none" dirty="0" smtClean="0">
                          <a:solidFill>
                            <a:schemeClr val="tx1"/>
                          </a:solidFill>
                          <a:latin typeface="Meiryo UI" panose="020B0604030504040204" pitchFamily="50" charset="-128"/>
                          <a:ea typeface="Meiryo UI" panose="020B0604030504040204" pitchFamily="50" charset="-128"/>
                        </a:rPr>
                        <a:t>活用事業</a:t>
                      </a:r>
                      <a:r>
                        <a:rPr kumimoji="1" lang="en-US" altLang="ja-JP" sz="1200" u="none" dirty="0" smtClean="0">
                          <a:solidFill>
                            <a:schemeClr val="tx1"/>
                          </a:solidFill>
                          <a:latin typeface="Meiryo UI" panose="020B0604030504040204" pitchFamily="50" charset="-128"/>
                          <a:ea typeface="Meiryo UI" panose="020B0604030504040204" pitchFamily="50" charset="-128"/>
                        </a:rPr>
                        <a:t>】</a:t>
                      </a:r>
                    </a:p>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200" u="sng" dirty="0" smtClean="0">
                          <a:solidFill>
                            <a:schemeClr val="tx1"/>
                          </a:solidFill>
                          <a:latin typeface="Meiryo UI" panose="020B0604030504040204" pitchFamily="50" charset="-128"/>
                          <a:ea typeface="Meiryo UI" panose="020B0604030504040204" pitchFamily="50" charset="-128"/>
                        </a:rPr>
                        <a:t>2015</a:t>
                      </a:r>
                      <a:r>
                        <a:rPr kumimoji="1" lang="ja-JP" altLang="en-US" sz="1200" u="sng" dirty="0">
                          <a:solidFill>
                            <a:schemeClr val="tx1"/>
                          </a:solidFill>
                          <a:latin typeface="Meiryo UI" panose="020B0604030504040204" pitchFamily="50" charset="-128"/>
                          <a:ea typeface="Meiryo UI" panose="020B0604030504040204" pitchFamily="50" charset="-128"/>
                        </a:rPr>
                        <a:t>年度～</a:t>
                      </a:r>
                      <a:endParaRPr kumimoji="1" lang="en-US" altLang="ja-JP" sz="1200" u="sng" dirty="0">
                        <a:solidFill>
                          <a:schemeClr val="tx1"/>
                        </a:solidFill>
                        <a:latin typeface="Meiryo UI" panose="020B0604030504040204" pitchFamily="50" charset="-128"/>
                        <a:ea typeface="Meiryo UI" panose="020B0604030504040204" pitchFamily="50" charset="-128"/>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a:solidFill>
                            <a:schemeClr val="tx1"/>
                          </a:solidFill>
                          <a:latin typeface="Meiryo UI" panose="020B0604030504040204" pitchFamily="50" charset="-128"/>
                          <a:ea typeface="Meiryo UI" panose="020B0604030504040204" pitchFamily="50" charset="-128"/>
                        </a:rPr>
                        <a:t>・全小・中学校にタブレット端末等の機器を整備</a:t>
                      </a:r>
                      <a:endParaRPr kumimoji="1" lang="en-US" altLang="ja-JP" sz="1200" dirty="0">
                        <a:solidFill>
                          <a:schemeClr val="tx1"/>
                        </a:solidFill>
                        <a:latin typeface="Meiryo UI" panose="020B0604030504040204" pitchFamily="50" charset="-128"/>
                        <a:ea typeface="Meiryo UI" panose="020B0604030504040204" pitchFamily="50" charset="-128"/>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a:solidFill>
                            <a:schemeClr val="tx1"/>
                          </a:solidFill>
                          <a:latin typeface="Meiryo UI" panose="020B0604030504040204" pitchFamily="50" charset="-128"/>
                          <a:ea typeface="Meiryo UI" panose="020B0604030504040204" pitchFamily="50" charset="-128"/>
                        </a:rPr>
                        <a:t>・</a:t>
                      </a:r>
                      <a:r>
                        <a:rPr kumimoji="1" lang="en-US" altLang="ja-JP" sz="1200" dirty="0">
                          <a:solidFill>
                            <a:schemeClr val="tx1"/>
                          </a:solidFill>
                          <a:latin typeface="Meiryo UI" panose="020B0604030504040204" pitchFamily="50" charset="-128"/>
                          <a:ea typeface="Meiryo UI" panose="020B0604030504040204" pitchFamily="50" charset="-128"/>
                        </a:rPr>
                        <a:t>ICT</a:t>
                      </a:r>
                      <a:r>
                        <a:rPr kumimoji="1" lang="ja-JP" altLang="en-US" sz="1200" dirty="0">
                          <a:solidFill>
                            <a:schemeClr val="tx1"/>
                          </a:solidFill>
                          <a:latin typeface="Meiryo UI" panose="020B0604030504040204" pitchFamily="50" charset="-128"/>
                          <a:ea typeface="Meiryo UI" panose="020B0604030504040204" pitchFamily="50" charset="-128"/>
                        </a:rPr>
                        <a:t>活用授業のスタンダードモデルを作成</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a:solidFill>
                            <a:schemeClr val="tx1"/>
                          </a:solidFill>
                          <a:latin typeface="Meiryo UI" panose="020B0604030504040204" pitchFamily="50" charset="-128"/>
                          <a:ea typeface="Meiryo UI" panose="020B0604030504040204" pitchFamily="50" charset="-128"/>
                        </a:rPr>
                        <a:t>・校内ＬＡＮの再構築のための設計・</a:t>
                      </a:r>
                      <a:r>
                        <a:rPr kumimoji="1" lang="ja-JP" altLang="en-US" sz="1200" dirty="0" smtClean="0">
                          <a:solidFill>
                            <a:schemeClr val="tx1"/>
                          </a:solidFill>
                          <a:latin typeface="Meiryo UI" panose="020B0604030504040204" pitchFamily="50" charset="-128"/>
                          <a:ea typeface="Meiryo UI" panose="020B0604030504040204" pitchFamily="50" charset="-128"/>
                        </a:rPr>
                        <a:t>工事</a:t>
                      </a:r>
                      <a:endParaRPr kumimoji="1" lang="en-US" altLang="ja-JP" sz="1200" dirty="0" smtClean="0">
                        <a:solidFill>
                          <a:schemeClr val="tx1"/>
                        </a:solidFill>
                        <a:latin typeface="Meiryo UI" panose="020B0604030504040204" pitchFamily="50" charset="-128"/>
                        <a:ea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lg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r>
                        <a:rPr kumimoji="1" lang="en-US" altLang="ja-JP" sz="1200" u="sng" kern="1200" dirty="0" smtClean="0">
                          <a:solidFill>
                            <a:schemeClr val="tx1"/>
                          </a:solidFill>
                          <a:effectLst/>
                          <a:latin typeface="Meiryo UI" panose="020B0604030504040204" pitchFamily="50" charset="-128"/>
                          <a:ea typeface="Meiryo UI" panose="020B0604030504040204" pitchFamily="50" charset="-128"/>
                          <a:cs typeface="+mn-cs"/>
                        </a:rPr>
                        <a:t>2019</a:t>
                      </a:r>
                      <a:r>
                        <a:rPr kumimoji="1" lang="ja-JP" altLang="en-US" sz="1200" u="sng" kern="1200" dirty="0" smtClean="0">
                          <a:solidFill>
                            <a:schemeClr val="tx1"/>
                          </a:solidFill>
                          <a:effectLst/>
                          <a:latin typeface="Meiryo UI" panose="020B0604030504040204" pitchFamily="50" charset="-128"/>
                          <a:ea typeface="Meiryo UI" panose="020B0604030504040204" pitchFamily="50" charset="-128"/>
                          <a:cs typeface="+mn-cs"/>
                        </a:rPr>
                        <a:t>年度</a:t>
                      </a:r>
                      <a:endParaRPr kumimoji="1" lang="en-US" altLang="ja-JP" sz="1200" u="none" kern="1200" dirty="0" smtClean="0">
                        <a:solidFill>
                          <a:schemeClr val="tx1"/>
                        </a:solidFill>
                        <a:effectLst/>
                        <a:latin typeface="Meiryo UI" panose="020B0604030504040204" pitchFamily="50" charset="-128"/>
                        <a:ea typeface="Meiryo UI" panose="020B0604030504040204" pitchFamily="50" charset="-128"/>
                        <a:cs typeface="+mn-cs"/>
                      </a:endParaRPr>
                    </a:p>
                    <a:p>
                      <a:r>
                        <a:rPr kumimoji="1" lang="ja-JP" altLang="en-US" sz="1200" u="none" kern="1200" dirty="0" smtClean="0">
                          <a:solidFill>
                            <a:schemeClr val="tx1"/>
                          </a:solidFill>
                          <a:effectLst/>
                          <a:latin typeface="Meiryo UI" panose="020B0604030504040204" pitchFamily="50" charset="-128"/>
                          <a:ea typeface="Meiryo UI" panose="020B0604030504040204" pitchFamily="50" charset="-128"/>
                          <a:cs typeface="+mn-cs"/>
                        </a:rPr>
                        <a:t>・校内ＬＡＮ工事を完了</a:t>
                      </a:r>
                      <a:endParaRPr kumimoji="1" lang="en-US" altLang="ja-JP" sz="1200" u="none" kern="1200" dirty="0" smtClean="0">
                        <a:solidFill>
                          <a:schemeClr val="tx1"/>
                        </a:solidFill>
                        <a:effectLst/>
                        <a:latin typeface="Meiryo UI" panose="020B0604030504040204" pitchFamily="50" charset="-128"/>
                        <a:ea typeface="Meiryo UI" panose="020B0604030504040204" pitchFamily="50" charset="-128"/>
                        <a:cs typeface="+mn-cs"/>
                      </a:endParaRPr>
                    </a:p>
                    <a:p>
                      <a:r>
                        <a:rPr kumimoji="1" lang="en-US" altLang="ja-JP" sz="1200" u="sng" kern="1200" dirty="0" smtClean="0">
                          <a:solidFill>
                            <a:schemeClr val="tx1"/>
                          </a:solidFill>
                          <a:effectLst/>
                          <a:latin typeface="Meiryo UI" panose="020B0604030504040204" pitchFamily="50" charset="-128"/>
                          <a:ea typeface="Meiryo UI" panose="020B0604030504040204" pitchFamily="50" charset="-128"/>
                          <a:cs typeface="+mn-cs"/>
                        </a:rPr>
                        <a:t>2020</a:t>
                      </a:r>
                      <a:r>
                        <a:rPr kumimoji="1" lang="ja-JP" altLang="en-US" sz="1200" u="sng" kern="1200" dirty="0" smtClean="0">
                          <a:solidFill>
                            <a:schemeClr val="tx1"/>
                          </a:solidFill>
                          <a:effectLst/>
                          <a:latin typeface="Meiryo UI" panose="020B0604030504040204" pitchFamily="50" charset="-128"/>
                          <a:ea typeface="Meiryo UI" panose="020B0604030504040204" pitchFamily="50" charset="-128"/>
                          <a:cs typeface="+mn-cs"/>
                        </a:rPr>
                        <a:t>年度</a:t>
                      </a:r>
                      <a:endParaRPr kumimoji="1" lang="en-US" altLang="ja-JP" sz="1200" u="none" kern="1200" dirty="0" smtClean="0">
                        <a:solidFill>
                          <a:schemeClr val="tx1"/>
                        </a:solidFill>
                        <a:effectLst/>
                        <a:latin typeface="Meiryo UI" panose="020B0604030504040204" pitchFamily="50" charset="-128"/>
                        <a:ea typeface="Meiryo UI" panose="020B0604030504040204" pitchFamily="50" charset="-128"/>
                        <a:cs typeface="+mn-cs"/>
                      </a:endParaRPr>
                    </a:p>
                    <a:p>
                      <a:r>
                        <a:rPr kumimoji="1" lang="ja-JP" altLang="en-US" sz="1200" u="none" kern="1200" dirty="0" smtClean="0">
                          <a:solidFill>
                            <a:schemeClr val="tx1"/>
                          </a:solidFill>
                          <a:effectLst/>
                          <a:latin typeface="Meiryo UI" panose="020B0604030504040204" pitchFamily="50" charset="-128"/>
                          <a:ea typeface="Meiryo UI" panose="020B0604030504040204" pitchFamily="50" charset="-128"/>
                          <a:cs typeface="+mn-cs"/>
                        </a:rPr>
                        <a:t>・全小中学校において学習者用端末の１人１台環境の整備を完了</a:t>
                      </a:r>
                      <a:endParaRPr kumimoji="1" lang="en-US" altLang="ja-JP" sz="1200" u="none" kern="1200" dirty="0" smtClean="0">
                        <a:solidFill>
                          <a:schemeClr val="tx1"/>
                        </a:solidFill>
                        <a:effectLst/>
                        <a:latin typeface="Meiryo UI" panose="020B0604030504040204" pitchFamily="50" charset="-128"/>
                        <a:ea typeface="Meiryo UI" panose="020B0604030504040204" pitchFamily="50" charset="-128"/>
                        <a:cs typeface="+mn-cs"/>
                      </a:endParaRPr>
                    </a:p>
                    <a:p>
                      <a:r>
                        <a:rPr kumimoji="1" lang="en-US" altLang="ja-JP" sz="1200" u="sng" kern="1200" dirty="0" smtClean="0">
                          <a:solidFill>
                            <a:schemeClr val="tx1"/>
                          </a:solidFill>
                          <a:effectLst/>
                          <a:latin typeface="Meiryo UI" panose="020B0604030504040204" pitchFamily="50" charset="-128"/>
                          <a:ea typeface="Meiryo UI" panose="020B0604030504040204" pitchFamily="50" charset="-128"/>
                          <a:cs typeface="+mn-cs"/>
                        </a:rPr>
                        <a:t>2021</a:t>
                      </a:r>
                      <a:r>
                        <a:rPr kumimoji="1" lang="ja-JP" altLang="en-US" sz="1200" u="sng" kern="1200" dirty="0" smtClean="0">
                          <a:solidFill>
                            <a:schemeClr val="tx1"/>
                          </a:solidFill>
                          <a:effectLst/>
                          <a:latin typeface="Meiryo UI" panose="020B0604030504040204" pitchFamily="50" charset="-128"/>
                          <a:ea typeface="Meiryo UI" panose="020B0604030504040204" pitchFamily="50" charset="-128"/>
                          <a:cs typeface="+mn-cs"/>
                        </a:rPr>
                        <a:t>年度～</a:t>
                      </a:r>
                      <a:endParaRPr kumimoji="1" lang="en-US" altLang="ja-JP" sz="1200" u="none" kern="1200" dirty="0" smtClean="0">
                        <a:solidFill>
                          <a:schemeClr val="tx1"/>
                        </a:solidFill>
                        <a:effectLst/>
                        <a:latin typeface="Meiryo UI" panose="020B0604030504040204" pitchFamily="50" charset="-128"/>
                        <a:ea typeface="Meiryo UI" panose="020B0604030504040204" pitchFamily="50" charset="-128"/>
                        <a:cs typeface="+mn-cs"/>
                      </a:endParaRPr>
                    </a:p>
                    <a:p>
                      <a:r>
                        <a:rPr kumimoji="1" lang="ja-JP" altLang="en-US" sz="1200" u="none" kern="1200" dirty="0" smtClean="0">
                          <a:solidFill>
                            <a:schemeClr val="tx1"/>
                          </a:solidFill>
                          <a:effectLst/>
                          <a:latin typeface="Meiryo UI" panose="020B0604030504040204" pitchFamily="50" charset="-128"/>
                          <a:ea typeface="Meiryo UI" panose="020B0604030504040204" pitchFamily="50" charset="-128"/>
                          <a:cs typeface="+mn-cs"/>
                        </a:rPr>
                        <a:t>・デジタルドリルや協働学習支援ツール等を効果的に活用し、個別最適な学びと協働的な学びを推進</a:t>
                      </a:r>
                      <a:endParaRPr kumimoji="1" lang="en-US" altLang="ja-JP" sz="1200" u="none" kern="1200" dirty="0" smtClean="0">
                        <a:solidFill>
                          <a:schemeClr val="tx1"/>
                        </a:solidFill>
                        <a:effectLst/>
                        <a:latin typeface="Meiryo UI" panose="020B0604030504040204" pitchFamily="50" charset="-128"/>
                        <a:ea typeface="Meiryo UI" panose="020B0604030504040204" pitchFamily="50" charset="-128"/>
                        <a:cs typeface="+mn-cs"/>
                      </a:endParaRPr>
                    </a:p>
                    <a:p>
                      <a:r>
                        <a:rPr kumimoji="1" lang="ja-JP" altLang="en-US" sz="1200" u="none" kern="1200" dirty="0" smtClean="0">
                          <a:solidFill>
                            <a:schemeClr val="tx1"/>
                          </a:solidFill>
                          <a:effectLst/>
                          <a:latin typeface="Meiryo UI" panose="020B0604030504040204" pitchFamily="50" charset="-128"/>
                          <a:ea typeface="Meiryo UI" panose="020B0604030504040204" pitchFamily="50" charset="-128"/>
                          <a:cs typeface="+mn-cs"/>
                        </a:rPr>
                        <a:t>・端末を活用した心の天気や相談申告機能等により、児童生徒の心の状態や日々の生活状況の可視化と把握</a:t>
                      </a:r>
                      <a:endParaRPr kumimoji="1" lang="en-US" altLang="ja-JP" sz="1200" u="none" kern="1200" dirty="0" smtClean="0">
                        <a:solidFill>
                          <a:schemeClr val="tx1"/>
                        </a:solidFill>
                        <a:effectLst/>
                        <a:latin typeface="Meiryo UI" panose="020B0604030504040204" pitchFamily="50" charset="-128"/>
                        <a:ea typeface="Meiryo UI" panose="020B0604030504040204" pitchFamily="50" charset="-128"/>
                        <a:cs typeface="+mn-cs"/>
                      </a:endParaRPr>
                    </a:p>
                  </a:txBody>
                  <a:tcPr>
                    <a:lnL w="12700" cap="flat" cmpd="sng" algn="ctr">
                      <a:solidFill>
                        <a:schemeClr val="tx1"/>
                      </a:solidFill>
                      <a:prstDash val="lgDash"/>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a:r>
                        <a:rPr kumimoji="1" lang="ja-JP" altLang="en-US" sz="1200" dirty="0" smtClean="0">
                          <a:solidFill>
                            <a:schemeClr val="tx1"/>
                          </a:solidFill>
                          <a:latin typeface="Meiryo UI" panose="020B0604030504040204" pitchFamily="50" charset="-128"/>
                          <a:ea typeface="Meiryo UI" panose="020B0604030504040204" pitchFamily="50" charset="-128"/>
                        </a:rPr>
                        <a:t>・校内ＬＡＮ工事を完了</a:t>
                      </a:r>
                      <a:endParaRPr kumimoji="1" lang="en-US" altLang="ja-JP" sz="1200" dirty="0" smtClean="0">
                        <a:solidFill>
                          <a:schemeClr val="tx1"/>
                        </a:solidFill>
                        <a:latin typeface="Meiryo UI" panose="020B0604030504040204" pitchFamily="50" charset="-128"/>
                        <a:ea typeface="Meiryo UI" panose="020B0604030504040204" pitchFamily="50" charset="-128"/>
                      </a:endParaRPr>
                    </a:p>
                    <a:p>
                      <a:pPr algn="l"/>
                      <a:r>
                        <a:rPr kumimoji="1" lang="ja-JP" altLang="en-US" sz="1200" dirty="0" smtClean="0">
                          <a:solidFill>
                            <a:schemeClr val="tx1"/>
                          </a:solidFill>
                          <a:latin typeface="Meiryo UI" panose="020B0604030504040204" pitchFamily="50" charset="-128"/>
                          <a:ea typeface="Meiryo UI" panose="020B0604030504040204" pitchFamily="50" charset="-128"/>
                        </a:rPr>
                        <a:t>・全小中学校において１人１台環境の整備を完了</a:t>
                      </a:r>
                      <a:endParaRPr kumimoji="1" lang="en-US" altLang="ja-JP" sz="1200" dirty="0" smtClean="0">
                        <a:solidFill>
                          <a:schemeClr val="tx1"/>
                        </a:solidFill>
                        <a:latin typeface="Meiryo UI" panose="020B0604030504040204" pitchFamily="50" charset="-128"/>
                        <a:ea typeface="Meiryo UI" panose="020B0604030504040204" pitchFamily="50" charset="-128"/>
                      </a:endParaRPr>
                    </a:p>
                    <a:p>
                      <a:pPr algn="l"/>
                      <a:r>
                        <a:rPr kumimoji="1" lang="ja-JP" altLang="en-US" sz="1200" dirty="0" smtClean="0">
                          <a:solidFill>
                            <a:schemeClr val="tx1"/>
                          </a:solidFill>
                          <a:latin typeface="Meiryo UI" panose="020B0604030504040204" pitchFamily="50" charset="-128"/>
                          <a:ea typeface="Meiryo UI" panose="020B0604030504040204" pitchFamily="50" charset="-128"/>
                        </a:rPr>
                        <a:t>・各校の状況にあわせた日常的なＩＣＴ活用モデルの運用を進めていく</a:t>
                      </a:r>
                      <a:endParaRPr kumimoji="1" lang="en-US" altLang="ja-JP" sz="1200" dirty="0" smtClean="0">
                        <a:solidFill>
                          <a:schemeClr val="tx1"/>
                        </a:solidFill>
                        <a:latin typeface="Meiryo UI" panose="020B0604030504040204" pitchFamily="50" charset="-128"/>
                        <a:ea typeface="Meiryo UI" panose="020B0604030504040204" pitchFamily="50" charset="-128"/>
                      </a:endParaRPr>
                    </a:p>
                    <a:p>
                      <a:pPr algn="l"/>
                      <a:r>
                        <a:rPr kumimoji="1" lang="ja-JP" altLang="en-US" sz="1200" dirty="0" smtClean="0">
                          <a:solidFill>
                            <a:schemeClr val="tx1"/>
                          </a:solidFill>
                          <a:latin typeface="Meiryo UI" panose="020B0604030504040204" pitchFamily="50" charset="-128"/>
                          <a:ea typeface="Meiryo UI" panose="020B0604030504040204" pitchFamily="50" charset="-128"/>
                        </a:rPr>
                        <a:t>・引き続き最適なＩＣＴ環境について検討</a:t>
                      </a:r>
                      <a:endParaRPr kumimoji="1" lang="en-US" altLang="ja-JP" sz="1200" dirty="0" smtClean="0">
                        <a:solidFill>
                          <a:schemeClr val="tx1"/>
                        </a:solidFill>
                        <a:latin typeface="Meiryo UI" panose="020B0604030504040204" pitchFamily="50" charset="-128"/>
                        <a:ea typeface="Meiryo UI" panose="020B0604030504040204" pitchFamily="50" charset="-128"/>
                      </a:endParaRPr>
                    </a:p>
                    <a:p>
                      <a:pPr algn="l"/>
                      <a:endParaRPr kumimoji="1" lang="ja-JP" altLang="en-US" sz="1200" dirty="0">
                        <a:solidFill>
                          <a:schemeClr val="tx1"/>
                        </a:solidFill>
                        <a:latin typeface="Meiryo UI" panose="020B0604030504040204" pitchFamily="50" charset="-128"/>
                        <a:ea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1"/>
                  </a:ext>
                </a:extLst>
              </a:tr>
              <a:tr h="2192454">
                <a:tc vMerge="1">
                  <a:txBody>
                    <a:bodyPr/>
                    <a:lstStyle/>
                    <a:p>
                      <a:endParaRPr lang="ja-JP" altLang="en-US" sz="14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vMerge="1">
                  <a:txBody>
                    <a:bodyPr/>
                    <a:lstStyle/>
                    <a:p>
                      <a:endParaRPr lang="ja-JP" altLang="en-US" sz="1400" dirty="0">
                        <a:latin typeface="Meiryo UI" panose="020B0604030504040204" pitchFamily="50" charset="-128"/>
                        <a:ea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00"/>
                    </a:solidFill>
                  </a:tcPr>
                </a:tc>
                <a:tc>
                  <a:txBody>
                    <a:bodyPr/>
                    <a:lstStyle/>
                    <a:p>
                      <a:r>
                        <a:rPr kumimoji="1" lang="en-US" altLang="ja-JP" sz="1200" u="none" dirty="0" smtClean="0">
                          <a:solidFill>
                            <a:schemeClr val="tx1"/>
                          </a:solidFill>
                          <a:latin typeface="Meiryo UI" panose="020B0604030504040204" pitchFamily="50" charset="-128"/>
                          <a:ea typeface="Meiryo UI" panose="020B0604030504040204" pitchFamily="50" charset="-128"/>
                        </a:rPr>
                        <a:t>【</a:t>
                      </a:r>
                      <a:r>
                        <a:rPr kumimoji="1" lang="ja-JP" altLang="en-US" sz="1200" u="none" dirty="0" smtClean="0">
                          <a:solidFill>
                            <a:schemeClr val="tx1"/>
                          </a:solidFill>
                          <a:latin typeface="Meiryo UI" panose="020B0604030504040204" pitchFamily="50" charset="-128"/>
                          <a:ea typeface="Meiryo UI" panose="020B0604030504040204" pitchFamily="50" charset="-128"/>
                        </a:rPr>
                        <a:t>英語イノベーション事業</a:t>
                      </a:r>
                      <a:r>
                        <a:rPr kumimoji="1" lang="en-US" altLang="ja-JP" sz="1200" u="none" dirty="0" smtClean="0">
                          <a:solidFill>
                            <a:schemeClr val="tx1"/>
                          </a:solidFill>
                          <a:latin typeface="Meiryo UI" panose="020B0604030504040204" pitchFamily="50" charset="-128"/>
                          <a:ea typeface="Meiryo UI" panose="020B0604030504040204" pitchFamily="50" charset="-128"/>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u="sng" dirty="0" smtClean="0">
                          <a:solidFill>
                            <a:schemeClr val="tx1"/>
                          </a:solidFill>
                          <a:effectLst/>
                          <a:latin typeface="Meiryo UI" panose="020B0604030504040204" pitchFamily="50" charset="-128"/>
                          <a:ea typeface="Meiryo UI" panose="020B0604030504040204" pitchFamily="50" charset="-128"/>
                        </a:rPr>
                        <a:t>2013</a:t>
                      </a:r>
                      <a:r>
                        <a:rPr kumimoji="1" lang="ja-JP" altLang="en-US" sz="1200" u="sng" dirty="0" smtClean="0">
                          <a:solidFill>
                            <a:schemeClr val="tx1"/>
                          </a:solidFill>
                          <a:effectLst/>
                          <a:latin typeface="Meiryo UI" panose="020B0604030504040204" pitchFamily="50" charset="-128"/>
                          <a:ea typeface="Meiryo UI" panose="020B0604030504040204" pitchFamily="50" charset="-128"/>
                        </a:rPr>
                        <a:t>年度～</a:t>
                      </a:r>
                      <a:endParaRPr kumimoji="1" lang="en-US" altLang="ja-JP" sz="1200" u="sng" dirty="0" smtClean="0">
                        <a:solidFill>
                          <a:schemeClr val="tx1"/>
                        </a:solidFill>
                        <a:effectLst/>
                        <a:latin typeface="Meiryo UI" panose="020B0604030504040204" pitchFamily="50" charset="-128"/>
                        <a:ea typeface="Meiryo UI" panose="020B0604030504040204" pitchFamily="50" charset="-128"/>
                      </a:endParaRPr>
                    </a:p>
                    <a:p>
                      <a:r>
                        <a:rPr kumimoji="1" lang="ja-JP" altLang="en-US" sz="1200" u="none" dirty="0" smtClean="0">
                          <a:solidFill>
                            <a:schemeClr val="tx1"/>
                          </a:solidFill>
                          <a:latin typeface="Meiryo UI" panose="020B0604030504040204" pitchFamily="50" charset="-128"/>
                          <a:ea typeface="Meiryo UI" panose="020B0604030504040204" pitchFamily="50" charset="-128"/>
                        </a:rPr>
                        <a:t>・</a:t>
                      </a:r>
                      <a:r>
                        <a:rPr kumimoji="1" lang="ja-JP" altLang="en-US" sz="1200" u="none" dirty="0">
                          <a:solidFill>
                            <a:schemeClr val="tx1"/>
                          </a:solidFill>
                          <a:latin typeface="Meiryo UI" panose="020B0604030504040204" pitchFamily="50" charset="-128"/>
                          <a:ea typeface="Meiryo UI" panose="020B0604030504040204" pitchFamily="50" charset="-128"/>
                        </a:rPr>
                        <a:t>小学校低学年からの英語教育を段階的に</a:t>
                      </a:r>
                      <a:r>
                        <a:rPr kumimoji="1" lang="ja-JP" altLang="en-US" sz="1200" u="none" dirty="0" smtClean="0">
                          <a:solidFill>
                            <a:schemeClr val="tx1"/>
                          </a:solidFill>
                          <a:latin typeface="Meiryo UI" panose="020B0604030504040204" pitchFamily="50" charset="-128"/>
                          <a:ea typeface="Meiryo UI" panose="020B0604030504040204" pitchFamily="50" charset="-128"/>
                        </a:rPr>
                        <a:t>実施。</a:t>
                      </a:r>
                      <a:r>
                        <a:rPr kumimoji="1" lang="en-US" altLang="ja-JP" sz="1200" u="none" dirty="0" smtClean="0">
                          <a:solidFill>
                            <a:schemeClr val="tx1"/>
                          </a:solidFill>
                          <a:latin typeface="Meiryo UI" panose="020B0604030504040204" pitchFamily="50" charset="-128"/>
                          <a:ea typeface="Meiryo UI" panose="020B0604030504040204" pitchFamily="50" charset="-128"/>
                        </a:rPr>
                        <a:t>2018</a:t>
                      </a:r>
                      <a:r>
                        <a:rPr kumimoji="1" lang="ja-JP" altLang="en-US" sz="1200" u="none" dirty="0" smtClean="0">
                          <a:solidFill>
                            <a:schemeClr val="tx1"/>
                          </a:solidFill>
                          <a:latin typeface="Meiryo UI" panose="020B0604030504040204" pitchFamily="50" charset="-128"/>
                          <a:ea typeface="Meiryo UI" panose="020B0604030504040204" pitchFamily="50" charset="-128"/>
                        </a:rPr>
                        <a:t>年度に全校実施。</a:t>
                      </a:r>
                      <a:endParaRPr kumimoji="1" lang="en-US" altLang="ja-JP" sz="1200" u="none" dirty="0" smtClean="0">
                        <a:solidFill>
                          <a:schemeClr val="tx1"/>
                        </a:solidFill>
                        <a:latin typeface="Meiryo UI" panose="020B0604030504040204" pitchFamily="50" charset="-128"/>
                        <a:ea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200" dirty="0" smtClean="0">
                        <a:solidFill>
                          <a:schemeClr val="tx1"/>
                        </a:solidFill>
                        <a:latin typeface="Meiryo UI" panose="020B0604030504040204" pitchFamily="50" charset="-128"/>
                        <a:ea typeface="Meiryo UI" panose="020B0604030504040204" pitchFamily="50" charset="-128"/>
                      </a:endParaRPr>
                    </a:p>
                    <a:p>
                      <a:endParaRPr kumimoji="1" lang="ja-JP" altLang="en-US" sz="1200" u="none" dirty="0">
                        <a:solidFill>
                          <a:schemeClr val="tx1"/>
                        </a:solidFill>
                        <a:latin typeface="Meiryo UI" panose="020B0604030504040204" pitchFamily="50" charset="-128"/>
                        <a:ea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lg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u="sng" dirty="0" smtClean="0">
                          <a:solidFill>
                            <a:schemeClr val="tx1"/>
                          </a:solidFill>
                          <a:effectLst/>
                          <a:latin typeface="Meiryo UI" panose="020B0604030504040204" pitchFamily="50" charset="-128"/>
                          <a:ea typeface="Meiryo UI" panose="020B0604030504040204" pitchFamily="50" charset="-128"/>
                        </a:rPr>
                        <a:t>2018</a:t>
                      </a:r>
                      <a:r>
                        <a:rPr kumimoji="1" lang="ja-JP" altLang="en-US" sz="1200" u="sng" dirty="0" smtClean="0">
                          <a:solidFill>
                            <a:schemeClr val="tx1"/>
                          </a:solidFill>
                          <a:effectLst/>
                          <a:latin typeface="Meiryo UI" panose="020B0604030504040204" pitchFamily="50" charset="-128"/>
                          <a:ea typeface="Meiryo UI" panose="020B0604030504040204" pitchFamily="50" charset="-128"/>
                        </a:rPr>
                        <a:t>年度～</a:t>
                      </a:r>
                      <a:endParaRPr kumimoji="1" lang="en-US" altLang="ja-JP" sz="1200" u="sng" dirty="0" smtClean="0">
                        <a:solidFill>
                          <a:schemeClr val="tx1"/>
                        </a:solidFill>
                        <a:effectLst/>
                        <a:latin typeface="Meiryo UI" panose="020B0604030504040204" pitchFamily="50" charset="-128"/>
                        <a:ea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u="none" dirty="0" smtClean="0">
                          <a:solidFill>
                            <a:schemeClr val="tx1"/>
                          </a:solidFill>
                          <a:effectLst/>
                          <a:latin typeface="Meiryo UI" panose="020B0604030504040204" pitchFamily="50" charset="-128"/>
                          <a:ea typeface="Meiryo UI" panose="020B0604030504040204" pitchFamily="50" charset="-128"/>
                        </a:rPr>
                        <a:t>・全小学校で小・中学校</a:t>
                      </a:r>
                      <a:r>
                        <a:rPr kumimoji="1" lang="en-US" altLang="ja-JP" sz="1200" u="none" dirty="0" smtClean="0">
                          <a:solidFill>
                            <a:schemeClr val="tx1"/>
                          </a:solidFill>
                          <a:effectLst/>
                          <a:latin typeface="Meiryo UI" panose="020B0604030504040204" pitchFamily="50" charset="-128"/>
                          <a:ea typeface="Meiryo UI" panose="020B0604030504040204" pitchFamily="50" charset="-128"/>
                        </a:rPr>
                        <a:t>9</a:t>
                      </a:r>
                      <a:r>
                        <a:rPr kumimoji="1" lang="ja-JP" altLang="en-US" sz="1200" u="none" dirty="0" smtClean="0">
                          <a:solidFill>
                            <a:schemeClr val="tx1"/>
                          </a:solidFill>
                          <a:effectLst/>
                          <a:latin typeface="Meiryo UI" panose="020B0604030504040204" pitchFamily="50" charset="-128"/>
                          <a:ea typeface="Meiryo UI" panose="020B0604030504040204" pitchFamily="50" charset="-128"/>
                        </a:rPr>
                        <a:t>年間を一貫させた英語教育を実施</a:t>
                      </a:r>
                      <a:endParaRPr kumimoji="1" lang="en-US" altLang="ja-JP" sz="1200" u="none" dirty="0" smtClean="0">
                        <a:solidFill>
                          <a:schemeClr val="tx1"/>
                        </a:solidFill>
                        <a:effectLst/>
                        <a:latin typeface="Meiryo UI" panose="020B0604030504040204" pitchFamily="50" charset="-128"/>
                        <a:ea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u="sng" dirty="0" smtClean="0">
                          <a:solidFill>
                            <a:schemeClr val="tx1"/>
                          </a:solidFill>
                          <a:effectLst/>
                          <a:latin typeface="Meiryo UI" panose="020B0604030504040204" pitchFamily="50" charset="-128"/>
                          <a:ea typeface="Meiryo UI" panose="020B0604030504040204" pitchFamily="50" charset="-128"/>
                        </a:rPr>
                        <a:t>2020</a:t>
                      </a:r>
                      <a:r>
                        <a:rPr kumimoji="1" lang="ja-JP" altLang="en-US" sz="1200" u="sng" dirty="0" smtClean="0">
                          <a:solidFill>
                            <a:schemeClr val="tx1"/>
                          </a:solidFill>
                          <a:effectLst/>
                          <a:latin typeface="Meiryo UI" panose="020B0604030504040204" pitchFamily="50" charset="-128"/>
                          <a:ea typeface="Meiryo UI" panose="020B0604030504040204" pitchFamily="50" charset="-128"/>
                        </a:rPr>
                        <a:t>年度～</a:t>
                      </a:r>
                      <a:endParaRPr kumimoji="1" lang="en-US" altLang="ja-JP" sz="1200" u="sng" dirty="0" smtClean="0">
                        <a:solidFill>
                          <a:schemeClr val="tx1"/>
                        </a:solidFill>
                        <a:effectLst/>
                        <a:latin typeface="Meiryo UI" panose="020B0604030504040204" pitchFamily="50" charset="-128"/>
                        <a:ea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u="none" dirty="0" smtClean="0">
                          <a:solidFill>
                            <a:schemeClr val="tx1"/>
                          </a:solidFill>
                          <a:effectLst/>
                          <a:latin typeface="Meiryo UI" panose="020B0604030504040204" pitchFamily="50" charset="-128"/>
                          <a:ea typeface="Meiryo UI" panose="020B0604030504040204" pitchFamily="50" charset="-128"/>
                        </a:rPr>
                        <a:t>・小学校の英語の教科化に伴って、指導案更新</a:t>
                      </a:r>
                      <a:endParaRPr kumimoji="1" lang="en-US" altLang="ja-JP" sz="1200" u="none" dirty="0" smtClean="0">
                        <a:solidFill>
                          <a:schemeClr val="tx1"/>
                        </a:solidFill>
                        <a:effectLst/>
                        <a:latin typeface="Meiryo UI" panose="020B0604030504040204" pitchFamily="50" charset="-128"/>
                        <a:ea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u="sng" dirty="0" smtClean="0">
                          <a:solidFill>
                            <a:schemeClr val="tx1"/>
                          </a:solidFill>
                          <a:effectLst/>
                          <a:latin typeface="Meiryo UI" panose="020B0604030504040204" pitchFamily="50" charset="-128"/>
                          <a:ea typeface="Meiryo UI" panose="020B0604030504040204" pitchFamily="50" charset="-128"/>
                        </a:rPr>
                        <a:t>2022</a:t>
                      </a:r>
                      <a:r>
                        <a:rPr kumimoji="1" lang="ja-JP" altLang="en-US" sz="1200" u="sng" dirty="0" smtClean="0">
                          <a:solidFill>
                            <a:schemeClr val="tx1"/>
                          </a:solidFill>
                          <a:effectLst/>
                          <a:latin typeface="Meiryo UI" panose="020B0604030504040204" pitchFamily="50" charset="-128"/>
                          <a:ea typeface="Meiryo UI" panose="020B0604030504040204" pitchFamily="50" charset="-128"/>
                        </a:rPr>
                        <a:t>年度</a:t>
                      </a:r>
                      <a:endParaRPr kumimoji="1" lang="en-US" altLang="ja-JP" sz="1200" u="sng" dirty="0" smtClean="0">
                        <a:solidFill>
                          <a:schemeClr val="tx1"/>
                        </a:solidFill>
                        <a:effectLst/>
                        <a:latin typeface="Meiryo UI" panose="020B0604030504040204" pitchFamily="50" charset="-128"/>
                        <a:ea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u="none" dirty="0" smtClean="0">
                          <a:solidFill>
                            <a:schemeClr val="tx1"/>
                          </a:solidFill>
                          <a:effectLst/>
                          <a:latin typeface="Meiryo UI" panose="020B0604030504040204" pitchFamily="50" charset="-128"/>
                          <a:ea typeface="Meiryo UI" panose="020B0604030504040204" pitchFamily="50" charset="-128"/>
                        </a:rPr>
                        <a:t>・全小学校で継続実施</a:t>
                      </a:r>
                      <a:endParaRPr kumimoji="1" lang="en-US" altLang="ja-JP" sz="1200" u="none" dirty="0" smtClean="0">
                        <a:solidFill>
                          <a:schemeClr val="tx1"/>
                        </a:solidFill>
                        <a:effectLst/>
                        <a:latin typeface="Meiryo UI" panose="020B0604030504040204" pitchFamily="50" charset="-128"/>
                        <a:ea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u="none" dirty="0" smtClean="0">
                          <a:solidFill>
                            <a:schemeClr val="tx1"/>
                          </a:solidFill>
                          <a:effectLst/>
                          <a:latin typeface="Meiryo UI" panose="020B0604030504040204" pitchFamily="50" charset="-128"/>
                          <a:ea typeface="Meiryo UI" panose="020B0604030504040204" pitchFamily="50" charset="-128"/>
                        </a:rPr>
                        <a:t>・ネイティブ・スピーカー</a:t>
                      </a:r>
                      <a:r>
                        <a:rPr kumimoji="1" lang="en-US" altLang="ja-JP" sz="1200" u="none" dirty="0" smtClean="0">
                          <a:solidFill>
                            <a:schemeClr val="tx1"/>
                          </a:solidFill>
                          <a:effectLst/>
                          <a:latin typeface="Meiryo UI" panose="020B0604030504040204" pitchFamily="50" charset="-128"/>
                          <a:ea typeface="Meiryo UI" panose="020B0604030504040204" pitchFamily="50" charset="-128"/>
                        </a:rPr>
                        <a:t>126</a:t>
                      </a:r>
                      <a:r>
                        <a:rPr kumimoji="1" lang="ja-JP" altLang="en-US" sz="1200" u="none" dirty="0" smtClean="0">
                          <a:solidFill>
                            <a:schemeClr val="tx1"/>
                          </a:solidFill>
                          <a:effectLst/>
                          <a:latin typeface="Meiryo UI" panose="020B0604030504040204" pitchFamily="50" charset="-128"/>
                          <a:ea typeface="Meiryo UI" panose="020B0604030504040204" pitchFamily="50" charset="-128"/>
                        </a:rPr>
                        <a:t>人配置</a:t>
                      </a:r>
                      <a:endParaRPr kumimoji="1" lang="en-US" altLang="ja-JP" sz="1200" u="none" dirty="0" smtClean="0">
                        <a:solidFill>
                          <a:schemeClr val="tx1"/>
                        </a:solidFill>
                        <a:effectLst/>
                        <a:latin typeface="Meiryo UI" panose="020B0604030504040204" pitchFamily="50" charset="-128"/>
                        <a:ea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u="none" dirty="0" smtClean="0">
                          <a:solidFill>
                            <a:schemeClr val="tx1"/>
                          </a:solidFill>
                          <a:effectLst/>
                          <a:latin typeface="Meiryo UI" panose="020B0604030504040204" pitchFamily="50" charset="-128"/>
                          <a:ea typeface="Meiryo UI" panose="020B0604030504040204" pitchFamily="50" charset="-128"/>
                        </a:rPr>
                        <a:t>・英語力調査を</a:t>
                      </a:r>
                      <a:r>
                        <a:rPr kumimoji="1" lang="en-US" altLang="ja-JP" sz="1200" u="none" dirty="0" smtClean="0">
                          <a:solidFill>
                            <a:schemeClr val="tx1"/>
                          </a:solidFill>
                          <a:effectLst/>
                          <a:latin typeface="Meiryo UI" panose="020B0604030504040204" pitchFamily="50" charset="-128"/>
                          <a:ea typeface="Meiryo UI" panose="020B0604030504040204" pitchFamily="50" charset="-128"/>
                        </a:rPr>
                        <a:t>4</a:t>
                      </a:r>
                      <a:r>
                        <a:rPr kumimoji="1" lang="ja-JP" altLang="en-US" sz="1200" u="none" dirty="0" smtClean="0">
                          <a:solidFill>
                            <a:schemeClr val="tx1"/>
                          </a:solidFill>
                          <a:effectLst/>
                          <a:latin typeface="Meiryo UI" panose="020B0604030504040204" pitchFamily="50" charset="-128"/>
                          <a:ea typeface="Meiryo UI" panose="020B0604030504040204" pitchFamily="50" charset="-128"/>
                        </a:rPr>
                        <a:t>技能「聞く・読む・話す・書く」で実施し、調査結果を指導に反映</a:t>
                      </a:r>
                      <a:endParaRPr kumimoji="1" lang="en-US" altLang="ja-JP" sz="1200" u="none" dirty="0" smtClean="0">
                        <a:solidFill>
                          <a:schemeClr val="tx1"/>
                        </a:solidFill>
                        <a:effectLst/>
                        <a:latin typeface="Meiryo UI" panose="020B0604030504040204" pitchFamily="50" charset="-128"/>
                        <a:ea typeface="Meiryo UI" panose="020B0604030504040204" pitchFamily="50" charset="-128"/>
                      </a:endParaRPr>
                    </a:p>
                  </a:txBody>
                  <a:tcPr>
                    <a:lnL w="12700" cap="flat" cmpd="sng" algn="ctr">
                      <a:solidFill>
                        <a:schemeClr val="tx1"/>
                      </a:solidFill>
                      <a:prstDash val="lgDash"/>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u="none" dirty="0" smtClean="0">
                          <a:solidFill>
                            <a:schemeClr val="tx1"/>
                          </a:solidFill>
                          <a:effectLst/>
                          <a:latin typeface="Meiryo UI" panose="020B0604030504040204" pitchFamily="50" charset="-128"/>
                          <a:ea typeface="Meiryo UI" panose="020B0604030504040204" pitchFamily="50" charset="-128"/>
                        </a:rPr>
                        <a:t>・</a:t>
                      </a:r>
                      <a:r>
                        <a:rPr kumimoji="1" lang="en-US" altLang="ja-JP" sz="1200" u="none" dirty="0" smtClean="0">
                          <a:solidFill>
                            <a:schemeClr val="tx1"/>
                          </a:solidFill>
                          <a:effectLst/>
                          <a:latin typeface="Meiryo UI" panose="020B0604030504040204" pitchFamily="50" charset="-128"/>
                          <a:ea typeface="Meiryo UI" panose="020B0604030504040204" pitchFamily="50" charset="-128"/>
                        </a:rPr>
                        <a:t>2021</a:t>
                      </a:r>
                      <a:r>
                        <a:rPr kumimoji="1" lang="ja-JP" altLang="en-US" sz="1200" u="none" dirty="0" smtClean="0">
                          <a:solidFill>
                            <a:schemeClr val="tx1"/>
                          </a:solidFill>
                          <a:effectLst/>
                          <a:latin typeface="Meiryo UI" panose="020B0604030504040204" pitchFamily="50" charset="-128"/>
                          <a:ea typeface="Meiryo UI" panose="020B0604030504040204" pitchFamily="50" charset="-128"/>
                        </a:rPr>
                        <a:t>年度、小学校学力経年テストの平均正答率５年生</a:t>
                      </a:r>
                      <a:r>
                        <a:rPr kumimoji="1" lang="en-US" altLang="ja-JP" sz="1200" u="none" dirty="0" smtClean="0">
                          <a:solidFill>
                            <a:schemeClr val="tx1"/>
                          </a:solidFill>
                          <a:effectLst/>
                          <a:latin typeface="Meiryo UI" panose="020B0604030504040204" pitchFamily="50" charset="-128"/>
                          <a:ea typeface="Meiryo UI" panose="020B0604030504040204" pitchFamily="50" charset="-128"/>
                        </a:rPr>
                        <a:t>80</a:t>
                      </a:r>
                      <a:r>
                        <a:rPr kumimoji="1" lang="ja-JP" altLang="en-US" sz="1200" u="none" dirty="0" smtClean="0">
                          <a:solidFill>
                            <a:schemeClr val="tx1"/>
                          </a:solidFill>
                          <a:effectLst/>
                          <a:latin typeface="Meiryo UI" panose="020B0604030504040204" pitchFamily="50" charset="-128"/>
                          <a:ea typeface="Meiryo UI" panose="020B0604030504040204" pitchFamily="50" charset="-128"/>
                        </a:rPr>
                        <a:t>％、６年生</a:t>
                      </a:r>
                      <a:r>
                        <a:rPr kumimoji="1" lang="en-US" altLang="ja-JP" sz="1200" u="none" dirty="0" smtClean="0">
                          <a:solidFill>
                            <a:schemeClr val="tx1"/>
                          </a:solidFill>
                          <a:effectLst/>
                          <a:latin typeface="Meiryo UI" panose="020B0604030504040204" pitchFamily="50" charset="-128"/>
                          <a:ea typeface="Meiryo UI" panose="020B0604030504040204" pitchFamily="50" charset="-128"/>
                        </a:rPr>
                        <a:t>83</a:t>
                      </a:r>
                      <a:r>
                        <a:rPr kumimoji="1" lang="ja-JP" altLang="en-US" sz="1200" u="none" dirty="0" smtClean="0">
                          <a:solidFill>
                            <a:schemeClr val="tx1"/>
                          </a:solidFill>
                          <a:effectLst/>
                          <a:latin typeface="Meiryo UI" panose="020B0604030504040204" pitchFamily="50" charset="-128"/>
                          <a:ea typeface="Meiryo UI" panose="020B0604030504040204" pitchFamily="50" charset="-128"/>
                        </a:rPr>
                        <a:t>％（全国と同等）</a:t>
                      </a:r>
                      <a:endParaRPr kumimoji="1" lang="en-US" altLang="ja-JP" sz="1200" u="none" dirty="0" smtClean="0">
                        <a:solidFill>
                          <a:schemeClr val="tx1"/>
                        </a:solidFill>
                        <a:effectLst/>
                        <a:latin typeface="Meiryo UI" panose="020B0604030504040204" pitchFamily="50" charset="-128"/>
                        <a:ea typeface="Meiryo UI" panose="020B0604030504040204" pitchFamily="50" charset="-128"/>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u="none" dirty="0" smtClean="0">
                          <a:solidFill>
                            <a:schemeClr val="tx1"/>
                          </a:solidFill>
                          <a:effectLst/>
                          <a:latin typeface="Meiryo UI" panose="020B0604030504040204" pitchFamily="50" charset="-128"/>
                          <a:ea typeface="Meiryo UI" panose="020B0604030504040204" pitchFamily="50" charset="-128"/>
                        </a:rPr>
                        <a:t>・</a:t>
                      </a:r>
                      <a:r>
                        <a:rPr kumimoji="1" lang="en-US" altLang="ja-JP" sz="1200" u="none" dirty="0" smtClean="0">
                          <a:solidFill>
                            <a:schemeClr val="tx1"/>
                          </a:solidFill>
                          <a:effectLst/>
                          <a:latin typeface="Meiryo UI" panose="020B0604030504040204" pitchFamily="50" charset="-128"/>
                          <a:ea typeface="Meiryo UI" panose="020B0604030504040204" pitchFamily="50" charset="-128"/>
                        </a:rPr>
                        <a:t>2021</a:t>
                      </a:r>
                      <a:r>
                        <a:rPr kumimoji="1" lang="ja-JP" altLang="en-US" sz="1200" u="none" dirty="0" smtClean="0">
                          <a:solidFill>
                            <a:schemeClr val="tx1"/>
                          </a:solidFill>
                          <a:effectLst/>
                          <a:latin typeface="Meiryo UI" panose="020B0604030504040204" pitchFamily="50" charset="-128"/>
                          <a:ea typeface="Meiryo UI" panose="020B0604030504040204" pitchFamily="50" charset="-128"/>
                        </a:rPr>
                        <a:t>年度、</a:t>
                      </a:r>
                      <a:r>
                        <a:rPr kumimoji="1" lang="en-US" altLang="ja-JP" sz="1200" u="none" dirty="0" smtClean="0">
                          <a:solidFill>
                            <a:schemeClr val="tx1"/>
                          </a:solidFill>
                          <a:effectLst/>
                          <a:latin typeface="Meiryo UI" panose="020B0604030504040204" pitchFamily="50" charset="-128"/>
                          <a:ea typeface="Meiryo UI" panose="020B0604030504040204" pitchFamily="50" charset="-128"/>
                        </a:rPr>
                        <a:t>CEFR</a:t>
                      </a:r>
                      <a:r>
                        <a:rPr kumimoji="1" lang="ja-JP" altLang="en-US" sz="1200" u="none" dirty="0" smtClean="0">
                          <a:solidFill>
                            <a:schemeClr val="tx1"/>
                          </a:solidFill>
                          <a:effectLst/>
                          <a:latin typeface="Meiryo UI" panose="020B0604030504040204" pitchFamily="50" charset="-128"/>
                          <a:ea typeface="Meiryo UI" panose="020B0604030504040204" pitchFamily="50" charset="-128"/>
                        </a:rPr>
                        <a:t>（</a:t>
                      </a:r>
                      <a:r>
                        <a:rPr kumimoji="1" lang="en-US" altLang="ja-JP" sz="1200" u="none" dirty="0" smtClean="0">
                          <a:solidFill>
                            <a:schemeClr val="tx1"/>
                          </a:solidFill>
                          <a:effectLst/>
                          <a:latin typeface="Meiryo UI" panose="020B0604030504040204" pitchFamily="50" charset="-128"/>
                          <a:ea typeface="Meiryo UI" panose="020B0604030504040204" pitchFamily="50" charset="-128"/>
                        </a:rPr>
                        <a:t>※</a:t>
                      </a:r>
                      <a:r>
                        <a:rPr kumimoji="1" lang="ja-JP" altLang="en-US" sz="1200" u="none" dirty="0" smtClean="0">
                          <a:solidFill>
                            <a:schemeClr val="tx1"/>
                          </a:solidFill>
                          <a:effectLst/>
                          <a:latin typeface="Meiryo UI" panose="020B0604030504040204" pitchFamily="50" charset="-128"/>
                          <a:ea typeface="Meiryo UI" panose="020B0604030504040204" pitchFamily="50" charset="-128"/>
                        </a:rPr>
                        <a:t>）</a:t>
                      </a:r>
                      <a:r>
                        <a:rPr kumimoji="1" lang="en-US" altLang="ja-JP" sz="1200" u="none" dirty="0" smtClean="0">
                          <a:solidFill>
                            <a:schemeClr val="tx1"/>
                          </a:solidFill>
                          <a:effectLst/>
                          <a:latin typeface="Meiryo UI" panose="020B0604030504040204" pitchFamily="50" charset="-128"/>
                          <a:ea typeface="Meiryo UI" panose="020B0604030504040204" pitchFamily="50" charset="-128"/>
                        </a:rPr>
                        <a:t> A1</a:t>
                      </a:r>
                      <a:r>
                        <a:rPr kumimoji="1" lang="ja-JP" altLang="en-US" sz="1200" u="none" dirty="0" smtClean="0">
                          <a:solidFill>
                            <a:schemeClr val="tx1"/>
                          </a:solidFill>
                          <a:effectLst/>
                          <a:latin typeface="Meiryo UI" panose="020B0604030504040204" pitchFamily="50" charset="-128"/>
                          <a:ea typeface="Meiryo UI" panose="020B0604030504040204" pitchFamily="50" charset="-128"/>
                        </a:rPr>
                        <a:t>レベル相当以上の英語力を有する中学３年生の割合</a:t>
                      </a:r>
                      <a:r>
                        <a:rPr kumimoji="1" lang="en-US" altLang="ja-JP" sz="1200" u="none" dirty="0" smtClean="0">
                          <a:solidFill>
                            <a:schemeClr val="tx1"/>
                          </a:solidFill>
                          <a:effectLst/>
                          <a:latin typeface="Meiryo UI" panose="020B0604030504040204" pitchFamily="50" charset="-128"/>
                          <a:ea typeface="Meiryo UI" panose="020B0604030504040204" pitchFamily="50" charset="-128"/>
                        </a:rPr>
                        <a:t>52.6%</a:t>
                      </a:r>
                      <a:r>
                        <a:rPr kumimoji="1" lang="ja-JP" altLang="en-US" sz="1200" u="none" dirty="0" smtClean="0">
                          <a:solidFill>
                            <a:schemeClr val="tx1"/>
                          </a:solidFill>
                          <a:effectLst/>
                          <a:latin typeface="Meiryo UI" panose="020B0604030504040204" pitchFamily="50" charset="-128"/>
                          <a:ea typeface="Meiryo UI" panose="020B0604030504040204" pitchFamily="50" charset="-128"/>
                        </a:rPr>
                        <a:t>（全国</a:t>
                      </a:r>
                      <a:r>
                        <a:rPr kumimoji="1" lang="en-US" altLang="ja-JP" sz="1200" u="none" dirty="0" smtClean="0">
                          <a:solidFill>
                            <a:schemeClr val="tx1"/>
                          </a:solidFill>
                          <a:effectLst/>
                          <a:latin typeface="Meiryo UI" panose="020B0604030504040204" pitchFamily="50" charset="-128"/>
                          <a:ea typeface="Meiryo UI" panose="020B0604030504040204" pitchFamily="50" charset="-128"/>
                        </a:rPr>
                        <a:t>47</a:t>
                      </a:r>
                      <a:r>
                        <a:rPr kumimoji="1" lang="ja-JP" altLang="en-US" sz="1200" u="none" dirty="0" smtClean="0">
                          <a:solidFill>
                            <a:schemeClr val="tx1"/>
                          </a:solidFill>
                          <a:effectLst/>
                          <a:latin typeface="Meiryo UI" panose="020B0604030504040204" pitchFamily="50" charset="-128"/>
                          <a:ea typeface="Meiryo UI" panose="020B0604030504040204" pitchFamily="50" charset="-128"/>
                        </a:rPr>
                        <a:t>％）</a:t>
                      </a:r>
                      <a:endParaRPr kumimoji="1" lang="en-US" altLang="ja-JP" sz="1200" u="none" dirty="0" smtClean="0">
                        <a:solidFill>
                          <a:schemeClr val="tx1"/>
                        </a:solidFill>
                        <a:effectLst/>
                        <a:latin typeface="Meiryo UI" panose="020B0604030504040204" pitchFamily="50" charset="-128"/>
                        <a:ea typeface="Meiryo UI" panose="020B0604030504040204" pitchFamily="50" charset="-128"/>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u="none" dirty="0" smtClean="0">
                          <a:solidFill>
                            <a:schemeClr val="tx1"/>
                          </a:solidFill>
                          <a:effectLst/>
                          <a:latin typeface="Meiryo UI" panose="020B0604030504040204" pitchFamily="50" charset="-128"/>
                          <a:ea typeface="Meiryo UI" panose="020B0604030504040204" pitchFamily="50" charset="-128"/>
                        </a:rPr>
                        <a:t>・外国語活動、外国語科との連携が課題</a:t>
                      </a:r>
                      <a:endParaRPr kumimoji="1" lang="en-US" altLang="ja-JP" sz="1200" u="none" dirty="0" smtClean="0">
                        <a:solidFill>
                          <a:schemeClr val="tx1"/>
                        </a:solidFill>
                        <a:effectLst/>
                        <a:latin typeface="Meiryo UI" panose="020B0604030504040204" pitchFamily="50" charset="-128"/>
                        <a:ea typeface="Meiryo UI" panose="020B0604030504040204" pitchFamily="50" charset="-128"/>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800" u="none" dirty="0" smtClean="0">
                          <a:solidFill>
                            <a:schemeClr val="tx1"/>
                          </a:solidFill>
                          <a:effectLst/>
                          <a:latin typeface="Meiryo UI" panose="020B0604030504040204" pitchFamily="50" charset="-128"/>
                          <a:ea typeface="Meiryo UI" panose="020B0604030504040204" pitchFamily="50" charset="-128"/>
                        </a:rPr>
                        <a:t>※CEFR</a:t>
                      </a:r>
                      <a:r>
                        <a:rPr kumimoji="1" lang="ja-JP" altLang="en-US" sz="800" u="none" dirty="0" smtClean="0">
                          <a:solidFill>
                            <a:schemeClr val="tx1"/>
                          </a:solidFill>
                          <a:effectLst/>
                          <a:latin typeface="Meiryo UI" panose="020B0604030504040204" pitchFamily="50" charset="-128"/>
                          <a:ea typeface="Meiryo UI" panose="020B0604030504040204" pitchFamily="50" charset="-128"/>
                        </a:rPr>
                        <a:t>：外国語の学習、教授、評価のためのヨーロッパ共通参照枠</a:t>
                      </a:r>
                      <a:endParaRPr kumimoji="1" lang="en-US" altLang="ja-JP" sz="800" u="none" dirty="0">
                        <a:solidFill>
                          <a:schemeClr val="tx1"/>
                        </a:solidFill>
                        <a:effectLst/>
                        <a:latin typeface="Meiryo UI" panose="020B0604030504040204" pitchFamily="50" charset="-128"/>
                        <a:ea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2"/>
                  </a:ext>
                </a:extLst>
              </a:tr>
            </a:tbl>
          </a:graphicData>
        </a:graphic>
      </p:graphicFrame>
      <p:cxnSp>
        <p:nvCxnSpPr>
          <p:cNvPr id="9" name="直線コネクタ 8"/>
          <p:cNvCxnSpPr/>
          <p:nvPr/>
        </p:nvCxnSpPr>
        <p:spPr>
          <a:xfrm>
            <a:off x="251520" y="520214"/>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1" name="テキスト ボックス 10"/>
          <p:cNvSpPr txBox="1"/>
          <p:nvPr/>
        </p:nvSpPr>
        <p:spPr>
          <a:xfrm>
            <a:off x="251520" y="232182"/>
            <a:ext cx="7704856"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③　</a:t>
            </a:r>
            <a:r>
              <a:rPr kumimoji="1" lang="ja-JP" altLang="en-US" sz="1600" b="1"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主な改革</a:t>
            </a:r>
            <a:r>
              <a:rPr kumimoji="1" lang="ja-JP" altLang="en-US" sz="16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の概要</a:t>
            </a:r>
            <a:r>
              <a:rPr kumimoji="1" lang="ja-JP" altLang="en-US" sz="1600" b="1"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（３／</a:t>
            </a:r>
            <a:r>
              <a:rPr kumimoji="1" lang="ja-JP" altLang="en-US" sz="16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９</a:t>
            </a:r>
            <a:r>
              <a:rPr kumimoji="1" lang="ja-JP" altLang="en-US" sz="1600" b="1"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a:t>
            </a:r>
            <a:endParaRPr kumimoji="1" lang="ja-JP" altLang="en-US" sz="16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13" name="テキスト ボックス 36"/>
          <p:cNvSpPr txBox="1"/>
          <p:nvPr/>
        </p:nvSpPr>
        <p:spPr>
          <a:xfrm>
            <a:off x="-35880" y="34957"/>
            <a:ext cx="3491880"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Ⅰ</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　政策の刷新・教育改革</a:t>
            </a:r>
          </a:p>
        </p:txBody>
      </p:sp>
      <p:sp>
        <p:nvSpPr>
          <p:cNvPr id="2" name="スライド番号プレースホルダー 1"/>
          <p:cNvSpPr>
            <a:spLocks noGrp="1"/>
          </p:cNvSpPr>
          <p:nvPr>
            <p:ph type="sldNum" sz="quarter" idx="12"/>
          </p:nvPr>
        </p:nvSpPr>
        <p:spPr/>
        <p:txBody>
          <a:bodyPr/>
          <a:lstStyle/>
          <a:p>
            <a:fld id="{CCEC3038-1CF1-4B63-9920-55248DCFBA97}" type="slidenum">
              <a:rPr kumimoji="1" lang="ja-JP" altLang="en-US" smtClean="0"/>
              <a:pPr/>
              <a:t>20</a:t>
            </a:fld>
            <a:endParaRPr kumimoji="1" lang="ja-JP" altLang="en-US"/>
          </a:p>
        </p:txBody>
      </p:sp>
    </p:spTree>
    <p:extLst>
      <p:ext uri="{BB962C8B-B14F-4D97-AF65-F5344CB8AC3E}">
        <p14:creationId xmlns:p14="http://schemas.microsoft.com/office/powerpoint/2010/main" val="122549077"/>
      </p:ext>
    </p:extLst>
  </p:cSld>
  <p:clrMapOvr>
    <a:masterClrMapping/>
  </p:clrMapOvr>
  <p:timing>
    <p:tnLst>
      <p:par>
        <p:cTn id="1" dur="indefinite" restart="never" nodeType="tmRoot"/>
      </p:par>
    </p:tnLst>
  </p:timing>
</p:sld>
</file>

<file path=ppt/slides/slide2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正方形/長方形 13"/>
          <p:cNvSpPr/>
          <p:nvPr/>
        </p:nvSpPr>
        <p:spPr>
          <a:xfrm>
            <a:off x="251520" y="251356"/>
            <a:ext cx="4392488" cy="646331"/>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rPr>
              <a:t>公募人材の成果</a:t>
            </a:r>
            <a:r>
              <a:rPr kumimoji="1" lang="ja-JP" altLang="en-US" sz="1800" b="1"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・不祥事案</a:t>
            </a:r>
            <a:r>
              <a:rPr kumimoji="1" lang="ja-JP" altLang="en-US" sz="1800" b="1"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rPr>
              <a:t>（１／２）</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1"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endParaRPr>
          </a:p>
        </p:txBody>
      </p:sp>
      <p:cxnSp>
        <p:nvCxnSpPr>
          <p:cNvPr id="15" name="直線コネクタ 14"/>
          <p:cNvCxnSpPr/>
          <p:nvPr/>
        </p:nvCxnSpPr>
        <p:spPr>
          <a:xfrm>
            <a:off x="179512" y="622429"/>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7" name="テキスト ボックス 36"/>
          <p:cNvSpPr txBox="1"/>
          <p:nvPr/>
        </p:nvSpPr>
        <p:spPr>
          <a:xfrm>
            <a:off x="0" y="0"/>
            <a:ext cx="3491880" cy="261610"/>
          </a:xfrm>
          <a:prstGeom prst="rect">
            <a:avLst/>
          </a:prstGeom>
          <a:noFill/>
        </p:spPr>
        <p:txBody>
          <a:bodyPr wrap="square" rtlCol="0">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zh-TW" sz="11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Ⅲ</a:t>
            </a:r>
            <a:r>
              <a:rPr kumimoji="1" lang="zh-TW" altLang="en-US" sz="11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行財政改革</a:t>
            </a:r>
            <a:r>
              <a:rPr kumimoji="1" lang="en-US" altLang="ja-JP" sz="11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人事</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・公募制度</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24" name="正方形/長方形 15"/>
          <p:cNvSpPr>
            <a:spLocks noChangeArrowheads="1"/>
          </p:cNvSpPr>
          <p:nvPr/>
        </p:nvSpPr>
        <p:spPr bwMode="auto">
          <a:xfrm>
            <a:off x="311489" y="1412851"/>
            <a:ext cx="6804025" cy="307777"/>
          </a:xfrm>
          <a:prstGeom prst="rect">
            <a:avLst/>
          </a:prstGeom>
          <a:noFill/>
          <a:ln w="9525">
            <a:noFill/>
            <a:miter lim="800000"/>
            <a:headEnd/>
            <a:tailEnd/>
          </a:ln>
        </p:spPr>
        <p:txBody>
          <a:bodyP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公募区長・公募校長の主な実績例</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5" name="正方形/長方形 21"/>
          <p:cNvSpPr>
            <a:spLocks noChangeArrowheads="1"/>
          </p:cNvSpPr>
          <p:nvPr/>
        </p:nvSpPr>
        <p:spPr bwMode="auto">
          <a:xfrm>
            <a:off x="395064" y="659855"/>
            <a:ext cx="8497887" cy="584775"/>
          </a:xfrm>
          <a:prstGeom prst="rect">
            <a:avLst/>
          </a:prstGeom>
          <a:noFill/>
          <a:ln w="9525">
            <a:noFill/>
            <a:miter lim="800000"/>
            <a:headEnd/>
            <a:tailEnd/>
          </a:ln>
        </p:spPr>
        <p:txBody>
          <a:bodyP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itchFamily="50" charset="-128"/>
                <a:ea typeface="ＭＳ Ｐゴシック" pitchFamily="50" charset="-128"/>
                <a:cs typeface="メイリオ" pitchFamily="50" charset="-128"/>
              </a:rPr>
              <a:t>公募により任用された外部人材については、外部の視点や民間の経営感覚で様々な独自施策に取り組むなど、一定の成果。一方で、外部人材による不祥事案も発生。</a:t>
            </a:r>
            <a:endParaRPr kumimoji="1" lang="en-US" altLang="ja-JP" sz="1600" b="0" i="0" u="none" strike="noStrike" kern="1200" cap="none" spc="0" normalizeH="0" baseline="0" noProof="0" dirty="0">
              <a:ln>
                <a:noFill/>
              </a:ln>
              <a:solidFill>
                <a:prstClr val="black"/>
              </a:solidFill>
              <a:effectLst/>
              <a:uLnTx/>
              <a:uFillTx/>
              <a:latin typeface="ＭＳ Ｐゴシック" pitchFamily="50" charset="-128"/>
              <a:ea typeface="ＭＳ Ｐゴシック" pitchFamily="50" charset="-128"/>
              <a:cs typeface="メイリオ" pitchFamily="50" charset="-128"/>
            </a:endParaRPr>
          </a:p>
        </p:txBody>
      </p:sp>
      <p:sp>
        <p:nvSpPr>
          <p:cNvPr id="10" name="テキスト ボックス 9"/>
          <p:cNvSpPr txBox="1"/>
          <p:nvPr/>
        </p:nvSpPr>
        <p:spPr>
          <a:xfrm>
            <a:off x="322346" y="6309320"/>
            <a:ext cx="2016224"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（次頁に続く）</a:t>
            </a:r>
          </a:p>
        </p:txBody>
      </p:sp>
      <p:pic>
        <p:nvPicPr>
          <p:cNvPr id="16" name="図 15"/>
          <p:cNvPicPr>
            <a:picLocks noChangeAspect="1"/>
          </p:cNvPicPr>
          <p:nvPr/>
        </p:nvPicPr>
        <p:blipFill>
          <a:blip r:embed="rId2"/>
          <a:stretch>
            <a:fillRect/>
          </a:stretch>
        </p:blipFill>
        <p:spPr>
          <a:xfrm>
            <a:off x="251520" y="2048872"/>
            <a:ext cx="8701430" cy="1941762"/>
          </a:xfrm>
          <a:prstGeom prst="rect">
            <a:avLst/>
          </a:prstGeom>
        </p:spPr>
      </p:pic>
      <p:pic>
        <p:nvPicPr>
          <p:cNvPr id="17" name="図 16"/>
          <p:cNvPicPr>
            <a:picLocks noChangeAspect="1"/>
          </p:cNvPicPr>
          <p:nvPr/>
        </p:nvPicPr>
        <p:blipFill>
          <a:blip r:embed="rId2"/>
          <a:stretch>
            <a:fillRect/>
          </a:stretch>
        </p:blipFill>
        <p:spPr>
          <a:xfrm>
            <a:off x="251269" y="5224123"/>
            <a:ext cx="8701430" cy="486343"/>
          </a:xfrm>
          <a:prstGeom prst="rect">
            <a:avLst/>
          </a:prstGeom>
        </p:spPr>
      </p:pic>
      <p:sp>
        <p:nvSpPr>
          <p:cNvPr id="2" name="スライド番号プレースホルダー 1"/>
          <p:cNvSpPr>
            <a:spLocks noGrp="1"/>
          </p:cNvSpPr>
          <p:nvPr>
            <p:ph type="sldNum" sz="quarter" idx="12"/>
          </p:nvPr>
        </p:nvSpPr>
        <p:spPr/>
        <p:txBody>
          <a:bodyPr/>
          <a:lstStyle/>
          <a:p>
            <a:fld id="{CCEC3038-1CF1-4B63-9920-55248DCFBA97}" type="slidenum">
              <a:rPr kumimoji="1" lang="ja-JP" altLang="en-US" smtClean="0"/>
              <a:pPr/>
              <a:t>209</a:t>
            </a:fld>
            <a:endParaRPr kumimoji="1" lang="ja-JP" altLang="en-US" dirty="0"/>
          </a:p>
        </p:txBody>
      </p:sp>
      <p:graphicFrame>
        <p:nvGraphicFramePr>
          <p:cNvPr id="26" name="表 25"/>
          <p:cNvGraphicFramePr>
            <a:graphicFrameLocks noGrp="1"/>
          </p:cNvGraphicFramePr>
          <p:nvPr>
            <p:extLst>
              <p:ext uri="{D42A27DB-BD31-4B8C-83A1-F6EECF244321}">
                <p14:modId xmlns:p14="http://schemas.microsoft.com/office/powerpoint/2010/main" val="934082522"/>
              </p:ext>
            </p:extLst>
          </p:nvPr>
        </p:nvGraphicFramePr>
        <p:xfrm>
          <a:off x="311489" y="1769846"/>
          <a:ext cx="8580991" cy="3891402"/>
        </p:xfrm>
        <a:graphic>
          <a:graphicData uri="http://schemas.openxmlformats.org/drawingml/2006/table">
            <a:tbl>
              <a:tblPr firstRow="1" bandRow="1">
                <a:tableStyleId>{5C22544A-7EE6-4342-B048-85BDC9FD1C3A}</a:tableStyleId>
              </a:tblPr>
              <a:tblGrid>
                <a:gridCol w="2765770">
                  <a:extLst>
                    <a:ext uri="{9D8B030D-6E8A-4147-A177-3AD203B41FA5}">
                      <a16:colId xmlns:a16="http://schemas.microsoft.com/office/drawing/2014/main" val="20000"/>
                    </a:ext>
                  </a:extLst>
                </a:gridCol>
                <a:gridCol w="5815221">
                  <a:extLst>
                    <a:ext uri="{9D8B030D-6E8A-4147-A177-3AD203B41FA5}">
                      <a16:colId xmlns:a16="http://schemas.microsoft.com/office/drawing/2014/main" val="20001"/>
                    </a:ext>
                  </a:extLst>
                </a:gridCol>
              </a:tblGrid>
              <a:tr h="0">
                <a:tc>
                  <a:txBody>
                    <a:bodyPr/>
                    <a:lstStyle/>
                    <a:p>
                      <a:pPr algn="ctr"/>
                      <a:r>
                        <a:rPr kumimoji="1" lang="ja-JP" altLang="en-US" sz="1200" dirty="0">
                          <a:solidFill>
                            <a:schemeClr val="tx1"/>
                          </a:solidFill>
                          <a:latin typeface="ＭＳ ゴシック" pitchFamily="49" charset="-128"/>
                          <a:ea typeface="ＭＳ ゴシック" pitchFamily="49" charset="-128"/>
                        </a:rPr>
                        <a:t>主な実績例</a:t>
                      </a:r>
                    </a:p>
                  </a:txBody>
                  <a:tcPr marL="91444" marR="91444" marT="45705" marB="45705">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tc>
                  <a:txBody>
                    <a:bodyPr/>
                    <a:lstStyle/>
                    <a:p>
                      <a:pPr algn="ctr"/>
                      <a:r>
                        <a:rPr kumimoji="1" lang="ja-JP" altLang="en-US" sz="1200" dirty="0">
                          <a:solidFill>
                            <a:schemeClr val="tx1"/>
                          </a:solidFill>
                          <a:latin typeface="ＭＳ ゴシック" pitchFamily="49" charset="-128"/>
                          <a:ea typeface="ＭＳ ゴシック" pitchFamily="49" charset="-128"/>
                        </a:rPr>
                        <a:t>取　組　内　容</a:t>
                      </a:r>
                    </a:p>
                  </a:txBody>
                  <a:tcPr marL="91444" marR="91444" marT="45705" marB="45705">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extLst>
                  <a:ext uri="{0D108BD9-81ED-4DB2-BD59-A6C34878D82A}">
                    <a16:rowId xmlns:a16="http://schemas.microsoft.com/office/drawing/2014/main" val="10000"/>
                  </a:ext>
                </a:extLst>
              </a:tr>
              <a:tr h="244514">
                <a:tc>
                  <a:txBody>
                    <a:bodyPr/>
                    <a:lstStyle/>
                    <a:p>
                      <a:pPr marL="0" marR="0" lvl="0" indent="0" algn="l" defTabSz="914400" rtl="0" eaLnBrk="1" fontAlgn="auto" latinLnBrk="0" hangingPunct="1">
                        <a:lnSpc>
                          <a:spcPts val="1330"/>
                        </a:lnSpc>
                        <a:spcBef>
                          <a:spcPts val="0"/>
                        </a:spcBef>
                        <a:spcAft>
                          <a:spcPts val="0"/>
                        </a:spcAft>
                        <a:buClrTx/>
                        <a:buSzTx/>
                        <a:buFontTx/>
                        <a:buNone/>
                        <a:tabLst/>
                        <a:defRPr/>
                      </a:pPr>
                      <a:r>
                        <a:rPr kumimoji="1" lang="ja-JP" altLang="en-US" sz="1200" u="none" dirty="0">
                          <a:solidFill>
                            <a:schemeClr val="tx1"/>
                          </a:solidFill>
                          <a:latin typeface="ＭＳ ゴシック" pitchFamily="49" charset="-128"/>
                          <a:ea typeface="ＭＳ ゴシック" pitchFamily="49" charset="-128"/>
                        </a:rPr>
                        <a:t>教育活動支援事業（北区）</a:t>
                      </a:r>
                    </a:p>
                  </a:txBody>
                  <a:tcPr marL="91444" marR="91444" marT="45705" marB="45705">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l" defTabSz="914400" rtl="0" eaLnBrk="1" fontAlgn="auto" latinLnBrk="0" hangingPunct="1">
                        <a:lnSpc>
                          <a:spcPts val="1330"/>
                        </a:lnSpc>
                        <a:spcBef>
                          <a:spcPts val="0"/>
                        </a:spcBef>
                        <a:spcAft>
                          <a:spcPts val="0"/>
                        </a:spcAft>
                        <a:buClrTx/>
                        <a:buSzTx/>
                        <a:buFontTx/>
                        <a:buNone/>
                        <a:tabLst/>
                        <a:defRPr/>
                      </a:pPr>
                      <a:r>
                        <a:rPr kumimoji="1" lang="ja-JP" altLang="en-US" sz="1200" u="none" dirty="0">
                          <a:solidFill>
                            <a:schemeClr val="tx1"/>
                          </a:solidFill>
                          <a:latin typeface="ＭＳ ゴシック" pitchFamily="49" charset="-128"/>
                          <a:ea typeface="ＭＳ ゴシック" pitchFamily="49" charset="-128"/>
                        </a:rPr>
                        <a:t>中学校部活動に対し、プロスポーツ選手など各分野の専門家の派遣や、小・中学生を対象にクラシック、ミュージカル、能楽等の芸術鑑賞会を通じ、本物に触れる機会を提供し、自分の夢や目標を見つけ出し、未来につなげる人材育成を促進する。</a:t>
                      </a:r>
                    </a:p>
                  </a:txBody>
                  <a:tcPr marL="91444" marR="91444" marT="45705" marB="45705">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1"/>
                  </a:ext>
                </a:extLst>
              </a:tr>
              <a:tr h="405288">
                <a:tc>
                  <a:txBody>
                    <a:bodyPr/>
                    <a:lstStyle/>
                    <a:p>
                      <a:pPr>
                        <a:lnSpc>
                          <a:spcPts val="1330"/>
                        </a:lnSpc>
                      </a:pPr>
                      <a:r>
                        <a:rPr kumimoji="1" lang="ja-JP" altLang="en-US" sz="1200" u="none" kern="1200" baseline="0" dirty="0">
                          <a:solidFill>
                            <a:schemeClr val="tx1"/>
                          </a:solidFill>
                          <a:latin typeface="ＭＳ ゴシック" pitchFamily="49" charset="-128"/>
                          <a:ea typeface="ＭＳ ゴシック" pitchFamily="49" charset="-128"/>
                          <a:cs typeface="+mn-cs"/>
                        </a:rPr>
                        <a:t>エリア価値の向上に向けた地域活性化事業（大正区）</a:t>
                      </a:r>
                      <a:endParaRPr kumimoji="1" lang="ja-JP" altLang="en-US" sz="1200" u="none" dirty="0">
                        <a:solidFill>
                          <a:schemeClr val="tx1"/>
                        </a:solidFill>
                        <a:latin typeface="ＭＳ ゴシック" pitchFamily="49" charset="-128"/>
                        <a:ea typeface="ＭＳ ゴシック" pitchFamily="49" charset="-128"/>
                      </a:endParaRPr>
                    </a:p>
                  </a:txBody>
                  <a:tcPr marL="91444" marR="91444" marT="45705" marB="45705">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nSpc>
                          <a:spcPts val="1330"/>
                        </a:lnSpc>
                      </a:pPr>
                      <a:r>
                        <a:rPr kumimoji="1" lang="ja-JP" altLang="en-US" sz="1200" u="none" kern="1200" baseline="0" dirty="0">
                          <a:solidFill>
                            <a:schemeClr val="tx1"/>
                          </a:solidFill>
                          <a:latin typeface="ＭＳ ゴシック" pitchFamily="49" charset="-128"/>
                          <a:ea typeface="ＭＳ ゴシック" pitchFamily="49" charset="-128"/>
                          <a:cs typeface="+mn-cs"/>
                        </a:rPr>
                        <a:t>地域資源である千島公園一帯を活用した定期的なマーケットの開催や、空き家リノベーションによる新たな魅力創出スポットを巡るまち歩き企画など、大正エリアの価値を向上させ持続可能なまちをめざす実証実験を実施。</a:t>
                      </a:r>
                    </a:p>
                  </a:txBody>
                  <a:tcPr marL="91444" marR="91444" marT="45705" marB="45705">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2"/>
                  </a:ext>
                </a:extLst>
              </a:tr>
              <a:tr h="452174">
                <a:tc>
                  <a:txBody>
                    <a:bodyPr/>
                    <a:lstStyle/>
                    <a:p>
                      <a:pPr>
                        <a:lnSpc>
                          <a:spcPts val="1330"/>
                        </a:lnSpc>
                      </a:pPr>
                      <a:r>
                        <a:rPr kumimoji="1" lang="ja-JP" altLang="en-US" sz="1200" u="none" kern="1200" baseline="0" dirty="0">
                          <a:solidFill>
                            <a:schemeClr val="tx1"/>
                          </a:solidFill>
                          <a:latin typeface="ＭＳ ゴシック" pitchFamily="49" charset="-128"/>
                          <a:ea typeface="ＭＳ ゴシック" pitchFamily="49" charset="-128"/>
                          <a:cs typeface="+mn-cs"/>
                        </a:rPr>
                        <a:t>すみの</a:t>
                      </a:r>
                      <a:r>
                        <a:rPr kumimoji="1" lang="ja-JP" altLang="en-US" sz="1200" u="none" kern="1200" baseline="0" dirty="0" err="1">
                          <a:solidFill>
                            <a:schemeClr val="tx1"/>
                          </a:solidFill>
                          <a:latin typeface="ＭＳ ゴシック" pitchFamily="49" charset="-128"/>
                          <a:ea typeface="ＭＳ ゴシック" pitchFamily="49" charset="-128"/>
                          <a:cs typeface="+mn-cs"/>
                        </a:rPr>
                        <a:t>え</a:t>
                      </a:r>
                      <a:r>
                        <a:rPr kumimoji="1" lang="ja-JP" altLang="en-US" sz="1200" u="none" kern="1200" baseline="0" dirty="0">
                          <a:solidFill>
                            <a:schemeClr val="tx1"/>
                          </a:solidFill>
                          <a:latin typeface="ＭＳ ゴシック" pitchFamily="49" charset="-128"/>
                          <a:ea typeface="ＭＳ ゴシック" pitchFamily="49" charset="-128"/>
                          <a:cs typeface="+mn-cs"/>
                        </a:rPr>
                        <a:t>情報局の開設・運用</a:t>
                      </a:r>
                      <a:endParaRPr kumimoji="1" lang="en-US" altLang="ja-JP" sz="1200" u="none" kern="1200" baseline="0" dirty="0">
                        <a:solidFill>
                          <a:schemeClr val="tx1"/>
                        </a:solidFill>
                        <a:latin typeface="ＭＳ ゴシック" pitchFamily="49" charset="-128"/>
                        <a:ea typeface="ＭＳ ゴシック" pitchFamily="49" charset="-128"/>
                        <a:cs typeface="+mn-cs"/>
                      </a:endParaRPr>
                    </a:p>
                    <a:p>
                      <a:pPr>
                        <a:lnSpc>
                          <a:spcPts val="1330"/>
                        </a:lnSpc>
                      </a:pPr>
                      <a:r>
                        <a:rPr kumimoji="1" lang="ja-JP" altLang="en-US" sz="1200" u="none" kern="1200" baseline="0" dirty="0">
                          <a:solidFill>
                            <a:schemeClr val="tx1"/>
                          </a:solidFill>
                          <a:latin typeface="ＭＳ ゴシック" pitchFamily="49" charset="-128"/>
                          <a:ea typeface="ＭＳ ゴシック" pitchFamily="49" charset="-128"/>
                          <a:cs typeface="+mn-cs"/>
                        </a:rPr>
                        <a:t>（住之江区）</a:t>
                      </a:r>
                      <a:endParaRPr kumimoji="1" lang="ja-JP" altLang="en-US" sz="1200" u="none" dirty="0">
                        <a:solidFill>
                          <a:schemeClr val="tx1"/>
                        </a:solidFill>
                        <a:latin typeface="ＭＳ ゴシック" pitchFamily="49" charset="-128"/>
                        <a:ea typeface="ＭＳ ゴシック" pitchFamily="49" charset="-128"/>
                      </a:endParaRPr>
                    </a:p>
                  </a:txBody>
                  <a:tcPr marL="91444" marR="91444" marT="45705" marB="45705">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nSpc>
                          <a:spcPts val="1330"/>
                        </a:lnSpc>
                      </a:pPr>
                      <a:r>
                        <a:rPr kumimoji="1" lang="ja-JP" altLang="en-US" sz="1200" u="none" dirty="0">
                          <a:solidFill>
                            <a:schemeClr val="tx1"/>
                          </a:solidFill>
                          <a:latin typeface="ＭＳ ゴシック" pitchFamily="49" charset="-128"/>
                          <a:ea typeface="ＭＳ ゴシック" pitchFamily="49" charset="-128"/>
                        </a:rPr>
                        <a:t>区民や区内の多様な団体等が情報発信者となり、地域活動や地域の魅力などを動画、写真、記事等で発信できるポータルサイト「すみの</a:t>
                      </a:r>
                      <a:r>
                        <a:rPr kumimoji="1" lang="ja-JP" altLang="en-US" sz="1200" u="none" dirty="0" err="1">
                          <a:solidFill>
                            <a:schemeClr val="tx1"/>
                          </a:solidFill>
                          <a:latin typeface="ＭＳ ゴシック" pitchFamily="49" charset="-128"/>
                          <a:ea typeface="ＭＳ ゴシック" pitchFamily="49" charset="-128"/>
                        </a:rPr>
                        <a:t>え</a:t>
                      </a:r>
                      <a:r>
                        <a:rPr kumimoji="1" lang="ja-JP" altLang="en-US" sz="1200" u="none" dirty="0">
                          <a:solidFill>
                            <a:schemeClr val="tx1"/>
                          </a:solidFill>
                          <a:latin typeface="ＭＳ ゴシック" pitchFamily="49" charset="-128"/>
                          <a:ea typeface="ＭＳ ゴシック" pitchFamily="49" charset="-128"/>
                        </a:rPr>
                        <a:t>情報局」を運営し、新たな情報発信基盤として活用。</a:t>
                      </a:r>
                    </a:p>
                  </a:txBody>
                  <a:tcPr marL="91444" marR="91444" marT="45705" marB="45705">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3"/>
                  </a:ext>
                </a:extLst>
              </a:tr>
              <a:tr h="427052">
                <a:tc>
                  <a:txBody>
                    <a:bodyPr/>
                    <a:lstStyle/>
                    <a:p>
                      <a:pPr>
                        <a:lnSpc>
                          <a:spcPts val="1330"/>
                        </a:lnSpc>
                      </a:pPr>
                      <a:r>
                        <a:rPr kumimoji="1" lang="ja-JP" altLang="en-US" sz="1200" kern="1200" baseline="0" dirty="0">
                          <a:solidFill>
                            <a:schemeClr val="tx1"/>
                          </a:solidFill>
                          <a:latin typeface="ＭＳ ゴシック" pitchFamily="49" charset="-128"/>
                          <a:ea typeface="ＭＳ ゴシック" pitchFamily="49" charset="-128"/>
                          <a:cs typeface="+mn-cs"/>
                        </a:rPr>
                        <a:t>梅香小学校（此花区）</a:t>
                      </a:r>
                      <a:endParaRPr kumimoji="1" lang="ja-JP" altLang="en-US" sz="1200" dirty="0">
                        <a:solidFill>
                          <a:schemeClr val="tx1"/>
                        </a:solidFill>
                        <a:latin typeface="ＭＳ ゴシック" pitchFamily="49" charset="-128"/>
                        <a:ea typeface="ＭＳ ゴシック" pitchFamily="49" charset="-128"/>
                      </a:endParaRPr>
                    </a:p>
                  </a:txBody>
                  <a:tcPr marL="91444" marR="91444" marT="45705" marB="45705">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nSpc>
                          <a:spcPts val="1330"/>
                        </a:lnSpc>
                      </a:pPr>
                      <a:r>
                        <a:rPr kumimoji="1" lang="ja-JP" altLang="en-US" sz="1200" kern="1200" baseline="0" dirty="0">
                          <a:solidFill>
                            <a:schemeClr val="tx1"/>
                          </a:solidFill>
                          <a:latin typeface="ＭＳ ゴシック" pitchFamily="49" charset="-128"/>
                          <a:ea typeface="ＭＳ ゴシック" pitchFamily="49" charset="-128"/>
                          <a:cs typeface="+mn-cs"/>
                        </a:rPr>
                        <a:t>英語力向上のため全学年で英語授業の実施、ＩＣＴ（電子黒板機能付き液晶プロジェクター）を活用した授業の実施</a:t>
                      </a:r>
                      <a:endParaRPr kumimoji="1" lang="ja-JP" altLang="en-US" sz="1200" dirty="0">
                        <a:solidFill>
                          <a:schemeClr val="tx1"/>
                        </a:solidFill>
                        <a:latin typeface="ＭＳ ゴシック" pitchFamily="49" charset="-128"/>
                        <a:ea typeface="ＭＳ ゴシック" pitchFamily="49" charset="-128"/>
                      </a:endParaRPr>
                    </a:p>
                  </a:txBody>
                  <a:tcPr marL="91444" marR="91444" marT="45705" marB="45705">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4"/>
                  </a:ext>
                </a:extLst>
              </a:tr>
              <a:tr h="228585">
                <a:tc>
                  <a:txBody>
                    <a:bodyPr/>
                    <a:lstStyle/>
                    <a:p>
                      <a:pPr>
                        <a:lnSpc>
                          <a:spcPts val="1330"/>
                        </a:lnSpc>
                      </a:pPr>
                      <a:r>
                        <a:rPr kumimoji="1" lang="zh-CN" altLang="en-US" sz="1200" kern="1200" baseline="0" dirty="0">
                          <a:solidFill>
                            <a:schemeClr val="tx1"/>
                          </a:solidFill>
                          <a:latin typeface="ＭＳ ゴシック" pitchFamily="49" charset="-128"/>
                          <a:ea typeface="ＭＳ ゴシック" pitchFamily="49" charset="-128"/>
                          <a:cs typeface="+mn-cs"/>
                        </a:rPr>
                        <a:t>新高小学校（淀川区）</a:t>
                      </a:r>
                    </a:p>
                  </a:txBody>
                  <a:tcPr marL="91444" marR="91444" marT="45705" marB="45705">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nSpc>
                          <a:spcPts val="1330"/>
                        </a:lnSpc>
                      </a:pPr>
                      <a:r>
                        <a:rPr kumimoji="1" lang="ja-JP" altLang="en-US" sz="1200" kern="1200" baseline="0" dirty="0">
                          <a:solidFill>
                            <a:schemeClr val="tx1"/>
                          </a:solidFill>
                          <a:latin typeface="ＭＳ ゴシック" pitchFamily="49" charset="-128"/>
                          <a:ea typeface="ＭＳ ゴシック" pitchFamily="49" charset="-128"/>
                          <a:cs typeface="+mn-cs"/>
                        </a:rPr>
                        <a:t>「安心・安全な学校づくり」に向け、大学と連携を図り校内に安心委員会を設置し、児童が主体的にいじめについて考え行動するピアサポート活動を進めている</a:t>
                      </a:r>
                    </a:p>
                  </a:txBody>
                  <a:tcPr marL="91444" marR="91444" marT="45705" marB="45705">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5"/>
                  </a:ext>
                </a:extLst>
              </a:tr>
              <a:tr h="228585">
                <a:tc>
                  <a:txBody>
                    <a:bodyPr/>
                    <a:lstStyle/>
                    <a:p>
                      <a:pPr>
                        <a:lnSpc>
                          <a:spcPts val="1330"/>
                        </a:lnSpc>
                      </a:pPr>
                      <a:r>
                        <a:rPr kumimoji="1" lang="ja-JP" altLang="en-US" sz="1200" u="none" kern="1200" baseline="0" dirty="0">
                          <a:solidFill>
                            <a:schemeClr val="tx1"/>
                          </a:solidFill>
                          <a:latin typeface="ＭＳ ゴシック" pitchFamily="49" charset="-128"/>
                          <a:ea typeface="ＭＳ ゴシック" pitchFamily="49" charset="-128"/>
                          <a:cs typeface="+mn-cs"/>
                        </a:rPr>
                        <a:t>東粉浜小学校（住吉区）</a:t>
                      </a:r>
                      <a:endParaRPr kumimoji="1" lang="ja-JP" altLang="en-US" sz="1200" u="none" dirty="0">
                        <a:solidFill>
                          <a:schemeClr val="tx1"/>
                        </a:solidFill>
                        <a:latin typeface="ＭＳ ゴシック" pitchFamily="49" charset="-128"/>
                        <a:ea typeface="ＭＳ ゴシック" pitchFamily="49" charset="-128"/>
                      </a:endParaRPr>
                    </a:p>
                  </a:txBody>
                  <a:tcPr marL="91444" marR="91444" marT="45705" marB="45705">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nSpc>
                          <a:spcPts val="1330"/>
                        </a:lnSpc>
                      </a:pPr>
                      <a:r>
                        <a:rPr kumimoji="1" lang="ja-JP" altLang="en-US" sz="1200" u="none" kern="1200" baseline="0" dirty="0">
                          <a:solidFill>
                            <a:schemeClr val="tx1"/>
                          </a:solidFill>
                          <a:latin typeface="ＭＳ ゴシック" pitchFamily="49" charset="-128"/>
                          <a:ea typeface="ＭＳ ゴシック" pitchFamily="49" charset="-128"/>
                          <a:cs typeface="+mn-cs"/>
                        </a:rPr>
                        <a:t>エネルギー教育として、「電気のはたらき」（南海電鉄）等の外部教育資源を活用した「社会に開かれた教育課程」による取り組みを進めている</a:t>
                      </a:r>
                      <a:endParaRPr kumimoji="1" lang="ja-JP" altLang="en-US" sz="1200" u="none" dirty="0">
                        <a:solidFill>
                          <a:schemeClr val="tx1"/>
                        </a:solidFill>
                        <a:latin typeface="ＭＳ ゴシック" pitchFamily="49" charset="-128"/>
                        <a:ea typeface="ＭＳ ゴシック" pitchFamily="49" charset="-128"/>
                      </a:endParaRPr>
                    </a:p>
                  </a:txBody>
                  <a:tcPr marL="91444" marR="91444" marT="45705" marB="45705">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6"/>
                  </a:ext>
                </a:extLst>
              </a:tr>
              <a:tr h="228585">
                <a:tc>
                  <a:txBody>
                    <a:bodyPr/>
                    <a:lstStyle/>
                    <a:p>
                      <a:pPr marL="0" marR="0" lvl="0" indent="0" algn="l" defTabSz="914400" rtl="0" eaLnBrk="1" fontAlgn="auto" latinLnBrk="0" hangingPunct="1">
                        <a:lnSpc>
                          <a:spcPts val="1330"/>
                        </a:lnSpc>
                        <a:spcBef>
                          <a:spcPts val="0"/>
                        </a:spcBef>
                        <a:spcAft>
                          <a:spcPts val="0"/>
                        </a:spcAft>
                        <a:buClrTx/>
                        <a:buSzTx/>
                        <a:buFontTx/>
                        <a:buNone/>
                        <a:tabLst/>
                        <a:defRPr/>
                      </a:pPr>
                      <a:r>
                        <a:rPr kumimoji="1" lang="ja-JP" altLang="en-US" sz="1200" u="none" kern="1200" baseline="0" dirty="0">
                          <a:solidFill>
                            <a:schemeClr val="tx1"/>
                          </a:solidFill>
                          <a:latin typeface="ＭＳ ゴシック" pitchFamily="49" charset="-128"/>
                          <a:ea typeface="ＭＳ ゴシック" pitchFamily="49" charset="-128"/>
                          <a:cs typeface="+mn-cs"/>
                        </a:rPr>
                        <a:t>今津小学校（鶴見区）</a:t>
                      </a:r>
                      <a:endParaRPr kumimoji="1" lang="ja-JP" altLang="en-US" sz="1200" u="none" dirty="0">
                        <a:solidFill>
                          <a:schemeClr val="tx1"/>
                        </a:solidFill>
                        <a:latin typeface="ＭＳ ゴシック" pitchFamily="49" charset="-128"/>
                        <a:ea typeface="ＭＳ ゴシック" pitchFamily="49" charset="-128"/>
                      </a:endParaRPr>
                    </a:p>
                  </a:txBody>
                  <a:tcPr marL="91444" marR="91444" marT="45705" marB="45705">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nSpc>
                          <a:spcPts val="1330"/>
                        </a:lnSpc>
                      </a:pPr>
                      <a:r>
                        <a:rPr kumimoji="1" lang="ja-JP" altLang="en-US" sz="1200" u="none" dirty="0">
                          <a:solidFill>
                            <a:schemeClr val="tx1"/>
                          </a:solidFill>
                          <a:latin typeface="ＭＳ ゴシック" pitchFamily="49" charset="-128"/>
                          <a:ea typeface="ＭＳ ゴシック" pitchFamily="49" charset="-128"/>
                        </a:rPr>
                        <a:t>キャリア教育として、企業の協力を得て、仕事への憧れが持てるような体験活動や出前授業などを多く実施している</a:t>
                      </a:r>
                    </a:p>
                  </a:txBody>
                  <a:tcPr marL="91444" marR="91444" marT="45705" marB="45705">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877363845"/>
                  </a:ext>
                </a:extLst>
              </a:tr>
            </a:tbl>
          </a:graphicData>
        </a:graphic>
      </p:graphicFrame>
    </p:spTree>
    <p:extLst>
      <p:ext uri="{BB962C8B-B14F-4D97-AF65-F5344CB8AC3E}">
        <p14:creationId xmlns:p14="http://schemas.microsoft.com/office/powerpoint/2010/main" val="2317551000"/>
      </p:ext>
    </p:extLst>
  </p:cSld>
  <p:clrMapOvr>
    <a:masterClrMapping/>
  </p:clrMapOvr>
</p:sld>
</file>

<file path=ppt/slides/slide2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正方形/長方形 13"/>
          <p:cNvSpPr/>
          <p:nvPr/>
        </p:nvSpPr>
        <p:spPr>
          <a:xfrm>
            <a:off x="251520" y="251356"/>
            <a:ext cx="4392488" cy="646331"/>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rPr>
              <a:t>公募人材の成果</a:t>
            </a:r>
            <a:r>
              <a:rPr kumimoji="1" lang="ja-JP" altLang="en-US" sz="1800" b="1"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・不祥事案</a:t>
            </a:r>
            <a:r>
              <a:rPr kumimoji="1" lang="ja-JP" altLang="en-US" sz="1800" b="1"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rPr>
              <a:t>（２／２）</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1"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endParaRPr>
          </a:p>
        </p:txBody>
      </p:sp>
      <p:cxnSp>
        <p:nvCxnSpPr>
          <p:cNvPr id="15" name="直線コネクタ 14"/>
          <p:cNvCxnSpPr/>
          <p:nvPr/>
        </p:nvCxnSpPr>
        <p:spPr>
          <a:xfrm>
            <a:off x="179512" y="622429"/>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7" name="テキスト ボックス 36"/>
          <p:cNvSpPr txBox="1"/>
          <p:nvPr/>
        </p:nvSpPr>
        <p:spPr>
          <a:xfrm>
            <a:off x="0" y="0"/>
            <a:ext cx="3491880" cy="261610"/>
          </a:xfrm>
          <a:prstGeom prst="rect">
            <a:avLst/>
          </a:prstGeom>
          <a:noFill/>
        </p:spPr>
        <p:txBody>
          <a:bodyPr wrap="square" rtlCol="0">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zh-TW" sz="11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Ⅲ</a:t>
            </a:r>
            <a:r>
              <a:rPr kumimoji="1" lang="zh-TW" altLang="en-US" sz="11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行財政改革</a:t>
            </a:r>
            <a:r>
              <a:rPr kumimoji="1" lang="en-US" altLang="ja-JP" sz="11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人事</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・公募制度</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25" name="正方形/長方形 21"/>
          <p:cNvSpPr>
            <a:spLocks noChangeArrowheads="1"/>
          </p:cNvSpPr>
          <p:nvPr/>
        </p:nvSpPr>
        <p:spPr bwMode="auto">
          <a:xfrm>
            <a:off x="395536" y="605940"/>
            <a:ext cx="8497887" cy="584775"/>
          </a:xfrm>
          <a:prstGeom prst="rect">
            <a:avLst/>
          </a:prstGeom>
          <a:noFill/>
          <a:ln w="9525">
            <a:noFill/>
            <a:miter lim="800000"/>
            <a:headEnd/>
            <a:tailEnd/>
          </a:ln>
        </p:spPr>
        <p:txBody>
          <a:bodyP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itchFamily="50" charset="-128"/>
                <a:ea typeface="ＭＳ Ｐゴシック" pitchFamily="50" charset="-128"/>
                <a:cs typeface="メイリオ" pitchFamily="50" charset="-128"/>
              </a:rPr>
              <a:t>公募により任用された外部人材については、外部の視点や民間の経営感覚で様々な独自施策に取り組むなど、一定の成果。一方で、外部人材による不祥事案も発生。</a:t>
            </a:r>
            <a:endParaRPr kumimoji="1" lang="en-US" altLang="ja-JP" sz="1600" b="0" i="0" u="none" strike="noStrike" kern="1200" cap="none" spc="0" normalizeH="0" baseline="0" noProof="0" dirty="0">
              <a:ln>
                <a:noFill/>
              </a:ln>
              <a:solidFill>
                <a:prstClr val="black"/>
              </a:solidFill>
              <a:effectLst/>
              <a:uLnTx/>
              <a:uFillTx/>
              <a:latin typeface="ＭＳ Ｐゴシック" pitchFamily="50" charset="-128"/>
              <a:ea typeface="ＭＳ Ｐゴシック" pitchFamily="50" charset="-128"/>
              <a:cs typeface="メイリオ" pitchFamily="50" charset="-128"/>
            </a:endParaRPr>
          </a:p>
        </p:txBody>
      </p:sp>
      <p:sp>
        <p:nvSpPr>
          <p:cNvPr id="16" name="正方形/長方形 15"/>
          <p:cNvSpPr>
            <a:spLocks noChangeArrowheads="1"/>
          </p:cNvSpPr>
          <p:nvPr/>
        </p:nvSpPr>
        <p:spPr bwMode="auto">
          <a:xfrm>
            <a:off x="233622" y="1555967"/>
            <a:ext cx="6804025" cy="307777"/>
          </a:xfrm>
          <a:prstGeom prst="rect">
            <a:avLst/>
          </a:prstGeom>
          <a:noFill/>
          <a:ln w="9525">
            <a:noFill/>
            <a:miter lim="800000"/>
            <a:headEnd/>
            <a:tailEnd/>
          </a:ln>
        </p:spPr>
        <p:txBody>
          <a:bodyP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不祥事案</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0" name="テキスト ボックス 9"/>
          <p:cNvSpPr txBox="1"/>
          <p:nvPr/>
        </p:nvSpPr>
        <p:spPr>
          <a:xfrm>
            <a:off x="218492" y="1278211"/>
            <a:ext cx="2016224"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（前頁からの続き）</a:t>
            </a:r>
          </a:p>
        </p:txBody>
      </p:sp>
      <p:pic>
        <p:nvPicPr>
          <p:cNvPr id="13" name="図 12"/>
          <p:cNvPicPr>
            <a:picLocks noChangeAspect="1"/>
          </p:cNvPicPr>
          <p:nvPr/>
        </p:nvPicPr>
        <p:blipFill>
          <a:blip r:embed="rId2"/>
          <a:stretch>
            <a:fillRect/>
          </a:stretch>
        </p:blipFill>
        <p:spPr>
          <a:xfrm>
            <a:off x="263058" y="3403968"/>
            <a:ext cx="8701430" cy="529087"/>
          </a:xfrm>
          <a:prstGeom prst="rect">
            <a:avLst/>
          </a:prstGeom>
        </p:spPr>
      </p:pic>
      <p:sp>
        <p:nvSpPr>
          <p:cNvPr id="2" name="スライド番号プレースホルダー 1"/>
          <p:cNvSpPr>
            <a:spLocks noGrp="1"/>
          </p:cNvSpPr>
          <p:nvPr>
            <p:ph type="sldNum" sz="quarter" idx="12"/>
          </p:nvPr>
        </p:nvSpPr>
        <p:spPr/>
        <p:txBody>
          <a:bodyPr/>
          <a:lstStyle/>
          <a:p>
            <a:fld id="{CCEC3038-1CF1-4B63-9920-55248DCFBA97}" type="slidenum">
              <a:rPr kumimoji="1" lang="ja-JP" altLang="en-US" smtClean="0"/>
              <a:pPr/>
              <a:t>210</a:t>
            </a:fld>
            <a:endParaRPr kumimoji="1" lang="ja-JP" altLang="en-US" dirty="0"/>
          </a:p>
        </p:txBody>
      </p:sp>
      <p:graphicFrame>
        <p:nvGraphicFramePr>
          <p:cNvPr id="17" name="表 16"/>
          <p:cNvGraphicFramePr>
            <a:graphicFrameLocks noGrp="1"/>
          </p:cNvGraphicFramePr>
          <p:nvPr>
            <p:extLst>
              <p:ext uri="{D42A27DB-BD31-4B8C-83A1-F6EECF244321}">
                <p14:modId xmlns:p14="http://schemas.microsoft.com/office/powerpoint/2010/main" val="2499868152"/>
              </p:ext>
            </p:extLst>
          </p:nvPr>
        </p:nvGraphicFramePr>
        <p:xfrm>
          <a:off x="287523" y="1920462"/>
          <a:ext cx="8712969" cy="2535644"/>
        </p:xfrm>
        <a:graphic>
          <a:graphicData uri="http://schemas.openxmlformats.org/drawingml/2006/table">
            <a:tbl>
              <a:tblPr firstRow="1" bandRow="1">
                <a:tableStyleId>{5C22544A-7EE6-4342-B048-85BDC9FD1C3A}</a:tableStyleId>
              </a:tblPr>
              <a:tblGrid>
                <a:gridCol w="6912768">
                  <a:extLst>
                    <a:ext uri="{9D8B030D-6E8A-4147-A177-3AD203B41FA5}">
                      <a16:colId xmlns:a16="http://schemas.microsoft.com/office/drawing/2014/main" val="20000"/>
                    </a:ext>
                  </a:extLst>
                </a:gridCol>
                <a:gridCol w="1800201">
                  <a:extLst>
                    <a:ext uri="{9D8B030D-6E8A-4147-A177-3AD203B41FA5}">
                      <a16:colId xmlns:a16="http://schemas.microsoft.com/office/drawing/2014/main" val="20001"/>
                    </a:ext>
                  </a:extLst>
                </a:gridCol>
              </a:tblGrid>
              <a:tr h="261784">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zh-TW" altLang="en-US" sz="1200" dirty="0">
                          <a:solidFill>
                            <a:schemeClr val="tx1"/>
                          </a:solidFill>
                          <a:latin typeface="ＭＳ Ｐゴシック" pitchFamily="50" charset="-128"/>
                          <a:ea typeface="ＭＳ Ｐゴシック" pitchFamily="50" charset="-128"/>
                        </a:rPr>
                        <a:t>事</a:t>
                      </a:r>
                      <a:r>
                        <a:rPr lang="ja-JP" altLang="en-US" sz="1200" dirty="0">
                          <a:solidFill>
                            <a:schemeClr val="tx1"/>
                          </a:solidFill>
                          <a:latin typeface="ＭＳ Ｐゴシック" pitchFamily="50" charset="-128"/>
                          <a:ea typeface="ＭＳ Ｐゴシック" pitchFamily="50" charset="-128"/>
                        </a:rPr>
                        <a:t>　</a:t>
                      </a:r>
                      <a:r>
                        <a:rPr lang="zh-TW" altLang="en-US" sz="1200" dirty="0">
                          <a:solidFill>
                            <a:schemeClr val="tx1"/>
                          </a:solidFill>
                          <a:latin typeface="ＭＳ Ｐゴシック" pitchFamily="50" charset="-128"/>
                          <a:ea typeface="ＭＳ Ｐゴシック" pitchFamily="50" charset="-128"/>
                        </a:rPr>
                        <a:t>案</a:t>
                      </a:r>
                      <a:r>
                        <a:rPr lang="ja-JP" altLang="en-US" sz="1200" dirty="0">
                          <a:solidFill>
                            <a:schemeClr val="tx1"/>
                          </a:solidFill>
                          <a:latin typeface="ＭＳ Ｐゴシック" pitchFamily="50" charset="-128"/>
                          <a:ea typeface="ＭＳ Ｐゴシック" pitchFamily="50" charset="-128"/>
                        </a:rPr>
                        <a:t>　</a:t>
                      </a:r>
                      <a:r>
                        <a:rPr lang="zh-TW" altLang="en-US" sz="1200" dirty="0">
                          <a:solidFill>
                            <a:schemeClr val="tx1"/>
                          </a:solidFill>
                          <a:latin typeface="ＭＳ Ｐゴシック" pitchFamily="50" charset="-128"/>
                          <a:ea typeface="ＭＳ Ｐゴシック" pitchFamily="50" charset="-128"/>
                        </a:rPr>
                        <a:t>概</a:t>
                      </a:r>
                      <a:r>
                        <a:rPr lang="ja-JP" altLang="en-US" sz="1200" dirty="0">
                          <a:solidFill>
                            <a:schemeClr val="tx1"/>
                          </a:solidFill>
                          <a:latin typeface="ＭＳ Ｐゴシック" pitchFamily="50" charset="-128"/>
                          <a:ea typeface="ＭＳ Ｐゴシック" pitchFamily="50" charset="-128"/>
                        </a:rPr>
                        <a:t>　</a:t>
                      </a:r>
                      <a:r>
                        <a:rPr lang="zh-TW" altLang="en-US" sz="1200" dirty="0">
                          <a:solidFill>
                            <a:schemeClr val="tx1"/>
                          </a:solidFill>
                          <a:latin typeface="ＭＳ Ｐゴシック" pitchFamily="50" charset="-128"/>
                          <a:ea typeface="ＭＳ Ｐゴシック" pitchFamily="50" charset="-128"/>
                        </a:rPr>
                        <a:t>要</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tc>
                  <a:txBody>
                    <a:bodyPr/>
                    <a:lstStyle/>
                    <a:p>
                      <a:pPr algn="ctr"/>
                      <a:r>
                        <a:rPr kumimoji="1" lang="ja-JP" altLang="en-US" sz="1200" dirty="0">
                          <a:solidFill>
                            <a:schemeClr val="tx1"/>
                          </a:solidFill>
                        </a:rPr>
                        <a:t>処分の内容</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extLst>
                  <a:ext uri="{0D108BD9-81ED-4DB2-BD59-A6C34878D82A}">
                    <a16:rowId xmlns:a16="http://schemas.microsoft.com/office/drawing/2014/main" val="10000"/>
                  </a:ext>
                </a:extLst>
              </a:tr>
              <a:tr h="370840">
                <a:tc>
                  <a:txBody>
                    <a:bodyPr/>
                    <a:lstStyle/>
                    <a:p>
                      <a:pPr>
                        <a:lnSpc>
                          <a:spcPts val="1330"/>
                        </a:lnSpc>
                      </a:pPr>
                      <a:r>
                        <a:rPr kumimoji="1" lang="en-US" altLang="ja-JP" sz="1200" kern="1200" baseline="0" dirty="0">
                          <a:solidFill>
                            <a:schemeClr val="dk1"/>
                          </a:solidFill>
                          <a:latin typeface="+mn-lt"/>
                          <a:ea typeface="+mn-ea"/>
                          <a:cs typeface="+mn-cs"/>
                        </a:rPr>
                        <a:t>[</a:t>
                      </a:r>
                      <a:r>
                        <a:rPr lang="ja-JP" altLang="en-US" sz="1200" dirty="0"/>
                        <a:t>淀川区長</a:t>
                      </a:r>
                      <a:r>
                        <a:rPr kumimoji="1" lang="en-US" altLang="ja-JP" sz="1200" kern="1200" baseline="0" dirty="0">
                          <a:solidFill>
                            <a:schemeClr val="dk1"/>
                          </a:solidFill>
                          <a:latin typeface="+mn-lt"/>
                          <a:ea typeface="+mn-ea"/>
                          <a:cs typeface="+mn-cs"/>
                        </a:rPr>
                        <a:t>]</a:t>
                      </a:r>
                      <a:r>
                        <a:rPr kumimoji="1" lang="ja-JP" altLang="en-US" sz="1200" kern="1200" baseline="0" dirty="0">
                          <a:solidFill>
                            <a:schemeClr val="dk1"/>
                          </a:solidFill>
                          <a:latin typeface="+mn-lt"/>
                          <a:ea typeface="+mn-ea"/>
                          <a:cs typeface="+mn-cs"/>
                        </a:rPr>
                        <a:t>　</a:t>
                      </a:r>
                      <a:r>
                        <a:rPr kumimoji="1" lang="en-US" altLang="ja-JP" sz="1200" kern="1200" baseline="0" dirty="0">
                          <a:solidFill>
                            <a:schemeClr val="dk1"/>
                          </a:solidFill>
                          <a:latin typeface="+mn-lt"/>
                          <a:ea typeface="+mn-ea"/>
                          <a:cs typeface="+mn-cs"/>
                        </a:rPr>
                        <a:t>2012</a:t>
                      </a:r>
                      <a:r>
                        <a:rPr kumimoji="1" lang="ja-JP" altLang="en-US" sz="1200" kern="1200" baseline="0" dirty="0">
                          <a:solidFill>
                            <a:schemeClr val="dk1"/>
                          </a:solidFill>
                          <a:latin typeface="+mn-lt"/>
                          <a:ea typeface="+mn-ea"/>
                          <a:cs typeface="+mn-cs"/>
                        </a:rPr>
                        <a:t>年</a:t>
                      </a:r>
                      <a:r>
                        <a:rPr kumimoji="1" lang="en-US" altLang="ja-JP" sz="1200" kern="1200" baseline="0" dirty="0">
                          <a:solidFill>
                            <a:schemeClr val="dk1"/>
                          </a:solidFill>
                          <a:latin typeface="+mn-lt"/>
                          <a:ea typeface="+mn-ea"/>
                          <a:cs typeface="+mn-cs"/>
                        </a:rPr>
                        <a:t>8</a:t>
                      </a:r>
                      <a:r>
                        <a:rPr kumimoji="1" lang="ja-JP" altLang="en-US" sz="1200" kern="1200" baseline="0" dirty="0">
                          <a:solidFill>
                            <a:schemeClr val="dk1"/>
                          </a:solidFill>
                          <a:latin typeface="+mn-lt"/>
                          <a:ea typeface="+mn-ea"/>
                          <a:cs typeface="+mn-cs"/>
                        </a:rPr>
                        <a:t>月、</a:t>
                      </a:r>
                      <a:r>
                        <a:rPr lang="ja-JP" altLang="en-US" sz="1200" dirty="0"/>
                        <a:t>ツイッター上で、不適切な投稿を行った。　</a:t>
                      </a:r>
                    </a:p>
                    <a:p>
                      <a:pPr>
                        <a:lnSpc>
                          <a:spcPts val="1330"/>
                        </a:lnSpc>
                      </a:pPr>
                      <a:r>
                        <a:rPr lang="en-US" altLang="ja-JP" sz="1200" dirty="0"/>
                        <a:t>2013</a:t>
                      </a:r>
                      <a:r>
                        <a:rPr lang="ja-JP" altLang="en-US" sz="1200" dirty="0"/>
                        <a:t>年</a:t>
                      </a:r>
                      <a:r>
                        <a:rPr lang="en-US" altLang="ja-JP" sz="1200" dirty="0"/>
                        <a:t>10 </a:t>
                      </a:r>
                      <a:r>
                        <a:rPr lang="ja-JP" altLang="en-US" sz="1200" dirty="0"/>
                        <a:t>月、ツイッターに不適切な内容の投稿をし、本市の信用を失墜。</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nSpc>
                          <a:spcPts val="1330"/>
                        </a:lnSpc>
                      </a:pPr>
                      <a:r>
                        <a:rPr lang="en-US" altLang="ja-JP" sz="1200" dirty="0"/>
                        <a:t>2012</a:t>
                      </a:r>
                      <a:r>
                        <a:rPr lang="ja-JP" altLang="en-US" sz="1200" dirty="0"/>
                        <a:t>年</a:t>
                      </a:r>
                      <a:r>
                        <a:rPr lang="en-US" altLang="ja-JP" sz="1200" dirty="0"/>
                        <a:t>8 </a:t>
                      </a:r>
                      <a:r>
                        <a:rPr lang="ja-JP" altLang="en-US" sz="1200" dirty="0"/>
                        <a:t>月　口頭注意</a:t>
                      </a:r>
                      <a:endParaRPr lang="en-US" altLang="ja-JP" sz="1200" dirty="0"/>
                    </a:p>
                    <a:p>
                      <a:pPr>
                        <a:lnSpc>
                          <a:spcPts val="1330"/>
                        </a:lnSpc>
                      </a:pPr>
                      <a:r>
                        <a:rPr lang="en-US" altLang="ja-JP" sz="1200" dirty="0"/>
                        <a:t>2013</a:t>
                      </a:r>
                      <a:r>
                        <a:rPr lang="ja-JP" altLang="en-US" sz="1200" dirty="0"/>
                        <a:t>年</a:t>
                      </a:r>
                      <a:r>
                        <a:rPr lang="en-US" altLang="ja-JP" sz="1200" dirty="0"/>
                        <a:t>11 </a:t>
                      </a:r>
                      <a:r>
                        <a:rPr lang="ja-JP" altLang="en-US" sz="1200" dirty="0"/>
                        <a:t>月　減給</a:t>
                      </a:r>
                      <a:r>
                        <a:rPr lang="en-US" altLang="ja-JP" sz="1200" dirty="0"/>
                        <a:t>1</a:t>
                      </a:r>
                      <a:r>
                        <a:rPr lang="ja-JP" altLang="en-US" sz="1200" dirty="0"/>
                        <a:t>月</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1"/>
                  </a:ext>
                </a:extLst>
              </a:tr>
              <a:tr h="370840">
                <a:tc>
                  <a:txBody>
                    <a:bodyPr/>
                    <a:lstStyle/>
                    <a:p>
                      <a:pPr>
                        <a:lnSpc>
                          <a:spcPts val="1330"/>
                        </a:lnSpc>
                      </a:pPr>
                      <a:r>
                        <a:rPr kumimoji="1" lang="en-US" altLang="ja-JP" sz="1200" kern="1200" baseline="0" dirty="0">
                          <a:solidFill>
                            <a:schemeClr val="dk1"/>
                          </a:solidFill>
                          <a:latin typeface="+mn-lt"/>
                          <a:ea typeface="+mn-ea"/>
                          <a:cs typeface="+mn-cs"/>
                        </a:rPr>
                        <a:t>[</a:t>
                      </a:r>
                      <a:r>
                        <a:rPr lang="ja-JP" altLang="en-US" sz="1200" dirty="0"/>
                        <a:t>東住吉区長</a:t>
                      </a:r>
                      <a:r>
                        <a:rPr kumimoji="1" lang="en-US" altLang="ja-JP" sz="1200" kern="1200" baseline="0" dirty="0">
                          <a:solidFill>
                            <a:schemeClr val="dk1"/>
                          </a:solidFill>
                          <a:latin typeface="+mn-lt"/>
                          <a:ea typeface="+mn-ea"/>
                          <a:cs typeface="+mn-cs"/>
                        </a:rPr>
                        <a:t>]</a:t>
                      </a:r>
                      <a:r>
                        <a:rPr kumimoji="1" lang="ja-JP" altLang="en-US" sz="1200" kern="1200" baseline="0" dirty="0">
                          <a:solidFill>
                            <a:schemeClr val="dk1"/>
                          </a:solidFill>
                          <a:latin typeface="+mn-lt"/>
                          <a:ea typeface="+mn-ea"/>
                          <a:cs typeface="+mn-cs"/>
                        </a:rPr>
                        <a:t>　</a:t>
                      </a:r>
                      <a:r>
                        <a:rPr lang="ja-JP" altLang="en-US" sz="1200" dirty="0"/>
                        <a:t>経歴に関する情報提供があり、事実確認を行うなかで、本人が虚偽の回答を繰り返した。また、年金記録に係る文書を改ざんして本市に提出。</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nSpc>
                          <a:spcPts val="1330"/>
                        </a:lnSpc>
                      </a:pPr>
                      <a:r>
                        <a:rPr lang="en-US" altLang="ja-JP" sz="1200" dirty="0"/>
                        <a:t>2013</a:t>
                      </a:r>
                      <a:r>
                        <a:rPr lang="ja-JP" altLang="en-US" sz="1200" dirty="0"/>
                        <a:t>年</a:t>
                      </a:r>
                      <a:r>
                        <a:rPr lang="en-US" altLang="ja-JP" sz="1200" dirty="0"/>
                        <a:t>4 </a:t>
                      </a:r>
                      <a:r>
                        <a:rPr lang="ja-JP" altLang="en-US" sz="1200" dirty="0"/>
                        <a:t>月</a:t>
                      </a:r>
                      <a:r>
                        <a:rPr lang="zh-TW" altLang="en-US" sz="1200" dirty="0">
                          <a:latin typeface="ＭＳ Ｐゴシック" pitchFamily="50" charset="-128"/>
                          <a:ea typeface="ＭＳ Ｐゴシック" pitchFamily="50" charset="-128"/>
                        </a:rPr>
                        <a:t>分限免職</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2"/>
                  </a:ext>
                </a:extLst>
              </a:tr>
              <a:tr h="370840">
                <a:tc>
                  <a:txBody>
                    <a:bodyPr/>
                    <a:lstStyle/>
                    <a:p>
                      <a:pPr>
                        <a:lnSpc>
                          <a:spcPts val="1330"/>
                        </a:lnSpc>
                      </a:pPr>
                      <a:r>
                        <a:rPr kumimoji="1" lang="en-US" altLang="ja-JP" sz="1200" kern="1200" baseline="0" dirty="0">
                          <a:solidFill>
                            <a:schemeClr val="dk1"/>
                          </a:solidFill>
                          <a:latin typeface="+mn-lt"/>
                          <a:ea typeface="+mn-ea"/>
                          <a:cs typeface="+mn-cs"/>
                        </a:rPr>
                        <a:t>[</a:t>
                      </a:r>
                      <a:r>
                        <a:rPr kumimoji="1" lang="ja-JP" altLang="en-US" sz="1200" kern="1200" baseline="0" dirty="0">
                          <a:solidFill>
                            <a:schemeClr val="dk1"/>
                          </a:solidFill>
                          <a:latin typeface="+mn-lt"/>
                          <a:ea typeface="+mn-ea"/>
                          <a:cs typeface="+mn-cs"/>
                        </a:rPr>
                        <a:t>東成区長</a:t>
                      </a:r>
                      <a:r>
                        <a:rPr kumimoji="1" lang="en-US" altLang="ja-JP" sz="1200" kern="1200" baseline="0" dirty="0">
                          <a:solidFill>
                            <a:schemeClr val="dk1"/>
                          </a:solidFill>
                          <a:latin typeface="+mn-lt"/>
                          <a:ea typeface="+mn-ea"/>
                          <a:cs typeface="+mn-cs"/>
                        </a:rPr>
                        <a:t>]</a:t>
                      </a:r>
                      <a:r>
                        <a:rPr kumimoji="1" lang="ja-JP" altLang="en-US" sz="1200" kern="1200" baseline="0" dirty="0">
                          <a:solidFill>
                            <a:schemeClr val="dk1"/>
                          </a:solidFill>
                          <a:latin typeface="+mn-lt"/>
                          <a:ea typeface="+mn-ea"/>
                          <a:cs typeface="+mn-cs"/>
                        </a:rPr>
                        <a:t>　</a:t>
                      </a:r>
                      <a:r>
                        <a:rPr kumimoji="1" lang="en-US" altLang="ja-JP" sz="1200" kern="1200" baseline="0" dirty="0">
                          <a:solidFill>
                            <a:schemeClr val="dk1"/>
                          </a:solidFill>
                          <a:latin typeface="+mn-lt"/>
                          <a:ea typeface="+mn-ea"/>
                          <a:cs typeface="+mn-cs"/>
                        </a:rPr>
                        <a:t>2012 </a:t>
                      </a:r>
                      <a:r>
                        <a:rPr kumimoji="1" lang="ja-JP" altLang="en-US" sz="1200" kern="1200" baseline="0" dirty="0">
                          <a:solidFill>
                            <a:schemeClr val="dk1"/>
                          </a:solidFill>
                          <a:latin typeface="+mn-lt"/>
                          <a:ea typeface="+mn-ea"/>
                          <a:cs typeface="+mn-cs"/>
                        </a:rPr>
                        <a:t>年</a:t>
                      </a:r>
                      <a:r>
                        <a:rPr kumimoji="1" lang="en-US" altLang="ja-JP" sz="1200" kern="1200" baseline="0" dirty="0">
                          <a:solidFill>
                            <a:schemeClr val="dk1"/>
                          </a:solidFill>
                          <a:latin typeface="+mn-lt"/>
                          <a:ea typeface="+mn-ea"/>
                          <a:cs typeface="+mn-cs"/>
                        </a:rPr>
                        <a:t>10 </a:t>
                      </a:r>
                      <a:r>
                        <a:rPr kumimoji="1" lang="ja-JP" altLang="en-US" sz="1200" kern="1200" baseline="0" dirty="0">
                          <a:solidFill>
                            <a:schemeClr val="dk1"/>
                          </a:solidFill>
                          <a:latin typeface="+mn-lt"/>
                          <a:ea typeface="+mn-ea"/>
                          <a:cs typeface="+mn-cs"/>
                        </a:rPr>
                        <a:t>月から</a:t>
                      </a:r>
                      <a:r>
                        <a:rPr kumimoji="1" lang="en-US" altLang="ja-JP" sz="1200" kern="1200" baseline="0" dirty="0">
                          <a:solidFill>
                            <a:schemeClr val="dk1"/>
                          </a:solidFill>
                          <a:latin typeface="+mn-lt"/>
                          <a:ea typeface="+mn-ea"/>
                          <a:cs typeface="+mn-cs"/>
                        </a:rPr>
                        <a:t>12 </a:t>
                      </a:r>
                      <a:r>
                        <a:rPr kumimoji="1" lang="ja-JP" altLang="en-US" sz="1200" kern="1200" baseline="0" dirty="0">
                          <a:solidFill>
                            <a:schemeClr val="dk1"/>
                          </a:solidFill>
                          <a:latin typeface="+mn-lt"/>
                          <a:ea typeface="+mn-ea"/>
                          <a:cs typeface="+mn-cs"/>
                        </a:rPr>
                        <a:t>月までにかけて、女性部下職員の私生活等に関する不適切な発言を行うとともに、不適切な行為を行った。</a:t>
                      </a:r>
                      <a:endParaRPr lang="ja-JP" altLang="en-US" sz="1200"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nSpc>
                          <a:spcPts val="1330"/>
                        </a:lnSpc>
                      </a:pPr>
                      <a:r>
                        <a:rPr kumimoji="1" lang="en-US" altLang="ja-JP" sz="1200" kern="1200" baseline="0" dirty="0">
                          <a:solidFill>
                            <a:schemeClr val="dk1"/>
                          </a:solidFill>
                          <a:latin typeface="+mn-lt"/>
                          <a:ea typeface="+mn-ea"/>
                          <a:cs typeface="+mn-cs"/>
                        </a:rPr>
                        <a:t>2013</a:t>
                      </a:r>
                      <a:r>
                        <a:rPr kumimoji="1" lang="ja-JP" altLang="en-US" sz="1200" kern="1200" baseline="0" dirty="0">
                          <a:solidFill>
                            <a:schemeClr val="dk1"/>
                          </a:solidFill>
                          <a:latin typeface="+mn-lt"/>
                          <a:ea typeface="+mn-ea"/>
                          <a:cs typeface="+mn-cs"/>
                        </a:rPr>
                        <a:t>年</a:t>
                      </a:r>
                      <a:r>
                        <a:rPr kumimoji="1" lang="en-US" altLang="ja-JP" sz="1200" kern="1200" baseline="0" dirty="0">
                          <a:solidFill>
                            <a:schemeClr val="dk1"/>
                          </a:solidFill>
                          <a:latin typeface="+mn-lt"/>
                          <a:ea typeface="+mn-ea"/>
                          <a:cs typeface="+mn-cs"/>
                        </a:rPr>
                        <a:t>9 </a:t>
                      </a:r>
                      <a:r>
                        <a:rPr kumimoji="1" lang="ja-JP" altLang="en-US" sz="1200" kern="1200" baseline="0" dirty="0">
                          <a:solidFill>
                            <a:schemeClr val="dk1"/>
                          </a:solidFill>
                          <a:latin typeface="+mn-lt"/>
                          <a:ea typeface="+mn-ea"/>
                          <a:cs typeface="+mn-cs"/>
                        </a:rPr>
                        <a:t>月　減給</a:t>
                      </a:r>
                      <a:r>
                        <a:rPr kumimoji="1" lang="en-US" altLang="ja-JP" sz="1200" kern="1200" baseline="0" dirty="0">
                          <a:solidFill>
                            <a:schemeClr val="dk1"/>
                          </a:solidFill>
                          <a:latin typeface="+mn-lt"/>
                          <a:ea typeface="+mn-ea"/>
                          <a:cs typeface="+mn-cs"/>
                        </a:rPr>
                        <a:t>1 </a:t>
                      </a:r>
                      <a:r>
                        <a:rPr kumimoji="1" lang="ja-JP" altLang="en-US" sz="1200" kern="1200" baseline="0" dirty="0">
                          <a:solidFill>
                            <a:schemeClr val="dk1"/>
                          </a:solidFill>
                          <a:latin typeface="+mn-lt"/>
                          <a:ea typeface="+mn-ea"/>
                          <a:cs typeface="+mn-cs"/>
                        </a:rPr>
                        <a:t>月</a:t>
                      </a:r>
                      <a:endParaRPr kumimoji="1" lang="ja-JP" altLang="en-US" sz="1200"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3"/>
                  </a:ext>
                </a:extLst>
              </a:tr>
              <a:tr h="409664">
                <a:tc>
                  <a:txBody>
                    <a:bodyPr/>
                    <a:lstStyle/>
                    <a:p>
                      <a:pPr marL="0" marR="0" lvl="0" indent="0" algn="l" defTabSz="914400" rtl="0" eaLnBrk="1" fontAlgn="auto" latinLnBrk="0" hangingPunct="1">
                        <a:lnSpc>
                          <a:spcPts val="1330"/>
                        </a:lnSpc>
                        <a:spcBef>
                          <a:spcPts val="0"/>
                        </a:spcBef>
                        <a:spcAft>
                          <a:spcPts val="0"/>
                        </a:spcAft>
                        <a:buClrTx/>
                        <a:buSzTx/>
                        <a:buFontTx/>
                        <a:buNone/>
                        <a:tabLst/>
                        <a:defRPr/>
                      </a:pPr>
                      <a:r>
                        <a:rPr kumimoji="1" lang="en-US" altLang="ja-JP" sz="1200" kern="1200" baseline="0" dirty="0">
                          <a:solidFill>
                            <a:schemeClr val="tx1"/>
                          </a:solidFill>
                          <a:latin typeface="+mn-lt"/>
                          <a:ea typeface="+mn-ea"/>
                          <a:cs typeface="+mn-cs"/>
                        </a:rPr>
                        <a:t>[</a:t>
                      </a:r>
                      <a:r>
                        <a:rPr kumimoji="1" lang="ja-JP" altLang="en-US" sz="1200" kern="1200" baseline="0" dirty="0">
                          <a:solidFill>
                            <a:schemeClr val="tx1"/>
                          </a:solidFill>
                          <a:latin typeface="+mn-lt"/>
                          <a:ea typeface="+mn-ea"/>
                          <a:cs typeface="+mn-cs"/>
                        </a:rPr>
                        <a:t>福島区長</a:t>
                      </a:r>
                      <a:r>
                        <a:rPr kumimoji="1" lang="en-US" altLang="ja-JP" sz="1200" kern="1200" baseline="0" dirty="0">
                          <a:solidFill>
                            <a:schemeClr val="tx1"/>
                          </a:solidFill>
                          <a:latin typeface="+mn-lt"/>
                          <a:ea typeface="+mn-ea"/>
                          <a:cs typeface="+mn-cs"/>
                        </a:rPr>
                        <a:t>]</a:t>
                      </a:r>
                      <a:r>
                        <a:rPr kumimoji="1" lang="ja-JP" altLang="en-US" sz="1200" kern="1200" baseline="0" dirty="0">
                          <a:solidFill>
                            <a:schemeClr val="tx1"/>
                          </a:solidFill>
                          <a:latin typeface="+mn-lt"/>
                          <a:ea typeface="+mn-ea"/>
                          <a:cs typeface="+mn-cs"/>
                        </a:rPr>
                        <a:t>　部下職員の不適正事務が発覚した際に、妥当な調査を行わず、適切な報告を怠った。</a:t>
                      </a:r>
                      <a:endParaRPr lang="ja-JP" altLang="en-US" sz="120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nSpc>
                          <a:spcPts val="1330"/>
                        </a:lnSpc>
                      </a:pPr>
                      <a:r>
                        <a:rPr lang="en-US" altLang="ja-JP" sz="1200" dirty="0">
                          <a:solidFill>
                            <a:schemeClr val="tx1"/>
                          </a:solidFill>
                        </a:rPr>
                        <a:t>2019</a:t>
                      </a:r>
                      <a:r>
                        <a:rPr lang="ja-JP" altLang="en-US" sz="1200" dirty="0">
                          <a:solidFill>
                            <a:schemeClr val="tx1"/>
                          </a:solidFill>
                        </a:rPr>
                        <a:t>年</a:t>
                      </a:r>
                      <a:r>
                        <a:rPr lang="en-US" altLang="ja-JP" sz="1200" dirty="0">
                          <a:solidFill>
                            <a:schemeClr val="tx1"/>
                          </a:solidFill>
                        </a:rPr>
                        <a:t>6</a:t>
                      </a:r>
                      <a:r>
                        <a:rPr lang="ja-JP" altLang="en-US" sz="1200" baseline="0" dirty="0">
                          <a:solidFill>
                            <a:schemeClr val="tx1"/>
                          </a:solidFill>
                        </a:rPr>
                        <a:t> </a:t>
                      </a:r>
                      <a:r>
                        <a:rPr lang="ja-JP" altLang="en-US" sz="1200" dirty="0">
                          <a:solidFill>
                            <a:schemeClr val="tx1"/>
                          </a:solidFill>
                        </a:rPr>
                        <a:t>月　戒告</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8880864"/>
                  </a:ext>
                </a:extLst>
              </a:tr>
              <a:tr h="370840">
                <a:tc>
                  <a:txBody>
                    <a:bodyPr/>
                    <a:lstStyle/>
                    <a:p>
                      <a:pPr>
                        <a:lnSpc>
                          <a:spcPts val="1330"/>
                        </a:lnSpc>
                      </a:pPr>
                      <a:r>
                        <a:rPr lang="en-US" altLang="ja-JP" sz="1200" dirty="0"/>
                        <a:t>[</a:t>
                      </a:r>
                      <a:r>
                        <a:rPr lang="ja-JP" altLang="en-US" sz="1200" dirty="0"/>
                        <a:t>大和田小学校長</a:t>
                      </a:r>
                      <a:r>
                        <a:rPr lang="en-US" altLang="ja-JP" sz="1200" dirty="0"/>
                        <a:t>]</a:t>
                      </a:r>
                      <a:r>
                        <a:rPr lang="ja-JP" altLang="en-US" sz="1200" dirty="0"/>
                        <a:t>　応募の際に虚偽の職歴を記載した受験申込書を提出し、選考合格後に偽造した職歴証明書を提出した。また、</a:t>
                      </a:r>
                      <a:r>
                        <a:rPr lang="en-US" altLang="ja-JP" sz="1200" dirty="0"/>
                        <a:t>PTA</a:t>
                      </a:r>
                      <a:r>
                        <a:rPr lang="ja-JP" altLang="en-US" sz="1200" dirty="0"/>
                        <a:t>会計預かり金を学校外に持ち出す不適正な金銭の取り扱いを行い、金銭の提示を命じた職務命令に違反した。</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nSpc>
                          <a:spcPts val="1330"/>
                        </a:lnSpc>
                      </a:pPr>
                      <a:r>
                        <a:rPr lang="en-US" altLang="ja-JP" sz="1200" dirty="0"/>
                        <a:t>2014</a:t>
                      </a:r>
                      <a:r>
                        <a:rPr lang="ja-JP" altLang="en-US" sz="1200" dirty="0"/>
                        <a:t>年</a:t>
                      </a:r>
                      <a:r>
                        <a:rPr lang="en-US" altLang="ja-JP" sz="1200" dirty="0"/>
                        <a:t>7 </a:t>
                      </a:r>
                      <a:r>
                        <a:rPr lang="ja-JP" altLang="en-US" sz="1200" dirty="0"/>
                        <a:t>月　懲戒免職</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4"/>
                  </a:ext>
                </a:extLst>
              </a:tr>
            </a:tbl>
          </a:graphicData>
        </a:graphic>
      </p:graphicFrame>
    </p:spTree>
    <p:extLst>
      <p:ext uri="{BB962C8B-B14F-4D97-AF65-F5344CB8AC3E}">
        <p14:creationId xmlns:p14="http://schemas.microsoft.com/office/powerpoint/2010/main" val="3797644002"/>
      </p:ext>
    </p:extLst>
  </p:cSld>
  <p:clrMapOvr>
    <a:masterClrMapping/>
  </p:clrMapOvr>
</p:sld>
</file>

<file path=ppt/slides/slide2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正方形/長方形 13"/>
          <p:cNvSpPr/>
          <p:nvPr/>
        </p:nvSpPr>
        <p:spPr>
          <a:xfrm>
            <a:off x="251520" y="251356"/>
            <a:ext cx="4392488" cy="369332"/>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よりよい公募制度に向けた改善</a:t>
            </a:r>
          </a:p>
        </p:txBody>
      </p:sp>
      <p:cxnSp>
        <p:nvCxnSpPr>
          <p:cNvPr id="15" name="直線コネクタ 14"/>
          <p:cNvCxnSpPr/>
          <p:nvPr/>
        </p:nvCxnSpPr>
        <p:spPr>
          <a:xfrm>
            <a:off x="179512" y="622429"/>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6" name="正方形/長方形 15"/>
          <p:cNvSpPr/>
          <p:nvPr/>
        </p:nvSpPr>
        <p:spPr>
          <a:xfrm>
            <a:off x="179512" y="692696"/>
            <a:ext cx="8784976" cy="461665"/>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rPr>
              <a:t>　不祥事や退職等の事態が発生したこと等を受け、</a:t>
            </a:r>
            <a:r>
              <a:rPr kumimoji="1" lang="en-US" altLang="ja-JP" sz="1200" b="0"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rPr>
              <a:t>2013</a:t>
            </a:r>
            <a:r>
              <a:rPr kumimoji="1" lang="ja-JP" altLang="en-US" sz="1200" b="0"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rPr>
              <a:t>年</a:t>
            </a:r>
            <a:r>
              <a:rPr kumimoji="1" lang="en-US" altLang="ja-JP" sz="1200" b="0"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rPr>
              <a:t>12</a:t>
            </a:r>
            <a:r>
              <a:rPr kumimoji="1" lang="ja-JP" altLang="en-US" sz="1200" b="0"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rPr>
              <a:t>月に市長を座長とする「公募制度のあり方検討プロジェクトチーム」を立ち上げ、</a:t>
            </a:r>
            <a:r>
              <a:rPr kumimoji="1" lang="en-US" altLang="ja-JP" sz="1200" b="0"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rPr>
              <a:t>2014</a:t>
            </a:r>
            <a:r>
              <a:rPr kumimoji="1" lang="ja-JP" altLang="en-US" sz="1200" b="0"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rPr>
              <a:t>年</a:t>
            </a:r>
            <a:r>
              <a:rPr kumimoji="1" lang="en-US" altLang="ja-JP" sz="1200" b="0"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rPr>
              <a:t>6</a:t>
            </a:r>
            <a:r>
              <a:rPr kumimoji="1" lang="ja-JP" altLang="en-US" sz="1200" b="0"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rPr>
              <a:t>月に課題や対応策を盛り込んだ</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「公募制度のあり方について」を公表し、改善策に沿った運用を実施。</a:t>
            </a:r>
            <a:endParaRPr kumimoji="1" lang="en-US" altLang="ja-JP" sz="1200" b="0"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endParaRPr>
          </a:p>
        </p:txBody>
      </p:sp>
      <p:sp>
        <p:nvSpPr>
          <p:cNvPr id="37" name="テキスト ボックス 36"/>
          <p:cNvSpPr txBox="1"/>
          <p:nvPr/>
        </p:nvSpPr>
        <p:spPr>
          <a:xfrm>
            <a:off x="0" y="0"/>
            <a:ext cx="3491880" cy="261610"/>
          </a:xfrm>
          <a:prstGeom prst="rect">
            <a:avLst/>
          </a:prstGeom>
          <a:noFill/>
        </p:spPr>
        <p:txBody>
          <a:bodyPr wrap="square" rtlCol="0">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zh-TW" sz="11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Ⅲ</a:t>
            </a:r>
            <a:r>
              <a:rPr kumimoji="1" lang="zh-TW" altLang="en-US" sz="11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行財政改革</a:t>
            </a:r>
            <a:r>
              <a:rPr kumimoji="1" lang="en-US" altLang="ja-JP" sz="11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人事</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・公募制度</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25" name="正方形/長方形 24"/>
          <p:cNvSpPr/>
          <p:nvPr/>
        </p:nvSpPr>
        <p:spPr>
          <a:xfrm>
            <a:off x="198647" y="1192972"/>
            <a:ext cx="8784976" cy="276999"/>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rPr>
              <a:t>【</a:t>
            </a:r>
            <a:r>
              <a:rPr kumimoji="1" lang="ja-JP" altLang="en-US" sz="1200" b="0"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rPr>
              <a:t>主な改善策</a:t>
            </a:r>
            <a:r>
              <a:rPr kumimoji="1" lang="en-US" altLang="ja-JP" sz="1200" b="0"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rPr>
              <a:t>】</a:t>
            </a:r>
          </a:p>
        </p:txBody>
      </p:sp>
      <p:sp>
        <p:nvSpPr>
          <p:cNvPr id="26" name="正方形/長方形 25"/>
          <p:cNvSpPr/>
          <p:nvPr/>
        </p:nvSpPr>
        <p:spPr>
          <a:xfrm>
            <a:off x="179512" y="1442125"/>
            <a:ext cx="8784976" cy="1754326"/>
          </a:xfrm>
          <a:prstGeom prst="rect">
            <a:avLst/>
          </a:prstGeom>
          <a:ln>
            <a:solidFill>
              <a:schemeClr val="tx1"/>
            </a:solidFill>
          </a:ln>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rPr>
              <a:t>①採用プロセスの改善等</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rPr>
              <a:t>　　</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選考方法（論文・面接手法）の改善や面接スキルの向上により、優秀な人材を見極めるとともに、効果的な広報戦略、採用基準の明確化等を図る。</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②適格性を欠く場合の対応策</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現に就いている職</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ポスト</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にふさわしくない場合、内部人材、外部人材を問わず当該職</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ポスト</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を解任する。</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③優秀な人材確保に向けた対応策</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特に優秀な外部人材の中途採用や任期延長などにより優秀な人材を確保していく。</a:t>
            </a:r>
            <a:endParaRPr kumimoji="1" lang="en-US" altLang="ja-JP" sz="1200" b="0"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endParaRPr>
          </a:p>
        </p:txBody>
      </p:sp>
      <p:sp>
        <p:nvSpPr>
          <p:cNvPr id="2" name="テキスト ボックス 1"/>
          <p:cNvSpPr txBox="1"/>
          <p:nvPr/>
        </p:nvSpPr>
        <p:spPr>
          <a:xfrm>
            <a:off x="524212" y="3471975"/>
            <a:ext cx="2443455"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外部人材の状況＜改善前＞</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graphicFrame>
        <p:nvGraphicFramePr>
          <p:cNvPr id="7" name="表 6"/>
          <p:cNvGraphicFramePr>
            <a:graphicFrameLocks noGrp="1"/>
          </p:cNvGraphicFramePr>
          <p:nvPr/>
        </p:nvGraphicFramePr>
        <p:xfrm>
          <a:off x="3329978" y="3831051"/>
          <a:ext cx="5418180" cy="1483360"/>
        </p:xfrm>
        <a:graphic>
          <a:graphicData uri="http://schemas.openxmlformats.org/drawingml/2006/table">
            <a:tbl>
              <a:tblPr firstRow="1" bandRow="1">
                <a:tableStyleId>{5C22544A-7EE6-4342-B048-85BDC9FD1C3A}</a:tableStyleId>
              </a:tblPr>
              <a:tblGrid>
                <a:gridCol w="1354545">
                  <a:extLst>
                    <a:ext uri="{9D8B030D-6E8A-4147-A177-3AD203B41FA5}">
                      <a16:colId xmlns:a16="http://schemas.microsoft.com/office/drawing/2014/main" val="20000"/>
                    </a:ext>
                  </a:extLst>
                </a:gridCol>
                <a:gridCol w="1354545">
                  <a:extLst>
                    <a:ext uri="{9D8B030D-6E8A-4147-A177-3AD203B41FA5}">
                      <a16:colId xmlns:a16="http://schemas.microsoft.com/office/drawing/2014/main" val="20001"/>
                    </a:ext>
                  </a:extLst>
                </a:gridCol>
                <a:gridCol w="1354545">
                  <a:extLst>
                    <a:ext uri="{9D8B030D-6E8A-4147-A177-3AD203B41FA5}">
                      <a16:colId xmlns:a16="http://schemas.microsoft.com/office/drawing/2014/main" val="20002"/>
                    </a:ext>
                  </a:extLst>
                </a:gridCol>
                <a:gridCol w="1354545">
                  <a:extLst>
                    <a:ext uri="{9D8B030D-6E8A-4147-A177-3AD203B41FA5}">
                      <a16:colId xmlns:a16="http://schemas.microsoft.com/office/drawing/2014/main" val="20003"/>
                    </a:ext>
                  </a:extLst>
                </a:gridCol>
              </a:tblGrid>
              <a:tr h="370840">
                <a:tc>
                  <a:txBody>
                    <a:bodyPr/>
                    <a:lstStyle/>
                    <a:p>
                      <a:pPr algn="ctr"/>
                      <a:r>
                        <a:rPr kumimoji="1" lang="ja-JP" altLang="en-US" sz="1200" dirty="0"/>
                        <a:t>懲戒免職</a:t>
                      </a:r>
                    </a:p>
                  </a:txBody>
                  <a:tcPr anchor="ctr"/>
                </a:tc>
                <a:tc>
                  <a:txBody>
                    <a:bodyPr/>
                    <a:lstStyle/>
                    <a:p>
                      <a:pPr algn="ctr"/>
                      <a:r>
                        <a:rPr kumimoji="1" lang="ja-JP" altLang="en-US" sz="1200" dirty="0"/>
                        <a:t>分限免職</a:t>
                      </a:r>
                    </a:p>
                  </a:txBody>
                  <a:tcPr anchor="ctr"/>
                </a:tc>
                <a:tc>
                  <a:txBody>
                    <a:bodyPr/>
                    <a:lstStyle/>
                    <a:p>
                      <a:pPr algn="ctr"/>
                      <a:r>
                        <a:rPr kumimoji="1" lang="ja-JP" altLang="en-US" sz="1200" dirty="0"/>
                        <a:t>任期満了前退職</a:t>
                      </a:r>
                    </a:p>
                  </a:txBody>
                  <a:tcPr anchor="ctr"/>
                </a:tc>
                <a:tc>
                  <a:txBody>
                    <a:bodyPr/>
                    <a:lstStyle/>
                    <a:p>
                      <a:pPr algn="ctr"/>
                      <a:r>
                        <a:rPr kumimoji="1" lang="ja-JP" altLang="en-US" sz="1200" dirty="0"/>
                        <a:t>他の職へ異動</a:t>
                      </a:r>
                    </a:p>
                  </a:txBody>
                  <a:tcPr anchor="ctr"/>
                </a:tc>
                <a:extLst>
                  <a:ext uri="{0D108BD9-81ED-4DB2-BD59-A6C34878D82A}">
                    <a16:rowId xmlns:a16="http://schemas.microsoft.com/office/drawing/2014/main" val="10000"/>
                  </a:ext>
                </a:extLst>
              </a:tr>
              <a:tr h="370840">
                <a:tc>
                  <a:txBody>
                    <a:bodyPr/>
                    <a:lstStyle/>
                    <a:p>
                      <a:pPr algn="ctr"/>
                      <a:endParaRPr kumimoji="1" lang="ja-JP" altLang="en-US" sz="1200" dirty="0"/>
                    </a:p>
                  </a:txBody>
                  <a:tcPr anchor="ctr"/>
                </a:tc>
                <a:tc>
                  <a:txBody>
                    <a:bodyPr/>
                    <a:lstStyle/>
                    <a:p>
                      <a:pPr algn="ctr"/>
                      <a:r>
                        <a:rPr kumimoji="1" lang="en-US" altLang="ja-JP" sz="1200" dirty="0"/>
                        <a:t>1</a:t>
                      </a:r>
                      <a:r>
                        <a:rPr kumimoji="1" lang="ja-JP" altLang="en-US" sz="1200" dirty="0"/>
                        <a:t>名</a:t>
                      </a:r>
                    </a:p>
                  </a:txBody>
                  <a:tcPr anchor="ctr"/>
                </a:tc>
                <a:tc>
                  <a:txBody>
                    <a:bodyPr/>
                    <a:lstStyle/>
                    <a:p>
                      <a:pPr algn="ctr"/>
                      <a:r>
                        <a:rPr kumimoji="1" lang="en-US" altLang="ja-JP" sz="1200" dirty="0"/>
                        <a:t>2</a:t>
                      </a:r>
                      <a:r>
                        <a:rPr kumimoji="1" lang="ja-JP" altLang="en-US" sz="1200" dirty="0"/>
                        <a:t>名</a:t>
                      </a:r>
                    </a:p>
                  </a:txBody>
                  <a:tcPr anchor="ctr"/>
                </a:tc>
                <a:tc>
                  <a:txBody>
                    <a:bodyPr/>
                    <a:lstStyle/>
                    <a:p>
                      <a:pPr algn="ctr"/>
                      <a:r>
                        <a:rPr kumimoji="1" lang="en-US" altLang="ja-JP" sz="1200" dirty="0"/>
                        <a:t>2</a:t>
                      </a:r>
                      <a:r>
                        <a:rPr kumimoji="1" lang="ja-JP" altLang="en-US" sz="1200" dirty="0"/>
                        <a:t>名</a:t>
                      </a:r>
                    </a:p>
                  </a:txBody>
                  <a:tcPr anchor="ctr"/>
                </a:tc>
                <a:extLst>
                  <a:ext uri="{0D108BD9-81ED-4DB2-BD59-A6C34878D82A}">
                    <a16:rowId xmlns:a16="http://schemas.microsoft.com/office/drawing/2014/main" val="10001"/>
                  </a:ext>
                </a:extLst>
              </a:tr>
              <a:tr h="370840">
                <a:tc>
                  <a:txBody>
                    <a:bodyPr/>
                    <a:lstStyle/>
                    <a:p>
                      <a:pPr algn="ctr"/>
                      <a:endParaRPr kumimoji="1" lang="ja-JP" altLang="en-US" sz="1200" dirty="0"/>
                    </a:p>
                  </a:txBody>
                  <a:tcPr anchor="ctr"/>
                </a:tc>
                <a:tc>
                  <a:txBody>
                    <a:bodyPr/>
                    <a:lstStyle/>
                    <a:p>
                      <a:pPr algn="ctr"/>
                      <a:endParaRPr kumimoji="1" lang="ja-JP" altLang="en-US" sz="1200" dirty="0"/>
                    </a:p>
                  </a:txBody>
                  <a:tcPr anchor="ctr"/>
                </a:tc>
                <a:tc>
                  <a:txBody>
                    <a:bodyPr/>
                    <a:lstStyle/>
                    <a:p>
                      <a:pPr algn="ctr"/>
                      <a:endParaRPr kumimoji="1" lang="ja-JP" altLang="en-US" sz="1200" dirty="0"/>
                    </a:p>
                  </a:txBody>
                  <a:tcPr anchor="ctr"/>
                </a:tc>
                <a:tc>
                  <a:txBody>
                    <a:bodyPr/>
                    <a:lstStyle/>
                    <a:p>
                      <a:pPr algn="ctr"/>
                      <a:endParaRPr kumimoji="1" lang="ja-JP" altLang="en-US" sz="1200"/>
                    </a:p>
                  </a:txBody>
                  <a:tcPr anchor="ctr"/>
                </a:tc>
                <a:extLst>
                  <a:ext uri="{0D108BD9-81ED-4DB2-BD59-A6C34878D82A}">
                    <a16:rowId xmlns:a16="http://schemas.microsoft.com/office/drawing/2014/main" val="10002"/>
                  </a:ext>
                </a:extLst>
              </a:tr>
              <a:tr h="370840">
                <a:tc>
                  <a:txBody>
                    <a:bodyPr/>
                    <a:lstStyle/>
                    <a:p>
                      <a:pPr algn="ctr"/>
                      <a:r>
                        <a:rPr kumimoji="1" lang="en-US" altLang="ja-JP" sz="1200" dirty="0"/>
                        <a:t>1</a:t>
                      </a:r>
                      <a:r>
                        <a:rPr kumimoji="1" lang="ja-JP" altLang="en-US" sz="1200" dirty="0"/>
                        <a:t>名</a:t>
                      </a:r>
                    </a:p>
                  </a:txBody>
                  <a:tcPr anchor="ctr"/>
                </a:tc>
                <a:tc>
                  <a:txBody>
                    <a:bodyPr/>
                    <a:lstStyle/>
                    <a:p>
                      <a:pPr algn="ctr"/>
                      <a:endParaRPr kumimoji="1" lang="ja-JP" altLang="en-US" sz="1200" dirty="0"/>
                    </a:p>
                  </a:txBody>
                  <a:tcPr anchor="ctr"/>
                </a:tc>
                <a:tc>
                  <a:txBody>
                    <a:bodyPr/>
                    <a:lstStyle/>
                    <a:p>
                      <a:pPr algn="ctr"/>
                      <a:r>
                        <a:rPr kumimoji="1" lang="en-US" altLang="ja-JP" sz="1200" dirty="0"/>
                        <a:t>6</a:t>
                      </a:r>
                      <a:r>
                        <a:rPr kumimoji="1" lang="ja-JP" altLang="en-US" sz="1200" dirty="0"/>
                        <a:t>名</a:t>
                      </a:r>
                    </a:p>
                  </a:txBody>
                  <a:tcPr anchor="ctr"/>
                </a:tc>
                <a:tc>
                  <a:txBody>
                    <a:bodyPr/>
                    <a:lstStyle/>
                    <a:p>
                      <a:pPr algn="ctr"/>
                      <a:endParaRPr kumimoji="1" lang="ja-JP" altLang="en-US" sz="1200" dirty="0"/>
                    </a:p>
                  </a:txBody>
                  <a:tcPr anchor="ctr"/>
                </a:tc>
                <a:extLst>
                  <a:ext uri="{0D108BD9-81ED-4DB2-BD59-A6C34878D82A}">
                    <a16:rowId xmlns:a16="http://schemas.microsoft.com/office/drawing/2014/main" val="10003"/>
                  </a:ext>
                </a:extLst>
              </a:tr>
            </a:tbl>
          </a:graphicData>
        </a:graphic>
      </p:graphicFrame>
      <p:sp>
        <p:nvSpPr>
          <p:cNvPr id="3" name="二等辺三角形 2"/>
          <p:cNvSpPr/>
          <p:nvPr/>
        </p:nvSpPr>
        <p:spPr>
          <a:xfrm rot="10800000">
            <a:off x="3059832" y="5530435"/>
            <a:ext cx="3024336" cy="288032"/>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24" name="テキスト ボックス 23"/>
          <p:cNvSpPr txBox="1"/>
          <p:nvPr/>
        </p:nvSpPr>
        <p:spPr>
          <a:xfrm>
            <a:off x="855274" y="6016327"/>
            <a:ext cx="7433450" cy="52322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運用の改善後は、区長及び局長については、公募により任用された外部人材の不祥事や退職等の事態は発生していない。</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graphicFrame>
        <p:nvGraphicFramePr>
          <p:cNvPr id="4" name="表 3"/>
          <p:cNvGraphicFramePr>
            <a:graphicFrameLocks noGrp="1"/>
          </p:cNvGraphicFramePr>
          <p:nvPr/>
        </p:nvGraphicFramePr>
        <p:xfrm>
          <a:off x="524212" y="3851682"/>
          <a:ext cx="2223321" cy="1483360"/>
        </p:xfrm>
        <a:graphic>
          <a:graphicData uri="http://schemas.openxmlformats.org/drawingml/2006/table">
            <a:tbl>
              <a:tblPr firstRow="1" bandRow="1">
                <a:tableStyleId>{5C22544A-7EE6-4342-B048-85BDC9FD1C3A}</a:tableStyleId>
              </a:tblPr>
              <a:tblGrid>
                <a:gridCol w="873280">
                  <a:extLst>
                    <a:ext uri="{9D8B030D-6E8A-4147-A177-3AD203B41FA5}">
                      <a16:colId xmlns:a16="http://schemas.microsoft.com/office/drawing/2014/main" val="20000"/>
                    </a:ext>
                  </a:extLst>
                </a:gridCol>
                <a:gridCol w="1350041">
                  <a:extLst>
                    <a:ext uri="{9D8B030D-6E8A-4147-A177-3AD203B41FA5}">
                      <a16:colId xmlns:a16="http://schemas.microsoft.com/office/drawing/2014/main" val="20001"/>
                    </a:ext>
                  </a:extLst>
                </a:gridCol>
              </a:tblGrid>
              <a:tr h="370840">
                <a:tc>
                  <a:txBody>
                    <a:bodyPr/>
                    <a:lstStyle/>
                    <a:p>
                      <a:pPr algn="ctr"/>
                      <a:endParaRPr kumimoji="1" lang="ja-JP" altLang="en-US" sz="1200" dirty="0"/>
                    </a:p>
                  </a:txBody>
                  <a:tcPr anchor="ctr"/>
                </a:tc>
                <a:tc>
                  <a:txBody>
                    <a:bodyPr/>
                    <a:lstStyle/>
                    <a:p>
                      <a:pPr algn="ctr"/>
                      <a:r>
                        <a:rPr kumimoji="1" lang="ja-JP" altLang="en-US" sz="1200" dirty="0"/>
                        <a:t>採用</a:t>
                      </a:r>
                    </a:p>
                  </a:txBody>
                  <a:tcPr anchor="ctr"/>
                </a:tc>
                <a:extLst>
                  <a:ext uri="{0D108BD9-81ED-4DB2-BD59-A6C34878D82A}">
                    <a16:rowId xmlns:a16="http://schemas.microsoft.com/office/drawing/2014/main" val="10000"/>
                  </a:ext>
                </a:extLst>
              </a:tr>
              <a:tr h="370840">
                <a:tc>
                  <a:txBody>
                    <a:bodyPr/>
                    <a:lstStyle/>
                    <a:p>
                      <a:pPr algn="ctr"/>
                      <a:r>
                        <a:rPr kumimoji="1" lang="ja-JP" altLang="en-US" sz="1200" dirty="0"/>
                        <a:t>区長</a:t>
                      </a:r>
                    </a:p>
                  </a:txBody>
                  <a:tcPr anchor="ctr"/>
                </a:tc>
                <a:tc>
                  <a:txBody>
                    <a:bodyPr/>
                    <a:lstStyle/>
                    <a:p>
                      <a:pPr algn="ctr"/>
                      <a:r>
                        <a:rPr kumimoji="1" lang="en-US" altLang="ja-JP" sz="1200" dirty="0"/>
                        <a:t>18</a:t>
                      </a:r>
                      <a:r>
                        <a:rPr kumimoji="1" lang="ja-JP" altLang="en-US" sz="1200" dirty="0"/>
                        <a:t>名</a:t>
                      </a:r>
                    </a:p>
                  </a:txBody>
                  <a:tcPr anchor="ctr"/>
                </a:tc>
                <a:extLst>
                  <a:ext uri="{0D108BD9-81ED-4DB2-BD59-A6C34878D82A}">
                    <a16:rowId xmlns:a16="http://schemas.microsoft.com/office/drawing/2014/main" val="10001"/>
                  </a:ext>
                </a:extLst>
              </a:tr>
              <a:tr h="370840">
                <a:tc>
                  <a:txBody>
                    <a:bodyPr/>
                    <a:lstStyle/>
                    <a:p>
                      <a:pPr algn="ctr"/>
                      <a:r>
                        <a:rPr kumimoji="1" lang="ja-JP" altLang="en-US" sz="1200" dirty="0"/>
                        <a:t>局長</a:t>
                      </a:r>
                    </a:p>
                  </a:txBody>
                  <a:tcPr anchor="ctr"/>
                </a:tc>
                <a:tc>
                  <a:txBody>
                    <a:bodyPr/>
                    <a:lstStyle/>
                    <a:p>
                      <a:pPr algn="ctr"/>
                      <a:r>
                        <a:rPr kumimoji="1" lang="en-US" altLang="ja-JP" sz="1200" dirty="0"/>
                        <a:t>2</a:t>
                      </a:r>
                      <a:r>
                        <a:rPr kumimoji="1" lang="ja-JP" altLang="en-US" sz="1200" dirty="0"/>
                        <a:t>名</a:t>
                      </a:r>
                    </a:p>
                  </a:txBody>
                  <a:tcPr anchor="ctr"/>
                </a:tc>
                <a:extLst>
                  <a:ext uri="{0D108BD9-81ED-4DB2-BD59-A6C34878D82A}">
                    <a16:rowId xmlns:a16="http://schemas.microsoft.com/office/drawing/2014/main" val="10002"/>
                  </a:ext>
                </a:extLst>
              </a:tr>
              <a:tr h="370840">
                <a:tc>
                  <a:txBody>
                    <a:bodyPr/>
                    <a:lstStyle/>
                    <a:p>
                      <a:pPr algn="ctr"/>
                      <a:r>
                        <a:rPr kumimoji="1" lang="ja-JP" altLang="en-US" sz="1200" dirty="0"/>
                        <a:t>校長</a:t>
                      </a:r>
                    </a:p>
                  </a:txBody>
                  <a:tcPr anchor="ctr"/>
                </a:tc>
                <a:tc>
                  <a:txBody>
                    <a:bodyPr/>
                    <a:lstStyle/>
                    <a:p>
                      <a:pPr algn="ctr"/>
                      <a:r>
                        <a:rPr kumimoji="1" lang="en-US" altLang="ja-JP" sz="1200" dirty="0"/>
                        <a:t>23</a:t>
                      </a:r>
                      <a:r>
                        <a:rPr kumimoji="1" lang="ja-JP" altLang="en-US" sz="1200" dirty="0"/>
                        <a:t>名</a:t>
                      </a:r>
                    </a:p>
                  </a:txBody>
                  <a:tcPr anchor="ctr"/>
                </a:tc>
                <a:extLst>
                  <a:ext uri="{0D108BD9-81ED-4DB2-BD59-A6C34878D82A}">
                    <a16:rowId xmlns:a16="http://schemas.microsoft.com/office/drawing/2014/main" val="10003"/>
                  </a:ext>
                </a:extLst>
              </a:tr>
            </a:tbl>
          </a:graphicData>
        </a:graphic>
      </p:graphicFrame>
      <p:sp>
        <p:nvSpPr>
          <p:cNvPr id="28" name="二等辺三角形 27"/>
          <p:cNvSpPr/>
          <p:nvPr/>
        </p:nvSpPr>
        <p:spPr>
          <a:xfrm rot="5400000">
            <a:off x="2677453" y="4597829"/>
            <a:ext cx="716629" cy="192154"/>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5" name="スライド番号プレースホルダー 4"/>
          <p:cNvSpPr>
            <a:spLocks noGrp="1"/>
          </p:cNvSpPr>
          <p:nvPr>
            <p:ph type="sldNum" sz="quarter" idx="12"/>
          </p:nvPr>
        </p:nvSpPr>
        <p:spPr/>
        <p:txBody>
          <a:bodyPr/>
          <a:lstStyle/>
          <a:p>
            <a:fld id="{CCEC3038-1CF1-4B63-9920-55248DCFBA97}" type="slidenum">
              <a:rPr kumimoji="1" lang="ja-JP" altLang="en-US" smtClean="0"/>
              <a:pPr/>
              <a:t>211</a:t>
            </a:fld>
            <a:endParaRPr kumimoji="1" lang="ja-JP" altLang="en-US" dirty="0"/>
          </a:p>
        </p:txBody>
      </p:sp>
    </p:spTree>
    <p:extLst>
      <p:ext uri="{BB962C8B-B14F-4D97-AF65-F5344CB8AC3E}">
        <p14:creationId xmlns:p14="http://schemas.microsoft.com/office/powerpoint/2010/main" val="1225016826"/>
      </p:ext>
    </p:extLst>
  </p:cSld>
  <p:clrMapOvr>
    <a:masterClrMapping/>
  </p:clrMapOvr>
</p:sld>
</file>

<file path=ppt/slides/slide2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タイトル 1"/>
          <p:cNvSpPr txBox="1">
            <a:spLocks/>
          </p:cNvSpPr>
          <p:nvPr/>
        </p:nvSpPr>
        <p:spPr>
          <a:xfrm>
            <a:off x="251520" y="-7805"/>
            <a:ext cx="9505056" cy="6806852"/>
          </a:xfrm>
          <a:prstGeom prst="rect">
            <a:avLst/>
          </a:prstGeom>
        </p:spPr>
        <p:txBody>
          <a:bodyPr vert="horz" lIns="91440" tIns="45720" rIns="91440" bIns="45720" rtlCol="0" anchor="ctr">
            <a:no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lvl="0">
              <a:spcBef>
                <a:spcPct val="0"/>
              </a:spcBef>
              <a:defRPr/>
            </a:pPr>
            <a:r>
              <a:rPr lang="en-US" altLang="ja-JP" sz="3600" b="1" dirty="0">
                <a:latin typeface="BIZ UDゴシック" panose="020B0400000000000000" pitchFamily="49" charset="-128"/>
                <a:ea typeface="BIZ UDゴシック" panose="020B0400000000000000" pitchFamily="49" charset="-128"/>
                <a:cs typeface="+mj-cs"/>
              </a:rPr>
              <a:t>Ⅲ</a:t>
            </a:r>
            <a:r>
              <a:rPr lang="ja-JP" altLang="en-US" sz="3600" b="1" dirty="0">
                <a:latin typeface="BIZ UDゴシック" panose="020B0400000000000000" pitchFamily="49" charset="-128"/>
                <a:ea typeface="BIZ UDゴシック" panose="020B0400000000000000" pitchFamily="49" charset="-128"/>
                <a:cs typeface="+mj-cs"/>
              </a:rPr>
              <a:t>　行財政改革</a:t>
            </a:r>
            <a:endParaRPr lang="en-US" altLang="ja-JP" sz="3600" b="1" dirty="0">
              <a:latin typeface="BIZ UDゴシック" panose="020B0400000000000000" pitchFamily="49" charset="-128"/>
              <a:ea typeface="BIZ UDゴシック" panose="020B0400000000000000" pitchFamily="49" charset="-128"/>
              <a:cs typeface="+mj-cs"/>
            </a:endParaRPr>
          </a:p>
          <a:p>
            <a:pPr lvl="0">
              <a:spcBef>
                <a:spcPct val="0"/>
              </a:spcBef>
              <a:defRPr/>
            </a:pPr>
            <a:endParaRPr lang="en-US" altLang="ja-JP" sz="3000" b="1" dirty="0">
              <a:latin typeface="BIZ UDゴシック" panose="020B0400000000000000" pitchFamily="49" charset="-128"/>
              <a:ea typeface="BIZ UDゴシック" panose="020B0400000000000000" pitchFamily="49" charset="-128"/>
              <a:cs typeface="+mj-cs"/>
            </a:endParaRPr>
          </a:p>
          <a:p>
            <a:pPr lvl="0">
              <a:spcBef>
                <a:spcPct val="0"/>
              </a:spcBef>
              <a:defRPr/>
            </a:pPr>
            <a:r>
              <a:rPr lang="en-US" altLang="ja-JP" sz="3000" b="1" dirty="0">
                <a:latin typeface="BIZ UDゴシック" panose="020B0400000000000000" pitchFamily="49" charset="-128"/>
                <a:ea typeface="BIZ UDゴシック" panose="020B0400000000000000" pitchFamily="49" charset="-128"/>
                <a:cs typeface="+mj-cs"/>
              </a:rPr>
              <a:t>【</a:t>
            </a:r>
            <a:r>
              <a:rPr lang="ja-JP" altLang="en-US" sz="3000" b="1" dirty="0">
                <a:latin typeface="BIZ UDゴシック" panose="020B0400000000000000" pitchFamily="49" charset="-128"/>
                <a:ea typeface="BIZ UDゴシック" panose="020B0400000000000000" pitchFamily="49" charset="-128"/>
                <a:cs typeface="+mj-cs"/>
              </a:rPr>
              <a:t>業務執行の刷新</a:t>
            </a:r>
            <a:r>
              <a:rPr lang="en-US" altLang="ja-JP" sz="3000" b="1" dirty="0">
                <a:latin typeface="BIZ UDゴシック" panose="020B0400000000000000" pitchFamily="49" charset="-128"/>
                <a:ea typeface="BIZ UDゴシック" panose="020B0400000000000000" pitchFamily="49" charset="-128"/>
                <a:cs typeface="+mj-cs"/>
              </a:rPr>
              <a:t>】</a:t>
            </a:r>
            <a:r>
              <a:rPr kumimoji="1" lang="en-US" altLang="ja-JP" sz="3000" b="1" i="0" u="none" strike="noStrike" kern="1200" cap="none" spc="0" normalizeH="0" baseline="0" noProof="0" dirty="0">
                <a:ln>
                  <a:noFill/>
                </a:ln>
                <a:effectLst/>
                <a:uLnTx/>
                <a:uFillTx/>
                <a:latin typeface="BIZ UDゴシック" panose="020B0400000000000000" pitchFamily="49" charset="-128"/>
                <a:ea typeface="BIZ UDゴシック" panose="020B0400000000000000" pitchFamily="49" charset="-128"/>
                <a:cs typeface="+mj-cs"/>
              </a:rPr>
              <a:t/>
            </a:r>
            <a:br>
              <a:rPr kumimoji="1" lang="en-US" altLang="ja-JP" sz="3000" b="1" i="0" u="none" strike="noStrike" kern="1200" cap="none" spc="0" normalizeH="0" baseline="0" noProof="0" dirty="0">
                <a:ln>
                  <a:noFill/>
                </a:ln>
                <a:effectLst/>
                <a:uLnTx/>
                <a:uFillTx/>
                <a:latin typeface="BIZ UDゴシック" panose="020B0400000000000000" pitchFamily="49" charset="-128"/>
                <a:ea typeface="BIZ UDゴシック" panose="020B0400000000000000" pitchFamily="49" charset="-128"/>
                <a:cs typeface="+mj-cs"/>
              </a:rPr>
            </a:br>
            <a:r>
              <a:rPr kumimoji="1" lang="en-US" altLang="ja-JP" sz="3000" b="1" i="0" u="none" strike="noStrike" kern="1200" cap="none" spc="0" normalizeH="0" baseline="0" noProof="0" dirty="0">
                <a:ln>
                  <a:noFill/>
                </a:ln>
                <a:effectLst/>
                <a:uLnTx/>
                <a:uFillTx/>
                <a:latin typeface="BIZ UDゴシック" panose="020B0400000000000000" pitchFamily="49" charset="-128"/>
                <a:ea typeface="BIZ UDゴシック" panose="020B0400000000000000" pitchFamily="49" charset="-128"/>
                <a:cs typeface="+mj-cs"/>
              </a:rPr>
              <a:t> </a:t>
            </a:r>
            <a:r>
              <a:rPr lang="ja-JP" altLang="en-US" sz="3000" b="1" dirty="0">
                <a:latin typeface="BIZ UDゴシック" panose="020B0400000000000000" pitchFamily="49" charset="-128"/>
                <a:ea typeface="BIZ UDゴシック" panose="020B0400000000000000" pitchFamily="49" charset="-128"/>
                <a:cs typeface="+mj-cs"/>
              </a:rPr>
              <a:t> </a:t>
            </a:r>
            <a:r>
              <a:rPr lang="en-US" altLang="ja-JP" sz="3000" b="1" dirty="0">
                <a:latin typeface="BIZ UDゴシック" panose="020B0400000000000000" pitchFamily="49" charset="-128"/>
                <a:ea typeface="BIZ UDゴシック" panose="020B0400000000000000" pitchFamily="49" charset="-128"/>
                <a:cs typeface="+mj-cs"/>
              </a:rPr>
              <a:t>(</a:t>
            </a:r>
            <a:r>
              <a:rPr lang="ja-JP" altLang="en-US" sz="3000" b="1" dirty="0">
                <a:latin typeface="BIZ UDゴシック" panose="020B0400000000000000" pitchFamily="49" charset="-128"/>
                <a:ea typeface="BIZ UDゴシック" panose="020B0400000000000000" pitchFamily="49" charset="-128"/>
                <a:cs typeface="+mj-cs"/>
              </a:rPr>
              <a:t>５</a:t>
            </a:r>
            <a:r>
              <a:rPr lang="en-US" altLang="ja-JP" sz="3000" b="1" dirty="0">
                <a:latin typeface="BIZ UDゴシック" panose="020B0400000000000000" pitchFamily="49" charset="-128"/>
                <a:ea typeface="BIZ UDゴシック" panose="020B0400000000000000" pitchFamily="49" charset="-128"/>
                <a:cs typeface="+mj-cs"/>
              </a:rPr>
              <a:t>)</a:t>
            </a:r>
            <a:r>
              <a:rPr lang="ja-JP" altLang="en-US" sz="3000" b="1" dirty="0">
                <a:latin typeface="BIZ UDゴシック" panose="020B0400000000000000" pitchFamily="49" charset="-128"/>
                <a:ea typeface="BIZ UDゴシック" panose="020B0400000000000000" pitchFamily="49" charset="-128"/>
                <a:cs typeface="+mj-cs"/>
              </a:rPr>
              <a:t>　</a:t>
            </a:r>
            <a:r>
              <a:rPr lang="ja-JP" altLang="en-US" sz="3000" b="1" dirty="0" smtClean="0">
                <a:latin typeface="BIZ UDゴシック" panose="020B0400000000000000" pitchFamily="49" charset="-128"/>
                <a:ea typeface="BIZ UDゴシック" panose="020B0400000000000000" pitchFamily="49" charset="-128"/>
                <a:cs typeface="+mj-cs"/>
              </a:rPr>
              <a:t>市町村</a:t>
            </a:r>
            <a:r>
              <a:rPr lang="ja-JP" altLang="en-US" sz="3000" b="1" dirty="0">
                <a:latin typeface="BIZ UDゴシック" panose="020B0400000000000000" pitchFamily="49" charset="-128"/>
                <a:ea typeface="BIZ UDゴシック" panose="020B0400000000000000" pitchFamily="49" charset="-128"/>
                <a:cs typeface="+mj-cs"/>
              </a:rPr>
              <a:t>との連携強化、市町村支援等</a:t>
            </a:r>
          </a:p>
          <a:p>
            <a:pPr lvl="0">
              <a:spcBef>
                <a:spcPct val="0"/>
              </a:spcBef>
              <a:defRPr/>
            </a:pPr>
            <a:r>
              <a:rPr lang="ja-JP" altLang="en-US" sz="3000" b="1" dirty="0">
                <a:latin typeface="BIZ UDゴシック" panose="020B0400000000000000" pitchFamily="49" charset="-128"/>
                <a:ea typeface="BIZ UDゴシック" panose="020B0400000000000000" pitchFamily="49" charset="-128"/>
                <a:cs typeface="+mj-cs"/>
              </a:rPr>
              <a:t>　</a:t>
            </a:r>
            <a:r>
              <a:rPr lang="en-US" altLang="ja-JP" sz="3000" b="1" dirty="0">
                <a:latin typeface="BIZ UDゴシック" panose="020B0400000000000000" pitchFamily="49" charset="-128"/>
                <a:ea typeface="BIZ UDゴシック" panose="020B0400000000000000" pitchFamily="49" charset="-128"/>
                <a:cs typeface="+mj-cs"/>
              </a:rPr>
              <a:t>(</a:t>
            </a:r>
            <a:r>
              <a:rPr lang="ja-JP" altLang="en-US" sz="3000" b="1" dirty="0">
                <a:latin typeface="BIZ UDゴシック" panose="020B0400000000000000" pitchFamily="49" charset="-128"/>
                <a:ea typeface="BIZ UDゴシック" panose="020B0400000000000000" pitchFamily="49" charset="-128"/>
                <a:cs typeface="+mj-cs"/>
              </a:rPr>
              <a:t>６</a:t>
            </a:r>
            <a:r>
              <a:rPr lang="en-US" altLang="ja-JP" sz="3000" b="1" dirty="0">
                <a:latin typeface="BIZ UDゴシック" panose="020B0400000000000000" pitchFamily="49" charset="-128"/>
                <a:ea typeface="BIZ UDゴシック" panose="020B0400000000000000" pitchFamily="49" charset="-128"/>
                <a:cs typeface="+mj-cs"/>
              </a:rPr>
              <a:t>)</a:t>
            </a:r>
            <a:r>
              <a:rPr lang="ja-JP" altLang="en-US" sz="3000" b="1" dirty="0">
                <a:latin typeface="BIZ UDゴシック" panose="020B0400000000000000" pitchFamily="49" charset="-128"/>
                <a:ea typeface="BIZ UDゴシック" panose="020B0400000000000000" pitchFamily="49" charset="-128"/>
                <a:cs typeface="+mj-cs"/>
              </a:rPr>
              <a:t>　サービス改善（動物園など）</a:t>
            </a:r>
          </a:p>
          <a:p>
            <a:pPr lvl="0">
              <a:spcBef>
                <a:spcPct val="0"/>
              </a:spcBef>
              <a:defRPr/>
            </a:pPr>
            <a:r>
              <a:rPr lang="ja-JP" altLang="en-US" sz="3000" b="1" dirty="0">
                <a:latin typeface="BIZ UDゴシック" panose="020B0400000000000000" pitchFamily="49" charset="-128"/>
                <a:ea typeface="BIZ UDゴシック" panose="020B0400000000000000" pitchFamily="49" charset="-128"/>
                <a:cs typeface="+mj-cs"/>
              </a:rPr>
              <a:t>　</a:t>
            </a:r>
            <a:r>
              <a:rPr lang="en-US" altLang="ja-JP" sz="3000" b="1" dirty="0">
                <a:latin typeface="BIZ UDゴシック" panose="020B0400000000000000" pitchFamily="49" charset="-128"/>
                <a:ea typeface="BIZ UDゴシック" panose="020B0400000000000000" pitchFamily="49" charset="-128"/>
                <a:cs typeface="+mj-cs"/>
              </a:rPr>
              <a:t>(</a:t>
            </a:r>
            <a:r>
              <a:rPr lang="ja-JP" altLang="en-US" sz="3000" b="1" dirty="0">
                <a:latin typeface="BIZ UDゴシック" panose="020B0400000000000000" pitchFamily="49" charset="-128"/>
                <a:ea typeface="BIZ UDゴシック" panose="020B0400000000000000" pitchFamily="49" charset="-128"/>
                <a:cs typeface="+mj-cs"/>
              </a:rPr>
              <a:t>７</a:t>
            </a:r>
            <a:r>
              <a:rPr lang="en-US" altLang="ja-JP" sz="3000" b="1" dirty="0">
                <a:latin typeface="BIZ UDゴシック" panose="020B0400000000000000" pitchFamily="49" charset="-128"/>
                <a:ea typeface="BIZ UDゴシック" panose="020B0400000000000000" pitchFamily="49" charset="-128"/>
                <a:cs typeface="+mj-cs"/>
              </a:rPr>
              <a:t>)</a:t>
            </a:r>
            <a:r>
              <a:rPr lang="ja-JP" altLang="en-US" sz="3000" b="1" dirty="0">
                <a:latin typeface="BIZ UDゴシック" panose="020B0400000000000000" pitchFamily="49" charset="-128"/>
                <a:ea typeface="BIZ UDゴシック" panose="020B0400000000000000" pitchFamily="49" charset="-128"/>
                <a:cs typeface="+mj-cs"/>
              </a:rPr>
              <a:t>　区役所への権限移譲</a:t>
            </a:r>
          </a:p>
          <a:p>
            <a:pPr lvl="0">
              <a:spcBef>
                <a:spcPct val="0"/>
              </a:spcBef>
              <a:defRPr/>
            </a:pPr>
            <a:r>
              <a:rPr lang="ja-JP" altLang="en-US" sz="3000" b="1" dirty="0">
                <a:latin typeface="BIZ UDゴシック" panose="020B0400000000000000" pitchFamily="49" charset="-128"/>
                <a:ea typeface="BIZ UDゴシック" panose="020B0400000000000000" pitchFamily="49" charset="-128"/>
                <a:cs typeface="+mj-cs"/>
              </a:rPr>
              <a:t>　</a:t>
            </a:r>
            <a:r>
              <a:rPr lang="en-US" altLang="ja-JP" sz="3000" b="1" dirty="0">
                <a:latin typeface="BIZ UDゴシック" panose="020B0400000000000000" pitchFamily="49" charset="-128"/>
                <a:ea typeface="BIZ UDゴシック" panose="020B0400000000000000" pitchFamily="49" charset="-128"/>
                <a:cs typeface="+mj-cs"/>
              </a:rPr>
              <a:t>(</a:t>
            </a:r>
            <a:r>
              <a:rPr lang="ja-JP" altLang="en-US" sz="3000" b="1" dirty="0">
                <a:latin typeface="BIZ UDゴシック" panose="020B0400000000000000" pitchFamily="49" charset="-128"/>
                <a:ea typeface="BIZ UDゴシック" panose="020B0400000000000000" pitchFamily="49" charset="-128"/>
                <a:cs typeface="+mj-cs"/>
              </a:rPr>
              <a:t>８</a:t>
            </a:r>
            <a:r>
              <a:rPr lang="en-US" altLang="ja-JP" sz="3000" b="1" dirty="0">
                <a:latin typeface="BIZ UDゴシック" panose="020B0400000000000000" pitchFamily="49" charset="-128"/>
                <a:ea typeface="BIZ UDゴシック" panose="020B0400000000000000" pitchFamily="49" charset="-128"/>
                <a:cs typeface="+mj-cs"/>
              </a:rPr>
              <a:t>)</a:t>
            </a:r>
            <a:r>
              <a:rPr lang="ja-JP" altLang="en-US" sz="3000" b="1" dirty="0">
                <a:latin typeface="BIZ UDゴシック" panose="020B0400000000000000" pitchFamily="49" charset="-128"/>
                <a:ea typeface="BIZ UDゴシック" panose="020B0400000000000000" pitchFamily="49" charset="-128"/>
                <a:cs typeface="+mj-cs"/>
              </a:rPr>
              <a:t>　補助金等の見直し</a:t>
            </a:r>
          </a:p>
          <a:p>
            <a:pPr lvl="0">
              <a:spcBef>
                <a:spcPct val="0"/>
              </a:spcBef>
              <a:defRPr/>
            </a:pPr>
            <a:r>
              <a:rPr lang="ja-JP" altLang="en-US" sz="3000" b="1" dirty="0">
                <a:latin typeface="BIZ UDゴシック" panose="020B0400000000000000" pitchFamily="49" charset="-128"/>
                <a:ea typeface="BIZ UDゴシック" panose="020B0400000000000000" pitchFamily="49" charset="-128"/>
                <a:cs typeface="+mj-cs"/>
              </a:rPr>
              <a:t>　</a:t>
            </a:r>
            <a:r>
              <a:rPr lang="en-US" altLang="ja-JP" sz="3000" b="1" dirty="0">
                <a:latin typeface="BIZ UDゴシック" panose="020B0400000000000000" pitchFamily="49" charset="-128"/>
                <a:ea typeface="BIZ UDゴシック" panose="020B0400000000000000" pitchFamily="49" charset="-128"/>
                <a:cs typeface="+mj-cs"/>
              </a:rPr>
              <a:t>(</a:t>
            </a:r>
            <a:r>
              <a:rPr lang="ja-JP" altLang="en-US" sz="3000" b="1" dirty="0">
                <a:latin typeface="BIZ UDゴシック" panose="020B0400000000000000" pitchFamily="49" charset="-128"/>
                <a:ea typeface="BIZ UDゴシック" panose="020B0400000000000000" pitchFamily="49" charset="-128"/>
                <a:cs typeface="+mj-cs"/>
              </a:rPr>
              <a:t>９</a:t>
            </a:r>
            <a:r>
              <a:rPr lang="en-US" altLang="ja-JP" sz="3000" b="1" dirty="0">
                <a:latin typeface="BIZ UDゴシック" panose="020B0400000000000000" pitchFamily="49" charset="-128"/>
                <a:ea typeface="BIZ UDゴシック" panose="020B0400000000000000" pitchFamily="49" charset="-128"/>
                <a:cs typeface="+mj-cs"/>
              </a:rPr>
              <a:t>)</a:t>
            </a:r>
            <a:r>
              <a:rPr lang="ja-JP" altLang="en-US" sz="3000" b="1" dirty="0">
                <a:latin typeface="BIZ UDゴシック" panose="020B0400000000000000" pitchFamily="49" charset="-128"/>
                <a:ea typeface="BIZ UDゴシック" panose="020B0400000000000000" pitchFamily="49" charset="-128"/>
                <a:cs typeface="+mj-cs"/>
              </a:rPr>
              <a:t>　市民利用施設の見直し</a:t>
            </a:r>
          </a:p>
          <a:p>
            <a:pPr lvl="0">
              <a:spcBef>
                <a:spcPct val="0"/>
              </a:spcBef>
              <a:defRPr/>
            </a:pPr>
            <a:r>
              <a:rPr lang="ja-JP" altLang="en-US" sz="3000" b="1" dirty="0">
                <a:latin typeface="BIZ UDゴシック" panose="020B0400000000000000" pitchFamily="49" charset="-128"/>
                <a:ea typeface="BIZ UDゴシック" panose="020B0400000000000000" pitchFamily="49" charset="-128"/>
                <a:cs typeface="+mj-cs"/>
              </a:rPr>
              <a:t>　</a:t>
            </a:r>
            <a:r>
              <a:rPr lang="en-US" altLang="ja-JP" sz="3000" b="1" dirty="0">
                <a:latin typeface="BIZ UDゴシック" panose="020B0400000000000000" pitchFamily="49" charset="-128"/>
                <a:ea typeface="BIZ UDゴシック" panose="020B0400000000000000" pitchFamily="49" charset="-128"/>
                <a:cs typeface="+mj-cs"/>
              </a:rPr>
              <a:t>(10)</a:t>
            </a:r>
            <a:r>
              <a:rPr lang="ja-JP" altLang="en-US" sz="3000" b="1" dirty="0">
                <a:latin typeface="BIZ UDゴシック" panose="020B0400000000000000" pitchFamily="49" charset="-128"/>
                <a:ea typeface="BIZ UDゴシック" panose="020B0400000000000000" pitchFamily="49" charset="-128"/>
                <a:cs typeface="+mj-cs"/>
              </a:rPr>
              <a:t>　ＩＣＴの徹底活用</a:t>
            </a:r>
          </a:p>
          <a:p>
            <a:pPr lvl="0">
              <a:spcBef>
                <a:spcPct val="0"/>
              </a:spcBef>
              <a:defRPr/>
            </a:pPr>
            <a:r>
              <a:rPr lang="ja-JP" altLang="en-US" sz="3000" b="1" dirty="0">
                <a:latin typeface="BIZ UDゴシック" panose="020B0400000000000000" pitchFamily="49" charset="-128"/>
                <a:ea typeface="BIZ UDゴシック" panose="020B0400000000000000" pitchFamily="49" charset="-128"/>
                <a:cs typeface="+mj-cs"/>
              </a:rPr>
              <a:t>　</a:t>
            </a:r>
            <a:r>
              <a:rPr lang="en-US" altLang="ja-JP" sz="3000" b="1" dirty="0">
                <a:latin typeface="BIZ UDゴシック" panose="020B0400000000000000" pitchFamily="49" charset="-128"/>
                <a:ea typeface="BIZ UDゴシック" panose="020B0400000000000000" pitchFamily="49" charset="-128"/>
                <a:cs typeface="+mj-cs"/>
              </a:rPr>
              <a:t>(11)</a:t>
            </a:r>
            <a:r>
              <a:rPr lang="ja-JP" altLang="en-US" sz="3000" b="1" dirty="0">
                <a:latin typeface="BIZ UDゴシック" panose="020B0400000000000000" pitchFamily="49" charset="-128"/>
                <a:ea typeface="BIZ UDゴシック" panose="020B0400000000000000" pitchFamily="49" charset="-128"/>
                <a:cs typeface="+mj-cs"/>
              </a:rPr>
              <a:t>　働き方改革</a:t>
            </a:r>
            <a:endParaRPr kumimoji="1" lang="en-US" altLang="ja-JP" sz="3000" b="1" i="0" u="none" strike="noStrike" kern="1200" cap="none" spc="0" normalizeH="0" baseline="0" noProof="0" dirty="0">
              <a:ln>
                <a:noFill/>
              </a:ln>
              <a:effectLst/>
              <a:uLnTx/>
              <a:uFillTx/>
              <a:latin typeface="BIZ UDゴシック" panose="020B0400000000000000" pitchFamily="49" charset="-128"/>
              <a:ea typeface="BIZ UDゴシック" panose="020B0400000000000000" pitchFamily="49" charset="-128"/>
              <a:cs typeface="+mj-cs"/>
            </a:endParaRPr>
          </a:p>
        </p:txBody>
      </p:sp>
      <p:sp>
        <p:nvSpPr>
          <p:cNvPr id="4" name="スライド番号プレースホルダー 3"/>
          <p:cNvSpPr>
            <a:spLocks noGrp="1"/>
          </p:cNvSpPr>
          <p:nvPr>
            <p:ph type="sldNum" sz="quarter" idx="12"/>
          </p:nvPr>
        </p:nvSpPr>
        <p:spPr/>
        <p:txBody>
          <a:bodyPr/>
          <a:lstStyle/>
          <a:p>
            <a:fld id="{63BC356D-1576-478B-8647-1361C6E9DFF7}" type="slidenum">
              <a:rPr lang="ja-JP" altLang="en-US" smtClean="0"/>
              <a:pPr/>
              <a:t>212</a:t>
            </a:fld>
            <a:endParaRPr lang="ja-JP" altLang="en-US"/>
          </a:p>
        </p:txBody>
      </p:sp>
    </p:spTree>
    <p:extLst>
      <p:ext uri="{BB962C8B-B14F-4D97-AF65-F5344CB8AC3E}">
        <p14:creationId xmlns:p14="http://schemas.microsoft.com/office/powerpoint/2010/main" val="983063458"/>
      </p:ext>
    </p:extLst>
  </p:cSld>
  <p:clrMapOvr>
    <a:masterClrMapping/>
  </p:clrMapOvr>
</p:sld>
</file>

<file path=ppt/slides/slide2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0" name="表 9"/>
          <p:cNvGraphicFramePr>
            <a:graphicFrameLocks noGrp="1"/>
          </p:cNvGraphicFramePr>
          <p:nvPr>
            <p:extLst>
              <p:ext uri="{D42A27DB-BD31-4B8C-83A1-F6EECF244321}">
                <p14:modId xmlns:p14="http://schemas.microsoft.com/office/powerpoint/2010/main" val="21584313"/>
              </p:ext>
            </p:extLst>
          </p:nvPr>
        </p:nvGraphicFramePr>
        <p:xfrm>
          <a:off x="117404" y="836712"/>
          <a:ext cx="8929616" cy="5688632"/>
        </p:xfrm>
        <a:graphic>
          <a:graphicData uri="http://schemas.openxmlformats.org/drawingml/2006/table">
            <a:tbl>
              <a:tblPr firstRow="1" firstCol="1" bandRow="1"/>
              <a:tblGrid>
                <a:gridCol w="2232404">
                  <a:extLst>
                    <a:ext uri="{9D8B030D-6E8A-4147-A177-3AD203B41FA5}">
                      <a16:colId xmlns:a16="http://schemas.microsoft.com/office/drawing/2014/main" val="838138467"/>
                    </a:ext>
                  </a:extLst>
                </a:gridCol>
                <a:gridCol w="2232404">
                  <a:extLst>
                    <a:ext uri="{9D8B030D-6E8A-4147-A177-3AD203B41FA5}">
                      <a16:colId xmlns:a16="http://schemas.microsoft.com/office/drawing/2014/main" val="1867253675"/>
                    </a:ext>
                  </a:extLst>
                </a:gridCol>
                <a:gridCol w="2232404">
                  <a:extLst>
                    <a:ext uri="{9D8B030D-6E8A-4147-A177-3AD203B41FA5}">
                      <a16:colId xmlns:a16="http://schemas.microsoft.com/office/drawing/2014/main" val="665385018"/>
                    </a:ext>
                  </a:extLst>
                </a:gridCol>
                <a:gridCol w="2232404">
                  <a:extLst>
                    <a:ext uri="{9D8B030D-6E8A-4147-A177-3AD203B41FA5}">
                      <a16:colId xmlns:a16="http://schemas.microsoft.com/office/drawing/2014/main" val="1580010884"/>
                    </a:ext>
                  </a:extLst>
                </a:gridCol>
              </a:tblGrid>
              <a:tr h="437038">
                <a:tc>
                  <a:txBody>
                    <a:bodyPr/>
                    <a:lstStyle/>
                    <a:p>
                      <a:pPr algn="ctr">
                        <a:spcAft>
                          <a:spcPts val="0"/>
                        </a:spcAft>
                      </a:pPr>
                      <a:r>
                        <a:rPr lang="ja-JP" sz="1800" kern="100" dirty="0">
                          <a:solidFill>
                            <a:schemeClr val="tx1"/>
                          </a:solidFill>
                          <a:effectLst/>
                          <a:latin typeface="Calibri" panose="020F0502020204030204" pitchFamily="34" charset="0"/>
                          <a:ea typeface="ＭＳ Ｐゴシック" panose="020B0600070205080204" pitchFamily="50" charset="-128"/>
                          <a:cs typeface="Calibri" panose="020F0502020204030204" pitchFamily="34" charset="0"/>
                        </a:rPr>
                        <a:t>＜</a:t>
                      </a:r>
                      <a:r>
                        <a:rPr lang="en-US" altLang="ja-JP" sz="1800" kern="100" dirty="0">
                          <a:solidFill>
                            <a:schemeClr val="tx1"/>
                          </a:solidFill>
                          <a:effectLst/>
                          <a:latin typeface="Calibri" panose="020F0502020204030204" pitchFamily="34" charset="0"/>
                          <a:ea typeface="ＭＳ Ｐゴシック" panose="020B0600070205080204" pitchFamily="50" charset="-128"/>
                          <a:cs typeface="Calibri" panose="020F0502020204030204" pitchFamily="34" charset="0"/>
                        </a:rPr>
                        <a:t>Why</a:t>
                      </a:r>
                      <a:r>
                        <a:rPr lang="ja-JP" sz="1800" kern="100" dirty="0">
                          <a:solidFill>
                            <a:schemeClr val="tx1"/>
                          </a:solidFill>
                          <a:effectLst/>
                          <a:latin typeface="Calibri" panose="020F0502020204030204" pitchFamily="34" charset="0"/>
                          <a:ea typeface="ＭＳ Ｐゴシック" panose="020B0600070205080204" pitchFamily="50" charset="-128"/>
                          <a:cs typeface="Calibri" panose="020F0502020204030204" pitchFamily="34" charset="0"/>
                        </a:rPr>
                        <a:t>＞</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ja-JP" sz="1800" kern="100" dirty="0">
                          <a:solidFill>
                            <a:schemeClr val="tx1"/>
                          </a:solidFill>
                          <a:effectLst/>
                          <a:latin typeface="Calibri" panose="020F0502020204030204" pitchFamily="34" charset="0"/>
                          <a:ea typeface="ＭＳ Ｐゴシック" panose="020B0600070205080204" pitchFamily="50" charset="-128"/>
                          <a:cs typeface="Calibri" panose="020F0502020204030204" pitchFamily="34" charset="0"/>
                        </a:rPr>
                        <a:t>＜</a:t>
                      </a:r>
                      <a:r>
                        <a:rPr lang="en-US" altLang="ja-JP" sz="1800" kern="100" dirty="0">
                          <a:solidFill>
                            <a:schemeClr val="tx1"/>
                          </a:solidFill>
                          <a:effectLst/>
                          <a:latin typeface="Calibri" panose="020F0502020204030204" pitchFamily="34" charset="0"/>
                          <a:ea typeface="ＭＳ Ｐゴシック" panose="020B0600070205080204" pitchFamily="50" charset="-128"/>
                          <a:cs typeface="Calibri" panose="020F0502020204030204" pitchFamily="34" charset="0"/>
                        </a:rPr>
                        <a:t>Vision</a:t>
                      </a:r>
                      <a:r>
                        <a:rPr lang="ja-JP" sz="1800" kern="100" dirty="0">
                          <a:solidFill>
                            <a:schemeClr val="tx1"/>
                          </a:solidFill>
                          <a:effectLst/>
                          <a:latin typeface="Calibri" panose="020F0502020204030204" pitchFamily="34" charset="0"/>
                          <a:ea typeface="ＭＳ Ｐゴシック" panose="020B0600070205080204" pitchFamily="50" charset="-128"/>
                          <a:cs typeface="Calibri" panose="020F0502020204030204" pitchFamily="34" charset="0"/>
                        </a:rPr>
                        <a:t>＞</a:t>
                      </a:r>
                    </a:p>
                  </a:txBody>
                  <a:tcPr marL="68580" marR="68580" marT="0" marB="0" anchor="ctr">
                    <a:lnL w="12700" cap="flat" cmpd="sng" algn="ctr">
                      <a:solidFill>
                        <a:schemeClr val="tx1"/>
                      </a:solidFill>
                      <a:prstDash val="sysDash"/>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ja-JP" sz="1800" kern="100" dirty="0">
                          <a:solidFill>
                            <a:schemeClr val="tx1"/>
                          </a:solidFill>
                          <a:effectLst/>
                          <a:latin typeface="Calibri" panose="020F0502020204030204" pitchFamily="34" charset="0"/>
                          <a:ea typeface="ＭＳ Ｐゴシック" panose="020B0600070205080204" pitchFamily="50" charset="-128"/>
                          <a:cs typeface="Calibri" panose="020F0502020204030204" pitchFamily="34" charset="0"/>
                        </a:rPr>
                        <a:t>＜</a:t>
                      </a:r>
                      <a:r>
                        <a:rPr lang="en-US" altLang="ja-JP" sz="1800" kern="100" dirty="0">
                          <a:solidFill>
                            <a:schemeClr val="tx1"/>
                          </a:solidFill>
                          <a:effectLst/>
                          <a:latin typeface="Calibri" panose="020F0502020204030204" pitchFamily="34" charset="0"/>
                          <a:ea typeface="ＭＳ Ｐゴシック" panose="020B0600070205080204" pitchFamily="50" charset="-128"/>
                          <a:cs typeface="Calibri" panose="020F0502020204030204" pitchFamily="34" charset="0"/>
                        </a:rPr>
                        <a:t>What</a:t>
                      </a:r>
                      <a:r>
                        <a:rPr lang="ja-JP" sz="1800" kern="100" dirty="0">
                          <a:solidFill>
                            <a:schemeClr val="tx1"/>
                          </a:solidFill>
                          <a:effectLst/>
                          <a:latin typeface="Calibri" panose="020F0502020204030204" pitchFamily="34" charset="0"/>
                          <a:ea typeface="ＭＳ Ｐゴシック" panose="020B0600070205080204" pitchFamily="50" charset="-128"/>
                          <a:cs typeface="Calibri" panose="020F0502020204030204" pitchFamily="34" charset="0"/>
                        </a:rPr>
                        <a:t>＞</a:t>
                      </a:r>
                    </a:p>
                  </a:txBody>
                  <a:tcPr marL="68580" marR="68580" marT="0" marB="0" anchor="ctr">
                    <a:lnL w="12700" cap="flat" cmpd="sng" algn="ctr">
                      <a:solidFill>
                        <a:schemeClr val="tx1"/>
                      </a:solidFill>
                      <a:prstDash val="sysDash"/>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ja-JP" sz="1800" kern="100" dirty="0">
                          <a:solidFill>
                            <a:schemeClr val="tx1"/>
                          </a:solidFill>
                          <a:effectLst/>
                          <a:latin typeface="Calibri" panose="020F0502020204030204" pitchFamily="34" charset="0"/>
                          <a:ea typeface="ＭＳ Ｐゴシック" panose="020B0600070205080204" pitchFamily="50" charset="-128"/>
                          <a:cs typeface="Calibri" panose="020F0502020204030204" pitchFamily="34" charset="0"/>
                        </a:rPr>
                        <a:t>＜</a:t>
                      </a:r>
                      <a:r>
                        <a:rPr lang="en-US" altLang="ja-JP" sz="1800" kern="100" dirty="0">
                          <a:solidFill>
                            <a:schemeClr val="tx1"/>
                          </a:solidFill>
                          <a:effectLst/>
                          <a:latin typeface="Calibri" panose="020F0502020204030204" pitchFamily="34" charset="0"/>
                          <a:ea typeface="ＭＳ Ｐゴシック" panose="020B0600070205080204" pitchFamily="50" charset="-128"/>
                          <a:cs typeface="Calibri" panose="020F0502020204030204" pitchFamily="34" charset="0"/>
                        </a:rPr>
                        <a:t>Outcome</a:t>
                      </a:r>
                      <a:r>
                        <a:rPr lang="ja-JP" sz="1800" kern="100" dirty="0">
                          <a:solidFill>
                            <a:schemeClr val="tx1"/>
                          </a:solidFill>
                          <a:effectLst/>
                          <a:latin typeface="Calibri" panose="020F0502020204030204" pitchFamily="34" charset="0"/>
                          <a:ea typeface="ＭＳ Ｐゴシック" panose="020B0600070205080204" pitchFamily="50" charset="-128"/>
                          <a:cs typeface="Calibri" panose="020F0502020204030204" pitchFamily="34" charset="0"/>
                        </a:rPr>
                        <a:t>＞</a:t>
                      </a:r>
                    </a:p>
                  </a:txBody>
                  <a:tcPr marL="68580" marR="68580" marT="0" marB="0" anchor="ctr">
                    <a:lnL w="12700" cap="flat" cmpd="sng" algn="ctr">
                      <a:solidFill>
                        <a:schemeClr val="tx1"/>
                      </a:solidFill>
                      <a:prstDash val="sysDash"/>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4100797845"/>
                  </a:ext>
                </a:extLst>
              </a:tr>
              <a:tr h="5251594">
                <a:tc>
                  <a:txBody>
                    <a:bodyPr/>
                    <a:lstStyle/>
                    <a:p>
                      <a:pPr marL="72000" indent="-457200" algn="just">
                        <a:lnSpc>
                          <a:spcPts val="1500"/>
                        </a:lnSpc>
                        <a:spcBef>
                          <a:spcPts val="0"/>
                        </a:spcBef>
                        <a:spcAft>
                          <a:spcPts val="0"/>
                        </a:spcAft>
                        <a:buFontTx/>
                        <a:buNone/>
                      </a:pPr>
                      <a:r>
                        <a:rPr lang="en-US" altLang="ja-JP" sz="1300" kern="100" dirty="0">
                          <a:solidFill>
                            <a:schemeClr val="tx1"/>
                          </a:solidFill>
                          <a:effectLst/>
                          <a:latin typeface="Calibri" panose="020F0502020204030204" pitchFamily="34" charset="0"/>
                          <a:ea typeface="+mn-ea"/>
                          <a:cs typeface="Calibri" panose="020F0502020204030204" pitchFamily="34" charset="0"/>
                        </a:rPr>
                        <a:t>【</a:t>
                      </a:r>
                      <a:r>
                        <a:rPr lang="ja-JP" altLang="en-US" sz="1300" kern="100" dirty="0">
                          <a:solidFill>
                            <a:schemeClr val="tx1"/>
                          </a:solidFill>
                          <a:effectLst/>
                          <a:latin typeface="Calibri" panose="020F0502020204030204" pitchFamily="34" charset="0"/>
                          <a:ea typeface="+mn-ea"/>
                          <a:cs typeface="Calibri" panose="020F0502020204030204" pitchFamily="34" charset="0"/>
                        </a:rPr>
                        <a:t>府域水道の現状</a:t>
                      </a:r>
                      <a:r>
                        <a:rPr lang="en-US" altLang="ja-JP" sz="1300" kern="100" dirty="0">
                          <a:solidFill>
                            <a:schemeClr val="tx1"/>
                          </a:solidFill>
                          <a:effectLst/>
                          <a:latin typeface="Calibri" panose="020F0502020204030204" pitchFamily="34" charset="0"/>
                          <a:ea typeface="+mn-ea"/>
                          <a:cs typeface="Calibri" panose="020F0502020204030204" pitchFamily="34" charset="0"/>
                        </a:rPr>
                        <a:t>】</a:t>
                      </a:r>
                    </a:p>
                    <a:p>
                      <a:pPr marL="72000" indent="-457200" algn="just">
                        <a:lnSpc>
                          <a:spcPts val="1500"/>
                        </a:lnSpc>
                        <a:spcBef>
                          <a:spcPts val="0"/>
                        </a:spcBef>
                        <a:spcAft>
                          <a:spcPts val="0"/>
                        </a:spcAft>
                        <a:buFontTx/>
                        <a:buNone/>
                      </a:pPr>
                      <a:r>
                        <a:rPr lang="ja-JP" altLang="en-US" sz="1300" kern="100" dirty="0">
                          <a:solidFill>
                            <a:schemeClr val="tx1"/>
                          </a:solidFill>
                          <a:effectLst/>
                          <a:latin typeface="Calibri" panose="020F0502020204030204" pitchFamily="34" charset="0"/>
                          <a:ea typeface="+mn-ea"/>
                          <a:cs typeface="Calibri" panose="020F0502020204030204" pitchFamily="34" charset="0"/>
                        </a:rPr>
                        <a:t>・節水型社会の進展等により、多量使用者を中心に水需要の減少傾向が続いており、今後も、本格的な人口減少社会の到来等により、需要増は見込みがたい状況</a:t>
                      </a:r>
                    </a:p>
                    <a:p>
                      <a:pPr marL="72000" indent="-457200" algn="just">
                        <a:lnSpc>
                          <a:spcPts val="1500"/>
                        </a:lnSpc>
                        <a:spcBef>
                          <a:spcPts val="0"/>
                        </a:spcBef>
                        <a:spcAft>
                          <a:spcPts val="0"/>
                        </a:spcAft>
                        <a:buFontTx/>
                        <a:buNone/>
                      </a:pPr>
                      <a:r>
                        <a:rPr lang="ja-JP" altLang="en-US" sz="1300" kern="100" dirty="0">
                          <a:solidFill>
                            <a:schemeClr val="tx1"/>
                          </a:solidFill>
                          <a:effectLst/>
                          <a:latin typeface="Calibri" panose="020F0502020204030204" pitchFamily="34" charset="0"/>
                          <a:ea typeface="+mn-ea"/>
                          <a:cs typeface="Calibri" panose="020F0502020204030204" pitchFamily="34" charset="0"/>
                        </a:rPr>
                        <a:t>・このため、施設能力と水需要とのかい離が拡大</a:t>
                      </a:r>
                    </a:p>
                    <a:p>
                      <a:pPr marL="72000" indent="-457200" algn="just">
                        <a:lnSpc>
                          <a:spcPts val="1500"/>
                        </a:lnSpc>
                        <a:spcBef>
                          <a:spcPts val="0"/>
                        </a:spcBef>
                        <a:spcAft>
                          <a:spcPts val="0"/>
                        </a:spcAft>
                        <a:buFontTx/>
                        <a:buNone/>
                      </a:pPr>
                      <a:r>
                        <a:rPr lang="ja-JP" altLang="en-US" sz="1300" kern="100" dirty="0">
                          <a:solidFill>
                            <a:schemeClr val="tx1"/>
                          </a:solidFill>
                          <a:effectLst/>
                          <a:latin typeface="Calibri" panose="020F0502020204030204" pitchFamily="34" charset="0"/>
                          <a:ea typeface="+mn-ea"/>
                          <a:cs typeface="Calibri" panose="020F0502020204030204" pitchFamily="34" charset="0"/>
                        </a:rPr>
                        <a:t>・府域内の各水道事業体では、本市に限らず、他の地域においても、人口減による水需要の減少に加え、施設の老朽化の進行に伴う更新需要の増加から、経営環境の悪化が想定</a:t>
                      </a:r>
                    </a:p>
                    <a:p>
                      <a:pPr marL="72000" indent="-457200" algn="just">
                        <a:lnSpc>
                          <a:spcPts val="1500"/>
                        </a:lnSpc>
                        <a:spcBef>
                          <a:spcPts val="0"/>
                        </a:spcBef>
                        <a:spcAft>
                          <a:spcPts val="0"/>
                        </a:spcAft>
                        <a:buFontTx/>
                        <a:buNone/>
                      </a:pPr>
                      <a:r>
                        <a:rPr lang="ja-JP" altLang="en-US" sz="1300" kern="100" dirty="0">
                          <a:solidFill>
                            <a:schemeClr val="tx1"/>
                          </a:solidFill>
                          <a:effectLst/>
                          <a:latin typeface="Calibri" panose="020F0502020204030204" pitchFamily="34" charset="0"/>
                          <a:ea typeface="+mn-ea"/>
                          <a:cs typeface="Calibri" panose="020F0502020204030204" pitchFamily="34" charset="0"/>
                        </a:rPr>
                        <a:t>・将来にわたり水道サービスを持続可能なものとするためには、地域の実情に応じた広域連携を推進することが重要</a:t>
                      </a:r>
                    </a:p>
                  </a:txBody>
                  <a:tcPr marL="68580" marR="68580" marT="0" marB="0">
                    <a:lnL w="12700" cap="flat" cmpd="sng" algn="ctr">
                      <a:solidFill>
                        <a:srgbClr val="000000"/>
                      </a:solidFill>
                      <a:prstDash val="solid"/>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72000" indent="-457200" algn="just">
                        <a:lnSpc>
                          <a:spcPts val="1500"/>
                        </a:lnSpc>
                        <a:spcBef>
                          <a:spcPts val="0"/>
                        </a:spcBef>
                        <a:spcAft>
                          <a:spcPts val="0"/>
                        </a:spcAft>
                        <a:buFontTx/>
                        <a:buNone/>
                      </a:pPr>
                      <a:r>
                        <a:rPr lang="en-US" altLang="ja-JP" sz="1300" kern="100" dirty="0">
                          <a:solidFill>
                            <a:schemeClr val="tx1"/>
                          </a:solidFill>
                          <a:effectLst/>
                          <a:latin typeface="Calibri" panose="020F0502020204030204" pitchFamily="34" charset="0"/>
                          <a:ea typeface="+mn-ea"/>
                          <a:cs typeface="Calibri" panose="020F0502020204030204" pitchFamily="34" charset="0"/>
                        </a:rPr>
                        <a:t>【</a:t>
                      </a:r>
                      <a:r>
                        <a:rPr lang="ja-JP" altLang="en-US" sz="1300" kern="100" dirty="0">
                          <a:solidFill>
                            <a:schemeClr val="tx1"/>
                          </a:solidFill>
                          <a:effectLst/>
                          <a:latin typeface="Calibri" panose="020F0502020204030204" pitchFamily="34" charset="0"/>
                          <a:ea typeface="+mn-ea"/>
                          <a:cs typeface="Calibri" panose="020F0502020204030204" pitchFamily="34" charset="0"/>
                        </a:rPr>
                        <a:t>広域化（府域一水道）</a:t>
                      </a:r>
                      <a:r>
                        <a:rPr lang="en-US" altLang="ja-JP" sz="1300" kern="100" dirty="0">
                          <a:solidFill>
                            <a:schemeClr val="tx1"/>
                          </a:solidFill>
                          <a:effectLst/>
                          <a:latin typeface="Calibri" panose="020F0502020204030204" pitchFamily="34" charset="0"/>
                          <a:ea typeface="+mn-ea"/>
                          <a:cs typeface="Calibri" panose="020F0502020204030204" pitchFamily="34" charset="0"/>
                        </a:rPr>
                        <a:t>】</a:t>
                      </a:r>
                    </a:p>
                    <a:p>
                      <a:pPr marL="72000" indent="-457200" algn="just">
                        <a:lnSpc>
                          <a:spcPts val="1500"/>
                        </a:lnSpc>
                        <a:spcBef>
                          <a:spcPts val="0"/>
                        </a:spcBef>
                        <a:spcAft>
                          <a:spcPts val="0"/>
                        </a:spcAft>
                        <a:buFontTx/>
                        <a:buNone/>
                      </a:pPr>
                      <a:r>
                        <a:rPr lang="ja-JP" altLang="en-US" sz="1300" kern="100" dirty="0">
                          <a:solidFill>
                            <a:schemeClr val="tx1"/>
                          </a:solidFill>
                          <a:effectLst/>
                          <a:latin typeface="Calibri" panose="020F0502020204030204" pitchFamily="34" charset="0"/>
                          <a:ea typeface="+mn-ea"/>
                          <a:cs typeface="Calibri" panose="020F0502020204030204" pitchFamily="34" charset="0"/>
                        </a:rPr>
                        <a:t>・府域の中核となる水道事業体として、水道施設の老朽化に伴う更新費用の増大や人材不足による技術継承の困難さなど様々な課題を抱える他の水道事業体に対し、ハード・ソフトの両面において必要な支援を行うことで、府域の水道事業の基盤強化に寄与</a:t>
                      </a:r>
                    </a:p>
                    <a:p>
                      <a:pPr marL="72000" indent="-457200" algn="just">
                        <a:lnSpc>
                          <a:spcPts val="1500"/>
                        </a:lnSpc>
                        <a:spcBef>
                          <a:spcPts val="0"/>
                        </a:spcBef>
                        <a:spcAft>
                          <a:spcPts val="0"/>
                        </a:spcAft>
                        <a:buFontTx/>
                        <a:buNone/>
                      </a:pPr>
                      <a:endParaRPr lang="ja-JP" altLang="en-US" sz="1300" kern="100" dirty="0">
                        <a:solidFill>
                          <a:schemeClr val="tx1"/>
                        </a:solidFill>
                        <a:effectLst/>
                        <a:latin typeface="Calibri" panose="020F0502020204030204" pitchFamily="34" charset="0"/>
                        <a:ea typeface="+mn-ea"/>
                        <a:cs typeface="Calibri" panose="020F0502020204030204" pitchFamily="34" charset="0"/>
                      </a:endParaRPr>
                    </a:p>
                    <a:p>
                      <a:pPr marL="72000" indent="-457200" algn="just">
                        <a:lnSpc>
                          <a:spcPts val="1500"/>
                        </a:lnSpc>
                        <a:spcBef>
                          <a:spcPts val="0"/>
                        </a:spcBef>
                        <a:spcAft>
                          <a:spcPts val="0"/>
                        </a:spcAft>
                        <a:buFontTx/>
                        <a:buNone/>
                      </a:pPr>
                      <a:r>
                        <a:rPr lang="en-US" altLang="ja-JP" sz="1300" kern="100" dirty="0">
                          <a:solidFill>
                            <a:schemeClr val="tx1"/>
                          </a:solidFill>
                          <a:effectLst/>
                          <a:latin typeface="Calibri" panose="020F0502020204030204" pitchFamily="34" charset="0"/>
                          <a:ea typeface="+mn-ea"/>
                          <a:cs typeface="Calibri" panose="020F0502020204030204" pitchFamily="34" charset="0"/>
                        </a:rPr>
                        <a:t>【</a:t>
                      </a:r>
                      <a:r>
                        <a:rPr lang="ja-JP" altLang="en-US" sz="1300" kern="100" dirty="0">
                          <a:solidFill>
                            <a:schemeClr val="tx1"/>
                          </a:solidFill>
                          <a:effectLst/>
                          <a:latin typeface="Calibri" panose="020F0502020204030204" pitchFamily="34" charset="0"/>
                          <a:ea typeface="+mn-ea"/>
                          <a:cs typeface="Calibri" panose="020F0502020204030204" pitchFamily="34" charset="0"/>
                        </a:rPr>
                        <a:t>浄水場の施設能力の適正規模化</a:t>
                      </a:r>
                      <a:r>
                        <a:rPr lang="en-US" altLang="ja-JP" sz="1300" kern="100" dirty="0">
                          <a:solidFill>
                            <a:schemeClr val="tx1"/>
                          </a:solidFill>
                          <a:effectLst/>
                          <a:latin typeface="Calibri" panose="020F0502020204030204" pitchFamily="34" charset="0"/>
                          <a:ea typeface="+mn-ea"/>
                          <a:cs typeface="Calibri" panose="020F0502020204030204" pitchFamily="34" charset="0"/>
                        </a:rPr>
                        <a:t>】</a:t>
                      </a:r>
                    </a:p>
                    <a:p>
                      <a:pPr marL="72000" indent="-457200" algn="just">
                        <a:lnSpc>
                          <a:spcPts val="1500"/>
                        </a:lnSpc>
                        <a:spcBef>
                          <a:spcPts val="0"/>
                        </a:spcBef>
                        <a:spcAft>
                          <a:spcPts val="0"/>
                        </a:spcAft>
                        <a:buFontTx/>
                        <a:buNone/>
                      </a:pPr>
                      <a:r>
                        <a:rPr lang="ja-JP" altLang="en-US" sz="1300" kern="100" dirty="0">
                          <a:solidFill>
                            <a:schemeClr val="tx1"/>
                          </a:solidFill>
                          <a:effectLst/>
                          <a:latin typeface="Calibri" panose="020F0502020204030204" pitchFamily="34" charset="0"/>
                          <a:ea typeface="+mn-ea"/>
                          <a:cs typeface="Calibri" panose="020F0502020204030204" pitchFamily="34" charset="0"/>
                        </a:rPr>
                        <a:t>・効率的な事業運営の観点から、浄水施設の耐震化の進展に合わせて施設能力の適正規模化を図る</a:t>
                      </a:r>
                    </a:p>
                    <a:p>
                      <a:pPr marL="72000" indent="-457200" algn="just">
                        <a:lnSpc>
                          <a:spcPts val="1500"/>
                        </a:lnSpc>
                        <a:spcBef>
                          <a:spcPts val="0"/>
                        </a:spcBef>
                        <a:spcAft>
                          <a:spcPts val="0"/>
                        </a:spcAft>
                        <a:buFontTx/>
                        <a:buNone/>
                      </a:pPr>
                      <a:endParaRPr lang="ja-JP" sz="1300" kern="100" dirty="0">
                        <a:solidFill>
                          <a:schemeClr val="tx1"/>
                        </a:solidFill>
                        <a:effectLst/>
                        <a:latin typeface="Calibri" panose="020F0502020204030204" pitchFamily="34" charset="0"/>
                        <a:ea typeface="ＭＳ Ｐゴシック" panose="020B0600070205080204" pitchFamily="50" charset="-128"/>
                        <a:cs typeface="Calibri" panose="020F0502020204030204" pitchFamily="34" charset="0"/>
                      </a:endParaRPr>
                    </a:p>
                  </a:txBody>
                  <a:tcPr marL="68580" marR="68580" marT="0" marB="0">
                    <a:lnL w="12700" cap="flat" cmpd="sng" algn="ctr">
                      <a:solidFill>
                        <a:schemeClr val="tx1"/>
                      </a:solidFill>
                      <a:prstDash val="sysDash"/>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72000" indent="-457200" algn="just">
                        <a:lnSpc>
                          <a:spcPts val="1500"/>
                        </a:lnSpc>
                        <a:spcBef>
                          <a:spcPts val="0"/>
                        </a:spcBef>
                        <a:spcAft>
                          <a:spcPts val="0"/>
                        </a:spcAft>
                        <a:buFontTx/>
                        <a:buNone/>
                      </a:pPr>
                      <a:r>
                        <a:rPr lang="ja-JP" altLang="en-US" sz="1300" kern="100" dirty="0">
                          <a:solidFill>
                            <a:schemeClr val="tx1"/>
                          </a:solidFill>
                          <a:effectLst/>
                          <a:latin typeface="Calibri" panose="020F0502020204030204" pitchFamily="34" charset="0"/>
                          <a:ea typeface="+mn-ea"/>
                          <a:cs typeface="Calibri" panose="020F0502020204030204" pitchFamily="34" charset="0"/>
                        </a:rPr>
                        <a:t>・大阪府及び府内全水道事業者、水道用水供給事業者が参画する「府域一水道に向けた水道のあり方協議会」において、府域一水道に向けた水道のあり方について検討・協議</a:t>
                      </a:r>
                    </a:p>
                    <a:p>
                      <a:pPr marL="72000" indent="-457200" algn="just">
                        <a:lnSpc>
                          <a:spcPts val="1500"/>
                        </a:lnSpc>
                        <a:spcBef>
                          <a:spcPts val="0"/>
                        </a:spcBef>
                        <a:spcAft>
                          <a:spcPts val="0"/>
                        </a:spcAft>
                        <a:buFontTx/>
                        <a:buNone/>
                      </a:pPr>
                      <a:r>
                        <a:rPr lang="ja-JP" altLang="en-US" sz="1300" kern="100" dirty="0">
                          <a:solidFill>
                            <a:schemeClr val="tx1"/>
                          </a:solidFill>
                          <a:effectLst/>
                          <a:latin typeface="Calibri" panose="020F0502020204030204" pitchFamily="34" charset="0"/>
                          <a:ea typeface="+mn-ea"/>
                          <a:cs typeface="Calibri" panose="020F0502020204030204" pitchFamily="34" charset="0"/>
                        </a:rPr>
                        <a:t>・本市浄水場の施設能力の適正規模化と府域内の他の浄水場との連携について検討</a:t>
                      </a:r>
                    </a:p>
                  </a:txBody>
                  <a:tcPr marL="68580" marR="68580" marT="0" marB="0">
                    <a:lnL w="12700" cap="flat" cmpd="sng" algn="ctr">
                      <a:solidFill>
                        <a:schemeClr val="tx1"/>
                      </a:solidFill>
                      <a:prstDash val="sysDash"/>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72000" indent="-457200" algn="just">
                        <a:lnSpc>
                          <a:spcPts val="1500"/>
                        </a:lnSpc>
                        <a:spcBef>
                          <a:spcPts val="0"/>
                        </a:spcBef>
                        <a:spcAft>
                          <a:spcPts val="0"/>
                        </a:spcAft>
                        <a:buFontTx/>
                        <a:buNone/>
                      </a:pPr>
                      <a:r>
                        <a:rPr lang="ja-JP" altLang="en-US" sz="1300" kern="100" dirty="0">
                          <a:solidFill>
                            <a:schemeClr val="tx1"/>
                          </a:solidFill>
                          <a:effectLst/>
                          <a:latin typeface="Calibri" panose="020F0502020204030204" pitchFamily="34" charset="0"/>
                          <a:ea typeface="+mn-ea"/>
                          <a:cs typeface="Calibri" panose="020F0502020204030204" pitchFamily="34" charset="0"/>
                        </a:rPr>
                        <a:t>・持続可能な府域水道事業の構築に向けた府と府内の全水道事業体の共通認識として「府域一水道に向けた水道のあり方に関する検討報告書」をとりまとめ（</a:t>
                      </a:r>
                      <a:r>
                        <a:rPr lang="en-US" altLang="ja-JP" sz="1300" kern="100" dirty="0">
                          <a:solidFill>
                            <a:schemeClr val="tx1"/>
                          </a:solidFill>
                          <a:effectLst/>
                          <a:latin typeface="Calibri" panose="020F0502020204030204" pitchFamily="34" charset="0"/>
                          <a:ea typeface="+mn-ea"/>
                          <a:cs typeface="Calibri" panose="020F0502020204030204" pitchFamily="34" charset="0"/>
                        </a:rPr>
                        <a:t>2020</a:t>
                      </a:r>
                      <a:r>
                        <a:rPr lang="ja-JP" altLang="en-US" sz="1300" kern="100" dirty="0">
                          <a:solidFill>
                            <a:schemeClr val="tx1"/>
                          </a:solidFill>
                          <a:effectLst/>
                          <a:latin typeface="Calibri" panose="020F0502020204030204" pitchFamily="34" charset="0"/>
                          <a:ea typeface="+mn-ea"/>
                          <a:cs typeface="Calibri" panose="020F0502020204030204" pitchFamily="34" charset="0"/>
                        </a:rPr>
                        <a:t>年</a:t>
                      </a:r>
                      <a:r>
                        <a:rPr lang="en-US" altLang="ja-JP" sz="1300" kern="100" dirty="0">
                          <a:solidFill>
                            <a:schemeClr val="tx1"/>
                          </a:solidFill>
                          <a:effectLst/>
                          <a:latin typeface="Calibri" panose="020F0502020204030204" pitchFamily="34" charset="0"/>
                          <a:ea typeface="+mn-ea"/>
                          <a:cs typeface="Calibri" panose="020F0502020204030204" pitchFamily="34" charset="0"/>
                        </a:rPr>
                        <a:t>3</a:t>
                      </a:r>
                      <a:r>
                        <a:rPr lang="ja-JP" altLang="en-US" sz="1300" kern="100" dirty="0">
                          <a:solidFill>
                            <a:schemeClr val="tx1"/>
                          </a:solidFill>
                          <a:effectLst/>
                          <a:latin typeface="Calibri" panose="020F0502020204030204" pitchFamily="34" charset="0"/>
                          <a:ea typeface="+mn-ea"/>
                          <a:cs typeface="Calibri" panose="020F0502020204030204" pitchFamily="34" charset="0"/>
                        </a:rPr>
                        <a:t>月）</a:t>
                      </a:r>
                    </a:p>
                    <a:p>
                      <a:pPr marL="72000" indent="-457200" algn="just">
                        <a:lnSpc>
                          <a:spcPts val="1500"/>
                        </a:lnSpc>
                        <a:spcBef>
                          <a:spcPts val="0"/>
                        </a:spcBef>
                        <a:spcAft>
                          <a:spcPts val="0"/>
                        </a:spcAft>
                        <a:buFontTx/>
                        <a:buNone/>
                      </a:pPr>
                      <a:r>
                        <a:rPr lang="ja-JP" altLang="en-US" sz="1300" kern="100" dirty="0">
                          <a:solidFill>
                            <a:schemeClr val="tx1"/>
                          </a:solidFill>
                          <a:effectLst/>
                          <a:latin typeface="Calibri" panose="020F0502020204030204" pitchFamily="34" charset="0"/>
                          <a:ea typeface="+mn-ea"/>
                          <a:cs typeface="Calibri" panose="020F0502020204030204" pitchFamily="34" charset="0"/>
                        </a:rPr>
                        <a:t>・上記報告書を踏まえ、府域水道の基盤強化のための実施計画として、大阪府が「大阪府水道基盤強化計画（仮称）」を策定予定（</a:t>
                      </a:r>
                      <a:r>
                        <a:rPr lang="en-US" altLang="ja-JP" sz="1300" kern="100" dirty="0">
                          <a:solidFill>
                            <a:schemeClr val="tx1"/>
                          </a:solidFill>
                          <a:effectLst/>
                          <a:latin typeface="Calibri" panose="020F0502020204030204" pitchFamily="34" charset="0"/>
                          <a:ea typeface="+mn-ea"/>
                          <a:cs typeface="Calibri" panose="020F0502020204030204" pitchFamily="34" charset="0"/>
                        </a:rPr>
                        <a:t>2023</a:t>
                      </a:r>
                      <a:r>
                        <a:rPr lang="ja-JP" altLang="en-US" sz="1300" kern="100" dirty="0">
                          <a:solidFill>
                            <a:schemeClr val="tx1"/>
                          </a:solidFill>
                          <a:effectLst/>
                          <a:latin typeface="Calibri" panose="020F0502020204030204" pitchFamily="34" charset="0"/>
                          <a:ea typeface="+mn-ea"/>
                          <a:cs typeface="Calibri" panose="020F0502020204030204" pitchFamily="34" charset="0"/>
                        </a:rPr>
                        <a:t>年</a:t>
                      </a:r>
                      <a:r>
                        <a:rPr lang="en-US" altLang="ja-JP" sz="1300" kern="100" dirty="0">
                          <a:solidFill>
                            <a:schemeClr val="tx1"/>
                          </a:solidFill>
                          <a:effectLst/>
                          <a:latin typeface="Calibri" panose="020F0502020204030204" pitchFamily="34" charset="0"/>
                          <a:ea typeface="+mn-ea"/>
                          <a:cs typeface="Calibri" panose="020F0502020204030204" pitchFamily="34" charset="0"/>
                        </a:rPr>
                        <a:t>3</a:t>
                      </a:r>
                      <a:r>
                        <a:rPr lang="ja-JP" altLang="en-US" sz="1300" kern="100" dirty="0">
                          <a:solidFill>
                            <a:schemeClr val="tx1"/>
                          </a:solidFill>
                          <a:effectLst/>
                          <a:latin typeface="Calibri" panose="020F0502020204030204" pitchFamily="34" charset="0"/>
                          <a:ea typeface="+mn-ea"/>
                          <a:cs typeface="Calibri" panose="020F0502020204030204" pitchFamily="34" charset="0"/>
                        </a:rPr>
                        <a:t>月予定）</a:t>
                      </a:r>
                    </a:p>
                    <a:p>
                      <a:pPr marL="72000" indent="-457200" algn="just">
                        <a:lnSpc>
                          <a:spcPts val="1500"/>
                        </a:lnSpc>
                        <a:spcBef>
                          <a:spcPts val="0"/>
                        </a:spcBef>
                        <a:spcAft>
                          <a:spcPts val="0"/>
                        </a:spcAft>
                        <a:buFontTx/>
                        <a:buNone/>
                      </a:pPr>
                      <a:r>
                        <a:rPr lang="ja-JP" altLang="en-US" sz="1300" kern="100" dirty="0">
                          <a:solidFill>
                            <a:schemeClr val="tx1"/>
                          </a:solidFill>
                          <a:effectLst/>
                          <a:latin typeface="Calibri" panose="020F0502020204030204" pitchFamily="34" charset="0"/>
                          <a:ea typeface="+mn-ea"/>
                          <a:cs typeface="Calibri" panose="020F0502020204030204" pitchFamily="34" charset="0"/>
                        </a:rPr>
                        <a:t>・施設の有効活用を図る観点から、守口市と庭窪浄水場を共同化するため「庭窪浄水場施設共同化に関する基本協定書」を締結（</a:t>
                      </a:r>
                      <a:r>
                        <a:rPr lang="en-US" altLang="ja-JP" sz="1300" kern="100" dirty="0">
                          <a:solidFill>
                            <a:schemeClr val="tx1"/>
                          </a:solidFill>
                          <a:effectLst/>
                          <a:latin typeface="Calibri" panose="020F0502020204030204" pitchFamily="34" charset="0"/>
                          <a:ea typeface="+mn-ea"/>
                          <a:cs typeface="Calibri" panose="020F0502020204030204" pitchFamily="34" charset="0"/>
                        </a:rPr>
                        <a:t>2019</a:t>
                      </a:r>
                      <a:r>
                        <a:rPr lang="ja-JP" altLang="en-US" sz="1300" kern="100" dirty="0">
                          <a:solidFill>
                            <a:schemeClr val="tx1"/>
                          </a:solidFill>
                          <a:effectLst/>
                          <a:latin typeface="Calibri" panose="020F0502020204030204" pitchFamily="34" charset="0"/>
                          <a:ea typeface="+mn-ea"/>
                          <a:cs typeface="Calibri" panose="020F0502020204030204" pitchFamily="34" charset="0"/>
                        </a:rPr>
                        <a:t>年</a:t>
                      </a:r>
                      <a:r>
                        <a:rPr lang="en-US" altLang="ja-JP" sz="1300" kern="100" dirty="0">
                          <a:solidFill>
                            <a:schemeClr val="tx1"/>
                          </a:solidFill>
                          <a:effectLst/>
                          <a:latin typeface="Calibri" panose="020F0502020204030204" pitchFamily="34" charset="0"/>
                          <a:ea typeface="+mn-ea"/>
                          <a:cs typeface="Calibri" panose="020F0502020204030204" pitchFamily="34" charset="0"/>
                        </a:rPr>
                        <a:t>12</a:t>
                      </a:r>
                      <a:r>
                        <a:rPr lang="ja-JP" altLang="en-US" sz="1300" kern="100" dirty="0">
                          <a:solidFill>
                            <a:schemeClr val="tx1"/>
                          </a:solidFill>
                          <a:effectLst/>
                          <a:latin typeface="Calibri" panose="020F0502020204030204" pitchFamily="34" charset="0"/>
                          <a:ea typeface="+mn-ea"/>
                          <a:cs typeface="Calibri" panose="020F0502020204030204" pitchFamily="34" charset="0"/>
                        </a:rPr>
                        <a:t>月）</a:t>
                      </a:r>
                    </a:p>
                  </a:txBody>
                  <a:tcPr marL="68580" marR="68580" marT="0" marB="0">
                    <a:lnL w="12700" cap="flat" cmpd="sng" algn="ctr">
                      <a:solidFill>
                        <a:schemeClr val="tx1"/>
                      </a:solidFill>
                      <a:prstDash val="sysDash"/>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13212858"/>
                  </a:ext>
                </a:extLst>
              </a:tr>
            </a:tbl>
          </a:graphicData>
        </a:graphic>
      </p:graphicFrame>
      <p:sp>
        <p:nvSpPr>
          <p:cNvPr id="6" name="テキスト ボックス 5"/>
          <p:cNvSpPr txBox="1"/>
          <p:nvPr/>
        </p:nvSpPr>
        <p:spPr>
          <a:xfrm>
            <a:off x="0" y="0"/>
            <a:ext cx="9144000" cy="400110"/>
          </a:xfrm>
          <a:prstGeom prst="rect">
            <a:avLst/>
          </a:prstGeom>
          <a:solidFill>
            <a:srgbClr val="0070C0"/>
          </a:solidFill>
        </p:spPr>
        <p:txBody>
          <a:bodyPr wrap="square" rtlCol="0">
            <a:spAutoFit/>
          </a:bodyPr>
          <a:lstStyle/>
          <a:p>
            <a:pPr lvl="0">
              <a:defRPr/>
            </a:pPr>
            <a:r>
              <a:rPr kumimoji="1" lang="en-US" altLang="ja-JP" sz="20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rPr>
              <a:t>Ⅲ【</a:t>
            </a:r>
            <a:r>
              <a:rPr kumimoji="1" lang="ja-JP" altLang="en-US" sz="20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rPr>
              <a:t>業務執行の刷新</a:t>
            </a:r>
            <a:r>
              <a:rPr kumimoji="1" lang="en-US" altLang="ja-JP" sz="20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rPr>
              <a:t>】</a:t>
            </a:r>
            <a:r>
              <a:rPr kumimoji="1" lang="ja-JP" altLang="en-US" sz="20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rPr>
              <a:t>（５</a:t>
            </a:r>
            <a:r>
              <a:rPr lang="ja-JP" altLang="en-US" sz="2000" b="1" u="sng" dirty="0">
                <a:solidFill>
                  <a:prstClr val="white"/>
                </a:solidFill>
                <a:latin typeface="BIZ UDゴシック" panose="020B0400000000000000" pitchFamily="49" charset="-128"/>
                <a:ea typeface="BIZ UDゴシック" panose="020B0400000000000000" pitchFamily="49" charset="-128"/>
              </a:rPr>
              <a:t>）市町村との連携強化、市町村支援等</a:t>
            </a:r>
            <a:r>
              <a:rPr kumimoji="1" lang="en-US" altLang="ja-JP" sz="2000" b="1" i="0" u="none" strike="noStrike" kern="1200" cap="none" spc="0" normalizeH="0" baseline="0" noProof="0" dirty="0" smtClean="0">
                <a:ln>
                  <a:noFill/>
                </a:ln>
                <a:solidFill>
                  <a:prstClr val="white"/>
                </a:solidFill>
                <a:effectLst/>
                <a:uLnTx/>
                <a:uFillTx/>
                <a:latin typeface="BIZ UDゴシック" panose="020B0400000000000000" pitchFamily="49" charset="-128"/>
                <a:ea typeface="BIZ UDゴシック" panose="020B0400000000000000" pitchFamily="49" charset="-128"/>
              </a:rPr>
              <a:t>〔</a:t>
            </a:r>
            <a:r>
              <a:rPr kumimoji="1" lang="ja-JP" altLang="en-US" sz="2000" b="1" i="0" u="none"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rPr>
              <a:t>新規</a:t>
            </a:r>
            <a:r>
              <a:rPr kumimoji="1" lang="en-US" altLang="ja-JP" sz="2000" b="1" i="0" u="none"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rPr>
              <a:t>〕</a:t>
            </a:r>
            <a:endParaRPr kumimoji="1" lang="en-US" altLang="ja-JP" sz="20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endParaRPr>
          </a:p>
        </p:txBody>
      </p:sp>
      <p:sp>
        <p:nvSpPr>
          <p:cNvPr id="11" name="テキスト ボックス 10"/>
          <p:cNvSpPr txBox="1"/>
          <p:nvPr/>
        </p:nvSpPr>
        <p:spPr>
          <a:xfrm>
            <a:off x="117404" y="480561"/>
            <a:ext cx="8748464" cy="338554"/>
          </a:xfrm>
          <a:prstGeom prst="rect">
            <a:avLst/>
          </a:prstGeom>
          <a:noFill/>
        </p:spPr>
        <p:txBody>
          <a:bodyPr wrap="square" rtlCol="0">
            <a:spAutoFit/>
          </a:bodyPr>
          <a:lstStyle/>
          <a:p>
            <a:pPr lvl="0"/>
            <a:r>
              <a:rPr lang="ja-JP" altLang="en-US" sz="1600" dirty="0">
                <a:solidFill>
                  <a:prstClr val="black"/>
                </a:solidFill>
                <a:latin typeface="BIZ UDゴシック" panose="020B0400000000000000" pitchFamily="49" charset="-128"/>
                <a:ea typeface="BIZ UDゴシック" panose="020B0400000000000000" pitchFamily="49" charset="-128"/>
              </a:rPr>
              <a:t>①水道の基盤強化</a:t>
            </a:r>
            <a:endParaRPr kumimoji="1" lang="ja-JP" altLang="en-US" sz="16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213</a:t>
            </a:fld>
            <a:endParaRPr lang="ja-JP" altLang="en-US"/>
          </a:p>
        </p:txBody>
      </p:sp>
    </p:spTree>
    <p:extLst>
      <p:ext uri="{BB962C8B-B14F-4D97-AF65-F5344CB8AC3E}">
        <p14:creationId xmlns:p14="http://schemas.microsoft.com/office/powerpoint/2010/main" val="764824997"/>
      </p:ext>
    </p:extLst>
  </p:cSld>
  <p:clrMapOvr>
    <a:masterClrMapping/>
  </p:clrMapOvr>
</p:sld>
</file>

<file path=ppt/slides/slide2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図 3"/>
          <p:cNvPicPr>
            <a:picLocks noChangeAspect="1"/>
          </p:cNvPicPr>
          <p:nvPr/>
        </p:nvPicPr>
        <p:blipFill>
          <a:blip r:embed="rId2"/>
          <a:stretch>
            <a:fillRect/>
          </a:stretch>
        </p:blipFill>
        <p:spPr>
          <a:xfrm>
            <a:off x="763640" y="2199933"/>
            <a:ext cx="7925487" cy="3883489"/>
          </a:xfrm>
          <a:prstGeom prst="rect">
            <a:avLst/>
          </a:prstGeom>
        </p:spPr>
      </p:pic>
      <p:sp>
        <p:nvSpPr>
          <p:cNvPr id="6" name="正方形/長方形 5"/>
          <p:cNvSpPr/>
          <p:nvPr/>
        </p:nvSpPr>
        <p:spPr>
          <a:xfrm>
            <a:off x="251520" y="378215"/>
            <a:ext cx="3837154" cy="369332"/>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mn-cs"/>
              </a:rPr>
              <a:t>厳しい水需要の動向　（１／２）</a:t>
            </a:r>
          </a:p>
        </p:txBody>
      </p:sp>
      <p:cxnSp>
        <p:nvCxnSpPr>
          <p:cNvPr id="28" name="直線コネクタ 27"/>
          <p:cNvCxnSpPr/>
          <p:nvPr/>
        </p:nvCxnSpPr>
        <p:spPr>
          <a:xfrm>
            <a:off x="196874" y="721333"/>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47" name="テキスト ボックス 46"/>
          <p:cNvSpPr txBox="1"/>
          <p:nvPr/>
        </p:nvSpPr>
        <p:spPr>
          <a:xfrm>
            <a:off x="403132" y="800100"/>
            <a:ext cx="8401231" cy="64633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　長引く景気低迷と節水意識の浸透により、水需要は減少傾向。</a:t>
            </a:r>
            <a:endParaRPr kumimoji="1" lang="en-US" altLang="ja-JP" sz="1800" b="0"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　今後もこの傾向は続くものと見込まれる。</a:t>
            </a:r>
          </a:p>
        </p:txBody>
      </p:sp>
      <p:sp>
        <p:nvSpPr>
          <p:cNvPr id="48" name="テキスト ボックス 47"/>
          <p:cNvSpPr txBox="1"/>
          <p:nvPr/>
        </p:nvSpPr>
        <p:spPr>
          <a:xfrm>
            <a:off x="3860800" y="1778000"/>
            <a:ext cx="1803400" cy="30777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給水量の推移</a:t>
            </a:r>
          </a:p>
        </p:txBody>
      </p:sp>
      <p:sp>
        <p:nvSpPr>
          <p:cNvPr id="14" name="正方形/長方形 13"/>
          <p:cNvSpPr/>
          <p:nvPr/>
        </p:nvSpPr>
        <p:spPr>
          <a:xfrm>
            <a:off x="7858078" y="352001"/>
            <a:ext cx="1073243" cy="369332"/>
          </a:xfrm>
          <a:prstGeom prst="rect">
            <a:avLst/>
          </a:prstGeom>
          <a:noFill/>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Why</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p>
        </p:txBody>
      </p:sp>
      <p:sp>
        <p:nvSpPr>
          <p:cNvPr id="18" name="テキスト ボックス 17"/>
          <p:cNvSpPr txBox="1"/>
          <p:nvPr/>
        </p:nvSpPr>
        <p:spPr>
          <a:xfrm>
            <a:off x="4726384" y="3246016"/>
            <a:ext cx="1296144"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一日最大給水量</a:t>
            </a:r>
          </a:p>
        </p:txBody>
      </p:sp>
      <p:sp>
        <p:nvSpPr>
          <p:cNvPr id="19" name="テキスト ボックス 18"/>
          <p:cNvSpPr txBox="1"/>
          <p:nvPr/>
        </p:nvSpPr>
        <p:spPr>
          <a:xfrm>
            <a:off x="4368056" y="4425668"/>
            <a:ext cx="1296144"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一日平均給水量</a:t>
            </a:r>
          </a:p>
        </p:txBody>
      </p:sp>
      <p:sp>
        <p:nvSpPr>
          <p:cNvPr id="20" name="Text Box 143"/>
          <p:cNvSpPr txBox="1">
            <a:spLocks noChangeArrowheads="1"/>
          </p:cNvSpPr>
          <p:nvPr/>
        </p:nvSpPr>
        <p:spPr bwMode="auto">
          <a:xfrm>
            <a:off x="8277471" y="6165304"/>
            <a:ext cx="653850" cy="201732"/>
          </a:xfrm>
          <a:prstGeom prst="rect">
            <a:avLst/>
          </a:prstGeom>
          <a:noFill/>
          <a:ln w="9525">
            <a:noFill/>
            <a:miter lim="800000"/>
            <a:headEnd/>
            <a:tailEnd/>
          </a:ln>
        </p:spPr>
        <p:txBody>
          <a:bodyPr wrap="square" lIns="27432" tIns="18288" rIns="0" bIns="0" anchor="t" upright="1"/>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sz="1000"/>
            </a:pPr>
            <a:r>
              <a:rPr kumimoji="1" lang="en-US" altLang="ja-JP" sz="1050" b="0" i="0" u="none" strike="noStrike" kern="1200" cap="none" spc="0" normalizeH="0" baseline="0" noProof="0" dirty="0">
                <a:ln>
                  <a:noFill/>
                </a:ln>
                <a:solidFill>
                  <a:srgbClr val="000000"/>
                </a:solidFill>
                <a:effectLst/>
                <a:uLnTx/>
                <a:uFillTx/>
                <a:latin typeface="ＭＳ 明朝"/>
                <a:ea typeface="ＭＳ 明朝"/>
                <a:cs typeface="+mn-cs"/>
              </a:rPr>
              <a:t>(</a:t>
            </a:r>
            <a:r>
              <a:rPr kumimoji="1" lang="ja-JP" altLang="en-US" sz="105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年度</a:t>
            </a:r>
            <a:r>
              <a:rPr kumimoji="1" lang="en-US" altLang="ja-JP" sz="1050" b="0" i="0" u="none" strike="noStrike" kern="1200" cap="none" spc="0" normalizeH="0" baseline="0" noProof="0" dirty="0">
                <a:ln>
                  <a:noFill/>
                </a:ln>
                <a:solidFill>
                  <a:srgbClr val="000000"/>
                </a:solidFill>
                <a:effectLst/>
                <a:uLnTx/>
                <a:uFillTx/>
                <a:latin typeface="ＭＳ 明朝"/>
                <a:ea typeface="ＭＳ 明朝"/>
                <a:cs typeface="+mn-cs"/>
              </a:rPr>
              <a:t>)</a:t>
            </a:r>
          </a:p>
        </p:txBody>
      </p:sp>
      <p:sp>
        <p:nvSpPr>
          <p:cNvPr id="22" name="Text Box 143"/>
          <p:cNvSpPr txBox="1">
            <a:spLocks noChangeArrowheads="1"/>
          </p:cNvSpPr>
          <p:nvPr/>
        </p:nvSpPr>
        <p:spPr bwMode="auto">
          <a:xfrm>
            <a:off x="683568" y="2062642"/>
            <a:ext cx="653850" cy="201732"/>
          </a:xfrm>
          <a:prstGeom prst="rect">
            <a:avLst/>
          </a:prstGeom>
          <a:noFill/>
          <a:ln w="9525">
            <a:noFill/>
            <a:miter lim="800000"/>
            <a:headEnd/>
            <a:tailEnd/>
          </a:ln>
        </p:spPr>
        <p:txBody>
          <a:bodyPr wrap="square" lIns="27432" tIns="18288" rIns="0" bIns="0" anchor="t" upright="1"/>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sz="1000"/>
            </a:pPr>
            <a:r>
              <a:rPr kumimoji="1" lang="en-US" altLang="ja-JP" sz="1050" b="0" i="0" u="none" strike="noStrike" kern="1200" cap="none" spc="0" normalizeH="0" baseline="0" noProof="0" dirty="0">
                <a:ln>
                  <a:noFill/>
                </a:ln>
                <a:solidFill>
                  <a:srgbClr val="000000"/>
                </a:solidFill>
                <a:effectLst/>
                <a:uLnTx/>
                <a:uFillTx/>
                <a:latin typeface="ＭＳ 明朝"/>
                <a:ea typeface="ＭＳ 明朝"/>
                <a:cs typeface="+mn-cs"/>
              </a:rPr>
              <a:t>(</a:t>
            </a:r>
            <a:r>
              <a:rPr kumimoji="1" lang="ja-JP" altLang="en-US" sz="1050" b="0" i="0" u="none" strike="noStrike" kern="1200" cap="none" spc="0" normalizeH="0" baseline="0" noProof="0" dirty="0">
                <a:ln>
                  <a:noFill/>
                </a:ln>
                <a:solidFill>
                  <a:srgbClr val="000000"/>
                </a:solidFill>
                <a:effectLst/>
                <a:uLnTx/>
                <a:uFillTx/>
                <a:latin typeface="ＭＳ 明朝"/>
                <a:ea typeface="ＭＳ 明朝"/>
                <a:cs typeface="+mn-cs"/>
              </a:rPr>
              <a:t>万㎥</a:t>
            </a:r>
            <a:r>
              <a:rPr kumimoji="1" lang="en-US" altLang="ja-JP" sz="1050" b="0" i="0" u="none" strike="noStrike" kern="1200" cap="none" spc="0" normalizeH="0" baseline="0" noProof="0" dirty="0">
                <a:ln>
                  <a:noFill/>
                </a:ln>
                <a:solidFill>
                  <a:srgbClr val="000000"/>
                </a:solidFill>
                <a:effectLst/>
                <a:uLnTx/>
                <a:uFillTx/>
                <a:latin typeface="ＭＳ 明朝"/>
                <a:ea typeface="ＭＳ 明朝"/>
                <a:cs typeface="+mn-cs"/>
              </a:rPr>
              <a:t>/</a:t>
            </a:r>
            <a:r>
              <a:rPr kumimoji="1" lang="ja-JP" altLang="en-US" sz="1050" b="0" i="0" u="none" strike="noStrike" kern="1200" cap="none" spc="0" normalizeH="0" baseline="0" noProof="0" dirty="0">
                <a:ln>
                  <a:noFill/>
                </a:ln>
                <a:solidFill>
                  <a:srgbClr val="000000"/>
                </a:solidFill>
                <a:effectLst/>
                <a:uLnTx/>
                <a:uFillTx/>
                <a:latin typeface="ＭＳ 明朝"/>
                <a:ea typeface="ＭＳ 明朝"/>
                <a:cs typeface="+mn-cs"/>
              </a:rPr>
              <a:t>日</a:t>
            </a:r>
            <a:r>
              <a:rPr kumimoji="1" lang="en-US" altLang="ja-JP" sz="1050" b="0" i="0" u="none" strike="noStrike" kern="1200" cap="none" spc="0" normalizeH="0" baseline="0" noProof="0" dirty="0">
                <a:ln>
                  <a:noFill/>
                </a:ln>
                <a:solidFill>
                  <a:srgbClr val="000000"/>
                </a:solidFill>
                <a:effectLst/>
                <a:uLnTx/>
                <a:uFillTx/>
                <a:latin typeface="ＭＳ 明朝"/>
                <a:ea typeface="ＭＳ 明朝"/>
                <a:cs typeface="+mn-cs"/>
              </a:rPr>
              <a:t>)</a:t>
            </a:r>
          </a:p>
        </p:txBody>
      </p:sp>
      <p:sp>
        <p:nvSpPr>
          <p:cNvPr id="2" name="テキスト ボックス 1"/>
          <p:cNvSpPr txBox="1"/>
          <p:nvPr/>
        </p:nvSpPr>
        <p:spPr>
          <a:xfrm>
            <a:off x="1010493" y="5883498"/>
            <a:ext cx="8088033" cy="29238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1965</a:t>
            </a:r>
            <a:r>
              <a:rPr kumimoji="1" lang="ja-JP" altLang="en-US" sz="1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70  72</a:t>
            </a:r>
            <a:r>
              <a:rPr kumimoji="1" lang="ja-JP" altLang="en-US" sz="1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75</a:t>
            </a:r>
            <a:r>
              <a:rPr kumimoji="1" lang="ja-JP" altLang="en-US" sz="1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80</a:t>
            </a:r>
            <a:r>
              <a:rPr kumimoji="1" lang="ja-JP" altLang="en-US" sz="1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85</a:t>
            </a:r>
            <a:r>
              <a:rPr kumimoji="1" lang="ja-JP" altLang="en-US" sz="1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90</a:t>
            </a:r>
            <a:r>
              <a:rPr kumimoji="1" lang="ja-JP" altLang="en-US" sz="1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95</a:t>
            </a:r>
            <a:r>
              <a:rPr kumimoji="1" lang="ja-JP" altLang="en-US" sz="1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2000</a:t>
            </a:r>
            <a:r>
              <a:rPr kumimoji="1" lang="ja-JP" altLang="en-US" sz="1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05</a:t>
            </a:r>
            <a:r>
              <a:rPr kumimoji="1" lang="ja-JP" altLang="en-US" sz="1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10</a:t>
            </a:r>
            <a:r>
              <a:rPr kumimoji="1" lang="ja-JP" altLang="en-US" sz="1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15</a:t>
            </a:r>
            <a:r>
              <a:rPr kumimoji="1" lang="ja-JP" altLang="en-US" sz="1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a:t>
            </a:r>
            <a:r>
              <a:rPr kumimoji="1" lang="ja-JP" altLang="en-US" sz="1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p>
        </p:txBody>
      </p:sp>
      <p:sp>
        <p:nvSpPr>
          <p:cNvPr id="16" name="テキスト ボックス 36"/>
          <p:cNvSpPr txBox="1"/>
          <p:nvPr/>
        </p:nvSpPr>
        <p:spPr>
          <a:xfrm>
            <a:off x="196874" y="75851"/>
            <a:ext cx="4529510"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lvl="0">
              <a:defRPr/>
            </a:pPr>
            <a:r>
              <a:rPr lang="en-US" altLang="zh-TW"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Ⅲ</a:t>
            </a:r>
            <a:r>
              <a:rPr lang="zh-TW" altLang="en-US"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　行財政改革</a:t>
            </a:r>
            <a:r>
              <a:rPr lang="en-US" altLang="ja-JP"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a:t>
            </a:r>
            <a:r>
              <a:rPr lang="ja-JP" altLang="en-US"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業務執行の刷新</a:t>
            </a:r>
            <a:r>
              <a:rPr lang="en-US" altLang="ja-JP"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a:t>
            </a:r>
            <a:r>
              <a:rPr lang="ja-JP" altLang="en-US"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・市町村との連携強化、市町村支援等</a:t>
            </a:r>
          </a:p>
        </p:txBody>
      </p:sp>
      <p:sp>
        <p:nvSpPr>
          <p:cNvPr id="3" name="スライド番号プレースホルダー 2"/>
          <p:cNvSpPr>
            <a:spLocks noGrp="1"/>
          </p:cNvSpPr>
          <p:nvPr>
            <p:ph type="sldNum" sz="quarter" idx="12"/>
          </p:nvPr>
        </p:nvSpPr>
        <p:spPr/>
        <p:txBody>
          <a:bodyPr/>
          <a:lstStyle/>
          <a:p>
            <a:fld id="{63BC356D-1576-478B-8647-1361C6E9DFF7}" type="slidenum">
              <a:rPr lang="ja-JP" altLang="en-US" smtClean="0"/>
              <a:pPr/>
              <a:t>214</a:t>
            </a:fld>
            <a:endParaRPr lang="ja-JP" altLang="en-US"/>
          </a:p>
        </p:txBody>
      </p:sp>
    </p:spTree>
    <p:extLst>
      <p:ext uri="{BB962C8B-B14F-4D97-AF65-F5344CB8AC3E}">
        <p14:creationId xmlns:p14="http://schemas.microsoft.com/office/powerpoint/2010/main" val="1240807758"/>
      </p:ext>
    </p:extLst>
  </p:cSld>
  <p:clrMapOvr>
    <a:masterClrMapping/>
  </p:clrMapOvr>
</p:sld>
</file>

<file path=ppt/slides/slide2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図 2"/>
          <p:cNvPicPr>
            <a:picLocks noChangeAspect="1"/>
          </p:cNvPicPr>
          <p:nvPr/>
        </p:nvPicPr>
        <p:blipFill>
          <a:blip r:embed="rId3"/>
          <a:stretch>
            <a:fillRect/>
          </a:stretch>
        </p:blipFill>
        <p:spPr>
          <a:xfrm>
            <a:off x="-2400" y="1556792"/>
            <a:ext cx="9102117" cy="4310246"/>
          </a:xfrm>
          <a:prstGeom prst="rect">
            <a:avLst/>
          </a:prstGeom>
        </p:spPr>
      </p:pic>
      <p:cxnSp>
        <p:nvCxnSpPr>
          <p:cNvPr id="28" name="直線コネクタ 27"/>
          <p:cNvCxnSpPr/>
          <p:nvPr/>
        </p:nvCxnSpPr>
        <p:spPr>
          <a:xfrm>
            <a:off x="179512" y="704056"/>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4" name="上下矢印 13"/>
          <p:cNvSpPr/>
          <p:nvPr/>
        </p:nvSpPr>
        <p:spPr>
          <a:xfrm>
            <a:off x="5899252" y="3042537"/>
            <a:ext cx="435022" cy="865483"/>
          </a:xfrm>
          <a:prstGeom prst="upDownArrow">
            <a:avLst>
              <a:gd name="adj1" fmla="val 50000"/>
              <a:gd name="adj2" fmla="val 27324"/>
            </a:avLst>
          </a:prstGeom>
          <a:solidFill>
            <a:srgbClr val="FF0000"/>
          </a:solidFill>
          <a:ln w="12700">
            <a:solidFill>
              <a:schemeClr val="accent1">
                <a:shade val="50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srgbClr val="FFFFFF"/>
              </a:solidFill>
              <a:effectLst/>
              <a:uLnTx/>
              <a:uFillTx/>
              <a:latin typeface="Calibri"/>
              <a:ea typeface="ＭＳ Ｐゴシック" panose="020B0600070205080204" pitchFamily="50" charset="-128"/>
              <a:cs typeface="+mn-cs"/>
            </a:endParaRPr>
          </a:p>
        </p:txBody>
      </p:sp>
      <p:sp>
        <p:nvSpPr>
          <p:cNvPr id="17" name="テキスト ボックス 3"/>
          <p:cNvSpPr txBox="1">
            <a:spLocks noChangeArrowheads="1"/>
          </p:cNvSpPr>
          <p:nvPr/>
        </p:nvSpPr>
        <p:spPr bwMode="auto">
          <a:xfrm>
            <a:off x="4907806" y="3026305"/>
            <a:ext cx="1152127" cy="307777"/>
          </a:xfrm>
          <a:prstGeom prst="rect">
            <a:avLst/>
          </a:prstGeom>
          <a:noFill/>
          <a:ln w="9525">
            <a:noFill/>
            <a:miter lim="800000"/>
            <a:headEnd/>
            <a:tailEnd/>
          </a:ln>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sng" strike="noStrike" kern="1200" cap="none" spc="0" normalizeH="0" baseline="0" noProof="0" dirty="0">
                <a:ln>
                  <a:noFill/>
                </a:ln>
                <a:solidFill>
                  <a:srgbClr val="000000"/>
                </a:solidFill>
                <a:effectLst/>
                <a:uLnTx/>
                <a:uFillTx/>
                <a:latin typeface="Calibri"/>
                <a:ea typeface="ＭＳ Ｐゴシック"/>
                <a:cs typeface="+mn-cs"/>
              </a:rPr>
              <a:t>かい離拡大</a:t>
            </a:r>
          </a:p>
        </p:txBody>
      </p:sp>
      <p:sp>
        <p:nvSpPr>
          <p:cNvPr id="19" name="テキスト ボックス 18"/>
          <p:cNvSpPr txBox="1"/>
          <p:nvPr/>
        </p:nvSpPr>
        <p:spPr>
          <a:xfrm>
            <a:off x="4813522" y="3298802"/>
            <a:ext cx="1248999" cy="47340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ﾀﾞｳﾝｻｲｼﾞﾝｸﾞ</a:t>
            </a:r>
            <a:endParaRPr kumimoji="1" lang="en-US" altLang="ja-JP" sz="1400" b="1"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する必要あり</a:t>
            </a:r>
          </a:p>
        </p:txBody>
      </p:sp>
      <p:sp>
        <p:nvSpPr>
          <p:cNvPr id="23" name="テキスト ボックス 30"/>
          <p:cNvSpPr txBox="1">
            <a:spLocks noChangeArrowheads="1"/>
          </p:cNvSpPr>
          <p:nvPr/>
        </p:nvSpPr>
        <p:spPr bwMode="auto">
          <a:xfrm>
            <a:off x="1292989" y="1740403"/>
            <a:ext cx="4054475" cy="307777"/>
          </a:xfrm>
          <a:prstGeom prst="rect">
            <a:avLst/>
          </a:prstGeom>
          <a:noFill/>
          <a:ln w="9525">
            <a:noFill/>
            <a:miter lim="800000"/>
            <a:headEnd/>
            <a:tailEnd/>
          </a:ln>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rgbClr val="000000"/>
                </a:solidFill>
                <a:effectLst/>
                <a:uLnTx/>
                <a:uFillTx/>
                <a:latin typeface="Calibri"/>
                <a:ea typeface="ＭＳ Ｐゴシック" panose="020B0600070205080204" pitchFamily="50" charset="-128"/>
                <a:cs typeface="+mn-cs"/>
              </a:rPr>
              <a:t>施設能力と給水量の推移</a:t>
            </a:r>
          </a:p>
        </p:txBody>
      </p:sp>
      <p:sp>
        <p:nvSpPr>
          <p:cNvPr id="24" name="正方形/長方形 23"/>
          <p:cNvSpPr/>
          <p:nvPr/>
        </p:nvSpPr>
        <p:spPr>
          <a:xfrm>
            <a:off x="179512" y="390335"/>
            <a:ext cx="4035393" cy="369332"/>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mn-cs"/>
              </a:rPr>
              <a:t>厳しい水需要の動向　（２／２）</a:t>
            </a:r>
          </a:p>
        </p:txBody>
      </p:sp>
      <p:sp>
        <p:nvSpPr>
          <p:cNvPr id="25" name="テキスト ボックス 24"/>
          <p:cNvSpPr txBox="1"/>
          <p:nvPr/>
        </p:nvSpPr>
        <p:spPr>
          <a:xfrm>
            <a:off x="520700" y="800100"/>
            <a:ext cx="8242300" cy="64633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水需要の減少傾向が続き、施設能力との差（＝最大施設稼働率）がかい離。</a:t>
            </a:r>
            <a:endParaRPr kumimoji="1" lang="en-US" altLang="ja-JP" sz="1800" b="0"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需要に見合った施設能力へとダウンサイジングする必要がある。</a:t>
            </a:r>
          </a:p>
        </p:txBody>
      </p:sp>
      <p:sp>
        <p:nvSpPr>
          <p:cNvPr id="26" name="正方形/長方形 25"/>
          <p:cNvSpPr/>
          <p:nvPr/>
        </p:nvSpPr>
        <p:spPr>
          <a:xfrm>
            <a:off x="7858078" y="378127"/>
            <a:ext cx="1073243" cy="369332"/>
          </a:xfrm>
          <a:prstGeom prst="rect">
            <a:avLst/>
          </a:prstGeom>
          <a:noFill/>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Why</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p>
        </p:txBody>
      </p:sp>
      <p:sp>
        <p:nvSpPr>
          <p:cNvPr id="30" name="テキスト ボックス 29"/>
          <p:cNvSpPr txBox="1"/>
          <p:nvPr/>
        </p:nvSpPr>
        <p:spPr>
          <a:xfrm>
            <a:off x="2824071" y="6381328"/>
            <a:ext cx="6212425" cy="246221"/>
          </a:xfrm>
          <a:prstGeom prst="rect">
            <a:avLst/>
          </a:prstGeom>
          <a:noFill/>
        </p:spPr>
        <p:txBody>
          <a:bodyPr wrap="square" rtlCol="0">
            <a:spAutoFit/>
          </a:bodyPr>
          <a:lstStyle/>
          <a:p>
            <a:pPr marL="88900" marR="0" lvl="0" indent="-88900" algn="l" defTabSz="914400" rtl="0" eaLnBrk="1" fontAlgn="auto" latinLnBrk="0" hangingPunct="1">
              <a:lnSpc>
                <a:spcPct val="100000"/>
              </a:lnSpc>
              <a:spcBef>
                <a:spcPts val="0"/>
              </a:spcBef>
              <a:spcAft>
                <a:spcPts val="0"/>
              </a:spcAft>
              <a:buClrTx/>
              <a:buSzTx/>
              <a:buFontTx/>
              <a:buNone/>
              <a:tabLst/>
              <a:defRPr/>
            </a:pPr>
            <a:r>
              <a:rPr kumimoji="0" lang="ja-JP" altLang="en-US" sz="1000" b="0" i="0" u="none" strike="noStrike" kern="1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a:rPr>
              <a:t>＊対象は、規模、事業内容から東京都とおおむね給水人口</a:t>
            </a:r>
            <a:r>
              <a:rPr kumimoji="0" lang="en-US" altLang="ja-JP" sz="1000" b="0" i="0" u="none" strike="noStrike" kern="1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a:rPr>
              <a:t>100</a:t>
            </a:r>
            <a:r>
              <a:rPr kumimoji="0" lang="ja-JP" altLang="en-US" sz="1000" b="0" i="0" u="none" strike="noStrike" kern="1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a:rPr>
              <a:t>万人以上の</a:t>
            </a:r>
            <a:r>
              <a:rPr kumimoji="0" lang="en-US" altLang="ja-JP" sz="1000" b="0" i="0" u="none" strike="noStrike" kern="1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a:rPr>
              <a:t>12</a:t>
            </a:r>
            <a:r>
              <a:rPr kumimoji="0" lang="ja-JP" altLang="en-US" sz="1000" b="0" i="0" u="none" strike="noStrike" kern="1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a:rPr>
              <a:t>政令指定都市の</a:t>
            </a:r>
            <a:r>
              <a:rPr kumimoji="0" lang="en-US" altLang="ja-JP" sz="1000" b="0" i="0" u="none" strike="noStrike" kern="1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a:rPr>
              <a:t>13</a:t>
            </a:r>
            <a:r>
              <a:rPr kumimoji="0" lang="ja-JP" altLang="en-US" sz="1000" b="0" i="0" u="none" strike="noStrike" kern="1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a:rPr>
              <a:t>都市としている。</a:t>
            </a:r>
          </a:p>
        </p:txBody>
      </p:sp>
      <p:sp>
        <p:nvSpPr>
          <p:cNvPr id="35" name="角丸四角形 34"/>
          <p:cNvSpPr/>
          <p:nvPr/>
        </p:nvSpPr>
        <p:spPr bwMode="auto">
          <a:xfrm>
            <a:off x="6714545" y="4718398"/>
            <a:ext cx="718767" cy="227121"/>
          </a:xfrm>
          <a:prstGeom prst="roundRect">
            <a:avLst>
              <a:gd name="adj" fmla="val 50000"/>
            </a:avLst>
          </a:prstGeom>
          <a:noFill/>
          <a:ln w="19050">
            <a:solidFill>
              <a:srgbClr val="FF0000"/>
            </a:solidFill>
          </a:ln>
        </p:spPr>
        <p:style>
          <a:lnRef idx="2">
            <a:schemeClr val="accent6"/>
          </a:lnRef>
          <a:fillRef idx="1">
            <a:schemeClr val="lt1"/>
          </a:fillRef>
          <a:effectRef idx="0">
            <a:schemeClr val="accent6"/>
          </a:effectRef>
          <a:fontRef idx="minor">
            <a:schemeClr val="dk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srgbClr val="000000"/>
              </a:solidFill>
              <a:effectLst/>
              <a:uLnTx/>
              <a:uFillTx/>
              <a:latin typeface="Calibri"/>
              <a:ea typeface="ＭＳ Ｐゴシック" panose="020B0600070205080204" pitchFamily="50" charset="-128"/>
              <a:cs typeface="+mn-cs"/>
            </a:endParaRPr>
          </a:p>
        </p:txBody>
      </p:sp>
      <p:sp>
        <p:nvSpPr>
          <p:cNvPr id="36" name="テキスト ボックス 30"/>
          <p:cNvSpPr txBox="1">
            <a:spLocks noChangeArrowheads="1"/>
          </p:cNvSpPr>
          <p:nvPr/>
        </p:nvSpPr>
        <p:spPr bwMode="auto">
          <a:xfrm>
            <a:off x="8655096" y="5693530"/>
            <a:ext cx="552449" cy="261610"/>
          </a:xfrm>
          <a:prstGeom prst="rect">
            <a:avLst/>
          </a:prstGeom>
          <a:noFill/>
          <a:ln w="9525">
            <a:noFill/>
            <a:miter lim="800000"/>
            <a:headEnd/>
            <a:tailEnd/>
          </a:ln>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srgbClr val="000000"/>
                </a:solidFill>
                <a:effectLst/>
                <a:uLnTx/>
                <a:uFillTx/>
                <a:latin typeface="Calibri"/>
                <a:ea typeface="ＭＳ Ｐゴシック"/>
                <a:cs typeface="+mn-cs"/>
              </a:rPr>
              <a:t>（％）</a:t>
            </a:r>
          </a:p>
        </p:txBody>
      </p:sp>
      <p:sp>
        <p:nvSpPr>
          <p:cNvPr id="38" name="テキスト ボックス 37"/>
          <p:cNvSpPr txBox="1"/>
          <p:nvPr/>
        </p:nvSpPr>
        <p:spPr>
          <a:xfrm>
            <a:off x="7191600" y="4949414"/>
            <a:ext cx="312906" cy="246221"/>
          </a:xfrm>
          <a:prstGeom prst="rect">
            <a:avLst/>
          </a:prstGeom>
          <a:noFill/>
        </p:spPr>
        <p:txBody>
          <a:bodyPr wrap="none" rtlCol="0">
            <a:spAutoFit/>
          </a:bodyPr>
          <a:lstStyle/>
          <a:p>
            <a:pPr marL="88900" marR="0" lvl="0" indent="-88900" algn="l" defTabSz="914400" rtl="0" eaLnBrk="1" fontAlgn="auto" latinLnBrk="0" hangingPunct="1">
              <a:lnSpc>
                <a:spcPct val="100000"/>
              </a:lnSpc>
              <a:spcBef>
                <a:spcPts val="0"/>
              </a:spcBef>
              <a:spcAft>
                <a:spcPts val="0"/>
              </a:spcAft>
              <a:buClrTx/>
              <a:buSzTx/>
              <a:buFontTx/>
              <a:buNone/>
              <a:tabLst/>
              <a:defRPr/>
            </a:pPr>
            <a:r>
              <a:rPr kumimoji="0" lang="ja-JP" altLang="en-US" sz="1000" b="0" i="0" u="none" strike="noStrike" kern="1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a:rPr>
              <a:t>＊</a:t>
            </a:r>
          </a:p>
        </p:txBody>
      </p:sp>
      <p:sp>
        <p:nvSpPr>
          <p:cNvPr id="43" name="テキスト ボックス 2"/>
          <p:cNvSpPr txBox="1">
            <a:spLocks noChangeArrowheads="1"/>
          </p:cNvSpPr>
          <p:nvPr/>
        </p:nvSpPr>
        <p:spPr bwMode="auto">
          <a:xfrm>
            <a:off x="3608900" y="2595722"/>
            <a:ext cx="1088153" cy="276999"/>
          </a:xfrm>
          <a:prstGeom prst="rect">
            <a:avLst/>
          </a:prstGeom>
          <a:noFill/>
          <a:ln w="9525">
            <a:noFill/>
            <a:miter lim="800000"/>
            <a:headEnd/>
            <a:tailEnd/>
          </a:ln>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施設能力</a:t>
            </a:r>
          </a:p>
        </p:txBody>
      </p:sp>
      <p:sp>
        <p:nvSpPr>
          <p:cNvPr id="44" name="テキスト ボックス 13"/>
          <p:cNvSpPr txBox="1">
            <a:spLocks noChangeArrowheads="1"/>
          </p:cNvSpPr>
          <p:nvPr/>
        </p:nvSpPr>
        <p:spPr bwMode="auto">
          <a:xfrm>
            <a:off x="1985250" y="2997433"/>
            <a:ext cx="1414119" cy="276999"/>
          </a:xfrm>
          <a:prstGeom prst="rect">
            <a:avLst/>
          </a:prstGeom>
          <a:noFill/>
          <a:ln w="9525">
            <a:noFill/>
            <a:miter lim="800000"/>
            <a:headEnd/>
            <a:tailEnd/>
          </a:ln>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一日最大配水量</a:t>
            </a:r>
          </a:p>
        </p:txBody>
      </p:sp>
      <p:sp>
        <p:nvSpPr>
          <p:cNvPr id="45" name="テキスト ボックス 44"/>
          <p:cNvSpPr txBox="1"/>
          <p:nvPr/>
        </p:nvSpPr>
        <p:spPr>
          <a:xfrm>
            <a:off x="1129939" y="2154203"/>
            <a:ext cx="764812" cy="43088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1973</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en-US" altLang="ja-JP"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S48</a:t>
            </a:r>
            <a:r>
              <a:rPr kumimoji="1" lang="ja-JP" altLang="en-US"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p>
        </p:txBody>
      </p:sp>
      <p:sp>
        <p:nvSpPr>
          <p:cNvPr id="46" name="テキスト ボックス 45"/>
          <p:cNvSpPr txBox="1"/>
          <p:nvPr/>
        </p:nvSpPr>
        <p:spPr>
          <a:xfrm>
            <a:off x="1129939" y="3451760"/>
            <a:ext cx="587071"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233</a:t>
            </a:r>
            <a:endParaRPr kumimoji="1" lang="ja-JP" altLang="en-US"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47" name="テキスト ボックス 46"/>
          <p:cNvSpPr txBox="1"/>
          <p:nvPr/>
        </p:nvSpPr>
        <p:spPr>
          <a:xfrm>
            <a:off x="987295" y="3706205"/>
            <a:ext cx="842496" cy="43088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1973</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en-US" altLang="ja-JP"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S48</a:t>
            </a:r>
            <a:r>
              <a:rPr kumimoji="1" lang="ja-JP" altLang="en-US"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p>
        </p:txBody>
      </p:sp>
      <p:sp>
        <p:nvSpPr>
          <p:cNvPr id="48" name="正方形/長方形 47"/>
          <p:cNvSpPr/>
          <p:nvPr/>
        </p:nvSpPr>
        <p:spPr>
          <a:xfrm>
            <a:off x="1446646" y="5207060"/>
            <a:ext cx="708832" cy="43204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1975</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(S50)</a:t>
            </a:r>
            <a:endParaRPr kumimoji="1" lang="ja-JP" altLang="en-US"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49" name="正方形/長方形 48"/>
          <p:cNvSpPr/>
          <p:nvPr/>
        </p:nvSpPr>
        <p:spPr>
          <a:xfrm>
            <a:off x="2423008" y="5207060"/>
            <a:ext cx="708832" cy="43204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1985</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(S60)</a:t>
            </a:r>
            <a:endParaRPr kumimoji="1" lang="ja-JP" altLang="en-US"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50" name="正方形/長方形 49"/>
          <p:cNvSpPr/>
          <p:nvPr/>
        </p:nvSpPr>
        <p:spPr>
          <a:xfrm>
            <a:off x="3690577" y="5210069"/>
            <a:ext cx="708832" cy="43204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1998</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(H10)</a:t>
            </a:r>
            <a:endParaRPr kumimoji="1" lang="ja-JP" altLang="en-US"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51" name="正方形/長方形 50"/>
          <p:cNvSpPr/>
          <p:nvPr/>
        </p:nvSpPr>
        <p:spPr>
          <a:xfrm>
            <a:off x="4671131" y="5207060"/>
            <a:ext cx="708832" cy="43204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2008</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(H20)</a:t>
            </a:r>
            <a:endParaRPr kumimoji="1" lang="ja-JP" altLang="en-US"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52" name="正方形/長方形 51"/>
          <p:cNvSpPr/>
          <p:nvPr/>
        </p:nvSpPr>
        <p:spPr>
          <a:xfrm>
            <a:off x="5647493" y="5207060"/>
            <a:ext cx="708832" cy="43204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2018</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(H30)</a:t>
            </a:r>
            <a:endParaRPr kumimoji="1" lang="ja-JP" altLang="en-US"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53" name="正方形/長方形 52"/>
          <p:cNvSpPr/>
          <p:nvPr/>
        </p:nvSpPr>
        <p:spPr>
          <a:xfrm>
            <a:off x="466092" y="5207060"/>
            <a:ext cx="708832" cy="43204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1965</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(S40)</a:t>
            </a:r>
            <a:endParaRPr kumimoji="1" lang="ja-JP" altLang="en-US"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cxnSp>
        <p:nvCxnSpPr>
          <p:cNvPr id="54" name="直線コネクタ 53"/>
          <p:cNvCxnSpPr/>
          <p:nvPr/>
        </p:nvCxnSpPr>
        <p:spPr>
          <a:xfrm flipV="1">
            <a:off x="6153034" y="4079609"/>
            <a:ext cx="88926" cy="25200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5" name="直線コネクタ 54"/>
          <p:cNvCxnSpPr/>
          <p:nvPr/>
        </p:nvCxnSpPr>
        <p:spPr>
          <a:xfrm flipH="1">
            <a:off x="1441857" y="2967852"/>
            <a:ext cx="114770" cy="53228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6" name="直線コネクタ 55"/>
          <p:cNvCxnSpPr/>
          <p:nvPr/>
        </p:nvCxnSpPr>
        <p:spPr>
          <a:xfrm>
            <a:off x="1129939" y="2734221"/>
            <a:ext cx="144016" cy="14401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7" name="直線コネクタ 56"/>
          <p:cNvCxnSpPr/>
          <p:nvPr/>
        </p:nvCxnSpPr>
        <p:spPr>
          <a:xfrm>
            <a:off x="1511102" y="2745408"/>
            <a:ext cx="72000" cy="14401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58" name="大かっこ 57"/>
          <p:cNvSpPr/>
          <p:nvPr/>
        </p:nvSpPr>
        <p:spPr>
          <a:xfrm>
            <a:off x="1687691" y="3645826"/>
            <a:ext cx="891582" cy="342112"/>
          </a:xfrm>
          <a:prstGeom prst="bracketPair">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lIns="0" r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最大稼働率</a:t>
            </a:r>
            <a:endPar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95.9</a:t>
            </a:r>
            <a:r>
              <a:rPr kumimoji="1" lang="ja-JP" altLang="en-US"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p>
        </p:txBody>
      </p:sp>
      <p:sp>
        <p:nvSpPr>
          <p:cNvPr id="59" name="大かっこ 58"/>
          <p:cNvSpPr/>
          <p:nvPr/>
        </p:nvSpPr>
        <p:spPr>
          <a:xfrm>
            <a:off x="4982128" y="4464625"/>
            <a:ext cx="891582" cy="342112"/>
          </a:xfrm>
          <a:prstGeom prst="bracketPair">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lIns="0" r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最大稼働率</a:t>
            </a:r>
            <a:endPar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47.1</a:t>
            </a:r>
            <a:r>
              <a:rPr kumimoji="1" lang="ja-JP" altLang="en-US"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p>
        </p:txBody>
      </p:sp>
      <p:sp>
        <p:nvSpPr>
          <p:cNvPr id="60" name="テキスト ボックス 59"/>
          <p:cNvSpPr txBox="1"/>
          <p:nvPr/>
        </p:nvSpPr>
        <p:spPr>
          <a:xfrm>
            <a:off x="5731786" y="4529079"/>
            <a:ext cx="842496" cy="43088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2021</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en-US" altLang="ja-JP"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R3</a:t>
            </a:r>
            <a:r>
              <a:rPr kumimoji="1" lang="ja-JP" altLang="en-US"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p>
        </p:txBody>
      </p:sp>
      <p:sp>
        <p:nvSpPr>
          <p:cNvPr id="8" name="テキスト ボックス 20"/>
          <p:cNvSpPr txBox="1">
            <a:spLocks noChangeArrowheads="1"/>
          </p:cNvSpPr>
          <p:nvPr/>
        </p:nvSpPr>
        <p:spPr bwMode="auto">
          <a:xfrm>
            <a:off x="6218692" y="5646972"/>
            <a:ext cx="635369" cy="246221"/>
          </a:xfrm>
          <a:prstGeom prst="rect">
            <a:avLst/>
          </a:prstGeom>
          <a:noFill/>
          <a:ln w="9525">
            <a:noFill/>
            <a:miter lim="800000"/>
            <a:headEnd/>
            <a:tailEnd/>
          </a:ln>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rgbClr val="000000"/>
                </a:solidFill>
                <a:effectLst/>
                <a:uLnTx/>
                <a:uFillTx/>
                <a:latin typeface="Calibri"/>
                <a:ea typeface="ＭＳ Ｐゴシック"/>
                <a:cs typeface="+mn-cs"/>
              </a:rPr>
              <a:t>（年度）</a:t>
            </a:r>
          </a:p>
        </p:txBody>
      </p:sp>
      <p:sp>
        <p:nvSpPr>
          <p:cNvPr id="39" name="テキスト ボックス 36"/>
          <p:cNvSpPr txBox="1"/>
          <p:nvPr/>
        </p:nvSpPr>
        <p:spPr>
          <a:xfrm>
            <a:off x="196874" y="75851"/>
            <a:ext cx="4529510"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lvl="0">
              <a:defRPr/>
            </a:pPr>
            <a:r>
              <a:rPr lang="en-US" altLang="zh-TW"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Ⅲ</a:t>
            </a:r>
            <a:r>
              <a:rPr lang="zh-TW" altLang="en-US"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　行財政改革</a:t>
            </a:r>
            <a:r>
              <a:rPr lang="en-US" altLang="ja-JP"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a:t>
            </a:r>
            <a:r>
              <a:rPr lang="ja-JP" altLang="en-US"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業務執行の刷新</a:t>
            </a:r>
            <a:r>
              <a:rPr lang="en-US" altLang="ja-JP"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a:t>
            </a:r>
            <a:r>
              <a:rPr lang="ja-JP" altLang="en-US"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・市町村との連携強化、市町村支援等</a:t>
            </a:r>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215</a:t>
            </a:fld>
            <a:endParaRPr lang="ja-JP" altLang="en-US"/>
          </a:p>
        </p:txBody>
      </p:sp>
    </p:spTree>
    <p:extLst>
      <p:ext uri="{BB962C8B-B14F-4D97-AF65-F5344CB8AC3E}">
        <p14:creationId xmlns:p14="http://schemas.microsoft.com/office/powerpoint/2010/main" val="1486805274"/>
      </p:ext>
    </p:extLst>
  </p:cSld>
  <p:clrMapOvr>
    <a:masterClrMapping/>
  </p:clrMapOvr>
</p:sld>
</file>

<file path=ppt/slides/slide2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グループ化 6"/>
          <p:cNvGrpSpPr/>
          <p:nvPr/>
        </p:nvGrpSpPr>
        <p:grpSpPr>
          <a:xfrm>
            <a:off x="301746" y="1951742"/>
            <a:ext cx="4305818" cy="2064736"/>
            <a:chOff x="213896" y="2214368"/>
            <a:chExt cx="3960000" cy="1767614"/>
          </a:xfrm>
        </p:grpSpPr>
        <p:sp>
          <p:nvSpPr>
            <p:cNvPr id="8" name="正方形/長方形 7"/>
            <p:cNvSpPr/>
            <p:nvPr/>
          </p:nvSpPr>
          <p:spPr>
            <a:xfrm>
              <a:off x="213896" y="2502647"/>
              <a:ext cx="3960000" cy="1479335"/>
            </a:xfrm>
            <a:prstGeom prst="rect">
              <a:avLst/>
            </a:prstGeom>
            <a:solidFill>
              <a:sysClr val="window" lastClr="FFFFFF">
                <a:lumMod val="95000"/>
              </a:sysClr>
            </a:solidFill>
            <a:ln w="19050" cap="flat" cmpd="sng" algn="ctr">
              <a:solidFill>
                <a:sysClr val="windowText" lastClr="000000">
                  <a:lumMod val="85000"/>
                  <a:lumOff val="15000"/>
                </a:sysClr>
              </a:solidFill>
              <a:prstDash val="solid"/>
              <a:miter lim="800000"/>
            </a:ln>
            <a:effectLst/>
          </p:spPr>
          <p:txBody>
            <a:bodyPr rtlCol="0" anchor="ctr"/>
            <a:lstStyle/>
            <a:p>
              <a:pPr marL="285750" marR="0" lvl="0" indent="-285750" algn="l" defTabSz="964441" rtl="0" eaLnBrk="1" fontAlgn="auto" latinLnBrk="0" hangingPunct="1">
                <a:lnSpc>
                  <a:spcPct val="100000"/>
                </a:lnSpc>
                <a:spcBef>
                  <a:spcPts val="0"/>
                </a:spcBef>
                <a:spcAft>
                  <a:spcPts val="300"/>
                </a:spcAft>
                <a:buClrTx/>
                <a:buSzTx/>
                <a:buFont typeface="Wingdings" panose="05000000000000000000" pitchFamily="2" charset="2"/>
                <a:buChar char="l"/>
                <a:tabLst/>
                <a:defRPr/>
              </a:pPr>
              <a:r>
                <a:rPr kumimoji="0" lang="ja-JP" altLang="ja-JP" sz="1400" b="0" i="0" u="none" strike="noStrike" kern="0" cap="none" spc="0" normalizeH="0" baseline="0" noProof="0" dirty="0">
                  <a:ln>
                    <a:noFill/>
                  </a:ln>
                  <a:solidFill>
                    <a:prstClr val="black">
                      <a:lumMod val="95000"/>
                      <a:lumOff val="5000"/>
                    </a:prstClr>
                  </a:solidFill>
                  <a:effectLst/>
                  <a:uLnTx/>
                  <a:uFillTx/>
                  <a:latin typeface="游ゴシック" panose="020B0400000000000000" pitchFamily="50" charset="-128"/>
                  <a:ea typeface="游ゴシック" panose="020B0400000000000000" pitchFamily="50" charset="-128"/>
                  <a:cs typeface="+mn-cs"/>
                </a:rPr>
                <a:t>庭窪浄水場の施設は、</a:t>
              </a:r>
              <a:r>
                <a:rPr kumimoji="0" lang="ja-JP" altLang="en-US" sz="1400" b="0" i="0" u="none" strike="noStrike" kern="0" cap="none" spc="0" normalizeH="0" baseline="0" noProof="0" dirty="0">
                  <a:ln>
                    <a:noFill/>
                  </a:ln>
                  <a:solidFill>
                    <a:prstClr val="black">
                      <a:lumMod val="95000"/>
                      <a:lumOff val="5000"/>
                    </a:prstClr>
                  </a:solidFill>
                  <a:effectLst/>
                  <a:uLnTx/>
                  <a:uFillTx/>
                  <a:latin typeface="游ゴシック" panose="020B0400000000000000" pitchFamily="50" charset="-128"/>
                  <a:ea typeface="游ゴシック" panose="020B0400000000000000" pitchFamily="50" charset="-128"/>
                  <a:cs typeface="+mn-cs"/>
                </a:rPr>
                <a:t>両市で</a:t>
              </a:r>
              <a:r>
                <a:rPr kumimoji="0" lang="ja-JP" altLang="ja-JP" sz="1400" b="0" i="0" u="none" strike="noStrike" kern="0" cap="none" spc="0" normalizeH="0" baseline="0" noProof="0" dirty="0">
                  <a:ln>
                    <a:noFill/>
                  </a:ln>
                  <a:solidFill>
                    <a:prstClr val="black">
                      <a:lumMod val="95000"/>
                      <a:lumOff val="5000"/>
                    </a:prstClr>
                  </a:solidFill>
                  <a:effectLst/>
                  <a:uLnTx/>
                  <a:uFillTx/>
                  <a:latin typeface="游ゴシック" panose="020B0400000000000000" pitchFamily="50" charset="-128"/>
                  <a:ea typeface="游ゴシック" panose="020B0400000000000000" pitchFamily="50" charset="-128"/>
                  <a:cs typeface="+mn-cs"/>
                </a:rPr>
                <a:t>共同所有</a:t>
              </a:r>
              <a:r>
                <a:rPr kumimoji="0" lang="ja-JP" altLang="en-US" sz="1400" b="0" i="0" u="none" strike="noStrike" kern="0" cap="none" spc="0" normalizeH="0" baseline="0" noProof="0" dirty="0">
                  <a:ln>
                    <a:noFill/>
                  </a:ln>
                  <a:solidFill>
                    <a:prstClr val="black">
                      <a:lumMod val="95000"/>
                      <a:lumOff val="5000"/>
                    </a:prstClr>
                  </a:solidFill>
                  <a:effectLst/>
                  <a:uLnTx/>
                  <a:uFillTx/>
                  <a:latin typeface="游ゴシック" panose="020B0400000000000000" pitchFamily="50" charset="-128"/>
                  <a:ea typeface="游ゴシック" panose="020B0400000000000000" pitchFamily="50" charset="-128"/>
                  <a:cs typeface="+mn-cs"/>
                </a:rPr>
                <a:t>し、</a:t>
              </a:r>
              <a:r>
                <a:rPr kumimoji="0" lang="ja-JP" altLang="ja-JP" sz="1400" b="0" i="0" u="none" strike="noStrike" kern="0" cap="none" spc="0" normalizeH="0" baseline="0" noProof="0" dirty="0">
                  <a:ln>
                    <a:noFill/>
                  </a:ln>
                  <a:solidFill>
                    <a:prstClr val="black">
                      <a:lumMod val="95000"/>
                      <a:lumOff val="5000"/>
                    </a:prstClr>
                  </a:solidFill>
                  <a:effectLst/>
                  <a:uLnTx/>
                  <a:uFillTx/>
                  <a:latin typeface="游ゴシック" panose="020B0400000000000000" pitchFamily="50" charset="-128"/>
                  <a:ea typeface="游ゴシック" panose="020B0400000000000000" pitchFamily="50" charset="-128"/>
                  <a:cs typeface="+mn-cs"/>
                </a:rPr>
                <a:t>取水から浄水処理までを行う</a:t>
              </a:r>
              <a:r>
                <a:rPr kumimoji="0" lang="ja-JP" altLang="en-US" sz="1400" b="0" i="0" u="none" strike="noStrike" kern="0" cap="none" spc="0" normalizeH="0" baseline="0" noProof="0" dirty="0">
                  <a:ln>
                    <a:noFill/>
                  </a:ln>
                  <a:solidFill>
                    <a:prstClr val="black">
                      <a:lumMod val="95000"/>
                      <a:lumOff val="5000"/>
                    </a:prstClr>
                  </a:solidFill>
                  <a:effectLst/>
                  <a:uLnTx/>
                  <a:uFillTx/>
                  <a:latin typeface="游ゴシック" panose="020B0400000000000000" pitchFamily="50" charset="-128"/>
                  <a:ea typeface="游ゴシック" panose="020B0400000000000000" pitchFamily="50" charset="-128"/>
                  <a:cs typeface="+mn-cs"/>
                </a:rPr>
                <a:t>。</a:t>
              </a:r>
              <a:endParaRPr kumimoji="0" lang="en-US" altLang="ja-JP" sz="1400" b="0" i="0" u="none" strike="noStrike" kern="0" cap="none" spc="0" normalizeH="0" baseline="0" noProof="0" dirty="0">
                <a:ln>
                  <a:noFill/>
                </a:ln>
                <a:solidFill>
                  <a:prstClr val="black">
                    <a:lumMod val="95000"/>
                    <a:lumOff val="5000"/>
                  </a:prstClr>
                </a:solidFill>
                <a:effectLst/>
                <a:uLnTx/>
                <a:uFillTx/>
                <a:latin typeface="游ゴシック" panose="020B0400000000000000" pitchFamily="50" charset="-128"/>
                <a:ea typeface="游ゴシック" panose="020B0400000000000000" pitchFamily="50" charset="-128"/>
                <a:cs typeface="+mn-cs"/>
              </a:endParaRPr>
            </a:p>
            <a:p>
              <a:pPr marL="285750" marR="0" lvl="0" indent="-285750" algn="l" defTabSz="964441" rtl="0" eaLnBrk="1" fontAlgn="auto" latinLnBrk="0" hangingPunct="1">
                <a:lnSpc>
                  <a:spcPct val="100000"/>
                </a:lnSpc>
                <a:spcBef>
                  <a:spcPts val="0"/>
                </a:spcBef>
                <a:spcAft>
                  <a:spcPts val="300"/>
                </a:spcAft>
                <a:buClrTx/>
                <a:buSzTx/>
                <a:buFont typeface="Wingdings" panose="05000000000000000000" pitchFamily="2" charset="2"/>
                <a:buChar char="l"/>
                <a:tabLst/>
                <a:defRPr/>
              </a:pPr>
              <a:r>
                <a:rPr kumimoji="0" lang="ja-JP" altLang="en-US" sz="1400" b="0" i="0" u="none" strike="noStrike" kern="0" cap="none" spc="0" normalizeH="0" baseline="0" noProof="0" dirty="0">
                  <a:ln>
                    <a:noFill/>
                  </a:ln>
                  <a:solidFill>
                    <a:prstClr val="black">
                      <a:lumMod val="95000"/>
                      <a:lumOff val="5000"/>
                    </a:prstClr>
                  </a:solidFill>
                  <a:effectLst/>
                  <a:uLnTx/>
                  <a:uFillTx/>
                  <a:latin typeface="游ゴシック" panose="020B0400000000000000" pitchFamily="50" charset="-128"/>
                  <a:ea typeface="游ゴシック" panose="020B0400000000000000" pitchFamily="50" charset="-128"/>
                  <a:cs typeface="+mn-cs"/>
                </a:rPr>
                <a:t>守口市の浄水施設は整備を行わず配水場化する。</a:t>
              </a:r>
              <a:endParaRPr kumimoji="0" lang="ja-JP" altLang="ja-JP" sz="1400" b="0" i="0" u="none" strike="noStrike" kern="0" cap="none" spc="0" normalizeH="0" baseline="0" noProof="0" dirty="0">
                <a:ln>
                  <a:noFill/>
                </a:ln>
                <a:solidFill>
                  <a:prstClr val="black">
                    <a:lumMod val="95000"/>
                    <a:lumOff val="5000"/>
                  </a:prstClr>
                </a:solidFill>
                <a:effectLst/>
                <a:uLnTx/>
                <a:uFillTx/>
                <a:latin typeface="游ゴシック" panose="020B0400000000000000" pitchFamily="50" charset="-128"/>
                <a:ea typeface="游ゴシック" panose="020B0400000000000000" pitchFamily="50" charset="-128"/>
                <a:cs typeface="+mn-cs"/>
              </a:endParaRPr>
            </a:p>
            <a:p>
              <a:pPr marL="285750" marR="0" lvl="0" indent="-285750" algn="l" defTabSz="964441" rtl="0" eaLnBrk="1" fontAlgn="auto" latinLnBrk="0" hangingPunct="1">
                <a:lnSpc>
                  <a:spcPct val="100000"/>
                </a:lnSpc>
                <a:spcBef>
                  <a:spcPts val="0"/>
                </a:spcBef>
                <a:spcAft>
                  <a:spcPts val="300"/>
                </a:spcAft>
                <a:buClrTx/>
                <a:buSzTx/>
                <a:buFont typeface="Wingdings" panose="05000000000000000000" pitchFamily="2" charset="2"/>
                <a:buChar char="l"/>
                <a:tabLst/>
                <a:defRPr/>
              </a:pPr>
              <a:r>
                <a:rPr kumimoji="0" lang="ja-JP" altLang="ja-JP" sz="1400" b="0" i="0" u="none" strike="noStrike" kern="0" cap="none" spc="0" normalizeH="0" baseline="0" noProof="0" dirty="0">
                  <a:ln>
                    <a:noFill/>
                  </a:ln>
                  <a:solidFill>
                    <a:prstClr val="black">
                      <a:lumMod val="95000"/>
                      <a:lumOff val="5000"/>
                    </a:prstClr>
                  </a:solidFill>
                  <a:effectLst/>
                  <a:uLnTx/>
                  <a:uFillTx/>
                  <a:latin typeface="游ゴシック" panose="020B0400000000000000" pitchFamily="50" charset="-128"/>
                  <a:ea typeface="游ゴシック" panose="020B0400000000000000" pitchFamily="50" charset="-128"/>
                  <a:cs typeface="+mn-cs"/>
                </a:rPr>
                <a:t>送水管を新設し、庭窪浄水場から守口市</a:t>
              </a:r>
              <a:r>
                <a:rPr kumimoji="0" lang="ja-JP" altLang="en-US" sz="1400" b="0" i="0" u="none" strike="noStrike" kern="0" cap="none" spc="0" normalizeH="0" baseline="0" noProof="0" dirty="0">
                  <a:ln>
                    <a:noFill/>
                  </a:ln>
                  <a:solidFill>
                    <a:prstClr val="black">
                      <a:lumMod val="95000"/>
                      <a:lumOff val="5000"/>
                    </a:prstClr>
                  </a:solidFill>
                  <a:effectLst/>
                  <a:uLnTx/>
                  <a:uFillTx/>
                  <a:latin typeface="游ゴシック" panose="020B0400000000000000" pitchFamily="50" charset="-128"/>
                  <a:ea typeface="游ゴシック" panose="020B0400000000000000" pitchFamily="50" charset="-128"/>
                  <a:cs typeface="+mn-cs"/>
                </a:rPr>
                <a:t>の</a:t>
              </a:r>
              <a:r>
                <a:rPr kumimoji="0" lang="ja-JP" altLang="ja-JP" sz="1400" b="0" i="0" u="none" strike="noStrike" kern="0" cap="none" spc="0" normalizeH="0" baseline="0" noProof="0" dirty="0">
                  <a:ln>
                    <a:noFill/>
                  </a:ln>
                  <a:solidFill>
                    <a:prstClr val="black">
                      <a:lumMod val="95000"/>
                      <a:lumOff val="5000"/>
                    </a:prstClr>
                  </a:solidFill>
                  <a:effectLst/>
                  <a:uLnTx/>
                  <a:uFillTx/>
                  <a:latin typeface="游ゴシック" panose="020B0400000000000000" pitchFamily="50" charset="-128"/>
                  <a:ea typeface="游ゴシック" panose="020B0400000000000000" pitchFamily="50" charset="-128"/>
                  <a:cs typeface="+mn-cs"/>
                </a:rPr>
                <a:t>配水場へ送水する</a:t>
              </a:r>
              <a:r>
                <a:rPr kumimoji="0" lang="ja-JP" altLang="en-US" sz="1400" b="0" i="0" u="none" strike="noStrike" kern="0" cap="none" spc="0" normalizeH="0" baseline="0" noProof="0" dirty="0">
                  <a:ln>
                    <a:noFill/>
                  </a:ln>
                  <a:solidFill>
                    <a:prstClr val="black">
                      <a:lumMod val="95000"/>
                      <a:lumOff val="5000"/>
                    </a:prstClr>
                  </a:solidFill>
                  <a:effectLst/>
                  <a:uLnTx/>
                  <a:uFillTx/>
                  <a:latin typeface="游ゴシック" panose="020B0400000000000000" pitchFamily="50" charset="-128"/>
                  <a:ea typeface="游ゴシック" panose="020B0400000000000000" pitchFamily="50" charset="-128"/>
                  <a:cs typeface="+mn-cs"/>
                </a:rPr>
                <a:t>。</a:t>
              </a:r>
              <a:endParaRPr kumimoji="0" lang="ja-JP" altLang="ja-JP" sz="1400" b="0" i="0" u="none" strike="noStrike" kern="0" cap="none" spc="0" normalizeH="0" baseline="0" noProof="0" dirty="0">
                <a:ln>
                  <a:noFill/>
                </a:ln>
                <a:solidFill>
                  <a:prstClr val="black">
                    <a:lumMod val="95000"/>
                    <a:lumOff val="5000"/>
                  </a:prstClr>
                </a:solidFill>
                <a:effectLst/>
                <a:uLnTx/>
                <a:uFillTx/>
                <a:latin typeface="游ゴシック" panose="020B0400000000000000" pitchFamily="50" charset="-128"/>
                <a:ea typeface="游ゴシック" panose="020B0400000000000000" pitchFamily="50" charset="-128"/>
                <a:cs typeface="+mn-cs"/>
              </a:endParaRPr>
            </a:p>
            <a:p>
              <a:pPr marL="285750" marR="0" lvl="0" indent="-285750" algn="l" defTabSz="964441" rtl="0" eaLnBrk="1" fontAlgn="auto" latinLnBrk="0" hangingPunct="1">
                <a:lnSpc>
                  <a:spcPct val="100000"/>
                </a:lnSpc>
                <a:spcBef>
                  <a:spcPts val="0"/>
                </a:spcBef>
                <a:spcAft>
                  <a:spcPts val="300"/>
                </a:spcAft>
                <a:buClrTx/>
                <a:buSzTx/>
                <a:buFont typeface="Wingdings" panose="05000000000000000000" pitchFamily="2" charset="2"/>
                <a:buChar char="l"/>
                <a:tabLst/>
                <a:defRPr/>
              </a:pPr>
              <a:r>
                <a:rPr kumimoji="0" lang="ja-JP" altLang="ja-JP" sz="1400" b="0" i="0" u="none" strike="noStrike" kern="0" cap="none" spc="0" normalizeH="0" baseline="0" noProof="0" dirty="0">
                  <a:ln>
                    <a:noFill/>
                  </a:ln>
                  <a:solidFill>
                    <a:prstClr val="black">
                      <a:lumMod val="95000"/>
                      <a:lumOff val="5000"/>
                    </a:prstClr>
                  </a:solidFill>
                  <a:effectLst/>
                  <a:uLnTx/>
                  <a:uFillTx/>
                  <a:latin typeface="游ゴシック" panose="020B0400000000000000" pitchFamily="50" charset="-128"/>
                  <a:ea typeface="游ゴシック" panose="020B0400000000000000" pitchFamily="50" charset="-128"/>
                  <a:cs typeface="+mn-cs"/>
                </a:rPr>
                <a:t>運転・維持管理等は大阪市が代表して行う</a:t>
              </a:r>
              <a:endParaRPr kumimoji="0" lang="en-US" altLang="ja-JP" sz="1400" b="0" i="0" u="none" strike="noStrike" kern="0" cap="none" spc="0" normalizeH="0" baseline="0" noProof="0" dirty="0">
                <a:ln>
                  <a:noFill/>
                </a:ln>
                <a:solidFill>
                  <a:prstClr val="black">
                    <a:lumMod val="95000"/>
                    <a:lumOff val="5000"/>
                  </a:prstClr>
                </a:solidFill>
                <a:effectLst/>
                <a:uLnTx/>
                <a:uFillTx/>
                <a:latin typeface="游ゴシック" panose="020B0400000000000000" pitchFamily="50" charset="-128"/>
                <a:ea typeface="游ゴシック" panose="020B0400000000000000" pitchFamily="50" charset="-128"/>
                <a:cs typeface="+mn-cs"/>
              </a:endParaRPr>
            </a:p>
          </p:txBody>
        </p:sp>
        <p:sp>
          <p:nvSpPr>
            <p:cNvPr id="9" name="正方形/長方形 8"/>
            <p:cNvSpPr/>
            <p:nvPr/>
          </p:nvSpPr>
          <p:spPr>
            <a:xfrm>
              <a:off x="213896" y="2214368"/>
              <a:ext cx="3960000" cy="288279"/>
            </a:xfrm>
            <a:prstGeom prst="rect">
              <a:avLst/>
            </a:prstGeom>
            <a:solidFill>
              <a:sysClr val="windowText" lastClr="000000">
                <a:lumMod val="75000"/>
                <a:lumOff val="25000"/>
              </a:sysClr>
            </a:solidFill>
            <a:ln w="19050" cap="flat" cmpd="sng" algn="ctr">
              <a:solidFill>
                <a:sysClr val="windowText" lastClr="000000">
                  <a:lumMod val="85000"/>
                  <a:lumOff val="15000"/>
                </a:sysClr>
              </a:solidFill>
              <a:prstDash val="solid"/>
              <a:miter lim="800000"/>
            </a:ln>
            <a:effectLst/>
          </p:spPr>
          <p:txBody>
            <a:bodyPr rtlCol="0" anchor="ctr"/>
            <a:lstStyle/>
            <a:p>
              <a:pPr marL="0" marR="0" lvl="0" indent="0" algn="ctr" defTabSz="964441" rtl="0" eaLnBrk="1" fontAlgn="auto" latinLnBrk="0" hangingPunct="1">
                <a:lnSpc>
                  <a:spcPct val="100000"/>
                </a:lnSpc>
                <a:spcBef>
                  <a:spcPts val="0"/>
                </a:spcBef>
                <a:spcAft>
                  <a:spcPts val="0"/>
                </a:spcAft>
                <a:buClrTx/>
                <a:buSzTx/>
                <a:buFontTx/>
                <a:buNone/>
                <a:tabLst/>
                <a:defRPr/>
              </a:pPr>
              <a:r>
                <a:rPr kumimoji="0" lang="ja-JP" altLang="en-US" sz="1600" b="1" i="0" u="none" strike="noStrike" kern="0" cap="none" spc="0" normalizeH="0" baseline="0" noProof="0" dirty="0">
                  <a:ln>
                    <a:noFill/>
                  </a:ln>
                  <a:solidFill>
                    <a:prstClr val="white">
                      <a:lumMod val="95000"/>
                    </a:prstClr>
                  </a:solidFill>
                  <a:effectLst/>
                  <a:uLnTx/>
                  <a:uFillTx/>
                  <a:latin typeface="游ゴシック" panose="020B0400000000000000" pitchFamily="50" charset="-128"/>
                  <a:ea typeface="游ゴシック" panose="020B0400000000000000" pitchFamily="50" charset="-128"/>
                  <a:cs typeface="+mn-cs"/>
                </a:rPr>
                <a:t>事業スキーム</a:t>
              </a:r>
              <a:endParaRPr kumimoji="0" lang="ja-JP" altLang="ja-JP" sz="1600" b="1" i="0" u="none" strike="noStrike" kern="0" cap="none" spc="0" normalizeH="0" baseline="0" noProof="0" dirty="0">
                <a:ln>
                  <a:noFill/>
                </a:ln>
                <a:solidFill>
                  <a:prstClr val="white">
                    <a:lumMod val="95000"/>
                  </a:prstClr>
                </a:solidFill>
                <a:effectLst/>
                <a:uLnTx/>
                <a:uFillTx/>
                <a:latin typeface="游ゴシック" panose="020B0400000000000000" pitchFamily="50" charset="-128"/>
                <a:ea typeface="游ゴシック" panose="020B0400000000000000" pitchFamily="50" charset="-128"/>
                <a:cs typeface="+mn-cs"/>
              </a:endParaRPr>
            </a:p>
          </p:txBody>
        </p:sp>
      </p:grpSp>
      <p:grpSp>
        <p:nvGrpSpPr>
          <p:cNvPr id="28" name="グループ化 27"/>
          <p:cNvGrpSpPr/>
          <p:nvPr/>
        </p:nvGrpSpPr>
        <p:grpSpPr>
          <a:xfrm>
            <a:off x="301746" y="5552225"/>
            <a:ext cx="4314506" cy="896925"/>
            <a:chOff x="675708" y="5431795"/>
            <a:chExt cx="3960000" cy="896925"/>
          </a:xfrm>
        </p:grpSpPr>
        <p:sp>
          <p:nvSpPr>
            <p:cNvPr id="15" name="正方形/長方形 14"/>
            <p:cNvSpPr/>
            <p:nvPr/>
          </p:nvSpPr>
          <p:spPr>
            <a:xfrm>
              <a:off x="675708" y="5716720"/>
              <a:ext cx="3960000" cy="612000"/>
            </a:xfrm>
            <a:prstGeom prst="rect">
              <a:avLst/>
            </a:prstGeom>
            <a:solidFill>
              <a:sysClr val="window" lastClr="FFFFFF">
                <a:lumMod val="95000"/>
              </a:sysClr>
            </a:solidFill>
            <a:ln w="19050" cap="flat" cmpd="sng" algn="ctr">
              <a:solidFill>
                <a:sysClr val="windowText" lastClr="000000">
                  <a:lumMod val="85000"/>
                  <a:lumOff val="15000"/>
                </a:sysClr>
              </a:solidFill>
              <a:prstDash val="solid"/>
              <a:miter lim="800000"/>
            </a:ln>
            <a:effectLst/>
          </p:spPr>
          <p:txBody>
            <a:bodyPr rtlCol="0" anchor="ctr"/>
            <a:lstStyle/>
            <a:p>
              <a:pPr marL="285750" marR="0" lvl="0" indent="-285750" algn="l" defTabSz="964441" rtl="0" eaLnBrk="1" fontAlgn="auto" latinLnBrk="0" hangingPunct="1">
                <a:lnSpc>
                  <a:spcPct val="100000"/>
                </a:lnSpc>
                <a:spcBef>
                  <a:spcPts val="0"/>
                </a:spcBef>
                <a:spcAft>
                  <a:spcPts val="0"/>
                </a:spcAft>
                <a:buClrTx/>
                <a:buSzTx/>
                <a:buFont typeface="Wingdings" panose="05000000000000000000" pitchFamily="2" charset="2"/>
                <a:buChar char="l"/>
                <a:tabLst/>
                <a:defRPr/>
              </a:pPr>
              <a:r>
                <a:rPr kumimoji="0" lang="en-US" altLang="ja-JP" sz="1400" b="0" i="0" u="none" strike="noStrike" kern="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mn-cs"/>
                </a:rPr>
                <a:t>2024</a:t>
              </a:r>
              <a:r>
                <a:rPr kumimoji="0" lang="ja-JP" altLang="ja-JP" sz="1400" b="0" i="0" u="none" strike="noStrike" kern="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mn-cs"/>
                </a:rPr>
                <a:t>年度の共同化開始を</a:t>
              </a:r>
              <a:r>
                <a:rPr kumimoji="0" lang="ja-JP" altLang="en-US" sz="1400" b="0" i="0" u="none" strike="noStrike" kern="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mn-cs"/>
                </a:rPr>
                <a:t>目途として、整備や手続きを実施する。</a:t>
              </a:r>
              <a:endParaRPr kumimoji="0" lang="ja-JP" altLang="ja-JP" sz="1400" b="0" i="0" u="none" strike="noStrike" kern="0" cap="none" spc="0" normalizeH="0" baseline="0" noProof="0" dirty="0">
                <a:ln>
                  <a:noFill/>
                </a:ln>
                <a:solidFill>
                  <a:prstClr val="black">
                    <a:lumMod val="95000"/>
                    <a:lumOff val="5000"/>
                  </a:prstClr>
                </a:solidFill>
                <a:effectLst/>
                <a:uLnTx/>
                <a:uFillTx/>
                <a:latin typeface="游ゴシック" panose="020B0400000000000000" pitchFamily="50" charset="-128"/>
                <a:ea typeface="游ゴシック" panose="020B0400000000000000" pitchFamily="50" charset="-128"/>
                <a:cs typeface="+mn-cs"/>
              </a:endParaRPr>
            </a:p>
          </p:txBody>
        </p:sp>
        <p:sp>
          <p:nvSpPr>
            <p:cNvPr id="16" name="正方形/長方形 15"/>
            <p:cNvSpPr/>
            <p:nvPr/>
          </p:nvSpPr>
          <p:spPr>
            <a:xfrm>
              <a:off x="675708" y="5431795"/>
              <a:ext cx="3960000" cy="314008"/>
            </a:xfrm>
            <a:prstGeom prst="rect">
              <a:avLst/>
            </a:prstGeom>
            <a:solidFill>
              <a:sysClr val="windowText" lastClr="000000">
                <a:lumMod val="75000"/>
                <a:lumOff val="25000"/>
              </a:sysClr>
            </a:solidFill>
            <a:ln w="19050" cap="flat" cmpd="sng" algn="ctr">
              <a:solidFill>
                <a:sysClr val="windowText" lastClr="000000">
                  <a:lumMod val="85000"/>
                  <a:lumOff val="15000"/>
                </a:sysClr>
              </a:solidFill>
              <a:prstDash val="solid"/>
              <a:miter lim="800000"/>
            </a:ln>
            <a:effectLst/>
          </p:spPr>
          <p:txBody>
            <a:bodyPr rtlCol="0" anchor="t"/>
            <a:lstStyle/>
            <a:p>
              <a:pPr marL="0" marR="0" lvl="0" indent="0" algn="ctr" defTabSz="964441" rtl="0" eaLnBrk="1" fontAlgn="auto" latinLnBrk="0" hangingPunct="1">
                <a:lnSpc>
                  <a:spcPct val="100000"/>
                </a:lnSpc>
                <a:spcBef>
                  <a:spcPts val="0"/>
                </a:spcBef>
                <a:spcAft>
                  <a:spcPts val="0"/>
                </a:spcAft>
                <a:buClrTx/>
                <a:buSzTx/>
                <a:buFontTx/>
                <a:buNone/>
                <a:tabLst/>
                <a:defRPr/>
              </a:pPr>
              <a:r>
                <a:rPr kumimoji="0" lang="ja-JP" altLang="en-US" sz="1600" b="1" i="0" u="none" strike="noStrike" kern="0" cap="none" spc="0" normalizeH="0" baseline="0" noProof="0" dirty="0">
                  <a:ln>
                    <a:noFill/>
                  </a:ln>
                  <a:solidFill>
                    <a:prstClr val="white">
                      <a:lumMod val="95000"/>
                    </a:prstClr>
                  </a:solidFill>
                  <a:effectLst/>
                  <a:uLnTx/>
                  <a:uFillTx/>
                  <a:latin typeface="游ゴシック" panose="020B0400000000000000" pitchFamily="50" charset="-128"/>
                  <a:ea typeface="游ゴシック" panose="020B0400000000000000" pitchFamily="50" charset="-128"/>
                  <a:cs typeface="+mn-cs"/>
                </a:rPr>
                <a:t>今後のスケジュール</a:t>
              </a:r>
              <a:endParaRPr kumimoji="0" lang="ja-JP" altLang="ja-JP" sz="1600" b="1" i="0" u="none" strike="noStrike" kern="0" cap="none" spc="0" normalizeH="0" baseline="0" noProof="0" dirty="0">
                <a:ln>
                  <a:noFill/>
                </a:ln>
                <a:solidFill>
                  <a:prstClr val="white">
                    <a:lumMod val="95000"/>
                  </a:prstClr>
                </a:solidFill>
                <a:effectLst/>
                <a:uLnTx/>
                <a:uFillTx/>
                <a:latin typeface="游ゴシック" panose="020B0400000000000000" pitchFamily="50" charset="-128"/>
                <a:ea typeface="游ゴシック" panose="020B0400000000000000" pitchFamily="50" charset="-128"/>
                <a:cs typeface="+mn-cs"/>
              </a:endParaRPr>
            </a:p>
          </p:txBody>
        </p:sp>
      </p:grpSp>
      <p:grpSp>
        <p:nvGrpSpPr>
          <p:cNvPr id="29" name="グループ化 28"/>
          <p:cNvGrpSpPr/>
          <p:nvPr/>
        </p:nvGrpSpPr>
        <p:grpSpPr>
          <a:xfrm>
            <a:off x="301746" y="4228912"/>
            <a:ext cx="4314506" cy="1156622"/>
            <a:chOff x="675708" y="3994436"/>
            <a:chExt cx="3960000" cy="1156622"/>
          </a:xfrm>
        </p:grpSpPr>
        <p:sp>
          <p:nvSpPr>
            <p:cNvPr id="17" name="正方形/長方形 16"/>
            <p:cNvSpPr/>
            <p:nvPr/>
          </p:nvSpPr>
          <p:spPr>
            <a:xfrm>
              <a:off x="675708" y="4323058"/>
              <a:ext cx="3960000" cy="828000"/>
            </a:xfrm>
            <a:prstGeom prst="rect">
              <a:avLst/>
            </a:prstGeom>
            <a:solidFill>
              <a:sysClr val="window" lastClr="FFFFFF">
                <a:lumMod val="95000"/>
              </a:sysClr>
            </a:solidFill>
            <a:ln w="19050" cap="flat" cmpd="sng" algn="ctr">
              <a:solidFill>
                <a:sysClr val="windowText" lastClr="000000">
                  <a:lumMod val="85000"/>
                  <a:lumOff val="15000"/>
                </a:sysClr>
              </a:solidFill>
              <a:prstDash val="solid"/>
              <a:miter lim="800000"/>
            </a:ln>
            <a:effectLst/>
          </p:spPr>
          <p:txBody>
            <a:bodyPr rIns="36000" rtlCol="0" anchor="ctr"/>
            <a:lstStyle/>
            <a:p>
              <a:pPr marL="285750" marR="0" lvl="0" indent="-285750" algn="l" defTabSz="964441" rtl="0" eaLnBrk="1" fontAlgn="auto" latinLnBrk="0" hangingPunct="1">
                <a:lnSpc>
                  <a:spcPct val="100000"/>
                </a:lnSpc>
                <a:spcBef>
                  <a:spcPts val="0"/>
                </a:spcBef>
                <a:spcAft>
                  <a:spcPts val="300"/>
                </a:spcAft>
                <a:buClrTx/>
                <a:buSzTx/>
                <a:buFont typeface="Wingdings" panose="05000000000000000000" pitchFamily="2" charset="2"/>
                <a:buChar char="l"/>
                <a:tabLst/>
                <a:defRPr/>
              </a:pPr>
              <a:r>
                <a:rPr kumimoji="0" lang="ja-JP" altLang="en-US" sz="1400" b="0" i="0" u="none" strike="noStrike" kern="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mn-cs"/>
                </a:rPr>
                <a:t>両市において、投資及び維持管理コストの削減等のメリットが得られる。</a:t>
              </a:r>
              <a:endParaRPr kumimoji="0" lang="en-US" altLang="ja-JP" sz="1400" b="0" i="0" u="none" strike="noStrike" kern="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mn-cs"/>
              </a:endParaRPr>
            </a:p>
            <a:p>
              <a:pPr marL="285750" marR="0" lvl="0" indent="-285750" algn="l" defTabSz="964441" rtl="0" eaLnBrk="1" fontAlgn="auto" latinLnBrk="0" hangingPunct="1">
                <a:lnSpc>
                  <a:spcPct val="100000"/>
                </a:lnSpc>
                <a:spcBef>
                  <a:spcPts val="0"/>
                </a:spcBef>
                <a:spcAft>
                  <a:spcPts val="300"/>
                </a:spcAft>
                <a:buClrTx/>
                <a:buSzTx/>
                <a:buFont typeface="Wingdings" panose="05000000000000000000" pitchFamily="2" charset="2"/>
                <a:buChar char="l"/>
                <a:tabLst/>
                <a:defRPr/>
              </a:pPr>
              <a:r>
                <a:rPr kumimoji="0" lang="ja-JP" altLang="en-US" sz="1400" b="0" i="0" u="none" strike="noStrike" kern="0" cap="none" spc="0" normalizeH="0" baseline="0" noProof="0" dirty="0">
                  <a:ln>
                    <a:noFill/>
                  </a:ln>
                  <a:solidFill>
                    <a:prstClr val="black">
                      <a:lumMod val="95000"/>
                      <a:lumOff val="5000"/>
                    </a:prstClr>
                  </a:solidFill>
                  <a:effectLst/>
                  <a:uLnTx/>
                  <a:uFillTx/>
                  <a:latin typeface="游ゴシック" panose="020B0400000000000000" pitchFamily="50" charset="-128"/>
                  <a:ea typeface="游ゴシック" panose="020B0400000000000000" pitchFamily="50" charset="-128"/>
                  <a:cs typeface="+mn-cs"/>
                </a:rPr>
                <a:t>事業基盤の強化や広域化の推進につながる。</a:t>
              </a:r>
              <a:endParaRPr kumimoji="0" lang="ja-JP" altLang="ja-JP" sz="1400" b="0" i="0" u="none" strike="noStrike" kern="0" cap="none" spc="0" normalizeH="0" baseline="0" noProof="0" dirty="0">
                <a:ln>
                  <a:noFill/>
                </a:ln>
                <a:solidFill>
                  <a:prstClr val="black">
                    <a:lumMod val="95000"/>
                    <a:lumOff val="5000"/>
                  </a:prstClr>
                </a:solidFill>
                <a:effectLst/>
                <a:uLnTx/>
                <a:uFillTx/>
                <a:latin typeface="游ゴシック" panose="020B0400000000000000" pitchFamily="50" charset="-128"/>
                <a:ea typeface="游ゴシック" panose="020B0400000000000000" pitchFamily="50" charset="-128"/>
                <a:cs typeface="+mn-cs"/>
              </a:endParaRPr>
            </a:p>
          </p:txBody>
        </p:sp>
        <p:sp>
          <p:nvSpPr>
            <p:cNvPr id="18" name="正方形/長方形 17"/>
            <p:cNvSpPr/>
            <p:nvPr/>
          </p:nvSpPr>
          <p:spPr>
            <a:xfrm>
              <a:off x="675708" y="3994436"/>
              <a:ext cx="3960000" cy="314008"/>
            </a:xfrm>
            <a:prstGeom prst="rect">
              <a:avLst/>
            </a:prstGeom>
            <a:solidFill>
              <a:sysClr val="windowText" lastClr="000000">
                <a:lumMod val="75000"/>
                <a:lumOff val="25000"/>
              </a:sysClr>
            </a:solidFill>
            <a:ln w="19050" cap="flat" cmpd="sng" algn="ctr">
              <a:solidFill>
                <a:sysClr val="windowText" lastClr="000000">
                  <a:lumMod val="85000"/>
                  <a:lumOff val="15000"/>
                </a:sysClr>
              </a:solidFill>
              <a:prstDash val="solid"/>
              <a:miter lim="800000"/>
            </a:ln>
            <a:effectLst/>
          </p:spPr>
          <p:txBody>
            <a:bodyPr rtlCol="0" anchor="ctr"/>
            <a:lstStyle/>
            <a:p>
              <a:pPr marL="0" marR="0" lvl="0" indent="0" algn="ctr" defTabSz="964441" rtl="0" eaLnBrk="1" fontAlgn="auto" latinLnBrk="0" hangingPunct="1">
                <a:lnSpc>
                  <a:spcPct val="100000"/>
                </a:lnSpc>
                <a:spcBef>
                  <a:spcPts val="0"/>
                </a:spcBef>
                <a:spcAft>
                  <a:spcPts val="0"/>
                </a:spcAft>
                <a:buClrTx/>
                <a:buSzTx/>
                <a:buFontTx/>
                <a:buNone/>
                <a:tabLst/>
                <a:defRPr/>
              </a:pPr>
              <a:r>
                <a:rPr kumimoji="0" lang="ja-JP" altLang="en-US" sz="1600" b="1" i="0" u="none" strike="noStrike" kern="0" cap="none" spc="0" normalizeH="0" baseline="0" noProof="0" dirty="0">
                  <a:ln>
                    <a:noFill/>
                  </a:ln>
                  <a:solidFill>
                    <a:prstClr val="white">
                      <a:lumMod val="95000"/>
                    </a:prstClr>
                  </a:solidFill>
                  <a:effectLst/>
                  <a:uLnTx/>
                  <a:uFillTx/>
                  <a:latin typeface="游ゴシック" panose="020B0400000000000000" pitchFamily="50" charset="-128"/>
                  <a:ea typeface="游ゴシック" panose="020B0400000000000000" pitchFamily="50" charset="-128"/>
                  <a:cs typeface="+mn-cs"/>
                </a:rPr>
                <a:t>想定メリット</a:t>
              </a:r>
              <a:endParaRPr kumimoji="0" lang="ja-JP" altLang="ja-JP" sz="1600" b="1" i="0" u="none" strike="noStrike" kern="0" cap="none" spc="0" normalizeH="0" baseline="0" noProof="0" dirty="0">
                <a:ln>
                  <a:noFill/>
                </a:ln>
                <a:solidFill>
                  <a:prstClr val="white">
                    <a:lumMod val="95000"/>
                  </a:prstClr>
                </a:solidFill>
                <a:effectLst/>
                <a:uLnTx/>
                <a:uFillTx/>
                <a:latin typeface="游ゴシック" panose="020B0400000000000000" pitchFamily="50" charset="-128"/>
                <a:ea typeface="游ゴシック" panose="020B0400000000000000" pitchFamily="50" charset="-128"/>
                <a:cs typeface="+mn-cs"/>
              </a:endParaRPr>
            </a:p>
          </p:txBody>
        </p:sp>
      </p:grpSp>
      <p:sp>
        <p:nvSpPr>
          <p:cNvPr id="19" name="テキスト ボックス 18"/>
          <p:cNvSpPr txBox="1"/>
          <p:nvPr/>
        </p:nvSpPr>
        <p:spPr>
          <a:xfrm>
            <a:off x="457200" y="1018856"/>
            <a:ext cx="8422566" cy="523220"/>
          </a:xfrm>
          <a:prstGeom prst="rect">
            <a:avLst/>
          </a:prstGeom>
          <a:noFill/>
        </p:spPr>
        <p:txBody>
          <a:bodyPr wrap="square" rtlCol="0">
            <a:spAutoFit/>
          </a:bodyPr>
          <a:lstStyle/>
          <a:p>
            <a:pPr marL="0" marR="0" lvl="0" indent="0" algn="l" defTabSz="964441" rtl="0" eaLnBrk="1" fontAlgn="auto" latinLnBrk="0" hangingPunct="1">
              <a:lnSpc>
                <a:spcPct val="100000"/>
              </a:lnSpc>
              <a:spcBef>
                <a:spcPts val="0"/>
              </a:spcBef>
              <a:spcAft>
                <a:spcPts val="0"/>
              </a:spcAft>
              <a:buClr>
                <a:prstClr val="black"/>
              </a:buClr>
              <a:buSzTx/>
              <a:buFontTx/>
              <a:buNone/>
              <a:tabLst/>
              <a:defRPr/>
            </a:pPr>
            <a:r>
              <a:rPr kumimoji="0" lang="ja-JP" altLang="en-US" sz="1400" b="0" i="0" u="none" strike="noStrike" kern="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Meiryo UI" panose="020B0604030504040204" pitchFamily="50" charset="-128"/>
              </a:rPr>
              <a:t>　淀川系浄水場最適配置の最初の具体的取組みとして、大阪市の庭窪浄水場施設を守口市と共同化する</a:t>
            </a:r>
            <a:endParaRPr kumimoji="0" lang="en-US" altLang="ja-JP" sz="1400" b="0" i="0" u="none" strike="noStrike" kern="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Meiryo UI" panose="020B0604030504040204" pitchFamily="50" charset="-128"/>
            </a:endParaRPr>
          </a:p>
          <a:p>
            <a:pPr marL="0" marR="0" lvl="0" indent="0" algn="l" defTabSz="964441" rtl="0" eaLnBrk="1" fontAlgn="auto" latinLnBrk="0" hangingPunct="1">
              <a:lnSpc>
                <a:spcPct val="100000"/>
              </a:lnSpc>
              <a:spcBef>
                <a:spcPts val="0"/>
              </a:spcBef>
              <a:spcAft>
                <a:spcPts val="633"/>
              </a:spcAft>
              <a:buClr>
                <a:prstClr val="black"/>
              </a:buClr>
              <a:buSzTx/>
              <a:buFontTx/>
              <a:buNone/>
              <a:tabLst/>
              <a:defRPr/>
            </a:pPr>
            <a:r>
              <a:rPr kumimoji="0" lang="ja-JP" altLang="en-US" sz="1400" b="0" i="0" u="none" strike="noStrike" kern="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Meiryo UI" panose="020B0604030504040204" pitchFamily="50" charset="-128"/>
              </a:rPr>
              <a:t>　ための基本協定書を</a:t>
            </a:r>
            <a:r>
              <a:rPr kumimoji="0" lang="en-US" altLang="ja-JP" sz="1400" b="0" i="0" u="none" strike="noStrike" kern="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Meiryo UI" panose="020B0604030504040204" pitchFamily="50" charset="-128"/>
              </a:rPr>
              <a:t>2019</a:t>
            </a:r>
            <a:r>
              <a:rPr kumimoji="0" lang="ja-JP" altLang="en-US" sz="1400" b="0" i="0" u="none" strike="noStrike" kern="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Meiryo UI" panose="020B0604030504040204" pitchFamily="50" charset="-128"/>
              </a:rPr>
              <a:t>年</a:t>
            </a:r>
            <a:r>
              <a:rPr kumimoji="0" lang="en-US" altLang="ja-JP" sz="1400" b="0" i="0" u="none" strike="noStrike" kern="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Meiryo UI" panose="020B0604030504040204" pitchFamily="50" charset="-128"/>
              </a:rPr>
              <a:t>12</a:t>
            </a:r>
            <a:r>
              <a:rPr kumimoji="0" lang="ja-JP" altLang="en-US" sz="1400" b="0" i="0" u="none" strike="noStrike" kern="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Meiryo UI" panose="020B0604030504040204" pitchFamily="50" charset="-128"/>
              </a:rPr>
              <a:t>月に締結し、</a:t>
            </a:r>
            <a:r>
              <a:rPr kumimoji="0" lang="en-US" altLang="ja-JP" sz="1400" b="0" i="0" u="none" strike="noStrike" kern="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Meiryo UI" panose="020B0604030504040204" pitchFamily="50" charset="-128"/>
              </a:rPr>
              <a:t>2024</a:t>
            </a:r>
            <a:r>
              <a:rPr kumimoji="0" lang="ja-JP" altLang="en-US" sz="1400" b="0" i="0" u="none" strike="noStrike" kern="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Meiryo UI" panose="020B0604030504040204" pitchFamily="50" charset="-128"/>
              </a:rPr>
              <a:t>年度の共同化開始を目指す。</a:t>
            </a:r>
            <a:endParaRPr kumimoji="0" lang="en-US" altLang="ja-JP" sz="1400" b="0" i="0" u="none" strike="noStrike" kern="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Meiryo UI" panose="020B0604030504040204" pitchFamily="50" charset="-128"/>
            </a:endParaRPr>
          </a:p>
        </p:txBody>
      </p:sp>
      <p:graphicFrame>
        <p:nvGraphicFramePr>
          <p:cNvPr id="20" name="表 19"/>
          <p:cNvGraphicFramePr>
            <a:graphicFrameLocks noGrp="1"/>
          </p:cNvGraphicFramePr>
          <p:nvPr/>
        </p:nvGraphicFramePr>
        <p:xfrm>
          <a:off x="4778677" y="5725759"/>
          <a:ext cx="3990159" cy="723396"/>
        </p:xfrm>
        <a:graphic>
          <a:graphicData uri="http://schemas.openxmlformats.org/drawingml/2006/table">
            <a:tbl>
              <a:tblPr firstRow="1" bandRow="1">
                <a:tableStyleId>{68D230F3-CF80-4859-8CE7-A43EE81993B5}</a:tableStyleId>
              </a:tblPr>
              <a:tblGrid>
                <a:gridCol w="1702497">
                  <a:extLst>
                    <a:ext uri="{9D8B030D-6E8A-4147-A177-3AD203B41FA5}">
                      <a16:colId xmlns:a16="http://schemas.microsoft.com/office/drawing/2014/main" val="20000"/>
                    </a:ext>
                  </a:extLst>
                </a:gridCol>
                <a:gridCol w="2287662">
                  <a:extLst>
                    <a:ext uri="{9D8B030D-6E8A-4147-A177-3AD203B41FA5}">
                      <a16:colId xmlns:a16="http://schemas.microsoft.com/office/drawing/2014/main" val="20001"/>
                    </a:ext>
                  </a:extLst>
                </a:gridCol>
              </a:tblGrid>
              <a:tr h="247020">
                <a:tc>
                  <a:txBody>
                    <a:bodyPr/>
                    <a:lstStyle/>
                    <a:p>
                      <a:pPr algn="ctr"/>
                      <a:r>
                        <a:rPr kumimoji="1" lang="ja-JP" altLang="en-US" sz="1050" dirty="0">
                          <a:solidFill>
                            <a:schemeClr val="accent6">
                              <a:lumMod val="50000"/>
                            </a:schemeClr>
                          </a:solidFill>
                          <a:latin typeface="+mn-ea"/>
                          <a:ea typeface="+mn-ea"/>
                        </a:rPr>
                        <a:t>現在</a:t>
                      </a:r>
                    </a:p>
                  </a:txBody>
                  <a:tcPr marL="0" marR="0" marT="49404" marB="49404" anchor="ctr">
                    <a:lnL w="12700" cap="flat" cmpd="sng" algn="ctr">
                      <a:solidFill>
                        <a:schemeClr val="accent6">
                          <a:lumMod val="75000"/>
                        </a:schemeClr>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accent6">
                          <a:lumMod val="75000"/>
                        </a:schemeClr>
                      </a:solidFill>
                      <a:prstDash val="solid"/>
                      <a:round/>
                      <a:headEnd type="none" w="med" len="med"/>
                      <a:tailEnd type="none" w="med" len="med"/>
                    </a:lnT>
                    <a:lnB w="12700" cap="flat" cmpd="sng" algn="ctr">
                      <a:solidFill>
                        <a:schemeClr val="accent6">
                          <a:lumMod val="75000"/>
                        </a:schemeClr>
                      </a:solidFill>
                      <a:prstDash val="solid"/>
                      <a:round/>
                      <a:headEnd type="none" w="med" len="med"/>
                      <a:tailEnd type="none" w="med" len="med"/>
                    </a:lnB>
                    <a:solidFill>
                      <a:schemeClr val="bg1"/>
                    </a:solidFill>
                  </a:tcPr>
                </a:tc>
                <a:tc>
                  <a:txBody>
                    <a:bodyPr/>
                    <a:lstStyle/>
                    <a:p>
                      <a:pPr algn="ctr"/>
                      <a:r>
                        <a:rPr kumimoji="1" lang="ja-JP" altLang="en-US" sz="1050" dirty="0">
                          <a:solidFill>
                            <a:schemeClr val="accent6">
                              <a:lumMod val="50000"/>
                            </a:schemeClr>
                          </a:solidFill>
                          <a:latin typeface="+mn-ea"/>
                          <a:ea typeface="+mn-ea"/>
                        </a:rPr>
                        <a:t>　共同化後</a:t>
                      </a:r>
                    </a:p>
                  </a:txBody>
                  <a:tcPr marL="0" marR="0" marT="49404" marB="49404" anchor="ctr">
                    <a:lnL w="12700" cap="flat" cmpd="sng" algn="ctr">
                      <a:noFill/>
                      <a:prstDash val="solid"/>
                      <a:round/>
                      <a:headEnd type="none" w="med" len="med"/>
                      <a:tailEnd type="none" w="med" len="med"/>
                    </a:lnL>
                    <a:lnR w="12700" cap="flat" cmpd="sng" algn="ctr">
                      <a:solidFill>
                        <a:schemeClr val="accent6">
                          <a:lumMod val="75000"/>
                        </a:schemeClr>
                      </a:solidFill>
                      <a:prstDash val="solid"/>
                      <a:round/>
                      <a:headEnd type="none" w="med" len="med"/>
                      <a:tailEnd type="none" w="med" len="med"/>
                    </a:lnR>
                    <a:lnT w="12700" cap="flat" cmpd="sng" algn="ctr">
                      <a:solidFill>
                        <a:schemeClr val="accent6">
                          <a:lumMod val="75000"/>
                        </a:schemeClr>
                      </a:solidFill>
                      <a:prstDash val="solid"/>
                      <a:round/>
                      <a:headEnd type="none" w="med" len="med"/>
                      <a:tailEnd type="none" w="med" len="med"/>
                    </a:lnT>
                    <a:lnB w="12700" cap="flat" cmpd="sng" algn="ctr">
                      <a:solidFill>
                        <a:schemeClr val="accent6">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00"/>
                  </a:ext>
                </a:extLst>
              </a:tr>
              <a:tr h="428169">
                <a:tc>
                  <a:txBody>
                    <a:bodyPr/>
                    <a:lstStyle/>
                    <a:p>
                      <a:pPr algn="ctr"/>
                      <a:r>
                        <a:rPr kumimoji="1" lang="ja-JP" altLang="en-US" sz="1200" dirty="0">
                          <a:solidFill>
                            <a:schemeClr val="accent6">
                              <a:lumMod val="50000"/>
                            </a:schemeClr>
                          </a:solidFill>
                          <a:latin typeface="+mn-ea"/>
                          <a:ea typeface="+mn-ea"/>
                        </a:rPr>
                        <a:t>大阪市</a:t>
                      </a:r>
                      <a:r>
                        <a:rPr kumimoji="1" lang="ja-JP" altLang="en-US" sz="1200" baseline="0" dirty="0">
                          <a:solidFill>
                            <a:schemeClr val="accent6">
                              <a:lumMod val="50000"/>
                            </a:schemeClr>
                          </a:solidFill>
                          <a:latin typeface="+mn-ea"/>
                          <a:ea typeface="+mn-ea"/>
                        </a:rPr>
                        <a:t> </a:t>
                      </a:r>
                      <a:r>
                        <a:rPr kumimoji="1" lang="en-US" altLang="ja-JP" sz="1200" dirty="0">
                          <a:solidFill>
                            <a:schemeClr val="accent6">
                              <a:lumMod val="50000"/>
                            </a:schemeClr>
                          </a:solidFill>
                          <a:latin typeface="+mn-ea"/>
                          <a:ea typeface="+mn-ea"/>
                        </a:rPr>
                        <a:t>80</a:t>
                      </a:r>
                      <a:r>
                        <a:rPr kumimoji="1" lang="ja-JP" altLang="en-US" sz="1200" dirty="0">
                          <a:solidFill>
                            <a:schemeClr val="accent6">
                              <a:lumMod val="50000"/>
                            </a:schemeClr>
                          </a:solidFill>
                          <a:latin typeface="+mn-ea"/>
                          <a:ea typeface="+mn-ea"/>
                        </a:rPr>
                        <a:t>万</a:t>
                      </a:r>
                      <a:r>
                        <a:rPr kumimoji="1" lang="en-US" altLang="ja-JP" sz="1200" dirty="0">
                          <a:solidFill>
                            <a:schemeClr val="accent6">
                              <a:lumMod val="50000"/>
                            </a:schemeClr>
                          </a:solidFill>
                          <a:latin typeface="+mn-ea"/>
                          <a:ea typeface="+mn-ea"/>
                        </a:rPr>
                        <a:t>m</a:t>
                      </a:r>
                      <a:r>
                        <a:rPr kumimoji="1" lang="ja-JP" altLang="en-US" sz="1200" baseline="30000" dirty="0">
                          <a:solidFill>
                            <a:schemeClr val="accent6">
                              <a:lumMod val="50000"/>
                            </a:schemeClr>
                          </a:solidFill>
                          <a:latin typeface="+mn-ea"/>
                          <a:ea typeface="+mn-ea"/>
                        </a:rPr>
                        <a:t>３</a:t>
                      </a:r>
                      <a:r>
                        <a:rPr kumimoji="1" lang="en-US" altLang="ja-JP" sz="1200" baseline="0" dirty="0">
                          <a:solidFill>
                            <a:schemeClr val="accent6">
                              <a:lumMod val="50000"/>
                            </a:schemeClr>
                          </a:solidFill>
                          <a:latin typeface="+mn-ea"/>
                          <a:ea typeface="+mn-ea"/>
                        </a:rPr>
                        <a:t>/</a:t>
                      </a:r>
                      <a:r>
                        <a:rPr kumimoji="1" lang="ja-JP" altLang="en-US" sz="1200" baseline="0" dirty="0">
                          <a:solidFill>
                            <a:schemeClr val="accent6">
                              <a:lumMod val="50000"/>
                            </a:schemeClr>
                          </a:solidFill>
                          <a:latin typeface="+mn-ea"/>
                          <a:ea typeface="+mn-ea"/>
                        </a:rPr>
                        <a:t>日</a:t>
                      </a:r>
                    </a:p>
                  </a:txBody>
                  <a:tcPr marL="0" marR="0" marT="49404" marB="49404" anchor="ctr">
                    <a:lnL w="12700" cap="flat" cmpd="sng" algn="ctr">
                      <a:solidFill>
                        <a:schemeClr val="accent6">
                          <a:lumMod val="75000"/>
                        </a:schemeClr>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accent6">
                          <a:lumMod val="75000"/>
                        </a:schemeClr>
                      </a:solidFill>
                      <a:prstDash val="solid"/>
                      <a:round/>
                      <a:headEnd type="none" w="med" len="med"/>
                      <a:tailEnd type="none" w="med" len="med"/>
                    </a:lnT>
                    <a:lnB w="12700" cap="flat" cmpd="sng" algn="ctr">
                      <a:solidFill>
                        <a:schemeClr val="accent6">
                          <a:lumMod val="75000"/>
                        </a:schemeClr>
                      </a:solidFill>
                      <a:prstDash val="solid"/>
                      <a:round/>
                      <a:headEnd type="none" w="med" len="med"/>
                      <a:tailEnd type="none" w="med" len="med"/>
                    </a:lnB>
                    <a:solidFill>
                      <a:schemeClr val="accent6">
                        <a:lumMod val="20000"/>
                        <a:lumOff val="80000"/>
                      </a:schemeClr>
                    </a:solidFill>
                  </a:tcPr>
                </a:tc>
                <a:tc>
                  <a:txBody>
                    <a:bodyPr/>
                    <a:lstStyle/>
                    <a:p>
                      <a:pPr marL="468000" algn="l">
                        <a:lnSpc>
                          <a:spcPct val="100000"/>
                        </a:lnSpc>
                        <a:spcBef>
                          <a:spcPts val="0"/>
                        </a:spcBef>
                        <a:spcAft>
                          <a:spcPts val="0"/>
                        </a:spcAft>
                      </a:pPr>
                      <a:r>
                        <a:rPr kumimoji="1" lang="ja-JP" altLang="en-US" sz="1200" dirty="0">
                          <a:solidFill>
                            <a:schemeClr val="accent6">
                              <a:lumMod val="50000"/>
                            </a:schemeClr>
                          </a:solidFill>
                          <a:latin typeface="+mn-ea"/>
                          <a:ea typeface="+mn-ea"/>
                        </a:rPr>
                        <a:t>大阪市</a:t>
                      </a:r>
                      <a:r>
                        <a:rPr kumimoji="1" lang="ja-JP" altLang="en-US" sz="1200" baseline="0" dirty="0">
                          <a:solidFill>
                            <a:schemeClr val="accent6">
                              <a:lumMod val="50000"/>
                            </a:schemeClr>
                          </a:solidFill>
                          <a:latin typeface="+mn-ea"/>
                          <a:ea typeface="+mn-ea"/>
                        </a:rPr>
                        <a:t> </a:t>
                      </a:r>
                      <a:r>
                        <a:rPr kumimoji="1" lang="en-US" altLang="ja-JP" sz="1200" dirty="0">
                          <a:solidFill>
                            <a:schemeClr val="accent6">
                              <a:lumMod val="50000"/>
                            </a:schemeClr>
                          </a:solidFill>
                          <a:latin typeface="+mn-ea"/>
                          <a:ea typeface="+mn-ea"/>
                        </a:rPr>
                        <a:t>74.07</a:t>
                      </a:r>
                      <a:r>
                        <a:rPr kumimoji="1" lang="ja-JP" altLang="en-US" sz="1200" dirty="0">
                          <a:solidFill>
                            <a:schemeClr val="accent6">
                              <a:lumMod val="50000"/>
                            </a:schemeClr>
                          </a:solidFill>
                          <a:latin typeface="+mn-ea"/>
                          <a:ea typeface="+mn-ea"/>
                        </a:rPr>
                        <a:t>万</a:t>
                      </a:r>
                      <a:r>
                        <a:rPr kumimoji="1" lang="en-US" altLang="ja-JP" sz="1200" dirty="0">
                          <a:solidFill>
                            <a:schemeClr val="accent6">
                              <a:lumMod val="50000"/>
                            </a:schemeClr>
                          </a:solidFill>
                          <a:latin typeface="+mn-ea"/>
                          <a:ea typeface="+mn-ea"/>
                        </a:rPr>
                        <a:t>m</a:t>
                      </a:r>
                      <a:r>
                        <a:rPr kumimoji="1" lang="ja-JP" altLang="en-US" sz="1200" baseline="30000" dirty="0">
                          <a:solidFill>
                            <a:schemeClr val="accent6">
                              <a:lumMod val="50000"/>
                            </a:schemeClr>
                          </a:solidFill>
                          <a:latin typeface="+mn-ea"/>
                          <a:ea typeface="+mn-ea"/>
                        </a:rPr>
                        <a:t>３</a:t>
                      </a:r>
                      <a:r>
                        <a:rPr kumimoji="1" lang="en-US" altLang="ja-JP" sz="1200" baseline="0" dirty="0">
                          <a:solidFill>
                            <a:schemeClr val="accent6">
                              <a:lumMod val="50000"/>
                            </a:schemeClr>
                          </a:solidFill>
                          <a:latin typeface="+mn-ea"/>
                          <a:ea typeface="+mn-ea"/>
                        </a:rPr>
                        <a:t>/</a:t>
                      </a:r>
                      <a:r>
                        <a:rPr kumimoji="1" lang="ja-JP" altLang="en-US" sz="1200" baseline="0" dirty="0">
                          <a:solidFill>
                            <a:schemeClr val="accent6">
                              <a:lumMod val="50000"/>
                            </a:schemeClr>
                          </a:solidFill>
                          <a:latin typeface="+mn-ea"/>
                          <a:ea typeface="+mn-ea"/>
                        </a:rPr>
                        <a:t>日</a:t>
                      </a:r>
                      <a:endParaRPr kumimoji="1" lang="en-US" altLang="ja-JP" sz="1200" baseline="30000" dirty="0">
                        <a:solidFill>
                          <a:schemeClr val="accent6">
                            <a:lumMod val="50000"/>
                          </a:schemeClr>
                        </a:solidFill>
                        <a:latin typeface="+mn-ea"/>
                        <a:ea typeface="+mn-ea"/>
                      </a:endParaRPr>
                    </a:p>
                    <a:p>
                      <a:pPr marL="468000" algn="l">
                        <a:lnSpc>
                          <a:spcPct val="100000"/>
                        </a:lnSpc>
                        <a:spcBef>
                          <a:spcPts val="0"/>
                        </a:spcBef>
                        <a:spcAft>
                          <a:spcPts val="0"/>
                        </a:spcAft>
                      </a:pPr>
                      <a:r>
                        <a:rPr kumimoji="1" lang="ja-JP" altLang="en-US" sz="1200" dirty="0">
                          <a:solidFill>
                            <a:schemeClr val="accent6">
                              <a:lumMod val="50000"/>
                            </a:schemeClr>
                          </a:solidFill>
                          <a:latin typeface="+mn-ea"/>
                          <a:ea typeface="+mn-ea"/>
                        </a:rPr>
                        <a:t>守口市</a:t>
                      </a:r>
                      <a:r>
                        <a:rPr kumimoji="1" lang="ja-JP" altLang="en-US" sz="1200" baseline="0" dirty="0">
                          <a:solidFill>
                            <a:schemeClr val="accent6">
                              <a:lumMod val="50000"/>
                            </a:schemeClr>
                          </a:solidFill>
                          <a:latin typeface="+mn-ea"/>
                          <a:ea typeface="+mn-ea"/>
                        </a:rPr>
                        <a:t> </a:t>
                      </a:r>
                      <a:r>
                        <a:rPr kumimoji="1" lang="ja-JP" altLang="en-US" sz="1200" dirty="0">
                          <a:solidFill>
                            <a:schemeClr val="accent6">
                              <a:lumMod val="50000"/>
                            </a:schemeClr>
                          </a:solidFill>
                          <a:latin typeface="+mn-ea"/>
                          <a:ea typeface="+mn-ea"/>
                        </a:rPr>
                        <a:t> </a:t>
                      </a:r>
                      <a:r>
                        <a:rPr kumimoji="1" lang="en-US" altLang="ja-JP" sz="1200" dirty="0">
                          <a:solidFill>
                            <a:schemeClr val="accent6">
                              <a:lumMod val="50000"/>
                            </a:schemeClr>
                          </a:solidFill>
                          <a:latin typeface="+mn-ea"/>
                          <a:ea typeface="+mn-ea"/>
                        </a:rPr>
                        <a:t>5.93</a:t>
                      </a:r>
                      <a:r>
                        <a:rPr kumimoji="1" lang="ja-JP" altLang="en-US" sz="1200" dirty="0">
                          <a:solidFill>
                            <a:schemeClr val="accent6">
                              <a:lumMod val="50000"/>
                            </a:schemeClr>
                          </a:solidFill>
                          <a:latin typeface="+mn-ea"/>
                          <a:ea typeface="+mn-ea"/>
                        </a:rPr>
                        <a:t>万</a:t>
                      </a:r>
                      <a:r>
                        <a:rPr kumimoji="1" lang="en-US" altLang="ja-JP" sz="1200" dirty="0">
                          <a:solidFill>
                            <a:schemeClr val="accent6">
                              <a:lumMod val="50000"/>
                            </a:schemeClr>
                          </a:solidFill>
                          <a:latin typeface="+mn-ea"/>
                          <a:ea typeface="+mn-ea"/>
                        </a:rPr>
                        <a:t>m</a:t>
                      </a:r>
                      <a:r>
                        <a:rPr kumimoji="1" lang="ja-JP" altLang="en-US" sz="1200" baseline="30000" dirty="0">
                          <a:solidFill>
                            <a:schemeClr val="accent6">
                              <a:lumMod val="50000"/>
                            </a:schemeClr>
                          </a:solidFill>
                          <a:latin typeface="+mn-ea"/>
                          <a:ea typeface="+mn-ea"/>
                        </a:rPr>
                        <a:t>３</a:t>
                      </a:r>
                      <a:r>
                        <a:rPr kumimoji="1" lang="en-US" altLang="ja-JP" sz="1200" baseline="0" dirty="0">
                          <a:solidFill>
                            <a:schemeClr val="accent6">
                              <a:lumMod val="50000"/>
                            </a:schemeClr>
                          </a:solidFill>
                          <a:latin typeface="+mn-ea"/>
                          <a:ea typeface="+mn-ea"/>
                        </a:rPr>
                        <a:t>/</a:t>
                      </a:r>
                      <a:r>
                        <a:rPr kumimoji="1" lang="ja-JP" altLang="en-US" sz="1200" baseline="0" dirty="0">
                          <a:solidFill>
                            <a:schemeClr val="accent6">
                              <a:lumMod val="50000"/>
                            </a:schemeClr>
                          </a:solidFill>
                          <a:latin typeface="+mn-ea"/>
                          <a:ea typeface="+mn-ea"/>
                        </a:rPr>
                        <a:t>日</a:t>
                      </a:r>
                      <a:endParaRPr kumimoji="1" lang="ja-JP" altLang="en-US" sz="1200" baseline="30000" dirty="0">
                        <a:solidFill>
                          <a:schemeClr val="accent6">
                            <a:lumMod val="50000"/>
                          </a:schemeClr>
                        </a:solidFill>
                        <a:latin typeface="+mn-ea"/>
                        <a:ea typeface="+mn-ea"/>
                      </a:endParaRPr>
                    </a:p>
                  </a:txBody>
                  <a:tcPr marL="0" marR="0" marT="49404" marB="49404">
                    <a:lnL w="12700" cap="flat" cmpd="sng" algn="ctr">
                      <a:noFill/>
                      <a:prstDash val="solid"/>
                      <a:round/>
                      <a:headEnd type="none" w="med" len="med"/>
                      <a:tailEnd type="none" w="med" len="med"/>
                    </a:lnL>
                    <a:lnR w="12700" cap="flat" cmpd="sng" algn="ctr">
                      <a:solidFill>
                        <a:schemeClr val="accent6">
                          <a:lumMod val="75000"/>
                        </a:schemeClr>
                      </a:solidFill>
                      <a:prstDash val="solid"/>
                      <a:round/>
                      <a:headEnd type="none" w="med" len="med"/>
                      <a:tailEnd type="none" w="med" len="med"/>
                    </a:lnR>
                    <a:lnT w="12700" cap="flat" cmpd="sng" algn="ctr">
                      <a:solidFill>
                        <a:schemeClr val="accent6">
                          <a:lumMod val="75000"/>
                        </a:schemeClr>
                      </a:solidFill>
                      <a:prstDash val="solid"/>
                      <a:round/>
                      <a:headEnd type="none" w="med" len="med"/>
                      <a:tailEnd type="none" w="med" len="med"/>
                    </a:lnT>
                    <a:lnB w="12700" cap="flat" cmpd="sng" algn="ctr">
                      <a:solidFill>
                        <a:schemeClr val="accent6">
                          <a:lumMod val="75000"/>
                        </a:schemeClr>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10001"/>
                  </a:ext>
                </a:extLst>
              </a:tr>
            </a:tbl>
          </a:graphicData>
        </a:graphic>
      </p:graphicFrame>
      <p:sp>
        <p:nvSpPr>
          <p:cNvPr id="21" name="角丸四角形 20"/>
          <p:cNvSpPr/>
          <p:nvPr/>
        </p:nvSpPr>
        <p:spPr>
          <a:xfrm>
            <a:off x="4778677" y="5527805"/>
            <a:ext cx="2097436" cy="175220"/>
          </a:xfrm>
          <a:prstGeom prst="roundRect">
            <a:avLst>
              <a:gd name="adj" fmla="val 0"/>
            </a:avLst>
          </a:prstGeom>
          <a:noFill/>
          <a:ln w="2540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100" b="1" i="0" u="none" strike="noStrike" kern="1200" cap="none" spc="0" normalizeH="0" baseline="0" noProof="0" dirty="0">
                <a:ln>
                  <a:noFill/>
                </a:ln>
                <a:solidFill>
                  <a:srgbClr val="70AD47">
                    <a:lumMod val="50000"/>
                  </a:srgbClr>
                </a:solidFill>
                <a:effectLst/>
                <a:uLnTx/>
                <a:uFillTx/>
                <a:latin typeface="游ゴシック" panose="020B0400000000000000" pitchFamily="50" charset="-128"/>
                <a:ea typeface="游ゴシック" panose="020B0400000000000000" pitchFamily="50" charset="-128"/>
                <a:cs typeface="+mn-cs"/>
              </a:rPr>
              <a:t>■庭窪浄水場の施設能力</a:t>
            </a:r>
            <a:endParaRPr kumimoji="1" lang="ja-JP" altLang="en-US" sz="1100" b="1" i="0" u="none" strike="noStrike" kern="1200" cap="none" spc="0" normalizeH="0" baseline="0" noProof="0" dirty="0">
              <a:ln>
                <a:noFill/>
              </a:ln>
              <a:solidFill>
                <a:srgbClr val="70AD47">
                  <a:lumMod val="50000"/>
                </a:srgbClr>
              </a:solidFill>
              <a:effectLst/>
              <a:uLnTx/>
              <a:uFillTx/>
              <a:latin typeface="游ゴシック" panose="020B0400000000000000" pitchFamily="50" charset="-128"/>
              <a:ea typeface="游ゴシック" panose="020B0400000000000000" pitchFamily="50" charset="-128"/>
              <a:cs typeface="+mn-cs"/>
            </a:endParaRPr>
          </a:p>
        </p:txBody>
      </p:sp>
      <p:sp>
        <p:nvSpPr>
          <p:cNvPr id="22" name="二等辺三角形 21"/>
          <p:cNvSpPr/>
          <p:nvPr/>
        </p:nvSpPr>
        <p:spPr>
          <a:xfrm rot="5400000">
            <a:off x="6499744" y="6120130"/>
            <a:ext cx="225344" cy="97974"/>
          </a:xfrm>
          <a:prstGeom prst="triangle">
            <a:avLst/>
          </a:prstGeom>
          <a:solidFill>
            <a:srgbClr val="C4E59F"/>
          </a:solidFill>
          <a:ln>
            <a:solidFill>
              <a:schemeClr val="accent6">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white"/>
              </a:solidFill>
              <a:effectLst/>
              <a:uLnTx/>
              <a:uFillTx/>
              <a:latin typeface="游ゴシック" panose="020B0400000000000000" pitchFamily="50" charset="-128"/>
              <a:ea typeface="游ゴシック" panose="020B0400000000000000" pitchFamily="50" charset="-128"/>
              <a:cs typeface="+mn-cs"/>
            </a:endParaRPr>
          </a:p>
        </p:txBody>
      </p:sp>
      <p:grpSp>
        <p:nvGrpSpPr>
          <p:cNvPr id="30" name="グループ化 29"/>
          <p:cNvGrpSpPr/>
          <p:nvPr/>
        </p:nvGrpSpPr>
        <p:grpSpPr>
          <a:xfrm>
            <a:off x="4798133" y="1757809"/>
            <a:ext cx="3990159" cy="3735853"/>
            <a:chOff x="4875957" y="1647107"/>
            <a:chExt cx="3990159" cy="3735853"/>
          </a:xfrm>
        </p:grpSpPr>
        <p:pic>
          <p:nvPicPr>
            <p:cNvPr id="6" name="図 5"/>
            <p:cNvPicPr>
              <a:picLocks noChangeAspect="1"/>
            </p:cNvPicPr>
            <p:nvPr/>
          </p:nvPicPr>
          <p:blipFill rotWithShape="1">
            <a:blip r:embed="rId2" cstate="print">
              <a:extLst>
                <a:ext uri="{28A0092B-C50C-407E-A947-70E740481C1C}">
                  <a14:useLocalDpi xmlns:a14="http://schemas.microsoft.com/office/drawing/2010/main"/>
                </a:ext>
              </a:extLst>
            </a:blip>
            <a:srcRect l="29832" t="41368" r="36652" b="17511"/>
            <a:stretch/>
          </p:blipFill>
          <p:spPr>
            <a:xfrm>
              <a:off x="4875957" y="1647107"/>
              <a:ext cx="3990159" cy="3735853"/>
            </a:xfrm>
            <a:prstGeom prst="rect">
              <a:avLst/>
            </a:prstGeom>
          </p:spPr>
        </p:pic>
        <p:sp>
          <p:nvSpPr>
            <p:cNvPr id="10" name="フリーフォーム 9"/>
            <p:cNvSpPr/>
            <p:nvPr/>
          </p:nvSpPr>
          <p:spPr>
            <a:xfrm>
              <a:off x="5278670" y="2526096"/>
              <a:ext cx="709926" cy="505122"/>
            </a:xfrm>
            <a:custGeom>
              <a:avLst/>
              <a:gdLst>
                <a:gd name="connsiteX0" fmla="*/ 738188 w 738188"/>
                <a:gd name="connsiteY0" fmla="*/ 0 h 569118"/>
                <a:gd name="connsiteX1" fmla="*/ 266700 w 738188"/>
                <a:gd name="connsiteY1" fmla="*/ 0 h 569118"/>
                <a:gd name="connsiteX2" fmla="*/ 230981 w 738188"/>
                <a:gd name="connsiteY2" fmla="*/ 111918 h 569118"/>
                <a:gd name="connsiteX3" fmla="*/ 0 w 738188"/>
                <a:gd name="connsiteY3" fmla="*/ 171450 h 569118"/>
                <a:gd name="connsiteX4" fmla="*/ 142875 w 738188"/>
                <a:gd name="connsiteY4" fmla="*/ 561975 h 569118"/>
                <a:gd name="connsiteX5" fmla="*/ 452438 w 738188"/>
                <a:gd name="connsiteY5" fmla="*/ 569118 h 569118"/>
                <a:gd name="connsiteX6" fmla="*/ 738188 w 738188"/>
                <a:gd name="connsiteY6" fmla="*/ 0 h 569118"/>
                <a:gd name="connsiteX0" fmla="*/ 738188 w 738188"/>
                <a:gd name="connsiteY0" fmla="*/ 0 h 569118"/>
                <a:gd name="connsiteX1" fmla="*/ 266700 w 738188"/>
                <a:gd name="connsiteY1" fmla="*/ 0 h 569118"/>
                <a:gd name="connsiteX2" fmla="*/ 230981 w 738188"/>
                <a:gd name="connsiteY2" fmla="*/ 111918 h 569118"/>
                <a:gd name="connsiteX3" fmla="*/ 0 w 738188"/>
                <a:gd name="connsiteY3" fmla="*/ 171450 h 569118"/>
                <a:gd name="connsiteX4" fmla="*/ 142875 w 738188"/>
                <a:gd name="connsiteY4" fmla="*/ 561975 h 569118"/>
                <a:gd name="connsiteX5" fmla="*/ 361413 w 738188"/>
                <a:gd name="connsiteY5" fmla="*/ 558019 h 569118"/>
                <a:gd name="connsiteX6" fmla="*/ 452438 w 738188"/>
                <a:gd name="connsiteY6" fmla="*/ 569118 h 569118"/>
                <a:gd name="connsiteX7" fmla="*/ 738188 w 738188"/>
                <a:gd name="connsiteY7" fmla="*/ 0 h 569118"/>
                <a:gd name="connsiteX0" fmla="*/ 738188 w 738188"/>
                <a:gd name="connsiteY0" fmla="*/ 0 h 608498"/>
                <a:gd name="connsiteX1" fmla="*/ 266700 w 738188"/>
                <a:gd name="connsiteY1" fmla="*/ 0 h 608498"/>
                <a:gd name="connsiteX2" fmla="*/ 230981 w 738188"/>
                <a:gd name="connsiteY2" fmla="*/ 111918 h 608498"/>
                <a:gd name="connsiteX3" fmla="*/ 0 w 738188"/>
                <a:gd name="connsiteY3" fmla="*/ 171450 h 608498"/>
                <a:gd name="connsiteX4" fmla="*/ 142875 w 738188"/>
                <a:gd name="connsiteY4" fmla="*/ 561975 h 608498"/>
                <a:gd name="connsiteX5" fmla="*/ 386174 w 738188"/>
                <a:gd name="connsiteY5" fmla="*/ 608498 h 608498"/>
                <a:gd name="connsiteX6" fmla="*/ 452438 w 738188"/>
                <a:gd name="connsiteY6" fmla="*/ 569118 h 608498"/>
                <a:gd name="connsiteX7" fmla="*/ 738188 w 738188"/>
                <a:gd name="connsiteY7" fmla="*/ 0 h 608498"/>
                <a:gd name="connsiteX0" fmla="*/ 738188 w 738188"/>
                <a:gd name="connsiteY0" fmla="*/ 0 h 669243"/>
                <a:gd name="connsiteX1" fmla="*/ 266700 w 738188"/>
                <a:gd name="connsiteY1" fmla="*/ 0 h 669243"/>
                <a:gd name="connsiteX2" fmla="*/ 230981 w 738188"/>
                <a:gd name="connsiteY2" fmla="*/ 111918 h 669243"/>
                <a:gd name="connsiteX3" fmla="*/ 0 w 738188"/>
                <a:gd name="connsiteY3" fmla="*/ 171450 h 669243"/>
                <a:gd name="connsiteX4" fmla="*/ 152779 w 738188"/>
                <a:gd name="connsiteY4" fmla="*/ 669243 h 669243"/>
                <a:gd name="connsiteX5" fmla="*/ 386174 w 738188"/>
                <a:gd name="connsiteY5" fmla="*/ 608498 h 669243"/>
                <a:gd name="connsiteX6" fmla="*/ 452438 w 738188"/>
                <a:gd name="connsiteY6" fmla="*/ 569118 h 669243"/>
                <a:gd name="connsiteX7" fmla="*/ 738188 w 738188"/>
                <a:gd name="connsiteY7" fmla="*/ 0 h 669243"/>
                <a:gd name="connsiteX0" fmla="*/ 738188 w 738188"/>
                <a:gd name="connsiteY0" fmla="*/ 0 h 669243"/>
                <a:gd name="connsiteX1" fmla="*/ 266700 w 738188"/>
                <a:gd name="connsiteY1" fmla="*/ 0 h 669243"/>
                <a:gd name="connsiteX2" fmla="*/ 230981 w 738188"/>
                <a:gd name="connsiteY2" fmla="*/ 111918 h 669243"/>
                <a:gd name="connsiteX3" fmla="*/ 0 w 738188"/>
                <a:gd name="connsiteY3" fmla="*/ 171450 h 669243"/>
                <a:gd name="connsiteX4" fmla="*/ 152779 w 738188"/>
                <a:gd name="connsiteY4" fmla="*/ 669243 h 669243"/>
                <a:gd name="connsiteX5" fmla="*/ 386174 w 738188"/>
                <a:gd name="connsiteY5" fmla="*/ 608498 h 669243"/>
                <a:gd name="connsiteX6" fmla="*/ 452438 w 738188"/>
                <a:gd name="connsiteY6" fmla="*/ 569118 h 669243"/>
                <a:gd name="connsiteX7" fmla="*/ 738188 w 738188"/>
                <a:gd name="connsiteY7" fmla="*/ 0 h 669243"/>
                <a:gd name="connsiteX0" fmla="*/ 738188 w 738188"/>
                <a:gd name="connsiteY0" fmla="*/ 0 h 669243"/>
                <a:gd name="connsiteX1" fmla="*/ 266700 w 738188"/>
                <a:gd name="connsiteY1" fmla="*/ 0 h 669243"/>
                <a:gd name="connsiteX2" fmla="*/ 230981 w 738188"/>
                <a:gd name="connsiteY2" fmla="*/ 111918 h 669243"/>
                <a:gd name="connsiteX3" fmla="*/ 0 w 738188"/>
                <a:gd name="connsiteY3" fmla="*/ 171450 h 669243"/>
                <a:gd name="connsiteX4" fmla="*/ 152779 w 738188"/>
                <a:gd name="connsiteY4" fmla="*/ 669243 h 669243"/>
                <a:gd name="connsiteX5" fmla="*/ 386174 w 738188"/>
                <a:gd name="connsiteY5" fmla="*/ 608498 h 669243"/>
                <a:gd name="connsiteX6" fmla="*/ 358348 w 738188"/>
                <a:gd name="connsiteY6" fmla="*/ 499708 h 669243"/>
                <a:gd name="connsiteX7" fmla="*/ 738188 w 738188"/>
                <a:gd name="connsiteY7" fmla="*/ 0 h 669243"/>
                <a:gd name="connsiteX0" fmla="*/ 738188 w 738188"/>
                <a:gd name="connsiteY0" fmla="*/ 0 h 669243"/>
                <a:gd name="connsiteX1" fmla="*/ 266700 w 738188"/>
                <a:gd name="connsiteY1" fmla="*/ 0 h 669243"/>
                <a:gd name="connsiteX2" fmla="*/ 230981 w 738188"/>
                <a:gd name="connsiteY2" fmla="*/ 111918 h 669243"/>
                <a:gd name="connsiteX3" fmla="*/ 0 w 738188"/>
                <a:gd name="connsiteY3" fmla="*/ 171450 h 669243"/>
                <a:gd name="connsiteX4" fmla="*/ 152779 w 738188"/>
                <a:gd name="connsiteY4" fmla="*/ 669243 h 669243"/>
                <a:gd name="connsiteX5" fmla="*/ 386174 w 738188"/>
                <a:gd name="connsiteY5" fmla="*/ 608498 h 669243"/>
                <a:gd name="connsiteX6" fmla="*/ 358348 w 738188"/>
                <a:gd name="connsiteY6" fmla="*/ 499708 h 669243"/>
                <a:gd name="connsiteX7" fmla="*/ 430742 w 738188"/>
                <a:gd name="connsiteY7" fmla="*/ 406580 h 669243"/>
                <a:gd name="connsiteX8" fmla="*/ 738188 w 738188"/>
                <a:gd name="connsiteY8" fmla="*/ 0 h 669243"/>
                <a:gd name="connsiteX0" fmla="*/ 738188 w 738188"/>
                <a:gd name="connsiteY0" fmla="*/ 0 h 669243"/>
                <a:gd name="connsiteX1" fmla="*/ 266700 w 738188"/>
                <a:gd name="connsiteY1" fmla="*/ 0 h 669243"/>
                <a:gd name="connsiteX2" fmla="*/ 230981 w 738188"/>
                <a:gd name="connsiteY2" fmla="*/ 111918 h 669243"/>
                <a:gd name="connsiteX3" fmla="*/ 0 w 738188"/>
                <a:gd name="connsiteY3" fmla="*/ 171450 h 669243"/>
                <a:gd name="connsiteX4" fmla="*/ 152779 w 738188"/>
                <a:gd name="connsiteY4" fmla="*/ 669243 h 669243"/>
                <a:gd name="connsiteX5" fmla="*/ 386174 w 738188"/>
                <a:gd name="connsiteY5" fmla="*/ 608498 h 669243"/>
                <a:gd name="connsiteX6" fmla="*/ 358348 w 738188"/>
                <a:gd name="connsiteY6" fmla="*/ 499708 h 669243"/>
                <a:gd name="connsiteX7" fmla="*/ 485215 w 738188"/>
                <a:gd name="connsiteY7" fmla="*/ 431820 h 669243"/>
                <a:gd name="connsiteX8" fmla="*/ 738188 w 738188"/>
                <a:gd name="connsiteY8" fmla="*/ 0 h 669243"/>
                <a:gd name="connsiteX0" fmla="*/ 738188 w 738188"/>
                <a:gd name="connsiteY0" fmla="*/ 0 h 669243"/>
                <a:gd name="connsiteX1" fmla="*/ 266700 w 738188"/>
                <a:gd name="connsiteY1" fmla="*/ 0 h 669243"/>
                <a:gd name="connsiteX2" fmla="*/ 230981 w 738188"/>
                <a:gd name="connsiteY2" fmla="*/ 111918 h 669243"/>
                <a:gd name="connsiteX3" fmla="*/ 0 w 738188"/>
                <a:gd name="connsiteY3" fmla="*/ 171450 h 669243"/>
                <a:gd name="connsiteX4" fmla="*/ 152779 w 738188"/>
                <a:gd name="connsiteY4" fmla="*/ 669243 h 669243"/>
                <a:gd name="connsiteX5" fmla="*/ 386174 w 738188"/>
                <a:gd name="connsiteY5" fmla="*/ 608498 h 669243"/>
                <a:gd name="connsiteX6" fmla="*/ 358348 w 738188"/>
                <a:gd name="connsiteY6" fmla="*/ 499708 h 669243"/>
                <a:gd name="connsiteX7" fmla="*/ 485215 w 738188"/>
                <a:gd name="connsiteY7" fmla="*/ 431820 h 669243"/>
                <a:gd name="connsiteX8" fmla="*/ 505024 w 738188"/>
                <a:gd name="connsiteY8" fmla="*/ 381341 h 669243"/>
                <a:gd name="connsiteX9" fmla="*/ 738188 w 738188"/>
                <a:gd name="connsiteY9" fmla="*/ 0 h 669243"/>
                <a:gd name="connsiteX0" fmla="*/ 738188 w 738188"/>
                <a:gd name="connsiteY0" fmla="*/ 0 h 669243"/>
                <a:gd name="connsiteX1" fmla="*/ 266700 w 738188"/>
                <a:gd name="connsiteY1" fmla="*/ 0 h 669243"/>
                <a:gd name="connsiteX2" fmla="*/ 230981 w 738188"/>
                <a:gd name="connsiteY2" fmla="*/ 111918 h 669243"/>
                <a:gd name="connsiteX3" fmla="*/ 0 w 738188"/>
                <a:gd name="connsiteY3" fmla="*/ 171450 h 669243"/>
                <a:gd name="connsiteX4" fmla="*/ 152779 w 738188"/>
                <a:gd name="connsiteY4" fmla="*/ 669243 h 669243"/>
                <a:gd name="connsiteX5" fmla="*/ 386174 w 738188"/>
                <a:gd name="connsiteY5" fmla="*/ 608498 h 669243"/>
                <a:gd name="connsiteX6" fmla="*/ 358348 w 738188"/>
                <a:gd name="connsiteY6" fmla="*/ 499708 h 669243"/>
                <a:gd name="connsiteX7" fmla="*/ 485215 w 738188"/>
                <a:gd name="connsiteY7" fmla="*/ 431820 h 669243"/>
                <a:gd name="connsiteX8" fmla="*/ 539688 w 738188"/>
                <a:gd name="connsiteY8" fmla="*/ 482299 h 669243"/>
                <a:gd name="connsiteX9" fmla="*/ 738188 w 738188"/>
                <a:gd name="connsiteY9" fmla="*/ 0 h 6692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38188" h="669243">
                  <a:moveTo>
                    <a:pt x="738188" y="0"/>
                  </a:moveTo>
                  <a:lnTo>
                    <a:pt x="266700" y="0"/>
                  </a:lnTo>
                  <a:lnTo>
                    <a:pt x="230981" y="111918"/>
                  </a:lnTo>
                  <a:lnTo>
                    <a:pt x="0" y="171450"/>
                  </a:lnTo>
                  <a:lnTo>
                    <a:pt x="152779" y="669243"/>
                  </a:lnTo>
                  <a:lnTo>
                    <a:pt x="386174" y="608498"/>
                  </a:lnTo>
                  <a:lnTo>
                    <a:pt x="358348" y="499708"/>
                  </a:lnTo>
                  <a:lnTo>
                    <a:pt x="485215" y="431820"/>
                  </a:lnTo>
                  <a:lnTo>
                    <a:pt x="539688" y="482299"/>
                  </a:lnTo>
                  <a:lnTo>
                    <a:pt x="738188" y="0"/>
                  </a:lnTo>
                  <a:close/>
                </a:path>
              </a:pathLst>
            </a:custGeom>
            <a:solidFill>
              <a:srgbClr val="ED7D31">
                <a:lumMod val="60000"/>
                <a:lumOff val="40000"/>
                <a:alpha val="50000"/>
              </a:srgbClr>
            </a:solidFill>
            <a:ln w="28575" cap="flat" cmpd="sng" algn="ctr">
              <a:solidFill>
                <a:srgbClr val="ED7D31">
                  <a:alpha val="99000"/>
                </a:srgbClr>
              </a:solidFill>
              <a:prstDash val="sysDot"/>
              <a:miter lim="800000"/>
            </a:ln>
            <a:effectLst/>
          </p:spPr>
          <p:txBody>
            <a:bodyPr rtlCol="0" anchor="ctr"/>
            <a:lstStyle/>
            <a:p>
              <a:pPr marL="0" marR="0" lvl="0" indent="0" algn="ctr" defTabSz="964441" rtl="0" eaLnBrk="1" fontAlgn="auto" latinLnBrk="0" hangingPunct="1">
                <a:lnSpc>
                  <a:spcPct val="100000"/>
                </a:lnSpc>
                <a:spcBef>
                  <a:spcPts val="0"/>
                </a:spcBef>
                <a:spcAft>
                  <a:spcPts val="0"/>
                </a:spcAft>
                <a:buClrTx/>
                <a:buSzTx/>
                <a:buFontTx/>
                <a:buNone/>
                <a:tabLst/>
                <a:defRPr/>
              </a:pPr>
              <a:endParaRPr kumimoji="0" lang="ja-JP" altLang="en-US" sz="2405" b="0" i="0" u="none" strike="noStrike" kern="0" cap="none" spc="0" normalizeH="0" baseline="0" noProof="0">
                <a:ln>
                  <a:noFill/>
                </a:ln>
                <a:solidFill>
                  <a:prstClr val="white"/>
                </a:solidFill>
                <a:effectLst/>
                <a:uLnTx/>
                <a:uFillTx/>
                <a:latin typeface="游ゴシック" panose="020B0400000000000000" pitchFamily="50" charset="-128"/>
                <a:ea typeface="游ゴシック" panose="020B0400000000000000" pitchFamily="50" charset="-128"/>
                <a:cs typeface="+mn-cs"/>
              </a:endParaRPr>
            </a:p>
          </p:txBody>
        </p:sp>
        <p:sp>
          <p:nvSpPr>
            <p:cNvPr id="11" name="フリーフォーム 10"/>
            <p:cNvSpPr/>
            <p:nvPr/>
          </p:nvSpPr>
          <p:spPr>
            <a:xfrm>
              <a:off x="5064771" y="1968958"/>
              <a:ext cx="1019980" cy="500596"/>
            </a:xfrm>
            <a:custGeom>
              <a:avLst/>
              <a:gdLst>
                <a:gd name="connsiteX0" fmla="*/ 981075 w 981075"/>
                <a:gd name="connsiteY0" fmla="*/ 333375 h 523875"/>
                <a:gd name="connsiteX1" fmla="*/ 879475 w 981075"/>
                <a:gd name="connsiteY1" fmla="*/ 273050 h 523875"/>
                <a:gd name="connsiteX2" fmla="*/ 831850 w 981075"/>
                <a:gd name="connsiteY2" fmla="*/ 174625 h 523875"/>
                <a:gd name="connsiteX3" fmla="*/ 749300 w 981075"/>
                <a:gd name="connsiteY3" fmla="*/ 158750 h 523875"/>
                <a:gd name="connsiteX4" fmla="*/ 692150 w 981075"/>
                <a:gd name="connsiteY4" fmla="*/ 53975 h 523875"/>
                <a:gd name="connsiteX5" fmla="*/ 561975 w 981075"/>
                <a:gd name="connsiteY5" fmla="*/ 0 h 523875"/>
                <a:gd name="connsiteX6" fmla="*/ 479425 w 981075"/>
                <a:gd name="connsiteY6" fmla="*/ 120650 h 523875"/>
                <a:gd name="connsiteX7" fmla="*/ 441325 w 981075"/>
                <a:gd name="connsiteY7" fmla="*/ 168275 h 523875"/>
                <a:gd name="connsiteX8" fmla="*/ 34925 w 981075"/>
                <a:gd name="connsiteY8" fmla="*/ 200025 h 523875"/>
                <a:gd name="connsiteX9" fmla="*/ 0 w 981075"/>
                <a:gd name="connsiteY9" fmla="*/ 460375 h 523875"/>
                <a:gd name="connsiteX10" fmla="*/ 76200 w 981075"/>
                <a:gd name="connsiteY10" fmla="*/ 469900 h 523875"/>
                <a:gd name="connsiteX11" fmla="*/ 85725 w 981075"/>
                <a:gd name="connsiteY11" fmla="*/ 520700 h 523875"/>
                <a:gd name="connsiteX12" fmla="*/ 139700 w 981075"/>
                <a:gd name="connsiteY12" fmla="*/ 523875 h 523875"/>
                <a:gd name="connsiteX0" fmla="*/ 1089025 w 1089025"/>
                <a:gd name="connsiteY0" fmla="*/ 333375 h 523875"/>
                <a:gd name="connsiteX1" fmla="*/ 987425 w 1089025"/>
                <a:gd name="connsiteY1" fmla="*/ 273050 h 523875"/>
                <a:gd name="connsiteX2" fmla="*/ 939800 w 1089025"/>
                <a:gd name="connsiteY2" fmla="*/ 174625 h 523875"/>
                <a:gd name="connsiteX3" fmla="*/ 857250 w 1089025"/>
                <a:gd name="connsiteY3" fmla="*/ 158750 h 523875"/>
                <a:gd name="connsiteX4" fmla="*/ 800100 w 1089025"/>
                <a:gd name="connsiteY4" fmla="*/ 53975 h 523875"/>
                <a:gd name="connsiteX5" fmla="*/ 669925 w 1089025"/>
                <a:gd name="connsiteY5" fmla="*/ 0 h 523875"/>
                <a:gd name="connsiteX6" fmla="*/ 587375 w 1089025"/>
                <a:gd name="connsiteY6" fmla="*/ 120650 h 523875"/>
                <a:gd name="connsiteX7" fmla="*/ 549275 w 1089025"/>
                <a:gd name="connsiteY7" fmla="*/ 168275 h 523875"/>
                <a:gd name="connsiteX8" fmla="*/ 0 w 1089025"/>
                <a:gd name="connsiteY8" fmla="*/ 200025 h 523875"/>
                <a:gd name="connsiteX9" fmla="*/ 107950 w 1089025"/>
                <a:gd name="connsiteY9" fmla="*/ 460375 h 523875"/>
                <a:gd name="connsiteX10" fmla="*/ 184150 w 1089025"/>
                <a:gd name="connsiteY10" fmla="*/ 469900 h 523875"/>
                <a:gd name="connsiteX11" fmla="*/ 193675 w 1089025"/>
                <a:gd name="connsiteY11" fmla="*/ 520700 h 523875"/>
                <a:gd name="connsiteX12" fmla="*/ 247650 w 1089025"/>
                <a:gd name="connsiteY12" fmla="*/ 523875 h 523875"/>
                <a:gd name="connsiteX0" fmla="*/ 1089025 w 1089025"/>
                <a:gd name="connsiteY0" fmla="*/ 333375 h 523875"/>
                <a:gd name="connsiteX1" fmla="*/ 987425 w 1089025"/>
                <a:gd name="connsiteY1" fmla="*/ 273050 h 523875"/>
                <a:gd name="connsiteX2" fmla="*/ 939800 w 1089025"/>
                <a:gd name="connsiteY2" fmla="*/ 174625 h 523875"/>
                <a:gd name="connsiteX3" fmla="*/ 857250 w 1089025"/>
                <a:gd name="connsiteY3" fmla="*/ 158750 h 523875"/>
                <a:gd name="connsiteX4" fmla="*/ 800100 w 1089025"/>
                <a:gd name="connsiteY4" fmla="*/ 53975 h 523875"/>
                <a:gd name="connsiteX5" fmla="*/ 669925 w 1089025"/>
                <a:gd name="connsiteY5" fmla="*/ 0 h 523875"/>
                <a:gd name="connsiteX6" fmla="*/ 587375 w 1089025"/>
                <a:gd name="connsiteY6" fmla="*/ 120650 h 523875"/>
                <a:gd name="connsiteX7" fmla="*/ 530225 w 1089025"/>
                <a:gd name="connsiteY7" fmla="*/ 203200 h 523875"/>
                <a:gd name="connsiteX8" fmla="*/ 0 w 1089025"/>
                <a:gd name="connsiteY8" fmla="*/ 200025 h 523875"/>
                <a:gd name="connsiteX9" fmla="*/ 107950 w 1089025"/>
                <a:gd name="connsiteY9" fmla="*/ 460375 h 523875"/>
                <a:gd name="connsiteX10" fmla="*/ 184150 w 1089025"/>
                <a:gd name="connsiteY10" fmla="*/ 469900 h 523875"/>
                <a:gd name="connsiteX11" fmla="*/ 193675 w 1089025"/>
                <a:gd name="connsiteY11" fmla="*/ 520700 h 523875"/>
                <a:gd name="connsiteX12" fmla="*/ 247650 w 1089025"/>
                <a:gd name="connsiteY12" fmla="*/ 523875 h 523875"/>
                <a:gd name="connsiteX0" fmla="*/ 1108075 w 1108075"/>
                <a:gd name="connsiteY0" fmla="*/ 333375 h 523875"/>
                <a:gd name="connsiteX1" fmla="*/ 1006475 w 1108075"/>
                <a:gd name="connsiteY1" fmla="*/ 273050 h 523875"/>
                <a:gd name="connsiteX2" fmla="*/ 958850 w 1108075"/>
                <a:gd name="connsiteY2" fmla="*/ 174625 h 523875"/>
                <a:gd name="connsiteX3" fmla="*/ 876300 w 1108075"/>
                <a:gd name="connsiteY3" fmla="*/ 158750 h 523875"/>
                <a:gd name="connsiteX4" fmla="*/ 819150 w 1108075"/>
                <a:gd name="connsiteY4" fmla="*/ 53975 h 523875"/>
                <a:gd name="connsiteX5" fmla="*/ 688975 w 1108075"/>
                <a:gd name="connsiteY5" fmla="*/ 0 h 523875"/>
                <a:gd name="connsiteX6" fmla="*/ 606425 w 1108075"/>
                <a:gd name="connsiteY6" fmla="*/ 120650 h 523875"/>
                <a:gd name="connsiteX7" fmla="*/ 549275 w 1108075"/>
                <a:gd name="connsiteY7" fmla="*/ 203200 h 523875"/>
                <a:gd name="connsiteX8" fmla="*/ 19050 w 1108075"/>
                <a:gd name="connsiteY8" fmla="*/ 200025 h 523875"/>
                <a:gd name="connsiteX9" fmla="*/ 0 w 1108075"/>
                <a:gd name="connsiteY9" fmla="*/ 450850 h 523875"/>
                <a:gd name="connsiteX10" fmla="*/ 203200 w 1108075"/>
                <a:gd name="connsiteY10" fmla="*/ 469900 h 523875"/>
                <a:gd name="connsiteX11" fmla="*/ 212725 w 1108075"/>
                <a:gd name="connsiteY11" fmla="*/ 520700 h 523875"/>
                <a:gd name="connsiteX12" fmla="*/ 266700 w 1108075"/>
                <a:gd name="connsiteY12" fmla="*/ 523875 h 523875"/>
                <a:gd name="connsiteX0" fmla="*/ 1108075 w 1108075"/>
                <a:gd name="connsiteY0" fmla="*/ 333375 h 523875"/>
                <a:gd name="connsiteX1" fmla="*/ 1006475 w 1108075"/>
                <a:gd name="connsiteY1" fmla="*/ 273050 h 523875"/>
                <a:gd name="connsiteX2" fmla="*/ 958850 w 1108075"/>
                <a:gd name="connsiteY2" fmla="*/ 174625 h 523875"/>
                <a:gd name="connsiteX3" fmla="*/ 876300 w 1108075"/>
                <a:gd name="connsiteY3" fmla="*/ 158750 h 523875"/>
                <a:gd name="connsiteX4" fmla="*/ 819150 w 1108075"/>
                <a:gd name="connsiteY4" fmla="*/ 53975 h 523875"/>
                <a:gd name="connsiteX5" fmla="*/ 688975 w 1108075"/>
                <a:gd name="connsiteY5" fmla="*/ 0 h 523875"/>
                <a:gd name="connsiteX6" fmla="*/ 606425 w 1108075"/>
                <a:gd name="connsiteY6" fmla="*/ 120650 h 523875"/>
                <a:gd name="connsiteX7" fmla="*/ 549275 w 1108075"/>
                <a:gd name="connsiteY7" fmla="*/ 203200 h 523875"/>
                <a:gd name="connsiteX8" fmla="*/ 19050 w 1108075"/>
                <a:gd name="connsiteY8" fmla="*/ 200025 h 523875"/>
                <a:gd name="connsiteX9" fmla="*/ 0 w 1108075"/>
                <a:gd name="connsiteY9" fmla="*/ 450850 h 523875"/>
                <a:gd name="connsiteX10" fmla="*/ 101600 w 1108075"/>
                <a:gd name="connsiteY10" fmla="*/ 447675 h 523875"/>
                <a:gd name="connsiteX11" fmla="*/ 212725 w 1108075"/>
                <a:gd name="connsiteY11" fmla="*/ 520700 h 523875"/>
                <a:gd name="connsiteX12" fmla="*/ 266700 w 1108075"/>
                <a:gd name="connsiteY12" fmla="*/ 523875 h 523875"/>
                <a:gd name="connsiteX0" fmla="*/ 1108075 w 1108075"/>
                <a:gd name="connsiteY0" fmla="*/ 333375 h 523875"/>
                <a:gd name="connsiteX1" fmla="*/ 1006475 w 1108075"/>
                <a:gd name="connsiteY1" fmla="*/ 273050 h 523875"/>
                <a:gd name="connsiteX2" fmla="*/ 958850 w 1108075"/>
                <a:gd name="connsiteY2" fmla="*/ 174625 h 523875"/>
                <a:gd name="connsiteX3" fmla="*/ 876300 w 1108075"/>
                <a:gd name="connsiteY3" fmla="*/ 158750 h 523875"/>
                <a:gd name="connsiteX4" fmla="*/ 819150 w 1108075"/>
                <a:gd name="connsiteY4" fmla="*/ 53975 h 523875"/>
                <a:gd name="connsiteX5" fmla="*/ 688975 w 1108075"/>
                <a:gd name="connsiteY5" fmla="*/ 0 h 523875"/>
                <a:gd name="connsiteX6" fmla="*/ 606425 w 1108075"/>
                <a:gd name="connsiteY6" fmla="*/ 120650 h 523875"/>
                <a:gd name="connsiteX7" fmla="*/ 549275 w 1108075"/>
                <a:gd name="connsiteY7" fmla="*/ 203200 h 523875"/>
                <a:gd name="connsiteX8" fmla="*/ 19050 w 1108075"/>
                <a:gd name="connsiteY8" fmla="*/ 200025 h 523875"/>
                <a:gd name="connsiteX9" fmla="*/ 0 w 1108075"/>
                <a:gd name="connsiteY9" fmla="*/ 450850 h 523875"/>
                <a:gd name="connsiteX10" fmla="*/ 101600 w 1108075"/>
                <a:gd name="connsiteY10" fmla="*/ 447675 h 523875"/>
                <a:gd name="connsiteX11" fmla="*/ 123825 w 1108075"/>
                <a:gd name="connsiteY11" fmla="*/ 498475 h 523875"/>
                <a:gd name="connsiteX12" fmla="*/ 266700 w 1108075"/>
                <a:gd name="connsiteY12" fmla="*/ 523875 h 523875"/>
                <a:gd name="connsiteX0" fmla="*/ 1108075 w 1108075"/>
                <a:gd name="connsiteY0" fmla="*/ 333375 h 523875"/>
                <a:gd name="connsiteX1" fmla="*/ 1006475 w 1108075"/>
                <a:gd name="connsiteY1" fmla="*/ 273050 h 523875"/>
                <a:gd name="connsiteX2" fmla="*/ 958850 w 1108075"/>
                <a:gd name="connsiteY2" fmla="*/ 174625 h 523875"/>
                <a:gd name="connsiteX3" fmla="*/ 876300 w 1108075"/>
                <a:gd name="connsiteY3" fmla="*/ 158750 h 523875"/>
                <a:gd name="connsiteX4" fmla="*/ 819150 w 1108075"/>
                <a:gd name="connsiteY4" fmla="*/ 53975 h 523875"/>
                <a:gd name="connsiteX5" fmla="*/ 688975 w 1108075"/>
                <a:gd name="connsiteY5" fmla="*/ 0 h 523875"/>
                <a:gd name="connsiteX6" fmla="*/ 606425 w 1108075"/>
                <a:gd name="connsiteY6" fmla="*/ 120650 h 523875"/>
                <a:gd name="connsiteX7" fmla="*/ 549275 w 1108075"/>
                <a:gd name="connsiteY7" fmla="*/ 203200 h 523875"/>
                <a:gd name="connsiteX8" fmla="*/ 19050 w 1108075"/>
                <a:gd name="connsiteY8" fmla="*/ 200025 h 523875"/>
                <a:gd name="connsiteX9" fmla="*/ 0 w 1108075"/>
                <a:gd name="connsiteY9" fmla="*/ 450850 h 523875"/>
                <a:gd name="connsiteX10" fmla="*/ 117475 w 1108075"/>
                <a:gd name="connsiteY10" fmla="*/ 460375 h 523875"/>
                <a:gd name="connsiteX11" fmla="*/ 123825 w 1108075"/>
                <a:gd name="connsiteY11" fmla="*/ 498475 h 523875"/>
                <a:gd name="connsiteX12" fmla="*/ 266700 w 1108075"/>
                <a:gd name="connsiteY12" fmla="*/ 523875 h 523875"/>
                <a:gd name="connsiteX0" fmla="*/ 1108075 w 1108075"/>
                <a:gd name="connsiteY0" fmla="*/ 333375 h 523875"/>
                <a:gd name="connsiteX1" fmla="*/ 1006475 w 1108075"/>
                <a:gd name="connsiteY1" fmla="*/ 273050 h 523875"/>
                <a:gd name="connsiteX2" fmla="*/ 958850 w 1108075"/>
                <a:gd name="connsiteY2" fmla="*/ 174625 h 523875"/>
                <a:gd name="connsiteX3" fmla="*/ 876300 w 1108075"/>
                <a:gd name="connsiteY3" fmla="*/ 158750 h 523875"/>
                <a:gd name="connsiteX4" fmla="*/ 819150 w 1108075"/>
                <a:gd name="connsiteY4" fmla="*/ 53975 h 523875"/>
                <a:gd name="connsiteX5" fmla="*/ 688975 w 1108075"/>
                <a:gd name="connsiteY5" fmla="*/ 0 h 523875"/>
                <a:gd name="connsiteX6" fmla="*/ 606425 w 1108075"/>
                <a:gd name="connsiteY6" fmla="*/ 120650 h 523875"/>
                <a:gd name="connsiteX7" fmla="*/ 549275 w 1108075"/>
                <a:gd name="connsiteY7" fmla="*/ 203200 h 523875"/>
                <a:gd name="connsiteX8" fmla="*/ 19050 w 1108075"/>
                <a:gd name="connsiteY8" fmla="*/ 200025 h 523875"/>
                <a:gd name="connsiteX9" fmla="*/ 0 w 1108075"/>
                <a:gd name="connsiteY9" fmla="*/ 450850 h 523875"/>
                <a:gd name="connsiteX10" fmla="*/ 117475 w 1108075"/>
                <a:gd name="connsiteY10" fmla="*/ 460375 h 523875"/>
                <a:gd name="connsiteX11" fmla="*/ 123825 w 1108075"/>
                <a:gd name="connsiteY11" fmla="*/ 498475 h 523875"/>
                <a:gd name="connsiteX12" fmla="*/ 203200 w 1108075"/>
                <a:gd name="connsiteY12" fmla="*/ 511175 h 523875"/>
                <a:gd name="connsiteX13" fmla="*/ 266700 w 1108075"/>
                <a:gd name="connsiteY13" fmla="*/ 523875 h 523875"/>
                <a:gd name="connsiteX0" fmla="*/ 1108075 w 1108075"/>
                <a:gd name="connsiteY0" fmla="*/ 333375 h 596900"/>
                <a:gd name="connsiteX1" fmla="*/ 1006475 w 1108075"/>
                <a:gd name="connsiteY1" fmla="*/ 273050 h 596900"/>
                <a:gd name="connsiteX2" fmla="*/ 958850 w 1108075"/>
                <a:gd name="connsiteY2" fmla="*/ 174625 h 596900"/>
                <a:gd name="connsiteX3" fmla="*/ 876300 w 1108075"/>
                <a:gd name="connsiteY3" fmla="*/ 158750 h 596900"/>
                <a:gd name="connsiteX4" fmla="*/ 819150 w 1108075"/>
                <a:gd name="connsiteY4" fmla="*/ 53975 h 596900"/>
                <a:gd name="connsiteX5" fmla="*/ 688975 w 1108075"/>
                <a:gd name="connsiteY5" fmla="*/ 0 h 596900"/>
                <a:gd name="connsiteX6" fmla="*/ 606425 w 1108075"/>
                <a:gd name="connsiteY6" fmla="*/ 120650 h 596900"/>
                <a:gd name="connsiteX7" fmla="*/ 549275 w 1108075"/>
                <a:gd name="connsiteY7" fmla="*/ 203200 h 596900"/>
                <a:gd name="connsiteX8" fmla="*/ 19050 w 1108075"/>
                <a:gd name="connsiteY8" fmla="*/ 200025 h 596900"/>
                <a:gd name="connsiteX9" fmla="*/ 0 w 1108075"/>
                <a:gd name="connsiteY9" fmla="*/ 450850 h 596900"/>
                <a:gd name="connsiteX10" fmla="*/ 117475 w 1108075"/>
                <a:gd name="connsiteY10" fmla="*/ 460375 h 596900"/>
                <a:gd name="connsiteX11" fmla="*/ 123825 w 1108075"/>
                <a:gd name="connsiteY11" fmla="*/ 498475 h 596900"/>
                <a:gd name="connsiteX12" fmla="*/ 203200 w 1108075"/>
                <a:gd name="connsiteY12" fmla="*/ 511175 h 596900"/>
                <a:gd name="connsiteX13" fmla="*/ 352425 w 1108075"/>
                <a:gd name="connsiteY13" fmla="*/ 596900 h 596900"/>
                <a:gd name="connsiteX0" fmla="*/ 1108075 w 1108075"/>
                <a:gd name="connsiteY0" fmla="*/ 333375 h 596900"/>
                <a:gd name="connsiteX1" fmla="*/ 1006475 w 1108075"/>
                <a:gd name="connsiteY1" fmla="*/ 273050 h 596900"/>
                <a:gd name="connsiteX2" fmla="*/ 958850 w 1108075"/>
                <a:gd name="connsiteY2" fmla="*/ 174625 h 596900"/>
                <a:gd name="connsiteX3" fmla="*/ 876300 w 1108075"/>
                <a:gd name="connsiteY3" fmla="*/ 158750 h 596900"/>
                <a:gd name="connsiteX4" fmla="*/ 819150 w 1108075"/>
                <a:gd name="connsiteY4" fmla="*/ 53975 h 596900"/>
                <a:gd name="connsiteX5" fmla="*/ 688975 w 1108075"/>
                <a:gd name="connsiteY5" fmla="*/ 0 h 596900"/>
                <a:gd name="connsiteX6" fmla="*/ 606425 w 1108075"/>
                <a:gd name="connsiteY6" fmla="*/ 120650 h 596900"/>
                <a:gd name="connsiteX7" fmla="*/ 549275 w 1108075"/>
                <a:gd name="connsiteY7" fmla="*/ 203200 h 596900"/>
                <a:gd name="connsiteX8" fmla="*/ 19050 w 1108075"/>
                <a:gd name="connsiteY8" fmla="*/ 200025 h 596900"/>
                <a:gd name="connsiteX9" fmla="*/ 0 w 1108075"/>
                <a:gd name="connsiteY9" fmla="*/ 450850 h 596900"/>
                <a:gd name="connsiteX10" fmla="*/ 117475 w 1108075"/>
                <a:gd name="connsiteY10" fmla="*/ 460375 h 596900"/>
                <a:gd name="connsiteX11" fmla="*/ 123825 w 1108075"/>
                <a:gd name="connsiteY11" fmla="*/ 498475 h 596900"/>
                <a:gd name="connsiteX12" fmla="*/ 203200 w 1108075"/>
                <a:gd name="connsiteY12" fmla="*/ 511175 h 596900"/>
                <a:gd name="connsiteX13" fmla="*/ 226219 w 1108075"/>
                <a:gd name="connsiteY13" fmla="*/ 569912 h 596900"/>
                <a:gd name="connsiteX14" fmla="*/ 352425 w 1108075"/>
                <a:gd name="connsiteY14" fmla="*/ 596900 h 596900"/>
                <a:gd name="connsiteX0" fmla="*/ 1117600 w 1117600"/>
                <a:gd name="connsiteY0" fmla="*/ 333375 h 596900"/>
                <a:gd name="connsiteX1" fmla="*/ 1016000 w 1117600"/>
                <a:gd name="connsiteY1" fmla="*/ 273050 h 596900"/>
                <a:gd name="connsiteX2" fmla="*/ 968375 w 1117600"/>
                <a:gd name="connsiteY2" fmla="*/ 174625 h 596900"/>
                <a:gd name="connsiteX3" fmla="*/ 885825 w 1117600"/>
                <a:gd name="connsiteY3" fmla="*/ 158750 h 596900"/>
                <a:gd name="connsiteX4" fmla="*/ 828675 w 1117600"/>
                <a:gd name="connsiteY4" fmla="*/ 53975 h 596900"/>
                <a:gd name="connsiteX5" fmla="*/ 698500 w 1117600"/>
                <a:gd name="connsiteY5" fmla="*/ 0 h 596900"/>
                <a:gd name="connsiteX6" fmla="*/ 615950 w 1117600"/>
                <a:gd name="connsiteY6" fmla="*/ 120650 h 596900"/>
                <a:gd name="connsiteX7" fmla="*/ 558800 w 1117600"/>
                <a:gd name="connsiteY7" fmla="*/ 203200 h 596900"/>
                <a:gd name="connsiteX8" fmla="*/ 28575 w 1117600"/>
                <a:gd name="connsiteY8" fmla="*/ 200025 h 596900"/>
                <a:gd name="connsiteX9" fmla="*/ 0 w 1117600"/>
                <a:gd name="connsiteY9" fmla="*/ 498475 h 596900"/>
                <a:gd name="connsiteX10" fmla="*/ 127000 w 1117600"/>
                <a:gd name="connsiteY10" fmla="*/ 460375 h 596900"/>
                <a:gd name="connsiteX11" fmla="*/ 133350 w 1117600"/>
                <a:gd name="connsiteY11" fmla="*/ 498475 h 596900"/>
                <a:gd name="connsiteX12" fmla="*/ 212725 w 1117600"/>
                <a:gd name="connsiteY12" fmla="*/ 511175 h 596900"/>
                <a:gd name="connsiteX13" fmla="*/ 235744 w 1117600"/>
                <a:gd name="connsiteY13" fmla="*/ 569912 h 596900"/>
                <a:gd name="connsiteX14" fmla="*/ 361950 w 1117600"/>
                <a:gd name="connsiteY14" fmla="*/ 596900 h 596900"/>
                <a:gd name="connsiteX0" fmla="*/ 1117600 w 1117600"/>
                <a:gd name="connsiteY0" fmla="*/ 333375 h 596900"/>
                <a:gd name="connsiteX1" fmla="*/ 1016000 w 1117600"/>
                <a:gd name="connsiteY1" fmla="*/ 273050 h 596900"/>
                <a:gd name="connsiteX2" fmla="*/ 968375 w 1117600"/>
                <a:gd name="connsiteY2" fmla="*/ 174625 h 596900"/>
                <a:gd name="connsiteX3" fmla="*/ 885825 w 1117600"/>
                <a:gd name="connsiteY3" fmla="*/ 158750 h 596900"/>
                <a:gd name="connsiteX4" fmla="*/ 828675 w 1117600"/>
                <a:gd name="connsiteY4" fmla="*/ 53975 h 596900"/>
                <a:gd name="connsiteX5" fmla="*/ 698500 w 1117600"/>
                <a:gd name="connsiteY5" fmla="*/ 0 h 596900"/>
                <a:gd name="connsiteX6" fmla="*/ 615950 w 1117600"/>
                <a:gd name="connsiteY6" fmla="*/ 120650 h 596900"/>
                <a:gd name="connsiteX7" fmla="*/ 558800 w 1117600"/>
                <a:gd name="connsiteY7" fmla="*/ 203200 h 596900"/>
                <a:gd name="connsiteX8" fmla="*/ 28575 w 1117600"/>
                <a:gd name="connsiteY8" fmla="*/ 200025 h 596900"/>
                <a:gd name="connsiteX9" fmla="*/ 0 w 1117600"/>
                <a:gd name="connsiteY9" fmla="*/ 498475 h 596900"/>
                <a:gd name="connsiteX10" fmla="*/ 127000 w 1117600"/>
                <a:gd name="connsiteY10" fmla="*/ 460375 h 596900"/>
                <a:gd name="connsiteX11" fmla="*/ 121444 w 1117600"/>
                <a:gd name="connsiteY11" fmla="*/ 522288 h 596900"/>
                <a:gd name="connsiteX12" fmla="*/ 212725 w 1117600"/>
                <a:gd name="connsiteY12" fmla="*/ 511175 h 596900"/>
                <a:gd name="connsiteX13" fmla="*/ 235744 w 1117600"/>
                <a:gd name="connsiteY13" fmla="*/ 569912 h 596900"/>
                <a:gd name="connsiteX14" fmla="*/ 361950 w 1117600"/>
                <a:gd name="connsiteY14" fmla="*/ 596900 h 596900"/>
                <a:gd name="connsiteX0" fmla="*/ 1117600 w 1117600"/>
                <a:gd name="connsiteY0" fmla="*/ 333375 h 596900"/>
                <a:gd name="connsiteX1" fmla="*/ 1016000 w 1117600"/>
                <a:gd name="connsiteY1" fmla="*/ 273050 h 596900"/>
                <a:gd name="connsiteX2" fmla="*/ 968375 w 1117600"/>
                <a:gd name="connsiteY2" fmla="*/ 174625 h 596900"/>
                <a:gd name="connsiteX3" fmla="*/ 885825 w 1117600"/>
                <a:gd name="connsiteY3" fmla="*/ 158750 h 596900"/>
                <a:gd name="connsiteX4" fmla="*/ 828675 w 1117600"/>
                <a:gd name="connsiteY4" fmla="*/ 53975 h 596900"/>
                <a:gd name="connsiteX5" fmla="*/ 698500 w 1117600"/>
                <a:gd name="connsiteY5" fmla="*/ 0 h 596900"/>
                <a:gd name="connsiteX6" fmla="*/ 615950 w 1117600"/>
                <a:gd name="connsiteY6" fmla="*/ 120650 h 596900"/>
                <a:gd name="connsiteX7" fmla="*/ 558800 w 1117600"/>
                <a:gd name="connsiteY7" fmla="*/ 203200 h 596900"/>
                <a:gd name="connsiteX8" fmla="*/ 28575 w 1117600"/>
                <a:gd name="connsiteY8" fmla="*/ 200025 h 596900"/>
                <a:gd name="connsiteX9" fmla="*/ 0 w 1117600"/>
                <a:gd name="connsiteY9" fmla="*/ 498475 h 596900"/>
                <a:gd name="connsiteX10" fmla="*/ 127000 w 1117600"/>
                <a:gd name="connsiteY10" fmla="*/ 500856 h 596900"/>
                <a:gd name="connsiteX11" fmla="*/ 121444 w 1117600"/>
                <a:gd name="connsiteY11" fmla="*/ 522288 h 596900"/>
                <a:gd name="connsiteX12" fmla="*/ 212725 w 1117600"/>
                <a:gd name="connsiteY12" fmla="*/ 511175 h 596900"/>
                <a:gd name="connsiteX13" fmla="*/ 235744 w 1117600"/>
                <a:gd name="connsiteY13" fmla="*/ 569912 h 596900"/>
                <a:gd name="connsiteX14" fmla="*/ 361950 w 1117600"/>
                <a:gd name="connsiteY14" fmla="*/ 596900 h 596900"/>
                <a:gd name="connsiteX0" fmla="*/ 1117600 w 1117600"/>
                <a:gd name="connsiteY0" fmla="*/ 333375 h 596900"/>
                <a:gd name="connsiteX1" fmla="*/ 1016000 w 1117600"/>
                <a:gd name="connsiteY1" fmla="*/ 273050 h 596900"/>
                <a:gd name="connsiteX2" fmla="*/ 968375 w 1117600"/>
                <a:gd name="connsiteY2" fmla="*/ 174625 h 596900"/>
                <a:gd name="connsiteX3" fmla="*/ 885825 w 1117600"/>
                <a:gd name="connsiteY3" fmla="*/ 158750 h 596900"/>
                <a:gd name="connsiteX4" fmla="*/ 828675 w 1117600"/>
                <a:gd name="connsiteY4" fmla="*/ 53975 h 596900"/>
                <a:gd name="connsiteX5" fmla="*/ 698500 w 1117600"/>
                <a:gd name="connsiteY5" fmla="*/ 0 h 596900"/>
                <a:gd name="connsiteX6" fmla="*/ 615950 w 1117600"/>
                <a:gd name="connsiteY6" fmla="*/ 120650 h 596900"/>
                <a:gd name="connsiteX7" fmla="*/ 558800 w 1117600"/>
                <a:gd name="connsiteY7" fmla="*/ 203200 h 596900"/>
                <a:gd name="connsiteX8" fmla="*/ 28575 w 1117600"/>
                <a:gd name="connsiteY8" fmla="*/ 200025 h 596900"/>
                <a:gd name="connsiteX9" fmla="*/ 0 w 1117600"/>
                <a:gd name="connsiteY9" fmla="*/ 498475 h 596900"/>
                <a:gd name="connsiteX10" fmla="*/ 127000 w 1117600"/>
                <a:gd name="connsiteY10" fmla="*/ 500856 h 596900"/>
                <a:gd name="connsiteX11" fmla="*/ 121444 w 1117600"/>
                <a:gd name="connsiteY11" fmla="*/ 522288 h 596900"/>
                <a:gd name="connsiteX12" fmla="*/ 212725 w 1117600"/>
                <a:gd name="connsiteY12" fmla="*/ 511175 h 596900"/>
                <a:gd name="connsiteX13" fmla="*/ 235744 w 1117600"/>
                <a:gd name="connsiteY13" fmla="*/ 569912 h 596900"/>
                <a:gd name="connsiteX14" fmla="*/ 361950 w 1117600"/>
                <a:gd name="connsiteY14" fmla="*/ 596900 h 596900"/>
                <a:gd name="connsiteX0" fmla="*/ 1117600 w 1117600"/>
                <a:gd name="connsiteY0" fmla="*/ 333375 h 596900"/>
                <a:gd name="connsiteX1" fmla="*/ 1016000 w 1117600"/>
                <a:gd name="connsiteY1" fmla="*/ 273050 h 596900"/>
                <a:gd name="connsiteX2" fmla="*/ 968375 w 1117600"/>
                <a:gd name="connsiteY2" fmla="*/ 174625 h 596900"/>
                <a:gd name="connsiteX3" fmla="*/ 885825 w 1117600"/>
                <a:gd name="connsiteY3" fmla="*/ 158750 h 596900"/>
                <a:gd name="connsiteX4" fmla="*/ 828675 w 1117600"/>
                <a:gd name="connsiteY4" fmla="*/ 53975 h 596900"/>
                <a:gd name="connsiteX5" fmla="*/ 698500 w 1117600"/>
                <a:gd name="connsiteY5" fmla="*/ 0 h 596900"/>
                <a:gd name="connsiteX6" fmla="*/ 615950 w 1117600"/>
                <a:gd name="connsiteY6" fmla="*/ 120650 h 596900"/>
                <a:gd name="connsiteX7" fmla="*/ 558800 w 1117600"/>
                <a:gd name="connsiteY7" fmla="*/ 203200 h 596900"/>
                <a:gd name="connsiteX8" fmla="*/ 28575 w 1117600"/>
                <a:gd name="connsiteY8" fmla="*/ 200025 h 596900"/>
                <a:gd name="connsiteX9" fmla="*/ 0 w 1117600"/>
                <a:gd name="connsiteY9" fmla="*/ 498475 h 596900"/>
                <a:gd name="connsiteX10" fmla="*/ 127000 w 1117600"/>
                <a:gd name="connsiteY10" fmla="*/ 500856 h 596900"/>
                <a:gd name="connsiteX11" fmla="*/ 121444 w 1117600"/>
                <a:gd name="connsiteY11" fmla="*/ 522288 h 596900"/>
                <a:gd name="connsiteX12" fmla="*/ 227012 w 1117600"/>
                <a:gd name="connsiteY12" fmla="*/ 539750 h 596900"/>
                <a:gd name="connsiteX13" fmla="*/ 235744 w 1117600"/>
                <a:gd name="connsiteY13" fmla="*/ 569912 h 596900"/>
                <a:gd name="connsiteX14" fmla="*/ 361950 w 1117600"/>
                <a:gd name="connsiteY14" fmla="*/ 596900 h 596900"/>
                <a:gd name="connsiteX0" fmla="*/ 1117600 w 1117600"/>
                <a:gd name="connsiteY0" fmla="*/ 333375 h 596900"/>
                <a:gd name="connsiteX1" fmla="*/ 1016000 w 1117600"/>
                <a:gd name="connsiteY1" fmla="*/ 273050 h 596900"/>
                <a:gd name="connsiteX2" fmla="*/ 968375 w 1117600"/>
                <a:gd name="connsiteY2" fmla="*/ 174625 h 596900"/>
                <a:gd name="connsiteX3" fmla="*/ 885825 w 1117600"/>
                <a:gd name="connsiteY3" fmla="*/ 158750 h 596900"/>
                <a:gd name="connsiteX4" fmla="*/ 828675 w 1117600"/>
                <a:gd name="connsiteY4" fmla="*/ 53975 h 596900"/>
                <a:gd name="connsiteX5" fmla="*/ 698500 w 1117600"/>
                <a:gd name="connsiteY5" fmla="*/ 0 h 596900"/>
                <a:gd name="connsiteX6" fmla="*/ 615950 w 1117600"/>
                <a:gd name="connsiteY6" fmla="*/ 120650 h 596900"/>
                <a:gd name="connsiteX7" fmla="*/ 558800 w 1117600"/>
                <a:gd name="connsiteY7" fmla="*/ 203200 h 596900"/>
                <a:gd name="connsiteX8" fmla="*/ 28575 w 1117600"/>
                <a:gd name="connsiteY8" fmla="*/ 200025 h 596900"/>
                <a:gd name="connsiteX9" fmla="*/ 0 w 1117600"/>
                <a:gd name="connsiteY9" fmla="*/ 498475 h 596900"/>
                <a:gd name="connsiteX10" fmla="*/ 127000 w 1117600"/>
                <a:gd name="connsiteY10" fmla="*/ 500856 h 596900"/>
                <a:gd name="connsiteX11" fmla="*/ 121444 w 1117600"/>
                <a:gd name="connsiteY11" fmla="*/ 527051 h 596900"/>
                <a:gd name="connsiteX12" fmla="*/ 227012 w 1117600"/>
                <a:gd name="connsiteY12" fmla="*/ 539750 h 596900"/>
                <a:gd name="connsiteX13" fmla="*/ 235744 w 1117600"/>
                <a:gd name="connsiteY13" fmla="*/ 569912 h 596900"/>
                <a:gd name="connsiteX14" fmla="*/ 361950 w 1117600"/>
                <a:gd name="connsiteY14" fmla="*/ 596900 h 596900"/>
                <a:gd name="connsiteX0" fmla="*/ 1117600 w 1117600"/>
                <a:gd name="connsiteY0" fmla="*/ 333375 h 582612"/>
                <a:gd name="connsiteX1" fmla="*/ 1016000 w 1117600"/>
                <a:gd name="connsiteY1" fmla="*/ 273050 h 582612"/>
                <a:gd name="connsiteX2" fmla="*/ 968375 w 1117600"/>
                <a:gd name="connsiteY2" fmla="*/ 174625 h 582612"/>
                <a:gd name="connsiteX3" fmla="*/ 885825 w 1117600"/>
                <a:gd name="connsiteY3" fmla="*/ 158750 h 582612"/>
                <a:gd name="connsiteX4" fmla="*/ 828675 w 1117600"/>
                <a:gd name="connsiteY4" fmla="*/ 53975 h 582612"/>
                <a:gd name="connsiteX5" fmla="*/ 698500 w 1117600"/>
                <a:gd name="connsiteY5" fmla="*/ 0 h 582612"/>
                <a:gd name="connsiteX6" fmla="*/ 615950 w 1117600"/>
                <a:gd name="connsiteY6" fmla="*/ 120650 h 582612"/>
                <a:gd name="connsiteX7" fmla="*/ 558800 w 1117600"/>
                <a:gd name="connsiteY7" fmla="*/ 203200 h 582612"/>
                <a:gd name="connsiteX8" fmla="*/ 28575 w 1117600"/>
                <a:gd name="connsiteY8" fmla="*/ 200025 h 582612"/>
                <a:gd name="connsiteX9" fmla="*/ 0 w 1117600"/>
                <a:gd name="connsiteY9" fmla="*/ 498475 h 582612"/>
                <a:gd name="connsiteX10" fmla="*/ 127000 w 1117600"/>
                <a:gd name="connsiteY10" fmla="*/ 500856 h 582612"/>
                <a:gd name="connsiteX11" fmla="*/ 121444 w 1117600"/>
                <a:gd name="connsiteY11" fmla="*/ 527051 h 582612"/>
                <a:gd name="connsiteX12" fmla="*/ 227012 w 1117600"/>
                <a:gd name="connsiteY12" fmla="*/ 539750 h 582612"/>
                <a:gd name="connsiteX13" fmla="*/ 235744 w 1117600"/>
                <a:gd name="connsiteY13" fmla="*/ 569912 h 582612"/>
                <a:gd name="connsiteX14" fmla="*/ 988219 w 1117600"/>
                <a:gd name="connsiteY14" fmla="*/ 582612 h 582612"/>
                <a:gd name="connsiteX0" fmla="*/ 1117600 w 1117600"/>
                <a:gd name="connsiteY0" fmla="*/ 333375 h 582612"/>
                <a:gd name="connsiteX1" fmla="*/ 1016000 w 1117600"/>
                <a:gd name="connsiteY1" fmla="*/ 273050 h 582612"/>
                <a:gd name="connsiteX2" fmla="*/ 968375 w 1117600"/>
                <a:gd name="connsiteY2" fmla="*/ 174625 h 582612"/>
                <a:gd name="connsiteX3" fmla="*/ 885825 w 1117600"/>
                <a:gd name="connsiteY3" fmla="*/ 158750 h 582612"/>
                <a:gd name="connsiteX4" fmla="*/ 828675 w 1117600"/>
                <a:gd name="connsiteY4" fmla="*/ 53975 h 582612"/>
                <a:gd name="connsiteX5" fmla="*/ 698500 w 1117600"/>
                <a:gd name="connsiteY5" fmla="*/ 0 h 582612"/>
                <a:gd name="connsiteX6" fmla="*/ 615950 w 1117600"/>
                <a:gd name="connsiteY6" fmla="*/ 120650 h 582612"/>
                <a:gd name="connsiteX7" fmla="*/ 558800 w 1117600"/>
                <a:gd name="connsiteY7" fmla="*/ 203200 h 582612"/>
                <a:gd name="connsiteX8" fmla="*/ 28575 w 1117600"/>
                <a:gd name="connsiteY8" fmla="*/ 200025 h 582612"/>
                <a:gd name="connsiteX9" fmla="*/ 0 w 1117600"/>
                <a:gd name="connsiteY9" fmla="*/ 498475 h 582612"/>
                <a:gd name="connsiteX10" fmla="*/ 127000 w 1117600"/>
                <a:gd name="connsiteY10" fmla="*/ 500856 h 582612"/>
                <a:gd name="connsiteX11" fmla="*/ 121444 w 1117600"/>
                <a:gd name="connsiteY11" fmla="*/ 527051 h 582612"/>
                <a:gd name="connsiteX12" fmla="*/ 227012 w 1117600"/>
                <a:gd name="connsiteY12" fmla="*/ 539750 h 582612"/>
                <a:gd name="connsiteX13" fmla="*/ 233363 w 1117600"/>
                <a:gd name="connsiteY13" fmla="*/ 581818 h 582612"/>
                <a:gd name="connsiteX14" fmla="*/ 988219 w 1117600"/>
                <a:gd name="connsiteY14" fmla="*/ 582612 h 582612"/>
                <a:gd name="connsiteX0" fmla="*/ 1117600 w 1117600"/>
                <a:gd name="connsiteY0" fmla="*/ 333375 h 582612"/>
                <a:gd name="connsiteX1" fmla="*/ 1016000 w 1117600"/>
                <a:gd name="connsiteY1" fmla="*/ 273050 h 582612"/>
                <a:gd name="connsiteX2" fmla="*/ 968375 w 1117600"/>
                <a:gd name="connsiteY2" fmla="*/ 174625 h 582612"/>
                <a:gd name="connsiteX3" fmla="*/ 885825 w 1117600"/>
                <a:gd name="connsiteY3" fmla="*/ 158750 h 582612"/>
                <a:gd name="connsiteX4" fmla="*/ 828675 w 1117600"/>
                <a:gd name="connsiteY4" fmla="*/ 53975 h 582612"/>
                <a:gd name="connsiteX5" fmla="*/ 698500 w 1117600"/>
                <a:gd name="connsiteY5" fmla="*/ 0 h 582612"/>
                <a:gd name="connsiteX6" fmla="*/ 615950 w 1117600"/>
                <a:gd name="connsiteY6" fmla="*/ 120650 h 582612"/>
                <a:gd name="connsiteX7" fmla="*/ 558800 w 1117600"/>
                <a:gd name="connsiteY7" fmla="*/ 203200 h 582612"/>
                <a:gd name="connsiteX8" fmla="*/ 28575 w 1117600"/>
                <a:gd name="connsiteY8" fmla="*/ 200025 h 582612"/>
                <a:gd name="connsiteX9" fmla="*/ 0 w 1117600"/>
                <a:gd name="connsiteY9" fmla="*/ 498475 h 582612"/>
                <a:gd name="connsiteX10" fmla="*/ 127000 w 1117600"/>
                <a:gd name="connsiteY10" fmla="*/ 500856 h 582612"/>
                <a:gd name="connsiteX11" fmla="*/ 142876 w 1117600"/>
                <a:gd name="connsiteY11" fmla="*/ 543720 h 582612"/>
                <a:gd name="connsiteX12" fmla="*/ 227012 w 1117600"/>
                <a:gd name="connsiteY12" fmla="*/ 539750 h 582612"/>
                <a:gd name="connsiteX13" fmla="*/ 233363 w 1117600"/>
                <a:gd name="connsiteY13" fmla="*/ 581818 h 582612"/>
                <a:gd name="connsiteX14" fmla="*/ 988219 w 1117600"/>
                <a:gd name="connsiteY14" fmla="*/ 582612 h 582612"/>
                <a:gd name="connsiteX0" fmla="*/ 1117600 w 1117600"/>
                <a:gd name="connsiteY0" fmla="*/ 333375 h 582612"/>
                <a:gd name="connsiteX1" fmla="*/ 1016000 w 1117600"/>
                <a:gd name="connsiteY1" fmla="*/ 273050 h 582612"/>
                <a:gd name="connsiteX2" fmla="*/ 968375 w 1117600"/>
                <a:gd name="connsiteY2" fmla="*/ 174625 h 582612"/>
                <a:gd name="connsiteX3" fmla="*/ 885825 w 1117600"/>
                <a:gd name="connsiteY3" fmla="*/ 158750 h 582612"/>
                <a:gd name="connsiteX4" fmla="*/ 828675 w 1117600"/>
                <a:gd name="connsiteY4" fmla="*/ 53975 h 582612"/>
                <a:gd name="connsiteX5" fmla="*/ 698500 w 1117600"/>
                <a:gd name="connsiteY5" fmla="*/ 0 h 582612"/>
                <a:gd name="connsiteX6" fmla="*/ 615950 w 1117600"/>
                <a:gd name="connsiteY6" fmla="*/ 120650 h 582612"/>
                <a:gd name="connsiteX7" fmla="*/ 558800 w 1117600"/>
                <a:gd name="connsiteY7" fmla="*/ 203200 h 582612"/>
                <a:gd name="connsiteX8" fmla="*/ 28575 w 1117600"/>
                <a:gd name="connsiteY8" fmla="*/ 200025 h 582612"/>
                <a:gd name="connsiteX9" fmla="*/ 0 w 1117600"/>
                <a:gd name="connsiteY9" fmla="*/ 498475 h 582612"/>
                <a:gd name="connsiteX10" fmla="*/ 138906 w 1117600"/>
                <a:gd name="connsiteY10" fmla="*/ 515144 h 582612"/>
                <a:gd name="connsiteX11" fmla="*/ 142876 w 1117600"/>
                <a:gd name="connsiteY11" fmla="*/ 543720 h 582612"/>
                <a:gd name="connsiteX12" fmla="*/ 227012 w 1117600"/>
                <a:gd name="connsiteY12" fmla="*/ 539750 h 582612"/>
                <a:gd name="connsiteX13" fmla="*/ 233363 w 1117600"/>
                <a:gd name="connsiteY13" fmla="*/ 581818 h 582612"/>
                <a:gd name="connsiteX14" fmla="*/ 988219 w 1117600"/>
                <a:gd name="connsiteY14" fmla="*/ 582612 h 582612"/>
                <a:gd name="connsiteX0" fmla="*/ 1117600 w 1117600"/>
                <a:gd name="connsiteY0" fmla="*/ 333375 h 582612"/>
                <a:gd name="connsiteX1" fmla="*/ 1016000 w 1117600"/>
                <a:gd name="connsiteY1" fmla="*/ 273050 h 582612"/>
                <a:gd name="connsiteX2" fmla="*/ 968375 w 1117600"/>
                <a:gd name="connsiteY2" fmla="*/ 174625 h 582612"/>
                <a:gd name="connsiteX3" fmla="*/ 885825 w 1117600"/>
                <a:gd name="connsiteY3" fmla="*/ 158750 h 582612"/>
                <a:gd name="connsiteX4" fmla="*/ 828675 w 1117600"/>
                <a:gd name="connsiteY4" fmla="*/ 53975 h 582612"/>
                <a:gd name="connsiteX5" fmla="*/ 698500 w 1117600"/>
                <a:gd name="connsiteY5" fmla="*/ 0 h 582612"/>
                <a:gd name="connsiteX6" fmla="*/ 615950 w 1117600"/>
                <a:gd name="connsiteY6" fmla="*/ 120650 h 582612"/>
                <a:gd name="connsiteX7" fmla="*/ 558800 w 1117600"/>
                <a:gd name="connsiteY7" fmla="*/ 203200 h 582612"/>
                <a:gd name="connsiteX8" fmla="*/ 28575 w 1117600"/>
                <a:gd name="connsiteY8" fmla="*/ 200025 h 582612"/>
                <a:gd name="connsiteX9" fmla="*/ 0 w 1117600"/>
                <a:gd name="connsiteY9" fmla="*/ 498475 h 582612"/>
                <a:gd name="connsiteX10" fmla="*/ 138906 w 1117600"/>
                <a:gd name="connsiteY10" fmla="*/ 515144 h 582612"/>
                <a:gd name="connsiteX11" fmla="*/ 142876 w 1117600"/>
                <a:gd name="connsiteY11" fmla="*/ 543720 h 582612"/>
                <a:gd name="connsiteX12" fmla="*/ 229394 w 1117600"/>
                <a:gd name="connsiteY12" fmla="*/ 556419 h 582612"/>
                <a:gd name="connsiteX13" fmla="*/ 233363 w 1117600"/>
                <a:gd name="connsiteY13" fmla="*/ 581818 h 582612"/>
                <a:gd name="connsiteX14" fmla="*/ 988219 w 1117600"/>
                <a:gd name="connsiteY14" fmla="*/ 582612 h 582612"/>
                <a:gd name="connsiteX0" fmla="*/ 1117600 w 1117600"/>
                <a:gd name="connsiteY0" fmla="*/ 333375 h 582612"/>
                <a:gd name="connsiteX1" fmla="*/ 1016000 w 1117600"/>
                <a:gd name="connsiteY1" fmla="*/ 273050 h 582612"/>
                <a:gd name="connsiteX2" fmla="*/ 968375 w 1117600"/>
                <a:gd name="connsiteY2" fmla="*/ 174625 h 582612"/>
                <a:gd name="connsiteX3" fmla="*/ 885825 w 1117600"/>
                <a:gd name="connsiteY3" fmla="*/ 158750 h 582612"/>
                <a:gd name="connsiteX4" fmla="*/ 828675 w 1117600"/>
                <a:gd name="connsiteY4" fmla="*/ 53975 h 582612"/>
                <a:gd name="connsiteX5" fmla="*/ 698500 w 1117600"/>
                <a:gd name="connsiteY5" fmla="*/ 0 h 582612"/>
                <a:gd name="connsiteX6" fmla="*/ 615950 w 1117600"/>
                <a:gd name="connsiteY6" fmla="*/ 120650 h 582612"/>
                <a:gd name="connsiteX7" fmla="*/ 558800 w 1117600"/>
                <a:gd name="connsiteY7" fmla="*/ 203200 h 582612"/>
                <a:gd name="connsiteX8" fmla="*/ 28575 w 1117600"/>
                <a:gd name="connsiteY8" fmla="*/ 200025 h 582612"/>
                <a:gd name="connsiteX9" fmla="*/ 0 w 1117600"/>
                <a:gd name="connsiteY9" fmla="*/ 498475 h 582612"/>
                <a:gd name="connsiteX10" fmla="*/ 138906 w 1117600"/>
                <a:gd name="connsiteY10" fmla="*/ 515144 h 582612"/>
                <a:gd name="connsiteX11" fmla="*/ 135732 w 1117600"/>
                <a:gd name="connsiteY11" fmla="*/ 541339 h 582612"/>
                <a:gd name="connsiteX12" fmla="*/ 229394 w 1117600"/>
                <a:gd name="connsiteY12" fmla="*/ 556419 h 582612"/>
                <a:gd name="connsiteX13" fmla="*/ 233363 w 1117600"/>
                <a:gd name="connsiteY13" fmla="*/ 581818 h 582612"/>
                <a:gd name="connsiteX14" fmla="*/ 988219 w 1117600"/>
                <a:gd name="connsiteY14" fmla="*/ 582612 h 582612"/>
                <a:gd name="connsiteX0" fmla="*/ 1117600 w 1117600"/>
                <a:gd name="connsiteY0" fmla="*/ 333375 h 582612"/>
                <a:gd name="connsiteX1" fmla="*/ 1016000 w 1117600"/>
                <a:gd name="connsiteY1" fmla="*/ 273050 h 582612"/>
                <a:gd name="connsiteX2" fmla="*/ 968375 w 1117600"/>
                <a:gd name="connsiteY2" fmla="*/ 174625 h 582612"/>
                <a:gd name="connsiteX3" fmla="*/ 885825 w 1117600"/>
                <a:gd name="connsiteY3" fmla="*/ 158750 h 582612"/>
                <a:gd name="connsiteX4" fmla="*/ 828675 w 1117600"/>
                <a:gd name="connsiteY4" fmla="*/ 53975 h 582612"/>
                <a:gd name="connsiteX5" fmla="*/ 698500 w 1117600"/>
                <a:gd name="connsiteY5" fmla="*/ 0 h 582612"/>
                <a:gd name="connsiteX6" fmla="*/ 615950 w 1117600"/>
                <a:gd name="connsiteY6" fmla="*/ 120650 h 582612"/>
                <a:gd name="connsiteX7" fmla="*/ 558800 w 1117600"/>
                <a:gd name="connsiteY7" fmla="*/ 203200 h 582612"/>
                <a:gd name="connsiteX8" fmla="*/ 28575 w 1117600"/>
                <a:gd name="connsiteY8" fmla="*/ 200025 h 582612"/>
                <a:gd name="connsiteX9" fmla="*/ 0 w 1117600"/>
                <a:gd name="connsiteY9" fmla="*/ 498475 h 582612"/>
                <a:gd name="connsiteX10" fmla="*/ 138906 w 1117600"/>
                <a:gd name="connsiteY10" fmla="*/ 515144 h 582612"/>
                <a:gd name="connsiteX11" fmla="*/ 135732 w 1117600"/>
                <a:gd name="connsiteY11" fmla="*/ 541339 h 582612"/>
                <a:gd name="connsiteX12" fmla="*/ 229394 w 1117600"/>
                <a:gd name="connsiteY12" fmla="*/ 556419 h 582612"/>
                <a:gd name="connsiteX13" fmla="*/ 233363 w 1117600"/>
                <a:gd name="connsiteY13" fmla="*/ 581818 h 582612"/>
                <a:gd name="connsiteX14" fmla="*/ 364331 w 1117600"/>
                <a:gd name="connsiteY14" fmla="*/ 581818 h 582612"/>
                <a:gd name="connsiteX15" fmla="*/ 988219 w 1117600"/>
                <a:gd name="connsiteY15" fmla="*/ 582612 h 582612"/>
                <a:gd name="connsiteX0" fmla="*/ 1117600 w 1117600"/>
                <a:gd name="connsiteY0" fmla="*/ 333375 h 591343"/>
                <a:gd name="connsiteX1" fmla="*/ 1016000 w 1117600"/>
                <a:gd name="connsiteY1" fmla="*/ 273050 h 591343"/>
                <a:gd name="connsiteX2" fmla="*/ 968375 w 1117600"/>
                <a:gd name="connsiteY2" fmla="*/ 174625 h 591343"/>
                <a:gd name="connsiteX3" fmla="*/ 885825 w 1117600"/>
                <a:gd name="connsiteY3" fmla="*/ 158750 h 591343"/>
                <a:gd name="connsiteX4" fmla="*/ 828675 w 1117600"/>
                <a:gd name="connsiteY4" fmla="*/ 53975 h 591343"/>
                <a:gd name="connsiteX5" fmla="*/ 698500 w 1117600"/>
                <a:gd name="connsiteY5" fmla="*/ 0 h 591343"/>
                <a:gd name="connsiteX6" fmla="*/ 615950 w 1117600"/>
                <a:gd name="connsiteY6" fmla="*/ 120650 h 591343"/>
                <a:gd name="connsiteX7" fmla="*/ 558800 w 1117600"/>
                <a:gd name="connsiteY7" fmla="*/ 203200 h 591343"/>
                <a:gd name="connsiteX8" fmla="*/ 28575 w 1117600"/>
                <a:gd name="connsiteY8" fmla="*/ 200025 h 591343"/>
                <a:gd name="connsiteX9" fmla="*/ 0 w 1117600"/>
                <a:gd name="connsiteY9" fmla="*/ 498475 h 591343"/>
                <a:gd name="connsiteX10" fmla="*/ 138906 w 1117600"/>
                <a:gd name="connsiteY10" fmla="*/ 515144 h 591343"/>
                <a:gd name="connsiteX11" fmla="*/ 135732 w 1117600"/>
                <a:gd name="connsiteY11" fmla="*/ 541339 h 591343"/>
                <a:gd name="connsiteX12" fmla="*/ 229394 w 1117600"/>
                <a:gd name="connsiteY12" fmla="*/ 556419 h 591343"/>
                <a:gd name="connsiteX13" fmla="*/ 235744 w 1117600"/>
                <a:gd name="connsiteY13" fmla="*/ 591343 h 591343"/>
                <a:gd name="connsiteX14" fmla="*/ 364331 w 1117600"/>
                <a:gd name="connsiteY14" fmla="*/ 581818 h 591343"/>
                <a:gd name="connsiteX15" fmla="*/ 988219 w 1117600"/>
                <a:gd name="connsiteY15" fmla="*/ 582612 h 591343"/>
                <a:gd name="connsiteX0" fmla="*/ 1117600 w 1117600"/>
                <a:gd name="connsiteY0" fmla="*/ 333375 h 605631"/>
                <a:gd name="connsiteX1" fmla="*/ 1016000 w 1117600"/>
                <a:gd name="connsiteY1" fmla="*/ 273050 h 605631"/>
                <a:gd name="connsiteX2" fmla="*/ 968375 w 1117600"/>
                <a:gd name="connsiteY2" fmla="*/ 174625 h 605631"/>
                <a:gd name="connsiteX3" fmla="*/ 885825 w 1117600"/>
                <a:gd name="connsiteY3" fmla="*/ 158750 h 605631"/>
                <a:gd name="connsiteX4" fmla="*/ 828675 w 1117600"/>
                <a:gd name="connsiteY4" fmla="*/ 53975 h 605631"/>
                <a:gd name="connsiteX5" fmla="*/ 698500 w 1117600"/>
                <a:gd name="connsiteY5" fmla="*/ 0 h 605631"/>
                <a:gd name="connsiteX6" fmla="*/ 615950 w 1117600"/>
                <a:gd name="connsiteY6" fmla="*/ 120650 h 605631"/>
                <a:gd name="connsiteX7" fmla="*/ 558800 w 1117600"/>
                <a:gd name="connsiteY7" fmla="*/ 203200 h 605631"/>
                <a:gd name="connsiteX8" fmla="*/ 28575 w 1117600"/>
                <a:gd name="connsiteY8" fmla="*/ 200025 h 605631"/>
                <a:gd name="connsiteX9" fmla="*/ 0 w 1117600"/>
                <a:gd name="connsiteY9" fmla="*/ 498475 h 605631"/>
                <a:gd name="connsiteX10" fmla="*/ 138906 w 1117600"/>
                <a:gd name="connsiteY10" fmla="*/ 515144 h 605631"/>
                <a:gd name="connsiteX11" fmla="*/ 135732 w 1117600"/>
                <a:gd name="connsiteY11" fmla="*/ 541339 h 605631"/>
                <a:gd name="connsiteX12" fmla="*/ 229394 w 1117600"/>
                <a:gd name="connsiteY12" fmla="*/ 556419 h 605631"/>
                <a:gd name="connsiteX13" fmla="*/ 233363 w 1117600"/>
                <a:gd name="connsiteY13" fmla="*/ 605631 h 605631"/>
                <a:gd name="connsiteX14" fmla="*/ 364331 w 1117600"/>
                <a:gd name="connsiteY14" fmla="*/ 581818 h 605631"/>
                <a:gd name="connsiteX15" fmla="*/ 988219 w 1117600"/>
                <a:gd name="connsiteY15" fmla="*/ 582612 h 605631"/>
                <a:gd name="connsiteX0" fmla="*/ 1117600 w 1117600"/>
                <a:gd name="connsiteY0" fmla="*/ 333375 h 606304"/>
                <a:gd name="connsiteX1" fmla="*/ 1016000 w 1117600"/>
                <a:gd name="connsiteY1" fmla="*/ 273050 h 606304"/>
                <a:gd name="connsiteX2" fmla="*/ 968375 w 1117600"/>
                <a:gd name="connsiteY2" fmla="*/ 174625 h 606304"/>
                <a:gd name="connsiteX3" fmla="*/ 885825 w 1117600"/>
                <a:gd name="connsiteY3" fmla="*/ 158750 h 606304"/>
                <a:gd name="connsiteX4" fmla="*/ 828675 w 1117600"/>
                <a:gd name="connsiteY4" fmla="*/ 53975 h 606304"/>
                <a:gd name="connsiteX5" fmla="*/ 698500 w 1117600"/>
                <a:gd name="connsiteY5" fmla="*/ 0 h 606304"/>
                <a:gd name="connsiteX6" fmla="*/ 615950 w 1117600"/>
                <a:gd name="connsiteY6" fmla="*/ 120650 h 606304"/>
                <a:gd name="connsiteX7" fmla="*/ 558800 w 1117600"/>
                <a:gd name="connsiteY7" fmla="*/ 203200 h 606304"/>
                <a:gd name="connsiteX8" fmla="*/ 28575 w 1117600"/>
                <a:gd name="connsiteY8" fmla="*/ 200025 h 606304"/>
                <a:gd name="connsiteX9" fmla="*/ 0 w 1117600"/>
                <a:gd name="connsiteY9" fmla="*/ 498475 h 606304"/>
                <a:gd name="connsiteX10" fmla="*/ 138906 w 1117600"/>
                <a:gd name="connsiteY10" fmla="*/ 515144 h 606304"/>
                <a:gd name="connsiteX11" fmla="*/ 135732 w 1117600"/>
                <a:gd name="connsiteY11" fmla="*/ 541339 h 606304"/>
                <a:gd name="connsiteX12" fmla="*/ 229394 w 1117600"/>
                <a:gd name="connsiteY12" fmla="*/ 556419 h 606304"/>
                <a:gd name="connsiteX13" fmla="*/ 233363 w 1117600"/>
                <a:gd name="connsiteY13" fmla="*/ 605631 h 606304"/>
                <a:gd name="connsiteX14" fmla="*/ 345281 w 1117600"/>
                <a:gd name="connsiteY14" fmla="*/ 588962 h 606304"/>
                <a:gd name="connsiteX15" fmla="*/ 364331 w 1117600"/>
                <a:gd name="connsiteY15" fmla="*/ 581818 h 606304"/>
                <a:gd name="connsiteX16" fmla="*/ 988219 w 1117600"/>
                <a:gd name="connsiteY16" fmla="*/ 582612 h 606304"/>
                <a:gd name="connsiteX0" fmla="*/ 1117600 w 1117600"/>
                <a:gd name="connsiteY0" fmla="*/ 333375 h 605631"/>
                <a:gd name="connsiteX1" fmla="*/ 1016000 w 1117600"/>
                <a:gd name="connsiteY1" fmla="*/ 273050 h 605631"/>
                <a:gd name="connsiteX2" fmla="*/ 968375 w 1117600"/>
                <a:gd name="connsiteY2" fmla="*/ 174625 h 605631"/>
                <a:gd name="connsiteX3" fmla="*/ 885825 w 1117600"/>
                <a:gd name="connsiteY3" fmla="*/ 158750 h 605631"/>
                <a:gd name="connsiteX4" fmla="*/ 828675 w 1117600"/>
                <a:gd name="connsiteY4" fmla="*/ 53975 h 605631"/>
                <a:gd name="connsiteX5" fmla="*/ 698500 w 1117600"/>
                <a:gd name="connsiteY5" fmla="*/ 0 h 605631"/>
                <a:gd name="connsiteX6" fmla="*/ 615950 w 1117600"/>
                <a:gd name="connsiteY6" fmla="*/ 120650 h 605631"/>
                <a:gd name="connsiteX7" fmla="*/ 558800 w 1117600"/>
                <a:gd name="connsiteY7" fmla="*/ 203200 h 605631"/>
                <a:gd name="connsiteX8" fmla="*/ 28575 w 1117600"/>
                <a:gd name="connsiteY8" fmla="*/ 200025 h 605631"/>
                <a:gd name="connsiteX9" fmla="*/ 0 w 1117600"/>
                <a:gd name="connsiteY9" fmla="*/ 498475 h 605631"/>
                <a:gd name="connsiteX10" fmla="*/ 138906 w 1117600"/>
                <a:gd name="connsiteY10" fmla="*/ 515144 h 605631"/>
                <a:gd name="connsiteX11" fmla="*/ 135732 w 1117600"/>
                <a:gd name="connsiteY11" fmla="*/ 541339 h 605631"/>
                <a:gd name="connsiteX12" fmla="*/ 229394 w 1117600"/>
                <a:gd name="connsiteY12" fmla="*/ 556419 h 605631"/>
                <a:gd name="connsiteX13" fmla="*/ 233363 w 1117600"/>
                <a:gd name="connsiteY13" fmla="*/ 605631 h 605631"/>
                <a:gd name="connsiteX14" fmla="*/ 345281 w 1117600"/>
                <a:gd name="connsiteY14" fmla="*/ 588962 h 605631"/>
                <a:gd name="connsiteX15" fmla="*/ 364331 w 1117600"/>
                <a:gd name="connsiteY15" fmla="*/ 581818 h 605631"/>
                <a:gd name="connsiteX16" fmla="*/ 988219 w 1117600"/>
                <a:gd name="connsiteY16" fmla="*/ 582612 h 605631"/>
                <a:gd name="connsiteX0" fmla="*/ 1117600 w 1117600"/>
                <a:gd name="connsiteY0" fmla="*/ 333375 h 605631"/>
                <a:gd name="connsiteX1" fmla="*/ 1016000 w 1117600"/>
                <a:gd name="connsiteY1" fmla="*/ 273050 h 605631"/>
                <a:gd name="connsiteX2" fmla="*/ 968375 w 1117600"/>
                <a:gd name="connsiteY2" fmla="*/ 174625 h 605631"/>
                <a:gd name="connsiteX3" fmla="*/ 885825 w 1117600"/>
                <a:gd name="connsiteY3" fmla="*/ 158750 h 605631"/>
                <a:gd name="connsiteX4" fmla="*/ 828675 w 1117600"/>
                <a:gd name="connsiteY4" fmla="*/ 53975 h 605631"/>
                <a:gd name="connsiteX5" fmla="*/ 698500 w 1117600"/>
                <a:gd name="connsiteY5" fmla="*/ 0 h 605631"/>
                <a:gd name="connsiteX6" fmla="*/ 615950 w 1117600"/>
                <a:gd name="connsiteY6" fmla="*/ 120650 h 605631"/>
                <a:gd name="connsiteX7" fmla="*/ 558800 w 1117600"/>
                <a:gd name="connsiteY7" fmla="*/ 203200 h 605631"/>
                <a:gd name="connsiteX8" fmla="*/ 28575 w 1117600"/>
                <a:gd name="connsiteY8" fmla="*/ 200025 h 605631"/>
                <a:gd name="connsiteX9" fmla="*/ 0 w 1117600"/>
                <a:gd name="connsiteY9" fmla="*/ 498475 h 605631"/>
                <a:gd name="connsiteX10" fmla="*/ 138906 w 1117600"/>
                <a:gd name="connsiteY10" fmla="*/ 515144 h 605631"/>
                <a:gd name="connsiteX11" fmla="*/ 135732 w 1117600"/>
                <a:gd name="connsiteY11" fmla="*/ 541339 h 605631"/>
                <a:gd name="connsiteX12" fmla="*/ 229394 w 1117600"/>
                <a:gd name="connsiteY12" fmla="*/ 556419 h 605631"/>
                <a:gd name="connsiteX13" fmla="*/ 233363 w 1117600"/>
                <a:gd name="connsiteY13" fmla="*/ 605631 h 605631"/>
                <a:gd name="connsiteX14" fmla="*/ 292893 w 1117600"/>
                <a:gd name="connsiteY14" fmla="*/ 591343 h 605631"/>
                <a:gd name="connsiteX15" fmla="*/ 364331 w 1117600"/>
                <a:gd name="connsiteY15" fmla="*/ 581818 h 605631"/>
                <a:gd name="connsiteX16" fmla="*/ 988219 w 1117600"/>
                <a:gd name="connsiteY16" fmla="*/ 582612 h 605631"/>
                <a:gd name="connsiteX0" fmla="*/ 1117600 w 1117600"/>
                <a:gd name="connsiteY0" fmla="*/ 333375 h 605631"/>
                <a:gd name="connsiteX1" fmla="*/ 1016000 w 1117600"/>
                <a:gd name="connsiteY1" fmla="*/ 273050 h 605631"/>
                <a:gd name="connsiteX2" fmla="*/ 968375 w 1117600"/>
                <a:gd name="connsiteY2" fmla="*/ 174625 h 605631"/>
                <a:gd name="connsiteX3" fmla="*/ 885825 w 1117600"/>
                <a:gd name="connsiteY3" fmla="*/ 158750 h 605631"/>
                <a:gd name="connsiteX4" fmla="*/ 828675 w 1117600"/>
                <a:gd name="connsiteY4" fmla="*/ 53975 h 605631"/>
                <a:gd name="connsiteX5" fmla="*/ 698500 w 1117600"/>
                <a:gd name="connsiteY5" fmla="*/ 0 h 605631"/>
                <a:gd name="connsiteX6" fmla="*/ 615950 w 1117600"/>
                <a:gd name="connsiteY6" fmla="*/ 120650 h 605631"/>
                <a:gd name="connsiteX7" fmla="*/ 558800 w 1117600"/>
                <a:gd name="connsiteY7" fmla="*/ 203200 h 605631"/>
                <a:gd name="connsiteX8" fmla="*/ 28575 w 1117600"/>
                <a:gd name="connsiteY8" fmla="*/ 200025 h 605631"/>
                <a:gd name="connsiteX9" fmla="*/ 0 w 1117600"/>
                <a:gd name="connsiteY9" fmla="*/ 498475 h 605631"/>
                <a:gd name="connsiteX10" fmla="*/ 138906 w 1117600"/>
                <a:gd name="connsiteY10" fmla="*/ 515144 h 605631"/>
                <a:gd name="connsiteX11" fmla="*/ 135732 w 1117600"/>
                <a:gd name="connsiteY11" fmla="*/ 541339 h 605631"/>
                <a:gd name="connsiteX12" fmla="*/ 229394 w 1117600"/>
                <a:gd name="connsiteY12" fmla="*/ 556419 h 605631"/>
                <a:gd name="connsiteX13" fmla="*/ 233363 w 1117600"/>
                <a:gd name="connsiteY13" fmla="*/ 605631 h 605631"/>
                <a:gd name="connsiteX14" fmla="*/ 292893 w 1117600"/>
                <a:gd name="connsiteY14" fmla="*/ 591343 h 605631"/>
                <a:gd name="connsiteX15" fmla="*/ 492918 w 1117600"/>
                <a:gd name="connsiteY15" fmla="*/ 581818 h 605631"/>
                <a:gd name="connsiteX16" fmla="*/ 988219 w 1117600"/>
                <a:gd name="connsiteY16" fmla="*/ 582612 h 605631"/>
                <a:gd name="connsiteX0" fmla="*/ 1117600 w 1117600"/>
                <a:gd name="connsiteY0" fmla="*/ 333375 h 605631"/>
                <a:gd name="connsiteX1" fmla="*/ 1016000 w 1117600"/>
                <a:gd name="connsiteY1" fmla="*/ 273050 h 605631"/>
                <a:gd name="connsiteX2" fmla="*/ 968375 w 1117600"/>
                <a:gd name="connsiteY2" fmla="*/ 174625 h 605631"/>
                <a:gd name="connsiteX3" fmla="*/ 885825 w 1117600"/>
                <a:gd name="connsiteY3" fmla="*/ 158750 h 605631"/>
                <a:gd name="connsiteX4" fmla="*/ 828675 w 1117600"/>
                <a:gd name="connsiteY4" fmla="*/ 53975 h 605631"/>
                <a:gd name="connsiteX5" fmla="*/ 698500 w 1117600"/>
                <a:gd name="connsiteY5" fmla="*/ 0 h 605631"/>
                <a:gd name="connsiteX6" fmla="*/ 615950 w 1117600"/>
                <a:gd name="connsiteY6" fmla="*/ 120650 h 605631"/>
                <a:gd name="connsiteX7" fmla="*/ 558800 w 1117600"/>
                <a:gd name="connsiteY7" fmla="*/ 203200 h 605631"/>
                <a:gd name="connsiteX8" fmla="*/ 28575 w 1117600"/>
                <a:gd name="connsiteY8" fmla="*/ 200025 h 605631"/>
                <a:gd name="connsiteX9" fmla="*/ 0 w 1117600"/>
                <a:gd name="connsiteY9" fmla="*/ 498475 h 605631"/>
                <a:gd name="connsiteX10" fmla="*/ 138906 w 1117600"/>
                <a:gd name="connsiteY10" fmla="*/ 515144 h 605631"/>
                <a:gd name="connsiteX11" fmla="*/ 135732 w 1117600"/>
                <a:gd name="connsiteY11" fmla="*/ 541339 h 605631"/>
                <a:gd name="connsiteX12" fmla="*/ 229394 w 1117600"/>
                <a:gd name="connsiteY12" fmla="*/ 556419 h 605631"/>
                <a:gd name="connsiteX13" fmla="*/ 233363 w 1117600"/>
                <a:gd name="connsiteY13" fmla="*/ 605631 h 605631"/>
                <a:gd name="connsiteX14" fmla="*/ 371475 w 1117600"/>
                <a:gd name="connsiteY14" fmla="*/ 586581 h 605631"/>
                <a:gd name="connsiteX15" fmla="*/ 492918 w 1117600"/>
                <a:gd name="connsiteY15" fmla="*/ 581818 h 605631"/>
                <a:gd name="connsiteX16" fmla="*/ 988219 w 1117600"/>
                <a:gd name="connsiteY16" fmla="*/ 582612 h 605631"/>
                <a:gd name="connsiteX0" fmla="*/ 1117600 w 1117600"/>
                <a:gd name="connsiteY0" fmla="*/ 333375 h 605631"/>
                <a:gd name="connsiteX1" fmla="*/ 1016000 w 1117600"/>
                <a:gd name="connsiteY1" fmla="*/ 273050 h 605631"/>
                <a:gd name="connsiteX2" fmla="*/ 968375 w 1117600"/>
                <a:gd name="connsiteY2" fmla="*/ 174625 h 605631"/>
                <a:gd name="connsiteX3" fmla="*/ 885825 w 1117600"/>
                <a:gd name="connsiteY3" fmla="*/ 158750 h 605631"/>
                <a:gd name="connsiteX4" fmla="*/ 828675 w 1117600"/>
                <a:gd name="connsiteY4" fmla="*/ 53975 h 605631"/>
                <a:gd name="connsiteX5" fmla="*/ 698500 w 1117600"/>
                <a:gd name="connsiteY5" fmla="*/ 0 h 605631"/>
                <a:gd name="connsiteX6" fmla="*/ 615950 w 1117600"/>
                <a:gd name="connsiteY6" fmla="*/ 120650 h 605631"/>
                <a:gd name="connsiteX7" fmla="*/ 558800 w 1117600"/>
                <a:gd name="connsiteY7" fmla="*/ 203200 h 605631"/>
                <a:gd name="connsiteX8" fmla="*/ 28575 w 1117600"/>
                <a:gd name="connsiteY8" fmla="*/ 200025 h 605631"/>
                <a:gd name="connsiteX9" fmla="*/ 0 w 1117600"/>
                <a:gd name="connsiteY9" fmla="*/ 498475 h 605631"/>
                <a:gd name="connsiteX10" fmla="*/ 96043 w 1117600"/>
                <a:gd name="connsiteY10" fmla="*/ 508001 h 605631"/>
                <a:gd name="connsiteX11" fmla="*/ 135732 w 1117600"/>
                <a:gd name="connsiteY11" fmla="*/ 541339 h 605631"/>
                <a:gd name="connsiteX12" fmla="*/ 229394 w 1117600"/>
                <a:gd name="connsiteY12" fmla="*/ 556419 h 605631"/>
                <a:gd name="connsiteX13" fmla="*/ 233363 w 1117600"/>
                <a:gd name="connsiteY13" fmla="*/ 605631 h 605631"/>
                <a:gd name="connsiteX14" fmla="*/ 371475 w 1117600"/>
                <a:gd name="connsiteY14" fmla="*/ 586581 h 605631"/>
                <a:gd name="connsiteX15" fmla="*/ 492918 w 1117600"/>
                <a:gd name="connsiteY15" fmla="*/ 581818 h 605631"/>
                <a:gd name="connsiteX16" fmla="*/ 988219 w 1117600"/>
                <a:gd name="connsiteY16" fmla="*/ 582612 h 605631"/>
                <a:gd name="connsiteX0" fmla="*/ 1117600 w 1117600"/>
                <a:gd name="connsiteY0" fmla="*/ 333375 h 605631"/>
                <a:gd name="connsiteX1" fmla="*/ 1016000 w 1117600"/>
                <a:gd name="connsiteY1" fmla="*/ 273050 h 605631"/>
                <a:gd name="connsiteX2" fmla="*/ 968375 w 1117600"/>
                <a:gd name="connsiteY2" fmla="*/ 174625 h 605631"/>
                <a:gd name="connsiteX3" fmla="*/ 885825 w 1117600"/>
                <a:gd name="connsiteY3" fmla="*/ 158750 h 605631"/>
                <a:gd name="connsiteX4" fmla="*/ 828675 w 1117600"/>
                <a:gd name="connsiteY4" fmla="*/ 53975 h 605631"/>
                <a:gd name="connsiteX5" fmla="*/ 698500 w 1117600"/>
                <a:gd name="connsiteY5" fmla="*/ 0 h 605631"/>
                <a:gd name="connsiteX6" fmla="*/ 615950 w 1117600"/>
                <a:gd name="connsiteY6" fmla="*/ 120650 h 605631"/>
                <a:gd name="connsiteX7" fmla="*/ 558800 w 1117600"/>
                <a:gd name="connsiteY7" fmla="*/ 203200 h 605631"/>
                <a:gd name="connsiteX8" fmla="*/ 28575 w 1117600"/>
                <a:gd name="connsiteY8" fmla="*/ 200025 h 605631"/>
                <a:gd name="connsiteX9" fmla="*/ 0 w 1117600"/>
                <a:gd name="connsiteY9" fmla="*/ 498475 h 605631"/>
                <a:gd name="connsiteX10" fmla="*/ 96043 w 1117600"/>
                <a:gd name="connsiteY10" fmla="*/ 508001 h 605631"/>
                <a:gd name="connsiteX11" fmla="*/ 90488 w 1117600"/>
                <a:gd name="connsiteY11" fmla="*/ 536576 h 605631"/>
                <a:gd name="connsiteX12" fmla="*/ 229394 w 1117600"/>
                <a:gd name="connsiteY12" fmla="*/ 556419 h 605631"/>
                <a:gd name="connsiteX13" fmla="*/ 233363 w 1117600"/>
                <a:gd name="connsiteY13" fmla="*/ 605631 h 605631"/>
                <a:gd name="connsiteX14" fmla="*/ 371475 w 1117600"/>
                <a:gd name="connsiteY14" fmla="*/ 586581 h 605631"/>
                <a:gd name="connsiteX15" fmla="*/ 492918 w 1117600"/>
                <a:gd name="connsiteY15" fmla="*/ 581818 h 605631"/>
                <a:gd name="connsiteX16" fmla="*/ 988219 w 1117600"/>
                <a:gd name="connsiteY16" fmla="*/ 582612 h 605631"/>
                <a:gd name="connsiteX0" fmla="*/ 1117600 w 1117600"/>
                <a:gd name="connsiteY0" fmla="*/ 333375 h 605631"/>
                <a:gd name="connsiteX1" fmla="*/ 1016000 w 1117600"/>
                <a:gd name="connsiteY1" fmla="*/ 273050 h 605631"/>
                <a:gd name="connsiteX2" fmla="*/ 968375 w 1117600"/>
                <a:gd name="connsiteY2" fmla="*/ 174625 h 605631"/>
                <a:gd name="connsiteX3" fmla="*/ 885825 w 1117600"/>
                <a:gd name="connsiteY3" fmla="*/ 158750 h 605631"/>
                <a:gd name="connsiteX4" fmla="*/ 828675 w 1117600"/>
                <a:gd name="connsiteY4" fmla="*/ 53975 h 605631"/>
                <a:gd name="connsiteX5" fmla="*/ 698500 w 1117600"/>
                <a:gd name="connsiteY5" fmla="*/ 0 h 605631"/>
                <a:gd name="connsiteX6" fmla="*/ 615950 w 1117600"/>
                <a:gd name="connsiteY6" fmla="*/ 120650 h 605631"/>
                <a:gd name="connsiteX7" fmla="*/ 558800 w 1117600"/>
                <a:gd name="connsiteY7" fmla="*/ 203200 h 605631"/>
                <a:gd name="connsiteX8" fmla="*/ 28575 w 1117600"/>
                <a:gd name="connsiteY8" fmla="*/ 200025 h 605631"/>
                <a:gd name="connsiteX9" fmla="*/ 0 w 1117600"/>
                <a:gd name="connsiteY9" fmla="*/ 498475 h 605631"/>
                <a:gd name="connsiteX10" fmla="*/ 96043 w 1117600"/>
                <a:gd name="connsiteY10" fmla="*/ 508001 h 605631"/>
                <a:gd name="connsiteX11" fmla="*/ 90488 w 1117600"/>
                <a:gd name="connsiteY11" fmla="*/ 536576 h 605631"/>
                <a:gd name="connsiteX12" fmla="*/ 172244 w 1117600"/>
                <a:gd name="connsiteY12" fmla="*/ 549275 h 605631"/>
                <a:gd name="connsiteX13" fmla="*/ 233363 w 1117600"/>
                <a:gd name="connsiteY13" fmla="*/ 605631 h 605631"/>
                <a:gd name="connsiteX14" fmla="*/ 371475 w 1117600"/>
                <a:gd name="connsiteY14" fmla="*/ 586581 h 605631"/>
                <a:gd name="connsiteX15" fmla="*/ 492918 w 1117600"/>
                <a:gd name="connsiteY15" fmla="*/ 581818 h 605631"/>
                <a:gd name="connsiteX16" fmla="*/ 988219 w 1117600"/>
                <a:gd name="connsiteY16" fmla="*/ 582612 h 605631"/>
                <a:gd name="connsiteX0" fmla="*/ 1117600 w 1117600"/>
                <a:gd name="connsiteY0" fmla="*/ 333375 h 593725"/>
                <a:gd name="connsiteX1" fmla="*/ 1016000 w 1117600"/>
                <a:gd name="connsiteY1" fmla="*/ 273050 h 593725"/>
                <a:gd name="connsiteX2" fmla="*/ 968375 w 1117600"/>
                <a:gd name="connsiteY2" fmla="*/ 174625 h 593725"/>
                <a:gd name="connsiteX3" fmla="*/ 885825 w 1117600"/>
                <a:gd name="connsiteY3" fmla="*/ 158750 h 593725"/>
                <a:gd name="connsiteX4" fmla="*/ 828675 w 1117600"/>
                <a:gd name="connsiteY4" fmla="*/ 53975 h 593725"/>
                <a:gd name="connsiteX5" fmla="*/ 698500 w 1117600"/>
                <a:gd name="connsiteY5" fmla="*/ 0 h 593725"/>
                <a:gd name="connsiteX6" fmla="*/ 615950 w 1117600"/>
                <a:gd name="connsiteY6" fmla="*/ 120650 h 593725"/>
                <a:gd name="connsiteX7" fmla="*/ 558800 w 1117600"/>
                <a:gd name="connsiteY7" fmla="*/ 203200 h 593725"/>
                <a:gd name="connsiteX8" fmla="*/ 28575 w 1117600"/>
                <a:gd name="connsiteY8" fmla="*/ 200025 h 593725"/>
                <a:gd name="connsiteX9" fmla="*/ 0 w 1117600"/>
                <a:gd name="connsiteY9" fmla="*/ 498475 h 593725"/>
                <a:gd name="connsiteX10" fmla="*/ 96043 w 1117600"/>
                <a:gd name="connsiteY10" fmla="*/ 508001 h 593725"/>
                <a:gd name="connsiteX11" fmla="*/ 90488 w 1117600"/>
                <a:gd name="connsiteY11" fmla="*/ 536576 h 593725"/>
                <a:gd name="connsiteX12" fmla="*/ 172244 w 1117600"/>
                <a:gd name="connsiteY12" fmla="*/ 549275 h 593725"/>
                <a:gd name="connsiteX13" fmla="*/ 159544 w 1117600"/>
                <a:gd name="connsiteY13" fmla="*/ 593725 h 593725"/>
                <a:gd name="connsiteX14" fmla="*/ 371475 w 1117600"/>
                <a:gd name="connsiteY14" fmla="*/ 586581 h 593725"/>
                <a:gd name="connsiteX15" fmla="*/ 492918 w 1117600"/>
                <a:gd name="connsiteY15" fmla="*/ 581818 h 593725"/>
                <a:gd name="connsiteX16" fmla="*/ 988219 w 1117600"/>
                <a:gd name="connsiteY16" fmla="*/ 582612 h 593725"/>
                <a:gd name="connsiteX0" fmla="*/ 1117600 w 1117600"/>
                <a:gd name="connsiteY0" fmla="*/ 333375 h 593725"/>
                <a:gd name="connsiteX1" fmla="*/ 1016000 w 1117600"/>
                <a:gd name="connsiteY1" fmla="*/ 273050 h 593725"/>
                <a:gd name="connsiteX2" fmla="*/ 968375 w 1117600"/>
                <a:gd name="connsiteY2" fmla="*/ 174625 h 593725"/>
                <a:gd name="connsiteX3" fmla="*/ 885825 w 1117600"/>
                <a:gd name="connsiteY3" fmla="*/ 158750 h 593725"/>
                <a:gd name="connsiteX4" fmla="*/ 828675 w 1117600"/>
                <a:gd name="connsiteY4" fmla="*/ 53975 h 593725"/>
                <a:gd name="connsiteX5" fmla="*/ 698500 w 1117600"/>
                <a:gd name="connsiteY5" fmla="*/ 0 h 593725"/>
                <a:gd name="connsiteX6" fmla="*/ 615950 w 1117600"/>
                <a:gd name="connsiteY6" fmla="*/ 120650 h 593725"/>
                <a:gd name="connsiteX7" fmla="*/ 558800 w 1117600"/>
                <a:gd name="connsiteY7" fmla="*/ 203200 h 593725"/>
                <a:gd name="connsiteX8" fmla="*/ 28575 w 1117600"/>
                <a:gd name="connsiteY8" fmla="*/ 200025 h 593725"/>
                <a:gd name="connsiteX9" fmla="*/ 0 w 1117600"/>
                <a:gd name="connsiteY9" fmla="*/ 498475 h 593725"/>
                <a:gd name="connsiteX10" fmla="*/ 96043 w 1117600"/>
                <a:gd name="connsiteY10" fmla="*/ 508001 h 593725"/>
                <a:gd name="connsiteX11" fmla="*/ 90488 w 1117600"/>
                <a:gd name="connsiteY11" fmla="*/ 546101 h 593725"/>
                <a:gd name="connsiteX12" fmla="*/ 172244 w 1117600"/>
                <a:gd name="connsiteY12" fmla="*/ 549275 h 593725"/>
                <a:gd name="connsiteX13" fmla="*/ 159544 w 1117600"/>
                <a:gd name="connsiteY13" fmla="*/ 593725 h 593725"/>
                <a:gd name="connsiteX14" fmla="*/ 371475 w 1117600"/>
                <a:gd name="connsiteY14" fmla="*/ 586581 h 593725"/>
                <a:gd name="connsiteX15" fmla="*/ 492918 w 1117600"/>
                <a:gd name="connsiteY15" fmla="*/ 581818 h 593725"/>
                <a:gd name="connsiteX16" fmla="*/ 988219 w 1117600"/>
                <a:gd name="connsiteY16" fmla="*/ 582612 h 593725"/>
                <a:gd name="connsiteX0" fmla="*/ 1117600 w 1117600"/>
                <a:gd name="connsiteY0" fmla="*/ 333375 h 593725"/>
                <a:gd name="connsiteX1" fmla="*/ 1016000 w 1117600"/>
                <a:gd name="connsiteY1" fmla="*/ 273050 h 593725"/>
                <a:gd name="connsiteX2" fmla="*/ 968375 w 1117600"/>
                <a:gd name="connsiteY2" fmla="*/ 174625 h 593725"/>
                <a:gd name="connsiteX3" fmla="*/ 885825 w 1117600"/>
                <a:gd name="connsiteY3" fmla="*/ 158750 h 593725"/>
                <a:gd name="connsiteX4" fmla="*/ 828675 w 1117600"/>
                <a:gd name="connsiteY4" fmla="*/ 53975 h 593725"/>
                <a:gd name="connsiteX5" fmla="*/ 698500 w 1117600"/>
                <a:gd name="connsiteY5" fmla="*/ 0 h 593725"/>
                <a:gd name="connsiteX6" fmla="*/ 615950 w 1117600"/>
                <a:gd name="connsiteY6" fmla="*/ 120650 h 593725"/>
                <a:gd name="connsiteX7" fmla="*/ 558800 w 1117600"/>
                <a:gd name="connsiteY7" fmla="*/ 203200 h 593725"/>
                <a:gd name="connsiteX8" fmla="*/ 28575 w 1117600"/>
                <a:gd name="connsiteY8" fmla="*/ 200025 h 593725"/>
                <a:gd name="connsiteX9" fmla="*/ 0 w 1117600"/>
                <a:gd name="connsiteY9" fmla="*/ 498475 h 593725"/>
                <a:gd name="connsiteX10" fmla="*/ 96043 w 1117600"/>
                <a:gd name="connsiteY10" fmla="*/ 508001 h 593725"/>
                <a:gd name="connsiteX11" fmla="*/ 90488 w 1117600"/>
                <a:gd name="connsiteY11" fmla="*/ 546101 h 593725"/>
                <a:gd name="connsiteX12" fmla="*/ 162719 w 1117600"/>
                <a:gd name="connsiteY12" fmla="*/ 565944 h 593725"/>
                <a:gd name="connsiteX13" fmla="*/ 159544 w 1117600"/>
                <a:gd name="connsiteY13" fmla="*/ 593725 h 593725"/>
                <a:gd name="connsiteX14" fmla="*/ 371475 w 1117600"/>
                <a:gd name="connsiteY14" fmla="*/ 586581 h 593725"/>
                <a:gd name="connsiteX15" fmla="*/ 492918 w 1117600"/>
                <a:gd name="connsiteY15" fmla="*/ 581818 h 593725"/>
                <a:gd name="connsiteX16" fmla="*/ 988219 w 1117600"/>
                <a:gd name="connsiteY16" fmla="*/ 582612 h 593725"/>
                <a:gd name="connsiteX0" fmla="*/ 1117600 w 1117600"/>
                <a:gd name="connsiteY0" fmla="*/ 333375 h 593725"/>
                <a:gd name="connsiteX1" fmla="*/ 1016000 w 1117600"/>
                <a:gd name="connsiteY1" fmla="*/ 273050 h 593725"/>
                <a:gd name="connsiteX2" fmla="*/ 968375 w 1117600"/>
                <a:gd name="connsiteY2" fmla="*/ 174625 h 593725"/>
                <a:gd name="connsiteX3" fmla="*/ 885825 w 1117600"/>
                <a:gd name="connsiteY3" fmla="*/ 158750 h 593725"/>
                <a:gd name="connsiteX4" fmla="*/ 828675 w 1117600"/>
                <a:gd name="connsiteY4" fmla="*/ 53975 h 593725"/>
                <a:gd name="connsiteX5" fmla="*/ 698500 w 1117600"/>
                <a:gd name="connsiteY5" fmla="*/ 0 h 593725"/>
                <a:gd name="connsiteX6" fmla="*/ 615950 w 1117600"/>
                <a:gd name="connsiteY6" fmla="*/ 120650 h 593725"/>
                <a:gd name="connsiteX7" fmla="*/ 558800 w 1117600"/>
                <a:gd name="connsiteY7" fmla="*/ 203200 h 593725"/>
                <a:gd name="connsiteX8" fmla="*/ 28575 w 1117600"/>
                <a:gd name="connsiteY8" fmla="*/ 200025 h 593725"/>
                <a:gd name="connsiteX9" fmla="*/ 0 w 1117600"/>
                <a:gd name="connsiteY9" fmla="*/ 498475 h 593725"/>
                <a:gd name="connsiteX10" fmla="*/ 96043 w 1117600"/>
                <a:gd name="connsiteY10" fmla="*/ 508001 h 593725"/>
                <a:gd name="connsiteX11" fmla="*/ 90488 w 1117600"/>
                <a:gd name="connsiteY11" fmla="*/ 546101 h 593725"/>
                <a:gd name="connsiteX12" fmla="*/ 162719 w 1117600"/>
                <a:gd name="connsiteY12" fmla="*/ 565944 h 593725"/>
                <a:gd name="connsiteX13" fmla="*/ 159544 w 1117600"/>
                <a:gd name="connsiteY13" fmla="*/ 593725 h 593725"/>
                <a:gd name="connsiteX14" fmla="*/ 371475 w 1117600"/>
                <a:gd name="connsiteY14" fmla="*/ 586581 h 593725"/>
                <a:gd name="connsiteX15" fmla="*/ 492918 w 1117600"/>
                <a:gd name="connsiteY15" fmla="*/ 581818 h 593725"/>
                <a:gd name="connsiteX16" fmla="*/ 1114425 w 1117600"/>
                <a:gd name="connsiteY16" fmla="*/ 334962 h 593725"/>
                <a:gd name="connsiteX0" fmla="*/ 1117600 w 1117600"/>
                <a:gd name="connsiteY0" fmla="*/ 333375 h 596253"/>
                <a:gd name="connsiteX1" fmla="*/ 1016000 w 1117600"/>
                <a:gd name="connsiteY1" fmla="*/ 273050 h 596253"/>
                <a:gd name="connsiteX2" fmla="*/ 968375 w 1117600"/>
                <a:gd name="connsiteY2" fmla="*/ 174625 h 596253"/>
                <a:gd name="connsiteX3" fmla="*/ 885825 w 1117600"/>
                <a:gd name="connsiteY3" fmla="*/ 158750 h 596253"/>
                <a:gd name="connsiteX4" fmla="*/ 828675 w 1117600"/>
                <a:gd name="connsiteY4" fmla="*/ 53975 h 596253"/>
                <a:gd name="connsiteX5" fmla="*/ 698500 w 1117600"/>
                <a:gd name="connsiteY5" fmla="*/ 0 h 596253"/>
                <a:gd name="connsiteX6" fmla="*/ 615950 w 1117600"/>
                <a:gd name="connsiteY6" fmla="*/ 120650 h 596253"/>
                <a:gd name="connsiteX7" fmla="*/ 558800 w 1117600"/>
                <a:gd name="connsiteY7" fmla="*/ 203200 h 596253"/>
                <a:gd name="connsiteX8" fmla="*/ 28575 w 1117600"/>
                <a:gd name="connsiteY8" fmla="*/ 200025 h 596253"/>
                <a:gd name="connsiteX9" fmla="*/ 0 w 1117600"/>
                <a:gd name="connsiteY9" fmla="*/ 498475 h 596253"/>
                <a:gd name="connsiteX10" fmla="*/ 96043 w 1117600"/>
                <a:gd name="connsiteY10" fmla="*/ 508001 h 596253"/>
                <a:gd name="connsiteX11" fmla="*/ 90488 w 1117600"/>
                <a:gd name="connsiteY11" fmla="*/ 546101 h 596253"/>
                <a:gd name="connsiteX12" fmla="*/ 162719 w 1117600"/>
                <a:gd name="connsiteY12" fmla="*/ 565944 h 596253"/>
                <a:gd name="connsiteX13" fmla="*/ 159544 w 1117600"/>
                <a:gd name="connsiteY13" fmla="*/ 593725 h 596253"/>
                <a:gd name="connsiteX14" fmla="*/ 371475 w 1117600"/>
                <a:gd name="connsiteY14" fmla="*/ 586581 h 596253"/>
                <a:gd name="connsiteX15" fmla="*/ 492918 w 1117600"/>
                <a:gd name="connsiteY15" fmla="*/ 581818 h 596253"/>
                <a:gd name="connsiteX16" fmla="*/ 990600 w 1117600"/>
                <a:gd name="connsiteY16" fmla="*/ 581818 h 596253"/>
                <a:gd name="connsiteX17" fmla="*/ 1114425 w 1117600"/>
                <a:gd name="connsiteY17" fmla="*/ 334962 h 596253"/>
                <a:gd name="connsiteX0" fmla="*/ 1117600 w 1117600"/>
                <a:gd name="connsiteY0" fmla="*/ 333375 h 593725"/>
                <a:gd name="connsiteX1" fmla="*/ 1016000 w 1117600"/>
                <a:gd name="connsiteY1" fmla="*/ 273050 h 593725"/>
                <a:gd name="connsiteX2" fmla="*/ 968375 w 1117600"/>
                <a:gd name="connsiteY2" fmla="*/ 174625 h 593725"/>
                <a:gd name="connsiteX3" fmla="*/ 885825 w 1117600"/>
                <a:gd name="connsiteY3" fmla="*/ 158750 h 593725"/>
                <a:gd name="connsiteX4" fmla="*/ 828675 w 1117600"/>
                <a:gd name="connsiteY4" fmla="*/ 53975 h 593725"/>
                <a:gd name="connsiteX5" fmla="*/ 698500 w 1117600"/>
                <a:gd name="connsiteY5" fmla="*/ 0 h 593725"/>
                <a:gd name="connsiteX6" fmla="*/ 615950 w 1117600"/>
                <a:gd name="connsiteY6" fmla="*/ 120650 h 593725"/>
                <a:gd name="connsiteX7" fmla="*/ 558800 w 1117600"/>
                <a:gd name="connsiteY7" fmla="*/ 203200 h 593725"/>
                <a:gd name="connsiteX8" fmla="*/ 28575 w 1117600"/>
                <a:gd name="connsiteY8" fmla="*/ 200025 h 593725"/>
                <a:gd name="connsiteX9" fmla="*/ 0 w 1117600"/>
                <a:gd name="connsiteY9" fmla="*/ 498475 h 593725"/>
                <a:gd name="connsiteX10" fmla="*/ 96043 w 1117600"/>
                <a:gd name="connsiteY10" fmla="*/ 508001 h 593725"/>
                <a:gd name="connsiteX11" fmla="*/ 90488 w 1117600"/>
                <a:gd name="connsiteY11" fmla="*/ 546101 h 593725"/>
                <a:gd name="connsiteX12" fmla="*/ 162719 w 1117600"/>
                <a:gd name="connsiteY12" fmla="*/ 565944 h 593725"/>
                <a:gd name="connsiteX13" fmla="*/ 159544 w 1117600"/>
                <a:gd name="connsiteY13" fmla="*/ 593725 h 593725"/>
                <a:gd name="connsiteX14" fmla="*/ 371475 w 1117600"/>
                <a:gd name="connsiteY14" fmla="*/ 586581 h 593725"/>
                <a:gd name="connsiteX15" fmla="*/ 492918 w 1117600"/>
                <a:gd name="connsiteY15" fmla="*/ 581818 h 593725"/>
                <a:gd name="connsiteX16" fmla="*/ 990600 w 1117600"/>
                <a:gd name="connsiteY16" fmla="*/ 581818 h 593725"/>
                <a:gd name="connsiteX17" fmla="*/ 1114425 w 1117600"/>
                <a:gd name="connsiteY17" fmla="*/ 334962 h 593725"/>
                <a:gd name="connsiteX0" fmla="*/ 1117600 w 1117600"/>
                <a:gd name="connsiteY0" fmla="*/ 333375 h 593725"/>
                <a:gd name="connsiteX1" fmla="*/ 1016000 w 1117600"/>
                <a:gd name="connsiteY1" fmla="*/ 273050 h 593725"/>
                <a:gd name="connsiteX2" fmla="*/ 968375 w 1117600"/>
                <a:gd name="connsiteY2" fmla="*/ 174625 h 593725"/>
                <a:gd name="connsiteX3" fmla="*/ 885825 w 1117600"/>
                <a:gd name="connsiteY3" fmla="*/ 158750 h 593725"/>
                <a:gd name="connsiteX4" fmla="*/ 828675 w 1117600"/>
                <a:gd name="connsiteY4" fmla="*/ 53975 h 593725"/>
                <a:gd name="connsiteX5" fmla="*/ 698500 w 1117600"/>
                <a:gd name="connsiteY5" fmla="*/ 0 h 593725"/>
                <a:gd name="connsiteX6" fmla="*/ 615950 w 1117600"/>
                <a:gd name="connsiteY6" fmla="*/ 120650 h 593725"/>
                <a:gd name="connsiteX7" fmla="*/ 558800 w 1117600"/>
                <a:gd name="connsiteY7" fmla="*/ 203200 h 593725"/>
                <a:gd name="connsiteX8" fmla="*/ 28575 w 1117600"/>
                <a:gd name="connsiteY8" fmla="*/ 200025 h 593725"/>
                <a:gd name="connsiteX9" fmla="*/ 0 w 1117600"/>
                <a:gd name="connsiteY9" fmla="*/ 498475 h 593725"/>
                <a:gd name="connsiteX10" fmla="*/ 96043 w 1117600"/>
                <a:gd name="connsiteY10" fmla="*/ 508001 h 593725"/>
                <a:gd name="connsiteX11" fmla="*/ 90488 w 1117600"/>
                <a:gd name="connsiteY11" fmla="*/ 546101 h 593725"/>
                <a:gd name="connsiteX12" fmla="*/ 162719 w 1117600"/>
                <a:gd name="connsiteY12" fmla="*/ 565944 h 593725"/>
                <a:gd name="connsiteX13" fmla="*/ 159544 w 1117600"/>
                <a:gd name="connsiteY13" fmla="*/ 593725 h 593725"/>
                <a:gd name="connsiteX14" fmla="*/ 371475 w 1117600"/>
                <a:gd name="connsiteY14" fmla="*/ 586581 h 593725"/>
                <a:gd name="connsiteX15" fmla="*/ 492918 w 1117600"/>
                <a:gd name="connsiteY15" fmla="*/ 581818 h 593725"/>
                <a:gd name="connsiteX16" fmla="*/ 990600 w 1117600"/>
                <a:gd name="connsiteY16" fmla="*/ 581818 h 593725"/>
                <a:gd name="connsiteX17" fmla="*/ 1114425 w 1117600"/>
                <a:gd name="connsiteY17" fmla="*/ 334962 h 593725"/>
                <a:gd name="connsiteX18" fmla="*/ 1117600 w 1117600"/>
                <a:gd name="connsiteY18" fmla="*/ 333375 h 593725"/>
                <a:gd name="connsiteX0" fmla="*/ 1153665 w 1153665"/>
                <a:gd name="connsiteY0" fmla="*/ 333375 h 593725"/>
                <a:gd name="connsiteX1" fmla="*/ 1052065 w 1153665"/>
                <a:gd name="connsiteY1" fmla="*/ 273050 h 593725"/>
                <a:gd name="connsiteX2" fmla="*/ 1004440 w 1153665"/>
                <a:gd name="connsiteY2" fmla="*/ 174625 h 593725"/>
                <a:gd name="connsiteX3" fmla="*/ 921890 w 1153665"/>
                <a:gd name="connsiteY3" fmla="*/ 158750 h 593725"/>
                <a:gd name="connsiteX4" fmla="*/ 864740 w 1153665"/>
                <a:gd name="connsiteY4" fmla="*/ 53975 h 593725"/>
                <a:gd name="connsiteX5" fmla="*/ 734565 w 1153665"/>
                <a:gd name="connsiteY5" fmla="*/ 0 h 593725"/>
                <a:gd name="connsiteX6" fmla="*/ 652015 w 1153665"/>
                <a:gd name="connsiteY6" fmla="*/ 120650 h 593725"/>
                <a:gd name="connsiteX7" fmla="*/ 594865 w 1153665"/>
                <a:gd name="connsiteY7" fmla="*/ 203200 h 593725"/>
                <a:gd name="connsiteX8" fmla="*/ 0 w 1153665"/>
                <a:gd name="connsiteY8" fmla="*/ 290401 h 593725"/>
                <a:gd name="connsiteX9" fmla="*/ 36065 w 1153665"/>
                <a:gd name="connsiteY9" fmla="*/ 498475 h 593725"/>
                <a:gd name="connsiteX10" fmla="*/ 132108 w 1153665"/>
                <a:gd name="connsiteY10" fmla="*/ 508001 h 593725"/>
                <a:gd name="connsiteX11" fmla="*/ 126553 w 1153665"/>
                <a:gd name="connsiteY11" fmla="*/ 546101 h 593725"/>
                <a:gd name="connsiteX12" fmla="*/ 198784 w 1153665"/>
                <a:gd name="connsiteY12" fmla="*/ 565944 h 593725"/>
                <a:gd name="connsiteX13" fmla="*/ 195609 w 1153665"/>
                <a:gd name="connsiteY13" fmla="*/ 593725 h 593725"/>
                <a:gd name="connsiteX14" fmla="*/ 407540 w 1153665"/>
                <a:gd name="connsiteY14" fmla="*/ 586581 h 593725"/>
                <a:gd name="connsiteX15" fmla="*/ 528983 w 1153665"/>
                <a:gd name="connsiteY15" fmla="*/ 581818 h 593725"/>
                <a:gd name="connsiteX16" fmla="*/ 1026665 w 1153665"/>
                <a:gd name="connsiteY16" fmla="*/ 581818 h 593725"/>
                <a:gd name="connsiteX17" fmla="*/ 1150490 w 1153665"/>
                <a:gd name="connsiteY17" fmla="*/ 334962 h 593725"/>
                <a:gd name="connsiteX18" fmla="*/ 1153665 w 1153665"/>
                <a:gd name="connsiteY18" fmla="*/ 333375 h 593725"/>
                <a:gd name="connsiteX0" fmla="*/ 1153665 w 1153665"/>
                <a:gd name="connsiteY0" fmla="*/ 333375 h 593725"/>
                <a:gd name="connsiteX1" fmla="*/ 1052065 w 1153665"/>
                <a:gd name="connsiteY1" fmla="*/ 273050 h 593725"/>
                <a:gd name="connsiteX2" fmla="*/ 1004440 w 1153665"/>
                <a:gd name="connsiteY2" fmla="*/ 174625 h 593725"/>
                <a:gd name="connsiteX3" fmla="*/ 921890 w 1153665"/>
                <a:gd name="connsiteY3" fmla="*/ 158750 h 593725"/>
                <a:gd name="connsiteX4" fmla="*/ 864740 w 1153665"/>
                <a:gd name="connsiteY4" fmla="*/ 53975 h 593725"/>
                <a:gd name="connsiteX5" fmla="*/ 734565 w 1153665"/>
                <a:gd name="connsiteY5" fmla="*/ 0 h 593725"/>
                <a:gd name="connsiteX6" fmla="*/ 652015 w 1153665"/>
                <a:gd name="connsiteY6" fmla="*/ 120650 h 593725"/>
                <a:gd name="connsiteX7" fmla="*/ 609230 w 1153665"/>
                <a:gd name="connsiteY7" fmla="*/ 150481 h 593725"/>
                <a:gd name="connsiteX8" fmla="*/ 0 w 1153665"/>
                <a:gd name="connsiteY8" fmla="*/ 290401 h 593725"/>
                <a:gd name="connsiteX9" fmla="*/ 36065 w 1153665"/>
                <a:gd name="connsiteY9" fmla="*/ 498475 h 593725"/>
                <a:gd name="connsiteX10" fmla="*/ 132108 w 1153665"/>
                <a:gd name="connsiteY10" fmla="*/ 508001 h 593725"/>
                <a:gd name="connsiteX11" fmla="*/ 126553 w 1153665"/>
                <a:gd name="connsiteY11" fmla="*/ 546101 h 593725"/>
                <a:gd name="connsiteX12" fmla="*/ 198784 w 1153665"/>
                <a:gd name="connsiteY12" fmla="*/ 565944 h 593725"/>
                <a:gd name="connsiteX13" fmla="*/ 195609 w 1153665"/>
                <a:gd name="connsiteY13" fmla="*/ 593725 h 593725"/>
                <a:gd name="connsiteX14" fmla="*/ 407540 w 1153665"/>
                <a:gd name="connsiteY14" fmla="*/ 586581 h 593725"/>
                <a:gd name="connsiteX15" fmla="*/ 528983 w 1153665"/>
                <a:gd name="connsiteY15" fmla="*/ 581818 h 593725"/>
                <a:gd name="connsiteX16" fmla="*/ 1026665 w 1153665"/>
                <a:gd name="connsiteY16" fmla="*/ 581818 h 593725"/>
                <a:gd name="connsiteX17" fmla="*/ 1150490 w 1153665"/>
                <a:gd name="connsiteY17" fmla="*/ 334962 h 593725"/>
                <a:gd name="connsiteX18" fmla="*/ 1153665 w 1153665"/>
                <a:gd name="connsiteY18" fmla="*/ 333375 h 593725"/>
                <a:gd name="connsiteX0" fmla="*/ 1153665 w 1153665"/>
                <a:gd name="connsiteY0" fmla="*/ 333375 h 593725"/>
                <a:gd name="connsiteX1" fmla="*/ 1052065 w 1153665"/>
                <a:gd name="connsiteY1" fmla="*/ 273050 h 593725"/>
                <a:gd name="connsiteX2" fmla="*/ 1004440 w 1153665"/>
                <a:gd name="connsiteY2" fmla="*/ 174625 h 593725"/>
                <a:gd name="connsiteX3" fmla="*/ 921890 w 1153665"/>
                <a:gd name="connsiteY3" fmla="*/ 158750 h 593725"/>
                <a:gd name="connsiteX4" fmla="*/ 864740 w 1153665"/>
                <a:gd name="connsiteY4" fmla="*/ 53975 h 593725"/>
                <a:gd name="connsiteX5" fmla="*/ 734565 w 1153665"/>
                <a:gd name="connsiteY5" fmla="*/ 0 h 593725"/>
                <a:gd name="connsiteX6" fmla="*/ 652015 w 1153665"/>
                <a:gd name="connsiteY6" fmla="*/ 120650 h 593725"/>
                <a:gd name="connsiteX7" fmla="*/ 512269 w 1153665"/>
                <a:gd name="connsiteY7" fmla="*/ 195669 h 593725"/>
                <a:gd name="connsiteX8" fmla="*/ 0 w 1153665"/>
                <a:gd name="connsiteY8" fmla="*/ 290401 h 593725"/>
                <a:gd name="connsiteX9" fmla="*/ 36065 w 1153665"/>
                <a:gd name="connsiteY9" fmla="*/ 498475 h 593725"/>
                <a:gd name="connsiteX10" fmla="*/ 132108 w 1153665"/>
                <a:gd name="connsiteY10" fmla="*/ 508001 h 593725"/>
                <a:gd name="connsiteX11" fmla="*/ 126553 w 1153665"/>
                <a:gd name="connsiteY11" fmla="*/ 546101 h 593725"/>
                <a:gd name="connsiteX12" fmla="*/ 198784 w 1153665"/>
                <a:gd name="connsiteY12" fmla="*/ 565944 h 593725"/>
                <a:gd name="connsiteX13" fmla="*/ 195609 w 1153665"/>
                <a:gd name="connsiteY13" fmla="*/ 593725 h 593725"/>
                <a:gd name="connsiteX14" fmla="*/ 407540 w 1153665"/>
                <a:gd name="connsiteY14" fmla="*/ 586581 h 593725"/>
                <a:gd name="connsiteX15" fmla="*/ 528983 w 1153665"/>
                <a:gd name="connsiteY15" fmla="*/ 581818 h 593725"/>
                <a:gd name="connsiteX16" fmla="*/ 1026665 w 1153665"/>
                <a:gd name="connsiteY16" fmla="*/ 581818 h 593725"/>
                <a:gd name="connsiteX17" fmla="*/ 1150490 w 1153665"/>
                <a:gd name="connsiteY17" fmla="*/ 334962 h 593725"/>
                <a:gd name="connsiteX18" fmla="*/ 1153665 w 1153665"/>
                <a:gd name="connsiteY18" fmla="*/ 333375 h 593725"/>
                <a:gd name="connsiteX0" fmla="*/ 1153665 w 1153665"/>
                <a:gd name="connsiteY0" fmla="*/ 333375 h 593725"/>
                <a:gd name="connsiteX1" fmla="*/ 1052065 w 1153665"/>
                <a:gd name="connsiteY1" fmla="*/ 273050 h 593725"/>
                <a:gd name="connsiteX2" fmla="*/ 1004440 w 1153665"/>
                <a:gd name="connsiteY2" fmla="*/ 174625 h 593725"/>
                <a:gd name="connsiteX3" fmla="*/ 921890 w 1153665"/>
                <a:gd name="connsiteY3" fmla="*/ 158750 h 593725"/>
                <a:gd name="connsiteX4" fmla="*/ 864740 w 1153665"/>
                <a:gd name="connsiteY4" fmla="*/ 53975 h 593725"/>
                <a:gd name="connsiteX5" fmla="*/ 734565 w 1153665"/>
                <a:gd name="connsiteY5" fmla="*/ 0 h 593725"/>
                <a:gd name="connsiteX6" fmla="*/ 652014 w 1153665"/>
                <a:gd name="connsiteY6" fmla="*/ 120650 h 593725"/>
                <a:gd name="connsiteX7" fmla="*/ 512269 w 1153665"/>
                <a:gd name="connsiteY7" fmla="*/ 195669 h 593725"/>
                <a:gd name="connsiteX8" fmla="*/ 0 w 1153665"/>
                <a:gd name="connsiteY8" fmla="*/ 290401 h 593725"/>
                <a:gd name="connsiteX9" fmla="*/ 36065 w 1153665"/>
                <a:gd name="connsiteY9" fmla="*/ 498475 h 593725"/>
                <a:gd name="connsiteX10" fmla="*/ 132108 w 1153665"/>
                <a:gd name="connsiteY10" fmla="*/ 508001 h 593725"/>
                <a:gd name="connsiteX11" fmla="*/ 126553 w 1153665"/>
                <a:gd name="connsiteY11" fmla="*/ 546101 h 593725"/>
                <a:gd name="connsiteX12" fmla="*/ 198784 w 1153665"/>
                <a:gd name="connsiteY12" fmla="*/ 565944 h 593725"/>
                <a:gd name="connsiteX13" fmla="*/ 195609 w 1153665"/>
                <a:gd name="connsiteY13" fmla="*/ 593725 h 593725"/>
                <a:gd name="connsiteX14" fmla="*/ 407540 w 1153665"/>
                <a:gd name="connsiteY14" fmla="*/ 586581 h 593725"/>
                <a:gd name="connsiteX15" fmla="*/ 528983 w 1153665"/>
                <a:gd name="connsiteY15" fmla="*/ 581818 h 593725"/>
                <a:gd name="connsiteX16" fmla="*/ 1026665 w 1153665"/>
                <a:gd name="connsiteY16" fmla="*/ 581818 h 593725"/>
                <a:gd name="connsiteX17" fmla="*/ 1150490 w 1153665"/>
                <a:gd name="connsiteY17" fmla="*/ 334962 h 593725"/>
                <a:gd name="connsiteX18" fmla="*/ 1153665 w 1153665"/>
                <a:gd name="connsiteY18" fmla="*/ 333375 h 593725"/>
                <a:gd name="connsiteX0" fmla="*/ 1153665 w 1153665"/>
                <a:gd name="connsiteY0" fmla="*/ 333375 h 593725"/>
                <a:gd name="connsiteX1" fmla="*/ 1052065 w 1153665"/>
                <a:gd name="connsiteY1" fmla="*/ 273050 h 593725"/>
                <a:gd name="connsiteX2" fmla="*/ 1004440 w 1153665"/>
                <a:gd name="connsiteY2" fmla="*/ 174625 h 593725"/>
                <a:gd name="connsiteX3" fmla="*/ 921890 w 1153665"/>
                <a:gd name="connsiteY3" fmla="*/ 158750 h 593725"/>
                <a:gd name="connsiteX4" fmla="*/ 864740 w 1153665"/>
                <a:gd name="connsiteY4" fmla="*/ 53975 h 593725"/>
                <a:gd name="connsiteX5" fmla="*/ 734565 w 1153665"/>
                <a:gd name="connsiteY5" fmla="*/ 0 h 593725"/>
                <a:gd name="connsiteX6" fmla="*/ 662788 w 1153665"/>
                <a:gd name="connsiteY6" fmla="*/ 109353 h 593725"/>
                <a:gd name="connsiteX7" fmla="*/ 512269 w 1153665"/>
                <a:gd name="connsiteY7" fmla="*/ 195669 h 593725"/>
                <a:gd name="connsiteX8" fmla="*/ 0 w 1153665"/>
                <a:gd name="connsiteY8" fmla="*/ 290401 h 593725"/>
                <a:gd name="connsiteX9" fmla="*/ 36065 w 1153665"/>
                <a:gd name="connsiteY9" fmla="*/ 498475 h 593725"/>
                <a:gd name="connsiteX10" fmla="*/ 132108 w 1153665"/>
                <a:gd name="connsiteY10" fmla="*/ 508001 h 593725"/>
                <a:gd name="connsiteX11" fmla="*/ 126553 w 1153665"/>
                <a:gd name="connsiteY11" fmla="*/ 546101 h 593725"/>
                <a:gd name="connsiteX12" fmla="*/ 198784 w 1153665"/>
                <a:gd name="connsiteY12" fmla="*/ 565944 h 593725"/>
                <a:gd name="connsiteX13" fmla="*/ 195609 w 1153665"/>
                <a:gd name="connsiteY13" fmla="*/ 593725 h 593725"/>
                <a:gd name="connsiteX14" fmla="*/ 407540 w 1153665"/>
                <a:gd name="connsiteY14" fmla="*/ 586581 h 593725"/>
                <a:gd name="connsiteX15" fmla="*/ 528983 w 1153665"/>
                <a:gd name="connsiteY15" fmla="*/ 581818 h 593725"/>
                <a:gd name="connsiteX16" fmla="*/ 1026665 w 1153665"/>
                <a:gd name="connsiteY16" fmla="*/ 581818 h 593725"/>
                <a:gd name="connsiteX17" fmla="*/ 1150490 w 1153665"/>
                <a:gd name="connsiteY17" fmla="*/ 334962 h 593725"/>
                <a:gd name="connsiteX18" fmla="*/ 1153665 w 1153665"/>
                <a:gd name="connsiteY18" fmla="*/ 333375 h 593725"/>
                <a:gd name="connsiteX0" fmla="*/ 1153665 w 1153665"/>
                <a:gd name="connsiteY0" fmla="*/ 333375 h 593725"/>
                <a:gd name="connsiteX1" fmla="*/ 1052065 w 1153665"/>
                <a:gd name="connsiteY1" fmla="*/ 273050 h 593725"/>
                <a:gd name="connsiteX2" fmla="*/ 1004440 w 1153665"/>
                <a:gd name="connsiteY2" fmla="*/ 174625 h 593725"/>
                <a:gd name="connsiteX3" fmla="*/ 921890 w 1153665"/>
                <a:gd name="connsiteY3" fmla="*/ 158750 h 593725"/>
                <a:gd name="connsiteX4" fmla="*/ 864740 w 1153665"/>
                <a:gd name="connsiteY4" fmla="*/ 53975 h 593725"/>
                <a:gd name="connsiteX5" fmla="*/ 734565 w 1153665"/>
                <a:gd name="connsiteY5" fmla="*/ 0 h 593725"/>
                <a:gd name="connsiteX6" fmla="*/ 512269 w 1153665"/>
                <a:gd name="connsiteY6" fmla="*/ 195669 h 593725"/>
                <a:gd name="connsiteX7" fmla="*/ 0 w 1153665"/>
                <a:gd name="connsiteY7" fmla="*/ 290401 h 593725"/>
                <a:gd name="connsiteX8" fmla="*/ 36065 w 1153665"/>
                <a:gd name="connsiteY8" fmla="*/ 498475 h 593725"/>
                <a:gd name="connsiteX9" fmla="*/ 132108 w 1153665"/>
                <a:gd name="connsiteY9" fmla="*/ 508001 h 593725"/>
                <a:gd name="connsiteX10" fmla="*/ 126553 w 1153665"/>
                <a:gd name="connsiteY10" fmla="*/ 546101 h 593725"/>
                <a:gd name="connsiteX11" fmla="*/ 198784 w 1153665"/>
                <a:gd name="connsiteY11" fmla="*/ 565944 h 593725"/>
                <a:gd name="connsiteX12" fmla="*/ 195609 w 1153665"/>
                <a:gd name="connsiteY12" fmla="*/ 593725 h 593725"/>
                <a:gd name="connsiteX13" fmla="*/ 407540 w 1153665"/>
                <a:gd name="connsiteY13" fmla="*/ 586581 h 593725"/>
                <a:gd name="connsiteX14" fmla="*/ 528983 w 1153665"/>
                <a:gd name="connsiteY14" fmla="*/ 581818 h 593725"/>
                <a:gd name="connsiteX15" fmla="*/ 1026665 w 1153665"/>
                <a:gd name="connsiteY15" fmla="*/ 581818 h 593725"/>
                <a:gd name="connsiteX16" fmla="*/ 1150490 w 1153665"/>
                <a:gd name="connsiteY16" fmla="*/ 334962 h 593725"/>
                <a:gd name="connsiteX17" fmla="*/ 1153665 w 1153665"/>
                <a:gd name="connsiteY17" fmla="*/ 333375 h 593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53665" h="593725">
                  <a:moveTo>
                    <a:pt x="1153665" y="333375"/>
                  </a:moveTo>
                  <a:lnTo>
                    <a:pt x="1052065" y="273050"/>
                  </a:lnTo>
                  <a:lnTo>
                    <a:pt x="1004440" y="174625"/>
                  </a:lnTo>
                  <a:lnTo>
                    <a:pt x="921890" y="158750"/>
                  </a:lnTo>
                  <a:lnTo>
                    <a:pt x="864740" y="53975"/>
                  </a:lnTo>
                  <a:lnTo>
                    <a:pt x="734565" y="0"/>
                  </a:lnTo>
                  <a:lnTo>
                    <a:pt x="512269" y="195669"/>
                  </a:lnTo>
                  <a:lnTo>
                    <a:pt x="0" y="290401"/>
                  </a:lnTo>
                  <a:lnTo>
                    <a:pt x="36065" y="498475"/>
                  </a:lnTo>
                  <a:lnTo>
                    <a:pt x="132108" y="508001"/>
                  </a:lnTo>
                  <a:lnTo>
                    <a:pt x="126553" y="546101"/>
                  </a:lnTo>
                  <a:lnTo>
                    <a:pt x="198784" y="565944"/>
                  </a:lnTo>
                  <a:lnTo>
                    <a:pt x="195609" y="593725"/>
                  </a:lnTo>
                  <a:lnTo>
                    <a:pt x="407540" y="586581"/>
                  </a:lnTo>
                  <a:cubicBezTo>
                    <a:pt x="429368" y="582612"/>
                    <a:pt x="422224" y="581686"/>
                    <a:pt x="528983" y="581818"/>
                  </a:cubicBezTo>
                  <a:lnTo>
                    <a:pt x="1026665" y="581818"/>
                  </a:lnTo>
                  <a:lnTo>
                    <a:pt x="1150490" y="334962"/>
                  </a:lnTo>
                  <a:lnTo>
                    <a:pt x="1153665" y="333375"/>
                  </a:lnTo>
                  <a:close/>
                </a:path>
              </a:pathLst>
            </a:custGeom>
            <a:solidFill>
              <a:srgbClr val="ED7D31">
                <a:lumMod val="60000"/>
                <a:lumOff val="40000"/>
                <a:alpha val="50000"/>
              </a:srgbClr>
            </a:solidFill>
            <a:ln w="28575" cap="flat" cmpd="sng" algn="ctr">
              <a:solidFill>
                <a:srgbClr val="ED7D31"/>
              </a:solidFill>
              <a:prstDash val="sysDot"/>
              <a:miter lim="800000"/>
            </a:ln>
            <a:effectLst/>
          </p:spPr>
          <p:txBody>
            <a:bodyPr rtlCol="0" anchor="ctr"/>
            <a:lstStyle/>
            <a:p>
              <a:pPr marL="0" marR="0" lvl="0" indent="0" algn="ctr" defTabSz="964441" rtl="0" eaLnBrk="1" fontAlgn="auto" latinLnBrk="0" hangingPunct="1">
                <a:lnSpc>
                  <a:spcPct val="100000"/>
                </a:lnSpc>
                <a:spcBef>
                  <a:spcPts val="0"/>
                </a:spcBef>
                <a:spcAft>
                  <a:spcPts val="0"/>
                </a:spcAft>
                <a:buClrTx/>
                <a:buSzTx/>
                <a:buFontTx/>
                <a:buNone/>
                <a:tabLst/>
                <a:defRPr/>
              </a:pPr>
              <a:endParaRPr kumimoji="0" lang="ja-JP" altLang="en-US" sz="2405" b="0" i="0" u="none" strike="noStrike" kern="0" cap="none" spc="0" normalizeH="0" baseline="0" noProof="0">
                <a:ln>
                  <a:noFill/>
                </a:ln>
                <a:solidFill>
                  <a:prstClr val="white"/>
                </a:solidFill>
                <a:effectLst/>
                <a:uLnTx/>
                <a:uFillTx/>
                <a:latin typeface="游ゴシック" panose="020B0400000000000000" pitchFamily="50" charset="-128"/>
                <a:ea typeface="游ゴシック" panose="020B0400000000000000" pitchFamily="50" charset="-128"/>
                <a:cs typeface="+mn-cs"/>
              </a:endParaRPr>
            </a:p>
          </p:txBody>
        </p:sp>
        <p:sp>
          <p:nvSpPr>
            <p:cNvPr id="12" name="フリーフォーム 11"/>
            <p:cNvSpPr/>
            <p:nvPr/>
          </p:nvSpPr>
          <p:spPr>
            <a:xfrm>
              <a:off x="5646298" y="2628942"/>
              <a:ext cx="2942678" cy="2666409"/>
            </a:xfrm>
            <a:custGeom>
              <a:avLst/>
              <a:gdLst>
                <a:gd name="connsiteX0" fmla="*/ 2559050 w 3162300"/>
                <a:gd name="connsiteY0" fmla="*/ 0 h 3079750"/>
                <a:gd name="connsiteX1" fmla="*/ 2235200 w 3162300"/>
                <a:gd name="connsiteY1" fmla="*/ 533400 h 3079750"/>
                <a:gd name="connsiteX2" fmla="*/ 1936750 w 3162300"/>
                <a:gd name="connsiteY2" fmla="*/ 793750 h 3079750"/>
                <a:gd name="connsiteX3" fmla="*/ 1600200 w 3162300"/>
                <a:gd name="connsiteY3" fmla="*/ 971550 h 3079750"/>
                <a:gd name="connsiteX4" fmla="*/ 69850 w 3162300"/>
                <a:gd name="connsiteY4" fmla="*/ 1346200 h 3079750"/>
                <a:gd name="connsiteX5" fmla="*/ 0 w 3162300"/>
                <a:gd name="connsiteY5" fmla="*/ 3009900 h 3079750"/>
                <a:gd name="connsiteX6" fmla="*/ 3162300 w 3162300"/>
                <a:gd name="connsiteY6" fmla="*/ 3079750 h 3079750"/>
                <a:gd name="connsiteX7" fmla="*/ 2559050 w 3162300"/>
                <a:gd name="connsiteY7" fmla="*/ 0 h 3079750"/>
                <a:gd name="connsiteX0" fmla="*/ 2489200 w 3092450"/>
                <a:gd name="connsiteY0" fmla="*/ 0 h 3079750"/>
                <a:gd name="connsiteX1" fmla="*/ 2165350 w 3092450"/>
                <a:gd name="connsiteY1" fmla="*/ 533400 h 3079750"/>
                <a:gd name="connsiteX2" fmla="*/ 1866900 w 3092450"/>
                <a:gd name="connsiteY2" fmla="*/ 793750 h 3079750"/>
                <a:gd name="connsiteX3" fmla="*/ 1530350 w 3092450"/>
                <a:gd name="connsiteY3" fmla="*/ 971550 h 3079750"/>
                <a:gd name="connsiteX4" fmla="*/ 0 w 3092450"/>
                <a:gd name="connsiteY4" fmla="*/ 1346200 h 3079750"/>
                <a:gd name="connsiteX5" fmla="*/ 24490 w 3092450"/>
                <a:gd name="connsiteY5" fmla="*/ 3004399 h 3079750"/>
                <a:gd name="connsiteX6" fmla="*/ 3092450 w 3092450"/>
                <a:gd name="connsiteY6" fmla="*/ 3079750 h 3079750"/>
                <a:gd name="connsiteX7" fmla="*/ 2489200 w 3092450"/>
                <a:gd name="connsiteY7" fmla="*/ 0 h 3079750"/>
                <a:gd name="connsiteX0" fmla="*/ 2464710 w 3067960"/>
                <a:gd name="connsiteY0" fmla="*/ 0 h 3079750"/>
                <a:gd name="connsiteX1" fmla="*/ 2140860 w 3067960"/>
                <a:gd name="connsiteY1" fmla="*/ 533400 h 3079750"/>
                <a:gd name="connsiteX2" fmla="*/ 1842410 w 3067960"/>
                <a:gd name="connsiteY2" fmla="*/ 793750 h 3079750"/>
                <a:gd name="connsiteX3" fmla="*/ 1505860 w 3067960"/>
                <a:gd name="connsiteY3" fmla="*/ 971550 h 3079750"/>
                <a:gd name="connsiteX4" fmla="*/ 49988 w 3067960"/>
                <a:gd name="connsiteY4" fmla="*/ 1346200 h 3079750"/>
                <a:gd name="connsiteX5" fmla="*/ 0 w 3067960"/>
                <a:gd name="connsiteY5" fmla="*/ 3004399 h 3079750"/>
                <a:gd name="connsiteX6" fmla="*/ 3067960 w 3067960"/>
                <a:gd name="connsiteY6" fmla="*/ 3079750 h 3079750"/>
                <a:gd name="connsiteX7" fmla="*/ 2464710 w 3067960"/>
                <a:gd name="connsiteY7" fmla="*/ 0 h 3079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67960" h="3079750">
                  <a:moveTo>
                    <a:pt x="2464710" y="0"/>
                  </a:moveTo>
                  <a:lnTo>
                    <a:pt x="2140860" y="533400"/>
                  </a:lnTo>
                  <a:lnTo>
                    <a:pt x="1842410" y="793750"/>
                  </a:lnTo>
                  <a:lnTo>
                    <a:pt x="1505860" y="971550"/>
                  </a:lnTo>
                  <a:lnTo>
                    <a:pt x="49988" y="1346200"/>
                  </a:lnTo>
                  <a:lnTo>
                    <a:pt x="0" y="3004399"/>
                  </a:lnTo>
                  <a:lnTo>
                    <a:pt x="3067960" y="3079750"/>
                  </a:lnTo>
                  <a:lnTo>
                    <a:pt x="2464710" y="0"/>
                  </a:lnTo>
                  <a:close/>
                </a:path>
              </a:pathLst>
            </a:custGeom>
            <a:solidFill>
              <a:srgbClr val="5B9BD5">
                <a:lumMod val="60000"/>
                <a:lumOff val="40000"/>
                <a:alpha val="50000"/>
              </a:srgbClr>
            </a:solidFill>
            <a:ln w="25400" cap="flat" cmpd="sng" algn="ctr">
              <a:solidFill>
                <a:srgbClr val="00B0F0"/>
              </a:solidFill>
              <a:prstDash val="sysDot"/>
              <a:miter lim="800000"/>
            </a:ln>
            <a:effectLst/>
          </p:spPr>
          <p:txBody>
            <a:bodyPr rtlCol="0" anchor="ctr"/>
            <a:lstStyle/>
            <a:p>
              <a:pPr marL="0" marR="0" lvl="0" indent="0" algn="ctr" defTabSz="964441" rtl="0" eaLnBrk="1" fontAlgn="auto" latinLnBrk="0" hangingPunct="1">
                <a:lnSpc>
                  <a:spcPct val="100000"/>
                </a:lnSpc>
                <a:spcBef>
                  <a:spcPts val="0"/>
                </a:spcBef>
                <a:spcAft>
                  <a:spcPts val="0"/>
                </a:spcAft>
                <a:buClrTx/>
                <a:buSzTx/>
                <a:buFontTx/>
                <a:buNone/>
                <a:tabLst/>
                <a:defRPr/>
              </a:pPr>
              <a:endParaRPr kumimoji="0" lang="ja-JP" altLang="en-US" sz="2405" b="0" i="0" u="none" strike="noStrike" kern="0" cap="none" spc="0" normalizeH="0" baseline="0" noProof="0">
                <a:ln>
                  <a:noFill/>
                </a:ln>
                <a:solidFill>
                  <a:prstClr val="white"/>
                </a:solidFill>
                <a:effectLst/>
                <a:uLnTx/>
                <a:uFillTx/>
                <a:latin typeface="游ゴシック" panose="020B0400000000000000" pitchFamily="50" charset="-128"/>
                <a:ea typeface="游ゴシック" panose="020B0400000000000000" pitchFamily="50" charset="-128"/>
                <a:cs typeface="+mn-cs"/>
              </a:endParaRPr>
            </a:p>
          </p:txBody>
        </p:sp>
        <p:sp>
          <p:nvSpPr>
            <p:cNvPr id="13" name="テキスト ボックス 12"/>
            <p:cNvSpPr txBox="1"/>
            <p:nvPr/>
          </p:nvSpPr>
          <p:spPr>
            <a:xfrm>
              <a:off x="6132646" y="1730713"/>
              <a:ext cx="1974525" cy="523220"/>
            </a:xfrm>
            <a:prstGeom prst="rect">
              <a:avLst/>
            </a:prstGeom>
            <a:solidFill>
              <a:sysClr val="window" lastClr="FFFFFF"/>
            </a:solidFill>
            <a:ln>
              <a:solidFill>
                <a:sysClr val="windowText" lastClr="000000"/>
              </a:solidFill>
            </a:ln>
          </p:spPr>
          <p:txBody>
            <a:bodyPr wrap="square" rtlCol="0">
              <a:spAutoFit/>
            </a:bodyPr>
            <a:lstStyle/>
            <a:p>
              <a:pPr marL="0" marR="0" lvl="0" indent="0" algn="ctr" defTabSz="964441" rtl="0" eaLnBrk="1" fontAlgn="auto" latinLnBrk="0" hangingPunct="1">
                <a:lnSpc>
                  <a:spcPct val="100000"/>
                </a:lnSpc>
                <a:spcBef>
                  <a:spcPts val="0"/>
                </a:spcBef>
                <a:spcAft>
                  <a:spcPts val="0"/>
                </a:spcAft>
                <a:buClrTx/>
                <a:buSzTx/>
                <a:buFontTx/>
                <a:buNone/>
                <a:tabLst/>
                <a:defRPr/>
              </a:pPr>
              <a:r>
                <a:rPr kumimoji="0" lang="ja-JP" altLang="en-US" sz="1600" b="1" i="0" u="none" strike="noStrike" kern="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mn-cs"/>
                </a:rPr>
                <a:t>守口市浄水場</a:t>
              </a:r>
              <a:endParaRPr kumimoji="0" lang="en-US" altLang="ja-JP" sz="1600" b="1" i="0" u="none" strike="noStrike" kern="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mn-cs"/>
              </a:endParaRPr>
            </a:p>
            <a:p>
              <a:pPr marL="0" marR="0" lvl="0" indent="0" algn="ctr" defTabSz="964441" rtl="0" eaLnBrk="1" fontAlgn="auto" latinLnBrk="0" hangingPunct="1">
                <a:lnSpc>
                  <a:spcPct val="100000"/>
                </a:lnSpc>
                <a:spcBef>
                  <a:spcPts val="0"/>
                </a:spcBef>
                <a:spcAft>
                  <a:spcPts val="0"/>
                </a:spcAft>
                <a:buClrTx/>
                <a:buSzTx/>
                <a:buFontTx/>
                <a:buNone/>
                <a:tabLst/>
                <a:defRPr/>
              </a:pPr>
              <a:r>
                <a:rPr kumimoji="0" lang="ja-JP" altLang="en-US" sz="1200" b="1" i="0" u="none" strike="noStrike" kern="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mn-cs"/>
                </a:rPr>
                <a:t>（施設能力約</a:t>
              </a:r>
              <a:r>
                <a:rPr kumimoji="0" lang="en-US" altLang="ja-JP" sz="1200" b="1" i="0" u="none" strike="noStrike" kern="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mn-cs"/>
                </a:rPr>
                <a:t>6</a:t>
              </a:r>
              <a:r>
                <a:rPr kumimoji="0" lang="ja-JP" altLang="en-US" sz="1200" b="1" i="0" u="none" strike="noStrike" kern="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mn-cs"/>
                </a:rPr>
                <a:t>万㎥</a:t>
              </a:r>
              <a:r>
                <a:rPr kumimoji="0" lang="en-US" altLang="ja-JP" sz="1200" b="1" i="0" u="none" strike="noStrike" kern="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mn-cs"/>
                </a:rPr>
                <a:t>/</a:t>
              </a:r>
              <a:r>
                <a:rPr kumimoji="0" lang="ja-JP" altLang="en-US" sz="1200" b="1" i="0" u="none" strike="noStrike" kern="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mn-cs"/>
                </a:rPr>
                <a:t>日）</a:t>
              </a:r>
            </a:p>
          </p:txBody>
        </p:sp>
        <p:sp>
          <p:nvSpPr>
            <p:cNvPr id="14" name="テキスト ボックス 13"/>
            <p:cNvSpPr txBox="1"/>
            <p:nvPr/>
          </p:nvSpPr>
          <p:spPr>
            <a:xfrm>
              <a:off x="6361837" y="2264590"/>
              <a:ext cx="1316117" cy="307777"/>
            </a:xfrm>
            <a:prstGeom prst="rect">
              <a:avLst/>
            </a:prstGeom>
            <a:solidFill>
              <a:sysClr val="window" lastClr="FFFFFF">
                <a:alpha val="42000"/>
              </a:sysClr>
            </a:solidFill>
          </p:spPr>
          <p:txBody>
            <a:bodyPr wrap="square" lIns="0" tIns="0" rIns="0" bIns="0" rtlCol="0">
              <a:spAutoFit/>
            </a:bodyPr>
            <a:lstStyle/>
            <a:p>
              <a:pPr marL="0" marR="0" lvl="0" indent="0" algn="l" defTabSz="964441" rtl="0" eaLnBrk="1" fontAlgn="auto" latinLnBrk="0" hangingPunct="1">
                <a:lnSpc>
                  <a:spcPct val="100000"/>
                </a:lnSpc>
                <a:spcBef>
                  <a:spcPts val="0"/>
                </a:spcBef>
                <a:spcAft>
                  <a:spcPts val="0"/>
                </a:spcAft>
                <a:buClrTx/>
                <a:buSzTx/>
                <a:buFontTx/>
                <a:buNone/>
                <a:tabLst/>
                <a:defRPr/>
              </a:pPr>
              <a:r>
                <a:rPr kumimoji="0" lang="ja-JP" altLang="en-US" sz="2000" b="1" i="0" u="none" strike="noStrike" kern="0" cap="none" spc="0" normalizeH="0" baseline="0" noProof="0" dirty="0">
                  <a:ln>
                    <a:noFill/>
                  </a:ln>
                  <a:solidFill>
                    <a:srgbClr val="FF0000"/>
                  </a:solidFill>
                  <a:effectLst>
                    <a:glow rad="203200">
                      <a:prstClr val="white"/>
                    </a:glow>
                  </a:effectLst>
                  <a:uLnTx/>
                  <a:uFillTx/>
                  <a:latin typeface="游ゴシック" panose="020B0400000000000000" pitchFamily="50" charset="-128"/>
                  <a:ea typeface="游ゴシック" panose="020B0400000000000000" pitchFamily="50" charset="-128"/>
                  <a:cs typeface="+mn-cs"/>
                </a:rPr>
                <a:t>➡配水場化</a:t>
              </a:r>
            </a:p>
          </p:txBody>
        </p:sp>
        <p:sp>
          <p:nvSpPr>
            <p:cNvPr id="23" name="テキスト ボックス 22"/>
            <p:cNvSpPr txBox="1"/>
            <p:nvPr/>
          </p:nvSpPr>
          <p:spPr>
            <a:xfrm>
              <a:off x="5901902" y="3923612"/>
              <a:ext cx="2246314" cy="523220"/>
            </a:xfrm>
            <a:prstGeom prst="rect">
              <a:avLst/>
            </a:prstGeom>
            <a:solidFill>
              <a:sysClr val="window" lastClr="FFFFFF"/>
            </a:solidFill>
            <a:ln>
              <a:solidFill>
                <a:sysClr val="windowText" lastClr="000000"/>
              </a:solidFill>
            </a:ln>
          </p:spPr>
          <p:txBody>
            <a:bodyPr wrap="square" rtlCol="0">
              <a:spAutoFit/>
            </a:bodyPr>
            <a:lstStyle/>
            <a:p>
              <a:pPr marL="0" marR="0" lvl="0" indent="0" algn="ctr" defTabSz="964441" rtl="0" eaLnBrk="1" fontAlgn="auto" latinLnBrk="0" hangingPunct="1">
                <a:lnSpc>
                  <a:spcPct val="100000"/>
                </a:lnSpc>
                <a:spcBef>
                  <a:spcPts val="0"/>
                </a:spcBef>
                <a:spcAft>
                  <a:spcPts val="0"/>
                </a:spcAft>
                <a:buClrTx/>
                <a:buSzTx/>
                <a:buFontTx/>
                <a:buNone/>
                <a:tabLst/>
                <a:defRPr/>
              </a:pPr>
              <a:r>
                <a:rPr kumimoji="0" lang="ja-JP" altLang="en-US" sz="1600" b="1" i="0" u="none" strike="noStrike" kern="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mn-cs"/>
                </a:rPr>
                <a:t>大阪市庭窪浄水場</a:t>
              </a:r>
              <a:endParaRPr kumimoji="0" lang="en-US" altLang="ja-JP" sz="1600" b="1" i="0" u="none" strike="noStrike" kern="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mn-cs"/>
              </a:endParaRPr>
            </a:p>
            <a:p>
              <a:pPr marL="0" marR="0" lvl="0" indent="0" algn="ctr" defTabSz="964441" rtl="0" eaLnBrk="1" fontAlgn="auto" latinLnBrk="0" hangingPunct="1">
                <a:lnSpc>
                  <a:spcPct val="100000"/>
                </a:lnSpc>
                <a:spcBef>
                  <a:spcPts val="0"/>
                </a:spcBef>
                <a:spcAft>
                  <a:spcPts val="0"/>
                </a:spcAft>
                <a:buClrTx/>
                <a:buSzTx/>
                <a:buFontTx/>
                <a:buNone/>
                <a:tabLst/>
                <a:defRPr/>
              </a:pPr>
              <a:r>
                <a:rPr kumimoji="0" lang="en-US" altLang="ja-JP" sz="1200" b="1" i="0" u="none" strike="noStrike" kern="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mn-cs"/>
                </a:rPr>
                <a:t>(</a:t>
              </a:r>
              <a:r>
                <a:rPr kumimoji="0" lang="ja-JP" altLang="en-US" sz="1200" b="1" i="0" u="none" strike="noStrike" kern="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mn-cs"/>
                </a:rPr>
                <a:t>施設能力</a:t>
              </a:r>
              <a:r>
                <a:rPr kumimoji="0" lang="en-US" altLang="ja-JP" sz="1200" b="1" i="0" u="none" strike="noStrike" kern="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mn-cs"/>
                </a:rPr>
                <a:t>80</a:t>
              </a:r>
              <a:r>
                <a:rPr kumimoji="0" lang="ja-JP" altLang="en-US" sz="1200" b="1" i="0" u="none" strike="noStrike" kern="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mn-cs"/>
                </a:rPr>
                <a:t>万㎥</a:t>
              </a:r>
              <a:r>
                <a:rPr kumimoji="0" lang="en-US" altLang="ja-JP" sz="1200" b="1" i="0" u="none" strike="noStrike" kern="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mn-cs"/>
                </a:rPr>
                <a:t>/</a:t>
              </a:r>
              <a:r>
                <a:rPr kumimoji="0" lang="ja-JP" altLang="en-US" sz="1200" b="1" i="0" u="none" strike="noStrike" kern="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mn-cs"/>
                </a:rPr>
                <a:t>日）</a:t>
              </a:r>
            </a:p>
          </p:txBody>
        </p:sp>
        <p:sp>
          <p:nvSpPr>
            <p:cNvPr id="24" name="テキスト ボックス 23"/>
            <p:cNvSpPr txBox="1"/>
            <p:nvPr/>
          </p:nvSpPr>
          <p:spPr>
            <a:xfrm>
              <a:off x="5724552" y="4518469"/>
              <a:ext cx="2864424" cy="656590"/>
            </a:xfrm>
            <a:prstGeom prst="rect">
              <a:avLst/>
            </a:prstGeom>
            <a:noFill/>
          </p:spPr>
          <p:txBody>
            <a:bodyPr wrap="square" rtlCol="0">
              <a:spAutoFit/>
            </a:bodyPr>
            <a:lstStyle/>
            <a:p>
              <a:pPr marL="0" marR="0" lvl="0" indent="0" algn="l" defTabSz="964441" rtl="0" eaLnBrk="1" fontAlgn="auto" latinLnBrk="0" hangingPunct="1">
                <a:lnSpc>
                  <a:spcPts val="2200"/>
                </a:lnSpc>
                <a:spcBef>
                  <a:spcPts val="0"/>
                </a:spcBef>
                <a:spcAft>
                  <a:spcPts val="0"/>
                </a:spcAft>
                <a:buClrTx/>
                <a:buSzTx/>
                <a:buFontTx/>
                <a:buNone/>
                <a:tabLst/>
                <a:defRPr/>
              </a:pPr>
              <a:r>
                <a:rPr kumimoji="0" lang="ja-JP" altLang="en-US" sz="2000" b="1" i="0" u="none" strike="noStrike" kern="0" cap="none" spc="0" normalizeH="0" baseline="0" noProof="0" dirty="0">
                  <a:ln>
                    <a:noFill/>
                  </a:ln>
                  <a:solidFill>
                    <a:srgbClr val="FF0000"/>
                  </a:solidFill>
                  <a:effectLst>
                    <a:glow rad="203200">
                      <a:prstClr val="white"/>
                    </a:glow>
                  </a:effectLst>
                  <a:uLnTx/>
                  <a:uFillTx/>
                  <a:latin typeface="游ゴシック" panose="020B0400000000000000" pitchFamily="50" charset="-128"/>
                  <a:ea typeface="游ゴシック" panose="020B0400000000000000" pitchFamily="50" charset="-128"/>
                  <a:cs typeface="+mn-cs"/>
                </a:rPr>
                <a:t>➡施設を２市共同で</a:t>
              </a:r>
              <a:endParaRPr kumimoji="0" lang="en-US" altLang="ja-JP" sz="2000" b="1" i="0" u="none" strike="noStrike" kern="0" cap="none" spc="0" normalizeH="0" baseline="0" noProof="0" dirty="0">
                <a:ln>
                  <a:noFill/>
                </a:ln>
                <a:solidFill>
                  <a:srgbClr val="FF0000"/>
                </a:solidFill>
                <a:effectLst>
                  <a:glow rad="203200">
                    <a:prstClr val="white"/>
                  </a:glow>
                </a:effectLst>
                <a:uLnTx/>
                <a:uFillTx/>
                <a:latin typeface="游ゴシック" panose="020B0400000000000000" pitchFamily="50" charset="-128"/>
                <a:ea typeface="游ゴシック" panose="020B0400000000000000" pitchFamily="50" charset="-128"/>
                <a:cs typeface="+mn-cs"/>
              </a:endParaRPr>
            </a:p>
            <a:p>
              <a:pPr marL="0" marR="0" lvl="0" indent="0" algn="l" defTabSz="964441" rtl="0" eaLnBrk="1" fontAlgn="auto" latinLnBrk="0" hangingPunct="1">
                <a:lnSpc>
                  <a:spcPts val="2200"/>
                </a:lnSpc>
                <a:spcBef>
                  <a:spcPts val="0"/>
                </a:spcBef>
                <a:spcAft>
                  <a:spcPts val="0"/>
                </a:spcAft>
                <a:buClrTx/>
                <a:buSzTx/>
                <a:buFontTx/>
                <a:buNone/>
                <a:tabLst/>
                <a:defRPr/>
              </a:pPr>
              <a:r>
                <a:rPr kumimoji="0" lang="ja-JP" altLang="en-US" sz="2000" b="1" i="0" u="none" strike="noStrike" kern="0" cap="none" spc="0" normalizeH="0" baseline="0" noProof="0" dirty="0">
                  <a:ln>
                    <a:noFill/>
                  </a:ln>
                  <a:solidFill>
                    <a:srgbClr val="FF0000"/>
                  </a:solidFill>
                  <a:effectLst>
                    <a:glow rad="203200">
                      <a:prstClr val="white"/>
                    </a:glow>
                  </a:effectLst>
                  <a:uLnTx/>
                  <a:uFillTx/>
                  <a:latin typeface="游ゴシック" panose="020B0400000000000000" pitchFamily="50" charset="-128"/>
                  <a:ea typeface="游ゴシック" panose="020B0400000000000000" pitchFamily="50" charset="-128"/>
                  <a:cs typeface="+mn-cs"/>
                </a:rPr>
                <a:t>所有・管理</a:t>
              </a:r>
            </a:p>
          </p:txBody>
        </p:sp>
        <p:sp>
          <p:nvSpPr>
            <p:cNvPr id="26" name="テキスト ボックス 25"/>
            <p:cNvSpPr txBox="1"/>
            <p:nvPr/>
          </p:nvSpPr>
          <p:spPr>
            <a:xfrm>
              <a:off x="6115645" y="2924265"/>
              <a:ext cx="1814683" cy="311980"/>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400" b="1" i="0" u="none" strike="noStrike" kern="1200" cap="none" spc="0" normalizeH="0" baseline="0" noProof="0" dirty="0">
                  <a:ln>
                    <a:noFill/>
                  </a:ln>
                  <a:solidFill>
                    <a:srgbClr val="FF0000"/>
                  </a:solidFill>
                  <a:effectLst>
                    <a:glow rad="190500">
                      <a:prstClr val="white"/>
                    </a:glow>
                  </a:effectLst>
                  <a:uLnTx/>
                  <a:uFillTx/>
                  <a:latin typeface="游ゴシック" panose="020B0400000000000000" pitchFamily="50" charset="-128"/>
                  <a:ea typeface="游ゴシック" panose="020B0400000000000000" pitchFamily="50" charset="-128"/>
                  <a:cs typeface="+mn-cs"/>
                </a:rPr>
                <a:t>送 水</a:t>
              </a:r>
              <a:r>
                <a:rPr kumimoji="0" lang="ja-JP" altLang="en-US" sz="900" b="1" i="0" u="none" strike="noStrike" kern="1200" cap="none" spc="0" normalizeH="0" baseline="0" noProof="0" dirty="0">
                  <a:ln>
                    <a:noFill/>
                  </a:ln>
                  <a:solidFill>
                    <a:srgbClr val="FF0000"/>
                  </a:solidFill>
                  <a:effectLst>
                    <a:glow rad="190500">
                      <a:prstClr val="white"/>
                    </a:glow>
                  </a:effectLst>
                  <a:uLnTx/>
                  <a:uFillTx/>
                  <a:latin typeface="游ゴシック" panose="020B0400000000000000" pitchFamily="50" charset="-128"/>
                  <a:ea typeface="游ゴシック" panose="020B0400000000000000" pitchFamily="50" charset="-128"/>
                  <a:cs typeface="+mn-cs"/>
                </a:rPr>
                <a:t>（送水管の新設）</a:t>
              </a:r>
            </a:p>
          </p:txBody>
        </p:sp>
        <p:sp>
          <p:nvSpPr>
            <p:cNvPr id="27" name="右矢印 26"/>
            <p:cNvSpPr/>
            <p:nvPr/>
          </p:nvSpPr>
          <p:spPr>
            <a:xfrm rot="15358244">
              <a:off x="5424054" y="3072085"/>
              <a:ext cx="1309116" cy="191427"/>
            </a:xfrm>
            <a:prstGeom prst="rightArrow">
              <a:avLst>
                <a:gd name="adj1" fmla="val 50000"/>
                <a:gd name="adj2" fmla="val 108620"/>
              </a:avLst>
            </a:prstGeom>
            <a:solidFill>
              <a:srgbClr val="FFD9FF"/>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游ゴシック" panose="020B0400000000000000" pitchFamily="50" charset="-128"/>
                <a:ea typeface="游ゴシック" panose="020B0400000000000000" pitchFamily="50" charset="-128"/>
                <a:cs typeface="+mn-cs"/>
              </a:endParaRPr>
            </a:p>
          </p:txBody>
        </p:sp>
      </p:grpSp>
      <p:sp>
        <p:nvSpPr>
          <p:cNvPr id="31" name="正方形/長方形 30"/>
          <p:cNvSpPr/>
          <p:nvPr/>
        </p:nvSpPr>
        <p:spPr>
          <a:xfrm>
            <a:off x="301746" y="442943"/>
            <a:ext cx="6472010" cy="369332"/>
          </a:xfrm>
          <a:prstGeom prst="rect">
            <a:avLst/>
          </a:prstGeom>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800" b="0" i="0" u="none" strike="noStrike" kern="1200" cap="none" spc="0" normalizeH="0" baseline="0" noProof="0" dirty="0">
                <a:ln>
                  <a:noFill/>
                </a:ln>
                <a:solidFill>
                  <a:srgbClr val="000000"/>
                </a:solidFill>
                <a:effectLst/>
                <a:uLnTx/>
                <a:uFillTx/>
                <a:latin typeface="Calibri" panose="020F0502020204030204"/>
                <a:ea typeface="游ゴシック" panose="020B0400000000000000" pitchFamily="50" charset="-128"/>
                <a:cs typeface="+mn-cs"/>
              </a:rPr>
              <a:t>大阪市と守口市による浄水場の共同化</a:t>
            </a:r>
          </a:p>
        </p:txBody>
      </p:sp>
      <p:cxnSp>
        <p:nvCxnSpPr>
          <p:cNvPr id="32" name="直線コネクタ 31"/>
          <p:cNvCxnSpPr/>
          <p:nvPr/>
        </p:nvCxnSpPr>
        <p:spPr>
          <a:xfrm>
            <a:off x="179512" y="815267"/>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3" name="正方形/長方形 32"/>
          <p:cNvSpPr/>
          <p:nvPr/>
        </p:nvSpPr>
        <p:spPr>
          <a:xfrm>
            <a:off x="7537575" y="450008"/>
            <a:ext cx="1512017" cy="369332"/>
          </a:xfrm>
          <a:prstGeom prst="rect">
            <a:avLst/>
          </a:prstGeom>
          <a:noFill/>
        </p:spPr>
        <p:txBody>
          <a:bodyPr wrap="non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altLang="en-US" sz="1800" b="0" i="0" u="none" strike="noStrike" kern="1200" cap="none" spc="0" normalizeH="0" baseline="0" noProof="0" dirty="0">
                <a:ln>
                  <a:noFill/>
                </a:ln>
                <a:solidFill>
                  <a:prstClr val="black"/>
                </a:solidFill>
                <a:effectLst/>
                <a:uLnTx/>
                <a:uFillTx/>
                <a:latin typeface="Calibri" panose="020F0502020204030204"/>
                <a:ea typeface="游ゴシック" panose="020B0400000000000000" pitchFamily="50" charset="-128"/>
                <a:cs typeface="+mn-cs"/>
              </a:rPr>
              <a:t>＜</a:t>
            </a:r>
            <a:r>
              <a:rPr kumimoji="0" lang="en-US" altLang="ja-JP" sz="1800" b="0" i="0" u="none" strike="noStrike" kern="1200" cap="none" spc="0" normalizeH="0" baseline="0" noProof="0" dirty="0">
                <a:ln>
                  <a:noFill/>
                </a:ln>
                <a:solidFill>
                  <a:prstClr val="black"/>
                </a:solidFill>
                <a:effectLst/>
                <a:uLnTx/>
                <a:uFillTx/>
                <a:latin typeface="Calibri" panose="020F0502020204030204"/>
                <a:ea typeface="游ゴシック" panose="020B0400000000000000" pitchFamily="50" charset="-128"/>
                <a:cs typeface="+mn-cs"/>
              </a:rPr>
              <a:t>Outcome</a:t>
            </a:r>
            <a:r>
              <a:rPr kumimoji="0" lang="ja-JP" altLang="en-US" sz="1800" b="0" i="0" u="none" strike="noStrike" kern="1200" cap="none" spc="0" normalizeH="0" baseline="0" noProof="0" dirty="0">
                <a:ln>
                  <a:noFill/>
                </a:ln>
                <a:solidFill>
                  <a:prstClr val="black"/>
                </a:solidFill>
                <a:effectLst/>
                <a:uLnTx/>
                <a:uFillTx/>
                <a:latin typeface="Calibri" panose="020F0502020204030204"/>
                <a:ea typeface="游ゴシック" panose="020B0400000000000000" pitchFamily="50" charset="-128"/>
                <a:cs typeface="+mn-cs"/>
              </a:rPr>
              <a:t>＞</a:t>
            </a:r>
          </a:p>
        </p:txBody>
      </p:sp>
      <p:sp>
        <p:nvSpPr>
          <p:cNvPr id="34" name="テキスト ボックス 36"/>
          <p:cNvSpPr txBox="1"/>
          <p:nvPr/>
        </p:nvSpPr>
        <p:spPr>
          <a:xfrm>
            <a:off x="196874" y="75851"/>
            <a:ext cx="4529510"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lvl="0">
              <a:defRPr/>
            </a:pPr>
            <a:r>
              <a:rPr lang="en-US" altLang="zh-TW"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Ⅲ</a:t>
            </a:r>
            <a:r>
              <a:rPr lang="zh-TW" altLang="en-US"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　行財政改革</a:t>
            </a:r>
            <a:r>
              <a:rPr lang="en-US" altLang="ja-JP"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a:t>
            </a:r>
            <a:r>
              <a:rPr lang="ja-JP" altLang="en-US"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業務執行の刷新</a:t>
            </a:r>
            <a:r>
              <a:rPr lang="en-US" altLang="ja-JP"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a:t>
            </a:r>
            <a:r>
              <a:rPr lang="ja-JP" altLang="en-US"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・市町村との連携強化、市町村支援等</a:t>
            </a:r>
          </a:p>
        </p:txBody>
      </p:sp>
      <p:sp>
        <p:nvSpPr>
          <p:cNvPr id="3" name="スライド番号プレースホルダー 2"/>
          <p:cNvSpPr>
            <a:spLocks noGrp="1"/>
          </p:cNvSpPr>
          <p:nvPr>
            <p:ph type="sldNum" sz="quarter" idx="12"/>
          </p:nvPr>
        </p:nvSpPr>
        <p:spPr/>
        <p:txBody>
          <a:bodyPr/>
          <a:lstStyle/>
          <a:p>
            <a:fld id="{F4D41CAA-70A0-4D92-B05A-2A3559014A83}" type="slidenum">
              <a:rPr kumimoji="1" lang="ja-JP" altLang="en-US" smtClean="0"/>
              <a:t>216</a:t>
            </a:fld>
            <a:endParaRPr kumimoji="1" lang="ja-JP" altLang="en-US"/>
          </a:p>
        </p:txBody>
      </p:sp>
    </p:spTree>
    <p:extLst>
      <p:ext uri="{BB962C8B-B14F-4D97-AF65-F5344CB8AC3E}">
        <p14:creationId xmlns:p14="http://schemas.microsoft.com/office/powerpoint/2010/main" val="1384705705"/>
      </p:ext>
    </p:extLst>
  </p:cSld>
  <p:clrMapOvr>
    <a:masterClrMapping/>
  </p:clrMapOvr>
</p:sld>
</file>

<file path=ppt/slides/slide2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0" name="表 9"/>
          <p:cNvGraphicFramePr>
            <a:graphicFrameLocks noGrp="1"/>
          </p:cNvGraphicFramePr>
          <p:nvPr/>
        </p:nvGraphicFramePr>
        <p:xfrm>
          <a:off x="117404" y="836712"/>
          <a:ext cx="8929616" cy="5688632"/>
        </p:xfrm>
        <a:graphic>
          <a:graphicData uri="http://schemas.openxmlformats.org/drawingml/2006/table">
            <a:tbl>
              <a:tblPr firstRow="1" firstCol="1" bandRow="1"/>
              <a:tblGrid>
                <a:gridCol w="2232404">
                  <a:extLst>
                    <a:ext uri="{9D8B030D-6E8A-4147-A177-3AD203B41FA5}">
                      <a16:colId xmlns:a16="http://schemas.microsoft.com/office/drawing/2014/main" val="838138467"/>
                    </a:ext>
                  </a:extLst>
                </a:gridCol>
                <a:gridCol w="2232404">
                  <a:extLst>
                    <a:ext uri="{9D8B030D-6E8A-4147-A177-3AD203B41FA5}">
                      <a16:colId xmlns:a16="http://schemas.microsoft.com/office/drawing/2014/main" val="1867253675"/>
                    </a:ext>
                  </a:extLst>
                </a:gridCol>
                <a:gridCol w="2232404">
                  <a:extLst>
                    <a:ext uri="{9D8B030D-6E8A-4147-A177-3AD203B41FA5}">
                      <a16:colId xmlns:a16="http://schemas.microsoft.com/office/drawing/2014/main" val="665385018"/>
                    </a:ext>
                  </a:extLst>
                </a:gridCol>
                <a:gridCol w="2232404">
                  <a:extLst>
                    <a:ext uri="{9D8B030D-6E8A-4147-A177-3AD203B41FA5}">
                      <a16:colId xmlns:a16="http://schemas.microsoft.com/office/drawing/2014/main" val="1580010884"/>
                    </a:ext>
                  </a:extLst>
                </a:gridCol>
              </a:tblGrid>
              <a:tr h="437038">
                <a:tc>
                  <a:txBody>
                    <a:bodyPr/>
                    <a:lstStyle/>
                    <a:p>
                      <a:pPr algn="ctr">
                        <a:spcAft>
                          <a:spcPts val="0"/>
                        </a:spcAft>
                      </a:pPr>
                      <a:r>
                        <a:rPr lang="ja-JP" sz="1800" kern="100" dirty="0">
                          <a:solidFill>
                            <a:schemeClr val="tx1"/>
                          </a:solidFill>
                          <a:effectLst/>
                          <a:latin typeface="Calibri" panose="020F0502020204030204" pitchFamily="34" charset="0"/>
                          <a:ea typeface="ＭＳ Ｐゴシック" panose="020B0600070205080204" pitchFamily="50" charset="-128"/>
                          <a:cs typeface="Calibri" panose="020F0502020204030204" pitchFamily="34" charset="0"/>
                        </a:rPr>
                        <a:t>＜</a:t>
                      </a:r>
                      <a:r>
                        <a:rPr lang="en-US" altLang="ja-JP" sz="1800" kern="100" dirty="0">
                          <a:solidFill>
                            <a:schemeClr val="tx1"/>
                          </a:solidFill>
                          <a:effectLst/>
                          <a:latin typeface="Calibri" panose="020F0502020204030204" pitchFamily="34" charset="0"/>
                          <a:ea typeface="ＭＳ Ｐゴシック" panose="020B0600070205080204" pitchFamily="50" charset="-128"/>
                          <a:cs typeface="Calibri" panose="020F0502020204030204" pitchFamily="34" charset="0"/>
                        </a:rPr>
                        <a:t>Why</a:t>
                      </a:r>
                      <a:r>
                        <a:rPr lang="ja-JP" sz="1800" kern="100" dirty="0">
                          <a:solidFill>
                            <a:schemeClr val="tx1"/>
                          </a:solidFill>
                          <a:effectLst/>
                          <a:latin typeface="Calibri" panose="020F0502020204030204" pitchFamily="34" charset="0"/>
                          <a:ea typeface="ＭＳ Ｐゴシック" panose="020B0600070205080204" pitchFamily="50" charset="-128"/>
                          <a:cs typeface="Calibri" panose="020F0502020204030204" pitchFamily="34" charset="0"/>
                        </a:rPr>
                        <a:t>＞</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ja-JP" sz="1800" kern="100" dirty="0">
                          <a:solidFill>
                            <a:schemeClr val="tx1"/>
                          </a:solidFill>
                          <a:effectLst/>
                          <a:latin typeface="Calibri" panose="020F0502020204030204" pitchFamily="34" charset="0"/>
                          <a:ea typeface="ＭＳ Ｐゴシック" panose="020B0600070205080204" pitchFamily="50" charset="-128"/>
                          <a:cs typeface="Calibri" panose="020F0502020204030204" pitchFamily="34" charset="0"/>
                        </a:rPr>
                        <a:t>＜</a:t>
                      </a:r>
                      <a:r>
                        <a:rPr lang="en-US" altLang="ja-JP" sz="1800" kern="100" dirty="0">
                          <a:solidFill>
                            <a:schemeClr val="tx1"/>
                          </a:solidFill>
                          <a:effectLst/>
                          <a:latin typeface="Calibri" panose="020F0502020204030204" pitchFamily="34" charset="0"/>
                          <a:ea typeface="ＭＳ Ｐゴシック" panose="020B0600070205080204" pitchFamily="50" charset="-128"/>
                          <a:cs typeface="Calibri" panose="020F0502020204030204" pitchFamily="34" charset="0"/>
                        </a:rPr>
                        <a:t>Vision</a:t>
                      </a:r>
                      <a:r>
                        <a:rPr lang="ja-JP" sz="1800" kern="100" dirty="0">
                          <a:solidFill>
                            <a:schemeClr val="tx1"/>
                          </a:solidFill>
                          <a:effectLst/>
                          <a:latin typeface="Calibri" panose="020F0502020204030204" pitchFamily="34" charset="0"/>
                          <a:ea typeface="ＭＳ Ｐゴシック" panose="020B0600070205080204" pitchFamily="50" charset="-128"/>
                          <a:cs typeface="Calibri" panose="020F0502020204030204" pitchFamily="34" charset="0"/>
                        </a:rPr>
                        <a:t>＞</a:t>
                      </a:r>
                    </a:p>
                  </a:txBody>
                  <a:tcPr marL="68580" marR="68580" marT="0" marB="0" anchor="ctr">
                    <a:lnL w="12700" cap="flat" cmpd="sng" algn="ctr">
                      <a:solidFill>
                        <a:schemeClr val="tx1"/>
                      </a:solidFill>
                      <a:prstDash val="sysDash"/>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ja-JP" sz="1800" kern="100" dirty="0">
                          <a:solidFill>
                            <a:schemeClr val="tx1"/>
                          </a:solidFill>
                          <a:effectLst/>
                          <a:latin typeface="Calibri" panose="020F0502020204030204" pitchFamily="34" charset="0"/>
                          <a:ea typeface="ＭＳ Ｐゴシック" panose="020B0600070205080204" pitchFamily="50" charset="-128"/>
                          <a:cs typeface="Calibri" panose="020F0502020204030204" pitchFamily="34" charset="0"/>
                        </a:rPr>
                        <a:t>＜</a:t>
                      </a:r>
                      <a:r>
                        <a:rPr lang="en-US" altLang="ja-JP" sz="1800" kern="100" dirty="0">
                          <a:solidFill>
                            <a:schemeClr val="tx1"/>
                          </a:solidFill>
                          <a:effectLst/>
                          <a:latin typeface="Calibri" panose="020F0502020204030204" pitchFamily="34" charset="0"/>
                          <a:ea typeface="ＭＳ Ｐゴシック" panose="020B0600070205080204" pitchFamily="50" charset="-128"/>
                          <a:cs typeface="Calibri" panose="020F0502020204030204" pitchFamily="34" charset="0"/>
                        </a:rPr>
                        <a:t>What</a:t>
                      </a:r>
                      <a:r>
                        <a:rPr lang="ja-JP" sz="1800" kern="100" dirty="0">
                          <a:solidFill>
                            <a:schemeClr val="tx1"/>
                          </a:solidFill>
                          <a:effectLst/>
                          <a:latin typeface="Calibri" panose="020F0502020204030204" pitchFamily="34" charset="0"/>
                          <a:ea typeface="ＭＳ Ｐゴシック" panose="020B0600070205080204" pitchFamily="50" charset="-128"/>
                          <a:cs typeface="Calibri" panose="020F0502020204030204" pitchFamily="34" charset="0"/>
                        </a:rPr>
                        <a:t>＞</a:t>
                      </a:r>
                    </a:p>
                  </a:txBody>
                  <a:tcPr marL="68580" marR="68580" marT="0" marB="0" anchor="ctr">
                    <a:lnL w="12700" cap="flat" cmpd="sng" algn="ctr">
                      <a:solidFill>
                        <a:schemeClr val="tx1"/>
                      </a:solidFill>
                      <a:prstDash val="sysDash"/>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ja-JP" sz="1800" kern="100" dirty="0">
                          <a:solidFill>
                            <a:schemeClr val="tx1"/>
                          </a:solidFill>
                          <a:effectLst/>
                          <a:latin typeface="Calibri" panose="020F0502020204030204" pitchFamily="34" charset="0"/>
                          <a:ea typeface="ＭＳ Ｐゴシック" panose="020B0600070205080204" pitchFamily="50" charset="-128"/>
                          <a:cs typeface="Calibri" panose="020F0502020204030204" pitchFamily="34" charset="0"/>
                        </a:rPr>
                        <a:t>＜</a:t>
                      </a:r>
                      <a:r>
                        <a:rPr lang="en-US" altLang="ja-JP" sz="1800" kern="100" dirty="0">
                          <a:solidFill>
                            <a:schemeClr val="tx1"/>
                          </a:solidFill>
                          <a:effectLst/>
                          <a:latin typeface="Calibri" panose="020F0502020204030204" pitchFamily="34" charset="0"/>
                          <a:ea typeface="ＭＳ Ｐゴシック" panose="020B0600070205080204" pitchFamily="50" charset="-128"/>
                          <a:cs typeface="Calibri" panose="020F0502020204030204" pitchFamily="34" charset="0"/>
                        </a:rPr>
                        <a:t>Outcome</a:t>
                      </a:r>
                      <a:r>
                        <a:rPr lang="ja-JP" sz="1800" kern="100" dirty="0">
                          <a:solidFill>
                            <a:schemeClr val="tx1"/>
                          </a:solidFill>
                          <a:effectLst/>
                          <a:latin typeface="Calibri" panose="020F0502020204030204" pitchFamily="34" charset="0"/>
                          <a:ea typeface="ＭＳ Ｐゴシック" panose="020B0600070205080204" pitchFamily="50" charset="-128"/>
                          <a:cs typeface="Calibri" panose="020F0502020204030204" pitchFamily="34" charset="0"/>
                        </a:rPr>
                        <a:t>＞</a:t>
                      </a:r>
                    </a:p>
                  </a:txBody>
                  <a:tcPr marL="68580" marR="68580" marT="0" marB="0" anchor="ctr">
                    <a:lnL w="12700" cap="flat" cmpd="sng" algn="ctr">
                      <a:solidFill>
                        <a:schemeClr val="tx1"/>
                      </a:solidFill>
                      <a:prstDash val="sysDash"/>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4100797845"/>
                  </a:ext>
                </a:extLst>
              </a:tr>
              <a:tr h="5251594">
                <a:tc>
                  <a:txBody>
                    <a:bodyPr/>
                    <a:lstStyle/>
                    <a:p>
                      <a:pPr marL="72000" indent="-457200" algn="just">
                        <a:lnSpc>
                          <a:spcPts val="1500"/>
                        </a:lnSpc>
                        <a:spcBef>
                          <a:spcPts val="0"/>
                        </a:spcBef>
                        <a:spcAft>
                          <a:spcPts val="0"/>
                        </a:spcAft>
                        <a:buFontTx/>
                        <a:buNone/>
                      </a:pPr>
                      <a:r>
                        <a:rPr lang="ja-JP" altLang="en-US" sz="1300" kern="100" dirty="0">
                          <a:solidFill>
                            <a:schemeClr val="tx1"/>
                          </a:solidFill>
                          <a:effectLst/>
                          <a:latin typeface="Calibri" panose="020F0502020204030204" pitchFamily="34" charset="0"/>
                          <a:ea typeface="ＭＳ Ｐゴシック" panose="020B0600070205080204" pitchFamily="50" charset="-128"/>
                          <a:cs typeface="Calibri" panose="020F0502020204030204" pitchFamily="34" charset="0"/>
                        </a:rPr>
                        <a:t>・大阪府内の下水道事業は、市町村と協力しながら広域的・効果的に事業展開を進めてきた結果、下水道普及率は</a:t>
                      </a:r>
                      <a:r>
                        <a:rPr lang="en-US" altLang="ja-JP" sz="1300" kern="100" dirty="0">
                          <a:solidFill>
                            <a:schemeClr val="tx1"/>
                          </a:solidFill>
                          <a:effectLst/>
                          <a:latin typeface="Calibri" panose="020F0502020204030204" pitchFamily="34" charset="0"/>
                          <a:ea typeface="ＭＳ Ｐゴシック" panose="020B0600070205080204" pitchFamily="50" charset="-128"/>
                          <a:cs typeface="Calibri" panose="020F0502020204030204" pitchFamily="34" charset="0"/>
                        </a:rPr>
                        <a:t>96.9%</a:t>
                      </a:r>
                      <a:r>
                        <a:rPr lang="ja-JP" altLang="en-US" sz="1300" kern="100" dirty="0">
                          <a:solidFill>
                            <a:schemeClr val="tx1"/>
                          </a:solidFill>
                          <a:effectLst/>
                          <a:latin typeface="Calibri" panose="020F0502020204030204" pitchFamily="34" charset="0"/>
                          <a:ea typeface="ＭＳ Ｐゴシック" panose="020B0600070205080204" pitchFamily="50" charset="-128"/>
                          <a:cs typeface="Calibri" panose="020F0502020204030204" pitchFamily="34" charset="0"/>
                        </a:rPr>
                        <a:t>（令和３年度末）に達しており、住民の安全で快適な暮らしを支えている。</a:t>
                      </a:r>
                      <a:endParaRPr lang="en-US" altLang="ja-JP" sz="1300" kern="100" dirty="0">
                        <a:solidFill>
                          <a:schemeClr val="tx1"/>
                        </a:solidFill>
                        <a:effectLst/>
                        <a:latin typeface="Calibri" panose="020F0502020204030204" pitchFamily="34" charset="0"/>
                        <a:ea typeface="ＭＳ Ｐゴシック" panose="020B0600070205080204" pitchFamily="50" charset="-128"/>
                        <a:cs typeface="Calibri" panose="020F0502020204030204" pitchFamily="34" charset="0"/>
                      </a:endParaRPr>
                    </a:p>
                    <a:p>
                      <a:pPr marL="72000" indent="-457200" algn="just">
                        <a:lnSpc>
                          <a:spcPts val="1500"/>
                        </a:lnSpc>
                        <a:spcBef>
                          <a:spcPts val="0"/>
                        </a:spcBef>
                        <a:spcAft>
                          <a:spcPts val="0"/>
                        </a:spcAft>
                        <a:buFontTx/>
                        <a:buNone/>
                      </a:pPr>
                      <a:r>
                        <a:rPr lang="ja-JP" altLang="en-US" sz="1300" kern="100" dirty="0">
                          <a:solidFill>
                            <a:schemeClr val="tx1"/>
                          </a:solidFill>
                          <a:effectLst/>
                          <a:latin typeface="Calibri" panose="020F0502020204030204" pitchFamily="34" charset="0"/>
                          <a:ea typeface="ＭＳ Ｐゴシック" panose="020B0600070205080204" pitchFamily="50" charset="-128"/>
                          <a:cs typeface="Calibri" panose="020F0502020204030204" pitchFamily="34" charset="0"/>
                        </a:rPr>
                        <a:t>・一方、多くの府内市町村で下水道施設が概成しているが、今後、人口減少に伴う下水道使用料収入の減少、施設老朽化に伴う改築更新事業の増大、職員数の減少等により、下水道事業の経営環境はさらに厳しさを増すことが想定される。</a:t>
                      </a:r>
                      <a:endParaRPr lang="ja-JP" sz="1300" kern="100" dirty="0">
                        <a:solidFill>
                          <a:schemeClr val="tx1"/>
                        </a:solidFill>
                        <a:effectLst/>
                        <a:latin typeface="Calibri" panose="020F0502020204030204" pitchFamily="34" charset="0"/>
                        <a:ea typeface="ＭＳ Ｐゴシック" panose="020B0600070205080204" pitchFamily="50" charset="-128"/>
                        <a:cs typeface="Calibri" panose="020F0502020204030204" pitchFamily="34"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72000" indent="-457200" algn="just">
                        <a:lnSpc>
                          <a:spcPts val="1500"/>
                        </a:lnSpc>
                        <a:spcBef>
                          <a:spcPts val="0"/>
                        </a:spcBef>
                        <a:spcAft>
                          <a:spcPts val="0"/>
                        </a:spcAft>
                        <a:buFontTx/>
                        <a:buNone/>
                      </a:pPr>
                      <a:r>
                        <a:rPr lang="ja-JP" altLang="en-US" sz="1300" kern="100" dirty="0">
                          <a:solidFill>
                            <a:schemeClr val="tx1"/>
                          </a:solidFill>
                          <a:effectLst/>
                          <a:latin typeface="Calibri" panose="020F0502020204030204" pitchFamily="34" charset="0"/>
                          <a:ea typeface="ＭＳ Ｐゴシック" panose="020B0600070205080204" pitchFamily="50" charset="-128"/>
                          <a:cs typeface="Calibri" panose="020F0502020204030204" pitchFamily="34" charset="0"/>
                        </a:rPr>
                        <a:t>・大阪府と大阪市（以下、府市）が連携し、府市それぞれの強みを生かすことにより、「府市の下水道事業の更なる発展」と「府内市町村の下水道事業の持続性確保に貢献」により、府域全体の下水道事業の発展を目指す。</a:t>
                      </a:r>
                      <a:endParaRPr lang="en-US" altLang="ja-JP" sz="1300" kern="100" dirty="0">
                        <a:solidFill>
                          <a:schemeClr val="tx1"/>
                        </a:solidFill>
                        <a:effectLst/>
                        <a:latin typeface="Calibri" panose="020F0502020204030204" pitchFamily="34" charset="0"/>
                        <a:ea typeface="ＭＳ Ｐゴシック" panose="020B0600070205080204" pitchFamily="50" charset="-128"/>
                        <a:cs typeface="Calibri" panose="020F0502020204030204" pitchFamily="34" charset="0"/>
                      </a:endParaRPr>
                    </a:p>
                    <a:p>
                      <a:pPr marL="72000" indent="-457200" algn="just">
                        <a:lnSpc>
                          <a:spcPts val="1500"/>
                        </a:lnSpc>
                        <a:spcBef>
                          <a:spcPts val="0"/>
                        </a:spcBef>
                        <a:spcAft>
                          <a:spcPts val="0"/>
                        </a:spcAft>
                        <a:buFontTx/>
                        <a:buNone/>
                      </a:pPr>
                      <a:endParaRPr lang="ja-JP" sz="1300" kern="100" dirty="0">
                        <a:solidFill>
                          <a:schemeClr val="tx1"/>
                        </a:solidFill>
                        <a:effectLst/>
                        <a:latin typeface="Calibri" panose="020F0502020204030204" pitchFamily="34" charset="0"/>
                        <a:ea typeface="ＭＳ Ｐゴシック" panose="020B0600070205080204" pitchFamily="50" charset="-128"/>
                        <a:cs typeface="Calibri" panose="020F0502020204030204" pitchFamily="34" charset="0"/>
                      </a:endParaRPr>
                    </a:p>
                  </a:txBody>
                  <a:tcPr marL="68580" marR="68580" marT="0" marB="0">
                    <a:lnL w="12700" cap="flat" cmpd="sng" algn="ctr">
                      <a:solidFill>
                        <a:schemeClr val="tx1"/>
                      </a:solidFill>
                      <a:prstDash val="sysDash"/>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72000" indent="-457200" algn="just">
                        <a:lnSpc>
                          <a:spcPts val="1500"/>
                        </a:lnSpc>
                        <a:spcBef>
                          <a:spcPts val="0"/>
                        </a:spcBef>
                        <a:spcAft>
                          <a:spcPts val="0"/>
                        </a:spcAft>
                        <a:buFontTx/>
                        <a:buNone/>
                      </a:pPr>
                      <a:r>
                        <a:rPr lang="ja-JP" altLang="en-US" sz="1300" kern="100" dirty="0">
                          <a:solidFill>
                            <a:schemeClr val="tx1"/>
                          </a:solidFill>
                          <a:effectLst/>
                          <a:latin typeface="Calibri" panose="020F0502020204030204" pitchFamily="34" charset="0"/>
                          <a:ea typeface="ＭＳ Ｐゴシック" panose="020B0600070205080204" pitchFamily="50" charset="-128"/>
                          <a:cs typeface="Calibri" panose="020F0502020204030204" pitchFamily="34" charset="0"/>
                        </a:rPr>
                        <a:t>・令和３年</a:t>
                      </a:r>
                      <a:r>
                        <a:rPr lang="en-US" altLang="ja-JP" sz="1300" kern="100" dirty="0">
                          <a:solidFill>
                            <a:schemeClr val="tx1"/>
                          </a:solidFill>
                          <a:effectLst/>
                          <a:latin typeface="Calibri" panose="020F0502020204030204" pitchFamily="34" charset="0"/>
                          <a:ea typeface="ＭＳ Ｐゴシック" panose="020B0600070205080204" pitchFamily="50" charset="-128"/>
                          <a:cs typeface="Calibri" panose="020F0502020204030204" pitchFamily="34" charset="0"/>
                        </a:rPr>
                        <a:t>12</a:t>
                      </a:r>
                      <a:r>
                        <a:rPr lang="ja-JP" altLang="en-US" sz="1300" kern="100" dirty="0">
                          <a:solidFill>
                            <a:schemeClr val="tx1"/>
                          </a:solidFill>
                          <a:effectLst/>
                          <a:latin typeface="Calibri" panose="020F0502020204030204" pitchFamily="34" charset="0"/>
                          <a:ea typeface="ＭＳ Ｐゴシック" panose="020B0600070205080204" pitchFamily="50" charset="-128"/>
                          <a:cs typeface="Calibri" panose="020F0502020204030204" pitchFamily="34" charset="0"/>
                        </a:rPr>
                        <a:t>月に、府市が連携して行う府内市町村への支援を含めた今後</a:t>
                      </a:r>
                      <a:r>
                        <a:rPr lang="en-US" altLang="ja-JP" sz="1300" kern="100" dirty="0">
                          <a:solidFill>
                            <a:schemeClr val="tx1"/>
                          </a:solidFill>
                          <a:effectLst/>
                          <a:latin typeface="Calibri" panose="020F0502020204030204" pitchFamily="34" charset="0"/>
                          <a:ea typeface="ＭＳ Ｐゴシック" panose="020B0600070205080204" pitchFamily="50" charset="-128"/>
                          <a:cs typeface="Calibri" panose="020F0502020204030204" pitchFamily="34" charset="0"/>
                        </a:rPr>
                        <a:t>30</a:t>
                      </a:r>
                      <a:r>
                        <a:rPr lang="ja-JP" altLang="en-US" sz="1300" kern="100" dirty="0">
                          <a:solidFill>
                            <a:schemeClr val="tx1"/>
                          </a:solidFill>
                          <a:effectLst/>
                          <a:latin typeface="Calibri" panose="020F0502020204030204" pitchFamily="34" charset="0"/>
                          <a:ea typeface="ＭＳ Ｐゴシック" panose="020B0600070205080204" pitchFamily="50" charset="-128"/>
                          <a:cs typeface="Calibri" panose="020F0502020204030204" pitchFamily="34" charset="0"/>
                        </a:rPr>
                        <a:t>年の下水道事業実施の方向性を定めた「大阪府市下水道ビジョン」を策定。</a:t>
                      </a:r>
                      <a:endParaRPr lang="en-US" altLang="ja-JP" sz="1300" kern="100" dirty="0">
                        <a:solidFill>
                          <a:schemeClr val="tx1"/>
                        </a:solidFill>
                        <a:effectLst/>
                        <a:latin typeface="Calibri" panose="020F0502020204030204" pitchFamily="34" charset="0"/>
                        <a:ea typeface="ＭＳ Ｐゴシック" panose="020B0600070205080204" pitchFamily="50" charset="-128"/>
                        <a:cs typeface="Calibri" panose="020F0502020204030204" pitchFamily="34" charset="0"/>
                      </a:endParaRPr>
                    </a:p>
                    <a:p>
                      <a:pPr marL="72000" indent="-457200" algn="just">
                        <a:lnSpc>
                          <a:spcPts val="1500"/>
                        </a:lnSpc>
                        <a:spcBef>
                          <a:spcPts val="0"/>
                        </a:spcBef>
                        <a:spcAft>
                          <a:spcPts val="0"/>
                        </a:spcAft>
                        <a:buFontTx/>
                        <a:buNone/>
                      </a:pPr>
                      <a:r>
                        <a:rPr lang="ja-JP" altLang="en-US" sz="1300" kern="100" dirty="0">
                          <a:solidFill>
                            <a:schemeClr val="tx1"/>
                          </a:solidFill>
                          <a:effectLst/>
                          <a:latin typeface="Calibri" panose="020F0502020204030204" pitchFamily="34" charset="0"/>
                          <a:ea typeface="ＭＳ Ｐゴシック" panose="020B0600070205080204" pitchFamily="50" charset="-128"/>
                          <a:cs typeface="Calibri" panose="020F0502020204030204" pitchFamily="34" charset="0"/>
                        </a:rPr>
                        <a:t>・令和４年２月に、ビジョンに掲げた取組を着実に推進するとともに、必要に応じてビジョンの内容を見直すため、「大阪府市下水道ビジョン推進会議」を設置。同推進会議には、</a:t>
                      </a:r>
                      <a:r>
                        <a:rPr lang="en-US" altLang="ja-JP" sz="1300" kern="100" dirty="0">
                          <a:solidFill>
                            <a:schemeClr val="tx1"/>
                          </a:solidFill>
                          <a:effectLst/>
                          <a:latin typeface="Calibri" panose="020F0502020204030204" pitchFamily="34" charset="0"/>
                          <a:ea typeface="ＭＳ Ｐゴシック" panose="020B0600070205080204" pitchFamily="50" charset="-128"/>
                          <a:cs typeface="Calibri" panose="020F0502020204030204" pitchFamily="34" charset="0"/>
                        </a:rPr>
                        <a:t>12</a:t>
                      </a:r>
                      <a:r>
                        <a:rPr lang="ja-JP" altLang="en-US" sz="1300" kern="100" dirty="0">
                          <a:solidFill>
                            <a:schemeClr val="tx1"/>
                          </a:solidFill>
                          <a:effectLst/>
                          <a:latin typeface="Calibri" panose="020F0502020204030204" pitchFamily="34" charset="0"/>
                          <a:ea typeface="ＭＳ Ｐゴシック" panose="020B0600070205080204" pitchFamily="50" charset="-128"/>
                          <a:cs typeface="Calibri" panose="020F0502020204030204" pitchFamily="34" charset="0"/>
                        </a:rPr>
                        <a:t>のテーマ別のＷＧを設け、府市連携して取り組んでいる。</a:t>
                      </a:r>
                      <a:endParaRPr lang="en-US" altLang="ja-JP" sz="1300" kern="100" dirty="0">
                        <a:solidFill>
                          <a:schemeClr val="tx1"/>
                        </a:solidFill>
                        <a:effectLst/>
                        <a:latin typeface="Calibri" panose="020F0502020204030204" pitchFamily="34" charset="0"/>
                        <a:ea typeface="ＭＳ Ｐゴシック" panose="020B0600070205080204" pitchFamily="50" charset="-128"/>
                        <a:cs typeface="Calibri" panose="020F0502020204030204" pitchFamily="34" charset="0"/>
                      </a:endParaRPr>
                    </a:p>
                    <a:p>
                      <a:pPr marL="72000" indent="-457200" algn="just">
                        <a:lnSpc>
                          <a:spcPts val="1500"/>
                        </a:lnSpc>
                        <a:spcBef>
                          <a:spcPts val="0"/>
                        </a:spcBef>
                        <a:spcAft>
                          <a:spcPts val="0"/>
                        </a:spcAft>
                        <a:buFontTx/>
                        <a:buNone/>
                      </a:pPr>
                      <a:endParaRPr lang="en-US" altLang="ja-JP" sz="1300" kern="100" dirty="0">
                        <a:solidFill>
                          <a:schemeClr val="tx1"/>
                        </a:solidFill>
                        <a:effectLst/>
                        <a:latin typeface="Calibri" panose="020F0502020204030204" pitchFamily="34" charset="0"/>
                        <a:ea typeface="ＭＳ Ｐゴシック" panose="020B0600070205080204" pitchFamily="50" charset="-128"/>
                        <a:cs typeface="Calibri" panose="020F0502020204030204" pitchFamily="34" charset="0"/>
                      </a:endParaRPr>
                    </a:p>
                    <a:p>
                      <a:pPr marL="72000" indent="-457200" algn="just">
                        <a:lnSpc>
                          <a:spcPts val="1500"/>
                        </a:lnSpc>
                        <a:spcBef>
                          <a:spcPts val="0"/>
                        </a:spcBef>
                        <a:spcAft>
                          <a:spcPts val="0"/>
                        </a:spcAft>
                        <a:buFontTx/>
                        <a:buNone/>
                      </a:pPr>
                      <a:r>
                        <a:rPr lang="en-US" altLang="ja-JP" sz="1300" kern="100" dirty="0">
                          <a:solidFill>
                            <a:schemeClr val="tx1"/>
                          </a:solidFill>
                          <a:effectLst/>
                          <a:latin typeface="Calibri" panose="020F0502020204030204" pitchFamily="34" charset="0"/>
                          <a:ea typeface="ＭＳ Ｐゴシック" panose="020B0600070205080204" pitchFamily="50" charset="-128"/>
                          <a:cs typeface="Calibri" panose="020F0502020204030204" pitchFamily="34" charset="0"/>
                        </a:rPr>
                        <a:t>※12</a:t>
                      </a:r>
                      <a:r>
                        <a:rPr lang="ja-JP" altLang="en-US" sz="1300" kern="100" dirty="0">
                          <a:solidFill>
                            <a:schemeClr val="tx1"/>
                          </a:solidFill>
                          <a:effectLst/>
                          <a:latin typeface="Calibri" panose="020F0502020204030204" pitchFamily="34" charset="0"/>
                          <a:ea typeface="ＭＳ Ｐゴシック" panose="020B0600070205080204" pitchFamily="50" charset="-128"/>
                          <a:cs typeface="Calibri" panose="020F0502020204030204" pitchFamily="34" charset="0"/>
                        </a:rPr>
                        <a:t>のテーマ</a:t>
                      </a:r>
                      <a:endParaRPr lang="en-US" altLang="ja-JP" sz="1300" kern="100" dirty="0">
                        <a:solidFill>
                          <a:schemeClr val="tx1"/>
                        </a:solidFill>
                        <a:effectLst/>
                        <a:latin typeface="Calibri" panose="020F0502020204030204" pitchFamily="34" charset="0"/>
                        <a:ea typeface="ＭＳ Ｐゴシック" panose="020B0600070205080204" pitchFamily="50" charset="-128"/>
                        <a:cs typeface="Calibri" panose="020F0502020204030204" pitchFamily="34" charset="0"/>
                      </a:endParaRPr>
                    </a:p>
                    <a:p>
                      <a:pPr marL="72000" indent="-457200" algn="just">
                        <a:lnSpc>
                          <a:spcPts val="1500"/>
                        </a:lnSpc>
                        <a:spcBef>
                          <a:spcPts val="0"/>
                        </a:spcBef>
                        <a:spcAft>
                          <a:spcPts val="0"/>
                        </a:spcAft>
                        <a:buFontTx/>
                        <a:buNone/>
                      </a:pPr>
                      <a:r>
                        <a:rPr lang="ja-JP" altLang="en-US" sz="1300" kern="100" dirty="0">
                          <a:solidFill>
                            <a:schemeClr val="tx1"/>
                          </a:solidFill>
                          <a:effectLst/>
                          <a:latin typeface="Calibri" panose="020F0502020204030204" pitchFamily="34" charset="0"/>
                          <a:ea typeface="ＭＳ Ｐゴシック" panose="020B0600070205080204" pitchFamily="50" charset="-128"/>
                          <a:cs typeface="Calibri" panose="020F0502020204030204" pitchFamily="34" charset="0"/>
                        </a:rPr>
                        <a:t>①官民連携、②府内市町村下水道事業の持続性確保、③ストックマネジメント、④技術力向上、⑤下水道ＰＲ、⑥治水対策、⑦地震対策、⑧部品共有化、⑨下水道用地のまちづくりへの活用、⑩技術開発、⑪処理場空間の多様な活用、⑫国際貢献・海外展開</a:t>
                      </a:r>
                    </a:p>
                  </a:txBody>
                  <a:tcPr marL="68580" marR="68580" marT="0" marB="0">
                    <a:lnL w="12700" cap="flat" cmpd="sng" algn="ctr">
                      <a:solidFill>
                        <a:schemeClr val="tx1"/>
                      </a:solidFill>
                      <a:prstDash val="sysDash"/>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72000" indent="-457200" algn="just">
                        <a:lnSpc>
                          <a:spcPts val="1500"/>
                        </a:lnSpc>
                        <a:spcBef>
                          <a:spcPts val="0"/>
                        </a:spcBef>
                        <a:spcAft>
                          <a:spcPts val="0"/>
                        </a:spcAft>
                        <a:buFontTx/>
                        <a:buNone/>
                      </a:pPr>
                      <a:r>
                        <a:rPr lang="ja-JP" altLang="en-US" sz="1300" kern="100" dirty="0">
                          <a:solidFill>
                            <a:schemeClr val="tx1"/>
                          </a:solidFill>
                          <a:effectLst/>
                          <a:latin typeface="Calibri" panose="020F0502020204030204" pitchFamily="34" charset="0"/>
                          <a:ea typeface="ＭＳ Ｐゴシック" panose="020B0600070205080204" pitchFamily="50" charset="-128"/>
                          <a:cs typeface="Calibri" panose="020F0502020204030204" pitchFamily="34" charset="0"/>
                        </a:rPr>
                        <a:t>今後、ビジョンに定めた</a:t>
                      </a:r>
                      <a:r>
                        <a:rPr lang="en-US" altLang="ja-JP" sz="1300" kern="100" dirty="0">
                          <a:solidFill>
                            <a:schemeClr val="tx1"/>
                          </a:solidFill>
                          <a:effectLst/>
                          <a:latin typeface="Calibri" panose="020F0502020204030204" pitchFamily="34" charset="0"/>
                          <a:ea typeface="ＭＳ Ｐゴシック" panose="020B0600070205080204" pitchFamily="50" charset="-128"/>
                          <a:cs typeface="Calibri" panose="020F0502020204030204" pitchFamily="34" charset="0"/>
                        </a:rPr>
                        <a:t>12</a:t>
                      </a:r>
                      <a:r>
                        <a:rPr lang="ja-JP" altLang="en-US" sz="1300" kern="100" dirty="0">
                          <a:solidFill>
                            <a:schemeClr val="tx1"/>
                          </a:solidFill>
                          <a:effectLst/>
                          <a:latin typeface="Calibri" panose="020F0502020204030204" pitchFamily="34" charset="0"/>
                          <a:ea typeface="ＭＳ Ｐゴシック" panose="020B0600070205080204" pitchFamily="50" charset="-128"/>
                          <a:cs typeface="Calibri" panose="020F0502020204030204" pitchFamily="34" charset="0"/>
                        </a:rPr>
                        <a:t>の</a:t>
                      </a:r>
                      <a:endParaRPr lang="en-US" altLang="ja-JP" sz="1300" kern="100" dirty="0">
                        <a:solidFill>
                          <a:schemeClr val="tx1"/>
                        </a:solidFill>
                        <a:effectLst/>
                        <a:latin typeface="Calibri" panose="020F0502020204030204" pitchFamily="34" charset="0"/>
                        <a:ea typeface="ＭＳ Ｐゴシック" panose="020B0600070205080204" pitchFamily="50" charset="-128"/>
                        <a:cs typeface="Calibri" panose="020F0502020204030204" pitchFamily="34" charset="0"/>
                      </a:endParaRPr>
                    </a:p>
                    <a:p>
                      <a:pPr marL="72000" indent="-457200" algn="just">
                        <a:lnSpc>
                          <a:spcPts val="1500"/>
                        </a:lnSpc>
                        <a:spcBef>
                          <a:spcPts val="0"/>
                        </a:spcBef>
                        <a:spcAft>
                          <a:spcPts val="0"/>
                        </a:spcAft>
                        <a:buFontTx/>
                        <a:buNone/>
                      </a:pPr>
                      <a:r>
                        <a:rPr lang="ja-JP" altLang="en-US" sz="1300" kern="100" baseline="0" dirty="0">
                          <a:solidFill>
                            <a:schemeClr val="tx1"/>
                          </a:solidFill>
                          <a:effectLst/>
                          <a:latin typeface="Calibri" panose="020F0502020204030204" pitchFamily="34" charset="0"/>
                          <a:ea typeface="ＭＳ Ｐゴシック" panose="020B0600070205080204" pitchFamily="50" charset="-128"/>
                          <a:cs typeface="Calibri" panose="020F0502020204030204" pitchFamily="34" charset="0"/>
                        </a:rPr>
                        <a:t> </a:t>
                      </a:r>
                      <a:r>
                        <a:rPr lang="ja-JP" altLang="en-US" sz="1300" kern="100" dirty="0">
                          <a:solidFill>
                            <a:schemeClr val="tx1"/>
                          </a:solidFill>
                          <a:effectLst/>
                          <a:latin typeface="Calibri" panose="020F0502020204030204" pitchFamily="34" charset="0"/>
                          <a:ea typeface="ＭＳ Ｐゴシック" panose="020B0600070205080204" pitchFamily="50" charset="-128"/>
                          <a:cs typeface="Calibri" panose="020F0502020204030204" pitchFamily="34" charset="0"/>
                        </a:rPr>
                        <a:t>テーマについて議論し、取り</a:t>
                      </a:r>
                      <a:endParaRPr lang="en-US" altLang="ja-JP" sz="1300" kern="100" dirty="0">
                        <a:solidFill>
                          <a:schemeClr val="tx1"/>
                        </a:solidFill>
                        <a:effectLst/>
                        <a:latin typeface="Calibri" panose="020F0502020204030204" pitchFamily="34" charset="0"/>
                        <a:ea typeface="ＭＳ Ｐゴシック" panose="020B0600070205080204" pitchFamily="50" charset="-128"/>
                        <a:cs typeface="Calibri" panose="020F0502020204030204" pitchFamily="34" charset="0"/>
                      </a:endParaRPr>
                    </a:p>
                    <a:p>
                      <a:pPr marL="72000" indent="-457200" algn="just">
                        <a:lnSpc>
                          <a:spcPts val="1500"/>
                        </a:lnSpc>
                        <a:spcBef>
                          <a:spcPts val="0"/>
                        </a:spcBef>
                        <a:spcAft>
                          <a:spcPts val="0"/>
                        </a:spcAft>
                        <a:buFontTx/>
                        <a:buNone/>
                      </a:pPr>
                      <a:r>
                        <a:rPr lang="en-US" altLang="ja-JP" sz="1300" kern="100" dirty="0">
                          <a:solidFill>
                            <a:schemeClr val="tx1"/>
                          </a:solidFill>
                          <a:effectLst/>
                          <a:latin typeface="Calibri" panose="020F0502020204030204" pitchFamily="34" charset="0"/>
                          <a:ea typeface="ＭＳ Ｐゴシック" panose="020B0600070205080204" pitchFamily="50" charset="-128"/>
                          <a:cs typeface="Calibri" panose="020F0502020204030204" pitchFamily="34" charset="0"/>
                        </a:rPr>
                        <a:t> </a:t>
                      </a:r>
                      <a:r>
                        <a:rPr lang="ja-JP" altLang="en-US" sz="1300" kern="100" dirty="0">
                          <a:solidFill>
                            <a:schemeClr val="tx1"/>
                          </a:solidFill>
                          <a:effectLst/>
                          <a:latin typeface="Calibri" panose="020F0502020204030204" pitchFamily="34" charset="0"/>
                          <a:ea typeface="ＭＳ Ｐゴシック" panose="020B0600070205080204" pitchFamily="50" charset="-128"/>
                          <a:cs typeface="Calibri" panose="020F0502020204030204" pitchFamily="34" charset="0"/>
                        </a:rPr>
                        <a:t>組んでいく。</a:t>
                      </a:r>
                      <a:endParaRPr lang="en-US" altLang="ja-JP" sz="1300" kern="100" dirty="0">
                        <a:solidFill>
                          <a:schemeClr val="tx1"/>
                        </a:solidFill>
                        <a:effectLst/>
                        <a:latin typeface="Calibri" panose="020F0502020204030204" pitchFamily="34" charset="0"/>
                        <a:ea typeface="ＭＳ Ｐゴシック" panose="020B0600070205080204" pitchFamily="50" charset="-128"/>
                        <a:cs typeface="Calibri" panose="020F0502020204030204" pitchFamily="34" charset="0"/>
                      </a:endParaRPr>
                    </a:p>
                    <a:p>
                      <a:pPr marL="72000" indent="-457200" algn="just">
                        <a:lnSpc>
                          <a:spcPts val="1500"/>
                        </a:lnSpc>
                        <a:spcBef>
                          <a:spcPts val="0"/>
                        </a:spcBef>
                        <a:spcAft>
                          <a:spcPts val="0"/>
                        </a:spcAft>
                        <a:buFontTx/>
                        <a:buNone/>
                      </a:pPr>
                      <a:r>
                        <a:rPr lang="ja-JP" altLang="en-US" sz="1300" kern="100" dirty="0">
                          <a:solidFill>
                            <a:schemeClr val="tx1"/>
                          </a:solidFill>
                          <a:effectLst/>
                          <a:latin typeface="Calibri" panose="020F0502020204030204" pitchFamily="34" charset="0"/>
                          <a:ea typeface="ＭＳ Ｐゴシック" panose="020B0600070205080204" pitchFamily="50" charset="-128"/>
                          <a:cs typeface="Calibri" panose="020F0502020204030204" pitchFamily="34" charset="0"/>
                        </a:rPr>
                        <a:t>（めざすアウトカム）</a:t>
                      </a:r>
                      <a:endParaRPr lang="en-US" altLang="ja-JP" sz="1300" kern="100" dirty="0">
                        <a:solidFill>
                          <a:schemeClr val="tx1"/>
                        </a:solidFill>
                        <a:effectLst/>
                        <a:latin typeface="Calibri" panose="020F0502020204030204" pitchFamily="34" charset="0"/>
                        <a:ea typeface="ＭＳ Ｐゴシック" panose="020B0600070205080204" pitchFamily="50" charset="-128"/>
                        <a:cs typeface="Calibri" panose="020F0502020204030204" pitchFamily="34" charset="0"/>
                      </a:endParaRPr>
                    </a:p>
                    <a:p>
                      <a:pPr marL="72000" indent="-457200" algn="just">
                        <a:lnSpc>
                          <a:spcPts val="1500"/>
                        </a:lnSpc>
                        <a:spcBef>
                          <a:spcPts val="0"/>
                        </a:spcBef>
                        <a:spcAft>
                          <a:spcPts val="0"/>
                        </a:spcAft>
                        <a:buFontTx/>
                        <a:buNone/>
                      </a:pPr>
                      <a:r>
                        <a:rPr lang="ja-JP" altLang="en-US" sz="1300" kern="100" dirty="0">
                          <a:solidFill>
                            <a:schemeClr val="tx1"/>
                          </a:solidFill>
                          <a:effectLst/>
                          <a:latin typeface="Calibri" panose="020F0502020204030204" pitchFamily="34" charset="0"/>
                          <a:ea typeface="ＭＳ Ｐゴシック" panose="020B0600070205080204" pitchFamily="50" charset="-128"/>
                          <a:cs typeface="Calibri" panose="020F0502020204030204" pitchFamily="34" charset="0"/>
                        </a:rPr>
                        <a:t>・民間活用の推進</a:t>
                      </a:r>
                      <a:endParaRPr lang="en-US" altLang="ja-JP" sz="1300" kern="100" dirty="0">
                        <a:solidFill>
                          <a:schemeClr val="tx1"/>
                        </a:solidFill>
                        <a:effectLst/>
                        <a:latin typeface="Calibri" panose="020F0502020204030204" pitchFamily="34" charset="0"/>
                        <a:ea typeface="ＭＳ Ｐゴシック" panose="020B0600070205080204" pitchFamily="50" charset="-128"/>
                        <a:cs typeface="Calibri" panose="020F0502020204030204" pitchFamily="34" charset="0"/>
                      </a:endParaRPr>
                    </a:p>
                    <a:p>
                      <a:pPr marL="72000" indent="-457200" algn="just">
                        <a:lnSpc>
                          <a:spcPts val="1500"/>
                        </a:lnSpc>
                        <a:spcBef>
                          <a:spcPts val="0"/>
                        </a:spcBef>
                        <a:spcAft>
                          <a:spcPts val="0"/>
                        </a:spcAft>
                        <a:buFontTx/>
                        <a:buNone/>
                      </a:pPr>
                      <a:r>
                        <a:rPr lang="ja-JP" altLang="en-US" sz="1300" kern="100" dirty="0">
                          <a:solidFill>
                            <a:schemeClr val="tx1"/>
                          </a:solidFill>
                          <a:effectLst/>
                          <a:latin typeface="Calibri" panose="020F0502020204030204" pitchFamily="34" charset="0"/>
                          <a:ea typeface="ＭＳ Ｐゴシック" panose="020B0600070205080204" pitchFamily="50" charset="-128"/>
                          <a:cs typeface="Calibri" panose="020F0502020204030204" pitchFamily="34" charset="0"/>
                        </a:rPr>
                        <a:t>・広域化・共同化の推進（事務の共同発注等）</a:t>
                      </a:r>
                      <a:endParaRPr lang="en-US" altLang="ja-JP" sz="1300" kern="100" dirty="0">
                        <a:solidFill>
                          <a:schemeClr val="tx1"/>
                        </a:solidFill>
                        <a:effectLst/>
                        <a:latin typeface="Calibri" panose="020F0502020204030204" pitchFamily="34" charset="0"/>
                        <a:ea typeface="ＭＳ Ｐゴシック" panose="020B0600070205080204" pitchFamily="50" charset="-128"/>
                        <a:cs typeface="Calibri" panose="020F0502020204030204" pitchFamily="34" charset="0"/>
                      </a:endParaRPr>
                    </a:p>
                    <a:p>
                      <a:pPr marL="72000" indent="-457200" algn="just">
                        <a:lnSpc>
                          <a:spcPts val="1500"/>
                        </a:lnSpc>
                        <a:spcBef>
                          <a:spcPts val="0"/>
                        </a:spcBef>
                        <a:spcAft>
                          <a:spcPts val="0"/>
                        </a:spcAft>
                        <a:buFontTx/>
                        <a:buNone/>
                      </a:pPr>
                      <a:r>
                        <a:rPr lang="ja-JP" altLang="en-US" sz="1300" kern="100" dirty="0">
                          <a:solidFill>
                            <a:schemeClr val="tx1"/>
                          </a:solidFill>
                          <a:effectLst/>
                          <a:latin typeface="Calibri" panose="020F0502020204030204" pitchFamily="34" charset="0"/>
                          <a:ea typeface="ＭＳ Ｐゴシック" panose="020B0600070205080204" pitchFamily="50" charset="-128"/>
                          <a:cs typeface="Calibri" panose="020F0502020204030204" pitchFamily="34" charset="0"/>
                        </a:rPr>
                        <a:t>・職員技術力向上（府・市町村）</a:t>
                      </a:r>
                      <a:endParaRPr lang="en-US" altLang="ja-JP" sz="1300" kern="100" dirty="0">
                        <a:solidFill>
                          <a:schemeClr val="tx1"/>
                        </a:solidFill>
                        <a:effectLst/>
                        <a:latin typeface="Calibri" panose="020F0502020204030204" pitchFamily="34" charset="0"/>
                        <a:ea typeface="ＭＳ Ｐゴシック" panose="020B0600070205080204" pitchFamily="50" charset="-128"/>
                        <a:cs typeface="Calibri" panose="020F0502020204030204" pitchFamily="34" charset="0"/>
                      </a:endParaRPr>
                    </a:p>
                    <a:p>
                      <a:pPr marL="72000" indent="-457200" algn="just">
                        <a:lnSpc>
                          <a:spcPts val="1500"/>
                        </a:lnSpc>
                        <a:spcBef>
                          <a:spcPts val="0"/>
                        </a:spcBef>
                        <a:spcAft>
                          <a:spcPts val="0"/>
                        </a:spcAft>
                        <a:buFontTx/>
                        <a:buNone/>
                      </a:pPr>
                      <a:r>
                        <a:rPr lang="ja-JP" altLang="en-US" sz="1300" kern="100" dirty="0">
                          <a:solidFill>
                            <a:schemeClr val="tx1"/>
                          </a:solidFill>
                          <a:effectLst/>
                          <a:latin typeface="Calibri" panose="020F0502020204030204" pitchFamily="34" charset="0"/>
                          <a:ea typeface="ＭＳ Ｐゴシック" panose="020B0600070205080204" pitchFamily="50" charset="-128"/>
                          <a:cs typeface="Calibri" panose="020F0502020204030204" pitchFamily="34" charset="0"/>
                        </a:rPr>
                        <a:t>・施設の強靭化（浸水、地震）</a:t>
                      </a:r>
                      <a:endParaRPr lang="en-US" altLang="ja-JP" sz="1300" kern="100" dirty="0">
                        <a:solidFill>
                          <a:schemeClr val="tx1"/>
                        </a:solidFill>
                        <a:effectLst/>
                        <a:latin typeface="Calibri" panose="020F0502020204030204" pitchFamily="34" charset="0"/>
                        <a:ea typeface="ＭＳ Ｐゴシック" panose="020B0600070205080204" pitchFamily="50" charset="-128"/>
                        <a:cs typeface="Calibri" panose="020F0502020204030204" pitchFamily="34" charset="0"/>
                      </a:endParaRPr>
                    </a:p>
                    <a:p>
                      <a:pPr marL="72000" indent="-457200" algn="just">
                        <a:lnSpc>
                          <a:spcPts val="1500"/>
                        </a:lnSpc>
                        <a:spcBef>
                          <a:spcPts val="0"/>
                        </a:spcBef>
                        <a:spcAft>
                          <a:spcPts val="0"/>
                        </a:spcAft>
                        <a:buFontTx/>
                        <a:buNone/>
                      </a:pPr>
                      <a:r>
                        <a:rPr lang="ja-JP" altLang="en-US" sz="1300" kern="100" dirty="0">
                          <a:solidFill>
                            <a:schemeClr val="tx1"/>
                          </a:solidFill>
                          <a:effectLst/>
                          <a:latin typeface="Calibri" panose="020F0502020204030204" pitchFamily="34" charset="0"/>
                          <a:ea typeface="ＭＳ Ｐゴシック" panose="020B0600070205080204" pitchFamily="50" charset="-128"/>
                          <a:cs typeface="Calibri" panose="020F0502020204030204" pitchFamily="34" charset="0"/>
                        </a:rPr>
                        <a:t>  　　　　　　　  　　　　　　　　　等</a:t>
                      </a:r>
                      <a:endParaRPr lang="en-US" altLang="ja-JP" sz="1300" kern="100" dirty="0">
                        <a:solidFill>
                          <a:schemeClr val="tx1"/>
                        </a:solidFill>
                        <a:effectLst/>
                        <a:latin typeface="Calibri" panose="020F0502020204030204" pitchFamily="34" charset="0"/>
                        <a:ea typeface="ＭＳ Ｐゴシック" panose="020B0600070205080204" pitchFamily="50" charset="-128"/>
                        <a:cs typeface="Calibri" panose="020F0502020204030204" pitchFamily="34" charset="0"/>
                      </a:endParaRPr>
                    </a:p>
                  </a:txBody>
                  <a:tcPr marL="68580" marR="68580" marT="0" marB="0">
                    <a:lnL w="12700" cap="flat" cmpd="sng" algn="ctr">
                      <a:solidFill>
                        <a:schemeClr val="tx1"/>
                      </a:solidFill>
                      <a:prstDash val="sysDash"/>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13212858"/>
                  </a:ext>
                </a:extLst>
              </a:tr>
            </a:tbl>
          </a:graphicData>
        </a:graphic>
      </p:graphicFrame>
      <p:sp>
        <p:nvSpPr>
          <p:cNvPr id="6" name="テキスト ボックス 5"/>
          <p:cNvSpPr txBox="1"/>
          <p:nvPr/>
        </p:nvSpPr>
        <p:spPr>
          <a:xfrm>
            <a:off x="0" y="0"/>
            <a:ext cx="9144000" cy="400110"/>
          </a:xfrm>
          <a:prstGeom prst="rect">
            <a:avLst/>
          </a:prstGeom>
          <a:solidFill>
            <a:srgbClr val="0070C0"/>
          </a:solidFill>
        </p:spPr>
        <p:txBody>
          <a:bodyPr wrap="square" rtlCol="0">
            <a:spAutoFit/>
          </a:bodyPr>
          <a:lstStyle/>
          <a:p>
            <a:pPr lvl="0">
              <a:defRPr/>
            </a:pPr>
            <a:r>
              <a:rPr lang="en-US" altLang="ja-JP" sz="2000" b="1" u="sng" dirty="0">
                <a:solidFill>
                  <a:prstClr val="white"/>
                </a:solidFill>
                <a:latin typeface="BIZ UDゴシック" panose="020B0400000000000000" pitchFamily="49" charset="-128"/>
                <a:ea typeface="BIZ UDゴシック" panose="020B0400000000000000" pitchFamily="49" charset="-128"/>
              </a:rPr>
              <a:t>Ⅲ【</a:t>
            </a:r>
            <a:r>
              <a:rPr lang="ja-JP" altLang="en-US" sz="2000" b="1" u="sng" dirty="0">
                <a:solidFill>
                  <a:prstClr val="white"/>
                </a:solidFill>
                <a:latin typeface="BIZ UDゴシック" panose="020B0400000000000000" pitchFamily="49" charset="-128"/>
                <a:ea typeface="BIZ UDゴシック" panose="020B0400000000000000" pitchFamily="49" charset="-128"/>
              </a:rPr>
              <a:t>業務執行の刷新</a:t>
            </a:r>
            <a:r>
              <a:rPr lang="en-US" altLang="ja-JP" sz="2000" b="1" u="sng" dirty="0">
                <a:solidFill>
                  <a:prstClr val="white"/>
                </a:solidFill>
                <a:latin typeface="BIZ UDゴシック" panose="020B0400000000000000" pitchFamily="49" charset="-128"/>
                <a:ea typeface="BIZ UDゴシック" panose="020B0400000000000000" pitchFamily="49" charset="-128"/>
              </a:rPr>
              <a:t>】</a:t>
            </a:r>
            <a:r>
              <a:rPr lang="ja-JP" altLang="en-US" sz="2000" b="1" u="sng" dirty="0">
                <a:solidFill>
                  <a:prstClr val="white"/>
                </a:solidFill>
                <a:latin typeface="BIZ UDゴシック" panose="020B0400000000000000" pitchFamily="49" charset="-128"/>
                <a:ea typeface="BIZ UDゴシック" panose="020B0400000000000000" pitchFamily="49" charset="-128"/>
              </a:rPr>
              <a:t>（５）市町村との連携強化、市町村支援等</a:t>
            </a:r>
            <a:r>
              <a:rPr lang="en-US" altLang="ja-JP" sz="2000" b="1" dirty="0">
                <a:solidFill>
                  <a:prstClr val="white"/>
                </a:solidFill>
                <a:latin typeface="BIZ UDゴシック" panose="020B0400000000000000" pitchFamily="49" charset="-128"/>
                <a:ea typeface="BIZ UDゴシック" panose="020B0400000000000000" pitchFamily="49" charset="-128"/>
              </a:rPr>
              <a:t>〔</a:t>
            </a:r>
            <a:r>
              <a:rPr lang="ja-JP" altLang="en-US" sz="2000" b="1" dirty="0">
                <a:solidFill>
                  <a:prstClr val="white"/>
                </a:solidFill>
                <a:latin typeface="BIZ UDゴシック" panose="020B0400000000000000" pitchFamily="49" charset="-128"/>
                <a:ea typeface="BIZ UDゴシック" panose="020B0400000000000000" pitchFamily="49" charset="-128"/>
              </a:rPr>
              <a:t>新規</a:t>
            </a:r>
            <a:r>
              <a:rPr lang="en-US" altLang="ja-JP" sz="2000" b="1" dirty="0">
                <a:solidFill>
                  <a:prstClr val="white"/>
                </a:solidFill>
                <a:latin typeface="BIZ UDゴシック" panose="020B0400000000000000" pitchFamily="49" charset="-128"/>
                <a:ea typeface="BIZ UDゴシック" panose="020B0400000000000000" pitchFamily="49" charset="-128"/>
              </a:rPr>
              <a:t>〕</a:t>
            </a:r>
            <a:endParaRPr lang="en-US" altLang="ja-JP" sz="2000" b="1" u="sng" dirty="0">
              <a:solidFill>
                <a:prstClr val="white"/>
              </a:solidFill>
              <a:latin typeface="BIZ UDゴシック" panose="020B0400000000000000" pitchFamily="49" charset="-128"/>
              <a:ea typeface="BIZ UDゴシック" panose="020B0400000000000000" pitchFamily="49" charset="-128"/>
            </a:endParaRPr>
          </a:p>
        </p:txBody>
      </p:sp>
      <p:sp>
        <p:nvSpPr>
          <p:cNvPr id="11" name="テキスト ボックス 10"/>
          <p:cNvSpPr txBox="1"/>
          <p:nvPr/>
        </p:nvSpPr>
        <p:spPr>
          <a:xfrm>
            <a:off x="117404" y="480561"/>
            <a:ext cx="8748464" cy="338554"/>
          </a:xfrm>
          <a:prstGeom prst="rect">
            <a:avLst/>
          </a:prstGeom>
          <a:noFill/>
        </p:spPr>
        <p:txBody>
          <a:bodyPr wrap="square" rtlCol="0">
            <a:spAutoFit/>
          </a:bodyPr>
          <a:lstStyle/>
          <a:p>
            <a:r>
              <a:rPr lang="ja-JP" altLang="en-US" sz="1600" dirty="0">
                <a:latin typeface="BIZ UDゴシック" panose="020B0400000000000000" pitchFamily="49" charset="-128"/>
                <a:ea typeface="BIZ UDゴシック" panose="020B0400000000000000" pitchFamily="49" charset="-128"/>
              </a:rPr>
              <a:t>②大阪府市下水道ビジョンの取組（府市連携した市町村支援等）</a:t>
            </a:r>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217</a:t>
            </a:fld>
            <a:endParaRPr lang="ja-JP" altLang="en-US"/>
          </a:p>
        </p:txBody>
      </p:sp>
    </p:spTree>
    <p:extLst>
      <p:ext uri="{BB962C8B-B14F-4D97-AF65-F5344CB8AC3E}">
        <p14:creationId xmlns:p14="http://schemas.microsoft.com/office/powerpoint/2010/main" val="3723192742"/>
      </p:ext>
    </p:extLst>
  </p:cSld>
  <p:clrMapOvr>
    <a:masterClrMapping/>
  </p:clrMapOvr>
</p:sld>
</file>

<file path=ppt/slides/slide2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 name="テキスト ボックス 28"/>
          <p:cNvSpPr txBox="1"/>
          <p:nvPr/>
        </p:nvSpPr>
        <p:spPr>
          <a:xfrm>
            <a:off x="9809" y="227116"/>
            <a:ext cx="7474403" cy="338554"/>
          </a:xfrm>
          <a:prstGeom prst="rect">
            <a:avLst/>
          </a:prstGeom>
          <a:noFill/>
          <a:ln w="6350" cmpd="sng">
            <a:noFill/>
          </a:ln>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600" b="0" i="0" u="none" strike="noStrike" kern="1200" cap="none" spc="0" normalizeH="0" baseline="0" noProof="0" dirty="0">
                <a:ln>
                  <a:noFill/>
                </a:ln>
                <a:solidFill>
                  <a:prstClr val="black"/>
                </a:solidFill>
                <a:effectLst/>
                <a:uLnTx/>
                <a:uFillTx/>
                <a:latin typeface="Calibri" panose="020F0502020204030204"/>
                <a:ea typeface="游ゴシック" panose="020B0400000000000000" pitchFamily="50" charset="-128"/>
                <a:cs typeface="+mn-cs"/>
              </a:rPr>
              <a:t>■大阪府市下水道ビジョンについて</a:t>
            </a:r>
            <a:endParaRPr kumimoji="0" lang="en-US" altLang="ja-JP" sz="1600" b="0" i="0" u="none" strike="noStrike" kern="1200" cap="none" spc="0" normalizeH="0" baseline="0" noProof="0" dirty="0">
              <a:ln>
                <a:noFill/>
              </a:ln>
              <a:solidFill>
                <a:prstClr val="black"/>
              </a:solidFill>
              <a:effectLst/>
              <a:uLnTx/>
              <a:uFillTx/>
              <a:latin typeface="Calibri" panose="020F0502020204030204"/>
              <a:ea typeface="游ゴシック" panose="020B0400000000000000" pitchFamily="50" charset="-128"/>
              <a:cs typeface="+mn-cs"/>
            </a:endParaRPr>
          </a:p>
        </p:txBody>
      </p:sp>
      <p:sp>
        <p:nvSpPr>
          <p:cNvPr id="24" name="テキスト ボックス 23"/>
          <p:cNvSpPr txBox="1"/>
          <p:nvPr/>
        </p:nvSpPr>
        <p:spPr>
          <a:xfrm>
            <a:off x="179967" y="497900"/>
            <a:ext cx="8440069" cy="1323439"/>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600" b="0" i="0" u="none" strike="noStrike" kern="1200" cap="none" spc="0" normalizeH="0" baseline="0" noProof="0" dirty="0">
                <a:ln>
                  <a:noFill/>
                </a:ln>
                <a:solidFill>
                  <a:prstClr val="black"/>
                </a:solidFill>
                <a:effectLst/>
                <a:uLnTx/>
                <a:uFillTx/>
                <a:latin typeface="Calibri" panose="020F0502020204030204"/>
                <a:ea typeface="游ゴシック" panose="020B0400000000000000" pitchFamily="50" charset="-128"/>
                <a:cs typeface="+mn-cs"/>
              </a:rPr>
              <a:t>＜ビジョンの目的＞</a:t>
            </a:r>
            <a:endParaRPr kumimoji="0" lang="en-US" altLang="ja-JP" sz="1600" b="0" i="0" u="none" strike="noStrike" kern="1200" cap="none" spc="0" normalizeH="0" baseline="0" noProof="0" dirty="0">
              <a:ln>
                <a:noFill/>
              </a:ln>
              <a:solidFill>
                <a:prstClr val="black"/>
              </a:solidFill>
              <a:effectLst/>
              <a:uLnTx/>
              <a:uFillTx/>
              <a:latin typeface="Calibri" panose="020F0502020204030204"/>
              <a:ea typeface="游ゴシック" panose="020B0400000000000000" pitchFamily="50" charset="-128"/>
              <a:cs typeface="+mn-cs"/>
            </a:endParaRPr>
          </a:p>
          <a:p>
            <a:pPr marL="0" marR="0" lvl="0" indent="0" algn="l" defTabSz="457200" rtl="0" eaLnBrk="1" fontAlgn="auto" latinLnBrk="0" hangingPunct="1">
              <a:lnSpc>
                <a:spcPct val="150000"/>
              </a:lnSpc>
              <a:spcBef>
                <a:spcPts val="0"/>
              </a:spcBef>
              <a:spcAft>
                <a:spcPts val="0"/>
              </a:spcAft>
              <a:buClrTx/>
              <a:buSzTx/>
              <a:buFontTx/>
              <a:buNone/>
              <a:tabLst/>
              <a:defRPr/>
            </a:pPr>
            <a:r>
              <a:rPr kumimoji="0" lang="ja-JP" altLang="en-US" sz="1600" b="0" i="0" u="none" strike="noStrike" kern="1200" cap="none" spc="0" normalizeH="0" baseline="0" noProof="0" dirty="0">
                <a:ln>
                  <a:noFill/>
                </a:ln>
                <a:solidFill>
                  <a:srgbClr val="FF0000"/>
                </a:solidFill>
                <a:effectLst/>
                <a:uLnTx/>
                <a:uFillTx/>
                <a:latin typeface="BIZ UDPゴシック" panose="020B0400000000000000" pitchFamily="50" charset="-128"/>
                <a:ea typeface="BIZ UDPゴシック" panose="020B0400000000000000" pitchFamily="50" charset="-128"/>
                <a:cs typeface="+mn-cs"/>
              </a:rPr>
              <a:t>　　</a:t>
            </a:r>
            <a:r>
              <a:rPr kumimoji="0" lang="ja-JP" altLang="en-US" sz="1600" b="1" i="0" u="sng" strike="noStrike" kern="1200" cap="none" spc="0" normalizeH="0" baseline="0" noProof="0" dirty="0">
                <a:ln>
                  <a:noFill/>
                </a:ln>
                <a:solidFill>
                  <a:srgbClr val="FF0000"/>
                </a:solidFill>
                <a:effectLst/>
                <a:uLnTx/>
                <a:uFillTx/>
                <a:latin typeface="BIZ UDPゴシック" panose="020B0400000000000000" pitchFamily="50" charset="-128"/>
                <a:ea typeface="BIZ UDPゴシック" panose="020B0400000000000000" pitchFamily="50" charset="-128"/>
                <a:cs typeface="+mn-cs"/>
              </a:rPr>
              <a:t>府市の下水道事業の更なる発展</a:t>
            </a:r>
            <a:r>
              <a:rPr kumimoji="0" lang="ja-JP" altLang="en-US" sz="16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とともに、</a:t>
            </a:r>
            <a:r>
              <a:rPr kumimoji="0" lang="ja-JP" altLang="en-US" sz="1600" b="1" i="0" u="sng" strike="noStrike" kern="1200" cap="none" spc="0" normalizeH="0" baseline="0" noProof="0" dirty="0">
                <a:ln>
                  <a:noFill/>
                </a:ln>
                <a:solidFill>
                  <a:srgbClr val="FF0000"/>
                </a:solidFill>
                <a:effectLst/>
                <a:uLnTx/>
                <a:uFillTx/>
                <a:latin typeface="BIZ UDPゴシック" panose="020B0400000000000000" pitchFamily="50" charset="-128"/>
                <a:ea typeface="BIZ UDPゴシック" panose="020B0400000000000000" pitchFamily="50" charset="-128"/>
                <a:cs typeface="+mn-cs"/>
              </a:rPr>
              <a:t>府内市町村の下水道事業の持続性確保に貢献</a:t>
            </a:r>
            <a:r>
              <a:rPr kumimoji="0" lang="ja-JP" altLang="en-US" sz="16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し、</a:t>
            </a:r>
            <a:endParaRPr kumimoji="0" lang="en-US" altLang="ja-JP" sz="16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endParaRPr>
          </a:p>
          <a:p>
            <a:pPr marL="0" marR="0" lvl="0" indent="0" algn="l" defTabSz="457200" rtl="0" eaLnBrk="1" fontAlgn="auto" latinLnBrk="0" hangingPunct="1">
              <a:lnSpc>
                <a:spcPct val="150000"/>
              </a:lnSpc>
              <a:spcBef>
                <a:spcPts val="0"/>
              </a:spcBef>
              <a:spcAft>
                <a:spcPts val="0"/>
              </a:spcAft>
              <a:buClrTx/>
              <a:buSzTx/>
              <a:buFontTx/>
              <a:buNone/>
              <a:tabLst/>
              <a:defRPr/>
            </a:pPr>
            <a:r>
              <a:rPr kumimoji="0" lang="ja-JP" altLang="en-US" sz="1600" b="1" i="0" u="none" strike="noStrike" kern="1200" cap="none" spc="0" normalizeH="0" baseline="0" noProof="0" dirty="0">
                <a:ln>
                  <a:noFill/>
                </a:ln>
                <a:solidFill>
                  <a:srgbClr val="0070C0"/>
                </a:solidFill>
                <a:effectLst/>
                <a:uLnTx/>
                <a:uFillTx/>
                <a:latin typeface="BIZ UDPゴシック" panose="020B0400000000000000" pitchFamily="50" charset="-128"/>
                <a:ea typeface="BIZ UDPゴシック" panose="020B0400000000000000" pitchFamily="50" charset="-128"/>
                <a:cs typeface="+mn-cs"/>
              </a:rPr>
              <a:t>　　　　　　　　　　　　　　　　</a:t>
            </a:r>
            <a:r>
              <a:rPr kumimoji="0" lang="ja-JP" altLang="en-US" sz="1600" b="1" i="0" u="sng" strike="noStrike" kern="1200" cap="none" spc="0" normalizeH="0" baseline="0" noProof="0" dirty="0">
                <a:ln>
                  <a:noFill/>
                </a:ln>
                <a:solidFill>
                  <a:srgbClr val="0070C0"/>
                </a:solidFill>
                <a:effectLst/>
                <a:uLnTx/>
                <a:uFillTx/>
                <a:latin typeface="BIZ UDPゴシック" panose="020B0400000000000000" pitchFamily="50" charset="-128"/>
                <a:ea typeface="BIZ UDPゴシック" panose="020B0400000000000000" pitchFamily="50" charset="-128"/>
                <a:cs typeface="+mn-cs"/>
              </a:rPr>
              <a:t>府域全体の下水道事業の発展を目指す。</a:t>
            </a:r>
            <a:endParaRPr kumimoji="0" lang="en-US" altLang="ja-JP" sz="1600" b="0" i="0" u="none" strike="noStrike" kern="1200" cap="none" spc="0" normalizeH="0" baseline="0" noProof="0" dirty="0">
              <a:ln>
                <a:noFill/>
              </a:ln>
              <a:solidFill>
                <a:prstClr val="black"/>
              </a:solidFill>
              <a:effectLst/>
              <a:uLnTx/>
              <a:uFillTx/>
              <a:latin typeface="Calibri" panose="020F0502020204030204"/>
              <a:ea typeface="游ゴシック" panose="020B0400000000000000"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1200" cap="none" spc="0" normalizeH="0" baseline="0" noProof="0" dirty="0">
              <a:ln>
                <a:noFill/>
              </a:ln>
              <a:solidFill>
                <a:prstClr val="black"/>
              </a:solidFill>
              <a:effectLst/>
              <a:uLnTx/>
              <a:uFillTx/>
              <a:latin typeface="Calibri" panose="020F0502020204030204"/>
              <a:ea typeface="游ゴシック" panose="020B0400000000000000" pitchFamily="50" charset="-128"/>
              <a:cs typeface="+mn-cs"/>
            </a:endParaRPr>
          </a:p>
        </p:txBody>
      </p:sp>
      <p:grpSp>
        <p:nvGrpSpPr>
          <p:cNvPr id="55" name="グループ化 54"/>
          <p:cNvGrpSpPr/>
          <p:nvPr/>
        </p:nvGrpSpPr>
        <p:grpSpPr>
          <a:xfrm>
            <a:off x="1220509" y="1436867"/>
            <a:ext cx="6481997" cy="1637210"/>
            <a:chOff x="3098809" y="895680"/>
            <a:chExt cx="6481997" cy="1637210"/>
          </a:xfrm>
        </p:grpSpPr>
        <p:sp>
          <p:nvSpPr>
            <p:cNvPr id="56" name="正方形/長方形 55"/>
            <p:cNvSpPr/>
            <p:nvPr/>
          </p:nvSpPr>
          <p:spPr>
            <a:xfrm>
              <a:off x="3192893" y="953996"/>
              <a:ext cx="2304386" cy="136825"/>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900" b="1" i="0" u="none" strike="noStrike" kern="1200" cap="none" spc="0" normalizeH="0" baseline="0" noProof="0" dirty="0">
                  <a:ln>
                    <a:noFill/>
                  </a:ln>
                  <a:solidFill>
                    <a:prstClr val="white"/>
                  </a:solidFill>
                  <a:effectLst/>
                  <a:uLnTx/>
                  <a:uFillTx/>
                  <a:latin typeface="Calibri" panose="020F0502020204030204"/>
                  <a:ea typeface="游ゴシック" panose="020B0400000000000000" pitchFamily="50" charset="-128"/>
                  <a:cs typeface="+mn-cs"/>
                </a:rPr>
                <a:t>大阪府の強み</a:t>
              </a:r>
            </a:p>
          </p:txBody>
        </p:sp>
        <p:sp>
          <p:nvSpPr>
            <p:cNvPr id="57" name="正方形/長方形 56"/>
            <p:cNvSpPr/>
            <p:nvPr/>
          </p:nvSpPr>
          <p:spPr>
            <a:xfrm>
              <a:off x="3192893" y="1093090"/>
              <a:ext cx="2304386" cy="1388503"/>
            </a:xfrm>
            <a:prstGeom prst="rect">
              <a:avLst/>
            </a:prstGeom>
            <a:solidFill>
              <a:schemeClr val="accent1">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800" b="1"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日本初の流域下水道を整備、運営してきた実績</a:t>
              </a:r>
              <a:endParaRPr kumimoji="1" lang="en-US" altLang="ja-JP" sz="800" b="1"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6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　昭和</a:t>
              </a:r>
              <a:r>
                <a:rPr kumimoji="1" lang="en-US" altLang="ja-JP" sz="6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40</a:t>
              </a:r>
              <a:r>
                <a:rPr kumimoji="1" lang="ja-JP" altLang="en-US" sz="6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年代から全国に先駆けて事業を実施。これまで、市町村の管</a:t>
              </a:r>
              <a:r>
                <a:rPr kumimoji="1" lang="ja-JP" altLang="en-US" sz="600" b="0" i="0" u="none" strike="noStrike" kern="1200" cap="none" spc="0" normalizeH="0" baseline="0" noProof="0" dirty="0" err="1">
                  <a:ln>
                    <a:noFill/>
                  </a:ln>
                  <a:solidFill>
                    <a:prstClr val="black"/>
                  </a:solidFill>
                  <a:effectLst/>
                  <a:uLnTx/>
                  <a:uFillTx/>
                  <a:latin typeface="BIZ UDPゴシック" panose="020B0400000000000000" pitchFamily="50" charset="-128"/>
                  <a:ea typeface="BIZ UDPゴシック" panose="020B0400000000000000" pitchFamily="50" charset="-128"/>
                  <a:cs typeface="+mn-cs"/>
                </a:rPr>
                <a:t>きょ</a:t>
              </a:r>
              <a:r>
                <a:rPr kumimoji="1" lang="ja-JP" altLang="en-US" sz="6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整備と連携しながら整備エリアを拡大。</a:t>
              </a:r>
            </a:p>
            <a:p>
              <a:pPr marL="0" marR="0" lvl="0" indent="0" algn="l" defTabSz="457200" rtl="0" eaLnBrk="1" fontAlgn="auto" latinLnBrk="0" hangingPunct="1">
                <a:lnSpc>
                  <a:spcPct val="100000"/>
                </a:lnSpc>
                <a:spcBef>
                  <a:spcPts val="0"/>
                </a:spcBef>
                <a:spcAft>
                  <a:spcPts val="0"/>
                </a:spcAft>
                <a:buClrTx/>
                <a:buSzTx/>
                <a:buFontTx/>
                <a:buNone/>
                <a:tabLst/>
                <a:defRPr/>
              </a:pPr>
              <a:endParaRPr kumimoji="1" lang="en-US" altLang="ja-JP" sz="6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800" b="1"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全国最大規模の流域下水道</a:t>
              </a:r>
              <a:endParaRPr kumimoji="1" lang="en-US" altLang="ja-JP" sz="800" b="1"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6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　流域下水道としては、全国一位の規模（総投資額、総資産）。</a:t>
              </a:r>
            </a:p>
            <a:p>
              <a:pPr marL="457200" marR="0" lvl="1" indent="0" algn="l" defTabSz="457200" rtl="0" eaLnBrk="1" fontAlgn="auto" latinLnBrk="0" hangingPunct="1">
                <a:lnSpc>
                  <a:spcPct val="100000"/>
                </a:lnSpc>
                <a:spcBef>
                  <a:spcPts val="0"/>
                </a:spcBef>
                <a:spcAft>
                  <a:spcPts val="0"/>
                </a:spcAft>
                <a:buClrTx/>
                <a:buSzTx/>
                <a:buFontTx/>
                <a:buNone/>
                <a:tabLst/>
                <a:defRPr/>
              </a:pPr>
              <a:endParaRPr kumimoji="1" lang="en-US" altLang="ja-JP" sz="6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endParaRPr>
            </a:p>
            <a:p>
              <a:pPr marL="457200" marR="0" lvl="1" indent="0" algn="l" defTabSz="457200" rtl="0" eaLnBrk="1" fontAlgn="auto" latinLnBrk="0" hangingPunct="1">
                <a:lnSpc>
                  <a:spcPct val="100000"/>
                </a:lnSpc>
                <a:spcBef>
                  <a:spcPts val="0"/>
                </a:spcBef>
                <a:spcAft>
                  <a:spcPts val="0"/>
                </a:spcAft>
                <a:buClrTx/>
                <a:buSzTx/>
                <a:buFontTx/>
                <a:buNone/>
                <a:tabLst/>
                <a:defRPr/>
              </a:pPr>
              <a:endParaRPr kumimoji="1" lang="ja-JP" altLang="en-US" sz="6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800" b="1"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府内市町村とのネットワーク</a:t>
              </a:r>
              <a:endParaRPr kumimoji="1" lang="en-US" altLang="ja-JP" sz="800" b="1"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6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　大阪府下水道事業促進協議会をはじめ、市町村とさまざまな形で強固なネットワークを構築。</a:t>
              </a: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600" b="0" i="0" u="none" strike="noStrike" kern="1200" cap="none" spc="0" normalizeH="0" baseline="0" noProof="0" dirty="0">
                <a:ln>
                  <a:noFill/>
                </a:ln>
                <a:solidFill>
                  <a:prstClr val="black"/>
                </a:solidFill>
                <a:effectLst/>
                <a:uLnTx/>
                <a:uFillTx/>
                <a:latin typeface="Calibri" panose="020F0502020204030204"/>
                <a:ea typeface="游ゴシック" panose="020B0400000000000000" pitchFamily="50" charset="-128"/>
                <a:cs typeface="+mn-cs"/>
              </a:endParaRPr>
            </a:p>
          </p:txBody>
        </p:sp>
        <p:sp>
          <p:nvSpPr>
            <p:cNvPr id="58" name="正方形/長方形 57"/>
            <p:cNvSpPr/>
            <p:nvPr/>
          </p:nvSpPr>
          <p:spPr>
            <a:xfrm>
              <a:off x="7135195" y="952874"/>
              <a:ext cx="2344708" cy="140879"/>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900" b="1" i="0" u="none" strike="noStrike" kern="1200" cap="none" spc="0" normalizeH="0" baseline="0" noProof="0" dirty="0">
                  <a:ln>
                    <a:noFill/>
                  </a:ln>
                  <a:solidFill>
                    <a:prstClr val="white"/>
                  </a:solidFill>
                  <a:effectLst/>
                  <a:uLnTx/>
                  <a:uFillTx/>
                  <a:latin typeface="Calibri" panose="020F0502020204030204"/>
                  <a:ea typeface="游ゴシック" panose="020B0400000000000000" pitchFamily="50" charset="-128"/>
                  <a:cs typeface="+mn-cs"/>
                </a:rPr>
                <a:t>大阪市の強み</a:t>
              </a:r>
            </a:p>
          </p:txBody>
        </p:sp>
        <p:sp>
          <p:nvSpPr>
            <p:cNvPr id="59" name="正方形/長方形 58"/>
            <p:cNvSpPr/>
            <p:nvPr/>
          </p:nvSpPr>
          <p:spPr>
            <a:xfrm>
              <a:off x="7135194" y="1090821"/>
              <a:ext cx="2344708" cy="1398513"/>
            </a:xfrm>
            <a:prstGeom prst="rect">
              <a:avLst/>
            </a:prstGeom>
            <a:solidFill>
              <a:schemeClr val="accent1">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800" b="1"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古くから下水道事業を整備・運営してきた実績</a:t>
              </a:r>
              <a:endParaRPr kumimoji="1" lang="en-US" altLang="ja-JP" sz="800" b="1"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600" b="1"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　</a:t>
              </a:r>
              <a:r>
                <a:rPr kumimoji="1" lang="ja-JP" altLang="en-US" sz="6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明治</a:t>
              </a:r>
              <a:r>
                <a:rPr kumimoji="1" lang="en-US" altLang="ja-JP" sz="6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27</a:t>
              </a:r>
              <a:r>
                <a:rPr kumimoji="1" lang="ja-JP" altLang="en-US" sz="6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年に近代的下水道事業に着手し、昭和</a:t>
              </a:r>
              <a:r>
                <a:rPr kumimoji="1" lang="en-US" altLang="en-US" sz="6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15</a:t>
              </a:r>
              <a:r>
                <a:rPr kumimoji="1" lang="ja-JP" altLang="en-US" sz="6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年には津守・海老江の両下水処理場で処理を開始。</a:t>
              </a:r>
            </a:p>
            <a:p>
              <a:pPr marL="0" marR="0" lvl="0" indent="0" algn="l" defTabSz="457200" rtl="0" eaLnBrk="1" fontAlgn="auto" latinLnBrk="0" hangingPunct="1">
                <a:lnSpc>
                  <a:spcPct val="100000"/>
                </a:lnSpc>
                <a:spcBef>
                  <a:spcPts val="0"/>
                </a:spcBef>
                <a:spcAft>
                  <a:spcPts val="0"/>
                </a:spcAft>
                <a:buClrTx/>
                <a:buSzTx/>
                <a:buFontTx/>
                <a:buNone/>
                <a:tabLst/>
                <a:defRPr/>
              </a:pPr>
              <a:endParaRPr kumimoji="1" lang="ja-JP" altLang="en-US" sz="600" b="1"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800" b="1"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管きょから処理場までの総合的な下水道システムのノウハウを蓄積</a:t>
              </a: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600" b="1"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　</a:t>
              </a:r>
              <a:r>
                <a:rPr kumimoji="1" lang="ja-JP" altLang="en-US" sz="6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処理技術の開発（合流式下水道改善技術など）。</a:t>
              </a:r>
              <a:endParaRPr kumimoji="1" lang="en-US" altLang="ja-JP" sz="6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6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　管</a:t>
              </a:r>
              <a:r>
                <a:rPr kumimoji="1" lang="ja-JP" altLang="en-US" sz="600" b="0" i="0" u="none" strike="noStrike" kern="1200" cap="none" spc="0" normalizeH="0" baseline="0" noProof="0" dirty="0" err="1">
                  <a:ln>
                    <a:noFill/>
                  </a:ln>
                  <a:solidFill>
                    <a:prstClr val="black"/>
                  </a:solidFill>
                  <a:effectLst/>
                  <a:uLnTx/>
                  <a:uFillTx/>
                  <a:latin typeface="BIZ UDPゴシック" panose="020B0400000000000000" pitchFamily="50" charset="-128"/>
                  <a:ea typeface="BIZ UDPゴシック" panose="020B0400000000000000" pitchFamily="50" charset="-128"/>
                  <a:cs typeface="+mn-cs"/>
                </a:rPr>
                <a:t>きょ</a:t>
              </a:r>
              <a:r>
                <a:rPr kumimoji="1" lang="ja-JP" altLang="en-US" sz="6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・処理場等の改築更新実績。</a:t>
              </a:r>
              <a:endParaRPr kumimoji="1" lang="en-US" altLang="ja-JP" sz="6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endParaRPr kumimoji="1" lang="ja-JP" altLang="en-US" sz="6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800" b="1"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上下分離方式で効率化した事業方式</a:t>
              </a:r>
              <a:endParaRPr kumimoji="1" lang="en-US" altLang="ja-JP" sz="800" b="1"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600" b="1"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　</a:t>
              </a:r>
              <a:r>
                <a:rPr kumimoji="1" lang="ja-JP" altLang="en-US" sz="6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クリアウォーター</a:t>
              </a:r>
              <a:r>
                <a:rPr kumimoji="1" lang="en-US" altLang="en-US" sz="6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OSAKA</a:t>
              </a:r>
              <a:r>
                <a:rPr kumimoji="1" lang="ja-JP" altLang="en-US" sz="6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株式会社</a:t>
              </a:r>
              <a:r>
                <a:rPr kumimoji="1" lang="en-US" altLang="ja-JP" sz="600" b="0" i="0" u="none" strike="noStrike" kern="1200" cap="none" spc="0" normalizeH="0" baseline="3000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a:t>
              </a:r>
              <a:r>
                <a:rPr kumimoji="1" lang="ja-JP" altLang="en-US" sz="6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を活用した新たな事業運営制度を採用。　　</a:t>
              </a:r>
              <a:endParaRPr kumimoji="1" lang="en-US" altLang="ja-JP" sz="6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endParaRPr>
            </a:p>
            <a:p>
              <a:pPr marL="0" marR="0" lvl="0" indent="0" algn="r" defTabSz="457200" rtl="0" eaLnBrk="1" fontAlgn="auto" latinLnBrk="0" hangingPunct="1">
                <a:lnSpc>
                  <a:spcPct val="100000"/>
                </a:lnSpc>
                <a:spcBef>
                  <a:spcPts val="0"/>
                </a:spcBef>
                <a:spcAft>
                  <a:spcPts val="0"/>
                </a:spcAft>
                <a:buClrTx/>
                <a:buSzTx/>
                <a:buFontTx/>
                <a:buNone/>
                <a:tabLst/>
                <a:defRPr/>
              </a:pPr>
              <a:r>
                <a:rPr kumimoji="1" lang="ja-JP" altLang="en-US" sz="6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　　　　　　　　</a:t>
              </a:r>
              <a:r>
                <a:rPr kumimoji="1" lang="en-US" altLang="ja-JP" sz="6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a:t>
              </a:r>
              <a:r>
                <a:rPr kumimoji="1" lang="ja-JP" altLang="en-US" sz="6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大阪市</a:t>
              </a:r>
              <a:r>
                <a:rPr kumimoji="1" lang="en-US" altLang="ja-JP" sz="6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100</a:t>
              </a:r>
              <a:r>
                <a:rPr kumimoji="1" lang="ja-JP" altLang="en-US" sz="6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％出資の株式会社</a:t>
              </a: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600" b="0" i="0" u="none" strike="noStrike" kern="1200" cap="none" spc="0" normalizeH="0" baseline="0" noProof="0" dirty="0">
                <a:ln>
                  <a:noFill/>
                </a:ln>
                <a:solidFill>
                  <a:prstClr val="black"/>
                </a:solidFill>
                <a:effectLst/>
                <a:uLnTx/>
                <a:uFillTx/>
                <a:latin typeface="Calibri" panose="020F0502020204030204"/>
                <a:ea typeface="游ゴシック" panose="020B0400000000000000" pitchFamily="50" charset="-128"/>
                <a:cs typeface="+mn-cs"/>
              </a:endParaRPr>
            </a:p>
          </p:txBody>
        </p:sp>
        <p:sp>
          <p:nvSpPr>
            <p:cNvPr id="60" name="正方形/長方形 59"/>
            <p:cNvSpPr/>
            <p:nvPr/>
          </p:nvSpPr>
          <p:spPr>
            <a:xfrm>
              <a:off x="5565637" y="1939266"/>
              <a:ext cx="1488537" cy="174529"/>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900" b="1" i="0" u="none" strike="noStrike" kern="1200" cap="none" spc="0" normalizeH="0" baseline="0" noProof="0" dirty="0">
                  <a:ln>
                    <a:noFill/>
                  </a:ln>
                  <a:solidFill>
                    <a:prstClr val="white"/>
                  </a:solidFill>
                  <a:effectLst/>
                  <a:uLnTx/>
                  <a:uFillTx/>
                  <a:latin typeface="Calibri" panose="020F0502020204030204"/>
                  <a:ea typeface="游ゴシック" panose="020B0400000000000000" pitchFamily="50" charset="-128"/>
                  <a:cs typeface="+mn-cs"/>
                </a:rPr>
                <a:t>府内市町村が抱える課題</a:t>
              </a:r>
            </a:p>
          </p:txBody>
        </p:sp>
        <p:sp>
          <p:nvSpPr>
            <p:cNvPr id="61" name="正方形/長方形 60"/>
            <p:cNvSpPr/>
            <p:nvPr/>
          </p:nvSpPr>
          <p:spPr>
            <a:xfrm>
              <a:off x="5565637" y="2111326"/>
              <a:ext cx="1488537" cy="373286"/>
            </a:xfrm>
            <a:prstGeom prst="rect">
              <a:avLst/>
            </a:prstGeom>
            <a:solidFill>
              <a:schemeClr val="accent1">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6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担い手不足による事業の持続性や</a:t>
              </a:r>
              <a:endParaRPr kumimoji="1" lang="en-US" altLang="ja-JP" sz="6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6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技術力の継承への懸念</a:t>
              </a:r>
              <a:endParaRPr kumimoji="1" lang="en-US" altLang="ja-JP" sz="6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6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管</a:t>
              </a:r>
              <a:r>
                <a:rPr kumimoji="1" lang="ja-JP" altLang="en-US" sz="600" b="0" i="0" u="none" strike="noStrike" kern="1200" cap="none" spc="0" normalizeH="0" baseline="0" noProof="0" dirty="0" err="1">
                  <a:ln>
                    <a:noFill/>
                  </a:ln>
                  <a:solidFill>
                    <a:prstClr val="black"/>
                  </a:solidFill>
                  <a:effectLst/>
                  <a:uLnTx/>
                  <a:uFillTx/>
                  <a:latin typeface="BIZ UDPゴシック" panose="020B0400000000000000" pitchFamily="50" charset="-128"/>
                  <a:ea typeface="BIZ UDPゴシック" panose="020B0400000000000000" pitchFamily="50" charset="-128"/>
                  <a:cs typeface="+mn-cs"/>
                </a:rPr>
                <a:t>きょ</a:t>
              </a:r>
              <a:r>
                <a:rPr kumimoji="1" lang="ja-JP" altLang="en-US" sz="6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等の老朽化</a:t>
              </a:r>
            </a:p>
          </p:txBody>
        </p:sp>
        <p:sp>
          <p:nvSpPr>
            <p:cNvPr id="62" name="下矢印 61"/>
            <p:cNvSpPr/>
            <p:nvPr/>
          </p:nvSpPr>
          <p:spPr>
            <a:xfrm>
              <a:off x="6230943" y="1512584"/>
              <a:ext cx="183987" cy="407509"/>
            </a:xfrm>
            <a:prstGeom prst="downArrow">
              <a:avLst/>
            </a:prstGeom>
          </p:spPr>
          <p:style>
            <a:lnRef idx="0">
              <a:schemeClr val="accent6"/>
            </a:lnRef>
            <a:fillRef idx="3">
              <a:schemeClr val="accent6"/>
            </a:fillRef>
            <a:effectRef idx="3">
              <a:schemeClr val="accent6"/>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6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50" charset="-128"/>
                <a:cs typeface="+mn-cs"/>
              </a:endParaRPr>
            </a:p>
          </p:txBody>
        </p:sp>
        <p:sp>
          <p:nvSpPr>
            <p:cNvPr id="63" name="角丸四角形 62"/>
            <p:cNvSpPr/>
            <p:nvPr/>
          </p:nvSpPr>
          <p:spPr>
            <a:xfrm>
              <a:off x="3098809" y="895680"/>
              <a:ext cx="6481997" cy="1637210"/>
            </a:xfrm>
            <a:prstGeom prst="roundRect">
              <a:avLst>
                <a:gd name="adj" fmla="val 9526"/>
              </a:avLst>
            </a:prstGeom>
            <a:no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6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50" charset="-128"/>
                <a:cs typeface="+mn-cs"/>
              </a:endParaRPr>
            </a:p>
          </p:txBody>
        </p:sp>
        <p:sp>
          <p:nvSpPr>
            <p:cNvPr id="64" name="左右矢印 63"/>
            <p:cNvSpPr/>
            <p:nvPr/>
          </p:nvSpPr>
          <p:spPr>
            <a:xfrm>
              <a:off x="5532413" y="1190645"/>
              <a:ext cx="1566211" cy="279536"/>
            </a:xfrm>
            <a:prstGeom prst="leftRightArrow">
              <a:avLst/>
            </a:prstGeom>
          </p:spPr>
          <p:style>
            <a:lnRef idx="0">
              <a:schemeClr val="accent4"/>
            </a:lnRef>
            <a:fillRef idx="3">
              <a:schemeClr val="accent4"/>
            </a:fillRef>
            <a:effectRef idx="3">
              <a:schemeClr val="accent4"/>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6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50" charset="-128"/>
                <a:cs typeface="+mn-cs"/>
              </a:endParaRPr>
            </a:p>
          </p:txBody>
        </p:sp>
        <p:sp>
          <p:nvSpPr>
            <p:cNvPr id="65" name="楕円 64"/>
            <p:cNvSpPr/>
            <p:nvPr/>
          </p:nvSpPr>
          <p:spPr>
            <a:xfrm>
              <a:off x="5833280" y="1177813"/>
              <a:ext cx="958061" cy="292546"/>
            </a:xfrm>
            <a:prstGeom prst="ellipse">
              <a:avLst/>
            </a:prstGeom>
            <a:solidFill>
              <a:schemeClr val="accent6">
                <a:lumMod val="40000"/>
                <a:lumOff val="60000"/>
              </a:schemeClr>
            </a:solidFill>
          </p:spPr>
          <p:style>
            <a:lnRef idx="2">
              <a:schemeClr val="accent6">
                <a:shade val="50000"/>
              </a:schemeClr>
            </a:lnRef>
            <a:fillRef idx="1">
              <a:schemeClr val="accent6"/>
            </a:fillRef>
            <a:effectRef idx="0">
              <a:schemeClr val="accent6"/>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900" b="1" i="0" u="none" strike="noStrike" kern="1200" cap="none" spc="0" normalizeH="0" baseline="0" noProof="0" dirty="0">
                  <a:ln>
                    <a:noFill/>
                  </a:ln>
                  <a:solidFill>
                    <a:srgbClr val="FF0000"/>
                  </a:solidFill>
                  <a:effectLst/>
                  <a:uLnTx/>
                  <a:uFillTx/>
                  <a:latin typeface="Meiryo UI" panose="020B0604030504040204" pitchFamily="50" charset="-128"/>
                  <a:ea typeface="Meiryo UI" panose="020B0604030504040204" pitchFamily="50" charset="-128"/>
                  <a:cs typeface="+mn-cs"/>
                </a:rPr>
                <a:t>府市連携</a:t>
              </a:r>
            </a:p>
          </p:txBody>
        </p:sp>
      </p:grpSp>
      <p:sp>
        <p:nvSpPr>
          <p:cNvPr id="66" name="二等辺三角形 65"/>
          <p:cNvSpPr/>
          <p:nvPr/>
        </p:nvSpPr>
        <p:spPr>
          <a:xfrm flipV="1">
            <a:off x="4029447" y="3105923"/>
            <a:ext cx="860896" cy="126091"/>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6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50" charset="-128"/>
              <a:cs typeface="+mn-cs"/>
            </a:endParaRPr>
          </a:p>
        </p:txBody>
      </p:sp>
      <p:sp>
        <p:nvSpPr>
          <p:cNvPr id="67" name="角丸四角形 66"/>
          <p:cNvSpPr/>
          <p:nvPr/>
        </p:nvSpPr>
        <p:spPr>
          <a:xfrm>
            <a:off x="1235425" y="3394995"/>
            <a:ext cx="6467081" cy="943063"/>
          </a:xfrm>
          <a:prstGeom prst="roundRect">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en-US" altLang="ja-JP" sz="700" b="0" i="0" u="none" strike="noStrike" kern="1200" cap="none" spc="0" normalizeH="0" baseline="0" noProof="0" dirty="0">
              <a:ln>
                <a:noFill/>
              </a:ln>
              <a:solidFill>
                <a:sysClr val="windowText" lastClr="000000"/>
              </a:solidFill>
              <a:effectLst/>
              <a:uLnTx/>
              <a:uFillTx/>
              <a:latin typeface="Calibri" panose="020F0502020204030204"/>
              <a:ea typeface="游ゴシック" panose="020B0400000000000000" pitchFamily="50" charset="-128"/>
              <a:cs typeface="+mn-cs"/>
            </a:endParaRPr>
          </a:p>
        </p:txBody>
      </p:sp>
      <p:sp>
        <p:nvSpPr>
          <p:cNvPr id="68" name="楕円 67"/>
          <p:cNvSpPr/>
          <p:nvPr/>
        </p:nvSpPr>
        <p:spPr>
          <a:xfrm>
            <a:off x="3350122" y="3277527"/>
            <a:ext cx="2189028" cy="220712"/>
          </a:xfrm>
          <a:prstGeom prst="ellipse">
            <a:avLst/>
          </a:prstGeom>
          <a:solidFill>
            <a:schemeClr val="accent6">
              <a:lumMod val="40000"/>
              <a:lumOff val="60000"/>
            </a:schemeClr>
          </a:solidFill>
          <a:ln>
            <a:solidFill>
              <a:schemeClr val="accent6">
                <a:lumMod val="75000"/>
              </a:schemeClr>
            </a:solidFill>
          </a:ln>
        </p:spPr>
        <p:style>
          <a:lnRef idx="2">
            <a:schemeClr val="accent6">
              <a:shade val="50000"/>
            </a:schemeClr>
          </a:lnRef>
          <a:fillRef idx="1">
            <a:schemeClr val="accent6"/>
          </a:fillRef>
          <a:effectRef idx="0">
            <a:schemeClr val="accent6"/>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800"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endParaRPr>
          </a:p>
        </p:txBody>
      </p:sp>
      <p:sp>
        <p:nvSpPr>
          <p:cNvPr id="69" name="テキスト ボックス 68"/>
          <p:cNvSpPr txBox="1"/>
          <p:nvPr/>
        </p:nvSpPr>
        <p:spPr>
          <a:xfrm>
            <a:off x="3493525" y="3271177"/>
            <a:ext cx="1899227" cy="230832"/>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900" b="1" i="0" u="none" strike="noStrike" kern="1200" cap="none" spc="0" normalizeH="0" baseline="0" noProof="0" dirty="0">
                <a:ln w="0"/>
                <a:solidFill>
                  <a:prstClr val="black"/>
                </a:solidFill>
                <a:effectLst/>
                <a:uLnTx/>
                <a:uFillTx/>
                <a:latin typeface="Meiryo UI" panose="020B0604030504040204" pitchFamily="50" charset="-128"/>
                <a:ea typeface="Meiryo UI" panose="020B0604030504040204" pitchFamily="50" charset="-128"/>
                <a:cs typeface="+mn-cs"/>
              </a:rPr>
              <a:t>府域全体の下水道事業の発展</a:t>
            </a:r>
          </a:p>
        </p:txBody>
      </p:sp>
      <p:sp>
        <p:nvSpPr>
          <p:cNvPr id="70" name="正方形/長方形 69"/>
          <p:cNvSpPr/>
          <p:nvPr/>
        </p:nvSpPr>
        <p:spPr>
          <a:xfrm>
            <a:off x="2164167" y="3775894"/>
            <a:ext cx="4552893" cy="526046"/>
          </a:xfrm>
          <a:prstGeom prst="rect">
            <a:avLst/>
          </a:prstGeom>
          <a:solidFill>
            <a:schemeClr val="accent4">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r" defTabSz="457200" rtl="0" eaLnBrk="1" fontAlgn="auto" latinLnBrk="0" hangingPunct="1">
              <a:lnSpc>
                <a:spcPct val="100000"/>
              </a:lnSpc>
              <a:spcBef>
                <a:spcPts val="0"/>
              </a:spcBef>
              <a:spcAft>
                <a:spcPts val="0"/>
              </a:spcAft>
              <a:buClrTx/>
              <a:buSzTx/>
              <a:buFontTx/>
              <a:buNone/>
              <a:tabLst/>
              <a:defRPr/>
            </a:pPr>
            <a:endParaRPr kumimoji="1" lang="ja-JP" altLang="en-US" sz="900" b="1" i="0" u="none" strike="noStrike" kern="1200" cap="none" spc="0" normalizeH="0" baseline="0" noProof="0" dirty="0">
              <a:ln>
                <a:noFill/>
              </a:ln>
              <a:solidFill>
                <a:prstClr val="black"/>
              </a:solidFill>
              <a:effectLst/>
              <a:uLnTx/>
              <a:uFillTx/>
              <a:latin typeface="Calibri" panose="020F0502020204030204"/>
              <a:ea typeface="游ゴシック" panose="020B0400000000000000" pitchFamily="50" charset="-128"/>
              <a:cs typeface="+mn-cs"/>
            </a:endParaRPr>
          </a:p>
        </p:txBody>
      </p:sp>
      <p:sp>
        <p:nvSpPr>
          <p:cNvPr id="71" name="正方形/長方形 70"/>
          <p:cNvSpPr/>
          <p:nvPr/>
        </p:nvSpPr>
        <p:spPr>
          <a:xfrm>
            <a:off x="2406035" y="3928235"/>
            <a:ext cx="1899158" cy="329507"/>
          </a:xfrm>
          <a:prstGeom prst="rect">
            <a:avLst/>
          </a:prstGeom>
          <a:solidFill>
            <a:srgbClr val="FFC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lIns="134125" tIns="26000" rIns="134125" bIns="2600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altLang="en-US" sz="900" b="1" i="0" u="sng"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eiryo UI" panose="020B0604030504040204" pitchFamily="50" charset="-128"/>
              </a:rPr>
              <a:t>府市下水道</a:t>
            </a:r>
            <a:r>
              <a:rPr kumimoji="0" lang="ja-JP" altLang="en-US" sz="900" b="1"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eiryo UI" panose="020B0604030504040204" pitchFamily="50" charset="-128"/>
              </a:rPr>
              <a:t>の</a:t>
            </a:r>
            <a:endParaRPr kumimoji="0" lang="en-US" altLang="ja-JP" sz="900" b="1"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eiryo UI" panose="020B0604030504040204" pitchFamily="50" charset="-128"/>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altLang="en-US" sz="900" b="1"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eiryo UI" panose="020B0604030504040204" pitchFamily="50" charset="-128"/>
              </a:rPr>
              <a:t>更なる発展</a:t>
            </a:r>
          </a:p>
        </p:txBody>
      </p:sp>
      <p:sp>
        <p:nvSpPr>
          <p:cNvPr id="72" name="正方形/長方形 71"/>
          <p:cNvSpPr/>
          <p:nvPr/>
        </p:nvSpPr>
        <p:spPr>
          <a:xfrm>
            <a:off x="4606208" y="3928524"/>
            <a:ext cx="1906197" cy="329507"/>
          </a:xfrm>
          <a:prstGeom prst="rect">
            <a:avLst/>
          </a:prstGeom>
          <a:solidFill>
            <a:srgbClr val="00B05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lIns="134125" tIns="26000" rIns="134125" bIns="2600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altLang="en-US" sz="900" b="1" i="0" u="sng" strike="noStrike" kern="1200" cap="none" spc="0" normalizeH="0" baseline="0" noProof="0" dirty="0">
                <a:ln>
                  <a:noFill/>
                </a:ln>
                <a:solidFill>
                  <a:prstClr val="white"/>
                </a:solidFill>
                <a:effectLst/>
                <a:uLnTx/>
                <a:uFillTx/>
                <a:latin typeface="BIZ UDPゴシック" panose="020B0400000000000000" pitchFamily="50" charset="-128"/>
                <a:ea typeface="BIZ UDPゴシック" panose="020B0400000000000000" pitchFamily="50" charset="-128"/>
                <a:cs typeface="Meiryo UI" panose="020B0604030504040204" pitchFamily="50" charset="-128"/>
              </a:rPr>
              <a:t>府内市町村下水道</a:t>
            </a:r>
            <a:r>
              <a:rPr kumimoji="0" lang="ja-JP" altLang="en-US" sz="900" b="1" i="0" u="none" strike="noStrike" kern="1200" cap="none" spc="0" normalizeH="0" baseline="0" noProof="0" dirty="0">
                <a:ln>
                  <a:noFill/>
                </a:ln>
                <a:solidFill>
                  <a:prstClr val="white"/>
                </a:solidFill>
                <a:effectLst/>
                <a:uLnTx/>
                <a:uFillTx/>
                <a:latin typeface="BIZ UDPゴシック" panose="020B0400000000000000" pitchFamily="50" charset="-128"/>
                <a:ea typeface="BIZ UDPゴシック" panose="020B0400000000000000" pitchFamily="50" charset="-128"/>
                <a:cs typeface="Meiryo UI" panose="020B0604030504040204" pitchFamily="50" charset="-128"/>
              </a:rPr>
              <a:t>の</a:t>
            </a:r>
            <a:endParaRPr kumimoji="0" lang="en-US" altLang="ja-JP" sz="900" b="1" i="0" u="none" strike="noStrike" kern="1200" cap="none" spc="0" normalizeH="0" baseline="0" noProof="0" dirty="0">
              <a:ln>
                <a:noFill/>
              </a:ln>
              <a:solidFill>
                <a:prstClr val="white"/>
              </a:solidFill>
              <a:effectLst/>
              <a:uLnTx/>
              <a:uFillTx/>
              <a:latin typeface="BIZ UDPゴシック" panose="020B0400000000000000" pitchFamily="50" charset="-128"/>
              <a:ea typeface="BIZ UDPゴシック" panose="020B0400000000000000" pitchFamily="50" charset="-128"/>
              <a:cs typeface="Meiryo UI" panose="020B0604030504040204" pitchFamily="50" charset="-128"/>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altLang="en-US" sz="900" b="1" i="0" u="none" strike="noStrike" kern="1200" cap="none" spc="0" normalizeH="0" baseline="0" noProof="0" dirty="0">
                <a:ln>
                  <a:noFill/>
                </a:ln>
                <a:solidFill>
                  <a:prstClr val="white"/>
                </a:solidFill>
                <a:effectLst/>
                <a:uLnTx/>
                <a:uFillTx/>
                <a:latin typeface="BIZ UDPゴシック" panose="020B0400000000000000" pitchFamily="50" charset="-128"/>
                <a:ea typeface="BIZ UDPゴシック" panose="020B0400000000000000" pitchFamily="50" charset="-128"/>
                <a:cs typeface="Meiryo UI" panose="020B0604030504040204" pitchFamily="50" charset="-128"/>
              </a:rPr>
              <a:t>持続性確保に向けた貢献</a:t>
            </a:r>
          </a:p>
        </p:txBody>
      </p:sp>
      <p:sp>
        <p:nvSpPr>
          <p:cNvPr id="76" name="正方形/長方形 75"/>
          <p:cNvSpPr/>
          <p:nvPr/>
        </p:nvSpPr>
        <p:spPr>
          <a:xfrm>
            <a:off x="1321963" y="4701349"/>
            <a:ext cx="1352875" cy="119208"/>
          </a:xfrm>
          <a:prstGeom prst="rect">
            <a:avLst/>
          </a:prstGeom>
        </p:spPr>
        <p:style>
          <a:lnRef idx="0">
            <a:schemeClr val="accent1"/>
          </a:lnRef>
          <a:fillRef idx="3">
            <a:schemeClr val="accent1"/>
          </a:fillRef>
          <a:effectRef idx="3">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white"/>
                </a:solidFill>
                <a:effectLst/>
                <a:uLnTx/>
                <a:uFillTx/>
                <a:latin typeface="BIZ UDPゴシック" panose="020B0400000000000000" pitchFamily="50" charset="-128"/>
                <a:ea typeface="BIZ UDPゴシック" panose="020B0400000000000000" pitchFamily="50" charset="-128"/>
                <a:cs typeface="+mn-cs"/>
              </a:rPr>
              <a:t>下水道を取り巻く状況</a:t>
            </a:r>
          </a:p>
        </p:txBody>
      </p:sp>
      <p:sp>
        <p:nvSpPr>
          <p:cNvPr id="77" name="角丸四角形 76"/>
          <p:cNvSpPr/>
          <p:nvPr/>
        </p:nvSpPr>
        <p:spPr>
          <a:xfrm>
            <a:off x="3661166" y="5097060"/>
            <a:ext cx="4041340" cy="521741"/>
          </a:xfrm>
          <a:prstGeom prst="roundRect">
            <a:avLst/>
          </a:prstGeom>
        </p:spPr>
        <p:style>
          <a:lnRef idx="0">
            <a:schemeClr val="lt1">
              <a:hueOff val="0"/>
              <a:satOff val="0"/>
              <a:lumOff val="0"/>
              <a:alphaOff val="0"/>
            </a:schemeClr>
          </a:lnRef>
          <a:fillRef idx="1002">
            <a:schemeClr val="lt2"/>
          </a:fillRef>
          <a:effectRef idx="3">
            <a:schemeClr val="accent5">
              <a:hueOff val="0"/>
              <a:satOff val="0"/>
              <a:lumOff val="0"/>
              <a:alphaOff val="0"/>
            </a:schemeClr>
          </a:effectRef>
          <a:fontRef idx="minor">
            <a:schemeClr val="lt1"/>
          </a:fontRef>
        </p:style>
      </p:sp>
      <p:sp>
        <p:nvSpPr>
          <p:cNvPr id="78" name="正方形/長方形 77"/>
          <p:cNvSpPr/>
          <p:nvPr/>
        </p:nvSpPr>
        <p:spPr>
          <a:xfrm>
            <a:off x="3653281" y="4706512"/>
            <a:ext cx="4189136" cy="108221"/>
          </a:xfrm>
          <a:prstGeom prst="rect">
            <a:avLst/>
          </a:prstGeom>
        </p:spPr>
        <p:style>
          <a:lnRef idx="0">
            <a:schemeClr val="accent1"/>
          </a:lnRef>
          <a:fillRef idx="3">
            <a:schemeClr val="accent1"/>
          </a:fillRef>
          <a:effectRef idx="3">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white"/>
                </a:solidFill>
                <a:effectLst/>
                <a:uLnTx/>
                <a:uFillTx/>
                <a:latin typeface="BIZ UDPゴシック" panose="020B0400000000000000" pitchFamily="50" charset="-128"/>
                <a:ea typeface="BIZ UDPゴシック" panose="020B0400000000000000" pitchFamily="50" charset="-128"/>
                <a:cs typeface="+mn-cs"/>
              </a:rPr>
              <a:t>めざす姿（ビジョン）</a:t>
            </a:r>
          </a:p>
        </p:txBody>
      </p:sp>
      <p:sp>
        <p:nvSpPr>
          <p:cNvPr id="79" name="角丸四角形 78"/>
          <p:cNvSpPr/>
          <p:nvPr/>
        </p:nvSpPr>
        <p:spPr>
          <a:xfrm>
            <a:off x="3661165" y="5799126"/>
            <a:ext cx="4041341" cy="377690"/>
          </a:xfrm>
          <a:prstGeom prst="roundRect">
            <a:avLst/>
          </a:prstGeom>
        </p:spPr>
        <p:style>
          <a:lnRef idx="0">
            <a:schemeClr val="lt1">
              <a:hueOff val="0"/>
              <a:satOff val="0"/>
              <a:lumOff val="0"/>
              <a:alphaOff val="0"/>
            </a:schemeClr>
          </a:lnRef>
          <a:fillRef idx="1002">
            <a:schemeClr val="lt2"/>
          </a:fillRef>
          <a:effectRef idx="3">
            <a:schemeClr val="accent5">
              <a:hueOff val="-2451115"/>
              <a:satOff val="-3409"/>
              <a:lumOff val="-1307"/>
              <a:alphaOff val="0"/>
            </a:schemeClr>
          </a:effectRef>
          <a:fontRef idx="minor">
            <a:schemeClr val="lt1"/>
          </a:fontRef>
        </p:style>
      </p:sp>
      <p:sp>
        <p:nvSpPr>
          <p:cNvPr id="80" name="角丸四角形 4"/>
          <p:cNvSpPr txBox="1"/>
          <p:nvPr/>
        </p:nvSpPr>
        <p:spPr>
          <a:xfrm>
            <a:off x="3689194" y="5860534"/>
            <a:ext cx="4055990" cy="333256"/>
          </a:xfrm>
          <a:prstGeom prst="rect">
            <a:avLst/>
          </a:prstGeom>
          <a:noFill/>
        </p:spPr>
        <p:style>
          <a:lnRef idx="0">
            <a:scrgbClr r="0" g="0" b="0"/>
          </a:lnRef>
          <a:fillRef idx="1002">
            <a:schemeClr val="lt2"/>
          </a:fillRef>
          <a:effectRef idx="0">
            <a:scrgbClr r="0" g="0" b="0"/>
          </a:effectRef>
          <a:fontRef idx="minor">
            <a:schemeClr val="lt1"/>
          </a:fontRef>
        </p:style>
        <p:txBody>
          <a:bodyPr spcFirstLastPara="0" vert="horz" wrap="square" lIns="77047" tIns="77047" rIns="77047" bIns="77047" numCol="1" spcCol="1270" anchor="ctr" anchorCtr="0">
            <a:noAutofit/>
          </a:bodyPr>
          <a:lstStyle/>
          <a:p>
            <a:pPr marL="0" marR="0" lvl="0" indent="0" algn="l" defTabSz="898850" rtl="0" eaLnBrk="1" fontAlgn="auto" latinLnBrk="0" hangingPunct="1">
              <a:lnSpc>
                <a:spcPts val="600"/>
              </a:lnSpc>
              <a:spcBef>
                <a:spcPct val="0"/>
              </a:spcBef>
              <a:spcAft>
                <a:spcPct val="35000"/>
              </a:spcAft>
              <a:buClrTx/>
              <a:buSzTx/>
              <a:buFontTx/>
              <a:buNone/>
              <a:tabLst/>
              <a:defRPr/>
            </a:pPr>
            <a:r>
              <a:rPr kumimoji="0" lang="ja-JP" altLang="en-US" sz="8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・気候変動を見据えた流域治水の推進</a:t>
            </a:r>
            <a:endParaRPr kumimoji="0" lang="en-US" altLang="ja-JP" sz="8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endParaRPr>
          </a:p>
          <a:p>
            <a:pPr marL="0" marR="0" lvl="0" indent="0" algn="l" defTabSz="898850" rtl="0" eaLnBrk="1" fontAlgn="auto" latinLnBrk="0" hangingPunct="1">
              <a:lnSpc>
                <a:spcPts val="600"/>
              </a:lnSpc>
              <a:spcBef>
                <a:spcPct val="0"/>
              </a:spcBef>
              <a:spcAft>
                <a:spcPct val="35000"/>
              </a:spcAft>
              <a:buClrTx/>
              <a:buSzTx/>
              <a:buFontTx/>
              <a:buNone/>
              <a:tabLst/>
              <a:defRPr/>
            </a:pPr>
            <a:r>
              <a:rPr kumimoji="0" lang="ja-JP" altLang="en-US" sz="8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・優先順位をつけた地震対策　　　　　　　等</a:t>
            </a:r>
            <a:r>
              <a:rPr kumimoji="0" lang="ja-JP" altLang="en-US" sz="800" b="1"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　　　　　　　</a:t>
            </a:r>
            <a:endParaRPr kumimoji="0" lang="en-US" altLang="ja-JP" sz="800" b="1"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endParaRPr>
          </a:p>
        </p:txBody>
      </p:sp>
      <p:sp>
        <p:nvSpPr>
          <p:cNvPr id="81" name="角丸四角形 80"/>
          <p:cNvSpPr/>
          <p:nvPr/>
        </p:nvSpPr>
        <p:spPr>
          <a:xfrm>
            <a:off x="3653281" y="6331690"/>
            <a:ext cx="4049225" cy="429067"/>
          </a:xfrm>
          <a:prstGeom prst="roundRect">
            <a:avLst/>
          </a:prstGeom>
        </p:spPr>
        <p:style>
          <a:lnRef idx="0">
            <a:schemeClr val="lt1">
              <a:hueOff val="0"/>
              <a:satOff val="0"/>
              <a:lumOff val="0"/>
              <a:alphaOff val="0"/>
            </a:schemeClr>
          </a:lnRef>
          <a:fillRef idx="1002">
            <a:schemeClr val="lt2"/>
          </a:fillRef>
          <a:effectRef idx="3">
            <a:schemeClr val="accent5">
              <a:hueOff val="-4902230"/>
              <a:satOff val="-6819"/>
              <a:lumOff val="-2615"/>
              <a:alphaOff val="0"/>
            </a:schemeClr>
          </a:effectRef>
          <a:fontRef idx="minor">
            <a:schemeClr val="lt1"/>
          </a:fontRef>
        </p:style>
      </p:sp>
      <p:cxnSp>
        <p:nvCxnSpPr>
          <p:cNvPr id="82" name="直線矢印コネクタ 81"/>
          <p:cNvCxnSpPr>
            <a:endCxn id="90" idx="1"/>
          </p:cNvCxnSpPr>
          <p:nvPr/>
        </p:nvCxnSpPr>
        <p:spPr>
          <a:xfrm>
            <a:off x="2762474" y="4985750"/>
            <a:ext cx="812923" cy="23106"/>
          </a:xfrm>
          <a:prstGeom prst="straightConnector1">
            <a:avLst/>
          </a:prstGeom>
          <a:ln w="19050">
            <a:solidFill>
              <a:schemeClr val="tx2"/>
            </a:solidFill>
            <a:tailEnd type="triangle" w="med" len="lg"/>
          </a:ln>
        </p:spPr>
        <p:style>
          <a:lnRef idx="1">
            <a:schemeClr val="accent1"/>
          </a:lnRef>
          <a:fillRef idx="0">
            <a:schemeClr val="accent1"/>
          </a:fillRef>
          <a:effectRef idx="0">
            <a:schemeClr val="accent1"/>
          </a:effectRef>
          <a:fontRef idx="minor">
            <a:schemeClr val="tx1"/>
          </a:fontRef>
        </p:style>
      </p:cxnSp>
      <p:cxnSp>
        <p:nvCxnSpPr>
          <p:cNvPr id="83" name="直線矢印コネクタ 82"/>
          <p:cNvCxnSpPr/>
          <p:nvPr/>
        </p:nvCxnSpPr>
        <p:spPr>
          <a:xfrm flipV="1">
            <a:off x="2816378" y="5127304"/>
            <a:ext cx="736434" cy="70919"/>
          </a:xfrm>
          <a:prstGeom prst="straightConnector1">
            <a:avLst/>
          </a:prstGeom>
          <a:ln w="19050">
            <a:solidFill>
              <a:schemeClr val="tx2"/>
            </a:solidFill>
            <a:headEnd type="none" w="med" len="med"/>
            <a:tailEnd type="triangle" w="med" len="lg"/>
          </a:ln>
        </p:spPr>
        <p:style>
          <a:lnRef idx="1">
            <a:schemeClr val="accent1"/>
          </a:lnRef>
          <a:fillRef idx="0">
            <a:schemeClr val="accent1"/>
          </a:fillRef>
          <a:effectRef idx="0">
            <a:schemeClr val="accent1"/>
          </a:effectRef>
          <a:fontRef idx="minor">
            <a:schemeClr val="tx1"/>
          </a:fontRef>
        </p:style>
      </p:cxnSp>
      <p:cxnSp>
        <p:nvCxnSpPr>
          <p:cNvPr id="84" name="直線矢印コネクタ 83"/>
          <p:cNvCxnSpPr/>
          <p:nvPr/>
        </p:nvCxnSpPr>
        <p:spPr>
          <a:xfrm flipV="1">
            <a:off x="2807475" y="5869987"/>
            <a:ext cx="794544" cy="7049"/>
          </a:xfrm>
          <a:prstGeom prst="straightConnector1">
            <a:avLst/>
          </a:prstGeom>
          <a:ln w="19050">
            <a:solidFill>
              <a:schemeClr val="tx2"/>
            </a:solidFill>
            <a:tailEnd type="triangle" w="med" len="lg"/>
          </a:ln>
        </p:spPr>
        <p:style>
          <a:lnRef idx="1">
            <a:schemeClr val="accent1"/>
          </a:lnRef>
          <a:fillRef idx="0">
            <a:schemeClr val="accent1"/>
          </a:fillRef>
          <a:effectRef idx="0">
            <a:schemeClr val="accent1"/>
          </a:effectRef>
          <a:fontRef idx="minor">
            <a:schemeClr val="tx1"/>
          </a:fontRef>
        </p:style>
      </p:cxnSp>
      <p:cxnSp>
        <p:nvCxnSpPr>
          <p:cNvPr id="85" name="直線矢印コネクタ 84"/>
          <p:cNvCxnSpPr/>
          <p:nvPr/>
        </p:nvCxnSpPr>
        <p:spPr>
          <a:xfrm flipV="1">
            <a:off x="2807475" y="5981812"/>
            <a:ext cx="794544" cy="161620"/>
          </a:xfrm>
          <a:prstGeom prst="straightConnector1">
            <a:avLst/>
          </a:prstGeom>
          <a:ln w="19050">
            <a:solidFill>
              <a:schemeClr val="tx2"/>
            </a:solidFill>
            <a:tailEnd type="triangle" w="med" len="lg"/>
          </a:ln>
        </p:spPr>
        <p:style>
          <a:lnRef idx="1">
            <a:schemeClr val="accent1"/>
          </a:lnRef>
          <a:fillRef idx="0">
            <a:schemeClr val="accent1"/>
          </a:fillRef>
          <a:effectRef idx="0">
            <a:schemeClr val="accent1"/>
          </a:effectRef>
          <a:fontRef idx="minor">
            <a:schemeClr val="tx1"/>
          </a:fontRef>
        </p:style>
      </p:cxnSp>
      <p:cxnSp>
        <p:nvCxnSpPr>
          <p:cNvPr id="86" name="直線矢印コネクタ 85"/>
          <p:cNvCxnSpPr/>
          <p:nvPr/>
        </p:nvCxnSpPr>
        <p:spPr>
          <a:xfrm flipV="1">
            <a:off x="2813412" y="5381099"/>
            <a:ext cx="726377" cy="1021456"/>
          </a:xfrm>
          <a:prstGeom prst="straightConnector1">
            <a:avLst/>
          </a:prstGeom>
          <a:ln w="19050">
            <a:solidFill>
              <a:schemeClr val="tx2"/>
            </a:solidFill>
            <a:tailEnd type="triangle" w="med" len="lg"/>
          </a:ln>
        </p:spPr>
        <p:style>
          <a:lnRef idx="1">
            <a:schemeClr val="accent1"/>
          </a:lnRef>
          <a:fillRef idx="0">
            <a:schemeClr val="accent1"/>
          </a:fillRef>
          <a:effectRef idx="0">
            <a:schemeClr val="accent1"/>
          </a:effectRef>
          <a:fontRef idx="minor">
            <a:schemeClr val="tx1"/>
          </a:fontRef>
        </p:style>
      </p:cxnSp>
      <p:cxnSp>
        <p:nvCxnSpPr>
          <p:cNvPr id="87" name="直線矢印コネクタ 86"/>
          <p:cNvCxnSpPr/>
          <p:nvPr/>
        </p:nvCxnSpPr>
        <p:spPr>
          <a:xfrm flipV="1">
            <a:off x="2816378" y="6532979"/>
            <a:ext cx="777200" cy="183863"/>
          </a:xfrm>
          <a:prstGeom prst="straightConnector1">
            <a:avLst/>
          </a:prstGeom>
          <a:ln w="19050">
            <a:solidFill>
              <a:schemeClr val="tx2"/>
            </a:solidFill>
            <a:tailEnd type="triangle" w="med" len="lg"/>
          </a:ln>
        </p:spPr>
        <p:style>
          <a:lnRef idx="1">
            <a:schemeClr val="accent1"/>
          </a:lnRef>
          <a:fillRef idx="0">
            <a:schemeClr val="accent1"/>
          </a:fillRef>
          <a:effectRef idx="0">
            <a:schemeClr val="accent1"/>
          </a:effectRef>
          <a:fontRef idx="minor">
            <a:schemeClr val="tx1"/>
          </a:fontRef>
        </p:style>
      </p:cxnSp>
      <p:cxnSp>
        <p:nvCxnSpPr>
          <p:cNvPr id="88" name="直線矢印コネクタ 87"/>
          <p:cNvCxnSpPr>
            <a:endCxn id="94" idx="1"/>
          </p:cNvCxnSpPr>
          <p:nvPr/>
        </p:nvCxnSpPr>
        <p:spPr>
          <a:xfrm>
            <a:off x="2762474" y="4985750"/>
            <a:ext cx="812923" cy="1333456"/>
          </a:xfrm>
          <a:prstGeom prst="straightConnector1">
            <a:avLst/>
          </a:prstGeom>
          <a:ln w="19050">
            <a:solidFill>
              <a:schemeClr val="tx2"/>
            </a:solidFill>
            <a:tailEnd type="triangle" w="med" len="lg"/>
          </a:ln>
        </p:spPr>
        <p:style>
          <a:lnRef idx="1">
            <a:schemeClr val="accent1"/>
          </a:lnRef>
          <a:fillRef idx="0">
            <a:schemeClr val="accent1"/>
          </a:fillRef>
          <a:effectRef idx="0">
            <a:schemeClr val="accent1"/>
          </a:effectRef>
          <a:fontRef idx="minor">
            <a:schemeClr val="tx1"/>
          </a:fontRef>
        </p:style>
      </p:cxnSp>
      <p:sp>
        <p:nvSpPr>
          <p:cNvPr id="89" name="角丸四角形 88"/>
          <p:cNvSpPr/>
          <p:nvPr/>
        </p:nvSpPr>
        <p:spPr>
          <a:xfrm>
            <a:off x="3662572" y="4908501"/>
            <a:ext cx="3334475" cy="189252"/>
          </a:xfrm>
          <a:prstGeom prst="roundRect">
            <a:avLst/>
          </a:prstGeom>
          <a:solidFill>
            <a:schemeClr val="accent2">
              <a:lumMod val="60000"/>
              <a:lumOff val="40000"/>
            </a:schemeClr>
          </a:solidFill>
        </p:spPr>
        <p:style>
          <a:lnRef idx="0">
            <a:schemeClr val="lt1">
              <a:hueOff val="0"/>
              <a:satOff val="0"/>
              <a:lumOff val="0"/>
              <a:alphaOff val="0"/>
            </a:schemeClr>
          </a:lnRef>
          <a:fillRef idx="1003">
            <a:schemeClr val="lt2"/>
          </a:fillRef>
          <a:effectRef idx="3">
            <a:schemeClr val="accent5">
              <a:hueOff val="0"/>
              <a:satOff val="0"/>
              <a:lumOff val="0"/>
              <a:alphaOff val="0"/>
            </a:schemeClr>
          </a:effectRef>
          <a:fontRef idx="minor">
            <a:schemeClr val="lt1"/>
          </a:fontRef>
        </p:style>
      </p:sp>
      <p:sp>
        <p:nvSpPr>
          <p:cNvPr id="90" name="角丸四角形 4"/>
          <p:cNvSpPr txBox="1"/>
          <p:nvPr/>
        </p:nvSpPr>
        <p:spPr>
          <a:xfrm>
            <a:off x="3575397" y="4880975"/>
            <a:ext cx="3139546" cy="255761"/>
          </a:xfrm>
          <a:prstGeom prst="rect">
            <a:avLst/>
          </a:prstGeom>
          <a:noFill/>
        </p:spPr>
        <p:style>
          <a:lnRef idx="0">
            <a:scrgbClr r="0" g="0" b="0"/>
          </a:lnRef>
          <a:fillRef idx="1003">
            <a:schemeClr val="lt2"/>
          </a:fillRef>
          <a:effectRef idx="0">
            <a:scrgbClr r="0" g="0" b="0"/>
          </a:effectRef>
          <a:fontRef idx="minor">
            <a:schemeClr val="lt1"/>
          </a:fontRef>
        </p:style>
        <p:txBody>
          <a:bodyPr spcFirstLastPara="0" vert="horz" wrap="square" lIns="77047" tIns="77047" rIns="77047" bIns="77047" numCol="1" spcCol="1270" anchor="ctr" anchorCtr="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800" b="1" i="0" u="none" strike="noStrike" kern="1200" cap="none" spc="0" normalizeH="0" baseline="0" noProof="0" dirty="0">
                <a:ln/>
                <a:solidFill>
                  <a:prstClr val="black"/>
                </a:solidFill>
                <a:effectLst/>
                <a:uLnTx/>
                <a:uFillTx/>
                <a:latin typeface="Calibri" panose="020F0502020204030204"/>
                <a:ea typeface="游ゴシック" panose="020B0400000000000000" pitchFamily="50" charset="-128"/>
                <a:cs typeface="+mn-cs"/>
              </a:rPr>
              <a:t>　ビジョン①　将来にわたり安定的に機能する下水道</a:t>
            </a:r>
          </a:p>
        </p:txBody>
      </p:sp>
      <p:sp>
        <p:nvSpPr>
          <p:cNvPr id="91" name="角丸四角形 90"/>
          <p:cNvSpPr/>
          <p:nvPr/>
        </p:nvSpPr>
        <p:spPr>
          <a:xfrm>
            <a:off x="3667102" y="5658267"/>
            <a:ext cx="3334475" cy="189252"/>
          </a:xfrm>
          <a:prstGeom prst="roundRect">
            <a:avLst/>
          </a:prstGeom>
          <a:solidFill>
            <a:schemeClr val="accent2">
              <a:lumMod val="60000"/>
              <a:lumOff val="40000"/>
            </a:schemeClr>
          </a:solidFill>
        </p:spPr>
        <p:style>
          <a:lnRef idx="0">
            <a:schemeClr val="lt1">
              <a:hueOff val="0"/>
              <a:satOff val="0"/>
              <a:lumOff val="0"/>
              <a:alphaOff val="0"/>
            </a:schemeClr>
          </a:lnRef>
          <a:fillRef idx="1003">
            <a:schemeClr val="lt2"/>
          </a:fillRef>
          <a:effectRef idx="3">
            <a:schemeClr val="accent5">
              <a:hueOff val="0"/>
              <a:satOff val="0"/>
              <a:lumOff val="0"/>
              <a:alphaOff val="0"/>
            </a:schemeClr>
          </a:effectRef>
          <a:fontRef idx="minor">
            <a:schemeClr val="lt1"/>
          </a:fontRef>
        </p:style>
      </p:sp>
      <p:sp>
        <p:nvSpPr>
          <p:cNvPr id="92" name="角丸四角形 4"/>
          <p:cNvSpPr txBox="1"/>
          <p:nvPr/>
        </p:nvSpPr>
        <p:spPr>
          <a:xfrm>
            <a:off x="3575397" y="5617402"/>
            <a:ext cx="3144285" cy="255761"/>
          </a:xfrm>
          <a:prstGeom prst="rect">
            <a:avLst/>
          </a:prstGeom>
          <a:noFill/>
        </p:spPr>
        <p:style>
          <a:lnRef idx="0">
            <a:scrgbClr r="0" g="0" b="0"/>
          </a:lnRef>
          <a:fillRef idx="1003">
            <a:schemeClr val="lt2"/>
          </a:fillRef>
          <a:effectRef idx="0">
            <a:scrgbClr r="0" g="0" b="0"/>
          </a:effectRef>
          <a:fontRef idx="minor">
            <a:schemeClr val="lt1"/>
          </a:fontRef>
        </p:style>
        <p:txBody>
          <a:bodyPr spcFirstLastPara="0" vert="horz" wrap="square" lIns="77047" tIns="77047" rIns="77047" bIns="77047" numCol="1" spcCol="1270" anchor="ctr" anchorCtr="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800" b="1" i="0" u="none" strike="noStrike" kern="1200" cap="none" spc="0" normalizeH="0" baseline="0" noProof="0" dirty="0">
                <a:ln/>
                <a:solidFill>
                  <a:prstClr val="black"/>
                </a:solidFill>
                <a:effectLst/>
                <a:uLnTx/>
                <a:uFillTx/>
                <a:latin typeface="Calibri" panose="020F0502020204030204"/>
                <a:ea typeface="游ゴシック" panose="020B0400000000000000" pitchFamily="50" charset="-128"/>
                <a:cs typeface="+mn-cs"/>
              </a:rPr>
              <a:t>　ビジョン②　安心して暮らせるまちを支える下水道</a:t>
            </a:r>
          </a:p>
        </p:txBody>
      </p:sp>
      <p:sp>
        <p:nvSpPr>
          <p:cNvPr id="93" name="角丸四角形 92"/>
          <p:cNvSpPr/>
          <p:nvPr/>
        </p:nvSpPr>
        <p:spPr>
          <a:xfrm>
            <a:off x="3659469" y="6213302"/>
            <a:ext cx="3334475" cy="189252"/>
          </a:xfrm>
          <a:prstGeom prst="roundRect">
            <a:avLst/>
          </a:prstGeom>
          <a:solidFill>
            <a:schemeClr val="accent2">
              <a:lumMod val="60000"/>
              <a:lumOff val="40000"/>
            </a:schemeClr>
          </a:solidFill>
        </p:spPr>
        <p:style>
          <a:lnRef idx="0">
            <a:schemeClr val="lt1">
              <a:hueOff val="0"/>
              <a:satOff val="0"/>
              <a:lumOff val="0"/>
              <a:alphaOff val="0"/>
            </a:schemeClr>
          </a:lnRef>
          <a:fillRef idx="1003">
            <a:schemeClr val="lt2"/>
          </a:fillRef>
          <a:effectRef idx="3">
            <a:schemeClr val="accent5">
              <a:hueOff val="0"/>
              <a:satOff val="0"/>
              <a:lumOff val="0"/>
              <a:alphaOff val="0"/>
            </a:schemeClr>
          </a:effectRef>
          <a:fontRef idx="minor">
            <a:schemeClr val="lt1"/>
          </a:fontRef>
        </p:style>
      </p:sp>
      <p:sp>
        <p:nvSpPr>
          <p:cNvPr id="94" name="角丸四角形 4"/>
          <p:cNvSpPr txBox="1"/>
          <p:nvPr/>
        </p:nvSpPr>
        <p:spPr>
          <a:xfrm>
            <a:off x="3575397" y="6191325"/>
            <a:ext cx="3144285" cy="255761"/>
          </a:xfrm>
          <a:prstGeom prst="rect">
            <a:avLst/>
          </a:prstGeom>
          <a:noFill/>
        </p:spPr>
        <p:style>
          <a:lnRef idx="0">
            <a:scrgbClr r="0" g="0" b="0"/>
          </a:lnRef>
          <a:fillRef idx="1003">
            <a:schemeClr val="lt2"/>
          </a:fillRef>
          <a:effectRef idx="0">
            <a:scrgbClr r="0" g="0" b="0"/>
          </a:effectRef>
          <a:fontRef idx="minor">
            <a:schemeClr val="lt1"/>
          </a:fontRef>
        </p:style>
        <p:txBody>
          <a:bodyPr spcFirstLastPara="0" vert="horz" wrap="square" lIns="77047" tIns="77047" rIns="77047" bIns="77047" numCol="1" spcCol="1270" anchor="ctr" anchorCtr="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800" b="1" i="0" u="none" strike="noStrike" kern="1200" cap="none" spc="0" normalizeH="0" baseline="0" noProof="0" dirty="0">
                <a:ln/>
                <a:solidFill>
                  <a:prstClr val="black"/>
                </a:solidFill>
                <a:effectLst/>
                <a:uLnTx/>
                <a:uFillTx/>
                <a:latin typeface="Calibri" panose="020F0502020204030204"/>
                <a:ea typeface="游ゴシック" panose="020B0400000000000000" pitchFamily="50" charset="-128"/>
                <a:cs typeface="+mn-cs"/>
              </a:rPr>
              <a:t>　ビジョン③　ストックを活用し社会へ貢献する下水道</a:t>
            </a:r>
          </a:p>
        </p:txBody>
      </p:sp>
      <p:sp>
        <p:nvSpPr>
          <p:cNvPr id="95" name="角丸四角形 4"/>
          <p:cNvSpPr txBox="1"/>
          <p:nvPr/>
        </p:nvSpPr>
        <p:spPr>
          <a:xfrm>
            <a:off x="3689194" y="5101082"/>
            <a:ext cx="3769515" cy="543845"/>
          </a:xfrm>
          <a:prstGeom prst="rect">
            <a:avLst/>
          </a:prstGeom>
          <a:noFill/>
        </p:spPr>
        <p:style>
          <a:lnRef idx="0">
            <a:scrgbClr r="0" g="0" b="0"/>
          </a:lnRef>
          <a:fillRef idx="1002">
            <a:schemeClr val="lt2"/>
          </a:fillRef>
          <a:effectRef idx="0">
            <a:scrgbClr r="0" g="0" b="0"/>
          </a:effectRef>
          <a:fontRef idx="minor">
            <a:schemeClr val="lt1"/>
          </a:fontRef>
        </p:style>
        <p:txBody>
          <a:bodyPr spcFirstLastPara="0" vert="horz" wrap="square" lIns="77047" tIns="77047" rIns="77047" bIns="77047" numCol="1" spcCol="1270" anchor="ctr" anchorCtr="0">
            <a:spAutoFit/>
          </a:bodyPr>
          <a:lstStyle/>
          <a:p>
            <a:pPr marL="0" marR="0" lvl="0" indent="0" algn="l" defTabSz="898850" rtl="0" eaLnBrk="1" fontAlgn="auto" latinLnBrk="0" hangingPunct="1">
              <a:lnSpc>
                <a:spcPts val="600"/>
              </a:lnSpc>
              <a:spcBef>
                <a:spcPct val="0"/>
              </a:spcBef>
              <a:spcAft>
                <a:spcPct val="35000"/>
              </a:spcAft>
              <a:buClrTx/>
              <a:buSzTx/>
              <a:buFontTx/>
              <a:buNone/>
              <a:tabLst/>
              <a:defRPr/>
            </a:pPr>
            <a:r>
              <a:rPr kumimoji="0" lang="ja-JP" altLang="en-US" sz="8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・府市の官民連携の取組</a:t>
            </a:r>
            <a:endParaRPr kumimoji="0" lang="en-US" altLang="ja-JP" sz="8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endParaRPr>
          </a:p>
          <a:p>
            <a:pPr marL="0" marR="0" lvl="0" indent="0" algn="l" defTabSz="898850" rtl="0" eaLnBrk="1" fontAlgn="auto" latinLnBrk="0" hangingPunct="1">
              <a:lnSpc>
                <a:spcPts val="600"/>
              </a:lnSpc>
              <a:spcBef>
                <a:spcPct val="0"/>
              </a:spcBef>
              <a:spcAft>
                <a:spcPct val="35000"/>
              </a:spcAft>
              <a:buClrTx/>
              <a:buSzTx/>
              <a:buFontTx/>
              <a:buNone/>
              <a:tabLst/>
              <a:defRPr/>
            </a:pPr>
            <a:r>
              <a:rPr kumimoji="0" lang="ja-JP" altLang="en-US" sz="8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・市町村公共下水道持続性確保（広域化・共同化計画の推進等）</a:t>
            </a:r>
            <a:endParaRPr kumimoji="0" lang="en-US" altLang="ja-JP" sz="800" b="0" i="0" u="sng"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endParaRPr>
          </a:p>
          <a:p>
            <a:pPr marL="0" marR="0" lvl="0" indent="0" algn="l" defTabSz="898850" rtl="0" eaLnBrk="1" fontAlgn="auto" latinLnBrk="0" hangingPunct="1">
              <a:lnSpc>
                <a:spcPts val="600"/>
              </a:lnSpc>
              <a:spcBef>
                <a:spcPct val="0"/>
              </a:spcBef>
              <a:spcAft>
                <a:spcPct val="35000"/>
              </a:spcAft>
              <a:buClrTx/>
              <a:buSzTx/>
              <a:buFontTx/>
              <a:buNone/>
              <a:tabLst/>
              <a:defRPr/>
            </a:pPr>
            <a:r>
              <a:rPr kumimoji="0" lang="ja-JP" altLang="en-US" sz="8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・ストックマネジメント手法に基づく計画的改築、施設の再構築</a:t>
            </a:r>
            <a:endParaRPr kumimoji="0" lang="en-US" altLang="ja-JP" sz="800" b="0" i="0" u="sng"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endParaRPr>
          </a:p>
          <a:p>
            <a:pPr marL="0" marR="0" lvl="0" indent="0" algn="l" defTabSz="898850" rtl="0" eaLnBrk="1" fontAlgn="auto" latinLnBrk="0" hangingPunct="1">
              <a:lnSpc>
                <a:spcPts val="600"/>
              </a:lnSpc>
              <a:spcBef>
                <a:spcPct val="0"/>
              </a:spcBef>
              <a:spcAft>
                <a:spcPct val="3500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・職員の技術力向上に向けた</a:t>
            </a:r>
            <a:r>
              <a:rPr kumimoji="0" lang="ja-JP" altLang="en-US" sz="8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人材育成　　　　　　　　　　　　　　　　　等</a:t>
            </a:r>
            <a:endParaRPr kumimoji="0" lang="en-US" altLang="ja-JP" sz="8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endParaRPr>
          </a:p>
        </p:txBody>
      </p:sp>
      <p:sp>
        <p:nvSpPr>
          <p:cNvPr id="96" name="角丸四角形 4"/>
          <p:cNvSpPr txBox="1"/>
          <p:nvPr/>
        </p:nvSpPr>
        <p:spPr>
          <a:xfrm>
            <a:off x="3689194" y="6428539"/>
            <a:ext cx="4071503" cy="323545"/>
          </a:xfrm>
          <a:prstGeom prst="rect">
            <a:avLst/>
          </a:prstGeom>
          <a:noFill/>
        </p:spPr>
        <p:style>
          <a:lnRef idx="0">
            <a:scrgbClr r="0" g="0" b="0"/>
          </a:lnRef>
          <a:fillRef idx="1002">
            <a:schemeClr val="lt2"/>
          </a:fillRef>
          <a:effectRef idx="0">
            <a:scrgbClr r="0" g="0" b="0"/>
          </a:effectRef>
          <a:fontRef idx="minor">
            <a:schemeClr val="lt1"/>
          </a:fontRef>
        </p:style>
        <p:txBody>
          <a:bodyPr spcFirstLastPara="0" vert="horz" wrap="square" lIns="0" tIns="77047" rIns="0" bIns="77047" numCol="1" spcCol="1270" anchor="ctr" anchorCtr="0">
            <a:spAutoFit/>
          </a:bodyPr>
          <a:lstStyle/>
          <a:p>
            <a:pPr marL="0" marR="0" lvl="0" indent="0" algn="l" defTabSz="898850" rtl="0" eaLnBrk="1" fontAlgn="auto" latinLnBrk="0" hangingPunct="1">
              <a:lnSpc>
                <a:spcPts val="600"/>
              </a:lnSpc>
              <a:spcBef>
                <a:spcPct val="0"/>
              </a:spcBef>
              <a:spcAft>
                <a:spcPct val="35000"/>
              </a:spcAft>
              <a:buClrTx/>
              <a:buSzTx/>
              <a:buFontTx/>
              <a:buNone/>
              <a:tabLst/>
              <a:defRPr/>
            </a:pPr>
            <a:r>
              <a:rPr kumimoji="0" lang="ja-JP" altLang="en-US" sz="8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・処理場再構築に合わせた下水道用地のまちづくりへの活用　</a:t>
            </a:r>
            <a:endParaRPr kumimoji="0" lang="en-US" altLang="ja-JP" sz="8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endParaRPr>
          </a:p>
          <a:p>
            <a:pPr marL="0" marR="0" lvl="0" indent="0" algn="l" defTabSz="898850" rtl="0" eaLnBrk="1" fontAlgn="auto" latinLnBrk="0" hangingPunct="1">
              <a:lnSpc>
                <a:spcPts val="600"/>
              </a:lnSpc>
              <a:spcBef>
                <a:spcPct val="0"/>
              </a:spcBef>
              <a:spcAft>
                <a:spcPct val="35000"/>
              </a:spcAft>
              <a:buClrTx/>
              <a:buSzTx/>
              <a:buFontTx/>
              <a:buNone/>
              <a:tabLst/>
              <a:defRPr/>
            </a:pPr>
            <a:r>
              <a:rPr kumimoji="0" lang="ja-JP" altLang="en-US" sz="8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・新技術開発のためのフィールド提供、技術の発信　　　　　　　等</a:t>
            </a:r>
            <a:endParaRPr kumimoji="0" lang="en-US" altLang="ja-JP" sz="800" b="1"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endParaRPr>
          </a:p>
        </p:txBody>
      </p:sp>
      <p:graphicFrame>
        <p:nvGraphicFramePr>
          <p:cNvPr id="97" name="図表 96"/>
          <p:cNvGraphicFramePr/>
          <p:nvPr/>
        </p:nvGraphicFramePr>
        <p:xfrm>
          <a:off x="1288499" y="4857531"/>
          <a:ext cx="1518976" cy="195751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cxnSp>
        <p:nvCxnSpPr>
          <p:cNvPr id="98" name="直線矢印コネクタ 97"/>
          <p:cNvCxnSpPr/>
          <p:nvPr/>
        </p:nvCxnSpPr>
        <p:spPr>
          <a:xfrm flipV="1">
            <a:off x="2807475" y="5282888"/>
            <a:ext cx="732314" cy="204494"/>
          </a:xfrm>
          <a:prstGeom prst="straightConnector1">
            <a:avLst/>
          </a:prstGeom>
          <a:ln w="19050">
            <a:solidFill>
              <a:schemeClr val="tx2"/>
            </a:solidFill>
            <a:headEnd type="none" w="med" len="med"/>
            <a:tailEnd type="triangle" w="med" len="lg"/>
          </a:ln>
        </p:spPr>
        <p:style>
          <a:lnRef idx="1">
            <a:schemeClr val="accent1"/>
          </a:lnRef>
          <a:fillRef idx="0">
            <a:schemeClr val="accent1"/>
          </a:fillRef>
          <a:effectRef idx="0">
            <a:schemeClr val="accent1"/>
          </a:effectRef>
          <a:fontRef idx="minor">
            <a:schemeClr val="tx1"/>
          </a:fontRef>
        </p:style>
      </p:cxnSp>
      <p:cxnSp>
        <p:nvCxnSpPr>
          <p:cNvPr id="99" name="直線矢印コネクタ 98"/>
          <p:cNvCxnSpPr/>
          <p:nvPr/>
        </p:nvCxnSpPr>
        <p:spPr>
          <a:xfrm flipV="1">
            <a:off x="2816378" y="6059354"/>
            <a:ext cx="759019" cy="631837"/>
          </a:xfrm>
          <a:prstGeom prst="straightConnector1">
            <a:avLst/>
          </a:prstGeom>
          <a:ln w="19050">
            <a:solidFill>
              <a:schemeClr val="tx2"/>
            </a:solidFill>
            <a:tailEnd type="triangle" w="med" len="lg"/>
          </a:ln>
        </p:spPr>
        <p:style>
          <a:lnRef idx="1">
            <a:schemeClr val="accent1"/>
          </a:lnRef>
          <a:fillRef idx="0">
            <a:schemeClr val="accent1"/>
          </a:fillRef>
          <a:effectRef idx="0">
            <a:schemeClr val="accent1"/>
          </a:effectRef>
          <a:fontRef idx="minor">
            <a:schemeClr val="tx1"/>
          </a:fontRef>
        </p:style>
      </p:cxnSp>
      <p:cxnSp>
        <p:nvCxnSpPr>
          <p:cNvPr id="100" name="直線矢印コネクタ 99"/>
          <p:cNvCxnSpPr/>
          <p:nvPr/>
        </p:nvCxnSpPr>
        <p:spPr>
          <a:xfrm flipV="1">
            <a:off x="2782247" y="5524355"/>
            <a:ext cx="802053" cy="1141186"/>
          </a:xfrm>
          <a:prstGeom prst="straightConnector1">
            <a:avLst/>
          </a:prstGeom>
          <a:ln w="19050">
            <a:solidFill>
              <a:schemeClr val="tx2"/>
            </a:solidFill>
            <a:tailEnd type="triangle" w="med" len="lg"/>
          </a:ln>
        </p:spPr>
        <p:style>
          <a:lnRef idx="1">
            <a:schemeClr val="accent1"/>
          </a:lnRef>
          <a:fillRef idx="0">
            <a:schemeClr val="accent1"/>
          </a:fillRef>
          <a:effectRef idx="0">
            <a:schemeClr val="accent1"/>
          </a:effectRef>
          <a:fontRef idx="minor">
            <a:schemeClr val="tx1"/>
          </a:fontRef>
        </p:style>
      </p:cxnSp>
      <p:sp>
        <p:nvSpPr>
          <p:cNvPr id="101" name="テキスト ボックス 100"/>
          <p:cNvSpPr txBox="1"/>
          <p:nvPr/>
        </p:nvSpPr>
        <p:spPr>
          <a:xfrm>
            <a:off x="3860455" y="3738982"/>
            <a:ext cx="1327354" cy="230832"/>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900" b="1" i="0" u="none" strike="noStrike" kern="1200" cap="none" spc="0" normalizeH="0" baseline="0" noProof="0" dirty="0">
                <a:ln>
                  <a:noFill/>
                </a:ln>
                <a:solidFill>
                  <a:prstClr val="black"/>
                </a:solidFill>
                <a:effectLst/>
                <a:uLnTx/>
                <a:uFillTx/>
                <a:latin typeface="Calibri" panose="020F0502020204030204"/>
                <a:ea typeface="游ゴシック" panose="020B0400000000000000" pitchFamily="50" charset="-128"/>
                <a:cs typeface="+mn-cs"/>
              </a:rPr>
              <a:t>府市連携の方向性</a:t>
            </a:r>
            <a:endParaRPr kumimoji="1" lang="ja-JP" altLang="en-US" sz="900" b="0" i="0" u="none" strike="noStrike" kern="1200" cap="none" spc="0" normalizeH="0" baseline="0" noProof="0" dirty="0">
              <a:ln>
                <a:noFill/>
              </a:ln>
              <a:solidFill>
                <a:prstClr val="black"/>
              </a:solidFill>
              <a:effectLst/>
              <a:uLnTx/>
              <a:uFillTx/>
              <a:latin typeface="Calibri" panose="020F0502020204030204"/>
              <a:ea typeface="游ゴシック" panose="020B0400000000000000" pitchFamily="50" charset="-128"/>
              <a:cs typeface="+mn-cs"/>
            </a:endParaRPr>
          </a:p>
        </p:txBody>
      </p:sp>
      <p:sp>
        <p:nvSpPr>
          <p:cNvPr id="102" name="テキスト ボックス 101"/>
          <p:cNvSpPr txBox="1"/>
          <p:nvPr/>
        </p:nvSpPr>
        <p:spPr>
          <a:xfrm>
            <a:off x="1341047" y="3481179"/>
            <a:ext cx="6237695" cy="338554"/>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sysClr val="windowText" lastClr="000000"/>
                </a:solidFill>
                <a:effectLst/>
                <a:uLnTx/>
                <a:uFillTx/>
                <a:latin typeface="Calibri" panose="020F0502020204030204"/>
                <a:ea typeface="游ゴシック" panose="020B0400000000000000" pitchFamily="50" charset="-128"/>
                <a:cs typeface="+mn-cs"/>
              </a:rPr>
              <a:t>府市の下水道が有する強みを生かして連携することにより、社会情勢の変化に効率的に対応し、府市が更なる発展を</a:t>
            </a:r>
            <a:r>
              <a:rPr kumimoji="1" lang="ja-JP" altLang="en-US" sz="800" b="0" i="0" u="none" strike="noStrike" kern="1200" cap="none" spc="0" normalizeH="0" baseline="0" noProof="0" dirty="0">
                <a:ln>
                  <a:noFill/>
                </a:ln>
                <a:solidFill>
                  <a:prstClr val="black"/>
                </a:solidFill>
                <a:effectLst/>
                <a:uLnTx/>
                <a:uFillTx/>
                <a:latin typeface="Calibri" panose="020F0502020204030204"/>
                <a:ea typeface="游ゴシック" panose="020B0400000000000000" pitchFamily="50" charset="-128"/>
                <a:cs typeface="+mn-cs"/>
              </a:rPr>
              <a:t>めざす</a:t>
            </a:r>
            <a:r>
              <a:rPr kumimoji="1" lang="ja-JP" altLang="en-US" sz="800" b="0" i="0" u="none" strike="noStrike" kern="1200" cap="none" spc="0" normalizeH="0" baseline="0" noProof="0" dirty="0">
                <a:ln>
                  <a:noFill/>
                </a:ln>
                <a:solidFill>
                  <a:sysClr val="windowText" lastClr="000000"/>
                </a:solidFill>
                <a:effectLst/>
                <a:uLnTx/>
                <a:uFillTx/>
                <a:latin typeface="Calibri" panose="020F0502020204030204"/>
                <a:ea typeface="游ゴシック" panose="020B0400000000000000" pitchFamily="50" charset="-128"/>
                <a:cs typeface="+mn-cs"/>
              </a:rPr>
              <a:t>とともに、府内市町村の下水道事業の持続的な事業運営に貢献していく。</a:t>
            </a:r>
            <a:endParaRPr kumimoji="1" lang="ja-JP" altLang="en-US" sz="800" b="0" i="0" u="none" strike="noStrike" kern="1200" cap="none" spc="0" normalizeH="0" baseline="0" noProof="0" dirty="0">
              <a:ln>
                <a:noFill/>
              </a:ln>
              <a:solidFill>
                <a:prstClr val="black"/>
              </a:solidFill>
              <a:effectLst/>
              <a:uLnTx/>
              <a:uFillTx/>
              <a:latin typeface="Calibri" panose="020F0502020204030204"/>
              <a:ea typeface="游ゴシック" panose="020B0400000000000000" pitchFamily="50" charset="-128"/>
              <a:cs typeface="+mn-cs"/>
            </a:endParaRPr>
          </a:p>
        </p:txBody>
      </p:sp>
      <p:sp>
        <p:nvSpPr>
          <p:cNvPr id="103" name="テキスト ボックス 102"/>
          <p:cNvSpPr txBox="1"/>
          <p:nvPr/>
        </p:nvSpPr>
        <p:spPr>
          <a:xfrm>
            <a:off x="179968" y="4346996"/>
            <a:ext cx="8440069" cy="338554"/>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600" b="0" i="0" u="none" strike="noStrike" kern="1200" cap="none" spc="0" normalizeH="0" baseline="0" noProof="0" dirty="0">
                <a:ln>
                  <a:noFill/>
                </a:ln>
                <a:solidFill>
                  <a:prstClr val="black"/>
                </a:solidFill>
                <a:effectLst/>
                <a:uLnTx/>
                <a:uFillTx/>
                <a:latin typeface="Calibri" panose="020F0502020204030204"/>
                <a:ea typeface="游ゴシック" panose="020B0400000000000000" pitchFamily="50" charset="-128"/>
                <a:cs typeface="+mn-cs"/>
              </a:rPr>
              <a:t>＜府域全体の下水道事業の発展のための３つのビジョン＞</a:t>
            </a:r>
            <a:endParaRPr kumimoji="1" lang="en-US" altLang="ja-JP" sz="1600" b="0" i="0" u="none" strike="noStrike" kern="1200" cap="none" spc="0" normalizeH="0" baseline="0" noProof="0" dirty="0">
              <a:ln>
                <a:noFill/>
              </a:ln>
              <a:solidFill>
                <a:prstClr val="black"/>
              </a:solidFill>
              <a:effectLst/>
              <a:uLnTx/>
              <a:uFillTx/>
              <a:latin typeface="Calibri" panose="020F0502020204030204"/>
              <a:ea typeface="游ゴシック" panose="020B0400000000000000" pitchFamily="50" charset="-128"/>
              <a:cs typeface="+mn-cs"/>
            </a:endParaRPr>
          </a:p>
        </p:txBody>
      </p:sp>
      <p:sp>
        <p:nvSpPr>
          <p:cNvPr id="52" name="テキスト ボックス 36"/>
          <p:cNvSpPr txBox="1"/>
          <p:nvPr/>
        </p:nvSpPr>
        <p:spPr>
          <a:xfrm>
            <a:off x="196874" y="75851"/>
            <a:ext cx="4529510"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lvl="0">
              <a:defRPr/>
            </a:pPr>
            <a:r>
              <a:rPr lang="en-US" altLang="zh-TW"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Ⅲ</a:t>
            </a:r>
            <a:r>
              <a:rPr lang="zh-TW" altLang="en-US"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　行財政改革</a:t>
            </a:r>
            <a:r>
              <a:rPr lang="en-US" altLang="ja-JP"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a:t>
            </a:r>
            <a:r>
              <a:rPr lang="ja-JP" altLang="en-US"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業務執行の刷新</a:t>
            </a:r>
            <a:r>
              <a:rPr lang="en-US" altLang="ja-JP"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a:t>
            </a:r>
            <a:r>
              <a:rPr lang="ja-JP" altLang="en-US"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・市町村との連携強化、市町村支援等</a:t>
            </a:r>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218</a:t>
            </a:fld>
            <a:endParaRPr lang="ja-JP" altLang="en-US"/>
          </a:p>
        </p:txBody>
      </p:sp>
    </p:spTree>
    <p:extLst>
      <p:ext uri="{BB962C8B-B14F-4D97-AF65-F5344CB8AC3E}">
        <p14:creationId xmlns:p14="http://schemas.microsoft.com/office/powerpoint/2010/main" val="1259980189"/>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角丸四角形 11"/>
          <p:cNvSpPr/>
          <p:nvPr/>
        </p:nvSpPr>
        <p:spPr>
          <a:xfrm>
            <a:off x="4610760" y="1268760"/>
            <a:ext cx="4353728" cy="3565403"/>
          </a:xfrm>
          <a:prstGeom prst="roundRect">
            <a:avLst>
              <a:gd name="adj" fmla="val 0"/>
            </a:avLst>
          </a:prstGeom>
          <a:solidFill>
            <a:srgbClr val="66FFFF">
              <a:alpha val="50000"/>
            </a:srgb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graphicFrame>
        <p:nvGraphicFramePr>
          <p:cNvPr id="5" name="表 4"/>
          <p:cNvGraphicFramePr>
            <a:graphicFrameLocks noGrp="1"/>
          </p:cNvGraphicFramePr>
          <p:nvPr>
            <p:extLst>
              <p:ext uri="{D42A27DB-BD31-4B8C-83A1-F6EECF244321}">
                <p14:modId xmlns:p14="http://schemas.microsoft.com/office/powerpoint/2010/main" val="3382939897"/>
              </p:ext>
            </p:extLst>
          </p:nvPr>
        </p:nvGraphicFramePr>
        <p:xfrm>
          <a:off x="179512" y="673663"/>
          <a:ext cx="8784977" cy="4160500"/>
        </p:xfrm>
        <a:graphic>
          <a:graphicData uri="http://schemas.openxmlformats.org/drawingml/2006/table">
            <a:tbl>
              <a:tblPr firstRow="1" bandRow="1">
                <a:tableStyleId>{69012ECD-51FC-41F1-AA8D-1B2483CD663E}</a:tableStyleId>
              </a:tblPr>
              <a:tblGrid>
                <a:gridCol w="1008112">
                  <a:extLst>
                    <a:ext uri="{9D8B030D-6E8A-4147-A177-3AD203B41FA5}">
                      <a16:colId xmlns:a16="http://schemas.microsoft.com/office/drawing/2014/main" val="20000"/>
                    </a:ext>
                  </a:extLst>
                </a:gridCol>
                <a:gridCol w="1224136">
                  <a:extLst>
                    <a:ext uri="{9D8B030D-6E8A-4147-A177-3AD203B41FA5}">
                      <a16:colId xmlns:a16="http://schemas.microsoft.com/office/drawing/2014/main" val="20001"/>
                    </a:ext>
                  </a:extLst>
                </a:gridCol>
                <a:gridCol w="2184243">
                  <a:extLst>
                    <a:ext uri="{9D8B030D-6E8A-4147-A177-3AD203B41FA5}">
                      <a16:colId xmlns:a16="http://schemas.microsoft.com/office/drawing/2014/main" val="20002"/>
                    </a:ext>
                  </a:extLst>
                </a:gridCol>
                <a:gridCol w="2184243">
                  <a:extLst>
                    <a:ext uri="{9D8B030D-6E8A-4147-A177-3AD203B41FA5}">
                      <a16:colId xmlns:a16="http://schemas.microsoft.com/office/drawing/2014/main" val="20003"/>
                    </a:ext>
                  </a:extLst>
                </a:gridCol>
                <a:gridCol w="2184243">
                  <a:extLst>
                    <a:ext uri="{9D8B030D-6E8A-4147-A177-3AD203B41FA5}">
                      <a16:colId xmlns:a16="http://schemas.microsoft.com/office/drawing/2014/main" val="20004"/>
                    </a:ext>
                  </a:extLst>
                </a:gridCol>
              </a:tblGrid>
              <a:tr h="595097">
                <a:tc>
                  <a:txBody>
                    <a:bodyPr/>
                    <a:lstStyle/>
                    <a:p>
                      <a:endParaRPr kumimoji="1" lang="ja-JP" altLang="en-US" sz="1400" dirty="0">
                        <a:latin typeface="Meiryo UI" panose="020B0604030504040204" pitchFamily="50" charset="-128"/>
                        <a:ea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ja-JP" altLang="en-US" sz="1400" dirty="0">
                          <a:latin typeface="Meiryo UI" panose="020B0604030504040204" pitchFamily="50" charset="-128"/>
                          <a:ea typeface="Meiryo UI" panose="020B0604030504040204" pitchFamily="50" charset="-128"/>
                        </a:rPr>
                        <a:t>改革以前</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ja-JP" altLang="en-US" sz="1400" dirty="0">
                          <a:latin typeface="Meiryo UI" panose="020B0604030504040204" pitchFamily="50" charset="-128"/>
                          <a:ea typeface="Meiryo UI" panose="020B0604030504040204" pitchFamily="50" charset="-128"/>
                        </a:rPr>
                        <a:t>２０１８．３</a:t>
                      </a:r>
                      <a:endParaRPr kumimoji="1" lang="en-US" altLang="ja-JP" sz="1400" dirty="0">
                        <a:latin typeface="Meiryo UI" panose="020B0604030504040204" pitchFamily="50" charset="-128"/>
                        <a:ea typeface="Meiryo UI" panose="020B0604030504040204" pitchFamily="50" charset="-128"/>
                      </a:endParaRPr>
                    </a:p>
                    <a:p>
                      <a:pPr algn="ctr"/>
                      <a:r>
                        <a:rPr kumimoji="1" lang="ja-JP" altLang="en-US" sz="1400" dirty="0">
                          <a:latin typeface="Meiryo UI" panose="020B0604030504040204" pitchFamily="50" charset="-128"/>
                          <a:ea typeface="Meiryo UI" panose="020B0604030504040204" pitchFamily="50" charset="-128"/>
                        </a:rPr>
                        <a:t>（前回棚卸し時点）</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lg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ja-JP" altLang="en-US" sz="1400" dirty="0">
                          <a:solidFill>
                            <a:schemeClr val="bg1"/>
                          </a:solidFill>
                          <a:latin typeface="Meiryo UI" panose="020B0604030504040204" pitchFamily="50" charset="-128"/>
                          <a:ea typeface="Meiryo UI" panose="020B0604030504040204" pitchFamily="50" charset="-128"/>
                        </a:rPr>
                        <a:t>２０２２．１１</a:t>
                      </a:r>
                      <a:endParaRPr kumimoji="1" lang="en-US" altLang="ja-JP" sz="1400" dirty="0">
                        <a:solidFill>
                          <a:schemeClr val="bg1"/>
                        </a:solidFill>
                        <a:latin typeface="Meiryo UI" panose="020B0604030504040204" pitchFamily="50" charset="-128"/>
                        <a:ea typeface="Meiryo UI" panose="020B0604030504040204" pitchFamily="50" charset="-128"/>
                      </a:endParaRPr>
                    </a:p>
                    <a:p>
                      <a:pPr algn="ctr"/>
                      <a:r>
                        <a:rPr kumimoji="1" lang="ja-JP" altLang="en-US" sz="1400" dirty="0">
                          <a:solidFill>
                            <a:schemeClr val="bg1"/>
                          </a:solidFill>
                          <a:latin typeface="Meiryo UI" panose="020B0604030504040204" pitchFamily="50" charset="-128"/>
                          <a:ea typeface="Meiryo UI" panose="020B0604030504040204" pitchFamily="50" charset="-128"/>
                        </a:rPr>
                        <a:t>（今回棚卸し時点）</a:t>
                      </a:r>
                    </a:p>
                  </a:txBody>
                  <a:tcPr anchor="ctr">
                    <a:lnL w="12700" cap="flat" cmpd="sng" algn="ctr">
                      <a:solidFill>
                        <a:schemeClr val="tx1"/>
                      </a:solidFill>
                      <a:prstDash val="lgDash"/>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ja-JP" altLang="en-US" sz="1400" dirty="0">
                          <a:latin typeface="Meiryo UI" panose="020B0604030504040204" pitchFamily="50" charset="-128"/>
                          <a:ea typeface="Meiryo UI" panose="020B0604030504040204" pitchFamily="50" charset="-128"/>
                        </a:rPr>
                        <a:t>取組みの達成状況と</a:t>
                      </a:r>
                      <a:endParaRPr kumimoji="1" lang="en-US" altLang="ja-JP" sz="1400" dirty="0">
                        <a:latin typeface="Meiryo UI" panose="020B0604030504040204" pitchFamily="50" charset="-128"/>
                        <a:ea typeface="Meiryo UI" panose="020B0604030504040204" pitchFamily="50" charset="-128"/>
                      </a:endParaRPr>
                    </a:p>
                    <a:p>
                      <a:pPr algn="ctr"/>
                      <a:r>
                        <a:rPr kumimoji="1" lang="ja-JP" altLang="en-US" sz="1400" dirty="0">
                          <a:latin typeface="Meiryo UI" panose="020B0604030504040204" pitchFamily="50" charset="-128"/>
                          <a:ea typeface="Meiryo UI" panose="020B0604030504040204" pitchFamily="50" charset="-128"/>
                        </a:rPr>
                        <a:t>今後の課題</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0"/>
                  </a:ext>
                </a:extLst>
              </a:tr>
              <a:tr h="1336064">
                <a:tc rowSpan="3">
                  <a:txBody>
                    <a:bodyPr/>
                    <a:lstStyle/>
                    <a:p>
                      <a:pPr algn="l"/>
                      <a:r>
                        <a:rPr kumimoji="1" lang="en-US" altLang="ja-JP" sz="1200" dirty="0">
                          <a:latin typeface="Meiryo UI" panose="020B0604030504040204" pitchFamily="50" charset="-128"/>
                          <a:ea typeface="Meiryo UI" panose="020B0604030504040204" pitchFamily="50" charset="-128"/>
                        </a:rPr>
                        <a:t>Ⅲ.</a:t>
                      </a:r>
                    </a:p>
                    <a:p>
                      <a:pPr algn="l"/>
                      <a:r>
                        <a:rPr kumimoji="1" lang="ja-JP" altLang="en-US" sz="1200" dirty="0">
                          <a:latin typeface="Meiryo UI" panose="020B0604030504040204" pitchFamily="50" charset="-128"/>
                          <a:ea typeface="Meiryo UI" panose="020B0604030504040204" pitchFamily="50" charset="-128"/>
                        </a:rPr>
                        <a:t>教育実践のイノベーション</a:t>
                      </a:r>
                    </a:p>
                    <a:p>
                      <a:pPr algn="l"/>
                      <a:endParaRPr kumimoji="1" lang="ja-JP" altLang="en-US" sz="1200" dirty="0">
                        <a:latin typeface="Meiryo UI" panose="020B0604030504040204" pitchFamily="50" charset="-128"/>
                        <a:ea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rowSpan="3">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a:latin typeface="Meiryo UI" panose="020B0604030504040204" pitchFamily="50" charset="-128"/>
                          <a:ea typeface="Meiryo UI" panose="020B0604030504040204" pitchFamily="50" charset="-128"/>
                        </a:rPr>
                        <a:t>（教育環境）</a:t>
                      </a: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a:latin typeface="Meiryo UI" panose="020B0604030504040204" pitchFamily="50" charset="-128"/>
                          <a:ea typeface="Meiryo UI" panose="020B0604030504040204" pitchFamily="50" charset="-128"/>
                        </a:rPr>
                        <a:t>中学校給食と家庭弁当との選択制　など</a:t>
                      </a:r>
                      <a:endParaRPr kumimoji="1" lang="en-US" altLang="ja-JP" sz="1200" dirty="0">
                        <a:latin typeface="Meiryo UI" panose="020B0604030504040204" pitchFamily="50" charset="-128"/>
                        <a:ea typeface="Meiryo UI" panose="020B0604030504040204" pitchFamily="50" charset="-128"/>
                      </a:endParaRPr>
                    </a:p>
                    <a:p>
                      <a:pPr marL="0" marR="0" indent="0" algn="l" defTabSz="914400" rtl="0" eaLnBrk="1" fontAlgn="auto" latinLnBrk="0" hangingPunct="1">
                        <a:lnSpc>
                          <a:spcPct val="100000"/>
                        </a:lnSpc>
                        <a:spcBef>
                          <a:spcPts val="0"/>
                        </a:spcBef>
                        <a:spcAft>
                          <a:spcPts val="0"/>
                        </a:spcAft>
                        <a:buClrTx/>
                        <a:buSzTx/>
                        <a:buFontTx/>
                        <a:buNone/>
                        <a:tabLst/>
                        <a:defRPr/>
                      </a:pPr>
                      <a:endParaRPr kumimoji="1" lang="ja-JP" altLang="en-US" sz="1200" dirty="0">
                        <a:latin typeface="Meiryo UI" panose="020B0604030504040204" pitchFamily="50" charset="-128"/>
                        <a:ea typeface="Meiryo UI" panose="020B0604030504040204" pitchFamily="50" charset="-128"/>
                      </a:endParaRPr>
                    </a:p>
                    <a:p>
                      <a:pPr marL="0" marR="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dirty="0">
                        <a:latin typeface="Meiryo UI" panose="020B0604030504040204" pitchFamily="50" charset="-128"/>
                        <a:ea typeface="Meiryo UI" panose="020B0604030504040204" pitchFamily="50" charset="-128"/>
                      </a:endParaRPr>
                    </a:p>
                    <a:p>
                      <a:pPr marL="0" marR="0" indent="0" algn="l" defTabSz="914400" rtl="0" eaLnBrk="1" fontAlgn="auto" latinLnBrk="0" hangingPunct="1">
                        <a:lnSpc>
                          <a:spcPct val="100000"/>
                        </a:lnSpc>
                        <a:spcBef>
                          <a:spcPts val="0"/>
                        </a:spcBef>
                        <a:spcAft>
                          <a:spcPts val="0"/>
                        </a:spcAft>
                        <a:buClrTx/>
                        <a:buSzTx/>
                        <a:buFontTx/>
                        <a:buNone/>
                        <a:tabLst/>
                        <a:defRPr/>
                      </a:pPr>
                      <a:endParaRPr kumimoji="1" lang="ja-JP" altLang="en-US" sz="1200" dirty="0">
                        <a:solidFill>
                          <a:srgbClr val="FF0000"/>
                        </a:solidFill>
                        <a:latin typeface="Meiryo UI" panose="020B0604030504040204" pitchFamily="50" charset="-128"/>
                        <a:ea typeface="Meiryo UI" panose="020B0604030504040204" pitchFamily="50" charset="-128"/>
                      </a:endParaRPr>
                    </a:p>
                    <a:p>
                      <a:pPr marL="0" marR="0" indent="0" algn="l" defTabSz="914400" rtl="0" eaLnBrk="1" fontAlgn="auto" latinLnBrk="0" hangingPunct="1">
                        <a:lnSpc>
                          <a:spcPct val="100000"/>
                        </a:lnSpc>
                        <a:spcBef>
                          <a:spcPts val="0"/>
                        </a:spcBef>
                        <a:spcAft>
                          <a:spcPts val="0"/>
                        </a:spcAft>
                        <a:buClrTx/>
                        <a:buSzTx/>
                        <a:buFontTx/>
                        <a:buNone/>
                        <a:tabLst/>
                        <a:defRPr/>
                      </a:pPr>
                      <a:endParaRPr kumimoji="1" lang="ja-JP" altLang="en-US" sz="1200" dirty="0">
                        <a:latin typeface="Meiryo UI" panose="020B0604030504040204" pitchFamily="50" charset="-128"/>
                        <a:ea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r>
                        <a:rPr kumimoji="1" lang="en-US" altLang="ja-JP" sz="1200" u="none" dirty="0">
                          <a:solidFill>
                            <a:schemeClr val="tx1"/>
                          </a:solidFill>
                          <a:latin typeface="Meiryo UI" panose="020B0604030504040204" pitchFamily="50" charset="-128"/>
                          <a:ea typeface="Meiryo UI" panose="020B0604030504040204" pitchFamily="50" charset="-128"/>
                        </a:rPr>
                        <a:t>【</a:t>
                      </a:r>
                      <a:r>
                        <a:rPr kumimoji="1" lang="ja-JP" altLang="en-US" sz="1200" u="none" dirty="0">
                          <a:solidFill>
                            <a:schemeClr val="tx1"/>
                          </a:solidFill>
                          <a:latin typeface="Meiryo UI" panose="020B0604030504040204" pitchFamily="50" charset="-128"/>
                          <a:ea typeface="Meiryo UI" panose="020B0604030504040204" pitchFamily="50" charset="-128"/>
                        </a:rPr>
                        <a:t>中学校給食</a:t>
                      </a:r>
                      <a:r>
                        <a:rPr kumimoji="1" lang="en-US" altLang="ja-JP" sz="1200" u="none" dirty="0">
                          <a:solidFill>
                            <a:schemeClr val="tx1"/>
                          </a:solidFill>
                          <a:latin typeface="Meiryo UI" panose="020B0604030504040204" pitchFamily="50" charset="-128"/>
                          <a:ea typeface="Meiryo UI" panose="020B0604030504040204" pitchFamily="50" charset="-128"/>
                        </a:rPr>
                        <a:t>】</a:t>
                      </a:r>
                    </a:p>
                    <a:p>
                      <a:r>
                        <a:rPr kumimoji="1" lang="en-US" altLang="ja-JP" sz="1200" u="sng" dirty="0">
                          <a:solidFill>
                            <a:schemeClr val="tx1"/>
                          </a:solidFill>
                          <a:latin typeface="Meiryo UI" panose="020B0604030504040204" pitchFamily="50" charset="-128"/>
                          <a:ea typeface="Meiryo UI" panose="020B0604030504040204" pitchFamily="50" charset="-128"/>
                        </a:rPr>
                        <a:t>2016</a:t>
                      </a:r>
                      <a:r>
                        <a:rPr kumimoji="1" lang="ja-JP" altLang="en-US" sz="1200" u="sng" dirty="0">
                          <a:solidFill>
                            <a:schemeClr val="tx1"/>
                          </a:solidFill>
                          <a:latin typeface="Meiryo UI" panose="020B0604030504040204" pitchFamily="50" charset="-128"/>
                          <a:ea typeface="Meiryo UI" panose="020B0604030504040204" pitchFamily="50" charset="-128"/>
                        </a:rPr>
                        <a:t>年度～</a:t>
                      </a:r>
                      <a:endParaRPr kumimoji="1" lang="en-US" altLang="ja-JP" sz="1200" u="sng" dirty="0">
                        <a:solidFill>
                          <a:schemeClr val="tx1"/>
                        </a:solidFill>
                        <a:latin typeface="Meiryo UI" panose="020B0604030504040204" pitchFamily="50" charset="-128"/>
                        <a:ea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a:solidFill>
                            <a:schemeClr val="tx1"/>
                          </a:solidFill>
                          <a:latin typeface="Meiryo UI" panose="020B0604030504040204" pitchFamily="50" charset="-128"/>
                          <a:ea typeface="Meiryo UI" panose="020B0604030504040204" pitchFamily="50" charset="-128"/>
                        </a:rPr>
                        <a:t>・市内全中学校において学校調理方式（親子方式、自校調理方式）へ本格移行することとし、順次移行</a:t>
                      </a:r>
                    </a:p>
                  </a:txBody>
                  <a:tcPr>
                    <a:lnL w="12700" cap="flat" cmpd="sng" algn="ctr">
                      <a:solidFill>
                        <a:schemeClr val="tx1"/>
                      </a:solidFill>
                      <a:prstDash val="solid"/>
                      <a:round/>
                      <a:headEnd type="none" w="med" len="med"/>
                      <a:tailEnd type="none" w="med" len="med"/>
                    </a:lnL>
                    <a:lnR w="12700" cap="flat" cmpd="sng" algn="ctr">
                      <a:solidFill>
                        <a:schemeClr val="tx1"/>
                      </a:solidFill>
                      <a:prstDash val="lg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u="sng" dirty="0">
                          <a:solidFill>
                            <a:schemeClr val="tx1"/>
                          </a:solidFill>
                          <a:latin typeface="Meiryo UI" panose="020B0604030504040204" pitchFamily="50" charset="-128"/>
                          <a:ea typeface="Meiryo UI" panose="020B0604030504040204" pitchFamily="50" charset="-128"/>
                        </a:rPr>
                        <a:t>2019</a:t>
                      </a:r>
                      <a:r>
                        <a:rPr kumimoji="1" lang="ja-JP" altLang="en-US" sz="1200" u="sng" dirty="0">
                          <a:solidFill>
                            <a:schemeClr val="tx1"/>
                          </a:solidFill>
                          <a:latin typeface="Meiryo UI" panose="020B0604030504040204" pitchFamily="50" charset="-128"/>
                          <a:ea typeface="Meiryo UI" panose="020B0604030504040204" pitchFamily="50" charset="-128"/>
                        </a:rPr>
                        <a:t>年度</a:t>
                      </a:r>
                      <a:r>
                        <a:rPr kumimoji="1" lang="en-US" altLang="ja-JP" sz="1200" u="sng" dirty="0">
                          <a:solidFill>
                            <a:schemeClr val="tx1"/>
                          </a:solidFill>
                          <a:latin typeface="Meiryo UI" panose="020B0604030504040204" pitchFamily="50" charset="-128"/>
                          <a:ea typeface="Meiryo UI" panose="020B0604030504040204" pitchFamily="50" charset="-128"/>
                        </a:rPr>
                        <a:t>2</a:t>
                      </a:r>
                      <a:r>
                        <a:rPr kumimoji="1" lang="ja-JP" altLang="en-US" sz="1200" u="sng" dirty="0">
                          <a:solidFill>
                            <a:schemeClr val="tx1"/>
                          </a:solidFill>
                          <a:latin typeface="Meiryo UI" panose="020B0604030504040204" pitchFamily="50" charset="-128"/>
                          <a:ea typeface="Meiryo UI" panose="020B0604030504040204" pitchFamily="50" charset="-128"/>
                        </a:rPr>
                        <a:t>学期～</a:t>
                      </a:r>
                      <a:endParaRPr kumimoji="1" lang="en-US" altLang="ja-JP" sz="1200" u="sng" dirty="0">
                        <a:solidFill>
                          <a:schemeClr val="tx1"/>
                        </a:solidFill>
                        <a:latin typeface="Meiryo UI" panose="020B0604030504040204" pitchFamily="50" charset="-128"/>
                        <a:ea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a:solidFill>
                            <a:schemeClr val="tx1"/>
                          </a:solidFill>
                          <a:latin typeface="Meiryo UI" panose="020B0604030504040204" pitchFamily="50" charset="-128"/>
                          <a:ea typeface="Meiryo UI" panose="020B0604030504040204" pitchFamily="50" charset="-128"/>
                        </a:rPr>
                        <a:t>・</a:t>
                      </a:r>
                      <a:r>
                        <a:rPr kumimoji="1" lang="en-US" altLang="ja-JP" sz="1200" dirty="0">
                          <a:solidFill>
                            <a:schemeClr val="tx1"/>
                          </a:solidFill>
                          <a:latin typeface="Meiryo UI" panose="020B0604030504040204" pitchFamily="50" charset="-128"/>
                          <a:ea typeface="Meiryo UI" panose="020B0604030504040204" pitchFamily="50" charset="-128"/>
                        </a:rPr>
                        <a:t>2019</a:t>
                      </a:r>
                      <a:r>
                        <a:rPr kumimoji="1" lang="ja-JP" altLang="en-US" sz="1200" dirty="0">
                          <a:solidFill>
                            <a:schemeClr val="tx1"/>
                          </a:solidFill>
                          <a:latin typeface="Meiryo UI" panose="020B0604030504040204" pitchFamily="50" charset="-128"/>
                          <a:ea typeface="Meiryo UI" panose="020B0604030504040204" pitchFamily="50" charset="-128"/>
                        </a:rPr>
                        <a:t>年度の１学期をもって市内全中学校において、学校調理方式（親子方式、自校調理方式）での給食提供方法に移行完了</a:t>
                      </a:r>
                    </a:p>
                  </a:txBody>
                  <a:tcPr>
                    <a:lnL w="12700" cap="flat" cmpd="sng" algn="ctr">
                      <a:solidFill>
                        <a:schemeClr val="tx1"/>
                      </a:solidFill>
                      <a:prstDash val="lgDash"/>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u="none" dirty="0">
                          <a:solidFill>
                            <a:schemeClr val="tx1"/>
                          </a:solidFill>
                          <a:latin typeface="Meiryo UI" panose="020B0604030504040204" pitchFamily="50" charset="-128"/>
                          <a:ea typeface="Meiryo UI" panose="020B0604030504040204" pitchFamily="50" charset="-128"/>
                        </a:rPr>
                        <a:t>・日々の温かいおかずの提供に加えて、分量調整やアレルギー等により柔軟に対応している。</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1"/>
                  </a:ext>
                </a:extLst>
              </a:tr>
              <a:tr h="1040619">
                <a:tc vMerge="1">
                  <a:txBody>
                    <a:bodyPr/>
                    <a:lstStyle/>
                    <a:p>
                      <a:endParaRPr lang="ja-JP" altLang="en-US" sz="14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vMerge="1">
                  <a:txBody>
                    <a:bodyPr/>
                    <a:lstStyle/>
                    <a:p>
                      <a:endParaRPr lang="ja-JP" altLang="en-US" sz="1400" dirty="0">
                        <a:latin typeface="Meiryo UI" panose="020B0604030504040204" pitchFamily="50" charset="-128"/>
                        <a:ea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00"/>
                    </a:solidFill>
                  </a:tcPr>
                </a:tc>
                <a:tc>
                  <a:txBody>
                    <a:bodyPr/>
                    <a:lstStyle/>
                    <a:p>
                      <a:r>
                        <a:rPr kumimoji="1" lang="en-US" altLang="ja-JP" sz="1200" u="none" dirty="0">
                          <a:solidFill>
                            <a:schemeClr val="tx1"/>
                          </a:solidFill>
                          <a:latin typeface="Meiryo UI" panose="020B0604030504040204" pitchFamily="50" charset="-128"/>
                          <a:ea typeface="Meiryo UI" panose="020B0604030504040204" pitchFamily="50" charset="-128"/>
                        </a:rPr>
                        <a:t>【</a:t>
                      </a:r>
                      <a:r>
                        <a:rPr kumimoji="1" lang="ja-JP" altLang="en-US" sz="1200" u="none" dirty="0">
                          <a:solidFill>
                            <a:schemeClr val="tx1"/>
                          </a:solidFill>
                          <a:latin typeface="Meiryo UI" panose="020B0604030504040204" pitchFamily="50" charset="-128"/>
                          <a:ea typeface="Meiryo UI" panose="020B0604030504040204" pitchFamily="50" charset="-128"/>
                        </a:rPr>
                        <a:t>空調機設置</a:t>
                      </a:r>
                      <a:r>
                        <a:rPr kumimoji="1" lang="en-US" altLang="ja-JP" sz="1200" u="none" dirty="0">
                          <a:solidFill>
                            <a:schemeClr val="tx1"/>
                          </a:solidFill>
                          <a:latin typeface="Meiryo UI" panose="020B0604030504040204" pitchFamily="50" charset="-128"/>
                          <a:ea typeface="Meiryo UI" panose="020B0604030504040204" pitchFamily="50" charset="-128"/>
                        </a:rPr>
                        <a:t>】</a:t>
                      </a:r>
                    </a:p>
                    <a:p>
                      <a:r>
                        <a:rPr kumimoji="1" lang="en-US" altLang="ja-JP" sz="1200" u="sng" dirty="0">
                          <a:solidFill>
                            <a:schemeClr val="tx1"/>
                          </a:solidFill>
                          <a:latin typeface="Meiryo UI" panose="020B0604030504040204" pitchFamily="50" charset="-128"/>
                          <a:ea typeface="Meiryo UI" panose="020B0604030504040204" pitchFamily="50" charset="-128"/>
                        </a:rPr>
                        <a:t>2016</a:t>
                      </a:r>
                      <a:r>
                        <a:rPr kumimoji="1" lang="ja-JP" altLang="en-US" sz="1200" u="sng" dirty="0">
                          <a:solidFill>
                            <a:schemeClr val="tx1"/>
                          </a:solidFill>
                          <a:latin typeface="Meiryo UI" panose="020B0604030504040204" pitchFamily="50" charset="-128"/>
                          <a:ea typeface="Meiryo UI" panose="020B0604030504040204" pitchFamily="50" charset="-128"/>
                        </a:rPr>
                        <a:t>年度末</a:t>
                      </a:r>
                      <a:endParaRPr kumimoji="1" lang="en-US" altLang="ja-JP" sz="1200" u="sng" dirty="0">
                        <a:solidFill>
                          <a:schemeClr val="tx1"/>
                        </a:solidFill>
                        <a:latin typeface="Meiryo UI" panose="020B0604030504040204" pitchFamily="50" charset="-128"/>
                        <a:ea typeface="Meiryo UI" panose="020B0604030504040204" pitchFamily="50" charset="-128"/>
                      </a:endParaRPr>
                    </a:p>
                    <a:p>
                      <a:r>
                        <a:rPr kumimoji="1" lang="ja-JP" altLang="en-US" sz="1200" dirty="0">
                          <a:solidFill>
                            <a:schemeClr val="tx1"/>
                          </a:solidFill>
                          <a:latin typeface="Meiryo UI" panose="020B0604030504040204" pitchFamily="50" charset="-128"/>
                          <a:ea typeface="Meiryo UI" panose="020B0604030504040204" pitchFamily="50" charset="-128"/>
                        </a:rPr>
                        <a:t>・全小学校普通教室等へ空調機設置　</a:t>
                      </a:r>
                    </a:p>
                  </a:txBody>
                  <a:tcPr>
                    <a:lnL w="12700" cap="flat" cmpd="sng" algn="ctr">
                      <a:solidFill>
                        <a:schemeClr val="tx1"/>
                      </a:solidFill>
                      <a:prstDash val="solid"/>
                      <a:round/>
                      <a:headEnd type="none" w="med" len="med"/>
                      <a:tailEnd type="none" w="med" len="med"/>
                    </a:lnL>
                    <a:lnR w="12700" cap="flat" cmpd="sng" algn="ctr">
                      <a:solidFill>
                        <a:schemeClr val="tx1"/>
                      </a:solidFill>
                      <a:prstDash val="lg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kern="1200" dirty="0">
                          <a:solidFill>
                            <a:schemeClr val="tx1"/>
                          </a:solidFill>
                          <a:latin typeface="Meiryo UI" panose="020B0604030504040204" pitchFamily="50" charset="-128"/>
                          <a:ea typeface="Meiryo UI" panose="020B0604030504040204" pitchFamily="50" charset="-128"/>
                          <a:cs typeface="+mn-cs"/>
                        </a:rPr>
                        <a:t>2016</a:t>
                      </a:r>
                      <a:r>
                        <a:rPr kumimoji="1" lang="ja-JP" altLang="en-US" sz="1200" kern="1200" dirty="0">
                          <a:solidFill>
                            <a:schemeClr val="tx1"/>
                          </a:solidFill>
                          <a:latin typeface="Meiryo UI" panose="020B0604030504040204" pitchFamily="50" charset="-128"/>
                          <a:ea typeface="Meiryo UI" panose="020B0604030504040204" pitchFamily="50" charset="-128"/>
                          <a:cs typeface="+mn-cs"/>
                        </a:rPr>
                        <a:t>年度末で事業終了</a:t>
                      </a:r>
                      <a:endParaRPr kumimoji="1" lang="en-US" altLang="ja-JP" sz="1200" kern="1200" dirty="0">
                        <a:solidFill>
                          <a:schemeClr val="tx1"/>
                        </a:solidFill>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kern="1200" dirty="0">
                          <a:solidFill>
                            <a:schemeClr val="tx1"/>
                          </a:solidFill>
                          <a:latin typeface="Meiryo UI" panose="020B0604030504040204" pitchFamily="50" charset="-128"/>
                          <a:ea typeface="Meiryo UI" panose="020B0604030504040204" pitchFamily="50" charset="-128"/>
                          <a:cs typeface="+mn-cs"/>
                        </a:rPr>
                        <a:t>以降、変更なし</a:t>
                      </a:r>
                    </a:p>
                    <a:p>
                      <a:endParaRPr kumimoji="1" lang="ja-JP" altLang="en-US" sz="1200" kern="1200" dirty="0">
                        <a:solidFill>
                          <a:schemeClr val="tx1"/>
                        </a:solidFill>
                        <a:latin typeface="Meiryo UI" panose="020B0604030504040204" pitchFamily="50" charset="-128"/>
                        <a:ea typeface="Meiryo UI" panose="020B0604030504040204" pitchFamily="50" charset="-128"/>
                        <a:cs typeface="+mn-cs"/>
                      </a:endParaRPr>
                    </a:p>
                  </a:txBody>
                  <a:tcPr>
                    <a:lnL w="12700" cap="flat" cmpd="sng" algn="ctr">
                      <a:solidFill>
                        <a:schemeClr val="tx1"/>
                      </a:solidFill>
                      <a:prstDash val="lgDash"/>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kumimoji="1" lang="ja-JP" altLang="en-US" sz="1200" dirty="0">
                          <a:solidFill>
                            <a:schemeClr val="tx1"/>
                          </a:solidFill>
                          <a:latin typeface="Meiryo UI" panose="020B0604030504040204" pitchFamily="50" charset="-128"/>
                          <a:ea typeface="Meiryo UI" panose="020B0604030504040204" pitchFamily="50" charset="-128"/>
                        </a:rPr>
                        <a:t>・全小中学校への整備完了</a:t>
                      </a:r>
                      <a:endParaRPr kumimoji="1" lang="en-US" altLang="ja-JP" sz="1200" dirty="0">
                        <a:solidFill>
                          <a:schemeClr val="tx1"/>
                        </a:solidFill>
                        <a:latin typeface="Meiryo UI" panose="020B0604030504040204" pitchFamily="50" charset="-128"/>
                        <a:ea typeface="Meiryo UI" panose="020B0604030504040204" pitchFamily="50" charset="-128"/>
                      </a:endParaRPr>
                    </a:p>
                    <a:p>
                      <a:r>
                        <a:rPr kumimoji="1" lang="ja-JP" altLang="en-US" sz="1200" dirty="0">
                          <a:solidFill>
                            <a:schemeClr val="tx1"/>
                          </a:solidFill>
                          <a:latin typeface="Meiryo UI" panose="020B0604030504040204" pitchFamily="50" charset="-128"/>
                          <a:ea typeface="Meiryo UI" panose="020B0604030504040204" pitchFamily="50" charset="-128"/>
                        </a:rPr>
                        <a:t>（設置後、夏休み短縮などにより年間</a:t>
                      </a:r>
                      <a:r>
                        <a:rPr kumimoji="1" lang="en-US" altLang="ja-JP" sz="1200" dirty="0">
                          <a:solidFill>
                            <a:schemeClr val="tx1"/>
                          </a:solidFill>
                          <a:latin typeface="Meiryo UI" panose="020B0604030504040204" pitchFamily="50" charset="-128"/>
                          <a:ea typeface="Meiryo UI" panose="020B0604030504040204" pitchFamily="50" charset="-128"/>
                        </a:rPr>
                        <a:t>40</a:t>
                      </a:r>
                      <a:r>
                        <a:rPr kumimoji="1" lang="ja-JP" altLang="en-US" sz="1200" dirty="0">
                          <a:solidFill>
                            <a:schemeClr val="tx1"/>
                          </a:solidFill>
                          <a:latin typeface="Meiryo UI" panose="020B0604030504040204" pitchFamily="50" charset="-128"/>
                          <a:ea typeface="Meiryo UI" panose="020B0604030504040204" pitchFamily="50" charset="-128"/>
                        </a:rPr>
                        <a:t>時間程度の授業時間数確保）</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2"/>
                  </a:ext>
                </a:extLst>
              </a:tr>
              <a:tr h="1040619">
                <a:tc vMerge="1">
                  <a:txBody>
                    <a:bodyPr/>
                    <a:lstStyle/>
                    <a:p>
                      <a:pPr algn="l"/>
                      <a:endParaRPr kumimoji="1" lang="ja-JP" altLang="en-US" sz="1200" dirty="0">
                        <a:latin typeface="Meiryo UI" panose="020B0604030504040204" pitchFamily="50" charset="-128"/>
                        <a:ea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v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kumimoji="1" lang="ja-JP" altLang="en-US" sz="1200" dirty="0">
                        <a:latin typeface="Meiryo UI" panose="020B0604030504040204" pitchFamily="50" charset="-128"/>
                        <a:ea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r>
                        <a:rPr kumimoji="1" lang="en-US" altLang="ja-JP" sz="1200" dirty="0">
                          <a:solidFill>
                            <a:schemeClr val="tx1"/>
                          </a:solidFill>
                          <a:latin typeface="Meiryo UI" panose="020B0604030504040204" pitchFamily="50" charset="-128"/>
                          <a:ea typeface="Meiryo UI" panose="020B0604030504040204" pitchFamily="50" charset="-128"/>
                        </a:rPr>
                        <a:t>【</a:t>
                      </a:r>
                      <a:r>
                        <a:rPr kumimoji="1" lang="ja-JP" altLang="en-US" sz="1200" dirty="0">
                          <a:solidFill>
                            <a:schemeClr val="tx1"/>
                          </a:solidFill>
                          <a:latin typeface="Meiryo UI" panose="020B0604030504040204" pitchFamily="50" charset="-128"/>
                          <a:ea typeface="Meiryo UI" panose="020B0604030504040204" pitchFamily="50" charset="-128"/>
                        </a:rPr>
                        <a:t>校務支援</a:t>
                      </a:r>
                      <a:r>
                        <a:rPr kumimoji="1" lang="en-US" altLang="ja-JP" sz="1200" dirty="0">
                          <a:solidFill>
                            <a:schemeClr val="tx1"/>
                          </a:solidFill>
                          <a:latin typeface="Meiryo UI" panose="020B0604030504040204" pitchFamily="50" charset="-128"/>
                          <a:ea typeface="Meiryo UI" panose="020B0604030504040204" pitchFamily="50" charset="-128"/>
                        </a:rPr>
                        <a:t>ICT】</a:t>
                      </a:r>
                    </a:p>
                    <a:p>
                      <a:r>
                        <a:rPr kumimoji="1" lang="en-US" altLang="ja-JP" sz="1200" u="sng" dirty="0">
                          <a:solidFill>
                            <a:schemeClr val="tx1"/>
                          </a:solidFill>
                          <a:latin typeface="Meiryo UI" panose="020B0604030504040204" pitchFamily="50" charset="-128"/>
                          <a:ea typeface="Meiryo UI" panose="020B0604030504040204" pitchFamily="50" charset="-128"/>
                        </a:rPr>
                        <a:t>2014</a:t>
                      </a:r>
                      <a:r>
                        <a:rPr kumimoji="1" lang="ja-JP" altLang="en-US" sz="1200" u="sng" dirty="0">
                          <a:solidFill>
                            <a:schemeClr val="tx1"/>
                          </a:solidFill>
                          <a:latin typeface="Meiryo UI" panose="020B0604030504040204" pitchFamily="50" charset="-128"/>
                          <a:ea typeface="Meiryo UI" panose="020B0604030504040204" pitchFamily="50" charset="-128"/>
                        </a:rPr>
                        <a:t>年度～</a:t>
                      </a:r>
                      <a:endParaRPr kumimoji="1" lang="en-US" altLang="ja-JP" sz="1200" u="sng" dirty="0">
                        <a:solidFill>
                          <a:schemeClr val="tx1"/>
                        </a:solidFill>
                        <a:latin typeface="Meiryo UI" panose="020B0604030504040204" pitchFamily="50" charset="-128"/>
                        <a:ea typeface="Meiryo UI" panose="020B0604030504040204" pitchFamily="50" charset="-128"/>
                      </a:endParaRPr>
                    </a:p>
                    <a:p>
                      <a:r>
                        <a:rPr kumimoji="1" lang="ja-JP" altLang="en-US" sz="1200" u="none" dirty="0">
                          <a:solidFill>
                            <a:schemeClr val="tx1"/>
                          </a:solidFill>
                          <a:latin typeface="Meiryo UI" panose="020B0604030504040204" pitchFamily="50" charset="-128"/>
                          <a:ea typeface="Meiryo UI" panose="020B0604030504040204" pitchFamily="50" charset="-128"/>
                        </a:rPr>
                        <a:t>・校務支援システムの全校（小学校・中学校）稼働</a:t>
                      </a:r>
                      <a:endParaRPr kumimoji="1" lang="en-US" altLang="ja-JP" sz="1200" u="none" dirty="0">
                        <a:solidFill>
                          <a:schemeClr val="tx1"/>
                        </a:solidFill>
                        <a:latin typeface="Meiryo UI" panose="020B0604030504040204" pitchFamily="50" charset="-128"/>
                        <a:ea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u="none" dirty="0">
                          <a:solidFill>
                            <a:schemeClr val="tx1"/>
                          </a:solidFill>
                          <a:latin typeface="Meiryo UI" panose="020B0604030504040204" pitchFamily="50" charset="-128"/>
                          <a:ea typeface="Meiryo UI" panose="020B0604030504040204" pitchFamily="50" charset="-128"/>
                        </a:rPr>
                        <a:t>・指導要録等の電子保存</a:t>
                      </a:r>
                      <a:endParaRPr kumimoji="1" lang="en-US" altLang="ja-JP" sz="1200" u="none" dirty="0">
                        <a:solidFill>
                          <a:schemeClr val="tx1"/>
                        </a:solidFill>
                        <a:latin typeface="Meiryo UI" panose="020B0604030504040204" pitchFamily="50" charset="-128"/>
                        <a:ea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lg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r>
                        <a:rPr kumimoji="1" lang="en-US" altLang="ja-JP" sz="1200" u="sng" kern="1200" dirty="0">
                          <a:solidFill>
                            <a:schemeClr val="tx1"/>
                          </a:solidFill>
                          <a:latin typeface="Meiryo UI" panose="020B0604030504040204" pitchFamily="50" charset="-128"/>
                          <a:ea typeface="Meiryo UI" panose="020B0604030504040204" pitchFamily="50" charset="-128"/>
                          <a:cs typeface="+mn-cs"/>
                        </a:rPr>
                        <a:t>2021</a:t>
                      </a:r>
                      <a:r>
                        <a:rPr kumimoji="1" lang="ja-JP" altLang="en-US" sz="1200" u="sng" kern="1200" dirty="0">
                          <a:solidFill>
                            <a:schemeClr val="tx1"/>
                          </a:solidFill>
                          <a:latin typeface="Meiryo UI" panose="020B0604030504040204" pitchFamily="50" charset="-128"/>
                          <a:ea typeface="Meiryo UI" panose="020B0604030504040204" pitchFamily="50" charset="-128"/>
                          <a:cs typeface="+mn-cs"/>
                        </a:rPr>
                        <a:t>年度～</a:t>
                      </a:r>
                      <a:endParaRPr kumimoji="1" lang="en-US" altLang="ja-JP" sz="1200" u="sng" kern="1200" dirty="0">
                        <a:solidFill>
                          <a:schemeClr val="tx1"/>
                        </a:solidFill>
                        <a:latin typeface="Meiryo UI" panose="020B0604030504040204" pitchFamily="50" charset="-128"/>
                        <a:ea typeface="Meiryo UI" panose="020B0604030504040204" pitchFamily="50" charset="-128"/>
                        <a:cs typeface="+mn-cs"/>
                      </a:endParaRPr>
                    </a:p>
                    <a:p>
                      <a:r>
                        <a:rPr kumimoji="1" lang="ja-JP" altLang="en-US" sz="1200" u="none" kern="1200" dirty="0">
                          <a:solidFill>
                            <a:schemeClr val="tx1"/>
                          </a:solidFill>
                          <a:latin typeface="Meiryo UI" panose="020B0604030504040204" pitchFamily="50" charset="-128"/>
                          <a:ea typeface="Meiryo UI" panose="020B0604030504040204" pitchFamily="50" charset="-128"/>
                          <a:cs typeface="+mn-cs"/>
                        </a:rPr>
                        <a:t>・校園ネットワークから教育情報ネットワーク基盤への切り替え</a:t>
                      </a:r>
                      <a:endParaRPr kumimoji="1" lang="en-US" altLang="ja-JP" sz="1200" u="none" kern="1200" dirty="0">
                        <a:solidFill>
                          <a:schemeClr val="tx1"/>
                        </a:solidFill>
                        <a:latin typeface="Meiryo UI" panose="020B0604030504040204" pitchFamily="50" charset="-128"/>
                        <a:ea typeface="Meiryo UI" panose="020B0604030504040204" pitchFamily="50" charset="-128"/>
                        <a:cs typeface="+mn-cs"/>
                      </a:endParaRPr>
                    </a:p>
                    <a:p>
                      <a:r>
                        <a:rPr kumimoji="1" lang="en-US" altLang="ja-JP" sz="1200" u="sng" kern="1200" dirty="0">
                          <a:solidFill>
                            <a:schemeClr val="tx1"/>
                          </a:solidFill>
                          <a:latin typeface="Meiryo UI" panose="020B0604030504040204" pitchFamily="50" charset="-128"/>
                          <a:ea typeface="Meiryo UI" panose="020B0604030504040204" pitchFamily="50" charset="-128"/>
                          <a:cs typeface="+mn-cs"/>
                        </a:rPr>
                        <a:t>2022</a:t>
                      </a:r>
                      <a:r>
                        <a:rPr kumimoji="1" lang="ja-JP" altLang="en-US" sz="1200" u="sng" kern="1200" dirty="0">
                          <a:solidFill>
                            <a:schemeClr val="tx1"/>
                          </a:solidFill>
                          <a:latin typeface="Meiryo UI" panose="020B0604030504040204" pitchFamily="50" charset="-128"/>
                          <a:ea typeface="Meiryo UI" panose="020B0604030504040204" pitchFamily="50" charset="-128"/>
                          <a:cs typeface="+mn-cs"/>
                        </a:rPr>
                        <a:t>年度～</a:t>
                      </a:r>
                      <a:endParaRPr kumimoji="1" lang="en-US" altLang="ja-JP" sz="1200" u="sng" kern="1200" dirty="0">
                        <a:solidFill>
                          <a:schemeClr val="tx1"/>
                        </a:solidFill>
                        <a:latin typeface="Meiryo UI" panose="020B0604030504040204" pitchFamily="50" charset="-128"/>
                        <a:ea typeface="Meiryo UI" panose="020B0604030504040204" pitchFamily="50" charset="-128"/>
                        <a:cs typeface="+mn-cs"/>
                      </a:endParaRPr>
                    </a:p>
                    <a:p>
                      <a:r>
                        <a:rPr kumimoji="1" lang="ja-JP" altLang="en-US" sz="1200" u="none" kern="1200" dirty="0">
                          <a:solidFill>
                            <a:schemeClr val="tx1"/>
                          </a:solidFill>
                          <a:latin typeface="Meiryo UI" panose="020B0604030504040204" pitchFamily="50" charset="-128"/>
                          <a:ea typeface="Meiryo UI" panose="020B0604030504040204" pitchFamily="50" charset="-128"/>
                          <a:cs typeface="+mn-cs"/>
                        </a:rPr>
                        <a:t>・幼稚園で校務支援システム導入</a:t>
                      </a:r>
                      <a:endParaRPr kumimoji="1" lang="en-US" altLang="ja-JP" sz="1200" u="none" kern="1200" dirty="0">
                        <a:solidFill>
                          <a:schemeClr val="tx1"/>
                        </a:solidFill>
                        <a:latin typeface="Meiryo UI" panose="020B0604030504040204" pitchFamily="50" charset="-128"/>
                        <a:ea typeface="Meiryo UI" panose="020B0604030504040204" pitchFamily="50" charset="-128"/>
                        <a:cs typeface="+mn-cs"/>
                      </a:endParaRPr>
                    </a:p>
                  </a:txBody>
                  <a:tcPr>
                    <a:lnL w="12700" cap="flat" cmpd="sng" algn="ctr">
                      <a:solidFill>
                        <a:schemeClr val="tx1"/>
                      </a:solidFill>
                      <a:prstDash val="lgDash"/>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a:solidFill>
                            <a:schemeClr val="tx1"/>
                          </a:solidFill>
                          <a:latin typeface="Meiryo UI" panose="020B0604030504040204" pitchFamily="50" charset="-128"/>
                          <a:ea typeface="Meiryo UI" panose="020B0604030504040204" pitchFamily="50" charset="-128"/>
                        </a:rPr>
                        <a:t>・</a:t>
                      </a:r>
                      <a:r>
                        <a:rPr kumimoji="1" lang="ja-JP" altLang="en-US" sz="1200" u="none" dirty="0">
                          <a:solidFill>
                            <a:schemeClr val="tx1"/>
                          </a:solidFill>
                          <a:latin typeface="Meiryo UI" panose="020B0604030504040204" pitchFamily="50" charset="-128"/>
                          <a:ea typeface="Meiryo UI" panose="020B0604030504040204" pitchFamily="50" charset="-128"/>
                        </a:rPr>
                        <a:t>教員一人一台パソコン、システムにより、校務の効率化が図られている。</a:t>
                      </a:r>
                      <a:endParaRPr kumimoji="1" lang="en-US" altLang="ja-JP" sz="1200" u="none" dirty="0">
                        <a:solidFill>
                          <a:schemeClr val="tx1"/>
                        </a:solidFill>
                        <a:latin typeface="Meiryo UI" panose="020B0604030504040204" pitchFamily="50" charset="-128"/>
                        <a:ea typeface="Meiryo UI" panose="020B0604030504040204" pitchFamily="50" charset="-128"/>
                      </a:endParaRPr>
                    </a:p>
                    <a:p>
                      <a:r>
                        <a:rPr kumimoji="1" lang="ja-JP" altLang="en-US" sz="1200" dirty="0">
                          <a:solidFill>
                            <a:schemeClr val="tx1"/>
                          </a:solidFill>
                          <a:latin typeface="Meiryo UI" panose="020B0604030504040204" pitchFamily="50" charset="-128"/>
                          <a:ea typeface="Meiryo UI" panose="020B0604030504040204" pitchFamily="50" charset="-128"/>
                        </a:rPr>
                        <a:t>・引き続き、教員がシステムを有効活用できるよう、取組をすすめていく。</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707277565"/>
                  </a:ext>
                </a:extLst>
              </a:tr>
            </a:tbl>
          </a:graphicData>
        </a:graphic>
      </p:graphicFrame>
      <p:cxnSp>
        <p:nvCxnSpPr>
          <p:cNvPr id="9" name="直線コネクタ 8"/>
          <p:cNvCxnSpPr/>
          <p:nvPr/>
        </p:nvCxnSpPr>
        <p:spPr>
          <a:xfrm>
            <a:off x="251520" y="520214"/>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1" name="テキスト ボックス 10"/>
          <p:cNvSpPr txBox="1"/>
          <p:nvPr/>
        </p:nvSpPr>
        <p:spPr>
          <a:xfrm>
            <a:off x="251520" y="232182"/>
            <a:ext cx="7704856"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③　主な改革の概要（４／９）</a:t>
            </a:r>
          </a:p>
        </p:txBody>
      </p:sp>
      <p:sp>
        <p:nvSpPr>
          <p:cNvPr id="13" name="テキスト ボックス 36"/>
          <p:cNvSpPr txBox="1"/>
          <p:nvPr/>
        </p:nvSpPr>
        <p:spPr>
          <a:xfrm>
            <a:off x="-35880" y="34957"/>
            <a:ext cx="3491880"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Ⅰ</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　政策の刷新・教育改革</a:t>
            </a:r>
          </a:p>
        </p:txBody>
      </p:sp>
      <p:sp>
        <p:nvSpPr>
          <p:cNvPr id="3" name="スライド番号プレースホルダー 2"/>
          <p:cNvSpPr>
            <a:spLocks noGrp="1"/>
          </p:cNvSpPr>
          <p:nvPr>
            <p:ph type="sldNum" sz="quarter" idx="12"/>
          </p:nvPr>
        </p:nvSpPr>
        <p:spPr/>
        <p:txBody>
          <a:bodyPr/>
          <a:lstStyle/>
          <a:p>
            <a:fld id="{CCEC3038-1CF1-4B63-9920-55248DCFBA97}" type="slidenum">
              <a:rPr kumimoji="1" lang="ja-JP" altLang="en-US" smtClean="0"/>
              <a:pPr/>
              <a:t>21</a:t>
            </a:fld>
            <a:endParaRPr kumimoji="1" lang="ja-JP" altLang="en-US"/>
          </a:p>
        </p:txBody>
      </p:sp>
    </p:spTree>
    <p:extLst>
      <p:ext uri="{BB962C8B-B14F-4D97-AF65-F5344CB8AC3E}">
        <p14:creationId xmlns:p14="http://schemas.microsoft.com/office/powerpoint/2010/main" val="4144122782"/>
      </p:ext>
    </p:extLst>
  </p:cSld>
  <p:clrMapOvr>
    <a:masterClrMapping/>
  </p:clrMapOvr>
</p:sld>
</file>

<file path=ppt/slides/slide2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角丸四角形 4"/>
          <p:cNvSpPr/>
          <p:nvPr/>
        </p:nvSpPr>
        <p:spPr>
          <a:xfrm>
            <a:off x="4011228" y="3140968"/>
            <a:ext cx="2721011" cy="866420"/>
          </a:xfrm>
          <a:prstGeom prst="roundRect">
            <a:avLst>
              <a:gd name="adj" fmla="val 20227"/>
            </a:avLst>
          </a:prstGeom>
          <a:solidFill>
            <a:srgbClr val="05E0DB">
              <a:lumMod val="60000"/>
              <a:lumOff val="40000"/>
              <a:alpha val="50000"/>
            </a:srgbClr>
          </a:solidFill>
          <a:ln w="38100" cap="flat" cmpd="sng" algn="ctr">
            <a:noFill/>
            <a:prstDash val="dash"/>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6" name="角丸四角形 5"/>
          <p:cNvSpPr/>
          <p:nvPr/>
        </p:nvSpPr>
        <p:spPr>
          <a:xfrm>
            <a:off x="6732239" y="6028662"/>
            <a:ext cx="2160240" cy="539527"/>
          </a:xfrm>
          <a:prstGeom prst="roundRect">
            <a:avLst>
              <a:gd name="adj" fmla="val 20227"/>
            </a:avLst>
          </a:prstGeom>
          <a:solidFill>
            <a:srgbClr val="05E0DB">
              <a:lumMod val="60000"/>
              <a:lumOff val="40000"/>
              <a:alpha val="50000"/>
            </a:srgbClr>
          </a:solidFill>
          <a:ln w="38100" cap="flat" cmpd="sng" algn="ctr">
            <a:noFill/>
            <a:prstDash val="dash"/>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8" name="テキスト ボックス 7"/>
          <p:cNvSpPr txBox="1"/>
          <p:nvPr/>
        </p:nvSpPr>
        <p:spPr>
          <a:xfrm>
            <a:off x="-2" y="0"/>
            <a:ext cx="8316417" cy="461665"/>
          </a:xfrm>
          <a:prstGeom prst="rect">
            <a:avLst/>
          </a:prstGeom>
          <a:solidFill>
            <a:srgbClr val="0070C0"/>
          </a:solidFill>
        </p:spPr>
        <p:txBody>
          <a:bodyPr wrap="square" rtlCol="0">
            <a:spAutoFit/>
          </a:bodyPr>
          <a:lstStyle/>
          <a:p>
            <a:r>
              <a:rPr lang="en-US" altLang="ja-JP" sz="2400" b="1" u="sng" dirty="0">
                <a:solidFill>
                  <a:prstClr val="white"/>
                </a:solidFill>
                <a:latin typeface="BIZ UDゴシック" panose="020B0400000000000000" pitchFamily="49" charset="-128"/>
                <a:ea typeface="BIZ UDゴシック" panose="020B0400000000000000" pitchFamily="49" charset="-128"/>
              </a:rPr>
              <a:t>Ⅲ【</a:t>
            </a:r>
            <a:r>
              <a:rPr lang="ja-JP" altLang="en-US" sz="2400" b="1" u="sng" dirty="0">
                <a:solidFill>
                  <a:prstClr val="white"/>
                </a:solidFill>
                <a:latin typeface="BIZ UDゴシック" panose="020B0400000000000000" pitchFamily="49" charset="-128"/>
                <a:ea typeface="BIZ UDゴシック" panose="020B0400000000000000" pitchFamily="49" charset="-128"/>
              </a:rPr>
              <a:t>業務執行の刷新</a:t>
            </a:r>
            <a:r>
              <a:rPr lang="en-US" altLang="ja-JP" sz="2400" b="1" u="sng" dirty="0">
                <a:solidFill>
                  <a:prstClr val="white"/>
                </a:solidFill>
                <a:latin typeface="BIZ UDゴシック" panose="020B0400000000000000" pitchFamily="49" charset="-128"/>
                <a:ea typeface="BIZ UDゴシック" panose="020B0400000000000000" pitchFamily="49" charset="-128"/>
              </a:rPr>
              <a:t>】</a:t>
            </a:r>
            <a:r>
              <a:rPr lang="ja-JP" altLang="en-US" sz="2400" b="1" u="sng" dirty="0">
                <a:solidFill>
                  <a:prstClr val="white"/>
                </a:solidFill>
                <a:latin typeface="BIZ UDゴシック" panose="020B0400000000000000" pitchFamily="49" charset="-128"/>
                <a:ea typeface="BIZ UDゴシック" panose="020B0400000000000000" pitchFamily="49" charset="-128"/>
              </a:rPr>
              <a:t>（６）サービス改善（動物園など）</a:t>
            </a:r>
          </a:p>
        </p:txBody>
      </p:sp>
      <p:graphicFrame>
        <p:nvGraphicFramePr>
          <p:cNvPr id="7" name="表 6"/>
          <p:cNvGraphicFramePr>
            <a:graphicFrameLocks noGrp="1"/>
          </p:cNvGraphicFramePr>
          <p:nvPr>
            <p:extLst>
              <p:ext uri="{D42A27DB-BD31-4B8C-83A1-F6EECF244321}">
                <p14:modId xmlns:p14="http://schemas.microsoft.com/office/powerpoint/2010/main" val="3635461208"/>
              </p:ext>
            </p:extLst>
          </p:nvPr>
        </p:nvGraphicFramePr>
        <p:xfrm>
          <a:off x="323528" y="583949"/>
          <a:ext cx="8568951" cy="5984240"/>
        </p:xfrm>
        <a:graphic>
          <a:graphicData uri="http://schemas.openxmlformats.org/drawingml/2006/table">
            <a:tbl>
              <a:tblPr firstRow="1" bandRow="1">
                <a:tableStyleId>{5940675A-B579-460E-94D1-54222C63F5DA}</a:tableStyleId>
              </a:tblPr>
              <a:tblGrid>
                <a:gridCol w="1171822">
                  <a:extLst>
                    <a:ext uri="{9D8B030D-6E8A-4147-A177-3AD203B41FA5}">
                      <a16:colId xmlns:a16="http://schemas.microsoft.com/office/drawing/2014/main" val="20000"/>
                    </a:ext>
                  </a:extLst>
                </a:gridCol>
                <a:gridCol w="2563362">
                  <a:extLst>
                    <a:ext uri="{9D8B030D-6E8A-4147-A177-3AD203B41FA5}">
                      <a16:colId xmlns:a16="http://schemas.microsoft.com/office/drawing/2014/main" val="20001"/>
                    </a:ext>
                  </a:extLst>
                </a:gridCol>
                <a:gridCol w="2709231">
                  <a:extLst>
                    <a:ext uri="{9D8B030D-6E8A-4147-A177-3AD203B41FA5}">
                      <a16:colId xmlns:a16="http://schemas.microsoft.com/office/drawing/2014/main" val="20002"/>
                    </a:ext>
                  </a:extLst>
                </a:gridCol>
                <a:gridCol w="708178">
                  <a:extLst>
                    <a:ext uri="{9D8B030D-6E8A-4147-A177-3AD203B41FA5}">
                      <a16:colId xmlns:a16="http://schemas.microsoft.com/office/drawing/2014/main" val="20003"/>
                    </a:ext>
                  </a:extLst>
                </a:gridCol>
                <a:gridCol w="708178">
                  <a:extLst>
                    <a:ext uri="{9D8B030D-6E8A-4147-A177-3AD203B41FA5}">
                      <a16:colId xmlns:a16="http://schemas.microsoft.com/office/drawing/2014/main" val="20004"/>
                    </a:ext>
                  </a:extLst>
                </a:gridCol>
                <a:gridCol w="708180">
                  <a:extLst>
                    <a:ext uri="{9D8B030D-6E8A-4147-A177-3AD203B41FA5}">
                      <a16:colId xmlns:a16="http://schemas.microsoft.com/office/drawing/2014/main" val="20005"/>
                    </a:ext>
                  </a:extLst>
                </a:gridCol>
              </a:tblGrid>
              <a:tr h="264880">
                <a:tc>
                  <a:txBody>
                    <a:bodyPr/>
                    <a:lstStyle/>
                    <a:p>
                      <a:pPr marL="72000" indent="-457200" algn="ctr">
                        <a:lnSpc>
                          <a:spcPct val="100000"/>
                        </a:lnSpc>
                      </a:pPr>
                      <a:r>
                        <a:rPr kumimoji="1" lang="ja-JP" altLang="en-US" sz="1600" dirty="0">
                          <a:solidFill>
                            <a:schemeClr val="tx1"/>
                          </a:solidFill>
                          <a:latin typeface="+mj-lt"/>
                          <a:ea typeface="+mn-ea"/>
                        </a:rPr>
                        <a:t>＜</a:t>
                      </a:r>
                      <a:r>
                        <a:rPr kumimoji="1" lang="en-US" altLang="ja-JP" sz="1600" dirty="0">
                          <a:solidFill>
                            <a:schemeClr val="tx1"/>
                          </a:solidFill>
                          <a:latin typeface="+mj-lt"/>
                          <a:ea typeface="+mn-ea"/>
                        </a:rPr>
                        <a:t>Why</a:t>
                      </a:r>
                      <a:r>
                        <a:rPr kumimoji="1" lang="ja-JP" altLang="en-US" sz="1600" dirty="0">
                          <a:solidFill>
                            <a:schemeClr val="tx1"/>
                          </a:solidFill>
                          <a:latin typeface="+mj-lt"/>
                          <a:ea typeface="+mn-ea"/>
                        </a:rPr>
                        <a:t>＞</a:t>
                      </a:r>
                    </a:p>
                  </a:txBody>
                  <a:tcPr marL="36000" marR="36000" anchor="ctr">
                    <a:lnR w="12700" cap="flat" cmpd="sng" algn="ctr">
                      <a:solidFill>
                        <a:schemeClr val="tx1"/>
                      </a:solidFill>
                      <a:prstDash val="solid"/>
                      <a:round/>
                      <a:headEnd type="none" w="med" len="med"/>
                      <a:tailEnd type="none" w="med" len="med"/>
                    </a:lnR>
                    <a:noFill/>
                  </a:tcPr>
                </a:tc>
                <a:tc>
                  <a:txBody>
                    <a:bodyPr/>
                    <a:lstStyle/>
                    <a:p>
                      <a:pPr marL="72000" indent="-457200" algn="ctr">
                        <a:lnSpc>
                          <a:spcPct val="100000"/>
                        </a:lnSpc>
                      </a:pPr>
                      <a:r>
                        <a:rPr kumimoji="1" lang="ja-JP" altLang="en-US" sz="1600" dirty="0">
                          <a:solidFill>
                            <a:schemeClr val="tx1"/>
                          </a:solidFill>
                          <a:latin typeface="+mj-lt"/>
                          <a:ea typeface="+mn-ea"/>
                        </a:rPr>
                        <a:t>＜</a:t>
                      </a:r>
                      <a:r>
                        <a:rPr kumimoji="1" lang="en-US" altLang="ja-JP" sz="1600" dirty="0">
                          <a:solidFill>
                            <a:schemeClr val="tx1"/>
                          </a:solidFill>
                          <a:latin typeface="+mj-lt"/>
                          <a:ea typeface="+mn-ea"/>
                        </a:rPr>
                        <a:t>Vision</a:t>
                      </a:r>
                      <a:r>
                        <a:rPr kumimoji="1" lang="ja-JP" altLang="en-US" sz="1600" dirty="0">
                          <a:solidFill>
                            <a:schemeClr val="tx1"/>
                          </a:solidFill>
                          <a:latin typeface="+mj-lt"/>
                          <a:ea typeface="+mn-ea"/>
                        </a:rPr>
                        <a:t>＞</a:t>
                      </a:r>
                    </a:p>
                  </a:txBody>
                  <a:tcPr marL="36000" marR="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noFill/>
                  </a:tcPr>
                </a:tc>
                <a:tc>
                  <a:txBody>
                    <a:bodyPr/>
                    <a:lstStyle/>
                    <a:p>
                      <a:pPr marL="72000" indent="-457200" algn="ctr">
                        <a:lnSpc>
                          <a:spcPct val="100000"/>
                        </a:lnSpc>
                      </a:pPr>
                      <a:r>
                        <a:rPr kumimoji="1" lang="ja-JP" altLang="en-US" sz="1600" dirty="0">
                          <a:solidFill>
                            <a:schemeClr val="tx1"/>
                          </a:solidFill>
                          <a:latin typeface="+mj-lt"/>
                          <a:ea typeface="+mn-ea"/>
                        </a:rPr>
                        <a:t>＜</a:t>
                      </a:r>
                      <a:r>
                        <a:rPr kumimoji="1" lang="en-US" altLang="ja-JP" sz="1600" dirty="0">
                          <a:solidFill>
                            <a:schemeClr val="tx1"/>
                          </a:solidFill>
                          <a:latin typeface="+mj-lt"/>
                          <a:ea typeface="+mn-ea"/>
                        </a:rPr>
                        <a:t>What</a:t>
                      </a:r>
                      <a:r>
                        <a:rPr kumimoji="1" lang="ja-JP" altLang="en-US" sz="1600" dirty="0">
                          <a:solidFill>
                            <a:schemeClr val="tx1"/>
                          </a:solidFill>
                          <a:latin typeface="+mj-lt"/>
                          <a:ea typeface="+mn-ea"/>
                        </a:rPr>
                        <a:t>＞</a:t>
                      </a:r>
                    </a:p>
                  </a:txBody>
                  <a:tcPr marL="36000" marR="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noFill/>
                  </a:tcPr>
                </a:tc>
                <a:tc gridSpan="3">
                  <a:txBody>
                    <a:bodyPr/>
                    <a:lstStyle/>
                    <a:p>
                      <a:pPr marL="72000" indent="-457200" algn="ctr">
                        <a:lnSpc>
                          <a:spcPct val="100000"/>
                        </a:lnSpc>
                      </a:pPr>
                      <a:r>
                        <a:rPr kumimoji="1" lang="ja-JP" altLang="en-US" sz="1600" dirty="0">
                          <a:solidFill>
                            <a:schemeClr val="tx1"/>
                          </a:solidFill>
                          <a:latin typeface="+mj-lt"/>
                          <a:ea typeface="+mn-ea"/>
                        </a:rPr>
                        <a:t>＜</a:t>
                      </a:r>
                      <a:r>
                        <a:rPr kumimoji="1" lang="en-US" altLang="ja-JP" sz="1600" dirty="0">
                          <a:solidFill>
                            <a:schemeClr val="tx1"/>
                          </a:solidFill>
                          <a:latin typeface="+mj-lt"/>
                          <a:ea typeface="+mn-ea"/>
                        </a:rPr>
                        <a:t>Outcome</a:t>
                      </a:r>
                      <a:r>
                        <a:rPr kumimoji="1" lang="ja-JP" altLang="en-US" sz="1600" dirty="0">
                          <a:solidFill>
                            <a:schemeClr val="tx1"/>
                          </a:solidFill>
                          <a:latin typeface="+mj-lt"/>
                          <a:ea typeface="+mn-ea"/>
                        </a:rPr>
                        <a:t>＞</a:t>
                      </a:r>
                    </a:p>
                  </a:txBody>
                  <a:tcPr marL="36000" marR="36000" anchor="ctr">
                    <a:lnL w="12700" cap="flat" cmpd="sng" algn="ctr">
                      <a:solidFill>
                        <a:schemeClr val="tx1"/>
                      </a:solidFill>
                      <a:prstDash val="solid"/>
                      <a:round/>
                      <a:headEnd type="none" w="med" len="med"/>
                      <a:tailEnd type="none" w="med" len="med"/>
                    </a:lnL>
                    <a:noFill/>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10000"/>
                  </a:ext>
                </a:extLst>
              </a:tr>
              <a:tr h="715177">
                <a:tc rowSpan="10">
                  <a:txBody>
                    <a:bodyPr/>
                    <a:lstStyle/>
                    <a:p>
                      <a:pPr marL="72000" marR="0" indent="-457200" algn="l" defTabSz="914400" rtl="0" eaLnBrk="1" fontAlgn="auto" latinLnBrk="0" hangingPunct="1">
                        <a:lnSpc>
                          <a:spcPts val="1300"/>
                        </a:lnSpc>
                        <a:spcBef>
                          <a:spcPts val="0"/>
                        </a:spcBef>
                        <a:spcAft>
                          <a:spcPts val="0"/>
                        </a:spcAft>
                        <a:buClrTx/>
                        <a:buSzTx/>
                        <a:buFontTx/>
                        <a:buNone/>
                        <a:tabLst/>
                        <a:defRPr/>
                      </a:pPr>
                      <a:r>
                        <a:rPr kumimoji="1" lang="ja-JP" altLang="en-US" sz="1200" kern="1200" dirty="0">
                          <a:solidFill>
                            <a:schemeClr val="tx1"/>
                          </a:solidFill>
                          <a:latin typeface="+mj-lt"/>
                          <a:ea typeface="+mn-ea"/>
                          <a:cs typeface="+mn-cs"/>
                        </a:rPr>
                        <a:t>・市民利用施設において、利用者の視点でサービスが提供されていない。</a:t>
                      </a:r>
                      <a:endParaRPr kumimoji="1" lang="en-US" altLang="ja-JP" sz="1200" kern="1200" dirty="0">
                        <a:solidFill>
                          <a:schemeClr val="tx1"/>
                        </a:solidFill>
                        <a:latin typeface="+mj-lt"/>
                        <a:ea typeface="+mn-ea"/>
                        <a:cs typeface="+mn-cs"/>
                      </a:endParaRPr>
                    </a:p>
                    <a:p>
                      <a:pPr marL="72000" marR="0" indent="-457200" algn="l" defTabSz="914400" rtl="0" eaLnBrk="1" fontAlgn="auto" latinLnBrk="0" hangingPunct="1">
                        <a:lnSpc>
                          <a:spcPts val="1300"/>
                        </a:lnSpc>
                        <a:spcBef>
                          <a:spcPts val="0"/>
                        </a:spcBef>
                        <a:spcAft>
                          <a:spcPts val="0"/>
                        </a:spcAft>
                        <a:buClrTx/>
                        <a:buSzTx/>
                        <a:buFontTx/>
                        <a:buNone/>
                        <a:tabLst/>
                        <a:defRPr/>
                      </a:pPr>
                      <a:endParaRPr kumimoji="1" lang="en-US" altLang="ja-JP" sz="1200" kern="1200" dirty="0">
                        <a:solidFill>
                          <a:schemeClr val="tx1"/>
                        </a:solidFill>
                        <a:latin typeface="+mj-lt"/>
                        <a:ea typeface="+mn-ea"/>
                        <a:cs typeface="+mn-cs"/>
                      </a:endParaRPr>
                    </a:p>
                    <a:p>
                      <a:pPr marL="72000" marR="0" indent="-457200" algn="l" defTabSz="914400" rtl="0" eaLnBrk="1" fontAlgn="auto" latinLnBrk="0" hangingPunct="1">
                        <a:lnSpc>
                          <a:spcPts val="1300"/>
                        </a:lnSpc>
                        <a:spcBef>
                          <a:spcPts val="0"/>
                        </a:spcBef>
                        <a:spcAft>
                          <a:spcPts val="0"/>
                        </a:spcAft>
                        <a:buClrTx/>
                        <a:buSzTx/>
                        <a:buFontTx/>
                        <a:buNone/>
                        <a:tabLst/>
                        <a:defRPr/>
                      </a:pPr>
                      <a:r>
                        <a:rPr kumimoji="1" lang="ja-JP" altLang="en-US" sz="1200" kern="1200" dirty="0">
                          <a:solidFill>
                            <a:schemeClr val="tx1"/>
                          </a:solidFill>
                          <a:latin typeface="+mj-lt"/>
                          <a:ea typeface="+mn-ea"/>
                          <a:cs typeface="+mn-cs"/>
                        </a:rPr>
                        <a:t>・サービス水準が低い。</a:t>
                      </a:r>
                      <a:endParaRPr kumimoji="1" lang="en-US" altLang="ja-JP" sz="1200" kern="1200" dirty="0">
                        <a:solidFill>
                          <a:schemeClr val="tx1"/>
                        </a:solidFill>
                        <a:latin typeface="+mj-lt"/>
                        <a:ea typeface="+mn-ea"/>
                        <a:cs typeface="+mn-cs"/>
                      </a:endParaRPr>
                    </a:p>
                    <a:p>
                      <a:pPr marL="72000" marR="0" indent="-457200" algn="l" defTabSz="914400" rtl="0" eaLnBrk="1" fontAlgn="auto" latinLnBrk="0" hangingPunct="1">
                        <a:lnSpc>
                          <a:spcPts val="1300"/>
                        </a:lnSpc>
                        <a:spcBef>
                          <a:spcPts val="0"/>
                        </a:spcBef>
                        <a:spcAft>
                          <a:spcPts val="0"/>
                        </a:spcAft>
                        <a:buClrTx/>
                        <a:buSzTx/>
                        <a:buFontTx/>
                        <a:buNone/>
                        <a:tabLst/>
                        <a:defRPr/>
                      </a:pPr>
                      <a:endParaRPr lang="en-US" altLang="ja-JP" sz="1200" dirty="0">
                        <a:latin typeface="+mj-lt"/>
                        <a:ea typeface="+mn-ea"/>
                      </a:endParaRPr>
                    </a:p>
                  </a:txBody>
                  <a:tcPr marL="36000" marR="36000">
                    <a:lnR w="12700" cap="flat" cmpd="sng" algn="ctr">
                      <a:solidFill>
                        <a:schemeClr val="tx1"/>
                      </a:solidFill>
                      <a:prstDash val="solid"/>
                      <a:round/>
                      <a:headEnd type="none" w="med" len="med"/>
                      <a:tailEnd type="none" w="med" len="med"/>
                    </a:lnR>
                    <a:lnB w="12700" cap="flat" cmpd="sng" algn="ctr">
                      <a:solidFill>
                        <a:schemeClr val="tx1"/>
                      </a:solidFill>
                      <a:prstDash val="solid"/>
                      <a:round/>
                      <a:headEnd type="none" w="med" len="med"/>
                      <a:tailEnd type="none" w="med" len="med"/>
                    </a:lnB>
                  </a:tcPr>
                </a:tc>
                <a:tc rowSpan="7">
                  <a:txBody>
                    <a:bodyPr/>
                    <a:lstStyle/>
                    <a:p>
                      <a:pPr marL="72000" marR="0" indent="-457200" algn="l" defTabSz="914400" rtl="0" eaLnBrk="1" fontAlgn="auto" latinLnBrk="0" hangingPunct="1">
                        <a:lnSpc>
                          <a:spcPts val="1300"/>
                        </a:lnSpc>
                        <a:spcBef>
                          <a:spcPts val="0"/>
                        </a:spcBef>
                        <a:spcAft>
                          <a:spcPts val="0"/>
                        </a:spcAft>
                        <a:buClrTx/>
                        <a:buSzTx/>
                        <a:buFontTx/>
                        <a:buNone/>
                        <a:tabLst/>
                        <a:defRPr/>
                      </a:pPr>
                      <a:r>
                        <a:rPr kumimoji="1" lang="en-US" altLang="ja-JP" sz="1200" kern="1200" dirty="0">
                          <a:solidFill>
                            <a:schemeClr val="tx1"/>
                          </a:solidFill>
                          <a:latin typeface="+mj-lt"/>
                          <a:ea typeface="+mn-ea"/>
                          <a:cs typeface="+mn-cs"/>
                        </a:rPr>
                        <a:t>【</a:t>
                      </a:r>
                      <a:r>
                        <a:rPr kumimoji="1" lang="ja-JP" altLang="en-US" sz="1200" kern="1200" dirty="0">
                          <a:solidFill>
                            <a:schemeClr val="tx1"/>
                          </a:solidFill>
                          <a:latin typeface="+mj-lt"/>
                          <a:ea typeface="+mn-ea"/>
                          <a:cs typeface="+mn-cs"/>
                        </a:rPr>
                        <a:t>「規制・サービス改革部会」の設置</a:t>
                      </a:r>
                      <a:r>
                        <a:rPr kumimoji="1" lang="en-US" altLang="ja-JP" sz="1200" kern="1200" dirty="0">
                          <a:solidFill>
                            <a:schemeClr val="tx1"/>
                          </a:solidFill>
                          <a:latin typeface="+mj-lt"/>
                          <a:ea typeface="+mn-ea"/>
                          <a:cs typeface="+mn-cs"/>
                        </a:rPr>
                        <a:t>】</a:t>
                      </a:r>
                    </a:p>
                    <a:p>
                      <a:pPr marL="72000" marR="0" indent="-457200" algn="l" defTabSz="914400" rtl="0" eaLnBrk="1" fontAlgn="auto" latinLnBrk="0" hangingPunct="1">
                        <a:lnSpc>
                          <a:spcPts val="1300"/>
                        </a:lnSpc>
                        <a:spcBef>
                          <a:spcPts val="0"/>
                        </a:spcBef>
                        <a:spcAft>
                          <a:spcPts val="0"/>
                        </a:spcAft>
                        <a:buClrTx/>
                        <a:buSzTx/>
                        <a:buFontTx/>
                        <a:buNone/>
                        <a:tabLst/>
                        <a:defRPr/>
                      </a:pPr>
                      <a:r>
                        <a:rPr kumimoji="1" lang="ja-JP" altLang="en-US" sz="1200" kern="1200" dirty="0">
                          <a:solidFill>
                            <a:schemeClr val="tx1"/>
                          </a:solidFill>
                          <a:latin typeface="+mj-lt"/>
                          <a:ea typeface="+mn-ea"/>
                          <a:cs typeface="+mn-cs"/>
                        </a:rPr>
                        <a:t>・</a:t>
                      </a:r>
                      <a:r>
                        <a:rPr kumimoji="1" lang="en-US" altLang="ja-JP" sz="1200" kern="1200" dirty="0">
                          <a:solidFill>
                            <a:schemeClr val="tx1"/>
                          </a:solidFill>
                          <a:latin typeface="+mj-lt"/>
                          <a:ea typeface="+mn-ea"/>
                          <a:cs typeface="+mn-cs"/>
                        </a:rPr>
                        <a:t>2013</a:t>
                      </a:r>
                      <a:r>
                        <a:rPr kumimoji="1" lang="ja-JP" altLang="en-US" sz="1200" kern="1200" dirty="0">
                          <a:solidFill>
                            <a:schemeClr val="tx1"/>
                          </a:solidFill>
                          <a:latin typeface="+mj-lt"/>
                          <a:ea typeface="+mn-ea"/>
                          <a:cs typeface="+mn-cs"/>
                        </a:rPr>
                        <a:t>年</a:t>
                      </a:r>
                      <a:r>
                        <a:rPr kumimoji="1" lang="en-US" altLang="ja-JP" sz="1200" kern="1200" dirty="0">
                          <a:solidFill>
                            <a:schemeClr val="tx1"/>
                          </a:solidFill>
                          <a:latin typeface="+mj-lt"/>
                          <a:ea typeface="+mn-ea"/>
                          <a:cs typeface="+mn-cs"/>
                        </a:rPr>
                        <a:t>2</a:t>
                      </a:r>
                      <a:r>
                        <a:rPr kumimoji="1" lang="ja-JP" altLang="en-US" sz="1200" kern="1200" dirty="0">
                          <a:solidFill>
                            <a:schemeClr val="tx1"/>
                          </a:solidFill>
                          <a:latin typeface="+mj-lt"/>
                          <a:ea typeface="+mn-ea"/>
                          <a:cs typeface="+mn-cs"/>
                        </a:rPr>
                        <a:t>月に府市統合本部に「規制・サービス改善部会」が設置され、サービス改善の取組を実施する。</a:t>
                      </a:r>
                      <a:endParaRPr kumimoji="1" lang="en-US" altLang="ja-JP" sz="1200" kern="1200" dirty="0">
                        <a:solidFill>
                          <a:schemeClr val="tx1"/>
                        </a:solidFill>
                        <a:latin typeface="+mj-lt"/>
                        <a:ea typeface="+mn-ea"/>
                        <a:cs typeface="+mn-cs"/>
                      </a:endParaRPr>
                    </a:p>
                    <a:p>
                      <a:pPr marL="72000" marR="0" indent="-457200" algn="l" defTabSz="914400" rtl="0" eaLnBrk="1" fontAlgn="auto" latinLnBrk="0" hangingPunct="1">
                        <a:lnSpc>
                          <a:spcPts val="1300"/>
                        </a:lnSpc>
                        <a:spcBef>
                          <a:spcPts val="0"/>
                        </a:spcBef>
                        <a:spcAft>
                          <a:spcPts val="0"/>
                        </a:spcAft>
                        <a:buClrTx/>
                        <a:buSzTx/>
                        <a:buFontTx/>
                        <a:buNone/>
                        <a:tabLst/>
                        <a:defRPr/>
                      </a:pPr>
                      <a:endParaRPr kumimoji="1" lang="en-US" altLang="ja-JP" sz="1200" kern="1200" dirty="0">
                        <a:solidFill>
                          <a:schemeClr val="tx1"/>
                        </a:solidFill>
                        <a:latin typeface="+mj-lt"/>
                        <a:ea typeface="+mn-ea"/>
                        <a:cs typeface="+mn-cs"/>
                      </a:endParaRPr>
                    </a:p>
                    <a:p>
                      <a:pPr marL="72000" marR="0" indent="-457200" algn="l" defTabSz="914400" rtl="0" eaLnBrk="1" fontAlgn="auto" latinLnBrk="0" hangingPunct="1">
                        <a:lnSpc>
                          <a:spcPts val="1300"/>
                        </a:lnSpc>
                        <a:spcBef>
                          <a:spcPts val="0"/>
                        </a:spcBef>
                        <a:spcAft>
                          <a:spcPts val="0"/>
                        </a:spcAft>
                        <a:buClrTx/>
                        <a:buSzTx/>
                        <a:buFontTx/>
                        <a:buNone/>
                        <a:tabLst/>
                        <a:defRPr/>
                      </a:pPr>
                      <a:r>
                        <a:rPr kumimoji="1" lang="en-US" altLang="ja-JP" sz="1200" kern="1200" dirty="0">
                          <a:solidFill>
                            <a:schemeClr val="tx1"/>
                          </a:solidFill>
                          <a:latin typeface="+mj-lt"/>
                          <a:ea typeface="+mn-ea"/>
                          <a:cs typeface="+mn-cs"/>
                        </a:rPr>
                        <a:t>【</a:t>
                      </a:r>
                      <a:r>
                        <a:rPr kumimoji="1" lang="ja-JP" altLang="en-US" sz="1200" kern="1200" dirty="0">
                          <a:solidFill>
                            <a:schemeClr val="tx1"/>
                          </a:solidFill>
                          <a:latin typeface="+mj-lt"/>
                          <a:ea typeface="+mn-ea"/>
                          <a:cs typeface="+mn-cs"/>
                        </a:rPr>
                        <a:t>アンケートの実施</a:t>
                      </a:r>
                      <a:r>
                        <a:rPr kumimoji="1" lang="en-US" altLang="ja-JP" sz="1200" kern="1200" dirty="0">
                          <a:solidFill>
                            <a:schemeClr val="tx1"/>
                          </a:solidFill>
                          <a:latin typeface="+mj-lt"/>
                          <a:ea typeface="+mn-ea"/>
                          <a:cs typeface="+mn-cs"/>
                        </a:rPr>
                        <a:t>】</a:t>
                      </a:r>
                    </a:p>
                    <a:p>
                      <a:pPr marL="72000" marR="0" lvl="0" indent="-457200" algn="l" defTabSz="914400" rtl="0" eaLnBrk="1" fontAlgn="auto" latinLnBrk="0" hangingPunct="1">
                        <a:lnSpc>
                          <a:spcPts val="1300"/>
                        </a:lnSpc>
                        <a:spcBef>
                          <a:spcPts val="0"/>
                        </a:spcBef>
                        <a:spcAft>
                          <a:spcPts val="0"/>
                        </a:spcAft>
                        <a:buClrTx/>
                        <a:buSzTx/>
                        <a:buFontTx/>
                        <a:buNone/>
                        <a:tabLst/>
                        <a:defRPr/>
                      </a:pPr>
                      <a:r>
                        <a:rPr kumimoji="1" lang="ja-JP" altLang="en-US" sz="1200" kern="1200" dirty="0">
                          <a:solidFill>
                            <a:schemeClr val="tx1"/>
                          </a:solidFill>
                          <a:latin typeface="+mj-lt"/>
                          <a:ea typeface="+mn-ea"/>
                          <a:cs typeface="+mn-cs"/>
                        </a:rPr>
                        <a:t>・天王寺動物園、美術館、自然史博物館、東洋陶磁美術館、中央図書館、市立大学学術情報総合センターをモデル施設として、利用者アンケートを実施</a:t>
                      </a:r>
                      <a:r>
                        <a:rPr kumimoji="1" lang="en-US" altLang="ja-JP" sz="1200" kern="1200" dirty="0">
                          <a:solidFill>
                            <a:schemeClr val="tx1"/>
                          </a:solidFill>
                          <a:latin typeface="+mj-lt"/>
                          <a:ea typeface="+mn-ea"/>
                          <a:cs typeface="+mn-cs"/>
                        </a:rPr>
                        <a:t>(2013</a:t>
                      </a:r>
                      <a:r>
                        <a:rPr kumimoji="1" lang="ja-JP" altLang="en-US" sz="1200" kern="1200" dirty="0">
                          <a:solidFill>
                            <a:schemeClr val="tx1"/>
                          </a:solidFill>
                          <a:latin typeface="+mj-lt"/>
                          <a:ea typeface="+mn-ea"/>
                          <a:cs typeface="+mn-cs"/>
                        </a:rPr>
                        <a:t>年</a:t>
                      </a:r>
                      <a:r>
                        <a:rPr kumimoji="1" lang="en-US" altLang="ja-JP" sz="1200" kern="1200" dirty="0">
                          <a:solidFill>
                            <a:schemeClr val="tx1"/>
                          </a:solidFill>
                          <a:latin typeface="+mj-lt"/>
                          <a:ea typeface="+mn-ea"/>
                          <a:cs typeface="+mn-cs"/>
                        </a:rPr>
                        <a:t>3</a:t>
                      </a:r>
                      <a:r>
                        <a:rPr kumimoji="1" lang="ja-JP" altLang="en-US" sz="1200" kern="1200" dirty="0">
                          <a:solidFill>
                            <a:schemeClr val="tx1"/>
                          </a:solidFill>
                          <a:latin typeface="+mj-lt"/>
                          <a:ea typeface="+mn-ea"/>
                          <a:cs typeface="+mn-cs"/>
                        </a:rPr>
                        <a:t>月～</a:t>
                      </a:r>
                      <a:r>
                        <a:rPr kumimoji="1" lang="en-US" altLang="ja-JP" sz="1200" kern="1200" dirty="0">
                          <a:solidFill>
                            <a:schemeClr val="tx1"/>
                          </a:solidFill>
                          <a:latin typeface="+mj-lt"/>
                          <a:ea typeface="+mn-ea"/>
                          <a:cs typeface="+mn-cs"/>
                        </a:rPr>
                        <a:t>4</a:t>
                      </a:r>
                      <a:r>
                        <a:rPr kumimoji="1" lang="ja-JP" altLang="en-US" sz="1200" kern="1200" dirty="0">
                          <a:solidFill>
                            <a:schemeClr val="tx1"/>
                          </a:solidFill>
                          <a:latin typeface="+mj-lt"/>
                          <a:ea typeface="+mn-ea"/>
                          <a:cs typeface="+mn-cs"/>
                        </a:rPr>
                        <a:t>月</a:t>
                      </a:r>
                      <a:r>
                        <a:rPr kumimoji="1" lang="en-US" altLang="ja-JP" sz="1200" kern="1200" dirty="0">
                          <a:solidFill>
                            <a:schemeClr val="tx1"/>
                          </a:solidFill>
                          <a:latin typeface="+mj-lt"/>
                          <a:ea typeface="+mn-ea"/>
                          <a:cs typeface="+mn-cs"/>
                        </a:rPr>
                        <a:t>)</a:t>
                      </a:r>
                    </a:p>
                    <a:p>
                      <a:pPr marL="72000" marR="0" indent="-457200" algn="l" defTabSz="914400" rtl="0" eaLnBrk="1" fontAlgn="auto" latinLnBrk="0" hangingPunct="1">
                        <a:lnSpc>
                          <a:spcPts val="1300"/>
                        </a:lnSpc>
                        <a:spcBef>
                          <a:spcPts val="0"/>
                        </a:spcBef>
                        <a:spcAft>
                          <a:spcPts val="0"/>
                        </a:spcAft>
                        <a:buClrTx/>
                        <a:buSzTx/>
                        <a:buFontTx/>
                        <a:buNone/>
                        <a:tabLst/>
                        <a:defRPr/>
                      </a:pPr>
                      <a:r>
                        <a:rPr kumimoji="1" lang="ja-JP" altLang="en-US" sz="1200" kern="1200" dirty="0">
                          <a:solidFill>
                            <a:schemeClr val="tx1"/>
                          </a:solidFill>
                          <a:latin typeface="+mj-lt"/>
                          <a:ea typeface="+mn-ea"/>
                          <a:cs typeface="+mn-cs"/>
                        </a:rPr>
                        <a:t>・利用者アンケートで寄せられた意見の整理等を通して、現場主体による自己点検を行い、サービス改善を実施</a:t>
                      </a:r>
                      <a:endParaRPr kumimoji="1" lang="en-US" altLang="ja-JP" sz="1200" kern="1200" dirty="0">
                        <a:solidFill>
                          <a:schemeClr val="tx1"/>
                        </a:solidFill>
                        <a:latin typeface="+mj-lt"/>
                        <a:ea typeface="+mn-ea"/>
                        <a:cs typeface="+mn-cs"/>
                      </a:endParaRPr>
                    </a:p>
                    <a:p>
                      <a:pPr marL="72000" marR="0" indent="-457200" algn="l" defTabSz="914400" rtl="0" eaLnBrk="1" fontAlgn="auto" latinLnBrk="0" hangingPunct="1">
                        <a:lnSpc>
                          <a:spcPts val="1300"/>
                        </a:lnSpc>
                        <a:spcBef>
                          <a:spcPts val="0"/>
                        </a:spcBef>
                        <a:spcAft>
                          <a:spcPts val="0"/>
                        </a:spcAft>
                        <a:buClrTx/>
                        <a:buSzTx/>
                        <a:buFontTx/>
                        <a:buNone/>
                        <a:tabLst/>
                        <a:defRPr/>
                      </a:pPr>
                      <a:endParaRPr kumimoji="1" lang="en-US" altLang="ja-JP" sz="1200" kern="1200" dirty="0">
                        <a:solidFill>
                          <a:schemeClr val="tx1"/>
                        </a:solidFill>
                        <a:latin typeface="+mj-lt"/>
                        <a:ea typeface="+mn-ea"/>
                        <a:cs typeface="+mn-cs"/>
                      </a:endParaRPr>
                    </a:p>
                    <a:p>
                      <a:pPr marL="72000" marR="0" indent="-457200" algn="l" defTabSz="914400" rtl="0" eaLnBrk="1" fontAlgn="auto" latinLnBrk="0" hangingPunct="1">
                        <a:lnSpc>
                          <a:spcPts val="1300"/>
                        </a:lnSpc>
                        <a:spcBef>
                          <a:spcPts val="0"/>
                        </a:spcBef>
                        <a:spcAft>
                          <a:spcPts val="0"/>
                        </a:spcAft>
                        <a:buClrTx/>
                        <a:buSzTx/>
                        <a:buFontTx/>
                        <a:buNone/>
                        <a:tabLst/>
                        <a:defRPr/>
                      </a:pPr>
                      <a:r>
                        <a:rPr kumimoji="1" lang="en-US" altLang="ja-JP" sz="1200" kern="1200" dirty="0">
                          <a:solidFill>
                            <a:schemeClr val="tx1"/>
                          </a:solidFill>
                          <a:latin typeface="+mj-lt"/>
                          <a:ea typeface="+mn-ea"/>
                          <a:cs typeface="+mn-cs"/>
                        </a:rPr>
                        <a:t>【</a:t>
                      </a:r>
                      <a:r>
                        <a:rPr kumimoji="1" lang="ja-JP" altLang="en-US" sz="1200" kern="1200" dirty="0">
                          <a:solidFill>
                            <a:schemeClr val="tx1"/>
                          </a:solidFill>
                          <a:latin typeface="+mj-lt"/>
                          <a:ea typeface="+mn-ea"/>
                          <a:cs typeface="+mn-cs"/>
                        </a:rPr>
                        <a:t>今後の展開</a:t>
                      </a:r>
                      <a:r>
                        <a:rPr kumimoji="1" lang="en-US" altLang="ja-JP" sz="1200" kern="1200" dirty="0">
                          <a:solidFill>
                            <a:schemeClr val="tx1"/>
                          </a:solidFill>
                          <a:latin typeface="+mj-lt"/>
                          <a:ea typeface="+mn-ea"/>
                          <a:cs typeface="+mn-cs"/>
                        </a:rPr>
                        <a:t>】</a:t>
                      </a:r>
                    </a:p>
                    <a:p>
                      <a:pPr marL="72000" marR="0" indent="-457200" algn="l" defTabSz="914400" rtl="0" eaLnBrk="1" fontAlgn="auto" latinLnBrk="0" hangingPunct="1">
                        <a:lnSpc>
                          <a:spcPts val="1300"/>
                        </a:lnSpc>
                        <a:spcBef>
                          <a:spcPts val="0"/>
                        </a:spcBef>
                        <a:spcAft>
                          <a:spcPts val="0"/>
                        </a:spcAft>
                        <a:buClrTx/>
                        <a:buSzTx/>
                        <a:buFontTx/>
                        <a:buNone/>
                        <a:tabLst/>
                        <a:defRPr/>
                      </a:pPr>
                      <a:r>
                        <a:rPr kumimoji="1" lang="ja-JP" altLang="en-US" sz="1200" kern="1200" dirty="0">
                          <a:solidFill>
                            <a:schemeClr val="tx1"/>
                          </a:solidFill>
                          <a:latin typeface="+mj-lt"/>
                          <a:ea typeface="+mn-ea"/>
                          <a:cs typeface="+mn-cs"/>
                        </a:rPr>
                        <a:t>・府と市で情報共有しながら、他施設におけるサービス改善にも活かしていく。　　　　　　　</a:t>
                      </a:r>
                      <a:endParaRPr kumimoji="1" lang="en-US" altLang="ja-JP" sz="1200" kern="1200" dirty="0">
                        <a:solidFill>
                          <a:schemeClr val="tx1"/>
                        </a:solidFill>
                        <a:latin typeface="+mj-lt"/>
                        <a:ea typeface="+mn-ea"/>
                        <a:cs typeface="+mn-cs"/>
                      </a:endParaRPr>
                    </a:p>
                  </a:txBody>
                  <a:tcPr marL="36000" marR="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B w="12700" cap="flat" cmpd="sng" algn="ctr">
                      <a:solidFill>
                        <a:schemeClr val="tx1"/>
                      </a:solidFill>
                      <a:prstDash val="solid"/>
                      <a:round/>
                      <a:headEnd type="none" w="med" len="med"/>
                      <a:tailEnd type="none" w="med" len="med"/>
                    </a:lnB>
                  </a:tcPr>
                </a:tc>
                <a:tc>
                  <a:txBody>
                    <a:bodyPr/>
                    <a:lstStyle/>
                    <a:p>
                      <a:pPr marL="72000" marR="0" indent="-457200" algn="l" defTabSz="914400" rtl="0" eaLnBrk="1" fontAlgn="auto" latinLnBrk="0" hangingPunct="1">
                        <a:lnSpc>
                          <a:spcPts val="1300"/>
                        </a:lnSpc>
                        <a:spcBef>
                          <a:spcPts val="0"/>
                        </a:spcBef>
                        <a:spcAft>
                          <a:spcPts val="0"/>
                        </a:spcAft>
                        <a:buClrTx/>
                        <a:buSzTx/>
                        <a:buFontTx/>
                        <a:buNone/>
                        <a:tabLst/>
                        <a:defRPr/>
                      </a:pPr>
                      <a:r>
                        <a:rPr kumimoji="1" lang="en-US" altLang="ja-JP" sz="1200" kern="1200" dirty="0">
                          <a:solidFill>
                            <a:schemeClr val="tx1"/>
                          </a:solidFill>
                          <a:latin typeface="+mj-lt"/>
                          <a:ea typeface="+mn-ea"/>
                          <a:cs typeface="+mn-cs"/>
                        </a:rPr>
                        <a:t>【</a:t>
                      </a:r>
                      <a:r>
                        <a:rPr kumimoji="1" lang="ja-JP" altLang="en-US" sz="1200" kern="1200" dirty="0">
                          <a:solidFill>
                            <a:schemeClr val="tx1"/>
                          </a:solidFill>
                          <a:latin typeface="+mj-lt"/>
                          <a:ea typeface="+mn-ea"/>
                          <a:cs typeface="+mn-cs"/>
                        </a:rPr>
                        <a:t>サービス改善策</a:t>
                      </a:r>
                      <a:r>
                        <a:rPr kumimoji="1" lang="en-US" altLang="ja-JP" sz="1200" kern="1200" dirty="0">
                          <a:solidFill>
                            <a:schemeClr val="tx1"/>
                          </a:solidFill>
                          <a:latin typeface="+mj-lt"/>
                          <a:ea typeface="+mn-ea"/>
                          <a:cs typeface="+mn-cs"/>
                        </a:rPr>
                        <a:t>( </a:t>
                      </a:r>
                      <a:r>
                        <a:rPr kumimoji="1" lang="ja-JP" altLang="en-US" sz="1200" kern="1200" dirty="0">
                          <a:solidFill>
                            <a:schemeClr val="tx1"/>
                          </a:solidFill>
                          <a:latin typeface="+mj-lt"/>
                          <a:ea typeface="+mn-ea"/>
                          <a:cs typeface="+mn-cs"/>
                        </a:rPr>
                        <a:t>別紙</a:t>
                      </a:r>
                      <a:r>
                        <a:rPr kumimoji="1" lang="en-US" altLang="ja-JP" sz="1200" kern="1200" dirty="0">
                          <a:solidFill>
                            <a:schemeClr val="tx1"/>
                          </a:solidFill>
                          <a:latin typeface="+mj-lt"/>
                          <a:ea typeface="+mn-ea"/>
                          <a:cs typeface="+mn-cs"/>
                        </a:rPr>
                        <a:t>)】</a:t>
                      </a:r>
                    </a:p>
                    <a:p>
                      <a:pPr marL="72000" marR="0" indent="-457200" algn="l" defTabSz="914400" rtl="0" eaLnBrk="1" fontAlgn="auto" latinLnBrk="0" hangingPunct="1">
                        <a:lnSpc>
                          <a:spcPts val="1300"/>
                        </a:lnSpc>
                        <a:spcBef>
                          <a:spcPts val="0"/>
                        </a:spcBef>
                        <a:spcAft>
                          <a:spcPts val="0"/>
                        </a:spcAft>
                        <a:buClrTx/>
                        <a:buSzTx/>
                        <a:buFontTx/>
                        <a:buNone/>
                        <a:tabLst/>
                        <a:defRPr/>
                      </a:pPr>
                      <a:r>
                        <a:rPr kumimoji="1" lang="ja-JP" altLang="en-US" sz="1200" kern="1200" dirty="0">
                          <a:solidFill>
                            <a:schemeClr val="tx1"/>
                          </a:solidFill>
                          <a:latin typeface="+mj-lt"/>
                          <a:ea typeface="+mn-ea"/>
                          <a:cs typeface="+mn-cs"/>
                        </a:rPr>
                        <a:t>・利用者のアメニティに関わるトイレ、開館日・開館時間、案内表示のサービス改善を実施</a:t>
                      </a:r>
                      <a:endParaRPr kumimoji="1" lang="en-US" altLang="ja-JP" sz="1200" b="0" baseline="0" dirty="0">
                        <a:solidFill>
                          <a:sysClr val="windowText" lastClr="000000"/>
                        </a:solidFill>
                        <a:latin typeface="+mj-lt"/>
                        <a:ea typeface="+mn-ea"/>
                      </a:endParaRPr>
                    </a:p>
                  </a:txBody>
                  <a:tcPr marL="36000" marR="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B w="12700" cap="flat" cmpd="sng" algn="ctr">
                      <a:solidFill>
                        <a:schemeClr val="tx1"/>
                      </a:solidFill>
                      <a:prstDash val="solid"/>
                      <a:round/>
                      <a:headEnd type="none" w="med" len="med"/>
                      <a:tailEnd type="none" w="med" len="med"/>
                    </a:lnB>
                  </a:tcPr>
                </a:tc>
                <a:tc>
                  <a:txBody>
                    <a:bodyPr/>
                    <a:lstStyle/>
                    <a:p>
                      <a:pPr marL="72000" marR="0" indent="-457200" algn="l" defTabSz="914400" rtl="0" eaLnBrk="1" fontAlgn="auto" latinLnBrk="0" hangingPunct="1">
                        <a:lnSpc>
                          <a:spcPts val="1300"/>
                        </a:lnSpc>
                        <a:spcBef>
                          <a:spcPts val="0"/>
                        </a:spcBef>
                        <a:spcAft>
                          <a:spcPts val="0"/>
                        </a:spcAft>
                        <a:buClrTx/>
                        <a:buSzTx/>
                        <a:buFontTx/>
                        <a:buNone/>
                        <a:tabLst/>
                        <a:defRPr/>
                      </a:pPr>
                      <a:r>
                        <a:rPr kumimoji="1" lang="ja-JP" altLang="en-US" sz="1200" kern="1200" dirty="0">
                          <a:solidFill>
                            <a:schemeClr val="tx1"/>
                          </a:solidFill>
                          <a:latin typeface="+mj-lt"/>
                          <a:ea typeface="+mn-ea"/>
                          <a:cs typeface="+mn-cs"/>
                        </a:rPr>
                        <a:t>  トイレの改修</a:t>
                      </a:r>
                    </a:p>
                  </a:txBody>
                  <a:tcPr marL="36000" marR="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B w="12700" cap="flat" cmpd="sng" algn="ctr">
                      <a:solidFill>
                        <a:schemeClr val="tx1"/>
                      </a:solidFill>
                      <a:prstDash val="solid"/>
                      <a:round/>
                      <a:headEnd type="none" w="med" len="med"/>
                      <a:tailEnd type="none" w="med" len="med"/>
                    </a:lnB>
                  </a:tcPr>
                </a:tc>
                <a:tc>
                  <a:txBody>
                    <a:bodyPr/>
                    <a:lstStyle/>
                    <a:p>
                      <a:pPr marL="72000" marR="0" indent="-457200" algn="l" defTabSz="914400" rtl="0" eaLnBrk="1" fontAlgn="auto" latinLnBrk="0" hangingPunct="1">
                        <a:lnSpc>
                          <a:spcPts val="1300"/>
                        </a:lnSpc>
                        <a:spcBef>
                          <a:spcPts val="0"/>
                        </a:spcBef>
                        <a:spcAft>
                          <a:spcPts val="0"/>
                        </a:spcAft>
                        <a:buClrTx/>
                        <a:buSzTx/>
                        <a:buFontTx/>
                        <a:buNone/>
                        <a:tabLst/>
                        <a:defRPr/>
                      </a:pPr>
                      <a:r>
                        <a:rPr kumimoji="1" lang="ja-JP" altLang="en-US" sz="1200" kern="1200" dirty="0">
                          <a:solidFill>
                            <a:schemeClr val="tx1"/>
                          </a:solidFill>
                          <a:latin typeface="+mj-lt"/>
                          <a:ea typeface="+mn-ea"/>
                          <a:cs typeface="+mn-cs"/>
                        </a:rPr>
                        <a:t>  開館日・開館時間の延長等</a:t>
                      </a:r>
                    </a:p>
                  </a:txBody>
                  <a:tcPr marL="36000" marR="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B w="12700" cap="flat" cmpd="sng" algn="ctr">
                      <a:solidFill>
                        <a:schemeClr val="tx1"/>
                      </a:solidFill>
                      <a:prstDash val="solid"/>
                      <a:round/>
                      <a:headEnd type="none" w="med" len="med"/>
                      <a:tailEnd type="none" w="med" len="med"/>
                    </a:lnB>
                  </a:tcPr>
                </a:tc>
                <a:tc>
                  <a:txBody>
                    <a:bodyPr/>
                    <a:lstStyle/>
                    <a:p>
                      <a:pPr marL="72000" marR="0" indent="-457200" algn="l" defTabSz="914400" rtl="0" eaLnBrk="1" fontAlgn="auto" latinLnBrk="0" hangingPunct="1">
                        <a:lnSpc>
                          <a:spcPts val="1300"/>
                        </a:lnSpc>
                        <a:spcBef>
                          <a:spcPts val="0"/>
                        </a:spcBef>
                        <a:spcAft>
                          <a:spcPts val="0"/>
                        </a:spcAft>
                        <a:buClrTx/>
                        <a:buSzTx/>
                        <a:buFontTx/>
                        <a:buNone/>
                        <a:tabLst/>
                        <a:defRPr/>
                      </a:pPr>
                      <a:r>
                        <a:rPr kumimoji="1" lang="ja-JP" altLang="en-US" sz="1200" kern="1200" dirty="0">
                          <a:solidFill>
                            <a:schemeClr val="tx1"/>
                          </a:solidFill>
                          <a:latin typeface="+mj-lt"/>
                          <a:ea typeface="+mn-ea"/>
                          <a:cs typeface="+mn-cs"/>
                        </a:rPr>
                        <a:t>  案内表示の改善・設置</a:t>
                      </a:r>
                    </a:p>
                  </a:txBody>
                  <a:tcPr marL="36000" marR="36000">
                    <a:lnL w="12700" cap="flat" cmpd="sng" algn="ctr">
                      <a:solidFill>
                        <a:schemeClr val="tx1"/>
                      </a:solidFill>
                      <a:prstDash val="solid"/>
                      <a:round/>
                      <a:headEnd type="none" w="med" len="med"/>
                      <a:tailEnd type="none" w="med" len="med"/>
                    </a:lnL>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1"/>
                  </a:ext>
                </a:extLst>
              </a:tr>
              <a:tr h="278755">
                <a:tc vMerge="1">
                  <a:txBody>
                    <a:bodyPr/>
                    <a:lstStyle/>
                    <a:p>
                      <a:endParaRPr kumimoji="1" lang="ja-JP" altLang="en-US"/>
                    </a:p>
                  </a:txBody>
                  <a:tcPr/>
                </a:tc>
                <a:tc vMerge="1">
                  <a:txBody>
                    <a:bodyPr/>
                    <a:lstStyle/>
                    <a:p>
                      <a:endParaRPr kumimoji="1" lang="ja-JP" altLang="en-US"/>
                    </a:p>
                  </a:txBody>
                  <a:tcPr/>
                </a:tc>
                <a:tc>
                  <a:txBody>
                    <a:bodyPr/>
                    <a:lstStyle/>
                    <a:p>
                      <a:pPr marL="72000" marR="0" indent="-457200" algn="l" defTabSz="914400" rtl="0" eaLnBrk="1" fontAlgn="auto" latinLnBrk="0" hangingPunct="1">
                        <a:lnSpc>
                          <a:spcPts val="1300"/>
                        </a:lnSpc>
                        <a:spcBef>
                          <a:spcPts val="0"/>
                        </a:spcBef>
                        <a:spcAft>
                          <a:spcPts val="0"/>
                        </a:spcAft>
                        <a:buClrTx/>
                        <a:buSzTx/>
                        <a:buFontTx/>
                        <a:buNone/>
                        <a:tabLst/>
                        <a:defRPr/>
                      </a:pPr>
                      <a:r>
                        <a:rPr kumimoji="1" lang="ja-JP" altLang="en-US" sz="1200" b="0" baseline="0" dirty="0">
                          <a:solidFill>
                            <a:sysClr val="windowText" lastClr="000000"/>
                          </a:solidFill>
                          <a:latin typeface="+mj-lt"/>
                          <a:ea typeface="+mn-ea"/>
                        </a:rPr>
                        <a:t>①天王寺動物園</a:t>
                      </a:r>
                      <a:endParaRPr kumimoji="1" lang="en-US" altLang="ja-JP" sz="1200" b="0" baseline="0" dirty="0">
                        <a:solidFill>
                          <a:sysClr val="windowText" lastClr="000000"/>
                        </a:solidFill>
                        <a:latin typeface="+mj-lt"/>
                        <a:ea typeface="+mn-ea"/>
                      </a:endParaRPr>
                    </a:p>
                  </a:txBody>
                  <a:tcPr marL="36000" marR="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ysDash"/>
                      <a:round/>
                      <a:headEnd type="none" w="med" len="med"/>
                      <a:tailEnd type="none" w="med" len="med"/>
                    </a:lnB>
                  </a:tcPr>
                </a:tc>
                <a:tc>
                  <a:txBody>
                    <a:bodyPr/>
                    <a:lstStyle/>
                    <a:p>
                      <a:pPr marL="72000" marR="0" indent="-457200" algn="ctr" defTabSz="914400" rtl="0" eaLnBrk="1" fontAlgn="auto" latinLnBrk="0" hangingPunct="1">
                        <a:lnSpc>
                          <a:spcPts val="1300"/>
                        </a:lnSpc>
                        <a:spcBef>
                          <a:spcPts val="0"/>
                        </a:spcBef>
                        <a:spcAft>
                          <a:spcPts val="0"/>
                        </a:spcAft>
                        <a:buClrTx/>
                        <a:buSzTx/>
                        <a:buFontTx/>
                        <a:buNone/>
                        <a:tabLst/>
                        <a:defRPr/>
                      </a:pPr>
                      <a:r>
                        <a:rPr kumimoji="1" lang="ja-JP" altLang="en-US" sz="1200" kern="1200" dirty="0">
                          <a:solidFill>
                            <a:schemeClr val="tx1"/>
                          </a:solidFill>
                          <a:latin typeface="+mj-lt"/>
                          <a:ea typeface="+mn-ea"/>
                          <a:cs typeface="+mn-cs"/>
                        </a:rPr>
                        <a:t>◎</a:t>
                      </a:r>
                      <a:endParaRPr kumimoji="1" lang="en-US" altLang="ja-JP" sz="1200" kern="1200" dirty="0">
                        <a:solidFill>
                          <a:schemeClr val="tx1"/>
                        </a:solidFill>
                        <a:latin typeface="+mj-lt"/>
                        <a:ea typeface="+mn-ea"/>
                        <a:cs typeface="+mn-cs"/>
                      </a:endParaRPr>
                    </a:p>
                  </a:txBody>
                  <a:tcPr marL="36000" marR="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ysDash"/>
                      <a:round/>
                      <a:headEnd type="none" w="med" len="med"/>
                      <a:tailEnd type="none" w="med" len="med"/>
                    </a:lnB>
                  </a:tcPr>
                </a:tc>
                <a:tc>
                  <a:txBody>
                    <a:bodyPr/>
                    <a:lstStyle/>
                    <a:p>
                      <a:pPr marL="72000" marR="0" indent="-457200" algn="ctr" defTabSz="914400" rtl="0" eaLnBrk="1" fontAlgn="auto" latinLnBrk="0" hangingPunct="1">
                        <a:lnSpc>
                          <a:spcPts val="1300"/>
                        </a:lnSpc>
                        <a:spcBef>
                          <a:spcPts val="0"/>
                        </a:spcBef>
                        <a:spcAft>
                          <a:spcPts val="0"/>
                        </a:spcAft>
                        <a:buClrTx/>
                        <a:buSzTx/>
                        <a:buFontTx/>
                        <a:buNone/>
                        <a:tabLst/>
                        <a:defRPr/>
                      </a:pPr>
                      <a:r>
                        <a:rPr kumimoji="1" lang="ja-JP" altLang="en-US" sz="1200" kern="1200" dirty="0">
                          <a:solidFill>
                            <a:schemeClr val="tx1"/>
                          </a:solidFill>
                          <a:latin typeface="+mj-lt"/>
                          <a:ea typeface="+mn-ea"/>
                          <a:cs typeface="+mn-cs"/>
                        </a:rPr>
                        <a:t>◎</a:t>
                      </a:r>
                    </a:p>
                  </a:txBody>
                  <a:tcPr marL="36000" marR="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ysDash"/>
                      <a:round/>
                      <a:headEnd type="none" w="med" len="med"/>
                      <a:tailEnd type="none" w="med" len="med"/>
                    </a:lnB>
                  </a:tcPr>
                </a:tc>
                <a:tc>
                  <a:txBody>
                    <a:bodyPr/>
                    <a:lstStyle/>
                    <a:p>
                      <a:pPr marL="72000" marR="0" indent="-457200" algn="ctr" defTabSz="914400" rtl="0" eaLnBrk="1" fontAlgn="auto" latinLnBrk="0" hangingPunct="1">
                        <a:lnSpc>
                          <a:spcPts val="1300"/>
                        </a:lnSpc>
                        <a:spcBef>
                          <a:spcPts val="0"/>
                        </a:spcBef>
                        <a:spcAft>
                          <a:spcPts val="0"/>
                        </a:spcAft>
                        <a:buClrTx/>
                        <a:buSzTx/>
                        <a:buFontTx/>
                        <a:buNone/>
                        <a:tabLst/>
                        <a:defRPr/>
                      </a:pPr>
                      <a:r>
                        <a:rPr kumimoji="1" lang="ja-JP" altLang="en-US" sz="1200" kern="1200" dirty="0">
                          <a:solidFill>
                            <a:schemeClr val="tx1"/>
                          </a:solidFill>
                          <a:latin typeface="+mj-lt"/>
                          <a:ea typeface="+mn-ea"/>
                          <a:cs typeface="+mn-cs"/>
                        </a:rPr>
                        <a:t>◎</a:t>
                      </a:r>
                    </a:p>
                  </a:txBody>
                  <a:tcPr marL="36000" marR="36000" anchor="ctr">
                    <a:lnL w="12700" cap="flat" cmpd="sng" algn="ctr">
                      <a:solidFill>
                        <a:schemeClr val="tx1"/>
                      </a:solidFill>
                      <a:prstDash val="solid"/>
                      <a:round/>
                      <a:headEnd type="none" w="med" len="med"/>
                      <a:tailEnd type="none" w="med" len="med"/>
                    </a:lnL>
                    <a:lnT w="12700" cap="flat" cmpd="sng" algn="ctr">
                      <a:solidFill>
                        <a:schemeClr val="tx1"/>
                      </a:solidFill>
                      <a:prstDash val="solid"/>
                      <a:round/>
                      <a:headEnd type="none" w="med" len="med"/>
                      <a:tailEnd type="none" w="med" len="med"/>
                    </a:lnT>
                    <a:lnB w="12700" cap="flat" cmpd="sng" algn="ctr">
                      <a:solidFill>
                        <a:schemeClr val="tx1"/>
                      </a:solidFill>
                      <a:prstDash val="sysDash"/>
                      <a:round/>
                      <a:headEnd type="none" w="med" len="med"/>
                      <a:tailEnd type="none" w="med" len="med"/>
                    </a:lnB>
                  </a:tcPr>
                </a:tc>
                <a:extLst>
                  <a:ext uri="{0D108BD9-81ED-4DB2-BD59-A6C34878D82A}">
                    <a16:rowId xmlns:a16="http://schemas.microsoft.com/office/drawing/2014/main" val="10002"/>
                  </a:ext>
                </a:extLst>
              </a:tr>
              <a:tr h="278755">
                <a:tc vMerge="1">
                  <a:txBody>
                    <a:bodyPr/>
                    <a:lstStyle/>
                    <a:p>
                      <a:endParaRPr kumimoji="1" lang="ja-JP" altLang="en-US"/>
                    </a:p>
                  </a:txBody>
                  <a:tcPr/>
                </a:tc>
                <a:tc vMerge="1">
                  <a:txBody>
                    <a:bodyPr/>
                    <a:lstStyle/>
                    <a:p>
                      <a:endParaRPr kumimoji="1" lang="ja-JP" altLang="en-US"/>
                    </a:p>
                  </a:txBody>
                  <a:tcPr/>
                </a:tc>
                <a:tc>
                  <a:txBody>
                    <a:bodyPr/>
                    <a:lstStyle/>
                    <a:p>
                      <a:pPr marL="72000" marR="0" indent="-457200" algn="l" defTabSz="914400" rtl="0" eaLnBrk="1" fontAlgn="auto" latinLnBrk="0" hangingPunct="1">
                        <a:lnSpc>
                          <a:spcPts val="1300"/>
                        </a:lnSpc>
                        <a:spcBef>
                          <a:spcPts val="0"/>
                        </a:spcBef>
                        <a:spcAft>
                          <a:spcPts val="0"/>
                        </a:spcAft>
                        <a:buClrTx/>
                        <a:buSzTx/>
                        <a:buFontTx/>
                        <a:buNone/>
                        <a:tabLst/>
                        <a:defRPr/>
                      </a:pPr>
                      <a:r>
                        <a:rPr kumimoji="1" lang="ja-JP" altLang="en-US" sz="1200" b="0" baseline="0" dirty="0">
                          <a:solidFill>
                            <a:sysClr val="windowText" lastClr="000000"/>
                          </a:solidFill>
                          <a:latin typeface="+mj-lt"/>
                          <a:ea typeface="+mn-ea"/>
                        </a:rPr>
                        <a:t>②美術館</a:t>
                      </a:r>
                      <a:endParaRPr kumimoji="1" lang="en-US" altLang="ja-JP" sz="1200" b="0" baseline="0" dirty="0">
                        <a:solidFill>
                          <a:sysClr val="windowText" lastClr="000000"/>
                        </a:solidFill>
                        <a:latin typeface="+mj-lt"/>
                        <a:ea typeface="+mn-ea"/>
                      </a:endParaRPr>
                    </a:p>
                  </a:txBody>
                  <a:tcPr marL="36000" marR="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ysDash"/>
                      <a:round/>
                      <a:headEnd type="none" w="med" len="med"/>
                      <a:tailEnd type="none" w="med" len="med"/>
                    </a:lnT>
                    <a:lnB w="12700" cap="flat" cmpd="sng" algn="ctr">
                      <a:solidFill>
                        <a:schemeClr val="tx1"/>
                      </a:solidFill>
                      <a:prstDash val="sysDash"/>
                      <a:round/>
                      <a:headEnd type="none" w="med" len="med"/>
                      <a:tailEnd type="none" w="med" len="med"/>
                    </a:lnB>
                  </a:tcPr>
                </a:tc>
                <a:tc>
                  <a:txBody>
                    <a:bodyPr/>
                    <a:lstStyle/>
                    <a:p>
                      <a:pPr marL="72000" marR="0" indent="-457200" algn="ctr" defTabSz="914400" rtl="0" eaLnBrk="1" fontAlgn="auto" latinLnBrk="0" hangingPunct="1">
                        <a:lnSpc>
                          <a:spcPts val="1300"/>
                        </a:lnSpc>
                        <a:spcBef>
                          <a:spcPts val="0"/>
                        </a:spcBef>
                        <a:spcAft>
                          <a:spcPts val="0"/>
                        </a:spcAft>
                        <a:buClrTx/>
                        <a:buSzTx/>
                        <a:buFontTx/>
                        <a:buNone/>
                        <a:tabLst/>
                        <a:defRPr/>
                      </a:pPr>
                      <a:r>
                        <a:rPr kumimoji="1" lang="ja-JP" altLang="en-US" sz="1200" strike="noStrike" kern="1200" dirty="0">
                          <a:solidFill>
                            <a:schemeClr val="tx1"/>
                          </a:solidFill>
                          <a:latin typeface="+mj-lt"/>
                          <a:ea typeface="+mn-ea"/>
                          <a:cs typeface="+mn-cs"/>
                        </a:rPr>
                        <a:t>◎</a:t>
                      </a:r>
                      <a:endParaRPr kumimoji="1" lang="en-US" altLang="ja-JP" sz="1200" strike="noStrike" kern="1200" dirty="0">
                        <a:solidFill>
                          <a:schemeClr val="tx1"/>
                        </a:solidFill>
                        <a:latin typeface="+mj-lt"/>
                        <a:ea typeface="+mn-ea"/>
                        <a:cs typeface="+mn-cs"/>
                      </a:endParaRPr>
                    </a:p>
                  </a:txBody>
                  <a:tcPr marL="36000" marR="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ysDash"/>
                      <a:round/>
                      <a:headEnd type="none" w="med" len="med"/>
                      <a:tailEnd type="none" w="med" len="med"/>
                    </a:lnT>
                    <a:lnB w="12700" cap="flat" cmpd="sng" algn="ctr">
                      <a:solidFill>
                        <a:schemeClr val="tx1"/>
                      </a:solidFill>
                      <a:prstDash val="sysDash"/>
                      <a:round/>
                      <a:headEnd type="none" w="med" len="med"/>
                      <a:tailEnd type="none" w="med" len="med"/>
                    </a:lnB>
                  </a:tcPr>
                </a:tc>
                <a:tc>
                  <a:txBody>
                    <a:bodyPr/>
                    <a:lstStyle/>
                    <a:p>
                      <a:pPr marL="72000" marR="0" indent="-457200" algn="ctr" defTabSz="914400" rtl="0" eaLnBrk="1" fontAlgn="auto" latinLnBrk="0" hangingPunct="1">
                        <a:lnSpc>
                          <a:spcPts val="1300"/>
                        </a:lnSpc>
                        <a:spcBef>
                          <a:spcPts val="0"/>
                        </a:spcBef>
                        <a:spcAft>
                          <a:spcPts val="0"/>
                        </a:spcAft>
                        <a:buClrTx/>
                        <a:buSzTx/>
                        <a:buFontTx/>
                        <a:buNone/>
                        <a:tabLst/>
                        <a:defRPr/>
                      </a:pPr>
                      <a:r>
                        <a:rPr kumimoji="1" lang="ja-JP" altLang="en-US" sz="1200" kern="1200" dirty="0">
                          <a:solidFill>
                            <a:schemeClr val="tx1"/>
                          </a:solidFill>
                          <a:latin typeface="+mj-lt"/>
                          <a:ea typeface="+mn-ea"/>
                          <a:cs typeface="+mn-cs"/>
                        </a:rPr>
                        <a:t>◎</a:t>
                      </a:r>
                    </a:p>
                  </a:txBody>
                  <a:tcPr marL="36000" marR="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ysDash"/>
                      <a:round/>
                      <a:headEnd type="none" w="med" len="med"/>
                      <a:tailEnd type="none" w="med" len="med"/>
                    </a:lnT>
                    <a:lnB w="12700" cap="flat" cmpd="sng" algn="ctr">
                      <a:solidFill>
                        <a:schemeClr val="tx1"/>
                      </a:solidFill>
                      <a:prstDash val="sysDash"/>
                      <a:round/>
                      <a:headEnd type="none" w="med" len="med"/>
                      <a:tailEnd type="none" w="med" len="med"/>
                    </a:lnB>
                  </a:tcPr>
                </a:tc>
                <a:tc>
                  <a:txBody>
                    <a:bodyPr/>
                    <a:lstStyle/>
                    <a:p>
                      <a:pPr marL="72000" marR="0" indent="-457200" algn="ctr" defTabSz="914400" rtl="0" eaLnBrk="1" fontAlgn="auto" latinLnBrk="0" hangingPunct="1">
                        <a:lnSpc>
                          <a:spcPts val="1300"/>
                        </a:lnSpc>
                        <a:spcBef>
                          <a:spcPts val="0"/>
                        </a:spcBef>
                        <a:spcAft>
                          <a:spcPts val="0"/>
                        </a:spcAft>
                        <a:buClrTx/>
                        <a:buSzTx/>
                        <a:buFontTx/>
                        <a:buNone/>
                        <a:tabLst/>
                        <a:defRPr/>
                      </a:pPr>
                      <a:r>
                        <a:rPr kumimoji="1" lang="ja-JP" altLang="en-US" sz="1200" kern="1200" dirty="0">
                          <a:solidFill>
                            <a:schemeClr val="tx1"/>
                          </a:solidFill>
                          <a:latin typeface="+mj-lt"/>
                          <a:ea typeface="+mn-ea"/>
                          <a:cs typeface="+mn-cs"/>
                        </a:rPr>
                        <a:t>◎</a:t>
                      </a:r>
                    </a:p>
                  </a:txBody>
                  <a:tcPr marL="36000" marR="36000" anchor="ctr">
                    <a:lnL w="12700" cap="flat" cmpd="sng" algn="ctr">
                      <a:solidFill>
                        <a:schemeClr val="tx1"/>
                      </a:solidFill>
                      <a:prstDash val="solid"/>
                      <a:round/>
                      <a:headEnd type="none" w="med" len="med"/>
                      <a:tailEnd type="none" w="med" len="med"/>
                    </a:lnL>
                    <a:lnT w="12700" cap="flat" cmpd="sng" algn="ctr">
                      <a:solidFill>
                        <a:schemeClr val="tx1"/>
                      </a:solidFill>
                      <a:prstDash val="sysDash"/>
                      <a:round/>
                      <a:headEnd type="none" w="med" len="med"/>
                      <a:tailEnd type="none" w="med" len="med"/>
                    </a:lnT>
                    <a:lnB w="12700" cap="flat" cmpd="sng" algn="ctr">
                      <a:solidFill>
                        <a:schemeClr val="tx1"/>
                      </a:solidFill>
                      <a:prstDash val="sysDash"/>
                      <a:round/>
                      <a:headEnd type="none" w="med" len="med"/>
                      <a:tailEnd type="none" w="med" len="med"/>
                    </a:lnB>
                  </a:tcPr>
                </a:tc>
                <a:extLst>
                  <a:ext uri="{0D108BD9-81ED-4DB2-BD59-A6C34878D82A}">
                    <a16:rowId xmlns:a16="http://schemas.microsoft.com/office/drawing/2014/main" val="10003"/>
                  </a:ext>
                </a:extLst>
              </a:tr>
              <a:tr h="278755">
                <a:tc vMerge="1">
                  <a:txBody>
                    <a:bodyPr/>
                    <a:lstStyle/>
                    <a:p>
                      <a:endParaRPr kumimoji="1" lang="ja-JP" altLang="en-US"/>
                    </a:p>
                  </a:txBody>
                  <a:tcPr/>
                </a:tc>
                <a:tc vMerge="1">
                  <a:txBody>
                    <a:bodyPr/>
                    <a:lstStyle/>
                    <a:p>
                      <a:endParaRPr kumimoji="1" lang="ja-JP" altLang="en-US"/>
                    </a:p>
                  </a:txBody>
                  <a:tcPr/>
                </a:tc>
                <a:tc>
                  <a:txBody>
                    <a:bodyPr/>
                    <a:lstStyle/>
                    <a:p>
                      <a:pPr marL="72000" marR="0" indent="-457200" algn="l" defTabSz="914400" rtl="0" eaLnBrk="1" fontAlgn="auto" latinLnBrk="0" hangingPunct="1">
                        <a:lnSpc>
                          <a:spcPts val="1300"/>
                        </a:lnSpc>
                        <a:spcBef>
                          <a:spcPts val="0"/>
                        </a:spcBef>
                        <a:spcAft>
                          <a:spcPts val="0"/>
                        </a:spcAft>
                        <a:buClrTx/>
                        <a:buSzTx/>
                        <a:buFontTx/>
                        <a:buNone/>
                        <a:tabLst/>
                        <a:defRPr/>
                      </a:pPr>
                      <a:r>
                        <a:rPr kumimoji="1" lang="ja-JP" altLang="en-US" sz="1200" b="0" baseline="0" dirty="0">
                          <a:solidFill>
                            <a:sysClr val="windowText" lastClr="000000"/>
                          </a:solidFill>
                          <a:latin typeface="+mj-lt"/>
                          <a:ea typeface="+mn-ea"/>
                        </a:rPr>
                        <a:t>③自然史博物館</a:t>
                      </a:r>
                      <a:endParaRPr kumimoji="1" lang="en-US" altLang="ja-JP" sz="1200" b="0" baseline="0" dirty="0">
                        <a:solidFill>
                          <a:sysClr val="windowText" lastClr="000000"/>
                        </a:solidFill>
                        <a:latin typeface="+mj-lt"/>
                        <a:ea typeface="+mn-ea"/>
                      </a:endParaRPr>
                    </a:p>
                  </a:txBody>
                  <a:tcPr marL="36000" marR="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ysDash"/>
                      <a:round/>
                      <a:headEnd type="none" w="med" len="med"/>
                      <a:tailEnd type="none" w="med" len="med"/>
                    </a:lnT>
                    <a:lnB w="12700" cap="flat" cmpd="sng" algn="ctr">
                      <a:solidFill>
                        <a:schemeClr val="tx1"/>
                      </a:solidFill>
                      <a:prstDash val="sysDash"/>
                      <a:round/>
                      <a:headEnd type="none" w="med" len="med"/>
                      <a:tailEnd type="none" w="med" len="med"/>
                    </a:lnB>
                  </a:tcPr>
                </a:tc>
                <a:tc>
                  <a:txBody>
                    <a:bodyPr/>
                    <a:lstStyle/>
                    <a:p>
                      <a:pPr marL="72000" marR="0" indent="-457200" algn="ctr" defTabSz="914400" rtl="0" eaLnBrk="1" fontAlgn="auto" latinLnBrk="0" hangingPunct="1">
                        <a:lnSpc>
                          <a:spcPts val="1300"/>
                        </a:lnSpc>
                        <a:spcBef>
                          <a:spcPts val="0"/>
                        </a:spcBef>
                        <a:spcAft>
                          <a:spcPts val="0"/>
                        </a:spcAft>
                        <a:buClrTx/>
                        <a:buSzTx/>
                        <a:buFontTx/>
                        <a:buNone/>
                        <a:tabLst/>
                        <a:defRPr/>
                      </a:pPr>
                      <a:r>
                        <a:rPr kumimoji="1" lang="ja-JP" altLang="en-US" sz="1200" kern="1200" dirty="0">
                          <a:solidFill>
                            <a:schemeClr val="tx1"/>
                          </a:solidFill>
                          <a:latin typeface="+mj-lt"/>
                          <a:ea typeface="+mn-ea"/>
                          <a:cs typeface="+mn-cs"/>
                        </a:rPr>
                        <a:t>◎</a:t>
                      </a:r>
                    </a:p>
                  </a:txBody>
                  <a:tcPr marL="36000" marR="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ysDash"/>
                      <a:round/>
                      <a:headEnd type="none" w="med" len="med"/>
                      <a:tailEnd type="none" w="med" len="med"/>
                    </a:lnT>
                    <a:lnB w="12700" cap="flat" cmpd="sng" algn="ctr">
                      <a:solidFill>
                        <a:schemeClr val="tx1"/>
                      </a:solidFill>
                      <a:prstDash val="sysDash"/>
                      <a:round/>
                      <a:headEnd type="none" w="med" len="med"/>
                      <a:tailEnd type="none" w="med" len="med"/>
                    </a:lnB>
                  </a:tcPr>
                </a:tc>
                <a:tc>
                  <a:txBody>
                    <a:bodyPr/>
                    <a:lstStyle/>
                    <a:p>
                      <a:pPr marL="72000" marR="0" indent="-457200" algn="ctr" defTabSz="914400" rtl="0" eaLnBrk="1" fontAlgn="auto" latinLnBrk="0" hangingPunct="1">
                        <a:lnSpc>
                          <a:spcPts val="1300"/>
                        </a:lnSpc>
                        <a:spcBef>
                          <a:spcPts val="0"/>
                        </a:spcBef>
                        <a:spcAft>
                          <a:spcPts val="0"/>
                        </a:spcAft>
                        <a:buClrTx/>
                        <a:buSzTx/>
                        <a:buFontTx/>
                        <a:buNone/>
                        <a:tabLst/>
                        <a:defRPr/>
                      </a:pPr>
                      <a:r>
                        <a:rPr kumimoji="1" lang="ja-JP" altLang="en-US" sz="1200" kern="1200" dirty="0">
                          <a:solidFill>
                            <a:schemeClr val="tx1"/>
                          </a:solidFill>
                          <a:latin typeface="+mj-lt"/>
                          <a:ea typeface="+mn-ea"/>
                          <a:cs typeface="+mn-cs"/>
                        </a:rPr>
                        <a:t>◎</a:t>
                      </a:r>
                    </a:p>
                  </a:txBody>
                  <a:tcPr marL="36000" marR="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ysDash"/>
                      <a:round/>
                      <a:headEnd type="none" w="med" len="med"/>
                      <a:tailEnd type="none" w="med" len="med"/>
                    </a:lnT>
                    <a:lnB w="12700" cap="flat" cmpd="sng" algn="ctr">
                      <a:solidFill>
                        <a:schemeClr val="tx1"/>
                      </a:solidFill>
                      <a:prstDash val="sysDash"/>
                      <a:round/>
                      <a:headEnd type="none" w="med" len="med"/>
                      <a:tailEnd type="none" w="med" len="med"/>
                    </a:lnB>
                  </a:tcPr>
                </a:tc>
                <a:tc>
                  <a:txBody>
                    <a:bodyPr/>
                    <a:lstStyle/>
                    <a:p>
                      <a:pPr marL="72000" marR="0" indent="-457200" algn="ctr" defTabSz="914400" rtl="0" eaLnBrk="1" fontAlgn="auto" latinLnBrk="0" hangingPunct="1">
                        <a:lnSpc>
                          <a:spcPts val="1300"/>
                        </a:lnSpc>
                        <a:spcBef>
                          <a:spcPts val="0"/>
                        </a:spcBef>
                        <a:spcAft>
                          <a:spcPts val="0"/>
                        </a:spcAft>
                        <a:buClrTx/>
                        <a:buSzTx/>
                        <a:buFontTx/>
                        <a:buNone/>
                        <a:tabLst/>
                        <a:defRPr/>
                      </a:pPr>
                      <a:r>
                        <a:rPr kumimoji="1" lang="ja-JP" altLang="en-US" sz="1200" kern="1200" dirty="0">
                          <a:solidFill>
                            <a:schemeClr val="tx1"/>
                          </a:solidFill>
                          <a:latin typeface="+mj-lt"/>
                          <a:ea typeface="+mn-ea"/>
                          <a:cs typeface="+mn-cs"/>
                        </a:rPr>
                        <a:t>◎</a:t>
                      </a:r>
                    </a:p>
                  </a:txBody>
                  <a:tcPr marL="36000" marR="36000" anchor="ctr">
                    <a:lnL w="12700" cap="flat" cmpd="sng" algn="ctr">
                      <a:solidFill>
                        <a:schemeClr val="tx1"/>
                      </a:solidFill>
                      <a:prstDash val="solid"/>
                      <a:round/>
                      <a:headEnd type="none" w="med" len="med"/>
                      <a:tailEnd type="none" w="med" len="med"/>
                    </a:lnL>
                    <a:lnT w="12700" cap="flat" cmpd="sng" algn="ctr">
                      <a:solidFill>
                        <a:schemeClr val="tx1"/>
                      </a:solidFill>
                      <a:prstDash val="sysDash"/>
                      <a:round/>
                      <a:headEnd type="none" w="med" len="med"/>
                      <a:tailEnd type="none" w="med" len="med"/>
                    </a:lnT>
                    <a:lnB w="12700" cap="flat" cmpd="sng" algn="ctr">
                      <a:solidFill>
                        <a:schemeClr val="tx1"/>
                      </a:solidFill>
                      <a:prstDash val="sysDash"/>
                      <a:round/>
                      <a:headEnd type="none" w="med" len="med"/>
                      <a:tailEnd type="none" w="med" len="med"/>
                    </a:lnB>
                  </a:tcPr>
                </a:tc>
                <a:extLst>
                  <a:ext uri="{0D108BD9-81ED-4DB2-BD59-A6C34878D82A}">
                    <a16:rowId xmlns:a16="http://schemas.microsoft.com/office/drawing/2014/main" val="10004"/>
                  </a:ext>
                </a:extLst>
              </a:tr>
              <a:tr h="278755">
                <a:tc vMerge="1">
                  <a:txBody>
                    <a:bodyPr/>
                    <a:lstStyle/>
                    <a:p>
                      <a:endParaRPr kumimoji="1" lang="ja-JP" altLang="en-US"/>
                    </a:p>
                  </a:txBody>
                  <a:tcPr/>
                </a:tc>
                <a:tc vMerge="1">
                  <a:txBody>
                    <a:bodyPr/>
                    <a:lstStyle/>
                    <a:p>
                      <a:endParaRPr kumimoji="1" lang="ja-JP" altLang="en-US"/>
                    </a:p>
                  </a:txBody>
                  <a:tcPr/>
                </a:tc>
                <a:tc>
                  <a:txBody>
                    <a:bodyPr/>
                    <a:lstStyle/>
                    <a:p>
                      <a:pPr marL="72000" marR="0" indent="-457200" algn="l" defTabSz="914400" rtl="0" eaLnBrk="1" fontAlgn="auto" latinLnBrk="0" hangingPunct="1">
                        <a:lnSpc>
                          <a:spcPts val="1300"/>
                        </a:lnSpc>
                        <a:spcBef>
                          <a:spcPts val="0"/>
                        </a:spcBef>
                        <a:spcAft>
                          <a:spcPts val="0"/>
                        </a:spcAft>
                        <a:buClrTx/>
                        <a:buSzTx/>
                        <a:buFontTx/>
                        <a:buNone/>
                        <a:tabLst/>
                        <a:defRPr/>
                      </a:pPr>
                      <a:r>
                        <a:rPr kumimoji="1" lang="ja-JP" altLang="en-US" sz="1200" b="0" baseline="0" dirty="0">
                          <a:solidFill>
                            <a:sysClr val="windowText" lastClr="000000"/>
                          </a:solidFill>
                          <a:latin typeface="+mj-lt"/>
                          <a:ea typeface="+mn-ea"/>
                        </a:rPr>
                        <a:t>④東洋陶磁美術館</a:t>
                      </a:r>
                      <a:endParaRPr kumimoji="1" lang="en-US" altLang="ja-JP" sz="1200" b="0" baseline="0" dirty="0">
                        <a:solidFill>
                          <a:sysClr val="windowText" lastClr="000000"/>
                        </a:solidFill>
                        <a:latin typeface="+mj-lt"/>
                        <a:ea typeface="+mn-ea"/>
                      </a:endParaRPr>
                    </a:p>
                  </a:txBody>
                  <a:tcPr marL="36000" marR="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ysDash"/>
                      <a:round/>
                      <a:headEnd type="none" w="med" len="med"/>
                      <a:tailEnd type="none" w="med" len="med"/>
                    </a:lnT>
                    <a:lnB w="12700" cap="flat" cmpd="sng" algn="ctr">
                      <a:solidFill>
                        <a:schemeClr val="tx1"/>
                      </a:solidFill>
                      <a:prstDash val="sysDash"/>
                      <a:round/>
                      <a:headEnd type="none" w="med" len="med"/>
                      <a:tailEnd type="none" w="med" len="med"/>
                    </a:lnB>
                  </a:tcPr>
                </a:tc>
                <a:tc>
                  <a:txBody>
                    <a:bodyPr/>
                    <a:lstStyle/>
                    <a:p>
                      <a:pPr marL="72000" marR="0" indent="-457200" algn="ctr" defTabSz="914400" rtl="0" eaLnBrk="1" fontAlgn="auto" latinLnBrk="0" hangingPunct="1">
                        <a:lnSpc>
                          <a:spcPts val="1300"/>
                        </a:lnSpc>
                        <a:spcBef>
                          <a:spcPts val="0"/>
                        </a:spcBef>
                        <a:spcAft>
                          <a:spcPts val="0"/>
                        </a:spcAft>
                        <a:buClrTx/>
                        <a:buSzTx/>
                        <a:buFontTx/>
                        <a:buNone/>
                        <a:tabLst/>
                        <a:defRPr/>
                      </a:pPr>
                      <a:r>
                        <a:rPr kumimoji="1" lang="ja-JP" altLang="en-US" sz="1200" kern="1200" dirty="0">
                          <a:solidFill>
                            <a:schemeClr val="tx1"/>
                          </a:solidFill>
                          <a:latin typeface="+mj-lt"/>
                          <a:ea typeface="+mn-ea"/>
                          <a:cs typeface="+mn-cs"/>
                        </a:rPr>
                        <a:t>◎</a:t>
                      </a:r>
                    </a:p>
                  </a:txBody>
                  <a:tcPr marL="36000" marR="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ysDash"/>
                      <a:round/>
                      <a:headEnd type="none" w="med" len="med"/>
                      <a:tailEnd type="none" w="med" len="med"/>
                    </a:lnT>
                    <a:lnB w="12700" cap="flat" cmpd="sng" algn="ctr">
                      <a:solidFill>
                        <a:schemeClr val="tx1"/>
                      </a:solidFill>
                      <a:prstDash val="sysDash"/>
                      <a:round/>
                      <a:headEnd type="none" w="med" len="med"/>
                      <a:tailEnd type="none" w="med" len="med"/>
                    </a:lnB>
                  </a:tcPr>
                </a:tc>
                <a:tc>
                  <a:txBody>
                    <a:bodyPr/>
                    <a:lstStyle/>
                    <a:p>
                      <a:pPr marL="72000" marR="0" indent="-457200" algn="ctr" defTabSz="914400" rtl="0" eaLnBrk="1" fontAlgn="auto" latinLnBrk="0" hangingPunct="1">
                        <a:lnSpc>
                          <a:spcPts val="1300"/>
                        </a:lnSpc>
                        <a:spcBef>
                          <a:spcPts val="0"/>
                        </a:spcBef>
                        <a:spcAft>
                          <a:spcPts val="0"/>
                        </a:spcAft>
                        <a:buClrTx/>
                        <a:buSzTx/>
                        <a:buFontTx/>
                        <a:buNone/>
                        <a:tabLst/>
                        <a:defRPr/>
                      </a:pPr>
                      <a:r>
                        <a:rPr kumimoji="1" lang="ja-JP" altLang="en-US" sz="1200" kern="1200" dirty="0">
                          <a:solidFill>
                            <a:schemeClr val="tx1"/>
                          </a:solidFill>
                          <a:latin typeface="+mj-lt"/>
                          <a:ea typeface="+mn-ea"/>
                          <a:cs typeface="+mn-cs"/>
                        </a:rPr>
                        <a:t>◎</a:t>
                      </a:r>
                    </a:p>
                  </a:txBody>
                  <a:tcPr marL="36000" marR="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ysDash"/>
                      <a:round/>
                      <a:headEnd type="none" w="med" len="med"/>
                      <a:tailEnd type="none" w="med" len="med"/>
                    </a:lnT>
                    <a:lnB w="12700" cap="flat" cmpd="sng" algn="ctr">
                      <a:solidFill>
                        <a:schemeClr val="tx1"/>
                      </a:solidFill>
                      <a:prstDash val="sysDash"/>
                      <a:round/>
                      <a:headEnd type="none" w="med" len="med"/>
                      <a:tailEnd type="none" w="med" len="med"/>
                    </a:lnB>
                  </a:tcPr>
                </a:tc>
                <a:tc>
                  <a:txBody>
                    <a:bodyPr/>
                    <a:lstStyle/>
                    <a:p>
                      <a:pPr marL="72000" marR="0" indent="-457200" algn="ctr" defTabSz="914400" rtl="0" eaLnBrk="1" fontAlgn="auto" latinLnBrk="0" hangingPunct="1">
                        <a:lnSpc>
                          <a:spcPts val="1300"/>
                        </a:lnSpc>
                        <a:spcBef>
                          <a:spcPts val="0"/>
                        </a:spcBef>
                        <a:spcAft>
                          <a:spcPts val="0"/>
                        </a:spcAft>
                        <a:buClrTx/>
                        <a:buSzTx/>
                        <a:buFontTx/>
                        <a:buNone/>
                        <a:tabLst/>
                        <a:defRPr/>
                      </a:pPr>
                      <a:r>
                        <a:rPr kumimoji="1" lang="ja-JP" altLang="en-US" sz="1200" kern="1200" dirty="0">
                          <a:solidFill>
                            <a:schemeClr val="tx1"/>
                          </a:solidFill>
                          <a:latin typeface="+mj-lt"/>
                          <a:ea typeface="+mn-ea"/>
                          <a:cs typeface="+mn-cs"/>
                        </a:rPr>
                        <a:t>◎</a:t>
                      </a:r>
                    </a:p>
                  </a:txBody>
                  <a:tcPr marL="36000" marR="36000" anchor="ctr">
                    <a:lnL w="12700" cap="flat" cmpd="sng" algn="ctr">
                      <a:solidFill>
                        <a:schemeClr val="tx1"/>
                      </a:solidFill>
                      <a:prstDash val="solid"/>
                      <a:round/>
                      <a:headEnd type="none" w="med" len="med"/>
                      <a:tailEnd type="none" w="med" len="med"/>
                    </a:lnL>
                    <a:lnT w="12700" cap="flat" cmpd="sng" algn="ctr">
                      <a:solidFill>
                        <a:schemeClr val="tx1"/>
                      </a:solidFill>
                      <a:prstDash val="sysDash"/>
                      <a:round/>
                      <a:headEnd type="none" w="med" len="med"/>
                      <a:tailEnd type="none" w="med" len="med"/>
                    </a:lnT>
                    <a:lnB w="12700" cap="flat" cmpd="sng" algn="ctr">
                      <a:solidFill>
                        <a:schemeClr val="tx1"/>
                      </a:solidFill>
                      <a:prstDash val="sysDash"/>
                      <a:round/>
                      <a:headEnd type="none" w="med" len="med"/>
                      <a:tailEnd type="none" w="med" len="med"/>
                    </a:lnB>
                  </a:tcPr>
                </a:tc>
                <a:extLst>
                  <a:ext uri="{0D108BD9-81ED-4DB2-BD59-A6C34878D82A}">
                    <a16:rowId xmlns:a16="http://schemas.microsoft.com/office/drawing/2014/main" val="10005"/>
                  </a:ext>
                </a:extLst>
              </a:tr>
              <a:tr h="278755">
                <a:tc vMerge="1">
                  <a:txBody>
                    <a:bodyPr/>
                    <a:lstStyle/>
                    <a:p>
                      <a:endParaRPr kumimoji="1" lang="ja-JP" altLang="en-US"/>
                    </a:p>
                  </a:txBody>
                  <a:tcPr/>
                </a:tc>
                <a:tc vMerge="1">
                  <a:txBody>
                    <a:bodyPr/>
                    <a:lstStyle/>
                    <a:p>
                      <a:endParaRPr kumimoji="1" lang="ja-JP" altLang="en-US"/>
                    </a:p>
                  </a:txBody>
                  <a:tcPr/>
                </a:tc>
                <a:tc>
                  <a:txBody>
                    <a:bodyPr/>
                    <a:lstStyle/>
                    <a:p>
                      <a:pPr marL="72000" marR="0" indent="-457200" algn="l" defTabSz="914400" rtl="0" eaLnBrk="1" fontAlgn="auto" latinLnBrk="0" hangingPunct="1">
                        <a:lnSpc>
                          <a:spcPts val="1300"/>
                        </a:lnSpc>
                        <a:spcBef>
                          <a:spcPts val="0"/>
                        </a:spcBef>
                        <a:spcAft>
                          <a:spcPts val="0"/>
                        </a:spcAft>
                        <a:buClrTx/>
                        <a:buSzTx/>
                        <a:buFontTx/>
                        <a:buNone/>
                        <a:tabLst/>
                        <a:defRPr/>
                      </a:pPr>
                      <a:r>
                        <a:rPr kumimoji="1" lang="ja-JP" altLang="en-US" sz="1200" kern="1200" dirty="0">
                          <a:solidFill>
                            <a:schemeClr val="tx1"/>
                          </a:solidFill>
                          <a:latin typeface="+mj-lt"/>
                          <a:ea typeface="+mn-ea"/>
                          <a:cs typeface="+mn-cs"/>
                        </a:rPr>
                        <a:t>⑤中央図書館</a:t>
                      </a:r>
                      <a:endParaRPr kumimoji="1" lang="en-US" altLang="ja-JP" sz="1200" kern="1200" dirty="0">
                        <a:solidFill>
                          <a:schemeClr val="tx1"/>
                        </a:solidFill>
                        <a:latin typeface="+mj-lt"/>
                        <a:ea typeface="+mn-ea"/>
                        <a:cs typeface="+mn-cs"/>
                      </a:endParaRPr>
                    </a:p>
                  </a:txBody>
                  <a:tcPr marL="36000" marR="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ysDash"/>
                      <a:round/>
                      <a:headEnd type="none" w="med" len="med"/>
                      <a:tailEnd type="none" w="med" len="med"/>
                    </a:lnT>
                    <a:lnB w="12700" cap="flat" cmpd="sng" algn="ctr">
                      <a:solidFill>
                        <a:schemeClr val="tx1"/>
                      </a:solidFill>
                      <a:prstDash val="sysDash"/>
                      <a:round/>
                      <a:headEnd type="none" w="med" len="med"/>
                      <a:tailEnd type="none" w="med" len="med"/>
                    </a:lnB>
                  </a:tcPr>
                </a:tc>
                <a:tc>
                  <a:txBody>
                    <a:bodyPr/>
                    <a:lstStyle/>
                    <a:p>
                      <a:pPr marL="72000" marR="0" indent="-457200" algn="ctr" defTabSz="914400" rtl="0" eaLnBrk="1" fontAlgn="auto" latinLnBrk="0" hangingPunct="1">
                        <a:lnSpc>
                          <a:spcPts val="1300"/>
                        </a:lnSpc>
                        <a:spcBef>
                          <a:spcPts val="0"/>
                        </a:spcBef>
                        <a:spcAft>
                          <a:spcPts val="0"/>
                        </a:spcAft>
                        <a:buClrTx/>
                        <a:buSzTx/>
                        <a:buFontTx/>
                        <a:buNone/>
                        <a:tabLst/>
                        <a:defRPr/>
                      </a:pPr>
                      <a:r>
                        <a:rPr kumimoji="1" lang="ja-JP" altLang="en-US" sz="1200" kern="1200" dirty="0">
                          <a:solidFill>
                            <a:schemeClr val="tx1"/>
                          </a:solidFill>
                          <a:latin typeface="+mj-lt"/>
                          <a:ea typeface="+mn-ea"/>
                          <a:cs typeface="+mn-cs"/>
                        </a:rPr>
                        <a:t>◎</a:t>
                      </a:r>
                    </a:p>
                  </a:txBody>
                  <a:tcPr marL="36000" marR="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ysDash"/>
                      <a:round/>
                      <a:headEnd type="none" w="med" len="med"/>
                      <a:tailEnd type="none" w="med" len="med"/>
                    </a:lnT>
                    <a:lnB w="12700" cap="flat" cmpd="sng" algn="ctr">
                      <a:solidFill>
                        <a:schemeClr val="tx1"/>
                      </a:solidFill>
                      <a:prstDash val="sysDash"/>
                      <a:round/>
                      <a:headEnd type="none" w="med" len="med"/>
                      <a:tailEnd type="none" w="med" len="med"/>
                    </a:lnB>
                  </a:tcPr>
                </a:tc>
                <a:tc>
                  <a:txBody>
                    <a:bodyPr/>
                    <a:lstStyle/>
                    <a:p>
                      <a:pPr marL="72000" marR="0" indent="-457200" algn="ctr" defTabSz="914400" rtl="0" eaLnBrk="1" fontAlgn="auto" latinLnBrk="0" hangingPunct="1">
                        <a:lnSpc>
                          <a:spcPts val="1300"/>
                        </a:lnSpc>
                        <a:spcBef>
                          <a:spcPts val="0"/>
                        </a:spcBef>
                        <a:spcAft>
                          <a:spcPts val="0"/>
                        </a:spcAft>
                        <a:buClrTx/>
                        <a:buSzTx/>
                        <a:buFontTx/>
                        <a:buNone/>
                        <a:tabLst/>
                        <a:defRPr/>
                      </a:pPr>
                      <a:r>
                        <a:rPr kumimoji="1" lang="ja-JP" altLang="en-US" sz="1200" kern="1200" dirty="0">
                          <a:solidFill>
                            <a:schemeClr val="tx1"/>
                          </a:solidFill>
                          <a:latin typeface="+mj-lt"/>
                          <a:ea typeface="+mn-ea"/>
                          <a:cs typeface="+mn-cs"/>
                        </a:rPr>
                        <a:t>◎</a:t>
                      </a:r>
                    </a:p>
                  </a:txBody>
                  <a:tcPr marL="36000" marR="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ysDash"/>
                      <a:round/>
                      <a:headEnd type="none" w="med" len="med"/>
                      <a:tailEnd type="none" w="med" len="med"/>
                    </a:lnT>
                    <a:lnB w="12700" cap="flat" cmpd="sng" algn="ctr">
                      <a:solidFill>
                        <a:schemeClr val="tx1"/>
                      </a:solidFill>
                      <a:prstDash val="sysDash"/>
                      <a:round/>
                      <a:headEnd type="none" w="med" len="med"/>
                      <a:tailEnd type="none" w="med" len="med"/>
                    </a:lnB>
                  </a:tcPr>
                </a:tc>
                <a:tc>
                  <a:txBody>
                    <a:bodyPr/>
                    <a:lstStyle/>
                    <a:p>
                      <a:pPr marL="72000" marR="0" indent="-457200" algn="ctr" defTabSz="914400" rtl="0" eaLnBrk="1" fontAlgn="auto" latinLnBrk="0" hangingPunct="1">
                        <a:lnSpc>
                          <a:spcPts val="1300"/>
                        </a:lnSpc>
                        <a:spcBef>
                          <a:spcPts val="0"/>
                        </a:spcBef>
                        <a:spcAft>
                          <a:spcPts val="0"/>
                        </a:spcAft>
                        <a:buClrTx/>
                        <a:buSzTx/>
                        <a:buFontTx/>
                        <a:buNone/>
                        <a:tabLst/>
                        <a:defRPr/>
                      </a:pPr>
                      <a:r>
                        <a:rPr kumimoji="1" lang="ja-JP" altLang="en-US" sz="1200" kern="1200" dirty="0">
                          <a:solidFill>
                            <a:schemeClr val="tx1"/>
                          </a:solidFill>
                          <a:latin typeface="+mj-lt"/>
                          <a:ea typeface="+mn-ea"/>
                          <a:cs typeface="+mn-cs"/>
                        </a:rPr>
                        <a:t>◎</a:t>
                      </a:r>
                    </a:p>
                  </a:txBody>
                  <a:tcPr marL="36000" marR="36000" anchor="ctr">
                    <a:lnL w="12700" cap="flat" cmpd="sng" algn="ctr">
                      <a:solidFill>
                        <a:schemeClr val="tx1"/>
                      </a:solidFill>
                      <a:prstDash val="solid"/>
                      <a:round/>
                      <a:headEnd type="none" w="med" len="med"/>
                      <a:tailEnd type="none" w="med" len="med"/>
                    </a:lnL>
                    <a:lnT w="12700" cap="flat" cmpd="sng" algn="ctr">
                      <a:solidFill>
                        <a:schemeClr val="tx1"/>
                      </a:solidFill>
                      <a:prstDash val="sysDash"/>
                      <a:round/>
                      <a:headEnd type="none" w="med" len="med"/>
                      <a:tailEnd type="none" w="med" len="med"/>
                    </a:lnT>
                    <a:lnB w="12700" cap="flat" cmpd="sng" algn="ctr">
                      <a:solidFill>
                        <a:schemeClr val="tx1"/>
                      </a:solidFill>
                      <a:prstDash val="sysDash"/>
                      <a:round/>
                      <a:headEnd type="none" w="med" len="med"/>
                      <a:tailEnd type="none" w="med" len="med"/>
                    </a:lnB>
                  </a:tcPr>
                </a:tc>
                <a:extLst>
                  <a:ext uri="{0D108BD9-81ED-4DB2-BD59-A6C34878D82A}">
                    <a16:rowId xmlns:a16="http://schemas.microsoft.com/office/drawing/2014/main" val="10006"/>
                  </a:ext>
                </a:extLst>
              </a:tr>
              <a:tr h="914656">
                <a:tc vMerge="1">
                  <a:txBody>
                    <a:bodyPr/>
                    <a:lstStyle/>
                    <a:p>
                      <a:endParaRPr kumimoji="1" lang="ja-JP" altLang="en-US"/>
                    </a:p>
                  </a:txBody>
                  <a:tcPr/>
                </a:tc>
                <a:tc vMerge="1">
                  <a:txBody>
                    <a:bodyPr/>
                    <a:lstStyle/>
                    <a:p>
                      <a:endParaRPr kumimoji="1" lang="ja-JP" altLang="en-US"/>
                    </a:p>
                  </a:txBody>
                  <a:tcPr/>
                </a:tc>
                <a:tc>
                  <a:txBody>
                    <a:bodyPr/>
                    <a:lstStyle/>
                    <a:p>
                      <a:pPr marL="72000" indent="-457200" algn="l">
                        <a:lnSpc>
                          <a:spcPts val="1300"/>
                        </a:lnSpc>
                      </a:pPr>
                      <a:r>
                        <a:rPr kumimoji="1" lang="ja-JP" altLang="en-US" sz="1200" b="0" baseline="0" dirty="0">
                          <a:solidFill>
                            <a:sysClr val="windowText" lastClr="000000"/>
                          </a:solidFill>
                          <a:latin typeface="+mj-lt"/>
                          <a:ea typeface="+mn-ea"/>
                        </a:rPr>
                        <a:t>⑥</a:t>
                      </a:r>
                      <a:r>
                        <a:rPr kumimoji="1" lang="ja-JP" altLang="en-US" sz="1200" b="0" dirty="0">
                          <a:solidFill>
                            <a:schemeClr val="tx1"/>
                          </a:solidFill>
                          <a:latin typeface="+mj-lt"/>
                          <a:ea typeface="+mn-ea"/>
                        </a:rPr>
                        <a:t>大阪公立大学</a:t>
                      </a:r>
                      <a:r>
                        <a:rPr kumimoji="1" lang="ja-JP" altLang="en-US" sz="1200" b="0" dirty="0" smtClean="0">
                          <a:solidFill>
                            <a:schemeClr val="tx1"/>
                          </a:solidFill>
                          <a:latin typeface="+mj-lt"/>
                          <a:ea typeface="+mn-ea"/>
                        </a:rPr>
                        <a:t>図書館</a:t>
                      </a:r>
                      <a:endParaRPr kumimoji="1" lang="en-US" altLang="ja-JP" sz="1200" b="0" dirty="0" smtClean="0">
                        <a:solidFill>
                          <a:schemeClr val="tx1"/>
                        </a:solidFill>
                        <a:latin typeface="+mj-lt"/>
                        <a:ea typeface="+mn-ea"/>
                      </a:endParaRPr>
                    </a:p>
                    <a:p>
                      <a:pPr marL="72000" indent="-457200" algn="l">
                        <a:lnSpc>
                          <a:spcPts val="1300"/>
                        </a:lnSpc>
                      </a:pPr>
                      <a:r>
                        <a:rPr kumimoji="1" lang="en-US" altLang="ja-JP" sz="1200" b="0" baseline="0" dirty="0" smtClean="0">
                          <a:solidFill>
                            <a:schemeClr val="tx1"/>
                          </a:solidFill>
                          <a:latin typeface="+mj-lt"/>
                          <a:ea typeface="+mn-ea"/>
                        </a:rPr>
                        <a:t>※</a:t>
                      </a:r>
                      <a:r>
                        <a:rPr kumimoji="1" lang="en-US" altLang="ja-JP" sz="1200" b="0" baseline="0" dirty="0">
                          <a:solidFill>
                            <a:schemeClr val="tx1"/>
                          </a:solidFill>
                          <a:latin typeface="+mj-lt"/>
                          <a:ea typeface="+mn-ea"/>
                        </a:rPr>
                        <a:t>2021</a:t>
                      </a:r>
                      <a:r>
                        <a:rPr kumimoji="1" lang="ja-JP" altLang="en-US" sz="1200" b="0" baseline="0" dirty="0">
                          <a:solidFill>
                            <a:schemeClr val="tx1"/>
                          </a:solidFill>
                          <a:latin typeface="+mj-lt"/>
                          <a:ea typeface="+mn-ea"/>
                        </a:rPr>
                        <a:t>年度まで：市立大学学術情報総</a:t>
                      </a:r>
                      <a:endParaRPr kumimoji="1" lang="en-US" altLang="ja-JP" sz="1200" b="0" baseline="0" dirty="0">
                        <a:solidFill>
                          <a:schemeClr val="tx1"/>
                        </a:solidFill>
                        <a:latin typeface="+mj-lt"/>
                        <a:ea typeface="+mn-ea"/>
                      </a:endParaRPr>
                    </a:p>
                    <a:p>
                      <a:pPr marL="0" indent="0" algn="l">
                        <a:lnSpc>
                          <a:spcPts val="1300"/>
                        </a:lnSpc>
                        <a:buFont typeface="Meiryo UI" panose="020B0604030504040204" pitchFamily="50" charset="-128"/>
                        <a:buNone/>
                      </a:pPr>
                      <a:r>
                        <a:rPr kumimoji="1" lang="ja-JP" altLang="en-US" sz="1200" b="0" baseline="0" dirty="0">
                          <a:solidFill>
                            <a:schemeClr val="tx1"/>
                          </a:solidFill>
                          <a:latin typeface="+mj-lt"/>
                          <a:ea typeface="+mn-ea"/>
                        </a:rPr>
                        <a:t>　　合センター</a:t>
                      </a:r>
                      <a:endParaRPr kumimoji="1" lang="en-US" altLang="ja-JP" sz="1200" b="0" baseline="0" dirty="0">
                        <a:solidFill>
                          <a:schemeClr val="tx1"/>
                        </a:solidFill>
                        <a:latin typeface="+mj-lt"/>
                        <a:ea typeface="+mn-ea"/>
                      </a:endParaRPr>
                    </a:p>
                  </a:txBody>
                  <a:tcPr marL="36000" marR="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ysDash"/>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72000" marR="0" indent="-457200" algn="ctr" defTabSz="914400" rtl="0" eaLnBrk="1" fontAlgn="auto" latinLnBrk="0" hangingPunct="1">
                        <a:lnSpc>
                          <a:spcPts val="1300"/>
                        </a:lnSpc>
                        <a:spcBef>
                          <a:spcPts val="0"/>
                        </a:spcBef>
                        <a:spcAft>
                          <a:spcPts val="0"/>
                        </a:spcAft>
                        <a:buClrTx/>
                        <a:buSzTx/>
                        <a:buFontTx/>
                        <a:buNone/>
                        <a:tabLst/>
                        <a:defRPr/>
                      </a:pPr>
                      <a:r>
                        <a:rPr kumimoji="1" lang="ja-JP" altLang="en-US" sz="1200" kern="1200" dirty="0">
                          <a:solidFill>
                            <a:schemeClr val="tx1"/>
                          </a:solidFill>
                          <a:latin typeface="+mj-lt"/>
                          <a:ea typeface="+mn-ea"/>
                          <a:cs typeface="+mn-cs"/>
                        </a:rPr>
                        <a:t>◎</a:t>
                      </a:r>
                    </a:p>
                  </a:txBody>
                  <a:tcPr marL="36000" marR="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ysDash"/>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72000" marR="0" indent="-457200" algn="ctr" defTabSz="914400" rtl="0" eaLnBrk="1" fontAlgn="auto" latinLnBrk="0" hangingPunct="1">
                        <a:lnSpc>
                          <a:spcPts val="1300"/>
                        </a:lnSpc>
                        <a:spcBef>
                          <a:spcPts val="0"/>
                        </a:spcBef>
                        <a:spcAft>
                          <a:spcPts val="0"/>
                        </a:spcAft>
                        <a:buClrTx/>
                        <a:buSzTx/>
                        <a:buFontTx/>
                        <a:buNone/>
                        <a:tabLst/>
                        <a:defRPr/>
                      </a:pPr>
                      <a:r>
                        <a:rPr kumimoji="1" lang="ja-JP" altLang="en-US" sz="1200" kern="1200" dirty="0">
                          <a:solidFill>
                            <a:schemeClr val="tx1"/>
                          </a:solidFill>
                          <a:latin typeface="+mj-lt"/>
                          <a:ea typeface="+mn-ea"/>
                          <a:cs typeface="+mn-cs"/>
                        </a:rPr>
                        <a:t>◎</a:t>
                      </a:r>
                    </a:p>
                  </a:txBody>
                  <a:tcPr marL="36000" marR="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ysDash"/>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72000" marR="0" indent="-457200" algn="ctr" defTabSz="914400" rtl="0" eaLnBrk="1" fontAlgn="auto" latinLnBrk="0" hangingPunct="1">
                        <a:lnSpc>
                          <a:spcPts val="1300"/>
                        </a:lnSpc>
                        <a:spcBef>
                          <a:spcPts val="0"/>
                        </a:spcBef>
                        <a:spcAft>
                          <a:spcPts val="0"/>
                        </a:spcAft>
                        <a:buClrTx/>
                        <a:buSzTx/>
                        <a:buFontTx/>
                        <a:buNone/>
                        <a:tabLst/>
                        <a:defRPr/>
                      </a:pPr>
                      <a:r>
                        <a:rPr kumimoji="1" lang="ja-JP" altLang="en-US" sz="1200" kern="1200" dirty="0">
                          <a:solidFill>
                            <a:schemeClr val="tx1"/>
                          </a:solidFill>
                          <a:latin typeface="+mj-lt"/>
                          <a:ea typeface="+mn-ea"/>
                          <a:cs typeface="+mn-cs"/>
                        </a:rPr>
                        <a:t>◎</a:t>
                      </a:r>
                    </a:p>
                  </a:txBody>
                  <a:tcPr marL="36000" marR="36000" anchor="ctr">
                    <a:lnL w="12700" cap="flat" cmpd="sng" algn="ctr">
                      <a:solidFill>
                        <a:schemeClr val="tx1"/>
                      </a:solidFill>
                      <a:prstDash val="solid"/>
                      <a:round/>
                      <a:headEnd type="none" w="med" len="med"/>
                      <a:tailEnd type="none" w="med" len="med"/>
                    </a:lnL>
                    <a:lnT w="12700" cap="flat" cmpd="sng" algn="ctr">
                      <a:solidFill>
                        <a:schemeClr val="tx1"/>
                      </a:solidFill>
                      <a:prstDash val="sysDash"/>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7"/>
                  </a:ext>
                </a:extLst>
              </a:tr>
              <a:tr h="1033033">
                <a:tc v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US" altLang="ja-JP" sz="1200" dirty="0"/>
                    </a:p>
                  </a:txBody>
                  <a:tcPr marL="36000" marR="36000">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72000" marR="0" indent="-457200" algn="l" defTabSz="914400" rtl="0" eaLnBrk="1" fontAlgn="auto" latinLnBrk="0" hangingPunct="1">
                        <a:lnSpc>
                          <a:spcPts val="1300"/>
                        </a:lnSpc>
                        <a:spcBef>
                          <a:spcPts val="0"/>
                        </a:spcBef>
                        <a:spcAft>
                          <a:spcPts val="0"/>
                        </a:spcAft>
                        <a:buClrTx/>
                        <a:buSzTx/>
                        <a:buFontTx/>
                        <a:buNone/>
                        <a:tabLst/>
                        <a:defRPr/>
                      </a:pPr>
                      <a:endParaRPr lang="en-US" altLang="ja-JP" sz="1200" dirty="0">
                        <a:solidFill>
                          <a:schemeClr val="tx1"/>
                        </a:solidFill>
                        <a:latin typeface="+mj-lt"/>
                        <a:ea typeface="+mn-ea"/>
                      </a:endParaRPr>
                    </a:p>
                    <a:p>
                      <a:pPr marL="72000" marR="0" indent="-457200" algn="l" defTabSz="914400" rtl="0" eaLnBrk="1" fontAlgn="auto" latinLnBrk="0" hangingPunct="1">
                        <a:lnSpc>
                          <a:spcPts val="1300"/>
                        </a:lnSpc>
                        <a:spcBef>
                          <a:spcPts val="0"/>
                        </a:spcBef>
                        <a:spcAft>
                          <a:spcPts val="0"/>
                        </a:spcAft>
                        <a:buClrTx/>
                        <a:buSzTx/>
                        <a:buFontTx/>
                        <a:buNone/>
                        <a:tabLst/>
                        <a:defRPr/>
                      </a:pPr>
                      <a:endParaRPr lang="en-US" altLang="ja-JP" sz="1200" dirty="0">
                        <a:solidFill>
                          <a:schemeClr val="tx1"/>
                        </a:solidFill>
                        <a:latin typeface="+mj-lt"/>
                        <a:ea typeface="+mn-ea"/>
                      </a:endParaRPr>
                    </a:p>
                    <a:p>
                      <a:pPr marL="72000" marR="0" indent="-457200" algn="l" defTabSz="914400" rtl="0" eaLnBrk="1" fontAlgn="auto" latinLnBrk="0" hangingPunct="1">
                        <a:lnSpc>
                          <a:spcPts val="1300"/>
                        </a:lnSpc>
                        <a:spcBef>
                          <a:spcPts val="0"/>
                        </a:spcBef>
                        <a:spcAft>
                          <a:spcPts val="0"/>
                        </a:spcAft>
                        <a:buClrTx/>
                        <a:buSzTx/>
                        <a:buFontTx/>
                        <a:buNone/>
                        <a:tabLst/>
                        <a:defRPr/>
                      </a:pPr>
                      <a:endParaRPr lang="en-US" altLang="ja-JP" sz="1200" dirty="0">
                        <a:solidFill>
                          <a:schemeClr val="tx1"/>
                        </a:solidFill>
                        <a:latin typeface="+mj-lt"/>
                        <a:ea typeface="+mn-ea"/>
                      </a:endParaRPr>
                    </a:p>
                    <a:p>
                      <a:pPr marL="72000" marR="0" indent="-457200" algn="l" defTabSz="914400" rtl="0" eaLnBrk="1" fontAlgn="auto" latinLnBrk="0" hangingPunct="1">
                        <a:lnSpc>
                          <a:spcPts val="1300"/>
                        </a:lnSpc>
                        <a:spcBef>
                          <a:spcPts val="0"/>
                        </a:spcBef>
                        <a:spcAft>
                          <a:spcPts val="0"/>
                        </a:spcAft>
                        <a:buClrTx/>
                        <a:buSzTx/>
                        <a:buFontTx/>
                        <a:buNone/>
                        <a:tabLst/>
                        <a:defRPr/>
                      </a:pPr>
                      <a:r>
                        <a:rPr lang="ja-JP" altLang="en-US" sz="1200" dirty="0">
                          <a:solidFill>
                            <a:schemeClr val="tx1"/>
                          </a:solidFill>
                          <a:latin typeface="+mj-lt"/>
                          <a:ea typeface="+mn-ea"/>
                        </a:rPr>
                        <a:t>・「職員による課題改善タスクフォース」を設置し、職員で改善の取組を実施する。</a:t>
                      </a:r>
                      <a:endParaRPr lang="en-US" altLang="ja-JP" sz="1200" dirty="0">
                        <a:solidFill>
                          <a:schemeClr val="tx1"/>
                        </a:solidFill>
                        <a:latin typeface="+mj-lt"/>
                        <a:ea typeface="+mn-ea"/>
                      </a:endParaRPr>
                    </a:p>
                  </a:txBody>
                  <a:tcPr marL="36000" marR="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tcPr>
                </a:tc>
                <a:tc>
                  <a:txBody>
                    <a:bodyPr/>
                    <a:lstStyle/>
                    <a:p>
                      <a:pPr marL="72000" marR="0" indent="-457200" algn="l" defTabSz="914400" rtl="0" eaLnBrk="1" fontAlgn="auto" latinLnBrk="0" hangingPunct="1">
                        <a:lnSpc>
                          <a:spcPts val="1300"/>
                        </a:lnSpc>
                        <a:spcBef>
                          <a:spcPts val="0"/>
                        </a:spcBef>
                        <a:spcAft>
                          <a:spcPts val="0"/>
                        </a:spcAft>
                        <a:buClrTx/>
                        <a:buSzTx/>
                        <a:buFontTx/>
                        <a:buNone/>
                        <a:tabLst/>
                        <a:defRPr/>
                      </a:pPr>
                      <a:r>
                        <a:rPr lang="ja-JP" altLang="en-US" sz="1200" dirty="0">
                          <a:latin typeface="+mj-lt"/>
                          <a:ea typeface="+mn-ea"/>
                        </a:rPr>
                        <a:t>⑦天王寺公園</a:t>
                      </a:r>
                      <a:endParaRPr lang="en-US" altLang="ja-JP" sz="1200" dirty="0">
                        <a:latin typeface="+mj-lt"/>
                        <a:ea typeface="+mn-ea"/>
                      </a:endParaRPr>
                    </a:p>
                    <a:p>
                      <a:pPr marL="72000" marR="0" indent="-457200" algn="l" defTabSz="914400" rtl="0" eaLnBrk="1" fontAlgn="auto" latinLnBrk="0" hangingPunct="1">
                        <a:lnSpc>
                          <a:spcPts val="1300"/>
                        </a:lnSpc>
                        <a:spcBef>
                          <a:spcPts val="0"/>
                        </a:spcBef>
                        <a:spcAft>
                          <a:spcPts val="0"/>
                        </a:spcAft>
                        <a:buClrTx/>
                        <a:buSzTx/>
                        <a:buFontTx/>
                        <a:buNone/>
                        <a:tabLst/>
                        <a:defRPr/>
                      </a:pPr>
                      <a:r>
                        <a:rPr lang="en-US" altLang="ja-JP" sz="1200" dirty="0">
                          <a:latin typeface="+mj-lt"/>
                          <a:ea typeface="+mn-ea"/>
                        </a:rPr>
                        <a:t>【</a:t>
                      </a:r>
                      <a:r>
                        <a:rPr lang="ja-JP" altLang="en-US" sz="1200" dirty="0">
                          <a:latin typeface="+mj-lt"/>
                          <a:ea typeface="+mn-ea"/>
                        </a:rPr>
                        <a:t>サービス改善策</a:t>
                      </a:r>
                      <a:r>
                        <a:rPr lang="en-US" altLang="ja-JP" sz="1200" dirty="0">
                          <a:latin typeface="+mj-lt"/>
                          <a:ea typeface="+mn-ea"/>
                        </a:rPr>
                        <a:t>(2014</a:t>
                      </a:r>
                      <a:r>
                        <a:rPr lang="ja-JP" altLang="en-US" sz="1200" dirty="0">
                          <a:latin typeface="+mj-lt"/>
                          <a:ea typeface="+mn-ea"/>
                        </a:rPr>
                        <a:t>年度～</a:t>
                      </a:r>
                      <a:r>
                        <a:rPr lang="ja-JP" altLang="en-US" sz="1200" dirty="0" err="1">
                          <a:latin typeface="+mj-lt"/>
                          <a:ea typeface="+mn-ea"/>
                        </a:rPr>
                        <a:t>の</a:t>
                      </a:r>
                      <a:r>
                        <a:rPr lang="ja-JP" altLang="en-US" sz="1200" dirty="0">
                          <a:latin typeface="+mj-lt"/>
                          <a:ea typeface="+mn-ea"/>
                        </a:rPr>
                        <a:t>取組は別紙</a:t>
                      </a:r>
                      <a:r>
                        <a:rPr lang="en-US" altLang="ja-JP" sz="1200" dirty="0">
                          <a:latin typeface="+mj-lt"/>
                          <a:ea typeface="+mn-ea"/>
                        </a:rPr>
                        <a:t>)】</a:t>
                      </a:r>
                    </a:p>
                    <a:p>
                      <a:pPr marL="72000" marR="0" indent="-457200" algn="l" defTabSz="914400" rtl="0" eaLnBrk="1" fontAlgn="auto" latinLnBrk="0" hangingPunct="1">
                        <a:lnSpc>
                          <a:spcPts val="1300"/>
                        </a:lnSpc>
                        <a:spcBef>
                          <a:spcPts val="0"/>
                        </a:spcBef>
                        <a:spcAft>
                          <a:spcPts val="0"/>
                        </a:spcAft>
                        <a:buClrTx/>
                        <a:buSzTx/>
                        <a:buFontTx/>
                        <a:buNone/>
                        <a:tabLst/>
                        <a:defRPr/>
                      </a:pPr>
                      <a:r>
                        <a:rPr lang="ja-JP" altLang="en-US" sz="1200" dirty="0">
                          <a:latin typeface="+mj-lt"/>
                          <a:ea typeface="+mn-ea"/>
                        </a:rPr>
                        <a:t>・すぐできる日常的な改善を職員が実施</a:t>
                      </a:r>
                      <a:endParaRPr lang="en-US" altLang="ja-JP" sz="1200" dirty="0">
                        <a:latin typeface="+mj-lt"/>
                        <a:ea typeface="+mn-ea"/>
                      </a:endParaRPr>
                    </a:p>
                  </a:txBody>
                  <a:tcPr marL="36000" marR="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tcPr>
                </a:tc>
                <a:tc gridSpan="3">
                  <a:txBody>
                    <a:bodyPr/>
                    <a:lstStyle/>
                    <a:p>
                      <a:pPr marL="72000" marR="0" indent="-457200" algn="l" defTabSz="914400" rtl="0" eaLnBrk="1" fontAlgn="auto" latinLnBrk="0" hangingPunct="1">
                        <a:lnSpc>
                          <a:spcPts val="1300"/>
                        </a:lnSpc>
                        <a:spcBef>
                          <a:spcPts val="0"/>
                        </a:spcBef>
                        <a:spcAft>
                          <a:spcPts val="0"/>
                        </a:spcAft>
                        <a:buClrTx/>
                        <a:buSzTx/>
                        <a:buFontTx/>
                        <a:buNone/>
                        <a:tabLst/>
                        <a:defRPr/>
                      </a:pPr>
                      <a:endParaRPr lang="en-US" altLang="ja-JP" sz="1200" dirty="0">
                        <a:solidFill>
                          <a:srgbClr val="FF0000"/>
                        </a:solidFill>
                        <a:latin typeface="+mj-lt"/>
                        <a:ea typeface="+mn-ea"/>
                      </a:endParaRPr>
                    </a:p>
                    <a:p>
                      <a:pPr marL="72000" marR="0" indent="-457200" algn="l" defTabSz="914400" rtl="0" eaLnBrk="1" fontAlgn="auto" latinLnBrk="0" hangingPunct="1">
                        <a:lnSpc>
                          <a:spcPts val="1300"/>
                        </a:lnSpc>
                        <a:spcBef>
                          <a:spcPts val="0"/>
                        </a:spcBef>
                        <a:spcAft>
                          <a:spcPts val="0"/>
                        </a:spcAft>
                        <a:buClrTx/>
                        <a:buSzTx/>
                        <a:buFontTx/>
                        <a:buNone/>
                        <a:tabLst/>
                        <a:defRPr/>
                      </a:pPr>
                      <a:r>
                        <a:rPr lang="ja-JP" altLang="en-US" sz="1200" dirty="0">
                          <a:solidFill>
                            <a:schemeClr val="tx1"/>
                          </a:solidFill>
                          <a:latin typeface="+mj-lt"/>
                          <a:ea typeface="+mn-ea"/>
                        </a:rPr>
                        <a:t>・開園時間の延長</a:t>
                      </a:r>
                      <a:endParaRPr lang="en-US" altLang="ja-JP" sz="1200" dirty="0">
                        <a:solidFill>
                          <a:schemeClr val="tx1"/>
                        </a:solidFill>
                        <a:latin typeface="+mj-lt"/>
                        <a:ea typeface="+mn-ea"/>
                      </a:endParaRPr>
                    </a:p>
                    <a:p>
                      <a:pPr marL="72000" marR="0" indent="-457200" algn="l" defTabSz="914400" rtl="0" eaLnBrk="1" fontAlgn="auto" latinLnBrk="0" hangingPunct="1">
                        <a:lnSpc>
                          <a:spcPts val="1300"/>
                        </a:lnSpc>
                        <a:spcBef>
                          <a:spcPts val="0"/>
                        </a:spcBef>
                        <a:spcAft>
                          <a:spcPts val="0"/>
                        </a:spcAft>
                        <a:buClrTx/>
                        <a:buSzTx/>
                        <a:buFontTx/>
                        <a:buNone/>
                        <a:tabLst/>
                        <a:defRPr/>
                      </a:pPr>
                      <a:endParaRPr lang="en-US" altLang="ja-JP" sz="1200" dirty="0">
                        <a:latin typeface="+mj-lt"/>
                        <a:ea typeface="+mn-ea"/>
                      </a:endParaRPr>
                    </a:p>
                    <a:p>
                      <a:pPr marL="72000" marR="0" indent="-457200" algn="l" defTabSz="914400" rtl="0" eaLnBrk="1" fontAlgn="auto" latinLnBrk="0" hangingPunct="1">
                        <a:lnSpc>
                          <a:spcPts val="1300"/>
                        </a:lnSpc>
                        <a:spcBef>
                          <a:spcPts val="0"/>
                        </a:spcBef>
                        <a:spcAft>
                          <a:spcPts val="0"/>
                        </a:spcAft>
                        <a:buClrTx/>
                        <a:buSzTx/>
                        <a:buFontTx/>
                        <a:buNone/>
                        <a:tabLst/>
                        <a:defRPr/>
                      </a:pPr>
                      <a:r>
                        <a:rPr lang="ja-JP" altLang="en-US" sz="1200" dirty="0">
                          <a:latin typeface="+mj-lt"/>
                          <a:ea typeface="+mn-ea"/>
                        </a:rPr>
                        <a:t>・園路補修、不用物撤去など</a:t>
                      </a:r>
                      <a:endParaRPr lang="en-US" altLang="ja-JP" sz="1200" dirty="0">
                        <a:latin typeface="+mj-lt"/>
                        <a:ea typeface="+mn-ea"/>
                      </a:endParaRPr>
                    </a:p>
                    <a:p>
                      <a:pPr marL="72000" marR="0" indent="-457200" algn="l" defTabSz="914400" rtl="0" eaLnBrk="1" fontAlgn="auto" latinLnBrk="0" hangingPunct="1">
                        <a:lnSpc>
                          <a:spcPts val="1300"/>
                        </a:lnSpc>
                        <a:spcBef>
                          <a:spcPts val="0"/>
                        </a:spcBef>
                        <a:spcAft>
                          <a:spcPts val="0"/>
                        </a:spcAft>
                        <a:buClrTx/>
                        <a:buSzTx/>
                        <a:buFontTx/>
                        <a:buNone/>
                        <a:tabLst/>
                        <a:defRPr/>
                      </a:pPr>
                      <a:endParaRPr lang="en-US" altLang="ja-JP" sz="1200" dirty="0">
                        <a:latin typeface="+mj-lt"/>
                        <a:ea typeface="+mn-ea"/>
                      </a:endParaRPr>
                    </a:p>
                  </a:txBody>
                  <a:tcPr marL="36000" marR="36000">
                    <a:lnL w="12700" cap="flat" cmpd="sng" algn="ctr">
                      <a:solidFill>
                        <a:schemeClr val="tx1"/>
                      </a:solidFill>
                      <a:prstDash val="solid"/>
                      <a:round/>
                      <a:headEnd type="none" w="med" len="med"/>
                      <a:tailEnd type="none" w="med" len="med"/>
                    </a:lnL>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10008"/>
                  </a:ext>
                </a:extLst>
              </a:tr>
              <a:tr h="1033033">
                <a:tc vMerge="1">
                  <a:txBody>
                    <a:bodyPr/>
                    <a:lstStyle/>
                    <a:p>
                      <a:pPr marL="0" marR="0" indent="0" algn="l" defTabSz="914400" rtl="0" eaLnBrk="1" fontAlgn="auto" latinLnBrk="0" hangingPunct="1">
                        <a:lnSpc>
                          <a:spcPts val="1300"/>
                        </a:lnSpc>
                        <a:spcBef>
                          <a:spcPts val="0"/>
                        </a:spcBef>
                        <a:spcAft>
                          <a:spcPts val="0"/>
                        </a:spcAft>
                        <a:buClrTx/>
                        <a:buSzTx/>
                        <a:buFontTx/>
                        <a:buNone/>
                        <a:tabLst/>
                        <a:defRPr/>
                      </a:pPr>
                      <a:endParaRPr lang="en-US" altLang="ja-JP" sz="1200" dirty="0"/>
                    </a:p>
                  </a:txBody>
                  <a:tcPr marL="36000" marR="36000">
                    <a:lnR w="12700" cap="flat" cmpd="sng" algn="ctr">
                      <a:solidFill>
                        <a:schemeClr val="tx1"/>
                      </a:solidFill>
                      <a:prstDash val="solid"/>
                      <a:round/>
                      <a:headEnd type="none" w="med" len="med"/>
                      <a:tailEnd type="none" w="med" len="med"/>
                    </a:lnR>
                  </a:tcPr>
                </a:tc>
                <a:tc rowSpan="2">
                  <a:txBody>
                    <a:bodyPr/>
                    <a:lstStyle/>
                    <a:p>
                      <a:pPr marL="72000" marR="0" indent="-457200" algn="l" defTabSz="914400" rtl="0" eaLnBrk="1" fontAlgn="auto" latinLnBrk="0" hangingPunct="1">
                        <a:lnSpc>
                          <a:spcPts val="1300"/>
                        </a:lnSpc>
                        <a:spcBef>
                          <a:spcPts val="0"/>
                        </a:spcBef>
                        <a:spcAft>
                          <a:spcPts val="0"/>
                        </a:spcAft>
                        <a:buClrTx/>
                        <a:buSzTx/>
                        <a:buFontTx/>
                        <a:buNone/>
                        <a:tabLst/>
                        <a:defRPr/>
                      </a:pPr>
                      <a:r>
                        <a:rPr lang="ja-JP" altLang="en-US" sz="1200" dirty="0">
                          <a:solidFill>
                            <a:schemeClr val="tx1"/>
                          </a:solidFill>
                          <a:latin typeface="+mj-lt"/>
                          <a:ea typeface="+mn-ea"/>
                        </a:rPr>
                        <a:t>・官民連携手法を導入する。</a:t>
                      </a:r>
                    </a:p>
                    <a:p>
                      <a:pPr marL="72000" marR="0" indent="-457200" algn="l" defTabSz="914400" rtl="0" eaLnBrk="1" fontAlgn="auto" latinLnBrk="0" hangingPunct="1">
                        <a:lnSpc>
                          <a:spcPts val="1300"/>
                        </a:lnSpc>
                        <a:spcBef>
                          <a:spcPts val="0"/>
                        </a:spcBef>
                        <a:spcAft>
                          <a:spcPts val="0"/>
                        </a:spcAft>
                        <a:buClrTx/>
                        <a:buSzTx/>
                        <a:buFontTx/>
                        <a:buNone/>
                        <a:tabLst/>
                        <a:defRPr/>
                      </a:pPr>
                      <a:endParaRPr lang="en-US" altLang="ja-JP" sz="1200" dirty="0">
                        <a:solidFill>
                          <a:schemeClr val="tx1"/>
                        </a:solidFill>
                        <a:latin typeface="+mj-lt"/>
                        <a:ea typeface="+mn-ea"/>
                      </a:endParaRPr>
                    </a:p>
                  </a:txBody>
                  <a:tcPr marL="36000" marR="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72000" marR="0" indent="-457200" algn="l" defTabSz="914400" rtl="0" eaLnBrk="1" fontAlgn="auto" latinLnBrk="0" hangingPunct="1">
                        <a:lnSpc>
                          <a:spcPts val="1300"/>
                        </a:lnSpc>
                        <a:spcBef>
                          <a:spcPts val="0"/>
                        </a:spcBef>
                        <a:spcAft>
                          <a:spcPts val="0"/>
                        </a:spcAft>
                        <a:buClrTx/>
                        <a:buSzTx/>
                        <a:buFontTx/>
                        <a:buNone/>
                        <a:tabLst/>
                        <a:defRPr/>
                      </a:pPr>
                      <a:r>
                        <a:rPr lang="ja-JP" altLang="en-US" sz="1200" dirty="0">
                          <a:latin typeface="+mj-lt"/>
                          <a:ea typeface="+mn-ea"/>
                        </a:rPr>
                        <a:t>・エントランスエリアを魅力創造・管理運営する民間事業者を募集</a:t>
                      </a:r>
                      <a:r>
                        <a:rPr lang="en-US" altLang="ja-JP" sz="1200" dirty="0">
                          <a:latin typeface="+mj-lt"/>
                          <a:ea typeface="+mn-ea"/>
                        </a:rPr>
                        <a:t>(2014</a:t>
                      </a:r>
                      <a:r>
                        <a:rPr lang="ja-JP" altLang="en-US" sz="1200" dirty="0">
                          <a:latin typeface="+mj-lt"/>
                          <a:ea typeface="+mn-ea"/>
                        </a:rPr>
                        <a:t>年</a:t>
                      </a:r>
                      <a:r>
                        <a:rPr lang="en-US" altLang="ja-JP" sz="1200" dirty="0">
                          <a:latin typeface="+mj-lt"/>
                          <a:ea typeface="+mn-ea"/>
                        </a:rPr>
                        <a:t>1</a:t>
                      </a:r>
                      <a:r>
                        <a:rPr lang="ja-JP" altLang="en-US" sz="1200" dirty="0">
                          <a:latin typeface="+mj-lt"/>
                          <a:ea typeface="+mn-ea"/>
                        </a:rPr>
                        <a:t>月</a:t>
                      </a:r>
                      <a:r>
                        <a:rPr lang="en-US" altLang="ja-JP" sz="1200" dirty="0">
                          <a:latin typeface="+mj-lt"/>
                          <a:ea typeface="+mn-ea"/>
                        </a:rPr>
                        <a:t>)</a:t>
                      </a:r>
                    </a:p>
                    <a:p>
                      <a:pPr marL="72000" marR="0" indent="-457200" algn="l" defTabSz="914400" rtl="0" eaLnBrk="1" fontAlgn="auto" latinLnBrk="0" hangingPunct="1">
                        <a:lnSpc>
                          <a:spcPts val="1300"/>
                        </a:lnSpc>
                        <a:spcBef>
                          <a:spcPts val="0"/>
                        </a:spcBef>
                        <a:spcAft>
                          <a:spcPts val="0"/>
                        </a:spcAft>
                        <a:buClrTx/>
                        <a:buSzTx/>
                        <a:buFontTx/>
                        <a:buNone/>
                        <a:tabLst/>
                        <a:defRPr/>
                      </a:pPr>
                      <a:endParaRPr lang="en-US" altLang="ja-JP" sz="1200" dirty="0">
                        <a:latin typeface="+mj-lt"/>
                        <a:ea typeface="+mn-ea"/>
                      </a:endParaRPr>
                    </a:p>
                  </a:txBody>
                  <a:tcPr marL="36000" marR="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gridSpan="3">
                  <a:txBody>
                    <a:bodyPr/>
                    <a:lstStyle/>
                    <a:p>
                      <a:pPr marL="72000" marR="0" indent="-457200" algn="l" defTabSz="914400" rtl="0" eaLnBrk="1" fontAlgn="auto" latinLnBrk="0" hangingPunct="1">
                        <a:lnSpc>
                          <a:spcPts val="1300"/>
                        </a:lnSpc>
                        <a:spcBef>
                          <a:spcPts val="0"/>
                        </a:spcBef>
                        <a:spcAft>
                          <a:spcPts val="0"/>
                        </a:spcAft>
                        <a:buClrTx/>
                        <a:buSzTx/>
                        <a:buFontTx/>
                        <a:buNone/>
                        <a:tabLst/>
                        <a:defRPr/>
                      </a:pPr>
                      <a:r>
                        <a:rPr lang="ja-JP" altLang="en-US" sz="1200" dirty="0">
                          <a:latin typeface="+mj-lt"/>
                          <a:ea typeface="+mn-ea"/>
                        </a:rPr>
                        <a:t>・エントランスエリアの無料化（</a:t>
                      </a:r>
                      <a:r>
                        <a:rPr lang="en-US" altLang="ja-JP" sz="1200" dirty="0">
                          <a:latin typeface="+mj-lt"/>
                          <a:ea typeface="+mn-ea"/>
                        </a:rPr>
                        <a:t>2015</a:t>
                      </a:r>
                      <a:r>
                        <a:rPr lang="ja-JP" altLang="en-US" sz="1200" dirty="0">
                          <a:latin typeface="+mj-lt"/>
                          <a:ea typeface="+mn-ea"/>
                        </a:rPr>
                        <a:t>年</a:t>
                      </a:r>
                      <a:r>
                        <a:rPr lang="en-US" altLang="ja-JP" sz="1200" dirty="0">
                          <a:latin typeface="+mj-lt"/>
                          <a:ea typeface="+mn-ea"/>
                        </a:rPr>
                        <a:t>4</a:t>
                      </a:r>
                      <a:r>
                        <a:rPr lang="ja-JP" altLang="en-US" sz="1200" dirty="0">
                          <a:latin typeface="+mj-lt"/>
                          <a:ea typeface="+mn-ea"/>
                        </a:rPr>
                        <a:t>月～）</a:t>
                      </a:r>
                    </a:p>
                    <a:p>
                      <a:pPr marL="72000" marR="0" indent="-457200" algn="l" defTabSz="914400" rtl="0" eaLnBrk="1" fontAlgn="auto" latinLnBrk="0" hangingPunct="1">
                        <a:lnSpc>
                          <a:spcPts val="1300"/>
                        </a:lnSpc>
                        <a:spcBef>
                          <a:spcPts val="0"/>
                        </a:spcBef>
                        <a:spcAft>
                          <a:spcPts val="0"/>
                        </a:spcAft>
                        <a:buClrTx/>
                        <a:buSzTx/>
                        <a:buFontTx/>
                        <a:buNone/>
                        <a:tabLst/>
                        <a:defRPr/>
                      </a:pPr>
                      <a:r>
                        <a:rPr lang="ja-JP" altLang="en-US" sz="1200" dirty="0">
                          <a:latin typeface="+mj-lt"/>
                          <a:ea typeface="+mn-ea"/>
                        </a:rPr>
                        <a:t>・エントランスエリア開園時間の延長（</a:t>
                      </a:r>
                      <a:r>
                        <a:rPr lang="en-US" altLang="ja-JP" sz="1200" dirty="0">
                          <a:latin typeface="+mj-lt"/>
                          <a:ea typeface="+mn-ea"/>
                        </a:rPr>
                        <a:t>2015</a:t>
                      </a:r>
                      <a:r>
                        <a:rPr lang="ja-JP" altLang="en-US" sz="1200" dirty="0">
                          <a:latin typeface="+mj-lt"/>
                          <a:ea typeface="+mn-ea"/>
                        </a:rPr>
                        <a:t>年</a:t>
                      </a:r>
                      <a:r>
                        <a:rPr lang="en-US" altLang="ja-JP" sz="1200" dirty="0">
                          <a:latin typeface="+mj-lt"/>
                          <a:ea typeface="+mn-ea"/>
                        </a:rPr>
                        <a:t>10</a:t>
                      </a:r>
                      <a:r>
                        <a:rPr lang="ja-JP" altLang="en-US" sz="1200" dirty="0">
                          <a:latin typeface="+mj-lt"/>
                          <a:ea typeface="+mn-ea"/>
                        </a:rPr>
                        <a:t>月～）</a:t>
                      </a:r>
                    </a:p>
                    <a:p>
                      <a:pPr marL="72000" marR="0" indent="-457200" algn="l" defTabSz="914400" rtl="0" eaLnBrk="1" fontAlgn="auto" latinLnBrk="0" hangingPunct="1">
                        <a:lnSpc>
                          <a:spcPts val="1300"/>
                        </a:lnSpc>
                        <a:spcBef>
                          <a:spcPts val="0"/>
                        </a:spcBef>
                        <a:spcAft>
                          <a:spcPts val="0"/>
                        </a:spcAft>
                        <a:buClrTx/>
                        <a:buSzTx/>
                        <a:buFontTx/>
                        <a:buNone/>
                        <a:tabLst/>
                        <a:defRPr/>
                      </a:pPr>
                      <a:r>
                        <a:rPr lang="ja-JP" altLang="en-US" sz="1200" dirty="0">
                          <a:latin typeface="+mj-lt"/>
                          <a:ea typeface="+mn-ea"/>
                        </a:rPr>
                        <a:t>・民間事業者による運営</a:t>
                      </a:r>
                    </a:p>
                    <a:p>
                      <a:pPr marL="72000" marR="0" indent="-457200" algn="l" defTabSz="914400" rtl="0" eaLnBrk="1" fontAlgn="auto" latinLnBrk="0" hangingPunct="1">
                        <a:lnSpc>
                          <a:spcPts val="1300"/>
                        </a:lnSpc>
                        <a:spcBef>
                          <a:spcPts val="0"/>
                        </a:spcBef>
                        <a:spcAft>
                          <a:spcPts val="0"/>
                        </a:spcAft>
                        <a:buClrTx/>
                        <a:buSzTx/>
                        <a:buFontTx/>
                        <a:buNone/>
                        <a:tabLst/>
                        <a:defRPr/>
                      </a:pPr>
                      <a:r>
                        <a:rPr lang="ja-JP" altLang="en-US" sz="1200" dirty="0">
                          <a:latin typeface="+mj-lt"/>
                          <a:ea typeface="+mn-ea"/>
                        </a:rPr>
                        <a:t>（</a:t>
                      </a:r>
                      <a:r>
                        <a:rPr lang="en-US" altLang="ja-JP" sz="1200" dirty="0">
                          <a:latin typeface="+mj-lt"/>
                          <a:ea typeface="+mn-ea"/>
                        </a:rPr>
                        <a:t>2015</a:t>
                      </a:r>
                      <a:r>
                        <a:rPr lang="ja-JP" altLang="en-US" sz="1200" dirty="0">
                          <a:latin typeface="+mj-lt"/>
                          <a:ea typeface="+mn-ea"/>
                        </a:rPr>
                        <a:t>年</a:t>
                      </a:r>
                      <a:r>
                        <a:rPr lang="en-US" altLang="ja-JP" sz="1200" dirty="0">
                          <a:latin typeface="+mj-lt"/>
                          <a:ea typeface="+mn-ea"/>
                        </a:rPr>
                        <a:t>10</a:t>
                      </a:r>
                      <a:r>
                        <a:rPr lang="ja-JP" altLang="en-US" sz="1200" dirty="0">
                          <a:latin typeface="+mj-lt"/>
                          <a:ea typeface="+mn-ea"/>
                        </a:rPr>
                        <a:t>月～）</a:t>
                      </a:r>
                    </a:p>
                  </a:txBody>
                  <a:tcPr marL="36000" marR="36000">
                    <a:lnL w="12700" cap="flat" cmpd="sng" algn="ctr">
                      <a:solidFill>
                        <a:schemeClr val="tx1"/>
                      </a:solidFill>
                      <a:prstDash val="solid"/>
                      <a:round/>
                      <a:headEnd type="none" w="med" len="med"/>
                      <a:tailEnd type="none" w="med" len="med"/>
                    </a:lnL>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10009"/>
                  </a:ext>
                </a:extLst>
              </a:tr>
              <a:tr h="397320">
                <a:tc vMerge="1">
                  <a:txBody>
                    <a:bodyPr/>
                    <a:lstStyle/>
                    <a:p>
                      <a:pPr marL="0" marR="0" indent="0" algn="l" defTabSz="914400" rtl="0" eaLnBrk="1" fontAlgn="auto" latinLnBrk="0" hangingPunct="1">
                        <a:lnSpc>
                          <a:spcPts val="1300"/>
                        </a:lnSpc>
                        <a:spcBef>
                          <a:spcPts val="0"/>
                        </a:spcBef>
                        <a:spcAft>
                          <a:spcPts val="0"/>
                        </a:spcAft>
                        <a:buClrTx/>
                        <a:buSzTx/>
                        <a:buFontTx/>
                        <a:buNone/>
                        <a:tabLst/>
                        <a:defRPr/>
                      </a:pPr>
                      <a:endParaRPr lang="en-US" altLang="ja-JP" sz="1200" dirty="0"/>
                    </a:p>
                  </a:txBody>
                  <a:tcPr marL="36000" marR="36000">
                    <a:lnR w="12700" cap="flat" cmpd="sng" algn="ctr">
                      <a:solidFill>
                        <a:schemeClr val="tx1"/>
                      </a:solidFill>
                      <a:prstDash val="solid"/>
                      <a:round/>
                      <a:headEnd type="none" w="med" len="med"/>
                      <a:tailEnd type="none" w="med" len="med"/>
                    </a:lnR>
                    <a:lnB w="12700" cap="flat" cmpd="sng" algn="ctr">
                      <a:solidFill>
                        <a:schemeClr val="tx1"/>
                      </a:solidFill>
                      <a:prstDash val="solid"/>
                      <a:round/>
                      <a:headEnd type="none" w="med" len="med"/>
                      <a:tailEnd type="none" w="med" len="med"/>
                    </a:lnB>
                  </a:tcPr>
                </a:tc>
                <a:tc vMerge="1">
                  <a:txBody>
                    <a:bodyPr/>
                    <a:lstStyle/>
                    <a:p>
                      <a:pPr marL="0" marR="0" indent="0" algn="l" defTabSz="914400" rtl="0" eaLnBrk="1" fontAlgn="auto" latinLnBrk="0" hangingPunct="1">
                        <a:lnSpc>
                          <a:spcPts val="1300"/>
                        </a:lnSpc>
                        <a:spcBef>
                          <a:spcPts val="0"/>
                        </a:spcBef>
                        <a:spcAft>
                          <a:spcPts val="0"/>
                        </a:spcAft>
                        <a:buClrTx/>
                        <a:buSzTx/>
                        <a:buFontTx/>
                        <a:buNone/>
                        <a:tabLst/>
                        <a:defRPr/>
                      </a:pPr>
                      <a:endParaRPr lang="en-US" altLang="ja-JP" sz="1200" dirty="0">
                        <a:solidFill>
                          <a:schemeClr val="tx1"/>
                        </a:solidFill>
                      </a:endParaRPr>
                    </a:p>
                  </a:txBody>
                  <a:tcPr marL="36000" marR="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72000" marR="0" indent="-457200" algn="l" defTabSz="914400" rtl="0" eaLnBrk="1" fontAlgn="auto" latinLnBrk="0" hangingPunct="1">
                        <a:lnSpc>
                          <a:spcPts val="1300"/>
                        </a:lnSpc>
                        <a:spcBef>
                          <a:spcPts val="0"/>
                        </a:spcBef>
                        <a:spcAft>
                          <a:spcPts val="0"/>
                        </a:spcAft>
                        <a:buClrTx/>
                        <a:buSzTx/>
                        <a:buFontTx/>
                        <a:buNone/>
                        <a:tabLst/>
                        <a:defRPr/>
                      </a:pPr>
                      <a:r>
                        <a:rPr lang="ja-JP" altLang="en-US" sz="1200" dirty="0">
                          <a:latin typeface="+mj-lt"/>
                          <a:ea typeface="+mn-ea"/>
                        </a:rPr>
                        <a:t>・動物園ゲートエリア魅力向上事業を実施する民間事業者を募集（</a:t>
                      </a:r>
                      <a:r>
                        <a:rPr lang="en-US" altLang="ja-JP" sz="1200" dirty="0">
                          <a:latin typeface="+mj-lt"/>
                          <a:ea typeface="+mn-ea"/>
                        </a:rPr>
                        <a:t>2017</a:t>
                      </a:r>
                      <a:r>
                        <a:rPr lang="ja-JP" altLang="en-US" sz="1200" dirty="0">
                          <a:latin typeface="+mj-lt"/>
                          <a:ea typeface="+mn-ea"/>
                        </a:rPr>
                        <a:t>年</a:t>
                      </a:r>
                      <a:r>
                        <a:rPr lang="en-US" altLang="ja-JP" sz="1200" dirty="0">
                          <a:latin typeface="+mj-lt"/>
                          <a:ea typeface="+mn-ea"/>
                        </a:rPr>
                        <a:t>3</a:t>
                      </a:r>
                      <a:r>
                        <a:rPr lang="ja-JP" altLang="en-US" sz="1200" dirty="0">
                          <a:latin typeface="+mj-lt"/>
                          <a:ea typeface="+mn-ea"/>
                        </a:rPr>
                        <a:t>月）</a:t>
                      </a:r>
                    </a:p>
                  </a:txBody>
                  <a:tcPr marL="36000" marR="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tcPr>
                </a:tc>
                <a:tc gridSpan="3">
                  <a:txBody>
                    <a:bodyPr/>
                    <a:lstStyle/>
                    <a:p>
                      <a:pPr marL="72000" marR="0" indent="-457200" algn="l" defTabSz="914400" rtl="0" eaLnBrk="1" fontAlgn="auto" latinLnBrk="0" hangingPunct="1">
                        <a:lnSpc>
                          <a:spcPts val="1300"/>
                        </a:lnSpc>
                        <a:spcBef>
                          <a:spcPts val="0"/>
                        </a:spcBef>
                        <a:spcAft>
                          <a:spcPts val="0"/>
                        </a:spcAft>
                        <a:buClrTx/>
                        <a:buSzTx/>
                        <a:buFontTx/>
                        <a:buNone/>
                        <a:tabLst/>
                        <a:defRPr/>
                      </a:pPr>
                      <a:r>
                        <a:rPr lang="ja-JP" altLang="en-US" sz="1200" dirty="0">
                          <a:latin typeface="+mj-lt"/>
                          <a:ea typeface="+mn-ea"/>
                        </a:rPr>
                        <a:t>・</a:t>
                      </a:r>
                      <a:r>
                        <a:rPr lang="ja-JP" altLang="en-US" sz="1200" dirty="0">
                          <a:solidFill>
                            <a:schemeClr val="tx1"/>
                          </a:solidFill>
                          <a:latin typeface="+mj-lt"/>
                          <a:ea typeface="+mn-ea"/>
                        </a:rPr>
                        <a:t>民間事業者による運営（</a:t>
                      </a:r>
                      <a:r>
                        <a:rPr lang="en-US" altLang="ja-JP" sz="1200" dirty="0">
                          <a:solidFill>
                            <a:schemeClr val="tx1"/>
                          </a:solidFill>
                          <a:latin typeface="+mj-lt"/>
                          <a:ea typeface="+mn-ea"/>
                        </a:rPr>
                        <a:t>2019</a:t>
                      </a:r>
                      <a:r>
                        <a:rPr lang="ja-JP" altLang="en-US" sz="1200" dirty="0">
                          <a:solidFill>
                            <a:schemeClr val="tx1"/>
                          </a:solidFill>
                          <a:latin typeface="+mj-lt"/>
                          <a:ea typeface="+mn-ea"/>
                        </a:rPr>
                        <a:t>年</a:t>
                      </a:r>
                      <a:r>
                        <a:rPr lang="en-US" altLang="ja-JP" sz="1200" dirty="0">
                          <a:solidFill>
                            <a:schemeClr val="tx1"/>
                          </a:solidFill>
                          <a:latin typeface="+mj-lt"/>
                          <a:ea typeface="+mn-ea"/>
                        </a:rPr>
                        <a:t>4</a:t>
                      </a:r>
                      <a:r>
                        <a:rPr lang="ja-JP" altLang="en-US" sz="1200" dirty="0">
                          <a:solidFill>
                            <a:schemeClr val="tx1"/>
                          </a:solidFill>
                          <a:latin typeface="+mj-lt"/>
                          <a:ea typeface="+mn-ea"/>
                        </a:rPr>
                        <a:t>月～）</a:t>
                      </a:r>
                    </a:p>
                  </a:txBody>
                  <a:tcPr marL="36000" marR="36000">
                    <a:lnL w="12700" cap="flat" cmpd="sng" algn="ctr">
                      <a:solidFill>
                        <a:schemeClr val="tx1"/>
                      </a:solidFill>
                      <a:prstDash val="solid"/>
                      <a:round/>
                      <a:headEnd type="none" w="med" len="med"/>
                      <a:tailEnd type="none" w="med" len="med"/>
                    </a:lnL>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10010"/>
                  </a:ext>
                </a:extLst>
              </a:tr>
            </a:tbl>
          </a:graphicData>
        </a:graphic>
      </p:graphicFrame>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219</a:t>
            </a:fld>
            <a:endParaRPr lang="ja-JP" altLang="en-US"/>
          </a:p>
        </p:txBody>
      </p:sp>
    </p:spTree>
    <p:extLst>
      <p:ext uri="{BB962C8B-B14F-4D97-AF65-F5344CB8AC3E}">
        <p14:creationId xmlns:p14="http://schemas.microsoft.com/office/powerpoint/2010/main" val="3595667933"/>
      </p:ext>
    </p:extLst>
  </p:cSld>
  <p:clrMapOvr>
    <a:masterClrMapping/>
  </p:clrMapOvr>
</p:sld>
</file>

<file path=ppt/slides/slide2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正方形/長方形 13"/>
          <p:cNvSpPr/>
          <p:nvPr/>
        </p:nvSpPr>
        <p:spPr>
          <a:xfrm>
            <a:off x="6145372" y="5314677"/>
            <a:ext cx="2378671" cy="1506340"/>
          </a:xfrm>
          <a:prstGeom prst="rect">
            <a:avLst/>
          </a:prstGeom>
          <a:solidFill>
            <a:schemeClr val="accent6">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5" name="正方形/長方形 14"/>
          <p:cNvSpPr/>
          <p:nvPr/>
        </p:nvSpPr>
        <p:spPr>
          <a:xfrm>
            <a:off x="1763688" y="2924943"/>
            <a:ext cx="4289420" cy="3882605"/>
          </a:xfrm>
          <a:prstGeom prst="rect">
            <a:avLst/>
          </a:prstGeom>
          <a:solidFill>
            <a:schemeClr val="accent6">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7" name="テキスト ボックス 36"/>
          <p:cNvSpPr txBox="1"/>
          <p:nvPr/>
        </p:nvSpPr>
        <p:spPr>
          <a:xfrm>
            <a:off x="0" y="0"/>
            <a:ext cx="4427984" cy="261610"/>
          </a:xfrm>
          <a:prstGeom prst="rect">
            <a:avLst/>
          </a:prstGeom>
          <a:noFill/>
        </p:spPr>
        <p:txBody>
          <a:bodyPr wrap="square" rtlCol="0">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Ⅳ</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行財政改革</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業務執行の刷新</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・サービス改善（動物園など）</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8" name="正方形/長方形 7"/>
          <p:cNvSpPr/>
          <p:nvPr/>
        </p:nvSpPr>
        <p:spPr>
          <a:xfrm>
            <a:off x="251520" y="251356"/>
            <a:ext cx="7344816" cy="369332"/>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srgbClr val="000000"/>
                </a:solidFill>
                <a:effectLst/>
                <a:uLnTx/>
                <a:uFillTx/>
                <a:latin typeface="Calibri"/>
                <a:ea typeface="ＭＳ Ｐゴシック" panose="020B0600070205080204" pitchFamily="50" charset="-128"/>
                <a:cs typeface="+mn-cs"/>
              </a:rPr>
              <a:t>①～⑥　モデル施設におけるサービス向上の取組　（１／２）</a:t>
            </a:r>
            <a:endParaRPr kumimoji="1" lang="en-US" altLang="ja-JP" sz="1800" b="1" i="0" u="none" strike="noStrike" kern="1200" cap="none" spc="0" normalizeH="0" baseline="0" noProof="0" dirty="0">
              <a:ln>
                <a:noFill/>
              </a:ln>
              <a:solidFill>
                <a:srgbClr val="000000"/>
              </a:solidFill>
              <a:effectLst/>
              <a:uLnTx/>
              <a:uFillTx/>
              <a:latin typeface="Calibri"/>
              <a:ea typeface="ＭＳ Ｐゴシック" panose="020B0600070205080204" pitchFamily="50" charset="-128"/>
              <a:cs typeface="+mn-cs"/>
            </a:endParaRPr>
          </a:p>
        </p:txBody>
      </p:sp>
      <p:cxnSp>
        <p:nvCxnSpPr>
          <p:cNvPr id="10" name="直線コネクタ 9"/>
          <p:cNvCxnSpPr/>
          <p:nvPr/>
        </p:nvCxnSpPr>
        <p:spPr>
          <a:xfrm>
            <a:off x="179512" y="638979"/>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9" name="テキスト ボックス 8"/>
          <p:cNvSpPr txBox="1"/>
          <p:nvPr/>
        </p:nvSpPr>
        <p:spPr>
          <a:xfrm>
            <a:off x="623569" y="680510"/>
            <a:ext cx="7992888"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アンケートと「職員による課題改善タスクフォース」を経て、以下の見直しを行った。</a:t>
            </a:r>
          </a:p>
        </p:txBody>
      </p:sp>
      <p:sp>
        <p:nvSpPr>
          <p:cNvPr id="11" name="スライド番号プレースホルダ 10"/>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t>222</a:t>
            </a:r>
            <a:endParaRPr kumimoji="1" lang="ja-JP" altLang="en-US" sz="1200" b="0" i="0" u="none" strike="noStrike" kern="1200" cap="none" spc="0" normalizeH="0" baseline="0" noProof="0" dirty="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graphicFrame>
        <p:nvGraphicFramePr>
          <p:cNvPr id="3" name="表 2"/>
          <p:cNvGraphicFramePr>
            <a:graphicFrameLocks noGrp="1"/>
          </p:cNvGraphicFramePr>
          <p:nvPr>
            <p:extLst>
              <p:ext uri="{D42A27DB-BD31-4B8C-83A1-F6EECF244321}">
                <p14:modId xmlns:p14="http://schemas.microsoft.com/office/powerpoint/2010/main" val="229517909"/>
              </p:ext>
            </p:extLst>
          </p:nvPr>
        </p:nvGraphicFramePr>
        <p:xfrm>
          <a:off x="149665" y="1029817"/>
          <a:ext cx="8424936" cy="5791200"/>
        </p:xfrm>
        <a:graphic>
          <a:graphicData uri="http://schemas.openxmlformats.org/drawingml/2006/table">
            <a:tbl>
              <a:tblPr firstRow="1" bandRow="1">
                <a:tableStyleId>{BDBED569-4797-4DF1-A0F4-6AAB3CD982D8}</a:tableStyleId>
              </a:tblPr>
              <a:tblGrid>
                <a:gridCol w="1584176">
                  <a:extLst>
                    <a:ext uri="{9D8B030D-6E8A-4147-A177-3AD203B41FA5}">
                      <a16:colId xmlns:a16="http://schemas.microsoft.com/office/drawing/2014/main" val="20000"/>
                    </a:ext>
                  </a:extLst>
                </a:gridCol>
                <a:gridCol w="2016224">
                  <a:extLst>
                    <a:ext uri="{9D8B030D-6E8A-4147-A177-3AD203B41FA5}">
                      <a16:colId xmlns:a16="http://schemas.microsoft.com/office/drawing/2014/main" val="20001"/>
                    </a:ext>
                  </a:extLst>
                </a:gridCol>
                <a:gridCol w="2376264">
                  <a:extLst>
                    <a:ext uri="{9D8B030D-6E8A-4147-A177-3AD203B41FA5}">
                      <a16:colId xmlns:a16="http://schemas.microsoft.com/office/drawing/2014/main" val="20002"/>
                    </a:ext>
                  </a:extLst>
                </a:gridCol>
                <a:gridCol w="2448272">
                  <a:extLst>
                    <a:ext uri="{9D8B030D-6E8A-4147-A177-3AD203B41FA5}">
                      <a16:colId xmlns:a16="http://schemas.microsoft.com/office/drawing/2014/main" val="20003"/>
                    </a:ext>
                  </a:extLst>
                </a:gridCol>
              </a:tblGrid>
              <a:tr h="232296">
                <a:tc rowSpan="2">
                  <a:txBody>
                    <a:bodyPr/>
                    <a:lstStyle/>
                    <a:p>
                      <a:pPr algn="ctr">
                        <a:lnSpc>
                          <a:spcPts val="1400"/>
                        </a:lnSpc>
                      </a:pPr>
                      <a:endParaRPr kumimoji="1" lang="en-US" altLang="ja-JP" sz="1400" b="1" dirty="0">
                        <a:solidFill>
                          <a:schemeClr val="tx1"/>
                        </a:solidFill>
                      </a:endParaRPr>
                    </a:p>
                  </a:txBody>
                  <a:tcPr marL="36000" marR="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tc gridSpan="3">
                  <a:txBody>
                    <a:bodyPr/>
                    <a:lstStyle/>
                    <a:p>
                      <a:pPr algn="ctr">
                        <a:lnSpc>
                          <a:spcPts val="1400"/>
                        </a:lnSpc>
                      </a:pPr>
                      <a:r>
                        <a:rPr lang="ja-JP" altLang="en-US" sz="1200" b="1" dirty="0">
                          <a:solidFill>
                            <a:schemeClr val="tx1"/>
                          </a:solidFill>
                        </a:rPr>
                        <a:t>主なサービス向上の取組（予定を含む）</a:t>
                      </a:r>
                      <a:endParaRPr lang="en-US" altLang="ja-JP" sz="1200" b="1" dirty="0">
                        <a:solidFill>
                          <a:schemeClr val="tx1"/>
                        </a:solidFill>
                      </a:endParaRPr>
                    </a:p>
                  </a:txBody>
                  <a:tcPr marL="36000" marR="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tc hMerge="1">
                  <a:txBody>
                    <a:bodyPr/>
                    <a:lstStyle/>
                    <a:p>
                      <a:pPr algn="ctr">
                        <a:lnSpc>
                          <a:spcPts val="1800"/>
                        </a:lnSpc>
                      </a:pPr>
                      <a:endParaRPr lang="en-US" altLang="ja-JP" sz="1400" b="1" dirty="0">
                        <a:solidFill>
                          <a:schemeClr val="bg1"/>
                        </a:solidFill>
                      </a:endParaRPr>
                    </a:p>
                  </a:txBody>
                  <a:tcPr anchor="ctr">
                    <a:lnB w="12700" cap="flat" cmpd="sng" algn="ctr">
                      <a:solidFill>
                        <a:srgbClr val="00B0F0"/>
                      </a:solidFill>
                      <a:prstDash val="solid"/>
                      <a:round/>
                      <a:headEnd type="none" w="med" len="med"/>
                      <a:tailEnd type="none" w="med" len="med"/>
                    </a:lnB>
                    <a:solidFill>
                      <a:schemeClr val="accent1"/>
                    </a:solidFill>
                  </a:tcPr>
                </a:tc>
                <a:tc hMerge="1">
                  <a:txBody>
                    <a:bodyPr/>
                    <a:lstStyle/>
                    <a:p>
                      <a:pPr algn="ctr">
                        <a:lnSpc>
                          <a:spcPts val="1800"/>
                        </a:lnSpc>
                      </a:pPr>
                      <a:endParaRPr lang="en-US" altLang="ja-JP" sz="1400" b="1" dirty="0">
                        <a:solidFill>
                          <a:schemeClr val="bg1"/>
                        </a:solidFill>
                      </a:endParaRPr>
                    </a:p>
                  </a:txBody>
                  <a:tcPr anchor="ctr">
                    <a:lnB w="12700" cap="flat" cmpd="sng" algn="ctr">
                      <a:solidFill>
                        <a:srgbClr val="00B0F0"/>
                      </a:solidFill>
                      <a:prstDash val="solid"/>
                      <a:round/>
                      <a:headEnd type="none" w="med" len="med"/>
                      <a:tailEnd type="none" w="med" len="med"/>
                    </a:lnB>
                    <a:solidFill>
                      <a:schemeClr val="accent1"/>
                    </a:solidFill>
                  </a:tcPr>
                </a:tc>
                <a:extLst>
                  <a:ext uri="{0D108BD9-81ED-4DB2-BD59-A6C34878D82A}">
                    <a16:rowId xmlns:a16="http://schemas.microsoft.com/office/drawing/2014/main" val="10000"/>
                  </a:ext>
                </a:extLst>
              </a:tr>
              <a:tr h="232296">
                <a:tc vMerge="1">
                  <a:txBody>
                    <a:bodyPr/>
                    <a:lstStyle/>
                    <a:p>
                      <a:pPr algn="ctr"/>
                      <a:endParaRPr kumimoji="1" lang="en-US" altLang="ja-JP" sz="1400" b="0" dirty="0"/>
                    </a:p>
                  </a:txBody>
                  <a:tcPr anchor="ctr">
                    <a:lnT w="12700" cap="flat" cmpd="sng" algn="ctr">
                      <a:solidFill>
                        <a:srgbClr val="00B0F0"/>
                      </a:solidFill>
                      <a:prstDash val="solid"/>
                      <a:round/>
                      <a:headEnd type="none" w="med" len="med"/>
                      <a:tailEnd type="none" w="med" len="med"/>
                    </a:lnT>
                    <a:lnB w="12700" cap="flat" cmpd="sng" algn="ctr">
                      <a:solidFill>
                        <a:srgbClr val="00B0F0"/>
                      </a:solidFill>
                      <a:prstDash val="solid"/>
                      <a:round/>
                      <a:headEnd type="none" w="med" len="med"/>
                      <a:tailEnd type="none" w="med" len="med"/>
                    </a:lnB>
                  </a:tcPr>
                </a:tc>
                <a:tc>
                  <a:txBody>
                    <a:bodyPr/>
                    <a:lstStyle/>
                    <a:p>
                      <a:pPr marL="0" marR="0" indent="0" algn="ctr" defTabSz="914400" rtl="0" eaLnBrk="1" fontAlgn="auto" latinLnBrk="0" hangingPunct="1">
                        <a:lnSpc>
                          <a:spcPts val="1400"/>
                        </a:lnSpc>
                        <a:spcBef>
                          <a:spcPts val="0"/>
                        </a:spcBef>
                        <a:spcAft>
                          <a:spcPts val="0"/>
                        </a:spcAft>
                        <a:buClrTx/>
                        <a:buSzTx/>
                        <a:buFontTx/>
                        <a:buNone/>
                        <a:tabLst/>
                        <a:defRPr/>
                      </a:pPr>
                      <a:r>
                        <a:rPr kumimoji="1" lang="ja-JP" altLang="en-US" sz="1200" kern="1200" dirty="0">
                          <a:solidFill>
                            <a:schemeClr val="tx1"/>
                          </a:solidFill>
                          <a:latin typeface="+mn-lt"/>
                          <a:ea typeface="+mn-ea"/>
                          <a:cs typeface="+mn-cs"/>
                        </a:rPr>
                        <a:t>トイレの改修</a:t>
                      </a:r>
                      <a:endParaRPr kumimoji="1" lang="en-US" altLang="ja-JP" sz="1200" kern="1200" dirty="0">
                        <a:solidFill>
                          <a:schemeClr val="tx1"/>
                        </a:solidFill>
                        <a:latin typeface="+mn-lt"/>
                        <a:ea typeface="+mn-ea"/>
                        <a:cs typeface="+mn-cs"/>
                      </a:endParaRPr>
                    </a:p>
                  </a:txBody>
                  <a:tcPr marL="36000" marR="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tc>
                  <a:txBody>
                    <a:bodyPr/>
                    <a:lstStyle/>
                    <a:p>
                      <a:pPr marL="0" marR="0" indent="0" algn="ctr" defTabSz="914400" rtl="0" eaLnBrk="1" fontAlgn="auto" latinLnBrk="0" hangingPunct="1">
                        <a:lnSpc>
                          <a:spcPts val="1400"/>
                        </a:lnSpc>
                        <a:spcBef>
                          <a:spcPts val="0"/>
                        </a:spcBef>
                        <a:spcAft>
                          <a:spcPts val="0"/>
                        </a:spcAft>
                        <a:buClrTx/>
                        <a:buSzTx/>
                        <a:buFontTx/>
                        <a:buNone/>
                        <a:tabLst/>
                        <a:defRPr/>
                      </a:pPr>
                      <a:r>
                        <a:rPr kumimoji="1" lang="ja-JP" altLang="en-US" sz="1200" kern="1200" dirty="0">
                          <a:solidFill>
                            <a:schemeClr val="tx1"/>
                          </a:solidFill>
                          <a:latin typeface="+mn-lt"/>
                          <a:ea typeface="+mn-ea"/>
                          <a:cs typeface="+mn-cs"/>
                        </a:rPr>
                        <a:t>開館日・開館時間の延長等</a:t>
                      </a:r>
                      <a:endParaRPr kumimoji="1" lang="en-US" altLang="ja-JP" sz="1200" kern="1200" dirty="0">
                        <a:solidFill>
                          <a:schemeClr val="tx1"/>
                        </a:solidFill>
                        <a:latin typeface="+mn-lt"/>
                        <a:ea typeface="+mn-ea"/>
                        <a:cs typeface="+mn-cs"/>
                      </a:endParaRPr>
                    </a:p>
                  </a:txBody>
                  <a:tcPr marL="36000" marR="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tc>
                  <a:txBody>
                    <a:bodyPr/>
                    <a:lstStyle/>
                    <a:p>
                      <a:pPr marL="0" marR="0" indent="0" algn="ctr" defTabSz="914400" rtl="0" eaLnBrk="1" fontAlgn="auto" latinLnBrk="0" hangingPunct="1">
                        <a:lnSpc>
                          <a:spcPts val="1400"/>
                        </a:lnSpc>
                        <a:spcBef>
                          <a:spcPts val="0"/>
                        </a:spcBef>
                        <a:spcAft>
                          <a:spcPts val="0"/>
                        </a:spcAft>
                        <a:buClrTx/>
                        <a:buSzTx/>
                        <a:buFontTx/>
                        <a:buNone/>
                        <a:tabLst/>
                        <a:defRPr/>
                      </a:pPr>
                      <a:r>
                        <a:rPr kumimoji="1" lang="ja-JP" altLang="en-US" sz="1200" kern="1200" dirty="0">
                          <a:solidFill>
                            <a:schemeClr val="tx1"/>
                          </a:solidFill>
                          <a:latin typeface="+mn-lt"/>
                          <a:ea typeface="+mn-ea"/>
                          <a:cs typeface="+mn-cs"/>
                        </a:rPr>
                        <a:t>案内表示の改善・設置等</a:t>
                      </a:r>
                      <a:endParaRPr kumimoji="1" lang="en-US" altLang="ja-JP" sz="1200" kern="1200" dirty="0">
                        <a:solidFill>
                          <a:schemeClr val="tx1"/>
                        </a:solidFill>
                        <a:latin typeface="+mn-lt"/>
                        <a:ea typeface="+mn-ea"/>
                        <a:cs typeface="+mn-cs"/>
                      </a:endParaRPr>
                    </a:p>
                  </a:txBody>
                  <a:tcPr marL="36000" marR="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extLst>
                  <a:ext uri="{0D108BD9-81ED-4DB2-BD59-A6C34878D82A}">
                    <a16:rowId xmlns:a16="http://schemas.microsoft.com/office/drawing/2014/main" val="10001"/>
                  </a:ext>
                </a:extLst>
              </a:tr>
              <a:tr h="968285">
                <a:tc>
                  <a:txBody>
                    <a:bodyPr/>
                    <a:lstStyle/>
                    <a:p>
                      <a:pPr algn="l">
                        <a:lnSpc>
                          <a:spcPts val="1400"/>
                        </a:lnSpc>
                      </a:pPr>
                      <a:r>
                        <a:rPr kumimoji="1" lang="ja-JP" altLang="en-US" sz="1400" b="0" dirty="0">
                          <a:solidFill>
                            <a:schemeClr val="tx1"/>
                          </a:solidFill>
                        </a:rPr>
                        <a:t>①天王寺動物園</a:t>
                      </a:r>
                      <a:endParaRPr kumimoji="1" lang="en-US" altLang="ja-JP" sz="1400" b="0" dirty="0">
                        <a:solidFill>
                          <a:schemeClr val="tx1"/>
                        </a:solidFill>
                      </a:endParaRPr>
                    </a:p>
                  </a:txBody>
                  <a:tcPr marL="36000" marR="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tc>
                  <a:txBody>
                    <a:bodyPr/>
                    <a:lstStyle/>
                    <a:p>
                      <a:pPr marL="0" marR="0" indent="0" algn="l" defTabSz="914400" rtl="0" eaLnBrk="1" fontAlgn="auto" latinLnBrk="0" hangingPunct="1">
                        <a:lnSpc>
                          <a:spcPts val="1400"/>
                        </a:lnSpc>
                        <a:spcBef>
                          <a:spcPts val="0"/>
                        </a:spcBef>
                        <a:spcAft>
                          <a:spcPts val="0"/>
                        </a:spcAft>
                        <a:buClrTx/>
                        <a:buSzTx/>
                        <a:buFontTx/>
                        <a:buNone/>
                        <a:tabLst/>
                        <a:defRPr/>
                      </a:pPr>
                      <a:r>
                        <a:rPr lang="ja-JP" altLang="en-US" sz="1100" b="0" dirty="0">
                          <a:solidFill>
                            <a:schemeClr val="tx1"/>
                          </a:solidFill>
                        </a:rPr>
                        <a:t>・先行改修整備・建替</a:t>
                      </a:r>
                      <a:endParaRPr lang="en-US" altLang="ja-JP" sz="1100" b="0" dirty="0">
                        <a:solidFill>
                          <a:schemeClr val="tx1"/>
                        </a:solidFill>
                      </a:endParaRPr>
                    </a:p>
                    <a:p>
                      <a:pPr marL="0" marR="0" indent="0" algn="l" defTabSz="914400" rtl="0" eaLnBrk="1" fontAlgn="auto" latinLnBrk="0" hangingPunct="1">
                        <a:lnSpc>
                          <a:spcPts val="1400"/>
                        </a:lnSpc>
                        <a:spcBef>
                          <a:spcPts val="0"/>
                        </a:spcBef>
                        <a:spcAft>
                          <a:spcPts val="0"/>
                        </a:spcAft>
                        <a:buClrTx/>
                        <a:buSzTx/>
                        <a:buFontTx/>
                        <a:buNone/>
                        <a:tabLst/>
                        <a:defRPr/>
                      </a:pPr>
                      <a:r>
                        <a:rPr lang="ja-JP" altLang="en-US" sz="1100" b="0" dirty="0">
                          <a:solidFill>
                            <a:schemeClr val="tx1"/>
                          </a:solidFill>
                        </a:rPr>
                        <a:t>・整備基本計画の策定</a:t>
                      </a:r>
                      <a:endParaRPr lang="en-US" altLang="ja-JP" sz="1100" b="0" dirty="0">
                        <a:solidFill>
                          <a:schemeClr val="tx1"/>
                        </a:solidFill>
                      </a:endParaRPr>
                    </a:p>
                    <a:p>
                      <a:pPr marL="0" marR="0" indent="0" algn="l" defTabSz="914400" rtl="0" eaLnBrk="1" fontAlgn="auto" latinLnBrk="0" hangingPunct="1">
                        <a:lnSpc>
                          <a:spcPts val="1400"/>
                        </a:lnSpc>
                        <a:spcBef>
                          <a:spcPts val="0"/>
                        </a:spcBef>
                        <a:spcAft>
                          <a:spcPts val="0"/>
                        </a:spcAft>
                        <a:buClrTx/>
                        <a:buSzTx/>
                        <a:buFontTx/>
                        <a:buNone/>
                        <a:tabLst/>
                        <a:defRPr/>
                      </a:pPr>
                      <a:r>
                        <a:rPr kumimoji="1" lang="ja-JP" altLang="en-US" sz="1100" b="0" kern="1200" dirty="0">
                          <a:solidFill>
                            <a:schemeClr val="tx1"/>
                          </a:solidFill>
                          <a:latin typeface="+mn-lt"/>
                          <a:ea typeface="+mn-ea"/>
                          <a:cs typeface="+mn-cs"/>
                        </a:rPr>
                        <a:t>・</a:t>
                      </a:r>
                      <a:r>
                        <a:rPr kumimoji="1" lang="ja-JP" altLang="ja-JP" sz="1100" kern="1200" dirty="0">
                          <a:solidFill>
                            <a:schemeClr val="tx1"/>
                          </a:solidFill>
                          <a:latin typeface="+mn-lt"/>
                          <a:ea typeface="+mn-ea"/>
                          <a:cs typeface="+mn-cs"/>
                        </a:rPr>
                        <a:t>整備基本計画に基づく</a:t>
                      </a:r>
                      <a:endParaRPr kumimoji="1" lang="en-US" altLang="ja-JP" sz="1100" kern="1200" dirty="0">
                        <a:solidFill>
                          <a:schemeClr val="tx1"/>
                        </a:solidFill>
                        <a:latin typeface="+mn-lt"/>
                        <a:ea typeface="+mn-ea"/>
                        <a:cs typeface="+mn-cs"/>
                      </a:endParaRPr>
                    </a:p>
                    <a:p>
                      <a:pPr marL="0" marR="0" indent="0" algn="l" defTabSz="914400" rtl="0" eaLnBrk="1" fontAlgn="auto" latinLnBrk="0" hangingPunct="1">
                        <a:lnSpc>
                          <a:spcPts val="1400"/>
                        </a:lnSpc>
                        <a:spcBef>
                          <a:spcPts val="0"/>
                        </a:spcBef>
                        <a:spcAft>
                          <a:spcPts val="0"/>
                        </a:spcAft>
                        <a:buClrTx/>
                        <a:buSzTx/>
                        <a:buFontTx/>
                        <a:buNone/>
                        <a:tabLst/>
                        <a:defRPr/>
                      </a:pPr>
                      <a:r>
                        <a:rPr kumimoji="1" lang="ja-JP" altLang="en-US" sz="1100" kern="1200" dirty="0">
                          <a:solidFill>
                            <a:schemeClr val="tx1"/>
                          </a:solidFill>
                          <a:latin typeface="+mn-lt"/>
                          <a:ea typeface="+mn-ea"/>
                          <a:cs typeface="+mn-cs"/>
                        </a:rPr>
                        <a:t>　</a:t>
                      </a:r>
                      <a:r>
                        <a:rPr kumimoji="1" lang="ja-JP" altLang="ja-JP" sz="1100" kern="1200" dirty="0">
                          <a:solidFill>
                            <a:schemeClr val="tx1"/>
                          </a:solidFill>
                          <a:latin typeface="+mn-lt"/>
                          <a:ea typeface="+mn-ea"/>
                          <a:cs typeface="+mn-cs"/>
                        </a:rPr>
                        <a:t>改修整備</a:t>
                      </a:r>
                      <a:r>
                        <a:rPr kumimoji="1" lang="ja-JP" altLang="en-US" sz="1100" kern="1200" dirty="0">
                          <a:solidFill>
                            <a:schemeClr val="tx1"/>
                          </a:solidFill>
                          <a:latin typeface="+mn-lt"/>
                          <a:ea typeface="+mn-ea"/>
                          <a:cs typeface="+mn-cs"/>
                        </a:rPr>
                        <a:t>（</a:t>
                      </a:r>
                      <a:r>
                        <a:rPr kumimoji="1" lang="en-US" altLang="ja-JP" sz="1100" kern="1200" dirty="0">
                          <a:solidFill>
                            <a:schemeClr val="tx1"/>
                          </a:solidFill>
                          <a:latin typeface="+mn-lt"/>
                          <a:ea typeface="+mn-ea"/>
                          <a:cs typeface="+mn-cs"/>
                        </a:rPr>
                        <a:t>2015</a:t>
                      </a:r>
                      <a:r>
                        <a:rPr kumimoji="1" lang="ja-JP" altLang="en-US" sz="1100" kern="1200" dirty="0">
                          <a:solidFill>
                            <a:schemeClr val="tx1"/>
                          </a:solidFill>
                          <a:latin typeface="+mn-lt"/>
                          <a:ea typeface="+mn-ea"/>
                          <a:cs typeface="+mn-cs"/>
                        </a:rPr>
                        <a:t>年度～）</a:t>
                      </a:r>
                      <a:endParaRPr lang="en-US" altLang="ja-JP" sz="1100" b="0" dirty="0">
                        <a:solidFill>
                          <a:schemeClr val="tx1"/>
                        </a:solidFill>
                      </a:endParaRPr>
                    </a:p>
                  </a:txBody>
                  <a:tcPr marL="36000" marR="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nSpc>
                          <a:spcPts val="1400"/>
                        </a:lnSpc>
                      </a:pPr>
                      <a:r>
                        <a:rPr lang="ja-JP" altLang="en-US" sz="1100" b="0" dirty="0">
                          <a:solidFill>
                            <a:schemeClr val="tx1"/>
                          </a:solidFill>
                        </a:rPr>
                        <a:t>・</a:t>
                      </a:r>
                      <a:r>
                        <a:rPr kumimoji="1" lang="en-US" altLang="ja-JP" sz="1100" kern="1200" dirty="0">
                          <a:solidFill>
                            <a:schemeClr val="tx1"/>
                          </a:solidFill>
                          <a:latin typeface="+mn-lt"/>
                          <a:ea typeface="+mn-ea"/>
                          <a:cs typeface="+mn-cs"/>
                        </a:rPr>
                        <a:t>5</a:t>
                      </a:r>
                      <a:r>
                        <a:rPr kumimoji="1" lang="ja-JP" altLang="ja-JP" sz="1100" kern="1200" dirty="0">
                          <a:solidFill>
                            <a:schemeClr val="tx1"/>
                          </a:solidFill>
                          <a:latin typeface="+mn-lt"/>
                          <a:ea typeface="+mn-ea"/>
                          <a:cs typeface="+mn-cs"/>
                        </a:rPr>
                        <a:t>月・</a:t>
                      </a:r>
                      <a:r>
                        <a:rPr kumimoji="1" lang="en-US" altLang="ja-JP" sz="1100" kern="1200" dirty="0">
                          <a:solidFill>
                            <a:schemeClr val="tx1"/>
                          </a:solidFill>
                          <a:latin typeface="+mn-lt"/>
                          <a:ea typeface="+mn-ea"/>
                          <a:cs typeface="+mn-cs"/>
                        </a:rPr>
                        <a:t>9</a:t>
                      </a:r>
                      <a:r>
                        <a:rPr kumimoji="1" lang="ja-JP" altLang="ja-JP" sz="1100" kern="1200" dirty="0">
                          <a:solidFill>
                            <a:schemeClr val="tx1"/>
                          </a:solidFill>
                          <a:latin typeface="+mn-lt"/>
                          <a:ea typeface="+mn-ea"/>
                          <a:cs typeface="+mn-cs"/>
                        </a:rPr>
                        <a:t>月の土日祝時間延長</a:t>
                      </a:r>
                      <a:endParaRPr kumimoji="1" lang="en-US" altLang="ja-JP" sz="1100" kern="1200" dirty="0">
                        <a:solidFill>
                          <a:schemeClr val="tx1"/>
                        </a:solidFill>
                        <a:latin typeface="+mn-lt"/>
                        <a:ea typeface="+mn-ea"/>
                        <a:cs typeface="+mn-cs"/>
                      </a:endParaRPr>
                    </a:p>
                    <a:p>
                      <a:pPr>
                        <a:lnSpc>
                          <a:spcPts val="1400"/>
                        </a:lnSpc>
                      </a:pPr>
                      <a:r>
                        <a:rPr kumimoji="1" lang="ja-JP" altLang="en-US" sz="1100" kern="1200" dirty="0">
                          <a:solidFill>
                            <a:schemeClr val="tx1"/>
                          </a:solidFill>
                          <a:latin typeface="+mn-lt"/>
                          <a:ea typeface="+mn-ea"/>
                          <a:cs typeface="+mn-cs"/>
                        </a:rPr>
                        <a:t>　</a:t>
                      </a:r>
                      <a:r>
                        <a:rPr kumimoji="1" lang="ja-JP" altLang="ja-JP" sz="1100" kern="1200" dirty="0">
                          <a:solidFill>
                            <a:schemeClr val="tx1"/>
                          </a:solidFill>
                          <a:latin typeface="+mn-lt"/>
                          <a:ea typeface="+mn-ea"/>
                          <a:cs typeface="+mn-cs"/>
                        </a:rPr>
                        <a:t>（午後</a:t>
                      </a:r>
                      <a:r>
                        <a:rPr kumimoji="1" lang="en-US" altLang="ja-JP" sz="1100" kern="1200" dirty="0">
                          <a:solidFill>
                            <a:schemeClr val="tx1"/>
                          </a:solidFill>
                          <a:latin typeface="+mn-lt"/>
                          <a:ea typeface="+mn-ea"/>
                          <a:cs typeface="+mn-cs"/>
                        </a:rPr>
                        <a:t>6</a:t>
                      </a:r>
                      <a:r>
                        <a:rPr kumimoji="1" lang="ja-JP" altLang="ja-JP" sz="1100" kern="1200" dirty="0">
                          <a:solidFill>
                            <a:schemeClr val="tx1"/>
                          </a:solidFill>
                          <a:latin typeface="+mn-lt"/>
                          <a:ea typeface="+mn-ea"/>
                          <a:cs typeface="+mn-cs"/>
                        </a:rPr>
                        <a:t>時まで）</a:t>
                      </a:r>
                      <a:endParaRPr kumimoji="1" lang="en-US" altLang="ja-JP" sz="1100" kern="1200" dirty="0">
                        <a:solidFill>
                          <a:schemeClr val="tx1"/>
                        </a:solidFill>
                        <a:latin typeface="+mn-lt"/>
                        <a:ea typeface="+mn-ea"/>
                        <a:cs typeface="+mn-cs"/>
                      </a:endParaRPr>
                    </a:p>
                    <a:p>
                      <a:pPr>
                        <a:lnSpc>
                          <a:spcPts val="1400"/>
                        </a:lnSpc>
                      </a:pPr>
                      <a:r>
                        <a:rPr kumimoji="1" lang="ja-JP" altLang="en-US" sz="1100" strike="noStrike" kern="1200" dirty="0">
                          <a:solidFill>
                            <a:schemeClr val="tx1"/>
                          </a:solidFill>
                          <a:latin typeface="+mn-lt"/>
                          <a:ea typeface="+mn-ea"/>
                          <a:cs typeface="+mn-cs"/>
                        </a:rPr>
                        <a:t>・ナイト</a:t>
                      </a:r>
                      <a:r>
                        <a:rPr kumimoji="1" lang="en-US" altLang="ja-JP" sz="1100" strike="noStrike" kern="1200" dirty="0">
                          <a:solidFill>
                            <a:schemeClr val="tx1"/>
                          </a:solidFill>
                          <a:latin typeface="+mn-lt"/>
                          <a:ea typeface="+mn-ea"/>
                          <a:cs typeface="+mn-cs"/>
                        </a:rPr>
                        <a:t>ZOO</a:t>
                      </a:r>
                      <a:r>
                        <a:rPr kumimoji="1" lang="ja-JP" altLang="en-US" sz="1100" strike="noStrike" kern="1200" dirty="0">
                          <a:solidFill>
                            <a:schemeClr val="tx1"/>
                          </a:solidFill>
                          <a:latin typeface="+mn-lt"/>
                          <a:ea typeface="+mn-ea"/>
                          <a:cs typeface="+mn-cs"/>
                        </a:rPr>
                        <a:t>の開催</a:t>
                      </a:r>
                      <a:endParaRPr kumimoji="1" lang="en-US" altLang="ja-JP" sz="1100" strike="noStrike" kern="1200" dirty="0">
                        <a:solidFill>
                          <a:schemeClr val="tx1"/>
                        </a:solidFill>
                        <a:latin typeface="+mn-lt"/>
                        <a:ea typeface="+mn-ea"/>
                        <a:cs typeface="+mn-cs"/>
                      </a:endParaRPr>
                    </a:p>
                    <a:p>
                      <a:pPr>
                        <a:lnSpc>
                          <a:spcPts val="1400"/>
                        </a:lnSpc>
                      </a:pPr>
                      <a:r>
                        <a:rPr kumimoji="1" lang="ja-JP" altLang="en-US" sz="1100" strike="noStrike" kern="1200" dirty="0">
                          <a:solidFill>
                            <a:schemeClr val="tx1"/>
                          </a:solidFill>
                          <a:latin typeface="+mn-lt"/>
                          <a:ea typeface="+mn-ea"/>
                          <a:cs typeface="+mn-cs"/>
                        </a:rPr>
                        <a:t>　（</a:t>
                      </a:r>
                      <a:r>
                        <a:rPr kumimoji="1" lang="en-US" altLang="ja-JP" sz="1100" strike="noStrike" kern="1200" dirty="0">
                          <a:solidFill>
                            <a:schemeClr val="tx1"/>
                          </a:solidFill>
                          <a:latin typeface="+mn-lt"/>
                          <a:ea typeface="+mn-ea"/>
                          <a:cs typeface="+mn-cs"/>
                        </a:rPr>
                        <a:t>2015</a:t>
                      </a:r>
                      <a:r>
                        <a:rPr kumimoji="1" lang="ja-JP" altLang="en-US" sz="1100" strike="noStrike" kern="1200" dirty="0">
                          <a:solidFill>
                            <a:schemeClr val="tx1"/>
                          </a:solidFill>
                          <a:latin typeface="+mn-lt"/>
                          <a:ea typeface="+mn-ea"/>
                          <a:cs typeface="+mn-cs"/>
                        </a:rPr>
                        <a:t>年度～、年間約</a:t>
                      </a:r>
                      <a:r>
                        <a:rPr kumimoji="1" lang="en-US" altLang="ja-JP" sz="1100" strike="noStrike" kern="1200" dirty="0">
                          <a:solidFill>
                            <a:schemeClr val="tx1"/>
                          </a:solidFill>
                          <a:latin typeface="+mn-lt"/>
                          <a:ea typeface="+mn-ea"/>
                          <a:cs typeface="+mn-cs"/>
                        </a:rPr>
                        <a:t>15</a:t>
                      </a:r>
                      <a:r>
                        <a:rPr kumimoji="1" lang="ja-JP" altLang="en-US" sz="1100" strike="noStrike" kern="1200" dirty="0">
                          <a:solidFill>
                            <a:schemeClr val="tx1"/>
                          </a:solidFill>
                          <a:latin typeface="+mn-lt"/>
                          <a:ea typeface="+mn-ea"/>
                          <a:cs typeface="+mn-cs"/>
                        </a:rPr>
                        <a:t>日間）</a:t>
                      </a:r>
                      <a:endParaRPr kumimoji="1" lang="en-US" altLang="ja-JP" sz="1100" strike="noStrike" kern="1200" dirty="0">
                        <a:solidFill>
                          <a:schemeClr val="tx1"/>
                        </a:solidFill>
                        <a:latin typeface="+mn-lt"/>
                        <a:ea typeface="+mn-ea"/>
                        <a:cs typeface="+mn-cs"/>
                      </a:endParaRPr>
                    </a:p>
                    <a:p>
                      <a:pPr>
                        <a:lnSpc>
                          <a:spcPts val="1400"/>
                        </a:lnSpc>
                      </a:pPr>
                      <a:r>
                        <a:rPr kumimoji="1" lang="ja-JP" altLang="en-US" sz="1100" kern="1200" dirty="0">
                          <a:solidFill>
                            <a:schemeClr val="tx1"/>
                          </a:solidFill>
                          <a:latin typeface="+mn-lt"/>
                          <a:ea typeface="+mn-ea"/>
                          <a:cs typeface="+mn-cs"/>
                        </a:rPr>
                        <a:t>・</a:t>
                      </a:r>
                      <a:r>
                        <a:rPr kumimoji="1" lang="ja-JP" altLang="ja-JP" sz="1100" kern="1200" dirty="0">
                          <a:solidFill>
                            <a:schemeClr val="tx1"/>
                          </a:solidFill>
                          <a:latin typeface="+mn-lt"/>
                          <a:ea typeface="+mn-ea"/>
                          <a:cs typeface="+mn-cs"/>
                        </a:rPr>
                        <a:t>元日の臨時開園</a:t>
                      </a:r>
                      <a:endParaRPr kumimoji="1" lang="en-US" altLang="ja-JP" sz="1100" kern="1200" dirty="0">
                        <a:solidFill>
                          <a:schemeClr val="tx1"/>
                        </a:solidFill>
                        <a:latin typeface="+mn-lt"/>
                        <a:ea typeface="+mn-ea"/>
                        <a:cs typeface="+mn-cs"/>
                      </a:endParaRPr>
                    </a:p>
                    <a:p>
                      <a:pPr>
                        <a:lnSpc>
                          <a:spcPts val="1400"/>
                        </a:lnSpc>
                      </a:pPr>
                      <a:r>
                        <a:rPr kumimoji="1" lang="ja-JP" altLang="en-US" sz="1100" kern="1200" spc="-40" baseline="0" dirty="0">
                          <a:solidFill>
                            <a:schemeClr val="tx1"/>
                          </a:solidFill>
                          <a:latin typeface="+mn-lt"/>
                          <a:ea typeface="+mn-ea"/>
                          <a:cs typeface="+mn-cs"/>
                        </a:rPr>
                        <a:t>・</a:t>
                      </a:r>
                      <a:r>
                        <a:rPr kumimoji="1" lang="ja-JP" altLang="ja-JP" sz="1100" kern="1200" spc="-40" baseline="0" dirty="0">
                          <a:solidFill>
                            <a:schemeClr val="tx1"/>
                          </a:solidFill>
                          <a:latin typeface="+mn-lt"/>
                          <a:ea typeface="+mn-ea"/>
                          <a:cs typeface="+mn-cs"/>
                        </a:rPr>
                        <a:t>ゴールデンウィーク期間中等の臨時開園</a:t>
                      </a:r>
                    </a:p>
                  </a:txBody>
                  <a:tcPr marL="36000" marR="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indent="0" algn="l" defTabSz="914400" rtl="0" eaLnBrk="1" fontAlgn="auto" latinLnBrk="0" hangingPunct="1">
                        <a:lnSpc>
                          <a:spcPts val="1400"/>
                        </a:lnSpc>
                        <a:spcBef>
                          <a:spcPts val="0"/>
                        </a:spcBef>
                        <a:spcAft>
                          <a:spcPts val="0"/>
                        </a:spcAft>
                        <a:buClrTx/>
                        <a:buSzTx/>
                        <a:buFontTx/>
                        <a:buNone/>
                        <a:tabLst/>
                        <a:defRPr/>
                      </a:pPr>
                      <a:r>
                        <a:rPr kumimoji="1" lang="ja-JP" altLang="en-US" sz="1100" kern="1200" dirty="0">
                          <a:solidFill>
                            <a:schemeClr val="tx1"/>
                          </a:solidFill>
                          <a:latin typeface="+mn-lt"/>
                          <a:ea typeface="+mn-ea"/>
                          <a:cs typeface="+mn-cs"/>
                        </a:rPr>
                        <a:t>・</a:t>
                      </a:r>
                      <a:r>
                        <a:rPr kumimoji="1" lang="ja-JP" altLang="ja-JP" sz="1100" kern="1200" dirty="0">
                          <a:solidFill>
                            <a:schemeClr val="tx1"/>
                          </a:solidFill>
                          <a:latin typeface="+mn-lt"/>
                          <a:ea typeface="+mn-ea"/>
                          <a:cs typeface="+mn-cs"/>
                        </a:rPr>
                        <a:t>わかりやすい案内</a:t>
                      </a:r>
                      <a:r>
                        <a:rPr kumimoji="1" lang="ja-JP" altLang="en-US" sz="1100" kern="1200" dirty="0">
                          <a:solidFill>
                            <a:schemeClr val="tx1"/>
                          </a:solidFill>
                          <a:latin typeface="+mn-lt"/>
                          <a:ea typeface="+mn-ea"/>
                          <a:cs typeface="+mn-cs"/>
                        </a:rPr>
                        <a:t>表示</a:t>
                      </a:r>
                      <a:r>
                        <a:rPr kumimoji="1" lang="ja-JP" altLang="ja-JP" sz="1100" kern="1200" dirty="0">
                          <a:solidFill>
                            <a:schemeClr val="tx1"/>
                          </a:solidFill>
                          <a:latin typeface="+mn-lt"/>
                          <a:ea typeface="+mn-ea"/>
                          <a:cs typeface="+mn-cs"/>
                        </a:rPr>
                        <a:t>の設計</a:t>
                      </a:r>
                      <a:endParaRPr kumimoji="1" lang="en-US" altLang="ja-JP" sz="1100" kern="1200" dirty="0">
                        <a:solidFill>
                          <a:schemeClr val="tx1"/>
                        </a:solidFill>
                        <a:latin typeface="+mn-lt"/>
                        <a:ea typeface="+mn-ea"/>
                        <a:cs typeface="+mn-cs"/>
                      </a:endParaRPr>
                    </a:p>
                    <a:p>
                      <a:pPr marL="0" marR="0" indent="0" algn="l" defTabSz="914400" rtl="0" eaLnBrk="1" fontAlgn="auto" latinLnBrk="0" hangingPunct="1">
                        <a:lnSpc>
                          <a:spcPts val="1400"/>
                        </a:lnSpc>
                        <a:spcBef>
                          <a:spcPts val="0"/>
                        </a:spcBef>
                        <a:spcAft>
                          <a:spcPts val="0"/>
                        </a:spcAft>
                        <a:buClrTx/>
                        <a:buSzTx/>
                        <a:buFontTx/>
                        <a:buNone/>
                        <a:tabLst/>
                        <a:defRPr/>
                      </a:pPr>
                      <a:r>
                        <a:rPr lang="ja-JP" altLang="en-US" sz="1100" b="0" dirty="0">
                          <a:solidFill>
                            <a:schemeClr val="tx1"/>
                          </a:solidFill>
                        </a:rPr>
                        <a:t>・</a:t>
                      </a:r>
                      <a:r>
                        <a:rPr kumimoji="1" lang="ja-JP" altLang="ja-JP" sz="1100" kern="1200" dirty="0">
                          <a:solidFill>
                            <a:schemeClr val="tx1"/>
                          </a:solidFill>
                          <a:latin typeface="+mn-lt"/>
                          <a:ea typeface="+mn-ea"/>
                          <a:cs typeface="+mn-cs"/>
                        </a:rPr>
                        <a:t>トイレの案内表示の改善</a:t>
                      </a:r>
                      <a:endParaRPr kumimoji="1" lang="en-US" altLang="ja-JP" sz="1100" kern="1200" dirty="0">
                        <a:solidFill>
                          <a:schemeClr val="tx1"/>
                        </a:solidFill>
                        <a:latin typeface="+mn-lt"/>
                        <a:ea typeface="+mn-ea"/>
                        <a:cs typeface="+mn-cs"/>
                      </a:endParaRPr>
                    </a:p>
                    <a:p>
                      <a:pPr marL="0" marR="0" indent="0" algn="l" defTabSz="914400" rtl="0" eaLnBrk="1" fontAlgn="auto" latinLnBrk="0" hangingPunct="1">
                        <a:lnSpc>
                          <a:spcPts val="1400"/>
                        </a:lnSpc>
                        <a:spcBef>
                          <a:spcPts val="0"/>
                        </a:spcBef>
                        <a:spcAft>
                          <a:spcPts val="0"/>
                        </a:spcAft>
                        <a:buClrTx/>
                        <a:buSzTx/>
                        <a:buFontTx/>
                        <a:buNone/>
                        <a:tabLst/>
                        <a:defRPr/>
                      </a:pPr>
                      <a:r>
                        <a:rPr kumimoji="1" lang="ja-JP" altLang="en-US" sz="1100" kern="1200" dirty="0">
                          <a:solidFill>
                            <a:schemeClr val="tx1"/>
                          </a:solidFill>
                          <a:latin typeface="+mn-lt"/>
                          <a:ea typeface="+mn-ea"/>
                          <a:cs typeface="+mn-cs"/>
                        </a:rPr>
                        <a:t>・</a:t>
                      </a:r>
                      <a:r>
                        <a:rPr kumimoji="1" lang="ja-JP" altLang="ja-JP" sz="1100" kern="1200" dirty="0">
                          <a:solidFill>
                            <a:schemeClr val="tx1"/>
                          </a:solidFill>
                          <a:latin typeface="+mn-lt"/>
                          <a:ea typeface="+mn-ea"/>
                          <a:cs typeface="+mn-cs"/>
                        </a:rPr>
                        <a:t>喫煙スペースの明示</a:t>
                      </a:r>
                      <a:r>
                        <a:rPr kumimoji="1" lang="ja-JP" altLang="en-US" sz="1100" kern="1200" dirty="0">
                          <a:solidFill>
                            <a:schemeClr val="tx1"/>
                          </a:solidFill>
                          <a:latin typeface="+mn-lt"/>
                          <a:ea typeface="+mn-ea"/>
                          <a:cs typeface="+mn-cs"/>
                        </a:rPr>
                        <a:t>等の</a:t>
                      </a:r>
                      <a:r>
                        <a:rPr kumimoji="1" lang="ja-JP" altLang="ja-JP" sz="1100" kern="1200" dirty="0">
                          <a:solidFill>
                            <a:schemeClr val="tx1"/>
                          </a:solidFill>
                          <a:latin typeface="+mn-lt"/>
                          <a:ea typeface="+mn-ea"/>
                          <a:cs typeface="+mn-cs"/>
                        </a:rPr>
                        <a:t>改善</a:t>
                      </a:r>
                      <a:endParaRPr kumimoji="1" lang="en-US" altLang="ja-JP" sz="1100" kern="1200" dirty="0">
                        <a:solidFill>
                          <a:schemeClr val="tx1"/>
                        </a:solidFill>
                        <a:latin typeface="+mn-lt"/>
                        <a:ea typeface="+mn-ea"/>
                        <a:cs typeface="+mn-cs"/>
                      </a:endParaRPr>
                    </a:p>
                    <a:p>
                      <a:pPr marL="0" marR="0" indent="0" algn="l" defTabSz="914400" rtl="0" eaLnBrk="1" fontAlgn="auto" latinLnBrk="0" hangingPunct="1">
                        <a:lnSpc>
                          <a:spcPts val="1400"/>
                        </a:lnSpc>
                        <a:spcBef>
                          <a:spcPts val="0"/>
                        </a:spcBef>
                        <a:spcAft>
                          <a:spcPts val="0"/>
                        </a:spcAft>
                        <a:buClrTx/>
                        <a:buSzTx/>
                        <a:buFontTx/>
                        <a:buNone/>
                        <a:tabLst/>
                        <a:defRPr/>
                      </a:pPr>
                      <a:r>
                        <a:rPr kumimoji="1" lang="ja-JP" altLang="en-US" sz="1100" kern="1200" dirty="0">
                          <a:solidFill>
                            <a:schemeClr val="tx1"/>
                          </a:solidFill>
                          <a:latin typeface="+mn-lt"/>
                          <a:ea typeface="+mn-ea"/>
                          <a:cs typeface="+mn-cs"/>
                        </a:rPr>
                        <a:t>・</a:t>
                      </a:r>
                      <a:r>
                        <a:rPr kumimoji="1" lang="ja-JP" altLang="ja-JP" sz="1100" kern="1200" dirty="0">
                          <a:solidFill>
                            <a:schemeClr val="tx1"/>
                          </a:solidFill>
                          <a:latin typeface="+mn-lt"/>
                          <a:ea typeface="+mn-ea"/>
                          <a:cs typeface="+mn-cs"/>
                        </a:rPr>
                        <a:t>わかりやすい案内</a:t>
                      </a:r>
                      <a:r>
                        <a:rPr kumimoji="1" lang="ja-JP" altLang="en-US" sz="1100" kern="1200" dirty="0">
                          <a:solidFill>
                            <a:schemeClr val="tx1"/>
                          </a:solidFill>
                          <a:latin typeface="+mn-lt"/>
                          <a:ea typeface="+mn-ea"/>
                          <a:cs typeface="+mn-cs"/>
                        </a:rPr>
                        <a:t>表示</a:t>
                      </a:r>
                      <a:r>
                        <a:rPr kumimoji="1" lang="ja-JP" altLang="ja-JP" sz="1100" kern="1200" dirty="0">
                          <a:solidFill>
                            <a:schemeClr val="tx1"/>
                          </a:solidFill>
                          <a:latin typeface="+mn-lt"/>
                          <a:ea typeface="+mn-ea"/>
                          <a:cs typeface="+mn-cs"/>
                        </a:rPr>
                        <a:t>の</a:t>
                      </a:r>
                      <a:r>
                        <a:rPr kumimoji="1" lang="ja-JP" altLang="en-US" sz="1100" kern="1200" dirty="0">
                          <a:solidFill>
                            <a:schemeClr val="tx1"/>
                          </a:solidFill>
                          <a:latin typeface="+mn-lt"/>
                          <a:ea typeface="+mn-ea"/>
                          <a:cs typeface="+mn-cs"/>
                        </a:rPr>
                        <a:t>設置</a:t>
                      </a:r>
                      <a:endParaRPr kumimoji="1" lang="en-US" altLang="ja-JP" sz="1100" kern="1200" dirty="0">
                        <a:solidFill>
                          <a:schemeClr val="tx1"/>
                        </a:solidFill>
                        <a:latin typeface="+mn-lt"/>
                        <a:ea typeface="+mn-ea"/>
                        <a:cs typeface="+mn-cs"/>
                      </a:endParaRPr>
                    </a:p>
                    <a:p>
                      <a:pPr marL="0" marR="0" indent="0" algn="l" defTabSz="914400" rtl="0" eaLnBrk="1" fontAlgn="auto" latinLnBrk="0" hangingPunct="1">
                        <a:lnSpc>
                          <a:spcPts val="1400"/>
                        </a:lnSpc>
                        <a:spcBef>
                          <a:spcPts val="0"/>
                        </a:spcBef>
                        <a:spcAft>
                          <a:spcPts val="0"/>
                        </a:spcAft>
                        <a:buClrTx/>
                        <a:buSzTx/>
                        <a:buFontTx/>
                        <a:buNone/>
                        <a:tabLst/>
                        <a:defRPr/>
                      </a:pPr>
                      <a:r>
                        <a:rPr kumimoji="1" lang="ja-JP" altLang="en-US" sz="1100" kern="1200" dirty="0">
                          <a:solidFill>
                            <a:schemeClr val="tx1"/>
                          </a:solidFill>
                          <a:latin typeface="+mn-lt"/>
                          <a:ea typeface="+mn-ea"/>
                          <a:cs typeface="+mn-cs"/>
                        </a:rPr>
                        <a:t>　（</a:t>
                      </a:r>
                      <a:r>
                        <a:rPr kumimoji="1" lang="en-US" altLang="ja-JP" sz="1100" kern="1200" dirty="0">
                          <a:solidFill>
                            <a:schemeClr val="tx1"/>
                          </a:solidFill>
                          <a:latin typeface="+mn-lt"/>
                          <a:ea typeface="+mn-ea"/>
                          <a:cs typeface="+mn-cs"/>
                        </a:rPr>
                        <a:t>2015</a:t>
                      </a:r>
                      <a:r>
                        <a:rPr kumimoji="1" lang="ja-JP" altLang="en-US" sz="1100" kern="1200" dirty="0">
                          <a:solidFill>
                            <a:schemeClr val="tx1"/>
                          </a:solidFill>
                          <a:latin typeface="+mn-lt"/>
                          <a:ea typeface="+mn-ea"/>
                          <a:cs typeface="+mn-cs"/>
                        </a:rPr>
                        <a:t>年度）</a:t>
                      </a:r>
                      <a:endParaRPr kumimoji="1" lang="en-US" altLang="ja-JP" sz="1100" kern="1200" dirty="0">
                        <a:solidFill>
                          <a:schemeClr val="tx1"/>
                        </a:solidFill>
                        <a:latin typeface="+mn-lt"/>
                        <a:ea typeface="+mn-ea"/>
                        <a:cs typeface="+mn-cs"/>
                      </a:endParaRPr>
                    </a:p>
                  </a:txBody>
                  <a:tcPr marL="36000" marR="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2"/>
                  </a:ext>
                </a:extLst>
              </a:tr>
              <a:tr h="2396871">
                <a:tc>
                  <a:txBody>
                    <a:bodyPr/>
                    <a:lstStyle/>
                    <a:p>
                      <a:pPr algn="l">
                        <a:lnSpc>
                          <a:spcPts val="1400"/>
                        </a:lnSpc>
                      </a:pPr>
                      <a:r>
                        <a:rPr kumimoji="1" lang="ja-JP" altLang="en-US" sz="1400" b="0" dirty="0">
                          <a:solidFill>
                            <a:schemeClr val="tx1"/>
                          </a:solidFill>
                        </a:rPr>
                        <a:t>②美術館</a:t>
                      </a:r>
                    </a:p>
                  </a:txBody>
                  <a:tcPr marL="36000" marR="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tc>
                  <a:txBody>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1" lang="ja-JP" altLang="en-US" sz="1100" b="0" kern="1200" dirty="0">
                          <a:solidFill>
                            <a:srgbClr val="FF0000"/>
                          </a:solidFill>
                          <a:latin typeface="+mn-lt"/>
                          <a:ea typeface="+mn-ea"/>
                          <a:cs typeface="+mn-cs"/>
                        </a:rPr>
                        <a:t>・</a:t>
                      </a:r>
                      <a:r>
                        <a:rPr kumimoji="1" lang="ja-JP" altLang="en-US" sz="1100" b="0" kern="1200" dirty="0">
                          <a:solidFill>
                            <a:schemeClr val="tx1"/>
                          </a:solidFill>
                          <a:latin typeface="+mn-lt"/>
                          <a:ea typeface="+mn-ea"/>
                          <a:cs typeface="+mn-cs"/>
                        </a:rPr>
                        <a:t>地下展覧会室の和式トイレの洋式化（</a:t>
                      </a:r>
                      <a:r>
                        <a:rPr kumimoji="1" lang="en-US" altLang="ja-JP" sz="1100" b="0" kern="1200" dirty="0">
                          <a:solidFill>
                            <a:schemeClr val="tx1"/>
                          </a:solidFill>
                          <a:latin typeface="+mn-lt"/>
                          <a:ea typeface="+mn-ea"/>
                          <a:cs typeface="+mn-cs"/>
                        </a:rPr>
                        <a:t>2021</a:t>
                      </a:r>
                      <a:r>
                        <a:rPr kumimoji="1" lang="ja-JP" altLang="en-US" sz="1100" b="0" kern="1200" dirty="0">
                          <a:solidFill>
                            <a:schemeClr val="tx1"/>
                          </a:solidFill>
                          <a:latin typeface="+mn-lt"/>
                          <a:ea typeface="+mn-ea"/>
                          <a:cs typeface="+mn-cs"/>
                        </a:rPr>
                        <a:t>年度）</a:t>
                      </a:r>
                      <a:endParaRPr lang="en-US" altLang="ja-JP" sz="1100" b="0" dirty="0">
                        <a:solidFill>
                          <a:schemeClr val="tx1"/>
                        </a:solidFill>
                      </a:endParaRPr>
                    </a:p>
                    <a:p>
                      <a:pPr marL="0" marR="0" lvl="0" indent="0" algn="l" defTabSz="914400" rtl="0" eaLnBrk="1" fontAlgn="auto" latinLnBrk="0" hangingPunct="1">
                        <a:lnSpc>
                          <a:spcPts val="1400"/>
                        </a:lnSpc>
                        <a:spcBef>
                          <a:spcPts val="0"/>
                        </a:spcBef>
                        <a:spcAft>
                          <a:spcPts val="0"/>
                        </a:spcAft>
                        <a:buClrTx/>
                        <a:buSzTx/>
                        <a:buFontTx/>
                        <a:buNone/>
                        <a:tabLst/>
                        <a:defRPr/>
                      </a:pPr>
                      <a:r>
                        <a:rPr lang="ja-JP" altLang="en-US" sz="1100" b="0" dirty="0">
                          <a:solidFill>
                            <a:schemeClr val="tx1"/>
                          </a:solidFill>
                        </a:rPr>
                        <a:t>・美術館の</a:t>
                      </a:r>
                      <a:r>
                        <a:rPr kumimoji="1" lang="ja-JP" altLang="ja-JP" sz="1100" kern="1200" dirty="0">
                          <a:solidFill>
                            <a:schemeClr val="tx1"/>
                          </a:solidFill>
                          <a:latin typeface="+mn-lt"/>
                          <a:ea typeface="+mn-ea"/>
                          <a:cs typeface="+mn-cs"/>
                        </a:rPr>
                        <a:t>大改修</a:t>
                      </a:r>
                      <a:r>
                        <a:rPr kumimoji="1" lang="ja-JP" altLang="en-US" sz="1100" kern="1200" dirty="0">
                          <a:solidFill>
                            <a:schemeClr val="tx1"/>
                          </a:solidFill>
                          <a:latin typeface="+mn-lt"/>
                          <a:ea typeface="+mn-ea"/>
                          <a:cs typeface="+mn-cs"/>
                        </a:rPr>
                        <a:t>に合わせた</a:t>
                      </a:r>
                      <a:r>
                        <a:rPr kumimoji="1" lang="ja-JP" altLang="ja-JP" sz="1100" kern="1200" dirty="0">
                          <a:solidFill>
                            <a:schemeClr val="tx1"/>
                          </a:solidFill>
                          <a:latin typeface="+mn-lt"/>
                          <a:ea typeface="+mn-ea"/>
                          <a:cs typeface="+mn-cs"/>
                        </a:rPr>
                        <a:t>改修</a:t>
                      </a:r>
                      <a:r>
                        <a:rPr kumimoji="1" lang="ja-JP" altLang="en-US" sz="1100" kern="1200" dirty="0">
                          <a:solidFill>
                            <a:schemeClr val="tx1"/>
                          </a:solidFill>
                          <a:latin typeface="+mn-lt"/>
                          <a:ea typeface="+mn-ea"/>
                          <a:cs typeface="+mn-cs"/>
                        </a:rPr>
                        <a:t>（工事予定期間：</a:t>
                      </a:r>
                      <a:r>
                        <a:rPr kumimoji="1" lang="en-US" altLang="ja-JP" sz="1100" kern="1200" dirty="0">
                          <a:solidFill>
                            <a:schemeClr val="tx1"/>
                          </a:solidFill>
                          <a:latin typeface="+mn-lt"/>
                          <a:ea typeface="+mn-ea"/>
                          <a:cs typeface="+mn-cs"/>
                        </a:rPr>
                        <a:t>2022</a:t>
                      </a:r>
                      <a:r>
                        <a:rPr kumimoji="1" lang="ja-JP" altLang="en-US" sz="1100" kern="1200" dirty="0">
                          <a:solidFill>
                            <a:schemeClr val="tx1"/>
                          </a:solidFill>
                          <a:latin typeface="+mn-lt"/>
                          <a:ea typeface="+mn-ea"/>
                          <a:cs typeface="+mn-cs"/>
                        </a:rPr>
                        <a:t>年度～</a:t>
                      </a:r>
                      <a:r>
                        <a:rPr kumimoji="1" lang="en-US" altLang="ja-JP" sz="1100" kern="1200" dirty="0">
                          <a:solidFill>
                            <a:schemeClr val="tx1"/>
                          </a:solidFill>
                          <a:latin typeface="+mn-lt"/>
                          <a:ea typeface="+mn-ea"/>
                          <a:cs typeface="+mn-cs"/>
                        </a:rPr>
                        <a:t>2023</a:t>
                      </a:r>
                      <a:r>
                        <a:rPr kumimoji="1" lang="ja-JP" altLang="en-US" sz="1100" kern="1200" dirty="0">
                          <a:solidFill>
                            <a:schemeClr val="tx1"/>
                          </a:solidFill>
                          <a:latin typeface="+mn-lt"/>
                          <a:ea typeface="+mn-ea"/>
                          <a:cs typeface="+mn-cs"/>
                        </a:rPr>
                        <a:t>年度）</a:t>
                      </a:r>
                      <a:endParaRPr kumimoji="1" lang="en-US" altLang="ja-JP" sz="1100" kern="1200" dirty="0">
                        <a:solidFill>
                          <a:schemeClr val="tx1"/>
                        </a:solidFill>
                        <a:latin typeface="+mn-lt"/>
                        <a:ea typeface="+mn-ea"/>
                        <a:cs typeface="+mn-cs"/>
                      </a:endParaRPr>
                    </a:p>
                  </a:txBody>
                  <a:tcPr marL="36000" marR="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54000" marR="0" indent="-457200" algn="l" defTabSz="914400" rtl="0" eaLnBrk="1" fontAlgn="auto" latinLnBrk="0" hangingPunct="1">
                        <a:lnSpc>
                          <a:spcPts val="1400"/>
                        </a:lnSpc>
                        <a:spcBef>
                          <a:spcPts val="0"/>
                        </a:spcBef>
                        <a:spcAft>
                          <a:spcPts val="0"/>
                        </a:spcAft>
                        <a:buClrTx/>
                        <a:buSzTx/>
                        <a:buFontTx/>
                        <a:buNone/>
                        <a:tabLst/>
                        <a:defRPr/>
                      </a:pPr>
                      <a:r>
                        <a:rPr lang="ja-JP" altLang="en-US" sz="1100" b="0" i="0" dirty="0">
                          <a:solidFill>
                            <a:schemeClr val="tx1"/>
                          </a:solidFill>
                        </a:rPr>
                        <a:t>・</a:t>
                      </a:r>
                      <a:r>
                        <a:rPr kumimoji="1" lang="ja-JP" altLang="ja-JP" sz="1100" i="0" kern="1200" dirty="0">
                          <a:solidFill>
                            <a:schemeClr val="tx1"/>
                          </a:solidFill>
                          <a:latin typeface="+mn-lt"/>
                          <a:ea typeface="+mn-ea"/>
                          <a:cs typeface="+mn-cs"/>
                        </a:rPr>
                        <a:t>夜間</a:t>
                      </a:r>
                      <a:r>
                        <a:rPr kumimoji="1" lang="ja-JP" altLang="en-US" sz="1100" i="0" kern="1200" dirty="0">
                          <a:solidFill>
                            <a:schemeClr val="tx1"/>
                          </a:solidFill>
                          <a:latin typeface="+mn-lt"/>
                          <a:ea typeface="+mn-ea"/>
                          <a:cs typeface="+mn-cs"/>
                        </a:rPr>
                        <a:t>開館</a:t>
                      </a:r>
                      <a:r>
                        <a:rPr kumimoji="1" lang="ja-JP" altLang="ja-JP" sz="1100" i="0" kern="1200" dirty="0">
                          <a:solidFill>
                            <a:schemeClr val="tx1"/>
                          </a:solidFill>
                          <a:latin typeface="+mn-lt"/>
                          <a:ea typeface="+mn-ea"/>
                          <a:cs typeface="+mn-cs"/>
                        </a:rPr>
                        <a:t>の実施</a:t>
                      </a:r>
                      <a:endParaRPr kumimoji="1" lang="en-US" altLang="ja-JP" sz="1100" i="0" kern="1200" dirty="0">
                        <a:solidFill>
                          <a:schemeClr val="tx1"/>
                        </a:solidFill>
                        <a:latin typeface="+mn-lt"/>
                        <a:ea typeface="+mn-ea"/>
                        <a:cs typeface="+mn-cs"/>
                      </a:endParaRPr>
                    </a:p>
                    <a:p>
                      <a:pPr marL="54000" marR="0" indent="-457200" algn="l" defTabSz="914400" rtl="0" eaLnBrk="1" fontAlgn="auto" latinLnBrk="0" hangingPunct="1">
                        <a:lnSpc>
                          <a:spcPts val="1400"/>
                        </a:lnSpc>
                        <a:spcBef>
                          <a:spcPts val="0"/>
                        </a:spcBef>
                        <a:spcAft>
                          <a:spcPts val="0"/>
                        </a:spcAft>
                        <a:buClrTx/>
                        <a:buSzTx/>
                        <a:buFontTx/>
                        <a:buNone/>
                        <a:tabLst/>
                        <a:defRPr/>
                      </a:pPr>
                      <a:r>
                        <a:rPr kumimoji="1" lang="ja-JP" altLang="en-US" sz="1100" i="0" kern="1200" dirty="0">
                          <a:solidFill>
                            <a:schemeClr val="tx1"/>
                          </a:solidFill>
                          <a:latin typeface="+mn-lt"/>
                          <a:ea typeface="+mn-ea"/>
                          <a:cs typeface="+mn-cs"/>
                        </a:rPr>
                        <a:t>　（</a:t>
                      </a:r>
                      <a:r>
                        <a:rPr kumimoji="1" lang="en-US" altLang="ja-JP" sz="1100" i="0" kern="1200" dirty="0">
                          <a:solidFill>
                            <a:schemeClr val="tx1"/>
                          </a:solidFill>
                          <a:latin typeface="+mn-lt"/>
                          <a:ea typeface="+mn-ea"/>
                          <a:cs typeface="+mn-cs"/>
                        </a:rPr>
                        <a:t>2014</a:t>
                      </a:r>
                      <a:r>
                        <a:rPr kumimoji="1" lang="ja-JP" altLang="en-US" sz="1100" i="0" kern="1200" dirty="0">
                          <a:solidFill>
                            <a:schemeClr val="tx1"/>
                          </a:solidFill>
                          <a:latin typeface="+mn-lt"/>
                          <a:ea typeface="+mn-ea"/>
                          <a:cs typeface="+mn-cs"/>
                        </a:rPr>
                        <a:t>・</a:t>
                      </a:r>
                      <a:r>
                        <a:rPr kumimoji="1" lang="en-US" altLang="ja-JP" sz="1100" i="0" kern="1200" dirty="0">
                          <a:solidFill>
                            <a:schemeClr val="tx1"/>
                          </a:solidFill>
                          <a:latin typeface="+mn-lt"/>
                          <a:ea typeface="+mn-ea"/>
                          <a:cs typeface="+mn-cs"/>
                        </a:rPr>
                        <a:t>2017</a:t>
                      </a:r>
                      <a:r>
                        <a:rPr kumimoji="1" lang="ja-JP" altLang="en-US" sz="1100" i="0" kern="1200" dirty="0">
                          <a:solidFill>
                            <a:schemeClr val="tx1"/>
                          </a:solidFill>
                          <a:latin typeface="+mn-lt"/>
                          <a:ea typeface="+mn-ea"/>
                          <a:cs typeface="+mn-cs"/>
                        </a:rPr>
                        <a:t>・</a:t>
                      </a:r>
                      <a:r>
                        <a:rPr kumimoji="1" lang="en-US" altLang="ja-JP" sz="1100" i="0" kern="1200" dirty="0">
                          <a:solidFill>
                            <a:schemeClr val="tx1"/>
                          </a:solidFill>
                          <a:latin typeface="+mn-lt"/>
                          <a:ea typeface="+mn-ea"/>
                          <a:cs typeface="+mn-cs"/>
                        </a:rPr>
                        <a:t>2021</a:t>
                      </a:r>
                      <a:r>
                        <a:rPr kumimoji="1" lang="ja-JP" altLang="en-US" sz="1100" i="0" kern="1200" dirty="0">
                          <a:solidFill>
                            <a:schemeClr val="tx1"/>
                          </a:solidFill>
                          <a:latin typeface="+mn-lt"/>
                          <a:ea typeface="+mn-ea"/>
                          <a:cs typeface="+mn-cs"/>
                        </a:rPr>
                        <a:t>・</a:t>
                      </a:r>
                      <a:r>
                        <a:rPr kumimoji="1" lang="en-US" altLang="ja-JP" sz="1100" i="0" kern="1200" dirty="0">
                          <a:solidFill>
                            <a:schemeClr val="tx1"/>
                          </a:solidFill>
                          <a:latin typeface="+mn-lt"/>
                          <a:ea typeface="+mn-ea"/>
                          <a:cs typeface="+mn-cs"/>
                        </a:rPr>
                        <a:t>2022</a:t>
                      </a:r>
                      <a:r>
                        <a:rPr kumimoji="1" lang="ja-JP" altLang="en-US" sz="1100" i="0" kern="1200" dirty="0">
                          <a:solidFill>
                            <a:schemeClr val="tx1"/>
                          </a:solidFill>
                          <a:latin typeface="+mn-lt"/>
                          <a:ea typeface="+mn-ea"/>
                          <a:cs typeface="+mn-cs"/>
                        </a:rPr>
                        <a:t>年度）</a:t>
                      </a:r>
                      <a:endParaRPr kumimoji="1" lang="en-US" altLang="ja-JP" sz="1100" i="0" strike="sngStrike" kern="1200" dirty="0">
                        <a:solidFill>
                          <a:schemeClr val="tx1"/>
                        </a:solidFill>
                        <a:latin typeface="+mn-lt"/>
                        <a:ea typeface="+mn-ea"/>
                        <a:cs typeface="+mn-cs"/>
                      </a:endParaRPr>
                    </a:p>
                    <a:p>
                      <a:pPr marL="54000" marR="0" indent="-457200" algn="l" defTabSz="914400" rtl="0" eaLnBrk="1" fontAlgn="auto" latinLnBrk="0" hangingPunct="1">
                        <a:lnSpc>
                          <a:spcPts val="1400"/>
                        </a:lnSpc>
                        <a:spcBef>
                          <a:spcPts val="0"/>
                        </a:spcBef>
                        <a:spcAft>
                          <a:spcPts val="0"/>
                        </a:spcAft>
                        <a:buClrTx/>
                        <a:buSzTx/>
                        <a:buFontTx/>
                        <a:buNone/>
                        <a:tabLst/>
                        <a:defRPr/>
                      </a:pPr>
                      <a:r>
                        <a:rPr kumimoji="1" lang="ja-JP" altLang="en-US" sz="1100" i="0" strike="noStrike" kern="1200" dirty="0">
                          <a:solidFill>
                            <a:schemeClr val="tx1"/>
                          </a:solidFill>
                          <a:latin typeface="+mn-lt"/>
                          <a:ea typeface="+mn-ea"/>
                          <a:cs typeface="+mn-cs"/>
                        </a:rPr>
                        <a:t>・</a:t>
                      </a:r>
                      <a:r>
                        <a:rPr kumimoji="1" lang="ja-JP" altLang="ja-JP" sz="1100" i="0" strike="noStrike" kern="1200" dirty="0">
                          <a:solidFill>
                            <a:schemeClr val="tx1"/>
                          </a:solidFill>
                          <a:latin typeface="+mn-lt"/>
                          <a:ea typeface="+mn-ea"/>
                          <a:cs typeface="+mn-cs"/>
                        </a:rPr>
                        <a:t>ゴールデンウィーク</a:t>
                      </a:r>
                      <a:r>
                        <a:rPr kumimoji="1" lang="ja-JP" altLang="en-US" sz="1100" i="0" strike="noStrike" kern="1200" dirty="0">
                          <a:solidFill>
                            <a:schemeClr val="tx1"/>
                          </a:solidFill>
                          <a:latin typeface="+mn-lt"/>
                          <a:ea typeface="+mn-ea"/>
                          <a:cs typeface="+mn-cs"/>
                        </a:rPr>
                        <a:t>期間中の</a:t>
                      </a:r>
                      <a:r>
                        <a:rPr kumimoji="1" lang="ja-JP" altLang="en-US" sz="1100" i="0" kern="1200" dirty="0">
                          <a:solidFill>
                            <a:schemeClr val="tx1"/>
                          </a:solidFill>
                          <a:latin typeface="+mn-lt"/>
                          <a:ea typeface="+mn-ea"/>
                          <a:cs typeface="+mn-cs"/>
                        </a:rPr>
                        <a:t>臨時開館</a:t>
                      </a:r>
                      <a:endParaRPr kumimoji="1" lang="en-US" altLang="ja-JP" sz="1100" i="0" kern="1200" dirty="0">
                        <a:solidFill>
                          <a:schemeClr val="tx1"/>
                        </a:solidFill>
                        <a:latin typeface="+mn-lt"/>
                        <a:ea typeface="+mn-ea"/>
                        <a:cs typeface="+mn-cs"/>
                      </a:endParaRPr>
                    </a:p>
                    <a:p>
                      <a:pPr marL="54000" marR="0" indent="-457200" algn="l" defTabSz="914400" rtl="0" eaLnBrk="1" fontAlgn="auto" latinLnBrk="0" hangingPunct="1">
                        <a:lnSpc>
                          <a:spcPts val="1400"/>
                        </a:lnSpc>
                        <a:spcBef>
                          <a:spcPts val="0"/>
                        </a:spcBef>
                        <a:spcAft>
                          <a:spcPts val="0"/>
                        </a:spcAft>
                        <a:buClrTx/>
                        <a:buSzTx/>
                        <a:buFontTx/>
                        <a:buNone/>
                        <a:tabLst/>
                        <a:defRPr/>
                      </a:pPr>
                      <a:r>
                        <a:rPr kumimoji="1" lang="ja-JP" altLang="en-US" sz="1100" i="0" kern="1200" dirty="0">
                          <a:solidFill>
                            <a:schemeClr val="tx1"/>
                          </a:solidFill>
                          <a:latin typeface="+mn-lt"/>
                          <a:ea typeface="+mn-ea"/>
                          <a:cs typeface="+mn-cs"/>
                        </a:rPr>
                        <a:t>　（</a:t>
                      </a:r>
                      <a:r>
                        <a:rPr kumimoji="1" lang="en-US" altLang="ja-JP" sz="1100" i="0" kern="1200" dirty="0">
                          <a:solidFill>
                            <a:schemeClr val="tx1"/>
                          </a:solidFill>
                          <a:latin typeface="+mn-lt"/>
                          <a:ea typeface="+mn-ea"/>
                          <a:cs typeface="+mn-cs"/>
                        </a:rPr>
                        <a:t>2015</a:t>
                      </a:r>
                      <a:r>
                        <a:rPr kumimoji="1" lang="ja-JP" altLang="en-US" sz="1100" i="0" kern="1200" dirty="0">
                          <a:solidFill>
                            <a:schemeClr val="tx1"/>
                          </a:solidFill>
                          <a:latin typeface="+mn-lt"/>
                          <a:ea typeface="+mn-ea"/>
                          <a:cs typeface="+mn-cs"/>
                        </a:rPr>
                        <a:t>年度～</a:t>
                      </a:r>
                      <a:r>
                        <a:rPr kumimoji="1" lang="en-US" altLang="ja-JP" sz="1100" i="0" kern="1200" dirty="0">
                          <a:solidFill>
                            <a:schemeClr val="tx1"/>
                          </a:solidFill>
                          <a:latin typeface="+mn-lt"/>
                          <a:ea typeface="+mn-ea"/>
                          <a:cs typeface="+mn-cs"/>
                        </a:rPr>
                        <a:t>2019</a:t>
                      </a:r>
                      <a:r>
                        <a:rPr kumimoji="1" lang="ja-JP" altLang="en-US" sz="1100" i="0" kern="1200" dirty="0" err="1">
                          <a:solidFill>
                            <a:schemeClr val="tx1"/>
                          </a:solidFill>
                          <a:latin typeface="+mn-lt"/>
                          <a:ea typeface="+mn-ea"/>
                          <a:cs typeface="+mn-cs"/>
                        </a:rPr>
                        <a:t>・</a:t>
                      </a:r>
                      <a:r>
                        <a:rPr kumimoji="1" lang="en-US" altLang="ja-JP" sz="1100" i="0" kern="1200" dirty="0">
                          <a:solidFill>
                            <a:schemeClr val="tx1"/>
                          </a:solidFill>
                          <a:latin typeface="+mn-lt"/>
                          <a:ea typeface="+mn-ea"/>
                          <a:cs typeface="+mn-cs"/>
                        </a:rPr>
                        <a:t>2022</a:t>
                      </a:r>
                      <a:r>
                        <a:rPr kumimoji="1" lang="ja-JP" altLang="en-US" sz="1100" i="0" kern="1200" dirty="0">
                          <a:solidFill>
                            <a:schemeClr val="tx1"/>
                          </a:solidFill>
                          <a:latin typeface="+mn-lt"/>
                          <a:ea typeface="+mn-ea"/>
                          <a:cs typeface="+mn-cs"/>
                        </a:rPr>
                        <a:t>年度）</a:t>
                      </a:r>
                      <a:endParaRPr kumimoji="1" lang="en-US" altLang="ja-JP" sz="1100" i="0" kern="1200" dirty="0">
                        <a:solidFill>
                          <a:schemeClr val="tx1"/>
                        </a:solidFill>
                        <a:latin typeface="+mn-lt"/>
                        <a:ea typeface="+mn-ea"/>
                        <a:cs typeface="+mn-cs"/>
                      </a:endParaRPr>
                    </a:p>
                    <a:p>
                      <a:pPr marL="54000" marR="0" lvl="0" indent="-457200" algn="l" defTabSz="914400" rtl="0" eaLnBrk="1" fontAlgn="auto" latinLnBrk="0" hangingPunct="1">
                        <a:lnSpc>
                          <a:spcPts val="1400"/>
                        </a:lnSpc>
                        <a:spcBef>
                          <a:spcPts val="0"/>
                        </a:spcBef>
                        <a:spcAft>
                          <a:spcPts val="0"/>
                        </a:spcAft>
                        <a:buClrTx/>
                        <a:buSzTx/>
                        <a:buFontTx/>
                        <a:buNone/>
                        <a:tabLst/>
                        <a:defRPr/>
                      </a:pPr>
                      <a:r>
                        <a:rPr kumimoji="1" lang="ja-JP" altLang="en-US" sz="1100" i="0" kern="1200" dirty="0">
                          <a:solidFill>
                            <a:schemeClr val="tx1"/>
                          </a:solidFill>
                          <a:latin typeface="+mn-lt"/>
                          <a:ea typeface="+mn-ea"/>
                          <a:cs typeface="+mn-cs"/>
                        </a:rPr>
                        <a:t>・早朝開館（</a:t>
                      </a:r>
                      <a:r>
                        <a:rPr kumimoji="1" lang="en-US" altLang="ja-JP" sz="1100" i="0" kern="1200" dirty="0">
                          <a:solidFill>
                            <a:schemeClr val="tx1"/>
                          </a:solidFill>
                          <a:latin typeface="+mn-lt"/>
                          <a:ea typeface="+mn-ea"/>
                          <a:cs typeface="+mn-cs"/>
                        </a:rPr>
                        <a:t>2018</a:t>
                      </a:r>
                      <a:r>
                        <a:rPr kumimoji="1" lang="ja-JP" altLang="en-US" sz="1100" i="0" kern="1200" dirty="0">
                          <a:solidFill>
                            <a:schemeClr val="tx1"/>
                          </a:solidFill>
                          <a:latin typeface="+mn-lt"/>
                          <a:ea typeface="+mn-ea"/>
                          <a:cs typeface="+mn-cs"/>
                        </a:rPr>
                        <a:t>年度）</a:t>
                      </a:r>
                      <a:endParaRPr kumimoji="1" lang="en-US" altLang="ja-JP" sz="1100" i="0" kern="1200" dirty="0">
                        <a:solidFill>
                          <a:schemeClr val="tx1"/>
                        </a:solidFill>
                        <a:latin typeface="+mn-lt"/>
                        <a:ea typeface="+mn-ea"/>
                        <a:cs typeface="+mn-cs"/>
                      </a:endParaRPr>
                    </a:p>
                    <a:p>
                      <a:pPr marL="54000" marR="0" indent="-457200" algn="l" defTabSz="914400" rtl="0" eaLnBrk="1" fontAlgn="auto" latinLnBrk="0" hangingPunct="1">
                        <a:lnSpc>
                          <a:spcPts val="1400"/>
                        </a:lnSpc>
                        <a:spcBef>
                          <a:spcPts val="0"/>
                        </a:spcBef>
                        <a:spcAft>
                          <a:spcPts val="0"/>
                        </a:spcAft>
                        <a:buClrTx/>
                        <a:buSzTx/>
                        <a:buFontTx/>
                        <a:buNone/>
                        <a:tabLst/>
                        <a:defRPr/>
                      </a:pPr>
                      <a:r>
                        <a:rPr kumimoji="1" lang="ja-JP" altLang="en-US" sz="1100" i="0" kern="1200" dirty="0">
                          <a:solidFill>
                            <a:schemeClr val="tx1"/>
                          </a:solidFill>
                          <a:latin typeface="+mn-lt"/>
                          <a:ea typeface="+mn-ea"/>
                          <a:cs typeface="+mn-cs"/>
                        </a:rPr>
                        <a:t>・お盆期間の臨時開館（</a:t>
                      </a:r>
                      <a:r>
                        <a:rPr kumimoji="1" lang="en-US" altLang="ja-JP" sz="1100" i="0" kern="1200" dirty="0">
                          <a:solidFill>
                            <a:schemeClr val="tx1"/>
                          </a:solidFill>
                          <a:latin typeface="+mn-lt"/>
                          <a:ea typeface="+mn-ea"/>
                          <a:cs typeface="+mn-cs"/>
                        </a:rPr>
                        <a:t>2015</a:t>
                      </a:r>
                      <a:r>
                        <a:rPr kumimoji="1" lang="ja-JP" altLang="en-US" sz="1100" i="0" kern="1200" dirty="0">
                          <a:solidFill>
                            <a:schemeClr val="tx1"/>
                          </a:solidFill>
                          <a:latin typeface="+mn-lt"/>
                          <a:ea typeface="+mn-ea"/>
                          <a:cs typeface="+mn-cs"/>
                        </a:rPr>
                        <a:t>年度～）</a:t>
                      </a:r>
                      <a:endParaRPr kumimoji="1" lang="en-US" altLang="ja-JP" sz="1100" i="0" kern="1200" dirty="0">
                        <a:solidFill>
                          <a:schemeClr val="tx1"/>
                        </a:solidFill>
                        <a:latin typeface="+mn-lt"/>
                        <a:ea typeface="+mn-ea"/>
                        <a:cs typeface="+mn-cs"/>
                      </a:endParaRPr>
                    </a:p>
                    <a:p>
                      <a:pPr marL="54000" marR="0" lvl="0" indent="-457200" algn="l" defTabSz="914400" rtl="0" eaLnBrk="1" fontAlgn="auto" latinLnBrk="0" hangingPunct="1">
                        <a:lnSpc>
                          <a:spcPts val="1400"/>
                        </a:lnSpc>
                        <a:spcBef>
                          <a:spcPts val="0"/>
                        </a:spcBef>
                        <a:spcAft>
                          <a:spcPts val="0"/>
                        </a:spcAft>
                        <a:buClrTx/>
                        <a:buSzTx/>
                        <a:buFontTx/>
                        <a:buNone/>
                        <a:tabLst/>
                        <a:defRPr/>
                      </a:pPr>
                      <a:r>
                        <a:rPr kumimoji="1" lang="ja-JP" altLang="en-US" sz="1100" i="0" kern="1200" dirty="0">
                          <a:solidFill>
                            <a:schemeClr val="tx1"/>
                          </a:solidFill>
                          <a:latin typeface="+mn-lt"/>
                          <a:ea typeface="+mn-ea"/>
                          <a:cs typeface="+mn-cs"/>
                        </a:rPr>
                        <a:t>・年末年始臨時開館（</a:t>
                      </a:r>
                      <a:r>
                        <a:rPr kumimoji="1" lang="en-US" altLang="ja-JP" sz="1100" i="0" kern="1200" dirty="0">
                          <a:solidFill>
                            <a:schemeClr val="tx1"/>
                          </a:solidFill>
                          <a:latin typeface="+mn-lt"/>
                          <a:ea typeface="+mn-ea"/>
                          <a:cs typeface="+mn-cs"/>
                        </a:rPr>
                        <a:t>2018</a:t>
                      </a:r>
                      <a:r>
                        <a:rPr kumimoji="1" lang="ja-JP" altLang="en-US" sz="1100" i="0" kern="1200" dirty="0" err="1">
                          <a:solidFill>
                            <a:schemeClr val="tx1"/>
                          </a:solidFill>
                          <a:latin typeface="+mn-lt"/>
                          <a:ea typeface="+mn-ea"/>
                          <a:cs typeface="+mn-cs"/>
                        </a:rPr>
                        <a:t>・</a:t>
                      </a:r>
                      <a:r>
                        <a:rPr kumimoji="1" lang="en-US" altLang="ja-JP" sz="1100" i="0" kern="1200" dirty="0">
                          <a:solidFill>
                            <a:schemeClr val="tx1"/>
                          </a:solidFill>
                          <a:latin typeface="+mn-lt"/>
                          <a:ea typeface="+mn-ea"/>
                          <a:cs typeface="+mn-cs"/>
                        </a:rPr>
                        <a:t>2021</a:t>
                      </a:r>
                      <a:r>
                        <a:rPr kumimoji="1" lang="ja-JP" altLang="en-US" sz="1100" i="0" kern="1200" dirty="0">
                          <a:solidFill>
                            <a:schemeClr val="tx1"/>
                          </a:solidFill>
                          <a:latin typeface="+mn-lt"/>
                          <a:ea typeface="+mn-ea"/>
                          <a:cs typeface="+mn-cs"/>
                        </a:rPr>
                        <a:t>年度）</a:t>
                      </a:r>
                      <a:endParaRPr kumimoji="1" lang="en-US" altLang="ja-JP" sz="1100" i="0" kern="1200" dirty="0">
                        <a:solidFill>
                          <a:schemeClr val="tx1"/>
                        </a:solidFill>
                        <a:latin typeface="+mn-lt"/>
                        <a:ea typeface="+mn-ea"/>
                        <a:cs typeface="+mn-cs"/>
                      </a:endParaRPr>
                    </a:p>
                    <a:p>
                      <a:pPr marL="54000" marR="0" indent="-457200" algn="l" defTabSz="914400" rtl="0" eaLnBrk="1" fontAlgn="auto" latinLnBrk="0" hangingPunct="1">
                        <a:lnSpc>
                          <a:spcPts val="1400"/>
                        </a:lnSpc>
                        <a:spcBef>
                          <a:spcPts val="0"/>
                        </a:spcBef>
                        <a:spcAft>
                          <a:spcPts val="0"/>
                        </a:spcAft>
                        <a:buClrTx/>
                        <a:buSzTx/>
                        <a:buFontTx/>
                        <a:buNone/>
                        <a:tabLst/>
                        <a:defRPr/>
                      </a:pPr>
                      <a:r>
                        <a:rPr kumimoji="1" lang="ja-JP" altLang="en-US" sz="1100" i="0" kern="1200" dirty="0">
                          <a:solidFill>
                            <a:schemeClr val="tx1"/>
                          </a:solidFill>
                          <a:latin typeface="+mn-lt"/>
                          <a:ea typeface="+mn-ea"/>
                          <a:cs typeface="+mn-cs"/>
                        </a:rPr>
                        <a:t>・シルバーウィーク期間中等の臨時開館（</a:t>
                      </a:r>
                      <a:r>
                        <a:rPr kumimoji="1" lang="en-US" altLang="ja-JP" sz="1100" i="0" kern="1200" dirty="0">
                          <a:solidFill>
                            <a:schemeClr val="tx1"/>
                          </a:solidFill>
                          <a:latin typeface="+mn-lt"/>
                          <a:ea typeface="+mn-ea"/>
                          <a:cs typeface="+mn-cs"/>
                        </a:rPr>
                        <a:t>2021</a:t>
                      </a:r>
                      <a:r>
                        <a:rPr kumimoji="1" lang="ja-JP" altLang="en-US" sz="1100" i="0" kern="1200" dirty="0">
                          <a:solidFill>
                            <a:schemeClr val="tx1"/>
                          </a:solidFill>
                          <a:latin typeface="+mn-lt"/>
                          <a:ea typeface="+mn-ea"/>
                          <a:cs typeface="+mn-cs"/>
                        </a:rPr>
                        <a:t>・</a:t>
                      </a:r>
                      <a:r>
                        <a:rPr kumimoji="1" lang="en-US" altLang="ja-JP" sz="1100" i="0" kern="1200" dirty="0">
                          <a:solidFill>
                            <a:schemeClr val="tx1"/>
                          </a:solidFill>
                          <a:latin typeface="+mn-lt"/>
                          <a:ea typeface="+mn-ea"/>
                          <a:cs typeface="+mn-cs"/>
                        </a:rPr>
                        <a:t>2022</a:t>
                      </a:r>
                      <a:r>
                        <a:rPr kumimoji="1" lang="ja-JP" altLang="en-US" sz="1100" i="0" kern="1200" dirty="0">
                          <a:solidFill>
                            <a:schemeClr val="tx1"/>
                          </a:solidFill>
                          <a:latin typeface="+mn-lt"/>
                          <a:ea typeface="+mn-ea"/>
                          <a:cs typeface="+mn-cs"/>
                        </a:rPr>
                        <a:t>年度）</a:t>
                      </a:r>
                      <a:endParaRPr kumimoji="1" lang="en-US" altLang="ja-JP" sz="1100" i="0" kern="1200" dirty="0">
                        <a:solidFill>
                          <a:schemeClr val="tx1"/>
                        </a:solidFill>
                        <a:latin typeface="+mn-lt"/>
                        <a:ea typeface="+mn-ea"/>
                        <a:cs typeface="+mn-cs"/>
                      </a:endParaRPr>
                    </a:p>
                    <a:p>
                      <a:pPr marL="54000" marR="0" lvl="0" indent="-457200" algn="l" defTabSz="914400" rtl="0" eaLnBrk="1" fontAlgn="auto" latinLnBrk="0" hangingPunct="1">
                        <a:lnSpc>
                          <a:spcPts val="1400"/>
                        </a:lnSpc>
                        <a:spcBef>
                          <a:spcPts val="0"/>
                        </a:spcBef>
                        <a:spcAft>
                          <a:spcPts val="0"/>
                        </a:spcAft>
                        <a:buClrTx/>
                        <a:buSzTx/>
                        <a:buFontTx/>
                        <a:buNone/>
                        <a:tabLst/>
                        <a:defRPr/>
                      </a:pPr>
                      <a:r>
                        <a:rPr kumimoji="1" lang="ja-JP" altLang="en-US" sz="1100" i="0" kern="1200" dirty="0">
                          <a:solidFill>
                            <a:schemeClr val="tx1"/>
                          </a:solidFill>
                          <a:latin typeface="+mn-lt"/>
                          <a:ea typeface="+mn-ea"/>
                          <a:cs typeface="+mn-cs"/>
                        </a:rPr>
                        <a:t>・クリスマス期間の臨時開館（</a:t>
                      </a:r>
                      <a:r>
                        <a:rPr kumimoji="1" lang="en-US" altLang="ja-JP" sz="1100" i="0" kern="1200" dirty="0">
                          <a:solidFill>
                            <a:schemeClr val="tx1"/>
                          </a:solidFill>
                          <a:latin typeface="+mn-lt"/>
                          <a:ea typeface="+mn-ea"/>
                          <a:cs typeface="+mn-cs"/>
                        </a:rPr>
                        <a:t>2018</a:t>
                      </a:r>
                      <a:r>
                        <a:rPr kumimoji="1" lang="ja-JP" altLang="en-US" sz="1100" i="0" kern="1200" dirty="0">
                          <a:solidFill>
                            <a:schemeClr val="tx1"/>
                          </a:solidFill>
                          <a:latin typeface="+mn-lt"/>
                          <a:ea typeface="+mn-ea"/>
                          <a:cs typeface="+mn-cs"/>
                        </a:rPr>
                        <a:t>年度）</a:t>
                      </a:r>
                      <a:endParaRPr kumimoji="1" lang="en-US" altLang="ja-JP" sz="1100" i="0" kern="1200" dirty="0">
                        <a:solidFill>
                          <a:schemeClr val="tx1"/>
                        </a:solidFill>
                        <a:latin typeface="+mn-lt"/>
                        <a:ea typeface="+mn-ea"/>
                        <a:cs typeface="+mn-cs"/>
                      </a:endParaRPr>
                    </a:p>
                    <a:p>
                      <a:pPr marL="54000" marR="0" lvl="0" indent="-457200" algn="l" defTabSz="914400" rtl="0" eaLnBrk="1" fontAlgn="auto" latinLnBrk="0" hangingPunct="1">
                        <a:lnSpc>
                          <a:spcPts val="1400"/>
                        </a:lnSpc>
                        <a:spcBef>
                          <a:spcPts val="0"/>
                        </a:spcBef>
                        <a:spcAft>
                          <a:spcPts val="0"/>
                        </a:spcAft>
                        <a:buClrTx/>
                        <a:buSzTx/>
                        <a:buFontTx/>
                        <a:buNone/>
                        <a:tabLst/>
                        <a:defRPr/>
                      </a:pPr>
                      <a:r>
                        <a:rPr kumimoji="1" lang="ja-JP" altLang="en-US" sz="1100" i="0" kern="1200" dirty="0">
                          <a:solidFill>
                            <a:schemeClr val="tx1"/>
                          </a:solidFill>
                          <a:latin typeface="+mn-lt"/>
                          <a:ea typeface="+mn-ea"/>
                          <a:cs typeface="+mn-cs"/>
                        </a:rPr>
                        <a:t>・春休み期間の臨時開館（</a:t>
                      </a:r>
                      <a:r>
                        <a:rPr kumimoji="1" lang="en-US" altLang="ja-JP" sz="1100" i="0" kern="1200" dirty="0">
                          <a:solidFill>
                            <a:schemeClr val="tx1"/>
                          </a:solidFill>
                          <a:latin typeface="+mn-lt"/>
                          <a:ea typeface="+mn-ea"/>
                          <a:cs typeface="+mn-cs"/>
                        </a:rPr>
                        <a:t>2018</a:t>
                      </a:r>
                      <a:r>
                        <a:rPr kumimoji="1" lang="ja-JP" altLang="en-US" sz="1100" i="0" kern="1200" dirty="0">
                          <a:solidFill>
                            <a:schemeClr val="tx1"/>
                          </a:solidFill>
                          <a:latin typeface="+mn-lt"/>
                          <a:ea typeface="+mn-ea"/>
                          <a:cs typeface="+mn-cs"/>
                        </a:rPr>
                        <a:t>年度）</a:t>
                      </a:r>
                      <a:endParaRPr kumimoji="1" lang="en-US" altLang="ja-JP" sz="1100" i="0" kern="1200" dirty="0">
                        <a:solidFill>
                          <a:schemeClr val="tx1"/>
                        </a:solidFill>
                        <a:latin typeface="+mn-lt"/>
                        <a:ea typeface="+mn-ea"/>
                        <a:cs typeface="+mn-cs"/>
                      </a:endParaRPr>
                    </a:p>
                  </a:txBody>
                  <a:tcPr marL="36000" marR="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nSpc>
                          <a:spcPts val="1400"/>
                        </a:lnSpc>
                      </a:pPr>
                      <a:r>
                        <a:rPr kumimoji="1" lang="ja-JP" altLang="en-US" sz="1100" kern="1200" dirty="0">
                          <a:solidFill>
                            <a:schemeClr val="tx1"/>
                          </a:solidFill>
                          <a:latin typeface="+mn-lt"/>
                          <a:ea typeface="+mn-ea"/>
                          <a:cs typeface="+mn-cs"/>
                        </a:rPr>
                        <a:t>・</a:t>
                      </a:r>
                      <a:r>
                        <a:rPr kumimoji="1" lang="ja-JP" altLang="ja-JP" sz="1100" kern="1200" dirty="0">
                          <a:solidFill>
                            <a:schemeClr val="tx1"/>
                          </a:solidFill>
                          <a:latin typeface="+mn-lt"/>
                          <a:ea typeface="+mn-ea"/>
                          <a:cs typeface="+mn-cs"/>
                        </a:rPr>
                        <a:t>天王寺ゲートに案内</a:t>
                      </a:r>
                      <a:r>
                        <a:rPr kumimoji="1" lang="ja-JP" altLang="en-US" sz="1100" kern="1200" dirty="0">
                          <a:solidFill>
                            <a:schemeClr val="tx1"/>
                          </a:solidFill>
                          <a:latin typeface="+mn-lt"/>
                          <a:ea typeface="+mn-ea"/>
                          <a:cs typeface="+mn-cs"/>
                        </a:rPr>
                        <a:t>表示の</a:t>
                      </a:r>
                      <a:r>
                        <a:rPr kumimoji="1" lang="ja-JP" altLang="ja-JP" sz="1100" kern="1200" dirty="0">
                          <a:solidFill>
                            <a:schemeClr val="tx1"/>
                          </a:solidFill>
                          <a:latin typeface="+mn-lt"/>
                          <a:ea typeface="+mn-ea"/>
                          <a:cs typeface="+mn-cs"/>
                        </a:rPr>
                        <a:t>設置</a:t>
                      </a:r>
                      <a:endParaRPr kumimoji="1" lang="en-US" altLang="ja-JP" sz="1100" kern="1200" dirty="0">
                        <a:solidFill>
                          <a:schemeClr val="tx1"/>
                        </a:solidFill>
                        <a:latin typeface="+mn-lt"/>
                        <a:ea typeface="+mn-ea"/>
                        <a:cs typeface="+mn-cs"/>
                      </a:endParaRPr>
                    </a:p>
                    <a:p>
                      <a:pPr marL="0" marR="0" indent="0" algn="l" defTabSz="914400" rtl="0" eaLnBrk="1" fontAlgn="auto" latinLnBrk="0" hangingPunct="1">
                        <a:lnSpc>
                          <a:spcPts val="1400"/>
                        </a:lnSpc>
                        <a:spcBef>
                          <a:spcPts val="0"/>
                        </a:spcBef>
                        <a:spcAft>
                          <a:spcPts val="0"/>
                        </a:spcAft>
                        <a:buClrTx/>
                        <a:buSzTx/>
                        <a:buFontTx/>
                        <a:buNone/>
                        <a:tabLst/>
                        <a:defRPr/>
                      </a:pPr>
                      <a:r>
                        <a:rPr kumimoji="1" lang="ja-JP" altLang="en-US" sz="1100" kern="1200" dirty="0">
                          <a:solidFill>
                            <a:schemeClr val="tx1"/>
                          </a:solidFill>
                          <a:latin typeface="+mn-lt"/>
                          <a:ea typeface="+mn-ea"/>
                          <a:cs typeface="+mn-cs"/>
                        </a:rPr>
                        <a:t>・</a:t>
                      </a:r>
                      <a:r>
                        <a:rPr kumimoji="1" lang="ja-JP" altLang="ja-JP" sz="1100" kern="1200" dirty="0">
                          <a:solidFill>
                            <a:schemeClr val="tx1"/>
                          </a:solidFill>
                          <a:latin typeface="+mn-lt"/>
                          <a:ea typeface="+mn-ea"/>
                          <a:cs typeface="+mn-cs"/>
                        </a:rPr>
                        <a:t>館内案内板の一部改修</a:t>
                      </a:r>
                      <a:endParaRPr kumimoji="1" lang="en-US" altLang="ja-JP" sz="1100" kern="1200" dirty="0">
                        <a:solidFill>
                          <a:schemeClr val="tx1"/>
                        </a:solidFill>
                        <a:latin typeface="+mn-lt"/>
                        <a:ea typeface="+mn-ea"/>
                        <a:cs typeface="+mn-cs"/>
                      </a:endParaRPr>
                    </a:p>
                    <a:p>
                      <a:pPr marL="0" marR="0" indent="0" algn="l" defTabSz="914400" rtl="0" eaLnBrk="1" fontAlgn="auto" latinLnBrk="0" hangingPunct="1">
                        <a:lnSpc>
                          <a:spcPts val="1400"/>
                        </a:lnSpc>
                        <a:spcBef>
                          <a:spcPts val="0"/>
                        </a:spcBef>
                        <a:spcAft>
                          <a:spcPts val="0"/>
                        </a:spcAft>
                        <a:buClrTx/>
                        <a:buSzTx/>
                        <a:buFontTx/>
                        <a:buNone/>
                        <a:tabLst/>
                        <a:defRPr/>
                      </a:pPr>
                      <a:r>
                        <a:rPr kumimoji="1" lang="ja-JP" altLang="en-US" sz="1100" kern="1200" dirty="0">
                          <a:solidFill>
                            <a:schemeClr val="tx1"/>
                          </a:solidFill>
                          <a:latin typeface="+mn-lt"/>
                          <a:ea typeface="+mn-ea"/>
                          <a:cs typeface="+mn-cs"/>
                        </a:rPr>
                        <a:t>・</a:t>
                      </a:r>
                      <a:r>
                        <a:rPr kumimoji="1" lang="en-US" altLang="ja-JP" sz="1100" kern="1200" dirty="0">
                          <a:solidFill>
                            <a:schemeClr val="tx1"/>
                          </a:solidFill>
                          <a:latin typeface="+mn-lt"/>
                          <a:ea typeface="+mn-ea"/>
                          <a:cs typeface="+mn-cs"/>
                        </a:rPr>
                        <a:t>JR</a:t>
                      </a:r>
                      <a:r>
                        <a:rPr kumimoji="1" lang="ja-JP" altLang="ja-JP" sz="1100" kern="1200" dirty="0">
                          <a:solidFill>
                            <a:schemeClr val="tx1"/>
                          </a:solidFill>
                          <a:latin typeface="+mn-lt"/>
                          <a:ea typeface="+mn-ea"/>
                          <a:cs typeface="+mn-cs"/>
                        </a:rPr>
                        <a:t>天王寺駅の美術館案内表示の</a:t>
                      </a:r>
                      <a:endParaRPr kumimoji="1" lang="en-US" altLang="ja-JP" sz="1100" kern="1200" dirty="0">
                        <a:solidFill>
                          <a:schemeClr val="tx1"/>
                        </a:solidFill>
                        <a:latin typeface="+mn-lt"/>
                        <a:ea typeface="+mn-ea"/>
                        <a:cs typeface="+mn-cs"/>
                      </a:endParaRPr>
                    </a:p>
                    <a:p>
                      <a:pPr marL="0" marR="0" indent="0" algn="l" defTabSz="914400" rtl="0" eaLnBrk="1" fontAlgn="auto" latinLnBrk="0" hangingPunct="1">
                        <a:lnSpc>
                          <a:spcPts val="1400"/>
                        </a:lnSpc>
                        <a:spcBef>
                          <a:spcPts val="0"/>
                        </a:spcBef>
                        <a:spcAft>
                          <a:spcPts val="0"/>
                        </a:spcAft>
                        <a:buClrTx/>
                        <a:buSzTx/>
                        <a:buFontTx/>
                        <a:buNone/>
                        <a:tabLst/>
                        <a:defRPr/>
                      </a:pPr>
                      <a:r>
                        <a:rPr kumimoji="1" lang="ja-JP" altLang="en-US" sz="1100" kern="1200" dirty="0">
                          <a:solidFill>
                            <a:schemeClr val="tx1"/>
                          </a:solidFill>
                          <a:latin typeface="+mn-lt"/>
                          <a:ea typeface="+mn-ea"/>
                          <a:cs typeface="+mn-cs"/>
                        </a:rPr>
                        <a:t>　</a:t>
                      </a:r>
                      <a:r>
                        <a:rPr kumimoji="1" lang="ja-JP" altLang="ja-JP" sz="1100" kern="1200" dirty="0">
                          <a:solidFill>
                            <a:schemeClr val="tx1"/>
                          </a:solidFill>
                          <a:latin typeface="+mn-lt"/>
                          <a:ea typeface="+mn-ea"/>
                          <a:cs typeface="+mn-cs"/>
                        </a:rPr>
                        <a:t>設置</a:t>
                      </a:r>
                      <a:endParaRPr kumimoji="1" lang="en-US" altLang="ja-JP" sz="1100" kern="1200" dirty="0">
                        <a:solidFill>
                          <a:schemeClr val="tx1"/>
                        </a:solidFill>
                        <a:latin typeface="+mn-lt"/>
                        <a:ea typeface="+mn-ea"/>
                        <a:cs typeface="+mn-cs"/>
                      </a:endParaRPr>
                    </a:p>
                    <a:p>
                      <a:pPr marL="0" marR="0" indent="0" algn="l" defTabSz="914400" rtl="0" eaLnBrk="1" fontAlgn="auto" latinLnBrk="0" hangingPunct="1">
                        <a:lnSpc>
                          <a:spcPts val="1400"/>
                        </a:lnSpc>
                        <a:spcBef>
                          <a:spcPts val="0"/>
                        </a:spcBef>
                        <a:spcAft>
                          <a:spcPts val="0"/>
                        </a:spcAft>
                        <a:buClrTx/>
                        <a:buSzTx/>
                        <a:buFontTx/>
                        <a:buNone/>
                        <a:tabLst/>
                        <a:defRPr/>
                      </a:pPr>
                      <a:r>
                        <a:rPr kumimoji="1" lang="ja-JP" altLang="en-US" sz="1100" kern="1200" dirty="0">
                          <a:solidFill>
                            <a:schemeClr val="tx1"/>
                          </a:solidFill>
                          <a:latin typeface="+mn-lt"/>
                          <a:ea typeface="+mn-ea"/>
                          <a:cs typeface="+mn-cs"/>
                        </a:rPr>
                        <a:t>・</a:t>
                      </a:r>
                      <a:r>
                        <a:rPr kumimoji="1" lang="ja-JP" altLang="ja-JP" sz="1100" kern="1200" dirty="0">
                          <a:solidFill>
                            <a:schemeClr val="tx1"/>
                          </a:solidFill>
                          <a:latin typeface="+mn-lt"/>
                          <a:ea typeface="+mn-ea"/>
                          <a:cs typeface="+mn-cs"/>
                        </a:rPr>
                        <a:t>エリアにおける統一的な案内表示</a:t>
                      </a:r>
                      <a:endParaRPr kumimoji="1" lang="en-US" altLang="ja-JP" sz="1100" kern="1200" dirty="0">
                        <a:solidFill>
                          <a:schemeClr val="tx1"/>
                        </a:solidFill>
                        <a:latin typeface="+mn-lt"/>
                        <a:ea typeface="+mn-ea"/>
                        <a:cs typeface="+mn-cs"/>
                      </a:endParaRPr>
                    </a:p>
                    <a:p>
                      <a:pPr marL="0" marR="0" indent="0" algn="l" defTabSz="914400" rtl="0" eaLnBrk="1" fontAlgn="auto" latinLnBrk="0" hangingPunct="1">
                        <a:lnSpc>
                          <a:spcPts val="1400"/>
                        </a:lnSpc>
                        <a:spcBef>
                          <a:spcPts val="0"/>
                        </a:spcBef>
                        <a:spcAft>
                          <a:spcPts val="0"/>
                        </a:spcAft>
                        <a:buClrTx/>
                        <a:buSzTx/>
                        <a:buFontTx/>
                        <a:buNone/>
                        <a:tabLst/>
                        <a:defRPr/>
                      </a:pPr>
                      <a:r>
                        <a:rPr kumimoji="1" lang="ja-JP" altLang="en-US" sz="1100" kern="1200" dirty="0">
                          <a:solidFill>
                            <a:schemeClr val="tx1"/>
                          </a:solidFill>
                          <a:latin typeface="+mn-lt"/>
                          <a:ea typeface="+mn-ea"/>
                          <a:cs typeface="+mn-cs"/>
                        </a:rPr>
                        <a:t>　</a:t>
                      </a:r>
                      <a:r>
                        <a:rPr kumimoji="1" lang="ja-JP" altLang="ja-JP" sz="1100" kern="1200" dirty="0">
                          <a:solidFill>
                            <a:schemeClr val="tx1"/>
                          </a:solidFill>
                          <a:latin typeface="+mn-lt"/>
                          <a:ea typeface="+mn-ea"/>
                          <a:cs typeface="+mn-cs"/>
                        </a:rPr>
                        <a:t>の作成</a:t>
                      </a:r>
                      <a:r>
                        <a:rPr kumimoji="1" lang="ja-JP" altLang="en-US" sz="1100" kern="1200" dirty="0">
                          <a:solidFill>
                            <a:schemeClr val="tx1"/>
                          </a:solidFill>
                          <a:latin typeface="+mn-lt"/>
                          <a:ea typeface="+mn-ea"/>
                          <a:cs typeface="+mn-cs"/>
                        </a:rPr>
                        <a:t>（</a:t>
                      </a:r>
                      <a:r>
                        <a:rPr kumimoji="1" lang="en-US" altLang="ja-JP" sz="1100" kern="1200" dirty="0">
                          <a:solidFill>
                            <a:schemeClr val="tx1"/>
                          </a:solidFill>
                          <a:latin typeface="+mn-lt"/>
                          <a:ea typeface="+mn-ea"/>
                          <a:cs typeface="+mn-cs"/>
                        </a:rPr>
                        <a:t>2015</a:t>
                      </a:r>
                      <a:r>
                        <a:rPr kumimoji="1" lang="ja-JP" altLang="en-US" sz="1100" kern="1200" dirty="0">
                          <a:solidFill>
                            <a:schemeClr val="tx1"/>
                          </a:solidFill>
                          <a:latin typeface="+mn-lt"/>
                          <a:ea typeface="+mn-ea"/>
                          <a:cs typeface="+mn-cs"/>
                        </a:rPr>
                        <a:t>年度）</a:t>
                      </a:r>
                      <a:endParaRPr kumimoji="1" lang="ja-JP" altLang="ja-JP" sz="1100" kern="1200" dirty="0">
                        <a:solidFill>
                          <a:schemeClr val="tx1"/>
                        </a:solidFill>
                        <a:latin typeface="+mn-lt"/>
                        <a:ea typeface="+mn-ea"/>
                        <a:cs typeface="+mn-cs"/>
                      </a:endParaRPr>
                    </a:p>
                  </a:txBody>
                  <a:tcPr marL="36000" marR="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3"/>
                  </a:ext>
                </a:extLst>
              </a:tr>
              <a:tr h="901362">
                <a:tc>
                  <a:txBody>
                    <a:bodyPr/>
                    <a:lstStyle/>
                    <a:p>
                      <a:pPr algn="l">
                        <a:lnSpc>
                          <a:spcPts val="1400"/>
                        </a:lnSpc>
                      </a:pPr>
                      <a:r>
                        <a:rPr kumimoji="1" lang="ja-JP" altLang="en-US" sz="1400" b="0" dirty="0">
                          <a:solidFill>
                            <a:schemeClr val="tx1"/>
                          </a:solidFill>
                        </a:rPr>
                        <a:t>③自然史博物館</a:t>
                      </a:r>
                    </a:p>
                  </a:txBody>
                  <a:tcPr marL="36000" marR="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tc>
                  <a:txBody>
                    <a:bodyPr/>
                    <a:lstStyle/>
                    <a:p>
                      <a:pPr marL="0" marR="0" indent="0" algn="l" defTabSz="914400" rtl="0" eaLnBrk="1" fontAlgn="auto" latinLnBrk="0" hangingPunct="1">
                        <a:lnSpc>
                          <a:spcPts val="1400"/>
                        </a:lnSpc>
                        <a:spcBef>
                          <a:spcPts val="0"/>
                        </a:spcBef>
                        <a:spcAft>
                          <a:spcPts val="0"/>
                        </a:spcAft>
                        <a:buClrTx/>
                        <a:buSzTx/>
                        <a:buFontTx/>
                        <a:buNone/>
                        <a:tabLst/>
                        <a:defRPr/>
                      </a:pPr>
                      <a:r>
                        <a:rPr kumimoji="1" lang="ja-JP" altLang="en-US" sz="1100" kern="1200" dirty="0">
                          <a:solidFill>
                            <a:schemeClr val="tx1"/>
                          </a:solidFill>
                          <a:latin typeface="+mn-lt"/>
                          <a:ea typeface="+mn-ea"/>
                          <a:cs typeface="+mn-cs"/>
                        </a:rPr>
                        <a:t>・</a:t>
                      </a:r>
                      <a:r>
                        <a:rPr kumimoji="1" lang="en-US" altLang="ja-JP" sz="1100" kern="1200" dirty="0">
                          <a:solidFill>
                            <a:schemeClr val="tx1"/>
                          </a:solidFill>
                          <a:latin typeface="+mn-lt"/>
                          <a:ea typeface="+mn-ea"/>
                          <a:cs typeface="+mn-cs"/>
                        </a:rPr>
                        <a:t>1</a:t>
                      </a:r>
                      <a:r>
                        <a:rPr kumimoji="1" lang="ja-JP" altLang="ja-JP" sz="1100" kern="1200" dirty="0">
                          <a:solidFill>
                            <a:schemeClr val="tx1"/>
                          </a:solidFill>
                          <a:latin typeface="+mn-lt"/>
                          <a:ea typeface="+mn-ea"/>
                          <a:cs typeface="+mn-cs"/>
                        </a:rPr>
                        <a:t>階・</a:t>
                      </a:r>
                      <a:r>
                        <a:rPr kumimoji="1" lang="en-US" altLang="ja-JP" sz="1100" kern="1200" dirty="0">
                          <a:solidFill>
                            <a:schemeClr val="tx1"/>
                          </a:solidFill>
                          <a:latin typeface="+mn-lt"/>
                          <a:ea typeface="+mn-ea"/>
                          <a:cs typeface="+mn-cs"/>
                        </a:rPr>
                        <a:t>2</a:t>
                      </a:r>
                      <a:r>
                        <a:rPr kumimoji="1" lang="ja-JP" altLang="ja-JP" sz="1100" kern="1200" dirty="0">
                          <a:solidFill>
                            <a:schemeClr val="tx1"/>
                          </a:solidFill>
                          <a:latin typeface="+mn-lt"/>
                          <a:ea typeface="+mn-ea"/>
                          <a:cs typeface="+mn-cs"/>
                        </a:rPr>
                        <a:t>階トイレの改装及び</a:t>
                      </a:r>
                      <a:endParaRPr kumimoji="1" lang="en-US" altLang="ja-JP" sz="1100" kern="1200" dirty="0">
                        <a:solidFill>
                          <a:schemeClr val="tx1"/>
                        </a:solidFill>
                        <a:latin typeface="+mn-lt"/>
                        <a:ea typeface="+mn-ea"/>
                        <a:cs typeface="+mn-cs"/>
                      </a:endParaRPr>
                    </a:p>
                    <a:p>
                      <a:pPr marL="0" marR="0" lvl="0" indent="0" algn="l" defTabSz="914400" rtl="0" eaLnBrk="1" fontAlgn="auto" latinLnBrk="0" hangingPunct="1">
                        <a:lnSpc>
                          <a:spcPts val="1400"/>
                        </a:lnSpc>
                        <a:spcBef>
                          <a:spcPts val="0"/>
                        </a:spcBef>
                        <a:spcAft>
                          <a:spcPts val="0"/>
                        </a:spcAft>
                        <a:buClrTx/>
                        <a:buSzTx/>
                        <a:buFontTx/>
                        <a:buNone/>
                        <a:tabLst/>
                        <a:defRPr/>
                      </a:pPr>
                      <a:r>
                        <a:rPr kumimoji="1" lang="ja-JP" altLang="en-US" sz="1100" kern="1200" dirty="0">
                          <a:solidFill>
                            <a:schemeClr val="tx1"/>
                          </a:solidFill>
                          <a:latin typeface="+mn-lt"/>
                          <a:ea typeface="+mn-ea"/>
                          <a:cs typeface="+mn-cs"/>
                        </a:rPr>
                        <a:t>　</a:t>
                      </a:r>
                      <a:r>
                        <a:rPr kumimoji="1" lang="ja-JP" altLang="ja-JP" sz="1100" kern="1200" dirty="0">
                          <a:solidFill>
                            <a:schemeClr val="tx1"/>
                          </a:solidFill>
                          <a:latin typeface="+mn-lt"/>
                          <a:ea typeface="+mn-ea"/>
                          <a:cs typeface="+mn-cs"/>
                        </a:rPr>
                        <a:t>洋式化</a:t>
                      </a:r>
                      <a:r>
                        <a:rPr kumimoji="1" lang="ja-JP" altLang="en-US" sz="1100" kern="1200" dirty="0">
                          <a:solidFill>
                            <a:schemeClr val="tx1"/>
                          </a:solidFill>
                          <a:latin typeface="+mn-lt"/>
                          <a:ea typeface="+mn-ea"/>
                          <a:cs typeface="+mn-cs"/>
                        </a:rPr>
                        <a:t>（</a:t>
                      </a:r>
                      <a:r>
                        <a:rPr kumimoji="1" lang="en-US" altLang="ja-JP" sz="1100" kern="1200" dirty="0">
                          <a:solidFill>
                            <a:schemeClr val="tx1"/>
                          </a:solidFill>
                          <a:latin typeface="+mn-lt"/>
                          <a:ea typeface="+mn-ea"/>
                          <a:cs typeface="+mn-cs"/>
                        </a:rPr>
                        <a:t>2014</a:t>
                      </a:r>
                      <a:r>
                        <a:rPr kumimoji="1" lang="ja-JP" altLang="en-US" sz="1100" kern="1200" dirty="0">
                          <a:solidFill>
                            <a:schemeClr val="tx1"/>
                          </a:solidFill>
                          <a:latin typeface="+mn-lt"/>
                          <a:ea typeface="+mn-ea"/>
                          <a:cs typeface="+mn-cs"/>
                        </a:rPr>
                        <a:t>年度）</a:t>
                      </a:r>
                      <a:endParaRPr kumimoji="1" lang="en-US" altLang="ja-JP" sz="1100" kern="1200" dirty="0">
                        <a:solidFill>
                          <a:schemeClr val="tx1"/>
                        </a:solidFill>
                        <a:latin typeface="+mn-lt"/>
                        <a:ea typeface="+mn-ea"/>
                        <a:cs typeface="+mn-cs"/>
                      </a:endParaRPr>
                    </a:p>
                    <a:p>
                      <a:pPr marL="0" marR="0" indent="0" algn="l" defTabSz="914400" rtl="0" eaLnBrk="1" fontAlgn="auto" latinLnBrk="0" hangingPunct="1">
                        <a:lnSpc>
                          <a:spcPts val="1400"/>
                        </a:lnSpc>
                        <a:spcBef>
                          <a:spcPts val="0"/>
                        </a:spcBef>
                        <a:spcAft>
                          <a:spcPts val="0"/>
                        </a:spcAft>
                        <a:buClrTx/>
                        <a:buSzTx/>
                        <a:buFontTx/>
                        <a:buNone/>
                        <a:tabLst/>
                        <a:defRPr/>
                      </a:pPr>
                      <a:endParaRPr kumimoji="1" lang="en-US" altLang="ja-JP" sz="1100" kern="1200" dirty="0">
                        <a:solidFill>
                          <a:schemeClr val="tx1"/>
                        </a:solidFill>
                        <a:latin typeface="+mn-lt"/>
                        <a:ea typeface="+mn-ea"/>
                        <a:cs typeface="+mn-cs"/>
                      </a:endParaRPr>
                    </a:p>
                    <a:p>
                      <a:pPr marL="0" marR="0" indent="0" algn="l" defTabSz="914400" rtl="0" eaLnBrk="1" fontAlgn="auto" latinLnBrk="0" hangingPunct="1">
                        <a:lnSpc>
                          <a:spcPts val="1400"/>
                        </a:lnSpc>
                        <a:spcBef>
                          <a:spcPts val="0"/>
                        </a:spcBef>
                        <a:spcAft>
                          <a:spcPts val="0"/>
                        </a:spcAft>
                        <a:buClrTx/>
                        <a:buSzTx/>
                        <a:buFontTx/>
                        <a:buNone/>
                        <a:tabLst/>
                        <a:defRPr/>
                      </a:pPr>
                      <a:endParaRPr kumimoji="1" lang="ja-JP" altLang="ja-JP" sz="1100" kern="1200" dirty="0">
                        <a:solidFill>
                          <a:schemeClr val="tx1"/>
                        </a:solidFill>
                        <a:latin typeface="+mn-lt"/>
                        <a:ea typeface="+mn-ea"/>
                        <a:cs typeface="+mn-cs"/>
                      </a:endParaRPr>
                    </a:p>
                  </a:txBody>
                  <a:tcPr marL="36000" marR="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nSpc>
                          <a:spcPts val="1400"/>
                        </a:lnSpc>
                      </a:pPr>
                      <a:r>
                        <a:rPr kumimoji="1" lang="ja-JP" altLang="en-US" sz="1100" kern="1200" dirty="0">
                          <a:solidFill>
                            <a:schemeClr val="tx1"/>
                          </a:solidFill>
                          <a:latin typeface="+mn-lt"/>
                          <a:ea typeface="+mn-ea"/>
                          <a:cs typeface="+mn-cs"/>
                        </a:rPr>
                        <a:t>・</a:t>
                      </a:r>
                      <a:r>
                        <a:rPr kumimoji="1" lang="ja-JP" altLang="ja-JP" sz="1100" kern="1200" dirty="0">
                          <a:solidFill>
                            <a:schemeClr val="tx1"/>
                          </a:solidFill>
                          <a:latin typeface="+mn-lt"/>
                          <a:ea typeface="+mn-ea"/>
                          <a:cs typeface="+mn-cs"/>
                        </a:rPr>
                        <a:t>春休み期間の臨時開館</a:t>
                      </a:r>
                      <a:endParaRPr kumimoji="1" lang="en-US" altLang="ja-JP" sz="1100" kern="1200" dirty="0">
                        <a:solidFill>
                          <a:schemeClr val="tx1"/>
                        </a:solidFill>
                        <a:latin typeface="+mn-lt"/>
                        <a:ea typeface="+mn-ea"/>
                        <a:cs typeface="+mn-cs"/>
                      </a:endParaRPr>
                    </a:p>
                    <a:p>
                      <a:pPr marL="54000" indent="-457200">
                        <a:lnSpc>
                          <a:spcPts val="1400"/>
                        </a:lnSpc>
                      </a:pPr>
                      <a:r>
                        <a:rPr kumimoji="1" lang="ja-JP" altLang="en-US" sz="1100" kern="1200" dirty="0">
                          <a:solidFill>
                            <a:schemeClr val="tx1"/>
                          </a:solidFill>
                          <a:latin typeface="+mn-lt"/>
                          <a:ea typeface="+mn-ea"/>
                          <a:cs typeface="+mn-cs"/>
                        </a:rPr>
                        <a:t>　</a:t>
                      </a:r>
                      <a:r>
                        <a:rPr kumimoji="1" lang="ja-JP" altLang="ja-JP" sz="1100" i="0" kern="1200" dirty="0">
                          <a:solidFill>
                            <a:schemeClr val="tx1"/>
                          </a:solidFill>
                          <a:latin typeface="+mn-lt"/>
                          <a:ea typeface="+mn-ea"/>
                          <a:cs typeface="+mn-cs"/>
                        </a:rPr>
                        <a:t>（</a:t>
                      </a:r>
                      <a:r>
                        <a:rPr kumimoji="1" lang="en-US" altLang="ja-JP" sz="1100" i="0" kern="1200" dirty="0">
                          <a:solidFill>
                            <a:schemeClr val="tx1"/>
                          </a:solidFill>
                          <a:latin typeface="+mn-lt"/>
                          <a:ea typeface="+mn-ea"/>
                          <a:cs typeface="+mn-cs"/>
                        </a:rPr>
                        <a:t>2014</a:t>
                      </a:r>
                      <a:r>
                        <a:rPr kumimoji="1" lang="ja-JP" altLang="en-US" sz="1100" i="0" kern="1200" dirty="0">
                          <a:solidFill>
                            <a:schemeClr val="tx1"/>
                          </a:solidFill>
                          <a:latin typeface="+mn-lt"/>
                          <a:ea typeface="+mn-ea"/>
                          <a:cs typeface="+mn-cs"/>
                        </a:rPr>
                        <a:t>・</a:t>
                      </a:r>
                      <a:r>
                        <a:rPr kumimoji="1" lang="en-US" altLang="ja-JP" sz="1100" i="0" kern="1200" dirty="0">
                          <a:solidFill>
                            <a:schemeClr val="tx1"/>
                          </a:solidFill>
                          <a:latin typeface="+mn-lt"/>
                          <a:ea typeface="+mn-ea"/>
                          <a:cs typeface="+mn-cs"/>
                        </a:rPr>
                        <a:t>2015</a:t>
                      </a:r>
                      <a:r>
                        <a:rPr kumimoji="1" lang="ja-JP" altLang="en-US" sz="1100" i="0" kern="1200" dirty="0">
                          <a:solidFill>
                            <a:schemeClr val="tx1"/>
                          </a:solidFill>
                          <a:latin typeface="+mn-lt"/>
                          <a:ea typeface="+mn-ea"/>
                          <a:cs typeface="+mn-cs"/>
                        </a:rPr>
                        <a:t>・</a:t>
                      </a:r>
                      <a:r>
                        <a:rPr kumimoji="1" lang="en-US" altLang="ja-JP" sz="1100" i="0" kern="1200" dirty="0">
                          <a:solidFill>
                            <a:schemeClr val="tx1"/>
                          </a:solidFill>
                          <a:latin typeface="+mn-lt"/>
                          <a:ea typeface="+mn-ea"/>
                          <a:cs typeface="+mn-cs"/>
                        </a:rPr>
                        <a:t>2018</a:t>
                      </a:r>
                      <a:r>
                        <a:rPr kumimoji="1" lang="ja-JP" altLang="en-US" sz="1100" i="0" kern="1200" dirty="0">
                          <a:solidFill>
                            <a:schemeClr val="tx1"/>
                          </a:solidFill>
                          <a:latin typeface="+mn-lt"/>
                          <a:ea typeface="+mn-ea"/>
                          <a:cs typeface="+mn-cs"/>
                        </a:rPr>
                        <a:t>・</a:t>
                      </a:r>
                      <a:r>
                        <a:rPr kumimoji="1" lang="en-US" altLang="ja-JP" sz="1100" i="0" kern="1200" dirty="0">
                          <a:solidFill>
                            <a:schemeClr val="tx1"/>
                          </a:solidFill>
                          <a:latin typeface="+mn-lt"/>
                          <a:ea typeface="+mn-ea"/>
                          <a:cs typeface="+mn-cs"/>
                        </a:rPr>
                        <a:t>2021</a:t>
                      </a:r>
                      <a:r>
                        <a:rPr kumimoji="1" lang="ja-JP" altLang="en-US" sz="1100" i="0" kern="1200" dirty="0">
                          <a:solidFill>
                            <a:schemeClr val="tx1"/>
                          </a:solidFill>
                          <a:latin typeface="+mn-lt"/>
                          <a:ea typeface="+mn-ea"/>
                          <a:cs typeface="+mn-cs"/>
                        </a:rPr>
                        <a:t>年度</a:t>
                      </a:r>
                      <a:r>
                        <a:rPr kumimoji="1" lang="ja-JP" altLang="ja-JP" sz="1100" i="0" kern="1200" dirty="0">
                          <a:solidFill>
                            <a:schemeClr val="tx1"/>
                          </a:solidFill>
                          <a:latin typeface="+mn-lt"/>
                          <a:ea typeface="+mn-ea"/>
                          <a:cs typeface="+mn-cs"/>
                        </a:rPr>
                        <a:t>）</a:t>
                      </a:r>
                    </a:p>
                    <a:p>
                      <a:pPr marL="54000" indent="-457200">
                        <a:lnSpc>
                          <a:spcPts val="1400"/>
                        </a:lnSpc>
                      </a:pPr>
                      <a:r>
                        <a:rPr kumimoji="1" lang="ja-JP" altLang="en-US" sz="1100" i="0" kern="1200" dirty="0">
                          <a:solidFill>
                            <a:schemeClr val="tx1"/>
                          </a:solidFill>
                          <a:latin typeface="+mn-lt"/>
                          <a:ea typeface="+mn-ea"/>
                          <a:cs typeface="+mn-cs"/>
                        </a:rPr>
                        <a:t>・</a:t>
                      </a:r>
                      <a:r>
                        <a:rPr kumimoji="1" lang="ja-JP" altLang="ja-JP" sz="1100" i="0" kern="1200" dirty="0">
                          <a:solidFill>
                            <a:schemeClr val="tx1"/>
                          </a:solidFill>
                          <a:latin typeface="+mn-lt"/>
                          <a:ea typeface="+mn-ea"/>
                          <a:cs typeface="+mn-cs"/>
                        </a:rPr>
                        <a:t>ゴールデンウィーク期間中の臨時開館</a:t>
                      </a:r>
                      <a:endParaRPr kumimoji="1" lang="en-US" altLang="ja-JP" sz="1100" i="0" kern="1200" dirty="0">
                        <a:solidFill>
                          <a:schemeClr val="tx1"/>
                        </a:solidFill>
                        <a:latin typeface="+mn-lt"/>
                        <a:ea typeface="+mn-ea"/>
                        <a:cs typeface="+mn-cs"/>
                      </a:endParaRPr>
                    </a:p>
                    <a:p>
                      <a:pPr marL="54000" indent="-457200">
                        <a:lnSpc>
                          <a:spcPts val="1400"/>
                        </a:lnSpc>
                      </a:pPr>
                      <a:r>
                        <a:rPr kumimoji="1" lang="ja-JP" altLang="en-US" sz="1100" i="0" kern="1200" dirty="0">
                          <a:solidFill>
                            <a:schemeClr val="tx1"/>
                          </a:solidFill>
                          <a:latin typeface="+mn-lt"/>
                          <a:ea typeface="+mn-ea"/>
                          <a:cs typeface="+mn-cs"/>
                        </a:rPr>
                        <a:t>　（</a:t>
                      </a:r>
                      <a:r>
                        <a:rPr kumimoji="1" lang="en-US" altLang="ja-JP" sz="1100" i="0" kern="1200" dirty="0">
                          <a:solidFill>
                            <a:schemeClr val="tx1"/>
                          </a:solidFill>
                          <a:latin typeface="+mn-lt"/>
                          <a:ea typeface="+mn-ea"/>
                          <a:cs typeface="+mn-cs"/>
                        </a:rPr>
                        <a:t>2014</a:t>
                      </a:r>
                      <a:r>
                        <a:rPr kumimoji="1" lang="ja-JP" altLang="en-US" sz="1100" i="0" kern="1200" dirty="0">
                          <a:solidFill>
                            <a:schemeClr val="tx1"/>
                          </a:solidFill>
                          <a:latin typeface="+mn-lt"/>
                          <a:ea typeface="+mn-ea"/>
                          <a:cs typeface="+mn-cs"/>
                        </a:rPr>
                        <a:t>年度～</a:t>
                      </a:r>
                      <a:r>
                        <a:rPr kumimoji="1" lang="en-US" altLang="ja-JP" sz="1100" i="0" kern="1200" dirty="0">
                          <a:solidFill>
                            <a:schemeClr val="tx1"/>
                          </a:solidFill>
                          <a:latin typeface="+mn-lt"/>
                          <a:ea typeface="+mn-ea"/>
                          <a:cs typeface="+mn-cs"/>
                        </a:rPr>
                        <a:t>※</a:t>
                      </a:r>
                      <a:r>
                        <a:rPr kumimoji="1" lang="ja-JP" altLang="en-US" sz="1100" i="0" kern="1200" dirty="0">
                          <a:solidFill>
                            <a:schemeClr val="tx1"/>
                          </a:solidFill>
                          <a:latin typeface="+mn-lt"/>
                          <a:ea typeface="+mn-ea"/>
                          <a:cs typeface="+mn-cs"/>
                        </a:rPr>
                        <a:t>コロナ感染拡大防止対策のための臨時休館年度を除く）</a:t>
                      </a:r>
                      <a:endParaRPr kumimoji="1" lang="en-US" altLang="ja-JP" sz="1100" i="0" kern="1200" dirty="0">
                        <a:solidFill>
                          <a:schemeClr val="tx1"/>
                        </a:solidFill>
                        <a:latin typeface="+mn-lt"/>
                        <a:ea typeface="+mn-ea"/>
                        <a:cs typeface="+mn-cs"/>
                      </a:endParaRPr>
                    </a:p>
                    <a:p>
                      <a:pPr marL="54000" indent="-457200">
                        <a:lnSpc>
                          <a:spcPts val="1400"/>
                        </a:lnSpc>
                      </a:pPr>
                      <a:r>
                        <a:rPr kumimoji="1" lang="ja-JP" altLang="en-US" sz="1100" i="0" kern="1200" dirty="0">
                          <a:solidFill>
                            <a:schemeClr val="tx1"/>
                          </a:solidFill>
                          <a:latin typeface="+mn-lt"/>
                          <a:ea typeface="+mn-ea"/>
                          <a:cs typeface="+mn-cs"/>
                        </a:rPr>
                        <a:t>・お盆期間の臨時開館（</a:t>
                      </a:r>
                      <a:r>
                        <a:rPr kumimoji="1" lang="en-US" altLang="ja-JP" sz="1100" i="0" kern="1200" dirty="0">
                          <a:solidFill>
                            <a:schemeClr val="tx1"/>
                          </a:solidFill>
                          <a:latin typeface="+mn-lt"/>
                          <a:ea typeface="+mn-ea"/>
                          <a:cs typeface="+mn-cs"/>
                        </a:rPr>
                        <a:t>2016</a:t>
                      </a:r>
                      <a:r>
                        <a:rPr kumimoji="1" lang="ja-JP" altLang="en-US" sz="1100" i="0" kern="1200" dirty="0">
                          <a:solidFill>
                            <a:schemeClr val="tx1"/>
                          </a:solidFill>
                          <a:latin typeface="+mn-lt"/>
                          <a:ea typeface="+mn-ea"/>
                          <a:cs typeface="+mn-cs"/>
                        </a:rPr>
                        <a:t>年度～）</a:t>
                      </a:r>
                      <a:endParaRPr kumimoji="1" lang="en-US" altLang="ja-JP" sz="1100" i="0" kern="1200" dirty="0">
                        <a:solidFill>
                          <a:schemeClr val="tx1"/>
                        </a:solidFill>
                        <a:latin typeface="+mn-lt"/>
                        <a:ea typeface="+mn-ea"/>
                        <a:cs typeface="+mn-cs"/>
                      </a:endParaRPr>
                    </a:p>
                  </a:txBody>
                  <a:tcPr marL="36000" marR="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nSpc>
                          <a:spcPts val="1400"/>
                        </a:lnSpc>
                      </a:pPr>
                      <a:r>
                        <a:rPr kumimoji="1" lang="ja-JP" altLang="en-US" sz="1100" kern="1200" dirty="0">
                          <a:solidFill>
                            <a:schemeClr val="tx1"/>
                          </a:solidFill>
                          <a:latin typeface="+mn-lt"/>
                          <a:ea typeface="+mn-ea"/>
                          <a:cs typeface="+mn-cs"/>
                        </a:rPr>
                        <a:t>・</a:t>
                      </a:r>
                      <a:r>
                        <a:rPr kumimoji="1" lang="ja-JP" altLang="ja-JP" sz="1100" kern="1200" dirty="0">
                          <a:solidFill>
                            <a:schemeClr val="tx1"/>
                          </a:solidFill>
                          <a:latin typeface="+mn-lt"/>
                          <a:ea typeface="+mn-ea"/>
                          <a:cs typeface="+mn-cs"/>
                        </a:rPr>
                        <a:t>公園内案内図の充実</a:t>
                      </a:r>
                      <a:endParaRPr kumimoji="1" lang="en-US" altLang="ja-JP" sz="1100" kern="1200" dirty="0">
                        <a:solidFill>
                          <a:schemeClr val="tx1"/>
                        </a:solidFill>
                        <a:latin typeface="+mn-lt"/>
                        <a:ea typeface="+mn-ea"/>
                        <a:cs typeface="+mn-cs"/>
                      </a:endParaRPr>
                    </a:p>
                    <a:p>
                      <a:pPr marL="54000" indent="-457200">
                        <a:lnSpc>
                          <a:spcPts val="1400"/>
                        </a:lnSpc>
                      </a:pPr>
                      <a:r>
                        <a:rPr kumimoji="1" lang="ja-JP" altLang="en-US" sz="1100" i="0" kern="1200" dirty="0">
                          <a:solidFill>
                            <a:schemeClr val="tx1"/>
                          </a:solidFill>
                          <a:latin typeface="+mn-ea"/>
                          <a:ea typeface="+mn-ea"/>
                          <a:cs typeface="+mn-cs"/>
                        </a:rPr>
                        <a:t>・南門・西門のイベント看板の更新、地下鉄長居駅</a:t>
                      </a:r>
                      <a:r>
                        <a:rPr kumimoji="1" lang="en-US" altLang="ja-JP" sz="1100" i="0" kern="1200" dirty="0">
                          <a:solidFill>
                            <a:schemeClr val="tx1"/>
                          </a:solidFill>
                          <a:latin typeface="+mn-ea"/>
                          <a:ea typeface="+mn-ea"/>
                          <a:cs typeface="+mn-cs"/>
                        </a:rPr>
                        <a:t>3</a:t>
                      </a:r>
                      <a:r>
                        <a:rPr kumimoji="1" lang="ja-JP" altLang="en-US" sz="1100" i="0" kern="1200" dirty="0">
                          <a:solidFill>
                            <a:schemeClr val="tx1"/>
                          </a:solidFill>
                          <a:latin typeface="+mn-ea"/>
                          <a:ea typeface="+mn-ea"/>
                          <a:cs typeface="+mn-cs"/>
                        </a:rPr>
                        <a:t>号出口看板改修　（</a:t>
                      </a:r>
                      <a:r>
                        <a:rPr kumimoji="1" lang="en-US" altLang="ja-JP" sz="1100" i="0" kern="1200" dirty="0">
                          <a:solidFill>
                            <a:schemeClr val="tx1"/>
                          </a:solidFill>
                          <a:latin typeface="+mn-ea"/>
                          <a:ea typeface="+mn-ea"/>
                          <a:cs typeface="+mn-cs"/>
                        </a:rPr>
                        <a:t>2015</a:t>
                      </a:r>
                      <a:r>
                        <a:rPr kumimoji="1" lang="ja-JP" altLang="en-US" sz="1100" i="0" kern="1200" dirty="0">
                          <a:solidFill>
                            <a:schemeClr val="tx1"/>
                          </a:solidFill>
                          <a:latin typeface="+mn-ea"/>
                          <a:ea typeface="+mn-ea"/>
                          <a:cs typeface="+mn-cs"/>
                        </a:rPr>
                        <a:t>・</a:t>
                      </a:r>
                      <a:r>
                        <a:rPr kumimoji="1" lang="en-US" altLang="ja-JP" sz="1100" i="0" kern="1200" dirty="0">
                          <a:solidFill>
                            <a:schemeClr val="tx1"/>
                          </a:solidFill>
                          <a:latin typeface="+mn-ea"/>
                          <a:ea typeface="+mn-ea"/>
                          <a:cs typeface="+mn-cs"/>
                        </a:rPr>
                        <a:t>2022</a:t>
                      </a:r>
                      <a:r>
                        <a:rPr kumimoji="1" lang="ja-JP" altLang="en-US" sz="1100" i="0" kern="1200" dirty="0">
                          <a:solidFill>
                            <a:schemeClr val="tx1"/>
                          </a:solidFill>
                          <a:latin typeface="+mn-ea"/>
                          <a:ea typeface="+mn-ea"/>
                          <a:cs typeface="+mn-cs"/>
                        </a:rPr>
                        <a:t>年度）</a:t>
                      </a:r>
                      <a:endParaRPr kumimoji="1" lang="en-US" altLang="ja-JP" sz="1100" i="0" kern="1200" dirty="0">
                        <a:solidFill>
                          <a:schemeClr val="tx1"/>
                        </a:solidFill>
                        <a:latin typeface="+mn-ea"/>
                        <a:ea typeface="+mn-ea"/>
                        <a:cs typeface="+mn-cs"/>
                      </a:endParaRPr>
                    </a:p>
                    <a:p>
                      <a:pPr marL="54000" indent="-457200">
                        <a:lnSpc>
                          <a:spcPts val="1400"/>
                        </a:lnSpc>
                      </a:pPr>
                      <a:r>
                        <a:rPr kumimoji="1" lang="ja-JP" altLang="en-US" sz="1100" i="0" kern="1200" dirty="0">
                          <a:solidFill>
                            <a:schemeClr val="tx1"/>
                          </a:solidFill>
                          <a:latin typeface="+mn-ea"/>
                          <a:ea typeface="+mn-ea"/>
                          <a:cs typeface="+mn-cs"/>
                        </a:rPr>
                        <a:t>・花と緑と自然の情報センター内外　の案内表示の充実および改修（</a:t>
                      </a:r>
                      <a:r>
                        <a:rPr kumimoji="1" lang="en-US" altLang="ja-JP" sz="1100" i="0" kern="1200" dirty="0">
                          <a:solidFill>
                            <a:schemeClr val="tx1"/>
                          </a:solidFill>
                          <a:latin typeface="+mn-ea"/>
                          <a:ea typeface="+mn-ea"/>
                          <a:cs typeface="+mn-cs"/>
                        </a:rPr>
                        <a:t>2017</a:t>
                      </a:r>
                      <a:r>
                        <a:rPr kumimoji="1" lang="ja-JP" altLang="en-US" sz="1100" i="0" kern="1200" dirty="0">
                          <a:solidFill>
                            <a:schemeClr val="tx1"/>
                          </a:solidFill>
                          <a:latin typeface="+mn-ea"/>
                          <a:ea typeface="+mn-ea"/>
                          <a:cs typeface="+mn-cs"/>
                        </a:rPr>
                        <a:t>・</a:t>
                      </a:r>
                      <a:r>
                        <a:rPr kumimoji="1" lang="en-US" altLang="ja-JP" sz="1100" i="0" kern="1200" dirty="0">
                          <a:solidFill>
                            <a:schemeClr val="tx1"/>
                          </a:solidFill>
                          <a:latin typeface="+mn-ea"/>
                          <a:ea typeface="+mn-ea"/>
                          <a:cs typeface="+mn-cs"/>
                        </a:rPr>
                        <a:t>2021</a:t>
                      </a:r>
                      <a:r>
                        <a:rPr kumimoji="1" lang="ja-JP" altLang="en-US" sz="1100" i="0" kern="1200" dirty="0">
                          <a:solidFill>
                            <a:schemeClr val="tx1"/>
                          </a:solidFill>
                          <a:latin typeface="+mn-ea"/>
                          <a:ea typeface="+mn-ea"/>
                          <a:cs typeface="+mn-cs"/>
                        </a:rPr>
                        <a:t>年度）</a:t>
                      </a:r>
                      <a:endParaRPr kumimoji="1" lang="en-US" altLang="ja-JP" sz="1100" i="0" kern="1200" dirty="0">
                        <a:solidFill>
                          <a:schemeClr val="tx1"/>
                        </a:solidFill>
                        <a:latin typeface="+mn-ea"/>
                        <a:ea typeface="+mn-ea"/>
                        <a:cs typeface="+mn-cs"/>
                      </a:endParaRPr>
                    </a:p>
                    <a:p>
                      <a:pPr marL="54000" marR="0" lvl="0" indent="-457200" algn="l" defTabSz="914400" rtl="0" eaLnBrk="1" fontAlgn="auto" latinLnBrk="0" hangingPunct="1">
                        <a:lnSpc>
                          <a:spcPts val="1400"/>
                        </a:lnSpc>
                        <a:spcBef>
                          <a:spcPts val="0"/>
                        </a:spcBef>
                        <a:spcAft>
                          <a:spcPts val="0"/>
                        </a:spcAft>
                        <a:buClrTx/>
                        <a:buSzTx/>
                        <a:buFontTx/>
                        <a:buNone/>
                        <a:tabLst/>
                        <a:defRPr/>
                      </a:pPr>
                      <a:r>
                        <a:rPr kumimoji="1" lang="ja-JP" altLang="en-US" sz="1100" i="0" kern="1200" dirty="0">
                          <a:solidFill>
                            <a:schemeClr val="tx1"/>
                          </a:solidFill>
                          <a:latin typeface="+mn-ea"/>
                          <a:ea typeface="+mn-ea"/>
                          <a:cs typeface="+mn-cs"/>
                        </a:rPr>
                        <a:t>・公園内の案内看板の充実（</a:t>
                      </a:r>
                      <a:r>
                        <a:rPr kumimoji="1" lang="en-US" altLang="ja-JP" sz="1100" i="0" kern="1200" dirty="0">
                          <a:solidFill>
                            <a:schemeClr val="tx1"/>
                          </a:solidFill>
                          <a:latin typeface="+mn-ea"/>
                          <a:ea typeface="+mn-ea"/>
                          <a:cs typeface="+mn-cs"/>
                        </a:rPr>
                        <a:t>2017</a:t>
                      </a:r>
                      <a:r>
                        <a:rPr kumimoji="1" lang="ja-JP" altLang="en-US" sz="1100" i="0" kern="1200" dirty="0">
                          <a:solidFill>
                            <a:schemeClr val="tx1"/>
                          </a:solidFill>
                          <a:latin typeface="+mn-ea"/>
                          <a:ea typeface="+mn-ea"/>
                          <a:cs typeface="+mn-cs"/>
                        </a:rPr>
                        <a:t>年度）</a:t>
                      </a:r>
                      <a:endParaRPr kumimoji="1" lang="en-US" altLang="ja-JP" sz="1100" i="0" kern="1200" dirty="0">
                        <a:solidFill>
                          <a:schemeClr val="tx1"/>
                        </a:solidFill>
                        <a:latin typeface="+mn-lt"/>
                        <a:ea typeface="+mn-ea"/>
                        <a:cs typeface="+mn-cs"/>
                      </a:endParaRPr>
                    </a:p>
                  </a:txBody>
                  <a:tcPr marL="36000" marR="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4"/>
                  </a:ext>
                </a:extLst>
              </a:tr>
            </a:tbl>
          </a:graphicData>
        </a:graphic>
      </p:graphicFrame>
    </p:spTree>
    <p:extLst>
      <p:ext uri="{BB962C8B-B14F-4D97-AF65-F5344CB8AC3E}">
        <p14:creationId xmlns:p14="http://schemas.microsoft.com/office/powerpoint/2010/main" val="284519431"/>
      </p:ext>
    </p:extLst>
  </p:cSld>
  <p:clrMapOvr>
    <a:masterClrMapping/>
  </p:clrMapOvr>
</p:sld>
</file>

<file path=ppt/slides/slide2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正方形/長方形 8"/>
          <p:cNvSpPr/>
          <p:nvPr/>
        </p:nvSpPr>
        <p:spPr>
          <a:xfrm>
            <a:off x="3971661" y="1199014"/>
            <a:ext cx="2359116" cy="1077858"/>
          </a:xfrm>
          <a:prstGeom prst="rect">
            <a:avLst/>
          </a:prstGeom>
          <a:solidFill>
            <a:schemeClr val="accent6">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7" name="正方形/長方形 16"/>
          <p:cNvSpPr/>
          <p:nvPr/>
        </p:nvSpPr>
        <p:spPr>
          <a:xfrm>
            <a:off x="7570982" y="4163980"/>
            <a:ext cx="427210" cy="322982"/>
          </a:xfrm>
          <a:prstGeom prst="rect">
            <a:avLst/>
          </a:prstGeom>
          <a:solidFill>
            <a:schemeClr val="accent6">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21" name="正方形/長方形 20"/>
          <p:cNvSpPr/>
          <p:nvPr/>
        </p:nvSpPr>
        <p:spPr>
          <a:xfrm>
            <a:off x="6330777" y="2934367"/>
            <a:ext cx="2247192" cy="278609"/>
          </a:xfrm>
          <a:prstGeom prst="rect">
            <a:avLst/>
          </a:prstGeom>
          <a:solidFill>
            <a:schemeClr val="accent6">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9" name="正方形/長方形 18"/>
          <p:cNvSpPr/>
          <p:nvPr/>
        </p:nvSpPr>
        <p:spPr>
          <a:xfrm>
            <a:off x="1907704" y="2574826"/>
            <a:ext cx="1722079" cy="359541"/>
          </a:xfrm>
          <a:prstGeom prst="rect">
            <a:avLst/>
          </a:prstGeom>
          <a:solidFill>
            <a:schemeClr val="accent6">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20" name="正方形/長方形 19"/>
          <p:cNvSpPr/>
          <p:nvPr/>
        </p:nvSpPr>
        <p:spPr>
          <a:xfrm>
            <a:off x="3885656" y="1254384"/>
            <a:ext cx="2445121" cy="1149092"/>
          </a:xfrm>
          <a:prstGeom prst="rect">
            <a:avLst/>
          </a:prstGeom>
          <a:solidFill>
            <a:schemeClr val="accent6">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8" name="正方形/長方形 17"/>
          <p:cNvSpPr/>
          <p:nvPr/>
        </p:nvSpPr>
        <p:spPr>
          <a:xfrm>
            <a:off x="209006" y="4588308"/>
            <a:ext cx="8624227" cy="2258976"/>
          </a:xfrm>
          <a:prstGeom prst="rect">
            <a:avLst/>
          </a:prstGeom>
          <a:solidFill>
            <a:schemeClr val="accent6">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graphicFrame>
        <p:nvGraphicFramePr>
          <p:cNvPr id="16" name="表 15"/>
          <p:cNvGraphicFramePr>
            <a:graphicFrameLocks noGrp="1"/>
          </p:cNvGraphicFramePr>
          <p:nvPr/>
        </p:nvGraphicFramePr>
        <p:xfrm>
          <a:off x="101123" y="527395"/>
          <a:ext cx="8653721" cy="6229839"/>
        </p:xfrm>
        <a:graphic>
          <a:graphicData uri="http://schemas.openxmlformats.org/drawingml/2006/table">
            <a:tbl>
              <a:tblPr firstRow="1" bandRow="1">
                <a:tableStyleId>{BDBED569-4797-4DF1-A0F4-6AAB3CD982D8}</a:tableStyleId>
              </a:tblPr>
              <a:tblGrid>
                <a:gridCol w="1627195">
                  <a:extLst>
                    <a:ext uri="{9D8B030D-6E8A-4147-A177-3AD203B41FA5}">
                      <a16:colId xmlns:a16="http://schemas.microsoft.com/office/drawing/2014/main" val="20000"/>
                    </a:ext>
                  </a:extLst>
                </a:gridCol>
                <a:gridCol w="2131832">
                  <a:extLst>
                    <a:ext uri="{9D8B030D-6E8A-4147-A177-3AD203B41FA5}">
                      <a16:colId xmlns:a16="http://schemas.microsoft.com/office/drawing/2014/main" val="20001"/>
                    </a:ext>
                  </a:extLst>
                </a:gridCol>
                <a:gridCol w="2449194">
                  <a:extLst>
                    <a:ext uri="{9D8B030D-6E8A-4147-A177-3AD203B41FA5}">
                      <a16:colId xmlns:a16="http://schemas.microsoft.com/office/drawing/2014/main" val="20002"/>
                    </a:ext>
                  </a:extLst>
                </a:gridCol>
                <a:gridCol w="2445500">
                  <a:extLst>
                    <a:ext uri="{9D8B030D-6E8A-4147-A177-3AD203B41FA5}">
                      <a16:colId xmlns:a16="http://schemas.microsoft.com/office/drawing/2014/main" val="20003"/>
                    </a:ext>
                  </a:extLst>
                </a:gridCol>
              </a:tblGrid>
              <a:tr h="378053">
                <a:tc rowSpan="2">
                  <a:txBody>
                    <a:bodyPr/>
                    <a:lstStyle/>
                    <a:p>
                      <a:pPr algn="ctr">
                        <a:lnSpc>
                          <a:spcPts val="1400"/>
                        </a:lnSpc>
                      </a:pPr>
                      <a:endParaRPr kumimoji="1" lang="en-US" altLang="ja-JP" sz="1400" b="1" dirty="0">
                        <a:solidFill>
                          <a:schemeClr val="tx1"/>
                        </a:solidFill>
                      </a:endParaRPr>
                    </a:p>
                  </a:txBody>
                  <a:tcPr marL="36000" marR="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tc gridSpan="3">
                  <a:txBody>
                    <a:bodyPr/>
                    <a:lstStyle/>
                    <a:p>
                      <a:pPr algn="ctr">
                        <a:lnSpc>
                          <a:spcPts val="1400"/>
                        </a:lnSpc>
                      </a:pPr>
                      <a:r>
                        <a:rPr lang="ja-JP" altLang="en-US" sz="1200" b="1" dirty="0">
                          <a:solidFill>
                            <a:schemeClr val="tx1"/>
                          </a:solidFill>
                        </a:rPr>
                        <a:t>主なサービス向上の取組（予定を含む）</a:t>
                      </a:r>
                      <a:endParaRPr lang="en-US" altLang="ja-JP" sz="1200" b="1" dirty="0">
                        <a:solidFill>
                          <a:schemeClr val="tx1"/>
                        </a:solidFill>
                      </a:endParaRPr>
                    </a:p>
                  </a:txBody>
                  <a:tcPr marL="36000" marR="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tc hMerge="1">
                  <a:txBody>
                    <a:bodyPr/>
                    <a:lstStyle/>
                    <a:p>
                      <a:pPr algn="ctr">
                        <a:lnSpc>
                          <a:spcPts val="1800"/>
                        </a:lnSpc>
                      </a:pPr>
                      <a:endParaRPr lang="en-US" altLang="ja-JP" sz="1400" b="1" dirty="0">
                        <a:solidFill>
                          <a:schemeClr val="bg1"/>
                        </a:solidFill>
                      </a:endParaRPr>
                    </a:p>
                  </a:txBody>
                  <a:tcPr anchor="ctr">
                    <a:lnB w="12700" cap="flat" cmpd="sng" algn="ctr">
                      <a:solidFill>
                        <a:srgbClr val="00B0F0"/>
                      </a:solidFill>
                      <a:prstDash val="solid"/>
                      <a:round/>
                      <a:headEnd type="none" w="med" len="med"/>
                      <a:tailEnd type="none" w="med" len="med"/>
                    </a:lnB>
                    <a:solidFill>
                      <a:schemeClr val="accent1"/>
                    </a:solidFill>
                  </a:tcPr>
                </a:tc>
                <a:tc hMerge="1">
                  <a:txBody>
                    <a:bodyPr/>
                    <a:lstStyle/>
                    <a:p>
                      <a:pPr algn="ctr">
                        <a:lnSpc>
                          <a:spcPts val="1800"/>
                        </a:lnSpc>
                      </a:pPr>
                      <a:endParaRPr lang="en-US" altLang="ja-JP" sz="1400" b="1" dirty="0">
                        <a:solidFill>
                          <a:schemeClr val="bg1"/>
                        </a:solidFill>
                      </a:endParaRPr>
                    </a:p>
                  </a:txBody>
                  <a:tcPr anchor="ctr">
                    <a:lnB w="12700" cap="flat" cmpd="sng" algn="ctr">
                      <a:solidFill>
                        <a:srgbClr val="00B0F0"/>
                      </a:solidFill>
                      <a:prstDash val="solid"/>
                      <a:round/>
                      <a:headEnd type="none" w="med" len="med"/>
                      <a:tailEnd type="none" w="med" len="med"/>
                    </a:lnB>
                    <a:solidFill>
                      <a:schemeClr val="accent1"/>
                    </a:solidFill>
                  </a:tcPr>
                </a:tc>
                <a:extLst>
                  <a:ext uri="{0D108BD9-81ED-4DB2-BD59-A6C34878D82A}">
                    <a16:rowId xmlns:a16="http://schemas.microsoft.com/office/drawing/2014/main" val="10000"/>
                  </a:ext>
                </a:extLst>
              </a:tr>
              <a:tr h="282780">
                <a:tc vMerge="1">
                  <a:txBody>
                    <a:bodyPr/>
                    <a:lstStyle/>
                    <a:p>
                      <a:pPr algn="ctr"/>
                      <a:endParaRPr kumimoji="1" lang="en-US" altLang="ja-JP" sz="1400" b="0" dirty="0"/>
                    </a:p>
                  </a:txBody>
                  <a:tcPr anchor="ctr">
                    <a:lnT w="12700" cap="flat" cmpd="sng" algn="ctr">
                      <a:solidFill>
                        <a:srgbClr val="00B0F0"/>
                      </a:solidFill>
                      <a:prstDash val="solid"/>
                      <a:round/>
                      <a:headEnd type="none" w="med" len="med"/>
                      <a:tailEnd type="none" w="med" len="med"/>
                    </a:lnT>
                    <a:lnB w="12700" cap="flat" cmpd="sng" algn="ctr">
                      <a:solidFill>
                        <a:srgbClr val="00B0F0"/>
                      </a:solidFill>
                      <a:prstDash val="solid"/>
                      <a:round/>
                      <a:headEnd type="none" w="med" len="med"/>
                      <a:tailEnd type="none" w="med" len="med"/>
                    </a:lnB>
                  </a:tcPr>
                </a:tc>
                <a:tc>
                  <a:txBody>
                    <a:bodyPr/>
                    <a:lstStyle/>
                    <a:p>
                      <a:pPr marL="0" marR="0" indent="0" algn="ctr" defTabSz="914400" rtl="0" eaLnBrk="1" fontAlgn="auto" latinLnBrk="0" hangingPunct="1">
                        <a:lnSpc>
                          <a:spcPts val="1400"/>
                        </a:lnSpc>
                        <a:spcBef>
                          <a:spcPts val="0"/>
                        </a:spcBef>
                        <a:spcAft>
                          <a:spcPts val="0"/>
                        </a:spcAft>
                        <a:buClrTx/>
                        <a:buSzTx/>
                        <a:buFontTx/>
                        <a:buNone/>
                        <a:tabLst/>
                        <a:defRPr/>
                      </a:pPr>
                      <a:r>
                        <a:rPr kumimoji="1" lang="ja-JP" altLang="en-US" sz="1200" kern="1200" dirty="0">
                          <a:solidFill>
                            <a:schemeClr val="tx1"/>
                          </a:solidFill>
                          <a:latin typeface="+mn-lt"/>
                          <a:ea typeface="+mn-ea"/>
                          <a:cs typeface="+mn-cs"/>
                        </a:rPr>
                        <a:t>トイレの改修</a:t>
                      </a:r>
                      <a:endParaRPr kumimoji="1" lang="en-US" altLang="ja-JP" sz="1200" kern="1200" dirty="0">
                        <a:solidFill>
                          <a:schemeClr val="tx1"/>
                        </a:solidFill>
                        <a:latin typeface="+mn-lt"/>
                        <a:ea typeface="+mn-ea"/>
                        <a:cs typeface="+mn-cs"/>
                      </a:endParaRPr>
                    </a:p>
                  </a:txBody>
                  <a:tcPr marL="36000" marR="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tc>
                  <a:txBody>
                    <a:bodyPr/>
                    <a:lstStyle/>
                    <a:p>
                      <a:pPr marL="0" marR="0" indent="0" algn="ctr" defTabSz="914400" rtl="0" eaLnBrk="1" fontAlgn="auto" latinLnBrk="0" hangingPunct="1">
                        <a:lnSpc>
                          <a:spcPts val="1400"/>
                        </a:lnSpc>
                        <a:spcBef>
                          <a:spcPts val="0"/>
                        </a:spcBef>
                        <a:spcAft>
                          <a:spcPts val="0"/>
                        </a:spcAft>
                        <a:buClrTx/>
                        <a:buSzTx/>
                        <a:buFontTx/>
                        <a:buNone/>
                        <a:tabLst/>
                        <a:defRPr/>
                      </a:pPr>
                      <a:r>
                        <a:rPr kumimoji="1" lang="ja-JP" altLang="en-US" sz="1200" kern="1200" dirty="0">
                          <a:solidFill>
                            <a:schemeClr val="tx1"/>
                          </a:solidFill>
                          <a:latin typeface="+mn-lt"/>
                          <a:ea typeface="+mn-ea"/>
                          <a:cs typeface="+mn-cs"/>
                        </a:rPr>
                        <a:t>開館日・開館時間の延長等</a:t>
                      </a:r>
                      <a:endParaRPr kumimoji="1" lang="en-US" altLang="ja-JP" sz="1200" kern="1200" dirty="0">
                        <a:solidFill>
                          <a:schemeClr val="tx1"/>
                        </a:solidFill>
                        <a:latin typeface="+mn-lt"/>
                        <a:ea typeface="+mn-ea"/>
                        <a:cs typeface="+mn-cs"/>
                      </a:endParaRPr>
                    </a:p>
                  </a:txBody>
                  <a:tcPr marL="36000" marR="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tc>
                  <a:txBody>
                    <a:bodyPr/>
                    <a:lstStyle/>
                    <a:p>
                      <a:pPr marL="0" marR="0" indent="0" algn="ctr" defTabSz="914400" rtl="0" eaLnBrk="1" fontAlgn="auto" latinLnBrk="0" hangingPunct="1">
                        <a:lnSpc>
                          <a:spcPts val="1400"/>
                        </a:lnSpc>
                        <a:spcBef>
                          <a:spcPts val="0"/>
                        </a:spcBef>
                        <a:spcAft>
                          <a:spcPts val="0"/>
                        </a:spcAft>
                        <a:buClrTx/>
                        <a:buSzTx/>
                        <a:buFontTx/>
                        <a:buNone/>
                        <a:tabLst/>
                        <a:defRPr/>
                      </a:pPr>
                      <a:r>
                        <a:rPr kumimoji="1" lang="ja-JP" altLang="en-US" sz="1200" kern="1200" dirty="0">
                          <a:solidFill>
                            <a:schemeClr val="tx1"/>
                          </a:solidFill>
                          <a:latin typeface="+mn-lt"/>
                          <a:ea typeface="+mn-ea"/>
                          <a:cs typeface="+mn-cs"/>
                        </a:rPr>
                        <a:t>案内表示の改善・設置等</a:t>
                      </a:r>
                      <a:endParaRPr kumimoji="1" lang="en-US" altLang="ja-JP" sz="1200" kern="1200" dirty="0">
                        <a:solidFill>
                          <a:schemeClr val="tx1"/>
                        </a:solidFill>
                        <a:latin typeface="+mn-lt"/>
                        <a:ea typeface="+mn-ea"/>
                        <a:cs typeface="+mn-cs"/>
                      </a:endParaRPr>
                    </a:p>
                  </a:txBody>
                  <a:tcPr marL="36000" marR="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extLst>
                  <a:ext uri="{0D108BD9-81ED-4DB2-BD59-A6C34878D82A}">
                    <a16:rowId xmlns:a16="http://schemas.microsoft.com/office/drawing/2014/main" val="10001"/>
                  </a:ext>
                </a:extLst>
              </a:tr>
              <a:tr h="1204054">
                <a:tc>
                  <a:txBody>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1" lang="ja-JP" altLang="en-US" sz="1400" b="0" dirty="0">
                          <a:solidFill>
                            <a:schemeClr val="tx1"/>
                          </a:solidFill>
                        </a:rPr>
                        <a:t>④東洋陶磁美術館</a:t>
                      </a:r>
                      <a:endParaRPr kumimoji="1" lang="en-US" altLang="ja-JP" sz="1400" b="0" dirty="0">
                        <a:solidFill>
                          <a:schemeClr val="tx1"/>
                        </a:solidFill>
                      </a:endParaRPr>
                    </a:p>
                  </a:txBody>
                  <a:tcPr marL="36000" marR="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tc>
                  <a:txBody>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1" lang="ja-JP" altLang="en-US" sz="1100" b="0" kern="1200" dirty="0">
                          <a:solidFill>
                            <a:schemeClr val="tx1"/>
                          </a:solidFill>
                          <a:latin typeface="+mn-lt"/>
                          <a:ea typeface="+mn-ea"/>
                          <a:cs typeface="+mn-cs"/>
                        </a:rPr>
                        <a:t>・</a:t>
                      </a:r>
                      <a:r>
                        <a:rPr kumimoji="1" lang="ja-JP" altLang="ja-JP" sz="1100" b="0" kern="1200" dirty="0">
                          <a:solidFill>
                            <a:schemeClr val="tx1"/>
                          </a:solidFill>
                          <a:latin typeface="+mn-lt"/>
                          <a:ea typeface="+mn-ea"/>
                          <a:cs typeface="+mn-cs"/>
                        </a:rPr>
                        <a:t>地下</a:t>
                      </a:r>
                      <a:r>
                        <a:rPr kumimoji="1" lang="en-US" altLang="ja-JP" sz="1100" b="0" kern="1200" dirty="0">
                          <a:solidFill>
                            <a:schemeClr val="tx1"/>
                          </a:solidFill>
                          <a:latin typeface="+mn-lt"/>
                          <a:ea typeface="+mn-ea"/>
                          <a:cs typeface="+mn-cs"/>
                        </a:rPr>
                        <a:t>1</a:t>
                      </a:r>
                      <a:r>
                        <a:rPr kumimoji="1" lang="ja-JP" altLang="ja-JP" sz="1100" b="0" kern="1200" dirty="0">
                          <a:solidFill>
                            <a:schemeClr val="tx1"/>
                          </a:solidFill>
                          <a:latin typeface="+mn-lt"/>
                          <a:ea typeface="+mn-ea"/>
                          <a:cs typeface="+mn-cs"/>
                        </a:rPr>
                        <a:t>階、</a:t>
                      </a:r>
                      <a:r>
                        <a:rPr kumimoji="1" lang="en-US" altLang="ja-JP" sz="1100" b="0" kern="1200" dirty="0">
                          <a:solidFill>
                            <a:schemeClr val="tx1"/>
                          </a:solidFill>
                          <a:latin typeface="+mn-lt"/>
                          <a:ea typeface="+mn-ea"/>
                          <a:cs typeface="+mn-cs"/>
                        </a:rPr>
                        <a:t>1</a:t>
                      </a:r>
                      <a:r>
                        <a:rPr kumimoji="1" lang="ja-JP" altLang="ja-JP" sz="1100" b="0" kern="1200" dirty="0">
                          <a:solidFill>
                            <a:schemeClr val="tx1"/>
                          </a:solidFill>
                          <a:latin typeface="+mn-lt"/>
                          <a:ea typeface="+mn-ea"/>
                          <a:cs typeface="+mn-cs"/>
                        </a:rPr>
                        <a:t>階、</a:t>
                      </a:r>
                      <a:r>
                        <a:rPr kumimoji="1" lang="en-US" altLang="ja-JP" sz="1100" b="0" kern="1200" dirty="0">
                          <a:solidFill>
                            <a:schemeClr val="tx1"/>
                          </a:solidFill>
                          <a:latin typeface="+mn-lt"/>
                          <a:ea typeface="+mn-ea"/>
                          <a:cs typeface="+mn-cs"/>
                        </a:rPr>
                        <a:t>2</a:t>
                      </a:r>
                      <a:r>
                        <a:rPr kumimoji="1" lang="ja-JP" altLang="ja-JP" sz="1100" b="0" kern="1200" dirty="0">
                          <a:solidFill>
                            <a:schemeClr val="tx1"/>
                          </a:solidFill>
                          <a:latin typeface="+mn-lt"/>
                          <a:ea typeface="+mn-ea"/>
                          <a:cs typeface="+mn-cs"/>
                        </a:rPr>
                        <a:t>階和式トイレの洋式化（</a:t>
                      </a:r>
                      <a:r>
                        <a:rPr kumimoji="1" lang="en-US" altLang="ja-JP" sz="1100" b="0" kern="1200" dirty="0">
                          <a:solidFill>
                            <a:schemeClr val="tx1"/>
                          </a:solidFill>
                          <a:latin typeface="+mn-lt"/>
                          <a:ea typeface="+mn-ea"/>
                          <a:cs typeface="+mn-cs"/>
                        </a:rPr>
                        <a:t>2013</a:t>
                      </a:r>
                      <a:r>
                        <a:rPr kumimoji="1" lang="ja-JP" altLang="en-US" sz="1100" b="0" kern="1200" dirty="0">
                          <a:solidFill>
                            <a:schemeClr val="tx1"/>
                          </a:solidFill>
                          <a:latin typeface="+mn-lt"/>
                          <a:ea typeface="+mn-ea"/>
                          <a:cs typeface="+mn-cs"/>
                        </a:rPr>
                        <a:t>年度</a:t>
                      </a:r>
                      <a:r>
                        <a:rPr kumimoji="1" lang="ja-JP" altLang="ja-JP" sz="1100" b="0" kern="1200" dirty="0">
                          <a:solidFill>
                            <a:schemeClr val="tx1"/>
                          </a:solidFill>
                          <a:latin typeface="+mn-lt"/>
                          <a:ea typeface="+mn-ea"/>
                          <a:cs typeface="+mn-cs"/>
                        </a:rPr>
                        <a:t>）</a:t>
                      </a:r>
                    </a:p>
                    <a:p>
                      <a:pPr marL="0" marR="0" indent="0" algn="l" defTabSz="914400" rtl="0" eaLnBrk="1" fontAlgn="auto" latinLnBrk="0" hangingPunct="1">
                        <a:lnSpc>
                          <a:spcPts val="1400"/>
                        </a:lnSpc>
                        <a:spcBef>
                          <a:spcPts val="0"/>
                        </a:spcBef>
                        <a:spcAft>
                          <a:spcPts val="0"/>
                        </a:spcAft>
                        <a:buClrTx/>
                        <a:buSzTx/>
                        <a:buFontTx/>
                        <a:buNone/>
                        <a:tabLst/>
                        <a:defRPr/>
                      </a:pPr>
                      <a:endParaRPr lang="ja-JP" altLang="en-US" sz="1100" b="0" dirty="0">
                        <a:solidFill>
                          <a:schemeClr val="tx1"/>
                        </a:solidFill>
                      </a:endParaRPr>
                    </a:p>
                  </a:txBody>
                  <a:tcPr marL="36000" marR="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54000" marR="0" indent="-457200" algn="l" defTabSz="914400" rtl="0" eaLnBrk="1" fontAlgn="auto" latinLnBrk="0" hangingPunct="1">
                        <a:lnSpc>
                          <a:spcPts val="1400"/>
                        </a:lnSpc>
                        <a:spcBef>
                          <a:spcPts val="0"/>
                        </a:spcBef>
                        <a:spcAft>
                          <a:spcPts val="0"/>
                        </a:spcAft>
                        <a:buClrTx/>
                        <a:buSzTx/>
                        <a:buFontTx/>
                        <a:buNone/>
                        <a:tabLst/>
                        <a:defRPr/>
                      </a:pPr>
                      <a:r>
                        <a:rPr kumimoji="1" lang="ja-JP" altLang="en-US" sz="1100" b="0" kern="1200" dirty="0">
                          <a:solidFill>
                            <a:schemeClr val="tx1"/>
                          </a:solidFill>
                          <a:latin typeface="+mn-lt"/>
                          <a:ea typeface="+mn-ea"/>
                          <a:cs typeface="+mn-cs"/>
                        </a:rPr>
                        <a:t>・ゴールデンウィーク期間中の臨時開館</a:t>
                      </a:r>
                      <a:endParaRPr kumimoji="1" lang="en-US" altLang="ja-JP" sz="1100" b="0" kern="1200" dirty="0">
                        <a:solidFill>
                          <a:schemeClr val="tx1"/>
                        </a:solidFill>
                        <a:latin typeface="+mn-lt"/>
                        <a:ea typeface="+mn-ea"/>
                        <a:cs typeface="+mn-cs"/>
                      </a:endParaRPr>
                    </a:p>
                    <a:p>
                      <a:pPr marL="54000" marR="0" indent="-457200" algn="l" defTabSz="914400" rtl="0" eaLnBrk="1" fontAlgn="auto" latinLnBrk="0" hangingPunct="1">
                        <a:lnSpc>
                          <a:spcPts val="1400"/>
                        </a:lnSpc>
                        <a:spcBef>
                          <a:spcPts val="0"/>
                        </a:spcBef>
                        <a:spcAft>
                          <a:spcPts val="0"/>
                        </a:spcAft>
                        <a:buClrTx/>
                        <a:buSzTx/>
                        <a:buFontTx/>
                        <a:buNone/>
                        <a:tabLst/>
                        <a:defRPr/>
                      </a:pPr>
                      <a:r>
                        <a:rPr kumimoji="1" lang="ja-JP" altLang="en-US" sz="1100" b="0" kern="1200" dirty="0">
                          <a:solidFill>
                            <a:schemeClr val="tx1"/>
                          </a:solidFill>
                          <a:latin typeface="+mn-lt"/>
                          <a:ea typeface="+mn-ea"/>
                          <a:cs typeface="+mn-cs"/>
                        </a:rPr>
                        <a:t>　（</a:t>
                      </a:r>
                      <a:r>
                        <a:rPr kumimoji="1" lang="en-US" altLang="ja-JP" sz="1100" kern="1200" dirty="0">
                          <a:solidFill>
                            <a:schemeClr val="tx1"/>
                          </a:solidFill>
                          <a:latin typeface="+mn-lt"/>
                          <a:ea typeface="+mn-ea"/>
                          <a:cs typeface="+mn-cs"/>
                        </a:rPr>
                        <a:t>2014</a:t>
                      </a:r>
                      <a:r>
                        <a:rPr kumimoji="1" lang="ja-JP" altLang="en-US" sz="1100" kern="1200" dirty="0">
                          <a:solidFill>
                            <a:schemeClr val="tx1"/>
                          </a:solidFill>
                          <a:latin typeface="+mn-lt"/>
                          <a:ea typeface="+mn-ea"/>
                          <a:cs typeface="+mn-cs"/>
                        </a:rPr>
                        <a:t>年度～</a:t>
                      </a:r>
                      <a:r>
                        <a:rPr kumimoji="1" lang="en-US" altLang="ja-JP" sz="1100" kern="1200" dirty="0">
                          <a:solidFill>
                            <a:schemeClr val="tx1"/>
                          </a:solidFill>
                          <a:latin typeface="+mn-lt"/>
                          <a:ea typeface="+mn-ea"/>
                          <a:cs typeface="+mn-cs"/>
                        </a:rPr>
                        <a:t>2019</a:t>
                      </a:r>
                      <a:r>
                        <a:rPr kumimoji="1" lang="ja-JP" altLang="en-US" sz="1100" kern="1200" dirty="0">
                          <a:solidFill>
                            <a:schemeClr val="tx1"/>
                          </a:solidFill>
                          <a:latin typeface="+mn-lt"/>
                          <a:ea typeface="+mn-ea"/>
                          <a:cs typeface="+mn-cs"/>
                        </a:rPr>
                        <a:t>年度</a:t>
                      </a:r>
                      <a:r>
                        <a:rPr kumimoji="1" lang="ja-JP" altLang="en-US" sz="1100" b="0" kern="1200" dirty="0">
                          <a:solidFill>
                            <a:schemeClr val="tx1"/>
                          </a:solidFill>
                          <a:latin typeface="+mn-lt"/>
                          <a:ea typeface="+mn-ea"/>
                          <a:cs typeface="+mn-cs"/>
                        </a:rPr>
                        <a:t>）</a:t>
                      </a:r>
                      <a:endParaRPr kumimoji="1" lang="en-US" altLang="ja-JP" sz="1100" b="0" kern="1200" dirty="0">
                        <a:solidFill>
                          <a:schemeClr val="tx1"/>
                        </a:solidFill>
                        <a:latin typeface="+mn-lt"/>
                        <a:ea typeface="+mn-ea"/>
                        <a:cs typeface="+mn-cs"/>
                      </a:endParaRPr>
                    </a:p>
                    <a:p>
                      <a:pPr marL="54000" marR="0" indent="-457200" algn="l" defTabSz="914400" rtl="0" eaLnBrk="1" fontAlgn="auto" latinLnBrk="0" hangingPunct="1">
                        <a:lnSpc>
                          <a:spcPts val="1400"/>
                        </a:lnSpc>
                        <a:spcBef>
                          <a:spcPts val="0"/>
                        </a:spcBef>
                        <a:spcAft>
                          <a:spcPts val="0"/>
                        </a:spcAft>
                        <a:buClrTx/>
                        <a:buSzTx/>
                        <a:buFontTx/>
                        <a:buNone/>
                        <a:tabLst/>
                        <a:defRPr/>
                      </a:pPr>
                      <a:r>
                        <a:rPr kumimoji="1" lang="ja-JP" altLang="en-US" sz="1100" i="0" kern="1200" dirty="0">
                          <a:solidFill>
                            <a:schemeClr val="tx1"/>
                          </a:solidFill>
                          <a:latin typeface="+mn-lt"/>
                          <a:ea typeface="+mn-ea"/>
                          <a:cs typeface="+mn-cs"/>
                        </a:rPr>
                        <a:t>・お盆期間の臨時開館（</a:t>
                      </a:r>
                      <a:r>
                        <a:rPr kumimoji="1" lang="en-US" altLang="ja-JP" sz="1100" i="0" kern="1200" dirty="0">
                          <a:solidFill>
                            <a:schemeClr val="tx1"/>
                          </a:solidFill>
                          <a:latin typeface="+mn-lt"/>
                          <a:ea typeface="+mn-ea"/>
                          <a:cs typeface="+mn-cs"/>
                        </a:rPr>
                        <a:t>2016</a:t>
                      </a:r>
                      <a:r>
                        <a:rPr kumimoji="1" lang="ja-JP" altLang="en-US" sz="1100" i="0" kern="1200" dirty="0">
                          <a:solidFill>
                            <a:schemeClr val="tx1"/>
                          </a:solidFill>
                          <a:latin typeface="+mn-lt"/>
                          <a:ea typeface="+mn-ea"/>
                          <a:cs typeface="+mn-cs"/>
                        </a:rPr>
                        <a:t>・</a:t>
                      </a:r>
                      <a:r>
                        <a:rPr kumimoji="1" lang="en-US" altLang="ja-JP" sz="1100" i="0" kern="1200" dirty="0">
                          <a:solidFill>
                            <a:schemeClr val="tx1"/>
                          </a:solidFill>
                          <a:latin typeface="+mn-lt"/>
                          <a:ea typeface="+mn-ea"/>
                          <a:cs typeface="+mn-cs"/>
                        </a:rPr>
                        <a:t>2017</a:t>
                      </a:r>
                      <a:r>
                        <a:rPr kumimoji="1" lang="ja-JP" altLang="en-US" sz="1100" i="0" kern="1200" dirty="0">
                          <a:solidFill>
                            <a:schemeClr val="tx1"/>
                          </a:solidFill>
                          <a:latin typeface="+mn-lt"/>
                          <a:ea typeface="+mn-ea"/>
                          <a:cs typeface="+mn-cs"/>
                        </a:rPr>
                        <a:t>年度）</a:t>
                      </a:r>
                      <a:endParaRPr kumimoji="1" lang="en-US" altLang="ja-JP" sz="1100" b="0" kern="1200" dirty="0">
                        <a:solidFill>
                          <a:schemeClr val="tx1"/>
                        </a:solidFill>
                        <a:latin typeface="+mn-lt"/>
                        <a:ea typeface="+mn-ea"/>
                        <a:cs typeface="+mn-cs"/>
                      </a:endParaRPr>
                    </a:p>
                    <a:p>
                      <a:pPr marL="54000" marR="0" indent="-457200" algn="l" defTabSz="914400" rtl="0" eaLnBrk="1" fontAlgn="auto" latinLnBrk="0" hangingPunct="1">
                        <a:lnSpc>
                          <a:spcPts val="1400"/>
                        </a:lnSpc>
                        <a:spcBef>
                          <a:spcPts val="0"/>
                        </a:spcBef>
                        <a:spcAft>
                          <a:spcPts val="0"/>
                        </a:spcAft>
                        <a:buClrTx/>
                        <a:buSzTx/>
                        <a:buFontTx/>
                        <a:buNone/>
                        <a:tabLst/>
                        <a:defRPr/>
                      </a:pPr>
                      <a:r>
                        <a:rPr kumimoji="1" lang="ja-JP" altLang="en-US" sz="1100" b="0" kern="1200" dirty="0">
                          <a:solidFill>
                            <a:schemeClr val="tx1"/>
                          </a:solidFill>
                          <a:latin typeface="+mn-lt"/>
                          <a:ea typeface="+mn-ea"/>
                          <a:cs typeface="+mn-cs"/>
                        </a:rPr>
                        <a:t>・</a:t>
                      </a:r>
                      <a:r>
                        <a:rPr kumimoji="1" lang="ja-JP" altLang="ja-JP" sz="1100" b="0" kern="1200" dirty="0">
                          <a:solidFill>
                            <a:schemeClr val="tx1"/>
                          </a:solidFill>
                          <a:latin typeface="+mn-lt"/>
                          <a:ea typeface="+mn-ea"/>
                          <a:cs typeface="+mn-cs"/>
                        </a:rPr>
                        <a:t>光のルネサンス会期中の夜間延長</a:t>
                      </a:r>
                      <a:endParaRPr kumimoji="1" lang="en-US" altLang="ja-JP" sz="1100" b="0" kern="1200" dirty="0">
                        <a:solidFill>
                          <a:schemeClr val="tx1"/>
                        </a:solidFill>
                        <a:latin typeface="+mn-lt"/>
                        <a:ea typeface="+mn-ea"/>
                        <a:cs typeface="+mn-cs"/>
                      </a:endParaRPr>
                    </a:p>
                    <a:p>
                      <a:pPr marL="54000" marR="0" indent="-457200" algn="l" defTabSz="914400" rtl="0" eaLnBrk="1" fontAlgn="auto" latinLnBrk="0" hangingPunct="1">
                        <a:lnSpc>
                          <a:spcPts val="1400"/>
                        </a:lnSpc>
                        <a:spcBef>
                          <a:spcPts val="0"/>
                        </a:spcBef>
                        <a:spcAft>
                          <a:spcPts val="0"/>
                        </a:spcAft>
                        <a:buClrTx/>
                        <a:buSzTx/>
                        <a:buFontTx/>
                        <a:buNone/>
                        <a:tabLst/>
                        <a:defRPr/>
                      </a:pPr>
                      <a:r>
                        <a:rPr kumimoji="1" lang="ja-JP" altLang="en-US" sz="1100" b="0" kern="1200" dirty="0">
                          <a:solidFill>
                            <a:schemeClr val="tx1"/>
                          </a:solidFill>
                          <a:latin typeface="+mn-lt"/>
                          <a:ea typeface="+mn-ea"/>
                          <a:cs typeface="+mn-cs"/>
                        </a:rPr>
                        <a:t>　</a:t>
                      </a:r>
                      <a:r>
                        <a:rPr kumimoji="1" lang="ja-JP" altLang="ja-JP" sz="1100" b="0" kern="1200" dirty="0">
                          <a:solidFill>
                            <a:schemeClr val="tx1"/>
                          </a:solidFill>
                          <a:latin typeface="+mn-lt"/>
                          <a:ea typeface="+mn-ea"/>
                          <a:cs typeface="+mn-cs"/>
                        </a:rPr>
                        <a:t>（午後</a:t>
                      </a:r>
                      <a:r>
                        <a:rPr kumimoji="1" lang="en-US" altLang="ja-JP" sz="1100" b="0" kern="1200" dirty="0">
                          <a:solidFill>
                            <a:schemeClr val="tx1"/>
                          </a:solidFill>
                          <a:latin typeface="+mn-lt"/>
                          <a:ea typeface="+mn-ea"/>
                          <a:cs typeface="+mn-cs"/>
                        </a:rPr>
                        <a:t>7</a:t>
                      </a:r>
                      <a:r>
                        <a:rPr kumimoji="1" lang="ja-JP" altLang="ja-JP" sz="1100" b="0" kern="1200" dirty="0">
                          <a:solidFill>
                            <a:schemeClr val="tx1"/>
                          </a:solidFill>
                          <a:latin typeface="+mn-lt"/>
                          <a:ea typeface="+mn-ea"/>
                          <a:cs typeface="+mn-cs"/>
                        </a:rPr>
                        <a:t>時まで</a:t>
                      </a:r>
                      <a:r>
                        <a:rPr kumimoji="1" lang="ja-JP" altLang="en-US" sz="1100" b="0" kern="1200" dirty="0">
                          <a:solidFill>
                            <a:schemeClr val="tx1"/>
                          </a:solidFill>
                          <a:latin typeface="+mn-lt"/>
                          <a:ea typeface="+mn-ea"/>
                          <a:cs typeface="+mn-cs"/>
                        </a:rPr>
                        <a:t>、</a:t>
                      </a:r>
                      <a:r>
                        <a:rPr kumimoji="1" lang="en-US" altLang="ja-JP" sz="1100" b="0" kern="1200" dirty="0">
                          <a:solidFill>
                            <a:schemeClr val="tx1"/>
                          </a:solidFill>
                          <a:latin typeface="+mn-lt"/>
                          <a:ea typeface="+mn-ea"/>
                          <a:cs typeface="+mn-cs"/>
                        </a:rPr>
                        <a:t>2014</a:t>
                      </a:r>
                      <a:r>
                        <a:rPr kumimoji="1" lang="ja-JP" altLang="en-US" sz="1100" b="0" kern="1200" dirty="0">
                          <a:solidFill>
                            <a:schemeClr val="tx1"/>
                          </a:solidFill>
                          <a:latin typeface="+mn-lt"/>
                          <a:ea typeface="+mn-ea"/>
                          <a:cs typeface="+mn-cs"/>
                        </a:rPr>
                        <a:t>年度～</a:t>
                      </a:r>
                      <a:r>
                        <a:rPr kumimoji="1" lang="en-US" altLang="ja-JP" sz="1100" b="0" kern="1200" dirty="0">
                          <a:solidFill>
                            <a:schemeClr val="tx1"/>
                          </a:solidFill>
                          <a:latin typeface="+mn-lt"/>
                          <a:ea typeface="+mn-ea"/>
                          <a:cs typeface="+mn-cs"/>
                        </a:rPr>
                        <a:t>2019</a:t>
                      </a:r>
                      <a:r>
                        <a:rPr kumimoji="1" lang="ja-JP" altLang="en-US" sz="1100" b="0" kern="1200" dirty="0">
                          <a:solidFill>
                            <a:schemeClr val="tx1"/>
                          </a:solidFill>
                          <a:latin typeface="+mn-lt"/>
                          <a:ea typeface="+mn-ea"/>
                          <a:cs typeface="+mn-cs"/>
                        </a:rPr>
                        <a:t>年度）</a:t>
                      </a:r>
                      <a:endParaRPr kumimoji="1" lang="en-US" altLang="ja-JP" sz="1100" b="0" kern="1200" dirty="0">
                        <a:solidFill>
                          <a:schemeClr val="tx1"/>
                        </a:solidFill>
                        <a:latin typeface="+mn-lt"/>
                        <a:ea typeface="+mn-ea"/>
                        <a:cs typeface="+mn-cs"/>
                      </a:endParaRPr>
                    </a:p>
                  </a:txBody>
                  <a:tcPr marL="36000" marR="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indent="0" algn="l" defTabSz="914400" rtl="0" eaLnBrk="1" fontAlgn="auto" latinLnBrk="0" hangingPunct="1">
                        <a:lnSpc>
                          <a:spcPts val="1400"/>
                        </a:lnSpc>
                        <a:spcBef>
                          <a:spcPts val="0"/>
                        </a:spcBef>
                        <a:spcAft>
                          <a:spcPts val="0"/>
                        </a:spcAft>
                        <a:buClrTx/>
                        <a:buSzTx/>
                        <a:buFontTx/>
                        <a:buNone/>
                        <a:tabLst/>
                        <a:defRPr/>
                      </a:pPr>
                      <a:r>
                        <a:rPr kumimoji="1" lang="ja-JP" altLang="en-US" sz="1100" b="0" kern="1200" dirty="0">
                          <a:solidFill>
                            <a:schemeClr val="tx1"/>
                          </a:solidFill>
                          <a:latin typeface="+mn-lt"/>
                          <a:ea typeface="+mn-ea"/>
                          <a:cs typeface="+mn-cs"/>
                        </a:rPr>
                        <a:t>・</a:t>
                      </a:r>
                      <a:r>
                        <a:rPr kumimoji="1" lang="ja-JP" altLang="ja-JP" sz="1100" b="0" kern="1200" dirty="0">
                          <a:solidFill>
                            <a:schemeClr val="tx1"/>
                          </a:solidFill>
                          <a:latin typeface="+mn-lt"/>
                          <a:ea typeface="+mn-ea"/>
                          <a:cs typeface="+mn-cs"/>
                        </a:rPr>
                        <a:t>館内案内表示の充実</a:t>
                      </a:r>
                    </a:p>
                    <a:p>
                      <a:pPr marL="0" marR="0" indent="0" algn="l" defTabSz="914400" rtl="0" eaLnBrk="1" fontAlgn="auto" latinLnBrk="0" hangingPunct="1">
                        <a:lnSpc>
                          <a:spcPts val="1400"/>
                        </a:lnSpc>
                        <a:spcBef>
                          <a:spcPts val="0"/>
                        </a:spcBef>
                        <a:spcAft>
                          <a:spcPts val="0"/>
                        </a:spcAft>
                        <a:buClrTx/>
                        <a:buSzTx/>
                        <a:buFontTx/>
                        <a:buNone/>
                        <a:tabLst/>
                        <a:defRPr/>
                      </a:pPr>
                      <a:r>
                        <a:rPr kumimoji="1" lang="ja-JP" altLang="en-US" sz="1100" b="0" i="0" kern="1200" dirty="0">
                          <a:solidFill>
                            <a:schemeClr val="tx1"/>
                          </a:solidFill>
                          <a:latin typeface="+mn-lt"/>
                          <a:ea typeface="+mn-ea"/>
                          <a:cs typeface="+mn-cs"/>
                        </a:rPr>
                        <a:t>・屋外固定看板・移動式看板の充実（</a:t>
                      </a:r>
                      <a:r>
                        <a:rPr kumimoji="1" lang="en-US" altLang="ja-JP" sz="1100" b="0" i="0" kern="1200" dirty="0">
                          <a:solidFill>
                            <a:schemeClr val="tx1"/>
                          </a:solidFill>
                          <a:latin typeface="+mn-lt"/>
                          <a:ea typeface="+mn-ea"/>
                          <a:cs typeface="+mn-cs"/>
                        </a:rPr>
                        <a:t>2015</a:t>
                      </a:r>
                      <a:r>
                        <a:rPr kumimoji="1" lang="ja-JP" altLang="en-US" sz="1100" b="0" i="0" kern="1200" dirty="0">
                          <a:solidFill>
                            <a:schemeClr val="tx1"/>
                          </a:solidFill>
                          <a:latin typeface="+mn-lt"/>
                          <a:ea typeface="+mn-ea"/>
                          <a:cs typeface="+mn-cs"/>
                        </a:rPr>
                        <a:t>年度）</a:t>
                      </a:r>
                      <a:endParaRPr kumimoji="1" lang="en-US" altLang="ja-JP" sz="1100" b="0" i="0" kern="1200" dirty="0">
                        <a:solidFill>
                          <a:schemeClr val="tx1"/>
                        </a:solidFill>
                        <a:latin typeface="+mn-lt"/>
                        <a:ea typeface="+mn-ea"/>
                        <a:cs typeface="+mn-cs"/>
                      </a:endParaRPr>
                    </a:p>
                    <a:p>
                      <a:pPr marL="0" marR="0" indent="0" algn="l" defTabSz="914400" rtl="0" eaLnBrk="1" fontAlgn="auto" latinLnBrk="0" hangingPunct="1">
                        <a:lnSpc>
                          <a:spcPts val="1400"/>
                        </a:lnSpc>
                        <a:spcBef>
                          <a:spcPts val="0"/>
                        </a:spcBef>
                        <a:spcAft>
                          <a:spcPts val="0"/>
                        </a:spcAft>
                        <a:buClrTx/>
                        <a:buSzTx/>
                        <a:buFontTx/>
                        <a:buNone/>
                        <a:tabLst/>
                        <a:defRPr/>
                      </a:pPr>
                      <a:r>
                        <a:rPr kumimoji="1" lang="ja-JP" altLang="en-US" sz="1100" b="0" i="0" strike="noStrike" kern="1200" baseline="0" dirty="0">
                          <a:solidFill>
                            <a:schemeClr val="tx1"/>
                          </a:solidFill>
                          <a:latin typeface="+mn-lt"/>
                          <a:ea typeface="+mn-ea"/>
                          <a:cs typeface="+mn-cs"/>
                        </a:rPr>
                        <a:t>・館周辺での案内看板の充実（</a:t>
                      </a:r>
                      <a:r>
                        <a:rPr kumimoji="1" lang="en-US" altLang="ja-JP" sz="1100" b="0" i="0" strike="noStrike" kern="1200" baseline="0" dirty="0">
                          <a:solidFill>
                            <a:schemeClr val="tx1"/>
                          </a:solidFill>
                          <a:latin typeface="+mn-lt"/>
                          <a:ea typeface="+mn-ea"/>
                          <a:cs typeface="+mn-cs"/>
                        </a:rPr>
                        <a:t>2017</a:t>
                      </a:r>
                      <a:r>
                        <a:rPr kumimoji="1" lang="ja-JP" altLang="en-US" sz="1100" b="0" i="0" strike="noStrike" kern="1200" baseline="0" dirty="0">
                          <a:solidFill>
                            <a:schemeClr val="tx1"/>
                          </a:solidFill>
                          <a:latin typeface="+mn-lt"/>
                          <a:ea typeface="+mn-ea"/>
                          <a:cs typeface="+mn-cs"/>
                        </a:rPr>
                        <a:t>年度）</a:t>
                      </a:r>
                      <a:endParaRPr kumimoji="1" lang="en-US" altLang="ja-JP" sz="1100" b="0" strike="noStrike" kern="1200" baseline="0" dirty="0">
                        <a:solidFill>
                          <a:schemeClr val="tx1"/>
                        </a:solidFill>
                        <a:latin typeface="+mn-lt"/>
                        <a:ea typeface="+mn-ea"/>
                        <a:cs typeface="+mn-cs"/>
                      </a:endParaRPr>
                    </a:p>
                  </a:txBody>
                  <a:tcPr marL="36000" marR="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3915833974"/>
                  </a:ext>
                </a:extLst>
              </a:tr>
              <a:tr h="2150199">
                <a:tc>
                  <a:txBody>
                    <a:bodyPr/>
                    <a:lstStyle/>
                    <a:p>
                      <a:pPr algn="l">
                        <a:lnSpc>
                          <a:spcPts val="1400"/>
                        </a:lnSpc>
                      </a:pPr>
                      <a:r>
                        <a:rPr kumimoji="1" lang="ja-JP" altLang="en-US" sz="1400" b="0" dirty="0">
                          <a:solidFill>
                            <a:schemeClr val="tx1"/>
                          </a:solidFill>
                        </a:rPr>
                        <a:t>⑤中央図書館</a:t>
                      </a:r>
                    </a:p>
                  </a:txBody>
                  <a:tcPr marL="36000" marR="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tc>
                  <a:txBody>
                    <a:bodyPr/>
                    <a:lstStyle/>
                    <a:p>
                      <a:pPr marL="0" marR="0" indent="0" algn="l" defTabSz="914400" rtl="0" eaLnBrk="1" fontAlgn="auto" latinLnBrk="0" hangingPunct="1">
                        <a:lnSpc>
                          <a:spcPts val="1400"/>
                        </a:lnSpc>
                        <a:spcBef>
                          <a:spcPts val="0"/>
                        </a:spcBef>
                        <a:spcAft>
                          <a:spcPts val="0"/>
                        </a:spcAft>
                        <a:buClrTx/>
                        <a:buSzTx/>
                        <a:buFontTx/>
                        <a:buNone/>
                        <a:tabLst/>
                        <a:defRPr/>
                      </a:pPr>
                      <a:r>
                        <a:rPr lang="ja-JP" altLang="en-US" sz="1100" b="0" dirty="0">
                          <a:solidFill>
                            <a:schemeClr val="tx1"/>
                          </a:solidFill>
                        </a:rPr>
                        <a:t>・</a:t>
                      </a:r>
                      <a:r>
                        <a:rPr lang="en-US" altLang="ja-JP" sz="1100" b="0" dirty="0">
                          <a:solidFill>
                            <a:schemeClr val="tx1"/>
                          </a:solidFill>
                        </a:rPr>
                        <a:t>1</a:t>
                      </a:r>
                      <a:r>
                        <a:rPr lang="ja-JP" altLang="en-US" sz="1100" b="0" dirty="0">
                          <a:solidFill>
                            <a:schemeClr val="tx1"/>
                          </a:solidFill>
                        </a:rPr>
                        <a:t>階・地下</a:t>
                      </a:r>
                      <a:r>
                        <a:rPr lang="en-US" altLang="ja-JP" sz="1100" b="0" dirty="0">
                          <a:solidFill>
                            <a:schemeClr val="tx1"/>
                          </a:solidFill>
                        </a:rPr>
                        <a:t>1</a:t>
                      </a:r>
                      <a:r>
                        <a:rPr lang="ja-JP" altLang="en-US" sz="1100" b="0" dirty="0">
                          <a:solidFill>
                            <a:schemeClr val="tx1"/>
                          </a:solidFill>
                        </a:rPr>
                        <a:t>階女子トイレの洋式化・地下</a:t>
                      </a:r>
                      <a:r>
                        <a:rPr lang="en-US" altLang="ja-JP" sz="1100" b="0" dirty="0">
                          <a:solidFill>
                            <a:schemeClr val="tx1"/>
                          </a:solidFill>
                        </a:rPr>
                        <a:t>1</a:t>
                      </a:r>
                      <a:r>
                        <a:rPr lang="ja-JP" altLang="en-US" sz="1100" b="0" dirty="0">
                          <a:solidFill>
                            <a:schemeClr val="tx1"/>
                          </a:solidFill>
                        </a:rPr>
                        <a:t>階男子トイレの洋式化</a:t>
                      </a:r>
                    </a:p>
                    <a:p>
                      <a:pPr marL="0" marR="0" indent="0" algn="l" defTabSz="914400" rtl="0" eaLnBrk="1" fontAlgn="auto" latinLnBrk="0" hangingPunct="1">
                        <a:lnSpc>
                          <a:spcPts val="1400"/>
                        </a:lnSpc>
                        <a:spcBef>
                          <a:spcPts val="0"/>
                        </a:spcBef>
                        <a:spcAft>
                          <a:spcPts val="0"/>
                        </a:spcAft>
                        <a:buClrTx/>
                        <a:buSzTx/>
                        <a:buFontTx/>
                        <a:buNone/>
                        <a:tabLst/>
                        <a:defRPr/>
                      </a:pPr>
                      <a:endParaRPr lang="ja-JP" altLang="en-US" sz="1100" b="0" dirty="0">
                        <a:solidFill>
                          <a:schemeClr val="tx1"/>
                        </a:solidFill>
                      </a:endParaRPr>
                    </a:p>
                  </a:txBody>
                  <a:tcPr marL="36000" marR="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nSpc>
                          <a:spcPts val="1400"/>
                        </a:lnSpc>
                      </a:pPr>
                      <a:r>
                        <a:rPr kumimoji="1" lang="ja-JP" altLang="en-US" sz="1100" kern="1200" spc="-40" baseline="0" dirty="0">
                          <a:solidFill>
                            <a:schemeClr val="tx1"/>
                          </a:solidFill>
                          <a:latin typeface="+mn-lt"/>
                          <a:ea typeface="+mn-ea"/>
                          <a:cs typeface="+mn-cs"/>
                        </a:rPr>
                        <a:t>・開館日の増</a:t>
                      </a:r>
                    </a:p>
                    <a:p>
                      <a:pPr>
                        <a:lnSpc>
                          <a:spcPts val="1400"/>
                        </a:lnSpc>
                      </a:pPr>
                      <a:r>
                        <a:rPr kumimoji="1" lang="ja-JP" altLang="en-US" sz="1100" kern="1200" spc="-40" baseline="0" dirty="0">
                          <a:solidFill>
                            <a:schemeClr val="tx1"/>
                          </a:solidFill>
                          <a:latin typeface="+mn-lt"/>
                          <a:ea typeface="+mn-ea"/>
                          <a:cs typeface="+mn-cs"/>
                        </a:rPr>
                        <a:t>　　中央図書館：</a:t>
                      </a:r>
                      <a:r>
                        <a:rPr kumimoji="1" lang="en-US" altLang="ja-JP" sz="1100" kern="1200" spc="-40" baseline="0" dirty="0">
                          <a:solidFill>
                            <a:schemeClr val="tx1"/>
                          </a:solidFill>
                          <a:latin typeface="+mn-lt"/>
                          <a:ea typeface="+mn-ea"/>
                          <a:cs typeface="+mn-cs"/>
                        </a:rPr>
                        <a:t>4</a:t>
                      </a:r>
                      <a:r>
                        <a:rPr kumimoji="1" lang="ja-JP" altLang="en-US" sz="1100" kern="1200" spc="-40" baseline="0" dirty="0">
                          <a:solidFill>
                            <a:schemeClr val="tx1"/>
                          </a:solidFill>
                          <a:latin typeface="+mn-lt"/>
                          <a:ea typeface="+mn-ea"/>
                          <a:cs typeface="+mn-cs"/>
                        </a:rPr>
                        <a:t>日間</a:t>
                      </a:r>
                    </a:p>
                    <a:p>
                      <a:pPr>
                        <a:lnSpc>
                          <a:spcPts val="1400"/>
                        </a:lnSpc>
                      </a:pPr>
                      <a:r>
                        <a:rPr kumimoji="1" lang="ja-JP" altLang="en-US" sz="1100" kern="1200" spc="-40" baseline="0" dirty="0">
                          <a:solidFill>
                            <a:schemeClr val="tx1"/>
                          </a:solidFill>
                          <a:latin typeface="+mn-lt"/>
                          <a:ea typeface="+mn-ea"/>
                          <a:cs typeface="+mn-cs"/>
                        </a:rPr>
                        <a:t>　　地域図書館：</a:t>
                      </a:r>
                      <a:r>
                        <a:rPr kumimoji="1" lang="en-US" altLang="ja-JP" sz="1100" kern="1200" spc="-40" baseline="0" dirty="0">
                          <a:solidFill>
                            <a:schemeClr val="tx1"/>
                          </a:solidFill>
                          <a:latin typeface="+mn-lt"/>
                          <a:ea typeface="+mn-ea"/>
                          <a:cs typeface="+mn-cs"/>
                        </a:rPr>
                        <a:t>2</a:t>
                      </a:r>
                      <a:r>
                        <a:rPr kumimoji="1" lang="ja-JP" altLang="en-US" sz="1100" kern="1200" spc="-40" baseline="0" dirty="0">
                          <a:solidFill>
                            <a:schemeClr val="tx1"/>
                          </a:solidFill>
                          <a:latin typeface="+mn-lt"/>
                          <a:ea typeface="+mn-ea"/>
                          <a:cs typeface="+mn-cs"/>
                        </a:rPr>
                        <a:t>日間</a:t>
                      </a:r>
                    </a:p>
                    <a:p>
                      <a:pPr>
                        <a:lnSpc>
                          <a:spcPts val="1400"/>
                        </a:lnSpc>
                      </a:pPr>
                      <a:r>
                        <a:rPr kumimoji="1" lang="ja-JP" altLang="en-US" sz="1100" kern="1200" spc="-40" baseline="0" dirty="0">
                          <a:solidFill>
                            <a:schemeClr val="tx1"/>
                          </a:solidFill>
                          <a:latin typeface="+mn-lt"/>
                          <a:ea typeface="+mn-ea"/>
                          <a:cs typeface="+mn-cs"/>
                        </a:rPr>
                        <a:t>・年末開館（</a:t>
                      </a:r>
                      <a:r>
                        <a:rPr kumimoji="1" lang="en-US" altLang="ja-JP" sz="1100" kern="1200" spc="-40" baseline="0" dirty="0">
                          <a:solidFill>
                            <a:schemeClr val="tx1"/>
                          </a:solidFill>
                          <a:latin typeface="+mn-lt"/>
                          <a:ea typeface="+mn-ea"/>
                          <a:cs typeface="+mn-cs"/>
                        </a:rPr>
                        <a:t>12</a:t>
                      </a:r>
                      <a:r>
                        <a:rPr kumimoji="1" lang="ja-JP" altLang="en-US" sz="1100" kern="1200" spc="-40" baseline="0" dirty="0">
                          <a:solidFill>
                            <a:schemeClr val="tx1"/>
                          </a:solidFill>
                          <a:latin typeface="+mn-lt"/>
                          <a:ea typeface="+mn-ea"/>
                          <a:cs typeface="+mn-cs"/>
                        </a:rPr>
                        <a:t>月</a:t>
                      </a:r>
                      <a:r>
                        <a:rPr kumimoji="1" lang="en-US" altLang="ja-JP" sz="1100" kern="1200" spc="-40" baseline="0" dirty="0">
                          <a:solidFill>
                            <a:schemeClr val="tx1"/>
                          </a:solidFill>
                          <a:latin typeface="+mn-lt"/>
                          <a:ea typeface="+mn-ea"/>
                          <a:cs typeface="+mn-cs"/>
                        </a:rPr>
                        <a:t>28</a:t>
                      </a:r>
                      <a:r>
                        <a:rPr kumimoji="1" lang="ja-JP" altLang="en-US" sz="1100" kern="1200" spc="-40" baseline="0" dirty="0">
                          <a:solidFill>
                            <a:schemeClr val="tx1"/>
                          </a:solidFill>
                          <a:latin typeface="+mn-lt"/>
                          <a:ea typeface="+mn-ea"/>
                          <a:cs typeface="+mn-cs"/>
                        </a:rPr>
                        <a:t>日）</a:t>
                      </a:r>
                      <a:r>
                        <a:rPr kumimoji="1" lang="en-US" altLang="ja-JP" sz="1100" kern="1200" spc="-40" baseline="0" dirty="0">
                          <a:solidFill>
                            <a:schemeClr val="tx1"/>
                          </a:solidFill>
                          <a:latin typeface="+mn-lt"/>
                          <a:ea typeface="+mn-ea"/>
                          <a:cs typeface="+mn-cs"/>
                        </a:rPr>
                        <a:t>:2014</a:t>
                      </a:r>
                      <a:r>
                        <a:rPr kumimoji="1" lang="ja-JP" altLang="en-US" sz="1100" kern="1200" spc="-40" baseline="0" dirty="0">
                          <a:solidFill>
                            <a:schemeClr val="tx1"/>
                          </a:solidFill>
                          <a:latin typeface="+mn-lt"/>
                          <a:ea typeface="+mn-ea"/>
                          <a:cs typeface="+mn-cs"/>
                        </a:rPr>
                        <a:t>年～</a:t>
                      </a:r>
                    </a:p>
                    <a:p>
                      <a:pPr>
                        <a:lnSpc>
                          <a:spcPts val="1400"/>
                        </a:lnSpc>
                      </a:pPr>
                      <a:r>
                        <a:rPr kumimoji="1" lang="ja-JP" altLang="en-US" sz="1100" kern="1200" spc="-40" baseline="0" dirty="0">
                          <a:solidFill>
                            <a:schemeClr val="tx1"/>
                          </a:solidFill>
                          <a:latin typeface="+mn-lt"/>
                          <a:ea typeface="+mn-ea"/>
                          <a:cs typeface="+mn-cs"/>
                        </a:rPr>
                        <a:t>・蔵書点検日の見直し</a:t>
                      </a:r>
                    </a:p>
                  </a:txBody>
                  <a:tcPr marL="36000" marR="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indent="0" algn="l" defTabSz="914400" rtl="0" eaLnBrk="1" fontAlgn="auto" latinLnBrk="0" hangingPunct="1">
                        <a:lnSpc>
                          <a:spcPts val="1400"/>
                        </a:lnSpc>
                        <a:spcBef>
                          <a:spcPts val="0"/>
                        </a:spcBef>
                        <a:spcAft>
                          <a:spcPts val="0"/>
                        </a:spcAft>
                        <a:buClrTx/>
                        <a:buSzTx/>
                        <a:buFontTx/>
                        <a:buNone/>
                        <a:tabLst/>
                        <a:defRPr/>
                      </a:pPr>
                      <a:r>
                        <a:rPr kumimoji="1" lang="ja-JP" altLang="en-US" sz="1100" kern="1200" dirty="0">
                          <a:solidFill>
                            <a:schemeClr val="tx1"/>
                          </a:solidFill>
                          <a:latin typeface="+mn-lt"/>
                          <a:ea typeface="+mn-ea"/>
                          <a:cs typeface="+mn-cs"/>
                        </a:rPr>
                        <a:t>・子ども向け表示の設置</a:t>
                      </a:r>
                    </a:p>
                    <a:p>
                      <a:pPr marL="0" marR="0" indent="0" algn="l" defTabSz="914400" rtl="0" eaLnBrk="1" fontAlgn="auto" latinLnBrk="0" hangingPunct="1">
                        <a:lnSpc>
                          <a:spcPts val="1400"/>
                        </a:lnSpc>
                        <a:spcBef>
                          <a:spcPts val="0"/>
                        </a:spcBef>
                        <a:spcAft>
                          <a:spcPts val="0"/>
                        </a:spcAft>
                        <a:buClrTx/>
                        <a:buSzTx/>
                        <a:buFontTx/>
                        <a:buNone/>
                        <a:tabLst/>
                        <a:defRPr/>
                      </a:pPr>
                      <a:r>
                        <a:rPr kumimoji="1" lang="ja-JP" altLang="en-US" sz="1100" kern="1200" dirty="0">
                          <a:solidFill>
                            <a:schemeClr val="tx1"/>
                          </a:solidFill>
                          <a:latin typeface="+mn-lt"/>
                          <a:ea typeface="+mn-ea"/>
                          <a:cs typeface="+mn-cs"/>
                        </a:rPr>
                        <a:t>・</a:t>
                      </a:r>
                      <a:r>
                        <a:rPr kumimoji="1" lang="en-US" altLang="ja-JP" sz="1100" kern="1200" dirty="0">
                          <a:solidFill>
                            <a:schemeClr val="tx1"/>
                          </a:solidFill>
                          <a:latin typeface="+mn-lt"/>
                          <a:ea typeface="+mn-ea"/>
                          <a:cs typeface="+mn-cs"/>
                        </a:rPr>
                        <a:t>1</a:t>
                      </a:r>
                      <a:r>
                        <a:rPr kumimoji="1" lang="ja-JP" altLang="en-US" sz="1100" kern="1200" dirty="0">
                          <a:solidFill>
                            <a:schemeClr val="tx1"/>
                          </a:solidFill>
                          <a:latin typeface="+mn-lt"/>
                          <a:ea typeface="+mn-ea"/>
                          <a:cs typeface="+mn-cs"/>
                        </a:rPr>
                        <a:t>階休憩スペース案内表示の設置</a:t>
                      </a:r>
                    </a:p>
                    <a:p>
                      <a:pPr marL="0" marR="0" indent="0" algn="l" defTabSz="914400" rtl="0" eaLnBrk="1" fontAlgn="auto" latinLnBrk="0" hangingPunct="1">
                        <a:lnSpc>
                          <a:spcPts val="1400"/>
                        </a:lnSpc>
                        <a:spcBef>
                          <a:spcPts val="0"/>
                        </a:spcBef>
                        <a:spcAft>
                          <a:spcPts val="0"/>
                        </a:spcAft>
                        <a:buClrTx/>
                        <a:buSzTx/>
                        <a:buFontTx/>
                        <a:buNone/>
                        <a:tabLst/>
                        <a:defRPr/>
                      </a:pPr>
                      <a:r>
                        <a:rPr kumimoji="1" lang="ja-JP" altLang="en-US" sz="1100" kern="1200" dirty="0">
                          <a:solidFill>
                            <a:schemeClr val="tx1"/>
                          </a:solidFill>
                          <a:latin typeface="+mn-lt"/>
                          <a:ea typeface="+mn-ea"/>
                          <a:cs typeface="+mn-cs"/>
                        </a:rPr>
                        <a:t>・外国語案内の追加</a:t>
                      </a:r>
                    </a:p>
                    <a:p>
                      <a:pPr marL="0" marR="0" indent="0" algn="l" defTabSz="914400" rtl="0" eaLnBrk="1" fontAlgn="auto" latinLnBrk="0" hangingPunct="1">
                        <a:lnSpc>
                          <a:spcPts val="1400"/>
                        </a:lnSpc>
                        <a:spcBef>
                          <a:spcPts val="0"/>
                        </a:spcBef>
                        <a:spcAft>
                          <a:spcPts val="0"/>
                        </a:spcAft>
                        <a:buClrTx/>
                        <a:buSzTx/>
                        <a:buFontTx/>
                        <a:buNone/>
                        <a:tabLst/>
                        <a:defRPr/>
                      </a:pPr>
                      <a:r>
                        <a:rPr kumimoji="1" lang="ja-JP" altLang="en-US" sz="1100" kern="1200" dirty="0">
                          <a:solidFill>
                            <a:schemeClr val="tx1"/>
                          </a:solidFill>
                          <a:latin typeface="+mn-lt"/>
                          <a:ea typeface="+mn-ea"/>
                          <a:cs typeface="+mn-cs"/>
                        </a:rPr>
                        <a:t>・</a:t>
                      </a:r>
                      <a:r>
                        <a:rPr kumimoji="1" lang="ja-JP" altLang="en-US" sz="1100" kern="1200" dirty="0" err="1">
                          <a:solidFill>
                            <a:schemeClr val="tx1"/>
                          </a:solidFill>
                          <a:latin typeface="+mn-lt"/>
                          <a:ea typeface="+mn-ea"/>
                          <a:cs typeface="+mn-cs"/>
                        </a:rPr>
                        <a:t>障がい</a:t>
                      </a:r>
                      <a:r>
                        <a:rPr kumimoji="1" lang="ja-JP" altLang="en-US" sz="1100" kern="1200" dirty="0">
                          <a:solidFill>
                            <a:schemeClr val="tx1"/>
                          </a:solidFill>
                          <a:latin typeface="+mn-lt"/>
                          <a:ea typeface="+mn-ea"/>
                          <a:cs typeface="+mn-cs"/>
                        </a:rPr>
                        <a:t>者向けサービス案内の追加</a:t>
                      </a:r>
                    </a:p>
                    <a:p>
                      <a:pPr marL="0" marR="0" indent="0" algn="l" defTabSz="914400" rtl="0" eaLnBrk="1" fontAlgn="auto" latinLnBrk="0" hangingPunct="1">
                        <a:lnSpc>
                          <a:spcPts val="1400"/>
                        </a:lnSpc>
                        <a:spcBef>
                          <a:spcPts val="0"/>
                        </a:spcBef>
                        <a:spcAft>
                          <a:spcPts val="0"/>
                        </a:spcAft>
                        <a:buClrTx/>
                        <a:buSzTx/>
                        <a:buFontTx/>
                        <a:buNone/>
                        <a:tabLst/>
                        <a:defRPr/>
                      </a:pPr>
                      <a:r>
                        <a:rPr kumimoji="1" lang="ja-JP" altLang="en-US" sz="1100" kern="1200" dirty="0">
                          <a:solidFill>
                            <a:schemeClr val="tx1"/>
                          </a:solidFill>
                          <a:latin typeface="+mn-lt"/>
                          <a:ea typeface="+mn-ea"/>
                          <a:cs typeface="+mn-cs"/>
                        </a:rPr>
                        <a:t>・公衆無線</a:t>
                      </a:r>
                      <a:r>
                        <a:rPr kumimoji="1" lang="en-US" altLang="ja-JP" sz="1100" kern="1200" dirty="0">
                          <a:solidFill>
                            <a:schemeClr val="tx1"/>
                          </a:solidFill>
                          <a:latin typeface="+mn-lt"/>
                          <a:ea typeface="+mn-ea"/>
                          <a:cs typeface="+mn-cs"/>
                        </a:rPr>
                        <a:t>LAN</a:t>
                      </a:r>
                      <a:r>
                        <a:rPr kumimoji="1" lang="ja-JP" altLang="en-US" sz="1100" kern="1200" dirty="0">
                          <a:solidFill>
                            <a:schemeClr val="tx1"/>
                          </a:solidFill>
                          <a:latin typeface="+mn-lt"/>
                          <a:ea typeface="+mn-ea"/>
                          <a:cs typeface="+mn-cs"/>
                        </a:rPr>
                        <a:t>環境の整備・充実（中央図書館ほか</a:t>
                      </a:r>
                      <a:r>
                        <a:rPr kumimoji="1" lang="en-US" altLang="ja-JP" sz="1100" kern="1200" dirty="0">
                          <a:solidFill>
                            <a:schemeClr val="tx1"/>
                          </a:solidFill>
                          <a:latin typeface="+mn-lt"/>
                          <a:ea typeface="+mn-ea"/>
                          <a:cs typeface="+mn-cs"/>
                        </a:rPr>
                        <a:t>23</a:t>
                      </a:r>
                      <a:r>
                        <a:rPr kumimoji="1" lang="ja-JP" altLang="en-US" sz="1100" kern="1200" dirty="0">
                          <a:solidFill>
                            <a:schemeClr val="tx1"/>
                          </a:solidFill>
                          <a:latin typeface="+mn-lt"/>
                          <a:ea typeface="+mn-ea"/>
                          <a:cs typeface="+mn-cs"/>
                        </a:rPr>
                        <a:t>館）</a:t>
                      </a:r>
                    </a:p>
                    <a:p>
                      <a:pPr marL="0" marR="0" indent="0" algn="l" defTabSz="914400" rtl="0" eaLnBrk="1" fontAlgn="auto" latinLnBrk="0" hangingPunct="1">
                        <a:lnSpc>
                          <a:spcPts val="1400"/>
                        </a:lnSpc>
                        <a:spcBef>
                          <a:spcPts val="0"/>
                        </a:spcBef>
                        <a:spcAft>
                          <a:spcPts val="0"/>
                        </a:spcAft>
                        <a:buClrTx/>
                        <a:buSzTx/>
                        <a:buFontTx/>
                        <a:buNone/>
                        <a:tabLst/>
                        <a:defRPr/>
                      </a:pPr>
                      <a:r>
                        <a:rPr kumimoji="1" lang="ja-JP" altLang="en-US" sz="1100" kern="1200" dirty="0">
                          <a:solidFill>
                            <a:schemeClr val="tx1"/>
                          </a:solidFill>
                          <a:latin typeface="+mn-lt"/>
                          <a:ea typeface="+mn-ea"/>
                          <a:cs typeface="+mn-cs"/>
                        </a:rPr>
                        <a:t>・図書館返却ポストの設置（市役所・平野区役所）</a:t>
                      </a:r>
                    </a:p>
                    <a:p>
                      <a:pPr marL="0" marR="0" indent="0" algn="l" defTabSz="914400" rtl="0" eaLnBrk="1" fontAlgn="auto" latinLnBrk="0" hangingPunct="1">
                        <a:lnSpc>
                          <a:spcPts val="1400"/>
                        </a:lnSpc>
                        <a:spcBef>
                          <a:spcPts val="0"/>
                        </a:spcBef>
                        <a:spcAft>
                          <a:spcPts val="0"/>
                        </a:spcAft>
                        <a:buClrTx/>
                        <a:buSzTx/>
                        <a:buFontTx/>
                        <a:buNone/>
                        <a:tabLst/>
                        <a:defRPr/>
                      </a:pPr>
                      <a:r>
                        <a:rPr kumimoji="1" lang="ja-JP" altLang="en-US" sz="1100" kern="1200" dirty="0">
                          <a:solidFill>
                            <a:schemeClr val="tx1"/>
                          </a:solidFill>
                          <a:latin typeface="+mn-lt"/>
                          <a:ea typeface="+mn-ea"/>
                          <a:cs typeface="+mn-cs"/>
                        </a:rPr>
                        <a:t>・飲み物の利用緩和</a:t>
                      </a:r>
                    </a:p>
                    <a:p>
                      <a:pPr marL="0" marR="0" indent="0" algn="l" defTabSz="914400" rtl="0" eaLnBrk="1" fontAlgn="auto" latinLnBrk="0" hangingPunct="1">
                        <a:lnSpc>
                          <a:spcPts val="1400"/>
                        </a:lnSpc>
                        <a:spcBef>
                          <a:spcPts val="0"/>
                        </a:spcBef>
                        <a:spcAft>
                          <a:spcPts val="0"/>
                        </a:spcAft>
                        <a:buClrTx/>
                        <a:buSzTx/>
                        <a:buFontTx/>
                        <a:buNone/>
                        <a:tabLst/>
                        <a:defRPr/>
                      </a:pPr>
                      <a:r>
                        <a:rPr kumimoji="1" lang="ja-JP" altLang="en-US" sz="1100" kern="1200" dirty="0">
                          <a:solidFill>
                            <a:schemeClr val="tx1"/>
                          </a:solidFill>
                          <a:latin typeface="+mn-lt"/>
                          <a:ea typeface="+mn-ea"/>
                          <a:cs typeface="+mn-cs"/>
                        </a:rPr>
                        <a:t>・情報発信の充実（デジタルアーカイブのオープンデータ化、</a:t>
                      </a:r>
                      <a:r>
                        <a:rPr kumimoji="1" lang="en-US" altLang="ja-JP" sz="1100" kern="1200" dirty="0">
                          <a:solidFill>
                            <a:schemeClr val="tx1"/>
                          </a:solidFill>
                          <a:latin typeface="+mn-lt"/>
                          <a:ea typeface="+mn-ea"/>
                          <a:cs typeface="+mn-cs"/>
                        </a:rPr>
                        <a:t>Twitter</a:t>
                      </a:r>
                      <a:r>
                        <a:rPr kumimoji="1" lang="ja-JP" altLang="en-US" sz="1100" kern="1200" dirty="0" err="1">
                          <a:solidFill>
                            <a:schemeClr val="tx1"/>
                          </a:solidFill>
                          <a:latin typeface="+mn-lt"/>
                          <a:ea typeface="+mn-ea"/>
                          <a:cs typeface="+mn-cs"/>
                        </a:rPr>
                        <a:t>、</a:t>
                      </a:r>
                      <a:r>
                        <a:rPr kumimoji="1" lang="en-US" altLang="ja-JP" sz="1100" kern="1200" dirty="0">
                          <a:solidFill>
                            <a:schemeClr val="tx1"/>
                          </a:solidFill>
                          <a:latin typeface="+mn-lt"/>
                          <a:ea typeface="+mn-ea"/>
                          <a:cs typeface="+mn-cs"/>
                        </a:rPr>
                        <a:t>Facebook</a:t>
                      </a:r>
                      <a:r>
                        <a:rPr kumimoji="1" lang="ja-JP" altLang="en-US" sz="1100" kern="1200" dirty="0" err="1">
                          <a:solidFill>
                            <a:schemeClr val="tx1"/>
                          </a:solidFill>
                          <a:latin typeface="+mn-lt"/>
                          <a:ea typeface="+mn-ea"/>
                          <a:cs typeface="+mn-cs"/>
                        </a:rPr>
                        <a:t>での</a:t>
                      </a:r>
                      <a:r>
                        <a:rPr kumimoji="1" lang="ja-JP" altLang="en-US" sz="1100" kern="1200" dirty="0">
                          <a:solidFill>
                            <a:schemeClr val="tx1"/>
                          </a:solidFill>
                          <a:latin typeface="+mn-lt"/>
                          <a:ea typeface="+mn-ea"/>
                          <a:cs typeface="+mn-cs"/>
                        </a:rPr>
                        <a:t>情報発信の開始）</a:t>
                      </a:r>
                    </a:p>
                  </a:txBody>
                  <a:tcPr marL="36000" marR="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2"/>
                  </a:ext>
                </a:extLst>
              </a:tr>
              <a:tr h="2150199">
                <a:tc>
                  <a:txBody>
                    <a:bodyPr/>
                    <a:lstStyle/>
                    <a:p>
                      <a:pPr algn="l">
                        <a:lnSpc>
                          <a:spcPts val="1400"/>
                        </a:lnSpc>
                      </a:pPr>
                      <a:r>
                        <a:rPr kumimoji="1" lang="ja-JP" altLang="en-US" sz="1400" b="0" dirty="0">
                          <a:solidFill>
                            <a:schemeClr val="tx1"/>
                          </a:solidFill>
                        </a:rPr>
                        <a:t>⑥大阪公立大学</a:t>
                      </a:r>
                      <a:endParaRPr kumimoji="1" lang="en-US" altLang="ja-JP" sz="1400" b="0" dirty="0">
                        <a:solidFill>
                          <a:schemeClr val="tx1"/>
                        </a:solidFill>
                      </a:endParaRPr>
                    </a:p>
                    <a:p>
                      <a:pPr algn="l">
                        <a:lnSpc>
                          <a:spcPts val="1400"/>
                        </a:lnSpc>
                      </a:pPr>
                      <a:r>
                        <a:rPr kumimoji="1" lang="ja-JP" altLang="en-US" sz="1400" b="0" dirty="0">
                          <a:solidFill>
                            <a:schemeClr val="tx1"/>
                          </a:solidFill>
                        </a:rPr>
                        <a:t>　 図書館</a:t>
                      </a:r>
                      <a:endParaRPr kumimoji="1" lang="en-US" altLang="ja-JP" sz="1400" b="0" dirty="0">
                        <a:solidFill>
                          <a:schemeClr val="tx1"/>
                        </a:solidFill>
                      </a:endParaRPr>
                    </a:p>
                    <a:p>
                      <a:pPr algn="l">
                        <a:lnSpc>
                          <a:spcPts val="1400"/>
                        </a:lnSpc>
                      </a:pPr>
                      <a:r>
                        <a:rPr kumimoji="1" lang="ja-JP" altLang="en-US" sz="1400" b="0" dirty="0">
                          <a:solidFill>
                            <a:schemeClr val="tx1"/>
                          </a:solidFill>
                        </a:rPr>
                        <a:t>　</a:t>
                      </a:r>
                      <a:r>
                        <a:rPr kumimoji="1" lang="ja-JP" altLang="en-US" sz="1200" b="0" dirty="0">
                          <a:solidFill>
                            <a:schemeClr val="tx1"/>
                          </a:solidFill>
                        </a:rPr>
                        <a:t>  </a:t>
                      </a:r>
                      <a:endParaRPr kumimoji="1" lang="en-US" altLang="ja-JP" sz="1200" b="0" dirty="0">
                        <a:solidFill>
                          <a:srgbClr val="FF0000"/>
                        </a:solidFill>
                      </a:endParaRPr>
                    </a:p>
                    <a:p>
                      <a:pPr marL="285750" indent="-285750" algn="l">
                        <a:lnSpc>
                          <a:spcPts val="1400"/>
                        </a:lnSpc>
                        <a:buFont typeface="Meiryo UI" panose="020B0604030504040204" pitchFamily="50" charset="-128"/>
                        <a:buChar char="※"/>
                      </a:pPr>
                      <a:r>
                        <a:rPr kumimoji="1" lang="en-US" altLang="ja-JP" sz="1200" b="0" dirty="0">
                          <a:solidFill>
                            <a:schemeClr val="tx1"/>
                          </a:solidFill>
                        </a:rPr>
                        <a:t>2021</a:t>
                      </a:r>
                      <a:r>
                        <a:rPr kumimoji="1" lang="ja-JP" altLang="en-US" sz="1200" b="0" dirty="0">
                          <a:solidFill>
                            <a:schemeClr val="tx1"/>
                          </a:solidFill>
                        </a:rPr>
                        <a:t>年度まで：市立大学学術情報総合センター</a:t>
                      </a:r>
                      <a:endParaRPr kumimoji="1" lang="en-US" altLang="ja-JP" sz="1200" b="0" dirty="0">
                        <a:solidFill>
                          <a:schemeClr val="tx1"/>
                        </a:solidFill>
                      </a:endParaRPr>
                    </a:p>
                    <a:p>
                      <a:pPr marL="285750" indent="-285750" algn="l">
                        <a:lnSpc>
                          <a:spcPts val="1400"/>
                        </a:lnSpc>
                        <a:buFont typeface="Meiryo UI" panose="020B0604030504040204" pitchFamily="50" charset="-128"/>
                        <a:buChar char="※"/>
                      </a:pPr>
                      <a:r>
                        <a:rPr kumimoji="1" lang="ja-JP" altLang="en-US" sz="1200" b="0" dirty="0">
                          <a:solidFill>
                            <a:schemeClr val="tx1"/>
                          </a:solidFill>
                        </a:rPr>
                        <a:t>一般利用者登録制度の対象である杉本キャンパスと中百舌キャンパスの図書館情報を記載</a:t>
                      </a:r>
                    </a:p>
                  </a:txBody>
                  <a:tcPr marL="36000" marR="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l" defTabSz="914400" rtl="0" eaLnBrk="1" fontAlgn="auto" latinLnBrk="0" hangingPunct="1">
                        <a:lnSpc>
                          <a:spcPts val="1400"/>
                        </a:lnSpc>
                        <a:spcBef>
                          <a:spcPts val="0"/>
                        </a:spcBef>
                        <a:spcAft>
                          <a:spcPts val="0"/>
                        </a:spcAft>
                        <a:buClrTx/>
                        <a:buSzTx/>
                        <a:buFontTx/>
                        <a:buNone/>
                        <a:tabLst/>
                        <a:defRPr/>
                      </a:pPr>
                      <a:r>
                        <a:rPr lang="ja-JP" altLang="en-US" sz="1100" b="0" dirty="0">
                          <a:solidFill>
                            <a:schemeClr val="tx1"/>
                          </a:solidFill>
                        </a:rPr>
                        <a:t>（杉本）</a:t>
                      </a:r>
                      <a:endParaRPr lang="en-US" altLang="ja-JP" sz="1100" b="0" dirty="0">
                        <a:solidFill>
                          <a:schemeClr val="tx1"/>
                        </a:solidFill>
                      </a:endParaRPr>
                    </a:p>
                    <a:p>
                      <a:pPr marL="0" marR="0" indent="0" algn="l" defTabSz="914400" rtl="0" eaLnBrk="1" fontAlgn="auto" latinLnBrk="0" hangingPunct="1">
                        <a:lnSpc>
                          <a:spcPts val="1400"/>
                        </a:lnSpc>
                        <a:spcBef>
                          <a:spcPts val="0"/>
                        </a:spcBef>
                        <a:spcAft>
                          <a:spcPts val="0"/>
                        </a:spcAft>
                        <a:buClrTx/>
                        <a:buSzTx/>
                        <a:buFontTx/>
                        <a:buNone/>
                        <a:tabLst/>
                        <a:defRPr/>
                      </a:pPr>
                      <a:r>
                        <a:rPr lang="ja-JP" altLang="en-US" sz="1100" b="0" dirty="0">
                          <a:solidFill>
                            <a:schemeClr val="tx1"/>
                          </a:solidFill>
                        </a:rPr>
                        <a:t>・</a:t>
                      </a:r>
                      <a:r>
                        <a:rPr lang="ja-JP" altLang="en-US" sz="1100" b="0" dirty="0" err="1">
                          <a:solidFill>
                            <a:schemeClr val="tx1"/>
                          </a:solidFill>
                        </a:rPr>
                        <a:t>障がい</a:t>
                      </a:r>
                      <a:r>
                        <a:rPr lang="ja-JP" altLang="en-US" sz="1100" b="0" dirty="0">
                          <a:solidFill>
                            <a:schemeClr val="tx1"/>
                          </a:solidFill>
                        </a:rPr>
                        <a:t>者用トイレへの洗浄トイレの設置（</a:t>
                      </a:r>
                      <a:r>
                        <a:rPr lang="en-US" altLang="ja-JP" sz="1100" b="0" dirty="0">
                          <a:solidFill>
                            <a:schemeClr val="tx1"/>
                          </a:solidFill>
                        </a:rPr>
                        <a:t>10</a:t>
                      </a:r>
                      <a:r>
                        <a:rPr lang="ja-JP" altLang="en-US" sz="1100" b="0" dirty="0">
                          <a:solidFill>
                            <a:schemeClr val="tx1"/>
                          </a:solidFill>
                        </a:rPr>
                        <a:t>か所）</a:t>
                      </a:r>
                    </a:p>
                    <a:p>
                      <a:pPr marL="0" marR="0" lvl="0" indent="0" algn="l" defTabSz="914400" rtl="0" eaLnBrk="1" fontAlgn="auto" latinLnBrk="0" hangingPunct="1">
                        <a:lnSpc>
                          <a:spcPts val="1400"/>
                        </a:lnSpc>
                        <a:spcBef>
                          <a:spcPts val="0"/>
                        </a:spcBef>
                        <a:spcAft>
                          <a:spcPts val="0"/>
                        </a:spcAft>
                        <a:buClrTx/>
                        <a:buSzTx/>
                        <a:buFontTx/>
                        <a:buNone/>
                        <a:tabLst/>
                        <a:defRPr/>
                      </a:pPr>
                      <a:r>
                        <a:rPr lang="ja-JP" altLang="en-US" sz="1100" b="0" dirty="0">
                          <a:solidFill>
                            <a:schemeClr val="tx1"/>
                          </a:solidFill>
                        </a:rPr>
                        <a:t>・ユニバーサルシート設置（1台）</a:t>
                      </a:r>
                    </a:p>
                  </a:txBody>
                  <a:tcPr marL="36000" marR="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54000" marR="0" lvl="0" indent="-457200" algn="l" defTabSz="914400" rtl="0" eaLnBrk="1" fontAlgn="auto" latinLnBrk="0" hangingPunct="1">
                        <a:lnSpc>
                          <a:spcPts val="1400"/>
                        </a:lnSpc>
                        <a:spcBef>
                          <a:spcPts val="0"/>
                        </a:spcBef>
                        <a:spcAft>
                          <a:spcPts val="0"/>
                        </a:spcAft>
                        <a:buClrTx/>
                        <a:buSzTx/>
                        <a:buFontTx/>
                        <a:buNone/>
                        <a:tabLst/>
                        <a:defRPr/>
                      </a:pPr>
                      <a:r>
                        <a:rPr lang="ja-JP" altLang="en-US" sz="1100" b="0" dirty="0">
                          <a:solidFill>
                            <a:schemeClr val="tx1"/>
                          </a:solidFill>
                        </a:rPr>
                        <a:t>（杉本）</a:t>
                      </a:r>
                      <a:endParaRPr kumimoji="1" lang="en-US" altLang="ja-JP" sz="1100" i="0" kern="1200" dirty="0">
                        <a:solidFill>
                          <a:schemeClr val="tx1"/>
                        </a:solidFill>
                        <a:latin typeface="+mn-lt"/>
                        <a:ea typeface="+mn-ea"/>
                        <a:cs typeface="+mn-cs"/>
                      </a:endParaRPr>
                    </a:p>
                    <a:p>
                      <a:pPr marL="54000" marR="0" indent="-457200" algn="l" defTabSz="914400" rtl="0" eaLnBrk="1" fontAlgn="auto" latinLnBrk="0" hangingPunct="1">
                        <a:lnSpc>
                          <a:spcPts val="1400"/>
                        </a:lnSpc>
                        <a:spcBef>
                          <a:spcPts val="0"/>
                        </a:spcBef>
                        <a:spcAft>
                          <a:spcPts val="0"/>
                        </a:spcAft>
                        <a:buClrTx/>
                        <a:buSzTx/>
                        <a:buFontTx/>
                        <a:buNone/>
                        <a:tabLst/>
                        <a:defRPr/>
                      </a:pPr>
                      <a:r>
                        <a:rPr kumimoji="1" lang="ja-JP" altLang="en-US" sz="1100" i="0" kern="1200" dirty="0">
                          <a:solidFill>
                            <a:schemeClr val="tx1"/>
                          </a:solidFill>
                          <a:latin typeface="+mn-lt"/>
                          <a:ea typeface="+mn-ea"/>
                          <a:cs typeface="+mn-cs"/>
                        </a:rPr>
                        <a:t>・早朝開館（午前</a:t>
                      </a:r>
                      <a:r>
                        <a:rPr kumimoji="1" lang="en-US" altLang="ja-JP" sz="1100" i="0" kern="1200" dirty="0">
                          <a:solidFill>
                            <a:schemeClr val="tx1"/>
                          </a:solidFill>
                          <a:latin typeface="+mn-lt"/>
                          <a:ea typeface="+mn-ea"/>
                          <a:cs typeface="+mn-cs"/>
                        </a:rPr>
                        <a:t>8</a:t>
                      </a:r>
                      <a:r>
                        <a:rPr kumimoji="1" lang="ja-JP" altLang="en-US" sz="1100" i="0" kern="1200" dirty="0">
                          <a:solidFill>
                            <a:schemeClr val="tx1"/>
                          </a:solidFill>
                          <a:latin typeface="+mn-lt"/>
                          <a:ea typeface="+mn-ea"/>
                          <a:cs typeface="+mn-cs"/>
                        </a:rPr>
                        <a:t>時</a:t>
                      </a:r>
                      <a:r>
                        <a:rPr kumimoji="1" lang="en-US" altLang="ja-JP" sz="1100" i="0" kern="1200" dirty="0">
                          <a:solidFill>
                            <a:schemeClr val="tx1"/>
                          </a:solidFill>
                          <a:latin typeface="+mn-lt"/>
                          <a:ea typeface="+mn-ea"/>
                          <a:cs typeface="+mn-cs"/>
                        </a:rPr>
                        <a:t>30</a:t>
                      </a:r>
                      <a:r>
                        <a:rPr kumimoji="1" lang="ja-JP" altLang="en-US" sz="1100" i="0" kern="1200" dirty="0">
                          <a:solidFill>
                            <a:schemeClr val="tx1"/>
                          </a:solidFill>
                          <a:latin typeface="+mn-lt"/>
                          <a:ea typeface="+mn-ea"/>
                          <a:cs typeface="+mn-cs"/>
                        </a:rPr>
                        <a:t>分～）</a:t>
                      </a:r>
                    </a:p>
                    <a:p>
                      <a:pPr marL="54000" marR="0" indent="-457200" algn="l" defTabSz="914400" rtl="0" eaLnBrk="1" fontAlgn="auto" latinLnBrk="0" hangingPunct="1">
                        <a:lnSpc>
                          <a:spcPts val="1400"/>
                        </a:lnSpc>
                        <a:spcBef>
                          <a:spcPts val="0"/>
                        </a:spcBef>
                        <a:spcAft>
                          <a:spcPts val="0"/>
                        </a:spcAft>
                        <a:buClrTx/>
                        <a:buSzTx/>
                        <a:buFontTx/>
                        <a:buNone/>
                        <a:tabLst/>
                        <a:defRPr/>
                      </a:pPr>
                      <a:r>
                        <a:rPr kumimoji="1" lang="ja-JP" altLang="en-US" sz="1100" i="0" kern="1200" dirty="0">
                          <a:solidFill>
                            <a:schemeClr val="tx1"/>
                          </a:solidFill>
                          <a:latin typeface="+mn-lt"/>
                          <a:ea typeface="+mn-ea"/>
                          <a:cs typeface="+mn-cs"/>
                        </a:rPr>
                        <a:t>・土曜日の開館時間延長（午後</a:t>
                      </a:r>
                      <a:r>
                        <a:rPr kumimoji="1" lang="en-US" altLang="ja-JP" sz="1100" i="0" kern="1200" dirty="0">
                          <a:solidFill>
                            <a:schemeClr val="tx1"/>
                          </a:solidFill>
                          <a:latin typeface="+mn-lt"/>
                          <a:ea typeface="+mn-ea"/>
                          <a:cs typeface="+mn-cs"/>
                        </a:rPr>
                        <a:t>7</a:t>
                      </a:r>
                      <a:r>
                        <a:rPr kumimoji="1" lang="ja-JP" altLang="en-US" sz="1100" i="0" kern="1200" dirty="0">
                          <a:solidFill>
                            <a:schemeClr val="tx1"/>
                          </a:solidFill>
                          <a:latin typeface="+mn-lt"/>
                          <a:ea typeface="+mn-ea"/>
                          <a:cs typeface="+mn-cs"/>
                        </a:rPr>
                        <a:t>時まで）</a:t>
                      </a:r>
                    </a:p>
                    <a:p>
                      <a:pPr marL="54000" marR="0" indent="-457200" algn="l" defTabSz="914400" rtl="0" eaLnBrk="1" fontAlgn="auto" latinLnBrk="0" hangingPunct="1">
                        <a:lnSpc>
                          <a:spcPts val="1400"/>
                        </a:lnSpc>
                        <a:spcBef>
                          <a:spcPts val="0"/>
                        </a:spcBef>
                        <a:spcAft>
                          <a:spcPts val="0"/>
                        </a:spcAft>
                        <a:buClrTx/>
                        <a:buSzTx/>
                        <a:buFontTx/>
                        <a:buNone/>
                        <a:tabLst/>
                        <a:defRPr/>
                      </a:pPr>
                      <a:r>
                        <a:rPr kumimoji="1" lang="ja-JP" altLang="en-US" sz="1100" i="0" kern="1200" dirty="0">
                          <a:solidFill>
                            <a:schemeClr val="tx1"/>
                          </a:solidFill>
                          <a:latin typeface="+mn-lt"/>
                          <a:ea typeface="+mn-ea"/>
                          <a:cs typeface="+mn-cs"/>
                        </a:rPr>
                        <a:t>・日曜日の開館</a:t>
                      </a:r>
                      <a:endParaRPr kumimoji="1" lang="en-US" altLang="ja-JP" sz="1100" i="0" kern="1200" dirty="0">
                        <a:solidFill>
                          <a:schemeClr val="tx1"/>
                        </a:solidFill>
                        <a:latin typeface="+mn-lt"/>
                        <a:ea typeface="+mn-ea"/>
                        <a:cs typeface="+mn-cs"/>
                      </a:endParaRPr>
                    </a:p>
                    <a:p>
                      <a:pPr marL="54000" marR="0" indent="-457200" algn="l" defTabSz="914400" rtl="0" eaLnBrk="1" fontAlgn="auto" latinLnBrk="0" hangingPunct="1">
                        <a:lnSpc>
                          <a:spcPts val="1400"/>
                        </a:lnSpc>
                        <a:spcBef>
                          <a:spcPts val="0"/>
                        </a:spcBef>
                        <a:spcAft>
                          <a:spcPts val="0"/>
                        </a:spcAft>
                        <a:buClrTx/>
                        <a:buSzTx/>
                        <a:buFontTx/>
                        <a:buNone/>
                        <a:tabLst/>
                        <a:defRPr/>
                      </a:pPr>
                      <a:r>
                        <a:rPr kumimoji="1" lang="ja-JP" altLang="en-US" sz="1100" i="0" kern="1200" dirty="0">
                          <a:solidFill>
                            <a:schemeClr val="tx1"/>
                          </a:solidFill>
                          <a:latin typeface="+mn-lt"/>
                          <a:ea typeface="+mn-ea"/>
                          <a:cs typeface="+mn-cs"/>
                        </a:rPr>
                        <a:t>　（午前</a:t>
                      </a:r>
                      <a:r>
                        <a:rPr kumimoji="1" lang="en-US" altLang="ja-JP" sz="1100" i="0" kern="1200" dirty="0">
                          <a:solidFill>
                            <a:schemeClr val="tx1"/>
                          </a:solidFill>
                          <a:latin typeface="+mn-lt"/>
                          <a:ea typeface="+mn-ea"/>
                          <a:cs typeface="+mn-cs"/>
                        </a:rPr>
                        <a:t>10</a:t>
                      </a:r>
                      <a:r>
                        <a:rPr kumimoji="1" lang="ja-JP" altLang="en-US" sz="1100" i="0" kern="1200" dirty="0">
                          <a:solidFill>
                            <a:schemeClr val="tx1"/>
                          </a:solidFill>
                          <a:latin typeface="+mn-lt"/>
                          <a:ea typeface="+mn-ea"/>
                          <a:cs typeface="+mn-cs"/>
                        </a:rPr>
                        <a:t>時～午後</a:t>
                      </a:r>
                      <a:r>
                        <a:rPr kumimoji="1" lang="en-US" altLang="ja-JP" sz="1100" i="0" kern="1200" dirty="0">
                          <a:solidFill>
                            <a:schemeClr val="tx1"/>
                          </a:solidFill>
                          <a:latin typeface="+mn-lt"/>
                          <a:ea typeface="+mn-ea"/>
                          <a:cs typeface="+mn-cs"/>
                        </a:rPr>
                        <a:t>5</a:t>
                      </a:r>
                      <a:r>
                        <a:rPr kumimoji="1" lang="ja-JP" altLang="en-US" sz="1100" i="0" kern="1200" dirty="0">
                          <a:solidFill>
                            <a:schemeClr val="tx1"/>
                          </a:solidFill>
                          <a:latin typeface="+mn-lt"/>
                          <a:ea typeface="+mn-ea"/>
                          <a:cs typeface="+mn-cs"/>
                        </a:rPr>
                        <a:t>時まで）</a:t>
                      </a:r>
                      <a:endParaRPr kumimoji="1" lang="en-US" altLang="ja-JP" sz="1100" i="0" kern="1200" dirty="0">
                        <a:solidFill>
                          <a:schemeClr val="tx1"/>
                        </a:solidFill>
                        <a:latin typeface="+mn-lt"/>
                        <a:ea typeface="+mn-ea"/>
                        <a:cs typeface="+mn-cs"/>
                      </a:endParaRPr>
                    </a:p>
                    <a:p>
                      <a:pPr marL="54000" marR="0" indent="-457200" algn="l" defTabSz="914400" rtl="0" eaLnBrk="1" fontAlgn="auto" latinLnBrk="0" hangingPunct="1">
                        <a:lnSpc>
                          <a:spcPts val="1400"/>
                        </a:lnSpc>
                        <a:spcBef>
                          <a:spcPts val="0"/>
                        </a:spcBef>
                        <a:spcAft>
                          <a:spcPts val="0"/>
                        </a:spcAft>
                        <a:buClrTx/>
                        <a:buSzTx/>
                        <a:buFontTx/>
                        <a:buNone/>
                        <a:tabLst/>
                        <a:defRPr/>
                      </a:pPr>
                      <a:endParaRPr kumimoji="1" lang="en-US" altLang="ja-JP" sz="1100" i="0" kern="1200" dirty="0">
                        <a:solidFill>
                          <a:schemeClr val="tx1"/>
                        </a:solidFill>
                        <a:latin typeface="+mn-lt"/>
                        <a:ea typeface="+mn-ea"/>
                        <a:cs typeface="+mn-cs"/>
                      </a:endParaRPr>
                    </a:p>
                    <a:p>
                      <a:pPr marL="0" marR="0" indent="0" algn="l" defTabSz="914400" rtl="0" eaLnBrk="1" fontAlgn="auto" latinLnBrk="0" hangingPunct="1">
                        <a:lnSpc>
                          <a:spcPts val="1400"/>
                        </a:lnSpc>
                        <a:spcBef>
                          <a:spcPts val="0"/>
                        </a:spcBef>
                        <a:spcAft>
                          <a:spcPts val="0"/>
                        </a:spcAft>
                        <a:buClrTx/>
                        <a:buSzTx/>
                        <a:buFontTx/>
                        <a:buNone/>
                        <a:tabLst/>
                        <a:defRPr/>
                      </a:pPr>
                      <a:r>
                        <a:rPr lang="ja-JP" altLang="en-US" sz="1100" b="0" dirty="0">
                          <a:solidFill>
                            <a:schemeClr val="tx1"/>
                          </a:solidFill>
                        </a:rPr>
                        <a:t>（中百舌鳥）</a:t>
                      </a:r>
                      <a:endParaRPr lang="en-US" altLang="ja-JP" sz="1100" b="0" dirty="0">
                        <a:solidFill>
                          <a:schemeClr val="tx1"/>
                        </a:solidFill>
                      </a:endParaRPr>
                    </a:p>
                    <a:p>
                      <a:pPr marL="0" marR="0" indent="0" algn="l" defTabSz="914400" rtl="0" eaLnBrk="1" fontAlgn="auto" latinLnBrk="0" hangingPunct="1">
                        <a:lnSpc>
                          <a:spcPts val="1400"/>
                        </a:lnSpc>
                        <a:spcBef>
                          <a:spcPts val="0"/>
                        </a:spcBef>
                        <a:spcAft>
                          <a:spcPts val="0"/>
                        </a:spcAft>
                        <a:buClrTx/>
                        <a:buSzTx/>
                        <a:buFontTx/>
                        <a:buNone/>
                        <a:tabLst/>
                        <a:defRPr/>
                      </a:pPr>
                      <a:r>
                        <a:rPr lang="ja-JP" altLang="en-US" sz="1100" b="0" dirty="0">
                          <a:solidFill>
                            <a:schemeClr val="tx1"/>
                          </a:solidFill>
                        </a:rPr>
                        <a:t>・早朝開館（</a:t>
                      </a:r>
                      <a:r>
                        <a:rPr kumimoji="1" lang="ja-JP" altLang="en-US" sz="1100" i="0" kern="1200" dirty="0">
                          <a:solidFill>
                            <a:schemeClr val="tx1"/>
                          </a:solidFill>
                          <a:latin typeface="+mn-lt"/>
                          <a:ea typeface="+mn-ea"/>
                          <a:cs typeface="+mn-cs"/>
                        </a:rPr>
                        <a:t>午前</a:t>
                      </a:r>
                      <a:r>
                        <a:rPr kumimoji="1" lang="en-US" altLang="ja-JP" sz="1100" i="0" kern="1200" dirty="0">
                          <a:solidFill>
                            <a:schemeClr val="tx1"/>
                          </a:solidFill>
                          <a:latin typeface="+mn-lt"/>
                          <a:ea typeface="+mn-ea"/>
                          <a:cs typeface="+mn-cs"/>
                        </a:rPr>
                        <a:t>8</a:t>
                      </a:r>
                      <a:r>
                        <a:rPr kumimoji="1" lang="ja-JP" altLang="en-US" sz="1100" i="0" kern="1200" dirty="0">
                          <a:solidFill>
                            <a:schemeClr val="tx1"/>
                          </a:solidFill>
                          <a:latin typeface="+mn-lt"/>
                          <a:ea typeface="+mn-ea"/>
                          <a:cs typeface="+mn-cs"/>
                        </a:rPr>
                        <a:t>時</a:t>
                      </a:r>
                      <a:r>
                        <a:rPr kumimoji="1" lang="en-US" altLang="ja-JP" sz="1100" i="0" kern="1200" dirty="0">
                          <a:solidFill>
                            <a:schemeClr val="tx1"/>
                          </a:solidFill>
                          <a:latin typeface="+mn-lt"/>
                          <a:ea typeface="+mn-ea"/>
                          <a:cs typeface="+mn-cs"/>
                        </a:rPr>
                        <a:t>30</a:t>
                      </a:r>
                      <a:r>
                        <a:rPr kumimoji="1" lang="ja-JP" altLang="en-US" sz="1100" i="0" kern="1200" dirty="0">
                          <a:solidFill>
                            <a:schemeClr val="tx1"/>
                          </a:solidFill>
                          <a:latin typeface="+mn-lt"/>
                          <a:ea typeface="+mn-ea"/>
                          <a:cs typeface="+mn-cs"/>
                        </a:rPr>
                        <a:t>分～</a:t>
                      </a:r>
                      <a:r>
                        <a:rPr lang="ja-JP" altLang="en-US" sz="1100" b="0" dirty="0">
                          <a:solidFill>
                            <a:schemeClr val="tx1"/>
                          </a:solidFill>
                        </a:rPr>
                        <a:t>）</a:t>
                      </a:r>
                      <a:endParaRPr lang="en-US" altLang="ja-JP" sz="1100" b="0" dirty="0">
                        <a:solidFill>
                          <a:schemeClr val="tx1"/>
                        </a:solidFill>
                      </a:endParaRPr>
                    </a:p>
                    <a:p>
                      <a:pPr marL="0" marR="0" lvl="0" indent="0" algn="l" defTabSz="914400" rtl="0" eaLnBrk="1" fontAlgn="auto" latinLnBrk="0" hangingPunct="1">
                        <a:lnSpc>
                          <a:spcPts val="1400"/>
                        </a:lnSpc>
                        <a:spcBef>
                          <a:spcPts val="0"/>
                        </a:spcBef>
                        <a:spcAft>
                          <a:spcPts val="0"/>
                        </a:spcAft>
                        <a:buClrTx/>
                        <a:buSzTx/>
                        <a:buFontTx/>
                        <a:buNone/>
                        <a:tabLst/>
                        <a:defRPr/>
                      </a:pPr>
                      <a:r>
                        <a:rPr lang="ja-JP" altLang="en-US" sz="1100" b="0" dirty="0">
                          <a:solidFill>
                            <a:schemeClr val="tx1"/>
                          </a:solidFill>
                        </a:rPr>
                        <a:t>・</a:t>
                      </a:r>
                      <a:r>
                        <a:rPr kumimoji="1" lang="ja-JP" altLang="en-US" sz="1100" i="0" kern="1200" dirty="0">
                          <a:solidFill>
                            <a:schemeClr val="tx1"/>
                          </a:solidFill>
                          <a:latin typeface="+mn-lt"/>
                          <a:ea typeface="+mn-ea"/>
                          <a:cs typeface="+mn-cs"/>
                        </a:rPr>
                        <a:t>日曜日の開館　</a:t>
                      </a:r>
                      <a:endParaRPr kumimoji="1" lang="en-US" altLang="ja-JP" sz="1100" i="0" kern="1200" dirty="0">
                        <a:solidFill>
                          <a:schemeClr val="tx1"/>
                        </a:solidFill>
                        <a:latin typeface="+mn-lt"/>
                        <a:ea typeface="+mn-ea"/>
                        <a:cs typeface="+mn-cs"/>
                      </a:endParaRPr>
                    </a:p>
                    <a:p>
                      <a:pPr marL="0" marR="0" lvl="0" indent="0" algn="l" defTabSz="914400" rtl="0" eaLnBrk="1" fontAlgn="auto" latinLnBrk="0" hangingPunct="1">
                        <a:lnSpc>
                          <a:spcPts val="1400"/>
                        </a:lnSpc>
                        <a:spcBef>
                          <a:spcPts val="0"/>
                        </a:spcBef>
                        <a:spcAft>
                          <a:spcPts val="0"/>
                        </a:spcAft>
                        <a:buClrTx/>
                        <a:buSzTx/>
                        <a:buFontTx/>
                        <a:buNone/>
                        <a:tabLst/>
                        <a:defRPr/>
                      </a:pPr>
                      <a:r>
                        <a:rPr kumimoji="1" lang="ja-JP" altLang="en-US" sz="1100" i="0" kern="1200" dirty="0">
                          <a:solidFill>
                            <a:schemeClr val="tx1"/>
                          </a:solidFill>
                          <a:latin typeface="+mn-lt"/>
                          <a:ea typeface="+mn-ea"/>
                          <a:cs typeface="+mn-cs"/>
                        </a:rPr>
                        <a:t>　（午前</a:t>
                      </a:r>
                      <a:r>
                        <a:rPr kumimoji="1" lang="en-US" altLang="ja-JP" sz="1100" i="0" kern="1200" dirty="0">
                          <a:solidFill>
                            <a:schemeClr val="tx1"/>
                          </a:solidFill>
                          <a:latin typeface="+mn-lt"/>
                          <a:ea typeface="+mn-ea"/>
                          <a:cs typeface="+mn-cs"/>
                        </a:rPr>
                        <a:t>10</a:t>
                      </a:r>
                      <a:r>
                        <a:rPr kumimoji="1" lang="ja-JP" altLang="en-US" sz="1100" i="0" kern="1200" dirty="0">
                          <a:solidFill>
                            <a:schemeClr val="tx1"/>
                          </a:solidFill>
                          <a:latin typeface="+mn-lt"/>
                          <a:ea typeface="+mn-ea"/>
                          <a:cs typeface="+mn-cs"/>
                        </a:rPr>
                        <a:t>時～午後</a:t>
                      </a:r>
                      <a:r>
                        <a:rPr kumimoji="1" lang="en-US" altLang="ja-JP" sz="1100" i="0" kern="1200" dirty="0">
                          <a:solidFill>
                            <a:schemeClr val="tx1"/>
                          </a:solidFill>
                          <a:latin typeface="+mn-lt"/>
                          <a:ea typeface="+mn-ea"/>
                          <a:cs typeface="+mn-cs"/>
                        </a:rPr>
                        <a:t>5</a:t>
                      </a:r>
                      <a:r>
                        <a:rPr kumimoji="1" lang="ja-JP" altLang="en-US" sz="1100" i="0" kern="1200" dirty="0">
                          <a:solidFill>
                            <a:schemeClr val="tx1"/>
                          </a:solidFill>
                          <a:latin typeface="+mn-lt"/>
                          <a:ea typeface="+mn-ea"/>
                          <a:cs typeface="+mn-cs"/>
                        </a:rPr>
                        <a:t>時まで）</a:t>
                      </a:r>
                      <a:endParaRPr lang="en-US" altLang="ja-JP" sz="1100" b="0" dirty="0">
                        <a:solidFill>
                          <a:schemeClr val="tx1"/>
                        </a:solidFill>
                      </a:endParaRPr>
                    </a:p>
                  </a:txBody>
                  <a:tcPr marL="36000" marR="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l" defTabSz="914400" rtl="0" eaLnBrk="1" fontAlgn="auto" latinLnBrk="0" hangingPunct="1">
                        <a:lnSpc>
                          <a:spcPts val="1400"/>
                        </a:lnSpc>
                        <a:spcBef>
                          <a:spcPts val="0"/>
                        </a:spcBef>
                        <a:spcAft>
                          <a:spcPts val="0"/>
                        </a:spcAft>
                        <a:buClrTx/>
                        <a:buSzTx/>
                        <a:buFontTx/>
                        <a:buNone/>
                        <a:tabLst/>
                        <a:defRPr/>
                      </a:pPr>
                      <a:r>
                        <a:rPr lang="ja-JP" altLang="en-US" sz="1100" b="0" dirty="0">
                          <a:solidFill>
                            <a:schemeClr val="tx1"/>
                          </a:solidFill>
                        </a:rPr>
                        <a:t>（杉本）</a:t>
                      </a:r>
                      <a:endParaRPr kumimoji="1" lang="en-US" altLang="ja-JP" sz="1100" kern="1200" dirty="0">
                        <a:solidFill>
                          <a:schemeClr val="tx1"/>
                        </a:solidFill>
                        <a:latin typeface="+mn-lt"/>
                        <a:ea typeface="+mn-ea"/>
                        <a:cs typeface="+mn-cs"/>
                      </a:endParaRPr>
                    </a:p>
                    <a:p>
                      <a:pPr>
                        <a:lnSpc>
                          <a:spcPts val="1400"/>
                        </a:lnSpc>
                      </a:pPr>
                      <a:r>
                        <a:rPr kumimoji="1" lang="ja-JP" altLang="en-US" sz="1100" kern="1200" dirty="0">
                          <a:solidFill>
                            <a:schemeClr val="tx1"/>
                          </a:solidFill>
                          <a:latin typeface="+mn-lt"/>
                          <a:ea typeface="+mn-ea"/>
                          <a:cs typeface="+mn-cs"/>
                        </a:rPr>
                        <a:t>・エレベータ前サインの充実</a:t>
                      </a:r>
                    </a:p>
                    <a:p>
                      <a:pPr marL="0" marR="0" lvl="0" indent="0" algn="l" defTabSz="914400" rtl="0" eaLnBrk="1" fontAlgn="auto" latinLnBrk="0" hangingPunct="1">
                        <a:lnSpc>
                          <a:spcPts val="1400"/>
                        </a:lnSpc>
                        <a:spcBef>
                          <a:spcPts val="0"/>
                        </a:spcBef>
                        <a:spcAft>
                          <a:spcPts val="0"/>
                        </a:spcAft>
                        <a:buClrTx/>
                        <a:buSzTx/>
                        <a:buFontTx/>
                        <a:buNone/>
                        <a:tabLst/>
                        <a:defRPr/>
                      </a:pPr>
                      <a:r>
                        <a:rPr lang="ja-JP" altLang="en-US" sz="1100" strike="noStrike" kern="1200" dirty="0">
                          <a:solidFill>
                            <a:schemeClr val="tx1"/>
                          </a:solidFill>
                          <a:latin typeface="+mn-lt"/>
                          <a:ea typeface="+mn-ea"/>
                          <a:cs typeface="+mn-cs"/>
                        </a:rPr>
                        <a:t>・Twitterで開館情報等を発信</a:t>
                      </a:r>
                      <a:endParaRPr lang="en-US" altLang="ja-JP" sz="1100" strike="noStrike" kern="1200" dirty="0">
                        <a:solidFill>
                          <a:schemeClr val="tx1"/>
                        </a:solidFill>
                        <a:latin typeface="+mn-lt"/>
                        <a:ea typeface="+mn-ea"/>
                        <a:cs typeface="+mn-cs"/>
                      </a:endParaRPr>
                    </a:p>
                    <a:p>
                      <a:pPr marL="0" marR="0" lvl="0" indent="0" algn="l" defTabSz="914400" rtl="0" eaLnBrk="1" fontAlgn="auto" latinLnBrk="0" hangingPunct="1">
                        <a:lnSpc>
                          <a:spcPts val="1400"/>
                        </a:lnSpc>
                        <a:spcBef>
                          <a:spcPts val="0"/>
                        </a:spcBef>
                        <a:spcAft>
                          <a:spcPts val="0"/>
                        </a:spcAft>
                        <a:buClrTx/>
                        <a:buSzTx/>
                        <a:buFontTx/>
                        <a:buNone/>
                        <a:tabLst/>
                        <a:defRPr/>
                      </a:pPr>
                      <a:r>
                        <a:rPr lang="ja-JP" altLang="en-US" sz="1100" b="0" dirty="0">
                          <a:solidFill>
                            <a:schemeClr val="tx1"/>
                          </a:solidFill>
                        </a:rPr>
                        <a:t>・図書館返却ポストの利用可能時間拡大(開館中も投函可)</a:t>
                      </a:r>
                      <a:endParaRPr lang="en-US" altLang="ja-JP" sz="1100" b="0" dirty="0">
                        <a:solidFill>
                          <a:schemeClr val="tx1"/>
                        </a:solidFill>
                      </a:endParaRPr>
                    </a:p>
                  </a:txBody>
                  <a:tcPr marL="36000" marR="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3"/>
                  </a:ext>
                </a:extLst>
              </a:tr>
            </a:tbl>
          </a:graphicData>
        </a:graphic>
      </p:graphicFrame>
      <p:sp>
        <p:nvSpPr>
          <p:cNvPr id="8" name="正方形/長方形 7"/>
          <p:cNvSpPr/>
          <p:nvPr/>
        </p:nvSpPr>
        <p:spPr>
          <a:xfrm>
            <a:off x="251520" y="146620"/>
            <a:ext cx="7344816" cy="369332"/>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rPr>
              <a:t>①～⑥　モデル施設におけるサービス向上の取組　（２／２）</a:t>
            </a:r>
            <a:endParaRPr kumimoji="1" lang="en-US" altLang="ja-JP" sz="1800" b="1"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endParaRPr>
          </a:p>
        </p:txBody>
      </p:sp>
      <p:sp>
        <p:nvSpPr>
          <p:cNvPr id="11" name="スライド番号プレースホルダ 10"/>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t>223</a:t>
            </a:r>
            <a:endParaRPr kumimoji="1" lang="ja-JP" altLang="en-US" sz="1200" b="0" i="0" u="none" strike="noStrike" kern="1200" cap="none" spc="0" normalizeH="0" baseline="0" noProof="0" dirty="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
        <p:nvSpPr>
          <p:cNvPr id="15" name="テキスト ボックス 36"/>
          <p:cNvSpPr txBox="1"/>
          <p:nvPr/>
        </p:nvSpPr>
        <p:spPr>
          <a:xfrm>
            <a:off x="0" y="0"/>
            <a:ext cx="4427984" cy="261610"/>
          </a:xfrm>
          <a:prstGeom prst="rect">
            <a:avLst/>
          </a:prstGeom>
          <a:noFill/>
        </p:spPr>
        <p:txBody>
          <a:bodyPr wrap="square" rtlCol="0">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Ⅳ</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行財政改革</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業務執行の刷新</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・サービス改善（動物園など）</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cxnSp>
        <p:nvCxnSpPr>
          <p:cNvPr id="14" name="直線コネクタ 13"/>
          <p:cNvCxnSpPr/>
          <p:nvPr/>
        </p:nvCxnSpPr>
        <p:spPr>
          <a:xfrm>
            <a:off x="-2890822" y="521673"/>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214463412"/>
      </p:ext>
    </p:extLst>
  </p:cSld>
  <p:clrMapOvr>
    <a:masterClrMapping/>
  </p:clrMapOvr>
</p:sld>
</file>

<file path=ppt/slides/slide2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 name="正方形/長方形 107"/>
          <p:cNvSpPr/>
          <p:nvPr/>
        </p:nvSpPr>
        <p:spPr>
          <a:xfrm>
            <a:off x="251520" y="251356"/>
            <a:ext cx="5616624" cy="369332"/>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srgbClr val="000000"/>
                </a:solidFill>
                <a:effectLst/>
                <a:uLnTx/>
                <a:uFillTx/>
                <a:latin typeface="Calibri"/>
                <a:ea typeface="ＭＳ Ｐゴシック" panose="020B0600070205080204" pitchFamily="50" charset="-128"/>
                <a:cs typeface="+mn-cs"/>
              </a:rPr>
              <a:t>⑦ 天王寺公園</a:t>
            </a:r>
            <a:endParaRPr kumimoji="1" lang="en-US" altLang="ja-JP" sz="1800" b="1" i="0" u="none" strike="noStrike" kern="1200" cap="none" spc="0" normalizeH="0" baseline="0" noProof="0" dirty="0">
              <a:ln>
                <a:noFill/>
              </a:ln>
              <a:solidFill>
                <a:srgbClr val="000000"/>
              </a:solidFill>
              <a:effectLst/>
              <a:uLnTx/>
              <a:uFillTx/>
              <a:latin typeface="Calibri"/>
              <a:ea typeface="ＭＳ Ｐゴシック" panose="020B0600070205080204" pitchFamily="50" charset="-128"/>
              <a:cs typeface="+mn-cs"/>
            </a:endParaRPr>
          </a:p>
        </p:txBody>
      </p:sp>
      <p:cxnSp>
        <p:nvCxnSpPr>
          <p:cNvPr id="109" name="直線コネクタ 108"/>
          <p:cNvCxnSpPr/>
          <p:nvPr/>
        </p:nvCxnSpPr>
        <p:spPr>
          <a:xfrm>
            <a:off x="245949" y="620688"/>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aphicFrame>
        <p:nvGraphicFramePr>
          <p:cNvPr id="112" name="Object 8"/>
          <p:cNvGraphicFramePr>
            <a:graphicFrameLocks noChangeAspect="1"/>
          </p:cNvGraphicFramePr>
          <p:nvPr/>
        </p:nvGraphicFramePr>
        <p:xfrm>
          <a:off x="542925" y="1196752"/>
          <a:ext cx="7864549" cy="5604489"/>
        </p:xfrm>
        <a:graphic>
          <a:graphicData uri="http://schemas.openxmlformats.org/presentationml/2006/ole">
            <mc:AlternateContent xmlns:mc="http://schemas.openxmlformats.org/markup-compatibility/2006">
              <mc:Choice xmlns:v="urn:schemas-microsoft-com:vml" Requires="v">
                <p:oleObj spid="_x0000_s3188" name="文書" r:id="rId4" imgW="10118432" imgH="7223924" progId="Word.Document.12">
                  <p:embed/>
                </p:oleObj>
              </mc:Choice>
              <mc:Fallback>
                <p:oleObj name="文書" r:id="rId4" imgW="10118432" imgH="7223924" progId="Word.Document.12">
                  <p:embed/>
                  <p:pic>
                    <p:nvPicPr>
                      <p:cNvPr id="112" name="Object 8"/>
                      <p:cNvPicPr>
                        <a:picLocks noChangeAspect="1" noChangeArrowheads="1"/>
                      </p:cNvPicPr>
                      <p:nvPr/>
                    </p:nvPicPr>
                    <p:blipFill>
                      <a:blip r:embed="rId5"/>
                      <a:srcRect/>
                      <a:stretch>
                        <a:fillRect/>
                      </a:stretch>
                    </p:blipFill>
                    <p:spPr bwMode="auto">
                      <a:xfrm>
                        <a:off x="542925" y="1196752"/>
                        <a:ext cx="7864549" cy="5604489"/>
                      </a:xfrm>
                      <a:prstGeom prst="rect">
                        <a:avLst/>
                      </a:prstGeom>
                      <a:solidFill>
                        <a:schemeClr val="bg1"/>
                      </a:solidFill>
                      <a:ln>
                        <a:noFill/>
                      </a:ln>
                      <a:effectLst/>
                    </p:spPr>
                  </p:pic>
                </p:oleObj>
              </mc:Fallback>
            </mc:AlternateContent>
          </a:graphicData>
        </a:graphic>
      </p:graphicFrame>
      <p:sp>
        <p:nvSpPr>
          <p:cNvPr id="113" name="正方形/長方形 112"/>
          <p:cNvSpPr/>
          <p:nvPr/>
        </p:nvSpPr>
        <p:spPr>
          <a:xfrm>
            <a:off x="323528" y="692696"/>
            <a:ext cx="8640960" cy="492443"/>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「天王寺・阿倍野地区」の核となる天王寺公園において、官民連携の取組みなどにより公園全体の魅力を向上させ、</a:t>
            </a:r>
            <a:endParaRPr kumimoji="1" lang="en-US" altLang="ja-JP" sz="1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300" b="0" i="0" u="none" strike="noStrike" kern="1200" cap="none" spc="0" normalizeH="0" baseline="0" noProof="0" dirty="0">
                <a:ln>
                  <a:noFill/>
                </a:ln>
                <a:solidFill>
                  <a:srgbClr val="000000"/>
                </a:solidFill>
                <a:effectLst/>
                <a:uLnTx/>
                <a:uFillTx/>
                <a:latin typeface="Calibri"/>
                <a:ea typeface="ＭＳ Ｐゴシック" panose="020B0600070205080204" pitchFamily="50" charset="-128"/>
                <a:cs typeface="+mn-cs"/>
              </a:rPr>
              <a:t>　エリア全体の集客力を強化する。</a:t>
            </a:r>
            <a:endParaRPr kumimoji="1" lang="en-US" altLang="ja-JP" sz="1300" b="0" i="0" u="none" strike="noStrike" kern="1200" cap="none" spc="0" normalizeH="0" baseline="0" noProof="0" dirty="0">
              <a:ln>
                <a:noFill/>
              </a:ln>
              <a:solidFill>
                <a:srgbClr val="000000"/>
              </a:solidFill>
              <a:effectLst/>
              <a:uLnTx/>
              <a:uFillTx/>
              <a:latin typeface="Calibri"/>
              <a:ea typeface="ＭＳ Ｐゴシック" panose="020B0600070205080204" pitchFamily="50" charset="-128"/>
              <a:cs typeface="+mn-cs"/>
            </a:endParaRPr>
          </a:p>
        </p:txBody>
      </p:sp>
      <p:sp>
        <p:nvSpPr>
          <p:cNvPr id="9" name="テキスト ボックス 36"/>
          <p:cNvSpPr txBox="1"/>
          <p:nvPr/>
        </p:nvSpPr>
        <p:spPr>
          <a:xfrm>
            <a:off x="0" y="0"/>
            <a:ext cx="4427984" cy="261610"/>
          </a:xfrm>
          <a:prstGeom prst="rect">
            <a:avLst/>
          </a:prstGeom>
          <a:noFill/>
        </p:spPr>
        <p:txBody>
          <a:bodyPr wrap="square" rtlCol="0">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zh-TW" sz="11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Ⅲ</a:t>
            </a:r>
            <a:r>
              <a:rPr kumimoji="1" lang="zh-TW" altLang="en-US" sz="11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行財政改革</a:t>
            </a:r>
            <a:r>
              <a:rPr kumimoji="1" lang="en-US" altLang="ja-JP" sz="11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業務執行の刷新</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・サービス改善（動物園など）</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2" name="スライド番号プレースホルダー 1"/>
          <p:cNvSpPr>
            <a:spLocks noGrp="1"/>
          </p:cNvSpPr>
          <p:nvPr>
            <p:ph type="sldNum" sz="quarter" idx="12"/>
          </p:nvPr>
        </p:nvSpPr>
        <p:spPr/>
        <p:txBody>
          <a:bodyPr/>
          <a:lstStyle/>
          <a:p>
            <a:fld id="{CCEC3038-1CF1-4B63-9920-55248DCFBA97}" type="slidenum">
              <a:rPr kumimoji="1" lang="ja-JP" altLang="en-US" smtClean="0"/>
              <a:pPr/>
              <a:t>222</a:t>
            </a:fld>
            <a:endParaRPr kumimoji="1" lang="ja-JP" altLang="en-US" dirty="0"/>
          </a:p>
        </p:txBody>
      </p:sp>
    </p:spTree>
    <p:extLst>
      <p:ext uri="{BB962C8B-B14F-4D97-AF65-F5344CB8AC3E}">
        <p14:creationId xmlns:p14="http://schemas.microsoft.com/office/powerpoint/2010/main" val="114881375"/>
      </p:ext>
    </p:extLst>
  </p:cSld>
  <p:clrMapOvr>
    <a:masterClrMapping/>
  </p:clrMapOvr>
</p:sld>
</file>

<file path=ppt/slides/slide2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 name="正方形/長方形 28"/>
          <p:cNvSpPr/>
          <p:nvPr/>
        </p:nvSpPr>
        <p:spPr>
          <a:xfrm>
            <a:off x="5602562" y="3791640"/>
            <a:ext cx="3025643" cy="1690203"/>
          </a:xfrm>
          <a:prstGeom prst="rect">
            <a:avLst/>
          </a:prstGeom>
          <a:solidFill>
            <a:srgbClr val="66FFFF">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2" name="正方形/長方形 1"/>
          <p:cNvSpPr/>
          <p:nvPr/>
        </p:nvSpPr>
        <p:spPr>
          <a:xfrm>
            <a:off x="2546536" y="3808017"/>
            <a:ext cx="2169480" cy="2027120"/>
          </a:xfrm>
          <a:prstGeom prst="rect">
            <a:avLst/>
          </a:prstGeom>
          <a:solidFill>
            <a:srgbClr val="66FFFF">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pic>
        <p:nvPicPr>
          <p:cNvPr id="4" name="図 3"/>
          <p:cNvPicPr>
            <a:picLocks noChangeAspect="1"/>
          </p:cNvPicPr>
          <p:nvPr/>
        </p:nvPicPr>
        <p:blipFill>
          <a:blip r:embed="rId3"/>
          <a:stretch>
            <a:fillRect/>
          </a:stretch>
        </p:blipFill>
        <p:spPr>
          <a:xfrm>
            <a:off x="465350" y="3267958"/>
            <a:ext cx="8681456" cy="2609314"/>
          </a:xfrm>
          <a:prstGeom prst="rect">
            <a:avLst/>
          </a:prstGeom>
        </p:spPr>
      </p:pic>
      <p:sp>
        <p:nvSpPr>
          <p:cNvPr id="8" name="テキスト ボックス 7"/>
          <p:cNvSpPr txBox="1"/>
          <p:nvPr/>
        </p:nvSpPr>
        <p:spPr>
          <a:xfrm>
            <a:off x="508007" y="5661250"/>
            <a:ext cx="3836136" cy="1015663"/>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（参考）</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エントランスエリア</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u"/>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無料化：</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2015.4.1</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u"/>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再整備工事のため閉鎖：</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2015.4.1</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2015.9.30</a:t>
            </a:r>
          </a:p>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u"/>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リニューアルオープン：</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2015.10.1</a:t>
            </a:r>
          </a:p>
        </p:txBody>
      </p:sp>
      <p:pic>
        <p:nvPicPr>
          <p:cNvPr id="10" name="Picture 2"/>
          <p:cNvPicPr>
            <a:picLocks noChangeAspect="1" noChangeArrowheads="1"/>
          </p:cNvPicPr>
          <p:nvPr/>
        </p:nvPicPr>
        <p:blipFill rotWithShape="1">
          <a:blip r:embed="rId4" cstate="print">
            <a:extLst>
              <a:ext uri="{BEBA8EAE-BF5A-486C-A8C5-ECC9F3942E4B}">
                <a14:imgProps xmlns:a14="http://schemas.microsoft.com/office/drawing/2010/main">
                  <a14:imgLayer r:embed="rId5">
                    <a14:imgEffect>
                      <a14:sharpenSoften amount="25000"/>
                    </a14:imgEffect>
                    <a14:imgEffect>
                      <a14:brightnessContrast bright="20000" contrast="20000"/>
                    </a14:imgEffect>
                  </a14:imgLayer>
                </a14:imgProps>
              </a:ext>
              <a:ext uri="{28A0092B-C50C-407E-A947-70E740481C1C}">
                <a14:useLocalDpi xmlns:a14="http://schemas.microsoft.com/office/drawing/2010/main"/>
              </a:ext>
            </a:extLst>
          </a:blip>
          <a:srcRect/>
          <a:stretch/>
        </p:blipFill>
        <p:spPr bwMode="auto">
          <a:xfrm>
            <a:off x="971600" y="1048934"/>
            <a:ext cx="2925860" cy="1944000"/>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1" name="二等辺三角形 10"/>
          <p:cNvSpPr/>
          <p:nvPr/>
        </p:nvSpPr>
        <p:spPr>
          <a:xfrm rot="5400000">
            <a:off x="4220856" y="1698908"/>
            <a:ext cx="648072" cy="576064"/>
          </a:xfrm>
          <a:prstGeom prst="triangle">
            <a:avLst/>
          </a:prstGeom>
          <a:solidFill>
            <a:srgbClr val="FF339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endParaRPr>
          </a:p>
        </p:txBody>
      </p:sp>
      <p:sp>
        <p:nvSpPr>
          <p:cNvPr id="12" name="テキスト ボックス 11"/>
          <p:cNvSpPr txBox="1"/>
          <p:nvPr/>
        </p:nvSpPr>
        <p:spPr>
          <a:xfrm>
            <a:off x="5834716" y="711223"/>
            <a:ext cx="1656184"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HGPｺﾞｼｯｸE" panose="020B0900000000000000" pitchFamily="50" charset="-128"/>
                <a:ea typeface="HGPｺﾞｼｯｸE" panose="020B0900000000000000" pitchFamily="50" charset="-128"/>
                <a:cs typeface="+mn-cs"/>
              </a:rPr>
              <a:t>リニューアル後</a:t>
            </a:r>
          </a:p>
        </p:txBody>
      </p:sp>
      <p:sp>
        <p:nvSpPr>
          <p:cNvPr id="13" name="テキスト ボックス 12"/>
          <p:cNvSpPr txBox="1"/>
          <p:nvPr/>
        </p:nvSpPr>
        <p:spPr>
          <a:xfrm>
            <a:off x="1512948" y="711223"/>
            <a:ext cx="1656184"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HGPｺﾞｼｯｸE" panose="020B0900000000000000" pitchFamily="50" charset="-128"/>
                <a:ea typeface="HGPｺﾞｼｯｸE" panose="020B0900000000000000" pitchFamily="50" charset="-128"/>
                <a:cs typeface="+mn-cs"/>
              </a:rPr>
              <a:t>リニューアル前</a:t>
            </a:r>
          </a:p>
        </p:txBody>
      </p:sp>
      <p:pic>
        <p:nvPicPr>
          <p:cNvPr id="14" name="図 13"/>
          <p:cNvPicPr>
            <a:picLocks noChangeAspect="1"/>
          </p:cNvPicPr>
          <p:nvPr/>
        </p:nvPicPr>
        <p:blipFill rotWithShape="1">
          <a:blip r:embed="rId6" cstate="screen">
            <a:extLst>
              <a:ext uri="{28A0092B-C50C-407E-A947-70E740481C1C}">
                <a14:useLocalDpi xmlns:a14="http://schemas.microsoft.com/office/drawing/2010/main"/>
              </a:ext>
            </a:extLst>
          </a:blip>
          <a:srcRect/>
          <a:stretch/>
        </p:blipFill>
        <p:spPr>
          <a:xfrm>
            <a:off x="5078632" y="1048936"/>
            <a:ext cx="3024336" cy="1957966"/>
          </a:xfrm>
          <a:prstGeom prst="rect">
            <a:avLst/>
          </a:prstGeom>
          <a:ln w="3175">
            <a:solidFill>
              <a:schemeClr val="tx1"/>
            </a:solidFill>
          </a:ln>
        </p:spPr>
      </p:pic>
      <p:sp>
        <p:nvSpPr>
          <p:cNvPr id="26" name="テキスト ボックス 25"/>
          <p:cNvSpPr txBox="1"/>
          <p:nvPr/>
        </p:nvSpPr>
        <p:spPr>
          <a:xfrm>
            <a:off x="323223" y="3481619"/>
            <a:ext cx="1008112" cy="25391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単位：千人</a:t>
            </a:r>
          </a:p>
        </p:txBody>
      </p:sp>
      <p:sp>
        <p:nvSpPr>
          <p:cNvPr id="32" name="正方形/長方形 31"/>
          <p:cNvSpPr/>
          <p:nvPr/>
        </p:nvSpPr>
        <p:spPr>
          <a:xfrm>
            <a:off x="251519" y="251356"/>
            <a:ext cx="7889336" cy="369332"/>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srgbClr val="000000"/>
                </a:solidFill>
                <a:effectLst/>
                <a:uLnTx/>
                <a:uFillTx/>
                <a:latin typeface="Calibri"/>
                <a:ea typeface="ＭＳ Ｐゴシック" panose="020B0600070205080204" pitchFamily="50" charset="-128"/>
                <a:cs typeface="+mn-cs"/>
              </a:rPr>
              <a:t>⑦ 天王寺公園　エントランスエリア魅力創出・管理運営事業 　取組みの効果</a:t>
            </a:r>
            <a:endParaRPr kumimoji="1" lang="en-US" altLang="ja-JP" sz="1800" b="1" i="0" u="none" strike="noStrike" kern="1200" cap="none" spc="0" normalizeH="0" baseline="0" noProof="0" dirty="0">
              <a:ln>
                <a:noFill/>
              </a:ln>
              <a:solidFill>
                <a:srgbClr val="000000"/>
              </a:solidFill>
              <a:effectLst/>
              <a:uLnTx/>
              <a:uFillTx/>
              <a:latin typeface="Calibri"/>
              <a:ea typeface="ＭＳ Ｐゴシック" panose="020B0600070205080204" pitchFamily="50" charset="-128"/>
              <a:cs typeface="+mn-cs"/>
            </a:endParaRPr>
          </a:p>
        </p:txBody>
      </p:sp>
      <p:cxnSp>
        <p:nvCxnSpPr>
          <p:cNvPr id="34" name="直線コネクタ 33"/>
          <p:cNvCxnSpPr/>
          <p:nvPr/>
        </p:nvCxnSpPr>
        <p:spPr>
          <a:xfrm>
            <a:off x="245949" y="620688"/>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9" name="テキスト ボックス 36"/>
          <p:cNvSpPr txBox="1"/>
          <p:nvPr/>
        </p:nvSpPr>
        <p:spPr>
          <a:xfrm>
            <a:off x="0" y="0"/>
            <a:ext cx="4427984" cy="261610"/>
          </a:xfrm>
          <a:prstGeom prst="rect">
            <a:avLst/>
          </a:prstGeom>
          <a:noFill/>
        </p:spPr>
        <p:txBody>
          <a:bodyPr wrap="square" rtlCol="0">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zh-TW" sz="11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Ⅲ</a:t>
            </a:r>
            <a:r>
              <a:rPr kumimoji="1" lang="zh-TW" altLang="en-US" sz="11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行財政改革</a:t>
            </a:r>
            <a:r>
              <a:rPr kumimoji="1" lang="en-US" altLang="ja-JP" sz="11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業務執行の刷新</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・サービス改善（動物園など）</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41" name="テキスト ボックス 40"/>
          <p:cNvSpPr txBox="1"/>
          <p:nvPr/>
        </p:nvSpPr>
        <p:spPr>
          <a:xfrm>
            <a:off x="7699128" y="341098"/>
            <a:ext cx="1175011"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P123</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の再掲）</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52" name="正方形/長方形 51"/>
          <p:cNvSpPr/>
          <p:nvPr/>
        </p:nvSpPr>
        <p:spPr>
          <a:xfrm>
            <a:off x="6694592" y="4890372"/>
            <a:ext cx="963725" cy="230832"/>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dirty="0">
                <a:ln>
                  <a:noFill/>
                </a:ln>
                <a:solidFill>
                  <a:srgbClr val="FF3399"/>
                </a:solidFill>
                <a:effectLst/>
                <a:uLnTx/>
                <a:uFillTx/>
                <a:latin typeface="Calibri"/>
                <a:ea typeface="ＭＳ Ｐゴシック" panose="020B0600070205080204" pitchFamily="50" charset="-128"/>
                <a:cs typeface="+mn-cs"/>
              </a:rPr>
              <a:t>30,000</a:t>
            </a:r>
            <a:r>
              <a:rPr kumimoji="1" lang="ja-JP" altLang="en-US" sz="900" b="0" i="0" u="none" strike="noStrike" kern="1200" cap="none" spc="0" normalizeH="0" baseline="0" noProof="0" dirty="0">
                <a:ln>
                  <a:noFill/>
                </a:ln>
                <a:solidFill>
                  <a:srgbClr val="FF3399"/>
                </a:solidFill>
                <a:effectLst/>
                <a:uLnTx/>
                <a:uFillTx/>
                <a:latin typeface="Calibri"/>
                <a:ea typeface="ＭＳ Ｐゴシック" panose="020B0600070205080204" pitchFamily="50" charset="-128"/>
                <a:cs typeface="+mn-cs"/>
              </a:rPr>
              <a:t>千円削減</a:t>
            </a:r>
          </a:p>
        </p:txBody>
      </p:sp>
      <p:sp>
        <p:nvSpPr>
          <p:cNvPr id="53" name="正方形/長方形 52"/>
          <p:cNvSpPr/>
          <p:nvPr/>
        </p:nvSpPr>
        <p:spPr>
          <a:xfrm>
            <a:off x="6363512" y="5157192"/>
            <a:ext cx="2026052" cy="384721"/>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歳出（維持管理費）</a:t>
            </a:r>
            <a:endPar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※2016</a:t>
            </a:r>
            <a:r>
              <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年度以降は警備費分担金のみ</a:t>
            </a:r>
          </a:p>
        </p:txBody>
      </p:sp>
      <p:sp>
        <p:nvSpPr>
          <p:cNvPr id="54" name="正方形/長方形 53"/>
          <p:cNvSpPr/>
          <p:nvPr/>
        </p:nvSpPr>
        <p:spPr>
          <a:xfrm>
            <a:off x="7930420" y="3567401"/>
            <a:ext cx="954107" cy="246221"/>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歳入（使用料）</a:t>
            </a:r>
            <a:endPar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55" name="正方形/長方形 54"/>
          <p:cNvSpPr/>
          <p:nvPr/>
        </p:nvSpPr>
        <p:spPr>
          <a:xfrm>
            <a:off x="6749051" y="4134963"/>
            <a:ext cx="963725" cy="230832"/>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dirty="0">
                <a:ln>
                  <a:noFill/>
                </a:ln>
                <a:solidFill>
                  <a:srgbClr val="FF6699"/>
                </a:solidFill>
                <a:effectLst/>
                <a:uLnTx/>
                <a:uFillTx/>
                <a:latin typeface="Calibri"/>
                <a:ea typeface="ＭＳ Ｐゴシック" panose="020B0600070205080204" pitchFamily="50" charset="-128"/>
                <a:cs typeface="+mn-cs"/>
              </a:rPr>
              <a:t>40,000</a:t>
            </a:r>
            <a:r>
              <a:rPr kumimoji="1" lang="ja-JP" altLang="en-US" sz="900" b="0" i="0" u="none" strike="noStrike" kern="1200" cap="none" spc="0" normalizeH="0" baseline="0" noProof="0" dirty="0">
                <a:ln>
                  <a:noFill/>
                </a:ln>
                <a:solidFill>
                  <a:srgbClr val="FF6699"/>
                </a:solidFill>
                <a:effectLst/>
                <a:uLnTx/>
                <a:uFillTx/>
                <a:latin typeface="Calibri"/>
                <a:ea typeface="ＭＳ Ｐゴシック" panose="020B0600070205080204" pitchFamily="50" charset="-128"/>
                <a:cs typeface="+mn-cs"/>
              </a:rPr>
              <a:t>千円増収</a:t>
            </a:r>
          </a:p>
        </p:txBody>
      </p:sp>
      <p:sp>
        <p:nvSpPr>
          <p:cNvPr id="56" name="テキスト ボックス 55"/>
          <p:cNvSpPr txBox="1"/>
          <p:nvPr/>
        </p:nvSpPr>
        <p:spPr>
          <a:xfrm>
            <a:off x="4716016" y="3427217"/>
            <a:ext cx="1291352" cy="2616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単位：千円</a:t>
            </a:r>
          </a:p>
        </p:txBody>
      </p:sp>
      <p:cxnSp>
        <p:nvCxnSpPr>
          <p:cNvPr id="57" name="直線矢印コネクタ 56"/>
          <p:cNvCxnSpPr/>
          <p:nvPr/>
        </p:nvCxnSpPr>
        <p:spPr>
          <a:xfrm>
            <a:off x="7726095" y="4032000"/>
            <a:ext cx="0" cy="549128"/>
          </a:xfrm>
          <a:prstGeom prst="straightConnector1">
            <a:avLst/>
          </a:prstGeom>
          <a:ln w="22225">
            <a:solidFill>
              <a:srgbClr val="FF3399"/>
            </a:solidFill>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59" name="直線コネクタ 58">
            <a:extLst>
              <a:ext uri="{FF2B5EF4-FFF2-40B4-BE49-F238E27FC236}">
                <a16:creationId xmlns:a16="http://schemas.microsoft.com/office/drawing/2014/main" id="{56D48F47-5514-429F-ADFD-4CAEDE4E45FB}"/>
              </a:ext>
            </a:extLst>
          </p:cNvPr>
          <p:cNvCxnSpPr/>
          <p:nvPr/>
        </p:nvCxnSpPr>
        <p:spPr>
          <a:xfrm flipH="1">
            <a:off x="5587600" y="5148000"/>
            <a:ext cx="1172255"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0" name="直線コネクタ 59">
            <a:extLst>
              <a:ext uri="{FF2B5EF4-FFF2-40B4-BE49-F238E27FC236}">
                <a16:creationId xmlns:a16="http://schemas.microsoft.com/office/drawing/2014/main" id="{56D48F47-5514-429F-ADFD-4CAEDE4E45FB}"/>
              </a:ext>
            </a:extLst>
          </p:cNvPr>
          <p:cNvCxnSpPr/>
          <p:nvPr/>
        </p:nvCxnSpPr>
        <p:spPr>
          <a:xfrm flipH="1">
            <a:off x="6220392" y="4702828"/>
            <a:ext cx="539462"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1" name="直線コネクタ 60">
            <a:extLst>
              <a:ext uri="{FF2B5EF4-FFF2-40B4-BE49-F238E27FC236}">
                <a16:creationId xmlns:a16="http://schemas.microsoft.com/office/drawing/2014/main" id="{56D48F47-5514-429F-ADFD-4CAEDE4E45FB}"/>
              </a:ext>
            </a:extLst>
          </p:cNvPr>
          <p:cNvCxnSpPr/>
          <p:nvPr/>
        </p:nvCxnSpPr>
        <p:spPr>
          <a:xfrm flipH="1" flipV="1">
            <a:off x="7573516" y="4581128"/>
            <a:ext cx="1054690"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2" name="直線コネクタ 61">
            <a:extLst>
              <a:ext uri="{FF2B5EF4-FFF2-40B4-BE49-F238E27FC236}">
                <a16:creationId xmlns:a16="http://schemas.microsoft.com/office/drawing/2014/main" id="{56D48F47-5514-429F-ADFD-4CAEDE4E45FB}"/>
              </a:ext>
            </a:extLst>
          </p:cNvPr>
          <p:cNvCxnSpPr/>
          <p:nvPr/>
        </p:nvCxnSpPr>
        <p:spPr>
          <a:xfrm flipH="1" flipV="1">
            <a:off x="7549758" y="4032000"/>
            <a:ext cx="1054690"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3" name="直線矢印コネクタ 62"/>
          <p:cNvCxnSpPr/>
          <p:nvPr/>
        </p:nvCxnSpPr>
        <p:spPr>
          <a:xfrm>
            <a:off x="6730894" y="4709536"/>
            <a:ext cx="0" cy="438464"/>
          </a:xfrm>
          <a:prstGeom prst="straightConnector1">
            <a:avLst/>
          </a:prstGeom>
          <a:ln w="22225">
            <a:solidFill>
              <a:srgbClr val="FF3399"/>
            </a:solidFill>
            <a:headEnd type="triangle"/>
            <a:tailEnd type="triangle"/>
          </a:ln>
        </p:spPr>
        <p:style>
          <a:lnRef idx="1">
            <a:schemeClr val="accent1"/>
          </a:lnRef>
          <a:fillRef idx="0">
            <a:schemeClr val="accent1"/>
          </a:fillRef>
          <a:effectRef idx="0">
            <a:schemeClr val="accent1"/>
          </a:effectRef>
          <a:fontRef idx="minor">
            <a:schemeClr val="tx1"/>
          </a:fontRef>
        </p:style>
      </p:cxnSp>
      <p:sp>
        <p:nvSpPr>
          <p:cNvPr id="3" name="スライド番号プレースホルダー 2"/>
          <p:cNvSpPr>
            <a:spLocks noGrp="1"/>
          </p:cNvSpPr>
          <p:nvPr>
            <p:ph type="sldNum" sz="quarter" idx="12"/>
          </p:nvPr>
        </p:nvSpPr>
        <p:spPr/>
        <p:txBody>
          <a:bodyPr/>
          <a:lstStyle/>
          <a:p>
            <a:fld id="{CCEC3038-1CF1-4B63-9920-55248DCFBA97}" type="slidenum">
              <a:rPr kumimoji="1" lang="ja-JP" altLang="en-US" smtClean="0"/>
              <a:pPr/>
              <a:t>223</a:t>
            </a:fld>
            <a:endParaRPr kumimoji="1" lang="ja-JP" altLang="en-US" dirty="0"/>
          </a:p>
        </p:txBody>
      </p:sp>
    </p:spTree>
    <p:extLst>
      <p:ext uri="{BB962C8B-B14F-4D97-AF65-F5344CB8AC3E}">
        <p14:creationId xmlns:p14="http://schemas.microsoft.com/office/powerpoint/2010/main" val="3077766576"/>
      </p:ext>
    </p:extLst>
  </p:cSld>
  <p:clrMapOvr>
    <a:masterClrMapping/>
  </p:clrMapOvr>
</p:sld>
</file>

<file path=ppt/slides/slide2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角丸四角形 7"/>
          <p:cNvSpPr/>
          <p:nvPr/>
        </p:nvSpPr>
        <p:spPr>
          <a:xfrm>
            <a:off x="7899170" y="3627843"/>
            <a:ext cx="921301" cy="1078441"/>
          </a:xfrm>
          <a:prstGeom prst="roundRect">
            <a:avLst>
              <a:gd name="adj" fmla="val 7724"/>
            </a:avLst>
          </a:prstGeom>
          <a:solidFill>
            <a:srgbClr val="05E0DB">
              <a:lumMod val="60000"/>
              <a:lumOff val="40000"/>
              <a:alpha val="50000"/>
            </a:srgbClr>
          </a:solidFill>
          <a:ln w="38100" cap="flat" cmpd="sng" algn="ctr">
            <a:noFill/>
            <a:prstDash val="dash"/>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graphicFrame>
        <p:nvGraphicFramePr>
          <p:cNvPr id="6" name="表 5"/>
          <p:cNvGraphicFramePr>
            <a:graphicFrameLocks noGrp="1"/>
          </p:cNvGraphicFramePr>
          <p:nvPr/>
        </p:nvGraphicFramePr>
        <p:xfrm>
          <a:off x="107504" y="764704"/>
          <a:ext cx="8856984" cy="5334877"/>
        </p:xfrm>
        <a:graphic>
          <a:graphicData uri="http://schemas.openxmlformats.org/drawingml/2006/table">
            <a:tbl>
              <a:tblPr firstRow="1">
                <a:tableStyleId>{5C22544A-7EE6-4342-B048-85BDC9FD1C3A}</a:tableStyleId>
              </a:tblPr>
              <a:tblGrid>
                <a:gridCol w="1672505">
                  <a:extLst>
                    <a:ext uri="{9D8B030D-6E8A-4147-A177-3AD203B41FA5}">
                      <a16:colId xmlns:a16="http://schemas.microsoft.com/office/drawing/2014/main" val="20000"/>
                    </a:ext>
                  </a:extLst>
                </a:gridCol>
                <a:gridCol w="1567855">
                  <a:extLst>
                    <a:ext uri="{9D8B030D-6E8A-4147-A177-3AD203B41FA5}">
                      <a16:colId xmlns:a16="http://schemas.microsoft.com/office/drawing/2014/main" val="20001"/>
                    </a:ext>
                  </a:extLst>
                </a:gridCol>
                <a:gridCol w="1927628">
                  <a:extLst>
                    <a:ext uri="{9D8B030D-6E8A-4147-A177-3AD203B41FA5}">
                      <a16:colId xmlns:a16="http://schemas.microsoft.com/office/drawing/2014/main" val="20002"/>
                    </a:ext>
                  </a:extLst>
                </a:gridCol>
                <a:gridCol w="3688996">
                  <a:extLst>
                    <a:ext uri="{9D8B030D-6E8A-4147-A177-3AD203B41FA5}">
                      <a16:colId xmlns:a16="http://schemas.microsoft.com/office/drawing/2014/main" val="20003"/>
                    </a:ext>
                  </a:extLst>
                </a:gridCol>
              </a:tblGrid>
              <a:tr h="491518">
                <a:tc>
                  <a:txBody>
                    <a:bodyPr/>
                    <a:lstStyle/>
                    <a:p>
                      <a:pPr algn="ctr">
                        <a:lnSpc>
                          <a:spcPct val="100000"/>
                        </a:lnSpc>
                      </a:pPr>
                      <a:r>
                        <a:rPr kumimoji="1" lang="ja-JP" altLang="en-US" sz="1800" b="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rPr>
                        <a:t>＜</a:t>
                      </a:r>
                      <a:r>
                        <a:rPr kumimoji="1" lang="en-US" altLang="ja-JP" sz="1800" b="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rPr>
                        <a:t>Why</a:t>
                      </a:r>
                      <a:r>
                        <a:rPr kumimoji="1" lang="ja-JP" altLang="en-US" sz="1800" b="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rPr>
                        <a:t>＞</a:t>
                      </a:r>
                    </a:p>
                  </a:txBody>
                  <a:tcPr marL="36000" marR="36000" anchor="ctr">
                    <a:lnL w="12700" cap="flat" cmpd="sng" algn="ctr">
                      <a:solidFill>
                        <a:schemeClr val="tx1"/>
                      </a:solidFill>
                      <a:prstDash val="solid"/>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00000"/>
                        </a:lnSpc>
                      </a:pPr>
                      <a:r>
                        <a:rPr kumimoji="1" lang="ja-JP" altLang="en-US" sz="1800" b="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rPr>
                        <a:t>＜</a:t>
                      </a:r>
                      <a:r>
                        <a:rPr kumimoji="1" lang="en-US" altLang="ja-JP" sz="1800" b="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rPr>
                        <a:t>Vision</a:t>
                      </a:r>
                      <a:r>
                        <a:rPr kumimoji="1" lang="ja-JP" altLang="en-US" sz="1800" b="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rPr>
                        <a:t>＞</a:t>
                      </a:r>
                    </a:p>
                  </a:txBody>
                  <a:tcPr marL="36000" marR="36000" anchor="ctr">
                    <a:lnL w="12700" cap="flat" cmpd="sng" algn="ctr">
                      <a:solidFill>
                        <a:schemeClr val="tx1"/>
                      </a:solidFill>
                      <a:prstDash val="sysDash"/>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00000"/>
                        </a:lnSpc>
                      </a:pPr>
                      <a:r>
                        <a:rPr kumimoji="1" lang="ja-JP" altLang="en-US" sz="1800" b="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rPr>
                        <a:t>＜</a:t>
                      </a:r>
                      <a:r>
                        <a:rPr kumimoji="1" lang="en-US" altLang="ja-JP" sz="1800" b="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rPr>
                        <a:t>What</a:t>
                      </a:r>
                      <a:r>
                        <a:rPr kumimoji="1" lang="ja-JP" altLang="en-US" sz="1800" b="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rPr>
                        <a:t>＞</a:t>
                      </a:r>
                    </a:p>
                  </a:txBody>
                  <a:tcPr marL="36000" marR="36000" anchor="ctr">
                    <a:lnL w="12700" cap="flat" cmpd="sng" algn="ctr">
                      <a:solidFill>
                        <a:schemeClr val="tx1"/>
                      </a:solidFill>
                      <a:prstDash val="sysDash"/>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00000"/>
                        </a:lnSpc>
                      </a:pPr>
                      <a:r>
                        <a:rPr kumimoji="1" lang="ja-JP" altLang="en-US" sz="1800" b="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rPr>
                        <a:t>＜</a:t>
                      </a:r>
                      <a:r>
                        <a:rPr kumimoji="1" lang="en-US" altLang="ja-JP" sz="1800" b="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rPr>
                        <a:t>Outcome</a:t>
                      </a:r>
                      <a:r>
                        <a:rPr kumimoji="1" lang="ja-JP" altLang="en-US" sz="1800" b="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rPr>
                        <a:t>＞</a:t>
                      </a:r>
                    </a:p>
                  </a:txBody>
                  <a:tcPr marL="36000" marR="36000" anchor="ctr">
                    <a:lnL w="12700" cap="flat" cmpd="sng" algn="ctr">
                      <a:solidFill>
                        <a:schemeClr val="tx1"/>
                      </a:solidFill>
                      <a:prstDash val="sysDash"/>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1026935">
                <a:tc rowSpan="3">
                  <a:txBody>
                    <a:bodyPr/>
                    <a:lstStyle/>
                    <a:p>
                      <a:pPr marL="72000" indent="-457200">
                        <a:lnSpc>
                          <a:spcPts val="2300"/>
                        </a:lnSpc>
                      </a:pPr>
                      <a:r>
                        <a:rPr lang="en-US" altLang="ja-JP" sz="1200" dirty="0">
                          <a:latin typeface="Calibri" panose="020F0502020204030204" pitchFamily="34" charset="0"/>
                          <a:ea typeface="ＭＳ Ｐゴシック" panose="020B0600070205080204" pitchFamily="50" charset="-128"/>
                          <a:cs typeface="Calibri" panose="020F0502020204030204" pitchFamily="34" charset="0"/>
                        </a:rPr>
                        <a:t>  </a:t>
                      </a:r>
                      <a:r>
                        <a:rPr lang="ja-JP" altLang="en-US" sz="1200" dirty="0">
                          <a:latin typeface="Calibri" panose="020F0502020204030204" pitchFamily="34" charset="0"/>
                          <a:ea typeface="ＭＳ Ｐゴシック" panose="020B0600070205080204" pitchFamily="50" charset="-128"/>
                          <a:cs typeface="Calibri" panose="020F0502020204030204" pitchFamily="34" charset="0"/>
                        </a:rPr>
                        <a:t>各区役所の予算編成や組織編成は、市役所（局）主導。</a:t>
                      </a:r>
                      <a:endParaRPr lang="en-US" altLang="ja-JP" sz="1200" dirty="0">
                        <a:latin typeface="Calibri" panose="020F0502020204030204" pitchFamily="34" charset="0"/>
                        <a:ea typeface="ＭＳ Ｐゴシック" panose="020B0600070205080204" pitchFamily="50" charset="-128"/>
                        <a:cs typeface="Calibri" panose="020F0502020204030204" pitchFamily="34" charset="0"/>
                      </a:endParaRPr>
                    </a:p>
                    <a:p>
                      <a:pPr marL="72000" indent="-457200">
                        <a:lnSpc>
                          <a:spcPts val="2300"/>
                        </a:lnSpc>
                      </a:pPr>
                      <a:r>
                        <a:rPr lang="ja-JP" altLang="en-US" sz="1200" dirty="0">
                          <a:latin typeface="Calibri" panose="020F0502020204030204" pitchFamily="34" charset="0"/>
                          <a:ea typeface="ＭＳ Ｐゴシック" panose="020B0600070205080204" pitchFamily="50" charset="-128"/>
                          <a:cs typeface="Calibri" panose="020F0502020204030204" pitchFamily="34" charset="0"/>
                        </a:rPr>
                        <a:t>　このため、各区の住民に身近な施策・事業が全区一律になりがちであり、必ずしも地域の実情に合った区政の展開とはなっていなかった。</a:t>
                      </a:r>
                      <a:endParaRPr lang="en-US" altLang="ja-JP" sz="1200" dirty="0">
                        <a:latin typeface="Calibri" panose="020F0502020204030204" pitchFamily="34" charset="0"/>
                        <a:ea typeface="ＭＳ Ｐゴシック" panose="020B0600070205080204" pitchFamily="50" charset="-128"/>
                        <a:cs typeface="Calibri" panose="020F0502020204030204" pitchFamily="34" charset="0"/>
                      </a:endParaRPr>
                    </a:p>
                  </a:txBody>
                  <a:tcPr marL="36000" marR="36000">
                    <a:lnL w="12700" cap="flat" cmpd="sng" algn="ctr">
                      <a:solidFill>
                        <a:schemeClr val="tx1"/>
                      </a:solidFill>
                      <a:prstDash val="solid"/>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rowSpan="3">
                  <a:txBody>
                    <a:bodyPr/>
                    <a:lstStyle/>
                    <a:p>
                      <a:pPr marL="72000" indent="-457200">
                        <a:lnSpc>
                          <a:spcPts val="2300"/>
                        </a:lnSpc>
                      </a:pPr>
                      <a:r>
                        <a:rPr lang="ja-JP" altLang="en-US" sz="1200" dirty="0">
                          <a:latin typeface="Calibri" panose="020F0502020204030204" pitchFamily="34" charset="0"/>
                          <a:ea typeface="ＭＳ Ｐゴシック" panose="020B0600070205080204" pitchFamily="50" charset="-128"/>
                          <a:cs typeface="Calibri" panose="020F0502020204030204" pitchFamily="34" charset="0"/>
                        </a:rPr>
                        <a:t>　地域の実情をよく知る区役所が、自らの権限と責任のもと、区の特性や実情に合った施策・事業を決定・展開できるようにする。</a:t>
                      </a:r>
                      <a:endParaRPr lang="en-US" altLang="ja-JP" sz="1200" dirty="0">
                        <a:latin typeface="Calibri" panose="020F0502020204030204" pitchFamily="34" charset="0"/>
                        <a:ea typeface="ＭＳ Ｐゴシック" panose="020B0600070205080204" pitchFamily="50" charset="-128"/>
                        <a:cs typeface="Calibri" panose="020F0502020204030204" pitchFamily="34" charset="0"/>
                      </a:endParaRPr>
                    </a:p>
                  </a:txBody>
                  <a:tcPr marL="36000" marR="36000">
                    <a:lnL w="12700" cap="flat" cmpd="sng" algn="ctr">
                      <a:solidFill>
                        <a:schemeClr val="tx1"/>
                      </a:solidFill>
                      <a:prstDash val="sysDash"/>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72000" indent="-457200">
                        <a:lnSpc>
                          <a:spcPts val="2300"/>
                        </a:lnSpc>
                      </a:pPr>
                      <a:r>
                        <a:rPr lang="ja-JP" altLang="en-US" sz="1200" dirty="0">
                          <a:latin typeface="Calibri" panose="020F0502020204030204" pitchFamily="34" charset="0"/>
                          <a:ea typeface="ＭＳ Ｐゴシック" panose="020B0600070205080204" pitchFamily="50" charset="-128"/>
                          <a:cs typeface="Calibri" panose="020F0502020204030204" pitchFamily="34" charset="0"/>
                        </a:rPr>
                        <a:t>①区長の位置付けの変更</a:t>
                      </a:r>
                      <a:endParaRPr lang="en-US" altLang="ja-JP" sz="1200" dirty="0">
                        <a:latin typeface="Calibri" panose="020F0502020204030204" pitchFamily="34" charset="0"/>
                        <a:ea typeface="ＭＳ Ｐゴシック" panose="020B0600070205080204" pitchFamily="50" charset="-128"/>
                        <a:cs typeface="Calibri" panose="020F0502020204030204" pitchFamily="34" charset="0"/>
                      </a:endParaRPr>
                    </a:p>
                  </a:txBody>
                  <a:tcPr marL="36000" marR="36000">
                    <a:lnL w="12700" cap="flat" cmpd="sng" algn="ctr">
                      <a:solidFill>
                        <a:schemeClr val="tx1"/>
                      </a:solidFill>
                      <a:prstDash val="sysDash"/>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9525" cap="flat" cmpd="sng" algn="ctr">
                      <a:solidFill>
                        <a:schemeClr val="tx1"/>
                      </a:solidFill>
                      <a:prstDash val="dash"/>
                      <a:round/>
                      <a:headEnd type="none" w="med" len="med"/>
                      <a:tailEnd type="none" w="med" len="med"/>
                    </a:lnB>
                    <a:lnTlToBr w="12700" cmpd="sng">
                      <a:noFill/>
                      <a:prstDash val="solid"/>
                    </a:lnTlToBr>
                    <a:lnBlToTr w="12700" cmpd="sng">
                      <a:noFill/>
                      <a:prstDash val="solid"/>
                    </a:lnBlToTr>
                    <a:noFill/>
                  </a:tcPr>
                </a:tc>
                <a:tc>
                  <a:txBody>
                    <a:bodyPr/>
                    <a:lstStyle/>
                    <a:p>
                      <a:pPr marL="72000" indent="-457200">
                        <a:lnSpc>
                          <a:spcPts val="2300"/>
                        </a:lnSpc>
                      </a:pPr>
                      <a:r>
                        <a:rPr kumimoji="1" lang="ja-JP" altLang="en-US" sz="1200" kern="1200" spc="-60" baseline="0" dirty="0">
                          <a:solidFill>
                            <a:schemeClr val="dk1"/>
                          </a:solidFill>
                          <a:latin typeface="Calibri" panose="020F0502020204030204" pitchFamily="34" charset="0"/>
                          <a:ea typeface="ＭＳ Ｐゴシック" panose="020B0600070205080204" pitchFamily="50" charset="-128"/>
                          <a:cs typeface="Calibri" panose="020F0502020204030204" pitchFamily="34" charset="0"/>
                        </a:rPr>
                        <a:t>・区長が住民に身近な施策・事業の実質的な責任者となり、局長を指導監督</a:t>
                      </a:r>
                      <a:endParaRPr kumimoji="1" lang="en-US" altLang="ja-JP" sz="1200" kern="1200" spc="-60" baseline="0" dirty="0">
                        <a:solidFill>
                          <a:schemeClr val="dk1"/>
                        </a:solidFill>
                        <a:latin typeface="Calibri" panose="020F0502020204030204" pitchFamily="34" charset="0"/>
                        <a:ea typeface="ＭＳ Ｐゴシック" panose="020B0600070205080204" pitchFamily="50" charset="-128"/>
                        <a:cs typeface="Calibri" panose="020F0502020204030204" pitchFamily="34" charset="0"/>
                      </a:endParaRPr>
                    </a:p>
                    <a:p>
                      <a:pPr marL="72000" indent="-457200">
                        <a:lnSpc>
                          <a:spcPts val="2300"/>
                        </a:lnSpc>
                      </a:pPr>
                      <a:r>
                        <a:rPr kumimoji="1" lang="ja-JP" altLang="en-US" sz="1200" kern="1200" dirty="0">
                          <a:solidFill>
                            <a:schemeClr val="dk1"/>
                          </a:solidFill>
                          <a:latin typeface="Calibri" panose="020F0502020204030204" pitchFamily="34" charset="0"/>
                          <a:ea typeface="ＭＳ Ｐゴシック" panose="020B0600070205080204" pitchFamily="50" charset="-128"/>
                          <a:cs typeface="Calibri" panose="020F0502020204030204" pitchFamily="34" charset="0"/>
                        </a:rPr>
                        <a:t>（区シティ・マネージャー制の導入）</a:t>
                      </a:r>
                      <a:endParaRPr kumimoji="1" lang="en-US" altLang="ja-JP" sz="1200" kern="1200" dirty="0">
                        <a:solidFill>
                          <a:schemeClr val="dk1"/>
                        </a:solidFill>
                        <a:latin typeface="Calibri" panose="020F0502020204030204" pitchFamily="34" charset="0"/>
                        <a:ea typeface="ＭＳ Ｐゴシック" panose="020B0600070205080204" pitchFamily="50" charset="-128"/>
                        <a:cs typeface="Calibri" panose="020F0502020204030204" pitchFamily="34" charset="0"/>
                      </a:endParaRPr>
                    </a:p>
                  </a:txBody>
                  <a:tcPr marL="36000" marR="36000">
                    <a:lnL w="12700" cap="flat" cmpd="sng" algn="ctr">
                      <a:solidFill>
                        <a:schemeClr val="tx1"/>
                      </a:solidFill>
                      <a:prstDash val="sysDash"/>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9525" cap="flat" cmpd="sng" algn="ctr">
                      <a:solidFill>
                        <a:schemeClr val="tx1"/>
                      </a:solid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2520280">
                <a:tc vMerge="1">
                  <a:txBody>
                    <a:bodyPr/>
                    <a:lstStyle/>
                    <a:p>
                      <a:endParaRPr kumimoji="1" lang="ja-JP" altLang="en-US"/>
                    </a:p>
                  </a:txBody>
                  <a:tcPr/>
                </a:tc>
                <a:tc vMerge="1">
                  <a:txBody>
                    <a:bodyPr/>
                    <a:lstStyle/>
                    <a:p>
                      <a:endParaRPr kumimoji="1" lang="ja-JP" altLang="en-US"/>
                    </a:p>
                  </a:txBody>
                  <a:tcPr/>
                </a:tc>
                <a:tc>
                  <a:txBody>
                    <a:bodyPr/>
                    <a:lstStyle/>
                    <a:p>
                      <a:pPr marL="72000" indent="-457200">
                        <a:lnSpc>
                          <a:spcPts val="2300"/>
                        </a:lnSpc>
                      </a:pPr>
                      <a:r>
                        <a:rPr kumimoji="1" lang="ja-JP" altLang="en-US" sz="1200" kern="1200" dirty="0">
                          <a:solidFill>
                            <a:schemeClr val="dk1"/>
                          </a:solidFill>
                          <a:latin typeface="Calibri" panose="020F0502020204030204" pitchFamily="34" charset="0"/>
                          <a:ea typeface="ＭＳ Ｐゴシック" panose="020B0600070205080204" pitchFamily="50" charset="-128"/>
                          <a:cs typeface="Calibri" panose="020F0502020204030204" pitchFamily="34" charset="0"/>
                        </a:rPr>
                        <a:t>②区長の予算編成権の強化</a:t>
                      </a:r>
                      <a:endParaRPr kumimoji="1" lang="en-US" altLang="ja-JP" sz="1200" kern="1200" dirty="0">
                        <a:solidFill>
                          <a:schemeClr val="dk1"/>
                        </a:solidFill>
                        <a:latin typeface="Calibri" panose="020F0502020204030204" pitchFamily="34" charset="0"/>
                        <a:ea typeface="ＭＳ Ｐゴシック" panose="020B0600070205080204" pitchFamily="50" charset="-128"/>
                        <a:cs typeface="Calibri" panose="020F0502020204030204" pitchFamily="34" charset="0"/>
                      </a:endParaRPr>
                    </a:p>
                  </a:txBody>
                  <a:tcPr marL="36000" marR="36000">
                    <a:lnL w="12700" cap="flat" cmpd="sng" algn="ctr">
                      <a:solidFill>
                        <a:schemeClr val="tx1"/>
                      </a:solidFill>
                      <a:prstDash val="sysDash"/>
                      <a:round/>
                      <a:headEnd type="none" w="med" len="med"/>
                      <a:tailEnd type="none" w="med" len="med"/>
                    </a:lnL>
                    <a:lnR w="12700" cap="flat" cmpd="sng" algn="ctr">
                      <a:solidFill>
                        <a:schemeClr val="tx1"/>
                      </a:solidFill>
                      <a:prstDash val="sysDash"/>
                      <a:round/>
                      <a:headEnd type="none" w="med" len="med"/>
                      <a:tailEnd type="none" w="med" len="med"/>
                    </a:lnR>
                    <a:lnT w="9525" cap="flat" cmpd="sng" algn="ctr">
                      <a:solidFill>
                        <a:schemeClr val="tx1"/>
                      </a:solidFill>
                      <a:prstDash val="dash"/>
                      <a:round/>
                      <a:headEnd type="none" w="med" len="med"/>
                      <a:tailEnd type="none" w="med" len="med"/>
                    </a:lnT>
                    <a:lnB w="9525" cap="flat" cmpd="sng" algn="ctr">
                      <a:solidFill>
                        <a:schemeClr val="tx1"/>
                      </a:solidFill>
                      <a:prstDash val="dash"/>
                      <a:round/>
                      <a:headEnd type="none" w="med" len="med"/>
                      <a:tailEnd type="none" w="med" len="med"/>
                    </a:lnB>
                    <a:lnTlToBr w="12700" cmpd="sng">
                      <a:noFill/>
                      <a:prstDash val="solid"/>
                    </a:lnTlToBr>
                    <a:lnBlToTr w="12700" cmpd="sng">
                      <a:noFill/>
                      <a:prstDash val="solid"/>
                    </a:lnBlToTr>
                    <a:noFill/>
                  </a:tcPr>
                </a:tc>
                <a:tc>
                  <a:txBody>
                    <a:bodyPr/>
                    <a:lstStyle/>
                    <a:p>
                      <a:pPr marL="72000" marR="0" indent="-457200" algn="l" defTabSz="914400" rtl="0" eaLnBrk="1" fontAlgn="auto" latinLnBrk="0" hangingPunct="1">
                        <a:lnSpc>
                          <a:spcPts val="2300"/>
                        </a:lnSpc>
                        <a:spcBef>
                          <a:spcPts val="0"/>
                        </a:spcBef>
                        <a:spcAft>
                          <a:spcPts val="0"/>
                        </a:spcAft>
                        <a:buClrTx/>
                        <a:buSzTx/>
                        <a:buFontTx/>
                        <a:buNone/>
                        <a:tabLst/>
                        <a:defRPr/>
                      </a:pPr>
                      <a:r>
                        <a:rPr kumimoji="1" lang="ja-JP" altLang="en-US" sz="1200" kern="1200" dirty="0">
                          <a:solidFill>
                            <a:schemeClr val="dk1"/>
                          </a:solidFill>
                          <a:latin typeface="Calibri" panose="020F0502020204030204" pitchFamily="34" charset="0"/>
                          <a:ea typeface="ＭＳ Ｐゴシック" panose="020B0600070205080204" pitchFamily="50" charset="-128"/>
                          <a:cs typeface="Calibri" panose="020F0502020204030204" pitchFamily="34" charset="0"/>
                        </a:rPr>
                        <a:t>・区長のマネジメントのもと、区の特性や地域の実情に応じた予算が編成できる仕組みを構築</a:t>
                      </a:r>
                      <a:endParaRPr kumimoji="1" lang="en-US" altLang="ja-JP" sz="1200" kern="1200" dirty="0">
                        <a:solidFill>
                          <a:schemeClr val="dk1"/>
                        </a:solidFill>
                        <a:latin typeface="Calibri" panose="020F0502020204030204" pitchFamily="34" charset="0"/>
                        <a:ea typeface="ＭＳ Ｐゴシック" panose="020B0600070205080204" pitchFamily="50" charset="-128"/>
                        <a:cs typeface="Calibri" panose="020F0502020204030204" pitchFamily="34" charset="0"/>
                      </a:endParaRPr>
                    </a:p>
                    <a:p>
                      <a:pPr marL="72000" marR="0" indent="-457200" algn="l" defTabSz="914400" rtl="0" eaLnBrk="1" fontAlgn="auto" latinLnBrk="0" hangingPunct="1">
                        <a:lnSpc>
                          <a:spcPts val="2300"/>
                        </a:lnSpc>
                        <a:spcBef>
                          <a:spcPts val="0"/>
                        </a:spcBef>
                        <a:spcAft>
                          <a:spcPts val="0"/>
                        </a:spcAft>
                        <a:buClrTx/>
                        <a:buSzTx/>
                        <a:buFontTx/>
                        <a:buNone/>
                        <a:tabLst/>
                        <a:defRPr/>
                      </a:pPr>
                      <a:endParaRPr kumimoji="1" lang="en-US" altLang="ja-JP" sz="1200" kern="1200" dirty="0">
                        <a:solidFill>
                          <a:schemeClr val="dk1"/>
                        </a:solidFill>
                        <a:latin typeface="Calibri" panose="020F0502020204030204" pitchFamily="34" charset="0"/>
                        <a:ea typeface="ＭＳ Ｐゴシック" panose="020B0600070205080204" pitchFamily="50" charset="-128"/>
                        <a:cs typeface="Calibri" panose="020F0502020204030204" pitchFamily="34" charset="0"/>
                      </a:endParaRPr>
                    </a:p>
                    <a:p>
                      <a:pPr marL="72000" marR="0" indent="-457200" algn="l" defTabSz="914400" rtl="0" eaLnBrk="1" fontAlgn="auto" latinLnBrk="0" hangingPunct="1">
                        <a:lnSpc>
                          <a:spcPts val="2300"/>
                        </a:lnSpc>
                        <a:spcBef>
                          <a:spcPts val="0"/>
                        </a:spcBef>
                        <a:spcAft>
                          <a:spcPts val="0"/>
                        </a:spcAft>
                        <a:buClrTx/>
                        <a:buSzTx/>
                        <a:buFontTx/>
                        <a:buNone/>
                        <a:tabLst/>
                        <a:defRPr/>
                      </a:pPr>
                      <a:endParaRPr kumimoji="1" lang="en-US" altLang="ja-JP" sz="1200" kern="1200" dirty="0">
                        <a:solidFill>
                          <a:schemeClr val="dk1"/>
                        </a:solidFill>
                        <a:latin typeface="Calibri" panose="020F0502020204030204" pitchFamily="34" charset="0"/>
                        <a:ea typeface="ＭＳ Ｐゴシック" panose="020B0600070205080204" pitchFamily="50" charset="-128"/>
                        <a:cs typeface="Calibri" panose="020F0502020204030204" pitchFamily="34" charset="0"/>
                      </a:endParaRPr>
                    </a:p>
                    <a:p>
                      <a:pPr marL="72000" marR="0" indent="-457200" algn="l" defTabSz="914400" rtl="0" eaLnBrk="1" fontAlgn="auto" latinLnBrk="0" hangingPunct="1">
                        <a:lnSpc>
                          <a:spcPts val="2300"/>
                        </a:lnSpc>
                        <a:spcBef>
                          <a:spcPts val="0"/>
                        </a:spcBef>
                        <a:spcAft>
                          <a:spcPts val="0"/>
                        </a:spcAft>
                        <a:buClrTx/>
                        <a:buSzTx/>
                        <a:buFontTx/>
                        <a:buNone/>
                        <a:tabLst/>
                        <a:defRPr/>
                      </a:pPr>
                      <a:r>
                        <a:rPr kumimoji="1" lang="ja-JP" altLang="en-US" sz="1200" kern="1200" dirty="0">
                          <a:solidFill>
                            <a:schemeClr val="dk1"/>
                          </a:solidFill>
                          <a:latin typeface="Calibri" panose="020F0502020204030204" pitchFamily="34" charset="0"/>
                          <a:ea typeface="ＭＳ Ｐゴシック" panose="020B0600070205080204" pitchFamily="50" charset="-128"/>
                          <a:cs typeface="Calibri" panose="020F0502020204030204" pitchFamily="34" charset="0"/>
                        </a:rPr>
                        <a:t>・区長が編成した予算</a:t>
                      </a:r>
                      <a:endParaRPr kumimoji="1" lang="en-US" altLang="ja-JP" sz="1200" kern="1200" dirty="0">
                        <a:solidFill>
                          <a:schemeClr val="dk1"/>
                        </a:solidFill>
                        <a:latin typeface="Calibri" panose="020F0502020204030204" pitchFamily="34" charset="0"/>
                        <a:ea typeface="ＭＳ Ｐゴシック" panose="020B0600070205080204" pitchFamily="50" charset="-128"/>
                        <a:cs typeface="Calibri" panose="020F0502020204030204" pitchFamily="34" charset="0"/>
                      </a:endParaRPr>
                    </a:p>
                    <a:p>
                      <a:pPr marL="72000" marR="0" indent="-457200" algn="l" defTabSz="914400" rtl="0" eaLnBrk="1" fontAlgn="auto" latinLnBrk="0" hangingPunct="1">
                        <a:lnSpc>
                          <a:spcPts val="1700"/>
                        </a:lnSpc>
                        <a:spcBef>
                          <a:spcPts val="0"/>
                        </a:spcBef>
                        <a:spcAft>
                          <a:spcPts val="0"/>
                        </a:spcAft>
                        <a:buClrTx/>
                        <a:buSzTx/>
                        <a:buFontTx/>
                        <a:buNone/>
                        <a:tabLst/>
                        <a:defRPr/>
                      </a:pPr>
                      <a:r>
                        <a:rPr kumimoji="1" lang="en-US" altLang="ja-JP" sz="1050" kern="1200" dirty="0">
                          <a:solidFill>
                            <a:schemeClr val="dk1"/>
                          </a:solidFill>
                          <a:latin typeface="Calibri" panose="020F0502020204030204" pitchFamily="34" charset="0"/>
                          <a:ea typeface="ＭＳ Ｐゴシック" panose="020B0600070205080204" pitchFamily="50" charset="-128"/>
                          <a:cs typeface="Calibri" panose="020F0502020204030204" pitchFamily="34" charset="0"/>
                        </a:rPr>
                        <a:t>【2012</a:t>
                      </a:r>
                      <a:r>
                        <a:rPr kumimoji="1" lang="ja-JP" altLang="en-US" sz="1050" kern="1200" dirty="0">
                          <a:solidFill>
                            <a:schemeClr val="dk1"/>
                          </a:solidFill>
                          <a:latin typeface="Calibri" panose="020F0502020204030204" pitchFamily="34" charset="0"/>
                          <a:ea typeface="ＭＳ Ｐゴシック" panose="020B0600070205080204" pitchFamily="50" charset="-128"/>
                          <a:cs typeface="Calibri" panose="020F0502020204030204" pitchFamily="34" charset="0"/>
                        </a:rPr>
                        <a:t>年度</a:t>
                      </a:r>
                      <a:r>
                        <a:rPr kumimoji="1" lang="en-US" altLang="ja-JP" sz="1050" kern="1200" dirty="0">
                          <a:solidFill>
                            <a:schemeClr val="dk1"/>
                          </a:solidFill>
                          <a:latin typeface="Calibri" panose="020F0502020204030204" pitchFamily="34" charset="0"/>
                          <a:ea typeface="ＭＳ Ｐゴシック" panose="020B0600070205080204" pitchFamily="50" charset="-128"/>
                          <a:cs typeface="Calibri" panose="020F0502020204030204" pitchFamily="34" charset="0"/>
                        </a:rPr>
                        <a:t>】</a:t>
                      </a:r>
                      <a:r>
                        <a:rPr kumimoji="1" lang="ja-JP" altLang="en-US" sz="1050" kern="1200" dirty="0">
                          <a:solidFill>
                            <a:schemeClr val="dk1"/>
                          </a:solidFill>
                          <a:latin typeface="Calibri" panose="020F0502020204030204" pitchFamily="34" charset="0"/>
                          <a:ea typeface="ＭＳ Ｐゴシック" panose="020B0600070205080204" pitchFamily="50" charset="-128"/>
                          <a:cs typeface="Calibri" panose="020F0502020204030204" pitchFamily="34" charset="0"/>
                        </a:rPr>
                        <a:t>　　</a:t>
                      </a:r>
                      <a:r>
                        <a:rPr kumimoji="1" lang="en-US" altLang="ja-JP" sz="1050" kern="1200" dirty="0">
                          <a:solidFill>
                            <a:schemeClr val="dk1"/>
                          </a:solidFill>
                          <a:latin typeface="Calibri" panose="020F0502020204030204" pitchFamily="34" charset="0"/>
                          <a:ea typeface="ＭＳ Ｐゴシック" panose="020B0600070205080204" pitchFamily="50" charset="-128"/>
                          <a:cs typeface="Calibri" panose="020F0502020204030204" pitchFamily="34" charset="0"/>
                        </a:rPr>
                        <a:t>【2014</a:t>
                      </a:r>
                      <a:r>
                        <a:rPr kumimoji="1" lang="ja-JP" altLang="en-US" sz="1050" kern="1200" dirty="0">
                          <a:solidFill>
                            <a:schemeClr val="dk1"/>
                          </a:solidFill>
                          <a:latin typeface="Calibri" panose="020F0502020204030204" pitchFamily="34" charset="0"/>
                          <a:ea typeface="ＭＳ Ｐゴシック" panose="020B0600070205080204" pitchFamily="50" charset="-128"/>
                          <a:cs typeface="Calibri" panose="020F0502020204030204" pitchFamily="34" charset="0"/>
                        </a:rPr>
                        <a:t>年度</a:t>
                      </a:r>
                      <a:r>
                        <a:rPr kumimoji="1" lang="en-US" altLang="ja-JP" sz="1050" kern="1200" dirty="0">
                          <a:solidFill>
                            <a:schemeClr val="dk1"/>
                          </a:solidFill>
                          <a:latin typeface="Calibri" panose="020F0502020204030204" pitchFamily="34" charset="0"/>
                          <a:ea typeface="ＭＳ Ｐゴシック" panose="020B0600070205080204" pitchFamily="50" charset="-128"/>
                          <a:cs typeface="Calibri" panose="020F0502020204030204" pitchFamily="34" charset="0"/>
                        </a:rPr>
                        <a:t>】</a:t>
                      </a:r>
                      <a:r>
                        <a:rPr kumimoji="1" lang="ja-JP" altLang="en-US" sz="1050" kern="1200" dirty="0">
                          <a:solidFill>
                            <a:schemeClr val="dk1"/>
                          </a:solidFill>
                          <a:latin typeface="Calibri" panose="020F0502020204030204" pitchFamily="34" charset="0"/>
                          <a:ea typeface="ＭＳ Ｐゴシック" panose="020B0600070205080204" pitchFamily="50" charset="-128"/>
                          <a:cs typeface="Calibri" panose="020F0502020204030204" pitchFamily="34" charset="0"/>
                        </a:rPr>
                        <a:t>　　</a:t>
                      </a:r>
                      <a:r>
                        <a:rPr kumimoji="1" lang="en-US" altLang="ja-JP" sz="1050" kern="120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rPr>
                        <a:t>【2017</a:t>
                      </a:r>
                      <a:r>
                        <a:rPr kumimoji="1" lang="ja-JP" altLang="en-US" sz="1050" kern="120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rPr>
                        <a:t>年度</a:t>
                      </a:r>
                      <a:r>
                        <a:rPr kumimoji="1" lang="en-US" altLang="ja-JP" sz="1050" kern="120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rPr>
                        <a:t>】</a:t>
                      </a:r>
                      <a:r>
                        <a:rPr kumimoji="1" lang="ja-JP" altLang="en-US" sz="1050" kern="120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rPr>
                        <a:t>　　</a:t>
                      </a:r>
                      <a:r>
                        <a:rPr kumimoji="1" lang="en-US" altLang="ja-JP" sz="1050" kern="120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rPr>
                        <a:t>【2022</a:t>
                      </a:r>
                      <a:r>
                        <a:rPr kumimoji="1" lang="ja-JP" altLang="en-US" sz="1050" kern="120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rPr>
                        <a:t>年度</a:t>
                      </a:r>
                      <a:r>
                        <a:rPr kumimoji="1" lang="en-US" altLang="ja-JP" sz="1050" kern="120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rPr>
                        <a:t>】</a:t>
                      </a:r>
                    </a:p>
                    <a:p>
                      <a:pPr marL="72000" marR="0" indent="-457200" algn="l" defTabSz="914400" rtl="0" eaLnBrk="1" fontAlgn="auto" latinLnBrk="0" hangingPunct="1">
                        <a:lnSpc>
                          <a:spcPts val="1700"/>
                        </a:lnSpc>
                        <a:spcBef>
                          <a:spcPts val="0"/>
                        </a:spcBef>
                        <a:spcAft>
                          <a:spcPts val="0"/>
                        </a:spcAft>
                        <a:buClrTx/>
                        <a:buSzTx/>
                        <a:buFontTx/>
                        <a:buNone/>
                        <a:tabLst/>
                        <a:defRPr/>
                      </a:pPr>
                      <a:r>
                        <a:rPr kumimoji="1" lang="ja-JP" altLang="en-US" sz="1050" kern="120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rPr>
                        <a:t>　約</a:t>
                      </a:r>
                      <a:r>
                        <a:rPr kumimoji="1" lang="en-US" altLang="ja-JP" sz="1050" kern="120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rPr>
                        <a:t>50</a:t>
                      </a:r>
                      <a:r>
                        <a:rPr kumimoji="1" lang="ja-JP" altLang="en-US" sz="1050" kern="120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rPr>
                        <a:t>億円　　　　約</a:t>
                      </a:r>
                      <a:r>
                        <a:rPr kumimoji="1" lang="en-US" altLang="ja-JP" sz="1050" kern="120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rPr>
                        <a:t>270</a:t>
                      </a:r>
                      <a:r>
                        <a:rPr kumimoji="1" lang="ja-JP" altLang="en-US" sz="1050" kern="120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rPr>
                        <a:t>億円　　　約</a:t>
                      </a:r>
                      <a:r>
                        <a:rPr kumimoji="1" lang="en-US" altLang="ja-JP" sz="1050" kern="120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rPr>
                        <a:t>260</a:t>
                      </a:r>
                      <a:r>
                        <a:rPr kumimoji="1" lang="ja-JP" altLang="en-US" sz="1050" kern="120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rPr>
                        <a:t>億円　　</a:t>
                      </a:r>
                      <a:r>
                        <a:rPr kumimoji="1" lang="ja-JP" altLang="en-US" sz="1050" kern="1200" baseline="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rPr>
                        <a:t>   </a:t>
                      </a:r>
                      <a:r>
                        <a:rPr kumimoji="1" lang="ja-JP" altLang="en-US" sz="1050" kern="120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rPr>
                        <a:t>約</a:t>
                      </a:r>
                      <a:r>
                        <a:rPr kumimoji="1" lang="en-US" altLang="ja-JP" sz="1050" kern="120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rPr>
                        <a:t>290</a:t>
                      </a:r>
                      <a:r>
                        <a:rPr kumimoji="1" lang="ja-JP" altLang="en-US" sz="1050" kern="120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rPr>
                        <a:t>億円</a:t>
                      </a:r>
                      <a:endParaRPr kumimoji="1" lang="en-US" altLang="ja-JP" sz="1050" kern="120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endParaRPr>
                    </a:p>
                    <a:p>
                      <a:pPr marL="72000" marR="0" indent="-457200" algn="l" defTabSz="914400" rtl="0" eaLnBrk="1" fontAlgn="auto" latinLnBrk="0" hangingPunct="1">
                        <a:lnSpc>
                          <a:spcPts val="1500"/>
                        </a:lnSpc>
                        <a:spcBef>
                          <a:spcPts val="0"/>
                        </a:spcBef>
                        <a:spcAft>
                          <a:spcPts val="0"/>
                        </a:spcAft>
                        <a:buClrTx/>
                        <a:buSzTx/>
                        <a:buFontTx/>
                        <a:buNone/>
                        <a:tabLst/>
                        <a:defRPr/>
                      </a:pPr>
                      <a:r>
                        <a:rPr kumimoji="1" lang="ja-JP" altLang="en-US" sz="1050" kern="120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rPr>
                        <a:t>（一般会計　　　（一般会計　　　（一般会計　　　（一般会計</a:t>
                      </a:r>
                      <a:endParaRPr kumimoji="1" lang="en-US" altLang="ja-JP" sz="1050" kern="120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endParaRPr>
                    </a:p>
                    <a:p>
                      <a:pPr marL="72000" marR="0" indent="-457200" algn="l" defTabSz="914400" rtl="0" eaLnBrk="1" fontAlgn="auto" latinLnBrk="0" hangingPunct="1">
                        <a:lnSpc>
                          <a:spcPts val="1500"/>
                        </a:lnSpc>
                        <a:spcBef>
                          <a:spcPts val="0"/>
                        </a:spcBef>
                        <a:spcAft>
                          <a:spcPts val="0"/>
                        </a:spcAft>
                        <a:buClrTx/>
                        <a:buSzTx/>
                        <a:buFontTx/>
                        <a:buNone/>
                        <a:tabLst/>
                        <a:defRPr/>
                      </a:pPr>
                      <a:r>
                        <a:rPr kumimoji="1" lang="ja-JP" altLang="en-US" sz="1050" kern="120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rPr>
                        <a:t>  予算の</a:t>
                      </a:r>
                      <a:r>
                        <a:rPr kumimoji="1" lang="en-US" altLang="ja-JP" sz="1050" kern="120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rPr>
                        <a:t>0.3%</a:t>
                      </a:r>
                      <a:r>
                        <a:rPr kumimoji="1" lang="ja-JP" altLang="en-US" sz="1050" kern="120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rPr>
                        <a:t>）　</a:t>
                      </a:r>
                      <a:r>
                        <a:rPr kumimoji="1" lang="ja-JP" altLang="en-US" sz="1050" kern="1200" baseline="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rPr>
                        <a:t>  </a:t>
                      </a:r>
                      <a:r>
                        <a:rPr kumimoji="1" lang="ja-JP" altLang="en-US" sz="1050" kern="120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rPr>
                        <a:t>予算の</a:t>
                      </a:r>
                      <a:r>
                        <a:rPr kumimoji="1" lang="en-US" altLang="ja-JP" sz="1050" kern="120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rPr>
                        <a:t>1.6%</a:t>
                      </a:r>
                      <a:r>
                        <a:rPr kumimoji="1" lang="ja-JP" altLang="en-US" sz="1050" kern="120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rPr>
                        <a:t>）　</a:t>
                      </a:r>
                      <a:r>
                        <a:rPr kumimoji="1" lang="ja-JP" altLang="en-US" sz="1050" kern="1200" baseline="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rPr>
                        <a:t> </a:t>
                      </a:r>
                      <a:r>
                        <a:rPr kumimoji="1" lang="ja-JP" altLang="en-US" sz="1050" kern="120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rPr>
                        <a:t>予算の</a:t>
                      </a:r>
                      <a:r>
                        <a:rPr kumimoji="1" lang="en-US" altLang="ja-JP" sz="1050" kern="120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rPr>
                        <a:t>1.5%</a:t>
                      </a:r>
                      <a:r>
                        <a:rPr kumimoji="1" lang="ja-JP" altLang="en-US" sz="1050" kern="120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rPr>
                        <a:t>）　</a:t>
                      </a:r>
                      <a:r>
                        <a:rPr kumimoji="1" lang="ja-JP" altLang="en-US" sz="1050" kern="1200" baseline="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rPr>
                        <a:t> </a:t>
                      </a:r>
                      <a:r>
                        <a:rPr kumimoji="1" lang="ja-JP" altLang="en-US" sz="1050" kern="120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rPr>
                        <a:t>予算の</a:t>
                      </a:r>
                      <a:r>
                        <a:rPr kumimoji="1" lang="en-US" altLang="ja-JP" sz="1050" kern="120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rPr>
                        <a:t>1.6%</a:t>
                      </a:r>
                      <a:r>
                        <a:rPr kumimoji="1" lang="ja-JP" altLang="en-US" sz="1050" kern="120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rPr>
                        <a:t>）</a:t>
                      </a:r>
                      <a:endParaRPr kumimoji="1" lang="en-US" altLang="ja-JP" sz="1050" kern="120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endParaRPr>
                    </a:p>
                  </a:txBody>
                  <a:tcPr marL="36000" marR="36000">
                    <a:lnL w="12700" cap="flat" cmpd="sng" algn="ctr">
                      <a:solidFill>
                        <a:schemeClr val="tx1"/>
                      </a:solidFill>
                      <a:prstDash val="sysDash"/>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tx1"/>
                      </a:solidFill>
                      <a:prstDash val="dash"/>
                      <a:round/>
                      <a:headEnd type="none" w="med" len="med"/>
                      <a:tailEnd type="none" w="med" len="med"/>
                    </a:lnT>
                    <a:lnB w="9525" cap="flat" cmpd="sng" algn="ctr">
                      <a:solidFill>
                        <a:schemeClr val="tx1"/>
                      </a:solid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r h="1296144">
                <a:tc vMerge="1">
                  <a:txBody>
                    <a:bodyPr/>
                    <a:lstStyle/>
                    <a:p>
                      <a:pPr>
                        <a:lnSpc>
                          <a:spcPct val="150000"/>
                        </a:lnSpc>
                      </a:pPr>
                      <a:endParaRPr lang="en-US" altLang="ja-JP" sz="1300" dirty="0">
                        <a:latin typeface="Calibri" pitchFamily="34" charset="0"/>
                      </a:endParaRPr>
                    </a:p>
                  </a:txBody>
                  <a:tcPr marL="36000" marR="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pPr>
                        <a:lnSpc>
                          <a:spcPct val="150000"/>
                        </a:lnSpc>
                      </a:pPr>
                      <a:endParaRPr kumimoji="1" lang="ja-JP" altLang="en-US" sz="1300" kern="1200" dirty="0">
                        <a:solidFill>
                          <a:schemeClr val="dk1"/>
                        </a:solidFill>
                        <a:latin typeface="Calibri" pitchFamily="34" charset="0"/>
                        <a:ea typeface="+mn-ea"/>
                        <a:cs typeface="+mn-cs"/>
                      </a:endParaRPr>
                    </a:p>
                  </a:txBody>
                  <a:tcPr marL="36000" marR="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72000" indent="-457200">
                        <a:lnSpc>
                          <a:spcPts val="2300"/>
                        </a:lnSpc>
                      </a:pPr>
                      <a:r>
                        <a:rPr kumimoji="1" lang="ja-JP" altLang="en-US" sz="1200" kern="1200" dirty="0">
                          <a:solidFill>
                            <a:schemeClr val="dk1"/>
                          </a:solidFill>
                          <a:latin typeface="Calibri" panose="020F0502020204030204" pitchFamily="34" charset="0"/>
                          <a:ea typeface="ＭＳ Ｐゴシック" panose="020B0600070205080204" pitchFamily="50" charset="-128"/>
                          <a:cs typeface="Calibri" panose="020F0502020204030204" pitchFamily="34" charset="0"/>
                        </a:rPr>
                        <a:t>③区長の組織編成権の強化</a:t>
                      </a:r>
                    </a:p>
                  </a:txBody>
                  <a:tcPr marL="36000" marR="36000">
                    <a:lnL w="12700" cap="flat" cmpd="sng" algn="ctr">
                      <a:solidFill>
                        <a:schemeClr val="tx1"/>
                      </a:solidFill>
                      <a:prstDash val="sysDash"/>
                      <a:round/>
                      <a:headEnd type="none" w="med" len="med"/>
                      <a:tailEnd type="none" w="med" len="med"/>
                    </a:lnL>
                    <a:lnR w="12700" cap="flat" cmpd="sng" algn="ctr">
                      <a:solidFill>
                        <a:schemeClr val="tx1"/>
                      </a:solidFill>
                      <a:prstDash val="sysDash"/>
                      <a:round/>
                      <a:headEnd type="none" w="med" len="med"/>
                      <a:tailEnd type="none" w="med" len="med"/>
                    </a:lnR>
                    <a:lnT w="9525" cap="flat" cmpd="sng" algn="ctr">
                      <a:solidFill>
                        <a:schemeClr val="tx1"/>
                      </a:solidFill>
                      <a:prstDash val="dash"/>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72000" marR="0" indent="-457200" algn="l" defTabSz="914400" rtl="0" eaLnBrk="1" fontAlgn="auto" latinLnBrk="0" hangingPunct="1">
                        <a:lnSpc>
                          <a:spcPts val="2300"/>
                        </a:lnSpc>
                        <a:spcBef>
                          <a:spcPts val="0"/>
                        </a:spcBef>
                        <a:spcAft>
                          <a:spcPts val="0"/>
                        </a:spcAft>
                        <a:buClrTx/>
                        <a:buSzTx/>
                        <a:buFontTx/>
                        <a:buNone/>
                        <a:tabLst/>
                        <a:defRPr/>
                      </a:pPr>
                      <a:r>
                        <a:rPr kumimoji="1" lang="ja-JP" altLang="en-US" sz="1200" kern="1200" dirty="0">
                          <a:solidFill>
                            <a:schemeClr val="dk1"/>
                          </a:solidFill>
                          <a:latin typeface="Calibri" panose="020F0502020204030204" pitchFamily="34" charset="0"/>
                          <a:ea typeface="ＭＳ Ｐゴシック" panose="020B0600070205080204" pitchFamily="50" charset="-128"/>
                          <a:cs typeface="Calibri" panose="020F0502020204030204" pitchFamily="34" charset="0"/>
                        </a:rPr>
                        <a:t>・区長のマネジメントのもと、区の特性や地域の実情に応じた施策・事業が展開できる区役所組織を編成できる仕組みを構築</a:t>
                      </a:r>
                      <a:endParaRPr kumimoji="1" lang="en-US" altLang="ja-JP" sz="1200" kern="1200" dirty="0">
                        <a:solidFill>
                          <a:schemeClr val="dk1"/>
                        </a:solidFill>
                        <a:latin typeface="Calibri" panose="020F0502020204030204" pitchFamily="34" charset="0"/>
                        <a:ea typeface="ＭＳ Ｐゴシック" panose="020B0600070205080204" pitchFamily="50" charset="-128"/>
                        <a:cs typeface="Calibri" panose="020F0502020204030204" pitchFamily="34" charset="0"/>
                      </a:endParaRPr>
                    </a:p>
                  </a:txBody>
                  <a:tcPr marL="36000" marR="36000">
                    <a:lnL w="12700" cap="flat" cmpd="sng" algn="ctr">
                      <a:solidFill>
                        <a:schemeClr val="tx1"/>
                      </a:solidFill>
                      <a:prstDash val="sysDash"/>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tx1"/>
                      </a:solidFill>
                      <a:prstDash val="dash"/>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3"/>
                  </a:ext>
                </a:extLst>
              </a:tr>
            </a:tbl>
          </a:graphicData>
        </a:graphic>
      </p:graphicFrame>
      <p:sp>
        <p:nvSpPr>
          <p:cNvPr id="4" name="テキスト ボックス 3"/>
          <p:cNvSpPr txBox="1"/>
          <p:nvPr/>
        </p:nvSpPr>
        <p:spPr>
          <a:xfrm>
            <a:off x="0" y="0"/>
            <a:ext cx="7200000" cy="461665"/>
          </a:xfrm>
          <a:prstGeom prst="rect">
            <a:avLst/>
          </a:prstGeom>
          <a:solidFill>
            <a:srgbClr val="0070C0"/>
          </a:solidFill>
        </p:spPr>
        <p:txBody>
          <a:bodyPr wrap="square" rtlCol="0">
            <a:spAutoFit/>
          </a:bodyPr>
          <a:lstStyle/>
          <a:p>
            <a:r>
              <a:rPr lang="en-US" altLang="ja-JP" sz="2400" b="1" u="sng" dirty="0">
                <a:solidFill>
                  <a:schemeClr val="bg1"/>
                </a:solidFill>
                <a:latin typeface="BIZ UDゴシック" panose="020B0400000000000000" pitchFamily="49" charset="-128"/>
                <a:ea typeface="BIZ UDゴシック" panose="020B0400000000000000" pitchFamily="49" charset="-128"/>
              </a:rPr>
              <a:t>Ⅲ【</a:t>
            </a:r>
            <a:r>
              <a:rPr lang="ja-JP" altLang="en-US" sz="2400" b="1" u="sng" dirty="0">
                <a:solidFill>
                  <a:schemeClr val="bg1"/>
                </a:solidFill>
                <a:latin typeface="BIZ UDゴシック" panose="020B0400000000000000" pitchFamily="49" charset="-128"/>
                <a:ea typeface="BIZ UDゴシック" panose="020B0400000000000000" pitchFamily="49" charset="-128"/>
              </a:rPr>
              <a:t>業務執行の刷新</a:t>
            </a:r>
            <a:r>
              <a:rPr lang="en-US" altLang="ja-JP" sz="2400" b="1" u="sng" dirty="0">
                <a:solidFill>
                  <a:schemeClr val="bg1"/>
                </a:solidFill>
                <a:latin typeface="BIZ UDゴシック" panose="020B0400000000000000" pitchFamily="49" charset="-128"/>
                <a:ea typeface="BIZ UDゴシック" panose="020B0400000000000000" pitchFamily="49" charset="-128"/>
              </a:rPr>
              <a:t>】</a:t>
            </a:r>
            <a:r>
              <a:rPr lang="ja-JP" altLang="en-US" sz="2400" b="1" u="sng" dirty="0">
                <a:solidFill>
                  <a:schemeClr val="bg1"/>
                </a:solidFill>
                <a:latin typeface="BIZ UDゴシック" panose="020B0400000000000000" pitchFamily="49" charset="-128"/>
                <a:ea typeface="BIZ UDゴシック" panose="020B0400000000000000" pitchFamily="49" charset="-128"/>
              </a:rPr>
              <a:t>（</a:t>
            </a:r>
            <a:r>
              <a:rPr kumimoji="1" lang="ja-JP" altLang="en-US" sz="2400" b="1" u="sng" dirty="0">
                <a:solidFill>
                  <a:schemeClr val="bg1"/>
                </a:solidFill>
                <a:latin typeface="BIZ UDゴシック" panose="020B0400000000000000" pitchFamily="49" charset="-128"/>
                <a:ea typeface="BIZ UDゴシック" panose="020B0400000000000000" pitchFamily="49" charset="-128"/>
              </a:rPr>
              <a:t>７）区役所への権限移譲</a:t>
            </a:r>
          </a:p>
        </p:txBody>
      </p:sp>
      <p:sp>
        <p:nvSpPr>
          <p:cNvPr id="12" name="二等辺三角形 11"/>
          <p:cNvSpPr/>
          <p:nvPr/>
        </p:nvSpPr>
        <p:spPr>
          <a:xfrm rot="5400000">
            <a:off x="5886164" y="4131060"/>
            <a:ext cx="324000" cy="72008"/>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latin typeface="BIZ UDゴシック" panose="020B0400000000000000" pitchFamily="49" charset="-128"/>
              <a:ea typeface="BIZ UDゴシック" panose="020B0400000000000000" pitchFamily="49" charset="-128"/>
            </a:endParaRPr>
          </a:p>
        </p:txBody>
      </p:sp>
      <p:sp>
        <p:nvSpPr>
          <p:cNvPr id="11" name="二等辺三角形 10"/>
          <p:cNvSpPr/>
          <p:nvPr/>
        </p:nvSpPr>
        <p:spPr>
          <a:xfrm rot="5400000">
            <a:off x="6822268" y="4131060"/>
            <a:ext cx="324000" cy="72008"/>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latin typeface="BIZ UDゴシック" panose="020B0400000000000000" pitchFamily="49" charset="-128"/>
              <a:ea typeface="BIZ UDゴシック" panose="020B0400000000000000" pitchFamily="49" charset="-128"/>
            </a:endParaRPr>
          </a:p>
        </p:txBody>
      </p:sp>
      <p:sp>
        <p:nvSpPr>
          <p:cNvPr id="10" name="二等辺三角形 9"/>
          <p:cNvSpPr/>
          <p:nvPr/>
        </p:nvSpPr>
        <p:spPr>
          <a:xfrm rot="5400000">
            <a:off x="7686364" y="4131060"/>
            <a:ext cx="324000" cy="72008"/>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latin typeface="BIZ UDゴシック" panose="020B0400000000000000" pitchFamily="49" charset="-128"/>
              <a:ea typeface="BIZ UDゴシック" panose="020B0400000000000000" pitchFamily="49" charset="-128"/>
            </a:endParaRPr>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224</a:t>
            </a:fld>
            <a:endParaRPr lang="ja-JP" altLang="en-US"/>
          </a:p>
        </p:txBody>
      </p:sp>
    </p:spTree>
    <p:extLst>
      <p:ext uri="{BB962C8B-B14F-4D97-AF65-F5344CB8AC3E}">
        <p14:creationId xmlns:p14="http://schemas.microsoft.com/office/powerpoint/2010/main" val="408153678"/>
      </p:ext>
    </p:extLst>
  </p:cSld>
  <p:clrMapOvr>
    <a:masterClrMapping/>
  </p:clrMapOvr>
</p:sld>
</file>

<file path=ppt/slides/slide2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正方形/長方形 7"/>
          <p:cNvSpPr/>
          <p:nvPr/>
        </p:nvSpPr>
        <p:spPr>
          <a:xfrm>
            <a:off x="251520" y="260648"/>
            <a:ext cx="4392488" cy="369332"/>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rPr>
              <a:t>①　区長の位置付けの変更　</a:t>
            </a:r>
          </a:p>
        </p:txBody>
      </p:sp>
      <p:sp>
        <p:nvSpPr>
          <p:cNvPr id="10" name="正方形/長方形 9"/>
          <p:cNvSpPr/>
          <p:nvPr/>
        </p:nvSpPr>
        <p:spPr>
          <a:xfrm>
            <a:off x="251520" y="764704"/>
            <a:ext cx="8712968" cy="1685077"/>
          </a:xfrm>
          <a:prstGeom prst="rect">
            <a:avLst/>
          </a:prstGeom>
        </p:spPr>
        <p:txBody>
          <a:bodyPr wrap="square">
            <a:spAutoFit/>
          </a:bodyPr>
          <a:lstStyle/>
          <a:p>
            <a:pPr marL="0" marR="0" lvl="0" indent="0" algn="l" defTabSz="914400" rtl="0" eaLnBrk="1" fontAlgn="auto" latinLnBrk="0" hangingPunct="1">
              <a:lnSpc>
                <a:spcPct val="150000"/>
              </a:lnSpc>
              <a:spcBef>
                <a:spcPts val="0"/>
              </a:spcBef>
              <a:spcAft>
                <a:spcPts val="0"/>
              </a:spcAft>
              <a:buClrTx/>
              <a:buSzTx/>
              <a:buFontTx/>
              <a:buNone/>
              <a:tabLst/>
              <a:defRPr/>
            </a:pPr>
            <a:r>
              <a:rPr kumimoji="1" lang="en-US" altLang="ja-JP" sz="1800" b="0"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rPr>
              <a:t>2012</a:t>
            </a:r>
            <a:r>
              <a:rPr kumimoji="1" lang="ja-JP" altLang="en-US" sz="1800" b="0"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rPr>
              <a:t>年</a:t>
            </a:r>
            <a:r>
              <a:rPr kumimoji="1" lang="en-US" altLang="ja-JP" sz="1800" b="0"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rPr>
              <a:t>8</a:t>
            </a:r>
            <a:r>
              <a:rPr kumimoji="1" lang="ja-JP" altLang="en-US" sz="1800" b="0"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rPr>
              <a:t>月～</a:t>
            </a:r>
            <a:endParaRPr kumimoji="1" lang="en-US" altLang="ja-JP" sz="1800" b="0"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endParaRPr>
          </a:p>
          <a:p>
            <a:pPr marL="266700" marR="0" lvl="0" indent="-266700" algn="l" defTabSz="914400" rtl="0" eaLnBrk="1" fontAlgn="auto" latinLnBrk="0" hangingPunct="1">
              <a:lnSpc>
                <a:spcPct val="150000"/>
              </a:lnSpc>
              <a:spcBef>
                <a:spcPts val="0"/>
              </a:spcBef>
              <a:spcAft>
                <a:spcPts val="0"/>
              </a:spcAft>
              <a:buClrTx/>
              <a:buSzTx/>
              <a:buFontTx/>
              <a:buNone/>
              <a:tabLst/>
              <a:defRPr/>
            </a:pPr>
            <a:r>
              <a:rPr kumimoji="1" lang="ja-JP" altLang="en-US" sz="1700" b="0"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rPr>
              <a:t>　・区長を</a:t>
            </a:r>
            <a:r>
              <a:rPr kumimoji="1" lang="ja-JP" altLang="en-US" sz="17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住民に身近な施策・事業の実質的な責任者に位置付け、区の区域内の基礎自治に関する施策・事業について、局は区長（区シティ・マネージャー（区</a:t>
            </a:r>
            <a:r>
              <a:rPr kumimoji="1" lang="en-US" altLang="ja-JP" sz="1700" b="0"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CM </a:t>
            </a:r>
            <a:r>
              <a:rPr kumimoji="1" lang="ja-JP" altLang="en-US" sz="17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））の補助組織として、区長（区</a:t>
            </a:r>
            <a:r>
              <a:rPr kumimoji="1" lang="en-US" altLang="ja-JP" sz="1700" b="0"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CM </a:t>
            </a:r>
            <a:r>
              <a:rPr kumimoji="1" lang="ja-JP" altLang="en-US" sz="17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）の指揮監督を受ける。（「</a:t>
            </a:r>
            <a:r>
              <a:rPr kumimoji="1" lang="ja-JP" altLang="en-US" sz="1700" b="0"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区</a:t>
            </a:r>
            <a:r>
              <a:rPr kumimoji="1" lang="en-US" altLang="ja-JP" sz="1700" b="0"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CM</a:t>
            </a:r>
            <a:r>
              <a:rPr kumimoji="1" lang="ja-JP" altLang="en-US" sz="1700" b="0"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制」の導入）</a:t>
            </a:r>
            <a:r>
              <a:rPr kumimoji="1" lang="en-US" altLang="ja-JP" sz="1700" b="0"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a:t>
            </a:r>
            <a:r>
              <a:rPr kumimoji="1" lang="ja-JP" altLang="en-US" sz="1700" b="0"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大阪市事務分掌規則</a:t>
            </a:r>
            <a:r>
              <a:rPr kumimoji="1" lang="ja-JP" altLang="en-US" sz="1700" b="0"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rPr>
              <a:t>第</a:t>
            </a:r>
            <a:r>
              <a:rPr kumimoji="1" lang="en-US" altLang="ja-JP" sz="1700" b="0"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rPr>
              <a:t>1</a:t>
            </a:r>
            <a:r>
              <a:rPr kumimoji="1" lang="ja-JP" altLang="en-US" sz="1700" b="0"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rPr>
              <a:t>条の</a:t>
            </a:r>
            <a:r>
              <a:rPr kumimoji="1" lang="en-US" altLang="ja-JP" sz="1700" b="0"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rPr>
              <a:t>2】</a:t>
            </a:r>
          </a:p>
        </p:txBody>
      </p:sp>
      <p:sp>
        <p:nvSpPr>
          <p:cNvPr id="14" name="テキスト ボックス 13"/>
          <p:cNvSpPr txBox="1"/>
          <p:nvPr/>
        </p:nvSpPr>
        <p:spPr>
          <a:xfrm>
            <a:off x="1259632" y="2339588"/>
            <a:ext cx="1944216" cy="3693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8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Before</a:t>
            </a:r>
            <a:endParaRPr kumimoji="1" lang="ja-JP" altLang="en-US" sz="18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15" name="テキスト ボックス 14"/>
          <p:cNvSpPr txBox="1"/>
          <p:nvPr/>
        </p:nvSpPr>
        <p:spPr>
          <a:xfrm>
            <a:off x="5940152" y="2339588"/>
            <a:ext cx="1944216" cy="3693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8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After</a:t>
            </a:r>
            <a:endParaRPr kumimoji="1" lang="ja-JP" altLang="en-US" sz="18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18" name="正方形/長方形 17"/>
          <p:cNvSpPr/>
          <p:nvPr/>
        </p:nvSpPr>
        <p:spPr>
          <a:xfrm>
            <a:off x="5148064" y="2924944"/>
            <a:ext cx="3600400" cy="2376264"/>
          </a:xfrm>
          <a:prstGeom prst="rect">
            <a:avLst/>
          </a:prstGeom>
          <a:noFill/>
          <a:ln w="317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1" i="0" u="sng" strike="noStrike" kern="1200" cap="none" spc="0" normalizeH="0" baseline="0" noProof="0" dirty="0">
                <a:ln>
                  <a:noFill/>
                </a:ln>
                <a:solidFill>
                  <a:prstClr val="black"/>
                </a:solidFill>
                <a:effectLst/>
                <a:uLnTx/>
                <a:uFillTx/>
                <a:latin typeface="ＭＳ Ｐゴシック" pitchFamily="50" charset="-128"/>
                <a:ea typeface="ＭＳ Ｐゴシック" pitchFamily="50" charset="-128"/>
                <a:cs typeface="+mn-cs"/>
              </a:rPr>
              <a:t>区　　　　長</a:t>
            </a:r>
            <a:endParaRPr kumimoji="1" lang="zh-CN" altLang="en-US" sz="1800" b="1" i="0" u="sng" strike="noStrike" kern="1200" cap="none" spc="0" normalizeH="0" baseline="0" noProof="0" dirty="0">
              <a:ln>
                <a:noFill/>
              </a:ln>
              <a:solidFill>
                <a:prstClr val="black"/>
              </a:solidFill>
              <a:effectLst/>
              <a:uLnTx/>
              <a:uFillTx/>
              <a:latin typeface="ＭＳ Ｐゴシック" pitchFamily="50" charset="-128"/>
              <a:ea typeface="ＭＳ Ｐゴシック" pitchFamily="50" charset="-128"/>
              <a:cs typeface="+mn-cs"/>
            </a:endParaRPr>
          </a:p>
        </p:txBody>
      </p:sp>
      <p:sp>
        <p:nvSpPr>
          <p:cNvPr id="20" name="正方形/長方形 19"/>
          <p:cNvSpPr/>
          <p:nvPr/>
        </p:nvSpPr>
        <p:spPr>
          <a:xfrm>
            <a:off x="5292080" y="4398203"/>
            <a:ext cx="1008112" cy="720080"/>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「区ＣＭ」</a:t>
            </a:r>
            <a:endPar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として</a:t>
            </a:r>
          </a:p>
        </p:txBody>
      </p:sp>
      <p:sp>
        <p:nvSpPr>
          <p:cNvPr id="24" name="正方形/長方形 23"/>
          <p:cNvSpPr/>
          <p:nvPr/>
        </p:nvSpPr>
        <p:spPr>
          <a:xfrm>
            <a:off x="6300192" y="3429000"/>
            <a:ext cx="2448272" cy="892552"/>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rPr>
              <a:t>・</a:t>
            </a: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区役所事務を指揮監督</a:t>
            </a:r>
            <a:endPar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rPr>
              <a:t>【</a:t>
            </a:r>
            <a:r>
              <a:rPr kumimoji="1" lang="ja-JP" altLang="en-US" sz="1200" b="0"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rPr>
              <a:t>例</a:t>
            </a:r>
            <a:r>
              <a:rPr kumimoji="1" lang="en-US" altLang="ja-JP" sz="1200" b="0"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rPr>
              <a:t>】</a:t>
            </a:r>
            <a:r>
              <a:rPr kumimoji="1" lang="ja-JP" altLang="en-US" sz="1200" b="0"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rPr>
              <a:t>地域振興、戸籍・住民基本台帳事務、国民健康保険事務、老人・</a:t>
            </a:r>
            <a:r>
              <a:rPr kumimoji="1" lang="ja-JP" altLang="en-US" sz="1200" b="0" i="0" u="none" strike="noStrike" kern="1200" cap="none" spc="0" normalizeH="0" baseline="0" noProof="0" dirty="0" err="1">
                <a:ln>
                  <a:noFill/>
                </a:ln>
                <a:solidFill>
                  <a:srgbClr val="000000"/>
                </a:solidFill>
                <a:effectLst/>
                <a:uLnTx/>
                <a:uFillTx/>
                <a:latin typeface="Calibri" pitchFamily="34" charset="0"/>
                <a:ea typeface="ＭＳ Ｐゴシック" panose="020B0600070205080204" pitchFamily="50" charset="-128"/>
                <a:cs typeface="+mn-cs"/>
              </a:rPr>
              <a:t>障がい</a:t>
            </a:r>
            <a:r>
              <a:rPr kumimoji="1" lang="ja-JP" altLang="en-US" sz="1200" b="0"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rPr>
              <a:t>者福祉に関する事務</a:t>
            </a:r>
            <a:endParaRPr kumimoji="1" lang="en-US" altLang="ja-JP" sz="1200" b="0"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endParaRPr>
          </a:p>
        </p:txBody>
      </p:sp>
      <p:sp>
        <p:nvSpPr>
          <p:cNvPr id="25" name="正方形/長方形 24"/>
          <p:cNvSpPr/>
          <p:nvPr/>
        </p:nvSpPr>
        <p:spPr>
          <a:xfrm>
            <a:off x="6300192" y="4365104"/>
            <a:ext cx="2448272" cy="954107"/>
          </a:xfrm>
          <a:prstGeom prst="rect">
            <a:avLst/>
          </a:prstGeom>
        </p:spPr>
        <p:txBody>
          <a:bodyPr wrap="square">
            <a:spAutoFit/>
          </a:bodyPr>
          <a:lstStyle/>
          <a:p>
            <a:pPr marL="85725" marR="0" lvl="0" indent="-85725"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・住民に身近な施策・事業全般を指揮監督</a:t>
            </a:r>
            <a:endPar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rPr>
              <a:t>【</a:t>
            </a:r>
            <a:r>
              <a:rPr kumimoji="1" lang="ja-JP" altLang="en-US" sz="1200" b="0"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rPr>
              <a:t>例</a:t>
            </a:r>
            <a:r>
              <a:rPr kumimoji="1" lang="en-US" altLang="ja-JP" sz="1200" b="0"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rPr>
              <a:t>】</a:t>
            </a:r>
            <a:r>
              <a:rPr kumimoji="1" lang="ja-JP" altLang="en-US" sz="1200" b="0"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rPr>
              <a:t>防災、防犯、子育て支援、道路や公園の維持管理</a:t>
            </a:r>
            <a:endParaRPr kumimoji="1" lang="en-US" altLang="ja-JP" sz="1200" b="0"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endParaRPr>
          </a:p>
        </p:txBody>
      </p:sp>
      <p:sp>
        <p:nvSpPr>
          <p:cNvPr id="43" name="正方形/長方形 42"/>
          <p:cNvSpPr/>
          <p:nvPr/>
        </p:nvSpPr>
        <p:spPr>
          <a:xfrm>
            <a:off x="395536" y="4221088"/>
            <a:ext cx="3600400" cy="2304256"/>
          </a:xfrm>
          <a:prstGeom prst="rect">
            <a:avLst/>
          </a:prstGeom>
          <a:solidFill>
            <a:schemeClr val="bg1"/>
          </a:solidFill>
          <a:ln w="317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1" i="0" u="sng" strike="noStrike" kern="1200" cap="none" spc="0" normalizeH="0" baseline="0" noProof="0" dirty="0">
                <a:ln>
                  <a:noFill/>
                </a:ln>
                <a:solidFill>
                  <a:prstClr val="black"/>
                </a:solidFill>
                <a:effectLst/>
                <a:uLnTx/>
                <a:uFillTx/>
                <a:latin typeface="ＭＳ Ｐゴシック" pitchFamily="50" charset="-128"/>
                <a:ea typeface="ＭＳ Ｐゴシック" pitchFamily="50" charset="-128"/>
                <a:cs typeface="+mn-cs"/>
              </a:rPr>
              <a:t>区　　　　長</a:t>
            </a:r>
            <a:endParaRPr kumimoji="1" lang="zh-CN" altLang="en-US" sz="1800" b="1" i="0" u="sng" strike="noStrike" kern="1200" cap="none" spc="0" normalizeH="0" baseline="0" noProof="0" dirty="0">
              <a:ln>
                <a:noFill/>
              </a:ln>
              <a:solidFill>
                <a:prstClr val="black"/>
              </a:solidFill>
              <a:effectLst/>
              <a:uLnTx/>
              <a:uFillTx/>
              <a:latin typeface="ＭＳ Ｐゴシック" pitchFamily="50" charset="-128"/>
              <a:ea typeface="ＭＳ Ｐゴシック" pitchFamily="50" charset="-128"/>
              <a:cs typeface="+mn-cs"/>
            </a:endParaRPr>
          </a:p>
        </p:txBody>
      </p:sp>
      <p:sp>
        <p:nvSpPr>
          <p:cNvPr id="45" name="正方形/長方形 44"/>
          <p:cNvSpPr/>
          <p:nvPr/>
        </p:nvSpPr>
        <p:spPr>
          <a:xfrm>
            <a:off x="467544" y="4797152"/>
            <a:ext cx="3384376" cy="707886"/>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rPr>
              <a:t>・</a:t>
            </a: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区役所事務を指揮監督</a:t>
            </a:r>
            <a:endPar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rPr>
              <a:t>【</a:t>
            </a:r>
            <a:r>
              <a:rPr kumimoji="1" lang="ja-JP" altLang="en-US" sz="1200" b="0"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rPr>
              <a:t>例</a:t>
            </a:r>
            <a:r>
              <a:rPr kumimoji="1" lang="en-US" altLang="ja-JP" sz="1200" b="0"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rPr>
              <a:t>】</a:t>
            </a:r>
            <a:r>
              <a:rPr kumimoji="1" lang="ja-JP" altLang="en-US" sz="1200" b="0"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rPr>
              <a:t>地域振興、戸籍・住民基本台帳事務、国民健康保険事務、老人・</a:t>
            </a:r>
            <a:r>
              <a:rPr kumimoji="1" lang="ja-JP" altLang="en-US" sz="1200" b="0" i="0" u="none" strike="noStrike" kern="1200" cap="none" spc="0" normalizeH="0" baseline="0" noProof="0" dirty="0" err="1">
                <a:ln>
                  <a:noFill/>
                </a:ln>
                <a:solidFill>
                  <a:srgbClr val="000000"/>
                </a:solidFill>
                <a:effectLst/>
                <a:uLnTx/>
                <a:uFillTx/>
                <a:latin typeface="Calibri" pitchFamily="34" charset="0"/>
                <a:ea typeface="ＭＳ Ｐゴシック" panose="020B0600070205080204" pitchFamily="50" charset="-128"/>
                <a:cs typeface="+mn-cs"/>
              </a:rPr>
              <a:t>障がい</a:t>
            </a:r>
            <a:r>
              <a:rPr kumimoji="1" lang="ja-JP" altLang="en-US" sz="1200" b="0"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rPr>
              <a:t>者福祉に関する事務</a:t>
            </a:r>
            <a:endParaRPr kumimoji="1" lang="en-US" altLang="ja-JP" sz="1200" b="0"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endParaRPr>
          </a:p>
        </p:txBody>
      </p:sp>
      <p:sp>
        <p:nvSpPr>
          <p:cNvPr id="48" name="正方形/長方形 47"/>
          <p:cNvSpPr/>
          <p:nvPr/>
        </p:nvSpPr>
        <p:spPr>
          <a:xfrm>
            <a:off x="5148064" y="5445223"/>
            <a:ext cx="3600400" cy="1263045"/>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1" i="0" u="sng" strike="noStrike" kern="1200" cap="none" spc="0" normalizeH="0" baseline="0" noProof="0" dirty="0">
                <a:ln>
                  <a:noFill/>
                </a:ln>
                <a:solidFill>
                  <a:prstClr val="black"/>
                </a:solidFill>
                <a:effectLst/>
                <a:uLnTx/>
                <a:uFillTx/>
                <a:latin typeface="ＭＳ Ｐゴシック" pitchFamily="50" charset="-128"/>
                <a:ea typeface="ＭＳ Ｐゴシック" pitchFamily="50" charset="-128"/>
                <a:cs typeface="+mn-cs"/>
              </a:rPr>
              <a:t>局長（各局）</a:t>
            </a:r>
            <a:endParaRPr kumimoji="1" lang="zh-CN" altLang="en-US" sz="1800" b="1" i="0" u="sng" strike="noStrike" kern="1200" cap="none" spc="0" normalizeH="0" baseline="0" noProof="0" dirty="0">
              <a:ln>
                <a:noFill/>
              </a:ln>
              <a:solidFill>
                <a:prstClr val="black"/>
              </a:solidFill>
              <a:effectLst/>
              <a:uLnTx/>
              <a:uFillTx/>
              <a:latin typeface="ＭＳ Ｐゴシック" pitchFamily="50" charset="-128"/>
              <a:ea typeface="ＭＳ Ｐゴシック" pitchFamily="50" charset="-128"/>
              <a:cs typeface="+mn-cs"/>
            </a:endParaRPr>
          </a:p>
        </p:txBody>
      </p:sp>
      <p:sp>
        <p:nvSpPr>
          <p:cNvPr id="49" name="正方形/長方形 48"/>
          <p:cNvSpPr/>
          <p:nvPr/>
        </p:nvSpPr>
        <p:spPr>
          <a:xfrm>
            <a:off x="5220072" y="5877272"/>
            <a:ext cx="3456384" cy="830997"/>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rPr>
              <a:t>・局長</a:t>
            </a:r>
            <a:r>
              <a:rPr kumimoji="1" lang="ja-JP" altLang="en-US" sz="1600" b="0"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は区域内の基礎自治に関し区長（区</a:t>
            </a:r>
            <a:r>
              <a:rPr kumimoji="1" lang="en-US" altLang="ja-JP" sz="1600" b="0"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CM</a:t>
            </a:r>
            <a:r>
              <a:rPr kumimoji="1" lang="ja-JP" altLang="en-US" sz="1600" b="0"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）の補助</a:t>
            </a:r>
            <a:r>
              <a:rPr kumimoji="1" lang="ja-JP" altLang="en-US" sz="1600" b="0"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rPr>
              <a:t>組織として、区長の指揮監督を受ける</a:t>
            </a:r>
            <a:endPar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50" name="二等辺三角形 49"/>
          <p:cNvSpPr/>
          <p:nvPr/>
        </p:nvSpPr>
        <p:spPr>
          <a:xfrm rot="5400000">
            <a:off x="2955434" y="4541510"/>
            <a:ext cx="3237532" cy="292432"/>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53" name="正方形/長方形 52"/>
          <p:cNvSpPr/>
          <p:nvPr/>
        </p:nvSpPr>
        <p:spPr>
          <a:xfrm>
            <a:off x="395536" y="2924944"/>
            <a:ext cx="3600400" cy="1080120"/>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1" i="0" u="sng" strike="noStrike" kern="1200" cap="none" spc="0" normalizeH="0" baseline="0" noProof="0" dirty="0">
                <a:ln>
                  <a:noFill/>
                </a:ln>
                <a:solidFill>
                  <a:prstClr val="black"/>
                </a:solidFill>
                <a:effectLst/>
                <a:uLnTx/>
                <a:uFillTx/>
                <a:latin typeface="ＭＳ Ｐゴシック" pitchFamily="50" charset="-128"/>
                <a:ea typeface="ＭＳ Ｐゴシック" pitchFamily="50" charset="-128"/>
                <a:cs typeface="+mn-cs"/>
              </a:rPr>
              <a:t>局長（各局）</a:t>
            </a:r>
            <a:endParaRPr kumimoji="1" lang="zh-CN" altLang="en-US" sz="1800" b="1" i="0" u="sng" strike="noStrike" kern="1200" cap="none" spc="0" normalizeH="0" baseline="0" noProof="0" dirty="0">
              <a:ln>
                <a:noFill/>
              </a:ln>
              <a:solidFill>
                <a:prstClr val="black"/>
              </a:solidFill>
              <a:effectLst/>
              <a:uLnTx/>
              <a:uFillTx/>
              <a:latin typeface="ＭＳ Ｐゴシック" pitchFamily="50" charset="-128"/>
              <a:ea typeface="ＭＳ Ｐゴシック" pitchFamily="50" charset="-128"/>
              <a:cs typeface="+mn-cs"/>
            </a:endParaRPr>
          </a:p>
        </p:txBody>
      </p:sp>
      <p:sp>
        <p:nvSpPr>
          <p:cNvPr id="54" name="正方形/長方形 53"/>
          <p:cNvSpPr/>
          <p:nvPr/>
        </p:nvSpPr>
        <p:spPr>
          <a:xfrm>
            <a:off x="467544" y="3356992"/>
            <a:ext cx="3096344" cy="338554"/>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rPr>
              <a:t>・局長は区長より上位の格付け</a:t>
            </a:r>
            <a:endParaRPr kumimoji="1" lang="en-US" altLang="ja-JP" sz="1600" b="0"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endParaRPr>
          </a:p>
        </p:txBody>
      </p:sp>
      <p:sp>
        <p:nvSpPr>
          <p:cNvPr id="57" name="正方形/長方形 56"/>
          <p:cNvSpPr/>
          <p:nvPr/>
        </p:nvSpPr>
        <p:spPr>
          <a:xfrm>
            <a:off x="467544" y="5661248"/>
            <a:ext cx="3456384" cy="584775"/>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区長は局長より下位の格付け</a:t>
            </a:r>
            <a:endPar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（北区・中央区・西成区を除く）</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16" name="正方形/長方形 15"/>
          <p:cNvSpPr/>
          <p:nvPr/>
        </p:nvSpPr>
        <p:spPr>
          <a:xfrm>
            <a:off x="5292080" y="3429000"/>
            <a:ext cx="1008112" cy="720080"/>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「区長」</a:t>
            </a:r>
            <a:endPar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として</a:t>
            </a:r>
          </a:p>
        </p:txBody>
      </p:sp>
      <p:sp>
        <p:nvSpPr>
          <p:cNvPr id="26" name="テキスト ボックス 36"/>
          <p:cNvSpPr txBox="1"/>
          <p:nvPr/>
        </p:nvSpPr>
        <p:spPr>
          <a:xfrm>
            <a:off x="0" y="32583"/>
            <a:ext cx="3993789"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lvl="0">
              <a:defRPr/>
            </a:pPr>
            <a:r>
              <a:rPr lang="en-US" altLang="zh-TW"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Ⅲ</a:t>
            </a:r>
            <a:r>
              <a:rPr lang="zh-TW" altLang="en-US"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　行財政改革</a:t>
            </a:r>
            <a:r>
              <a:rPr lang="en-US" altLang="ja-JP"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a:t>
            </a:r>
            <a:r>
              <a:rPr lang="ja-JP" altLang="en-US"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業務執行の刷新</a:t>
            </a:r>
            <a:r>
              <a:rPr lang="en-US" altLang="ja-JP"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a:t>
            </a:r>
            <a:r>
              <a:rPr lang="ja-JP" altLang="en-US"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・区役所への権限移譲</a:t>
            </a:r>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225</a:t>
            </a:fld>
            <a:endParaRPr lang="ja-JP" altLang="en-US"/>
          </a:p>
        </p:txBody>
      </p:sp>
    </p:spTree>
    <p:extLst>
      <p:ext uri="{BB962C8B-B14F-4D97-AF65-F5344CB8AC3E}">
        <p14:creationId xmlns:p14="http://schemas.microsoft.com/office/powerpoint/2010/main" val="206782751"/>
      </p:ext>
    </p:extLst>
  </p:cSld>
  <p:clrMapOvr>
    <a:masterClrMapping/>
  </p:clrMapOvr>
</p:sld>
</file>

<file path=ppt/slides/slide2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 name="角丸四角形 43"/>
          <p:cNvSpPr/>
          <p:nvPr/>
        </p:nvSpPr>
        <p:spPr>
          <a:xfrm>
            <a:off x="4573289" y="1076552"/>
            <a:ext cx="2942428" cy="2868797"/>
          </a:xfrm>
          <a:prstGeom prst="roundRect">
            <a:avLst>
              <a:gd name="adj" fmla="val 7724"/>
            </a:avLst>
          </a:prstGeom>
          <a:solidFill>
            <a:srgbClr val="66FFFF">
              <a:alpha val="50000"/>
            </a:srgb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51" name="角丸四角形 50"/>
          <p:cNvSpPr/>
          <p:nvPr/>
        </p:nvSpPr>
        <p:spPr>
          <a:xfrm>
            <a:off x="2447944" y="5616517"/>
            <a:ext cx="1620000" cy="195213"/>
          </a:xfrm>
          <a:prstGeom prst="roundRect">
            <a:avLst>
              <a:gd name="adj" fmla="val 7724"/>
            </a:avLst>
          </a:prstGeom>
          <a:solidFill>
            <a:srgbClr val="66FFFF">
              <a:alpha val="50000"/>
            </a:srgb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39" name="テキスト ボックス 38"/>
          <p:cNvSpPr txBox="1"/>
          <p:nvPr/>
        </p:nvSpPr>
        <p:spPr>
          <a:xfrm>
            <a:off x="2153554" y="5266723"/>
            <a:ext cx="2088232" cy="57708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2014</a:t>
            </a: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年度は</a:t>
            </a:r>
            <a:r>
              <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0.338%</a:t>
            </a: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に、</a:t>
            </a:r>
            <a:endPar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2017</a:t>
            </a: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年度は</a:t>
            </a:r>
            <a:r>
              <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0.397%</a:t>
            </a: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に、</a:t>
            </a:r>
            <a:endPar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2022</a:t>
            </a: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年度は</a:t>
            </a:r>
            <a:r>
              <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0.556%</a:t>
            </a: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に上昇）</a:t>
            </a:r>
          </a:p>
        </p:txBody>
      </p:sp>
      <p:sp>
        <p:nvSpPr>
          <p:cNvPr id="15" name="正方形/長方形 14"/>
          <p:cNvSpPr/>
          <p:nvPr/>
        </p:nvSpPr>
        <p:spPr>
          <a:xfrm>
            <a:off x="305283" y="3997220"/>
            <a:ext cx="8640960" cy="2646878"/>
          </a:xfrm>
          <a:prstGeom prst="rect">
            <a:avLst/>
          </a:prstGeom>
          <a:ln>
            <a:solidFill>
              <a:schemeClr val="tx1"/>
            </a:solidFill>
            <a:prstDash val="dash"/>
          </a:ln>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（参考）他都市の状況　</a:t>
            </a:r>
            <a:endParaRPr kumimoji="1" lang="en-US" altLang="ja-JP" sz="16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4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○区役所自主事業予算が 一般会計予算に占める割合</a:t>
            </a:r>
            <a:endParaRPr kumimoji="1" lang="en-US" altLang="ja-JP" sz="1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7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6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endParaRPr kumimoji="1" lang="en-US" altLang="ja-JP" sz="16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endParaRPr kumimoji="1" lang="en-US" altLang="ja-JP" sz="16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9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37" name="角丸四角形 36"/>
          <p:cNvSpPr/>
          <p:nvPr/>
        </p:nvSpPr>
        <p:spPr>
          <a:xfrm>
            <a:off x="4345544" y="6062714"/>
            <a:ext cx="4402920" cy="462630"/>
          </a:xfrm>
          <a:prstGeom prst="roundRect">
            <a:avLst>
              <a:gd name="adj" fmla="val 7724"/>
            </a:avLst>
          </a:prstGeom>
          <a:solidFill>
            <a:srgbClr val="66FFFF">
              <a:alpha val="50000"/>
            </a:srgb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36" name="正方形/長方形 35"/>
          <p:cNvSpPr/>
          <p:nvPr/>
        </p:nvSpPr>
        <p:spPr>
          <a:xfrm>
            <a:off x="377060" y="4850168"/>
            <a:ext cx="3729658" cy="1569660"/>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200" b="1"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2012</a:t>
            </a:r>
            <a:r>
              <a:rPr kumimoji="1" lang="ja-JP" altLang="en-US" sz="1200" b="1"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年度予算</a:t>
            </a:r>
            <a:endParaRPr kumimoji="1" lang="en-US" altLang="ja-JP" sz="1200" b="1"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①横浜市  　　　</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0.159%	</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2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②</a:t>
            </a:r>
            <a:r>
              <a:rPr kumimoji="1" lang="ja-JP" altLang="en-US" sz="1200" b="1"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大阪市</a:t>
            </a:r>
            <a:r>
              <a:rPr kumimoji="1" lang="ja-JP" altLang="en-US" sz="12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200" b="1"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0.101%</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③川崎市  　　　</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0.092%	</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④堺市	  　</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0.064%</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⑤さいたま市 　</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0.060%	</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⑤福岡市　　　  </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0.060%</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「区役所のあり方について」（新潟市</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2013</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3</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月より）</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graphicFrame>
        <p:nvGraphicFramePr>
          <p:cNvPr id="40" name="表 39"/>
          <p:cNvGraphicFramePr>
            <a:graphicFrameLocks noGrp="1"/>
          </p:cNvGraphicFramePr>
          <p:nvPr>
            <p:extLst>
              <p:ext uri="{D42A27DB-BD31-4B8C-83A1-F6EECF244321}">
                <p14:modId xmlns:p14="http://schemas.microsoft.com/office/powerpoint/2010/main" val="352362055"/>
              </p:ext>
            </p:extLst>
          </p:nvPr>
        </p:nvGraphicFramePr>
        <p:xfrm>
          <a:off x="4283968" y="4383187"/>
          <a:ext cx="4499204" cy="2184400"/>
        </p:xfrm>
        <a:graphic>
          <a:graphicData uri="http://schemas.openxmlformats.org/drawingml/2006/table">
            <a:tbl>
              <a:tblPr firstRow="1" bandRow="1">
                <a:tableStyleId>{5940675A-B579-460E-94D1-54222C63F5DA}</a:tableStyleId>
              </a:tblPr>
              <a:tblGrid>
                <a:gridCol w="2626996">
                  <a:extLst>
                    <a:ext uri="{9D8B030D-6E8A-4147-A177-3AD203B41FA5}">
                      <a16:colId xmlns:a16="http://schemas.microsoft.com/office/drawing/2014/main" val="20000"/>
                    </a:ext>
                  </a:extLst>
                </a:gridCol>
                <a:gridCol w="1872208">
                  <a:extLst>
                    <a:ext uri="{9D8B030D-6E8A-4147-A177-3AD203B41FA5}">
                      <a16:colId xmlns:a16="http://schemas.microsoft.com/office/drawing/2014/main" val="20001"/>
                    </a:ext>
                  </a:extLst>
                </a:gridCol>
              </a:tblGrid>
              <a:tr h="261635">
                <a:tc>
                  <a:txBody>
                    <a:bodyPr/>
                    <a:lstStyle/>
                    <a:p>
                      <a:pPr algn="ctr">
                        <a:lnSpc>
                          <a:spcPts val="1680"/>
                        </a:lnSpc>
                      </a:pPr>
                      <a:r>
                        <a:rPr kumimoji="1" lang="ja-JP" altLang="en-US" sz="1200" dirty="0"/>
                        <a:t>年度</a:t>
                      </a:r>
                    </a:p>
                  </a:txBody>
                  <a:tcPr/>
                </a:tc>
                <a:tc>
                  <a:txBody>
                    <a:bodyPr/>
                    <a:lstStyle/>
                    <a:p>
                      <a:pPr algn="ctr">
                        <a:lnSpc>
                          <a:spcPts val="1680"/>
                        </a:lnSpc>
                      </a:pPr>
                      <a:r>
                        <a:rPr kumimoji="1" lang="ja-JP" altLang="en-US" sz="1200" dirty="0"/>
                        <a:t>自主事業予算額</a:t>
                      </a:r>
                    </a:p>
                  </a:txBody>
                  <a:tcPr/>
                </a:tc>
                <a:extLst>
                  <a:ext uri="{0D108BD9-81ED-4DB2-BD59-A6C34878D82A}">
                    <a16:rowId xmlns:a16="http://schemas.microsoft.com/office/drawing/2014/main" val="10000"/>
                  </a:ext>
                </a:extLst>
              </a:tr>
              <a:tr h="262132">
                <a:tc>
                  <a:txBody>
                    <a:bodyPr/>
                    <a:lstStyle/>
                    <a:p>
                      <a:pPr>
                        <a:lnSpc>
                          <a:spcPts val="1680"/>
                        </a:lnSpc>
                      </a:pPr>
                      <a:r>
                        <a:rPr kumimoji="1" lang="en-US" altLang="ja-JP" sz="1200" dirty="0"/>
                        <a:t>2012</a:t>
                      </a:r>
                      <a:r>
                        <a:rPr kumimoji="1" lang="ja-JP" altLang="en-US" sz="1200" dirty="0"/>
                        <a:t>年度</a:t>
                      </a:r>
                    </a:p>
                  </a:txBody>
                  <a:tcPr/>
                </a:tc>
                <a:tc>
                  <a:txBody>
                    <a:bodyPr/>
                    <a:lstStyle/>
                    <a:p>
                      <a:pPr algn="ctr">
                        <a:lnSpc>
                          <a:spcPts val="1680"/>
                        </a:lnSpc>
                      </a:pPr>
                      <a:r>
                        <a:rPr lang="en-US" altLang="ja-JP" sz="1200" dirty="0"/>
                        <a:t>1,530</a:t>
                      </a:r>
                      <a:r>
                        <a:rPr lang="ja-JP" altLang="en-US" sz="1200" dirty="0"/>
                        <a:t>百万円（</a:t>
                      </a:r>
                      <a:r>
                        <a:rPr lang="en-US" altLang="ja-JP" sz="1200" dirty="0"/>
                        <a:t>0.101</a:t>
                      </a:r>
                      <a:r>
                        <a:rPr lang="ja-JP" altLang="en-US" sz="1200" dirty="0"/>
                        <a:t>％）</a:t>
                      </a:r>
                      <a:endParaRPr kumimoji="1" lang="ja-JP" altLang="en-US" sz="1200" dirty="0"/>
                    </a:p>
                  </a:txBody>
                  <a:tcPr/>
                </a:tc>
                <a:extLst>
                  <a:ext uri="{0D108BD9-81ED-4DB2-BD59-A6C34878D82A}">
                    <a16:rowId xmlns:a16="http://schemas.microsoft.com/office/drawing/2014/main" val="10001"/>
                  </a:ext>
                </a:extLst>
              </a:tr>
              <a:tr h="455989">
                <a:tc>
                  <a:txBody>
                    <a:bodyPr/>
                    <a:lstStyle/>
                    <a:p>
                      <a:pPr>
                        <a:lnSpc>
                          <a:spcPts val="1680"/>
                        </a:lnSpc>
                      </a:pPr>
                      <a:r>
                        <a:rPr kumimoji="1" lang="en-US" altLang="ja-JP" sz="1200" dirty="0"/>
                        <a:t>2014</a:t>
                      </a:r>
                      <a:r>
                        <a:rPr kumimoji="1" lang="ja-JP" altLang="en-US" sz="1200" dirty="0"/>
                        <a:t>年度</a:t>
                      </a:r>
                      <a:endParaRPr kumimoji="1" lang="en-US" altLang="ja-JP" sz="1200" dirty="0"/>
                    </a:p>
                    <a:p>
                      <a:pPr marL="0" marR="0" indent="0" algn="l" defTabSz="914400" rtl="0" eaLnBrk="1" fontAlgn="auto" latinLnBrk="0" hangingPunct="1">
                        <a:lnSpc>
                          <a:spcPts val="1680"/>
                        </a:lnSpc>
                        <a:spcBef>
                          <a:spcPts val="0"/>
                        </a:spcBef>
                        <a:spcAft>
                          <a:spcPts val="0"/>
                        </a:spcAft>
                        <a:buClrTx/>
                        <a:buSzTx/>
                        <a:buFontTx/>
                        <a:buNone/>
                        <a:tabLst/>
                        <a:defRPr/>
                      </a:pPr>
                      <a:r>
                        <a:rPr kumimoji="1" lang="ja-JP" altLang="en-US" sz="1200" dirty="0"/>
                        <a:t>区</a:t>
                      </a:r>
                      <a:r>
                        <a:rPr kumimoji="1" lang="en-US" altLang="ja-JP" sz="1200" dirty="0"/>
                        <a:t>CM</a:t>
                      </a:r>
                      <a:r>
                        <a:rPr kumimoji="1" lang="ja-JP" altLang="en-US" sz="1200" dirty="0"/>
                        <a:t>自由経費（</a:t>
                      </a:r>
                      <a:r>
                        <a:rPr kumimoji="1" lang="en-US" altLang="ja-JP" sz="1200" dirty="0"/>
                        <a:t>19,092</a:t>
                      </a:r>
                      <a:r>
                        <a:rPr kumimoji="1" lang="ja-JP" altLang="en-US" sz="1200" dirty="0"/>
                        <a:t>百万円）を含む</a:t>
                      </a:r>
                    </a:p>
                  </a:txBody>
                  <a:tcPr/>
                </a:tc>
                <a:tc>
                  <a:txBody>
                    <a:bodyPr/>
                    <a:lstStyle/>
                    <a:p>
                      <a:pPr algn="ctr">
                        <a:lnSpc>
                          <a:spcPts val="1680"/>
                        </a:lnSpc>
                      </a:pPr>
                      <a:r>
                        <a:rPr lang="en-US" altLang="ja-JP" sz="1200" dirty="0"/>
                        <a:t>5,679</a:t>
                      </a:r>
                      <a:r>
                        <a:rPr lang="ja-JP" altLang="en-US" sz="1200" dirty="0"/>
                        <a:t>百万円（</a:t>
                      </a:r>
                      <a:r>
                        <a:rPr lang="en-US" altLang="ja-JP" sz="1200" dirty="0"/>
                        <a:t>0.338</a:t>
                      </a:r>
                      <a:r>
                        <a:rPr lang="ja-JP" altLang="en-US" sz="1200" dirty="0"/>
                        <a:t>％）</a:t>
                      </a:r>
                      <a:endParaRPr kumimoji="1" lang="en-US" altLang="ja-JP" sz="1200" dirty="0"/>
                    </a:p>
                    <a:p>
                      <a:pPr algn="ctr">
                        <a:lnSpc>
                          <a:spcPts val="1680"/>
                        </a:lnSpc>
                      </a:pPr>
                      <a:r>
                        <a:rPr kumimoji="1" lang="en-US" altLang="ja-JP" sz="1200" dirty="0"/>
                        <a:t>24,771</a:t>
                      </a:r>
                      <a:r>
                        <a:rPr kumimoji="1" lang="ja-JP" altLang="en-US" sz="1200" dirty="0"/>
                        <a:t>百万円（</a:t>
                      </a:r>
                      <a:r>
                        <a:rPr kumimoji="1" lang="en-US" altLang="ja-JP" sz="1200" dirty="0"/>
                        <a:t>1.473</a:t>
                      </a:r>
                      <a:r>
                        <a:rPr kumimoji="1" lang="ja-JP" altLang="en-US" sz="1200" dirty="0"/>
                        <a:t>％）</a:t>
                      </a:r>
                    </a:p>
                  </a:txBody>
                  <a:tcPr/>
                </a:tc>
                <a:extLst>
                  <a:ext uri="{0D108BD9-81ED-4DB2-BD59-A6C34878D82A}">
                    <a16:rowId xmlns:a16="http://schemas.microsoft.com/office/drawing/2014/main" val="10002"/>
                  </a:ext>
                </a:extLst>
              </a:tr>
              <a:tr h="455989">
                <a:tc>
                  <a:txBody>
                    <a:bodyPr/>
                    <a:lstStyle/>
                    <a:p>
                      <a:pPr>
                        <a:lnSpc>
                          <a:spcPts val="1680"/>
                        </a:lnSpc>
                      </a:pPr>
                      <a:r>
                        <a:rPr kumimoji="1" lang="en-US" altLang="ja-JP" sz="1200" dirty="0">
                          <a:solidFill>
                            <a:schemeClr val="tx1"/>
                          </a:solidFill>
                        </a:rPr>
                        <a:t>2017</a:t>
                      </a:r>
                      <a:r>
                        <a:rPr kumimoji="1" lang="ja-JP" altLang="en-US" sz="1200" dirty="0">
                          <a:solidFill>
                            <a:schemeClr val="tx1"/>
                          </a:solidFill>
                        </a:rPr>
                        <a:t>年度</a:t>
                      </a:r>
                      <a:endParaRPr kumimoji="1" lang="en-US" altLang="ja-JP" sz="1200" dirty="0">
                        <a:solidFill>
                          <a:schemeClr val="tx1"/>
                        </a:solidFill>
                      </a:endParaRPr>
                    </a:p>
                    <a:p>
                      <a:pPr marL="0" marR="0" indent="0" algn="l" defTabSz="914400" rtl="0" eaLnBrk="1" fontAlgn="auto" latinLnBrk="0" hangingPunct="1">
                        <a:lnSpc>
                          <a:spcPts val="1680"/>
                        </a:lnSpc>
                        <a:spcBef>
                          <a:spcPts val="0"/>
                        </a:spcBef>
                        <a:spcAft>
                          <a:spcPts val="0"/>
                        </a:spcAft>
                        <a:buClrTx/>
                        <a:buSzTx/>
                        <a:buFontTx/>
                        <a:buNone/>
                        <a:tabLst/>
                        <a:defRPr/>
                      </a:pPr>
                      <a:r>
                        <a:rPr kumimoji="1" lang="ja-JP" altLang="en-US" sz="1200" dirty="0">
                          <a:solidFill>
                            <a:schemeClr val="tx1"/>
                          </a:solidFill>
                        </a:rPr>
                        <a:t>区</a:t>
                      </a:r>
                      <a:r>
                        <a:rPr kumimoji="1" lang="en-US" altLang="ja-JP" sz="1200" dirty="0">
                          <a:solidFill>
                            <a:schemeClr val="tx1"/>
                          </a:solidFill>
                        </a:rPr>
                        <a:t>CM</a:t>
                      </a:r>
                      <a:r>
                        <a:rPr kumimoji="1" lang="ja-JP" altLang="en-US" sz="1200" dirty="0">
                          <a:solidFill>
                            <a:schemeClr val="tx1"/>
                          </a:solidFill>
                        </a:rPr>
                        <a:t>自由経費（</a:t>
                      </a:r>
                      <a:r>
                        <a:rPr kumimoji="1" lang="en-US" altLang="ja-JP" sz="1200" dirty="0">
                          <a:solidFill>
                            <a:schemeClr val="tx1"/>
                          </a:solidFill>
                        </a:rPr>
                        <a:t>16,272</a:t>
                      </a:r>
                      <a:r>
                        <a:rPr kumimoji="1" lang="ja-JP" altLang="en-US" sz="1200" dirty="0">
                          <a:solidFill>
                            <a:schemeClr val="tx1"/>
                          </a:solidFill>
                        </a:rPr>
                        <a:t>百万円）を含む</a:t>
                      </a:r>
                      <a:endParaRPr kumimoji="1" lang="en-US" altLang="ja-JP" sz="1200" dirty="0">
                        <a:solidFill>
                          <a:schemeClr val="tx1"/>
                        </a:solidFill>
                      </a:endParaRPr>
                    </a:p>
                  </a:txBody>
                  <a:tcPr/>
                </a:tc>
                <a:tc>
                  <a:txBody>
                    <a:bodyPr/>
                    <a:lstStyle/>
                    <a:p>
                      <a:pPr algn="ctr">
                        <a:lnSpc>
                          <a:spcPts val="1680"/>
                        </a:lnSpc>
                      </a:pPr>
                      <a:r>
                        <a:rPr lang="en-US" altLang="ja-JP" sz="1200" dirty="0">
                          <a:solidFill>
                            <a:schemeClr val="tx1"/>
                          </a:solidFill>
                        </a:rPr>
                        <a:t>6,989</a:t>
                      </a:r>
                      <a:r>
                        <a:rPr lang="ja-JP" altLang="en-US" sz="1200" dirty="0">
                          <a:solidFill>
                            <a:schemeClr val="tx1"/>
                          </a:solidFill>
                        </a:rPr>
                        <a:t>百万円（</a:t>
                      </a:r>
                      <a:r>
                        <a:rPr lang="en-US" altLang="ja-JP" sz="1200" dirty="0">
                          <a:solidFill>
                            <a:schemeClr val="tx1"/>
                          </a:solidFill>
                        </a:rPr>
                        <a:t>0.397</a:t>
                      </a:r>
                      <a:r>
                        <a:rPr lang="ja-JP" altLang="en-US" sz="1200" dirty="0">
                          <a:solidFill>
                            <a:schemeClr val="tx1"/>
                          </a:solidFill>
                        </a:rPr>
                        <a:t>％）</a:t>
                      </a:r>
                      <a:endParaRPr kumimoji="1" lang="en-US" altLang="ja-JP" sz="1200" dirty="0">
                        <a:solidFill>
                          <a:schemeClr val="tx1"/>
                        </a:solidFill>
                      </a:endParaRPr>
                    </a:p>
                    <a:p>
                      <a:pPr algn="ctr">
                        <a:lnSpc>
                          <a:spcPts val="1680"/>
                        </a:lnSpc>
                      </a:pPr>
                      <a:r>
                        <a:rPr kumimoji="1" lang="en-US" altLang="ja-JP" sz="1200" dirty="0">
                          <a:solidFill>
                            <a:schemeClr val="tx1"/>
                          </a:solidFill>
                        </a:rPr>
                        <a:t>23,261</a:t>
                      </a:r>
                      <a:r>
                        <a:rPr kumimoji="1" lang="ja-JP" altLang="en-US" sz="1200" dirty="0">
                          <a:solidFill>
                            <a:schemeClr val="tx1"/>
                          </a:solidFill>
                        </a:rPr>
                        <a:t>百万円（</a:t>
                      </a:r>
                      <a:r>
                        <a:rPr kumimoji="1" lang="en-US" altLang="ja-JP" sz="1200" dirty="0">
                          <a:solidFill>
                            <a:schemeClr val="tx1"/>
                          </a:solidFill>
                        </a:rPr>
                        <a:t>1.320</a:t>
                      </a:r>
                      <a:r>
                        <a:rPr kumimoji="1" lang="ja-JP" altLang="en-US" sz="1200" dirty="0">
                          <a:solidFill>
                            <a:schemeClr val="tx1"/>
                          </a:solidFill>
                        </a:rPr>
                        <a:t>％）</a:t>
                      </a:r>
                    </a:p>
                  </a:txBody>
                  <a:tcPr/>
                </a:tc>
                <a:extLst>
                  <a:ext uri="{0D108BD9-81ED-4DB2-BD59-A6C34878D82A}">
                    <a16:rowId xmlns:a16="http://schemas.microsoft.com/office/drawing/2014/main" val="10003"/>
                  </a:ext>
                </a:extLst>
              </a:tr>
              <a:tr h="513366">
                <a:tc>
                  <a:txBody>
                    <a:bodyPr/>
                    <a:lstStyle/>
                    <a:p>
                      <a:pPr marL="0" marR="0" indent="0" algn="l" defTabSz="914400" rtl="0" eaLnBrk="1" fontAlgn="auto" latinLnBrk="0" hangingPunct="1">
                        <a:lnSpc>
                          <a:spcPts val="1680"/>
                        </a:lnSpc>
                        <a:spcBef>
                          <a:spcPts val="0"/>
                        </a:spcBef>
                        <a:spcAft>
                          <a:spcPts val="0"/>
                        </a:spcAft>
                        <a:buClrTx/>
                        <a:buSzTx/>
                        <a:buFontTx/>
                        <a:buNone/>
                        <a:tabLst/>
                        <a:defRPr/>
                      </a:pPr>
                      <a:r>
                        <a:rPr kumimoji="1" lang="en-US" altLang="ja-JP" sz="1200" dirty="0">
                          <a:solidFill>
                            <a:schemeClr val="tx1"/>
                          </a:solidFill>
                        </a:rPr>
                        <a:t>2022</a:t>
                      </a:r>
                      <a:r>
                        <a:rPr kumimoji="1" lang="ja-JP" altLang="en-US" sz="1200" dirty="0">
                          <a:solidFill>
                            <a:schemeClr val="tx1"/>
                          </a:solidFill>
                        </a:rPr>
                        <a:t>年度</a:t>
                      </a:r>
                      <a:endParaRPr kumimoji="1" lang="en-US" altLang="ja-JP" sz="1200" dirty="0">
                        <a:solidFill>
                          <a:schemeClr val="tx1"/>
                        </a:solidFill>
                      </a:endParaRPr>
                    </a:p>
                    <a:p>
                      <a:pPr marL="0" marR="0" indent="0" algn="l" defTabSz="914400" rtl="0" eaLnBrk="1" fontAlgn="auto" latinLnBrk="0" hangingPunct="1">
                        <a:lnSpc>
                          <a:spcPts val="1680"/>
                        </a:lnSpc>
                        <a:spcBef>
                          <a:spcPts val="0"/>
                        </a:spcBef>
                        <a:spcAft>
                          <a:spcPts val="0"/>
                        </a:spcAft>
                        <a:buClrTx/>
                        <a:buSzTx/>
                        <a:buFontTx/>
                        <a:buNone/>
                        <a:tabLst/>
                        <a:defRPr/>
                      </a:pPr>
                      <a:r>
                        <a:rPr kumimoji="1" lang="ja-JP" altLang="en-US" sz="1200" dirty="0">
                          <a:solidFill>
                            <a:schemeClr val="tx1"/>
                          </a:solidFill>
                        </a:rPr>
                        <a:t>区</a:t>
                      </a:r>
                      <a:r>
                        <a:rPr kumimoji="1" lang="en-US" altLang="ja-JP" sz="1200" dirty="0">
                          <a:solidFill>
                            <a:schemeClr val="tx1"/>
                          </a:solidFill>
                        </a:rPr>
                        <a:t>CM</a:t>
                      </a:r>
                      <a:r>
                        <a:rPr kumimoji="1" lang="ja-JP" altLang="en-US" sz="1200" dirty="0">
                          <a:solidFill>
                            <a:schemeClr val="tx1"/>
                          </a:solidFill>
                        </a:rPr>
                        <a:t>自由経費（</a:t>
                      </a:r>
                      <a:r>
                        <a:rPr kumimoji="1" lang="en-US" altLang="ja-JP" sz="1200" dirty="0">
                          <a:solidFill>
                            <a:schemeClr val="tx1"/>
                          </a:solidFill>
                        </a:rPr>
                        <a:t>16,175</a:t>
                      </a:r>
                      <a:r>
                        <a:rPr kumimoji="1" lang="ja-JP" altLang="en-US" sz="1200" dirty="0">
                          <a:solidFill>
                            <a:schemeClr val="tx1"/>
                          </a:solidFill>
                        </a:rPr>
                        <a:t>百万円）を含む</a:t>
                      </a:r>
                    </a:p>
                  </a:txBody>
                  <a:tcPr/>
                </a:tc>
                <a:tc>
                  <a:txBody>
                    <a:bodyPr/>
                    <a:lstStyle/>
                    <a:p>
                      <a:pPr algn="ctr">
                        <a:lnSpc>
                          <a:spcPts val="1680"/>
                        </a:lnSpc>
                      </a:pPr>
                      <a:r>
                        <a:rPr kumimoji="1" lang="en-US" altLang="ja-JP" sz="1200" dirty="0">
                          <a:solidFill>
                            <a:schemeClr val="tx1"/>
                          </a:solidFill>
                        </a:rPr>
                        <a:t>10,247</a:t>
                      </a:r>
                      <a:r>
                        <a:rPr kumimoji="1" lang="ja-JP" altLang="en-US" sz="1200" dirty="0">
                          <a:solidFill>
                            <a:schemeClr val="tx1"/>
                          </a:solidFill>
                        </a:rPr>
                        <a:t>百万円（</a:t>
                      </a:r>
                      <a:r>
                        <a:rPr kumimoji="1" lang="en-US" altLang="ja-JP" sz="1200" dirty="0">
                          <a:solidFill>
                            <a:schemeClr val="tx1"/>
                          </a:solidFill>
                        </a:rPr>
                        <a:t>0.556</a:t>
                      </a:r>
                      <a:r>
                        <a:rPr kumimoji="1" lang="ja-JP" altLang="en-US" sz="1200" dirty="0">
                          <a:solidFill>
                            <a:schemeClr val="tx1"/>
                          </a:solidFill>
                        </a:rPr>
                        <a:t>％）</a:t>
                      </a:r>
                      <a:endParaRPr kumimoji="1" lang="en-US" altLang="ja-JP" sz="1200" dirty="0">
                        <a:solidFill>
                          <a:schemeClr val="tx1"/>
                        </a:solidFill>
                      </a:endParaRPr>
                    </a:p>
                    <a:p>
                      <a:pPr marL="0" marR="0" lvl="0" indent="0" algn="ctr" defTabSz="914400" rtl="0" eaLnBrk="1" fontAlgn="auto" latinLnBrk="0" hangingPunct="1">
                        <a:lnSpc>
                          <a:spcPts val="1680"/>
                        </a:lnSpc>
                        <a:spcBef>
                          <a:spcPts val="0"/>
                        </a:spcBef>
                        <a:spcAft>
                          <a:spcPts val="0"/>
                        </a:spcAft>
                        <a:buClrTx/>
                        <a:buSzTx/>
                        <a:buFontTx/>
                        <a:buNone/>
                        <a:tabLst/>
                        <a:defRPr/>
                      </a:pPr>
                      <a:r>
                        <a:rPr kumimoji="1" lang="en-US" altLang="ja-JP" sz="1200" dirty="0">
                          <a:solidFill>
                            <a:schemeClr val="tx1"/>
                          </a:solidFill>
                        </a:rPr>
                        <a:t>26,422</a:t>
                      </a:r>
                      <a:r>
                        <a:rPr kumimoji="1" lang="ja-JP" altLang="en-US" sz="1200" dirty="0">
                          <a:solidFill>
                            <a:schemeClr val="tx1"/>
                          </a:solidFill>
                        </a:rPr>
                        <a:t>百万円（</a:t>
                      </a:r>
                      <a:r>
                        <a:rPr kumimoji="1" lang="en-US" altLang="ja-JP" sz="1200" dirty="0">
                          <a:solidFill>
                            <a:schemeClr val="tx1"/>
                          </a:solidFill>
                        </a:rPr>
                        <a:t>1.434</a:t>
                      </a:r>
                      <a:r>
                        <a:rPr kumimoji="1" lang="ja-JP" altLang="en-US" sz="1200" dirty="0">
                          <a:solidFill>
                            <a:schemeClr val="tx1"/>
                          </a:solidFill>
                        </a:rPr>
                        <a:t>％）</a:t>
                      </a:r>
                      <a:endParaRPr kumimoji="1" lang="en-US" altLang="ja-JP" sz="1200" dirty="0">
                        <a:solidFill>
                          <a:schemeClr val="tx1"/>
                        </a:solidFill>
                      </a:endParaRPr>
                    </a:p>
                  </a:txBody>
                  <a:tcPr/>
                </a:tc>
                <a:extLst>
                  <a:ext uri="{0D108BD9-81ED-4DB2-BD59-A6C34878D82A}">
                    <a16:rowId xmlns:a16="http://schemas.microsoft.com/office/drawing/2014/main" val="1693332945"/>
                  </a:ext>
                </a:extLst>
              </a:tr>
            </a:tbl>
          </a:graphicData>
        </a:graphic>
      </p:graphicFrame>
      <p:sp>
        <p:nvSpPr>
          <p:cNvPr id="32" name="上矢印 31"/>
          <p:cNvSpPr/>
          <p:nvPr/>
        </p:nvSpPr>
        <p:spPr>
          <a:xfrm rot="5086414">
            <a:off x="4034603" y="-1394488"/>
            <a:ext cx="360040" cy="5848181"/>
          </a:xfrm>
          <a:prstGeom prst="upArrow">
            <a:avLst/>
          </a:prstGeom>
          <a:solidFill>
            <a:srgbClr val="FFFF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2" name="正方形/長方形 11"/>
          <p:cNvSpPr/>
          <p:nvPr/>
        </p:nvSpPr>
        <p:spPr>
          <a:xfrm>
            <a:off x="251520" y="260648"/>
            <a:ext cx="4392488" cy="369332"/>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rPr>
              <a:t>②　区長の予算編成権の強化</a:t>
            </a:r>
          </a:p>
        </p:txBody>
      </p:sp>
      <p:cxnSp>
        <p:nvCxnSpPr>
          <p:cNvPr id="13" name="直線コネクタ 12"/>
          <p:cNvCxnSpPr/>
          <p:nvPr/>
        </p:nvCxnSpPr>
        <p:spPr>
          <a:xfrm>
            <a:off x="179512" y="692696"/>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4" name="正方形/長方形 13"/>
          <p:cNvSpPr/>
          <p:nvPr/>
        </p:nvSpPr>
        <p:spPr>
          <a:xfrm>
            <a:off x="414586" y="591805"/>
            <a:ext cx="8712968" cy="484748"/>
          </a:xfrm>
          <a:prstGeom prst="rect">
            <a:avLst/>
          </a:prstGeom>
        </p:spPr>
        <p:txBody>
          <a:bodyPr wrap="square">
            <a:spAutoFit/>
          </a:bodyPr>
          <a:lstStyle/>
          <a:p>
            <a:pPr marL="0" marR="0" lvl="0" indent="0" algn="l" defTabSz="914400" rtl="0" eaLnBrk="1" fontAlgn="auto" latinLnBrk="0" hangingPunct="1">
              <a:lnSpc>
                <a:spcPct val="150000"/>
              </a:lnSpc>
              <a:spcBef>
                <a:spcPts val="0"/>
              </a:spcBef>
              <a:spcAft>
                <a:spcPts val="0"/>
              </a:spcAft>
              <a:buClrTx/>
              <a:buSzTx/>
              <a:buFontTx/>
              <a:buNone/>
              <a:tabLst/>
              <a:defRPr/>
            </a:pPr>
            <a:r>
              <a:rPr kumimoji="1" lang="ja-JP" altLang="en-US" sz="1700" b="0"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rPr>
              <a:t>区の施策・事業に係る財源を区に配分し、区長（区ＣＭ）が地域の特性に応じた予算を編成。　　　　　　　　　</a:t>
            </a:r>
          </a:p>
        </p:txBody>
      </p:sp>
      <p:sp>
        <p:nvSpPr>
          <p:cNvPr id="28" name="テキスト ボックス 27"/>
          <p:cNvSpPr txBox="1"/>
          <p:nvPr/>
        </p:nvSpPr>
        <p:spPr>
          <a:xfrm>
            <a:off x="888775" y="2993548"/>
            <a:ext cx="1376778" cy="2308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dirty="0">
                <a:ln>
                  <a:noFill/>
                </a:ln>
                <a:solidFill>
                  <a:prstClr val="black"/>
                </a:solidFill>
                <a:effectLst/>
                <a:uLnTx/>
                <a:uFillTx/>
                <a:latin typeface="HGP創英角ﾎﾟｯﾌﾟ体" pitchFamily="50" charset="-128"/>
                <a:ea typeface="HGP創英角ﾎﾟｯﾌﾟ体" pitchFamily="50" charset="-128"/>
                <a:cs typeface="+mn-cs"/>
              </a:rPr>
              <a:t>50</a:t>
            </a:r>
            <a:r>
              <a:rPr kumimoji="1" lang="ja-JP" altLang="en-US" sz="900" b="0" i="0" u="none" strike="noStrike" kern="1200" cap="none" spc="0" normalizeH="0" baseline="0" noProof="0" dirty="0">
                <a:ln>
                  <a:noFill/>
                </a:ln>
                <a:solidFill>
                  <a:prstClr val="black"/>
                </a:solidFill>
                <a:effectLst/>
                <a:uLnTx/>
                <a:uFillTx/>
                <a:latin typeface="HGP創英角ﾎﾟｯﾌﾟ体" pitchFamily="50" charset="-128"/>
                <a:ea typeface="HGP創英角ﾎﾟｯﾌﾟ体" pitchFamily="50" charset="-128"/>
                <a:cs typeface="+mn-cs"/>
              </a:rPr>
              <a:t>億</a:t>
            </a:r>
            <a:r>
              <a:rPr kumimoji="1" lang="en-US" altLang="ja-JP" sz="900" b="0" i="0" u="none" strike="noStrike" kern="1200" cap="none" spc="0" normalizeH="0" baseline="0" noProof="0" dirty="0">
                <a:ln>
                  <a:noFill/>
                </a:ln>
                <a:solidFill>
                  <a:prstClr val="black"/>
                </a:solidFill>
                <a:effectLst/>
                <a:uLnTx/>
                <a:uFillTx/>
                <a:latin typeface="HGP創英角ﾎﾟｯﾌﾟ体" pitchFamily="50" charset="-128"/>
                <a:ea typeface="HGP創英角ﾎﾟｯﾌﾟ体" pitchFamily="50" charset="-128"/>
                <a:cs typeface="+mn-cs"/>
              </a:rPr>
              <a:t>3,400</a:t>
            </a:r>
            <a:r>
              <a:rPr kumimoji="1" lang="ja-JP" altLang="en-US" sz="900" b="0" i="0" u="none" strike="noStrike" kern="1200" cap="none" spc="0" normalizeH="0" baseline="0" noProof="0" dirty="0">
                <a:ln>
                  <a:noFill/>
                </a:ln>
                <a:solidFill>
                  <a:prstClr val="black"/>
                </a:solidFill>
                <a:effectLst/>
                <a:uLnTx/>
                <a:uFillTx/>
                <a:latin typeface="HGP創英角ﾎﾟｯﾌﾟ体" pitchFamily="50" charset="-128"/>
                <a:ea typeface="HGP創英角ﾎﾟｯﾌﾟ体" pitchFamily="50" charset="-128"/>
                <a:cs typeface="+mn-cs"/>
              </a:rPr>
              <a:t>万円</a:t>
            </a:r>
          </a:p>
        </p:txBody>
      </p:sp>
      <p:sp>
        <p:nvSpPr>
          <p:cNvPr id="31" name="テキスト ボックス 30"/>
          <p:cNvSpPr txBox="1"/>
          <p:nvPr/>
        </p:nvSpPr>
        <p:spPr>
          <a:xfrm>
            <a:off x="1080585" y="1104999"/>
            <a:ext cx="3208221"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区長（区</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CM</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）が編成した予算は約</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5</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倍に</a:t>
            </a:r>
          </a:p>
        </p:txBody>
      </p:sp>
      <p:sp>
        <p:nvSpPr>
          <p:cNvPr id="35" name="正方形/長方形 34"/>
          <p:cNvSpPr/>
          <p:nvPr/>
        </p:nvSpPr>
        <p:spPr>
          <a:xfrm>
            <a:off x="2555776" y="4010785"/>
            <a:ext cx="6721613" cy="323165"/>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5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区長自由経費のうち施設維持管理経費を除いた区役所自主事業予算の比較</a:t>
            </a:r>
            <a:endParaRPr kumimoji="1" lang="ja-JP" altLang="en-US" sz="15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41" name="テキスト ボックス 40"/>
          <p:cNvSpPr txBox="1"/>
          <p:nvPr/>
        </p:nvSpPr>
        <p:spPr>
          <a:xfrm>
            <a:off x="7472411" y="1840650"/>
            <a:ext cx="1535988" cy="156966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（注１）区役所が自ら</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事業を</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実施す </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るための経費　</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（注２）区長（区</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CM</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の決定権のも</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と局が区内で </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事業を実施す</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るための経費</a:t>
            </a:r>
          </a:p>
        </p:txBody>
      </p:sp>
      <p:sp>
        <p:nvSpPr>
          <p:cNvPr id="56" name="テキスト ボックス 55"/>
          <p:cNvSpPr txBox="1"/>
          <p:nvPr/>
        </p:nvSpPr>
        <p:spPr>
          <a:xfrm>
            <a:off x="1390588" y="2190056"/>
            <a:ext cx="1376778" cy="2308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dirty="0">
                <a:ln>
                  <a:noFill/>
                </a:ln>
                <a:solidFill>
                  <a:prstClr val="black"/>
                </a:solidFill>
                <a:effectLst/>
                <a:uLnTx/>
                <a:uFillTx/>
                <a:latin typeface="HGP創英角ﾎﾟｯﾌﾟ体" pitchFamily="50" charset="-128"/>
                <a:ea typeface="HGP創英角ﾎﾟｯﾌﾟ体" pitchFamily="50" charset="-128"/>
                <a:cs typeface="+mn-cs"/>
              </a:rPr>
              <a:t>219</a:t>
            </a:r>
            <a:r>
              <a:rPr kumimoji="1" lang="ja-JP" altLang="en-US" sz="900" b="0" i="0" u="none" strike="noStrike" kern="1200" cap="none" spc="0" normalizeH="0" baseline="0" noProof="0" dirty="0">
                <a:ln>
                  <a:noFill/>
                </a:ln>
                <a:solidFill>
                  <a:prstClr val="black"/>
                </a:solidFill>
                <a:effectLst/>
                <a:uLnTx/>
                <a:uFillTx/>
                <a:latin typeface="HGP創英角ﾎﾟｯﾌﾟ体" pitchFamily="50" charset="-128"/>
                <a:ea typeface="HGP創英角ﾎﾟｯﾌﾟ体" pitchFamily="50" charset="-128"/>
                <a:cs typeface="+mn-cs"/>
              </a:rPr>
              <a:t>億</a:t>
            </a:r>
            <a:r>
              <a:rPr kumimoji="1" lang="en-US" altLang="ja-JP" sz="900" b="0" i="0" u="none" strike="noStrike" kern="1200" cap="none" spc="0" normalizeH="0" baseline="0" noProof="0" dirty="0">
                <a:ln>
                  <a:noFill/>
                </a:ln>
                <a:solidFill>
                  <a:prstClr val="black"/>
                </a:solidFill>
                <a:effectLst/>
                <a:uLnTx/>
                <a:uFillTx/>
                <a:latin typeface="HGP創英角ﾎﾟｯﾌﾟ体" pitchFamily="50" charset="-128"/>
                <a:ea typeface="HGP創英角ﾎﾟｯﾌﾟ体" pitchFamily="50" charset="-128"/>
                <a:cs typeface="+mn-cs"/>
              </a:rPr>
              <a:t>2,600</a:t>
            </a:r>
            <a:r>
              <a:rPr kumimoji="1" lang="ja-JP" altLang="en-US" sz="900" b="0" i="0" u="none" strike="noStrike" kern="1200" cap="none" spc="0" normalizeH="0" baseline="0" noProof="0" dirty="0">
                <a:ln>
                  <a:noFill/>
                </a:ln>
                <a:solidFill>
                  <a:prstClr val="black"/>
                </a:solidFill>
                <a:effectLst/>
                <a:uLnTx/>
                <a:uFillTx/>
                <a:latin typeface="HGP創英角ﾎﾟｯﾌﾟ体" pitchFamily="50" charset="-128"/>
                <a:ea typeface="HGP創英角ﾎﾟｯﾌﾟ体" pitchFamily="50" charset="-128"/>
                <a:cs typeface="+mn-cs"/>
              </a:rPr>
              <a:t>万円</a:t>
            </a:r>
          </a:p>
        </p:txBody>
      </p:sp>
      <p:sp>
        <p:nvSpPr>
          <p:cNvPr id="57" name="テキスト ボックス 56"/>
          <p:cNvSpPr txBox="1"/>
          <p:nvPr/>
        </p:nvSpPr>
        <p:spPr>
          <a:xfrm>
            <a:off x="2032266" y="1783485"/>
            <a:ext cx="1340866" cy="2308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dirty="0">
                <a:ln>
                  <a:noFill/>
                </a:ln>
                <a:solidFill>
                  <a:prstClr val="black"/>
                </a:solidFill>
                <a:effectLst/>
                <a:uLnTx/>
                <a:uFillTx/>
                <a:latin typeface="HGP創英角ﾎﾟｯﾌﾟ体" pitchFamily="50" charset="-128"/>
                <a:ea typeface="HGP創英角ﾎﾟｯﾌﾟ体" pitchFamily="50" charset="-128"/>
                <a:cs typeface="+mn-cs"/>
              </a:rPr>
              <a:t>269</a:t>
            </a:r>
            <a:r>
              <a:rPr kumimoji="1" lang="ja-JP" altLang="en-US" sz="900" b="0" i="0" u="none" strike="noStrike" kern="1200" cap="none" spc="0" normalizeH="0" baseline="0" noProof="0" dirty="0">
                <a:ln>
                  <a:noFill/>
                </a:ln>
                <a:solidFill>
                  <a:prstClr val="black"/>
                </a:solidFill>
                <a:effectLst/>
                <a:uLnTx/>
                <a:uFillTx/>
                <a:latin typeface="HGP創英角ﾎﾟｯﾌﾟ体" pitchFamily="50" charset="-128"/>
                <a:ea typeface="HGP創英角ﾎﾟｯﾌﾟ体" pitchFamily="50" charset="-128"/>
                <a:cs typeface="+mn-cs"/>
              </a:rPr>
              <a:t>億</a:t>
            </a:r>
            <a:r>
              <a:rPr kumimoji="1" lang="en-US" altLang="ja-JP" sz="900" b="0" i="0" u="none" strike="noStrike" kern="1200" cap="none" spc="0" normalizeH="0" baseline="0" noProof="0" dirty="0">
                <a:ln>
                  <a:noFill/>
                </a:ln>
                <a:solidFill>
                  <a:prstClr val="black"/>
                </a:solidFill>
                <a:effectLst/>
                <a:uLnTx/>
                <a:uFillTx/>
                <a:latin typeface="HGP創英角ﾎﾟｯﾌﾟ体" pitchFamily="50" charset="-128"/>
                <a:ea typeface="HGP創英角ﾎﾟｯﾌﾟ体" pitchFamily="50" charset="-128"/>
                <a:cs typeface="+mn-cs"/>
              </a:rPr>
              <a:t>7,100</a:t>
            </a:r>
            <a:r>
              <a:rPr kumimoji="1" lang="ja-JP" altLang="en-US" sz="900" b="0" i="0" u="none" strike="noStrike" kern="1200" cap="none" spc="0" normalizeH="0" baseline="0" noProof="0" dirty="0">
                <a:ln>
                  <a:noFill/>
                </a:ln>
                <a:solidFill>
                  <a:prstClr val="black"/>
                </a:solidFill>
                <a:effectLst/>
                <a:uLnTx/>
                <a:uFillTx/>
                <a:latin typeface="HGP創英角ﾎﾟｯﾌﾟ体" pitchFamily="50" charset="-128"/>
                <a:ea typeface="HGP創英角ﾎﾟｯﾌﾟ体" pitchFamily="50" charset="-128"/>
                <a:cs typeface="+mn-cs"/>
              </a:rPr>
              <a:t>万円</a:t>
            </a:r>
          </a:p>
        </p:txBody>
      </p:sp>
      <p:sp>
        <p:nvSpPr>
          <p:cNvPr id="58" name="テキスト ボックス 57"/>
          <p:cNvSpPr txBox="1"/>
          <p:nvPr/>
        </p:nvSpPr>
        <p:spPr>
          <a:xfrm>
            <a:off x="2537599" y="2023210"/>
            <a:ext cx="1376778" cy="2308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dirty="0">
                <a:ln>
                  <a:noFill/>
                </a:ln>
                <a:solidFill>
                  <a:prstClr val="black"/>
                </a:solidFill>
                <a:effectLst/>
                <a:uLnTx/>
                <a:uFillTx/>
                <a:latin typeface="HGP創英角ﾎﾟｯﾌﾟ体" pitchFamily="50" charset="-128"/>
                <a:ea typeface="HGP創英角ﾎﾟｯﾌﾟ体" pitchFamily="50" charset="-128"/>
                <a:cs typeface="+mn-cs"/>
              </a:rPr>
              <a:t>252</a:t>
            </a:r>
            <a:r>
              <a:rPr kumimoji="1" lang="ja-JP" altLang="en-US" sz="900" b="0" i="0" u="none" strike="noStrike" kern="1200" cap="none" spc="0" normalizeH="0" baseline="0" noProof="0" dirty="0">
                <a:ln>
                  <a:noFill/>
                </a:ln>
                <a:solidFill>
                  <a:prstClr val="black"/>
                </a:solidFill>
                <a:effectLst/>
                <a:uLnTx/>
                <a:uFillTx/>
                <a:latin typeface="HGP創英角ﾎﾟｯﾌﾟ体" pitchFamily="50" charset="-128"/>
                <a:ea typeface="HGP創英角ﾎﾟｯﾌﾟ体" pitchFamily="50" charset="-128"/>
                <a:cs typeface="+mn-cs"/>
              </a:rPr>
              <a:t>億</a:t>
            </a:r>
            <a:r>
              <a:rPr kumimoji="1" lang="en-US" altLang="ja-JP" sz="900" b="0" i="0" u="none" strike="noStrike" kern="1200" cap="none" spc="0" normalizeH="0" baseline="0" noProof="0" dirty="0">
                <a:ln>
                  <a:noFill/>
                </a:ln>
                <a:solidFill>
                  <a:prstClr val="black"/>
                </a:solidFill>
                <a:effectLst/>
                <a:uLnTx/>
                <a:uFillTx/>
                <a:latin typeface="HGP創英角ﾎﾟｯﾌﾟ体" pitchFamily="50" charset="-128"/>
                <a:ea typeface="HGP創英角ﾎﾟｯﾌﾟ体" pitchFamily="50" charset="-128"/>
                <a:cs typeface="+mn-cs"/>
              </a:rPr>
              <a:t>6,200</a:t>
            </a:r>
            <a:r>
              <a:rPr kumimoji="1" lang="ja-JP" altLang="en-US" sz="900" b="0" i="0" u="none" strike="noStrike" kern="1200" cap="none" spc="0" normalizeH="0" baseline="0" noProof="0" dirty="0">
                <a:ln>
                  <a:noFill/>
                </a:ln>
                <a:solidFill>
                  <a:prstClr val="black"/>
                </a:solidFill>
                <a:effectLst/>
                <a:uLnTx/>
                <a:uFillTx/>
                <a:latin typeface="HGP創英角ﾎﾟｯﾌﾟ体" pitchFamily="50" charset="-128"/>
                <a:ea typeface="HGP創英角ﾎﾟｯﾌﾟ体" pitchFamily="50" charset="-128"/>
                <a:cs typeface="+mn-cs"/>
              </a:rPr>
              <a:t>万円</a:t>
            </a:r>
          </a:p>
        </p:txBody>
      </p:sp>
      <p:sp>
        <p:nvSpPr>
          <p:cNvPr id="59" name="テキスト ボックス 58"/>
          <p:cNvSpPr txBox="1"/>
          <p:nvPr/>
        </p:nvSpPr>
        <p:spPr>
          <a:xfrm>
            <a:off x="3216447" y="1829817"/>
            <a:ext cx="1093945" cy="2308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dirty="0">
                <a:ln>
                  <a:noFill/>
                </a:ln>
                <a:solidFill>
                  <a:prstClr val="black"/>
                </a:solidFill>
                <a:effectLst/>
                <a:uLnTx/>
                <a:uFillTx/>
                <a:latin typeface="HGP創英角ﾎﾟｯﾌﾟ体" pitchFamily="50" charset="-128"/>
                <a:ea typeface="HGP創英角ﾎﾟｯﾌﾟ体" pitchFamily="50" charset="-128"/>
                <a:cs typeface="+mn-cs"/>
              </a:rPr>
              <a:t>244</a:t>
            </a:r>
            <a:r>
              <a:rPr kumimoji="1" lang="ja-JP" altLang="en-US" sz="900" b="0" i="0" u="none" strike="noStrike" kern="1200" cap="none" spc="0" normalizeH="0" baseline="0" noProof="0" dirty="0">
                <a:ln>
                  <a:noFill/>
                </a:ln>
                <a:solidFill>
                  <a:prstClr val="black"/>
                </a:solidFill>
                <a:effectLst/>
                <a:uLnTx/>
                <a:uFillTx/>
                <a:latin typeface="HGP創英角ﾎﾟｯﾌﾟ体" pitchFamily="50" charset="-128"/>
                <a:ea typeface="HGP創英角ﾎﾟｯﾌﾟ体" pitchFamily="50" charset="-128"/>
                <a:cs typeface="+mn-cs"/>
              </a:rPr>
              <a:t>億</a:t>
            </a:r>
            <a:r>
              <a:rPr kumimoji="1" lang="en-US" altLang="ja-JP" sz="900" b="0" i="0" u="none" strike="noStrike" kern="1200" cap="none" spc="0" normalizeH="0" baseline="0" noProof="0" dirty="0">
                <a:ln>
                  <a:noFill/>
                </a:ln>
                <a:solidFill>
                  <a:prstClr val="black"/>
                </a:solidFill>
                <a:effectLst/>
                <a:uLnTx/>
                <a:uFillTx/>
                <a:latin typeface="HGP創英角ﾎﾟｯﾌﾟ体" pitchFamily="50" charset="-128"/>
                <a:ea typeface="HGP創英角ﾎﾟｯﾌﾟ体" pitchFamily="50" charset="-128"/>
                <a:cs typeface="+mn-cs"/>
              </a:rPr>
              <a:t>8,800</a:t>
            </a:r>
            <a:r>
              <a:rPr kumimoji="1" lang="ja-JP" altLang="en-US" sz="900" b="0" i="0" u="none" strike="noStrike" kern="1200" cap="none" spc="0" normalizeH="0" baseline="0" noProof="0" dirty="0">
                <a:ln>
                  <a:noFill/>
                </a:ln>
                <a:solidFill>
                  <a:prstClr val="black"/>
                </a:solidFill>
                <a:effectLst/>
                <a:uLnTx/>
                <a:uFillTx/>
                <a:latin typeface="HGP創英角ﾎﾟｯﾌﾟ体" pitchFamily="50" charset="-128"/>
                <a:ea typeface="HGP創英角ﾎﾟｯﾌﾟ体" pitchFamily="50" charset="-128"/>
                <a:cs typeface="+mn-cs"/>
              </a:rPr>
              <a:t>万円</a:t>
            </a:r>
          </a:p>
        </p:txBody>
      </p:sp>
      <p:sp>
        <p:nvSpPr>
          <p:cNvPr id="60" name="テキスト ボックス 59"/>
          <p:cNvSpPr txBox="1"/>
          <p:nvPr/>
        </p:nvSpPr>
        <p:spPr>
          <a:xfrm>
            <a:off x="5469990" y="1628800"/>
            <a:ext cx="1376778" cy="2308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dirty="0">
                <a:ln>
                  <a:noFill/>
                </a:ln>
                <a:solidFill>
                  <a:prstClr val="black"/>
                </a:solidFill>
                <a:effectLst/>
                <a:uLnTx/>
                <a:uFillTx/>
                <a:latin typeface="HGP創英角ﾎﾟｯﾌﾟ体" pitchFamily="50" charset="-128"/>
                <a:ea typeface="HGP創英角ﾎﾟｯﾌﾟ体" pitchFamily="50" charset="-128"/>
                <a:cs typeface="+mn-cs"/>
              </a:rPr>
              <a:t>278</a:t>
            </a:r>
            <a:r>
              <a:rPr kumimoji="1" lang="ja-JP" altLang="en-US" sz="900" b="0" i="0" u="none" strike="noStrike" kern="1200" cap="none" spc="0" normalizeH="0" baseline="0" noProof="0" dirty="0">
                <a:ln>
                  <a:noFill/>
                </a:ln>
                <a:solidFill>
                  <a:prstClr val="black"/>
                </a:solidFill>
                <a:effectLst/>
                <a:uLnTx/>
                <a:uFillTx/>
                <a:latin typeface="HGP創英角ﾎﾟｯﾌﾟ体" pitchFamily="50" charset="-128"/>
                <a:ea typeface="HGP創英角ﾎﾟｯﾌﾟ体" pitchFamily="50" charset="-128"/>
                <a:cs typeface="+mn-cs"/>
              </a:rPr>
              <a:t>億</a:t>
            </a:r>
            <a:r>
              <a:rPr kumimoji="1" lang="en-US" altLang="ja-JP" sz="900" b="0" i="0" u="none" strike="noStrike" kern="1200" cap="none" spc="0" normalizeH="0" baseline="0" noProof="0" dirty="0">
                <a:ln>
                  <a:noFill/>
                </a:ln>
                <a:solidFill>
                  <a:prstClr val="black"/>
                </a:solidFill>
                <a:effectLst/>
                <a:uLnTx/>
                <a:uFillTx/>
                <a:latin typeface="HGP創英角ﾎﾟｯﾌﾟ体" pitchFamily="50" charset="-128"/>
                <a:ea typeface="HGP創英角ﾎﾟｯﾌﾟ体" pitchFamily="50" charset="-128"/>
                <a:cs typeface="+mn-cs"/>
              </a:rPr>
              <a:t>9,500</a:t>
            </a:r>
            <a:r>
              <a:rPr kumimoji="1" lang="ja-JP" altLang="en-US" sz="900" b="0" i="0" u="none" strike="noStrike" kern="1200" cap="none" spc="0" normalizeH="0" baseline="0" noProof="0" dirty="0">
                <a:ln>
                  <a:noFill/>
                </a:ln>
                <a:solidFill>
                  <a:prstClr val="black"/>
                </a:solidFill>
                <a:effectLst/>
                <a:uLnTx/>
                <a:uFillTx/>
                <a:latin typeface="HGP創英角ﾎﾟｯﾌﾟ体" pitchFamily="50" charset="-128"/>
                <a:ea typeface="HGP創英角ﾎﾟｯﾌﾟ体" pitchFamily="50" charset="-128"/>
                <a:cs typeface="+mn-cs"/>
              </a:rPr>
              <a:t>万円</a:t>
            </a:r>
          </a:p>
        </p:txBody>
      </p:sp>
      <p:sp>
        <p:nvSpPr>
          <p:cNvPr id="26" name="テキスト ボックス 25"/>
          <p:cNvSpPr txBox="1"/>
          <p:nvPr/>
        </p:nvSpPr>
        <p:spPr>
          <a:xfrm>
            <a:off x="899592" y="3429000"/>
            <a:ext cx="1480477" cy="25391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HGP創英角ﾎﾟｯﾌﾟ体" pitchFamily="50" charset="-128"/>
                <a:ea typeface="HGP創英角ﾎﾟｯﾌﾟ体" pitchFamily="50" charset="-128"/>
                <a:cs typeface="+mn-cs"/>
              </a:rPr>
              <a:t>区長自由経費（注１）</a:t>
            </a:r>
          </a:p>
        </p:txBody>
      </p:sp>
      <p:sp>
        <p:nvSpPr>
          <p:cNvPr id="27" name="テキスト ボックス 26"/>
          <p:cNvSpPr txBox="1"/>
          <p:nvPr/>
        </p:nvSpPr>
        <p:spPr>
          <a:xfrm>
            <a:off x="1389784" y="2767684"/>
            <a:ext cx="1584176" cy="25391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HGP創英角ﾎﾟｯﾌﾟ体" pitchFamily="50" charset="-128"/>
                <a:ea typeface="HGP創英角ﾎﾟｯﾌﾟ体" pitchFamily="50" charset="-128"/>
                <a:cs typeface="+mn-cs"/>
              </a:rPr>
              <a:t>区</a:t>
            </a:r>
            <a:r>
              <a:rPr kumimoji="1" lang="en-US" altLang="ja-JP" sz="1050" b="0" i="0" u="none" strike="noStrike" kern="1200" cap="none" spc="0" normalizeH="0" baseline="0" noProof="0" dirty="0">
                <a:ln>
                  <a:noFill/>
                </a:ln>
                <a:solidFill>
                  <a:prstClr val="black"/>
                </a:solidFill>
                <a:effectLst/>
                <a:uLnTx/>
                <a:uFillTx/>
                <a:latin typeface="HGP創英角ﾎﾟｯﾌﾟ体" pitchFamily="50" charset="-128"/>
                <a:ea typeface="HGP創英角ﾎﾟｯﾌﾟ体" pitchFamily="50" charset="-128"/>
                <a:cs typeface="+mn-cs"/>
              </a:rPr>
              <a:t>CM</a:t>
            </a:r>
            <a:r>
              <a:rPr kumimoji="1" lang="ja-JP" altLang="en-US" sz="1050" b="0" i="0" u="none" strike="noStrike" kern="1200" cap="none" spc="0" normalizeH="0" baseline="0" noProof="0" dirty="0">
                <a:ln>
                  <a:noFill/>
                </a:ln>
                <a:solidFill>
                  <a:prstClr val="black"/>
                </a:solidFill>
                <a:effectLst/>
                <a:uLnTx/>
                <a:uFillTx/>
                <a:latin typeface="HGP創英角ﾎﾟｯﾌﾟ体" pitchFamily="50" charset="-128"/>
                <a:ea typeface="HGP創英角ﾎﾟｯﾌﾟ体" pitchFamily="50" charset="-128"/>
                <a:cs typeface="+mn-cs"/>
              </a:rPr>
              <a:t>自由経費（注</a:t>
            </a:r>
            <a:r>
              <a:rPr kumimoji="1" lang="en-US" altLang="ja-JP" sz="1050" b="0" i="0" u="none" strike="noStrike" kern="1200" cap="none" spc="0" normalizeH="0" baseline="0" noProof="0" dirty="0">
                <a:ln>
                  <a:noFill/>
                </a:ln>
                <a:solidFill>
                  <a:prstClr val="black"/>
                </a:solidFill>
                <a:effectLst/>
                <a:uLnTx/>
                <a:uFillTx/>
                <a:latin typeface="HGP創英角ﾎﾟｯﾌﾟ体" pitchFamily="50" charset="-128"/>
                <a:ea typeface="HGP創英角ﾎﾟｯﾌﾟ体" pitchFamily="50" charset="-128"/>
                <a:cs typeface="+mn-cs"/>
              </a:rPr>
              <a:t>2</a:t>
            </a:r>
            <a:r>
              <a:rPr kumimoji="1" lang="ja-JP" altLang="en-US" sz="1050" b="0" i="0" u="none" strike="noStrike" kern="1200" cap="none" spc="0" normalizeH="0" baseline="0" noProof="0" dirty="0">
                <a:ln>
                  <a:noFill/>
                </a:ln>
                <a:solidFill>
                  <a:prstClr val="black"/>
                </a:solidFill>
                <a:effectLst/>
                <a:uLnTx/>
                <a:uFillTx/>
                <a:latin typeface="HGP創英角ﾎﾟｯﾌﾟ体" pitchFamily="50" charset="-128"/>
                <a:ea typeface="HGP創英角ﾎﾟｯﾌﾟ体" pitchFamily="50" charset="-128"/>
                <a:cs typeface="+mn-cs"/>
              </a:rPr>
              <a:t>）</a:t>
            </a:r>
          </a:p>
        </p:txBody>
      </p:sp>
      <p:sp>
        <p:nvSpPr>
          <p:cNvPr id="50" name="テキスト ボックス 49"/>
          <p:cNvSpPr txBox="1"/>
          <p:nvPr/>
        </p:nvSpPr>
        <p:spPr>
          <a:xfrm>
            <a:off x="4353698" y="1760265"/>
            <a:ext cx="1376778" cy="2308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dirty="0">
                <a:ln>
                  <a:noFill/>
                </a:ln>
                <a:solidFill>
                  <a:prstClr val="black"/>
                </a:solidFill>
                <a:effectLst/>
                <a:uLnTx/>
                <a:uFillTx/>
                <a:latin typeface="HGP創英角ﾎﾟｯﾌﾟ体" pitchFamily="50" charset="-128"/>
                <a:ea typeface="HGP創英角ﾎﾟｯﾌﾟ体" pitchFamily="50" charset="-128"/>
                <a:cs typeface="+mn-cs"/>
              </a:rPr>
              <a:t>262</a:t>
            </a:r>
            <a:r>
              <a:rPr kumimoji="1" lang="ja-JP" altLang="en-US" sz="900" b="0" i="0" u="none" strike="noStrike" kern="1200" cap="none" spc="0" normalizeH="0" baseline="0" noProof="0" dirty="0">
                <a:ln>
                  <a:noFill/>
                </a:ln>
                <a:solidFill>
                  <a:prstClr val="black"/>
                </a:solidFill>
                <a:effectLst/>
                <a:uLnTx/>
                <a:uFillTx/>
                <a:latin typeface="HGP創英角ﾎﾟｯﾌﾟ体" pitchFamily="50" charset="-128"/>
                <a:ea typeface="HGP創英角ﾎﾟｯﾌﾟ体" pitchFamily="50" charset="-128"/>
                <a:cs typeface="+mn-cs"/>
              </a:rPr>
              <a:t>億</a:t>
            </a:r>
            <a:r>
              <a:rPr kumimoji="1" lang="en-US" altLang="ja-JP" sz="900" b="0" i="0" u="none" strike="noStrike" kern="1200" cap="none" spc="0" normalizeH="0" baseline="0" noProof="0" dirty="0">
                <a:ln>
                  <a:noFill/>
                </a:ln>
                <a:solidFill>
                  <a:prstClr val="black"/>
                </a:solidFill>
                <a:effectLst/>
                <a:uLnTx/>
                <a:uFillTx/>
                <a:latin typeface="HGP創英角ﾎﾟｯﾌﾟ体" pitchFamily="50" charset="-128"/>
                <a:ea typeface="HGP創英角ﾎﾟｯﾌﾟ体" pitchFamily="50" charset="-128"/>
                <a:cs typeface="+mn-cs"/>
              </a:rPr>
              <a:t>8,600</a:t>
            </a:r>
            <a:r>
              <a:rPr kumimoji="1" lang="ja-JP" altLang="en-US" sz="900" b="0" i="0" u="none" strike="noStrike" kern="1200" cap="none" spc="0" normalizeH="0" baseline="0" noProof="0" dirty="0">
                <a:ln>
                  <a:noFill/>
                </a:ln>
                <a:solidFill>
                  <a:prstClr val="black"/>
                </a:solidFill>
                <a:effectLst/>
                <a:uLnTx/>
                <a:uFillTx/>
                <a:latin typeface="HGP創英角ﾎﾟｯﾌﾟ体" pitchFamily="50" charset="-128"/>
                <a:ea typeface="HGP創英角ﾎﾟｯﾌﾟ体" pitchFamily="50" charset="-128"/>
                <a:cs typeface="+mn-cs"/>
              </a:rPr>
              <a:t>万円</a:t>
            </a:r>
          </a:p>
        </p:txBody>
      </p:sp>
      <p:sp>
        <p:nvSpPr>
          <p:cNvPr id="52" name="テキスト ボックス 51"/>
          <p:cNvSpPr txBox="1"/>
          <p:nvPr/>
        </p:nvSpPr>
        <p:spPr>
          <a:xfrm>
            <a:off x="4967186" y="1902024"/>
            <a:ext cx="1376778" cy="2308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dirty="0">
                <a:ln>
                  <a:noFill/>
                </a:ln>
                <a:solidFill>
                  <a:prstClr val="black"/>
                </a:solidFill>
                <a:effectLst/>
                <a:uLnTx/>
                <a:uFillTx/>
                <a:latin typeface="HGP創英角ﾎﾟｯﾌﾟ体" pitchFamily="50" charset="-128"/>
                <a:ea typeface="HGP創英角ﾎﾟｯﾌﾟ体" pitchFamily="50" charset="-128"/>
                <a:cs typeface="+mn-cs"/>
              </a:rPr>
              <a:t>266</a:t>
            </a:r>
            <a:r>
              <a:rPr kumimoji="1" lang="ja-JP" altLang="en-US" sz="900" b="0" i="0" u="none" strike="noStrike" kern="1200" cap="none" spc="0" normalizeH="0" baseline="0" noProof="0" dirty="0">
                <a:ln>
                  <a:noFill/>
                </a:ln>
                <a:solidFill>
                  <a:prstClr val="black"/>
                </a:solidFill>
                <a:effectLst/>
                <a:uLnTx/>
                <a:uFillTx/>
                <a:latin typeface="HGP創英角ﾎﾟｯﾌﾟ体" pitchFamily="50" charset="-128"/>
                <a:ea typeface="HGP創英角ﾎﾟｯﾌﾟ体" pitchFamily="50" charset="-128"/>
                <a:cs typeface="+mn-cs"/>
              </a:rPr>
              <a:t>億</a:t>
            </a:r>
            <a:r>
              <a:rPr kumimoji="1" lang="en-US" altLang="ja-JP" sz="900" b="0" i="0" u="none" strike="noStrike" kern="1200" cap="none" spc="0" normalizeH="0" baseline="0" noProof="0" dirty="0">
                <a:ln>
                  <a:noFill/>
                </a:ln>
                <a:solidFill>
                  <a:prstClr val="black"/>
                </a:solidFill>
                <a:effectLst/>
                <a:uLnTx/>
                <a:uFillTx/>
                <a:latin typeface="HGP創英角ﾎﾟｯﾌﾟ体" pitchFamily="50" charset="-128"/>
                <a:ea typeface="HGP創英角ﾎﾟｯﾌﾟ体" pitchFamily="50" charset="-128"/>
                <a:cs typeface="+mn-cs"/>
              </a:rPr>
              <a:t>9,100</a:t>
            </a:r>
            <a:r>
              <a:rPr kumimoji="1" lang="ja-JP" altLang="en-US" sz="900" b="0" i="0" u="none" strike="noStrike" kern="1200" cap="none" spc="0" normalizeH="0" baseline="0" noProof="0" dirty="0">
                <a:ln>
                  <a:noFill/>
                </a:ln>
                <a:solidFill>
                  <a:prstClr val="black"/>
                </a:solidFill>
                <a:effectLst/>
                <a:uLnTx/>
                <a:uFillTx/>
                <a:latin typeface="HGP創英角ﾎﾟｯﾌﾟ体" pitchFamily="50" charset="-128"/>
                <a:ea typeface="HGP創英角ﾎﾟｯﾌﾟ体" pitchFamily="50" charset="-128"/>
                <a:cs typeface="+mn-cs"/>
              </a:rPr>
              <a:t>万円</a:t>
            </a:r>
          </a:p>
        </p:txBody>
      </p:sp>
      <p:sp>
        <p:nvSpPr>
          <p:cNvPr id="53" name="テキスト ボックス 52"/>
          <p:cNvSpPr txBox="1"/>
          <p:nvPr/>
        </p:nvSpPr>
        <p:spPr>
          <a:xfrm>
            <a:off x="6095633" y="1817839"/>
            <a:ext cx="1376778" cy="2308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dirty="0">
                <a:ln>
                  <a:noFill/>
                </a:ln>
                <a:solidFill>
                  <a:prstClr val="black"/>
                </a:solidFill>
                <a:effectLst/>
                <a:uLnTx/>
                <a:uFillTx/>
                <a:latin typeface="HGP創英角ﾎﾟｯﾌﾟ体" pitchFamily="50" charset="-128"/>
                <a:ea typeface="HGP創英角ﾎﾟｯﾌﾟ体" pitchFamily="50" charset="-128"/>
                <a:cs typeface="+mn-cs"/>
              </a:rPr>
              <a:t>274</a:t>
            </a:r>
            <a:r>
              <a:rPr kumimoji="1" lang="ja-JP" altLang="en-US" sz="900" b="0" i="0" u="none" strike="noStrike" kern="1200" cap="none" spc="0" normalizeH="0" baseline="0" noProof="0" dirty="0">
                <a:ln>
                  <a:noFill/>
                </a:ln>
                <a:solidFill>
                  <a:prstClr val="black"/>
                </a:solidFill>
                <a:effectLst/>
                <a:uLnTx/>
                <a:uFillTx/>
                <a:latin typeface="HGP創英角ﾎﾟｯﾌﾟ体" pitchFamily="50" charset="-128"/>
                <a:ea typeface="HGP創英角ﾎﾟｯﾌﾟ体" pitchFamily="50" charset="-128"/>
                <a:cs typeface="+mn-cs"/>
              </a:rPr>
              <a:t>億</a:t>
            </a:r>
            <a:r>
              <a:rPr kumimoji="1" lang="en-US" altLang="ja-JP" sz="900" b="0" i="0" u="none" strike="noStrike" kern="1200" cap="none" spc="0" normalizeH="0" baseline="0" noProof="0" dirty="0">
                <a:ln>
                  <a:noFill/>
                </a:ln>
                <a:solidFill>
                  <a:prstClr val="black"/>
                </a:solidFill>
                <a:effectLst/>
                <a:uLnTx/>
                <a:uFillTx/>
                <a:latin typeface="HGP創英角ﾎﾟｯﾌﾟ体" pitchFamily="50" charset="-128"/>
                <a:ea typeface="HGP創英角ﾎﾟｯﾌﾟ体" pitchFamily="50" charset="-128"/>
                <a:cs typeface="+mn-cs"/>
              </a:rPr>
              <a:t>2,200</a:t>
            </a:r>
            <a:r>
              <a:rPr kumimoji="1" lang="ja-JP" altLang="en-US" sz="900" b="0" i="0" u="none" strike="noStrike" kern="1200" cap="none" spc="0" normalizeH="0" baseline="0" noProof="0" dirty="0">
                <a:ln>
                  <a:noFill/>
                </a:ln>
                <a:solidFill>
                  <a:prstClr val="black"/>
                </a:solidFill>
                <a:effectLst/>
                <a:uLnTx/>
                <a:uFillTx/>
                <a:latin typeface="HGP創英角ﾎﾟｯﾌﾟ体" pitchFamily="50" charset="-128"/>
                <a:ea typeface="HGP創英角ﾎﾟｯﾌﾟ体" pitchFamily="50" charset="-128"/>
                <a:cs typeface="+mn-cs"/>
              </a:rPr>
              <a:t>万円</a:t>
            </a:r>
          </a:p>
        </p:txBody>
      </p:sp>
      <p:sp>
        <p:nvSpPr>
          <p:cNvPr id="54" name="テキスト ボックス 53"/>
          <p:cNvSpPr txBox="1"/>
          <p:nvPr/>
        </p:nvSpPr>
        <p:spPr>
          <a:xfrm>
            <a:off x="6639775" y="1537770"/>
            <a:ext cx="1376778" cy="2308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dirty="0">
                <a:ln>
                  <a:noFill/>
                </a:ln>
                <a:solidFill>
                  <a:prstClr val="black"/>
                </a:solidFill>
                <a:effectLst/>
                <a:uLnTx/>
                <a:uFillTx/>
                <a:latin typeface="HGP創英角ﾎﾟｯﾌﾟ体" pitchFamily="50" charset="-128"/>
                <a:ea typeface="HGP創英角ﾎﾟｯﾌﾟ体" pitchFamily="50" charset="-128"/>
                <a:cs typeface="+mn-cs"/>
              </a:rPr>
              <a:t>287</a:t>
            </a:r>
            <a:r>
              <a:rPr kumimoji="1" lang="ja-JP" altLang="en-US" sz="900" b="0" i="0" u="none" strike="noStrike" kern="1200" cap="none" spc="0" normalizeH="0" baseline="0" noProof="0" dirty="0">
                <a:ln>
                  <a:noFill/>
                </a:ln>
                <a:solidFill>
                  <a:prstClr val="black"/>
                </a:solidFill>
                <a:effectLst/>
                <a:uLnTx/>
                <a:uFillTx/>
                <a:latin typeface="HGP創英角ﾎﾟｯﾌﾟ体" pitchFamily="50" charset="-128"/>
                <a:ea typeface="HGP創英角ﾎﾟｯﾌﾟ体" pitchFamily="50" charset="-128"/>
                <a:cs typeface="+mn-cs"/>
              </a:rPr>
              <a:t>億</a:t>
            </a:r>
            <a:r>
              <a:rPr kumimoji="1" lang="en-US" altLang="ja-JP" sz="900" b="0" i="0" u="none" strike="noStrike" kern="1200" cap="none" spc="0" normalizeH="0" baseline="0" noProof="0" dirty="0">
                <a:ln>
                  <a:noFill/>
                </a:ln>
                <a:solidFill>
                  <a:prstClr val="black"/>
                </a:solidFill>
                <a:effectLst/>
                <a:uLnTx/>
                <a:uFillTx/>
                <a:latin typeface="HGP創英角ﾎﾟｯﾌﾟ体" pitchFamily="50" charset="-128"/>
                <a:ea typeface="HGP創英角ﾎﾟｯﾌﾟ体" pitchFamily="50" charset="-128"/>
                <a:cs typeface="+mn-cs"/>
              </a:rPr>
              <a:t>9,800</a:t>
            </a:r>
            <a:r>
              <a:rPr kumimoji="1" lang="ja-JP" altLang="en-US" sz="900" b="0" i="0" u="none" strike="noStrike" kern="1200" cap="none" spc="0" normalizeH="0" baseline="0" noProof="0" dirty="0">
                <a:ln>
                  <a:noFill/>
                </a:ln>
                <a:solidFill>
                  <a:prstClr val="black"/>
                </a:solidFill>
                <a:effectLst/>
                <a:uLnTx/>
                <a:uFillTx/>
                <a:latin typeface="HGP創英角ﾎﾟｯﾌﾟ体" pitchFamily="50" charset="-128"/>
                <a:ea typeface="HGP創英角ﾎﾟｯﾌﾟ体" pitchFamily="50" charset="-128"/>
                <a:cs typeface="+mn-cs"/>
              </a:rPr>
              <a:t>万円</a:t>
            </a:r>
          </a:p>
        </p:txBody>
      </p:sp>
      <p:grpSp>
        <p:nvGrpSpPr>
          <p:cNvPr id="2" name="グループ化 1"/>
          <p:cNvGrpSpPr/>
          <p:nvPr/>
        </p:nvGrpSpPr>
        <p:grpSpPr>
          <a:xfrm>
            <a:off x="4575262" y="1078390"/>
            <a:ext cx="288032" cy="2818586"/>
            <a:chOff x="4575262" y="1005390"/>
            <a:chExt cx="288032" cy="2818586"/>
          </a:xfrm>
        </p:grpSpPr>
        <p:cxnSp>
          <p:nvCxnSpPr>
            <p:cNvPr id="33" name="直線コネクタ 32"/>
            <p:cNvCxnSpPr/>
            <p:nvPr/>
          </p:nvCxnSpPr>
          <p:spPr>
            <a:xfrm flipV="1">
              <a:off x="4575262" y="1005390"/>
              <a:ext cx="0" cy="2808312"/>
            </a:xfrm>
            <a:prstGeom prst="line">
              <a:avLst/>
            </a:prstGeom>
            <a:ln w="22225">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34" name="直線矢印コネクタ 33"/>
            <p:cNvCxnSpPr/>
            <p:nvPr/>
          </p:nvCxnSpPr>
          <p:spPr>
            <a:xfrm>
              <a:off x="4575262" y="3823976"/>
              <a:ext cx="288032" cy="0"/>
            </a:xfrm>
            <a:prstGeom prst="straightConnector1">
              <a:avLst/>
            </a:prstGeom>
            <a:ln w="22225">
              <a:solidFill>
                <a:schemeClr val="tx1"/>
              </a:solidFill>
              <a:prstDash val="dash"/>
              <a:tailEnd type="triangle"/>
            </a:ln>
          </p:spPr>
          <p:style>
            <a:lnRef idx="1">
              <a:schemeClr val="accent1"/>
            </a:lnRef>
            <a:fillRef idx="0">
              <a:schemeClr val="accent1"/>
            </a:fillRef>
            <a:effectRef idx="0">
              <a:schemeClr val="accent1"/>
            </a:effectRef>
            <a:fontRef idx="minor">
              <a:schemeClr val="tx1"/>
            </a:fontRef>
          </p:style>
        </p:cxnSp>
      </p:grpSp>
      <p:sp>
        <p:nvSpPr>
          <p:cNvPr id="42" name="テキスト ボックス 41"/>
          <p:cNvSpPr txBox="1"/>
          <p:nvPr/>
        </p:nvSpPr>
        <p:spPr>
          <a:xfrm>
            <a:off x="4807706" y="3780618"/>
            <a:ext cx="819267"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前回以降</a:t>
            </a:r>
          </a:p>
        </p:txBody>
      </p:sp>
      <p:sp>
        <p:nvSpPr>
          <p:cNvPr id="43" name="テキスト ボックス 42"/>
          <p:cNvSpPr txBox="1"/>
          <p:nvPr/>
        </p:nvSpPr>
        <p:spPr>
          <a:xfrm>
            <a:off x="539552" y="1367190"/>
            <a:ext cx="952653" cy="2616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（百万円）</a:t>
            </a:r>
          </a:p>
        </p:txBody>
      </p:sp>
      <p:cxnSp>
        <p:nvCxnSpPr>
          <p:cNvPr id="4" name="直線コネクタ 3"/>
          <p:cNvCxnSpPr/>
          <p:nvPr/>
        </p:nvCxnSpPr>
        <p:spPr>
          <a:xfrm>
            <a:off x="1111662" y="3837166"/>
            <a:ext cx="504000" cy="0"/>
          </a:xfrm>
          <a:prstGeom prst="line">
            <a:avLst/>
          </a:prstGeom>
          <a:ln w="28575" cmpd="dbl">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46" name="直線コネクタ 45"/>
          <p:cNvCxnSpPr/>
          <p:nvPr/>
        </p:nvCxnSpPr>
        <p:spPr>
          <a:xfrm>
            <a:off x="2265553" y="3837166"/>
            <a:ext cx="504000" cy="0"/>
          </a:xfrm>
          <a:prstGeom prst="line">
            <a:avLst/>
          </a:prstGeom>
          <a:ln w="28575" cmpd="dbl">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47" name="直線コネクタ 46"/>
          <p:cNvCxnSpPr/>
          <p:nvPr/>
        </p:nvCxnSpPr>
        <p:spPr>
          <a:xfrm>
            <a:off x="4020025" y="3837166"/>
            <a:ext cx="504000" cy="0"/>
          </a:xfrm>
          <a:prstGeom prst="line">
            <a:avLst/>
          </a:prstGeom>
          <a:ln w="28575" cmpd="dbl">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48" name="直線コネクタ 47"/>
          <p:cNvCxnSpPr/>
          <p:nvPr/>
        </p:nvCxnSpPr>
        <p:spPr>
          <a:xfrm>
            <a:off x="6924894" y="3837166"/>
            <a:ext cx="504000" cy="0"/>
          </a:xfrm>
          <a:prstGeom prst="line">
            <a:avLst/>
          </a:prstGeom>
          <a:ln w="28575" cmpd="dbl">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sp>
        <p:nvSpPr>
          <p:cNvPr id="49" name="テキスト ボックス 36"/>
          <p:cNvSpPr txBox="1"/>
          <p:nvPr/>
        </p:nvSpPr>
        <p:spPr>
          <a:xfrm>
            <a:off x="50497" y="61542"/>
            <a:ext cx="3993789"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lvl="0">
              <a:defRPr/>
            </a:pPr>
            <a:r>
              <a:rPr lang="en-US" altLang="zh-TW"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Ⅲ</a:t>
            </a:r>
            <a:r>
              <a:rPr lang="zh-TW" altLang="en-US"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　行財政改革</a:t>
            </a:r>
            <a:r>
              <a:rPr lang="en-US" altLang="ja-JP"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a:t>
            </a:r>
            <a:r>
              <a:rPr lang="ja-JP" altLang="en-US"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業務執行の刷新</a:t>
            </a:r>
            <a:r>
              <a:rPr lang="en-US" altLang="ja-JP"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a:t>
            </a:r>
            <a:r>
              <a:rPr lang="ja-JP" altLang="en-US"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・区役所への権限移譲</a:t>
            </a:r>
          </a:p>
        </p:txBody>
      </p:sp>
      <p:sp>
        <p:nvSpPr>
          <p:cNvPr id="3" name="スライド番号プレースホルダー 2"/>
          <p:cNvSpPr>
            <a:spLocks noGrp="1"/>
          </p:cNvSpPr>
          <p:nvPr>
            <p:ph type="sldNum" sz="quarter" idx="12"/>
          </p:nvPr>
        </p:nvSpPr>
        <p:spPr/>
        <p:txBody>
          <a:bodyPr/>
          <a:lstStyle/>
          <a:p>
            <a:fld id="{63BC356D-1576-478B-8647-1361C6E9DFF7}" type="slidenum">
              <a:rPr lang="ja-JP" altLang="en-US" smtClean="0"/>
              <a:pPr/>
              <a:t>226</a:t>
            </a:fld>
            <a:endParaRPr lang="ja-JP" altLang="en-US"/>
          </a:p>
        </p:txBody>
      </p:sp>
      <p:pic>
        <p:nvPicPr>
          <p:cNvPr id="7" name="図 6"/>
          <p:cNvPicPr>
            <a:picLocks noChangeAspect="1"/>
          </p:cNvPicPr>
          <p:nvPr/>
        </p:nvPicPr>
        <p:blipFill>
          <a:blip r:embed="rId2"/>
          <a:stretch>
            <a:fillRect/>
          </a:stretch>
        </p:blipFill>
        <p:spPr>
          <a:xfrm>
            <a:off x="539552" y="1620761"/>
            <a:ext cx="6864691" cy="2231329"/>
          </a:xfrm>
          <a:prstGeom prst="rect">
            <a:avLst/>
          </a:prstGeom>
        </p:spPr>
      </p:pic>
    </p:spTree>
    <p:extLst>
      <p:ext uri="{BB962C8B-B14F-4D97-AF65-F5344CB8AC3E}">
        <p14:creationId xmlns:p14="http://schemas.microsoft.com/office/powerpoint/2010/main" val="3414306203"/>
      </p:ext>
    </p:extLst>
  </p:cSld>
  <p:clrMapOvr>
    <a:masterClrMapping/>
  </p:clrMapOvr>
</p:sld>
</file>

<file path=ppt/slides/slide2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 name="正方形/長方形 47"/>
          <p:cNvSpPr/>
          <p:nvPr/>
        </p:nvSpPr>
        <p:spPr>
          <a:xfrm>
            <a:off x="4932040" y="1700808"/>
            <a:ext cx="3888432" cy="3168352"/>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0" marR="0" lvl="0" indent="0" algn="l" defTabSz="914400" rtl="0" eaLnBrk="1" fontAlgn="auto" latinLnBrk="0" hangingPunct="1">
              <a:lnSpc>
                <a:spcPts val="22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itchFamily="50" charset="-128"/>
                <a:ea typeface="ＭＳ Ｐゴシック" pitchFamily="50" charset="-128"/>
                <a:cs typeface="+mn-cs"/>
              </a:rPr>
              <a:t>○ 区長の裁量を拡大。</a:t>
            </a:r>
            <a:endParaRPr kumimoji="1" lang="en-US" altLang="ja-JP" sz="1600" b="0" i="0" u="none" strike="noStrike" kern="1200" cap="none" spc="0" normalizeH="0" baseline="0" noProof="0" dirty="0">
              <a:ln>
                <a:noFill/>
              </a:ln>
              <a:solidFill>
                <a:prstClr val="black"/>
              </a:solidFill>
              <a:effectLst/>
              <a:uLnTx/>
              <a:uFillTx/>
              <a:latin typeface="ＭＳ Ｐゴシック" pitchFamily="50" charset="-128"/>
              <a:ea typeface="ＭＳ Ｐゴシック" pitchFamily="50" charset="-128"/>
              <a:cs typeface="+mn-cs"/>
            </a:endParaRPr>
          </a:p>
          <a:p>
            <a:pPr marL="447675" marR="0" lvl="0" indent="-447675" algn="l" defTabSz="914400" rtl="0" eaLnBrk="1" fontAlgn="auto" latinLnBrk="0" hangingPunct="1">
              <a:lnSpc>
                <a:spcPts val="22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itchFamily="50" charset="-128"/>
                <a:ea typeface="ＭＳ Ｐゴシック" pitchFamily="50" charset="-128"/>
                <a:cs typeface="+mn-cs"/>
              </a:rPr>
              <a:t>　　・ 課や職（ポスト）の新設・改廃、名称・事務分担の変更</a:t>
            </a:r>
            <a:endParaRPr kumimoji="1" lang="en-US" altLang="ja-JP" sz="1600" b="0" i="0" u="none" strike="noStrike" kern="1200" cap="none" spc="0" normalizeH="0" baseline="0" noProof="0" dirty="0">
              <a:ln>
                <a:noFill/>
              </a:ln>
              <a:solidFill>
                <a:prstClr val="black"/>
              </a:solidFill>
              <a:effectLst/>
              <a:uLnTx/>
              <a:uFillTx/>
              <a:latin typeface="ＭＳ Ｐゴシック" pitchFamily="50" charset="-128"/>
              <a:ea typeface="ＭＳ Ｐゴシック" pitchFamily="50" charset="-128"/>
              <a:cs typeface="+mn-cs"/>
            </a:endParaRPr>
          </a:p>
          <a:p>
            <a:pPr marL="0" marR="0" lvl="0" indent="0" algn="l" defTabSz="914400" rtl="0" eaLnBrk="1" fontAlgn="auto" latinLnBrk="0" hangingPunct="1">
              <a:lnSpc>
                <a:spcPts val="18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itchFamily="50" charset="-128"/>
                <a:ea typeface="ＭＳ Ｐゴシック" pitchFamily="50" charset="-128"/>
                <a:cs typeface="+mn-cs"/>
              </a:rPr>
              <a:t>　　　　</a:t>
            </a:r>
            <a:r>
              <a:rPr kumimoji="1" lang="en-US" altLang="ja-JP" sz="1200" b="0" i="0" u="none" strike="noStrike" kern="1200" cap="none" spc="0" normalizeH="0" baseline="0" noProof="0" dirty="0">
                <a:ln>
                  <a:noFill/>
                </a:ln>
                <a:solidFill>
                  <a:prstClr val="black"/>
                </a:solidFill>
                <a:effectLst/>
                <a:uLnTx/>
                <a:uFillTx/>
                <a:latin typeface="ＭＳ Ｐゴシック" pitchFamily="50" charset="-128"/>
                <a:ea typeface="ＭＳ Ｐゴシック"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ゴシック" pitchFamily="50" charset="-128"/>
                <a:ea typeface="ＭＳ Ｐゴシック" pitchFamily="50" charset="-128"/>
                <a:cs typeface="+mn-cs"/>
              </a:rPr>
              <a:t>例 </a:t>
            </a:r>
            <a:r>
              <a:rPr kumimoji="1" lang="en-US" altLang="ja-JP" sz="1200" b="0" i="0" u="none" strike="noStrike" kern="1200" cap="none" spc="0" normalizeH="0" baseline="0" noProof="0" dirty="0">
                <a:ln>
                  <a:noFill/>
                </a:ln>
                <a:solidFill>
                  <a:prstClr val="black"/>
                </a:solidFill>
                <a:effectLst/>
                <a:uLnTx/>
                <a:uFillTx/>
                <a:latin typeface="ＭＳ Ｐゴシック" pitchFamily="50" charset="-128"/>
                <a:ea typeface="ＭＳ Ｐゴシック" pitchFamily="50" charset="-128"/>
                <a:cs typeface="+mn-cs"/>
              </a:rPr>
              <a:t>】</a:t>
            </a:r>
          </a:p>
          <a:p>
            <a:pPr marL="0" marR="0" lvl="0" indent="0" algn="l" defTabSz="914400" rtl="0" eaLnBrk="1" fontAlgn="auto" latinLnBrk="0" hangingPunct="1">
              <a:lnSpc>
                <a:spcPts val="18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itchFamily="50" charset="-128"/>
                <a:ea typeface="ＭＳ Ｐゴシック" pitchFamily="50" charset="-128"/>
                <a:cs typeface="+mn-cs"/>
              </a:rPr>
              <a:t>　　　　</a:t>
            </a:r>
            <a:r>
              <a:rPr kumimoji="1" lang="ja-JP" altLang="en-US" sz="1200" b="0" i="0" u="none" strike="noStrike" kern="1200" cap="none" spc="0" normalizeH="0" baseline="0" noProof="0" dirty="0">
                <a:ln>
                  <a:noFill/>
                </a:ln>
                <a:solidFill>
                  <a:srgbClr val="FF0000"/>
                </a:solidFill>
                <a:effectLst/>
                <a:uLnTx/>
                <a:uFillTx/>
                <a:latin typeface="ＭＳ Ｐゴシック" pitchFamily="50" charset="-128"/>
                <a:ea typeface="ＭＳ Ｐゴシック" pitchFamily="50" charset="-128"/>
                <a:cs typeface="+mn-cs"/>
              </a:rPr>
              <a:t>　</a:t>
            </a:r>
            <a:r>
              <a:rPr kumimoji="1" lang="ja-JP" altLang="en-US" sz="1200" b="0" i="0" u="none" strike="noStrike" kern="1200" cap="none" spc="0" normalizeH="0" baseline="0" noProof="0" dirty="0">
                <a:ln>
                  <a:noFill/>
                </a:ln>
                <a:solidFill>
                  <a:prstClr val="black"/>
                </a:solidFill>
                <a:effectLst/>
                <a:uLnTx/>
                <a:uFillTx/>
                <a:latin typeface="ＭＳ Ｐゴシック" pitchFamily="50" charset="-128"/>
                <a:ea typeface="ＭＳ Ｐゴシック" pitchFamily="50" charset="-128"/>
                <a:cs typeface="+mn-cs"/>
              </a:rPr>
              <a:t>・</a:t>
            </a:r>
            <a:r>
              <a:rPr kumimoji="1" lang="zh-TW" altLang="en-US" sz="1200" b="0" i="0" u="none" strike="noStrike" kern="1200" cap="none" spc="0" normalizeH="0" baseline="0" noProof="0" dirty="0">
                <a:ln>
                  <a:noFill/>
                </a:ln>
                <a:solidFill>
                  <a:prstClr val="black"/>
                </a:solidFill>
                <a:effectLst/>
                <a:uLnTx/>
                <a:uFillTx/>
                <a:latin typeface="ＭＳ Ｐゴシック" pitchFamily="50" charset="-128"/>
                <a:ea typeface="ＭＳ Ｐゴシック" pitchFamily="50" charset="-128"/>
                <a:cs typeface="+mn-cs"/>
              </a:rPr>
              <a:t>政策共創課（西淀川区）</a:t>
            </a:r>
            <a:endParaRPr kumimoji="1" lang="en-US" altLang="ja-JP" sz="1200" b="0" i="0" u="none" strike="noStrike" kern="1200" cap="none" spc="0" normalizeH="0" baseline="0" noProof="0" dirty="0">
              <a:ln>
                <a:noFill/>
              </a:ln>
              <a:solidFill>
                <a:srgbClr val="FF0000"/>
              </a:solidFill>
              <a:effectLst/>
              <a:uLnTx/>
              <a:uFillTx/>
              <a:latin typeface="ＭＳ Ｐゴシック" pitchFamily="50" charset="-128"/>
              <a:ea typeface="ＭＳ Ｐゴシック" pitchFamily="50" charset="-128"/>
              <a:cs typeface="+mn-cs"/>
            </a:endParaRPr>
          </a:p>
          <a:p>
            <a:pPr marL="0" marR="0" lvl="0" indent="0" algn="l" defTabSz="914400" rtl="0" eaLnBrk="1" fontAlgn="auto" latinLnBrk="0" hangingPunct="1">
              <a:lnSpc>
                <a:spcPts val="18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itchFamily="50" charset="-128"/>
                <a:ea typeface="ＭＳ Ｐゴシック" panose="020B0600070205080204" pitchFamily="50" charset="-128"/>
                <a:cs typeface="+mn-cs"/>
              </a:rPr>
              <a:t>　　　　　・まち魅力課（旭区）</a:t>
            </a:r>
          </a:p>
          <a:p>
            <a:pPr marL="0" marR="0" lvl="0" indent="0" algn="l" defTabSz="914400" rtl="0" eaLnBrk="1" fontAlgn="auto" latinLnBrk="0" hangingPunct="1">
              <a:lnSpc>
                <a:spcPts val="18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itchFamily="50" charset="-128"/>
                <a:ea typeface="ＭＳ Ｐゴシック" panose="020B0600070205080204" pitchFamily="50" charset="-128"/>
                <a:cs typeface="+mn-cs"/>
              </a:rPr>
              <a:t>　　　　　・教育文化課（住吉区）</a:t>
            </a:r>
            <a:endParaRPr kumimoji="1" lang="ja-JP" altLang="en-US" sz="1400" b="0" i="0" u="none" strike="noStrike" kern="1200" cap="none" spc="0" normalizeH="0" baseline="0" noProof="0" dirty="0">
              <a:ln>
                <a:noFill/>
              </a:ln>
              <a:solidFill>
                <a:prstClr val="black"/>
              </a:solidFill>
              <a:effectLst/>
              <a:uLnTx/>
              <a:uFillTx/>
              <a:latin typeface="ＭＳ Ｐゴシック" pitchFamily="50" charset="-128"/>
              <a:ea typeface="ＭＳ Ｐゴシック" pitchFamily="50" charset="-128"/>
              <a:cs typeface="+mn-cs"/>
            </a:endParaRPr>
          </a:p>
          <a:p>
            <a:pPr marL="0" marR="0" lvl="0" indent="0" algn="l" defTabSz="914400" rtl="0" eaLnBrk="1" fontAlgn="auto" latinLnBrk="0" hangingPunct="1">
              <a:lnSpc>
                <a:spcPts val="22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itchFamily="50" charset="-128"/>
                <a:ea typeface="ＭＳ Ｐゴシック" pitchFamily="50" charset="-128"/>
                <a:cs typeface="+mn-cs"/>
              </a:rPr>
              <a:t>　　・ 区役所内の人事異動</a:t>
            </a:r>
            <a:endParaRPr kumimoji="1" lang="en-US" altLang="ja-JP" sz="1600" b="0" i="0" u="none" strike="noStrike" kern="1200" cap="none" spc="0" normalizeH="0" baseline="0" noProof="0" dirty="0">
              <a:ln>
                <a:noFill/>
              </a:ln>
              <a:solidFill>
                <a:prstClr val="black"/>
              </a:solidFill>
              <a:effectLst/>
              <a:uLnTx/>
              <a:uFillTx/>
              <a:latin typeface="ＭＳ Ｐゴシック" pitchFamily="50" charset="-128"/>
              <a:ea typeface="ＭＳ Ｐゴシック" pitchFamily="50" charset="-128"/>
              <a:cs typeface="+mn-cs"/>
            </a:endParaRPr>
          </a:p>
          <a:p>
            <a:pPr marL="0" marR="0" lvl="0" indent="0" algn="l" defTabSz="914400" rtl="0" eaLnBrk="1" fontAlgn="auto" latinLnBrk="0" hangingPunct="1">
              <a:lnSpc>
                <a:spcPts val="18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itchFamily="50" charset="-128"/>
                <a:ea typeface="ＭＳ Ｐゴシック" pitchFamily="50" charset="-128"/>
                <a:cs typeface="+mn-cs"/>
              </a:rPr>
              <a:t>　　　　</a:t>
            </a:r>
            <a:r>
              <a:rPr kumimoji="1" lang="en-US" altLang="ja-JP" sz="1200" b="0" i="0" u="none" strike="noStrike" kern="1200" cap="none" spc="0" normalizeH="0" baseline="0" noProof="0" dirty="0">
                <a:ln>
                  <a:noFill/>
                </a:ln>
                <a:solidFill>
                  <a:prstClr val="black"/>
                </a:solidFill>
                <a:effectLst/>
                <a:uLnTx/>
                <a:uFillTx/>
                <a:latin typeface="ＭＳ Ｐゴシック" pitchFamily="50" charset="-128"/>
                <a:ea typeface="ＭＳ Ｐゴシック"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ゴシック" pitchFamily="50" charset="-128"/>
                <a:ea typeface="ＭＳ Ｐゴシック" pitchFamily="50" charset="-128"/>
                <a:cs typeface="+mn-cs"/>
              </a:rPr>
              <a:t>例 </a:t>
            </a:r>
            <a:r>
              <a:rPr kumimoji="1" lang="en-US" altLang="ja-JP" sz="1200" b="0" i="0" u="none" strike="noStrike" kern="1200" cap="none" spc="0" normalizeH="0" baseline="0" noProof="0" dirty="0">
                <a:ln>
                  <a:noFill/>
                </a:ln>
                <a:solidFill>
                  <a:prstClr val="black"/>
                </a:solidFill>
                <a:effectLst/>
                <a:uLnTx/>
                <a:uFillTx/>
                <a:latin typeface="ＭＳ Ｐゴシック" pitchFamily="50" charset="-128"/>
                <a:ea typeface="ＭＳ Ｐゴシック" pitchFamily="50" charset="-128"/>
                <a:cs typeface="+mn-cs"/>
              </a:rPr>
              <a:t>】</a:t>
            </a:r>
          </a:p>
          <a:p>
            <a:pPr marL="542925" marR="0" lvl="0" indent="-542925" algn="l" defTabSz="914400" rtl="0" eaLnBrk="1" fontAlgn="auto" latinLnBrk="0" hangingPunct="1">
              <a:lnSpc>
                <a:spcPts val="18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itchFamily="50" charset="-128"/>
                <a:ea typeface="ＭＳ Ｐゴシック" pitchFamily="50" charset="-128"/>
                <a:cs typeface="+mn-cs"/>
              </a:rPr>
              <a:t>　　　　　・住民ニーズに対応するため保健福祉課の体制を強化する必要が生じた場合、区長の裁量により総務課の職員を異動させることが可能となった</a:t>
            </a:r>
            <a:endParaRPr kumimoji="1" lang="ja-JP" altLang="en-US" sz="1600" b="0" i="0" u="none" strike="noStrike" kern="1200" cap="none" spc="0" normalizeH="0" baseline="0" noProof="0" dirty="0">
              <a:ln>
                <a:noFill/>
              </a:ln>
              <a:solidFill>
                <a:prstClr val="black"/>
              </a:solidFill>
              <a:effectLst/>
              <a:uLnTx/>
              <a:uFillTx/>
              <a:latin typeface="ＭＳ Ｐゴシック" pitchFamily="50" charset="-128"/>
              <a:ea typeface="ＭＳ Ｐゴシック" pitchFamily="50" charset="-128"/>
              <a:cs typeface="+mn-cs"/>
            </a:endParaRPr>
          </a:p>
        </p:txBody>
      </p:sp>
      <p:sp>
        <p:nvSpPr>
          <p:cNvPr id="25" name="正方形/長方形 24"/>
          <p:cNvSpPr/>
          <p:nvPr/>
        </p:nvSpPr>
        <p:spPr>
          <a:xfrm>
            <a:off x="251520" y="260648"/>
            <a:ext cx="4392488" cy="369332"/>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rPr>
              <a:t>③　区長の組織編成権の強化</a:t>
            </a:r>
          </a:p>
        </p:txBody>
      </p:sp>
      <p:cxnSp>
        <p:nvCxnSpPr>
          <p:cNvPr id="26" name="直線コネクタ 25"/>
          <p:cNvCxnSpPr/>
          <p:nvPr/>
        </p:nvCxnSpPr>
        <p:spPr>
          <a:xfrm>
            <a:off x="179512" y="692696"/>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1" name="正方形/長方形 30"/>
          <p:cNvSpPr/>
          <p:nvPr/>
        </p:nvSpPr>
        <p:spPr>
          <a:xfrm>
            <a:off x="251520" y="836712"/>
            <a:ext cx="8712968" cy="460382"/>
          </a:xfrm>
          <a:prstGeom prst="rect">
            <a:avLst/>
          </a:prstGeom>
        </p:spPr>
        <p:txBody>
          <a:bodyPr wrap="square">
            <a:spAutoFit/>
          </a:bodyPr>
          <a:lstStyle/>
          <a:p>
            <a:pPr marL="0" marR="0" lvl="0" indent="0" algn="l" defTabSz="914400" rtl="0" eaLnBrk="1" fontAlgn="auto" latinLnBrk="0" hangingPunct="1">
              <a:lnSpc>
                <a:spcPct val="15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rPr>
              <a:t>区役所の組織編成や人事に関する区長の裁量を拡大。</a:t>
            </a:r>
            <a:endParaRPr kumimoji="1" lang="en-US" altLang="ja-JP" sz="1800" b="0"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endParaRPr>
          </a:p>
        </p:txBody>
      </p:sp>
      <p:sp>
        <p:nvSpPr>
          <p:cNvPr id="33" name="テキスト ボックス 32"/>
          <p:cNvSpPr txBox="1"/>
          <p:nvPr/>
        </p:nvSpPr>
        <p:spPr>
          <a:xfrm>
            <a:off x="5724128" y="1340768"/>
            <a:ext cx="1944216" cy="3693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8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After</a:t>
            </a:r>
            <a:endParaRPr kumimoji="1" lang="ja-JP" altLang="en-US" sz="18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34" name="テキスト ボックス 33"/>
          <p:cNvSpPr txBox="1"/>
          <p:nvPr/>
        </p:nvSpPr>
        <p:spPr>
          <a:xfrm>
            <a:off x="1043608" y="1340768"/>
            <a:ext cx="1944216" cy="3693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8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Before</a:t>
            </a:r>
            <a:endParaRPr kumimoji="1" lang="ja-JP" altLang="en-US" sz="18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43" name="正方形/長方形 42"/>
          <p:cNvSpPr/>
          <p:nvPr/>
        </p:nvSpPr>
        <p:spPr>
          <a:xfrm>
            <a:off x="395536" y="1700808"/>
            <a:ext cx="3528392" cy="2150948"/>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0" marR="0" lvl="0" indent="0" algn="l" defTabSz="914400" rtl="0" eaLnBrk="1" fontAlgn="auto" latinLnBrk="0" hangingPunct="1">
              <a:lnSpc>
                <a:spcPts val="22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itchFamily="50" charset="-128"/>
                <a:ea typeface="ＭＳ Ｐゴシック" pitchFamily="50" charset="-128"/>
                <a:cs typeface="+mn-cs"/>
              </a:rPr>
              <a:t>○ ２４区役所とも、画一的な４課体制。</a:t>
            </a:r>
            <a:endParaRPr kumimoji="1" lang="en-US" altLang="ja-JP" sz="1600" b="0" i="0" u="none" strike="noStrike" kern="1200" cap="none" spc="0" normalizeH="0" baseline="0" noProof="0" dirty="0">
              <a:ln>
                <a:noFill/>
              </a:ln>
              <a:solidFill>
                <a:prstClr val="black"/>
              </a:solidFill>
              <a:effectLst/>
              <a:uLnTx/>
              <a:uFillTx/>
              <a:latin typeface="ＭＳ Ｐゴシック" pitchFamily="50" charset="-128"/>
              <a:ea typeface="ＭＳ Ｐゴシック" pitchFamily="50" charset="-128"/>
              <a:cs typeface="+mn-cs"/>
            </a:endParaRPr>
          </a:p>
          <a:p>
            <a:pPr marL="0" marR="0" lvl="0" indent="0" algn="l" defTabSz="914400" rtl="0" eaLnBrk="1" fontAlgn="auto" latinLnBrk="0" hangingPunct="1">
              <a:lnSpc>
                <a:spcPts val="2200"/>
              </a:lnSpc>
              <a:spcBef>
                <a:spcPts val="0"/>
              </a:spcBef>
              <a:spcAft>
                <a:spcPts val="0"/>
              </a:spcAft>
              <a:buClrTx/>
              <a:buSzTx/>
              <a:buFontTx/>
              <a:buNone/>
              <a:tabLst/>
              <a:defRPr/>
            </a:pPr>
            <a:endParaRPr kumimoji="1" lang="en-US" altLang="ja-JP" sz="1600" b="0" i="0" u="none" strike="noStrike" kern="1200" cap="none" spc="0" normalizeH="0" baseline="0" noProof="0" dirty="0">
              <a:ln>
                <a:noFill/>
              </a:ln>
              <a:solidFill>
                <a:prstClr val="black"/>
              </a:solidFill>
              <a:effectLst/>
              <a:uLnTx/>
              <a:uFillTx/>
              <a:latin typeface="ＭＳ Ｐゴシック" pitchFamily="50" charset="-128"/>
              <a:ea typeface="ＭＳ Ｐゴシック" pitchFamily="50" charset="-128"/>
              <a:cs typeface="+mn-cs"/>
            </a:endParaRPr>
          </a:p>
          <a:p>
            <a:pPr marL="0" marR="0" lvl="0" indent="0" algn="l" defTabSz="914400" rtl="0" eaLnBrk="1" fontAlgn="auto" latinLnBrk="0" hangingPunct="1">
              <a:lnSpc>
                <a:spcPts val="22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itchFamily="50" charset="-128"/>
                <a:ea typeface="ＭＳ Ｐゴシック" pitchFamily="50" charset="-128"/>
                <a:cs typeface="+mn-cs"/>
              </a:rPr>
              <a:t>　　（全区共通）</a:t>
            </a:r>
            <a:endParaRPr kumimoji="1" lang="en-US" altLang="ja-JP" sz="1600" b="0" i="0" u="none" strike="noStrike" kern="1200" cap="none" spc="0" normalizeH="0" baseline="0" noProof="0" dirty="0">
              <a:ln>
                <a:noFill/>
              </a:ln>
              <a:solidFill>
                <a:prstClr val="black"/>
              </a:solidFill>
              <a:effectLst/>
              <a:uLnTx/>
              <a:uFillTx/>
              <a:latin typeface="ＭＳ Ｐゴシック" pitchFamily="50" charset="-128"/>
              <a:ea typeface="ＭＳ Ｐゴシック" pitchFamily="50" charset="-128"/>
              <a:cs typeface="+mn-cs"/>
            </a:endParaRPr>
          </a:p>
          <a:p>
            <a:pPr marL="0" marR="0" lvl="0" indent="0" algn="l" defTabSz="914400" rtl="0" eaLnBrk="1" fontAlgn="auto" latinLnBrk="0" hangingPunct="1">
              <a:lnSpc>
                <a:spcPts val="22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itchFamily="50" charset="-128"/>
                <a:ea typeface="ＭＳ Ｐゴシック" pitchFamily="50" charset="-128"/>
                <a:cs typeface="+mn-cs"/>
              </a:rPr>
              <a:t>　　　・ 総務課</a:t>
            </a:r>
            <a:endParaRPr kumimoji="1" lang="en-US" altLang="ja-JP" sz="1600" b="0" i="0" u="none" strike="noStrike" kern="1200" cap="none" spc="0" normalizeH="0" baseline="0" noProof="0" dirty="0">
              <a:ln>
                <a:noFill/>
              </a:ln>
              <a:solidFill>
                <a:prstClr val="black"/>
              </a:solidFill>
              <a:effectLst/>
              <a:uLnTx/>
              <a:uFillTx/>
              <a:latin typeface="ＭＳ Ｐゴシック" pitchFamily="50" charset="-128"/>
              <a:ea typeface="ＭＳ Ｐゴシック" pitchFamily="50" charset="-128"/>
              <a:cs typeface="+mn-cs"/>
            </a:endParaRPr>
          </a:p>
          <a:p>
            <a:pPr marL="0" marR="0" lvl="0" indent="0" algn="l" defTabSz="914400" rtl="0" eaLnBrk="1" fontAlgn="auto" latinLnBrk="0" hangingPunct="1">
              <a:lnSpc>
                <a:spcPts val="22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itchFamily="50" charset="-128"/>
                <a:ea typeface="ＭＳ Ｐゴシック" pitchFamily="50" charset="-128"/>
                <a:cs typeface="+mn-cs"/>
              </a:rPr>
              <a:t>　　　・ 市民協働課</a:t>
            </a:r>
            <a:endParaRPr kumimoji="1" lang="en-US" altLang="ja-JP" sz="1600" b="0" i="0" u="none" strike="noStrike" kern="1200" cap="none" spc="0" normalizeH="0" baseline="0" noProof="0" dirty="0">
              <a:ln>
                <a:noFill/>
              </a:ln>
              <a:solidFill>
                <a:prstClr val="black"/>
              </a:solidFill>
              <a:effectLst/>
              <a:uLnTx/>
              <a:uFillTx/>
              <a:latin typeface="ＭＳ Ｐゴシック" pitchFamily="50" charset="-128"/>
              <a:ea typeface="ＭＳ Ｐゴシック" pitchFamily="50" charset="-128"/>
              <a:cs typeface="+mn-cs"/>
            </a:endParaRPr>
          </a:p>
          <a:p>
            <a:pPr marL="0" marR="0" lvl="0" indent="0" algn="l" defTabSz="914400" rtl="0" eaLnBrk="1" fontAlgn="auto" latinLnBrk="0" hangingPunct="1">
              <a:lnSpc>
                <a:spcPts val="22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itchFamily="50" charset="-128"/>
                <a:ea typeface="ＭＳ Ｐゴシック" pitchFamily="50" charset="-128"/>
                <a:cs typeface="+mn-cs"/>
              </a:rPr>
              <a:t>　　　・ 窓口サービス課</a:t>
            </a:r>
            <a:endParaRPr kumimoji="1" lang="en-US" altLang="ja-JP" sz="1600" b="0" i="0" u="none" strike="noStrike" kern="1200" cap="none" spc="0" normalizeH="0" baseline="0" noProof="0" dirty="0">
              <a:ln>
                <a:noFill/>
              </a:ln>
              <a:solidFill>
                <a:prstClr val="black"/>
              </a:solidFill>
              <a:effectLst/>
              <a:uLnTx/>
              <a:uFillTx/>
              <a:latin typeface="ＭＳ Ｐゴシック" pitchFamily="50" charset="-128"/>
              <a:ea typeface="ＭＳ Ｐゴシック" pitchFamily="50" charset="-128"/>
              <a:cs typeface="+mn-cs"/>
            </a:endParaRPr>
          </a:p>
          <a:p>
            <a:pPr marL="0" marR="0" lvl="0" indent="0" algn="l" defTabSz="914400" rtl="0" eaLnBrk="1" fontAlgn="auto" latinLnBrk="0" hangingPunct="1">
              <a:lnSpc>
                <a:spcPts val="22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itchFamily="50" charset="-128"/>
                <a:ea typeface="ＭＳ Ｐゴシック" pitchFamily="50" charset="-128"/>
                <a:cs typeface="+mn-cs"/>
              </a:rPr>
              <a:t>　　　・ 保健福祉課</a:t>
            </a:r>
            <a:endParaRPr kumimoji="1" lang="zh-CN" altLang="en-US" sz="1600" b="0" i="0" u="none" strike="noStrike" kern="1200" cap="none" spc="0" normalizeH="0" baseline="0" noProof="0" dirty="0">
              <a:ln>
                <a:noFill/>
              </a:ln>
              <a:solidFill>
                <a:prstClr val="black"/>
              </a:solidFill>
              <a:effectLst/>
              <a:uLnTx/>
              <a:uFillTx/>
              <a:latin typeface="ＭＳ Ｐゴシック" pitchFamily="50" charset="-128"/>
              <a:ea typeface="ＭＳ Ｐゴシック" pitchFamily="50" charset="-128"/>
              <a:cs typeface="+mn-cs"/>
            </a:endParaRPr>
          </a:p>
        </p:txBody>
      </p:sp>
      <p:sp>
        <p:nvSpPr>
          <p:cNvPr id="47" name="二等辺三角形 46"/>
          <p:cNvSpPr/>
          <p:nvPr/>
        </p:nvSpPr>
        <p:spPr>
          <a:xfrm rot="5400000">
            <a:off x="3527884" y="2600908"/>
            <a:ext cx="1800200" cy="288032"/>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7" name="テキスト ボックス 16"/>
          <p:cNvSpPr txBox="1"/>
          <p:nvPr/>
        </p:nvSpPr>
        <p:spPr>
          <a:xfrm>
            <a:off x="5004048" y="4869160"/>
            <a:ext cx="3816424" cy="41549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ただし、職の新設・改廃は各区に配分された数の枠内に限る。また、人事異動においては、昇任や所属間での異動は除く。</a:t>
            </a:r>
          </a:p>
        </p:txBody>
      </p:sp>
      <p:sp>
        <p:nvSpPr>
          <p:cNvPr id="18" name="大かっこ 17"/>
          <p:cNvSpPr/>
          <p:nvPr/>
        </p:nvSpPr>
        <p:spPr>
          <a:xfrm>
            <a:off x="5004048" y="4869160"/>
            <a:ext cx="3816424" cy="432048"/>
          </a:xfrm>
          <a:prstGeom prst="bracketPair">
            <a:avLst>
              <a:gd name="adj" fmla="val 14022"/>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6" name="テキスト ボックス 15"/>
          <p:cNvSpPr txBox="1"/>
          <p:nvPr/>
        </p:nvSpPr>
        <p:spPr>
          <a:xfrm>
            <a:off x="5364088" y="5445224"/>
            <a:ext cx="3024336" cy="1177245"/>
          </a:xfrm>
          <a:prstGeom prst="rect">
            <a:avLst/>
          </a:prstGeom>
          <a:noFill/>
          <a:ln w="12700">
            <a:solidFill>
              <a:schemeClr val="tx1"/>
            </a:solidFill>
            <a:prstDash val="dash"/>
          </a:ln>
        </p:spPr>
        <p:txBody>
          <a:bodyPr wrap="square" rtlCol="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（参考）</a:t>
            </a:r>
            <a:r>
              <a:rPr kumimoji="1" lang="ja-JP" altLang="ja-JP" sz="1200" b="0" i="0" u="none" strike="noStrike" kern="1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人員配置</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に関する他都市の状況</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横浜市：係員のみ配置権あり</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名古屋市：係員のみ配置権あり</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京都市：係員のみ配置権あり</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神戸市：係員の配置権あり</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r" defTabSz="914400" rtl="0" eaLnBrk="1" fontAlgn="auto" latinLnBrk="0" hangingPunct="1">
              <a:lnSpc>
                <a:spcPct val="100000"/>
              </a:lnSpc>
              <a:spcBef>
                <a:spcPts val="0"/>
              </a:spcBef>
              <a:spcAft>
                <a:spcPts val="0"/>
              </a:spcAft>
              <a:buClrTx/>
              <a:buSzTx/>
              <a:buFontTx/>
              <a:buNone/>
              <a:tabLst/>
              <a:defRPr/>
            </a:pPr>
            <a:r>
              <a:rPr kumimoji="1" lang="ja-JP" altLang="ja-JP" sz="1050" b="0" i="0" u="none" strike="noStrike" kern="1200" cap="none" spc="0" normalizeH="0" baseline="0" noProof="0" dirty="0">
                <a:ln>
                  <a:noFill/>
                </a:ln>
                <a:solidFill>
                  <a:prstClr val="black"/>
                </a:solidFill>
                <a:effectLst/>
                <a:uLnTx/>
                <a:uFillTx/>
                <a:latin typeface="ＭＳ ゴシック" panose="020B0609070205080204" pitchFamily="49" charset="-128"/>
                <a:ea typeface="ＭＳ Ｐゴシック" panose="020B0600070205080204" pitchFamily="50" charset="-128"/>
                <a:cs typeface="Times New Roman" panose="02020603050405020304" pitchFamily="18" charset="0"/>
              </a:rPr>
              <a:t>※</a:t>
            </a:r>
            <a:r>
              <a:rPr kumimoji="1" lang="en-US" altLang="ja-JP" sz="1050" b="0" i="0" u="none" strike="noStrike" kern="1200" cap="none" spc="0" normalizeH="0" baseline="0" noProof="0" dirty="0">
                <a:ln>
                  <a:noFill/>
                </a:ln>
                <a:solidFill>
                  <a:prstClr val="black"/>
                </a:solidFill>
                <a:effectLst/>
                <a:uLnTx/>
                <a:uFillTx/>
                <a:latin typeface="ＭＳ ゴシック" panose="020B0609070205080204" pitchFamily="49" charset="-128"/>
                <a:ea typeface="ＭＳ Ｐゴシック" panose="020B0600070205080204" pitchFamily="50" charset="-128"/>
                <a:cs typeface="Times New Roman" panose="02020603050405020304" pitchFamily="18" charset="0"/>
              </a:rPr>
              <a:t>2022</a:t>
            </a:r>
            <a:r>
              <a:rPr kumimoji="1" lang="ja-JP" altLang="ja-JP" sz="1050" b="0" i="0" u="none" strike="noStrike" kern="1200" cap="none" spc="0" normalizeH="0" baseline="0" noProof="0" dirty="0">
                <a:ln>
                  <a:noFill/>
                </a:ln>
                <a:solidFill>
                  <a:prstClr val="black"/>
                </a:solidFill>
                <a:effectLst/>
                <a:uLnTx/>
                <a:uFillTx/>
                <a:latin typeface="Calibri" panose="020F0502020204030204" pitchFamily="34" charset="0"/>
                <a:ea typeface="ＭＳ ゴシック" panose="020B0609070205080204" pitchFamily="49" charset="-128"/>
                <a:cs typeface="Times New Roman" panose="02020603050405020304" pitchFamily="18" charset="0"/>
              </a:rPr>
              <a:t>年</a:t>
            </a:r>
            <a:r>
              <a:rPr kumimoji="1" lang="en-US" altLang="ja-JP" sz="1050" b="0" i="0" u="none" strike="noStrike" kern="1200" cap="none" spc="0" normalizeH="0" baseline="0" noProof="0" dirty="0">
                <a:ln>
                  <a:noFill/>
                </a:ln>
                <a:solidFill>
                  <a:prstClr val="black"/>
                </a:solidFill>
                <a:effectLst/>
                <a:uLnTx/>
                <a:uFillTx/>
                <a:latin typeface="Calibri" panose="020F0502020204030204" pitchFamily="34" charset="0"/>
                <a:ea typeface="ＭＳ ゴシック" panose="020B0609070205080204" pitchFamily="49" charset="-128"/>
                <a:cs typeface="Times New Roman" panose="02020603050405020304" pitchFamily="18" charset="0"/>
              </a:rPr>
              <a:t>11</a:t>
            </a:r>
            <a:r>
              <a:rPr kumimoji="1" lang="ja-JP" altLang="ja-JP" sz="1050" b="0" i="0" u="none" strike="noStrike" kern="1200" cap="none" spc="0" normalizeH="0" baseline="0" noProof="0" dirty="0">
                <a:ln>
                  <a:noFill/>
                </a:ln>
                <a:solidFill>
                  <a:prstClr val="black"/>
                </a:solidFill>
                <a:effectLst/>
                <a:uLnTx/>
                <a:uFillTx/>
                <a:latin typeface="Calibri" panose="020F0502020204030204" pitchFamily="34" charset="0"/>
                <a:ea typeface="ＭＳ ゴシック" panose="020B0609070205080204" pitchFamily="49" charset="-128"/>
                <a:cs typeface="Times New Roman" panose="02020603050405020304" pitchFamily="18" charset="0"/>
              </a:rPr>
              <a:t>月大阪市調べ</a:t>
            </a:r>
            <a:endParaRPr kumimoji="1" lang="ja-JP" altLang="en-US" sz="1050" b="0" i="0" u="none" strike="noStrike" kern="1200" cap="none" spc="0" normalizeH="0" baseline="0" noProof="0" dirty="0">
              <a:ln>
                <a:noFill/>
              </a:ln>
              <a:solidFill>
                <a:srgbClr val="FF0000"/>
              </a:solidFill>
              <a:effectLst/>
              <a:uLnTx/>
              <a:uFillTx/>
              <a:latin typeface="Calibri"/>
              <a:ea typeface="ＭＳ Ｐゴシック" panose="020B0600070205080204" pitchFamily="50" charset="-128"/>
              <a:cs typeface="+mn-cs"/>
            </a:endParaRPr>
          </a:p>
        </p:txBody>
      </p:sp>
      <p:sp>
        <p:nvSpPr>
          <p:cNvPr id="22" name="テキスト ボックス 36"/>
          <p:cNvSpPr txBox="1"/>
          <p:nvPr/>
        </p:nvSpPr>
        <p:spPr>
          <a:xfrm>
            <a:off x="18821" y="51202"/>
            <a:ext cx="3993789"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lvl="0">
              <a:defRPr/>
            </a:pPr>
            <a:r>
              <a:rPr lang="en-US" altLang="zh-TW"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Ⅲ</a:t>
            </a:r>
            <a:r>
              <a:rPr lang="zh-TW" altLang="en-US"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　行財政改革</a:t>
            </a:r>
            <a:r>
              <a:rPr lang="en-US" altLang="ja-JP"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a:t>
            </a:r>
            <a:r>
              <a:rPr lang="ja-JP" altLang="en-US"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業務執行の刷新</a:t>
            </a:r>
            <a:r>
              <a:rPr lang="en-US" altLang="ja-JP"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a:t>
            </a:r>
            <a:r>
              <a:rPr lang="ja-JP" altLang="en-US"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・区役所への権限移譲</a:t>
            </a:r>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227</a:t>
            </a:fld>
            <a:endParaRPr lang="ja-JP" altLang="en-US"/>
          </a:p>
        </p:txBody>
      </p:sp>
    </p:spTree>
    <p:extLst>
      <p:ext uri="{BB962C8B-B14F-4D97-AF65-F5344CB8AC3E}">
        <p14:creationId xmlns:p14="http://schemas.microsoft.com/office/powerpoint/2010/main" val="3093425698"/>
      </p:ext>
    </p:extLst>
  </p:cSld>
  <p:clrMapOvr>
    <a:masterClrMapping/>
  </p:clrMapOvr>
</p:sld>
</file>

<file path=ppt/slides/slide2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テキスト ボックス 7"/>
          <p:cNvSpPr txBox="1"/>
          <p:nvPr/>
        </p:nvSpPr>
        <p:spPr>
          <a:xfrm>
            <a:off x="0" y="0"/>
            <a:ext cx="7200000" cy="461665"/>
          </a:xfrm>
          <a:prstGeom prst="rect">
            <a:avLst/>
          </a:prstGeom>
          <a:solidFill>
            <a:srgbClr val="0070C0"/>
          </a:solidFill>
        </p:spPr>
        <p:txBody>
          <a:bodyPr wrap="square" rtlCol="0">
            <a:spAutoFit/>
          </a:bodyPr>
          <a:lstStyle/>
          <a:p>
            <a:r>
              <a:rPr lang="en-US" altLang="ja-JP" sz="2400" b="1" u="sng" dirty="0">
                <a:solidFill>
                  <a:schemeClr val="bg1"/>
                </a:solidFill>
                <a:latin typeface="BIZ UDゴシック" panose="020B0400000000000000" pitchFamily="49" charset="-128"/>
                <a:ea typeface="BIZ UDゴシック" panose="020B0400000000000000" pitchFamily="49" charset="-128"/>
              </a:rPr>
              <a:t>Ⅲ【</a:t>
            </a:r>
            <a:r>
              <a:rPr lang="ja-JP" altLang="en-US" sz="2400" b="1" u="sng" dirty="0">
                <a:solidFill>
                  <a:schemeClr val="bg1"/>
                </a:solidFill>
                <a:latin typeface="BIZ UDゴシック" panose="020B0400000000000000" pitchFamily="49" charset="-128"/>
                <a:ea typeface="BIZ UDゴシック" panose="020B0400000000000000" pitchFamily="49" charset="-128"/>
              </a:rPr>
              <a:t>業務執行の刷新</a:t>
            </a:r>
            <a:r>
              <a:rPr lang="en-US" altLang="ja-JP" sz="2400" b="1" u="sng" dirty="0">
                <a:solidFill>
                  <a:schemeClr val="bg1"/>
                </a:solidFill>
                <a:latin typeface="BIZ UDゴシック" panose="020B0400000000000000" pitchFamily="49" charset="-128"/>
                <a:ea typeface="BIZ UDゴシック" panose="020B0400000000000000" pitchFamily="49" charset="-128"/>
              </a:rPr>
              <a:t>】</a:t>
            </a:r>
            <a:r>
              <a:rPr lang="ja-JP" altLang="en-US" sz="2400" b="1" u="sng" dirty="0">
                <a:solidFill>
                  <a:schemeClr val="bg1"/>
                </a:solidFill>
                <a:latin typeface="BIZ UDゴシック" panose="020B0400000000000000" pitchFamily="49" charset="-128"/>
                <a:ea typeface="BIZ UDゴシック" panose="020B0400000000000000" pitchFamily="49" charset="-128"/>
              </a:rPr>
              <a:t>（８）</a:t>
            </a:r>
            <a:r>
              <a:rPr kumimoji="1" lang="ja-JP" altLang="en-US" sz="2400" b="1" u="sng" dirty="0">
                <a:solidFill>
                  <a:schemeClr val="bg1"/>
                </a:solidFill>
                <a:latin typeface="BIZ UDゴシック" panose="020B0400000000000000" pitchFamily="49" charset="-128"/>
                <a:ea typeface="BIZ UDゴシック" panose="020B0400000000000000" pitchFamily="49" charset="-128"/>
              </a:rPr>
              <a:t>補助金等の見直し</a:t>
            </a:r>
          </a:p>
        </p:txBody>
      </p:sp>
      <p:graphicFrame>
        <p:nvGraphicFramePr>
          <p:cNvPr id="10" name="表 9"/>
          <p:cNvGraphicFramePr>
            <a:graphicFrameLocks noGrp="1"/>
          </p:cNvGraphicFramePr>
          <p:nvPr/>
        </p:nvGraphicFramePr>
        <p:xfrm>
          <a:off x="166368" y="745721"/>
          <a:ext cx="8798120" cy="5680703"/>
        </p:xfrm>
        <a:graphic>
          <a:graphicData uri="http://schemas.openxmlformats.org/drawingml/2006/table">
            <a:tbl>
              <a:tblPr firstRow="1">
                <a:tableStyleId>{5C22544A-7EE6-4342-B048-85BDC9FD1C3A}</a:tableStyleId>
              </a:tblPr>
              <a:tblGrid>
                <a:gridCol w="2070603">
                  <a:extLst>
                    <a:ext uri="{9D8B030D-6E8A-4147-A177-3AD203B41FA5}">
                      <a16:colId xmlns:a16="http://schemas.microsoft.com/office/drawing/2014/main" val="20000"/>
                    </a:ext>
                  </a:extLst>
                </a:gridCol>
                <a:gridCol w="2191013">
                  <a:extLst>
                    <a:ext uri="{9D8B030D-6E8A-4147-A177-3AD203B41FA5}">
                      <a16:colId xmlns:a16="http://schemas.microsoft.com/office/drawing/2014/main" val="20001"/>
                    </a:ext>
                  </a:extLst>
                </a:gridCol>
                <a:gridCol w="2259491">
                  <a:extLst>
                    <a:ext uri="{9D8B030D-6E8A-4147-A177-3AD203B41FA5}">
                      <a16:colId xmlns:a16="http://schemas.microsoft.com/office/drawing/2014/main" val="20002"/>
                    </a:ext>
                  </a:extLst>
                </a:gridCol>
                <a:gridCol w="2277013">
                  <a:extLst>
                    <a:ext uri="{9D8B030D-6E8A-4147-A177-3AD203B41FA5}">
                      <a16:colId xmlns:a16="http://schemas.microsoft.com/office/drawing/2014/main" val="20003"/>
                    </a:ext>
                  </a:extLst>
                </a:gridCol>
              </a:tblGrid>
              <a:tr h="479703">
                <a:tc>
                  <a:txBody>
                    <a:bodyPr/>
                    <a:lstStyle/>
                    <a:p>
                      <a:pPr algn="ctr">
                        <a:lnSpc>
                          <a:spcPts val="1800"/>
                        </a:lnSpc>
                      </a:pPr>
                      <a:r>
                        <a:rPr kumimoji="1" lang="ja-JP" altLang="en-US" sz="1800" b="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rPr>
                        <a:t>＜</a:t>
                      </a:r>
                      <a:r>
                        <a:rPr kumimoji="1" lang="en-US" altLang="ja-JP" sz="1800" b="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rPr>
                        <a:t>Why</a:t>
                      </a:r>
                      <a:r>
                        <a:rPr kumimoji="1" lang="ja-JP" altLang="en-US" sz="1800" b="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rPr>
                        <a:t>＞</a:t>
                      </a:r>
                    </a:p>
                  </a:txBody>
                  <a:tcPr marL="36000" marR="36000" anchor="ctr">
                    <a:lnL w="12700" cap="flat" cmpd="sng" algn="ctr">
                      <a:solidFill>
                        <a:schemeClr val="tx1"/>
                      </a:solidFill>
                      <a:prstDash val="solid"/>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ts val="1800"/>
                        </a:lnSpc>
                      </a:pPr>
                      <a:r>
                        <a:rPr kumimoji="1" lang="ja-JP" altLang="en-US" sz="1800" b="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rPr>
                        <a:t>＜</a:t>
                      </a:r>
                      <a:r>
                        <a:rPr kumimoji="1" lang="en-US" altLang="ja-JP" sz="1800" b="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rPr>
                        <a:t>Vision</a:t>
                      </a:r>
                      <a:r>
                        <a:rPr kumimoji="1" lang="ja-JP" altLang="en-US" sz="1800" b="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rPr>
                        <a:t>＞</a:t>
                      </a:r>
                    </a:p>
                  </a:txBody>
                  <a:tcPr marL="36000" marR="36000" anchor="ctr">
                    <a:lnL w="12700" cap="flat" cmpd="sng" algn="ctr">
                      <a:solidFill>
                        <a:schemeClr val="tx1"/>
                      </a:solidFill>
                      <a:prstDash val="sysDash"/>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ts val="1800"/>
                        </a:lnSpc>
                      </a:pPr>
                      <a:r>
                        <a:rPr kumimoji="1" lang="ja-JP" altLang="en-US" sz="1800" b="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rPr>
                        <a:t>＜</a:t>
                      </a:r>
                      <a:r>
                        <a:rPr kumimoji="1" lang="en-US" altLang="ja-JP" sz="1800" b="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rPr>
                        <a:t>What</a:t>
                      </a:r>
                      <a:r>
                        <a:rPr kumimoji="1" lang="ja-JP" altLang="en-US" sz="1800" b="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rPr>
                        <a:t>＞</a:t>
                      </a:r>
                    </a:p>
                  </a:txBody>
                  <a:tcPr marL="36000" marR="36000" anchor="ctr">
                    <a:lnL w="12700" cap="flat" cmpd="sng" algn="ctr">
                      <a:solidFill>
                        <a:schemeClr val="tx1"/>
                      </a:solidFill>
                      <a:prstDash val="sysDash"/>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ts val="1800"/>
                        </a:lnSpc>
                      </a:pPr>
                      <a:r>
                        <a:rPr kumimoji="1" lang="ja-JP" altLang="en-US" sz="1800" b="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rPr>
                        <a:t>＜</a:t>
                      </a:r>
                      <a:r>
                        <a:rPr kumimoji="1" lang="en-US" altLang="ja-JP" sz="1800" b="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rPr>
                        <a:t>Outcome</a:t>
                      </a:r>
                      <a:r>
                        <a:rPr kumimoji="1" lang="ja-JP" altLang="en-US" sz="1800" b="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rPr>
                        <a:t>＞</a:t>
                      </a:r>
                    </a:p>
                  </a:txBody>
                  <a:tcPr marL="36000" marR="36000" anchor="ctr">
                    <a:lnL w="12700" cap="flat" cmpd="sng" algn="ctr">
                      <a:solidFill>
                        <a:schemeClr val="tx1"/>
                      </a:solidFill>
                      <a:prstDash val="sysDash"/>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0"/>
                  </a:ext>
                </a:extLst>
              </a:tr>
              <a:tr h="5201000">
                <a:tc>
                  <a:txBody>
                    <a:bodyPr/>
                    <a:lstStyle/>
                    <a:p>
                      <a:pPr marL="72000" indent="-457200">
                        <a:lnSpc>
                          <a:spcPts val="1600"/>
                        </a:lnSpc>
                      </a:pPr>
                      <a:r>
                        <a:rPr lang="ja-JP" altLang="en-US" sz="1300" dirty="0">
                          <a:latin typeface="Calibri" panose="020F0502020204030204" pitchFamily="34" charset="0"/>
                          <a:ea typeface="ＭＳ Ｐゴシック" panose="020B0600070205080204" pitchFamily="50" charset="-128"/>
                          <a:cs typeface="Calibri" panose="020F0502020204030204" pitchFamily="34" charset="0"/>
                        </a:rPr>
                        <a:t>・補助金等の財源の多くは市民の税金であり、選択と集中により、使い方を政策目的にあわせて最適化することが求められている。</a:t>
                      </a:r>
                      <a:endParaRPr lang="en-US" altLang="ja-JP" sz="1300" dirty="0">
                        <a:latin typeface="Calibri" panose="020F0502020204030204" pitchFamily="34" charset="0"/>
                        <a:ea typeface="ＭＳ Ｐゴシック" panose="020B0600070205080204" pitchFamily="50" charset="-128"/>
                        <a:cs typeface="Calibri" panose="020F0502020204030204" pitchFamily="34" charset="0"/>
                      </a:endParaRPr>
                    </a:p>
                    <a:p>
                      <a:pPr marL="72000" indent="-457200">
                        <a:lnSpc>
                          <a:spcPts val="1600"/>
                        </a:lnSpc>
                      </a:pPr>
                      <a:endParaRPr lang="en-US" altLang="ja-JP" sz="1300" dirty="0">
                        <a:latin typeface="Calibri" panose="020F0502020204030204" pitchFamily="34" charset="0"/>
                        <a:ea typeface="ＭＳ Ｐゴシック" panose="020B0600070205080204" pitchFamily="50" charset="-128"/>
                        <a:cs typeface="Calibri" panose="020F0502020204030204" pitchFamily="34" charset="0"/>
                      </a:endParaRPr>
                    </a:p>
                  </a:txBody>
                  <a:tcPr marL="36000" marR="36000">
                    <a:lnL w="12700" cap="flat" cmpd="sng" algn="ctr">
                      <a:solidFill>
                        <a:schemeClr val="tx1"/>
                      </a:solidFill>
                      <a:prstDash val="solid"/>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72000" indent="-457200">
                        <a:lnSpc>
                          <a:spcPts val="1600"/>
                        </a:lnSpc>
                      </a:pPr>
                      <a:r>
                        <a:rPr lang="ja-JP" altLang="en-US" sz="1300" dirty="0">
                          <a:latin typeface="Calibri" panose="020F0502020204030204" pitchFamily="34" charset="0"/>
                          <a:ea typeface="ＭＳ Ｐゴシック" panose="020B0600070205080204" pitchFamily="50" charset="-128"/>
                          <a:cs typeface="Calibri" panose="020F0502020204030204" pitchFamily="34" charset="0"/>
                        </a:rPr>
                        <a:t>・必要性・妥当性・有効性・公平性といった視点から、補助金等のあり方を見直す。</a:t>
                      </a:r>
                      <a:endParaRPr lang="en-US" altLang="ja-JP" sz="1300" dirty="0">
                        <a:latin typeface="Calibri" panose="020F0502020204030204" pitchFamily="34" charset="0"/>
                        <a:ea typeface="ＭＳ Ｐゴシック" panose="020B0600070205080204" pitchFamily="50" charset="-128"/>
                        <a:cs typeface="Calibri" panose="020F0502020204030204" pitchFamily="34" charset="0"/>
                      </a:endParaRPr>
                    </a:p>
                    <a:p>
                      <a:pPr marL="72000" indent="-457200">
                        <a:lnSpc>
                          <a:spcPts val="1600"/>
                        </a:lnSpc>
                      </a:pPr>
                      <a:r>
                        <a:rPr lang="ja-JP" altLang="en-US" sz="1300" dirty="0">
                          <a:latin typeface="Calibri" panose="020F0502020204030204" pitchFamily="34" charset="0"/>
                          <a:ea typeface="ＭＳ Ｐゴシック" panose="020B0600070205080204" pitchFamily="50" charset="-128"/>
                          <a:cs typeface="Calibri" panose="020F0502020204030204" pitchFamily="34" charset="0"/>
                        </a:rPr>
                        <a:t>・「補助」とは、あくまで自主的に公益的事業を行うことに対する行政からの「支援」であるという考え方を明確化してあり方を見直す。</a:t>
                      </a:r>
                      <a:endParaRPr lang="en-US" altLang="ja-JP" sz="1300" dirty="0">
                        <a:latin typeface="Calibri" panose="020F0502020204030204" pitchFamily="34" charset="0"/>
                        <a:ea typeface="ＭＳ Ｐゴシック" panose="020B0600070205080204" pitchFamily="50" charset="-128"/>
                        <a:cs typeface="Calibri" panose="020F0502020204030204" pitchFamily="34" charset="0"/>
                      </a:endParaRPr>
                    </a:p>
                  </a:txBody>
                  <a:tcPr marL="36000" marR="36000">
                    <a:lnL w="12700" cap="flat" cmpd="sng" algn="ctr">
                      <a:solidFill>
                        <a:schemeClr val="tx1"/>
                      </a:solidFill>
                      <a:prstDash val="sysDash"/>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72000" indent="-457200">
                        <a:lnSpc>
                          <a:spcPts val="1600"/>
                        </a:lnSpc>
                      </a:pPr>
                      <a:r>
                        <a:rPr lang="ja-JP" altLang="en-US" sz="1300" dirty="0">
                          <a:latin typeface="Calibri" panose="020F0502020204030204" pitchFamily="34" charset="0"/>
                          <a:ea typeface="ＭＳ Ｐゴシック" panose="020B0600070205080204" pitchFamily="50" charset="-128"/>
                          <a:cs typeface="Calibri" panose="020F0502020204030204" pitchFamily="34" charset="0"/>
                        </a:rPr>
                        <a:t>・交付手続は補助金等交付規則を制定して明確化した（</a:t>
                      </a:r>
                      <a:r>
                        <a:rPr lang="en-US" altLang="ja-JP" sz="1300" dirty="0">
                          <a:latin typeface="Calibri" panose="020F0502020204030204" pitchFamily="34" charset="0"/>
                          <a:ea typeface="ＭＳ Ｐゴシック" panose="020B0600070205080204" pitchFamily="50" charset="-128"/>
                          <a:cs typeface="Calibri" panose="020F0502020204030204" pitchFamily="34" charset="0"/>
                        </a:rPr>
                        <a:t>2006</a:t>
                      </a:r>
                      <a:r>
                        <a:rPr lang="ja-JP" altLang="en-US" sz="1300" dirty="0">
                          <a:latin typeface="Calibri" panose="020F0502020204030204" pitchFamily="34" charset="0"/>
                          <a:ea typeface="ＭＳ Ｐゴシック" panose="020B0600070205080204" pitchFamily="50" charset="-128"/>
                          <a:cs typeface="Calibri" panose="020F0502020204030204" pitchFamily="34" charset="0"/>
                        </a:rPr>
                        <a:t>年度～）。</a:t>
                      </a:r>
                      <a:endParaRPr lang="en-US" altLang="ja-JP" sz="1300" dirty="0">
                        <a:latin typeface="Calibri" panose="020F0502020204030204" pitchFamily="34" charset="0"/>
                        <a:ea typeface="ＭＳ Ｐゴシック" panose="020B0600070205080204" pitchFamily="50" charset="-128"/>
                        <a:cs typeface="Calibri" panose="020F0502020204030204" pitchFamily="34" charset="0"/>
                      </a:endParaRPr>
                    </a:p>
                    <a:p>
                      <a:pPr marL="72000" indent="-457200">
                        <a:lnSpc>
                          <a:spcPts val="1600"/>
                        </a:lnSpc>
                      </a:pPr>
                      <a:r>
                        <a:rPr lang="ja-JP" altLang="en-US" sz="1300" dirty="0">
                          <a:latin typeface="Calibri" panose="020F0502020204030204" pitchFamily="34" charset="0"/>
                          <a:ea typeface="ＭＳ Ｐゴシック" panose="020B0600070205080204" pitchFamily="50" charset="-128"/>
                          <a:cs typeface="Calibri" panose="020F0502020204030204" pitchFamily="34" charset="0"/>
                        </a:rPr>
                        <a:t>・しかし、補助金等全般がどうあるべきか、統一的な観点から論じられたことはなかった。</a:t>
                      </a:r>
                      <a:endParaRPr lang="en-US" altLang="ja-JP" sz="1300" dirty="0">
                        <a:latin typeface="Calibri" panose="020F0502020204030204" pitchFamily="34" charset="0"/>
                        <a:ea typeface="ＭＳ Ｐゴシック" panose="020B0600070205080204" pitchFamily="50" charset="-128"/>
                        <a:cs typeface="Calibri" panose="020F0502020204030204" pitchFamily="34" charset="0"/>
                      </a:endParaRPr>
                    </a:p>
                    <a:p>
                      <a:pPr marL="72000" indent="-457200">
                        <a:lnSpc>
                          <a:spcPts val="1600"/>
                        </a:lnSpc>
                      </a:pPr>
                      <a:r>
                        <a:rPr lang="ja-JP" altLang="en-US" sz="1300" dirty="0">
                          <a:latin typeface="Calibri" panose="020F0502020204030204" pitchFamily="34" charset="0"/>
                          <a:ea typeface="ＭＳ Ｐゴシック" panose="020B0600070205080204" pitchFamily="50" charset="-128"/>
                          <a:cs typeface="Calibri" panose="020F0502020204030204" pitchFamily="34" charset="0"/>
                        </a:rPr>
                        <a:t>・そこで、「補助金等のあり方に関するガイドライン」をとりまとめた（</a:t>
                      </a:r>
                      <a:r>
                        <a:rPr lang="en-US" altLang="ja-JP" sz="1300" dirty="0">
                          <a:latin typeface="Calibri" panose="020F0502020204030204" pitchFamily="34" charset="0"/>
                          <a:ea typeface="ＭＳ Ｐゴシック" panose="020B0600070205080204" pitchFamily="50" charset="-128"/>
                          <a:cs typeface="Calibri" panose="020F0502020204030204" pitchFamily="34" charset="0"/>
                        </a:rPr>
                        <a:t>2007</a:t>
                      </a:r>
                      <a:r>
                        <a:rPr lang="ja-JP" altLang="en-US" sz="1300" dirty="0">
                          <a:latin typeface="Calibri" panose="020F0502020204030204" pitchFamily="34" charset="0"/>
                          <a:ea typeface="ＭＳ Ｐゴシック" panose="020B0600070205080204" pitchFamily="50" charset="-128"/>
                          <a:cs typeface="Calibri" panose="020F0502020204030204" pitchFamily="34" charset="0"/>
                        </a:rPr>
                        <a:t>年３月）。</a:t>
                      </a:r>
                      <a:endParaRPr lang="en-US" altLang="ja-JP" sz="1300" dirty="0">
                        <a:latin typeface="Calibri" panose="020F0502020204030204" pitchFamily="34" charset="0"/>
                        <a:ea typeface="ＭＳ Ｐゴシック" panose="020B0600070205080204" pitchFamily="50" charset="-128"/>
                        <a:cs typeface="Calibri" panose="020F0502020204030204" pitchFamily="34" charset="0"/>
                      </a:endParaRPr>
                    </a:p>
                    <a:p>
                      <a:pPr marL="72000" indent="-457200">
                        <a:lnSpc>
                          <a:spcPts val="1600"/>
                        </a:lnSpc>
                      </a:pPr>
                      <a:r>
                        <a:rPr lang="ja-JP" altLang="en-US" sz="1300" dirty="0">
                          <a:latin typeface="Calibri" panose="020F0502020204030204" pitchFamily="34" charset="0"/>
                          <a:ea typeface="ＭＳ Ｐゴシック" panose="020B0600070205080204" pitchFamily="50" charset="-128"/>
                          <a:cs typeface="Calibri" panose="020F0502020204030204" pitchFamily="34" charset="0"/>
                        </a:rPr>
                        <a:t>・さらに、「市政改革プラン（</a:t>
                      </a:r>
                      <a:r>
                        <a:rPr lang="en-US" altLang="ja-JP" sz="1300" dirty="0">
                          <a:latin typeface="Calibri" panose="020F0502020204030204" pitchFamily="34" charset="0"/>
                          <a:ea typeface="ＭＳ Ｐゴシック" panose="020B0600070205080204" pitchFamily="50" charset="-128"/>
                          <a:cs typeface="Calibri" panose="020F0502020204030204" pitchFamily="34" charset="0"/>
                        </a:rPr>
                        <a:t>2012</a:t>
                      </a:r>
                      <a:r>
                        <a:rPr lang="ja-JP" altLang="en-US" sz="1300" dirty="0">
                          <a:latin typeface="Calibri" panose="020F0502020204030204" pitchFamily="34" charset="0"/>
                          <a:ea typeface="ＭＳ Ｐゴシック" panose="020B0600070205080204" pitchFamily="50" charset="-128"/>
                          <a:cs typeface="Calibri" panose="020F0502020204030204" pitchFamily="34" charset="0"/>
                        </a:rPr>
                        <a:t>年７月策定）」に基づき、</a:t>
                      </a:r>
                      <a:r>
                        <a:rPr lang="en-US" altLang="ja-JP" sz="1300" dirty="0">
                          <a:latin typeface="Calibri" panose="020F0502020204030204" pitchFamily="34" charset="0"/>
                          <a:ea typeface="ＭＳ Ｐゴシック" panose="020B0600070205080204" pitchFamily="50" charset="-128"/>
                          <a:cs typeface="Calibri" panose="020F0502020204030204" pitchFamily="34" charset="0"/>
                        </a:rPr>
                        <a:t>80</a:t>
                      </a:r>
                      <a:r>
                        <a:rPr lang="ja-JP" altLang="en-US" sz="1300" dirty="0">
                          <a:latin typeface="Calibri" panose="020F0502020204030204" pitchFamily="34" charset="0"/>
                          <a:ea typeface="ＭＳ Ｐゴシック" panose="020B0600070205080204" pitchFamily="50" charset="-128"/>
                          <a:cs typeface="Calibri" panose="020F0502020204030204" pitchFamily="34" charset="0"/>
                        </a:rPr>
                        <a:t>項目の補助金等について、有効性・妥当性、特定の団体の既得権になっていないか等を検証。</a:t>
                      </a:r>
                      <a:endParaRPr lang="en-US" altLang="ja-JP" sz="1300" dirty="0">
                        <a:latin typeface="Calibri" panose="020F0502020204030204" pitchFamily="34" charset="0"/>
                        <a:ea typeface="ＭＳ Ｐゴシック" panose="020B0600070205080204" pitchFamily="50" charset="-128"/>
                        <a:cs typeface="Calibri" panose="020F0502020204030204" pitchFamily="34" charset="0"/>
                      </a:endParaRPr>
                    </a:p>
                  </a:txBody>
                  <a:tcPr marL="36000" marR="36000">
                    <a:lnL w="12700" cap="flat" cmpd="sng" algn="ctr">
                      <a:solidFill>
                        <a:schemeClr val="tx1"/>
                      </a:solidFill>
                      <a:prstDash val="sysDash"/>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72000" marR="0" indent="-457200" algn="l" defTabSz="914400" rtl="0" eaLnBrk="1" fontAlgn="auto" latinLnBrk="0" hangingPunct="1">
                        <a:lnSpc>
                          <a:spcPts val="1600"/>
                        </a:lnSpc>
                        <a:spcBef>
                          <a:spcPts val="0"/>
                        </a:spcBef>
                        <a:spcAft>
                          <a:spcPts val="0"/>
                        </a:spcAft>
                        <a:buClrTx/>
                        <a:buSzTx/>
                        <a:buFontTx/>
                        <a:buNone/>
                        <a:tabLst/>
                        <a:defRPr/>
                      </a:pPr>
                      <a:r>
                        <a:rPr kumimoji="1" lang="en-US" altLang="ja-JP" sz="1300" kern="1200" dirty="0">
                          <a:solidFill>
                            <a:schemeClr val="dk1"/>
                          </a:solidFill>
                          <a:latin typeface="Calibri" panose="020F0502020204030204" pitchFamily="34" charset="0"/>
                          <a:ea typeface="ＭＳ Ｐゴシック" panose="020B0600070205080204" pitchFamily="50" charset="-128"/>
                          <a:cs typeface="Calibri" panose="020F0502020204030204" pitchFamily="34" charset="0"/>
                        </a:rPr>
                        <a:t>【</a:t>
                      </a:r>
                      <a:r>
                        <a:rPr kumimoji="1" lang="ja-JP" altLang="en-US" sz="1300" kern="1200" dirty="0">
                          <a:solidFill>
                            <a:schemeClr val="dk1"/>
                          </a:solidFill>
                          <a:latin typeface="Calibri" panose="020F0502020204030204" pitchFamily="34" charset="0"/>
                          <a:ea typeface="ＭＳ Ｐゴシック" panose="020B0600070205080204" pitchFamily="50" charset="-128"/>
                          <a:cs typeface="Calibri" panose="020F0502020204030204" pitchFamily="34" charset="0"/>
                        </a:rPr>
                        <a:t>見直し額</a:t>
                      </a:r>
                      <a:r>
                        <a:rPr kumimoji="1" lang="en-US" altLang="ja-JP" sz="1300" kern="1200" dirty="0">
                          <a:solidFill>
                            <a:schemeClr val="dk1"/>
                          </a:solidFill>
                          <a:latin typeface="Calibri" panose="020F0502020204030204" pitchFamily="34" charset="0"/>
                          <a:ea typeface="ＭＳ Ｐゴシック" panose="020B0600070205080204" pitchFamily="50" charset="-128"/>
                          <a:cs typeface="Calibri" panose="020F0502020204030204" pitchFamily="34" charset="0"/>
                        </a:rPr>
                        <a:t>】</a:t>
                      </a:r>
                    </a:p>
                    <a:p>
                      <a:pPr marL="72000" marR="0" indent="-457200" algn="l" defTabSz="914400" rtl="0" eaLnBrk="1" fontAlgn="auto" latinLnBrk="0" hangingPunct="1">
                        <a:lnSpc>
                          <a:spcPts val="1600"/>
                        </a:lnSpc>
                        <a:spcBef>
                          <a:spcPts val="0"/>
                        </a:spcBef>
                        <a:spcAft>
                          <a:spcPts val="0"/>
                        </a:spcAft>
                        <a:buClrTx/>
                        <a:buSzTx/>
                        <a:buFontTx/>
                        <a:buNone/>
                        <a:tabLst/>
                        <a:defRPr/>
                      </a:pPr>
                      <a:r>
                        <a:rPr kumimoji="1" lang="ja-JP" altLang="en-US" sz="1300" kern="1200" dirty="0">
                          <a:solidFill>
                            <a:schemeClr val="dk1"/>
                          </a:solidFill>
                          <a:latin typeface="Calibri" panose="020F0502020204030204" pitchFamily="34" charset="0"/>
                          <a:ea typeface="ＭＳ Ｐゴシック" panose="020B0600070205080204" pitchFamily="50" charset="-128"/>
                          <a:cs typeface="Calibri" panose="020F0502020204030204" pitchFamily="34" charset="0"/>
                        </a:rPr>
                        <a:t>約</a:t>
                      </a:r>
                      <a:r>
                        <a:rPr kumimoji="1" lang="en-US" altLang="ja-JP" sz="1300" kern="1200" dirty="0">
                          <a:solidFill>
                            <a:schemeClr val="dk1"/>
                          </a:solidFill>
                          <a:latin typeface="Calibri" panose="020F0502020204030204" pitchFamily="34" charset="0"/>
                          <a:ea typeface="ＭＳ Ｐゴシック" panose="020B0600070205080204" pitchFamily="50" charset="-128"/>
                          <a:cs typeface="Calibri" panose="020F0502020204030204" pitchFamily="34" charset="0"/>
                        </a:rPr>
                        <a:t>5.31</a:t>
                      </a:r>
                      <a:r>
                        <a:rPr kumimoji="1" lang="ja-JP" altLang="en-US" sz="1300" kern="1200" dirty="0">
                          <a:solidFill>
                            <a:schemeClr val="dk1"/>
                          </a:solidFill>
                          <a:latin typeface="Calibri" panose="020F0502020204030204" pitchFamily="34" charset="0"/>
                          <a:ea typeface="ＭＳ Ｐゴシック" panose="020B0600070205080204" pitchFamily="50" charset="-128"/>
                          <a:cs typeface="Calibri" panose="020F0502020204030204" pitchFamily="34" charset="0"/>
                        </a:rPr>
                        <a:t>億円のうち約</a:t>
                      </a:r>
                      <a:r>
                        <a:rPr kumimoji="1" lang="en-US" altLang="ja-JP" sz="1300" kern="1200" dirty="0">
                          <a:solidFill>
                            <a:schemeClr val="dk1"/>
                          </a:solidFill>
                          <a:latin typeface="Calibri" panose="020F0502020204030204" pitchFamily="34" charset="0"/>
                          <a:ea typeface="ＭＳ Ｐゴシック" panose="020B0600070205080204" pitchFamily="50" charset="-128"/>
                          <a:cs typeface="Calibri" panose="020F0502020204030204" pitchFamily="34" charset="0"/>
                        </a:rPr>
                        <a:t>3.87</a:t>
                      </a:r>
                      <a:r>
                        <a:rPr kumimoji="1" lang="ja-JP" altLang="en-US" sz="1300" kern="1200" dirty="0">
                          <a:solidFill>
                            <a:schemeClr val="dk1"/>
                          </a:solidFill>
                          <a:latin typeface="Calibri" panose="020F0502020204030204" pitchFamily="34" charset="0"/>
                          <a:ea typeface="ＭＳ Ｐゴシック" panose="020B0600070205080204" pitchFamily="50" charset="-128"/>
                          <a:cs typeface="Calibri" panose="020F0502020204030204" pitchFamily="34" charset="0"/>
                        </a:rPr>
                        <a:t>億円（</a:t>
                      </a:r>
                      <a:r>
                        <a:rPr kumimoji="1" lang="en-US" altLang="ja-JP" sz="1300" kern="1200" dirty="0">
                          <a:solidFill>
                            <a:schemeClr val="dk1"/>
                          </a:solidFill>
                          <a:latin typeface="Calibri" panose="020F0502020204030204" pitchFamily="34" charset="0"/>
                          <a:ea typeface="ＭＳ Ｐゴシック" panose="020B0600070205080204" pitchFamily="50" charset="-128"/>
                          <a:cs typeface="Calibri" panose="020F0502020204030204" pitchFamily="34" charset="0"/>
                        </a:rPr>
                        <a:t>72.9</a:t>
                      </a:r>
                      <a:r>
                        <a:rPr kumimoji="1" lang="ja-JP" altLang="en-US" sz="1300" kern="1200" dirty="0">
                          <a:solidFill>
                            <a:schemeClr val="dk1"/>
                          </a:solidFill>
                          <a:latin typeface="Calibri" panose="020F0502020204030204" pitchFamily="34" charset="0"/>
                          <a:ea typeface="ＭＳ Ｐゴシック" panose="020B0600070205080204" pitchFamily="50" charset="-128"/>
                          <a:cs typeface="Calibri" panose="020F0502020204030204" pitchFamily="34" charset="0"/>
                        </a:rPr>
                        <a:t>％）</a:t>
                      </a:r>
                    </a:p>
                    <a:p>
                      <a:pPr marL="72000" marR="0" indent="-457200" algn="l" defTabSz="914400" rtl="0" eaLnBrk="1" fontAlgn="auto" latinLnBrk="0" hangingPunct="1">
                        <a:lnSpc>
                          <a:spcPts val="1600"/>
                        </a:lnSpc>
                        <a:spcBef>
                          <a:spcPts val="0"/>
                        </a:spcBef>
                        <a:spcAft>
                          <a:spcPts val="0"/>
                        </a:spcAft>
                        <a:buClrTx/>
                        <a:buSzTx/>
                        <a:buFontTx/>
                        <a:buNone/>
                        <a:tabLst/>
                        <a:defRPr/>
                      </a:pPr>
                      <a:r>
                        <a:rPr kumimoji="1" lang="ja-JP" altLang="en-US" sz="1300" kern="1200" baseline="0" dirty="0">
                          <a:solidFill>
                            <a:schemeClr val="dk1"/>
                          </a:solidFill>
                          <a:latin typeface="Calibri" panose="020F0502020204030204" pitchFamily="34" charset="0"/>
                          <a:ea typeface="ＭＳ Ｐゴシック" panose="020B0600070205080204" pitchFamily="50" charset="-128"/>
                          <a:cs typeface="Calibri" panose="020F0502020204030204" pitchFamily="34" charset="0"/>
                        </a:rPr>
                        <a:t> </a:t>
                      </a:r>
                      <a:r>
                        <a:rPr kumimoji="1" lang="ja-JP" altLang="en-US" sz="1300" kern="1200" dirty="0">
                          <a:solidFill>
                            <a:schemeClr val="dk1"/>
                          </a:solidFill>
                          <a:latin typeface="Calibri" panose="020F0502020204030204" pitchFamily="34" charset="0"/>
                          <a:ea typeface="ＭＳ Ｐゴシック" panose="020B0600070205080204" pitchFamily="50" charset="-128"/>
                          <a:cs typeface="Calibri" panose="020F0502020204030204" pitchFamily="34" charset="0"/>
                        </a:rPr>
                        <a:t>⇒３年間の見直し額</a:t>
                      </a:r>
                      <a:r>
                        <a:rPr kumimoji="1" lang="en-US" altLang="ja-JP" sz="1300" kern="1200" dirty="0">
                          <a:solidFill>
                            <a:schemeClr val="dk1"/>
                          </a:solidFill>
                          <a:latin typeface="Calibri" panose="020F0502020204030204" pitchFamily="34" charset="0"/>
                          <a:ea typeface="ＭＳ Ｐゴシック" panose="020B0600070205080204" pitchFamily="50" charset="-128"/>
                          <a:cs typeface="Calibri" panose="020F0502020204030204" pitchFamily="34" charset="0"/>
                        </a:rPr>
                        <a:t>9.3</a:t>
                      </a:r>
                      <a:r>
                        <a:rPr kumimoji="1" lang="ja-JP" altLang="en-US" sz="1300" kern="1200" dirty="0">
                          <a:solidFill>
                            <a:schemeClr val="dk1"/>
                          </a:solidFill>
                          <a:latin typeface="Calibri" panose="020F0502020204030204" pitchFamily="34" charset="0"/>
                          <a:ea typeface="ＭＳ Ｐゴシック" panose="020B0600070205080204" pitchFamily="50" charset="-128"/>
                          <a:cs typeface="Calibri" panose="020F0502020204030204" pitchFamily="34" charset="0"/>
                        </a:rPr>
                        <a:t>億円</a:t>
                      </a:r>
                      <a:endParaRPr kumimoji="1" lang="en-US" altLang="ja-JP" sz="1300" kern="1200" dirty="0">
                        <a:solidFill>
                          <a:schemeClr val="dk1"/>
                        </a:solidFill>
                        <a:latin typeface="Calibri" panose="020F0502020204030204" pitchFamily="34" charset="0"/>
                        <a:ea typeface="ＭＳ Ｐゴシック" panose="020B0600070205080204" pitchFamily="50" charset="-128"/>
                        <a:cs typeface="Calibri" panose="020F0502020204030204" pitchFamily="34" charset="0"/>
                      </a:endParaRPr>
                    </a:p>
                  </a:txBody>
                  <a:tcPr marL="36000" marR="36000">
                    <a:lnL w="12700" cap="flat" cmpd="sng" algn="ctr">
                      <a:solidFill>
                        <a:schemeClr val="tx1"/>
                      </a:solidFill>
                      <a:prstDash val="sysDash"/>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bl>
          </a:graphicData>
        </a:graphic>
      </p:graphicFrame>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228</a:t>
            </a:fld>
            <a:endParaRPr lang="ja-JP" altLang="en-US"/>
          </a:p>
        </p:txBody>
      </p:sp>
    </p:spTree>
    <p:extLst>
      <p:ext uri="{BB962C8B-B14F-4D97-AF65-F5344CB8AC3E}">
        <p14:creationId xmlns:p14="http://schemas.microsoft.com/office/powerpoint/2010/main" val="1250901802"/>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フリーフォーム 13"/>
          <p:cNvSpPr/>
          <p:nvPr/>
        </p:nvSpPr>
        <p:spPr>
          <a:xfrm>
            <a:off x="2412240" y="1164772"/>
            <a:ext cx="6552248" cy="4343400"/>
          </a:xfrm>
          <a:custGeom>
            <a:avLst/>
            <a:gdLst>
              <a:gd name="connsiteX0" fmla="*/ 2232248 w 6552248"/>
              <a:gd name="connsiteY0" fmla="*/ 0 h 4248000"/>
              <a:gd name="connsiteX1" fmla="*/ 6552248 w 6552248"/>
              <a:gd name="connsiteY1" fmla="*/ 0 h 4248000"/>
              <a:gd name="connsiteX2" fmla="*/ 6552248 w 6552248"/>
              <a:gd name="connsiteY2" fmla="*/ 4248000 h 4248000"/>
              <a:gd name="connsiteX3" fmla="*/ 2304256 w 6552248"/>
              <a:gd name="connsiteY3" fmla="*/ 4248000 h 4248000"/>
              <a:gd name="connsiteX4" fmla="*/ 2232248 w 6552248"/>
              <a:gd name="connsiteY4" fmla="*/ 4248000 h 4248000"/>
              <a:gd name="connsiteX5" fmla="*/ 0 w 6552248"/>
              <a:gd name="connsiteY5" fmla="*/ 4248000 h 4248000"/>
              <a:gd name="connsiteX6" fmla="*/ 0 w 6552248"/>
              <a:gd name="connsiteY6" fmla="*/ 1152128 h 4248000"/>
              <a:gd name="connsiteX7" fmla="*/ 2232248 w 6552248"/>
              <a:gd name="connsiteY7" fmla="*/ 1152128 h 424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552248" h="4248000">
                <a:moveTo>
                  <a:pt x="2232248" y="0"/>
                </a:moveTo>
                <a:lnTo>
                  <a:pt x="6552248" y="0"/>
                </a:lnTo>
                <a:lnTo>
                  <a:pt x="6552248" y="4248000"/>
                </a:lnTo>
                <a:lnTo>
                  <a:pt x="2304256" y="4248000"/>
                </a:lnTo>
                <a:lnTo>
                  <a:pt x="2232248" y="4248000"/>
                </a:lnTo>
                <a:lnTo>
                  <a:pt x="0" y="4248000"/>
                </a:lnTo>
                <a:lnTo>
                  <a:pt x="0" y="1152128"/>
                </a:lnTo>
                <a:lnTo>
                  <a:pt x="2232248" y="1152128"/>
                </a:lnTo>
                <a:close/>
              </a:path>
            </a:pathLst>
          </a:custGeom>
          <a:solidFill>
            <a:srgbClr val="66FFFF">
              <a:alpha val="50000"/>
            </a:srgb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graphicFrame>
        <p:nvGraphicFramePr>
          <p:cNvPr id="5" name="表 4"/>
          <p:cNvGraphicFramePr>
            <a:graphicFrameLocks noGrp="1"/>
          </p:cNvGraphicFramePr>
          <p:nvPr>
            <p:extLst>
              <p:ext uri="{D42A27DB-BD31-4B8C-83A1-F6EECF244321}">
                <p14:modId xmlns:p14="http://schemas.microsoft.com/office/powerpoint/2010/main" val="538825034"/>
              </p:ext>
            </p:extLst>
          </p:nvPr>
        </p:nvGraphicFramePr>
        <p:xfrm>
          <a:off x="179512" y="620688"/>
          <a:ext cx="8784977" cy="4874011"/>
        </p:xfrm>
        <a:graphic>
          <a:graphicData uri="http://schemas.openxmlformats.org/drawingml/2006/table">
            <a:tbl>
              <a:tblPr firstRow="1" bandRow="1">
                <a:tableStyleId>{69012ECD-51FC-41F1-AA8D-1B2483CD663E}</a:tableStyleId>
              </a:tblPr>
              <a:tblGrid>
                <a:gridCol w="1008112">
                  <a:extLst>
                    <a:ext uri="{9D8B030D-6E8A-4147-A177-3AD203B41FA5}">
                      <a16:colId xmlns:a16="http://schemas.microsoft.com/office/drawing/2014/main" val="20000"/>
                    </a:ext>
                  </a:extLst>
                </a:gridCol>
                <a:gridCol w="1224136">
                  <a:extLst>
                    <a:ext uri="{9D8B030D-6E8A-4147-A177-3AD203B41FA5}">
                      <a16:colId xmlns:a16="http://schemas.microsoft.com/office/drawing/2014/main" val="20001"/>
                    </a:ext>
                  </a:extLst>
                </a:gridCol>
                <a:gridCol w="2184243">
                  <a:extLst>
                    <a:ext uri="{9D8B030D-6E8A-4147-A177-3AD203B41FA5}">
                      <a16:colId xmlns:a16="http://schemas.microsoft.com/office/drawing/2014/main" val="20002"/>
                    </a:ext>
                  </a:extLst>
                </a:gridCol>
                <a:gridCol w="2184243">
                  <a:extLst>
                    <a:ext uri="{9D8B030D-6E8A-4147-A177-3AD203B41FA5}">
                      <a16:colId xmlns:a16="http://schemas.microsoft.com/office/drawing/2014/main" val="20003"/>
                    </a:ext>
                  </a:extLst>
                </a:gridCol>
                <a:gridCol w="2184243">
                  <a:extLst>
                    <a:ext uri="{9D8B030D-6E8A-4147-A177-3AD203B41FA5}">
                      <a16:colId xmlns:a16="http://schemas.microsoft.com/office/drawing/2014/main" val="20004"/>
                    </a:ext>
                  </a:extLst>
                </a:gridCol>
              </a:tblGrid>
              <a:tr h="437562">
                <a:tc>
                  <a:txBody>
                    <a:bodyPr/>
                    <a:lstStyle/>
                    <a:p>
                      <a:endParaRPr kumimoji="1" lang="ja-JP" altLang="en-US" sz="1400" dirty="0">
                        <a:latin typeface="Meiryo UI" panose="020B0604030504040204" pitchFamily="50" charset="-128"/>
                        <a:ea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ja-JP" altLang="en-US" sz="1400" dirty="0">
                          <a:latin typeface="Meiryo UI" panose="020B0604030504040204" pitchFamily="50" charset="-128"/>
                          <a:ea typeface="Meiryo UI" panose="020B0604030504040204" pitchFamily="50" charset="-128"/>
                        </a:rPr>
                        <a:t>改革以前</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ja-JP" altLang="en-US" sz="1400" dirty="0">
                          <a:latin typeface="Meiryo UI" panose="020B0604030504040204" pitchFamily="50" charset="-128"/>
                          <a:ea typeface="Meiryo UI" panose="020B0604030504040204" pitchFamily="50" charset="-128"/>
                        </a:rPr>
                        <a:t>２０１８．３</a:t>
                      </a:r>
                      <a:endParaRPr kumimoji="1" lang="en-US" altLang="ja-JP" sz="1400" dirty="0">
                        <a:latin typeface="Meiryo UI" panose="020B0604030504040204" pitchFamily="50" charset="-128"/>
                        <a:ea typeface="Meiryo UI" panose="020B0604030504040204" pitchFamily="50" charset="-128"/>
                      </a:endParaRPr>
                    </a:p>
                    <a:p>
                      <a:pPr algn="ctr"/>
                      <a:r>
                        <a:rPr kumimoji="1" lang="ja-JP" altLang="en-US" sz="1400" dirty="0">
                          <a:latin typeface="Meiryo UI" panose="020B0604030504040204" pitchFamily="50" charset="-128"/>
                          <a:ea typeface="Meiryo UI" panose="020B0604030504040204" pitchFamily="50" charset="-128"/>
                        </a:rPr>
                        <a:t>（前回棚卸し時点）</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lg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ja-JP" altLang="en-US" sz="1400" dirty="0">
                          <a:latin typeface="Meiryo UI" panose="020B0604030504040204" pitchFamily="50" charset="-128"/>
                          <a:ea typeface="Meiryo UI" panose="020B0604030504040204" pitchFamily="50" charset="-128"/>
                        </a:rPr>
                        <a:t>２０２２．１１</a:t>
                      </a:r>
                      <a:endParaRPr kumimoji="1" lang="en-US" altLang="ja-JP" sz="1400" dirty="0">
                        <a:latin typeface="Meiryo UI" panose="020B0604030504040204" pitchFamily="50" charset="-128"/>
                        <a:ea typeface="Meiryo UI" panose="020B0604030504040204" pitchFamily="50" charset="-128"/>
                      </a:endParaRPr>
                    </a:p>
                    <a:p>
                      <a:pPr algn="ctr"/>
                      <a:r>
                        <a:rPr kumimoji="1" lang="ja-JP" altLang="en-US" sz="1400" dirty="0">
                          <a:latin typeface="Meiryo UI" panose="020B0604030504040204" pitchFamily="50" charset="-128"/>
                          <a:ea typeface="Meiryo UI" panose="020B0604030504040204" pitchFamily="50" charset="-128"/>
                        </a:rPr>
                        <a:t>（今回棚卸し時点）</a:t>
                      </a:r>
                    </a:p>
                  </a:txBody>
                  <a:tcPr anchor="ctr">
                    <a:lnL w="12700" cap="flat" cmpd="sng" algn="ctr">
                      <a:solidFill>
                        <a:schemeClr val="tx1"/>
                      </a:solidFill>
                      <a:prstDash val="lgDash"/>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ja-JP" altLang="en-US" sz="1400" dirty="0">
                          <a:latin typeface="Meiryo UI" panose="020B0604030504040204" pitchFamily="50" charset="-128"/>
                          <a:ea typeface="Meiryo UI" panose="020B0604030504040204" pitchFamily="50" charset="-128"/>
                        </a:rPr>
                        <a:t>取組みの達成状況と</a:t>
                      </a:r>
                      <a:endParaRPr kumimoji="1" lang="en-US" altLang="ja-JP" sz="1400" dirty="0">
                        <a:latin typeface="Meiryo UI" panose="020B0604030504040204" pitchFamily="50" charset="-128"/>
                        <a:ea typeface="Meiryo UI" panose="020B0604030504040204" pitchFamily="50" charset="-128"/>
                      </a:endParaRPr>
                    </a:p>
                    <a:p>
                      <a:pPr algn="ctr"/>
                      <a:r>
                        <a:rPr kumimoji="1" lang="ja-JP" altLang="en-US" sz="1400" dirty="0">
                          <a:latin typeface="Meiryo UI" panose="020B0604030504040204" pitchFamily="50" charset="-128"/>
                          <a:ea typeface="Meiryo UI" panose="020B0604030504040204" pitchFamily="50" charset="-128"/>
                        </a:rPr>
                        <a:t>今後の課題</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0"/>
                  </a:ext>
                </a:extLst>
              </a:tr>
              <a:tr h="1003819">
                <a:tc rowSpan="2">
                  <a:txBody>
                    <a:bodyPr/>
                    <a:lstStyle/>
                    <a:p>
                      <a:pPr algn="l"/>
                      <a:r>
                        <a:rPr kumimoji="1" lang="en-US" altLang="ja-JP" sz="1200" dirty="0">
                          <a:solidFill>
                            <a:schemeClr val="tx1"/>
                          </a:solidFill>
                          <a:latin typeface="Meiryo UI" panose="020B0604030504040204" pitchFamily="50" charset="-128"/>
                          <a:ea typeface="Meiryo UI" panose="020B0604030504040204" pitchFamily="50" charset="-128"/>
                        </a:rPr>
                        <a:t>Ⅲ.</a:t>
                      </a:r>
                    </a:p>
                    <a:p>
                      <a:pPr algn="l"/>
                      <a:r>
                        <a:rPr kumimoji="1" lang="ja-JP" altLang="en-US" sz="1200" dirty="0">
                          <a:solidFill>
                            <a:schemeClr val="tx1"/>
                          </a:solidFill>
                          <a:latin typeface="Meiryo UI" panose="020B0604030504040204" pitchFamily="50" charset="-128"/>
                          <a:ea typeface="Meiryo UI" panose="020B0604030504040204" pitchFamily="50" charset="-128"/>
                        </a:rPr>
                        <a:t>教育実践のイノベーション</a:t>
                      </a:r>
                    </a:p>
                    <a:p>
                      <a:pPr algn="l"/>
                      <a:endParaRPr kumimoji="1" lang="ja-JP" altLang="en-US" sz="1200" dirty="0">
                        <a:solidFill>
                          <a:schemeClr val="tx1"/>
                        </a:solidFill>
                        <a:latin typeface="Meiryo UI" panose="020B0604030504040204" pitchFamily="50" charset="-128"/>
                        <a:ea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rowSpan="2">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a:solidFill>
                            <a:schemeClr val="tx1"/>
                          </a:solidFill>
                          <a:latin typeface="Meiryo UI" panose="020B0604030504040204" pitchFamily="50" charset="-128"/>
                          <a:ea typeface="Meiryo UI" panose="020B0604030504040204" pitchFamily="50" charset="-128"/>
                        </a:rPr>
                        <a:t>（教育環境）</a:t>
                      </a: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a:solidFill>
                            <a:schemeClr val="tx1"/>
                          </a:solidFill>
                          <a:latin typeface="Meiryo UI" panose="020B0604030504040204" pitchFamily="50" charset="-128"/>
                          <a:ea typeface="Meiryo UI" panose="020B0604030504040204" pitchFamily="50" charset="-128"/>
                        </a:rPr>
                        <a:t>中学校給食と家庭弁当との選択制　など</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200" dirty="0">
                          <a:solidFill>
                            <a:schemeClr val="tx1"/>
                          </a:solidFill>
                          <a:latin typeface="Meiryo UI" panose="020B0604030504040204" pitchFamily="50" charset="-128"/>
                          <a:ea typeface="Meiryo UI" panose="020B0604030504040204" pitchFamily="50" charset="-128"/>
                        </a:rPr>
                        <a:t>【</a:t>
                      </a:r>
                      <a:r>
                        <a:rPr kumimoji="1" lang="ja-JP" altLang="en-US" sz="1200" dirty="0">
                          <a:solidFill>
                            <a:schemeClr val="tx1"/>
                          </a:solidFill>
                          <a:latin typeface="Meiryo UI" panose="020B0604030504040204" pitchFamily="50" charset="-128"/>
                          <a:ea typeface="Meiryo UI" panose="020B0604030504040204" pitchFamily="50" charset="-128"/>
                        </a:rPr>
                        <a:t>学校図書館活用推進事業</a:t>
                      </a:r>
                      <a:r>
                        <a:rPr kumimoji="1" lang="en-US" altLang="ja-JP" sz="1200" dirty="0">
                          <a:solidFill>
                            <a:schemeClr val="tx1"/>
                          </a:solidFill>
                          <a:latin typeface="Meiryo UI" panose="020B0604030504040204" pitchFamily="50" charset="-128"/>
                          <a:ea typeface="Meiryo UI" panose="020B0604030504040204" pitchFamily="50" charset="-128"/>
                        </a:rPr>
                        <a:t>】</a:t>
                      </a:r>
                    </a:p>
                    <a:p>
                      <a:pPr marL="0" algn="l" rtl="0" eaLnBrk="1" fontAlgn="t" latinLnBrk="0" hangingPunct="1">
                        <a:spcBef>
                          <a:spcPts val="0"/>
                        </a:spcBef>
                        <a:spcAft>
                          <a:spcPts val="0"/>
                        </a:spcAft>
                      </a:pPr>
                      <a:r>
                        <a:rPr kumimoji="1" lang="en-US" altLang="ja-JP" sz="1200" b="0" i="0" u="sng" strike="noStrike" kern="1200" dirty="0">
                          <a:solidFill>
                            <a:schemeClr val="tx1"/>
                          </a:solidFill>
                          <a:effectLst/>
                          <a:latin typeface="Meiryo UI" panose="020B0604030504040204" pitchFamily="50" charset="-128"/>
                          <a:ea typeface="Meiryo UI" panose="020B0604030504040204" pitchFamily="50" charset="-128"/>
                        </a:rPr>
                        <a:t>2015</a:t>
                      </a:r>
                      <a:r>
                        <a:rPr kumimoji="1" lang="ja-JP" altLang="en-US" sz="1200" b="0" i="0" u="sng" strike="noStrike" kern="1200" dirty="0">
                          <a:solidFill>
                            <a:schemeClr val="tx1"/>
                          </a:solidFill>
                          <a:effectLst/>
                          <a:latin typeface="Meiryo UI" panose="020B0604030504040204" pitchFamily="50" charset="-128"/>
                          <a:ea typeface="Meiryo UI" panose="020B0604030504040204" pitchFamily="50" charset="-128"/>
                        </a:rPr>
                        <a:t>～</a:t>
                      </a:r>
                      <a:r>
                        <a:rPr kumimoji="1" lang="en-US" altLang="ja-JP" sz="1200" b="0" i="0" u="sng" strike="noStrike" kern="1200" dirty="0">
                          <a:solidFill>
                            <a:schemeClr val="tx1"/>
                          </a:solidFill>
                          <a:effectLst/>
                          <a:latin typeface="Meiryo UI" panose="020B0604030504040204" pitchFamily="50" charset="-128"/>
                          <a:ea typeface="Meiryo UI" panose="020B0604030504040204" pitchFamily="50" charset="-128"/>
                        </a:rPr>
                        <a:t>2017</a:t>
                      </a:r>
                      <a:r>
                        <a:rPr kumimoji="1" lang="ja-JP" altLang="en-US" sz="1200" b="0" i="0" u="sng" strike="noStrike" kern="1200" dirty="0">
                          <a:solidFill>
                            <a:schemeClr val="tx1"/>
                          </a:solidFill>
                          <a:effectLst/>
                          <a:latin typeface="Meiryo UI" panose="020B0604030504040204" pitchFamily="50" charset="-128"/>
                          <a:ea typeface="Meiryo UI" panose="020B0604030504040204" pitchFamily="50" charset="-128"/>
                        </a:rPr>
                        <a:t>年度</a:t>
                      </a:r>
                      <a:endParaRPr kumimoji="1" lang="en-US" altLang="ja-JP" sz="1200" b="0" i="0" u="sng" strike="noStrike" kern="1200" dirty="0">
                        <a:solidFill>
                          <a:schemeClr val="tx1"/>
                        </a:solidFill>
                        <a:effectLst/>
                        <a:latin typeface="Meiryo UI" panose="020B0604030504040204" pitchFamily="50" charset="-128"/>
                        <a:ea typeface="Meiryo UI" panose="020B0604030504040204" pitchFamily="50" charset="-128"/>
                      </a:endParaRPr>
                    </a:p>
                    <a:p>
                      <a:pPr marL="0" algn="l" rtl="0" eaLnBrk="1" fontAlgn="t" latinLnBrk="0" hangingPunct="1">
                        <a:spcBef>
                          <a:spcPts val="0"/>
                        </a:spcBef>
                        <a:spcAft>
                          <a:spcPts val="0"/>
                        </a:spcAft>
                      </a:pPr>
                      <a:r>
                        <a:rPr kumimoji="1" lang="ja-JP" altLang="en-US" sz="1200" b="0" i="0" u="none" strike="noStrike" kern="1200" dirty="0">
                          <a:solidFill>
                            <a:schemeClr val="tx1"/>
                          </a:solidFill>
                          <a:effectLst/>
                          <a:latin typeface="Meiryo UI" panose="020B0604030504040204" pitchFamily="50" charset="-128"/>
                          <a:ea typeface="Meiryo UI" panose="020B0604030504040204" pitchFamily="50" charset="-128"/>
                        </a:rPr>
                        <a:t>・学校図書館に必要な図書を整備　</a:t>
                      </a:r>
                      <a:endParaRPr kumimoji="1" lang="en-US" altLang="ja-JP" sz="1200" b="0" i="0" u="none" strike="noStrike" kern="1200" dirty="0">
                        <a:solidFill>
                          <a:schemeClr val="tx1"/>
                        </a:solidFill>
                        <a:effectLst/>
                        <a:latin typeface="Meiryo UI" panose="020B0604030504040204" pitchFamily="50" charset="-128"/>
                        <a:ea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lg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lvl="0" indent="0" algn="l" defTabSz="914400" rtl="0" eaLnBrk="1" fontAlgn="t" latinLnBrk="0" hangingPunct="1">
                        <a:lnSpc>
                          <a:spcPct val="100000"/>
                        </a:lnSpc>
                        <a:spcBef>
                          <a:spcPts val="0"/>
                        </a:spcBef>
                        <a:spcAft>
                          <a:spcPts val="0"/>
                        </a:spcAft>
                        <a:buClrTx/>
                        <a:buSzTx/>
                        <a:buFontTx/>
                        <a:buNone/>
                        <a:tabLst/>
                        <a:defRPr/>
                      </a:pPr>
                      <a:r>
                        <a:rPr kumimoji="1" lang="en-US" altLang="ja-JP" sz="1200" u="sng" dirty="0">
                          <a:solidFill>
                            <a:schemeClr val="tx1"/>
                          </a:solidFill>
                          <a:latin typeface="Meiryo UI" panose="020B0604030504040204" pitchFamily="50" charset="-128"/>
                          <a:ea typeface="Meiryo UI" panose="020B0604030504040204" pitchFamily="50" charset="-128"/>
                        </a:rPr>
                        <a:t>2018</a:t>
                      </a:r>
                      <a:r>
                        <a:rPr kumimoji="1" lang="ja-JP" altLang="en-US" sz="1200" u="sng" dirty="0">
                          <a:solidFill>
                            <a:schemeClr val="tx1"/>
                          </a:solidFill>
                          <a:latin typeface="Meiryo UI" panose="020B0604030504040204" pitchFamily="50" charset="-128"/>
                          <a:ea typeface="Meiryo UI" panose="020B0604030504040204" pitchFamily="50" charset="-128"/>
                        </a:rPr>
                        <a:t>年度～</a:t>
                      </a:r>
                    </a:p>
                    <a:p>
                      <a:pPr marL="0" algn="l" rtl="0" eaLnBrk="1" fontAlgn="t" latinLnBrk="0" hangingPunct="1">
                        <a:spcBef>
                          <a:spcPts val="0"/>
                        </a:spcBef>
                        <a:spcAft>
                          <a:spcPts val="0"/>
                        </a:spcAft>
                      </a:pPr>
                      <a:r>
                        <a:rPr lang="ja-JP" altLang="en-US" sz="1200" b="0" i="0" u="none" strike="noStrike" dirty="0">
                          <a:solidFill>
                            <a:schemeClr val="tx1"/>
                          </a:solidFill>
                          <a:effectLst/>
                          <a:latin typeface="Meiryo UI" panose="020B0604030504040204" pitchFamily="50" charset="-128"/>
                          <a:ea typeface="Meiryo UI" panose="020B0604030504040204" pitchFamily="50" charset="-128"/>
                        </a:rPr>
                        <a:t>・蔵書構成充実の取組</a:t>
                      </a:r>
                      <a:endParaRPr lang="en-US" altLang="ja-JP" sz="1200" b="0" i="0" u="none" strike="noStrike" dirty="0">
                        <a:solidFill>
                          <a:schemeClr val="tx1"/>
                        </a:solidFill>
                        <a:effectLst/>
                        <a:latin typeface="Meiryo UI" panose="020B0604030504040204" pitchFamily="50" charset="-128"/>
                        <a:ea typeface="Meiryo UI" panose="020B0604030504040204" pitchFamily="50" charset="-128"/>
                      </a:endParaRPr>
                    </a:p>
                    <a:p>
                      <a:pPr marL="0" algn="l" rtl="0" eaLnBrk="1" fontAlgn="t" latinLnBrk="0" hangingPunct="1">
                        <a:spcBef>
                          <a:spcPts val="0"/>
                        </a:spcBef>
                        <a:spcAft>
                          <a:spcPts val="0"/>
                        </a:spcAft>
                      </a:pPr>
                      <a:endParaRPr lang="en-US" altLang="ja-JP" sz="1200" b="0" i="0" u="none" strike="noStrike" dirty="0">
                        <a:solidFill>
                          <a:schemeClr val="tx1"/>
                        </a:solidFill>
                        <a:effectLst/>
                        <a:latin typeface="Meiryo UI" panose="020B0604030504040204" pitchFamily="50" charset="-128"/>
                        <a:ea typeface="Meiryo UI" panose="020B0604030504040204" pitchFamily="50" charset="-128"/>
                      </a:endParaRPr>
                    </a:p>
                    <a:p>
                      <a:pPr marL="0" marR="0" lvl="0" indent="0" algn="l" defTabSz="914400" rtl="0" eaLnBrk="1" fontAlgn="t" latinLnBrk="0" hangingPunct="1">
                        <a:lnSpc>
                          <a:spcPct val="100000"/>
                        </a:lnSpc>
                        <a:spcBef>
                          <a:spcPts val="0"/>
                        </a:spcBef>
                        <a:spcAft>
                          <a:spcPts val="0"/>
                        </a:spcAft>
                        <a:buClrTx/>
                        <a:buSzTx/>
                        <a:buFontTx/>
                        <a:buNone/>
                        <a:tabLst/>
                        <a:defRPr/>
                      </a:pPr>
                      <a:r>
                        <a:rPr kumimoji="1" lang="en-US" altLang="ja-JP" sz="1200" u="sng" dirty="0">
                          <a:solidFill>
                            <a:schemeClr val="tx1"/>
                          </a:solidFill>
                          <a:latin typeface="Meiryo UI" panose="020B0604030504040204" pitchFamily="50" charset="-128"/>
                          <a:ea typeface="Meiryo UI" panose="020B0604030504040204" pitchFamily="50" charset="-128"/>
                        </a:rPr>
                        <a:t>2022</a:t>
                      </a:r>
                      <a:r>
                        <a:rPr kumimoji="1" lang="ja-JP" altLang="en-US" sz="1200" u="sng" dirty="0">
                          <a:solidFill>
                            <a:schemeClr val="tx1"/>
                          </a:solidFill>
                          <a:latin typeface="Meiryo UI" panose="020B0604030504040204" pitchFamily="50" charset="-128"/>
                          <a:ea typeface="Meiryo UI" panose="020B0604030504040204" pitchFamily="50" charset="-128"/>
                        </a:rPr>
                        <a:t>年度～</a:t>
                      </a:r>
                    </a:p>
                    <a:p>
                      <a:pPr marL="0" algn="l" rtl="0" eaLnBrk="1" fontAlgn="t" latinLnBrk="0" hangingPunct="1">
                        <a:spcBef>
                          <a:spcPts val="0"/>
                        </a:spcBef>
                        <a:spcAft>
                          <a:spcPts val="0"/>
                        </a:spcAft>
                      </a:pPr>
                      <a:r>
                        <a:rPr lang="ja-JP" altLang="en-US" sz="1200" b="0" i="0" u="none" strike="noStrike" dirty="0">
                          <a:solidFill>
                            <a:schemeClr val="tx1"/>
                          </a:solidFill>
                          <a:effectLst/>
                          <a:latin typeface="Meiryo UI" panose="020B0604030504040204" pitchFamily="50" charset="-128"/>
                          <a:ea typeface="Meiryo UI" panose="020B0604030504040204" pitchFamily="50" charset="-128"/>
                        </a:rPr>
                        <a:t>・学校司書配置</a:t>
                      </a:r>
                    </a:p>
                  </a:txBody>
                  <a:tcPr>
                    <a:lnL w="12700" cap="flat" cmpd="sng" algn="ctr">
                      <a:solidFill>
                        <a:schemeClr val="tx1"/>
                      </a:solidFill>
                      <a:prstDash val="lgDash"/>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l" defTabSz="914400" rtl="0" eaLnBrk="1" fontAlgn="t" latinLnBrk="0" hangingPunct="1">
                        <a:lnSpc>
                          <a:spcPct val="100000"/>
                        </a:lnSpc>
                        <a:spcBef>
                          <a:spcPts val="0"/>
                        </a:spcBef>
                        <a:spcAft>
                          <a:spcPts val="0"/>
                        </a:spcAft>
                        <a:buClrTx/>
                        <a:buSzTx/>
                        <a:buFontTx/>
                        <a:buNone/>
                        <a:tabLst/>
                        <a:defRPr/>
                      </a:pPr>
                      <a:r>
                        <a:rPr kumimoji="1" lang="ja-JP" altLang="en-US" sz="1200" b="0" i="0" u="none" strike="noStrike" kern="1200" dirty="0">
                          <a:solidFill>
                            <a:schemeClr val="tx1"/>
                          </a:solidFill>
                          <a:effectLst/>
                          <a:latin typeface="Meiryo UI" panose="020B0604030504040204" pitchFamily="50" charset="-128"/>
                          <a:ea typeface="Meiryo UI" panose="020B0604030504040204" pitchFamily="50" charset="-128"/>
                        </a:rPr>
                        <a:t>・</a:t>
                      </a:r>
                      <a:r>
                        <a:rPr kumimoji="1" lang="en-US" altLang="ja-JP" sz="1200" b="0" i="0" u="none" strike="noStrike" kern="1200" dirty="0">
                          <a:solidFill>
                            <a:schemeClr val="tx1"/>
                          </a:solidFill>
                          <a:effectLst/>
                          <a:latin typeface="Meiryo UI" panose="020B0604030504040204" pitchFamily="50" charset="-128"/>
                          <a:ea typeface="Meiryo UI" panose="020B0604030504040204" pitchFamily="50" charset="-128"/>
                        </a:rPr>
                        <a:t>2017</a:t>
                      </a:r>
                      <a:r>
                        <a:rPr kumimoji="1" lang="ja-JP" altLang="en-US" sz="1200" b="0" i="0" u="none" strike="noStrike" kern="1200" dirty="0">
                          <a:solidFill>
                            <a:schemeClr val="tx1"/>
                          </a:solidFill>
                          <a:effectLst/>
                          <a:latin typeface="Meiryo UI" panose="020B0604030504040204" pitchFamily="50" charset="-128"/>
                          <a:ea typeface="Meiryo UI" panose="020B0604030504040204" pitchFamily="50" charset="-128"/>
                        </a:rPr>
                        <a:t>年度に全小中学校で大阪市図書標準達成、以降、その維持に加えて、適切な蔵書構成に向けた選書支援等を実施</a:t>
                      </a:r>
                      <a:endParaRPr kumimoji="1" lang="en-US" altLang="ja-JP" sz="1200" b="0" i="0" u="none" strike="noStrike" kern="1200" dirty="0">
                        <a:solidFill>
                          <a:schemeClr val="tx1"/>
                        </a:solidFill>
                        <a:effectLst/>
                        <a:latin typeface="Meiryo UI" panose="020B0604030504040204" pitchFamily="50" charset="-128"/>
                        <a:ea typeface="Meiryo UI" panose="020B0604030504040204" pitchFamily="50" charset="-128"/>
                      </a:endParaRPr>
                    </a:p>
                    <a:p>
                      <a:pPr marL="0" marR="0" lvl="0" indent="0" algn="l" defTabSz="914400" rtl="0" eaLnBrk="1" fontAlgn="t" latinLnBrk="0" hangingPunct="1">
                        <a:lnSpc>
                          <a:spcPct val="100000"/>
                        </a:lnSpc>
                        <a:spcBef>
                          <a:spcPts val="0"/>
                        </a:spcBef>
                        <a:spcAft>
                          <a:spcPts val="0"/>
                        </a:spcAft>
                        <a:buClrTx/>
                        <a:buSzTx/>
                        <a:buFontTx/>
                        <a:buNone/>
                        <a:tabLst/>
                        <a:defRPr/>
                      </a:pPr>
                      <a:r>
                        <a:rPr kumimoji="1" lang="ja-JP" altLang="en-US" sz="1200" b="0" i="0" u="none" strike="noStrike" kern="1200" baseline="0" dirty="0">
                          <a:solidFill>
                            <a:schemeClr val="tx1"/>
                          </a:solidFill>
                          <a:effectLst/>
                          <a:latin typeface="Meiryo UI" panose="020B0604030504040204" pitchFamily="50" charset="-128"/>
                          <a:ea typeface="Meiryo UI" panose="020B0604030504040204" pitchFamily="50" charset="-128"/>
                        </a:rPr>
                        <a:t>・学校図書館を活用した授業・その他教育活動の充実を図る</a:t>
                      </a:r>
                      <a:endParaRPr lang="ja-JP" altLang="en-US" sz="1200" b="0" i="0" u="none" strike="dblStrike" baseline="0" dirty="0">
                        <a:solidFill>
                          <a:schemeClr val="tx1"/>
                        </a:solidFill>
                        <a:effectLst/>
                        <a:latin typeface="Meiryo UI" panose="020B0604030504040204" pitchFamily="50" charset="-128"/>
                        <a:ea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1"/>
                  </a:ext>
                </a:extLst>
              </a:tr>
              <a:tr h="3167131">
                <a:tc vMerge="1">
                  <a:txBody>
                    <a:bodyPr/>
                    <a:lstStyle/>
                    <a:p>
                      <a:endParaRPr kumimoji="1" lang="ja-JP" altLang="en-US"/>
                    </a:p>
                  </a:txBody>
                  <a:tcPr/>
                </a:tc>
                <a:tc vMerge="1">
                  <a:txBody>
                    <a:bodyPr/>
                    <a:lstStyle/>
                    <a:p>
                      <a:endParaRPr kumimoji="1" lang="ja-JP" altLang="en-US"/>
                    </a:p>
                  </a:txBody>
                  <a:tcPr/>
                </a:tc>
                <a:tc>
                  <a:txBody>
                    <a:bodyPr/>
                    <a:lstStyle/>
                    <a:p>
                      <a:pPr marL="0" marR="0" lvl="0" indent="0" algn="l" defTabSz="914400" rtl="0" eaLnBrk="1" fontAlgn="t" latinLnBrk="0" hangingPunct="1">
                        <a:lnSpc>
                          <a:spcPct val="100000"/>
                        </a:lnSpc>
                        <a:spcBef>
                          <a:spcPts val="0"/>
                        </a:spcBef>
                        <a:spcAft>
                          <a:spcPts val="0"/>
                        </a:spcAft>
                        <a:buClrTx/>
                        <a:buSzTx/>
                        <a:buFontTx/>
                        <a:buNone/>
                        <a:tabLst/>
                        <a:defRPr/>
                      </a:pPr>
                      <a:r>
                        <a:rPr kumimoji="1" lang="en-US" altLang="ja-JP" sz="1200" u="none" dirty="0">
                          <a:solidFill>
                            <a:schemeClr val="tx1"/>
                          </a:solidFill>
                          <a:latin typeface="Meiryo UI" panose="020B0604030504040204" pitchFamily="50" charset="-128"/>
                          <a:ea typeface="Meiryo UI" panose="020B0604030504040204" pitchFamily="50" charset="-128"/>
                        </a:rPr>
                        <a:t>【</a:t>
                      </a:r>
                      <a:r>
                        <a:rPr kumimoji="1" lang="ja-JP" altLang="en-US" sz="1200" u="none" dirty="0">
                          <a:solidFill>
                            <a:schemeClr val="tx1"/>
                          </a:solidFill>
                          <a:latin typeface="Meiryo UI" panose="020B0604030504040204" pitchFamily="50" charset="-128"/>
                          <a:ea typeface="Meiryo UI" panose="020B0604030504040204" pitchFamily="50" charset="-128"/>
                        </a:rPr>
                        <a:t>教員の働き方改革推進</a:t>
                      </a:r>
                      <a:r>
                        <a:rPr kumimoji="1" lang="en-US" altLang="ja-JP" sz="1200" u="none" dirty="0">
                          <a:solidFill>
                            <a:schemeClr val="tx1"/>
                          </a:solidFill>
                          <a:latin typeface="Meiryo UI" panose="020B0604030504040204" pitchFamily="50" charset="-128"/>
                          <a:ea typeface="Meiryo UI" panose="020B0604030504040204" pitchFamily="50" charset="-128"/>
                        </a:rPr>
                        <a:t>】</a:t>
                      </a:r>
                    </a:p>
                    <a:p>
                      <a:pPr marL="0" marR="0" lvl="0" indent="0" algn="l" defTabSz="914400" rtl="0" eaLnBrk="1" fontAlgn="t" latinLnBrk="0" hangingPunct="1">
                        <a:lnSpc>
                          <a:spcPct val="100000"/>
                        </a:lnSpc>
                        <a:spcBef>
                          <a:spcPts val="0"/>
                        </a:spcBef>
                        <a:spcAft>
                          <a:spcPts val="0"/>
                        </a:spcAft>
                        <a:buClrTx/>
                        <a:buSzTx/>
                        <a:buFontTx/>
                        <a:buNone/>
                        <a:tabLst/>
                        <a:defRPr/>
                      </a:pPr>
                      <a:endParaRPr lang="en-US" altLang="ja-JP" sz="1200" b="0" i="0" u="none" strike="noStrike" dirty="0">
                        <a:solidFill>
                          <a:schemeClr val="tx1"/>
                        </a:solidFill>
                        <a:effectLst/>
                        <a:latin typeface="Meiryo UI" panose="020B0604030504040204" pitchFamily="50" charset="-128"/>
                        <a:ea typeface="Meiryo UI" panose="020B0604030504040204" pitchFamily="50" charset="-128"/>
                      </a:endParaRPr>
                    </a:p>
                    <a:p>
                      <a:pPr marL="0" algn="ctr" rtl="0" eaLnBrk="1" fontAlgn="t" latinLnBrk="0" hangingPunct="1">
                        <a:spcBef>
                          <a:spcPts val="0"/>
                        </a:spcBef>
                        <a:spcAft>
                          <a:spcPts val="0"/>
                        </a:spcAft>
                      </a:pPr>
                      <a:r>
                        <a:rPr lang="ja-JP" altLang="en-US" sz="1200" b="0" i="0" u="none" strike="noStrike" dirty="0">
                          <a:solidFill>
                            <a:schemeClr val="tx1"/>
                          </a:solidFill>
                          <a:effectLst/>
                          <a:latin typeface="Meiryo UI" panose="020B0604030504040204" pitchFamily="50" charset="-128"/>
                          <a:ea typeface="Meiryo UI" panose="020B0604030504040204" pitchFamily="50" charset="-128"/>
                        </a:rPr>
                        <a:t>－</a:t>
                      </a:r>
                      <a:endParaRPr lang="en-US" altLang="ja-JP" sz="1200" b="0" i="0" u="none" strike="noStrike" dirty="0">
                        <a:solidFill>
                          <a:schemeClr val="tx1"/>
                        </a:solidFill>
                        <a:effectLst/>
                        <a:latin typeface="Meiryo UI" panose="020B0604030504040204" pitchFamily="50" charset="-128"/>
                        <a:ea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lg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kumimoji="1" lang="en-US" altLang="ja-JP" sz="1200" u="sng" dirty="0">
                          <a:solidFill>
                            <a:schemeClr val="tx1"/>
                          </a:solidFill>
                          <a:latin typeface="Meiryo UI" panose="020B0604030504040204" pitchFamily="50" charset="-128"/>
                          <a:ea typeface="Meiryo UI" panose="020B0604030504040204" pitchFamily="50" charset="-128"/>
                        </a:rPr>
                        <a:t>2018</a:t>
                      </a:r>
                      <a:r>
                        <a:rPr kumimoji="1" lang="ja-JP" altLang="en-US" sz="1200" u="sng" dirty="0">
                          <a:solidFill>
                            <a:schemeClr val="tx1"/>
                          </a:solidFill>
                          <a:latin typeface="Meiryo UI" panose="020B0604030504040204" pitchFamily="50" charset="-128"/>
                          <a:ea typeface="Meiryo UI" panose="020B0604030504040204" pitchFamily="50" charset="-128"/>
                        </a:rPr>
                        <a:t>年度～</a:t>
                      </a:r>
                    </a:p>
                    <a:p>
                      <a:r>
                        <a:rPr kumimoji="1" lang="ja-JP" altLang="en-US" sz="1200" u="none" dirty="0">
                          <a:solidFill>
                            <a:schemeClr val="tx1"/>
                          </a:solidFill>
                          <a:latin typeface="Meiryo UI" panose="020B0604030504040204" pitchFamily="50" charset="-128"/>
                          <a:ea typeface="Meiryo UI" panose="020B0604030504040204" pitchFamily="50" charset="-128"/>
                        </a:rPr>
                        <a:t>・部活動指導員配置</a:t>
                      </a:r>
                    </a:p>
                    <a:p>
                      <a:r>
                        <a:rPr kumimoji="1" lang="ja-JP" altLang="en-US" sz="1200" u="none" dirty="0">
                          <a:solidFill>
                            <a:schemeClr val="tx1"/>
                          </a:solidFill>
                          <a:latin typeface="Meiryo UI" panose="020B0604030504040204" pitchFamily="50" charset="-128"/>
                          <a:ea typeface="Meiryo UI" panose="020B0604030504040204" pitchFamily="50" charset="-128"/>
                        </a:rPr>
                        <a:t>（</a:t>
                      </a:r>
                      <a:r>
                        <a:rPr kumimoji="1" lang="en-US" altLang="ja-JP" sz="1200" u="none" dirty="0">
                          <a:solidFill>
                            <a:schemeClr val="tx1"/>
                          </a:solidFill>
                          <a:latin typeface="Meiryo UI" panose="020B0604030504040204" pitchFamily="50" charset="-128"/>
                          <a:ea typeface="Meiryo UI" panose="020B0604030504040204" pitchFamily="50" charset="-128"/>
                        </a:rPr>
                        <a:t>2018</a:t>
                      </a:r>
                      <a:r>
                        <a:rPr kumimoji="1" lang="ja-JP" altLang="en-US" sz="1200" u="none" dirty="0">
                          <a:solidFill>
                            <a:schemeClr val="tx1"/>
                          </a:solidFill>
                          <a:latin typeface="Meiryo UI" panose="020B0604030504040204" pitchFamily="50" charset="-128"/>
                          <a:ea typeface="Meiryo UI" panose="020B0604030504040204" pitchFamily="50" charset="-128"/>
                        </a:rPr>
                        <a:t>年度</a:t>
                      </a:r>
                      <a:r>
                        <a:rPr kumimoji="1" lang="en-US" altLang="ja-JP" sz="1200" u="none" dirty="0">
                          <a:solidFill>
                            <a:schemeClr val="tx1"/>
                          </a:solidFill>
                          <a:latin typeface="Meiryo UI" panose="020B0604030504040204" pitchFamily="50" charset="-128"/>
                          <a:ea typeface="Meiryo UI" panose="020B0604030504040204" pitchFamily="50" charset="-128"/>
                        </a:rPr>
                        <a:t>69</a:t>
                      </a:r>
                      <a:r>
                        <a:rPr kumimoji="1" lang="ja-JP" altLang="en-US" sz="1200" u="none" dirty="0">
                          <a:solidFill>
                            <a:schemeClr val="tx1"/>
                          </a:solidFill>
                          <a:latin typeface="Meiryo UI" panose="020B0604030504040204" pitchFamily="50" charset="-128"/>
                          <a:ea typeface="Meiryo UI" panose="020B0604030504040204" pitchFamily="50" charset="-128"/>
                        </a:rPr>
                        <a:t>部活動→</a:t>
                      </a:r>
                      <a:r>
                        <a:rPr kumimoji="1" lang="en-US" altLang="ja-JP" sz="1200" u="none" dirty="0">
                          <a:solidFill>
                            <a:schemeClr val="tx1"/>
                          </a:solidFill>
                          <a:latin typeface="Meiryo UI" panose="020B0604030504040204" pitchFamily="50" charset="-128"/>
                          <a:ea typeface="Meiryo UI" panose="020B0604030504040204" pitchFamily="50" charset="-128"/>
                        </a:rPr>
                        <a:t>2021</a:t>
                      </a:r>
                      <a:r>
                        <a:rPr kumimoji="1" lang="ja-JP" altLang="en-US" sz="1200" u="none" dirty="0">
                          <a:solidFill>
                            <a:schemeClr val="tx1"/>
                          </a:solidFill>
                          <a:latin typeface="Meiryo UI" panose="020B0604030504040204" pitchFamily="50" charset="-128"/>
                          <a:ea typeface="Meiryo UI" panose="020B0604030504040204" pitchFamily="50" charset="-128"/>
                        </a:rPr>
                        <a:t>年度</a:t>
                      </a:r>
                      <a:r>
                        <a:rPr kumimoji="1" lang="en-US" altLang="ja-JP" sz="1200" u="none" dirty="0">
                          <a:solidFill>
                            <a:schemeClr val="tx1"/>
                          </a:solidFill>
                          <a:latin typeface="Meiryo UI" panose="020B0604030504040204" pitchFamily="50" charset="-128"/>
                          <a:ea typeface="Meiryo UI" panose="020B0604030504040204" pitchFamily="50" charset="-128"/>
                        </a:rPr>
                        <a:t>316</a:t>
                      </a:r>
                      <a:r>
                        <a:rPr kumimoji="1" lang="ja-JP" altLang="en-US" sz="1200" u="none" dirty="0">
                          <a:solidFill>
                            <a:schemeClr val="tx1"/>
                          </a:solidFill>
                          <a:latin typeface="Meiryo UI" panose="020B0604030504040204" pitchFamily="50" charset="-128"/>
                          <a:ea typeface="Meiryo UI" panose="020B0604030504040204" pitchFamily="50" charset="-128"/>
                        </a:rPr>
                        <a:t>部活動）</a:t>
                      </a:r>
                      <a:endParaRPr kumimoji="1" lang="en-US" altLang="ja-JP" sz="1200" u="none" dirty="0">
                        <a:solidFill>
                          <a:schemeClr val="tx1"/>
                        </a:solidFill>
                        <a:latin typeface="Meiryo UI" panose="020B0604030504040204" pitchFamily="50" charset="-128"/>
                        <a:ea typeface="Meiryo UI" panose="020B0604030504040204" pitchFamily="50" charset="-128"/>
                      </a:endParaRPr>
                    </a:p>
                    <a:p>
                      <a:r>
                        <a:rPr kumimoji="1" lang="ja-JP" altLang="en-US" sz="1200" u="none" dirty="0">
                          <a:solidFill>
                            <a:schemeClr val="tx1"/>
                          </a:solidFill>
                          <a:latin typeface="Meiryo UI" panose="020B0604030504040204" pitchFamily="50" charset="-128"/>
                          <a:ea typeface="Meiryo UI" panose="020B0604030504040204" pitchFamily="50" charset="-128"/>
                        </a:rPr>
                        <a:t>・音声応答装置の設置</a:t>
                      </a:r>
                      <a:endParaRPr kumimoji="1" lang="en-US" altLang="ja-JP" sz="1200" u="none" dirty="0">
                        <a:solidFill>
                          <a:schemeClr val="tx1"/>
                        </a:solidFill>
                        <a:latin typeface="Meiryo UI" panose="020B0604030504040204" pitchFamily="50" charset="-128"/>
                        <a:ea typeface="Meiryo UI" panose="020B0604030504040204" pitchFamily="50" charset="-128"/>
                      </a:endParaRPr>
                    </a:p>
                    <a:p>
                      <a:r>
                        <a:rPr kumimoji="1" lang="ja-JP" altLang="en-US" sz="1200" u="none" dirty="0">
                          <a:solidFill>
                            <a:schemeClr val="tx1"/>
                          </a:solidFill>
                          <a:latin typeface="Meiryo UI" panose="020B0604030504040204" pitchFamily="50" charset="-128"/>
                          <a:ea typeface="Meiryo UI" panose="020B0604030504040204" pitchFamily="50" charset="-128"/>
                        </a:rPr>
                        <a:t>・学校への調査・照会文書等の削減</a:t>
                      </a:r>
                    </a:p>
                    <a:p>
                      <a:endParaRPr kumimoji="1" lang="en-US" altLang="ja-JP" sz="1200" u="sng" dirty="0">
                        <a:solidFill>
                          <a:schemeClr val="tx1"/>
                        </a:solidFill>
                        <a:latin typeface="Meiryo UI" panose="020B0604030504040204" pitchFamily="50" charset="-128"/>
                        <a:ea typeface="Meiryo UI" panose="020B0604030504040204" pitchFamily="50" charset="-128"/>
                      </a:endParaRPr>
                    </a:p>
                    <a:p>
                      <a:r>
                        <a:rPr kumimoji="1" lang="en-US" altLang="ja-JP" sz="1200" u="sng" dirty="0">
                          <a:solidFill>
                            <a:schemeClr val="tx1"/>
                          </a:solidFill>
                          <a:latin typeface="Meiryo UI" panose="020B0604030504040204" pitchFamily="50" charset="-128"/>
                          <a:ea typeface="Meiryo UI" panose="020B0604030504040204" pitchFamily="50" charset="-128"/>
                        </a:rPr>
                        <a:t>2019</a:t>
                      </a:r>
                      <a:r>
                        <a:rPr kumimoji="1" lang="ja-JP" altLang="en-US" sz="1200" u="sng" dirty="0">
                          <a:solidFill>
                            <a:schemeClr val="tx1"/>
                          </a:solidFill>
                          <a:latin typeface="Meiryo UI" panose="020B0604030504040204" pitchFamily="50" charset="-128"/>
                          <a:ea typeface="Meiryo UI" panose="020B0604030504040204" pitchFamily="50" charset="-128"/>
                        </a:rPr>
                        <a:t>年度～</a:t>
                      </a:r>
                      <a:endParaRPr kumimoji="1" lang="en-US" altLang="ja-JP" sz="1200" u="sng" dirty="0">
                        <a:solidFill>
                          <a:schemeClr val="tx1"/>
                        </a:solidFill>
                        <a:latin typeface="Meiryo UI" panose="020B0604030504040204" pitchFamily="50" charset="-128"/>
                        <a:ea typeface="Meiryo UI" panose="020B0604030504040204" pitchFamily="50" charset="-128"/>
                      </a:endParaRPr>
                    </a:p>
                    <a:p>
                      <a:r>
                        <a:rPr kumimoji="1" lang="ja-JP" altLang="en-US" sz="1200" u="none" dirty="0">
                          <a:solidFill>
                            <a:schemeClr val="tx1"/>
                          </a:solidFill>
                          <a:latin typeface="Meiryo UI" panose="020B0604030504040204" pitchFamily="50" charset="-128"/>
                          <a:ea typeface="Meiryo UI" panose="020B0604030504040204" pitchFamily="50" charset="-128"/>
                        </a:rPr>
                        <a:t>・「学校園における働き方改革推進プラン」策定</a:t>
                      </a:r>
                      <a:endParaRPr kumimoji="1" lang="en-US" altLang="ja-JP" sz="1200" u="none" dirty="0">
                        <a:solidFill>
                          <a:schemeClr val="tx1"/>
                        </a:solidFill>
                        <a:latin typeface="Meiryo UI" panose="020B0604030504040204" pitchFamily="50" charset="-128"/>
                        <a:ea typeface="Meiryo UI" panose="020B0604030504040204" pitchFamily="50" charset="-128"/>
                      </a:endParaRPr>
                    </a:p>
                    <a:p>
                      <a:r>
                        <a:rPr kumimoji="1" lang="ja-JP" altLang="en-US" sz="1200" u="none" dirty="0">
                          <a:solidFill>
                            <a:schemeClr val="tx1"/>
                          </a:solidFill>
                          <a:latin typeface="Meiryo UI" panose="020B0604030504040204" pitchFamily="50" charset="-128"/>
                          <a:ea typeface="Meiryo UI" panose="020B0604030504040204" pitchFamily="50" charset="-128"/>
                        </a:rPr>
                        <a:t>・スクールサポートスタッフ配置</a:t>
                      </a:r>
                    </a:p>
                    <a:p>
                      <a:r>
                        <a:rPr kumimoji="1" lang="ja-JP" altLang="en-US" sz="1200" u="none" dirty="0">
                          <a:solidFill>
                            <a:schemeClr val="tx1"/>
                          </a:solidFill>
                          <a:latin typeface="Meiryo UI" panose="020B0604030504040204" pitchFamily="50" charset="-128"/>
                          <a:ea typeface="Meiryo UI" panose="020B0604030504040204" pitchFamily="50" charset="-128"/>
                        </a:rPr>
                        <a:t>（</a:t>
                      </a:r>
                      <a:r>
                        <a:rPr kumimoji="1" lang="en-US" altLang="ja-JP" sz="1200" u="none" dirty="0">
                          <a:solidFill>
                            <a:schemeClr val="tx1"/>
                          </a:solidFill>
                          <a:latin typeface="Meiryo UI" panose="020B0604030504040204" pitchFamily="50" charset="-128"/>
                          <a:ea typeface="Meiryo UI" panose="020B0604030504040204" pitchFamily="50" charset="-128"/>
                        </a:rPr>
                        <a:t>2019</a:t>
                      </a:r>
                      <a:r>
                        <a:rPr kumimoji="1" lang="ja-JP" altLang="en-US" sz="1200" u="none" dirty="0">
                          <a:solidFill>
                            <a:schemeClr val="tx1"/>
                          </a:solidFill>
                          <a:latin typeface="Meiryo UI" panose="020B0604030504040204" pitchFamily="50" charset="-128"/>
                          <a:ea typeface="Meiryo UI" panose="020B0604030504040204" pitchFamily="50" charset="-128"/>
                        </a:rPr>
                        <a:t>年度</a:t>
                      </a:r>
                      <a:r>
                        <a:rPr kumimoji="1" lang="en-US" altLang="ja-JP" sz="1200" u="none" dirty="0">
                          <a:solidFill>
                            <a:schemeClr val="tx1"/>
                          </a:solidFill>
                          <a:latin typeface="Meiryo UI" panose="020B0604030504040204" pitchFamily="50" charset="-128"/>
                          <a:ea typeface="Meiryo UI" panose="020B0604030504040204" pitchFamily="50" charset="-128"/>
                        </a:rPr>
                        <a:t>67</a:t>
                      </a:r>
                      <a:r>
                        <a:rPr kumimoji="1" lang="ja-JP" altLang="en-US" sz="1200" u="none" dirty="0">
                          <a:solidFill>
                            <a:schemeClr val="tx1"/>
                          </a:solidFill>
                          <a:latin typeface="Meiryo UI" panose="020B0604030504040204" pitchFamily="50" charset="-128"/>
                          <a:ea typeface="Meiryo UI" panose="020B0604030504040204" pitchFamily="50" charset="-128"/>
                        </a:rPr>
                        <a:t>校→</a:t>
                      </a:r>
                      <a:r>
                        <a:rPr kumimoji="1" lang="en-US" altLang="ja-JP" sz="1200" u="none" dirty="0">
                          <a:solidFill>
                            <a:schemeClr val="tx1"/>
                          </a:solidFill>
                          <a:latin typeface="Meiryo UI" panose="020B0604030504040204" pitchFamily="50" charset="-128"/>
                          <a:ea typeface="Meiryo UI" panose="020B0604030504040204" pitchFamily="50" charset="-128"/>
                        </a:rPr>
                        <a:t>2021</a:t>
                      </a:r>
                      <a:r>
                        <a:rPr kumimoji="1" lang="ja-JP" altLang="en-US" sz="1200" u="none" dirty="0">
                          <a:solidFill>
                            <a:schemeClr val="tx1"/>
                          </a:solidFill>
                          <a:latin typeface="Meiryo UI" panose="020B0604030504040204" pitchFamily="50" charset="-128"/>
                          <a:ea typeface="Meiryo UI" panose="020B0604030504040204" pitchFamily="50" charset="-128"/>
                        </a:rPr>
                        <a:t>年度</a:t>
                      </a:r>
                      <a:r>
                        <a:rPr kumimoji="1" lang="en-US" altLang="ja-JP" sz="1200" u="none" dirty="0">
                          <a:solidFill>
                            <a:schemeClr val="tx1"/>
                          </a:solidFill>
                          <a:latin typeface="Meiryo UI" panose="020B0604030504040204" pitchFamily="50" charset="-128"/>
                          <a:ea typeface="Meiryo UI" panose="020B0604030504040204" pitchFamily="50" charset="-128"/>
                        </a:rPr>
                        <a:t>356</a:t>
                      </a:r>
                      <a:r>
                        <a:rPr kumimoji="1" lang="ja-JP" altLang="en-US" sz="1200" u="none" dirty="0">
                          <a:solidFill>
                            <a:schemeClr val="tx1"/>
                          </a:solidFill>
                          <a:latin typeface="Meiryo UI" panose="020B0604030504040204" pitchFamily="50" charset="-128"/>
                          <a:ea typeface="Meiryo UI" panose="020B0604030504040204" pitchFamily="50" charset="-128"/>
                        </a:rPr>
                        <a:t>校）</a:t>
                      </a:r>
                      <a:endParaRPr kumimoji="1" lang="en-US" altLang="ja-JP" sz="1200" u="none" dirty="0">
                        <a:solidFill>
                          <a:schemeClr val="tx1"/>
                        </a:solidFill>
                        <a:latin typeface="Meiryo UI" panose="020B0604030504040204" pitchFamily="50" charset="-128"/>
                        <a:ea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200" u="sng" dirty="0">
                        <a:solidFill>
                          <a:schemeClr val="tx1"/>
                        </a:solidFill>
                        <a:latin typeface="Meiryo UI" panose="020B0604030504040204" pitchFamily="50" charset="-128"/>
                        <a:ea typeface="Meiryo UI" panose="020B0604030504040204" pitchFamily="50" charset="-128"/>
                      </a:endParaRPr>
                    </a:p>
                  </a:txBody>
                  <a:tcPr>
                    <a:lnL w="12700" cap="flat" cmpd="sng" algn="ctr">
                      <a:solidFill>
                        <a:schemeClr val="tx1"/>
                      </a:solidFill>
                      <a:prstDash val="lgDash"/>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kumimoji="1" lang="ja-JP" altLang="en-US" sz="1200" u="none" dirty="0">
                          <a:solidFill>
                            <a:schemeClr val="tx1"/>
                          </a:solidFill>
                          <a:latin typeface="Meiryo UI" panose="020B0604030504040204" pitchFamily="50" charset="-128"/>
                          <a:ea typeface="Meiryo UI" panose="020B0604030504040204" pitchFamily="50" charset="-128"/>
                        </a:rPr>
                        <a:t>・教員の時間外勤務は概ね順調に減少傾向にある</a:t>
                      </a:r>
                      <a:endParaRPr kumimoji="1" lang="en-US" altLang="ja-JP" sz="1200" u="none" dirty="0">
                        <a:solidFill>
                          <a:schemeClr val="tx1"/>
                        </a:solidFill>
                        <a:latin typeface="Meiryo UI" panose="020B0604030504040204" pitchFamily="50" charset="-128"/>
                        <a:ea typeface="Meiryo UI" panose="020B0604030504040204" pitchFamily="50" charset="-128"/>
                      </a:endParaRPr>
                    </a:p>
                    <a:p>
                      <a:r>
                        <a:rPr kumimoji="1" lang="ja-JP" altLang="en-US" sz="1200" u="none" dirty="0">
                          <a:solidFill>
                            <a:schemeClr val="tx1"/>
                          </a:solidFill>
                          <a:latin typeface="Meiryo UI" panose="020B0604030504040204" pitchFamily="50" charset="-128"/>
                          <a:ea typeface="Meiryo UI" panose="020B0604030504040204" pitchFamily="50" charset="-128"/>
                        </a:rPr>
                        <a:t>（月平均時間外勤務時間）</a:t>
                      </a:r>
                      <a:endParaRPr kumimoji="1" lang="en-US" altLang="ja-JP" sz="1200" u="none" dirty="0">
                        <a:solidFill>
                          <a:schemeClr val="tx1"/>
                        </a:solidFill>
                        <a:latin typeface="Meiryo UI" panose="020B0604030504040204" pitchFamily="50" charset="-128"/>
                        <a:ea typeface="Meiryo UI" panose="020B0604030504040204" pitchFamily="50" charset="-128"/>
                      </a:endParaRPr>
                    </a:p>
                    <a:p>
                      <a:r>
                        <a:rPr kumimoji="1" lang="en-US" altLang="ja-JP" sz="1200" u="none" dirty="0">
                          <a:solidFill>
                            <a:schemeClr val="tx1"/>
                          </a:solidFill>
                          <a:latin typeface="Meiryo UI" panose="020B0604030504040204" pitchFamily="50" charset="-128"/>
                          <a:ea typeface="Meiryo UI" panose="020B0604030504040204" pitchFamily="50" charset="-128"/>
                        </a:rPr>
                        <a:t>2018</a:t>
                      </a:r>
                      <a:r>
                        <a:rPr kumimoji="1" lang="ja-JP" altLang="en-US" sz="1200" u="none" dirty="0">
                          <a:solidFill>
                            <a:schemeClr val="tx1"/>
                          </a:solidFill>
                          <a:latin typeface="Meiryo UI" panose="020B0604030504040204" pitchFamily="50" charset="-128"/>
                          <a:ea typeface="Meiryo UI" panose="020B0604030504040204" pitchFamily="50" charset="-128"/>
                        </a:rPr>
                        <a:t>年度　</a:t>
                      </a:r>
                      <a:r>
                        <a:rPr kumimoji="1" lang="en-US" altLang="ja-JP" sz="1200" u="none" dirty="0">
                          <a:solidFill>
                            <a:schemeClr val="tx1"/>
                          </a:solidFill>
                          <a:latin typeface="Meiryo UI" panose="020B0604030504040204" pitchFamily="50" charset="-128"/>
                          <a:ea typeface="Meiryo UI" panose="020B0604030504040204" pitchFamily="50" charset="-128"/>
                        </a:rPr>
                        <a:t>36</a:t>
                      </a:r>
                      <a:r>
                        <a:rPr kumimoji="1" lang="ja-JP" altLang="en-US" sz="1200" u="none" dirty="0">
                          <a:solidFill>
                            <a:schemeClr val="tx1"/>
                          </a:solidFill>
                          <a:latin typeface="Meiryo UI" panose="020B0604030504040204" pitchFamily="50" charset="-128"/>
                          <a:ea typeface="Meiryo UI" panose="020B0604030504040204" pitchFamily="50" charset="-128"/>
                        </a:rPr>
                        <a:t>時間</a:t>
                      </a:r>
                      <a:r>
                        <a:rPr kumimoji="1" lang="en-US" altLang="ja-JP" sz="1200" u="none" dirty="0">
                          <a:solidFill>
                            <a:schemeClr val="tx1"/>
                          </a:solidFill>
                          <a:latin typeface="Meiryo UI" panose="020B0604030504040204" pitchFamily="50" charset="-128"/>
                          <a:ea typeface="Meiryo UI" panose="020B0604030504040204" pitchFamily="50" charset="-128"/>
                        </a:rPr>
                        <a:t>28</a:t>
                      </a:r>
                      <a:r>
                        <a:rPr kumimoji="1" lang="ja-JP" altLang="en-US" sz="1200" u="none" dirty="0">
                          <a:solidFill>
                            <a:schemeClr val="tx1"/>
                          </a:solidFill>
                          <a:latin typeface="Meiryo UI" panose="020B0604030504040204" pitchFamily="50" charset="-128"/>
                          <a:ea typeface="Meiryo UI" panose="020B0604030504040204" pitchFamily="50" charset="-128"/>
                        </a:rPr>
                        <a:t>分→</a:t>
                      </a:r>
                      <a:r>
                        <a:rPr kumimoji="1" lang="en-US" altLang="ja-JP" sz="1200" u="none" dirty="0">
                          <a:solidFill>
                            <a:schemeClr val="tx1"/>
                          </a:solidFill>
                          <a:latin typeface="Meiryo UI" panose="020B0604030504040204" pitchFamily="50" charset="-128"/>
                          <a:ea typeface="Meiryo UI" panose="020B0604030504040204" pitchFamily="50" charset="-128"/>
                        </a:rPr>
                        <a:t>2021</a:t>
                      </a:r>
                      <a:r>
                        <a:rPr kumimoji="1" lang="ja-JP" altLang="en-US" sz="1200" u="none" dirty="0">
                          <a:solidFill>
                            <a:schemeClr val="tx1"/>
                          </a:solidFill>
                          <a:latin typeface="Meiryo UI" panose="020B0604030504040204" pitchFamily="50" charset="-128"/>
                          <a:ea typeface="Meiryo UI" panose="020B0604030504040204" pitchFamily="50" charset="-128"/>
                        </a:rPr>
                        <a:t>年度　</a:t>
                      </a:r>
                      <a:r>
                        <a:rPr kumimoji="1" lang="en-US" altLang="ja-JP" sz="1200" u="none" dirty="0">
                          <a:solidFill>
                            <a:schemeClr val="tx1"/>
                          </a:solidFill>
                          <a:latin typeface="Meiryo UI" panose="020B0604030504040204" pitchFamily="50" charset="-128"/>
                          <a:ea typeface="Meiryo UI" panose="020B0604030504040204" pitchFamily="50" charset="-128"/>
                        </a:rPr>
                        <a:t>31</a:t>
                      </a:r>
                      <a:r>
                        <a:rPr kumimoji="1" lang="ja-JP" altLang="en-US" sz="1200" u="none" dirty="0">
                          <a:solidFill>
                            <a:schemeClr val="tx1"/>
                          </a:solidFill>
                          <a:latin typeface="Meiryo UI" panose="020B0604030504040204" pitchFamily="50" charset="-128"/>
                          <a:ea typeface="Meiryo UI" panose="020B0604030504040204" pitchFamily="50" charset="-128"/>
                        </a:rPr>
                        <a:t>時間</a:t>
                      </a:r>
                      <a:r>
                        <a:rPr kumimoji="1" lang="en-US" altLang="ja-JP" sz="1200" u="none" dirty="0">
                          <a:solidFill>
                            <a:schemeClr val="tx1"/>
                          </a:solidFill>
                          <a:latin typeface="Meiryo UI" panose="020B0604030504040204" pitchFamily="50" charset="-128"/>
                          <a:ea typeface="Meiryo UI" panose="020B0604030504040204" pitchFamily="50" charset="-128"/>
                        </a:rPr>
                        <a:t>55</a:t>
                      </a:r>
                      <a:r>
                        <a:rPr kumimoji="1" lang="ja-JP" altLang="en-US" sz="1200" u="none" dirty="0">
                          <a:solidFill>
                            <a:schemeClr val="tx1"/>
                          </a:solidFill>
                          <a:latin typeface="Meiryo UI" panose="020B0604030504040204" pitchFamily="50" charset="-128"/>
                          <a:ea typeface="Meiryo UI" panose="020B0604030504040204" pitchFamily="50" charset="-128"/>
                        </a:rPr>
                        <a:t>分</a:t>
                      </a:r>
                      <a:endParaRPr kumimoji="1" lang="en-US" altLang="ja-JP" sz="1200" u="none" dirty="0">
                        <a:solidFill>
                          <a:schemeClr val="tx1"/>
                        </a:solidFill>
                        <a:latin typeface="Meiryo UI" panose="020B0604030504040204" pitchFamily="50" charset="-128"/>
                        <a:ea typeface="Meiryo UI" panose="020B0604030504040204" pitchFamily="50" charset="-128"/>
                      </a:endParaRPr>
                    </a:p>
                    <a:p>
                      <a:endParaRPr kumimoji="1" lang="ja-JP" altLang="en-US" sz="1200" u="none" dirty="0">
                        <a:solidFill>
                          <a:schemeClr val="tx1"/>
                        </a:solidFill>
                        <a:latin typeface="Meiryo UI" panose="020B0604030504040204" pitchFamily="50" charset="-128"/>
                        <a:ea typeface="Meiryo UI" panose="020B0604030504040204" pitchFamily="50" charset="-128"/>
                      </a:endParaRPr>
                    </a:p>
                    <a:p>
                      <a:r>
                        <a:rPr kumimoji="1" lang="ja-JP" altLang="en-US" sz="1200" u="none" dirty="0">
                          <a:solidFill>
                            <a:schemeClr val="tx1"/>
                          </a:solidFill>
                          <a:latin typeface="Meiryo UI" panose="020B0604030504040204" pitchFamily="50" charset="-128"/>
                          <a:ea typeface="Meiryo UI" panose="020B0604030504040204" pitchFamily="50" charset="-128"/>
                        </a:rPr>
                        <a:t>・今後も、教員が働きやすく魅力のある職場環境を作ることで、教職の魅力を高め、本市の教員になりたいという人材を増やす</a:t>
                      </a:r>
                    </a:p>
                    <a:p>
                      <a:endParaRPr kumimoji="1" lang="ja-JP" altLang="en-US" dirty="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4237050224"/>
                  </a:ext>
                </a:extLst>
              </a:tr>
            </a:tbl>
          </a:graphicData>
        </a:graphic>
      </p:graphicFrame>
      <p:cxnSp>
        <p:nvCxnSpPr>
          <p:cNvPr id="11" name="直線コネクタ 10"/>
          <p:cNvCxnSpPr/>
          <p:nvPr/>
        </p:nvCxnSpPr>
        <p:spPr>
          <a:xfrm>
            <a:off x="251520" y="520214"/>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9" name="テキスト ボックス 8"/>
          <p:cNvSpPr txBox="1"/>
          <p:nvPr/>
        </p:nvSpPr>
        <p:spPr>
          <a:xfrm>
            <a:off x="251520" y="232182"/>
            <a:ext cx="7704856"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③　主な改革の概要（５／９）</a:t>
            </a:r>
          </a:p>
        </p:txBody>
      </p:sp>
      <p:sp>
        <p:nvSpPr>
          <p:cNvPr id="13" name="テキスト ボックス 36"/>
          <p:cNvSpPr txBox="1"/>
          <p:nvPr/>
        </p:nvSpPr>
        <p:spPr>
          <a:xfrm>
            <a:off x="-35880" y="34957"/>
            <a:ext cx="3491880"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Ⅰ</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　政策の刷新・教育改革</a:t>
            </a:r>
          </a:p>
        </p:txBody>
      </p:sp>
      <p:sp>
        <p:nvSpPr>
          <p:cNvPr id="3" name="スライド番号プレースホルダー 2"/>
          <p:cNvSpPr>
            <a:spLocks noGrp="1"/>
          </p:cNvSpPr>
          <p:nvPr>
            <p:ph type="sldNum" sz="quarter" idx="12"/>
          </p:nvPr>
        </p:nvSpPr>
        <p:spPr/>
        <p:txBody>
          <a:bodyPr/>
          <a:lstStyle/>
          <a:p>
            <a:fld id="{CCEC3038-1CF1-4B63-9920-55248DCFBA97}" type="slidenum">
              <a:rPr kumimoji="1" lang="ja-JP" altLang="en-US" smtClean="0"/>
              <a:pPr/>
              <a:t>22</a:t>
            </a:fld>
            <a:endParaRPr kumimoji="1" lang="ja-JP" altLang="en-US"/>
          </a:p>
        </p:txBody>
      </p:sp>
    </p:spTree>
    <p:extLst>
      <p:ext uri="{BB962C8B-B14F-4D97-AF65-F5344CB8AC3E}">
        <p14:creationId xmlns:p14="http://schemas.microsoft.com/office/powerpoint/2010/main" val="2158120941"/>
      </p:ext>
    </p:extLst>
  </p:cSld>
  <p:clrMapOvr>
    <a:masterClrMapping/>
  </p:clrMapOvr>
</p:sld>
</file>

<file path=ppt/slides/slide2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正方形/長方形 15"/>
          <p:cNvSpPr/>
          <p:nvPr/>
        </p:nvSpPr>
        <p:spPr>
          <a:xfrm>
            <a:off x="4355976" y="1700808"/>
            <a:ext cx="1572866" cy="338554"/>
          </a:xfrm>
          <a:prstGeom prst="rect">
            <a:avLst/>
          </a:prstGeom>
        </p:spPr>
        <p:txBody>
          <a:bodyPr wrap="none">
            <a:spAutoFit/>
          </a:bodyPr>
          <a:lstStyle/>
          <a:p>
            <a:r>
              <a:rPr lang="ja-JP" altLang="en-US" sz="1600" dirty="0"/>
              <a:t>○見直し項目数</a:t>
            </a:r>
          </a:p>
        </p:txBody>
      </p:sp>
      <p:sp>
        <p:nvSpPr>
          <p:cNvPr id="18" name="正方形/長方形 17"/>
          <p:cNvSpPr/>
          <p:nvPr/>
        </p:nvSpPr>
        <p:spPr>
          <a:xfrm>
            <a:off x="35496" y="323364"/>
            <a:ext cx="7128792" cy="369332"/>
          </a:xfrm>
          <a:prstGeom prst="rect">
            <a:avLst/>
          </a:prstGeom>
        </p:spPr>
        <p:txBody>
          <a:bodyPr wrap="square">
            <a:spAutoFit/>
          </a:bodyPr>
          <a:lstStyle/>
          <a:p>
            <a:r>
              <a:rPr lang="ja-JP" altLang="en-US" b="1" dirty="0">
                <a:solidFill>
                  <a:srgbClr val="000000"/>
                </a:solidFill>
                <a:latin typeface="Calibri" pitchFamily="34" charset="0"/>
              </a:rPr>
              <a:t>　補助金等の見直し（１／３）</a:t>
            </a:r>
          </a:p>
        </p:txBody>
      </p:sp>
      <p:cxnSp>
        <p:nvCxnSpPr>
          <p:cNvPr id="19" name="直線コネクタ 18"/>
          <p:cNvCxnSpPr/>
          <p:nvPr/>
        </p:nvCxnSpPr>
        <p:spPr>
          <a:xfrm>
            <a:off x="179512" y="692696"/>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1" name="テキスト ボックス 20"/>
          <p:cNvSpPr txBox="1"/>
          <p:nvPr/>
        </p:nvSpPr>
        <p:spPr>
          <a:xfrm>
            <a:off x="251520" y="836712"/>
            <a:ext cx="8748464" cy="830997"/>
          </a:xfrm>
          <a:prstGeom prst="rect">
            <a:avLst/>
          </a:prstGeom>
          <a:noFill/>
        </p:spPr>
        <p:txBody>
          <a:bodyPr wrap="square" rtlCol="0">
            <a:spAutoFit/>
          </a:bodyPr>
          <a:lstStyle/>
          <a:p>
            <a:r>
              <a:rPr lang="ja-JP" altLang="en-US" sz="1600" dirty="0">
                <a:latin typeface="+mn-ea"/>
              </a:rPr>
              <a:t>　「補助金等のあり方に関するガイドライン」（</a:t>
            </a:r>
            <a:r>
              <a:rPr lang="en-US" altLang="ja-JP" sz="1600" dirty="0">
                <a:latin typeface="+mn-ea"/>
              </a:rPr>
              <a:t>2007</a:t>
            </a:r>
            <a:r>
              <a:rPr lang="ja-JP" altLang="en-US" sz="1600" dirty="0">
                <a:latin typeface="+mn-ea"/>
              </a:rPr>
              <a:t>年</a:t>
            </a:r>
            <a:r>
              <a:rPr lang="en-US" altLang="ja-JP" sz="1600" dirty="0">
                <a:latin typeface="+mn-ea"/>
              </a:rPr>
              <a:t>3</a:t>
            </a:r>
            <a:r>
              <a:rPr lang="ja-JP" altLang="en-US" sz="1600" dirty="0">
                <a:latin typeface="+mn-ea"/>
              </a:rPr>
              <a:t>月策定）に基づき補助金等の見直しを行ってきたが、さらに市政改革プラン（</a:t>
            </a:r>
            <a:r>
              <a:rPr lang="en-US" altLang="ja-JP" sz="1600" dirty="0">
                <a:latin typeface="+mn-ea"/>
              </a:rPr>
              <a:t>2012</a:t>
            </a:r>
            <a:r>
              <a:rPr lang="ja-JP" altLang="en-US" sz="1600" dirty="0">
                <a:latin typeface="+mn-ea"/>
              </a:rPr>
              <a:t>年</a:t>
            </a:r>
            <a:r>
              <a:rPr lang="en-US" altLang="ja-JP" sz="1600" dirty="0">
                <a:latin typeface="+mn-ea"/>
              </a:rPr>
              <a:t>7</a:t>
            </a:r>
            <a:r>
              <a:rPr lang="ja-JP" altLang="en-US" sz="1600" dirty="0">
                <a:latin typeface="+mn-ea"/>
              </a:rPr>
              <a:t>月策定）に基づき、団体運営補助等の補助金等（８０項目）について見直しを実施。</a:t>
            </a:r>
            <a:endParaRPr lang="ja-JP" altLang="en-US" sz="1700" dirty="0"/>
          </a:p>
        </p:txBody>
      </p:sp>
      <p:graphicFrame>
        <p:nvGraphicFramePr>
          <p:cNvPr id="22" name="表 21"/>
          <p:cNvGraphicFramePr>
            <a:graphicFrameLocks noGrp="1"/>
          </p:cNvGraphicFramePr>
          <p:nvPr/>
        </p:nvGraphicFramePr>
        <p:xfrm>
          <a:off x="4932040" y="2636912"/>
          <a:ext cx="4032448" cy="3219832"/>
        </p:xfrm>
        <a:graphic>
          <a:graphicData uri="http://schemas.openxmlformats.org/drawingml/2006/table">
            <a:tbl>
              <a:tblPr firstRow="1" bandRow="1">
                <a:tableStyleId>{5C22544A-7EE6-4342-B048-85BDC9FD1C3A}</a:tableStyleId>
              </a:tblPr>
              <a:tblGrid>
                <a:gridCol w="216024">
                  <a:extLst>
                    <a:ext uri="{9D8B030D-6E8A-4147-A177-3AD203B41FA5}">
                      <a16:colId xmlns:a16="http://schemas.microsoft.com/office/drawing/2014/main" val="20000"/>
                    </a:ext>
                  </a:extLst>
                </a:gridCol>
                <a:gridCol w="1224136">
                  <a:extLst>
                    <a:ext uri="{9D8B030D-6E8A-4147-A177-3AD203B41FA5}">
                      <a16:colId xmlns:a16="http://schemas.microsoft.com/office/drawing/2014/main" val="20001"/>
                    </a:ext>
                  </a:extLst>
                </a:gridCol>
                <a:gridCol w="576064">
                  <a:extLst>
                    <a:ext uri="{9D8B030D-6E8A-4147-A177-3AD203B41FA5}">
                      <a16:colId xmlns:a16="http://schemas.microsoft.com/office/drawing/2014/main" val="20002"/>
                    </a:ext>
                  </a:extLst>
                </a:gridCol>
                <a:gridCol w="1656184">
                  <a:extLst>
                    <a:ext uri="{9D8B030D-6E8A-4147-A177-3AD203B41FA5}">
                      <a16:colId xmlns:a16="http://schemas.microsoft.com/office/drawing/2014/main" val="20003"/>
                    </a:ext>
                  </a:extLst>
                </a:gridCol>
                <a:gridCol w="360040">
                  <a:extLst>
                    <a:ext uri="{9D8B030D-6E8A-4147-A177-3AD203B41FA5}">
                      <a16:colId xmlns:a16="http://schemas.microsoft.com/office/drawing/2014/main" val="20004"/>
                    </a:ext>
                  </a:extLst>
                </a:gridCol>
              </a:tblGrid>
              <a:tr h="274320">
                <a:tc>
                  <a:txBody>
                    <a:bodyPr/>
                    <a:lstStyle/>
                    <a:p>
                      <a:pPr algn="ctr"/>
                      <a:endParaRPr lang="ja-JP" altLang="en-US" sz="12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ap="flat" cmpd="sng" algn="ctr">
                      <a:solidFill>
                        <a:schemeClr val="tx1"/>
                      </a:solidFill>
                      <a:prstDash val="solid"/>
                      <a:round/>
                      <a:headEnd type="none" w="med" len="med"/>
                      <a:tailEnd type="none" w="med" len="med"/>
                    </a:lnTlToBr>
                    <a:noFill/>
                  </a:tcPr>
                </a:tc>
                <a:tc>
                  <a:txBody>
                    <a:bodyPr/>
                    <a:lstStyle/>
                    <a:p>
                      <a:pPr algn="ctr"/>
                      <a:r>
                        <a:rPr lang="ja-JP" altLang="en-US" sz="1200" b="0" dirty="0">
                          <a:solidFill>
                            <a:schemeClr val="tx1"/>
                          </a:solidFill>
                        </a:rPr>
                        <a:t>種　　別</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ja-JP" altLang="en-US" sz="1200" b="0" dirty="0">
                          <a:solidFill>
                            <a:schemeClr val="tx1"/>
                          </a:solidFill>
                        </a:rPr>
                        <a:t>項目数</a:t>
                      </a:r>
                    </a:p>
                  </a:txBody>
                  <a:tcPr marL="36000" marR="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gridSpan="2">
                  <a:txBody>
                    <a:bodyPr/>
                    <a:lstStyle/>
                    <a:p>
                      <a:pPr algn="ctr"/>
                      <a:r>
                        <a:rPr lang="ja-JP" altLang="en-US" sz="1200" b="0" dirty="0">
                          <a:solidFill>
                            <a:schemeClr val="tx1"/>
                          </a:solidFill>
                        </a:rPr>
                        <a:t>見直し結果</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hMerge="1">
                  <a:txBody>
                    <a:bodyPr/>
                    <a:lstStyle/>
                    <a:p>
                      <a:pPr algn="ctr"/>
                      <a:endParaRPr lang="ja-JP" altLang="en-US" sz="14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0"/>
                  </a:ext>
                </a:extLst>
              </a:tr>
              <a:tr h="274320">
                <a:tc rowSpan="2">
                  <a:txBody>
                    <a:bodyPr/>
                    <a:lstStyle/>
                    <a:p>
                      <a:pPr algn="ctr"/>
                      <a:r>
                        <a:rPr lang="ja-JP" altLang="en-US" sz="1200" b="0" dirty="0">
                          <a:solidFill>
                            <a:schemeClr val="tx1"/>
                          </a:solidFill>
                        </a:rPr>
                        <a:t>Ａ</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rowSpan="2">
                  <a:txBody>
                    <a:bodyPr/>
                    <a:lstStyle/>
                    <a:p>
                      <a:pPr algn="just">
                        <a:spcAft>
                          <a:spcPts val="0"/>
                        </a:spcAft>
                      </a:pPr>
                      <a:r>
                        <a:rPr lang="ja-JP" sz="1200" b="0" dirty="0">
                          <a:solidFill>
                            <a:schemeClr val="tx1"/>
                          </a:solidFill>
                        </a:rPr>
                        <a:t>補助金</a:t>
                      </a:r>
                      <a:endParaRPr lang="en-US" altLang="ja-JP" sz="1200" b="0" dirty="0">
                        <a:solidFill>
                          <a:schemeClr val="tx1"/>
                        </a:solidFill>
                      </a:endParaRPr>
                    </a:p>
                    <a:p>
                      <a:pPr algn="just">
                        <a:spcAft>
                          <a:spcPts val="0"/>
                        </a:spcAft>
                      </a:pPr>
                      <a:r>
                        <a:rPr lang="ja-JP" sz="1200" b="0" dirty="0">
                          <a:solidFill>
                            <a:schemeClr val="tx1"/>
                          </a:solidFill>
                        </a:rPr>
                        <a:t>（団体運営補助）</a:t>
                      </a: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rowSpan="2">
                  <a:txBody>
                    <a:bodyPr/>
                    <a:lstStyle/>
                    <a:p>
                      <a:pPr algn="ctr">
                        <a:spcAft>
                          <a:spcPts val="0"/>
                        </a:spcAft>
                      </a:pPr>
                      <a:r>
                        <a:rPr lang="en-US" sz="1200" b="0" dirty="0">
                          <a:solidFill>
                            <a:schemeClr val="tx1"/>
                          </a:solidFill>
                        </a:rPr>
                        <a:t>14</a:t>
                      </a:r>
                      <a:endParaRPr lang="ja-JP" sz="1200" b="0" dirty="0">
                        <a:solidFill>
                          <a:schemeClr val="tx1"/>
                        </a:solidFill>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just">
                        <a:spcAft>
                          <a:spcPts val="0"/>
                        </a:spcAft>
                      </a:pPr>
                      <a:r>
                        <a:rPr lang="ja-JP" sz="1200" b="0" dirty="0">
                          <a:solidFill>
                            <a:schemeClr val="tx1"/>
                          </a:solidFill>
                        </a:rPr>
                        <a:t>廃止</a:t>
                      </a:r>
                    </a:p>
                  </a:txBody>
                  <a:tcPr marL="68580" marR="68580" marT="0" marB="0"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ja-JP" sz="1200" b="0" dirty="0">
                          <a:solidFill>
                            <a:schemeClr val="tx1"/>
                          </a:solidFill>
                        </a:rPr>
                        <a:t>12</a:t>
                      </a:r>
                      <a:endParaRPr lang="ja-JP" altLang="ja-JP" sz="1200" b="0" dirty="0">
                        <a:solidFill>
                          <a:schemeClr val="tx1"/>
                        </a:solidFill>
                      </a:endParaRPr>
                    </a:p>
                  </a:txBody>
                  <a:tcPr marL="68580" marR="68580" marT="0"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1"/>
                  </a:ext>
                </a:extLst>
              </a:tr>
              <a:tr h="274320">
                <a:tc vMerge="1">
                  <a:txBody>
                    <a:bodyPr/>
                    <a:lstStyle/>
                    <a:p>
                      <a:endParaRPr kumimoji="1" lang="ja-JP" altLang="en-US" sz="1300" b="0" dirty="0">
                        <a:solidFill>
                          <a:schemeClr val="tx1"/>
                        </a:solidFill>
                        <a:latin typeface="+mn-ea"/>
                        <a:ea typeface="+mn-ea"/>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vMerge="1">
                  <a:txBody>
                    <a:bodyPr/>
                    <a:lstStyle/>
                    <a:p>
                      <a:pPr algn="just">
                        <a:spcAft>
                          <a:spcPts val="0"/>
                        </a:spcAft>
                      </a:pPr>
                      <a:endParaRPr lang="en-US" sz="1300" kern="100" dirty="0">
                        <a:latin typeface="+mn-ea"/>
                        <a:ea typeface="+mn-ea"/>
                        <a:cs typeface="Times New Roman"/>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vMerge="1">
                  <a:txBody>
                    <a:bodyPr/>
                    <a:lstStyle/>
                    <a:p>
                      <a:pPr algn="r">
                        <a:spcAft>
                          <a:spcPts val="0"/>
                        </a:spcAft>
                      </a:pPr>
                      <a:endParaRPr lang="en-US" sz="1300" kern="100" dirty="0">
                        <a:latin typeface="+mn-ea"/>
                        <a:ea typeface="+mn-ea"/>
                        <a:cs typeface="Times New Roman"/>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just">
                        <a:spcAft>
                          <a:spcPts val="0"/>
                        </a:spcAft>
                      </a:pPr>
                      <a:r>
                        <a:rPr lang="ja-JP" sz="1200" b="0" dirty="0">
                          <a:solidFill>
                            <a:schemeClr val="tx1"/>
                          </a:solidFill>
                        </a:rPr>
                        <a:t>廃止</a:t>
                      </a:r>
                      <a:r>
                        <a:rPr lang="ja-JP" altLang="en-US" sz="1200" b="0" dirty="0">
                          <a:solidFill>
                            <a:schemeClr val="tx1"/>
                          </a:solidFill>
                        </a:rPr>
                        <a:t>（</a:t>
                      </a:r>
                      <a:r>
                        <a:rPr lang="ja-JP" sz="1200" b="0" dirty="0">
                          <a:solidFill>
                            <a:schemeClr val="tx1"/>
                          </a:solidFill>
                        </a:rPr>
                        <a:t>事業補助に転換</a:t>
                      </a:r>
                      <a:r>
                        <a:rPr lang="ja-JP" altLang="en-US" sz="1200" b="0" dirty="0">
                          <a:solidFill>
                            <a:schemeClr val="tx1"/>
                          </a:solidFill>
                        </a:rPr>
                        <a:t>）</a:t>
                      </a:r>
                      <a:endParaRPr lang="ja-JP" sz="1200" b="0" dirty="0">
                        <a:solidFill>
                          <a:schemeClr val="tx1"/>
                        </a:solidFill>
                      </a:endParaRPr>
                    </a:p>
                  </a:txBody>
                  <a:tcPr marL="68580" marR="68580" marT="0" marB="0"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spcAft>
                          <a:spcPts val="0"/>
                        </a:spcAft>
                      </a:pPr>
                      <a:r>
                        <a:rPr lang="en-US" altLang="ja-JP" sz="1200" b="0" dirty="0">
                          <a:solidFill>
                            <a:schemeClr val="tx1"/>
                          </a:solidFill>
                        </a:rPr>
                        <a:t>2</a:t>
                      </a:r>
                      <a:endParaRPr lang="ja-JP" sz="1200" b="0" dirty="0">
                        <a:solidFill>
                          <a:schemeClr val="tx1"/>
                        </a:solidFill>
                      </a:endParaRPr>
                    </a:p>
                  </a:txBody>
                  <a:tcPr marL="68580" marR="68580" marT="0"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2"/>
                  </a:ext>
                </a:extLst>
              </a:tr>
              <a:tr h="274320">
                <a:tc rowSpan="4">
                  <a:txBody>
                    <a:bodyPr/>
                    <a:lstStyle/>
                    <a:p>
                      <a:pPr algn="ctr"/>
                      <a:r>
                        <a:rPr lang="ja-JP" altLang="en-US" sz="1200" b="0" dirty="0">
                          <a:solidFill>
                            <a:schemeClr val="tx1"/>
                          </a:solidFill>
                        </a:rPr>
                        <a:t>Ｂ</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rowSpan="4">
                  <a:txBody>
                    <a:bodyPr/>
                    <a:lstStyle/>
                    <a:p>
                      <a:pPr algn="just">
                        <a:spcAft>
                          <a:spcPts val="0"/>
                        </a:spcAft>
                      </a:pPr>
                      <a:r>
                        <a:rPr lang="ja-JP" sz="1200" b="0" dirty="0">
                          <a:solidFill>
                            <a:schemeClr val="tx1"/>
                          </a:solidFill>
                        </a:rPr>
                        <a:t>補助金</a:t>
                      </a:r>
                      <a:endParaRPr lang="en-US" altLang="ja-JP" sz="1200" b="0" dirty="0">
                        <a:solidFill>
                          <a:schemeClr val="tx1"/>
                        </a:solidFill>
                      </a:endParaRPr>
                    </a:p>
                    <a:p>
                      <a:pPr algn="just">
                        <a:spcAft>
                          <a:spcPts val="0"/>
                        </a:spcAft>
                      </a:pPr>
                      <a:r>
                        <a:rPr lang="ja-JP" sz="1200" b="0" dirty="0">
                          <a:solidFill>
                            <a:schemeClr val="tx1"/>
                          </a:solidFill>
                        </a:rPr>
                        <a:t>（施設運営補助）</a:t>
                      </a: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rowSpan="4">
                  <a:txBody>
                    <a:bodyPr/>
                    <a:lstStyle/>
                    <a:p>
                      <a:pPr algn="ctr">
                        <a:spcAft>
                          <a:spcPts val="0"/>
                        </a:spcAft>
                      </a:pPr>
                      <a:r>
                        <a:rPr lang="en-US" sz="1200" b="0" dirty="0">
                          <a:solidFill>
                            <a:schemeClr val="tx1"/>
                          </a:solidFill>
                        </a:rPr>
                        <a:t>11</a:t>
                      </a:r>
                      <a:endParaRPr lang="ja-JP" sz="1200" b="0" dirty="0">
                        <a:solidFill>
                          <a:schemeClr val="tx1"/>
                        </a:solidFill>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just">
                        <a:spcAft>
                          <a:spcPts val="0"/>
                        </a:spcAft>
                      </a:pPr>
                      <a:r>
                        <a:rPr lang="ja-JP" sz="1200" b="0" dirty="0">
                          <a:solidFill>
                            <a:schemeClr val="tx1"/>
                          </a:solidFill>
                        </a:rPr>
                        <a:t>見直し済</a:t>
                      </a:r>
                    </a:p>
                  </a:txBody>
                  <a:tcPr marL="68580" marR="68580" marT="0" marB="0"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ja-JP" sz="1200" b="0" dirty="0">
                          <a:solidFill>
                            <a:schemeClr val="tx1"/>
                          </a:solidFill>
                        </a:rPr>
                        <a:t>2</a:t>
                      </a:r>
                      <a:endParaRPr lang="ja-JP" altLang="ja-JP" sz="1200" b="0" dirty="0">
                        <a:solidFill>
                          <a:schemeClr val="tx1"/>
                        </a:solidFill>
                      </a:endParaRPr>
                    </a:p>
                  </a:txBody>
                  <a:tcPr marL="68580" marR="68580" marT="0"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3"/>
                  </a:ext>
                </a:extLst>
              </a:tr>
              <a:tr h="274320">
                <a:tc vMerge="1">
                  <a:txBody>
                    <a:bodyPr/>
                    <a:lstStyle/>
                    <a:p>
                      <a:endParaRPr kumimoji="1" lang="ja-JP" altLang="en-US" sz="1300" b="0" dirty="0">
                        <a:solidFill>
                          <a:schemeClr val="tx1"/>
                        </a:solidFill>
                        <a:latin typeface="+mn-ea"/>
                        <a:ea typeface="+mn-ea"/>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vMerge="1">
                  <a:txBody>
                    <a:bodyPr/>
                    <a:lstStyle/>
                    <a:p>
                      <a:pPr algn="just">
                        <a:spcAft>
                          <a:spcPts val="0"/>
                        </a:spcAft>
                      </a:pPr>
                      <a:endParaRPr lang="en-US" sz="1300" kern="100" dirty="0">
                        <a:latin typeface="+mn-ea"/>
                        <a:ea typeface="+mn-ea"/>
                        <a:cs typeface="Times New Roman"/>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vMerge="1">
                  <a:txBody>
                    <a:bodyPr/>
                    <a:lstStyle/>
                    <a:p>
                      <a:pPr algn="r">
                        <a:spcAft>
                          <a:spcPts val="0"/>
                        </a:spcAft>
                      </a:pPr>
                      <a:endParaRPr lang="en-US" sz="1300" kern="100" dirty="0">
                        <a:latin typeface="+mn-ea"/>
                        <a:ea typeface="+mn-ea"/>
                        <a:cs typeface="Times New Roman"/>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just">
                        <a:spcAft>
                          <a:spcPts val="0"/>
                        </a:spcAft>
                      </a:pPr>
                      <a:r>
                        <a:rPr lang="ja-JP" sz="1200" b="0" dirty="0">
                          <a:solidFill>
                            <a:schemeClr val="tx1"/>
                          </a:solidFill>
                        </a:rPr>
                        <a:t>廃止</a:t>
                      </a:r>
                    </a:p>
                  </a:txBody>
                  <a:tcPr marL="68580" marR="68580" marT="0" marB="0"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spcAft>
                          <a:spcPts val="0"/>
                        </a:spcAft>
                      </a:pPr>
                      <a:r>
                        <a:rPr lang="en-US" altLang="ja-JP" sz="1200" b="0" dirty="0">
                          <a:solidFill>
                            <a:schemeClr val="tx1"/>
                          </a:solidFill>
                        </a:rPr>
                        <a:t>6</a:t>
                      </a:r>
                      <a:endParaRPr lang="ja-JP" sz="1200" b="0" dirty="0">
                        <a:solidFill>
                          <a:schemeClr val="tx1"/>
                        </a:solidFill>
                      </a:endParaRPr>
                    </a:p>
                  </a:txBody>
                  <a:tcPr marL="68580" marR="68580" marT="0"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4"/>
                  </a:ext>
                </a:extLst>
              </a:tr>
              <a:tr h="274320">
                <a:tc vMerge="1">
                  <a:txBody>
                    <a:bodyPr/>
                    <a:lstStyle/>
                    <a:p>
                      <a:endParaRPr kumimoji="1" lang="ja-JP" altLang="en-US" sz="1300" b="0" dirty="0">
                        <a:solidFill>
                          <a:schemeClr val="tx1"/>
                        </a:solidFill>
                        <a:latin typeface="+mn-ea"/>
                        <a:ea typeface="+mn-ea"/>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vMerge="1">
                  <a:txBody>
                    <a:bodyPr/>
                    <a:lstStyle/>
                    <a:p>
                      <a:pPr algn="just">
                        <a:spcAft>
                          <a:spcPts val="0"/>
                        </a:spcAft>
                      </a:pPr>
                      <a:endParaRPr lang="en-US" sz="1300" kern="100" dirty="0">
                        <a:latin typeface="+mn-ea"/>
                        <a:ea typeface="+mn-ea"/>
                        <a:cs typeface="Times New Roman"/>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vMerge="1">
                  <a:txBody>
                    <a:bodyPr/>
                    <a:lstStyle/>
                    <a:p>
                      <a:pPr algn="r">
                        <a:spcAft>
                          <a:spcPts val="0"/>
                        </a:spcAft>
                      </a:pPr>
                      <a:endParaRPr lang="en-US" sz="1300" kern="100" dirty="0">
                        <a:latin typeface="+mn-ea"/>
                        <a:ea typeface="+mn-ea"/>
                        <a:cs typeface="Times New Roman"/>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just">
                        <a:spcAft>
                          <a:spcPts val="0"/>
                        </a:spcAft>
                      </a:pPr>
                      <a:r>
                        <a:rPr lang="ja-JP" sz="1200" b="0" dirty="0">
                          <a:solidFill>
                            <a:schemeClr val="tx1"/>
                          </a:solidFill>
                        </a:rPr>
                        <a:t>補助率等の見直し</a:t>
                      </a:r>
                    </a:p>
                  </a:txBody>
                  <a:tcPr marL="68580" marR="68580" marT="0" marB="0"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spcAft>
                          <a:spcPts val="0"/>
                        </a:spcAft>
                      </a:pPr>
                      <a:r>
                        <a:rPr lang="en-US" altLang="ja-JP" sz="1200" b="0" dirty="0">
                          <a:solidFill>
                            <a:schemeClr val="tx1"/>
                          </a:solidFill>
                        </a:rPr>
                        <a:t>2</a:t>
                      </a:r>
                      <a:endParaRPr lang="ja-JP" sz="1200" b="0" dirty="0">
                        <a:solidFill>
                          <a:schemeClr val="tx1"/>
                        </a:solidFill>
                      </a:endParaRPr>
                    </a:p>
                  </a:txBody>
                  <a:tcPr marL="68580" marR="68580" marT="0"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5"/>
                  </a:ext>
                </a:extLst>
              </a:tr>
              <a:tr h="274320">
                <a:tc vMerge="1">
                  <a:txBody>
                    <a:bodyPr/>
                    <a:lstStyle/>
                    <a:p>
                      <a:endParaRPr kumimoji="1" lang="ja-JP" altLang="en-US" sz="1300" b="0" dirty="0">
                        <a:solidFill>
                          <a:schemeClr val="tx1"/>
                        </a:solidFill>
                        <a:latin typeface="+mn-ea"/>
                        <a:ea typeface="+mn-ea"/>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vMerge="1">
                  <a:txBody>
                    <a:bodyPr/>
                    <a:lstStyle/>
                    <a:p>
                      <a:pPr algn="just">
                        <a:spcAft>
                          <a:spcPts val="0"/>
                        </a:spcAft>
                      </a:pPr>
                      <a:endParaRPr lang="en-US" sz="1300" kern="100" dirty="0">
                        <a:latin typeface="+mn-ea"/>
                        <a:ea typeface="+mn-ea"/>
                        <a:cs typeface="Times New Roman"/>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vMerge="1">
                  <a:txBody>
                    <a:bodyPr/>
                    <a:lstStyle/>
                    <a:p>
                      <a:pPr algn="r">
                        <a:spcAft>
                          <a:spcPts val="0"/>
                        </a:spcAft>
                      </a:pPr>
                      <a:endParaRPr lang="en-US" sz="1300" kern="100" dirty="0">
                        <a:latin typeface="+mn-ea"/>
                        <a:ea typeface="+mn-ea"/>
                        <a:cs typeface="Times New Roman"/>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just">
                        <a:spcAft>
                          <a:spcPts val="0"/>
                        </a:spcAft>
                      </a:pPr>
                      <a:r>
                        <a:rPr lang="ja-JP" sz="1200" b="0" dirty="0">
                          <a:solidFill>
                            <a:schemeClr val="tx1"/>
                          </a:solidFill>
                        </a:rPr>
                        <a:t>他制度への移行</a:t>
                      </a:r>
                    </a:p>
                  </a:txBody>
                  <a:tcPr marL="68580" marR="68580" marT="0" marB="0"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spcAft>
                          <a:spcPts val="0"/>
                        </a:spcAft>
                      </a:pPr>
                      <a:r>
                        <a:rPr lang="en-US" altLang="ja-JP" sz="1200" b="0" dirty="0">
                          <a:solidFill>
                            <a:schemeClr val="tx1"/>
                          </a:solidFill>
                        </a:rPr>
                        <a:t>1</a:t>
                      </a:r>
                      <a:endParaRPr lang="ja-JP" sz="1200" b="0" dirty="0">
                        <a:solidFill>
                          <a:schemeClr val="tx1"/>
                        </a:solidFill>
                      </a:endParaRPr>
                    </a:p>
                  </a:txBody>
                  <a:tcPr marL="68580" marR="68580" marT="0"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6"/>
                  </a:ext>
                </a:extLst>
              </a:tr>
              <a:tr h="274320">
                <a:tc rowSpan="2">
                  <a:txBody>
                    <a:bodyPr/>
                    <a:lstStyle/>
                    <a:p>
                      <a:pPr algn="ctr"/>
                      <a:r>
                        <a:rPr lang="ja-JP" altLang="en-US" sz="1200" b="0" dirty="0">
                          <a:solidFill>
                            <a:schemeClr val="tx1"/>
                          </a:solidFill>
                        </a:rPr>
                        <a:t>Ｃ</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rowSpan="2">
                  <a:txBody>
                    <a:bodyPr/>
                    <a:lstStyle/>
                    <a:p>
                      <a:pPr algn="just">
                        <a:spcAft>
                          <a:spcPts val="0"/>
                        </a:spcAft>
                      </a:pPr>
                      <a:r>
                        <a:rPr lang="ja-JP" sz="1200" b="0" dirty="0">
                          <a:solidFill>
                            <a:schemeClr val="tx1"/>
                          </a:solidFill>
                        </a:rPr>
                        <a:t>分担金</a:t>
                      </a: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rowSpan="2">
                  <a:txBody>
                    <a:bodyPr/>
                    <a:lstStyle/>
                    <a:p>
                      <a:pPr algn="ctr">
                        <a:spcAft>
                          <a:spcPts val="0"/>
                        </a:spcAft>
                      </a:pPr>
                      <a:r>
                        <a:rPr lang="en-US" sz="1200" b="0" dirty="0">
                          <a:solidFill>
                            <a:schemeClr val="tx1"/>
                          </a:solidFill>
                        </a:rPr>
                        <a:t>5</a:t>
                      </a:r>
                      <a:endParaRPr lang="ja-JP" sz="1200" b="0" dirty="0">
                        <a:solidFill>
                          <a:schemeClr val="tx1"/>
                        </a:solidFill>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just">
                        <a:spcAft>
                          <a:spcPts val="0"/>
                        </a:spcAft>
                      </a:pPr>
                      <a:r>
                        <a:rPr lang="ja-JP" sz="1200" b="0" dirty="0">
                          <a:solidFill>
                            <a:schemeClr val="tx1"/>
                          </a:solidFill>
                        </a:rPr>
                        <a:t>廃止</a:t>
                      </a:r>
                    </a:p>
                  </a:txBody>
                  <a:tcPr marL="68580" marR="68580" marT="0" marB="0"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spcAft>
                          <a:spcPts val="0"/>
                        </a:spcAft>
                      </a:pPr>
                      <a:r>
                        <a:rPr lang="en-US" altLang="ja-JP" sz="1200" b="0" dirty="0">
                          <a:solidFill>
                            <a:schemeClr val="tx1"/>
                          </a:solidFill>
                        </a:rPr>
                        <a:t>3</a:t>
                      </a:r>
                      <a:endParaRPr lang="ja-JP" sz="1200" b="0" dirty="0">
                        <a:solidFill>
                          <a:schemeClr val="tx1"/>
                        </a:solidFill>
                      </a:endParaRPr>
                    </a:p>
                  </a:txBody>
                  <a:tcPr marL="68580" marR="68580" marT="0"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7"/>
                  </a:ext>
                </a:extLst>
              </a:tr>
              <a:tr h="274320">
                <a:tc vMerge="1">
                  <a:txBody>
                    <a:bodyPr/>
                    <a:lstStyle/>
                    <a:p>
                      <a:endParaRPr kumimoji="1" lang="ja-JP" altLang="en-US" sz="1300" b="0" dirty="0">
                        <a:solidFill>
                          <a:schemeClr val="tx1"/>
                        </a:solidFill>
                        <a:latin typeface="+mn-ea"/>
                        <a:ea typeface="+mn-ea"/>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vMerge="1">
                  <a:txBody>
                    <a:bodyPr/>
                    <a:lstStyle/>
                    <a:p>
                      <a:pPr algn="just">
                        <a:spcAft>
                          <a:spcPts val="0"/>
                        </a:spcAft>
                      </a:pPr>
                      <a:endParaRPr lang="en-US" sz="1300" kern="100" dirty="0">
                        <a:latin typeface="+mn-ea"/>
                        <a:ea typeface="+mn-ea"/>
                        <a:cs typeface="Times New Roman"/>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vMerge="1">
                  <a:txBody>
                    <a:bodyPr/>
                    <a:lstStyle/>
                    <a:p>
                      <a:pPr algn="r">
                        <a:spcAft>
                          <a:spcPts val="0"/>
                        </a:spcAft>
                      </a:pPr>
                      <a:endParaRPr lang="en-US" sz="1300" kern="100" dirty="0">
                        <a:latin typeface="+mn-ea"/>
                        <a:ea typeface="+mn-ea"/>
                        <a:cs typeface="Times New Roman"/>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just">
                        <a:spcAft>
                          <a:spcPts val="0"/>
                        </a:spcAft>
                      </a:pPr>
                      <a:r>
                        <a:rPr lang="ja-JP" sz="1200" b="0" dirty="0">
                          <a:solidFill>
                            <a:schemeClr val="tx1"/>
                          </a:solidFill>
                        </a:rPr>
                        <a:t>存続</a:t>
                      </a:r>
                    </a:p>
                  </a:txBody>
                  <a:tcPr marL="68580" marR="68580" marT="0" marB="0"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spcAft>
                          <a:spcPts val="0"/>
                        </a:spcAft>
                      </a:pPr>
                      <a:r>
                        <a:rPr lang="en-US" altLang="ja-JP" sz="1200" b="0" dirty="0">
                          <a:solidFill>
                            <a:schemeClr val="tx1"/>
                          </a:solidFill>
                        </a:rPr>
                        <a:t>2</a:t>
                      </a:r>
                      <a:endParaRPr lang="ja-JP" sz="1200" b="0" dirty="0">
                        <a:solidFill>
                          <a:schemeClr val="tx1"/>
                        </a:solidFill>
                      </a:endParaRPr>
                    </a:p>
                  </a:txBody>
                  <a:tcPr marL="68580" marR="68580" marT="0"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8"/>
                  </a:ext>
                </a:extLst>
              </a:tr>
              <a:tr h="476632">
                <a:tc>
                  <a:txBody>
                    <a:bodyPr/>
                    <a:lstStyle/>
                    <a:p>
                      <a:pPr algn="ctr"/>
                      <a:r>
                        <a:rPr lang="ja-JP" altLang="en-US" sz="1200" b="0" dirty="0">
                          <a:solidFill>
                            <a:schemeClr val="tx1"/>
                          </a:solidFill>
                        </a:rPr>
                        <a:t>Ｄ</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just">
                        <a:spcAft>
                          <a:spcPts val="0"/>
                        </a:spcAft>
                      </a:pPr>
                      <a:r>
                        <a:rPr lang="ja-JP" sz="1200" b="0" dirty="0">
                          <a:solidFill>
                            <a:schemeClr val="tx1"/>
                          </a:solidFill>
                        </a:rPr>
                        <a:t>国関係法人等</a:t>
                      </a:r>
                      <a:endParaRPr lang="en-US" altLang="ja-JP" sz="1200" b="0" dirty="0">
                        <a:solidFill>
                          <a:schemeClr val="tx1"/>
                        </a:solidFill>
                      </a:endParaRPr>
                    </a:p>
                    <a:p>
                      <a:pPr algn="just">
                        <a:spcAft>
                          <a:spcPts val="0"/>
                        </a:spcAft>
                      </a:pPr>
                      <a:r>
                        <a:rPr lang="ja-JP" sz="1200" b="0" dirty="0" err="1">
                          <a:solidFill>
                            <a:schemeClr val="tx1"/>
                          </a:solidFill>
                        </a:rPr>
                        <a:t>への</a:t>
                      </a:r>
                      <a:r>
                        <a:rPr lang="ja-JP" sz="1200" b="0" dirty="0">
                          <a:solidFill>
                            <a:schemeClr val="tx1"/>
                          </a:solidFill>
                        </a:rPr>
                        <a:t>支出</a:t>
                      </a: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spcAft>
                          <a:spcPts val="0"/>
                        </a:spcAft>
                      </a:pPr>
                      <a:r>
                        <a:rPr lang="en-US" sz="1200" b="0" dirty="0">
                          <a:solidFill>
                            <a:schemeClr val="tx1"/>
                          </a:solidFill>
                        </a:rPr>
                        <a:t>50</a:t>
                      </a:r>
                      <a:endParaRPr lang="ja-JP" sz="1200" b="0" dirty="0">
                        <a:solidFill>
                          <a:schemeClr val="tx1"/>
                        </a:solidFill>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just">
                        <a:spcAft>
                          <a:spcPts val="0"/>
                        </a:spcAft>
                      </a:pPr>
                      <a:r>
                        <a:rPr lang="ja-JP" sz="1200" b="0" dirty="0">
                          <a:solidFill>
                            <a:schemeClr val="tx1"/>
                          </a:solidFill>
                        </a:rPr>
                        <a:t>廃止</a:t>
                      </a:r>
                    </a:p>
                  </a:txBody>
                  <a:tcPr marL="68580" marR="68580" marT="0" marB="0"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spcAft>
                          <a:spcPts val="0"/>
                        </a:spcAft>
                      </a:pPr>
                      <a:r>
                        <a:rPr lang="en-US" altLang="ja-JP" sz="1200" b="0" dirty="0">
                          <a:solidFill>
                            <a:schemeClr val="tx1"/>
                          </a:solidFill>
                        </a:rPr>
                        <a:t>50</a:t>
                      </a:r>
                      <a:endParaRPr lang="ja-JP" sz="1200" b="0" dirty="0">
                        <a:solidFill>
                          <a:schemeClr val="tx1"/>
                        </a:solidFill>
                      </a:endParaRPr>
                    </a:p>
                  </a:txBody>
                  <a:tcPr marL="68580" marR="68580" marT="0"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9"/>
                  </a:ext>
                </a:extLst>
              </a:tr>
              <a:tr h="274320">
                <a:tc gridSpan="2">
                  <a:txBody>
                    <a:bodyPr/>
                    <a:lstStyle/>
                    <a:p>
                      <a:pPr algn="ctr"/>
                      <a:r>
                        <a:rPr lang="ja-JP" altLang="en-US" sz="1200" b="1" dirty="0">
                          <a:solidFill>
                            <a:schemeClr val="tx1"/>
                          </a:solidFill>
                        </a:rPr>
                        <a:t>合　　計</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hMerge="1">
                  <a:txBody>
                    <a:bodyPr/>
                    <a:lstStyle/>
                    <a:p>
                      <a:pPr algn="just">
                        <a:spcAft>
                          <a:spcPts val="0"/>
                        </a:spcAft>
                      </a:pPr>
                      <a:endParaRPr lang="ja-JP" sz="1600" b="0" dirty="0">
                        <a:solidFill>
                          <a:schemeClr val="tx1"/>
                        </a:solidFill>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spcAft>
                          <a:spcPts val="0"/>
                        </a:spcAft>
                      </a:pPr>
                      <a:r>
                        <a:rPr lang="en-US" sz="1400" b="1" dirty="0">
                          <a:solidFill>
                            <a:schemeClr val="tx1"/>
                          </a:solidFill>
                        </a:rPr>
                        <a:t>80</a:t>
                      </a:r>
                      <a:endParaRPr lang="ja-JP" sz="1400" b="1" dirty="0">
                        <a:solidFill>
                          <a:schemeClr val="tx1"/>
                        </a:solidFill>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just">
                        <a:spcAft>
                          <a:spcPts val="0"/>
                        </a:spcAft>
                      </a:pPr>
                      <a:endParaRPr lang="ja-JP" sz="1200" b="1" dirty="0">
                        <a:solidFill>
                          <a:schemeClr val="tx1"/>
                        </a:solidFill>
                      </a:endParaRPr>
                    </a:p>
                  </a:txBody>
                  <a:tcPr marL="68580" marR="68580" marT="0" marB="0"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spcAft>
                          <a:spcPts val="0"/>
                        </a:spcAft>
                      </a:pPr>
                      <a:r>
                        <a:rPr lang="en-US" altLang="ja-JP" sz="1400" b="1" dirty="0">
                          <a:solidFill>
                            <a:schemeClr val="tx1"/>
                          </a:solidFill>
                        </a:rPr>
                        <a:t>80</a:t>
                      </a:r>
                      <a:endParaRPr lang="ja-JP" sz="1400" b="1" dirty="0">
                        <a:solidFill>
                          <a:schemeClr val="tx1"/>
                        </a:solidFill>
                      </a:endParaRPr>
                    </a:p>
                  </a:txBody>
                  <a:tcPr marL="68580" marR="68580" marT="0"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10"/>
                  </a:ext>
                </a:extLst>
              </a:tr>
            </a:tbl>
          </a:graphicData>
        </a:graphic>
      </p:graphicFrame>
      <p:sp>
        <p:nvSpPr>
          <p:cNvPr id="9" name="正方形/長方形 8"/>
          <p:cNvSpPr/>
          <p:nvPr/>
        </p:nvSpPr>
        <p:spPr>
          <a:xfrm>
            <a:off x="251520" y="1700808"/>
            <a:ext cx="1415772" cy="338554"/>
          </a:xfrm>
          <a:prstGeom prst="rect">
            <a:avLst/>
          </a:prstGeom>
        </p:spPr>
        <p:txBody>
          <a:bodyPr wrap="none">
            <a:spAutoFit/>
          </a:bodyPr>
          <a:lstStyle/>
          <a:p>
            <a:r>
              <a:rPr lang="ja-JP" altLang="en-US" sz="1600" dirty="0"/>
              <a:t>○削減効果額</a:t>
            </a:r>
          </a:p>
        </p:txBody>
      </p:sp>
      <p:sp>
        <p:nvSpPr>
          <p:cNvPr id="17" name="正方形/長方形 16"/>
          <p:cNvSpPr/>
          <p:nvPr/>
        </p:nvSpPr>
        <p:spPr>
          <a:xfrm>
            <a:off x="251520" y="5949280"/>
            <a:ext cx="4572000" cy="553998"/>
          </a:xfrm>
          <a:prstGeom prst="rect">
            <a:avLst/>
          </a:prstGeom>
        </p:spPr>
        <p:txBody>
          <a:bodyPr>
            <a:spAutoFit/>
          </a:bodyPr>
          <a:lstStyle/>
          <a:p>
            <a:pPr>
              <a:lnSpc>
                <a:spcPts val="1800"/>
              </a:lnSpc>
            </a:pPr>
            <a:r>
              <a:rPr lang="en-US" altLang="ja-JP" dirty="0">
                <a:latin typeface="+mj-ea"/>
              </a:rPr>
              <a:t>※</a:t>
            </a:r>
            <a:r>
              <a:rPr lang="ja-JP" altLang="en-US" dirty="0">
                <a:latin typeface="+mj-ea"/>
              </a:rPr>
              <a:t>　</a:t>
            </a:r>
            <a:r>
              <a:rPr lang="en-US" altLang="ja-JP" dirty="0">
                <a:latin typeface="+mj-ea"/>
              </a:rPr>
              <a:t>2014</a:t>
            </a:r>
            <a:r>
              <a:rPr lang="ja-JP" altLang="en-US" dirty="0">
                <a:latin typeface="+mj-ea"/>
              </a:rPr>
              <a:t>年度削減効果額　</a:t>
            </a:r>
            <a:r>
              <a:rPr lang="en-US" altLang="ja-JP" dirty="0">
                <a:latin typeface="+mj-ea"/>
              </a:rPr>
              <a:t>3.87</a:t>
            </a:r>
            <a:r>
              <a:rPr lang="ja-JP" altLang="en-US" dirty="0">
                <a:latin typeface="+mj-ea"/>
              </a:rPr>
              <a:t>億円は</a:t>
            </a:r>
            <a:r>
              <a:rPr lang="en-US" altLang="ja-JP" dirty="0">
                <a:latin typeface="+mj-ea"/>
              </a:rPr>
              <a:t>2014</a:t>
            </a:r>
            <a:r>
              <a:rPr lang="ja-JP" altLang="en-US" dirty="0">
                <a:latin typeface="+mj-ea"/>
              </a:rPr>
              <a:t>年度補助金等予算額（</a:t>
            </a:r>
            <a:r>
              <a:rPr lang="en-US" altLang="ja-JP" dirty="0">
                <a:latin typeface="+mj-ea"/>
              </a:rPr>
              <a:t>394</a:t>
            </a:r>
            <a:r>
              <a:rPr lang="ja-JP" altLang="en-US" dirty="0">
                <a:latin typeface="+mj-ea"/>
              </a:rPr>
              <a:t>億円）の</a:t>
            </a:r>
            <a:r>
              <a:rPr lang="en-US" altLang="ja-JP" dirty="0">
                <a:latin typeface="+mj-ea"/>
              </a:rPr>
              <a:t>0.98%</a:t>
            </a:r>
            <a:r>
              <a:rPr lang="ja-JP" altLang="en-US" dirty="0">
                <a:latin typeface="+mj-ea"/>
              </a:rPr>
              <a:t>に相当</a:t>
            </a:r>
            <a:endParaRPr lang="en-US" altLang="ja-JP" dirty="0">
              <a:latin typeface="+mj-ea"/>
            </a:endParaRPr>
          </a:p>
        </p:txBody>
      </p:sp>
      <p:sp>
        <p:nvSpPr>
          <p:cNvPr id="24" name="テキスト ボックス 36"/>
          <p:cNvSpPr txBox="1"/>
          <p:nvPr/>
        </p:nvSpPr>
        <p:spPr>
          <a:xfrm>
            <a:off x="35496" y="61753"/>
            <a:ext cx="3993789"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lvl="0">
              <a:defRPr/>
            </a:pPr>
            <a:r>
              <a:rPr lang="en-US" altLang="zh-TW"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Ⅲ</a:t>
            </a:r>
            <a:r>
              <a:rPr lang="zh-TW" altLang="en-US"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　行財政改革</a:t>
            </a:r>
            <a:r>
              <a:rPr lang="en-US" altLang="ja-JP"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a:t>
            </a:r>
            <a:r>
              <a:rPr lang="ja-JP" altLang="en-US"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業務執行の刷新</a:t>
            </a:r>
            <a:r>
              <a:rPr lang="en-US" altLang="ja-JP"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a:t>
            </a:r>
            <a:r>
              <a:rPr lang="ja-JP" altLang="en-US"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・補助金等の見直し</a:t>
            </a:r>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229</a:t>
            </a:fld>
            <a:endParaRPr lang="ja-JP" altLang="en-US"/>
          </a:p>
        </p:txBody>
      </p:sp>
      <p:pic>
        <p:nvPicPr>
          <p:cNvPr id="4" name="図 3"/>
          <p:cNvPicPr>
            <a:picLocks noChangeAspect="1"/>
          </p:cNvPicPr>
          <p:nvPr/>
        </p:nvPicPr>
        <p:blipFill>
          <a:blip r:embed="rId2"/>
          <a:stretch>
            <a:fillRect/>
          </a:stretch>
        </p:blipFill>
        <p:spPr>
          <a:xfrm>
            <a:off x="251520" y="2088687"/>
            <a:ext cx="4163929" cy="3743268"/>
          </a:xfrm>
          <a:prstGeom prst="rect">
            <a:avLst/>
          </a:prstGeom>
        </p:spPr>
      </p:pic>
    </p:spTree>
    <p:extLst>
      <p:ext uri="{BB962C8B-B14F-4D97-AF65-F5344CB8AC3E}">
        <p14:creationId xmlns:p14="http://schemas.microsoft.com/office/powerpoint/2010/main" val="4147909797"/>
      </p:ext>
    </p:extLst>
  </p:cSld>
  <p:clrMapOvr>
    <a:masterClrMapping/>
  </p:clrMapOvr>
</p:sld>
</file>

<file path=ppt/slides/slide2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正方形/長方形 8"/>
          <p:cNvSpPr/>
          <p:nvPr/>
        </p:nvSpPr>
        <p:spPr>
          <a:xfrm>
            <a:off x="251520" y="260648"/>
            <a:ext cx="8352928" cy="369332"/>
          </a:xfrm>
          <a:prstGeom prst="rect">
            <a:avLst/>
          </a:prstGeom>
        </p:spPr>
        <p:txBody>
          <a:bodyPr wrap="square">
            <a:spAutoFit/>
          </a:bodyPr>
          <a:lstStyle/>
          <a:p>
            <a:r>
              <a:rPr lang="ja-JP" altLang="en-US" b="1" dirty="0">
                <a:solidFill>
                  <a:srgbClr val="000000"/>
                </a:solidFill>
                <a:latin typeface="Calibri" pitchFamily="34" charset="0"/>
              </a:rPr>
              <a:t>　補助金等の見直し（２／３）</a:t>
            </a:r>
          </a:p>
        </p:txBody>
      </p:sp>
      <p:cxnSp>
        <p:nvCxnSpPr>
          <p:cNvPr id="10" name="直線コネクタ 9"/>
          <p:cNvCxnSpPr/>
          <p:nvPr/>
        </p:nvCxnSpPr>
        <p:spPr>
          <a:xfrm>
            <a:off x="179512" y="692696"/>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3" name="正方形/長方形 12"/>
          <p:cNvSpPr/>
          <p:nvPr/>
        </p:nvSpPr>
        <p:spPr>
          <a:xfrm>
            <a:off x="323528" y="770994"/>
            <a:ext cx="7848872" cy="425758"/>
          </a:xfrm>
          <a:prstGeom prst="rect">
            <a:avLst/>
          </a:prstGeom>
        </p:spPr>
        <p:txBody>
          <a:bodyPr wrap="square">
            <a:spAutoFit/>
          </a:bodyPr>
          <a:lstStyle/>
          <a:p>
            <a:pPr>
              <a:lnSpc>
                <a:spcPts val="2600"/>
              </a:lnSpc>
            </a:pPr>
            <a:r>
              <a:rPr lang="ja-JP" altLang="en-US" dirty="0">
                <a:latin typeface="+mn-ea"/>
              </a:rPr>
              <a:t>■ 補助金等の見直し</a:t>
            </a:r>
            <a:endParaRPr lang="en-US" altLang="ja-JP" dirty="0">
              <a:latin typeface="+mn-ea"/>
            </a:endParaRPr>
          </a:p>
        </p:txBody>
      </p:sp>
      <p:graphicFrame>
        <p:nvGraphicFramePr>
          <p:cNvPr id="15" name="表 14"/>
          <p:cNvGraphicFramePr>
            <a:graphicFrameLocks noGrp="1"/>
          </p:cNvGraphicFramePr>
          <p:nvPr/>
        </p:nvGraphicFramePr>
        <p:xfrm>
          <a:off x="827582" y="2132856"/>
          <a:ext cx="8064896" cy="1313280"/>
        </p:xfrm>
        <a:graphic>
          <a:graphicData uri="http://schemas.openxmlformats.org/drawingml/2006/table">
            <a:tbl>
              <a:tblPr firstRow="1" bandRow="1">
                <a:tableStyleId>{B301B821-A1FF-4177-AEE7-76D212191A09}</a:tableStyleId>
              </a:tblPr>
              <a:tblGrid>
                <a:gridCol w="3607980">
                  <a:extLst>
                    <a:ext uri="{9D8B030D-6E8A-4147-A177-3AD203B41FA5}">
                      <a16:colId xmlns:a16="http://schemas.microsoft.com/office/drawing/2014/main" val="20000"/>
                    </a:ext>
                  </a:extLst>
                </a:gridCol>
                <a:gridCol w="707447">
                  <a:extLst>
                    <a:ext uri="{9D8B030D-6E8A-4147-A177-3AD203B41FA5}">
                      <a16:colId xmlns:a16="http://schemas.microsoft.com/office/drawing/2014/main" val="20001"/>
                    </a:ext>
                  </a:extLst>
                </a:gridCol>
                <a:gridCol w="705943">
                  <a:extLst>
                    <a:ext uri="{9D8B030D-6E8A-4147-A177-3AD203B41FA5}">
                      <a16:colId xmlns:a16="http://schemas.microsoft.com/office/drawing/2014/main" val="20002"/>
                    </a:ext>
                  </a:extLst>
                </a:gridCol>
                <a:gridCol w="968395">
                  <a:extLst>
                    <a:ext uri="{9D8B030D-6E8A-4147-A177-3AD203B41FA5}">
                      <a16:colId xmlns:a16="http://schemas.microsoft.com/office/drawing/2014/main" val="20003"/>
                    </a:ext>
                  </a:extLst>
                </a:gridCol>
                <a:gridCol w="2075131">
                  <a:extLst>
                    <a:ext uri="{9D8B030D-6E8A-4147-A177-3AD203B41FA5}">
                      <a16:colId xmlns:a16="http://schemas.microsoft.com/office/drawing/2014/main" val="20004"/>
                    </a:ext>
                  </a:extLst>
                </a:gridCol>
              </a:tblGrid>
              <a:tr h="216024">
                <a:tc>
                  <a:txBody>
                    <a:bodyPr/>
                    <a:lstStyle/>
                    <a:p>
                      <a:pPr algn="ctr"/>
                      <a:r>
                        <a:rPr kumimoji="1" lang="ja-JP" altLang="en-US" sz="1200" b="0" dirty="0">
                          <a:solidFill>
                            <a:schemeClr val="tx1"/>
                          </a:solidFill>
                          <a:latin typeface="ＭＳ Ｐゴシック" pitchFamily="50" charset="-128"/>
                          <a:ea typeface="ＭＳ Ｐゴシック" pitchFamily="50" charset="-128"/>
                          <a:cs typeface="メイリオ" panose="020B0604030504040204" pitchFamily="50" charset="-128"/>
                        </a:rPr>
                        <a:t>主な項目 </a:t>
                      </a:r>
                      <a:r>
                        <a:rPr kumimoji="1" lang="en-US" altLang="ja-JP" sz="1200" b="0" dirty="0">
                          <a:solidFill>
                            <a:schemeClr val="tx1"/>
                          </a:solidFill>
                          <a:latin typeface="ＭＳ Ｐゴシック" pitchFamily="50" charset="-128"/>
                          <a:ea typeface="ＭＳ Ｐゴシック" pitchFamily="50" charset="-128"/>
                          <a:cs typeface="メイリオ" panose="020B0604030504040204" pitchFamily="50" charset="-128"/>
                        </a:rPr>
                        <a:t>【</a:t>
                      </a:r>
                      <a:r>
                        <a:rPr kumimoji="1" lang="ja-JP" altLang="en-US" sz="1200" b="0" kern="1200" dirty="0">
                          <a:solidFill>
                            <a:schemeClr val="tx1"/>
                          </a:solidFill>
                          <a:latin typeface="ＭＳ Ｐゴシック" pitchFamily="50" charset="-128"/>
                          <a:ea typeface="ＭＳ Ｐゴシック" pitchFamily="50" charset="-128"/>
                          <a:cs typeface="メイリオ" panose="020B0604030504040204" pitchFamily="50" charset="-128"/>
                        </a:rPr>
                        <a:t>交付先</a:t>
                      </a:r>
                      <a:r>
                        <a:rPr kumimoji="1" lang="en-US" altLang="ja-JP" sz="1200" b="0" kern="1200" dirty="0">
                          <a:solidFill>
                            <a:schemeClr val="tx1"/>
                          </a:solidFill>
                          <a:latin typeface="ＭＳ Ｐゴシック" pitchFamily="50" charset="-128"/>
                          <a:ea typeface="ＭＳ Ｐゴシック" pitchFamily="50" charset="-128"/>
                          <a:cs typeface="メイリオ" panose="020B0604030504040204" pitchFamily="50" charset="-128"/>
                        </a:rPr>
                        <a:t>】</a:t>
                      </a:r>
                      <a:endParaRPr kumimoji="1" lang="ja-JP" altLang="en-US" sz="1200" b="0" kern="1200" dirty="0">
                        <a:solidFill>
                          <a:schemeClr val="tx1"/>
                        </a:solidFill>
                        <a:latin typeface="ＭＳ Ｐゴシック" pitchFamily="50" charset="-128"/>
                        <a:ea typeface="ＭＳ Ｐゴシック" pitchFamily="50" charset="-128"/>
                        <a:cs typeface="メイリオ" panose="020B0604030504040204" pitchFamily="50" charset="-128"/>
                      </a:endParaRPr>
                    </a:p>
                  </a:txBody>
                  <a:tcPr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40000"/>
                        <a:lumOff val="60000"/>
                      </a:schemeClr>
                    </a:solidFill>
                  </a:tcPr>
                </a:tc>
                <a:tc>
                  <a:txBody>
                    <a:bodyPr/>
                    <a:lstStyle/>
                    <a:p>
                      <a:pPr algn="ctr"/>
                      <a:r>
                        <a:rPr kumimoji="1" lang="ja-JP" altLang="en-US" sz="1200" b="0" dirty="0">
                          <a:solidFill>
                            <a:schemeClr val="tx1"/>
                          </a:solidFill>
                          <a:latin typeface="ＭＳ Ｐゴシック" pitchFamily="50" charset="-128"/>
                          <a:ea typeface="ＭＳ Ｐゴシック" pitchFamily="50" charset="-128"/>
                          <a:cs typeface="メイリオ" panose="020B0604030504040204" pitchFamily="50" charset="-128"/>
                        </a:rPr>
                        <a:t>削減額</a:t>
                      </a:r>
                    </a:p>
                  </a:txBody>
                  <a:tcPr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40000"/>
                        <a:lumOff val="60000"/>
                      </a:schemeClr>
                    </a:solidFill>
                  </a:tcPr>
                </a:tc>
                <a:tc>
                  <a:txBody>
                    <a:bodyPr/>
                    <a:lstStyle/>
                    <a:p>
                      <a:pPr algn="ctr"/>
                      <a:r>
                        <a:rPr kumimoji="1" lang="ja-JP" altLang="en-US" sz="1200" b="0" dirty="0">
                          <a:solidFill>
                            <a:schemeClr val="tx1"/>
                          </a:solidFill>
                          <a:latin typeface="ＭＳ Ｐゴシック" pitchFamily="50" charset="-128"/>
                          <a:ea typeface="ＭＳ Ｐゴシック" pitchFamily="50" charset="-128"/>
                          <a:cs typeface="メイリオ" panose="020B0604030504040204" pitchFamily="50" charset="-128"/>
                        </a:rPr>
                        <a:t>削減率</a:t>
                      </a:r>
                    </a:p>
                  </a:txBody>
                  <a:tcPr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40000"/>
                        <a:lumOff val="60000"/>
                      </a:schemeClr>
                    </a:solidFill>
                  </a:tcPr>
                </a:tc>
                <a:tc>
                  <a:txBody>
                    <a:bodyPr/>
                    <a:lstStyle/>
                    <a:p>
                      <a:pPr algn="ctr"/>
                      <a:r>
                        <a:rPr kumimoji="1" lang="ja-JP" altLang="en-US" sz="1200" b="0" dirty="0">
                          <a:solidFill>
                            <a:schemeClr val="tx1"/>
                          </a:solidFill>
                          <a:latin typeface="ＭＳ Ｐゴシック" pitchFamily="50" charset="-128"/>
                          <a:ea typeface="ＭＳ Ｐゴシック" pitchFamily="50" charset="-128"/>
                          <a:cs typeface="メイリオ" panose="020B0604030504040204" pitchFamily="50" charset="-128"/>
                        </a:rPr>
                        <a:t>見直し時期</a:t>
                      </a:r>
                    </a:p>
                  </a:txBody>
                  <a:tcPr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40000"/>
                        <a:lumOff val="60000"/>
                      </a:schemeClr>
                    </a:solidFill>
                  </a:tcPr>
                </a:tc>
                <a:tc>
                  <a:txBody>
                    <a:bodyPr/>
                    <a:lstStyle/>
                    <a:p>
                      <a:pPr algn="ctr"/>
                      <a:r>
                        <a:rPr kumimoji="1" lang="ja-JP" altLang="en-US" sz="1200" b="0" dirty="0">
                          <a:solidFill>
                            <a:schemeClr val="tx1"/>
                          </a:solidFill>
                          <a:latin typeface="ＭＳ Ｐゴシック" pitchFamily="50" charset="-128"/>
                          <a:ea typeface="ＭＳ Ｐゴシック" pitchFamily="50" charset="-128"/>
                          <a:cs typeface="メイリオ" panose="020B0604030504040204" pitchFamily="50" charset="-128"/>
                        </a:rPr>
                        <a:t>見直し内容等</a:t>
                      </a:r>
                    </a:p>
                  </a:txBody>
                  <a:tcPr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40000"/>
                        <a:lumOff val="60000"/>
                      </a:schemeClr>
                    </a:solidFill>
                  </a:tcPr>
                </a:tc>
                <a:extLst>
                  <a:ext uri="{0D108BD9-81ED-4DB2-BD59-A6C34878D82A}">
                    <a16:rowId xmlns:a16="http://schemas.microsoft.com/office/drawing/2014/main" val="10000"/>
                  </a:ext>
                </a:extLst>
              </a:tr>
              <a:tr h="498023">
                <a:tc>
                  <a:txBody>
                    <a:bodyPr/>
                    <a:lstStyle/>
                    <a:p>
                      <a:r>
                        <a:rPr kumimoji="1" lang="ja-JP" altLang="en-US" sz="1200" dirty="0">
                          <a:solidFill>
                            <a:schemeClr val="tx1"/>
                          </a:solidFill>
                          <a:latin typeface="ＭＳ Ｐゴシック" pitchFamily="50" charset="-128"/>
                          <a:ea typeface="ＭＳ Ｐゴシック" pitchFamily="50" charset="-128"/>
                          <a:cs typeface="メイリオ" panose="020B0604030504040204" pitchFamily="50" charset="-128"/>
                        </a:rPr>
                        <a:t>（公財）大阪市中小企業勤労者福祉サービスセンター管理運営事業補助金</a:t>
                      </a:r>
                      <a:endParaRPr kumimoji="1" lang="en-US" altLang="ja-JP" sz="1200" dirty="0">
                        <a:solidFill>
                          <a:schemeClr val="tx1"/>
                        </a:solidFill>
                        <a:latin typeface="ＭＳ Ｐゴシック" pitchFamily="50" charset="-128"/>
                        <a:ea typeface="ＭＳ Ｐゴシック" pitchFamily="50" charset="-128"/>
                        <a:cs typeface="メイリオ" panose="020B0604030504040204" pitchFamily="50" charset="-128"/>
                      </a:endParaRPr>
                    </a:p>
                    <a:p>
                      <a:r>
                        <a:rPr kumimoji="1" lang="ja-JP" altLang="en-US" sz="1200" dirty="0">
                          <a:solidFill>
                            <a:schemeClr val="tx1"/>
                          </a:solidFill>
                          <a:latin typeface="ＭＳ Ｐゴシック" pitchFamily="50" charset="-128"/>
                          <a:ea typeface="ＭＳ Ｐゴシック" pitchFamily="50" charset="-128"/>
                          <a:cs typeface="メイリオ" panose="020B0604030504040204" pitchFamily="50" charset="-128"/>
                        </a:rPr>
                        <a:t>　　</a:t>
                      </a:r>
                      <a:r>
                        <a:rPr kumimoji="1" lang="en-US" altLang="ja-JP" sz="1100" dirty="0">
                          <a:solidFill>
                            <a:schemeClr val="tx1"/>
                          </a:solidFill>
                          <a:latin typeface="ＭＳ Ｐゴシック" pitchFamily="50" charset="-128"/>
                          <a:ea typeface="ＭＳ Ｐゴシック" pitchFamily="50" charset="-128"/>
                          <a:cs typeface="メイリオ" panose="020B0604030504040204" pitchFamily="50" charset="-128"/>
                        </a:rPr>
                        <a:t>【</a:t>
                      </a:r>
                      <a:r>
                        <a:rPr kumimoji="1" lang="en-US" altLang="ja-JP" sz="1100" kern="1200" dirty="0">
                          <a:solidFill>
                            <a:schemeClr val="tx1"/>
                          </a:solidFill>
                          <a:latin typeface="ＭＳ Ｐゴシック" pitchFamily="50" charset="-128"/>
                          <a:ea typeface="ＭＳ Ｐゴシック" pitchFamily="50" charset="-128"/>
                          <a:cs typeface="メイリオ" panose="020B0604030504040204" pitchFamily="50" charset="-128"/>
                        </a:rPr>
                        <a:t>(</a:t>
                      </a:r>
                      <a:r>
                        <a:rPr kumimoji="1" lang="ja-JP" altLang="en-US" sz="1100" kern="1200" dirty="0">
                          <a:solidFill>
                            <a:schemeClr val="tx1"/>
                          </a:solidFill>
                          <a:latin typeface="ＭＳ Ｐゴシック" pitchFamily="50" charset="-128"/>
                          <a:ea typeface="ＭＳ Ｐゴシック" pitchFamily="50" charset="-128"/>
                          <a:cs typeface="メイリオ" panose="020B0604030504040204" pitchFamily="50" charset="-128"/>
                        </a:rPr>
                        <a:t>公財</a:t>
                      </a:r>
                      <a:r>
                        <a:rPr kumimoji="1" lang="en-US" altLang="ja-JP" sz="1100" dirty="0">
                          <a:solidFill>
                            <a:schemeClr val="tx1"/>
                          </a:solidFill>
                          <a:latin typeface="ＭＳ Ｐゴシック" pitchFamily="50" charset="-128"/>
                          <a:ea typeface="ＭＳ Ｐゴシック" pitchFamily="50" charset="-128"/>
                          <a:cs typeface="メイリオ" panose="020B0604030504040204" pitchFamily="50" charset="-128"/>
                        </a:rPr>
                        <a:t>)</a:t>
                      </a:r>
                      <a:r>
                        <a:rPr kumimoji="1" lang="zh-TW" altLang="en-US" sz="1100" kern="1200" dirty="0">
                          <a:solidFill>
                            <a:schemeClr val="tx1"/>
                          </a:solidFill>
                          <a:latin typeface="ＭＳ Ｐゴシック" pitchFamily="50" charset="-128"/>
                          <a:ea typeface="ＭＳ Ｐゴシック" pitchFamily="50" charset="-128"/>
                          <a:cs typeface="メイリオ" panose="020B0604030504040204" pitchFamily="50" charset="-128"/>
                        </a:rPr>
                        <a:t>大阪市中小企業</a:t>
                      </a:r>
                      <a:r>
                        <a:rPr kumimoji="1" lang="ja-JP" altLang="en-US" sz="1100" kern="1200" dirty="0">
                          <a:solidFill>
                            <a:schemeClr val="tx1"/>
                          </a:solidFill>
                          <a:latin typeface="ＭＳ Ｐゴシック" pitchFamily="50" charset="-128"/>
                          <a:ea typeface="ＭＳ Ｐゴシック" pitchFamily="50" charset="-128"/>
                          <a:cs typeface="メイリオ" panose="020B0604030504040204" pitchFamily="50" charset="-128"/>
                        </a:rPr>
                        <a:t>勤労者福祉サービスセンター</a:t>
                      </a:r>
                      <a:r>
                        <a:rPr kumimoji="1" lang="en-US" altLang="ja-JP" sz="1100" kern="1200" dirty="0">
                          <a:solidFill>
                            <a:schemeClr val="tx1"/>
                          </a:solidFill>
                          <a:latin typeface="ＭＳ Ｐゴシック" pitchFamily="50" charset="-128"/>
                          <a:ea typeface="ＭＳ Ｐゴシック" pitchFamily="50" charset="-128"/>
                          <a:cs typeface="メイリオ" panose="020B0604030504040204" pitchFamily="50" charset="-128"/>
                        </a:rPr>
                        <a:t>】</a:t>
                      </a:r>
                      <a:endParaRPr kumimoji="1" lang="ja-JP" altLang="en-US" sz="1100" kern="1200" dirty="0">
                        <a:solidFill>
                          <a:schemeClr val="tx1"/>
                        </a:solidFill>
                        <a:latin typeface="ＭＳ Ｐゴシック" pitchFamily="50" charset="-128"/>
                        <a:ea typeface="ＭＳ Ｐゴシック" pitchFamily="50" charset="-128"/>
                        <a:cs typeface="メイリオ" panose="020B0604030504040204" pitchFamily="50" charset="-128"/>
                      </a:endParaRPr>
                    </a:p>
                  </a:txBody>
                  <a:tcPr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a:r>
                        <a:rPr kumimoji="1" lang="en-US" altLang="ja-JP" sz="1200" dirty="0">
                          <a:solidFill>
                            <a:schemeClr val="tx1"/>
                          </a:solidFill>
                          <a:latin typeface="ＭＳ Ｐゴシック" pitchFamily="50" charset="-128"/>
                          <a:ea typeface="ＭＳ Ｐゴシック" pitchFamily="50" charset="-128"/>
                          <a:cs typeface="メイリオ" panose="020B0604030504040204" pitchFamily="50" charset="-128"/>
                        </a:rPr>
                        <a:t>52</a:t>
                      </a:r>
                      <a:endParaRPr kumimoji="1" lang="ja-JP" altLang="en-US" sz="1200" dirty="0">
                        <a:solidFill>
                          <a:schemeClr val="tx1"/>
                        </a:solidFill>
                        <a:latin typeface="ＭＳ Ｐゴシック" pitchFamily="50" charset="-128"/>
                        <a:ea typeface="ＭＳ Ｐゴシック" pitchFamily="50" charset="-128"/>
                        <a:cs typeface="メイリオ" panose="020B0604030504040204" pitchFamily="50" charset="-128"/>
                      </a:endParaRPr>
                    </a:p>
                  </a:txBody>
                  <a:tcPr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a:r>
                        <a:rPr kumimoji="1" lang="en-US" altLang="ja-JP" sz="1200" dirty="0">
                          <a:latin typeface="ＭＳ Ｐゴシック" pitchFamily="50" charset="-128"/>
                          <a:ea typeface="ＭＳ Ｐゴシック" pitchFamily="50" charset="-128"/>
                          <a:cs typeface="メイリオ" panose="020B0604030504040204" pitchFamily="50" charset="-128"/>
                        </a:rPr>
                        <a:t>100</a:t>
                      </a:r>
                      <a:r>
                        <a:rPr kumimoji="1" lang="ja-JP" altLang="en-US" sz="1200" dirty="0">
                          <a:latin typeface="ＭＳ Ｐゴシック" pitchFamily="50" charset="-128"/>
                          <a:ea typeface="ＭＳ Ｐゴシック" pitchFamily="50" charset="-128"/>
                          <a:cs typeface="メイリオ" panose="020B0604030504040204" pitchFamily="50" charset="-128"/>
                        </a:rPr>
                        <a:t>％</a:t>
                      </a:r>
                    </a:p>
                  </a:txBody>
                  <a:tcPr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a:r>
                        <a:rPr kumimoji="1" lang="en-US" altLang="ja-JP" sz="1200" dirty="0">
                          <a:latin typeface="ＭＳ Ｐゴシック" pitchFamily="50" charset="-128"/>
                          <a:ea typeface="ＭＳ Ｐゴシック" pitchFamily="50" charset="-128"/>
                          <a:cs typeface="メイリオ" panose="020B0604030504040204" pitchFamily="50" charset="-128"/>
                        </a:rPr>
                        <a:t>2012</a:t>
                      </a:r>
                      <a:r>
                        <a:rPr kumimoji="1" lang="ja-JP" altLang="en-US" sz="1200" dirty="0">
                          <a:latin typeface="ＭＳ Ｐゴシック" pitchFamily="50" charset="-128"/>
                          <a:ea typeface="ＭＳ Ｐゴシック" pitchFamily="50" charset="-128"/>
                          <a:cs typeface="メイリオ" panose="020B0604030504040204" pitchFamily="50" charset="-128"/>
                        </a:rPr>
                        <a:t>～</a:t>
                      </a:r>
                      <a:endParaRPr kumimoji="1" lang="en-US" altLang="ja-JP" sz="1200" dirty="0">
                        <a:latin typeface="ＭＳ Ｐゴシック" pitchFamily="50" charset="-128"/>
                        <a:ea typeface="ＭＳ Ｐゴシック" pitchFamily="50" charset="-128"/>
                        <a:cs typeface="メイリオ" panose="020B0604030504040204" pitchFamily="50" charset="-128"/>
                      </a:endParaRPr>
                    </a:p>
                    <a:p>
                      <a:pPr algn="l"/>
                      <a:r>
                        <a:rPr kumimoji="1" lang="ja-JP" altLang="en-US" sz="1200" dirty="0">
                          <a:latin typeface="ＭＳ Ｐゴシック" pitchFamily="50" charset="-128"/>
                          <a:ea typeface="ＭＳ Ｐゴシック" pitchFamily="50" charset="-128"/>
                          <a:cs typeface="メイリオ" panose="020B0604030504040204" pitchFamily="50" charset="-128"/>
                        </a:rPr>
                        <a:t>　</a:t>
                      </a:r>
                      <a:r>
                        <a:rPr kumimoji="1" lang="en-US" altLang="ja-JP" sz="1200" dirty="0">
                          <a:latin typeface="ＭＳ Ｐゴシック" pitchFamily="50" charset="-128"/>
                          <a:ea typeface="ＭＳ Ｐゴシック" pitchFamily="50" charset="-128"/>
                          <a:cs typeface="メイリオ" panose="020B0604030504040204" pitchFamily="50" charset="-128"/>
                        </a:rPr>
                        <a:t>2014</a:t>
                      </a:r>
                      <a:r>
                        <a:rPr kumimoji="1" lang="ja-JP" altLang="en-US" sz="1200" dirty="0">
                          <a:latin typeface="ＭＳ Ｐゴシック" pitchFamily="50" charset="-128"/>
                          <a:ea typeface="ＭＳ Ｐゴシック" pitchFamily="50" charset="-128"/>
                          <a:cs typeface="メイリオ" panose="020B0604030504040204" pitchFamily="50" charset="-128"/>
                        </a:rPr>
                        <a:t>年度</a:t>
                      </a:r>
                    </a:p>
                  </a:txBody>
                  <a:tcPr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kumimoji="1" lang="ja-JP" altLang="en-US" sz="1200" dirty="0">
                          <a:latin typeface="ＭＳ Ｐゴシック" pitchFamily="50" charset="-128"/>
                          <a:ea typeface="ＭＳ Ｐゴシック" pitchFamily="50" charset="-128"/>
                          <a:cs typeface="メイリオ" panose="020B0604030504040204" pitchFamily="50" charset="-128"/>
                        </a:rPr>
                        <a:t>廃止</a:t>
                      </a:r>
                      <a:r>
                        <a:rPr kumimoji="1" lang="en-US" altLang="ja-JP" sz="1200" dirty="0">
                          <a:latin typeface="ＭＳ Ｐゴシック" pitchFamily="50" charset="-128"/>
                          <a:ea typeface="ＭＳ Ｐゴシック" pitchFamily="50" charset="-128"/>
                          <a:cs typeface="メイリオ" panose="020B0604030504040204" pitchFamily="50" charset="-128"/>
                        </a:rPr>
                        <a:t>(2012</a:t>
                      </a:r>
                      <a:r>
                        <a:rPr kumimoji="1" lang="ja-JP" altLang="en-US" sz="1200" dirty="0">
                          <a:latin typeface="ＭＳ Ｐゴシック" pitchFamily="50" charset="-128"/>
                          <a:ea typeface="ＭＳ Ｐゴシック" pitchFamily="50" charset="-128"/>
                          <a:cs typeface="メイリオ" panose="020B0604030504040204" pitchFamily="50" charset="-128"/>
                        </a:rPr>
                        <a:t>～</a:t>
                      </a:r>
                      <a:r>
                        <a:rPr kumimoji="1" lang="en-US" altLang="ja-JP" sz="1200" dirty="0">
                          <a:latin typeface="ＭＳ Ｐゴシック" pitchFamily="50" charset="-128"/>
                          <a:ea typeface="ＭＳ Ｐゴシック" pitchFamily="50" charset="-128"/>
                          <a:cs typeface="メイリオ" panose="020B0604030504040204" pitchFamily="50" charset="-128"/>
                        </a:rPr>
                        <a:t>2013</a:t>
                      </a:r>
                      <a:r>
                        <a:rPr kumimoji="1" lang="ja-JP" altLang="en-US" sz="1200" dirty="0">
                          <a:latin typeface="ＭＳ Ｐゴシック" pitchFamily="50" charset="-128"/>
                          <a:ea typeface="ＭＳ Ｐゴシック" pitchFamily="50" charset="-128"/>
                          <a:cs typeface="メイリオ" panose="020B0604030504040204" pitchFamily="50" charset="-128"/>
                        </a:rPr>
                        <a:t>年度は経過措置として減額のうえ継続</a:t>
                      </a:r>
                      <a:r>
                        <a:rPr kumimoji="1" lang="en-US" altLang="ja-JP" sz="1200" dirty="0">
                          <a:latin typeface="ＭＳ Ｐゴシック" pitchFamily="50" charset="-128"/>
                          <a:ea typeface="ＭＳ Ｐゴシック" pitchFamily="50" charset="-128"/>
                          <a:cs typeface="メイリオ" panose="020B0604030504040204" pitchFamily="50" charset="-128"/>
                        </a:rPr>
                        <a:t>)</a:t>
                      </a:r>
                    </a:p>
                  </a:txBody>
                  <a:tcPr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1"/>
                  </a:ext>
                </a:extLst>
              </a:tr>
              <a:tr h="310947">
                <a:tc>
                  <a:txBody>
                    <a:bodyPr/>
                    <a:lstStyle/>
                    <a:p>
                      <a:r>
                        <a:rPr kumimoji="1" lang="en-US" altLang="ja-JP" sz="1200" kern="1200" dirty="0">
                          <a:solidFill>
                            <a:schemeClr val="tx1"/>
                          </a:solidFill>
                          <a:latin typeface="ＭＳ Ｐゴシック" pitchFamily="50" charset="-128"/>
                          <a:ea typeface="ＭＳ Ｐゴシック" pitchFamily="50" charset="-128"/>
                          <a:cs typeface="メイリオ" panose="020B0604030504040204" pitchFamily="50" charset="-128"/>
                        </a:rPr>
                        <a:t>UNEP</a:t>
                      </a:r>
                      <a:r>
                        <a:rPr kumimoji="1" lang="ja-JP" altLang="en-US" sz="1200" kern="1200" dirty="0">
                          <a:solidFill>
                            <a:schemeClr val="tx1"/>
                          </a:solidFill>
                          <a:latin typeface="ＭＳ Ｐゴシック" pitchFamily="50" charset="-128"/>
                          <a:ea typeface="ＭＳ Ｐゴシック" pitchFamily="50" charset="-128"/>
                          <a:cs typeface="メイリオ" panose="020B0604030504040204" pitchFamily="50" charset="-128"/>
                        </a:rPr>
                        <a:t>支援事業補助金</a:t>
                      </a:r>
                      <a:endParaRPr kumimoji="1" lang="en-US" altLang="ja-JP" sz="1200" kern="1200" dirty="0">
                        <a:solidFill>
                          <a:schemeClr val="tx1"/>
                        </a:solidFill>
                        <a:latin typeface="ＭＳ Ｐゴシック" pitchFamily="50" charset="-128"/>
                        <a:ea typeface="ＭＳ Ｐゴシック" pitchFamily="50" charset="-128"/>
                        <a:cs typeface="メイリオ" panose="020B0604030504040204" pitchFamily="50" charset="-128"/>
                      </a:endParaRPr>
                    </a:p>
                    <a:p>
                      <a:r>
                        <a:rPr kumimoji="1" lang="ja-JP" altLang="en-US" sz="1200" kern="1200" dirty="0">
                          <a:solidFill>
                            <a:schemeClr val="tx1"/>
                          </a:solidFill>
                          <a:latin typeface="ＭＳ Ｐゴシック" pitchFamily="50" charset="-128"/>
                          <a:ea typeface="ＭＳ Ｐゴシック" pitchFamily="50" charset="-128"/>
                          <a:cs typeface="メイリオ" panose="020B0604030504040204" pitchFamily="50" charset="-128"/>
                        </a:rPr>
                        <a:t>　　</a:t>
                      </a:r>
                      <a:r>
                        <a:rPr kumimoji="1" lang="en-US" altLang="ja-JP" sz="1100" kern="1200" dirty="0">
                          <a:solidFill>
                            <a:schemeClr val="tx1"/>
                          </a:solidFill>
                          <a:latin typeface="ＭＳ Ｐゴシック" pitchFamily="50" charset="-128"/>
                          <a:ea typeface="ＭＳ Ｐゴシック" pitchFamily="50" charset="-128"/>
                          <a:cs typeface="メイリオ" panose="020B0604030504040204" pitchFamily="50" charset="-128"/>
                        </a:rPr>
                        <a:t>【</a:t>
                      </a:r>
                      <a:r>
                        <a:rPr kumimoji="1" lang="ja-JP" altLang="en-US" sz="1100" kern="1200" dirty="0">
                          <a:solidFill>
                            <a:schemeClr val="tx1"/>
                          </a:solidFill>
                          <a:latin typeface="ＭＳ Ｐゴシック" pitchFamily="50" charset="-128"/>
                          <a:ea typeface="ＭＳ Ｐゴシック" pitchFamily="50" charset="-128"/>
                          <a:cs typeface="メイリオ" panose="020B0604030504040204" pitchFamily="50" charset="-128"/>
                        </a:rPr>
                        <a:t>（公財）地球環境センター</a:t>
                      </a:r>
                      <a:r>
                        <a:rPr kumimoji="1" lang="en-US" altLang="ja-JP" sz="1100" kern="1200" dirty="0">
                          <a:solidFill>
                            <a:schemeClr val="tx1"/>
                          </a:solidFill>
                          <a:latin typeface="ＭＳ Ｐゴシック" pitchFamily="50" charset="-128"/>
                          <a:ea typeface="ＭＳ Ｐゴシック" pitchFamily="50" charset="-128"/>
                          <a:cs typeface="メイリオ" panose="020B0604030504040204" pitchFamily="50" charset="-128"/>
                        </a:rPr>
                        <a:t>】</a:t>
                      </a:r>
                      <a:endParaRPr kumimoji="1" lang="ja-JP" altLang="en-US" sz="1100" kern="1200" dirty="0">
                        <a:solidFill>
                          <a:schemeClr val="tx1"/>
                        </a:solidFill>
                        <a:latin typeface="ＭＳ Ｐゴシック" pitchFamily="50" charset="-128"/>
                        <a:ea typeface="ＭＳ Ｐゴシック" pitchFamily="50" charset="-128"/>
                        <a:cs typeface="メイリオ" panose="020B0604030504040204" pitchFamily="50" charset="-128"/>
                      </a:endParaRPr>
                    </a:p>
                  </a:txBody>
                  <a:tcPr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a:r>
                        <a:rPr kumimoji="1" lang="en-US" altLang="ja-JP" sz="1200" dirty="0">
                          <a:solidFill>
                            <a:schemeClr val="tx1"/>
                          </a:solidFill>
                          <a:latin typeface="ＭＳ Ｐゴシック" pitchFamily="50" charset="-128"/>
                          <a:ea typeface="ＭＳ Ｐゴシック" pitchFamily="50" charset="-128"/>
                          <a:cs typeface="メイリオ" panose="020B0604030504040204" pitchFamily="50" charset="-128"/>
                        </a:rPr>
                        <a:t>35</a:t>
                      </a:r>
                      <a:endParaRPr kumimoji="1" lang="ja-JP" altLang="en-US" sz="1200" dirty="0">
                        <a:solidFill>
                          <a:schemeClr val="tx1"/>
                        </a:solidFill>
                        <a:latin typeface="ＭＳ Ｐゴシック" pitchFamily="50" charset="-128"/>
                        <a:ea typeface="ＭＳ Ｐゴシック" pitchFamily="50" charset="-128"/>
                        <a:cs typeface="メイリオ" panose="020B0604030504040204" pitchFamily="50" charset="-128"/>
                      </a:endParaRPr>
                    </a:p>
                  </a:txBody>
                  <a:tcPr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a:r>
                        <a:rPr kumimoji="1" lang="en-US" altLang="ja-JP" sz="1200" dirty="0">
                          <a:latin typeface="ＭＳ Ｐゴシック" pitchFamily="50" charset="-128"/>
                          <a:ea typeface="ＭＳ Ｐゴシック" pitchFamily="50" charset="-128"/>
                          <a:cs typeface="メイリオ" panose="020B0604030504040204" pitchFamily="50" charset="-128"/>
                        </a:rPr>
                        <a:t>100</a:t>
                      </a:r>
                      <a:r>
                        <a:rPr kumimoji="1" lang="ja-JP" altLang="en-US" sz="1200" dirty="0">
                          <a:latin typeface="ＭＳ Ｐゴシック" pitchFamily="50" charset="-128"/>
                          <a:ea typeface="ＭＳ Ｐゴシック" pitchFamily="50" charset="-128"/>
                          <a:cs typeface="メイリオ" panose="020B0604030504040204" pitchFamily="50" charset="-128"/>
                        </a:rPr>
                        <a:t>％</a:t>
                      </a:r>
                    </a:p>
                  </a:txBody>
                  <a:tcPr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a:r>
                        <a:rPr kumimoji="1" lang="en-US" altLang="ja-JP" sz="1200" dirty="0">
                          <a:latin typeface="ＭＳ Ｐゴシック" pitchFamily="50" charset="-128"/>
                          <a:ea typeface="ＭＳ Ｐゴシック" pitchFamily="50" charset="-128"/>
                          <a:cs typeface="メイリオ" panose="020B0604030504040204" pitchFamily="50" charset="-128"/>
                        </a:rPr>
                        <a:t>2012</a:t>
                      </a:r>
                      <a:r>
                        <a:rPr kumimoji="1" lang="ja-JP" altLang="en-US" sz="1200" dirty="0">
                          <a:latin typeface="ＭＳ Ｐゴシック" pitchFamily="50" charset="-128"/>
                          <a:ea typeface="ＭＳ Ｐゴシック" pitchFamily="50" charset="-128"/>
                          <a:cs typeface="メイリオ" panose="020B0604030504040204" pitchFamily="50" charset="-128"/>
                        </a:rPr>
                        <a:t>～</a:t>
                      </a:r>
                      <a:endParaRPr kumimoji="1" lang="en-US" altLang="ja-JP" sz="1200" dirty="0">
                        <a:latin typeface="ＭＳ Ｐゴシック" pitchFamily="50" charset="-128"/>
                        <a:ea typeface="ＭＳ Ｐゴシック" pitchFamily="50" charset="-128"/>
                        <a:cs typeface="メイリオ" panose="020B0604030504040204" pitchFamily="50" charset="-128"/>
                      </a:endParaRPr>
                    </a:p>
                    <a:p>
                      <a:pPr algn="l"/>
                      <a:r>
                        <a:rPr kumimoji="1" lang="ja-JP" altLang="en-US" sz="1200" dirty="0">
                          <a:latin typeface="ＭＳ Ｐゴシック" pitchFamily="50" charset="-128"/>
                          <a:ea typeface="ＭＳ Ｐゴシック" pitchFamily="50" charset="-128"/>
                          <a:cs typeface="メイリオ" panose="020B0604030504040204" pitchFamily="50" charset="-128"/>
                        </a:rPr>
                        <a:t>　</a:t>
                      </a:r>
                      <a:r>
                        <a:rPr kumimoji="1" lang="en-US" altLang="ja-JP" sz="1200" dirty="0">
                          <a:latin typeface="ＭＳ Ｐゴシック" pitchFamily="50" charset="-128"/>
                          <a:ea typeface="ＭＳ Ｐゴシック" pitchFamily="50" charset="-128"/>
                          <a:cs typeface="メイリオ" panose="020B0604030504040204" pitchFamily="50" charset="-128"/>
                        </a:rPr>
                        <a:t>2014</a:t>
                      </a:r>
                      <a:r>
                        <a:rPr kumimoji="1" lang="ja-JP" altLang="en-US" sz="1200" dirty="0">
                          <a:latin typeface="ＭＳ Ｐゴシック" pitchFamily="50" charset="-128"/>
                          <a:ea typeface="ＭＳ Ｐゴシック" pitchFamily="50" charset="-128"/>
                          <a:cs typeface="メイリオ" panose="020B0604030504040204" pitchFamily="50" charset="-128"/>
                        </a:rPr>
                        <a:t>年度</a:t>
                      </a:r>
                    </a:p>
                  </a:txBody>
                  <a:tcPr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kumimoji="1" lang="ja-JP" altLang="en-US" sz="1200" dirty="0">
                          <a:latin typeface="ＭＳ Ｐゴシック" pitchFamily="50" charset="-128"/>
                          <a:ea typeface="ＭＳ Ｐゴシック" pitchFamily="50" charset="-128"/>
                          <a:cs typeface="メイリオ" panose="020B0604030504040204" pitchFamily="50" charset="-128"/>
                        </a:rPr>
                        <a:t>廃止（</a:t>
                      </a:r>
                      <a:r>
                        <a:rPr kumimoji="1" lang="en-US" altLang="ja-JP" sz="1200" dirty="0">
                          <a:latin typeface="ＭＳ Ｐゴシック" pitchFamily="50" charset="-128"/>
                          <a:ea typeface="ＭＳ Ｐゴシック" pitchFamily="50" charset="-128"/>
                          <a:cs typeface="メイリオ" panose="020B0604030504040204" pitchFamily="50" charset="-128"/>
                        </a:rPr>
                        <a:t>2012</a:t>
                      </a:r>
                      <a:r>
                        <a:rPr kumimoji="1" lang="ja-JP" altLang="en-US" sz="1200" dirty="0">
                          <a:latin typeface="ＭＳ Ｐゴシック" pitchFamily="50" charset="-128"/>
                          <a:ea typeface="ＭＳ Ｐゴシック" pitchFamily="50" charset="-128"/>
                          <a:cs typeface="メイリオ" panose="020B0604030504040204" pitchFamily="50" charset="-128"/>
                        </a:rPr>
                        <a:t>年度に事業補助に転換</a:t>
                      </a:r>
                      <a:r>
                        <a:rPr kumimoji="1" lang="en-US" altLang="ja-JP" sz="1200" dirty="0">
                          <a:latin typeface="ＭＳ Ｐゴシック" pitchFamily="50" charset="-128"/>
                          <a:ea typeface="ＭＳ Ｐゴシック" pitchFamily="50" charset="-128"/>
                          <a:cs typeface="メイリオ" panose="020B0604030504040204" pitchFamily="50" charset="-128"/>
                        </a:rPr>
                        <a:t>)</a:t>
                      </a:r>
                    </a:p>
                  </a:txBody>
                  <a:tcPr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2"/>
                  </a:ext>
                </a:extLst>
              </a:tr>
            </a:tbl>
          </a:graphicData>
        </a:graphic>
      </p:graphicFrame>
      <p:sp>
        <p:nvSpPr>
          <p:cNvPr id="16" name="テキスト ボックス 15"/>
          <p:cNvSpPr txBox="1"/>
          <p:nvPr/>
        </p:nvSpPr>
        <p:spPr>
          <a:xfrm>
            <a:off x="557567" y="3501008"/>
            <a:ext cx="5094553" cy="307777"/>
          </a:xfrm>
          <a:prstGeom prst="rect">
            <a:avLst/>
          </a:prstGeom>
          <a:noFill/>
        </p:spPr>
        <p:txBody>
          <a:bodyPr wrap="square" rtlCol="0">
            <a:spAutoFit/>
          </a:bodyPr>
          <a:lstStyle/>
          <a:p>
            <a:r>
              <a:rPr lang="ja-JP" altLang="en-US" sz="1400" dirty="0">
                <a:latin typeface="ＭＳ Ｐゴシック" pitchFamily="50" charset="-128"/>
                <a:ea typeface="ＭＳ Ｐゴシック" pitchFamily="50" charset="-128"/>
                <a:cs typeface="メイリオ" panose="020B0604030504040204" pitchFamily="50" charset="-128"/>
              </a:rPr>
              <a:t>・ </a:t>
            </a:r>
            <a:r>
              <a:rPr kumimoji="1" lang="ja-JP" altLang="en-US" sz="1400" dirty="0">
                <a:latin typeface="ＭＳ Ｐゴシック" pitchFamily="50" charset="-128"/>
                <a:ea typeface="ＭＳ Ｐゴシック" pitchFamily="50" charset="-128"/>
                <a:cs typeface="メイリオ" panose="020B0604030504040204" pitchFamily="50" charset="-128"/>
              </a:rPr>
              <a:t>施設運営補助</a:t>
            </a:r>
            <a:r>
              <a:rPr kumimoji="1" lang="en-US" altLang="ja-JP" sz="1400" dirty="0">
                <a:latin typeface="ＭＳ Ｐゴシック" pitchFamily="50" charset="-128"/>
                <a:ea typeface="ＭＳ Ｐゴシック" pitchFamily="50" charset="-128"/>
                <a:cs typeface="メイリオ" panose="020B0604030504040204" pitchFamily="50" charset="-128"/>
              </a:rPr>
              <a:t>【</a:t>
            </a:r>
            <a:r>
              <a:rPr kumimoji="1" lang="ja-JP" altLang="en-US" sz="1400" dirty="0">
                <a:latin typeface="ＭＳ Ｐゴシック" pitchFamily="50" charset="-128"/>
                <a:ea typeface="ＭＳ Ｐゴシック" pitchFamily="50" charset="-128"/>
                <a:cs typeface="メイリオ" panose="020B0604030504040204" pitchFamily="50" charset="-128"/>
              </a:rPr>
              <a:t>全</a:t>
            </a:r>
            <a:r>
              <a:rPr kumimoji="1" lang="en-US" altLang="ja-JP" sz="1400" dirty="0">
                <a:latin typeface="ＭＳ Ｐゴシック" pitchFamily="50" charset="-128"/>
                <a:ea typeface="ＭＳ Ｐゴシック" pitchFamily="50" charset="-128"/>
                <a:cs typeface="メイリオ" panose="020B0604030504040204" pitchFamily="50" charset="-128"/>
              </a:rPr>
              <a:t>11</a:t>
            </a:r>
            <a:r>
              <a:rPr kumimoji="1" lang="ja-JP" altLang="en-US" sz="1400" dirty="0">
                <a:latin typeface="ＭＳ Ｐゴシック" pitchFamily="50" charset="-128"/>
                <a:ea typeface="ＭＳ Ｐゴシック" pitchFamily="50" charset="-128"/>
                <a:cs typeface="メイリオ" panose="020B0604030504040204" pitchFamily="50" charset="-128"/>
              </a:rPr>
              <a:t>項目　▲</a:t>
            </a:r>
            <a:r>
              <a:rPr kumimoji="1" lang="en-US" altLang="ja-JP" sz="1400" dirty="0">
                <a:latin typeface="ＭＳ Ｐゴシック" pitchFamily="50" charset="-128"/>
                <a:ea typeface="ＭＳ Ｐゴシック" pitchFamily="50" charset="-128"/>
                <a:cs typeface="メイリオ" panose="020B0604030504040204" pitchFamily="50" charset="-128"/>
              </a:rPr>
              <a:t>175</a:t>
            </a:r>
            <a:r>
              <a:rPr lang="ja-JP" altLang="en-US" sz="1400" dirty="0">
                <a:latin typeface="ＭＳ Ｐゴシック" pitchFamily="50" charset="-128"/>
                <a:ea typeface="ＭＳ Ｐゴシック" pitchFamily="50" charset="-128"/>
                <a:cs typeface="メイリオ" panose="020B0604030504040204" pitchFamily="50" charset="-128"/>
              </a:rPr>
              <a:t>百万</a:t>
            </a:r>
            <a:r>
              <a:rPr kumimoji="1" lang="ja-JP" altLang="en-US" sz="1400" dirty="0">
                <a:latin typeface="ＭＳ Ｐゴシック" pitchFamily="50" charset="-128"/>
                <a:ea typeface="ＭＳ Ｐゴシック" pitchFamily="50" charset="-128"/>
                <a:cs typeface="メイリオ" panose="020B0604030504040204" pitchFamily="50" charset="-128"/>
              </a:rPr>
              <a:t>円</a:t>
            </a:r>
            <a:r>
              <a:rPr kumimoji="1" lang="en-US" altLang="ja-JP" sz="1400" dirty="0">
                <a:latin typeface="ＭＳ Ｐゴシック" pitchFamily="50" charset="-128"/>
                <a:ea typeface="ＭＳ Ｐゴシック" pitchFamily="50" charset="-128"/>
                <a:cs typeface="メイリオ" panose="020B0604030504040204" pitchFamily="50" charset="-128"/>
              </a:rPr>
              <a:t>】</a:t>
            </a:r>
            <a:endParaRPr kumimoji="1" lang="ja-JP" altLang="en-US" sz="1400" dirty="0">
              <a:latin typeface="ＭＳ Ｐゴシック" pitchFamily="50" charset="-128"/>
              <a:ea typeface="ＭＳ Ｐゴシック" pitchFamily="50" charset="-128"/>
              <a:cs typeface="メイリオ" panose="020B0604030504040204" pitchFamily="50" charset="-128"/>
            </a:endParaRPr>
          </a:p>
        </p:txBody>
      </p:sp>
      <p:graphicFrame>
        <p:nvGraphicFramePr>
          <p:cNvPr id="22" name="表 21"/>
          <p:cNvGraphicFramePr>
            <a:graphicFrameLocks noGrp="1"/>
          </p:cNvGraphicFramePr>
          <p:nvPr/>
        </p:nvGraphicFramePr>
        <p:xfrm>
          <a:off x="827583" y="3789040"/>
          <a:ext cx="8064897" cy="1313280"/>
        </p:xfrm>
        <a:graphic>
          <a:graphicData uri="http://schemas.openxmlformats.org/drawingml/2006/table">
            <a:tbl>
              <a:tblPr firstRow="1" bandRow="1">
                <a:tableStyleId>{B301B821-A1FF-4177-AEE7-76D212191A09}</a:tableStyleId>
              </a:tblPr>
              <a:tblGrid>
                <a:gridCol w="3607980">
                  <a:extLst>
                    <a:ext uri="{9D8B030D-6E8A-4147-A177-3AD203B41FA5}">
                      <a16:colId xmlns:a16="http://schemas.microsoft.com/office/drawing/2014/main" val="20000"/>
                    </a:ext>
                  </a:extLst>
                </a:gridCol>
                <a:gridCol w="707447">
                  <a:extLst>
                    <a:ext uri="{9D8B030D-6E8A-4147-A177-3AD203B41FA5}">
                      <a16:colId xmlns:a16="http://schemas.microsoft.com/office/drawing/2014/main" val="20001"/>
                    </a:ext>
                  </a:extLst>
                </a:gridCol>
                <a:gridCol w="716516">
                  <a:extLst>
                    <a:ext uri="{9D8B030D-6E8A-4147-A177-3AD203B41FA5}">
                      <a16:colId xmlns:a16="http://schemas.microsoft.com/office/drawing/2014/main" val="20002"/>
                    </a:ext>
                  </a:extLst>
                </a:gridCol>
                <a:gridCol w="965031">
                  <a:extLst>
                    <a:ext uri="{9D8B030D-6E8A-4147-A177-3AD203B41FA5}">
                      <a16:colId xmlns:a16="http://schemas.microsoft.com/office/drawing/2014/main" val="20003"/>
                    </a:ext>
                  </a:extLst>
                </a:gridCol>
                <a:gridCol w="2067923">
                  <a:extLst>
                    <a:ext uri="{9D8B030D-6E8A-4147-A177-3AD203B41FA5}">
                      <a16:colId xmlns:a16="http://schemas.microsoft.com/office/drawing/2014/main" val="20004"/>
                    </a:ext>
                  </a:extLst>
                </a:gridCol>
              </a:tblGrid>
              <a:tr h="181744">
                <a:tc>
                  <a:txBody>
                    <a:bodyPr/>
                    <a:lstStyle/>
                    <a:p>
                      <a:pPr algn="ctr"/>
                      <a:r>
                        <a:rPr kumimoji="1" lang="ja-JP" altLang="en-US" sz="1200" b="0" dirty="0">
                          <a:solidFill>
                            <a:schemeClr val="tx1"/>
                          </a:solidFill>
                          <a:latin typeface="ＭＳ Ｐゴシック" pitchFamily="50" charset="-128"/>
                          <a:ea typeface="ＭＳ Ｐゴシック" pitchFamily="50" charset="-128"/>
                          <a:cs typeface="メイリオ" panose="020B0604030504040204" pitchFamily="50" charset="-128"/>
                        </a:rPr>
                        <a:t>主な項目　</a:t>
                      </a:r>
                      <a:r>
                        <a:rPr kumimoji="1" lang="en-US" altLang="ja-JP" sz="1200" b="0" dirty="0">
                          <a:solidFill>
                            <a:schemeClr val="tx1"/>
                          </a:solidFill>
                          <a:latin typeface="ＭＳ Ｐゴシック" pitchFamily="50" charset="-128"/>
                          <a:ea typeface="ＭＳ Ｐゴシック" pitchFamily="50" charset="-128"/>
                          <a:cs typeface="メイリオ" panose="020B0604030504040204" pitchFamily="50" charset="-128"/>
                        </a:rPr>
                        <a:t>【</a:t>
                      </a:r>
                      <a:r>
                        <a:rPr kumimoji="1" lang="ja-JP" altLang="en-US" sz="1200" b="0" kern="1200" dirty="0">
                          <a:solidFill>
                            <a:schemeClr val="tx1"/>
                          </a:solidFill>
                          <a:latin typeface="ＭＳ Ｐゴシック" pitchFamily="50" charset="-128"/>
                          <a:ea typeface="ＭＳ Ｐゴシック" pitchFamily="50" charset="-128"/>
                          <a:cs typeface="メイリオ" panose="020B0604030504040204" pitchFamily="50" charset="-128"/>
                        </a:rPr>
                        <a:t>交付先</a:t>
                      </a:r>
                      <a:r>
                        <a:rPr kumimoji="1" lang="en-US" altLang="ja-JP" sz="1200" b="0" kern="1200" dirty="0">
                          <a:solidFill>
                            <a:schemeClr val="tx1"/>
                          </a:solidFill>
                          <a:latin typeface="ＭＳ Ｐゴシック" pitchFamily="50" charset="-128"/>
                          <a:ea typeface="ＭＳ Ｐゴシック" pitchFamily="50" charset="-128"/>
                          <a:cs typeface="メイリオ" panose="020B0604030504040204" pitchFamily="50" charset="-128"/>
                        </a:rPr>
                        <a:t>】</a:t>
                      </a:r>
                      <a:endParaRPr kumimoji="1" lang="ja-JP" altLang="en-US" sz="1200" b="0" kern="1200" dirty="0">
                        <a:solidFill>
                          <a:schemeClr val="tx1"/>
                        </a:solidFill>
                        <a:latin typeface="ＭＳ Ｐゴシック" pitchFamily="50" charset="-128"/>
                        <a:ea typeface="ＭＳ Ｐゴシック" pitchFamily="50" charset="-128"/>
                        <a:cs typeface="メイリオ" panose="020B0604030504040204" pitchFamily="50" charset="-128"/>
                      </a:endParaRPr>
                    </a:p>
                  </a:txBody>
                  <a:tcPr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40000"/>
                        <a:lumOff val="60000"/>
                      </a:schemeClr>
                    </a:solidFill>
                  </a:tcPr>
                </a:tc>
                <a:tc>
                  <a:txBody>
                    <a:bodyPr/>
                    <a:lstStyle/>
                    <a:p>
                      <a:pPr algn="ctr"/>
                      <a:r>
                        <a:rPr kumimoji="1" lang="ja-JP" altLang="en-US" sz="1200" b="0" dirty="0">
                          <a:solidFill>
                            <a:schemeClr val="tx1"/>
                          </a:solidFill>
                          <a:latin typeface="ＭＳ Ｐゴシック" pitchFamily="50" charset="-128"/>
                          <a:ea typeface="ＭＳ Ｐゴシック" pitchFamily="50" charset="-128"/>
                          <a:cs typeface="メイリオ" panose="020B0604030504040204" pitchFamily="50" charset="-128"/>
                        </a:rPr>
                        <a:t>削減額</a:t>
                      </a:r>
                    </a:p>
                  </a:txBody>
                  <a:tcPr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40000"/>
                        <a:lumOff val="6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dirty="0">
                          <a:solidFill>
                            <a:schemeClr val="tx1"/>
                          </a:solidFill>
                          <a:latin typeface="ＭＳ Ｐゴシック" pitchFamily="50" charset="-128"/>
                          <a:ea typeface="ＭＳ Ｐゴシック" pitchFamily="50" charset="-128"/>
                          <a:cs typeface="メイリオ" panose="020B0604030504040204" pitchFamily="50" charset="-128"/>
                        </a:rPr>
                        <a:t>削減率</a:t>
                      </a:r>
                    </a:p>
                  </a:txBody>
                  <a:tcPr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40000"/>
                        <a:lumOff val="60000"/>
                      </a:schemeClr>
                    </a:solidFill>
                  </a:tcPr>
                </a:tc>
                <a:tc>
                  <a:txBody>
                    <a:bodyPr/>
                    <a:lstStyle/>
                    <a:p>
                      <a:pPr algn="ctr"/>
                      <a:r>
                        <a:rPr kumimoji="1" lang="ja-JP" altLang="en-US" sz="1200" b="0">
                          <a:solidFill>
                            <a:schemeClr val="tx1"/>
                          </a:solidFill>
                          <a:latin typeface="ＭＳ Ｐゴシック" pitchFamily="50" charset="-128"/>
                          <a:ea typeface="ＭＳ Ｐゴシック" pitchFamily="50" charset="-128"/>
                          <a:cs typeface="メイリオ" panose="020B0604030504040204" pitchFamily="50" charset="-128"/>
                        </a:rPr>
                        <a:t>見直し時期</a:t>
                      </a:r>
                      <a:endParaRPr kumimoji="1" lang="ja-JP" altLang="en-US" sz="1200" b="0" dirty="0">
                        <a:solidFill>
                          <a:schemeClr val="tx1"/>
                        </a:solidFill>
                        <a:latin typeface="ＭＳ Ｐゴシック" pitchFamily="50" charset="-128"/>
                        <a:ea typeface="ＭＳ Ｐゴシック" pitchFamily="50" charset="-128"/>
                        <a:cs typeface="メイリオ" panose="020B0604030504040204" pitchFamily="50" charset="-128"/>
                      </a:endParaRPr>
                    </a:p>
                  </a:txBody>
                  <a:tcPr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40000"/>
                        <a:lumOff val="60000"/>
                      </a:schemeClr>
                    </a:solidFill>
                  </a:tcPr>
                </a:tc>
                <a:tc>
                  <a:txBody>
                    <a:bodyPr/>
                    <a:lstStyle/>
                    <a:p>
                      <a:pPr algn="ctr"/>
                      <a:r>
                        <a:rPr kumimoji="1" lang="ja-JP" altLang="en-US" sz="1200" b="0" dirty="0">
                          <a:solidFill>
                            <a:schemeClr val="tx1"/>
                          </a:solidFill>
                          <a:latin typeface="ＭＳ Ｐゴシック" pitchFamily="50" charset="-128"/>
                          <a:ea typeface="ＭＳ Ｐゴシック" pitchFamily="50" charset="-128"/>
                          <a:cs typeface="メイリオ" panose="020B0604030504040204" pitchFamily="50" charset="-128"/>
                        </a:rPr>
                        <a:t>見直し内容等</a:t>
                      </a:r>
                    </a:p>
                  </a:txBody>
                  <a:tcPr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40000"/>
                        <a:lumOff val="60000"/>
                      </a:schemeClr>
                    </a:solidFill>
                  </a:tcPr>
                </a:tc>
                <a:extLst>
                  <a:ext uri="{0D108BD9-81ED-4DB2-BD59-A6C34878D82A}">
                    <a16:rowId xmlns:a16="http://schemas.microsoft.com/office/drawing/2014/main" val="10000"/>
                  </a:ext>
                </a:extLst>
              </a:tr>
              <a:tr h="310947">
                <a:tc>
                  <a:txBody>
                    <a:bodyPr/>
                    <a:lstStyle/>
                    <a:p>
                      <a:r>
                        <a:rPr kumimoji="1" lang="ja-JP" altLang="en-US" sz="1200" dirty="0">
                          <a:solidFill>
                            <a:schemeClr val="tx1"/>
                          </a:solidFill>
                          <a:latin typeface="ＭＳ Ｐゴシック" pitchFamily="50" charset="-128"/>
                          <a:ea typeface="ＭＳ Ｐゴシック" pitchFamily="50" charset="-128"/>
                          <a:cs typeface="メイリオ" panose="020B0604030504040204" pitchFamily="50" charset="-128"/>
                        </a:rPr>
                        <a:t>家庭保育・ベビーセンター助成事業補助金</a:t>
                      </a:r>
                      <a:endParaRPr kumimoji="1" lang="en-US" altLang="ja-JP" sz="1200" dirty="0">
                        <a:solidFill>
                          <a:schemeClr val="tx1"/>
                        </a:solidFill>
                        <a:latin typeface="ＭＳ Ｐゴシック" pitchFamily="50" charset="-128"/>
                        <a:ea typeface="ＭＳ Ｐゴシック" pitchFamily="50" charset="-128"/>
                        <a:cs typeface="メイリオ" panose="020B0604030504040204" pitchFamily="50" charset="-128"/>
                      </a:endParaRPr>
                    </a:p>
                    <a:p>
                      <a:r>
                        <a:rPr kumimoji="1" lang="ja-JP" altLang="en-US" sz="1200" kern="1200" dirty="0">
                          <a:solidFill>
                            <a:schemeClr val="tx1"/>
                          </a:solidFill>
                          <a:latin typeface="ＭＳ Ｐゴシック" pitchFamily="50" charset="-128"/>
                          <a:ea typeface="ＭＳ Ｐゴシック" pitchFamily="50" charset="-128"/>
                          <a:cs typeface="メイリオ" panose="020B0604030504040204" pitchFamily="50" charset="-128"/>
                        </a:rPr>
                        <a:t>　</a:t>
                      </a:r>
                      <a:r>
                        <a:rPr kumimoji="1" lang="ja-JP" altLang="en-US" sz="1100" kern="1200" dirty="0">
                          <a:solidFill>
                            <a:schemeClr val="tx1"/>
                          </a:solidFill>
                          <a:latin typeface="ＭＳ Ｐゴシック" pitchFamily="50" charset="-128"/>
                          <a:ea typeface="ＭＳ Ｐゴシック" pitchFamily="50" charset="-128"/>
                          <a:cs typeface="メイリオ" panose="020B0604030504040204" pitchFamily="50" charset="-128"/>
                        </a:rPr>
                        <a:t>　</a:t>
                      </a:r>
                      <a:r>
                        <a:rPr kumimoji="1" lang="en-US" altLang="ja-JP" sz="1100" kern="1200" dirty="0">
                          <a:solidFill>
                            <a:schemeClr val="tx1"/>
                          </a:solidFill>
                          <a:latin typeface="ＭＳ Ｐゴシック" pitchFamily="50" charset="-128"/>
                          <a:ea typeface="ＭＳ Ｐゴシック" pitchFamily="50" charset="-128"/>
                          <a:cs typeface="メイリオ" panose="020B0604030504040204" pitchFamily="50" charset="-128"/>
                        </a:rPr>
                        <a:t>【</a:t>
                      </a:r>
                      <a:r>
                        <a:rPr kumimoji="1" lang="ja-JP" altLang="en-US" sz="1100" kern="1200" dirty="0">
                          <a:solidFill>
                            <a:schemeClr val="tx1"/>
                          </a:solidFill>
                          <a:latin typeface="ＭＳ Ｐゴシック" pitchFamily="50" charset="-128"/>
                          <a:ea typeface="ＭＳ Ｐゴシック" pitchFamily="50" charset="-128"/>
                          <a:cs typeface="メイリオ" panose="020B0604030504040204" pitchFamily="50" charset="-128"/>
                        </a:rPr>
                        <a:t>家庭保育及びベビーセンター実施者</a:t>
                      </a:r>
                      <a:r>
                        <a:rPr kumimoji="1" lang="en-US" altLang="ja-JP" sz="1100" kern="1200" dirty="0">
                          <a:solidFill>
                            <a:schemeClr val="tx1"/>
                          </a:solidFill>
                          <a:latin typeface="ＭＳ Ｐゴシック" pitchFamily="50" charset="-128"/>
                          <a:ea typeface="ＭＳ Ｐゴシック" pitchFamily="50" charset="-128"/>
                          <a:cs typeface="メイリオ" panose="020B0604030504040204" pitchFamily="50" charset="-128"/>
                        </a:rPr>
                        <a:t>】</a:t>
                      </a:r>
                      <a:endParaRPr kumimoji="1" lang="ja-JP" altLang="en-US" sz="1100" kern="1200" dirty="0">
                        <a:solidFill>
                          <a:schemeClr val="tx1"/>
                        </a:solidFill>
                        <a:latin typeface="ＭＳ Ｐゴシック" pitchFamily="50" charset="-128"/>
                        <a:ea typeface="ＭＳ Ｐゴシック" pitchFamily="50" charset="-128"/>
                        <a:cs typeface="メイリオ" panose="020B0604030504040204" pitchFamily="50" charset="-128"/>
                      </a:endParaRPr>
                    </a:p>
                  </a:txBody>
                  <a:tcPr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a:r>
                        <a:rPr kumimoji="1" lang="en-US" altLang="ja-JP" sz="1200" dirty="0">
                          <a:solidFill>
                            <a:schemeClr val="tx1"/>
                          </a:solidFill>
                          <a:latin typeface="ＭＳ Ｐゴシック" pitchFamily="50" charset="-128"/>
                          <a:ea typeface="ＭＳ Ｐゴシック" pitchFamily="50" charset="-128"/>
                          <a:cs typeface="メイリオ" panose="020B0604030504040204" pitchFamily="50" charset="-128"/>
                        </a:rPr>
                        <a:t>99</a:t>
                      </a:r>
                      <a:endParaRPr kumimoji="1" lang="ja-JP" altLang="en-US" sz="1200" dirty="0">
                        <a:solidFill>
                          <a:schemeClr val="tx1"/>
                        </a:solidFill>
                        <a:latin typeface="ＭＳ Ｐゴシック" pitchFamily="50" charset="-128"/>
                        <a:ea typeface="ＭＳ Ｐゴシック" pitchFamily="50" charset="-128"/>
                        <a:cs typeface="メイリオ" panose="020B0604030504040204" pitchFamily="50" charset="-128"/>
                      </a:endParaRPr>
                    </a:p>
                  </a:txBody>
                  <a:tcPr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a:r>
                        <a:rPr kumimoji="1" lang="en-US" altLang="ja-JP" sz="1200" dirty="0">
                          <a:solidFill>
                            <a:schemeClr val="tx1"/>
                          </a:solidFill>
                          <a:latin typeface="ＭＳ Ｐゴシック" pitchFamily="50" charset="-128"/>
                          <a:ea typeface="ＭＳ Ｐゴシック" pitchFamily="50" charset="-128"/>
                          <a:cs typeface="メイリオ" panose="020B0604030504040204" pitchFamily="50" charset="-128"/>
                        </a:rPr>
                        <a:t>100</a:t>
                      </a:r>
                      <a:r>
                        <a:rPr kumimoji="1" lang="ja-JP" altLang="en-US" sz="1200" dirty="0">
                          <a:solidFill>
                            <a:schemeClr val="tx1"/>
                          </a:solidFill>
                          <a:latin typeface="ＭＳ Ｐゴシック" pitchFamily="50" charset="-128"/>
                          <a:ea typeface="ＭＳ Ｐゴシック" pitchFamily="50" charset="-128"/>
                          <a:cs typeface="メイリオ" panose="020B0604030504040204" pitchFamily="50" charset="-128"/>
                        </a:rPr>
                        <a:t>％</a:t>
                      </a:r>
                    </a:p>
                  </a:txBody>
                  <a:tcPr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a:r>
                        <a:rPr kumimoji="1" lang="en-US" altLang="ja-JP" sz="1200" dirty="0">
                          <a:solidFill>
                            <a:schemeClr val="tx1"/>
                          </a:solidFill>
                          <a:latin typeface="ＭＳ Ｐゴシック" pitchFamily="50" charset="-128"/>
                          <a:ea typeface="ＭＳ Ｐゴシック" pitchFamily="50" charset="-128"/>
                          <a:cs typeface="メイリオ" panose="020B0604030504040204" pitchFamily="50" charset="-128"/>
                        </a:rPr>
                        <a:t>2012</a:t>
                      </a:r>
                      <a:r>
                        <a:rPr kumimoji="1" lang="ja-JP" altLang="en-US" sz="1200" dirty="0">
                          <a:solidFill>
                            <a:schemeClr val="tx1"/>
                          </a:solidFill>
                          <a:latin typeface="ＭＳ Ｐゴシック" pitchFamily="50" charset="-128"/>
                          <a:ea typeface="ＭＳ Ｐゴシック" pitchFamily="50" charset="-128"/>
                          <a:cs typeface="メイリオ" panose="020B0604030504040204" pitchFamily="50" charset="-128"/>
                        </a:rPr>
                        <a:t>～</a:t>
                      </a:r>
                      <a:endParaRPr kumimoji="1" lang="en-US" altLang="ja-JP" sz="1200" dirty="0">
                        <a:solidFill>
                          <a:schemeClr val="tx1"/>
                        </a:solidFill>
                        <a:latin typeface="ＭＳ Ｐゴシック" pitchFamily="50" charset="-128"/>
                        <a:ea typeface="ＭＳ Ｐゴシック" pitchFamily="50" charset="-128"/>
                        <a:cs typeface="メイリオ" panose="020B0604030504040204" pitchFamily="50" charset="-128"/>
                      </a:endParaRPr>
                    </a:p>
                    <a:p>
                      <a:pPr algn="l"/>
                      <a:r>
                        <a:rPr kumimoji="1" lang="ja-JP" altLang="en-US" sz="1200" dirty="0">
                          <a:solidFill>
                            <a:schemeClr val="tx1"/>
                          </a:solidFill>
                          <a:latin typeface="ＭＳ Ｐゴシック" pitchFamily="50" charset="-128"/>
                          <a:ea typeface="ＭＳ Ｐゴシック" pitchFamily="50" charset="-128"/>
                          <a:cs typeface="メイリオ" panose="020B0604030504040204" pitchFamily="50" charset="-128"/>
                        </a:rPr>
                        <a:t>　</a:t>
                      </a:r>
                      <a:r>
                        <a:rPr kumimoji="1" lang="en-US" altLang="ja-JP" sz="1200" dirty="0">
                          <a:solidFill>
                            <a:schemeClr val="tx1"/>
                          </a:solidFill>
                          <a:latin typeface="ＭＳ Ｐゴシック" pitchFamily="50" charset="-128"/>
                          <a:ea typeface="ＭＳ Ｐゴシック" pitchFamily="50" charset="-128"/>
                          <a:cs typeface="メイリオ" panose="020B0604030504040204" pitchFamily="50" charset="-128"/>
                        </a:rPr>
                        <a:t>2013</a:t>
                      </a:r>
                      <a:r>
                        <a:rPr kumimoji="1" lang="ja-JP" altLang="en-US" sz="1200" dirty="0">
                          <a:solidFill>
                            <a:schemeClr val="tx1"/>
                          </a:solidFill>
                          <a:latin typeface="ＭＳ Ｐゴシック" pitchFamily="50" charset="-128"/>
                          <a:ea typeface="ＭＳ Ｐゴシック" pitchFamily="50" charset="-128"/>
                          <a:cs typeface="メイリオ" panose="020B0604030504040204" pitchFamily="50" charset="-128"/>
                        </a:rPr>
                        <a:t>年度</a:t>
                      </a:r>
                    </a:p>
                  </a:txBody>
                  <a:tcPr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kumimoji="1" lang="ja-JP" altLang="en-US" sz="1200" dirty="0">
                          <a:solidFill>
                            <a:schemeClr val="tx1"/>
                          </a:solidFill>
                          <a:latin typeface="ＭＳ Ｐゴシック" pitchFamily="50" charset="-128"/>
                          <a:ea typeface="ＭＳ Ｐゴシック" pitchFamily="50" charset="-128"/>
                          <a:cs typeface="メイリオ" panose="020B0604030504040204" pitchFamily="50" charset="-128"/>
                        </a:rPr>
                        <a:t>保育ママ事業</a:t>
                      </a:r>
                      <a:r>
                        <a:rPr kumimoji="1" lang="en-US" altLang="ja-JP" sz="1200" dirty="0">
                          <a:solidFill>
                            <a:schemeClr val="tx1"/>
                          </a:solidFill>
                          <a:latin typeface="ＭＳ Ｐゴシック" pitchFamily="50" charset="-128"/>
                          <a:ea typeface="ＭＳ Ｐゴシック" pitchFamily="50" charset="-128"/>
                          <a:cs typeface="メイリオ" panose="020B0604030504040204" pitchFamily="50" charset="-128"/>
                        </a:rPr>
                        <a:t>(</a:t>
                      </a:r>
                      <a:r>
                        <a:rPr kumimoji="1" lang="ja-JP" altLang="en-US" sz="1200" dirty="0">
                          <a:solidFill>
                            <a:schemeClr val="tx1"/>
                          </a:solidFill>
                          <a:latin typeface="ＭＳ Ｐゴシック" pitchFamily="50" charset="-128"/>
                          <a:ea typeface="ＭＳ Ｐゴシック" pitchFamily="50" charset="-128"/>
                          <a:cs typeface="メイリオ" panose="020B0604030504040204" pitchFamily="50" charset="-128"/>
                        </a:rPr>
                        <a:t>個人実施型</a:t>
                      </a:r>
                      <a:r>
                        <a:rPr kumimoji="1" lang="en-US" altLang="ja-JP" sz="1200" dirty="0">
                          <a:solidFill>
                            <a:schemeClr val="tx1"/>
                          </a:solidFill>
                          <a:latin typeface="ＭＳ Ｐゴシック" pitchFamily="50" charset="-128"/>
                          <a:ea typeface="ＭＳ Ｐゴシック" pitchFamily="50" charset="-128"/>
                          <a:cs typeface="メイリオ" panose="020B0604030504040204" pitchFamily="50" charset="-128"/>
                        </a:rPr>
                        <a:t>)</a:t>
                      </a:r>
                      <a:r>
                        <a:rPr kumimoji="1" lang="ja-JP" altLang="en-US" sz="1200" dirty="0">
                          <a:solidFill>
                            <a:schemeClr val="tx1"/>
                          </a:solidFill>
                          <a:latin typeface="ＭＳ Ｐゴシック" pitchFamily="50" charset="-128"/>
                          <a:ea typeface="ＭＳ Ｐゴシック" pitchFamily="50" charset="-128"/>
                          <a:cs typeface="メイリオ" panose="020B0604030504040204" pitchFamily="50" charset="-128"/>
                        </a:rPr>
                        <a:t>へ移行</a:t>
                      </a:r>
                      <a:r>
                        <a:rPr kumimoji="1" lang="en-US" altLang="ja-JP" sz="1200" dirty="0">
                          <a:solidFill>
                            <a:schemeClr val="tx1"/>
                          </a:solidFill>
                          <a:latin typeface="ＭＳ Ｐゴシック" pitchFamily="50" charset="-128"/>
                          <a:ea typeface="ＭＳ Ｐゴシック" pitchFamily="50" charset="-128"/>
                          <a:cs typeface="メイリオ" panose="020B0604030504040204" pitchFamily="50" charset="-128"/>
                        </a:rPr>
                        <a:t>(2012</a:t>
                      </a:r>
                      <a:r>
                        <a:rPr kumimoji="1" lang="ja-JP" altLang="en-US" sz="1200" dirty="0">
                          <a:solidFill>
                            <a:schemeClr val="tx1"/>
                          </a:solidFill>
                          <a:latin typeface="ＭＳ Ｐゴシック" pitchFamily="50" charset="-128"/>
                          <a:ea typeface="ＭＳ Ｐゴシック" pitchFamily="50" charset="-128"/>
                          <a:cs typeface="メイリオ" panose="020B0604030504040204" pitchFamily="50" charset="-128"/>
                        </a:rPr>
                        <a:t>年度は経過措置として減額のうえ継続</a:t>
                      </a:r>
                      <a:r>
                        <a:rPr kumimoji="1" lang="en-US" altLang="ja-JP" sz="1200" dirty="0">
                          <a:solidFill>
                            <a:schemeClr val="tx1"/>
                          </a:solidFill>
                          <a:latin typeface="ＭＳ Ｐゴシック" pitchFamily="50" charset="-128"/>
                          <a:ea typeface="ＭＳ Ｐゴシック" pitchFamily="50" charset="-128"/>
                          <a:cs typeface="メイリオ" panose="020B0604030504040204" pitchFamily="50" charset="-128"/>
                        </a:rPr>
                        <a:t>)</a:t>
                      </a:r>
                      <a:endParaRPr kumimoji="1" lang="ja-JP" altLang="en-US" sz="1200" dirty="0">
                        <a:solidFill>
                          <a:schemeClr val="tx1"/>
                        </a:solidFill>
                        <a:latin typeface="ＭＳ Ｐゴシック" pitchFamily="50" charset="-128"/>
                        <a:ea typeface="ＭＳ Ｐゴシック" pitchFamily="50" charset="-128"/>
                        <a:cs typeface="メイリオ" panose="020B0604030504040204" pitchFamily="50" charset="-128"/>
                      </a:endParaRPr>
                    </a:p>
                  </a:txBody>
                  <a:tcPr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1"/>
                  </a:ext>
                </a:extLst>
              </a:tr>
              <a:tr h="310947">
                <a:tc>
                  <a:txBody>
                    <a:bodyPr/>
                    <a:lstStyle/>
                    <a:p>
                      <a:r>
                        <a:rPr kumimoji="1" lang="ja-JP" altLang="en-US" sz="1200" kern="1200" dirty="0">
                          <a:solidFill>
                            <a:schemeClr val="tx1"/>
                          </a:solidFill>
                          <a:latin typeface="ＭＳ Ｐゴシック" pitchFamily="50" charset="-128"/>
                          <a:ea typeface="ＭＳ Ｐゴシック" pitchFamily="50" charset="-128"/>
                          <a:cs typeface="メイリオ" panose="020B0604030504040204" pitchFamily="50" charset="-128"/>
                        </a:rPr>
                        <a:t>大阪人権博物館運営費補助</a:t>
                      </a:r>
                      <a:endParaRPr kumimoji="1" lang="en-US" altLang="ja-JP" sz="1200" kern="1200" dirty="0">
                        <a:solidFill>
                          <a:schemeClr val="tx1"/>
                        </a:solidFill>
                        <a:latin typeface="ＭＳ Ｐゴシック" pitchFamily="50" charset="-128"/>
                        <a:ea typeface="ＭＳ Ｐゴシック" pitchFamily="50" charset="-128"/>
                        <a:cs typeface="メイリオ" panose="020B0604030504040204" pitchFamily="50" charset="-128"/>
                      </a:endParaRPr>
                    </a:p>
                    <a:p>
                      <a:r>
                        <a:rPr kumimoji="1" lang="ja-JP" altLang="en-US" sz="1200" kern="1200" dirty="0">
                          <a:solidFill>
                            <a:schemeClr val="tx1"/>
                          </a:solidFill>
                          <a:latin typeface="ＭＳ Ｐゴシック" pitchFamily="50" charset="-128"/>
                          <a:ea typeface="ＭＳ Ｐゴシック" pitchFamily="50" charset="-128"/>
                          <a:cs typeface="メイリオ" panose="020B0604030504040204" pitchFamily="50" charset="-128"/>
                        </a:rPr>
                        <a:t>　　</a:t>
                      </a:r>
                      <a:r>
                        <a:rPr kumimoji="1" lang="en-US" altLang="ja-JP" sz="1100" kern="1200" dirty="0">
                          <a:solidFill>
                            <a:schemeClr val="tx1"/>
                          </a:solidFill>
                          <a:latin typeface="ＭＳ Ｐゴシック" pitchFamily="50" charset="-128"/>
                          <a:ea typeface="ＭＳ Ｐゴシック" pitchFamily="50" charset="-128"/>
                          <a:cs typeface="メイリオ" panose="020B0604030504040204" pitchFamily="50" charset="-128"/>
                        </a:rPr>
                        <a:t>【</a:t>
                      </a:r>
                      <a:r>
                        <a:rPr kumimoji="1" lang="ja-JP" altLang="en-US" sz="1100" kern="1200" dirty="0">
                          <a:solidFill>
                            <a:schemeClr val="tx1"/>
                          </a:solidFill>
                          <a:latin typeface="ＭＳ Ｐゴシック" pitchFamily="50" charset="-128"/>
                          <a:ea typeface="ＭＳ Ｐゴシック" pitchFamily="50" charset="-128"/>
                          <a:cs typeface="メイリオ" panose="020B0604030504040204" pitchFamily="50" charset="-128"/>
                        </a:rPr>
                        <a:t>（公財）大阪人権博物館</a:t>
                      </a:r>
                      <a:r>
                        <a:rPr kumimoji="1" lang="en-US" altLang="ja-JP" sz="1100" kern="1200" dirty="0">
                          <a:solidFill>
                            <a:schemeClr val="tx1"/>
                          </a:solidFill>
                          <a:latin typeface="ＭＳ Ｐゴシック" pitchFamily="50" charset="-128"/>
                          <a:ea typeface="ＭＳ Ｐゴシック" pitchFamily="50" charset="-128"/>
                          <a:cs typeface="メイリオ" panose="020B0604030504040204" pitchFamily="50" charset="-128"/>
                        </a:rPr>
                        <a:t>】</a:t>
                      </a:r>
                      <a:endParaRPr kumimoji="1" lang="ja-JP" altLang="en-US" sz="1100" kern="1200" dirty="0">
                        <a:solidFill>
                          <a:schemeClr val="tx1"/>
                        </a:solidFill>
                        <a:latin typeface="ＭＳ Ｐゴシック" pitchFamily="50" charset="-128"/>
                        <a:ea typeface="ＭＳ Ｐゴシック" pitchFamily="50" charset="-128"/>
                        <a:cs typeface="メイリオ" panose="020B0604030504040204" pitchFamily="50" charset="-128"/>
                      </a:endParaRPr>
                    </a:p>
                  </a:txBody>
                  <a:tcPr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a:r>
                        <a:rPr kumimoji="1" lang="en-US" altLang="ja-JP" sz="1200" dirty="0">
                          <a:solidFill>
                            <a:schemeClr val="tx1"/>
                          </a:solidFill>
                          <a:latin typeface="ＭＳ Ｐゴシック" pitchFamily="50" charset="-128"/>
                          <a:ea typeface="ＭＳ Ｐゴシック" pitchFamily="50" charset="-128"/>
                          <a:cs typeface="メイリオ" panose="020B0604030504040204" pitchFamily="50" charset="-128"/>
                        </a:rPr>
                        <a:t>51</a:t>
                      </a:r>
                      <a:endParaRPr kumimoji="1" lang="ja-JP" altLang="en-US" sz="1200" dirty="0">
                        <a:solidFill>
                          <a:schemeClr val="tx1"/>
                        </a:solidFill>
                        <a:latin typeface="ＭＳ Ｐゴシック" pitchFamily="50" charset="-128"/>
                        <a:ea typeface="ＭＳ Ｐゴシック" pitchFamily="50" charset="-128"/>
                        <a:cs typeface="メイリオ" panose="020B0604030504040204" pitchFamily="50" charset="-128"/>
                      </a:endParaRPr>
                    </a:p>
                  </a:txBody>
                  <a:tcPr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a:r>
                        <a:rPr kumimoji="1" lang="en-US" altLang="ja-JP" sz="1200" dirty="0">
                          <a:solidFill>
                            <a:schemeClr val="tx1"/>
                          </a:solidFill>
                          <a:latin typeface="ＭＳ Ｐゴシック" pitchFamily="50" charset="-128"/>
                          <a:ea typeface="ＭＳ Ｐゴシック" pitchFamily="50" charset="-128"/>
                          <a:cs typeface="メイリオ" panose="020B0604030504040204" pitchFamily="50" charset="-128"/>
                        </a:rPr>
                        <a:t>100</a:t>
                      </a:r>
                      <a:r>
                        <a:rPr kumimoji="1" lang="ja-JP" altLang="en-US" sz="1200" dirty="0">
                          <a:solidFill>
                            <a:schemeClr val="tx1"/>
                          </a:solidFill>
                          <a:latin typeface="ＭＳ Ｐゴシック" pitchFamily="50" charset="-128"/>
                          <a:ea typeface="ＭＳ Ｐゴシック" pitchFamily="50" charset="-128"/>
                          <a:cs typeface="メイリオ" panose="020B0604030504040204" pitchFamily="50" charset="-128"/>
                        </a:rPr>
                        <a:t>％</a:t>
                      </a:r>
                    </a:p>
                  </a:txBody>
                  <a:tcPr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a:r>
                        <a:rPr kumimoji="1" lang="en-US" altLang="ja-JP" sz="1200" dirty="0">
                          <a:solidFill>
                            <a:schemeClr val="tx1"/>
                          </a:solidFill>
                          <a:latin typeface="ＭＳ Ｐゴシック" pitchFamily="50" charset="-128"/>
                          <a:ea typeface="ＭＳ Ｐゴシック" pitchFamily="50" charset="-128"/>
                          <a:cs typeface="メイリオ" panose="020B0604030504040204" pitchFamily="50" charset="-128"/>
                        </a:rPr>
                        <a:t>2012</a:t>
                      </a:r>
                      <a:r>
                        <a:rPr kumimoji="1" lang="ja-JP" altLang="en-US" sz="1200" dirty="0">
                          <a:solidFill>
                            <a:schemeClr val="tx1"/>
                          </a:solidFill>
                          <a:latin typeface="ＭＳ Ｐゴシック" pitchFamily="50" charset="-128"/>
                          <a:ea typeface="ＭＳ Ｐゴシック" pitchFamily="50" charset="-128"/>
                          <a:cs typeface="メイリオ" panose="020B0604030504040204" pitchFamily="50" charset="-128"/>
                        </a:rPr>
                        <a:t>～</a:t>
                      </a:r>
                      <a:endParaRPr kumimoji="1" lang="en-US" altLang="ja-JP" sz="1200" dirty="0">
                        <a:solidFill>
                          <a:schemeClr val="tx1"/>
                        </a:solidFill>
                        <a:latin typeface="ＭＳ Ｐゴシック" pitchFamily="50" charset="-128"/>
                        <a:ea typeface="ＭＳ Ｐゴシック" pitchFamily="50" charset="-128"/>
                        <a:cs typeface="メイリオ" panose="020B0604030504040204" pitchFamily="50" charset="-128"/>
                      </a:endParaRPr>
                    </a:p>
                    <a:p>
                      <a:pPr algn="l"/>
                      <a:r>
                        <a:rPr kumimoji="1" lang="ja-JP" altLang="en-US" sz="1200" dirty="0">
                          <a:solidFill>
                            <a:schemeClr val="tx1"/>
                          </a:solidFill>
                          <a:latin typeface="ＭＳ Ｐゴシック" pitchFamily="50" charset="-128"/>
                          <a:ea typeface="ＭＳ Ｐゴシック" pitchFamily="50" charset="-128"/>
                          <a:cs typeface="メイリオ" panose="020B0604030504040204" pitchFamily="50" charset="-128"/>
                        </a:rPr>
                        <a:t>　</a:t>
                      </a:r>
                      <a:r>
                        <a:rPr kumimoji="1" lang="en-US" altLang="ja-JP" sz="1200" dirty="0">
                          <a:solidFill>
                            <a:schemeClr val="tx1"/>
                          </a:solidFill>
                          <a:latin typeface="ＭＳ Ｐゴシック" pitchFamily="50" charset="-128"/>
                          <a:ea typeface="ＭＳ Ｐゴシック" pitchFamily="50" charset="-128"/>
                          <a:cs typeface="メイリオ" panose="020B0604030504040204" pitchFamily="50" charset="-128"/>
                        </a:rPr>
                        <a:t>2013</a:t>
                      </a:r>
                      <a:r>
                        <a:rPr kumimoji="1" lang="ja-JP" altLang="en-US" sz="1200" dirty="0">
                          <a:solidFill>
                            <a:schemeClr val="tx1"/>
                          </a:solidFill>
                          <a:latin typeface="ＭＳ Ｐゴシック" pitchFamily="50" charset="-128"/>
                          <a:ea typeface="ＭＳ Ｐゴシック" pitchFamily="50" charset="-128"/>
                          <a:cs typeface="メイリオ" panose="020B0604030504040204" pitchFamily="50" charset="-128"/>
                        </a:rPr>
                        <a:t>年度</a:t>
                      </a:r>
                    </a:p>
                  </a:txBody>
                  <a:tcPr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kumimoji="1" lang="en-US" altLang="ja-JP" sz="1200" dirty="0">
                          <a:solidFill>
                            <a:schemeClr val="tx1"/>
                          </a:solidFill>
                          <a:latin typeface="ＭＳ Ｐゴシック" pitchFamily="50" charset="-128"/>
                          <a:ea typeface="ＭＳ Ｐゴシック" pitchFamily="50" charset="-128"/>
                          <a:cs typeface="メイリオ" panose="020B0604030504040204" pitchFamily="50" charset="-128"/>
                        </a:rPr>
                        <a:t>2012</a:t>
                      </a:r>
                      <a:r>
                        <a:rPr kumimoji="1" lang="ja-JP" altLang="en-US" sz="1200" dirty="0">
                          <a:solidFill>
                            <a:schemeClr val="tx1"/>
                          </a:solidFill>
                          <a:latin typeface="ＭＳ Ｐゴシック" pitchFamily="50" charset="-128"/>
                          <a:ea typeface="ＭＳ Ｐゴシック" pitchFamily="50" charset="-128"/>
                          <a:cs typeface="メイリオ" panose="020B0604030504040204" pitchFamily="50" charset="-128"/>
                        </a:rPr>
                        <a:t>年度は経過措置として継続</a:t>
                      </a:r>
                    </a:p>
                  </a:txBody>
                  <a:tcPr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2"/>
                  </a:ext>
                </a:extLst>
              </a:tr>
            </a:tbl>
          </a:graphicData>
        </a:graphic>
      </p:graphicFrame>
      <p:sp>
        <p:nvSpPr>
          <p:cNvPr id="23" name="テキスト ボックス 22"/>
          <p:cNvSpPr txBox="1"/>
          <p:nvPr/>
        </p:nvSpPr>
        <p:spPr>
          <a:xfrm>
            <a:off x="5292080" y="1783849"/>
            <a:ext cx="3672408" cy="276999"/>
          </a:xfrm>
          <a:prstGeom prst="rect">
            <a:avLst/>
          </a:prstGeom>
          <a:noFill/>
        </p:spPr>
        <p:txBody>
          <a:bodyPr wrap="square" rtlCol="0">
            <a:spAutoFit/>
          </a:bodyPr>
          <a:lstStyle/>
          <a:p>
            <a:r>
              <a:rPr lang="en-US" altLang="ja-JP" sz="1200" dirty="0">
                <a:latin typeface="ＭＳ Ｐゴシック" pitchFamily="50" charset="-128"/>
                <a:ea typeface="ＭＳ Ｐゴシック" pitchFamily="50" charset="-128"/>
                <a:cs typeface="メイリオ" panose="020B0604030504040204" pitchFamily="50" charset="-128"/>
              </a:rPr>
              <a:t>※</a:t>
            </a:r>
            <a:r>
              <a:rPr kumimoji="1" lang="ja-JP" altLang="en-US" sz="1200" dirty="0">
                <a:latin typeface="ＭＳ Ｐゴシック" pitchFamily="50" charset="-128"/>
                <a:ea typeface="ＭＳ Ｐゴシック" pitchFamily="50" charset="-128"/>
                <a:cs typeface="メイリオ" panose="020B0604030504040204" pitchFamily="50" charset="-128"/>
              </a:rPr>
              <a:t>削減額は</a:t>
            </a:r>
            <a:r>
              <a:rPr kumimoji="1" lang="en-US" altLang="ja-JP" sz="1200" dirty="0">
                <a:latin typeface="ＭＳ Ｐゴシック" pitchFamily="50" charset="-128"/>
                <a:ea typeface="ＭＳ Ｐゴシック" pitchFamily="50" charset="-128"/>
                <a:cs typeface="メイリオ" panose="020B0604030504040204" pitchFamily="50" charset="-128"/>
              </a:rPr>
              <a:t>2014</a:t>
            </a:r>
            <a:r>
              <a:rPr kumimoji="1" lang="ja-JP" altLang="en-US" sz="1200" dirty="0">
                <a:latin typeface="ＭＳ Ｐゴシック" pitchFamily="50" charset="-128"/>
                <a:ea typeface="ＭＳ Ｐゴシック" pitchFamily="50" charset="-128"/>
                <a:cs typeface="メイリオ" panose="020B0604030504040204" pitchFamily="50" charset="-128"/>
              </a:rPr>
              <a:t>年度一般財源ベース（単位：百万円）</a:t>
            </a:r>
          </a:p>
        </p:txBody>
      </p:sp>
      <p:sp>
        <p:nvSpPr>
          <p:cNvPr id="26" name="テキスト ボックス 25"/>
          <p:cNvSpPr txBox="1"/>
          <p:nvPr/>
        </p:nvSpPr>
        <p:spPr>
          <a:xfrm>
            <a:off x="557567" y="1844824"/>
            <a:ext cx="5094553" cy="307777"/>
          </a:xfrm>
          <a:prstGeom prst="rect">
            <a:avLst/>
          </a:prstGeom>
          <a:noFill/>
        </p:spPr>
        <p:txBody>
          <a:bodyPr wrap="square" rtlCol="0">
            <a:spAutoFit/>
          </a:bodyPr>
          <a:lstStyle/>
          <a:p>
            <a:r>
              <a:rPr lang="ja-JP" altLang="en-US" sz="1400" dirty="0">
                <a:latin typeface="ＭＳ Ｐゴシック" pitchFamily="50" charset="-128"/>
                <a:ea typeface="ＭＳ Ｐゴシック" pitchFamily="50" charset="-128"/>
                <a:cs typeface="メイリオ" panose="020B0604030504040204" pitchFamily="50" charset="-128"/>
              </a:rPr>
              <a:t>・ </a:t>
            </a:r>
            <a:r>
              <a:rPr kumimoji="1" lang="ja-JP" altLang="en-US" sz="1400" dirty="0">
                <a:latin typeface="ＭＳ Ｐゴシック" pitchFamily="50" charset="-128"/>
                <a:ea typeface="ＭＳ Ｐゴシック" pitchFamily="50" charset="-128"/>
                <a:cs typeface="メイリオ" panose="020B0604030504040204" pitchFamily="50" charset="-128"/>
              </a:rPr>
              <a:t>団体運営補助</a:t>
            </a:r>
            <a:r>
              <a:rPr kumimoji="1" lang="en-US" altLang="ja-JP" sz="1400" dirty="0">
                <a:latin typeface="ＭＳ Ｐゴシック" pitchFamily="50" charset="-128"/>
                <a:ea typeface="ＭＳ Ｐゴシック" pitchFamily="50" charset="-128"/>
                <a:cs typeface="メイリオ" panose="020B0604030504040204" pitchFamily="50" charset="-128"/>
              </a:rPr>
              <a:t>【</a:t>
            </a:r>
            <a:r>
              <a:rPr kumimoji="1" lang="ja-JP" altLang="en-US" sz="1400" dirty="0">
                <a:latin typeface="ＭＳ Ｐゴシック" pitchFamily="50" charset="-128"/>
                <a:ea typeface="ＭＳ Ｐゴシック" pitchFamily="50" charset="-128"/>
                <a:cs typeface="メイリオ" panose="020B0604030504040204" pitchFamily="50" charset="-128"/>
              </a:rPr>
              <a:t>全</a:t>
            </a:r>
            <a:r>
              <a:rPr kumimoji="1" lang="en-US" altLang="ja-JP" sz="1400" dirty="0">
                <a:latin typeface="ＭＳ Ｐゴシック" pitchFamily="50" charset="-128"/>
                <a:ea typeface="ＭＳ Ｐゴシック" pitchFamily="50" charset="-128"/>
                <a:cs typeface="メイリオ" panose="020B0604030504040204" pitchFamily="50" charset="-128"/>
              </a:rPr>
              <a:t>14</a:t>
            </a:r>
            <a:r>
              <a:rPr kumimoji="1" lang="ja-JP" altLang="en-US" sz="1400" dirty="0">
                <a:latin typeface="ＭＳ Ｐゴシック" pitchFamily="50" charset="-128"/>
                <a:ea typeface="ＭＳ Ｐゴシック" pitchFamily="50" charset="-128"/>
                <a:cs typeface="メイリオ" panose="020B0604030504040204" pitchFamily="50" charset="-128"/>
              </a:rPr>
              <a:t>項目 </a:t>
            </a:r>
            <a:r>
              <a:rPr lang="ja-JP" altLang="en-US" sz="1400" dirty="0">
                <a:latin typeface="ＭＳ Ｐゴシック" pitchFamily="50" charset="-128"/>
                <a:ea typeface="ＭＳ Ｐゴシック" pitchFamily="50" charset="-128"/>
                <a:cs typeface="メイリオ" panose="020B0604030504040204" pitchFamily="50" charset="-128"/>
              </a:rPr>
              <a:t>▲</a:t>
            </a:r>
            <a:r>
              <a:rPr lang="en-US" altLang="ja-JP" sz="1400" dirty="0">
                <a:latin typeface="ＭＳ Ｐゴシック" pitchFamily="50" charset="-128"/>
                <a:ea typeface="ＭＳ Ｐゴシック" pitchFamily="50" charset="-128"/>
                <a:cs typeface="メイリオ" panose="020B0604030504040204" pitchFamily="50" charset="-128"/>
              </a:rPr>
              <a:t>190</a:t>
            </a:r>
            <a:r>
              <a:rPr lang="ja-JP" altLang="en-US" sz="1400" dirty="0">
                <a:latin typeface="ＭＳ Ｐゴシック" pitchFamily="50" charset="-128"/>
                <a:ea typeface="ＭＳ Ｐゴシック" pitchFamily="50" charset="-128"/>
                <a:cs typeface="メイリオ" panose="020B0604030504040204" pitchFamily="50" charset="-128"/>
              </a:rPr>
              <a:t>百万円</a:t>
            </a:r>
            <a:r>
              <a:rPr kumimoji="1" lang="en-US" altLang="ja-JP" sz="1400" dirty="0">
                <a:latin typeface="ＭＳ Ｐゴシック" pitchFamily="50" charset="-128"/>
                <a:ea typeface="ＭＳ Ｐゴシック" pitchFamily="50" charset="-128"/>
                <a:cs typeface="メイリオ" panose="020B0604030504040204" pitchFamily="50" charset="-128"/>
              </a:rPr>
              <a:t>】</a:t>
            </a:r>
          </a:p>
        </p:txBody>
      </p:sp>
      <p:sp>
        <p:nvSpPr>
          <p:cNvPr id="27" name="テキスト ボックス 26"/>
          <p:cNvSpPr txBox="1"/>
          <p:nvPr/>
        </p:nvSpPr>
        <p:spPr>
          <a:xfrm>
            <a:off x="467544" y="1202849"/>
            <a:ext cx="8352928" cy="600164"/>
          </a:xfrm>
          <a:prstGeom prst="rect">
            <a:avLst/>
          </a:prstGeom>
          <a:noFill/>
        </p:spPr>
        <p:txBody>
          <a:bodyPr wrap="square" rtlCol="0">
            <a:spAutoFit/>
          </a:bodyPr>
          <a:lstStyle/>
          <a:p>
            <a:r>
              <a:rPr kumimoji="1" lang="ja-JP" altLang="en-US" sz="1700" dirty="0"/>
              <a:t>○ 公益法人等の</a:t>
            </a:r>
            <a:r>
              <a:rPr lang="ja-JP" altLang="en-US" sz="1600" dirty="0">
                <a:latin typeface="+mn-ea"/>
              </a:rPr>
              <a:t>団体に対する運営補助、施設運営に対する補助等（８０項目）について、透明性の確保の観点などから見直しを実施し、</a:t>
            </a:r>
            <a:r>
              <a:rPr lang="en-US" altLang="ja-JP" sz="1600" dirty="0">
                <a:latin typeface="+mn-ea"/>
              </a:rPr>
              <a:t> 2014</a:t>
            </a:r>
            <a:r>
              <a:rPr lang="ja-JP" altLang="en-US" sz="1600" dirty="0">
                <a:latin typeface="+mn-ea"/>
              </a:rPr>
              <a:t>年度には</a:t>
            </a:r>
            <a:r>
              <a:rPr lang="en-US" altLang="ja-JP" sz="1600" dirty="0">
                <a:latin typeface="+mn-ea"/>
              </a:rPr>
              <a:t>2012</a:t>
            </a:r>
            <a:r>
              <a:rPr lang="ja-JP" altLang="en-US" sz="1600" dirty="0">
                <a:latin typeface="+mn-ea"/>
              </a:rPr>
              <a:t>年度と比較して</a:t>
            </a:r>
            <a:r>
              <a:rPr lang="en-US" altLang="ja-JP" sz="1600" dirty="0">
                <a:latin typeface="+mn-ea"/>
              </a:rPr>
              <a:t>3.9</a:t>
            </a:r>
            <a:r>
              <a:rPr lang="ja-JP" altLang="en-US" sz="1600" dirty="0">
                <a:latin typeface="+mn-ea"/>
              </a:rPr>
              <a:t>億円を削減。</a:t>
            </a:r>
            <a:endParaRPr kumimoji="1" lang="ja-JP" altLang="en-US" sz="1700" dirty="0"/>
          </a:p>
        </p:txBody>
      </p:sp>
      <p:sp>
        <p:nvSpPr>
          <p:cNvPr id="28" name="テキスト ボックス 27"/>
          <p:cNvSpPr txBox="1"/>
          <p:nvPr/>
        </p:nvSpPr>
        <p:spPr>
          <a:xfrm>
            <a:off x="557567" y="5157192"/>
            <a:ext cx="6390697" cy="307777"/>
          </a:xfrm>
          <a:prstGeom prst="rect">
            <a:avLst/>
          </a:prstGeom>
          <a:noFill/>
        </p:spPr>
        <p:txBody>
          <a:bodyPr wrap="square" rtlCol="0">
            <a:spAutoFit/>
          </a:bodyPr>
          <a:lstStyle/>
          <a:p>
            <a:r>
              <a:rPr lang="ja-JP" altLang="en-US" sz="1400" dirty="0">
                <a:latin typeface="ＭＳ Ｐゴシック" pitchFamily="50" charset="-128"/>
                <a:ea typeface="ＭＳ Ｐゴシック" pitchFamily="50" charset="-128"/>
                <a:cs typeface="メイリオ" panose="020B0604030504040204" pitchFamily="50" charset="-128"/>
              </a:rPr>
              <a:t>・その他、 国関係法人等への支出（賛助会費）等</a:t>
            </a:r>
            <a:r>
              <a:rPr lang="en-US" altLang="ja-JP" sz="1400" dirty="0">
                <a:latin typeface="ＭＳ Ｐゴシック" pitchFamily="50" charset="-128"/>
                <a:ea typeface="ＭＳ Ｐゴシック" pitchFamily="50" charset="-128"/>
                <a:cs typeface="メイリオ" panose="020B0604030504040204" pitchFamily="50" charset="-128"/>
              </a:rPr>
              <a:t>【</a:t>
            </a:r>
            <a:r>
              <a:rPr lang="ja-JP" altLang="en-US" sz="1400" dirty="0">
                <a:latin typeface="ＭＳ Ｐゴシック" pitchFamily="50" charset="-128"/>
                <a:ea typeface="ＭＳ Ｐゴシック" pitchFamily="50" charset="-128"/>
                <a:cs typeface="メイリオ" panose="020B0604030504040204" pitchFamily="50" charset="-128"/>
              </a:rPr>
              <a:t>全</a:t>
            </a:r>
            <a:r>
              <a:rPr lang="en-US" altLang="ja-JP" sz="1400" dirty="0">
                <a:latin typeface="ＭＳ Ｐゴシック" pitchFamily="50" charset="-128"/>
                <a:ea typeface="ＭＳ Ｐゴシック" pitchFamily="50" charset="-128"/>
                <a:cs typeface="メイリオ" panose="020B0604030504040204" pitchFamily="50" charset="-128"/>
              </a:rPr>
              <a:t>55</a:t>
            </a:r>
            <a:r>
              <a:rPr lang="ja-JP" altLang="en-US" sz="1400" dirty="0">
                <a:latin typeface="ＭＳ Ｐゴシック" pitchFamily="50" charset="-128"/>
                <a:ea typeface="ＭＳ Ｐゴシック" pitchFamily="50" charset="-128"/>
                <a:cs typeface="メイリオ" panose="020B0604030504040204" pitchFamily="50" charset="-128"/>
              </a:rPr>
              <a:t>項目　▲</a:t>
            </a:r>
            <a:r>
              <a:rPr lang="en-US" altLang="ja-JP" sz="1400" dirty="0">
                <a:latin typeface="ＭＳ Ｐゴシック" pitchFamily="50" charset="-128"/>
                <a:ea typeface="ＭＳ Ｐゴシック" pitchFamily="50" charset="-128"/>
                <a:cs typeface="メイリオ" panose="020B0604030504040204" pitchFamily="50" charset="-128"/>
              </a:rPr>
              <a:t>22</a:t>
            </a:r>
            <a:r>
              <a:rPr lang="ja-JP" altLang="en-US" sz="1400" dirty="0">
                <a:latin typeface="ＭＳ Ｐゴシック" pitchFamily="50" charset="-128"/>
                <a:ea typeface="ＭＳ Ｐゴシック" pitchFamily="50" charset="-128"/>
                <a:cs typeface="メイリオ" panose="020B0604030504040204" pitchFamily="50" charset="-128"/>
              </a:rPr>
              <a:t>百万円</a:t>
            </a:r>
            <a:r>
              <a:rPr lang="en-US" altLang="ja-JP" sz="1400" dirty="0">
                <a:latin typeface="ＭＳ Ｐゴシック" pitchFamily="50" charset="-128"/>
                <a:ea typeface="ＭＳ Ｐゴシック" pitchFamily="50" charset="-128"/>
                <a:cs typeface="メイリオ" panose="020B0604030504040204" pitchFamily="50" charset="-128"/>
              </a:rPr>
              <a:t>】</a:t>
            </a:r>
            <a:endParaRPr kumimoji="1" lang="ja-JP" altLang="en-US" sz="1400" dirty="0">
              <a:latin typeface="ＭＳ Ｐゴシック" pitchFamily="50" charset="-128"/>
              <a:ea typeface="ＭＳ Ｐゴシック" pitchFamily="50" charset="-128"/>
              <a:cs typeface="メイリオ" panose="020B0604030504040204" pitchFamily="50" charset="-128"/>
            </a:endParaRPr>
          </a:p>
        </p:txBody>
      </p:sp>
      <p:graphicFrame>
        <p:nvGraphicFramePr>
          <p:cNvPr id="29" name="表 28"/>
          <p:cNvGraphicFramePr>
            <a:graphicFrameLocks noGrp="1"/>
          </p:cNvGraphicFramePr>
          <p:nvPr/>
        </p:nvGraphicFramePr>
        <p:xfrm>
          <a:off x="827584" y="5445224"/>
          <a:ext cx="8064897" cy="692640"/>
        </p:xfrm>
        <a:graphic>
          <a:graphicData uri="http://schemas.openxmlformats.org/drawingml/2006/table">
            <a:tbl>
              <a:tblPr firstRow="1" bandRow="1">
                <a:tableStyleId>{B301B821-A1FF-4177-AEE7-76D212191A09}</a:tableStyleId>
              </a:tblPr>
              <a:tblGrid>
                <a:gridCol w="3607980">
                  <a:extLst>
                    <a:ext uri="{9D8B030D-6E8A-4147-A177-3AD203B41FA5}">
                      <a16:colId xmlns:a16="http://schemas.microsoft.com/office/drawing/2014/main" val="20000"/>
                    </a:ext>
                  </a:extLst>
                </a:gridCol>
                <a:gridCol w="707447">
                  <a:extLst>
                    <a:ext uri="{9D8B030D-6E8A-4147-A177-3AD203B41FA5}">
                      <a16:colId xmlns:a16="http://schemas.microsoft.com/office/drawing/2014/main" val="20001"/>
                    </a:ext>
                  </a:extLst>
                </a:gridCol>
                <a:gridCol w="716516">
                  <a:extLst>
                    <a:ext uri="{9D8B030D-6E8A-4147-A177-3AD203B41FA5}">
                      <a16:colId xmlns:a16="http://schemas.microsoft.com/office/drawing/2014/main" val="20002"/>
                    </a:ext>
                  </a:extLst>
                </a:gridCol>
                <a:gridCol w="965031">
                  <a:extLst>
                    <a:ext uri="{9D8B030D-6E8A-4147-A177-3AD203B41FA5}">
                      <a16:colId xmlns:a16="http://schemas.microsoft.com/office/drawing/2014/main" val="20003"/>
                    </a:ext>
                  </a:extLst>
                </a:gridCol>
                <a:gridCol w="2067923">
                  <a:extLst>
                    <a:ext uri="{9D8B030D-6E8A-4147-A177-3AD203B41FA5}">
                      <a16:colId xmlns:a16="http://schemas.microsoft.com/office/drawing/2014/main" val="20004"/>
                    </a:ext>
                  </a:extLst>
                </a:gridCol>
              </a:tblGrid>
              <a:tr h="181744">
                <a:tc>
                  <a:txBody>
                    <a:bodyPr/>
                    <a:lstStyle/>
                    <a:p>
                      <a:pPr algn="ctr"/>
                      <a:r>
                        <a:rPr kumimoji="1" lang="ja-JP" altLang="en-US" sz="1200" b="0" dirty="0">
                          <a:solidFill>
                            <a:schemeClr val="tx1"/>
                          </a:solidFill>
                          <a:latin typeface="ＭＳ Ｐゴシック" pitchFamily="50" charset="-128"/>
                          <a:ea typeface="ＭＳ Ｐゴシック" pitchFamily="50" charset="-128"/>
                          <a:cs typeface="メイリオ" panose="020B0604030504040204" pitchFamily="50" charset="-128"/>
                        </a:rPr>
                        <a:t>主な項目　</a:t>
                      </a:r>
                      <a:r>
                        <a:rPr kumimoji="1" lang="en-US" altLang="ja-JP" sz="1200" b="0" dirty="0">
                          <a:solidFill>
                            <a:schemeClr val="tx1"/>
                          </a:solidFill>
                          <a:latin typeface="ＭＳ Ｐゴシック" pitchFamily="50" charset="-128"/>
                          <a:ea typeface="ＭＳ Ｐゴシック" pitchFamily="50" charset="-128"/>
                          <a:cs typeface="メイリオ" panose="020B0604030504040204" pitchFamily="50" charset="-128"/>
                        </a:rPr>
                        <a:t>【</a:t>
                      </a:r>
                      <a:r>
                        <a:rPr kumimoji="1" lang="ja-JP" altLang="en-US" sz="1200" b="0" kern="1200" dirty="0">
                          <a:solidFill>
                            <a:schemeClr val="tx1"/>
                          </a:solidFill>
                          <a:latin typeface="ＭＳ Ｐゴシック" pitchFamily="50" charset="-128"/>
                          <a:ea typeface="ＭＳ Ｐゴシック" pitchFamily="50" charset="-128"/>
                          <a:cs typeface="メイリオ" panose="020B0604030504040204" pitchFamily="50" charset="-128"/>
                        </a:rPr>
                        <a:t>交付先</a:t>
                      </a:r>
                      <a:r>
                        <a:rPr kumimoji="1" lang="en-US" altLang="ja-JP" sz="1200" b="0" kern="1200" dirty="0">
                          <a:solidFill>
                            <a:schemeClr val="tx1"/>
                          </a:solidFill>
                          <a:latin typeface="ＭＳ Ｐゴシック" pitchFamily="50" charset="-128"/>
                          <a:ea typeface="ＭＳ Ｐゴシック" pitchFamily="50" charset="-128"/>
                          <a:cs typeface="メイリオ" panose="020B0604030504040204" pitchFamily="50" charset="-128"/>
                        </a:rPr>
                        <a:t>】</a:t>
                      </a:r>
                      <a:endParaRPr kumimoji="1" lang="ja-JP" altLang="en-US" sz="1200" b="0" kern="1200" dirty="0">
                        <a:solidFill>
                          <a:schemeClr val="tx1"/>
                        </a:solidFill>
                        <a:latin typeface="ＭＳ Ｐゴシック" pitchFamily="50" charset="-128"/>
                        <a:ea typeface="ＭＳ Ｐゴシック" pitchFamily="50" charset="-128"/>
                        <a:cs typeface="メイリオ" panose="020B0604030504040204" pitchFamily="50" charset="-128"/>
                      </a:endParaRPr>
                    </a:p>
                  </a:txBody>
                  <a:tcPr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40000"/>
                        <a:lumOff val="60000"/>
                      </a:schemeClr>
                    </a:solidFill>
                  </a:tcPr>
                </a:tc>
                <a:tc>
                  <a:txBody>
                    <a:bodyPr/>
                    <a:lstStyle/>
                    <a:p>
                      <a:pPr algn="ctr"/>
                      <a:r>
                        <a:rPr kumimoji="1" lang="ja-JP" altLang="en-US" sz="1200" b="0" dirty="0">
                          <a:solidFill>
                            <a:schemeClr val="tx1"/>
                          </a:solidFill>
                          <a:latin typeface="ＭＳ Ｐゴシック" pitchFamily="50" charset="-128"/>
                          <a:ea typeface="ＭＳ Ｐゴシック" pitchFamily="50" charset="-128"/>
                          <a:cs typeface="メイリオ" panose="020B0604030504040204" pitchFamily="50" charset="-128"/>
                        </a:rPr>
                        <a:t>削減額</a:t>
                      </a:r>
                    </a:p>
                  </a:txBody>
                  <a:tcPr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40000"/>
                        <a:lumOff val="6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dirty="0">
                          <a:solidFill>
                            <a:schemeClr val="tx1"/>
                          </a:solidFill>
                          <a:latin typeface="ＭＳ Ｐゴシック" pitchFamily="50" charset="-128"/>
                          <a:ea typeface="ＭＳ Ｐゴシック" pitchFamily="50" charset="-128"/>
                          <a:cs typeface="メイリオ" panose="020B0604030504040204" pitchFamily="50" charset="-128"/>
                        </a:rPr>
                        <a:t>削減率</a:t>
                      </a:r>
                    </a:p>
                  </a:txBody>
                  <a:tcPr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40000"/>
                        <a:lumOff val="60000"/>
                      </a:schemeClr>
                    </a:solidFill>
                  </a:tcPr>
                </a:tc>
                <a:tc>
                  <a:txBody>
                    <a:bodyPr/>
                    <a:lstStyle/>
                    <a:p>
                      <a:pPr algn="ctr"/>
                      <a:r>
                        <a:rPr kumimoji="1" lang="ja-JP" altLang="en-US" sz="1200" b="0">
                          <a:solidFill>
                            <a:schemeClr val="tx1"/>
                          </a:solidFill>
                          <a:latin typeface="ＭＳ Ｐゴシック" pitchFamily="50" charset="-128"/>
                          <a:ea typeface="ＭＳ Ｐゴシック" pitchFamily="50" charset="-128"/>
                          <a:cs typeface="メイリオ" panose="020B0604030504040204" pitchFamily="50" charset="-128"/>
                        </a:rPr>
                        <a:t>見直し時期</a:t>
                      </a:r>
                      <a:endParaRPr kumimoji="1" lang="ja-JP" altLang="en-US" sz="1200" b="0" dirty="0">
                        <a:solidFill>
                          <a:schemeClr val="tx1"/>
                        </a:solidFill>
                        <a:latin typeface="ＭＳ Ｐゴシック" pitchFamily="50" charset="-128"/>
                        <a:ea typeface="ＭＳ Ｐゴシック" pitchFamily="50" charset="-128"/>
                        <a:cs typeface="メイリオ" panose="020B0604030504040204" pitchFamily="50" charset="-128"/>
                      </a:endParaRPr>
                    </a:p>
                  </a:txBody>
                  <a:tcPr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40000"/>
                        <a:lumOff val="60000"/>
                      </a:schemeClr>
                    </a:solidFill>
                  </a:tcPr>
                </a:tc>
                <a:tc>
                  <a:txBody>
                    <a:bodyPr/>
                    <a:lstStyle/>
                    <a:p>
                      <a:pPr algn="ctr"/>
                      <a:r>
                        <a:rPr kumimoji="1" lang="ja-JP" altLang="en-US" sz="1200" b="0" dirty="0">
                          <a:solidFill>
                            <a:schemeClr val="tx1"/>
                          </a:solidFill>
                          <a:latin typeface="ＭＳ Ｐゴシック" pitchFamily="50" charset="-128"/>
                          <a:ea typeface="ＭＳ Ｐゴシック" pitchFamily="50" charset="-128"/>
                          <a:cs typeface="メイリオ" panose="020B0604030504040204" pitchFamily="50" charset="-128"/>
                        </a:rPr>
                        <a:t>見直し内容等</a:t>
                      </a:r>
                    </a:p>
                  </a:txBody>
                  <a:tcPr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40000"/>
                        <a:lumOff val="60000"/>
                      </a:schemeClr>
                    </a:solidFill>
                  </a:tcPr>
                </a:tc>
                <a:extLst>
                  <a:ext uri="{0D108BD9-81ED-4DB2-BD59-A6C34878D82A}">
                    <a16:rowId xmlns:a16="http://schemas.microsoft.com/office/drawing/2014/main" val="10000"/>
                  </a:ext>
                </a:extLst>
              </a:tr>
              <a:tr h="310947">
                <a:tc>
                  <a:txBody>
                    <a:bodyPr/>
                    <a:lstStyle/>
                    <a:p>
                      <a:r>
                        <a:rPr kumimoji="1" lang="en-US" altLang="ja-JP" sz="1200" dirty="0">
                          <a:solidFill>
                            <a:schemeClr val="tx1"/>
                          </a:solidFill>
                          <a:latin typeface="ＭＳ Ｐゴシック" pitchFamily="50" charset="-128"/>
                          <a:ea typeface="ＭＳ Ｐゴシック" pitchFamily="50" charset="-128"/>
                          <a:cs typeface="メイリオ" panose="020B0604030504040204" pitchFamily="50" charset="-128"/>
                        </a:rPr>
                        <a:t>(</a:t>
                      </a:r>
                      <a:r>
                        <a:rPr kumimoji="1" lang="ja-JP" altLang="en-US" sz="1200" dirty="0">
                          <a:solidFill>
                            <a:schemeClr val="tx1"/>
                          </a:solidFill>
                          <a:latin typeface="ＭＳ Ｐゴシック" pitchFamily="50" charset="-128"/>
                          <a:ea typeface="ＭＳ Ｐゴシック" pitchFamily="50" charset="-128"/>
                          <a:cs typeface="メイリオ" panose="020B0604030504040204" pitchFamily="50" charset="-128"/>
                        </a:rPr>
                        <a:t>財</a:t>
                      </a:r>
                      <a:r>
                        <a:rPr kumimoji="1" lang="en-US" altLang="ja-JP" sz="1200" dirty="0">
                          <a:solidFill>
                            <a:schemeClr val="tx1"/>
                          </a:solidFill>
                          <a:latin typeface="ＭＳ Ｐゴシック" pitchFamily="50" charset="-128"/>
                          <a:ea typeface="ＭＳ Ｐゴシック" pitchFamily="50" charset="-128"/>
                          <a:cs typeface="メイリオ" panose="020B0604030504040204" pitchFamily="50" charset="-128"/>
                        </a:rPr>
                        <a:t>)</a:t>
                      </a:r>
                      <a:r>
                        <a:rPr kumimoji="1" lang="ja-JP" altLang="en-US" sz="1200" dirty="0">
                          <a:solidFill>
                            <a:schemeClr val="tx1"/>
                          </a:solidFill>
                          <a:latin typeface="ＭＳ Ｐゴシック" pitchFamily="50" charset="-128"/>
                          <a:ea typeface="ＭＳ Ｐゴシック" pitchFamily="50" charset="-128"/>
                          <a:cs typeface="メイリオ" panose="020B0604030504040204" pitchFamily="50" charset="-128"/>
                        </a:rPr>
                        <a:t>アジア太平洋観光交流センター会費等</a:t>
                      </a:r>
                      <a:r>
                        <a:rPr kumimoji="1" lang="en-US" altLang="ja-JP" sz="1200" dirty="0">
                          <a:solidFill>
                            <a:schemeClr val="tx1"/>
                          </a:solidFill>
                          <a:latin typeface="ＭＳ Ｐゴシック" pitchFamily="50" charset="-128"/>
                          <a:ea typeface="ＭＳ Ｐゴシック" pitchFamily="50" charset="-128"/>
                          <a:cs typeface="メイリオ" panose="020B0604030504040204" pitchFamily="50" charset="-128"/>
                        </a:rPr>
                        <a:t>50</a:t>
                      </a:r>
                      <a:r>
                        <a:rPr kumimoji="1" lang="ja-JP" altLang="en-US" sz="1200" dirty="0">
                          <a:solidFill>
                            <a:schemeClr val="tx1"/>
                          </a:solidFill>
                          <a:latin typeface="ＭＳ Ｐゴシック" pitchFamily="50" charset="-128"/>
                          <a:ea typeface="ＭＳ Ｐゴシック" pitchFamily="50" charset="-128"/>
                          <a:cs typeface="メイリオ" panose="020B0604030504040204" pitchFamily="50" charset="-128"/>
                        </a:rPr>
                        <a:t>項目</a:t>
                      </a:r>
                      <a:endParaRPr kumimoji="1" lang="en-US" altLang="ja-JP" sz="1200" dirty="0">
                        <a:solidFill>
                          <a:schemeClr val="tx1"/>
                        </a:solidFill>
                        <a:latin typeface="ＭＳ Ｐゴシック" pitchFamily="50" charset="-128"/>
                        <a:ea typeface="ＭＳ Ｐゴシック" pitchFamily="50" charset="-128"/>
                        <a:cs typeface="メイリオ" panose="020B0604030504040204" pitchFamily="50" charset="-128"/>
                      </a:endParaRPr>
                    </a:p>
                    <a:p>
                      <a:r>
                        <a:rPr kumimoji="1" lang="ja-JP" altLang="en-US" sz="1200" dirty="0">
                          <a:solidFill>
                            <a:schemeClr val="tx1"/>
                          </a:solidFill>
                          <a:latin typeface="ＭＳ Ｐゴシック" pitchFamily="50" charset="-128"/>
                          <a:ea typeface="ＭＳ Ｐゴシック" pitchFamily="50" charset="-128"/>
                          <a:cs typeface="メイリオ" panose="020B0604030504040204" pitchFamily="50" charset="-128"/>
                        </a:rPr>
                        <a:t>　　</a:t>
                      </a:r>
                      <a:r>
                        <a:rPr kumimoji="1" lang="en-US" altLang="ja-JP" sz="1100" dirty="0">
                          <a:solidFill>
                            <a:schemeClr val="tx1"/>
                          </a:solidFill>
                          <a:latin typeface="ＭＳ Ｐゴシック" pitchFamily="50" charset="-128"/>
                          <a:ea typeface="ＭＳ Ｐゴシック" pitchFamily="50" charset="-128"/>
                          <a:cs typeface="メイリオ" panose="020B0604030504040204" pitchFamily="50" charset="-128"/>
                        </a:rPr>
                        <a:t>【(</a:t>
                      </a:r>
                      <a:r>
                        <a:rPr kumimoji="1" lang="ja-JP" altLang="en-US" sz="1100" dirty="0">
                          <a:solidFill>
                            <a:schemeClr val="tx1"/>
                          </a:solidFill>
                          <a:latin typeface="ＭＳ Ｐゴシック" pitchFamily="50" charset="-128"/>
                          <a:ea typeface="ＭＳ Ｐゴシック" pitchFamily="50" charset="-128"/>
                          <a:cs typeface="メイリオ" panose="020B0604030504040204" pitchFamily="50" charset="-128"/>
                        </a:rPr>
                        <a:t>財</a:t>
                      </a:r>
                      <a:r>
                        <a:rPr kumimoji="1" lang="en-US" altLang="ja-JP" sz="1100" dirty="0">
                          <a:solidFill>
                            <a:schemeClr val="tx1"/>
                          </a:solidFill>
                          <a:latin typeface="ＭＳ Ｐゴシック" pitchFamily="50" charset="-128"/>
                          <a:ea typeface="ＭＳ Ｐゴシック" pitchFamily="50" charset="-128"/>
                          <a:cs typeface="メイリオ" panose="020B0604030504040204" pitchFamily="50" charset="-128"/>
                        </a:rPr>
                        <a:t>)</a:t>
                      </a:r>
                      <a:r>
                        <a:rPr kumimoji="1" lang="ja-JP" altLang="en-US" sz="1100" dirty="0">
                          <a:solidFill>
                            <a:schemeClr val="tx1"/>
                          </a:solidFill>
                          <a:latin typeface="ＭＳ Ｐゴシック" pitchFamily="50" charset="-128"/>
                          <a:ea typeface="ＭＳ Ｐゴシック" pitchFamily="50" charset="-128"/>
                          <a:cs typeface="メイリオ" panose="020B0604030504040204" pitchFamily="50" charset="-128"/>
                        </a:rPr>
                        <a:t>アジア太平洋観光交流センター</a:t>
                      </a:r>
                      <a:r>
                        <a:rPr kumimoji="1" lang="en-US" altLang="ja-JP" sz="1100" dirty="0">
                          <a:solidFill>
                            <a:schemeClr val="tx1"/>
                          </a:solidFill>
                          <a:latin typeface="ＭＳ Ｐゴシック" pitchFamily="50" charset="-128"/>
                          <a:ea typeface="ＭＳ Ｐゴシック" pitchFamily="50" charset="-128"/>
                          <a:cs typeface="メイリオ" panose="020B0604030504040204" pitchFamily="50" charset="-128"/>
                        </a:rPr>
                        <a:t>】</a:t>
                      </a:r>
                    </a:p>
                  </a:txBody>
                  <a:tcPr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a:r>
                        <a:rPr kumimoji="1" lang="en-US" altLang="ja-JP" sz="1200" dirty="0">
                          <a:latin typeface="ＭＳ Ｐゴシック" pitchFamily="50" charset="-128"/>
                          <a:ea typeface="ＭＳ Ｐゴシック" pitchFamily="50" charset="-128"/>
                          <a:cs typeface="メイリオ" panose="020B0604030504040204" pitchFamily="50" charset="-128"/>
                        </a:rPr>
                        <a:t>11</a:t>
                      </a:r>
                      <a:endParaRPr kumimoji="1" lang="ja-JP" altLang="en-US" sz="1200" dirty="0">
                        <a:latin typeface="ＭＳ Ｐゴシック" pitchFamily="50" charset="-128"/>
                        <a:ea typeface="ＭＳ Ｐゴシック" pitchFamily="50" charset="-128"/>
                        <a:cs typeface="メイリオ" panose="020B0604030504040204" pitchFamily="50" charset="-128"/>
                      </a:endParaRPr>
                    </a:p>
                  </a:txBody>
                  <a:tcPr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a:r>
                        <a:rPr kumimoji="1" lang="en-US" altLang="ja-JP" sz="1200" dirty="0">
                          <a:latin typeface="ＭＳ Ｐゴシック" pitchFamily="50" charset="-128"/>
                          <a:ea typeface="ＭＳ Ｐゴシック" pitchFamily="50" charset="-128"/>
                          <a:cs typeface="メイリオ" panose="020B0604030504040204" pitchFamily="50" charset="-128"/>
                        </a:rPr>
                        <a:t>100</a:t>
                      </a:r>
                      <a:r>
                        <a:rPr kumimoji="1" lang="ja-JP" altLang="en-US" sz="1200" dirty="0">
                          <a:latin typeface="ＭＳ Ｐゴシック" pitchFamily="50" charset="-128"/>
                          <a:ea typeface="ＭＳ Ｐゴシック" pitchFamily="50" charset="-128"/>
                          <a:cs typeface="メイリオ" panose="020B0604030504040204" pitchFamily="50" charset="-128"/>
                        </a:rPr>
                        <a:t>％</a:t>
                      </a:r>
                    </a:p>
                  </a:txBody>
                  <a:tcPr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kumimoji="1" lang="en-US" altLang="ja-JP" sz="1200" dirty="0">
                          <a:latin typeface="ＭＳ Ｐゴシック" pitchFamily="50" charset="-128"/>
                          <a:ea typeface="ＭＳ Ｐゴシック" pitchFamily="50" charset="-128"/>
                          <a:cs typeface="メイリオ" panose="020B0604030504040204" pitchFamily="50" charset="-128"/>
                        </a:rPr>
                        <a:t>2012</a:t>
                      </a:r>
                      <a:r>
                        <a:rPr kumimoji="1" lang="ja-JP" altLang="en-US" sz="1200" dirty="0">
                          <a:latin typeface="ＭＳ Ｐゴシック" pitchFamily="50" charset="-128"/>
                          <a:ea typeface="ＭＳ Ｐゴシック" pitchFamily="50" charset="-128"/>
                          <a:cs typeface="メイリオ" panose="020B0604030504040204" pitchFamily="50" charset="-128"/>
                        </a:rPr>
                        <a:t>年度</a:t>
                      </a:r>
                    </a:p>
                  </a:txBody>
                  <a:tcPr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kumimoji="1" lang="ja-JP" altLang="en-US" sz="1200" dirty="0">
                          <a:latin typeface="ＭＳ Ｐゴシック" pitchFamily="50" charset="-128"/>
                          <a:ea typeface="ＭＳ Ｐゴシック" pitchFamily="50" charset="-128"/>
                          <a:cs typeface="メイリオ" panose="020B0604030504040204" pitchFamily="50" charset="-128"/>
                        </a:rPr>
                        <a:t>廃止</a:t>
                      </a:r>
                    </a:p>
                  </a:txBody>
                  <a:tcPr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1"/>
                  </a:ext>
                </a:extLst>
              </a:tr>
            </a:tbl>
          </a:graphicData>
        </a:graphic>
      </p:graphicFrame>
      <p:sp>
        <p:nvSpPr>
          <p:cNvPr id="19" name="テキスト ボックス 36"/>
          <p:cNvSpPr txBox="1"/>
          <p:nvPr/>
        </p:nvSpPr>
        <p:spPr>
          <a:xfrm>
            <a:off x="0" y="45205"/>
            <a:ext cx="3993789"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lvl="0">
              <a:defRPr/>
            </a:pPr>
            <a:r>
              <a:rPr lang="en-US" altLang="zh-TW"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Ⅲ</a:t>
            </a:r>
            <a:r>
              <a:rPr lang="zh-TW" altLang="en-US"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　行財政改革</a:t>
            </a:r>
            <a:r>
              <a:rPr lang="en-US" altLang="ja-JP"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a:t>
            </a:r>
            <a:r>
              <a:rPr lang="ja-JP" altLang="en-US"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業務執行の刷新</a:t>
            </a:r>
            <a:r>
              <a:rPr lang="en-US" altLang="ja-JP"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a:t>
            </a:r>
            <a:r>
              <a:rPr lang="ja-JP" altLang="en-US"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・補助金等の見直し</a:t>
            </a:r>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230</a:t>
            </a:fld>
            <a:endParaRPr lang="ja-JP" altLang="en-US"/>
          </a:p>
        </p:txBody>
      </p:sp>
    </p:spTree>
    <p:extLst>
      <p:ext uri="{BB962C8B-B14F-4D97-AF65-F5344CB8AC3E}">
        <p14:creationId xmlns:p14="http://schemas.microsoft.com/office/powerpoint/2010/main" val="1470348154"/>
      </p:ext>
    </p:extLst>
  </p:cSld>
  <p:clrMapOvr>
    <a:masterClrMapping/>
  </p:clrMapOvr>
</p:sld>
</file>

<file path=ppt/slides/slide2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表 3"/>
          <p:cNvGraphicFramePr>
            <a:graphicFrameLocks noGrp="1"/>
          </p:cNvGraphicFramePr>
          <p:nvPr/>
        </p:nvGraphicFramePr>
        <p:xfrm>
          <a:off x="755576" y="1638647"/>
          <a:ext cx="7992888" cy="3374529"/>
        </p:xfrm>
        <a:graphic>
          <a:graphicData uri="http://schemas.openxmlformats.org/drawingml/2006/table">
            <a:tbl>
              <a:tblPr/>
              <a:tblGrid>
                <a:gridCol w="216024">
                  <a:extLst>
                    <a:ext uri="{9D8B030D-6E8A-4147-A177-3AD203B41FA5}">
                      <a16:colId xmlns:a16="http://schemas.microsoft.com/office/drawing/2014/main" val="20000"/>
                    </a:ext>
                  </a:extLst>
                </a:gridCol>
                <a:gridCol w="4464496">
                  <a:extLst>
                    <a:ext uri="{9D8B030D-6E8A-4147-A177-3AD203B41FA5}">
                      <a16:colId xmlns:a16="http://schemas.microsoft.com/office/drawing/2014/main" val="20001"/>
                    </a:ext>
                  </a:extLst>
                </a:gridCol>
                <a:gridCol w="1800200">
                  <a:extLst>
                    <a:ext uri="{9D8B030D-6E8A-4147-A177-3AD203B41FA5}">
                      <a16:colId xmlns:a16="http://schemas.microsoft.com/office/drawing/2014/main" val="20002"/>
                    </a:ext>
                  </a:extLst>
                </a:gridCol>
                <a:gridCol w="864096">
                  <a:extLst>
                    <a:ext uri="{9D8B030D-6E8A-4147-A177-3AD203B41FA5}">
                      <a16:colId xmlns:a16="http://schemas.microsoft.com/office/drawing/2014/main" val="20003"/>
                    </a:ext>
                  </a:extLst>
                </a:gridCol>
                <a:gridCol w="648072">
                  <a:extLst>
                    <a:ext uri="{9D8B030D-6E8A-4147-A177-3AD203B41FA5}">
                      <a16:colId xmlns:a16="http://schemas.microsoft.com/office/drawing/2014/main" val="20004"/>
                    </a:ext>
                  </a:extLst>
                </a:gridCol>
              </a:tblGrid>
              <a:tr h="282575">
                <a:tc>
                  <a:txBody>
                    <a:bodyPr/>
                    <a:lstStyle/>
                    <a:p>
                      <a:pPr algn="ctr" fontAlgn="ctr">
                        <a:lnSpc>
                          <a:spcPts val="1100"/>
                        </a:lnSpc>
                      </a:pPr>
                      <a:endParaRPr lang="zh-TW" altLang="en-US" sz="1000" b="0" i="0" u="none" strike="noStrike" dirty="0">
                        <a:solidFill>
                          <a:schemeClr val="tx1"/>
                        </a:solidFill>
                        <a:latin typeface="ＭＳ Ｐゴシック" pitchFamily="50" charset="-128"/>
                        <a:ea typeface="ＭＳ Ｐゴシック" pitchFamily="50" charset="-128"/>
                      </a:endParaRPr>
                    </a:p>
                  </a:txBody>
                  <a:tcPr marL="36000" marR="360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ap="flat" cmpd="sng" algn="ctr">
                      <a:solidFill>
                        <a:schemeClr val="tx1"/>
                      </a:solidFill>
                      <a:prstDash val="solid"/>
                      <a:round/>
                      <a:headEnd type="none" w="med" len="med"/>
                      <a:tailEnd type="none" w="med" len="med"/>
                    </a:lnTlToBr>
                    <a:solidFill>
                      <a:schemeClr val="accent5">
                        <a:lumMod val="40000"/>
                        <a:lumOff val="60000"/>
                      </a:schemeClr>
                    </a:solidFill>
                  </a:tcPr>
                </a:tc>
                <a:tc>
                  <a:txBody>
                    <a:bodyPr/>
                    <a:lstStyle/>
                    <a:p>
                      <a:pPr algn="ctr" fontAlgn="ctr">
                        <a:lnSpc>
                          <a:spcPts val="1100"/>
                        </a:lnSpc>
                      </a:pPr>
                      <a:r>
                        <a:rPr lang="zh-TW" altLang="en-US" sz="1000" b="0" i="0" u="none" strike="noStrike" dirty="0">
                          <a:solidFill>
                            <a:schemeClr val="tx1"/>
                          </a:solidFill>
                          <a:latin typeface="ＭＳ Ｐゴシック" pitchFamily="50" charset="-128"/>
                          <a:ea typeface="ＭＳ Ｐゴシック" pitchFamily="50" charset="-128"/>
                        </a:rPr>
                        <a:t>項目（補助対象）</a:t>
                      </a:r>
                    </a:p>
                  </a:txBody>
                  <a:tcPr marL="36000" marR="360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40000"/>
                        <a:lumOff val="60000"/>
                      </a:schemeClr>
                    </a:solidFill>
                  </a:tcPr>
                </a:tc>
                <a:tc>
                  <a:txBody>
                    <a:bodyPr/>
                    <a:lstStyle/>
                    <a:p>
                      <a:pPr algn="ctr" fontAlgn="ctr">
                        <a:lnSpc>
                          <a:spcPts val="1100"/>
                        </a:lnSpc>
                      </a:pPr>
                      <a:r>
                        <a:rPr lang="ja-JP" altLang="en-US" sz="1000" b="0" i="0" u="none" strike="noStrike" dirty="0">
                          <a:solidFill>
                            <a:schemeClr val="tx1"/>
                          </a:solidFill>
                          <a:latin typeface="ＭＳ Ｐゴシック" pitchFamily="50" charset="-128"/>
                          <a:ea typeface="ＭＳ Ｐゴシック" pitchFamily="50" charset="-128"/>
                        </a:rPr>
                        <a:t>補助対象</a:t>
                      </a:r>
                    </a:p>
                  </a:txBody>
                  <a:tcPr marL="36000" marR="360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40000"/>
                        <a:lumOff val="60000"/>
                      </a:schemeClr>
                    </a:solidFill>
                  </a:tcPr>
                </a:tc>
                <a:tc>
                  <a:txBody>
                    <a:bodyPr/>
                    <a:lstStyle/>
                    <a:p>
                      <a:pPr algn="ctr" fontAlgn="ctr">
                        <a:lnSpc>
                          <a:spcPts val="1100"/>
                        </a:lnSpc>
                      </a:pPr>
                      <a:r>
                        <a:rPr lang="ja-JP" altLang="en-US" sz="1000" b="0" i="0" u="none" strike="noStrike" dirty="0">
                          <a:solidFill>
                            <a:schemeClr val="tx1"/>
                          </a:solidFill>
                          <a:latin typeface="ＭＳ Ｐゴシック" pitchFamily="50" charset="-128"/>
                          <a:ea typeface="ＭＳ Ｐゴシック" pitchFamily="50" charset="-128"/>
                        </a:rPr>
                        <a:t>削減効果額</a:t>
                      </a:r>
                    </a:p>
                  </a:txBody>
                  <a:tcPr marL="36000" marR="360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40000"/>
                        <a:lumOff val="60000"/>
                      </a:schemeClr>
                    </a:solidFill>
                  </a:tcPr>
                </a:tc>
                <a:tc>
                  <a:txBody>
                    <a:bodyPr/>
                    <a:lstStyle/>
                    <a:p>
                      <a:pPr algn="ctr" fontAlgn="ctr">
                        <a:lnSpc>
                          <a:spcPts val="1100"/>
                        </a:lnSpc>
                      </a:pPr>
                      <a:r>
                        <a:rPr lang="ja-JP" altLang="en-US" sz="1000" b="0" i="0" u="none" strike="noStrike" dirty="0">
                          <a:solidFill>
                            <a:schemeClr val="tx1"/>
                          </a:solidFill>
                          <a:latin typeface="ＭＳ Ｐゴシック" pitchFamily="50" charset="-128"/>
                          <a:ea typeface="ＭＳ Ｐゴシック" pitchFamily="50" charset="-128"/>
                        </a:rPr>
                        <a:t>削減率</a:t>
                      </a:r>
                    </a:p>
                  </a:txBody>
                  <a:tcPr marL="36000" marR="360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40000"/>
                        <a:lumOff val="60000"/>
                      </a:schemeClr>
                    </a:solidFill>
                  </a:tcPr>
                </a:tc>
                <a:extLst>
                  <a:ext uri="{0D108BD9-81ED-4DB2-BD59-A6C34878D82A}">
                    <a16:rowId xmlns:a16="http://schemas.microsoft.com/office/drawing/2014/main" val="10000"/>
                  </a:ext>
                </a:extLst>
              </a:tr>
              <a:tr h="217091">
                <a:tc>
                  <a:txBody>
                    <a:bodyPr/>
                    <a:lstStyle/>
                    <a:p>
                      <a:pPr algn="ctr" fontAlgn="ctr">
                        <a:lnSpc>
                          <a:spcPts val="1100"/>
                        </a:lnSpc>
                      </a:pPr>
                      <a:r>
                        <a:rPr lang="en-US" altLang="ja-JP" sz="1000" b="0" i="0" u="none" strike="noStrike" dirty="0">
                          <a:solidFill>
                            <a:schemeClr val="tx1"/>
                          </a:solidFill>
                          <a:latin typeface="+mn-ea"/>
                          <a:ea typeface="+mn-ea"/>
                        </a:rPr>
                        <a:t>1</a:t>
                      </a:r>
                      <a:endParaRPr lang="ja-JP" altLang="en-US" sz="1000" b="0" i="0" u="none" strike="noStrike" dirty="0">
                        <a:solidFill>
                          <a:schemeClr val="tx1"/>
                        </a:solidFill>
                        <a:latin typeface="+mn-ea"/>
                        <a:ea typeface="+mn-ea"/>
                      </a:endParaRPr>
                    </a:p>
                  </a:txBody>
                  <a:tcPr marL="36000" marR="360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lnSpc>
                          <a:spcPts val="1100"/>
                        </a:lnSpc>
                      </a:pPr>
                      <a:r>
                        <a:rPr lang="ja-JP" altLang="en-US" sz="1000" b="0" i="0" u="none" strike="noStrike" dirty="0">
                          <a:solidFill>
                            <a:schemeClr val="tx1"/>
                          </a:solidFill>
                          <a:latin typeface="+mn-ea"/>
                          <a:ea typeface="+mn-ea"/>
                        </a:rPr>
                        <a:t>学校法人に対する補助金</a:t>
                      </a:r>
                    </a:p>
                  </a:txBody>
                  <a:tcPr marL="36000" marR="360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lnSpc>
                          <a:spcPts val="1100"/>
                        </a:lnSpc>
                      </a:pPr>
                      <a:r>
                        <a:rPr lang="en-US" altLang="ja-JP" sz="1000" b="0" i="0" u="none" strike="noStrike" dirty="0">
                          <a:solidFill>
                            <a:schemeClr val="tx1"/>
                          </a:solidFill>
                          <a:latin typeface="+mj-ea"/>
                          <a:ea typeface="+mj-ea"/>
                        </a:rPr>
                        <a:t>(</a:t>
                      </a:r>
                      <a:r>
                        <a:rPr lang="ja-JP" altLang="en-US" sz="1000" b="0" i="0" u="none" strike="noStrike" dirty="0">
                          <a:solidFill>
                            <a:schemeClr val="tx1"/>
                          </a:solidFill>
                          <a:latin typeface="+mj-ea"/>
                          <a:ea typeface="+mj-ea"/>
                        </a:rPr>
                        <a:t>財</a:t>
                      </a:r>
                      <a:r>
                        <a:rPr lang="en-US" altLang="ja-JP" sz="1000" b="0" i="0" u="none" strike="noStrike" dirty="0">
                          <a:solidFill>
                            <a:schemeClr val="tx1"/>
                          </a:solidFill>
                          <a:latin typeface="+mj-ea"/>
                          <a:ea typeface="+mj-ea"/>
                        </a:rPr>
                        <a:t>)</a:t>
                      </a:r>
                      <a:r>
                        <a:rPr lang="ja-JP" altLang="en-US" sz="1000" b="0" i="0" u="none" strike="noStrike" dirty="0">
                          <a:solidFill>
                            <a:schemeClr val="tx1"/>
                          </a:solidFill>
                          <a:latin typeface="+mj-ea"/>
                          <a:ea typeface="+mj-ea"/>
                        </a:rPr>
                        <a:t>大阪府私学総連合会</a:t>
                      </a:r>
                    </a:p>
                  </a:txBody>
                  <a:tcPr marL="36000" marR="360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r" fontAlgn="ctr">
                        <a:lnSpc>
                          <a:spcPts val="1100"/>
                        </a:lnSpc>
                      </a:pPr>
                      <a:r>
                        <a:rPr lang="ja-JP" altLang="en-US" sz="1000" b="0" i="0" u="none" strike="noStrike" dirty="0">
                          <a:solidFill>
                            <a:schemeClr val="tx1"/>
                          </a:solidFill>
                          <a:latin typeface="+mj-ea"/>
                          <a:ea typeface="+mj-ea"/>
                        </a:rPr>
                        <a:t>▲</a:t>
                      </a:r>
                      <a:r>
                        <a:rPr lang="en-US" altLang="ja-JP" sz="1000" b="0" i="0" u="none" strike="noStrike" dirty="0">
                          <a:solidFill>
                            <a:schemeClr val="tx1"/>
                          </a:solidFill>
                          <a:latin typeface="+mj-ea"/>
                          <a:ea typeface="+mj-ea"/>
                        </a:rPr>
                        <a:t>26,500</a:t>
                      </a:r>
                      <a:endParaRPr lang="ja-JP" altLang="en-US" sz="1000" b="0" i="0" u="none" strike="noStrike" dirty="0">
                        <a:solidFill>
                          <a:schemeClr val="tx1"/>
                        </a:solidFill>
                        <a:latin typeface="+mj-ea"/>
                        <a:ea typeface="+mj-ea"/>
                      </a:endParaRPr>
                    </a:p>
                  </a:txBody>
                  <a:tcPr marL="36000" marR="360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lnSpc>
                          <a:spcPts val="1100"/>
                        </a:lnSpc>
                      </a:pPr>
                      <a:r>
                        <a:rPr lang="en-US" altLang="ja-JP" sz="1000" b="0" i="0" u="none" strike="noStrike" dirty="0">
                          <a:solidFill>
                            <a:schemeClr val="tx1"/>
                          </a:solidFill>
                          <a:latin typeface="+mj-ea"/>
                          <a:ea typeface="+mj-ea"/>
                        </a:rPr>
                        <a:t>100%</a:t>
                      </a:r>
                    </a:p>
                  </a:txBody>
                  <a:tcPr marL="36000" marR="360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1"/>
                  </a:ext>
                </a:extLst>
              </a:tr>
              <a:tr h="216024">
                <a:tc>
                  <a:txBody>
                    <a:bodyPr/>
                    <a:lstStyle/>
                    <a:p>
                      <a:pPr algn="ctr" fontAlgn="ctr">
                        <a:lnSpc>
                          <a:spcPts val="1100"/>
                        </a:lnSpc>
                      </a:pPr>
                      <a:r>
                        <a:rPr lang="en-US" altLang="ja-JP" sz="1000" b="0" i="0" u="none" strike="noStrike" dirty="0">
                          <a:solidFill>
                            <a:schemeClr val="tx1"/>
                          </a:solidFill>
                          <a:latin typeface="+mn-ea"/>
                          <a:ea typeface="+mn-ea"/>
                        </a:rPr>
                        <a:t>2</a:t>
                      </a:r>
                      <a:endParaRPr lang="ja-JP" altLang="en-US" sz="1000" b="0" i="0" u="none" strike="noStrike" dirty="0">
                        <a:solidFill>
                          <a:schemeClr val="tx1"/>
                        </a:solidFill>
                        <a:latin typeface="+mn-ea"/>
                        <a:ea typeface="+mn-ea"/>
                      </a:endParaRPr>
                    </a:p>
                  </a:txBody>
                  <a:tcPr marL="36000" marR="360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lnSpc>
                          <a:spcPts val="1100"/>
                        </a:lnSpc>
                      </a:pPr>
                      <a:r>
                        <a:rPr lang="ja-JP" altLang="en-US" sz="1000" b="0" i="0" u="none" strike="noStrike" dirty="0">
                          <a:solidFill>
                            <a:schemeClr val="tx1"/>
                          </a:solidFill>
                          <a:latin typeface="+mn-ea"/>
                          <a:ea typeface="+mn-ea"/>
                        </a:rPr>
                        <a:t>義務教育に準ずる教育を実施する各種学校を設置する学校法人に対する補助金</a:t>
                      </a:r>
                    </a:p>
                  </a:txBody>
                  <a:tcPr marL="36000" marR="360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lnSpc>
                          <a:spcPts val="1100"/>
                        </a:lnSpc>
                      </a:pPr>
                      <a:r>
                        <a:rPr lang="zh-CN" altLang="en-US" sz="1000" b="0" i="0" u="none" strike="noStrike" dirty="0">
                          <a:solidFill>
                            <a:schemeClr val="tx1"/>
                          </a:solidFill>
                          <a:latin typeface="ＭＳ Ｐゴシック" pitchFamily="50" charset="-128"/>
                          <a:ea typeface="ＭＳ Ｐゴシック" pitchFamily="50" charset="-128"/>
                        </a:rPr>
                        <a:t>学</a:t>
                      </a:r>
                      <a:r>
                        <a:rPr lang="en-US" altLang="zh-CN" sz="1000" b="0" i="0" u="none" strike="noStrike" dirty="0">
                          <a:solidFill>
                            <a:schemeClr val="tx1"/>
                          </a:solidFill>
                          <a:latin typeface="ＭＳ Ｐゴシック" pitchFamily="50" charset="-128"/>
                          <a:ea typeface="ＭＳ Ｐゴシック" pitchFamily="50" charset="-128"/>
                        </a:rPr>
                        <a:t>)</a:t>
                      </a:r>
                      <a:r>
                        <a:rPr lang="zh-CN" altLang="en-US" sz="1000" b="0" i="0" u="none" strike="noStrike" dirty="0">
                          <a:solidFill>
                            <a:schemeClr val="tx1"/>
                          </a:solidFill>
                          <a:latin typeface="ＭＳ Ｐゴシック" pitchFamily="50" charset="-128"/>
                          <a:ea typeface="ＭＳ Ｐゴシック" pitchFamily="50" charset="-128"/>
                        </a:rPr>
                        <a:t>大阪中華学校</a:t>
                      </a:r>
                    </a:p>
                  </a:txBody>
                  <a:tcPr marL="36000" marR="360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r" fontAlgn="ctr">
                        <a:lnSpc>
                          <a:spcPts val="1100"/>
                        </a:lnSpc>
                      </a:pPr>
                      <a:r>
                        <a:rPr lang="ja-JP" altLang="en-US" sz="1000" b="0" i="0" u="none" strike="noStrike" dirty="0">
                          <a:solidFill>
                            <a:schemeClr val="tx1"/>
                          </a:solidFill>
                          <a:latin typeface="+mj-ea"/>
                          <a:ea typeface="+mj-ea"/>
                        </a:rPr>
                        <a:t>▲</a:t>
                      </a:r>
                      <a:r>
                        <a:rPr lang="en-US" altLang="ja-JP" sz="1000" b="0" i="0" u="none" strike="noStrike" dirty="0">
                          <a:solidFill>
                            <a:schemeClr val="tx1"/>
                          </a:solidFill>
                          <a:latin typeface="+mj-ea"/>
                          <a:ea typeface="+mj-ea"/>
                        </a:rPr>
                        <a:t>27,500</a:t>
                      </a:r>
                      <a:endParaRPr lang="ja-JP" altLang="en-US" sz="1000" b="0" i="0" u="none" strike="noStrike" dirty="0">
                        <a:solidFill>
                          <a:schemeClr val="tx1"/>
                        </a:solidFill>
                        <a:latin typeface="+mj-ea"/>
                        <a:ea typeface="+mj-ea"/>
                      </a:endParaRPr>
                    </a:p>
                  </a:txBody>
                  <a:tcPr marL="36000" marR="360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lnSpc>
                          <a:spcPts val="1100"/>
                        </a:lnSpc>
                      </a:pPr>
                      <a:r>
                        <a:rPr lang="en-US" altLang="ja-JP" sz="1000" b="0" i="0" u="none" strike="noStrike" dirty="0">
                          <a:solidFill>
                            <a:schemeClr val="tx1"/>
                          </a:solidFill>
                          <a:latin typeface="+mj-ea"/>
                          <a:ea typeface="+mj-ea"/>
                        </a:rPr>
                        <a:t>100%</a:t>
                      </a:r>
                    </a:p>
                  </a:txBody>
                  <a:tcPr marL="36000" marR="360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2"/>
                  </a:ext>
                </a:extLst>
              </a:tr>
              <a:tr h="216024">
                <a:tc>
                  <a:txBody>
                    <a:bodyPr/>
                    <a:lstStyle/>
                    <a:p>
                      <a:pPr algn="ctr" fontAlgn="ctr">
                        <a:lnSpc>
                          <a:spcPts val="1100"/>
                        </a:lnSpc>
                      </a:pPr>
                      <a:r>
                        <a:rPr lang="en-US" altLang="zh-TW" sz="1000" b="0" i="0" u="none" strike="noStrike" dirty="0">
                          <a:solidFill>
                            <a:schemeClr val="tx1"/>
                          </a:solidFill>
                          <a:latin typeface="ＭＳ Ｐゴシック" pitchFamily="50" charset="-128"/>
                          <a:ea typeface="ＭＳ Ｐゴシック" pitchFamily="50" charset="-128"/>
                        </a:rPr>
                        <a:t>3</a:t>
                      </a:r>
                      <a:endParaRPr lang="zh-TW" altLang="en-US" sz="1000" b="0" i="0" u="none" strike="noStrike" dirty="0">
                        <a:solidFill>
                          <a:schemeClr val="tx1"/>
                        </a:solidFill>
                        <a:latin typeface="ＭＳ Ｐゴシック" pitchFamily="50" charset="-128"/>
                        <a:ea typeface="ＭＳ Ｐゴシック" pitchFamily="50" charset="-128"/>
                      </a:endParaRPr>
                    </a:p>
                  </a:txBody>
                  <a:tcPr marL="36000" marR="360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lnSpc>
                          <a:spcPts val="1100"/>
                        </a:lnSpc>
                      </a:pPr>
                      <a:r>
                        <a:rPr lang="zh-TW" altLang="en-US" sz="1000" b="0" i="0" u="none" strike="noStrike" dirty="0">
                          <a:solidFill>
                            <a:schemeClr val="tx1"/>
                          </a:solidFill>
                          <a:latin typeface="ＭＳ Ｐゴシック" pitchFamily="50" charset="-128"/>
                          <a:ea typeface="ＭＳ Ｐゴシック" pitchFamily="50" charset="-128"/>
                        </a:rPr>
                        <a:t>大阪市消費生活合理化協会運営補助金</a:t>
                      </a:r>
                    </a:p>
                  </a:txBody>
                  <a:tcPr marL="36000" marR="360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lnSpc>
                          <a:spcPts val="1100"/>
                        </a:lnSpc>
                      </a:pPr>
                      <a:r>
                        <a:rPr lang="zh-TW" altLang="en-US" sz="1000" b="0" i="0" u="none" strike="noStrike" dirty="0">
                          <a:solidFill>
                            <a:schemeClr val="tx1"/>
                          </a:solidFill>
                          <a:latin typeface="ＭＳ Ｐゴシック" pitchFamily="50" charset="-128"/>
                          <a:ea typeface="ＭＳ Ｐゴシック" pitchFamily="50" charset="-128"/>
                        </a:rPr>
                        <a:t>大阪市消費生活合理化協会</a:t>
                      </a:r>
                    </a:p>
                  </a:txBody>
                  <a:tcPr marL="36000" marR="360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r" fontAlgn="ctr">
                        <a:lnSpc>
                          <a:spcPts val="1100"/>
                        </a:lnSpc>
                      </a:pPr>
                      <a:r>
                        <a:rPr lang="ja-JP" altLang="en-US" sz="1000" b="0" i="0" u="none" strike="noStrike" dirty="0">
                          <a:solidFill>
                            <a:schemeClr val="tx1"/>
                          </a:solidFill>
                          <a:latin typeface="+mj-ea"/>
                          <a:ea typeface="+mj-ea"/>
                        </a:rPr>
                        <a:t>▲</a:t>
                      </a:r>
                      <a:r>
                        <a:rPr lang="en-US" altLang="ja-JP" sz="1000" b="0" i="0" u="none" strike="noStrike" dirty="0">
                          <a:solidFill>
                            <a:schemeClr val="tx1"/>
                          </a:solidFill>
                          <a:latin typeface="+mj-ea"/>
                          <a:ea typeface="+mj-ea"/>
                        </a:rPr>
                        <a:t>1,230</a:t>
                      </a:r>
                      <a:endParaRPr lang="ja-JP" altLang="en-US" sz="1000" b="0" i="0" u="none" strike="noStrike" dirty="0">
                        <a:solidFill>
                          <a:schemeClr val="tx1"/>
                        </a:solidFill>
                        <a:latin typeface="+mj-ea"/>
                        <a:ea typeface="+mj-ea"/>
                      </a:endParaRPr>
                    </a:p>
                  </a:txBody>
                  <a:tcPr marL="36000" marR="360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lnSpc>
                          <a:spcPts val="1100"/>
                        </a:lnSpc>
                      </a:pPr>
                      <a:r>
                        <a:rPr lang="en-US" altLang="ja-JP" sz="1000" b="0" i="0" u="none" strike="noStrike" dirty="0">
                          <a:solidFill>
                            <a:schemeClr val="tx1"/>
                          </a:solidFill>
                          <a:latin typeface="+mj-ea"/>
                          <a:ea typeface="+mj-ea"/>
                        </a:rPr>
                        <a:t>100%</a:t>
                      </a:r>
                    </a:p>
                  </a:txBody>
                  <a:tcPr marL="36000" marR="360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3"/>
                  </a:ext>
                </a:extLst>
              </a:tr>
              <a:tr h="282575">
                <a:tc>
                  <a:txBody>
                    <a:bodyPr/>
                    <a:lstStyle/>
                    <a:p>
                      <a:pPr algn="ctr" fontAlgn="ctr">
                        <a:lnSpc>
                          <a:spcPts val="1100"/>
                        </a:lnSpc>
                      </a:pPr>
                      <a:r>
                        <a:rPr lang="en-US" altLang="ja-JP" sz="1000" b="0" i="0" u="none" strike="noStrike" dirty="0">
                          <a:solidFill>
                            <a:schemeClr val="tx1"/>
                          </a:solidFill>
                          <a:latin typeface="ＭＳ Ｐゴシック" pitchFamily="50" charset="-128"/>
                          <a:ea typeface="ＭＳ Ｐゴシック" pitchFamily="50" charset="-128"/>
                        </a:rPr>
                        <a:t>4</a:t>
                      </a:r>
                      <a:endParaRPr lang="ja-JP" altLang="en-US" sz="1000" b="0" i="0" u="none" strike="noStrike" dirty="0">
                        <a:solidFill>
                          <a:schemeClr val="tx1"/>
                        </a:solidFill>
                        <a:latin typeface="ＭＳ Ｐゴシック" pitchFamily="50" charset="-128"/>
                        <a:ea typeface="ＭＳ Ｐゴシック" pitchFamily="50" charset="-128"/>
                      </a:endParaRPr>
                    </a:p>
                  </a:txBody>
                  <a:tcPr marL="36000" marR="360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lnSpc>
                          <a:spcPts val="1100"/>
                        </a:lnSpc>
                      </a:pPr>
                      <a:r>
                        <a:rPr lang="ja-JP" altLang="en-US" sz="1000" b="0" i="0" u="none" strike="noStrike" dirty="0">
                          <a:solidFill>
                            <a:schemeClr val="tx1"/>
                          </a:solidFill>
                          <a:latin typeface="ＭＳ Ｐゴシック" pitchFamily="50" charset="-128"/>
                          <a:ea typeface="ＭＳ Ｐゴシック" pitchFamily="50" charset="-128"/>
                        </a:rPr>
                        <a:t>大阪ホームレス就業支援センター事業補助金</a:t>
                      </a:r>
                    </a:p>
                  </a:txBody>
                  <a:tcPr marL="36000" marR="360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lnSpc>
                          <a:spcPts val="1100"/>
                        </a:lnSpc>
                      </a:pPr>
                      <a:r>
                        <a:rPr lang="ja-JP" altLang="en-US" sz="1000" b="0" i="0" u="none" strike="noStrike" dirty="0">
                          <a:solidFill>
                            <a:schemeClr val="tx1"/>
                          </a:solidFill>
                          <a:latin typeface="ＭＳ Ｐゴシック" pitchFamily="50" charset="-128"/>
                          <a:ea typeface="ＭＳ Ｐゴシック" pitchFamily="50" charset="-128"/>
                        </a:rPr>
                        <a:t>大阪ホームレス就業支援センター運営協議会</a:t>
                      </a:r>
                    </a:p>
                  </a:txBody>
                  <a:tcPr marL="36000" marR="360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r" fontAlgn="ctr">
                        <a:lnSpc>
                          <a:spcPts val="1100"/>
                        </a:lnSpc>
                      </a:pPr>
                      <a:r>
                        <a:rPr lang="ja-JP" altLang="en-US" sz="1000" b="0" i="0" u="none" strike="noStrike" dirty="0">
                          <a:solidFill>
                            <a:schemeClr val="tx1"/>
                          </a:solidFill>
                          <a:latin typeface="+mj-ea"/>
                          <a:ea typeface="+mj-ea"/>
                        </a:rPr>
                        <a:t>▲</a:t>
                      </a:r>
                      <a:r>
                        <a:rPr lang="en-US" altLang="ja-JP" sz="1000" b="0" i="0" u="none" strike="noStrike" dirty="0">
                          <a:solidFill>
                            <a:schemeClr val="tx1"/>
                          </a:solidFill>
                          <a:latin typeface="+mj-ea"/>
                          <a:ea typeface="+mj-ea"/>
                        </a:rPr>
                        <a:t>4,500</a:t>
                      </a:r>
                      <a:endParaRPr lang="ja-JP" altLang="en-US" sz="1000" b="0" i="0" u="none" strike="noStrike" dirty="0">
                        <a:solidFill>
                          <a:schemeClr val="tx1"/>
                        </a:solidFill>
                        <a:latin typeface="+mj-ea"/>
                        <a:ea typeface="+mj-ea"/>
                      </a:endParaRPr>
                    </a:p>
                  </a:txBody>
                  <a:tcPr marL="36000" marR="360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lnSpc>
                          <a:spcPts val="1100"/>
                        </a:lnSpc>
                      </a:pPr>
                      <a:r>
                        <a:rPr lang="en-US" altLang="ja-JP" sz="1000" b="0" i="0" u="none" strike="noStrike" dirty="0">
                          <a:solidFill>
                            <a:schemeClr val="tx1"/>
                          </a:solidFill>
                          <a:latin typeface="+mj-ea"/>
                          <a:ea typeface="+mj-ea"/>
                        </a:rPr>
                        <a:t>100%</a:t>
                      </a:r>
                    </a:p>
                  </a:txBody>
                  <a:tcPr marL="36000" marR="360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4"/>
                  </a:ext>
                </a:extLst>
              </a:tr>
              <a:tr h="221481">
                <a:tc>
                  <a:txBody>
                    <a:bodyPr/>
                    <a:lstStyle/>
                    <a:p>
                      <a:pPr algn="ctr" fontAlgn="ctr">
                        <a:lnSpc>
                          <a:spcPts val="1100"/>
                        </a:lnSpc>
                      </a:pPr>
                      <a:r>
                        <a:rPr lang="en-US" altLang="zh-TW" sz="1000" b="0" i="0" u="none" strike="noStrike" dirty="0">
                          <a:solidFill>
                            <a:schemeClr val="tx1"/>
                          </a:solidFill>
                          <a:latin typeface="ＭＳ Ｐゴシック" pitchFamily="50" charset="-128"/>
                          <a:ea typeface="ＭＳ Ｐゴシック" pitchFamily="50" charset="-128"/>
                        </a:rPr>
                        <a:t>5</a:t>
                      </a:r>
                      <a:endParaRPr lang="zh-TW" altLang="en-US" sz="1000" b="0" i="0" u="none" strike="noStrike" dirty="0">
                        <a:solidFill>
                          <a:schemeClr val="tx1"/>
                        </a:solidFill>
                        <a:latin typeface="ＭＳ Ｐゴシック" pitchFamily="50" charset="-128"/>
                        <a:ea typeface="ＭＳ Ｐゴシック" pitchFamily="50" charset="-128"/>
                      </a:endParaRPr>
                    </a:p>
                  </a:txBody>
                  <a:tcPr marL="36000" marR="360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lnSpc>
                          <a:spcPts val="1100"/>
                        </a:lnSpc>
                      </a:pPr>
                      <a:r>
                        <a:rPr lang="zh-TW" altLang="en-US" sz="1000" b="0" i="0" u="none" strike="noStrike" dirty="0">
                          <a:solidFill>
                            <a:schemeClr val="tx1"/>
                          </a:solidFill>
                          <a:latin typeface="ＭＳ Ｐゴシック" pitchFamily="50" charset="-128"/>
                          <a:ea typeface="ＭＳ Ｐゴシック" pitchFamily="50" charset="-128"/>
                        </a:rPr>
                        <a:t>私立保育園連盟運営補助金</a:t>
                      </a:r>
                    </a:p>
                  </a:txBody>
                  <a:tcPr marL="36000" marR="360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lnSpc>
                          <a:spcPts val="1100"/>
                        </a:lnSpc>
                      </a:pPr>
                      <a:r>
                        <a:rPr lang="en-US" altLang="zh-TW" sz="1000" b="0" i="0" u="none" strike="noStrike" dirty="0">
                          <a:solidFill>
                            <a:schemeClr val="tx1"/>
                          </a:solidFill>
                          <a:latin typeface="ＭＳ Ｐゴシック" pitchFamily="50" charset="-128"/>
                          <a:ea typeface="ＭＳ Ｐゴシック" pitchFamily="50" charset="-128"/>
                        </a:rPr>
                        <a:t>(</a:t>
                      </a:r>
                      <a:r>
                        <a:rPr lang="zh-TW" altLang="en-US" sz="1000" b="0" i="0" u="none" strike="noStrike" dirty="0">
                          <a:solidFill>
                            <a:schemeClr val="tx1"/>
                          </a:solidFill>
                          <a:latin typeface="ＭＳ Ｐゴシック" pitchFamily="50" charset="-128"/>
                          <a:ea typeface="ＭＳ Ｐゴシック" pitchFamily="50" charset="-128"/>
                        </a:rPr>
                        <a:t>社</a:t>
                      </a:r>
                      <a:r>
                        <a:rPr lang="en-US" altLang="zh-TW" sz="1000" b="0" i="0" u="none" strike="noStrike" dirty="0">
                          <a:solidFill>
                            <a:schemeClr val="tx1"/>
                          </a:solidFill>
                          <a:latin typeface="ＭＳ Ｐゴシック" pitchFamily="50" charset="-128"/>
                          <a:ea typeface="ＭＳ Ｐゴシック" pitchFamily="50" charset="-128"/>
                        </a:rPr>
                        <a:t>)</a:t>
                      </a:r>
                      <a:r>
                        <a:rPr lang="zh-TW" altLang="en-US" sz="1000" b="0" i="0" u="none" strike="noStrike" dirty="0">
                          <a:solidFill>
                            <a:schemeClr val="tx1"/>
                          </a:solidFill>
                          <a:latin typeface="ＭＳ Ｐゴシック" pitchFamily="50" charset="-128"/>
                          <a:ea typeface="ＭＳ Ｐゴシック" pitchFamily="50" charset="-128"/>
                        </a:rPr>
                        <a:t>大阪市私立保育園連盟</a:t>
                      </a:r>
                    </a:p>
                  </a:txBody>
                  <a:tcPr marL="36000" marR="360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r" fontAlgn="ctr">
                        <a:lnSpc>
                          <a:spcPts val="1100"/>
                        </a:lnSpc>
                      </a:pPr>
                      <a:r>
                        <a:rPr lang="ja-JP" altLang="en-US" sz="1000" b="0" i="0" u="none" strike="noStrike" dirty="0">
                          <a:solidFill>
                            <a:schemeClr val="tx1"/>
                          </a:solidFill>
                          <a:latin typeface="+mj-ea"/>
                          <a:ea typeface="+mj-ea"/>
                        </a:rPr>
                        <a:t>▲</a:t>
                      </a:r>
                      <a:r>
                        <a:rPr lang="en-US" altLang="ja-JP" sz="1000" b="0" i="0" u="none" strike="noStrike" dirty="0">
                          <a:solidFill>
                            <a:schemeClr val="tx1"/>
                          </a:solidFill>
                          <a:latin typeface="+mj-ea"/>
                          <a:ea typeface="+mj-ea"/>
                        </a:rPr>
                        <a:t>14,700</a:t>
                      </a:r>
                      <a:endParaRPr lang="ja-JP" altLang="en-US" sz="1000" b="0" i="0" u="none" strike="noStrike" dirty="0">
                        <a:solidFill>
                          <a:schemeClr val="tx1"/>
                        </a:solidFill>
                        <a:latin typeface="+mj-ea"/>
                        <a:ea typeface="+mj-ea"/>
                      </a:endParaRPr>
                    </a:p>
                  </a:txBody>
                  <a:tcPr marL="36000" marR="360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lnSpc>
                          <a:spcPts val="1100"/>
                        </a:lnSpc>
                      </a:pPr>
                      <a:r>
                        <a:rPr lang="en-US" altLang="ja-JP" sz="1000" b="0" i="0" u="none" strike="noStrike" dirty="0">
                          <a:solidFill>
                            <a:schemeClr val="tx1"/>
                          </a:solidFill>
                          <a:latin typeface="+mj-ea"/>
                          <a:ea typeface="+mj-ea"/>
                        </a:rPr>
                        <a:t>100%</a:t>
                      </a:r>
                    </a:p>
                  </a:txBody>
                  <a:tcPr marL="36000" marR="360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5"/>
                  </a:ext>
                </a:extLst>
              </a:tr>
              <a:tr h="216024">
                <a:tc>
                  <a:txBody>
                    <a:bodyPr/>
                    <a:lstStyle/>
                    <a:p>
                      <a:pPr algn="ctr" fontAlgn="ctr">
                        <a:lnSpc>
                          <a:spcPts val="1100"/>
                        </a:lnSpc>
                      </a:pPr>
                      <a:r>
                        <a:rPr lang="en-US" altLang="ja-JP" sz="1000" b="0" i="0" u="none" strike="noStrike" dirty="0">
                          <a:solidFill>
                            <a:schemeClr val="tx1"/>
                          </a:solidFill>
                          <a:latin typeface="ＭＳ Ｐゴシック" pitchFamily="50" charset="-128"/>
                          <a:ea typeface="ＭＳ Ｐゴシック" pitchFamily="50" charset="-128"/>
                        </a:rPr>
                        <a:t>6</a:t>
                      </a:r>
                      <a:endParaRPr lang="ja-JP" altLang="en-US" sz="1000" b="0" i="0" u="none" strike="noStrike" dirty="0">
                        <a:solidFill>
                          <a:schemeClr val="tx1"/>
                        </a:solidFill>
                        <a:latin typeface="ＭＳ Ｐゴシック" pitchFamily="50" charset="-128"/>
                        <a:ea typeface="ＭＳ Ｐゴシック" pitchFamily="50" charset="-128"/>
                      </a:endParaRPr>
                    </a:p>
                  </a:txBody>
                  <a:tcPr marL="36000" marR="360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lnSpc>
                          <a:spcPts val="1100"/>
                        </a:lnSpc>
                      </a:pPr>
                      <a:r>
                        <a:rPr lang="ja-JP" altLang="en-US" sz="1000" b="0" i="0" u="none" strike="noStrike" dirty="0">
                          <a:solidFill>
                            <a:schemeClr val="tx1"/>
                          </a:solidFill>
                          <a:latin typeface="ＭＳ Ｐゴシック" pitchFamily="50" charset="-128"/>
                          <a:ea typeface="ＭＳ Ｐゴシック" pitchFamily="50" charset="-128"/>
                        </a:rPr>
                        <a:t>大阪市ユースオーケストラ運営補助金</a:t>
                      </a:r>
                    </a:p>
                  </a:txBody>
                  <a:tcPr marL="36000" marR="360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lnSpc>
                          <a:spcPts val="1100"/>
                        </a:lnSpc>
                      </a:pPr>
                      <a:r>
                        <a:rPr lang="ja-JP" altLang="en-US" sz="1000" b="0" i="0" u="none" strike="noStrike" dirty="0">
                          <a:solidFill>
                            <a:schemeClr val="tx1"/>
                          </a:solidFill>
                          <a:latin typeface="ＭＳ Ｐゴシック" pitchFamily="50" charset="-128"/>
                          <a:ea typeface="ＭＳ Ｐゴシック" pitchFamily="50" charset="-128"/>
                        </a:rPr>
                        <a:t>大阪市ユースオーケストラ</a:t>
                      </a:r>
                    </a:p>
                  </a:txBody>
                  <a:tcPr marL="36000" marR="360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r" fontAlgn="ctr">
                        <a:lnSpc>
                          <a:spcPts val="1100"/>
                        </a:lnSpc>
                      </a:pPr>
                      <a:r>
                        <a:rPr lang="ja-JP" altLang="en-US" sz="1000" b="0" i="0" u="none" strike="noStrike" dirty="0">
                          <a:solidFill>
                            <a:schemeClr val="tx1"/>
                          </a:solidFill>
                          <a:latin typeface="+mj-ea"/>
                          <a:ea typeface="+mj-ea"/>
                        </a:rPr>
                        <a:t>▲</a:t>
                      </a:r>
                      <a:r>
                        <a:rPr lang="en-US" altLang="ja-JP" sz="1000" b="0" i="0" u="none" strike="noStrike" dirty="0">
                          <a:solidFill>
                            <a:schemeClr val="tx1"/>
                          </a:solidFill>
                          <a:latin typeface="+mj-ea"/>
                          <a:ea typeface="+mj-ea"/>
                        </a:rPr>
                        <a:t>1,840</a:t>
                      </a:r>
                      <a:endParaRPr lang="ja-JP" altLang="en-US" sz="1000" b="0" i="0" u="none" strike="noStrike" dirty="0">
                        <a:solidFill>
                          <a:schemeClr val="tx1"/>
                        </a:solidFill>
                        <a:latin typeface="+mj-ea"/>
                        <a:ea typeface="+mj-ea"/>
                      </a:endParaRPr>
                    </a:p>
                  </a:txBody>
                  <a:tcPr marL="36000" marR="360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lnSpc>
                          <a:spcPts val="1100"/>
                        </a:lnSpc>
                      </a:pPr>
                      <a:r>
                        <a:rPr lang="en-US" altLang="ja-JP" sz="1000" b="0" i="0" u="none" strike="noStrike" dirty="0">
                          <a:solidFill>
                            <a:schemeClr val="tx1"/>
                          </a:solidFill>
                          <a:latin typeface="+mj-ea"/>
                          <a:ea typeface="+mj-ea"/>
                        </a:rPr>
                        <a:t>100%</a:t>
                      </a:r>
                    </a:p>
                  </a:txBody>
                  <a:tcPr marL="36000" marR="360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6"/>
                  </a:ext>
                </a:extLst>
              </a:tr>
              <a:tr h="282575">
                <a:tc>
                  <a:txBody>
                    <a:bodyPr/>
                    <a:lstStyle/>
                    <a:p>
                      <a:pPr algn="ctr" fontAlgn="ctr">
                        <a:lnSpc>
                          <a:spcPts val="1100"/>
                        </a:lnSpc>
                      </a:pPr>
                      <a:r>
                        <a:rPr lang="en-US" altLang="ja-JP" sz="1000" b="0" i="0" u="none" strike="noStrike" dirty="0">
                          <a:solidFill>
                            <a:schemeClr val="tx1"/>
                          </a:solidFill>
                          <a:latin typeface="ＭＳ Ｐゴシック" pitchFamily="50" charset="-128"/>
                          <a:ea typeface="ＭＳ Ｐゴシック" pitchFamily="50" charset="-128"/>
                        </a:rPr>
                        <a:t>7</a:t>
                      </a:r>
                      <a:endParaRPr lang="ja-JP" altLang="en-US" sz="1000" b="0" i="0" u="none" strike="noStrike" dirty="0">
                        <a:solidFill>
                          <a:schemeClr val="tx1"/>
                        </a:solidFill>
                        <a:latin typeface="ＭＳ Ｐゴシック" pitchFamily="50" charset="-128"/>
                        <a:ea typeface="ＭＳ Ｐゴシック" pitchFamily="50" charset="-128"/>
                      </a:endParaRPr>
                    </a:p>
                  </a:txBody>
                  <a:tcPr marL="36000" marR="360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lnSpc>
                          <a:spcPts val="1100"/>
                        </a:lnSpc>
                      </a:pPr>
                      <a:r>
                        <a:rPr lang="en-US" altLang="ja-JP" sz="1000" b="0" i="0" u="none" strike="noStrike" dirty="0">
                          <a:solidFill>
                            <a:schemeClr val="tx1"/>
                          </a:solidFill>
                          <a:latin typeface="ＭＳ Ｐゴシック" pitchFamily="50" charset="-128"/>
                          <a:ea typeface="ＭＳ Ｐゴシック" pitchFamily="50" charset="-128"/>
                        </a:rPr>
                        <a:t>(</a:t>
                      </a:r>
                      <a:r>
                        <a:rPr lang="ja-JP" altLang="en-US" sz="1000" b="0" i="0" u="none" strike="noStrike" dirty="0">
                          <a:solidFill>
                            <a:schemeClr val="tx1"/>
                          </a:solidFill>
                          <a:latin typeface="ＭＳ Ｐゴシック" pitchFamily="50" charset="-128"/>
                          <a:ea typeface="ＭＳ Ｐゴシック" pitchFamily="50" charset="-128"/>
                        </a:rPr>
                        <a:t>公財</a:t>
                      </a:r>
                      <a:r>
                        <a:rPr lang="en-US" altLang="ja-JP" sz="1000" b="0" i="0" u="none" strike="noStrike" dirty="0">
                          <a:solidFill>
                            <a:schemeClr val="tx1"/>
                          </a:solidFill>
                          <a:latin typeface="ＭＳ Ｐゴシック" pitchFamily="50" charset="-128"/>
                          <a:ea typeface="ＭＳ Ｐゴシック" pitchFamily="50" charset="-128"/>
                        </a:rPr>
                        <a:t>)</a:t>
                      </a:r>
                      <a:r>
                        <a:rPr lang="ja-JP" altLang="en-US" sz="1000" b="0" i="0" u="none" strike="noStrike" dirty="0">
                          <a:solidFill>
                            <a:schemeClr val="tx1"/>
                          </a:solidFill>
                          <a:latin typeface="ＭＳ Ｐゴシック" pitchFamily="50" charset="-128"/>
                          <a:ea typeface="ＭＳ Ｐゴシック" pitchFamily="50" charset="-128"/>
                        </a:rPr>
                        <a:t>大阪市中小企業勤労者福祉サービスセンター管理運営事業補助金</a:t>
                      </a:r>
                    </a:p>
                  </a:txBody>
                  <a:tcPr marL="36000" marR="360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lnSpc>
                          <a:spcPts val="1100"/>
                        </a:lnSpc>
                      </a:pPr>
                      <a:r>
                        <a:rPr lang="en-US" altLang="ja-JP" sz="1000" b="0" i="0" u="none" strike="noStrike" dirty="0">
                          <a:solidFill>
                            <a:schemeClr val="tx1"/>
                          </a:solidFill>
                          <a:latin typeface="ＭＳ Ｐゴシック" pitchFamily="50" charset="-128"/>
                          <a:ea typeface="ＭＳ Ｐゴシック" pitchFamily="50" charset="-128"/>
                        </a:rPr>
                        <a:t>(</a:t>
                      </a:r>
                      <a:r>
                        <a:rPr lang="ja-JP" altLang="en-US" sz="1000" b="0" i="0" u="none" strike="noStrike" dirty="0">
                          <a:solidFill>
                            <a:schemeClr val="tx1"/>
                          </a:solidFill>
                          <a:latin typeface="ＭＳ Ｐゴシック" pitchFamily="50" charset="-128"/>
                          <a:ea typeface="ＭＳ Ｐゴシック" pitchFamily="50" charset="-128"/>
                        </a:rPr>
                        <a:t>財</a:t>
                      </a:r>
                      <a:r>
                        <a:rPr lang="en-US" altLang="ja-JP" sz="1000" b="0" i="0" u="none" strike="noStrike" dirty="0">
                          <a:solidFill>
                            <a:schemeClr val="tx1"/>
                          </a:solidFill>
                          <a:latin typeface="ＭＳ Ｐゴシック" pitchFamily="50" charset="-128"/>
                          <a:ea typeface="ＭＳ Ｐゴシック" pitchFamily="50" charset="-128"/>
                        </a:rPr>
                        <a:t>)</a:t>
                      </a:r>
                      <a:r>
                        <a:rPr lang="ja-JP" altLang="en-US" sz="1000" b="0" i="0" u="none" strike="noStrike" dirty="0">
                          <a:solidFill>
                            <a:schemeClr val="tx1"/>
                          </a:solidFill>
                          <a:latin typeface="ＭＳ Ｐゴシック" pitchFamily="50" charset="-128"/>
                          <a:ea typeface="ＭＳ Ｐゴシック" pitchFamily="50" charset="-128"/>
                        </a:rPr>
                        <a:t>大阪市中小企業勤労者福祉サービスセンター</a:t>
                      </a:r>
                    </a:p>
                  </a:txBody>
                  <a:tcPr marL="36000" marR="360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r" fontAlgn="ctr">
                        <a:lnSpc>
                          <a:spcPts val="1100"/>
                        </a:lnSpc>
                      </a:pPr>
                      <a:r>
                        <a:rPr lang="ja-JP" altLang="en-US" sz="1000" b="0" i="0" u="none" strike="noStrike" dirty="0">
                          <a:solidFill>
                            <a:schemeClr val="tx1"/>
                          </a:solidFill>
                          <a:latin typeface="+mj-ea"/>
                          <a:ea typeface="+mj-ea"/>
                        </a:rPr>
                        <a:t>▲</a:t>
                      </a:r>
                      <a:r>
                        <a:rPr lang="en-US" altLang="ja-JP" sz="1000" b="0" i="0" u="none" strike="noStrike" dirty="0">
                          <a:solidFill>
                            <a:schemeClr val="tx1"/>
                          </a:solidFill>
                          <a:latin typeface="+mj-ea"/>
                          <a:ea typeface="+mj-ea"/>
                        </a:rPr>
                        <a:t>52,000</a:t>
                      </a:r>
                      <a:endParaRPr lang="ja-JP" altLang="en-US" sz="1000" b="0" i="0" u="none" strike="noStrike" dirty="0">
                        <a:solidFill>
                          <a:schemeClr val="tx1"/>
                        </a:solidFill>
                        <a:latin typeface="+mj-ea"/>
                        <a:ea typeface="+mj-ea"/>
                      </a:endParaRPr>
                    </a:p>
                  </a:txBody>
                  <a:tcPr marL="36000" marR="360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lnSpc>
                          <a:spcPts val="1100"/>
                        </a:lnSpc>
                      </a:pPr>
                      <a:r>
                        <a:rPr lang="en-US" altLang="ja-JP" sz="1000" b="0" i="0" u="none" strike="noStrike" dirty="0">
                          <a:solidFill>
                            <a:schemeClr val="tx1"/>
                          </a:solidFill>
                          <a:latin typeface="+mj-ea"/>
                          <a:ea typeface="+mj-ea"/>
                        </a:rPr>
                        <a:t>100%</a:t>
                      </a:r>
                    </a:p>
                  </a:txBody>
                  <a:tcPr marL="36000" marR="360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7"/>
                  </a:ext>
                </a:extLst>
              </a:tr>
              <a:tr h="282575">
                <a:tc>
                  <a:txBody>
                    <a:bodyPr/>
                    <a:lstStyle/>
                    <a:p>
                      <a:pPr algn="ctr" fontAlgn="ctr">
                        <a:lnSpc>
                          <a:spcPts val="1100"/>
                        </a:lnSpc>
                      </a:pPr>
                      <a:r>
                        <a:rPr lang="en-US" altLang="ja-JP" sz="1000" b="0" i="0" u="none" strike="noStrike" dirty="0">
                          <a:solidFill>
                            <a:schemeClr val="tx1"/>
                          </a:solidFill>
                          <a:latin typeface="ＭＳ Ｐゴシック" pitchFamily="50" charset="-128"/>
                          <a:ea typeface="ＭＳ Ｐゴシック" pitchFamily="50" charset="-128"/>
                        </a:rPr>
                        <a:t>8</a:t>
                      </a:r>
                      <a:endParaRPr lang="ja-JP" altLang="en-US" sz="1000" b="0" i="0" u="none" strike="noStrike" dirty="0">
                        <a:solidFill>
                          <a:schemeClr val="tx1"/>
                        </a:solidFill>
                        <a:latin typeface="ＭＳ Ｐゴシック" pitchFamily="50" charset="-128"/>
                        <a:ea typeface="ＭＳ Ｐゴシック" pitchFamily="50" charset="-128"/>
                      </a:endParaRPr>
                    </a:p>
                  </a:txBody>
                  <a:tcPr marL="36000" marR="360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lnSpc>
                          <a:spcPts val="1100"/>
                        </a:lnSpc>
                      </a:pPr>
                      <a:r>
                        <a:rPr lang="ja-JP" altLang="en-US" sz="1000" b="0" i="0" u="none" strike="noStrike" dirty="0">
                          <a:solidFill>
                            <a:schemeClr val="tx1"/>
                          </a:solidFill>
                          <a:latin typeface="ＭＳ Ｐゴシック" pitchFamily="50" charset="-128"/>
                          <a:ea typeface="ＭＳ Ｐゴシック" pitchFamily="50" charset="-128"/>
                        </a:rPr>
                        <a:t>住民参加による街づくりの促進のための助成</a:t>
                      </a:r>
                    </a:p>
                  </a:txBody>
                  <a:tcPr marL="36000" marR="360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lnSpc>
                          <a:spcPts val="1100"/>
                        </a:lnSpc>
                      </a:pPr>
                      <a:r>
                        <a:rPr lang="ja-JP" altLang="en-US" sz="1000" b="0" i="0" u="none" strike="noStrike" dirty="0">
                          <a:solidFill>
                            <a:schemeClr val="tx1"/>
                          </a:solidFill>
                          <a:latin typeface="ＭＳ Ｐゴシック" pitchFamily="50" charset="-128"/>
                          <a:ea typeface="ＭＳ Ｐゴシック" pitchFamily="50" charset="-128"/>
                        </a:rPr>
                        <a:t>フレッシュ鶴橋再開発連絡協議会</a:t>
                      </a:r>
                    </a:p>
                  </a:txBody>
                  <a:tcPr marL="36000" marR="360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r" fontAlgn="ctr">
                        <a:lnSpc>
                          <a:spcPts val="1100"/>
                        </a:lnSpc>
                      </a:pPr>
                      <a:r>
                        <a:rPr lang="ja-JP" altLang="en-US" sz="1000" b="0" i="0" u="none" strike="noStrike" dirty="0">
                          <a:solidFill>
                            <a:schemeClr val="tx1"/>
                          </a:solidFill>
                          <a:latin typeface="+mj-ea"/>
                          <a:ea typeface="+mj-ea"/>
                        </a:rPr>
                        <a:t>▲</a:t>
                      </a:r>
                      <a:r>
                        <a:rPr lang="en-US" altLang="ja-JP" sz="1000" b="0" i="0" u="none" strike="noStrike" dirty="0">
                          <a:solidFill>
                            <a:schemeClr val="tx1"/>
                          </a:solidFill>
                          <a:latin typeface="+mj-ea"/>
                          <a:ea typeface="+mj-ea"/>
                        </a:rPr>
                        <a:t>500</a:t>
                      </a:r>
                      <a:endParaRPr lang="ja-JP" altLang="en-US" sz="1000" b="0" i="0" u="none" strike="noStrike" dirty="0">
                        <a:solidFill>
                          <a:schemeClr val="tx1"/>
                        </a:solidFill>
                        <a:latin typeface="+mj-ea"/>
                        <a:ea typeface="+mj-ea"/>
                      </a:endParaRPr>
                    </a:p>
                  </a:txBody>
                  <a:tcPr marL="36000" marR="360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lnSpc>
                          <a:spcPts val="1100"/>
                        </a:lnSpc>
                      </a:pPr>
                      <a:r>
                        <a:rPr lang="en-US" altLang="ja-JP" sz="1000" b="0" i="0" u="none" strike="noStrike" dirty="0">
                          <a:solidFill>
                            <a:schemeClr val="tx1"/>
                          </a:solidFill>
                          <a:latin typeface="+mj-ea"/>
                          <a:ea typeface="+mj-ea"/>
                        </a:rPr>
                        <a:t>100%</a:t>
                      </a:r>
                    </a:p>
                  </a:txBody>
                  <a:tcPr marL="36000" marR="360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8"/>
                  </a:ext>
                </a:extLst>
              </a:tr>
              <a:tr h="226938">
                <a:tc>
                  <a:txBody>
                    <a:bodyPr/>
                    <a:lstStyle/>
                    <a:p>
                      <a:pPr algn="ctr" fontAlgn="ctr">
                        <a:lnSpc>
                          <a:spcPts val="1100"/>
                        </a:lnSpc>
                      </a:pPr>
                      <a:r>
                        <a:rPr lang="en-US" altLang="zh-TW" sz="1000" b="0" i="0" u="none" strike="noStrike" dirty="0">
                          <a:solidFill>
                            <a:schemeClr val="tx1"/>
                          </a:solidFill>
                          <a:latin typeface="ＭＳ Ｐゴシック" pitchFamily="50" charset="-128"/>
                          <a:ea typeface="ＭＳ Ｐゴシック" pitchFamily="50" charset="-128"/>
                        </a:rPr>
                        <a:t>9</a:t>
                      </a:r>
                      <a:endParaRPr lang="zh-TW" altLang="en-US" sz="1000" b="0" i="0" u="none" strike="noStrike" dirty="0">
                        <a:solidFill>
                          <a:schemeClr val="tx1"/>
                        </a:solidFill>
                        <a:latin typeface="ＭＳ Ｐゴシック" pitchFamily="50" charset="-128"/>
                        <a:ea typeface="ＭＳ Ｐゴシック" pitchFamily="50" charset="-128"/>
                      </a:endParaRPr>
                    </a:p>
                  </a:txBody>
                  <a:tcPr marL="36000" marR="360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lnSpc>
                          <a:spcPts val="1100"/>
                        </a:lnSpc>
                      </a:pPr>
                      <a:r>
                        <a:rPr lang="zh-TW" altLang="en-US" sz="1000" b="0" i="0" u="none" strike="noStrike" dirty="0">
                          <a:solidFill>
                            <a:schemeClr val="tx1"/>
                          </a:solidFill>
                          <a:latin typeface="ＭＳ Ｐゴシック" pitchFamily="50" charset="-128"/>
                          <a:ea typeface="ＭＳ Ｐゴシック" pitchFamily="50" charset="-128"/>
                        </a:rPr>
                        <a:t>ＰＴＡ協議会運営補助金</a:t>
                      </a:r>
                    </a:p>
                  </a:txBody>
                  <a:tcPr marL="36000" marR="360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lnSpc>
                          <a:spcPts val="1100"/>
                        </a:lnSpc>
                      </a:pPr>
                      <a:r>
                        <a:rPr lang="zh-TW" altLang="en-US" sz="1000" b="0" i="0" u="none" strike="noStrike" dirty="0">
                          <a:solidFill>
                            <a:schemeClr val="tx1"/>
                          </a:solidFill>
                          <a:latin typeface="ＭＳ Ｐゴシック" pitchFamily="50" charset="-128"/>
                          <a:ea typeface="ＭＳ Ｐゴシック" pitchFamily="50" charset="-128"/>
                        </a:rPr>
                        <a:t>大阪市ＰＴＡ協議会</a:t>
                      </a:r>
                    </a:p>
                  </a:txBody>
                  <a:tcPr marL="36000" marR="360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r" fontAlgn="ctr">
                        <a:lnSpc>
                          <a:spcPts val="1100"/>
                        </a:lnSpc>
                      </a:pPr>
                      <a:r>
                        <a:rPr lang="ja-JP" altLang="en-US" sz="1000" b="0" i="0" u="none" strike="noStrike" dirty="0">
                          <a:solidFill>
                            <a:schemeClr val="tx1"/>
                          </a:solidFill>
                          <a:latin typeface="+mj-ea"/>
                          <a:ea typeface="+mj-ea"/>
                        </a:rPr>
                        <a:t>▲</a:t>
                      </a:r>
                      <a:r>
                        <a:rPr lang="en-US" altLang="ja-JP" sz="1000" b="0" i="0" u="none" strike="noStrike" dirty="0">
                          <a:solidFill>
                            <a:schemeClr val="tx1"/>
                          </a:solidFill>
                          <a:latin typeface="+mj-ea"/>
                          <a:ea typeface="+mj-ea"/>
                        </a:rPr>
                        <a:t>1,200</a:t>
                      </a:r>
                      <a:endParaRPr lang="ja-JP" altLang="en-US" sz="1000" b="0" i="0" u="none" strike="noStrike" dirty="0">
                        <a:solidFill>
                          <a:schemeClr val="tx1"/>
                        </a:solidFill>
                        <a:latin typeface="+mj-ea"/>
                        <a:ea typeface="+mj-ea"/>
                      </a:endParaRPr>
                    </a:p>
                  </a:txBody>
                  <a:tcPr marL="36000" marR="360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lnSpc>
                          <a:spcPts val="1100"/>
                        </a:lnSpc>
                      </a:pPr>
                      <a:r>
                        <a:rPr lang="en-US" altLang="ja-JP" sz="1000" b="0" i="0" u="none" strike="noStrike" dirty="0">
                          <a:solidFill>
                            <a:schemeClr val="tx1"/>
                          </a:solidFill>
                          <a:latin typeface="+mj-ea"/>
                          <a:ea typeface="+mj-ea"/>
                        </a:rPr>
                        <a:t>100%</a:t>
                      </a:r>
                    </a:p>
                  </a:txBody>
                  <a:tcPr marL="36000" marR="360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9"/>
                  </a:ext>
                </a:extLst>
              </a:tr>
              <a:tr h="216024">
                <a:tc>
                  <a:txBody>
                    <a:bodyPr/>
                    <a:lstStyle/>
                    <a:p>
                      <a:pPr algn="ctr" fontAlgn="ctr">
                        <a:lnSpc>
                          <a:spcPts val="1100"/>
                        </a:lnSpc>
                      </a:pPr>
                      <a:r>
                        <a:rPr lang="en-US" altLang="ja-JP" sz="1000" b="0" i="0" u="none" strike="noStrike" dirty="0">
                          <a:solidFill>
                            <a:schemeClr val="tx1"/>
                          </a:solidFill>
                          <a:latin typeface="ＭＳ Ｐゴシック" pitchFamily="50" charset="-128"/>
                          <a:ea typeface="ＭＳ Ｐゴシック" pitchFamily="50" charset="-128"/>
                        </a:rPr>
                        <a:t>10</a:t>
                      </a:r>
                      <a:endParaRPr lang="ja-JP" altLang="en-US" sz="1000" b="0" i="0" u="none" strike="noStrike" dirty="0">
                        <a:solidFill>
                          <a:schemeClr val="tx1"/>
                        </a:solidFill>
                        <a:latin typeface="ＭＳ Ｐゴシック" pitchFamily="50" charset="-128"/>
                        <a:ea typeface="ＭＳ Ｐゴシック" pitchFamily="50" charset="-128"/>
                      </a:endParaRPr>
                    </a:p>
                  </a:txBody>
                  <a:tcPr marL="36000" marR="360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lnSpc>
                          <a:spcPts val="1100"/>
                        </a:lnSpc>
                      </a:pPr>
                      <a:r>
                        <a:rPr lang="ja-JP" altLang="en-US" sz="1000" b="0" i="0" u="none" strike="noStrike" dirty="0">
                          <a:solidFill>
                            <a:schemeClr val="tx1"/>
                          </a:solidFill>
                          <a:latin typeface="ＭＳ Ｐゴシック" pitchFamily="50" charset="-128"/>
                          <a:ea typeface="ＭＳ Ｐゴシック" pitchFamily="50" charset="-128"/>
                        </a:rPr>
                        <a:t>男女共同参画推進にかかる地域女性団体活動補助金</a:t>
                      </a:r>
                    </a:p>
                  </a:txBody>
                  <a:tcPr marL="36000" marR="360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lnSpc>
                          <a:spcPts val="1100"/>
                        </a:lnSpc>
                      </a:pPr>
                      <a:r>
                        <a:rPr lang="zh-TW" altLang="en-US" sz="1000" b="0" i="0" u="none" strike="noStrike" dirty="0">
                          <a:solidFill>
                            <a:schemeClr val="tx1"/>
                          </a:solidFill>
                          <a:latin typeface="ＭＳ Ｐゴシック" pitchFamily="50" charset="-128"/>
                          <a:ea typeface="ＭＳ Ｐゴシック" pitchFamily="50" charset="-128"/>
                        </a:rPr>
                        <a:t>大阪市地域女性団体協議会</a:t>
                      </a:r>
                    </a:p>
                  </a:txBody>
                  <a:tcPr marL="36000" marR="360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r" fontAlgn="ctr">
                        <a:lnSpc>
                          <a:spcPts val="1100"/>
                        </a:lnSpc>
                      </a:pPr>
                      <a:r>
                        <a:rPr lang="ja-JP" altLang="en-US" sz="1000" b="0" i="0" u="none" strike="noStrike" dirty="0">
                          <a:solidFill>
                            <a:schemeClr val="tx1"/>
                          </a:solidFill>
                          <a:latin typeface="+mj-ea"/>
                          <a:ea typeface="+mj-ea"/>
                        </a:rPr>
                        <a:t>▲</a:t>
                      </a:r>
                      <a:r>
                        <a:rPr lang="en-US" altLang="ja-JP" sz="1000" b="0" i="0" u="none" strike="noStrike" dirty="0">
                          <a:solidFill>
                            <a:schemeClr val="tx1"/>
                          </a:solidFill>
                          <a:latin typeface="+mj-ea"/>
                          <a:ea typeface="+mj-ea"/>
                        </a:rPr>
                        <a:t>3,354</a:t>
                      </a:r>
                      <a:endParaRPr lang="ja-JP" altLang="en-US" sz="1000" b="0" i="0" u="none" strike="noStrike" dirty="0">
                        <a:solidFill>
                          <a:schemeClr val="tx1"/>
                        </a:solidFill>
                        <a:latin typeface="+mj-ea"/>
                        <a:ea typeface="+mj-ea"/>
                      </a:endParaRPr>
                    </a:p>
                  </a:txBody>
                  <a:tcPr marL="36000" marR="360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lnSpc>
                          <a:spcPts val="1100"/>
                        </a:lnSpc>
                      </a:pPr>
                      <a:r>
                        <a:rPr lang="en-US" altLang="ja-JP" sz="1000" b="0" i="0" u="none" strike="noStrike" dirty="0">
                          <a:solidFill>
                            <a:schemeClr val="tx1"/>
                          </a:solidFill>
                          <a:latin typeface="+mj-ea"/>
                          <a:ea typeface="+mj-ea"/>
                        </a:rPr>
                        <a:t>100%</a:t>
                      </a:r>
                    </a:p>
                  </a:txBody>
                  <a:tcPr marL="36000" marR="360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10"/>
                  </a:ext>
                </a:extLst>
              </a:tr>
              <a:tr h="216024">
                <a:tc>
                  <a:txBody>
                    <a:bodyPr/>
                    <a:lstStyle/>
                    <a:p>
                      <a:pPr algn="ctr" fontAlgn="ctr">
                        <a:lnSpc>
                          <a:spcPts val="1100"/>
                        </a:lnSpc>
                      </a:pPr>
                      <a:r>
                        <a:rPr lang="en-US" altLang="zh-TW" sz="1000" b="0" i="0" u="none" strike="noStrike" dirty="0">
                          <a:solidFill>
                            <a:schemeClr val="tx1"/>
                          </a:solidFill>
                          <a:latin typeface="ＭＳ Ｐゴシック" pitchFamily="50" charset="-128"/>
                          <a:ea typeface="ＭＳ Ｐゴシック" pitchFamily="50" charset="-128"/>
                        </a:rPr>
                        <a:t>11</a:t>
                      </a:r>
                      <a:endParaRPr lang="zh-TW" altLang="en-US" sz="1000" b="0" i="0" u="none" strike="noStrike" dirty="0">
                        <a:solidFill>
                          <a:schemeClr val="tx1"/>
                        </a:solidFill>
                        <a:latin typeface="ＭＳ Ｐゴシック" pitchFamily="50" charset="-128"/>
                        <a:ea typeface="ＭＳ Ｐゴシック" pitchFamily="50" charset="-128"/>
                      </a:endParaRPr>
                    </a:p>
                  </a:txBody>
                  <a:tcPr marL="36000" marR="360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lnSpc>
                          <a:spcPts val="1100"/>
                        </a:lnSpc>
                      </a:pPr>
                      <a:r>
                        <a:rPr lang="zh-TW" altLang="en-US" sz="1000" b="0" i="0" u="none" strike="noStrike" dirty="0">
                          <a:solidFill>
                            <a:schemeClr val="tx1"/>
                          </a:solidFill>
                          <a:latin typeface="ＭＳ Ｐゴシック" pitchFamily="50" charset="-128"/>
                          <a:ea typeface="ＭＳ Ｐゴシック" pitchFamily="50" charset="-128"/>
                        </a:rPr>
                        <a:t>大阪第一人権擁護委員協議会事業補助金</a:t>
                      </a:r>
                    </a:p>
                  </a:txBody>
                  <a:tcPr marL="36000" marR="360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lnSpc>
                          <a:spcPts val="1100"/>
                        </a:lnSpc>
                      </a:pPr>
                      <a:r>
                        <a:rPr lang="zh-TW" altLang="en-US" sz="1000" b="0" i="0" u="none" strike="noStrike" dirty="0">
                          <a:solidFill>
                            <a:schemeClr val="tx1"/>
                          </a:solidFill>
                          <a:latin typeface="ＭＳ Ｐゴシック" pitchFamily="50" charset="-128"/>
                          <a:ea typeface="ＭＳ Ｐゴシック" pitchFamily="50" charset="-128"/>
                        </a:rPr>
                        <a:t>大阪第一人権擁護委員協議会</a:t>
                      </a:r>
                    </a:p>
                  </a:txBody>
                  <a:tcPr marL="36000" marR="360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r" fontAlgn="ctr">
                        <a:lnSpc>
                          <a:spcPts val="1100"/>
                        </a:lnSpc>
                      </a:pPr>
                      <a:r>
                        <a:rPr lang="ja-JP" altLang="en-US" sz="1000" b="0" i="0" u="none" strike="noStrike" dirty="0">
                          <a:solidFill>
                            <a:schemeClr val="tx1"/>
                          </a:solidFill>
                          <a:latin typeface="+mj-ea"/>
                          <a:ea typeface="+mj-ea"/>
                        </a:rPr>
                        <a:t>▲</a:t>
                      </a:r>
                      <a:r>
                        <a:rPr lang="en-US" altLang="ja-JP" sz="1000" b="0" i="0" u="none" strike="noStrike" dirty="0">
                          <a:solidFill>
                            <a:schemeClr val="tx1"/>
                          </a:solidFill>
                          <a:latin typeface="+mj-ea"/>
                          <a:ea typeface="+mj-ea"/>
                        </a:rPr>
                        <a:t>2,300</a:t>
                      </a:r>
                      <a:endParaRPr lang="ja-JP" altLang="en-US" sz="1000" b="0" i="0" u="none" strike="noStrike" dirty="0">
                        <a:solidFill>
                          <a:schemeClr val="tx1"/>
                        </a:solidFill>
                        <a:latin typeface="+mj-ea"/>
                        <a:ea typeface="+mj-ea"/>
                      </a:endParaRPr>
                    </a:p>
                  </a:txBody>
                  <a:tcPr marL="36000" marR="360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lnSpc>
                          <a:spcPts val="1100"/>
                        </a:lnSpc>
                      </a:pPr>
                      <a:r>
                        <a:rPr lang="en-US" altLang="ja-JP" sz="1000" b="0" i="0" u="none" strike="noStrike" dirty="0">
                          <a:solidFill>
                            <a:schemeClr val="tx1"/>
                          </a:solidFill>
                          <a:latin typeface="+mj-ea"/>
                          <a:ea typeface="+mj-ea"/>
                        </a:rPr>
                        <a:t>100%</a:t>
                      </a:r>
                    </a:p>
                  </a:txBody>
                  <a:tcPr marL="36000" marR="360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11"/>
                  </a:ext>
                </a:extLst>
              </a:tr>
              <a:tr h="216024">
                <a:tc>
                  <a:txBody>
                    <a:bodyPr/>
                    <a:lstStyle/>
                    <a:p>
                      <a:pPr algn="ctr" fontAlgn="ctr">
                        <a:lnSpc>
                          <a:spcPts val="1100"/>
                        </a:lnSpc>
                      </a:pPr>
                      <a:r>
                        <a:rPr lang="en-US" altLang="ja-JP" sz="1000" b="0" i="0" u="none" strike="noStrike" dirty="0">
                          <a:solidFill>
                            <a:schemeClr val="tx1"/>
                          </a:solidFill>
                          <a:latin typeface="+mn-ea"/>
                          <a:ea typeface="+mn-ea"/>
                        </a:rPr>
                        <a:t>12</a:t>
                      </a:r>
                      <a:endParaRPr lang="ja-JP" altLang="en-US" sz="1000" b="0" i="0" u="none" strike="noStrike" dirty="0">
                        <a:solidFill>
                          <a:schemeClr val="tx1"/>
                        </a:solidFill>
                        <a:latin typeface="+mn-ea"/>
                        <a:ea typeface="+mn-ea"/>
                      </a:endParaRPr>
                    </a:p>
                  </a:txBody>
                  <a:tcPr marL="36000" marR="360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lnSpc>
                          <a:spcPts val="1100"/>
                        </a:lnSpc>
                      </a:pPr>
                      <a:r>
                        <a:rPr lang="ja-JP" altLang="en-US" sz="1000" b="0" i="0" u="none" strike="noStrike" dirty="0">
                          <a:solidFill>
                            <a:schemeClr val="tx1"/>
                          </a:solidFill>
                          <a:latin typeface="+mn-ea"/>
                          <a:ea typeface="+mn-ea"/>
                        </a:rPr>
                        <a:t>ＵＮＥＰ支援事業補助金（</a:t>
                      </a:r>
                      <a:r>
                        <a:rPr lang="en-US" altLang="ja-JP" sz="1000" b="0" i="0" u="none" strike="noStrike" dirty="0">
                          <a:solidFill>
                            <a:schemeClr val="tx1"/>
                          </a:solidFill>
                          <a:latin typeface="+mn-ea"/>
                          <a:ea typeface="+mn-ea"/>
                        </a:rPr>
                        <a:t>(</a:t>
                      </a:r>
                      <a:r>
                        <a:rPr lang="ja-JP" altLang="en-US" sz="1000" b="0" i="0" u="none" strike="noStrike" dirty="0">
                          <a:solidFill>
                            <a:schemeClr val="tx1"/>
                          </a:solidFill>
                          <a:latin typeface="+mn-ea"/>
                          <a:ea typeface="+mn-ea"/>
                        </a:rPr>
                        <a:t>公財</a:t>
                      </a:r>
                      <a:r>
                        <a:rPr lang="en-US" altLang="ja-JP" sz="1000" b="0" i="0" u="none" strike="noStrike" dirty="0">
                          <a:solidFill>
                            <a:schemeClr val="tx1"/>
                          </a:solidFill>
                          <a:latin typeface="+mn-ea"/>
                          <a:ea typeface="+mn-ea"/>
                        </a:rPr>
                        <a:t>)</a:t>
                      </a:r>
                      <a:r>
                        <a:rPr lang="ja-JP" altLang="en-US" sz="1000" b="0" i="0" u="none" strike="noStrike" dirty="0">
                          <a:solidFill>
                            <a:schemeClr val="tx1"/>
                          </a:solidFill>
                          <a:latin typeface="+mn-ea"/>
                          <a:ea typeface="+mn-ea"/>
                        </a:rPr>
                        <a:t>地球環境センター活動支援補助金）</a:t>
                      </a:r>
                    </a:p>
                  </a:txBody>
                  <a:tcPr marL="36000" marR="360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lnSpc>
                          <a:spcPts val="1100"/>
                        </a:lnSpc>
                      </a:pPr>
                      <a:r>
                        <a:rPr lang="en-US" altLang="ja-JP" sz="1000" b="0" i="0" u="none" strike="noStrike" dirty="0">
                          <a:solidFill>
                            <a:schemeClr val="tx1"/>
                          </a:solidFill>
                          <a:latin typeface="ＭＳ Ｐゴシック" pitchFamily="50" charset="-128"/>
                          <a:ea typeface="ＭＳ Ｐゴシック" pitchFamily="50" charset="-128"/>
                        </a:rPr>
                        <a:t>(</a:t>
                      </a:r>
                      <a:r>
                        <a:rPr lang="ja-JP" altLang="en-US" sz="1000" b="0" i="0" u="none" strike="noStrike" dirty="0">
                          <a:solidFill>
                            <a:schemeClr val="tx1"/>
                          </a:solidFill>
                          <a:latin typeface="ＭＳ Ｐゴシック" pitchFamily="50" charset="-128"/>
                          <a:ea typeface="ＭＳ Ｐゴシック" pitchFamily="50" charset="-128"/>
                        </a:rPr>
                        <a:t>公財</a:t>
                      </a:r>
                      <a:r>
                        <a:rPr lang="en-US" altLang="ja-JP" sz="1000" b="0" i="0" u="none" strike="noStrike" dirty="0">
                          <a:solidFill>
                            <a:schemeClr val="tx1"/>
                          </a:solidFill>
                          <a:latin typeface="ＭＳ Ｐゴシック" pitchFamily="50" charset="-128"/>
                          <a:ea typeface="ＭＳ Ｐゴシック" pitchFamily="50" charset="-128"/>
                        </a:rPr>
                        <a:t>)</a:t>
                      </a:r>
                      <a:r>
                        <a:rPr lang="ja-JP" altLang="en-US" sz="1000" b="0" i="0" u="none" strike="noStrike" dirty="0">
                          <a:solidFill>
                            <a:schemeClr val="tx1"/>
                          </a:solidFill>
                          <a:latin typeface="ＭＳ Ｐゴシック" pitchFamily="50" charset="-128"/>
                          <a:ea typeface="ＭＳ Ｐゴシック" pitchFamily="50" charset="-128"/>
                        </a:rPr>
                        <a:t>地球環境センター</a:t>
                      </a:r>
                    </a:p>
                  </a:txBody>
                  <a:tcPr marL="36000" marR="360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r" fontAlgn="ctr">
                        <a:lnSpc>
                          <a:spcPts val="1100"/>
                        </a:lnSpc>
                      </a:pPr>
                      <a:r>
                        <a:rPr lang="ja-JP" altLang="en-US" sz="1000" b="0" i="0" u="none" strike="noStrike" dirty="0">
                          <a:solidFill>
                            <a:schemeClr val="tx1"/>
                          </a:solidFill>
                          <a:latin typeface="+mj-ea"/>
                          <a:ea typeface="+mj-ea"/>
                        </a:rPr>
                        <a:t>▲</a:t>
                      </a:r>
                      <a:r>
                        <a:rPr lang="en-US" altLang="ja-JP" sz="1000" b="0" i="0" u="none" strike="noStrike" dirty="0">
                          <a:solidFill>
                            <a:schemeClr val="tx1"/>
                          </a:solidFill>
                          <a:latin typeface="+mj-ea"/>
                          <a:ea typeface="+mj-ea"/>
                        </a:rPr>
                        <a:t>34,749</a:t>
                      </a:r>
                      <a:endParaRPr lang="ja-JP" altLang="en-US" sz="1000" b="0" i="0" u="none" strike="noStrike" dirty="0">
                        <a:solidFill>
                          <a:schemeClr val="tx1"/>
                        </a:solidFill>
                        <a:latin typeface="+mj-ea"/>
                        <a:ea typeface="+mj-ea"/>
                      </a:endParaRPr>
                    </a:p>
                  </a:txBody>
                  <a:tcPr marL="36000" marR="360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lnSpc>
                          <a:spcPts val="1100"/>
                        </a:lnSpc>
                      </a:pPr>
                      <a:r>
                        <a:rPr lang="en-US" altLang="ja-JP" sz="1000" b="0" i="0" u="none" strike="noStrike" dirty="0">
                          <a:solidFill>
                            <a:schemeClr val="tx1"/>
                          </a:solidFill>
                          <a:latin typeface="+mj-ea"/>
                          <a:ea typeface="+mj-ea"/>
                        </a:rPr>
                        <a:t>100%</a:t>
                      </a:r>
                    </a:p>
                  </a:txBody>
                  <a:tcPr marL="36000" marR="360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12"/>
                  </a:ext>
                </a:extLst>
              </a:tr>
              <a:tr h="282575">
                <a:tc gridSpan="2">
                  <a:txBody>
                    <a:bodyPr/>
                    <a:lstStyle/>
                    <a:p>
                      <a:pPr algn="ctr" fontAlgn="ctr">
                        <a:lnSpc>
                          <a:spcPts val="1100"/>
                        </a:lnSpc>
                      </a:pPr>
                      <a:r>
                        <a:rPr lang="ja-JP" altLang="en-US" sz="1000" b="0" i="0" u="none" strike="noStrike" dirty="0">
                          <a:solidFill>
                            <a:schemeClr val="tx1"/>
                          </a:solidFill>
                          <a:latin typeface="+mn-ea"/>
                          <a:ea typeface="+mn-ea"/>
                        </a:rPr>
                        <a:t>計</a:t>
                      </a:r>
                    </a:p>
                  </a:txBody>
                  <a:tcPr marL="36000" marR="360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40000"/>
                        <a:lumOff val="60000"/>
                      </a:schemeClr>
                    </a:solidFill>
                  </a:tcPr>
                </a:tc>
                <a:tc hMerge="1">
                  <a:txBody>
                    <a:bodyPr/>
                    <a:lstStyle/>
                    <a:p>
                      <a:pPr algn="ctr" fontAlgn="ctr">
                        <a:lnSpc>
                          <a:spcPts val="1100"/>
                        </a:lnSpc>
                      </a:pPr>
                      <a:endParaRPr lang="ja-JP" altLang="en-US" sz="1000" b="0" i="0" u="none" strike="noStrike" dirty="0">
                        <a:solidFill>
                          <a:schemeClr val="tx1"/>
                        </a:solidFill>
                        <a:latin typeface="+mn-ea"/>
                        <a:ea typeface="+mn-ea"/>
                      </a:endParaRP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25400" cap="flat" cmpd="dbl"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40000"/>
                        <a:lumOff val="60000"/>
                      </a:schemeClr>
                    </a:solidFill>
                  </a:tcPr>
                </a:tc>
                <a:tc>
                  <a:txBody>
                    <a:bodyPr/>
                    <a:lstStyle/>
                    <a:p>
                      <a:pPr algn="l" fontAlgn="ctr">
                        <a:lnSpc>
                          <a:spcPts val="1100"/>
                        </a:lnSpc>
                      </a:pPr>
                      <a:r>
                        <a:rPr lang="ja-JP" altLang="en-US" sz="1000" b="0" i="0" u="none" strike="noStrike" dirty="0">
                          <a:solidFill>
                            <a:schemeClr val="tx1"/>
                          </a:solidFill>
                          <a:latin typeface="+mj-ea"/>
                          <a:ea typeface="+mj-ea"/>
                        </a:rPr>
                        <a:t>　</a:t>
                      </a:r>
                    </a:p>
                  </a:txBody>
                  <a:tcPr marL="36000" marR="360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40000"/>
                        <a:lumOff val="60000"/>
                      </a:schemeClr>
                    </a:solidFill>
                  </a:tcPr>
                </a:tc>
                <a:tc>
                  <a:txBody>
                    <a:bodyPr/>
                    <a:lstStyle/>
                    <a:p>
                      <a:pPr algn="r" fontAlgn="ctr">
                        <a:lnSpc>
                          <a:spcPts val="1100"/>
                        </a:lnSpc>
                      </a:pPr>
                      <a:r>
                        <a:rPr lang="ja-JP" altLang="en-US" sz="1000" b="0" i="0" u="none" strike="noStrike" dirty="0">
                          <a:solidFill>
                            <a:schemeClr val="tx1"/>
                          </a:solidFill>
                          <a:latin typeface="+mj-ea"/>
                          <a:ea typeface="+mj-ea"/>
                        </a:rPr>
                        <a:t>▲</a:t>
                      </a:r>
                      <a:r>
                        <a:rPr lang="en-US" altLang="ja-JP" sz="1000" b="0" i="0" u="none" strike="noStrike" dirty="0">
                          <a:solidFill>
                            <a:schemeClr val="tx1"/>
                          </a:solidFill>
                          <a:latin typeface="+mj-ea"/>
                          <a:ea typeface="+mj-ea"/>
                        </a:rPr>
                        <a:t>170,373</a:t>
                      </a:r>
                      <a:endParaRPr lang="ja-JP" altLang="en-US" sz="1000" b="0" i="0" u="none" strike="noStrike" dirty="0">
                        <a:solidFill>
                          <a:schemeClr val="tx1"/>
                        </a:solidFill>
                        <a:latin typeface="+mj-ea"/>
                        <a:ea typeface="+mj-ea"/>
                      </a:endParaRPr>
                    </a:p>
                  </a:txBody>
                  <a:tcPr marL="36000" marR="360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40000"/>
                        <a:lumOff val="60000"/>
                      </a:schemeClr>
                    </a:solidFill>
                  </a:tcPr>
                </a:tc>
                <a:tc>
                  <a:txBody>
                    <a:bodyPr/>
                    <a:lstStyle/>
                    <a:p>
                      <a:pPr algn="l" fontAlgn="ctr">
                        <a:lnSpc>
                          <a:spcPts val="1100"/>
                        </a:lnSpc>
                      </a:pPr>
                      <a:r>
                        <a:rPr lang="ja-JP" altLang="en-US" sz="1000" b="0" i="0" u="none" strike="noStrike" dirty="0">
                          <a:solidFill>
                            <a:schemeClr val="tx1"/>
                          </a:solidFill>
                          <a:latin typeface="+mj-ea"/>
                          <a:ea typeface="+mj-ea"/>
                        </a:rPr>
                        <a:t>　</a:t>
                      </a:r>
                    </a:p>
                  </a:txBody>
                  <a:tcPr marL="36000" marR="360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40000"/>
                        <a:lumOff val="60000"/>
                      </a:schemeClr>
                    </a:solidFill>
                  </a:tcPr>
                </a:tc>
                <a:extLst>
                  <a:ext uri="{0D108BD9-81ED-4DB2-BD59-A6C34878D82A}">
                    <a16:rowId xmlns:a16="http://schemas.microsoft.com/office/drawing/2014/main" val="10013"/>
                  </a:ext>
                </a:extLst>
              </a:tr>
            </a:tbl>
          </a:graphicData>
        </a:graphic>
      </p:graphicFrame>
      <p:sp>
        <p:nvSpPr>
          <p:cNvPr id="5" name="テキスト ボックス 1"/>
          <p:cNvSpPr txBox="1"/>
          <p:nvPr/>
        </p:nvSpPr>
        <p:spPr>
          <a:xfrm>
            <a:off x="4076700" y="200025"/>
            <a:ext cx="184731" cy="264560"/>
          </a:xfrm>
          <a:prstGeom prst="rect">
            <a:avLst/>
          </a:prstGeom>
          <a:noFill/>
        </p:spPr>
        <p:style>
          <a:lnRef idx="0">
            <a:scrgbClr r="0" g="0" b="0"/>
          </a:lnRef>
          <a:fillRef idx="0">
            <a:scrgbClr r="0" g="0" b="0"/>
          </a:fillRef>
          <a:effectRef idx="0">
            <a:scrgbClr r="0" g="0" b="0"/>
          </a:effectRef>
          <a:fontRef idx="minor">
            <a:schemeClr val="tx1"/>
          </a:fontRef>
        </p:style>
        <p:txBody>
          <a:bodyPr wrap="non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endParaRPr kumimoji="1" lang="ja-JP" altLang="en-US" sz="1100"/>
          </a:p>
        </p:txBody>
      </p:sp>
      <p:sp>
        <p:nvSpPr>
          <p:cNvPr id="10" name="正方形/長方形 9"/>
          <p:cNvSpPr/>
          <p:nvPr/>
        </p:nvSpPr>
        <p:spPr>
          <a:xfrm>
            <a:off x="179512" y="719639"/>
            <a:ext cx="5976664" cy="338554"/>
          </a:xfrm>
          <a:prstGeom prst="rect">
            <a:avLst/>
          </a:prstGeom>
        </p:spPr>
        <p:txBody>
          <a:bodyPr wrap="square">
            <a:spAutoFit/>
          </a:bodyPr>
          <a:lstStyle/>
          <a:p>
            <a:r>
              <a:rPr lang="ja-JP" altLang="en-US" sz="1600" dirty="0">
                <a:latin typeface="+mn-ea"/>
              </a:rPr>
              <a:t>○見直しの対象とした補助金等（</a:t>
            </a:r>
            <a:r>
              <a:rPr lang="en-US" altLang="ja-JP" sz="1600" dirty="0">
                <a:latin typeface="+mn-ea"/>
              </a:rPr>
              <a:t>80</a:t>
            </a:r>
            <a:r>
              <a:rPr lang="ja-JP" altLang="en-US" sz="1600" dirty="0">
                <a:latin typeface="+mn-ea"/>
              </a:rPr>
              <a:t>項目）　（１／５）</a:t>
            </a:r>
          </a:p>
        </p:txBody>
      </p:sp>
      <p:sp>
        <p:nvSpPr>
          <p:cNvPr id="11" name="正方形/長方形 10"/>
          <p:cNvSpPr/>
          <p:nvPr/>
        </p:nvSpPr>
        <p:spPr>
          <a:xfrm>
            <a:off x="323528" y="1120388"/>
            <a:ext cx="3312368" cy="292388"/>
          </a:xfrm>
          <a:prstGeom prst="rect">
            <a:avLst/>
          </a:prstGeom>
        </p:spPr>
        <p:txBody>
          <a:bodyPr wrap="square">
            <a:spAutoFit/>
          </a:bodyPr>
          <a:lstStyle/>
          <a:p>
            <a:r>
              <a:rPr lang="ja-JP" altLang="en-US" sz="1300" b="1" dirty="0">
                <a:latin typeface="+mn-ea"/>
              </a:rPr>
              <a:t>Ａ．補助金（団体運営補助）　　</a:t>
            </a:r>
            <a:r>
              <a:rPr lang="en-US" altLang="ja-JP" sz="1300" b="1" dirty="0">
                <a:latin typeface="+mn-ea"/>
              </a:rPr>
              <a:t>【14</a:t>
            </a:r>
            <a:r>
              <a:rPr lang="ja-JP" altLang="en-US" sz="1300" b="1" dirty="0">
                <a:latin typeface="+mn-ea"/>
              </a:rPr>
              <a:t>項目</a:t>
            </a:r>
            <a:r>
              <a:rPr lang="en-US" altLang="ja-JP" sz="1300" b="1" dirty="0">
                <a:latin typeface="+mn-ea"/>
              </a:rPr>
              <a:t>】</a:t>
            </a:r>
            <a:endParaRPr lang="ja-JP" altLang="en-US" sz="1300" b="1" dirty="0">
              <a:latin typeface="+mn-ea"/>
            </a:endParaRPr>
          </a:p>
        </p:txBody>
      </p:sp>
      <p:sp>
        <p:nvSpPr>
          <p:cNvPr id="12" name="正方形/長方形 11"/>
          <p:cNvSpPr/>
          <p:nvPr/>
        </p:nvSpPr>
        <p:spPr>
          <a:xfrm>
            <a:off x="467544" y="1341869"/>
            <a:ext cx="3312368" cy="292388"/>
          </a:xfrm>
          <a:prstGeom prst="rect">
            <a:avLst/>
          </a:prstGeom>
        </p:spPr>
        <p:txBody>
          <a:bodyPr wrap="square">
            <a:spAutoFit/>
          </a:bodyPr>
          <a:lstStyle/>
          <a:p>
            <a:r>
              <a:rPr lang="ja-JP" altLang="en-US" sz="1300" dirty="0">
                <a:latin typeface="+mn-ea"/>
              </a:rPr>
              <a:t>■廃止　（</a:t>
            </a:r>
            <a:r>
              <a:rPr lang="en-US" altLang="ja-JP" sz="1300" dirty="0">
                <a:latin typeface="+mn-ea"/>
              </a:rPr>
              <a:t>12</a:t>
            </a:r>
            <a:r>
              <a:rPr lang="ja-JP" altLang="en-US" sz="1300" dirty="0">
                <a:latin typeface="+mn-ea"/>
              </a:rPr>
              <a:t>項目）</a:t>
            </a:r>
          </a:p>
        </p:txBody>
      </p:sp>
      <p:sp>
        <p:nvSpPr>
          <p:cNvPr id="13" name="正方形/長方形 12"/>
          <p:cNvSpPr/>
          <p:nvPr/>
        </p:nvSpPr>
        <p:spPr>
          <a:xfrm>
            <a:off x="7956376" y="1274217"/>
            <a:ext cx="1008112" cy="246221"/>
          </a:xfrm>
          <a:prstGeom prst="rect">
            <a:avLst/>
          </a:prstGeom>
        </p:spPr>
        <p:txBody>
          <a:bodyPr wrap="square">
            <a:spAutoFit/>
          </a:bodyPr>
          <a:lstStyle/>
          <a:p>
            <a:r>
              <a:rPr lang="ja-JP" altLang="en-US" sz="1000" dirty="0">
                <a:latin typeface="+mn-ea"/>
              </a:rPr>
              <a:t>（単位：千円）</a:t>
            </a:r>
          </a:p>
        </p:txBody>
      </p:sp>
      <p:sp>
        <p:nvSpPr>
          <p:cNvPr id="15" name="正方形/長方形 14"/>
          <p:cNvSpPr/>
          <p:nvPr/>
        </p:nvSpPr>
        <p:spPr>
          <a:xfrm>
            <a:off x="467544" y="5229200"/>
            <a:ext cx="3744416" cy="292388"/>
          </a:xfrm>
          <a:prstGeom prst="rect">
            <a:avLst/>
          </a:prstGeom>
        </p:spPr>
        <p:txBody>
          <a:bodyPr wrap="square">
            <a:spAutoFit/>
          </a:bodyPr>
          <a:lstStyle/>
          <a:p>
            <a:r>
              <a:rPr lang="ja-JP" altLang="en-US" sz="1300" dirty="0">
                <a:latin typeface="+mn-ea"/>
              </a:rPr>
              <a:t>■廃止のうえ、事業補助に転換　（</a:t>
            </a:r>
            <a:r>
              <a:rPr lang="en-US" altLang="ja-JP" sz="1300" dirty="0">
                <a:latin typeface="+mn-ea"/>
              </a:rPr>
              <a:t>2</a:t>
            </a:r>
            <a:r>
              <a:rPr lang="ja-JP" altLang="en-US" sz="1300" dirty="0">
                <a:latin typeface="+mn-ea"/>
              </a:rPr>
              <a:t>項目）</a:t>
            </a:r>
          </a:p>
        </p:txBody>
      </p:sp>
      <p:graphicFrame>
        <p:nvGraphicFramePr>
          <p:cNvPr id="16" name="表 15"/>
          <p:cNvGraphicFramePr>
            <a:graphicFrameLocks noGrp="1"/>
          </p:cNvGraphicFramePr>
          <p:nvPr/>
        </p:nvGraphicFramePr>
        <p:xfrm>
          <a:off x="755576" y="5517232"/>
          <a:ext cx="7992888" cy="1152128"/>
        </p:xfrm>
        <a:graphic>
          <a:graphicData uri="http://schemas.openxmlformats.org/drawingml/2006/table">
            <a:tbl>
              <a:tblPr/>
              <a:tblGrid>
                <a:gridCol w="216024">
                  <a:extLst>
                    <a:ext uri="{9D8B030D-6E8A-4147-A177-3AD203B41FA5}">
                      <a16:colId xmlns:a16="http://schemas.microsoft.com/office/drawing/2014/main" val="20000"/>
                    </a:ext>
                  </a:extLst>
                </a:gridCol>
                <a:gridCol w="4464496">
                  <a:extLst>
                    <a:ext uri="{9D8B030D-6E8A-4147-A177-3AD203B41FA5}">
                      <a16:colId xmlns:a16="http://schemas.microsoft.com/office/drawing/2014/main" val="20001"/>
                    </a:ext>
                  </a:extLst>
                </a:gridCol>
                <a:gridCol w="1800200">
                  <a:extLst>
                    <a:ext uri="{9D8B030D-6E8A-4147-A177-3AD203B41FA5}">
                      <a16:colId xmlns:a16="http://schemas.microsoft.com/office/drawing/2014/main" val="20002"/>
                    </a:ext>
                  </a:extLst>
                </a:gridCol>
                <a:gridCol w="864096">
                  <a:extLst>
                    <a:ext uri="{9D8B030D-6E8A-4147-A177-3AD203B41FA5}">
                      <a16:colId xmlns:a16="http://schemas.microsoft.com/office/drawing/2014/main" val="20003"/>
                    </a:ext>
                  </a:extLst>
                </a:gridCol>
                <a:gridCol w="648072">
                  <a:extLst>
                    <a:ext uri="{9D8B030D-6E8A-4147-A177-3AD203B41FA5}">
                      <a16:colId xmlns:a16="http://schemas.microsoft.com/office/drawing/2014/main" val="20004"/>
                    </a:ext>
                  </a:extLst>
                </a:gridCol>
              </a:tblGrid>
              <a:tr h="288032">
                <a:tc>
                  <a:txBody>
                    <a:bodyPr/>
                    <a:lstStyle/>
                    <a:p>
                      <a:pPr algn="ctr" fontAlgn="ctr">
                        <a:lnSpc>
                          <a:spcPts val="1100"/>
                        </a:lnSpc>
                      </a:pPr>
                      <a:endParaRPr lang="zh-TW" altLang="en-US" sz="1000" b="0" i="0" u="none" strike="noStrike" dirty="0">
                        <a:solidFill>
                          <a:schemeClr val="tx1"/>
                        </a:solidFill>
                        <a:latin typeface="ＭＳ Ｐゴシック" pitchFamily="50" charset="-128"/>
                        <a:ea typeface="ＭＳ Ｐゴシック" pitchFamily="50" charset="-128"/>
                      </a:endParaRPr>
                    </a:p>
                  </a:txBody>
                  <a:tcPr marL="36000" marR="360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ap="flat" cmpd="sng" algn="ctr">
                      <a:solidFill>
                        <a:schemeClr val="tx1"/>
                      </a:solidFill>
                      <a:prstDash val="solid"/>
                      <a:round/>
                      <a:headEnd type="none" w="med" len="med"/>
                      <a:tailEnd type="none" w="med" len="med"/>
                    </a:lnTlToBr>
                    <a:solidFill>
                      <a:schemeClr val="accent5">
                        <a:lumMod val="40000"/>
                        <a:lumOff val="60000"/>
                      </a:schemeClr>
                    </a:solidFill>
                  </a:tcPr>
                </a:tc>
                <a:tc>
                  <a:txBody>
                    <a:bodyPr/>
                    <a:lstStyle/>
                    <a:p>
                      <a:pPr algn="ctr" fontAlgn="ctr">
                        <a:lnSpc>
                          <a:spcPts val="1100"/>
                        </a:lnSpc>
                      </a:pPr>
                      <a:r>
                        <a:rPr lang="zh-TW" altLang="en-US" sz="1000" b="0" i="0" u="none" strike="noStrike" dirty="0">
                          <a:solidFill>
                            <a:schemeClr val="tx1"/>
                          </a:solidFill>
                          <a:latin typeface="ＭＳ Ｐゴシック" pitchFamily="50" charset="-128"/>
                          <a:ea typeface="ＭＳ Ｐゴシック" pitchFamily="50" charset="-128"/>
                        </a:rPr>
                        <a:t>項目（補助対象）</a:t>
                      </a:r>
                    </a:p>
                  </a:txBody>
                  <a:tcPr marL="36000" marR="360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40000"/>
                        <a:lumOff val="60000"/>
                      </a:schemeClr>
                    </a:solidFill>
                  </a:tcPr>
                </a:tc>
                <a:tc>
                  <a:txBody>
                    <a:bodyPr/>
                    <a:lstStyle/>
                    <a:p>
                      <a:pPr algn="ctr" fontAlgn="ctr">
                        <a:lnSpc>
                          <a:spcPts val="1100"/>
                        </a:lnSpc>
                      </a:pPr>
                      <a:r>
                        <a:rPr lang="ja-JP" altLang="en-US" sz="1000" b="0" i="0" u="none" strike="noStrike" dirty="0">
                          <a:solidFill>
                            <a:schemeClr val="tx1"/>
                          </a:solidFill>
                          <a:latin typeface="ＭＳ Ｐゴシック" pitchFamily="50" charset="-128"/>
                          <a:ea typeface="ＭＳ Ｐゴシック" pitchFamily="50" charset="-128"/>
                        </a:rPr>
                        <a:t>補助対象</a:t>
                      </a:r>
                    </a:p>
                  </a:txBody>
                  <a:tcPr marL="36000" marR="360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40000"/>
                        <a:lumOff val="60000"/>
                      </a:schemeClr>
                    </a:solidFill>
                  </a:tcPr>
                </a:tc>
                <a:tc>
                  <a:txBody>
                    <a:bodyPr/>
                    <a:lstStyle/>
                    <a:p>
                      <a:pPr algn="ctr" fontAlgn="ctr">
                        <a:lnSpc>
                          <a:spcPts val="1100"/>
                        </a:lnSpc>
                      </a:pPr>
                      <a:r>
                        <a:rPr lang="ja-JP" altLang="en-US" sz="1000" b="0" i="0" u="none" strike="noStrike" dirty="0">
                          <a:solidFill>
                            <a:schemeClr val="tx1"/>
                          </a:solidFill>
                          <a:latin typeface="ＭＳ Ｐゴシック" pitchFamily="50" charset="-128"/>
                          <a:ea typeface="ＭＳ Ｐゴシック" pitchFamily="50" charset="-128"/>
                        </a:rPr>
                        <a:t>削減効果額</a:t>
                      </a:r>
                    </a:p>
                  </a:txBody>
                  <a:tcPr marL="36000" marR="360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40000"/>
                        <a:lumOff val="60000"/>
                      </a:schemeClr>
                    </a:solidFill>
                  </a:tcPr>
                </a:tc>
                <a:tc>
                  <a:txBody>
                    <a:bodyPr/>
                    <a:lstStyle/>
                    <a:p>
                      <a:pPr algn="ctr" fontAlgn="ctr">
                        <a:lnSpc>
                          <a:spcPts val="1100"/>
                        </a:lnSpc>
                      </a:pPr>
                      <a:r>
                        <a:rPr lang="ja-JP" altLang="en-US" sz="1000" b="0" i="0" u="none" strike="noStrike" dirty="0">
                          <a:solidFill>
                            <a:schemeClr val="tx1"/>
                          </a:solidFill>
                          <a:latin typeface="ＭＳ Ｐゴシック" pitchFamily="50" charset="-128"/>
                          <a:ea typeface="ＭＳ Ｐゴシック" pitchFamily="50" charset="-128"/>
                        </a:rPr>
                        <a:t>削減率</a:t>
                      </a:r>
                    </a:p>
                  </a:txBody>
                  <a:tcPr marL="36000" marR="360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40000"/>
                        <a:lumOff val="60000"/>
                      </a:schemeClr>
                    </a:solidFill>
                  </a:tcPr>
                </a:tc>
                <a:extLst>
                  <a:ext uri="{0D108BD9-81ED-4DB2-BD59-A6C34878D82A}">
                    <a16:rowId xmlns:a16="http://schemas.microsoft.com/office/drawing/2014/main" val="10000"/>
                  </a:ext>
                </a:extLst>
              </a:tr>
              <a:tr h="288032">
                <a:tc>
                  <a:txBody>
                    <a:bodyPr/>
                    <a:lstStyle/>
                    <a:p>
                      <a:pPr algn="ctr" fontAlgn="ctr">
                        <a:lnSpc>
                          <a:spcPts val="1100"/>
                        </a:lnSpc>
                      </a:pPr>
                      <a:r>
                        <a:rPr lang="en-US" altLang="ja-JP" sz="1000" b="0" i="0" u="none" strike="noStrike" dirty="0">
                          <a:solidFill>
                            <a:schemeClr val="tx1"/>
                          </a:solidFill>
                          <a:latin typeface="+mn-ea"/>
                          <a:ea typeface="+mn-ea"/>
                        </a:rPr>
                        <a:t>1</a:t>
                      </a:r>
                      <a:endParaRPr lang="ja-JP" altLang="en-US" sz="1000" b="0" i="0" u="none" strike="noStrike" dirty="0">
                        <a:solidFill>
                          <a:schemeClr val="tx1"/>
                        </a:solidFill>
                        <a:latin typeface="+mn-ea"/>
                        <a:ea typeface="+mn-ea"/>
                      </a:endParaRPr>
                    </a:p>
                  </a:txBody>
                  <a:tcPr marL="36000" marR="360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lnSpc>
                          <a:spcPts val="1100"/>
                        </a:lnSpc>
                      </a:pPr>
                      <a:r>
                        <a:rPr lang="zh-TW" altLang="en-US" sz="1000" b="0" i="0" u="none" strike="noStrike" dirty="0">
                          <a:solidFill>
                            <a:srgbClr val="000000"/>
                          </a:solidFill>
                          <a:latin typeface="ＭＳ Ｐゴシック" pitchFamily="50" charset="-128"/>
                          <a:ea typeface="ＭＳ Ｐゴシック" pitchFamily="50" charset="-128"/>
                        </a:rPr>
                        <a:t>児童遊園活動費補助金</a:t>
                      </a:r>
                    </a:p>
                  </a:txBody>
                  <a:tcPr marL="36000" marR="360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lnSpc>
                          <a:spcPts val="1100"/>
                        </a:lnSpc>
                      </a:pPr>
                      <a:r>
                        <a:rPr lang="ja-JP" altLang="en-US" sz="1000" b="0" i="0" u="none" strike="noStrike" dirty="0">
                          <a:solidFill>
                            <a:srgbClr val="000000"/>
                          </a:solidFill>
                          <a:latin typeface="ＭＳ Ｐゴシック"/>
                        </a:rPr>
                        <a:t>関係児童遊園及びちびっこ広場運営委員会</a:t>
                      </a:r>
                    </a:p>
                  </a:txBody>
                  <a:tcPr marL="36000" marR="360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r" fontAlgn="ctr">
                        <a:lnSpc>
                          <a:spcPts val="1100"/>
                        </a:lnSpc>
                      </a:pPr>
                      <a:r>
                        <a:rPr lang="ja-JP" altLang="en-US" sz="1000" b="0" i="0" u="none" strike="noStrike" dirty="0">
                          <a:solidFill>
                            <a:srgbClr val="000000"/>
                          </a:solidFill>
                          <a:latin typeface="ＭＳ Ｐゴシック"/>
                        </a:rPr>
                        <a:t>▲</a:t>
                      </a:r>
                      <a:r>
                        <a:rPr lang="en-US" altLang="ja-JP" sz="1000" b="0" i="0" u="none" strike="noStrike" dirty="0">
                          <a:solidFill>
                            <a:srgbClr val="000000"/>
                          </a:solidFill>
                          <a:latin typeface="ＭＳ Ｐゴシック"/>
                        </a:rPr>
                        <a:t>4,240</a:t>
                      </a:r>
                      <a:endParaRPr lang="ja-JP" altLang="en-US" sz="1000" b="0" i="0" u="none" strike="noStrike" dirty="0">
                        <a:solidFill>
                          <a:srgbClr val="000000"/>
                        </a:solidFill>
                        <a:latin typeface="ＭＳ Ｐゴシック"/>
                      </a:endParaRPr>
                    </a:p>
                  </a:txBody>
                  <a:tcPr marL="36000" marR="360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lnSpc>
                          <a:spcPts val="1100"/>
                        </a:lnSpc>
                      </a:pPr>
                      <a:r>
                        <a:rPr lang="en-US" altLang="ja-JP" sz="1000" b="0" i="0" u="none" strike="noStrike" dirty="0">
                          <a:solidFill>
                            <a:srgbClr val="000000"/>
                          </a:solidFill>
                          <a:latin typeface="ＭＳ Ｐゴシック"/>
                        </a:rPr>
                        <a:t>27%</a:t>
                      </a:r>
                    </a:p>
                  </a:txBody>
                  <a:tcPr marL="36000" marR="360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1"/>
                  </a:ext>
                </a:extLst>
              </a:tr>
              <a:tr h="288032">
                <a:tc>
                  <a:txBody>
                    <a:bodyPr/>
                    <a:lstStyle/>
                    <a:p>
                      <a:pPr algn="ctr" fontAlgn="ctr">
                        <a:lnSpc>
                          <a:spcPts val="1100"/>
                        </a:lnSpc>
                      </a:pPr>
                      <a:r>
                        <a:rPr lang="en-US" altLang="ja-JP" sz="1000" b="0" i="0" u="none" strike="noStrike" dirty="0">
                          <a:solidFill>
                            <a:schemeClr val="tx1"/>
                          </a:solidFill>
                          <a:latin typeface="+mn-ea"/>
                          <a:ea typeface="+mn-ea"/>
                        </a:rPr>
                        <a:t>2</a:t>
                      </a:r>
                      <a:endParaRPr lang="ja-JP" altLang="en-US" sz="1000" b="0" i="0" u="none" strike="noStrike" dirty="0">
                        <a:solidFill>
                          <a:schemeClr val="tx1"/>
                        </a:solidFill>
                        <a:latin typeface="+mn-ea"/>
                        <a:ea typeface="+mn-ea"/>
                      </a:endParaRPr>
                    </a:p>
                  </a:txBody>
                  <a:tcPr marL="36000" marR="360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lnSpc>
                          <a:spcPts val="1100"/>
                        </a:lnSpc>
                      </a:pPr>
                      <a:r>
                        <a:rPr lang="ja-JP" altLang="en-US" sz="1000" b="0" i="0" u="none" strike="noStrike">
                          <a:solidFill>
                            <a:srgbClr val="000000"/>
                          </a:solidFill>
                          <a:latin typeface="ＭＳ Ｐゴシック"/>
                        </a:rPr>
                        <a:t>住宅地区改良事業等におけるまちづくり協議会助成</a:t>
                      </a:r>
                    </a:p>
                  </a:txBody>
                  <a:tcPr marL="36000" marR="360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lnSpc>
                          <a:spcPts val="1100"/>
                        </a:lnSpc>
                      </a:pPr>
                      <a:r>
                        <a:rPr lang="ja-JP" altLang="en-US" sz="1000" b="0" i="0" u="none" strike="noStrike" dirty="0">
                          <a:solidFill>
                            <a:srgbClr val="000000"/>
                          </a:solidFill>
                          <a:latin typeface="ＭＳ Ｐゴシック"/>
                        </a:rPr>
                        <a:t>各住宅改良地区まちづくり協議会</a:t>
                      </a:r>
                    </a:p>
                  </a:txBody>
                  <a:tcPr marL="36000" marR="360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r" fontAlgn="ctr">
                        <a:lnSpc>
                          <a:spcPts val="1100"/>
                        </a:lnSpc>
                      </a:pPr>
                      <a:r>
                        <a:rPr lang="ja-JP" altLang="en-US" sz="1000" b="0" i="0" u="none" strike="noStrike" dirty="0">
                          <a:solidFill>
                            <a:srgbClr val="000000"/>
                          </a:solidFill>
                          <a:latin typeface="ＭＳ Ｐゴシック"/>
                        </a:rPr>
                        <a:t>▲</a:t>
                      </a:r>
                      <a:r>
                        <a:rPr lang="en-US" altLang="ja-JP" sz="1000" b="0" i="0" u="none" strike="noStrike" dirty="0">
                          <a:solidFill>
                            <a:srgbClr val="000000"/>
                          </a:solidFill>
                          <a:latin typeface="ＭＳ Ｐゴシック"/>
                        </a:rPr>
                        <a:t>14,735</a:t>
                      </a:r>
                      <a:endParaRPr lang="ja-JP" altLang="en-US" sz="1000" b="0" i="0" u="none" strike="noStrike" dirty="0">
                        <a:solidFill>
                          <a:srgbClr val="000000"/>
                        </a:solidFill>
                        <a:latin typeface="ＭＳ Ｐゴシック"/>
                      </a:endParaRPr>
                    </a:p>
                  </a:txBody>
                  <a:tcPr marL="36000" marR="360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lnSpc>
                          <a:spcPts val="1100"/>
                        </a:lnSpc>
                      </a:pPr>
                      <a:r>
                        <a:rPr lang="en-US" altLang="ja-JP" sz="1000" b="0" i="0" u="none" strike="noStrike" dirty="0">
                          <a:solidFill>
                            <a:srgbClr val="000000"/>
                          </a:solidFill>
                          <a:latin typeface="ＭＳ Ｐゴシック"/>
                        </a:rPr>
                        <a:t>50%</a:t>
                      </a:r>
                    </a:p>
                  </a:txBody>
                  <a:tcPr marL="36000" marR="360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2"/>
                  </a:ext>
                </a:extLst>
              </a:tr>
              <a:tr h="288032">
                <a:tc gridSpan="2">
                  <a:txBody>
                    <a:bodyPr/>
                    <a:lstStyle/>
                    <a:p>
                      <a:pPr algn="ctr" fontAlgn="ctr">
                        <a:lnSpc>
                          <a:spcPts val="1100"/>
                        </a:lnSpc>
                      </a:pPr>
                      <a:r>
                        <a:rPr lang="ja-JP" altLang="en-US" sz="1000" b="0" i="0" u="none" strike="noStrike" dirty="0">
                          <a:solidFill>
                            <a:srgbClr val="000000"/>
                          </a:solidFill>
                          <a:latin typeface="ＭＳ Ｐゴシック"/>
                        </a:rPr>
                        <a:t>計</a:t>
                      </a:r>
                    </a:p>
                  </a:txBody>
                  <a:tcPr marL="36000" marR="360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40000"/>
                        <a:lumOff val="60000"/>
                      </a:schemeClr>
                    </a:solidFill>
                  </a:tcPr>
                </a:tc>
                <a:tc hMerge="1">
                  <a:txBody>
                    <a:bodyPr/>
                    <a:lstStyle/>
                    <a:p>
                      <a:pPr algn="ctr" fontAlgn="ctr">
                        <a:lnSpc>
                          <a:spcPts val="1100"/>
                        </a:lnSpc>
                      </a:pPr>
                      <a:endParaRPr lang="ja-JP" altLang="en-US" sz="1000" b="0" i="0" u="none" strike="noStrike" dirty="0">
                        <a:solidFill>
                          <a:srgbClr val="000000"/>
                        </a:solidFill>
                        <a:latin typeface="ＭＳ Ｐゴシック"/>
                      </a:endParaRP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40000"/>
                        <a:lumOff val="60000"/>
                      </a:schemeClr>
                    </a:solidFill>
                  </a:tcPr>
                </a:tc>
                <a:tc>
                  <a:txBody>
                    <a:bodyPr/>
                    <a:lstStyle/>
                    <a:p>
                      <a:pPr algn="l" fontAlgn="ctr">
                        <a:lnSpc>
                          <a:spcPts val="1100"/>
                        </a:lnSpc>
                      </a:pPr>
                      <a:r>
                        <a:rPr lang="ja-JP" altLang="en-US" sz="1000" b="0" i="0" u="none" strike="noStrike" dirty="0">
                          <a:solidFill>
                            <a:srgbClr val="000000"/>
                          </a:solidFill>
                          <a:latin typeface="ＭＳ Ｐゴシック"/>
                        </a:rPr>
                        <a:t>　</a:t>
                      </a:r>
                    </a:p>
                  </a:txBody>
                  <a:tcPr marL="36000" marR="360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40000"/>
                        <a:lumOff val="60000"/>
                      </a:schemeClr>
                    </a:solidFill>
                  </a:tcPr>
                </a:tc>
                <a:tc>
                  <a:txBody>
                    <a:bodyPr/>
                    <a:lstStyle/>
                    <a:p>
                      <a:pPr algn="r" fontAlgn="ctr">
                        <a:lnSpc>
                          <a:spcPts val="1100"/>
                        </a:lnSpc>
                      </a:pPr>
                      <a:r>
                        <a:rPr lang="ja-JP" altLang="en-US" sz="1000" b="0" i="0" u="none" strike="noStrike" dirty="0">
                          <a:solidFill>
                            <a:srgbClr val="000000"/>
                          </a:solidFill>
                          <a:latin typeface="ＭＳ Ｐゴシック"/>
                        </a:rPr>
                        <a:t>▲</a:t>
                      </a:r>
                      <a:r>
                        <a:rPr lang="en-US" altLang="ja-JP" sz="1000" b="0" i="0" u="none" strike="noStrike" dirty="0">
                          <a:solidFill>
                            <a:srgbClr val="000000"/>
                          </a:solidFill>
                          <a:latin typeface="ＭＳ Ｐゴシック"/>
                        </a:rPr>
                        <a:t>18,975</a:t>
                      </a:r>
                      <a:endParaRPr lang="ja-JP" altLang="en-US" sz="1000" b="0" i="0" u="none" strike="noStrike" dirty="0">
                        <a:solidFill>
                          <a:srgbClr val="000000"/>
                        </a:solidFill>
                        <a:latin typeface="ＭＳ Ｐゴシック"/>
                      </a:endParaRPr>
                    </a:p>
                  </a:txBody>
                  <a:tcPr marL="36000" marR="360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40000"/>
                        <a:lumOff val="60000"/>
                      </a:schemeClr>
                    </a:solidFill>
                  </a:tcPr>
                </a:tc>
                <a:tc>
                  <a:txBody>
                    <a:bodyPr/>
                    <a:lstStyle/>
                    <a:p>
                      <a:pPr algn="ctr" fontAlgn="ctr">
                        <a:lnSpc>
                          <a:spcPts val="1100"/>
                        </a:lnSpc>
                      </a:pPr>
                      <a:endParaRPr lang="en-US" altLang="ja-JP" sz="1000" b="0" i="0" u="none" strike="noStrike" dirty="0">
                        <a:solidFill>
                          <a:srgbClr val="000000"/>
                        </a:solidFill>
                        <a:latin typeface="ＭＳ Ｐゴシック"/>
                      </a:endParaRPr>
                    </a:p>
                  </a:txBody>
                  <a:tcPr marL="36000" marR="360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40000"/>
                        <a:lumOff val="60000"/>
                      </a:schemeClr>
                    </a:solidFill>
                  </a:tcPr>
                </a:tc>
                <a:extLst>
                  <a:ext uri="{0D108BD9-81ED-4DB2-BD59-A6C34878D82A}">
                    <a16:rowId xmlns:a16="http://schemas.microsoft.com/office/drawing/2014/main" val="10003"/>
                  </a:ext>
                </a:extLst>
              </a:tr>
            </a:tbl>
          </a:graphicData>
        </a:graphic>
      </p:graphicFrame>
      <p:sp>
        <p:nvSpPr>
          <p:cNvPr id="17" name="正方形/長方形 16"/>
          <p:cNvSpPr/>
          <p:nvPr/>
        </p:nvSpPr>
        <p:spPr>
          <a:xfrm>
            <a:off x="7956376" y="5301208"/>
            <a:ext cx="1008112" cy="246221"/>
          </a:xfrm>
          <a:prstGeom prst="rect">
            <a:avLst/>
          </a:prstGeom>
        </p:spPr>
        <p:txBody>
          <a:bodyPr wrap="square">
            <a:spAutoFit/>
          </a:bodyPr>
          <a:lstStyle/>
          <a:p>
            <a:r>
              <a:rPr lang="ja-JP" altLang="en-US" sz="1000" dirty="0">
                <a:latin typeface="+mn-ea"/>
              </a:rPr>
              <a:t>（単位：千円）</a:t>
            </a:r>
          </a:p>
        </p:txBody>
      </p:sp>
      <p:sp>
        <p:nvSpPr>
          <p:cNvPr id="18" name="正方形/長方形 17"/>
          <p:cNvSpPr/>
          <p:nvPr/>
        </p:nvSpPr>
        <p:spPr>
          <a:xfrm>
            <a:off x="71500" y="345331"/>
            <a:ext cx="7128792" cy="369332"/>
          </a:xfrm>
          <a:prstGeom prst="rect">
            <a:avLst/>
          </a:prstGeom>
        </p:spPr>
        <p:txBody>
          <a:bodyPr wrap="square">
            <a:spAutoFit/>
          </a:bodyPr>
          <a:lstStyle/>
          <a:p>
            <a:r>
              <a:rPr lang="ja-JP" altLang="en-US" b="1" dirty="0">
                <a:solidFill>
                  <a:srgbClr val="000000"/>
                </a:solidFill>
                <a:latin typeface="Calibri" pitchFamily="34" charset="0"/>
              </a:rPr>
              <a:t>　補助金等の見直し（３／３）</a:t>
            </a:r>
          </a:p>
        </p:txBody>
      </p:sp>
      <p:cxnSp>
        <p:nvCxnSpPr>
          <p:cNvPr id="19" name="直線コネクタ 18"/>
          <p:cNvCxnSpPr/>
          <p:nvPr/>
        </p:nvCxnSpPr>
        <p:spPr>
          <a:xfrm>
            <a:off x="179512" y="714137"/>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0" name="テキスト ボックス 36"/>
          <p:cNvSpPr txBox="1"/>
          <p:nvPr/>
        </p:nvSpPr>
        <p:spPr>
          <a:xfrm>
            <a:off x="82911" y="89594"/>
            <a:ext cx="3993789"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lvl="0">
              <a:defRPr/>
            </a:pPr>
            <a:r>
              <a:rPr lang="en-US" altLang="zh-TW"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Ⅲ</a:t>
            </a:r>
            <a:r>
              <a:rPr lang="zh-TW" altLang="en-US"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　行財政改革</a:t>
            </a:r>
            <a:r>
              <a:rPr lang="en-US" altLang="ja-JP"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a:t>
            </a:r>
            <a:r>
              <a:rPr lang="ja-JP" altLang="en-US"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業務執行の刷新</a:t>
            </a:r>
            <a:r>
              <a:rPr lang="en-US" altLang="ja-JP"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a:t>
            </a:r>
            <a:r>
              <a:rPr lang="ja-JP" altLang="en-US"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・補助金等の見直し</a:t>
            </a:r>
          </a:p>
        </p:txBody>
      </p:sp>
      <p:sp>
        <p:nvSpPr>
          <p:cNvPr id="3" name="スライド番号プレースホルダー 2"/>
          <p:cNvSpPr>
            <a:spLocks noGrp="1"/>
          </p:cNvSpPr>
          <p:nvPr>
            <p:ph type="sldNum" sz="quarter" idx="12"/>
          </p:nvPr>
        </p:nvSpPr>
        <p:spPr/>
        <p:txBody>
          <a:bodyPr/>
          <a:lstStyle/>
          <a:p>
            <a:fld id="{63BC356D-1576-478B-8647-1361C6E9DFF7}" type="slidenum">
              <a:rPr lang="ja-JP" altLang="en-US" smtClean="0"/>
              <a:pPr/>
              <a:t>231</a:t>
            </a:fld>
            <a:endParaRPr lang="ja-JP" altLang="en-US"/>
          </a:p>
        </p:txBody>
      </p:sp>
    </p:spTree>
    <p:extLst>
      <p:ext uri="{BB962C8B-B14F-4D97-AF65-F5344CB8AC3E}">
        <p14:creationId xmlns:p14="http://schemas.microsoft.com/office/powerpoint/2010/main" val="1303850274"/>
      </p:ext>
    </p:extLst>
  </p:cSld>
  <p:clrMapOvr>
    <a:masterClrMapping/>
  </p:clrMapOvr>
</p:sld>
</file>

<file path=ppt/slides/slide2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正方形/長方形 9"/>
          <p:cNvSpPr/>
          <p:nvPr/>
        </p:nvSpPr>
        <p:spPr>
          <a:xfrm>
            <a:off x="107504" y="386650"/>
            <a:ext cx="5976664" cy="338554"/>
          </a:xfrm>
          <a:prstGeom prst="rect">
            <a:avLst/>
          </a:prstGeom>
        </p:spPr>
        <p:txBody>
          <a:bodyPr wrap="square">
            <a:spAutoFit/>
          </a:bodyPr>
          <a:lstStyle/>
          <a:p>
            <a:r>
              <a:rPr lang="ja-JP" altLang="en-US" sz="1600" dirty="0">
                <a:latin typeface="+mn-ea"/>
              </a:rPr>
              <a:t>○見直しの対象とした補助金等（</a:t>
            </a:r>
            <a:r>
              <a:rPr lang="en-US" altLang="ja-JP" sz="1600" dirty="0">
                <a:latin typeface="+mn-ea"/>
              </a:rPr>
              <a:t>80</a:t>
            </a:r>
            <a:r>
              <a:rPr lang="ja-JP" altLang="en-US" sz="1600" dirty="0">
                <a:latin typeface="+mn-ea"/>
              </a:rPr>
              <a:t>項目）　（２／５）</a:t>
            </a:r>
          </a:p>
        </p:txBody>
      </p:sp>
      <p:sp>
        <p:nvSpPr>
          <p:cNvPr id="11" name="正方形/長方形 10"/>
          <p:cNvSpPr/>
          <p:nvPr/>
        </p:nvSpPr>
        <p:spPr>
          <a:xfrm>
            <a:off x="251520" y="702809"/>
            <a:ext cx="5112568" cy="292388"/>
          </a:xfrm>
          <a:prstGeom prst="rect">
            <a:avLst/>
          </a:prstGeom>
        </p:spPr>
        <p:txBody>
          <a:bodyPr wrap="square">
            <a:spAutoFit/>
          </a:bodyPr>
          <a:lstStyle/>
          <a:p>
            <a:r>
              <a:rPr lang="ja-JP" altLang="en-US" sz="1300" b="1" dirty="0">
                <a:latin typeface="+mn-ea"/>
              </a:rPr>
              <a:t>Ｂ．補助金（施設運営補助）　　</a:t>
            </a:r>
            <a:r>
              <a:rPr lang="en-US" altLang="ja-JP" sz="1300" b="1" dirty="0">
                <a:latin typeface="+mn-ea"/>
              </a:rPr>
              <a:t>【11</a:t>
            </a:r>
            <a:r>
              <a:rPr lang="ja-JP" altLang="en-US" sz="1300" b="1" dirty="0">
                <a:latin typeface="+mn-ea"/>
              </a:rPr>
              <a:t>項目</a:t>
            </a:r>
            <a:r>
              <a:rPr lang="en-US" altLang="ja-JP" sz="1300" b="1" dirty="0">
                <a:latin typeface="+mn-ea"/>
              </a:rPr>
              <a:t>】</a:t>
            </a:r>
            <a:r>
              <a:rPr lang="ja-JP" altLang="en-US" sz="1300" dirty="0">
                <a:latin typeface="+mn-ea"/>
              </a:rPr>
              <a:t>　 </a:t>
            </a:r>
            <a:r>
              <a:rPr lang="en-US" altLang="ja-JP" sz="1300" dirty="0">
                <a:latin typeface="+mn-ea"/>
              </a:rPr>
              <a:t>(</a:t>
            </a:r>
            <a:r>
              <a:rPr lang="ja-JP" altLang="en-US" sz="1300" dirty="0">
                <a:latin typeface="+mn-ea"/>
              </a:rPr>
              <a:t>うち</a:t>
            </a:r>
            <a:r>
              <a:rPr lang="en-US" altLang="ja-JP" sz="1300" dirty="0">
                <a:latin typeface="+mn-ea"/>
              </a:rPr>
              <a:t>2</a:t>
            </a:r>
            <a:r>
              <a:rPr lang="ja-JP" altLang="en-US" sz="1300" dirty="0">
                <a:latin typeface="+mn-ea"/>
              </a:rPr>
              <a:t>項目は見直し済）</a:t>
            </a:r>
          </a:p>
        </p:txBody>
      </p:sp>
      <p:sp>
        <p:nvSpPr>
          <p:cNvPr id="12" name="正方形/長方形 11"/>
          <p:cNvSpPr/>
          <p:nvPr/>
        </p:nvSpPr>
        <p:spPr>
          <a:xfrm>
            <a:off x="467544" y="975868"/>
            <a:ext cx="3312368" cy="292388"/>
          </a:xfrm>
          <a:prstGeom prst="rect">
            <a:avLst/>
          </a:prstGeom>
        </p:spPr>
        <p:txBody>
          <a:bodyPr wrap="square">
            <a:spAutoFit/>
          </a:bodyPr>
          <a:lstStyle/>
          <a:p>
            <a:r>
              <a:rPr lang="ja-JP" altLang="en-US" sz="1300" dirty="0">
                <a:latin typeface="+mn-ea"/>
              </a:rPr>
              <a:t>■廃止　（</a:t>
            </a:r>
            <a:r>
              <a:rPr lang="en-US" altLang="ja-JP" sz="1300" dirty="0">
                <a:latin typeface="+mn-ea"/>
              </a:rPr>
              <a:t>6</a:t>
            </a:r>
            <a:r>
              <a:rPr lang="ja-JP" altLang="en-US" sz="1300" dirty="0">
                <a:latin typeface="+mn-ea"/>
              </a:rPr>
              <a:t>項目）</a:t>
            </a:r>
          </a:p>
        </p:txBody>
      </p:sp>
      <p:graphicFrame>
        <p:nvGraphicFramePr>
          <p:cNvPr id="13" name="表 12"/>
          <p:cNvGraphicFramePr>
            <a:graphicFrameLocks noGrp="1"/>
          </p:cNvGraphicFramePr>
          <p:nvPr/>
        </p:nvGraphicFramePr>
        <p:xfrm>
          <a:off x="755576" y="1273301"/>
          <a:ext cx="7992888" cy="2371723"/>
        </p:xfrm>
        <a:graphic>
          <a:graphicData uri="http://schemas.openxmlformats.org/drawingml/2006/table">
            <a:tbl>
              <a:tblPr/>
              <a:tblGrid>
                <a:gridCol w="216024">
                  <a:extLst>
                    <a:ext uri="{9D8B030D-6E8A-4147-A177-3AD203B41FA5}">
                      <a16:colId xmlns:a16="http://schemas.microsoft.com/office/drawing/2014/main" val="20000"/>
                    </a:ext>
                  </a:extLst>
                </a:gridCol>
                <a:gridCol w="4464496">
                  <a:extLst>
                    <a:ext uri="{9D8B030D-6E8A-4147-A177-3AD203B41FA5}">
                      <a16:colId xmlns:a16="http://schemas.microsoft.com/office/drawing/2014/main" val="20001"/>
                    </a:ext>
                  </a:extLst>
                </a:gridCol>
                <a:gridCol w="1800200">
                  <a:extLst>
                    <a:ext uri="{9D8B030D-6E8A-4147-A177-3AD203B41FA5}">
                      <a16:colId xmlns:a16="http://schemas.microsoft.com/office/drawing/2014/main" val="20002"/>
                    </a:ext>
                  </a:extLst>
                </a:gridCol>
                <a:gridCol w="864096">
                  <a:extLst>
                    <a:ext uri="{9D8B030D-6E8A-4147-A177-3AD203B41FA5}">
                      <a16:colId xmlns:a16="http://schemas.microsoft.com/office/drawing/2014/main" val="20003"/>
                    </a:ext>
                  </a:extLst>
                </a:gridCol>
                <a:gridCol w="648072">
                  <a:extLst>
                    <a:ext uri="{9D8B030D-6E8A-4147-A177-3AD203B41FA5}">
                      <a16:colId xmlns:a16="http://schemas.microsoft.com/office/drawing/2014/main" val="20004"/>
                    </a:ext>
                  </a:extLst>
                </a:gridCol>
              </a:tblGrid>
              <a:tr h="293914">
                <a:tc>
                  <a:txBody>
                    <a:bodyPr/>
                    <a:lstStyle/>
                    <a:p>
                      <a:pPr algn="ctr" fontAlgn="ctr">
                        <a:lnSpc>
                          <a:spcPts val="1000"/>
                        </a:lnSpc>
                      </a:pPr>
                      <a:endParaRPr lang="zh-TW" altLang="en-US" sz="1000" b="0" i="0" u="none" strike="noStrike" dirty="0">
                        <a:solidFill>
                          <a:schemeClr val="tx1"/>
                        </a:solidFill>
                        <a:latin typeface="ＭＳ Ｐゴシック" pitchFamily="50" charset="-128"/>
                        <a:ea typeface="ＭＳ Ｐゴシック" pitchFamily="50" charset="-128"/>
                      </a:endParaRP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ap="flat" cmpd="sng" algn="ctr">
                      <a:solidFill>
                        <a:schemeClr val="tx1"/>
                      </a:solidFill>
                      <a:prstDash val="solid"/>
                      <a:round/>
                      <a:headEnd type="none" w="med" len="med"/>
                      <a:tailEnd type="none" w="med" len="med"/>
                    </a:lnTlToBr>
                    <a:solidFill>
                      <a:schemeClr val="accent5">
                        <a:lumMod val="40000"/>
                        <a:lumOff val="60000"/>
                      </a:schemeClr>
                    </a:solidFill>
                  </a:tcPr>
                </a:tc>
                <a:tc>
                  <a:txBody>
                    <a:bodyPr/>
                    <a:lstStyle/>
                    <a:p>
                      <a:pPr algn="ctr" fontAlgn="ctr">
                        <a:lnSpc>
                          <a:spcPts val="1000"/>
                        </a:lnSpc>
                      </a:pPr>
                      <a:r>
                        <a:rPr lang="zh-TW" altLang="en-US" sz="1000" b="0" i="0" u="none" strike="noStrike" dirty="0">
                          <a:solidFill>
                            <a:schemeClr val="tx1"/>
                          </a:solidFill>
                          <a:latin typeface="ＭＳ Ｐゴシック" pitchFamily="50" charset="-128"/>
                          <a:ea typeface="ＭＳ Ｐゴシック" pitchFamily="50" charset="-128"/>
                        </a:rPr>
                        <a:t>項目（補助対象）</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40000"/>
                        <a:lumOff val="60000"/>
                      </a:schemeClr>
                    </a:solidFill>
                  </a:tcPr>
                </a:tc>
                <a:tc>
                  <a:txBody>
                    <a:bodyPr/>
                    <a:lstStyle/>
                    <a:p>
                      <a:pPr algn="ctr" fontAlgn="ctr">
                        <a:lnSpc>
                          <a:spcPts val="1000"/>
                        </a:lnSpc>
                      </a:pPr>
                      <a:r>
                        <a:rPr lang="ja-JP" altLang="en-US" sz="1000" b="0" i="0" u="none" strike="noStrike" dirty="0">
                          <a:solidFill>
                            <a:schemeClr val="tx1"/>
                          </a:solidFill>
                          <a:latin typeface="ＭＳ Ｐゴシック" pitchFamily="50" charset="-128"/>
                          <a:ea typeface="ＭＳ Ｐゴシック" pitchFamily="50" charset="-128"/>
                        </a:rPr>
                        <a:t>補助対象</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40000"/>
                        <a:lumOff val="60000"/>
                      </a:schemeClr>
                    </a:solidFill>
                  </a:tcPr>
                </a:tc>
                <a:tc>
                  <a:txBody>
                    <a:bodyPr/>
                    <a:lstStyle/>
                    <a:p>
                      <a:pPr algn="ctr" fontAlgn="ctr">
                        <a:lnSpc>
                          <a:spcPts val="1000"/>
                        </a:lnSpc>
                      </a:pPr>
                      <a:r>
                        <a:rPr lang="ja-JP" altLang="en-US" sz="1000" b="0" i="0" u="none" strike="noStrike" dirty="0">
                          <a:solidFill>
                            <a:schemeClr val="tx1"/>
                          </a:solidFill>
                          <a:latin typeface="ＭＳ Ｐゴシック" pitchFamily="50" charset="-128"/>
                          <a:ea typeface="ＭＳ Ｐゴシック" pitchFamily="50" charset="-128"/>
                        </a:rPr>
                        <a:t>削減効果額</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40000"/>
                        <a:lumOff val="60000"/>
                      </a:schemeClr>
                    </a:solidFill>
                  </a:tcPr>
                </a:tc>
                <a:tc>
                  <a:txBody>
                    <a:bodyPr/>
                    <a:lstStyle/>
                    <a:p>
                      <a:pPr algn="ctr" fontAlgn="ctr">
                        <a:lnSpc>
                          <a:spcPts val="1000"/>
                        </a:lnSpc>
                      </a:pPr>
                      <a:r>
                        <a:rPr lang="ja-JP" altLang="en-US" sz="1000" b="0" i="0" u="none" strike="noStrike" dirty="0">
                          <a:solidFill>
                            <a:schemeClr val="tx1"/>
                          </a:solidFill>
                          <a:latin typeface="ＭＳ Ｐゴシック" pitchFamily="50" charset="-128"/>
                          <a:ea typeface="ＭＳ Ｐゴシック" pitchFamily="50" charset="-128"/>
                        </a:rPr>
                        <a:t>削減率</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40000"/>
                        <a:lumOff val="60000"/>
                      </a:schemeClr>
                    </a:solidFill>
                  </a:tcPr>
                </a:tc>
                <a:extLst>
                  <a:ext uri="{0D108BD9-81ED-4DB2-BD59-A6C34878D82A}">
                    <a16:rowId xmlns:a16="http://schemas.microsoft.com/office/drawing/2014/main" val="10000"/>
                  </a:ext>
                </a:extLst>
              </a:tr>
              <a:tr h="293914">
                <a:tc>
                  <a:txBody>
                    <a:bodyPr/>
                    <a:lstStyle/>
                    <a:p>
                      <a:pPr algn="ctr" fontAlgn="ctr">
                        <a:lnSpc>
                          <a:spcPts val="1000"/>
                        </a:lnSpc>
                      </a:pPr>
                      <a:r>
                        <a:rPr lang="en-US" altLang="ja-JP" sz="1000" b="0" i="0" u="none" strike="noStrike" dirty="0">
                          <a:solidFill>
                            <a:schemeClr val="tx1"/>
                          </a:solidFill>
                          <a:latin typeface="+mn-ea"/>
                          <a:ea typeface="+mn-ea"/>
                        </a:rPr>
                        <a:t>1</a:t>
                      </a:r>
                      <a:endParaRPr lang="ja-JP" altLang="en-US" sz="1000" b="0" i="0" u="none" strike="noStrike" dirty="0">
                        <a:solidFill>
                          <a:schemeClr val="tx1"/>
                        </a:solidFill>
                        <a:latin typeface="+mn-ea"/>
                        <a:ea typeface="+mn-ea"/>
                      </a:endParaRP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zh-TW" altLang="en-US" sz="1000" b="0" i="0" u="none" strike="noStrike" dirty="0">
                          <a:solidFill>
                            <a:srgbClr val="000000"/>
                          </a:solidFill>
                          <a:latin typeface="ＭＳ Ｐゴシック" pitchFamily="50" charset="-128"/>
                          <a:ea typeface="ＭＳ Ｐゴシック" pitchFamily="50" charset="-128"/>
                        </a:rPr>
                        <a:t>大阪人権博物館運営費補助</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spcAft>
                          <a:spcPts val="0"/>
                        </a:spcAft>
                      </a:pPr>
                      <a:r>
                        <a:rPr kumimoji="1" lang="en-US" sz="1000" kern="1200">
                          <a:solidFill>
                            <a:srgbClr val="000000"/>
                          </a:solidFill>
                          <a:latin typeface="ＭＳ Ｐゴシック"/>
                          <a:ea typeface="ＭＳ 明朝"/>
                          <a:cs typeface="Arial"/>
                        </a:rPr>
                        <a:t>(</a:t>
                      </a:r>
                      <a:r>
                        <a:rPr kumimoji="1" lang="zh-TW" sz="1000" kern="1200">
                          <a:solidFill>
                            <a:srgbClr val="000000"/>
                          </a:solidFill>
                          <a:latin typeface="ＭＳ 明朝"/>
                          <a:ea typeface="ＭＳ Ｐゴシック"/>
                          <a:cs typeface="Arial"/>
                        </a:rPr>
                        <a:t>財</a:t>
                      </a:r>
                      <a:r>
                        <a:rPr kumimoji="1" lang="en-US" sz="1000" kern="1200">
                          <a:solidFill>
                            <a:srgbClr val="000000"/>
                          </a:solidFill>
                          <a:latin typeface="ＭＳ Ｐゴシック"/>
                          <a:ea typeface="ＭＳ 明朝"/>
                          <a:cs typeface="Arial"/>
                        </a:rPr>
                        <a:t>)</a:t>
                      </a:r>
                      <a:r>
                        <a:rPr kumimoji="1" lang="zh-TW" sz="1000" kern="1200">
                          <a:solidFill>
                            <a:srgbClr val="000000"/>
                          </a:solidFill>
                          <a:latin typeface="ＭＳ 明朝"/>
                          <a:ea typeface="ＭＳ Ｐゴシック"/>
                          <a:cs typeface="Arial"/>
                        </a:rPr>
                        <a:t>大阪市人権博物館</a:t>
                      </a:r>
                      <a:endParaRPr lang="ja-JP" sz="1000" kern="100">
                        <a:latin typeface="ＭＳ 明朝"/>
                        <a:ea typeface="ＭＳ 明朝"/>
                        <a:cs typeface="Times New Roman"/>
                      </a:endParaRPr>
                    </a:p>
                  </a:txBody>
                  <a:tcPr marL="36195" marR="3619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dirty="0">
                          <a:solidFill>
                            <a:srgbClr val="000000"/>
                          </a:solidFill>
                          <a:latin typeface="ＭＳ Ｐゴシック" pitchFamily="50" charset="-128"/>
                          <a:ea typeface="ＭＳ Ｐゴシック" pitchFamily="50" charset="-128"/>
                        </a:rPr>
                        <a:t>▲</a:t>
                      </a:r>
                      <a:r>
                        <a:rPr lang="en-US" altLang="ja-JP" sz="1000" b="0" i="0" u="none" strike="noStrike" dirty="0">
                          <a:solidFill>
                            <a:srgbClr val="000000"/>
                          </a:solidFill>
                          <a:latin typeface="ＭＳ Ｐゴシック" pitchFamily="50" charset="-128"/>
                          <a:ea typeface="ＭＳ Ｐゴシック" pitchFamily="50" charset="-128"/>
                        </a:rPr>
                        <a:t>51,323</a:t>
                      </a:r>
                      <a:endParaRPr lang="ja-JP" altLang="en-US" sz="1000" b="0" i="0" u="none" strike="noStrike" dirty="0">
                        <a:solidFill>
                          <a:srgbClr val="000000"/>
                        </a:solidFill>
                        <a:latin typeface="ＭＳ Ｐゴシック" pitchFamily="50" charset="-128"/>
                        <a:ea typeface="ＭＳ Ｐゴシック" pitchFamily="50" charset="-128"/>
                      </a:endParaRP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1000" b="0" i="0" u="none" strike="noStrike" dirty="0">
                          <a:solidFill>
                            <a:srgbClr val="000000"/>
                          </a:solidFill>
                          <a:latin typeface="ＭＳ Ｐゴシック" pitchFamily="50" charset="-128"/>
                          <a:ea typeface="ＭＳ Ｐゴシック" pitchFamily="50" charset="-128"/>
                        </a:rPr>
                        <a:t>100%</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1"/>
                  </a:ext>
                </a:extLst>
              </a:tr>
              <a:tr h="293914">
                <a:tc>
                  <a:txBody>
                    <a:bodyPr/>
                    <a:lstStyle/>
                    <a:p>
                      <a:pPr algn="ctr" fontAlgn="ctr">
                        <a:lnSpc>
                          <a:spcPts val="1000"/>
                        </a:lnSpc>
                      </a:pPr>
                      <a:r>
                        <a:rPr lang="en-US" altLang="ja-JP" sz="1000" b="0" i="0" u="none" strike="noStrike" dirty="0">
                          <a:solidFill>
                            <a:schemeClr val="tx1"/>
                          </a:solidFill>
                          <a:latin typeface="+mn-ea"/>
                          <a:ea typeface="+mn-ea"/>
                        </a:rPr>
                        <a:t>2</a:t>
                      </a:r>
                      <a:endParaRPr lang="ja-JP" altLang="en-US" sz="1000" b="0" i="0" u="none" strike="noStrike" dirty="0">
                        <a:solidFill>
                          <a:schemeClr val="tx1"/>
                        </a:solidFill>
                        <a:latin typeface="+mn-ea"/>
                        <a:ea typeface="+mn-ea"/>
                      </a:endParaRP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dirty="0">
                          <a:solidFill>
                            <a:srgbClr val="000000"/>
                          </a:solidFill>
                          <a:latin typeface="ＭＳ Ｐゴシック" pitchFamily="50" charset="-128"/>
                          <a:ea typeface="ＭＳ Ｐゴシック" pitchFamily="50" charset="-128"/>
                        </a:rPr>
                        <a:t>指定老人憩の家運営補助金</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spcAft>
                          <a:spcPts val="0"/>
                        </a:spcAft>
                      </a:pPr>
                      <a:r>
                        <a:rPr kumimoji="1" lang="ja-JP" sz="1000" kern="1200">
                          <a:solidFill>
                            <a:srgbClr val="000000"/>
                          </a:solidFill>
                          <a:latin typeface="ＭＳ 明朝"/>
                          <a:ea typeface="ＭＳ Ｐゴシック"/>
                          <a:cs typeface="Arial"/>
                        </a:rPr>
                        <a:t>老人憩の家運営委員会委員長</a:t>
                      </a:r>
                      <a:endParaRPr lang="ja-JP" sz="1000" kern="100">
                        <a:latin typeface="ＭＳ 明朝"/>
                        <a:ea typeface="ＭＳ 明朝"/>
                        <a:cs typeface="Times New Roman"/>
                      </a:endParaRPr>
                    </a:p>
                  </a:txBody>
                  <a:tcPr marL="36195" marR="3619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dirty="0">
                          <a:solidFill>
                            <a:srgbClr val="000000"/>
                          </a:solidFill>
                          <a:latin typeface="ＭＳ Ｐゴシック" pitchFamily="50" charset="-128"/>
                          <a:ea typeface="ＭＳ Ｐゴシック" pitchFamily="50" charset="-128"/>
                        </a:rPr>
                        <a:t>▲</a:t>
                      </a:r>
                      <a:r>
                        <a:rPr lang="en-US" altLang="ja-JP" sz="1000" b="0" i="0" u="none" strike="noStrike" dirty="0">
                          <a:solidFill>
                            <a:srgbClr val="000000"/>
                          </a:solidFill>
                          <a:latin typeface="ＭＳ Ｐゴシック" pitchFamily="50" charset="-128"/>
                          <a:ea typeface="ＭＳ Ｐゴシック" pitchFamily="50" charset="-128"/>
                        </a:rPr>
                        <a:t>255</a:t>
                      </a:r>
                      <a:endParaRPr lang="ja-JP" altLang="en-US" sz="1000" b="0" i="0" u="none" strike="noStrike" dirty="0">
                        <a:solidFill>
                          <a:srgbClr val="000000"/>
                        </a:solidFill>
                        <a:latin typeface="ＭＳ Ｐゴシック" pitchFamily="50" charset="-128"/>
                        <a:ea typeface="ＭＳ Ｐゴシック" pitchFamily="50" charset="-128"/>
                      </a:endParaRP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1000" b="0" i="0" u="none" strike="noStrike" dirty="0">
                          <a:solidFill>
                            <a:srgbClr val="000000"/>
                          </a:solidFill>
                          <a:latin typeface="ＭＳ Ｐゴシック" pitchFamily="50" charset="-128"/>
                          <a:ea typeface="ＭＳ Ｐゴシック" pitchFamily="50" charset="-128"/>
                        </a:rPr>
                        <a:t>100%</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2"/>
                  </a:ext>
                </a:extLst>
              </a:tr>
              <a:tr h="293914">
                <a:tc>
                  <a:txBody>
                    <a:bodyPr/>
                    <a:lstStyle/>
                    <a:p>
                      <a:pPr algn="ctr" fontAlgn="ctr">
                        <a:lnSpc>
                          <a:spcPts val="1000"/>
                        </a:lnSpc>
                      </a:pPr>
                      <a:r>
                        <a:rPr lang="en-US" altLang="zh-TW" sz="1000" b="0" i="0" u="none" strike="noStrike" dirty="0">
                          <a:solidFill>
                            <a:schemeClr val="tx1"/>
                          </a:solidFill>
                          <a:latin typeface="ＭＳ Ｐゴシック" pitchFamily="50" charset="-128"/>
                          <a:ea typeface="ＭＳ Ｐゴシック" pitchFamily="50" charset="-128"/>
                        </a:rPr>
                        <a:t>3</a:t>
                      </a:r>
                      <a:endParaRPr lang="zh-TW" altLang="en-US" sz="1000" b="0" i="0" u="none" strike="noStrike" dirty="0">
                        <a:solidFill>
                          <a:schemeClr val="tx1"/>
                        </a:solidFill>
                        <a:latin typeface="ＭＳ Ｐゴシック" pitchFamily="50" charset="-128"/>
                        <a:ea typeface="ＭＳ Ｐゴシック" pitchFamily="50" charset="-128"/>
                      </a:endParaRP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dirty="0">
                          <a:solidFill>
                            <a:srgbClr val="000000"/>
                          </a:solidFill>
                          <a:latin typeface="ＭＳ Ｐゴシック" pitchFamily="50" charset="-128"/>
                          <a:ea typeface="ＭＳ Ｐゴシック" pitchFamily="50" charset="-128"/>
                        </a:rPr>
                        <a:t>家庭保育・ベビーセンター助成事業補助金</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spcAft>
                          <a:spcPts val="0"/>
                        </a:spcAft>
                      </a:pPr>
                      <a:r>
                        <a:rPr kumimoji="1" lang="ja-JP" sz="1000" kern="1200">
                          <a:solidFill>
                            <a:srgbClr val="000000"/>
                          </a:solidFill>
                          <a:latin typeface="ＭＳ 明朝"/>
                          <a:ea typeface="ＭＳ Ｐゴシック"/>
                          <a:cs typeface="Arial"/>
                        </a:rPr>
                        <a:t>家庭保育及びベビーセンター実施者</a:t>
                      </a:r>
                      <a:endParaRPr lang="ja-JP" sz="1000" kern="100">
                        <a:latin typeface="ＭＳ 明朝"/>
                        <a:ea typeface="ＭＳ 明朝"/>
                        <a:cs typeface="Times New Roman"/>
                      </a:endParaRPr>
                    </a:p>
                  </a:txBody>
                  <a:tcPr marL="36195" marR="3619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dirty="0">
                          <a:solidFill>
                            <a:srgbClr val="000000"/>
                          </a:solidFill>
                          <a:latin typeface="ＭＳ Ｐゴシック" pitchFamily="50" charset="-128"/>
                          <a:ea typeface="ＭＳ Ｐゴシック" pitchFamily="50" charset="-128"/>
                        </a:rPr>
                        <a:t>▲</a:t>
                      </a:r>
                      <a:r>
                        <a:rPr lang="en-US" altLang="ja-JP" sz="1000" b="0" i="0" u="none" strike="noStrike" dirty="0">
                          <a:solidFill>
                            <a:srgbClr val="000000"/>
                          </a:solidFill>
                          <a:latin typeface="ＭＳ Ｐゴシック" pitchFamily="50" charset="-128"/>
                          <a:ea typeface="ＭＳ Ｐゴシック" pitchFamily="50" charset="-128"/>
                        </a:rPr>
                        <a:t>98,639</a:t>
                      </a:r>
                      <a:endParaRPr lang="ja-JP" altLang="en-US" sz="1000" b="0" i="0" u="none" strike="noStrike" dirty="0">
                        <a:solidFill>
                          <a:srgbClr val="000000"/>
                        </a:solidFill>
                        <a:latin typeface="ＭＳ Ｐゴシック" pitchFamily="50" charset="-128"/>
                        <a:ea typeface="ＭＳ Ｐゴシック" pitchFamily="50" charset="-128"/>
                      </a:endParaRP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1000" b="0" i="0" u="none" strike="noStrike" dirty="0">
                          <a:solidFill>
                            <a:srgbClr val="000000"/>
                          </a:solidFill>
                          <a:latin typeface="ＭＳ Ｐゴシック" pitchFamily="50" charset="-128"/>
                          <a:ea typeface="ＭＳ Ｐゴシック" pitchFamily="50" charset="-128"/>
                        </a:rPr>
                        <a:t>100%</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3"/>
                  </a:ext>
                </a:extLst>
              </a:tr>
              <a:tr h="293914">
                <a:tc>
                  <a:txBody>
                    <a:bodyPr/>
                    <a:lstStyle/>
                    <a:p>
                      <a:pPr algn="ctr" fontAlgn="ctr">
                        <a:lnSpc>
                          <a:spcPts val="1000"/>
                        </a:lnSpc>
                      </a:pPr>
                      <a:r>
                        <a:rPr lang="en-US" altLang="ja-JP" sz="1000" b="0" i="0" u="none" strike="noStrike" dirty="0">
                          <a:solidFill>
                            <a:schemeClr val="tx1"/>
                          </a:solidFill>
                          <a:latin typeface="ＭＳ Ｐゴシック" pitchFamily="50" charset="-128"/>
                          <a:ea typeface="ＭＳ Ｐゴシック" pitchFamily="50" charset="-128"/>
                        </a:rPr>
                        <a:t>4</a:t>
                      </a:r>
                      <a:endParaRPr lang="ja-JP" altLang="en-US" sz="1000" b="0" i="0" u="none" strike="noStrike" dirty="0">
                        <a:solidFill>
                          <a:schemeClr val="tx1"/>
                        </a:solidFill>
                        <a:latin typeface="ＭＳ Ｐゴシック" pitchFamily="50" charset="-128"/>
                        <a:ea typeface="ＭＳ Ｐゴシック" pitchFamily="50" charset="-128"/>
                      </a:endParaRP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zh-TW" altLang="en-US" sz="1000" b="0" i="0" u="none" strike="noStrike" dirty="0">
                          <a:solidFill>
                            <a:srgbClr val="000000"/>
                          </a:solidFill>
                          <a:latin typeface="ＭＳ Ｐゴシック" pitchFamily="50" charset="-128"/>
                          <a:ea typeface="ＭＳ Ｐゴシック" pitchFamily="50" charset="-128"/>
                        </a:rPr>
                        <a:t>民間保育所賃料等補助金</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spcAft>
                          <a:spcPts val="0"/>
                        </a:spcAft>
                      </a:pPr>
                      <a:r>
                        <a:rPr kumimoji="1" lang="zh-CN" sz="1000" kern="1200">
                          <a:solidFill>
                            <a:srgbClr val="000000"/>
                          </a:solidFill>
                          <a:latin typeface="ＭＳ 明朝"/>
                          <a:ea typeface="ＭＳ Ｐゴシック"/>
                          <a:cs typeface="Arial"/>
                        </a:rPr>
                        <a:t>社会福祉法人　外</a:t>
                      </a:r>
                      <a:endParaRPr lang="ja-JP" sz="1000" kern="100">
                        <a:latin typeface="ＭＳ 明朝"/>
                        <a:ea typeface="ＭＳ 明朝"/>
                        <a:cs typeface="Times New Roman"/>
                      </a:endParaRPr>
                    </a:p>
                  </a:txBody>
                  <a:tcPr marL="36195" marR="3619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dirty="0">
                          <a:solidFill>
                            <a:srgbClr val="000000"/>
                          </a:solidFill>
                          <a:latin typeface="ＭＳ Ｐゴシック" pitchFamily="50" charset="-128"/>
                          <a:ea typeface="ＭＳ Ｐゴシック" pitchFamily="50" charset="-128"/>
                        </a:rPr>
                        <a:t>▲</a:t>
                      </a:r>
                      <a:r>
                        <a:rPr lang="en-US" altLang="ja-JP" sz="1000" b="0" i="0" u="none" strike="noStrike" dirty="0">
                          <a:solidFill>
                            <a:srgbClr val="000000"/>
                          </a:solidFill>
                          <a:latin typeface="ＭＳ Ｐゴシック" pitchFamily="50" charset="-128"/>
                          <a:ea typeface="ＭＳ Ｐゴシック" pitchFamily="50" charset="-128"/>
                        </a:rPr>
                        <a:t>7,180</a:t>
                      </a:r>
                      <a:endParaRPr lang="ja-JP" altLang="en-US" sz="1000" b="0" i="0" u="none" strike="noStrike" dirty="0">
                        <a:solidFill>
                          <a:srgbClr val="000000"/>
                        </a:solidFill>
                        <a:latin typeface="ＭＳ Ｐゴシック" pitchFamily="50" charset="-128"/>
                        <a:ea typeface="ＭＳ Ｐゴシック" pitchFamily="50" charset="-128"/>
                      </a:endParaRP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1000" b="0" i="0" u="none" strike="noStrike" dirty="0">
                          <a:solidFill>
                            <a:srgbClr val="000000"/>
                          </a:solidFill>
                          <a:latin typeface="ＭＳ Ｐゴシック" pitchFamily="50" charset="-128"/>
                          <a:ea typeface="ＭＳ Ｐゴシック" pitchFamily="50" charset="-128"/>
                        </a:rPr>
                        <a:t>100%</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4"/>
                  </a:ext>
                </a:extLst>
              </a:tr>
              <a:tr h="293914">
                <a:tc>
                  <a:txBody>
                    <a:bodyPr/>
                    <a:lstStyle/>
                    <a:p>
                      <a:pPr algn="ctr" fontAlgn="ctr">
                        <a:lnSpc>
                          <a:spcPts val="1000"/>
                        </a:lnSpc>
                      </a:pPr>
                      <a:r>
                        <a:rPr lang="en-US" altLang="zh-TW" sz="1000" b="0" i="0" u="none" strike="noStrike" dirty="0">
                          <a:solidFill>
                            <a:schemeClr val="tx1"/>
                          </a:solidFill>
                          <a:latin typeface="ＭＳ Ｐゴシック" pitchFamily="50" charset="-128"/>
                          <a:ea typeface="ＭＳ Ｐゴシック" pitchFamily="50" charset="-128"/>
                        </a:rPr>
                        <a:t>5</a:t>
                      </a:r>
                      <a:endParaRPr lang="zh-TW" altLang="en-US" sz="1000" b="0" i="0" u="none" strike="noStrike" dirty="0">
                        <a:solidFill>
                          <a:schemeClr val="tx1"/>
                        </a:solidFill>
                        <a:latin typeface="ＭＳ Ｐゴシック" pitchFamily="50" charset="-128"/>
                        <a:ea typeface="ＭＳ Ｐゴシック" pitchFamily="50" charset="-128"/>
                      </a:endParaRP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zh-TW" altLang="en-US" sz="1000" b="0" i="0" u="none" strike="noStrike" dirty="0">
                          <a:solidFill>
                            <a:srgbClr val="000000"/>
                          </a:solidFill>
                          <a:latin typeface="ＭＳ Ｐゴシック" pitchFamily="50" charset="-128"/>
                          <a:ea typeface="ＭＳ Ｐゴシック" pitchFamily="50" charset="-128"/>
                        </a:rPr>
                        <a:t>港湾労働者福利厚生事業補助金</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spcAft>
                          <a:spcPts val="0"/>
                        </a:spcAft>
                      </a:pPr>
                      <a:r>
                        <a:rPr kumimoji="1" lang="en-US" sz="1000" kern="1200" dirty="0">
                          <a:solidFill>
                            <a:srgbClr val="000000"/>
                          </a:solidFill>
                          <a:latin typeface="ＭＳ Ｐゴシック"/>
                          <a:ea typeface="ＭＳ 明朝"/>
                          <a:cs typeface="Arial"/>
                        </a:rPr>
                        <a:t>(</a:t>
                      </a:r>
                      <a:r>
                        <a:rPr kumimoji="1" lang="ja-JP" sz="1000" kern="1200" dirty="0">
                          <a:solidFill>
                            <a:srgbClr val="000000"/>
                          </a:solidFill>
                          <a:latin typeface="ＭＳ 明朝"/>
                          <a:ea typeface="ＭＳ Ｐゴシック"/>
                          <a:cs typeface="Arial"/>
                        </a:rPr>
                        <a:t>財</a:t>
                      </a:r>
                      <a:r>
                        <a:rPr kumimoji="1" lang="en-US" sz="1000" kern="1200" dirty="0">
                          <a:solidFill>
                            <a:srgbClr val="000000"/>
                          </a:solidFill>
                          <a:latin typeface="ＭＳ Ｐゴシック"/>
                          <a:ea typeface="ＭＳ 明朝"/>
                          <a:cs typeface="Arial"/>
                        </a:rPr>
                        <a:t>)</a:t>
                      </a:r>
                      <a:r>
                        <a:rPr kumimoji="1" lang="ja-JP" sz="1000" kern="1200" dirty="0">
                          <a:solidFill>
                            <a:srgbClr val="000000"/>
                          </a:solidFill>
                          <a:latin typeface="ＭＳ 明朝"/>
                          <a:ea typeface="ＭＳ Ｐゴシック"/>
                          <a:cs typeface="Arial"/>
                        </a:rPr>
                        <a:t>大阪港湾福利厚生協会</a:t>
                      </a:r>
                      <a:endParaRPr lang="ja-JP" sz="1000" kern="100" dirty="0">
                        <a:latin typeface="ＭＳ 明朝"/>
                        <a:ea typeface="ＭＳ 明朝"/>
                        <a:cs typeface="Times New Roman"/>
                      </a:endParaRPr>
                    </a:p>
                  </a:txBody>
                  <a:tcPr marL="36195" marR="3619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dirty="0">
                          <a:solidFill>
                            <a:srgbClr val="000000"/>
                          </a:solidFill>
                          <a:latin typeface="ＭＳ Ｐゴシック" pitchFamily="50" charset="-128"/>
                          <a:ea typeface="ＭＳ Ｐゴシック" pitchFamily="50" charset="-128"/>
                        </a:rPr>
                        <a:t>▲</a:t>
                      </a:r>
                      <a:r>
                        <a:rPr lang="en-US" altLang="ja-JP" sz="1000" b="0" i="0" u="none" strike="noStrike" dirty="0">
                          <a:solidFill>
                            <a:srgbClr val="000000"/>
                          </a:solidFill>
                          <a:latin typeface="ＭＳ Ｐゴシック" pitchFamily="50" charset="-128"/>
                          <a:ea typeface="ＭＳ Ｐゴシック" pitchFamily="50" charset="-128"/>
                        </a:rPr>
                        <a:t>3,000</a:t>
                      </a:r>
                      <a:endParaRPr lang="ja-JP" altLang="en-US" sz="1000" b="0" i="0" u="none" strike="noStrike" dirty="0">
                        <a:solidFill>
                          <a:srgbClr val="000000"/>
                        </a:solidFill>
                        <a:latin typeface="ＭＳ Ｐゴシック" pitchFamily="50" charset="-128"/>
                        <a:ea typeface="ＭＳ Ｐゴシック" pitchFamily="50" charset="-128"/>
                      </a:endParaRP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1000" b="0" i="0" u="none" strike="noStrike" dirty="0">
                          <a:solidFill>
                            <a:srgbClr val="000000"/>
                          </a:solidFill>
                          <a:latin typeface="ＭＳ Ｐゴシック" pitchFamily="50" charset="-128"/>
                          <a:ea typeface="ＭＳ Ｐゴシック" pitchFamily="50" charset="-128"/>
                        </a:rPr>
                        <a:t>100%</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5"/>
                  </a:ext>
                </a:extLst>
              </a:tr>
              <a:tr h="293914">
                <a:tc>
                  <a:txBody>
                    <a:bodyPr/>
                    <a:lstStyle/>
                    <a:p>
                      <a:pPr algn="ctr" fontAlgn="ctr">
                        <a:lnSpc>
                          <a:spcPts val="1000"/>
                        </a:lnSpc>
                      </a:pPr>
                      <a:r>
                        <a:rPr lang="en-US" altLang="ja-JP" sz="1000" b="0" i="0" u="none" strike="noStrike" dirty="0">
                          <a:solidFill>
                            <a:schemeClr val="tx1"/>
                          </a:solidFill>
                          <a:latin typeface="ＭＳ Ｐゴシック" pitchFamily="50" charset="-128"/>
                          <a:ea typeface="ＭＳ Ｐゴシック" pitchFamily="50" charset="-128"/>
                        </a:rPr>
                        <a:t>6</a:t>
                      </a:r>
                      <a:endParaRPr lang="ja-JP" altLang="en-US" sz="1000" b="0" i="0" u="none" strike="noStrike" dirty="0">
                        <a:solidFill>
                          <a:schemeClr val="tx1"/>
                        </a:solidFill>
                        <a:latin typeface="ＭＳ Ｐゴシック" pitchFamily="50" charset="-128"/>
                        <a:ea typeface="ＭＳ Ｐゴシック" pitchFamily="50" charset="-128"/>
                      </a:endParaRP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dirty="0">
                          <a:solidFill>
                            <a:srgbClr val="000000"/>
                          </a:solidFill>
                          <a:latin typeface="ＭＳ Ｐゴシック" pitchFamily="50" charset="-128"/>
                          <a:ea typeface="ＭＳ Ｐゴシック" pitchFamily="50" charset="-128"/>
                        </a:rPr>
                        <a:t>シルバーボランティアセンター運営事業補助金</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spcAft>
                          <a:spcPts val="0"/>
                        </a:spcAft>
                      </a:pPr>
                      <a:r>
                        <a:rPr kumimoji="1" lang="en-US" sz="1000" kern="1200" dirty="0">
                          <a:solidFill>
                            <a:srgbClr val="000000"/>
                          </a:solidFill>
                          <a:latin typeface="ＭＳ Ｐゴシック"/>
                          <a:ea typeface="ＭＳ 明朝"/>
                          <a:cs typeface="Arial"/>
                        </a:rPr>
                        <a:t>(</a:t>
                      </a:r>
                      <a:r>
                        <a:rPr kumimoji="1" lang="ja-JP" sz="1000" kern="1200" dirty="0">
                          <a:solidFill>
                            <a:srgbClr val="000000"/>
                          </a:solidFill>
                          <a:latin typeface="ＭＳ 明朝"/>
                          <a:ea typeface="ＭＳ Ｐゴシック"/>
                          <a:cs typeface="Arial"/>
                        </a:rPr>
                        <a:t>社</a:t>
                      </a:r>
                      <a:r>
                        <a:rPr kumimoji="1" lang="en-US" sz="1000" kern="1200" dirty="0">
                          <a:solidFill>
                            <a:srgbClr val="000000"/>
                          </a:solidFill>
                          <a:latin typeface="ＭＳ Ｐゴシック"/>
                          <a:ea typeface="ＭＳ 明朝"/>
                          <a:cs typeface="Arial"/>
                        </a:rPr>
                        <a:t>)</a:t>
                      </a:r>
                      <a:r>
                        <a:rPr kumimoji="1" lang="ja-JP" sz="1000" kern="1200" dirty="0">
                          <a:solidFill>
                            <a:srgbClr val="000000"/>
                          </a:solidFill>
                          <a:latin typeface="ＭＳ 明朝"/>
                          <a:ea typeface="ＭＳ Ｐゴシック"/>
                          <a:cs typeface="Arial"/>
                        </a:rPr>
                        <a:t>大阪市老人クラブ連合会</a:t>
                      </a:r>
                      <a:endParaRPr lang="ja-JP" sz="1000" kern="100" dirty="0">
                        <a:latin typeface="ＭＳ 明朝"/>
                        <a:ea typeface="ＭＳ 明朝"/>
                        <a:cs typeface="Times New Roman"/>
                      </a:endParaRPr>
                    </a:p>
                  </a:txBody>
                  <a:tcPr marL="36195" marR="3619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dirty="0">
                          <a:solidFill>
                            <a:srgbClr val="000000"/>
                          </a:solidFill>
                          <a:latin typeface="ＭＳ Ｐゴシック" pitchFamily="50" charset="-128"/>
                          <a:ea typeface="ＭＳ Ｐゴシック" pitchFamily="50" charset="-128"/>
                        </a:rPr>
                        <a:t>▲</a:t>
                      </a:r>
                      <a:r>
                        <a:rPr lang="en-US" altLang="ja-JP" sz="1000" b="0" i="0" u="none" strike="noStrike" dirty="0">
                          <a:solidFill>
                            <a:srgbClr val="000000"/>
                          </a:solidFill>
                          <a:latin typeface="ＭＳ Ｐゴシック" pitchFamily="50" charset="-128"/>
                          <a:ea typeface="ＭＳ Ｐゴシック" pitchFamily="50" charset="-128"/>
                        </a:rPr>
                        <a:t>2,815</a:t>
                      </a:r>
                      <a:endParaRPr lang="ja-JP" altLang="en-US" sz="1000" b="0" i="0" u="none" strike="noStrike" dirty="0">
                        <a:solidFill>
                          <a:srgbClr val="000000"/>
                        </a:solidFill>
                        <a:latin typeface="ＭＳ Ｐゴシック" pitchFamily="50" charset="-128"/>
                        <a:ea typeface="ＭＳ Ｐゴシック" pitchFamily="50" charset="-128"/>
                      </a:endParaRP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1000" b="0" i="0" u="none" strike="noStrike" dirty="0">
                          <a:solidFill>
                            <a:srgbClr val="000000"/>
                          </a:solidFill>
                          <a:latin typeface="ＭＳ Ｐゴシック" pitchFamily="50" charset="-128"/>
                          <a:ea typeface="ＭＳ Ｐゴシック" pitchFamily="50" charset="-128"/>
                        </a:rPr>
                        <a:t>100%</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6"/>
                  </a:ext>
                </a:extLst>
              </a:tr>
              <a:tr h="293914">
                <a:tc gridSpan="2">
                  <a:txBody>
                    <a:bodyPr/>
                    <a:lstStyle/>
                    <a:p>
                      <a:pPr algn="ctr" fontAlgn="ctr">
                        <a:lnSpc>
                          <a:spcPts val="1000"/>
                        </a:lnSpc>
                      </a:pPr>
                      <a:r>
                        <a:rPr lang="ja-JP" altLang="en-US" sz="1000" b="0" i="0" u="none" strike="noStrike" dirty="0">
                          <a:solidFill>
                            <a:schemeClr val="tx1"/>
                          </a:solidFill>
                          <a:latin typeface="+mn-ea"/>
                          <a:ea typeface="+mn-ea"/>
                        </a:rPr>
                        <a:t>計</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40000"/>
                        <a:lumOff val="60000"/>
                      </a:schemeClr>
                    </a:solidFill>
                  </a:tcPr>
                </a:tc>
                <a:tc hMerge="1">
                  <a:txBody>
                    <a:bodyPr/>
                    <a:lstStyle/>
                    <a:p>
                      <a:pPr algn="ctr" fontAlgn="ctr">
                        <a:lnSpc>
                          <a:spcPts val="1000"/>
                        </a:lnSpc>
                      </a:pPr>
                      <a:endParaRPr lang="ja-JP" altLang="en-US" sz="1000" b="0" i="0" u="none" strike="noStrike" dirty="0">
                        <a:solidFill>
                          <a:schemeClr val="tx1"/>
                        </a:solidFill>
                        <a:latin typeface="+mn-ea"/>
                        <a:ea typeface="+mn-ea"/>
                      </a:endParaRP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40000"/>
                        <a:lumOff val="60000"/>
                      </a:schemeClr>
                    </a:solidFill>
                  </a:tcPr>
                </a:tc>
                <a:tc>
                  <a:txBody>
                    <a:bodyPr/>
                    <a:lstStyle/>
                    <a:p>
                      <a:pPr algn="l" fontAlgn="ctr">
                        <a:lnSpc>
                          <a:spcPts val="1000"/>
                        </a:lnSpc>
                      </a:pPr>
                      <a:endParaRPr lang="ja-JP" altLang="en-US" sz="1000" b="0" i="0" u="none" strike="noStrike" dirty="0">
                        <a:solidFill>
                          <a:schemeClr val="tx1"/>
                        </a:solidFill>
                        <a:latin typeface="+mj-ea"/>
                        <a:ea typeface="+mj-ea"/>
                      </a:endParaRP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40000"/>
                        <a:lumOff val="60000"/>
                      </a:schemeClr>
                    </a:solidFill>
                  </a:tcPr>
                </a:tc>
                <a:tc>
                  <a:txBody>
                    <a:bodyPr/>
                    <a:lstStyle/>
                    <a:p>
                      <a:pPr algn="r" fontAlgn="ctr"/>
                      <a:r>
                        <a:rPr lang="ja-JP" altLang="en-US" sz="1000" b="0" i="0" u="none" strike="noStrike" dirty="0">
                          <a:solidFill>
                            <a:srgbClr val="000000"/>
                          </a:solidFill>
                          <a:latin typeface="ＭＳ Ｐゴシック" pitchFamily="50" charset="-128"/>
                          <a:ea typeface="ＭＳ Ｐゴシック" pitchFamily="50" charset="-128"/>
                        </a:rPr>
                        <a:t>▲</a:t>
                      </a:r>
                      <a:r>
                        <a:rPr lang="en-US" altLang="ja-JP" sz="1000" b="0" i="0" u="none" strike="noStrike" dirty="0">
                          <a:solidFill>
                            <a:srgbClr val="000000"/>
                          </a:solidFill>
                          <a:latin typeface="ＭＳ Ｐゴシック" pitchFamily="50" charset="-128"/>
                          <a:ea typeface="ＭＳ Ｐゴシック" pitchFamily="50" charset="-128"/>
                        </a:rPr>
                        <a:t>163,212</a:t>
                      </a:r>
                      <a:endParaRPr lang="ja-JP" altLang="en-US" sz="1000" b="0" i="0" u="none" strike="noStrike" dirty="0">
                        <a:solidFill>
                          <a:srgbClr val="000000"/>
                        </a:solidFill>
                        <a:latin typeface="ＭＳ Ｐゴシック" pitchFamily="50" charset="-128"/>
                        <a:ea typeface="ＭＳ Ｐゴシック" pitchFamily="50" charset="-128"/>
                      </a:endParaRP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40000"/>
                        <a:lumOff val="60000"/>
                      </a:schemeClr>
                    </a:solidFill>
                  </a:tcPr>
                </a:tc>
                <a:tc>
                  <a:txBody>
                    <a:bodyPr/>
                    <a:lstStyle/>
                    <a:p>
                      <a:pPr algn="ctr" fontAlgn="ctr"/>
                      <a:endParaRPr lang="en-US" altLang="ja-JP" sz="1000" b="0" i="0" u="none" strike="noStrike" dirty="0">
                        <a:solidFill>
                          <a:srgbClr val="000000"/>
                        </a:solidFill>
                        <a:latin typeface="ＭＳ Ｐゴシック" pitchFamily="50" charset="-128"/>
                        <a:ea typeface="ＭＳ Ｐゴシック" pitchFamily="50" charset="-128"/>
                      </a:endParaRP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40000"/>
                        <a:lumOff val="60000"/>
                      </a:schemeClr>
                    </a:solidFill>
                  </a:tcPr>
                </a:tc>
                <a:extLst>
                  <a:ext uri="{0D108BD9-81ED-4DB2-BD59-A6C34878D82A}">
                    <a16:rowId xmlns:a16="http://schemas.microsoft.com/office/drawing/2014/main" val="10007"/>
                  </a:ext>
                </a:extLst>
              </a:tr>
            </a:tbl>
          </a:graphicData>
        </a:graphic>
      </p:graphicFrame>
      <p:sp>
        <p:nvSpPr>
          <p:cNvPr id="15" name="正方形/長方形 14"/>
          <p:cNvSpPr/>
          <p:nvPr/>
        </p:nvSpPr>
        <p:spPr>
          <a:xfrm>
            <a:off x="467544" y="3761156"/>
            <a:ext cx="3312368" cy="292388"/>
          </a:xfrm>
          <a:prstGeom prst="rect">
            <a:avLst/>
          </a:prstGeom>
        </p:spPr>
        <p:txBody>
          <a:bodyPr wrap="square">
            <a:spAutoFit/>
          </a:bodyPr>
          <a:lstStyle/>
          <a:p>
            <a:r>
              <a:rPr lang="ja-JP" altLang="en-US" sz="1300" dirty="0">
                <a:latin typeface="+mn-ea"/>
              </a:rPr>
              <a:t>■補助率等を見直し　（</a:t>
            </a:r>
            <a:r>
              <a:rPr lang="en-US" altLang="ja-JP" sz="1300" dirty="0">
                <a:latin typeface="+mn-ea"/>
              </a:rPr>
              <a:t>2</a:t>
            </a:r>
            <a:r>
              <a:rPr lang="ja-JP" altLang="en-US" sz="1300" dirty="0">
                <a:latin typeface="+mn-ea"/>
              </a:rPr>
              <a:t>項目）</a:t>
            </a:r>
          </a:p>
        </p:txBody>
      </p:sp>
      <p:sp>
        <p:nvSpPr>
          <p:cNvPr id="16" name="正方形/長方形 15"/>
          <p:cNvSpPr/>
          <p:nvPr/>
        </p:nvSpPr>
        <p:spPr>
          <a:xfrm>
            <a:off x="7956376" y="1017679"/>
            <a:ext cx="1008112" cy="246221"/>
          </a:xfrm>
          <a:prstGeom prst="rect">
            <a:avLst/>
          </a:prstGeom>
        </p:spPr>
        <p:txBody>
          <a:bodyPr wrap="square">
            <a:spAutoFit/>
          </a:bodyPr>
          <a:lstStyle/>
          <a:p>
            <a:r>
              <a:rPr lang="ja-JP" altLang="en-US" sz="1000" dirty="0">
                <a:latin typeface="+mn-ea"/>
              </a:rPr>
              <a:t>（単位：千円）</a:t>
            </a:r>
          </a:p>
        </p:txBody>
      </p:sp>
      <p:graphicFrame>
        <p:nvGraphicFramePr>
          <p:cNvPr id="17" name="表 16"/>
          <p:cNvGraphicFramePr>
            <a:graphicFrameLocks noGrp="1"/>
          </p:cNvGraphicFramePr>
          <p:nvPr/>
        </p:nvGraphicFramePr>
        <p:xfrm>
          <a:off x="755576" y="4053544"/>
          <a:ext cx="7992888" cy="1175656"/>
        </p:xfrm>
        <a:graphic>
          <a:graphicData uri="http://schemas.openxmlformats.org/drawingml/2006/table">
            <a:tbl>
              <a:tblPr/>
              <a:tblGrid>
                <a:gridCol w="216024">
                  <a:extLst>
                    <a:ext uri="{9D8B030D-6E8A-4147-A177-3AD203B41FA5}">
                      <a16:colId xmlns:a16="http://schemas.microsoft.com/office/drawing/2014/main" val="20000"/>
                    </a:ext>
                  </a:extLst>
                </a:gridCol>
                <a:gridCol w="4464496">
                  <a:extLst>
                    <a:ext uri="{9D8B030D-6E8A-4147-A177-3AD203B41FA5}">
                      <a16:colId xmlns:a16="http://schemas.microsoft.com/office/drawing/2014/main" val="20001"/>
                    </a:ext>
                  </a:extLst>
                </a:gridCol>
                <a:gridCol w="1800200">
                  <a:extLst>
                    <a:ext uri="{9D8B030D-6E8A-4147-A177-3AD203B41FA5}">
                      <a16:colId xmlns:a16="http://schemas.microsoft.com/office/drawing/2014/main" val="20002"/>
                    </a:ext>
                  </a:extLst>
                </a:gridCol>
                <a:gridCol w="864096">
                  <a:extLst>
                    <a:ext uri="{9D8B030D-6E8A-4147-A177-3AD203B41FA5}">
                      <a16:colId xmlns:a16="http://schemas.microsoft.com/office/drawing/2014/main" val="20003"/>
                    </a:ext>
                  </a:extLst>
                </a:gridCol>
                <a:gridCol w="648072">
                  <a:extLst>
                    <a:ext uri="{9D8B030D-6E8A-4147-A177-3AD203B41FA5}">
                      <a16:colId xmlns:a16="http://schemas.microsoft.com/office/drawing/2014/main" val="20004"/>
                    </a:ext>
                  </a:extLst>
                </a:gridCol>
              </a:tblGrid>
              <a:tr h="293914">
                <a:tc>
                  <a:txBody>
                    <a:bodyPr/>
                    <a:lstStyle/>
                    <a:p>
                      <a:pPr algn="ctr" fontAlgn="ctr">
                        <a:lnSpc>
                          <a:spcPts val="1100"/>
                        </a:lnSpc>
                      </a:pPr>
                      <a:endParaRPr lang="zh-TW" altLang="en-US" sz="1000" b="0" i="0" u="none" strike="noStrike" dirty="0">
                        <a:solidFill>
                          <a:schemeClr val="tx1"/>
                        </a:solidFill>
                        <a:latin typeface="ＭＳ Ｐゴシック" pitchFamily="50" charset="-128"/>
                        <a:ea typeface="ＭＳ Ｐゴシック" pitchFamily="50" charset="-128"/>
                      </a:endParaRP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ap="flat" cmpd="sng" algn="ctr">
                      <a:solidFill>
                        <a:schemeClr val="tx1"/>
                      </a:solidFill>
                      <a:prstDash val="solid"/>
                      <a:round/>
                      <a:headEnd type="none" w="med" len="med"/>
                      <a:tailEnd type="none" w="med" len="med"/>
                    </a:lnTlToBr>
                    <a:solidFill>
                      <a:schemeClr val="accent5">
                        <a:lumMod val="40000"/>
                        <a:lumOff val="60000"/>
                      </a:schemeClr>
                    </a:solidFill>
                  </a:tcPr>
                </a:tc>
                <a:tc>
                  <a:txBody>
                    <a:bodyPr/>
                    <a:lstStyle/>
                    <a:p>
                      <a:pPr algn="ctr" fontAlgn="ctr">
                        <a:lnSpc>
                          <a:spcPts val="1100"/>
                        </a:lnSpc>
                      </a:pPr>
                      <a:r>
                        <a:rPr lang="zh-TW" altLang="en-US" sz="1000" b="0" i="0" u="none" strike="noStrike" dirty="0">
                          <a:solidFill>
                            <a:schemeClr val="tx1"/>
                          </a:solidFill>
                          <a:latin typeface="ＭＳ Ｐゴシック" pitchFamily="50" charset="-128"/>
                          <a:ea typeface="ＭＳ Ｐゴシック" pitchFamily="50" charset="-128"/>
                        </a:rPr>
                        <a:t>項目（補助対象）</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40000"/>
                        <a:lumOff val="60000"/>
                      </a:schemeClr>
                    </a:solidFill>
                  </a:tcPr>
                </a:tc>
                <a:tc>
                  <a:txBody>
                    <a:bodyPr/>
                    <a:lstStyle/>
                    <a:p>
                      <a:pPr algn="ctr" fontAlgn="ctr">
                        <a:lnSpc>
                          <a:spcPts val="1100"/>
                        </a:lnSpc>
                      </a:pPr>
                      <a:r>
                        <a:rPr lang="ja-JP" altLang="en-US" sz="1000" b="0" i="0" u="none" strike="noStrike" dirty="0">
                          <a:solidFill>
                            <a:schemeClr val="tx1"/>
                          </a:solidFill>
                          <a:latin typeface="ＭＳ Ｐゴシック" pitchFamily="50" charset="-128"/>
                          <a:ea typeface="ＭＳ Ｐゴシック" pitchFamily="50" charset="-128"/>
                        </a:rPr>
                        <a:t>補助対象</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40000"/>
                        <a:lumOff val="60000"/>
                      </a:schemeClr>
                    </a:solidFill>
                  </a:tcPr>
                </a:tc>
                <a:tc>
                  <a:txBody>
                    <a:bodyPr/>
                    <a:lstStyle/>
                    <a:p>
                      <a:pPr algn="ctr" fontAlgn="ctr">
                        <a:lnSpc>
                          <a:spcPts val="1100"/>
                        </a:lnSpc>
                      </a:pPr>
                      <a:r>
                        <a:rPr lang="ja-JP" altLang="en-US" sz="1000" b="0" i="0" u="none" strike="noStrike" dirty="0">
                          <a:solidFill>
                            <a:schemeClr val="tx1"/>
                          </a:solidFill>
                          <a:latin typeface="ＭＳ Ｐゴシック" pitchFamily="50" charset="-128"/>
                          <a:ea typeface="ＭＳ Ｐゴシック" pitchFamily="50" charset="-128"/>
                        </a:rPr>
                        <a:t>削減効果額</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40000"/>
                        <a:lumOff val="60000"/>
                      </a:schemeClr>
                    </a:solidFill>
                  </a:tcPr>
                </a:tc>
                <a:tc>
                  <a:txBody>
                    <a:bodyPr/>
                    <a:lstStyle/>
                    <a:p>
                      <a:pPr algn="ctr" fontAlgn="ctr">
                        <a:lnSpc>
                          <a:spcPts val="1100"/>
                        </a:lnSpc>
                      </a:pPr>
                      <a:r>
                        <a:rPr lang="ja-JP" altLang="en-US" sz="1000" b="0" i="0" u="none" strike="noStrike" dirty="0">
                          <a:solidFill>
                            <a:schemeClr val="tx1"/>
                          </a:solidFill>
                          <a:latin typeface="ＭＳ Ｐゴシック" pitchFamily="50" charset="-128"/>
                          <a:ea typeface="ＭＳ Ｐゴシック" pitchFamily="50" charset="-128"/>
                        </a:rPr>
                        <a:t>削減率</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40000"/>
                        <a:lumOff val="60000"/>
                      </a:schemeClr>
                    </a:solidFill>
                  </a:tcPr>
                </a:tc>
                <a:extLst>
                  <a:ext uri="{0D108BD9-81ED-4DB2-BD59-A6C34878D82A}">
                    <a16:rowId xmlns:a16="http://schemas.microsoft.com/office/drawing/2014/main" val="10000"/>
                  </a:ext>
                </a:extLst>
              </a:tr>
              <a:tr h="293914">
                <a:tc>
                  <a:txBody>
                    <a:bodyPr/>
                    <a:lstStyle/>
                    <a:p>
                      <a:pPr algn="ctr" fontAlgn="ctr">
                        <a:lnSpc>
                          <a:spcPts val="1100"/>
                        </a:lnSpc>
                      </a:pPr>
                      <a:r>
                        <a:rPr lang="en-US" altLang="ja-JP" sz="1000" b="0" i="0" u="none" strike="noStrike" dirty="0">
                          <a:solidFill>
                            <a:schemeClr val="tx1"/>
                          </a:solidFill>
                          <a:latin typeface="+mn-ea"/>
                          <a:ea typeface="+mn-ea"/>
                        </a:rPr>
                        <a:t>1</a:t>
                      </a:r>
                      <a:endParaRPr lang="ja-JP" altLang="en-US" sz="1000" b="0" i="0" u="none" strike="noStrike" dirty="0">
                        <a:solidFill>
                          <a:schemeClr val="tx1"/>
                        </a:solidFill>
                        <a:latin typeface="+mn-ea"/>
                        <a:ea typeface="+mn-ea"/>
                      </a:endParaRP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lnSpc>
                          <a:spcPts val="1100"/>
                        </a:lnSpc>
                      </a:pPr>
                      <a:r>
                        <a:rPr lang="ja-JP" altLang="en-US" sz="1000" b="0" i="0" u="none" strike="noStrike" dirty="0" err="1">
                          <a:solidFill>
                            <a:srgbClr val="000000"/>
                          </a:solidFill>
                          <a:latin typeface="+mn-ea"/>
                          <a:ea typeface="+mn-ea"/>
                        </a:rPr>
                        <a:t>障がい</a:t>
                      </a:r>
                      <a:r>
                        <a:rPr lang="ja-JP" altLang="en-US" sz="1000" b="0" i="0" u="none" strike="noStrike" dirty="0">
                          <a:solidFill>
                            <a:srgbClr val="000000"/>
                          </a:solidFill>
                          <a:latin typeface="+mn-ea"/>
                          <a:ea typeface="+mn-ea"/>
                        </a:rPr>
                        <a:t>者職業能力開発訓練施設運営助成</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lnSpc>
                          <a:spcPts val="1100"/>
                        </a:lnSpc>
                      </a:pPr>
                      <a:r>
                        <a:rPr lang="en-US" altLang="ja-JP" sz="1000" b="0" i="0" u="none" strike="noStrike" dirty="0">
                          <a:solidFill>
                            <a:srgbClr val="000000"/>
                          </a:solidFill>
                          <a:latin typeface="+mn-ea"/>
                          <a:ea typeface="+mn-ea"/>
                        </a:rPr>
                        <a:t>(</a:t>
                      </a:r>
                      <a:r>
                        <a:rPr lang="ja-JP" altLang="en-US" sz="1000" b="0" i="0" u="none" strike="noStrike" dirty="0">
                          <a:solidFill>
                            <a:srgbClr val="000000"/>
                          </a:solidFill>
                          <a:latin typeface="+mn-ea"/>
                          <a:ea typeface="+mn-ea"/>
                        </a:rPr>
                        <a:t>社福</a:t>
                      </a:r>
                      <a:r>
                        <a:rPr lang="en-US" altLang="ja-JP" sz="1000" b="0" i="0" u="none" strike="noStrike" dirty="0">
                          <a:solidFill>
                            <a:srgbClr val="000000"/>
                          </a:solidFill>
                          <a:latin typeface="+mn-ea"/>
                          <a:ea typeface="+mn-ea"/>
                        </a:rPr>
                        <a:t>)</a:t>
                      </a:r>
                      <a:r>
                        <a:rPr lang="ja-JP" altLang="en-US" sz="1000" b="0" i="0" u="none" strike="noStrike" dirty="0">
                          <a:solidFill>
                            <a:srgbClr val="000000"/>
                          </a:solidFill>
                          <a:latin typeface="+mn-ea"/>
                          <a:ea typeface="+mn-ea"/>
                        </a:rPr>
                        <a:t>大阪市障害者福祉・スポーツ協会</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lnSpc>
                          <a:spcPts val="1100"/>
                        </a:lnSpc>
                      </a:pPr>
                      <a:r>
                        <a:rPr lang="ja-JP" altLang="en-US" sz="1000" b="0" i="0" u="none" strike="noStrike" dirty="0">
                          <a:solidFill>
                            <a:srgbClr val="000000"/>
                          </a:solidFill>
                          <a:latin typeface="+mn-ea"/>
                          <a:ea typeface="+mn-ea"/>
                        </a:rPr>
                        <a:t>▲</a:t>
                      </a:r>
                      <a:r>
                        <a:rPr lang="en-US" altLang="ja-JP" sz="1000" b="0" i="0" u="none" strike="noStrike" dirty="0">
                          <a:solidFill>
                            <a:srgbClr val="000000"/>
                          </a:solidFill>
                          <a:latin typeface="+mn-ea"/>
                          <a:ea typeface="+mn-ea"/>
                        </a:rPr>
                        <a:t>7,464</a:t>
                      </a:r>
                      <a:endParaRPr lang="ja-JP" altLang="en-US" sz="1000" b="0" i="0" u="none" strike="noStrike" dirty="0">
                        <a:solidFill>
                          <a:srgbClr val="000000"/>
                        </a:solidFill>
                        <a:latin typeface="+mn-ea"/>
                        <a:ea typeface="+mn-ea"/>
                      </a:endParaRP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lnSpc>
                          <a:spcPts val="1100"/>
                        </a:lnSpc>
                      </a:pPr>
                      <a:r>
                        <a:rPr lang="en-US" altLang="ja-JP" sz="1000" b="0" i="0" u="none" strike="noStrike" dirty="0">
                          <a:solidFill>
                            <a:srgbClr val="000000"/>
                          </a:solidFill>
                          <a:latin typeface="+mn-ea"/>
                          <a:ea typeface="+mn-ea"/>
                        </a:rPr>
                        <a:t>12%</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1"/>
                  </a:ext>
                </a:extLst>
              </a:tr>
              <a:tr h="293914">
                <a:tc>
                  <a:txBody>
                    <a:bodyPr/>
                    <a:lstStyle/>
                    <a:p>
                      <a:pPr algn="ctr" fontAlgn="ctr">
                        <a:lnSpc>
                          <a:spcPts val="1100"/>
                        </a:lnSpc>
                      </a:pPr>
                      <a:r>
                        <a:rPr lang="en-US" altLang="ja-JP" sz="1000" b="0" i="0" u="none" strike="noStrike" dirty="0">
                          <a:solidFill>
                            <a:schemeClr val="tx1"/>
                          </a:solidFill>
                          <a:latin typeface="+mn-ea"/>
                          <a:ea typeface="+mn-ea"/>
                        </a:rPr>
                        <a:t>2</a:t>
                      </a:r>
                      <a:endParaRPr lang="ja-JP" altLang="en-US" sz="1000" b="0" i="0" u="none" strike="noStrike" dirty="0">
                        <a:solidFill>
                          <a:schemeClr val="tx1"/>
                        </a:solidFill>
                        <a:latin typeface="+mn-ea"/>
                        <a:ea typeface="+mn-ea"/>
                      </a:endParaRP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lnSpc>
                          <a:spcPts val="1100"/>
                        </a:lnSpc>
                      </a:pPr>
                      <a:r>
                        <a:rPr lang="ja-JP" altLang="en-US" sz="1000" b="0" i="0" u="none" strike="noStrike" dirty="0">
                          <a:solidFill>
                            <a:srgbClr val="000000"/>
                          </a:solidFill>
                          <a:latin typeface="+mn-ea"/>
                          <a:ea typeface="+mn-ea"/>
                        </a:rPr>
                        <a:t>点字図書館運営補助金（情報文化センター）</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lnSpc>
                          <a:spcPts val="1100"/>
                        </a:lnSpc>
                      </a:pPr>
                      <a:r>
                        <a:rPr lang="en-US" altLang="ja-JP" sz="1000" b="0" i="0" u="none" strike="noStrike" dirty="0">
                          <a:solidFill>
                            <a:srgbClr val="000000"/>
                          </a:solidFill>
                          <a:latin typeface="+mn-ea"/>
                          <a:ea typeface="+mn-ea"/>
                        </a:rPr>
                        <a:t>(</a:t>
                      </a:r>
                      <a:r>
                        <a:rPr lang="ja-JP" altLang="en-US" sz="1000" b="0" i="0" u="none" strike="noStrike" dirty="0">
                          <a:solidFill>
                            <a:srgbClr val="000000"/>
                          </a:solidFill>
                          <a:latin typeface="+mn-ea"/>
                          <a:ea typeface="+mn-ea"/>
                        </a:rPr>
                        <a:t>社福</a:t>
                      </a:r>
                      <a:r>
                        <a:rPr lang="en-US" altLang="ja-JP" sz="1000" b="0" i="0" u="none" strike="noStrike" dirty="0">
                          <a:solidFill>
                            <a:srgbClr val="000000"/>
                          </a:solidFill>
                          <a:latin typeface="+mn-ea"/>
                          <a:ea typeface="+mn-ea"/>
                        </a:rPr>
                        <a:t>)</a:t>
                      </a:r>
                      <a:r>
                        <a:rPr lang="ja-JP" altLang="en-US" sz="1000" b="0" i="0" u="none" strike="noStrike" dirty="0">
                          <a:solidFill>
                            <a:srgbClr val="000000"/>
                          </a:solidFill>
                          <a:latin typeface="+mn-ea"/>
                          <a:ea typeface="+mn-ea"/>
                        </a:rPr>
                        <a:t>日本ライトハウス</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lnSpc>
                          <a:spcPts val="1100"/>
                        </a:lnSpc>
                      </a:pPr>
                      <a:r>
                        <a:rPr lang="ja-JP" altLang="en-US" sz="1000" b="0" i="0" u="none" strike="noStrike" dirty="0">
                          <a:solidFill>
                            <a:srgbClr val="000000"/>
                          </a:solidFill>
                          <a:latin typeface="+mn-ea"/>
                          <a:ea typeface="+mn-ea"/>
                        </a:rPr>
                        <a:t>▲</a:t>
                      </a:r>
                      <a:r>
                        <a:rPr lang="en-US" altLang="ja-JP" sz="1000" b="0" i="0" u="none" strike="noStrike" dirty="0">
                          <a:solidFill>
                            <a:srgbClr val="000000"/>
                          </a:solidFill>
                          <a:latin typeface="+mn-ea"/>
                          <a:ea typeface="+mn-ea"/>
                        </a:rPr>
                        <a:t>4,663</a:t>
                      </a:r>
                      <a:endParaRPr lang="ja-JP" altLang="en-US" sz="1000" b="0" i="0" u="none" strike="noStrike" dirty="0">
                        <a:solidFill>
                          <a:srgbClr val="000000"/>
                        </a:solidFill>
                        <a:latin typeface="+mn-ea"/>
                        <a:ea typeface="+mn-ea"/>
                      </a:endParaRP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lnSpc>
                          <a:spcPts val="1100"/>
                        </a:lnSpc>
                      </a:pPr>
                      <a:r>
                        <a:rPr lang="en-US" altLang="ja-JP" sz="1000" b="0" i="0" u="none" strike="noStrike" dirty="0">
                          <a:solidFill>
                            <a:srgbClr val="000000"/>
                          </a:solidFill>
                          <a:latin typeface="+mn-ea"/>
                          <a:ea typeface="+mn-ea"/>
                        </a:rPr>
                        <a:t>7%</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2"/>
                  </a:ext>
                </a:extLst>
              </a:tr>
              <a:tr h="293914">
                <a:tc gridSpan="2">
                  <a:txBody>
                    <a:bodyPr/>
                    <a:lstStyle/>
                    <a:p>
                      <a:pPr algn="ctr" fontAlgn="ctr">
                        <a:lnSpc>
                          <a:spcPts val="1100"/>
                        </a:lnSpc>
                      </a:pPr>
                      <a:r>
                        <a:rPr lang="ja-JP" altLang="en-US" sz="1000" b="0" i="0" u="none" strike="noStrike" dirty="0">
                          <a:solidFill>
                            <a:schemeClr val="tx1"/>
                          </a:solidFill>
                          <a:latin typeface="+mn-ea"/>
                          <a:ea typeface="+mn-ea"/>
                        </a:rPr>
                        <a:t>計</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40000"/>
                        <a:lumOff val="60000"/>
                      </a:schemeClr>
                    </a:solidFill>
                  </a:tcPr>
                </a:tc>
                <a:tc hMerge="1">
                  <a:txBody>
                    <a:bodyPr/>
                    <a:lstStyle/>
                    <a:p>
                      <a:pPr algn="ctr" fontAlgn="ctr">
                        <a:lnSpc>
                          <a:spcPts val="1000"/>
                        </a:lnSpc>
                      </a:pPr>
                      <a:endParaRPr lang="ja-JP" altLang="en-US" sz="1000" b="0" i="0" u="none" strike="noStrike" dirty="0">
                        <a:solidFill>
                          <a:schemeClr val="tx1"/>
                        </a:solidFill>
                        <a:latin typeface="+mn-ea"/>
                        <a:ea typeface="+mn-ea"/>
                      </a:endParaRP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40000"/>
                        <a:lumOff val="60000"/>
                      </a:schemeClr>
                    </a:solidFill>
                  </a:tcPr>
                </a:tc>
                <a:tc>
                  <a:txBody>
                    <a:bodyPr/>
                    <a:lstStyle/>
                    <a:p>
                      <a:pPr algn="l" fontAlgn="ctr">
                        <a:lnSpc>
                          <a:spcPts val="1100"/>
                        </a:lnSpc>
                      </a:pPr>
                      <a:endParaRPr lang="ja-JP" altLang="en-US" sz="1000" b="0" i="0" u="none" strike="noStrike" dirty="0">
                        <a:solidFill>
                          <a:schemeClr val="tx1"/>
                        </a:solidFill>
                        <a:latin typeface="+mj-ea"/>
                        <a:ea typeface="+mj-ea"/>
                      </a:endParaRP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40000"/>
                        <a:lumOff val="60000"/>
                      </a:schemeClr>
                    </a:solidFill>
                  </a:tcPr>
                </a:tc>
                <a:tc>
                  <a:txBody>
                    <a:bodyPr/>
                    <a:lstStyle/>
                    <a:p>
                      <a:pPr algn="r" fontAlgn="ctr">
                        <a:lnSpc>
                          <a:spcPts val="1100"/>
                        </a:lnSpc>
                      </a:pPr>
                      <a:r>
                        <a:rPr lang="ja-JP" altLang="en-US" sz="1000" b="0" i="0" u="none" strike="noStrike" dirty="0">
                          <a:solidFill>
                            <a:srgbClr val="000000"/>
                          </a:solidFill>
                          <a:latin typeface="+mn-ea"/>
                          <a:ea typeface="+mn-ea"/>
                        </a:rPr>
                        <a:t>▲</a:t>
                      </a:r>
                      <a:r>
                        <a:rPr lang="en-US" altLang="ja-JP" sz="1000" b="0" i="0" u="none" strike="noStrike" dirty="0">
                          <a:solidFill>
                            <a:srgbClr val="000000"/>
                          </a:solidFill>
                          <a:latin typeface="+mn-ea"/>
                          <a:ea typeface="+mn-ea"/>
                        </a:rPr>
                        <a:t>12,127</a:t>
                      </a:r>
                      <a:endParaRPr lang="ja-JP" altLang="en-US" sz="1000" b="0" i="0" u="none" strike="noStrike" dirty="0">
                        <a:solidFill>
                          <a:srgbClr val="000000"/>
                        </a:solidFill>
                        <a:latin typeface="+mn-ea"/>
                        <a:ea typeface="+mn-ea"/>
                      </a:endParaRP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40000"/>
                        <a:lumOff val="60000"/>
                      </a:schemeClr>
                    </a:solidFill>
                  </a:tcPr>
                </a:tc>
                <a:tc>
                  <a:txBody>
                    <a:bodyPr/>
                    <a:lstStyle/>
                    <a:p>
                      <a:pPr algn="ctr" fontAlgn="ctr">
                        <a:lnSpc>
                          <a:spcPts val="1100"/>
                        </a:lnSpc>
                      </a:pPr>
                      <a:endParaRPr lang="en-US" altLang="ja-JP" sz="1000" b="0" i="0" u="none" strike="noStrike" dirty="0">
                        <a:solidFill>
                          <a:srgbClr val="000000"/>
                        </a:solidFill>
                        <a:latin typeface="ＭＳ Ｐゴシック" pitchFamily="50" charset="-128"/>
                        <a:ea typeface="ＭＳ Ｐゴシック" pitchFamily="50" charset="-128"/>
                      </a:endParaRP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40000"/>
                        <a:lumOff val="60000"/>
                      </a:schemeClr>
                    </a:solidFill>
                  </a:tcPr>
                </a:tc>
                <a:extLst>
                  <a:ext uri="{0D108BD9-81ED-4DB2-BD59-A6C34878D82A}">
                    <a16:rowId xmlns:a16="http://schemas.microsoft.com/office/drawing/2014/main" val="10003"/>
                  </a:ext>
                </a:extLst>
              </a:tr>
            </a:tbl>
          </a:graphicData>
        </a:graphic>
      </p:graphicFrame>
      <p:sp>
        <p:nvSpPr>
          <p:cNvPr id="18" name="正方形/長方形 17"/>
          <p:cNvSpPr/>
          <p:nvPr/>
        </p:nvSpPr>
        <p:spPr>
          <a:xfrm>
            <a:off x="467544" y="5345332"/>
            <a:ext cx="3312368" cy="292388"/>
          </a:xfrm>
          <a:prstGeom prst="rect">
            <a:avLst/>
          </a:prstGeom>
        </p:spPr>
        <p:txBody>
          <a:bodyPr wrap="square">
            <a:spAutoFit/>
          </a:bodyPr>
          <a:lstStyle/>
          <a:p>
            <a:r>
              <a:rPr lang="ja-JP" altLang="en-US" sz="1300" dirty="0">
                <a:latin typeface="+mn-ea"/>
              </a:rPr>
              <a:t>■他制度に移行　（</a:t>
            </a:r>
            <a:r>
              <a:rPr lang="en-US" altLang="ja-JP" sz="1300" dirty="0">
                <a:latin typeface="+mn-ea"/>
              </a:rPr>
              <a:t>1</a:t>
            </a:r>
            <a:r>
              <a:rPr lang="ja-JP" altLang="en-US" sz="1300" dirty="0">
                <a:latin typeface="+mn-ea"/>
              </a:rPr>
              <a:t>項目）</a:t>
            </a:r>
          </a:p>
        </p:txBody>
      </p:sp>
      <p:graphicFrame>
        <p:nvGraphicFramePr>
          <p:cNvPr id="19" name="表 18"/>
          <p:cNvGraphicFramePr>
            <a:graphicFrameLocks noGrp="1"/>
          </p:cNvGraphicFramePr>
          <p:nvPr/>
        </p:nvGraphicFramePr>
        <p:xfrm>
          <a:off x="755576" y="5637720"/>
          <a:ext cx="7992888" cy="881742"/>
        </p:xfrm>
        <a:graphic>
          <a:graphicData uri="http://schemas.openxmlformats.org/drawingml/2006/table">
            <a:tbl>
              <a:tblPr/>
              <a:tblGrid>
                <a:gridCol w="216024">
                  <a:extLst>
                    <a:ext uri="{9D8B030D-6E8A-4147-A177-3AD203B41FA5}">
                      <a16:colId xmlns:a16="http://schemas.microsoft.com/office/drawing/2014/main" val="20000"/>
                    </a:ext>
                  </a:extLst>
                </a:gridCol>
                <a:gridCol w="4464496">
                  <a:extLst>
                    <a:ext uri="{9D8B030D-6E8A-4147-A177-3AD203B41FA5}">
                      <a16:colId xmlns:a16="http://schemas.microsoft.com/office/drawing/2014/main" val="20001"/>
                    </a:ext>
                  </a:extLst>
                </a:gridCol>
                <a:gridCol w="1800200">
                  <a:extLst>
                    <a:ext uri="{9D8B030D-6E8A-4147-A177-3AD203B41FA5}">
                      <a16:colId xmlns:a16="http://schemas.microsoft.com/office/drawing/2014/main" val="20002"/>
                    </a:ext>
                  </a:extLst>
                </a:gridCol>
                <a:gridCol w="864096">
                  <a:extLst>
                    <a:ext uri="{9D8B030D-6E8A-4147-A177-3AD203B41FA5}">
                      <a16:colId xmlns:a16="http://schemas.microsoft.com/office/drawing/2014/main" val="20003"/>
                    </a:ext>
                  </a:extLst>
                </a:gridCol>
                <a:gridCol w="648072">
                  <a:extLst>
                    <a:ext uri="{9D8B030D-6E8A-4147-A177-3AD203B41FA5}">
                      <a16:colId xmlns:a16="http://schemas.microsoft.com/office/drawing/2014/main" val="20004"/>
                    </a:ext>
                  </a:extLst>
                </a:gridCol>
              </a:tblGrid>
              <a:tr h="293914">
                <a:tc>
                  <a:txBody>
                    <a:bodyPr/>
                    <a:lstStyle/>
                    <a:p>
                      <a:pPr algn="ctr" fontAlgn="ctr">
                        <a:lnSpc>
                          <a:spcPts val="1100"/>
                        </a:lnSpc>
                      </a:pPr>
                      <a:endParaRPr lang="zh-TW" altLang="en-US" sz="1000" b="0" i="0" u="none" strike="noStrike" dirty="0">
                        <a:solidFill>
                          <a:schemeClr val="tx1"/>
                        </a:solidFill>
                        <a:latin typeface="ＭＳ Ｐゴシック" pitchFamily="50" charset="-128"/>
                        <a:ea typeface="ＭＳ Ｐゴシック" pitchFamily="50" charset="-128"/>
                      </a:endParaRP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ap="flat" cmpd="sng" algn="ctr">
                      <a:solidFill>
                        <a:schemeClr val="tx1"/>
                      </a:solidFill>
                      <a:prstDash val="solid"/>
                      <a:round/>
                      <a:headEnd type="none" w="med" len="med"/>
                      <a:tailEnd type="none" w="med" len="med"/>
                    </a:lnTlToBr>
                    <a:solidFill>
                      <a:schemeClr val="accent5">
                        <a:lumMod val="40000"/>
                        <a:lumOff val="60000"/>
                      </a:schemeClr>
                    </a:solidFill>
                  </a:tcPr>
                </a:tc>
                <a:tc>
                  <a:txBody>
                    <a:bodyPr/>
                    <a:lstStyle/>
                    <a:p>
                      <a:pPr algn="ctr" fontAlgn="ctr">
                        <a:lnSpc>
                          <a:spcPts val="1100"/>
                        </a:lnSpc>
                      </a:pPr>
                      <a:r>
                        <a:rPr lang="zh-TW" altLang="en-US" sz="1000" b="0" i="0" u="none" strike="noStrike" dirty="0">
                          <a:solidFill>
                            <a:schemeClr val="tx1"/>
                          </a:solidFill>
                          <a:latin typeface="ＭＳ Ｐゴシック" pitchFamily="50" charset="-128"/>
                          <a:ea typeface="ＭＳ Ｐゴシック" pitchFamily="50" charset="-128"/>
                        </a:rPr>
                        <a:t>項目（補助対象）</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40000"/>
                        <a:lumOff val="60000"/>
                      </a:schemeClr>
                    </a:solidFill>
                  </a:tcPr>
                </a:tc>
                <a:tc>
                  <a:txBody>
                    <a:bodyPr/>
                    <a:lstStyle/>
                    <a:p>
                      <a:pPr algn="ctr" fontAlgn="ctr">
                        <a:lnSpc>
                          <a:spcPts val="1100"/>
                        </a:lnSpc>
                      </a:pPr>
                      <a:r>
                        <a:rPr lang="ja-JP" altLang="en-US" sz="1000" b="0" i="0" u="none" strike="noStrike" dirty="0">
                          <a:solidFill>
                            <a:schemeClr val="tx1"/>
                          </a:solidFill>
                          <a:latin typeface="ＭＳ Ｐゴシック" pitchFamily="50" charset="-128"/>
                          <a:ea typeface="ＭＳ Ｐゴシック" pitchFamily="50" charset="-128"/>
                        </a:rPr>
                        <a:t>補助対象</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40000"/>
                        <a:lumOff val="60000"/>
                      </a:schemeClr>
                    </a:solidFill>
                  </a:tcPr>
                </a:tc>
                <a:tc>
                  <a:txBody>
                    <a:bodyPr/>
                    <a:lstStyle/>
                    <a:p>
                      <a:pPr algn="ctr" fontAlgn="ctr">
                        <a:lnSpc>
                          <a:spcPts val="1100"/>
                        </a:lnSpc>
                      </a:pPr>
                      <a:r>
                        <a:rPr lang="ja-JP" altLang="en-US" sz="1000" b="0" i="0" u="none" strike="noStrike" dirty="0">
                          <a:solidFill>
                            <a:schemeClr val="tx1"/>
                          </a:solidFill>
                          <a:latin typeface="ＭＳ Ｐゴシック" pitchFamily="50" charset="-128"/>
                          <a:ea typeface="ＭＳ Ｐゴシック" pitchFamily="50" charset="-128"/>
                        </a:rPr>
                        <a:t>削減効果額</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40000"/>
                        <a:lumOff val="60000"/>
                      </a:schemeClr>
                    </a:solidFill>
                  </a:tcPr>
                </a:tc>
                <a:tc>
                  <a:txBody>
                    <a:bodyPr/>
                    <a:lstStyle/>
                    <a:p>
                      <a:pPr algn="ctr" fontAlgn="ctr">
                        <a:lnSpc>
                          <a:spcPts val="1100"/>
                        </a:lnSpc>
                      </a:pPr>
                      <a:r>
                        <a:rPr lang="ja-JP" altLang="en-US" sz="1000" b="0" i="0" u="none" strike="noStrike" dirty="0">
                          <a:solidFill>
                            <a:schemeClr val="tx1"/>
                          </a:solidFill>
                          <a:latin typeface="ＭＳ Ｐゴシック" pitchFamily="50" charset="-128"/>
                          <a:ea typeface="ＭＳ Ｐゴシック" pitchFamily="50" charset="-128"/>
                        </a:rPr>
                        <a:t>削減率</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40000"/>
                        <a:lumOff val="60000"/>
                      </a:schemeClr>
                    </a:solidFill>
                  </a:tcPr>
                </a:tc>
                <a:extLst>
                  <a:ext uri="{0D108BD9-81ED-4DB2-BD59-A6C34878D82A}">
                    <a16:rowId xmlns:a16="http://schemas.microsoft.com/office/drawing/2014/main" val="10000"/>
                  </a:ext>
                </a:extLst>
              </a:tr>
              <a:tr h="293914">
                <a:tc>
                  <a:txBody>
                    <a:bodyPr/>
                    <a:lstStyle/>
                    <a:p>
                      <a:pPr algn="ctr" fontAlgn="ctr">
                        <a:lnSpc>
                          <a:spcPts val="1100"/>
                        </a:lnSpc>
                      </a:pPr>
                      <a:r>
                        <a:rPr lang="en-US" altLang="ja-JP" sz="1000" b="0" i="0" u="none" strike="noStrike" dirty="0">
                          <a:solidFill>
                            <a:schemeClr val="tx1"/>
                          </a:solidFill>
                          <a:latin typeface="+mn-ea"/>
                          <a:ea typeface="+mn-ea"/>
                        </a:rPr>
                        <a:t>1</a:t>
                      </a:r>
                      <a:endParaRPr lang="ja-JP" altLang="en-US" sz="1000" b="0" i="0" u="none" strike="noStrike" dirty="0">
                        <a:solidFill>
                          <a:schemeClr val="tx1"/>
                        </a:solidFill>
                        <a:latin typeface="+mn-ea"/>
                        <a:ea typeface="+mn-ea"/>
                      </a:endParaRP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lnSpc>
                          <a:spcPts val="1100"/>
                        </a:lnSpc>
                      </a:pPr>
                      <a:r>
                        <a:rPr kumimoji="1" lang="ja-JP" altLang="en-US" sz="1000" b="0" i="0" u="none" strike="noStrike" kern="1200" dirty="0" err="1">
                          <a:solidFill>
                            <a:srgbClr val="000000"/>
                          </a:solidFill>
                          <a:latin typeface="+mj-ea"/>
                          <a:ea typeface="+mn-ea"/>
                          <a:cs typeface="+mn-cs"/>
                        </a:rPr>
                        <a:t>精神障がい</a:t>
                      </a:r>
                      <a:r>
                        <a:rPr kumimoji="1" lang="ja-JP" altLang="en-US" sz="1000" b="0" i="0" u="none" strike="noStrike" kern="1200" dirty="0">
                          <a:solidFill>
                            <a:srgbClr val="000000"/>
                          </a:solidFill>
                          <a:latin typeface="+mj-ea"/>
                          <a:ea typeface="+mn-ea"/>
                          <a:cs typeface="+mn-cs"/>
                        </a:rPr>
                        <a:t>者社会復帰施設運営補助金</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lnSpc>
                          <a:spcPts val="1100"/>
                        </a:lnSpc>
                      </a:pPr>
                      <a:r>
                        <a:rPr lang="zh-TW" altLang="en-US" sz="1000" b="0" i="0" u="none" strike="noStrike" dirty="0">
                          <a:solidFill>
                            <a:srgbClr val="000000"/>
                          </a:solidFill>
                          <a:latin typeface="ＭＳ Ｐゴシック" pitchFamily="50" charset="-128"/>
                          <a:ea typeface="ＭＳ Ｐゴシック" pitchFamily="50" charset="-128"/>
                        </a:rPr>
                        <a:t>大阪市管轄社会復帰施設</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lnSpc>
                          <a:spcPts val="1100"/>
                        </a:lnSpc>
                      </a:pPr>
                      <a:r>
                        <a:rPr lang="en-US" altLang="ja-JP" sz="1000" b="0" i="0" u="none" strike="noStrike" dirty="0">
                          <a:solidFill>
                            <a:srgbClr val="000000"/>
                          </a:solidFill>
                          <a:latin typeface="+mn-ea"/>
                          <a:ea typeface="+mn-ea"/>
                        </a:rPr>
                        <a:t>0</a:t>
                      </a:r>
                      <a:endParaRPr lang="ja-JP" altLang="en-US" sz="1000" b="0" i="0" u="none" strike="noStrike" dirty="0">
                        <a:solidFill>
                          <a:srgbClr val="000000"/>
                        </a:solidFill>
                        <a:latin typeface="+mn-ea"/>
                        <a:ea typeface="+mn-ea"/>
                      </a:endParaRP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lnSpc>
                          <a:spcPts val="1100"/>
                        </a:lnSpc>
                      </a:pPr>
                      <a:r>
                        <a:rPr lang="en-US" altLang="ja-JP" sz="1000" b="0" i="0" u="none" strike="noStrike" dirty="0">
                          <a:solidFill>
                            <a:srgbClr val="000000"/>
                          </a:solidFill>
                          <a:latin typeface="+mn-ea"/>
                          <a:ea typeface="+mn-ea"/>
                        </a:rPr>
                        <a:t>-</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1"/>
                  </a:ext>
                </a:extLst>
              </a:tr>
              <a:tr h="293914">
                <a:tc gridSpan="2">
                  <a:txBody>
                    <a:bodyPr/>
                    <a:lstStyle/>
                    <a:p>
                      <a:pPr algn="ctr" fontAlgn="ctr">
                        <a:lnSpc>
                          <a:spcPts val="1100"/>
                        </a:lnSpc>
                      </a:pPr>
                      <a:r>
                        <a:rPr lang="ja-JP" altLang="en-US" sz="1000" b="0" i="0" u="none" strike="noStrike" dirty="0">
                          <a:solidFill>
                            <a:schemeClr val="tx1"/>
                          </a:solidFill>
                          <a:latin typeface="+mn-ea"/>
                          <a:ea typeface="+mn-ea"/>
                        </a:rPr>
                        <a:t>計</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40000"/>
                        <a:lumOff val="60000"/>
                      </a:schemeClr>
                    </a:solidFill>
                  </a:tcPr>
                </a:tc>
                <a:tc hMerge="1">
                  <a:txBody>
                    <a:bodyPr/>
                    <a:lstStyle/>
                    <a:p>
                      <a:pPr algn="ctr" fontAlgn="ctr">
                        <a:lnSpc>
                          <a:spcPts val="1000"/>
                        </a:lnSpc>
                      </a:pPr>
                      <a:endParaRPr lang="ja-JP" altLang="en-US" sz="1000" b="0" i="0" u="none" strike="noStrike" dirty="0">
                        <a:solidFill>
                          <a:schemeClr val="tx1"/>
                        </a:solidFill>
                        <a:latin typeface="+mn-ea"/>
                        <a:ea typeface="+mn-ea"/>
                      </a:endParaRP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40000"/>
                        <a:lumOff val="60000"/>
                      </a:schemeClr>
                    </a:solidFill>
                  </a:tcPr>
                </a:tc>
                <a:tc>
                  <a:txBody>
                    <a:bodyPr/>
                    <a:lstStyle/>
                    <a:p>
                      <a:pPr algn="l" fontAlgn="ctr">
                        <a:lnSpc>
                          <a:spcPts val="1100"/>
                        </a:lnSpc>
                      </a:pPr>
                      <a:endParaRPr lang="ja-JP" altLang="en-US" sz="1000" b="0" i="0" u="none" strike="noStrike" dirty="0">
                        <a:solidFill>
                          <a:schemeClr val="tx1"/>
                        </a:solidFill>
                        <a:latin typeface="+mj-ea"/>
                        <a:ea typeface="+mj-ea"/>
                      </a:endParaRP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40000"/>
                        <a:lumOff val="60000"/>
                      </a:schemeClr>
                    </a:solidFill>
                  </a:tcPr>
                </a:tc>
                <a:tc>
                  <a:txBody>
                    <a:bodyPr/>
                    <a:lstStyle/>
                    <a:p>
                      <a:pPr algn="r" fontAlgn="ctr">
                        <a:lnSpc>
                          <a:spcPts val="1100"/>
                        </a:lnSpc>
                      </a:pPr>
                      <a:r>
                        <a:rPr lang="en-US" altLang="ja-JP" sz="1000" b="0" i="0" u="none" strike="noStrike" dirty="0">
                          <a:solidFill>
                            <a:srgbClr val="000000"/>
                          </a:solidFill>
                          <a:latin typeface="+mn-ea"/>
                          <a:ea typeface="+mn-ea"/>
                        </a:rPr>
                        <a:t>0</a:t>
                      </a:r>
                      <a:endParaRPr lang="ja-JP" altLang="en-US" sz="1000" b="0" i="0" u="none" strike="noStrike" dirty="0">
                        <a:solidFill>
                          <a:srgbClr val="000000"/>
                        </a:solidFill>
                        <a:latin typeface="+mn-ea"/>
                        <a:ea typeface="+mn-ea"/>
                      </a:endParaRP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40000"/>
                        <a:lumOff val="60000"/>
                      </a:schemeClr>
                    </a:solidFill>
                  </a:tcPr>
                </a:tc>
                <a:tc>
                  <a:txBody>
                    <a:bodyPr/>
                    <a:lstStyle/>
                    <a:p>
                      <a:pPr algn="ctr" fontAlgn="ctr">
                        <a:lnSpc>
                          <a:spcPts val="1100"/>
                        </a:lnSpc>
                      </a:pPr>
                      <a:endParaRPr lang="en-US" altLang="ja-JP" sz="1000" b="0" i="0" u="none" strike="noStrike" dirty="0">
                        <a:solidFill>
                          <a:srgbClr val="000000"/>
                        </a:solidFill>
                        <a:latin typeface="ＭＳ Ｐゴシック" pitchFamily="50" charset="-128"/>
                        <a:ea typeface="ＭＳ Ｐゴシック" pitchFamily="50" charset="-128"/>
                      </a:endParaRP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40000"/>
                        <a:lumOff val="60000"/>
                      </a:schemeClr>
                    </a:solidFill>
                  </a:tcPr>
                </a:tc>
                <a:extLst>
                  <a:ext uri="{0D108BD9-81ED-4DB2-BD59-A6C34878D82A}">
                    <a16:rowId xmlns:a16="http://schemas.microsoft.com/office/drawing/2014/main" val="10002"/>
                  </a:ext>
                </a:extLst>
              </a:tr>
            </a:tbl>
          </a:graphicData>
        </a:graphic>
      </p:graphicFrame>
      <p:sp>
        <p:nvSpPr>
          <p:cNvPr id="20" name="正方形/長方形 19"/>
          <p:cNvSpPr/>
          <p:nvPr/>
        </p:nvSpPr>
        <p:spPr>
          <a:xfrm>
            <a:off x="7956376" y="3807323"/>
            <a:ext cx="1008112" cy="246221"/>
          </a:xfrm>
          <a:prstGeom prst="rect">
            <a:avLst/>
          </a:prstGeom>
        </p:spPr>
        <p:txBody>
          <a:bodyPr wrap="square">
            <a:spAutoFit/>
          </a:bodyPr>
          <a:lstStyle/>
          <a:p>
            <a:r>
              <a:rPr lang="ja-JP" altLang="en-US" sz="1000" dirty="0">
                <a:latin typeface="+mn-ea"/>
              </a:rPr>
              <a:t>（単位：千円）</a:t>
            </a:r>
          </a:p>
        </p:txBody>
      </p:sp>
      <p:sp>
        <p:nvSpPr>
          <p:cNvPr id="21" name="正方形/長方形 20"/>
          <p:cNvSpPr/>
          <p:nvPr/>
        </p:nvSpPr>
        <p:spPr>
          <a:xfrm>
            <a:off x="7956376" y="5415027"/>
            <a:ext cx="1008112" cy="246221"/>
          </a:xfrm>
          <a:prstGeom prst="rect">
            <a:avLst/>
          </a:prstGeom>
        </p:spPr>
        <p:txBody>
          <a:bodyPr wrap="square">
            <a:spAutoFit/>
          </a:bodyPr>
          <a:lstStyle/>
          <a:p>
            <a:r>
              <a:rPr lang="ja-JP" altLang="en-US" sz="1000" dirty="0">
                <a:latin typeface="+mn-ea"/>
              </a:rPr>
              <a:t>（単位：千円）</a:t>
            </a:r>
          </a:p>
        </p:txBody>
      </p:sp>
      <p:sp>
        <p:nvSpPr>
          <p:cNvPr id="22" name="テキスト ボックス 36"/>
          <p:cNvSpPr txBox="1"/>
          <p:nvPr/>
        </p:nvSpPr>
        <p:spPr>
          <a:xfrm>
            <a:off x="109527" y="116657"/>
            <a:ext cx="3993789"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lvl="0">
              <a:defRPr/>
            </a:pPr>
            <a:r>
              <a:rPr lang="en-US" altLang="zh-TW"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Ⅲ</a:t>
            </a:r>
            <a:r>
              <a:rPr lang="zh-TW" altLang="en-US"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　行財政改革</a:t>
            </a:r>
            <a:r>
              <a:rPr lang="en-US" altLang="ja-JP"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a:t>
            </a:r>
            <a:r>
              <a:rPr lang="ja-JP" altLang="en-US"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業務執行の刷新</a:t>
            </a:r>
            <a:r>
              <a:rPr lang="en-US" altLang="ja-JP"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a:t>
            </a:r>
            <a:r>
              <a:rPr lang="ja-JP" altLang="en-US"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・補助金等の見直し</a:t>
            </a:r>
          </a:p>
        </p:txBody>
      </p:sp>
      <p:sp>
        <p:nvSpPr>
          <p:cNvPr id="3" name="スライド番号プレースホルダー 2"/>
          <p:cNvSpPr>
            <a:spLocks noGrp="1"/>
          </p:cNvSpPr>
          <p:nvPr>
            <p:ph type="sldNum" sz="quarter" idx="12"/>
          </p:nvPr>
        </p:nvSpPr>
        <p:spPr/>
        <p:txBody>
          <a:bodyPr/>
          <a:lstStyle/>
          <a:p>
            <a:fld id="{63BC356D-1576-478B-8647-1361C6E9DFF7}" type="slidenum">
              <a:rPr lang="ja-JP" altLang="en-US" smtClean="0"/>
              <a:pPr/>
              <a:t>232</a:t>
            </a:fld>
            <a:endParaRPr lang="ja-JP" altLang="en-US"/>
          </a:p>
        </p:txBody>
      </p:sp>
    </p:spTree>
    <p:extLst>
      <p:ext uri="{BB962C8B-B14F-4D97-AF65-F5344CB8AC3E}">
        <p14:creationId xmlns:p14="http://schemas.microsoft.com/office/powerpoint/2010/main" val="1085122557"/>
      </p:ext>
    </p:extLst>
  </p:cSld>
  <p:clrMapOvr>
    <a:masterClrMapping/>
  </p:clrMapOvr>
</p:sld>
</file>

<file path=ppt/slides/slide2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正方形/長方形 9"/>
          <p:cNvSpPr/>
          <p:nvPr/>
        </p:nvSpPr>
        <p:spPr>
          <a:xfrm>
            <a:off x="179512" y="439879"/>
            <a:ext cx="5976664" cy="338554"/>
          </a:xfrm>
          <a:prstGeom prst="rect">
            <a:avLst/>
          </a:prstGeom>
        </p:spPr>
        <p:txBody>
          <a:bodyPr wrap="square">
            <a:spAutoFit/>
          </a:bodyPr>
          <a:lstStyle/>
          <a:p>
            <a:r>
              <a:rPr lang="ja-JP" altLang="en-US" sz="1600" dirty="0">
                <a:latin typeface="+mn-ea"/>
              </a:rPr>
              <a:t>○見直しの対象とした補助金等（</a:t>
            </a:r>
            <a:r>
              <a:rPr lang="en-US" altLang="ja-JP" sz="1600" dirty="0">
                <a:latin typeface="+mn-ea"/>
              </a:rPr>
              <a:t>80</a:t>
            </a:r>
            <a:r>
              <a:rPr lang="ja-JP" altLang="en-US" sz="1600" dirty="0">
                <a:latin typeface="+mn-ea"/>
              </a:rPr>
              <a:t>項目）　（３／５）</a:t>
            </a:r>
          </a:p>
        </p:txBody>
      </p:sp>
      <p:sp>
        <p:nvSpPr>
          <p:cNvPr id="11" name="正方形/長方形 10"/>
          <p:cNvSpPr/>
          <p:nvPr/>
        </p:nvSpPr>
        <p:spPr>
          <a:xfrm>
            <a:off x="323528" y="812294"/>
            <a:ext cx="5112568" cy="292388"/>
          </a:xfrm>
          <a:prstGeom prst="rect">
            <a:avLst/>
          </a:prstGeom>
        </p:spPr>
        <p:txBody>
          <a:bodyPr wrap="square">
            <a:spAutoFit/>
          </a:bodyPr>
          <a:lstStyle/>
          <a:p>
            <a:r>
              <a:rPr lang="ja-JP" altLang="en-US" sz="1300" b="1" dirty="0">
                <a:latin typeface="+mn-ea"/>
              </a:rPr>
              <a:t>Ｃ．分担金　　</a:t>
            </a:r>
            <a:r>
              <a:rPr lang="en-US" altLang="ja-JP" sz="1300" b="1" dirty="0">
                <a:latin typeface="+mn-ea"/>
              </a:rPr>
              <a:t>【5</a:t>
            </a:r>
            <a:r>
              <a:rPr lang="ja-JP" altLang="en-US" sz="1300" b="1" dirty="0">
                <a:latin typeface="+mn-ea"/>
              </a:rPr>
              <a:t>項目</a:t>
            </a:r>
            <a:r>
              <a:rPr lang="en-US" altLang="ja-JP" sz="1300" b="1" dirty="0">
                <a:latin typeface="+mn-ea"/>
              </a:rPr>
              <a:t>】</a:t>
            </a:r>
            <a:r>
              <a:rPr lang="ja-JP" altLang="en-US" sz="1300" dirty="0">
                <a:latin typeface="+mn-ea"/>
              </a:rPr>
              <a:t>　</a:t>
            </a:r>
          </a:p>
        </p:txBody>
      </p:sp>
      <p:sp>
        <p:nvSpPr>
          <p:cNvPr id="12" name="正方形/長方形 11"/>
          <p:cNvSpPr/>
          <p:nvPr/>
        </p:nvSpPr>
        <p:spPr>
          <a:xfrm>
            <a:off x="467544" y="1197774"/>
            <a:ext cx="3312368" cy="292388"/>
          </a:xfrm>
          <a:prstGeom prst="rect">
            <a:avLst/>
          </a:prstGeom>
        </p:spPr>
        <p:txBody>
          <a:bodyPr wrap="square">
            <a:spAutoFit/>
          </a:bodyPr>
          <a:lstStyle/>
          <a:p>
            <a:r>
              <a:rPr lang="ja-JP" altLang="en-US" sz="1300" dirty="0">
                <a:latin typeface="+mn-ea"/>
              </a:rPr>
              <a:t>■廃止　（</a:t>
            </a:r>
            <a:r>
              <a:rPr lang="en-US" altLang="ja-JP" sz="1300" dirty="0">
                <a:latin typeface="+mn-ea"/>
              </a:rPr>
              <a:t>3</a:t>
            </a:r>
            <a:r>
              <a:rPr lang="ja-JP" altLang="en-US" sz="1300" dirty="0">
                <a:latin typeface="+mn-ea"/>
              </a:rPr>
              <a:t>項目）</a:t>
            </a:r>
          </a:p>
        </p:txBody>
      </p:sp>
      <p:graphicFrame>
        <p:nvGraphicFramePr>
          <p:cNvPr id="13" name="表 12"/>
          <p:cNvGraphicFramePr>
            <a:graphicFrameLocks noGrp="1"/>
          </p:cNvGraphicFramePr>
          <p:nvPr/>
        </p:nvGraphicFramePr>
        <p:xfrm>
          <a:off x="755576" y="1495207"/>
          <a:ext cx="7992888" cy="1469570"/>
        </p:xfrm>
        <a:graphic>
          <a:graphicData uri="http://schemas.openxmlformats.org/drawingml/2006/table">
            <a:tbl>
              <a:tblPr/>
              <a:tblGrid>
                <a:gridCol w="216024">
                  <a:extLst>
                    <a:ext uri="{9D8B030D-6E8A-4147-A177-3AD203B41FA5}">
                      <a16:colId xmlns:a16="http://schemas.microsoft.com/office/drawing/2014/main" val="20000"/>
                    </a:ext>
                  </a:extLst>
                </a:gridCol>
                <a:gridCol w="4464496">
                  <a:extLst>
                    <a:ext uri="{9D8B030D-6E8A-4147-A177-3AD203B41FA5}">
                      <a16:colId xmlns:a16="http://schemas.microsoft.com/office/drawing/2014/main" val="20001"/>
                    </a:ext>
                  </a:extLst>
                </a:gridCol>
                <a:gridCol w="1800200">
                  <a:extLst>
                    <a:ext uri="{9D8B030D-6E8A-4147-A177-3AD203B41FA5}">
                      <a16:colId xmlns:a16="http://schemas.microsoft.com/office/drawing/2014/main" val="20002"/>
                    </a:ext>
                  </a:extLst>
                </a:gridCol>
                <a:gridCol w="864096">
                  <a:extLst>
                    <a:ext uri="{9D8B030D-6E8A-4147-A177-3AD203B41FA5}">
                      <a16:colId xmlns:a16="http://schemas.microsoft.com/office/drawing/2014/main" val="20003"/>
                    </a:ext>
                  </a:extLst>
                </a:gridCol>
                <a:gridCol w="648072">
                  <a:extLst>
                    <a:ext uri="{9D8B030D-6E8A-4147-A177-3AD203B41FA5}">
                      <a16:colId xmlns:a16="http://schemas.microsoft.com/office/drawing/2014/main" val="20004"/>
                    </a:ext>
                  </a:extLst>
                </a:gridCol>
              </a:tblGrid>
              <a:tr h="293914">
                <a:tc>
                  <a:txBody>
                    <a:bodyPr/>
                    <a:lstStyle/>
                    <a:p>
                      <a:pPr algn="ctr" fontAlgn="ctr">
                        <a:lnSpc>
                          <a:spcPts val="1100"/>
                        </a:lnSpc>
                      </a:pPr>
                      <a:endParaRPr lang="zh-TW" altLang="en-US" sz="1000" b="0" i="0" u="none" strike="noStrike" dirty="0">
                        <a:solidFill>
                          <a:schemeClr val="tx1"/>
                        </a:solidFill>
                        <a:latin typeface="ＭＳ Ｐゴシック" pitchFamily="50" charset="-128"/>
                        <a:ea typeface="ＭＳ Ｐゴシック" pitchFamily="50" charset="-128"/>
                      </a:endParaRP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ap="flat" cmpd="sng" algn="ctr">
                      <a:solidFill>
                        <a:schemeClr val="tx1"/>
                      </a:solidFill>
                      <a:prstDash val="solid"/>
                      <a:round/>
                      <a:headEnd type="none" w="med" len="med"/>
                      <a:tailEnd type="none" w="med" len="med"/>
                    </a:lnTlToBr>
                    <a:solidFill>
                      <a:schemeClr val="accent5">
                        <a:lumMod val="40000"/>
                        <a:lumOff val="60000"/>
                      </a:schemeClr>
                    </a:solidFill>
                  </a:tcPr>
                </a:tc>
                <a:tc>
                  <a:txBody>
                    <a:bodyPr/>
                    <a:lstStyle/>
                    <a:p>
                      <a:pPr algn="ctr" fontAlgn="ctr">
                        <a:lnSpc>
                          <a:spcPts val="1100"/>
                        </a:lnSpc>
                      </a:pPr>
                      <a:r>
                        <a:rPr lang="zh-TW" altLang="en-US" sz="1000" b="0" i="0" u="none" strike="noStrike" dirty="0">
                          <a:solidFill>
                            <a:schemeClr val="tx1"/>
                          </a:solidFill>
                          <a:latin typeface="ＭＳ Ｐゴシック" pitchFamily="50" charset="-128"/>
                          <a:ea typeface="ＭＳ Ｐゴシック" pitchFamily="50" charset="-128"/>
                        </a:rPr>
                        <a:t>項目（補助対象）</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40000"/>
                        <a:lumOff val="60000"/>
                      </a:schemeClr>
                    </a:solidFill>
                  </a:tcPr>
                </a:tc>
                <a:tc>
                  <a:txBody>
                    <a:bodyPr/>
                    <a:lstStyle/>
                    <a:p>
                      <a:pPr algn="ctr" fontAlgn="ctr">
                        <a:lnSpc>
                          <a:spcPts val="1100"/>
                        </a:lnSpc>
                      </a:pPr>
                      <a:r>
                        <a:rPr lang="ja-JP" altLang="en-US" sz="1000" b="0" i="0" u="none" strike="noStrike" dirty="0">
                          <a:solidFill>
                            <a:schemeClr val="tx1"/>
                          </a:solidFill>
                          <a:latin typeface="ＭＳ Ｐゴシック" pitchFamily="50" charset="-128"/>
                          <a:ea typeface="ＭＳ Ｐゴシック" pitchFamily="50" charset="-128"/>
                        </a:rPr>
                        <a:t>補助対象</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40000"/>
                        <a:lumOff val="60000"/>
                      </a:schemeClr>
                    </a:solidFill>
                  </a:tcPr>
                </a:tc>
                <a:tc>
                  <a:txBody>
                    <a:bodyPr/>
                    <a:lstStyle/>
                    <a:p>
                      <a:pPr algn="ctr" fontAlgn="ctr">
                        <a:lnSpc>
                          <a:spcPts val="1100"/>
                        </a:lnSpc>
                      </a:pPr>
                      <a:r>
                        <a:rPr lang="ja-JP" altLang="en-US" sz="1000" b="0" i="0" u="none" strike="noStrike" dirty="0">
                          <a:solidFill>
                            <a:schemeClr val="tx1"/>
                          </a:solidFill>
                          <a:latin typeface="ＭＳ Ｐゴシック" pitchFamily="50" charset="-128"/>
                          <a:ea typeface="ＭＳ Ｐゴシック" pitchFamily="50" charset="-128"/>
                        </a:rPr>
                        <a:t>削減効果額</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40000"/>
                        <a:lumOff val="60000"/>
                      </a:schemeClr>
                    </a:solidFill>
                  </a:tcPr>
                </a:tc>
                <a:tc>
                  <a:txBody>
                    <a:bodyPr/>
                    <a:lstStyle/>
                    <a:p>
                      <a:pPr algn="ctr" fontAlgn="ctr">
                        <a:lnSpc>
                          <a:spcPts val="1100"/>
                        </a:lnSpc>
                      </a:pPr>
                      <a:r>
                        <a:rPr lang="ja-JP" altLang="en-US" sz="1000" b="0" i="0" u="none" strike="noStrike" dirty="0">
                          <a:solidFill>
                            <a:schemeClr val="tx1"/>
                          </a:solidFill>
                          <a:latin typeface="ＭＳ Ｐゴシック" pitchFamily="50" charset="-128"/>
                          <a:ea typeface="ＭＳ Ｐゴシック" pitchFamily="50" charset="-128"/>
                        </a:rPr>
                        <a:t>削減率</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40000"/>
                        <a:lumOff val="60000"/>
                      </a:schemeClr>
                    </a:solidFill>
                  </a:tcPr>
                </a:tc>
                <a:extLst>
                  <a:ext uri="{0D108BD9-81ED-4DB2-BD59-A6C34878D82A}">
                    <a16:rowId xmlns:a16="http://schemas.microsoft.com/office/drawing/2014/main" val="10000"/>
                  </a:ext>
                </a:extLst>
              </a:tr>
              <a:tr h="293914">
                <a:tc>
                  <a:txBody>
                    <a:bodyPr/>
                    <a:lstStyle/>
                    <a:p>
                      <a:pPr algn="ctr" fontAlgn="ctr">
                        <a:lnSpc>
                          <a:spcPts val="1100"/>
                        </a:lnSpc>
                      </a:pPr>
                      <a:r>
                        <a:rPr lang="en-US" altLang="ja-JP" sz="1000" b="0" i="0" u="none" strike="noStrike" dirty="0">
                          <a:solidFill>
                            <a:schemeClr val="tx1"/>
                          </a:solidFill>
                          <a:latin typeface="+mn-ea"/>
                          <a:ea typeface="+mn-ea"/>
                        </a:rPr>
                        <a:t>1</a:t>
                      </a:r>
                      <a:endParaRPr lang="ja-JP" altLang="en-US" sz="1000" b="0" i="0" u="none" strike="noStrike" dirty="0">
                        <a:solidFill>
                          <a:schemeClr val="tx1"/>
                        </a:solidFill>
                        <a:latin typeface="+mn-ea"/>
                        <a:ea typeface="+mn-ea"/>
                      </a:endParaRP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lnSpc>
                          <a:spcPts val="1100"/>
                        </a:lnSpc>
                      </a:pPr>
                      <a:r>
                        <a:rPr lang="zh-TW" altLang="en-US" sz="1000" b="0" i="0" u="none" strike="noStrike" dirty="0">
                          <a:solidFill>
                            <a:srgbClr val="000000"/>
                          </a:solidFill>
                          <a:latin typeface="ＭＳ Ｐゴシック" pitchFamily="50" charset="-128"/>
                          <a:ea typeface="ＭＳ Ｐゴシック" pitchFamily="50" charset="-128"/>
                        </a:rPr>
                        <a:t>地方財務協会分担金</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lnSpc>
                          <a:spcPts val="1100"/>
                        </a:lnSpc>
                      </a:pPr>
                      <a:r>
                        <a:rPr lang="zh-TW" altLang="en-US" sz="1000" b="0" i="0" u="none" strike="noStrike" dirty="0">
                          <a:solidFill>
                            <a:srgbClr val="000000"/>
                          </a:solidFill>
                          <a:latin typeface="ＭＳ Ｐゴシック" pitchFamily="50" charset="-128"/>
                          <a:ea typeface="ＭＳ Ｐゴシック" pitchFamily="50" charset="-128"/>
                        </a:rPr>
                        <a:t>地方財務協会</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lnSpc>
                          <a:spcPts val="1100"/>
                        </a:lnSpc>
                      </a:pPr>
                      <a:r>
                        <a:rPr lang="ja-JP" altLang="en-US" sz="1000" b="0" i="0" u="none" strike="noStrike" dirty="0">
                          <a:solidFill>
                            <a:srgbClr val="000000"/>
                          </a:solidFill>
                          <a:latin typeface="ＭＳ Ｐゴシック" pitchFamily="50" charset="-128"/>
                          <a:ea typeface="ＭＳ Ｐゴシック" pitchFamily="50" charset="-128"/>
                        </a:rPr>
                        <a:t>▲</a:t>
                      </a:r>
                      <a:r>
                        <a:rPr lang="en-US" altLang="ja-JP" sz="1000" b="0" i="0" u="none" strike="noStrike" dirty="0">
                          <a:solidFill>
                            <a:srgbClr val="000000"/>
                          </a:solidFill>
                          <a:latin typeface="ＭＳ Ｐゴシック" pitchFamily="50" charset="-128"/>
                          <a:ea typeface="ＭＳ Ｐゴシック" pitchFamily="50" charset="-128"/>
                        </a:rPr>
                        <a:t>600</a:t>
                      </a:r>
                      <a:endParaRPr lang="ja-JP" altLang="en-US" sz="1000" b="0" i="0" u="none" strike="noStrike" dirty="0">
                        <a:solidFill>
                          <a:srgbClr val="000000"/>
                        </a:solidFill>
                        <a:latin typeface="ＭＳ Ｐゴシック" pitchFamily="50" charset="-128"/>
                        <a:ea typeface="ＭＳ Ｐゴシック" pitchFamily="50" charset="-128"/>
                      </a:endParaRP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lnSpc>
                          <a:spcPts val="1100"/>
                        </a:lnSpc>
                      </a:pPr>
                      <a:r>
                        <a:rPr lang="en-US" altLang="ja-JP" sz="1000" b="0" i="0" u="none" strike="noStrike" dirty="0">
                          <a:solidFill>
                            <a:srgbClr val="000000"/>
                          </a:solidFill>
                          <a:latin typeface="ＭＳ Ｐゴシック" pitchFamily="50" charset="-128"/>
                          <a:ea typeface="ＭＳ Ｐゴシック" pitchFamily="50" charset="-128"/>
                        </a:rPr>
                        <a:t>100%</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1"/>
                  </a:ext>
                </a:extLst>
              </a:tr>
              <a:tr h="293914">
                <a:tc>
                  <a:txBody>
                    <a:bodyPr/>
                    <a:lstStyle/>
                    <a:p>
                      <a:pPr algn="ctr" fontAlgn="ctr">
                        <a:lnSpc>
                          <a:spcPts val="1100"/>
                        </a:lnSpc>
                      </a:pPr>
                      <a:r>
                        <a:rPr lang="en-US" altLang="ja-JP" sz="1000" b="0" i="0" u="none" strike="noStrike" dirty="0">
                          <a:solidFill>
                            <a:schemeClr val="tx1"/>
                          </a:solidFill>
                          <a:latin typeface="+mn-ea"/>
                          <a:ea typeface="+mn-ea"/>
                        </a:rPr>
                        <a:t>2</a:t>
                      </a:r>
                      <a:endParaRPr lang="ja-JP" altLang="en-US" sz="1000" b="0" i="0" u="none" strike="noStrike" dirty="0">
                        <a:solidFill>
                          <a:schemeClr val="tx1"/>
                        </a:solidFill>
                        <a:latin typeface="+mn-ea"/>
                        <a:ea typeface="+mn-ea"/>
                      </a:endParaRP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lnSpc>
                          <a:spcPts val="1100"/>
                        </a:lnSpc>
                      </a:pPr>
                      <a:r>
                        <a:rPr lang="zh-TW" altLang="en-US" sz="1000" b="0" i="0" u="none" strike="noStrike" dirty="0">
                          <a:solidFill>
                            <a:srgbClr val="000000"/>
                          </a:solidFill>
                          <a:latin typeface="ＭＳ Ｐゴシック" pitchFamily="50" charset="-128"/>
                          <a:ea typeface="ＭＳ Ｐゴシック" pitchFamily="50" charset="-128"/>
                        </a:rPr>
                        <a:t>近畿地区幹線道路協議会分担金</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lnSpc>
                          <a:spcPts val="1100"/>
                        </a:lnSpc>
                      </a:pPr>
                      <a:r>
                        <a:rPr lang="zh-TW" altLang="en-US" sz="1000" b="0" i="0" u="none" strike="noStrike">
                          <a:solidFill>
                            <a:srgbClr val="000000"/>
                          </a:solidFill>
                          <a:latin typeface="ＭＳ Ｐゴシック" pitchFamily="50" charset="-128"/>
                          <a:ea typeface="ＭＳ Ｐゴシック" pitchFamily="50" charset="-128"/>
                        </a:rPr>
                        <a:t>近畿地区幹線道路協議会</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lnSpc>
                          <a:spcPts val="1100"/>
                        </a:lnSpc>
                      </a:pPr>
                      <a:r>
                        <a:rPr lang="ja-JP" altLang="en-US" sz="1000" b="0" i="0" u="none" strike="noStrike" dirty="0">
                          <a:solidFill>
                            <a:srgbClr val="000000"/>
                          </a:solidFill>
                          <a:latin typeface="ＭＳ Ｐゴシック" pitchFamily="50" charset="-128"/>
                          <a:ea typeface="ＭＳ Ｐゴシック" pitchFamily="50" charset="-128"/>
                        </a:rPr>
                        <a:t>▲</a:t>
                      </a:r>
                      <a:r>
                        <a:rPr lang="en-US" altLang="ja-JP" sz="1000" b="0" i="0" u="none" strike="noStrike" dirty="0">
                          <a:solidFill>
                            <a:srgbClr val="000000"/>
                          </a:solidFill>
                          <a:latin typeface="ＭＳ Ｐゴシック" pitchFamily="50" charset="-128"/>
                          <a:ea typeface="ＭＳ Ｐゴシック" pitchFamily="50" charset="-128"/>
                        </a:rPr>
                        <a:t>100</a:t>
                      </a:r>
                      <a:endParaRPr lang="ja-JP" altLang="en-US" sz="1000" b="0" i="0" u="none" strike="noStrike" dirty="0">
                        <a:solidFill>
                          <a:srgbClr val="000000"/>
                        </a:solidFill>
                        <a:latin typeface="ＭＳ Ｐゴシック" pitchFamily="50" charset="-128"/>
                        <a:ea typeface="ＭＳ Ｐゴシック" pitchFamily="50" charset="-128"/>
                      </a:endParaRP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lnSpc>
                          <a:spcPts val="1100"/>
                        </a:lnSpc>
                      </a:pPr>
                      <a:r>
                        <a:rPr lang="en-US" altLang="ja-JP" sz="1000" b="0" i="0" u="none" strike="noStrike" dirty="0">
                          <a:solidFill>
                            <a:srgbClr val="000000"/>
                          </a:solidFill>
                          <a:latin typeface="ＭＳ Ｐゴシック" pitchFamily="50" charset="-128"/>
                          <a:ea typeface="ＭＳ Ｐゴシック" pitchFamily="50" charset="-128"/>
                        </a:rPr>
                        <a:t>100%</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2"/>
                  </a:ext>
                </a:extLst>
              </a:tr>
              <a:tr h="293914">
                <a:tc>
                  <a:txBody>
                    <a:bodyPr/>
                    <a:lstStyle/>
                    <a:p>
                      <a:pPr algn="ctr" fontAlgn="ctr">
                        <a:lnSpc>
                          <a:spcPts val="1100"/>
                        </a:lnSpc>
                      </a:pPr>
                      <a:r>
                        <a:rPr lang="en-US" altLang="zh-TW" sz="1000" b="0" i="0" u="none" strike="noStrike" dirty="0">
                          <a:solidFill>
                            <a:schemeClr val="tx1"/>
                          </a:solidFill>
                          <a:latin typeface="ＭＳ Ｐゴシック" pitchFamily="50" charset="-128"/>
                          <a:ea typeface="ＭＳ Ｐゴシック" pitchFamily="50" charset="-128"/>
                        </a:rPr>
                        <a:t>3</a:t>
                      </a:r>
                      <a:endParaRPr lang="zh-TW" altLang="en-US" sz="1000" b="0" i="0" u="none" strike="noStrike" dirty="0">
                        <a:solidFill>
                          <a:schemeClr val="tx1"/>
                        </a:solidFill>
                        <a:latin typeface="ＭＳ Ｐゴシック" pitchFamily="50" charset="-128"/>
                        <a:ea typeface="ＭＳ Ｐゴシック" pitchFamily="50" charset="-128"/>
                      </a:endParaRP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lnSpc>
                          <a:spcPts val="1100"/>
                        </a:lnSpc>
                      </a:pPr>
                      <a:r>
                        <a:rPr lang="en-US" altLang="ja-JP" sz="1000" b="0" i="0" u="none" strike="noStrike" dirty="0">
                          <a:solidFill>
                            <a:srgbClr val="000000"/>
                          </a:solidFill>
                          <a:latin typeface="ＭＳ Ｐゴシック" pitchFamily="50" charset="-128"/>
                          <a:ea typeface="ＭＳ Ｐゴシック" pitchFamily="50" charset="-128"/>
                        </a:rPr>
                        <a:t>(</a:t>
                      </a:r>
                      <a:r>
                        <a:rPr lang="ja-JP" altLang="en-US" sz="1000" b="0" i="0" u="none" strike="noStrike" dirty="0">
                          <a:solidFill>
                            <a:srgbClr val="000000"/>
                          </a:solidFill>
                          <a:latin typeface="ＭＳ Ｐゴシック" pitchFamily="50" charset="-128"/>
                          <a:ea typeface="ＭＳ Ｐゴシック" pitchFamily="50" charset="-128"/>
                        </a:rPr>
                        <a:t>一財</a:t>
                      </a:r>
                      <a:r>
                        <a:rPr lang="en-US" altLang="ja-JP" sz="1000" b="0" i="0" u="none" strike="noStrike" dirty="0">
                          <a:solidFill>
                            <a:srgbClr val="000000"/>
                          </a:solidFill>
                          <a:latin typeface="ＭＳ Ｐゴシック" pitchFamily="50" charset="-128"/>
                          <a:ea typeface="ＭＳ Ｐゴシック" pitchFamily="50" charset="-128"/>
                        </a:rPr>
                        <a:t>)</a:t>
                      </a:r>
                      <a:r>
                        <a:rPr lang="ja-JP" altLang="en-US" sz="1000" b="0" i="0" u="none" strike="noStrike" dirty="0">
                          <a:solidFill>
                            <a:srgbClr val="000000"/>
                          </a:solidFill>
                          <a:latin typeface="ＭＳ Ｐゴシック" pitchFamily="50" charset="-128"/>
                          <a:ea typeface="ＭＳ Ｐゴシック" pitchFamily="50" charset="-128"/>
                        </a:rPr>
                        <a:t>アジア太平洋観光交流センター事業にかかる分担金</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lnSpc>
                          <a:spcPts val="1100"/>
                        </a:lnSpc>
                      </a:pPr>
                      <a:r>
                        <a:rPr lang="en-US" altLang="ja-JP" sz="1000" b="0" i="0" u="none" strike="noStrike" dirty="0">
                          <a:solidFill>
                            <a:srgbClr val="000000"/>
                          </a:solidFill>
                          <a:latin typeface="ＭＳ Ｐゴシック" pitchFamily="50" charset="-128"/>
                          <a:ea typeface="ＭＳ Ｐゴシック" pitchFamily="50" charset="-128"/>
                        </a:rPr>
                        <a:t>(</a:t>
                      </a:r>
                      <a:r>
                        <a:rPr lang="ja-JP" altLang="en-US" sz="1000" b="0" i="0" u="none" strike="noStrike" dirty="0">
                          <a:solidFill>
                            <a:srgbClr val="000000"/>
                          </a:solidFill>
                          <a:latin typeface="ＭＳ Ｐゴシック" pitchFamily="50" charset="-128"/>
                          <a:ea typeface="ＭＳ Ｐゴシック" pitchFamily="50" charset="-128"/>
                        </a:rPr>
                        <a:t>一財</a:t>
                      </a:r>
                      <a:r>
                        <a:rPr lang="en-US" altLang="ja-JP" sz="1000" b="0" i="0" u="none" strike="noStrike" dirty="0">
                          <a:solidFill>
                            <a:srgbClr val="000000"/>
                          </a:solidFill>
                          <a:latin typeface="ＭＳ Ｐゴシック" pitchFamily="50" charset="-128"/>
                          <a:ea typeface="ＭＳ Ｐゴシック" pitchFamily="50" charset="-128"/>
                        </a:rPr>
                        <a:t>)</a:t>
                      </a:r>
                      <a:r>
                        <a:rPr lang="ja-JP" altLang="en-US" sz="1000" b="0" i="0" u="none" strike="noStrike" dirty="0">
                          <a:solidFill>
                            <a:srgbClr val="000000"/>
                          </a:solidFill>
                          <a:latin typeface="ＭＳ Ｐゴシック" pitchFamily="50" charset="-128"/>
                          <a:ea typeface="ＭＳ Ｐゴシック" pitchFamily="50" charset="-128"/>
                        </a:rPr>
                        <a:t>アジア太平洋観光交流センター</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lnSpc>
                          <a:spcPts val="1100"/>
                        </a:lnSpc>
                      </a:pPr>
                      <a:r>
                        <a:rPr lang="ja-JP" altLang="en-US" sz="1000" b="0" i="0" u="none" strike="noStrike" dirty="0">
                          <a:solidFill>
                            <a:srgbClr val="000000"/>
                          </a:solidFill>
                          <a:latin typeface="ＭＳ Ｐゴシック" pitchFamily="50" charset="-128"/>
                          <a:ea typeface="ＭＳ Ｐゴシック" pitchFamily="50" charset="-128"/>
                        </a:rPr>
                        <a:t>▲</a:t>
                      </a:r>
                      <a:r>
                        <a:rPr lang="en-US" altLang="ja-JP" sz="1000" b="0" i="0" u="none" strike="noStrike" dirty="0">
                          <a:solidFill>
                            <a:srgbClr val="000000"/>
                          </a:solidFill>
                          <a:latin typeface="ＭＳ Ｐゴシック" pitchFamily="50" charset="-128"/>
                          <a:ea typeface="ＭＳ Ｐゴシック" pitchFamily="50" charset="-128"/>
                        </a:rPr>
                        <a:t>10,647</a:t>
                      </a:r>
                      <a:endParaRPr lang="ja-JP" altLang="en-US" sz="1000" b="0" i="0" u="none" strike="noStrike" dirty="0">
                        <a:solidFill>
                          <a:srgbClr val="000000"/>
                        </a:solidFill>
                        <a:latin typeface="ＭＳ Ｐゴシック" pitchFamily="50" charset="-128"/>
                        <a:ea typeface="ＭＳ Ｐゴシック" pitchFamily="50" charset="-128"/>
                      </a:endParaRP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lnSpc>
                          <a:spcPts val="1100"/>
                        </a:lnSpc>
                      </a:pPr>
                      <a:r>
                        <a:rPr lang="en-US" altLang="ja-JP" sz="1000" b="0" i="0" u="none" strike="noStrike" dirty="0">
                          <a:solidFill>
                            <a:srgbClr val="000000"/>
                          </a:solidFill>
                          <a:latin typeface="ＭＳ Ｐゴシック" pitchFamily="50" charset="-128"/>
                          <a:ea typeface="ＭＳ Ｐゴシック" pitchFamily="50" charset="-128"/>
                        </a:rPr>
                        <a:t>100%</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3"/>
                  </a:ext>
                </a:extLst>
              </a:tr>
              <a:tr h="293914">
                <a:tc gridSpan="2">
                  <a:txBody>
                    <a:bodyPr/>
                    <a:lstStyle/>
                    <a:p>
                      <a:pPr algn="ctr" fontAlgn="ctr">
                        <a:lnSpc>
                          <a:spcPts val="1100"/>
                        </a:lnSpc>
                      </a:pPr>
                      <a:r>
                        <a:rPr lang="ja-JP" altLang="en-US" sz="1000" b="0" i="0" u="none" strike="noStrike" dirty="0">
                          <a:solidFill>
                            <a:schemeClr val="tx1"/>
                          </a:solidFill>
                          <a:latin typeface="+mn-ea"/>
                          <a:ea typeface="+mn-ea"/>
                        </a:rPr>
                        <a:t>計</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40000"/>
                        <a:lumOff val="60000"/>
                      </a:schemeClr>
                    </a:solidFill>
                  </a:tcPr>
                </a:tc>
                <a:tc hMerge="1">
                  <a:txBody>
                    <a:bodyPr/>
                    <a:lstStyle/>
                    <a:p>
                      <a:pPr algn="ctr" fontAlgn="ctr">
                        <a:lnSpc>
                          <a:spcPts val="1000"/>
                        </a:lnSpc>
                      </a:pPr>
                      <a:endParaRPr lang="ja-JP" altLang="en-US" sz="1000" b="0" i="0" u="none" strike="noStrike" dirty="0">
                        <a:solidFill>
                          <a:schemeClr val="tx1"/>
                        </a:solidFill>
                        <a:latin typeface="+mn-ea"/>
                        <a:ea typeface="+mn-ea"/>
                      </a:endParaRP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40000"/>
                        <a:lumOff val="60000"/>
                      </a:schemeClr>
                    </a:solidFill>
                  </a:tcPr>
                </a:tc>
                <a:tc>
                  <a:txBody>
                    <a:bodyPr/>
                    <a:lstStyle/>
                    <a:p>
                      <a:pPr algn="l" fontAlgn="ctr">
                        <a:lnSpc>
                          <a:spcPts val="1100"/>
                        </a:lnSpc>
                      </a:pPr>
                      <a:endParaRPr lang="ja-JP" altLang="en-US" sz="1000" b="0" i="0" u="none" strike="noStrike" dirty="0">
                        <a:solidFill>
                          <a:schemeClr val="tx1"/>
                        </a:solidFill>
                        <a:latin typeface="+mj-ea"/>
                        <a:ea typeface="+mj-ea"/>
                      </a:endParaRP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40000"/>
                        <a:lumOff val="60000"/>
                      </a:schemeClr>
                    </a:solidFill>
                  </a:tcPr>
                </a:tc>
                <a:tc>
                  <a:txBody>
                    <a:bodyPr/>
                    <a:lstStyle/>
                    <a:p>
                      <a:pPr algn="r" fontAlgn="ctr">
                        <a:lnSpc>
                          <a:spcPts val="1100"/>
                        </a:lnSpc>
                      </a:pPr>
                      <a:r>
                        <a:rPr lang="ja-JP" altLang="en-US" sz="1000" b="0" i="0" u="none" strike="noStrike" dirty="0">
                          <a:solidFill>
                            <a:srgbClr val="000000"/>
                          </a:solidFill>
                          <a:latin typeface="ＭＳ Ｐゴシック" pitchFamily="50" charset="-128"/>
                          <a:ea typeface="ＭＳ Ｐゴシック" pitchFamily="50" charset="-128"/>
                        </a:rPr>
                        <a:t>▲</a:t>
                      </a:r>
                      <a:r>
                        <a:rPr lang="en-US" altLang="ja-JP" sz="1000" b="0" i="0" u="none" strike="noStrike" dirty="0">
                          <a:solidFill>
                            <a:srgbClr val="000000"/>
                          </a:solidFill>
                          <a:latin typeface="ＭＳ Ｐゴシック" pitchFamily="50" charset="-128"/>
                          <a:ea typeface="ＭＳ Ｐゴシック" pitchFamily="50" charset="-128"/>
                        </a:rPr>
                        <a:t>11,347</a:t>
                      </a:r>
                      <a:endParaRPr lang="ja-JP" altLang="en-US" sz="1000" b="0" i="0" u="none" strike="noStrike" dirty="0">
                        <a:solidFill>
                          <a:srgbClr val="000000"/>
                        </a:solidFill>
                        <a:latin typeface="ＭＳ Ｐゴシック" pitchFamily="50" charset="-128"/>
                        <a:ea typeface="ＭＳ Ｐゴシック" pitchFamily="50" charset="-128"/>
                      </a:endParaRP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40000"/>
                        <a:lumOff val="60000"/>
                      </a:schemeClr>
                    </a:solidFill>
                  </a:tcPr>
                </a:tc>
                <a:tc>
                  <a:txBody>
                    <a:bodyPr/>
                    <a:lstStyle/>
                    <a:p>
                      <a:pPr algn="ctr" fontAlgn="ctr">
                        <a:lnSpc>
                          <a:spcPts val="1100"/>
                        </a:lnSpc>
                      </a:pPr>
                      <a:endParaRPr lang="en-US" altLang="ja-JP" sz="1000" b="0" i="0" u="none" strike="noStrike" dirty="0">
                        <a:solidFill>
                          <a:srgbClr val="000000"/>
                        </a:solidFill>
                        <a:latin typeface="ＭＳ Ｐゴシック" pitchFamily="50" charset="-128"/>
                        <a:ea typeface="ＭＳ Ｐゴシック" pitchFamily="50" charset="-128"/>
                      </a:endParaRP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40000"/>
                        <a:lumOff val="60000"/>
                      </a:schemeClr>
                    </a:solidFill>
                  </a:tcPr>
                </a:tc>
                <a:extLst>
                  <a:ext uri="{0D108BD9-81ED-4DB2-BD59-A6C34878D82A}">
                    <a16:rowId xmlns:a16="http://schemas.microsoft.com/office/drawing/2014/main" val="10004"/>
                  </a:ext>
                </a:extLst>
              </a:tr>
            </a:tbl>
          </a:graphicData>
        </a:graphic>
      </p:graphicFrame>
      <p:sp>
        <p:nvSpPr>
          <p:cNvPr id="16" name="正方形/長方形 15"/>
          <p:cNvSpPr/>
          <p:nvPr/>
        </p:nvSpPr>
        <p:spPr>
          <a:xfrm>
            <a:off x="7956376" y="1239585"/>
            <a:ext cx="1008112" cy="246221"/>
          </a:xfrm>
          <a:prstGeom prst="rect">
            <a:avLst/>
          </a:prstGeom>
        </p:spPr>
        <p:txBody>
          <a:bodyPr wrap="square">
            <a:spAutoFit/>
          </a:bodyPr>
          <a:lstStyle/>
          <a:p>
            <a:r>
              <a:rPr lang="ja-JP" altLang="en-US" sz="1000" dirty="0">
                <a:latin typeface="+mn-ea"/>
              </a:rPr>
              <a:t>（単位：千円）</a:t>
            </a:r>
          </a:p>
        </p:txBody>
      </p:sp>
      <p:sp>
        <p:nvSpPr>
          <p:cNvPr id="23" name="正方形/長方形 22"/>
          <p:cNvSpPr/>
          <p:nvPr/>
        </p:nvSpPr>
        <p:spPr>
          <a:xfrm>
            <a:off x="467544" y="3324063"/>
            <a:ext cx="3312368" cy="292388"/>
          </a:xfrm>
          <a:prstGeom prst="rect">
            <a:avLst/>
          </a:prstGeom>
        </p:spPr>
        <p:txBody>
          <a:bodyPr wrap="square">
            <a:spAutoFit/>
          </a:bodyPr>
          <a:lstStyle/>
          <a:p>
            <a:r>
              <a:rPr lang="ja-JP" altLang="en-US" sz="1300" dirty="0">
                <a:latin typeface="+mn-ea"/>
              </a:rPr>
              <a:t>■存続　（</a:t>
            </a:r>
            <a:r>
              <a:rPr lang="en-US" altLang="ja-JP" sz="1300" dirty="0">
                <a:latin typeface="+mn-ea"/>
              </a:rPr>
              <a:t>2</a:t>
            </a:r>
            <a:r>
              <a:rPr lang="ja-JP" altLang="en-US" sz="1300" dirty="0">
                <a:latin typeface="+mn-ea"/>
              </a:rPr>
              <a:t>項目）</a:t>
            </a:r>
          </a:p>
        </p:txBody>
      </p:sp>
      <p:graphicFrame>
        <p:nvGraphicFramePr>
          <p:cNvPr id="24" name="表 23"/>
          <p:cNvGraphicFramePr>
            <a:graphicFrameLocks noGrp="1"/>
          </p:cNvGraphicFramePr>
          <p:nvPr>
            <p:extLst>
              <p:ext uri="{D42A27DB-BD31-4B8C-83A1-F6EECF244321}">
                <p14:modId xmlns:p14="http://schemas.microsoft.com/office/powerpoint/2010/main" val="317344131"/>
              </p:ext>
            </p:extLst>
          </p:nvPr>
        </p:nvGraphicFramePr>
        <p:xfrm>
          <a:off x="755576" y="3621496"/>
          <a:ext cx="7992888" cy="1175656"/>
        </p:xfrm>
        <a:graphic>
          <a:graphicData uri="http://schemas.openxmlformats.org/drawingml/2006/table">
            <a:tbl>
              <a:tblPr/>
              <a:tblGrid>
                <a:gridCol w="216024">
                  <a:extLst>
                    <a:ext uri="{9D8B030D-6E8A-4147-A177-3AD203B41FA5}">
                      <a16:colId xmlns:a16="http://schemas.microsoft.com/office/drawing/2014/main" val="20000"/>
                    </a:ext>
                  </a:extLst>
                </a:gridCol>
                <a:gridCol w="4464496">
                  <a:extLst>
                    <a:ext uri="{9D8B030D-6E8A-4147-A177-3AD203B41FA5}">
                      <a16:colId xmlns:a16="http://schemas.microsoft.com/office/drawing/2014/main" val="20001"/>
                    </a:ext>
                  </a:extLst>
                </a:gridCol>
                <a:gridCol w="1800200">
                  <a:extLst>
                    <a:ext uri="{9D8B030D-6E8A-4147-A177-3AD203B41FA5}">
                      <a16:colId xmlns:a16="http://schemas.microsoft.com/office/drawing/2014/main" val="20002"/>
                    </a:ext>
                  </a:extLst>
                </a:gridCol>
                <a:gridCol w="864096">
                  <a:extLst>
                    <a:ext uri="{9D8B030D-6E8A-4147-A177-3AD203B41FA5}">
                      <a16:colId xmlns:a16="http://schemas.microsoft.com/office/drawing/2014/main" val="20003"/>
                    </a:ext>
                  </a:extLst>
                </a:gridCol>
                <a:gridCol w="648072">
                  <a:extLst>
                    <a:ext uri="{9D8B030D-6E8A-4147-A177-3AD203B41FA5}">
                      <a16:colId xmlns:a16="http://schemas.microsoft.com/office/drawing/2014/main" val="20004"/>
                    </a:ext>
                  </a:extLst>
                </a:gridCol>
              </a:tblGrid>
              <a:tr h="293914">
                <a:tc>
                  <a:txBody>
                    <a:bodyPr/>
                    <a:lstStyle/>
                    <a:p>
                      <a:pPr algn="ctr" fontAlgn="ctr">
                        <a:lnSpc>
                          <a:spcPts val="1100"/>
                        </a:lnSpc>
                      </a:pPr>
                      <a:endParaRPr lang="zh-TW" altLang="en-US" sz="1000" b="0" i="0" u="none" strike="noStrike" dirty="0">
                        <a:solidFill>
                          <a:schemeClr val="tx1"/>
                        </a:solidFill>
                        <a:latin typeface="ＭＳ Ｐゴシック" pitchFamily="50" charset="-128"/>
                        <a:ea typeface="ＭＳ Ｐゴシック" pitchFamily="50" charset="-128"/>
                      </a:endParaRP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ap="flat" cmpd="sng" algn="ctr">
                      <a:solidFill>
                        <a:schemeClr val="tx1"/>
                      </a:solidFill>
                      <a:prstDash val="solid"/>
                      <a:round/>
                      <a:headEnd type="none" w="med" len="med"/>
                      <a:tailEnd type="none" w="med" len="med"/>
                    </a:lnTlToBr>
                    <a:solidFill>
                      <a:schemeClr val="accent5">
                        <a:lumMod val="40000"/>
                        <a:lumOff val="60000"/>
                      </a:schemeClr>
                    </a:solidFill>
                  </a:tcPr>
                </a:tc>
                <a:tc>
                  <a:txBody>
                    <a:bodyPr/>
                    <a:lstStyle/>
                    <a:p>
                      <a:pPr algn="ctr" fontAlgn="ctr">
                        <a:lnSpc>
                          <a:spcPts val="1100"/>
                        </a:lnSpc>
                      </a:pPr>
                      <a:r>
                        <a:rPr lang="zh-TW" altLang="en-US" sz="1000" b="0" i="0" u="none" strike="noStrike" dirty="0">
                          <a:solidFill>
                            <a:schemeClr val="tx1"/>
                          </a:solidFill>
                          <a:latin typeface="ＭＳ Ｐゴシック" pitchFamily="50" charset="-128"/>
                          <a:ea typeface="ＭＳ Ｐゴシック" pitchFamily="50" charset="-128"/>
                        </a:rPr>
                        <a:t>項目（補助対象）</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40000"/>
                        <a:lumOff val="60000"/>
                      </a:schemeClr>
                    </a:solidFill>
                  </a:tcPr>
                </a:tc>
                <a:tc>
                  <a:txBody>
                    <a:bodyPr/>
                    <a:lstStyle/>
                    <a:p>
                      <a:pPr algn="ctr" fontAlgn="ctr">
                        <a:lnSpc>
                          <a:spcPts val="1100"/>
                        </a:lnSpc>
                      </a:pPr>
                      <a:r>
                        <a:rPr lang="ja-JP" altLang="en-US" sz="1000" b="0" i="0" u="none" strike="noStrike" dirty="0">
                          <a:solidFill>
                            <a:schemeClr val="tx1"/>
                          </a:solidFill>
                          <a:latin typeface="ＭＳ Ｐゴシック" pitchFamily="50" charset="-128"/>
                          <a:ea typeface="ＭＳ Ｐゴシック" pitchFamily="50" charset="-128"/>
                        </a:rPr>
                        <a:t>補助対象</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40000"/>
                        <a:lumOff val="60000"/>
                      </a:schemeClr>
                    </a:solidFill>
                  </a:tcPr>
                </a:tc>
                <a:tc>
                  <a:txBody>
                    <a:bodyPr/>
                    <a:lstStyle/>
                    <a:p>
                      <a:pPr algn="ctr" fontAlgn="ctr">
                        <a:lnSpc>
                          <a:spcPts val="1100"/>
                        </a:lnSpc>
                      </a:pPr>
                      <a:r>
                        <a:rPr lang="ja-JP" altLang="en-US" sz="1000" b="0" i="0" u="none" strike="noStrike" dirty="0">
                          <a:solidFill>
                            <a:schemeClr val="tx1"/>
                          </a:solidFill>
                          <a:latin typeface="ＭＳ Ｐゴシック" pitchFamily="50" charset="-128"/>
                          <a:ea typeface="ＭＳ Ｐゴシック" pitchFamily="50" charset="-128"/>
                        </a:rPr>
                        <a:t>削減効果額</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40000"/>
                        <a:lumOff val="60000"/>
                      </a:schemeClr>
                    </a:solidFill>
                  </a:tcPr>
                </a:tc>
                <a:tc>
                  <a:txBody>
                    <a:bodyPr/>
                    <a:lstStyle/>
                    <a:p>
                      <a:pPr algn="ctr" fontAlgn="ctr">
                        <a:lnSpc>
                          <a:spcPts val="1100"/>
                        </a:lnSpc>
                      </a:pPr>
                      <a:r>
                        <a:rPr lang="ja-JP" altLang="en-US" sz="1000" b="0" i="0" u="none" strike="noStrike" dirty="0">
                          <a:solidFill>
                            <a:schemeClr val="tx1"/>
                          </a:solidFill>
                          <a:latin typeface="ＭＳ Ｐゴシック" pitchFamily="50" charset="-128"/>
                          <a:ea typeface="ＭＳ Ｐゴシック" pitchFamily="50" charset="-128"/>
                        </a:rPr>
                        <a:t>削減率</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40000"/>
                        <a:lumOff val="60000"/>
                      </a:schemeClr>
                    </a:solidFill>
                  </a:tcPr>
                </a:tc>
                <a:extLst>
                  <a:ext uri="{0D108BD9-81ED-4DB2-BD59-A6C34878D82A}">
                    <a16:rowId xmlns:a16="http://schemas.microsoft.com/office/drawing/2014/main" val="10000"/>
                  </a:ext>
                </a:extLst>
              </a:tr>
              <a:tr h="293914">
                <a:tc>
                  <a:txBody>
                    <a:bodyPr/>
                    <a:lstStyle/>
                    <a:p>
                      <a:pPr algn="ctr" fontAlgn="ctr">
                        <a:lnSpc>
                          <a:spcPts val="1100"/>
                        </a:lnSpc>
                      </a:pPr>
                      <a:r>
                        <a:rPr lang="en-US" altLang="ja-JP" sz="1000" b="0" i="0" u="none" strike="noStrike" dirty="0">
                          <a:solidFill>
                            <a:schemeClr val="tx1"/>
                          </a:solidFill>
                          <a:latin typeface="+mn-ea"/>
                          <a:ea typeface="+mn-ea"/>
                        </a:rPr>
                        <a:t>1</a:t>
                      </a:r>
                      <a:endParaRPr lang="ja-JP" altLang="en-US" sz="1000" b="0" i="0" u="none" strike="noStrike" dirty="0">
                        <a:solidFill>
                          <a:schemeClr val="tx1"/>
                        </a:solidFill>
                        <a:latin typeface="+mn-ea"/>
                        <a:ea typeface="+mn-ea"/>
                      </a:endParaRP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lnSpc>
                          <a:spcPts val="1100"/>
                        </a:lnSpc>
                      </a:pPr>
                      <a:r>
                        <a:rPr lang="ja-JP" altLang="en-US" sz="1000" b="0" i="0" u="none" strike="noStrike" dirty="0" smtClean="0">
                          <a:solidFill>
                            <a:srgbClr val="000000"/>
                          </a:solidFill>
                          <a:latin typeface="ＭＳ Ｐゴシック" pitchFamily="50" charset="-128"/>
                          <a:ea typeface="+mn-ea"/>
                        </a:rPr>
                        <a:t>（財）自治体国際化協会への分担金</a:t>
                      </a:r>
                      <a:endParaRPr lang="zh-TW" altLang="en-US" sz="1000" b="0" i="0" u="none" strike="noStrike" dirty="0">
                        <a:solidFill>
                          <a:srgbClr val="000000"/>
                        </a:solidFill>
                        <a:latin typeface="ＭＳ Ｐゴシック" pitchFamily="50" charset="-128"/>
                        <a:ea typeface="ＭＳ Ｐゴシック" pitchFamily="50" charset="-128"/>
                      </a:endParaRP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lnSpc>
                          <a:spcPts val="1100"/>
                        </a:lnSpc>
                      </a:pPr>
                      <a:r>
                        <a:rPr lang="zh-TW" altLang="en-US" sz="1000" b="0" i="0" u="none" strike="noStrike" dirty="0" smtClean="0">
                          <a:solidFill>
                            <a:srgbClr val="000000"/>
                          </a:solidFill>
                          <a:latin typeface="ＭＳ Ｐゴシック" pitchFamily="50" charset="-128"/>
                          <a:ea typeface="ＭＳ Ｐゴシック" pitchFamily="50" charset="-128"/>
                        </a:rPr>
                        <a:t>（財）自治体国際化協会</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lnSpc>
                          <a:spcPts val="1100"/>
                        </a:lnSpc>
                      </a:pPr>
                      <a:r>
                        <a:rPr lang="en-US" altLang="ja-JP" sz="1000" b="0" i="0" u="none" strike="noStrike" dirty="0">
                          <a:solidFill>
                            <a:srgbClr val="000000"/>
                          </a:solidFill>
                          <a:latin typeface="ＭＳ Ｐゴシック" pitchFamily="50" charset="-128"/>
                          <a:ea typeface="ＭＳ Ｐゴシック" pitchFamily="50" charset="-128"/>
                        </a:rPr>
                        <a:t>-</a:t>
                      </a:r>
                      <a:endParaRPr lang="ja-JP" altLang="en-US" sz="1000" b="0" i="0" u="none" strike="noStrike" dirty="0">
                        <a:solidFill>
                          <a:srgbClr val="000000"/>
                        </a:solidFill>
                        <a:latin typeface="ＭＳ Ｐゴシック" pitchFamily="50" charset="-128"/>
                        <a:ea typeface="ＭＳ Ｐゴシック" pitchFamily="50" charset="-128"/>
                      </a:endParaRP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lnSpc>
                          <a:spcPts val="1100"/>
                        </a:lnSpc>
                      </a:pPr>
                      <a:r>
                        <a:rPr lang="en-US" altLang="ja-JP" sz="1000" b="0" i="0" u="none" strike="noStrike" dirty="0">
                          <a:solidFill>
                            <a:srgbClr val="000000"/>
                          </a:solidFill>
                          <a:latin typeface="ＭＳ Ｐゴシック" pitchFamily="50" charset="-128"/>
                          <a:ea typeface="ＭＳ Ｐゴシック" pitchFamily="50" charset="-128"/>
                        </a:rPr>
                        <a:t>-</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1"/>
                  </a:ext>
                </a:extLst>
              </a:tr>
              <a:tr h="293914">
                <a:tc>
                  <a:txBody>
                    <a:bodyPr/>
                    <a:lstStyle/>
                    <a:p>
                      <a:pPr algn="ctr" fontAlgn="ctr">
                        <a:lnSpc>
                          <a:spcPts val="1100"/>
                        </a:lnSpc>
                      </a:pPr>
                      <a:r>
                        <a:rPr lang="en-US" altLang="ja-JP" sz="1000" b="0" i="0" u="none" strike="noStrike" dirty="0">
                          <a:solidFill>
                            <a:schemeClr val="tx1"/>
                          </a:solidFill>
                          <a:latin typeface="+mn-ea"/>
                          <a:ea typeface="+mn-ea"/>
                        </a:rPr>
                        <a:t>2</a:t>
                      </a:r>
                      <a:endParaRPr lang="ja-JP" altLang="en-US" sz="1000" b="0" i="0" u="none" strike="noStrike" dirty="0">
                        <a:solidFill>
                          <a:schemeClr val="tx1"/>
                        </a:solidFill>
                        <a:latin typeface="+mn-ea"/>
                        <a:ea typeface="+mn-ea"/>
                      </a:endParaRP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lnSpc>
                          <a:spcPts val="1100"/>
                        </a:lnSpc>
                      </a:pPr>
                      <a:r>
                        <a:rPr lang="zh-TW" altLang="en-US" sz="1000" b="0" i="0" u="none" strike="noStrike" dirty="0" smtClean="0">
                          <a:solidFill>
                            <a:srgbClr val="000000"/>
                          </a:solidFill>
                          <a:latin typeface="ＭＳ Ｐゴシック" pitchFamily="50" charset="-128"/>
                          <a:ea typeface="ＭＳ Ｐゴシック" pitchFamily="50" charset="-128"/>
                        </a:rPr>
                        <a:t>（財）地域創造分担金</a:t>
                      </a:r>
                      <a:endParaRPr lang="zh-TW" altLang="en-US" sz="1000" b="0" i="0" u="none" strike="noStrike" dirty="0">
                        <a:solidFill>
                          <a:srgbClr val="000000"/>
                        </a:solidFill>
                        <a:latin typeface="ＭＳ Ｐゴシック" pitchFamily="50" charset="-128"/>
                        <a:ea typeface="ＭＳ Ｐゴシック" pitchFamily="50" charset="-128"/>
                      </a:endParaRP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lnSpc>
                          <a:spcPts val="1100"/>
                        </a:lnSpc>
                      </a:pPr>
                      <a:r>
                        <a:rPr lang="zh-TW" altLang="en-US" sz="1000" b="0" i="0" u="none" strike="noStrike" dirty="0" smtClean="0">
                          <a:solidFill>
                            <a:srgbClr val="000000"/>
                          </a:solidFill>
                          <a:latin typeface="ＭＳ Ｐゴシック" pitchFamily="50" charset="-128"/>
                          <a:ea typeface="ＭＳ Ｐゴシック" pitchFamily="50" charset="-128"/>
                        </a:rPr>
                        <a:t>（財）地域創造</a:t>
                      </a:r>
                      <a:endParaRPr lang="zh-TW" altLang="en-US" sz="1000" b="0" i="0" u="none" strike="noStrike" dirty="0">
                        <a:solidFill>
                          <a:srgbClr val="000000"/>
                        </a:solidFill>
                        <a:latin typeface="ＭＳ Ｐゴシック" pitchFamily="50" charset="-128"/>
                        <a:ea typeface="ＭＳ Ｐゴシック" pitchFamily="50" charset="-128"/>
                      </a:endParaRP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lnSpc>
                          <a:spcPts val="1100"/>
                        </a:lnSpc>
                      </a:pPr>
                      <a:r>
                        <a:rPr lang="en-US" altLang="ja-JP" sz="1000" b="0" i="0" u="none" strike="noStrike" dirty="0">
                          <a:solidFill>
                            <a:srgbClr val="000000"/>
                          </a:solidFill>
                          <a:latin typeface="ＭＳ Ｐゴシック" pitchFamily="50" charset="-128"/>
                          <a:ea typeface="ＭＳ Ｐゴシック" pitchFamily="50" charset="-128"/>
                        </a:rPr>
                        <a:t>-</a:t>
                      </a:r>
                      <a:endParaRPr lang="ja-JP" altLang="en-US" sz="1000" b="0" i="0" u="none" strike="noStrike" dirty="0">
                        <a:solidFill>
                          <a:srgbClr val="000000"/>
                        </a:solidFill>
                        <a:latin typeface="ＭＳ Ｐゴシック" pitchFamily="50" charset="-128"/>
                        <a:ea typeface="ＭＳ Ｐゴシック" pitchFamily="50" charset="-128"/>
                      </a:endParaRP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lnSpc>
                          <a:spcPts val="1100"/>
                        </a:lnSpc>
                      </a:pPr>
                      <a:r>
                        <a:rPr lang="en-US" altLang="ja-JP" sz="1000" b="0" i="0" u="none" strike="noStrike" dirty="0">
                          <a:solidFill>
                            <a:srgbClr val="000000"/>
                          </a:solidFill>
                          <a:latin typeface="ＭＳ Ｐゴシック" pitchFamily="50" charset="-128"/>
                          <a:ea typeface="ＭＳ Ｐゴシック" pitchFamily="50" charset="-128"/>
                        </a:rPr>
                        <a:t>-</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2"/>
                  </a:ext>
                </a:extLst>
              </a:tr>
              <a:tr h="293914">
                <a:tc gridSpan="2">
                  <a:txBody>
                    <a:bodyPr/>
                    <a:lstStyle/>
                    <a:p>
                      <a:pPr algn="ctr" fontAlgn="ctr">
                        <a:lnSpc>
                          <a:spcPts val="1100"/>
                        </a:lnSpc>
                      </a:pPr>
                      <a:r>
                        <a:rPr lang="ja-JP" altLang="en-US" sz="1000" b="0" i="0" u="none" strike="noStrike" dirty="0">
                          <a:solidFill>
                            <a:schemeClr val="tx1"/>
                          </a:solidFill>
                          <a:latin typeface="+mn-ea"/>
                          <a:ea typeface="+mn-ea"/>
                        </a:rPr>
                        <a:t>計</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40000"/>
                        <a:lumOff val="60000"/>
                      </a:schemeClr>
                    </a:solidFill>
                  </a:tcPr>
                </a:tc>
                <a:tc hMerge="1">
                  <a:txBody>
                    <a:bodyPr/>
                    <a:lstStyle/>
                    <a:p>
                      <a:pPr algn="ctr" fontAlgn="ctr">
                        <a:lnSpc>
                          <a:spcPts val="1000"/>
                        </a:lnSpc>
                      </a:pPr>
                      <a:endParaRPr lang="ja-JP" altLang="en-US" sz="1000" b="0" i="0" u="none" strike="noStrike" dirty="0">
                        <a:solidFill>
                          <a:schemeClr val="tx1"/>
                        </a:solidFill>
                        <a:latin typeface="+mn-ea"/>
                        <a:ea typeface="+mn-ea"/>
                      </a:endParaRP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40000"/>
                        <a:lumOff val="60000"/>
                      </a:schemeClr>
                    </a:solidFill>
                  </a:tcPr>
                </a:tc>
                <a:tc>
                  <a:txBody>
                    <a:bodyPr/>
                    <a:lstStyle/>
                    <a:p>
                      <a:pPr algn="l" fontAlgn="ctr">
                        <a:lnSpc>
                          <a:spcPts val="1100"/>
                        </a:lnSpc>
                      </a:pPr>
                      <a:endParaRPr lang="ja-JP" altLang="en-US" sz="1000" b="0" i="0" u="none" strike="noStrike" dirty="0">
                        <a:solidFill>
                          <a:schemeClr val="tx1"/>
                        </a:solidFill>
                        <a:latin typeface="+mj-ea"/>
                        <a:ea typeface="+mj-ea"/>
                      </a:endParaRP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40000"/>
                        <a:lumOff val="60000"/>
                      </a:schemeClr>
                    </a:solidFill>
                  </a:tcPr>
                </a:tc>
                <a:tc>
                  <a:txBody>
                    <a:bodyPr/>
                    <a:lstStyle/>
                    <a:p>
                      <a:pPr algn="ctr" fontAlgn="ctr">
                        <a:lnSpc>
                          <a:spcPts val="1100"/>
                        </a:lnSpc>
                      </a:pPr>
                      <a:r>
                        <a:rPr lang="en-US" altLang="ja-JP" sz="1000" b="0" i="0" u="none" strike="noStrike" dirty="0">
                          <a:solidFill>
                            <a:srgbClr val="000000"/>
                          </a:solidFill>
                          <a:latin typeface="ＭＳ Ｐゴシック" pitchFamily="50" charset="-128"/>
                          <a:ea typeface="ＭＳ Ｐゴシック" pitchFamily="50" charset="-128"/>
                        </a:rPr>
                        <a:t>-</a:t>
                      </a:r>
                      <a:endParaRPr lang="ja-JP" altLang="en-US" sz="1000" b="0" i="0" u="none" strike="noStrike" dirty="0">
                        <a:solidFill>
                          <a:srgbClr val="000000"/>
                        </a:solidFill>
                        <a:latin typeface="ＭＳ Ｐゴシック" pitchFamily="50" charset="-128"/>
                        <a:ea typeface="ＭＳ Ｐゴシック" pitchFamily="50" charset="-128"/>
                      </a:endParaRP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40000"/>
                        <a:lumOff val="60000"/>
                      </a:schemeClr>
                    </a:solidFill>
                  </a:tcPr>
                </a:tc>
                <a:tc>
                  <a:txBody>
                    <a:bodyPr/>
                    <a:lstStyle/>
                    <a:p>
                      <a:pPr algn="ctr" fontAlgn="ctr">
                        <a:lnSpc>
                          <a:spcPts val="1100"/>
                        </a:lnSpc>
                      </a:pPr>
                      <a:endParaRPr lang="en-US" altLang="ja-JP" sz="1000" b="0" i="0" u="none" strike="noStrike" dirty="0">
                        <a:solidFill>
                          <a:srgbClr val="000000"/>
                        </a:solidFill>
                        <a:latin typeface="ＭＳ Ｐゴシック" pitchFamily="50" charset="-128"/>
                        <a:ea typeface="ＭＳ Ｐゴシック" pitchFamily="50" charset="-128"/>
                      </a:endParaRP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40000"/>
                        <a:lumOff val="60000"/>
                      </a:schemeClr>
                    </a:solidFill>
                  </a:tcPr>
                </a:tc>
                <a:extLst>
                  <a:ext uri="{0D108BD9-81ED-4DB2-BD59-A6C34878D82A}">
                    <a16:rowId xmlns:a16="http://schemas.microsoft.com/office/drawing/2014/main" val="10003"/>
                  </a:ext>
                </a:extLst>
              </a:tr>
            </a:tbl>
          </a:graphicData>
        </a:graphic>
      </p:graphicFrame>
      <p:sp>
        <p:nvSpPr>
          <p:cNvPr id="25" name="正方形/長方形 24"/>
          <p:cNvSpPr/>
          <p:nvPr/>
        </p:nvSpPr>
        <p:spPr>
          <a:xfrm>
            <a:off x="7956376" y="3365874"/>
            <a:ext cx="1008112" cy="246221"/>
          </a:xfrm>
          <a:prstGeom prst="rect">
            <a:avLst/>
          </a:prstGeom>
        </p:spPr>
        <p:txBody>
          <a:bodyPr wrap="square">
            <a:spAutoFit/>
          </a:bodyPr>
          <a:lstStyle/>
          <a:p>
            <a:r>
              <a:rPr lang="ja-JP" altLang="en-US" sz="1000" dirty="0">
                <a:latin typeface="+mn-ea"/>
              </a:rPr>
              <a:t>（単位：千円）</a:t>
            </a:r>
          </a:p>
        </p:txBody>
      </p:sp>
      <p:sp>
        <p:nvSpPr>
          <p:cNvPr id="15" name="テキスト ボックス 36"/>
          <p:cNvSpPr txBox="1"/>
          <p:nvPr/>
        </p:nvSpPr>
        <p:spPr>
          <a:xfrm>
            <a:off x="179512" y="88786"/>
            <a:ext cx="3993789"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lvl="0">
              <a:defRPr/>
            </a:pPr>
            <a:r>
              <a:rPr lang="en-US" altLang="zh-TW"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Ⅲ</a:t>
            </a:r>
            <a:r>
              <a:rPr lang="zh-TW" altLang="en-US"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　行財政改革</a:t>
            </a:r>
            <a:r>
              <a:rPr lang="en-US" altLang="ja-JP"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a:t>
            </a:r>
            <a:r>
              <a:rPr lang="ja-JP" altLang="en-US"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業務執行の刷新</a:t>
            </a:r>
            <a:r>
              <a:rPr lang="en-US" altLang="ja-JP"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a:t>
            </a:r>
            <a:r>
              <a:rPr lang="ja-JP" altLang="en-US"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・補助金等の見直し</a:t>
            </a:r>
          </a:p>
        </p:txBody>
      </p:sp>
      <p:sp>
        <p:nvSpPr>
          <p:cNvPr id="3" name="スライド番号プレースホルダー 2"/>
          <p:cNvSpPr>
            <a:spLocks noGrp="1"/>
          </p:cNvSpPr>
          <p:nvPr>
            <p:ph type="sldNum" sz="quarter" idx="12"/>
          </p:nvPr>
        </p:nvSpPr>
        <p:spPr/>
        <p:txBody>
          <a:bodyPr/>
          <a:lstStyle/>
          <a:p>
            <a:fld id="{63BC356D-1576-478B-8647-1361C6E9DFF7}" type="slidenum">
              <a:rPr lang="ja-JP" altLang="en-US" smtClean="0"/>
              <a:pPr/>
              <a:t>233</a:t>
            </a:fld>
            <a:endParaRPr lang="ja-JP" altLang="en-US"/>
          </a:p>
        </p:txBody>
      </p:sp>
    </p:spTree>
    <p:extLst>
      <p:ext uri="{BB962C8B-B14F-4D97-AF65-F5344CB8AC3E}">
        <p14:creationId xmlns:p14="http://schemas.microsoft.com/office/powerpoint/2010/main" val="1724875823"/>
      </p:ext>
    </p:extLst>
  </p:cSld>
  <p:clrMapOvr>
    <a:masterClrMapping/>
  </p:clrMapOvr>
</p:sld>
</file>

<file path=ppt/slides/slide2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正方形/長方形 9"/>
          <p:cNvSpPr/>
          <p:nvPr/>
        </p:nvSpPr>
        <p:spPr>
          <a:xfrm>
            <a:off x="179512" y="260648"/>
            <a:ext cx="5976664" cy="338554"/>
          </a:xfrm>
          <a:prstGeom prst="rect">
            <a:avLst/>
          </a:prstGeom>
        </p:spPr>
        <p:txBody>
          <a:bodyPr wrap="square">
            <a:spAutoFit/>
          </a:bodyPr>
          <a:lstStyle/>
          <a:p>
            <a:r>
              <a:rPr lang="ja-JP" altLang="en-US" sz="1600" dirty="0">
                <a:latin typeface="+mn-ea"/>
              </a:rPr>
              <a:t>○見直しの対象とした補助金等（</a:t>
            </a:r>
            <a:r>
              <a:rPr lang="en-US" altLang="ja-JP" sz="1600" dirty="0">
                <a:latin typeface="+mn-ea"/>
              </a:rPr>
              <a:t>80</a:t>
            </a:r>
            <a:r>
              <a:rPr lang="ja-JP" altLang="en-US" sz="1600" dirty="0">
                <a:latin typeface="+mn-ea"/>
              </a:rPr>
              <a:t>項目）　（４／５）</a:t>
            </a:r>
          </a:p>
        </p:txBody>
      </p:sp>
      <p:sp>
        <p:nvSpPr>
          <p:cNvPr id="11" name="正方形/長方形 10"/>
          <p:cNvSpPr/>
          <p:nvPr/>
        </p:nvSpPr>
        <p:spPr>
          <a:xfrm>
            <a:off x="323528" y="620688"/>
            <a:ext cx="5112568" cy="292388"/>
          </a:xfrm>
          <a:prstGeom prst="rect">
            <a:avLst/>
          </a:prstGeom>
        </p:spPr>
        <p:txBody>
          <a:bodyPr wrap="square">
            <a:spAutoFit/>
          </a:bodyPr>
          <a:lstStyle/>
          <a:p>
            <a:r>
              <a:rPr lang="ja-JP" altLang="en-US" sz="1300" b="1" dirty="0">
                <a:latin typeface="+mn-ea"/>
              </a:rPr>
              <a:t>Ｄ．国関係法人等への支出　　</a:t>
            </a:r>
            <a:r>
              <a:rPr lang="en-US" altLang="ja-JP" sz="1300" b="1" dirty="0">
                <a:latin typeface="+mn-ea"/>
              </a:rPr>
              <a:t>【50</a:t>
            </a:r>
            <a:r>
              <a:rPr lang="ja-JP" altLang="en-US" sz="1300" b="1" dirty="0">
                <a:latin typeface="+mn-ea"/>
              </a:rPr>
              <a:t>項目</a:t>
            </a:r>
            <a:r>
              <a:rPr lang="en-US" altLang="ja-JP" sz="1300" b="1" dirty="0">
                <a:latin typeface="+mn-ea"/>
              </a:rPr>
              <a:t>】</a:t>
            </a:r>
            <a:r>
              <a:rPr lang="ja-JP" altLang="en-US" sz="1300" dirty="0">
                <a:latin typeface="+mn-ea"/>
              </a:rPr>
              <a:t>　</a:t>
            </a:r>
          </a:p>
        </p:txBody>
      </p:sp>
      <p:graphicFrame>
        <p:nvGraphicFramePr>
          <p:cNvPr id="14" name="表 13"/>
          <p:cNvGraphicFramePr>
            <a:graphicFrameLocks noGrp="1"/>
          </p:cNvGraphicFramePr>
          <p:nvPr/>
        </p:nvGraphicFramePr>
        <p:xfrm>
          <a:off x="755576" y="1196752"/>
          <a:ext cx="7992888" cy="4896554"/>
        </p:xfrm>
        <a:graphic>
          <a:graphicData uri="http://schemas.openxmlformats.org/drawingml/2006/table">
            <a:tbl>
              <a:tblPr/>
              <a:tblGrid>
                <a:gridCol w="504056">
                  <a:extLst>
                    <a:ext uri="{9D8B030D-6E8A-4147-A177-3AD203B41FA5}">
                      <a16:colId xmlns:a16="http://schemas.microsoft.com/office/drawing/2014/main" val="20000"/>
                    </a:ext>
                  </a:extLst>
                </a:gridCol>
                <a:gridCol w="3816424">
                  <a:extLst>
                    <a:ext uri="{9D8B030D-6E8A-4147-A177-3AD203B41FA5}">
                      <a16:colId xmlns:a16="http://schemas.microsoft.com/office/drawing/2014/main" val="20001"/>
                    </a:ext>
                  </a:extLst>
                </a:gridCol>
                <a:gridCol w="2160240">
                  <a:extLst>
                    <a:ext uri="{9D8B030D-6E8A-4147-A177-3AD203B41FA5}">
                      <a16:colId xmlns:a16="http://schemas.microsoft.com/office/drawing/2014/main" val="20002"/>
                    </a:ext>
                  </a:extLst>
                </a:gridCol>
                <a:gridCol w="864096">
                  <a:extLst>
                    <a:ext uri="{9D8B030D-6E8A-4147-A177-3AD203B41FA5}">
                      <a16:colId xmlns:a16="http://schemas.microsoft.com/office/drawing/2014/main" val="20003"/>
                    </a:ext>
                  </a:extLst>
                </a:gridCol>
                <a:gridCol w="648072">
                  <a:extLst>
                    <a:ext uri="{9D8B030D-6E8A-4147-A177-3AD203B41FA5}">
                      <a16:colId xmlns:a16="http://schemas.microsoft.com/office/drawing/2014/main" val="20004"/>
                    </a:ext>
                  </a:extLst>
                </a:gridCol>
              </a:tblGrid>
              <a:tr h="188329">
                <a:tc>
                  <a:txBody>
                    <a:bodyPr/>
                    <a:lstStyle/>
                    <a:p>
                      <a:pPr algn="ctr" fontAlgn="ctr">
                        <a:lnSpc>
                          <a:spcPts val="1100"/>
                        </a:lnSpc>
                      </a:pPr>
                      <a:endParaRPr lang="zh-TW" altLang="en-US" sz="1000" b="0" i="0" u="none" strike="noStrike" dirty="0">
                        <a:solidFill>
                          <a:schemeClr val="tx1"/>
                        </a:solidFill>
                        <a:latin typeface="ＭＳ Ｐゴシック" pitchFamily="50" charset="-128"/>
                        <a:ea typeface="ＭＳ Ｐゴシック" pitchFamily="50" charset="-128"/>
                      </a:endParaRP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ap="flat" cmpd="sng" algn="ctr">
                      <a:solidFill>
                        <a:schemeClr val="tx1"/>
                      </a:solidFill>
                      <a:prstDash val="solid"/>
                      <a:round/>
                      <a:headEnd type="none" w="med" len="med"/>
                      <a:tailEnd type="none" w="med" len="med"/>
                    </a:lnTlToBr>
                    <a:solidFill>
                      <a:schemeClr val="accent5">
                        <a:lumMod val="40000"/>
                        <a:lumOff val="60000"/>
                      </a:schemeClr>
                    </a:solidFill>
                  </a:tcPr>
                </a:tc>
                <a:tc>
                  <a:txBody>
                    <a:bodyPr/>
                    <a:lstStyle/>
                    <a:p>
                      <a:pPr algn="ctr" fontAlgn="ctr">
                        <a:lnSpc>
                          <a:spcPts val="1100"/>
                        </a:lnSpc>
                      </a:pPr>
                      <a:r>
                        <a:rPr lang="zh-TW" altLang="en-US" sz="1000" b="0" i="0" u="none" strike="noStrike" dirty="0">
                          <a:solidFill>
                            <a:schemeClr val="tx1"/>
                          </a:solidFill>
                          <a:latin typeface="ＭＳ Ｐゴシック" pitchFamily="50" charset="-128"/>
                          <a:ea typeface="ＭＳ Ｐゴシック" pitchFamily="50" charset="-128"/>
                        </a:rPr>
                        <a:t>項目（補助対象）</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40000"/>
                        <a:lumOff val="60000"/>
                      </a:schemeClr>
                    </a:solidFill>
                  </a:tcPr>
                </a:tc>
                <a:tc>
                  <a:txBody>
                    <a:bodyPr/>
                    <a:lstStyle/>
                    <a:p>
                      <a:pPr algn="ctr" fontAlgn="ctr">
                        <a:lnSpc>
                          <a:spcPts val="1100"/>
                        </a:lnSpc>
                      </a:pPr>
                      <a:r>
                        <a:rPr lang="ja-JP" altLang="en-US" sz="1000" b="0" i="0" u="none" strike="noStrike" dirty="0">
                          <a:solidFill>
                            <a:schemeClr val="tx1"/>
                          </a:solidFill>
                          <a:latin typeface="ＭＳ Ｐゴシック" pitchFamily="50" charset="-128"/>
                          <a:ea typeface="ＭＳ Ｐゴシック" pitchFamily="50" charset="-128"/>
                        </a:rPr>
                        <a:t>補助対象</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40000"/>
                        <a:lumOff val="60000"/>
                      </a:schemeClr>
                    </a:solidFill>
                  </a:tcPr>
                </a:tc>
                <a:tc>
                  <a:txBody>
                    <a:bodyPr/>
                    <a:lstStyle/>
                    <a:p>
                      <a:pPr algn="ctr" fontAlgn="ctr">
                        <a:lnSpc>
                          <a:spcPts val="1100"/>
                        </a:lnSpc>
                      </a:pPr>
                      <a:r>
                        <a:rPr lang="ja-JP" altLang="en-US" sz="1000" b="0" i="0" u="none" strike="noStrike" dirty="0">
                          <a:solidFill>
                            <a:schemeClr val="tx1"/>
                          </a:solidFill>
                          <a:latin typeface="ＭＳ Ｐゴシック" pitchFamily="50" charset="-128"/>
                          <a:ea typeface="ＭＳ Ｐゴシック" pitchFamily="50" charset="-128"/>
                        </a:rPr>
                        <a:t>削減効果額</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40000"/>
                        <a:lumOff val="60000"/>
                      </a:schemeClr>
                    </a:solidFill>
                  </a:tcPr>
                </a:tc>
                <a:tc>
                  <a:txBody>
                    <a:bodyPr/>
                    <a:lstStyle/>
                    <a:p>
                      <a:pPr algn="ctr" fontAlgn="ctr">
                        <a:lnSpc>
                          <a:spcPts val="1100"/>
                        </a:lnSpc>
                      </a:pPr>
                      <a:r>
                        <a:rPr lang="ja-JP" altLang="en-US" sz="1000" b="0" i="0" u="none" strike="noStrike" dirty="0">
                          <a:solidFill>
                            <a:schemeClr val="tx1"/>
                          </a:solidFill>
                          <a:latin typeface="ＭＳ Ｐゴシック" pitchFamily="50" charset="-128"/>
                          <a:ea typeface="ＭＳ Ｐゴシック" pitchFamily="50" charset="-128"/>
                        </a:rPr>
                        <a:t>削減率</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40000"/>
                        <a:lumOff val="60000"/>
                      </a:schemeClr>
                    </a:solidFill>
                  </a:tcPr>
                </a:tc>
                <a:extLst>
                  <a:ext uri="{0D108BD9-81ED-4DB2-BD59-A6C34878D82A}">
                    <a16:rowId xmlns:a16="http://schemas.microsoft.com/office/drawing/2014/main" val="10000"/>
                  </a:ext>
                </a:extLst>
              </a:tr>
              <a:tr h="188329">
                <a:tc>
                  <a:txBody>
                    <a:bodyPr/>
                    <a:lstStyle/>
                    <a:p>
                      <a:pPr algn="ctr" fontAlgn="ctr">
                        <a:lnSpc>
                          <a:spcPts val="1100"/>
                        </a:lnSpc>
                      </a:pPr>
                      <a:r>
                        <a:rPr lang="en-US" altLang="ja-JP" sz="1000" b="0" i="0" u="none" strike="noStrike" dirty="0">
                          <a:solidFill>
                            <a:schemeClr val="tx1"/>
                          </a:solidFill>
                          <a:latin typeface="+mn-ea"/>
                          <a:ea typeface="+mn-ea"/>
                        </a:rPr>
                        <a:t>1</a:t>
                      </a:r>
                      <a:endParaRPr lang="ja-JP" altLang="en-US" sz="1000" b="0" i="0" u="none" strike="noStrike" dirty="0">
                        <a:solidFill>
                          <a:schemeClr val="tx1"/>
                        </a:solidFill>
                        <a:latin typeface="+mn-ea"/>
                        <a:ea typeface="+mn-ea"/>
                      </a:endParaRP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lnSpc>
                          <a:spcPts val="1100"/>
                        </a:lnSpc>
                      </a:pPr>
                      <a:r>
                        <a:rPr lang="zh-TW" altLang="en-US" sz="1000" b="0" i="0" u="none" strike="noStrike" dirty="0">
                          <a:solidFill>
                            <a:srgbClr val="000000"/>
                          </a:solidFill>
                          <a:latin typeface="ＭＳ Ｐゴシック" pitchFamily="50" charset="-128"/>
                          <a:ea typeface="ＭＳ Ｐゴシック" pitchFamily="50" charset="-128"/>
                        </a:rPr>
                        <a:t>地方自治研究機構会費</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lnSpc>
                          <a:spcPts val="1100"/>
                        </a:lnSpc>
                      </a:pPr>
                      <a:r>
                        <a:rPr lang="zh-TW" altLang="en-US" sz="1000" b="0" i="0" u="none" strike="noStrike">
                          <a:solidFill>
                            <a:srgbClr val="000000"/>
                          </a:solidFill>
                          <a:latin typeface="ＭＳ Ｐゴシック" pitchFamily="50" charset="-128"/>
                          <a:ea typeface="ＭＳ Ｐゴシック" pitchFamily="50" charset="-128"/>
                        </a:rPr>
                        <a:t>地方自治研究機構会</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lnSpc>
                          <a:spcPts val="1100"/>
                        </a:lnSpc>
                      </a:pPr>
                      <a:r>
                        <a:rPr lang="ja-JP" altLang="en-US" sz="1000" b="0" i="0" u="none" strike="noStrike">
                          <a:solidFill>
                            <a:srgbClr val="000000"/>
                          </a:solidFill>
                          <a:latin typeface="ＭＳ Ｐゴシック" pitchFamily="50" charset="-128"/>
                          <a:ea typeface="ＭＳ Ｐゴシック" pitchFamily="50" charset="-128"/>
                        </a:rPr>
                        <a:t>▲ </a:t>
                      </a:r>
                      <a:r>
                        <a:rPr lang="en-US" altLang="ja-JP" sz="1000" b="0" i="0" u="none" strike="noStrike">
                          <a:solidFill>
                            <a:srgbClr val="000000"/>
                          </a:solidFill>
                          <a:latin typeface="ＭＳ Ｐゴシック" pitchFamily="50" charset="-128"/>
                          <a:ea typeface="ＭＳ Ｐゴシック" pitchFamily="50" charset="-128"/>
                        </a:rPr>
                        <a:t>135</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lnSpc>
                          <a:spcPts val="1100"/>
                        </a:lnSpc>
                      </a:pPr>
                      <a:r>
                        <a:rPr lang="en-US" altLang="ja-JP" sz="1000" b="0" i="0" u="none" strike="noStrike" dirty="0">
                          <a:solidFill>
                            <a:srgbClr val="000000"/>
                          </a:solidFill>
                          <a:latin typeface="ＭＳ Ｐゴシック" pitchFamily="50" charset="-128"/>
                          <a:ea typeface="ＭＳ Ｐゴシック" pitchFamily="50" charset="-128"/>
                        </a:rPr>
                        <a:t>100%</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1"/>
                  </a:ext>
                </a:extLst>
              </a:tr>
              <a:tr h="188329">
                <a:tc>
                  <a:txBody>
                    <a:bodyPr/>
                    <a:lstStyle/>
                    <a:p>
                      <a:pPr algn="ctr" fontAlgn="ctr">
                        <a:lnSpc>
                          <a:spcPts val="1100"/>
                        </a:lnSpc>
                      </a:pPr>
                      <a:r>
                        <a:rPr lang="en-US" altLang="ja-JP" sz="1000" b="0" i="0" u="none" strike="noStrike" dirty="0">
                          <a:solidFill>
                            <a:schemeClr val="tx1"/>
                          </a:solidFill>
                          <a:latin typeface="+mn-ea"/>
                          <a:ea typeface="+mn-ea"/>
                        </a:rPr>
                        <a:t>2</a:t>
                      </a:r>
                      <a:endParaRPr lang="ja-JP" altLang="en-US" sz="1000" b="0" i="0" u="none" strike="noStrike" dirty="0">
                        <a:solidFill>
                          <a:schemeClr val="tx1"/>
                        </a:solidFill>
                        <a:latin typeface="+mn-ea"/>
                        <a:ea typeface="+mn-ea"/>
                      </a:endParaRP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lnSpc>
                          <a:spcPts val="1100"/>
                        </a:lnSpc>
                      </a:pPr>
                      <a:r>
                        <a:rPr lang="zh-TW" altLang="en-US" sz="1000" b="0" i="0" u="none" strike="noStrike" dirty="0">
                          <a:solidFill>
                            <a:srgbClr val="000000"/>
                          </a:solidFill>
                          <a:latin typeface="ＭＳ Ｐゴシック" pitchFamily="50" charset="-128"/>
                          <a:ea typeface="ＭＳ Ｐゴシック" pitchFamily="50" charset="-128"/>
                        </a:rPr>
                        <a:t>公務人材開発協会会費</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lnSpc>
                          <a:spcPts val="1100"/>
                        </a:lnSpc>
                      </a:pPr>
                      <a:r>
                        <a:rPr lang="zh-TW" altLang="en-US" sz="1000" b="0" i="0" u="none" strike="noStrike">
                          <a:solidFill>
                            <a:srgbClr val="000000"/>
                          </a:solidFill>
                          <a:latin typeface="ＭＳ Ｐゴシック" pitchFamily="50" charset="-128"/>
                          <a:ea typeface="ＭＳ Ｐゴシック" pitchFamily="50" charset="-128"/>
                        </a:rPr>
                        <a:t>公務人材開発協会</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lnSpc>
                          <a:spcPts val="1100"/>
                        </a:lnSpc>
                      </a:pPr>
                      <a:r>
                        <a:rPr lang="ja-JP" altLang="en-US" sz="1000" b="0" i="0" u="none" strike="noStrike">
                          <a:solidFill>
                            <a:srgbClr val="000000"/>
                          </a:solidFill>
                          <a:latin typeface="ＭＳ Ｐゴシック" pitchFamily="50" charset="-128"/>
                          <a:ea typeface="ＭＳ Ｐゴシック" pitchFamily="50" charset="-128"/>
                        </a:rPr>
                        <a:t>▲ </a:t>
                      </a:r>
                      <a:r>
                        <a:rPr lang="en-US" altLang="ja-JP" sz="1000" b="0" i="0" u="none" strike="noStrike">
                          <a:solidFill>
                            <a:srgbClr val="000000"/>
                          </a:solidFill>
                          <a:latin typeface="ＭＳ Ｐゴシック" pitchFamily="50" charset="-128"/>
                          <a:ea typeface="ＭＳ Ｐゴシック" pitchFamily="50" charset="-128"/>
                        </a:rPr>
                        <a:t>20</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lnSpc>
                          <a:spcPts val="1100"/>
                        </a:lnSpc>
                      </a:pPr>
                      <a:r>
                        <a:rPr lang="en-US" altLang="ja-JP" sz="1000" b="0" i="0" u="none" strike="noStrike" dirty="0">
                          <a:solidFill>
                            <a:srgbClr val="000000"/>
                          </a:solidFill>
                          <a:latin typeface="ＭＳ Ｐゴシック" pitchFamily="50" charset="-128"/>
                          <a:ea typeface="ＭＳ Ｐゴシック" pitchFamily="50" charset="-128"/>
                        </a:rPr>
                        <a:t>100%</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2"/>
                  </a:ext>
                </a:extLst>
              </a:tr>
              <a:tr h="188329">
                <a:tc>
                  <a:txBody>
                    <a:bodyPr/>
                    <a:lstStyle/>
                    <a:p>
                      <a:pPr algn="ctr" fontAlgn="ctr">
                        <a:lnSpc>
                          <a:spcPts val="1100"/>
                        </a:lnSpc>
                      </a:pPr>
                      <a:r>
                        <a:rPr lang="en-US" altLang="zh-TW" sz="1000" b="0" i="0" u="none" strike="noStrike" dirty="0">
                          <a:solidFill>
                            <a:schemeClr val="tx1"/>
                          </a:solidFill>
                          <a:latin typeface="ＭＳ Ｐゴシック" pitchFamily="50" charset="-128"/>
                          <a:ea typeface="ＭＳ Ｐゴシック" pitchFamily="50" charset="-128"/>
                        </a:rPr>
                        <a:t>3</a:t>
                      </a:r>
                      <a:endParaRPr lang="zh-TW" altLang="en-US" sz="1000" b="0" i="0" u="none" strike="noStrike" dirty="0">
                        <a:solidFill>
                          <a:schemeClr val="tx1"/>
                        </a:solidFill>
                        <a:latin typeface="ＭＳ Ｐゴシック" pitchFamily="50" charset="-128"/>
                        <a:ea typeface="ＭＳ Ｐゴシック" pitchFamily="50" charset="-128"/>
                      </a:endParaRP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lnSpc>
                          <a:spcPts val="1100"/>
                        </a:lnSpc>
                      </a:pPr>
                      <a:r>
                        <a:rPr lang="en-US" altLang="ja-JP" sz="1000" b="0" i="0" u="none" strike="noStrike" dirty="0">
                          <a:solidFill>
                            <a:srgbClr val="000000"/>
                          </a:solidFill>
                          <a:latin typeface="ＭＳ Ｐゴシック" pitchFamily="50" charset="-128"/>
                          <a:ea typeface="ＭＳ Ｐゴシック" pitchFamily="50" charset="-128"/>
                        </a:rPr>
                        <a:t>(</a:t>
                      </a:r>
                      <a:r>
                        <a:rPr lang="ja-JP" altLang="en-US" sz="1000" b="0" i="0" u="none" strike="noStrike" dirty="0">
                          <a:solidFill>
                            <a:srgbClr val="000000"/>
                          </a:solidFill>
                          <a:latin typeface="ＭＳ Ｐゴシック" pitchFamily="50" charset="-128"/>
                          <a:ea typeface="ＭＳ Ｐゴシック" pitchFamily="50" charset="-128"/>
                        </a:rPr>
                        <a:t>財</a:t>
                      </a:r>
                      <a:r>
                        <a:rPr lang="en-US" altLang="ja-JP" sz="1000" b="0" i="0" u="none" strike="noStrike" dirty="0">
                          <a:solidFill>
                            <a:srgbClr val="000000"/>
                          </a:solidFill>
                          <a:latin typeface="ＭＳ Ｐゴシック" pitchFamily="50" charset="-128"/>
                          <a:ea typeface="ＭＳ Ｐゴシック" pitchFamily="50" charset="-128"/>
                        </a:rPr>
                        <a:t>)</a:t>
                      </a:r>
                      <a:r>
                        <a:rPr lang="ja-JP" altLang="en-US" sz="1000" b="0" i="0" u="none" strike="noStrike" dirty="0">
                          <a:solidFill>
                            <a:srgbClr val="000000"/>
                          </a:solidFill>
                          <a:latin typeface="ＭＳ Ｐゴシック" pitchFamily="50" charset="-128"/>
                          <a:ea typeface="ＭＳ Ｐゴシック" pitchFamily="50" charset="-128"/>
                        </a:rPr>
                        <a:t>人権教育啓発推進センター会費</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lnSpc>
                          <a:spcPts val="1100"/>
                        </a:lnSpc>
                      </a:pPr>
                      <a:r>
                        <a:rPr lang="en-US" altLang="ja-JP" sz="1000" b="0" i="0" u="none" strike="noStrike" dirty="0">
                          <a:solidFill>
                            <a:srgbClr val="000000"/>
                          </a:solidFill>
                          <a:latin typeface="ＭＳ Ｐゴシック" pitchFamily="50" charset="-128"/>
                          <a:ea typeface="ＭＳ Ｐゴシック" pitchFamily="50" charset="-128"/>
                        </a:rPr>
                        <a:t>(</a:t>
                      </a:r>
                      <a:r>
                        <a:rPr lang="ja-JP" altLang="en-US" sz="1000" b="0" i="0" u="none" strike="noStrike" dirty="0">
                          <a:solidFill>
                            <a:srgbClr val="000000"/>
                          </a:solidFill>
                          <a:latin typeface="ＭＳ Ｐゴシック" pitchFamily="50" charset="-128"/>
                          <a:ea typeface="ＭＳ Ｐゴシック" pitchFamily="50" charset="-128"/>
                        </a:rPr>
                        <a:t>財</a:t>
                      </a:r>
                      <a:r>
                        <a:rPr lang="en-US" altLang="ja-JP" sz="1000" b="0" i="0" u="none" strike="noStrike" dirty="0">
                          <a:solidFill>
                            <a:srgbClr val="000000"/>
                          </a:solidFill>
                          <a:latin typeface="ＭＳ Ｐゴシック" pitchFamily="50" charset="-128"/>
                          <a:ea typeface="ＭＳ Ｐゴシック" pitchFamily="50" charset="-128"/>
                        </a:rPr>
                        <a:t>)</a:t>
                      </a:r>
                      <a:r>
                        <a:rPr lang="ja-JP" altLang="en-US" sz="1000" b="0" i="0" u="none" strike="noStrike" dirty="0">
                          <a:solidFill>
                            <a:srgbClr val="000000"/>
                          </a:solidFill>
                          <a:latin typeface="ＭＳ Ｐゴシック" pitchFamily="50" charset="-128"/>
                          <a:ea typeface="ＭＳ Ｐゴシック" pitchFamily="50" charset="-128"/>
                        </a:rPr>
                        <a:t>人権教育啓発推進センター</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lnSpc>
                          <a:spcPts val="1100"/>
                        </a:lnSpc>
                      </a:pPr>
                      <a:r>
                        <a:rPr lang="ja-JP" altLang="en-US" sz="1000" b="0" i="0" u="none" strike="noStrike">
                          <a:solidFill>
                            <a:srgbClr val="000000"/>
                          </a:solidFill>
                          <a:latin typeface="ＭＳ Ｐゴシック" pitchFamily="50" charset="-128"/>
                          <a:ea typeface="ＭＳ Ｐゴシック" pitchFamily="50" charset="-128"/>
                        </a:rPr>
                        <a:t>▲ </a:t>
                      </a:r>
                      <a:r>
                        <a:rPr lang="en-US" altLang="ja-JP" sz="1000" b="0" i="0" u="none" strike="noStrike">
                          <a:solidFill>
                            <a:srgbClr val="000000"/>
                          </a:solidFill>
                          <a:latin typeface="ＭＳ Ｐゴシック" pitchFamily="50" charset="-128"/>
                          <a:ea typeface="ＭＳ Ｐゴシック" pitchFamily="50" charset="-128"/>
                        </a:rPr>
                        <a:t>500</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lnSpc>
                          <a:spcPts val="1100"/>
                        </a:lnSpc>
                      </a:pPr>
                      <a:r>
                        <a:rPr lang="en-US" altLang="ja-JP" sz="1000" b="0" i="0" u="none" strike="noStrike" dirty="0">
                          <a:solidFill>
                            <a:srgbClr val="000000"/>
                          </a:solidFill>
                          <a:latin typeface="ＭＳ Ｐゴシック" pitchFamily="50" charset="-128"/>
                          <a:ea typeface="ＭＳ Ｐゴシック" pitchFamily="50" charset="-128"/>
                        </a:rPr>
                        <a:t>100%</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3"/>
                  </a:ext>
                </a:extLst>
              </a:tr>
              <a:tr h="188329">
                <a:tc>
                  <a:txBody>
                    <a:bodyPr/>
                    <a:lstStyle/>
                    <a:p>
                      <a:pPr algn="ctr" fontAlgn="ctr">
                        <a:lnSpc>
                          <a:spcPts val="1100"/>
                        </a:lnSpc>
                      </a:pPr>
                      <a:r>
                        <a:rPr lang="en-US" altLang="ja-JP" sz="1000" b="0" i="0" u="none" strike="noStrike" dirty="0">
                          <a:solidFill>
                            <a:schemeClr val="tx1"/>
                          </a:solidFill>
                          <a:latin typeface="ＭＳ Ｐゴシック" pitchFamily="50" charset="-128"/>
                          <a:ea typeface="ＭＳ Ｐゴシック" pitchFamily="50" charset="-128"/>
                        </a:rPr>
                        <a:t>4</a:t>
                      </a:r>
                      <a:endParaRPr lang="ja-JP" altLang="en-US" sz="1000" b="0" i="0" u="none" strike="noStrike" dirty="0">
                        <a:solidFill>
                          <a:schemeClr val="tx1"/>
                        </a:solidFill>
                        <a:latin typeface="ＭＳ Ｐゴシック" pitchFamily="50" charset="-128"/>
                        <a:ea typeface="ＭＳ Ｐゴシック" pitchFamily="50" charset="-128"/>
                      </a:endParaRP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lnSpc>
                          <a:spcPts val="1100"/>
                        </a:lnSpc>
                      </a:pPr>
                      <a:r>
                        <a:rPr lang="en-US" altLang="zh-CN" sz="1000" b="0" i="0" u="none" strike="noStrike" dirty="0">
                          <a:solidFill>
                            <a:srgbClr val="000000"/>
                          </a:solidFill>
                          <a:latin typeface="ＭＳ Ｐゴシック" pitchFamily="50" charset="-128"/>
                          <a:ea typeface="ＭＳ Ｐゴシック" pitchFamily="50" charset="-128"/>
                        </a:rPr>
                        <a:t>(</a:t>
                      </a:r>
                      <a:r>
                        <a:rPr lang="zh-CN" altLang="en-US" sz="1000" b="0" i="0" u="none" strike="noStrike" dirty="0">
                          <a:solidFill>
                            <a:srgbClr val="000000"/>
                          </a:solidFill>
                          <a:latin typeface="ＭＳ Ｐゴシック" pitchFamily="50" charset="-128"/>
                          <a:ea typeface="ＭＳ Ｐゴシック" pitchFamily="50" charset="-128"/>
                        </a:rPr>
                        <a:t>社</a:t>
                      </a:r>
                      <a:r>
                        <a:rPr lang="en-US" altLang="zh-CN" sz="1000" b="0" i="0" u="none" strike="noStrike" dirty="0">
                          <a:solidFill>
                            <a:srgbClr val="000000"/>
                          </a:solidFill>
                          <a:latin typeface="ＭＳ Ｐゴシック" pitchFamily="50" charset="-128"/>
                          <a:ea typeface="ＭＳ Ｐゴシック" pitchFamily="50" charset="-128"/>
                        </a:rPr>
                        <a:t>)</a:t>
                      </a:r>
                      <a:r>
                        <a:rPr lang="zh-CN" altLang="en-US" sz="1000" b="0" i="0" u="none" strike="noStrike" dirty="0">
                          <a:solidFill>
                            <a:srgbClr val="000000"/>
                          </a:solidFill>
                          <a:latin typeface="ＭＳ Ｐゴシック" pitchFamily="50" charset="-128"/>
                          <a:ea typeface="ＭＳ Ｐゴシック" pitchFamily="50" charset="-128"/>
                        </a:rPr>
                        <a:t>日本租税研究協会年会費</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lnSpc>
                          <a:spcPts val="1100"/>
                        </a:lnSpc>
                      </a:pPr>
                      <a:r>
                        <a:rPr lang="en-US" altLang="zh-CN" sz="1000" b="0" i="0" u="none" strike="noStrike" dirty="0">
                          <a:solidFill>
                            <a:srgbClr val="000000"/>
                          </a:solidFill>
                          <a:latin typeface="ＭＳ Ｐゴシック" pitchFamily="50" charset="-128"/>
                          <a:ea typeface="ＭＳ Ｐゴシック" pitchFamily="50" charset="-128"/>
                        </a:rPr>
                        <a:t>(</a:t>
                      </a:r>
                      <a:r>
                        <a:rPr lang="zh-CN" altLang="en-US" sz="1000" b="0" i="0" u="none" strike="noStrike" dirty="0">
                          <a:solidFill>
                            <a:srgbClr val="000000"/>
                          </a:solidFill>
                          <a:latin typeface="ＭＳ Ｐゴシック" pitchFamily="50" charset="-128"/>
                          <a:ea typeface="ＭＳ Ｐゴシック" pitchFamily="50" charset="-128"/>
                        </a:rPr>
                        <a:t>社</a:t>
                      </a:r>
                      <a:r>
                        <a:rPr lang="en-US" altLang="zh-CN" sz="1000" b="0" i="0" u="none" strike="noStrike" dirty="0">
                          <a:solidFill>
                            <a:srgbClr val="000000"/>
                          </a:solidFill>
                          <a:latin typeface="ＭＳ Ｐゴシック" pitchFamily="50" charset="-128"/>
                          <a:ea typeface="ＭＳ Ｐゴシック" pitchFamily="50" charset="-128"/>
                        </a:rPr>
                        <a:t>)</a:t>
                      </a:r>
                      <a:r>
                        <a:rPr lang="zh-CN" altLang="en-US" sz="1000" b="0" i="0" u="none" strike="noStrike" dirty="0">
                          <a:solidFill>
                            <a:srgbClr val="000000"/>
                          </a:solidFill>
                          <a:latin typeface="ＭＳ Ｐゴシック" pitchFamily="50" charset="-128"/>
                          <a:ea typeface="ＭＳ Ｐゴシック" pitchFamily="50" charset="-128"/>
                        </a:rPr>
                        <a:t>日本租税研究協会</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lnSpc>
                          <a:spcPts val="1100"/>
                        </a:lnSpc>
                      </a:pPr>
                      <a:r>
                        <a:rPr lang="ja-JP" altLang="en-US" sz="1000" b="0" i="0" u="none" strike="noStrike">
                          <a:solidFill>
                            <a:srgbClr val="000000"/>
                          </a:solidFill>
                          <a:latin typeface="ＭＳ Ｐゴシック" pitchFamily="50" charset="-128"/>
                          <a:ea typeface="ＭＳ Ｐゴシック" pitchFamily="50" charset="-128"/>
                        </a:rPr>
                        <a:t>▲ </a:t>
                      </a:r>
                      <a:r>
                        <a:rPr lang="en-US" altLang="ja-JP" sz="1000" b="0" i="0" u="none" strike="noStrike">
                          <a:solidFill>
                            <a:srgbClr val="000000"/>
                          </a:solidFill>
                          <a:latin typeface="ＭＳ Ｐゴシック" pitchFamily="50" charset="-128"/>
                          <a:ea typeface="ＭＳ Ｐゴシック" pitchFamily="50" charset="-128"/>
                        </a:rPr>
                        <a:t>210</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lnSpc>
                          <a:spcPts val="1100"/>
                        </a:lnSpc>
                      </a:pPr>
                      <a:r>
                        <a:rPr lang="en-US" altLang="ja-JP" sz="1000" b="0" i="0" u="none" strike="noStrike">
                          <a:solidFill>
                            <a:srgbClr val="000000"/>
                          </a:solidFill>
                          <a:latin typeface="ＭＳ Ｐゴシック" pitchFamily="50" charset="-128"/>
                          <a:ea typeface="ＭＳ Ｐゴシック" pitchFamily="50" charset="-128"/>
                        </a:rPr>
                        <a:t>100%</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4"/>
                  </a:ext>
                </a:extLst>
              </a:tr>
              <a:tr h="188329">
                <a:tc>
                  <a:txBody>
                    <a:bodyPr/>
                    <a:lstStyle/>
                    <a:p>
                      <a:pPr algn="ctr" fontAlgn="ctr">
                        <a:lnSpc>
                          <a:spcPts val="1100"/>
                        </a:lnSpc>
                      </a:pPr>
                      <a:r>
                        <a:rPr lang="en-US" altLang="zh-TW" sz="1000" b="0" i="0" u="none" strike="noStrike" dirty="0">
                          <a:solidFill>
                            <a:schemeClr val="tx1"/>
                          </a:solidFill>
                          <a:latin typeface="ＭＳ Ｐゴシック" pitchFamily="50" charset="-128"/>
                          <a:ea typeface="ＭＳ Ｐゴシック" pitchFamily="50" charset="-128"/>
                        </a:rPr>
                        <a:t>5</a:t>
                      </a:r>
                      <a:endParaRPr lang="zh-TW" altLang="en-US" sz="1000" b="0" i="0" u="none" strike="noStrike" dirty="0">
                        <a:solidFill>
                          <a:schemeClr val="tx1"/>
                        </a:solidFill>
                        <a:latin typeface="ＭＳ Ｐゴシック" pitchFamily="50" charset="-128"/>
                        <a:ea typeface="ＭＳ Ｐゴシック" pitchFamily="50" charset="-128"/>
                      </a:endParaRP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lnSpc>
                          <a:spcPts val="1100"/>
                        </a:lnSpc>
                      </a:pPr>
                      <a:r>
                        <a:rPr lang="zh-TW" altLang="en-US" sz="1000" b="0" i="0" u="none" strike="noStrike" dirty="0">
                          <a:solidFill>
                            <a:srgbClr val="000000"/>
                          </a:solidFill>
                          <a:latin typeface="ＭＳ Ｐゴシック" pitchFamily="50" charset="-128"/>
                          <a:ea typeface="ＭＳ Ｐゴシック" pitchFamily="50" charset="-128"/>
                        </a:rPr>
                        <a:t>全国収用委員会連絡協議会賛助会費</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lnSpc>
                          <a:spcPts val="1100"/>
                        </a:lnSpc>
                      </a:pPr>
                      <a:r>
                        <a:rPr lang="zh-TW" altLang="en-US" sz="1000" b="0" i="0" u="none" strike="noStrike" dirty="0">
                          <a:solidFill>
                            <a:srgbClr val="000000"/>
                          </a:solidFill>
                          <a:latin typeface="ＭＳ Ｐゴシック" pitchFamily="50" charset="-128"/>
                          <a:ea typeface="ＭＳ Ｐゴシック" pitchFamily="50" charset="-128"/>
                        </a:rPr>
                        <a:t>全国収用委員会連絡協議会</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lnSpc>
                          <a:spcPts val="1100"/>
                        </a:lnSpc>
                      </a:pPr>
                      <a:r>
                        <a:rPr lang="ja-JP" altLang="en-US" sz="1000" b="0" i="0" u="none" strike="noStrike">
                          <a:solidFill>
                            <a:srgbClr val="000000"/>
                          </a:solidFill>
                          <a:latin typeface="ＭＳ Ｐゴシック" pitchFamily="50" charset="-128"/>
                          <a:ea typeface="ＭＳ Ｐゴシック" pitchFamily="50" charset="-128"/>
                        </a:rPr>
                        <a:t>▲ </a:t>
                      </a:r>
                      <a:r>
                        <a:rPr lang="en-US" altLang="ja-JP" sz="1000" b="0" i="0" u="none" strike="noStrike">
                          <a:solidFill>
                            <a:srgbClr val="000000"/>
                          </a:solidFill>
                          <a:latin typeface="ＭＳ Ｐゴシック" pitchFamily="50" charset="-128"/>
                          <a:ea typeface="ＭＳ Ｐゴシック" pitchFamily="50" charset="-128"/>
                        </a:rPr>
                        <a:t>40</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lnSpc>
                          <a:spcPts val="1100"/>
                        </a:lnSpc>
                      </a:pPr>
                      <a:r>
                        <a:rPr lang="en-US" altLang="ja-JP" sz="1000" b="0" i="0" u="none" strike="noStrike" dirty="0">
                          <a:solidFill>
                            <a:srgbClr val="000000"/>
                          </a:solidFill>
                          <a:latin typeface="ＭＳ Ｐゴシック" pitchFamily="50" charset="-128"/>
                          <a:ea typeface="ＭＳ Ｐゴシック" pitchFamily="50" charset="-128"/>
                        </a:rPr>
                        <a:t>100%</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5"/>
                  </a:ext>
                </a:extLst>
              </a:tr>
              <a:tr h="188329">
                <a:tc>
                  <a:txBody>
                    <a:bodyPr/>
                    <a:lstStyle/>
                    <a:p>
                      <a:pPr algn="ctr" fontAlgn="ctr">
                        <a:lnSpc>
                          <a:spcPts val="1100"/>
                        </a:lnSpc>
                      </a:pPr>
                      <a:r>
                        <a:rPr lang="en-US" altLang="zh-TW" sz="1000" b="0" i="0" u="none" strike="noStrike" dirty="0">
                          <a:solidFill>
                            <a:schemeClr val="tx1"/>
                          </a:solidFill>
                          <a:latin typeface="ＭＳ Ｐゴシック" pitchFamily="50" charset="-128"/>
                          <a:ea typeface="ＭＳ Ｐゴシック" pitchFamily="50" charset="-128"/>
                        </a:rPr>
                        <a:t>6</a:t>
                      </a:r>
                      <a:endParaRPr lang="zh-TW" altLang="en-US" sz="1000" b="0" i="0" u="none" strike="noStrike" dirty="0">
                        <a:solidFill>
                          <a:schemeClr val="tx1"/>
                        </a:solidFill>
                        <a:latin typeface="ＭＳ Ｐゴシック" pitchFamily="50" charset="-128"/>
                        <a:ea typeface="ＭＳ Ｐゴシック" pitchFamily="50" charset="-128"/>
                      </a:endParaRP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lnSpc>
                          <a:spcPts val="1100"/>
                        </a:lnSpc>
                      </a:pPr>
                      <a:r>
                        <a:rPr lang="zh-CN" altLang="en-US" sz="1000" b="0" i="0" u="none" strike="noStrike">
                          <a:solidFill>
                            <a:srgbClr val="000000"/>
                          </a:solidFill>
                          <a:latin typeface="ＭＳ Ｐゴシック" pitchFamily="50" charset="-128"/>
                          <a:ea typeface="ＭＳ Ｐゴシック" pitchFamily="50" charset="-128"/>
                        </a:rPr>
                        <a:t>全国土地収用研究会会費</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lnSpc>
                          <a:spcPts val="1100"/>
                        </a:lnSpc>
                      </a:pPr>
                      <a:r>
                        <a:rPr lang="zh-CN" altLang="en-US" sz="1000" b="0" i="0" u="none" strike="noStrike" dirty="0">
                          <a:solidFill>
                            <a:srgbClr val="000000"/>
                          </a:solidFill>
                          <a:latin typeface="ＭＳ Ｐゴシック" pitchFamily="50" charset="-128"/>
                          <a:ea typeface="ＭＳ Ｐゴシック" pitchFamily="50" charset="-128"/>
                        </a:rPr>
                        <a:t>全国土地収用研究会</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lnSpc>
                          <a:spcPts val="1100"/>
                        </a:lnSpc>
                      </a:pPr>
                      <a:r>
                        <a:rPr lang="ja-JP" altLang="en-US" sz="1000" b="0" i="0" u="none" strike="noStrike" dirty="0">
                          <a:solidFill>
                            <a:srgbClr val="000000"/>
                          </a:solidFill>
                          <a:latin typeface="ＭＳ Ｐゴシック" pitchFamily="50" charset="-128"/>
                          <a:ea typeface="ＭＳ Ｐゴシック" pitchFamily="50" charset="-128"/>
                        </a:rPr>
                        <a:t>▲ </a:t>
                      </a:r>
                      <a:r>
                        <a:rPr lang="en-US" altLang="ja-JP" sz="1000" b="0" i="0" u="none" strike="noStrike" dirty="0">
                          <a:solidFill>
                            <a:srgbClr val="000000"/>
                          </a:solidFill>
                          <a:latin typeface="ＭＳ Ｐゴシック" pitchFamily="50" charset="-128"/>
                          <a:ea typeface="ＭＳ Ｐゴシック" pitchFamily="50" charset="-128"/>
                        </a:rPr>
                        <a:t>35</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lnSpc>
                          <a:spcPts val="1100"/>
                        </a:lnSpc>
                      </a:pPr>
                      <a:r>
                        <a:rPr lang="en-US" altLang="ja-JP" sz="1000" b="0" i="0" u="none" strike="noStrike" dirty="0">
                          <a:solidFill>
                            <a:srgbClr val="000000"/>
                          </a:solidFill>
                          <a:latin typeface="ＭＳ Ｐゴシック" pitchFamily="50" charset="-128"/>
                          <a:ea typeface="ＭＳ Ｐゴシック" pitchFamily="50" charset="-128"/>
                        </a:rPr>
                        <a:t>100%</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6"/>
                  </a:ext>
                </a:extLst>
              </a:tr>
              <a:tr h="188329">
                <a:tc>
                  <a:txBody>
                    <a:bodyPr/>
                    <a:lstStyle/>
                    <a:p>
                      <a:pPr algn="ctr" fontAlgn="ctr">
                        <a:lnSpc>
                          <a:spcPts val="1100"/>
                        </a:lnSpc>
                      </a:pPr>
                      <a:r>
                        <a:rPr lang="en-US" altLang="zh-TW" sz="1000" b="0" i="0" u="none" strike="noStrike" dirty="0">
                          <a:solidFill>
                            <a:schemeClr val="tx1"/>
                          </a:solidFill>
                          <a:latin typeface="ＭＳ Ｐゴシック" pitchFamily="50" charset="-128"/>
                          <a:ea typeface="ＭＳ Ｐゴシック" pitchFamily="50" charset="-128"/>
                        </a:rPr>
                        <a:t>7</a:t>
                      </a:r>
                      <a:endParaRPr lang="zh-TW" altLang="en-US" sz="1000" b="0" i="0" u="none" strike="noStrike" dirty="0">
                        <a:solidFill>
                          <a:schemeClr val="tx1"/>
                        </a:solidFill>
                        <a:latin typeface="ＭＳ Ｐゴシック" pitchFamily="50" charset="-128"/>
                        <a:ea typeface="ＭＳ Ｐゴシック" pitchFamily="50" charset="-128"/>
                      </a:endParaRP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lnSpc>
                          <a:spcPts val="1100"/>
                        </a:lnSpc>
                      </a:pPr>
                      <a:r>
                        <a:rPr lang="en-US" altLang="zh-TW" sz="1000" b="0" i="0" u="none" strike="noStrike">
                          <a:solidFill>
                            <a:srgbClr val="000000"/>
                          </a:solidFill>
                          <a:latin typeface="ＭＳ Ｐゴシック" pitchFamily="50" charset="-128"/>
                          <a:ea typeface="ＭＳ Ｐゴシック" pitchFamily="50" charset="-128"/>
                        </a:rPr>
                        <a:t>(</a:t>
                      </a:r>
                      <a:r>
                        <a:rPr lang="zh-TW" altLang="en-US" sz="1000" b="0" i="0" u="none" strike="noStrike">
                          <a:solidFill>
                            <a:srgbClr val="000000"/>
                          </a:solidFill>
                          <a:latin typeface="ＭＳ Ｐゴシック" pitchFamily="50" charset="-128"/>
                          <a:ea typeface="ＭＳ Ｐゴシック" pitchFamily="50" charset="-128"/>
                        </a:rPr>
                        <a:t>財</a:t>
                      </a:r>
                      <a:r>
                        <a:rPr lang="en-US" altLang="zh-TW" sz="1000" b="0" i="0" u="none" strike="noStrike">
                          <a:solidFill>
                            <a:srgbClr val="000000"/>
                          </a:solidFill>
                          <a:latin typeface="ＭＳ Ｐゴシック" pitchFamily="50" charset="-128"/>
                          <a:ea typeface="ＭＳ Ｐゴシック" pitchFamily="50" charset="-128"/>
                        </a:rPr>
                        <a:t>)</a:t>
                      </a:r>
                      <a:r>
                        <a:rPr lang="zh-TW" altLang="en-US" sz="1000" b="0" i="0" u="none" strike="noStrike">
                          <a:solidFill>
                            <a:srgbClr val="000000"/>
                          </a:solidFill>
                          <a:latin typeface="ＭＳ Ｐゴシック" pitchFamily="50" charset="-128"/>
                          <a:ea typeface="ＭＳ Ｐゴシック" pitchFamily="50" charset="-128"/>
                        </a:rPr>
                        <a:t>関西空港調査会会費</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lnSpc>
                          <a:spcPts val="1100"/>
                        </a:lnSpc>
                      </a:pPr>
                      <a:r>
                        <a:rPr lang="en-US" altLang="zh-TW" sz="1000" b="0" i="0" u="none" strike="noStrike" dirty="0">
                          <a:solidFill>
                            <a:srgbClr val="000000"/>
                          </a:solidFill>
                          <a:latin typeface="ＭＳ Ｐゴシック" pitchFamily="50" charset="-128"/>
                          <a:ea typeface="ＭＳ Ｐゴシック" pitchFamily="50" charset="-128"/>
                        </a:rPr>
                        <a:t>(</a:t>
                      </a:r>
                      <a:r>
                        <a:rPr lang="zh-TW" altLang="en-US" sz="1000" b="0" i="0" u="none" strike="noStrike" dirty="0">
                          <a:solidFill>
                            <a:srgbClr val="000000"/>
                          </a:solidFill>
                          <a:latin typeface="ＭＳ Ｐゴシック" pitchFamily="50" charset="-128"/>
                          <a:ea typeface="ＭＳ Ｐゴシック" pitchFamily="50" charset="-128"/>
                        </a:rPr>
                        <a:t>財</a:t>
                      </a:r>
                      <a:r>
                        <a:rPr lang="en-US" altLang="zh-TW" sz="1000" b="0" i="0" u="none" strike="noStrike" dirty="0">
                          <a:solidFill>
                            <a:srgbClr val="000000"/>
                          </a:solidFill>
                          <a:latin typeface="ＭＳ Ｐゴシック" pitchFamily="50" charset="-128"/>
                          <a:ea typeface="ＭＳ Ｐゴシック" pitchFamily="50" charset="-128"/>
                        </a:rPr>
                        <a:t>)</a:t>
                      </a:r>
                      <a:r>
                        <a:rPr lang="zh-TW" altLang="en-US" sz="1000" b="0" i="0" u="none" strike="noStrike" dirty="0">
                          <a:solidFill>
                            <a:srgbClr val="000000"/>
                          </a:solidFill>
                          <a:latin typeface="ＭＳ Ｐゴシック" pitchFamily="50" charset="-128"/>
                          <a:ea typeface="ＭＳ Ｐゴシック" pitchFamily="50" charset="-128"/>
                        </a:rPr>
                        <a:t>関西空港調査会</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lnSpc>
                          <a:spcPts val="1100"/>
                        </a:lnSpc>
                      </a:pPr>
                      <a:r>
                        <a:rPr lang="ja-JP" altLang="en-US" sz="1000" b="0" i="0" u="none" strike="noStrike" dirty="0">
                          <a:solidFill>
                            <a:srgbClr val="000000"/>
                          </a:solidFill>
                          <a:latin typeface="ＭＳ Ｐゴシック" pitchFamily="50" charset="-128"/>
                          <a:ea typeface="ＭＳ Ｐゴシック" pitchFamily="50" charset="-128"/>
                        </a:rPr>
                        <a:t>▲ </a:t>
                      </a:r>
                      <a:r>
                        <a:rPr lang="en-US" altLang="ja-JP" sz="1000" b="0" i="0" u="none" strike="noStrike" dirty="0">
                          <a:solidFill>
                            <a:srgbClr val="000000"/>
                          </a:solidFill>
                          <a:latin typeface="ＭＳ Ｐゴシック" pitchFamily="50" charset="-128"/>
                          <a:ea typeface="ＭＳ Ｐゴシック" pitchFamily="50" charset="-128"/>
                        </a:rPr>
                        <a:t>150</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lnSpc>
                          <a:spcPts val="1100"/>
                        </a:lnSpc>
                      </a:pPr>
                      <a:r>
                        <a:rPr lang="en-US" altLang="ja-JP" sz="1000" b="0" i="0" u="none" strike="noStrike" dirty="0">
                          <a:solidFill>
                            <a:srgbClr val="000000"/>
                          </a:solidFill>
                          <a:latin typeface="ＭＳ Ｐゴシック" pitchFamily="50" charset="-128"/>
                          <a:ea typeface="ＭＳ Ｐゴシック" pitchFamily="50" charset="-128"/>
                        </a:rPr>
                        <a:t>100%</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7"/>
                  </a:ext>
                </a:extLst>
              </a:tr>
              <a:tr h="188329">
                <a:tc>
                  <a:txBody>
                    <a:bodyPr/>
                    <a:lstStyle/>
                    <a:p>
                      <a:pPr algn="ctr" fontAlgn="ctr">
                        <a:lnSpc>
                          <a:spcPts val="1100"/>
                        </a:lnSpc>
                      </a:pPr>
                      <a:r>
                        <a:rPr lang="en-US" altLang="zh-TW" sz="1000" b="0" i="0" u="none" strike="noStrike" dirty="0">
                          <a:solidFill>
                            <a:schemeClr val="tx1"/>
                          </a:solidFill>
                          <a:latin typeface="ＭＳ Ｐゴシック" pitchFamily="50" charset="-128"/>
                          <a:ea typeface="ＭＳ Ｐゴシック" pitchFamily="50" charset="-128"/>
                        </a:rPr>
                        <a:t>8</a:t>
                      </a:r>
                      <a:endParaRPr lang="zh-TW" altLang="en-US" sz="1000" b="0" i="0" u="none" strike="noStrike" dirty="0">
                        <a:solidFill>
                          <a:schemeClr val="tx1"/>
                        </a:solidFill>
                        <a:latin typeface="ＭＳ Ｐゴシック" pitchFamily="50" charset="-128"/>
                        <a:ea typeface="ＭＳ Ｐゴシック" pitchFamily="50" charset="-128"/>
                      </a:endParaRP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lnSpc>
                          <a:spcPts val="1100"/>
                        </a:lnSpc>
                      </a:pPr>
                      <a:r>
                        <a:rPr lang="zh-TW" altLang="en-US" sz="1000" b="0" i="0" u="none" strike="noStrike">
                          <a:solidFill>
                            <a:srgbClr val="000000"/>
                          </a:solidFill>
                          <a:latin typeface="ＭＳ Ｐゴシック" pitchFamily="50" charset="-128"/>
                          <a:ea typeface="ＭＳ Ｐゴシック" pitchFamily="50" charset="-128"/>
                        </a:rPr>
                        <a:t>統計研究会会費</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lnSpc>
                          <a:spcPts val="1100"/>
                        </a:lnSpc>
                      </a:pPr>
                      <a:r>
                        <a:rPr lang="ja-JP" altLang="en-US" sz="1000" b="0" i="0" u="none" strike="noStrike" dirty="0">
                          <a:solidFill>
                            <a:srgbClr val="000000"/>
                          </a:solidFill>
                          <a:latin typeface="ＭＳ Ｐゴシック" pitchFamily="50" charset="-128"/>
                          <a:ea typeface="ＭＳ Ｐゴシック" pitchFamily="50" charset="-128"/>
                        </a:rPr>
                        <a:t>統計研究会</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lnSpc>
                          <a:spcPts val="1100"/>
                        </a:lnSpc>
                      </a:pPr>
                      <a:r>
                        <a:rPr lang="ja-JP" altLang="en-US" sz="1000" b="0" i="0" u="none" strike="noStrike" dirty="0">
                          <a:solidFill>
                            <a:srgbClr val="000000"/>
                          </a:solidFill>
                          <a:latin typeface="ＭＳ Ｐゴシック" pitchFamily="50" charset="-128"/>
                          <a:ea typeface="ＭＳ Ｐゴシック" pitchFamily="50" charset="-128"/>
                        </a:rPr>
                        <a:t>▲ </a:t>
                      </a:r>
                      <a:r>
                        <a:rPr lang="en-US" altLang="ja-JP" sz="1000" b="0" i="0" u="none" strike="noStrike" dirty="0">
                          <a:solidFill>
                            <a:srgbClr val="000000"/>
                          </a:solidFill>
                          <a:latin typeface="ＭＳ Ｐゴシック" pitchFamily="50" charset="-128"/>
                          <a:ea typeface="ＭＳ Ｐゴシック" pitchFamily="50" charset="-128"/>
                        </a:rPr>
                        <a:t>59</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lnSpc>
                          <a:spcPts val="1100"/>
                        </a:lnSpc>
                      </a:pPr>
                      <a:r>
                        <a:rPr lang="en-US" altLang="ja-JP" sz="1000" b="0" i="0" u="none" strike="noStrike" dirty="0">
                          <a:solidFill>
                            <a:srgbClr val="000000"/>
                          </a:solidFill>
                          <a:latin typeface="ＭＳ Ｐゴシック" pitchFamily="50" charset="-128"/>
                          <a:ea typeface="ＭＳ Ｐゴシック" pitchFamily="50" charset="-128"/>
                        </a:rPr>
                        <a:t>100%</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8"/>
                  </a:ext>
                </a:extLst>
              </a:tr>
              <a:tr h="188329">
                <a:tc>
                  <a:txBody>
                    <a:bodyPr/>
                    <a:lstStyle/>
                    <a:p>
                      <a:pPr algn="ctr" fontAlgn="ctr">
                        <a:lnSpc>
                          <a:spcPts val="1100"/>
                        </a:lnSpc>
                      </a:pPr>
                      <a:r>
                        <a:rPr lang="en-US" altLang="zh-TW" sz="1000" b="0" i="0" u="none" strike="noStrike" dirty="0">
                          <a:solidFill>
                            <a:schemeClr val="tx1"/>
                          </a:solidFill>
                          <a:latin typeface="ＭＳ Ｐゴシック" pitchFamily="50" charset="-128"/>
                          <a:ea typeface="ＭＳ Ｐゴシック" pitchFamily="50" charset="-128"/>
                        </a:rPr>
                        <a:t>9</a:t>
                      </a:r>
                      <a:endParaRPr lang="zh-TW" altLang="en-US" sz="1000" b="0" i="0" u="none" strike="noStrike" dirty="0">
                        <a:solidFill>
                          <a:schemeClr val="tx1"/>
                        </a:solidFill>
                        <a:latin typeface="ＭＳ Ｐゴシック" pitchFamily="50" charset="-128"/>
                        <a:ea typeface="ＭＳ Ｐゴシック" pitchFamily="50" charset="-128"/>
                      </a:endParaRP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lnSpc>
                          <a:spcPts val="1100"/>
                        </a:lnSpc>
                      </a:pPr>
                      <a:r>
                        <a:rPr lang="en-US" altLang="ja-JP" sz="1000" b="0" i="0" u="none" strike="noStrike" dirty="0">
                          <a:solidFill>
                            <a:srgbClr val="000000"/>
                          </a:solidFill>
                          <a:latin typeface="ＭＳ Ｐゴシック" pitchFamily="50" charset="-128"/>
                          <a:ea typeface="ＭＳ Ｐゴシック" pitchFamily="50" charset="-128"/>
                        </a:rPr>
                        <a:t>(</a:t>
                      </a:r>
                      <a:r>
                        <a:rPr lang="ja-JP" altLang="en-US" sz="1000" b="0" i="0" u="none" strike="noStrike" dirty="0">
                          <a:solidFill>
                            <a:srgbClr val="000000"/>
                          </a:solidFill>
                          <a:latin typeface="ＭＳ Ｐゴシック" pitchFamily="50" charset="-128"/>
                          <a:ea typeface="ＭＳ Ｐゴシック" pitchFamily="50" charset="-128"/>
                        </a:rPr>
                        <a:t>財</a:t>
                      </a:r>
                      <a:r>
                        <a:rPr lang="en-US" altLang="ja-JP" sz="1000" b="0" i="0" u="none" strike="noStrike" dirty="0">
                          <a:solidFill>
                            <a:srgbClr val="000000"/>
                          </a:solidFill>
                          <a:latin typeface="ＭＳ Ｐゴシック" pitchFamily="50" charset="-128"/>
                          <a:ea typeface="ＭＳ Ｐゴシック" pitchFamily="50" charset="-128"/>
                        </a:rPr>
                        <a:t>)</a:t>
                      </a:r>
                      <a:r>
                        <a:rPr lang="ja-JP" altLang="en-US" sz="1000" b="0" i="0" u="none" strike="noStrike" dirty="0">
                          <a:solidFill>
                            <a:srgbClr val="000000"/>
                          </a:solidFill>
                          <a:latin typeface="ＭＳ Ｐゴシック" pitchFamily="50" charset="-128"/>
                          <a:ea typeface="ＭＳ Ｐゴシック" pitchFamily="50" charset="-128"/>
                        </a:rPr>
                        <a:t>都市みらい推進機構会費</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lnSpc>
                          <a:spcPts val="1100"/>
                        </a:lnSpc>
                      </a:pPr>
                      <a:r>
                        <a:rPr lang="en-US" altLang="ja-JP" sz="1000" b="0" i="0" u="none" strike="noStrike" dirty="0">
                          <a:solidFill>
                            <a:srgbClr val="000000"/>
                          </a:solidFill>
                          <a:latin typeface="ＭＳ Ｐゴシック" pitchFamily="50" charset="-128"/>
                          <a:ea typeface="ＭＳ Ｐゴシック" pitchFamily="50" charset="-128"/>
                        </a:rPr>
                        <a:t>(</a:t>
                      </a:r>
                      <a:r>
                        <a:rPr lang="ja-JP" altLang="en-US" sz="1000" b="0" i="0" u="none" strike="noStrike" dirty="0">
                          <a:solidFill>
                            <a:srgbClr val="000000"/>
                          </a:solidFill>
                          <a:latin typeface="ＭＳ Ｐゴシック" pitchFamily="50" charset="-128"/>
                          <a:ea typeface="ＭＳ Ｐゴシック" pitchFamily="50" charset="-128"/>
                        </a:rPr>
                        <a:t>財</a:t>
                      </a:r>
                      <a:r>
                        <a:rPr lang="en-US" altLang="ja-JP" sz="1000" b="0" i="0" u="none" strike="noStrike" dirty="0">
                          <a:solidFill>
                            <a:srgbClr val="000000"/>
                          </a:solidFill>
                          <a:latin typeface="ＭＳ Ｐゴシック" pitchFamily="50" charset="-128"/>
                          <a:ea typeface="ＭＳ Ｐゴシック" pitchFamily="50" charset="-128"/>
                        </a:rPr>
                        <a:t>)</a:t>
                      </a:r>
                      <a:r>
                        <a:rPr lang="ja-JP" altLang="en-US" sz="1000" b="0" i="0" u="none" strike="noStrike" dirty="0">
                          <a:solidFill>
                            <a:srgbClr val="000000"/>
                          </a:solidFill>
                          <a:latin typeface="ＭＳ Ｐゴシック" pitchFamily="50" charset="-128"/>
                          <a:ea typeface="ＭＳ Ｐゴシック" pitchFamily="50" charset="-128"/>
                        </a:rPr>
                        <a:t>都市みらい推進機構</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lnSpc>
                          <a:spcPts val="1100"/>
                        </a:lnSpc>
                      </a:pPr>
                      <a:r>
                        <a:rPr lang="ja-JP" altLang="en-US" sz="1000" b="0" i="0" u="none" strike="noStrike">
                          <a:solidFill>
                            <a:srgbClr val="000000"/>
                          </a:solidFill>
                          <a:latin typeface="ＭＳ Ｐゴシック" pitchFamily="50" charset="-128"/>
                          <a:ea typeface="ＭＳ Ｐゴシック" pitchFamily="50" charset="-128"/>
                        </a:rPr>
                        <a:t>▲ </a:t>
                      </a:r>
                      <a:r>
                        <a:rPr lang="en-US" altLang="ja-JP" sz="1000" b="0" i="0" u="none" strike="noStrike">
                          <a:solidFill>
                            <a:srgbClr val="000000"/>
                          </a:solidFill>
                          <a:latin typeface="ＭＳ Ｐゴシック" pitchFamily="50" charset="-128"/>
                          <a:ea typeface="ＭＳ Ｐゴシック" pitchFamily="50" charset="-128"/>
                        </a:rPr>
                        <a:t>200</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lnSpc>
                          <a:spcPts val="1100"/>
                        </a:lnSpc>
                      </a:pPr>
                      <a:r>
                        <a:rPr lang="en-US" altLang="ja-JP" sz="1000" b="0" i="0" u="none" strike="noStrike" dirty="0">
                          <a:solidFill>
                            <a:srgbClr val="000000"/>
                          </a:solidFill>
                          <a:latin typeface="ＭＳ Ｐゴシック" pitchFamily="50" charset="-128"/>
                          <a:ea typeface="ＭＳ Ｐゴシック" pitchFamily="50" charset="-128"/>
                        </a:rPr>
                        <a:t>100%</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9"/>
                  </a:ext>
                </a:extLst>
              </a:tr>
              <a:tr h="188329">
                <a:tc>
                  <a:txBody>
                    <a:bodyPr/>
                    <a:lstStyle/>
                    <a:p>
                      <a:pPr algn="ctr" fontAlgn="ctr">
                        <a:lnSpc>
                          <a:spcPts val="1100"/>
                        </a:lnSpc>
                      </a:pPr>
                      <a:r>
                        <a:rPr lang="en-US" altLang="zh-TW" sz="1000" b="0" i="0" u="none" strike="noStrike" dirty="0">
                          <a:solidFill>
                            <a:schemeClr val="tx1"/>
                          </a:solidFill>
                          <a:latin typeface="ＭＳ Ｐゴシック" pitchFamily="50" charset="-128"/>
                          <a:ea typeface="ＭＳ Ｐゴシック" pitchFamily="50" charset="-128"/>
                        </a:rPr>
                        <a:t>10</a:t>
                      </a:r>
                      <a:endParaRPr lang="zh-TW" altLang="en-US" sz="1000" b="0" i="0" u="none" strike="noStrike" dirty="0">
                        <a:solidFill>
                          <a:schemeClr val="tx1"/>
                        </a:solidFill>
                        <a:latin typeface="ＭＳ Ｐゴシック" pitchFamily="50" charset="-128"/>
                        <a:ea typeface="ＭＳ Ｐゴシック" pitchFamily="50" charset="-128"/>
                      </a:endParaRP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lnSpc>
                          <a:spcPts val="1100"/>
                        </a:lnSpc>
                      </a:pPr>
                      <a:r>
                        <a:rPr lang="en-US" altLang="zh-TW" sz="1000" b="0" i="0" u="none" strike="noStrike" dirty="0">
                          <a:solidFill>
                            <a:srgbClr val="000000"/>
                          </a:solidFill>
                          <a:latin typeface="ＭＳ Ｐゴシック" pitchFamily="50" charset="-128"/>
                          <a:ea typeface="ＭＳ Ｐゴシック" pitchFamily="50" charset="-128"/>
                        </a:rPr>
                        <a:t>(</a:t>
                      </a:r>
                      <a:r>
                        <a:rPr lang="zh-TW" altLang="en-US" sz="1000" b="0" i="0" u="none" strike="noStrike" dirty="0">
                          <a:solidFill>
                            <a:srgbClr val="000000"/>
                          </a:solidFill>
                          <a:latin typeface="ＭＳ Ｐゴシック" pitchFamily="50" charset="-128"/>
                          <a:ea typeface="ＭＳ Ｐゴシック" pitchFamily="50" charset="-128"/>
                        </a:rPr>
                        <a:t>財</a:t>
                      </a:r>
                      <a:r>
                        <a:rPr lang="en-US" altLang="zh-TW" sz="1000" b="0" i="0" u="none" strike="noStrike" dirty="0">
                          <a:solidFill>
                            <a:srgbClr val="000000"/>
                          </a:solidFill>
                          <a:latin typeface="ＭＳ Ｐゴシック" pitchFamily="50" charset="-128"/>
                          <a:ea typeface="ＭＳ Ｐゴシック" pitchFamily="50" charset="-128"/>
                        </a:rPr>
                        <a:t>)</a:t>
                      </a:r>
                      <a:r>
                        <a:rPr lang="zh-TW" altLang="en-US" sz="1000" b="0" i="0" u="none" strike="noStrike" dirty="0">
                          <a:solidFill>
                            <a:srgbClr val="000000"/>
                          </a:solidFill>
                          <a:latin typeface="ＭＳ Ｐゴシック" pitchFamily="50" charset="-128"/>
                          <a:ea typeface="ＭＳ Ｐゴシック" pitchFamily="50" charset="-128"/>
                        </a:rPr>
                        <a:t>都市計画協会会費</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lnSpc>
                          <a:spcPts val="1100"/>
                        </a:lnSpc>
                      </a:pPr>
                      <a:r>
                        <a:rPr lang="en-US" altLang="zh-TW" sz="1000" b="0" i="0" u="none" strike="noStrike">
                          <a:solidFill>
                            <a:srgbClr val="000000"/>
                          </a:solidFill>
                          <a:latin typeface="ＭＳ Ｐゴシック" pitchFamily="50" charset="-128"/>
                          <a:ea typeface="ＭＳ Ｐゴシック" pitchFamily="50" charset="-128"/>
                        </a:rPr>
                        <a:t>(</a:t>
                      </a:r>
                      <a:r>
                        <a:rPr lang="zh-TW" altLang="en-US" sz="1000" b="0" i="0" u="none" strike="noStrike">
                          <a:solidFill>
                            <a:srgbClr val="000000"/>
                          </a:solidFill>
                          <a:latin typeface="ＭＳ Ｐゴシック" pitchFamily="50" charset="-128"/>
                          <a:ea typeface="ＭＳ Ｐゴシック" pitchFamily="50" charset="-128"/>
                        </a:rPr>
                        <a:t>財</a:t>
                      </a:r>
                      <a:r>
                        <a:rPr lang="en-US" altLang="zh-TW" sz="1000" b="0" i="0" u="none" strike="noStrike">
                          <a:solidFill>
                            <a:srgbClr val="000000"/>
                          </a:solidFill>
                          <a:latin typeface="ＭＳ Ｐゴシック" pitchFamily="50" charset="-128"/>
                          <a:ea typeface="ＭＳ Ｐゴシック" pitchFamily="50" charset="-128"/>
                        </a:rPr>
                        <a:t>)</a:t>
                      </a:r>
                      <a:r>
                        <a:rPr lang="zh-TW" altLang="en-US" sz="1000" b="0" i="0" u="none" strike="noStrike">
                          <a:solidFill>
                            <a:srgbClr val="000000"/>
                          </a:solidFill>
                          <a:latin typeface="ＭＳ Ｐゴシック" pitchFamily="50" charset="-128"/>
                          <a:ea typeface="ＭＳ Ｐゴシック" pitchFamily="50" charset="-128"/>
                        </a:rPr>
                        <a:t>都市計画協会</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lnSpc>
                          <a:spcPts val="1100"/>
                        </a:lnSpc>
                      </a:pPr>
                      <a:r>
                        <a:rPr lang="ja-JP" altLang="en-US" sz="1000" b="0" i="0" u="none" strike="noStrike">
                          <a:solidFill>
                            <a:srgbClr val="000000"/>
                          </a:solidFill>
                          <a:latin typeface="ＭＳ Ｐゴシック" pitchFamily="50" charset="-128"/>
                          <a:ea typeface="ＭＳ Ｐゴシック" pitchFamily="50" charset="-128"/>
                        </a:rPr>
                        <a:t>▲ </a:t>
                      </a:r>
                      <a:r>
                        <a:rPr lang="en-US" altLang="ja-JP" sz="1000" b="0" i="0" u="none" strike="noStrike">
                          <a:solidFill>
                            <a:srgbClr val="000000"/>
                          </a:solidFill>
                          <a:latin typeface="ＭＳ Ｐゴシック" pitchFamily="50" charset="-128"/>
                          <a:ea typeface="ＭＳ Ｐゴシック" pitchFamily="50" charset="-128"/>
                        </a:rPr>
                        <a:t>380</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lnSpc>
                          <a:spcPts val="1100"/>
                        </a:lnSpc>
                      </a:pPr>
                      <a:r>
                        <a:rPr lang="en-US" altLang="ja-JP" sz="1000" b="0" i="0" u="none" strike="noStrike" dirty="0">
                          <a:solidFill>
                            <a:srgbClr val="000000"/>
                          </a:solidFill>
                          <a:latin typeface="ＭＳ Ｐゴシック" pitchFamily="50" charset="-128"/>
                          <a:ea typeface="ＭＳ Ｐゴシック" pitchFamily="50" charset="-128"/>
                        </a:rPr>
                        <a:t>100%</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0"/>
                  </a:ext>
                </a:extLst>
              </a:tr>
              <a:tr h="188329">
                <a:tc>
                  <a:txBody>
                    <a:bodyPr/>
                    <a:lstStyle/>
                    <a:p>
                      <a:pPr algn="ctr" fontAlgn="ctr">
                        <a:lnSpc>
                          <a:spcPts val="1100"/>
                        </a:lnSpc>
                      </a:pPr>
                      <a:r>
                        <a:rPr lang="en-US" altLang="zh-TW" sz="1000" b="0" i="0" u="none" strike="noStrike" dirty="0">
                          <a:solidFill>
                            <a:schemeClr val="tx1"/>
                          </a:solidFill>
                          <a:latin typeface="ＭＳ Ｐゴシック" pitchFamily="50" charset="-128"/>
                          <a:ea typeface="ＭＳ Ｐゴシック" pitchFamily="50" charset="-128"/>
                        </a:rPr>
                        <a:t>11</a:t>
                      </a:r>
                      <a:r>
                        <a:rPr lang="ja-JP" altLang="en-US" sz="1000" b="0" i="0" u="none" strike="noStrike" dirty="0">
                          <a:solidFill>
                            <a:schemeClr val="tx1"/>
                          </a:solidFill>
                          <a:latin typeface="ＭＳ Ｐゴシック" pitchFamily="50" charset="-128"/>
                          <a:ea typeface="ＭＳ Ｐゴシック" pitchFamily="50" charset="-128"/>
                        </a:rPr>
                        <a:t>～</a:t>
                      </a:r>
                      <a:r>
                        <a:rPr lang="en-US" altLang="zh-TW" sz="1000" b="0" i="0" u="none" strike="noStrike" dirty="0">
                          <a:solidFill>
                            <a:schemeClr val="tx1"/>
                          </a:solidFill>
                          <a:latin typeface="ＭＳ Ｐゴシック" pitchFamily="50" charset="-128"/>
                          <a:ea typeface="ＭＳ Ｐゴシック" pitchFamily="50" charset="-128"/>
                        </a:rPr>
                        <a:t>13</a:t>
                      </a:r>
                      <a:endParaRPr lang="zh-TW" altLang="en-US" sz="1000" b="0" i="0" u="none" strike="noStrike" dirty="0">
                        <a:solidFill>
                          <a:schemeClr val="tx1"/>
                        </a:solidFill>
                        <a:latin typeface="ＭＳ Ｐゴシック" pitchFamily="50" charset="-128"/>
                        <a:ea typeface="ＭＳ Ｐゴシック" pitchFamily="50" charset="-128"/>
                      </a:endParaRP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lnSpc>
                          <a:spcPts val="1100"/>
                        </a:lnSpc>
                      </a:pPr>
                      <a:r>
                        <a:rPr lang="en-US" altLang="zh-CN" sz="1000" b="0" i="0" u="none" strike="noStrike" dirty="0">
                          <a:solidFill>
                            <a:srgbClr val="000000"/>
                          </a:solidFill>
                          <a:latin typeface="ＭＳ Ｐゴシック" pitchFamily="50" charset="-128"/>
                          <a:ea typeface="ＭＳ Ｐゴシック" pitchFamily="50" charset="-128"/>
                        </a:rPr>
                        <a:t>(</a:t>
                      </a:r>
                      <a:r>
                        <a:rPr lang="zh-CN" altLang="en-US" sz="1000" b="0" i="0" u="none" strike="noStrike" dirty="0">
                          <a:solidFill>
                            <a:srgbClr val="000000"/>
                          </a:solidFill>
                          <a:latin typeface="ＭＳ Ｐゴシック" pitchFamily="50" charset="-128"/>
                          <a:ea typeface="ＭＳ Ｐゴシック" pitchFamily="50" charset="-128"/>
                        </a:rPr>
                        <a:t>社</a:t>
                      </a:r>
                      <a:r>
                        <a:rPr lang="en-US" altLang="zh-CN" sz="1000" b="0" i="0" u="none" strike="noStrike" dirty="0">
                          <a:solidFill>
                            <a:srgbClr val="000000"/>
                          </a:solidFill>
                          <a:latin typeface="ＭＳ Ｐゴシック" pitchFamily="50" charset="-128"/>
                          <a:ea typeface="ＭＳ Ｐゴシック" pitchFamily="50" charset="-128"/>
                        </a:rPr>
                        <a:t>)</a:t>
                      </a:r>
                      <a:r>
                        <a:rPr lang="zh-CN" altLang="en-US" sz="1000" b="0" i="0" u="none" strike="noStrike" dirty="0">
                          <a:solidFill>
                            <a:srgbClr val="000000"/>
                          </a:solidFill>
                          <a:latin typeface="ＭＳ Ｐゴシック" pitchFamily="50" charset="-128"/>
                          <a:ea typeface="ＭＳ Ｐゴシック" pitchFamily="50" charset="-128"/>
                        </a:rPr>
                        <a:t>土木学会会費</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lnSpc>
                          <a:spcPts val="1100"/>
                        </a:lnSpc>
                      </a:pPr>
                      <a:r>
                        <a:rPr lang="en-US" altLang="zh-CN" sz="1000" b="0" i="0" u="none" strike="noStrike">
                          <a:solidFill>
                            <a:srgbClr val="000000"/>
                          </a:solidFill>
                          <a:latin typeface="ＭＳ Ｐゴシック" pitchFamily="50" charset="-128"/>
                          <a:ea typeface="ＭＳ Ｐゴシック" pitchFamily="50" charset="-128"/>
                        </a:rPr>
                        <a:t>(</a:t>
                      </a:r>
                      <a:r>
                        <a:rPr lang="zh-CN" altLang="en-US" sz="1000" b="0" i="0" u="none" strike="noStrike">
                          <a:solidFill>
                            <a:srgbClr val="000000"/>
                          </a:solidFill>
                          <a:latin typeface="ＭＳ Ｐゴシック" pitchFamily="50" charset="-128"/>
                          <a:ea typeface="ＭＳ Ｐゴシック" pitchFamily="50" charset="-128"/>
                        </a:rPr>
                        <a:t>社</a:t>
                      </a:r>
                      <a:r>
                        <a:rPr lang="en-US" altLang="zh-CN" sz="1000" b="0" i="0" u="none" strike="noStrike">
                          <a:solidFill>
                            <a:srgbClr val="000000"/>
                          </a:solidFill>
                          <a:latin typeface="ＭＳ Ｐゴシック" pitchFamily="50" charset="-128"/>
                          <a:ea typeface="ＭＳ Ｐゴシック" pitchFamily="50" charset="-128"/>
                        </a:rPr>
                        <a:t>)</a:t>
                      </a:r>
                      <a:r>
                        <a:rPr lang="zh-CN" altLang="en-US" sz="1000" b="0" i="0" u="none" strike="noStrike">
                          <a:solidFill>
                            <a:srgbClr val="000000"/>
                          </a:solidFill>
                          <a:latin typeface="ＭＳ Ｐゴシック" pitchFamily="50" charset="-128"/>
                          <a:ea typeface="ＭＳ Ｐゴシック" pitchFamily="50" charset="-128"/>
                        </a:rPr>
                        <a:t>土木学会会費</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lnSpc>
                          <a:spcPts val="1100"/>
                        </a:lnSpc>
                      </a:pPr>
                      <a:r>
                        <a:rPr lang="ja-JP" altLang="en-US" sz="1000" b="0" i="0" u="none" strike="noStrike">
                          <a:solidFill>
                            <a:srgbClr val="000000"/>
                          </a:solidFill>
                          <a:latin typeface="ＭＳ Ｐゴシック" pitchFamily="50" charset="-128"/>
                          <a:ea typeface="ＭＳ Ｐゴシック" pitchFamily="50" charset="-128"/>
                        </a:rPr>
                        <a:t>▲ </a:t>
                      </a:r>
                      <a:r>
                        <a:rPr lang="en-US" altLang="ja-JP" sz="1000" b="0" i="0" u="none" strike="noStrike">
                          <a:solidFill>
                            <a:srgbClr val="000000"/>
                          </a:solidFill>
                          <a:latin typeface="ＭＳ Ｐゴシック" pitchFamily="50" charset="-128"/>
                          <a:ea typeface="ＭＳ Ｐゴシック" pitchFamily="50" charset="-128"/>
                        </a:rPr>
                        <a:t>90</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lnSpc>
                          <a:spcPts val="1100"/>
                        </a:lnSpc>
                      </a:pPr>
                      <a:r>
                        <a:rPr lang="en-US" altLang="ja-JP" sz="1000" b="0" i="0" u="none" strike="noStrike" dirty="0">
                          <a:solidFill>
                            <a:srgbClr val="000000"/>
                          </a:solidFill>
                          <a:latin typeface="ＭＳ Ｐゴシック" pitchFamily="50" charset="-128"/>
                          <a:ea typeface="ＭＳ Ｐゴシック" pitchFamily="50" charset="-128"/>
                        </a:rPr>
                        <a:t>100%</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1"/>
                  </a:ext>
                </a:extLst>
              </a:tr>
              <a:tr h="188329">
                <a:tc>
                  <a:txBody>
                    <a:bodyPr/>
                    <a:lstStyle/>
                    <a:p>
                      <a:pPr algn="ctr" fontAlgn="ctr">
                        <a:lnSpc>
                          <a:spcPts val="1100"/>
                        </a:lnSpc>
                      </a:pPr>
                      <a:r>
                        <a:rPr lang="en-US" altLang="zh-TW" sz="1000" b="0" i="0" u="none" strike="noStrike" dirty="0">
                          <a:solidFill>
                            <a:schemeClr val="tx1"/>
                          </a:solidFill>
                          <a:latin typeface="ＭＳ Ｐゴシック" pitchFamily="50" charset="-128"/>
                          <a:ea typeface="ＭＳ Ｐゴシック" pitchFamily="50" charset="-128"/>
                        </a:rPr>
                        <a:t>14</a:t>
                      </a:r>
                      <a:r>
                        <a:rPr lang="ja-JP" altLang="en-US" sz="1000" b="0" i="0" u="none" strike="noStrike" dirty="0">
                          <a:solidFill>
                            <a:schemeClr val="tx1"/>
                          </a:solidFill>
                          <a:latin typeface="ＭＳ Ｐゴシック" pitchFamily="50" charset="-128"/>
                          <a:ea typeface="ＭＳ Ｐゴシック" pitchFamily="50" charset="-128"/>
                        </a:rPr>
                        <a:t>・</a:t>
                      </a:r>
                      <a:r>
                        <a:rPr lang="en-US" altLang="zh-TW" sz="1000" b="0" i="0" u="none" strike="noStrike" dirty="0">
                          <a:solidFill>
                            <a:schemeClr val="tx1"/>
                          </a:solidFill>
                          <a:latin typeface="ＭＳ Ｐゴシック" pitchFamily="50" charset="-128"/>
                          <a:ea typeface="ＭＳ Ｐゴシック" pitchFamily="50" charset="-128"/>
                        </a:rPr>
                        <a:t>15</a:t>
                      </a:r>
                      <a:endParaRPr lang="zh-TW" altLang="en-US" sz="1000" b="0" i="0" u="none" strike="noStrike" dirty="0">
                        <a:solidFill>
                          <a:schemeClr val="tx1"/>
                        </a:solidFill>
                        <a:latin typeface="ＭＳ Ｐゴシック" pitchFamily="50" charset="-128"/>
                        <a:ea typeface="ＭＳ Ｐゴシック" pitchFamily="50" charset="-128"/>
                      </a:endParaRP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lnSpc>
                          <a:spcPts val="1100"/>
                        </a:lnSpc>
                      </a:pPr>
                      <a:r>
                        <a:rPr lang="ja-JP" altLang="en-US" sz="1000" b="0" i="0" u="none" strike="noStrike" dirty="0">
                          <a:solidFill>
                            <a:srgbClr val="000000"/>
                          </a:solidFill>
                          <a:latin typeface="ＭＳ Ｐゴシック" pitchFamily="50" charset="-128"/>
                          <a:ea typeface="ＭＳ Ｐゴシック" pitchFamily="50" charset="-128"/>
                        </a:rPr>
                        <a:t>関西ライフライン研究会法人会費</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lnSpc>
                          <a:spcPts val="1100"/>
                        </a:lnSpc>
                      </a:pPr>
                      <a:r>
                        <a:rPr lang="ja-JP" altLang="en-US" sz="1000" b="0" i="0" u="none" strike="noStrike">
                          <a:solidFill>
                            <a:srgbClr val="000000"/>
                          </a:solidFill>
                          <a:latin typeface="ＭＳ Ｐゴシック" pitchFamily="50" charset="-128"/>
                          <a:ea typeface="ＭＳ Ｐゴシック" pitchFamily="50" charset="-128"/>
                        </a:rPr>
                        <a:t>関西ライフライン研究会</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lnSpc>
                          <a:spcPts val="1100"/>
                        </a:lnSpc>
                      </a:pPr>
                      <a:r>
                        <a:rPr lang="ja-JP" altLang="en-US" sz="1000" b="0" i="0" u="none" strike="noStrike">
                          <a:solidFill>
                            <a:srgbClr val="000000"/>
                          </a:solidFill>
                          <a:latin typeface="ＭＳ Ｐゴシック" pitchFamily="50" charset="-128"/>
                          <a:ea typeface="ＭＳ Ｐゴシック" pitchFamily="50" charset="-128"/>
                        </a:rPr>
                        <a:t>▲ </a:t>
                      </a:r>
                      <a:r>
                        <a:rPr lang="en-US" altLang="ja-JP" sz="1000" b="0" i="0" u="none" strike="noStrike">
                          <a:solidFill>
                            <a:srgbClr val="000000"/>
                          </a:solidFill>
                          <a:latin typeface="ＭＳ Ｐゴシック" pitchFamily="50" charset="-128"/>
                          <a:ea typeface="ＭＳ Ｐゴシック" pitchFamily="50" charset="-128"/>
                        </a:rPr>
                        <a:t>40</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lnSpc>
                          <a:spcPts val="1100"/>
                        </a:lnSpc>
                      </a:pPr>
                      <a:r>
                        <a:rPr lang="en-US" altLang="ja-JP" sz="1000" b="0" i="0" u="none" strike="noStrike">
                          <a:solidFill>
                            <a:srgbClr val="000000"/>
                          </a:solidFill>
                          <a:latin typeface="ＭＳ Ｐゴシック" pitchFamily="50" charset="-128"/>
                          <a:ea typeface="ＭＳ Ｐゴシック" pitchFamily="50" charset="-128"/>
                        </a:rPr>
                        <a:t>100%</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2"/>
                  </a:ext>
                </a:extLst>
              </a:tr>
              <a:tr h="188329">
                <a:tc>
                  <a:txBody>
                    <a:bodyPr/>
                    <a:lstStyle/>
                    <a:p>
                      <a:pPr algn="ctr" fontAlgn="ctr">
                        <a:lnSpc>
                          <a:spcPts val="1100"/>
                        </a:lnSpc>
                      </a:pPr>
                      <a:r>
                        <a:rPr lang="en-US" altLang="zh-TW" sz="1000" b="0" i="0" u="none" strike="noStrike" dirty="0">
                          <a:solidFill>
                            <a:schemeClr val="tx1"/>
                          </a:solidFill>
                          <a:latin typeface="ＭＳ Ｐゴシック" pitchFamily="50" charset="-128"/>
                          <a:ea typeface="ＭＳ Ｐゴシック" pitchFamily="50" charset="-128"/>
                        </a:rPr>
                        <a:t>16</a:t>
                      </a:r>
                      <a:endParaRPr lang="zh-TW" altLang="en-US" sz="1000" b="0" i="0" u="none" strike="noStrike" dirty="0">
                        <a:solidFill>
                          <a:schemeClr val="tx1"/>
                        </a:solidFill>
                        <a:latin typeface="ＭＳ Ｐゴシック" pitchFamily="50" charset="-128"/>
                        <a:ea typeface="ＭＳ Ｐゴシック" pitchFamily="50" charset="-128"/>
                      </a:endParaRP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lnSpc>
                          <a:spcPts val="1100"/>
                        </a:lnSpc>
                      </a:pPr>
                      <a:r>
                        <a:rPr lang="ja-JP" altLang="en-US" sz="1000" b="0" i="0" u="none" strike="noStrike" dirty="0">
                          <a:solidFill>
                            <a:srgbClr val="000000"/>
                          </a:solidFill>
                          <a:latin typeface="ＭＳ Ｐゴシック" pitchFamily="50" charset="-128"/>
                          <a:ea typeface="ＭＳ Ｐゴシック" pitchFamily="50" charset="-128"/>
                        </a:rPr>
                        <a:t>日本国民年金協会普通会員費</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lnSpc>
                          <a:spcPts val="1100"/>
                        </a:lnSpc>
                      </a:pPr>
                      <a:r>
                        <a:rPr lang="zh-CN" altLang="en-US" sz="1000" b="0" i="0" u="none" strike="noStrike">
                          <a:solidFill>
                            <a:srgbClr val="000000"/>
                          </a:solidFill>
                          <a:latin typeface="ＭＳ Ｐゴシック" pitchFamily="50" charset="-128"/>
                          <a:ea typeface="ＭＳ Ｐゴシック" pitchFamily="50" charset="-128"/>
                        </a:rPr>
                        <a:t>日本国民年金協会</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lnSpc>
                          <a:spcPts val="1100"/>
                        </a:lnSpc>
                      </a:pPr>
                      <a:r>
                        <a:rPr lang="en-US" altLang="ja-JP" sz="1000" b="0" i="0" u="none" strike="noStrike">
                          <a:solidFill>
                            <a:srgbClr val="000000"/>
                          </a:solidFill>
                          <a:latin typeface="ＭＳ Ｐゴシック" pitchFamily="50" charset="-128"/>
                          <a:ea typeface="ＭＳ Ｐゴシック" pitchFamily="50" charset="-128"/>
                        </a:rPr>
                        <a:t>0</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lnSpc>
                          <a:spcPts val="1100"/>
                        </a:lnSpc>
                      </a:pPr>
                      <a:r>
                        <a:rPr lang="en-US" altLang="ja-JP" sz="1000" b="0" i="0" u="none" strike="noStrike" dirty="0">
                          <a:solidFill>
                            <a:srgbClr val="000000"/>
                          </a:solidFill>
                          <a:latin typeface="ＭＳ Ｐゴシック" pitchFamily="50" charset="-128"/>
                          <a:ea typeface="ＭＳ Ｐゴシック" pitchFamily="50" charset="-128"/>
                        </a:rPr>
                        <a:t>100%</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3"/>
                  </a:ext>
                </a:extLst>
              </a:tr>
              <a:tr h="188329">
                <a:tc>
                  <a:txBody>
                    <a:bodyPr/>
                    <a:lstStyle/>
                    <a:p>
                      <a:pPr algn="ctr" fontAlgn="ctr">
                        <a:lnSpc>
                          <a:spcPts val="1100"/>
                        </a:lnSpc>
                      </a:pPr>
                      <a:r>
                        <a:rPr lang="en-US" altLang="zh-TW" sz="1000" b="0" i="0" u="none" strike="noStrike" dirty="0">
                          <a:solidFill>
                            <a:schemeClr val="tx1"/>
                          </a:solidFill>
                          <a:latin typeface="ＭＳ Ｐゴシック" pitchFamily="50" charset="-128"/>
                          <a:ea typeface="ＭＳ Ｐゴシック" pitchFamily="50" charset="-128"/>
                        </a:rPr>
                        <a:t>17</a:t>
                      </a:r>
                      <a:endParaRPr lang="zh-TW" altLang="en-US" sz="1000" b="0" i="0" u="none" strike="noStrike" dirty="0">
                        <a:solidFill>
                          <a:schemeClr val="tx1"/>
                        </a:solidFill>
                        <a:latin typeface="ＭＳ Ｐゴシック" pitchFamily="50" charset="-128"/>
                        <a:ea typeface="ＭＳ Ｐゴシック" pitchFamily="50" charset="-128"/>
                      </a:endParaRP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lnSpc>
                          <a:spcPts val="1100"/>
                        </a:lnSpc>
                      </a:pPr>
                      <a:r>
                        <a:rPr lang="en-US" altLang="ja-JP" sz="1000" b="0" i="0" u="none" strike="noStrike">
                          <a:solidFill>
                            <a:srgbClr val="000000"/>
                          </a:solidFill>
                          <a:latin typeface="ＭＳ Ｐゴシック" pitchFamily="50" charset="-128"/>
                          <a:ea typeface="ＭＳ Ｐゴシック" pitchFamily="50" charset="-128"/>
                        </a:rPr>
                        <a:t>(</a:t>
                      </a:r>
                      <a:r>
                        <a:rPr lang="ja-JP" altLang="en-US" sz="1000" b="0" i="0" u="none" strike="noStrike">
                          <a:solidFill>
                            <a:srgbClr val="000000"/>
                          </a:solidFill>
                          <a:latin typeface="ＭＳ Ｐゴシック" pitchFamily="50" charset="-128"/>
                          <a:ea typeface="ＭＳ Ｐゴシック" pitchFamily="50" charset="-128"/>
                        </a:rPr>
                        <a:t>財</a:t>
                      </a:r>
                      <a:r>
                        <a:rPr lang="en-US" altLang="ja-JP" sz="1000" b="0" i="0" u="none" strike="noStrike">
                          <a:solidFill>
                            <a:srgbClr val="000000"/>
                          </a:solidFill>
                          <a:latin typeface="ＭＳ Ｐゴシック" pitchFamily="50" charset="-128"/>
                          <a:ea typeface="ＭＳ Ｐゴシック" pitchFamily="50" charset="-128"/>
                        </a:rPr>
                        <a:t>)</a:t>
                      </a:r>
                      <a:r>
                        <a:rPr lang="ja-JP" altLang="en-US" sz="1000" b="0" i="0" u="none" strike="noStrike">
                          <a:solidFill>
                            <a:srgbClr val="000000"/>
                          </a:solidFill>
                          <a:latin typeface="ＭＳ Ｐゴシック" pitchFamily="50" charset="-128"/>
                          <a:ea typeface="ＭＳ Ｐゴシック" pitchFamily="50" charset="-128"/>
                        </a:rPr>
                        <a:t>アジア太平洋観光交流センターにかかる会費</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lnSpc>
                          <a:spcPts val="1100"/>
                        </a:lnSpc>
                      </a:pPr>
                      <a:r>
                        <a:rPr lang="en-US" altLang="ja-JP" sz="1000" b="0" i="0" u="none" strike="noStrike">
                          <a:solidFill>
                            <a:srgbClr val="000000"/>
                          </a:solidFill>
                          <a:latin typeface="ＭＳ Ｐゴシック" pitchFamily="50" charset="-128"/>
                          <a:ea typeface="ＭＳ Ｐゴシック" pitchFamily="50" charset="-128"/>
                        </a:rPr>
                        <a:t>(</a:t>
                      </a:r>
                      <a:r>
                        <a:rPr lang="ja-JP" altLang="en-US" sz="1000" b="0" i="0" u="none" strike="noStrike">
                          <a:solidFill>
                            <a:srgbClr val="000000"/>
                          </a:solidFill>
                          <a:latin typeface="ＭＳ Ｐゴシック" pitchFamily="50" charset="-128"/>
                          <a:ea typeface="ＭＳ Ｐゴシック" pitchFamily="50" charset="-128"/>
                        </a:rPr>
                        <a:t>財</a:t>
                      </a:r>
                      <a:r>
                        <a:rPr lang="en-US" altLang="ja-JP" sz="1000" b="0" i="0" u="none" strike="noStrike">
                          <a:solidFill>
                            <a:srgbClr val="000000"/>
                          </a:solidFill>
                          <a:latin typeface="ＭＳ Ｐゴシック" pitchFamily="50" charset="-128"/>
                          <a:ea typeface="ＭＳ Ｐゴシック" pitchFamily="50" charset="-128"/>
                        </a:rPr>
                        <a:t>)</a:t>
                      </a:r>
                      <a:r>
                        <a:rPr lang="ja-JP" altLang="en-US" sz="1000" b="0" i="0" u="none" strike="noStrike">
                          <a:solidFill>
                            <a:srgbClr val="000000"/>
                          </a:solidFill>
                          <a:latin typeface="ＭＳ Ｐゴシック" pitchFamily="50" charset="-128"/>
                          <a:ea typeface="ＭＳ Ｐゴシック" pitchFamily="50" charset="-128"/>
                        </a:rPr>
                        <a:t>アジア太平洋観光交流センター</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lnSpc>
                          <a:spcPts val="1100"/>
                        </a:lnSpc>
                      </a:pPr>
                      <a:r>
                        <a:rPr lang="ja-JP" altLang="en-US" sz="1000" b="0" i="0" u="none" strike="noStrike">
                          <a:solidFill>
                            <a:srgbClr val="000000"/>
                          </a:solidFill>
                          <a:latin typeface="ＭＳ Ｐゴシック" pitchFamily="50" charset="-128"/>
                          <a:ea typeface="ＭＳ Ｐゴシック" pitchFamily="50" charset="-128"/>
                        </a:rPr>
                        <a:t>▲ </a:t>
                      </a:r>
                      <a:r>
                        <a:rPr lang="en-US" altLang="ja-JP" sz="1000" b="0" i="0" u="none" strike="noStrike">
                          <a:solidFill>
                            <a:srgbClr val="000000"/>
                          </a:solidFill>
                          <a:latin typeface="ＭＳ Ｐゴシック" pitchFamily="50" charset="-128"/>
                          <a:ea typeface="ＭＳ Ｐゴシック" pitchFamily="50" charset="-128"/>
                        </a:rPr>
                        <a:t>3,000</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lnSpc>
                          <a:spcPts val="1100"/>
                        </a:lnSpc>
                      </a:pPr>
                      <a:r>
                        <a:rPr lang="en-US" altLang="ja-JP" sz="1000" b="0" i="0" u="none" strike="noStrike">
                          <a:solidFill>
                            <a:srgbClr val="000000"/>
                          </a:solidFill>
                          <a:latin typeface="ＭＳ Ｐゴシック" pitchFamily="50" charset="-128"/>
                          <a:ea typeface="ＭＳ Ｐゴシック" pitchFamily="50" charset="-128"/>
                        </a:rPr>
                        <a:t>100%</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4"/>
                  </a:ext>
                </a:extLst>
              </a:tr>
              <a:tr h="188329">
                <a:tc>
                  <a:txBody>
                    <a:bodyPr/>
                    <a:lstStyle/>
                    <a:p>
                      <a:pPr algn="ctr" fontAlgn="ctr">
                        <a:lnSpc>
                          <a:spcPts val="1100"/>
                        </a:lnSpc>
                      </a:pPr>
                      <a:r>
                        <a:rPr lang="en-US" altLang="zh-TW" sz="1000" b="0" i="0" u="none" strike="noStrike" dirty="0">
                          <a:solidFill>
                            <a:schemeClr val="tx1"/>
                          </a:solidFill>
                          <a:latin typeface="ＭＳ Ｐゴシック" pitchFamily="50" charset="-128"/>
                          <a:ea typeface="ＭＳ Ｐゴシック" pitchFamily="50" charset="-128"/>
                        </a:rPr>
                        <a:t>18</a:t>
                      </a:r>
                      <a:endParaRPr lang="zh-TW" altLang="en-US" sz="1000" b="0" i="0" u="none" strike="noStrike" dirty="0">
                        <a:solidFill>
                          <a:schemeClr val="tx1"/>
                        </a:solidFill>
                        <a:latin typeface="ＭＳ Ｐゴシック" pitchFamily="50" charset="-128"/>
                        <a:ea typeface="ＭＳ Ｐゴシック" pitchFamily="50" charset="-128"/>
                      </a:endParaRP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lnSpc>
                          <a:spcPts val="1100"/>
                        </a:lnSpc>
                      </a:pPr>
                      <a:r>
                        <a:rPr lang="en-US" altLang="ja-JP" sz="1000" b="0" i="0" u="none" strike="noStrike" dirty="0">
                          <a:solidFill>
                            <a:srgbClr val="000000"/>
                          </a:solidFill>
                          <a:latin typeface="ＭＳ Ｐゴシック" pitchFamily="50" charset="-128"/>
                          <a:ea typeface="ＭＳ Ｐゴシック" pitchFamily="50" charset="-128"/>
                        </a:rPr>
                        <a:t>(</a:t>
                      </a:r>
                      <a:r>
                        <a:rPr lang="ja-JP" altLang="en-US" sz="1000" b="0" i="0" u="none" strike="noStrike" dirty="0">
                          <a:solidFill>
                            <a:srgbClr val="000000"/>
                          </a:solidFill>
                          <a:latin typeface="ＭＳ Ｐゴシック" pitchFamily="50" charset="-128"/>
                          <a:ea typeface="ＭＳ Ｐゴシック" pitchFamily="50" charset="-128"/>
                        </a:rPr>
                        <a:t>社</a:t>
                      </a:r>
                      <a:r>
                        <a:rPr lang="en-US" altLang="ja-JP" sz="1000" b="0" i="0" u="none" strike="noStrike" dirty="0">
                          <a:solidFill>
                            <a:srgbClr val="000000"/>
                          </a:solidFill>
                          <a:latin typeface="ＭＳ Ｐゴシック" pitchFamily="50" charset="-128"/>
                          <a:ea typeface="ＭＳ Ｐゴシック" pitchFamily="50" charset="-128"/>
                        </a:rPr>
                        <a:t>)</a:t>
                      </a:r>
                      <a:r>
                        <a:rPr lang="ja-JP" altLang="en-US" sz="1000" b="0" i="0" u="none" strike="noStrike" dirty="0">
                          <a:solidFill>
                            <a:srgbClr val="000000"/>
                          </a:solidFill>
                          <a:latin typeface="ＭＳ Ｐゴシック" pitchFamily="50" charset="-128"/>
                          <a:ea typeface="ＭＳ Ｐゴシック" pitchFamily="50" charset="-128"/>
                        </a:rPr>
                        <a:t>日本観光振興協会にかかる会費</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lnSpc>
                          <a:spcPts val="1100"/>
                        </a:lnSpc>
                      </a:pPr>
                      <a:r>
                        <a:rPr lang="en-US" altLang="zh-TW" sz="1000" b="0" i="0" u="none" strike="noStrike" dirty="0">
                          <a:solidFill>
                            <a:srgbClr val="000000"/>
                          </a:solidFill>
                          <a:latin typeface="ＭＳ Ｐゴシック" pitchFamily="50" charset="-128"/>
                          <a:ea typeface="ＭＳ Ｐゴシック" pitchFamily="50" charset="-128"/>
                        </a:rPr>
                        <a:t>(</a:t>
                      </a:r>
                      <a:r>
                        <a:rPr lang="zh-TW" altLang="en-US" sz="1000" b="0" i="0" u="none" strike="noStrike" dirty="0">
                          <a:solidFill>
                            <a:srgbClr val="000000"/>
                          </a:solidFill>
                          <a:latin typeface="ＭＳ Ｐゴシック" pitchFamily="50" charset="-128"/>
                          <a:ea typeface="ＭＳ Ｐゴシック" pitchFamily="50" charset="-128"/>
                        </a:rPr>
                        <a:t>社</a:t>
                      </a:r>
                      <a:r>
                        <a:rPr lang="en-US" altLang="zh-TW" sz="1000" b="0" i="0" u="none" strike="noStrike" dirty="0">
                          <a:solidFill>
                            <a:srgbClr val="000000"/>
                          </a:solidFill>
                          <a:latin typeface="ＭＳ Ｐゴシック" pitchFamily="50" charset="-128"/>
                          <a:ea typeface="ＭＳ Ｐゴシック" pitchFamily="50" charset="-128"/>
                        </a:rPr>
                        <a:t>)</a:t>
                      </a:r>
                      <a:r>
                        <a:rPr lang="zh-TW" altLang="en-US" sz="1000" b="0" i="0" u="none" strike="noStrike" dirty="0">
                          <a:solidFill>
                            <a:srgbClr val="000000"/>
                          </a:solidFill>
                          <a:latin typeface="ＭＳ Ｐゴシック" pitchFamily="50" charset="-128"/>
                          <a:ea typeface="ＭＳ Ｐゴシック" pitchFamily="50" charset="-128"/>
                        </a:rPr>
                        <a:t>日本観光振興協会</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lnSpc>
                          <a:spcPts val="1100"/>
                        </a:lnSpc>
                      </a:pPr>
                      <a:r>
                        <a:rPr lang="ja-JP" altLang="en-US" sz="1000" b="0" i="0" u="none" strike="noStrike">
                          <a:solidFill>
                            <a:srgbClr val="000000"/>
                          </a:solidFill>
                          <a:latin typeface="ＭＳ Ｐゴシック" pitchFamily="50" charset="-128"/>
                          <a:ea typeface="ＭＳ Ｐゴシック" pitchFamily="50" charset="-128"/>
                        </a:rPr>
                        <a:t>▲ </a:t>
                      </a:r>
                      <a:r>
                        <a:rPr lang="en-US" altLang="ja-JP" sz="1000" b="0" i="0" u="none" strike="noStrike">
                          <a:solidFill>
                            <a:srgbClr val="000000"/>
                          </a:solidFill>
                          <a:latin typeface="ＭＳ Ｐゴシック" pitchFamily="50" charset="-128"/>
                          <a:ea typeface="ＭＳ Ｐゴシック" pitchFamily="50" charset="-128"/>
                        </a:rPr>
                        <a:t>703</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lnSpc>
                          <a:spcPts val="1100"/>
                        </a:lnSpc>
                      </a:pPr>
                      <a:r>
                        <a:rPr lang="en-US" altLang="ja-JP" sz="1000" b="0" i="0" u="none" strike="noStrike">
                          <a:solidFill>
                            <a:srgbClr val="000000"/>
                          </a:solidFill>
                          <a:latin typeface="ＭＳ Ｐゴシック" pitchFamily="50" charset="-128"/>
                          <a:ea typeface="ＭＳ Ｐゴシック" pitchFamily="50" charset="-128"/>
                        </a:rPr>
                        <a:t>100%</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5"/>
                  </a:ext>
                </a:extLst>
              </a:tr>
              <a:tr h="188329">
                <a:tc>
                  <a:txBody>
                    <a:bodyPr/>
                    <a:lstStyle/>
                    <a:p>
                      <a:pPr algn="ctr" fontAlgn="ctr">
                        <a:lnSpc>
                          <a:spcPts val="1100"/>
                        </a:lnSpc>
                      </a:pPr>
                      <a:r>
                        <a:rPr lang="en-US" altLang="zh-TW" sz="1000" b="0" i="0" u="none" strike="noStrike" dirty="0">
                          <a:solidFill>
                            <a:schemeClr val="tx1"/>
                          </a:solidFill>
                          <a:latin typeface="ＭＳ Ｐゴシック" pitchFamily="50" charset="-128"/>
                          <a:ea typeface="ＭＳ Ｐゴシック" pitchFamily="50" charset="-128"/>
                        </a:rPr>
                        <a:t>19</a:t>
                      </a:r>
                      <a:endParaRPr lang="zh-TW" altLang="en-US" sz="1000" b="0" i="0" u="none" strike="noStrike" dirty="0">
                        <a:solidFill>
                          <a:schemeClr val="tx1"/>
                        </a:solidFill>
                        <a:latin typeface="ＭＳ Ｐゴシック" pitchFamily="50" charset="-128"/>
                        <a:ea typeface="ＭＳ Ｐゴシック" pitchFamily="50" charset="-128"/>
                      </a:endParaRP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lnSpc>
                          <a:spcPts val="1100"/>
                        </a:lnSpc>
                      </a:pPr>
                      <a:r>
                        <a:rPr lang="en-US" altLang="zh-TW" sz="1000" b="0" i="0" u="none" strike="noStrike" dirty="0">
                          <a:solidFill>
                            <a:srgbClr val="000000"/>
                          </a:solidFill>
                          <a:latin typeface="ＭＳ Ｐゴシック" pitchFamily="50" charset="-128"/>
                          <a:ea typeface="ＭＳ Ｐゴシック" pitchFamily="50" charset="-128"/>
                        </a:rPr>
                        <a:t>(</a:t>
                      </a:r>
                      <a:r>
                        <a:rPr lang="zh-TW" altLang="en-US" sz="1000" b="0" i="0" u="none" strike="noStrike" dirty="0">
                          <a:solidFill>
                            <a:srgbClr val="000000"/>
                          </a:solidFill>
                          <a:latin typeface="ＭＳ Ｐゴシック" pitchFamily="50" charset="-128"/>
                          <a:ea typeface="ＭＳ Ｐゴシック" pitchFamily="50" charset="-128"/>
                        </a:rPr>
                        <a:t>社</a:t>
                      </a:r>
                      <a:r>
                        <a:rPr lang="en-US" altLang="zh-TW" sz="1000" b="0" i="0" u="none" strike="noStrike" dirty="0">
                          <a:solidFill>
                            <a:srgbClr val="000000"/>
                          </a:solidFill>
                          <a:latin typeface="ＭＳ Ｐゴシック" pitchFamily="50" charset="-128"/>
                          <a:ea typeface="ＭＳ Ｐゴシック" pitchFamily="50" charset="-128"/>
                        </a:rPr>
                        <a:t>)</a:t>
                      </a:r>
                      <a:r>
                        <a:rPr lang="zh-TW" altLang="en-US" sz="1000" b="0" i="0" u="none" strike="noStrike" dirty="0">
                          <a:solidFill>
                            <a:srgbClr val="000000"/>
                          </a:solidFill>
                          <a:latin typeface="ＭＳ Ｐゴシック" pitchFamily="50" charset="-128"/>
                          <a:ea typeface="ＭＳ Ｐゴシック" pitchFamily="50" charset="-128"/>
                        </a:rPr>
                        <a:t>日本公園緑地協会 会費</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lnSpc>
                          <a:spcPts val="1100"/>
                        </a:lnSpc>
                      </a:pPr>
                      <a:r>
                        <a:rPr lang="en-US" altLang="zh-TW" sz="1000" b="0" i="0" u="none" strike="noStrike">
                          <a:solidFill>
                            <a:srgbClr val="000000"/>
                          </a:solidFill>
                          <a:latin typeface="ＭＳ Ｐゴシック" pitchFamily="50" charset="-128"/>
                          <a:ea typeface="ＭＳ Ｐゴシック" pitchFamily="50" charset="-128"/>
                        </a:rPr>
                        <a:t>(</a:t>
                      </a:r>
                      <a:r>
                        <a:rPr lang="zh-TW" altLang="en-US" sz="1000" b="0" i="0" u="none" strike="noStrike">
                          <a:solidFill>
                            <a:srgbClr val="000000"/>
                          </a:solidFill>
                          <a:latin typeface="ＭＳ Ｐゴシック" pitchFamily="50" charset="-128"/>
                          <a:ea typeface="ＭＳ Ｐゴシック" pitchFamily="50" charset="-128"/>
                        </a:rPr>
                        <a:t>社</a:t>
                      </a:r>
                      <a:r>
                        <a:rPr lang="en-US" altLang="zh-TW" sz="1000" b="0" i="0" u="none" strike="noStrike">
                          <a:solidFill>
                            <a:srgbClr val="000000"/>
                          </a:solidFill>
                          <a:latin typeface="ＭＳ Ｐゴシック" pitchFamily="50" charset="-128"/>
                          <a:ea typeface="ＭＳ Ｐゴシック" pitchFamily="50" charset="-128"/>
                        </a:rPr>
                        <a:t>)</a:t>
                      </a:r>
                      <a:r>
                        <a:rPr lang="zh-TW" altLang="en-US" sz="1000" b="0" i="0" u="none" strike="noStrike">
                          <a:solidFill>
                            <a:srgbClr val="000000"/>
                          </a:solidFill>
                          <a:latin typeface="ＭＳ Ｐゴシック" pitchFamily="50" charset="-128"/>
                          <a:ea typeface="ＭＳ Ｐゴシック" pitchFamily="50" charset="-128"/>
                        </a:rPr>
                        <a:t>日本公園緑地協会</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lnSpc>
                          <a:spcPts val="1100"/>
                        </a:lnSpc>
                      </a:pPr>
                      <a:r>
                        <a:rPr lang="ja-JP" altLang="en-US" sz="1000" b="0" i="0" u="none" strike="noStrike">
                          <a:solidFill>
                            <a:srgbClr val="000000"/>
                          </a:solidFill>
                          <a:latin typeface="ＭＳ Ｐゴシック" pitchFamily="50" charset="-128"/>
                          <a:ea typeface="ＭＳ Ｐゴシック" pitchFamily="50" charset="-128"/>
                        </a:rPr>
                        <a:t>▲ </a:t>
                      </a:r>
                      <a:r>
                        <a:rPr lang="en-US" altLang="ja-JP" sz="1000" b="0" i="0" u="none" strike="noStrike">
                          <a:solidFill>
                            <a:srgbClr val="000000"/>
                          </a:solidFill>
                          <a:latin typeface="ＭＳ Ｐゴシック" pitchFamily="50" charset="-128"/>
                          <a:ea typeface="ＭＳ Ｐゴシック" pitchFamily="50" charset="-128"/>
                        </a:rPr>
                        <a:t>400</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lnSpc>
                          <a:spcPts val="1100"/>
                        </a:lnSpc>
                      </a:pPr>
                      <a:r>
                        <a:rPr lang="en-US" altLang="ja-JP" sz="1000" b="0" i="0" u="none" strike="noStrike" dirty="0">
                          <a:solidFill>
                            <a:srgbClr val="000000"/>
                          </a:solidFill>
                          <a:latin typeface="ＭＳ Ｐゴシック" pitchFamily="50" charset="-128"/>
                          <a:ea typeface="ＭＳ Ｐゴシック" pitchFamily="50" charset="-128"/>
                        </a:rPr>
                        <a:t>100%</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6"/>
                  </a:ext>
                </a:extLst>
              </a:tr>
              <a:tr h="188329">
                <a:tc>
                  <a:txBody>
                    <a:bodyPr/>
                    <a:lstStyle/>
                    <a:p>
                      <a:pPr algn="ctr" fontAlgn="ctr">
                        <a:lnSpc>
                          <a:spcPts val="1100"/>
                        </a:lnSpc>
                      </a:pPr>
                      <a:r>
                        <a:rPr lang="en-US" altLang="zh-TW" sz="1000" b="0" i="0" u="none" strike="noStrike" dirty="0">
                          <a:solidFill>
                            <a:schemeClr val="tx1"/>
                          </a:solidFill>
                          <a:latin typeface="ＭＳ Ｐゴシック" pitchFamily="50" charset="-128"/>
                          <a:ea typeface="ＭＳ Ｐゴシック" pitchFamily="50" charset="-128"/>
                        </a:rPr>
                        <a:t>20</a:t>
                      </a:r>
                      <a:endParaRPr lang="zh-TW" altLang="en-US" sz="1000" b="0" i="0" u="none" strike="noStrike" dirty="0">
                        <a:solidFill>
                          <a:schemeClr val="tx1"/>
                        </a:solidFill>
                        <a:latin typeface="ＭＳ Ｐゴシック" pitchFamily="50" charset="-128"/>
                        <a:ea typeface="ＭＳ Ｐゴシック" pitchFamily="50" charset="-128"/>
                      </a:endParaRP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lnSpc>
                          <a:spcPts val="1100"/>
                        </a:lnSpc>
                      </a:pPr>
                      <a:r>
                        <a:rPr lang="en-US" altLang="ja-JP" sz="1000" b="0" i="0" u="none" strike="noStrike" dirty="0">
                          <a:solidFill>
                            <a:srgbClr val="000000"/>
                          </a:solidFill>
                          <a:latin typeface="ＭＳ Ｐゴシック" pitchFamily="50" charset="-128"/>
                          <a:ea typeface="ＭＳ Ｐゴシック" pitchFamily="50" charset="-128"/>
                        </a:rPr>
                        <a:t>(</a:t>
                      </a:r>
                      <a:r>
                        <a:rPr lang="ja-JP" altLang="en-US" sz="1000" b="0" i="0" u="none" strike="noStrike" dirty="0">
                          <a:solidFill>
                            <a:srgbClr val="000000"/>
                          </a:solidFill>
                          <a:latin typeface="ＭＳ Ｐゴシック" pitchFamily="50" charset="-128"/>
                          <a:ea typeface="ＭＳ Ｐゴシック" pitchFamily="50" charset="-128"/>
                        </a:rPr>
                        <a:t>独</a:t>
                      </a:r>
                      <a:r>
                        <a:rPr lang="en-US" altLang="ja-JP" sz="1000" b="0" i="0" u="none" strike="noStrike" dirty="0">
                          <a:solidFill>
                            <a:srgbClr val="000000"/>
                          </a:solidFill>
                          <a:latin typeface="ＭＳ Ｐゴシック" pitchFamily="50" charset="-128"/>
                          <a:ea typeface="ＭＳ Ｐゴシック" pitchFamily="50" charset="-128"/>
                        </a:rPr>
                        <a:t>)</a:t>
                      </a:r>
                      <a:r>
                        <a:rPr lang="ja-JP" altLang="en-US" sz="1000" b="0" i="0" u="none" strike="noStrike" dirty="0">
                          <a:solidFill>
                            <a:srgbClr val="000000"/>
                          </a:solidFill>
                          <a:latin typeface="ＭＳ Ｐゴシック" pitchFamily="50" charset="-128"/>
                          <a:ea typeface="ＭＳ Ｐゴシック" pitchFamily="50" charset="-128"/>
                        </a:rPr>
                        <a:t>国際観光振興機構にかかる会費</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lnSpc>
                          <a:spcPts val="1100"/>
                        </a:lnSpc>
                      </a:pPr>
                      <a:r>
                        <a:rPr lang="en-US" altLang="zh-TW" sz="1000" b="0" i="0" u="none" strike="noStrike">
                          <a:solidFill>
                            <a:srgbClr val="000000"/>
                          </a:solidFill>
                          <a:latin typeface="ＭＳ Ｐゴシック" pitchFamily="50" charset="-128"/>
                          <a:ea typeface="ＭＳ Ｐゴシック" pitchFamily="50" charset="-128"/>
                        </a:rPr>
                        <a:t>(</a:t>
                      </a:r>
                      <a:r>
                        <a:rPr lang="zh-TW" altLang="en-US" sz="1000" b="0" i="0" u="none" strike="noStrike">
                          <a:solidFill>
                            <a:srgbClr val="000000"/>
                          </a:solidFill>
                          <a:latin typeface="ＭＳ Ｐゴシック" pitchFamily="50" charset="-128"/>
                          <a:ea typeface="ＭＳ Ｐゴシック" pitchFamily="50" charset="-128"/>
                        </a:rPr>
                        <a:t>独</a:t>
                      </a:r>
                      <a:r>
                        <a:rPr lang="en-US" altLang="zh-TW" sz="1000" b="0" i="0" u="none" strike="noStrike">
                          <a:solidFill>
                            <a:srgbClr val="000000"/>
                          </a:solidFill>
                          <a:latin typeface="ＭＳ Ｐゴシック" pitchFamily="50" charset="-128"/>
                          <a:ea typeface="ＭＳ Ｐゴシック" pitchFamily="50" charset="-128"/>
                        </a:rPr>
                        <a:t>)</a:t>
                      </a:r>
                      <a:r>
                        <a:rPr lang="zh-TW" altLang="en-US" sz="1000" b="0" i="0" u="none" strike="noStrike">
                          <a:solidFill>
                            <a:srgbClr val="000000"/>
                          </a:solidFill>
                          <a:latin typeface="ＭＳ Ｐゴシック" pitchFamily="50" charset="-128"/>
                          <a:ea typeface="ＭＳ Ｐゴシック" pitchFamily="50" charset="-128"/>
                        </a:rPr>
                        <a:t>国際観光振興機構</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lnSpc>
                          <a:spcPts val="1100"/>
                        </a:lnSpc>
                      </a:pPr>
                      <a:r>
                        <a:rPr lang="ja-JP" altLang="en-US" sz="1000" b="0" i="0" u="none" strike="noStrike">
                          <a:solidFill>
                            <a:srgbClr val="000000"/>
                          </a:solidFill>
                          <a:latin typeface="ＭＳ Ｐゴシック" pitchFamily="50" charset="-128"/>
                          <a:ea typeface="ＭＳ Ｐゴシック" pitchFamily="50" charset="-128"/>
                        </a:rPr>
                        <a:t>▲ </a:t>
                      </a:r>
                      <a:r>
                        <a:rPr lang="en-US" altLang="ja-JP" sz="1000" b="0" i="0" u="none" strike="noStrike">
                          <a:solidFill>
                            <a:srgbClr val="000000"/>
                          </a:solidFill>
                          <a:latin typeface="ＭＳ Ｐゴシック" pitchFamily="50" charset="-128"/>
                          <a:ea typeface="ＭＳ Ｐゴシック" pitchFamily="50" charset="-128"/>
                        </a:rPr>
                        <a:t>500</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lnSpc>
                          <a:spcPts val="1100"/>
                        </a:lnSpc>
                      </a:pPr>
                      <a:r>
                        <a:rPr lang="en-US" altLang="ja-JP" sz="1000" b="0" i="0" u="none" strike="noStrike">
                          <a:solidFill>
                            <a:srgbClr val="000000"/>
                          </a:solidFill>
                          <a:latin typeface="ＭＳ Ｐゴシック" pitchFamily="50" charset="-128"/>
                          <a:ea typeface="ＭＳ Ｐゴシック" pitchFamily="50" charset="-128"/>
                        </a:rPr>
                        <a:t>100%</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7"/>
                  </a:ext>
                </a:extLst>
              </a:tr>
              <a:tr h="188329">
                <a:tc>
                  <a:txBody>
                    <a:bodyPr/>
                    <a:lstStyle/>
                    <a:p>
                      <a:pPr algn="ctr" fontAlgn="ctr">
                        <a:lnSpc>
                          <a:spcPts val="1100"/>
                        </a:lnSpc>
                      </a:pPr>
                      <a:r>
                        <a:rPr lang="en-US" altLang="zh-TW" sz="1000" b="0" i="0" u="none" strike="noStrike" dirty="0">
                          <a:solidFill>
                            <a:schemeClr val="tx1"/>
                          </a:solidFill>
                          <a:latin typeface="ＭＳ Ｐゴシック" pitchFamily="50" charset="-128"/>
                          <a:ea typeface="ＭＳ Ｐゴシック" pitchFamily="50" charset="-128"/>
                        </a:rPr>
                        <a:t>21</a:t>
                      </a:r>
                      <a:endParaRPr lang="zh-TW" altLang="en-US" sz="1000" b="0" i="0" u="none" strike="noStrike" dirty="0">
                        <a:solidFill>
                          <a:schemeClr val="tx1"/>
                        </a:solidFill>
                        <a:latin typeface="ＭＳ Ｐゴシック" pitchFamily="50" charset="-128"/>
                        <a:ea typeface="ＭＳ Ｐゴシック" pitchFamily="50" charset="-128"/>
                      </a:endParaRP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lnSpc>
                          <a:spcPts val="1100"/>
                        </a:lnSpc>
                      </a:pPr>
                      <a:r>
                        <a:rPr lang="zh-TW" altLang="en-US" sz="1000" b="0" i="0" u="none" strike="noStrike">
                          <a:solidFill>
                            <a:srgbClr val="000000"/>
                          </a:solidFill>
                          <a:latin typeface="ＭＳ Ｐゴシック" pitchFamily="50" charset="-128"/>
                          <a:ea typeface="ＭＳ Ｐゴシック" pitchFamily="50" charset="-128"/>
                        </a:rPr>
                        <a:t>全国都市公園整備促進協議会会費</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lnSpc>
                          <a:spcPts val="1100"/>
                        </a:lnSpc>
                      </a:pPr>
                      <a:r>
                        <a:rPr lang="zh-TW" altLang="en-US" sz="1000" b="0" i="0" u="none" strike="noStrike">
                          <a:solidFill>
                            <a:srgbClr val="000000"/>
                          </a:solidFill>
                          <a:latin typeface="ＭＳ Ｐゴシック" pitchFamily="50" charset="-128"/>
                          <a:ea typeface="ＭＳ Ｐゴシック" pitchFamily="50" charset="-128"/>
                        </a:rPr>
                        <a:t>全国都市公園整備促進協議会</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lnSpc>
                          <a:spcPts val="1100"/>
                        </a:lnSpc>
                      </a:pPr>
                      <a:r>
                        <a:rPr lang="ja-JP" altLang="en-US" sz="1000" b="0" i="0" u="none" strike="noStrike">
                          <a:solidFill>
                            <a:srgbClr val="000000"/>
                          </a:solidFill>
                          <a:latin typeface="ＭＳ Ｐゴシック" pitchFamily="50" charset="-128"/>
                          <a:ea typeface="ＭＳ Ｐゴシック" pitchFamily="50" charset="-128"/>
                        </a:rPr>
                        <a:t>▲ </a:t>
                      </a:r>
                      <a:r>
                        <a:rPr lang="en-US" altLang="ja-JP" sz="1000" b="0" i="0" u="none" strike="noStrike">
                          <a:solidFill>
                            <a:srgbClr val="000000"/>
                          </a:solidFill>
                          <a:latin typeface="ＭＳ Ｐゴシック" pitchFamily="50" charset="-128"/>
                          <a:ea typeface="ＭＳ Ｐゴシック" pitchFamily="50" charset="-128"/>
                        </a:rPr>
                        <a:t>50</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lnSpc>
                          <a:spcPts val="1100"/>
                        </a:lnSpc>
                      </a:pPr>
                      <a:r>
                        <a:rPr lang="en-US" altLang="ja-JP" sz="1000" b="0" i="0" u="none" strike="noStrike" dirty="0">
                          <a:solidFill>
                            <a:srgbClr val="000000"/>
                          </a:solidFill>
                          <a:latin typeface="ＭＳ Ｐゴシック" pitchFamily="50" charset="-128"/>
                          <a:ea typeface="ＭＳ Ｐゴシック" pitchFamily="50" charset="-128"/>
                        </a:rPr>
                        <a:t>100%</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8"/>
                  </a:ext>
                </a:extLst>
              </a:tr>
              <a:tr h="188329">
                <a:tc>
                  <a:txBody>
                    <a:bodyPr/>
                    <a:lstStyle/>
                    <a:p>
                      <a:pPr algn="ctr" fontAlgn="ctr">
                        <a:lnSpc>
                          <a:spcPts val="1100"/>
                        </a:lnSpc>
                      </a:pPr>
                      <a:r>
                        <a:rPr lang="en-US" altLang="zh-TW" sz="1000" b="0" i="0" u="none" strike="noStrike" dirty="0">
                          <a:solidFill>
                            <a:schemeClr val="tx1"/>
                          </a:solidFill>
                          <a:latin typeface="ＭＳ Ｐゴシック" pitchFamily="50" charset="-128"/>
                          <a:ea typeface="ＭＳ Ｐゴシック" pitchFamily="50" charset="-128"/>
                        </a:rPr>
                        <a:t>22</a:t>
                      </a:r>
                      <a:endParaRPr lang="zh-TW" altLang="en-US" sz="1000" b="0" i="0" u="none" strike="noStrike" dirty="0">
                        <a:solidFill>
                          <a:schemeClr val="tx1"/>
                        </a:solidFill>
                        <a:latin typeface="ＭＳ Ｐゴシック" pitchFamily="50" charset="-128"/>
                        <a:ea typeface="ＭＳ Ｐゴシック" pitchFamily="50" charset="-128"/>
                      </a:endParaRP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lnSpc>
                          <a:spcPts val="1100"/>
                        </a:lnSpc>
                      </a:pPr>
                      <a:r>
                        <a:rPr lang="zh-TW" altLang="en-US" sz="1000" b="0" i="0" u="none" strike="noStrike" dirty="0">
                          <a:solidFill>
                            <a:srgbClr val="000000"/>
                          </a:solidFill>
                          <a:latin typeface="ＭＳ Ｐゴシック" pitchFamily="50" charset="-128"/>
                          <a:ea typeface="ＭＳ Ｐゴシック" pitchFamily="50" charset="-128"/>
                        </a:rPr>
                        <a:t>大阪都市公園協議会　会費</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lnSpc>
                          <a:spcPts val="1100"/>
                        </a:lnSpc>
                      </a:pPr>
                      <a:r>
                        <a:rPr lang="zh-TW" altLang="en-US" sz="1000" b="0" i="0" u="none" strike="noStrike">
                          <a:solidFill>
                            <a:srgbClr val="000000"/>
                          </a:solidFill>
                          <a:latin typeface="ＭＳ Ｐゴシック" pitchFamily="50" charset="-128"/>
                          <a:ea typeface="ＭＳ Ｐゴシック" pitchFamily="50" charset="-128"/>
                        </a:rPr>
                        <a:t>大阪都市公園協議会</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lnSpc>
                          <a:spcPts val="1100"/>
                        </a:lnSpc>
                      </a:pPr>
                      <a:r>
                        <a:rPr lang="ja-JP" altLang="en-US" sz="1000" b="0" i="0" u="none" strike="noStrike">
                          <a:solidFill>
                            <a:srgbClr val="000000"/>
                          </a:solidFill>
                          <a:latin typeface="ＭＳ Ｐゴシック" pitchFamily="50" charset="-128"/>
                          <a:ea typeface="ＭＳ Ｐゴシック" pitchFamily="50" charset="-128"/>
                        </a:rPr>
                        <a:t>▲ </a:t>
                      </a:r>
                      <a:r>
                        <a:rPr lang="en-US" altLang="ja-JP" sz="1000" b="0" i="0" u="none" strike="noStrike">
                          <a:solidFill>
                            <a:srgbClr val="000000"/>
                          </a:solidFill>
                          <a:latin typeface="ＭＳ Ｐゴシック" pitchFamily="50" charset="-128"/>
                          <a:ea typeface="ＭＳ Ｐゴシック" pitchFamily="50" charset="-128"/>
                        </a:rPr>
                        <a:t>10</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lnSpc>
                          <a:spcPts val="1100"/>
                        </a:lnSpc>
                      </a:pPr>
                      <a:r>
                        <a:rPr lang="en-US" altLang="ja-JP" sz="1000" b="0" i="0" u="none" strike="noStrike">
                          <a:solidFill>
                            <a:srgbClr val="000000"/>
                          </a:solidFill>
                          <a:latin typeface="ＭＳ Ｐゴシック" pitchFamily="50" charset="-128"/>
                          <a:ea typeface="ＭＳ Ｐゴシック" pitchFamily="50" charset="-128"/>
                        </a:rPr>
                        <a:t>100%</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9"/>
                  </a:ext>
                </a:extLst>
              </a:tr>
              <a:tr h="188329">
                <a:tc>
                  <a:txBody>
                    <a:bodyPr/>
                    <a:lstStyle/>
                    <a:p>
                      <a:pPr algn="ctr" fontAlgn="ctr">
                        <a:lnSpc>
                          <a:spcPts val="1100"/>
                        </a:lnSpc>
                      </a:pPr>
                      <a:r>
                        <a:rPr lang="en-US" altLang="zh-TW" sz="1000" b="0" i="0" u="none" strike="noStrike" dirty="0">
                          <a:solidFill>
                            <a:schemeClr val="tx1"/>
                          </a:solidFill>
                          <a:latin typeface="ＭＳ Ｐゴシック" pitchFamily="50" charset="-128"/>
                          <a:ea typeface="ＭＳ Ｐゴシック" pitchFamily="50" charset="-128"/>
                        </a:rPr>
                        <a:t>23</a:t>
                      </a:r>
                      <a:endParaRPr lang="zh-TW" altLang="en-US" sz="1000" b="0" i="0" u="none" strike="noStrike" dirty="0">
                        <a:solidFill>
                          <a:schemeClr val="tx1"/>
                        </a:solidFill>
                        <a:latin typeface="ＭＳ Ｐゴシック" pitchFamily="50" charset="-128"/>
                        <a:ea typeface="ＭＳ Ｐゴシック" pitchFamily="50" charset="-128"/>
                      </a:endParaRP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lnSpc>
                          <a:spcPts val="1100"/>
                        </a:lnSpc>
                      </a:pPr>
                      <a:r>
                        <a:rPr lang="zh-TW" altLang="en-US" sz="1000" b="0" i="0" u="none" strike="noStrike">
                          <a:solidFill>
                            <a:srgbClr val="000000"/>
                          </a:solidFill>
                          <a:latin typeface="ＭＳ Ｐゴシック" pitchFamily="50" charset="-128"/>
                          <a:ea typeface="ＭＳ Ｐゴシック" pitchFamily="50" charset="-128"/>
                        </a:rPr>
                        <a:t>大都市公園緑地問題協議会会費</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lnSpc>
                          <a:spcPts val="1100"/>
                        </a:lnSpc>
                      </a:pPr>
                      <a:r>
                        <a:rPr lang="zh-TW" altLang="en-US" sz="1000" b="0" i="0" u="none" strike="noStrike">
                          <a:solidFill>
                            <a:srgbClr val="000000"/>
                          </a:solidFill>
                          <a:latin typeface="ＭＳ Ｐゴシック" pitchFamily="50" charset="-128"/>
                          <a:ea typeface="ＭＳ Ｐゴシック" pitchFamily="50" charset="-128"/>
                        </a:rPr>
                        <a:t>大都市公園緑地問題協議会</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lnSpc>
                          <a:spcPts val="1100"/>
                        </a:lnSpc>
                      </a:pPr>
                      <a:r>
                        <a:rPr lang="ja-JP" altLang="en-US" sz="1000" b="0" i="0" u="none" strike="noStrike">
                          <a:solidFill>
                            <a:srgbClr val="000000"/>
                          </a:solidFill>
                          <a:latin typeface="ＭＳ Ｐゴシック" pitchFamily="50" charset="-128"/>
                          <a:ea typeface="ＭＳ Ｐゴシック" pitchFamily="50" charset="-128"/>
                        </a:rPr>
                        <a:t>▲ </a:t>
                      </a:r>
                      <a:r>
                        <a:rPr lang="en-US" altLang="ja-JP" sz="1000" b="0" i="0" u="none" strike="noStrike">
                          <a:solidFill>
                            <a:srgbClr val="000000"/>
                          </a:solidFill>
                          <a:latin typeface="ＭＳ Ｐゴシック" pitchFamily="50" charset="-128"/>
                          <a:ea typeface="ＭＳ Ｐゴシック" pitchFamily="50" charset="-128"/>
                        </a:rPr>
                        <a:t>100</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lnSpc>
                          <a:spcPts val="1100"/>
                        </a:lnSpc>
                      </a:pPr>
                      <a:r>
                        <a:rPr lang="en-US" altLang="ja-JP" sz="1000" b="0" i="0" u="none" strike="noStrike" dirty="0">
                          <a:solidFill>
                            <a:srgbClr val="000000"/>
                          </a:solidFill>
                          <a:latin typeface="ＭＳ Ｐゴシック" pitchFamily="50" charset="-128"/>
                          <a:ea typeface="ＭＳ Ｐゴシック" pitchFamily="50" charset="-128"/>
                        </a:rPr>
                        <a:t>100%</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20"/>
                  </a:ext>
                </a:extLst>
              </a:tr>
              <a:tr h="188329">
                <a:tc>
                  <a:txBody>
                    <a:bodyPr/>
                    <a:lstStyle/>
                    <a:p>
                      <a:pPr algn="ctr" fontAlgn="ctr">
                        <a:lnSpc>
                          <a:spcPts val="1100"/>
                        </a:lnSpc>
                      </a:pPr>
                      <a:r>
                        <a:rPr lang="en-US" altLang="zh-TW" sz="1000" b="0" i="0" u="none" strike="noStrike" dirty="0">
                          <a:solidFill>
                            <a:schemeClr val="tx1"/>
                          </a:solidFill>
                          <a:latin typeface="ＭＳ Ｐゴシック" pitchFamily="50" charset="-128"/>
                          <a:ea typeface="ＭＳ Ｐゴシック" pitchFamily="50" charset="-128"/>
                        </a:rPr>
                        <a:t>24</a:t>
                      </a:r>
                      <a:endParaRPr lang="zh-TW" altLang="en-US" sz="1000" b="0" i="0" u="none" strike="noStrike" dirty="0">
                        <a:solidFill>
                          <a:schemeClr val="tx1"/>
                        </a:solidFill>
                        <a:latin typeface="ＭＳ Ｐゴシック" pitchFamily="50" charset="-128"/>
                        <a:ea typeface="ＭＳ Ｐゴシック" pitchFamily="50" charset="-128"/>
                      </a:endParaRP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lnSpc>
                          <a:spcPts val="1100"/>
                        </a:lnSpc>
                      </a:pPr>
                      <a:r>
                        <a:rPr lang="en-US" altLang="ja-JP" sz="1000" b="0" i="0" u="none" strike="noStrike" dirty="0">
                          <a:solidFill>
                            <a:srgbClr val="000000"/>
                          </a:solidFill>
                          <a:latin typeface="ＭＳ Ｐゴシック" pitchFamily="50" charset="-128"/>
                          <a:ea typeface="ＭＳ Ｐゴシック" pitchFamily="50" charset="-128"/>
                        </a:rPr>
                        <a:t>(</a:t>
                      </a:r>
                      <a:r>
                        <a:rPr lang="ja-JP" altLang="en-US" sz="1000" b="0" i="0" u="none" strike="noStrike" dirty="0">
                          <a:solidFill>
                            <a:srgbClr val="000000"/>
                          </a:solidFill>
                          <a:latin typeface="ＭＳ Ｐゴシック" pitchFamily="50" charset="-128"/>
                          <a:ea typeface="ＭＳ Ｐゴシック" pitchFamily="50" charset="-128"/>
                        </a:rPr>
                        <a:t>公財</a:t>
                      </a:r>
                      <a:r>
                        <a:rPr lang="en-US" altLang="ja-JP" sz="1000" b="0" i="0" u="none" strike="noStrike" dirty="0">
                          <a:solidFill>
                            <a:srgbClr val="000000"/>
                          </a:solidFill>
                          <a:latin typeface="ＭＳ Ｐゴシック" pitchFamily="50" charset="-128"/>
                          <a:ea typeface="ＭＳ Ｐゴシック" pitchFamily="50" charset="-128"/>
                        </a:rPr>
                        <a:t>)</a:t>
                      </a:r>
                      <a:r>
                        <a:rPr lang="ja-JP" altLang="en-US" sz="1000" b="0" i="0" u="none" strike="noStrike" dirty="0">
                          <a:solidFill>
                            <a:srgbClr val="000000"/>
                          </a:solidFill>
                          <a:latin typeface="ＭＳ Ｐゴシック" pitchFamily="50" charset="-128"/>
                          <a:ea typeface="ＭＳ Ｐゴシック" pitchFamily="50" charset="-128"/>
                        </a:rPr>
                        <a:t>廃棄物・３</a:t>
                      </a:r>
                      <a:r>
                        <a:rPr lang="en-US" altLang="ja-JP" sz="1000" b="0" i="0" u="none" strike="noStrike" dirty="0">
                          <a:solidFill>
                            <a:srgbClr val="000000"/>
                          </a:solidFill>
                          <a:latin typeface="ＭＳ Ｐゴシック" pitchFamily="50" charset="-128"/>
                          <a:ea typeface="ＭＳ Ｐゴシック" pitchFamily="50" charset="-128"/>
                        </a:rPr>
                        <a:t>R</a:t>
                      </a:r>
                      <a:r>
                        <a:rPr lang="ja-JP" altLang="en-US" sz="1000" b="0" i="0" u="none" strike="noStrike" dirty="0">
                          <a:solidFill>
                            <a:srgbClr val="000000"/>
                          </a:solidFill>
                          <a:latin typeface="ＭＳ Ｐゴシック" pitchFamily="50" charset="-128"/>
                          <a:ea typeface="ＭＳ Ｐゴシック" pitchFamily="50" charset="-128"/>
                        </a:rPr>
                        <a:t>研究財団への会費</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lnSpc>
                          <a:spcPts val="1100"/>
                        </a:lnSpc>
                      </a:pPr>
                      <a:r>
                        <a:rPr lang="en-US" altLang="ja-JP" sz="1000" b="0" i="0" u="none" strike="noStrike" dirty="0">
                          <a:solidFill>
                            <a:srgbClr val="000000"/>
                          </a:solidFill>
                          <a:latin typeface="ＭＳ Ｐゴシック" pitchFamily="50" charset="-128"/>
                          <a:ea typeface="ＭＳ Ｐゴシック" pitchFamily="50" charset="-128"/>
                        </a:rPr>
                        <a:t>(</a:t>
                      </a:r>
                      <a:r>
                        <a:rPr lang="ja-JP" altLang="en-US" sz="1000" b="0" i="0" u="none" strike="noStrike" dirty="0">
                          <a:solidFill>
                            <a:srgbClr val="000000"/>
                          </a:solidFill>
                          <a:latin typeface="ＭＳ Ｐゴシック" pitchFamily="50" charset="-128"/>
                          <a:ea typeface="ＭＳ Ｐゴシック" pitchFamily="50" charset="-128"/>
                        </a:rPr>
                        <a:t>公財</a:t>
                      </a:r>
                      <a:r>
                        <a:rPr lang="en-US" altLang="ja-JP" sz="1000" b="0" i="0" u="none" strike="noStrike" dirty="0">
                          <a:solidFill>
                            <a:srgbClr val="000000"/>
                          </a:solidFill>
                          <a:latin typeface="ＭＳ Ｐゴシック" pitchFamily="50" charset="-128"/>
                          <a:ea typeface="ＭＳ Ｐゴシック" pitchFamily="50" charset="-128"/>
                        </a:rPr>
                        <a:t>)</a:t>
                      </a:r>
                      <a:r>
                        <a:rPr lang="ja-JP" altLang="en-US" sz="1000" b="0" i="0" u="none" strike="noStrike" dirty="0">
                          <a:solidFill>
                            <a:srgbClr val="000000"/>
                          </a:solidFill>
                          <a:latin typeface="ＭＳ Ｐゴシック" pitchFamily="50" charset="-128"/>
                          <a:ea typeface="ＭＳ Ｐゴシック" pitchFamily="50" charset="-128"/>
                        </a:rPr>
                        <a:t>廃棄物・３</a:t>
                      </a:r>
                      <a:r>
                        <a:rPr lang="en-US" altLang="ja-JP" sz="1000" b="0" i="0" u="none" strike="noStrike" dirty="0">
                          <a:solidFill>
                            <a:srgbClr val="000000"/>
                          </a:solidFill>
                          <a:latin typeface="ＭＳ Ｐゴシック" pitchFamily="50" charset="-128"/>
                          <a:ea typeface="ＭＳ Ｐゴシック" pitchFamily="50" charset="-128"/>
                        </a:rPr>
                        <a:t>R</a:t>
                      </a:r>
                      <a:r>
                        <a:rPr lang="ja-JP" altLang="en-US" sz="1000" b="0" i="0" u="none" strike="noStrike" dirty="0">
                          <a:solidFill>
                            <a:srgbClr val="000000"/>
                          </a:solidFill>
                          <a:latin typeface="ＭＳ Ｐゴシック" pitchFamily="50" charset="-128"/>
                          <a:ea typeface="ＭＳ Ｐゴシック" pitchFamily="50" charset="-128"/>
                        </a:rPr>
                        <a:t>研究財団</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lnSpc>
                          <a:spcPts val="1100"/>
                        </a:lnSpc>
                      </a:pPr>
                      <a:r>
                        <a:rPr lang="ja-JP" altLang="en-US" sz="1000" b="0" i="0" u="none" strike="noStrike">
                          <a:solidFill>
                            <a:srgbClr val="000000"/>
                          </a:solidFill>
                          <a:latin typeface="ＭＳ Ｐゴシック" pitchFamily="50" charset="-128"/>
                          <a:ea typeface="ＭＳ Ｐゴシック" pitchFamily="50" charset="-128"/>
                        </a:rPr>
                        <a:t>▲ </a:t>
                      </a:r>
                      <a:r>
                        <a:rPr lang="en-US" altLang="ja-JP" sz="1000" b="0" i="0" u="none" strike="noStrike">
                          <a:solidFill>
                            <a:srgbClr val="000000"/>
                          </a:solidFill>
                          <a:latin typeface="ＭＳ Ｐゴシック" pitchFamily="50" charset="-128"/>
                          <a:ea typeface="ＭＳ Ｐゴシック" pitchFamily="50" charset="-128"/>
                        </a:rPr>
                        <a:t>200</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lnSpc>
                          <a:spcPts val="1100"/>
                        </a:lnSpc>
                      </a:pPr>
                      <a:r>
                        <a:rPr lang="en-US" altLang="ja-JP" sz="1000" b="0" i="0" u="none" strike="noStrike">
                          <a:solidFill>
                            <a:srgbClr val="000000"/>
                          </a:solidFill>
                          <a:latin typeface="ＭＳ Ｐゴシック" pitchFamily="50" charset="-128"/>
                          <a:ea typeface="ＭＳ Ｐゴシック" pitchFamily="50" charset="-128"/>
                        </a:rPr>
                        <a:t>100%</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21"/>
                  </a:ext>
                </a:extLst>
              </a:tr>
              <a:tr h="188329">
                <a:tc>
                  <a:txBody>
                    <a:bodyPr/>
                    <a:lstStyle/>
                    <a:p>
                      <a:pPr algn="ctr" fontAlgn="ctr">
                        <a:lnSpc>
                          <a:spcPts val="1100"/>
                        </a:lnSpc>
                      </a:pPr>
                      <a:r>
                        <a:rPr lang="en-US" altLang="zh-TW" sz="1000" b="0" i="0" u="none" strike="noStrike" dirty="0">
                          <a:solidFill>
                            <a:schemeClr val="tx1"/>
                          </a:solidFill>
                          <a:latin typeface="ＭＳ Ｐゴシック" pitchFamily="50" charset="-128"/>
                          <a:ea typeface="ＭＳ Ｐゴシック" pitchFamily="50" charset="-128"/>
                        </a:rPr>
                        <a:t>25</a:t>
                      </a:r>
                      <a:endParaRPr lang="zh-TW" altLang="en-US" sz="1000" b="0" i="0" u="none" strike="noStrike" dirty="0">
                        <a:solidFill>
                          <a:schemeClr val="tx1"/>
                        </a:solidFill>
                        <a:latin typeface="ＭＳ Ｐゴシック" pitchFamily="50" charset="-128"/>
                        <a:ea typeface="ＭＳ Ｐゴシック" pitchFamily="50" charset="-128"/>
                      </a:endParaRP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lnSpc>
                          <a:spcPts val="1100"/>
                        </a:lnSpc>
                      </a:pPr>
                      <a:r>
                        <a:rPr lang="zh-TW" altLang="en-US" sz="1000" b="0" i="0" u="none" strike="noStrike">
                          <a:solidFill>
                            <a:srgbClr val="000000"/>
                          </a:solidFill>
                          <a:latin typeface="ＭＳ Ｐゴシック" pitchFamily="50" charset="-128"/>
                          <a:ea typeface="ＭＳ Ｐゴシック" pitchFamily="50" charset="-128"/>
                        </a:rPr>
                        <a:t>火力原子力発電技術協会会費</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lnSpc>
                          <a:spcPts val="1100"/>
                        </a:lnSpc>
                      </a:pPr>
                      <a:r>
                        <a:rPr lang="zh-TW" altLang="en-US" sz="1000" b="0" i="0" u="none" strike="noStrike">
                          <a:solidFill>
                            <a:srgbClr val="000000"/>
                          </a:solidFill>
                          <a:latin typeface="ＭＳ Ｐゴシック" pitchFamily="50" charset="-128"/>
                          <a:ea typeface="ＭＳ Ｐゴシック" pitchFamily="50" charset="-128"/>
                        </a:rPr>
                        <a:t>火力原子力発電技術協会</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lnSpc>
                          <a:spcPts val="1100"/>
                        </a:lnSpc>
                      </a:pPr>
                      <a:r>
                        <a:rPr lang="ja-JP" altLang="en-US" sz="1000" b="0" i="0" u="none" strike="noStrike">
                          <a:solidFill>
                            <a:srgbClr val="000000"/>
                          </a:solidFill>
                          <a:latin typeface="ＭＳ Ｐゴシック" pitchFamily="50" charset="-128"/>
                          <a:ea typeface="ＭＳ Ｐゴシック" pitchFamily="50" charset="-128"/>
                        </a:rPr>
                        <a:t>▲ </a:t>
                      </a:r>
                      <a:r>
                        <a:rPr lang="en-US" altLang="ja-JP" sz="1000" b="0" i="0" u="none" strike="noStrike">
                          <a:solidFill>
                            <a:srgbClr val="000000"/>
                          </a:solidFill>
                          <a:latin typeface="ＭＳ Ｐゴシック" pitchFamily="50" charset="-128"/>
                          <a:ea typeface="ＭＳ Ｐゴシック" pitchFamily="50" charset="-128"/>
                        </a:rPr>
                        <a:t>31</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lnSpc>
                          <a:spcPts val="1100"/>
                        </a:lnSpc>
                      </a:pPr>
                      <a:r>
                        <a:rPr lang="en-US" altLang="ja-JP" sz="1000" b="0" i="0" u="none" strike="noStrike">
                          <a:solidFill>
                            <a:srgbClr val="000000"/>
                          </a:solidFill>
                          <a:latin typeface="ＭＳ Ｐゴシック" pitchFamily="50" charset="-128"/>
                          <a:ea typeface="ＭＳ Ｐゴシック" pitchFamily="50" charset="-128"/>
                        </a:rPr>
                        <a:t>100%</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22"/>
                  </a:ext>
                </a:extLst>
              </a:tr>
              <a:tr h="188329">
                <a:tc>
                  <a:txBody>
                    <a:bodyPr/>
                    <a:lstStyle/>
                    <a:p>
                      <a:pPr algn="ctr" fontAlgn="ctr">
                        <a:lnSpc>
                          <a:spcPts val="1100"/>
                        </a:lnSpc>
                      </a:pPr>
                      <a:r>
                        <a:rPr lang="en-US" altLang="zh-TW" sz="1000" b="0" i="0" u="none" strike="noStrike" dirty="0">
                          <a:solidFill>
                            <a:schemeClr val="tx1"/>
                          </a:solidFill>
                          <a:latin typeface="ＭＳ Ｐゴシック" pitchFamily="50" charset="-128"/>
                          <a:ea typeface="ＭＳ Ｐゴシック" pitchFamily="50" charset="-128"/>
                        </a:rPr>
                        <a:t>26</a:t>
                      </a:r>
                      <a:endParaRPr lang="zh-TW" altLang="en-US" sz="1000" b="0" i="0" u="none" strike="noStrike" dirty="0">
                        <a:solidFill>
                          <a:schemeClr val="tx1"/>
                        </a:solidFill>
                        <a:latin typeface="ＭＳ Ｐゴシック" pitchFamily="50" charset="-128"/>
                        <a:ea typeface="ＭＳ Ｐゴシック" pitchFamily="50" charset="-128"/>
                      </a:endParaRP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lnSpc>
                          <a:spcPts val="1100"/>
                        </a:lnSpc>
                      </a:pPr>
                      <a:r>
                        <a:rPr lang="ja-JP" altLang="en-US" sz="1000" b="0" i="0" u="none" strike="noStrike">
                          <a:solidFill>
                            <a:srgbClr val="000000"/>
                          </a:solidFill>
                          <a:latin typeface="ＭＳ Ｐゴシック" pitchFamily="50" charset="-128"/>
                          <a:ea typeface="ＭＳ Ｐゴシック" pitchFamily="50" charset="-128"/>
                        </a:rPr>
                        <a:t>日本ボイラ協会会費</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lnSpc>
                          <a:spcPts val="1100"/>
                        </a:lnSpc>
                      </a:pPr>
                      <a:r>
                        <a:rPr lang="ja-JP" altLang="en-US" sz="1000" b="0" i="0" u="none" strike="noStrike">
                          <a:solidFill>
                            <a:srgbClr val="000000"/>
                          </a:solidFill>
                          <a:latin typeface="ＭＳ Ｐゴシック" pitchFamily="50" charset="-128"/>
                          <a:ea typeface="ＭＳ Ｐゴシック" pitchFamily="50" charset="-128"/>
                        </a:rPr>
                        <a:t>日本ボイラ協会</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lnSpc>
                          <a:spcPts val="1100"/>
                        </a:lnSpc>
                      </a:pPr>
                      <a:r>
                        <a:rPr lang="ja-JP" altLang="en-US" sz="1000" b="0" i="0" u="none" strike="noStrike">
                          <a:solidFill>
                            <a:srgbClr val="000000"/>
                          </a:solidFill>
                          <a:latin typeface="ＭＳ Ｐゴシック" pitchFamily="50" charset="-128"/>
                          <a:ea typeface="ＭＳ Ｐゴシック" pitchFamily="50" charset="-128"/>
                        </a:rPr>
                        <a:t>▲ </a:t>
                      </a:r>
                      <a:r>
                        <a:rPr lang="en-US" altLang="ja-JP" sz="1000" b="0" i="0" u="none" strike="noStrike">
                          <a:solidFill>
                            <a:srgbClr val="000000"/>
                          </a:solidFill>
                          <a:latin typeface="ＭＳ Ｐゴシック" pitchFamily="50" charset="-128"/>
                          <a:ea typeface="ＭＳ Ｐゴシック" pitchFamily="50" charset="-128"/>
                        </a:rPr>
                        <a:t>48</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lnSpc>
                          <a:spcPts val="1100"/>
                        </a:lnSpc>
                      </a:pPr>
                      <a:r>
                        <a:rPr lang="en-US" altLang="ja-JP" sz="1000" b="0" i="0" u="none" strike="noStrike" dirty="0">
                          <a:solidFill>
                            <a:srgbClr val="000000"/>
                          </a:solidFill>
                          <a:latin typeface="ＭＳ Ｐゴシック" pitchFamily="50" charset="-128"/>
                          <a:ea typeface="ＭＳ Ｐゴシック" pitchFamily="50" charset="-128"/>
                        </a:rPr>
                        <a:t>100%</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23"/>
                  </a:ext>
                </a:extLst>
              </a:tr>
              <a:tr h="188329">
                <a:tc>
                  <a:txBody>
                    <a:bodyPr/>
                    <a:lstStyle/>
                    <a:p>
                      <a:pPr algn="ctr" fontAlgn="ctr">
                        <a:lnSpc>
                          <a:spcPts val="1100"/>
                        </a:lnSpc>
                      </a:pPr>
                      <a:r>
                        <a:rPr lang="en-US" altLang="zh-TW" sz="1000" b="0" i="0" u="none" strike="noStrike" dirty="0">
                          <a:solidFill>
                            <a:schemeClr val="tx1"/>
                          </a:solidFill>
                          <a:latin typeface="ＭＳ Ｐゴシック" pitchFamily="50" charset="-128"/>
                          <a:ea typeface="ＭＳ Ｐゴシック" pitchFamily="50" charset="-128"/>
                        </a:rPr>
                        <a:t>27</a:t>
                      </a:r>
                      <a:endParaRPr lang="zh-TW" altLang="en-US" sz="1000" b="0" i="0" u="none" strike="noStrike" dirty="0">
                        <a:solidFill>
                          <a:schemeClr val="tx1"/>
                        </a:solidFill>
                        <a:latin typeface="ＭＳ Ｐゴシック" pitchFamily="50" charset="-128"/>
                        <a:ea typeface="ＭＳ Ｐゴシック" pitchFamily="50" charset="-128"/>
                      </a:endParaRP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lnSpc>
                          <a:spcPts val="1100"/>
                        </a:lnSpc>
                      </a:pPr>
                      <a:r>
                        <a:rPr lang="zh-TW" altLang="en-US" sz="1000" b="0" i="0" u="none" strike="noStrike">
                          <a:solidFill>
                            <a:srgbClr val="000000"/>
                          </a:solidFill>
                          <a:latin typeface="ＭＳ Ｐゴシック" pitchFamily="50" charset="-128"/>
                          <a:ea typeface="ＭＳ Ｐゴシック" pitchFamily="50" charset="-128"/>
                        </a:rPr>
                        <a:t>日本博物館協会会費</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lnSpc>
                          <a:spcPts val="1100"/>
                        </a:lnSpc>
                      </a:pPr>
                      <a:r>
                        <a:rPr lang="zh-TW" altLang="en-US" sz="1000" b="0" i="0" u="none" strike="noStrike">
                          <a:solidFill>
                            <a:srgbClr val="000000"/>
                          </a:solidFill>
                          <a:latin typeface="ＭＳ Ｐゴシック" pitchFamily="50" charset="-128"/>
                          <a:ea typeface="ＭＳ Ｐゴシック" pitchFamily="50" charset="-128"/>
                        </a:rPr>
                        <a:t>日本博物館協会</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lnSpc>
                          <a:spcPts val="1100"/>
                        </a:lnSpc>
                      </a:pPr>
                      <a:r>
                        <a:rPr lang="ja-JP" altLang="en-US" sz="1000" b="0" i="0" u="none" strike="noStrike">
                          <a:solidFill>
                            <a:srgbClr val="000000"/>
                          </a:solidFill>
                          <a:latin typeface="ＭＳ Ｐゴシック" pitchFamily="50" charset="-128"/>
                          <a:ea typeface="ＭＳ Ｐゴシック" pitchFamily="50" charset="-128"/>
                        </a:rPr>
                        <a:t>▲ </a:t>
                      </a:r>
                      <a:r>
                        <a:rPr lang="en-US" altLang="ja-JP" sz="1000" b="0" i="0" u="none" strike="noStrike">
                          <a:solidFill>
                            <a:srgbClr val="000000"/>
                          </a:solidFill>
                          <a:latin typeface="ＭＳ Ｐゴシック" pitchFamily="50" charset="-128"/>
                          <a:ea typeface="ＭＳ Ｐゴシック" pitchFamily="50" charset="-128"/>
                        </a:rPr>
                        <a:t>28</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lnSpc>
                          <a:spcPts val="1100"/>
                        </a:lnSpc>
                      </a:pPr>
                      <a:r>
                        <a:rPr lang="en-US" altLang="ja-JP" sz="1000" b="0" i="0" u="none" strike="noStrike">
                          <a:solidFill>
                            <a:srgbClr val="000000"/>
                          </a:solidFill>
                          <a:latin typeface="ＭＳ Ｐゴシック" pitchFamily="50" charset="-128"/>
                          <a:ea typeface="ＭＳ Ｐゴシック" pitchFamily="50" charset="-128"/>
                        </a:rPr>
                        <a:t>100%</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24"/>
                  </a:ext>
                </a:extLst>
              </a:tr>
              <a:tr h="188329">
                <a:tc>
                  <a:txBody>
                    <a:bodyPr/>
                    <a:lstStyle/>
                    <a:p>
                      <a:pPr algn="ctr" fontAlgn="ctr">
                        <a:lnSpc>
                          <a:spcPts val="1100"/>
                        </a:lnSpc>
                      </a:pPr>
                      <a:r>
                        <a:rPr lang="en-US" altLang="zh-TW" sz="1000" b="0" i="0" u="none" strike="noStrike" dirty="0">
                          <a:solidFill>
                            <a:schemeClr val="tx1"/>
                          </a:solidFill>
                          <a:latin typeface="ＭＳ Ｐゴシック" pitchFamily="50" charset="-128"/>
                          <a:ea typeface="ＭＳ Ｐゴシック" pitchFamily="50" charset="-128"/>
                        </a:rPr>
                        <a:t>28</a:t>
                      </a:r>
                      <a:endParaRPr lang="zh-TW" altLang="en-US" sz="1000" b="0" i="0" u="none" strike="noStrike" dirty="0">
                        <a:solidFill>
                          <a:schemeClr val="tx1"/>
                        </a:solidFill>
                        <a:latin typeface="ＭＳ Ｐゴシック" pitchFamily="50" charset="-128"/>
                        <a:ea typeface="ＭＳ Ｐゴシック" pitchFamily="50" charset="-128"/>
                      </a:endParaRP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lnSpc>
                          <a:spcPts val="1100"/>
                        </a:lnSpc>
                      </a:pPr>
                      <a:r>
                        <a:rPr lang="zh-TW" altLang="en-US" sz="1000" b="0" i="0" u="none" strike="noStrike">
                          <a:solidFill>
                            <a:srgbClr val="000000"/>
                          </a:solidFill>
                          <a:latin typeface="ＭＳ Ｐゴシック" pitchFamily="50" charset="-128"/>
                          <a:ea typeface="ＭＳ Ｐゴシック" pitchFamily="50" charset="-128"/>
                        </a:rPr>
                        <a:t>公共建築協会会費</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lnSpc>
                          <a:spcPts val="1100"/>
                        </a:lnSpc>
                      </a:pPr>
                      <a:r>
                        <a:rPr lang="zh-TW" altLang="en-US" sz="1000" b="0" i="0" u="none" strike="noStrike" dirty="0">
                          <a:solidFill>
                            <a:srgbClr val="000000"/>
                          </a:solidFill>
                          <a:latin typeface="ＭＳ Ｐゴシック" pitchFamily="50" charset="-128"/>
                          <a:ea typeface="ＭＳ Ｐゴシック" pitchFamily="50" charset="-128"/>
                        </a:rPr>
                        <a:t>公共建築協会</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lnSpc>
                          <a:spcPts val="1100"/>
                        </a:lnSpc>
                      </a:pPr>
                      <a:r>
                        <a:rPr lang="ja-JP" altLang="en-US" sz="1000" b="0" i="0" u="none" strike="noStrike">
                          <a:solidFill>
                            <a:srgbClr val="000000"/>
                          </a:solidFill>
                          <a:latin typeface="ＭＳ Ｐゴシック" pitchFamily="50" charset="-128"/>
                          <a:ea typeface="ＭＳ Ｐゴシック" pitchFamily="50" charset="-128"/>
                        </a:rPr>
                        <a:t>▲ </a:t>
                      </a:r>
                      <a:r>
                        <a:rPr lang="en-US" altLang="ja-JP" sz="1000" b="0" i="0" u="none" strike="noStrike">
                          <a:solidFill>
                            <a:srgbClr val="000000"/>
                          </a:solidFill>
                          <a:latin typeface="ＭＳ Ｐゴシック" pitchFamily="50" charset="-128"/>
                          <a:ea typeface="ＭＳ Ｐゴシック" pitchFamily="50" charset="-128"/>
                        </a:rPr>
                        <a:t>5</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lnSpc>
                          <a:spcPts val="1100"/>
                        </a:lnSpc>
                      </a:pPr>
                      <a:r>
                        <a:rPr lang="en-US" altLang="ja-JP" sz="1000" b="0" i="0" u="none" strike="noStrike" dirty="0">
                          <a:solidFill>
                            <a:srgbClr val="000000"/>
                          </a:solidFill>
                          <a:latin typeface="ＭＳ Ｐゴシック" pitchFamily="50" charset="-128"/>
                          <a:ea typeface="ＭＳ Ｐゴシック" pitchFamily="50" charset="-128"/>
                        </a:rPr>
                        <a:t>100%</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25"/>
                  </a:ext>
                </a:extLst>
              </a:tr>
            </a:tbl>
          </a:graphicData>
        </a:graphic>
      </p:graphicFrame>
      <p:sp>
        <p:nvSpPr>
          <p:cNvPr id="15" name="正方形/長方形 14"/>
          <p:cNvSpPr/>
          <p:nvPr/>
        </p:nvSpPr>
        <p:spPr>
          <a:xfrm>
            <a:off x="467544" y="849412"/>
            <a:ext cx="3312368" cy="292388"/>
          </a:xfrm>
          <a:prstGeom prst="rect">
            <a:avLst/>
          </a:prstGeom>
        </p:spPr>
        <p:txBody>
          <a:bodyPr wrap="square">
            <a:spAutoFit/>
          </a:bodyPr>
          <a:lstStyle/>
          <a:p>
            <a:r>
              <a:rPr lang="ja-JP" altLang="en-US" sz="1300" dirty="0">
                <a:latin typeface="+mn-ea"/>
              </a:rPr>
              <a:t>■廃止　（</a:t>
            </a:r>
            <a:r>
              <a:rPr lang="en-US" altLang="ja-JP" sz="1300" dirty="0">
                <a:latin typeface="+mn-ea"/>
              </a:rPr>
              <a:t>50</a:t>
            </a:r>
            <a:r>
              <a:rPr lang="ja-JP" altLang="en-US" sz="1300" dirty="0">
                <a:latin typeface="+mn-ea"/>
              </a:rPr>
              <a:t>項目）</a:t>
            </a:r>
          </a:p>
        </p:txBody>
      </p:sp>
      <p:sp>
        <p:nvSpPr>
          <p:cNvPr id="18" name="正方形/長方形 17"/>
          <p:cNvSpPr/>
          <p:nvPr/>
        </p:nvSpPr>
        <p:spPr>
          <a:xfrm>
            <a:off x="7452320" y="6237312"/>
            <a:ext cx="1296144" cy="261610"/>
          </a:xfrm>
          <a:prstGeom prst="rect">
            <a:avLst/>
          </a:prstGeom>
        </p:spPr>
        <p:txBody>
          <a:bodyPr wrap="square">
            <a:spAutoFit/>
          </a:bodyPr>
          <a:lstStyle/>
          <a:p>
            <a:r>
              <a:rPr lang="ja-JP" altLang="en-US" sz="1100" dirty="0">
                <a:latin typeface="+mn-ea"/>
              </a:rPr>
              <a:t>（次ページに続く）</a:t>
            </a:r>
          </a:p>
        </p:txBody>
      </p:sp>
      <p:sp>
        <p:nvSpPr>
          <p:cNvPr id="19" name="正方形/長方形 18"/>
          <p:cNvSpPr/>
          <p:nvPr/>
        </p:nvSpPr>
        <p:spPr>
          <a:xfrm>
            <a:off x="7956376" y="950531"/>
            <a:ext cx="1008112" cy="246221"/>
          </a:xfrm>
          <a:prstGeom prst="rect">
            <a:avLst/>
          </a:prstGeom>
        </p:spPr>
        <p:txBody>
          <a:bodyPr wrap="square">
            <a:spAutoFit/>
          </a:bodyPr>
          <a:lstStyle/>
          <a:p>
            <a:r>
              <a:rPr lang="ja-JP" altLang="en-US" sz="1000" dirty="0">
                <a:latin typeface="+mn-ea"/>
              </a:rPr>
              <a:t>（単位：千円）</a:t>
            </a:r>
          </a:p>
        </p:txBody>
      </p:sp>
      <p:sp>
        <p:nvSpPr>
          <p:cNvPr id="9" name="テキスト ボックス 36"/>
          <p:cNvSpPr txBox="1"/>
          <p:nvPr/>
        </p:nvSpPr>
        <p:spPr>
          <a:xfrm>
            <a:off x="179512" y="33559"/>
            <a:ext cx="3993789"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lvl="0">
              <a:defRPr/>
            </a:pPr>
            <a:r>
              <a:rPr lang="en-US" altLang="zh-TW"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Ⅲ</a:t>
            </a:r>
            <a:r>
              <a:rPr lang="zh-TW" altLang="en-US"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　行財政改革</a:t>
            </a:r>
            <a:r>
              <a:rPr lang="en-US" altLang="ja-JP"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a:t>
            </a:r>
            <a:r>
              <a:rPr lang="ja-JP" altLang="en-US"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業務執行の刷新</a:t>
            </a:r>
            <a:r>
              <a:rPr lang="en-US" altLang="ja-JP"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a:t>
            </a:r>
            <a:r>
              <a:rPr lang="ja-JP" altLang="en-US"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・補助金等の見直し</a:t>
            </a:r>
          </a:p>
        </p:txBody>
      </p:sp>
      <p:sp>
        <p:nvSpPr>
          <p:cNvPr id="3" name="スライド番号プレースホルダー 2"/>
          <p:cNvSpPr>
            <a:spLocks noGrp="1"/>
          </p:cNvSpPr>
          <p:nvPr>
            <p:ph type="sldNum" sz="quarter" idx="12"/>
          </p:nvPr>
        </p:nvSpPr>
        <p:spPr/>
        <p:txBody>
          <a:bodyPr/>
          <a:lstStyle/>
          <a:p>
            <a:fld id="{63BC356D-1576-478B-8647-1361C6E9DFF7}" type="slidenum">
              <a:rPr lang="ja-JP" altLang="en-US" smtClean="0"/>
              <a:pPr/>
              <a:t>234</a:t>
            </a:fld>
            <a:endParaRPr lang="ja-JP" altLang="en-US"/>
          </a:p>
        </p:txBody>
      </p:sp>
    </p:spTree>
    <p:extLst>
      <p:ext uri="{BB962C8B-B14F-4D97-AF65-F5344CB8AC3E}">
        <p14:creationId xmlns:p14="http://schemas.microsoft.com/office/powerpoint/2010/main" val="218066430"/>
      </p:ext>
    </p:extLst>
  </p:cSld>
  <p:clrMapOvr>
    <a:masterClrMapping/>
  </p:clrMapOvr>
</p:sld>
</file>

<file path=ppt/slides/slide2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正方形/長方形 9"/>
          <p:cNvSpPr/>
          <p:nvPr/>
        </p:nvSpPr>
        <p:spPr>
          <a:xfrm>
            <a:off x="179512" y="260648"/>
            <a:ext cx="5976664" cy="338554"/>
          </a:xfrm>
          <a:prstGeom prst="rect">
            <a:avLst/>
          </a:prstGeom>
        </p:spPr>
        <p:txBody>
          <a:bodyPr wrap="square">
            <a:spAutoFit/>
          </a:bodyPr>
          <a:lstStyle/>
          <a:p>
            <a:r>
              <a:rPr lang="ja-JP" altLang="en-US" sz="1600" dirty="0">
                <a:latin typeface="+mn-ea"/>
              </a:rPr>
              <a:t>○見直しの対象とした補助金等（</a:t>
            </a:r>
            <a:r>
              <a:rPr lang="en-US" altLang="ja-JP" sz="1600" dirty="0">
                <a:latin typeface="+mn-ea"/>
              </a:rPr>
              <a:t>80</a:t>
            </a:r>
            <a:r>
              <a:rPr lang="ja-JP" altLang="en-US" sz="1600" dirty="0">
                <a:latin typeface="+mn-ea"/>
              </a:rPr>
              <a:t>項目）　（５／５）</a:t>
            </a:r>
          </a:p>
        </p:txBody>
      </p:sp>
      <p:sp>
        <p:nvSpPr>
          <p:cNvPr id="11" name="正方形/長方形 10"/>
          <p:cNvSpPr/>
          <p:nvPr/>
        </p:nvSpPr>
        <p:spPr>
          <a:xfrm>
            <a:off x="323528" y="620688"/>
            <a:ext cx="5112568" cy="292388"/>
          </a:xfrm>
          <a:prstGeom prst="rect">
            <a:avLst/>
          </a:prstGeom>
        </p:spPr>
        <p:txBody>
          <a:bodyPr wrap="square">
            <a:spAutoFit/>
          </a:bodyPr>
          <a:lstStyle/>
          <a:p>
            <a:r>
              <a:rPr lang="ja-JP" altLang="en-US" sz="1300" b="1" dirty="0">
                <a:latin typeface="+mn-ea"/>
              </a:rPr>
              <a:t>Ｄ．国関係法人等への支出　　</a:t>
            </a:r>
            <a:r>
              <a:rPr lang="en-US" altLang="ja-JP" sz="1300" b="1" dirty="0">
                <a:latin typeface="+mn-ea"/>
              </a:rPr>
              <a:t>【50</a:t>
            </a:r>
            <a:r>
              <a:rPr lang="ja-JP" altLang="en-US" sz="1300" b="1" dirty="0">
                <a:latin typeface="+mn-ea"/>
              </a:rPr>
              <a:t>項目</a:t>
            </a:r>
            <a:r>
              <a:rPr lang="en-US" altLang="ja-JP" sz="1300" b="1" dirty="0">
                <a:latin typeface="+mn-ea"/>
              </a:rPr>
              <a:t>】</a:t>
            </a:r>
            <a:r>
              <a:rPr lang="ja-JP" altLang="en-US" sz="1300" dirty="0">
                <a:latin typeface="+mn-ea"/>
              </a:rPr>
              <a:t>　</a:t>
            </a:r>
          </a:p>
        </p:txBody>
      </p:sp>
      <p:graphicFrame>
        <p:nvGraphicFramePr>
          <p:cNvPr id="14" name="表 13"/>
          <p:cNvGraphicFramePr>
            <a:graphicFrameLocks noGrp="1"/>
          </p:cNvGraphicFramePr>
          <p:nvPr/>
        </p:nvGraphicFramePr>
        <p:xfrm>
          <a:off x="755576" y="1412785"/>
          <a:ext cx="7992888" cy="4176455"/>
        </p:xfrm>
        <a:graphic>
          <a:graphicData uri="http://schemas.openxmlformats.org/drawingml/2006/table">
            <a:tbl>
              <a:tblPr/>
              <a:tblGrid>
                <a:gridCol w="504056">
                  <a:extLst>
                    <a:ext uri="{9D8B030D-6E8A-4147-A177-3AD203B41FA5}">
                      <a16:colId xmlns:a16="http://schemas.microsoft.com/office/drawing/2014/main" val="20000"/>
                    </a:ext>
                  </a:extLst>
                </a:gridCol>
                <a:gridCol w="3816424">
                  <a:extLst>
                    <a:ext uri="{9D8B030D-6E8A-4147-A177-3AD203B41FA5}">
                      <a16:colId xmlns:a16="http://schemas.microsoft.com/office/drawing/2014/main" val="20001"/>
                    </a:ext>
                  </a:extLst>
                </a:gridCol>
                <a:gridCol w="2160240">
                  <a:extLst>
                    <a:ext uri="{9D8B030D-6E8A-4147-A177-3AD203B41FA5}">
                      <a16:colId xmlns:a16="http://schemas.microsoft.com/office/drawing/2014/main" val="20002"/>
                    </a:ext>
                  </a:extLst>
                </a:gridCol>
                <a:gridCol w="864096">
                  <a:extLst>
                    <a:ext uri="{9D8B030D-6E8A-4147-A177-3AD203B41FA5}">
                      <a16:colId xmlns:a16="http://schemas.microsoft.com/office/drawing/2014/main" val="20003"/>
                    </a:ext>
                  </a:extLst>
                </a:gridCol>
                <a:gridCol w="648072">
                  <a:extLst>
                    <a:ext uri="{9D8B030D-6E8A-4147-A177-3AD203B41FA5}">
                      <a16:colId xmlns:a16="http://schemas.microsoft.com/office/drawing/2014/main" val="20004"/>
                    </a:ext>
                  </a:extLst>
                </a:gridCol>
              </a:tblGrid>
              <a:tr h="181585">
                <a:tc>
                  <a:txBody>
                    <a:bodyPr/>
                    <a:lstStyle/>
                    <a:p>
                      <a:pPr algn="ctr" fontAlgn="ctr">
                        <a:lnSpc>
                          <a:spcPts val="1100"/>
                        </a:lnSpc>
                      </a:pPr>
                      <a:endParaRPr lang="zh-TW" altLang="en-US" sz="1000" b="0" i="0" u="none" strike="noStrike" dirty="0">
                        <a:solidFill>
                          <a:schemeClr val="tx1"/>
                        </a:solidFill>
                        <a:latin typeface="ＭＳ Ｐゴシック" pitchFamily="50" charset="-128"/>
                        <a:ea typeface="ＭＳ Ｐゴシック" pitchFamily="50" charset="-128"/>
                      </a:endParaRP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ap="flat" cmpd="sng" algn="ctr">
                      <a:solidFill>
                        <a:schemeClr val="tx1"/>
                      </a:solidFill>
                      <a:prstDash val="solid"/>
                      <a:round/>
                      <a:headEnd type="none" w="med" len="med"/>
                      <a:tailEnd type="none" w="med" len="med"/>
                    </a:lnTlToBr>
                    <a:solidFill>
                      <a:schemeClr val="accent5">
                        <a:lumMod val="40000"/>
                        <a:lumOff val="60000"/>
                      </a:schemeClr>
                    </a:solidFill>
                  </a:tcPr>
                </a:tc>
                <a:tc>
                  <a:txBody>
                    <a:bodyPr/>
                    <a:lstStyle/>
                    <a:p>
                      <a:pPr algn="ctr" fontAlgn="ctr">
                        <a:lnSpc>
                          <a:spcPts val="1100"/>
                        </a:lnSpc>
                      </a:pPr>
                      <a:r>
                        <a:rPr lang="zh-TW" altLang="en-US" sz="1000" b="0" i="0" u="none" strike="noStrike" dirty="0">
                          <a:solidFill>
                            <a:schemeClr val="tx1"/>
                          </a:solidFill>
                          <a:latin typeface="ＭＳ Ｐゴシック" pitchFamily="50" charset="-128"/>
                          <a:ea typeface="ＭＳ Ｐゴシック" pitchFamily="50" charset="-128"/>
                        </a:rPr>
                        <a:t>項目（補助対象）</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40000"/>
                        <a:lumOff val="60000"/>
                      </a:schemeClr>
                    </a:solidFill>
                  </a:tcPr>
                </a:tc>
                <a:tc>
                  <a:txBody>
                    <a:bodyPr/>
                    <a:lstStyle/>
                    <a:p>
                      <a:pPr algn="ctr" fontAlgn="ctr">
                        <a:lnSpc>
                          <a:spcPts val="1100"/>
                        </a:lnSpc>
                      </a:pPr>
                      <a:r>
                        <a:rPr lang="ja-JP" altLang="en-US" sz="1000" b="0" i="0" u="none" strike="noStrike" dirty="0">
                          <a:solidFill>
                            <a:schemeClr val="tx1"/>
                          </a:solidFill>
                          <a:latin typeface="ＭＳ Ｐゴシック" pitchFamily="50" charset="-128"/>
                          <a:ea typeface="ＭＳ Ｐゴシック" pitchFamily="50" charset="-128"/>
                        </a:rPr>
                        <a:t>補助対象</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40000"/>
                        <a:lumOff val="60000"/>
                      </a:schemeClr>
                    </a:solidFill>
                  </a:tcPr>
                </a:tc>
                <a:tc>
                  <a:txBody>
                    <a:bodyPr/>
                    <a:lstStyle/>
                    <a:p>
                      <a:pPr algn="ctr" fontAlgn="ctr">
                        <a:lnSpc>
                          <a:spcPts val="1100"/>
                        </a:lnSpc>
                      </a:pPr>
                      <a:r>
                        <a:rPr lang="ja-JP" altLang="en-US" sz="1000" b="0" i="0" u="none" strike="noStrike" dirty="0">
                          <a:solidFill>
                            <a:schemeClr val="tx1"/>
                          </a:solidFill>
                          <a:latin typeface="ＭＳ Ｐゴシック" pitchFamily="50" charset="-128"/>
                          <a:ea typeface="ＭＳ Ｐゴシック" pitchFamily="50" charset="-128"/>
                        </a:rPr>
                        <a:t>削減効果額</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40000"/>
                        <a:lumOff val="60000"/>
                      </a:schemeClr>
                    </a:solidFill>
                  </a:tcPr>
                </a:tc>
                <a:tc>
                  <a:txBody>
                    <a:bodyPr/>
                    <a:lstStyle/>
                    <a:p>
                      <a:pPr algn="ctr" fontAlgn="ctr">
                        <a:lnSpc>
                          <a:spcPts val="1100"/>
                        </a:lnSpc>
                      </a:pPr>
                      <a:r>
                        <a:rPr lang="ja-JP" altLang="en-US" sz="1000" b="0" i="0" u="none" strike="noStrike" dirty="0">
                          <a:solidFill>
                            <a:schemeClr val="tx1"/>
                          </a:solidFill>
                          <a:latin typeface="ＭＳ Ｐゴシック" pitchFamily="50" charset="-128"/>
                          <a:ea typeface="ＭＳ Ｐゴシック" pitchFamily="50" charset="-128"/>
                        </a:rPr>
                        <a:t>削減率</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40000"/>
                        <a:lumOff val="60000"/>
                      </a:schemeClr>
                    </a:solidFill>
                  </a:tcPr>
                </a:tc>
                <a:extLst>
                  <a:ext uri="{0D108BD9-81ED-4DB2-BD59-A6C34878D82A}">
                    <a16:rowId xmlns:a16="http://schemas.microsoft.com/office/drawing/2014/main" val="10000"/>
                  </a:ext>
                </a:extLst>
              </a:tr>
              <a:tr h="181585">
                <a:tc>
                  <a:txBody>
                    <a:bodyPr/>
                    <a:lstStyle/>
                    <a:p>
                      <a:pPr algn="ctr" fontAlgn="ctr">
                        <a:lnSpc>
                          <a:spcPts val="1100"/>
                        </a:lnSpc>
                      </a:pPr>
                      <a:r>
                        <a:rPr lang="en-US" altLang="zh-TW" sz="1000" b="0" i="0" u="none" strike="noStrike" dirty="0">
                          <a:solidFill>
                            <a:schemeClr val="tx1"/>
                          </a:solidFill>
                          <a:latin typeface="ＭＳ Ｐゴシック" pitchFamily="50" charset="-128"/>
                          <a:ea typeface="ＭＳ Ｐゴシック" pitchFamily="50" charset="-128"/>
                        </a:rPr>
                        <a:t>29</a:t>
                      </a:r>
                      <a:endParaRPr lang="zh-TW" altLang="en-US" sz="1000" b="0" i="0" u="none" strike="noStrike" dirty="0">
                        <a:solidFill>
                          <a:schemeClr val="tx1"/>
                        </a:solidFill>
                        <a:latin typeface="ＭＳ Ｐゴシック" pitchFamily="50" charset="-128"/>
                        <a:ea typeface="ＭＳ Ｐゴシック" pitchFamily="50" charset="-128"/>
                      </a:endParaRP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lnSpc>
                          <a:spcPts val="1100"/>
                        </a:lnSpc>
                      </a:pPr>
                      <a:r>
                        <a:rPr lang="ja-JP" altLang="en-US" sz="1000" b="0" i="0" u="none" strike="noStrike" dirty="0">
                          <a:solidFill>
                            <a:srgbClr val="000000"/>
                          </a:solidFill>
                          <a:latin typeface="ＭＳ Ｐゴシック" pitchFamily="50" charset="-128"/>
                          <a:ea typeface="ＭＳ Ｐゴシック" pitchFamily="50" charset="-128"/>
                        </a:rPr>
                        <a:t>全国市街地再開発協会会費</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lnSpc>
                          <a:spcPts val="1100"/>
                        </a:lnSpc>
                      </a:pPr>
                      <a:r>
                        <a:rPr lang="ja-JP" altLang="en-US" sz="1000" b="0" i="0" u="none" strike="noStrike">
                          <a:solidFill>
                            <a:srgbClr val="000000"/>
                          </a:solidFill>
                          <a:latin typeface="ＭＳ Ｐゴシック" pitchFamily="50" charset="-128"/>
                          <a:ea typeface="ＭＳ Ｐゴシック" pitchFamily="50" charset="-128"/>
                        </a:rPr>
                        <a:t>全国市街地再開発協会</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lnSpc>
                          <a:spcPts val="1100"/>
                        </a:lnSpc>
                      </a:pPr>
                      <a:r>
                        <a:rPr lang="ja-JP" altLang="en-US" sz="1000" b="0" i="0" u="none" strike="noStrike" dirty="0">
                          <a:solidFill>
                            <a:srgbClr val="000000"/>
                          </a:solidFill>
                          <a:latin typeface="ＭＳ Ｐゴシック" pitchFamily="50" charset="-128"/>
                          <a:ea typeface="ＭＳ Ｐゴシック" pitchFamily="50" charset="-128"/>
                        </a:rPr>
                        <a:t>▲ </a:t>
                      </a:r>
                      <a:r>
                        <a:rPr lang="en-US" altLang="ja-JP" sz="1000" b="0" i="0" u="none" strike="noStrike" dirty="0">
                          <a:solidFill>
                            <a:srgbClr val="000000"/>
                          </a:solidFill>
                          <a:latin typeface="ＭＳ Ｐゴシック" pitchFamily="50" charset="-128"/>
                          <a:ea typeface="ＭＳ Ｐゴシック" pitchFamily="50" charset="-128"/>
                        </a:rPr>
                        <a:t>240</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lnSpc>
                          <a:spcPts val="1100"/>
                        </a:lnSpc>
                      </a:pPr>
                      <a:r>
                        <a:rPr lang="en-US" altLang="ja-JP" sz="1000" b="0" i="0" u="none" strike="noStrike">
                          <a:solidFill>
                            <a:srgbClr val="000000"/>
                          </a:solidFill>
                          <a:latin typeface="ＭＳ Ｐゴシック" pitchFamily="50" charset="-128"/>
                          <a:ea typeface="ＭＳ Ｐゴシック" pitchFamily="50" charset="-128"/>
                        </a:rPr>
                        <a:t>100%</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1"/>
                  </a:ext>
                </a:extLst>
              </a:tr>
              <a:tr h="181585">
                <a:tc>
                  <a:txBody>
                    <a:bodyPr/>
                    <a:lstStyle/>
                    <a:p>
                      <a:pPr algn="ctr" fontAlgn="ctr">
                        <a:lnSpc>
                          <a:spcPts val="1100"/>
                        </a:lnSpc>
                      </a:pPr>
                      <a:r>
                        <a:rPr lang="en-US" altLang="zh-TW" sz="1000" b="0" i="0" u="none" strike="noStrike" dirty="0">
                          <a:solidFill>
                            <a:schemeClr val="tx1"/>
                          </a:solidFill>
                          <a:latin typeface="ＭＳ Ｐゴシック" pitchFamily="50" charset="-128"/>
                          <a:ea typeface="ＭＳ Ｐゴシック" pitchFamily="50" charset="-128"/>
                        </a:rPr>
                        <a:t>30</a:t>
                      </a:r>
                      <a:endParaRPr lang="zh-TW" altLang="en-US" sz="1000" b="0" i="0" u="none" strike="noStrike" dirty="0">
                        <a:solidFill>
                          <a:schemeClr val="tx1"/>
                        </a:solidFill>
                        <a:latin typeface="ＭＳ Ｐゴシック" pitchFamily="50" charset="-128"/>
                        <a:ea typeface="ＭＳ Ｐゴシック" pitchFamily="50" charset="-128"/>
                      </a:endParaRP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lnSpc>
                          <a:spcPts val="1100"/>
                        </a:lnSpc>
                      </a:pPr>
                      <a:r>
                        <a:rPr lang="en-US" altLang="zh-TW" sz="1000" b="0" i="0" u="none" strike="noStrike">
                          <a:solidFill>
                            <a:srgbClr val="000000"/>
                          </a:solidFill>
                          <a:latin typeface="ＭＳ Ｐゴシック" pitchFamily="50" charset="-128"/>
                          <a:ea typeface="ＭＳ Ｐゴシック" pitchFamily="50" charset="-128"/>
                        </a:rPr>
                        <a:t>(</a:t>
                      </a:r>
                      <a:r>
                        <a:rPr lang="zh-TW" altLang="en-US" sz="1000" b="0" i="0" u="none" strike="noStrike">
                          <a:solidFill>
                            <a:srgbClr val="000000"/>
                          </a:solidFill>
                          <a:latin typeface="ＭＳ Ｐゴシック" pitchFamily="50" charset="-128"/>
                          <a:ea typeface="ＭＳ Ｐゴシック" pitchFamily="50" charset="-128"/>
                        </a:rPr>
                        <a:t>社</a:t>
                      </a:r>
                      <a:r>
                        <a:rPr lang="en-US" altLang="zh-TW" sz="1000" b="0" i="0" u="none" strike="noStrike">
                          <a:solidFill>
                            <a:srgbClr val="000000"/>
                          </a:solidFill>
                          <a:latin typeface="ＭＳ Ｐゴシック" pitchFamily="50" charset="-128"/>
                          <a:ea typeface="ＭＳ Ｐゴシック" pitchFamily="50" charset="-128"/>
                        </a:rPr>
                        <a:t>)</a:t>
                      </a:r>
                      <a:r>
                        <a:rPr lang="zh-TW" altLang="en-US" sz="1000" b="0" i="0" u="none" strike="noStrike">
                          <a:solidFill>
                            <a:srgbClr val="000000"/>
                          </a:solidFill>
                          <a:latin typeface="ＭＳ Ｐゴシック" pitchFamily="50" charset="-128"/>
                          <a:ea typeface="ＭＳ Ｐゴシック" pitchFamily="50" charset="-128"/>
                        </a:rPr>
                        <a:t>日本電気協会年会費</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lnSpc>
                          <a:spcPts val="1100"/>
                        </a:lnSpc>
                      </a:pPr>
                      <a:r>
                        <a:rPr lang="en-US" altLang="zh-TW" sz="1000" b="0" i="0" u="none" strike="noStrike">
                          <a:solidFill>
                            <a:srgbClr val="000000"/>
                          </a:solidFill>
                          <a:latin typeface="ＭＳ Ｐゴシック" pitchFamily="50" charset="-128"/>
                          <a:ea typeface="ＭＳ Ｐゴシック" pitchFamily="50" charset="-128"/>
                        </a:rPr>
                        <a:t>(</a:t>
                      </a:r>
                      <a:r>
                        <a:rPr lang="zh-TW" altLang="en-US" sz="1000" b="0" i="0" u="none" strike="noStrike">
                          <a:solidFill>
                            <a:srgbClr val="000000"/>
                          </a:solidFill>
                          <a:latin typeface="ＭＳ Ｐゴシック" pitchFamily="50" charset="-128"/>
                          <a:ea typeface="ＭＳ Ｐゴシック" pitchFamily="50" charset="-128"/>
                        </a:rPr>
                        <a:t>社</a:t>
                      </a:r>
                      <a:r>
                        <a:rPr lang="en-US" altLang="zh-TW" sz="1000" b="0" i="0" u="none" strike="noStrike">
                          <a:solidFill>
                            <a:srgbClr val="000000"/>
                          </a:solidFill>
                          <a:latin typeface="ＭＳ Ｐゴシック" pitchFamily="50" charset="-128"/>
                          <a:ea typeface="ＭＳ Ｐゴシック" pitchFamily="50" charset="-128"/>
                        </a:rPr>
                        <a:t>)</a:t>
                      </a:r>
                      <a:r>
                        <a:rPr lang="zh-TW" altLang="en-US" sz="1000" b="0" i="0" u="none" strike="noStrike">
                          <a:solidFill>
                            <a:srgbClr val="000000"/>
                          </a:solidFill>
                          <a:latin typeface="ＭＳ Ｐゴシック" pitchFamily="50" charset="-128"/>
                          <a:ea typeface="ＭＳ Ｐゴシック" pitchFamily="50" charset="-128"/>
                        </a:rPr>
                        <a:t>日本電気協会</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lnSpc>
                          <a:spcPts val="1100"/>
                        </a:lnSpc>
                      </a:pPr>
                      <a:r>
                        <a:rPr lang="ja-JP" altLang="en-US" sz="1000" b="0" i="0" u="none" strike="noStrike">
                          <a:solidFill>
                            <a:srgbClr val="000000"/>
                          </a:solidFill>
                          <a:latin typeface="ＭＳ Ｐゴシック" pitchFamily="50" charset="-128"/>
                          <a:ea typeface="ＭＳ Ｐゴシック" pitchFamily="50" charset="-128"/>
                        </a:rPr>
                        <a:t>▲ </a:t>
                      </a:r>
                      <a:r>
                        <a:rPr lang="en-US" altLang="ja-JP" sz="1000" b="0" i="0" u="none" strike="noStrike">
                          <a:solidFill>
                            <a:srgbClr val="000000"/>
                          </a:solidFill>
                          <a:latin typeface="ＭＳ Ｐゴシック" pitchFamily="50" charset="-128"/>
                          <a:ea typeface="ＭＳ Ｐゴシック" pitchFamily="50" charset="-128"/>
                        </a:rPr>
                        <a:t>25</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lnSpc>
                          <a:spcPts val="1100"/>
                        </a:lnSpc>
                      </a:pPr>
                      <a:r>
                        <a:rPr lang="en-US" altLang="ja-JP" sz="1000" b="0" i="0" u="none" strike="noStrike" dirty="0">
                          <a:solidFill>
                            <a:srgbClr val="000000"/>
                          </a:solidFill>
                          <a:latin typeface="ＭＳ Ｐゴシック" pitchFamily="50" charset="-128"/>
                          <a:ea typeface="ＭＳ Ｐゴシック" pitchFamily="50" charset="-128"/>
                        </a:rPr>
                        <a:t>100%</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2"/>
                  </a:ext>
                </a:extLst>
              </a:tr>
              <a:tr h="181585">
                <a:tc>
                  <a:txBody>
                    <a:bodyPr/>
                    <a:lstStyle/>
                    <a:p>
                      <a:pPr algn="ctr" fontAlgn="ctr">
                        <a:lnSpc>
                          <a:spcPts val="1100"/>
                        </a:lnSpc>
                      </a:pPr>
                      <a:r>
                        <a:rPr lang="en-US" altLang="zh-TW" sz="1000" b="0" i="0" u="none" strike="noStrike" dirty="0">
                          <a:solidFill>
                            <a:schemeClr val="tx1"/>
                          </a:solidFill>
                          <a:latin typeface="ＭＳ Ｐゴシック" pitchFamily="50" charset="-128"/>
                          <a:ea typeface="ＭＳ Ｐゴシック" pitchFamily="50" charset="-128"/>
                        </a:rPr>
                        <a:t>31</a:t>
                      </a:r>
                      <a:endParaRPr lang="zh-TW" altLang="en-US" sz="1000" b="0" i="0" u="none" strike="noStrike" dirty="0">
                        <a:solidFill>
                          <a:schemeClr val="tx1"/>
                        </a:solidFill>
                        <a:latin typeface="ＭＳ Ｐゴシック" pitchFamily="50" charset="-128"/>
                        <a:ea typeface="ＭＳ Ｐゴシック" pitchFamily="50" charset="-128"/>
                      </a:endParaRP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lnSpc>
                          <a:spcPts val="1100"/>
                        </a:lnSpc>
                      </a:pPr>
                      <a:r>
                        <a:rPr lang="ja-JP" altLang="en-US" sz="1000" b="0" i="0" u="none" strike="noStrike">
                          <a:solidFill>
                            <a:srgbClr val="000000"/>
                          </a:solidFill>
                          <a:latin typeface="ＭＳ Ｐゴシック" pitchFamily="50" charset="-128"/>
                          <a:ea typeface="ＭＳ Ｐゴシック" pitchFamily="50" charset="-128"/>
                        </a:rPr>
                        <a:t>近畿旅客船協会会費</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lnSpc>
                          <a:spcPts val="1100"/>
                        </a:lnSpc>
                      </a:pPr>
                      <a:r>
                        <a:rPr lang="ja-JP" altLang="en-US" sz="1000" b="0" i="0" u="none" strike="noStrike">
                          <a:solidFill>
                            <a:srgbClr val="000000"/>
                          </a:solidFill>
                          <a:latin typeface="ＭＳ Ｐゴシック" pitchFamily="50" charset="-128"/>
                          <a:ea typeface="ＭＳ Ｐゴシック" pitchFamily="50" charset="-128"/>
                        </a:rPr>
                        <a:t>近畿旅客船協会</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lnSpc>
                          <a:spcPts val="1100"/>
                        </a:lnSpc>
                      </a:pPr>
                      <a:r>
                        <a:rPr lang="ja-JP" altLang="en-US" sz="1000" b="0" i="0" u="none" strike="noStrike" dirty="0">
                          <a:solidFill>
                            <a:srgbClr val="000000"/>
                          </a:solidFill>
                          <a:latin typeface="ＭＳ Ｐゴシック" pitchFamily="50" charset="-128"/>
                          <a:ea typeface="ＭＳ Ｐゴシック" pitchFamily="50" charset="-128"/>
                        </a:rPr>
                        <a:t>▲ </a:t>
                      </a:r>
                      <a:r>
                        <a:rPr lang="en-US" altLang="ja-JP" sz="1000" b="0" i="0" u="none" strike="noStrike" dirty="0">
                          <a:solidFill>
                            <a:srgbClr val="000000"/>
                          </a:solidFill>
                          <a:latin typeface="ＭＳ Ｐゴシック" pitchFamily="50" charset="-128"/>
                          <a:ea typeface="ＭＳ Ｐゴシック" pitchFamily="50" charset="-128"/>
                        </a:rPr>
                        <a:t>25</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lnSpc>
                          <a:spcPts val="1100"/>
                        </a:lnSpc>
                      </a:pPr>
                      <a:r>
                        <a:rPr lang="en-US" altLang="ja-JP" sz="1000" b="0" i="0" u="none" strike="noStrike" dirty="0">
                          <a:solidFill>
                            <a:srgbClr val="000000"/>
                          </a:solidFill>
                          <a:latin typeface="ＭＳ Ｐゴシック" pitchFamily="50" charset="-128"/>
                          <a:ea typeface="ＭＳ Ｐゴシック" pitchFamily="50" charset="-128"/>
                        </a:rPr>
                        <a:t>100%</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3"/>
                  </a:ext>
                </a:extLst>
              </a:tr>
              <a:tr h="181585">
                <a:tc>
                  <a:txBody>
                    <a:bodyPr/>
                    <a:lstStyle/>
                    <a:p>
                      <a:pPr algn="ctr" fontAlgn="ctr">
                        <a:lnSpc>
                          <a:spcPts val="1100"/>
                        </a:lnSpc>
                      </a:pPr>
                      <a:r>
                        <a:rPr lang="en-US" altLang="zh-TW" sz="1000" b="0" i="0" u="none" strike="noStrike" dirty="0">
                          <a:solidFill>
                            <a:schemeClr val="tx1"/>
                          </a:solidFill>
                          <a:latin typeface="ＭＳ Ｐゴシック" pitchFamily="50" charset="-128"/>
                          <a:ea typeface="ＭＳ Ｐゴシック" pitchFamily="50" charset="-128"/>
                        </a:rPr>
                        <a:t>32</a:t>
                      </a:r>
                      <a:r>
                        <a:rPr lang="ja-JP" altLang="en-US" sz="1000" b="0" i="0" u="none" strike="noStrike" dirty="0">
                          <a:solidFill>
                            <a:schemeClr val="tx1"/>
                          </a:solidFill>
                          <a:latin typeface="ＭＳ Ｐゴシック" pitchFamily="50" charset="-128"/>
                          <a:ea typeface="ＭＳ Ｐゴシック" pitchFamily="50" charset="-128"/>
                        </a:rPr>
                        <a:t>・</a:t>
                      </a:r>
                      <a:r>
                        <a:rPr lang="en-US" altLang="ja-JP" sz="1000" b="0" i="0" u="none" strike="noStrike" dirty="0">
                          <a:solidFill>
                            <a:schemeClr val="tx1"/>
                          </a:solidFill>
                          <a:latin typeface="ＭＳ Ｐゴシック" pitchFamily="50" charset="-128"/>
                          <a:ea typeface="ＭＳ Ｐゴシック" pitchFamily="50" charset="-128"/>
                        </a:rPr>
                        <a:t>33</a:t>
                      </a:r>
                      <a:endParaRPr lang="zh-TW" altLang="en-US" sz="1000" b="0" i="0" u="none" strike="noStrike" dirty="0">
                        <a:solidFill>
                          <a:schemeClr val="tx1"/>
                        </a:solidFill>
                        <a:latin typeface="ＭＳ Ｐゴシック" pitchFamily="50" charset="-128"/>
                        <a:ea typeface="ＭＳ Ｐゴシック" pitchFamily="50" charset="-128"/>
                      </a:endParaRP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lnSpc>
                          <a:spcPts val="1100"/>
                        </a:lnSpc>
                      </a:pPr>
                      <a:r>
                        <a:rPr lang="en-US" altLang="zh-CN" sz="1000" b="0" i="0" u="none" strike="noStrike">
                          <a:solidFill>
                            <a:srgbClr val="000000"/>
                          </a:solidFill>
                          <a:latin typeface="ＭＳ Ｐゴシック" pitchFamily="50" charset="-128"/>
                          <a:ea typeface="ＭＳ Ｐゴシック" pitchFamily="50" charset="-128"/>
                        </a:rPr>
                        <a:t>(</a:t>
                      </a:r>
                      <a:r>
                        <a:rPr lang="zh-CN" altLang="en-US" sz="1000" b="0" i="0" u="none" strike="noStrike">
                          <a:solidFill>
                            <a:srgbClr val="000000"/>
                          </a:solidFill>
                          <a:latin typeface="ＭＳ Ｐゴシック" pitchFamily="50" charset="-128"/>
                          <a:ea typeface="ＭＳ Ｐゴシック" pitchFamily="50" charset="-128"/>
                        </a:rPr>
                        <a:t>社</a:t>
                      </a:r>
                      <a:r>
                        <a:rPr lang="en-US" altLang="zh-CN" sz="1000" b="0" i="0" u="none" strike="noStrike">
                          <a:solidFill>
                            <a:srgbClr val="000000"/>
                          </a:solidFill>
                          <a:latin typeface="ＭＳ Ｐゴシック" pitchFamily="50" charset="-128"/>
                          <a:ea typeface="ＭＳ Ｐゴシック" pitchFamily="50" charset="-128"/>
                        </a:rPr>
                        <a:t>)</a:t>
                      </a:r>
                      <a:r>
                        <a:rPr lang="zh-CN" altLang="en-US" sz="1000" b="0" i="0" u="none" strike="noStrike">
                          <a:solidFill>
                            <a:srgbClr val="000000"/>
                          </a:solidFill>
                          <a:latin typeface="ＭＳ Ｐゴシック" pitchFamily="50" charset="-128"/>
                          <a:ea typeface="ＭＳ Ｐゴシック" pitchFamily="50" charset="-128"/>
                        </a:rPr>
                        <a:t>地盤工学会会費</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lnSpc>
                          <a:spcPts val="1100"/>
                        </a:lnSpc>
                      </a:pPr>
                      <a:r>
                        <a:rPr lang="en-US" altLang="zh-CN" sz="1000" b="0" i="0" u="none" strike="noStrike">
                          <a:solidFill>
                            <a:srgbClr val="000000"/>
                          </a:solidFill>
                          <a:latin typeface="ＭＳ Ｐゴシック" pitchFamily="50" charset="-128"/>
                          <a:ea typeface="ＭＳ Ｐゴシック" pitchFamily="50" charset="-128"/>
                        </a:rPr>
                        <a:t>(</a:t>
                      </a:r>
                      <a:r>
                        <a:rPr lang="zh-CN" altLang="en-US" sz="1000" b="0" i="0" u="none" strike="noStrike">
                          <a:solidFill>
                            <a:srgbClr val="000000"/>
                          </a:solidFill>
                          <a:latin typeface="ＭＳ Ｐゴシック" pitchFamily="50" charset="-128"/>
                          <a:ea typeface="ＭＳ Ｐゴシック" pitchFamily="50" charset="-128"/>
                        </a:rPr>
                        <a:t>社</a:t>
                      </a:r>
                      <a:r>
                        <a:rPr lang="en-US" altLang="zh-CN" sz="1000" b="0" i="0" u="none" strike="noStrike">
                          <a:solidFill>
                            <a:srgbClr val="000000"/>
                          </a:solidFill>
                          <a:latin typeface="ＭＳ Ｐゴシック" pitchFamily="50" charset="-128"/>
                          <a:ea typeface="ＭＳ Ｐゴシック" pitchFamily="50" charset="-128"/>
                        </a:rPr>
                        <a:t>)</a:t>
                      </a:r>
                      <a:r>
                        <a:rPr lang="zh-CN" altLang="en-US" sz="1000" b="0" i="0" u="none" strike="noStrike">
                          <a:solidFill>
                            <a:srgbClr val="000000"/>
                          </a:solidFill>
                          <a:latin typeface="ＭＳ Ｐゴシック" pitchFamily="50" charset="-128"/>
                          <a:ea typeface="ＭＳ Ｐゴシック" pitchFamily="50" charset="-128"/>
                        </a:rPr>
                        <a:t>地盤工学会</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lnSpc>
                          <a:spcPts val="1100"/>
                        </a:lnSpc>
                      </a:pPr>
                      <a:r>
                        <a:rPr lang="ja-JP" altLang="en-US" sz="1000" b="0" i="0" u="none" strike="noStrike">
                          <a:solidFill>
                            <a:srgbClr val="000000"/>
                          </a:solidFill>
                          <a:latin typeface="ＭＳ Ｐゴシック" pitchFamily="50" charset="-128"/>
                          <a:ea typeface="ＭＳ Ｐゴシック" pitchFamily="50" charset="-128"/>
                        </a:rPr>
                        <a:t>▲ </a:t>
                      </a:r>
                      <a:r>
                        <a:rPr lang="en-US" altLang="ja-JP" sz="1000" b="0" i="0" u="none" strike="noStrike">
                          <a:solidFill>
                            <a:srgbClr val="000000"/>
                          </a:solidFill>
                          <a:latin typeface="ＭＳ Ｐゴシック" pitchFamily="50" charset="-128"/>
                          <a:ea typeface="ＭＳ Ｐゴシック" pitchFamily="50" charset="-128"/>
                        </a:rPr>
                        <a:t>113</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lnSpc>
                          <a:spcPts val="1100"/>
                        </a:lnSpc>
                      </a:pPr>
                      <a:r>
                        <a:rPr lang="en-US" altLang="ja-JP" sz="1000" b="0" i="0" u="none" strike="noStrike" dirty="0">
                          <a:solidFill>
                            <a:srgbClr val="000000"/>
                          </a:solidFill>
                          <a:latin typeface="ＭＳ Ｐゴシック" pitchFamily="50" charset="-128"/>
                          <a:ea typeface="ＭＳ Ｐゴシック" pitchFamily="50" charset="-128"/>
                        </a:rPr>
                        <a:t>100%</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4"/>
                  </a:ext>
                </a:extLst>
              </a:tr>
              <a:tr h="181585">
                <a:tc>
                  <a:txBody>
                    <a:bodyPr/>
                    <a:lstStyle/>
                    <a:p>
                      <a:pPr algn="ctr" fontAlgn="ctr">
                        <a:lnSpc>
                          <a:spcPts val="1100"/>
                        </a:lnSpc>
                      </a:pPr>
                      <a:r>
                        <a:rPr lang="en-US" altLang="zh-TW" sz="1000" b="0" i="0" u="none" strike="noStrike" dirty="0">
                          <a:solidFill>
                            <a:schemeClr val="tx1"/>
                          </a:solidFill>
                          <a:latin typeface="ＭＳ Ｐゴシック" pitchFamily="50" charset="-128"/>
                          <a:ea typeface="ＭＳ Ｐゴシック" pitchFamily="50" charset="-128"/>
                        </a:rPr>
                        <a:t>34</a:t>
                      </a:r>
                      <a:endParaRPr lang="zh-TW" altLang="en-US" sz="1000" b="0" i="0" u="none" strike="noStrike" dirty="0">
                        <a:solidFill>
                          <a:schemeClr val="tx1"/>
                        </a:solidFill>
                        <a:latin typeface="ＭＳ Ｐゴシック" pitchFamily="50" charset="-128"/>
                        <a:ea typeface="ＭＳ Ｐゴシック" pitchFamily="50" charset="-128"/>
                      </a:endParaRP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lnSpc>
                          <a:spcPts val="1100"/>
                        </a:lnSpc>
                      </a:pPr>
                      <a:r>
                        <a:rPr lang="en-US" altLang="ja-JP" sz="1000" b="0" i="0" u="none" strike="noStrike">
                          <a:solidFill>
                            <a:srgbClr val="000000"/>
                          </a:solidFill>
                          <a:latin typeface="ＭＳ Ｐゴシック" pitchFamily="50" charset="-128"/>
                          <a:ea typeface="ＭＳ Ｐゴシック" pitchFamily="50" charset="-128"/>
                        </a:rPr>
                        <a:t>(</a:t>
                      </a:r>
                      <a:r>
                        <a:rPr lang="ja-JP" altLang="en-US" sz="1000" b="0" i="0" u="none" strike="noStrike">
                          <a:solidFill>
                            <a:srgbClr val="000000"/>
                          </a:solidFill>
                          <a:latin typeface="ＭＳ Ｐゴシック" pitchFamily="50" charset="-128"/>
                          <a:ea typeface="ＭＳ Ｐゴシック" pitchFamily="50" charset="-128"/>
                        </a:rPr>
                        <a:t>社</a:t>
                      </a:r>
                      <a:r>
                        <a:rPr lang="en-US" altLang="ja-JP" sz="1000" b="0" i="0" u="none" strike="noStrike">
                          <a:solidFill>
                            <a:srgbClr val="000000"/>
                          </a:solidFill>
                          <a:latin typeface="ＭＳ Ｐゴシック" pitchFamily="50" charset="-128"/>
                          <a:ea typeface="ＭＳ Ｐゴシック" pitchFamily="50" charset="-128"/>
                        </a:rPr>
                        <a:t>)</a:t>
                      </a:r>
                      <a:r>
                        <a:rPr lang="ja-JP" altLang="en-US" sz="1000" b="0" i="0" u="none" strike="noStrike">
                          <a:solidFill>
                            <a:srgbClr val="000000"/>
                          </a:solidFill>
                          <a:latin typeface="ＭＳ Ｐゴシック" pitchFamily="50" charset="-128"/>
                          <a:ea typeface="ＭＳ Ｐゴシック" pitchFamily="50" charset="-128"/>
                        </a:rPr>
                        <a:t>日本交通計画協会会費</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lnSpc>
                          <a:spcPts val="1100"/>
                        </a:lnSpc>
                      </a:pPr>
                      <a:r>
                        <a:rPr lang="en-US" altLang="ja-JP" sz="1000" b="0" i="0" u="none" strike="noStrike">
                          <a:solidFill>
                            <a:srgbClr val="000000"/>
                          </a:solidFill>
                          <a:latin typeface="ＭＳ Ｐゴシック" pitchFamily="50" charset="-128"/>
                          <a:ea typeface="ＭＳ Ｐゴシック" pitchFamily="50" charset="-128"/>
                        </a:rPr>
                        <a:t>(</a:t>
                      </a:r>
                      <a:r>
                        <a:rPr lang="ja-JP" altLang="en-US" sz="1000" b="0" i="0" u="none" strike="noStrike">
                          <a:solidFill>
                            <a:srgbClr val="000000"/>
                          </a:solidFill>
                          <a:latin typeface="ＭＳ Ｐゴシック" pitchFamily="50" charset="-128"/>
                          <a:ea typeface="ＭＳ Ｐゴシック" pitchFamily="50" charset="-128"/>
                        </a:rPr>
                        <a:t>社</a:t>
                      </a:r>
                      <a:r>
                        <a:rPr lang="en-US" altLang="ja-JP" sz="1000" b="0" i="0" u="none" strike="noStrike">
                          <a:solidFill>
                            <a:srgbClr val="000000"/>
                          </a:solidFill>
                          <a:latin typeface="ＭＳ Ｐゴシック" pitchFamily="50" charset="-128"/>
                          <a:ea typeface="ＭＳ Ｐゴシック" pitchFamily="50" charset="-128"/>
                        </a:rPr>
                        <a:t>)</a:t>
                      </a:r>
                      <a:r>
                        <a:rPr lang="ja-JP" altLang="en-US" sz="1000" b="0" i="0" u="none" strike="noStrike">
                          <a:solidFill>
                            <a:srgbClr val="000000"/>
                          </a:solidFill>
                          <a:latin typeface="ＭＳ Ｐゴシック" pitchFamily="50" charset="-128"/>
                          <a:ea typeface="ＭＳ Ｐゴシック" pitchFamily="50" charset="-128"/>
                        </a:rPr>
                        <a:t>日本交通計画協会</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lnSpc>
                          <a:spcPts val="1100"/>
                        </a:lnSpc>
                      </a:pPr>
                      <a:r>
                        <a:rPr lang="ja-JP" altLang="en-US" sz="1000" b="0" i="0" u="none" strike="noStrike">
                          <a:solidFill>
                            <a:srgbClr val="000000"/>
                          </a:solidFill>
                          <a:latin typeface="ＭＳ Ｐゴシック" pitchFamily="50" charset="-128"/>
                          <a:ea typeface="ＭＳ Ｐゴシック" pitchFamily="50" charset="-128"/>
                        </a:rPr>
                        <a:t>▲ </a:t>
                      </a:r>
                      <a:r>
                        <a:rPr lang="en-US" altLang="ja-JP" sz="1000" b="0" i="0" u="none" strike="noStrike">
                          <a:solidFill>
                            <a:srgbClr val="000000"/>
                          </a:solidFill>
                          <a:latin typeface="ＭＳ Ｐゴシック" pitchFamily="50" charset="-128"/>
                          <a:ea typeface="ＭＳ Ｐゴシック" pitchFamily="50" charset="-128"/>
                        </a:rPr>
                        <a:t>100</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lnSpc>
                          <a:spcPts val="1100"/>
                        </a:lnSpc>
                      </a:pPr>
                      <a:r>
                        <a:rPr lang="en-US" altLang="ja-JP" sz="1000" b="0" i="0" u="none" strike="noStrike" dirty="0">
                          <a:solidFill>
                            <a:srgbClr val="000000"/>
                          </a:solidFill>
                          <a:latin typeface="ＭＳ Ｐゴシック" pitchFamily="50" charset="-128"/>
                          <a:ea typeface="ＭＳ Ｐゴシック" pitchFamily="50" charset="-128"/>
                        </a:rPr>
                        <a:t>100%</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5"/>
                  </a:ext>
                </a:extLst>
              </a:tr>
              <a:tr h="181585">
                <a:tc>
                  <a:txBody>
                    <a:bodyPr/>
                    <a:lstStyle/>
                    <a:p>
                      <a:pPr algn="ctr" fontAlgn="ctr">
                        <a:lnSpc>
                          <a:spcPts val="1100"/>
                        </a:lnSpc>
                      </a:pPr>
                      <a:r>
                        <a:rPr lang="en-US" altLang="zh-TW" sz="1000" b="0" i="0" u="none" strike="noStrike" dirty="0">
                          <a:solidFill>
                            <a:schemeClr val="tx1"/>
                          </a:solidFill>
                          <a:latin typeface="ＭＳ Ｐゴシック" pitchFamily="50" charset="-128"/>
                          <a:ea typeface="ＭＳ Ｐゴシック" pitchFamily="50" charset="-128"/>
                        </a:rPr>
                        <a:t>35</a:t>
                      </a:r>
                      <a:endParaRPr lang="zh-TW" altLang="en-US" sz="1000" b="0" i="0" u="none" strike="noStrike" dirty="0">
                        <a:solidFill>
                          <a:schemeClr val="tx1"/>
                        </a:solidFill>
                        <a:latin typeface="ＭＳ Ｐゴシック" pitchFamily="50" charset="-128"/>
                        <a:ea typeface="ＭＳ Ｐゴシック" pitchFamily="50" charset="-128"/>
                      </a:endParaRP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lnSpc>
                          <a:spcPts val="1100"/>
                        </a:lnSpc>
                      </a:pPr>
                      <a:r>
                        <a:rPr lang="en-US" altLang="ja-JP" sz="1000" b="0" i="0" u="none" strike="noStrike">
                          <a:solidFill>
                            <a:srgbClr val="000000"/>
                          </a:solidFill>
                          <a:latin typeface="ＭＳ Ｐゴシック" pitchFamily="50" charset="-128"/>
                          <a:ea typeface="ＭＳ Ｐゴシック" pitchFamily="50" charset="-128"/>
                        </a:rPr>
                        <a:t>(</a:t>
                      </a:r>
                      <a:r>
                        <a:rPr lang="ja-JP" altLang="en-US" sz="1000" b="0" i="0" u="none" strike="noStrike">
                          <a:solidFill>
                            <a:srgbClr val="000000"/>
                          </a:solidFill>
                          <a:latin typeface="ＭＳ Ｐゴシック" pitchFamily="50" charset="-128"/>
                          <a:ea typeface="ＭＳ Ｐゴシック" pitchFamily="50" charset="-128"/>
                        </a:rPr>
                        <a:t>社</a:t>
                      </a:r>
                      <a:r>
                        <a:rPr lang="en-US" altLang="ja-JP" sz="1000" b="0" i="0" u="none" strike="noStrike">
                          <a:solidFill>
                            <a:srgbClr val="000000"/>
                          </a:solidFill>
                          <a:latin typeface="ＭＳ Ｐゴシック" pitchFamily="50" charset="-128"/>
                          <a:ea typeface="ＭＳ Ｐゴシック" pitchFamily="50" charset="-128"/>
                        </a:rPr>
                        <a:t>)</a:t>
                      </a:r>
                      <a:r>
                        <a:rPr lang="ja-JP" altLang="en-US" sz="1000" b="0" i="0" u="none" strike="noStrike">
                          <a:solidFill>
                            <a:srgbClr val="000000"/>
                          </a:solidFill>
                          <a:latin typeface="ＭＳ Ｐゴシック" pitchFamily="50" charset="-128"/>
                          <a:ea typeface="ＭＳ Ｐゴシック" pitchFamily="50" charset="-128"/>
                        </a:rPr>
                        <a:t>日本河川協会会費</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lnSpc>
                          <a:spcPts val="1100"/>
                        </a:lnSpc>
                      </a:pPr>
                      <a:r>
                        <a:rPr lang="en-US" altLang="ja-JP" sz="1000" b="0" i="0" u="none" strike="noStrike">
                          <a:solidFill>
                            <a:srgbClr val="000000"/>
                          </a:solidFill>
                          <a:latin typeface="ＭＳ Ｐゴシック" pitchFamily="50" charset="-128"/>
                          <a:ea typeface="ＭＳ Ｐゴシック" pitchFamily="50" charset="-128"/>
                        </a:rPr>
                        <a:t>(</a:t>
                      </a:r>
                      <a:r>
                        <a:rPr lang="ja-JP" altLang="en-US" sz="1000" b="0" i="0" u="none" strike="noStrike">
                          <a:solidFill>
                            <a:srgbClr val="000000"/>
                          </a:solidFill>
                          <a:latin typeface="ＭＳ Ｐゴシック" pitchFamily="50" charset="-128"/>
                          <a:ea typeface="ＭＳ Ｐゴシック" pitchFamily="50" charset="-128"/>
                        </a:rPr>
                        <a:t>社</a:t>
                      </a:r>
                      <a:r>
                        <a:rPr lang="en-US" altLang="ja-JP" sz="1000" b="0" i="0" u="none" strike="noStrike">
                          <a:solidFill>
                            <a:srgbClr val="000000"/>
                          </a:solidFill>
                          <a:latin typeface="ＭＳ Ｐゴシック" pitchFamily="50" charset="-128"/>
                          <a:ea typeface="ＭＳ Ｐゴシック" pitchFamily="50" charset="-128"/>
                        </a:rPr>
                        <a:t>)</a:t>
                      </a:r>
                      <a:r>
                        <a:rPr lang="ja-JP" altLang="en-US" sz="1000" b="0" i="0" u="none" strike="noStrike">
                          <a:solidFill>
                            <a:srgbClr val="000000"/>
                          </a:solidFill>
                          <a:latin typeface="ＭＳ Ｐゴシック" pitchFamily="50" charset="-128"/>
                          <a:ea typeface="ＭＳ Ｐゴシック" pitchFamily="50" charset="-128"/>
                        </a:rPr>
                        <a:t>日本河川協会</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lnSpc>
                          <a:spcPts val="1100"/>
                        </a:lnSpc>
                      </a:pPr>
                      <a:r>
                        <a:rPr lang="ja-JP" altLang="en-US" sz="1000" b="0" i="0" u="none" strike="noStrike">
                          <a:solidFill>
                            <a:srgbClr val="000000"/>
                          </a:solidFill>
                          <a:latin typeface="ＭＳ Ｐゴシック" pitchFamily="50" charset="-128"/>
                          <a:ea typeface="ＭＳ Ｐゴシック" pitchFamily="50" charset="-128"/>
                        </a:rPr>
                        <a:t>▲ </a:t>
                      </a:r>
                      <a:r>
                        <a:rPr lang="en-US" altLang="ja-JP" sz="1000" b="0" i="0" u="none" strike="noStrike">
                          <a:solidFill>
                            <a:srgbClr val="000000"/>
                          </a:solidFill>
                          <a:latin typeface="ＭＳ Ｐゴシック" pitchFamily="50" charset="-128"/>
                          <a:ea typeface="ＭＳ Ｐゴシック" pitchFamily="50" charset="-128"/>
                        </a:rPr>
                        <a:t>30</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lnSpc>
                          <a:spcPts val="1100"/>
                        </a:lnSpc>
                      </a:pPr>
                      <a:r>
                        <a:rPr lang="en-US" altLang="ja-JP" sz="1000" b="0" i="0" u="none" strike="noStrike" dirty="0">
                          <a:solidFill>
                            <a:srgbClr val="000000"/>
                          </a:solidFill>
                          <a:latin typeface="ＭＳ Ｐゴシック" pitchFamily="50" charset="-128"/>
                          <a:ea typeface="ＭＳ Ｐゴシック" pitchFamily="50" charset="-128"/>
                        </a:rPr>
                        <a:t>100%</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6"/>
                  </a:ext>
                </a:extLst>
              </a:tr>
              <a:tr h="181585">
                <a:tc>
                  <a:txBody>
                    <a:bodyPr/>
                    <a:lstStyle/>
                    <a:p>
                      <a:pPr algn="ctr" fontAlgn="ctr">
                        <a:lnSpc>
                          <a:spcPts val="1100"/>
                        </a:lnSpc>
                      </a:pPr>
                      <a:r>
                        <a:rPr lang="en-US" altLang="zh-TW" sz="1000" b="0" i="0" u="none" strike="noStrike" dirty="0">
                          <a:solidFill>
                            <a:schemeClr val="tx1"/>
                          </a:solidFill>
                          <a:latin typeface="ＭＳ Ｐゴシック" pitchFamily="50" charset="-128"/>
                          <a:ea typeface="ＭＳ Ｐゴシック" pitchFamily="50" charset="-128"/>
                        </a:rPr>
                        <a:t>36</a:t>
                      </a:r>
                      <a:endParaRPr lang="zh-TW" altLang="en-US" sz="1000" b="0" i="0" u="none" strike="noStrike" dirty="0">
                        <a:solidFill>
                          <a:schemeClr val="tx1"/>
                        </a:solidFill>
                        <a:latin typeface="ＭＳ Ｐゴシック" pitchFamily="50" charset="-128"/>
                        <a:ea typeface="ＭＳ Ｐゴシック" pitchFamily="50" charset="-128"/>
                      </a:endParaRP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lnSpc>
                          <a:spcPts val="1100"/>
                        </a:lnSpc>
                      </a:pPr>
                      <a:r>
                        <a:rPr lang="en-US" altLang="ja-JP" sz="1000" b="0" i="0" u="none" strike="noStrike">
                          <a:solidFill>
                            <a:srgbClr val="000000"/>
                          </a:solidFill>
                          <a:latin typeface="ＭＳ Ｐゴシック" pitchFamily="50" charset="-128"/>
                          <a:ea typeface="ＭＳ Ｐゴシック" pitchFamily="50" charset="-128"/>
                        </a:rPr>
                        <a:t>(</a:t>
                      </a:r>
                      <a:r>
                        <a:rPr lang="ja-JP" altLang="en-US" sz="1000" b="0" i="0" u="none" strike="noStrike">
                          <a:solidFill>
                            <a:srgbClr val="000000"/>
                          </a:solidFill>
                          <a:latin typeface="ＭＳ Ｐゴシック" pitchFamily="50" charset="-128"/>
                          <a:ea typeface="ＭＳ Ｐゴシック" pitchFamily="50" charset="-128"/>
                        </a:rPr>
                        <a:t>社</a:t>
                      </a:r>
                      <a:r>
                        <a:rPr lang="en-US" altLang="ja-JP" sz="1000" b="0" i="0" u="none" strike="noStrike">
                          <a:solidFill>
                            <a:srgbClr val="000000"/>
                          </a:solidFill>
                          <a:latin typeface="ＭＳ Ｐゴシック" pitchFamily="50" charset="-128"/>
                          <a:ea typeface="ＭＳ Ｐゴシック" pitchFamily="50" charset="-128"/>
                        </a:rPr>
                        <a:t>)</a:t>
                      </a:r>
                      <a:r>
                        <a:rPr lang="ja-JP" altLang="en-US" sz="1000" b="0" i="0" u="none" strike="noStrike">
                          <a:solidFill>
                            <a:srgbClr val="000000"/>
                          </a:solidFill>
                          <a:latin typeface="ＭＳ Ｐゴシック" pitchFamily="50" charset="-128"/>
                          <a:ea typeface="ＭＳ Ｐゴシック" pitchFamily="50" charset="-128"/>
                        </a:rPr>
                        <a:t>日本道路協会会費</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lnSpc>
                          <a:spcPts val="1100"/>
                        </a:lnSpc>
                      </a:pPr>
                      <a:r>
                        <a:rPr lang="en-US" altLang="ja-JP" sz="1000" b="0" i="0" u="none" strike="noStrike">
                          <a:solidFill>
                            <a:srgbClr val="000000"/>
                          </a:solidFill>
                          <a:latin typeface="ＭＳ Ｐゴシック" pitchFamily="50" charset="-128"/>
                          <a:ea typeface="ＭＳ Ｐゴシック" pitchFamily="50" charset="-128"/>
                        </a:rPr>
                        <a:t>(</a:t>
                      </a:r>
                      <a:r>
                        <a:rPr lang="ja-JP" altLang="en-US" sz="1000" b="0" i="0" u="none" strike="noStrike">
                          <a:solidFill>
                            <a:srgbClr val="000000"/>
                          </a:solidFill>
                          <a:latin typeface="ＭＳ Ｐゴシック" pitchFamily="50" charset="-128"/>
                          <a:ea typeface="ＭＳ Ｐゴシック" pitchFamily="50" charset="-128"/>
                        </a:rPr>
                        <a:t>社</a:t>
                      </a:r>
                      <a:r>
                        <a:rPr lang="en-US" altLang="ja-JP" sz="1000" b="0" i="0" u="none" strike="noStrike">
                          <a:solidFill>
                            <a:srgbClr val="000000"/>
                          </a:solidFill>
                          <a:latin typeface="ＭＳ Ｐゴシック" pitchFamily="50" charset="-128"/>
                          <a:ea typeface="ＭＳ Ｐゴシック" pitchFamily="50" charset="-128"/>
                        </a:rPr>
                        <a:t>)</a:t>
                      </a:r>
                      <a:r>
                        <a:rPr lang="ja-JP" altLang="en-US" sz="1000" b="0" i="0" u="none" strike="noStrike">
                          <a:solidFill>
                            <a:srgbClr val="000000"/>
                          </a:solidFill>
                          <a:latin typeface="ＭＳ Ｐゴシック" pitchFamily="50" charset="-128"/>
                          <a:ea typeface="ＭＳ Ｐゴシック" pitchFamily="50" charset="-128"/>
                        </a:rPr>
                        <a:t>日本道路協会</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lnSpc>
                          <a:spcPts val="1100"/>
                        </a:lnSpc>
                      </a:pPr>
                      <a:r>
                        <a:rPr lang="ja-JP" altLang="en-US" sz="1000" b="0" i="0" u="none" strike="noStrike">
                          <a:solidFill>
                            <a:srgbClr val="000000"/>
                          </a:solidFill>
                          <a:latin typeface="ＭＳ Ｐゴシック" pitchFamily="50" charset="-128"/>
                          <a:ea typeface="ＭＳ Ｐゴシック" pitchFamily="50" charset="-128"/>
                        </a:rPr>
                        <a:t>▲ </a:t>
                      </a:r>
                      <a:r>
                        <a:rPr lang="en-US" altLang="ja-JP" sz="1000" b="0" i="0" u="none" strike="noStrike">
                          <a:solidFill>
                            <a:srgbClr val="000000"/>
                          </a:solidFill>
                          <a:latin typeface="ＭＳ Ｐゴシック" pitchFamily="50" charset="-128"/>
                          <a:ea typeface="ＭＳ Ｐゴシック" pitchFamily="50" charset="-128"/>
                        </a:rPr>
                        <a:t>300</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lnSpc>
                          <a:spcPts val="1100"/>
                        </a:lnSpc>
                      </a:pPr>
                      <a:r>
                        <a:rPr lang="en-US" altLang="ja-JP" sz="1000" b="0" i="0" u="none" strike="noStrike" dirty="0">
                          <a:solidFill>
                            <a:srgbClr val="000000"/>
                          </a:solidFill>
                          <a:latin typeface="ＭＳ Ｐゴシック" pitchFamily="50" charset="-128"/>
                          <a:ea typeface="ＭＳ Ｐゴシック" pitchFamily="50" charset="-128"/>
                        </a:rPr>
                        <a:t>100%</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7"/>
                  </a:ext>
                </a:extLst>
              </a:tr>
              <a:tr h="181585">
                <a:tc>
                  <a:txBody>
                    <a:bodyPr/>
                    <a:lstStyle/>
                    <a:p>
                      <a:pPr algn="ctr" fontAlgn="ctr">
                        <a:lnSpc>
                          <a:spcPts val="1100"/>
                        </a:lnSpc>
                      </a:pPr>
                      <a:r>
                        <a:rPr lang="en-US" altLang="zh-TW" sz="1000" b="0" i="0" u="none" strike="noStrike" dirty="0">
                          <a:solidFill>
                            <a:schemeClr val="tx1"/>
                          </a:solidFill>
                          <a:latin typeface="ＭＳ Ｐゴシック" pitchFamily="50" charset="-128"/>
                          <a:ea typeface="ＭＳ Ｐゴシック" pitchFamily="50" charset="-128"/>
                        </a:rPr>
                        <a:t>37</a:t>
                      </a:r>
                      <a:endParaRPr lang="zh-TW" altLang="en-US" sz="1000" b="0" i="0" u="none" strike="noStrike" dirty="0">
                        <a:solidFill>
                          <a:schemeClr val="tx1"/>
                        </a:solidFill>
                        <a:latin typeface="ＭＳ Ｐゴシック" pitchFamily="50" charset="-128"/>
                        <a:ea typeface="ＭＳ Ｐゴシック" pitchFamily="50" charset="-128"/>
                      </a:endParaRP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lnSpc>
                          <a:spcPts val="1100"/>
                        </a:lnSpc>
                      </a:pPr>
                      <a:r>
                        <a:rPr lang="ja-JP" altLang="en-US" sz="1000" b="0" i="0" u="none" strike="noStrike">
                          <a:solidFill>
                            <a:srgbClr val="000000"/>
                          </a:solidFill>
                          <a:latin typeface="ＭＳ Ｐゴシック" pitchFamily="50" charset="-128"/>
                          <a:ea typeface="ＭＳ Ｐゴシック" pitchFamily="50" charset="-128"/>
                        </a:rPr>
                        <a:t>日本旅客船協会会費</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lnSpc>
                          <a:spcPts val="1100"/>
                        </a:lnSpc>
                      </a:pPr>
                      <a:r>
                        <a:rPr lang="ja-JP" altLang="en-US" sz="1000" b="0" i="0" u="none" strike="noStrike">
                          <a:solidFill>
                            <a:srgbClr val="000000"/>
                          </a:solidFill>
                          <a:latin typeface="ＭＳ Ｐゴシック" pitchFamily="50" charset="-128"/>
                          <a:ea typeface="ＭＳ Ｐゴシック" pitchFamily="50" charset="-128"/>
                        </a:rPr>
                        <a:t>日本旅客船協会会費</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lnSpc>
                          <a:spcPts val="1100"/>
                        </a:lnSpc>
                      </a:pPr>
                      <a:r>
                        <a:rPr lang="ja-JP" altLang="en-US" sz="1000" b="0" i="0" u="none" strike="noStrike">
                          <a:solidFill>
                            <a:srgbClr val="000000"/>
                          </a:solidFill>
                          <a:latin typeface="ＭＳ Ｐゴシック" pitchFamily="50" charset="-128"/>
                          <a:ea typeface="ＭＳ Ｐゴシック" pitchFamily="50" charset="-128"/>
                        </a:rPr>
                        <a:t>▲ </a:t>
                      </a:r>
                      <a:r>
                        <a:rPr lang="en-US" altLang="ja-JP" sz="1000" b="0" i="0" u="none" strike="noStrike">
                          <a:solidFill>
                            <a:srgbClr val="000000"/>
                          </a:solidFill>
                          <a:latin typeface="ＭＳ Ｐゴシック" pitchFamily="50" charset="-128"/>
                          <a:ea typeface="ＭＳ Ｐゴシック" pitchFamily="50" charset="-128"/>
                        </a:rPr>
                        <a:t>42</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lnSpc>
                          <a:spcPts val="1100"/>
                        </a:lnSpc>
                      </a:pPr>
                      <a:r>
                        <a:rPr lang="en-US" altLang="ja-JP" sz="1000" b="0" i="0" u="none" strike="noStrike" dirty="0">
                          <a:solidFill>
                            <a:srgbClr val="000000"/>
                          </a:solidFill>
                          <a:latin typeface="ＭＳ Ｐゴシック" pitchFamily="50" charset="-128"/>
                          <a:ea typeface="ＭＳ Ｐゴシック" pitchFamily="50" charset="-128"/>
                        </a:rPr>
                        <a:t>100%</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8"/>
                  </a:ext>
                </a:extLst>
              </a:tr>
              <a:tr h="181585">
                <a:tc>
                  <a:txBody>
                    <a:bodyPr/>
                    <a:lstStyle/>
                    <a:p>
                      <a:pPr algn="ctr" fontAlgn="ctr">
                        <a:lnSpc>
                          <a:spcPts val="1100"/>
                        </a:lnSpc>
                      </a:pPr>
                      <a:r>
                        <a:rPr lang="en-US" altLang="zh-TW" sz="1000" b="0" i="0" u="none" strike="noStrike" dirty="0">
                          <a:solidFill>
                            <a:schemeClr val="tx1"/>
                          </a:solidFill>
                          <a:latin typeface="ＭＳ Ｐゴシック" pitchFamily="50" charset="-128"/>
                          <a:ea typeface="ＭＳ Ｐゴシック" pitchFamily="50" charset="-128"/>
                        </a:rPr>
                        <a:t>38</a:t>
                      </a:r>
                      <a:endParaRPr lang="zh-TW" altLang="en-US" sz="1000" b="0" i="0" u="none" strike="noStrike" dirty="0">
                        <a:solidFill>
                          <a:schemeClr val="tx1"/>
                        </a:solidFill>
                        <a:latin typeface="ＭＳ Ｐゴシック" pitchFamily="50" charset="-128"/>
                        <a:ea typeface="ＭＳ Ｐゴシック" pitchFamily="50" charset="-128"/>
                      </a:endParaRP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lnSpc>
                          <a:spcPts val="1100"/>
                        </a:lnSpc>
                      </a:pPr>
                      <a:r>
                        <a:rPr lang="ja-JP" altLang="en-US" sz="1000" b="0" i="0" u="none" strike="noStrike" dirty="0">
                          <a:solidFill>
                            <a:srgbClr val="000000"/>
                          </a:solidFill>
                          <a:latin typeface="ＭＳ Ｐゴシック" pitchFamily="50" charset="-128"/>
                          <a:ea typeface="ＭＳ Ｐゴシック" pitchFamily="50" charset="-128"/>
                        </a:rPr>
                        <a:t>海上保安協会会費</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lnSpc>
                          <a:spcPts val="1100"/>
                        </a:lnSpc>
                      </a:pPr>
                      <a:r>
                        <a:rPr lang="ja-JP" altLang="en-US" sz="1000" b="0" i="0" u="none" strike="noStrike" dirty="0">
                          <a:solidFill>
                            <a:srgbClr val="000000"/>
                          </a:solidFill>
                          <a:latin typeface="ＭＳ Ｐゴシック" pitchFamily="50" charset="-128"/>
                          <a:ea typeface="ＭＳ Ｐゴシック" pitchFamily="50" charset="-128"/>
                        </a:rPr>
                        <a:t>海上保安協会</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lnSpc>
                          <a:spcPts val="1100"/>
                        </a:lnSpc>
                      </a:pPr>
                      <a:r>
                        <a:rPr lang="ja-JP" altLang="en-US" sz="1000" b="0" i="0" u="none" strike="noStrike">
                          <a:solidFill>
                            <a:srgbClr val="000000"/>
                          </a:solidFill>
                          <a:latin typeface="+mn-ea"/>
                          <a:ea typeface="+mn-ea"/>
                        </a:rPr>
                        <a:t>▲ </a:t>
                      </a:r>
                      <a:r>
                        <a:rPr lang="en-US" altLang="ja-JP" sz="1000" b="0" i="0" u="none" strike="noStrike">
                          <a:solidFill>
                            <a:srgbClr val="000000"/>
                          </a:solidFill>
                          <a:latin typeface="+mn-ea"/>
                          <a:ea typeface="+mn-ea"/>
                        </a:rPr>
                        <a:t>100</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lnSpc>
                          <a:spcPts val="1100"/>
                        </a:lnSpc>
                      </a:pPr>
                      <a:r>
                        <a:rPr lang="en-US" altLang="ja-JP" sz="1000" b="0" i="0" u="none" strike="noStrike" dirty="0">
                          <a:solidFill>
                            <a:srgbClr val="000000"/>
                          </a:solidFill>
                          <a:latin typeface="+mn-ea"/>
                          <a:ea typeface="+mn-ea"/>
                        </a:rPr>
                        <a:t>100%</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9"/>
                  </a:ext>
                </a:extLst>
              </a:tr>
              <a:tr h="181585">
                <a:tc>
                  <a:txBody>
                    <a:bodyPr/>
                    <a:lstStyle/>
                    <a:p>
                      <a:pPr algn="ctr" fontAlgn="ctr">
                        <a:lnSpc>
                          <a:spcPts val="1100"/>
                        </a:lnSpc>
                      </a:pPr>
                      <a:r>
                        <a:rPr lang="en-US" altLang="zh-TW" sz="1000" b="0" i="0" u="none" strike="noStrike" dirty="0">
                          <a:solidFill>
                            <a:schemeClr val="tx1"/>
                          </a:solidFill>
                          <a:latin typeface="ＭＳ Ｐゴシック" pitchFamily="50" charset="-128"/>
                          <a:ea typeface="ＭＳ Ｐゴシック" pitchFamily="50" charset="-128"/>
                        </a:rPr>
                        <a:t>39</a:t>
                      </a:r>
                      <a:endParaRPr lang="zh-TW" altLang="en-US" sz="1000" b="0" i="0" u="none" strike="noStrike" dirty="0">
                        <a:solidFill>
                          <a:schemeClr val="tx1"/>
                        </a:solidFill>
                        <a:latin typeface="ＭＳ Ｐゴシック" pitchFamily="50" charset="-128"/>
                        <a:ea typeface="ＭＳ Ｐゴシック" pitchFamily="50" charset="-128"/>
                      </a:endParaRP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lnSpc>
                          <a:spcPts val="1100"/>
                        </a:lnSpc>
                      </a:pPr>
                      <a:r>
                        <a:rPr lang="ja-JP" altLang="en-US" sz="1000" b="0" i="0" u="none" strike="noStrike" dirty="0">
                          <a:solidFill>
                            <a:srgbClr val="000000"/>
                          </a:solidFill>
                          <a:latin typeface="ＭＳ Ｐゴシック" pitchFamily="50" charset="-128"/>
                          <a:ea typeface="ＭＳ Ｐゴシック" pitchFamily="50" charset="-128"/>
                        </a:rPr>
                        <a:t>海難防止研究会会費</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lnSpc>
                          <a:spcPts val="1100"/>
                        </a:lnSpc>
                      </a:pPr>
                      <a:r>
                        <a:rPr lang="ja-JP" altLang="en-US" sz="1000" b="0" i="0" u="none" strike="noStrike" dirty="0">
                          <a:solidFill>
                            <a:srgbClr val="000000"/>
                          </a:solidFill>
                          <a:latin typeface="ＭＳ Ｐゴシック" pitchFamily="50" charset="-128"/>
                          <a:ea typeface="ＭＳ Ｐゴシック" pitchFamily="50" charset="-128"/>
                        </a:rPr>
                        <a:t>海難防止研究会</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lnSpc>
                          <a:spcPts val="1100"/>
                        </a:lnSpc>
                      </a:pPr>
                      <a:r>
                        <a:rPr lang="ja-JP" altLang="en-US" sz="1000" b="0" i="0" u="none" strike="noStrike">
                          <a:solidFill>
                            <a:srgbClr val="000000"/>
                          </a:solidFill>
                          <a:latin typeface="+mn-ea"/>
                          <a:ea typeface="+mn-ea"/>
                        </a:rPr>
                        <a:t>▲ </a:t>
                      </a:r>
                      <a:r>
                        <a:rPr lang="en-US" altLang="ja-JP" sz="1000" b="0" i="0" u="none" strike="noStrike">
                          <a:solidFill>
                            <a:srgbClr val="000000"/>
                          </a:solidFill>
                          <a:latin typeface="+mn-ea"/>
                          <a:ea typeface="+mn-ea"/>
                        </a:rPr>
                        <a:t>200</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lnSpc>
                          <a:spcPts val="1100"/>
                        </a:lnSpc>
                      </a:pPr>
                      <a:r>
                        <a:rPr lang="en-US" altLang="ja-JP" sz="1000" b="0" i="0" u="none" strike="noStrike" dirty="0">
                          <a:solidFill>
                            <a:srgbClr val="000000"/>
                          </a:solidFill>
                          <a:latin typeface="+mn-ea"/>
                          <a:ea typeface="+mn-ea"/>
                        </a:rPr>
                        <a:t>100%</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0"/>
                  </a:ext>
                </a:extLst>
              </a:tr>
              <a:tr h="181585">
                <a:tc>
                  <a:txBody>
                    <a:bodyPr/>
                    <a:lstStyle/>
                    <a:p>
                      <a:pPr algn="ctr" fontAlgn="ctr">
                        <a:lnSpc>
                          <a:spcPts val="1100"/>
                        </a:lnSpc>
                      </a:pPr>
                      <a:r>
                        <a:rPr lang="en-US" altLang="zh-TW" sz="1000" b="0" i="0" u="none" strike="noStrike" dirty="0">
                          <a:solidFill>
                            <a:schemeClr val="tx1"/>
                          </a:solidFill>
                          <a:latin typeface="ＭＳ Ｐゴシック" pitchFamily="50" charset="-128"/>
                          <a:ea typeface="ＭＳ Ｐゴシック" pitchFamily="50" charset="-128"/>
                        </a:rPr>
                        <a:t>40</a:t>
                      </a:r>
                      <a:endParaRPr lang="zh-TW" altLang="en-US" sz="1000" b="0" i="0" u="none" strike="noStrike" dirty="0">
                        <a:solidFill>
                          <a:schemeClr val="tx1"/>
                        </a:solidFill>
                        <a:latin typeface="ＭＳ Ｐゴシック" pitchFamily="50" charset="-128"/>
                        <a:ea typeface="ＭＳ Ｐゴシック" pitchFamily="50" charset="-128"/>
                      </a:endParaRP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lnSpc>
                          <a:spcPts val="1100"/>
                        </a:lnSpc>
                      </a:pPr>
                      <a:r>
                        <a:rPr lang="ja-JP" altLang="en-US" sz="1000" b="0" i="0" u="none" strike="noStrike" dirty="0">
                          <a:solidFill>
                            <a:srgbClr val="000000"/>
                          </a:solidFill>
                          <a:latin typeface="ＭＳ Ｐゴシック" pitchFamily="50" charset="-128"/>
                          <a:ea typeface="ＭＳ Ｐゴシック" pitchFamily="50" charset="-128"/>
                        </a:rPr>
                        <a:t>ウォーターフロント開発協会会費</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lnSpc>
                          <a:spcPts val="1100"/>
                        </a:lnSpc>
                      </a:pPr>
                      <a:r>
                        <a:rPr lang="ja-JP" altLang="en-US" sz="1000" b="0" i="0" u="none" strike="noStrike" dirty="0">
                          <a:solidFill>
                            <a:srgbClr val="000000"/>
                          </a:solidFill>
                          <a:latin typeface="ＭＳ Ｐゴシック" pitchFamily="50" charset="-128"/>
                          <a:ea typeface="ＭＳ Ｐゴシック" pitchFamily="50" charset="-128"/>
                        </a:rPr>
                        <a:t>ウォーターフロント開発協会</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lnSpc>
                          <a:spcPts val="1100"/>
                        </a:lnSpc>
                      </a:pPr>
                      <a:r>
                        <a:rPr lang="ja-JP" altLang="en-US" sz="1000" b="0" i="0" u="none" strike="noStrike">
                          <a:solidFill>
                            <a:srgbClr val="000000"/>
                          </a:solidFill>
                          <a:latin typeface="+mn-ea"/>
                          <a:ea typeface="+mn-ea"/>
                        </a:rPr>
                        <a:t>▲ </a:t>
                      </a:r>
                      <a:r>
                        <a:rPr lang="en-US" altLang="ja-JP" sz="1000" b="0" i="0" u="none" strike="noStrike">
                          <a:solidFill>
                            <a:srgbClr val="000000"/>
                          </a:solidFill>
                          <a:latin typeface="+mn-ea"/>
                          <a:ea typeface="+mn-ea"/>
                        </a:rPr>
                        <a:t>100</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lnSpc>
                          <a:spcPts val="1100"/>
                        </a:lnSpc>
                      </a:pPr>
                      <a:r>
                        <a:rPr lang="en-US" altLang="ja-JP" sz="1000" b="0" i="0" u="none" strike="noStrike" dirty="0">
                          <a:solidFill>
                            <a:srgbClr val="000000"/>
                          </a:solidFill>
                          <a:latin typeface="+mn-ea"/>
                          <a:ea typeface="+mn-ea"/>
                        </a:rPr>
                        <a:t>100%</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1"/>
                  </a:ext>
                </a:extLst>
              </a:tr>
              <a:tr h="181585">
                <a:tc>
                  <a:txBody>
                    <a:bodyPr/>
                    <a:lstStyle/>
                    <a:p>
                      <a:pPr algn="ctr" fontAlgn="ctr">
                        <a:lnSpc>
                          <a:spcPts val="1100"/>
                        </a:lnSpc>
                      </a:pPr>
                      <a:r>
                        <a:rPr lang="en-US" altLang="zh-TW" sz="1000" b="0" i="0" u="none" strike="noStrike" dirty="0">
                          <a:solidFill>
                            <a:schemeClr val="tx1"/>
                          </a:solidFill>
                          <a:latin typeface="ＭＳ Ｐゴシック" pitchFamily="50" charset="-128"/>
                          <a:ea typeface="ＭＳ Ｐゴシック" pitchFamily="50" charset="-128"/>
                        </a:rPr>
                        <a:t>41</a:t>
                      </a:r>
                      <a:endParaRPr lang="zh-TW" altLang="en-US" sz="1000" b="0" i="0" u="none" strike="noStrike" dirty="0">
                        <a:solidFill>
                          <a:schemeClr val="tx1"/>
                        </a:solidFill>
                        <a:latin typeface="ＭＳ Ｐゴシック" pitchFamily="50" charset="-128"/>
                        <a:ea typeface="ＭＳ Ｐゴシック" pitchFamily="50" charset="-128"/>
                      </a:endParaRP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lnSpc>
                          <a:spcPts val="1100"/>
                        </a:lnSpc>
                      </a:pPr>
                      <a:r>
                        <a:rPr lang="ja-JP" altLang="en-US" sz="1000" b="0" i="0" u="none" strike="noStrike" dirty="0">
                          <a:solidFill>
                            <a:srgbClr val="000000"/>
                          </a:solidFill>
                          <a:latin typeface="ＭＳ Ｐゴシック" pitchFamily="50" charset="-128"/>
                          <a:ea typeface="ＭＳ Ｐゴシック" pitchFamily="50" charset="-128"/>
                        </a:rPr>
                        <a:t>近畿旅客船協会会費</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lnSpc>
                          <a:spcPts val="1100"/>
                        </a:lnSpc>
                      </a:pPr>
                      <a:r>
                        <a:rPr lang="ja-JP" altLang="en-US" sz="1000" b="0" i="0" u="none" strike="noStrike" dirty="0">
                          <a:solidFill>
                            <a:srgbClr val="000000"/>
                          </a:solidFill>
                          <a:latin typeface="ＭＳ Ｐゴシック" pitchFamily="50" charset="-128"/>
                          <a:ea typeface="ＭＳ Ｐゴシック" pitchFamily="50" charset="-128"/>
                        </a:rPr>
                        <a:t>近畿旅客船協会</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lnSpc>
                          <a:spcPts val="1100"/>
                        </a:lnSpc>
                      </a:pPr>
                      <a:r>
                        <a:rPr lang="ja-JP" altLang="en-US" sz="1000" b="0" i="0" u="none" strike="noStrike">
                          <a:solidFill>
                            <a:srgbClr val="000000"/>
                          </a:solidFill>
                          <a:latin typeface="+mn-ea"/>
                          <a:ea typeface="+mn-ea"/>
                        </a:rPr>
                        <a:t>▲ </a:t>
                      </a:r>
                      <a:r>
                        <a:rPr lang="en-US" altLang="ja-JP" sz="1000" b="0" i="0" u="none" strike="noStrike">
                          <a:solidFill>
                            <a:srgbClr val="000000"/>
                          </a:solidFill>
                          <a:latin typeface="+mn-ea"/>
                          <a:ea typeface="+mn-ea"/>
                        </a:rPr>
                        <a:t>5</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lnSpc>
                          <a:spcPts val="1100"/>
                        </a:lnSpc>
                      </a:pPr>
                      <a:r>
                        <a:rPr lang="en-US" altLang="ja-JP" sz="1000" b="0" i="0" u="none" strike="noStrike" dirty="0">
                          <a:solidFill>
                            <a:srgbClr val="000000"/>
                          </a:solidFill>
                          <a:latin typeface="+mn-ea"/>
                          <a:ea typeface="+mn-ea"/>
                        </a:rPr>
                        <a:t>100%</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2"/>
                  </a:ext>
                </a:extLst>
              </a:tr>
              <a:tr h="181585">
                <a:tc>
                  <a:txBody>
                    <a:bodyPr/>
                    <a:lstStyle/>
                    <a:p>
                      <a:pPr algn="ctr" fontAlgn="ctr">
                        <a:lnSpc>
                          <a:spcPts val="1100"/>
                        </a:lnSpc>
                      </a:pPr>
                      <a:r>
                        <a:rPr lang="en-US" altLang="zh-TW" sz="1000" b="0" i="0" u="none" strike="noStrike" dirty="0">
                          <a:solidFill>
                            <a:schemeClr val="tx1"/>
                          </a:solidFill>
                          <a:latin typeface="ＭＳ Ｐゴシック" pitchFamily="50" charset="-128"/>
                          <a:ea typeface="ＭＳ Ｐゴシック" pitchFamily="50" charset="-128"/>
                        </a:rPr>
                        <a:t>42</a:t>
                      </a:r>
                      <a:endParaRPr lang="zh-TW" altLang="en-US" sz="1000" b="0" i="0" u="none" strike="noStrike" dirty="0">
                        <a:solidFill>
                          <a:schemeClr val="tx1"/>
                        </a:solidFill>
                        <a:latin typeface="ＭＳ Ｐゴシック" pitchFamily="50" charset="-128"/>
                        <a:ea typeface="ＭＳ Ｐゴシック" pitchFamily="50" charset="-128"/>
                      </a:endParaRP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lnSpc>
                          <a:spcPts val="1100"/>
                        </a:lnSpc>
                      </a:pPr>
                      <a:r>
                        <a:rPr lang="en-US" altLang="ja-JP" sz="1000" b="0" i="0" u="none" strike="noStrike" dirty="0">
                          <a:solidFill>
                            <a:srgbClr val="000000"/>
                          </a:solidFill>
                          <a:latin typeface="ＭＳ Ｐゴシック" pitchFamily="50" charset="-128"/>
                          <a:ea typeface="ＭＳ Ｐゴシック" pitchFamily="50" charset="-128"/>
                        </a:rPr>
                        <a:t>(</a:t>
                      </a:r>
                      <a:r>
                        <a:rPr lang="ja-JP" altLang="en-US" sz="1000" b="0" i="0" u="none" strike="noStrike" dirty="0">
                          <a:solidFill>
                            <a:srgbClr val="000000"/>
                          </a:solidFill>
                          <a:latin typeface="ＭＳ Ｐゴシック" pitchFamily="50" charset="-128"/>
                          <a:ea typeface="ＭＳ Ｐゴシック" pitchFamily="50" charset="-128"/>
                        </a:rPr>
                        <a:t>社</a:t>
                      </a:r>
                      <a:r>
                        <a:rPr lang="en-US" altLang="ja-JP" sz="1000" b="0" i="0" u="none" strike="noStrike" dirty="0">
                          <a:solidFill>
                            <a:srgbClr val="000000"/>
                          </a:solidFill>
                          <a:latin typeface="ＭＳ Ｐゴシック" pitchFamily="50" charset="-128"/>
                          <a:ea typeface="ＭＳ Ｐゴシック" pitchFamily="50" charset="-128"/>
                        </a:rPr>
                        <a:t>)</a:t>
                      </a:r>
                      <a:r>
                        <a:rPr lang="ja-JP" altLang="en-US" sz="1000" b="0" i="0" u="none" strike="noStrike" dirty="0">
                          <a:solidFill>
                            <a:srgbClr val="000000"/>
                          </a:solidFill>
                          <a:latin typeface="ＭＳ Ｐゴシック" pitchFamily="50" charset="-128"/>
                          <a:ea typeface="ＭＳ Ｐゴシック" pitchFamily="50" charset="-128"/>
                        </a:rPr>
                        <a:t>日本外航客船協会会費</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lnSpc>
                          <a:spcPts val="1100"/>
                        </a:lnSpc>
                      </a:pPr>
                      <a:r>
                        <a:rPr lang="en-US" altLang="ja-JP" sz="1000" b="0" i="0" u="none" strike="noStrike" dirty="0">
                          <a:solidFill>
                            <a:srgbClr val="000000"/>
                          </a:solidFill>
                          <a:latin typeface="ＭＳ Ｐゴシック" pitchFamily="50" charset="-128"/>
                          <a:ea typeface="ＭＳ Ｐゴシック" pitchFamily="50" charset="-128"/>
                        </a:rPr>
                        <a:t>(</a:t>
                      </a:r>
                      <a:r>
                        <a:rPr lang="ja-JP" altLang="en-US" sz="1000" b="0" i="0" u="none" strike="noStrike" dirty="0">
                          <a:solidFill>
                            <a:srgbClr val="000000"/>
                          </a:solidFill>
                          <a:latin typeface="ＭＳ Ｐゴシック" pitchFamily="50" charset="-128"/>
                          <a:ea typeface="ＭＳ Ｐゴシック" pitchFamily="50" charset="-128"/>
                        </a:rPr>
                        <a:t>社</a:t>
                      </a:r>
                      <a:r>
                        <a:rPr lang="en-US" altLang="ja-JP" sz="1000" b="0" i="0" u="none" strike="noStrike" dirty="0">
                          <a:solidFill>
                            <a:srgbClr val="000000"/>
                          </a:solidFill>
                          <a:latin typeface="ＭＳ Ｐゴシック" pitchFamily="50" charset="-128"/>
                          <a:ea typeface="ＭＳ Ｐゴシック" pitchFamily="50" charset="-128"/>
                        </a:rPr>
                        <a:t>)</a:t>
                      </a:r>
                      <a:r>
                        <a:rPr lang="ja-JP" altLang="en-US" sz="1000" b="0" i="0" u="none" strike="noStrike" dirty="0">
                          <a:solidFill>
                            <a:srgbClr val="000000"/>
                          </a:solidFill>
                          <a:latin typeface="ＭＳ Ｐゴシック" pitchFamily="50" charset="-128"/>
                          <a:ea typeface="ＭＳ Ｐゴシック" pitchFamily="50" charset="-128"/>
                        </a:rPr>
                        <a:t>日本外航客船協会</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lnSpc>
                          <a:spcPts val="1100"/>
                        </a:lnSpc>
                      </a:pPr>
                      <a:r>
                        <a:rPr lang="ja-JP" altLang="en-US" sz="1000" b="0" i="0" u="none" strike="noStrike">
                          <a:solidFill>
                            <a:srgbClr val="000000"/>
                          </a:solidFill>
                          <a:latin typeface="+mn-ea"/>
                          <a:ea typeface="+mn-ea"/>
                        </a:rPr>
                        <a:t>▲ </a:t>
                      </a:r>
                      <a:r>
                        <a:rPr lang="en-US" altLang="ja-JP" sz="1000" b="0" i="0" u="none" strike="noStrike">
                          <a:solidFill>
                            <a:srgbClr val="000000"/>
                          </a:solidFill>
                          <a:latin typeface="+mn-ea"/>
                          <a:ea typeface="+mn-ea"/>
                        </a:rPr>
                        <a:t>300</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lnSpc>
                          <a:spcPts val="1100"/>
                        </a:lnSpc>
                      </a:pPr>
                      <a:r>
                        <a:rPr lang="en-US" altLang="ja-JP" sz="1000" b="0" i="0" u="none" strike="noStrike">
                          <a:solidFill>
                            <a:srgbClr val="000000"/>
                          </a:solidFill>
                          <a:latin typeface="+mn-ea"/>
                          <a:ea typeface="+mn-ea"/>
                        </a:rPr>
                        <a:t>100%</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3"/>
                  </a:ext>
                </a:extLst>
              </a:tr>
              <a:tr h="181585">
                <a:tc>
                  <a:txBody>
                    <a:bodyPr/>
                    <a:lstStyle/>
                    <a:p>
                      <a:pPr algn="ctr" fontAlgn="ctr">
                        <a:lnSpc>
                          <a:spcPts val="1100"/>
                        </a:lnSpc>
                      </a:pPr>
                      <a:r>
                        <a:rPr lang="en-US" altLang="zh-TW" sz="1000" b="0" i="0" u="none" strike="noStrike" dirty="0">
                          <a:solidFill>
                            <a:schemeClr val="tx1"/>
                          </a:solidFill>
                          <a:latin typeface="ＭＳ Ｐゴシック" pitchFamily="50" charset="-128"/>
                          <a:ea typeface="ＭＳ Ｐゴシック" pitchFamily="50" charset="-128"/>
                        </a:rPr>
                        <a:t>43</a:t>
                      </a:r>
                      <a:endParaRPr lang="zh-TW" altLang="en-US" sz="1000" b="0" i="0" u="none" strike="noStrike" dirty="0">
                        <a:solidFill>
                          <a:schemeClr val="tx1"/>
                        </a:solidFill>
                        <a:latin typeface="ＭＳ Ｐゴシック" pitchFamily="50" charset="-128"/>
                        <a:ea typeface="ＭＳ Ｐゴシック" pitchFamily="50" charset="-128"/>
                      </a:endParaRP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lnSpc>
                          <a:spcPts val="1100"/>
                        </a:lnSpc>
                      </a:pPr>
                      <a:r>
                        <a:rPr lang="zh-CN" altLang="en-US" sz="1000" b="0" i="0" u="none" strike="noStrike" dirty="0">
                          <a:solidFill>
                            <a:srgbClr val="000000"/>
                          </a:solidFill>
                          <a:latin typeface="ＭＳ Ｐゴシック" pitchFamily="50" charset="-128"/>
                          <a:ea typeface="ＭＳ Ｐゴシック" pitchFamily="50" charset="-128"/>
                        </a:rPr>
                        <a:t>日本港湾協会会費</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lnSpc>
                          <a:spcPts val="1100"/>
                        </a:lnSpc>
                      </a:pPr>
                      <a:r>
                        <a:rPr lang="zh-CN" altLang="en-US" sz="1000" b="0" i="0" u="none" strike="noStrike" dirty="0">
                          <a:solidFill>
                            <a:srgbClr val="000000"/>
                          </a:solidFill>
                          <a:latin typeface="ＭＳ Ｐゴシック" pitchFamily="50" charset="-128"/>
                          <a:ea typeface="ＭＳ Ｐゴシック" pitchFamily="50" charset="-128"/>
                        </a:rPr>
                        <a:t>日本港湾協会</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lnSpc>
                          <a:spcPts val="1100"/>
                        </a:lnSpc>
                      </a:pPr>
                      <a:r>
                        <a:rPr lang="ja-JP" altLang="en-US" sz="1000" b="0" i="0" u="none" strike="noStrike">
                          <a:solidFill>
                            <a:srgbClr val="000000"/>
                          </a:solidFill>
                          <a:latin typeface="+mn-ea"/>
                          <a:ea typeface="+mn-ea"/>
                        </a:rPr>
                        <a:t>▲ </a:t>
                      </a:r>
                      <a:r>
                        <a:rPr lang="en-US" altLang="ja-JP" sz="1000" b="0" i="0" u="none" strike="noStrike">
                          <a:solidFill>
                            <a:srgbClr val="000000"/>
                          </a:solidFill>
                          <a:latin typeface="+mn-ea"/>
                          <a:ea typeface="+mn-ea"/>
                        </a:rPr>
                        <a:t>900</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lnSpc>
                          <a:spcPts val="1100"/>
                        </a:lnSpc>
                      </a:pPr>
                      <a:r>
                        <a:rPr lang="en-US" altLang="ja-JP" sz="1000" b="0" i="0" u="none" strike="noStrike" dirty="0">
                          <a:solidFill>
                            <a:srgbClr val="000000"/>
                          </a:solidFill>
                          <a:latin typeface="+mn-ea"/>
                          <a:ea typeface="+mn-ea"/>
                        </a:rPr>
                        <a:t>100%</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4"/>
                  </a:ext>
                </a:extLst>
              </a:tr>
              <a:tr h="181585">
                <a:tc>
                  <a:txBody>
                    <a:bodyPr/>
                    <a:lstStyle/>
                    <a:p>
                      <a:pPr algn="ctr" fontAlgn="ctr">
                        <a:lnSpc>
                          <a:spcPts val="1100"/>
                        </a:lnSpc>
                      </a:pPr>
                      <a:r>
                        <a:rPr lang="en-US" altLang="zh-TW" sz="1000" b="0" i="0" u="none" strike="noStrike" dirty="0">
                          <a:solidFill>
                            <a:schemeClr val="tx1"/>
                          </a:solidFill>
                          <a:latin typeface="ＭＳ Ｐゴシック" pitchFamily="50" charset="-128"/>
                          <a:ea typeface="ＭＳ Ｐゴシック" pitchFamily="50" charset="-128"/>
                        </a:rPr>
                        <a:t>44</a:t>
                      </a:r>
                      <a:endParaRPr lang="zh-TW" altLang="en-US" sz="1000" b="0" i="0" u="none" strike="noStrike" dirty="0">
                        <a:solidFill>
                          <a:schemeClr val="tx1"/>
                        </a:solidFill>
                        <a:latin typeface="ＭＳ Ｐゴシック" pitchFamily="50" charset="-128"/>
                        <a:ea typeface="ＭＳ Ｐゴシック" pitchFamily="50" charset="-128"/>
                      </a:endParaRP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lnSpc>
                          <a:spcPts val="1100"/>
                        </a:lnSpc>
                      </a:pPr>
                      <a:r>
                        <a:rPr lang="ja-JP" altLang="en-US" sz="1000" b="0" i="0" u="none" strike="noStrike" dirty="0">
                          <a:solidFill>
                            <a:srgbClr val="000000"/>
                          </a:solidFill>
                          <a:latin typeface="ＭＳ Ｐゴシック" pitchFamily="50" charset="-128"/>
                          <a:ea typeface="ＭＳ Ｐゴシック" pitchFamily="50" charset="-128"/>
                        </a:rPr>
                        <a:t>日本旅客船協会会費</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lnSpc>
                          <a:spcPts val="1100"/>
                        </a:lnSpc>
                      </a:pPr>
                      <a:r>
                        <a:rPr lang="ja-JP" altLang="en-US" sz="1000" b="0" i="0" u="none" strike="noStrike" dirty="0">
                          <a:solidFill>
                            <a:srgbClr val="000000"/>
                          </a:solidFill>
                          <a:latin typeface="ＭＳ Ｐゴシック" pitchFamily="50" charset="-128"/>
                          <a:ea typeface="ＭＳ Ｐゴシック" pitchFamily="50" charset="-128"/>
                        </a:rPr>
                        <a:t>日本旅客船協会</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lnSpc>
                          <a:spcPts val="1100"/>
                        </a:lnSpc>
                      </a:pPr>
                      <a:r>
                        <a:rPr lang="ja-JP" altLang="en-US" sz="1000" b="0" i="0" u="none" strike="noStrike">
                          <a:solidFill>
                            <a:srgbClr val="000000"/>
                          </a:solidFill>
                          <a:latin typeface="+mn-ea"/>
                          <a:ea typeface="+mn-ea"/>
                        </a:rPr>
                        <a:t>▲ </a:t>
                      </a:r>
                      <a:r>
                        <a:rPr lang="en-US" altLang="ja-JP" sz="1000" b="0" i="0" u="none" strike="noStrike">
                          <a:solidFill>
                            <a:srgbClr val="000000"/>
                          </a:solidFill>
                          <a:latin typeface="+mn-ea"/>
                          <a:ea typeface="+mn-ea"/>
                        </a:rPr>
                        <a:t>10</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lnSpc>
                          <a:spcPts val="1100"/>
                        </a:lnSpc>
                      </a:pPr>
                      <a:r>
                        <a:rPr lang="en-US" altLang="ja-JP" sz="1000" b="0" i="0" u="none" strike="noStrike" dirty="0">
                          <a:solidFill>
                            <a:srgbClr val="000000"/>
                          </a:solidFill>
                          <a:latin typeface="+mn-ea"/>
                          <a:ea typeface="+mn-ea"/>
                        </a:rPr>
                        <a:t>100%</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5"/>
                  </a:ext>
                </a:extLst>
              </a:tr>
              <a:tr h="181585">
                <a:tc>
                  <a:txBody>
                    <a:bodyPr/>
                    <a:lstStyle/>
                    <a:p>
                      <a:pPr algn="ctr" fontAlgn="ctr">
                        <a:lnSpc>
                          <a:spcPts val="1100"/>
                        </a:lnSpc>
                      </a:pPr>
                      <a:r>
                        <a:rPr lang="en-US" altLang="zh-TW" sz="1000" b="0" i="0" u="none" strike="noStrike" dirty="0">
                          <a:solidFill>
                            <a:schemeClr val="tx1"/>
                          </a:solidFill>
                          <a:latin typeface="ＭＳ Ｐゴシック" pitchFamily="50" charset="-128"/>
                          <a:ea typeface="ＭＳ Ｐゴシック" pitchFamily="50" charset="-128"/>
                        </a:rPr>
                        <a:t>45</a:t>
                      </a:r>
                      <a:endParaRPr lang="zh-TW" altLang="en-US" sz="1000" b="0" i="0" u="none" strike="noStrike" dirty="0">
                        <a:solidFill>
                          <a:schemeClr val="tx1"/>
                        </a:solidFill>
                        <a:latin typeface="ＭＳ Ｐゴシック" pitchFamily="50" charset="-128"/>
                        <a:ea typeface="ＭＳ Ｐゴシック" pitchFamily="50" charset="-128"/>
                      </a:endParaRP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lnSpc>
                          <a:spcPts val="1100"/>
                        </a:lnSpc>
                      </a:pPr>
                      <a:r>
                        <a:rPr lang="ja-JP" altLang="en-US" sz="1000" b="0" i="0" u="none" strike="noStrike" dirty="0">
                          <a:solidFill>
                            <a:srgbClr val="000000"/>
                          </a:solidFill>
                          <a:latin typeface="ＭＳ Ｐゴシック" pitchFamily="50" charset="-128"/>
                          <a:ea typeface="ＭＳ Ｐゴシック" pitchFamily="50" charset="-128"/>
                        </a:rPr>
                        <a:t>近畿港湾協議会会費</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lnSpc>
                          <a:spcPts val="1100"/>
                        </a:lnSpc>
                      </a:pPr>
                      <a:r>
                        <a:rPr lang="ja-JP" altLang="en-US" sz="1000" b="0" i="0" u="none" strike="noStrike" dirty="0">
                          <a:solidFill>
                            <a:srgbClr val="000000"/>
                          </a:solidFill>
                          <a:latin typeface="ＭＳ Ｐゴシック" pitchFamily="50" charset="-128"/>
                          <a:ea typeface="ＭＳ Ｐゴシック" pitchFamily="50" charset="-128"/>
                        </a:rPr>
                        <a:t>近畿港湾協議会</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lnSpc>
                          <a:spcPts val="1100"/>
                        </a:lnSpc>
                      </a:pPr>
                      <a:r>
                        <a:rPr lang="ja-JP" altLang="en-US" sz="1000" b="0" i="0" u="none" strike="noStrike">
                          <a:solidFill>
                            <a:srgbClr val="000000"/>
                          </a:solidFill>
                          <a:latin typeface="+mn-ea"/>
                          <a:ea typeface="+mn-ea"/>
                        </a:rPr>
                        <a:t>▲ </a:t>
                      </a:r>
                      <a:r>
                        <a:rPr lang="en-US" altLang="ja-JP" sz="1000" b="0" i="0" u="none" strike="noStrike">
                          <a:solidFill>
                            <a:srgbClr val="000000"/>
                          </a:solidFill>
                          <a:latin typeface="+mn-ea"/>
                          <a:ea typeface="+mn-ea"/>
                        </a:rPr>
                        <a:t>96</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lnSpc>
                          <a:spcPts val="1100"/>
                        </a:lnSpc>
                      </a:pPr>
                      <a:r>
                        <a:rPr lang="en-US" altLang="ja-JP" sz="1000" b="0" i="0" u="none" strike="noStrike" dirty="0">
                          <a:solidFill>
                            <a:srgbClr val="000000"/>
                          </a:solidFill>
                          <a:latin typeface="+mn-ea"/>
                          <a:ea typeface="+mn-ea"/>
                        </a:rPr>
                        <a:t>100%</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6"/>
                  </a:ext>
                </a:extLst>
              </a:tr>
              <a:tr h="181585">
                <a:tc>
                  <a:txBody>
                    <a:bodyPr/>
                    <a:lstStyle/>
                    <a:p>
                      <a:pPr algn="ctr" fontAlgn="ctr">
                        <a:lnSpc>
                          <a:spcPts val="1100"/>
                        </a:lnSpc>
                      </a:pPr>
                      <a:r>
                        <a:rPr lang="en-US" altLang="zh-TW" sz="1000" b="0" i="0" u="none" strike="noStrike" dirty="0">
                          <a:solidFill>
                            <a:schemeClr val="tx1"/>
                          </a:solidFill>
                          <a:latin typeface="ＭＳ Ｐゴシック" pitchFamily="50" charset="-128"/>
                          <a:ea typeface="ＭＳ Ｐゴシック" pitchFamily="50" charset="-128"/>
                        </a:rPr>
                        <a:t>46</a:t>
                      </a:r>
                      <a:endParaRPr lang="zh-TW" altLang="en-US" sz="1000" b="0" i="0" u="none" strike="noStrike" dirty="0">
                        <a:solidFill>
                          <a:schemeClr val="tx1"/>
                        </a:solidFill>
                        <a:latin typeface="ＭＳ Ｐゴシック" pitchFamily="50" charset="-128"/>
                        <a:ea typeface="ＭＳ Ｐゴシック" pitchFamily="50" charset="-128"/>
                      </a:endParaRP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lnSpc>
                          <a:spcPts val="1100"/>
                        </a:lnSpc>
                      </a:pPr>
                      <a:r>
                        <a:rPr lang="zh-TW" altLang="en-US" sz="1000" b="0" i="0" u="none" strike="noStrike" dirty="0">
                          <a:solidFill>
                            <a:srgbClr val="000000"/>
                          </a:solidFill>
                          <a:latin typeface="ＭＳ Ｐゴシック" pitchFamily="50" charset="-128"/>
                          <a:ea typeface="ＭＳ Ｐゴシック" pitchFamily="50" charset="-128"/>
                        </a:rPr>
                        <a:t>港湾海岸防災協議会会費</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lnSpc>
                          <a:spcPts val="1100"/>
                        </a:lnSpc>
                      </a:pPr>
                      <a:r>
                        <a:rPr lang="zh-TW" altLang="en-US" sz="1000" b="0" i="0" u="none" strike="noStrike" dirty="0">
                          <a:solidFill>
                            <a:srgbClr val="000000"/>
                          </a:solidFill>
                          <a:latin typeface="ＭＳ Ｐゴシック" pitchFamily="50" charset="-128"/>
                          <a:ea typeface="ＭＳ Ｐゴシック" pitchFamily="50" charset="-128"/>
                        </a:rPr>
                        <a:t>港湾海岸防災協議会</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lnSpc>
                          <a:spcPts val="1100"/>
                        </a:lnSpc>
                      </a:pPr>
                      <a:r>
                        <a:rPr lang="ja-JP" altLang="en-US" sz="1000" b="0" i="0" u="none" strike="noStrike">
                          <a:solidFill>
                            <a:srgbClr val="000000"/>
                          </a:solidFill>
                          <a:latin typeface="+mn-ea"/>
                          <a:ea typeface="+mn-ea"/>
                        </a:rPr>
                        <a:t>▲ </a:t>
                      </a:r>
                      <a:r>
                        <a:rPr lang="en-US" altLang="ja-JP" sz="1000" b="0" i="0" u="none" strike="noStrike">
                          <a:solidFill>
                            <a:srgbClr val="000000"/>
                          </a:solidFill>
                          <a:latin typeface="+mn-ea"/>
                          <a:ea typeface="+mn-ea"/>
                        </a:rPr>
                        <a:t>380</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lnSpc>
                          <a:spcPts val="1100"/>
                        </a:lnSpc>
                      </a:pPr>
                      <a:r>
                        <a:rPr lang="en-US" altLang="ja-JP" sz="1000" b="0" i="0" u="none" strike="noStrike" dirty="0">
                          <a:solidFill>
                            <a:srgbClr val="000000"/>
                          </a:solidFill>
                          <a:latin typeface="+mn-ea"/>
                          <a:ea typeface="+mn-ea"/>
                        </a:rPr>
                        <a:t>100%</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7"/>
                  </a:ext>
                </a:extLst>
              </a:tr>
              <a:tr h="181585">
                <a:tc>
                  <a:txBody>
                    <a:bodyPr/>
                    <a:lstStyle/>
                    <a:p>
                      <a:pPr algn="ctr" fontAlgn="ctr">
                        <a:lnSpc>
                          <a:spcPts val="1100"/>
                        </a:lnSpc>
                      </a:pPr>
                      <a:r>
                        <a:rPr lang="en-US" altLang="zh-TW" sz="1000" b="0" i="0" u="none" strike="noStrike" dirty="0">
                          <a:solidFill>
                            <a:schemeClr val="tx1"/>
                          </a:solidFill>
                          <a:latin typeface="ＭＳ Ｐゴシック" pitchFamily="50" charset="-128"/>
                          <a:ea typeface="ＭＳ Ｐゴシック" pitchFamily="50" charset="-128"/>
                        </a:rPr>
                        <a:t>47</a:t>
                      </a:r>
                      <a:endParaRPr lang="zh-TW" altLang="en-US" sz="1000" b="0" i="0" u="none" strike="noStrike" dirty="0">
                        <a:solidFill>
                          <a:schemeClr val="tx1"/>
                        </a:solidFill>
                        <a:latin typeface="ＭＳ Ｐゴシック" pitchFamily="50" charset="-128"/>
                        <a:ea typeface="ＭＳ Ｐゴシック" pitchFamily="50" charset="-128"/>
                      </a:endParaRP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lnSpc>
                          <a:spcPts val="1100"/>
                        </a:lnSpc>
                      </a:pPr>
                      <a:r>
                        <a:rPr lang="ja-JP" altLang="en-US" sz="1000" b="0" i="0" u="none" strike="noStrike" dirty="0">
                          <a:solidFill>
                            <a:srgbClr val="000000"/>
                          </a:solidFill>
                          <a:latin typeface="ＭＳ Ｐゴシック" pitchFamily="50" charset="-128"/>
                          <a:ea typeface="ＭＳ Ｐゴシック" pitchFamily="50" charset="-128"/>
                        </a:rPr>
                        <a:t>港湾都市協議会会費</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lnSpc>
                          <a:spcPts val="1100"/>
                        </a:lnSpc>
                      </a:pPr>
                      <a:r>
                        <a:rPr lang="ja-JP" altLang="en-US" sz="1000" b="0" i="0" u="none" strike="noStrike" dirty="0">
                          <a:solidFill>
                            <a:srgbClr val="000000"/>
                          </a:solidFill>
                          <a:latin typeface="ＭＳ Ｐゴシック" pitchFamily="50" charset="-128"/>
                          <a:ea typeface="ＭＳ Ｐゴシック" pitchFamily="50" charset="-128"/>
                        </a:rPr>
                        <a:t>港湾都市協議会</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lnSpc>
                          <a:spcPts val="1100"/>
                        </a:lnSpc>
                      </a:pPr>
                      <a:r>
                        <a:rPr lang="ja-JP" altLang="en-US" sz="1000" b="0" i="0" u="none" strike="noStrike" dirty="0">
                          <a:solidFill>
                            <a:srgbClr val="000000"/>
                          </a:solidFill>
                          <a:latin typeface="+mn-ea"/>
                          <a:ea typeface="+mn-ea"/>
                        </a:rPr>
                        <a:t>▲ </a:t>
                      </a:r>
                      <a:r>
                        <a:rPr lang="en-US" altLang="ja-JP" sz="1000" b="0" i="0" u="none" strike="noStrike" dirty="0">
                          <a:solidFill>
                            <a:srgbClr val="000000"/>
                          </a:solidFill>
                          <a:latin typeface="+mn-ea"/>
                          <a:ea typeface="+mn-ea"/>
                        </a:rPr>
                        <a:t>176</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lnSpc>
                          <a:spcPts val="1100"/>
                        </a:lnSpc>
                      </a:pPr>
                      <a:r>
                        <a:rPr lang="en-US" altLang="ja-JP" sz="1000" b="0" i="0" u="none" strike="noStrike" dirty="0">
                          <a:solidFill>
                            <a:srgbClr val="000000"/>
                          </a:solidFill>
                          <a:latin typeface="+mn-ea"/>
                          <a:ea typeface="+mn-ea"/>
                        </a:rPr>
                        <a:t>100%</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8"/>
                  </a:ext>
                </a:extLst>
              </a:tr>
              <a:tr h="181585">
                <a:tc>
                  <a:txBody>
                    <a:bodyPr/>
                    <a:lstStyle/>
                    <a:p>
                      <a:pPr algn="ctr" fontAlgn="ctr">
                        <a:lnSpc>
                          <a:spcPts val="1100"/>
                        </a:lnSpc>
                      </a:pPr>
                      <a:r>
                        <a:rPr lang="en-US" altLang="zh-TW" sz="1000" b="0" i="0" u="none" strike="noStrike" dirty="0">
                          <a:solidFill>
                            <a:schemeClr val="tx1"/>
                          </a:solidFill>
                          <a:latin typeface="ＭＳ Ｐゴシック" pitchFamily="50" charset="-128"/>
                          <a:ea typeface="ＭＳ Ｐゴシック" pitchFamily="50" charset="-128"/>
                        </a:rPr>
                        <a:t>48</a:t>
                      </a:r>
                      <a:endParaRPr lang="zh-TW" altLang="en-US" sz="1000" b="0" i="0" u="none" strike="noStrike" dirty="0">
                        <a:solidFill>
                          <a:schemeClr val="tx1"/>
                        </a:solidFill>
                        <a:latin typeface="ＭＳ Ｐゴシック" pitchFamily="50" charset="-128"/>
                        <a:ea typeface="ＭＳ Ｐゴシック" pitchFamily="50" charset="-128"/>
                      </a:endParaRP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lnSpc>
                          <a:spcPts val="1100"/>
                        </a:lnSpc>
                      </a:pPr>
                      <a:r>
                        <a:rPr lang="zh-CN" altLang="en-US" sz="1000" b="0" i="0" u="none" strike="noStrike" dirty="0">
                          <a:solidFill>
                            <a:srgbClr val="000000"/>
                          </a:solidFill>
                          <a:latin typeface="ＭＳ Ｐゴシック" pitchFamily="50" charset="-128"/>
                          <a:ea typeface="ＭＳ Ｐゴシック" pitchFamily="50" charset="-128"/>
                        </a:rPr>
                        <a:t>国際港湾協会会費</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lnSpc>
                          <a:spcPts val="1100"/>
                        </a:lnSpc>
                      </a:pPr>
                      <a:r>
                        <a:rPr lang="zh-CN" altLang="en-US" sz="1000" b="0" i="0" u="none" strike="noStrike" dirty="0">
                          <a:solidFill>
                            <a:srgbClr val="000000"/>
                          </a:solidFill>
                          <a:latin typeface="ＭＳ Ｐゴシック" pitchFamily="50" charset="-128"/>
                          <a:ea typeface="ＭＳ Ｐゴシック" pitchFamily="50" charset="-128"/>
                        </a:rPr>
                        <a:t>国際港湾協会</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lnSpc>
                          <a:spcPts val="1100"/>
                        </a:lnSpc>
                      </a:pPr>
                      <a:r>
                        <a:rPr lang="ja-JP" altLang="en-US" sz="1000" b="0" i="0" u="none" strike="noStrike">
                          <a:solidFill>
                            <a:srgbClr val="000000"/>
                          </a:solidFill>
                          <a:latin typeface="+mn-ea"/>
                          <a:ea typeface="+mn-ea"/>
                        </a:rPr>
                        <a:t>▲ </a:t>
                      </a:r>
                      <a:r>
                        <a:rPr lang="en-US" altLang="ja-JP" sz="1000" b="0" i="0" u="none" strike="noStrike">
                          <a:solidFill>
                            <a:srgbClr val="000000"/>
                          </a:solidFill>
                          <a:latin typeface="+mn-ea"/>
                          <a:ea typeface="+mn-ea"/>
                        </a:rPr>
                        <a:t>1,047</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lnSpc>
                          <a:spcPts val="1100"/>
                        </a:lnSpc>
                      </a:pPr>
                      <a:r>
                        <a:rPr lang="en-US" altLang="ja-JP" sz="1000" b="0" i="0" u="none" strike="noStrike" dirty="0">
                          <a:solidFill>
                            <a:srgbClr val="000000"/>
                          </a:solidFill>
                          <a:latin typeface="+mn-ea"/>
                          <a:ea typeface="+mn-ea"/>
                        </a:rPr>
                        <a:t>100%</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9"/>
                  </a:ext>
                </a:extLst>
              </a:tr>
              <a:tr h="181585">
                <a:tc>
                  <a:txBody>
                    <a:bodyPr/>
                    <a:lstStyle/>
                    <a:p>
                      <a:pPr algn="ctr" fontAlgn="ctr">
                        <a:lnSpc>
                          <a:spcPts val="1100"/>
                        </a:lnSpc>
                      </a:pPr>
                      <a:r>
                        <a:rPr lang="en-US" altLang="ja-JP" sz="1000" b="0" i="0" u="none" strike="noStrike" dirty="0">
                          <a:solidFill>
                            <a:schemeClr val="tx1"/>
                          </a:solidFill>
                          <a:latin typeface="ＭＳ Ｐゴシック" pitchFamily="50" charset="-128"/>
                          <a:ea typeface="ＭＳ Ｐゴシック" pitchFamily="50" charset="-128"/>
                        </a:rPr>
                        <a:t>49</a:t>
                      </a:r>
                      <a:endParaRPr lang="ja-JP" altLang="en-US" sz="1000" b="0" i="0" u="none" strike="noStrike" dirty="0">
                        <a:solidFill>
                          <a:schemeClr val="tx1"/>
                        </a:solidFill>
                        <a:latin typeface="ＭＳ Ｐゴシック" pitchFamily="50" charset="-128"/>
                        <a:ea typeface="ＭＳ Ｐゴシック" pitchFamily="50" charset="-128"/>
                      </a:endParaRP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lnSpc>
                          <a:spcPts val="1100"/>
                        </a:lnSpc>
                      </a:pPr>
                      <a:r>
                        <a:rPr lang="zh-CN" altLang="en-US" sz="1000" b="0" i="0" u="none" strike="noStrike" dirty="0">
                          <a:solidFill>
                            <a:srgbClr val="000000"/>
                          </a:solidFill>
                          <a:latin typeface="ＭＳ Ｐゴシック" pitchFamily="50" charset="-128"/>
                          <a:ea typeface="ＭＳ Ｐゴシック" pitchFamily="50" charset="-128"/>
                        </a:rPr>
                        <a:t>国際港湾協会日本会議会費</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lnSpc>
                          <a:spcPts val="1100"/>
                        </a:lnSpc>
                      </a:pPr>
                      <a:r>
                        <a:rPr lang="zh-CN" altLang="en-US" sz="1000" b="0" i="0" u="none" strike="noStrike" dirty="0">
                          <a:solidFill>
                            <a:srgbClr val="000000"/>
                          </a:solidFill>
                          <a:latin typeface="ＭＳ Ｐゴシック" pitchFamily="50" charset="-128"/>
                          <a:ea typeface="ＭＳ Ｐゴシック" pitchFamily="50" charset="-128"/>
                        </a:rPr>
                        <a:t>国際港湾協会日本会議会</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lnSpc>
                          <a:spcPts val="1100"/>
                        </a:lnSpc>
                      </a:pPr>
                      <a:r>
                        <a:rPr lang="ja-JP" altLang="en-US" sz="1000" b="0" i="0" u="none" strike="noStrike">
                          <a:solidFill>
                            <a:srgbClr val="000000"/>
                          </a:solidFill>
                          <a:latin typeface="+mn-ea"/>
                          <a:ea typeface="+mn-ea"/>
                        </a:rPr>
                        <a:t>▲ </a:t>
                      </a:r>
                      <a:r>
                        <a:rPr lang="en-US" altLang="ja-JP" sz="1000" b="0" i="0" u="none" strike="noStrike">
                          <a:solidFill>
                            <a:srgbClr val="000000"/>
                          </a:solidFill>
                          <a:latin typeface="+mn-ea"/>
                          <a:ea typeface="+mn-ea"/>
                        </a:rPr>
                        <a:t>20</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lnSpc>
                          <a:spcPts val="1100"/>
                        </a:lnSpc>
                      </a:pPr>
                      <a:r>
                        <a:rPr lang="en-US" altLang="ja-JP" sz="1000" b="0" i="0" u="none" strike="noStrike" dirty="0">
                          <a:solidFill>
                            <a:srgbClr val="000000"/>
                          </a:solidFill>
                          <a:latin typeface="+mn-ea"/>
                          <a:ea typeface="+mn-ea"/>
                        </a:rPr>
                        <a:t>100%</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20"/>
                  </a:ext>
                </a:extLst>
              </a:tr>
              <a:tr h="181585">
                <a:tc>
                  <a:txBody>
                    <a:bodyPr/>
                    <a:lstStyle/>
                    <a:p>
                      <a:pPr algn="ctr" fontAlgn="ctr">
                        <a:lnSpc>
                          <a:spcPts val="1100"/>
                        </a:lnSpc>
                      </a:pPr>
                      <a:r>
                        <a:rPr lang="en-US" altLang="ja-JP" sz="1000" b="0" i="0" u="none" strike="noStrike" dirty="0">
                          <a:solidFill>
                            <a:schemeClr val="tx1"/>
                          </a:solidFill>
                          <a:latin typeface="ＭＳ Ｐゴシック" pitchFamily="50" charset="-128"/>
                          <a:ea typeface="ＭＳ Ｐゴシック" pitchFamily="50" charset="-128"/>
                        </a:rPr>
                        <a:t>50</a:t>
                      </a:r>
                      <a:endParaRPr lang="ja-JP" altLang="en-US" sz="1000" b="0" i="0" u="none" strike="noStrike" dirty="0">
                        <a:solidFill>
                          <a:schemeClr val="tx1"/>
                        </a:solidFill>
                        <a:latin typeface="ＭＳ Ｐゴシック" pitchFamily="50" charset="-128"/>
                        <a:ea typeface="ＭＳ Ｐゴシック" pitchFamily="50" charset="-128"/>
                      </a:endParaRP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lnSpc>
                          <a:spcPts val="1100"/>
                        </a:lnSpc>
                      </a:pPr>
                      <a:r>
                        <a:rPr lang="ja-JP" altLang="en-US" sz="1000" b="0" i="0" u="none" strike="noStrike" dirty="0">
                          <a:solidFill>
                            <a:srgbClr val="000000"/>
                          </a:solidFill>
                          <a:latin typeface="ＭＳ Ｐゴシック" pitchFamily="50" charset="-128"/>
                          <a:ea typeface="ＭＳ Ｐゴシック" pitchFamily="50" charset="-128"/>
                        </a:rPr>
                        <a:t>国際航路協会日本支部会費</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lnSpc>
                          <a:spcPts val="1100"/>
                        </a:lnSpc>
                      </a:pPr>
                      <a:r>
                        <a:rPr lang="zh-CN" altLang="en-US" sz="1000" b="0" i="0" u="none" strike="noStrike" dirty="0">
                          <a:solidFill>
                            <a:srgbClr val="000000"/>
                          </a:solidFill>
                          <a:latin typeface="ＭＳ Ｐゴシック" pitchFamily="50" charset="-128"/>
                          <a:ea typeface="ＭＳ Ｐゴシック" pitchFamily="50" charset="-128"/>
                        </a:rPr>
                        <a:t>国際航路協会日本支部会</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lnSpc>
                          <a:spcPts val="1100"/>
                        </a:lnSpc>
                      </a:pPr>
                      <a:r>
                        <a:rPr lang="ja-JP" altLang="en-US" sz="1000" b="0" i="0" u="none" strike="noStrike">
                          <a:solidFill>
                            <a:srgbClr val="000000"/>
                          </a:solidFill>
                          <a:latin typeface="+mn-ea"/>
                          <a:ea typeface="+mn-ea"/>
                        </a:rPr>
                        <a:t>▲ </a:t>
                      </a:r>
                      <a:r>
                        <a:rPr lang="en-US" altLang="ja-JP" sz="1000" b="0" i="0" u="none" strike="noStrike">
                          <a:solidFill>
                            <a:srgbClr val="000000"/>
                          </a:solidFill>
                          <a:latin typeface="+mn-ea"/>
                          <a:ea typeface="+mn-ea"/>
                        </a:rPr>
                        <a:t>153</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lnSpc>
                          <a:spcPts val="1100"/>
                        </a:lnSpc>
                      </a:pPr>
                      <a:r>
                        <a:rPr lang="en-US" altLang="ja-JP" sz="1000" b="0" i="0" u="none" strike="noStrike" dirty="0">
                          <a:solidFill>
                            <a:srgbClr val="000000"/>
                          </a:solidFill>
                          <a:latin typeface="+mn-ea"/>
                          <a:ea typeface="+mn-ea"/>
                        </a:rPr>
                        <a:t>100%</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21"/>
                  </a:ext>
                </a:extLst>
              </a:tr>
              <a:tr h="181585">
                <a:tc gridSpan="2">
                  <a:txBody>
                    <a:bodyPr/>
                    <a:lstStyle/>
                    <a:p>
                      <a:pPr algn="ctr" fontAlgn="ctr">
                        <a:lnSpc>
                          <a:spcPts val="1100"/>
                        </a:lnSpc>
                      </a:pPr>
                      <a:r>
                        <a:rPr lang="ja-JP" altLang="en-US" sz="1000" b="0" i="0" u="none" strike="noStrike" dirty="0">
                          <a:solidFill>
                            <a:schemeClr val="tx1"/>
                          </a:solidFill>
                          <a:latin typeface="+mn-ea"/>
                          <a:ea typeface="+mn-ea"/>
                        </a:rPr>
                        <a:t>計</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40000"/>
                        <a:lumOff val="60000"/>
                      </a:schemeClr>
                    </a:solidFill>
                  </a:tcPr>
                </a:tc>
                <a:tc hMerge="1">
                  <a:txBody>
                    <a:bodyPr/>
                    <a:lstStyle/>
                    <a:p>
                      <a:pPr algn="ctr" fontAlgn="ctr">
                        <a:lnSpc>
                          <a:spcPts val="1100"/>
                        </a:lnSpc>
                      </a:pPr>
                      <a:endParaRPr lang="ja-JP" altLang="en-US" sz="1000" b="0" i="0" u="none" strike="noStrike" dirty="0">
                        <a:solidFill>
                          <a:schemeClr val="tx1"/>
                        </a:solidFill>
                        <a:latin typeface="+mn-ea"/>
                        <a:ea typeface="+mn-ea"/>
                      </a:endParaRP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25400" cap="flat" cmpd="dbl"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40000"/>
                        <a:lumOff val="60000"/>
                      </a:schemeClr>
                    </a:solidFill>
                  </a:tcPr>
                </a:tc>
                <a:tc>
                  <a:txBody>
                    <a:bodyPr/>
                    <a:lstStyle/>
                    <a:p>
                      <a:pPr algn="l" fontAlgn="ctr">
                        <a:lnSpc>
                          <a:spcPts val="1100"/>
                        </a:lnSpc>
                      </a:pPr>
                      <a:r>
                        <a:rPr lang="ja-JP" altLang="en-US" sz="1000" b="0" i="0" u="none" strike="noStrike" dirty="0">
                          <a:solidFill>
                            <a:schemeClr val="tx1"/>
                          </a:solidFill>
                          <a:latin typeface="+mj-ea"/>
                          <a:ea typeface="+mj-ea"/>
                        </a:rPr>
                        <a:t>　</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40000"/>
                        <a:lumOff val="60000"/>
                      </a:schemeClr>
                    </a:solidFill>
                  </a:tcPr>
                </a:tc>
                <a:tc>
                  <a:txBody>
                    <a:bodyPr/>
                    <a:lstStyle/>
                    <a:p>
                      <a:pPr algn="r" fontAlgn="ctr">
                        <a:lnSpc>
                          <a:spcPts val="1100"/>
                        </a:lnSpc>
                      </a:pPr>
                      <a:r>
                        <a:rPr lang="ja-JP" altLang="en-US" sz="1000" b="0" i="0" u="none" strike="noStrike" dirty="0">
                          <a:solidFill>
                            <a:srgbClr val="000000"/>
                          </a:solidFill>
                          <a:latin typeface="+mn-ea"/>
                          <a:ea typeface="+mn-ea"/>
                        </a:rPr>
                        <a:t>▲</a:t>
                      </a:r>
                      <a:r>
                        <a:rPr lang="en-US" altLang="ja-JP" sz="1000" b="0" i="0" u="none" strike="noStrike" dirty="0">
                          <a:solidFill>
                            <a:srgbClr val="000000"/>
                          </a:solidFill>
                          <a:latin typeface="+mn-ea"/>
                          <a:ea typeface="+mn-ea"/>
                        </a:rPr>
                        <a:t>11,296</a:t>
                      </a:r>
                      <a:endParaRPr lang="ja-JP" altLang="en-US" sz="1000" b="0" i="0" u="none" strike="noStrike" dirty="0">
                        <a:solidFill>
                          <a:srgbClr val="000000"/>
                        </a:solidFill>
                        <a:latin typeface="+mn-ea"/>
                        <a:ea typeface="+mn-ea"/>
                      </a:endParaRP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40000"/>
                        <a:lumOff val="60000"/>
                      </a:schemeClr>
                    </a:solidFill>
                  </a:tcPr>
                </a:tc>
                <a:tc>
                  <a:txBody>
                    <a:bodyPr/>
                    <a:lstStyle/>
                    <a:p>
                      <a:pPr algn="ctr" fontAlgn="ctr">
                        <a:lnSpc>
                          <a:spcPts val="1100"/>
                        </a:lnSpc>
                      </a:pPr>
                      <a:endParaRPr lang="en-US" altLang="ja-JP" sz="1000" b="0" i="0" u="none" strike="noStrike" dirty="0">
                        <a:solidFill>
                          <a:srgbClr val="000000"/>
                        </a:solidFill>
                        <a:latin typeface="+mn-ea"/>
                        <a:ea typeface="+mn-ea"/>
                      </a:endParaRP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40000"/>
                        <a:lumOff val="60000"/>
                      </a:schemeClr>
                    </a:solidFill>
                  </a:tcPr>
                </a:tc>
                <a:extLst>
                  <a:ext uri="{0D108BD9-81ED-4DB2-BD59-A6C34878D82A}">
                    <a16:rowId xmlns:a16="http://schemas.microsoft.com/office/drawing/2014/main" val="10022"/>
                  </a:ext>
                </a:extLst>
              </a:tr>
            </a:tbl>
          </a:graphicData>
        </a:graphic>
      </p:graphicFrame>
      <p:sp>
        <p:nvSpPr>
          <p:cNvPr id="15" name="正方形/長方形 14"/>
          <p:cNvSpPr/>
          <p:nvPr/>
        </p:nvSpPr>
        <p:spPr>
          <a:xfrm>
            <a:off x="611560" y="1151174"/>
            <a:ext cx="1800200" cy="261610"/>
          </a:xfrm>
          <a:prstGeom prst="rect">
            <a:avLst/>
          </a:prstGeom>
        </p:spPr>
        <p:txBody>
          <a:bodyPr wrap="square">
            <a:spAutoFit/>
          </a:bodyPr>
          <a:lstStyle/>
          <a:p>
            <a:r>
              <a:rPr lang="ja-JP" altLang="en-US" sz="1100" dirty="0">
                <a:latin typeface="+mn-ea"/>
              </a:rPr>
              <a:t>（前ページからの続き）</a:t>
            </a:r>
          </a:p>
        </p:txBody>
      </p:sp>
      <p:sp>
        <p:nvSpPr>
          <p:cNvPr id="12" name="正方形/長方形 11"/>
          <p:cNvSpPr/>
          <p:nvPr/>
        </p:nvSpPr>
        <p:spPr>
          <a:xfrm>
            <a:off x="7956376" y="1166563"/>
            <a:ext cx="1008112" cy="246221"/>
          </a:xfrm>
          <a:prstGeom prst="rect">
            <a:avLst/>
          </a:prstGeom>
        </p:spPr>
        <p:txBody>
          <a:bodyPr wrap="square">
            <a:spAutoFit/>
          </a:bodyPr>
          <a:lstStyle/>
          <a:p>
            <a:r>
              <a:rPr lang="ja-JP" altLang="en-US" sz="1000" dirty="0">
                <a:latin typeface="+mn-ea"/>
              </a:rPr>
              <a:t>（単位：千円）</a:t>
            </a:r>
          </a:p>
        </p:txBody>
      </p:sp>
      <p:graphicFrame>
        <p:nvGraphicFramePr>
          <p:cNvPr id="13" name="表 12"/>
          <p:cNvGraphicFramePr>
            <a:graphicFrameLocks noGrp="1"/>
          </p:cNvGraphicFramePr>
          <p:nvPr/>
        </p:nvGraphicFramePr>
        <p:xfrm>
          <a:off x="755576" y="6165304"/>
          <a:ext cx="7992888" cy="288032"/>
        </p:xfrm>
        <a:graphic>
          <a:graphicData uri="http://schemas.openxmlformats.org/drawingml/2006/table">
            <a:tbl>
              <a:tblPr/>
              <a:tblGrid>
                <a:gridCol w="6480720">
                  <a:extLst>
                    <a:ext uri="{9D8B030D-6E8A-4147-A177-3AD203B41FA5}">
                      <a16:colId xmlns:a16="http://schemas.microsoft.com/office/drawing/2014/main" val="20000"/>
                    </a:ext>
                  </a:extLst>
                </a:gridCol>
                <a:gridCol w="1512168">
                  <a:extLst>
                    <a:ext uri="{9D8B030D-6E8A-4147-A177-3AD203B41FA5}">
                      <a16:colId xmlns:a16="http://schemas.microsoft.com/office/drawing/2014/main" val="20001"/>
                    </a:ext>
                  </a:extLst>
                </a:gridCol>
              </a:tblGrid>
              <a:tr h="288032">
                <a:tc>
                  <a:txBody>
                    <a:bodyPr/>
                    <a:lstStyle/>
                    <a:p>
                      <a:pPr algn="ctr" fontAlgn="ctr"/>
                      <a:r>
                        <a:rPr lang="en-US" altLang="ja-JP" sz="1300" b="1" i="0" u="none" strike="noStrike" dirty="0">
                          <a:solidFill>
                            <a:schemeClr val="tx1"/>
                          </a:solidFill>
                          <a:latin typeface="ＭＳ Ｐゴシック" pitchFamily="50" charset="-128"/>
                          <a:ea typeface="ＭＳ Ｐゴシック" pitchFamily="50" charset="-128"/>
                        </a:rPr>
                        <a:t>2014</a:t>
                      </a:r>
                      <a:r>
                        <a:rPr lang="ja-JP" altLang="en-US" sz="1300" b="1" i="0" u="none" strike="noStrike" dirty="0">
                          <a:solidFill>
                            <a:schemeClr val="tx1"/>
                          </a:solidFill>
                          <a:latin typeface="ＭＳ Ｐゴシック" pitchFamily="50" charset="-128"/>
                          <a:ea typeface="ＭＳ Ｐゴシック" pitchFamily="50" charset="-128"/>
                        </a:rPr>
                        <a:t>年度　削減効果額　</a:t>
                      </a:r>
                      <a:r>
                        <a:rPr lang="zh-TW" altLang="en-US" sz="1300" b="1" i="0" u="none" strike="noStrike" dirty="0">
                          <a:solidFill>
                            <a:schemeClr val="tx1"/>
                          </a:solidFill>
                          <a:latin typeface="ＭＳ Ｐゴシック" pitchFamily="50" charset="-128"/>
                          <a:ea typeface="ＭＳ Ｐゴシック" pitchFamily="50" charset="-128"/>
                        </a:rPr>
                        <a:t>合計</a:t>
                      </a:r>
                      <a:r>
                        <a:rPr lang="ja-JP" altLang="en-US" sz="1300" b="1" i="0" u="none" strike="noStrike" dirty="0">
                          <a:solidFill>
                            <a:schemeClr val="tx1"/>
                          </a:solidFill>
                          <a:latin typeface="ＭＳ Ｐゴシック" pitchFamily="50" charset="-128"/>
                          <a:ea typeface="ＭＳ Ｐゴシック" pitchFamily="50" charset="-128"/>
                        </a:rPr>
                        <a:t>　（Ａ～Ｄ合計）</a:t>
                      </a:r>
                      <a:endParaRPr lang="zh-TW" altLang="en-US" sz="1300" b="1" i="0" u="none" strike="noStrike" dirty="0">
                        <a:solidFill>
                          <a:schemeClr val="tx1"/>
                        </a:solidFill>
                        <a:latin typeface="ＭＳ Ｐゴシック" pitchFamily="50" charset="-128"/>
                        <a:ea typeface="ＭＳ Ｐゴシック" pitchFamily="50" charset="-128"/>
                      </a:endParaRPr>
                    </a:p>
                  </a:txBody>
                  <a:tcPr marL="72000" marR="72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40000"/>
                        <a:lumOff val="60000"/>
                      </a:schemeClr>
                    </a:solidFill>
                  </a:tcPr>
                </a:tc>
                <a:tc>
                  <a:txBody>
                    <a:bodyPr/>
                    <a:lstStyle/>
                    <a:p>
                      <a:pPr algn="r" fontAlgn="ctr"/>
                      <a:r>
                        <a:rPr lang="en-US" altLang="ja-JP" sz="1300" b="1" i="0" u="none" strike="noStrike" dirty="0">
                          <a:solidFill>
                            <a:schemeClr val="tx1"/>
                          </a:solidFill>
                          <a:latin typeface="ＭＳ Ｐゴシック"/>
                        </a:rPr>
                        <a:t>3</a:t>
                      </a:r>
                      <a:r>
                        <a:rPr lang="ja-JP" altLang="en-US" sz="1300" b="1" i="0" u="none" strike="noStrike" dirty="0">
                          <a:solidFill>
                            <a:schemeClr val="tx1"/>
                          </a:solidFill>
                          <a:latin typeface="ＭＳ Ｐゴシック"/>
                        </a:rPr>
                        <a:t>億</a:t>
                      </a:r>
                      <a:r>
                        <a:rPr lang="en-US" altLang="ja-JP" sz="1300" b="1" i="0" u="none" strike="noStrike" dirty="0">
                          <a:solidFill>
                            <a:schemeClr val="tx1"/>
                          </a:solidFill>
                          <a:latin typeface="ＭＳ Ｐゴシック"/>
                        </a:rPr>
                        <a:t>8,700 </a:t>
                      </a:r>
                      <a:r>
                        <a:rPr lang="ja-JP" altLang="en-US" sz="1300" b="1" i="0" u="none" strike="noStrike" dirty="0">
                          <a:solidFill>
                            <a:schemeClr val="tx1"/>
                          </a:solidFill>
                          <a:latin typeface="ＭＳ Ｐゴシック"/>
                        </a:rPr>
                        <a:t>万円</a:t>
                      </a:r>
                      <a:endParaRPr lang="en-US" altLang="ja-JP" sz="1300" b="1" i="0" u="none" strike="noStrike" dirty="0">
                        <a:solidFill>
                          <a:schemeClr val="tx1"/>
                        </a:solidFill>
                        <a:latin typeface="ＭＳ Ｐゴシック"/>
                      </a:endParaRPr>
                    </a:p>
                  </a:txBody>
                  <a:tcPr marL="72000" marR="72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40000"/>
                        <a:lumOff val="60000"/>
                      </a:schemeClr>
                    </a:solidFill>
                  </a:tcPr>
                </a:tc>
                <a:extLst>
                  <a:ext uri="{0D108BD9-81ED-4DB2-BD59-A6C34878D82A}">
                    <a16:rowId xmlns:a16="http://schemas.microsoft.com/office/drawing/2014/main" val="10000"/>
                  </a:ext>
                </a:extLst>
              </a:tr>
            </a:tbl>
          </a:graphicData>
        </a:graphic>
      </p:graphicFrame>
      <p:sp>
        <p:nvSpPr>
          <p:cNvPr id="16" name="正方形/長方形 15"/>
          <p:cNvSpPr/>
          <p:nvPr/>
        </p:nvSpPr>
        <p:spPr>
          <a:xfrm>
            <a:off x="467544" y="849412"/>
            <a:ext cx="3312368" cy="292388"/>
          </a:xfrm>
          <a:prstGeom prst="rect">
            <a:avLst/>
          </a:prstGeom>
        </p:spPr>
        <p:txBody>
          <a:bodyPr wrap="square">
            <a:spAutoFit/>
          </a:bodyPr>
          <a:lstStyle/>
          <a:p>
            <a:r>
              <a:rPr lang="ja-JP" altLang="en-US" sz="1300" dirty="0">
                <a:latin typeface="+mn-ea"/>
              </a:rPr>
              <a:t>■廃止　（</a:t>
            </a:r>
            <a:r>
              <a:rPr lang="en-US" altLang="ja-JP" sz="1300" dirty="0">
                <a:latin typeface="+mn-ea"/>
              </a:rPr>
              <a:t>50</a:t>
            </a:r>
            <a:r>
              <a:rPr lang="ja-JP" altLang="en-US" sz="1300" dirty="0">
                <a:latin typeface="+mn-ea"/>
              </a:rPr>
              <a:t>項目）</a:t>
            </a:r>
          </a:p>
        </p:txBody>
      </p:sp>
      <p:sp>
        <p:nvSpPr>
          <p:cNvPr id="17" name="テキスト ボックス 36"/>
          <p:cNvSpPr txBox="1"/>
          <p:nvPr/>
        </p:nvSpPr>
        <p:spPr>
          <a:xfrm>
            <a:off x="179512" y="55619"/>
            <a:ext cx="3993789"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lvl="0">
              <a:defRPr/>
            </a:pPr>
            <a:r>
              <a:rPr lang="en-US" altLang="zh-TW"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Ⅲ</a:t>
            </a:r>
            <a:r>
              <a:rPr lang="zh-TW" altLang="en-US"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　行財政改革</a:t>
            </a:r>
            <a:r>
              <a:rPr lang="en-US" altLang="ja-JP"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a:t>
            </a:r>
            <a:r>
              <a:rPr lang="ja-JP" altLang="en-US"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業務執行の刷新</a:t>
            </a:r>
            <a:r>
              <a:rPr lang="en-US" altLang="ja-JP"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a:t>
            </a:r>
            <a:r>
              <a:rPr lang="ja-JP" altLang="en-US"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・補助金等の見直し</a:t>
            </a:r>
          </a:p>
        </p:txBody>
      </p:sp>
      <p:sp>
        <p:nvSpPr>
          <p:cNvPr id="3" name="スライド番号プレースホルダー 2"/>
          <p:cNvSpPr>
            <a:spLocks noGrp="1"/>
          </p:cNvSpPr>
          <p:nvPr>
            <p:ph type="sldNum" sz="quarter" idx="12"/>
          </p:nvPr>
        </p:nvSpPr>
        <p:spPr/>
        <p:txBody>
          <a:bodyPr/>
          <a:lstStyle/>
          <a:p>
            <a:fld id="{63BC356D-1576-478B-8647-1361C6E9DFF7}" type="slidenum">
              <a:rPr lang="ja-JP" altLang="en-US" smtClean="0"/>
              <a:pPr/>
              <a:t>235</a:t>
            </a:fld>
            <a:endParaRPr lang="ja-JP" altLang="en-US"/>
          </a:p>
        </p:txBody>
      </p:sp>
    </p:spTree>
    <p:extLst>
      <p:ext uri="{BB962C8B-B14F-4D97-AF65-F5344CB8AC3E}">
        <p14:creationId xmlns:p14="http://schemas.microsoft.com/office/powerpoint/2010/main" val="2265782960"/>
      </p:ext>
    </p:extLst>
  </p:cSld>
  <p:clrMapOvr>
    <a:masterClrMapping/>
  </p:clrMapOvr>
</p:sld>
</file>

<file path=ppt/slides/slide2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角丸四角形 12"/>
          <p:cNvSpPr/>
          <p:nvPr/>
        </p:nvSpPr>
        <p:spPr>
          <a:xfrm>
            <a:off x="7755972" y="5811226"/>
            <a:ext cx="688839" cy="282070"/>
          </a:xfrm>
          <a:prstGeom prst="roundRect">
            <a:avLst>
              <a:gd name="adj" fmla="val 3640"/>
            </a:avLst>
          </a:prstGeom>
          <a:solidFill>
            <a:srgbClr val="05E0DB">
              <a:lumMod val="60000"/>
              <a:lumOff val="40000"/>
              <a:alpha val="50000"/>
            </a:srgbClr>
          </a:solidFill>
          <a:ln w="38100" cap="flat" cmpd="sng" algn="ctr">
            <a:noFill/>
            <a:prstDash val="dash"/>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2" name="角丸四角形 11"/>
          <p:cNvSpPr/>
          <p:nvPr/>
        </p:nvSpPr>
        <p:spPr>
          <a:xfrm>
            <a:off x="6588224" y="5301208"/>
            <a:ext cx="2232247" cy="511766"/>
          </a:xfrm>
          <a:prstGeom prst="roundRect">
            <a:avLst>
              <a:gd name="adj" fmla="val 3640"/>
            </a:avLst>
          </a:prstGeom>
          <a:solidFill>
            <a:srgbClr val="05E0DB">
              <a:lumMod val="60000"/>
              <a:lumOff val="40000"/>
              <a:alpha val="50000"/>
            </a:srgbClr>
          </a:solidFill>
          <a:ln w="38100" cap="flat" cmpd="sng" algn="ctr">
            <a:noFill/>
            <a:prstDash val="dash"/>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0" name="角丸四角形 9"/>
          <p:cNvSpPr/>
          <p:nvPr/>
        </p:nvSpPr>
        <p:spPr>
          <a:xfrm>
            <a:off x="6773006" y="2218257"/>
            <a:ext cx="1358627" cy="314819"/>
          </a:xfrm>
          <a:prstGeom prst="roundRect">
            <a:avLst>
              <a:gd name="adj" fmla="val 3640"/>
            </a:avLst>
          </a:prstGeom>
          <a:solidFill>
            <a:srgbClr val="05E0DB">
              <a:lumMod val="60000"/>
              <a:lumOff val="40000"/>
              <a:alpha val="50000"/>
            </a:srgbClr>
          </a:solidFill>
          <a:ln w="38100" cap="flat" cmpd="sng" algn="ctr">
            <a:noFill/>
            <a:prstDash val="dash"/>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1" name="角丸四角形 10"/>
          <p:cNvSpPr/>
          <p:nvPr/>
        </p:nvSpPr>
        <p:spPr>
          <a:xfrm>
            <a:off x="8131632" y="3023738"/>
            <a:ext cx="688839" cy="261245"/>
          </a:xfrm>
          <a:prstGeom prst="roundRect">
            <a:avLst>
              <a:gd name="adj" fmla="val 3640"/>
            </a:avLst>
          </a:prstGeom>
          <a:solidFill>
            <a:srgbClr val="05E0DB">
              <a:lumMod val="60000"/>
              <a:lumOff val="40000"/>
              <a:alpha val="50000"/>
            </a:srgbClr>
          </a:solidFill>
          <a:ln w="38100" cap="flat" cmpd="sng" algn="ctr">
            <a:noFill/>
            <a:prstDash val="dash"/>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9" name="角丸四角形 8"/>
          <p:cNvSpPr/>
          <p:nvPr/>
        </p:nvSpPr>
        <p:spPr>
          <a:xfrm>
            <a:off x="7740352" y="1484784"/>
            <a:ext cx="720080" cy="242811"/>
          </a:xfrm>
          <a:prstGeom prst="roundRect">
            <a:avLst>
              <a:gd name="adj" fmla="val 3640"/>
            </a:avLst>
          </a:prstGeom>
          <a:solidFill>
            <a:srgbClr val="05E0DB">
              <a:lumMod val="60000"/>
              <a:lumOff val="40000"/>
              <a:alpha val="50000"/>
            </a:srgbClr>
          </a:solidFill>
          <a:ln w="38100" cap="flat" cmpd="sng" algn="ctr">
            <a:noFill/>
            <a:prstDash val="dash"/>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6" name="テキスト ボックス 5"/>
          <p:cNvSpPr txBox="1"/>
          <p:nvPr/>
        </p:nvSpPr>
        <p:spPr>
          <a:xfrm>
            <a:off x="0" y="0"/>
            <a:ext cx="7452320" cy="461665"/>
          </a:xfrm>
          <a:prstGeom prst="rect">
            <a:avLst/>
          </a:prstGeom>
          <a:solidFill>
            <a:srgbClr val="0070C0"/>
          </a:solidFill>
        </p:spPr>
        <p:txBody>
          <a:bodyPr wrap="square" rtlCol="0">
            <a:spAutoFit/>
          </a:bodyPr>
          <a:lstStyle/>
          <a:p>
            <a:r>
              <a:rPr lang="en-US" altLang="ja-JP" sz="2400" b="1" u="sng" dirty="0">
                <a:solidFill>
                  <a:schemeClr val="bg1"/>
                </a:solidFill>
                <a:latin typeface="BIZ UDゴシック" panose="020B0400000000000000" pitchFamily="49" charset="-128"/>
                <a:ea typeface="BIZ UDゴシック" panose="020B0400000000000000" pitchFamily="49" charset="-128"/>
              </a:rPr>
              <a:t>Ⅲ【</a:t>
            </a:r>
            <a:r>
              <a:rPr lang="ja-JP" altLang="en-US" sz="2400" b="1" u="sng" dirty="0">
                <a:solidFill>
                  <a:schemeClr val="bg1"/>
                </a:solidFill>
                <a:latin typeface="BIZ UDゴシック" panose="020B0400000000000000" pitchFamily="49" charset="-128"/>
                <a:ea typeface="BIZ UDゴシック" panose="020B0400000000000000" pitchFamily="49" charset="-128"/>
              </a:rPr>
              <a:t>業務執行の刷新</a:t>
            </a:r>
            <a:r>
              <a:rPr lang="en-US" altLang="ja-JP" sz="2400" b="1" u="sng" dirty="0">
                <a:solidFill>
                  <a:schemeClr val="bg1"/>
                </a:solidFill>
                <a:latin typeface="BIZ UDゴシック" panose="020B0400000000000000" pitchFamily="49" charset="-128"/>
                <a:ea typeface="BIZ UDゴシック" panose="020B0400000000000000" pitchFamily="49" charset="-128"/>
              </a:rPr>
              <a:t>】</a:t>
            </a:r>
            <a:r>
              <a:rPr lang="ja-JP" altLang="en-US" sz="2400" b="1" u="sng" dirty="0">
                <a:solidFill>
                  <a:schemeClr val="bg1"/>
                </a:solidFill>
                <a:latin typeface="BIZ UDゴシック" panose="020B0400000000000000" pitchFamily="49" charset="-128"/>
                <a:ea typeface="BIZ UDゴシック" panose="020B0400000000000000" pitchFamily="49" charset="-128"/>
              </a:rPr>
              <a:t>（</a:t>
            </a:r>
            <a:r>
              <a:rPr kumimoji="1" lang="ja-JP" altLang="en-US" sz="2400" b="1" u="sng" dirty="0">
                <a:solidFill>
                  <a:schemeClr val="bg1"/>
                </a:solidFill>
                <a:latin typeface="BIZ UDゴシック" panose="020B0400000000000000" pitchFamily="49" charset="-128"/>
                <a:ea typeface="BIZ UDゴシック" panose="020B0400000000000000" pitchFamily="49" charset="-128"/>
              </a:rPr>
              <a:t>９）市民利用施設の見直し</a:t>
            </a:r>
          </a:p>
        </p:txBody>
      </p:sp>
      <p:graphicFrame>
        <p:nvGraphicFramePr>
          <p:cNvPr id="7" name="表 6"/>
          <p:cNvGraphicFramePr>
            <a:graphicFrameLocks noGrp="1"/>
          </p:cNvGraphicFramePr>
          <p:nvPr>
            <p:extLst>
              <p:ext uri="{D42A27DB-BD31-4B8C-83A1-F6EECF244321}">
                <p14:modId xmlns:p14="http://schemas.microsoft.com/office/powerpoint/2010/main" val="3570737980"/>
              </p:ext>
            </p:extLst>
          </p:nvPr>
        </p:nvGraphicFramePr>
        <p:xfrm>
          <a:off x="323528" y="836712"/>
          <a:ext cx="8496944" cy="5540480"/>
        </p:xfrm>
        <a:graphic>
          <a:graphicData uri="http://schemas.openxmlformats.org/drawingml/2006/table">
            <a:tbl>
              <a:tblPr firstRow="1">
                <a:tableStyleId>{5C22544A-7EE6-4342-B048-85BDC9FD1C3A}</a:tableStyleId>
              </a:tblPr>
              <a:tblGrid>
                <a:gridCol w="2106234">
                  <a:extLst>
                    <a:ext uri="{9D8B030D-6E8A-4147-A177-3AD203B41FA5}">
                      <a16:colId xmlns:a16="http://schemas.microsoft.com/office/drawing/2014/main" val="20000"/>
                    </a:ext>
                  </a:extLst>
                </a:gridCol>
                <a:gridCol w="2106234">
                  <a:extLst>
                    <a:ext uri="{9D8B030D-6E8A-4147-A177-3AD203B41FA5}">
                      <a16:colId xmlns:a16="http://schemas.microsoft.com/office/drawing/2014/main" val="20001"/>
                    </a:ext>
                  </a:extLst>
                </a:gridCol>
                <a:gridCol w="2106234">
                  <a:extLst>
                    <a:ext uri="{9D8B030D-6E8A-4147-A177-3AD203B41FA5}">
                      <a16:colId xmlns:a16="http://schemas.microsoft.com/office/drawing/2014/main" val="20002"/>
                    </a:ext>
                  </a:extLst>
                </a:gridCol>
                <a:gridCol w="2178242">
                  <a:extLst>
                    <a:ext uri="{9D8B030D-6E8A-4147-A177-3AD203B41FA5}">
                      <a16:colId xmlns:a16="http://schemas.microsoft.com/office/drawing/2014/main" val="20003"/>
                    </a:ext>
                  </a:extLst>
                </a:gridCol>
              </a:tblGrid>
              <a:tr h="369040">
                <a:tc>
                  <a:txBody>
                    <a:bodyPr/>
                    <a:lstStyle/>
                    <a:p>
                      <a:pPr algn="ctr">
                        <a:lnSpc>
                          <a:spcPct val="100000"/>
                        </a:lnSpc>
                      </a:pPr>
                      <a:r>
                        <a:rPr kumimoji="1" lang="ja-JP" altLang="en-US" sz="1800" b="0" dirty="0">
                          <a:solidFill>
                            <a:schemeClr val="tx1"/>
                          </a:solidFill>
                          <a:latin typeface="+mn-lt"/>
                        </a:rPr>
                        <a:t>＜</a:t>
                      </a:r>
                      <a:r>
                        <a:rPr kumimoji="1" lang="en-US" altLang="ja-JP" sz="1800" b="0" dirty="0">
                          <a:solidFill>
                            <a:schemeClr val="tx1"/>
                          </a:solidFill>
                          <a:latin typeface="+mn-lt"/>
                        </a:rPr>
                        <a:t>Why</a:t>
                      </a:r>
                      <a:r>
                        <a:rPr kumimoji="1" lang="ja-JP" altLang="en-US" sz="1800" b="0" dirty="0">
                          <a:solidFill>
                            <a:schemeClr val="tx1"/>
                          </a:solidFill>
                          <a:latin typeface="+mn-lt"/>
                        </a:rPr>
                        <a:t>＞</a:t>
                      </a:r>
                    </a:p>
                  </a:txBody>
                  <a:tcPr marL="36000" marR="36000" anchor="ctr">
                    <a:lnL w="12700" cap="flat" cmpd="sng" algn="ctr">
                      <a:solidFill>
                        <a:schemeClr val="tx1"/>
                      </a:solidFill>
                      <a:prstDash val="solid"/>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0000"/>
                        </a:lnSpc>
                      </a:pPr>
                      <a:r>
                        <a:rPr kumimoji="1" lang="ja-JP" altLang="en-US" sz="1800" b="0" dirty="0">
                          <a:solidFill>
                            <a:schemeClr val="tx1"/>
                          </a:solidFill>
                          <a:latin typeface="+mn-lt"/>
                        </a:rPr>
                        <a:t>＜</a:t>
                      </a:r>
                      <a:r>
                        <a:rPr kumimoji="1" lang="en-US" altLang="ja-JP" sz="1800" b="0" dirty="0">
                          <a:solidFill>
                            <a:schemeClr val="tx1"/>
                          </a:solidFill>
                          <a:latin typeface="+mn-lt"/>
                        </a:rPr>
                        <a:t>Vision</a:t>
                      </a:r>
                      <a:r>
                        <a:rPr kumimoji="1" lang="ja-JP" altLang="en-US" sz="1800" b="0" dirty="0">
                          <a:solidFill>
                            <a:schemeClr val="tx1"/>
                          </a:solidFill>
                          <a:latin typeface="+mn-lt"/>
                        </a:rPr>
                        <a:t>＞</a:t>
                      </a:r>
                    </a:p>
                  </a:txBody>
                  <a:tcPr marL="36000" marR="36000" anchor="ctr">
                    <a:lnL w="12700" cap="flat" cmpd="sng" algn="ctr">
                      <a:solidFill>
                        <a:schemeClr val="tx1"/>
                      </a:solidFill>
                      <a:prstDash val="sysDash"/>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0000"/>
                        </a:lnSpc>
                      </a:pPr>
                      <a:r>
                        <a:rPr kumimoji="1" lang="ja-JP" altLang="en-US" sz="1800" b="0" dirty="0">
                          <a:solidFill>
                            <a:schemeClr val="tx1"/>
                          </a:solidFill>
                          <a:latin typeface="+mn-lt"/>
                        </a:rPr>
                        <a:t>＜</a:t>
                      </a:r>
                      <a:r>
                        <a:rPr kumimoji="1" lang="en-US" altLang="ja-JP" sz="1800" b="0" dirty="0">
                          <a:solidFill>
                            <a:schemeClr val="tx1"/>
                          </a:solidFill>
                          <a:latin typeface="+mn-lt"/>
                        </a:rPr>
                        <a:t>What</a:t>
                      </a:r>
                      <a:r>
                        <a:rPr kumimoji="1" lang="ja-JP" altLang="en-US" sz="1800" b="0" dirty="0">
                          <a:solidFill>
                            <a:schemeClr val="tx1"/>
                          </a:solidFill>
                          <a:latin typeface="+mn-lt"/>
                        </a:rPr>
                        <a:t>＞</a:t>
                      </a:r>
                    </a:p>
                  </a:txBody>
                  <a:tcPr marL="36000" marR="36000" anchor="ctr">
                    <a:lnL w="12700" cap="flat" cmpd="sng" algn="ctr">
                      <a:solidFill>
                        <a:schemeClr val="tx1"/>
                      </a:solidFill>
                      <a:prstDash val="sysDash"/>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0000"/>
                        </a:lnSpc>
                      </a:pPr>
                      <a:r>
                        <a:rPr kumimoji="1" lang="ja-JP" altLang="en-US" sz="1800" b="0" dirty="0">
                          <a:solidFill>
                            <a:schemeClr val="tx1"/>
                          </a:solidFill>
                          <a:latin typeface="+mn-lt"/>
                        </a:rPr>
                        <a:t>＜</a:t>
                      </a:r>
                      <a:r>
                        <a:rPr kumimoji="1" lang="en-US" altLang="ja-JP" sz="1800" b="0" dirty="0">
                          <a:solidFill>
                            <a:schemeClr val="tx1"/>
                          </a:solidFill>
                          <a:latin typeface="+mn-lt"/>
                        </a:rPr>
                        <a:t>Outcome</a:t>
                      </a:r>
                      <a:r>
                        <a:rPr kumimoji="1" lang="ja-JP" altLang="en-US" sz="1800" b="0" dirty="0">
                          <a:solidFill>
                            <a:schemeClr val="tx1"/>
                          </a:solidFill>
                          <a:latin typeface="+mn-lt"/>
                        </a:rPr>
                        <a:t>＞</a:t>
                      </a:r>
                    </a:p>
                  </a:txBody>
                  <a:tcPr marL="36000" marR="36000" anchor="ctr">
                    <a:lnL w="12700" cap="flat" cmpd="sng" algn="ctr">
                      <a:solidFill>
                        <a:schemeClr val="tx1"/>
                      </a:solidFill>
                      <a:prstDash val="sysDash"/>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0"/>
                  </a:ext>
                </a:extLst>
              </a:tr>
              <a:tr h="3231360">
                <a:tc>
                  <a:txBody>
                    <a:bodyPr/>
                    <a:lstStyle/>
                    <a:p>
                      <a:pPr marL="72000" marR="0" indent="-457200" algn="l" defTabSz="914400" rtl="0" eaLnBrk="1" fontAlgn="auto" latinLnBrk="0" hangingPunct="1">
                        <a:lnSpc>
                          <a:spcPts val="2000"/>
                        </a:lnSpc>
                        <a:spcBef>
                          <a:spcPts val="0"/>
                        </a:spcBef>
                        <a:spcAft>
                          <a:spcPts val="0"/>
                        </a:spcAft>
                        <a:buClrTx/>
                        <a:buSzTx/>
                        <a:buFontTx/>
                        <a:buNone/>
                        <a:tabLst/>
                        <a:defRPr/>
                      </a:pPr>
                      <a:r>
                        <a:rPr lang="ja-JP" altLang="en-US" sz="1200" dirty="0">
                          <a:solidFill>
                            <a:schemeClr val="tx1"/>
                          </a:solidFill>
                          <a:latin typeface="+mn-lt"/>
                        </a:rPr>
                        <a:t>・社会福祉施設や地域利用施設等を含む一般施設は、築後</a:t>
                      </a:r>
                      <a:r>
                        <a:rPr lang="en-US" altLang="ja-JP" sz="1200" dirty="0">
                          <a:solidFill>
                            <a:schemeClr val="tx1"/>
                          </a:solidFill>
                          <a:latin typeface="+mn-lt"/>
                        </a:rPr>
                        <a:t>30</a:t>
                      </a:r>
                      <a:r>
                        <a:rPr lang="ja-JP" altLang="en-US" sz="1200" dirty="0">
                          <a:solidFill>
                            <a:schemeClr val="tx1"/>
                          </a:solidFill>
                          <a:latin typeface="+mn-lt"/>
                        </a:rPr>
                        <a:t>年以上経過したものが約</a:t>
                      </a:r>
                      <a:r>
                        <a:rPr lang="en-US" altLang="ja-JP" sz="1200" dirty="0">
                          <a:solidFill>
                            <a:schemeClr val="tx1"/>
                          </a:solidFill>
                          <a:latin typeface="+mn-lt"/>
                        </a:rPr>
                        <a:t>4</a:t>
                      </a:r>
                      <a:r>
                        <a:rPr lang="ja-JP" altLang="en-US" sz="1200" dirty="0">
                          <a:solidFill>
                            <a:schemeClr val="tx1"/>
                          </a:solidFill>
                          <a:latin typeface="+mn-lt"/>
                        </a:rPr>
                        <a:t>割以上。</a:t>
                      </a:r>
                      <a:endParaRPr lang="en-US" altLang="ja-JP" sz="1200" dirty="0">
                        <a:solidFill>
                          <a:schemeClr val="tx1"/>
                        </a:solidFill>
                        <a:latin typeface="+mn-lt"/>
                      </a:endParaRPr>
                    </a:p>
                    <a:p>
                      <a:pPr marL="72000" marR="0" indent="-457200" algn="l" defTabSz="914400" rtl="0" eaLnBrk="1" fontAlgn="auto" latinLnBrk="0" hangingPunct="1">
                        <a:lnSpc>
                          <a:spcPts val="2000"/>
                        </a:lnSpc>
                        <a:spcBef>
                          <a:spcPts val="0"/>
                        </a:spcBef>
                        <a:spcAft>
                          <a:spcPts val="0"/>
                        </a:spcAft>
                        <a:buClrTx/>
                        <a:buSzTx/>
                        <a:buFontTx/>
                        <a:buNone/>
                        <a:tabLst/>
                        <a:defRPr/>
                      </a:pPr>
                      <a:endParaRPr lang="en-US" altLang="ja-JP" sz="1200" dirty="0">
                        <a:solidFill>
                          <a:schemeClr val="tx1"/>
                        </a:solidFill>
                        <a:latin typeface="+mn-lt"/>
                      </a:endParaRPr>
                    </a:p>
                    <a:p>
                      <a:pPr marL="72000" marR="0" indent="-457200" algn="l" defTabSz="914400" rtl="0" eaLnBrk="1" fontAlgn="auto" latinLnBrk="0" hangingPunct="1">
                        <a:lnSpc>
                          <a:spcPts val="2000"/>
                        </a:lnSpc>
                        <a:spcBef>
                          <a:spcPts val="0"/>
                        </a:spcBef>
                        <a:spcAft>
                          <a:spcPts val="0"/>
                        </a:spcAft>
                        <a:buClrTx/>
                        <a:buSzTx/>
                        <a:buFontTx/>
                        <a:buNone/>
                        <a:tabLst/>
                        <a:defRPr/>
                      </a:pPr>
                      <a:r>
                        <a:rPr lang="ja-JP" altLang="en-US" sz="1200" dirty="0">
                          <a:solidFill>
                            <a:schemeClr val="tx1"/>
                          </a:solidFill>
                          <a:latin typeface="+mn-lt"/>
                        </a:rPr>
                        <a:t>・今後、設備更新や大規模改修など維持保全経費の負担が、本市財政の大きな課題。</a:t>
                      </a:r>
                      <a:endParaRPr lang="en-US" altLang="ja-JP" sz="1200" dirty="0">
                        <a:solidFill>
                          <a:schemeClr val="tx1"/>
                        </a:solidFill>
                        <a:latin typeface="+mn-lt"/>
                      </a:endParaRPr>
                    </a:p>
                    <a:p>
                      <a:pPr marL="72000" marR="0" indent="-457200" algn="l" defTabSz="914400" rtl="0" eaLnBrk="1" fontAlgn="auto" latinLnBrk="0" hangingPunct="1">
                        <a:lnSpc>
                          <a:spcPts val="2000"/>
                        </a:lnSpc>
                        <a:spcBef>
                          <a:spcPts val="0"/>
                        </a:spcBef>
                        <a:spcAft>
                          <a:spcPts val="0"/>
                        </a:spcAft>
                        <a:buClrTx/>
                        <a:buSzTx/>
                        <a:buFontTx/>
                        <a:buNone/>
                        <a:tabLst/>
                        <a:defRPr/>
                      </a:pPr>
                      <a:endParaRPr lang="en-US" altLang="ja-JP" sz="1200" dirty="0">
                        <a:solidFill>
                          <a:schemeClr val="tx1"/>
                        </a:solidFill>
                        <a:latin typeface="+mn-lt"/>
                      </a:endParaRPr>
                    </a:p>
                    <a:p>
                      <a:pPr marL="72000" marR="0" indent="-457200" algn="l" defTabSz="914400" rtl="0" eaLnBrk="1" fontAlgn="auto" latinLnBrk="0" hangingPunct="1">
                        <a:lnSpc>
                          <a:spcPts val="2000"/>
                        </a:lnSpc>
                        <a:spcBef>
                          <a:spcPts val="0"/>
                        </a:spcBef>
                        <a:spcAft>
                          <a:spcPts val="0"/>
                        </a:spcAft>
                        <a:buClrTx/>
                        <a:buSzTx/>
                        <a:buFontTx/>
                        <a:buNone/>
                        <a:tabLst/>
                        <a:defRPr/>
                      </a:pPr>
                      <a:r>
                        <a:rPr lang="ja-JP" altLang="en-US" sz="1200" dirty="0">
                          <a:solidFill>
                            <a:schemeClr val="tx1"/>
                          </a:solidFill>
                          <a:latin typeface="+mn-lt"/>
                        </a:rPr>
                        <a:t>・特に、市民利用施設（全</a:t>
                      </a:r>
                      <a:r>
                        <a:rPr lang="en-US" altLang="ja-JP" sz="1200" dirty="0">
                          <a:solidFill>
                            <a:schemeClr val="tx1"/>
                          </a:solidFill>
                          <a:latin typeface="+mn-lt"/>
                        </a:rPr>
                        <a:t>286</a:t>
                      </a:r>
                      <a:r>
                        <a:rPr lang="ja-JP" altLang="en-US" sz="1200" dirty="0">
                          <a:solidFill>
                            <a:schemeClr val="tx1"/>
                          </a:solidFill>
                          <a:latin typeface="+mn-lt"/>
                        </a:rPr>
                        <a:t>施設）については、比較</a:t>
                      </a:r>
                      <a:r>
                        <a:rPr lang="en-US" altLang="ja-JP" sz="1200" dirty="0">
                          <a:solidFill>
                            <a:schemeClr val="tx1"/>
                          </a:solidFill>
                          <a:latin typeface="+mn-lt"/>
                        </a:rPr>
                        <a:t>4</a:t>
                      </a:r>
                      <a:r>
                        <a:rPr lang="ja-JP" altLang="en-US" sz="1200" dirty="0">
                          <a:solidFill>
                            <a:schemeClr val="tx1"/>
                          </a:solidFill>
                          <a:latin typeface="+mn-lt"/>
                        </a:rPr>
                        <a:t>都市（神戸市・京都市・名古屋市・横浜市）の人口あたりの施設規模（床面積や収容人数など）の平均値と比べると、屋内プールやスポーツセンターなど、過剰な水準となっている施設も多々あり、必要性や有効性を見直すべき。</a:t>
                      </a:r>
                      <a:endParaRPr lang="en-US" altLang="ja-JP" sz="1300" dirty="0">
                        <a:solidFill>
                          <a:schemeClr val="tx1"/>
                        </a:solidFill>
                        <a:latin typeface="+mn-lt"/>
                      </a:endParaRPr>
                    </a:p>
                  </a:txBody>
                  <a:tcPr marL="36000" marR="36000">
                    <a:lnL w="12700" cap="flat" cmpd="sng" algn="ctr">
                      <a:solidFill>
                        <a:schemeClr val="tx1"/>
                      </a:solidFill>
                      <a:prstDash val="solid"/>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72000" indent="-457200">
                        <a:lnSpc>
                          <a:spcPts val="2000"/>
                        </a:lnSpc>
                      </a:pPr>
                      <a:r>
                        <a:rPr lang="ja-JP" altLang="en-US" sz="1200" dirty="0">
                          <a:solidFill>
                            <a:schemeClr val="tx1"/>
                          </a:solidFill>
                          <a:latin typeface="+mn-lt"/>
                        </a:rPr>
                        <a:t>・「比較</a:t>
                      </a:r>
                      <a:r>
                        <a:rPr lang="en-US" altLang="ja-JP" sz="1200" dirty="0">
                          <a:solidFill>
                            <a:schemeClr val="tx1"/>
                          </a:solidFill>
                          <a:latin typeface="+mn-lt"/>
                        </a:rPr>
                        <a:t>4</a:t>
                      </a:r>
                      <a:r>
                        <a:rPr lang="ja-JP" altLang="en-US" sz="1200" dirty="0">
                          <a:solidFill>
                            <a:schemeClr val="tx1"/>
                          </a:solidFill>
                          <a:latin typeface="+mn-lt"/>
                        </a:rPr>
                        <a:t>都市の水準並みに」、「民間にできることは民間に」、「施策目的ごとの施設提供から施設の全体最適化」などの観点から、施設の必要性・有効性、行政と民間の役割分担等を点検・精査。</a:t>
                      </a:r>
                      <a:endParaRPr lang="en-US" altLang="ja-JP" sz="1200" dirty="0">
                        <a:solidFill>
                          <a:schemeClr val="tx1"/>
                        </a:solidFill>
                        <a:latin typeface="+mn-lt"/>
                      </a:endParaRPr>
                    </a:p>
                    <a:p>
                      <a:pPr marL="72000" indent="-457200">
                        <a:lnSpc>
                          <a:spcPts val="2000"/>
                        </a:lnSpc>
                      </a:pPr>
                      <a:endParaRPr lang="en-US" altLang="ja-JP" sz="1200" dirty="0">
                        <a:solidFill>
                          <a:schemeClr val="tx1"/>
                        </a:solidFill>
                        <a:latin typeface="+mn-lt"/>
                      </a:endParaRPr>
                    </a:p>
                    <a:p>
                      <a:pPr marL="72000" indent="-457200">
                        <a:lnSpc>
                          <a:spcPts val="2000"/>
                        </a:lnSpc>
                      </a:pPr>
                      <a:r>
                        <a:rPr lang="ja-JP" altLang="en-US" sz="1200" dirty="0">
                          <a:solidFill>
                            <a:schemeClr val="tx1"/>
                          </a:solidFill>
                          <a:latin typeface="+mn-lt"/>
                        </a:rPr>
                        <a:t>・施設の廃止・縮小・転用や機能統合など抜本的な見直しを行い、維持管理費の縮減や効率化を図る。</a:t>
                      </a:r>
                      <a:endParaRPr lang="en-US" altLang="ja-JP" sz="1200" dirty="0">
                        <a:solidFill>
                          <a:schemeClr val="tx1"/>
                        </a:solidFill>
                        <a:latin typeface="+mn-lt"/>
                      </a:endParaRPr>
                    </a:p>
                    <a:p>
                      <a:pPr marL="72000" indent="-457200">
                        <a:lnSpc>
                          <a:spcPts val="2000"/>
                        </a:lnSpc>
                      </a:pPr>
                      <a:endParaRPr lang="en-US" altLang="ja-JP" sz="1200" dirty="0">
                        <a:solidFill>
                          <a:schemeClr val="tx1"/>
                        </a:solidFill>
                        <a:latin typeface="+mn-lt"/>
                      </a:endParaRPr>
                    </a:p>
                  </a:txBody>
                  <a:tcPr marL="36000" marR="36000">
                    <a:lnL w="12700" cap="flat" cmpd="sng" algn="ctr">
                      <a:solidFill>
                        <a:schemeClr val="tx1"/>
                      </a:solidFill>
                      <a:prstDash val="sysDash"/>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72000" indent="-457200">
                        <a:lnSpc>
                          <a:spcPts val="2000"/>
                        </a:lnSpc>
                      </a:pPr>
                      <a:r>
                        <a:rPr lang="ja-JP" altLang="en-US" sz="1200" dirty="0">
                          <a:solidFill>
                            <a:schemeClr val="tx1"/>
                          </a:solidFill>
                          <a:latin typeface="+mn-lt"/>
                        </a:rPr>
                        <a:t>・比較</a:t>
                      </a:r>
                      <a:r>
                        <a:rPr lang="en-US" altLang="ja-JP" sz="1200" dirty="0">
                          <a:solidFill>
                            <a:schemeClr val="tx1"/>
                          </a:solidFill>
                          <a:latin typeface="+mn-lt"/>
                        </a:rPr>
                        <a:t>4</a:t>
                      </a:r>
                      <a:r>
                        <a:rPr lang="ja-JP" altLang="en-US" sz="1200" dirty="0">
                          <a:solidFill>
                            <a:schemeClr val="tx1"/>
                          </a:solidFill>
                          <a:latin typeface="+mn-lt"/>
                        </a:rPr>
                        <a:t>都市と①施設規模の状況、②施設の設置目的の達成状況、③官民の役割分担、④施設間での機能重複、⑤施設配置の妥当性などを検証し、見直し対象施設（</a:t>
                      </a:r>
                      <a:r>
                        <a:rPr lang="en-US" altLang="ja-JP" sz="1200" dirty="0">
                          <a:solidFill>
                            <a:schemeClr val="tx1"/>
                          </a:solidFill>
                          <a:latin typeface="+mn-lt"/>
                        </a:rPr>
                        <a:t>74</a:t>
                      </a:r>
                      <a:r>
                        <a:rPr lang="ja-JP" altLang="en-US" sz="1200" dirty="0">
                          <a:solidFill>
                            <a:schemeClr val="tx1"/>
                          </a:solidFill>
                          <a:latin typeface="+mn-lt"/>
                        </a:rPr>
                        <a:t>施設）をリストアップ。</a:t>
                      </a:r>
                      <a:endParaRPr lang="en-US" altLang="ja-JP" sz="1200" dirty="0">
                        <a:solidFill>
                          <a:schemeClr val="tx1"/>
                        </a:solidFill>
                        <a:latin typeface="+mn-lt"/>
                      </a:endParaRPr>
                    </a:p>
                    <a:p>
                      <a:pPr marL="72000" indent="-457200">
                        <a:lnSpc>
                          <a:spcPts val="2000"/>
                        </a:lnSpc>
                      </a:pPr>
                      <a:endParaRPr lang="en-US" altLang="ja-JP" sz="1200" dirty="0">
                        <a:solidFill>
                          <a:schemeClr val="tx1"/>
                        </a:solidFill>
                        <a:latin typeface="+mn-lt"/>
                      </a:endParaRPr>
                    </a:p>
                    <a:p>
                      <a:pPr marL="72000" indent="-457200">
                        <a:lnSpc>
                          <a:spcPts val="2000"/>
                        </a:lnSpc>
                      </a:pPr>
                      <a:r>
                        <a:rPr lang="ja-JP" altLang="en-US" sz="1200" dirty="0">
                          <a:solidFill>
                            <a:schemeClr val="tx1"/>
                          </a:solidFill>
                          <a:latin typeface="+mn-lt"/>
                        </a:rPr>
                        <a:t>・必要に応じて各施設の設置条例を改正し、見直しを実施。</a:t>
                      </a:r>
                      <a:endParaRPr lang="en-US" altLang="ja-JP" sz="1200" dirty="0">
                        <a:solidFill>
                          <a:schemeClr val="tx1"/>
                        </a:solidFill>
                        <a:latin typeface="+mn-lt"/>
                      </a:endParaRPr>
                    </a:p>
                    <a:p>
                      <a:pPr marL="72000" indent="-457200">
                        <a:lnSpc>
                          <a:spcPts val="2000"/>
                        </a:lnSpc>
                      </a:pPr>
                      <a:endParaRPr lang="en-US" altLang="ja-JP" sz="1200" dirty="0">
                        <a:solidFill>
                          <a:schemeClr val="tx1"/>
                        </a:solidFill>
                        <a:latin typeface="+mn-lt"/>
                      </a:endParaRPr>
                    </a:p>
                    <a:p>
                      <a:pPr marL="72000" indent="-457200">
                        <a:lnSpc>
                          <a:spcPts val="2000"/>
                        </a:lnSpc>
                      </a:pPr>
                      <a:endParaRPr lang="en-US" altLang="ja-JP" sz="1200" dirty="0">
                        <a:solidFill>
                          <a:schemeClr val="tx1"/>
                        </a:solidFill>
                        <a:latin typeface="+mn-lt"/>
                      </a:endParaRPr>
                    </a:p>
                    <a:p>
                      <a:pPr marL="72000" indent="-457200">
                        <a:lnSpc>
                          <a:spcPts val="2000"/>
                        </a:lnSpc>
                      </a:pPr>
                      <a:endParaRPr lang="en-US" altLang="ja-JP" sz="1200" dirty="0">
                        <a:solidFill>
                          <a:schemeClr val="tx1"/>
                        </a:solidFill>
                        <a:latin typeface="+mn-lt"/>
                      </a:endParaRPr>
                    </a:p>
                    <a:p>
                      <a:pPr marL="72000" indent="-457200">
                        <a:lnSpc>
                          <a:spcPts val="2000"/>
                        </a:lnSpc>
                      </a:pPr>
                      <a:endParaRPr lang="en-US" altLang="ja-JP" sz="1200" dirty="0">
                        <a:solidFill>
                          <a:schemeClr val="tx1"/>
                        </a:solidFill>
                        <a:latin typeface="+mn-lt"/>
                      </a:endParaRPr>
                    </a:p>
                  </a:txBody>
                  <a:tcPr marL="36000" marR="36000">
                    <a:lnL w="12700" cap="flat" cmpd="sng" algn="ctr">
                      <a:solidFill>
                        <a:schemeClr val="tx1"/>
                      </a:solidFill>
                      <a:prstDash val="sysDash"/>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72000" marR="0" indent="-457200" algn="l" defTabSz="914400" rtl="0" eaLnBrk="1" fontAlgn="auto" latinLnBrk="0" hangingPunct="1">
                        <a:lnSpc>
                          <a:spcPts val="2000"/>
                        </a:lnSpc>
                        <a:spcBef>
                          <a:spcPts val="0"/>
                        </a:spcBef>
                        <a:spcAft>
                          <a:spcPts val="0"/>
                        </a:spcAft>
                        <a:buClrTx/>
                        <a:buSzTx/>
                        <a:buFontTx/>
                        <a:buNone/>
                        <a:tabLst/>
                        <a:defRPr/>
                      </a:pPr>
                      <a:r>
                        <a:rPr lang="ja-JP" altLang="en-US" sz="1200" dirty="0">
                          <a:solidFill>
                            <a:schemeClr val="tx1"/>
                          </a:solidFill>
                          <a:latin typeface="+mn-lt"/>
                        </a:rPr>
                        <a:t>・見直し対象施設（</a:t>
                      </a:r>
                      <a:r>
                        <a:rPr lang="en-US" altLang="ja-JP" sz="1200" dirty="0">
                          <a:solidFill>
                            <a:schemeClr val="tx1"/>
                          </a:solidFill>
                          <a:latin typeface="+mn-lt"/>
                        </a:rPr>
                        <a:t>74</a:t>
                      </a:r>
                      <a:r>
                        <a:rPr lang="ja-JP" altLang="en-US" sz="1200" dirty="0">
                          <a:solidFill>
                            <a:schemeClr val="tx1"/>
                          </a:solidFill>
                          <a:latin typeface="+mn-lt"/>
                        </a:rPr>
                        <a:t>施設）のうち、（Ａ：</a:t>
                      </a:r>
                      <a:r>
                        <a:rPr lang="en-US" altLang="ja-JP" sz="1200" dirty="0">
                          <a:solidFill>
                            <a:schemeClr val="tx1"/>
                          </a:solidFill>
                          <a:latin typeface="+mn-lt"/>
                        </a:rPr>
                        <a:t>27</a:t>
                      </a:r>
                      <a:r>
                        <a:rPr lang="ja-JP" altLang="en-US" sz="1200" dirty="0">
                          <a:solidFill>
                            <a:schemeClr val="tx1"/>
                          </a:solidFill>
                          <a:latin typeface="+mn-lt"/>
                        </a:rPr>
                        <a:t>施設　Ｂ：</a:t>
                      </a:r>
                      <a:r>
                        <a:rPr lang="en-US" altLang="ja-JP" sz="1200" dirty="0">
                          <a:solidFill>
                            <a:schemeClr val="tx1"/>
                          </a:solidFill>
                          <a:latin typeface="+mn-lt"/>
                        </a:rPr>
                        <a:t>29</a:t>
                      </a:r>
                      <a:r>
                        <a:rPr lang="ja-JP" altLang="en-US" sz="1200" dirty="0">
                          <a:solidFill>
                            <a:schemeClr val="tx1"/>
                          </a:solidFill>
                          <a:latin typeface="+mn-lt"/>
                        </a:rPr>
                        <a:t>施設）を見直し済。</a:t>
                      </a:r>
                    </a:p>
                    <a:p>
                      <a:pPr marL="0" marR="0" indent="0" algn="l" defTabSz="914400" rtl="0" eaLnBrk="1" fontAlgn="auto" latinLnBrk="0" hangingPunct="1">
                        <a:lnSpc>
                          <a:spcPts val="2000"/>
                        </a:lnSpc>
                        <a:spcBef>
                          <a:spcPts val="0"/>
                        </a:spcBef>
                        <a:spcAft>
                          <a:spcPts val="0"/>
                        </a:spcAft>
                        <a:buClrTx/>
                        <a:buSzTx/>
                        <a:buFontTx/>
                        <a:buNone/>
                        <a:tabLst/>
                        <a:defRPr/>
                      </a:pPr>
                      <a:r>
                        <a:rPr lang="ja-JP" altLang="en-US" sz="1200" dirty="0">
                          <a:solidFill>
                            <a:schemeClr val="tx1"/>
                          </a:solidFill>
                          <a:latin typeface="+mn-lt"/>
                        </a:rPr>
                        <a:t>　　Ａ：</a:t>
                      </a:r>
                      <a:r>
                        <a:rPr lang="en-US" altLang="ja-JP" sz="1200" dirty="0">
                          <a:solidFill>
                            <a:schemeClr val="tx1"/>
                          </a:solidFill>
                          <a:latin typeface="+mn-lt"/>
                        </a:rPr>
                        <a:t>2012</a:t>
                      </a:r>
                      <a:r>
                        <a:rPr lang="ja-JP" altLang="en-US" sz="1200" dirty="0">
                          <a:solidFill>
                            <a:schemeClr val="tx1"/>
                          </a:solidFill>
                          <a:latin typeface="+mn-lt"/>
                        </a:rPr>
                        <a:t>～</a:t>
                      </a:r>
                      <a:r>
                        <a:rPr lang="en-US" altLang="ja-JP" sz="1200" dirty="0">
                          <a:solidFill>
                            <a:schemeClr val="tx1"/>
                          </a:solidFill>
                          <a:latin typeface="+mn-lt"/>
                        </a:rPr>
                        <a:t>2017</a:t>
                      </a:r>
                      <a:r>
                        <a:rPr lang="ja-JP" altLang="en-US" sz="1200" dirty="0">
                          <a:solidFill>
                            <a:schemeClr val="tx1"/>
                          </a:solidFill>
                          <a:latin typeface="+mn-lt"/>
                        </a:rPr>
                        <a:t>年度</a:t>
                      </a:r>
                      <a:endParaRPr lang="en-US" altLang="ja-JP" sz="1200" dirty="0">
                        <a:solidFill>
                          <a:schemeClr val="tx1"/>
                        </a:solidFill>
                        <a:latin typeface="+mn-lt"/>
                      </a:endParaRPr>
                    </a:p>
                    <a:p>
                      <a:pPr marL="0" marR="0" indent="0" algn="l" defTabSz="914400" rtl="0" eaLnBrk="1" fontAlgn="auto" latinLnBrk="0" hangingPunct="1">
                        <a:lnSpc>
                          <a:spcPts val="2000"/>
                        </a:lnSpc>
                        <a:spcBef>
                          <a:spcPts val="0"/>
                        </a:spcBef>
                        <a:spcAft>
                          <a:spcPts val="0"/>
                        </a:spcAft>
                        <a:buClrTx/>
                        <a:buSzTx/>
                        <a:buFontTx/>
                        <a:buNone/>
                        <a:tabLst/>
                        <a:defRPr/>
                      </a:pPr>
                      <a:r>
                        <a:rPr lang="ja-JP" altLang="en-US" sz="1200" dirty="0">
                          <a:solidFill>
                            <a:schemeClr val="tx1"/>
                          </a:solidFill>
                          <a:latin typeface="+mn-lt"/>
                        </a:rPr>
                        <a:t>　　Ｂ：</a:t>
                      </a:r>
                      <a:r>
                        <a:rPr lang="en-US" altLang="ja-JP" sz="1200" dirty="0">
                          <a:solidFill>
                            <a:schemeClr val="tx1"/>
                          </a:solidFill>
                          <a:latin typeface="+mn-lt"/>
                        </a:rPr>
                        <a:t>2012</a:t>
                      </a:r>
                      <a:r>
                        <a:rPr lang="ja-JP" altLang="en-US" sz="1200" dirty="0">
                          <a:solidFill>
                            <a:schemeClr val="tx1"/>
                          </a:solidFill>
                          <a:latin typeface="+mn-lt"/>
                        </a:rPr>
                        <a:t>～</a:t>
                      </a:r>
                      <a:r>
                        <a:rPr lang="en-US" altLang="ja-JP" sz="1200" dirty="0">
                          <a:solidFill>
                            <a:schemeClr val="tx1"/>
                          </a:solidFill>
                          <a:latin typeface="+mn-lt"/>
                        </a:rPr>
                        <a:t>2022</a:t>
                      </a:r>
                      <a:r>
                        <a:rPr lang="ja-JP" altLang="en-US" sz="1200" dirty="0">
                          <a:solidFill>
                            <a:schemeClr val="tx1"/>
                          </a:solidFill>
                          <a:latin typeface="+mn-lt"/>
                        </a:rPr>
                        <a:t>年度</a:t>
                      </a:r>
                    </a:p>
                    <a:p>
                      <a:pPr>
                        <a:lnSpc>
                          <a:spcPts val="2000"/>
                        </a:lnSpc>
                      </a:pPr>
                      <a:r>
                        <a:rPr lang="ja-JP" altLang="en-US" sz="1200" dirty="0">
                          <a:solidFill>
                            <a:schemeClr val="tx1"/>
                          </a:solidFill>
                          <a:latin typeface="+mn-lt"/>
                        </a:rPr>
                        <a:t>①廃止 　　Ａ：</a:t>
                      </a:r>
                      <a:r>
                        <a:rPr lang="en-US" altLang="ja-JP" sz="1200" dirty="0">
                          <a:solidFill>
                            <a:schemeClr val="tx1"/>
                          </a:solidFill>
                          <a:latin typeface="+mn-lt"/>
                        </a:rPr>
                        <a:t>16</a:t>
                      </a:r>
                      <a:r>
                        <a:rPr lang="ja-JP" altLang="en-US" sz="1200" dirty="0">
                          <a:solidFill>
                            <a:schemeClr val="tx1"/>
                          </a:solidFill>
                          <a:latin typeface="+mn-lt"/>
                        </a:rPr>
                        <a:t>施設　Ｂ：</a:t>
                      </a:r>
                      <a:r>
                        <a:rPr lang="en-US" altLang="ja-JP" sz="1200" dirty="0">
                          <a:solidFill>
                            <a:schemeClr val="tx1"/>
                          </a:solidFill>
                          <a:latin typeface="+mn-lt"/>
                        </a:rPr>
                        <a:t>16</a:t>
                      </a:r>
                      <a:r>
                        <a:rPr lang="ja-JP" altLang="en-US" sz="1200" dirty="0">
                          <a:solidFill>
                            <a:schemeClr val="tx1"/>
                          </a:solidFill>
                          <a:latin typeface="+mn-lt"/>
                        </a:rPr>
                        <a:t>施設</a:t>
                      </a:r>
                      <a:endParaRPr lang="en-US" altLang="ja-JP" sz="1200" dirty="0">
                        <a:solidFill>
                          <a:schemeClr val="tx1"/>
                        </a:solidFill>
                        <a:latin typeface="+mn-lt"/>
                      </a:endParaRPr>
                    </a:p>
                    <a:p>
                      <a:pPr>
                        <a:lnSpc>
                          <a:spcPts val="2000"/>
                        </a:lnSpc>
                      </a:pPr>
                      <a:r>
                        <a:rPr lang="ja-JP" altLang="en-US" sz="1200" dirty="0">
                          <a:solidFill>
                            <a:schemeClr val="tx1"/>
                          </a:solidFill>
                          <a:latin typeface="+mn-lt"/>
                        </a:rPr>
                        <a:t>②民間事業者による運営 </a:t>
                      </a:r>
                    </a:p>
                    <a:p>
                      <a:pPr>
                        <a:lnSpc>
                          <a:spcPts val="2000"/>
                        </a:lnSpc>
                      </a:pPr>
                      <a:r>
                        <a:rPr lang="ja-JP" altLang="en-US" sz="1200" dirty="0">
                          <a:solidFill>
                            <a:schemeClr val="tx1"/>
                          </a:solidFill>
                          <a:latin typeface="+mn-lt"/>
                        </a:rPr>
                        <a:t>　　　　　　　　Ａ：</a:t>
                      </a:r>
                      <a:r>
                        <a:rPr lang="en-US" altLang="ja-JP" sz="1200" dirty="0">
                          <a:solidFill>
                            <a:schemeClr val="tx1"/>
                          </a:solidFill>
                          <a:latin typeface="+mn-lt"/>
                        </a:rPr>
                        <a:t>3</a:t>
                      </a:r>
                      <a:r>
                        <a:rPr lang="ja-JP" altLang="en-US" sz="1200" dirty="0">
                          <a:solidFill>
                            <a:schemeClr val="tx1"/>
                          </a:solidFill>
                          <a:latin typeface="+mn-lt"/>
                        </a:rPr>
                        <a:t>施設　Ｂ：</a:t>
                      </a:r>
                      <a:r>
                        <a:rPr lang="en-US" altLang="ja-JP" sz="1200" dirty="0">
                          <a:solidFill>
                            <a:schemeClr val="tx1"/>
                          </a:solidFill>
                          <a:latin typeface="+mn-lt"/>
                        </a:rPr>
                        <a:t>4</a:t>
                      </a:r>
                      <a:r>
                        <a:rPr lang="ja-JP" altLang="en-US" sz="1200" dirty="0">
                          <a:solidFill>
                            <a:schemeClr val="tx1"/>
                          </a:solidFill>
                          <a:latin typeface="+mn-lt"/>
                        </a:rPr>
                        <a:t>施設</a:t>
                      </a:r>
                      <a:endParaRPr lang="en-US" altLang="ja-JP" sz="1200" dirty="0">
                        <a:solidFill>
                          <a:schemeClr val="tx1"/>
                        </a:solidFill>
                        <a:latin typeface="+mn-lt"/>
                      </a:endParaRPr>
                    </a:p>
                    <a:p>
                      <a:pPr>
                        <a:lnSpc>
                          <a:spcPts val="2000"/>
                        </a:lnSpc>
                      </a:pPr>
                      <a:r>
                        <a:rPr lang="ja-JP" altLang="en-US" sz="1200" dirty="0">
                          <a:solidFill>
                            <a:schemeClr val="tx1"/>
                          </a:solidFill>
                          <a:latin typeface="+mn-lt"/>
                        </a:rPr>
                        <a:t>③施設の位置付け変更による</a:t>
                      </a:r>
                      <a:endParaRPr lang="en-US" altLang="ja-JP" sz="1200" dirty="0">
                        <a:solidFill>
                          <a:schemeClr val="tx1"/>
                        </a:solidFill>
                        <a:latin typeface="+mn-lt"/>
                      </a:endParaRPr>
                    </a:p>
                    <a:p>
                      <a:pPr>
                        <a:lnSpc>
                          <a:spcPts val="2000"/>
                        </a:lnSpc>
                      </a:pPr>
                      <a:r>
                        <a:rPr lang="ja-JP" altLang="en-US" sz="1200" dirty="0">
                          <a:solidFill>
                            <a:schemeClr val="tx1"/>
                          </a:solidFill>
                          <a:latin typeface="+mn-lt"/>
                        </a:rPr>
                        <a:t>　管理負担抑制 </a:t>
                      </a:r>
                      <a:endParaRPr lang="en-US" altLang="ja-JP" sz="1200" dirty="0">
                        <a:solidFill>
                          <a:schemeClr val="tx1"/>
                        </a:solidFill>
                        <a:latin typeface="+mn-lt"/>
                      </a:endParaRPr>
                    </a:p>
                    <a:p>
                      <a:pPr>
                        <a:lnSpc>
                          <a:spcPts val="2000"/>
                        </a:lnSpc>
                      </a:pPr>
                      <a:r>
                        <a:rPr lang="ja-JP" altLang="en-US" sz="1200" dirty="0">
                          <a:solidFill>
                            <a:schemeClr val="tx1"/>
                          </a:solidFill>
                          <a:latin typeface="+mn-lt"/>
                        </a:rPr>
                        <a:t>　　　　　　　　Ａ：</a:t>
                      </a:r>
                      <a:r>
                        <a:rPr lang="en-US" altLang="ja-JP" sz="1200" dirty="0">
                          <a:solidFill>
                            <a:schemeClr val="tx1"/>
                          </a:solidFill>
                          <a:latin typeface="+mn-lt"/>
                        </a:rPr>
                        <a:t>2</a:t>
                      </a:r>
                      <a:r>
                        <a:rPr lang="ja-JP" altLang="en-US" sz="1200" dirty="0">
                          <a:solidFill>
                            <a:schemeClr val="tx1"/>
                          </a:solidFill>
                          <a:latin typeface="+mn-lt"/>
                        </a:rPr>
                        <a:t>施設　Ｂ：</a:t>
                      </a:r>
                      <a:r>
                        <a:rPr lang="en-US" altLang="ja-JP" sz="1200" dirty="0">
                          <a:solidFill>
                            <a:schemeClr val="tx1"/>
                          </a:solidFill>
                          <a:latin typeface="+mn-lt"/>
                        </a:rPr>
                        <a:t>2</a:t>
                      </a:r>
                      <a:r>
                        <a:rPr lang="ja-JP" altLang="en-US" sz="1200" dirty="0">
                          <a:solidFill>
                            <a:schemeClr val="tx1"/>
                          </a:solidFill>
                          <a:latin typeface="+mn-lt"/>
                        </a:rPr>
                        <a:t>施設</a:t>
                      </a:r>
                      <a:endParaRPr lang="en-US" altLang="ja-JP" sz="1200" dirty="0">
                        <a:solidFill>
                          <a:schemeClr val="tx1"/>
                        </a:solidFill>
                        <a:latin typeface="+mn-lt"/>
                      </a:endParaRPr>
                    </a:p>
                    <a:p>
                      <a:pPr>
                        <a:lnSpc>
                          <a:spcPts val="2000"/>
                        </a:lnSpc>
                      </a:pPr>
                      <a:r>
                        <a:rPr lang="ja-JP" altLang="en-US" sz="1200" dirty="0">
                          <a:solidFill>
                            <a:schemeClr val="tx1"/>
                          </a:solidFill>
                          <a:latin typeface="+mn-lt"/>
                        </a:rPr>
                        <a:t>④受益者負担（利用料金）</a:t>
                      </a:r>
                      <a:endParaRPr lang="en-US" altLang="ja-JP" sz="1200" dirty="0">
                        <a:solidFill>
                          <a:schemeClr val="tx1"/>
                        </a:solidFill>
                        <a:latin typeface="+mn-lt"/>
                      </a:endParaRPr>
                    </a:p>
                    <a:p>
                      <a:pPr>
                        <a:lnSpc>
                          <a:spcPts val="2000"/>
                        </a:lnSpc>
                      </a:pPr>
                      <a:r>
                        <a:rPr lang="ja-JP" altLang="en-US" sz="1200" dirty="0">
                          <a:solidFill>
                            <a:schemeClr val="tx1"/>
                          </a:solidFill>
                          <a:latin typeface="+mn-lt"/>
                        </a:rPr>
                        <a:t>　の引き上げ等 　　　</a:t>
                      </a:r>
                      <a:endParaRPr lang="en-US" altLang="ja-JP" sz="1200" baseline="0" dirty="0">
                        <a:solidFill>
                          <a:schemeClr val="tx1"/>
                        </a:solidFill>
                        <a:latin typeface="+mn-lt"/>
                      </a:endParaRPr>
                    </a:p>
                    <a:p>
                      <a:pPr>
                        <a:lnSpc>
                          <a:spcPts val="2000"/>
                        </a:lnSpc>
                      </a:pPr>
                      <a:r>
                        <a:rPr lang="ja-JP" altLang="en-US" sz="1200" baseline="0" dirty="0">
                          <a:solidFill>
                            <a:schemeClr val="tx1"/>
                          </a:solidFill>
                          <a:latin typeface="+mn-lt"/>
                        </a:rPr>
                        <a:t>　　　　　　　　Ａ：</a:t>
                      </a:r>
                      <a:r>
                        <a:rPr lang="en-US" altLang="ja-JP" sz="1200" dirty="0">
                          <a:solidFill>
                            <a:schemeClr val="tx1"/>
                          </a:solidFill>
                          <a:latin typeface="+mn-lt"/>
                        </a:rPr>
                        <a:t>3</a:t>
                      </a:r>
                      <a:r>
                        <a:rPr lang="ja-JP" altLang="en-US" sz="1200" dirty="0">
                          <a:solidFill>
                            <a:schemeClr val="tx1"/>
                          </a:solidFill>
                          <a:latin typeface="+mn-lt"/>
                        </a:rPr>
                        <a:t>施設　Ｂ：</a:t>
                      </a:r>
                      <a:r>
                        <a:rPr lang="en-US" altLang="ja-JP" sz="1200" dirty="0">
                          <a:solidFill>
                            <a:schemeClr val="tx1"/>
                          </a:solidFill>
                          <a:latin typeface="+mn-lt"/>
                        </a:rPr>
                        <a:t>3</a:t>
                      </a:r>
                      <a:r>
                        <a:rPr lang="ja-JP" altLang="en-US" sz="1200" dirty="0">
                          <a:solidFill>
                            <a:schemeClr val="tx1"/>
                          </a:solidFill>
                          <a:latin typeface="+mn-lt"/>
                        </a:rPr>
                        <a:t>施設</a:t>
                      </a:r>
                      <a:endParaRPr lang="en-US" altLang="ja-JP" sz="1200" dirty="0">
                        <a:solidFill>
                          <a:schemeClr val="tx1"/>
                        </a:solidFill>
                        <a:latin typeface="+mn-lt"/>
                      </a:endParaRPr>
                    </a:p>
                    <a:p>
                      <a:pPr>
                        <a:lnSpc>
                          <a:spcPts val="2000"/>
                        </a:lnSpc>
                      </a:pPr>
                      <a:r>
                        <a:rPr lang="ja-JP" altLang="en-US" sz="1200" strike="noStrike" dirty="0">
                          <a:solidFill>
                            <a:schemeClr val="tx1"/>
                          </a:solidFill>
                          <a:latin typeface="+mn-lt"/>
                        </a:rPr>
                        <a:t>⑤機能集約等</a:t>
                      </a:r>
                      <a:endParaRPr lang="en-US" altLang="ja-JP" sz="1200" strike="noStrike" dirty="0">
                        <a:solidFill>
                          <a:schemeClr val="tx1"/>
                        </a:solidFill>
                        <a:latin typeface="+mn-lt"/>
                      </a:endParaRPr>
                    </a:p>
                    <a:p>
                      <a:pPr marL="0" marR="0" lvl="0" indent="0" algn="l" defTabSz="914400" rtl="0" eaLnBrk="1" fontAlgn="auto" latinLnBrk="0" hangingPunct="1">
                        <a:lnSpc>
                          <a:spcPts val="2000"/>
                        </a:lnSpc>
                        <a:spcBef>
                          <a:spcPts val="0"/>
                        </a:spcBef>
                        <a:spcAft>
                          <a:spcPts val="0"/>
                        </a:spcAft>
                        <a:buClrTx/>
                        <a:buSzTx/>
                        <a:buFontTx/>
                        <a:buNone/>
                        <a:tabLst/>
                        <a:defRPr/>
                      </a:pPr>
                      <a:r>
                        <a:rPr lang="ja-JP" altLang="en-US" sz="1200" baseline="0" dirty="0">
                          <a:solidFill>
                            <a:schemeClr val="tx1"/>
                          </a:solidFill>
                          <a:latin typeface="+mn-lt"/>
                        </a:rPr>
                        <a:t>　　　　　　　　Ａ：</a:t>
                      </a:r>
                      <a:r>
                        <a:rPr lang="en-US" altLang="ja-JP" sz="1200" baseline="0" dirty="0">
                          <a:solidFill>
                            <a:schemeClr val="tx1"/>
                          </a:solidFill>
                          <a:latin typeface="+mn-lt"/>
                        </a:rPr>
                        <a:t>3</a:t>
                      </a:r>
                      <a:r>
                        <a:rPr lang="ja-JP" altLang="en-US" sz="1200" dirty="0">
                          <a:solidFill>
                            <a:schemeClr val="tx1"/>
                          </a:solidFill>
                          <a:latin typeface="+mn-lt"/>
                        </a:rPr>
                        <a:t>施設　Ｂ：</a:t>
                      </a:r>
                      <a:r>
                        <a:rPr lang="en-US" altLang="ja-JP" sz="1200" dirty="0">
                          <a:solidFill>
                            <a:schemeClr val="tx1"/>
                          </a:solidFill>
                          <a:latin typeface="+mn-lt"/>
                        </a:rPr>
                        <a:t>3</a:t>
                      </a:r>
                      <a:r>
                        <a:rPr lang="ja-JP" altLang="en-US" sz="1200" dirty="0">
                          <a:solidFill>
                            <a:schemeClr val="tx1"/>
                          </a:solidFill>
                          <a:latin typeface="+mn-lt"/>
                        </a:rPr>
                        <a:t>施設</a:t>
                      </a:r>
                      <a:endParaRPr lang="en-US" altLang="ja-JP" sz="1200" dirty="0">
                        <a:solidFill>
                          <a:schemeClr val="tx1"/>
                        </a:solidFill>
                        <a:latin typeface="+mn-lt"/>
                      </a:endParaRPr>
                    </a:p>
                    <a:p>
                      <a:pPr>
                        <a:lnSpc>
                          <a:spcPts val="2000"/>
                        </a:lnSpc>
                      </a:pPr>
                      <a:r>
                        <a:rPr lang="ja-JP" altLang="en-US" sz="1200" dirty="0">
                          <a:solidFill>
                            <a:schemeClr val="tx1"/>
                          </a:solidFill>
                          <a:latin typeface="+mn-lt"/>
                        </a:rPr>
                        <a:t>⑥収支改善等</a:t>
                      </a:r>
                      <a:endParaRPr lang="en-US" altLang="ja-JP" sz="1200" dirty="0">
                        <a:solidFill>
                          <a:schemeClr val="tx1"/>
                        </a:solidFill>
                        <a:latin typeface="+mn-lt"/>
                      </a:endParaRPr>
                    </a:p>
                    <a:p>
                      <a:pPr marL="0" marR="0" lvl="0" indent="0" algn="l" defTabSz="914400" rtl="0" eaLnBrk="1" fontAlgn="auto" latinLnBrk="0" hangingPunct="1">
                        <a:lnSpc>
                          <a:spcPts val="2000"/>
                        </a:lnSpc>
                        <a:spcBef>
                          <a:spcPts val="0"/>
                        </a:spcBef>
                        <a:spcAft>
                          <a:spcPts val="0"/>
                        </a:spcAft>
                        <a:buClrTx/>
                        <a:buSzTx/>
                        <a:buFontTx/>
                        <a:buNone/>
                        <a:tabLst/>
                        <a:defRPr/>
                      </a:pPr>
                      <a:r>
                        <a:rPr lang="ja-JP" altLang="en-US" sz="1200" baseline="0" dirty="0">
                          <a:solidFill>
                            <a:schemeClr val="tx1"/>
                          </a:solidFill>
                          <a:latin typeface="+mn-lt"/>
                        </a:rPr>
                        <a:t>　　　　　　　　Ａ：</a:t>
                      </a:r>
                      <a:r>
                        <a:rPr lang="en-US" altLang="ja-JP" sz="1200" baseline="0" dirty="0">
                          <a:solidFill>
                            <a:schemeClr val="tx1"/>
                          </a:solidFill>
                          <a:latin typeface="+mn-lt"/>
                        </a:rPr>
                        <a:t>0</a:t>
                      </a:r>
                      <a:r>
                        <a:rPr lang="ja-JP" altLang="en-US" sz="1200" dirty="0">
                          <a:solidFill>
                            <a:schemeClr val="tx1"/>
                          </a:solidFill>
                          <a:latin typeface="+mn-lt"/>
                        </a:rPr>
                        <a:t>施設　Ｂ：</a:t>
                      </a:r>
                      <a:r>
                        <a:rPr lang="en-US" altLang="ja-JP" sz="1200" dirty="0">
                          <a:solidFill>
                            <a:schemeClr val="tx1"/>
                          </a:solidFill>
                          <a:latin typeface="+mn-lt"/>
                        </a:rPr>
                        <a:t>1</a:t>
                      </a:r>
                      <a:r>
                        <a:rPr lang="ja-JP" altLang="en-US" sz="1200" dirty="0">
                          <a:solidFill>
                            <a:schemeClr val="tx1"/>
                          </a:solidFill>
                          <a:latin typeface="+mn-lt"/>
                        </a:rPr>
                        <a:t>施設</a:t>
                      </a:r>
                      <a:endParaRPr lang="en-US" altLang="ja-JP" sz="1200" dirty="0">
                        <a:solidFill>
                          <a:schemeClr val="tx1"/>
                        </a:solidFill>
                        <a:latin typeface="+mn-lt"/>
                      </a:endParaRPr>
                    </a:p>
                    <a:p>
                      <a:pPr marL="72000" indent="-457200">
                        <a:lnSpc>
                          <a:spcPts val="2000"/>
                        </a:lnSpc>
                      </a:pPr>
                      <a:r>
                        <a:rPr lang="ja-JP" altLang="en-US" sz="1200" dirty="0">
                          <a:solidFill>
                            <a:schemeClr val="tx1"/>
                          </a:solidFill>
                          <a:latin typeface="+mn-lt"/>
                        </a:rPr>
                        <a:t>・残る（Ａ：</a:t>
                      </a:r>
                      <a:r>
                        <a:rPr lang="en-US" altLang="ja-JP" sz="1200" dirty="0">
                          <a:solidFill>
                            <a:schemeClr val="tx1"/>
                          </a:solidFill>
                          <a:latin typeface="+mn-lt"/>
                        </a:rPr>
                        <a:t>47</a:t>
                      </a:r>
                      <a:r>
                        <a:rPr lang="ja-JP" altLang="en-US" sz="1200" dirty="0">
                          <a:solidFill>
                            <a:schemeClr val="tx1"/>
                          </a:solidFill>
                          <a:latin typeface="+mn-lt"/>
                        </a:rPr>
                        <a:t>施設　Ｂ：</a:t>
                      </a:r>
                      <a:r>
                        <a:rPr lang="en-US" altLang="ja-JP" sz="1200" dirty="0">
                          <a:solidFill>
                            <a:schemeClr val="tx1"/>
                          </a:solidFill>
                          <a:latin typeface="+mn-lt"/>
                        </a:rPr>
                        <a:t>45</a:t>
                      </a:r>
                      <a:r>
                        <a:rPr lang="ja-JP" altLang="en-US" sz="1200" dirty="0">
                          <a:solidFill>
                            <a:schemeClr val="tx1"/>
                          </a:solidFill>
                          <a:latin typeface="+mn-lt"/>
                        </a:rPr>
                        <a:t>施設）についても、引き続き検討中。</a:t>
                      </a:r>
                      <a:endParaRPr lang="en-US" altLang="ja-JP" sz="1200" dirty="0">
                        <a:solidFill>
                          <a:schemeClr val="tx1"/>
                        </a:solidFill>
                        <a:latin typeface="+mn-lt"/>
                      </a:endParaRPr>
                    </a:p>
                  </a:txBody>
                  <a:tcPr marL="36000" marR="36000">
                    <a:lnL w="12700" cap="flat" cmpd="sng" algn="ctr">
                      <a:solidFill>
                        <a:schemeClr val="tx1"/>
                      </a:solidFill>
                      <a:prstDash val="sysDash"/>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bl>
          </a:graphicData>
        </a:graphic>
      </p:graphicFrame>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236</a:t>
            </a:fld>
            <a:endParaRPr lang="ja-JP" altLang="en-US"/>
          </a:p>
        </p:txBody>
      </p:sp>
    </p:spTree>
    <p:extLst>
      <p:ext uri="{BB962C8B-B14F-4D97-AF65-F5344CB8AC3E}">
        <p14:creationId xmlns:p14="http://schemas.microsoft.com/office/powerpoint/2010/main" val="2192187791"/>
      </p:ext>
    </p:extLst>
  </p:cSld>
  <p:clrMapOvr>
    <a:masterClrMapping/>
  </p:clrMapOvr>
</p:sld>
</file>

<file path=ppt/slides/slide2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 name="角丸四角形 23"/>
          <p:cNvSpPr/>
          <p:nvPr/>
        </p:nvSpPr>
        <p:spPr>
          <a:xfrm>
            <a:off x="3934912" y="3344762"/>
            <a:ext cx="2858351" cy="2763093"/>
          </a:xfrm>
          <a:prstGeom prst="roundRect">
            <a:avLst>
              <a:gd name="adj" fmla="val 3640"/>
            </a:avLst>
          </a:prstGeom>
          <a:solidFill>
            <a:srgbClr val="66FFFF">
              <a:alpha val="50000"/>
            </a:srgb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pic>
        <p:nvPicPr>
          <p:cNvPr id="3" name="図 2"/>
          <p:cNvPicPr>
            <a:picLocks noChangeAspect="1"/>
          </p:cNvPicPr>
          <p:nvPr/>
        </p:nvPicPr>
        <p:blipFill>
          <a:blip r:embed="rId3"/>
          <a:stretch>
            <a:fillRect/>
          </a:stretch>
        </p:blipFill>
        <p:spPr>
          <a:xfrm>
            <a:off x="297929" y="2969368"/>
            <a:ext cx="8437595" cy="3273836"/>
          </a:xfrm>
          <a:prstGeom prst="rect">
            <a:avLst/>
          </a:prstGeom>
        </p:spPr>
      </p:pic>
      <p:cxnSp>
        <p:nvCxnSpPr>
          <p:cNvPr id="27" name="直線コネクタ 26"/>
          <p:cNvCxnSpPr/>
          <p:nvPr/>
        </p:nvCxnSpPr>
        <p:spPr>
          <a:xfrm flipV="1">
            <a:off x="1691680" y="3372966"/>
            <a:ext cx="3672408" cy="432048"/>
          </a:xfrm>
          <a:prstGeom prst="line">
            <a:avLst/>
          </a:prstGeom>
        </p:spPr>
        <p:style>
          <a:lnRef idx="1">
            <a:schemeClr val="accent1"/>
          </a:lnRef>
          <a:fillRef idx="0">
            <a:schemeClr val="accent1"/>
          </a:fillRef>
          <a:effectRef idx="0">
            <a:schemeClr val="accent1"/>
          </a:effectRef>
          <a:fontRef idx="minor">
            <a:schemeClr val="tx1"/>
          </a:fontRef>
        </p:style>
      </p:cxnSp>
      <p:cxnSp>
        <p:nvCxnSpPr>
          <p:cNvPr id="40" name="直線コネクタ 39"/>
          <p:cNvCxnSpPr/>
          <p:nvPr/>
        </p:nvCxnSpPr>
        <p:spPr>
          <a:xfrm>
            <a:off x="2771800" y="4957142"/>
            <a:ext cx="2088232" cy="992138"/>
          </a:xfrm>
          <a:prstGeom prst="line">
            <a:avLst/>
          </a:prstGeom>
        </p:spPr>
        <p:style>
          <a:lnRef idx="1">
            <a:schemeClr val="accent1"/>
          </a:lnRef>
          <a:fillRef idx="0">
            <a:schemeClr val="accent1"/>
          </a:fillRef>
          <a:effectRef idx="0">
            <a:schemeClr val="accent1"/>
          </a:effectRef>
          <a:fontRef idx="minor">
            <a:schemeClr val="tx1"/>
          </a:fontRef>
        </p:style>
      </p:cxnSp>
      <p:sp>
        <p:nvSpPr>
          <p:cNvPr id="19" name="正方形/長方形 18"/>
          <p:cNvSpPr/>
          <p:nvPr/>
        </p:nvSpPr>
        <p:spPr>
          <a:xfrm>
            <a:off x="251520" y="260648"/>
            <a:ext cx="3816424" cy="369332"/>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見直し対象施設と進捗状況</a:t>
            </a:r>
            <a:endPar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cxnSp>
        <p:nvCxnSpPr>
          <p:cNvPr id="20" name="直線コネクタ 19"/>
          <p:cNvCxnSpPr/>
          <p:nvPr/>
        </p:nvCxnSpPr>
        <p:spPr>
          <a:xfrm>
            <a:off x="323528" y="620688"/>
            <a:ext cx="856895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6" name="テキスト ボックス 15"/>
          <p:cNvSpPr txBox="1"/>
          <p:nvPr/>
        </p:nvSpPr>
        <p:spPr>
          <a:xfrm>
            <a:off x="1124986" y="4665619"/>
            <a:ext cx="1107996" cy="461665"/>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市民利用施設</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全</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286</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施設</a:t>
            </a:r>
            <a:endPar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15" name="正方形/長方形 14"/>
          <p:cNvSpPr/>
          <p:nvPr/>
        </p:nvSpPr>
        <p:spPr>
          <a:xfrm>
            <a:off x="1043608" y="6381328"/>
            <a:ext cx="7920880" cy="246221"/>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注：比較４都市（横浜市・名古屋市・京都市・神戸市）における人口当たりの施設規模（床面積や収容人数など）の平均規模と同等のもの</a:t>
            </a:r>
          </a:p>
        </p:txBody>
      </p:sp>
      <p:sp>
        <p:nvSpPr>
          <p:cNvPr id="18" name="テキスト ボックス 36"/>
          <p:cNvSpPr txBox="1"/>
          <p:nvPr/>
        </p:nvSpPr>
        <p:spPr>
          <a:xfrm>
            <a:off x="0" y="0"/>
            <a:ext cx="4427984" cy="261610"/>
          </a:xfrm>
          <a:prstGeom prst="rect">
            <a:avLst/>
          </a:prstGeom>
          <a:noFill/>
        </p:spPr>
        <p:txBody>
          <a:bodyPr wrap="square" rtlCol="0">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altLang="ja-JP" sz="1100" dirty="0">
                <a:solidFill>
                  <a:prstClr val="black"/>
                </a:solidFill>
                <a:latin typeface="Calibri"/>
                <a:ea typeface="ＭＳ Ｐゴシック" panose="020B0600070205080204" pitchFamily="50" charset="-128"/>
              </a:rPr>
              <a:t>Ⅲ</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行財政改革</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業務執行の刷新</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・市民利用施設の見直し</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25" name="テキスト ボックス 24"/>
          <p:cNvSpPr txBox="1"/>
          <p:nvPr/>
        </p:nvSpPr>
        <p:spPr>
          <a:xfrm>
            <a:off x="4878495" y="4495477"/>
            <a:ext cx="1107996" cy="461665"/>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見直し対象</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74</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施設</a:t>
            </a:r>
            <a:endPar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26" name="角丸四角形 25"/>
          <p:cNvSpPr/>
          <p:nvPr/>
        </p:nvSpPr>
        <p:spPr>
          <a:xfrm>
            <a:off x="324770" y="2466205"/>
            <a:ext cx="2735062" cy="216298"/>
          </a:xfrm>
          <a:prstGeom prst="roundRect">
            <a:avLst>
              <a:gd name="adj" fmla="val 3640"/>
            </a:avLst>
          </a:prstGeom>
          <a:solidFill>
            <a:srgbClr val="66FFFF">
              <a:alpha val="50000"/>
            </a:srgb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28" name="角丸四角形 27"/>
          <p:cNvSpPr/>
          <p:nvPr/>
        </p:nvSpPr>
        <p:spPr>
          <a:xfrm>
            <a:off x="7806977" y="2226153"/>
            <a:ext cx="876853" cy="240052"/>
          </a:xfrm>
          <a:prstGeom prst="roundRect">
            <a:avLst>
              <a:gd name="adj" fmla="val 3640"/>
            </a:avLst>
          </a:prstGeom>
          <a:solidFill>
            <a:srgbClr val="66FFFF">
              <a:alpha val="50000"/>
            </a:srgb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2" name="スライド番号プレースホルダー 1"/>
          <p:cNvSpPr>
            <a:spLocks noGrp="1"/>
          </p:cNvSpPr>
          <p:nvPr>
            <p:ph type="sldNum" sz="quarter" idx="12"/>
          </p:nvPr>
        </p:nvSpPr>
        <p:spPr/>
        <p:txBody>
          <a:bodyPr/>
          <a:lstStyle/>
          <a:p>
            <a:fld id="{CCEC3038-1CF1-4B63-9920-55248DCFBA97}" type="slidenum">
              <a:rPr kumimoji="1" lang="ja-JP" altLang="en-US" smtClean="0"/>
              <a:pPr/>
              <a:t>237</a:t>
            </a:fld>
            <a:endParaRPr kumimoji="1" lang="ja-JP" altLang="en-US"/>
          </a:p>
        </p:txBody>
      </p:sp>
      <p:sp>
        <p:nvSpPr>
          <p:cNvPr id="21" name="正方形/長方形 20"/>
          <p:cNvSpPr/>
          <p:nvPr/>
        </p:nvSpPr>
        <p:spPr>
          <a:xfrm>
            <a:off x="251520" y="799543"/>
            <a:ext cx="8640960" cy="2169825"/>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5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本市市設建築物のファシリティマネジメント推進のため、従来から資産流動化プロジェクト施設チームにより見直しを進めてきたが、</a:t>
            </a:r>
            <a:r>
              <a:rPr kumimoji="1" lang="en-US" altLang="ja-JP" sz="15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2011</a:t>
            </a:r>
            <a:r>
              <a:rPr kumimoji="1" lang="ja-JP" altLang="en-US" sz="15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a:t>
            </a:r>
            <a:r>
              <a:rPr kumimoji="1" lang="en-US" altLang="ja-JP" sz="15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12</a:t>
            </a:r>
            <a:r>
              <a:rPr kumimoji="1" lang="ja-JP" altLang="en-US" sz="15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月以降は改革プロジェクトチームを中心に市民利用施設のあり方を検討。</a:t>
            </a:r>
            <a:endParaRPr kumimoji="1" lang="en-US" altLang="ja-JP" sz="15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5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endParaRPr kumimoji="1" lang="en-US" altLang="ja-JP" sz="15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5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市民利用施設全</a:t>
            </a:r>
            <a:r>
              <a:rPr kumimoji="1" lang="en-US" altLang="ja-JP" sz="15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286</a:t>
            </a:r>
            <a:r>
              <a:rPr kumimoji="1" lang="ja-JP" altLang="en-US" sz="15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施設から　</a:t>
            </a:r>
            <a:r>
              <a:rPr kumimoji="1" lang="ja-JP" altLang="en-US" sz="15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「比較</a:t>
            </a:r>
            <a:r>
              <a:rPr kumimoji="1" lang="en-US" altLang="ja-JP" sz="15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4</a:t>
            </a:r>
            <a:r>
              <a:rPr kumimoji="1" lang="ja-JP" altLang="en-US" sz="15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都市の水準並み</a:t>
            </a: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（注）</a:t>
            </a:r>
            <a:r>
              <a:rPr kumimoji="1" lang="ja-JP" altLang="en-US" sz="15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に」、「民間にできることは民間に」、「施策目的ごとの施設提供から施設の全体最適化」などの観点から、施設の必要性・有効性、行政と民間の役割分担等を点検・精査し、</a:t>
            </a:r>
            <a:r>
              <a:rPr kumimoji="1" lang="ja-JP" altLang="en-US" sz="15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見直し対象施設</a:t>
            </a:r>
            <a:r>
              <a:rPr kumimoji="1" lang="en-US" altLang="ja-JP" sz="15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74</a:t>
            </a:r>
            <a:r>
              <a:rPr kumimoji="1" lang="ja-JP" altLang="en-US" sz="15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施設を抽出。うち</a:t>
            </a:r>
            <a:r>
              <a:rPr kumimoji="1" lang="en-US" altLang="ja-JP" sz="15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2018</a:t>
            </a:r>
            <a:r>
              <a:rPr kumimoji="1" lang="ja-JP" altLang="en-US" sz="15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年３月末時点で</a:t>
            </a:r>
            <a:r>
              <a:rPr kumimoji="1" lang="en-US" altLang="ja-JP" sz="15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27</a:t>
            </a:r>
            <a:r>
              <a:rPr kumimoji="1" lang="ja-JP" altLang="en-US" sz="15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施設を見直し済、</a:t>
            </a:r>
            <a:r>
              <a:rPr kumimoji="1" lang="en-US" altLang="ja-JP" sz="15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2022</a:t>
            </a:r>
            <a:r>
              <a:rPr kumimoji="1" lang="ja-JP" altLang="en-US" sz="15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en-US" altLang="ja-JP" sz="15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11</a:t>
            </a:r>
            <a:r>
              <a:rPr kumimoji="1" lang="ja-JP" altLang="en-US" sz="15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月末時点で</a:t>
            </a:r>
            <a:r>
              <a:rPr kumimoji="1" lang="en-US" altLang="ja-JP" sz="15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29</a:t>
            </a:r>
            <a:r>
              <a:rPr kumimoji="1" lang="ja-JP" altLang="en-US" sz="15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施設を見直し済み。</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5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Tree>
    <p:extLst>
      <p:ext uri="{BB962C8B-B14F-4D97-AF65-F5344CB8AC3E}">
        <p14:creationId xmlns:p14="http://schemas.microsoft.com/office/powerpoint/2010/main" val="1175647220"/>
      </p:ext>
    </p:extLst>
  </p:cSld>
  <p:clrMapOvr>
    <a:masterClrMapping/>
  </p:clrMapOvr>
</p:sld>
</file>

<file path=ppt/slides/slide2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 name="角丸四角形 20"/>
          <p:cNvSpPr/>
          <p:nvPr/>
        </p:nvSpPr>
        <p:spPr>
          <a:xfrm>
            <a:off x="323528" y="3146329"/>
            <a:ext cx="8568952" cy="178466"/>
          </a:xfrm>
          <a:prstGeom prst="roundRect">
            <a:avLst>
              <a:gd name="adj" fmla="val 3640"/>
            </a:avLst>
          </a:prstGeom>
          <a:solidFill>
            <a:srgbClr val="66FFFF">
              <a:alpha val="50000"/>
            </a:srgb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graphicFrame>
        <p:nvGraphicFramePr>
          <p:cNvPr id="23" name="表 22"/>
          <p:cNvGraphicFramePr>
            <a:graphicFrameLocks noGrp="1"/>
          </p:cNvGraphicFramePr>
          <p:nvPr>
            <p:extLst>
              <p:ext uri="{D42A27DB-BD31-4B8C-83A1-F6EECF244321}">
                <p14:modId xmlns:p14="http://schemas.microsoft.com/office/powerpoint/2010/main" val="2846691383"/>
              </p:ext>
            </p:extLst>
          </p:nvPr>
        </p:nvGraphicFramePr>
        <p:xfrm>
          <a:off x="323529" y="2420888"/>
          <a:ext cx="8568951" cy="897854"/>
        </p:xfrm>
        <a:graphic>
          <a:graphicData uri="http://schemas.openxmlformats.org/drawingml/2006/table">
            <a:tbl>
              <a:tblPr/>
              <a:tblGrid>
                <a:gridCol w="504054">
                  <a:extLst>
                    <a:ext uri="{9D8B030D-6E8A-4147-A177-3AD203B41FA5}">
                      <a16:colId xmlns:a16="http://schemas.microsoft.com/office/drawing/2014/main" val="20000"/>
                    </a:ext>
                  </a:extLst>
                </a:gridCol>
                <a:gridCol w="2016224">
                  <a:extLst>
                    <a:ext uri="{9D8B030D-6E8A-4147-A177-3AD203B41FA5}">
                      <a16:colId xmlns:a16="http://schemas.microsoft.com/office/drawing/2014/main" val="20001"/>
                    </a:ext>
                  </a:extLst>
                </a:gridCol>
                <a:gridCol w="3024336">
                  <a:extLst>
                    <a:ext uri="{9D8B030D-6E8A-4147-A177-3AD203B41FA5}">
                      <a16:colId xmlns:a16="http://schemas.microsoft.com/office/drawing/2014/main" val="20002"/>
                    </a:ext>
                  </a:extLst>
                </a:gridCol>
                <a:gridCol w="3024337">
                  <a:extLst>
                    <a:ext uri="{9D8B030D-6E8A-4147-A177-3AD203B41FA5}">
                      <a16:colId xmlns:a16="http://schemas.microsoft.com/office/drawing/2014/main" val="20003"/>
                    </a:ext>
                  </a:extLst>
                </a:gridCol>
              </a:tblGrid>
              <a:tr h="144016">
                <a:tc>
                  <a:txBody>
                    <a:bodyPr/>
                    <a:lstStyle/>
                    <a:p>
                      <a:pPr algn="ctr" fontAlgn="ctr">
                        <a:lnSpc>
                          <a:spcPts val="1140"/>
                        </a:lnSpc>
                      </a:pPr>
                      <a:endParaRPr lang="ja-JP" altLang="en-US" sz="1050" b="0" i="0" u="none" strike="noStrike" dirty="0">
                        <a:solidFill>
                          <a:schemeClr val="tx1"/>
                        </a:solidFill>
                        <a:latin typeface="+mn-ea"/>
                        <a:ea typeface="+mn-ea"/>
                      </a:endParaRP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ap="flat" cmpd="sng" algn="ctr">
                      <a:solidFill>
                        <a:schemeClr val="tx1"/>
                      </a:solidFill>
                      <a:prstDash val="solid"/>
                      <a:round/>
                      <a:headEnd type="none" w="med" len="med"/>
                      <a:tailEnd type="none" w="med" len="med"/>
                    </a:lnTlToBr>
                    <a:solidFill>
                      <a:schemeClr val="accent5">
                        <a:lumMod val="40000"/>
                        <a:lumOff val="60000"/>
                      </a:schemeClr>
                    </a:solidFill>
                  </a:tcPr>
                </a:tc>
                <a:tc>
                  <a:txBody>
                    <a:bodyPr/>
                    <a:lstStyle/>
                    <a:p>
                      <a:pPr algn="ctr" fontAlgn="ctr">
                        <a:lnSpc>
                          <a:spcPts val="1140"/>
                        </a:lnSpc>
                      </a:pPr>
                      <a:r>
                        <a:rPr lang="ja-JP" altLang="en-US" sz="1050" b="0" i="0" u="none" strike="noStrike" dirty="0">
                          <a:solidFill>
                            <a:schemeClr val="tx1"/>
                          </a:solidFill>
                          <a:latin typeface="+mn-ea"/>
                          <a:ea typeface="+mn-ea"/>
                        </a:rPr>
                        <a:t>施設名</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40000"/>
                        <a:lumOff val="60000"/>
                      </a:schemeClr>
                    </a:solidFill>
                  </a:tcPr>
                </a:tc>
                <a:tc>
                  <a:txBody>
                    <a:bodyPr/>
                    <a:lstStyle/>
                    <a:p>
                      <a:pPr algn="ctr" fontAlgn="ctr">
                        <a:lnSpc>
                          <a:spcPts val="1140"/>
                        </a:lnSpc>
                      </a:pPr>
                      <a:r>
                        <a:rPr lang="ja-JP" altLang="en-US" sz="1050" b="0" i="0" u="none" strike="noStrike" dirty="0">
                          <a:solidFill>
                            <a:schemeClr val="tx1"/>
                          </a:solidFill>
                          <a:latin typeface="+mn-ea"/>
                          <a:ea typeface="+mn-ea"/>
                        </a:rPr>
                        <a:t>見直し計画</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chemeClr val="accent5">
                        <a:lumMod val="40000"/>
                        <a:lumOff val="60000"/>
                      </a:schemeClr>
                    </a:solidFill>
                  </a:tcPr>
                </a:tc>
                <a:tc>
                  <a:txBody>
                    <a:bodyPr/>
                    <a:lstStyle/>
                    <a:p>
                      <a:pPr algn="ctr" fontAlgn="ctr">
                        <a:lnSpc>
                          <a:spcPts val="1140"/>
                        </a:lnSpc>
                      </a:pPr>
                      <a:r>
                        <a:rPr lang="ja-JP" altLang="en-US" sz="1050" b="0" i="0" u="none" strike="noStrike" dirty="0">
                          <a:solidFill>
                            <a:schemeClr val="tx1"/>
                          </a:solidFill>
                          <a:latin typeface="+mn-ea"/>
                          <a:ea typeface="+mn-ea"/>
                        </a:rPr>
                        <a:t>見直し済みの状況</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chemeClr val="accent5">
                        <a:lumMod val="40000"/>
                        <a:lumOff val="60000"/>
                      </a:schemeClr>
                    </a:solidFill>
                  </a:tcPr>
                </a:tc>
                <a:extLst>
                  <a:ext uri="{0D108BD9-81ED-4DB2-BD59-A6C34878D82A}">
                    <a16:rowId xmlns:a16="http://schemas.microsoft.com/office/drawing/2014/main" val="10000"/>
                  </a:ext>
                </a:extLst>
              </a:tr>
              <a:tr h="195054">
                <a:tc>
                  <a:txBody>
                    <a:bodyPr/>
                    <a:lstStyle/>
                    <a:p>
                      <a:pPr algn="ctr" fontAlgn="ctr">
                        <a:lnSpc>
                          <a:spcPts val="1140"/>
                        </a:lnSpc>
                      </a:pPr>
                      <a:r>
                        <a:rPr lang="en-US" altLang="ja-JP" sz="900" b="0" i="0" u="none" strike="noStrike" dirty="0">
                          <a:solidFill>
                            <a:schemeClr val="tx1"/>
                          </a:solidFill>
                          <a:latin typeface="+mn-ea"/>
                          <a:ea typeface="+mn-ea"/>
                        </a:rPr>
                        <a:t>17</a:t>
                      </a:r>
                      <a:endParaRPr lang="ja-JP" altLang="en-US" sz="900" b="0" i="0" u="none" strike="noStrike" dirty="0">
                        <a:solidFill>
                          <a:schemeClr val="tx1"/>
                        </a:solidFill>
                        <a:latin typeface="+mn-ea"/>
                        <a:ea typeface="+mn-ea"/>
                      </a:endParaRP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r>
                        <a:rPr lang="ja-JP" altLang="en-US" sz="900" b="0" i="0" u="none" strike="noStrike" dirty="0">
                          <a:solidFill>
                            <a:schemeClr val="tx1"/>
                          </a:solidFill>
                          <a:latin typeface="ＭＳ Ｐゴシック" pitchFamily="50" charset="-128"/>
                          <a:ea typeface="ＭＳ Ｐゴシック" pitchFamily="50" charset="-128"/>
                        </a:rPr>
                        <a:t>びわ湖青少年の家</a:t>
                      </a:r>
                      <a:endParaRPr lang="ja-JP" altLang="en-US" sz="900" dirty="0">
                        <a:solidFill>
                          <a:schemeClr val="tx1"/>
                        </a:solidFill>
                      </a:endParaRP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fontAlgn="ctr">
                        <a:lnSpc>
                          <a:spcPts val="1140"/>
                        </a:lnSpc>
                      </a:pPr>
                      <a:r>
                        <a:rPr lang="ja-JP" altLang="en-US" sz="900" b="0" i="0" u="none" strike="noStrike" dirty="0">
                          <a:solidFill>
                            <a:schemeClr val="tx1"/>
                          </a:solidFill>
                          <a:latin typeface="+mn-ea"/>
                          <a:ea typeface="+mn-ea"/>
                        </a:rPr>
                        <a:t>廃止</a:t>
                      </a:r>
                      <a:endParaRPr lang="en-US" altLang="ja-JP" sz="900" b="0" i="0" u="none" strike="noStrike" dirty="0">
                        <a:solidFill>
                          <a:schemeClr val="tx1"/>
                        </a:solidFill>
                        <a:latin typeface="+mn-ea"/>
                        <a:ea typeface="+mn-ea"/>
                      </a:endParaRP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pattFill prst="wdUpDiag">
                      <a:fgClr>
                        <a:schemeClr val="bg1">
                          <a:lumMod val="75000"/>
                        </a:schemeClr>
                      </a:fgClr>
                      <a:bgClr>
                        <a:schemeClr val="bg1"/>
                      </a:bgClr>
                    </a:patt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ja-JP" altLang="en-US" sz="900" dirty="0">
                          <a:solidFill>
                            <a:schemeClr val="tx1"/>
                          </a:solidFill>
                          <a:latin typeface="+mn-ea"/>
                          <a:ea typeface="+mn-ea"/>
                        </a:rPr>
                        <a:t>民間事業者による運営（廃止、売却）</a:t>
                      </a:r>
                      <a:endParaRPr kumimoji="1" lang="en-US" altLang="ja-JP" sz="900" dirty="0">
                        <a:solidFill>
                          <a:schemeClr val="tx1"/>
                        </a:solidFill>
                        <a:latin typeface="+mn-ea"/>
                        <a:ea typeface="+mn-ea"/>
                      </a:endParaRP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pattFill prst="pct10">
                      <a:fgClr>
                        <a:schemeClr val="tx1"/>
                      </a:fgClr>
                      <a:bgClr>
                        <a:schemeClr val="bg1"/>
                      </a:bgClr>
                    </a:pattFill>
                  </a:tcPr>
                </a:tc>
                <a:extLst>
                  <a:ext uri="{0D108BD9-81ED-4DB2-BD59-A6C34878D82A}">
                    <a16:rowId xmlns:a16="http://schemas.microsoft.com/office/drawing/2014/main" val="10001"/>
                  </a:ext>
                </a:extLst>
              </a:tr>
              <a:tr h="174982">
                <a:tc>
                  <a:txBody>
                    <a:bodyPr/>
                    <a:lstStyle/>
                    <a:p>
                      <a:pPr algn="ctr" fontAlgn="ctr">
                        <a:lnSpc>
                          <a:spcPts val="1140"/>
                        </a:lnSpc>
                      </a:pPr>
                      <a:r>
                        <a:rPr lang="en-US" altLang="ja-JP" sz="900" b="0" i="0" u="none" strike="noStrike" dirty="0">
                          <a:solidFill>
                            <a:schemeClr val="tx1"/>
                          </a:solidFill>
                          <a:latin typeface="+mn-ea"/>
                          <a:ea typeface="+mn-ea"/>
                        </a:rPr>
                        <a:t>18</a:t>
                      </a:r>
                      <a:endParaRPr lang="ja-JP" altLang="en-US" sz="900" b="0" i="0" u="none" strike="noStrike" dirty="0">
                        <a:solidFill>
                          <a:schemeClr val="tx1"/>
                        </a:solidFill>
                        <a:latin typeface="+mn-ea"/>
                        <a:ea typeface="+mn-ea"/>
                      </a:endParaRP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marR="0" indent="0" algn="l" defTabSz="914400" rtl="0" eaLnBrk="1" fontAlgn="ctr" latinLnBrk="0" hangingPunct="1">
                        <a:lnSpc>
                          <a:spcPts val="1140"/>
                        </a:lnSpc>
                        <a:spcBef>
                          <a:spcPts val="0"/>
                        </a:spcBef>
                        <a:spcAft>
                          <a:spcPts val="0"/>
                        </a:spcAft>
                        <a:buClrTx/>
                        <a:buSzTx/>
                        <a:buFontTx/>
                        <a:buNone/>
                        <a:tabLst/>
                        <a:defRPr/>
                      </a:pPr>
                      <a:r>
                        <a:rPr lang="zh-TW" altLang="en-US" sz="900" b="0" i="0" u="none" strike="noStrike" dirty="0">
                          <a:solidFill>
                            <a:schemeClr val="tx1"/>
                          </a:solidFill>
                          <a:latin typeface="ＭＳ Ｐゴシック" pitchFamily="50" charset="-128"/>
                          <a:ea typeface="ＭＳ Ｐゴシック" pitchFamily="50" charset="-128"/>
                        </a:rPr>
                        <a:t>舞洲野外活動施設</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fontAlgn="ctr">
                        <a:lnSpc>
                          <a:spcPts val="1140"/>
                        </a:lnSpc>
                      </a:pPr>
                      <a:r>
                        <a:rPr lang="ja-JP" altLang="en-US" sz="900" b="0" i="0" u="none" strike="noStrike" dirty="0">
                          <a:solidFill>
                            <a:schemeClr val="tx1"/>
                          </a:solidFill>
                          <a:latin typeface="ＭＳ Ｐゴシック"/>
                        </a:rPr>
                        <a:t>廃止し、売却等を実施</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pattFill prst="wdUpDiag">
                      <a:fgClr>
                        <a:schemeClr val="bg1">
                          <a:lumMod val="75000"/>
                        </a:schemeClr>
                      </a:fgClr>
                      <a:bgClr>
                        <a:schemeClr val="bg1"/>
                      </a:bgClr>
                    </a:pattFill>
                  </a:tcPr>
                </a:tc>
                <a:tc>
                  <a:txBody>
                    <a:bodyPr/>
                    <a:lstStyle/>
                    <a:p>
                      <a:pPr marL="0" marR="0" indent="0" algn="ctr" defTabSz="914400" rtl="0" eaLnBrk="1" fontAlgn="auto" latinLnBrk="0" hangingPunct="1">
                        <a:lnSpc>
                          <a:spcPts val="1140"/>
                        </a:lnSpc>
                        <a:spcBef>
                          <a:spcPts val="0"/>
                        </a:spcBef>
                        <a:spcAft>
                          <a:spcPts val="0"/>
                        </a:spcAft>
                        <a:buClrTx/>
                        <a:buSzTx/>
                        <a:buFontTx/>
                        <a:buNone/>
                        <a:tabLst/>
                        <a:defRPr/>
                      </a:pPr>
                      <a:r>
                        <a:rPr lang="ja-JP" altLang="en-US" sz="900" dirty="0">
                          <a:solidFill>
                            <a:schemeClr val="tx1"/>
                          </a:solidFill>
                          <a:latin typeface="+mn-ea"/>
                          <a:ea typeface="+mn-ea"/>
                        </a:rPr>
                        <a:t>民間事業者による運営廃止（廃止、売却・賃貸）</a:t>
                      </a:r>
                      <a:endParaRPr kumimoji="1" lang="en-US" altLang="ja-JP" sz="900" dirty="0">
                        <a:solidFill>
                          <a:schemeClr val="tx1"/>
                        </a:solidFill>
                        <a:latin typeface="+mn-ea"/>
                        <a:ea typeface="+mn-ea"/>
                      </a:endParaRP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pattFill prst="pct10">
                      <a:fgClr>
                        <a:schemeClr val="tx1"/>
                      </a:fgClr>
                      <a:bgClr>
                        <a:schemeClr val="bg1"/>
                      </a:bgClr>
                    </a:pattFill>
                  </a:tcPr>
                </a:tc>
                <a:extLst>
                  <a:ext uri="{0D108BD9-81ED-4DB2-BD59-A6C34878D82A}">
                    <a16:rowId xmlns:a16="http://schemas.microsoft.com/office/drawing/2014/main" val="10002"/>
                  </a:ext>
                </a:extLst>
              </a:tr>
              <a:tr h="174982">
                <a:tc>
                  <a:txBody>
                    <a:bodyPr/>
                    <a:lstStyle/>
                    <a:p>
                      <a:pPr algn="ctr" fontAlgn="ctr">
                        <a:lnSpc>
                          <a:spcPts val="1140"/>
                        </a:lnSpc>
                      </a:pPr>
                      <a:r>
                        <a:rPr lang="en-US" altLang="ja-JP" sz="900" b="0" i="0" u="none" strike="noStrike" dirty="0">
                          <a:solidFill>
                            <a:schemeClr val="tx1"/>
                          </a:solidFill>
                          <a:latin typeface="+mn-ea"/>
                          <a:ea typeface="+mn-ea"/>
                        </a:rPr>
                        <a:t>19</a:t>
                      </a:r>
                      <a:endParaRPr lang="ja-JP" altLang="en-US" sz="900" b="0" i="0" u="none" strike="noStrike" dirty="0">
                        <a:solidFill>
                          <a:schemeClr val="tx1"/>
                        </a:solidFill>
                        <a:latin typeface="+mn-ea"/>
                        <a:ea typeface="+mn-ea"/>
                      </a:endParaRP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marR="0" indent="0" algn="l" defTabSz="914400" rtl="0" eaLnBrk="1" fontAlgn="auto" latinLnBrk="0" hangingPunct="1">
                        <a:lnSpc>
                          <a:spcPts val="1140"/>
                        </a:lnSpc>
                        <a:spcBef>
                          <a:spcPts val="0"/>
                        </a:spcBef>
                        <a:spcAft>
                          <a:spcPts val="0"/>
                        </a:spcAft>
                        <a:buClrTx/>
                        <a:buSzTx/>
                        <a:buFontTx/>
                        <a:buNone/>
                        <a:tabLst/>
                        <a:defRPr/>
                      </a:pPr>
                      <a:r>
                        <a:rPr lang="ja-JP" altLang="en-US" sz="900" b="0" i="0" u="none" strike="noStrike" dirty="0">
                          <a:solidFill>
                            <a:schemeClr val="tx1"/>
                          </a:solidFill>
                          <a:latin typeface="ＭＳ Ｐゴシック"/>
                        </a:rPr>
                        <a:t>北港ヨットハーバー</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marR="0" indent="0" algn="ctr" defTabSz="914400" rtl="0" eaLnBrk="1" fontAlgn="ctr" latinLnBrk="0" hangingPunct="1">
                        <a:lnSpc>
                          <a:spcPts val="1140"/>
                        </a:lnSpc>
                        <a:spcBef>
                          <a:spcPts val="0"/>
                        </a:spcBef>
                        <a:spcAft>
                          <a:spcPts val="0"/>
                        </a:spcAft>
                        <a:buClrTx/>
                        <a:buSzTx/>
                        <a:buFontTx/>
                        <a:buNone/>
                        <a:tabLst/>
                        <a:defRPr/>
                      </a:pPr>
                      <a:r>
                        <a:rPr lang="ja-JP" altLang="en-US" sz="900" b="0" i="0" u="none" strike="noStrike" dirty="0">
                          <a:solidFill>
                            <a:schemeClr val="tx1"/>
                          </a:solidFill>
                          <a:latin typeface="ＭＳ Ｐゴシック"/>
                        </a:rPr>
                        <a:t>条例施設としては廃止し、収支均衡させ民間移管</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pattFill prst="wdUpDiag">
                      <a:fgClr>
                        <a:schemeClr val="bg1">
                          <a:lumMod val="75000"/>
                        </a:schemeClr>
                      </a:fgClr>
                      <a:bgClr>
                        <a:schemeClr val="bg1"/>
                      </a:bgClr>
                    </a:pattFill>
                  </a:tcPr>
                </a:tc>
                <a:tc>
                  <a:txBody>
                    <a:bodyPr/>
                    <a:lstStyle/>
                    <a:p>
                      <a:pPr marL="0" marR="0" indent="0" algn="ctr" defTabSz="914400" rtl="0" eaLnBrk="1" fontAlgn="ctr" latinLnBrk="0" hangingPunct="1">
                        <a:lnSpc>
                          <a:spcPts val="1140"/>
                        </a:lnSpc>
                        <a:spcBef>
                          <a:spcPts val="0"/>
                        </a:spcBef>
                        <a:spcAft>
                          <a:spcPts val="0"/>
                        </a:spcAft>
                        <a:buClrTx/>
                        <a:buSzTx/>
                        <a:buFontTx/>
                        <a:buNone/>
                        <a:tabLst/>
                        <a:defRPr/>
                      </a:pPr>
                      <a:r>
                        <a:rPr lang="ja-JP" altLang="en-US" sz="900" dirty="0">
                          <a:solidFill>
                            <a:schemeClr val="tx1"/>
                          </a:solidFill>
                          <a:latin typeface="+mn-ea"/>
                          <a:ea typeface="+mn-ea"/>
                        </a:rPr>
                        <a:t>民間事業者による運営廃止（廃止、売却・賃貸）</a:t>
                      </a:r>
                      <a:endParaRPr kumimoji="1" lang="en-US" altLang="ja-JP" sz="900" dirty="0">
                        <a:solidFill>
                          <a:schemeClr val="tx1"/>
                        </a:solidFill>
                        <a:latin typeface="+mn-ea"/>
                        <a:ea typeface="+mn-ea"/>
                      </a:endParaRP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pattFill prst="pct10">
                      <a:fgClr>
                        <a:schemeClr val="tx1"/>
                      </a:fgClr>
                      <a:bgClr>
                        <a:schemeClr val="bg1"/>
                      </a:bgClr>
                    </a:pattFill>
                  </a:tcPr>
                </a:tc>
                <a:extLst>
                  <a:ext uri="{0D108BD9-81ED-4DB2-BD59-A6C34878D82A}">
                    <a16:rowId xmlns:a16="http://schemas.microsoft.com/office/drawing/2014/main" val="10003"/>
                  </a:ext>
                </a:extLst>
              </a:tr>
              <a:tr h="174982">
                <a:tc>
                  <a:txBody>
                    <a:bodyPr/>
                    <a:lstStyle/>
                    <a:p>
                      <a:pPr algn="ctr" fontAlgn="ctr">
                        <a:lnSpc>
                          <a:spcPts val="1140"/>
                        </a:lnSpc>
                      </a:pPr>
                      <a:r>
                        <a:rPr lang="en-US" altLang="ja-JP" sz="900" b="0" i="0" u="none" strike="noStrike" dirty="0">
                          <a:solidFill>
                            <a:schemeClr val="tx1"/>
                          </a:solidFill>
                          <a:latin typeface="+mn-ea"/>
                          <a:ea typeface="+mn-ea"/>
                        </a:rPr>
                        <a:t>20</a:t>
                      </a:r>
                      <a:endParaRPr lang="ja-JP" altLang="en-US" sz="900" b="0" i="0" u="none" strike="noStrike" dirty="0">
                        <a:solidFill>
                          <a:schemeClr val="tx1"/>
                        </a:solidFill>
                        <a:latin typeface="+mn-ea"/>
                        <a:ea typeface="+mn-ea"/>
                      </a:endParaRP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marR="0" lvl="0" indent="0" algn="l" defTabSz="914400" rtl="0" eaLnBrk="1" fontAlgn="auto" latinLnBrk="0" hangingPunct="1">
                        <a:lnSpc>
                          <a:spcPts val="1140"/>
                        </a:lnSpc>
                        <a:spcBef>
                          <a:spcPts val="0"/>
                        </a:spcBef>
                        <a:spcAft>
                          <a:spcPts val="0"/>
                        </a:spcAft>
                        <a:buClrTx/>
                        <a:buSzTx/>
                        <a:buFontTx/>
                        <a:buNone/>
                        <a:tabLst/>
                        <a:defRPr/>
                      </a:pPr>
                      <a:r>
                        <a:rPr lang="ja-JP" altLang="en-US" sz="900" b="0" i="0" u="none" strike="noStrike" dirty="0">
                          <a:solidFill>
                            <a:schemeClr val="tx1"/>
                          </a:solidFill>
                          <a:latin typeface="ＭＳ Ｐゴシック"/>
                        </a:rPr>
                        <a:t>リフレうりわり</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marR="0" lvl="0" indent="0" algn="ctr" defTabSz="914400" rtl="0" eaLnBrk="1" fontAlgn="ctr" latinLnBrk="0" hangingPunct="1">
                        <a:lnSpc>
                          <a:spcPts val="1140"/>
                        </a:lnSpc>
                        <a:spcBef>
                          <a:spcPts val="0"/>
                        </a:spcBef>
                        <a:spcAft>
                          <a:spcPts val="0"/>
                        </a:spcAft>
                        <a:buClrTx/>
                        <a:buSzTx/>
                        <a:buFontTx/>
                        <a:buNone/>
                        <a:tabLst/>
                        <a:defRPr/>
                      </a:pPr>
                      <a:r>
                        <a:rPr lang="ja-JP" altLang="en-US" sz="900" b="0" i="0" u="none" strike="noStrike" dirty="0">
                          <a:solidFill>
                            <a:schemeClr val="tx1"/>
                          </a:solidFill>
                          <a:latin typeface="ＭＳ Ｐゴシック"/>
                        </a:rPr>
                        <a:t>有償貸付で民間経営に委ねるスキームの実現</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pattFill prst="pct10">
                      <a:fgClr>
                        <a:schemeClr val="tx1"/>
                      </a:fgClr>
                      <a:bgClr>
                        <a:schemeClr val="accent1">
                          <a:lumMod val="40000"/>
                          <a:lumOff val="60000"/>
                        </a:schemeClr>
                      </a:bgClr>
                    </a:pattFill>
                  </a:tcPr>
                </a:tc>
                <a:tc>
                  <a:txBody>
                    <a:bodyPr/>
                    <a:lstStyle/>
                    <a:p>
                      <a:pPr marL="0" marR="0" indent="0" algn="ctr" defTabSz="914400" rtl="0" eaLnBrk="1" fontAlgn="ctr" latinLnBrk="0" hangingPunct="1">
                        <a:lnSpc>
                          <a:spcPts val="1140"/>
                        </a:lnSpc>
                        <a:spcBef>
                          <a:spcPts val="0"/>
                        </a:spcBef>
                        <a:spcAft>
                          <a:spcPts val="0"/>
                        </a:spcAft>
                        <a:buClrTx/>
                        <a:buSzTx/>
                        <a:buFontTx/>
                        <a:buNone/>
                        <a:tabLst/>
                        <a:defRPr/>
                      </a:pPr>
                      <a:r>
                        <a:rPr lang="ja-JP" altLang="en-US" sz="900" b="0" i="0" u="none" strike="noStrike" dirty="0">
                          <a:solidFill>
                            <a:schemeClr val="tx1"/>
                          </a:solidFill>
                          <a:latin typeface="ＭＳ Ｐゴシック"/>
                        </a:rPr>
                        <a:t>民間事業者による運営（廃止、有償貸付）</a:t>
                      </a:r>
                      <a:endParaRPr kumimoji="1" lang="en-US" altLang="ja-JP" sz="900" dirty="0">
                        <a:solidFill>
                          <a:schemeClr val="tx1"/>
                        </a:solidFill>
                        <a:latin typeface="+mn-ea"/>
                        <a:ea typeface="+mn-ea"/>
                      </a:endParaRP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pattFill prst="pct10">
                      <a:fgClr>
                        <a:schemeClr val="tx1"/>
                      </a:fgClr>
                      <a:bgClr>
                        <a:schemeClr val="accent1">
                          <a:lumMod val="40000"/>
                          <a:lumOff val="60000"/>
                        </a:schemeClr>
                      </a:bgClr>
                    </a:pattFill>
                  </a:tcPr>
                </a:tc>
                <a:extLst>
                  <a:ext uri="{0D108BD9-81ED-4DB2-BD59-A6C34878D82A}">
                    <a16:rowId xmlns:a16="http://schemas.microsoft.com/office/drawing/2014/main" val="2134093374"/>
                  </a:ext>
                </a:extLst>
              </a:tr>
            </a:tbl>
          </a:graphicData>
        </a:graphic>
      </p:graphicFrame>
      <p:sp>
        <p:nvSpPr>
          <p:cNvPr id="33" name="角丸四角形 32"/>
          <p:cNvSpPr/>
          <p:nvPr/>
        </p:nvSpPr>
        <p:spPr>
          <a:xfrm>
            <a:off x="1930723" y="202994"/>
            <a:ext cx="913086" cy="274640"/>
          </a:xfrm>
          <a:prstGeom prst="roundRect">
            <a:avLst>
              <a:gd name="adj" fmla="val 3640"/>
            </a:avLst>
          </a:prstGeom>
          <a:solidFill>
            <a:srgbClr val="66FFFF">
              <a:alpha val="50000"/>
            </a:srgb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9" name="正方形/長方形 8"/>
          <p:cNvSpPr/>
          <p:nvPr/>
        </p:nvSpPr>
        <p:spPr>
          <a:xfrm>
            <a:off x="251520" y="179348"/>
            <a:ext cx="6192688" cy="338554"/>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見直し実施済み施設</a:t>
            </a:r>
            <a:r>
              <a:rPr kumimoji="1" lang="ja-JP" altLang="en-US"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【29</a:t>
            </a:r>
            <a:r>
              <a:rPr kumimoji="1" lang="ja-JP" altLang="en-US"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施設</a:t>
            </a:r>
            <a:r>
              <a:rPr kumimoji="1" lang="en-US" altLang="ja-JP"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100" b="1" i="0" u="none" strike="noStrike" kern="1200" cap="none" spc="0" normalizeH="0" baseline="0" noProof="0" dirty="0">
                <a:ln>
                  <a:noFill/>
                </a:ln>
                <a:solidFill>
                  <a:srgbClr val="FF0000"/>
                </a:solidFill>
                <a:effectLst/>
                <a:uLnTx/>
                <a:uFillTx/>
                <a:latin typeface="ＭＳ Ｐゴシック" panose="020B0600070205080204" pitchFamily="50" charset="-128"/>
                <a:ea typeface="ＭＳ Ｐゴシック" panose="020B0600070205080204" pitchFamily="50" charset="-128"/>
                <a:cs typeface="+mn-cs"/>
              </a:rPr>
              <a:t>※2017</a:t>
            </a:r>
            <a:r>
              <a:rPr kumimoji="1" lang="ja-JP" altLang="en-US" sz="1100" b="1" i="0" u="none" strike="noStrike" kern="1200" cap="none" spc="0" normalizeH="0" baseline="0" noProof="0" dirty="0">
                <a:ln>
                  <a:noFill/>
                </a:ln>
                <a:solidFill>
                  <a:srgbClr val="FF0000"/>
                </a:solidFill>
                <a:effectLst/>
                <a:uLnTx/>
                <a:uFillTx/>
                <a:latin typeface="ＭＳ Ｐゴシック" panose="020B0600070205080204" pitchFamily="50" charset="-128"/>
                <a:ea typeface="ＭＳ Ｐゴシック" panose="020B0600070205080204" pitchFamily="50" charset="-128"/>
                <a:cs typeface="+mn-cs"/>
              </a:rPr>
              <a:t>年度末は</a:t>
            </a:r>
            <a:r>
              <a:rPr kumimoji="1" lang="en-US" altLang="ja-JP" sz="1100" b="1" i="0" u="none" strike="noStrike" kern="1200" cap="none" spc="0" normalizeH="0" baseline="0" noProof="0" dirty="0">
                <a:ln>
                  <a:noFill/>
                </a:ln>
                <a:solidFill>
                  <a:srgbClr val="FF0000"/>
                </a:solidFill>
                <a:effectLst/>
                <a:uLnTx/>
                <a:uFillTx/>
                <a:latin typeface="ＭＳ Ｐゴシック" panose="020B0600070205080204" pitchFamily="50" charset="-128"/>
                <a:ea typeface="ＭＳ Ｐゴシック" panose="020B0600070205080204" pitchFamily="50" charset="-128"/>
                <a:cs typeface="+mn-cs"/>
              </a:rPr>
              <a:t>27</a:t>
            </a:r>
            <a:r>
              <a:rPr kumimoji="1" lang="ja-JP" altLang="en-US" sz="1100" b="1" i="0" u="none" strike="noStrike" kern="1200" cap="none" spc="0" normalizeH="0" baseline="0" noProof="0" dirty="0">
                <a:ln>
                  <a:noFill/>
                </a:ln>
                <a:solidFill>
                  <a:srgbClr val="FF0000"/>
                </a:solidFill>
                <a:effectLst/>
                <a:uLnTx/>
                <a:uFillTx/>
                <a:latin typeface="ＭＳ Ｐゴシック" panose="020B0600070205080204" pitchFamily="50" charset="-128"/>
                <a:ea typeface="ＭＳ Ｐゴシック" panose="020B0600070205080204" pitchFamily="50" charset="-128"/>
                <a:cs typeface="+mn-cs"/>
              </a:rPr>
              <a:t>施設</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endPar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25" name="正方形/長方形 24"/>
          <p:cNvSpPr/>
          <p:nvPr/>
        </p:nvSpPr>
        <p:spPr>
          <a:xfrm>
            <a:off x="323528" y="476672"/>
            <a:ext cx="2699792" cy="276999"/>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①廃止　</a:t>
            </a:r>
            <a:r>
              <a:rPr kumimoji="1" lang="en-US" altLang="ja-JP" sz="12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【16</a:t>
            </a:r>
            <a:r>
              <a:rPr kumimoji="1" lang="ja-JP" altLang="en-US" sz="12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施設</a:t>
            </a:r>
            <a:r>
              <a:rPr kumimoji="1" lang="en-US" altLang="ja-JP" sz="12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endParaRPr kumimoji="1" lang="ja-JP" altLang="en-US" sz="12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graphicFrame>
        <p:nvGraphicFramePr>
          <p:cNvPr id="34" name="表 33"/>
          <p:cNvGraphicFramePr>
            <a:graphicFrameLocks noGrp="1"/>
          </p:cNvGraphicFramePr>
          <p:nvPr/>
        </p:nvGraphicFramePr>
        <p:xfrm>
          <a:off x="323528" y="5461740"/>
          <a:ext cx="8568952" cy="842500"/>
        </p:xfrm>
        <a:graphic>
          <a:graphicData uri="http://schemas.openxmlformats.org/drawingml/2006/table">
            <a:tbl>
              <a:tblPr/>
              <a:tblGrid>
                <a:gridCol w="504056">
                  <a:extLst>
                    <a:ext uri="{9D8B030D-6E8A-4147-A177-3AD203B41FA5}">
                      <a16:colId xmlns:a16="http://schemas.microsoft.com/office/drawing/2014/main" val="20000"/>
                    </a:ext>
                  </a:extLst>
                </a:gridCol>
                <a:gridCol w="2016224">
                  <a:extLst>
                    <a:ext uri="{9D8B030D-6E8A-4147-A177-3AD203B41FA5}">
                      <a16:colId xmlns:a16="http://schemas.microsoft.com/office/drawing/2014/main" val="20001"/>
                    </a:ext>
                  </a:extLst>
                </a:gridCol>
                <a:gridCol w="3024336">
                  <a:extLst>
                    <a:ext uri="{9D8B030D-6E8A-4147-A177-3AD203B41FA5}">
                      <a16:colId xmlns:a16="http://schemas.microsoft.com/office/drawing/2014/main" val="20002"/>
                    </a:ext>
                  </a:extLst>
                </a:gridCol>
                <a:gridCol w="3024336">
                  <a:extLst>
                    <a:ext uri="{9D8B030D-6E8A-4147-A177-3AD203B41FA5}">
                      <a16:colId xmlns:a16="http://schemas.microsoft.com/office/drawing/2014/main" val="20003"/>
                    </a:ext>
                  </a:extLst>
                </a:gridCol>
              </a:tblGrid>
              <a:tr h="174982">
                <a:tc>
                  <a:txBody>
                    <a:bodyPr/>
                    <a:lstStyle/>
                    <a:p>
                      <a:pPr algn="ctr" fontAlgn="ctr">
                        <a:lnSpc>
                          <a:spcPts val="1140"/>
                        </a:lnSpc>
                      </a:pPr>
                      <a:endParaRPr lang="ja-JP" altLang="en-US" sz="1050" b="0" i="0" u="none" strike="noStrike" dirty="0">
                        <a:solidFill>
                          <a:srgbClr val="000000"/>
                        </a:solidFill>
                        <a:latin typeface="+mn-ea"/>
                        <a:ea typeface="+mn-ea"/>
                      </a:endParaRP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ap="flat" cmpd="sng" algn="ctr">
                      <a:solidFill>
                        <a:schemeClr val="tx1"/>
                      </a:solidFill>
                      <a:prstDash val="solid"/>
                      <a:round/>
                      <a:headEnd type="none" w="med" len="med"/>
                      <a:tailEnd type="none" w="med" len="med"/>
                    </a:lnTlToBr>
                    <a:solidFill>
                      <a:schemeClr val="accent5">
                        <a:lumMod val="40000"/>
                        <a:lumOff val="60000"/>
                      </a:schemeClr>
                    </a:solidFill>
                  </a:tcPr>
                </a:tc>
                <a:tc>
                  <a:txBody>
                    <a:bodyPr/>
                    <a:lstStyle/>
                    <a:p>
                      <a:pPr algn="ctr" fontAlgn="ctr">
                        <a:lnSpc>
                          <a:spcPts val="1140"/>
                        </a:lnSpc>
                      </a:pPr>
                      <a:r>
                        <a:rPr lang="ja-JP" altLang="en-US" sz="1050" b="0" i="0" u="none" strike="noStrike" dirty="0">
                          <a:solidFill>
                            <a:srgbClr val="000000"/>
                          </a:solidFill>
                          <a:latin typeface="+mn-ea"/>
                          <a:ea typeface="+mn-ea"/>
                        </a:rPr>
                        <a:t>施設名</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40000"/>
                        <a:lumOff val="60000"/>
                      </a:schemeClr>
                    </a:solidFill>
                  </a:tcPr>
                </a:tc>
                <a:tc>
                  <a:txBody>
                    <a:bodyPr/>
                    <a:lstStyle/>
                    <a:p>
                      <a:pPr algn="ctr" fontAlgn="ctr">
                        <a:lnSpc>
                          <a:spcPts val="1140"/>
                        </a:lnSpc>
                      </a:pPr>
                      <a:r>
                        <a:rPr lang="ja-JP" altLang="en-US" sz="1050" b="0" i="0" u="none" strike="noStrike" dirty="0">
                          <a:solidFill>
                            <a:srgbClr val="000000"/>
                          </a:solidFill>
                          <a:latin typeface="+mn-ea"/>
                          <a:ea typeface="+mn-ea"/>
                        </a:rPr>
                        <a:t>見直し計画</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40000"/>
                        <a:lumOff val="60000"/>
                      </a:schemeClr>
                    </a:solidFill>
                  </a:tcPr>
                </a:tc>
                <a:tc>
                  <a:txBody>
                    <a:bodyPr/>
                    <a:lstStyle/>
                    <a:p>
                      <a:pPr algn="ctr" fontAlgn="ctr">
                        <a:lnSpc>
                          <a:spcPts val="1140"/>
                        </a:lnSpc>
                      </a:pPr>
                      <a:r>
                        <a:rPr lang="ja-JP" altLang="en-US" sz="1050" b="0" i="0" u="none" strike="noStrike" dirty="0">
                          <a:solidFill>
                            <a:srgbClr val="000000"/>
                          </a:solidFill>
                          <a:latin typeface="+mn-ea"/>
                          <a:ea typeface="+mn-ea"/>
                        </a:rPr>
                        <a:t>見直し済みの状況</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chemeClr val="accent5">
                        <a:lumMod val="40000"/>
                        <a:lumOff val="60000"/>
                      </a:schemeClr>
                    </a:solidFill>
                  </a:tcPr>
                </a:tc>
                <a:extLst>
                  <a:ext uri="{0D108BD9-81ED-4DB2-BD59-A6C34878D82A}">
                    <a16:rowId xmlns:a16="http://schemas.microsoft.com/office/drawing/2014/main" val="10000"/>
                  </a:ext>
                </a:extLst>
              </a:tr>
              <a:tr h="174982">
                <a:tc>
                  <a:txBody>
                    <a:bodyPr/>
                    <a:lstStyle/>
                    <a:p>
                      <a:pPr algn="ctr" fontAlgn="ctr">
                        <a:lnSpc>
                          <a:spcPts val="1140"/>
                        </a:lnSpc>
                      </a:pPr>
                      <a:r>
                        <a:rPr lang="en-US" altLang="ja-JP" sz="900" b="0" i="0" u="none" strike="noStrike" dirty="0">
                          <a:solidFill>
                            <a:schemeClr val="tx1"/>
                          </a:solidFill>
                          <a:latin typeface="+mn-ea"/>
                          <a:ea typeface="+mn-ea"/>
                        </a:rPr>
                        <a:t>26</a:t>
                      </a:r>
                      <a:endParaRPr lang="ja-JP" altLang="en-US" sz="900" b="0" i="0" u="none" strike="noStrike" dirty="0">
                        <a:solidFill>
                          <a:schemeClr val="tx1"/>
                        </a:solidFill>
                        <a:latin typeface="+mn-ea"/>
                        <a:ea typeface="+mn-ea"/>
                      </a:endParaRP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l" fontAlgn="ctr">
                        <a:lnSpc>
                          <a:spcPts val="1140"/>
                        </a:lnSpc>
                      </a:pPr>
                      <a:r>
                        <a:rPr kumimoji="1" lang="ja-JP" altLang="en-US" sz="900" b="0" i="0" u="none" strike="noStrike" dirty="0">
                          <a:solidFill>
                            <a:schemeClr val="tx1"/>
                          </a:solidFill>
                          <a:latin typeface="ＭＳ Ｐゴシック" pitchFamily="50" charset="-128"/>
                          <a:ea typeface="ＭＳ Ｐゴシック" pitchFamily="50" charset="-128"/>
                        </a:rPr>
                        <a:t>こども文化センター</a:t>
                      </a:r>
                      <a:endParaRPr lang="ja-JP" altLang="en-US" sz="900" b="0" i="0" u="none" strike="noStrike" dirty="0">
                        <a:solidFill>
                          <a:schemeClr val="tx1"/>
                        </a:solidFill>
                        <a:latin typeface="+mn-ea"/>
                        <a:ea typeface="+mn-ea"/>
                      </a:endParaRP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marR="0" indent="0" algn="ctr" defTabSz="914400" rtl="0" eaLnBrk="1" fontAlgn="ctr" latinLnBrk="0" hangingPunct="1">
                        <a:lnSpc>
                          <a:spcPts val="1140"/>
                        </a:lnSpc>
                        <a:spcBef>
                          <a:spcPts val="0"/>
                        </a:spcBef>
                        <a:spcAft>
                          <a:spcPts val="0"/>
                        </a:spcAft>
                        <a:buClrTx/>
                        <a:buSzTx/>
                        <a:buFontTx/>
                        <a:buNone/>
                        <a:tabLst/>
                        <a:defRPr/>
                      </a:pPr>
                      <a:r>
                        <a:rPr lang="ja-JP" altLang="en-US" sz="900" b="0" i="0" u="none" strike="noStrike" dirty="0">
                          <a:solidFill>
                            <a:schemeClr val="tx1"/>
                          </a:solidFill>
                          <a:latin typeface="ＭＳ Ｐゴシック" pitchFamily="50" charset="-128"/>
                          <a:ea typeface="ＭＳ Ｐゴシック" pitchFamily="50" charset="-128"/>
                        </a:rPr>
                        <a:t>施設のあり方や他の施設への機能集約等を検討</a:t>
                      </a:r>
                      <a:endParaRPr lang="en-US" altLang="ja-JP" sz="900" b="0" i="0" u="none" strike="noStrike" dirty="0">
                        <a:solidFill>
                          <a:schemeClr val="tx1"/>
                        </a:solidFill>
                        <a:latin typeface="ＭＳ Ｐゴシック" pitchFamily="50" charset="-128"/>
                        <a:ea typeface="ＭＳ Ｐゴシック" pitchFamily="50" charset="-128"/>
                      </a:endParaRP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marR="0" indent="0" algn="ctr" defTabSz="914400" rtl="0" eaLnBrk="1" fontAlgn="ctr" latinLnBrk="0" hangingPunct="1">
                        <a:lnSpc>
                          <a:spcPts val="1140"/>
                        </a:lnSpc>
                        <a:spcBef>
                          <a:spcPts val="0"/>
                        </a:spcBef>
                        <a:spcAft>
                          <a:spcPts val="0"/>
                        </a:spcAft>
                        <a:buClrTx/>
                        <a:buSzTx/>
                        <a:buFontTx/>
                        <a:buNone/>
                        <a:tabLst/>
                        <a:defRPr/>
                      </a:pPr>
                      <a:r>
                        <a:rPr lang="en-US" altLang="ja-JP" sz="900" b="0" i="0" u="none" strike="noStrike" dirty="0">
                          <a:solidFill>
                            <a:schemeClr val="tx1"/>
                          </a:solidFill>
                          <a:latin typeface="ＭＳ Ｐゴシック" pitchFamily="50" charset="-128"/>
                          <a:ea typeface="ＭＳ Ｐゴシック" pitchFamily="50" charset="-128"/>
                        </a:rPr>
                        <a:t>2016</a:t>
                      </a:r>
                      <a:r>
                        <a:rPr lang="ja-JP" altLang="en-US" sz="900" b="0" i="0" u="none" strike="noStrike" dirty="0">
                          <a:solidFill>
                            <a:schemeClr val="tx1"/>
                          </a:solidFill>
                          <a:latin typeface="ＭＳ Ｐゴシック" pitchFamily="50" charset="-128"/>
                          <a:ea typeface="ＭＳ Ｐゴシック" pitchFamily="50" charset="-128"/>
                        </a:rPr>
                        <a:t>年</a:t>
                      </a:r>
                      <a:r>
                        <a:rPr lang="en-US" altLang="ja-JP" sz="900" b="0" i="0" u="none" strike="noStrike" dirty="0">
                          <a:solidFill>
                            <a:schemeClr val="tx1"/>
                          </a:solidFill>
                          <a:latin typeface="ＭＳ Ｐゴシック" pitchFamily="50" charset="-128"/>
                          <a:ea typeface="ＭＳ Ｐゴシック" pitchFamily="50" charset="-128"/>
                        </a:rPr>
                        <a:t>4</a:t>
                      </a:r>
                      <a:r>
                        <a:rPr lang="ja-JP" altLang="en-US" sz="900" b="0" i="0" u="none" strike="noStrike" dirty="0">
                          <a:solidFill>
                            <a:schemeClr val="tx1"/>
                          </a:solidFill>
                          <a:latin typeface="ＭＳ Ｐゴシック" pitchFamily="50" charset="-128"/>
                          <a:ea typeface="ＭＳ Ｐゴシック" pitchFamily="50" charset="-128"/>
                        </a:rPr>
                        <a:t>月移転（クレオ大阪西）</a:t>
                      </a:r>
                      <a:endParaRPr lang="en-US" altLang="ja-JP" sz="900" b="0" i="0" u="none" strike="noStrike" dirty="0">
                        <a:solidFill>
                          <a:schemeClr val="tx1"/>
                        </a:solidFill>
                        <a:latin typeface="ＭＳ Ｐゴシック" pitchFamily="50" charset="-128"/>
                        <a:ea typeface="ＭＳ Ｐゴシック" pitchFamily="50" charset="-128"/>
                      </a:endParaRP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1"/>
                  </a:ext>
                </a:extLst>
              </a:tr>
              <a:tr h="174982">
                <a:tc>
                  <a:txBody>
                    <a:bodyPr/>
                    <a:lstStyle/>
                    <a:p>
                      <a:pPr algn="ctr" fontAlgn="ctr">
                        <a:lnSpc>
                          <a:spcPts val="1140"/>
                        </a:lnSpc>
                      </a:pPr>
                      <a:r>
                        <a:rPr lang="en-US" altLang="ja-JP" sz="900" b="0" i="0" u="none" strike="noStrike" dirty="0">
                          <a:solidFill>
                            <a:schemeClr val="tx1"/>
                          </a:solidFill>
                          <a:latin typeface="+mn-ea"/>
                          <a:ea typeface="+mn-ea"/>
                        </a:rPr>
                        <a:t>27</a:t>
                      </a:r>
                      <a:endParaRPr lang="ja-JP" altLang="en-US" sz="900" b="0" i="0" u="none" strike="noStrike" dirty="0">
                        <a:solidFill>
                          <a:schemeClr val="tx1"/>
                        </a:solidFill>
                        <a:latin typeface="+mn-ea"/>
                        <a:ea typeface="+mn-ea"/>
                      </a:endParaRP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l" fontAlgn="ctr">
                        <a:lnSpc>
                          <a:spcPts val="1140"/>
                        </a:lnSpc>
                      </a:pPr>
                      <a:r>
                        <a:rPr lang="ja-JP" altLang="en-US" sz="900" b="0" i="0" u="none" strike="noStrike" dirty="0">
                          <a:solidFill>
                            <a:schemeClr val="tx1"/>
                          </a:solidFill>
                          <a:latin typeface="+mn-ea"/>
                          <a:ea typeface="+mn-ea"/>
                        </a:rPr>
                        <a:t>クレオ大阪（北）</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marR="0" indent="0" algn="ctr" defTabSz="914400" rtl="0" eaLnBrk="1" fontAlgn="ctr" latinLnBrk="0" hangingPunct="1">
                        <a:lnSpc>
                          <a:spcPts val="1140"/>
                        </a:lnSpc>
                        <a:spcBef>
                          <a:spcPts val="0"/>
                        </a:spcBef>
                        <a:spcAft>
                          <a:spcPts val="0"/>
                        </a:spcAft>
                        <a:buClrTx/>
                        <a:buSzTx/>
                        <a:buFontTx/>
                        <a:buNone/>
                        <a:tabLst/>
                        <a:defRPr/>
                      </a:pPr>
                      <a:r>
                        <a:rPr lang="ja-JP" altLang="en-US" sz="900" b="0" i="0" u="none" strike="noStrike" dirty="0">
                          <a:solidFill>
                            <a:schemeClr val="tx1"/>
                          </a:solidFill>
                          <a:latin typeface="ＭＳ Ｐゴシック" pitchFamily="50" charset="-128"/>
                          <a:ea typeface="ＭＳ Ｐゴシック" pitchFamily="50" charset="-128"/>
                        </a:rPr>
                        <a:t>廃止（業務は区役所・区民センター等で実施）</a:t>
                      </a:r>
                      <a:endParaRPr lang="en-US" altLang="ja-JP" sz="900" b="0" i="0" u="none" strike="noStrike" dirty="0">
                        <a:solidFill>
                          <a:schemeClr val="tx1"/>
                        </a:solidFill>
                        <a:latin typeface="ＭＳ Ｐゴシック" pitchFamily="50" charset="-128"/>
                        <a:ea typeface="ＭＳ Ｐゴシック" pitchFamily="50" charset="-128"/>
                      </a:endParaRP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marR="0" indent="0" algn="l" defTabSz="914400" rtl="0" eaLnBrk="1" fontAlgn="ctr" latinLnBrk="0" hangingPunct="1">
                        <a:lnSpc>
                          <a:spcPts val="1140"/>
                        </a:lnSpc>
                        <a:spcBef>
                          <a:spcPts val="0"/>
                        </a:spcBef>
                        <a:spcAft>
                          <a:spcPts val="0"/>
                        </a:spcAft>
                        <a:buClrTx/>
                        <a:buSzTx/>
                        <a:buFontTx/>
                        <a:buNone/>
                        <a:tabLst/>
                        <a:defRPr/>
                      </a:pPr>
                      <a:r>
                        <a:rPr lang="en-US" altLang="ja-JP" sz="900" b="0" i="0" u="none" strike="noStrike" dirty="0">
                          <a:solidFill>
                            <a:schemeClr val="tx1"/>
                          </a:solidFill>
                          <a:latin typeface="ＭＳ Ｐゴシック" pitchFamily="50" charset="-128"/>
                          <a:ea typeface="ＭＳ Ｐゴシック" pitchFamily="50" charset="-128"/>
                        </a:rPr>
                        <a:t>2015</a:t>
                      </a:r>
                      <a:r>
                        <a:rPr lang="ja-JP" altLang="en-US" sz="900" b="0" i="0" u="none" strike="noStrike" dirty="0">
                          <a:solidFill>
                            <a:schemeClr val="tx1"/>
                          </a:solidFill>
                          <a:latin typeface="ＭＳ Ｐゴシック" pitchFamily="50" charset="-128"/>
                          <a:ea typeface="ＭＳ Ｐゴシック" pitchFamily="50" charset="-128"/>
                        </a:rPr>
                        <a:t>年</a:t>
                      </a:r>
                      <a:r>
                        <a:rPr lang="en-US" altLang="ja-JP" sz="900" b="0" i="0" u="none" strike="noStrike" dirty="0">
                          <a:solidFill>
                            <a:schemeClr val="tx1"/>
                          </a:solidFill>
                          <a:latin typeface="ＭＳ Ｐゴシック" pitchFamily="50" charset="-128"/>
                          <a:ea typeface="ＭＳ Ｐゴシック" pitchFamily="50" charset="-128"/>
                        </a:rPr>
                        <a:t>4</a:t>
                      </a:r>
                      <a:r>
                        <a:rPr lang="ja-JP" altLang="en-US" sz="900" b="0" i="0" u="none" strike="noStrike" dirty="0">
                          <a:solidFill>
                            <a:schemeClr val="tx1"/>
                          </a:solidFill>
                          <a:latin typeface="ＭＳ Ｐゴシック" pitchFamily="50" charset="-128"/>
                          <a:ea typeface="ＭＳ Ｐゴシック" pitchFamily="50" charset="-128"/>
                        </a:rPr>
                        <a:t>月より男女共同参画と子育て支援を推進する「男女共同参画センター子育て活動支援館」として移転オープン</a:t>
                      </a:r>
                      <a:endParaRPr lang="en-US" altLang="ja-JP" sz="900" b="0" i="0" u="none" strike="noStrike" dirty="0">
                        <a:solidFill>
                          <a:schemeClr val="tx1"/>
                        </a:solidFill>
                        <a:latin typeface="ＭＳ Ｐゴシック" pitchFamily="50" charset="-128"/>
                        <a:ea typeface="ＭＳ Ｐゴシック" pitchFamily="50" charset="-128"/>
                      </a:endParaRP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2"/>
                  </a:ext>
                </a:extLst>
              </a:tr>
              <a:tr h="174982">
                <a:tc>
                  <a:txBody>
                    <a:bodyPr/>
                    <a:lstStyle/>
                    <a:p>
                      <a:pPr algn="ctr" fontAlgn="ctr">
                        <a:lnSpc>
                          <a:spcPts val="1140"/>
                        </a:lnSpc>
                      </a:pPr>
                      <a:r>
                        <a:rPr lang="en-US" altLang="ja-JP" sz="900" b="0" i="0" u="none" strike="noStrike" dirty="0">
                          <a:solidFill>
                            <a:schemeClr val="tx1"/>
                          </a:solidFill>
                          <a:latin typeface="+mn-ea"/>
                          <a:ea typeface="+mn-ea"/>
                        </a:rPr>
                        <a:t>28</a:t>
                      </a:r>
                      <a:endParaRPr lang="ja-JP" altLang="en-US" sz="900" b="0" i="0" u="none" strike="noStrike" dirty="0">
                        <a:solidFill>
                          <a:schemeClr val="tx1"/>
                        </a:solidFill>
                        <a:latin typeface="+mn-ea"/>
                        <a:ea typeface="+mn-ea"/>
                      </a:endParaRP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l" fontAlgn="ctr">
                        <a:lnSpc>
                          <a:spcPts val="1140"/>
                        </a:lnSpc>
                      </a:pPr>
                      <a:r>
                        <a:rPr lang="ja-JP" altLang="en-US" sz="900" b="0" i="0" u="none" strike="noStrike" dirty="0">
                          <a:solidFill>
                            <a:schemeClr val="tx1"/>
                          </a:solidFill>
                          <a:latin typeface="+mn-ea"/>
                          <a:ea typeface="+mn-ea"/>
                        </a:rPr>
                        <a:t>クレオ大阪（西）</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marR="0" indent="0" algn="ctr" defTabSz="914400" rtl="0" eaLnBrk="1" fontAlgn="ctr" latinLnBrk="0" hangingPunct="1">
                        <a:lnSpc>
                          <a:spcPts val="1140"/>
                        </a:lnSpc>
                        <a:spcBef>
                          <a:spcPts val="0"/>
                        </a:spcBef>
                        <a:spcAft>
                          <a:spcPts val="0"/>
                        </a:spcAft>
                        <a:buClrTx/>
                        <a:buSzTx/>
                        <a:buFontTx/>
                        <a:buNone/>
                        <a:tabLst/>
                        <a:defRPr/>
                      </a:pPr>
                      <a:r>
                        <a:rPr lang="ja-JP" altLang="en-US" sz="900" b="0" i="0" u="none" strike="noStrike" dirty="0">
                          <a:solidFill>
                            <a:schemeClr val="tx1"/>
                          </a:solidFill>
                          <a:latin typeface="ＭＳ Ｐゴシック" pitchFamily="50" charset="-128"/>
                          <a:ea typeface="ＭＳ Ｐゴシック" pitchFamily="50" charset="-128"/>
                        </a:rPr>
                        <a:t>廃止（業務は区役所・区民センター等で実施）</a:t>
                      </a:r>
                      <a:endParaRPr lang="en-US" altLang="ja-JP" sz="900" b="0" i="0" u="none" strike="noStrike" dirty="0">
                        <a:solidFill>
                          <a:schemeClr val="tx1"/>
                        </a:solidFill>
                        <a:latin typeface="ＭＳ Ｐゴシック" pitchFamily="50" charset="-128"/>
                        <a:ea typeface="ＭＳ Ｐゴシック" pitchFamily="50" charset="-128"/>
                      </a:endParaRP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marR="0" indent="0" algn="l" defTabSz="914400" rtl="0" eaLnBrk="1" fontAlgn="ctr" latinLnBrk="0" hangingPunct="1">
                        <a:lnSpc>
                          <a:spcPts val="1140"/>
                        </a:lnSpc>
                        <a:spcBef>
                          <a:spcPts val="0"/>
                        </a:spcBef>
                        <a:spcAft>
                          <a:spcPts val="0"/>
                        </a:spcAft>
                        <a:buClrTx/>
                        <a:buSzTx/>
                        <a:buFontTx/>
                        <a:buNone/>
                        <a:tabLst/>
                        <a:defRPr/>
                      </a:pPr>
                      <a:r>
                        <a:rPr lang="ja-JP" altLang="en-US" sz="900" b="0" i="0" u="none" strike="noStrike" dirty="0">
                          <a:solidFill>
                            <a:schemeClr val="tx1"/>
                          </a:solidFill>
                          <a:latin typeface="ＭＳ Ｐゴシック" pitchFamily="50" charset="-128"/>
                          <a:ea typeface="ＭＳ Ｐゴシック" pitchFamily="50" charset="-128"/>
                        </a:rPr>
                        <a:t>こども文化ｾﾝﾀｰを移転させたうえで業務継続</a:t>
                      </a:r>
                      <a:endParaRPr lang="en-US" altLang="ja-JP" sz="900" b="0" i="0" u="none" strike="noStrike" dirty="0">
                        <a:solidFill>
                          <a:schemeClr val="tx1"/>
                        </a:solidFill>
                        <a:latin typeface="ＭＳ Ｐゴシック" pitchFamily="50" charset="-128"/>
                        <a:ea typeface="ＭＳ Ｐゴシック" pitchFamily="50" charset="-128"/>
                      </a:endParaRP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3"/>
                  </a:ext>
                </a:extLst>
              </a:tr>
            </a:tbl>
          </a:graphicData>
        </a:graphic>
      </p:graphicFrame>
      <p:graphicFrame>
        <p:nvGraphicFramePr>
          <p:cNvPr id="26" name="表 25"/>
          <p:cNvGraphicFramePr>
            <a:graphicFrameLocks noGrp="1"/>
          </p:cNvGraphicFramePr>
          <p:nvPr/>
        </p:nvGraphicFramePr>
        <p:xfrm>
          <a:off x="323528" y="692696"/>
          <a:ext cx="8568952" cy="1510672"/>
        </p:xfrm>
        <a:graphic>
          <a:graphicData uri="http://schemas.openxmlformats.org/drawingml/2006/table">
            <a:tbl>
              <a:tblPr/>
              <a:tblGrid>
                <a:gridCol w="504056">
                  <a:extLst>
                    <a:ext uri="{9D8B030D-6E8A-4147-A177-3AD203B41FA5}">
                      <a16:colId xmlns:a16="http://schemas.microsoft.com/office/drawing/2014/main" val="20000"/>
                    </a:ext>
                  </a:extLst>
                </a:gridCol>
                <a:gridCol w="2016224">
                  <a:extLst>
                    <a:ext uri="{9D8B030D-6E8A-4147-A177-3AD203B41FA5}">
                      <a16:colId xmlns:a16="http://schemas.microsoft.com/office/drawing/2014/main" val="20001"/>
                    </a:ext>
                  </a:extLst>
                </a:gridCol>
                <a:gridCol w="3024336">
                  <a:extLst>
                    <a:ext uri="{9D8B030D-6E8A-4147-A177-3AD203B41FA5}">
                      <a16:colId xmlns:a16="http://schemas.microsoft.com/office/drawing/2014/main" val="20002"/>
                    </a:ext>
                  </a:extLst>
                </a:gridCol>
                <a:gridCol w="3024336">
                  <a:extLst>
                    <a:ext uri="{9D8B030D-6E8A-4147-A177-3AD203B41FA5}">
                      <a16:colId xmlns:a16="http://schemas.microsoft.com/office/drawing/2014/main" val="20003"/>
                    </a:ext>
                  </a:extLst>
                </a:gridCol>
              </a:tblGrid>
              <a:tr h="193867">
                <a:tc>
                  <a:txBody>
                    <a:bodyPr/>
                    <a:lstStyle/>
                    <a:p>
                      <a:pPr algn="ctr" fontAlgn="ctr">
                        <a:lnSpc>
                          <a:spcPts val="1140"/>
                        </a:lnSpc>
                      </a:pPr>
                      <a:endParaRPr lang="ja-JP" altLang="en-US" sz="1050" b="0" i="0" u="none" strike="noStrike" dirty="0">
                        <a:solidFill>
                          <a:srgbClr val="000000"/>
                        </a:solidFill>
                        <a:latin typeface="+mn-ea"/>
                        <a:ea typeface="+mn-ea"/>
                      </a:endParaRPr>
                    </a:p>
                  </a:txBody>
                  <a:tcPr marL="36000" marR="36000" marT="18000" marB="18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ap="flat" cmpd="sng" algn="ctr">
                      <a:solidFill>
                        <a:schemeClr val="tx1"/>
                      </a:solidFill>
                      <a:prstDash val="solid"/>
                      <a:round/>
                      <a:headEnd type="none" w="med" len="med"/>
                      <a:tailEnd type="none" w="med" len="med"/>
                    </a:lnTlToBr>
                    <a:solidFill>
                      <a:schemeClr val="accent5">
                        <a:lumMod val="40000"/>
                        <a:lumOff val="60000"/>
                      </a:schemeClr>
                    </a:solidFill>
                  </a:tcPr>
                </a:tc>
                <a:tc>
                  <a:txBody>
                    <a:bodyPr/>
                    <a:lstStyle/>
                    <a:p>
                      <a:pPr algn="ctr" fontAlgn="ctr">
                        <a:lnSpc>
                          <a:spcPts val="1140"/>
                        </a:lnSpc>
                      </a:pPr>
                      <a:r>
                        <a:rPr lang="ja-JP" altLang="en-US" sz="1050" b="0" i="0" u="none" strike="noStrike" dirty="0">
                          <a:solidFill>
                            <a:srgbClr val="000000"/>
                          </a:solidFill>
                          <a:latin typeface="+mn-ea"/>
                          <a:ea typeface="+mn-ea"/>
                        </a:rPr>
                        <a:t>施設名</a:t>
                      </a:r>
                    </a:p>
                  </a:txBody>
                  <a:tcPr marL="36000" marR="36000" marT="18000" marB="18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40000"/>
                        <a:lumOff val="60000"/>
                      </a:schemeClr>
                    </a:solidFill>
                  </a:tcPr>
                </a:tc>
                <a:tc>
                  <a:txBody>
                    <a:bodyPr/>
                    <a:lstStyle/>
                    <a:p>
                      <a:pPr algn="ctr" fontAlgn="ctr">
                        <a:lnSpc>
                          <a:spcPts val="1140"/>
                        </a:lnSpc>
                      </a:pPr>
                      <a:r>
                        <a:rPr lang="ja-JP" altLang="en-US" sz="1050" b="0" i="0" u="none" strike="noStrike" dirty="0">
                          <a:solidFill>
                            <a:srgbClr val="000000"/>
                          </a:solidFill>
                          <a:latin typeface="+mn-ea"/>
                          <a:ea typeface="+mn-ea"/>
                        </a:rPr>
                        <a:t>市政改革プラン策定時（</a:t>
                      </a:r>
                      <a:r>
                        <a:rPr lang="en-US" altLang="ja-JP" sz="1050" b="0" i="0" u="none" strike="noStrike" dirty="0">
                          <a:solidFill>
                            <a:srgbClr val="000000"/>
                          </a:solidFill>
                          <a:latin typeface="+mn-ea"/>
                          <a:ea typeface="+mn-ea"/>
                        </a:rPr>
                        <a:t>2012</a:t>
                      </a:r>
                      <a:r>
                        <a:rPr lang="ja-JP" altLang="en-US" sz="1050" b="0" i="0" u="none" strike="noStrike" dirty="0">
                          <a:solidFill>
                            <a:srgbClr val="000000"/>
                          </a:solidFill>
                          <a:latin typeface="+mn-ea"/>
                          <a:ea typeface="+mn-ea"/>
                        </a:rPr>
                        <a:t>年）の見直し計画</a:t>
                      </a:r>
                    </a:p>
                  </a:txBody>
                  <a:tcPr marL="36000" marR="36000" marT="18000" marB="18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40000"/>
                        <a:lumOff val="60000"/>
                      </a:schemeClr>
                    </a:solidFill>
                  </a:tcPr>
                </a:tc>
                <a:tc>
                  <a:txBody>
                    <a:bodyPr/>
                    <a:lstStyle/>
                    <a:p>
                      <a:pPr algn="ctr" fontAlgn="ctr">
                        <a:lnSpc>
                          <a:spcPts val="1140"/>
                        </a:lnSpc>
                      </a:pPr>
                      <a:r>
                        <a:rPr lang="ja-JP" altLang="en-US" sz="1050" b="0" i="0" u="none" strike="noStrike" dirty="0">
                          <a:solidFill>
                            <a:srgbClr val="000000"/>
                          </a:solidFill>
                          <a:latin typeface="+mn-ea"/>
                          <a:ea typeface="+mn-ea"/>
                        </a:rPr>
                        <a:t>見直し済みの状況</a:t>
                      </a:r>
                    </a:p>
                  </a:txBody>
                  <a:tcPr marL="36000" marR="36000" marT="18000" marB="18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40000"/>
                        <a:lumOff val="60000"/>
                      </a:schemeClr>
                    </a:solidFill>
                  </a:tcPr>
                </a:tc>
                <a:extLst>
                  <a:ext uri="{0D108BD9-81ED-4DB2-BD59-A6C34878D82A}">
                    <a16:rowId xmlns:a16="http://schemas.microsoft.com/office/drawing/2014/main" val="10000"/>
                  </a:ext>
                </a:extLst>
              </a:tr>
              <a:tr h="166682">
                <a:tc>
                  <a:txBody>
                    <a:bodyPr/>
                    <a:lstStyle/>
                    <a:p>
                      <a:pPr algn="ctr" fontAlgn="ctr">
                        <a:lnSpc>
                          <a:spcPts val="1140"/>
                        </a:lnSpc>
                      </a:pPr>
                      <a:r>
                        <a:rPr lang="en-US" altLang="ja-JP" sz="900" b="0" i="0" u="none" strike="noStrike" dirty="0">
                          <a:solidFill>
                            <a:srgbClr val="000000"/>
                          </a:solidFill>
                          <a:latin typeface="+mn-ea"/>
                          <a:ea typeface="+mn-ea"/>
                        </a:rPr>
                        <a:t>1</a:t>
                      </a:r>
                      <a:endParaRPr lang="ja-JP" altLang="en-US" sz="900" b="0" i="0" u="none" strike="noStrike" dirty="0">
                        <a:solidFill>
                          <a:srgbClr val="000000"/>
                        </a:solidFill>
                        <a:latin typeface="+mn-ea"/>
                        <a:ea typeface="+mn-ea"/>
                      </a:endParaRPr>
                    </a:p>
                  </a:txBody>
                  <a:tcPr marL="36000" marR="36000" marT="18000" marB="18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fontAlgn="ctr">
                        <a:lnSpc>
                          <a:spcPts val="1140"/>
                        </a:lnSpc>
                      </a:pPr>
                      <a:r>
                        <a:rPr lang="ja-JP" altLang="en-US" sz="900" b="0" i="0" u="none" strike="noStrike" dirty="0">
                          <a:solidFill>
                            <a:srgbClr val="000000"/>
                          </a:solidFill>
                          <a:latin typeface="ＭＳ Ｐゴシック" pitchFamily="50" charset="-128"/>
                          <a:ea typeface="ＭＳ Ｐゴシック" pitchFamily="50" charset="-128"/>
                        </a:rPr>
                        <a:t>弁天町市民学習センター</a:t>
                      </a:r>
                      <a:endParaRPr lang="ja-JP" altLang="en-US" sz="900" b="0" i="0" u="none" strike="noStrike" dirty="0">
                        <a:solidFill>
                          <a:srgbClr val="000000"/>
                        </a:solidFill>
                        <a:latin typeface="+mn-ea"/>
                        <a:ea typeface="+mn-ea"/>
                      </a:endParaRPr>
                    </a:p>
                  </a:txBody>
                  <a:tcPr marL="36000" marR="36000" marT="18000" marB="18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lnSpc>
                          <a:spcPts val="1140"/>
                        </a:lnSpc>
                      </a:pPr>
                      <a:r>
                        <a:rPr lang="ja-JP" altLang="en-US" sz="900" b="0" i="0" u="none" strike="noStrike" dirty="0">
                          <a:solidFill>
                            <a:srgbClr val="000000"/>
                          </a:solidFill>
                          <a:latin typeface="+mn-ea"/>
                          <a:ea typeface="+mn-ea"/>
                        </a:rPr>
                        <a:t>廃止</a:t>
                      </a:r>
                      <a:endParaRPr lang="en-US" altLang="ja-JP" sz="900" b="0" i="0" u="none" strike="noStrike" dirty="0">
                        <a:solidFill>
                          <a:srgbClr val="000000"/>
                        </a:solidFill>
                        <a:latin typeface="+mn-ea"/>
                        <a:ea typeface="+mn-ea"/>
                      </a:endParaRPr>
                    </a:p>
                  </a:txBody>
                  <a:tcPr marL="36000" marR="36000" marT="18000" marB="18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pattFill prst="wdUpDiag">
                      <a:fgClr>
                        <a:schemeClr val="bg1">
                          <a:lumMod val="75000"/>
                        </a:schemeClr>
                      </a:fgClr>
                      <a:bgClr>
                        <a:schemeClr val="bg1"/>
                      </a:bgClr>
                    </a:pattFill>
                  </a:tcPr>
                </a:tc>
                <a:tc>
                  <a:txBody>
                    <a:bodyPr/>
                    <a:lstStyle/>
                    <a:p>
                      <a:pPr marL="0" marR="0" indent="0" algn="ctr" defTabSz="914400" rtl="0" eaLnBrk="1" fontAlgn="auto" latinLnBrk="0" hangingPunct="1">
                        <a:lnSpc>
                          <a:spcPts val="1140"/>
                        </a:lnSpc>
                        <a:spcBef>
                          <a:spcPts val="0"/>
                        </a:spcBef>
                        <a:spcAft>
                          <a:spcPts val="0"/>
                        </a:spcAft>
                        <a:buClrTx/>
                        <a:buSzTx/>
                        <a:buFontTx/>
                        <a:buNone/>
                        <a:tabLst/>
                        <a:defRPr/>
                      </a:pPr>
                      <a:r>
                        <a:rPr kumimoji="1" lang="ja-JP" altLang="en-US" sz="900" dirty="0">
                          <a:latin typeface="+mn-ea"/>
                          <a:ea typeface="+mn-ea"/>
                        </a:rPr>
                        <a:t>廃止</a:t>
                      </a:r>
                      <a:endParaRPr kumimoji="1" lang="en-US" altLang="ja-JP" sz="900" dirty="0">
                        <a:latin typeface="+mn-ea"/>
                        <a:ea typeface="+mn-ea"/>
                      </a:endParaRPr>
                    </a:p>
                  </a:txBody>
                  <a:tcPr marL="36000" marR="36000" marT="18000" marB="18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pattFill prst="wdUpDiag">
                      <a:fgClr>
                        <a:schemeClr val="bg1">
                          <a:lumMod val="75000"/>
                        </a:schemeClr>
                      </a:fgClr>
                      <a:bgClr>
                        <a:schemeClr val="bg1"/>
                      </a:bgClr>
                    </a:pattFill>
                  </a:tcPr>
                </a:tc>
                <a:extLst>
                  <a:ext uri="{0D108BD9-81ED-4DB2-BD59-A6C34878D82A}">
                    <a16:rowId xmlns:a16="http://schemas.microsoft.com/office/drawing/2014/main" val="10001"/>
                  </a:ext>
                </a:extLst>
              </a:tr>
              <a:tr h="193867">
                <a:tc>
                  <a:txBody>
                    <a:bodyPr/>
                    <a:lstStyle/>
                    <a:p>
                      <a:pPr algn="ctr" fontAlgn="ctr">
                        <a:lnSpc>
                          <a:spcPts val="1140"/>
                        </a:lnSpc>
                      </a:pPr>
                      <a:r>
                        <a:rPr lang="en-US" altLang="ja-JP" sz="900" b="0" i="0" u="none" strike="noStrike" dirty="0">
                          <a:solidFill>
                            <a:srgbClr val="000000"/>
                          </a:solidFill>
                          <a:latin typeface="+mn-ea"/>
                          <a:ea typeface="+mn-ea"/>
                        </a:rPr>
                        <a:t>2</a:t>
                      </a:r>
                      <a:endParaRPr lang="ja-JP" altLang="en-US" sz="900" b="0" i="0" u="none" strike="noStrike" dirty="0">
                        <a:solidFill>
                          <a:srgbClr val="000000"/>
                        </a:solidFill>
                        <a:latin typeface="+mn-ea"/>
                        <a:ea typeface="+mn-ea"/>
                      </a:endParaRPr>
                    </a:p>
                  </a:txBody>
                  <a:tcPr marL="36000" marR="36000" marT="18000" marB="18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fontAlgn="ctr">
                        <a:lnSpc>
                          <a:spcPts val="1140"/>
                        </a:lnSpc>
                      </a:pPr>
                      <a:r>
                        <a:rPr lang="ja-JP" altLang="en-US" sz="900" b="0" i="0" u="none" strike="noStrike" dirty="0">
                          <a:solidFill>
                            <a:srgbClr val="000000"/>
                          </a:solidFill>
                          <a:latin typeface="ＭＳ Ｐゴシック" pitchFamily="50" charset="-128"/>
                          <a:ea typeface="ＭＳ Ｐゴシック" pitchFamily="50" charset="-128"/>
                        </a:rPr>
                        <a:t>城北市民学習センター</a:t>
                      </a:r>
                      <a:endParaRPr lang="ja-JP" altLang="en-US" sz="900" b="0" i="0" u="none" strike="noStrike" dirty="0">
                        <a:solidFill>
                          <a:srgbClr val="000000"/>
                        </a:solidFill>
                        <a:latin typeface="+mn-ea"/>
                        <a:ea typeface="+mn-ea"/>
                      </a:endParaRPr>
                    </a:p>
                  </a:txBody>
                  <a:tcPr marL="36000" marR="36000" marT="18000" marB="18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lnSpc>
                          <a:spcPts val="1140"/>
                        </a:lnSpc>
                      </a:pPr>
                      <a:r>
                        <a:rPr lang="ja-JP" altLang="en-US" sz="900" b="0" i="0" u="none" strike="noStrike" dirty="0">
                          <a:solidFill>
                            <a:srgbClr val="000000"/>
                          </a:solidFill>
                          <a:latin typeface="+mn-ea"/>
                          <a:ea typeface="+mn-ea"/>
                        </a:rPr>
                        <a:t>廃止</a:t>
                      </a:r>
                      <a:endParaRPr lang="en-US" altLang="ja-JP" sz="900" b="0" i="0" u="none" strike="noStrike" dirty="0">
                        <a:solidFill>
                          <a:srgbClr val="000000"/>
                        </a:solidFill>
                        <a:latin typeface="+mn-ea"/>
                        <a:ea typeface="+mn-ea"/>
                      </a:endParaRPr>
                    </a:p>
                  </a:txBody>
                  <a:tcPr marL="36000" marR="36000" marT="18000" marB="18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pattFill prst="wdUpDiag">
                      <a:fgClr>
                        <a:schemeClr val="bg1">
                          <a:lumMod val="75000"/>
                        </a:schemeClr>
                      </a:fgClr>
                      <a:bgClr>
                        <a:schemeClr val="bg1"/>
                      </a:bgClr>
                    </a:pattFill>
                  </a:tcPr>
                </a:tc>
                <a:tc>
                  <a:txBody>
                    <a:bodyPr/>
                    <a:lstStyle/>
                    <a:p>
                      <a:pPr marL="0" marR="0" indent="0" algn="ctr" defTabSz="914400" rtl="0" eaLnBrk="1" fontAlgn="auto" latinLnBrk="0" hangingPunct="1">
                        <a:lnSpc>
                          <a:spcPts val="1140"/>
                        </a:lnSpc>
                        <a:spcBef>
                          <a:spcPts val="0"/>
                        </a:spcBef>
                        <a:spcAft>
                          <a:spcPts val="0"/>
                        </a:spcAft>
                        <a:buClrTx/>
                        <a:buSzTx/>
                        <a:buFontTx/>
                        <a:buNone/>
                        <a:tabLst/>
                        <a:defRPr/>
                      </a:pPr>
                      <a:r>
                        <a:rPr kumimoji="1" lang="ja-JP" altLang="en-US" sz="900" dirty="0">
                          <a:latin typeface="+mn-ea"/>
                          <a:ea typeface="+mn-ea"/>
                        </a:rPr>
                        <a:t>廃止</a:t>
                      </a:r>
                      <a:endParaRPr kumimoji="1" lang="en-US" altLang="ja-JP" sz="900" dirty="0">
                        <a:latin typeface="+mn-ea"/>
                        <a:ea typeface="+mn-ea"/>
                      </a:endParaRPr>
                    </a:p>
                  </a:txBody>
                  <a:tcPr marL="36000" marR="36000" marT="18000" marB="18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pattFill prst="wdUpDiag">
                      <a:fgClr>
                        <a:schemeClr val="bg1">
                          <a:lumMod val="75000"/>
                        </a:schemeClr>
                      </a:fgClr>
                      <a:bgClr>
                        <a:schemeClr val="bg1"/>
                      </a:bgClr>
                    </a:pattFill>
                  </a:tcPr>
                </a:tc>
                <a:extLst>
                  <a:ext uri="{0D108BD9-81ED-4DB2-BD59-A6C34878D82A}">
                    <a16:rowId xmlns:a16="http://schemas.microsoft.com/office/drawing/2014/main" val="10002"/>
                  </a:ext>
                </a:extLst>
              </a:tr>
              <a:tr h="193867">
                <a:tc>
                  <a:txBody>
                    <a:bodyPr/>
                    <a:lstStyle/>
                    <a:p>
                      <a:pPr algn="ctr" fontAlgn="ctr">
                        <a:lnSpc>
                          <a:spcPts val="1140"/>
                        </a:lnSpc>
                      </a:pPr>
                      <a:r>
                        <a:rPr lang="en-US" altLang="ja-JP" sz="900" b="0" i="0" u="none" strike="noStrike" dirty="0">
                          <a:solidFill>
                            <a:srgbClr val="000000"/>
                          </a:solidFill>
                          <a:latin typeface="+mn-ea"/>
                          <a:ea typeface="+mn-ea"/>
                        </a:rPr>
                        <a:t>3</a:t>
                      </a:r>
                      <a:endParaRPr lang="ja-JP" altLang="en-US" sz="900" b="0" i="0" u="none" strike="noStrike" dirty="0">
                        <a:solidFill>
                          <a:srgbClr val="000000"/>
                        </a:solidFill>
                        <a:latin typeface="+mn-ea"/>
                        <a:ea typeface="+mn-ea"/>
                      </a:endParaRPr>
                    </a:p>
                  </a:txBody>
                  <a:tcPr marL="36000" marR="36000" marT="18000" marB="18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fontAlgn="ctr">
                        <a:lnSpc>
                          <a:spcPts val="1140"/>
                        </a:lnSpc>
                      </a:pPr>
                      <a:r>
                        <a:rPr lang="ja-JP" altLang="en-US" sz="900" b="0" i="0" u="none" strike="noStrike" dirty="0">
                          <a:solidFill>
                            <a:srgbClr val="000000"/>
                          </a:solidFill>
                          <a:latin typeface="ＭＳ Ｐゴシック" pitchFamily="50" charset="-128"/>
                          <a:ea typeface="ＭＳ Ｐゴシック" pitchFamily="50" charset="-128"/>
                        </a:rPr>
                        <a:t>伊賀青少年野外活動センター</a:t>
                      </a:r>
                      <a:endParaRPr lang="ja-JP" altLang="en-US" sz="900" b="0" i="0" u="none" strike="noStrike" dirty="0">
                        <a:solidFill>
                          <a:srgbClr val="000000"/>
                        </a:solidFill>
                        <a:latin typeface="+mn-ea"/>
                        <a:ea typeface="+mn-ea"/>
                      </a:endParaRPr>
                    </a:p>
                  </a:txBody>
                  <a:tcPr marL="36000" marR="36000" marT="18000" marB="18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lnSpc>
                          <a:spcPts val="1140"/>
                        </a:lnSpc>
                      </a:pPr>
                      <a:r>
                        <a:rPr lang="ja-JP" altLang="en-US" sz="900" b="0" i="0" u="none" strike="noStrike" dirty="0">
                          <a:solidFill>
                            <a:srgbClr val="000000"/>
                          </a:solidFill>
                          <a:latin typeface="+mn-ea"/>
                          <a:ea typeface="+mn-ea"/>
                        </a:rPr>
                        <a:t>廃止</a:t>
                      </a:r>
                      <a:endParaRPr lang="en-US" altLang="ja-JP" sz="900" b="0" i="0" u="none" strike="noStrike" dirty="0">
                        <a:solidFill>
                          <a:srgbClr val="000000"/>
                        </a:solidFill>
                        <a:latin typeface="+mn-ea"/>
                        <a:ea typeface="+mn-ea"/>
                      </a:endParaRPr>
                    </a:p>
                  </a:txBody>
                  <a:tcPr marL="36000" marR="36000" marT="18000" marB="18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pattFill prst="wdUpDiag">
                      <a:fgClr>
                        <a:schemeClr val="bg1">
                          <a:lumMod val="75000"/>
                        </a:schemeClr>
                      </a:fgClr>
                      <a:bgClr>
                        <a:schemeClr val="bg1"/>
                      </a:bgClr>
                    </a:pattFill>
                  </a:tcPr>
                </a:tc>
                <a:tc>
                  <a:txBody>
                    <a:bodyPr/>
                    <a:lstStyle/>
                    <a:p>
                      <a:pPr marL="0" marR="0" indent="0" algn="ctr" defTabSz="914400" rtl="0" eaLnBrk="1" fontAlgn="auto" latinLnBrk="0" hangingPunct="1">
                        <a:lnSpc>
                          <a:spcPts val="1140"/>
                        </a:lnSpc>
                        <a:spcBef>
                          <a:spcPts val="0"/>
                        </a:spcBef>
                        <a:spcAft>
                          <a:spcPts val="0"/>
                        </a:spcAft>
                        <a:buClrTx/>
                        <a:buSzTx/>
                        <a:buFontTx/>
                        <a:buNone/>
                        <a:tabLst/>
                        <a:defRPr/>
                      </a:pPr>
                      <a:r>
                        <a:rPr kumimoji="1" lang="ja-JP" altLang="en-US" sz="900" dirty="0">
                          <a:latin typeface="+mn-ea"/>
                          <a:ea typeface="+mn-ea"/>
                        </a:rPr>
                        <a:t>廃止</a:t>
                      </a:r>
                      <a:endParaRPr kumimoji="1" lang="en-US" altLang="ja-JP" sz="900" dirty="0">
                        <a:latin typeface="+mn-ea"/>
                        <a:ea typeface="+mn-ea"/>
                      </a:endParaRPr>
                    </a:p>
                  </a:txBody>
                  <a:tcPr marL="36000" marR="36000" marT="18000" marB="18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pattFill prst="wdUpDiag">
                      <a:fgClr>
                        <a:schemeClr val="bg1">
                          <a:lumMod val="75000"/>
                        </a:schemeClr>
                      </a:fgClr>
                      <a:bgClr>
                        <a:schemeClr val="bg1"/>
                      </a:bgClr>
                    </a:pattFill>
                  </a:tcPr>
                </a:tc>
                <a:extLst>
                  <a:ext uri="{0D108BD9-81ED-4DB2-BD59-A6C34878D82A}">
                    <a16:rowId xmlns:a16="http://schemas.microsoft.com/office/drawing/2014/main" val="10003"/>
                  </a:ext>
                </a:extLst>
              </a:tr>
              <a:tr h="161145">
                <a:tc>
                  <a:txBody>
                    <a:bodyPr/>
                    <a:lstStyle/>
                    <a:p>
                      <a:pPr algn="ctr" fontAlgn="ctr">
                        <a:lnSpc>
                          <a:spcPts val="1140"/>
                        </a:lnSpc>
                      </a:pPr>
                      <a:r>
                        <a:rPr lang="en-US" altLang="ja-JP" sz="900" b="0" i="0" u="none" strike="noStrike" dirty="0">
                          <a:solidFill>
                            <a:srgbClr val="000000"/>
                          </a:solidFill>
                          <a:latin typeface="+mn-ea"/>
                          <a:ea typeface="+mn-ea"/>
                        </a:rPr>
                        <a:t>4</a:t>
                      </a:r>
                      <a:endParaRPr lang="ja-JP" altLang="en-US" sz="900" b="0" i="0" u="none" strike="noStrike" dirty="0">
                        <a:solidFill>
                          <a:srgbClr val="000000"/>
                        </a:solidFill>
                        <a:latin typeface="+mn-ea"/>
                        <a:ea typeface="+mn-ea"/>
                      </a:endParaRPr>
                    </a:p>
                  </a:txBody>
                  <a:tcPr marL="36000" marR="36000" marT="18000" marB="18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indent="0" algn="l" defTabSz="914400" rtl="0" eaLnBrk="1" fontAlgn="ctr" latinLnBrk="0" hangingPunct="1">
                        <a:lnSpc>
                          <a:spcPts val="1140"/>
                        </a:lnSpc>
                        <a:spcBef>
                          <a:spcPts val="0"/>
                        </a:spcBef>
                        <a:spcAft>
                          <a:spcPts val="0"/>
                        </a:spcAft>
                        <a:buClrTx/>
                        <a:buSzTx/>
                        <a:buFontTx/>
                        <a:buNone/>
                        <a:tabLst/>
                        <a:defRPr/>
                      </a:pPr>
                      <a:r>
                        <a:rPr lang="ja-JP" altLang="en-US" sz="900" b="0" i="0" u="none" strike="noStrike" dirty="0">
                          <a:solidFill>
                            <a:srgbClr val="000000"/>
                          </a:solidFill>
                          <a:latin typeface="ＭＳ Ｐゴシック"/>
                        </a:rPr>
                        <a:t>環境学習センター</a:t>
                      </a:r>
                    </a:p>
                  </a:txBody>
                  <a:tcPr marL="36000" marR="36000" marT="18000" marB="18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lnSpc>
                          <a:spcPts val="1140"/>
                        </a:lnSpc>
                      </a:pPr>
                      <a:r>
                        <a:rPr lang="ja-JP" altLang="en-US" sz="900" b="0" i="0" u="none" strike="noStrike" dirty="0">
                          <a:solidFill>
                            <a:srgbClr val="000000"/>
                          </a:solidFill>
                          <a:latin typeface="+mn-ea"/>
                          <a:ea typeface="+mn-ea"/>
                        </a:rPr>
                        <a:t>廃止　（ただし、自然体験観察園は維持）</a:t>
                      </a:r>
                      <a:endParaRPr lang="en-US" altLang="ja-JP" sz="900" b="0" i="0" u="none" strike="noStrike" dirty="0">
                        <a:solidFill>
                          <a:srgbClr val="000000"/>
                        </a:solidFill>
                        <a:latin typeface="+mn-ea"/>
                        <a:ea typeface="+mn-ea"/>
                      </a:endParaRPr>
                    </a:p>
                  </a:txBody>
                  <a:tcPr marL="36000" marR="36000" marT="18000" marB="18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pattFill prst="wdUpDiag">
                      <a:fgClr>
                        <a:schemeClr val="bg1">
                          <a:lumMod val="75000"/>
                        </a:schemeClr>
                      </a:fgClr>
                      <a:bgClr>
                        <a:schemeClr val="bg1"/>
                      </a:bgClr>
                    </a:pattFill>
                  </a:tcPr>
                </a:tc>
                <a:tc>
                  <a:txBody>
                    <a:bodyPr/>
                    <a:lstStyle/>
                    <a:p>
                      <a:pPr marL="0" marR="0" indent="0" algn="ctr" defTabSz="914400" rtl="0" eaLnBrk="1" fontAlgn="auto" latinLnBrk="0" hangingPunct="1">
                        <a:lnSpc>
                          <a:spcPts val="1140"/>
                        </a:lnSpc>
                        <a:spcBef>
                          <a:spcPts val="0"/>
                        </a:spcBef>
                        <a:spcAft>
                          <a:spcPts val="0"/>
                        </a:spcAft>
                        <a:buClrTx/>
                        <a:buSzTx/>
                        <a:buFontTx/>
                        <a:buNone/>
                        <a:tabLst/>
                        <a:defRPr/>
                      </a:pPr>
                      <a:r>
                        <a:rPr kumimoji="1" lang="ja-JP" altLang="en-US" sz="900" dirty="0">
                          <a:latin typeface="+mn-ea"/>
                          <a:ea typeface="+mn-ea"/>
                        </a:rPr>
                        <a:t>廃止　（自然体験観察園と別館は、本市で活用）</a:t>
                      </a:r>
                      <a:endParaRPr kumimoji="1" lang="en-US" altLang="ja-JP" sz="900" dirty="0">
                        <a:latin typeface="+mn-ea"/>
                        <a:ea typeface="+mn-ea"/>
                      </a:endParaRPr>
                    </a:p>
                  </a:txBody>
                  <a:tcPr marL="36000" marR="36000" marT="18000" marB="18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pattFill prst="wdUpDiag">
                      <a:fgClr>
                        <a:schemeClr val="bg1">
                          <a:lumMod val="75000"/>
                        </a:schemeClr>
                      </a:fgClr>
                      <a:bgClr>
                        <a:schemeClr val="bg1"/>
                      </a:bgClr>
                    </a:pattFill>
                  </a:tcPr>
                </a:tc>
                <a:extLst>
                  <a:ext uri="{0D108BD9-81ED-4DB2-BD59-A6C34878D82A}">
                    <a16:rowId xmlns:a16="http://schemas.microsoft.com/office/drawing/2014/main" val="10004"/>
                  </a:ext>
                </a:extLst>
              </a:tr>
              <a:tr h="193867">
                <a:tc>
                  <a:txBody>
                    <a:bodyPr/>
                    <a:lstStyle/>
                    <a:p>
                      <a:pPr algn="ctr" fontAlgn="ctr">
                        <a:lnSpc>
                          <a:spcPts val="1140"/>
                        </a:lnSpc>
                      </a:pPr>
                      <a:r>
                        <a:rPr lang="en-US" altLang="ja-JP" sz="900" b="0" i="0" u="none" strike="noStrike" dirty="0">
                          <a:solidFill>
                            <a:srgbClr val="000000"/>
                          </a:solidFill>
                          <a:latin typeface="+mn-ea"/>
                          <a:ea typeface="+mn-ea"/>
                        </a:rPr>
                        <a:t>5</a:t>
                      </a:r>
                      <a:endParaRPr lang="ja-JP" altLang="en-US" sz="900" b="0" i="0" u="none" strike="noStrike" dirty="0">
                        <a:solidFill>
                          <a:srgbClr val="000000"/>
                        </a:solidFill>
                        <a:latin typeface="+mn-ea"/>
                        <a:ea typeface="+mn-ea"/>
                      </a:endParaRPr>
                    </a:p>
                  </a:txBody>
                  <a:tcPr marL="36000" marR="36000" marT="18000" marB="18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indent="0" algn="l" defTabSz="914400" rtl="0" eaLnBrk="1" fontAlgn="ctr" latinLnBrk="0" hangingPunct="1">
                        <a:lnSpc>
                          <a:spcPts val="1140"/>
                        </a:lnSpc>
                        <a:spcBef>
                          <a:spcPts val="0"/>
                        </a:spcBef>
                        <a:spcAft>
                          <a:spcPts val="0"/>
                        </a:spcAft>
                        <a:buClrTx/>
                        <a:buSzTx/>
                        <a:buFontTx/>
                        <a:buNone/>
                        <a:tabLst/>
                        <a:defRPr/>
                      </a:pPr>
                      <a:r>
                        <a:rPr lang="ja-JP" altLang="en-US" sz="900" b="0" i="0" u="none" strike="noStrike" dirty="0">
                          <a:solidFill>
                            <a:srgbClr val="000000"/>
                          </a:solidFill>
                          <a:latin typeface="ＭＳ Ｐゴシック"/>
                        </a:rPr>
                        <a:t>いきいきエイジングセンター</a:t>
                      </a:r>
                    </a:p>
                  </a:txBody>
                  <a:tcPr marL="36000" marR="36000" marT="18000" marB="18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lnSpc>
                          <a:spcPts val="1140"/>
                        </a:lnSpc>
                      </a:pPr>
                      <a:r>
                        <a:rPr lang="ja-JP" altLang="en-US" sz="900" b="0" i="0" u="none" strike="noStrike" dirty="0">
                          <a:solidFill>
                            <a:srgbClr val="000000"/>
                          </a:solidFill>
                          <a:latin typeface="+mn-ea"/>
                          <a:ea typeface="+mn-ea"/>
                        </a:rPr>
                        <a:t>廃止</a:t>
                      </a:r>
                      <a:endParaRPr lang="en-US" altLang="ja-JP" sz="900" b="0" i="0" u="none" strike="noStrike" dirty="0">
                        <a:solidFill>
                          <a:srgbClr val="000000"/>
                        </a:solidFill>
                        <a:latin typeface="+mn-ea"/>
                        <a:ea typeface="+mn-ea"/>
                      </a:endParaRPr>
                    </a:p>
                  </a:txBody>
                  <a:tcPr marL="36000" marR="36000" marT="18000" marB="18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pattFill prst="wdUpDiag">
                      <a:fgClr>
                        <a:schemeClr val="bg1">
                          <a:lumMod val="75000"/>
                        </a:schemeClr>
                      </a:fgClr>
                      <a:bgClr>
                        <a:schemeClr val="bg1"/>
                      </a:bgClr>
                    </a:pattFill>
                  </a:tcPr>
                </a:tc>
                <a:tc>
                  <a:txBody>
                    <a:bodyPr/>
                    <a:lstStyle/>
                    <a:p>
                      <a:pPr marL="0" marR="0" indent="0" algn="ctr" defTabSz="914400" rtl="0" eaLnBrk="1" fontAlgn="auto" latinLnBrk="0" hangingPunct="1">
                        <a:lnSpc>
                          <a:spcPts val="1140"/>
                        </a:lnSpc>
                        <a:spcBef>
                          <a:spcPts val="0"/>
                        </a:spcBef>
                        <a:spcAft>
                          <a:spcPts val="0"/>
                        </a:spcAft>
                        <a:buClrTx/>
                        <a:buSzTx/>
                        <a:buFontTx/>
                        <a:buNone/>
                        <a:tabLst/>
                        <a:defRPr/>
                      </a:pPr>
                      <a:r>
                        <a:rPr kumimoji="1" lang="ja-JP" altLang="en-US" sz="900" dirty="0">
                          <a:latin typeface="+mn-ea"/>
                          <a:ea typeface="+mn-ea"/>
                        </a:rPr>
                        <a:t>廃止</a:t>
                      </a:r>
                      <a:endParaRPr kumimoji="1" lang="en-US" altLang="ja-JP" sz="900" dirty="0">
                        <a:latin typeface="+mn-ea"/>
                        <a:ea typeface="+mn-ea"/>
                      </a:endParaRPr>
                    </a:p>
                  </a:txBody>
                  <a:tcPr marL="36000" marR="36000" marT="18000" marB="18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pattFill prst="wdUpDiag">
                      <a:fgClr>
                        <a:schemeClr val="bg1">
                          <a:lumMod val="75000"/>
                        </a:schemeClr>
                      </a:fgClr>
                      <a:bgClr>
                        <a:schemeClr val="bg1"/>
                      </a:bgClr>
                    </a:pattFill>
                  </a:tcPr>
                </a:tc>
                <a:extLst>
                  <a:ext uri="{0D108BD9-81ED-4DB2-BD59-A6C34878D82A}">
                    <a16:rowId xmlns:a16="http://schemas.microsoft.com/office/drawing/2014/main" val="10005"/>
                  </a:ext>
                </a:extLst>
              </a:tr>
              <a:tr h="190847">
                <a:tc>
                  <a:txBody>
                    <a:bodyPr/>
                    <a:lstStyle/>
                    <a:p>
                      <a:pPr algn="ctr" fontAlgn="ctr">
                        <a:lnSpc>
                          <a:spcPts val="1140"/>
                        </a:lnSpc>
                      </a:pPr>
                      <a:r>
                        <a:rPr lang="en-US" altLang="ja-JP" sz="900" b="0" i="0" u="none" strike="noStrike" dirty="0">
                          <a:solidFill>
                            <a:srgbClr val="000000"/>
                          </a:solidFill>
                          <a:latin typeface="+mn-ea"/>
                          <a:ea typeface="+mn-ea"/>
                        </a:rPr>
                        <a:t>6</a:t>
                      </a:r>
                      <a:r>
                        <a:rPr lang="ja-JP" altLang="en-US" sz="900" b="0" i="0" u="none" strike="noStrike" dirty="0">
                          <a:solidFill>
                            <a:srgbClr val="000000"/>
                          </a:solidFill>
                          <a:latin typeface="+mn-ea"/>
                          <a:ea typeface="+mn-ea"/>
                        </a:rPr>
                        <a:t>～</a:t>
                      </a:r>
                      <a:r>
                        <a:rPr lang="en-US" altLang="ja-JP" sz="900" b="0" i="0" u="none" strike="noStrike" dirty="0">
                          <a:solidFill>
                            <a:srgbClr val="000000"/>
                          </a:solidFill>
                          <a:latin typeface="+mn-ea"/>
                          <a:ea typeface="+mn-ea"/>
                        </a:rPr>
                        <a:t>15</a:t>
                      </a:r>
                      <a:endParaRPr lang="ja-JP" altLang="en-US" sz="900" b="0" i="0" u="none" strike="noStrike" dirty="0">
                        <a:solidFill>
                          <a:srgbClr val="000000"/>
                        </a:solidFill>
                        <a:latin typeface="+mn-ea"/>
                        <a:ea typeface="+mn-ea"/>
                      </a:endParaRPr>
                    </a:p>
                  </a:txBody>
                  <a:tcPr marL="36000" marR="36000" marT="18000" marB="18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fontAlgn="ctr">
                        <a:lnSpc>
                          <a:spcPts val="1140"/>
                        </a:lnSpc>
                      </a:pPr>
                      <a:r>
                        <a:rPr lang="ja-JP" altLang="en-US" sz="900" b="0" i="0" u="none" strike="noStrike" dirty="0">
                          <a:solidFill>
                            <a:srgbClr val="000000"/>
                          </a:solidFill>
                          <a:latin typeface="+mn-ea"/>
                          <a:ea typeface="+mn-ea"/>
                        </a:rPr>
                        <a:t>市民交流センター（</a:t>
                      </a:r>
                      <a:r>
                        <a:rPr lang="en-US" altLang="ja-JP" sz="900" b="0" i="0" u="none" strike="noStrike" dirty="0">
                          <a:solidFill>
                            <a:srgbClr val="000000"/>
                          </a:solidFill>
                          <a:latin typeface="+mn-ea"/>
                          <a:ea typeface="+mn-ea"/>
                        </a:rPr>
                        <a:t>10</a:t>
                      </a:r>
                      <a:r>
                        <a:rPr lang="ja-JP" altLang="en-US" sz="900" b="0" i="0" u="none" strike="noStrike" dirty="0">
                          <a:solidFill>
                            <a:srgbClr val="000000"/>
                          </a:solidFill>
                          <a:latin typeface="+mn-ea"/>
                          <a:ea typeface="+mn-ea"/>
                        </a:rPr>
                        <a:t>カ所）</a:t>
                      </a:r>
                    </a:p>
                  </a:txBody>
                  <a:tcPr marL="36000" marR="36000" marT="18000" marB="18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lnSpc>
                          <a:spcPts val="1140"/>
                        </a:lnSpc>
                      </a:pPr>
                      <a:r>
                        <a:rPr lang="ja-JP" altLang="en-US" sz="900" b="0" i="0" u="none" strike="noStrike" dirty="0">
                          <a:solidFill>
                            <a:srgbClr val="000000"/>
                          </a:solidFill>
                          <a:latin typeface="+mn-ea"/>
                          <a:ea typeface="+mn-ea"/>
                        </a:rPr>
                        <a:t>廃止</a:t>
                      </a:r>
                      <a:endParaRPr lang="en-US" altLang="ja-JP" sz="900" b="0" i="0" u="none" strike="noStrike" dirty="0">
                        <a:solidFill>
                          <a:srgbClr val="000000"/>
                        </a:solidFill>
                        <a:latin typeface="+mn-ea"/>
                        <a:ea typeface="+mn-ea"/>
                      </a:endParaRPr>
                    </a:p>
                  </a:txBody>
                  <a:tcPr marL="36000" marR="36000" marT="18000" marB="18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pattFill prst="wdUpDiag">
                      <a:fgClr>
                        <a:schemeClr val="bg1">
                          <a:lumMod val="75000"/>
                        </a:schemeClr>
                      </a:fgClr>
                      <a:bgClr>
                        <a:schemeClr val="bg1"/>
                      </a:bgClr>
                    </a:pattFill>
                  </a:tcPr>
                </a:tc>
                <a:tc>
                  <a:txBody>
                    <a:bodyPr/>
                    <a:lstStyle/>
                    <a:p>
                      <a:pPr marL="0" marR="0" indent="0" algn="ctr" defTabSz="914400" rtl="0" eaLnBrk="1" fontAlgn="auto" latinLnBrk="0" hangingPunct="1">
                        <a:lnSpc>
                          <a:spcPts val="1140"/>
                        </a:lnSpc>
                        <a:spcBef>
                          <a:spcPts val="0"/>
                        </a:spcBef>
                        <a:spcAft>
                          <a:spcPts val="0"/>
                        </a:spcAft>
                        <a:buClrTx/>
                        <a:buSzTx/>
                        <a:buFontTx/>
                        <a:buNone/>
                        <a:tabLst/>
                        <a:defRPr/>
                      </a:pPr>
                      <a:r>
                        <a:rPr kumimoji="1" lang="ja-JP" altLang="en-US" sz="900" dirty="0">
                          <a:latin typeface="+mn-ea"/>
                          <a:ea typeface="+mn-ea"/>
                        </a:rPr>
                        <a:t>廃止</a:t>
                      </a:r>
                      <a:r>
                        <a:rPr kumimoji="1" lang="ja-JP" altLang="en-US" sz="900" dirty="0">
                          <a:solidFill>
                            <a:schemeClr val="tx1"/>
                          </a:solidFill>
                          <a:latin typeface="+mn-ea"/>
                          <a:ea typeface="+mn-ea"/>
                        </a:rPr>
                        <a:t>（</a:t>
                      </a:r>
                      <a:r>
                        <a:rPr kumimoji="1" lang="en-US" altLang="ja-JP" sz="900" dirty="0">
                          <a:solidFill>
                            <a:schemeClr val="tx1"/>
                          </a:solidFill>
                          <a:latin typeface="+mn-ea"/>
                          <a:ea typeface="+mn-ea"/>
                        </a:rPr>
                        <a:t>2016</a:t>
                      </a:r>
                      <a:r>
                        <a:rPr kumimoji="1" lang="ja-JP" altLang="en-US" sz="900" dirty="0">
                          <a:solidFill>
                            <a:schemeClr val="tx1"/>
                          </a:solidFill>
                          <a:latin typeface="+mn-ea"/>
                          <a:ea typeface="+mn-ea"/>
                        </a:rPr>
                        <a:t>年度から）</a:t>
                      </a:r>
                      <a:endParaRPr kumimoji="1" lang="en-US" altLang="ja-JP" sz="900" dirty="0">
                        <a:solidFill>
                          <a:schemeClr val="tx1"/>
                        </a:solidFill>
                        <a:latin typeface="+mn-ea"/>
                        <a:ea typeface="+mn-ea"/>
                      </a:endParaRPr>
                    </a:p>
                  </a:txBody>
                  <a:tcPr marL="36000" marR="36000" marT="18000" marB="18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pattFill prst="wdUpDiag">
                      <a:fgClr>
                        <a:schemeClr val="bg1">
                          <a:lumMod val="75000"/>
                        </a:schemeClr>
                      </a:fgClr>
                      <a:bgClr>
                        <a:schemeClr val="bg1"/>
                      </a:bgClr>
                    </a:pattFill>
                  </a:tcPr>
                </a:tc>
                <a:extLst>
                  <a:ext uri="{0D108BD9-81ED-4DB2-BD59-A6C34878D82A}">
                    <a16:rowId xmlns:a16="http://schemas.microsoft.com/office/drawing/2014/main" val="10006"/>
                  </a:ext>
                </a:extLst>
              </a:tr>
              <a:tr h="192957">
                <a:tc>
                  <a:txBody>
                    <a:bodyPr/>
                    <a:lstStyle/>
                    <a:p>
                      <a:pPr algn="ctr" fontAlgn="ctr">
                        <a:lnSpc>
                          <a:spcPts val="1140"/>
                        </a:lnSpc>
                      </a:pPr>
                      <a:r>
                        <a:rPr lang="en-US" altLang="ja-JP" sz="900" b="0" i="0" u="none" strike="noStrike" dirty="0">
                          <a:solidFill>
                            <a:srgbClr val="000000"/>
                          </a:solidFill>
                          <a:latin typeface="+mn-ea"/>
                          <a:ea typeface="+mn-ea"/>
                        </a:rPr>
                        <a:t>16</a:t>
                      </a:r>
                      <a:endParaRPr lang="ja-JP" altLang="en-US" sz="900" b="0" i="0" u="none" strike="noStrike" dirty="0">
                        <a:solidFill>
                          <a:srgbClr val="000000"/>
                        </a:solidFill>
                        <a:latin typeface="+mn-ea"/>
                        <a:ea typeface="+mn-ea"/>
                      </a:endParaRPr>
                    </a:p>
                  </a:txBody>
                  <a:tcPr marL="36000" marR="36000" marT="18000" marB="18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fontAlgn="ctr">
                        <a:lnSpc>
                          <a:spcPts val="1140"/>
                        </a:lnSpc>
                      </a:pPr>
                      <a:r>
                        <a:rPr lang="ja-JP" altLang="en-US" sz="900" b="0" i="0" u="none" strike="noStrike" dirty="0">
                          <a:solidFill>
                            <a:srgbClr val="000000"/>
                          </a:solidFill>
                          <a:latin typeface="+mn-ea"/>
                          <a:ea typeface="+mn-ea"/>
                        </a:rPr>
                        <a:t>子育ていろいろ相談センター</a:t>
                      </a:r>
                    </a:p>
                  </a:txBody>
                  <a:tcPr marL="36000" marR="36000" marT="18000" marB="18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indent="0" algn="ctr" defTabSz="914400" rtl="0" eaLnBrk="1" fontAlgn="ctr" latinLnBrk="0" hangingPunct="1">
                        <a:lnSpc>
                          <a:spcPts val="1140"/>
                        </a:lnSpc>
                        <a:spcBef>
                          <a:spcPts val="0"/>
                        </a:spcBef>
                        <a:spcAft>
                          <a:spcPts val="0"/>
                        </a:spcAft>
                        <a:buClrTx/>
                        <a:buSzTx/>
                        <a:buFontTx/>
                        <a:buNone/>
                        <a:tabLst/>
                        <a:defRPr/>
                      </a:pPr>
                      <a:r>
                        <a:rPr lang="ja-JP" altLang="en-US" sz="900" b="0" i="0" u="none" strike="noStrike" dirty="0">
                          <a:solidFill>
                            <a:srgbClr val="000000"/>
                          </a:solidFill>
                          <a:latin typeface="+mn-ea"/>
                          <a:ea typeface="+mn-ea"/>
                        </a:rPr>
                        <a:t>廃止</a:t>
                      </a:r>
                      <a:endParaRPr lang="en-US" altLang="ja-JP" sz="900" b="0" i="0" u="none" strike="noStrike" dirty="0">
                        <a:solidFill>
                          <a:srgbClr val="000000"/>
                        </a:solidFill>
                        <a:latin typeface="+mn-ea"/>
                        <a:ea typeface="+mn-ea"/>
                      </a:endParaRPr>
                    </a:p>
                  </a:txBody>
                  <a:tcPr marL="36000" marR="36000" marT="18000" marB="18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pattFill prst="wdUpDiag">
                      <a:fgClr>
                        <a:schemeClr val="bg1">
                          <a:lumMod val="75000"/>
                        </a:schemeClr>
                      </a:fgClr>
                      <a:bgClr>
                        <a:schemeClr val="bg1"/>
                      </a:bgClr>
                    </a:pattFill>
                  </a:tcPr>
                </a:tc>
                <a:tc>
                  <a:txBody>
                    <a:bodyPr/>
                    <a:lstStyle/>
                    <a:p>
                      <a:pPr marL="0" marR="0" indent="0" algn="ctr" defTabSz="914400" rtl="0" eaLnBrk="1" fontAlgn="auto" latinLnBrk="0" hangingPunct="1">
                        <a:lnSpc>
                          <a:spcPts val="1140"/>
                        </a:lnSpc>
                        <a:spcBef>
                          <a:spcPts val="0"/>
                        </a:spcBef>
                        <a:spcAft>
                          <a:spcPts val="0"/>
                        </a:spcAft>
                        <a:buClrTx/>
                        <a:buSzTx/>
                        <a:buFontTx/>
                        <a:buNone/>
                        <a:tabLst/>
                        <a:defRPr/>
                      </a:pPr>
                      <a:r>
                        <a:rPr kumimoji="1" lang="ja-JP" altLang="en-US" sz="900" dirty="0">
                          <a:solidFill>
                            <a:schemeClr val="tx1"/>
                          </a:solidFill>
                          <a:latin typeface="+mn-ea"/>
                          <a:ea typeface="+mn-ea"/>
                        </a:rPr>
                        <a:t>廃止（</a:t>
                      </a:r>
                      <a:r>
                        <a:rPr kumimoji="1" lang="en-US" altLang="ja-JP" sz="900" dirty="0">
                          <a:solidFill>
                            <a:schemeClr val="tx1"/>
                          </a:solidFill>
                          <a:latin typeface="+mn-ea"/>
                          <a:ea typeface="+mn-ea"/>
                        </a:rPr>
                        <a:t>2015</a:t>
                      </a:r>
                      <a:r>
                        <a:rPr kumimoji="1" lang="ja-JP" altLang="en-US" sz="900" dirty="0">
                          <a:solidFill>
                            <a:schemeClr val="tx1"/>
                          </a:solidFill>
                          <a:latin typeface="+mn-ea"/>
                          <a:ea typeface="+mn-ea"/>
                        </a:rPr>
                        <a:t>年</a:t>
                      </a:r>
                      <a:r>
                        <a:rPr kumimoji="1" lang="en-US" altLang="ja-JP" sz="900" dirty="0">
                          <a:solidFill>
                            <a:schemeClr val="tx1"/>
                          </a:solidFill>
                          <a:latin typeface="+mn-ea"/>
                          <a:ea typeface="+mn-ea"/>
                        </a:rPr>
                        <a:t>3</a:t>
                      </a:r>
                      <a:r>
                        <a:rPr kumimoji="1" lang="ja-JP" altLang="en-US" sz="900" dirty="0">
                          <a:solidFill>
                            <a:schemeClr val="tx1"/>
                          </a:solidFill>
                          <a:latin typeface="+mn-ea"/>
                          <a:ea typeface="+mn-ea"/>
                        </a:rPr>
                        <a:t>月末閉鎖）</a:t>
                      </a:r>
                      <a:endParaRPr kumimoji="1" lang="en-US" altLang="ja-JP" sz="900" dirty="0">
                        <a:solidFill>
                          <a:schemeClr val="tx1"/>
                        </a:solidFill>
                        <a:latin typeface="+mn-ea"/>
                        <a:ea typeface="+mn-ea"/>
                      </a:endParaRPr>
                    </a:p>
                  </a:txBody>
                  <a:tcPr marL="36000" marR="36000" marT="18000" marB="18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pattFill prst="wdUpDiag">
                      <a:fgClr>
                        <a:schemeClr val="bg1">
                          <a:lumMod val="75000"/>
                        </a:schemeClr>
                      </a:fgClr>
                      <a:bgClr>
                        <a:schemeClr val="bg1"/>
                      </a:bgClr>
                    </a:pattFill>
                  </a:tcPr>
                </a:tc>
                <a:extLst>
                  <a:ext uri="{0D108BD9-81ED-4DB2-BD59-A6C34878D82A}">
                    <a16:rowId xmlns:a16="http://schemas.microsoft.com/office/drawing/2014/main" val="10007"/>
                  </a:ext>
                </a:extLst>
              </a:tr>
            </a:tbl>
          </a:graphicData>
        </a:graphic>
      </p:graphicFrame>
      <p:graphicFrame>
        <p:nvGraphicFramePr>
          <p:cNvPr id="24" name="表 23"/>
          <p:cNvGraphicFramePr>
            <a:graphicFrameLocks noGrp="1"/>
          </p:cNvGraphicFramePr>
          <p:nvPr/>
        </p:nvGraphicFramePr>
        <p:xfrm>
          <a:off x="323528" y="3608300"/>
          <a:ext cx="8568952" cy="540000"/>
        </p:xfrm>
        <a:graphic>
          <a:graphicData uri="http://schemas.openxmlformats.org/drawingml/2006/table">
            <a:tbl>
              <a:tblPr/>
              <a:tblGrid>
                <a:gridCol w="504056">
                  <a:extLst>
                    <a:ext uri="{9D8B030D-6E8A-4147-A177-3AD203B41FA5}">
                      <a16:colId xmlns:a16="http://schemas.microsoft.com/office/drawing/2014/main" val="20000"/>
                    </a:ext>
                  </a:extLst>
                </a:gridCol>
                <a:gridCol w="2016224">
                  <a:extLst>
                    <a:ext uri="{9D8B030D-6E8A-4147-A177-3AD203B41FA5}">
                      <a16:colId xmlns:a16="http://schemas.microsoft.com/office/drawing/2014/main" val="20001"/>
                    </a:ext>
                  </a:extLst>
                </a:gridCol>
                <a:gridCol w="3024336">
                  <a:extLst>
                    <a:ext uri="{9D8B030D-6E8A-4147-A177-3AD203B41FA5}">
                      <a16:colId xmlns:a16="http://schemas.microsoft.com/office/drawing/2014/main" val="20002"/>
                    </a:ext>
                  </a:extLst>
                </a:gridCol>
                <a:gridCol w="3024336">
                  <a:extLst>
                    <a:ext uri="{9D8B030D-6E8A-4147-A177-3AD203B41FA5}">
                      <a16:colId xmlns:a16="http://schemas.microsoft.com/office/drawing/2014/main" val="20003"/>
                    </a:ext>
                  </a:extLst>
                </a:gridCol>
              </a:tblGrid>
              <a:tr h="180000">
                <a:tc>
                  <a:txBody>
                    <a:bodyPr/>
                    <a:lstStyle/>
                    <a:p>
                      <a:pPr algn="ctr" fontAlgn="ctr">
                        <a:lnSpc>
                          <a:spcPts val="1140"/>
                        </a:lnSpc>
                      </a:pPr>
                      <a:endParaRPr lang="ja-JP" altLang="en-US" sz="1050" b="0" i="0" u="none" strike="noStrike" dirty="0">
                        <a:solidFill>
                          <a:srgbClr val="000000"/>
                        </a:solidFill>
                        <a:latin typeface="+mn-ea"/>
                        <a:ea typeface="+mn-ea"/>
                      </a:endParaRP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ap="flat" cmpd="sng" algn="ctr">
                      <a:solidFill>
                        <a:schemeClr val="tx1"/>
                      </a:solidFill>
                      <a:prstDash val="solid"/>
                      <a:round/>
                      <a:headEnd type="none" w="med" len="med"/>
                      <a:tailEnd type="none" w="med" len="med"/>
                    </a:lnTlToBr>
                    <a:solidFill>
                      <a:schemeClr val="accent5">
                        <a:lumMod val="40000"/>
                        <a:lumOff val="60000"/>
                      </a:schemeClr>
                    </a:solidFill>
                  </a:tcPr>
                </a:tc>
                <a:tc>
                  <a:txBody>
                    <a:bodyPr/>
                    <a:lstStyle/>
                    <a:p>
                      <a:pPr algn="ctr" fontAlgn="ctr">
                        <a:lnSpc>
                          <a:spcPts val="1140"/>
                        </a:lnSpc>
                      </a:pPr>
                      <a:r>
                        <a:rPr lang="ja-JP" altLang="en-US" sz="1050" b="0" i="0" u="none" strike="noStrike" dirty="0">
                          <a:solidFill>
                            <a:srgbClr val="000000"/>
                          </a:solidFill>
                          <a:latin typeface="+mn-ea"/>
                          <a:ea typeface="+mn-ea"/>
                        </a:rPr>
                        <a:t>施設名</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40000"/>
                        <a:lumOff val="60000"/>
                      </a:schemeClr>
                    </a:solidFill>
                  </a:tcPr>
                </a:tc>
                <a:tc>
                  <a:txBody>
                    <a:bodyPr/>
                    <a:lstStyle/>
                    <a:p>
                      <a:pPr algn="ctr" fontAlgn="ctr">
                        <a:lnSpc>
                          <a:spcPts val="1140"/>
                        </a:lnSpc>
                      </a:pPr>
                      <a:r>
                        <a:rPr lang="ja-JP" altLang="en-US" sz="1050" b="0" i="0" u="none" strike="noStrike" dirty="0">
                          <a:solidFill>
                            <a:srgbClr val="000000"/>
                          </a:solidFill>
                          <a:latin typeface="+mn-ea"/>
                          <a:ea typeface="+mn-ea"/>
                        </a:rPr>
                        <a:t>見直し計画</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40000"/>
                        <a:lumOff val="60000"/>
                      </a:schemeClr>
                    </a:solidFill>
                  </a:tcPr>
                </a:tc>
                <a:tc>
                  <a:txBody>
                    <a:bodyPr/>
                    <a:lstStyle/>
                    <a:p>
                      <a:pPr algn="ctr" fontAlgn="ctr">
                        <a:lnSpc>
                          <a:spcPts val="1140"/>
                        </a:lnSpc>
                      </a:pPr>
                      <a:r>
                        <a:rPr lang="ja-JP" altLang="en-US" sz="1050" b="0" i="0" u="none" strike="noStrike" dirty="0">
                          <a:solidFill>
                            <a:srgbClr val="000000"/>
                          </a:solidFill>
                          <a:latin typeface="+mn-ea"/>
                          <a:ea typeface="+mn-ea"/>
                        </a:rPr>
                        <a:t>見直し済みの状況</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chemeClr val="accent5">
                        <a:lumMod val="40000"/>
                        <a:lumOff val="60000"/>
                      </a:schemeClr>
                    </a:solidFill>
                  </a:tcPr>
                </a:tc>
                <a:extLst>
                  <a:ext uri="{0D108BD9-81ED-4DB2-BD59-A6C34878D82A}">
                    <a16:rowId xmlns:a16="http://schemas.microsoft.com/office/drawing/2014/main" val="10000"/>
                  </a:ext>
                </a:extLst>
              </a:tr>
              <a:tr h="180000">
                <a:tc>
                  <a:txBody>
                    <a:bodyPr/>
                    <a:lstStyle/>
                    <a:p>
                      <a:pPr algn="ctr" fontAlgn="ctr">
                        <a:lnSpc>
                          <a:spcPts val="1140"/>
                        </a:lnSpc>
                      </a:pPr>
                      <a:r>
                        <a:rPr lang="en-US" altLang="ja-JP" sz="900" b="0" i="0" u="none" strike="noStrike" dirty="0">
                          <a:solidFill>
                            <a:schemeClr val="tx1"/>
                          </a:solidFill>
                          <a:latin typeface="+mn-ea"/>
                          <a:ea typeface="+mn-ea"/>
                        </a:rPr>
                        <a:t>21</a:t>
                      </a:r>
                      <a:endParaRPr lang="ja-JP" altLang="en-US" sz="900" b="0" i="0" u="none" strike="noStrike" dirty="0">
                        <a:solidFill>
                          <a:schemeClr val="tx1"/>
                        </a:solidFill>
                        <a:latin typeface="+mn-ea"/>
                        <a:ea typeface="+mn-ea"/>
                      </a:endParaRP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l" fontAlgn="ctr">
                        <a:lnSpc>
                          <a:spcPts val="1140"/>
                        </a:lnSpc>
                      </a:pPr>
                      <a:r>
                        <a:rPr lang="ja-JP" altLang="en-US" sz="900" b="0" i="0" u="none" strike="noStrike" dirty="0">
                          <a:solidFill>
                            <a:schemeClr val="tx1"/>
                          </a:solidFill>
                          <a:latin typeface="+mn-ea"/>
                          <a:ea typeface="+mn-ea"/>
                        </a:rPr>
                        <a:t>南港魚つり園</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fontAlgn="ctr">
                        <a:lnSpc>
                          <a:spcPts val="1140"/>
                        </a:lnSpc>
                      </a:pPr>
                      <a:r>
                        <a:rPr lang="ja-JP" altLang="en-US" sz="900" b="0" i="0" u="none" strike="noStrike" dirty="0">
                          <a:solidFill>
                            <a:srgbClr val="000000"/>
                          </a:solidFill>
                          <a:latin typeface="+mn-ea"/>
                          <a:ea typeface="+mn-ea"/>
                        </a:rPr>
                        <a:t>条例施設としては廃止</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pattFill prst="wdUpDiag">
                      <a:fgClr>
                        <a:schemeClr val="bg1">
                          <a:lumMod val="75000"/>
                        </a:schemeClr>
                      </a:fgClr>
                      <a:bgClr>
                        <a:schemeClr val="bg1"/>
                      </a:bgClr>
                    </a:pattFill>
                  </a:tcPr>
                </a:tc>
                <a:tc>
                  <a:txBody>
                    <a:bodyPr/>
                    <a:lstStyle/>
                    <a:p>
                      <a:pPr algn="l" fontAlgn="ctr">
                        <a:lnSpc>
                          <a:spcPts val="1140"/>
                        </a:lnSpc>
                      </a:pPr>
                      <a:r>
                        <a:rPr lang="ja-JP" altLang="en-US" sz="800" b="0" i="0" u="none" strike="noStrike" dirty="0">
                          <a:solidFill>
                            <a:srgbClr val="000000"/>
                          </a:solidFill>
                          <a:latin typeface="+mn-ea"/>
                          <a:ea typeface="+mn-ea"/>
                        </a:rPr>
                        <a:t>施設の位置付け変更（設置条例の廃止）による管理負担抑制</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1"/>
                  </a:ext>
                </a:extLst>
              </a:tr>
              <a:tr h="180000">
                <a:tc>
                  <a:txBody>
                    <a:bodyPr/>
                    <a:lstStyle/>
                    <a:p>
                      <a:pPr algn="ctr" fontAlgn="ctr">
                        <a:lnSpc>
                          <a:spcPts val="1140"/>
                        </a:lnSpc>
                      </a:pPr>
                      <a:r>
                        <a:rPr lang="en-US" altLang="ja-JP" sz="900" b="0" i="0" u="none" strike="noStrike" dirty="0">
                          <a:solidFill>
                            <a:schemeClr val="tx1"/>
                          </a:solidFill>
                          <a:latin typeface="+mn-ea"/>
                          <a:ea typeface="+mn-ea"/>
                        </a:rPr>
                        <a:t>22</a:t>
                      </a:r>
                      <a:endParaRPr lang="ja-JP" altLang="en-US" sz="900" b="0" i="0" u="none" strike="noStrike" dirty="0">
                        <a:solidFill>
                          <a:schemeClr val="tx1"/>
                        </a:solidFill>
                        <a:latin typeface="+mn-ea"/>
                        <a:ea typeface="+mn-ea"/>
                      </a:endParaRP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l" fontAlgn="ctr">
                        <a:lnSpc>
                          <a:spcPts val="1140"/>
                        </a:lnSpc>
                      </a:pPr>
                      <a:r>
                        <a:rPr lang="ja-JP" altLang="en-US" sz="900" b="0" i="0" u="none" strike="noStrike" dirty="0">
                          <a:solidFill>
                            <a:schemeClr val="tx1"/>
                          </a:solidFill>
                          <a:latin typeface="+mn-ea"/>
                          <a:ea typeface="+mn-ea"/>
                        </a:rPr>
                        <a:t>南港野鳥園</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fontAlgn="ctr">
                        <a:lnSpc>
                          <a:spcPts val="1140"/>
                        </a:lnSpc>
                      </a:pPr>
                      <a:r>
                        <a:rPr lang="ja-JP" altLang="en-US" sz="900" b="0" i="0" u="none" strike="noStrike" dirty="0">
                          <a:solidFill>
                            <a:srgbClr val="000000"/>
                          </a:solidFill>
                          <a:latin typeface="+mn-ea"/>
                          <a:ea typeface="+mn-ea"/>
                        </a:rPr>
                        <a:t>条例施設としては廃止</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pattFill prst="wdUpDiag">
                      <a:fgClr>
                        <a:schemeClr val="bg1">
                          <a:lumMod val="75000"/>
                        </a:schemeClr>
                      </a:fgClr>
                      <a:bgClr>
                        <a:schemeClr val="bg1"/>
                      </a:bgClr>
                    </a:pattFill>
                  </a:tcPr>
                </a:tc>
                <a:tc>
                  <a:txBody>
                    <a:bodyPr/>
                    <a:lstStyle/>
                    <a:p>
                      <a:pPr algn="l" fontAlgn="ctr">
                        <a:lnSpc>
                          <a:spcPts val="1140"/>
                        </a:lnSpc>
                      </a:pPr>
                      <a:r>
                        <a:rPr lang="ja-JP" altLang="en-US" sz="800" b="0" i="0" u="none" strike="noStrike" dirty="0">
                          <a:solidFill>
                            <a:srgbClr val="000000"/>
                          </a:solidFill>
                          <a:latin typeface="+mn-ea"/>
                          <a:ea typeface="+mn-ea"/>
                        </a:rPr>
                        <a:t>施設の位置付け変更（設置条例の廃止）による管理負担抑制</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2"/>
                  </a:ext>
                </a:extLst>
              </a:tr>
            </a:tbl>
          </a:graphicData>
        </a:graphic>
      </p:graphicFrame>
      <p:cxnSp>
        <p:nvCxnSpPr>
          <p:cNvPr id="11" name="直線コネクタ 10"/>
          <p:cNvCxnSpPr/>
          <p:nvPr/>
        </p:nvCxnSpPr>
        <p:spPr>
          <a:xfrm>
            <a:off x="323528" y="476672"/>
            <a:ext cx="856895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5" name="正方形/長方形 14"/>
          <p:cNvSpPr/>
          <p:nvPr/>
        </p:nvSpPr>
        <p:spPr>
          <a:xfrm>
            <a:off x="289620" y="4221088"/>
            <a:ext cx="4644008" cy="276999"/>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④受益者負担（利用料金）の引き上げ等　</a:t>
            </a:r>
            <a:r>
              <a:rPr kumimoji="1" lang="en-US" altLang="ja-JP" sz="12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【3</a:t>
            </a:r>
            <a:r>
              <a:rPr kumimoji="1" lang="ja-JP" altLang="en-US" sz="12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施設</a:t>
            </a:r>
            <a:r>
              <a:rPr kumimoji="1" lang="en-US" altLang="ja-JP" sz="12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endParaRPr kumimoji="1" lang="ja-JP" altLang="en-US" sz="12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graphicFrame>
        <p:nvGraphicFramePr>
          <p:cNvPr id="16" name="表 15"/>
          <p:cNvGraphicFramePr>
            <a:graphicFrameLocks noGrp="1"/>
          </p:cNvGraphicFramePr>
          <p:nvPr/>
        </p:nvGraphicFramePr>
        <p:xfrm>
          <a:off x="323528" y="4437112"/>
          <a:ext cx="8568952" cy="722154"/>
        </p:xfrm>
        <a:graphic>
          <a:graphicData uri="http://schemas.openxmlformats.org/drawingml/2006/table">
            <a:tbl>
              <a:tblPr/>
              <a:tblGrid>
                <a:gridCol w="504056">
                  <a:extLst>
                    <a:ext uri="{9D8B030D-6E8A-4147-A177-3AD203B41FA5}">
                      <a16:colId xmlns:a16="http://schemas.microsoft.com/office/drawing/2014/main" val="20000"/>
                    </a:ext>
                  </a:extLst>
                </a:gridCol>
                <a:gridCol w="2016224">
                  <a:extLst>
                    <a:ext uri="{9D8B030D-6E8A-4147-A177-3AD203B41FA5}">
                      <a16:colId xmlns:a16="http://schemas.microsoft.com/office/drawing/2014/main" val="20001"/>
                    </a:ext>
                  </a:extLst>
                </a:gridCol>
                <a:gridCol w="3024336">
                  <a:extLst>
                    <a:ext uri="{9D8B030D-6E8A-4147-A177-3AD203B41FA5}">
                      <a16:colId xmlns:a16="http://schemas.microsoft.com/office/drawing/2014/main" val="20002"/>
                    </a:ext>
                  </a:extLst>
                </a:gridCol>
                <a:gridCol w="3024336">
                  <a:extLst>
                    <a:ext uri="{9D8B030D-6E8A-4147-A177-3AD203B41FA5}">
                      <a16:colId xmlns:a16="http://schemas.microsoft.com/office/drawing/2014/main" val="20003"/>
                    </a:ext>
                  </a:extLst>
                </a:gridCol>
              </a:tblGrid>
              <a:tr h="174982">
                <a:tc>
                  <a:txBody>
                    <a:bodyPr/>
                    <a:lstStyle/>
                    <a:p>
                      <a:pPr algn="ctr" fontAlgn="ctr">
                        <a:lnSpc>
                          <a:spcPts val="1140"/>
                        </a:lnSpc>
                      </a:pPr>
                      <a:endParaRPr lang="ja-JP" altLang="en-US" sz="1050" b="0" i="0" u="none" strike="noStrike" dirty="0">
                        <a:solidFill>
                          <a:srgbClr val="000000"/>
                        </a:solidFill>
                        <a:latin typeface="+mn-ea"/>
                        <a:ea typeface="+mn-ea"/>
                      </a:endParaRP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ap="flat" cmpd="sng" algn="ctr">
                      <a:solidFill>
                        <a:schemeClr val="tx1"/>
                      </a:solidFill>
                      <a:prstDash val="solid"/>
                      <a:round/>
                      <a:headEnd type="none" w="med" len="med"/>
                      <a:tailEnd type="none" w="med" len="med"/>
                    </a:lnTlToBr>
                    <a:solidFill>
                      <a:schemeClr val="accent5">
                        <a:lumMod val="40000"/>
                        <a:lumOff val="60000"/>
                      </a:schemeClr>
                    </a:solidFill>
                  </a:tcPr>
                </a:tc>
                <a:tc>
                  <a:txBody>
                    <a:bodyPr/>
                    <a:lstStyle/>
                    <a:p>
                      <a:pPr algn="ctr" fontAlgn="ctr">
                        <a:lnSpc>
                          <a:spcPts val="1140"/>
                        </a:lnSpc>
                      </a:pPr>
                      <a:r>
                        <a:rPr lang="ja-JP" altLang="en-US" sz="1050" b="0" i="0" u="none" strike="noStrike" dirty="0">
                          <a:solidFill>
                            <a:srgbClr val="000000"/>
                          </a:solidFill>
                          <a:latin typeface="+mn-ea"/>
                          <a:ea typeface="+mn-ea"/>
                        </a:rPr>
                        <a:t>施設名</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40000"/>
                        <a:lumOff val="60000"/>
                      </a:schemeClr>
                    </a:solidFill>
                  </a:tcPr>
                </a:tc>
                <a:tc>
                  <a:txBody>
                    <a:bodyPr/>
                    <a:lstStyle/>
                    <a:p>
                      <a:pPr algn="ctr" fontAlgn="ctr">
                        <a:lnSpc>
                          <a:spcPts val="1140"/>
                        </a:lnSpc>
                      </a:pPr>
                      <a:r>
                        <a:rPr lang="ja-JP" altLang="en-US" sz="1050" b="0" i="0" u="none" strike="noStrike" dirty="0">
                          <a:solidFill>
                            <a:srgbClr val="000000"/>
                          </a:solidFill>
                          <a:latin typeface="+mn-ea"/>
                          <a:ea typeface="+mn-ea"/>
                        </a:rPr>
                        <a:t>見直し計画</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40000"/>
                        <a:lumOff val="60000"/>
                      </a:schemeClr>
                    </a:solidFill>
                  </a:tcPr>
                </a:tc>
                <a:tc>
                  <a:txBody>
                    <a:bodyPr/>
                    <a:lstStyle/>
                    <a:p>
                      <a:pPr algn="ctr" fontAlgn="ctr">
                        <a:lnSpc>
                          <a:spcPts val="1140"/>
                        </a:lnSpc>
                      </a:pPr>
                      <a:r>
                        <a:rPr lang="ja-JP" altLang="en-US" sz="1050" b="0" i="0" u="none" strike="noStrike" dirty="0">
                          <a:solidFill>
                            <a:srgbClr val="000000"/>
                          </a:solidFill>
                          <a:latin typeface="+mn-ea"/>
                          <a:ea typeface="+mn-ea"/>
                        </a:rPr>
                        <a:t>見直し済みの状況</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40000"/>
                        <a:lumOff val="60000"/>
                      </a:schemeClr>
                    </a:solidFill>
                  </a:tcPr>
                </a:tc>
                <a:extLst>
                  <a:ext uri="{0D108BD9-81ED-4DB2-BD59-A6C34878D82A}">
                    <a16:rowId xmlns:a16="http://schemas.microsoft.com/office/drawing/2014/main" val="10000"/>
                  </a:ext>
                </a:extLst>
              </a:tr>
              <a:tr h="174982">
                <a:tc>
                  <a:txBody>
                    <a:bodyPr/>
                    <a:lstStyle/>
                    <a:p>
                      <a:pPr algn="ctr" fontAlgn="ctr">
                        <a:lnSpc>
                          <a:spcPts val="1140"/>
                        </a:lnSpc>
                      </a:pPr>
                      <a:r>
                        <a:rPr lang="en-US" altLang="ja-JP" sz="900" b="0" i="0" u="none" strike="noStrike" dirty="0">
                          <a:solidFill>
                            <a:schemeClr val="tx1"/>
                          </a:solidFill>
                          <a:latin typeface="+mn-ea"/>
                          <a:ea typeface="+mn-ea"/>
                        </a:rPr>
                        <a:t>23</a:t>
                      </a:r>
                      <a:endParaRPr lang="ja-JP" altLang="en-US" sz="900" b="0" i="0" u="none" strike="noStrike" dirty="0">
                        <a:solidFill>
                          <a:schemeClr val="tx1"/>
                        </a:solidFill>
                        <a:latin typeface="+mn-ea"/>
                        <a:ea typeface="+mn-ea"/>
                      </a:endParaRP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l" fontAlgn="ctr">
                        <a:lnSpc>
                          <a:spcPts val="1140"/>
                        </a:lnSpc>
                      </a:pPr>
                      <a:r>
                        <a:rPr kumimoji="1" lang="ja-JP" altLang="en-US" sz="900" dirty="0">
                          <a:solidFill>
                            <a:schemeClr val="tx1"/>
                          </a:solidFill>
                          <a:latin typeface="ＭＳ Ｐゴシック" pitchFamily="50" charset="-128"/>
                          <a:ea typeface="ＭＳ Ｐゴシック" pitchFamily="50" charset="-128"/>
                        </a:rPr>
                        <a:t>総合生涯学習センター</a:t>
                      </a:r>
                      <a:endParaRPr lang="ja-JP" altLang="en-US" sz="900" b="0" i="0" u="none" strike="noStrike" dirty="0">
                        <a:solidFill>
                          <a:schemeClr val="tx1"/>
                        </a:solidFill>
                        <a:latin typeface="+mn-ea"/>
                        <a:ea typeface="+mn-ea"/>
                      </a:endParaRP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marR="0" indent="0" algn="ctr" defTabSz="914400" rtl="0" eaLnBrk="1" fontAlgn="ctr" latinLnBrk="0" hangingPunct="1">
                        <a:lnSpc>
                          <a:spcPts val="1140"/>
                        </a:lnSpc>
                        <a:spcBef>
                          <a:spcPts val="0"/>
                        </a:spcBef>
                        <a:spcAft>
                          <a:spcPts val="0"/>
                        </a:spcAft>
                        <a:buClrTx/>
                        <a:buSzTx/>
                        <a:buFontTx/>
                        <a:buNone/>
                        <a:tabLst/>
                        <a:defRPr/>
                      </a:pPr>
                      <a:r>
                        <a:rPr lang="ja-JP" altLang="en-US" sz="900" dirty="0">
                          <a:solidFill>
                            <a:schemeClr val="tx1"/>
                          </a:solidFill>
                        </a:rPr>
                        <a:t>受益者負担（利用料金）の引き上げ等を検討</a:t>
                      </a:r>
                      <a:endParaRPr lang="en-US" altLang="ja-JP" sz="900" b="0" i="0" u="none" strike="noStrike" dirty="0">
                        <a:solidFill>
                          <a:schemeClr val="tx1"/>
                        </a:solidFill>
                        <a:latin typeface="ＭＳ Ｐゴシック" pitchFamily="50" charset="-128"/>
                        <a:ea typeface="ＭＳ Ｐゴシック" pitchFamily="50" charset="-128"/>
                      </a:endParaRP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marR="0" indent="0" algn="l" defTabSz="914400" rtl="0" eaLnBrk="1" fontAlgn="ctr" latinLnBrk="0" hangingPunct="1">
                        <a:lnSpc>
                          <a:spcPts val="1140"/>
                        </a:lnSpc>
                        <a:spcBef>
                          <a:spcPts val="0"/>
                        </a:spcBef>
                        <a:spcAft>
                          <a:spcPts val="0"/>
                        </a:spcAft>
                        <a:buClrTx/>
                        <a:buSzTx/>
                        <a:buFontTx/>
                        <a:buNone/>
                        <a:tabLst/>
                        <a:defRPr/>
                      </a:pPr>
                      <a:r>
                        <a:rPr lang="en-US" altLang="ja-JP" sz="900" dirty="0">
                          <a:solidFill>
                            <a:schemeClr val="tx1"/>
                          </a:solidFill>
                        </a:rPr>
                        <a:t>2014</a:t>
                      </a:r>
                      <a:r>
                        <a:rPr lang="ja-JP" altLang="en-US" sz="900" dirty="0">
                          <a:solidFill>
                            <a:schemeClr val="tx1"/>
                          </a:solidFill>
                        </a:rPr>
                        <a:t>年</a:t>
                      </a:r>
                      <a:r>
                        <a:rPr lang="en-US" altLang="ja-JP" sz="900" dirty="0">
                          <a:solidFill>
                            <a:schemeClr val="tx1"/>
                          </a:solidFill>
                        </a:rPr>
                        <a:t>4</a:t>
                      </a:r>
                      <a:r>
                        <a:rPr lang="ja-JP" altLang="en-US" sz="900" dirty="0">
                          <a:solidFill>
                            <a:schemeClr val="tx1"/>
                          </a:solidFill>
                        </a:rPr>
                        <a:t>月より、受益者負担（利用料金）の引き上げ等</a:t>
                      </a:r>
                      <a:endParaRPr lang="en-US" altLang="ja-JP" sz="900" b="0" i="0" u="none" strike="noStrike" dirty="0">
                        <a:solidFill>
                          <a:schemeClr val="tx1"/>
                        </a:solidFill>
                        <a:latin typeface="ＭＳ Ｐゴシック" pitchFamily="50" charset="-128"/>
                        <a:ea typeface="ＭＳ Ｐゴシック" pitchFamily="50" charset="-128"/>
                      </a:endParaRP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1"/>
                  </a:ext>
                </a:extLst>
              </a:tr>
              <a:tr h="195054">
                <a:tc>
                  <a:txBody>
                    <a:bodyPr/>
                    <a:lstStyle/>
                    <a:p>
                      <a:pPr algn="ctr" fontAlgn="ctr">
                        <a:lnSpc>
                          <a:spcPts val="1140"/>
                        </a:lnSpc>
                      </a:pPr>
                      <a:r>
                        <a:rPr lang="en-US" altLang="ja-JP" sz="900" b="0" i="0" u="none" strike="noStrike" dirty="0">
                          <a:solidFill>
                            <a:schemeClr val="tx1"/>
                          </a:solidFill>
                          <a:latin typeface="+mn-ea"/>
                          <a:ea typeface="+mn-ea"/>
                        </a:rPr>
                        <a:t>24</a:t>
                      </a:r>
                      <a:endParaRPr lang="ja-JP" altLang="en-US" sz="900" b="0" i="0" u="none" strike="noStrike" dirty="0">
                        <a:solidFill>
                          <a:schemeClr val="tx1"/>
                        </a:solidFill>
                        <a:latin typeface="+mn-ea"/>
                        <a:ea typeface="+mn-ea"/>
                      </a:endParaRP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r>
                        <a:rPr kumimoji="1" lang="ja-JP" altLang="en-US" sz="900" dirty="0">
                          <a:solidFill>
                            <a:schemeClr val="tx1"/>
                          </a:solidFill>
                          <a:latin typeface="ＭＳ Ｐゴシック" pitchFamily="50" charset="-128"/>
                          <a:ea typeface="ＭＳ Ｐゴシック" pitchFamily="50" charset="-128"/>
                        </a:rPr>
                        <a:t>阿倍野市民学習センター</a:t>
                      </a:r>
                      <a:endParaRPr lang="ja-JP" altLang="en-US" sz="900" dirty="0">
                        <a:solidFill>
                          <a:schemeClr val="tx1"/>
                        </a:solidFill>
                      </a:endParaRP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marR="0" indent="0" algn="ctr" defTabSz="914400" rtl="0" eaLnBrk="1" fontAlgn="ctr" latinLnBrk="0" hangingPunct="1">
                        <a:lnSpc>
                          <a:spcPts val="1140"/>
                        </a:lnSpc>
                        <a:spcBef>
                          <a:spcPts val="0"/>
                        </a:spcBef>
                        <a:spcAft>
                          <a:spcPts val="0"/>
                        </a:spcAft>
                        <a:buClrTx/>
                        <a:buSzTx/>
                        <a:buFontTx/>
                        <a:buNone/>
                        <a:tabLst/>
                        <a:defRPr/>
                      </a:pPr>
                      <a:r>
                        <a:rPr lang="ja-JP" altLang="en-US" sz="900" dirty="0">
                          <a:solidFill>
                            <a:schemeClr val="tx1"/>
                          </a:solidFill>
                        </a:rPr>
                        <a:t>受益者負担（利用料金）の引き上げ等を検討</a:t>
                      </a:r>
                      <a:endParaRPr lang="en-US" altLang="ja-JP" sz="900" b="0" i="0" u="none" strike="noStrike" dirty="0">
                        <a:solidFill>
                          <a:schemeClr val="tx1"/>
                        </a:solidFill>
                        <a:latin typeface="ＭＳ Ｐゴシック" pitchFamily="50" charset="-128"/>
                        <a:ea typeface="ＭＳ Ｐゴシック" pitchFamily="50" charset="-128"/>
                      </a:endParaRP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marR="0" indent="0" algn="l" defTabSz="914400" rtl="0" eaLnBrk="1" fontAlgn="ctr" latinLnBrk="0" hangingPunct="1">
                        <a:lnSpc>
                          <a:spcPts val="1140"/>
                        </a:lnSpc>
                        <a:spcBef>
                          <a:spcPts val="0"/>
                        </a:spcBef>
                        <a:spcAft>
                          <a:spcPts val="0"/>
                        </a:spcAft>
                        <a:buClrTx/>
                        <a:buSzTx/>
                        <a:buFontTx/>
                        <a:buNone/>
                        <a:tabLst/>
                        <a:defRPr/>
                      </a:pPr>
                      <a:r>
                        <a:rPr lang="en-US" altLang="ja-JP" sz="900" dirty="0">
                          <a:solidFill>
                            <a:schemeClr val="tx1"/>
                          </a:solidFill>
                        </a:rPr>
                        <a:t>2014</a:t>
                      </a:r>
                      <a:r>
                        <a:rPr lang="ja-JP" altLang="en-US" sz="900" dirty="0">
                          <a:solidFill>
                            <a:schemeClr val="tx1"/>
                          </a:solidFill>
                        </a:rPr>
                        <a:t>年</a:t>
                      </a:r>
                      <a:r>
                        <a:rPr lang="en-US" altLang="ja-JP" sz="900" dirty="0">
                          <a:solidFill>
                            <a:schemeClr val="tx1"/>
                          </a:solidFill>
                        </a:rPr>
                        <a:t>4</a:t>
                      </a:r>
                      <a:r>
                        <a:rPr lang="ja-JP" altLang="en-US" sz="900" dirty="0">
                          <a:solidFill>
                            <a:schemeClr val="tx1"/>
                          </a:solidFill>
                        </a:rPr>
                        <a:t>月より、受益者負担（利用料金）の引き上げ等</a:t>
                      </a:r>
                      <a:endParaRPr lang="en-US" altLang="ja-JP" sz="900" b="0" i="0" u="none" strike="noStrike" dirty="0">
                        <a:solidFill>
                          <a:schemeClr val="tx1"/>
                        </a:solidFill>
                        <a:latin typeface="ＭＳ Ｐゴシック" pitchFamily="50" charset="-128"/>
                        <a:ea typeface="ＭＳ Ｐゴシック" pitchFamily="50" charset="-128"/>
                      </a:endParaRP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2"/>
                  </a:ext>
                </a:extLst>
              </a:tr>
              <a:tr h="174982">
                <a:tc>
                  <a:txBody>
                    <a:bodyPr/>
                    <a:lstStyle/>
                    <a:p>
                      <a:pPr algn="ctr" fontAlgn="ctr">
                        <a:lnSpc>
                          <a:spcPts val="1140"/>
                        </a:lnSpc>
                      </a:pPr>
                      <a:r>
                        <a:rPr lang="en-US" altLang="ja-JP" sz="900" b="0" i="0" u="none" strike="noStrike" dirty="0">
                          <a:solidFill>
                            <a:schemeClr val="tx1"/>
                          </a:solidFill>
                          <a:latin typeface="+mn-ea"/>
                          <a:ea typeface="+mn-ea"/>
                        </a:rPr>
                        <a:t>25</a:t>
                      </a:r>
                      <a:endParaRPr lang="ja-JP" altLang="en-US" sz="900" b="0" i="0" u="none" strike="noStrike" dirty="0">
                        <a:solidFill>
                          <a:schemeClr val="tx1"/>
                        </a:solidFill>
                        <a:latin typeface="+mn-ea"/>
                        <a:ea typeface="+mn-ea"/>
                      </a:endParaRP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marR="0" indent="0" algn="l" defTabSz="914400" rtl="0" eaLnBrk="1" fontAlgn="ctr" latinLnBrk="0" hangingPunct="1">
                        <a:lnSpc>
                          <a:spcPts val="1140"/>
                        </a:lnSpc>
                        <a:spcBef>
                          <a:spcPts val="0"/>
                        </a:spcBef>
                        <a:spcAft>
                          <a:spcPts val="0"/>
                        </a:spcAft>
                        <a:buClrTx/>
                        <a:buSzTx/>
                        <a:buFontTx/>
                        <a:buNone/>
                        <a:tabLst/>
                        <a:defRPr/>
                      </a:pPr>
                      <a:r>
                        <a:rPr kumimoji="1" lang="ja-JP" altLang="en-US" sz="900" dirty="0">
                          <a:solidFill>
                            <a:schemeClr val="tx1"/>
                          </a:solidFill>
                          <a:latin typeface="ＭＳ Ｐゴシック" pitchFamily="50" charset="-128"/>
                          <a:ea typeface="ＭＳ Ｐゴシック" pitchFamily="50" charset="-128"/>
                        </a:rPr>
                        <a:t>難波市民学習センター</a:t>
                      </a:r>
                      <a:endParaRPr lang="zh-TW" altLang="en-US" sz="900" b="0" i="0" u="none" strike="noStrike" dirty="0">
                        <a:solidFill>
                          <a:schemeClr val="tx1"/>
                        </a:solidFill>
                        <a:latin typeface="ＭＳ Ｐゴシック" pitchFamily="50" charset="-128"/>
                        <a:ea typeface="ＭＳ Ｐゴシック" pitchFamily="50" charset="-128"/>
                      </a:endParaRP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marR="0" indent="0" algn="ctr" defTabSz="914400" rtl="0" eaLnBrk="1" fontAlgn="ctr" latinLnBrk="0" hangingPunct="1">
                        <a:lnSpc>
                          <a:spcPts val="1140"/>
                        </a:lnSpc>
                        <a:spcBef>
                          <a:spcPts val="0"/>
                        </a:spcBef>
                        <a:spcAft>
                          <a:spcPts val="0"/>
                        </a:spcAft>
                        <a:buClrTx/>
                        <a:buSzTx/>
                        <a:buFontTx/>
                        <a:buNone/>
                        <a:tabLst/>
                        <a:defRPr/>
                      </a:pPr>
                      <a:r>
                        <a:rPr lang="ja-JP" altLang="en-US" sz="900" b="0" i="0" u="none" strike="noStrike" dirty="0">
                          <a:solidFill>
                            <a:schemeClr val="tx1"/>
                          </a:solidFill>
                          <a:latin typeface="+mn-lt"/>
                          <a:ea typeface="+mn-ea"/>
                        </a:rPr>
                        <a:t>廃止</a:t>
                      </a:r>
                      <a:endParaRPr lang="en-US" altLang="ja-JP" sz="900" b="0" i="0" u="none" strike="noStrike" dirty="0">
                        <a:solidFill>
                          <a:schemeClr val="tx1"/>
                        </a:solidFill>
                        <a:latin typeface="ＭＳ Ｐゴシック" pitchFamily="50" charset="-128"/>
                        <a:ea typeface="ＭＳ Ｐゴシック" pitchFamily="50" charset="-128"/>
                      </a:endParaRP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pattFill prst="wdUpDiag">
                      <a:fgClr>
                        <a:schemeClr val="bg1">
                          <a:lumMod val="75000"/>
                        </a:schemeClr>
                      </a:fgClr>
                      <a:bgClr>
                        <a:schemeClr val="bg1"/>
                      </a:bgClr>
                    </a:pattFill>
                  </a:tcPr>
                </a:tc>
                <a:tc>
                  <a:txBody>
                    <a:bodyPr/>
                    <a:lstStyle/>
                    <a:p>
                      <a:pPr marL="0" marR="0" indent="0" algn="l" defTabSz="914400" rtl="0" eaLnBrk="1" fontAlgn="ctr" latinLnBrk="0" hangingPunct="1">
                        <a:lnSpc>
                          <a:spcPts val="1140"/>
                        </a:lnSpc>
                        <a:spcBef>
                          <a:spcPts val="0"/>
                        </a:spcBef>
                        <a:spcAft>
                          <a:spcPts val="0"/>
                        </a:spcAft>
                        <a:buClrTx/>
                        <a:buSzTx/>
                        <a:buFontTx/>
                        <a:buNone/>
                        <a:tabLst/>
                        <a:defRPr/>
                      </a:pPr>
                      <a:r>
                        <a:rPr lang="en-US" altLang="ja-JP" sz="900" dirty="0">
                          <a:solidFill>
                            <a:schemeClr val="tx1"/>
                          </a:solidFill>
                        </a:rPr>
                        <a:t>2014</a:t>
                      </a:r>
                      <a:r>
                        <a:rPr lang="ja-JP" altLang="en-US" sz="900" dirty="0">
                          <a:solidFill>
                            <a:schemeClr val="tx1"/>
                          </a:solidFill>
                        </a:rPr>
                        <a:t>年</a:t>
                      </a:r>
                      <a:r>
                        <a:rPr lang="en-US" altLang="ja-JP" sz="900" dirty="0">
                          <a:solidFill>
                            <a:schemeClr val="tx1"/>
                          </a:solidFill>
                        </a:rPr>
                        <a:t>4</a:t>
                      </a:r>
                      <a:r>
                        <a:rPr lang="ja-JP" altLang="en-US" sz="900" dirty="0">
                          <a:solidFill>
                            <a:schemeClr val="tx1"/>
                          </a:solidFill>
                        </a:rPr>
                        <a:t>月より、受益者負担（利用料金）の引き上げ等</a:t>
                      </a:r>
                      <a:endParaRPr lang="en-US" altLang="ja-JP" sz="900" b="0" i="0" u="none" strike="noStrike" dirty="0">
                        <a:solidFill>
                          <a:schemeClr val="tx1"/>
                        </a:solidFill>
                        <a:latin typeface="ＭＳ Ｐゴシック" pitchFamily="50" charset="-128"/>
                        <a:ea typeface="ＭＳ Ｐゴシック" pitchFamily="50" charset="-128"/>
                      </a:endParaRP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3"/>
                  </a:ext>
                </a:extLst>
              </a:tr>
            </a:tbl>
          </a:graphicData>
        </a:graphic>
      </p:graphicFrame>
      <p:sp>
        <p:nvSpPr>
          <p:cNvPr id="13" name="正方形/長方形 12"/>
          <p:cNvSpPr/>
          <p:nvPr/>
        </p:nvSpPr>
        <p:spPr>
          <a:xfrm>
            <a:off x="323528" y="3356992"/>
            <a:ext cx="3059832" cy="276999"/>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③施設の位置付け変更　</a:t>
            </a:r>
            <a:r>
              <a:rPr kumimoji="1" lang="en-US" altLang="ja-JP" sz="12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a:t>
            </a:r>
            <a:r>
              <a:rPr kumimoji="1" lang="ja-JP" altLang="en-US" sz="12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施設</a:t>
            </a:r>
            <a:r>
              <a:rPr kumimoji="1" lang="en-US" altLang="ja-JP" sz="12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endParaRPr kumimoji="1" lang="ja-JP" altLang="en-US" sz="12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22" name="正方形/長方形 21"/>
          <p:cNvSpPr/>
          <p:nvPr/>
        </p:nvSpPr>
        <p:spPr>
          <a:xfrm>
            <a:off x="323528" y="2204864"/>
            <a:ext cx="3347864" cy="276999"/>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②民間事業者による運営　</a:t>
            </a:r>
            <a:r>
              <a:rPr kumimoji="1" lang="en-US" altLang="ja-JP" sz="12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【4</a:t>
            </a:r>
            <a:r>
              <a:rPr kumimoji="1" lang="ja-JP" altLang="en-US" sz="12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施設</a:t>
            </a:r>
            <a:r>
              <a:rPr kumimoji="1" lang="en-US" altLang="ja-JP" sz="12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endParaRPr kumimoji="1" lang="ja-JP" altLang="en-US" sz="12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1031" name="Rectangle 7" descr="右上がり対角線 (太)"/>
          <p:cNvSpPr>
            <a:spLocks noChangeArrowheads="1"/>
          </p:cNvSpPr>
          <p:nvPr/>
        </p:nvSpPr>
        <p:spPr bwMode="auto">
          <a:xfrm>
            <a:off x="4860033" y="6597352"/>
            <a:ext cx="576063" cy="216024"/>
          </a:xfrm>
          <a:prstGeom prst="rect">
            <a:avLst/>
          </a:prstGeom>
          <a:pattFill prst="wdUpDiag">
            <a:fgClr>
              <a:schemeClr val="bg1">
                <a:lumMod val="75000"/>
                <a:alpha val="67000"/>
              </a:schemeClr>
            </a:fgClr>
            <a:bgClr>
              <a:srgbClr val="FFFFFF">
                <a:alpha val="67000"/>
              </a:srgbClr>
            </a:bgClr>
          </a:pattFill>
          <a:ln w="3175">
            <a:solidFill>
              <a:schemeClr val="tx1"/>
            </a:solidFill>
            <a:miter lim="800000"/>
            <a:headEnd/>
            <a:tailEnd/>
          </a:ln>
        </p:spPr>
        <p:txBody>
          <a:bodyPr vert="horz" wrap="square" lIns="74295" tIns="8890" rIns="74295" bIns="88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27" name="Rectangle 9" descr="10%"/>
          <p:cNvSpPr>
            <a:spLocks noChangeArrowheads="1"/>
          </p:cNvSpPr>
          <p:nvPr/>
        </p:nvSpPr>
        <p:spPr bwMode="auto">
          <a:xfrm>
            <a:off x="6084168" y="6597352"/>
            <a:ext cx="576064" cy="216024"/>
          </a:xfrm>
          <a:prstGeom prst="rect">
            <a:avLst/>
          </a:prstGeom>
          <a:pattFill prst="pct10">
            <a:fgClr>
              <a:srgbClr val="000000">
                <a:alpha val="67000"/>
              </a:srgbClr>
            </a:fgClr>
            <a:bgClr>
              <a:srgbClr val="FFFFFF">
                <a:alpha val="67000"/>
              </a:srgbClr>
            </a:bgClr>
          </a:pattFill>
          <a:ln w="3175">
            <a:solidFill>
              <a:schemeClr val="tx1"/>
            </a:solidFill>
            <a:miter lim="800000"/>
            <a:headEnd/>
            <a:tailEnd/>
          </a:ln>
        </p:spPr>
        <p:txBody>
          <a:bodyPr vert="horz" wrap="square" lIns="74295" tIns="8890" rIns="74295" bIns="88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28" name="正方形/長方形 27"/>
          <p:cNvSpPr/>
          <p:nvPr/>
        </p:nvSpPr>
        <p:spPr>
          <a:xfrm>
            <a:off x="5399583" y="6603404"/>
            <a:ext cx="756592" cy="230832"/>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：廃止</a:t>
            </a:r>
          </a:p>
        </p:txBody>
      </p:sp>
      <p:sp>
        <p:nvSpPr>
          <p:cNvPr id="29" name="正方形/長方形 28"/>
          <p:cNvSpPr/>
          <p:nvPr/>
        </p:nvSpPr>
        <p:spPr>
          <a:xfrm>
            <a:off x="6588224" y="6597352"/>
            <a:ext cx="2232248" cy="230832"/>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：民間事業者による運営（廃止、売却等）</a:t>
            </a:r>
          </a:p>
        </p:txBody>
      </p:sp>
      <p:sp>
        <p:nvSpPr>
          <p:cNvPr id="31" name="テキスト ボックス 36"/>
          <p:cNvSpPr txBox="1"/>
          <p:nvPr/>
        </p:nvSpPr>
        <p:spPr>
          <a:xfrm>
            <a:off x="0" y="0"/>
            <a:ext cx="4427984" cy="261610"/>
          </a:xfrm>
          <a:prstGeom prst="rect">
            <a:avLst/>
          </a:prstGeom>
          <a:noFill/>
        </p:spPr>
        <p:txBody>
          <a:bodyPr wrap="square" rtlCol="0">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Ⅲ</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行財政改革</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業務執行の刷新</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・市民利用施設の見直し</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32" name="正方形/長方形 31"/>
          <p:cNvSpPr/>
          <p:nvPr/>
        </p:nvSpPr>
        <p:spPr>
          <a:xfrm>
            <a:off x="288032" y="5229200"/>
            <a:ext cx="4644008" cy="276999"/>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⑤機能集約等　</a:t>
            </a:r>
            <a:r>
              <a:rPr kumimoji="1" lang="en-US" altLang="ja-JP" sz="12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【3</a:t>
            </a:r>
            <a:r>
              <a:rPr kumimoji="1" lang="ja-JP" altLang="en-US" sz="12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施設</a:t>
            </a:r>
            <a:r>
              <a:rPr kumimoji="1" lang="en-US" altLang="ja-JP" sz="12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endParaRPr kumimoji="1" lang="ja-JP" altLang="en-US" sz="12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2" name="スライド番号プレースホルダー 1"/>
          <p:cNvSpPr>
            <a:spLocks noGrp="1"/>
          </p:cNvSpPr>
          <p:nvPr>
            <p:ph type="sldNum" sz="quarter" idx="12"/>
          </p:nvPr>
        </p:nvSpPr>
        <p:spPr/>
        <p:txBody>
          <a:bodyPr/>
          <a:lstStyle/>
          <a:p>
            <a:fld id="{CCEC3038-1CF1-4B63-9920-55248DCFBA97}" type="slidenum">
              <a:rPr kumimoji="1" lang="ja-JP" altLang="en-US" smtClean="0"/>
              <a:pPr/>
              <a:t>238</a:t>
            </a:fld>
            <a:endParaRPr kumimoji="1" lang="ja-JP" altLang="en-US"/>
          </a:p>
        </p:txBody>
      </p:sp>
    </p:spTree>
    <p:extLst>
      <p:ext uri="{BB962C8B-B14F-4D97-AF65-F5344CB8AC3E}">
        <p14:creationId xmlns:p14="http://schemas.microsoft.com/office/powerpoint/2010/main" val="487958604"/>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1" name="直線コネクタ 10"/>
          <p:cNvCxnSpPr/>
          <p:nvPr/>
        </p:nvCxnSpPr>
        <p:spPr>
          <a:xfrm>
            <a:off x="251520" y="520214"/>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9" name="テキスト ボックス 8"/>
          <p:cNvSpPr txBox="1"/>
          <p:nvPr/>
        </p:nvSpPr>
        <p:spPr>
          <a:xfrm>
            <a:off x="251520" y="232182"/>
            <a:ext cx="7704856"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③　主な改革の概要（６／９）</a:t>
            </a:r>
          </a:p>
        </p:txBody>
      </p:sp>
      <p:graphicFrame>
        <p:nvGraphicFramePr>
          <p:cNvPr id="5" name="表 4"/>
          <p:cNvGraphicFramePr>
            <a:graphicFrameLocks noGrp="1"/>
          </p:cNvGraphicFramePr>
          <p:nvPr/>
        </p:nvGraphicFramePr>
        <p:xfrm>
          <a:off x="179511" y="606504"/>
          <a:ext cx="8784977" cy="6074400"/>
        </p:xfrm>
        <a:graphic>
          <a:graphicData uri="http://schemas.openxmlformats.org/drawingml/2006/table">
            <a:tbl>
              <a:tblPr firstRow="1" bandRow="1">
                <a:tableStyleId>{69012ECD-51FC-41F1-AA8D-1B2483CD663E}</a:tableStyleId>
              </a:tblPr>
              <a:tblGrid>
                <a:gridCol w="1008112">
                  <a:extLst>
                    <a:ext uri="{9D8B030D-6E8A-4147-A177-3AD203B41FA5}">
                      <a16:colId xmlns:a16="http://schemas.microsoft.com/office/drawing/2014/main" val="20000"/>
                    </a:ext>
                  </a:extLst>
                </a:gridCol>
                <a:gridCol w="1224136">
                  <a:extLst>
                    <a:ext uri="{9D8B030D-6E8A-4147-A177-3AD203B41FA5}">
                      <a16:colId xmlns:a16="http://schemas.microsoft.com/office/drawing/2014/main" val="20001"/>
                    </a:ext>
                  </a:extLst>
                </a:gridCol>
                <a:gridCol w="2184243">
                  <a:extLst>
                    <a:ext uri="{9D8B030D-6E8A-4147-A177-3AD203B41FA5}">
                      <a16:colId xmlns:a16="http://schemas.microsoft.com/office/drawing/2014/main" val="20002"/>
                    </a:ext>
                  </a:extLst>
                </a:gridCol>
                <a:gridCol w="2184243">
                  <a:extLst>
                    <a:ext uri="{9D8B030D-6E8A-4147-A177-3AD203B41FA5}">
                      <a16:colId xmlns:a16="http://schemas.microsoft.com/office/drawing/2014/main" val="20003"/>
                    </a:ext>
                  </a:extLst>
                </a:gridCol>
                <a:gridCol w="2184243">
                  <a:extLst>
                    <a:ext uri="{9D8B030D-6E8A-4147-A177-3AD203B41FA5}">
                      <a16:colId xmlns:a16="http://schemas.microsoft.com/office/drawing/2014/main" val="20004"/>
                    </a:ext>
                  </a:extLst>
                </a:gridCol>
              </a:tblGrid>
              <a:tr h="470056">
                <a:tc>
                  <a:txBody>
                    <a:bodyPr/>
                    <a:lstStyle/>
                    <a:p>
                      <a:endParaRPr kumimoji="1" lang="ja-JP" altLang="en-US" sz="1400" dirty="0">
                        <a:latin typeface="Meiryo UI" panose="020B0604030504040204" pitchFamily="50" charset="-128"/>
                        <a:ea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ja-JP" altLang="en-US" sz="1400" dirty="0">
                          <a:latin typeface="Meiryo UI" panose="020B0604030504040204" pitchFamily="50" charset="-128"/>
                          <a:ea typeface="Meiryo UI" panose="020B0604030504040204" pitchFamily="50" charset="-128"/>
                        </a:rPr>
                        <a:t>改革以前</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ja-JP" altLang="en-US" sz="1400" dirty="0">
                          <a:latin typeface="Meiryo UI" panose="020B0604030504040204" pitchFamily="50" charset="-128"/>
                          <a:ea typeface="Meiryo UI" panose="020B0604030504040204" pitchFamily="50" charset="-128"/>
                        </a:rPr>
                        <a:t>２０１８．３</a:t>
                      </a:r>
                      <a:endParaRPr kumimoji="1" lang="en-US" altLang="ja-JP" sz="1400" dirty="0">
                        <a:latin typeface="Meiryo UI" panose="020B0604030504040204" pitchFamily="50" charset="-128"/>
                        <a:ea typeface="Meiryo UI" panose="020B0604030504040204" pitchFamily="50" charset="-128"/>
                      </a:endParaRPr>
                    </a:p>
                    <a:p>
                      <a:pPr algn="ctr"/>
                      <a:r>
                        <a:rPr kumimoji="1" lang="ja-JP" altLang="en-US" sz="1400" dirty="0">
                          <a:latin typeface="Meiryo UI" panose="020B0604030504040204" pitchFamily="50" charset="-128"/>
                          <a:ea typeface="Meiryo UI" panose="020B0604030504040204" pitchFamily="50" charset="-128"/>
                        </a:rPr>
                        <a:t>（前回棚卸し時点）</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lg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ja-JP" altLang="en-US" sz="1400" dirty="0">
                          <a:latin typeface="Meiryo UI" panose="020B0604030504040204" pitchFamily="50" charset="-128"/>
                          <a:ea typeface="Meiryo UI" panose="020B0604030504040204" pitchFamily="50" charset="-128"/>
                        </a:rPr>
                        <a:t>２０２２．１１</a:t>
                      </a:r>
                      <a:endParaRPr kumimoji="1" lang="en-US" altLang="ja-JP" sz="1400" dirty="0">
                        <a:latin typeface="Meiryo UI" panose="020B0604030504040204" pitchFamily="50" charset="-128"/>
                        <a:ea typeface="Meiryo UI" panose="020B0604030504040204" pitchFamily="50" charset="-128"/>
                      </a:endParaRPr>
                    </a:p>
                    <a:p>
                      <a:pPr algn="ctr"/>
                      <a:r>
                        <a:rPr kumimoji="1" lang="ja-JP" altLang="en-US" sz="1400" dirty="0">
                          <a:latin typeface="Meiryo UI" panose="020B0604030504040204" pitchFamily="50" charset="-128"/>
                          <a:ea typeface="Meiryo UI" panose="020B0604030504040204" pitchFamily="50" charset="-128"/>
                        </a:rPr>
                        <a:t>（今回棚卸し時点）</a:t>
                      </a:r>
                    </a:p>
                  </a:txBody>
                  <a:tcPr anchor="ctr">
                    <a:lnL w="12700" cap="flat" cmpd="sng" algn="ctr">
                      <a:solidFill>
                        <a:schemeClr val="tx1"/>
                      </a:solidFill>
                      <a:prstDash val="lgDash"/>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ja-JP" altLang="en-US" sz="1400" dirty="0">
                          <a:latin typeface="Meiryo UI" panose="020B0604030504040204" pitchFamily="50" charset="-128"/>
                          <a:ea typeface="Meiryo UI" panose="020B0604030504040204" pitchFamily="50" charset="-128"/>
                        </a:rPr>
                        <a:t>取組みの達成状況と</a:t>
                      </a:r>
                      <a:endParaRPr kumimoji="1" lang="en-US" altLang="ja-JP" sz="1400" dirty="0">
                        <a:latin typeface="Meiryo UI" panose="020B0604030504040204" pitchFamily="50" charset="-128"/>
                        <a:ea typeface="Meiryo UI" panose="020B0604030504040204" pitchFamily="50" charset="-128"/>
                      </a:endParaRPr>
                    </a:p>
                    <a:p>
                      <a:pPr algn="ctr"/>
                      <a:r>
                        <a:rPr kumimoji="1" lang="ja-JP" altLang="en-US" sz="1400" dirty="0">
                          <a:latin typeface="Meiryo UI" panose="020B0604030504040204" pitchFamily="50" charset="-128"/>
                          <a:ea typeface="Meiryo UI" panose="020B0604030504040204" pitchFamily="50" charset="-128"/>
                        </a:rPr>
                        <a:t>今後の課題</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0"/>
                  </a:ext>
                </a:extLst>
              </a:tr>
              <a:tr h="1728000">
                <a:tc rowSpan="3">
                  <a:txBody>
                    <a:bodyPr/>
                    <a:lstStyle/>
                    <a:p>
                      <a:pPr algn="l"/>
                      <a:r>
                        <a:rPr kumimoji="1" lang="en-US" altLang="ja-JP" sz="1200" dirty="0">
                          <a:solidFill>
                            <a:schemeClr val="tx1"/>
                          </a:solidFill>
                          <a:latin typeface="Meiryo UI" panose="020B0604030504040204" pitchFamily="50" charset="-128"/>
                          <a:ea typeface="Meiryo UI" panose="020B0604030504040204" pitchFamily="50" charset="-128"/>
                        </a:rPr>
                        <a:t>Ⅲ.</a:t>
                      </a:r>
                    </a:p>
                    <a:p>
                      <a:pPr algn="l"/>
                      <a:r>
                        <a:rPr kumimoji="1" lang="ja-JP" altLang="en-US" sz="1200" dirty="0">
                          <a:solidFill>
                            <a:schemeClr val="tx1"/>
                          </a:solidFill>
                          <a:latin typeface="Meiryo UI" panose="020B0604030504040204" pitchFamily="50" charset="-128"/>
                          <a:ea typeface="Meiryo UI" panose="020B0604030504040204" pitchFamily="50" charset="-128"/>
                        </a:rPr>
                        <a:t>教育実践のイノベーション</a:t>
                      </a:r>
                    </a:p>
                    <a:p>
                      <a:pPr algn="l"/>
                      <a:endParaRPr kumimoji="1" lang="ja-JP" altLang="en-US" sz="1200" dirty="0">
                        <a:solidFill>
                          <a:schemeClr val="tx1"/>
                        </a:solidFill>
                        <a:latin typeface="Meiryo UI" panose="020B0604030504040204" pitchFamily="50" charset="-128"/>
                        <a:ea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rowSpan="3">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a:solidFill>
                            <a:schemeClr val="tx1"/>
                          </a:solidFill>
                          <a:latin typeface="Meiryo UI" panose="020B0604030504040204" pitchFamily="50" charset="-128"/>
                          <a:ea typeface="Meiryo UI" panose="020B0604030504040204" pitchFamily="50" charset="-128"/>
                        </a:rPr>
                        <a:t>（教育環境）</a:t>
                      </a:r>
                    </a:p>
                    <a:p>
                      <a:pPr marL="0" marR="0" indent="0" algn="just" defTabSz="914400" rtl="0" eaLnBrk="1" fontAlgn="auto" latinLnBrk="0" hangingPunct="1">
                        <a:lnSpc>
                          <a:spcPct val="100000"/>
                        </a:lnSpc>
                        <a:spcBef>
                          <a:spcPts val="0"/>
                        </a:spcBef>
                        <a:spcAft>
                          <a:spcPts val="0"/>
                        </a:spcAft>
                        <a:buClrTx/>
                        <a:buSzTx/>
                        <a:buFontTx/>
                        <a:buNone/>
                        <a:tabLst/>
                        <a:defRPr/>
                      </a:pPr>
                      <a:r>
                        <a:rPr kumimoji="1" lang="ja-JP" altLang="en-US" sz="1200" dirty="0">
                          <a:solidFill>
                            <a:schemeClr val="tx1"/>
                          </a:solidFill>
                          <a:latin typeface="Meiryo UI" panose="020B0604030504040204" pitchFamily="50" charset="-128"/>
                          <a:ea typeface="Meiryo UI" panose="020B0604030504040204" pitchFamily="50" charset="-128"/>
                        </a:rPr>
                        <a:t>中学校給食と家庭弁当との選択制　など</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algn="just" rtl="0" eaLnBrk="1" fontAlgn="t" latinLnBrk="0" hangingPunct="1">
                        <a:spcBef>
                          <a:spcPts val="0"/>
                        </a:spcBef>
                        <a:spcAft>
                          <a:spcPts val="0"/>
                        </a:spcAft>
                      </a:pPr>
                      <a:r>
                        <a:rPr kumimoji="1" lang="en-US" altLang="ja-JP" sz="1200" b="0" i="0" u="none" strike="noStrike" kern="1200" dirty="0">
                          <a:solidFill>
                            <a:schemeClr val="tx1"/>
                          </a:solidFill>
                          <a:effectLst/>
                          <a:latin typeface="Meiryo UI" panose="020B0604030504040204" pitchFamily="50" charset="-128"/>
                          <a:ea typeface="Meiryo UI" panose="020B0604030504040204" pitchFamily="50" charset="-128"/>
                        </a:rPr>
                        <a:t>【</a:t>
                      </a:r>
                      <a:r>
                        <a:rPr kumimoji="1" lang="ja-JP" altLang="en-US" sz="1200" b="0" i="0" u="none" strike="noStrike" kern="1200" dirty="0">
                          <a:solidFill>
                            <a:schemeClr val="tx1"/>
                          </a:solidFill>
                          <a:effectLst/>
                          <a:latin typeface="Meiryo UI" panose="020B0604030504040204" pitchFamily="50" charset="-128"/>
                          <a:ea typeface="Meiryo UI" panose="020B0604030504040204" pitchFamily="50" charset="-128"/>
                        </a:rPr>
                        <a:t>外国につながる児童生徒の受入れ・共生のための教育推進</a:t>
                      </a:r>
                      <a:r>
                        <a:rPr kumimoji="1" lang="en-US" altLang="ja-JP" sz="1200" b="0" i="0" u="none" strike="noStrike" kern="1200" dirty="0">
                          <a:solidFill>
                            <a:schemeClr val="tx1"/>
                          </a:solidFill>
                          <a:effectLst/>
                          <a:latin typeface="Meiryo UI" panose="020B0604030504040204" pitchFamily="50" charset="-128"/>
                          <a:ea typeface="Meiryo UI" panose="020B0604030504040204" pitchFamily="50" charset="-128"/>
                        </a:rPr>
                        <a:t>】</a:t>
                      </a:r>
                      <a:endParaRPr lang="en-US" altLang="ja-JP" sz="1200" b="0" i="0" u="none" strike="noStrike" dirty="0">
                        <a:solidFill>
                          <a:schemeClr val="tx1"/>
                        </a:solidFill>
                        <a:effectLst/>
                        <a:latin typeface="Meiryo UI" panose="020B0604030504040204" pitchFamily="50" charset="-128"/>
                        <a:ea typeface="Meiryo UI" panose="020B0604030504040204" pitchFamily="50" charset="-128"/>
                      </a:endParaRPr>
                    </a:p>
                    <a:p>
                      <a:pPr marL="0" algn="ctr" rtl="0" eaLnBrk="1" fontAlgn="t" latinLnBrk="0" hangingPunct="1">
                        <a:spcBef>
                          <a:spcPts val="0"/>
                        </a:spcBef>
                        <a:spcAft>
                          <a:spcPts val="0"/>
                        </a:spcAft>
                      </a:pPr>
                      <a:r>
                        <a:rPr lang="ja-JP" altLang="en-US" sz="1200" b="0" i="0" u="none" strike="noStrike" dirty="0">
                          <a:solidFill>
                            <a:schemeClr val="tx1"/>
                          </a:solidFill>
                          <a:effectLst/>
                          <a:latin typeface="Meiryo UI" panose="020B0604030504040204" pitchFamily="50" charset="-128"/>
                          <a:ea typeface="Meiryo UI" panose="020B0604030504040204" pitchFamily="50" charset="-128"/>
                        </a:rPr>
                        <a:t>－</a:t>
                      </a:r>
                      <a:endParaRPr lang="en-US" altLang="ja-JP" sz="1200" b="0" i="0" u="none" strike="noStrike" dirty="0">
                        <a:solidFill>
                          <a:schemeClr val="tx1"/>
                        </a:solidFill>
                        <a:effectLst/>
                        <a:latin typeface="Meiryo UI" panose="020B0604030504040204" pitchFamily="50" charset="-128"/>
                        <a:ea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lg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algn="l" rtl="0" eaLnBrk="1" fontAlgn="t" latinLnBrk="0" hangingPunct="1">
                        <a:spcBef>
                          <a:spcPts val="0"/>
                        </a:spcBef>
                        <a:spcAft>
                          <a:spcPts val="0"/>
                        </a:spcAft>
                      </a:pPr>
                      <a:r>
                        <a:rPr kumimoji="1" lang="en-US" altLang="ja-JP" sz="1200" u="sng" dirty="0">
                          <a:solidFill>
                            <a:schemeClr val="tx1"/>
                          </a:solidFill>
                          <a:latin typeface="Meiryo UI" panose="020B0604030504040204" pitchFamily="50" charset="-128"/>
                          <a:ea typeface="Meiryo UI" panose="020B0604030504040204" pitchFamily="50" charset="-128"/>
                        </a:rPr>
                        <a:t>2020</a:t>
                      </a:r>
                      <a:r>
                        <a:rPr kumimoji="1" lang="ja-JP" altLang="en-US" sz="1200" u="sng" dirty="0">
                          <a:solidFill>
                            <a:schemeClr val="tx1"/>
                          </a:solidFill>
                          <a:latin typeface="Meiryo UI" panose="020B0604030504040204" pitchFamily="50" charset="-128"/>
                          <a:ea typeface="Meiryo UI" panose="020B0604030504040204" pitchFamily="50" charset="-128"/>
                        </a:rPr>
                        <a:t>年度～</a:t>
                      </a:r>
                      <a:endParaRPr kumimoji="1" lang="en-US" altLang="ja-JP" sz="1200" b="0" i="0" u="none" strike="noStrike" kern="1200" dirty="0">
                        <a:solidFill>
                          <a:schemeClr val="tx1"/>
                        </a:solidFill>
                        <a:effectLst/>
                        <a:latin typeface="Meiryo UI" panose="020B0604030504040204" pitchFamily="50" charset="-128"/>
                        <a:ea typeface="Meiryo UI" panose="020B0604030504040204" pitchFamily="50" charset="-128"/>
                      </a:endParaRPr>
                    </a:p>
                    <a:p>
                      <a:pPr marL="0" algn="l" rtl="0" eaLnBrk="1" fontAlgn="t" latinLnBrk="0" hangingPunct="1">
                        <a:spcBef>
                          <a:spcPts val="0"/>
                        </a:spcBef>
                        <a:spcAft>
                          <a:spcPts val="0"/>
                        </a:spcAft>
                      </a:pPr>
                      <a:r>
                        <a:rPr kumimoji="1" lang="ja-JP" altLang="en-US" sz="1200" b="0" i="0" u="none" strike="noStrike" kern="1200" dirty="0">
                          <a:solidFill>
                            <a:schemeClr val="tx1"/>
                          </a:solidFill>
                          <a:effectLst/>
                          <a:latin typeface="Meiryo UI" panose="020B0604030504040204" pitchFamily="50" charset="-128"/>
                          <a:ea typeface="Meiryo UI" panose="020B0604030504040204" pitchFamily="50" charset="-128"/>
                        </a:rPr>
                        <a:t>・共生支援拠点４か所を設置</a:t>
                      </a:r>
                      <a:endParaRPr kumimoji="1" lang="en-US" altLang="ja-JP" sz="1200" b="0" i="0" u="none" strike="noStrike" kern="1200" dirty="0">
                        <a:solidFill>
                          <a:schemeClr val="tx1"/>
                        </a:solidFill>
                        <a:effectLst/>
                        <a:latin typeface="Meiryo UI" panose="020B0604030504040204" pitchFamily="50" charset="-128"/>
                        <a:ea typeface="Meiryo UI" panose="020B0604030504040204" pitchFamily="50" charset="-128"/>
                      </a:endParaRPr>
                    </a:p>
                    <a:p>
                      <a:pPr marL="0" marR="0" lvl="0" indent="0" algn="l" defTabSz="914400" rtl="0" eaLnBrk="1" fontAlgn="t" latinLnBrk="0" hangingPunct="1">
                        <a:lnSpc>
                          <a:spcPct val="100000"/>
                        </a:lnSpc>
                        <a:spcBef>
                          <a:spcPts val="0"/>
                        </a:spcBef>
                        <a:spcAft>
                          <a:spcPts val="0"/>
                        </a:spcAft>
                        <a:buClrTx/>
                        <a:buSzTx/>
                        <a:buFontTx/>
                        <a:buNone/>
                        <a:tabLst/>
                        <a:defRPr/>
                      </a:pPr>
                      <a:r>
                        <a:rPr kumimoji="1" lang="ja-JP" altLang="en-US" sz="1200" b="0" i="0" u="none" strike="noStrike" kern="1200" dirty="0">
                          <a:solidFill>
                            <a:schemeClr val="tx1"/>
                          </a:solidFill>
                          <a:effectLst/>
                          <a:latin typeface="Meiryo UI" panose="020B0604030504040204" pitchFamily="50" charset="-128"/>
                          <a:ea typeface="Meiryo UI" panose="020B0604030504040204" pitchFamily="50" charset="-128"/>
                        </a:rPr>
                        <a:t>・</a:t>
                      </a:r>
                      <a:r>
                        <a:rPr kumimoji="1" lang="ja-JP" altLang="en-US" sz="1200" b="0" i="0" u="none" strike="noStrike" kern="1200" baseline="0" dirty="0">
                          <a:solidFill>
                            <a:schemeClr val="tx1"/>
                          </a:solidFill>
                          <a:effectLst/>
                          <a:latin typeface="Meiryo UI" panose="020B0604030504040204" pitchFamily="50" charset="-128"/>
                          <a:ea typeface="Meiryo UI" panose="020B0604030504040204" pitchFamily="50" charset="-128"/>
                        </a:rPr>
                        <a:t>共生支援拠点におけるプレクラスや日本語指導の実施するためのコーディネーターを配置</a:t>
                      </a:r>
                      <a:endParaRPr kumimoji="1" lang="en-US" altLang="ja-JP" sz="1200" b="0" i="0" u="none" strike="noStrike" kern="1200" baseline="0" dirty="0">
                        <a:solidFill>
                          <a:schemeClr val="tx1"/>
                        </a:solidFill>
                        <a:effectLst/>
                        <a:latin typeface="Meiryo UI" panose="020B0604030504040204" pitchFamily="50" charset="-128"/>
                        <a:ea typeface="Meiryo UI" panose="020B0604030504040204" pitchFamily="50" charset="-128"/>
                      </a:endParaRPr>
                    </a:p>
                    <a:p>
                      <a:pPr marL="0" marR="0" lvl="0" indent="0" algn="l" defTabSz="914400" rtl="0" eaLnBrk="1" fontAlgn="t" latinLnBrk="0" hangingPunct="1">
                        <a:lnSpc>
                          <a:spcPct val="100000"/>
                        </a:lnSpc>
                        <a:spcBef>
                          <a:spcPts val="0"/>
                        </a:spcBef>
                        <a:spcAft>
                          <a:spcPts val="0"/>
                        </a:spcAft>
                        <a:buClrTx/>
                        <a:buSzTx/>
                        <a:buFontTx/>
                        <a:buNone/>
                        <a:tabLst/>
                        <a:defRPr/>
                      </a:pPr>
                      <a:r>
                        <a:rPr kumimoji="1" lang="ja-JP" altLang="en-US" sz="1200" b="0" i="0" u="none" strike="noStrike" kern="1200" baseline="0" dirty="0">
                          <a:solidFill>
                            <a:schemeClr val="tx1"/>
                          </a:solidFill>
                          <a:effectLst/>
                          <a:latin typeface="Meiryo UI" panose="020B0604030504040204" pitchFamily="50" charset="-128"/>
                          <a:ea typeface="Meiryo UI" panose="020B0604030504040204" pitchFamily="50" charset="-128"/>
                        </a:rPr>
                        <a:t>・母語・母文化の保障、多文化共生教育を推進するためのコーディネーターを配置</a:t>
                      </a:r>
                      <a:endParaRPr kumimoji="1" lang="en-US" altLang="ja-JP" sz="1200" b="0" i="0" u="none" strike="noStrike" kern="1200" baseline="0" dirty="0">
                        <a:solidFill>
                          <a:schemeClr val="tx1"/>
                        </a:solidFill>
                        <a:effectLst/>
                        <a:latin typeface="Meiryo UI" panose="020B0604030504040204" pitchFamily="50" charset="-128"/>
                        <a:ea typeface="Meiryo UI" panose="020B0604030504040204" pitchFamily="50" charset="-128"/>
                      </a:endParaRPr>
                    </a:p>
                  </a:txBody>
                  <a:tcPr>
                    <a:lnL w="12700" cap="flat" cmpd="sng" algn="ctr">
                      <a:solidFill>
                        <a:schemeClr val="tx1"/>
                      </a:solidFill>
                      <a:prstDash val="lgDash"/>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l" defTabSz="914400" rtl="0" eaLnBrk="1" fontAlgn="t" latinLnBrk="0" hangingPunct="1">
                        <a:lnSpc>
                          <a:spcPct val="100000"/>
                        </a:lnSpc>
                        <a:spcBef>
                          <a:spcPts val="0"/>
                        </a:spcBef>
                        <a:spcAft>
                          <a:spcPts val="0"/>
                        </a:spcAft>
                        <a:buClrTx/>
                        <a:buSzTx/>
                        <a:buFontTx/>
                        <a:buNone/>
                        <a:tabLst/>
                        <a:defRPr/>
                      </a:pPr>
                      <a:r>
                        <a:rPr kumimoji="1" lang="ja-JP" altLang="en-US" sz="1200" b="0" i="0" u="none" strike="noStrike" kern="1200" baseline="0" dirty="0">
                          <a:solidFill>
                            <a:schemeClr val="tx1"/>
                          </a:solidFill>
                          <a:effectLst/>
                          <a:latin typeface="Meiryo UI" panose="020B0604030504040204" pitchFamily="50" charset="-128"/>
                          <a:ea typeface="Meiryo UI" panose="020B0604030504040204" pitchFamily="50" charset="-128"/>
                        </a:rPr>
                        <a:t>・今後も増えていく日本語指導が必要な子どもに対して、日本語指導に携わる指導員の確保が課題である。</a:t>
                      </a:r>
                      <a:endParaRPr lang="ja-JP" altLang="en-US" sz="1200" b="0" i="0" u="none" strike="dblStrike" baseline="0" dirty="0">
                        <a:solidFill>
                          <a:schemeClr val="tx1"/>
                        </a:solidFill>
                        <a:effectLst/>
                        <a:latin typeface="Meiryo UI" panose="020B0604030504040204" pitchFamily="50" charset="-128"/>
                        <a:ea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1"/>
                  </a:ext>
                </a:extLst>
              </a:tr>
              <a:tr h="1728000">
                <a:tc vMerge="1">
                  <a:txBody>
                    <a:bodyPr/>
                    <a:lstStyle/>
                    <a:p>
                      <a:endParaRPr kumimoji="1" lang="ja-JP" altLang="en-US"/>
                    </a:p>
                  </a:txBody>
                  <a:tcPr/>
                </a:tc>
                <a:tc vMerge="1">
                  <a:txBody>
                    <a:bodyPr/>
                    <a:lstStyle/>
                    <a:p>
                      <a:endParaRPr kumimoji="1" lang="ja-JP" altLang="en-US"/>
                    </a:p>
                  </a:txBody>
                  <a:tcPr/>
                </a:tc>
                <a:tc>
                  <a:txBody>
                    <a:bodyPr/>
                    <a:lstStyle/>
                    <a:p>
                      <a:pPr marL="0" marR="0" lvl="0" indent="0" algn="l" defTabSz="914400" rtl="0" eaLnBrk="1" fontAlgn="t" latinLnBrk="0" hangingPunct="1">
                        <a:lnSpc>
                          <a:spcPct val="100000"/>
                        </a:lnSpc>
                        <a:spcBef>
                          <a:spcPts val="0"/>
                        </a:spcBef>
                        <a:spcAft>
                          <a:spcPts val="0"/>
                        </a:spcAft>
                        <a:buClrTx/>
                        <a:buSzTx/>
                        <a:buFontTx/>
                        <a:buNone/>
                        <a:tabLst/>
                        <a:defRPr/>
                      </a:pPr>
                      <a:r>
                        <a:rPr kumimoji="1" lang="en-US" altLang="ja-JP" sz="1200" b="0" i="0" u="none" strike="noStrike" kern="1200" dirty="0">
                          <a:solidFill>
                            <a:schemeClr val="tx1"/>
                          </a:solidFill>
                          <a:effectLst/>
                          <a:latin typeface="Meiryo UI" panose="020B0604030504040204" pitchFamily="50" charset="-128"/>
                          <a:ea typeface="Meiryo UI" panose="020B0604030504040204" pitchFamily="50" charset="-128"/>
                        </a:rPr>
                        <a:t>【</a:t>
                      </a:r>
                      <a:r>
                        <a:rPr kumimoji="1" lang="ja-JP" altLang="en-US" sz="1200" b="0" i="0" u="none" strike="noStrike" kern="1200" dirty="0">
                          <a:solidFill>
                            <a:schemeClr val="tx1"/>
                          </a:solidFill>
                          <a:effectLst/>
                          <a:latin typeface="Meiryo UI" panose="020B0604030504040204" pitchFamily="50" charset="-128"/>
                          <a:ea typeface="Meiryo UI" panose="020B0604030504040204" pitchFamily="50" charset="-128"/>
                        </a:rPr>
                        <a:t>特別支援教育の充実</a:t>
                      </a:r>
                      <a:r>
                        <a:rPr kumimoji="1" lang="en-US" altLang="ja-JP" sz="1200" b="0" i="0" u="none" strike="noStrike" kern="1200" dirty="0">
                          <a:solidFill>
                            <a:schemeClr val="tx1"/>
                          </a:solidFill>
                          <a:effectLst/>
                          <a:latin typeface="Meiryo UI" panose="020B0604030504040204" pitchFamily="50" charset="-128"/>
                          <a:ea typeface="Meiryo UI" panose="020B0604030504040204" pitchFamily="50" charset="-128"/>
                        </a:rPr>
                        <a:t>】</a:t>
                      </a:r>
                    </a:p>
                    <a:p>
                      <a:pPr marL="0" algn="l" rtl="0" eaLnBrk="1" fontAlgn="t" latinLnBrk="0" hangingPunct="1">
                        <a:spcBef>
                          <a:spcPts val="0"/>
                        </a:spcBef>
                        <a:spcAft>
                          <a:spcPts val="0"/>
                        </a:spcAft>
                      </a:pPr>
                      <a:r>
                        <a:rPr kumimoji="1" lang="en-US" altLang="ja-JP" sz="1200" b="0" i="0" u="sng" strike="noStrike" kern="1200" dirty="0">
                          <a:solidFill>
                            <a:schemeClr val="tx1"/>
                          </a:solidFill>
                          <a:effectLst/>
                          <a:latin typeface="Meiryo UI" panose="020B0604030504040204" pitchFamily="50" charset="-128"/>
                          <a:ea typeface="Meiryo UI" panose="020B0604030504040204" pitchFamily="50" charset="-128"/>
                        </a:rPr>
                        <a:t>2015</a:t>
                      </a:r>
                      <a:r>
                        <a:rPr kumimoji="1" lang="ja-JP" altLang="en-US" sz="1200" b="0" i="0" u="sng" strike="noStrike" kern="1200" dirty="0">
                          <a:solidFill>
                            <a:schemeClr val="tx1"/>
                          </a:solidFill>
                          <a:effectLst/>
                          <a:latin typeface="Meiryo UI" panose="020B0604030504040204" pitchFamily="50" charset="-128"/>
                          <a:ea typeface="Meiryo UI" panose="020B0604030504040204" pitchFamily="50" charset="-128"/>
                        </a:rPr>
                        <a:t>年度～</a:t>
                      </a:r>
                      <a:endParaRPr kumimoji="1" lang="en-US" altLang="ja-JP" sz="1200" b="0" i="0" u="sng" strike="noStrike" kern="1200" dirty="0">
                        <a:solidFill>
                          <a:schemeClr val="tx1"/>
                        </a:solidFill>
                        <a:effectLst/>
                        <a:latin typeface="Meiryo UI" panose="020B0604030504040204" pitchFamily="50" charset="-128"/>
                        <a:ea typeface="Meiryo UI" panose="020B0604030504040204" pitchFamily="50" charset="-128"/>
                      </a:endParaRPr>
                    </a:p>
                    <a:p>
                      <a:pPr marL="0" algn="l" rtl="0" eaLnBrk="1" fontAlgn="t" latinLnBrk="0" hangingPunct="1">
                        <a:spcBef>
                          <a:spcPts val="0"/>
                        </a:spcBef>
                        <a:spcAft>
                          <a:spcPts val="0"/>
                        </a:spcAft>
                      </a:pPr>
                      <a:r>
                        <a:rPr kumimoji="1" lang="ja-JP" altLang="en-US" sz="1200" b="0" i="0" u="none" strike="noStrike" kern="1200" dirty="0">
                          <a:solidFill>
                            <a:schemeClr val="tx1"/>
                          </a:solidFill>
                          <a:effectLst/>
                          <a:latin typeface="Meiryo UI" panose="020B0604030504040204" pitchFamily="50" charset="-128"/>
                          <a:ea typeface="Meiryo UI" panose="020B0604030504040204" pitchFamily="50" charset="-128"/>
                        </a:rPr>
                        <a:t>・特別支援教育サポーター・インクルーシブ教育推進スタッフの配置</a:t>
                      </a:r>
                      <a:endParaRPr kumimoji="1" lang="en-US" altLang="ja-JP" sz="1200" b="0" i="0" u="none" strike="noStrike" kern="1200" dirty="0">
                        <a:solidFill>
                          <a:schemeClr val="tx1"/>
                        </a:solidFill>
                        <a:effectLst/>
                        <a:latin typeface="Meiryo UI" panose="020B0604030504040204" pitchFamily="50" charset="-128"/>
                        <a:ea typeface="Meiryo UI" panose="020B0604030504040204" pitchFamily="50" charset="-128"/>
                      </a:endParaRPr>
                    </a:p>
                    <a:p>
                      <a:pPr marL="0" marR="0" lvl="0" indent="0" algn="l" defTabSz="914400" rtl="0" eaLnBrk="1" fontAlgn="t" latinLnBrk="0" hangingPunct="1">
                        <a:lnSpc>
                          <a:spcPct val="100000"/>
                        </a:lnSpc>
                        <a:spcBef>
                          <a:spcPts val="0"/>
                        </a:spcBef>
                        <a:spcAft>
                          <a:spcPts val="0"/>
                        </a:spcAft>
                        <a:buClrTx/>
                        <a:buSzTx/>
                        <a:buFontTx/>
                        <a:buNone/>
                        <a:tabLst/>
                        <a:defRPr/>
                      </a:pPr>
                      <a:r>
                        <a:rPr kumimoji="1" lang="ja-JP" altLang="en-US" sz="1200" b="0" i="0" u="none" strike="noStrike" kern="1200" dirty="0">
                          <a:solidFill>
                            <a:schemeClr val="tx1"/>
                          </a:solidFill>
                          <a:effectLst/>
                          <a:latin typeface="Meiryo UI" panose="020B0604030504040204" pitchFamily="50" charset="-128"/>
                          <a:ea typeface="Meiryo UI" panose="020B0604030504040204" pitchFamily="50" charset="-128"/>
                        </a:rPr>
                        <a:t>・巡回指導体制の強化</a:t>
                      </a:r>
                      <a:endParaRPr kumimoji="1" lang="en-US" altLang="ja-JP" sz="1200" b="0" i="0" u="none" strike="noStrike" kern="1200" dirty="0">
                        <a:solidFill>
                          <a:schemeClr val="tx1"/>
                        </a:solidFill>
                        <a:effectLst/>
                        <a:latin typeface="Meiryo UI" panose="020B0604030504040204" pitchFamily="50" charset="-128"/>
                        <a:ea typeface="Meiryo UI" panose="020B0604030504040204" pitchFamily="50" charset="-128"/>
                      </a:endParaRPr>
                    </a:p>
                    <a:p>
                      <a:pPr marL="0" algn="l" rtl="0" eaLnBrk="1" fontAlgn="t" latinLnBrk="0" hangingPunct="1">
                        <a:spcBef>
                          <a:spcPts val="0"/>
                        </a:spcBef>
                        <a:spcAft>
                          <a:spcPts val="0"/>
                        </a:spcAft>
                      </a:pPr>
                      <a:endParaRPr kumimoji="1" lang="en-US" altLang="ja-JP" sz="1200" b="0" i="0" u="none" strike="noStrike" kern="1200" dirty="0">
                        <a:solidFill>
                          <a:schemeClr val="tx1"/>
                        </a:solidFill>
                        <a:effectLst/>
                        <a:latin typeface="Meiryo UI" panose="020B0604030504040204" pitchFamily="50" charset="-128"/>
                        <a:ea typeface="Meiryo UI" panose="020B0604030504040204" pitchFamily="50" charset="-128"/>
                      </a:endParaRPr>
                    </a:p>
                    <a:p>
                      <a:pPr marL="0" marR="0" lvl="0" indent="0" algn="l" defTabSz="914400" rtl="0" eaLnBrk="1" fontAlgn="t" latinLnBrk="0" hangingPunct="1">
                        <a:lnSpc>
                          <a:spcPct val="100000"/>
                        </a:lnSpc>
                        <a:spcBef>
                          <a:spcPts val="0"/>
                        </a:spcBef>
                        <a:spcAft>
                          <a:spcPts val="0"/>
                        </a:spcAft>
                        <a:buClrTx/>
                        <a:buSzTx/>
                        <a:buFontTx/>
                        <a:buNone/>
                        <a:tabLst/>
                        <a:defRPr/>
                      </a:pPr>
                      <a:r>
                        <a:rPr kumimoji="1" lang="en-US" altLang="ja-JP" sz="1200" b="0" i="0" u="sng" strike="noStrike" kern="1200" dirty="0">
                          <a:solidFill>
                            <a:schemeClr val="tx1"/>
                          </a:solidFill>
                          <a:effectLst/>
                          <a:latin typeface="Meiryo UI" panose="020B0604030504040204" pitchFamily="50" charset="-128"/>
                          <a:ea typeface="Meiryo UI" panose="020B0604030504040204" pitchFamily="50" charset="-128"/>
                        </a:rPr>
                        <a:t>2016</a:t>
                      </a:r>
                      <a:r>
                        <a:rPr kumimoji="1" lang="ja-JP" altLang="en-US" sz="1200" b="0" i="0" u="sng" strike="noStrike" kern="1200" dirty="0">
                          <a:solidFill>
                            <a:schemeClr val="tx1"/>
                          </a:solidFill>
                          <a:effectLst/>
                          <a:latin typeface="Meiryo UI" panose="020B0604030504040204" pitchFamily="50" charset="-128"/>
                          <a:ea typeface="Meiryo UI" panose="020B0604030504040204" pitchFamily="50" charset="-128"/>
                        </a:rPr>
                        <a:t>年度～</a:t>
                      </a:r>
                      <a:endParaRPr kumimoji="1" lang="en-US" altLang="ja-JP" sz="1200" b="0" i="0" u="sng" strike="noStrike" kern="1200" dirty="0">
                        <a:solidFill>
                          <a:schemeClr val="tx1"/>
                        </a:solidFill>
                        <a:effectLst/>
                        <a:latin typeface="Meiryo UI" panose="020B0604030504040204" pitchFamily="50" charset="-128"/>
                        <a:ea typeface="Meiryo UI" panose="020B0604030504040204" pitchFamily="50" charset="-128"/>
                      </a:endParaRPr>
                    </a:p>
                    <a:p>
                      <a:pPr marL="0" algn="l" rtl="0" eaLnBrk="1" fontAlgn="t" latinLnBrk="0" hangingPunct="1">
                        <a:spcBef>
                          <a:spcPts val="0"/>
                        </a:spcBef>
                        <a:spcAft>
                          <a:spcPts val="0"/>
                        </a:spcAft>
                      </a:pPr>
                      <a:r>
                        <a:rPr kumimoji="1" lang="ja-JP" altLang="en-US" sz="1200" b="0" i="0" u="none" strike="noStrike" kern="1200" dirty="0">
                          <a:solidFill>
                            <a:schemeClr val="tx1"/>
                          </a:solidFill>
                          <a:effectLst/>
                          <a:latin typeface="Meiryo UI" panose="020B0604030504040204" pitchFamily="50" charset="-128"/>
                          <a:ea typeface="Meiryo UI" panose="020B0604030504040204" pitchFamily="50" charset="-128"/>
                        </a:rPr>
                        <a:t>・医療的ケアが必要な児童生徒が在籍する学校への看護師配置</a:t>
                      </a:r>
                      <a:endParaRPr kumimoji="1" lang="en-US" altLang="ja-JP" sz="1200" b="0" i="0" u="none" strike="noStrike" kern="1200" dirty="0">
                        <a:solidFill>
                          <a:schemeClr val="tx1"/>
                        </a:solidFill>
                        <a:effectLst/>
                        <a:latin typeface="Meiryo UI" panose="020B0604030504040204" pitchFamily="50" charset="-128"/>
                        <a:ea typeface="Meiryo UI" panose="020B0604030504040204" pitchFamily="50" charset="-128"/>
                      </a:endParaRPr>
                    </a:p>
                    <a:p>
                      <a:pPr marL="0" marR="0" lvl="0" indent="0" algn="l" defTabSz="914400" rtl="0" eaLnBrk="1" fontAlgn="t" latinLnBrk="0" hangingPunct="1">
                        <a:lnSpc>
                          <a:spcPct val="100000"/>
                        </a:lnSpc>
                        <a:spcBef>
                          <a:spcPts val="0"/>
                        </a:spcBef>
                        <a:spcAft>
                          <a:spcPts val="0"/>
                        </a:spcAft>
                        <a:buClrTx/>
                        <a:buSzTx/>
                        <a:buFontTx/>
                        <a:buNone/>
                        <a:tabLst/>
                        <a:defRPr/>
                      </a:pPr>
                      <a:endParaRPr kumimoji="1" lang="en-US" altLang="ja-JP" sz="1200" b="0" i="0" u="none" strike="noStrike" kern="1200" dirty="0">
                        <a:solidFill>
                          <a:schemeClr val="tx1"/>
                        </a:solidFill>
                        <a:effectLst/>
                        <a:latin typeface="Meiryo UI" panose="020B0604030504040204" pitchFamily="50" charset="-128"/>
                        <a:ea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lg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lvl="0" indent="0" algn="l" defTabSz="914400" rtl="0" eaLnBrk="1" fontAlgn="t" latinLnBrk="0" hangingPunct="1">
                        <a:lnSpc>
                          <a:spcPct val="100000"/>
                        </a:lnSpc>
                        <a:spcBef>
                          <a:spcPts val="0"/>
                        </a:spcBef>
                        <a:spcAft>
                          <a:spcPts val="0"/>
                        </a:spcAft>
                        <a:buClrTx/>
                        <a:buSzTx/>
                        <a:buFontTx/>
                        <a:buNone/>
                        <a:tabLst/>
                        <a:defRPr/>
                      </a:pPr>
                      <a:r>
                        <a:rPr lang="ja-JP" altLang="en-US" sz="1200" b="0" i="0" u="none" strike="noStrike" dirty="0">
                          <a:solidFill>
                            <a:schemeClr val="tx1"/>
                          </a:solidFill>
                          <a:effectLst/>
                          <a:latin typeface="Meiryo UI" panose="020B0604030504040204" pitchFamily="50" charset="-128"/>
                          <a:ea typeface="Meiryo UI" panose="020B0604030504040204" pitchFamily="50" charset="-128"/>
                        </a:rPr>
                        <a:t>・引き続き実施</a:t>
                      </a:r>
                    </a:p>
                    <a:p>
                      <a:pPr marL="0" algn="l" rtl="0" eaLnBrk="1" fontAlgn="t" latinLnBrk="0" hangingPunct="1">
                        <a:spcBef>
                          <a:spcPts val="0"/>
                        </a:spcBef>
                        <a:spcAft>
                          <a:spcPts val="0"/>
                        </a:spcAft>
                      </a:pPr>
                      <a:endParaRPr kumimoji="1" lang="en-US" altLang="ja-JP" sz="1200" b="0" i="0" u="none" strike="noStrike" kern="1200" dirty="0">
                        <a:solidFill>
                          <a:schemeClr val="tx1"/>
                        </a:solidFill>
                        <a:effectLst/>
                        <a:latin typeface="Meiryo UI" panose="020B0604030504040204" pitchFamily="50" charset="-128"/>
                        <a:ea typeface="Meiryo UI" panose="020B0604030504040204" pitchFamily="50" charset="-128"/>
                      </a:endParaRPr>
                    </a:p>
                  </a:txBody>
                  <a:tcPr>
                    <a:lnL w="12700" cap="flat" cmpd="sng" algn="ctr">
                      <a:solidFill>
                        <a:schemeClr val="tx1"/>
                      </a:solidFill>
                      <a:prstDash val="lgDash"/>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a:solidFill>
                            <a:schemeClr val="tx1"/>
                          </a:solidFill>
                          <a:latin typeface="Meiryo UI" panose="020B0604030504040204" pitchFamily="50" charset="-128"/>
                          <a:ea typeface="Meiryo UI" panose="020B0604030504040204" pitchFamily="50" charset="-128"/>
                        </a:rPr>
                        <a:t>・特別支援教育サポーターの配置や教員研修、巡回指導により、小中学校の特別支援教育体制の充実が図られている。</a:t>
                      </a:r>
                      <a:endParaRPr kumimoji="1" lang="en-US" altLang="ja-JP" sz="1200" dirty="0">
                        <a:solidFill>
                          <a:schemeClr val="tx1"/>
                        </a:solidFill>
                        <a:latin typeface="Meiryo UI" panose="020B0604030504040204" pitchFamily="50" charset="-128"/>
                        <a:ea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a:solidFill>
                            <a:schemeClr val="tx1"/>
                          </a:solidFill>
                          <a:latin typeface="Meiryo UI" panose="020B0604030504040204" pitchFamily="50" charset="-128"/>
                          <a:ea typeface="Meiryo UI" panose="020B0604030504040204" pitchFamily="50" charset="-128"/>
                        </a:rPr>
                        <a:t>・通常学級、特別支援学級、通級による指導において、学びの充実が図れるよう、教員の</a:t>
                      </a:r>
                      <a:r>
                        <a:rPr kumimoji="1" lang="ja-JP" altLang="en-US" sz="1200" dirty="0" err="1">
                          <a:solidFill>
                            <a:schemeClr val="tx1"/>
                          </a:solidFill>
                          <a:latin typeface="Meiryo UI" panose="020B0604030504040204" pitchFamily="50" charset="-128"/>
                          <a:ea typeface="Meiryo UI" panose="020B0604030504040204" pitchFamily="50" charset="-128"/>
                        </a:rPr>
                        <a:t>障がい</a:t>
                      </a:r>
                      <a:r>
                        <a:rPr kumimoji="1" lang="ja-JP" altLang="en-US" sz="1200" dirty="0">
                          <a:solidFill>
                            <a:schemeClr val="tx1"/>
                          </a:solidFill>
                          <a:latin typeface="Meiryo UI" panose="020B0604030504040204" pitchFamily="50" charset="-128"/>
                          <a:ea typeface="Meiryo UI" panose="020B0604030504040204" pitchFamily="50" charset="-128"/>
                        </a:rPr>
                        <a:t>理解の深化および専門性の向上を図る。</a:t>
                      </a:r>
                      <a:endParaRPr kumimoji="1" lang="en-US" altLang="ja-JP" sz="1200" dirty="0">
                        <a:solidFill>
                          <a:schemeClr val="tx1"/>
                        </a:solidFill>
                        <a:latin typeface="Meiryo UI" panose="020B0604030504040204" pitchFamily="50" charset="-128"/>
                        <a:ea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4237050224"/>
                  </a:ext>
                </a:extLst>
              </a:tr>
              <a:tr h="1908000">
                <a:tc vMerge="1">
                  <a:txBody>
                    <a:bodyPr/>
                    <a:lstStyle/>
                    <a:p>
                      <a:endParaRPr kumimoji="1" lang="ja-JP" altLang="en-US"/>
                    </a:p>
                  </a:txBody>
                  <a:tcPr/>
                </a:tc>
                <a:tc vMerge="1">
                  <a:txBody>
                    <a:bodyPr/>
                    <a:lstStyle/>
                    <a:p>
                      <a:endParaRPr kumimoji="1" lang="ja-JP" altLang="en-US"/>
                    </a:p>
                  </a:txBody>
                  <a:tcPr/>
                </a:tc>
                <a:tc>
                  <a:txBody>
                    <a:bodyPr/>
                    <a:lstStyle/>
                    <a:p>
                      <a:pPr marL="0" marR="0" lvl="0" indent="0" algn="l" defTabSz="914400" rtl="0" eaLnBrk="1" fontAlgn="t" latinLnBrk="0" hangingPunct="1">
                        <a:lnSpc>
                          <a:spcPct val="100000"/>
                        </a:lnSpc>
                        <a:spcBef>
                          <a:spcPts val="0"/>
                        </a:spcBef>
                        <a:spcAft>
                          <a:spcPts val="0"/>
                        </a:spcAft>
                        <a:buClrTx/>
                        <a:buSzTx/>
                        <a:buFontTx/>
                        <a:buNone/>
                        <a:tabLst/>
                        <a:defRPr/>
                      </a:pPr>
                      <a:r>
                        <a:rPr lang="en-US" altLang="ja-JP" sz="1200" b="0" i="1" u="none" strike="noStrike" dirty="0">
                          <a:solidFill>
                            <a:schemeClr val="tx1"/>
                          </a:solidFill>
                          <a:effectLst/>
                          <a:latin typeface="Meiryo UI" panose="020B0604030504040204" pitchFamily="50" charset="-128"/>
                          <a:ea typeface="Meiryo UI" panose="020B0604030504040204" pitchFamily="50" charset="-128"/>
                        </a:rPr>
                        <a:t>【</a:t>
                      </a:r>
                      <a:r>
                        <a:rPr lang="ja-JP" altLang="en-US" sz="1200" b="0" i="1" u="none" strike="noStrike" dirty="0">
                          <a:solidFill>
                            <a:schemeClr val="tx1"/>
                          </a:solidFill>
                          <a:effectLst/>
                          <a:latin typeface="Meiryo UI" panose="020B0604030504040204" pitchFamily="50" charset="-128"/>
                          <a:ea typeface="Meiryo UI" panose="020B0604030504040204" pitchFamily="50" charset="-128"/>
                        </a:rPr>
                        <a:t>いじめへの対応</a:t>
                      </a:r>
                      <a:r>
                        <a:rPr lang="en-US" altLang="ja-JP" sz="1200" b="0" i="1" u="none" strike="noStrike" dirty="0">
                          <a:solidFill>
                            <a:schemeClr val="tx1"/>
                          </a:solidFill>
                          <a:effectLst/>
                          <a:latin typeface="Meiryo UI" panose="020B0604030504040204" pitchFamily="50" charset="-128"/>
                          <a:ea typeface="Meiryo UI" panose="020B0604030504040204" pitchFamily="50" charset="-128"/>
                        </a:rPr>
                        <a:t>】</a:t>
                      </a:r>
                    </a:p>
                    <a:p>
                      <a:pPr marL="0" algn="ctr" rtl="0" eaLnBrk="1" fontAlgn="t" latinLnBrk="0" hangingPunct="1">
                        <a:spcBef>
                          <a:spcPts val="0"/>
                        </a:spcBef>
                        <a:spcAft>
                          <a:spcPts val="0"/>
                        </a:spcAft>
                      </a:pPr>
                      <a:endParaRPr lang="en-US" altLang="ja-JP" sz="1200" b="0" i="0" u="none" strike="noStrike" dirty="0">
                        <a:solidFill>
                          <a:schemeClr val="tx1"/>
                        </a:solidFill>
                        <a:effectLst/>
                        <a:latin typeface="Meiryo UI" panose="020B0604030504040204" pitchFamily="50" charset="-128"/>
                        <a:ea typeface="Meiryo UI" panose="020B0604030504040204" pitchFamily="50" charset="-128"/>
                      </a:endParaRPr>
                    </a:p>
                    <a:p>
                      <a:pPr marL="0" algn="ctr" rtl="0" eaLnBrk="1" fontAlgn="t" latinLnBrk="0" hangingPunct="1">
                        <a:spcBef>
                          <a:spcPts val="0"/>
                        </a:spcBef>
                        <a:spcAft>
                          <a:spcPts val="0"/>
                        </a:spcAft>
                      </a:pPr>
                      <a:r>
                        <a:rPr lang="ja-JP" altLang="en-US" sz="1200" b="0" i="0" u="none" strike="noStrike" dirty="0">
                          <a:solidFill>
                            <a:schemeClr val="tx1"/>
                          </a:solidFill>
                          <a:effectLst/>
                          <a:latin typeface="Meiryo UI" panose="020B0604030504040204" pitchFamily="50" charset="-128"/>
                          <a:ea typeface="Meiryo UI" panose="020B0604030504040204" pitchFamily="50" charset="-128"/>
                        </a:rPr>
                        <a:t>－</a:t>
                      </a:r>
                      <a:endParaRPr lang="en-US" altLang="ja-JP" sz="1200" b="0" i="0" u="none" strike="noStrike" dirty="0">
                        <a:solidFill>
                          <a:schemeClr val="tx1"/>
                        </a:solidFill>
                        <a:effectLst/>
                        <a:latin typeface="Meiryo UI" panose="020B0604030504040204" pitchFamily="50" charset="-128"/>
                        <a:ea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lg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lvl="0" indent="0" algn="l" defTabSz="914400" rtl="0" eaLnBrk="1" fontAlgn="t" latinLnBrk="0" hangingPunct="1">
                        <a:lnSpc>
                          <a:spcPct val="100000"/>
                        </a:lnSpc>
                        <a:spcBef>
                          <a:spcPts val="0"/>
                        </a:spcBef>
                        <a:spcAft>
                          <a:spcPts val="0"/>
                        </a:spcAft>
                        <a:buClrTx/>
                        <a:buSzTx/>
                        <a:buFontTx/>
                        <a:buNone/>
                        <a:tabLst/>
                        <a:defRPr/>
                      </a:pPr>
                      <a:r>
                        <a:rPr kumimoji="1" lang="en-US" altLang="ja-JP" sz="1200" u="sng" dirty="0">
                          <a:solidFill>
                            <a:schemeClr val="tx1"/>
                          </a:solidFill>
                          <a:latin typeface="Meiryo UI" panose="020B0604030504040204" pitchFamily="50" charset="-128"/>
                          <a:ea typeface="Meiryo UI" panose="020B0604030504040204" pitchFamily="50" charset="-128"/>
                        </a:rPr>
                        <a:t>20</a:t>
                      </a:r>
                      <a:r>
                        <a:rPr kumimoji="1" lang="en-US" altLang="ja-JP" sz="1200" u="sng" baseline="0" dirty="0">
                          <a:solidFill>
                            <a:schemeClr val="tx1"/>
                          </a:solidFill>
                          <a:latin typeface="Meiryo UI" panose="020B0604030504040204" pitchFamily="50" charset="-128"/>
                          <a:ea typeface="Meiryo UI" panose="020B0604030504040204" pitchFamily="50" charset="-128"/>
                        </a:rPr>
                        <a:t>18</a:t>
                      </a:r>
                      <a:r>
                        <a:rPr kumimoji="1" lang="ja-JP" altLang="en-US" sz="1200" u="sng" dirty="0">
                          <a:solidFill>
                            <a:schemeClr val="tx1"/>
                          </a:solidFill>
                          <a:latin typeface="Meiryo UI" panose="020B0604030504040204" pitchFamily="50" charset="-128"/>
                          <a:ea typeface="Meiryo UI" panose="020B0604030504040204" pitchFamily="50" charset="-128"/>
                        </a:rPr>
                        <a:t>年度～</a:t>
                      </a:r>
                    </a:p>
                    <a:p>
                      <a:pPr marL="0" algn="l" rtl="0" eaLnBrk="1" fontAlgn="t" latinLnBrk="0" hangingPunct="1">
                        <a:spcBef>
                          <a:spcPts val="0"/>
                        </a:spcBef>
                        <a:spcAft>
                          <a:spcPts val="0"/>
                        </a:spcAft>
                      </a:pPr>
                      <a:r>
                        <a:rPr lang="ja-JP" altLang="en-US" sz="1200" b="0" i="0" u="none" strike="noStrike" dirty="0">
                          <a:solidFill>
                            <a:schemeClr val="tx1"/>
                          </a:solidFill>
                          <a:effectLst/>
                          <a:latin typeface="Meiryo UI" panose="020B0604030504040204" pitchFamily="50" charset="-128"/>
                          <a:ea typeface="Meiryo UI" panose="020B0604030504040204" pitchFamily="50" charset="-128"/>
                        </a:rPr>
                        <a:t>・</a:t>
                      </a:r>
                      <a:r>
                        <a:rPr lang="en-US" altLang="ja-JP" sz="1200" b="0" i="0" u="none" strike="noStrike" dirty="0">
                          <a:solidFill>
                            <a:schemeClr val="tx1"/>
                          </a:solidFill>
                          <a:effectLst/>
                          <a:latin typeface="Meiryo UI" panose="020B0604030504040204" pitchFamily="50" charset="-128"/>
                          <a:ea typeface="Meiryo UI" panose="020B0604030504040204" pitchFamily="50" charset="-128"/>
                        </a:rPr>
                        <a:t>SNS</a:t>
                      </a:r>
                      <a:r>
                        <a:rPr lang="ja-JP" altLang="en-US" sz="1200" b="0" i="1" u="none" strike="noStrike" dirty="0">
                          <a:solidFill>
                            <a:schemeClr val="tx1"/>
                          </a:solidFill>
                          <a:effectLst/>
                          <a:latin typeface="Meiryo UI" panose="020B0604030504040204" pitchFamily="50" charset="-128"/>
                          <a:ea typeface="Meiryo UI" panose="020B0604030504040204" pitchFamily="50" charset="-128"/>
                        </a:rPr>
                        <a:t>を活用した、いじめ等に対する相談の実施</a:t>
                      </a:r>
                      <a:endParaRPr lang="en-US" altLang="ja-JP" sz="1200" b="0" i="0" u="none" strike="noStrike" dirty="0">
                        <a:solidFill>
                          <a:schemeClr val="tx1"/>
                        </a:solidFill>
                        <a:effectLst/>
                        <a:latin typeface="Meiryo UI" panose="020B0604030504040204" pitchFamily="50" charset="-128"/>
                        <a:ea typeface="Meiryo UI" panose="020B0604030504040204" pitchFamily="50" charset="-128"/>
                      </a:endParaRPr>
                    </a:p>
                    <a:p>
                      <a:pPr marL="0" marR="0" lvl="0" indent="0" algn="l" defTabSz="914400" rtl="0" eaLnBrk="1" fontAlgn="t" latinLnBrk="0" hangingPunct="1">
                        <a:lnSpc>
                          <a:spcPct val="100000"/>
                        </a:lnSpc>
                        <a:spcBef>
                          <a:spcPts val="0"/>
                        </a:spcBef>
                        <a:spcAft>
                          <a:spcPts val="0"/>
                        </a:spcAft>
                        <a:buClrTx/>
                        <a:buSzTx/>
                        <a:buFontTx/>
                        <a:buNone/>
                        <a:tabLst/>
                        <a:defRPr/>
                      </a:pPr>
                      <a:r>
                        <a:rPr kumimoji="1" lang="en-US" altLang="ja-JP" sz="1200" u="sng" dirty="0">
                          <a:solidFill>
                            <a:schemeClr val="tx1"/>
                          </a:solidFill>
                          <a:latin typeface="Meiryo UI" panose="020B0604030504040204" pitchFamily="50" charset="-128"/>
                          <a:ea typeface="Meiryo UI" panose="020B0604030504040204" pitchFamily="50" charset="-128"/>
                        </a:rPr>
                        <a:t>2019</a:t>
                      </a:r>
                      <a:r>
                        <a:rPr kumimoji="1" lang="ja-JP" altLang="en-US" sz="1200" u="sng" dirty="0">
                          <a:solidFill>
                            <a:schemeClr val="tx1"/>
                          </a:solidFill>
                          <a:latin typeface="Meiryo UI" panose="020B0604030504040204" pitchFamily="50" charset="-128"/>
                          <a:ea typeface="Meiryo UI" panose="020B0604030504040204" pitchFamily="50" charset="-128"/>
                        </a:rPr>
                        <a:t>年度～</a:t>
                      </a:r>
                    </a:p>
                    <a:p>
                      <a:pPr marL="0" algn="l" rtl="0" eaLnBrk="1" fontAlgn="t" latinLnBrk="0" hangingPunct="1">
                        <a:spcBef>
                          <a:spcPts val="0"/>
                        </a:spcBef>
                        <a:spcAft>
                          <a:spcPts val="0"/>
                        </a:spcAft>
                      </a:pPr>
                      <a:r>
                        <a:rPr lang="ja-JP" altLang="en-US" sz="1200" b="0" i="1" u="none" strike="noStrike" dirty="0">
                          <a:solidFill>
                            <a:schemeClr val="tx1"/>
                          </a:solidFill>
                          <a:effectLst/>
                          <a:latin typeface="Meiryo UI" panose="020B0604030504040204" pitchFamily="50" charset="-128"/>
                          <a:ea typeface="Meiryo UI" panose="020B0604030504040204" pitchFamily="50" charset="-128"/>
                        </a:rPr>
                        <a:t>・大阪市版スクールロイヤー事業</a:t>
                      </a:r>
                      <a:endParaRPr lang="en-US" altLang="ja-JP" sz="1200" b="0" i="0" u="none" strike="noStrike" dirty="0">
                        <a:solidFill>
                          <a:schemeClr val="tx1"/>
                        </a:solidFill>
                        <a:effectLst/>
                        <a:latin typeface="Meiryo UI" panose="020B0604030504040204" pitchFamily="50" charset="-128"/>
                        <a:ea typeface="Meiryo UI" panose="020B0604030504040204" pitchFamily="50" charset="-128"/>
                      </a:endParaRPr>
                    </a:p>
                    <a:p>
                      <a:pPr marL="0" marR="0" lvl="0" indent="0" algn="l" defTabSz="914400" rtl="0" eaLnBrk="1" fontAlgn="t" latinLnBrk="0" hangingPunct="1">
                        <a:lnSpc>
                          <a:spcPct val="100000"/>
                        </a:lnSpc>
                        <a:spcBef>
                          <a:spcPts val="0"/>
                        </a:spcBef>
                        <a:spcAft>
                          <a:spcPts val="0"/>
                        </a:spcAft>
                        <a:buClrTx/>
                        <a:buSzTx/>
                        <a:buFontTx/>
                        <a:buNone/>
                        <a:tabLst/>
                        <a:defRPr/>
                      </a:pPr>
                      <a:r>
                        <a:rPr kumimoji="1" lang="en-US" altLang="ja-JP" sz="1200" u="sng" dirty="0">
                          <a:solidFill>
                            <a:schemeClr val="tx1"/>
                          </a:solidFill>
                          <a:latin typeface="Meiryo UI" panose="020B0604030504040204" pitchFamily="50" charset="-128"/>
                          <a:ea typeface="Meiryo UI" panose="020B0604030504040204" pitchFamily="50" charset="-128"/>
                        </a:rPr>
                        <a:t>2021</a:t>
                      </a:r>
                      <a:r>
                        <a:rPr kumimoji="1" lang="ja-JP" altLang="en-US" sz="1200" u="sng" dirty="0">
                          <a:solidFill>
                            <a:schemeClr val="tx1"/>
                          </a:solidFill>
                          <a:latin typeface="Meiryo UI" panose="020B0604030504040204" pitchFamily="50" charset="-128"/>
                          <a:ea typeface="Meiryo UI" panose="020B0604030504040204" pitchFamily="50" charset="-128"/>
                        </a:rPr>
                        <a:t>年度～</a:t>
                      </a:r>
                    </a:p>
                    <a:p>
                      <a:pPr marL="0" algn="l" rtl="0" eaLnBrk="1" fontAlgn="t" latinLnBrk="0" hangingPunct="1">
                        <a:spcBef>
                          <a:spcPts val="0"/>
                        </a:spcBef>
                        <a:spcAft>
                          <a:spcPts val="0"/>
                        </a:spcAft>
                      </a:pPr>
                      <a:r>
                        <a:rPr lang="ja-JP" altLang="en-US" sz="1200" b="0" i="1" u="none" strike="noStrike" dirty="0">
                          <a:solidFill>
                            <a:schemeClr val="tx1"/>
                          </a:solidFill>
                          <a:effectLst/>
                          <a:latin typeface="Meiryo UI" panose="020B0604030504040204" pitchFamily="50" charset="-128"/>
                          <a:ea typeface="Meiryo UI" panose="020B0604030504040204" pitchFamily="50" charset="-128"/>
                        </a:rPr>
                        <a:t>・第三者委員会の常設化</a:t>
                      </a:r>
                      <a:endParaRPr lang="en-US" altLang="ja-JP" sz="1200" b="0" i="1" u="none" strike="noStrike" dirty="0">
                        <a:solidFill>
                          <a:schemeClr val="tx1"/>
                        </a:solidFill>
                        <a:effectLst/>
                        <a:latin typeface="Meiryo UI" panose="020B0604030504040204" pitchFamily="50" charset="-128"/>
                        <a:ea typeface="Meiryo UI" panose="020B0604030504040204" pitchFamily="50" charset="-128"/>
                      </a:endParaRPr>
                    </a:p>
                    <a:p>
                      <a:pPr marL="0" algn="l" rtl="0" eaLnBrk="1" fontAlgn="t" latinLnBrk="0" hangingPunct="1">
                        <a:spcBef>
                          <a:spcPts val="0"/>
                        </a:spcBef>
                        <a:spcAft>
                          <a:spcPts val="0"/>
                        </a:spcAft>
                      </a:pPr>
                      <a:r>
                        <a:rPr lang="ja-JP" altLang="en-US" sz="1200" b="0" i="1" u="none" strike="noStrike" dirty="0">
                          <a:solidFill>
                            <a:schemeClr val="tx1"/>
                          </a:solidFill>
                          <a:effectLst/>
                          <a:latin typeface="Meiryo UI" panose="020B0604030504040204" pitchFamily="50" charset="-128"/>
                          <a:ea typeface="Meiryo UI" panose="020B0604030504040204" pitchFamily="50" charset="-128"/>
                        </a:rPr>
                        <a:t>・１人１台学習者用端末に相談申告機能導入</a:t>
                      </a:r>
                      <a:endParaRPr lang="en-US" altLang="ja-JP" sz="1200" b="0" i="1" u="none" strike="noStrike" dirty="0">
                        <a:solidFill>
                          <a:schemeClr val="tx1"/>
                        </a:solidFill>
                        <a:effectLst/>
                        <a:latin typeface="Meiryo UI" panose="020B0604030504040204" pitchFamily="50" charset="-128"/>
                        <a:ea typeface="Meiryo UI" panose="020B0604030504040204" pitchFamily="50" charset="-128"/>
                      </a:endParaRPr>
                    </a:p>
                  </a:txBody>
                  <a:tcPr>
                    <a:lnL w="12700" cap="flat" cmpd="sng" algn="ctr">
                      <a:solidFill>
                        <a:schemeClr val="tx1"/>
                      </a:solidFill>
                      <a:prstDash val="lgDash"/>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kumimoji="1" lang="ja-JP" altLang="en-US" sz="1200" kern="1200" dirty="0">
                          <a:solidFill>
                            <a:schemeClr val="tx1"/>
                          </a:solidFill>
                          <a:latin typeface="Meiryo UI" panose="020B0604030504040204" pitchFamily="50" charset="-128"/>
                          <a:ea typeface="Meiryo UI" panose="020B0604030504040204" pitchFamily="50" charset="-128"/>
                          <a:cs typeface="+mn-cs"/>
                        </a:rPr>
                        <a:t>・第三者委員会の常設化、及び大阪市版スクールロイヤー事業により、重大事態を含むいじめ事案の発生を的確に把握するとともに、適時適切な対応支援を行った</a:t>
                      </a:r>
                      <a:endParaRPr kumimoji="1" lang="en-US" altLang="ja-JP" sz="1200" kern="1200" dirty="0">
                        <a:solidFill>
                          <a:schemeClr val="tx1"/>
                        </a:solidFill>
                        <a:latin typeface="Meiryo UI" panose="020B0604030504040204" pitchFamily="50" charset="-128"/>
                        <a:ea typeface="Meiryo UI" panose="020B0604030504040204" pitchFamily="50" charset="-128"/>
                        <a:cs typeface="+mn-cs"/>
                      </a:endParaRPr>
                    </a:p>
                    <a:p>
                      <a:r>
                        <a:rPr kumimoji="1" lang="ja-JP" altLang="en-US" sz="1200" kern="1200" dirty="0">
                          <a:solidFill>
                            <a:schemeClr val="tx1"/>
                          </a:solidFill>
                          <a:latin typeface="Meiryo UI" panose="020B0604030504040204" pitchFamily="50" charset="-128"/>
                          <a:ea typeface="Meiryo UI" panose="020B0604030504040204" pitchFamily="50" charset="-128"/>
                          <a:cs typeface="+mn-cs"/>
                        </a:rPr>
                        <a:t>・「大阪市いじめ対策基本方針」に則った対応について、全教職員の理解をより一層深める必要がある。</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723427749"/>
                  </a:ext>
                </a:extLst>
              </a:tr>
            </a:tbl>
          </a:graphicData>
        </a:graphic>
      </p:graphicFrame>
      <p:sp>
        <p:nvSpPr>
          <p:cNvPr id="13" name="テキスト ボックス 12"/>
          <p:cNvSpPr txBox="1"/>
          <p:nvPr/>
        </p:nvSpPr>
        <p:spPr>
          <a:xfrm>
            <a:off x="7065288" y="77819"/>
            <a:ext cx="646331" cy="369332"/>
          </a:xfrm>
          <a:prstGeom prst="rect">
            <a:avLst/>
          </a:prstGeom>
          <a:solidFill>
            <a:schemeClr val="bg2">
              <a:lumMod val="50000"/>
            </a:schemeClr>
          </a:solidFill>
          <a:ln>
            <a:solidFill>
              <a:schemeClr val="bg2">
                <a:lumMod val="25000"/>
              </a:schemeClr>
            </a:solidFill>
          </a:ln>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rPr>
              <a:t>追加</a:t>
            </a:r>
          </a:p>
        </p:txBody>
      </p:sp>
      <p:sp>
        <p:nvSpPr>
          <p:cNvPr id="14" name="テキスト ボックス 36"/>
          <p:cNvSpPr txBox="1"/>
          <p:nvPr/>
        </p:nvSpPr>
        <p:spPr>
          <a:xfrm>
            <a:off x="-35880" y="34957"/>
            <a:ext cx="3491880"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Ⅰ</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　政策の刷新・教育改革</a:t>
            </a:r>
          </a:p>
        </p:txBody>
      </p:sp>
      <p:sp>
        <p:nvSpPr>
          <p:cNvPr id="3" name="スライド番号プレースホルダー 2"/>
          <p:cNvSpPr>
            <a:spLocks noGrp="1"/>
          </p:cNvSpPr>
          <p:nvPr>
            <p:ph type="sldNum" sz="quarter" idx="12"/>
          </p:nvPr>
        </p:nvSpPr>
        <p:spPr/>
        <p:txBody>
          <a:bodyPr/>
          <a:lstStyle/>
          <a:p>
            <a:fld id="{CCEC3038-1CF1-4B63-9920-55248DCFBA97}" type="slidenum">
              <a:rPr kumimoji="1" lang="ja-JP" altLang="en-US" smtClean="0"/>
              <a:pPr/>
              <a:t>23</a:t>
            </a:fld>
            <a:endParaRPr kumimoji="1" lang="ja-JP" altLang="en-US"/>
          </a:p>
        </p:txBody>
      </p:sp>
    </p:spTree>
    <p:extLst>
      <p:ext uri="{BB962C8B-B14F-4D97-AF65-F5344CB8AC3E}">
        <p14:creationId xmlns:p14="http://schemas.microsoft.com/office/powerpoint/2010/main" val="2418026826"/>
      </p:ext>
    </p:extLst>
  </p:cSld>
  <p:clrMapOvr>
    <a:masterClrMapping/>
  </p:clrMapOvr>
</p:sld>
</file>

<file path=ppt/slides/slide2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角丸四角形 13"/>
          <p:cNvSpPr/>
          <p:nvPr/>
        </p:nvSpPr>
        <p:spPr>
          <a:xfrm>
            <a:off x="185838" y="517903"/>
            <a:ext cx="8778650" cy="674649"/>
          </a:xfrm>
          <a:prstGeom prst="roundRect">
            <a:avLst>
              <a:gd name="adj" fmla="val 3640"/>
            </a:avLst>
          </a:prstGeom>
          <a:solidFill>
            <a:srgbClr val="66FFFF">
              <a:alpha val="50000"/>
            </a:srgb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7" name="角丸四角形 16"/>
          <p:cNvSpPr/>
          <p:nvPr/>
        </p:nvSpPr>
        <p:spPr>
          <a:xfrm>
            <a:off x="5652120" y="1843324"/>
            <a:ext cx="3384376" cy="1009612"/>
          </a:xfrm>
          <a:prstGeom prst="roundRect">
            <a:avLst>
              <a:gd name="adj" fmla="val 3640"/>
            </a:avLst>
          </a:prstGeom>
          <a:solidFill>
            <a:srgbClr val="66FFFF">
              <a:alpha val="50000"/>
            </a:srgb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8" name="角丸四角形 17"/>
          <p:cNvSpPr/>
          <p:nvPr/>
        </p:nvSpPr>
        <p:spPr>
          <a:xfrm>
            <a:off x="5644604" y="5301208"/>
            <a:ext cx="3384376" cy="452783"/>
          </a:xfrm>
          <a:prstGeom prst="roundRect">
            <a:avLst>
              <a:gd name="adj" fmla="val 3640"/>
            </a:avLst>
          </a:prstGeom>
          <a:solidFill>
            <a:srgbClr val="66FFFF">
              <a:alpha val="50000"/>
            </a:srgb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20" name="角丸四角形 19"/>
          <p:cNvSpPr/>
          <p:nvPr/>
        </p:nvSpPr>
        <p:spPr>
          <a:xfrm>
            <a:off x="3707904" y="1843324"/>
            <a:ext cx="1983085" cy="1873708"/>
          </a:xfrm>
          <a:prstGeom prst="roundRect">
            <a:avLst>
              <a:gd name="adj" fmla="val 3640"/>
            </a:avLst>
          </a:prstGeom>
          <a:solidFill>
            <a:srgbClr val="66FFFF">
              <a:alpha val="50000"/>
            </a:srgb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23" name="角丸四角形 22"/>
          <p:cNvSpPr/>
          <p:nvPr/>
        </p:nvSpPr>
        <p:spPr>
          <a:xfrm>
            <a:off x="3669035" y="4850681"/>
            <a:ext cx="1983085" cy="450527"/>
          </a:xfrm>
          <a:prstGeom prst="roundRect">
            <a:avLst>
              <a:gd name="adj" fmla="val 3640"/>
            </a:avLst>
          </a:prstGeom>
          <a:solidFill>
            <a:srgbClr val="66FFFF">
              <a:alpha val="50000"/>
            </a:srgb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24" name="角丸四角形 23"/>
          <p:cNvSpPr/>
          <p:nvPr/>
        </p:nvSpPr>
        <p:spPr>
          <a:xfrm>
            <a:off x="5644604" y="4333661"/>
            <a:ext cx="3391892" cy="535499"/>
          </a:xfrm>
          <a:prstGeom prst="roundRect">
            <a:avLst>
              <a:gd name="adj" fmla="val 3640"/>
            </a:avLst>
          </a:prstGeom>
          <a:solidFill>
            <a:srgbClr val="66FFFF">
              <a:alpha val="50000"/>
            </a:srgb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21" name="角丸四角形 20"/>
          <p:cNvSpPr/>
          <p:nvPr/>
        </p:nvSpPr>
        <p:spPr>
          <a:xfrm>
            <a:off x="1930723" y="202994"/>
            <a:ext cx="913086" cy="274640"/>
          </a:xfrm>
          <a:prstGeom prst="roundRect">
            <a:avLst>
              <a:gd name="adj" fmla="val 3640"/>
            </a:avLst>
          </a:prstGeom>
          <a:solidFill>
            <a:srgbClr val="66FFFF">
              <a:alpha val="50000"/>
            </a:srgb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22" name="角丸四角形 21"/>
          <p:cNvSpPr/>
          <p:nvPr/>
        </p:nvSpPr>
        <p:spPr>
          <a:xfrm>
            <a:off x="1757449" y="1229616"/>
            <a:ext cx="913086" cy="274640"/>
          </a:xfrm>
          <a:prstGeom prst="roundRect">
            <a:avLst>
              <a:gd name="adj" fmla="val 3640"/>
            </a:avLst>
          </a:prstGeom>
          <a:solidFill>
            <a:srgbClr val="66FFFF">
              <a:alpha val="50000"/>
            </a:srgb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9" name="正方形/長方形 8"/>
          <p:cNvSpPr/>
          <p:nvPr/>
        </p:nvSpPr>
        <p:spPr>
          <a:xfrm>
            <a:off x="225910" y="1177007"/>
            <a:ext cx="8666570" cy="307777"/>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見直し検討中施設　</a:t>
            </a:r>
            <a:r>
              <a:rPr kumimoji="1" lang="en-US" altLang="ja-JP"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【45</a:t>
            </a:r>
            <a:r>
              <a:rPr kumimoji="1" lang="ja-JP" altLang="en-US"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施設</a:t>
            </a:r>
            <a:r>
              <a:rPr kumimoji="1" lang="en-US" altLang="ja-JP"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100" b="1" i="0" u="none" strike="noStrike" kern="1200" cap="none" spc="0" normalizeH="0" baseline="0" noProof="0" dirty="0">
                <a:ln>
                  <a:noFill/>
                </a:ln>
                <a:solidFill>
                  <a:srgbClr val="FF0000"/>
                </a:solidFill>
                <a:effectLst/>
                <a:uLnTx/>
                <a:uFillTx/>
                <a:latin typeface="ＭＳ Ｐゴシック" panose="020B0600070205080204" pitchFamily="50" charset="-128"/>
                <a:ea typeface="ＭＳ Ｐゴシック" panose="020B0600070205080204" pitchFamily="50" charset="-128"/>
                <a:cs typeface="+mn-cs"/>
              </a:rPr>
              <a:t>※2017</a:t>
            </a:r>
            <a:r>
              <a:rPr kumimoji="1" lang="ja-JP" altLang="en-US" sz="1100" b="1" i="0" u="none" strike="noStrike" kern="1200" cap="none" spc="0" normalizeH="0" baseline="0" noProof="0" dirty="0">
                <a:ln>
                  <a:noFill/>
                </a:ln>
                <a:solidFill>
                  <a:srgbClr val="FF0000"/>
                </a:solidFill>
                <a:effectLst/>
                <a:uLnTx/>
                <a:uFillTx/>
                <a:latin typeface="ＭＳ Ｐゴシック" panose="020B0600070205080204" pitchFamily="50" charset="-128"/>
                <a:ea typeface="ＭＳ Ｐゴシック" panose="020B0600070205080204" pitchFamily="50" charset="-128"/>
                <a:cs typeface="+mn-cs"/>
              </a:rPr>
              <a:t>年度末は</a:t>
            </a:r>
            <a:r>
              <a:rPr kumimoji="1" lang="en-US" altLang="ja-JP" sz="1100" b="1" i="0" u="none" strike="noStrike" kern="1200" cap="none" spc="0" normalizeH="0" baseline="0" noProof="0" dirty="0">
                <a:ln>
                  <a:noFill/>
                </a:ln>
                <a:solidFill>
                  <a:srgbClr val="FF0000"/>
                </a:solidFill>
                <a:effectLst/>
                <a:uLnTx/>
                <a:uFillTx/>
                <a:latin typeface="ＭＳ Ｐゴシック" panose="020B0600070205080204" pitchFamily="50" charset="-128"/>
                <a:ea typeface="ＭＳ Ｐゴシック" panose="020B0600070205080204" pitchFamily="50" charset="-128"/>
                <a:cs typeface="+mn-cs"/>
              </a:rPr>
              <a:t>47</a:t>
            </a:r>
            <a:r>
              <a:rPr kumimoji="1" lang="ja-JP" altLang="en-US" sz="1100" b="1" i="0" u="none" strike="noStrike" kern="1200" cap="none" spc="0" normalizeH="0" baseline="0" noProof="0" dirty="0">
                <a:ln>
                  <a:noFill/>
                </a:ln>
                <a:solidFill>
                  <a:srgbClr val="FF0000"/>
                </a:solidFill>
                <a:effectLst/>
                <a:uLnTx/>
                <a:uFillTx/>
                <a:latin typeface="ＭＳ Ｐゴシック" panose="020B0600070205080204" pitchFamily="50" charset="-128"/>
                <a:ea typeface="ＭＳ Ｐゴシック" panose="020B0600070205080204" pitchFamily="50" charset="-128"/>
                <a:cs typeface="+mn-cs"/>
              </a:rPr>
              <a:t>施設</a:t>
            </a:r>
          </a:p>
        </p:txBody>
      </p:sp>
      <p:sp>
        <p:nvSpPr>
          <p:cNvPr id="10" name="正方形/長方形 9"/>
          <p:cNvSpPr/>
          <p:nvPr/>
        </p:nvSpPr>
        <p:spPr>
          <a:xfrm>
            <a:off x="251520" y="210126"/>
            <a:ext cx="6192688" cy="307777"/>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見直し実施済み施設</a:t>
            </a:r>
            <a:r>
              <a:rPr kumimoji="1" lang="ja-JP" altLang="en-US"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【29</a:t>
            </a:r>
            <a:r>
              <a:rPr kumimoji="1" lang="ja-JP" altLang="en-US"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施設</a:t>
            </a:r>
            <a:r>
              <a:rPr kumimoji="1" lang="en-US" altLang="ja-JP"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1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100" b="1" i="0" u="none" strike="noStrike" kern="1200" cap="none" spc="0" normalizeH="0" baseline="0" noProof="0" dirty="0">
                <a:ln>
                  <a:noFill/>
                </a:ln>
                <a:solidFill>
                  <a:srgbClr val="FF0000"/>
                </a:solidFill>
                <a:effectLst/>
                <a:uLnTx/>
                <a:uFillTx/>
                <a:latin typeface="ＭＳ Ｐゴシック" panose="020B0600070205080204" pitchFamily="50" charset="-128"/>
                <a:ea typeface="ＭＳ Ｐゴシック" panose="020B0600070205080204" pitchFamily="50" charset="-128"/>
                <a:cs typeface="+mn-cs"/>
              </a:rPr>
              <a:t>※2017</a:t>
            </a:r>
            <a:r>
              <a:rPr kumimoji="1" lang="ja-JP" altLang="en-US" sz="1100" b="1" i="0" u="none" strike="noStrike" kern="1200" cap="none" spc="0" normalizeH="0" baseline="0" noProof="0" dirty="0">
                <a:ln>
                  <a:noFill/>
                </a:ln>
                <a:solidFill>
                  <a:srgbClr val="FF0000"/>
                </a:solidFill>
                <a:effectLst/>
                <a:uLnTx/>
                <a:uFillTx/>
                <a:latin typeface="ＭＳ Ｐゴシック" panose="020B0600070205080204" pitchFamily="50" charset="-128"/>
                <a:ea typeface="ＭＳ Ｐゴシック" panose="020B0600070205080204" pitchFamily="50" charset="-128"/>
                <a:cs typeface="+mn-cs"/>
              </a:rPr>
              <a:t>年度末は</a:t>
            </a:r>
            <a:r>
              <a:rPr kumimoji="1" lang="en-US" altLang="ja-JP" sz="1100" b="1" i="0" u="none" strike="noStrike" kern="1200" cap="none" spc="0" normalizeH="0" baseline="0" noProof="0" dirty="0">
                <a:ln>
                  <a:noFill/>
                </a:ln>
                <a:solidFill>
                  <a:srgbClr val="FF0000"/>
                </a:solidFill>
                <a:effectLst/>
                <a:uLnTx/>
                <a:uFillTx/>
                <a:latin typeface="ＭＳ Ｐゴシック" panose="020B0600070205080204" pitchFamily="50" charset="-128"/>
                <a:ea typeface="ＭＳ Ｐゴシック" panose="020B0600070205080204" pitchFamily="50" charset="-128"/>
                <a:cs typeface="+mn-cs"/>
              </a:rPr>
              <a:t>27</a:t>
            </a:r>
            <a:r>
              <a:rPr kumimoji="1" lang="ja-JP" altLang="en-US" sz="1100" b="1" i="0" u="none" strike="noStrike" kern="1200" cap="none" spc="0" normalizeH="0" baseline="0" noProof="0" dirty="0">
                <a:ln>
                  <a:noFill/>
                </a:ln>
                <a:solidFill>
                  <a:srgbClr val="FF0000"/>
                </a:solidFill>
                <a:effectLst/>
                <a:uLnTx/>
                <a:uFillTx/>
                <a:latin typeface="ＭＳ Ｐゴシック" panose="020B0600070205080204" pitchFamily="50" charset="-128"/>
                <a:ea typeface="ＭＳ Ｐゴシック" panose="020B0600070205080204" pitchFamily="50" charset="-128"/>
                <a:cs typeface="+mn-cs"/>
              </a:rPr>
              <a:t>施設</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endPar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graphicFrame>
        <p:nvGraphicFramePr>
          <p:cNvPr id="8" name="表 7"/>
          <p:cNvGraphicFramePr>
            <a:graphicFrameLocks noGrp="1"/>
          </p:cNvGraphicFramePr>
          <p:nvPr>
            <p:extLst>
              <p:ext uri="{D42A27DB-BD31-4B8C-83A1-F6EECF244321}">
                <p14:modId xmlns:p14="http://schemas.microsoft.com/office/powerpoint/2010/main" val="2705163941"/>
              </p:ext>
            </p:extLst>
          </p:nvPr>
        </p:nvGraphicFramePr>
        <p:xfrm>
          <a:off x="179120" y="692696"/>
          <a:ext cx="8795254" cy="491100"/>
        </p:xfrm>
        <a:graphic>
          <a:graphicData uri="http://schemas.openxmlformats.org/drawingml/2006/table">
            <a:tbl>
              <a:tblPr/>
              <a:tblGrid>
                <a:gridCol w="504448">
                  <a:extLst>
                    <a:ext uri="{9D8B030D-6E8A-4147-A177-3AD203B41FA5}">
                      <a16:colId xmlns:a16="http://schemas.microsoft.com/office/drawing/2014/main" val="20000"/>
                    </a:ext>
                  </a:extLst>
                </a:gridCol>
                <a:gridCol w="1512168">
                  <a:extLst>
                    <a:ext uri="{9D8B030D-6E8A-4147-A177-3AD203B41FA5}">
                      <a16:colId xmlns:a16="http://schemas.microsoft.com/office/drawing/2014/main" val="20001"/>
                    </a:ext>
                  </a:extLst>
                </a:gridCol>
                <a:gridCol w="3029902">
                  <a:extLst>
                    <a:ext uri="{9D8B030D-6E8A-4147-A177-3AD203B41FA5}">
                      <a16:colId xmlns:a16="http://schemas.microsoft.com/office/drawing/2014/main" val="20002"/>
                    </a:ext>
                  </a:extLst>
                </a:gridCol>
                <a:gridCol w="3748736">
                  <a:extLst>
                    <a:ext uri="{9D8B030D-6E8A-4147-A177-3AD203B41FA5}">
                      <a16:colId xmlns:a16="http://schemas.microsoft.com/office/drawing/2014/main" val="20003"/>
                    </a:ext>
                  </a:extLst>
                </a:gridCol>
              </a:tblGrid>
              <a:tr h="174982">
                <a:tc>
                  <a:txBody>
                    <a:bodyPr/>
                    <a:lstStyle/>
                    <a:p>
                      <a:pPr algn="ctr" fontAlgn="ctr">
                        <a:lnSpc>
                          <a:spcPts val="1140"/>
                        </a:lnSpc>
                      </a:pPr>
                      <a:endParaRPr lang="ja-JP" altLang="en-US" sz="1100" b="0" i="0" u="none" strike="noStrike" dirty="0">
                        <a:solidFill>
                          <a:schemeClr val="tx1"/>
                        </a:solidFill>
                        <a:latin typeface="+mn-ea"/>
                        <a:ea typeface="+mn-ea"/>
                      </a:endParaRP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ap="flat" cmpd="sng" algn="ctr">
                      <a:solidFill>
                        <a:schemeClr val="tx1"/>
                      </a:solidFill>
                      <a:prstDash val="solid"/>
                      <a:round/>
                      <a:headEnd type="none" w="med" len="med"/>
                      <a:tailEnd type="none" w="med" len="med"/>
                    </a:lnTlToBr>
                    <a:solidFill>
                      <a:schemeClr val="accent5">
                        <a:lumMod val="40000"/>
                        <a:lumOff val="60000"/>
                      </a:schemeClr>
                    </a:solidFill>
                  </a:tcPr>
                </a:tc>
                <a:tc>
                  <a:txBody>
                    <a:bodyPr/>
                    <a:lstStyle/>
                    <a:p>
                      <a:pPr algn="ctr" fontAlgn="ctr">
                        <a:lnSpc>
                          <a:spcPts val="1140"/>
                        </a:lnSpc>
                      </a:pPr>
                      <a:r>
                        <a:rPr lang="ja-JP" altLang="en-US" sz="1100" b="0" i="0" u="none" strike="noStrike" dirty="0">
                          <a:solidFill>
                            <a:schemeClr val="tx1"/>
                          </a:solidFill>
                          <a:latin typeface="+mn-ea"/>
                          <a:ea typeface="+mn-ea"/>
                        </a:rPr>
                        <a:t>施設名</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40000"/>
                        <a:lumOff val="60000"/>
                      </a:schemeClr>
                    </a:solidFill>
                  </a:tcPr>
                </a:tc>
                <a:tc>
                  <a:txBody>
                    <a:bodyPr/>
                    <a:lstStyle/>
                    <a:p>
                      <a:pPr algn="ctr" fontAlgn="ctr">
                        <a:lnSpc>
                          <a:spcPts val="1140"/>
                        </a:lnSpc>
                      </a:pPr>
                      <a:r>
                        <a:rPr lang="ja-JP" altLang="en-US" sz="1100" b="0" i="0" u="none" strike="noStrike" dirty="0">
                          <a:solidFill>
                            <a:schemeClr val="tx1"/>
                          </a:solidFill>
                          <a:latin typeface="+mn-ea"/>
                          <a:ea typeface="+mn-ea"/>
                        </a:rPr>
                        <a:t>見直し計画</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40000"/>
                        <a:lumOff val="60000"/>
                      </a:schemeClr>
                    </a:solidFill>
                  </a:tcPr>
                </a:tc>
                <a:tc>
                  <a:txBody>
                    <a:bodyPr/>
                    <a:lstStyle/>
                    <a:p>
                      <a:pPr algn="ctr" fontAlgn="ctr">
                        <a:lnSpc>
                          <a:spcPts val="1140"/>
                        </a:lnSpc>
                      </a:pPr>
                      <a:r>
                        <a:rPr lang="ja-JP" altLang="en-US" sz="1100" b="0" i="0" u="none" strike="noStrike" dirty="0">
                          <a:solidFill>
                            <a:schemeClr val="tx1"/>
                          </a:solidFill>
                          <a:latin typeface="+mn-ea"/>
                          <a:ea typeface="+mn-ea"/>
                        </a:rPr>
                        <a:t>見直し済みの状況</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chemeClr val="accent5">
                        <a:lumMod val="40000"/>
                        <a:lumOff val="60000"/>
                      </a:schemeClr>
                    </a:solidFill>
                  </a:tcPr>
                </a:tc>
                <a:extLst>
                  <a:ext uri="{0D108BD9-81ED-4DB2-BD59-A6C34878D82A}">
                    <a16:rowId xmlns:a16="http://schemas.microsoft.com/office/drawing/2014/main" val="10000"/>
                  </a:ext>
                </a:extLst>
              </a:tr>
              <a:tr h="275076">
                <a:tc>
                  <a:txBody>
                    <a:bodyPr/>
                    <a:lstStyle/>
                    <a:p>
                      <a:pPr algn="ctr" fontAlgn="ctr">
                        <a:lnSpc>
                          <a:spcPts val="1140"/>
                        </a:lnSpc>
                      </a:pPr>
                      <a:r>
                        <a:rPr lang="en-US" altLang="ja-JP" sz="900" b="0" i="0" u="none" strike="noStrike" dirty="0">
                          <a:solidFill>
                            <a:schemeClr val="tx1"/>
                          </a:solidFill>
                          <a:latin typeface="+mn-ea"/>
                          <a:ea typeface="+mn-ea"/>
                        </a:rPr>
                        <a:t>29</a:t>
                      </a:r>
                      <a:endParaRPr lang="ja-JP" altLang="en-US" sz="900" b="0" i="0" u="none" strike="noStrike" dirty="0">
                        <a:solidFill>
                          <a:schemeClr val="tx1"/>
                        </a:solidFill>
                        <a:latin typeface="+mn-ea"/>
                        <a:ea typeface="+mn-ea"/>
                      </a:endParaRP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l" fontAlgn="ctr">
                        <a:lnSpc>
                          <a:spcPts val="1140"/>
                        </a:lnSpc>
                      </a:pPr>
                      <a:r>
                        <a:rPr lang="ja-JP" altLang="en-US" sz="900" b="0" i="0" u="none" strike="noStrike" dirty="0">
                          <a:solidFill>
                            <a:schemeClr val="tx1"/>
                          </a:solidFill>
                          <a:latin typeface="+mn-ea"/>
                          <a:ea typeface="+mn-ea"/>
                        </a:rPr>
                        <a:t>クラフトパーク</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fontAlgn="ctr">
                        <a:lnSpc>
                          <a:spcPts val="1100"/>
                        </a:lnSpc>
                      </a:pPr>
                      <a:r>
                        <a:rPr lang="ja-JP" altLang="en-US" sz="900" b="0" i="0" u="none" strike="noStrike" dirty="0">
                          <a:solidFill>
                            <a:schemeClr val="tx1"/>
                          </a:solidFill>
                          <a:latin typeface="ＭＳ Ｐゴシック"/>
                        </a:rPr>
                        <a:t>収支均衡、できない場合は普通財産で貸付</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marR="0" indent="0" algn="ctr" defTabSz="914400" rtl="0" eaLnBrk="1" fontAlgn="ctr" latinLnBrk="0" hangingPunct="1">
                        <a:lnSpc>
                          <a:spcPts val="1140"/>
                        </a:lnSpc>
                        <a:spcBef>
                          <a:spcPts val="0"/>
                        </a:spcBef>
                        <a:spcAft>
                          <a:spcPts val="0"/>
                        </a:spcAft>
                        <a:buClrTx/>
                        <a:buSzTx/>
                        <a:buFontTx/>
                        <a:buNone/>
                        <a:tabLst/>
                        <a:defRPr/>
                      </a:pPr>
                      <a:r>
                        <a:rPr lang="en-US" altLang="ja-JP" sz="900" b="0" i="0" u="none" strike="noStrike" dirty="0">
                          <a:solidFill>
                            <a:schemeClr val="tx1"/>
                          </a:solidFill>
                          <a:latin typeface="ＭＳ Ｐゴシック" pitchFamily="50" charset="-128"/>
                          <a:ea typeface="ＭＳ Ｐゴシック" pitchFamily="50" charset="-128"/>
                        </a:rPr>
                        <a:t>2015</a:t>
                      </a:r>
                      <a:r>
                        <a:rPr lang="ja-JP" altLang="en-US" sz="900" b="0" i="0" u="none" strike="noStrike" dirty="0">
                          <a:solidFill>
                            <a:schemeClr val="tx1"/>
                          </a:solidFill>
                          <a:latin typeface="ＭＳ Ｐゴシック" pitchFamily="50" charset="-128"/>
                          <a:ea typeface="ＭＳ Ｐゴシック" pitchFamily="50" charset="-128"/>
                        </a:rPr>
                        <a:t>年度から、収支均衡での施設経営を実施</a:t>
                      </a:r>
                    </a:p>
                    <a:p>
                      <a:pPr marL="0" marR="0" indent="0" algn="ctr" defTabSz="914400" rtl="0" eaLnBrk="1" fontAlgn="ctr" latinLnBrk="0" hangingPunct="1">
                        <a:lnSpc>
                          <a:spcPts val="1140"/>
                        </a:lnSpc>
                        <a:spcBef>
                          <a:spcPts val="0"/>
                        </a:spcBef>
                        <a:spcAft>
                          <a:spcPts val="0"/>
                        </a:spcAft>
                        <a:buClrTx/>
                        <a:buSzTx/>
                        <a:buFontTx/>
                        <a:buNone/>
                        <a:tabLst/>
                        <a:defRPr/>
                      </a:pPr>
                      <a:r>
                        <a:rPr lang="en-US" altLang="ja-JP" sz="800" b="0" i="0" u="none" strike="noStrike" dirty="0">
                          <a:solidFill>
                            <a:schemeClr val="tx1"/>
                          </a:solidFill>
                          <a:latin typeface="ＭＳ Ｐゴシック" pitchFamily="50" charset="-128"/>
                          <a:ea typeface="ＭＳ Ｐゴシック" pitchFamily="50" charset="-128"/>
                        </a:rPr>
                        <a:t>※2020</a:t>
                      </a:r>
                      <a:r>
                        <a:rPr lang="ja-JP" altLang="en-US" sz="800" b="0" i="0" u="none" strike="noStrike" dirty="0">
                          <a:solidFill>
                            <a:schemeClr val="tx1"/>
                          </a:solidFill>
                          <a:latin typeface="ＭＳ Ｐゴシック" pitchFamily="50" charset="-128"/>
                          <a:ea typeface="+mn-ea"/>
                        </a:rPr>
                        <a:t>年度以降は新型コロナウイルス感染症の影響による減収補填あり</a:t>
                      </a:r>
                      <a:endParaRPr lang="en-US" altLang="ja-JP" sz="800" b="0" i="0" u="none" strike="noStrike" dirty="0">
                        <a:solidFill>
                          <a:schemeClr val="tx1"/>
                        </a:solidFill>
                        <a:latin typeface="ＭＳ Ｐゴシック" pitchFamily="50" charset="-128"/>
                        <a:ea typeface="ＭＳ Ｐゴシック" pitchFamily="50" charset="-128"/>
                      </a:endParaRP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1"/>
                  </a:ext>
                </a:extLst>
              </a:tr>
            </a:tbl>
          </a:graphicData>
        </a:graphic>
      </p:graphicFrame>
      <p:graphicFrame>
        <p:nvGraphicFramePr>
          <p:cNvPr id="19" name="表 18"/>
          <p:cNvGraphicFramePr>
            <a:graphicFrameLocks noGrp="1"/>
          </p:cNvGraphicFramePr>
          <p:nvPr>
            <p:extLst>
              <p:ext uri="{D42A27DB-BD31-4B8C-83A1-F6EECF244321}">
                <p14:modId xmlns:p14="http://schemas.microsoft.com/office/powerpoint/2010/main" val="2090490475"/>
              </p:ext>
            </p:extLst>
          </p:nvPr>
        </p:nvGraphicFramePr>
        <p:xfrm>
          <a:off x="169234" y="1507751"/>
          <a:ext cx="8867262" cy="5305625"/>
        </p:xfrm>
        <a:graphic>
          <a:graphicData uri="http://schemas.openxmlformats.org/drawingml/2006/table">
            <a:tbl>
              <a:tblPr/>
              <a:tblGrid>
                <a:gridCol w="442326">
                  <a:extLst>
                    <a:ext uri="{9D8B030D-6E8A-4147-A177-3AD203B41FA5}">
                      <a16:colId xmlns:a16="http://schemas.microsoft.com/office/drawing/2014/main" val="20000"/>
                    </a:ext>
                  </a:extLst>
                </a:gridCol>
                <a:gridCol w="1296144">
                  <a:extLst>
                    <a:ext uri="{9D8B030D-6E8A-4147-A177-3AD203B41FA5}">
                      <a16:colId xmlns:a16="http://schemas.microsoft.com/office/drawing/2014/main" val="20001"/>
                    </a:ext>
                  </a:extLst>
                </a:gridCol>
                <a:gridCol w="1800200">
                  <a:extLst>
                    <a:ext uri="{9D8B030D-6E8A-4147-A177-3AD203B41FA5}">
                      <a16:colId xmlns:a16="http://schemas.microsoft.com/office/drawing/2014/main" val="20002"/>
                    </a:ext>
                  </a:extLst>
                </a:gridCol>
                <a:gridCol w="1944216">
                  <a:extLst>
                    <a:ext uri="{9D8B030D-6E8A-4147-A177-3AD203B41FA5}">
                      <a16:colId xmlns:a16="http://schemas.microsoft.com/office/drawing/2014/main" val="554523817"/>
                    </a:ext>
                  </a:extLst>
                </a:gridCol>
                <a:gridCol w="3384376">
                  <a:extLst>
                    <a:ext uri="{9D8B030D-6E8A-4147-A177-3AD203B41FA5}">
                      <a16:colId xmlns:a16="http://schemas.microsoft.com/office/drawing/2014/main" val="20003"/>
                    </a:ext>
                  </a:extLst>
                </a:gridCol>
              </a:tblGrid>
              <a:tr h="145567">
                <a:tc>
                  <a:txBody>
                    <a:bodyPr/>
                    <a:lstStyle/>
                    <a:p>
                      <a:pPr algn="ctr" fontAlgn="ctr">
                        <a:lnSpc>
                          <a:spcPts val="1100"/>
                        </a:lnSpc>
                      </a:pPr>
                      <a:endParaRPr lang="ja-JP" altLang="en-US" sz="1100" b="0" i="0" u="none" strike="noStrike" dirty="0">
                        <a:solidFill>
                          <a:schemeClr val="tx1"/>
                        </a:solidFill>
                        <a:latin typeface="ＭＳ Ｐゴシック"/>
                      </a:endParaRP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ap="flat" cmpd="sng" algn="ctr">
                      <a:solidFill>
                        <a:schemeClr val="tx1"/>
                      </a:solidFill>
                      <a:prstDash val="solid"/>
                      <a:round/>
                      <a:headEnd type="none" w="med" len="med"/>
                      <a:tailEnd type="none" w="med" len="med"/>
                    </a:lnTlToBr>
                    <a:solidFill>
                      <a:schemeClr val="accent5">
                        <a:lumMod val="40000"/>
                        <a:lumOff val="60000"/>
                      </a:schemeClr>
                    </a:solidFill>
                  </a:tcPr>
                </a:tc>
                <a:tc>
                  <a:txBody>
                    <a:bodyPr/>
                    <a:lstStyle/>
                    <a:p>
                      <a:pPr algn="ctr" fontAlgn="ctr">
                        <a:lnSpc>
                          <a:spcPts val="1100"/>
                        </a:lnSpc>
                      </a:pPr>
                      <a:r>
                        <a:rPr lang="ja-JP" altLang="en-US" sz="1100" b="0" i="0" u="none" strike="noStrike" dirty="0">
                          <a:solidFill>
                            <a:schemeClr val="tx1"/>
                          </a:solidFill>
                          <a:latin typeface="ＭＳ Ｐゴシック"/>
                        </a:rPr>
                        <a:t>施設名</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40000"/>
                        <a:lumOff val="60000"/>
                      </a:schemeClr>
                    </a:solidFill>
                  </a:tcPr>
                </a:tc>
                <a:tc>
                  <a:txBody>
                    <a:bodyPr/>
                    <a:lstStyle/>
                    <a:p>
                      <a:pPr algn="ctr" fontAlgn="ctr">
                        <a:lnSpc>
                          <a:spcPts val="1100"/>
                        </a:lnSpc>
                      </a:pPr>
                      <a:r>
                        <a:rPr lang="ja-JP" altLang="en-US" sz="1100" b="0" i="0" u="none" strike="noStrike" dirty="0">
                          <a:solidFill>
                            <a:schemeClr val="tx1"/>
                          </a:solidFill>
                          <a:latin typeface="ＭＳ Ｐゴシック"/>
                        </a:rPr>
                        <a:t>市政改革プラン策定時（</a:t>
                      </a:r>
                      <a:r>
                        <a:rPr lang="en-US" altLang="ja-JP" sz="1100" b="0" i="0" u="none" strike="noStrike" dirty="0">
                          <a:solidFill>
                            <a:schemeClr val="tx1"/>
                          </a:solidFill>
                          <a:latin typeface="ＭＳ Ｐゴシック"/>
                        </a:rPr>
                        <a:t>2012</a:t>
                      </a:r>
                      <a:r>
                        <a:rPr lang="ja-JP" altLang="en-US" sz="1100" b="0" i="0" u="none" strike="noStrike" dirty="0">
                          <a:solidFill>
                            <a:schemeClr val="tx1"/>
                          </a:solidFill>
                          <a:latin typeface="ＭＳ Ｐゴシック"/>
                        </a:rPr>
                        <a:t>年）の見直し計画</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40000"/>
                        <a:lumOff val="60000"/>
                      </a:schemeClr>
                    </a:solidFill>
                  </a:tcPr>
                </a:tc>
                <a:tc>
                  <a:txBody>
                    <a:bodyPr/>
                    <a:lstStyle/>
                    <a:p>
                      <a:pPr algn="ctr" fontAlgn="ctr">
                        <a:lnSpc>
                          <a:spcPts val="1100"/>
                        </a:lnSpc>
                      </a:pPr>
                      <a:r>
                        <a:rPr lang="ja-JP" altLang="en-US" sz="1100" b="0" i="0" u="none" strike="noStrike" dirty="0">
                          <a:solidFill>
                            <a:schemeClr val="tx1"/>
                          </a:solidFill>
                          <a:latin typeface="ＭＳ Ｐゴシック"/>
                        </a:rPr>
                        <a:t>見直し計画の変更内容</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40000"/>
                        <a:lumOff val="60000"/>
                      </a:schemeClr>
                    </a:solidFill>
                  </a:tcPr>
                </a:tc>
                <a:tc>
                  <a:txBody>
                    <a:bodyPr/>
                    <a:lstStyle/>
                    <a:p>
                      <a:pPr algn="ctr" fontAlgn="ctr">
                        <a:lnSpc>
                          <a:spcPts val="1100"/>
                        </a:lnSpc>
                      </a:pPr>
                      <a:r>
                        <a:rPr lang="ja-JP" altLang="en-US" sz="1100" b="0" i="0" u="none" strike="noStrike" dirty="0">
                          <a:solidFill>
                            <a:schemeClr val="tx1"/>
                          </a:solidFill>
                          <a:latin typeface="ＭＳ Ｐゴシック"/>
                        </a:rPr>
                        <a:t>見直しの検討状況</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40000"/>
                        <a:lumOff val="60000"/>
                      </a:schemeClr>
                    </a:solidFill>
                  </a:tcPr>
                </a:tc>
                <a:extLst>
                  <a:ext uri="{0D108BD9-81ED-4DB2-BD59-A6C34878D82A}">
                    <a16:rowId xmlns:a16="http://schemas.microsoft.com/office/drawing/2014/main" val="10000"/>
                  </a:ext>
                </a:extLst>
              </a:tr>
              <a:tr h="81091">
                <a:tc>
                  <a:txBody>
                    <a:bodyPr/>
                    <a:lstStyle/>
                    <a:p>
                      <a:pPr algn="ctr" fontAlgn="ctr">
                        <a:lnSpc>
                          <a:spcPts val="1100"/>
                        </a:lnSpc>
                      </a:pPr>
                      <a:r>
                        <a:rPr lang="ja-JP" altLang="en-US" sz="900" b="0" i="0" u="none" strike="noStrike" dirty="0">
                          <a:solidFill>
                            <a:schemeClr val="tx1"/>
                          </a:solidFill>
                          <a:latin typeface="ＭＳ Ｐゴシック"/>
                        </a:rPr>
                        <a:t>１～</a:t>
                      </a:r>
                      <a:r>
                        <a:rPr lang="en-US" altLang="ja-JP" sz="900" b="0" i="0" u="none" strike="noStrike" dirty="0">
                          <a:solidFill>
                            <a:schemeClr val="tx1"/>
                          </a:solidFill>
                          <a:latin typeface="ＭＳ Ｐゴシック"/>
                        </a:rPr>
                        <a:t>15</a:t>
                      </a:r>
                      <a:endParaRPr lang="ja-JP" altLang="en-US" sz="900" b="0" i="0" u="none" strike="noStrike" dirty="0">
                        <a:solidFill>
                          <a:schemeClr val="tx1"/>
                        </a:solidFill>
                        <a:latin typeface="ＭＳ Ｐゴシック"/>
                      </a:endParaRP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l" fontAlgn="ctr">
                        <a:lnSpc>
                          <a:spcPts val="1100"/>
                        </a:lnSpc>
                      </a:pPr>
                      <a:r>
                        <a:rPr lang="ja-JP" altLang="en-US" sz="900" b="0" i="0" u="none" strike="noStrike" dirty="0">
                          <a:solidFill>
                            <a:schemeClr val="tx1"/>
                          </a:solidFill>
                          <a:latin typeface="ＭＳ Ｐゴシック"/>
                        </a:rPr>
                        <a:t>屋内プール（</a:t>
                      </a:r>
                      <a:r>
                        <a:rPr lang="en-US" altLang="ja-JP" sz="900" b="0" i="0" u="none" strike="noStrike" dirty="0">
                          <a:solidFill>
                            <a:schemeClr val="tx1"/>
                          </a:solidFill>
                          <a:latin typeface="ＭＳ Ｐゴシック"/>
                        </a:rPr>
                        <a:t>15</a:t>
                      </a:r>
                      <a:r>
                        <a:rPr lang="ja-JP" altLang="en-US" sz="900" b="0" i="0" u="none" strike="noStrike" dirty="0">
                          <a:solidFill>
                            <a:schemeClr val="tx1"/>
                          </a:solidFill>
                          <a:latin typeface="ＭＳ Ｐゴシック"/>
                        </a:rPr>
                        <a:t>カ所）</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fontAlgn="ctr">
                        <a:lnSpc>
                          <a:spcPts val="1100"/>
                        </a:lnSpc>
                      </a:pPr>
                      <a:r>
                        <a:rPr lang="en-US" altLang="ja-JP" sz="900" b="0" i="0" u="none" strike="noStrike" dirty="0">
                          <a:solidFill>
                            <a:schemeClr val="tx1"/>
                          </a:solidFill>
                          <a:latin typeface="ＭＳ Ｐゴシック"/>
                        </a:rPr>
                        <a:t>24</a:t>
                      </a:r>
                      <a:r>
                        <a:rPr lang="ja-JP" altLang="en-US" sz="900" b="0" i="0" u="none" strike="noStrike" dirty="0">
                          <a:solidFill>
                            <a:schemeClr val="tx1"/>
                          </a:solidFill>
                          <a:latin typeface="ＭＳ Ｐゴシック"/>
                        </a:rPr>
                        <a:t>カ所　⇒　</a:t>
                      </a:r>
                      <a:r>
                        <a:rPr lang="en-US" altLang="ja-JP" sz="900" b="0" i="0" u="none" strike="noStrike" dirty="0">
                          <a:solidFill>
                            <a:schemeClr val="tx1"/>
                          </a:solidFill>
                          <a:latin typeface="ＭＳ Ｐゴシック"/>
                        </a:rPr>
                        <a:t>9</a:t>
                      </a:r>
                      <a:r>
                        <a:rPr lang="ja-JP" altLang="en-US" sz="900" b="0" i="0" u="none" strike="noStrike" dirty="0">
                          <a:solidFill>
                            <a:schemeClr val="tx1"/>
                          </a:solidFill>
                          <a:latin typeface="ＭＳ Ｐゴシック"/>
                        </a:rPr>
                        <a:t>カ所</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rowSpan="4">
                  <a:txBody>
                    <a:bodyPr/>
                    <a:lstStyle/>
                    <a:p>
                      <a:pPr marL="0" marR="0" lvl="0" indent="0" algn="l" defTabSz="914400" rtl="0" eaLnBrk="1" fontAlgn="ctr" latinLnBrk="0" hangingPunct="1">
                        <a:lnSpc>
                          <a:spcPts val="1100"/>
                        </a:lnSpc>
                        <a:spcBef>
                          <a:spcPts val="0"/>
                        </a:spcBef>
                        <a:spcAft>
                          <a:spcPts val="0"/>
                        </a:spcAft>
                        <a:buClrTx/>
                        <a:buSzTx/>
                        <a:buFontTx/>
                        <a:buNone/>
                        <a:tabLst/>
                        <a:defRPr/>
                      </a:pPr>
                      <a:r>
                        <a:rPr lang="ja-JP" altLang="en-US" sz="900" b="0" i="0" u="none" strike="noStrike" dirty="0">
                          <a:solidFill>
                            <a:schemeClr val="tx1"/>
                          </a:solidFill>
                          <a:latin typeface="ＭＳ Ｐゴシック"/>
                        </a:rPr>
                        <a:t>「一般施設の将来ビジョン」（</a:t>
                      </a:r>
                      <a:r>
                        <a:rPr lang="en-US" altLang="ja-JP" sz="900" b="0" i="0" u="none" strike="noStrike" dirty="0">
                          <a:solidFill>
                            <a:schemeClr val="tx1"/>
                          </a:solidFill>
                          <a:latin typeface="ＭＳ Ｐゴシック"/>
                        </a:rPr>
                        <a:t>2018</a:t>
                      </a:r>
                      <a:r>
                        <a:rPr lang="ja-JP" altLang="en-US" sz="900" b="0" i="0" u="none" strike="noStrike" dirty="0">
                          <a:solidFill>
                            <a:schemeClr val="tx1"/>
                          </a:solidFill>
                          <a:latin typeface="ＭＳ Ｐゴシック"/>
                        </a:rPr>
                        <a:t>年</a:t>
                      </a:r>
                      <a:r>
                        <a:rPr lang="en-US" altLang="ja-JP" sz="900" b="0" i="0" u="none" strike="noStrike" dirty="0">
                          <a:solidFill>
                            <a:schemeClr val="tx1"/>
                          </a:solidFill>
                          <a:latin typeface="ＭＳ Ｐゴシック"/>
                        </a:rPr>
                        <a:t>3</a:t>
                      </a:r>
                      <a:r>
                        <a:rPr lang="ja-JP" altLang="en-US" sz="900" b="0" i="0" u="none" strike="noStrike" dirty="0">
                          <a:solidFill>
                            <a:schemeClr val="tx1"/>
                          </a:solidFill>
                          <a:latin typeface="ＭＳ Ｐゴシック"/>
                        </a:rPr>
                        <a:t>月策定）を踏まえ、施設総量の抑制から、持続可能な施設マネジメントに向けた取組に転換。</a:t>
                      </a:r>
                      <a:r>
                        <a:rPr lang="en-US" altLang="ja-JP" sz="900" b="0" i="0" u="none" strike="noStrike" dirty="0">
                          <a:solidFill>
                            <a:schemeClr val="tx1"/>
                          </a:solidFill>
                          <a:latin typeface="ＭＳ Ｐゴシック"/>
                        </a:rPr>
                        <a:t>(2018</a:t>
                      </a:r>
                      <a:r>
                        <a:rPr lang="ja-JP" altLang="en-US" sz="900" b="0" i="0" u="none" strike="noStrike" dirty="0">
                          <a:solidFill>
                            <a:schemeClr val="tx1"/>
                          </a:solidFill>
                          <a:latin typeface="ＭＳ Ｐゴシック"/>
                        </a:rPr>
                        <a:t>年</a:t>
                      </a:r>
                      <a:r>
                        <a:rPr lang="en-US" altLang="ja-JP" sz="900" b="0" i="0" u="none" strike="noStrike" dirty="0">
                          <a:solidFill>
                            <a:schemeClr val="tx1"/>
                          </a:solidFill>
                          <a:latin typeface="ＭＳ Ｐゴシック"/>
                        </a:rPr>
                        <a:t>7</a:t>
                      </a:r>
                      <a:r>
                        <a:rPr lang="ja-JP" altLang="en-US" sz="900" b="0" i="0" u="none" strike="noStrike" dirty="0">
                          <a:solidFill>
                            <a:schemeClr val="tx1"/>
                          </a:solidFill>
                          <a:latin typeface="ＭＳ Ｐゴシック"/>
                        </a:rPr>
                        <a:t>月</a:t>
                      </a:r>
                      <a:r>
                        <a:rPr lang="en-US" altLang="ja-JP" sz="900" b="0" i="0" u="none" strike="noStrike" dirty="0">
                          <a:solidFill>
                            <a:schemeClr val="tx1"/>
                          </a:solidFill>
                          <a:latin typeface="ＭＳ Ｐゴシック"/>
                        </a:rPr>
                        <a:t>)</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rowSpan="4">
                  <a:txBody>
                    <a:bodyPr/>
                    <a:lstStyle/>
                    <a:p>
                      <a:pPr marL="82550" indent="-82550" algn="l" fontAlgn="ctr">
                        <a:lnSpc>
                          <a:spcPts val="1100"/>
                        </a:lnSpc>
                      </a:pPr>
                      <a:r>
                        <a:rPr lang="ja-JP" altLang="en-US" sz="900" b="0" i="0" u="none" strike="noStrike" dirty="0">
                          <a:solidFill>
                            <a:schemeClr val="tx1"/>
                          </a:solidFill>
                          <a:latin typeface="ＭＳ Ｐゴシック"/>
                        </a:rPr>
                        <a:t>・今後は、「市政改革プラン</a:t>
                      </a:r>
                      <a:r>
                        <a:rPr lang="en-US" altLang="ja-JP" sz="900" b="0" i="0" u="none" strike="noStrike" dirty="0">
                          <a:solidFill>
                            <a:schemeClr val="tx1"/>
                          </a:solidFill>
                          <a:latin typeface="ＭＳ Ｐゴシック"/>
                        </a:rPr>
                        <a:t>3.1</a:t>
                      </a:r>
                      <a:r>
                        <a:rPr lang="ja-JP" altLang="en-US" sz="900" b="0" i="0" u="none" strike="noStrike" dirty="0">
                          <a:solidFill>
                            <a:schemeClr val="tx1"/>
                          </a:solidFill>
                          <a:latin typeface="ＭＳ Ｐゴシック"/>
                        </a:rPr>
                        <a:t>」の取組である、「施設のあり方検討のためのガイドライン」に基づき、施設のあり方を検討。</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10001"/>
                  </a:ext>
                </a:extLst>
              </a:tr>
              <a:tr h="81091">
                <a:tc>
                  <a:txBody>
                    <a:bodyPr/>
                    <a:lstStyle/>
                    <a:p>
                      <a:pPr algn="ctr" fontAlgn="ctr">
                        <a:lnSpc>
                          <a:spcPts val="1100"/>
                        </a:lnSpc>
                      </a:pPr>
                      <a:r>
                        <a:rPr lang="en-US" altLang="ja-JP" sz="900" b="0" i="0" u="none" strike="noStrike" dirty="0">
                          <a:solidFill>
                            <a:schemeClr val="tx1"/>
                          </a:solidFill>
                          <a:latin typeface="ＭＳ Ｐゴシック"/>
                        </a:rPr>
                        <a:t>16</a:t>
                      </a:r>
                      <a:r>
                        <a:rPr lang="ja-JP" altLang="en-US" sz="900" b="0" i="0" u="none" strike="noStrike" dirty="0">
                          <a:solidFill>
                            <a:schemeClr val="tx1"/>
                          </a:solidFill>
                          <a:latin typeface="ＭＳ Ｐゴシック"/>
                        </a:rPr>
                        <a:t>～</a:t>
                      </a:r>
                      <a:r>
                        <a:rPr lang="en-US" altLang="ja-JP" sz="900" b="0" i="0" u="none" strike="noStrike" dirty="0">
                          <a:solidFill>
                            <a:schemeClr val="tx1"/>
                          </a:solidFill>
                          <a:latin typeface="ＭＳ Ｐゴシック"/>
                        </a:rPr>
                        <a:t>21</a:t>
                      </a:r>
                      <a:endParaRPr lang="ja-JP" altLang="en-US" sz="900" b="0" i="0" u="none" strike="noStrike" dirty="0">
                        <a:solidFill>
                          <a:schemeClr val="tx1"/>
                        </a:solidFill>
                        <a:latin typeface="ＭＳ Ｐゴシック"/>
                      </a:endParaRP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l" fontAlgn="ctr">
                        <a:lnSpc>
                          <a:spcPts val="1100"/>
                        </a:lnSpc>
                      </a:pPr>
                      <a:r>
                        <a:rPr lang="ja-JP" altLang="en-US" sz="900" b="0" i="0" u="none" strike="noStrike" dirty="0">
                          <a:solidFill>
                            <a:schemeClr val="tx1"/>
                          </a:solidFill>
                          <a:latin typeface="ＭＳ Ｐゴシック"/>
                        </a:rPr>
                        <a:t>スポーツセンター（６カ所）</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fontAlgn="ctr">
                        <a:lnSpc>
                          <a:spcPts val="1100"/>
                        </a:lnSpc>
                      </a:pPr>
                      <a:r>
                        <a:rPr lang="en-US" altLang="ja-JP" sz="900" b="0" i="0" u="none" strike="noStrike" dirty="0">
                          <a:solidFill>
                            <a:schemeClr val="tx1"/>
                          </a:solidFill>
                          <a:latin typeface="ＭＳ Ｐゴシック"/>
                        </a:rPr>
                        <a:t>24</a:t>
                      </a:r>
                      <a:r>
                        <a:rPr lang="ja-JP" altLang="en-US" sz="900" b="0" i="0" u="none" strike="noStrike" dirty="0">
                          <a:solidFill>
                            <a:schemeClr val="tx1"/>
                          </a:solidFill>
                          <a:latin typeface="ＭＳ Ｐゴシック"/>
                        </a:rPr>
                        <a:t>カ所　⇒ </a:t>
                      </a:r>
                      <a:r>
                        <a:rPr lang="en-US" altLang="ja-JP" sz="900" b="0" i="0" u="none" strike="noStrike" dirty="0">
                          <a:solidFill>
                            <a:schemeClr val="tx1"/>
                          </a:solidFill>
                          <a:latin typeface="ＭＳ Ｐゴシック"/>
                        </a:rPr>
                        <a:t>18</a:t>
                      </a:r>
                      <a:r>
                        <a:rPr lang="ja-JP" altLang="en-US" sz="900" b="0" i="0" u="none" strike="noStrike" dirty="0">
                          <a:solidFill>
                            <a:schemeClr val="tx1"/>
                          </a:solidFill>
                          <a:latin typeface="ＭＳ Ｐゴシック"/>
                        </a:rPr>
                        <a:t>カ所  </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vMerge="1">
                  <a:txBody>
                    <a:bodyPr/>
                    <a:lstStyle/>
                    <a:p>
                      <a:pPr algn="ctr" fontAlgn="ctr">
                        <a:lnSpc>
                          <a:spcPts val="1100"/>
                        </a:lnSpc>
                      </a:pPr>
                      <a:endParaRPr lang="ja-JP" altLang="en-US" sz="1000" b="0" i="0" u="none" strike="noStrike" dirty="0">
                        <a:solidFill>
                          <a:srgbClr val="000000"/>
                        </a:solidFill>
                        <a:latin typeface="ＭＳ Ｐゴシック"/>
                      </a:endParaRP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vMerge="1">
                  <a:txBody>
                    <a:bodyPr/>
                    <a:lstStyle/>
                    <a:p>
                      <a:pPr marL="0" marR="0" indent="0" algn="ctr" defTabSz="914400" rtl="0" eaLnBrk="1" fontAlgn="ctr" latinLnBrk="0" hangingPunct="1">
                        <a:lnSpc>
                          <a:spcPts val="1100"/>
                        </a:lnSpc>
                        <a:spcBef>
                          <a:spcPts val="0"/>
                        </a:spcBef>
                        <a:spcAft>
                          <a:spcPts val="0"/>
                        </a:spcAft>
                        <a:buClrTx/>
                        <a:buSzTx/>
                        <a:buFontTx/>
                        <a:buNone/>
                        <a:tabLst/>
                        <a:defRPr/>
                      </a:pPr>
                      <a:endParaRPr lang="ja-JP" altLang="en-US" sz="1000" b="0" i="0" u="none" strike="noStrike" dirty="0">
                        <a:solidFill>
                          <a:srgbClr val="FF0000"/>
                        </a:solidFill>
                        <a:latin typeface="ＭＳ Ｐゴシック"/>
                      </a:endParaRP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10002"/>
                  </a:ext>
                </a:extLst>
              </a:tr>
              <a:tr h="145567">
                <a:tc>
                  <a:txBody>
                    <a:bodyPr/>
                    <a:lstStyle/>
                    <a:p>
                      <a:pPr algn="ctr" fontAlgn="ctr">
                        <a:lnSpc>
                          <a:spcPts val="1100"/>
                        </a:lnSpc>
                      </a:pPr>
                      <a:r>
                        <a:rPr lang="en-US" altLang="ja-JP" sz="900" b="0" i="0" u="none" strike="noStrike" dirty="0">
                          <a:solidFill>
                            <a:schemeClr val="tx1"/>
                          </a:solidFill>
                          <a:latin typeface="ＭＳ Ｐゴシック"/>
                        </a:rPr>
                        <a:t>22</a:t>
                      </a:r>
                      <a:r>
                        <a:rPr lang="ja-JP" altLang="en-US" sz="900" b="0" i="0" u="none" strike="noStrike" dirty="0">
                          <a:solidFill>
                            <a:schemeClr val="tx1"/>
                          </a:solidFill>
                          <a:latin typeface="ＭＳ Ｐゴシック"/>
                        </a:rPr>
                        <a:t>～</a:t>
                      </a:r>
                      <a:r>
                        <a:rPr lang="en-US" altLang="ja-JP" sz="900" b="0" i="0" u="none" strike="noStrike" dirty="0">
                          <a:solidFill>
                            <a:schemeClr val="tx1"/>
                          </a:solidFill>
                          <a:latin typeface="ＭＳ Ｐゴシック"/>
                        </a:rPr>
                        <a:t>27</a:t>
                      </a:r>
                      <a:endParaRPr lang="ja-JP" altLang="en-US" sz="900" b="0" i="0" u="none" strike="noStrike" dirty="0">
                        <a:solidFill>
                          <a:schemeClr val="tx1"/>
                        </a:solidFill>
                        <a:latin typeface="ＭＳ Ｐゴシック"/>
                      </a:endParaRP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l" fontAlgn="ctr">
                        <a:lnSpc>
                          <a:spcPts val="1100"/>
                        </a:lnSpc>
                      </a:pPr>
                      <a:r>
                        <a:rPr lang="ja-JP" altLang="en-US" sz="900" b="0" i="0" u="none" strike="noStrike" dirty="0">
                          <a:solidFill>
                            <a:schemeClr val="tx1"/>
                          </a:solidFill>
                          <a:latin typeface="ＭＳ Ｐゴシック"/>
                        </a:rPr>
                        <a:t>子ども・子育てプラザ</a:t>
                      </a:r>
                      <a:endParaRPr lang="en-US" altLang="ja-JP" sz="900" b="0" i="0" u="none" strike="noStrike" dirty="0">
                        <a:solidFill>
                          <a:schemeClr val="tx1"/>
                        </a:solidFill>
                        <a:latin typeface="ＭＳ Ｐゴシック"/>
                      </a:endParaRPr>
                    </a:p>
                    <a:p>
                      <a:pPr algn="l" fontAlgn="ctr">
                        <a:lnSpc>
                          <a:spcPts val="1100"/>
                        </a:lnSpc>
                      </a:pPr>
                      <a:r>
                        <a:rPr lang="ja-JP" altLang="en-US" sz="900" b="0" i="0" u="none" strike="noStrike" dirty="0">
                          <a:solidFill>
                            <a:schemeClr val="tx1"/>
                          </a:solidFill>
                          <a:latin typeface="ＭＳ Ｐゴシック"/>
                        </a:rPr>
                        <a:t>（６カ所）</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fontAlgn="ctr">
                        <a:lnSpc>
                          <a:spcPts val="1100"/>
                        </a:lnSpc>
                      </a:pPr>
                      <a:r>
                        <a:rPr lang="en-US" altLang="ja-JP" sz="900" b="0" i="0" u="none" strike="noStrike" dirty="0">
                          <a:solidFill>
                            <a:schemeClr val="tx1"/>
                          </a:solidFill>
                          <a:latin typeface="ＭＳ Ｐゴシック"/>
                        </a:rPr>
                        <a:t>24</a:t>
                      </a:r>
                      <a:r>
                        <a:rPr lang="ja-JP" altLang="en-US" sz="900" b="0" i="0" u="none" strike="noStrike" dirty="0">
                          <a:solidFill>
                            <a:schemeClr val="tx1"/>
                          </a:solidFill>
                          <a:latin typeface="ＭＳ Ｐゴシック"/>
                        </a:rPr>
                        <a:t>カ所　⇒ </a:t>
                      </a:r>
                      <a:r>
                        <a:rPr lang="en-US" altLang="ja-JP" sz="900" b="0" i="0" u="none" strike="noStrike" dirty="0">
                          <a:solidFill>
                            <a:schemeClr val="tx1"/>
                          </a:solidFill>
                          <a:latin typeface="ＭＳ Ｐゴシック"/>
                        </a:rPr>
                        <a:t>18</a:t>
                      </a:r>
                      <a:r>
                        <a:rPr lang="ja-JP" altLang="en-US" sz="900" b="0" i="0" u="none" strike="noStrike" dirty="0">
                          <a:solidFill>
                            <a:schemeClr val="tx1"/>
                          </a:solidFill>
                          <a:latin typeface="ＭＳ Ｐゴシック"/>
                        </a:rPr>
                        <a:t>カ所  </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vMerge="1">
                  <a:txBody>
                    <a:bodyPr/>
                    <a:lstStyle/>
                    <a:p>
                      <a:pPr algn="ctr" fontAlgn="ctr">
                        <a:lnSpc>
                          <a:spcPts val="1100"/>
                        </a:lnSpc>
                      </a:pPr>
                      <a:endParaRPr lang="ja-JP" altLang="en-US" sz="1000" b="0" i="0" u="none" strike="noStrike" dirty="0">
                        <a:solidFill>
                          <a:srgbClr val="000000"/>
                        </a:solidFill>
                        <a:latin typeface="ＭＳ Ｐゴシック"/>
                      </a:endParaRP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vMerge="1">
                  <a:txBody>
                    <a:bodyPr/>
                    <a:lstStyle/>
                    <a:p>
                      <a:pPr marL="0" marR="0" indent="0" algn="ctr" defTabSz="914400" rtl="0" eaLnBrk="1" fontAlgn="ctr" latinLnBrk="0" hangingPunct="1">
                        <a:lnSpc>
                          <a:spcPts val="1100"/>
                        </a:lnSpc>
                        <a:spcBef>
                          <a:spcPts val="0"/>
                        </a:spcBef>
                        <a:spcAft>
                          <a:spcPts val="0"/>
                        </a:spcAft>
                        <a:buClrTx/>
                        <a:buSzTx/>
                        <a:buFontTx/>
                        <a:buNone/>
                        <a:tabLst/>
                        <a:defRPr/>
                      </a:pPr>
                      <a:endParaRPr lang="ja-JP" altLang="en-US" sz="1000" b="0" i="0" u="none" strike="noStrike" dirty="0">
                        <a:solidFill>
                          <a:srgbClr val="FF0000"/>
                        </a:solidFill>
                        <a:latin typeface="ＭＳ Ｐゴシック"/>
                      </a:endParaRP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10003"/>
                  </a:ext>
                </a:extLst>
              </a:tr>
              <a:tr h="145567">
                <a:tc>
                  <a:txBody>
                    <a:bodyPr/>
                    <a:lstStyle/>
                    <a:p>
                      <a:pPr algn="ctr" fontAlgn="ctr">
                        <a:lnSpc>
                          <a:spcPts val="1100"/>
                        </a:lnSpc>
                      </a:pPr>
                      <a:r>
                        <a:rPr lang="en-US" altLang="ja-JP" sz="900" b="0" i="0" u="none" strike="noStrike" dirty="0">
                          <a:solidFill>
                            <a:schemeClr val="tx1"/>
                          </a:solidFill>
                          <a:latin typeface="ＭＳ Ｐゴシック"/>
                        </a:rPr>
                        <a:t>28</a:t>
                      </a:r>
                      <a:r>
                        <a:rPr lang="ja-JP" altLang="en-US" sz="900" b="0" i="0" u="none" strike="noStrike" dirty="0">
                          <a:solidFill>
                            <a:schemeClr val="tx1"/>
                          </a:solidFill>
                          <a:latin typeface="ＭＳ Ｐゴシック"/>
                        </a:rPr>
                        <a:t>～</a:t>
                      </a:r>
                      <a:r>
                        <a:rPr lang="en-US" altLang="ja-JP" sz="900" b="0" i="0" u="none" strike="noStrike" dirty="0">
                          <a:solidFill>
                            <a:schemeClr val="tx1"/>
                          </a:solidFill>
                          <a:latin typeface="ＭＳ Ｐゴシック"/>
                        </a:rPr>
                        <a:t>35</a:t>
                      </a:r>
                      <a:endParaRPr lang="ja-JP" altLang="en-US" sz="900" b="0" i="0" u="none" strike="noStrike" dirty="0">
                        <a:solidFill>
                          <a:schemeClr val="tx1"/>
                        </a:solidFill>
                        <a:latin typeface="ＭＳ Ｐゴシック"/>
                      </a:endParaRP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l" fontAlgn="ctr">
                        <a:lnSpc>
                          <a:spcPts val="1100"/>
                        </a:lnSpc>
                      </a:pPr>
                      <a:r>
                        <a:rPr lang="ja-JP" altLang="en-US" sz="900" b="0" i="0" u="none" strike="noStrike" dirty="0">
                          <a:solidFill>
                            <a:schemeClr val="tx1"/>
                          </a:solidFill>
                          <a:latin typeface="ＭＳ Ｐゴシック"/>
                        </a:rPr>
                        <a:t>老人福祉センター</a:t>
                      </a:r>
                      <a:endParaRPr lang="en-US" altLang="ja-JP" sz="900" b="0" i="0" u="none" strike="noStrike" dirty="0">
                        <a:solidFill>
                          <a:schemeClr val="tx1"/>
                        </a:solidFill>
                        <a:latin typeface="ＭＳ Ｐゴシック"/>
                      </a:endParaRPr>
                    </a:p>
                    <a:p>
                      <a:pPr algn="l" fontAlgn="ctr">
                        <a:lnSpc>
                          <a:spcPts val="1100"/>
                        </a:lnSpc>
                      </a:pPr>
                      <a:r>
                        <a:rPr lang="ja-JP" altLang="en-US" sz="900" b="0" i="0" u="none" strike="noStrike" dirty="0">
                          <a:solidFill>
                            <a:schemeClr val="tx1"/>
                          </a:solidFill>
                          <a:latin typeface="ＭＳ Ｐゴシック"/>
                        </a:rPr>
                        <a:t>（８カ所）</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fontAlgn="ctr">
                        <a:lnSpc>
                          <a:spcPts val="1100"/>
                        </a:lnSpc>
                      </a:pPr>
                      <a:r>
                        <a:rPr lang="en-US" altLang="ja-JP" sz="900" b="0" i="0" u="none" strike="noStrike" dirty="0">
                          <a:solidFill>
                            <a:schemeClr val="tx1"/>
                          </a:solidFill>
                          <a:latin typeface="ＭＳ Ｐゴシック"/>
                        </a:rPr>
                        <a:t>26</a:t>
                      </a:r>
                      <a:r>
                        <a:rPr lang="ja-JP" altLang="en-US" sz="900" b="0" i="0" u="none" strike="noStrike" dirty="0">
                          <a:solidFill>
                            <a:schemeClr val="tx1"/>
                          </a:solidFill>
                          <a:latin typeface="ＭＳ Ｐゴシック"/>
                        </a:rPr>
                        <a:t>カ所　⇒ </a:t>
                      </a:r>
                      <a:r>
                        <a:rPr lang="en-US" altLang="ja-JP" sz="900" b="0" i="0" u="none" strike="noStrike" dirty="0">
                          <a:solidFill>
                            <a:schemeClr val="tx1"/>
                          </a:solidFill>
                          <a:latin typeface="ＭＳ Ｐゴシック"/>
                        </a:rPr>
                        <a:t>18</a:t>
                      </a:r>
                      <a:r>
                        <a:rPr lang="ja-JP" altLang="en-US" sz="900" b="0" i="0" u="none" strike="noStrike" dirty="0">
                          <a:solidFill>
                            <a:schemeClr val="tx1"/>
                          </a:solidFill>
                          <a:latin typeface="ＭＳ Ｐゴシック"/>
                        </a:rPr>
                        <a:t>カ所  </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vMerge="1">
                  <a:txBody>
                    <a:bodyPr/>
                    <a:lstStyle/>
                    <a:p>
                      <a:pPr algn="ctr" fontAlgn="ctr">
                        <a:lnSpc>
                          <a:spcPts val="1100"/>
                        </a:lnSpc>
                      </a:pPr>
                      <a:endParaRPr lang="ja-JP" altLang="en-US" sz="1000" b="0" i="0" u="none" strike="noStrike" dirty="0">
                        <a:solidFill>
                          <a:srgbClr val="000000"/>
                        </a:solidFill>
                        <a:latin typeface="ＭＳ Ｐゴシック"/>
                      </a:endParaRP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vMerge="1">
                  <a:txBody>
                    <a:bodyPr/>
                    <a:lstStyle/>
                    <a:p>
                      <a:pPr marL="0" marR="0" indent="0" algn="ctr" defTabSz="914400" rtl="0" eaLnBrk="1" fontAlgn="ctr" latinLnBrk="0" hangingPunct="1">
                        <a:lnSpc>
                          <a:spcPts val="1100"/>
                        </a:lnSpc>
                        <a:spcBef>
                          <a:spcPts val="0"/>
                        </a:spcBef>
                        <a:spcAft>
                          <a:spcPts val="0"/>
                        </a:spcAft>
                        <a:buClrTx/>
                        <a:buSzTx/>
                        <a:buFontTx/>
                        <a:buNone/>
                        <a:tabLst/>
                        <a:defRPr/>
                      </a:pPr>
                      <a:endParaRPr lang="ja-JP" altLang="en-US" sz="1000" b="0" i="0" u="none" strike="noStrike" dirty="0">
                        <a:solidFill>
                          <a:srgbClr val="FF0000"/>
                        </a:solidFill>
                        <a:latin typeface="ＭＳ Ｐゴシック"/>
                      </a:endParaRP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10004"/>
                  </a:ext>
                </a:extLst>
              </a:tr>
              <a:tr h="210043">
                <a:tc>
                  <a:txBody>
                    <a:bodyPr/>
                    <a:lstStyle/>
                    <a:p>
                      <a:pPr algn="ctr" fontAlgn="ctr">
                        <a:lnSpc>
                          <a:spcPts val="1100"/>
                        </a:lnSpc>
                      </a:pPr>
                      <a:r>
                        <a:rPr lang="en-US" altLang="ja-JP" sz="900" b="0" i="0" u="none" strike="noStrike" dirty="0">
                          <a:solidFill>
                            <a:schemeClr val="tx1"/>
                          </a:solidFill>
                          <a:latin typeface="ＭＳ Ｐゴシック"/>
                        </a:rPr>
                        <a:t>36</a:t>
                      </a:r>
                      <a:r>
                        <a:rPr lang="ja-JP" altLang="en-US" sz="900" b="0" i="0" u="none" strike="noStrike" dirty="0" err="1">
                          <a:solidFill>
                            <a:schemeClr val="tx1"/>
                          </a:solidFill>
                          <a:latin typeface="ＭＳ Ｐゴシック"/>
                        </a:rPr>
                        <a:t>、</a:t>
                      </a:r>
                      <a:r>
                        <a:rPr lang="en-US" altLang="ja-JP" sz="900" b="0" i="0" u="none" strike="noStrike" dirty="0">
                          <a:solidFill>
                            <a:schemeClr val="tx1"/>
                          </a:solidFill>
                          <a:latin typeface="ＭＳ Ｐゴシック"/>
                        </a:rPr>
                        <a:t>37</a:t>
                      </a:r>
                      <a:endParaRPr lang="ja-JP" altLang="en-US" sz="900" b="0" i="0" u="none" strike="noStrike" dirty="0">
                        <a:solidFill>
                          <a:schemeClr val="tx1"/>
                        </a:solidFill>
                        <a:latin typeface="ＭＳ Ｐゴシック"/>
                      </a:endParaRP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l" fontAlgn="ctr">
                        <a:lnSpc>
                          <a:spcPts val="1100"/>
                        </a:lnSpc>
                      </a:pPr>
                      <a:r>
                        <a:rPr lang="ja-JP" altLang="en-US" sz="900" b="0" i="0" u="none" strike="noStrike" dirty="0">
                          <a:solidFill>
                            <a:schemeClr val="tx1"/>
                          </a:solidFill>
                          <a:latin typeface="ＭＳ Ｐゴシック"/>
                        </a:rPr>
                        <a:t>クレオ大阪（４カ所）</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fontAlgn="ctr">
                        <a:lnSpc>
                          <a:spcPts val="1100"/>
                        </a:lnSpc>
                      </a:pPr>
                      <a:r>
                        <a:rPr lang="en-US" altLang="ja-JP" sz="900" b="0" i="0" u="none" strike="noStrike" dirty="0">
                          <a:solidFill>
                            <a:schemeClr val="tx1"/>
                          </a:solidFill>
                          <a:latin typeface="ＭＳ Ｐゴシック"/>
                        </a:rPr>
                        <a:t>5</a:t>
                      </a:r>
                      <a:r>
                        <a:rPr lang="ja-JP" altLang="en-US" sz="900" b="0" i="0" u="none" strike="noStrike" dirty="0">
                          <a:solidFill>
                            <a:schemeClr val="tx1"/>
                          </a:solidFill>
                          <a:latin typeface="ＭＳ Ｐゴシック"/>
                        </a:rPr>
                        <a:t>カ所　⇒ </a:t>
                      </a:r>
                      <a:r>
                        <a:rPr lang="en-US" altLang="ja-JP" sz="900" b="0" i="0" u="none" strike="noStrike" dirty="0">
                          <a:solidFill>
                            <a:schemeClr val="tx1"/>
                          </a:solidFill>
                          <a:latin typeface="ＭＳ Ｐゴシック"/>
                        </a:rPr>
                        <a:t>1</a:t>
                      </a:r>
                      <a:r>
                        <a:rPr lang="ja-JP" altLang="en-US" sz="900" b="0" i="0" u="none" strike="noStrike" dirty="0">
                          <a:solidFill>
                            <a:schemeClr val="tx1"/>
                          </a:solidFill>
                          <a:latin typeface="ＭＳ Ｐゴシック"/>
                        </a:rPr>
                        <a:t>カ所</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l" fontAlgn="ctr">
                        <a:lnSpc>
                          <a:spcPts val="1100"/>
                        </a:lnSpc>
                      </a:pPr>
                      <a:r>
                        <a:rPr lang="ja-JP" altLang="en-US" sz="900" b="0" i="0" u="none" strike="noStrike" dirty="0">
                          <a:solidFill>
                            <a:schemeClr val="tx1"/>
                          </a:solidFill>
                          <a:latin typeface="ＭＳ Ｐゴシック"/>
                        </a:rPr>
                        <a:t>中央館以外の４館については、市の施設の全体最適化の中で、多機能化・複合化による活用を図る。（</a:t>
                      </a:r>
                      <a:r>
                        <a:rPr lang="en-US" altLang="ja-JP" sz="900" b="0" i="0" u="none" strike="noStrike" dirty="0">
                          <a:solidFill>
                            <a:schemeClr val="tx1"/>
                          </a:solidFill>
                          <a:latin typeface="ＭＳ Ｐゴシック"/>
                        </a:rPr>
                        <a:t>2015</a:t>
                      </a:r>
                      <a:r>
                        <a:rPr lang="ja-JP" altLang="en-US" sz="900" b="0" i="0" u="none" strike="noStrike" dirty="0">
                          <a:solidFill>
                            <a:schemeClr val="tx1"/>
                          </a:solidFill>
                          <a:latin typeface="ＭＳ Ｐゴシック"/>
                        </a:rPr>
                        <a:t>年</a:t>
                      </a:r>
                      <a:r>
                        <a:rPr lang="en-US" altLang="ja-JP" sz="900" b="0" i="0" u="none" strike="noStrike" dirty="0">
                          <a:solidFill>
                            <a:schemeClr val="tx1"/>
                          </a:solidFill>
                          <a:latin typeface="ＭＳ Ｐゴシック"/>
                        </a:rPr>
                        <a:t>2</a:t>
                      </a:r>
                      <a:r>
                        <a:rPr lang="ja-JP" altLang="en-US" sz="900" b="0" i="0" u="none" strike="noStrike" dirty="0">
                          <a:solidFill>
                            <a:schemeClr val="tx1"/>
                          </a:solidFill>
                          <a:latin typeface="ＭＳ Ｐゴシック"/>
                        </a:rPr>
                        <a:t>月）</a:t>
                      </a:r>
                      <a:endParaRPr lang="en-US" altLang="ja-JP" sz="900" b="0" i="0" u="none" strike="noStrike" dirty="0">
                        <a:solidFill>
                          <a:schemeClr val="tx1"/>
                        </a:solidFill>
                        <a:latin typeface="ＭＳ Ｐゴシック"/>
                      </a:endParaRP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88900" marR="0" indent="-88900" algn="l" defTabSz="914400" rtl="0" eaLnBrk="1" fontAlgn="ctr" latinLnBrk="0" hangingPunct="1">
                        <a:lnSpc>
                          <a:spcPts val="1100"/>
                        </a:lnSpc>
                        <a:spcBef>
                          <a:spcPts val="0"/>
                        </a:spcBef>
                        <a:spcAft>
                          <a:spcPts val="0"/>
                        </a:spcAft>
                        <a:buClrTx/>
                        <a:buSzTx/>
                        <a:buFontTx/>
                        <a:buNone/>
                        <a:tabLst/>
                        <a:defRPr/>
                      </a:pPr>
                      <a:r>
                        <a:rPr lang="ja-JP" altLang="en-US" sz="900" b="0" i="0" u="none" strike="noStrike" dirty="0">
                          <a:solidFill>
                            <a:schemeClr val="tx1"/>
                          </a:solidFill>
                          <a:latin typeface="ＭＳ Ｐゴシック"/>
                        </a:rPr>
                        <a:t>・北部・西部館（クレオ大阪北・西）は、見直し済。（見直し済施設⑤）</a:t>
                      </a:r>
                      <a:endParaRPr lang="en-US" altLang="ja-JP" sz="900" b="0" i="0" u="none" strike="noStrike" dirty="0">
                        <a:solidFill>
                          <a:schemeClr val="tx1"/>
                        </a:solidFill>
                        <a:latin typeface="ＭＳ Ｐゴシック"/>
                      </a:endParaRPr>
                    </a:p>
                    <a:p>
                      <a:pPr marL="88900" marR="0" indent="-88900" algn="l" defTabSz="914400" rtl="0" eaLnBrk="1" fontAlgn="ctr" latinLnBrk="0" hangingPunct="1">
                        <a:lnSpc>
                          <a:spcPts val="1100"/>
                        </a:lnSpc>
                        <a:spcBef>
                          <a:spcPts val="0"/>
                        </a:spcBef>
                        <a:spcAft>
                          <a:spcPts val="0"/>
                        </a:spcAft>
                        <a:buClrTx/>
                        <a:buSzTx/>
                        <a:buFontTx/>
                        <a:buNone/>
                        <a:tabLst/>
                        <a:defRPr/>
                      </a:pPr>
                      <a:r>
                        <a:rPr lang="ja-JP" altLang="en-US" sz="900" b="0" i="0" u="none" strike="noStrike" dirty="0">
                          <a:solidFill>
                            <a:schemeClr val="tx1"/>
                          </a:solidFill>
                          <a:latin typeface="ＭＳ Ｐゴシック"/>
                        </a:rPr>
                        <a:t>・南部・東部館（クレオ大阪南・東）は、多機能化・複合化を検討。</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10005"/>
                  </a:ext>
                </a:extLst>
              </a:tr>
              <a:tr h="210043">
                <a:tc>
                  <a:txBody>
                    <a:bodyPr/>
                    <a:lstStyle/>
                    <a:p>
                      <a:pPr algn="ctr" fontAlgn="ctr">
                        <a:lnSpc>
                          <a:spcPts val="1100"/>
                        </a:lnSpc>
                      </a:pPr>
                      <a:r>
                        <a:rPr lang="en-US" altLang="ja-JP" sz="900" b="0" i="0" u="none" strike="noStrike" dirty="0">
                          <a:solidFill>
                            <a:schemeClr val="tx1"/>
                          </a:solidFill>
                          <a:latin typeface="ＭＳ Ｐゴシック"/>
                        </a:rPr>
                        <a:t>38</a:t>
                      </a:r>
                      <a:endParaRPr lang="ja-JP" altLang="en-US" sz="900" b="0" i="0" u="none" strike="noStrike" dirty="0">
                        <a:solidFill>
                          <a:schemeClr val="tx1"/>
                        </a:solidFill>
                        <a:latin typeface="ＭＳ Ｐゴシック"/>
                      </a:endParaRP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l" fontAlgn="ctr">
                        <a:lnSpc>
                          <a:spcPts val="1100"/>
                        </a:lnSpc>
                      </a:pPr>
                      <a:r>
                        <a:rPr lang="ja-JP" altLang="en-US" sz="900" b="0" i="0" u="none" strike="noStrike" dirty="0">
                          <a:solidFill>
                            <a:schemeClr val="tx1"/>
                          </a:solidFill>
                          <a:latin typeface="ＭＳ Ｐゴシック"/>
                        </a:rPr>
                        <a:t>青少年センター</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l" fontAlgn="ctr">
                        <a:lnSpc>
                          <a:spcPts val="1100"/>
                        </a:lnSpc>
                      </a:pPr>
                      <a:r>
                        <a:rPr lang="ja-JP" altLang="en-US" sz="900" b="0" i="0" u="none" strike="noStrike" dirty="0">
                          <a:solidFill>
                            <a:schemeClr val="tx1"/>
                          </a:solidFill>
                          <a:latin typeface="ＭＳ Ｐゴシック"/>
                        </a:rPr>
                        <a:t>施設のあり方や他の施設への機能集約等を検討</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marR="0" lvl="0" indent="0" algn="l" defTabSz="914400" rtl="0" eaLnBrk="1" fontAlgn="ctr" latinLnBrk="0" hangingPunct="1">
                        <a:lnSpc>
                          <a:spcPts val="1100"/>
                        </a:lnSpc>
                        <a:spcBef>
                          <a:spcPts val="0"/>
                        </a:spcBef>
                        <a:spcAft>
                          <a:spcPts val="0"/>
                        </a:spcAft>
                        <a:buClrTx/>
                        <a:buSzTx/>
                        <a:buFontTx/>
                        <a:buNone/>
                        <a:tabLst/>
                        <a:defRPr/>
                      </a:pPr>
                      <a:r>
                        <a:rPr lang="ja-JP" altLang="en-US" sz="900" b="0" i="0" u="none" strike="noStrike" dirty="0">
                          <a:solidFill>
                            <a:schemeClr val="tx1"/>
                          </a:solidFill>
                          <a:latin typeface="ＭＳ Ｐゴシック"/>
                        </a:rPr>
                        <a:t>料金改定や供用時間の変更等により、業務代行料を負担しない形で施設運営を行う。（</a:t>
                      </a:r>
                      <a:r>
                        <a:rPr lang="en-US" altLang="ja-JP" sz="900" b="0" i="0" u="none" strike="noStrike" dirty="0">
                          <a:solidFill>
                            <a:schemeClr val="tx1"/>
                          </a:solidFill>
                          <a:latin typeface="ＭＳ Ｐゴシック"/>
                        </a:rPr>
                        <a:t>2015</a:t>
                      </a:r>
                      <a:r>
                        <a:rPr lang="ja-JP" altLang="en-US" sz="900" b="0" i="0" u="none" strike="noStrike" dirty="0">
                          <a:solidFill>
                            <a:schemeClr val="tx1"/>
                          </a:solidFill>
                          <a:latin typeface="ＭＳ Ｐゴシック"/>
                        </a:rPr>
                        <a:t>年</a:t>
                      </a:r>
                      <a:r>
                        <a:rPr lang="en-US" altLang="ja-JP" sz="900" b="0" i="0" u="none" strike="noStrike" dirty="0">
                          <a:solidFill>
                            <a:schemeClr val="tx1"/>
                          </a:solidFill>
                          <a:latin typeface="ＭＳ Ｐゴシック"/>
                        </a:rPr>
                        <a:t>2</a:t>
                      </a:r>
                      <a:r>
                        <a:rPr lang="ja-JP" altLang="en-US" sz="900" b="0" i="0" u="none" strike="noStrike" dirty="0">
                          <a:solidFill>
                            <a:schemeClr val="tx1"/>
                          </a:solidFill>
                          <a:latin typeface="ＭＳ Ｐゴシック"/>
                        </a:rPr>
                        <a:t>月）</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82550" marR="0" indent="-82550" algn="l" defTabSz="914400" rtl="0" eaLnBrk="1" fontAlgn="ctr" latinLnBrk="0" hangingPunct="1">
                        <a:lnSpc>
                          <a:spcPts val="1100"/>
                        </a:lnSpc>
                        <a:spcBef>
                          <a:spcPts val="0"/>
                        </a:spcBef>
                        <a:spcAft>
                          <a:spcPts val="0"/>
                        </a:spcAft>
                        <a:buClrTx/>
                        <a:buSzTx/>
                        <a:buFontTx/>
                        <a:buNone/>
                        <a:tabLst/>
                        <a:defRPr/>
                      </a:pPr>
                      <a:r>
                        <a:rPr lang="ja-JP" altLang="en-US" sz="900" b="0" i="0" u="none" strike="noStrike" dirty="0">
                          <a:solidFill>
                            <a:schemeClr val="tx1"/>
                          </a:solidFill>
                          <a:latin typeface="ＭＳ Ｐゴシック"/>
                        </a:rPr>
                        <a:t>・マーケットサウンディングの状況を踏まえ、行政財産として存続し、指定管理者への業務代行料を負担しない形で施設運営を実施。</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10006"/>
                  </a:ext>
                </a:extLst>
              </a:tr>
              <a:tr h="274518">
                <a:tc>
                  <a:txBody>
                    <a:bodyPr/>
                    <a:lstStyle/>
                    <a:p>
                      <a:pPr algn="ctr" fontAlgn="ctr">
                        <a:lnSpc>
                          <a:spcPts val="1100"/>
                        </a:lnSpc>
                      </a:pPr>
                      <a:r>
                        <a:rPr lang="en-US" altLang="ja-JP" sz="900" b="0" i="0" u="none" strike="noStrike" dirty="0">
                          <a:solidFill>
                            <a:schemeClr val="tx1"/>
                          </a:solidFill>
                          <a:latin typeface="ＭＳ Ｐゴシック"/>
                        </a:rPr>
                        <a:t>39</a:t>
                      </a:r>
                      <a:endParaRPr lang="ja-JP" altLang="en-US" sz="900" b="0" i="0" u="none" strike="noStrike" dirty="0">
                        <a:solidFill>
                          <a:schemeClr val="tx1"/>
                        </a:solidFill>
                        <a:latin typeface="ＭＳ Ｐゴシック"/>
                      </a:endParaRP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l" fontAlgn="ctr">
                        <a:lnSpc>
                          <a:spcPts val="1100"/>
                        </a:lnSpc>
                      </a:pPr>
                      <a:r>
                        <a:rPr lang="ja-JP" altLang="en-US" sz="900" b="0" i="0" u="none" strike="noStrike" dirty="0">
                          <a:solidFill>
                            <a:schemeClr val="tx1"/>
                          </a:solidFill>
                          <a:latin typeface="ＭＳ Ｐゴシック"/>
                        </a:rPr>
                        <a:t>住まい情報センター</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l" fontAlgn="ctr">
                        <a:lnSpc>
                          <a:spcPts val="1100"/>
                        </a:lnSpc>
                      </a:pPr>
                      <a:r>
                        <a:rPr lang="ja-JP" altLang="en-US" sz="900" b="0" i="0" u="none" strike="noStrike" dirty="0">
                          <a:solidFill>
                            <a:schemeClr val="tx1"/>
                          </a:solidFill>
                          <a:latin typeface="ＭＳ Ｐゴシック"/>
                        </a:rPr>
                        <a:t>区レベルでの実施の観点で整理。センター機能は、施設の全体最適化の中で検討。住まいのミュージアムは効果的・効率的運営を図る。</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marR="0" lvl="0" indent="0" algn="ctr" defTabSz="914400" rtl="0" eaLnBrk="1" fontAlgn="ctr" latinLnBrk="0" hangingPunct="1">
                        <a:lnSpc>
                          <a:spcPts val="1100"/>
                        </a:lnSpc>
                        <a:spcBef>
                          <a:spcPts val="0"/>
                        </a:spcBef>
                        <a:spcAft>
                          <a:spcPts val="0"/>
                        </a:spcAft>
                        <a:buClrTx/>
                        <a:buSzTx/>
                        <a:buFontTx/>
                        <a:buNone/>
                        <a:tabLst/>
                        <a:defRPr/>
                      </a:pPr>
                      <a:r>
                        <a:rPr lang="en-US" altLang="ja-JP" sz="900" b="0" i="0" u="none" strike="noStrike" dirty="0">
                          <a:solidFill>
                            <a:schemeClr val="tx1"/>
                          </a:solidFill>
                          <a:latin typeface="ＭＳ Ｐゴシック"/>
                        </a:rPr>
                        <a:t>―</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82550" indent="-82550" algn="l" fontAlgn="ctr">
                        <a:lnSpc>
                          <a:spcPts val="1100"/>
                        </a:lnSpc>
                      </a:pPr>
                      <a:r>
                        <a:rPr lang="ja-JP" altLang="en-US" sz="900" b="0" i="0" u="none" strike="noStrike" dirty="0">
                          <a:solidFill>
                            <a:schemeClr val="tx1"/>
                          </a:solidFill>
                          <a:latin typeface="ＭＳ Ｐゴシック"/>
                        </a:rPr>
                        <a:t>・住まい情報センターの機能について整理し、全体最適化を図り効果的・効率的な運営を実施。</a:t>
                      </a:r>
                      <a:endParaRPr lang="en-US" altLang="ja-JP" sz="900" b="0" i="0" u="none" strike="noStrike" dirty="0">
                        <a:solidFill>
                          <a:schemeClr val="tx1"/>
                        </a:solidFill>
                        <a:latin typeface="ＭＳ Ｐゴシック"/>
                      </a:endParaRPr>
                    </a:p>
                    <a:p>
                      <a:pPr marL="82550" indent="-82550" algn="l" fontAlgn="ctr">
                        <a:lnSpc>
                          <a:spcPts val="1100"/>
                        </a:lnSpc>
                      </a:pPr>
                      <a:r>
                        <a:rPr lang="ja-JP" altLang="en-US" sz="900" b="0" i="0" u="none" strike="noStrike" dirty="0">
                          <a:solidFill>
                            <a:schemeClr val="tx1"/>
                          </a:solidFill>
                          <a:latin typeface="ＭＳ Ｐゴシック"/>
                        </a:rPr>
                        <a:t>・住まいのミュージアムについては、都市魅力創造戦略に資する施設として効果的・効率的運営を実施。</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10007"/>
                  </a:ext>
                </a:extLst>
              </a:tr>
              <a:tr h="274518">
                <a:tc>
                  <a:txBody>
                    <a:bodyPr/>
                    <a:lstStyle/>
                    <a:p>
                      <a:pPr algn="ctr" fontAlgn="ctr"/>
                      <a:r>
                        <a:rPr lang="en-US" altLang="ja-JP" sz="900" b="0" i="0" u="none" strike="noStrike" dirty="0">
                          <a:solidFill>
                            <a:schemeClr val="tx1"/>
                          </a:solidFill>
                          <a:latin typeface="ＭＳ Ｐゴシック"/>
                        </a:rPr>
                        <a:t>40</a:t>
                      </a:r>
                      <a:r>
                        <a:rPr lang="ja-JP" altLang="en-US" sz="900" b="0" i="0" u="none" strike="noStrike" dirty="0" err="1">
                          <a:solidFill>
                            <a:schemeClr val="tx1"/>
                          </a:solidFill>
                          <a:latin typeface="ＭＳ Ｐゴシック"/>
                        </a:rPr>
                        <a:t>、</a:t>
                      </a:r>
                      <a:r>
                        <a:rPr lang="en-US" altLang="ja-JP" sz="900" b="0" i="0" u="none" strike="noStrike" dirty="0">
                          <a:solidFill>
                            <a:schemeClr val="tx1"/>
                          </a:solidFill>
                          <a:latin typeface="ＭＳ Ｐゴシック"/>
                        </a:rPr>
                        <a:t>41</a:t>
                      </a:r>
                      <a:endParaRPr lang="ja-JP" altLang="en-US" sz="900" b="0" i="0" u="none" strike="noStrike" dirty="0">
                        <a:solidFill>
                          <a:schemeClr val="tx1"/>
                        </a:solidFill>
                        <a:latin typeface="ＭＳ Ｐゴシック"/>
                      </a:endParaRPr>
                    </a:p>
                  </a:txBody>
                  <a:tcPr marL="36000" marR="36000"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l" fontAlgn="ctr"/>
                      <a:r>
                        <a:rPr lang="ja-JP" altLang="en-US" sz="900" b="0" i="0" u="none" strike="noStrike" dirty="0">
                          <a:solidFill>
                            <a:schemeClr val="tx1"/>
                          </a:solidFill>
                          <a:latin typeface="ＭＳ Ｐゴシック"/>
                        </a:rPr>
                        <a:t>水の館ホール、陳列館ホール</a:t>
                      </a:r>
                    </a:p>
                  </a:txBody>
                  <a:tcPr marL="36000" marR="36000"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fontAlgn="ctr">
                        <a:lnSpc>
                          <a:spcPts val="1100"/>
                        </a:lnSpc>
                      </a:pPr>
                      <a:r>
                        <a:rPr lang="ja-JP" altLang="en-US" sz="900" b="0" i="0" u="none" strike="noStrike" dirty="0">
                          <a:solidFill>
                            <a:schemeClr val="tx1"/>
                          </a:solidFill>
                          <a:latin typeface="ＭＳ Ｐゴシック"/>
                        </a:rPr>
                        <a:t>収支改善策と併せて、存廃も検討</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marR="0" lvl="0" indent="0" algn="ctr" defTabSz="914400" rtl="0" eaLnBrk="1" fontAlgn="ctr" latinLnBrk="0" hangingPunct="1">
                        <a:lnSpc>
                          <a:spcPts val="1140"/>
                        </a:lnSpc>
                        <a:spcBef>
                          <a:spcPts val="0"/>
                        </a:spcBef>
                        <a:spcAft>
                          <a:spcPts val="0"/>
                        </a:spcAft>
                        <a:buClrTx/>
                        <a:buSzTx/>
                        <a:buFontTx/>
                        <a:buNone/>
                        <a:tabLst/>
                        <a:defRPr/>
                      </a:pPr>
                      <a:r>
                        <a:rPr lang="en-US" altLang="ja-JP" sz="800" b="0" i="0" u="none" strike="noStrike" dirty="0">
                          <a:solidFill>
                            <a:schemeClr val="tx1"/>
                          </a:solidFill>
                          <a:latin typeface="ＭＳ Ｐゴシック"/>
                        </a:rPr>
                        <a:t>―</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88900" indent="-88900" algn="l" fontAlgn="ctr"/>
                      <a:r>
                        <a:rPr lang="ja-JP" altLang="en-US" sz="900" b="0" i="0" u="none" strike="noStrike" dirty="0">
                          <a:solidFill>
                            <a:schemeClr val="tx1"/>
                          </a:solidFill>
                          <a:latin typeface="ＭＳ Ｐゴシック"/>
                        </a:rPr>
                        <a:t>・収支均衡の実現（公園全体での指定管理者によりホールの管理運営にかかる業務代行料を負担しない形で施設運営を実施（</a:t>
                      </a:r>
                      <a:r>
                        <a:rPr lang="en-US" altLang="ja-JP" sz="900" b="0" i="0" u="none" strike="noStrike" dirty="0">
                          <a:solidFill>
                            <a:schemeClr val="tx1"/>
                          </a:solidFill>
                          <a:latin typeface="ＭＳ Ｐゴシック"/>
                        </a:rPr>
                        <a:t>2020</a:t>
                      </a:r>
                      <a:r>
                        <a:rPr lang="ja-JP" altLang="en-US" sz="900" b="0" i="0" u="none" strike="noStrike" dirty="0">
                          <a:solidFill>
                            <a:schemeClr val="tx1"/>
                          </a:solidFill>
                          <a:latin typeface="ＭＳ Ｐゴシック"/>
                        </a:rPr>
                        <a:t>年度～）</a:t>
                      </a:r>
                      <a:r>
                        <a:rPr lang="ja-JP" altLang="en-US" sz="800" b="0" i="0" u="none" strike="noStrike" dirty="0">
                          <a:solidFill>
                            <a:schemeClr val="tx1"/>
                          </a:solidFill>
                          <a:latin typeface="ＭＳ Ｐゴシック"/>
                        </a:rPr>
                        <a:t>）</a:t>
                      </a:r>
                      <a:r>
                        <a:rPr lang="en-US" altLang="ja-JP" sz="800" b="0" i="0" u="none" strike="noStrike" dirty="0">
                          <a:solidFill>
                            <a:schemeClr val="tx1"/>
                          </a:solidFill>
                          <a:latin typeface="ＭＳ Ｐゴシック"/>
                        </a:rPr>
                        <a:t>※2020</a:t>
                      </a:r>
                      <a:r>
                        <a:rPr lang="ja-JP" altLang="en-US" sz="800" b="0" i="0" u="none" strike="noStrike" dirty="0">
                          <a:solidFill>
                            <a:schemeClr val="tx1"/>
                          </a:solidFill>
                          <a:latin typeface="ＭＳ Ｐゴシック"/>
                        </a:rPr>
                        <a:t>年度以降は新型コロナウイルス感染症の影響による休業指示に伴う補填あり</a:t>
                      </a:r>
                    </a:p>
                  </a:txBody>
                  <a:tcPr marL="36000" marR="36000"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1112048022"/>
                  </a:ext>
                </a:extLst>
              </a:tr>
              <a:tr h="231908">
                <a:tc>
                  <a:txBody>
                    <a:bodyPr/>
                    <a:lstStyle/>
                    <a:p>
                      <a:pPr algn="ctr" fontAlgn="ctr"/>
                      <a:r>
                        <a:rPr lang="en-US" altLang="ja-JP" sz="900" b="0" i="0" u="none" strike="noStrike" dirty="0">
                          <a:solidFill>
                            <a:schemeClr val="tx1"/>
                          </a:solidFill>
                          <a:latin typeface="ＭＳ Ｐゴシック"/>
                        </a:rPr>
                        <a:t>42</a:t>
                      </a:r>
                      <a:endParaRPr lang="ja-JP" altLang="en-US" sz="900" b="0" i="0" u="none" strike="noStrike" dirty="0">
                        <a:solidFill>
                          <a:schemeClr val="tx1"/>
                        </a:solidFill>
                        <a:latin typeface="ＭＳ Ｐゴシック"/>
                      </a:endParaRPr>
                    </a:p>
                  </a:txBody>
                  <a:tcPr marL="36000" marR="36000"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l" fontAlgn="ctr"/>
                      <a:r>
                        <a:rPr lang="ja-JP" altLang="en-US" sz="900" b="0" i="0" u="none" strike="noStrike" dirty="0">
                          <a:solidFill>
                            <a:schemeClr val="tx1"/>
                          </a:solidFill>
                          <a:latin typeface="ＭＳ Ｐゴシック"/>
                        </a:rPr>
                        <a:t>芸術創造館</a:t>
                      </a:r>
                    </a:p>
                  </a:txBody>
                  <a:tcPr marL="36000" marR="36000"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l" fontAlgn="ctr">
                        <a:lnSpc>
                          <a:spcPts val="1100"/>
                        </a:lnSpc>
                      </a:pPr>
                      <a:r>
                        <a:rPr lang="ja-JP" altLang="en-US" sz="900" b="0" i="0" u="none" strike="noStrike" dirty="0">
                          <a:solidFill>
                            <a:schemeClr val="tx1"/>
                          </a:solidFill>
                          <a:latin typeface="ＭＳ Ｐゴシック"/>
                        </a:rPr>
                        <a:t>青少年センターとの統合、フルコストでの収支均衡を検討</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marR="0" lvl="0" indent="0" algn="l" defTabSz="914400" rtl="0" eaLnBrk="1" fontAlgn="ctr" latinLnBrk="0" hangingPunct="1">
                        <a:lnSpc>
                          <a:spcPts val="1100"/>
                        </a:lnSpc>
                        <a:spcBef>
                          <a:spcPts val="0"/>
                        </a:spcBef>
                        <a:spcAft>
                          <a:spcPts val="0"/>
                        </a:spcAft>
                        <a:buClrTx/>
                        <a:buSzTx/>
                        <a:buFontTx/>
                        <a:buNone/>
                        <a:tabLst/>
                        <a:defRPr/>
                      </a:pPr>
                      <a:r>
                        <a:rPr lang="ja-JP" altLang="en-US" sz="900" b="0" i="0" u="none" strike="noStrike" dirty="0">
                          <a:solidFill>
                            <a:schemeClr val="tx1"/>
                          </a:solidFill>
                          <a:latin typeface="ＭＳ Ｐゴシック"/>
                        </a:rPr>
                        <a:t>コスト縮減や利用促進策等を実施し、フルコストでの事業設計を検討する。（</a:t>
                      </a:r>
                      <a:r>
                        <a:rPr lang="en-US" altLang="ja-JP" sz="900" b="0" i="0" u="none" strike="noStrike" dirty="0">
                          <a:solidFill>
                            <a:schemeClr val="tx1"/>
                          </a:solidFill>
                          <a:latin typeface="ＭＳ Ｐゴシック"/>
                        </a:rPr>
                        <a:t>2015</a:t>
                      </a:r>
                      <a:r>
                        <a:rPr lang="ja-JP" altLang="en-US" sz="900" b="0" i="0" u="none" strike="noStrike" dirty="0">
                          <a:solidFill>
                            <a:schemeClr val="tx1"/>
                          </a:solidFill>
                          <a:latin typeface="ＭＳ Ｐゴシック"/>
                        </a:rPr>
                        <a:t>年</a:t>
                      </a:r>
                      <a:r>
                        <a:rPr lang="en-US" altLang="ja-JP" sz="900" b="0" i="0" u="none" strike="noStrike" dirty="0">
                          <a:solidFill>
                            <a:schemeClr val="tx1"/>
                          </a:solidFill>
                          <a:latin typeface="ＭＳ Ｐゴシック"/>
                        </a:rPr>
                        <a:t>2</a:t>
                      </a:r>
                      <a:r>
                        <a:rPr lang="ja-JP" altLang="en-US" sz="900" b="0" i="0" u="none" strike="noStrike" dirty="0">
                          <a:solidFill>
                            <a:schemeClr val="tx1"/>
                          </a:solidFill>
                          <a:latin typeface="ＭＳ Ｐゴシック"/>
                        </a:rPr>
                        <a:t>月）</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l" fontAlgn="ctr">
                        <a:lnSpc>
                          <a:spcPts val="1100"/>
                        </a:lnSpc>
                      </a:pPr>
                      <a:r>
                        <a:rPr lang="ja-JP" altLang="en-US" sz="900" b="0" i="0" u="none" strike="noStrike" dirty="0">
                          <a:solidFill>
                            <a:schemeClr val="tx1"/>
                          </a:solidFill>
                          <a:latin typeface="ＭＳ Ｐゴシック"/>
                        </a:rPr>
                        <a:t>・新たな利用促進策による収入増の取組などにより、収支改善。</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10010"/>
                  </a:ext>
                </a:extLst>
              </a:tr>
              <a:tr h="210043">
                <a:tc>
                  <a:txBody>
                    <a:bodyPr/>
                    <a:lstStyle/>
                    <a:p>
                      <a:pPr algn="ctr" fontAlgn="ctr"/>
                      <a:r>
                        <a:rPr lang="en-US" altLang="ja-JP" sz="900" b="0" i="0" u="none" strike="noStrike" dirty="0">
                          <a:solidFill>
                            <a:schemeClr val="tx1"/>
                          </a:solidFill>
                          <a:latin typeface="ＭＳ Ｐゴシック"/>
                        </a:rPr>
                        <a:t>43</a:t>
                      </a:r>
                      <a:endParaRPr lang="ja-JP" altLang="en-US" sz="900" b="0" i="0" u="none" strike="noStrike" dirty="0">
                        <a:solidFill>
                          <a:schemeClr val="tx1"/>
                        </a:solidFill>
                        <a:latin typeface="ＭＳ Ｐゴシック"/>
                      </a:endParaRPr>
                    </a:p>
                  </a:txBody>
                  <a:tcPr marL="36000" marR="36000"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l" fontAlgn="ctr"/>
                      <a:r>
                        <a:rPr lang="ja-JP" altLang="en-US" sz="900" b="0" i="0" u="none" strike="noStrike" dirty="0">
                          <a:solidFill>
                            <a:schemeClr val="tx1"/>
                          </a:solidFill>
                          <a:latin typeface="ＭＳ Ｐゴシック"/>
                        </a:rPr>
                        <a:t>社会福祉研修・情報センター</a:t>
                      </a:r>
                    </a:p>
                  </a:txBody>
                  <a:tcPr marL="36000" marR="36000"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marR="0" indent="0" algn="l" defTabSz="914400" rtl="0" eaLnBrk="1" fontAlgn="ctr" latinLnBrk="0" hangingPunct="1">
                        <a:lnSpc>
                          <a:spcPts val="1100"/>
                        </a:lnSpc>
                        <a:spcBef>
                          <a:spcPts val="0"/>
                        </a:spcBef>
                        <a:spcAft>
                          <a:spcPts val="0"/>
                        </a:spcAft>
                        <a:buClrTx/>
                        <a:buSzTx/>
                        <a:buFontTx/>
                        <a:buNone/>
                        <a:tabLst/>
                        <a:defRPr/>
                      </a:pPr>
                      <a:r>
                        <a:rPr lang="ja-JP" altLang="en-US" sz="900" b="0" i="0" u="none" strike="noStrike" dirty="0">
                          <a:solidFill>
                            <a:schemeClr val="tx1"/>
                          </a:solidFill>
                          <a:latin typeface="ＭＳ Ｐゴシック"/>
                        </a:rPr>
                        <a:t>府市における社会福祉研修事業等の事業統合、財政負担の縮減にむけた事業スキームを検討</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marR="0" lvl="0" indent="0" algn="ctr" defTabSz="914400" rtl="0" eaLnBrk="1" fontAlgn="ctr" latinLnBrk="0" hangingPunct="1">
                        <a:lnSpc>
                          <a:spcPts val="1100"/>
                        </a:lnSpc>
                        <a:spcBef>
                          <a:spcPts val="0"/>
                        </a:spcBef>
                        <a:spcAft>
                          <a:spcPts val="0"/>
                        </a:spcAft>
                        <a:buClrTx/>
                        <a:buSzTx/>
                        <a:buFontTx/>
                        <a:buNone/>
                        <a:tabLst/>
                        <a:defRPr/>
                      </a:pPr>
                      <a:r>
                        <a:rPr lang="en-US" altLang="ja-JP" sz="900" b="0" i="0" u="none" strike="noStrike" dirty="0">
                          <a:solidFill>
                            <a:schemeClr val="tx1"/>
                          </a:solidFill>
                          <a:latin typeface="ＭＳ Ｐゴシック"/>
                        </a:rPr>
                        <a:t>―</a:t>
                      </a:r>
                      <a:endParaRPr lang="ja-JP" altLang="en-US" sz="900" b="0" i="0" u="none" strike="noStrike" dirty="0">
                        <a:solidFill>
                          <a:schemeClr val="tx1"/>
                        </a:solidFill>
                        <a:latin typeface="ＭＳ Ｐゴシック"/>
                      </a:endParaRP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82550" marR="0" indent="-82550" algn="l" defTabSz="914400" rtl="0" eaLnBrk="1" fontAlgn="ctr" latinLnBrk="0" hangingPunct="1">
                        <a:lnSpc>
                          <a:spcPts val="1100"/>
                        </a:lnSpc>
                        <a:spcBef>
                          <a:spcPts val="0"/>
                        </a:spcBef>
                        <a:spcAft>
                          <a:spcPts val="0"/>
                        </a:spcAft>
                        <a:buClrTx/>
                        <a:buSzTx/>
                        <a:buFontTx/>
                        <a:buNone/>
                        <a:tabLst/>
                        <a:defRPr/>
                      </a:pPr>
                      <a:r>
                        <a:rPr lang="ja-JP" altLang="en-US" sz="900" b="0" i="0" u="none" strike="noStrike" dirty="0">
                          <a:solidFill>
                            <a:schemeClr val="tx1"/>
                          </a:solidFill>
                          <a:latin typeface="ＭＳ Ｐゴシック"/>
                        </a:rPr>
                        <a:t>・余裕床の活用に向け、本市事業への活用や一部有償貸付（</a:t>
                      </a:r>
                      <a:r>
                        <a:rPr lang="en-US" altLang="ja-JP" sz="900" b="0" i="0" u="none" strike="noStrike" dirty="0">
                          <a:solidFill>
                            <a:schemeClr val="tx1"/>
                          </a:solidFill>
                          <a:latin typeface="ＭＳ Ｐゴシック"/>
                        </a:rPr>
                        <a:t>2015</a:t>
                      </a:r>
                      <a:r>
                        <a:rPr lang="ja-JP" altLang="en-US" sz="900" b="0" i="0" u="none" strike="noStrike" dirty="0">
                          <a:solidFill>
                            <a:schemeClr val="tx1"/>
                          </a:solidFill>
                          <a:latin typeface="ＭＳ Ｐゴシック"/>
                        </a:rPr>
                        <a:t>年</a:t>
                      </a:r>
                      <a:r>
                        <a:rPr lang="en-US" altLang="ja-JP" sz="900" b="0" i="0" u="none" strike="noStrike" dirty="0">
                          <a:solidFill>
                            <a:schemeClr val="tx1"/>
                          </a:solidFill>
                          <a:latin typeface="ＭＳ Ｐゴシック"/>
                        </a:rPr>
                        <a:t>4</a:t>
                      </a:r>
                      <a:r>
                        <a:rPr lang="ja-JP" altLang="en-US" sz="900" b="0" i="0" u="none" strike="noStrike" dirty="0">
                          <a:solidFill>
                            <a:schemeClr val="tx1"/>
                          </a:solidFill>
                          <a:latin typeface="ＭＳ Ｐゴシック"/>
                        </a:rPr>
                        <a:t>月から</a:t>
                      </a:r>
                      <a:r>
                        <a:rPr lang="en-US" altLang="ja-JP" sz="900" b="0" i="0" u="none" strike="noStrike" dirty="0">
                          <a:solidFill>
                            <a:schemeClr val="tx1"/>
                          </a:solidFill>
                          <a:latin typeface="ＭＳ Ｐゴシック"/>
                        </a:rPr>
                        <a:t>2016</a:t>
                      </a:r>
                      <a:r>
                        <a:rPr lang="ja-JP" altLang="en-US" sz="900" b="0" i="0" u="none" strike="noStrike" dirty="0">
                          <a:solidFill>
                            <a:schemeClr val="tx1"/>
                          </a:solidFill>
                          <a:latin typeface="ＭＳ Ｐゴシック"/>
                        </a:rPr>
                        <a:t>年</a:t>
                      </a:r>
                      <a:r>
                        <a:rPr lang="en-US" altLang="ja-JP" sz="900" b="0" i="0" u="none" strike="noStrike" dirty="0">
                          <a:solidFill>
                            <a:schemeClr val="tx1"/>
                          </a:solidFill>
                          <a:latin typeface="ＭＳ Ｐゴシック"/>
                        </a:rPr>
                        <a:t>12</a:t>
                      </a:r>
                      <a:r>
                        <a:rPr lang="ja-JP" altLang="en-US" sz="900" b="0" i="0" u="none" strike="noStrike" dirty="0">
                          <a:solidFill>
                            <a:schemeClr val="tx1"/>
                          </a:solidFill>
                          <a:latin typeface="ＭＳ Ｐゴシック"/>
                        </a:rPr>
                        <a:t>月まで）を実施。</a:t>
                      </a:r>
                    </a:p>
                    <a:p>
                      <a:pPr marL="82550" marR="0" indent="-82550" algn="l" defTabSz="914400" rtl="0" eaLnBrk="1" fontAlgn="ctr" latinLnBrk="0" hangingPunct="1">
                        <a:lnSpc>
                          <a:spcPts val="1100"/>
                        </a:lnSpc>
                        <a:spcBef>
                          <a:spcPts val="0"/>
                        </a:spcBef>
                        <a:spcAft>
                          <a:spcPts val="0"/>
                        </a:spcAft>
                        <a:buClrTx/>
                        <a:buSzTx/>
                        <a:buFontTx/>
                        <a:buNone/>
                        <a:tabLst/>
                        <a:defRPr/>
                      </a:pPr>
                      <a:r>
                        <a:rPr lang="ja-JP" altLang="en-US" sz="900" b="0" i="0" u="none" strike="noStrike" dirty="0">
                          <a:solidFill>
                            <a:schemeClr val="tx1"/>
                          </a:solidFill>
                          <a:latin typeface="ＭＳ Ｐゴシック"/>
                        </a:rPr>
                        <a:t>・</a:t>
                      </a:r>
                      <a:r>
                        <a:rPr lang="en-US" altLang="ja-JP" sz="900" b="0" i="0" u="none" strike="noStrike" dirty="0">
                          <a:solidFill>
                            <a:schemeClr val="tx1"/>
                          </a:solidFill>
                          <a:latin typeface="ＭＳ Ｐゴシック"/>
                        </a:rPr>
                        <a:t>2022</a:t>
                      </a:r>
                      <a:r>
                        <a:rPr lang="ja-JP" altLang="en-US" sz="900" b="0" i="0" u="none" strike="noStrike" dirty="0">
                          <a:solidFill>
                            <a:schemeClr val="tx1"/>
                          </a:solidFill>
                          <a:latin typeface="ＭＳ Ｐゴシック"/>
                        </a:rPr>
                        <a:t>年度現在、他部局への使用承認含め活用を実施</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10011"/>
                  </a:ext>
                </a:extLst>
              </a:tr>
              <a:tr h="274518">
                <a:tc>
                  <a:txBody>
                    <a:bodyPr/>
                    <a:lstStyle/>
                    <a:p>
                      <a:pPr algn="ctr" fontAlgn="ctr"/>
                      <a:r>
                        <a:rPr lang="en-US" altLang="ja-JP" sz="900" b="0" i="0" u="none" strike="noStrike" dirty="0">
                          <a:solidFill>
                            <a:schemeClr val="tx1"/>
                          </a:solidFill>
                          <a:latin typeface="ＭＳ Ｐゴシック"/>
                        </a:rPr>
                        <a:t>44</a:t>
                      </a:r>
                      <a:endParaRPr lang="ja-JP" altLang="en-US" sz="900" b="0" i="0" u="none" strike="noStrike" dirty="0">
                        <a:solidFill>
                          <a:schemeClr val="tx1"/>
                        </a:solidFill>
                        <a:latin typeface="ＭＳ Ｐゴシック"/>
                      </a:endParaRPr>
                    </a:p>
                  </a:txBody>
                  <a:tcPr marL="36000" marR="36000"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l" fontAlgn="ctr"/>
                      <a:r>
                        <a:rPr lang="ja-JP" altLang="en-US" sz="900" b="0" i="0" u="none" strike="noStrike" dirty="0">
                          <a:solidFill>
                            <a:schemeClr val="tx1"/>
                          </a:solidFill>
                          <a:latin typeface="ＭＳ Ｐゴシック"/>
                        </a:rPr>
                        <a:t>愛光会館</a:t>
                      </a:r>
                    </a:p>
                  </a:txBody>
                  <a:tcPr marL="36000" marR="36000"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l" fontAlgn="ctr">
                        <a:lnSpc>
                          <a:spcPts val="1100"/>
                        </a:lnSpc>
                      </a:pPr>
                      <a:r>
                        <a:rPr lang="ja-JP" altLang="en-US" sz="900" b="0" i="0" u="none" strike="noStrike" dirty="0">
                          <a:solidFill>
                            <a:schemeClr val="tx1"/>
                          </a:solidFill>
                          <a:latin typeface="ＭＳ Ｐゴシック"/>
                        </a:rPr>
                        <a:t>大阪府母子福祉センターとの統合検討</a:t>
                      </a:r>
                      <a:endParaRPr lang="en-US" altLang="ja-JP" sz="900" b="0" i="0" u="none" strike="noStrike" dirty="0">
                        <a:solidFill>
                          <a:schemeClr val="tx1"/>
                        </a:solidFill>
                        <a:latin typeface="ＭＳ Ｐゴシック"/>
                      </a:endParaRPr>
                    </a:p>
                    <a:p>
                      <a:pPr marL="0" marR="0" lvl="0" indent="0" algn="l" defTabSz="914400" rtl="0" eaLnBrk="1" fontAlgn="ctr" latinLnBrk="0" hangingPunct="1">
                        <a:lnSpc>
                          <a:spcPts val="1100"/>
                        </a:lnSpc>
                        <a:spcBef>
                          <a:spcPts val="0"/>
                        </a:spcBef>
                        <a:spcAft>
                          <a:spcPts val="0"/>
                        </a:spcAft>
                        <a:buClrTx/>
                        <a:buSzTx/>
                        <a:buFontTx/>
                        <a:buNone/>
                        <a:tabLst/>
                        <a:defRPr/>
                      </a:pPr>
                      <a:r>
                        <a:rPr lang="ja-JP" altLang="en-US" sz="900" b="0" i="0" u="none" strike="noStrike" dirty="0">
                          <a:solidFill>
                            <a:schemeClr val="tx1"/>
                          </a:solidFill>
                          <a:latin typeface="ＭＳ Ｐゴシック"/>
                        </a:rPr>
                        <a:t>区保険福祉センター等へ機能移転</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marR="0" lvl="0" indent="0" algn="ctr" defTabSz="914400" rtl="0" eaLnBrk="1" fontAlgn="ctr" latinLnBrk="0" hangingPunct="1">
                        <a:lnSpc>
                          <a:spcPts val="1100"/>
                        </a:lnSpc>
                        <a:spcBef>
                          <a:spcPts val="0"/>
                        </a:spcBef>
                        <a:spcAft>
                          <a:spcPts val="0"/>
                        </a:spcAft>
                        <a:buClrTx/>
                        <a:buSzTx/>
                        <a:buFontTx/>
                        <a:buNone/>
                        <a:tabLst/>
                        <a:defRPr/>
                      </a:pPr>
                      <a:r>
                        <a:rPr lang="en-US" altLang="ja-JP" sz="900" b="0" i="0" u="none" strike="noStrike" dirty="0">
                          <a:solidFill>
                            <a:schemeClr val="tx1"/>
                          </a:solidFill>
                          <a:latin typeface="ＭＳ Ｐゴシック"/>
                        </a:rPr>
                        <a:t>―</a:t>
                      </a:r>
                      <a:endParaRPr lang="ja-JP" altLang="en-US" sz="900" b="0" i="0" u="none" strike="noStrike" dirty="0">
                        <a:solidFill>
                          <a:schemeClr val="tx1"/>
                        </a:solidFill>
                        <a:latin typeface="ＭＳ Ｐゴシック"/>
                      </a:endParaRP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82550" marR="0" indent="-82550" algn="l" defTabSz="914400" rtl="0" eaLnBrk="1" fontAlgn="ctr" latinLnBrk="0" hangingPunct="1">
                        <a:lnSpc>
                          <a:spcPts val="1100"/>
                        </a:lnSpc>
                        <a:spcBef>
                          <a:spcPts val="0"/>
                        </a:spcBef>
                        <a:spcAft>
                          <a:spcPts val="0"/>
                        </a:spcAft>
                        <a:buClrTx/>
                        <a:buSzTx/>
                        <a:buFontTx/>
                        <a:buNone/>
                        <a:tabLst/>
                        <a:defRPr/>
                      </a:pPr>
                      <a:r>
                        <a:rPr lang="ja-JP" altLang="en-US" sz="900" b="0" i="0" u="none" strike="noStrike" dirty="0">
                          <a:solidFill>
                            <a:schemeClr val="tx1"/>
                          </a:solidFill>
                          <a:latin typeface="ＭＳ Ｐゴシック"/>
                        </a:rPr>
                        <a:t>・大阪府母子福祉センターが愛光会館以外の施設へ移転するため機能統合しない。</a:t>
                      </a:r>
                      <a:endParaRPr lang="en-US" altLang="ja-JP" sz="900" b="0" i="0" u="none" strike="noStrike" dirty="0">
                        <a:solidFill>
                          <a:schemeClr val="tx1"/>
                        </a:solidFill>
                        <a:latin typeface="ＭＳ Ｐゴシック"/>
                      </a:endParaRPr>
                    </a:p>
                    <a:p>
                      <a:pPr marL="82550" marR="0" indent="-82550" algn="l" defTabSz="914400" rtl="0" eaLnBrk="1" fontAlgn="ctr" latinLnBrk="0" hangingPunct="1">
                        <a:lnSpc>
                          <a:spcPts val="1100"/>
                        </a:lnSpc>
                        <a:spcBef>
                          <a:spcPts val="0"/>
                        </a:spcBef>
                        <a:spcAft>
                          <a:spcPts val="0"/>
                        </a:spcAft>
                        <a:buClrTx/>
                        <a:buSzTx/>
                        <a:buFontTx/>
                        <a:buNone/>
                        <a:tabLst/>
                        <a:defRPr/>
                      </a:pPr>
                      <a:r>
                        <a:rPr lang="ja-JP" altLang="en-US" sz="900" b="0" i="0" u="none" strike="noStrike" dirty="0">
                          <a:solidFill>
                            <a:schemeClr val="tx1"/>
                          </a:solidFill>
                          <a:latin typeface="ＭＳ Ｐゴシック"/>
                        </a:rPr>
                        <a:t>・区保健福祉センターへの機能移転はせず、</a:t>
                      </a:r>
                      <a:r>
                        <a:rPr lang="en-US" altLang="ja-JP" sz="900" b="0" i="0" u="none" strike="noStrike" dirty="0">
                          <a:solidFill>
                            <a:schemeClr val="tx1"/>
                          </a:solidFill>
                          <a:latin typeface="ＭＳ Ｐゴシック"/>
                        </a:rPr>
                        <a:t>2016</a:t>
                      </a:r>
                      <a:r>
                        <a:rPr lang="ja-JP" altLang="en-US" sz="900" b="0" i="0" u="none" strike="noStrike" dirty="0">
                          <a:solidFill>
                            <a:schemeClr val="tx1"/>
                          </a:solidFill>
                          <a:latin typeface="ＭＳ Ｐゴシック"/>
                        </a:rPr>
                        <a:t>年度以降も指定管理施設として事業を継続し、局事業として実施</a:t>
                      </a:r>
                      <a:endParaRPr lang="en-US" altLang="ja-JP" sz="900" b="0" i="0" u="none" strike="noStrike" dirty="0">
                        <a:solidFill>
                          <a:schemeClr val="tx1"/>
                        </a:solidFill>
                        <a:latin typeface="ＭＳ Ｐゴシック"/>
                      </a:endParaRP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10012"/>
                  </a:ext>
                </a:extLst>
              </a:tr>
              <a:tr h="210043">
                <a:tc>
                  <a:txBody>
                    <a:bodyPr/>
                    <a:lstStyle/>
                    <a:p>
                      <a:pPr algn="ctr" fontAlgn="ctr">
                        <a:lnSpc>
                          <a:spcPts val="1140"/>
                        </a:lnSpc>
                      </a:pPr>
                      <a:r>
                        <a:rPr lang="en-US" altLang="ja-JP" sz="900" b="0" i="0" u="none" strike="noStrike" dirty="0">
                          <a:solidFill>
                            <a:schemeClr val="tx1"/>
                          </a:solidFill>
                          <a:latin typeface="+mn-ea"/>
                          <a:ea typeface="+mn-ea"/>
                        </a:rPr>
                        <a:t>45</a:t>
                      </a:r>
                      <a:endParaRPr lang="ja-JP" altLang="en-US" sz="900" b="0" i="0" u="none" strike="noStrike" dirty="0">
                        <a:solidFill>
                          <a:schemeClr val="tx1"/>
                        </a:solidFill>
                        <a:latin typeface="+mn-ea"/>
                        <a:ea typeface="+mn-ea"/>
                      </a:endParaRP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l" fontAlgn="ctr"/>
                      <a:r>
                        <a:rPr lang="ja-JP" altLang="en-US" sz="900" b="0" i="0" u="none" strike="noStrike" dirty="0">
                          <a:solidFill>
                            <a:schemeClr val="tx1"/>
                          </a:solidFill>
                          <a:latin typeface="ＭＳ Ｐゴシック"/>
                        </a:rPr>
                        <a:t>社会福祉センター</a:t>
                      </a:r>
                    </a:p>
                  </a:txBody>
                  <a:tcPr marL="36000" marR="36000"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l" fontAlgn="ctr">
                        <a:lnSpc>
                          <a:spcPts val="1100"/>
                        </a:lnSpc>
                      </a:pPr>
                      <a:r>
                        <a:rPr lang="ja-JP" altLang="en-US" sz="900" b="0" i="0" u="none" strike="noStrike" dirty="0">
                          <a:solidFill>
                            <a:schemeClr val="tx1"/>
                          </a:solidFill>
                          <a:latin typeface="ＭＳ Ｐゴシック"/>
                        </a:rPr>
                        <a:t>増収策や管理経費の縮減を図る。</a:t>
                      </a:r>
                      <a:endParaRPr lang="en-US" altLang="ja-JP" sz="900" b="0" i="0" u="none" strike="noStrike" dirty="0">
                        <a:solidFill>
                          <a:schemeClr val="tx1"/>
                        </a:solidFill>
                        <a:latin typeface="ＭＳ Ｐゴシック"/>
                      </a:endParaRPr>
                    </a:p>
                    <a:p>
                      <a:pPr algn="l" fontAlgn="ctr">
                        <a:lnSpc>
                          <a:spcPts val="1100"/>
                        </a:lnSpc>
                      </a:pPr>
                      <a:r>
                        <a:rPr lang="ja-JP" altLang="en-US" sz="900" b="0" i="0" u="none" strike="noStrike" dirty="0">
                          <a:solidFill>
                            <a:schemeClr val="tx1"/>
                          </a:solidFill>
                          <a:latin typeface="ＭＳ Ｐゴシック"/>
                        </a:rPr>
                        <a:t>有償貸付で民間経営に委ねるスキームの検討</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marR="0" lvl="0" indent="0" algn="ctr" defTabSz="914400" rtl="0" eaLnBrk="1" fontAlgn="ctr" latinLnBrk="0" hangingPunct="1">
                        <a:lnSpc>
                          <a:spcPts val="1100"/>
                        </a:lnSpc>
                        <a:spcBef>
                          <a:spcPts val="0"/>
                        </a:spcBef>
                        <a:spcAft>
                          <a:spcPts val="0"/>
                        </a:spcAft>
                        <a:buClrTx/>
                        <a:buSzTx/>
                        <a:buFontTx/>
                        <a:buNone/>
                        <a:tabLst/>
                        <a:defRPr/>
                      </a:pPr>
                      <a:r>
                        <a:rPr lang="en-US" altLang="ja-JP" sz="900" b="0" i="0" u="none" strike="noStrike" dirty="0">
                          <a:solidFill>
                            <a:schemeClr val="tx1"/>
                          </a:solidFill>
                          <a:latin typeface="ＭＳ Ｐゴシック"/>
                        </a:rPr>
                        <a:t>―</a:t>
                      </a:r>
                      <a:endParaRPr lang="ja-JP" altLang="en-US" sz="900" b="0" i="0" u="none" strike="noStrike" dirty="0">
                        <a:solidFill>
                          <a:schemeClr val="tx1"/>
                        </a:solidFill>
                        <a:latin typeface="ＭＳ Ｐゴシック"/>
                      </a:endParaRP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88900" indent="-88900" algn="l" fontAlgn="ctr">
                        <a:lnSpc>
                          <a:spcPts val="1100"/>
                        </a:lnSpc>
                      </a:pPr>
                      <a:r>
                        <a:rPr lang="ja-JP" altLang="en-US" sz="900" b="0" i="0" u="none" strike="noStrike" dirty="0">
                          <a:solidFill>
                            <a:schemeClr val="tx1"/>
                          </a:solidFill>
                          <a:latin typeface="ＭＳ Ｐゴシック"/>
                        </a:rPr>
                        <a:t>・増収策として、</a:t>
                      </a:r>
                      <a:r>
                        <a:rPr lang="en-US" altLang="ja-JP" sz="900" b="0" i="0" u="none" strike="noStrike" dirty="0">
                          <a:solidFill>
                            <a:schemeClr val="tx1"/>
                          </a:solidFill>
                          <a:latin typeface="ＭＳ Ｐゴシック"/>
                        </a:rPr>
                        <a:t>2014</a:t>
                      </a:r>
                      <a:r>
                        <a:rPr lang="ja-JP" altLang="en-US" sz="900" b="0" i="0" u="none" strike="noStrike" dirty="0">
                          <a:solidFill>
                            <a:schemeClr val="tx1"/>
                          </a:solidFill>
                          <a:latin typeface="ＭＳ Ｐゴシック"/>
                        </a:rPr>
                        <a:t>年度より可能な団体に使用料負担の有償化を実施。</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4267962981"/>
                  </a:ext>
                </a:extLst>
              </a:tr>
            </a:tbl>
          </a:graphicData>
        </a:graphic>
      </p:graphicFrame>
      <p:cxnSp>
        <p:nvCxnSpPr>
          <p:cNvPr id="11" name="直線コネクタ 10"/>
          <p:cNvCxnSpPr/>
          <p:nvPr/>
        </p:nvCxnSpPr>
        <p:spPr>
          <a:xfrm>
            <a:off x="179512" y="1484784"/>
            <a:ext cx="856895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6" name="テキスト ボックス 36"/>
          <p:cNvSpPr txBox="1"/>
          <p:nvPr/>
        </p:nvSpPr>
        <p:spPr>
          <a:xfrm>
            <a:off x="0" y="0"/>
            <a:ext cx="4427984" cy="261610"/>
          </a:xfrm>
          <a:prstGeom prst="rect">
            <a:avLst/>
          </a:prstGeom>
          <a:noFill/>
        </p:spPr>
        <p:txBody>
          <a:bodyPr wrap="square" rtlCol="0">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Ⅲ</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行財政改革</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業務執行の刷新</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・市民利用施設の見直し</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cxnSp>
        <p:nvCxnSpPr>
          <p:cNvPr id="12" name="直線コネクタ 11"/>
          <p:cNvCxnSpPr/>
          <p:nvPr/>
        </p:nvCxnSpPr>
        <p:spPr>
          <a:xfrm>
            <a:off x="323528" y="476672"/>
            <a:ext cx="856895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3" name="正方形/長方形 12"/>
          <p:cNvSpPr/>
          <p:nvPr/>
        </p:nvSpPr>
        <p:spPr>
          <a:xfrm>
            <a:off x="179512" y="487705"/>
            <a:ext cx="2699792" cy="276999"/>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⑥収支改善等　</a:t>
            </a:r>
            <a:r>
              <a:rPr kumimoji="1" lang="en-US" altLang="ja-JP" sz="12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【3</a:t>
            </a:r>
            <a:r>
              <a:rPr kumimoji="1" lang="ja-JP" altLang="en-US" sz="12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施設</a:t>
            </a:r>
            <a:r>
              <a:rPr kumimoji="1" lang="en-US" altLang="ja-JP" sz="12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endParaRPr kumimoji="1" lang="ja-JP" altLang="en-US" sz="12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3" name="スライド番号プレースホルダー 2"/>
          <p:cNvSpPr>
            <a:spLocks noGrp="1"/>
          </p:cNvSpPr>
          <p:nvPr>
            <p:ph type="sldNum" sz="quarter" idx="12"/>
          </p:nvPr>
        </p:nvSpPr>
        <p:spPr/>
        <p:txBody>
          <a:bodyPr/>
          <a:lstStyle/>
          <a:p>
            <a:fld id="{CCEC3038-1CF1-4B63-9920-55248DCFBA97}" type="slidenum">
              <a:rPr kumimoji="1" lang="ja-JP" altLang="en-US" smtClean="0"/>
              <a:pPr/>
              <a:t>239</a:t>
            </a:fld>
            <a:endParaRPr kumimoji="1" lang="ja-JP" altLang="en-US"/>
          </a:p>
        </p:txBody>
      </p:sp>
    </p:spTree>
    <p:extLst>
      <p:ext uri="{BB962C8B-B14F-4D97-AF65-F5344CB8AC3E}">
        <p14:creationId xmlns:p14="http://schemas.microsoft.com/office/powerpoint/2010/main" val="3639066908"/>
      </p:ext>
    </p:extLst>
  </p:cSld>
  <p:clrMapOvr>
    <a:masterClrMapping/>
  </p:clrMapOvr>
</p:sld>
</file>

<file path=ppt/slides/slide2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 name="図 12"/>
          <p:cNvPicPr>
            <a:picLocks/>
          </p:cNvPicPr>
          <p:nvPr/>
        </p:nvPicPr>
        <p:blipFill>
          <a:blip r:embed="rId3"/>
          <a:stretch>
            <a:fillRect/>
          </a:stretch>
        </p:blipFill>
        <p:spPr>
          <a:xfrm>
            <a:off x="5887452" y="5717295"/>
            <a:ext cx="2933019" cy="464046"/>
          </a:xfrm>
          <a:prstGeom prst="rect">
            <a:avLst/>
          </a:prstGeom>
        </p:spPr>
      </p:pic>
      <p:pic>
        <p:nvPicPr>
          <p:cNvPr id="12" name="図 11"/>
          <p:cNvPicPr>
            <a:picLocks/>
          </p:cNvPicPr>
          <p:nvPr/>
        </p:nvPicPr>
        <p:blipFill>
          <a:blip r:embed="rId3"/>
          <a:stretch>
            <a:fillRect/>
          </a:stretch>
        </p:blipFill>
        <p:spPr>
          <a:xfrm>
            <a:off x="5887452" y="4365104"/>
            <a:ext cx="2861012" cy="432047"/>
          </a:xfrm>
          <a:prstGeom prst="rect">
            <a:avLst/>
          </a:prstGeom>
        </p:spPr>
      </p:pic>
      <p:pic>
        <p:nvPicPr>
          <p:cNvPr id="11" name="図 10"/>
          <p:cNvPicPr>
            <a:picLocks/>
          </p:cNvPicPr>
          <p:nvPr/>
        </p:nvPicPr>
        <p:blipFill>
          <a:blip r:embed="rId3"/>
          <a:stretch>
            <a:fillRect/>
          </a:stretch>
        </p:blipFill>
        <p:spPr>
          <a:xfrm>
            <a:off x="5861944" y="1567424"/>
            <a:ext cx="2886520" cy="1027962"/>
          </a:xfrm>
          <a:prstGeom prst="rect">
            <a:avLst/>
          </a:prstGeom>
        </p:spPr>
      </p:pic>
      <p:graphicFrame>
        <p:nvGraphicFramePr>
          <p:cNvPr id="7" name="表 6"/>
          <p:cNvGraphicFramePr>
            <a:graphicFrameLocks noGrp="1"/>
          </p:cNvGraphicFramePr>
          <p:nvPr>
            <p:extLst/>
          </p:nvPr>
        </p:nvGraphicFramePr>
        <p:xfrm>
          <a:off x="323528" y="620688"/>
          <a:ext cx="8496944" cy="6035780"/>
        </p:xfrm>
        <a:graphic>
          <a:graphicData uri="http://schemas.openxmlformats.org/drawingml/2006/table">
            <a:tbl>
              <a:tblPr firstRow="1">
                <a:tableStyleId>{5C22544A-7EE6-4342-B048-85BDC9FD1C3A}</a:tableStyleId>
              </a:tblPr>
              <a:tblGrid>
                <a:gridCol w="1944216">
                  <a:extLst>
                    <a:ext uri="{9D8B030D-6E8A-4147-A177-3AD203B41FA5}">
                      <a16:colId xmlns:a16="http://schemas.microsoft.com/office/drawing/2014/main" val="20000"/>
                    </a:ext>
                  </a:extLst>
                </a:gridCol>
                <a:gridCol w="1656184">
                  <a:extLst>
                    <a:ext uri="{9D8B030D-6E8A-4147-A177-3AD203B41FA5}">
                      <a16:colId xmlns:a16="http://schemas.microsoft.com/office/drawing/2014/main" val="20001"/>
                    </a:ext>
                  </a:extLst>
                </a:gridCol>
                <a:gridCol w="1944216">
                  <a:extLst>
                    <a:ext uri="{9D8B030D-6E8A-4147-A177-3AD203B41FA5}">
                      <a16:colId xmlns:a16="http://schemas.microsoft.com/office/drawing/2014/main" val="20002"/>
                    </a:ext>
                  </a:extLst>
                </a:gridCol>
                <a:gridCol w="2952328">
                  <a:extLst>
                    <a:ext uri="{9D8B030D-6E8A-4147-A177-3AD203B41FA5}">
                      <a16:colId xmlns:a16="http://schemas.microsoft.com/office/drawing/2014/main" val="20003"/>
                    </a:ext>
                  </a:extLst>
                </a:gridCol>
              </a:tblGrid>
              <a:tr h="369040">
                <a:tc>
                  <a:txBody>
                    <a:bodyPr/>
                    <a:lstStyle/>
                    <a:p>
                      <a:pPr algn="ctr">
                        <a:lnSpc>
                          <a:spcPct val="100000"/>
                        </a:lnSpc>
                      </a:pPr>
                      <a:r>
                        <a:rPr kumimoji="1" lang="ja-JP" altLang="en-US" sz="1800" b="0" dirty="0">
                          <a:solidFill>
                            <a:schemeClr val="tx1"/>
                          </a:solidFill>
                          <a:latin typeface="+mn-lt"/>
                        </a:rPr>
                        <a:t>＜</a:t>
                      </a:r>
                      <a:r>
                        <a:rPr kumimoji="1" lang="en-US" altLang="ja-JP" sz="1800" b="0" dirty="0">
                          <a:solidFill>
                            <a:schemeClr val="tx1"/>
                          </a:solidFill>
                          <a:latin typeface="+mn-lt"/>
                        </a:rPr>
                        <a:t>Why</a:t>
                      </a:r>
                      <a:r>
                        <a:rPr kumimoji="1" lang="ja-JP" altLang="en-US" sz="1800" b="0" dirty="0">
                          <a:solidFill>
                            <a:schemeClr val="tx1"/>
                          </a:solidFill>
                          <a:latin typeface="+mn-lt"/>
                        </a:rPr>
                        <a:t>＞</a:t>
                      </a:r>
                    </a:p>
                  </a:txBody>
                  <a:tcPr marL="36000" marR="36000" anchor="ctr">
                    <a:lnL w="12700" cap="flat" cmpd="sng" algn="ctr">
                      <a:solidFill>
                        <a:schemeClr val="tx1"/>
                      </a:solidFill>
                      <a:prstDash val="solid"/>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00000"/>
                        </a:lnSpc>
                      </a:pPr>
                      <a:r>
                        <a:rPr kumimoji="1" lang="ja-JP" altLang="en-US" sz="1800" b="0" dirty="0">
                          <a:solidFill>
                            <a:schemeClr val="tx1"/>
                          </a:solidFill>
                          <a:latin typeface="+mn-lt"/>
                        </a:rPr>
                        <a:t>＜</a:t>
                      </a:r>
                      <a:r>
                        <a:rPr kumimoji="1" lang="en-US" altLang="ja-JP" sz="1800" b="0" dirty="0">
                          <a:solidFill>
                            <a:schemeClr val="tx1"/>
                          </a:solidFill>
                          <a:latin typeface="+mn-lt"/>
                        </a:rPr>
                        <a:t>Vision</a:t>
                      </a:r>
                      <a:r>
                        <a:rPr kumimoji="1" lang="ja-JP" altLang="en-US" sz="1800" b="0" dirty="0">
                          <a:solidFill>
                            <a:schemeClr val="tx1"/>
                          </a:solidFill>
                          <a:latin typeface="+mn-lt"/>
                        </a:rPr>
                        <a:t>＞</a:t>
                      </a:r>
                    </a:p>
                  </a:txBody>
                  <a:tcPr marL="36000" marR="36000" anchor="ctr">
                    <a:lnL w="12700" cap="flat" cmpd="sng" algn="ctr">
                      <a:solidFill>
                        <a:schemeClr val="tx1"/>
                      </a:solidFill>
                      <a:prstDash val="sysDash"/>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00000"/>
                        </a:lnSpc>
                      </a:pPr>
                      <a:r>
                        <a:rPr kumimoji="1" lang="ja-JP" altLang="en-US" sz="1800" b="0" dirty="0">
                          <a:solidFill>
                            <a:schemeClr val="tx1"/>
                          </a:solidFill>
                          <a:latin typeface="+mn-lt"/>
                        </a:rPr>
                        <a:t>＜</a:t>
                      </a:r>
                      <a:r>
                        <a:rPr kumimoji="1" lang="en-US" altLang="ja-JP" sz="1800" b="0" dirty="0">
                          <a:solidFill>
                            <a:schemeClr val="tx1"/>
                          </a:solidFill>
                          <a:latin typeface="+mn-lt"/>
                        </a:rPr>
                        <a:t>What</a:t>
                      </a:r>
                      <a:r>
                        <a:rPr kumimoji="1" lang="ja-JP" altLang="en-US" sz="1800" b="0" dirty="0">
                          <a:solidFill>
                            <a:schemeClr val="tx1"/>
                          </a:solidFill>
                          <a:latin typeface="+mn-lt"/>
                        </a:rPr>
                        <a:t>＞</a:t>
                      </a:r>
                    </a:p>
                  </a:txBody>
                  <a:tcPr marL="36000" marR="36000" anchor="ctr">
                    <a:lnL w="12700" cap="flat" cmpd="sng" algn="ctr">
                      <a:solidFill>
                        <a:schemeClr val="tx1"/>
                      </a:solidFill>
                      <a:prstDash val="sysDash"/>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00000"/>
                        </a:lnSpc>
                      </a:pPr>
                      <a:r>
                        <a:rPr kumimoji="1" lang="ja-JP" altLang="en-US" sz="1800" b="0" dirty="0">
                          <a:solidFill>
                            <a:schemeClr val="tx1"/>
                          </a:solidFill>
                          <a:latin typeface="+mn-lt"/>
                        </a:rPr>
                        <a:t>＜</a:t>
                      </a:r>
                      <a:r>
                        <a:rPr kumimoji="1" lang="en-US" altLang="ja-JP" sz="1800" b="0" dirty="0">
                          <a:solidFill>
                            <a:schemeClr val="tx1"/>
                          </a:solidFill>
                          <a:latin typeface="+mn-lt"/>
                        </a:rPr>
                        <a:t>Outcome</a:t>
                      </a:r>
                      <a:r>
                        <a:rPr kumimoji="1" lang="ja-JP" altLang="en-US" sz="1800" b="0" dirty="0">
                          <a:solidFill>
                            <a:schemeClr val="tx1"/>
                          </a:solidFill>
                          <a:latin typeface="+mn-lt"/>
                        </a:rPr>
                        <a:t>＞</a:t>
                      </a:r>
                    </a:p>
                  </a:txBody>
                  <a:tcPr marL="36000" marR="36000" anchor="ctr">
                    <a:lnL w="12700" cap="flat" cmpd="sng" algn="ctr">
                      <a:solidFill>
                        <a:schemeClr val="tx1"/>
                      </a:solidFill>
                      <a:prstDash val="sysDash"/>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495056">
                <a:tc rowSpan="2">
                  <a:txBody>
                    <a:bodyPr/>
                    <a:lstStyle/>
                    <a:p>
                      <a:pPr marL="0" marR="0" indent="0" algn="l" defTabSz="914400" rtl="0" eaLnBrk="1" fontAlgn="auto" latinLnBrk="0" hangingPunct="1">
                        <a:lnSpc>
                          <a:spcPts val="1500"/>
                        </a:lnSpc>
                        <a:spcBef>
                          <a:spcPts val="0"/>
                        </a:spcBef>
                        <a:spcAft>
                          <a:spcPts val="0"/>
                        </a:spcAft>
                        <a:buClrTx/>
                        <a:buSzTx/>
                        <a:buFontTx/>
                        <a:buNone/>
                        <a:tabLst/>
                        <a:defRPr/>
                      </a:pPr>
                      <a:r>
                        <a:rPr lang="ja-JP" altLang="en-US" sz="1300" dirty="0">
                          <a:solidFill>
                            <a:schemeClr val="tx1"/>
                          </a:solidFill>
                          <a:latin typeface="+mn-lt"/>
                          <a:ea typeface="+mn-ea"/>
                        </a:rPr>
                        <a:t>　活力と魅力のある大阪を実現するためには、急速に普及が進むＩＣＴの活用が有効であり、ＩＣＴを徹底活用し、市民サービス向上と行政運営の効率化の取組を進めること必要である。</a:t>
                      </a:r>
                    </a:p>
                    <a:p>
                      <a:pPr marL="0" marR="0" indent="0" algn="l" defTabSz="914400" rtl="0" eaLnBrk="1" fontAlgn="auto" latinLnBrk="0" hangingPunct="1">
                        <a:lnSpc>
                          <a:spcPts val="1500"/>
                        </a:lnSpc>
                        <a:spcBef>
                          <a:spcPts val="0"/>
                        </a:spcBef>
                        <a:spcAft>
                          <a:spcPts val="0"/>
                        </a:spcAft>
                        <a:buClrTx/>
                        <a:buSzTx/>
                        <a:buFontTx/>
                        <a:buNone/>
                        <a:tabLst/>
                        <a:defRPr/>
                      </a:pPr>
                      <a:endParaRPr lang="ja-JP" altLang="en-US" sz="1300" dirty="0">
                        <a:solidFill>
                          <a:schemeClr val="tx1"/>
                        </a:solidFill>
                        <a:latin typeface="+mn-lt"/>
                        <a:ea typeface="+mn-ea"/>
                      </a:endParaRPr>
                    </a:p>
                    <a:p>
                      <a:pPr marL="0" marR="0" indent="0" algn="l" defTabSz="914400" rtl="0" eaLnBrk="1" fontAlgn="auto" latinLnBrk="0" hangingPunct="1">
                        <a:lnSpc>
                          <a:spcPts val="1500"/>
                        </a:lnSpc>
                        <a:spcBef>
                          <a:spcPts val="0"/>
                        </a:spcBef>
                        <a:spcAft>
                          <a:spcPts val="0"/>
                        </a:spcAft>
                        <a:buClrTx/>
                        <a:buSzTx/>
                        <a:buFontTx/>
                        <a:buNone/>
                        <a:tabLst/>
                        <a:defRPr/>
                      </a:pPr>
                      <a:r>
                        <a:rPr lang="ja-JP" altLang="en-US" sz="1300" dirty="0">
                          <a:solidFill>
                            <a:schemeClr val="tx1"/>
                          </a:solidFill>
                          <a:latin typeface="+mn-lt"/>
                          <a:ea typeface="+mn-ea"/>
                        </a:rPr>
                        <a:t>　これまでの実績として、ほぼ全ての定型業務にシステムの導入を行い、併せて庁内パソコンの整備も行ってきたが、クラウド、モバイルなどといった近年のＩＣＴの発展によって、ペーパーレス化やテレワークなどのより一層のＩＣＴ活用による業務改善・効率化を行うことが可能となっている。</a:t>
                      </a:r>
                    </a:p>
                    <a:p>
                      <a:pPr marL="0" marR="0" indent="0" algn="l" defTabSz="914400" rtl="0" eaLnBrk="1" fontAlgn="auto" latinLnBrk="0" hangingPunct="1">
                        <a:lnSpc>
                          <a:spcPts val="1500"/>
                        </a:lnSpc>
                        <a:spcBef>
                          <a:spcPts val="0"/>
                        </a:spcBef>
                        <a:spcAft>
                          <a:spcPts val="0"/>
                        </a:spcAft>
                        <a:buClrTx/>
                        <a:buSzTx/>
                        <a:buFontTx/>
                        <a:buNone/>
                        <a:tabLst/>
                        <a:defRPr/>
                      </a:pPr>
                      <a:endParaRPr lang="ja-JP" altLang="en-US" sz="1300" dirty="0">
                        <a:solidFill>
                          <a:schemeClr val="tx1"/>
                        </a:solidFill>
                        <a:latin typeface="+mn-lt"/>
                        <a:ea typeface="+mn-ea"/>
                      </a:endParaRPr>
                    </a:p>
                    <a:p>
                      <a:pPr marL="0" marR="0" indent="0" algn="l" defTabSz="914400" rtl="0" eaLnBrk="1" fontAlgn="auto" latinLnBrk="0" hangingPunct="1">
                        <a:lnSpc>
                          <a:spcPts val="1500"/>
                        </a:lnSpc>
                        <a:spcBef>
                          <a:spcPts val="0"/>
                        </a:spcBef>
                        <a:spcAft>
                          <a:spcPts val="0"/>
                        </a:spcAft>
                        <a:buClrTx/>
                        <a:buSzTx/>
                        <a:buFontTx/>
                        <a:buNone/>
                        <a:tabLst/>
                        <a:defRPr/>
                      </a:pPr>
                      <a:r>
                        <a:rPr lang="ja-JP" altLang="en-US" sz="1300" dirty="0">
                          <a:solidFill>
                            <a:schemeClr val="tx1"/>
                          </a:solidFill>
                          <a:latin typeface="+mn-lt"/>
                          <a:ea typeface="+mn-ea"/>
                        </a:rPr>
                        <a:t>　また、システムの安全性・信頼性を確保しつつ、投資効果を高めていく取組も進めていく必要がある。</a:t>
                      </a:r>
                      <a:endParaRPr lang="en-US" altLang="ja-JP" sz="1300" dirty="0">
                        <a:solidFill>
                          <a:schemeClr val="tx1"/>
                        </a:solidFill>
                        <a:latin typeface="+mn-lt"/>
                        <a:ea typeface="+mn-ea"/>
                      </a:endParaRPr>
                    </a:p>
                    <a:p>
                      <a:pPr marL="0" marR="0" indent="0" algn="l" defTabSz="914400" rtl="0" eaLnBrk="1" fontAlgn="auto" latinLnBrk="0" hangingPunct="1">
                        <a:lnSpc>
                          <a:spcPts val="1500"/>
                        </a:lnSpc>
                        <a:spcBef>
                          <a:spcPts val="0"/>
                        </a:spcBef>
                        <a:spcAft>
                          <a:spcPts val="0"/>
                        </a:spcAft>
                        <a:buClrTx/>
                        <a:buSzTx/>
                        <a:buFontTx/>
                        <a:buNone/>
                        <a:tabLst/>
                        <a:defRPr/>
                      </a:pPr>
                      <a:endParaRPr lang="en-US" altLang="ja-JP" sz="1300" dirty="0">
                        <a:solidFill>
                          <a:schemeClr val="tx1"/>
                        </a:solidFill>
                        <a:latin typeface="+mn-lt"/>
                        <a:ea typeface="+mn-ea"/>
                      </a:endParaRPr>
                    </a:p>
                    <a:p>
                      <a:pPr marL="0" marR="0" indent="0" algn="l" defTabSz="914400" rtl="0" eaLnBrk="1" fontAlgn="auto" latinLnBrk="0" hangingPunct="1">
                        <a:lnSpc>
                          <a:spcPts val="1500"/>
                        </a:lnSpc>
                        <a:spcBef>
                          <a:spcPts val="0"/>
                        </a:spcBef>
                        <a:spcAft>
                          <a:spcPts val="0"/>
                        </a:spcAft>
                        <a:buClrTx/>
                        <a:buSzTx/>
                        <a:buFontTx/>
                        <a:buNone/>
                        <a:tabLst/>
                        <a:defRPr/>
                      </a:pPr>
                      <a:endParaRPr lang="en-US" altLang="ja-JP" sz="1300" dirty="0">
                        <a:solidFill>
                          <a:schemeClr val="tx1"/>
                        </a:solidFill>
                        <a:latin typeface="+mn-lt"/>
                        <a:ea typeface="+mn-ea"/>
                      </a:endParaRPr>
                    </a:p>
                    <a:p>
                      <a:pPr marL="0" marR="0" indent="0" algn="l" defTabSz="914400" rtl="0" eaLnBrk="1" fontAlgn="auto" latinLnBrk="0" hangingPunct="1">
                        <a:lnSpc>
                          <a:spcPts val="1500"/>
                        </a:lnSpc>
                        <a:spcBef>
                          <a:spcPts val="0"/>
                        </a:spcBef>
                        <a:spcAft>
                          <a:spcPts val="0"/>
                        </a:spcAft>
                        <a:buClrTx/>
                        <a:buSzTx/>
                        <a:buFontTx/>
                        <a:buNone/>
                        <a:tabLst/>
                        <a:defRPr/>
                      </a:pPr>
                      <a:endParaRPr lang="en-US" altLang="ja-JP" sz="1300" dirty="0">
                        <a:solidFill>
                          <a:schemeClr val="tx1"/>
                        </a:solidFill>
                        <a:latin typeface="+mn-lt"/>
                        <a:ea typeface="+mn-ea"/>
                      </a:endParaRPr>
                    </a:p>
                    <a:p>
                      <a:pPr marL="0" marR="0" indent="0" algn="l" defTabSz="914400" rtl="0" eaLnBrk="1" fontAlgn="auto" latinLnBrk="0" hangingPunct="1">
                        <a:lnSpc>
                          <a:spcPts val="1500"/>
                        </a:lnSpc>
                        <a:spcBef>
                          <a:spcPts val="0"/>
                        </a:spcBef>
                        <a:spcAft>
                          <a:spcPts val="0"/>
                        </a:spcAft>
                        <a:buClrTx/>
                        <a:buSzTx/>
                        <a:buFontTx/>
                        <a:buNone/>
                        <a:tabLst/>
                        <a:defRPr/>
                      </a:pPr>
                      <a:endParaRPr lang="en-US" altLang="ja-JP" sz="1300" dirty="0">
                        <a:solidFill>
                          <a:schemeClr val="tx1"/>
                        </a:solidFill>
                        <a:latin typeface="+mn-lt"/>
                        <a:ea typeface="+mn-ea"/>
                      </a:endParaRPr>
                    </a:p>
                    <a:p>
                      <a:pPr marL="0" marR="0" indent="0" algn="l" defTabSz="914400" rtl="0" eaLnBrk="1" fontAlgn="auto" latinLnBrk="0" hangingPunct="1">
                        <a:lnSpc>
                          <a:spcPts val="1500"/>
                        </a:lnSpc>
                        <a:spcBef>
                          <a:spcPts val="0"/>
                        </a:spcBef>
                        <a:spcAft>
                          <a:spcPts val="0"/>
                        </a:spcAft>
                        <a:buClrTx/>
                        <a:buSzTx/>
                        <a:buFontTx/>
                        <a:buNone/>
                        <a:tabLst/>
                        <a:defRPr/>
                      </a:pPr>
                      <a:r>
                        <a:rPr lang="ja-JP" altLang="en-US" sz="1300" dirty="0">
                          <a:solidFill>
                            <a:schemeClr val="tx1"/>
                          </a:solidFill>
                          <a:latin typeface="+mn-lt"/>
                          <a:ea typeface="+mn-ea"/>
                        </a:rPr>
                        <a:t>（次頁に続く）</a:t>
                      </a:r>
                    </a:p>
                  </a:txBody>
                  <a:tcPr marL="36000" marR="36000">
                    <a:lnL w="12700" cap="flat" cmpd="sng" algn="ctr">
                      <a:solidFill>
                        <a:schemeClr val="tx1"/>
                      </a:solidFill>
                      <a:prstDash val="solid"/>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rowSpan="2">
                  <a:txBody>
                    <a:bodyPr/>
                    <a:lstStyle/>
                    <a:p>
                      <a:pPr>
                        <a:lnSpc>
                          <a:spcPts val="1500"/>
                        </a:lnSpc>
                      </a:pPr>
                      <a:r>
                        <a:rPr lang="ja-JP" altLang="en-US" sz="1300" dirty="0">
                          <a:solidFill>
                            <a:schemeClr val="tx1"/>
                          </a:solidFill>
                          <a:latin typeface="+mn-lt"/>
                          <a:ea typeface="+mn-ea"/>
                        </a:rPr>
                        <a:t>・「大阪市ＩＣＴ戦略」及び「大阪市ＩＣＴ戦略アクションプラン」に基づき全庁的なＩＣＴ活用を推進する。</a:t>
                      </a:r>
                    </a:p>
                    <a:p>
                      <a:pPr>
                        <a:lnSpc>
                          <a:spcPts val="1500"/>
                        </a:lnSpc>
                      </a:pPr>
                      <a:endParaRPr lang="ja-JP" altLang="en-US" sz="1300" dirty="0">
                        <a:solidFill>
                          <a:schemeClr val="tx1"/>
                        </a:solidFill>
                        <a:latin typeface="+mn-lt"/>
                        <a:ea typeface="+mn-ea"/>
                      </a:endParaRPr>
                    </a:p>
                    <a:p>
                      <a:pPr>
                        <a:lnSpc>
                          <a:spcPts val="1500"/>
                        </a:lnSpc>
                      </a:pPr>
                      <a:r>
                        <a:rPr lang="ja-JP" altLang="en-US" sz="1300" dirty="0">
                          <a:solidFill>
                            <a:schemeClr val="tx1"/>
                          </a:solidFill>
                          <a:latin typeface="+mn-lt"/>
                          <a:ea typeface="+mn-ea"/>
                        </a:rPr>
                        <a:t>・行政運営にかかる業務遂行においてＩＣＴの徹底活用を進め、効果的・効率的な行政運営をめざす。</a:t>
                      </a:r>
                    </a:p>
                    <a:p>
                      <a:pPr>
                        <a:lnSpc>
                          <a:spcPts val="1500"/>
                        </a:lnSpc>
                      </a:pPr>
                      <a:endParaRPr lang="ja-JP" altLang="en-US" sz="1300" dirty="0">
                        <a:solidFill>
                          <a:schemeClr val="tx1"/>
                        </a:solidFill>
                        <a:latin typeface="+mn-lt"/>
                        <a:ea typeface="+mn-ea"/>
                      </a:endParaRPr>
                    </a:p>
                    <a:p>
                      <a:pPr>
                        <a:lnSpc>
                          <a:spcPts val="1500"/>
                        </a:lnSpc>
                      </a:pPr>
                      <a:r>
                        <a:rPr lang="ja-JP" altLang="en-US" sz="1300" dirty="0">
                          <a:solidFill>
                            <a:schemeClr val="tx1"/>
                          </a:solidFill>
                          <a:latin typeface="+mn-lt"/>
                          <a:ea typeface="+mn-ea"/>
                        </a:rPr>
                        <a:t>・システムの集約の実現性を検討して、効率的なシステム運用及び経常経費の圧縮をめざす。</a:t>
                      </a:r>
                    </a:p>
                    <a:p>
                      <a:pPr>
                        <a:lnSpc>
                          <a:spcPts val="1500"/>
                        </a:lnSpc>
                      </a:pPr>
                      <a:endParaRPr lang="en-US" altLang="ja-JP" sz="1300" dirty="0">
                        <a:solidFill>
                          <a:srgbClr val="FF0000"/>
                        </a:solidFill>
                        <a:latin typeface="+mn-lt"/>
                        <a:ea typeface="+mn-ea"/>
                      </a:endParaRPr>
                    </a:p>
                    <a:p>
                      <a:pPr>
                        <a:lnSpc>
                          <a:spcPts val="1300"/>
                        </a:lnSpc>
                      </a:pPr>
                      <a:r>
                        <a:rPr lang="en-US" altLang="ja-JP" sz="1100" dirty="0">
                          <a:solidFill>
                            <a:schemeClr val="tx1"/>
                          </a:solidFill>
                          <a:latin typeface="+mn-lt"/>
                          <a:ea typeface="+mn-ea"/>
                        </a:rPr>
                        <a:t>ICT</a:t>
                      </a:r>
                      <a:r>
                        <a:rPr lang="ja-JP" altLang="en-US" sz="1100" dirty="0">
                          <a:solidFill>
                            <a:schemeClr val="tx1"/>
                          </a:solidFill>
                          <a:latin typeface="+mn-lt"/>
                          <a:ea typeface="+mn-ea"/>
                        </a:rPr>
                        <a:t>戦略　第１版</a:t>
                      </a:r>
                      <a:endParaRPr lang="en-US" altLang="ja-JP" sz="1100" dirty="0">
                        <a:solidFill>
                          <a:schemeClr val="tx1"/>
                        </a:solidFill>
                        <a:latin typeface="+mn-lt"/>
                        <a:ea typeface="+mn-ea"/>
                      </a:endParaRPr>
                    </a:p>
                    <a:p>
                      <a:pPr>
                        <a:lnSpc>
                          <a:spcPts val="1300"/>
                        </a:lnSpc>
                      </a:pPr>
                      <a:r>
                        <a:rPr lang="ja-JP" altLang="en-US" sz="1100" dirty="0">
                          <a:solidFill>
                            <a:schemeClr val="tx1"/>
                          </a:solidFill>
                          <a:latin typeface="+mn-lt"/>
                          <a:ea typeface="+mn-ea"/>
                        </a:rPr>
                        <a:t>　</a:t>
                      </a:r>
                      <a:r>
                        <a:rPr lang="en-US" altLang="ja-JP" sz="1100" dirty="0">
                          <a:solidFill>
                            <a:schemeClr val="tx1"/>
                          </a:solidFill>
                          <a:latin typeface="+mn-lt"/>
                          <a:ea typeface="+mn-ea"/>
                        </a:rPr>
                        <a:t>2015</a:t>
                      </a:r>
                      <a:r>
                        <a:rPr lang="ja-JP" altLang="en-US" sz="1100" dirty="0">
                          <a:solidFill>
                            <a:schemeClr val="tx1"/>
                          </a:solidFill>
                          <a:latin typeface="+mn-lt"/>
                          <a:ea typeface="+mn-ea"/>
                        </a:rPr>
                        <a:t>年度策定</a:t>
                      </a:r>
                      <a:endParaRPr lang="en-US" altLang="ja-JP" sz="1100" dirty="0">
                        <a:solidFill>
                          <a:schemeClr val="tx1"/>
                        </a:solidFill>
                        <a:latin typeface="+mn-lt"/>
                        <a:ea typeface="+mn-ea"/>
                      </a:endParaRPr>
                    </a:p>
                    <a:p>
                      <a:pPr>
                        <a:lnSpc>
                          <a:spcPts val="1300"/>
                        </a:lnSpc>
                      </a:pPr>
                      <a:r>
                        <a:rPr lang="ja-JP" altLang="en-US" sz="1100" dirty="0">
                          <a:solidFill>
                            <a:schemeClr val="tx1"/>
                          </a:solidFill>
                          <a:latin typeface="+mn-lt"/>
                          <a:ea typeface="+mn-ea"/>
                        </a:rPr>
                        <a:t>　</a:t>
                      </a:r>
                      <a:r>
                        <a:rPr lang="en-US" altLang="ja-JP" sz="1100" dirty="0">
                          <a:solidFill>
                            <a:schemeClr val="tx1"/>
                          </a:solidFill>
                          <a:latin typeface="+mn-lt"/>
                          <a:ea typeface="+mn-ea"/>
                        </a:rPr>
                        <a:t>ICT</a:t>
                      </a:r>
                      <a:r>
                        <a:rPr lang="ja-JP" altLang="en-US" sz="1100" dirty="0">
                          <a:solidFill>
                            <a:schemeClr val="tx1"/>
                          </a:solidFill>
                          <a:latin typeface="+mn-lt"/>
                          <a:ea typeface="+mn-ea"/>
                        </a:rPr>
                        <a:t>戦略アクションプラン</a:t>
                      </a:r>
                      <a:endParaRPr lang="en-US" altLang="ja-JP" sz="1100" dirty="0">
                        <a:solidFill>
                          <a:schemeClr val="tx1"/>
                        </a:solidFill>
                        <a:latin typeface="+mn-lt"/>
                        <a:ea typeface="+mn-ea"/>
                      </a:endParaRPr>
                    </a:p>
                    <a:p>
                      <a:pPr>
                        <a:lnSpc>
                          <a:spcPts val="1300"/>
                        </a:lnSpc>
                      </a:pPr>
                      <a:r>
                        <a:rPr lang="ja-JP" altLang="en-US" sz="1100" dirty="0">
                          <a:solidFill>
                            <a:schemeClr val="tx1"/>
                          </a:solidFill>
                          <a:latin typeface="+mn-lt"/>
                          <a:ea typeface="+mn-ea"/>
                        </a:rPr>
                        <a:t>　（</a:t>
                      </a:r>
                      <a:r>
                        <a:rPr lang="en-US" altLang="ja-JP" sz="1100" dirty="0">
                          <a:solidFill>
                            <a:schemeClr val="tx1"/>
                          </a:solidFill>
                          <a:latin typeface="+mn-lt"/>
                          <a:ea typeface="+mn-ea"/>
                        </a:rPr>
                        <a:t>2015</a:t>
                      </a:r>
                      <a:r>
                        <a:rPr lang="ja-JP" altLang="en-US" sz="1100" dirty="0">
                          <a:solidFill>
                            <a:schemeClr val="tx1"/>
                          </a:solidFill>
                          <a:latin typeface="+mn-lt"/>
                          <a:ea typeface="+mn-ea"/>
                        </a:rPr>
                        <a:t>年度～</a:t>
                      </a:r>
                      <a:r>
                        <a:rPr lang="en-US" altLang="ja-JP" sz="1100" dirty="0">
                          <a:solidFill>
                            <a:schemeClr val="tx1"/>
                          </a:solidFill>
                          <a:latin typeface="+mn-lt"/>
                          <a:ea typeface="+mn-ea"/>
                        </a:rPr>
                        <a:t>2017</a:t>
                      </a:r>
                      <a:r>
                        <a:rPr lang="ja-JP" altLang="en-US" sz="1100" dirty="0">
                          <a:solidFill>
                            <a:schemeClr val="tx1"/>
                          </a:solidFill>
                          <a:latin typeface="+mn-lt"/>
                          <a:ea typeface="+mn-ea"/>
                        </a:rPr>
                        <a:t>年度）</a:t>
                      </a:r>
                      <a:endParaRPr lang="en-US" altLang="ja-JP" sz="1100" dirty="0">
                        <a:solidFill>
                          <a:schemeClr val="tx1"/>
                        </a:solidFill>
                        <a:latin typeface="+mn-lt"/>
                        <a:ea typeface="+mn-ea"/>
                      </a:endParaRPr>
                    </a:p>
                    <a:p>
                      <a:pPr>
                        <a:lnSpc>
                          <a:spcPts val="1300"/>
                        </a:lnSpc>
                      </a:pPr>
                      <a:r>
                        <a:rPr lang="en-US" altLang="ja-JP" sz="1100" dirty="0">
                          <a:solidFill>
                            <a:schemeClr val="tx1"/>
                          </a:solidFill>
                          <a:latin typeface="+mn-lt"/>
                          <a:ea typeface="+mn-ea"/>
                        </a:rPr>
                        <a:t>ICT</a:t>
                      </a:r>
                      <a:r>
                        <a:rPr lang="ja-JP" altLang="en-US" sz="1100" dirty="0">
                          <a:solidFill>
                            <a:schemeClr val="tx1"/>
                          </a:solidFill>
                          <a:latin typeface="+mn-lt"/>
                          <a:ea typeface="+mn-ea"/>
                        </a:rPr>
                        <a:t>戦略　第２版</a:t>
                      </a:r>
                      <a:endParaRPr lang="en-US" altLang="ja-JP" sz="1100" dirty="0">
                        <a:solidFill>
                          <a:schemeClr val="tx1"/>
                        </a:solidFill>
                        <a:latin typeface="+mn-lt"/>
                        <a:ea typeface="+mn-ea"/>
                      </a:endParaRPr>
                    </a:p>
                    <a:p>
                      <a:pPr>
                        <a:lnSpc>
                          <a:spcPts val="1300"/>
                        </a:lnSpc>
                      </a:pPr>
                      <a:r>
                        <a:rPr lang="ja-JP" altLang="en-US" sz="1100" dirty="0">
                          <a:solidFill>
                            <a:schemeClr val="tx1"/>
                          </a:solidFill>
                          <a:latin typeface="+mn-lt"/>
                          <a:ea typeface="+mn-ea"/>
                        </a:rPr>
                        <a:t>　</a:t>
                      </a:r>
                      <a:r>
                        <a:rPr lang="en-US" altLang="ja-JP" sz="1100" dirty="0">
                          <a:solidFill>
                            <a:schemeClr val="tx1"/>
                          </a:solidFill>
                          <a:latin typeface="+mn-lt"/>
                          <a:ea typeface="+mn-ea"/>
                        </a:rPr>
                        <a:t>2018</a:t>
                      </a:r>
                      <a:r>
                        <a:rPr lang="ja-JP" altLang="en-US" sz="1100" dirty="0">
                          <a:solidFill>
                            <a:schemeClr val="tx1"/>
                          </a:solidFill>
                          <a:latin typeface="+mn-lt"/>
                          <a:ea typeface="+mn-ea"/>
                        </a:rPr>
                        <a:t>年度策定</a:t>
                      </a:r>
                      <a:endParaRPr lang="en-US" altLang="ja-JP" sz="1100" dirty="0">
                        <a:solidFill>
                          <a:schemeClr val="tx1"/>
                        </a:solidFill>
                        <a:latin typeface="+mn-lt"/>
                        <a:ea typeface="+mn-ea"/>
                      </a:endParaRPr>
                    </a:p>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100" kern="1200" dirty="0">
                          <a:solidFill>
                            <a:schemeClr val="tx1"/>
                          </a:solidFill>
                          <a:latin typeface="+mn-lt"/>
                          <a:ea typeface="+mn-ea"/>
                          <a:cs typeface="+mn-cs"/>
                        </a:rPr>
                        <a:t>　</a:t>
                      </a:r>
                      <a:r>
                        <a:rPr kumimoji="1" lang="en-US" altLang="ja-JP" sz="1100" kern="1200" dirty="0">
                          <a:solidFill>
                            <a:schemeClr val="tx1"/>
                          </a:solidFill>
                          <a:latin typeface="+mn-lt"/>
                          <a:ea typeface="+mn-ea"/>
                          <a:cs typeface="+mn-cs"/>
                        </a:rPr>
                        <a:t>ICT</a:t>
                      </a:r>
                      <a:r>
                        <a:rPr kumimoji="1" lang="ja-JP" altLang="en-US" sz="1100" kern="1200" dirty="0">
                          <a:solidFill>
                            <a:schemeClr val="tx1"/>
                          </a:solidFill>
                          <a:latin typeface="+mn-lt"/>
                          <a:ea typeface="+mn-ea"/>
                          <a:cs typeface="+mn-cs"/>
                        </a:rPr>
                        <a:t>戦略アクションプラン</a:t>
                      </a:r>
                      <a:endParaRPr kumimoji="1" lang="en-US" altLang="ja-JP" sz="1100" kern="1200" dirty="0">
                        <a:solidFill>
                          <a:schemeClr val="tx1"/>
                        </a:solidFill>
                        <a:latin typeface="+mn-lt"/>
                        <a:ea typeface="+mn-ea"/>
                        <a:cs typeface="+mn-cs"/>
                      </a:endParaRPr>
                    </a:p>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100" kern="1200" dirty="0">
                          <a:solidFill>
                            <a:schemeClr val="tx1"/>
                          </a:solidFill>
                          <a:latin typeface="+mn-lt"/>
                          <a:ea typeface="+mn-ea"/>
                          <a:cs typeface="+mn-cs"/>
                        </a:rPr>
                        <a:t>　</a:t>
                      </a:r>
                      <a:r>
                        <a:rPr lang="ja-JP" altLang="en-US" sz="1100" dirty="0">
                          <a:solidFill>
                            <a:schemeClr val="tx1"/>
                          </a:solidFill>
                          <a:latin typeface="+mn-lt"/>
                          <a:ea typeface="+mn-ea"/>
                        </a:rPr>
                        <a:t>（</a:t>
                      </a:r>
                      <a:r>
                        <a:rPr lang="en-US" altLang="ja-JP" sz="1100" dirty="0">
                          <a:solidFill>
                            <a:schemeClr val="tx1"/>
                          </a:solidFill>
                          <a:latin typeface="+mn-lt"/>
                          <a:ea typeface="+mn-ea"/>
                        </a:rPr>
                        <a:t>2018</a:t>
                      </a:r>
                      <a:r>
                        <a:rPr lang="ja-JP" altLang="en-US" sz="1100" dirty="0">
                          <a:solidFill>
                            <a:schemeClr val="tx1"/>
                          </a:solidFill>
                          <a:latin typeface="+mn-lt"/>
                          <a:ea typeface="+mn-ea"/>
                        </a:rPr>
                        <a:t>年度～</a:t>
                      </a:r>
                      <a:r>
                        <a:rPr lang="en-US" altLang="ja-JP" sz="1100" dirty="0">
                          <a:solidFill>
                            <a:schemeClr val="tx1"/>
                          </a:solidFill>
                          <a:latin typeface="+mn-lt"/>
                          <a:ea typeface="+mn-ea"/>
                        </a:rPr>
                        <a:t>2020</a:t>
                      </a:r>
                      <a:r>
                        <a:rPr lang="ja-JP" altLang="en-US" sz="1100" dirty="0">
                          <a:solidFill>
                            <a:schemeClr val="tx1"/>
                          </a:solidFill>
                          <a:latin typeface="+mn-lt"/>
                          <a:ea typeface="+mn-ea"/>
                        </a:rPr>
                        <a:t>年度）</a:t>
                      </a:r>
                      <a:endParaRPr lang="en-US" altLang="ja-JP" sz="1100" dirty="0">
                        <a:solidFill>
                          <a:schemeClr val="tx1"/>
                        </a:solidFill>
                        <a:latin typeface="+mn-lt"/>
                        <a:ea typeface="+mn-ea"/>
                      </a:endParaRPr>
                    </a:p>
                    <a:p>
                      <a:pPr>
                        <a:lnSpc>
                          <a:spcPts val="1300"/>
                        </a:lnSpc>
                      </a:pPr>
                      <a:r>
                        <a:rPr lang="en-US" altLang="ja-JP" sz="1100" dirty="0">
                          <a:solidFill>
                            <a:schemeClr val="tx1"/>
                          </a:solidFill>
                          <a:latin typeface="+mn-lt"/>
                          <a:ea typeface="+mn-ea"/>
                        </a:rPr>
                        <a:t>ICT</a:t>
                      </a:r>
                      <a:r>
                        <a:rPr lang="ja-JP" altLang="en-US" sz="1100" dirty="0">
                          <a:solidFill>
                            <a:schemeClr val="tx1"/>
                          </a:solidFill>
                          <a:latin typeface="+mn-lt"/>
                          <a:ea typeface="+mn-ea"/>
                        </a:rPr>
                        <a:t>戦略　第３版</a:t>
                      </a:r>
                      <a:endParaRPr lang="en-US" altLang="ja-JP" sz="1100" dirty="0">
                        <a:solidFill>
                          <a:schemeClr val="tx1"/>
                        </a:solidFill>
                        <a:latin typeface="+mn-lt"/>
                        <a:ea typeface="+mn-ea"/>
                      </a:endParaRPr>
                    </a:p>
                    <a:p>
                      <a:pPr>
                        <a:lnSpc>
                          <a:spcPts val="1300"/>
                        </a:lnSpc>
                      </a:pPr>
                      <a:r>
                        <a:rPr lang="ja-JP" altLang="en-US" sz="1100" dirty="0">
                          <a:solidFill>
                            <a:schemeClr val="tx1"/>
                          </a:solidFill>
                          <a:latin typeface="+mn-lt"/>
                          <a:ea typeface="+mn-ea"/>
                        </a:rPr>
                        <a:t>　</a:t>
                      </a:r>
                      <a:r>
                        <a:rPr lang="en-US" altLang="ja-JP" sz="1100" dirty="0">
                          <a:solidFill>
                            <a:schemeClr val="tx1"/>
                          </a:solidFill>
                          <a:latin typeface="+mn-lt"/>
                          <a:ea typeface="+mn-ea"/>
                        </a:rPr>
                        <a:t>2021</a:t>
                      </a:r>
                      <a:r>
                        <a:rPr lang="ja-JP" altLang="en-US" sz="1100" dirty="0">
                          <a:solidFill>
                            <a:schemeClr val="tx1"/>
                          </a:solidFill>
                          <a:latin typeface="+mn-lt"/>
                          <a:ea typeface="+mn-ea"/>
                        </a:rPr>
                        <a:t>年度策定</a:t>
                      </a:r>
                      <a:endParaRPr lang="en-US" altLang="ja-JP" sz="1100" dirty="0">
                        <a:solidFill>
                          <a:schemeClr val="tx1"/>
                        </a:solidFill>
                        <a:latin typeface="+mn-lt"/>
                        <a:ea typeface="+mn-ea"/>
                      </a:endParaRPr>
                    </a:p>
                    <a:p>
                      <a:pPr marL="0" marR="0" lvl="0" indent="0" algn="l" defTabSz="914400" rtl="0" eaLnBrk="1" fontAlgn="auto" latinLnBrk="0" hangingPunct="1">
                        <a:lnSpc>
                          <a:spcPts val="1300"/>
                        </a:lnSpc>
                        <a:spcBef>
                          <a:spcPts val="0"/>
                        </a:spcBef>
                        <a:spcAft>
                          <a:spcPts val="0"/>
                        </a:spcAft>
                        <a:buClrTx/>
                        <a:buSzTx/>
                        <a:buFontTx/>
                        <a:buNone/>
                        <a:tabLst/>
                        <a:defRPr/>
                      </a:pPr>
                      <a:r>
                        <a:rPr lang="ja-JP" altLang="en-US" sz="1100" dirty="0">
                          <a:solidFill>
                            <a:schemeClr val="tx1"/>
                          </a:solidFill>
                          <a:latin typeface="+mn-lt"/>
                          <a:ea typeface="+mn-ea"/>
                        </a:rPr>
                        <a:t>　</a:t>
                      </a:r>
                      <a:r>
                        <a:rPr lang="en-US" altLang="ja-JP" sz="1100" dirty="0">
                          <a:solidFill>
                            <a:schemeClr val="tx1"/>
                          </a:solidFill>
                          <a:latin typeface="+mn-lt"/>
                          <a:ea typeface="+mn-ea"/>
                        </a:rPr>
                        <a:t>ICT</a:t>
                      </a:r>
                      <a:r>
                        <a:rPr lang="ja-JP" altLang="en-US" sz="1100" dirty="0">
                          <a:solidFill>
                            <a:schemeClr val="tx1"/>
                          </a:solidFill>
                          <a:latin typeface="+mn-lt"/>
                          <a:ea typeface="+mn-ea"/>
                        </a:rPr>
                        <a:t>戦略アクションプラン</a:t>
                      </a:r>
                      <a:endParaRPr lang="en-US" altLang="ja-JP" sz="1100" dirty="0">
                        <a:solidFill>
                          <a:schemeClr val="tx1"/>
                        </a:solidFill>
                        <a:latin typeface="+mn-lt"/>
                        <a:ea typeface="+mn-ea"/>
                      </a:endParaRPr>
                    </a:p>
                    <a:p>
                      <a:pPr marL="0" marR="0" lvl="0" indent="0" algn="l" defTabSz="914400" rtl="0" eaLnBrk="1" fontAlgn="auto" latinLnBrk="0" hangingPunct="1">
                        <a:lnSpc>
                          <a:spcPts val="1300"/>
                        </a:lnSpc>
                        <a:spcBef>
                          <a:spcPts val="0"/>
                        </a:spcBef>
                        <a:spcAft>
                          <a:spcPts val="0"/>
                        </a:spcAft>
                        <a:buClrTx/>
                        <a:buSzTx/>
                        <a:buFontTx/>
                        <a:buNone/>
                        <a:tabLst/>
                        <a:defRPr/>
                      </a:pPr>
                      <a:r>
                        <a:rPr lang="ja-JP" altLang="en-US" sz="1100" dirty="0">
                          <a:solidFill>
                            <a:schemeClr val="tx1"/>
                          </a:solidFill>
                          <a:latin typeface="+mn-lt"/>
                          <a:ea typeface="+mn-ea"/>
                        </a:rPr>
                        <a:t>　（</a:t>
                      </a:r>
                      <a:r>
                        <a:rPr lang="en-US" altLang="ja-JP" sz="1100" dirty="0">
                          <a:solidFill>
                            <a:schemeClr val="tx1"/>
                          </a:solidFill>
                          <a:latin typeface="+mn-lt"/>
                          <a:ea typeface="+mn-ea"/>
                        </a:rPr>
                        <a:t>2021</a:t>
                      </a:r>
                      <a:r>
                        <a:rPr lang="ja-JP" altLang="en-US" sz="1100" dirty="0">
                          <a:solidFill>
                            <a:schemeClr val="tx1"/>
                          </a:solidFill>
                          <a:latin typeface="+mn-lt"/>
                          <a:ea typeface="+mn-ea"/>
                        </a:rPr>
                        <a:t>年度～</a:t>
                      </a:r>
                      <a:r>
                        <a:rPr lang="en-US" altLang="ja-JP" sz="1100" dirty="0">
                          <a:solidFill>
                            <a:schemeClr val="tx1"/>
                          </a:solidFill>
                          <a:latin typeface="+mn-lt"/>
                          <a:ea typeface="+mn-ea"/>
                        </a:rPr>
                        <a:t>2023</a:t>
                      </a:r>
                      <a:r>
                        <a:rPr lang="ja-JP" altLang="en-US" sz="1100" dirty="0">
                          <a:solidFill>
                            <a:schemeClr val="tx1"/>
                          </a:solidFill>
                          <a:latin typeface="+mn-lt"/>
                          <a:ea typeface="+mn-ea"/>
                        </a:rPr>
                        <a:t>年度）</a:t>
                      </a:r>
                      <a:endParaRPr lang="en-US" altLang="ja-JP" sz="1100" dirty="0">
                        <a:solidFill>
                          <a:schemeClr val="tx1"/>
                        </a:solidFill>
                        <a:latin typeface="+mn-lt"/>
                        <a:ea typeface="+mn-ea"/>
                      </a:endParaRPr>
                    </a:p>
                    <a:p>
                      <a:pPr marL="0" marR="0" lvl="0" indent="0" algn="l" defTabSz="914400" rtl="0" eaLnBrk="1" fontAlgn="auto" latinLnBrk="0" hangingPunct="1">
                        <a:lnSpc>
                          <a:spcPts val="1300"/>
                        </a:lnSpc>
                        <a:spcBef>
                          <a:spcPts val="0"/>
                        </a:spcBef>
                        <a:spcAft>
                          <a:spcPts val="0"/>
                        </a:spcAft>
                        <a:buClrTx/>
                        <a:buSzTx/>
                        <a:buFontTx/>
                        <a:buNone/>
                        <a:tabLst/>
                        <a:defRPr/>
                      </a:pPr>
                      <a:endParaRPr lang="en-US" altLang="ja-JP" sz="1300" dirty="0">
                        <a:solidFill>
                          <a:schemeClr val="tx1"/>
                        </a:solidFill>
                        <a:latin typeface="+mn-lt"/>
                        <a:ea typeface="+mn-ea"/>
                      </a:endParaRPr>
                    </a:p>
                  </a:txBody>
                  <a:tcPr marL="36000" marR="36000">
                    <a:lnL w="12700" cap="flat" cmpd="sng" algn="ctr">
                      <a:solidFill>
                        <a:schemeClr val="tx1"/>
                      </a:solidFill>
                      <a:prstDash val="sysDash"/>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nSpc>
                          <a:spcPts val="1500"/>
                        </a:lnSpc>
                      </a:pPr>
                      <a:r>
                        <a:rPr lang="ja-JP" altLang="en-US" sz="1300" dirty="0">
                          <a:solidFill>
                            <a:schemeClr val="tx1"/>
                          </a:solidFill>
                          <a:latin typeface="+mn-lt"/>
                          <a:ea typeface="+mn-ea"/>
                        </a:rPr>
                        <a:t>①アクションプランの策定・進捗管理</a:t>
                      </a:r>
                      <a:endParaRPr lang="ja-JP" altLang="en-US" sz="1300" strike="sngStrike" dirty="0">
                        <a:solidFill>
                          <a:schemeClr val="tx1"/>
                        </a:solidFill>
                        <a:latin typeface="+mn-lt"/>
                        <a:ea typeface="+mn-ea"/>
                      </a:endParaRPr>
                    </a:p>
                  </a:txBody>
                  <a:tcPr marL="36000" marR="36000">
                    <a:lnL w="12700" cap="flat" cmpd="sng" algn="ctr">
                      <a:solidFill>
                        <a:schemeClr val="tx1"/>
                      </a:solidFill>
                      <a:prstDash val="sysDash"/>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ts val="1500"/>
                        </a:lnSpc>
                        <a:spcBef>
                          <a:spcPts val="0"/>
                        </a:spcBef>
                        <a:spcAft>
                          <a:spcPts val="0"/>
                        </a:spcAft>
                        <a:buClrTx/>
                        <a:buSzTx/>
                        <a:buFontTx/>
                        <a:buNone/>
                        <a:tabLst/>
                        <a:defRPr/>
                      </a:pPr>
                      <a:r>
                        <a:rPr lang="ja-JP" altLang="en-US" sz="1300" dirty="0">
                          <a:solidFill>
                            <a:schemeClr val="tx1"/>
                          </a:solidFill>
                          <a:latin typeface="+mn-lt"/>
                          <a:ea typeface="+mn-ea"/>
                        </a:rPr>
                        <a:t>アクションプラン</a:t>
                      </a:r>
                      <a:r>
                        <a:rPr lang="ja-JP" altLang="en-US" sz="1300" strike="noStrike" dirty="0">
                          <a:solidFill>
                            <a:schemeClr val="tx1"/>
                          </a:solidFill>
                          <a:latin typeface="+mn-lt"/>
                          <a:ea typeface="+mn-ea"/>
                        </a:rPr>
                        <a:t>（</a:t>
                      </a:r>
                      <a:r>
                        <a:rPr lang="en-US" altLang="ja-JP" sz="1300" strike="noStrike" dirty="0">
                          <a:solidFill>
                            <a:schemeClr val="tx1"/>
                          </a:solidFill>
                          <a:latin typeface="+mn-lt"/>
                          <a:ea typeface="+mn-ea"/>
                        </a:rPr>
                        <a:t>2015</a:t>
                      </a:r>
                      <a:r>
                        <a:rPr lang="ja-JP" altLang="en-US" sz="1300" strike="noStrike" dirty="0">
                          <a:solidFill>
                            <a:schemeClr val="tx1"/>
                          </a:solidFill>
                          <a:latin typeface="+mn-lt"/>
                          <a:ea typeface="+mn-ea"/>
                        </a:rPr>
                        <a:t>年度～</a:t>
                      </a:r>
                      <a:r>
                        <a:rPr lang="en-US" altLang="ja-JP" sz="1300" strike="noStrike" dirty="0">
                          <a:solidFill>
                            <a:schemeClr val="tx1"/>
                          </a:solidFill>
                          <a:latin typeface="+mn-lt"/>
                          <a:ea typeface="+mn-ea"/>
                        </a:rPr>
                        <a:t>2017</a:t>
                      </a:r>
                      <a:r>
                        <a:rPr lang="ja-JP" altLang="en-US" sz="1300" strike="noStrike" dirty="0">
                          <a:solidFill>
                            <a:schemeClr val="tx1"/>
                          </a:solidFill>
                          <a:latin typeface="+mn-lt"/>
                          <a:ea typeface="+mn-ea"/>
                        </a:rPr>
                        <a:t>年度）</a:t>
                      </a:r>
                      <a:r>
                        <a:rPr lang="ja-JP" altLang="en-US" sz="1300" dirty="0">
                          <a:solidFill>
                            <a:schemeClr val="tx1"/>
                          </a:solidFill>
                          <a:latin typeface="+mn-lt"/>
                          <a:ea typeface="+mn-ea"/>
                        </a:rPr>
                        <a:t>取組件数目標達成</a:t>
                      </a:r>
                    </a:p>
                    <a:p>
                      <a:pPr marL="0" marR="0" indent="0" algn="l" defTabSz="914400" rtl="0" eaLnBrk="1" fontAlgn="auto" latinLnBrk="0" hangingPunct="1">
                        <a:lnSpc>
                          <a:spcPts val="1500"/>
                        </a:lnSpc>
                        <a:spcBef>
                          <a:spcPts val="0"/>
                        </a:spcBef>
                        <a:spcAft>
                          <a:spcPts val="0"/>
                        </a:spcAft>
                        <a:buClrTx/>
                        <a:buSzTx/>
                        <a:buFontTx/>
                        <a:buNone/>
                        <a:tabLst/>
                        <a:defRPr/>
                      </a:pPr>
                      <a:r>
                        <a:rPr lang="ja-JP" altLang="en-US" sz="1300" dirty="0">
                          <a:solidFill>
                            <a:schemeClr val="tx1"/>
                          </a:solidFill>
                          <a:latin typeface="+mn-lt"/>
                          <a:ea typeface="+mn-ea"/>
                        </a:rPr>
                        <a:t>目標：</a:t>
                      </a:r>
                      <a:r>
                        <a:rPr lang="en-US" altLang="ja-JP" sz="1300" dirty="0">
                          <a:solidFill>
                            <a:schemeClr val="tx1"/>
                          </a:solidFill>
                          <a:latin typeface="+mn-lt"/>
                          <a:ea typeface="+mn-ea"/>
                        </a:rPr>
                        <a:t>70</a:t>
                      </a:r>
                      <a:r>
                        <a:rPr lang="ja-JP" altLang="en-US" sz="1300" dirty="0">
                          <a:solidFill>
                            <a:schemeClr val="tx1"/>
                          </a:solidFill>
                          <a:latin typeface="+mn-lt"/>
                          <a:ea typeface="+mn-ea"/>
                        </a:rPr>
                        <a:t>件⇒達成：</a:t>
                      </a:r>
                      <a:r>
                        <a:rPr lang="en-US" altLang="ja-JP" sz="1300" dirty="0">
                          <a:solidFill>
                            <a:schemeClr val="tx1"/>
                          </a:solidFill>
                          <a:latin typeface="+mn-lt"/>
                          <a:ea typeface="+mn-ea"/>
                        </a:rPr>
                        <a:t>74</a:t>
                      </a:r>
                      <a:r>
                        <a:rPr lang="ja-JP" altLang="en-US" sz="1300" dirty="0">
                          <a:solidFill>
                            <a:schemeClr val="tx1"/>
                          </a:solidFill>
                          <a:latin typeface="+mn-lt"/>
                          <a:ea typeface="+mn-ea"/>
                        </a:rPr>
                        <a:t>件（</a:t>
                      </a:r>
                      <a:r>
                        <a:rPr lang="en-US" altLang="ja-JP" sz="1300" dirty="0">
                          <a:solidFill>
                            <a:schemeClr val="tx1"/>
                          </a:solidFill>
                          <a:latin typeface="+mn-lt"/>
                          <a:ea typeface="+mn-ea"/>
                        </a:rPr>
                        <a:t>2017</a:t>
                      </a:r>
                      <a:r>
                        <a:rPr lang="ja-JP" altLang="en-US" sz="1300" dirty="0">
                          <a:solidFill>
                            <a:schemeClr val="tx1"/>
                          </a:solidFill>
                          <a:latin typeface="+mn-lt"/>
                          <a:ea typeface="+mn-ea"/>
                        </a:rPr>
                        <a:t>年度）</a:t>
                      </a:r>
                      <a:endParaRPr lang="en-US" altLang="ja-JP" sz="1300" dirty="0">
                        <a:solidFill>
                          <a:schemeClr val="tx1"/>
                        </a:solidFill>
                        <a:latin typeface="+mn-lt"/>
                        <a:ea typeface="+mn-ea"/>
                      </a:endParaRPr>
                    </a:p>
                    <a:p>
                      <a:pPr marL="0" marR="0" indent="0" algn="l" defTabSz="914400" rtl="0" eaLnBrk="1" fontAlgn="auto" latinLnBrk="0" hangingPunct="1">
                        <a:lnSpc>
                          <a:spcPts val="1500"/>
                        </a:lnSpc>
                        <a:spcBef>
                          <a:spcPts val="0"/>
                        </a:spcBef>
                        <a:spcAft>
                          <a:spcPts val="0"/>
                        </a:spcAft>
                        <a:buClrTx/>
                        <a:buSzTx/>
                        <a:buFontTx/>
                        <a:buNone/>
                        <a:tabLst/>
                        <a:defRPr/>
                      </a:pPr>
                      <a:r>
                        <a:rPr lang="ja-JP" altLang="en-US" sz="1300" dirty="0">
                          <a:solidFill>
                            <a:schemeClr val="tx1"/>
                          </a:solidFill>
                          <a:latin typeface="+mn-lt"/>
                          <a:ea typeface="+mn-ea"/>
                        </a:rPr>
                        <a:t>アクションプラン（</a:t>
                      </a:r>
                      <a:r>
                        <a:rPr lang="en-US" altLang="ja-JP" sz="1300" dirty="0">
                          <a:solidFill>
                            <a:schemeClr val="tx1"/>
                          </a:solidFill>
                          <a:latin typeface="+mn-lt"/>
                          <a:ea typeface="+mn-ea"/>
                        </a:rPr>
                        <a:t>2018</a:t>
                      </a:r>
                      <a:r>
                        <a:rPr lang="ja-JP" altLang="en-US" sz="1300" dirty="0">
                          <a:solidFill>
                            <a:schemeClr val="tx1"/>
                          </a:solidFill>
                          <a:latin typeface="+mn-lt"/>
                          <a:ea typeface="+mn-ea"/>
                        </a:rPr>
                        <a:t>年度～</a:t>
                      </a:r>
                      <a:r>
                        <a:rPr lang="en-US" altLang="ja-JP" sz="1300" dirty="0">
                          <a:solidFill>
                            <a:schemeClr val="tx1"/>
                          </a:solidFill>
                          <a:latin typeface="+mn-lt"/>
                          <a:ea typeface="+mn-ea"/>
                        </a:rPr>
                        <a:t>2020</a:t>
                      </a:r>
                      <a:r>
                        <a:rPr lang="ja-JP" altLang="en-US" sz="1300" dirty="0">
                          <a:solidFill>
                            <a:schemeClr val="tx1"/>
                          </a:solidFill>
                          <a:latin typeface="+mn-lt"/>
                          <a:ea typeface="+mn-ea"/>
                        </a:rPr>
                        <a:t>年度）取組件数目標達成</a:t>
                      </a:r>
                      <a:endParaRPr lang="en-US" altLang="ja-JP" sz="1300" dirty="0">
                        <a:solidFill>
                          <a:schemeClr val="tx1"/>
                        </a:solidFill>
                        <a:latin typeface="+mn-lt"/>
                        <a:ea typeface="+mn-ea"/>
                      </a:endParaRPr>
                    </a:p>
                    <a:p>
                      <a:pPr marL="0" marR="0" indent="0" algn="l" defTabSz="914400" rtl="0" eaLnBrk="1" fontAlgn="auto" latinLnBrk="0" hangingPunct="1">
                        <a:lnSpc>
                          <a:spcPts val="1500"/>
                        </a:lnSpc>
                        <a:spcBef>
                          <a:spcPts val="0"/>
                        </a:spcBef>
                        <a:spcAft>
                          <a:spcPts val="0"/>
                        </a:spcAft>
                        <a:buClrTx/>
                        <a:buSzTx/>
                        <a:buFontTx/>
                        <a:buNone/>
                        <a:tabLst/>
                        <a:defRPr/>
                      </a:pPr>
                      <a:r>
                        <a:rPr lang="ja-JP" altLang="en-US" sz="1300" dirty="0">
                          <a:solidFill>
                            <a:schemeClr val="tx1"/>
                          </a:solidFill>
                          <a:latin typeface="+mn-lt"/>
                          <a:ea typeface="+mn-ea"/>
                        </a:rPr>
                        <a:t>目標：</a:t>
                      </a:r>
                      <a:r>
                        <a:rPr lang="en-US" altLang="ja-JP" sz="1300" dirty="0">
                          <a:solidFill>
                            <a:schemeClr val="tx1"/>
                          </a:solidFill>
                          <a:latin typeface="+mn-lt"/>
                          <a:ea typeface="+mn-ea"/>
                        </a:rPr>
                        <a:t>29</a:t>
                      </a:r>
                      <a:r>
                        <a:rPr lang="ja-JP" altLang="en-US" sz="1300" dirty="0">
                          <a:solidFill>
                            <a:schemeClr val="tx1"/>
                          </a:solidFill>
                          <a:latin typeface="+mn-lt"/>
                          <a:ea typeface="+mn-ea"/>
                        </a:rPr>
                        <a:t>件⇒達成</a:t>
                      </a:r>
                      <a:r>
                        <a:rPr lang="en-US" altLang="ja-JP" sz="1300" dirty="0">
                          <a:solidFill>
                            <a:schemeClr val="tx1"/>
                          </a:solidFill>
                          <a:latin typeface="+mn-lt"/>
                          <a:ea typeface="+mn-ea"/>
                        </a:rPr>
                        <a:t>26</a:t>
                      </a:r>
                      <a:r>
                        <a:rPr lang="ja-JP" altLang="en-US" sz="1300" dirty="0">
                          <a:solidFill>
                            <a:schemeClr val="tx1"/>
                          </a:solidFill>
                          <a:latin typeface="+mn-lt"/>
                          <a:ea typeface="+mn-ea"/>
                        </a:rPr>
                        <a:t>件（</a:t>
                      </a:r>
                      <a:r>
                        <a:rPr lang="en-US" altLang="ja-JP" sz="1300" dirty="0">
                          <a:solidFill>
                            <a:schemeClr val="tx1"/>
                          </a:solidFill>
                          <a:latin typeface="+mn-lt"/>
                          <a:ea typeface="+mn-ea"/>
                        </a:rPr>
                        <a:t>2020</a:t>
                      </a:r>
                      <a:r>
                        <a:rPr lang="ja-JP" altLang="en-US" sz="1300" dirty="0">
                          <a:solidFill>
                            <a:schemeClr val="tx1"/>
                          </a:solidFill>
                          <a:latin typeface="+mn-lt"/>
                          <a:ea typeface="+mn-ea"/>
                        </a:rPr>
                        <a:t>年度）</a:t>
                      </a:r>
                    </a:p>
                    <a:p>
                      <a:pPr marL="0" marR="0" indent="0" algn="l" defTabSz="914400" rtl="0" eaLnBrk="1" fontAlgn="auto" latinLnBrk="0" hangingPunct="1">
                        <a:lnSpc>
                          <a:spcPts val="1500"/>
                        </a:lnSpc>
                        <a:spcBef>
                          <a:spcPts val="0"/>
                        </a:spcBef>
                        <a:spcAft>
                          <a:spcPts val="0"/>
                        </a:spcAft>
                        <a:buClrTx/>
                        <a:buSzTx/>
                        <a:buFontTx/>
                        <a:buNone/>
                        <a:tabLst/>
                        <a:defRPr/>
                      </a:pPr>
                      <a:r>
                        <a:rPr lang="ja-JP" altLang="en-US" sz="1300" dirty="0">
                          <a:solidFill>
                            <a:schemeClr val="tx1"/>
                          </a:solidFill>
                          <a:latin typeface="+mn-lt"/>
                          <a:ea typeface="+mn-ea"/>
                        </a:rPr>
                        <a:t>アクションプラン（</a:t>
                      </a:r>
                      <a:r>
                        <a:rPr lang="en-US" altLang="ja-JP" sz="1300" dirty="0">
                          <a:solidFill>
                            <a:schemeClr val="tx1"/>
                          </a:solidFill>
                          <a:latin typeface="+mn-lt"/>
                          <a:ea typeface="+mn-ea"/>
                        </a:rPr>
                        <a:t>2021</a:t>
                      </a:r>
                      <a:r>
                        <a:rPr lang="ja-JP" altLang="en-US" sz="1300" dirty="0">
                          <a:solidFill>
                            <a:schemeClr val="tx1"/>
                          </a:solidFill>
                          <a:latin typeface="+mn-lt"/>
                          <a:ea typeface="+mn-ea"/>
                        </a:rPr>
                        <a:t>～</a:t>
                      </a:r>
                      <a:r>
                        <a:rPr lang="en-US" altLang="ja-JP" sz="1300" dirty="0">
                          <a:solidFill>
                            <a:schemeClr val="tx1"/>
                          </a:solidFill>
                          <a:latin typeface="+mn-lt"/>
                          <a:ea typeface="+mn-ea"/>
                        </a:rPr>
                        <a:t>2023</a:t>
                      </a:r>
                      <a:r>
                        <a:rPr lang="ja-JP" altLang="en-US" sz="1300" dirty="0">
                          <a:solidFill>
                            <a:schemeClr val="tx1"/>
                          </a:solidFill>
                          <a:latin typeface="+mn-lt"/>
                          <a:ea typeface="+mn-ea"/>
                        </a:rPr>
                        <a:t>年度）</a:t>
                      </a:r>
                      <a:endParaRPr lang="en-US" altLang="ja-JP" sz="1300" dirty="0">
                        <a:solidFill>
                          <a:schemeClr val="tx1"/>
                        </a:solidFill>
                        <a:latin typeface="+mn-lt"/>
                        <a:ea typeface="+mn-ea"/>
                      </a:endParaRPr>
                    </a:p>
                    <a:p>
                      <a:pPr marL="0" marR="0" indent="0" algn="l" defTabSz="914400" rtl="0" eaLnBrk="1" fontAlgn="auto" latinLnBrk="0" hangingPunct="1">
                        <a:lnSpc>
                          <a:spcPts val="1500"/>
                        </a:lnSpc>
                        <a:spcBef>
                          <a:spcPts val="0"/>
                        </a:spcBef>
                        <a:spcAft>
                          <a:spcPts val="0"/>
                        </a:spcAft>
                        <a:buClrTx/>
                        <a:buSzTx/>
                        <a:buFontTx/>
                        <a:buNone/>
                        <a:tabLst/>
                        <a:defRPr/>
                      </a:pPr>
                      <a:r>
                        <a:rPr lang="ja-JP" altLang="en-US" sz="1300" dirty="0">
                          <a:solidFill>
                            <a:schemeClr val="tx1"/>
                          </a:solidFill>
                          <a:latin typeface="+mn-lt"/>
                          <a:ea typeface="+mn-ea"/>
                        </a:rPr>
                        <a:t>取組中：</a:t>
                      </a:r>
                      <a:r>
                        <a:rPr lang="en-US" altLang="ja-JP" sz="1300" dirty="0">
                          <a:solidFill>
                            <a:schemeClr val="tx1"/>
                          </a:solidFill>
                          <a:latin typeface="+mn-lt"/>
                          <a:ea typeface="+mn-ea"/>
                        </a:rPr>
                        <a:t>31</a:t>
                      </a:r>
                      <a:r>
                        <a:rPr lang="ja-JP" altLang="en-US" sz="1300" dirty="0">
                          <a:solidFill>
                            <a:schemeClr val="tx1"/>
                          </a:solidFill>
                          <a:latin typeface="+mn-lt"/>
                          <a:ea typeface="+mn-ea"/>
                        </a:rPr>
                        <a:t>件（</a:t>
                      </a:r>
                      <a:r>
                        <a:rPr lang="en-US" altLang="ja-JP" sz="1300" dirty="0">
                          <a:solidFill>
                            <a:schemeClr val="tx1"/>
                          </a:solidFill>
                          <a:latin typeface="+mn-lt"/>
                          <a:ea typeface="+mn-ea"/>
                        </a:rPr>
                        <a:t>2021</a:t>
                      </a:r>
                      <a:r>
                        <a:rPr lang="ja-JP" altLang="en-US" sz="1300" dirty="0">
                          <a:solidFill>
                            <a:schemeClr val="tx1"/>
                          </a:solidFill>
                          <a:latin typeface="+mn-lt"/>
                          <a:ea typeface="+mn-ea"/>
                        </a:rPr>
                        <a:t>年度）</a:t>
                      </a:r>
                      <a:endParaRPr lang="en-US" altLang="ja-JP" sz="1300" dirty="0">
                        <a:solidFill>
                          <a:schemeClr val="tx1"/>
                        </a:solidFill>
                        <a:latin typeface="+mn-lt"/>
                        <a:ea typeface="+mn-ea"/>
                      </a:endParaRPr>
                    </a:p>
                    <a:p>
                      <a:pPr marL="0" marR="0" indent="0" algn="l" defTabSz="914400" rtl="0" eaLnBrk="1" fontAlgn="auto" latinLnBrk="0" hangingPunct="1">
                        <a:lnSpc>
                          <a:spcPts val="1500"/>
                        </a:lnSpc>
                        <a:spcBef>
                          <a:spcPts val="0"/>
                        </a:spcBef>
                        <a:spcAft>
                          <a:spcPts val="0"/>
                        </a:spcAft>
                        <a:buClrTx/>
                        <a:buSzTx/>
                        <a:buFontTx/>
                        <a:buNone/>
                        <a:tabLst/>
                        <a:defRPr/>
                      </a:pPr>
                      <a:endParaRPr lang="en-US" altLang="ja-JP" sz="1300" dirty="0">
                        <a:solidFill>
                          <a:srgbClr val="FF0000"/>
                        </a:solidFill>
                        <a:latin typeface="+mn-lt"/>
                        <a:ea typeface="+mn-ea"/>
                      </a:endParaRPr>
                    </a:p>
                    <a:p>
                      <a:pPr marL="0" marR="0" indent="0" algn="l" defTabSz="914400" rtl="0" eaLnBrk="1" fontAlgn="auto" latinLnBrk="0" hangingPunct="1">
                        <a:lnSpc>
                          <a:spcPts val="1500"/>
                        </a:lnSpc>
                        <a:spcBef>
                          <a:spcPts val="0"/>
                        </a:spcBef>
                        <a:spcAft>
                          <a:spcPts val="0"/>
                        </a:spcAft>
                        <a:buClrTx/>
                        <a:buSzTx/>
                        <a:buFontTx/>
                        <a:buNone/>
                        <a:tabLst/>
                        <a:defRPr/>
                      </a:pPr>
                      <a:endParaRPr lang="ja-JP" altLang="en-US" sz="1300" dirty="0">
                        <a:solidFill>
                          <a:srgbClr val="FF0000"/>
                        </a:solidFill>
                        <a:latin typeface="+mn-lt"/>
                        <a:ea typeface="+mn-ea"/>
                      </a:endParaRPr>
                    </a:p>
                  </a:txBody>
                  <a:tcPr marL="36000" marR="36000">
                    <a:lnL w="12700" cap="flat" cmpd="sng" algn="ctr">
                      <a:solidFill>
                        <a:schemeClr val="tx1"/>
                      </a:solidFill>
                      <a:prstDash val="sysDash"/>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817306">
                <a:tc vMerge="1">
                  <a:txBody>
                    <a:bodyPr/>
                    <a:lstStyle/>
                    <a:p>
                      <a:endParaRPr kumimoji="1" lang="ja-JP" altLang="en-US"/>
                    </a:p>
                  </a:txBody>
                  <a:tcPr/>
                </a:tc>
                <a:tc vMerge="1">
                  <a:txBody>
                    <a:bodyPr/>
                    <a:lstStyle/>
                    <a:p>
                      <a:endParaRPr kumimoji="1" lang="ja-JP" altLang="en-US"/>
                    </a:p>
                  </a:txBody>
                  <a:tcPr/>
                </a:tc>
                <a:tc>
                  <a:txBody>
                    <a:bodyPr/>
                    <a:lstStyle/>
                    <a:p>
                      <a:pPr>
                        <a:lnSpc>
                          <a:spcPts val="1500"/>
                        </a:lnSpc>
                      </a:pPr>
                      <a:r>
                        <a:rPr lang="ja-JP" altLang="en-US" sz="1300" dirty="0">
                          <a:solidFill>
                            <a:schemeClr val="tx1"/>
                          </a:solidFill>
                          <a:latin typeface="+mn-lt"/>
                          <a:ea typeface="+mn-ea"/>
                        </a:rPr>
                        <a:t>②データ活用の推進</a:t>
                      </a:r>
                      <a:endParaRPr lang="en-US" altLang="ja-JP" sz="1300" dirty="0">
                        <a:solidFill>
                          <a:schemeClr val="tx1"/>
                        </a:solidFill>
                        <a:latin typeface="+mn-lt"/>
                        <a:ea typeface="+mn-ea"/>
                      </a:endParaRPr>
                    </a:p>
                    <a:p>
                      <a:pPr>
                        <a:lnSpc>
                          <a:spcPts val="1500"/>
                        </a:lnSpc>
                      </a:pPr>
                      <a:r>
                        <a:rPr lang="ja-JP" altLang="en-US" sz="1300" dirty="0">
                          <a:solidFill>
                            <a:schemeClr val="tx1"/>
                          </a:solidFill>
                          <a:latin typeface="+mn-lt"/>
                          <a:ea typeface="+mn-ea"/>
                        </a:rPr>
                        <a:t>・オープンデータの取組</a:t>
                      </a:r>
                      <a:endParaRPr lang="ja-JP" altLang="en-US" sz="1300" strike="sngStrike" baseline="0" dirty="0">
                        <a:solidFill>
                          <a:srgbClr val="FF0000"/>
                        </a:solidFill>
                        <a:latin typeface="+mn-lt"/>
                        <a:ea typeface="+mn-ea"/>
                      </a:endParaRPr>
                    </a:p>
                    <a:p>
                      <a:pPr>
                        <a:lnSpc>
                          <a:spcPts val="1500"/>
                        </a:lnSpc>
                      </a:pPr>
                      <a:endParaRPr lang="en-US" altLang="ja-JP" sz="1300" dirty="0">
                        <a:solidFill>
                          <a:schemeClr val="tx1"/>
                        </a:solidFill>
                        <a:latin typeface="+mn-lt"/>
                        <a:ea typeface="+mn-ea"/>
                      </a:endParaRPr>
                    </a:p>
                    <a:p>
                      <a:pPr>
                        <a:lnSpc>
                          <a:spcPts val="1500"/>
                        </a:lnSpc>
                      </a:pPr>
                      <a:endParaRPr lang="en-US" altLang="ja-JP" sz="1300" dirty="0">
                        <a:solidFill>
                          <a:schemeClr val="tx1"/>
                        </a:solidFill>
                        <a:latin typeface="+mn-lt"/>
                        <a:ea typeface="+mn-ea"/>
                      </a:endParaRPr>
                    </a:p>
                    <a:p>
                      <a:pPr>
                        <a:lnSpc>
                          <a:spcPts val="1500"/>
                        </a:lnSpc>
                      </a:pPr>
                      <a:endParaRPr lang="en-US" altLang="ja-JP" sz="1300" dirty="0">
                        <a:solidFill>
                          <a:schemeClr val="tx1"/>
                        </a:solidFill>
                        <a:latin typeface="+mn-lt"/>
                        <a:ea typeface="+mn-ea"/>
                      </a:endParaRPr>
                    </a:p>
                    <a:p>
                      <a:pPr>
                        <a:lnSpc>
                          <a:spcPts val="1500"/>
                        </a:lnSpc>
                      </a:pPr>
                      <a:endParaRPr lang="en-US" altLang="ja-JP" sz="1300" dirty="0">
                        <a:solidFill>
                          <a:schemeClr val="tx1"/>
                        </a:solidFill>
                        <a:latin typeface="+mn-lt"/>
                        <a:ea typeface="+mn-ea"/>
                      </a:endParaRPr>
                    </a:p>
                    <a:p>
                      <a:pPr>
                        <a:lnSpc>
                          <a:spcPts val="1500"/>
                        </a:lnSpc>
                      </a:pPr>
                      <a:endParaRPr lang="en-US" altLang="ja-JP" sz="1300" dirty="0">
                        <a:solidFill>
                          <a:schemeClr val="tx1"/>
                        </a:solidFill>
                        <a:latin typeface="+mn-lt"/>
                        <a:ea typeface="+mn-ea"/>
                      </a:endParaRPr>
                    </a:p>
                    <a:p>
                      <a:pPr>
                        <a:lnSpc>
                          <a:spcPts val="1500"/>
                        </a:lnSpc>
                      </a:pPr>
                      <a:endParaRPr lang="en-US" altLang="ja-JP" sz="1300" dirty="0">
                        <a:solidFill>
                          <a:schemeClr val="tx1"/>
                        </a:solidFill>
                        <a:latin typeface="+mn-lt"/>
                        <a:ea typeface="+mn-ea"/>
                      </a:endParaRPr>
                    </a:p>
                    <a:p>
                      <a:pPr>
                        <a:lnSpc>
                          <a:spcPts val="1500"/>
                        </a:lnSpc>
                      </a:pPr>
                      <a:endParaRPr lang="en-US" altLang="ja-JP" sz="1300" dirty="0">
                        <a:solidFill>
                          <a:schemeClr val="tx1"/>
                        </a:solidFill>
                        <a:latin typeface="+mn-lt"/>
                        <a:ea typeface="+mn-ea"/>
                      </a:endParaRPr>
                    </a:p>
                    <a:p>
                      <a:pPr>
                        <a:lnSpc>
                          <a:spcPts val="1500"/>
                        </a:lnSpc>
                      </a:pPr>
                      <a:endParaRPr lang="en-US" altLang="ja-JP" sz="1300" dirty="0">
                        <a:solidFill>
                          <a:schemeClr val="tx1"/>
                        </a:solidFill>
                        <a:latin typeface="+mn-lt"/>
                        <a:ea typeface="+mn-ea"/>
                      </a:endParaRPr>
                    </a:p>
                    <a:p>
                      <a:pPr>
                        <a:lnSpc>
                          <a:spcPts val="1500"/>
                        </a:lnSpc>
                      </a:pPr>
                      <a:endParaRPr lang="en-US" altLang="ja-JP" sz="1300" strike="noStrike" dirty="0">
                        <a:solidFill>
                          <a:srgbClr val="FF0000"/>
                        </a:solidFill>
                        <a:latin typeface="+mn-lt"/>
                        <a:ea typeface="+mn-ea"/>
                      </a:endParaRPr>
                    </a:p>
                    <a:p>
                      <a:pPr>
                        <a:lnSpc>
                          <a:spcPts val="1500"/>
                        </a:lnSpc>
                      </a:pPr>
                      <a:r>
                        <a:rPr lang="ja-JP" altLang="en-US" sz="1300" strike="noStrike" dirty="0">
                          <a:solidFill>
                            <a:schemeClr val="tx1"/>
                          </a:solidFill>
                          <a:latin typeface="+mn-lt"/>
                          <a:ea typeface="+mn-ea"/>
                        </a:rPr>
                        <a:t>・</a:t>
                      </a:r>
                      <a:r>
                        <a:rPr kumimoji="1" lang="en-US" altLang="ja-JP" sz="1300" kern="1200" dirty="0">
                          <a:solidFill>
                            <a:schemeClr val="tx1"/>
                          </a:solidFill>
                          <a:latin typeface="+mn-lt"/>
                          <a:ea typeface="+mn-ea"/>
                          <a:cs typeface="+mn-cs"/>
                        </a:rPr>
                        <a:t>EBPM</a:t>
                      </a:r>
                      <a:r>
                        <a:rPr kumimoji="1" lang="ja-JP" altLang="en-US" sz="1300" kern="1200" dirty="0">
                          <a:solidFill>
                            <a:schemeClr val="tx1"/>
                          </a:solidFill>
                          <a:latin typeface="+mn-lt"/>
                          <a:ea typeface="+mn-ea"/>
                          <a:cs typeface="+mn-cs"/>
                        </a:rPr>
                        <a:t>の推進</a:t>
                      </a:r>
                    </a:p>
                  </a:txBody>
                  <a:tcPr marL="36000" marR="36000">
                    <a:lnL w="12700" cap="flat" cmpd="sng" algn="ctr">
                      <a:solidFill>
                        <a:schemeClr val="tx1"/>
                      </a:solidFill>
                      <a:prstDash val="sysDash"/>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ts val="1500"/>
                        </a:lnSpc>
                        <a:spcBef>
                          <a:spcPts val="0"/>
                        </a:spcBef>
                        <a:spcAft>
                          <a:spcPts val="0"/>
                        </a:spcAft>
                        <a:buClrTx/>
                        <a:buSzTx/>
                        <a:buFontTx/>
                        <a:buNone/>
                        <a:tabLst/>
                        <a:defRPr/>
                      </a:pPr>
                      <a:r>
                        <a:rPr lang="ja-JP" altLang="en-US" sz="1300" dirty="0">
                          <a:solidFill>
                            <a:schemeClr val="tx1"/>
                          </a:solidFill>
                          <a:latin typeface="+mn-lt"/>
                          <a:ea typeface="+mn-ea"/>
                        </a:rPr>
                        <a:t>オープンデータ専用サイトの構築</a:t>
                      </a:r>
                    </a:p>
                    <a:p>
                      <a:pPr marL="0" marR="0" indent="0" algn="l" defTabSz="914400" rtl="0" eaLnBrk="1" fontAlgn="auto" latinLnBrk="0" hangingPunct="1">
                        <a:lnSpc>
                          <a:spcPts val="1500"/>
                        </a:lnSpc>
                        <a:spcBef>
                          <a:spcPts val="0"/>
                        </a:spcBef>
                        <a:spcAft>
                          <a:spcPts val="0"/>
                        </a:spcAft>
                        <a:buClrTx/>
                        <a:buSzTx/>
                        <a:buFontTx/>
                        <a:buNone/>
                        <a:tabLst/>
                        <a:defRPr/>
                      </a:pPr>
                      <a:r>
                        <a:rPr lang="ja-JP" altLang="en-US" sz="1300" dirty="0">
                          <a:solidFill>
                            <a:schemeClr val="tx1"/>
                          </a:solidFill>
                          <a:latin typeface="+mn-lt"/>
                          <a:ea typeface="+mn-ea"/>
                        </a:rPr>
                        <a:t>（</a:t>
                      </a:r>
                      <a:r>
                        <a:rPr lang="en-US" altLang="ja-JP" sz="1300" dirty="0">
                          <a:solidFill>
                            <a:schemeClr val="tx1"/>
                          </a:solidFill>
                          <a:latin typeface="+mn-lt"/>
                          <a:ea typeface="+mn-ea"/>
                        </a:rPr>
                        <a:t>2015</a:t>
                      </a:r>
                      <a:r>
                        <a:rPr lang="ja-JP" altLang="en-US" sz="1300" dirty="0">
                          <a:solidFill>
                            <a:schemeClr val="tx1"/>
                          </a:solidFill>
                          <a:latin typeface="+mn-lt"/>
                          <a:ea typeface="+mn-ea"/>
                        </a:rPr>
                        <a:t>年度）</a:t>
                      </a:r>
                      <a:endParaRPr lang="en-US" altLang="ja-JP" sz="1300" dirty="0">
                        <a:solidFill>
                          <a:schemeClr val="tx1"/>
                        </a:solidFill>
                        <a:latin typeface="+mn-lt"/>
                        <a:ea typeface="+mn-ea"/>
                      </a:endParaRPr>
                    </a:p>
                    <a:p>
                      <a:pPr marL="0" marR="0" indent="0" algn="l" defTabSz="914400" rtl="0" eaLnBrk="1" fontAlgn="auto" latinLnBrk="0" hangingPunct="1">
                        <a:lnSpc>
                          <a:spcPts val="1500"/>
                        </a:lnSpc>
                        <a:spcBef>
                          <a:spcPts val="0"/>
                        </a:spcBef>
                        <a:spcAft>
                          <a:spcPts val="0"/>
                        </a:spcAft>
                        <a:buClrTx/>
                        <a:buSzTx/>
                        <a:buFontTx/>
                        <a:buNone/>
                        <a:tabLst/>
                        <a:defRPr/>
                      </a:pPr>
                      <a:r>
                        <a:rPr lang="ja-JP" altLang="en-US" sz="1300" dirty="0">
                          <a:solidFill>
                            <a:schemeClr val="tx1"/>
                          </a:solidFill>
                          <a:latin typeface="+mn-lt"/>
                          <a:ea typeface="+mn-ea"/>
                        </a:rPr>
                        <a:t>オープンデータデータセット数　</a:t>
                      </a:r>
                      <a:endParaRPr lang="en-US" altLang="ja-JP" sz="1300" dirty="0">
                        <a:solidFill>
                          <a:schemeClr val="tx1"/>
                        </a:solidFill>
                        <a:latin typeface="+mn-lt"/>
                        <a:ea typeface="+mn-ea"/>
                      </a:endParaRPr>
                    </a:p>
                    <a:p>
                      <a:pPr marL="0" marR="0" indent="0" algn="l" defTabSz="914400" rtl="0" eaLnBrk="1" fontAlgn="auto" latinLnBrk="0" hangingPunct="1">
                        <a:lnSpc>
                          <a:spcPts val="1500"/>
                        </a:lnSpc>
                        <a:spcBef>
                          <a:spcPts val="0"/>
                        </a:spcBef>
                        <a:spcAft>
                          <a:spcPts val="0"/>
                        </a:spcAft>
                        <a:buClrTx/>
                        <a:buSzTx/>
                        <a:buFontTx/>
                        <a:buNone/>
                        <a:tabLst/>
                        <a:defRPr/>
                      </a:pPr>
                      <a:r>
                        <a:rPr lang="en-US" altLang="ja-JP" sz="1300" dirty="0">
                          <a:solidFill>
                            <a:schemeClr val="tx1"/>
                          </a:solidFill>
                          <a:latin typeface="+mn-lt"/>
                          <a:ea typeface="+mn-ea"/>
                        </a:rPr>
                        <a:t>112</a:t>
                      </a:r>
                      <a:r>
                        <a:rPr lang="ja-JP" altLang="en-US" sz="1300" dirty="0">
                          <a:solidFill>
                            <a:schemeClr val="tx1"/>
                          </a:solidFill>
                          <a:latin typeface="+mn-lt"/>
                          <a:ea typeface="+mn-ea"/>
                        </a:rPr>
                        <a:t>セット（</a:t>
                      </a:r>
                      <a:r>
                        <a:rPr lang="en-US" altLang="ja-JP" sz="1300" dirty="0">
                          <a:solidFill>
                            <a:schemeClr val="tx1"/>
                          </a:solidFill>
                          <a:latin typeface="+mn-lt"/>
                          <a:ea typeface="+mn-ea"/>
                        </a:rPr>
                        <a:t>2015</a:t>
                      </a:r>
                      <a:r>
                        <a:rPr lang="ja-JP" altLang="en-US" sz="1300" dirty="0">
                          <a:solidFill>
                            <a:schemeClr val="tx1"/>
                          </a:solidFill>
                          <a:latin typeface="+mn-lt"/>
                          <a:ea typeface="+mn-ea"/>
                        </a:rPr>
                        <a:t>年度）</a:t>
                      </a:r>
                      <a:endParaRPr lang="en-US" altLang="ja-JP" sz="1300" dirty="0">
                        <a:solidFill>
                          <a:schemeClr val="tx1"/>
                        </a:solidFill>
                        <a:latin typeface="+mn-lt"/>
                        <a:ea typeface="+mn-ea"/>
                      </a:endParaRPr>
                    </a:p>
                    <a:p>
                      <a:pPr marL="0" marR="0" indent="0" algn="l" defTabSz="914400" rtl="0" eaLnBrk="1" fontAlgn="auto" latinLnBrk="0" hangingPunct="1">
                        <a:lnSpc>
                          <a:spcPts val="1500"/>
                        </a:lnSpc>
                        <a:spcBef>
                          <a:spcPts val="0"/>
                        </a:spcBef>
                        <a:spcAft>
                          <a:spcPts val="0"/>
                        </a:spcAft>
                        <a:buClrTx/>
                        <a:buSzTx/>
                        <a:buFontTx/>
                        <a:buNone/>
                        <a:tabLst/>
                        <a:defRPr/>
                      </a:pPr>
                      <a:r>
                        <a:rPr lang="en-US" altLang="ja-JP" sz="1300" dirty="0">
                          <a:solidFill>
                            <a:schemeClr val="tx1"/>
                          </a:solidFill>
                          <a:latin typeface="+mn-lt"/>
                          <a:ea typeface="+mn-ea"/>
                        </a:rPr>
                        <a:t>19,605</a:t>
                      </a:r>
                      <a:r>
                        <a:rPr lang="ja-JP" altLang="en-US" sz="1300" dirty="0">
                          <a:solidFill>
                            <a:schemeClr val="tx1"/>
                          </a:solidFill>
                          <a:latin typeface="+mn-lt"/>
                          <a:ea typeface="+mn-ea"/>
                        </a:rPr>
                        <a:t>セット（</a:t>
                      </a:r>
                      <a:r>
                        <a:rPr lang="en-US" altLang="ja-JP" sz="1300" dirty="0">
                          <a:solidFill>
                            <a:schemeClr val="tx1"/>
                          </a:solidFill>
                          <a:latin typeface="+mn-lt"/>
                          <a:ea typeface="+mn-ea"/>
                        </a:rPr>
                        <a:t>2017</a:t>
                      </a:r>
                      <a:r>
                        <a:rPr lang="ja-JP" altLang="en-US" sz="1300" dirty="0">
                          <a:solidFill>
                            <a:schemeClr val="tx1"/>
                          </a:solidFill>
                          <a:latin typeface="+mn-lt"/>
                          <a:ea typeface="+mn-ea"/>
                        </a:rPr>
                        <a:t>年度）</a:t>
                      </a:r>
                      <a:endParaRPr lang="en-US" altLang="ja-JP" sz="1300" dirty="0">
                        <a:solidFill>
                          <a:schemeClr val="tx1"/>
                        </a:solidFill>
                        <a:latin typeface="+mn-lt"/>
                        <a:ea typeface="+mn-ea"/>
                      </a:endParaRPr>
                    </a:p>
                    <a:p>
                      <a:pPr marL="0" marR="0" indent="0" algn="l" defTabSz="914400" rtl="0" eaLnBrk="1" fontAlgn="auto" latinLnBrk="0" hangingPunct="1">
                        <a:lnSpc>
                          <a:spcPts val="1500"/>
                        </a:lnSpc>
                        <a:spcBef>
                          <a:spcPts val="0"/>
                        </a:spcBef>
                        <a:spcAft>
                          <a:spcPts val="0"/>
                        </a:spcAft>
                        <a:buClrTx/>
                        <a:buSzTx/>
                        <a:buFontTx/>
                        <a:buNone/>
                        <a:tabLst/>
                        <a:defRPr/>
                      </a:pPr>
                      <a:r>
                        <a:rPr lang="en-US" altLang="ja-JP" sz="1300" dirty="0">
                          <a:solidFill>
                            <a:schemeClr val="tx1"/>
                          </a:solidFill>
                          <a:latin typeface="+mn-lt"/>
                          <a:ea typeface="+mn-ea"/>
                        </a:rPr>
                        <a:t>70</a:t>
                      </a:r>
                      <a:r>
                        <a:rPr lang="ja-JP" altLang="en-US" sz="1300" dirty="0">
                          <a:solidFill>
                            <a:schemeClr val="tx1"/>
                          </a:solidFill>
                          <a:latin typeface="+mn-lt"/>
                          <a:ea typeface="+mn-ea"/>
                        </a:rPr>
                        <a:t>セット（</a:t>
                      </a:r>
                      <a:r>
                        <a:rPr lang="en-US" altLang="ja-JP" sz="1300" dirty="0">
                          <a:solidFill>
                            <a:schemeClr val="tx1"/>
                          </a:solidFill>
                          <a:latin typeface="+mn-lt"/>
                          <a:ea typeface="+mn-ea"/>
                        </a:rPr>
                        <a:t>2018</a:t>
                      </a:r>
                      <a:r>
                        <a:rPr lang="ja-JP" altLang="en-US" sz="1300" dirty="0">
                          <a:solidFill>
                            <a:schemeClr val="tx1"/>
                          </a:solidFill>
                          <a:latin typeface="+mn-lt"/>
                          <a:ea typeface="+mn-ea"/>
                        </a:rPr>
                        <a:t>年度）</a:t>
                      </a:r>
                      <a:endParaRPr lang="en-US" altLang="ja-JP" sz="1300" dirty="0">
                        <a:solidFill>
                          <a:schemeClr val="tx1"/>
                        </a:solidFill>
                        <a:latin typeface="+mn-lt"/>
                        <a:ea typeface="+mn-ea"/>
                      </a:endParaRPr>
                    </a:p>
                    <a:p>
                      <a:pPr marL="0" marR="0" indent="0" algn="l" defTabSz="914400" rtl="0" eaLnBrk="1" fontAlgn="auto" latinLnBrk="0" hangingPunct="1">
                        <a:lnSpc>
                          <a:spcPts val="1500"/>
                        </a:lnSpc>
                        <a:spcBef>
                          <a:spcPts val="0"/>
                        </a:spcBef>
                        <a:spcAft>
                          <a:spcPts val="0"/>
                        </a:spcAft>
                        <a:buClrTx/>
                        <a:buSzTx/>
                        <a:buFontTx/>
                        <a:buNone/>
                        <a:tabLst/>
                        <a:defRPr/>
                      </a:pPr>
                      <a:r>
                        <a:rPr lang="en-US" altLang="ja-JP" sz="1300" dirty="0">
                          <a:solidFill>
                            <a:schemeClr val="tx1"/>
                          </a:solidFill>
                          <a:latin typeface="+mn-lt"/>
                          <a:ea typeface="+mn-ea"/>
                        </a:rPr>
                        <a:t>※</a:t>
                      </a:r>
                      <a:r>
                        <a:rPr lang="ja-JP" altLang="en-US" sz="1300" dirty="0">
                          <a:solidFill>
                            <a:schemeClr val="tx1"/>
                          </a:solidFill>
                          <a:latin typeface="+mn-lt"/>
                        </a:rPr>
                        <a:t>機械判読性の高いデータのみに精査</a:t>
                      </a:r>
                      <a:endParaRPr lang="en-US" altLang="ja-JP" sz="1300" dirty="0">
                        <a:solidFill>
                          <a:schemeClr val="tx1"/>
                        </a:solidFill>
                        <a:latin typeface="+mn-lt"/>
                      </a:endParaRPr>
                    </a:p>
                    <a:p>
                      <a:pPr marL="0" marR="0" indent="0" algn="l" defTabSz="914400" rtl="0" eaLnBrk="1" fontAlgn="auto" latinLnBrk="0" hangingPunct="1">
                        <a:lnSpc>
                          <a:spcPts val="1500"/>
                        </a:lnSpc>
                        <a:spcBef>
                          <a:spcPts val="0"/>
                        </a:spcBef>
                        <a:spcAft>
                          <a:spcPts val="0"/>
                        </a:spcAft>
                        <a:buClrTx/>
                        <a:buSzTx/>
                        <a:buFontTx/>
                        <a:buNone/>
                        <a:tabLst/>
                        <a:defRPr/>
                      </a:pPr>
                      <a:r>
                        <a:rPr lang="ja-JP" altLang="en-US" sz="1300" dirty="0">
                          <a:solidFill>
                            <a:schemeClr val="tx1"/>
                          </a:solidFill>
                          <a:latin typeface="+mn-lt"/>
                          <a:ea typeface="+mn-ea"/>
                        </a:rPr>
                        <a:t>オープンデータ専用サイトの再構築</a:t>
                      </a:r>
                      <a:endParaRPr lang="en-US" altLang="ja-JP" sz="1300" dirty="0">
                        <a:solidFill>
                          <a:schemeClr val="tx1"/>
                        </a:solidFill>
                        <a:latin typeface="+mn-lt"/>
                        <a:ea typeface="+mn-ea"/>
                      </a:endParaRPr>
                    </a:p>
                    <a:p>
                      <a:pPr marL="0" marR="0" indent="0" algn="l" defTabSz="914400" rtl="0" eaLnBrk="1" fontAlgn="auto" latinLnBrk="0" hangingPunct="1">
                        <a:lnSpc>
                          <a:spcPts val="1500"/>
                        </a:lnSpc>
                        <a:spcBef>
                          <a:spcPts val="0"/>
                        </a:spcBef>
                        <a:spcAft>
                          <a:spcPts val="0"/>
                        </a:spcAft>
                        <a:buClrTx/>
                        <a:buSzTx/>
                        <a:buFontTx/>
                        <a:buNone/>
                        <a:tabLst/>
                        <a:defRPr/>
                      </a:pPr>
                      <a:r>
                        <a:rPr lang="en-US" altLang="ja-JP" sz="1300" dirty="0">
                          <a:solidFill>
                            <a:schemeClr val="tx1"/>
                          </a:solidFill>
                          <a:latin typeface="+mn-lt"/>
                          <a:ea typeface="+mn-ea"/>
                        </a:rPr>
                        <a:t>263</a:t>
                      </a:r>
                      <a:r>
                        <a:rPr lang="ja-JP" altLang="en-US" sz="1300" dirty="0">
                          <a:solidFill>
                            <a:schemeClr val="tx1"/>
                          </a:solidFill>
                          <a:latin typeface="+mn-lt"/>
                          <a:ea typeface="+mn-ea"/>
                        </a:rPr>
                        <a:t>セット（</a:t>
                      </a:r>
                      <a:r>
                        <a:rPr lang="en-US" altLang="ja-JP" sz="1300" dirty="0">
                          <a:solidFill>
                            <a:schemeClr val="tx1"/>
                          </a:solidFill>
                          <a:latin typeface="+mn-lt"/>
                          <a:ea typeface="+mn-ea"/>
                        </a:rPr>
                        <a:t>2021</a:t>
                      </a:r>
                      <a:r>
                        <a:rPr lang="ja-JP" altLang="en-US" sz="1300" dirty="0">
                          <a:solidFill>
                            <a:schemeClr val="tx1"/>
                          </a:solidFill>
                          <a:latin typeface="+mn-lt"/>
                          <a:ea typeface="+mn-ea"/>
                        </a:rPr>
                        <a:t>年度）</a:t>
                      </a:r>
                      <a:endParaRPr lang="en-US" altLang="ja-JP" sz="1300" dirty="0">
                        <a:solidFill>
                          <a:schemeClr val="tx1"/>
                        </a:solidFill>
                        <a:latin typeface="+mn-lt"/>
                        <a:ea typeface="+mn-ea"/>
                      </a:endParaRPr>
                    </a:p>
                    <a:p>
                      <a:pPr marL="0" marR="0" indent="0" algn="l" defTabSz="914400" rtl="0" eaLnBrk="1" fontAlgn="auto" latinLnBrk="0" hangingPunct="1">
                        <a:lnSpc>
                          <a:spcPts val="1500"/>
                        </a:lnSpc>
                        <a:spcBef>
                          <a:spcPts val="0"/>
                        </a:spcBef>
                        <a:spcAft>
                          <a:spcPts val="0"/>
                        </a:spcAft>
                        <a:buClrTx/>
                        <a:buSzTx/>
                        <a:buFontTx/>
                        <a:buNone/>
                        <a:tabLst/>
                        <a:defRPr/>
                      </a:pPr>
                      <a:endParaRPr lang="ja-JP" altLang="en-US" sz="1300" dirty="0">
                        <a:solidFill>
                          <a:srgbClr val="FF0000"/>
                        </a:solidFill>
                        <a:latin typeface="+mn-lt"/>
                        <a:ea typeface="+mn-ea"/>
                      </a:endParaRPr>
                    </a:p>
                    <a:p>
                      <a:pPr marL="0" marR="0" indent="0" algn="l" defTabSz="914400" rtl="0" eaLnBrk="1" fontAlgn="auto" latinLnBrk="0" hangingPunct="1">
                        <a:lnSpc>
                          <a:spcPts val="1500"/>
                        </a:lnSpc>
                        <a:spcBef>
                          <a:spcPts val="0"/>
                        </a:spcBef>
                        <a:spcAft>
                          <a:spcPts val="0"/>
                        </a:spcAft>
                        <a:buClrTx/>
                        <a:buSzTx/>
                        <a:buFontTx/>
                        <a:buNone/>
                        <a:tabLst/>
                        <a:defRPr/>
                      </a:pPr>
                      <a:r>
                        <a:rPr lang="ja-JP" altLang="en-US" sz="1300" dirty="0">
                          <a:solidFill>
                            <a:schemeClr val="tx1"/>
                          </a:solidFill>
                          <a:latin typeface="+mn-lt"/>
                          <a:ea typeface="+mn-ea"/>
                        </a:rPr>
                        <a:t>クルマのビッグデータを活用した実証実験（</a:t>
                      </a:r>
                      <a:r>
                        <a:rPr lang="en-US" altLang="ja-JP" sz="1300" dirty="0">
                          <a:solidFill>
                            <a:schemeClr val="tx1"/>
                          </a:solidFill>
                          <a:latin typeface="+mn-lt"/>
                          <a:ea typeface="+mn-ea"/>
                        </a:rPr>
                        <a:t>2015</a:t>
                      </a:r>
                      <a:r>
                        <a:rPr lang="ja-JP" altLang="en-US" sz="1300" dirty="0">
                          <a:solidFill>
                            <a:schemeClr val="tx1"/>
                          </a:solidFill>
                          <a:latin typeface="+mn-lt"/>
                          <a:ea typeface="+mn-ea"/>
                        </a:rPr>
                        <a:t>年度～</a:t>
                      </a:r>
                      <a:r>
                        <a:rPr lang="en-US" altLang="ja-JP" sz="1300" dirty="0">
                          <a:solidFill>
                            <a:schemeClr val="tx1"/>
                          </a:solidFill>
                          <a:latin typeface="+mn-lt"/>
                          <a:ea typeface="+mn-ea"/>
                        </a:rPr>
                        <a:t>2016</a:t>
                      </a:r>
                      <a:r>
                        <a:rPr lang="ja-JP" altLang="en-US" sz="1300" dirty="0">
                          <a:solidFill>
                            <a:schemeClr val="tx1"/>
                          </a:solidFill>
                          <a:latin typeface="+mn-lt"/>
                          <a:ea typeface="+mn-ea"/>
                        </a:rPr>
                        <a:t>年度）</a:t>
                      </a:r>
                      <a:endParaRPr lang="en-US" altLang="ja-JP" sz="1300" strike="sngStrike" dirty="0">
                        <a:solidFill>
                          <a:srgbClr val="FF0000"/>
                        </a:solidFill>
                        <a:latin typeface="+mn-lt"/>
                        <a:ea typeface="+mn-ea"/>
                      </a:endParaRPr>
                    </a:p>
                    <a:p>
                      <a:pPr marL="0" marR="0" indent="0" algn="l" defTabSz="914400" rtl="0" eaLnBrk="1" fontAlgn="auto" latinLnBrk="0" hangingPunct="1">
                        <a:lnSpc>
                          <a:spcPts val="1500"/>
                        </a:lnSpc>
                        <a:spcBef>
                          <a:spcPts val="0"/>
                        </a:spcBef>
                        <a:spcAft>
                          <a:spcPts val="0"/>
                        </a:spcAft>
                        <a:buClrTx/>
                        <a:buSzTx/>
                        <a:buFontTx/>
                        <a:buNone/>
                        <a:tabLst/>
                        <a:defRPr/>
                      </a:pPr>
                      <a:r>
                        <a:rPr lang="ja-JP" altLang="en-US" sz="1300" dirty="0">
                          <a:solidFill>
                            <a:schemeClr val="tx1"/>
                          </a:solidFill>
                          <a:latin typeface="+mn-lt"/>
                          <a:ea typeface="+mn-ea"/>
                        </a:rPr>
                        <a:t>生活保護のビッグデータ分析</a:t>
                      </a:r>
                      <a:r>
                        <a:rPr lang="ja-JP" altLang="en-US" sz="1300" strike="noStrike" dirty="0">
                          <a:solidFill>
                            <a:schemeClr val="tx1"/>
                          </a:solidFill>
                          <a:latin typeface="+mn-lt"/>
                          <a:ea typeface="+mn-ea"/>
                        </a:rPr>
                        <a:t>の実施</a:t>
                      </a:r>
                      <a:endParaRPr lang="en-US" altLang="ja-JP" sz="1300" strike="noStrike" dirty="0">
                        <a:solidFill>
                          <a:schemeClr val="tx1"/>
                        </a:solidFill>
                        <a:latin typeface="+mn-lt"/>
                        <a:ea typeface="+mn-ea"/>
                      </a:endParaRPr>
                    </a:p>
                    <a:p>
                      <a:pPr marL="0" marR="0" indent="0" algn="l" defTabSz="914400" rtl="0" eaLnBrk="1" fontAlgn="auto" latinLnBrk="0" hangingPunct="1">
                        <a:lnSpc>
                          <a:spcPts val="1500"/>
                        </a:lnSpc>
                        <a:spcBef>
                          <a:spcPts val="0"/>
                        </a:spcBef>
                        <a:spcAft>
                          <a:spcPts val="0"/>
                        </a:spcAft>
                        <a:buClrTx/>
                        <a:buSzTx/>
                        <a:buFontTx/>
                        <a:buNone/>
                        <a:tabLst/>
                        <a:defRPr/>
                      </a:pPr>
                      <a:r>
                        <a:rPr lang="ja-JP" altLang="en-US" sz="1300" dirty="0">
                          <a:solidFill>
                            <a:schemeClr val="tx1"/>
                          </a:solidFill>
                          <a:latin typeface="+mn-lt"/>
                          <a:ea typeface="+mn-ea"/>
                        </a:rPr>
                        <a:t>（</a:t>
                      </a:r>
                      <a:r>
                        <a:rPr lang="en-US" altLang="ja-JP" sz="1300" dirty="0">
                          <a:solidFill>
                            <a:schemeClr val="tx1"/>
                          </a:solidFill>
                          <a:latin typeface="+mn-lt"/>
                          <a:ea typeface="+mn-ea"/>
                        </a:rPr>
                        <a:t>2016</a:t>
                      </a:r>
                      <a:r>
                        <a:rPr lang="ja-JP" altLang="en-US" sz="1300" dirty="0">
                          <a:solidFill>
                            <a:schemeClr val="tx1"/>
                          </a:solidFill>
                          <a:latin typeface="+mn-lt"/>
                          <a:ea typeface="+mn-ea"/>
                        </a:rPr>
                        <a:t>年度～</a:t>
                      </a:r>
                      <a:r>
                        <a:rPr lang="en-US" altLang="ja-JP" sz="1300" dirty="0">
                          <a:solidFill>
                            <a:schemeClr val="tx1"/>
                          </a:solidFill>
                          <a:latin typeface="+mn-lt"/>
                          <a:ea typeface="+mn-ea"/>
                        </a:rPr>
                        <a:t>2017</a:t>
                      </a:r>
                      <a:r>
                        <a:rPr lang="ja-JP" altLang="en-US" sz="1300" dirty="0">
                          <a:solidFill>
                            <a:schemeClr val="tx1"/>
                          </a:solidFill>
                          <a:latin typeface="+mn-lt"/>
                          <a:ea typeface="+mn-ea"/>
                        </a:rPr>
                        <a:t>年度）</a:t>
                      </a:r>
                      <a:endParaRPr lang="en-US" altLang="ja-JP" sz="1300" strike="sngStrike" dirty="0">
                        <a:solidFill>
                          <a:srgbClr val="FF0000"/>
                        </a:solidFill>
                        <a:latin typeface="+mn-lt"/>
                        <a:ea typeface="+mn-ea"/>
                      </a:endParaRPr>
                    </a:p>
                    <a:p>
                      <a:pPr marL="0" marR="0" indent="0" algn="l" defTabSz="914400" rtl="0" eaLnBrk="1" fontAlgn="auto" latinLnBrk="0" hangingPunct="1">
                        <a:lnSpc>
                          <a:spcPts val="1500"/>
                        </a:lnSpc>
                        <a:spcBef>
                          <a:spcPts val="0"/>
                        </a:spcBef>
                        <a:spcAft>
                          <a:spcPts val="0"/>
                        </a:spcAft>
                        <a:buClrTx/>
                        <a:buSzTx/>
                        <a:buFontTx/>
                        <a:buNone/>
                        <a:tabLst/>
                        <a:defRPr/>
                      </a:pPr>
                      <a:r>
                        <a:rPr lang="ja-JP" altLang="en-US" sz="1300" dirty="0">
                          <a:solidFill>
                            <a:schemeClr val="tx1"/>
                          </a:solidFill>
                          <a:latin typeface="+mn-lt"/>
                          <a:ea typeface="+mn-ea"/>
                        </a:rPr>
                        <a:t>データ可視化結果をオープンデータ専用サイトへ掲載</a:t>
                      </a:r>
                      <a:r>
                        <a:rPr lang="en-US" altLang="ja-JP" sz="1300" dirty="0">
                          <a:solidFill>
                            <a:schemeClr val="tx1"/>
                          </a:solidFill>
                          <a:latin typeface="+mn-lt"/>
                          <a:ea typeface="+mn-ea"/>
                        </a:rPr>
                        <a:t>(2021</a:t>
                      </a:r>
                      <a:r>
                        <a:rPr lang="ja-JP" altLang="en-US" sz="1300" dirty="0">
                          <a:solidFill>
                            <a:schemeClr val="tx1"/>
                          </a:solidFill>
                          <a:latin typeface="+mn-lt"/>
                          <a:ea typeface="+mn-ea"/>
                        </a:rPr>
                        <a:t>年度～</a:t>
                      </a:r>
                      <a:r>
                        <a:rPr lang="en-US" altLang="ja-JP" sz="1300" dirty="0">
                          <a:solidFill>
                            <a:schemeClr val="tx1"/>
                          </a:solidFill>
                          <a:latin typeface="+mn-lt"/>
                          <a:ea typeface="+mn-ea"/>
                        </a:rPr>
                        <a:t>)</a:t>
                      </a:r>
                    </a:p>
                  </a:txBody>
                  <a:tcPr marL="36000" marR="36000">
                    <a:lnL w="12700" cap="flat" cmpd="sng" algn="ctr">
                      <a:solidFill>
                        <a:schemeClr val="tx1"/>
                      </a:solidFill>
                      <a:prstDash val="sysDash"/>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bl>
          </a:graphicData>
        </a:graphic>
      </p:graphicFrame>
      <p:sp>
        <p:nvSpPr>
          <p:cNvPr id="6" name="テキスト ボックス 5"/>
          <p:cNvSpPr txBox="1"/>
          <p:nvPr/>
        </p:nvSpPr>
        <p:spPr>
          <a:xfrm>
            <a:off x="0" y="0"/>
            <a:ext cx="7452320" cy="461665"/>
          </a:xfrm>
          <a:prstGeom prst="rect">
            <a:avLst/>
          </a:prstGeom>
          <a:solidFill>
            <a:srgbClr val="0070C0"/>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24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Ⅲ【</a:t>
            </a:r>
            <a:r>
              <a:rPr kumimoji="1" lang="ja-JP" altLang="en-US" sz="24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業務執行の刷新</a:t>
            </a:r>
            <a:r>
              <a:rPr kumimoji="1" lang="en-US" altLang="ja-JP" sz="24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a:t>
            </a:r>
            <a:r>
              <a:rPr kumimoji="1" lang="ja-JP" altLang="en-US" sz="24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a:t>
            </a:r>
            <a:r>
              <a:rPr kumimoji="1" lang="en-US" altLang="ja-JP" sz="24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10</a:t>
            </a:r>
            <a:r>
              <a:rPr kumimoji="1" lang="ja-JP" altLang="en-US" sz="24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）ＩＣＴの徹底活用</a:t>
            </a:r>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240</a:t>
            </a:fld>
            <a:endParaRPr lang="ja-JP" altLang="en-US"/>
          </a:p>
        </p:txBody>
      </p:sp>
    </p:spTree>
    <p:extLst>
      <p:ext uri="{BB962C8B-B14F-4D97-AF65-F5344CB8AC3E}">
        <p14:creationId xmlns:p14="http://schemas.microsoft.com/office/powerpoint/2010/main" val="1549230666"/>
      </p:ext>
    </p:extLst>
  </p:cSld>
  <p:clrMapOvr>
    <a:masterClrMapping/>
  </p:clrMapOvr>
  <p:timing>
    <p:tnLst>
      <p:par>
        <p:cTn id="1" dur="indefinite" restart="never" nodeType="tmRoot"/>
      </p:par>
    </p:tnLst>
  </p:timing>
</p:sld>
</file>

<file path=ppt/slides/slide2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 name="図 10"/>
          <p:cNvPicPr>
            <a:picLocks/>
          </p:cNvPicPr>
          <p:nvPr/>
        </p:nvPicPr>
        <p:blipFill>
          <a:blip r:embed="rId3"/>
          <a:stretch>
            <a:fillRect/>
          </a:stretch>
        </p:blipFill>
        <p:spPr>
          <a:xfrm>
            <a:off x="5845160" y="1790700"/>
            <a:ext cx="2975312" cy="198140"/>
          </a:xfrm>
          <a:prstGeom prst="rect">
            <a:avLst/>
          </a:prstGeom>
        </p:spPr>
      </p:pic>
      <p:pic>
        <p:nvPicPr>
          <p:cNvPr id="12" name="図 11"/>
          <p:cNvPicPr>
            <a:picLocks/>
          </p:cNvPicPr>
          <p:nvPr/>
        </p:nvPicPr>
        <p:blipFill>
          <a:blip r:embed="rId3"/>
          <a:stretch>
            <a:fillRect/>
          </a:stretch>
        </p:blipFill>
        <p:spPr>
          <a:xfrm>
            <a:off x="5845160" y="3288682"/>
            <a:ext cx="2759288" cy="1004413"/>
          </a:xfrm>
          <a:prstGeom prst="rect">
            <a:avLst/>
          </a:prstGeom>
        </p:spPr>
      </p:pic>
      <p:pic>
        <p:nvPicPr>
          <p:cNvPr id="13" name="図 12"/>
          <p:cNvPicPr>
            <a:picLocks/>
          </p:cNvPicPr>
          <p:nvPr/>
        </p:nvPicPr>
        <p:blipFill>
          <a:blip r:embed="rId3"/>
          <a:stretch>
            <a:fillRect/>
          </a:stretch>
        </p:blipFill>
        <p:spPr>
          <a:xfrm>
            <a:off x="5845160" y="5270501"/>
            <a:ext cx="2615271" cy="1222374"/>
          </a:xfrm>
          <a:prstGeom prst="rect">
            <a:avLst/>
          </a:prstGeom>
        </p:spPr>
      </p:pic>
      <p:pic>
        <p:nvPicPr>
          <p:cNvPr id="10" name="図 9"/>
          <p:cNvPicPr>
            <a:picLocks/>
          </p:cNvPicPr>
          <p:nvPr/>
        </p:nvPicPr>
        <p:blipFill>
          <a:blip r:embed="rId3"/>
          <a:stretch>
            <a:fillRect/>
          </a:stretch>
        </p:blipFill>
        <p:spPr>
          <a:xfrm>
            <a:off x="3920108" y="5301206"/>
            <a:ext cx="1925052" cy="360042"/>
          </a:xfrm>
          <a:prstGeom prst="rect">
            <a:avLst/>
          </a:prstGeom>
        </p:spPr>
      </p:pic>
      <p:graphicFrame>
        <p:nvGraphicFramePr>
          <p:cNvPr id="7" name="表 6"/>
          <p:cNvGraphicFramePr>
            <a:graphicFrameLocks noGrp="1"/>
          </p:cNvGraphicFramePr>
          <p:nvPr>
            <p:extLst/>
          </p:nvPr>
        </p:nvGraphicFramePr>
        <p:xfrm>
          <a:off x="323528" y="620688"/>
          <a:ext cx="8496944" cy="5984980"/>
        </p:xfrm>
        <a:graphic>
          <a:graphicData uri="http://schemas.openxmlformats.org/drawingml/2006/table">
            <a:tbl>
              <a:tblPr firstRow="1">
                <a:tableStyleId>{5C22544A-7EE6-4342-B048-85BDC9FD1C3A}</a:tableStyleId>
              </a:tblPr>
              <a:tblGrid>
                <a:gridCol w="1944216">
                  <a:extLst>
                    <a:ext uri="{9D8B030D-6E8A-4147-A177-3AD203B41FA5}">
                      <a16:colId xmlns:a16="http://schemas.microsoft.com/office/drawing/2014/main" val="20000"/>
                    </a:ext>
                  </a:extLst>
                </a:gridCol>
                <a:gridCol w="1656184">
                  <a:extLst>
                    <a:ext uri="{9D8B030D-6E8A-4147-A177-3AD203B41FA5}">
                      <a16:colId xmlns:a16="http://schemas.microsoft.com/office/drawing/2014/main" val="20001"/>
                    </a:ext>
                  </a:extLst>
                </a:gridCol>
                <a:gridCol w="1944216">
                  <a:extLst>
                    <a:ext uri="{9D8B030D-6E8A-4147-A177-3AD203B41FA5}">
                      <a16:colId xmlns:a16="http://schemas.microsoft.com/office/drawing/2014/main" val="20002"/>
                    </a:ext>
                  </a:extLst>
                </a:gridCol>
                <a:gridCol w="2952328">
                  <a:extLst>
                    <a:ext uri="{9D8B030D-6E8A-4147-A177-3AD203B41FA5}">
                      <a16:colId xmlns:a16="http://schemas.microsoft.com/office/drawing/2014/main" val="20003"/>
                    </a:ext>
                  </a:extLst>
                </a:gridCol>
              </a:tblGrid>
              <a:tr h="369040">
                <a:tc>
                  <a:txBody>
                    <a:bodyPr/>
                    <a:lstStyle/>
                    <a:p>
                      <a:pPr algn="ctr">
                        <a:lnSpc>
                          <a:spcPct val="100000"/>
                        </a:lnSpc>
                      </a:pPr>
                      <a:r>
                        <a:rPr kumimoji="1" lang="ja-JP" altLang="en-US" sz="1800" b="0" dirty="0">
                          <a:solidFill>
                            <a:schemeClr val="tx1"/>
                          </a:solidFill>
                          <a:latin typeface="+mn-lt"/>
                        </a:rPr>
                        <a:t>＜</a:t>
                      </a:r>
                      <a:r>
                        <a:rPr kumimoji="1" lang="en-US" altLang="ja-JP" sz="1800" b="0" dirty="0">
                          <a:solidFill>
                            <a:schemeClr val="tx1"/>
                          </a:solidFill>
                          <a:latin typeface="+mn-lt"/>
                        </a:rPr>
                        <a:t>Why</a:t>
                      </a:r>
                      <a:r>
                        <a:rPr kumimoji="1" lang="ja-JP" altLang="en-US" sz="1800" b="0" dirty="0">
                          <a:solidFill>
                            <a:schemeClr val="tx1"/>
                          </a:solidFill>
                          <a:latin typeface="+mn-lt"/>
                        </a:rPr>
                        <a:t>＞</a:t>
                      </a:r>
                    </a:p>
                  </a:txBody>
                  <a:tcPr marL="36000" marR="36000" anchor="ctr">
                    <a:lnL w="12700" cap="flat" cmpd="sng" algn="ctr">
                      <a:solidFill>
                        <a:schemeClr val="tx1"/>
                      </a:solidFill>
                      <a:prstDash val="solid"/>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0000"/>
                        </a:lnSpc>
                      </a:pPr>
                      <a:r>
                        <a:rPr kumimoji="1" lang="ja-JP" altLang="en-US" sz="1800" b="0" dirty="0">
                          <a:solidFill>
                            <a:schemeClr val="tx1"/>
                          </a:solidFill>
                          <a:latin typeface="+mn-lt"/>
                        </a:rPr>
                        <a:t>＜</a:t>
                      </a:r>
                      <a:r>
                        <a:rPr kumimoji="1" lang="en-US" altLang="ja-JP" sz="1800" b="0" dirty="0">
                          <a:solidFill>
                            <a:schemeClr val="tx1"/>
                          </a:solidFill>
                          <a:latin typeface="+mn-lt"/>
                        </a:rPr>
                        <a:t>Vision</a:t>
                      </a:r>
                      <a:r>
                        <a:rPr kumimoji="1" lang="ja-JP" altLang="en-US" sz="1800" b="0" dirty="0">
                          <a:solidFill>
                            <a:schemeClr val="tx1"/>
                          </a:solidFill>
                          <a:latin typeface="+mn-lt"/>
                        </a:rPr>
                        <a:t>＞</a:t>
                      </a:r>
                    </a:p>
                  </a:txBody>
                  <a:tcPr marL="36000" marR="36000" anchor="ctr">
                    <a:lnL w="12700" cap="flat" cmpd="sng" algn="ctr">
                      <a:solidFill>
                        <a:schemeClr val="tx1"/>
                      </a:solidFill>
                      <a:prstDash val="sysDash"/>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0000"/>
                        </a:lnSpc>
                      </a:pPr>
                      <a:r>
                        <a:rPr kumimoji="1" lang="ja-JP" altLang="en-US" sz="1800" b="0" dirty="0">
                          <a:solidFill>
                            <a:schemeClr val="tx1"/>
                          </a:solidFill>
                          <a:latin typeface="+mn-lt"/>
                        </a:rPr>
                        <a:t>＜</a:t>
                      </a:r>
                      <a:r>
                        <a:rPr kumimoji="1" lang="en-US" altLang="ja-JP" sz="1800" b="0" dirty="0">
                          <a:solidFill>
                            <a:schemeClr val="tx1"/>
                          </a:solidFill>
                          <a:latin typeface="+mn-lt"/>
                        </a:rPr>
                        <a:t>What</a:t>
                      </a:r>
                      <a:r>
                        <a:rPr kumimoji="1" lang="ja-JP" altLang="en-US" sz="1800" b="0" dirty="0">
                          <a:solidFill>
                            <a:schemeClr val="tx1"/>
                          </a:solidFill>
                          <a:latin typeface="+mn-lt"/>
                        </a:rPr>
                        <a:t>＞</a:t>
                      </a:r>
                    </a:p>
                  </a:txBody>
                  <a:tcPr marL="36000" marR="36000" anchor="ctr">
                    <a:lnL w="12700" cap="flat" cmpd="sng" algn="ctr">
                      <a:solidFill>
                        <a:schemeClr val="tx1"/>
                      </a:solidFill>
                      <a:prstDash val="sysDash"/>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0000"/>
                        </a:lnSpc>
                      </a:pPr>
                      <a:r>
                        <a:rPr kumimoji="1" lang="ja-JP" altLang="en-US" sz="1800" b="0" dirty="0">
                          <a:solidFill>
                            <a:schemeClr val="tx1"/>
                          </a:solidFill>
                          <a:latin typeface="+mn-lt"/>
                        </a:rPr>
                        <a:t>＜</a:t>
                      </a:r>
                      <a:r>
                        <a:rPr kumimoji="1" lang="en-US" altLang="ja-JP" sz="1800" b="0" dirty="0">
                          <a:solidFill>
                            <a:schemeClr val="tx1"/>
                          </a:solidFill>
                          <a:latin typeface="+mn-lt"/>
                        </a:rPr>
                        <a:t>Outcome</a:t>
                      </a:r>
                      <a:r>
                        <a:rPr kumimoji="1" lang="ja-JP" altLang="en-US" sz="1800" b="0" dirty="0">
                          <a:solidFill>
                            <a:schemeClr val="tx1"/>
                          </a:solidFill>
                          <a:latin typeface="+mn-lt"/>
                        </a:rPr>
                        <a:t>＞</a:t>
                      </a:r>
                    </a:p>
                  </a:txBody>
                  <a:tcPr marL="36000" marR="36000" anchor="ctr">
                    <a:lnL w="12700" cap="flat" cmpd="sng" algn="ctr">
                      <a:solidFill>
                        <a:schemeClr val="tx1"/>
                      </a:solidFill>
                      <a:prstDash val="sysDash"/>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0"/>
                  </a:ext>
                </a:extLst>
              </a:tr>
              <a:tr h="1312362">
                <a:tc>
                  <a:txBody>
                    <a:bodyPr/>
                    <a:lstStyle/>
                    <a:p>
                      <a:pPr marL="0" marR="0" lvl="0" indent="0" algn="l" defTabSz="914400" rtl="0" eaLnBrk="1" fontAlgn="auto" latinLnBrk="0" hangingPunct="1">
                        <a:lnSpc>
                          <a:spcPts val="1500"/>
                        </a:lnSpc>
                        <a:spcBef>
                          <a:spcPts val="0"/>
                        </a:spcBef>
                        <a:spcAft>
                          <a:spcPts val="0"/>
                        </a:spcAft>
                        <a:buClrTx/>
                        <a:buSzTx/>
                        <a:buFontTx/>
                        <a:buNone/>
                        <a:tabLst/>
                        <a:defRPr/>
                      </a:pPr>
                      <a:r>
                        <a:rPr lang="ja-JP" altLang="en-US" sz="1300" dirty="0">
                          <a:solidFill>
                            <a:schemeClr val="tx1"/>
                          </a:solidFill>
                          <a:latin typeface="+mn-lt"/>
                          <a:ea typeface="+mn-ea"/>
                        </a:rPr>
                        <a:t>　（前頁からの続き）</a:t>
                      </a:r>
                      <a:endParaRPr lang="en-US" altLang="ja-JP" sz="1300" dirty="0">
                        <a:solidFill>
                          <a:schemeClr val="tx1"/>
                        </a:solidFill>
                        <a:latin typeface="+mn-lt"/>
                        <a:ea typeface="+mn-ea"/>
                      </a:endParaRPr>
                    </a:p>
                    <a:p>
                      <a:pPr marL="0" marR="0" lvl="0" indent="0" algn="l" defTabSz="914400" rtl="0" eaLnBrk="1" fontAlgn="auto" latinLnBrk="0" hangingPunct="1">
                        <a:lnSpc>
                          <a:spcPts val="1500"/>
                        </a:lnSpc>
                        <a:spcBef>
                          <a:spcPts val="0"/>
                        </a:spcBef>
                        <a:spcAft>
                          <a:spcPts val="0"/>
                        </a:spcAft>
                        <a:buClrTx/>
                        <a:buSzTx/>
                        <a:buFontTx/>
                        <a:buNone/>
                        <a:tabLst/>
                        <a:defRPr/>
                      </a:pPr>
                      <a:endParaRPr lang="en-US" altLang="ja-JP" sz="1300" dirty="0">
                        <a:solidFill>
                          <a:schemeClr val="tx1"/>
                        </a:solidFill>
                        <a:latin typeface="+mn-lt"/>
                        <a:ea typeface="+mn-ea"/>
                      </a:endParaRPr>
                    </a:p>
                    <a:p>
                      <a:pPr marL="0" marR="0" lvl="0" indent="0" algn="l" defTabSz="914400" rtl="0" eaLnBrk="1" fontAlgn="auto" latinLnBrk="0" hangingPunct="1">
                        <a:lnSpc>
                          <a:spcPts val="1500"/>
                        </a:lnSpc>
                        <a:spcBef>
                          <a:spcPts val="0"/>
                        </a:spcBef>
                        <a:spcAft>
                          <a:spcPts val="0"/>
                        </a:spcAft>
                        <a:buClrTx/>
                        <a:buSzTx/>
                        <a:buFontTx/>
                        <a:buNone/>
                        <a:tabLst/>
                        <a:defRPr/>
                      </a:pPr>
                      <a:endParaRPr lang="en-US" altLang="ja-JP" sz="1300" dirty="0">
                        <a:solidFill>
                          <a:schemeClr val="tx1"/>
                        </a:solidFill>
                        <a:latin typeface="+mn-lt"/>
                        <a:ea typeface="+mn-ea"/>
                      </a:endParaRPr>
                    </a:p>
                    <a:p>
                      <a:pPr marL="0" marR="0" lvl="0" indent="0" algn="l" defTabSz="914400" rtl="0" eaLnBrk="1" fontAlgn="auto" latinLnBrk="0" hangingPunct="1">
                        <a:lnSpc>
                          <a:spcPts val="1500"/>
                        </a:lnSpc>
                        <a:spcBef>
                          <a:spcPts val="0"/>
                        </a:spcBef>
                        <a:spcAft>
                          <a:spcPts val="0"/>
                        </a:spcAft>
                        <a:buClrTx/>
                        <a:buSzTx/>
                        <a:buFontTx/>
                        <a:buNone/>
                        <a:tabLst/>
                        <a:defRPr/>
                      </a:pPr>
                      <a:endParaRPr lang="en-US" altLang="ja-JP" sz="1300" dirty="0">
                        <a:solidFill>
                          <a:schemeClr val="tx1"/>
                        </a:solidFill>
                        <a:latin typeface="+mn-lt"/>
                        <a:ea typeface="+mn-ea"/>
                      </a:endParaRPr>
                    </a:p>
                    <a:p>
                      <a:pPr marL="0" marR="0" lvl="0" indent="0" algn="l" defTabSz="914400" rtl="0" eaLnBrk="1" fontAlgn="auto" latinLnBrk="0" hangingPunct="1">
                        <a:lnSpc>
                          <a:spcPts val="1500"/>
                        </a:lnSpc>
                        <a:spcBef>
                          <a:spcPts val="0"/>
                        </a:spcBef>
                        <a:spcAft>
                          <a:spcPts val="0"/>
                        </a:spcAft>
                        <a:buClrTx/>
                        <a:buSzTx/>
                        <a:buFontTx/>
                        <a:buNone/>
                        <a:tabLst/>
                        <a:defRPr/>
                      </a:pPr>
                      <a:endParaRPr lang="en-US" altLang="ja-JP" sz="1300" dirty="0">
                        <a:solidFill>
                          <a:schemeClr val="tx1"/>
                        </a:solidFill>
                        <a:latin typeface="+mn-lt"/>
                        <a:ea typeface="+mn-ea"/>
                      </a:endParaRPr>
                    </a:p>
                    <a:p>
                      <a:pPr marL="0" marR="0" lvl="0" indent="0" algn="l" defTabSz="914400" rtl="0" eaLnBrk="1" fontAlgn="auto" latinLnBrk="0" hangingPunct="1">
                        <a:lnSpc>
                          <a:spcPts val="1500"/>
                        </a:lnSpc>
                        <a:spcBef>
                          <a:spcPts val="0"/>
                        </a:spcBef>
                        <a:spcAft>
                          <a:spcPts val="0"/>
                        </a:spcAft>
                        <a:buClrTx/>
                        <a:buSzTx/>
                        <a:buFontTx/>
                        <a:buNone/>
                        <a:tabLst/>
                        <a:defRPr/>
                      </a:pPr>
                      <a:endParaRPr lang="en-US" altLang="ja-JP" sz="1300" dirty="0">
                        <a:solidFill>
                          <a:schemeClr val="tx1"/>
                        </a:solidFill>
                        <a:latin typeface="+mn-lt"/>
                        <a:ea typeface="+mn-ea"/>
                      </a:endParaRPr>
                    </a:p>
                    <a:p>
                      <a:pPr marL="0" marR="0" lvl="0" indent="0" algn="l" defTabSz="914400" rtl="0" eaLnBrk="1" fontAlgn="auto" latinLnBrk="0" hangingPunct="1">
                        <a:lnSpc>
                          <a:spcPts val="1500"/>
                        </a:lnSpc>
                        <a:spcBef>
                          <a:spcPts val="0"/>
                        </a:spcBef>
                        <a:spcAft>
                          <a:spcPts val="0"/>
                        </a:spcAft>
                        <a:buClrTx/>
                        <a:buSzTx/>
                        <a:buFontTx/>
                        <a:buNone/>
                        <a:tabLst/>
                        <a:defRPr/>
                      </a:pPr>
                      <a:endParaRPr lang="en-US" altLang="ja-JP" sz="1300" dirty="0">
                        <a:solidFill>
                          <a:schemeClr val="tx1"/>
                        </a:solidFill>
                        <a:latin typeface="+mn-lt"/>
                        <a:ea typeface="+mn-ea"/>
                      </a:endParaRPr>
                    </a:p>
                    <a:p>
                      <a:pPr marL="0" marR="0" lvl="0" indent="0" algn="l" defTabSz="914400" rtl="0" eaLnBrk="1" fontAlgn="auto" latinLnBrk="0" hangingPunct="1">
                        <a:lnSpc>
                          <a:spcPts val="1500"/>
                        </a:lnSpc>
                        <a:spcBef>
                          <a:spcPts val="0"/>
                        </a:spcBef>
                        <a:spcAft>
                          <a:spcPts val="0"/>
                        </a:spcAft>
                        <a:buClrTx/>
                        <a:buSzTx/>
                        <a:buFontTx/>
                        <a:buNone/>
                        <a:tabLst/>
                        <a:defRPr/>
                      </a:pPr>
                      <a:endParaRPr lang="en-US" altLang="ja-JP" sz="1300" dirty="0">
                        <a:solidFill>
                          <a:schemeClr val="tx1"/>
                        </a:solidFill>
                        <a:latin typeface="+mn-lt"/>
                        <a:ea typeface="+mn-ea"/>
                      </a:endParaRPr>
                    </a:p>
                    <a:p>
                      <a:pPr marL="0" marR="0" lvl="0" indent="0" algn="l" defTabSz="914400" rtl="0" eaLnBrk="1" fontAlgn="auto" latinLnBrk="0" hangingPunct="1">
                        <a:lnSpc>
                          <a:spcPts val="1500"/>
                        </a:lnSpc>
                        <a:spcBef>
                          <a:spcPts val="0"/>
                        </a:spcBef>
                        <a:spcAft>
                          <a:spcPts val="0"/>
                        </a:spcAft>
                        <a:buClrTx/>
                        <a:buSzTx/>
                        <a:buFontTx/>
                        <a:buNone/>
                        <a:tabLst/>
                        <a:defRPr/>
                      </a:pPr>
                      <a:endParaRPr lang="en-US" altLang="ja-JP" sz="1300" dirty="0">
                        <a:solidFill>
                          <a:schemeClr val="tx1"/>
                        </a:solidFill>
                        <a:latin typeface="+mn-lt"/>
                        <a:ea typeface="+mn-ea"/>
                      </a:endParaRPr>
                    </a:p>
                    <a:p>
                      <a:pPr marL="0" marR="0" lvl="0" indent="0" algn="l" defTabSz="914400" rtl="0" eaLnBrk="1" fontAlgn="auto" latinLnBrk="0" hangingPunct="1">
                        <a:lnSpc>
                          <a:spcPts val="1500"/>
                        </a:lnSpc>
                        <a:spcBef>
                          <a:spcPts val="0"/>
                        </a:spcBef>
                        <a:spcAft>
                          <a:spcPts val="0"/>
                        </a:spcAft>
                        <a:buClrTx/>
                        <a:buSzTx/>
                        <a:buFontTx/>
                        <a:buNone/>
                        <a:tabLst/>
                        <a:defRPr/>
                      </a:pPr>
                      <a:endParaRPr lang="en-US" altLang="ja-JP" sz="1300" dirty="0">
                        <a:solidFill>
                          <a:schemeClr val="tx1"/>
                        </a:solidFill>
                        <a:latin typeface="+mn-lt"/>
                        <a:ea typeface="+mn-ea"/>
                      </a:endParaRPr>
                    </a:p>
                    <a:p>
                      <a:pPr marL="0" marR="0" lvl="0" indent="0" algn="l" defTabSz="914400" rtl="0" eaLnBrk="1" fontAlgn="auto" latinLnBrk="0" hangingPunct="1">
                        <a:lnSpc>
                          <a:spcPts val="1500"/>
                        </a:lnSpc>
                        <a:spcBef>
                          <a:spcPts val="0"/>
                        </a:spcBef>
                        <a:spcAft>
                          <a:spcPts val="0"/>
                        </a:spcAft>
                        <a:buClrTx/>
                        <a:buSzTx/>
                        <a:buFontTx/>
                        <a:buNone/>
                        <a:tabLst/>
                        <a:defRPr/>
                      </a:pPr>
                      <a:endParaRPr lang="en-US" altLang="ja-JP" sz="1300" dirty="0">
                        <a:solidFill>
                          <a:schemeClr val="tx1"/>
                        </a:solidFill>
                        <a:latin typeface="+mn-lt"/>
                        <a:ea typeface="+mn-ea"/>
                      </a:endParaRPr>
                    </a:p>
                    <a:p>
                      <a:pPr marL="0" marR="0" lvl="0" indent="0" algn="l" defTabSz="914400" rtl="0" eaLnBrk="1" fontAlgn="auto" latinLnBrk="0" hangingPunct="1">
                        <a:lnSpc>
                          <a:spcPts val="1500"/>
                        </a:lnSpc>
                        <a:spcBef>
                          <a:spcPts val="0"/>
                        </a:spcBef>
                        <a:spcAft>
                          <a:spcPts val="0"/>
                        </a:spcAft>
                        <a:buClrTx/>
                        <a:buSzTx/>
                        <a:buFontTx/>
                        <a:buNone/>
                        <a:tabLst/>
                        <a:defRPr/>
                      </a:pPr>
                      <a:endParaRPr lang="en-US" altLang="ja-JP" sz="1300" dirty="0">
                        <a:solidFill>
                          <a:schemeClr val="tx1"/>
                        </a:solidFill>
                        <a:latin typeface="+mn-lt"/>
                        <a:ea typeface="+mn-ea"/>
                      </a:endParaRPr>
                    </a:p>
                    <a:p>
                      <a:pPr marL="0" marR="0" lvl="0" indent="0" algn="l" defTabSz="914400" rtl="0" eaLnBrk="1" fontAlgn="auto" latinLnBrk="0" hangingPunct="1">
                        <a:lnSpc>
                          <a:spcPts val="1500"/>
                        </a:lnSpc>
                        <a:spcBef>
                          <a:spcPts val="0"/>
                        </a:spcBef>
                        <a:spcAft>
                          <a:spcPts val="0"/>
                        </a:spcAft>
                        <a:buClrTx/>
                        <a:buSzTx/>
                        <a:buFontTx/>
                        <a:buNone/>
                        <a:tabLst/>
                        <a:defRPr/>
                      </a:pPr>
                      <a:endParaRPr lang="en-US" altLang="ja-JP" sz="1300" dirty="0">
                        <a:solidFill>
                          <a:schemeClr val="tx1"/>
                        </a:solidFill>
                        <a:latin typeface="+mn-lt"/>
                        <a:ea typeface="+mn-ea"/>
                      </a:endParaRPr>
                    </a:p>
                    <a:p>
                      <a:pPr marL="0" marR="0" lvl="0" indent="0" algn="l" defTabSz="914400" rtl="0" eaLnBrk="1" fontAlgn="auto" latinLnBrk="0" hangingPunct="1">
                        <a:lnSpc>
                          <a:spcPts val="1500"/>
                        </a:lnSpc>
                        <a:spcBef>
                          <a:spcPts val="0"/>
                        </a:spcBef>
                        <a:spcAft>
                          <a:spcPts val="0"/>
                        </a:spcAft>
                        <a:buClrTx/>
                        <a:buSzTx/>
                        <a:buFontTx/>
                        <a:buNone/>
                        <a:tabLst/>
                        <a:defRPr/>
                      </a:pPr>
                      <a:endParaRPr lang="en-US" altLang="ja-JP" sz="1300" dirty="0">
                        <a:solidFill>
                          <a:schemeClr val="tx1"/>
                        </a:solidFill>
                        <a:latin typeface="+mn-lt"/>
                        <a:ea typeface="+mn-ea"/>
                      </a:endParaRPr>
                    </a:p>
                    <a:p>
                      <a:pPr marL="0" marR="0" lvl="0" indent="0" algn="l" defTabSz="914400" rtl="0" eaLnBrk="1" fontAlgn="auto" latinLnBrk="0" hangingPunct="1">
                        <a:lnSpc>
                          <a:spcPts val="1500"/>
                        </a:lnSpc>
                        <a:spcBef>
                          <a:spcPts val="0"/>
                        </a:spcBef>
                        <a:spcAft>
                          <a:spcPts val="0"/>
                        </a:spcAft>
                        <a:buClrTx/>
                        <a:buSzTx/>
                        <a:buFontTx/>
                        <a:buNone/>
                        <a:tabLst/>
                        <a:defRPr/>
                      </a:pPr>
                      <a:endParaRPr lang="en-US" altLang="ja-JP" sz="1300" dirty="0">
                        <a:solidFill>
                          <a:schemeClr val="tx1"/>
                        </a:solidFill>
                        <a:latin typeface="+mn-lt"/>
                        <a:ea typeface="+mn-ea"/>
                      </a:endParaRPr>
                    </a:p>
                    <a:p>
                      <a:pPr marL="0" marR="0" lvl="0" indent="0" algn="l" defTabSz="914400" rtl="0" eaLnBrk="1" fontAlgn="auto" latinLnBrk="0" hangingPunct="1">
                        <a:lnSpc>
                          <a:spcPts val="1500"/>
                        </a:lnSpc>
                        <a:spcBef>
                          <a:spcPts val="0"/>
                        </a:spcBef>
                        <a:spcAft>
                          <a:spcPts val="0"/>
                        </a:spcAft>
                        <a:buClrTx/>
                        <a:buSzTx/>
                        <a:buFontTx/>
                        <a:buNone/>
                        <a:tabLst/>
                        <a:defRPr/>
                      </a:pPr>
                      <a:endParaRPr lang="en-US" altLang="ja-JP" sz="1300" dirty="0">
                        <a:solidFill>
                          <a:schemeClr val="tx1"/>
                        </a:solidFill>
                        <a:latin typeface="+mn-lt"/>
                        <a:ea typeface="+mn-ea"/>
                      </a:endParaRPr>
                    </a:p>
                    <a:p>
                      <a:pPr marL="0" marR="0" lvl="0" indent="0" algn="l" defTabSz="914400" rtl="0" eaLnBrk="1" fontAlgn="auto" latinLnBrk="0" hangingPunct="1">
                        <a:lnSpc>
                          <a:spcPts val="1500"/>
                        </a:lnSpc>
                        <a:spcBef>
                          <a:spcPts val="0"/>
                        </a:spcBef>
                        <a:spcAft>
                          <a:spcPts val="0"/>
                        </a:spcAft>
                        <a:buClrTx/>
                        <a:buSzTx/>
                        <a:buFontTx/>
                        <a:buNone/>
                        <a:tabLst/>
                        <a:defRPr/>
                      </a:pPr>
                      <a:endParaRPr lang="en-US" altLang="ja-JP" sz="1300" dirty="0">
                        <a:solidFill>
                          <a:schemeClr val="tx1"/>
                        </a:solidFill>
                        <a:latin typeface="+mn-lt"/>
                        <a:ea typeface="+mn-ea"/>
                      </a:endParaRPr>
                    </a:p>
                    <a:p>
                      <a:pPr marL="0" marR="0" lvl="0" indent="0" algn="l" defTabSz="914400" rtl="0" eaLnBrk="1" fontAlgn="auto" latinLnBrk="0" hangingPunct="1">
                        <a:lnSpc>
                          <a:spcPts val="1500"/>
                        </a:lnSpc>
                        <a:spcBef>
                          <a:spcPts val="0"/>
                        </a:spcBef>
                        <a:spcAft>
                          <a:spcPts val="0"/>
                        </a:spcAft>
                        <a:buClrTx/>
                        <a:buSzTx/>
                        <a:buFontTx/>
                        <a:buNone/>
                        <a:tabLst/>
                        <a:defRPr/>
                      </a:pPr>
                      <a:endParaRPr lang="en-US" altLang="ja-JP" sz="1300" dirty="0">
                        <a:solidFill>
                          <a:schemeClr val="tx1"/>
                        </a:solidFill>
                        <a:latin typeface="+mn-lt"/>
                        <a:ea typeface="+mn-ea"/>
                      </a:endParaRPr>
                    </a:p>
                    <a:p>
                      <a:pPr marL="0" marR="0" lvl="0" indent="0" algn="l" defTabSz="914400" rtl="0" eaLnBrk="1" fontAlgn="auto" latinLnBrk="0" hangingPunct="1">
                        <a:lnSpc>
                          <a:spcPts val="1500"/>
                        </a:lnSpc>
                        <a:spcBef>
                          <a:spcPts val="0"/>
                        </a:spcBef>
                        <a:spcAft>
                          <a:spcPts val="0"/>
                        </a:spcAft>
                        <a:buClrTx/>
                        <a:buSzTx/>
                        <a:buFontTx/>
                        <a:buNone/>
                        <a:tabLst/>
                        <a:defRPr/>
                      </a:pPr>
                      <a:endParaRPr lang="en-US" altLang="ja-JP" sz="1300" dirty="0">
                        <a:solidFill>
                          <a:schemeClr val="tx1"/>
                        </a:solidFill>
                        <a:latin typeface="+mn-lt"/>
                        <a:ea typeface="+mn-ea"/>
                      </a:endParaRPr>
                    </a:p>
                    <a:p>
                      <a:pPr marL="0" marR="0" lvl="0" indent="0" algn="l" defTabSz="914400" rtl="0" eaLnBrk="1" fontAlgn="auto" latinLnBrk="0" hangingPunct="1">
                        <a:lnSpc>
                          <a:spcPts val="1500"/>
                        </a:lnSpc>
                        <a:spcBef>
                          <a:spcPts val="0"/>
                        </a:spcBef>
                        <a:spcAft>
                          <a:spcPts val="0"/>
                        </a:spcAft>
                        <a:buClrTx/>
                        <a:buSzTx/>
                        <a:buFontTx/>
                        <a:buNone/>
                        <a:tabLst/>
                        <a:defRPr/>
                      </a:pPr>
                      <a:endParaRPr lang="en-US" altLang="ja-JP" sz="1300" dirty="0">
                        <a:solidFill>
                          <a:schemeClr val="tx1"/>
                        </a:solidFill>
                        <a:latin typeface="+mn-lt"/>
                        <a:ea typeface="+mn-ea"/>
                      </a:endParaRPr>
                    </a:p>
                    <a:p>
                      <a:pPr marL="0" marR="0" lvl="0" indent="0" algn="l" defTabSz="914400" rtl="0" eaLnBrk="1" fontAlgn="auto" latinLnBrk="0" hangingPunct="1">
                        <a:lnSpc>
                          <a:spcPts val="1500"/>
                        </a:lnSpc>
                        <a:spcBef>
                          <a:spcPts val="0"/>
                        </a:spcBef>
                        <a:spcAft>
                          <a:spcPts val="0"/>
                        </a:spcAft>
                        <a:buClrTx/>
                        <a:buSzTx/>
                        <a:buFontTx/>
                        <a:buNone/>
                        <a:tabLst/>
                        <a:defRPr/>
                      </a:pPr>
                      <a:endParaRPr lang="en-US" altLang="ja-JP" sz="1300" dirty="0">
                        <a:solidFill>
                          <a:schemeClr val="tx1"/>
                        </a:solidFill>
                        <a:latin typeface="+mn-lt"/>
                        <a:ea typeface="+mn-ea"/>
                      </a:endParaRPr>
                    </a:p>
                    <a:p>
                      <a:pPr marL="0" marR="0" lvl="0" indent="0" algn="l" defTabSz="914400" rtl="0" eaLnBrk="1" fontAlgn="auto" latinLnBrk="0" hangingPunct="1">
                        <a:lnSpc>
                          <a:spcPts val="1500"/>
                        </a:lnSpc>
                        <a:spcBef>
                          <a:spcPts val="0"/>
                        </a:spcBef>
                        <a:spcAft>
                          <a:spcPts val="0"/>
                        </a:spcAft>
                        <a:buClrTx/>
                        <a:buSzTx/>
                        <a:buFontTx/>
                        <a:buNone/>
                        <a:tabLst/>
                        <a:defRPr/>
                      </a:pPr>
                      <a:endParaRPr lang="en-US" altLang="ja-JP" sz="1300" dirty="0">
                        <a:solidFill>
                          <a:schemeClr val="tx1"/>
                        </a:solidFill>
                        <a:latin typeface="+mn-lt"/>
                        <a:ea typeface="+mn-ea"/>
                      </a:endParaRPr>
                    </a:p>
                    <a:p>
                      <a:pPr marL="0" marR="0" lvl="0" indent="0" algn="l" defTabSz="914400" rtl="0" eaLnBrk="1" fontAlgn="auto" latinLnBrk="0" hangingPunct="1">
                        <a:lnSpc>
                          <a:spcPts val="1500"/>
                        </a:lnSpc>
                        <a:spcBef>
                          <a:spcPts val="0"/>
                        </a:spcBef>
                        <a:spcAft>
                          <a:spcPts val="0"/>
                        </a:spcAft>
                        <a:buClrTx/>
                        <a:buSzTx/>
                        <a:buFontTx/>
                        <a:buNone/>
                        <a:tabLst/>
                        <a:defRPr/>
                      </a:pPr>
                      <a:endParaRPr lang="en-US" altLang="ja-JP" sz="1300" dirty="0">
                        <a:solidFill>
                          <a:schemeClr val="tx1"/>
                        </a:solidFill>
                        <a:latin typeface="+mn-lt"/>
                        <a:ea typeface="+mn-ea"/>
                      </a:endParaRPr>
                    </a:p>
                    <a:p>
                      <a:pPr marL="0" marR="0" lvl="0" indent="0" algn="l" defTabSz="914400" rtl="0" eaLnBrk="1" fontAlgn="auto" latinLnBrk="0" hangingPunct="1">
                        <a:lnSpc>
                          <a:spcPts val="1500"/>
                        </a:lnSpc>
                        <a:spcBef>
                          <a:spcPts val="0"/>
                        </a:spcBef>
                        <a:spcAft>
                          <a:spcPts val="0"/>
                        </a:spcAft>
                        <a:buClrTx/>
                        <a:buSzTx/>
                        <a:buFontTx/>
                        <a:buNone/>
                        <a:tabLst/>
                        <a:defRPr/>
                      </a:pPr>
                      <a:endParaRPr lang="en-US" altLang="ja-JP" sz="1300" dirty="0">
                        <a:solidFill>
                          <a:schemeClr val="tx1"/>
                        </a:solidFill>
                        <a:latin typeface="+mn-lt"/>
                        <a:ea typeface="+mn-ea"/>
                      </a:endParaRPr>
                    </a:p>
                    <a:p>
                      <a:pPr marL="0" marR="0" lvl="0" indent="0" algn="l" defTabSz="914400" rtl="0" eaLnBrk="1" fontAlgn="auto" latinLnBrk="0" hangingPunct="1">
                        <a:lnSpc>
                          <a:spcPts val="1500"/>
                        </a:lnSpc>
                        <a:spcBef>
                          <a:spcPts val="0"/>
                        </a:spcBef>
                        <a:spcAft>
                          <a:spcPts val="0"/>
                        </a:spcAft>
                        <a:buClrTx/>
                        <a:buSzTx/>
                        <a:buFontTx/>
                        <a:buNone/>
                        <a:tabLst/>
                        <a:defRPr/>
                      </a:pPr>
                      <a:endParaRPr lang="en-US" altLang="ja-JP" sz="1300" dirty="0">
                        <a:solidFill>
                          <a:schemeClr val="tx1"/>
                        </a:solidFill>
                        <a:latin typeface="+mn-lt"/>
                        <a:ea typeface="+mn-ea"/>
                      </a:endParaRPr>
                    </a:p>
                    <a:p>
                      <a:pPr marL="0" marR="0" lvl="0" indent="0" algn="l" defTabSz="914400" rtl="0" eaLnBrk="1" fontAlgn="auto" latinLnBrk="0" hangingPunct="1">
                        <a:lnSpc>
                          <a:spcPts val="1500"/>
                        </a:lnSpc>
                        <a:spcBef>
                          <a:spcPts val="0"/>
                        </a:spcBef>
                        <a:spcAft>
                          <a:spcPts val="0"/>
                        </a:spcAft>
                        <a:buClrTx/>
                        <a:buSzTx/>
                        <a:buFontTx/>
                        <a:buNone/>
                        <a:tabLst/>
                        <a:defRPr/>
                      </a:pPr>
                      <a:endParaRPr lang="en-US" altLang="ja-JP" sz="1300" dirty="0">
                        <a:solidFill>
                          <a:schemeClr val="tx1"/>
                        </a:solidFill>
                        <a:latin typeface="+mn-lt"/>
                        <a:ea typeface="+mn-ea"/>
                      </a:endParaRPr>
                    </a:p>
                    <a:p>
                      <a:pPr marL="0" marR="0" lvl="0" indent="0" algn="l" defTabSz="914400" rtl="0" eaLnBrk="1" fontAlgn="auto" latinLnBrk="0" hangingPunct="1">
                        <a:lnSpc>
                          <a:spcPts val="1500"/>
                        </a:lnSpc>
                        <a:spcBef>
                          <a:spcPts val="0"/>
                        </a:spcBef>
                        <a:spcAft>
                          <a:spcPts val="0"/>
                        </a:spcAft>
                        <a:buClrTx/>
                        <a:buSzTx/>
                        <a:buFontTx/>
                        <a:buNone/>
                        <a:tabLst/>
                        <a:defRPr/>
                      </a:pPr>
                      <a:endParaRPr lang="en-US" altLang="ja-JP" sz="1300" dirty="0">
                        <a:solidFill>
                          <a:schemeClr val="tx1"/>
                        </a:solidFill>
                        <a:latin typeface="+mn-lt"/>
                        <a:ea typeface="+mn-ea"/>
                      </a:endParaRPr>
                    </a:p>
                    <a:p>
                      <a:pPr marL="0" marR="0" lvl="0" indent="0" algn="l" defTabSz="914400" rtl="0" eaLnBrk="1" fontAlgn="auto" latinLnBrk="0" hangingPunct="1">
                        <a:lnSpc>
                          <a:spcPts val="1500"/>
                        </a:lnSpc>
                        <a:spcBef>
                          <a:spcPts val="0"/>
                        </a:spcBef>
                        <a:spcAft>
                          <a:spcPts val="0"/>
                        </a:spcAft>
                        <a:buClrTx/>
                        <a:buSzTx/>
                        <a:buFontTx/>
                        <a:buNone/>
                        <a:tabLst/>
                        <a:defRPr/>
                      </a:pPr>
                      <a:r>
                        <a:rPr lang="ja-JP" altLang="en-US" sz="1300" dirty="0">
                          <a:solidFill>
                            <a:schemeClr val="tx1"/>
                          </a:solidFill>
                          <a:latin typeface="+mn-lt"/>
                          <a:ea typeface="+mn-ea"/>
                        </a:rPr>
                        <a:t>（次頁に続く）</a:t>
                      </a:r>
                    </a:p>
                  </a:txBody>
                  <a:tcPr marL="36000" marR="36000">
                    <a:lnL w="12700" cap="flat" cmpd="sng" algn="ctr">
                      <a:solidFill>
                        <a:schemeClr val="tx1"/>
                      </a:solidFill>
                      <a:prstDash val="solid"/>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nSpc>
                          <a:spcPts val="1500"/>
                        </a:lnSpc>
                      </a:pPr>
                      <a:endParaRPr lang="en-US" altLang="ja-JP" sz="1300" dirty="0">
                        <a:solidFill>
                          <a:schemeClr val="tx1"/>
                        </a:solidFill>
                        <a:latin typeface="+mn-lt"/>
                        <a:ea typeface="+mn-ea"/>
                      </a:endParaRPr>
                    </a:p>
                    <a:p>
                      <a:pPr marL="0" marR="0" lvl="0" indent="0" algn="l" defTabSz="914400" rtl="0" eaLnBrk="1" fontAlgn="auto" latinLnBrk="0" hangingPunct="1">
                        <a:lnSpc>
                          <a:spcPts val="1300"/>
                        </a:lnSpc>
                        <a:spcBef>
                          <a:spcPts val="0"/>
                        </a:spcBef>
                        <a:spcAft>
                          <a:spcPts val="0"/>
                        </a:spcAft>
                        <a:buClrTx/>
                        <a:buSzTx/>
                        <a:buFontTx/>
                        <a:buNone/>
                        <a:tabLst/>
                        <a:defRPr/>
                      </a:pPr>
                      <a:endParaRPr lang="en-US" altLang="ja-JP" sz="1100" dirty="0">
                        <a:solidFill>
                          <a:srgbClr val="FF0000"/>
                        </a:solidFill>
                        <a:latin typeface="+mn-lt"/>
                        <a:ea typeface="+mn-ea"/>
                      </a:endParaRPr>
                    </a:p>
                  </a:txBody>
                  <a:tcPr marL="36000" marR="36000">
                    <a:lnL w="12700" cap="flat" cmpd="sng" algn="ctr">
                      <a:solidFill>
                        <a:schemeClr val="tx1"/>
                      </a:solidFill>
                      <a:prstDash val="sysDash"/>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ts val="1500"/>
                        </a:lnSpc>
                        <a:spcBef>
                          <a:spcPts val="0"/>
                        </a:spcBef>
                        <a:spcAft>
                          <a:spcPts val="0"/>
                        </a:spcAft>
                        <a:buClrTx/>
                        <a:buSzTx/>
                        <a:buFontTx/>
                        <a:buNone/>
                        <a:tabLst/>
                        <a:defRPr/>
                      </a:pPr>
                      <a:r>
                        <a:rPr lang="ja-JP" altLang="en-US" sz="1300" dirty="0">
                          <a:solidFill>
                            <a:schemeClr val="tx1"/>
                          </a:solidFill>
                          <a:latin typeface="+mn-lt"/>
                          <a:ea typeface="+mn-ea"/>
                        </a:rPr>
                        <a:t>③行政のデジタル化</a:t>
                      </a:r>
                    </a:p>
                    <a:p>
                      <a:pPr>
                        <a:lnSpc>
                          <a:spcPts val="1500"/>
                        </a:lnSpc>
                      </a:pPr>
                      <a:r>
                        <a:rPr lang="ja-JP" altLang="en-US" sz="1300" dirty="0">
                          <a:solidFill>
                            <a:schemeClr val="tx1"/>
                          </a:solidFill>
                          <a:latin typeface="+mn-lt"/>
                          <a:ea typeface="+mn-ea"/>
                        </a:rPr>
                        <a:t>・タブレット端末の短期貸与及びタブレット端末の活用方法を各所属で検討</a:t>
                      </a:r>
                    </a:p>
                    <a:p>
                      <a:pPr>
                        <a:lnSpc>
                          <a:spcPts val="1500"/>
                        </a:lnSpc>
                      </a:pPr>
                      <a:endParaRPr lang="en-US" altLang="ja-JP" sz="1300" dirty="0">
                        <a:solidFill>
                          <a:schemeClr val="tx1"/>
                        </a:solidFill>
                        <a:latin typeface="+mn-lt"/>
                        <a:ea typeface="+mn-ea"/>
                      </a:endParaRPr>
                    </a:p>
                    <a:p>
                      <a:pPr>
                        <a:lnSpc>
                          <a:spcPts val="1500"/>
                        </a:lnSpc>
                      </a:pPr>
                      <a:endParaRPr lang="en-US" altLang="ja-JP" sz="1300" dirty="0">
                        <a:solidFill>
                          <a:schemeClr val="tx1"/>
                        </a:solidFill>
                        <a:latin typeface="+mn-lt"/>
                        <a:ea typeface="+mn-ea"/>
                      </a:endParaRPr>
                    </a:p>
                    <a:p>
                      <a:pPr>
                        <a:lnSpc>
                          <a:spcPts val="1500"/>
                        </a:lnSpc>
                      </a:pPr>
                      <a:endParaRPr lang="en-US" altLang="ja-JP" sz="1300" dirty="0">
                        <a:solidFill>
                          <a:schemeClr val="tx1"/>
                        </a:solidFill>
                        <a:latin typeface="+mn-lt"/>
                        <a:ea typeface="+mn-ea"/>
                      </a:endParaRPr>
                    </a:p>
                    <a:p>
                      <a:pPr>
                        <a:lnSpc>
                          <a:spcPts val="1500"/>
                        </a:lnSpc>
                      </a:pPr>
                      <a:endParaRPr lang="en-US" altLang="ja-JP" sz="1300" dirty="0">
                        <a:solidFill>
                          <a:schemeClr val="tx1"/>
                        </a:solidFill>
                        <a:latin typeface="+mn-lt"/>
                        <a:ea typeface="+mn-ea"/>
                      </a:endParaRPr>
                    </a:p>
                    <a:p>
                      <a:pPr>
                        <a:lnSpc>
                          <a:spcPts val="1500"/>
                        </a:lnSpc>
                      </a:pPr>
                      <a:endParaRPr lang="en-US" altLang="ja-JP" sz="1300" dirty="0">
                        <a:solidFill>
                          <a:schemeClr val="tx1"/>
                        </a:solidFill>
                        <a:latin typeface="+mn-lt"/>
                        <a:ea typeface="+mn-ea"/>
                      </a:endParaRPr>
                    </a:p>
                    <a:p>
                      <a:pPr marL="0" marR="0" lvl="0" indent="0" algn="l" defTabSz="914400" rtl="0" eaLnBrk="1" fontAlgn="auto" latinLnBrk="0" hangingPunct="1">
                        <a:lnSpc>
                          <a:spcPts val="1500"/>
                        </a:lnSpc>
                        <a:spcBef>
                          <a:spcPts val="0"/>
                        </a:spcBef>
                        <a:spcAft>
                          <a:spcPts val="0"/>
                        </a:spcAft>
                        <a:buClrTx/>
                        <a:buSzTx/>
                        <a:buFontTx/>
                        <a:buNone/>
                        <a:tabLst/>
                        <a:defRPr/>
                      </a:pPr>
                      <a:r>
                        <a:rPr lang="ja-JP" altLang="en-US" sz="1300" dirty="0">
                          <a:solidFill>
                            <a:schemeClr val="tx1"/>
                          </a:solidFill>
                          <a:latin typeface="+mn-lt"/>
                          <a:ea typeface="+mn-ea"/>
                        </a:rPr>
                        <a:t>・</a:t>
                      </a:r>
                      <a:r>
                        <a:rPr lang="ja-JP" altLang="ja-JP" sz="1300" dirty="0">
                          <a:solidFill>
                            <a:schemeClr val="tx1"/>
                          </a:solidFill>
                          <a:latin typeface="+mn-lt"/>
                        </a:rPr>
                        <a:t>庁外からのメール・スケジュール等の確認環境の構築</a:t>
                      </a:r>
                      <a:endParaRPr lang="en-US" altLang="ja-JP" sz="1300" strike="sngStrike" dirty="0">
                        <a:solidFill>
                          <a:schemeClr val="tx1"/>
                        </a:solidFill>
                        <a:latin typeface="+mn-lt"/>
                        <a:ea typeface="+mn-ea"/>
                      </a:endParaRPr>
                    </a:p>
                    <a:p>
                      <a:pPr marL="0" marR="0" lvl="0" indent="0" algn="l" defTabSz="914400" rtl="0" eaLnBrk="1" fontAlgn="auto" latinLnBrk="0" hangingPunct="1">
                        <a:lnSpc>
                          <a:spcPts val="1500"/>
                        </a:lnSpc>
                        <a:spcBef>
                          <a:spcPts val="0"/>
                        </a:spcBef>
                        <a:spcAft>
                          <a:spcPts val="0"/>
                        </a:spcAft>
                        <a:buClrTx/>
                        <a:buSzTx/>
                        <a:buFontTx/>
                        <a:buNone/>
                        <a:tabLst/>
                        <a:defRPr/>
                      </a:pPr>
                      <a:endParaRPr lang="en-US" altLang="ja-JP" sz="1300" strike="sngStrike" dirty="0">
                        <a:solidFill>
                          <a:schemeClr val="tx1"/>
                        </a:solidFill>
                        <a:latin typeface="+mn-lt"/>
                        <a:ea typeface="+mn-ea"/>
                      </a:endParaRPr>
                    </a:p>
                    <a:p>
                      <a:pPr marL="0" marR="0" lvl="0" indent="0" algn="l" defTabSz="914400" rtl="0" eaLnBrk="1" fontAlgn="auto" latinLnBrk="0" hangingPunct="1">
                        <a:lnSpc>
                          <a:spcPts val="1500"/>
                        </a:lnSpc>
                        <a:spcBef>
                          <a:spcPts val="0"/>
                        </a:spcBef>
                        <a:spcAft>
                          <a:spcPts val="0"/>
                        </a:spcAft>
                        <a:buClrTx/>
                        <a:buSzTx/>
                        <a:buFontTx/>
                        <a:buNone/>
                        <a:tabLst/>
                        <a:defRPr/>
                      </a:pPr>
                      <a:endParaRPr lang="en-US" altLang="ja-JP" sz="1300" strike="sngStrike" dirty="0">
                        <a:solidFill>
                          <a:schemeClr val="tx1"/>
                        </a:solidFill>
                        <a:latin typeface="+mn-lt"/>
                        <a:ea typeface="+mn-ea"/>
                      </a:endParaRPr>
                    </a:p>
                    <a:p>
                      <a:pPr marL="0" marR="0" lvl="0" indent="0" algn="l" defTabSz="914400" rtl="0" eaLnBrk="1" fontAlgn="auto" latinLnBrk="0" hangingPunct="1">
                        <a:lnSpc>
                          <a:spcPts val="1500"/>
                        </a:lnSpc>
                        <a:spcBef>
                          <a:spcPts val="0"/>
                        </a:spcBef>
                        <a:spcAft>
                          <a:spcPts val="0"/>
                        </a:spcAft>
                        <a:buClrTx/>
                        <a:buSzTx/>
                        <a:buFontTx/>
                        <a:buNone/>
                        <a:tabLst/>
                        <a:defRPr/>
                      </a:pPr>
                      <a:endParaRPr lang="en-US" altLang="ja-JP" sz="1300" strike="sngStrike" dirty="0">
                        <a:solidFill>
                          <a:schemeClr val="tx1"/>
                        </a:solidFill>
                        <a:latin typeface="+mn-lt"/>
                        <a:ea typeface="+mn-ea"/>
                      </a:endParaRPr>
                    </a:p>
                    <a:p>
                      <a:pPr marL="0" marR="0" lvl="0" indent="0" algn="l" defTabSz="914400" rtl="0" eaLnBrk="1" fontAlgn="auto" latinLnBrk="0" hangingPunct="1">
                        <a:lnSpc>
                          <a:spcPts val="1500"/>
                        </a:lnSpc>
                        <a:spcBef>
                          <a:spcPts val="0"/>
                        </a:spcBef>
                        <a:spcAft>
                          <a:spcPts val="0"/>
                        </a:spcAft>
                        <a:buClrTx/>
                        <a:buSzTx/>
                        <a:buFontTx/>
                        <a:buNone/>
                        <a:tabLst/>
                        <a:defRPr/>
                      </a:pPr>
                      <a:endParaRPr lang="en-US" altLang="ja-JP" sz="1300" dirty="0">
                        <a:solidFill>
                          <a:schemeClr val="tx1"/>
                        </a:solidFill>
                        <a:latin typeface="+mn-lt"/>
                        <a:ea typeface="+mn-ea"/>
                      </a:endParaRPr>
                    </a:p>
                    <a:p>
                      <a:pPr marL="0" marR="0" lvl="0" indent="0" algn="l" defTabSz="914400" rtl="0" eaLnBrk="1" fontAlgn="auto" latinLnBrk="0" hangingPunct="1">
                        <a:lnSpc>
                          <a:spcPts val="1500"/>
                        </a:lnSpc>
                        <a:spcBef>
                          <a:spcPts val="0"/>
                        </a:spcBef>
                        <a:spcAft>
                          <a:spcPts val="0"/>
                        </a:spcAft>
                        <a:buClrTx/>
                        <a:buSzTx/>
                        <a:buFontTx/>
                        <a:buNone/>
                        <a:tabLst/>
                        <a:defRPr/>
                      </a:pPr>
                      <a:endParaRPr lang="en-US" altLang="ja-JP" sz="1300" dirty="0">
                        <a:solidFill>
                          <a:schemeClr val="tx1"/>
                        </a:solidFill>
                        <a:latin typeface="+mn-lt"/>
                        <a:ea typeface="+mn-ea"/>
                      </a:endParaRPr>
                    </a:p>
                    <a:p>
                      <a:pPr marL="0" marR="0" lvl="0" indent="0" algn="l" defTabSz="914400" rtl="0" eaLnBrk="1" fontAlgn="auto" latinLnBrk="0" hangingPunct="1">
                        <a:lnSpc>
                          <a:spcPts val="1500"/>
                        </a:lnSpc>
                        <a:spcBef>
                          <a:spcPts val="0"/>
                        </a:spcBef>
                        <a:spcAft>
                          <a:spcPts val="0"/>
                        </a:spcAft>
                        <a:buClrTx/>
                        <a:buSzTx/>
                        <a:buFontTx/>
                        <a:buNone/>
                        <a:tabLst/>
                        <a:defRPr/>
                      </a:pPr>
                      <a:endParaRPr lang="en-US" altLang="ja-JP" sz="1300" dirty="0">
                        <a:solidFill>
                          <a:schemeClr val="tx1"/>
                        </a:solidFill>
                        <a:latin typeface="+mn-lt"/>
                        <a:ea typeface="+mn-ea"/>
                      </a:endParaRPr>
                    </a:p>
                    <a:p>
                      <a:pPr marL="0" marR="0" lvl="0" indent="0" algn="l" defTabSz="914400" rtl="0" eaLnBrk="1" fontAlgn="auto" latinLnBrk="0" hangingPunct="1">
                        <a:lnSpc>
                          <a:spcPts val="1500"/>
                        </a:lnSpc>
                        <a:spcBef>
                          <a:spcPts val="0"/>
                        </a:spcBef>
                        <a:spcAft>
                          <a:spcPts val="0"/>
                        </a:spcAft>
                        <a:buClrTx/>
                        <a:buSzTx/>
                        <a:buFontTx/>
                        <a:buNone/>
                        <a:tabLst/>
                        <a:defRPr/>
                      </a:pPr>
                      <a:r>
                        <a:rPr lang="ja-JP" altLang="en-US" sz="1300" dirty="0">
                          <a:solidFill>
                            <a:schemeClr val="tx1"/>
                          </a:solidFill>
                          <a:latin typeface="+mn-lt"/>
                          <a:ea typeface="+mn-ea"/>
                        </a:rPr>
                        <a:t>・「大阪市統合基盤システム等整備計画」に基づいた住民情報系基幹システムの基盤統合の完了</a:t>
                      </a:r>
                    </a:p>
                    <a:p>
                      <a:pPr>
                        <a:lnSpc>
                          <a:spcPts val="1500"/>
                        </a:lnSpc>
                      </a:pPr>
                      <a:endParaRPr lang="en-US" altLang="ja-JP" sz="1300" strike="noStrike" dirty="0">
                        <a:solidFill>
                          <a:schemeClr val="tx1"/>
                        </a:solidFill>
                        <a:latin typeface="+mn-lt"/>
                        <a:ea typeface="+mn-ea"/>
                      </a:endParaRPr>
                    </a:p>
                    <a:p>
                      <a:pPr>
                        <a:lnSpc>
                          <a:spcPts val="1500"/>
                        </a:lnSpc>
                      </a:pPr>
                      <a:r>
                        <a:rPr lang="ja-JP" altLang="en-US" sz="1300" strike="noStrike" dirty="0">
                          <a:solidFill>
                            <a:schemeClr val="tx1"/>
                          </a:solidFill>
                          <a:latin typeface="+mn-lt"/>
                          <a:ea typeface="+mn-ea"/>
                        </a:rPr>
                        <a:t>・テレワーク環境の構築</a:t>
                      </a:r>
                      <a:endParaRPr lang="en-US" altLang="ja-JP" sz="1300" strike="noStrike" dirty="0">
                        <a:solidFill>
                          <a:schemeClr val="tx1"/>
                        </a:solidFill>
                        <a:latin typeface="+mn-lt"/>
                        <a:ea typeface="+mn-ea"/>
                      </a:endParaRPr>
                    </a:p>
                    <a:p>
                      <a:pPr>
                        <a:lnSpc>
                          <a:spcPts val="1500"/>
                        </a:lnSpc>
                      </a:pPr>
                      <a:endParaRPr lang="en-US" altLang="ja-JP" sz="1300" strike="sngStrike" dirty="0">
                        <a:solidFill>
                          <a:schemeClr val="tx1"/>
                        </a:solidFill>
                        <a:latin typeface="+mn-lt"/>
                        <a:ea typeface="+mn-ea"/>
                      </a:endParaRPr>
                    </a:p>
                  </a:txBody>
                  <a:tcPr marL="36000" marR="36000">
                    <a:lnL w="12700" cap="flat" cmpd="sng" algn="ctr">
                      <a:solidFill>
                        <a:schemeClr val="tx1"/>
                      </a:solidFill>
                      <a:prstDash val="sysDash"/>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ts val="1500"/>
                        </a:lnSpc>
                        <a:spcBef>
                          <a:spcPts val="0"/>
                        </a:spcBef>
                        <a:spcAft>
                          <a:spcPts val="0"/>
                        </a:spcAft>
                        <a:buClrTx/>
                        <a:buSzTx/>
                        <a:buFontTx/>
                        <a:buNone/>
                        <a:tabLst/>
                        <a:defRPr/>
                      </a:pPr>
                      <a:r>
                        <a:rPr lang="ja-JP" altLang="en-US" sz="1300" dirty="0">
                          <a:solidFill>
                            <a:schemeClr val="tx1"/>
                          </a:solidFill>
                          <a:latin typeface="+mn-lt"/>
                          <a:ea typeface="+mn-ea"/>
                        </a:rPr>
                        <a:t>タブレット端末短期貸与事業稼働率</a:t>
                      </a:r>
                    </a:p>
                    <a:p>
                      <a:pPr marL="0" marR="0" indent="0" algn="l" defTabSz="914400" rtl="0" eaLnBrk="1" fontAlgn="auto" latinLnBrk="0" hangingPunct="1">
                        <a:lnSpc>
                          <a:spcPts val="1500"/>
                        </a:lnSpc>
                        <a:spcBef>
                          <a:spcPts val="0"/>
                        </a:spcBef>
                        <a:spcAft>
                          <a:spcPts val="0"/>
                        </a:spcAft>
                        <a:buClrTx/>
                        <a:buSzTx/>
                        <a:buFontTx/>
                        <a:buNone/>
                        <a:tabLst/>
                        <a:defRPr/>
                      </a:pPr>
                      <a:r>
                        <a:rPr lang="ja-JP" altLang="en-US" sz="1300" dirty="0">
                          <a:solidFill>
                            <a:schemeClr val="tx1"/>
                          </a:solidFill>
                          <a:latin typeface="+mn-lt"/>
                          <a:ea typeface="+mn-ea"/>
                        </a:rPr>
                        <a:t>目標：</a:t>
                      </a:r>
                      <a:r>
                        <a:rPr lang="en-US" altLang="ja-JP" sz="1300" dirty="0">
                          <a:solidFill>
                            <a:schemeClr val="tx1"/>
                          </a:solidFill>
                          <a:latin typeface="+mn-lt"/>
                          <a:ea typeface="+mn-ea"/>
                        </a:rPr>
                        <a:t>60</a:t>
                      </a:r>
                      <a:r>
                        <a:rPr lang="ja-JP" altLang="en-US" sz="1300" dirty="0">
                          <a:solidFill>
                            <a:schemeClr val="tx1"/>
                          </a:solidFill>
                          <a:latin typeface="+mn-lt"/>
                          <a:ea typeface="+mn-ea"/>
                        </a:rPr>
                        <a:t>％⇒達成：約</a:t>
                      </a:r>
                      <a:r>
                        <a:rPr lang="en-US" altLang="ja-JP" sz="1300" dirty="0">
                          <a:solidFill>
                            <a:schemeClr val="tx1"/>
                          </a:solidFill>
                          <a:latin typeface="+mn-lt"/>
                          <a:ea typeface="+mn-ea"/>
                        </a:rPr>
                        <a:t>70</a:t>
                      </a:r>
                      <a:r>
                        <a:rPr lang="ja-JP" altLang="en-US" sz="1300" dirty="0">
                          <a:solidFill>
                            <a:schemeClr val="tx1"/>
                          </a:solidFill>
                          <a:latin typeface="+mn-lt"/>
                          <a:ea typeface="+mn-ea"/>
                        </a:rPr>
                        <a:t>％（</a:t>
                      </a:r>
                      <a:r>
                        <a:rPr lang="en-US" altLang="ja-JP" sz="1300" dirty="0">
                          <a:solidFill>
                            <a:schemeClr val="tx1"/>
                          </a:solidFill>
                          <a:latin typeface="+mn-lt"/>
                          <a:ea typeface="+mn-ea"/>
                        </a:rPr>
                        <a:t>2017</a:t>
                      </a:r>
                      <a:r>
                        <a:rPr lang="ja-JP" altLang="en-US" sz="1300" dirty="0">
                          <a:solidFill>
                            <a:schemeClr val="tx1"/>
                          </a:solidFill>
                          <a:latin typeface="+mn-lt"/>
                          <a:ea typeface="+mn-ea"/>
                        </a:rPr>
                        <a:t>年度）</a:t>
                      </a:r>
                      <a:endParaRPr lang="en-US" altLang="ja-JP" sz="1300" dirty="0">
                        <a:solidFill>
                          <a:schemeClr val="tx1"/>
                        </a:solidFill>
                        <a:latin typeface="+mn-lt"/>
                        <a:ea typeface="+mn-ea"/>
                      </a:endParaRPr>
                    </a:p>
                    <a:p>
                      <a:pPr marL="0" marR="0" indent="0" algn="l" defTabSz="914400" rtl="0" eaLnBrk="1" fontAlgn="auto" latinLnBrk="0" hangingPunct="1">
                        <a:lnSpc>
                          <a:spcPts val="1500"/>
                        </a:lnSpc>
                        <a:spcBef>
                          <a:spcPts val="0"/>
                        </a:spcBef>
                        <a:spcAft>
                          <a:spcPts val="0"/>
                        </a:spcAft>
                        <a:buClrTx/>
                        <a:buSzTx/>
                        <a:buFontTx/>
                        <a:buNone/>
                        <a:tabLst/>
                        <a:defRPr/>
                      </a:pPr>
                      <a:r>
                        <a:rPr lang="ja-JP" altLang="en-US" sz="1300" dirty="0">
                          <a:solidFill>
                            <a:schemeClr val="tx1"/>
                          </a:solidFill>
                          <a:latin typeface="+mn-lt"/>
                          <a:ea typeface="+mn-ea"/>
                        </a:rPr>
                        <a:t>タブレット端末導入所属数</a:t>
                      </a:r>
                    </a:p>
                    <a:p>
                      <a:pPr marL="0" marR="0" indent="0" algn="l" defTabSz="914400" rtl="0" eaLnBrk="1" fontAlgn="auto" latinLnBrk="0" hangingPunct="1">
                        <a:lnSpc>
                          <a:spcPts val="1500"/>
                        </a:lnSpc>
                        <a:spcBef>
                          <a:spcPts val="0"/>
                        </a:spcBef>
                        <a:spcAft>
                          <a:spcPts val="0"/>
                        </a:spcAft>
                        <a:buClrTx/>
                        <a:buSzTx/>
                        <a:buFontTx/>
                        <a:buNone/>
                        <a:tabLst/>
                        <a:defRPr/>
                      </a:pPr>
                      <a:r>
                        <a:rPr lang="ja-JP" altLang="en-US" sz="1300" dirty="0">
                          <a:solidFill>
                            <a:schemeClr val="tx1"/>
                          </a:solidFill>
                          <a:latin typeface="+mn-lt"/>
                          <a:ea typeface="+mn-ea"/>
                        </a:rPr>
                        <a:t>全</a:t>
                      </a:r>
                      <a:r>
                        <a:rPr lang="en-US" altLang="ja-JP" sz="1300" dirty="0">
                          <a:solidFill>
                            <a:schemeClr val="tx1"/>
                          </a:solidFill>
                          <a:latin typeface="+mn-lt"/>
                          <a:ea typeface="+mn-ea"/>
                        </a:rPr>
                        <a:t>51</a:t>
                      </a:r>
                      <a:r>
                        <a:rPr lang="ja-JP" altLang="en-US" sz="1300" dirty="0">
                          <a:solidFill>
                            <a:schemeClr val="tx1"/>
                          </a:solidFill>
                          <a:latin typeface="+mn-lt"/>
                          <a:ea typeface="+mn-ea"/>
                        </a:rPr>
                        <a:t>所属中</a:t>
                      </a:r>
                      <a:r>
                        <a:rPr lang="en-US" altLang="ja-JP" sz="1300" dirty="0">
                          <a:solidFill>
                            <a:schemeClr val="tx1"/>
                          </a:solidFill>
                          <a:latin typeface="+mn-lt"/>
                          <a:ea typeface="+mn-ea"/>
                        </a:rPr>
                        <a:t>30</a:t>
                      </a:r>
                      <a:r>
                        <a:rPr lang="ja-JP" altLang="en-US" sz="1300" dirty="0">
                          <a:solidFill>
                            <a:schemeClr val="tx1"/>
                          </a:solidFill>
                          <a:latin typeface="+mn-lt"/>
                          <a:ea typeface="+mn-ea"/>
                        </a:rPr>
                        <a:t>所属（</a:t>
                      </a:r>
                      <a:r>
                        <a:rPr lang="en-US" altLang="ja-JP" sz="1300" dirty="0">
                          <a:solidFill>
                            <a:schemeClr val="tx1"/>
                          </a:solidFill>
                          <a:latin typeface="+mn-lt"/>
                          <a:ea typeface="+mn-ea"/>
                        </a:rPr>
                        <a:t>2017</a:t>
                      </a:r>
                      <a:r>
                        <a:rPr lang="ja-JP" altLang="en-US" sz="1300" dirty="0">
                          <a:solidFill>
                            <a:schemeClr val="tx1"/>
                          </a:solidFill>
                          <a:latin typeface="+mn-lt"/>
                          <a:ea typeface="+mn-ea"/>
                        </a:rPr>
                        <a:t>年度）</a:t>
                      </a:r>
                      <a:endParaRPr lang="en-US" altLang="ja-JP" sz="1300" dirty="0">
                        <a:solidFill>
                          <a:schemeClr val="tx1"/>
                        </a:solidFill>
                        <a:latin typeface="+mn-lt"/>
                        <a:ea typeface="+mn-ea"/>
                      </a:endParaRPr>
                    </a:p>
                    <a:p>
                      <a:pPr marL="0" marR="0" indent="0" algn="l" defTabSz="914400" rtl="0" eaLnBrk="1" fontAlgn="auto" latinLnBrk="0" hangingPunct="1">
                        <a:lnSpc>
                          <a:spcPts val="1500"/>
                        </a:lnSpc>
                        <a:spcBef>
                          <a:spcPts val="0"/>
                        </a:spcBef>
                        <a:spcAft>
                          <a:spcPts val="0"/>
                        </a:spcAft>
                        <a:buClrTx/>
                        <a:buSzTx/>
                        <a:buFontTx/>
                        <a:buNone/>
                        <a:tabLst/>
                        <a:defRPr/>
                      </a:pPr>
                      <a:r>
                        <a:rPr lang="ja-JP" altLang="en-US" sz="1300" dirty="0">
                          <a:solidFill>
                            <a:schemeClr val="tx1"/>
                          </a:solidFill>
                          <a:latin typeface="+mn-lt"/>
                          <a:ea typeface="+mn-ea"/>
                        </a:rPr>
                        <a:t>全</a:t>
                      </a:r>
                      <a:r>
                        <a:rPr lang="en-US" altLang="ja-JP" sz="1300" dirty="0">
                          <a:solidFill>
                            <a:schemeClr val="tx1"/>
                          </a:solidFill>
                          <a:latin typeface="+mn-lt"/>
                          <a:ea typeface="+mn-ea"/>
                        </a:rPr>
                        <a:t>53</a:t>
                      </a:r>
                      <a:r>
                        <a:rPr lang="ja-JP" altLang="en-US" sz="1300" dirty="0">
                          <a:solidFill>
                            <a:schemeClr val="tx1"/>
                          </a:solidFill>
                          <a:latin typeface="+mn-lt"/>
                          <a:ea typeface="+mn-ea"/>
                        </a:rPr>
                        <a:t>所属中</a:t>
                      </a:r>
                      <a:r>
                        <a:rPr lang="en-US" altLang="ja-JP" sz="1300" dirty="0">
                          <a:solidFill>
                            <a:schemeClr val="tx1"/>
                          </a:solidFill>
                          <a:latin typeface="+mn-lt"/>
                          <a:ea typeface="+mn-ea"/>
                        </a:rPr>
                        <a:t>34</a:t>
                      </a:r>
                      <a:r>
                        <a:rPr lang="ja-JP" altLang="en-US" sz="1300" dirty="0">
                          <a:solidFill>
                            <a:schemeClr val="tx1"/>
                          </a:solidFill>
                          <a:latin typeface="+mn-lt"/>
                          <a:ea typeface="+mn-ea"/>
                        </a:rPr>
                        <a:t>所属（</a:t>
                      </a:r>
                      <a:r>
                        <a:rPr lang="en-US" altLang="ja-JP" sz="1300" dirty="0">
                          <a:solidFill>
                            <a:schemeClr val="tx1"/>
                          </a:solidFill>
                          <a:latin typeface="+mn-lt"/>
                          <a:ea typeface="+mn-ea"/>
                        </a:rPr>
                        <a:t>2021</a:t>
                      </a:r>
                      <a:r>
                        <a:rPr lang="ja-JP" altLang="en-US" sz="1300" dirty="0">
                          <a:solidFill>
                            <a:schemeClr val="tx1"/>
                          </a:solidFill>
                          <a:latin typeface="+mn-lt"/>
                          <a:ea typeface="+mn-ea"/>
                        </a:rPr>
                        <a:t>年度）</a:t>
                      </a:r>
                      <a:endParaRPr lang="en-US" altLang="ja-JP" sz="1300" dirty="0">
                        <a:solidFill>
                          <a:schemeClr val="tx1"/>
                        </a:solidFill>
                        <a:latin typeface="+mn-lt"/>
                        <a:ea typeface="+mn-ea"/>
                      </a:endParaRPr>
                    </a:p>
                    <a:p>
                      <a:pPr marL="0" marR="0" indent="0" algn="l" defTabSz="914400" rtl="0" eaLnBrk="1" fontAlgn="auto" latinLnBrk="0" hangingPunct="1">
                        <a:lnSpc>
                          <a:spcPts val="1500"/>
                        </a:lnSpc>
                        <a:spcBef>
                          <a:spcPts val="0"/>
                        </a:spcBef>
                        <a:spcAft>
                          <a:spcPts val="0"/>
                        </a:spcAft>
                        <a:buClrTx/>
                        <a:buSzTx/>
                        <a:buFontTx/>
                        <a:buNone/>
                        <a:tabLst/>
                        <a:defRPr/>
                      </a:pPr>
                      <a:r>
                        <a:rPr lang="en-US" altLang="ja-JP" sz="1300" dirty="0">
                          <a:solidFill>
                            <a:schemeClr val="tx1"/>
                          </a:solidFill>
                          <a:latin typeface="+mn-lt"/>
                          <a:ea typeface="+mn-ea"/>
                        </a:rPr>
                        <a:t>※</a:t>
                      </a:r>
                      <a:r>
                        <a:rPr lang="ja-JP" altLang="en-US" sz="1300" dirty="0">
                          <a:solidFill>
                            <a:schemeClr val="tx1"/>
                          </a:solidFill>
                          <a:latin typeface="+mn-lt"/>
                          <a:ea typeface="+mn-ea"/>
                        </a:rPr>
                        <a:t>タブレットが必要な所属での導入が概ね完了したことから、</a:t>
                      </a:r>
                      <a:r>
                        <a:rPr lang="en-US" altLang="ja-JP" sz="1300" dirty="0">
                          <a:solidFill>
                            <a:schemeClr val="tx1"/>
                          </a:solidFill>
                          <a:latin typeface="+mn-lt"/>
                          <a:ea typeface="+mn-ea"/>
                        </a:rPr>
                        <a:t>2021</a:t>
                      </a:r>
                      <a:r>
                        <a:rPr lang="ja-JP" altLang="en-US" sz="1300" dirty="0">
                          <a:solidFill>
                            <a:schemeClr val="tx1"/>
                          </a:solidFill>
                          <a:latin typeface="+mn-lt"/>
                          <a:ea typeface="+mn-ea"/>
                        </a:rPr>
                        <a:t>年</a:t>
                      </a:r>
                      <a:r>
                        <a:rPr lang="en-US" altLang="ja-JP" sz="1300" dirty="0">
                          <a:solidFill>
                            <a:schemeClr val="tx1"/>
                          </a:solidFill>
                          <a:latin typeface="+mn-lt"/>
                          <a:ea typeface="+mn-ea"/>
                        </a:rPr>
                        <a:t>7</a:t>
                      </a:r>
                      <a:r>
                        <a:rPr lang="ja-JP" altLang="en-US" sz="1300" dirty="0">
                          <a:solidFill>
                            <a:schemeClr val="tx1"/>
                          </a:solidFill>
                          <a:latin typeface="+mn-lt"/>
                          <a:ea typeface="+mn-ea"/>
                        </a:rPr>
                        <a:t>月末をもって短期貸与を終了。</a:t>
                      </a:r>
                      <a:endParaRPr lang="en-US" altLang="ja-JP" sz="1300" dirty="0">
                        <a:solidFill>
                          <a:schemeClr val="tx1"/>
                        </a:solidFill>
                        <a:latin typeface="+mn-lt"/>
                        <a:ea typeface="+mn-ea"/>
                      </a:endParaRPr>
                    </a:p>
                    <a:p>
                      <a:pPr marL="0" marR="0" indent="0" algn="l" defTabSz="914400" rtl="0" eaLnBrk="1" fontAlgn="auto" latinLnBrk="0" hangingPunct="1">
                        <a:lnSpc>
                          <a:spcPts val="1500"/>
                        </a:lnSpc>
                        <a:spcBef>
                          <a:spcPts val="0"/>
                        </a:spcBef>
                        <a:spcAft>
                          <a:spcPts val="0"/>
                        </a:spcAft>
                        <a:buClrTx/>
                        <a:buSzTx/>
                        <a:buFontTx/>
                        <a:buNone/>
                        <a:tabLst/>
                        <a:defRPr/>
                      </a:pPr>
                      <a:endParaRPr lang="ja-JP" altLang="en-US" sz="1300" dirty="0">
                        <a:solidFill>
                          <a:schemeClr val="tx1"/>
                        </a:solidFill>
                        <a:latin typeface="+mn-lt"/>
                        <a:ea typeface="+mn-ea"/>
                      </a:endParaRPr>
                    </a:p>
                    <a:p>
                      <a:pPr marL="0" marR="0" indent="0" algn="l" defTabSz="914400" rtl="0" eaLnBrk="1" fontAlgn="auto" latinLnBrk="0" hangingPunct="1">
                        <a:lnSpc>
                          <a:spcPts val="1500"/>
                        </a:lnSpc>
                        <a:spcBef>
                          <a:spcPts val="0"/>
                        </a:spcBef>
                        <a:spcAft>
                          <a:spcPts val="0"/>
                        </a:spcAft>
                        <a:buClrTx/>
                        <a:buSzTx/>
                        <a:buFontTx/>
                        <a:buNone/>
                        <a:tabLst/>
                        <a:defRPr/>
                      </a:pPr>
                      <a:r>
                        <a:rPr lang="en-US" altLang="ja-JP" sz="1300" dirty="0">
                          <a:solidFill>
                            <a:schemeClr val="tx1"/>
                          </a:solidFill>
                          <a:latin typeface="+mn-lt"/>
                          <a:ea typeface="+mn-ea"/>
                        </a:rPr>
                        <a:t>Outlook</a:t>
                      </a:r>
                      <a:r>
                        <a:rPr lang="ja-JP" altLang="en-US" sz="1300" dirty="0">
                          <a:solidFill>
                            <a:schemeClr val="tx1"/>
                          </a:solidFill>
                          <a:latin typeface="+mn-lt"/>
                          <a:ea typeface="+mn-ea"/>
                        </a:rPr>
                        <a:t>スケジューラー活用推進の取組み率：約</a:t>
                      </a:r>
                      <a:r>
                        <a:rPr lang="en-US" altLang="ja-JP" sz="1300" dirty="0">
                          <a:solidFill>
                            <a:schemeClr val="tx1"/>
                          </a:solidFill>
                          <a:latin typeface="+mn-lt"/>
                          <a:ea typeface="+mn-ea"/>
                        </a:rPr>
                        <a:t>80%</a:t>
                      </a:r>
                      <a:r>
                        <a:rPr lang="ja-JP" altLang="en-US" sz="1300" dirty="0" err="1">
                          <a:solidFill>
                            <a:schemeClr val="tx1"/>
                          </a:solidFill>
                          <a:latin typeface="+mn-lt"/>
                          <a:ea typeface="+mn-ea"/>
                        </a:rPr>
                        <a:t>、</a:t>
                      </a:r>
                      <a:r>
                        <a:rPr lang="ja-JP" altLang="en-US" sz="1300" dirty="0">
                          <a:solidFill>
                            <a:schemeClr val="tx1"/>
                          </a:solidFill>
                          <a:latin typeface="+mn-lt"/>
                          <a:ea typeface="+mn-ea"/>
                        </a:rPr>
                        <a:t>活用による業務効率化（職員アンケート）</a:t>
                      </a:r>
                      <a:r>
                        <a:rPr lang="en-US" altLang="ja-JP" sz="1300" dirty="0">
                          <a:solidFill>
                            <a:schemeClr val="tx1"/>
                          </a:solidFill>
                          <a:latin typeface="+mn-lt"/>
                          <a:ea typeface="+mn-ea"/>
                        </a:rPr>
                        <a:t>91%</a:t>
                      </a:r>
                    </a:p>
                    <a:p>
                      <a:pPr marL="0" marR="0" lvl="0" indent="0" algn="l" defTabSz="914400" rtl="0" eaLnBrk="1" fontAlgn="auto" latinLnBrk="0" hangingPunct="1">
                        <a:lnSpc>
                          <a:spcPts val="1500"/>
                        </a:lnSpc>
                        <a:spcBef>
                          <a:spcPts val="0"/>
                        </a:spcBef>
                        <a:spcAft>
                          <a:spcPts val="0"/>
                        </a:spcAft>
                        <a:buClrTx/>
                        <a:buSzTx/>
                        <a:buFontTx/>
                        <a:buNone/>
                        <a:tabLst/>
                        <a:defRPr/>
                      </a:pPr>
                      <a:r>
                        <a:rPr lang="ja-JP" altLang="en-US" sz="1300" dirty="0">
                          <a:solidFill>
                            <a:schemeClr val="tx1"/>
                          </a:solidFill>
                          <a:latin typeface="+mn-lt"/>
                        </a:rPr>
                        <a:t>コミュニケーション基盤（メール、スケジュール、チャット、</a:t>
                      </a:r>
                      <a:r>
                        <a:rPr lang="en-US" altLang="ja-JP" sz="1300" dirty="0">
                          <a:solidFill>
                            <a:schemeClr val="tx1"/>
                          </a:solidFill>
                          <a:latin typeface="+mn-lt"/>
                        </a:rPr>
                        <a:t>Web</a:t>
                      </a:r>
                      <a:r>
                        <a:rPr lang="ja-JP" altLang="en-US" sz="1300" dirty="0">
                          <a:solidFill>
                            <a:schemeClr val="tx1"/>
                          </a:solidFill>
                          <a:latin typeface="+mn-lt"/>
                        </a:rPr>
                        <a:t>会議）の更新</a:t>
                      </a:r>
                      <a:r>
                        <a:rPr lang="ja-JP" altLang="en-US" sz="1300" dirty="0">
                          <a:solidFill>
                            <a:schemeClr val="tx1"/>
                          </a:solidFill>
                          <a:latin typeface="+mn-lt"/>
                          <a:ea typeface="+mn-ea"/>
                        </a:rPr>
                        <a:t>（</a:t>
                      </a:r>
                      <a:r>
                        <a:rPr lang="en-US" altLang="ja-JP" sz="1300" dirty="0">
                          <a:solidFill>
                            <a:schemeClr val="tx1"/>
                          </a:solidFill>
                          <a:latin typeface="+mn-lt"/>
                          <a:ea typeface="+mn-ea"/>
                        </a:rPr>
                        <a:t>2018</a:t>
                      </a:r>
                      <a:r>
                        <a:rPr lang="ja-JP" altLang="en-US" sz="1300" dirty="0">
                          <a:solidFill>
                            <a:schemeClr val="tx1"/>
                          </a:solidFill>
                          <a:latin typeface="+mn-lt"/>
                          <a:ea typeface="+mn-ea"/>
                        </a:rPr>
                        <a:t>年度）</a:t>
                      </a:r>
                      <a:endParaRPr lang="en-US" altLang="ja-JP" sz="1300" dirty="0">
                        <a:solidFill>
                          <a:schemeClr val="tx1"/>
                        </a:solidFill>
                        <a:latin typeface="+mn-lt"/>
                        <a:ea typeface="+mn-ea"/>
                      </a:endParaRPr>
                    </a:p>
                    <a:p>
                      <a:pPr marL="0" marR="0" indent="0" algn="l" defTabSz="914400" rtl="0" eaLnBrk="1" fontAlgn="auto" latinLnBrk="0" hangingPunct="1">
                        <a:lnSpc>
                          <a:spcPts val="1500"/>
                        </a:lnSpc>
                        <a:spcBef>
                          <a:spcPts val="0"/>
                        </a:spcBef>
                        <a:spcAft>
                          <a:spcPts val="0"/>
                        </a:spcAft>
                        <a:buClrTx/>
                        <a:buSzTx/>
                        <a:buFontTx/>
                        <a:buNone/>
                        <a:tabLst/>
                        <a:defRPr/>
                      </a:pPr>
                      <a:r>
                        <a:rPr lang="en-US" altLang="ja-JP" sz="1300" dirty="0">
                          <a:solidFill>
                            <a:schemeClr val="tx1"/>
                          </a:solidFill>
                          <a:latin typeface="+mn-lt"/>
                          <a:ea typeface="+mn-ea"/>
                        </a:rPr>
                        <a:t>BYOD</a:t>
                      </a:r>
                      <a:r>
                        <a:rPr lang="ja-JP" altLang="en-US" sz="1300" dirty="0">
                          <a:solidFill>
                            <a:schemeClr val="tx1"/>
                          </a:solidFill>
                          <a:latin typeface="+mn-lt"/>
                          <a:ea typeface="+mn-ea"/>
                        </a:rPr>
                        <a:t>の導入　課長級以上の導入率：</a:t>
                      </a:r>
                      <a:r>
                        <a:rPr lang="en-US" altLang="ja-JP" sz="1300" dirty="0">
                          <a:solidFill>
                            <a:schemeClr val="tx1"/>
                          </a:solidFill>
                          <a:latin typeface="+mn-lt"/>
                          <a:ea typeface="+mn-ea"/>
                        </a:rPr>
                        <a:t>78.7</a:t>
                      </a:r>
                      <a:r>
                        <a:rPr lang="ja-JP" altLang="en-US" sz="1300" dirty="0">
                          <a:solidFill>
                            <a:schemeClr val="tx1"/>
                          </a:solidFill>
                          <a:latin typeface="+mn-lt"/>
                          <a:ea typeface="+mn-ea"/>
                        </a:rPr>
                        <a:t>％（</a:t>
                      </a:r>
                      <a:r>
                        <a:rPr lang="en-US" altLang="ja-JP" sz="1300" dirty="0">
                          <a:solidFill>
                            <a:schemeClr val="tx1"/>
                          </a:solidFill>
                          <a:latin typeface="+mn-lt"/>
                          <a:ea typeface="+mn-ea"/>
                        </a:rPr>
                        <a:t>2021</a:t>
                      </a:r>
                      <a:r>
                        <a:rPr lang="ja-JP" altLang="en-US" sz="1300" dirty="0">
                          <a:solidFill>
                            <a:schemeClr val="tx1"/>
                          </a:solidFill>
                          <a:latin typeface="+mn-lt"/>
                          <a:ea typeface="+mn-ea"/>
                        </a:rPr>
                        <a:t>年度）</a:t>
                      </a:r>
                      <a:endParaRPr lang="en-US" altLang="ja-JP" sz="1300" dirty="0">
                        <a:solidFill>
                          <a:schemeClr val="tx1"/>
                        </a:solidFill>
                        <a:latin typeface="+mn-lt"/>
                        <a:ea typeface="+mn-ea"/>
                      </a:endParaRPr>
                    </a:p>
                    <a:p>
                      <a:pPr marL="0" marR="0" indent="0" algn="l" defTabSz="914400" rtl="0" eaLnBrk="1" fontAlgn="auto" latinLnBrk="0" hangingPunct="1">
                        <a:lnSpc>
                          <a:spcPts val="1500"/>
                        </a:lnSpc>
                        <a:spcBef>
                          <a:spcPts val="0"/>
                        </a:spcBef>
                        <a:spcAft>
                          <a:spcPts val="0"/>
                        </a:spcAft>
                        <a:buClrTx/>
                        <a:buSzTx/>
                        <a:buFontTx/>
                        <a:buNone/>
                        <a:tabLst/>
                        <a:defRPr/>
                      </a:pPr>
                      <a:endParaRPr lang="en-US" altLang="ja-JP" sz="1300" dirty="0">
                        <a:solidFill>
                          <a:schemeClr val="tx1"/>
                        </a:solidFill>
                        <a:latin typeface="+mn-lt"/>
                        <a:ea typeface="+mn-ea"/>
                      </a:endParaRPr>
                    </a:p>
                    <a:p>
                      <a:pPr marL="0" marR="0" indent="0" algn="l" defTabSz="914400" rtl="0" eaLnBrk="1" fontAlgn="auto" latinLnBrk="0" hangingPunct="1">
                        <a:lnSpc>
                          <a:spcPts val="1500"/>
                        </a:lnSpc>
                        <a:spcBef>
                          <a:spcPts val="0"/>
                        </a:spcBef>
                        <a:spcAft>
                          <a:spcPts val="0"/>
                        </a:spcAft>
                        <a:buClrTx/>
                        <a:buSzTx/>
                        <a:buFontTx/>
                        <a:buNone/>
                        <a:tabLst/>
                        <a:defRPr/>
                      </a:pPr>
                      <a:r>
                        <a:rPr lang="ja-JP" altLang="en-US" sz="1300" dirty="0">
                          <a:solidFill>
                            <a:schemeClr val="tx1"/>
                          </a:solidFill>
                          <a:latin typeface="+mn-lt"/>
                          <a:ea typeface="+mn-ea"/>
                        </a:rPr>
                        <a:t>大阪市統合基盤システム等整備効果額（住民情報系基幹システムの経常経費削減額）</a:t>
                      </a:r>
                    </a:p>
                    <a:p>
                      <a:pPr marL="0" marR="0" indent="0" algn="l" defTabSz="914400" rtl="0" eaLnBrk="1" fontAlgn="auto" latinLnBrk="0" hangingPunct="1">
                        <a:lnSpc>
                          <a:spcPts val="1500"/>
                        </a:lnSpc>
                        <a:spcBef>
                          <a:spcPts val="0"/>
                        </a:spcBef>
                        <a:spcAft>
                          <a:spcPts val="0"/>
                        </a:spcAft>
                        <a:buClrTx/>
                        <a:buSzTx/>
                        <a:buFontTx/>
                        <a:buNone/>
                        <a:tabLst/>
                        <a:defRPr/>
                      </a:pPr>
                      <a:r>
                        <a:rPr lang="ja-JP" altLang="en-US" sz="1300" dirty="0">
                          <a:solidFill>
                            <a:schemeClr val="tx1"/>
                          </a:solidFill>
                          <a:latin typeface="+mn-lt"/>
                          <a:ea typeface="+mn-ea"/>
                        </a:rPr>
                        <a:t>約</a:t>
                      </a:r>
                      <a:r>
                        <a:rPr lang="en-US" altLang="ja-JP" sz="1300" dirty="0">
                          <a:solidFill>
                            <a:schemeClr val="tx1"/>
                          </a:solidFill>
                          <a:latin typeface="+mn-lt"/>
                          <a:ea typeface="+mn-ea"/>
                        </a:rPr>
                        <a:t>4.2</a:t>
                      </a:r>
                      <a:r>
                        <a:rPr lang="ja-JP" altLang="en-US" sz="1300" dirty="0">
                          <a:solidFill>
                            <a:schemeClr val="tx1"/>
                          </a:solidFill>
                          <a:latin typeface="+mn-lt"/>
                          <a:ea typeface="+mn-ea"/>
                        </a:rPr>
                        <a:t>億円（</a:t>
                      </a:r>
                      <a:r>
                        <a:rPr lang="en-US" altLang="ja-JP" sz="1300" dirty="0">
                          <a:solidFill>
                            <a:schemeClr val="tx1"/>
                          </a:solidFill>
                          <a:latin typeface="+mn-lt"/>
                          <a:ea typeface="+mn-ea"/>
                        </a:rPr>
                        <a:t>2011</a:t>
                      </a:r>
                      <a:r>
                        <a:rPr lang="ja-JP" altLang="en-US" sz="1300" dirty="0">
                          <a:solidFill>
                            <a:schemeClr val="tx1"/>
                          </a:solidFill>
                          <a:latin typeface="+mn-lt"/>
                          <a:ea typeface="+mn-ea"/>
                        </a:rPr>
                        <a:t>年度～</a:t>
                      </a:r>
                      <a:r>
                        <a:rPr lang="en-US" altLang="ja-JP" sz="1300" dirty="0">
                          <a:solidFill>
                            <a:schemeClr val="tx1"/>
                          </a:solidFill>
                          <a:latin typeface="+mn-lt"/>
                          <a:ea typeface="+mn-ea"/>
                        </a:rPr>
                        <a:t>2017</a:t>
                      </a:r>
                      <a:r>
                        <a:rPr lang="ja-JP" altLang="en-US" sz="1300" dirty="0">
                          <a:solidFill>
                            <a:schemeClr val="tx1"/>
                          </a:solidFill>
                          <a:latin typeface="+mn-lt"/>
                          <a:ea typeface="+mn-ea"/>
                        </a:rPr>
                        <a:t>年度）</a:t>
                      </a:r>
                      <a:endParaRPr lang="en-US" altLang="ja-JP" sz="1300" dirty="0">
                        <a:solidFill>
                          <a:schemeClr val="tx1"/>
                        </a:solidFill>
                        <a:latin typeface="+mn-lt"/>
                        <a:ea typeface="+mn-ea"/>
                      </a:endParaRPr>
                    </a:p>
                    <a:p>
                      <a:pPr marL="0" marR="0" indent="0" algn="l" defTabSz="914400" rtl="0" eaLnBrk="1" fontAlgn="auto" latinLnBrk="0" hangingPunct="1">
                        <a:lnSpc>
                          <a:spcPts val="1500"/>
                        </a:lnSpc>
                        <a:spcBef>
                          <a:spcPts val="0"/>
                        </a:spcBef>
                        <a:spcAft>
                          <a:spcPts val="0"/>
                        </a:spcAft>
                        <a:buClrTx/>
                        <a:buSzTx/>
                        <a:buFontTx/>
                        <a:buNone/>
                        <a:tabLst/>
                        <a:defRPr/>
                      </a:pPr>
                      <a:endParaRPr lang="en-US" altLang="ja-JP" sz="1300" dirty="0">
                        <a:solidFill>
                          <a:schemeClr val="tx1"/>
                        </a:solidFill>
                        <a:latin typeface="+mn-lt"/>
                        <a:ea typeface="+mn-ea"/>
                      </a:endParaRPr>
                    </a:p>
                    <a:p>
                      <a:pPr marL="0" marR="0" indent="0" algn="l" defTabSz="914400" rtl="0" eaLnBrk="1" fontAlgn="auto" latinLnBrk="0" hangingPunct="1">
                        <a:lnSpc>
                          <a:spcPts val="1500"/>
                        </a:lnSpc>
                        <a:spcBef>
                          <a:spcPts val="0"/>
                        </a:spcBef>
                        <a:spcAft>
                          <a:spcPts val="0"/>
                        </a:spcAft>
                        <a:buClrTx/>
                        <a:buSzTx/>
                        <a:buFontTx/>
                        <a:buNone/>
                        <a:tabLst/>
                        <a:defRPr/>
                      </a:pPr>
                      <a:r>
                        <a:rPr lang="ja-JP" altLang="en-US" sz="1300" dirty="0">
                          <a:solidFill>
                            <a:schemeClr val="tx1"/>
                          </a:solidFill>
                          <a:latin typeface="+mn-lt"/>
                          <a:ea typeface="+mn-ea"/>
                        </a:rPr>
                        <a:t>テレワーク環境の導入（</a:t>
                      </a:r>
                      <a:r>
                        <a:rPr lang="en-US" altLang="ja-JP" sz="1300" dirty="0">
                          <a:solidFill>
                            <a:schemeClr val="tx1"/>
                          </a:solidFill>
                          <a:latin typeface="+mn-lt"/>
                          <a:ea typeface="+mn-ea"/>
                        </a:rPr>
                        <a:t>2018</a:t>
                      </a:r>
                      <a:r>
                        <a:rPr lang="ja-JP" altLang="en-US" sz="1300" dirty="0">
                          <a:solidFill>
                            <a:schemeClr val="tx1"/>
                          </a:solidFill>
                          <a:latin typeface="+mn-lt"/>
                          <a:ea typeface="+mn-ea"/>
                        </a:rPr>
                        <a:t>年度）</a:t>
                      </a:r>
                      <a:endParaRPr lang="en-US" altLang="ja-JP" sz="1300" dirty="0">
                        <a:solidFill>
                          <a:schemeClr val="tx1"/>
                        </a:solidFill>
                        <a:latin typeface="+mn-lt"/>
                        <a:ea typeface="+mn-ea"/>
                      </a:endParaRPr>
                    </a:p>
                    <a:p>
                      <a:pPr marL="0" marR="0" lvl="0" indent="0" algn="l" defTabSz="914400" rtl="0" eaLnBrk="1" fontAlgn="auto" latinLnBrk="0" hangingPunct="1">
                        <a:lnSpc>
                          <a:spcPts val="1500"/>
                        </a:lnSpc>
                        <a:spcBef>
                          <a:spcPts val="0"/>
                        </a:spcBef>
                        <a:spcAft>
                          <a:spcPts val="0"/>
                        </a:spcAft>
                        <a:buClrTx/>
                        <a:buSzTx/>
                        <a:buFontTx/>
                        <a:buNone/>
                        <a:tabLst/>
                        <a:defRPr/>
                      </a:pPr>
                      <a:r>
                        <a:rPr lang="ja-JP" altLang="en-US" sz="1300" dirty="0">
                          <a:solidFill>
                            <a:schemeClr val="tx1"/>
                          </a:solidFill>
                          <a:latin typeface="+mn-lt"/>
                          <a:ea typeface="+mn-ea"/>
                        </a:rPr>
                        <a:t>テレワーク可能ユーザ数</a:t>
                      </a:r>
                      <a:endParaRPr lang="en-US" altLang="ja-JP" sz="1300" dirty="0">
                        <a:solidFill>
                          <a:schemeClr val="tx1"/>
                        </a:solidFill>
                        <a:latin typeface="+mn-lt"/>
                        <a:ea typeface="+mn-ea"/>
                      </a:endParaRPr>
                    </a:p>
                    <a:p>
                      <a:pPr marL="0" marR="0" lvl="0" indent="0" algn="l" defTabSz="914400" rtl="0" eaLnBrk="1" fontAlgn="auto" latinLnBrk="0" hangingPunct="1">
                        <a:lnSpc>
                          <a:spcPts val="1500"/>
                        </a:lnSpc>
                        <a:spcBef>
                          <a:spcPts val="0"/>
                        </a:spcBef>
                        <a:spcAft>
                          <a:spcPts val="0"/>
                        </a:spcAft>
                        <a:buClrTx/>
                        <a:buSzTx/>
                        <a:buFontTx/>
                        <a:buNone/>
                        <a:tabLst/>
                        <a:defRPr/>
                      </a:pPr>
                      <a:r>
                        <a:rPr lang="en-US" altLang="ja-JP" sz="1300" dirty="0">
                          <a:solidFill>
                            <a:schemeClr val="tx1"/>
                          </a:solidFill>
                          <a:latin typeface="+mn-lt"/>
                          <a:ea typeface="+mn-ea"/>
                        </a:rPr>
                        <a:t>50</a:t>
                      </a:r>
                      <a:r>
                        <a:rPr lang="ja-JP" altLang="en-US" sz="1300" dirty="0">
                          <a:solidFill>
                            <a:schemeClr val="tx1"/>
                          </a:solidFill>
                          <a:latin typeface="+mn-lt"/>
                          <a:ea typeface="+mn-ea"/>
                        </a:rPr>
                        <a:t>人（</a:t>
                      </a:r>
                      <a:r>
                        <a:rPr lang="en-US" altLang="ja-JP" sz="1300" dirty="0">
                          <a:solidFill>
                            <a:schemeClr val="tx1"/>
                          </a:solidFill>
                          <a:latin typeface="+mn-lt"/>
                          <a:ea typeface="+mn-ea"/>
                        </a:rPr>
                        <a:t>2018</a:t>
                      </a:r>
                      <a:r>
                        <a:rPr lang="ja-JP" altLang="en-US" sz="1300" dirty="0">
                          <a:solidFill>
                            <a:schemeClr val="tx1"/>
                          </a:solidFill>
                          <a:latin typeface="+mn-lt"/>
                          <a:ea typeface="+mn-ea"/>
                        </a:rPr>
                        <a:t>年度）</a:t>
                      </a:r>
                      <a:endParaRPr lang="en-US" altLang="ja-JP" sz="1300" dirty="0">
                        <a:solidFill>
                          <a:schemeClr val="tx1"/>
                        </a:solidFill>
                        <a:latin typeface="+mn-lt"/>
                        <a:ea typeface="+mn-ea"/>
                      </a:endParaRPr>
                    </a:p>
                    <a:p>
                      <a:pPr marL="0" marR="0" lvl="0" indent="0" algn="l" defTabSz="914400" rtl="0" eaLnBrk="1" fontAlgn="auto" latinLnBrk="0" hangingPunct="1">
                        <a:lnSpc>
                          <a:spcPts val="1500"/>
                        </a:lnSpc>
                        <a:spcBef>
                          <a:spcPts val="0"/>
                        </a:spcBef>
                        <a:spcAft>
                          <a:spcPts val="0"/>
                        </a:spcAft>
                        <a:buClrTx/>
                        <a:buSzTx/>
                        <a:buFontTx/>
                        <a:buNone/>
                        <a:tabLst/>
                        <a:defRPr/>
                      </a:pPr>
                      <a:r>
                        <a:rPr lang="en-US" altLang="ja-JP" sz="1300" dirty="0">
                          <a:solidFill>
                            <a:schemeClr val="tx1"/>
                          </a:solidFill>
                          <a:latin typeface="+mn-lt"/>
                          <a:ea typeface="+mn-ea"/>
                        </a:rPr>
                        <a:t>4,600</a:t>
                      </a:r>
                      <a:r>
                        <a:rPr lang="ja-JP" altLang="en-US" sz="1300" dirty="0">
                          <a:solidFill>
                            <a:schemeClr val="tx1"/>
                          </a:solidFill>
                          <a:latin typeface="+mn-lt"/>
                          <a:ea typeface="+mn-ea"/>
                        </a:rPr>
                        <a:t>人（</a:t>
                      </a:r>
                      <a:r>
                        <a:rPr lang="en-US" altLang="ja-JP" sz="1300" dirty="0">
                          <a:solidFill>
                            <a:schemeClr val="tx1"/>
                          </a:solidFill>
                          <a:latin typeface="+mn-lt"/>
                          <a:ea typeface="+mn-ea"/>
                        </a:rPr>
                        <a:t>2020</a:t>
                      </a:r>
                      <a:r>
                        <a:rPr lang="ja-JP" altLang="en-US" sz="1300" dirty="0">
                          <a:solidFill>
                            <a:schemeClr val="tx1"/>
                          </a:solidFill>
                          <a:latin typeface="+mn-lt"/>
                          <a:ea typeface="+mn-ea"/>
                        </a:rPr>
                        <a:t>年度）</a:t>
                      </a:r>
                      <a:endParaRPr lang="en-US" altLang="ja-JP" sz="1300" dirty="0">
                        <a:solidFill>
                          <a:schemeClr val="tx1"/>
                        </a:solidFill>
                        <a:latin typeface="+mn-lt"/>
                        <a:ea typeface="+mn-ea"/>
                      </a:endParaRPr>
                    </a:p>
                    <a:p>
                      <a:pPr marL="0" marR="0" lvl="0" indent="0" algn="l" defTabSz="914400" rtl="0" eaLnBrk="1" fontAlgn="auto" latinLnBrk="0" hangingPunct="1">
                        <a:lnSpc>
                          <a:spcPts val="1500"/>
                        </a:lnSpc>
                        <a:spcBef>
                          <a:spcPts val="0"/>
                        </a:spcBef>
                        <a:spcAft>
                          <a:spcPts val="0"/>
                        </a:spcAft>
                        <a:buClrTx/>
                        <a:buSzTx/>
                        <a:buFontTx/>
                        <a:buNone/>
                        <a:tabLst/>
                        <a:defRPr/>
                      </a:pPr>
                      <a:r>
                        <a:rPr lang="en-US" altLang="ja-JP" sz="1300" dirty="0">
                          <a:solidFill>
                            <a:schemeClr val="tx1"/>
                          </a:solidFill>
                          <a:latin typeface="+mn-lt"/>
                          <a:ea typeface="+mn-ea"/>
                        </a:rPr>
                        <a:t>9,000</a:t>
                      </a:r>
                      <a:r>
                        <a:rPr lang="ja-JP" altLang="en-US" sz="1300" dirty="0">
                          <a:solidFill>
                            <a:schemeClr val="tx1"/>
                          </a:solidFill>
                          <a:latin typeface="+mn-lt"/>
                          <a:ea typeface="+mn-ea"/>
                        </a:rPr>
                        <a:t>人（</a:t>
                      </a:r>
                      <a:r>
                        <a:rPr lang="en-US" altLang="ja-JP" sz="1300" dirty="0">
                          <a:solidFill>
                            <a:schemeClr val="tx1"/>
                          </a:solidFill>
                          <a:latin typeface="+mn-lt"/>
                          <a:ea typeface="+mn-ea"/>
                        </a:rPr>
                        <a:t>2021</a:t>
                      </a:r>
                      <a:r>
                        <a:rPr lang="ja-JP" altLang="en-US" sz="1300" dirty="0">
                          <a:solidFill>
                            <a:schemeClr val="tx1"/>
                          </a:solidFill>
                          <a:latin typeface="+mn-lt"/>
                          <a:ea typeface="+mn-ea"/>
                        </a:rPr>
                        <a:t>年度）</a:t>
                      </a:r>
                      <a:endParaRPr lang="en-US" altLang="ja-JP" sz="1300" dirty="0">
                        <a:solidFill>
                          <a:schemeClr val="tx1"/>
                        </a:solidFill>
                        <a:latin typeface="+mn-lt"/>
                        <a:ea typeface="+mn-ea"/>
                      </a:endParaRPr>
                    </a:p>
                    <a:p>
                      <a:pPr marL="0" marR="0" lvl="0" indent="0" algn="l" defTabSz="914400" rtl="0" eaLnBrk="1" fontAlgn="auto" latinLnBrk="0" hangingPunct="1">
                        <a:lnSpc>
                          <a:spcPts val="1500"/>
                        </a:lnSpc>
                        <a:spcBef>
                          <a:spcPts val="0"/>
                        </a:spcBef>
                        <a:spcAft>
                          <a:spcPts val="0"/>
                        </a:spcAft>
                        <a:buClrTx/>
                        <a:buSzTx/>
                        <a:buFontTx/>
                        <a:buNone/>
                        <a:tabLst/>
                        <a:defRPr/>
                      </a:pPr>
                      <a:endParaRPr lang="en-US" altLang="ja-JP" sz="1300" dirty="0">
                        <a:solidFill>
                          <a:schemeClr val="tx1"/>
                        </a:solidFill>
                        <a:latin typeface="+mn-lt"/>
                        <a:ea typeface="+mn-ea"/>
                      </a:endParaRPr>
                    </a:p>
                  </a:txBody>
                  <a:tcPr marL="36000" marR="36000">
                    <a:lnL w="12700" cap="flat" cmpd="sng" algn="ctr">
                      <a:solidFill>
                        <a:schemeClr val="tx1"/>
                      </a:solidFill>
                      <a:prstDash val="sysDash"/>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bl>
          </a:graphicData>
        </a:graphic>
      </p:graphicFrame>
      <p:sp>
        <p:nvSpPr>
          <p:cNvPr id="6" name="テキスト ボックス 5"/>
          <p:cNvSpPr txBox="1"/>
          <p:nvPr/>
        </p:nvSpPr>
        <p:spPr>
          <a:xfrm>
            <a:off x="0" y="0"/>
            <a:ext cx="7452320" cy="461665"/>
          </a:xfrm>
          <a:prstGeom prst="rect">
            <a:avLst/>
          </a:prstGeom>
          <a:solidFill>
            <a:srgbClr val="0070C0"/>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24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Ⅲ【</a:t>
            </a:r>
            <a:r>
              <a:rPr kumimoji="1" lang="ja-JP" altLang="en-US" sz="24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業務執行の刷新</a:t>
            </a:r>
            <a:r>
              <a:rPr kumimoji="1" lang="en-US" altLang="ja-JP" sz="24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a:t>
            </a:r>
            <a:r>
              <a:rPr kumimoji="1" lang="ja-JP" altLang="en-US" sz="24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a:t>
            </a:r>
            <a:r>
              <a:rPr kumimoji="1" lang="en-US" altLang="ja-JP" sz="24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10</a:t>
            </a:r>
            <a:r>
              <a:rPr kumimoji="1" lang="ja-JP" altLang="en-US" sz="24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）ＩＣＴの徹底活用</a:t>
            </a:r>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241</a:t>
            </a:fld>
            <a:endParaRPr lang="ja-JP" altLang="en-US"/>
          </a:p>
        </p:txBody>
      </p:sp>
    </p:spTree>
    <p:extLst>
      <p:ext uri="{BB962C8B-B14F-4D97-AF65-F5344CB8AC3E}">
        <p14:creationId xmlns:p14="http://schemas.microsoft.com/office/powerpoint/2010/main" val="3003162838"/>
      </p:ext>
    </p:extLst>
  </p:cSld>
  <p:clrMapOvr>
    <a:masterClrMapping/>
  </p:clrMapOvr>
  <p:timing>
    <p:tnLst>
      <p:par>
        <p:cTn id="1" dur="indefinite" restart="never" nodeType="tmRoot"/>
      </p:par>
    </p:tnLst>
  </p:timing>
</p:sld>
</file>

<file path=ppt/slides/slide2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図 9"/>
          <p:cNvPicPr>
            <a:picLocks/>
          </p:cNvPicPr>
          <p:nvPr/>
        </p:nvPicPr>
        <p:blipFill>
          <a:blip r:embed="rId3"/>
          <a:stretch>
            <a:fillRect/>
          </a:stretch>
        </p:blipFill>
        <p:spPr>
          <a:xfrm>
            <a:off x="3889308" y="5707915"/>
            <a:ext cx="1925052" cy="385381"/>
          </a:xfrm>
          <a:prstGeom prst="rect">
            <a:avLst/>
          </a:prstGeom>
        </p:spPr>
      </p:pic>
      <p:pic>
        <p:nvPicPr>
          <p:cNvPr id="13" name="図 12"/>
          <p:cNvPicPr>
            <a:picLocks/>
          </p:cNvPicPr>
          <p:nvPr/>
        </p:nvPicPr>
        <p:blipFill>
          <a:blip r:embed="rId3"/>
          <a:stretch>
            <a:fillRect/>
          </a:stretch>
        </p:blipFill>
        <p:spPr>
          <a:xfrm>
            <a:off x="5831306" y="5707917"/>
            <a:ext cx="2845150" cy="565884"/>
          </a:xfrm>
          <a:prstGeom prst="rect">
            <a:avLst/>
          </a:prstGeom>
        </p:spPr>
      </p:pic>
      <p:pic>
        <p:nvPicPr>
          <p:cNvPr id="12" name="図 11"/>
          <p:cNvPicPr>
            <a:picLocks/>
          </p:cNvPicPr>
          <p:nvPr/>
        </p:nvPicPr>
        <p:blipFill>
          <a:blip r:embed="rId3"/>
          <a:stretch>
            <a:fillRect/>
          </a:stretch>
        </p:blipFill>
        <p:spPr>
          <a:xfrm>
            <a:off x="5887452" y="4581128"/>
            <a:ext cx="2933019" cy="821988"/>
          </a:xfrm>
          <a:prstGeom prst="rect">
            <a:avLst/>
          </a:prstGeom>
        </p:spPr>
      </p:pic>
      <p:pic>
        <p:nvPicPr>
          <p:cNvPr id="11" name="図 10"/>
          <p:cNvPicPr>
            <a:picLocks/>
          </p:cNvPicPr>
          <p:nvPr/>
        </p:nvPicPr>
        <p:blipFill>
          <a:blip r:embed="rId3"/>
          <a:stretch>
            <a:fillRect/>
          </a:stretch>
        </p:blipFill>
        <p:spPr>
          <a:xfrm>
            <a:off x="5887451" y="987619"/>
            <a:ext cx="2933019" cy="1577286"/>
          </a:xfrm>
          <a:prstGeom prst="rect">
            <a:avLst/>
          </a:prstGeom>
        </p:spPr>
      </p:pic>
      <p:pic>
        <p:nvPicPr>
          <p:cNvPr id="8" name="図 7"/>
          <p:cNvPicPr>
            <a:picLocks/>
          </p:cNvPicPr>
          <p:nvPr/>
        </p:nvPicPr>
        <p:blipFill>
          <a:blip r:embed="rId3"/>
          <a:stretch>
            <a:fillRect/>
          </a:stretch>
        </p:blipFill>
        <p:spPr>
          <a:xfrm>
            <a:off x="3962401" y="1003731"/>
            <a:ext cx="1925052" cy="394039"/>
          </a:xfrm>
          <a:prstGeom prst="rect">
            <a:avLst/>
          </a:prstGeom>
        </p:spPr>
      </p:pic>
      <p:sp>
        <p:nvSpPr>
          <p:cNvPr id="6" name="テキスト ボックス 5"/>
          <p:cNvSpPr txBox="1"/>
          <p:nvPr/>
        </p:nvSpPr>
        <p:spPr>
          <a:xfrm>
            <a:off x="0" y="0"/>
            <a:ext cx="7452320" cy="461665"/>
          </a:xfrm>
          <a:prstGeom prst="rect">
            <a:avLst/>
          </a:prstGeom>
          <a:solidFill>
            <a:srgbClr val="0070C0"/>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24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Ⅲ【</a:t>
            </a:r>
            <a:r>
              <a:rPr kumimoji="1" lang="ja-JP" altLang="en-US" sz="24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業務執行の刷新</a:t>
            </a:r>
            <a:r>
              <a:rPr kumimoji="1" lang="en-US" altLang="ja-JP" sz="24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a:t>
            </a:r>
            <a:r>
              <a:rPr kumimoji="1" lang="ja-JP" altLang="en-US" sz="24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a:t>
            </a:r>
            <a:r>
              <a:rPr kumimoji="1" lang="en-US" altLang="ja-JP" sz="24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10</a:t>
            </a:r>
            <a:r>
              <a:rPr kumimoji="1" lang="ja-JP" altLang="en-US" sz="24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）ＩＣＴの徹底活用</a:t>
            </a:r>
          </a:p>
        </p:txBody>
      </p:sp>
      <p:pic>
        <p:nvPicPr>
          <p:cNvPr id="14" name="図 13"/>
          <p:cNvPicPr>
            <a:picLocks/>
          </p:cNvPicPr>
          <p:nvPr/>
        </p:nvPicPr>
        <p:blipFill>
          <a:blip r:embed="rId3"/>
          <a:stretch>
            <a:fillRect/>
          </a:stretch>
        </p:blipFill>
        <p:spPr>
          <a:xfrm>
            <a:off x="3950070" y="2637283"/>
            <a:ext cx="1925052" cy="394039"/>
          </a:xfrm>
          <a:prstGeom prst="rect">
            <a:avLst/>
          </a:prstGeom>
        </p:spPr>
      </p:pic>
      <p:pic>
        <p:nvPicPr>
          <p:cNvPr id="15" name="図 14"/>
          <p:cNvPicPr>
            <a:picLocks/>
          </p:cNvPicPr>
          <p:nvPr/>
        </p:nvPicPr>
        <p:blipFill>
          <a:blip r:embed="rId3"/>
          <a:stretch>
            <a:fillRect/>
          </a:stretch>
        </p:blipFill>
        <p:spPr>
          <a:xfrm>
            <a:off x="5854126" y="2625350"/>
            <a:ext cx="2933019" cy="941821"/>
          </a:xfrm>
          <a:prstGeom prst="rect">
            <a:avLst/>
          </a:prstGeom>
        </p:spPr>
      </p:pic>
      <p:graphicFrame>
        <p:nvGraphicFramePr>
          <p:cNvPr id="7" name="表 6"/>
          <p:cNvGraphicFramePr>
            <a:graphicFrameLocks noGrp="1"/>
          </p:cNvGraphicFramePr>
          <p:nvPr>
            <p:extLst/>
          </p:nvPr>
        </p:nvGraphicFramePr>
        <p:xfrm>
          <a:off x="323528" y="620688"/>
          <a:ext cx="8496944" cy="5916400"/>
        </p:xfrm>
        <a:graphic>
          <a:graphicData uri="http://schemas.openxmlformats.org/drawingml/2006/table">
            <a:tbl>
              <a:tblPr firstRow="1">
                <a:tableStyleId>{5C22544A-7EE6-4342-B048-85BDC9FD1C3A}</a:tableStyleId>
              </a:tblPr>
              <a:tblGrid>
                <a:gridCol w="1944216">
                  <a:extLst>
                    <a:ext uri="{9D8B030D-6E8A-4147-A177-3AD203B41FA5}">
                      <a16:colId xmlns:a16="http://schemas.microsoft.com/office/drawing/2014/main" val="20000"/>
                    </a:ext>
                  </a:extLst>
                </a:gridCol>
                <a:gridCol w="1656184">
                  <a:extLst>
                    <a:ext uri="{9D8B030D-6E8A-4147-A177-3AD203B41FA5}">
                      <a16:colId xmlns:a16="http://schemas.microsoft.com/office/drawing/2014/main" val="20001"/>
                    </a:ext>
                  </a:extLst>
                </a:gridCol>
                <a:gridCol w="1944216">
                  <a:extLst>
                    <a:ext uri="{9D8B030D-6E8A-4147-A177-3AD203B41FA5}">
                      <a16:colId xmlns:a16="http://schemas.microsoft.com/office/drawing/2014/main" val="20002"/>
                    </a:ext>
                  </a:extLst>
                </a:gridCol>
                <a:gridCol w="2952328">
                  <a:extLst>
                    <a:ext uri="{9D8B030D-6E8A-4147-A177-3AD203B41FA5}">
                      <a16:colId xmlns:a16="http://schemas.microsoft.com/office/drawing/2014/main" val="20003"/>
                    </a:ext>
                  </a:extLst>
                </a:gridCol>
              </a:tblGrid>
              <a:tr h="369040">
                <a:tc>
                  <a:txBody>
                    <a:bodyPr/>
                    <a:lstStyle/>
                    <a:p>
                      <a:pPr algn="ctr">
                        <a:lnSpc>
                          <a:spcPct val="100000"/>
                        </a:lnSpc>
                      </a:pPr>
                      <a:r>
                        <a:rPr kumimoji="1" lang="ja-JP" altLang="en-US" sz="1800" b="0" dirty="0">
                          <a:solidFill>
                            <a:schemeClr val="tx1"/>
                          </a:solidFill>
                          <a:latin typeface="+mj-lt"/>
                        </a:rPr>
                        <a:t>＜</a:t>
                      </a:r>
                      <a:r>
                        <a:rPr kumimoji="1" lang="en-US" altLang="ja-JP" sz="1800" b="0" dirty="0">
                          <a:solidFill>
                            <a:schemeClr val="tx1"/>
                          </a:solidFill>
                          <a:latin typeface="+mj-lt"/>
                        </a:rPr>
                        <a:t>Why</a:t>
                      </a:r>
                      <a:r>
                        <a:rPr kumimoji="1" lang="ja-JP" altLang="en-US" sz="1800" b="0" dirty="0">
                          <a:solidFill>
                            <a:schemeClr val="tx1"/>
                          </a:solidFill>
                          <a:latin typeface="+mj-lt"/>
                        </a:rPr>
                        <a:t>＞</a:t>
                      </a:r>
                    </a:p>
                  </a:txBody>
                  <a:tcPr marL="36000" marR="36000" anchor="ctr">
                    <a:lnL w="12700" cap="flat" cmpd="sng" algn="ctr">
                      <a:solidFill>
                        <a:schemeClr val="tx1"/>
                      </a:solidFill>
                      <a:prstDash val="solid"/>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0000"/>
                        </a:lnSpc>
                      </a:pPr>
                      <a:r>
                        <a:rPr kumimoji="1" lang="ja-JP" altLang="en-US" sz="1800" b="0" dirty="0">
                          <a:solidFill>
                            <a:schemeClr val="tx1"/>
                          </a:solidFill>
                          <a:latin typeface="+mj-lt"/>
                        </a:rPr>
                        <a:t>＜</a:t>
                      </a:r>
                      <a:r>
                        <a:rPr kumimoji="1" lang="en-US" altLang="ja-JP" sz="1800" b="0" dirty="0">
                          <a:solidFill>
                            <a:schemeClr val="tx1"/>
                          </a:solidFill>
                          <a:latin typeface="+mj-lt"/>
                        </a:rPr>
                        <a:t>Vision</a:t>
                      </a:r>
                      <a:r>
                        <a:rPr kumimoji="1" lang="ja-JP" altLang="en-US" sz="1800" b="0" dirty="0">
                          <a:solidFill>
                            <a:schemeClr val="tx1"/>
                          </a:solidFill>
                          <a:latin typeface="+mj-lt"/>
                        </a:rPr>
                        <a:t>＞</a:t>
                      </a:r>
                    </a:p>
                  </a:txBody>
                  <a:tcPr marL="36000" marR="36000" anchor="ctr">
                    <a:lnL w="12700" cap="flat" cmpd="sng" algn="ctr">
                      <a:solidFill>
                        <a:schemeClr val="tx1"/>
                      </a:solidFill>
                      <a:prstDash val="sysDash"/>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0000"/>
                        </a:lnSpc>
                      </a:pPr>
                      <a:r>
                        <a:rPr kumimoji="1" lang="ja-JP" altLang="en-US" sz="1800" b="0" dirty="0">
                          <a:solidFill>
                            <a:schemeClr val="tx1"/>
                          </a:solidFill>
                          <a:latin typeface="+mj-lt"/>
                        </a:rPr>
                        <a:t>＜</a:t>
                      </a:r>
                      <a:r>
                        <a:rPr kumimoji="1" lang="en-US" altLang="ja-JP" sz="1800" b="0" dirty="0">
                          <a:solidFill>
                            <a:schemeClr val="tx1"/>
                          </a:solidFill>
                          <a:latin typeface="+mj-lt"/>
                        </a:rPr>
                        <a:t>What</a:t>
                      </a:r>
                      <a:r>
                        <a:rPr kumimoji="1" lang="ja-JP" altLang="en-US" sz="1800" b="0" dirty="0">
                          <a:solidFill>
                            <a:schemeClr val="tx1"/>
                          </a:solidFill>
                          <a:latin typeface="+mj-lt"/>
                        </a:rPr>
                        <a:t>＞</a:t>
                      </a:r>
                    </a:p>
                  </a:txBody>
                  <a:tcPr marL="36000" marR="36000" anchor="ctr">
                    <a:lnL w="12700" cap="flat" cmpd="sng" algn="ctr">
                      <a:solidFill>
                        <a:schemeClr val="tx1"/>
                      </a:solidFill>
                      <a:prstDash val="sysDash"/>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0000"/>
                        </a:lnSpc>
                      </a:pPr>
                      <a:r>
                        <a:rPr kumimoji="1" lang="ja-JP" altLang="en-US" sz="1800" b="0" dirty="0">
                          <a:solidFill>
                            <a:schemeClr val="tx1"/>
                          </a:solidFill>
                          <a:latin typeface="+mj-lt"/>
                        </a:rPr>
                        <a:t>＜</a:t>
                      </a:r>
                      <a:r>
                        <a:rPr kumimoji="1" lang="en-US" altLang="ja-JP" sz="1800" b="0" dirty="0">
                          <a:solidFill>
                            <a:schemeClr val="tx1"/>
                          </a:solidFill>
                          <a:latin typeface="+mj-lt"/>
                        </a:rPr>
                        <a:t>Outcome</a:t>
                      </a:r>
                      <a:r>
                        <a:rPr kumimoji="1" lang="ja-JP" altLang="en-US" sz="1800" b="0" dirty="0">
                          <a:solidFill>
                            <a:schemeClr val="tx1"/>
                          </a:solidFill>
                          <a:latin typeface="+mj-lt"/>
                        </a:rPr>
                        <a:t>＞</a:t>
                      </a:r>
                    </a:p>
                  </a:txBody>
                  <a:tcPr marL="36000" marR="36000" anchor="ctr">
                    <a:lnL w="12700" cap="flat" cmpd="sng" algn="ctr">
                      <a:solidFill>
                        <a:schemeClr val="tx1"/>
                      </a:solidFill>
                      <a:prstDash val="sysDash"/>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0"/>
                  </a:ext>
                </a:extLst>
              </a:tr>
              <a:tr h="495056">
                <a:tc rowSpan="2">
                  <a:txBody>
                    <a:bodyPr/>
                    <a:lstStyle/>
                    <a:p>
                      <a:pPr marL="0" marR="0" lvl="0" indent="0" algn="l" defTabSz="914400" rtl="0" eaLnBrk="1" fontAlgn="auto" latinLnBrk="0" hangingPunct="1">
                        <a:lnSpc>
                          <a:spcPts val="1500"/>
                        </a:lnSpc>
                        <a:spcBef>
                          <a:spcPts val="0"/>
                        </a:spcBef>
                        <a:spcAft>
                          <a:spcPts val="0"/>
                        </a:spcAft>
                        <a:buClrTx/>
                        <a:buSzTx/>
                        <a:buFontTx/>
                        <a:buNone/>
                        <a:tabLst/>
                        <a:defRPr/>
                      </a:pPr>
                      <a:r>
                        <a:rPr lang="ja-JP" altLang="en-US" sz="1300" dirty="0">
                          <a:solidFill>
                            <a:schemeClr val="tx1"/>
                          </a:solidFill>
                          <a:latin typeface="+mj-lt"/>
                          <a:ea typeface="+mn-ea"/>
                        </a:rPr>
                        <a:t>　（前頁からの続き）</a:t>
                      </a:r>
                      <a:endParaRPr lang="en-US" altLang="ja-JP" sz="1300" dirty="0">
                        <a:solidFill>
                          <a:schemeClr val="tx1"/>
                        </a:solidFill>
                        <a:latin typeface="+mj-lt"/>
                        <a:ea typeface="+mn-ea"/>
                      </a:endParaRPr>
                    </a:p>
                    <a:p>
                      <a:pPr marL="0" marR="0" lvl="0" indent="0" algn="l" defTabSz="914400" rtl="0" eaLnBrk="1" fontAlgn="auto" latinLnBrk="0" hangingPunct="1">
                        <a:lnSpc>
                          <a:spcPts val="1500"/>
                        </a:lnSpc>
                        <a:spcBef>
                          <a:spcPts val="0"/>
                        </a:spcBef>
                        <a:spcAft>
                          <a:spcPts val="0"/>
                        </a:spcAft>
                        <a:buClrTx/>
                        <a:buSzTx/>
                        <a:buFontTx/>
                        <a:buNone/>
                        <a:tabLst/>
                        <a:defRPr/>
                      </a:pPr>
                      <a:endParaRPr lang="en-US" altLang="ja-JP" sz="1300" dirty="0">
                        <a:solidFill>
                          <a:schemeClr val="tx1"/>
                        </a:solidFill>
                        <a:latin typeface="+mj-lt"/>
                        <a:ea typeface="+mn-ea"/>
                      </a:endParaRPr>
                    </a:p>
                    <a:p>
                      <a:pPr marL="0" marR="0" lvl="0" indent="0" algn="l" defTabSz="914400" rtl="0" eaLnBrk="1" fontAlgn="auto" latinLnBrk="0" hangingPunct="1">
                        <a:lnSpc>
                          <a:spcPts val="1500"/>
                        </a:lnSpc>
                        <a:spcBef>
                          <a:spcPts val="0"/>
                        </a:spcBef>
                        <a:spcAft>
                          <a:spcPts val="0"/>
                        </a:spcAft>
                        <a:buClrTx/>
                        <a:buSzTx/>
                        <a:buFontTx/>
                        <a:buNone/>
                        <a:tabLst/>
                        <a:defRPr/>
                      </a:pPr>
                      <a:endParaRPr lang="en-US" altLang="ja-JP" sz="1300" dirty="0">
                        <a:solidFill>
                          <a:schemeClr val="tx1"/>
                        </a:solidFill>
                        <a:latin typeface="+mj-lt"/>
                        <a:ea typeface="+mn-ea"/>
                      </a:endParaRPr>
                    </a:p>
                    <a:p>
                      <a:pPr marL="0" marR="0" lvl="0" indent="0" algn="l" defTabSz="914400" rtl="0" eaLnBrk="1" fontAlgn="auto" latinLnBrk="0" hangingPunct="1">
                        <a:lnSpc>
                          <a:spcPts val="1500"/>
                        </a:lnSpc>
                        <a:spcBef>
                          <a:spcPts val="0"/>
                        </a:spcBef>
                        <a:spcAft>
                          <a:spcPts val="0"/>
                        </a:spcAft>
                        <a:buClrTx/>
                        <a:buSzTx/>
                        <a:buFontTx/>
                        <a:buNone/>
                        <a:tabLst/>
                        <a:defRPr/>
                      </a:pPr>
                      <a:endParaRPr lang="en-US" altLang="ja-JP" sz="1300" dirty="0">
                        <a:solidFill>
                          <a:schemeClr val="tx1"/>
                        </a:solidFill>
                        <a:latin typeface="+mj-lt"/>
                        <a:ea typeface="+mn-ea"/>
                      </a:endParaRPr>
                    </a:p>
                    <a:p>
                      <a:pPr marL="0" marR="0" lvl="0" indent="0" algn="l" defTabSz="914400" rtl="0" eaLnBrk="1" fontAlgn="auto" latinLnBrk="0" hangingPunct="1">
                        <a:lnSpc>
                          <a:spcPts val="1500"/>
                        </a:lnSpc>
                        <a:spcBef>
                          <a:spcPts val="0"/>
                        </a:spcBef>
                        <a:spcAft>
                          <a:spcPts val="0"/>
                        </a:spcAft>
                        <a:buClrTx/>
                        <a:buSzTx/>
                        <a:buFontTx/>
                        <a:buNone/>
                        <a:tabLst/>
                        <a:defRPr/>
                      </a:pPr>
                      <a:endParaRPr lang="en-US" altLang="ja-JP" sz="1300" dirty="0">
                        <a:solidFill>
                          <a:schemeClr val="tx1"/>
                        </a:solidFill>
                        <a:latin typeface="+mj-lt"/>
                        <a:ea typeface="+mn-ea"/>
                      </a:endParaRPr>
                    </a:p>
                    <a:p>
                      <a:pPr marL="0" marR="0" lvl="0" indent="0" algn="l" defTabSz="914400" rtl="0" eaLnBrk="1" fontAlgn="auto" latinLnBrk="0" hangingPunct="1">
                        <a:lnSpc>
                          <a:spcPts val="1500"/>
                        </a:lnSpc>
                        <a:spcBef>
                          <a:spcPts val="0"/>
                        </a:spcBef>
                        <a:spcAft>
                          <a:spcPts val="0"/>
                        </a:spcAft>
                        <a:buClrTx/>
                        <a:buSzTx/>
                        <a:buFontTx/>
                        <a:buNone/>
                        <a:tabLst/>
                        <a:defRPr/>
                      </a:pPr>
                      <a:endParaRPr lang="en-US" altLang="ja-JP" sz="1300" dirty="0">
                        <a:solidFill>
                          <a:schemeClr val="tx1"/>
                        </a:solidFill>
                        <a:latin typeface="+mj-lt"/>
                        <a:ea typeface="+mn-ea"/>
                      </a:endParaRPr>
                    </a:p>
                    <a:p>
                      <a:pPr marL="0" marR="0" lvl="0" indent="0" algn="l" defTabSz="914400" rtl="0" eaLnBrk="1" fontAlgn="auto" latinLnBrk="0" hangingPunct="1">
                        <a:lnSpc>
                          <a:spcPts val="1500"/>
                        </a:lnSpc>
                        <a:spcBef>
                          <a:spcPts val="0"/>
                        </a:spcBef>
                        <a:spcAft>
                          <a:spcPts val="0"/>
                        </a:spcAft>
                        <a:buClrTx/>
                        <a:buSzTx/>
                        <a:buFontTx/>
                        <a:buNone/>
                        <a:tabLst/>
                        <a:defRPr/>
                      </a:pPr>
                      <a:endParaRPr lang="en-US" altLang="ja-JP" sz="1300" dirty="0">
                        <a:solidFill>
                          <a:schemeClr val="tx1"/>
                        </a:solidFill>
                        <a:latin typeface="+mj-lt"/>
                        <a:ea typeface="+mn-ea"/>
                      </a:endParaRPr>
                    </a:p>
                    <a:p>
                      <a:pPr marL="0" marR="0" lvl="0" indent="0" algn="l" defTabSz="914400" rtl="0" eaLnBrk="1" fontAlgn="auto" latinLnBrk="0" hangingPunct="1">
                        <a:lnSpc>
                          <a:spcPts val="1500"/>
                        </a:lnSpc>
                        <a:spcBef>
                          <a:spcPts val="0"/>
                        </a:spcBef>
                        <a:spcAft>
                          <a:spcPts val="0"/>
                        </a:spcAft>
                        <a:buClrTx/>
                        <a:buSzTx/>
                        <a:buFontTx/>
                        <a:buNone/>
                        <a:tabLst/>
                        <a:defRPr/>
                      </a:pPr>
                      <a:endParaRPr lang="en-US" altLang="ja-JP" sz="1300" dirty="0">
                        <a:solidFill>
                          <a:schemeClr val="tx1"/>
                        </a:solidFill>
                        <a:latin typeface="+mj-lt"/>
                        <a:ea typeface="+mn-ea"/>
                      </a:endParaRPr>
                    </a:p>
                    <a:p>
                      <a:pPr marL="0" marR="0" lvl="0" indent="0" algn="l" defTabSz="914400" rtl="0" eaLnBrk="1" fontAlgn="auto" latinLnBrk="0" hangingPunct="1">
                        <a:lnSpc>
                          <a:spcPts val="1500"/>
                        </a:lnSpc>
                        <a:spcBef>
                          <a:spcPts val="0"/>
                        </a:spcBef>
                        <a:spcAft>
                          <a:spcPts val="0"/>
                        </a:spcAft>
                        <a:buClrTx/>
                        <a:buSzTx/>
                        <a:buFontTx/>
                        <a:buNone/>
                        <a:tabLst/>
                        <a:defRPr/>
                      </a:pPr>
                      <a:endParaRPr lang="en-US" altLang="ja-JP" sz="1300" dirty="0">
                        <a:solidFill>
                          <a:schemeClr val="tx1"/>
                        </a:solidFill>
                        <a:latin typeface="+mj-lt"/>
                        <a:ea typeface="+mn-ea"/>
                      </a:endParaRPr>
                    </a:p>
                    <a:p>
                      <a:pPr marL="0" marR="0" lvl="0" indent="0" algn="l" defTabSz="914400" rtl="0" eaLnBrk="1" fontAlgn="auto" latinLnBrk="0" hangingPunct="1">
                        <a:lnSpc>
                          <a:spcPts val="1500"/>
                        </a:lnSpc>
                        <a:spcBef>
                          <a:spcPts val="0"/>
                        </a:spcBef>
                        <a:spcAft>
                          <a:spcPts val="0"/>
                        </a:spcAft>
                        <a:buClrTx/>
                        <a:buSzTx/>
                        <a:buFontTx/>
                        <a:buNone/>
                        <a:tabLst/>
                        <a:defRPr/>
                      </a:pPr>
                      <a:endParaRPr lang="en-US" altLang="ja-JP" sz="1300" dirty="0">
                        <a:solidFill>
                          <a:schemeClr val="tx1"/>
                        </a:solidFill>
                        <a:latin typeface="+mj-lt"/>
                        <a:ea typeface="+mn-ea"/>
                      </a:endParaRPr>
                    </a:p>
                    <a:p>
                      <a:pPr marL="0" marR="0" lvl="0" indent="0" algn="l" defTabSz="914400" rtl="0" eaLnBrk="1" fontAlgn="auto" latinLnBrk="0" hangingPunct="1">
                        <a:lnSpc>
                          <a:spcPts val="1500"/>
                        </a:lnSpc>
                        <a:spcBef>
                          <a:spcPts val="0"/>
                        </a:spcBef>
                        <a:spcAft>
                          <a:spcPts val="0"/>
                        </a:spcAft>
                        <a:buClrTx/>
                        <a:buSzTx/>
                        <a:buFontTx/>
                        <a:buNone/>
                        <a:tabLst/>
                        <a:defRPr/>
                      </a:pPr>
                      <a:endParaRPr lang="en-US" altLang="ja-JP" sz="1300" dirty="0">
                        <a:solidFill>
                          <a:schemeClr val="tx1"/>
                        </a:solidFill>
                        <a:latin typeface="+mj-lt"/>
                        <a:ea typeface="+mn-ea"/>
                      </a:endParaRPr>
                    </a:p>
                    <a:p>
                      <a:pPr marL="0" marR="0" lvl="0" indent="0" algn="l" defTabSz="914400" rtl="0" eaLnBrk="1" fontAlgn="auto" latinLnBrk="0" hangingPunct="1">
                        <a:lnSpc>
                          <a:spcPts val="1500"/>
                        </a:lnSpc>
                        <a:spcBef>
                          <a:spcPts val="0"/>
                        </a:spcBef>
                        <a:spcAft>
                          <a:spcPts val="0"/>
                        </a:spcAft>
                        <a:buClrTx/>
                        <a:buSzTx/>
                        <a:buFontTx/>
                        <a:buNone/>
                        <a:tabLst/>
                        <a:defRPr/>
                      </a:pPr>
                      <a:endParaRPr lang="en-US" altLang="ja-JP" sz="1300" dirty="0">
                        <a:solidFill>
                          <a:schemeClr val="tx1"/>
                        </a:solidFill>
                        <a:latin typeface="+mj-lt"/>
                        <a:ea typeface="+mn-ea"/>
                      </a:endParaRPr>
                    </a:p>
                    <a:p>
                      <a:pPr marL="0" marR="0" lvl="0" indent="0" algn="l" defTabSz="914400" rtl="0" eaLnBrk="1" fontAlgn="auto" latinLnBrk="0" hangingPunct="1">
                        <a:lnSpc>
                          <a:spcPts val="1500"/>
                        </a:lnSpc>
                        <a:spcBef>
                          <a:spcPts val="0"/>
                        </a:spcBef>
                        <a:spcAft>
                          <a:spcPts val="0"/>
                        </a:spcAft>
                        <a:buClrTx/>
                        <a:buSzTx/>
                        <a:buFontTx/>
                        <a:buNone/>
                        <a:tabLst/>
                        <a:defRPr/>
                      </a:pPr>
                      <a:endParaRPr lang="en-US" altLang="ja-JP" sz="1300" dirty="0">
                        <a:solidFill>
                          <a:schemeClr val="tx1"/>
                        </a:solidFill>
                        <a:latin typeface="+mj-lt"/>
                        <a:ea typeface="+mn-ea"/>
                      </a:endParaRPr>
                    </a:p>
                    <a:p>
                      <a:pPr marL="0" marR="0" lvl="0" indent="0" algn="l" defTabSz="914400" rtl="0" eaLnBrk="1" fontAlgn="auto" latinLnBrk="0" hangingPunct="1">
                        <a:lnSpc>
                          <a:spcPts val="1500"/>
                        </a:lnSpc>
                        <a:spcBef>
                          <a:spcPts val="0"/>
                        </a:spcBef>
                        <a:spcAft>
                          <a:spcPts val="0"/>
                        </a:spcAft>
                        <a:buClrTx/>
                        <a:buSzTx/>
                        <a:buFontTx/>
                        <a:buNone/>
                        <a:tabLst/>
                        <a:defRPr/>
                      </a:pPr>
                      <a:endParaRPr lang="en-US" altLang="ja-JP" sz="1300" dirty="0">
                        <a:solidFill>
                          <a:schemeClr val="tx1"/>
                        </a:solidFill>
                        <a:latin typeface="+mj-lt"/>
                        <a:ea typeface="+mn-ea"/>
                      </a:endParaRPr>
                    </a:p>
                    <a:p>
                      <a:pPr marL="0" marR="0" lvl="0" indent="0" algn="l" defTabSz="914400" rtl="0" eaLnBrk="1" fontAlgn="auto" latinLnBrk="0" hangingPunct="1">
                        <a:lnSpc>
                          <a:spcPts val="1500"/>
                        </a:lnSpc>
                        <a:spcBef>
                          <a:spcPts val="0"/>
                        </a:spcBef>
                        <a:spcAft>
                          <a:spcPts val="0"/>
                        </a:spcAft>
                        <a:buClrTx/>
                        <a:buSzTx/>
                        <a:buFontTx/>
                        <a:buNone/>
                        <a:tabLst/>
                        <a:defRPr/>
                      </a:pPr>
                      <a:endParaRPr lang="en-US" altLang="ja-JP" sz="1300" dirty="0">
                        <a:solidFill>
                          <a:schemeClr val="tx1"/>
                        </a:solidFill>
                        <a:latin typeface="+mj-lt"/>
                        <a:ea typeface="+mn-ea"/>
                      </a:endParaRPr>
                    </a:p>
                    <a:p>
                      <a:pPr marL="0" marR="0" lvl="0" indent="0" algn="l" defTabSz="914400" rtl="0" eaLnBrk="1" fontAlgn="auto" latinLnBrk="0" hangingPunct="1">
                        <a:lnSpc>
                          <a:spcPts val="1500"/>
                        </a:lnSpc>
                        <a:spcBef>
                          <a:spcPts val="0"/>
                        </a:spcBef>
                        <a:spcAft>
                          <a:spcPts val="0"/>
                        </a:spcAft>
                        <a:buClrTx/>
                        <a:buSzTx/>
                        <a:buFontTx/>
                        <a:buNone/>
                        <a:tabLst/>
                        <a:defRPr/>
                      </a:pPr>
                      <a:endParaRPr lang="en-US" altLang="ja-JP" sz="1300" dirty="0">
                        <a:solidFill>
                          <a:schemeClr val="tx1"/>
                        </a:solidFill>
                        <a:latin typeface="+mj-lt"/>
                        <a:ea typeface="+mn-ea"/>
                      </a:endParaRPr>
                    </a:p>
                    <a:p>
                      <a:pPr marL="0" marR="0" lvl="0" indent="0" algn="l" defTabSz="914400" rtl="0" eaLnBrk="1" fontAlgn="auto" latinLnBrk="0" hangingPunct="1">
                        <a:lnSpc>
                          <a:spcPts val="1500"/>
                        </a:lnSpc>
                        <a:spcBef>
                          <a:spcPts val="0"/>
                        </a:spcBef>
                        <a:spcAft>
                          <a:spcPts val="0"/>
                        </a:spcAft>
                        <a:buClrTx/>
                        <a:buSzTx/>
                        <a:buFontTx/>
                        <a:buNone/>
                        <a:tabLst/>
                        <a:defRPr/>
                      </a:pPr>
                      <a:endParaRPr lang="en-US" altLang="ja-JP" sz="1300" dirty="0">
                        <a:solidFill>
                          <a:schemeClr val="tx1"/>
                        </a:solidFill>
                        <a:latin typeface="+mj-lt"/>
                        <a:ea typeface="+mn-ea"/>
                      </a:endParaRPr>
                    </a:p>
                    <a:p>
                      <a:pPr marL="0" marR="0" lvl="0" indent="0" algn="l" defTabSz="914400" rtl="0" eaLnBrk="1" fontAlgn="auto" latinLnBrk="0" hangingPunct="1">
                        <a:lnSpc>
                          <a:spcPts val="1500"/>
                        </a:lnSpc>
                        <a:spcBef>
                          <a:spcPts val="0"/>
                        </a:spcBef>
                        <a:spcAft>
                          <a:spcPts val="0"/>
                        </a:spcAft>
                        <a:buClrTx/>
                        <a:buSzTx/>
                        <a:buFontTx/>
                        <a:buNone/>
                        <a:tabLst/>
                        <a:defRPr/>
                      </a:pPr>
                      <a:endParaRPr lang="en-US" altLang="ja-JP" sz="1300" dirty="0">
                        <a:solidFill>
                          <a:schemeClr val="tx1"/>
                        </a:solidFill>
                        <a:latin typeface="+mj-lt"/>
                        <a:ea typeface="+mn-ea"/>
                      </a:endParaRPr>
                    </a:p>
                    <a:p>
                      <a:pPr marL="0" marR="0" lvl="0" indent="0" algn="l" defTabSz="914400" rtl="0" eaLnBrk="1" fontAlgn="auto" latinLnBrk="0" hangingPunct="1">
                        <a:lnSpc>
                          <a:spcPts val="1500"/>
                        </a:lnSpc>
                        <a:spcBef>
                          <a:spcPts val="0"/>
                        </a:spcBef>
                        <a:spcAft>
                          <a:spcPts val="0"/>
                        </a:spcAft>
                        <a:buClrTx/>
                        <a:buSzTx/>
                        <a:buFontTx/>
                        <a:buNone/>
                        <a:tabLst/>
                        <a:defRPr/>
                      </a:pPr>
                      <a:endParaRPr lang="en-US" altLang="ja-JP" sz="1300" dirty="0">
                        <a:solidFill>
                          <a:schemeClr val="tx1"/>
                        </a:solidFill>
                        <a:latin typeface="+mj-lt"/>
                        <a:ea typeface="+mn-ea"/>
                      </a:endParaRPr>
                    </a:p>
                    <a:p>
                      <a:pPr marL="0" marR="0" lvl="0" indent="0" algn="l" defTabSz="914400" rtl="0" eaLnBrk="1" fontAlgn="auto" latinLnBrk="0" hangingPunct="1">
                        <a:lnSpc>
                          <a:spcPts val="1500"/>
                        </a:lnSpc>
                        <a:spcBef>
                          <a:spcPts val="0"/>
                        </a:spcBef>
                        <a:spcAft>
                          <a:spcPts val="0"/>
                        </a:spcAft>
                        <a:buClrTx/>
                        <a:buSzTx/>
                        <a:buFontTx/>
                        <a:buNone/>
                        <a:tabLst/>
                        <a:defRPr/>
                      </a:pPr>
                      <a:endParaRPr lang="en-US" altLang="ja-JP" sz="1300" dirty="0">
                        <a:solidFill>
                          <a:schemeClr val="tx1"/>
                        </a:solidFill>
                        <a:latin typeface="+mj-lt"/>
                        <a:ea typeface="+mn-ea"/>
                      </a:endParaRPr>
                    </a:p>
                    <a:p>
                      <a:pPr marL="0" marR="0" lvl="0" indent="0" algn="l" defTabSz="914400" rtl="0" eaLnBrk="1" fontAlgn="auto" latinLnBrk="0" hangingPunct="1">
                        <a:lnSpc>
                          <a:spcPts val="1500"/>
                        </a:lnSpc>
                        <a:spcBef>
                          <a:spcPts val="0"/>
                        </a:spcBef>
                        <a:spcAft>
                          <a:spcPts val="0"/>
                        </a:spcAft>
                        <a:buClrTx/>
                        <a:buSzTx/>
                        <a:buFontTx/>
                        <a:buNone/>
                        <a:tabLst/>
                        <a:defRPr/>
                      </a:pPr>
                      <a:endParaRPr lang="en-US" altLang="ja-JP" sz="1300" dirty="0">
                        <a:solidFill>
                          <a:schemeClr val="tx1"/>
                        </a:solidFill>
                        <a:latin typeface="+mj-lt"/>
                        <a:ea typeface="+mn-ea"/>
                      </a:endParaRPr>
                    </a:p>
                    <a:p>
                      <a:pPr marL="0" marR="0" lvl="0" indent="0" algn="l" defTabSz="914400" rtl="0" eaLnBrk="1" fontAlgn="auto" latinLnBrk="0" hangingPunct="1">
                        <a:lnSpc>
                          <a:spcPts val="1500"/>
                        </a:lnSpc>
                        <a:spcBef>
                          <a:spcPts val="0"/>
                        </a:spcBef>
                        <a:spcAft>
                          <a:spcPts val="0"/>
                        </a:spcAft>
                        <a:buClrTx/>
                        <a:buSzTx/>
                        <a:buFontTx/>
                        <a:buNone/>
                        <a:tabLst/>
                        <a:defRPr/>
                      </a:pPr>
                      <a:endParaRPr lang="en-US" altLang="ja-JP" sz="1300" dirty="0">
                        <a:solidFill>
                          <a:schemeClr val="tx1"/>
                        </a:solidFill>
                        <a:latin typeface="+mj-lt"/>
                        <a:ea typeface="+mn-ea"/>
                      </a:endParaRPr>
                    </a:p>
                    <a:p>
                      <a:pPr marL="0" marR="0" lvl="0" indent="0" algn="l" defTabSz="914400" rtl="0" eaLnBrk="1" fontAlgn="auto" latinLnBrk="0" hangingPunct="1">
                        <a:lnSpc>
                          <a:spcPts val="1500"/>
                        </a:lnSpc>
                        <a:spcBef>
                          <a:spcPts val="0"/>
                        </a:spcBef>
                        <a:spcAft>
                          <a:spcPts val="0"/>
                        </a:spcAft>
                        <a:buClrTx/>
                        <a:buSzTx/>
                        <a:buFontTx/>
                        <a:buNone/>
                        <a:tabLst/>
                        <a:defRPr/>
                      </a:pPr>
                      <a:endParaRPr lang="en-US" altLang="ja-JP" sz="1300" dirty="0">
                        <a:solidFill>
                          <a:schemeClr val="tx1"/>
                        </a:solidFill>
                        <a:latin typeface="+mj-lt"/>
                        <a:ea typeface="+mn-ea"/>
                      </a:endParaRPr>
                    </a:p>
                    <a:p>
                      <a:pPr marL="0" marR="0" lvl="0" indent="0" algn="l" defTabSz="914400" rtl="0" eaLnBrk="1" fontAlgn="auto" latinLnBrk="0" hangingPunct="1">
                        <a:lnSpc>
                          <a:spcPts val="1500"/>
                        </a:lnSpc>
                        <a:spcBef>
                          <a:spcPts val="0"/>
                        </a:spcBef>
                        <a:spcAft>
                          <a:spcPts val="0"/>
                        </a:spcAft>
                        <a:buClrTx/>
                        <a:buSzTx/>
                        <a:buFontTx/>
                        <a:buNone/>
                        <a:tabLst/>
                        <a:defRPr/>
                      </a:pPr>
                      <a:endParaRPr lang="en-US" altLang="ja-JP" sz="1300" dirty="0">
                        <a:solidFill>
                          <a:schemeClr val="tx1"/>
                        </a:solidFill>
                        <a:latin typeface="+mj-lt"/>
                        <a:ea typeface="+mn-ea"/>
                      </a:endParaRPr>
                    </a:p>
                    <a:p>
                      <a:pPr marL="0" marR="0" lvl="0" indent="0" algn="l" defTabSz="914400" rtl="0" eaLnBrk="1" fontAlgn="auto" latinLnBrk="0" hangingPunct="1">
                        <a:lnSpc>
                          <a:spcPts val="1500"/>
                        </a:lnSpc>
                        <a:spcBef>
                          <a:spcPts val="0"/>
                        </a:spcBef>
                        <a:spcAft>
                          <a:spcPts val="0"/>
                        </a:spcAft>
                        <a:buClrTx/>
                        <a:buSzTx/>
                        <a:buFontTx/>
                        <a:buNone/>
                        <a:tabLst/>
                        <a:defRPr/>
                      </a:pPr>
                      <a:endParaRPr lang="en-US" altLang="ja-JP" sz="1300" dirty="0">
                        <a:solidFill>
                          <a:schemeClr val="tx1"/>
                        </a:solidFill>
                        <a:latin typeface="+mj-lt"/>
                        <a:ea typeface="+mn-ea"/>
                      </a:endParaRPr>
                    </a:p>
                    <a:p>
                      <a:pPr marL="0" marR="0" lvl="0" indent="0" algn="l" defTabSz="914400" rtl="0" eaLnBrk="1" fontAlgn="auto" latinLnBrk="0" hangingPunct="1">
                        <a:lnSpc>
                          <a:spcPts val="1500"/>
                        </a:lnSpc>
                        <a:spcBef>
                          <a:spcPts val="0"/>
                        </a:spcBef>
                        <a:spcAft>
                          <a:spcPts val="0"/>
                        </a:spcAft>
                        <a:buClrTx/>
                        <a:buSzTx/>
                        <a:buFontTx/>
                        <a:buNone/>
                        <a:tabLst/>
                        <a:defRPr/>
                      </a:pPr>
                      <a:endParaRPr lang="en-US" altLang="ja-JP" sz="1300" dirty="0">
                        <a:solidFill>
                          <a:schemeClr val="tx1"/>
                        </a:solidFill>
                        <a:latin typeface="+mj-lt"/>
                        <a:ea typeface="+mn-ea"/>
                      </a:endParaRPr>
                    </a:p>
                    <a:p>
                      <a:pPr marL="0" marR="0" lvl="0" indent="0" algn="l" defTabSz="914400" rtl="0" eaLnBrk="1" fontAlgn="auto" latinLnBrk="0" hangingPunct="1">
                        <a:lnSpc>
                          <a:spcPts val="1500"/>
                        </a:lnSpc>
                        <a:spcBef>
                          <a:spcPts val="0"/>
                        </a:spcBef>
                        <a:spcAft>
                          <a:spcPts val="0"/>
                        </a:spcAft>
                        <a:buClrTx/>
                        <a:buSzTx/>
                        <a:buFontTx/>
                        <a:buNone/>
                        <a:tabLst/>
                        <a:defRPr/>
                      </a:pPr>
                      <a:endParaRPr lang="en-US" altLang="ja-JP" sz="1300" dirty="0">
                        <a:solidFill>
                          <a:schemeClr val="tx1"/>
                        </a:solidFill>
                        <a:latin typeface="+mj-lt"/>
                        <a:ea typeface="+mn-ea"/>
                      </a:endParaRPr>
                    </a:p>
                    <a:p>
                      <a:pPr marL="0" marR="0" lvl="0" indent="0" algn="l" defTabSz="914400" rtl="0" eaLnBrk="1" fontAlgn="auto" latinLnBrk="0" hangingPunct="1">
                        <a:lnSpc>
                          <a:spcPts val="1500"/>
                        </a:lnSpc>
                        <a:spcBef>
                          <a:spcPts val="0"/>
                        </a:spcBef>
                        <a:spcAft>
                          <a:spcPts val="0"/>
                        </a:spcAft>
                        <a:buClrTx/>
                        <a:buSzTx/>
                        <a:buFontTx/>
                        <a:buNone/>
                        <a:tabLst/>
                        <a:defRPr/>
                      </a:pPr>
                      <a:r>
                        <a:rPr lang="ja-JP" altLang="en-US" sz="1300" dirty="0">
                          <a:solidFill>
                            <a:schemeClr val="tx1"/>
                          </a:solidFill>
                          <a:latin typeface="+mj-lt"/>
                          <a:ea typeface="+mn-ea"/>
                        </a:rPr>
                        <a:t>（次頁に続く）</a:t>
                      </a:r>
                    </a:p>
                  </a:txBody>
                  <a:tcPr marL="36000" marR="36000">
                    <a:lnL w="12700" cap="flat" cmpd="sng" algn="ctr">
                      <a:solidFill>
                        <a:schemeClr val="tx1"/>
                      </a:solidFill>
                      <a:prstDash val="solid"/>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rowSpan="2">
                  <a:txBody>
                    <a:bodyPr/>
                    <a:lstStyle/>
                    <a:p>
                      <a:pPr>
                        <a:lnSpc>
                          <a:spcPts val="1500"/>
                        </a:lnSpc>
                      </a:pPr>
                      <a:endParaRPr lang="en-US" altLang="ja-JP" sz="1100" dirty="0">
                        <a:solidFill>
                          <a:srgbClr val="FF0000"/>
                        </a:solidFill>
                        <a:latin typeface="+mj-lt"/>
                        <a:ea typeface="+mn-ea"/>
                      </a:endParaRPr>
                    </a:p>
                  </a:txBody>
                  <a:tcPr marL="36000" marR="36000">
                    <a:lnL w="12700" cap="flat" cmpd="sng" algn="ctr">
                      <a:solidFill>
                        <a:schemeClr val="tx1"/>
                      </a:solidFill>
                      <a:prstDash val="sysDash"/>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ts val="1500"/>
                        </a:lnSpc>
                        <a:spcBef>
                          <a:spcPts val="0"/>
                        </a:spcBef>
                        <a:spcAft>
                          <a:spcPts val="0"/>
                        </a:spcAft>
                        <a:buClrTx/>
                        <a:buSzTx/>
                        <a:buFontTx/>
                        <a:buNone/>
                        <a:tabLst/>
                        <a:defRPr/>
                      </a:pPr>
                      <a:r>
                        <a:rPr lang="ja-JP" altLang="en-US" sz="1300" dirty="0">
                          <a:solidFill>
                            <a:schemeClr val="tx1"/>
                          </a:solidFill>
                          <a:latin typeface="+mj-lt"/>
                          <a:ea typeface="+mn-ea"/>
                        </a:rPr>
                        <a:t>・行政手続きのオンライン化</a:t>
                      </a:r>
                      <a:endParaRPr lang="en-US" altLang="ja-JP" sz="1300" dirty="0">
                        <a:solidFill>
                          <a:schemeClr val="tx1"/>
                        </a:solidFill>
                        <a:latin typeface="+mj-lt"/>
                        <a:ea typeface="+mn-ea"/>
                      </a:endParaRPr>
                    </a:p>
                    <a:p>
                      <a:pPr marL="0" marR="0" lvl="0" indent="0" algn="l" defTabSz="914400" rtl="0" eaLnBrk="1" fontAlgn="auto" latinLnBrk="0" hangingPunct="1">
                        <a:lnSpc>
                          <a:spcPts val="1500"/>
                        </a:lnSpc>
                        <a:spcBef>
                          <a:spcPts val="0"/>
                        </a:spcBef>
                        <a:spcAft>
                          <a:spcPts val="0"/>
                        </a:spcAft>
                        <a:buClrTx/>
                        <a:buSzTx/>
                        <a:buFontTx/>
                        <a:buNone/>
                        <a:tabLst/>
                        <a:defRPr/>
                      </a:pPr>
                      <a:endParaRPr lang="en-US" altLang="ja-JP" sz="1300" dirty="0">
                        <a:solidFill>
                          <a:schemeClr val="tx1"/>
                        </a:solidFill>
                        <a:latin typeface="+mj-lt"/>
                        <a:ea typeface="+mn-ea"/>
                      </a:endParaRPr>
                    </a:p>
                    <a:p>
                      <a:pPr marL="0" marR="0" lvl="0" indent="0" algn="l" defTabSz="914400" rtl="0" eaLnBrk="1" fontAlgn="auto" latinLnBrk="0" hangingPunct="1">
                        <a:lnSpc>
                          <a:spcPts val="1500"/>
                        </a:lnSpc>
                        <a:spcBef>
                          <a:spcPts val="0"/>
                        </a:spcBef>
                        <a:spcAft>
                          <a:spcPts val="0"/>
                        </a:spcAft>
                        <a:buClrTx/>
                        <a:buSzTx/>
                        <a:buFontTx/>
                        <a:buNone/>
                        <a:tabLst/>
                        <a:defRPr/>
                      </a:pPr>
                      <a:endParaRPr lang="en-US" altLang="ja-JP" sz="1300" dirty="0">
                        <a:solidFill>
                          <a:schemeClr val="tx1"/>
                        </a:solidFill>
                        <a:latin typeface="+mj-lt"/>
                        <a:ea typeface="+mn-ea"/>
                      </a:endParaRPr>
                    </a:p>
                    <a:p>
                      <a:pPr marL="0" marR="0" lvl="0" indent="0" algn="l" defTabSz="914400" rtl="0" eaLnBrk="1" fontAlgn="auto" latinLnBrk="0" hangingPunct="1">
                        <a:lnSpc>
                          <a:spcPts val="1500"/>
                        </a:lnSpc>
                        <a:spcBef>
                          <a:spcPts val="0"/>
                        </a:spcBef>
                        <a:spcAft>
                          <a:spcPts val="0"/>
                        </a:spcAft>
                        <a:buClrTx/>
                        <a:buSzTx/>
                        <a:buFontTx/>
                        <a:buNone/>
                        <a:tabLst/>
                        <a:defRPr/>
                      </a:pPr>
                      <a:endParaRPr lang="en-US" altLang="ja-JP" sz="1300" dirty="0">
                        <a:solidFill>
                          <a:schemeClr val="tx1"/>
                        </a:solidFill>
                        <a:latin typeface="+mj-lt"/>
                        <a:ea typeface="+mn-ea"/>
                      </a:endParaRPr>
                    </a:p>
                    <a:p>
                      <a:pPr marL="0" marR="0" lvl="0" indent="0" algn="l" defTabSz="914400" rtl="0" eaLnBrk="1" fontAlgn="auto" latinLnBrk="0" hangingPunct="1">
                        <a:lnSpc>
                          <a:spcPts val="1500"/>
                        </a:lnSpc>
                        <a:spcBef>
                          <a:spcPts val="0"/>
                        </a:spcBef>
                        <a:spcAft>
                          <a:spcPts val="0"/>
                        </a:spcAft>
                        <a:buClrTx/>
                        <a:buSzTx/>
                        <a:buFontTx/>
                        <a:buNone/>
                        <a:tabLst/>
                        <a:defRPr/>
                      </a:pPr>
                      <a:endParaRPr lang="en-US" altLang="ja-JP" sz="1300" dirty="0">
                        <a:solidFill>
                          <a:schemeClr val="tx1"/>
                        </a:solidFill>
                        <a:latin typeface="+mj-lt"/>
                        <a:ea typeface="+mn-ea"/>
                      </a:endParaRPr>
                    </a:p>
                    <a:p>
                      <a:pPr marL="0" marR="0" lvl="0" indent="0" algn="l" defTabSz="914400" rtl="0" eaLnBrk="1" fontAlgn="auto" latinLnBrk="0" hangingPunct="1">
                        <a:lnSpc>
                          <a:spcPts val="1500"/>
                        </a:lnSpc>
                        <a:spcBef>
                          <a:spcPts val="0"/>
                        </a:spcBef>
                        <a:spcAft>
                          <a:spcPts val="0"/>
                        </a:spcAft>
                        <a:buClrTx/>
                        <a:buSzTx/>
                        <a:buFontTx/>
                        <a:buNone/>
                        <a:tabLst/>
                        <a:defRPr/>
                      </a:pPr>
                      <a:endParaRPr lang="en-US" altLang="ja-JP" sz="1300" dirty="0">
                        <a:solidFill>
                          <a:schemeClr val="tx1"/>
                        </a:solidFill>
                        <a:latin typeface="+mj-lt"/>
                        <a:ea typeface="+mn-ea"/>
                      </a:endParaRPr>
                    </a:p>
                    <a:p>
                      <a:pPr marL="0" marR="0" lvl="0" indent="0" algn="l" defTabSz="914400" rtl="0" eaLnBrk="1" fontAlgn="auto" latinLnBrk="0" hangingPunct="1">
                        <a:lnSpc>
                          <a:spcPts val="1500"/>
                        </a:lnSpc>
                        <a:spcBef>
                          <a:spcPts val="0"/>
                        </a:spcBef>
                        <a:spcAft>
                          <a:spcPts val="0"/>
                        </a:spcAft>
                        <a:buClrTx/>
                        <a:buSzTx/>
                        <a:buFontTx/>
                        <a:buNone/>
                        <a:tabLst/>
                        <a:defRPr/>
                      </a:pPr>
                      <a:endParaRPr lang="en-US" altLang="ja-JP" sz="1300" dirty="0">
                        <a:solidFill>
                          <a:schemeClr val="tx1"/>
                        </a:solidFill>
                        <a:latin typeface="+mj-lt"/>
                        <a:ea typeface="+mn-ea"/>
                      </a:endParaRPr>
                    </a:p>
                    <a:p>
                      <a:pPr marL="0" marR="0" lvl="0" indent="0" algn="l" defTabSz="914400" rtl="0" eaLnBrk="1" fontAlgn="auto" latinLnBrk="0" hangingPunct="1">
                        <a:lnSpc>
                          <a:spcPts val="1500"/>
                        </a:lnSpc>
                        <a:spcBef>
                          <a:spcPts val="0"/>
                        </a:spcBef>
                        <a:spcAft>
                          <a:spcPts val="0"/>
                        </a:spcAft>
                        <a:buClrTx/>
                        <a:buSzTx/>
                        <a:buFontTx/>
                        <a:buNone/>
                        <a:tabLst/>
                        <a:defRPr/>
                      </a:pPr>
                      <a:endParaRPr lang="en-US" altLang="ja-JP" sz="1300" dirty="0">
                        <a:solidFill>
                          <a:schemeClr val="tx1"/>
                        </a:solidFill>
                        <a:latin typeface="+mj-lt"/>
                        <a:ea typeface="+mn-ea"/>
                      </a:endParaRPr>
                    </a:p>
                    <a:p>
                      <a:pPr marL="0" marR="0" lvl="0" indent="0" algn="l" defTabSz="914400" rtl="0" eaLnBrk="1" fontAlgn="auto" latinLnBrk="0" hangingPunct="1">
                        <a:lnSpc>
                          <a:spcPts val="1500"/>
                        </a:lnSpc>
                        <a:spcBef>
                          <a:spcPts val="0"/>
                        </a:spcBef>
                        <a:spcAft>
                          <a:spcPts val="0"/>
                        </a:spcAft>
                        <a:buClrTx/>
                        <a:buSzTx/>
                        <a:buFontTx/>
                        <a:buNone/>
                        <a:tabLst/>
                        <a:defRPr/>
                      </a:pPr>
                      <a:r>
                        <a:rPr lang="ja-JP" altLang="en-US" sz="1300" dirty="0">
                          <a:solidFill>
                            <a:schemeClr val="tx1"/>
                          </a:solidFill>
                          <a:latin typeface="+mj-lt"/>
                          <a:ea typeface="+mn-ea"/>
                        </a:rPr>
                        <a:t>・</a:t>
                      </a:r>
                      <a:r>
                        <a:rPr lang="en-US" altLang="ja-JP" sz="1300" dirty="0">
                          <a:solidFill>
                            <a:schemeClr val="tx1"/>
                          </a:solidFill>
                          <a:latin typeface="+mj-lt"/>
                          <a:ea typeface="+mn-ea"/>
                        </a:rPr>
                        <a:t>AI</a:t>
                      </a:r>
                      <a:r>
                        <a:rPr lang="ja-JP" altLang="en-US" sz="1300" dirty="0">
                          <a:solidFill>
                            <a:schemeClr val="tx1"/>
                          </a:solidFill>
                          <a:latin typeface="+mj-lt"/>
                          <a:ea typeface="+mn-ea"/>
                        </a:rPr>
                        <a:t>等の最先端技術の活用</a:t>
                      </a:r>
                    </a:p>
                  </a:txBody>
                  <a:tcPr marL="36000" marR="36000">
                    <a:lnL w="12700" cap="flat" cmpd="sng" algn="ctr">
                      <a:solidFill>
                        <a:schemeClr val="tx1"/>
                      </a:solidFill>
                      <a:prstDash val="sysDash"/>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ts val="1500"/>
                        </a:lnSpc>
                        <a:spcBef>
                          <a:spcPts val="0"/>
                        </a:spcBef>
                        <a:spcAft>
                          <a:spcPts val="0"/>
                        </a:spcAft>
                        <a:buClrTx/>
                        <a:buSzTx/>
                        <a:buFontTx/>
                        <a:buNone/>
                        <a:tabLst/>
                        <a:defRPr/>
                      </a:pPr>
                      <a:r>
                        <a:rPr lang="ja-JP" altLang="en-US" sz="1300" dirty="0">
                          <a:solidFill>
                            <a:schemeClr val="tx1"/>
                          </a:solidFill>
                          <a:latin typeface="+mj-lt"/>
                          <a:ea typeface="+mn-ea"/>
                        </a:rPr>
                        <a:t>大阪市行政オンラインシステムの運用開始（</a:t>
                      </a:r>
                      <a:r>
                        <a:rPr lang="en-US" altLang="ja-JP" sz="1300" dirty="0">
                          <a:solidFill>
                            <a:schemeClr val="tx1"/>
                          </a:solidFill>
                          <a:latin typeface="+mj-lt"/>
                          <a:ea typeface="+mn-ea"/>
                        </a:rPr>
                        <a:t>2020</a:t>
                      </a:r>
                      <a:r>
                        <a:rPr lang="ja-JP" altLang="en-US" sz="1300" dirty="0">
                          <a:solidFill>
                            <a:schemeClr val="tx1"/>
                          </a:solidFill>
                          <a:latin typeface="+mj-lt"/>
                          <a:ea typeface="+mn-ea"/>
                        </a:rPr>
                        <a:t>年度）</a:t>
                      </a:r>
                      <a:endParaRPr lang="en-US" altLang="ja-JP" sz="1300" dirty="0">
                        <a:solidFill>
                          <a:schemeClr val="tx1"/>
                        </a:solidFill>
                        <a:latin typeface="+mj-lt"/>
                        <a:ea typeface="+mn-ea"/>
                      </a:endParaRPr>
                    </a:p>
                    <a:p>
                      <a:pPr marL="0" marR="0" indent="0" algn="l" defTabSz="914400" rtl="0" eaLnBrk="1" fontAlgn="auto" latinLnBrk="0" hangingPunct="1">
                        <a:lnSpc>
                          <a:spcPts val="1500"/>
                        </a:lnSpc>
                        <a:spcBef>
                          <a:spcPts val="0"/>
                        </a:spcBef>
                        <a:spcAft>
                          <a:spcPts val="0"/>
                        </a:spcAft>
                        <a:buClrTx/>
                        <a:buSzTx/>
                        <a:buFontTx/>
                        <a:buNone/>
                        <a:tabLst/>
                        <a:defRPr/>
                      </a:pPr>
                      <a:r>
                        <a:rPr lang="ja-JP" altLang="en-US" sz="1300" dirty="0">
                          <a:solidFill>
                            <a:schemeClr val="tx1"/>
                          </a:solidFill>
                          <a:latin typeface="+mj-lt"/>
                          <a:ea typeface="+mn-ea"/>
                        </a:rPr>
                        <a:t>オンライン化手続き数</a:t>
                      </a:r>
                      <a:endParaRPr lang="en-US" altLang="ja-JP" sz="1300" dirty="0">
                        <a:solidFill>
                          <a:schemeClr val="tx1"/>
                        </a:solidFill>
                        <a:latin typeface="+mj-lt"/>
                        <a:ea typeface="+mn-ea"/>
                      </a:endParaRPr>
                    </a:p>
                    <a:p>
                      <a:pPr marL="0" marR="0" indent="0" algn="l" defTabSz="914400" rtl="0" eaLnBrk="1" fontAlgn="auto" latinLnBrk="0" hangingPunct="1">
                        <a:lnSpc>
                          <a:spcPts val="1500"/>
                        </a:lnSpc>
                        <a:spcBef>
                          <a:spcPts val="0"/>
                        </a:spcBef>
                        <a:spcAft>
                          <a:spcPts val="0"/>
                        </a:spcAft>
                        <a:buClrTx/>
                        <a:buSzTx/>
                        <a:buFontTx/>
                        <a:buNone/>
                        <a:tabLst/>
                        <a:defRPr/>
                      </a:pPr>
                      <a:r>
                        <a:rPr lang="ja-JP" altLang="en-US" sz="1300" dirty="0">
                          <a:solidFill>
                            <a:schemeClr val="tx1"/>
                          </a:solidFill>
                          <a:latin typeface="+mj-lt"/>
                          <a:ea typeface="+mn-ea"/>
                        </a:rPr>
                        <a:t>約</a:t>
                      </a:r>
                      <a:r>
                        <a:rPr lang="en-US" altLang="ja-JP" sz="1300" dirty="0">
                          <a:solidFill>
                            <a:schemeClr val="tx1"/>
                          </a:solidFill>
                          <a:latin typeface="+mj-lt"/>
                          <a:ea typeface="+mn-ea"/>
                        </a:rPr>
                        <a:t>300</a:t>
                      </a:r>
                      <a:r>
                        <a:rPr lang="ja-JP" altLang="en-US" sz="1300" dirty="0">
                          <a:solidFill>
                            <a:schemeClr val="tx1"/>
                          </a:solidFill>
                          <a:latin typeface="+mj-lt"/>
                          <a:ea typeface="+mn-ea"/>
                        </a:rPr>
                        <a:t>件（</a:t>
                      </a:r>
                      <a:r>
                        <a:rPr lang="en-US" altLang="ja-JP" sz="1300" dirty="0">
                          <a:solidFill>
                            <a:schemeClr val="tx1"/>
                          </a:solidFill>
                          <a:latin typeface="+mj-lt"/>
                          <a:ea typeface="+mn-ea"/>
                        </a:rPr>
                        <a:t>2020</a:t>
                      </a:r>
                      <a:r>
                        <a:rPr lang="ja-JP" altLang="en-US" sz="1300" dirty="0">
                          <a:solidFill>
                            <a:schemeClr val="tx1"/>
                          </a:solidFill>
                          <a:latin typeface="+mj-lt"/>
                          <a:ea typeface="+mn-ea"/>
                        </a:rPr>
                        <a:t>年度）</a:t>
                      </a:r>
                      <a:endParaRPr lang="en-US" altLang="ja-JP" sz="1300" dirty="0">
                        <a:solidFill>
                          <a:schemeClr val="tx1"/>
                        </a:solidFill>
                        <a:latin typeface="+mj-lt"/>
                        <a:ea typeface="+mn-ea"/>
                      </a:endParaRPr>
                    </a:p>
                    <a:p>
                      <a:pPr marL="0" marR="0" indent="0" algn="l" defTabSz="914400" rtl="0" eaLnBrk="1" fontAlgn="auto" latinLnBrk="0" hangingPunct="1">
                        <a:lnSpc>
                          <a:spcPts val="1500"/>
                        </a:lnSpc>
                        <a:spcBef>
                          <a:spcPts val="0"/>
                        </a:spcBef>
                        <a:spcAft>
                          <a:spcPts val="0"/>
                        </a:spcAft>
                        <a:buClrTx/>
                        <a:buSzTx/>
                        <a:buFontTx/>
                        <a:buNone/>
                        <a:tabLst/>
                        <a:defRPr/>
                      </a:pPr>
                      <a:r>
                        <a:rPr lang="ja-JP" altLang="en-US" sz="1300" dirty="0">
                          <a:solidFill>
                            <a:schemeClr val="tx1"/>
                          </a:solidFill>
                          <a:latin typeface="+mj-lt"/>
                          <a:ea typeface="+mn-ea"/>
                        </a:rPr>
                        <a:t>約</a:t>
                      </a:r>
                      <a:r>
                        <a:rPr lang="en-US" altLang="ja-JP" sz="1300" dirty="0">
                          <a:solidFill>
                            <a:schemeClr val="tx1"/>
                          </a:solidFill>
                          <a:latin typeface="+mj-lt"/>
                          <a:ea typeface="+mn-ea"/>
                        </a:rPr>
                        <a:t>600</a:t>
                      </a:r>
                      <a:r>
                        <a:rPr lang="ja-JP" altLang="en-US" sz="1300" dirty="0">
                          <a:solidFill>
                            <a:schemeClr val="tx1"/>
                          </a:solidFill>
                          <a:latin typeface="+mj-lt"/>
                          <a:ea typeface="+mn-ea"/>
                        </a:rPr>
                        <a:t>件（</a:t>
                      </a:r>
                      <a:r>
                        <a:rPr lang="en-US" altLang="ja-JP" sz="1300" dirty="0">
                          <a:solidFill>
                            <a:schemeClr val="tx1"/>
                          </a:solidFill>
                          <a:latin typeface="+mj-lt"/>
                          <a:ea typeface="+mn-ea"/>
                        </a:rPr>
                        <a:t>2021</a:t>
                      </a:r>
                      <a:r>
                        <a:rPr lang="ja-JP" altLang="en-US" sz="1300" dirty="0">
                          <a:solidFill>
                            <a:schemeClr val="tx1"/>
                          </a:solidFill>
                          <a:latin typeface="+mj-lt"/>
                          <a:ea typeface="+mn-ea"/>
                        </a:rPr>
                        <a:t>年度）</a:t>
                      </a:r>
                    </a:p>
                    <a:p>
                      <a:pPr marL="0" marR="0" indent="0" algn="l" defTabSz="914400" rtl="0" eaLnBrk="1" fontAlgn="auto" latinLnBrk="0" hangingPunct="1">
                        <a:lnSpc>
                          <a:spcPts val="1500"/>
                        </a:lnSpc>
                        <a:spcBef>
                          <a:spcPts val="0"/>
                        </a:spcBef>
                        <a:spcAft>
                          <a:spcPts val="0"/>
                        </a:spcAft>
                        <a:buClrTx/>
                        <a:buSzTx/>
                        <a:buFontTx/>
                        <a:buNone/>
                        <a:tabLst/>
                        <a:defRPr/>
                      </a:pPr>
                      <a:r>
                        <a:rPr kumimoji="1" lang="ja-JP" altLang="en-US" sz="1300" kern="1200" dirty="0">
                          <a:solidFill>
                            <a:schemeClr val="tx1"/>
                          </a:solidFill>
                          <a:latin typeface="+mj-lt"/>
                          <a:ea typeface="+mn-ea"/>
                          <a:cs typeface="+mn-cs"/>
                        </a:rPr>
                        <a:t>スマートフォン専用アプリ</a:t>
                      </a:r>
                      <a:endParaRPr kumimoji="1" lang="en-US" altLang="ja-JP" sz="1300" kern="1200" dirty="0">
                        <a:solidFill>
                          <a:schemeClr val="tx1"/>
                        </a:solidFill>
                        <a:latin typeface="+mj-lt"/>
                        <a:ea typeface="+mn-ea"/>
                        <a:cs typeface="+mn-cs"/>
                      </a:endParaRPr>
                    </a:p>
                    <a:p>
                      <a:pPr marL="0" marR="0" indent="0" algn="l" defTabSz="914400" rtl="0" eaLnBrk="1" fontAlgn="auto" latinLnBrk="0" hangingPunct="1">
                        <a:lnSpc>
                          <a:spcPts val="1500"/>
                        </a:lnSpc>
                        <a:spcBef>
                          <a:spcPts val="0"/>
                        </a:spcBef>
                        <a:spcAft>
                          <a:spcPts val="0"/>
                        </a:spcAft>
                        <a:buClrTx/>
                        <a:buSzTx/>
                        <a:buFontTx/>
                        <a:buNone/>
                        <a:tabLst/>
                        <a:defRPr/>
                      </a:pPr>
                      <a:r>
                        <a:rPr kumimoji="1" lang="ja-JP" altLang="en-US" sz="1300" kern="1200" dirty="0">
                          <a:solidFill>
                            <a:schemeClr val="tx1"/>
                          </a:solidFill>
                          <a:latin typeface="+mj-lt"/>
                          <a:ea typeface="+mn-ea"/>
                          <a:cs typeface="+mn-cs"/>
                        </a:rPr>
                        <a:t>「スマート</a:t>
                      </a:r>
                      <a:r>
                        <a:rPr kumimoji="1" lang="en-US" altLang="ja-JP" sz="1300" kern="1200" dirty="0">
                          <a:solidFill>
                            <a:schemeClr val="tx1"/>
                          </a:solidFill>
                          <a:latin typeface="+mj-lt"/>
                          <a:ea typeface="+mn-ea"/>
                          <a:cs typeface="+mn-cs"/>
                        </a:rPr>
                        <a:t>OSAKA</a:t>
                      </a:r>
                      <a:r>
                        <a:rPr kumimoji="1" lang="ja-JP" altLang="en-US" sz="1300" kern="1200" dirty="0">
                          <a:solidFill>
                            <a:schemeClr val="tx1"/>
                          </a:solidFill>
                          <a:latin typeface="+mj-lt"/>
                          <a:ea typeface="+mn-ea"/>
                          <a:cs typeface="+mn-cs"/>
                        </a:rPr>
                        <a:t>」の運用を開始（</a:t>
                      </a:r>
                      <a:r>
                        <a:rPr kumimoji="1" lang="en-US" altLang="ja-JP" sz="1300" kern="1200" dirty="0">
                          <a:solidFill>
                            <a:schemeClr val="tx1"/>
                          </a:solidFill>
                          <a:latin typeface="+mj-lt"/>
                          <a:ea typeface="+mn-ea"/>
                          <a:cs typeface="+mn-cs"/>
                        </a:rPr>
                        <a:t>2021</a:t>
                      </a:r>
                      <a:r>
                        <a:rPr kumimoji="1" lang="ja-JP" altLang="en-US" sz="1300" kern="1200" dirty="0">
                          <a:solidFill>
                            <a:schemeClr val="tx1"/>
                          </a:solidFill>
                          <a:latin typeface="+mj-lt"/>
                          <a:ea typeface="+mn-ea"/>
                          <a:cs typeface="+mn-cs"/>
                        </a:rPr>
                        <a:t>年度）</a:t>
                      </a:r>
                      <a:endParaRPr kumimoji="1" lang="en-US" altLang="ja-JP" sz="1300" kern="1200" dirty="0">
                        <a:solidFill>
                          <a:schemeClr val="tx1"/>
                        </a:solidFill>
                        <a:latin typeface="+mj-lt"/>
                        <a:ea typeface="+mn-ea"/>
                        <a:cs typeface="+mn-cs"/>
                      </a:endParaRPr>
                    </a:p>
                    <a:p>
                      <a:pPr marL="0" marR="0" indent="0" algn="l" defTabSz="914400" rtl="0" eaLnBrk="1" fontAlgn="auto" latinLnBrk="0" hangingPunct="1">
                        <a:lnSpc>
                          <a:spcPts val="1500"/>
                        </a:lnSpc>
                        <a:spcBef>
                          <a:spcPts val="0"/>
                        </a:spcBef>
                        <a:spcAft>
                          <a:spcPts val="0"/>
                        </a:spcAft>
                        <a:buClrTx/>
                        <a:buSzTx/>
                        <a:buFontTx/>
                        <a:buNone/>
                        <a:tabLst/>
                        <a:defRPr/>
                      </a:pPr>
                      <a:endParaRPr lang="en-US" altLang="ja-JP" sz="1300" dirty="0">
                        <a:solidFill>
                          <a:schemeClr val="tx1"/>
                        </a:solidFill>
                        <a:latin typeface="+mj-lt"/>
                        <a:ea typeface="+mn-ea"/>
                      </a:endParaRPr>
                    </a:p>
                    <a:p>
                      <a:pPr marL="0" marR="0" indent="0" algn="l" defTabSz="914400" rtl="0" eaLnBrk="1" fontAlgn="auto" latinLnBrk="0" hangingPunct="1">
                        <a:lnSpc>
                          <a:spcPts val="1500"/>
                        </a:lnSpc>
                        <a:spcBef>
                          <a:spcPts val="0"/>
                        </a:spcBef>
                        <a:spcAft>
                          <a:spcPts val="0"/>
                        </a:spcAft>
                        <a:buClrTx/>
                        <a:buSzTx/>
                        <a:buFontTx/>
                        <a:buNone/>
                        <a:tabLst/>
                        <a:defRPr/>
                      </a:pPr>
                      <a:r>
                        <a:rPr lang="ja-JP" altLang="en-US" sz="1300" dirty="0">
                          <a:solidFill>
                            <a:schemeClr val="tx1"/>
                          </a:solidFill>
                          <a:latin typeface="+mj-lt"/>
                          <a:ea typeface="+mn-ea"/>
                        </a:rPr>
                        <a:t>ＡＩを活用した音声認識ツールの検証・導入（</a:t>
                      </a:r>
                      <a:r>
                        <a:rPr lang="en-US" altLang="ja-JP" sz="1300" dirty="0">
                          <a:solidFill>
                            <a:schemeClr val="tx1"/>
                          </a:solidFill>
                          <a:latin typeface="+mj-lt"/>
                          <a:ea typeface="+mn-ea"/>
                        </a:rPr>
                        <a:t>2017</a:t>
                      </a:r>
                      <a:r>
                        <a:rPr lang="ja-JP" altLang="en-US" sz="1300" dirty="0">
                          <a:solidFill>
                            <a:schemeClr val="tx1"/>
                          </a:solidFill>
                          <a:latin typeface="+mj-lt"/>
                          <a:ea typeface="+mn-ea"/>
                        </a:rPr>
                        <a:t>年度～）</a:t>
                      </a:r>
                    </a:p>
                    <a:p>
                      <a:pPr marL="0" marR="0" indent="0" algn="l" defTabSz="914400" rtl="0" eaLnBrk="1" fontAlgn="auto" latinLnBrk="0" hangingPunct="1">
                        <a:lnSpc>
                          <a:spcPts val="1500"/>
                        </a:lnSpc>
                        <a:spcBef>
                          <a:spcPts val="0"/>
                        </a:spcBef>
                        <a:spcAft>
                          <a:spcPts val="0"/>
                        </a:spcAft>
                        <a:buClrTx/>
                        <a:buSzTx/>
                        <a:buFontTx/>
                        <a:buNone/>
                        <a:tabLst/>
                        <a:defRPr/>
                      </a:pPr>
                      <a:r>
                        <a:rPr lang="ja-JP" altLang="en-US" sz="1300" dirty="0">
                          <a:solidFill>
                            <a:schemeClr val="tx1"/>
                          </a:solidFill>
                          <a:latin typeface="+mj-lt"/>
                          <a:ea typeface="+mn-ea"/>
                        </a:rPr>
                        <a:t>・ＡＩを活用したファイル高速検索システムの検証（</a:t>
                      </a:r>
                      <a:r>
                        <a:rPr lang="en-US" altLang="ja-JP" sz="1300" dirty="0">
                          <a:solidFill>
                            <a:schemeClr val="tx1"/>
                          </a:solidFill>
                          <a:latin typeface="+mj-lt"/>
                          <a:ea typeface="+mn-ea"/>
                        </a:rPr>
                        <a:t>2019</a:t>
                      </a:r>
                      <a:r>
                        <a:rPr lang="ja-JP" altLang="en-US" sz="1300" dirty="0">
                          <a:solidFill>
                            <a:schemeClr val="tx1"/>
                          </a:solidFill>
                          <a:latin typeface="+mj-lt"/>
                          <a:ea typeface="+mn-ea"/>
                        </a:rPr>
                        <a:t>年度～）</a:t>
                      </a:r>
                    </a:p>
                    <a:p>
                      <a:pPr marL="0" marR="0" indent="0" algn="l" defTabSz="914400" rtl="0" eaLnBrk="1" fontAlgn="auto" latinLnBrk="0" hangingPunct="1">
                        <a:lnSpc>
                          <a:spcPts val="1500"/>
                        </a:lnSpc>
                        <a:spcBef>
                          <a:spcPts val="0"/>
                        </a:spcBef>
                        <a:spcAft>
                          <a:spcPts val="0"/>
                        </a:spcAft>
                        <a:buClrTx/>
                        <a:buSzTx/>
                        <a:buFontTx/>
                        <a:buNone/>
                        <a:tabLst/>
                        <a:defRPr/>
                      </a:pPr>
                      <a:endParaRPr lang="en-US" altLang="ja-JP" sz="1300" dirty="0">
                        <a:solidFill>
                          <a:schemeClr val="tx1"/>
                        </a:solidFill>
                        <a:latin typeface="+mj-lt"/>
                        <a:ea typeface="+mn-ea"/>
                      </a:endParaRPr>
                    </a:p>
                  </a:txBody>
                  <a:tcPr marL="36000" marR="36000">
                    <a:lnL w="12700" cap="flat" cmpd="sng" algn="ctr">
                      <a:solidFill>
                        <a:schemeClr val="tx1"/>
                      </a:solidFill>
                      <a:prstDash val="sysDash"/>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817306">
                <a:tc vMerge="1">
                  <a:txBody>
                    <a:bodyPr/>
                    <a:lstStyle/>
                    <a:p>
                      <a:pPr marL="0" marR="0" indent="0" algn="l" defTabSz="914400" rtl="0" eaLnBrk="1" fontAlgn="auto" latinLnBrk="0" hangingPunct="1">
                        <a:lnSpc>
                          <a:spcPts val="1500"/>
                        </a:lnSpc>
                        <a:spcBef>
                          <a:spcPts val="0"/>
                        </a:spcBef>
                        <a:spcAft>
                          <a:spcPts val="0"/>
                        </a:spcAft>
                        <a:buClrTx/>
                        <a:buSzTx/>
                        <a:buFontTx/>
                        <a:buNone/>
                        <a:tabLst/>
                        <a:defRPr/>
                      </a:pPr>
                      <a:endParaRPr lang="ja-JP" altLang="en-US" sz="1300" dirty="0">
                        <a:solidFill>
                          <a:schemeClr val="tx1"/>
                        </a:solidFill>
                        <a:latin typeface="+mn-ea"/>
                        <a:ea typeface="+mn-ea"/>
                      </a:endParaRPr>
                    </a:p>
                  </a:txBody>
                  <a:tcPr marL="36000" marR="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pPr>
                        <a:lnSpc>
                          <a:spcPts val="1500"/>
                        </a:lnSpc>
                      </a:pPr>
                      <a:endParaRPr lang="en-US" altLang="ja-JP" sz="1300" dirty="0">
                        <a:solidFill>
                          <a:schemeClr val="tx1"/>
                        </a:solidFill>
                        <a:latin typeface="+mn-ea"/>
                        <a:ea typeface="+mn-ea"/>
                      </a:endParaRPr>
                    </a:p>
                  </a:txBody>
                  <a:tcPr marL="36000" marR="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nSpc>
                          <a:spcPts val="1500"/>
                        </a:lnSpc>
                      </a:pPr>
                      <a:r>
                        <a:rPr lang="ja-JP" altLang="en-US" sz="1300" dirty="0">
                          <a:solidFill>
                            <a:schemeClr val="tx1"/>
                          </a:solidFill>
                          <a:latin typeface="+mj-lt"/>
                          <a:ea typeface="+mn-ea"/>
                        </a:rPr>
                        <a:t>④ＩＣＴを利用した行政サービスの強靭化</a:t>
                      </a:r>
                      <a:endParaRPr lang="en-US" altLang="ja-JP" sz="1300" dirty="0">
                        <a:solidFill>
                          <a:schemeClr val="tx1"/>
                        </a:solidFill>
                        <a:latin typeface="+mj-lt"/>
                        <a:ea typeface="+mn-ea"/>
                      </a:endParaRPr>
                    </a:p>
                    <a:p>
                      <a:pPr>
                        <a:lnSpc>
                          <a:spcPts val="1500"/>
                        </a:lnSpc>
                      </a:pPr>
                      <a:r>
                        <a:rPr lang="ja-JP" altLang="en-US" sz="1300" strike="noStrike" dirty="0">
                          <a:solidFill>
                            <a:schemeClr val="tx1"/>
                          </a:solidFill>
                          <a:latin typeface="+mj-lt"/>
                          <a:ea typeface="+mn-ea"/>
                        </a:rPr>
                        <a:t>・無線</a:t>
                      </a:r>
                      <a:r>
                        <a:rPr lang="en-US" altLang="ja-JP" sz="1300" strike="noStrike" dirty="0">
                          <a:solidFill>
                            <a:schemeClr val="tx1"/>
                          </a:solidFill>
                          <a:latin typeface="+mj-lt"/>
                          <a:ea typeface="+mn-ea"/>
                        </a:rPr>
                        <a:t>LAN</a:t>
                      </a:r>
                      <a:r>
                        <a:rPr lang="ja-JP" altLang="en-US" sz="1300" strike="noStrike" dirty="0">
                          <a:solidFill>
                            <a:schemeClr val="tx1"/>
                          </a:solidFill>
                          <a:latin typeface="+mj-lt"/>
                          <a:ea typeface="+mn-ea"/>
                        </a:rPr>
                        <a:t>アクセスポイントの設置を開始</a:t>
                      </a:r>
                      <a:endParaRPr lang="en-US" altLang="ja-JP" sz="1300" strike="noStrike" dirty="0">
                        <a:solidFill>
                          <a:schemeClr val="tx1"/>
                        </a:solidFill>
                        <a:latin typeface="+mj-lt"/>
                        <a:ea typeface="+mn-ea"/>
                      </a:endParaRPr>
                    </a:p>
                    <a:p>
                      <a:pPr>
                        <a:lnSpc>
                          <a:spcPts val="1500"/>
                        </a:lnSpc>
                      </a:pPr>
                      <a:endParaRPr lang="en-US" altLang="ja-JP" sz="1300" strike="noStrike" dirty="0">
                        <a:solidFill>
                          <a:schemeClr val="tx1"/>
                        </a:solidFill>
                        <a:latin typeface="+mj-lt"/>
                        <a:ea typeface="+mn-ea"/>
                      </a:endParaRPr>
                    </a:p>
                    <a:p>
                      <a:pPr>
                        <a:lnSpc>
                          <a:spcPts val="1500"/>
                        </a:lnSpc>
                      </a:pPr>
                      <a:endParaRPr lang="en-US" altLang="ja-JP" sz="1300" strike="noStrike" dirty="0">
                        <a:solidFill>
                          <a:schemeClr val="tx1"/>
                        </a:solidFill>
                        <a:latin typeface="+mj-lt"/>
                        <a:ea typeface="+mn-ea"/>
                      </a:endParaRPr>
                    </a:p>
                    <a:p>
                      <a:pPr>
                        <a:lnSpc>
                          <a:spcPts val="1500"/>
                        </a:lnSpc>
                      </a:pPr>
                      <a:endParaRPr lang="en-US" altLang="ja-JP" sz="1300" strike="noStrike" dirty="0">
                        <a:solidFill>
                          <a:schemeClr val="tx1"/>
                        </a:solidFill>
                        <a:latin typeface="+mj-lt"/>
                        <a:ea typeface="+mn-ea"/>
                      </a:endParaRPr>
                    </a:p>
                    <a:p>
                      <a:pPr>
                        <a:lnSpc>
                          <a:spcPts val="1500"/>
                        </a:lnSpc>
                      </a:pPr>
                      <a:endParaRPr lang="en-US" altLang="ja-JP" sz="1300" strike="noStrike" dirty="0">
                        <a:solidFill>
                          <a:schemeClr val="tx1"/>
                        </a:solidFill>
                        <a:latin typeface="+mj-lt"/>
                        <a:ea typeface="+mn-ea"/>
                      </a:endParaRPr>
                    </a:p>
                    <a:p>
                      <a:pPr>
                        <a:lnSpc>
                          <a:spcPts val="1500"/>
                        </a:lnSpc>
                      </a:pPr>
                      <a:endParaRPr lang="en-US" altLang="ja-JP" sz="1300" strike="noStrike" dirty="0">
                        <a:solidFill>
                          <a:schemeClr val="tx1"/>
                        </a:solidFill>
                        <a:latin typeface="+mj-lt"/>
                        <a:ea typeface="+mn-ea"/>
                      </a:endParaRPr>
                    </a:p>
                    <a:p>
                      <a:pPr>
                        <a:lnSpc>
                          <a:spcPts val="1500"/>
                        </a:lnSpc>
                      </a:pPr>
                      <a:endParaRPr lang="en-US" altLang="ja-JP" sz="1300" strike="noStrike" dirty="0">
                        <a:solidFill>
                          <a:schemeClr val="tx1"/>
                        </a:solidFill>
                        <a:latin typeface="+mj-lt"/>
                        <a:ea typeface="+mn-ea"/>
                      </a:endParaRPr>
                    </a:p>
                    <a:p>
                      <a:pPr>
                        <a:lnSpc>
                          <a:spcPts val="1500"/>
                        </a:lnSpc>
                      </a:pPr>
                      <a:r>
                        <a:rPr lang="ja-JP" altLang="en-US" sz="1300" strike="noStrike" dirty="0">
                          <a:solidFill>
                            <a:schemeClr val="tx1"/>
                          </a:solidFill>
                          <a:latin typeface="+mj-lt"/>
                          <a:ea typeface="+mn-ea"/>
                        </a:rPr>
                        <a:t>・ネットワーク基盤の再整備</a:t>
                      </a:r>
                      <a:endParaRPr lang="en-US" altLang="ja-JP" sz="1300" strike="noStrike" dirty="0">
                        <a:solidFill>
                          <a:schemeClr val="tx1"/>
                        </a:solidFill>
                        <a:latin typeface="+mj-lt"/>
                        <a:ea typeface="+mn-ea"/>
                      </a:endParaRPr>
                    </a:p>
                    <a:p>
                      <a:pPr>
                        <a:lnSpc>
                          <a:spcPts val="1500"/>
                        </a:lnSpc>
                      </a:pPr>
                      <a:endParaRPr lang="en-US" altLang="ja-JP" sz="1300" strike="noStrike" dirty="0">
                        <a:solidFill>
                          <a:schemeClr val="tx1"/>
                        </a:solidFill>
                        <a:latin typeface="+mj-lt"/>
                        <a:ea typeface="+mn-ea"/>
                      </a:endParaRPr>
                    </a:p>
                    <a:p>
                      <a:pPr>
                        <a:lnSpc>
                          <a:spcPts val="1500"/>
                        </a:lnSpc>
                      </a:pPr>
                      <a:endParaRPr lang="en-US" altLang="ja-JP" sz="1300" strike="noStrike" dirty="0">
                        <a:solidFill>
                          <a:schemeClr val="tx1"/>
                        </a:solidFill>
                        <a:latin typeface="+mj-lt"/>
                        <a:ea typeface="+mn-ea"/>
                      </a:endParaRPr>
                    </a:p>
                  </a:txBody>
                  <a:tcPr marL="36000" marR="36000">
                    <a:lnL w="12700" cap="flat" cmpd="sng" algn="ctr">
                      <a:solidFill>
                        <a:schemeClr val="tx1"/>
                      </a:solidFill>
                      <a:prstDash val="sysDash"/>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ts val="1500"/>
                        </a:lnSpc>
                        <a:spcBef>
                          <a:spcPts val="0"/>
                        </a:spcBef>
                        <a:spcAft>
                          <a:spcPts val="0"/>
                        </a:spcAft>
                        <a:buClrTx/>
                        <a:buSzTx/>
                        <a:buFontTx/>
                        <a:buNone/>
                        <a:tabLst/>
                        <a:defRPr/>
                      </a:pPr>
                      <a:r>
                        <a:rPr lang="ja-JP" altLang="en-US" sz="1300" dirty="0">
                          <a:solidFill>
                            <a:schemeClr val="tx1"/>
                          </a:solidFill>
                          <a:latin typeface="+mj-lt"/>
                          <a:ea typeface="+mn-ea"/>
                        </a:rPr>
                        <a:t>無線</a:t>
                      </a:r>
                      <a:r>
                        <a:rPr lang="en-US" altLang="ja-JP" sz="1300" dirty="0">
                          <a:solidFill>
                            <a:schemeClr val="tx1"/>
                          </a:solidFill>
                          <a:latin typeface="+mj-lt"/>
                          <a:ea typeface="+mn-ea"/>
                        </a:rPr>
                        <a:t>LAN</a:t>
                      </a:r>
                      <a:r>
                        <a:rPr lang="ja-JP" altLang="en-US" sz="1300" dirty="0">
                          <a:solidFill>
                            <a:schemeClr val="tx1"/>
                          </a:solidFill>
                          <a:latin typeface="+mj-lt"/>
                          <a:ea typeface="+mn-ea"/>
                        </a:rPr>
                        <a:t>アクセスポイント設置数</a:t>
                      </a:r>
                    </a:p>
                    <a:p>
                      <a:r>
                        <a:rPr kumimoji="1" lang="ja-JP" altLang="ja-JP" sz="1300" kern="1200" dirty="0">
                          <a:solidFill>
                            <a:schemeClr val="tx1"/>
                          </a:solidFill>
                          <a:effectLst/>
                          <a:latin typeface="+mj-lt"/>
                          <a:ea typeface="+mn-ea"/>
                          <a:cs typeface="+mn-cs"/>
                        </a:rPr>
                        <a:t>本庁舎：</a:t>
                      </a:r>
                      <a:r>
                        <a:rPr kumimoji="1" lang="en-US" altLang="ja-JP" sz="1300" kern="1200" dirty="0">
                          <a:solidFill>
                            <a:schemeClr val="tx1"/>
                          </a:solidFill>
                          <a:effectLst/>
                          <a:latin typeface="+mj-lt"/>
                          <a:ea typeface="+mn-ea"/>
                          <a:cs typeface="+mn-cs"/>
                        </a:rPr>
                        <a:t>1</a:t>
                      </a:r>
                      <a:r>
                        <a:rPr kumimoji="1" lang="ja-JP" altLang="ja-JP" sz="1300" kern="1200" dirty="0">
                          <a:solidFill>
                            <a:schemeClr val="tx1"/>
                          </a:solidFill>
                          <a:effectLst/>
                          <a:latin typeface="+mj-lt"/>
                          <a:ea typeface="+mn-ea"/>
                          <a:cs typeface="+mn-cs"/>
                        </a:rPr>
                        <a:t>拠点（</a:t>
                      </a:r>
                      <a:r>
                        <a:rPr kumimoji="1" lang="en-US" altLang="ja-JP" sz="1300" kern="1200" dirty="0">
                          <a:solidFill>
                            <a:schemeClr val="tx1"/>
                          </a:solidFill>
                          <a:effectLst/>
                          <a:latin typeface="+mj-lt"/>
                          <a:ea typeface="+mn-ea"/>
                          <a:cs typeface="+mn-cs"/>
                        </a:rPr>
                        <a:t>47</a:t>
                      </a:r>
                      <a:r>
                        <a:rPr kumimoji="1" lang="ja-JP" altLang="ja-JP" sz="1300" kern="1200" dirty="0">
                          <a:solidFill>
                            <a:schemeClr val="tx1"/>
                          </a:solidFill>
                          <a:effectLst/>
                          <a:latin typeface="+mj-lt"/>
                          <a:ea typeface="+mn-ea"/>
                          <a:cs typeface="+mn-cs"/>
                        </a:rPr>
                        <a:t>か所）、区役所：</a:t>
                      </a:r>
                      <a:r>
                        <a:rPr kumimoji="1" lang="en-US" altLang="ja-JP" sz="1300" kern="1200" dirty="0">
                          <a:solidFill>
                            <a:schemeClr val="tx1"/>
                          </a:solidFill>
                          <a:effectLst/>
                          <a:latin typeface="+mj-lt"/>
                          <a:ea typeface="+mn-ea"/>
                          <a:cs typeface="+mn-cs"/>
                        </a:rPr>
                        <a:t>4</a:t>
                      </a:r>
                      <a:r>
                        <a:rPr kumimoji="1" lang="ja-JP" altLang="ja-JP" sz="1300" kern="1200" dirty="0">
                          <a:solidFill>
                            <a:schemeClr val="tx1"/>
                          </a:solidFill>
                          <a:effectLst/>
                          <a:latin typeface="+mj-lt"/>
                          <a:ea typeface="+mn-ea"/>
                          <a:cs typeface="+mn-cs"/>
                        </a:rPr>
                        <a:t>拠点（</a:t>
                      </a:r>
                      <a:r>
                        <a:rPr kumimoji="1" lang="en-US" altLang="ja-JP" sz="1300" kern="1200" dirty="0">
                          <a:solidFill>
                            <a:schemeClr val="tx1"/>
                          </a:solidFill>
                          <a:effectLst/>
                          <a:latin typeface="+mj-lt"/>
                          <a:ea typeface="+mn-ea"/>
                          <a:cs typeface="+mn-cs"/>
                        </a:rPr>
                        <a:t>10</a:t>
                      </a:r>
                      <a:r>
                        <a:rPr kumimoji="1" lang="ja-JP" altLang="ja-JP" sz="1300" kern="1200" dirty="0">
                          <a:solidFill>
                            <a:schemeClr val="tx1"/>
                          </a:solidFill>
                          <a:effectLst/>
                          <a:latin typeface="+mj-lt"/>
                          <a:ea typeface="+mn-ea"/>
                          <a:cs typeface="+mn-cs"/>
                        </a:rPr>
                        <a:t>か所）</a:t>
                      </a:r>
                      <a:r>
                        <a:rPr kumimoji="1" lang="ja-JP" altLang="en-US" sz="1300" kern="1200" dirty="0">
                          <a:solidFill>
                            <a:schemeClr val="tx1"/>
                          </a:solidFill>
                          <a:effectLst/>
                          <a:latin typeface="+mj-lt"/>
                          <a:ea typeface="+mn-ea"/>
                          <a:cs typeface="+mn-cs"/>
                        </a:rPr>
                        <a:t>、</a:t>
                      </a:r>
                      <a:r>
                        <a:rPr kumimoji="1" lang="ja-JP" altLang="ja-JP" sz="1300" kern="1200" dirty="0">
                          <a:solidFill>
                            <a:schemeClr val="tx1"/>
                          </a:solidFill>
                          <a:effectLst/>
                          <a:latin typeface="+mj-lt"/>
                          <a:ea typeface="+mn-ea"/>
                          <a:cs typeface="+mn-cs"/>
                        </a:rPr>
                        <a:t>分庁舎：</a:t>
                      </a:r>
                      <a:r>
                        <a:rPr kumimoji="1" lang="en-US" altLang="ja-JP" sz="1300" kern="1200" dirty="0">
                          <a:solidFill>
                            <a:schemeClr val="tx1"/>
                          </a:solidFill>
                          <a:effectLst/>
                          <a:latin typeface="+mj-lt"/>
                          <a:ea typeface="+mn-ea"/>
                          <a:cs typeface="+mn-cs"/>
                        </a:rPr>
                        <a:t>2</a:t>
                      </a:r>
                      <a:r>
                        <a:rPr kumimoji="1" lang="ja-JP" altLang="ja-JP" sz="1300" kern="1200" dirty="0">
                          <a:solidFill>
                            <a:schemeClr val="tx1"/>
                          </a:solidFill>
                          <a:effectLst/>
                          <a:latin typeface="+mj-lt"/>
                          <a:ea typeface="+mn-ea"/>
                          <a:cs typeface="+mn-cs"/>
                        </a:rPr>
                        <a:t>拠点（</a:t>
                      </a:r>
                      <a:r>
                        <a:rPr kumimoji="1" lang="en-US" altLang="ja-JP" sz="1300" kern="1200" dirty="0">
                          <a:solidFill>
                            <a:schemeClr val="tx1"/>
                          </a:solidFill>
                          <a:effectLst/>
                          <a:latin typeface="+mj-lt"/>
                          <a:ea typeface="+mn-ea"/>
                          <a:cs typeface="+mn-cs"/>
                        </a:rPr>
                        <a:t>9</a:t>
                      </a:r>
                      <a:r>
                        <a:rPr kumimoji="1" lang="ja-JP" altLang="ja-JP" sz="1300" kern="1200" dirty="0">
                          <a:solidFill>
                            <a:schemeClr val="tx1"/>
                          </a:solidFill>
                          <a:effectLst/>
                          <a:latin typeface="+mj-lt"/>
                          <a:ea typeface="+mn-ea"/>
                          <a:cs typeface="+mn-cs"/>
                        </a:rPr>
                        <a:t>か所）</a:t>
                      </a:r>
                      <a:endParaRPr kumimoji="1" lang="en-US" altLang="ja-JP" sz="1300" kern="1200" dirty="0">
                        <a:solidFill>
                          <a:schemeClr val="tx1"/>
                        </a:solidFill>
                        <a:effectLst/>
                        <a:latin typeface="+mj-lt"/>
                        <a:ea typeface="+mn-ea"/>
                        <a:cs typeface="+mn-cs"/>
                      </a:endParaRPr>
                    </a:p>
                    <a:p>
                      <a:r>
                        <a:rPr kumimoji="1" lang="ja-JP" altLang="ja-JP" sz="1300" kern="1200" dirty="0">
                          <a:solidFill>
                            <a:schemeClr val="tx1"/>
                          </a:solidFill>
                          <a:effectLst/>
                          <a:latin typeface="+mj-lt"/>
                          <a:ea typeface="+mn-ea"/>
                          <a:cs typeface="+mn-cs"/>
                        </a:rPr>
                        <a:t>（</a:t>
                      </a:r>
                      <a:r>
                        <a:rPr kumimoji="1" lang="en-US" altLang="ja-JP" sz="1300" kern="1200" dirty="0">
                          <a:solidFill>
                            <a:schemeClr val="tx1"/>
                          </a:solidFill>
                          <a:effectLst/>
                          <a:latin typeface="+mj-lt"/>
                          <a:ea typeface="+mn-ea"/>
                          <a:cs typeface="+mn-cs"/>
                        </a:rPr>
                        <a:t>2016</a:t>
                      </a:r>
                      <a:r>
                        <a:rPr kumimoji="1" lang="ja-JP" altLang="en-US" sz="1300" kern="1200" dirty="0">
                          <a:solidFill>
                            <a:schemeClr val="tx1"/>
                          </a:solidFill>
                          <a:effectLst/>
                          <a:latin typeface="+mj-lt"/>
                          <a:ea typeface="+mn-ea"/>
                          <a:cs typeface="+mn-cs"/>
                        </a:rPr>
                        <a:t>～</a:t>
                      </a:r>
                      <a:r>
                        <a:rPr kumimoji="1" lang="en-US" altLang="ja-JP" sz="1300" kern="1200" dirty="0">
                          <a:solidFill>
                            <a:schemeClr val="tx1"/>
                          </a:solidFill>
                          <a:effectLst/>
                          <a:latin typeface="+mj-lt"/>
                          <a:ea typeface="+mn-ea"/>
                          <a:cs typeface="+mn-cs"/>
                        </a:rPr>
                        <a:t>2017</a:t>
                      </a:r>
                      <a:r>
                        <a:rPr kumimoji="1" lang="ja-JP" altLang="ja-JP" sz="1300" kern="1200" dirty="0">
                          <a:solidFill>
                            <a:schemeClr val="tx1"/>
                          </a:solidFill>
                          <a:effectLst/>
                          <a:latin typeface="+mj-lt"/>
                          <a:ea typeface="+mn-ea"/>
                          <a:cs typeface="+mn-cs"/>
                        </a:rPr>
                        <a:t>年度）</a:t>
                      </a:r>
                    </a:p>
                    <a:p>
                      <a:r>
                        <a:rPr kumimoji="1" lang="ja-JP" altLang="en-US" sz="1300" kern="1200" dirty="0">
                          <a:solidFill>
                            <a:schemeClr val="tx1"/>
                          </a:solidFill>
                          <a:effectLst/>
                          <a:latin typeface="+mj-lt"/>
                          <a:ea typeface="+mn-ea"/>
                          <a:cs typeface="+mn-cs"/>
                        </a:rPr>
                        <a:t>分庁舎：</a:t>
                      </a:r>
                      <a:r>
                        <a:rPr kumimoji="1" lang="en-US" altLang="ja-JP" sz="1300" kern="1200" dirty="0">
                          <a:solidFill>
                            <a:schemeClr val="tx1"/>
                          </a:solidFill>
                          <a:effectLst/>
                          <a:latin typeface="+mj-lt"/>
                          <a:ea typeface="+mn-ea"/>
                          <a:cs typeface="+mn-cs"/>
                        </a:rPr>
                        <a:t>4</a:t>
                      </a:r>
                      <a:r>
                        <a:rPr kumimoji="1" lang="ja-JP" altLang="en-US" sz="1300" kern="1200" dirty="0">
                          <a:solidFill>
                            <a:schemeClr val="tx1"/>
                          </a:solidFill>
                          <a:effectLst/>
                          <a:latin typeface="+mj-lt"/>
                          <a:ea typeface="+mn-ea"/>
                          <a:cs typeface="+mn-cs"/>
                        </a:rPr>
                        <a:t>拠点</a:t>
                      </a:r>
                      <a:r>
                        <a:rPr kumimoji="1" lang="ja-JP" altLang="ja-JP" sz="1300" kern="1200" dirty="0">
                          <a:solidFill>
                            <a:schemeClr val="tx1"/>
                          </a:solidFill>
                          <a:effectLst/>
                          <a:latin typeface="+mj-lt"/>
                          <a:ea typeface="+mn-ea"/>
                          <a:cs typeface="+mn-cs"/>
                        </a:rPr>
                        <a:t>（</a:t>
                      </a:r>
                      <a:r>
                        <a:rPr kumimoji="1" lang="en-US" altLang="ja-JP" sz="1300" kern="1200" dirty="0">
                          <a:solidFill>
                            <a:schemeClr val="tx1"/>
                          </a:solidFill>
                          <a:effectLst/>
                          <a:latin typeface="+mj-lt"/>
                          <a:ea typeface="+mn-ea"/>
                          <a:cs typeface="+mn-cs"/>
                        </a:rPr>
                        <a:t>2018</a:t>
                      </a:r>
                      <a:r>
                        <a:rPr kumimoji="1" lang="ja-JP" altLang="ja-JP" sz="1300" kern="1200" dirty="0">
                          <a:solidFill>
                            <a:schemeClr val="tx1"/>
                          </a:solidFill>
                          <a:effectLst/>
                          <a:latin typeface="+mj-lt"/>
                          <a:ea typeface="+mn-ea"/>
                          <a:cs typeface="+mn-cs"/>
                        </a:rPr>
                        <a:t>年度）</a:t>
                      </a:r>
                    </a:p>
                    <a:p>
                      <a:r>
                        <a:rPr kumimoji="1" lang="ja-JP" altLang="ja-JP" sz="1250" kern="1200" dirty="0">
                          <a:solidFill>
                            <a:schemeClr val="tx1"/>
                          </a:solidFill>
                          <a:effectLst/>
                          <a:latin typeface="+mj-lt"/>
                          <a:ea typeface="+mn-ea"/>
                          <a:cs typeface="+mn-cs"/>
                        </a:rPr>
                        <a:t>区役所：</a:t>
                      </a:r>
                      <a:r>
                        <a:rPr kumimoji="1" lang="en-US" altLang="ja-JP" sz="1250" strike="noStrike" kern="1200" dirty="0">
                          <a:solidFill>
                            <a:schemeClr val="tx1"/>
                          </a:solidFill>
                          <a:effectLst/>
                          <a:latin typeface="+mj-lt"/>
                          <a:ea typeface="+mn-ea"/>
                          <a:cs typeface="+mn-cs"/>
                        </a:rPr>
                        <a:t>11</a:t>
                      </a:r>
                      <a:r>
                        <a:rPr kumimoji="1" lang="ja-JP" altLang="ja-JP" sz="1250" kern="1200" dirty="0">
                          <a:solidFill>
                            <a:schemeClr val="tx1"/>
                          </a:solidFill>
                          <a:effectLst/>
                          <a:latin typeface="+mj-lt"/>
                          <a:ea typeface="+mn-ea"/>
                          <a:cs typeface="+mn-cs"/>
                        </a:rPr>
                        <a:t>拠点、分庁舎：</a:t>
                      </a:r>
                      <a:r>
                        <a:rPr kumimoji="1" lang="en-US" altLang="ja-JP" sz="1250" kern="1200" dirty="0">
                          <a:solidFill>
                            <a:schemeClr val="tx1"/>
                          </a:solidFill>
                          <a:effectLst/>
                          <a:latin typeface="+mj-lt"/>
                          <a:ea typeface="+mn-ea"/>
                          <a:cs typeface="+mn-cs"/>
                        </a:rPr>
                        <a:t>6</a:t>
                      </a:r>
                      <a:r>
                        <a:rPr kumimoji="1" lang="ja-JP" altLang="ja-JP" sz="1250" kern="1200" dirty="0">
                          <a:solidFill>
                            <a:schemeClr val="tx1"/>
                          </a:solidFill>
                          <a:effectLst/>
                          <a:latin typeface="+mj-lt"/>
                          <a:ea typeface="+mn-ea"/>
                          <a:cs typeface="+mn-cs"/>
                        </a:rPr>
                        <a:t>拠点（</a:t>
                      </a:r>
                      <a:r>
                        <a:rPr kumimoji="1" lang="en-US" altLang="ja-JP" sz="1250" kern="1200" dirty="0">
                          <a:solidFill>
                            <a:schemeClr val="tx1"/>
                          </a:solidFill>
                          <a:effectLst/>
                          <a:latin typeface="+mj-lt"/>
                          <a:ea typeface="+mn-ea"/>
                          <a:cs typeface="+mn-cs"/>
                        </a:rPr>
                        <a:t>2019</a:t>
                      </a:r>
                      <a:r>
                        <a:rPr kumimoji="1" lang="ja-JP" altLang="ja-JP" sz="1250" kern="1200" dirty="0">
                          <a:solidFill>
                            <a:schemeClr val="tx1"/>
                          </a:solidFill>
                          <a:effectLst/>
                          <a:latin typeface="+mj-lt"/>
                          <a:ea typeface="+mn-ea"/>
                          <a:cs typeface="+mn-cs"/>
                        </a:rPr>
                        <a:t>年度）</a:t>
                      </a:r>
                    </a:p>
                    <a:p>
                      <a:r>
                        <a:rPr kumimoji="1" lang="ja-JP" altLang="ja-JP" sz="1250" kern="1200" dirty="0">
                          <a:solidFill>
                            <a:schemeClr val="tx1"/>
                          </a:solidFill>
                          <a:effectLst/>
                          <a:latin typeface="+mj-lt"/>
                          <a:ea typeface="+mn-ea"/>
                          <a:cs typeface="+mn-cs"/>
                        </a:rPr>
                        <a:t>区役所：</a:t>
                      </a:r>
                      <a:r>
                        <a:rPr kumimoji="1" lang="en-US" altLang="ja-JP" sz="1250" kern="1200" dirty="0">
                          <a:solidFill>
                            <a:schemeClr val="tx1"/>
                          </a:solidFill>
                          <a:effectLst/>
                          <a:latin typeface="+mj-lt"/>
                          <a:ea typeface="+mn-ea"/>
                          <a:cs typeface="+mn-cs"/>
                        </a:rPr>
                        <a:t>9</a:t>
                      </a:r>
                      <a:r>
                        <a:rPr kumimoji="1" lang="ja-JP" altLang="ja-JP" sz="1250" kern="1200" dirty="0">
                          <a:solidFill>
                            <a:schemeClr val="tx1"/>
                          </a:solidFill>
                          <a:effectLst/>
                          <a:latin typeface="+mj-lt"/>
                          <a:ea typeface="+mn-ea"/>
                          <a:cs typeface="+mn-cs"/>
                        </a:rPr>
                        <a:t>拠点、分庁舎：</a:t>
                      </a:r>
                      <a:r>
                        <a:rPr kumimoji="1" lang="en-US" altLang="ja-JP" sz="1250" kern="1200" dirty="0">
                          <a:solidFill>
                            <a:schemeClr val="tx1"/>
                          </a:solidFill>
                          <a:effectLst/>
                          <a:latin typeface="+mj-lt"/>
                          <a:ea typeface="+mn-ea"/>
                          <a:cs typeface="+mn-cs"/>
                        </a:rPr>
                        <a:t>4</a:t>
                      </a:r>
                      <a:r>
                        <a:rPr kumimoji="1" lang="ja-JP" altLang="ja-JP" sz="1250" kern="1200" dirty="0">
                          <a:solidFill>
                            <a:schemeClr val="tx1"/>
                          </a:solidFill>
                          <a:effectLst/>
                          <a:latin typeface="+mj-lt"/>
                          <a:ea typeface="+mn-ea"/>
                          <a:cs typeface="+mn-cs"/>
                        </a:rPr>
                        <a:t>拠点（</a:t>
                      </a:r>
                      <a:r>
                        <a:rPr kumimoji="1" lang="en-US" altLang="ja-JP" sz="1250" kern="1200" dirty="0">
                          <a:solidFill>
                            <a:schemeClr val="tx1"/>
                          </a:solidFill>
                          <a:effectLst/>
                          <a:latin typeface="+mj-lt"/>
                          <a:ea typeface="+mn-ea"/>
                          <a:cs typeface="+mn-cs"/>
                        </a:rPr>
                        <a:t>2020</a:t>
                      </a:r>
                      <a:r>
                        <a:rPr kumimoji="1" lang="ja-JP" altLang="ja-JP" sz="1250" kern="1200" dirty="0">
                          <a:solidFill>
                            <a:schemeClr val="tx1"/>
                          </a:solidFill>
                          <a:effectLst/>
                          <a:latin typeface="+mj-lt"/>
                          <a:ea typeface="+mn-ea"/>
                          <a:cs typeface="+mn-cs"/>
                        </a:rPr>
                        <a:t>年度）</a:t>
                      </a:r>
                    </a:p>
                    <a:p>
                      <a:pPr>
                        <a:spcAft>
                          <a:spcPts val="1200"/>
                        </a:spcAft>
                      </a:pPr>
                      <a:r>
                        <a:rPr kumimoji="1" lang="en-US" altLang="ja-JP" sz="1300" kern="1200" dirty="0">
                          <a:solidFill>
                            <a:schemeClr val="tx1"/>
                          </a:solidFill>
                          <a:effectLst/>
                          <a:latin typeface="+mj-lt"/>
                          <a:ea typeface="+mn-ea"/>
                          <a:cs typeface="+mn-cs"/>
                        </a:rPr>
                        <a:t> </a:t>
                      </a:r>
                    </a:p>
                    <a:p>
                      <a:pPr>
                        <a:spcAft>
                          <a:spcPts val="0"/>
                        </a:spcAft>
                      </a:pPr>
                      <a:r>
                        <a:rPr kumimoji="1" lang="ja-JP" altLang="ja-JP" sz="1300" kern="1200" dirty="0">
                          <a:solidFill>
                            <a:schemeClr val="tx1"/>
                          </a:solidFill>
                          <a:effectLst/>
                          <a:latin typeface="+mj-lt"/>
                          <a:ea typeface="+mn-ea"/>
                          <a:cs typeface="+mn-cs"/>
                        </a:rPr>
                        <a:t>ネットワーク基盤の設計完了・機器入替</a:t>
                      </a:r>
                      <a:endParaRPr kumimoji="1" lang="en-US" altLang="ja-JP" sz="1300" kern="1200" dirty="0">
                        <a:solidFill>
                          <a:schemeClr val="tx1"/>
                        </a:solidFill>
                        <a:effectLst/>
                        <a:latin typeface="+mj-lt"/>
                        <a:ea typeface="+mn-ea"/>
                        <a:cs typeface="+mn-cs"/>
                      </a:endParaRPr>
                    </a:p>
                    <a:p>
                      <a:r>
                        <a:rPr kumimoji="1" lang="en-US" altLang="ja-JP" sz="1300" kern="1200" dirty="0">
                          <a:solidFill>
                            <a:schemeClr val="tx1"/>
                          </a:solidFill>
                          <a:effectLst/>
                          <a:latin typeface="+mj-lt"/>
                          <a:ea typeface="+mn-ea"/>
                          <a:cs typeface="+mn-cs"/>
                        </a:rPr>
                        <a:t>22</a:t>
                      </a:r>
                      <a:r>
                        <a:rPr kumimoji="1" lang="ja-JP" altLang="ja-JP" sz="1300" kern="1200" dirty="0">
                          <a:solidFill>
                            <a:schemeClr val="tx1"/>
                          </a:solidFill>
                          <a:effectLst/>
                          <a:latin typeface="+mj-lt"/>
                          <a:ea typeface="+mn-ea"/>
                          <a:cs typeface="+mn-cs"/>
                        </a:rPr>
                        <a:t>拠点（</a:t>
                      </a:r>
                      <a:r>
                        <a:rPr kumimoji="1" lang="en-US" altLang="ja-JP" sz="1300" kern="1200" dirty="0">
                          <a:solidFill>
                            <a:schemeClr val="tx1"/>
                          </a:solidFill>
                          <a:effectLst/>
                          <a:latin typeface="+mj-lt"/>
                          <a:ea typeface="+mn-ea"/>
                          <a:cs typeface="+mn-cs"/>
                        </a:rPr>
                        <a:t>2021</a:t>
                      </a:r>
                      <a:r>
                        <a:rPr kumimoji="1" lang="ja-JP" altLang="ja-JP" sz="1300" kern="1200" dirty="0">
                          <a:solidFill>
                            <a:schemeClr val="tx1"/>
                          </a:solidFill>
                          <a:effectLst/>
                          <a:latin typeface="+mj-lt"/>
                          <a:ea typeface="+mn-ea"/>
                          <a:cs typeface="+mn-cs"/>
                        </a:rPr>
                        <a:t>年度）</a:t>
                      </a:r>
                    </a:p>
                    <a:p>
                      <a:r>
                        <a:rPr kumimoji="1" lang="en-US" altLang="ja-JP" sz="1300" kern="1200" dirty="0">
                          <a:solidFill>
                            <a:schemeClr val="tx1"/>
                          </a:solidFill>
                          <a:effectLst/>
                          <a:latin typeface="+mj-lt"/>
                          <a:ea typeface="+mn-ea"/>
                          <a:cs typeface="+mn-cs"/>
                        </a:rPr>
                        <a:t>40</a:t>
                      </a:r>
                      <a:r>
                        <a:rPr kumimoji="1" lang="ja-JP" altLang="ja-JP" sz="1300" kern="1200" dirty="0">
                          <a:solidFill>
                            <a:schemeClr val="tx1"/>
                          </a:solidFill>
                          <a:effectLst/>
                          <a:latin typeface="+mj-lt"/>
                          <a:ea typeface="+mn-ea"/>
                          <a:cs typeface="+mn-cs"/>
                        </a:rPr>
                        <a:t>拠点（</a:t>
                      </a:r>
                      <a:r>
                        <a:rPr kumimoji="1" lang="en-US" altLang="ja-JP" sz="1300" kern="1200" dirty="0">
                          <a:solidFill>
                            <a:schemeClr val="tx1"/>
                          </a:solidFill>
                          <a:effectLst/>
                          <a:latin typeface="+mj-lt"/>
                          <a:ea typeface="+mn-ea"/>
                          <a:cs typeface="+mn-cs"/>
                        </a:rPr>
                        <a:t>2022</a:t>
                      </a:r>
                      <a:r>
                        <a:rPr kumimoji="1" lang="ja-JP" altLang="ja-JP" sz="1300" kern="1200" dirty="0">
                          <a:solidFill>
                            <a:schemeClr val="tx1"/>
                          </a:solidFill>
                          <a:effectLst/>
                          <a:latin typeface="+mj-lt"/>
                          <a:ea typeface="+mn-ea"/>
                          <a:cs typeface="+mn-cs"/>
                        </a:rPr>
                        <a:t>年度</a:t>
                      </a:r>
                      <a:r>
                        <a:rPr kumimoji="1" lang="ja-JP" altLang="en-US" sz="1300" kern="1200" dirty="0">
                          <a:solidFill>
                            <a:schemeClr val="tx1"/>
                          </a:solidFill>
                          <a:effectLst/>
                          <a:latin typeface="+mj-lt"/>
                          <a:ea typeface="+mn-ea"/>
                          <a:cs typeface="+mn-cs"/>
                        </a:rPr>
                        <a:t>見込み</a:t>
                      </a:r>
                      <a:r>
                        <a:rPr kumimoji="1" lang="ja-JP" altLang="ja-JP" sz="1300" kern="1200" dirty="0">
                          <a:solidFill>
                            <a:schemeClr val="tx1"/>
                          </a:solidFill>
                          <a:effectLst/>
                          <a:latin typeface="+mj-lt"/>
                          <a:ea typeface="+mn-ea"/>
                          <a:cs typeface="+mn-cs"/>
                        </a:rPr>
                        <a:t>）</a:t>
                      </a:r>
                      <a:endParaRPr kumimoji="1" lang="en-US" altLang="ja-JP" sz="1300" kern="1200" dirty="0">
                        <a:solidFill>
                          <a:schemeClr val="tx1"/>
                        </a:solidFill>
                        <a:effectLst/>
                        <a:latin typeface="+mj-lt"/>
                        <a:ea typeface="+mn-ea"/>
                        <a:cs typeface="+mn-cs"/>
                      </a:endParaRPr>
                    </a:p>
                    <a:p>
                      <a:endParaRPr lang="ja-JP" altLang="en-US" sz="1300" dirty="0">
                        <a:solidFill>
                          <a:schemeClr val="tx1"/>
                        </a:solidFill>
                        <a:latin typeface="+mj-lt"/>
                        <a:ea typeface="+mn-ea"/>
                      </a:endParaRPr>
                    </a:p>
                  </a:txBody>
                  <a:tcPr marL="36000" marR="36000">
                    <a:lnL w="12700" cap="flat" cmpd="sng" algn="ctr">
                      <a:solidFill>
                        <a:schemeClr val="tx1"/>
                      </a:solidFill>
                      <a:prstDash val="sysDash"/>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bl>
          </a:graphicData>
        </a:graphic>
      </p:graphicFrame>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242</a:t>
            </a:fld>
            <a:endParaRPr lang="ja-JP" altLang="en-US"/>
          </a:p>
        </p:txBody>
      </p:sp>
    </p:spTree>
    <p:extLst>
      <p:ext uri="{BB962C8B-B14F-4D97-AF65-F5344CB8AC3E}">
        <p14:creationId xmlns:p14="http://schemas.microsoft.com/office/powerpoint/2010/main" val="2624944371"/>
      </p:ext>
    </p:extLst>
  </p:cSld>
  <p:clrMapOvr>
    <a:masterClrMapping/>
  </p:clrMapOvr>
  <p:timing>
    <p:tnLst>
      <p:par>
        <p:cTn id="1" dur="indefinite" restart="never" nodeType="tmRoot"/>
      </p:par>
    </p:tnLst>
  </p:timing>
</p:sld>
</file>

<file path=ppt/slides/slide2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図 8"/>
          <p:cNvPicPr>
            <a:picLocks/>
          </p:cNvPicPr>
          <p:nvPr/>
        </p:nvPicPr>
        <p:blipFill>
          <a:blip r:embed="rId3"/>
          <a:stretch>
            <a:fillRect/>
          </a:stretch>
        </p:blipFill>
        <p:spPr>
          <a:xfrm>
            <a:off x="5887452" y="1003730"/>
            <a:ext cx="2933019" cy="1273142"/>
          </a:xfrm>
          <a:prstGeom prst="rect">
            <a:avLst/>
          </a:prstGeom>
        </p:spPr>
      </p:pic>
      <p:pic>
        <p:nvPicPr>
          <p:cNvPr id="8" name="図 7"/>
          <p:cNvPicPr>
            <a:picLocks/>
          </p:cNvPicPr>
          <p:nvPr/>
        </p:nvPicPr>
        <p:blipFill>
          <a:blip r:embed="rId3"/>
          <a:stretch>
            <a:fillRect/>
          </a:stretch>
        </p:blipFill>
        <p:spPr>
          <a:xfrm>
            <a:off x="3962401" y="1003730"/>
            <a:ext cx="1925052" cy="697077"/>
          </a:xfrm>
          <a:prstGeom prst="rect">
            <a:avLst/>
          </a:prstGeom>
        </p:spPr>
      </p:pic>
      <p:sp>
        <p:nvSpPr>
          <p:cNvPr id="6" name="テキスト ボックス 5"/>
          <p:cNvSpPr txBox="1"/>
          <p:nvPr/>
        </p:nvSpPr>
        <p:spPr>
          <a:xfrm>
            <a:off x="0" y="0"/>
            <a:ext cx="7452320" cy="461665"/>
          </a:xfrm>
          <a:prstGeom prst="rect">
            <a:avLst/>
          </a:prstGeom>
          <a:solidFill>
            <a:srgbClr val="0070C0"/>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24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Ⅲ【</a:t>
            </a:r>
            <a:r>
              <a:rPr kumimoji="1" lang="ja-JP" altLang="en-US" sz="24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業務執行の刷新</a:t>
            </a:r>
            <a:r>
              <a:rPr kumimoji="1" lang="en-US" altLang="ja-JP" sz="24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a:t>
            </a:r>
            <a:r>
              <a:rPr kumimoji="1" lang="ja-JP" altLang="en-US" sz="24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a:t>
            </a:r>
            <a:r>
              <a:rPr kumimoji="1" lang="en-US" altLang="ja-JP" sz="24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10</a:t>
            </a:r>
            <a:r>
              <a:rPr kumimoji="1" lang="ja-JP" altLang="en-US" sz="24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）ＩＣＴの徹底活用</a:t>
            </a:r>
          </a:p>
        </p:txBody>
      </p:sp>
      <p:graphicFrame>
        <p:nvGraphicFramePr>
          <p:cNvPr id="7" name="表 6"/>
          <p:cNvGraphicFramePr>
            <a:graphicFrameLocks noGrp="1"/>
          </p:cNvGraphicFramePr>
          <p:nvPr>
            <p:extLst/>
          </p:nvPr>
        </p:nvGraphicFramePr>
        <p:xfrm>
          <a:off x="323528" y="620688"/>
          <a:ext cx="8496944" cy="5794480"/>
        </p:xfrm>
        <a:graphic>
          <a:graphicData uri="http://schemas.openxmlformats.org/drawingml/2006/table">
            <a:tbl>
              <a:tblPr firstRow="1">
                <a:tableStyleId>{5C22544A-7EE6-4342-B048-85BDC9FD1C3A}</a:tableStyleId>
              </a:tblPr>
              <a:tblGrid>
                <a:gridCol w="1944216">
                  <a:extLst>
                    <a:ext uri="{9D8B030D-6E8A-4147-A177-3AD203B41FA5}">
                      <a16:colId xmlns:a16="http://schemas.microsoft.com/office/drawing/2014/main" val="20000"/>
                    </a:ext>
                  </a:extLst>
                </a:gridCol>
                <a:gridCol w="1656184">
                  <a:extLst>
                    <a:ext uri="{9D8B030D-6E8A-4147-A177-3AD203B41FA5}">
                      <a16:colId xmlns:a16="http://schemas.microsoft.com/office/drawing/2014/main" val="20001"/>
                    </a:ext>
                  </a:extLst>
                </a:gridCol>
                <a:gridCol w="1944216">
                  <a:extLst>
                    <a:ext uri="{9D8B030D-6E8A-4147-A177-3AD203B41FA5}">
                      <a16:colId xmlns:a16="http://schemas.microsoft.com/office/drawing/2014/main" val="20002"/>
                    </a:ext>
                  </a:extLst>
                </a:gridCol>
                <a:gridCol w="2952328">
                  <a:extLst>
                    <a:ext uri="{9D8B030D-6E8A-4147-A177-3AD203B41FA5}">
                      <a16:colId xmlns:a16="http://schemas.microsoft.com/office/drawing/2014/main" val="20003"/>
                    </a:ext>
                  </a:extLst>
                </a:gridCol>
              </a:tblGrid>
              <a:tr h="369040">
                <a:tc>
                  <a:txBody>
                    <a:bodyPr/>
                    <a:lstStyle/>
                    <a:p>
                      <a:pPr algn="ctr">
                        <a:lnSpc>
                          <a:spcPct val="100000"/>
                        </a:lnSpc>
                      </a:pPr>
                      <a:r>
                        <a:rPr kumimoji="1" lang="ja-JP" altLang="en-US" sz="1800" b="0" dirty="0">
                          <a:solidFill>
                            <a:schemeClr val="tx1"/>
                          </a:solidFill>
                          <a:latin typeface="+mn-lt"/>
                        </a:rPr>
                        <a:t>＜</a:t>
                      </a:r>
                      <a:r>
                        <a:rPr kumimoji="1" lang="en-US" altLang="ja-JP" sz="1800" b="0" dirty="0">
                          <a:solidFill>
                            <a:schemeClr val="tx1"/>
                          </a:solidFill>
                          <a:latin typeface="+mn-lt"/>
                        </a:rPr>
                        <a:t>Why</a:t>
                      </a:r>
                      <a:r>
                        <a:rPr kumimoji="1" lang="ja-JP" altLang="en-US" sz="1800" b="0" dirty="0">
                          <a:solidFill>
                            <a:schemeClr val="tx1"/>
                          </a:solidFill>
                          <a:latin typeface="+mn-lt"/>
                        </a:rPr>
                        <a:t>＞</a:t>
                      </a:r>
                    </a:p>
                  </a:txBody>
                  <a:tcPr marL="36000" marR="36000" anchor="ctr">
                    <a:lnL w="12700" cap="flat" cmpd="sng" algn="ctr">
                      <a:solidFill>
                        <a:schemeClr val="tx1"/>
                      </a:solidFill>
                      <a:prstDash val="solid"/>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0000"/>
                        </a:lnSpc>
                      </a:pPr>
                      <a:r>
                        <a:rPr kumimoji="1" lang="ja-JP" altLang="en-US" sz="1800" b="0" dirty="0">
                          <a:solidFill>
                            <a:schemeClr val="tx1"/>
                          </a:solidFill>
                          <a:latin typeface="+mn-lt"/>
                        </a:rPr>
                        <a:t>＜</a:t>
                      </a:r>
                      <a:r>
                        <a:rPr kumimoji="1" lang="en-US" altLang="ja-JP" sz="1800" b="0" dirty="0">
                          <a:solidFill>
                            <a:schemeClr val="tx1"/>
                          </a:solidFill>
                          <a:latin typeface="+mn-lt"/>
                        </a:rPr>
                        <a:t>Vision</a:t>
                      </a:r>
                      <a:r>
                        <a:rPr kumimoji="1" lang="ja-JP" altLang="en-US" sz="1800" b="0" dirty="0">
                          <a:solidFill>
                            <a:schemeClr val="tx1"/>
                          </a:solidFill>
                          <a:latin typeface="+mn-lt"/>
                        </a:rPr>
                        <a:t>＞</a:t>
                      </a:r>
                    </a:p>
                  </a:txBody>
                  <a:tcPr marL="36000" marR="36000" anchor="ctr">
                    <a:lnL w="12700" cap="flat" cmpd="sng" algn="ctr">
                      <a:solidFill>
                        <a:schemeClr val="tx1"/>
                      </a:solidFill>
                      <a:prstDash val="sysDash"/>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0000"/>
                        </a:lnSpc>
                      </a:pPr>
                      <a:r>
                        <a:rPr kumimoji="1" lang="ja-JP" altLang="en-US" sz="1800" b="0" dirty="0">
                          <a:solidFill>
                            <a:schemeClr val="tx1"/>
                          </a:solidFill>
                          <a:latin typeface="+mn-lt"/>
                        </a:rPr>
                        <a:t>＜</a:t>
                      </a:r>
                      <a:r>
                        <a:rPr kumimoji="1" lang="en-US" altLang="ja-JP" sz="1800" b="0" dirty="0">
                          <a:solidFill>
                            <a:schemeClr val="tx1"/>
                          </a:solidFill>
                          <a:latin typeface="+mn-lt"/>
                        </a:rPr>
                        <a:t>What</a:t>
                      </a:r>
                      <a:r>
                        <a:rPr kumimoji="1" lang="ja-JP" altLang="en-US" sz="1800" b="0" dirty="0">
                          <a:solidFill>
                            <a:schemeClr val="tx1"/>
                          </a:solidFill>
                          <a:latin typeface="+mn-lt"/>
                        </a:rPr>
                        <a:t>＞</a:t>
                      </a:r>
                    </a:p>
                  </a:txBody>
                  <a:tcPr marL="36000" marR="36000" anchor="ctr">
                    <a:lnL w="12700" cap="flat" cmpd="sng" algn="ctr">
                      <a:solidFill>
                        <a:schemeClr val="tx1"/>
                      </a:solidFill>
                      <a:prstDash val="sysDash"/>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0000"/>
                        </a:lnSpc>
                      </a:pPr>
                      <a:r>
                        <a:rPr kumimoji="1" lang="ja-JP" altLang="en-US" sz="1800" b="0" dirty="0">
                          <a:solidFill>
                            <a:schemeClr val="tx1"/>
                          </a:solidFill>
                          <a:latin typeface="+mn-lt"/>
                        </a:rPr>
                        <a:t>＜</a:t>
                      </a:r>
                      <a:r>
                        <a:rPr kumimoji="1" lang="en-US" altLang="ja-JP" sz="1800" b="0" dirty="0">
                          <a:solidFill>
                            <a:schemeClr val="tx1"/>
                          </a:solidFill>
                          <a:latin typeface="+mn-lt"/>
                        </a:rPr>
                        <a:t>Outcome</a:t>
                      </a:r>
                      <a:r>
                        <a:rPr kumimoji="1" lang="ja-JP" altLang="en-US" sz="1800" b="0" dirty="0">
                          <a:solidFill>
                            <a:schemeClr val="tx1"/>
                          </a:solidFill>
                          <a:latin typeface="+mn-lt"/>
                        </a:rPr>
                        <a:t>＞</a:t>
                      </a:r>
                    </a:p>
                  </a:txBody>
                  <a:tcPr marL="36000" marR="36000" anchor="ctr">
                    <a:lnL w="12700" cap="flat" cmpd="sng" algn="ctr">
                      <a:solidFill>
                        <a:schemeClr val="tx1"/>
                      </a:solidFill>
                      <a:prstDash val="sysDash"/>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0"/>
                  </a:ext>
                </a:extLst>
              </a:tr>
              <a:tr h="2331720">
                <a:tc>
                  <a:txBody>
                    <a:bodyPr/>
                    <a:lstStyle/>
                    <a:p>
                      <a:pPr marL="0" marR="0" lvl="0" indent="0" algn="l" defTabSz="914400" rtl="0" eaLnBrk="1" fontAlgn="auto" latinLnBrk="0" hangingPunct="1">
                        <a:lnSpc>
                          <a:spcPts val="1500"/>
                        </a:lnSpc>
                        <a:spcBef>
                          <a:spcPts val="0"/>
                        </a:spcBef>
                        <a:spcAft>
                          <a:spcPts val="0"/>
                        </a:spcAft>
                        <a:buClrTx/>
                        <a:buSzTx/>
                        <a:buFontTx/>
                        <a:buNone/>
                        <a:tabLst/>
                        <a:defRPr/>
                      </a:pPr>
                      <a:r>
                        <a:rPr lang="ja-JP" altLang="en-US" sz="1300" dirty="0">
                          <a:solidFill>
                            <a:schemeClr val="tx1"/>
                          </a:solidFill>
                          <a:latin typeface="+mn-lt"/>
                          <a:ea typeface="+mn-ea"/>
                        </a:rPr>
                        <a:t>　（前頁からの続き）</a:t>
                      </a:r>
                      <a:endParaRPr lang="en-US" altLang="ja-JP" sz="1300" dirty="0">
                        <a:solidFill>
                          <a:schemeClr val="tx1"/>
                        </a:solidFill>
                        <a:latin typeface="+mn-lt"/>
                        <a:ea typeface="+mn-ea"/>
                      </a:endParaRPr>
                    </a:p>
                    <a:p>
                      <a:pPr marL="0" marR="0" lvl="0" indent="0" algn="l" defTabSz="914400" rtl="0" eaLnBrk="1" fontAlgn="auto" latinLnBrk="0" hangingPunct="1">
                        <a:lnSpc>
                          <a:spcPts val="1500"/>
                        </a:lnSpc>
                        <a:spcBef>
                          <a:spcPts val="0"/>
                        </a:spcBef>
                        <a:spcAft>
                          <a:spcPts val="0"/>
                        </a:spcAft>
                        <a:buClrTx/>
                        <a:buSzTx/>
                        <a:buFontTx/>
                        <a:buNone/>
                        <a:tabLst/>
                        <a:defRPr/>
                      </a:pPr>
                      <a:endParaRPr lang="en-US" altLang="ja-JP" sz="1300" dirty="0">
                        <a:solidFill>
                          <a:schemeClr val="tx1"/>
                        </a:solidFill>
                        <a:latin typeface="+mn-lt"/>
                        <a:ea typeface="+mn-ea"/>
                      </a:endParaRPr>
                    </a:p>
                    <a:p>
                      <a:pPr marL="0" marR="0" lvl="0" indent="0" algn="l" defTabSz="914400" rtl="0" eaLnBrk="1" fontAlgn="auto" latinLnBrk="0" hangingPunct="1">
                        <a:lnSpc>
                          <a:spcPts val="1500"/>
                        </a:lnSpc>
                        <a:spcBef>
                          <a:spcPts val="0"/>
                        </a:spcBef>
                        <a:spcAft>
                          <a:spcPts val="0"/>
                        </a:spcAft>
                        <a:buClrTx/>
                        <a:buSzTx/>
                        <a:buFontTx/>
                        <a:buNone/>
                        <a:tabLst/>
                        <a:defRPr/>
                      </a:pPr>
                      <a:endParaRPr lang="en-US" altLang="ja-JP" sz="1300" dirty="0">
                        <a:solidFill>
                          <a:schemeClr val="tx1"/>
                        </a:solidFill>
                        <a:latin typeface="+mn-lt"/>
                        <a:ea typeface="+mn-ea"/>
                      </a:endParaRPr>
                    </a:p>
                    <a:p>
                      <a:pPr marL="0" marR="0" lvl="0" indent="0" algn="l" defTabSz="914400" rtl="0" eaLnBrk="1" fontAlgn="auto" latinLnBrk="0" hangingPunct="1">
                        <a:lnSpc>
                          <a:spcPts val="1500"/>
                        </a:lnSpc>
                        <a:spcBef>
                          <a:spcPts val="0"/>
                        </a:spcBef>
                        <a:spcAft>
                          <a:spcPts val="0"/>
                        </a:spcAft>
                        <a:buClrTx/>
                        <a:buSzTx/>
                        <a:buFontTx/>
                        <a:buNone/>
                        <a:tabLst/>
                        <a:defRPr/>
                      </a:pPr>
                      <a:endParaRPr lang="en-US" altLang="ja-JP" sz="1300" dirty="0">
                        <a:solidFill>
                          <a:schemeClr val="tx1"/>
                        </a:solidFill>
                        <a:latin typeface="+mn-lt"/>
                        <a:ea typeface="+mn-ea"/>
                      </a:endParaRPr>
                    </a:p>
                    <a:p>
                      <a:pPr marL="0" marR="0" lvl="0" indent="0" algn="l" defTabSz="914400" rtl="0" eaLnBrk="1" fontAlgn="auto" latinLnBrk="0" hangingPunct="1">
                        <a:lnSpc>
                          <a:spcPts val="1500"/>
                        </a:lnSpc>
                        <a:spcBef>
                          <a:spcPts val="0"/>
                        </a:spcBef>
                        <a:spcAft>
                          <a:spcPts val="0"/>
                        </a:spcAft>
                        <a:buClrTx/>
                        <a:buSzTx/>
                        <a:buFontTx/>
                        <a:buNone/>
                        <a:tabLst/>
                        <a:defRPr/>
                      </a:pPr>
                      <a:endParaRPr lang="en-US" altLang="ja-JP" sz="1300" dirty="0">
                        <a:solidFill>
                          <a:schemeClr val="tx1"/>
                        </a:solidFill>
                        <a:latin typeface="+mn-lt"/>
                        <a:ea typeface="+mn-ea"/>
                      </a:endParaRPr>
                    </a:p>
                    <a:p>
                      <a:pPr marL="0" marR="0" lvl="0" indent="0" algn="l" defTabSz="914400" rtl="0" eaLnBrk="1" fontAlgn="auto" latinLnBrk="0" hangingPunct="1">
                        <a:lnSpc>
                          <a:spcPts val="1500"/>
                        </a:lnSpc>
                        <a:spcBef>
                          <a:spcPts val="0"/>
                        </a:spcBef>
                        <a:spcAft>
                          <a:spcPts val="0"/>
                        </a:spcAft>
                        <a:buClrTx/>
                        <a:buSzTx/>
                        <a:buFontTx/>
                        <a:buNone/>
                        <a:tabLst/>
                        <a:defRPr/>
                      </a:pPr>
                      <a:endParaRPr lang="en-US" altLang="ja-JP" sz="1300" dirty="0">
                        <a:solidFill>
                          <a:schemeClr val="tx1"/>
                        </a:solidFill>
                        <a:latin typeface="+mn-lt"/>
                        <a:ea typeface="+mn-ea"/>
                      </a:endParaRPr>
                    </a:p>
                    <a:p>
                      <a:pPr marL="0" marR="0" lvl="0" indent="0" algn="l" defTabSz="914400" rtl="0" eaLnBrk="1" fontAlgn="auto" latinLnBrk="0" hangingPunct="1">
                        <a:lnSpc>
                          <a:spcPts val="1500"/>
                        </a:lnSpc>
                        <a:spcBef>
                          <a:spcPts val="0"/>
                        </a:spcBef>
                        <a:spcAft>
                          <a:spcPts val="0"/>
                        </a:spcAft>
                        <a:buClrTx/>
                        <a:buSzTx/>
                        <a:buFontTx/>
                        <a:buNone/>
                        <a:tabLst/>
                        <a:defRPr/>
                      </a:pPr>
                      <a:endParaRPr lang="en-US" altLang="ja-JP" sz="1300" dirty="0">
                        <a:solidFill>
                          <a:schemeClr val="tx1"/>
                        </a:solidFill>
                        <a:latin typeface="+mn-lt"/>
                        <a:ea typeface="+mn-ea"/>
                      </a:endParaRPr>
                    </a:p>
                    <a:p>
                      <a:pPr marL="0" marR="0" lvl="0" indent="0" algn="l" defTabSz="914400" rtl="0" eaLnBrk="1" fontAlgn="auto" latinLnBrk="0" hangingPunct="1">
                        <a:lnSpc>
                          <a:spcPts val="1500"/>
                        </a:lnSpc>
                        <a:spcBef>
                          <a:spcPts val="0"/>
                        </a:spcBef>
                        <a:spcAft>
                          <a:spcPts val="0"/>
                        </a:spcAft>
                        <a:buClrTx/>
                        <a:buSzTx/>
                        <a:buFontTx/>
                        <a:buNone/>
                        <a:tabLst/>
                        <a:defRPr/>
                      </a:pPr>
                      <a:endParaRPr lang="en-US" altLang="ja-JP" sz="1300" dirty="0">
                        <a:solidFill>
                          <a:schemeClr val="tx1"/>
                        </a:solidFill>
                        <a:latin typeface="+mn-lt"/>
                        <a:ea typeface="+mn-ea"/>
                      </a:endParaRPr>
                    </a:p>
                    <a:p>
                      <a:pPr marL="0" marR="0" lvl="0" indent="0" algn="l" defTabSz="914400" rtl="0" eaLnBrk="1" fontAlgn="auto" latinLnBrk="0" hangingPunct="1">
                        <a:lnSpc>
                          <a:spcPts val="1500"/>
                        </a:lnSpc>
                        <a:spcBef>
                          <a:spcPts val="0"/>
                        </a:spcBef>
                        <a:spcAft>
                          <a:spcPts val="0"/>
                        </a:spcAft>
                        <a:buClrTx/>
                        <a:buSzTx/>
                        <a:buFontTx/>
                        <a:buNone/>
                        <a:tabLst/>
                        <a:defRPr/>
                      </a:pPr>
                      <a:endParaRPr lang="en-US" altLang="ja-JP" sz="1300" dirty="0">
                        <a:solidFill>
                          <a:schemeClr val="tx1"/>
                        </a:solidFill>
                        <a:latin typeface="+mn-lt"/>
                        <a:ea typeface="+mn-ea"/>
                      </a:endParaRPr>
                    </a:p>
                    <a:p>
                      <a:pPr marL="0" marR="0" lvl="0" indent="0" algn="l" defTabSz="914400" rtl="0" eaLnBrk="1" fontAlgn="auto" latinLnBrk="0" hangingPunct="1">
                        <a:lnSpc>
                          <a:spcPts val="1500"/>
                        </a:lnSpc>
                        <a:spcBef>
                          <a:spcPts val="0"/>
                        </a:spcBef>
                        <a:spcAft>
                          <a:spcPts val="0"/>
                        </a:spcAft>
                        <a:buClrTx/>
                        <a:buSzTx/>
                        <a:buFontTx/>
                        <a:buNone/>
                        <a:tabLst/>
                        <a:defRPr/>
                      </a:pPr>
                      <a:endParaRPr lang="en-US" altLang="ja-JP" sz="1300" dirty="0">
                        <a:solidFill>
                          <a:schemeClr val="tx1"/>
                        </a:solidFill>
                        <a:latin typeface="+mn-lt"/>
                        <a:ea typeface="+mn-ea"/>
                      </a:endParaRPr>
                    </a:p>
                    <a:p>
                      <a:pPr marL="0" marR="0" lvl="0" indent="0" algn="l" defTabSz="914400" rtl="0" eaLnBrk="1" fontAlgn="auto" latinLnBrk="0" hangingPunct="1">
                        <a:lnSpc>
                          <a:spcPts val="1500"/>
                        </a:lnSpc>
                        <a:spcBef>
                          <a:spcPts val="0"/>
                        </a:spcBef>
                        <a:spcAft>
                          <a:spcPts val="0"/>
                        </a:spcAft>
                        <a:buClrTx/>
                        <a:buSzTx/>
                        <a:buFontTx/>
                        <a:buNone/>
                        <a:tabLst/>
                        <a:defRPr/>
                      </a:pPr>
                      <a:endParaRPr lang="en-US" altLang="ja-JP" sz="1300" dirty="0">
                        <a:solidFill>
                          <a:schemeClr val="tx1"/>
                        </a:solidFill>
                        <a:latin typeface="+mn-lt"/>
                        <a:ea typeface="+mn-ea"/>
                      </a:endParaRPr>
                    </a:p>
                    <a:p>
                      <a:pPr marL="0" marR="0" lvl="0" indent="0" algn="l" defTabSz="914400" rtl="0" eaLnBrk="1" fontAlgn="auto" latinLnBrk="0" hangingPunct="1">
                        <a:lnSpc>
                          <a:spcPts val="1500"/>
                        </a:lnSpc>
                        <a:spcBef>
                          <a:spcPts val="0"/>
                        </a:spcBef>
                        <a:spcAft>
                          <a:spcPts val="0"/>
                        </a:spcAft>
                        <a:buClrTx/>
                        <a:buSzTx/>
                        <a:buFontTx/>
                        <a:buNone/>
                        <a:tabLst/>
                        <a:defRPr/>
                      </a:pPr>
                      <a:endParaRPr lang="en-US" altLang="ja-JP" sz="1300" dirty="0">
                        <a:solidFill>
                          <a:schemeClr val="tx1"/>
                        </a:solidFill>
                        <a:latin typeface="+mn-lt"/>
                        <a:ea typeface="+mn-ea"/>
                      </a:endParaRPr>
                    </a:p>
                    <a:p>
                      <a:pPr marL="0" marR="0" lvl="0" indent="0" algn="l" defTabSz="914400" rtl="0" eaLnBrk="1" fontAlgn="auto" latinLnBrk="0" hangingPunct="1">
                        <a:lnSpc>
                          <a:spcPts val="1500"/>
                        </a:lnSpc>
                        <a:spcBef>
                          <a:spcPts val="0"/>
                        </a:spcBef>
                        <a:spcAft>
                          <a:spcPts val="0"/>
                        </a:spcAft>
                        <a:buClrTx/>
                        <a:buSzTx/>
                        <a:buFontTx/>
                        <a:buNone/>
                        <a:tabLst/>
                        <a:defRPr/>
                      </a:pPr>
                      <a:endParaRPr lang="en-US" altLang="ja-JP" sz="1300" dirty="0">
                        <a:solidFill>
                          <a:schemeClr val="tx1"/>
                        </a:solidFill>
                        <a:latin typeface="+mn-lt"/>
                        <a:ea typeface="+mn-ea"/>
                      </a:endParaRPr>
                    </a:p>
                    <a:p>
                      <a:pPr marL="0" marR="0" lvl="0" indent="0" algn="l" defTabSz="914400" rtl="0" eaLnBrk="1" fontAlgn="auto" latinLnBrk="0" hangingPunct="1">
                        <a:lnSpc>
                          <a:spcPts val="1500"/>
                        </a:lnSpc>
                        <a:spcBef>
                          <a:spcPts val="0"/>
                        </a:spcBef>
                        <a:spcAft>
                          <a:spcPts val="0"/>
                        </a:spcAft>
                        <a:buClrTx/>
                        <a:buSzTx/>
                        <a:buFontTx/>
                        <a:buNone/>
                        <a:tabLst/>
                        <a:defRPr/>
                      </a:pPr>
                      <a:endParaRPr lang="en-US" altLang="ja-JP" sz="1300" dirty="0">
                        <a:solidFill>
                          <a:schemeClr val="tx1"/>
                        </a:solidFill>
                        <a:latin typeface="+mn-lt"/>
                        <a:ea typeface="+mn-ea"/>
                      </a:endParaRPr>
                    </a:p>
                    <a:p>
                      <a:pPr marL="0" marR="0" lvl="0" indent="0" algn="l" defTabSz="914400" rtl="0" eaLnBrk="1" fontAlgn="auto" latinLnBrk="0" hangingPunct="1">
                        <a:lnSpc>
                          <a:spcPts val="1500"/>
                        </a:lnSpc>
                        <a:spcBef>
                          <a:spcPts val="0"/>
                        </a:spcBef>
                        <a:spcAft>
                          <a:spcPts val="0"/>
                        </a:spcAft>
                        <a:buClrTx/>
                        <a:buSzTx/>
                        <a:buFontTx/>
                        <a:buNone/>
                        <a:tabLst/>
                        <a:defRPr/>
                      </a:pPr>
                      <a:endParaRPr lang="en-US" altLang="ja-JP" sz="1300" dirty="0">
                        <a:solidFill>
                          <a:schemeClr val="tx1"/>
                        </a:solidFill>
                        <a:latin typeface="+mn-lt"/>
                        <a:ea typeface="+mn-ea"/>
                      </a:endParaRPr>
                    </a:p>
                    <a:p>
                      <a:pPr marL="0" marR="0" lvl="0" indent="0" algn="l" defTabSz="914400" rtl="0" eaLnBrk="1" fontAlgn="auto" latinLnBrk="0" hangingPunct="1">
                        <a:lnSpc>
                          <a:spcPts val="1500"/>
                        </a:lnSpc>
                        <a:spcBef>
                          <a:spcPts val="0"/>
                        </a:spcBef>
                        <a:spcAft>
                          <a:spcPts val="0"/>
                        </a:spcAft>
                        <a:buClrTx/>
                        <a:buSzTx/>
                        <a:buFontTx/>
                        <a:buNone/>
                        <a:tabLst/>
                        <a:defRPr/>
                      </a:pPr>
                      <a:endParaRPr lang="en-US" altLang="ja-JP" sz="1300" dirty="0">
                        <a:solidFill>
                          <a:schemeClr val="tx1"/>
                        </a:solidFill>
                        <a:latin typeface="+mn-lt"/>
                        <a:ea typeface="+mn-ea"/>
                      </a:endParaRPr>
                    </a:p>
                    <a:p>
                      <a:pPr marL="0" marR="0" lvl="0" indent="0" algn="l" defTabSz="914400" rtl="0" eaLnBrk="1" fontAlgn="auto" latinLnBrk="0" hangingPunct="1">
                        <a:lnSpc>
                          <a:spcPts val="1500"/>
                        </a:lnSpc>
                        <a:spcBef>
                          <a:spcPts val="0"/>
                        </a:spcBef>
                        <a:spcAft>
                          <a:spcPts val="0"/>
                        </a:spcAft>
                        <a:buClrTx/>
                        <a:buSzTx/>
                        <a:buFontTx/>
                        <a:buNone/>
                        <a:tabLst/>
                        <a:defRPr/>
                      </a:pPr>
                      <a:endParaRPr lang="en-US" altLang="ja-JP" sz="1300" dirty="0">
                        <a:solidFill>
                          <a:schemeClr val="tx1"/>
                        </a:solidFill>
                        <a:latin typeface="+mn-lt"/>
                        <a:ea typeface="+mn-ea"/>
                      </a:endParaRPr>
                    </a:p>
                    <a:p>
                      <a:pPr marL="0" marR="0" lvl="0" indent="0" algn="l" defTabSz="914400" rtl="0" eaLnBrk="1" fontAlgn="auto" latinLnBrk="0" hangingPunct="1">
                        <a:lnSpc>
                          <a:spcPts val="1500"/>
                        </a:lnSpc>
                        <a:spcBef>
                          <a:spcPts val="0"/>
                        </a:spcBef>
                        <a:spcAft>
                          <a:spcPts val="0"/>
                        </a:spcAft>
                        <a:buClrTx/>
                        <a:buSzTx/>
                        <a:buFontTx/>
                        <a:buNone/>
                        <a:tabLst/>
                        <a:defRPr/>
                      </a:pPr>
                      <a:endParaRPr lang="en-US" altLang="ja-JP" sz="1300" dirty="0">
                        <a:solidFill>
                          <a:schemeClr val="tx1"/>
                        </a:solidFill>
                        <a:latin typeface="+mn-lt"/>
                        <a:ea typeface="+mn-ea"/>
                      </a:endParaRPr>
                    </a:p>
                    <a:p>
                      <a:pPr marL="0" marR="0" lvl="0" indent="0" algn="l" defTabSz="914400" rtl="0" eaLnBrk="1" fontAlgn="auto" latinLnBrk="0" hangingPunct="1">
                        <a:lnSpc>
                          <a:spcPts val="1500"/>
                        </a:lnSpc>
                        <a:spcBef>
                          <a:spcPts val="0"/>
                        </a:spcBef>
                        <a:spcAft>
                          <a:spcPts val="0"/>
                        </a:spcAft>
                        <a:buClrTx/>
                        <a:buSzTx/>
                        <a:buFontTx/>
                        <a:buNone/>
                        <a:tabLst/>
                        <a:defRPr/>
                      </a:pPr>
                      <a:endParaRPr lang="en-US" altLang="ja-JP" sz="1300" dirty="0">
                        <a:solidFill>
                          <a:schemeClr val="tx1"/>
                        </a:solidFill>
                        <a:latin typeface="+mn-lt"/>
                        <a:ea typeface="+mn-ea"/>
                      </a:endParaRPr>
                    </a:p>
                    <a:p>
                      <a:pPr marL="0" marR="0" lvl="0" indent="0" algn="l" defTabSz="914400" rtl="0" eaLnBrk="1" fontAlgn="auto" latinLnBrk="0" hangingPunct="1">
                        <a:lnSpc>
                          <a:spcPts val="1500"/>
                        </a:lnSpc>
                        <a:spcBef>
                          <a:spcPts val="0"/>
                        </a:spcBef>
                        <a:spcAft>
                          <a:spcPts val="0"/>
                        </a:spcAft>
                        <a:buClrTx/>
                        <a:buSzTx/>
                        <a:buFontTx/>
                        <a:buNone/>
                        <a:tabLst/>
                        <a:defRPr/>
                      </a:pPr>
                      <a:endParaRPr lang="en-US" altLang="ja-JP" sz="1300" dirty="0">
                        <a:solidFill>
                          <a:schemeClr val="tx1"/>
                        </a:solidFill>
                        <a:latin typeface="+mn-lt"/>
                        <a:ea typeface="+mn-ea"/>
                      </a:endParaRPr>
                    </a:p>
                    <a:p>
                      <a:pPr marL="0" marR="0" lvl="0" indent="0" algn="l" defTabSz="914400" rtl="0" eaLnBrk="1" fontAlgn="auto" latinLnBrk="0" hangingPunct="1">
                        <a:lnSpc>
                          <a:spcPts val="1500"/>
                        </a:lnSpc>
                        <a:spcBef>
                          <a:spcPts val="0"/>
                        </a:spcBef>
                        <a:spcAft>
                          <a:spcPts val="0"/>
                        </a:spcAft>
                        <a:buClrTx/>
                        <a:buSzTx/>
                        <a:buFontTx/>
                        <a:buNone/>
                        <a:tabLst/>
                        <a:defRPr/>
                      </a:pPr>
                      <a:endParaRPr lang="en-US" altLang="ja-JP" sz="1300" dirty="0">
                        <a:solidFill>
                          <a:schemeClr val="tx1"/>
                        </a:solidFill>
                        <a:latin typeface="+mn-lt"/>
                        <a:ea typeface="+mn-ea"/>
                      </a:endParaRPr>
                    </a:p>
                    <a:p>
                      <a:pPr marL="0" marR="0" lvl="0" indent="0" algn="l" defTabSz="914400" rtl="0" eaLnBrk="1" fontAlgn="auto" latinLnBrk="0" hangingPunct="1">
                        <a:lnSpc>
                          <a:spcPts val="1500"/>
                        </a:lnSpc>
                        <a:spcBef>
                          <a:spcPts val="0"/>
                        </a:spcBef>
                        <a:spcAft>
                          <a:spcPts val="0"/>
                        </a:spcAft>
                        <a:buClrTx/>
                        <a:buSzTx/>
                        <a:buFontTx/>
                        <a:buNone/>
                        <a:tabLst/>
                        <a:defRPr/>
                      </a:pPr>
                      <a:endParaRPr lang="en-US" altLang="ja-JP" sz="1300" dirty="0">
                        <a:solidFill>
                          <a:schemeClr val="tx1"/>
                        </a:solidFill>
                        <a:latin typeface="+mn-lt"/>
                        <a:ea typeface="+mn-ea"/>
                      </a:endParaRPr>
                    </a:p>
                    <a:p>
                      <a:pPr marL="0" marR="0" lvl="0" indent="0" algn="l" defTabSz="914400" rtl="0" eaLnBrk="1" fontAlgn="auto" latinLnBrk="0" hangingPunct="1">
                        <a:lnSpc>
                          <a:spcPts val="1500"/>
                        </a:lnSpc>
                        <a:spcBef>
                          <a:spcPts val="0"/>
                        </a:spcBef>
                        <a:spcAft>
                          <a:spcPts val="0"/>
                        </a:spcAft>
                        <a:buClrTx/>
                        <a:buSzTx/>
                        <a:buFontTx/>
                        <a:buNone/>
                        <a:tabLst/>
                        <a:defRPr/>
                      </a:pPr>
                      <a:endParaRPr lang="en-US" altLang="ja-JP" sz="1300" dirty="0">
                        <a:solidFill>
                          <a:schemeClr val="tx1"/>
                        </a:solidFill>
                        <a:latin typeface="+mn-lt"/>
                        <a:ea typeface="+mn-ea"/>
                      </a:endParaRPr>
                    </a:p>
                    <a:p>
                      <a:pPr marL="0" marR="0" lvl="0" indent="0" algn="l" defTabSz="914400" rtl="0" eaLnBrk="1" fontAlgn="auto" latinLnBrk="0" hangingPunct="1">
                        <a:lnSpc>
                          <a:spcPts val="1500"/>
                        </a:lnSpc>
                        <a:spcBef>
                          <a:spcPts val="0"/>
                        </a:spcBef>
                        <a:spcAft>
                          <a:spcPts val="0"/>
                        </a:spcAft>
                        <a:buClrTx/>
                        <a:buSzTx/>
                        <a:buFontTx/>
                        <a:buNone/>
                        <a:tabLst/>
                        <a:defRPr/>
                      </a:pPr>
                      <a:endParaRPr lang="en-US" altLang="ja-JP" sz="1300" dirty="0">
                        <a:solidFill>
                          <a:schemeClr val="tx1"/>
                        </a:solidFill>
                        <a:latin typeface="+mn-lt"/>
                        <a:ea typeface="+mn-ea"/>
                      </a:endParaRPr>
                    </a:p>
                    <a:p>
                      <a:pPr marL="0" marR="0" lvl="0" indent="0" algn="l" defTabSz="914400" rtl="0" eaLnBrk="1" fontAlgn="auto" latinLnBrk="0" hangingPunct="1">
                        <a:lnSpc>
                          <a:spcPts val="1500"/>
                        </a:lnSpc>
                        <a:spcBef>
                          <a:spcPts val="0"/>
                        </a:spcBef>
                        <a:spcAft>
                          <a:spcPts val="0"/>
                        </a:spcAft>
                        <a:buClrTx/>
                        <a:buSzTx/>
                        <a:buFontTx/>
                        <a:buNone/>
                        <a:tabLst/>
                        <a:defRPr/>
                      </a:pPr>
                      <a:endParaRPr lang="en-US" altLang="ja-JP" sz="1300" dirty="0">
                        <a:solidFill>
                          <a:schemeClr val="tx1"/>
                        </a:solidFill>
                        <a:latin typeface="+mn-lt"/>
                        <a:ea typeface="+mn-ea"/>
                      </a:endParaRPr>
                    </a:p>
                    <a:p>
                      <a:pPr marL="0" marR="0" lvl="0" indent="0" algn="l" defTabSz="914400" rtl="0" eaLnBrk="1" fontAlgn="auto" latinLnBrk="0" hangingPunct="1">
                        <a:lnSpc>
                          <a:spcPts val="1500"/>
                        </a:lnSpc>
                        <a:spcBef>
                          <a:spcPts val="0"/>
                        </a:spcBef>
                        <a:spcAft>
                          <a:spcPts val="0"/>
                        </a:spcAft>
                        <a:buClrTx/>
                        <a:buSzTx/>
                        <a:buFontTx/>
                        <a:buNone/>
                        <a:tabLst/>
                        <a:defRPr/>
                      </a:pPr>
                      <a:endParaRPr lang="en-US" altLang="ja-JP" sz="1300" dirty="0" smtClean="0">
                        <a:solidFill>
                          <a:schemeClr val="tx1"/>
                        </a:solidFill>
                        <a:latin typeface="+mn-lt"/>
                        <a:ea typeface="+mn-ea"/>
                      </a:endParaRPr>
                    </a:p>
                    <a:p>
                      <a:pPr marL="0" marR="0" lvl="0" indent="0" algn="l" defTabSz="914400" rtl="0" eaLnBrk="1" fontAlgn="auto" latinLnBrk="0" hangingPunct="1">
                        <a:lnSpc>
                          <a:spcPts val="1500"/>
                        </a:lnSpc>
                        <a:spcBef>
                          <a:spcPts val="0"/>
                        </a:spcBef>
                        <a:spcAft>
                          <a:spcPts val="0"/>
                        </a:spcAft>
                        <a:buClrTx/>
                        <a:buSzTx/>
                        <a:buFontTx/>
                        <a:buNone/>
                        <a:tabLst/>
                        <a:defRPr/>
                      </a:pPr>
                      <a:endParaRPr lang="en-US" altLang="ja-JP" sz="1300" dirty="0" smtClean="0">
                        <a:solidFill>
                          <a:schemeClr val="tx1"/>
                        </a:solidFill>
                        <a:latin typeface="+mn-lt"/>
                        <a:ea typeface="+mn-ea"/>
                      </a:endParaRPr>
                    </a:p>
                    <a:p>
                      <a:pPr marL="0" marR="0" lvl="0" indent="0" algn="l" defTabSz="914400" rtl="0" eaLnBrk="1" fontAlgn="auto" latinLnBrk="0" hangingPunct="1">
                        <a:lnSpc>
                          <a:spcPts val="1500"/>
                        </a:lnSpc>
                        <a:spcBef>
                          <a:spcPts val="0"/>
                        </a:spcBef>
                        <a:spcAft>
                          <a:spcPts val="0"/>
                        </a:spcAft>
                        <a:buClrTx/>
                        <a:buSzTx/>
                        <a:buFontTx/>
                        <a:buNone/>
                        <a:tabLst/>
                        <a:defRPr/>
                      </a:pPr>
                      <a:endParaRPr lang="ja-JP" altLang="en-US" sz="1300" strike="sngStrike" baseline="0" dirty="0">
                        <a:solidFill>
                          <a:srgbClr val="FF0000"/>
                        </a:solidFill>
                        <a:latin typeface="+mn-lt"/>
                        <a:ea typeface="+mn-ea"/>
                      </a:endParaRPr>
                    </a:p>
                  </a:txBody>
                  <a:tcPr marL="36000" marR="36000">
                    <a:lnL w="12700" cap="flat" cmpd="sng" algn="ctr">
                      <a:solidFill>
                        <a:schemeClr val="tx1"/>
                      </a:solidFill>
                      <a:prstDash val="solid"/>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nSpc>
                          <a:spcPts val="1500"/>
                        </a:lnSpc>
                      </a:pPr>
                      <a:endParaRPr lang="en-US" altLang="ja-JP" sz="1100" dirty="0">
                        <a:solidFill>
                          <a:srgbClr val="FF0000"/>
                        </a:solidFill>
                        <a:latin typeface="+mn-lt"/>
                        <a:ea typeface="+mn-ea"/>
                      </a:endParaRPr>
                    </a:p>
                  </a:txBody>
                  <a:tcPr marL="36000" marR="36000">
                    <a:lnL w="12700" cap="flat" cmpd="sng" algn="ctr">
                      <a:solidFill>
                        <a:schemeClr val="tx1"/>
                      </a:solidFill>
                      <a:prstDash val="sysDash"/>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r>
                        <a:rPr kumimoji="1" lang="ja-JP" altLang="en-US" sz="1300" kern="1200" dirty="0">
                          <a:solidFill>
                            <a:schemeClr val="tx1"/>
                          </a:solidFill>
                          <a:latin typeface="+mn-lt"/>
                          <a:ea typeface="+mn-ea"/>
                          <a:cs typeface="+mn-cs"/>
                        </a:rPr>
                        <a:t>⑤まちのスマート化</a:t>
                      </a:r>
                      <a:endParaRPr kumimoji="1" lang="en-US" altLang="ja-JP" sz="1300" kern="1200" dirty="0">
                        <a:solidFill>
                          <a:schemeClr val="tx1"/>
                        </a:solidFill>
                        <a:latin typeface="+mn-lt"/>
                        <a:ea typeface="+mn-ea"/>
                        <a:cs typeface="+mn-cs"/>
                      </a:endParaRPr>
                    </a:p>
                    <a:p>
                      <a:r>
                        <a:rPr kumimoji="1" lang="ja-JP" altLang="en-US" sz="1300" kern="1200" dirty="0">
                          <a:solidFill>
                            <a:schemeClr val="tx1"/>
                          </a:solidFill>
                          <a:latin typeface="+mn-lt"/>
                          <a:ea typeface="+mn-ea"/>
                          <a:cs typeface="+mn-cs"/>
                        </a:rPr>
                        <a:t>・</a:t>
                      </a:r>
                      <a:r>
                        <a:rPr lang="ja-JP" altLang="en-US" sz="1300" dirty="0">
                          <a:solidFill>
                            <a:schemeClr val="tx1"/>
                          </a:solidFill>
                          <a:latin typeface="+mn-lt"/>
                        </a:rPr>
                        <a:t>都市インフラのデジタル化の推進</a:t>
                      </a:r>
                      <a:endParaRPr kumimoji="1" lang="ja-JP" altLang="en-US" sz="1300" kern="1200" dirty="0">
                        <a:solidFill>
                          <a:schemeClr val="tx1"/>
                        </a:solidFill>
                        <a:latin typeface="+mn-lt"/>
                        <a:ea typeface="+mn-ea"/>
                        <a:cs typeface="+mn-cs"/>
                      </a:endParaRPr>
                    </a:p>
                  </a:txBody>
                  <a:tcPr marL="36000" marR="36000">
                    <a:lnL w="12700" cap="flat" cmpd="sng" algn="ctr">
                      <a:solidFill>
                        <a:schemeClr val="tx1"/>
                      </a:solidFill>
                      <a:prstDash val="sysDash"/>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kumimoji="1" lang="en-US" altLang="ja-JP" sz="1300" kern="1200" dirty="0">
                        <a:solidFill>
                          <a:schemeClr val="tx1"/>
                        </a:solidFill>
                        <a:latin typeface="+mn-lt"/>
                        <a:ea typeface="+mn-ea"/>
                        <a:cs typeface="+mn-cs"/>
                      </a:endParaRPr>
                    </a:p>
                    <a:p>
                      <a:r>
                        <a:rPr kumimoji="1" lang="ja-JP" altLang="en-US" sz="1300" kern="1200" dirty="0">
                          <a:solidFill>
                            <a:schemeClr val="tx1"/>
                          </a:solidFill>
                          <a:latin typeface="+mn-lt"/>
                          <a:ea typeface="+mn-ea"/>
                          <a:cs typeface="+mn-cs"/>
                        </a:rPr>
                        <a:t>インフラ施設の維持管理・施⼯監理等における</a:t>
                      </a:r>
                      <a:r>
                        <a:rPr kumimoji="1" lang="en-US" altLang="ja-JP" sz="1300" kern="1200" dirty="0">
                          <a:solidFill>
                            <a:schemeClr val="tx1"/>
                          </a:solidFill>
                          <a:latin typeface="+mn-lt"/>
                          <a:ea typeface="+mn-ea"/>
                          <a:cs typeface="+mn-cs"/>
                        </a:rPr>
                        <a:t>ICT</a:t>
                      </a:r>
                      <a:r>
                        <a:rPr kumimoji="1" lang="ja-JP" altLang="en-US" sz="1300" kern="1200" dirty="0">
                          <a:solidFill>
                            <a:schemeClr val="tx1"/>
                          </a:solidFill>
                          <a:latin typeface="+mn-lt"/>
                          <a:ea typeface="+mn-ea"/>
                          <a:cs typeface="+mn-cs"/>
                        </a:rPr>
                        <a:t>活⽤（</a:t>
                      </a:r>
                      <a:r>
                        <a:rPr kumimoji="1" lang="en-US" altLang="ja-JP" sz="1300" kern="1200" dirty="0">
                          <a:solidFill>
                            <a:schemeClr val="tx1"/>
                          </a:solidFill>
                          <a:latin typeface="+mn-lt"/>
                          <a:ea typeface="+mn-ea"/>
                          <a:cs typeface="+mn-cs"/>
                        </a:rPr>
                        <a:t>2021</a:t>
                      </a:r>
                      <a:r>
                        <a:rPr kumimoji="1" lang="ja-JP" altLang="en-US" sz="1300" kern="1200" dirty="0">
                          <a:solidFill>
                            <a:schemeClr val="tx1"/>
                          </a:solidFill>
                          <a:latin typeface="+mn-lt"/>
                          <a:ea typeface="+mn-ea"/>
                          <a:cs typeface="+mn-cs"/>
                        </a:rPr>
                        <a:t>年度）</a:t>
                      </a:r>
                      <a:endParaRPr kumimoji="1" lang="en-US" altLang="ja-JP" sz="1300" kern="1200" dirty="0">
                        <a:solidFill>
                          <a:schemeClr val="tx1"/>
                        </a:solidFill>
                        <a:latin typeface="+mn-lt"/>
                        <a:ea typeface="+mn-ea"/>
                        <a:cs typeface="+mn-cs"/>
                      </a:endParaRPr>
                    </a:p>
                    <a:p>
                      <a:endParaRPr kumimoji="1" lang="en-US" altLang="ja-JP" sz="1300" kern="1200" dirty="0">
                        <a:solidFill>
                          <a:schemeClr val="tx1"/>
                        </a:solidFill>
                        <a:latin typeface="+mn-lt"/>
                        <a:ea typeface="+mn-ea"/>
                        <a:cs typeface="+mn-cs"/>
                      </a:endParaRPr>
                    </a:p>
                    <a:p>
                      <a:r>
                        <a:rPr kumimoji="1" lang="ja-JP" altLang="en-US" sz="1300" kern="1200" dirty="0">
                          <a:solidFill>
                            <a:schemeClr val="tx1"/>
                          </a:solidFill>
                          <a:latin typeface="+mn-lt"/>
                          <a:ea typeface="+mn-ea"/>
                          <a:cs typeface="+mn-cs"/>
                        </a:rPr>
                        <a:t>インフラ部局横断的な連携の推進</a:t>
                      </a:r>
                      <a:endParaRPr kumimoji="1" lang="en-US" altLang="ja-JP" sz="1300" kern="1200" dirty="0">
                        <a:solidFill>
                          <a:schemeClr val="tx1"/>
                        </a:solidFill>
                        <a:latin typeface="+mn-lt"/>
                        <a:ea typeface="+mn-ea"/>
                        <a:cs typeface="+mn-cs"/>
                      </a:endParaRPr>
                    </a:p>
                    <a:p>
                      <a:r>
                        <a:rPr kumimoji="1" lang="ja-JP" altLang="en-US" sz="1300" kern="1200" dirty="0">
                          <a:solidFill>
                            <a:schemeClr val="tx1"/>
                          </a:solidFill>
                          <a:latin typeface="+mn-lt"/>
                          <a:ea typeface="+mn-ea"/>
                          <a:cs typeface="+mn-cs"/>
                        </a:rPr>
                        <a:t>（</a:t>
                      </a:r>
                      <a:r>
                        <a:rPr kumimoji="1" lang="en-US" altLang="ja-JP" sz="1300" kern="1200" dirty="0">
                          <a:solidFill>
                            <a:schemeClr val="tx1"/>
                          </a:solidFill>
                          <a:latin typeface="+mn-lt"/>
                          <a:ea typeface="+mn-ea"/>
                          <a:cs typeface="+mn-cs"/>
                        </a:rPr>
                        <a:t>2021</a:t>
                      </a:r>
                      <a:r>
                        <a:rPr kumimoji="1" lang="ja-JP" altLang="en-US" sz="1300" kern="1200" dirty="0">
                          <a:solidFill>
                            <a:schemeClr val="tx1"/>
                          </a:solidFill>
                          <a:latin typeface="+mn-lt"/>
                          <a:ea typeface="+mn-ea"/>
                          <a:cs typeface="+mn-cs"/>
                        </a:rPr>
                        <a:t>年度）</a:t>
                      </a:r>
                      <a:endParaRPr kumimoji="1" lang="en-US" altLang="ja-JP" sz="1300" kern="1200" dirty="0">
                        <a:solidFill>
                          <a:schemeClr val="tx1"/>
                        </a:solidFill>
                        <a:latin typeface="+mn-lt"/>
                        <a:ea typeface="+mn-ea"/>
                        <a:cs typeface="+mn-cs"/>
                      </a:endParaRPr>
                    </a:p>
                    <a:p>
                      <a:endParaRPr kumimoji="1" lang="en-US" altLang="ja-JP" sz="1300" kern="1200" dirty="0">
                        <a:solidFill>
                          <a:schemeClr val="tx1"/>
                        </a:solidFill>
                        <a:latin typeface="+mn-lt"/>
                        <a:ea typeface="+mn-ea"/>
                        <a:cs typeface="+mn-cs"/>
                      </a:endParaRPr>
                    </a:p>
                  </a:txBody>
                  <a:tcPr marL="36000" marR="36000">
                    <a:lnL w="12700" cap="flat" cmpd="sng" algn="ctr">
                      <a:solidFill>
                        <a:schemeClr val="tx1"/>
                      </a:solidFill>
                      <a:prstDash val="sysDash"/>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418066775"/>
                  </a:ext>
                </a:extLst>
              </a:tr>
            </a:tbl>
          </a:graphicData>
        </a:graphic>
      </p:graphicFrame>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243</a:t>
            </a:fld>
            <a:endParaRPr lang="ja-JP" altLang="en-US"/>
          </a:p>
        </p:txBody>
      </p:sp>
    </p:spTree>
    <p:extLst>
      <p:ext uri="{BB962C8B-B14F-4D97-AF65-F5344CB8AC3E}">
        <p14:creationId xmlns:p14="http://schemas.microsoft.com/office/powerpoint/2010/main" val="3224087972"/>
      </p:ext>
    </p:extLst>
  </p:cSld>
  <p:clrMapOvr>
    <a:masterClrMapping/>
  </p:clrMapOvr>
  <p:timing>
    <p:tnLst>
      <p:par>
        <p:cTn id="1" dur="indefinite" restart="never" nodeType="tmRoot"/>
      </p:par>
    </p:tnLst>
  </p:timing>
</p:sld>
</file>

<file path=ppt/slides/slide2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図 2"/>
          <p:cNvPicPr>
            <a:picLocks noChangeAspect="1"/>
          </p:cNvPicPr>
          <p:nvPr/>
        </p:nvPicPr>
        <p:blipFill>
          <a:blip r:embed="rId3"/>
          <a:stretch>
            <a:fillRect/>
          </a:stretch>
        </p:blipFill>
        <p:spPr>
          <a:xfrm>
            <a:off x="602412" y="2188659"/>
            <a:ext cx="7651143" cy="4310246"/>
          </a:xfrm>
          <a:prstGeom prst="rect">
            <a:avLst/>
          </a:prstGeom>
        </p:spPr>
      </p:pic>
      <p:pic>
        <p:nvPicPr>
          <p:cNvPr id="27" name="図 26"/>
          <p:cNvPicPr>
            <a:picLocks/>
          </p:cNvPicPr>
          <p:nvPr/>
        </p:nvPicPr>
        <p:blipFill>
          <a:blip r:embed="rId4"/>
          <a:stretch>
            <a:fillRect/>
          </a:stretch>
        </p:blipFill>
        <p:spPr>
          <a:xfrm>
            <a:off x="278418" y="1342420"/>
            <a:ext cx="8449946" cy="272861"/>
          </a:xfrm>
          <a:prstGeom prst="rect">
            <a:avLst/>
          </a:prstGeom>
        </p:spPr>
      </p:pic>
      <p:sp>
        <p:nvSpPr>
          <p:cNvPr id="59" name="正方形/長方形 58"/>
          <p:cNvSpPr/>
          <p:nvPr/>
        </p:nvSpPr>
        <p:spPr>
          <a:xfrm>
            <a:off x="323528" y="323364"/>
            <a:ext cx="5544616" cy="369332"/>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①　アクションプランの策定・進捗管理</a:t>
            </a:r>
          </a:p>
        </p:txBody>
      </p:sp>
      <p:cxnSp>
        <p:nvCxnSpPr>
          <p:cNvPr id="60" name="直線コネクタ 59"/>
          <p:cNvCxnSpPr/>
          <p:nvPr/>
        </p:nvCxnSpPr>
        <p:spPr>
          <a:xfrm>
            <a:off x="323528" y="692696"/>
            <a:ext cx="856895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4" name="正方形/長方形 23"/>
          <p:cNvSpPr/>
          <p:nvPr/>
        </p:nvSpPr>
        <p:spPr>
          <a:xfrm>
            <a:off x="179512" y="764706"/>
            <a:ext cx="8892480" cy="923330"/>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　アクションプラン（</a:t>
            </a:r>
            <a:r>
              <a:rPr kumimoji="1" lang="en-US" altLang="ja-JP" sz="1800" b="0"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2015</a:t>
            </a:r>
            <a:r>
              <a:rPr kumimoji="1" lang="ja-JP" altLang="en-US" sz="1800" b="0"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年度～</a:t>
            </a:r>
            <a:r>
              <a:rPr kumimoji="1" lang="en-US" altLang="ja-JP" sz="1800" b="0"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2017</a:t>
            </a:r>
            <a:r>
              <a:rPr kumimoji="1" lang="ja-JP" altLang="en-US" sz="1800" b="0"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年度）に設定した合計</a:t>
            </a:r>
            <a:r>
              <a:rPr kumimoji="1" lang="en-US" altLang="ja-JP" sz="1800" b="0"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74</a:t>
            </a:r>
            <a:r>
              <a:rPr kumimoji="1" lang="ja-JP" altLang="en-US" sz="1800" b="0"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件を実施。期間中に設定した目標件数</a:t>
            </a:r>
            <a:r>
              <a:rPr kumimoji="1" lang="en-US" altLang="ja-JP" sz="1800" b="0"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70</a:t>
            </a:r>
            <a:r>
              <a:rPr kumimoji="1" lang="ja-JP" altLang="en-US" sz="1800" b="0"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件を上回った。</a:t>
            </a:r>
            <a:endParaRPr kumimoji="1" lang="en-US" altLang="ja-JP" sz="1800" b="0"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800" b="0"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2018</a:t>
            </a:r>
            <a:r>
              <a:rPr kumimoji="1" lang="ja-JP" altLang="en-US" sz="1800" b="0"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年度以降５回にわたりアクションプランの見直しを行い、新たな取組を実施している。</a:t>
            </a:r>
            <a:endPar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14" name="テキスト ボックス 13"/>
          <p:cNvSpPr txBox="1"/>
          <p:nvPr/>
        </p:nvSpPr>
        <p:spPr>
          <a:xfrm>
            <a:off x="1984989" y="4487411"/>
            <a:ext cx="564257" cy="287258"/>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none" lIns="50800" tIns="50800" rIns="50800" bIns="50800" numCol="1" spcCol="38100" rtlCol="0" anchor="ctr">
            <a:spAutoFit/>
          </a:bodyPr>
          <a:lstStyle/>
          <a:p>
            <a:pPr marL="0" marR="0" lvl="0" indent="0" algn="l" defTabSz="584229"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white"/>
                </a:solidFill>
                <a:effectLst/>
                <a:uLnTx/>
                <a:uFillTx/>
                <a:latin typeface="メイリオ" panose="020B0604030504040204" pitchFamily="50" charset="-128"/>
                <a:ea typeface="メイリオ" panose="020B0604030504040204" pitchFamily="50" charset="-128"/>
                <a:cs typeface="+mn-cs"/>
              </a:rPr>
              <a:t>実施済</a:t>
            </a:r>
          </a:p>
        </p:txBody>
      </p:sp>
      <p:sp>
        <p:nvSpPr>
          <p:cNvPr id="15" name="テキスト ボックス 14"/>
          <p:cNvSpPr txBox="1"/>
          <p:nvPr/>
        </p:nvSpPr>
        <p:spPr>
          <a:xfrm>
            <a:off x="4200372" y="4462983"/>
            <a:ext cx="564257" cy="287258"/>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none" lIns="50800" tIns="50800" rIns="50800" bIns="50800" numCol="1" spcCol="38100" rtlCol="0" anchor="ctr">
            <a:spAutoFit/>
          </a:bodyPr>
          <a:lstStyle/>
          <a:p>
            <a:pPr marL="0" marR="0" lvl="0" indent="0" algn="l" defTabSz="584229"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white"/>
                </a:solidFill>
                <a:effectLst/>
                <a:uLnTx/>
                <a:uFillTx/>
                <a:latin typeface="メイリオ" panose="020B0604030504040204" pitchFamily="50" charset="-128"/>
                <a:ea typeface="メイリオ" panose="020B0604030504040204" pitchFamily="50" charset="-128"/>
                <a:cs typeface="+mn-cs"/>
              </a:rPr>
              <a:t>実施済</a:t>
            </a:r>
          </a:p>
        </p:txBody>
      </p:sp>
      <p:sp>
        <p:nvSpPr>
          <p:cNvPr id="17" name="テキスト ボックス 16"/>
          <p:cNvSpPr txBox="1"/>
          <p:nvPr/>
        </p:nvSpPr>
        <p:spPr>
          <a:xfrm>
            <a:off x="6415756" y="3119023"/>
            <a:ext cx="564257" cy="287258"/>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none" lIns="50800" tIns="50800" rIns="50800" bIns="50800" numCol="1" spcCol="38100" rtlCol="0" anchor="ctr">
            <a:spAutoFit/>
          </a:bodyPr>
          <a:lstStyle/>
          <a:p>
            <a:pPr marL="0" marR="0" lvl="0" indent="0" algn="l" defTabSz="584229"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white"/>
                </a:solidFill>
                <a:effectLst/>
                <a:uLnTx/>
                <a:uFillTx/>
                <a:latin typeface="メイリオ" panose="020B0604030504040204" pitchFamily="50" charset="-128"/>
                <a:ea typeface="メイリオ" panose="020B0604030504040204" pitchFamily="50" charset="-128"/>
                <a:cs typeface="+mn-cs"/>
              </a:rPr>
              <a:t>取組中</a:t>
            </a:r>
            <a:endParaRPr kumimoji="1" lang="ja-JP" altLang="en-US" sz="1400" b="0" i="0" u="none" strike="noStrike" kern="1200" cap="none" spc="0" normalizeH="0" baseline="0" noProof="0" dirty="0">
              <a:ln>
                <a:noFill/>
              </a:ln>
              <a:solidFill>
                <a:prstClr val="white"/>
              </a:solidFill>
              <a:effectLst/>
              <a:uLnTx/>
              <a:uFillTx/>
              <a:latin typeface="メイリオ" panose="020B0604030504040204" pitchFamily="50" charset="-128"/>
              <a:ea typeface="メイリオ" panose="020B0604030504040204" pitchFamily="50" charset="-128"/>
              <a:cs typeface="+mn-cs"/>
            </a:endParaRPr>
          </a:p>
        </p:txBody>
      </p:sp>
      <p:sp>
        <p:nvSpPr>
          <p:cNvPr id="16" name="テキスト ボックス 15"/>
          <p:cNvSpPr txBox="1"/>
          <p:nvPr/>
        </p:nvSpPr>
        <p:spPr>
          <a:xfrm>
            <a:off x="6415755" y="4200153"/>
            <a:ext cx="564257" cy="287258"/>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none" lIns="50800" tIns="50800" rIns="50800" bIns="50800" numCol="1" spcCol="38100" rtlCol="0" anchor="ctr">
            <a:spAutoFit/>
          </a:bodyPr>
          <a:lstStyle/>
          <a:p>
            <a:pPr marL="0" marR="0" lvl="0" indent="0" algn="l" defTabSz="584229"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white"/>
                </a:solidFill>
                <a:effectLst/>
                <a:uLnTx/>
                <a:uFillTx/>
                <a:latin typeface="メイリオ" panose="020B0604030504040204" pitchFamily="50" charset="-128"/>
                <a:ea typeface="メイリオ" panose="020B0604030504040204" pitchFamily="50" charset="-128"/>
                <a:cs typeface="+mn-cs"/>
              </a:rPr>
              <a:t>実施済</a:t>
            </a:r>
          </a:p>
        </p:txBody>
      </p:sp>
      <p:cxnSp>
        <p:nvCxnSpPr>
          <p:cNvPr id="18" name="直線コネクタ 17"/>
          <p:cNvCxnSpPr/>
          <p:nvPr/>
        </p:nvCxnSpPr>
        <p:spPr>
          <a:xfrm flipV="1">
            <a:off x="2950234" y="3614468"/>
            <a:ext cx="802257" cy="571024"/>
          </a:xfrm>
          <a:prstGeom prst="line">
            <a:avLst/>
          </a:prstGeom>
          <a:noFill/>
          <a:ln w="25400" cap="flat">
            <a:solidFill>
              <a:srgbClr val="000000"/>
            </a:solidFill>
            <a:prstDash val="dash"/>
            <a:miter lim="400000"/>
          </a:ln>
          <a:effectLst/>
          <a:sp3d/>
        </p:spPr>
        <p:style>
          <a:lnRef idx="0">
            <a:scrgbClr r="0" g="0" b="0"/>
          </a:lnRef>
          <a:fillRef idx="0">
            <a:scrgbClr r="0" g="0" b="0"/>
          </a:fillRef>
          <a:effectRef idx="0">
            <a:scrgbClr r="0" g="0" b="0"/>
          </a:effectRef>
          <a:fontRef idx="none"/>
        </p:style>
      </p:cxnSp>
      <p:cxnSp>
        <p:nvCxnSpPr>
          <p:cNvPr id="22" name="直線コネクタ 21"/>
          <p:cNvCxnSpPr/>
          <p:nvPr/>
        </p:nvCxnSpPr>
        <p:spPr>
          <a:xfrm flipV="1">
            <a:off x="5201728" y="3079632"/>
            <a:ext cx="793630" cy="534836"/>
          </a:xfrm>
          <a:prstGeom prst="line">
            <a:avLst/>
          </a:prstGeom>
          <a:noFill/>
          <a:ln w="25400" cap="flat">
            <a:solidFill>
              <a:srgbClr val="000000"/>
            </a:solidFill>
            <a:prstDash val="dash"/>
            <a:miter lim="400000"/>
          </a:ln>
          <a:effectLst/>
          <a:sp3d/>
        </p:spPr>
        <p:style>
          <a:lnRef idx="0">
            <a:scrgbClr r="0" g="0" b="0"/>
          </a:lnRef>
          <a:fillRef idx="0">
            <a:scrgbClr r="0" g="0" b="0"/>
          </a:fillRef>
          <a:effectRef idx="0">
            <a:scrgbClr r="0" g="0" b="0"/>
          </a:effectRef>
          <a:fontRef idx="none"/>
        </p:style>
      </p:cxnSp>
      <p:sp>
        <p:nvSpPr>
          <p:cNvPr id="23" name="テキスト ボックス 22"/>
          <p:cNvSpPr txBox="1"/>
          <p:nvPr/>
        </p:nvSpPr>
        <p:spPr>
          <a:xfrm>
            <a:off x="4219609" y="3781121"/>
            <a:ext cx="525785" cy="271869"/>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none" lIns="50800" tIns="50800" rIns="50800" bIns="50800" numCol="1" spcCol="38100" rtlCol="0" anchor="ctr">
            <a:spAutoFit/>
          </a:bodyPr>
          <a:lstStyle/>
          <a:p>
            <a:pPr marL="0" marR="0" lvl="0" indent="0" algn="l" defTabSz="584229"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white"/>
                </a:solidFill>
                <a:effectLst/>
                <a:uLnTx/>
                <a:uFillTx/>
                <a:latin typeface="メイリオ" panose="020B0604030504040204" pitchFamily="50" charset="-128"/>
                <a:ea typeface="メイリオ" panose="020B0604030504040204" pitchFamily="50" charset="-128"/>
                <a:cs typeface="+mn-cs"/>
              </a:rPr>
              <a:t>実施済</a:t>
            </a:r>
            <a:endParaRPr kumimoji="1" lang="ja-JP" altLang="en-US" sz="1600" b="0" i="0" u="none" strike="noStrike" kern="1200" cap="none" spc="0" normalizeH="0" baseline="0" noProof="0" dirty="0">
              <a:ln>
                <a:noFill/>
              </a:ln>
              <a:solidFill>
                <a:prstClr val="white"/>
              </a:solidFill>
              <a:effectLst/>
              <a:uLnTx/>
              <a:uFillTx/>
              <a:latin typeface="メイリオ" panose="020B0604030504040204" pitchFamily="50" charset="-128"/>
              <a:ea typeface="メイリオ" panose="020B0604030504040204" pitchFamily="50" charset="-128"/>
              <a:cs typeface="+mn-cs"/>
            </a:endParaRPr>
          </a:p>
        </p:txBody>
      </p:sp>
      <p:sp>
        <p:nvSpPr>
          <p:cNvPr id="21" name="正方形/長方形 20"/>
          <p:cNvSpPr/>
          <p:nvPr/>
        </p:nvSpPr>
        <p:spPr>
          <a:xfrm>
            <a:off x="6876258" y="402658"/>
            <a:ext cx="2206181" cy="369332"/>
          </a:xfrm>
          <a:prstGeom prst="rect">
            <a:avLst/>
          </a:prstGeom>
          <a:noFill/>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What</a:t>
            </a:r>
            <a:r>
              <a:rPr kumimoji="1" lang="ja-JP" altLang="en-US" sz="1800" b="0" i="0" u="none" strike="noStrike" kern="1200" cap="none" spc="0" normalizeH="0" baseline="0" noProof="0" dirty="0" err="1">
                <a:ln>
                  <a:noFill/>
                </a:ln>
                <a:solidFill>
                  <a:prstClr val="black"/>
                </a:solidFill>
                <a:effectLst/>
                <a:uLnTx/>
                <a:uFillTx/>
                <a:latin typeface="Calibri"/>
                <a:ea typeface="ＭＳ Ｐゴシック" panose="020B0600070205080204" pitchFamily="50" charset="-128"/>
                <a:cs typeface="+mn-cs"/>
              </a:rPr>
              <a:t>、</a:t>
            </a: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Outcome</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p>
        </p:txBody>
      </p:sp>
      <p:sp>
        <p:nvSpPr>
          <p:cNvPr id="19" name="テキスト ボックス 36"/>
          <p:cNvSpPr txBox="1"/>
          <p:nvPr/>
        </p:nvSpPr>
        <p:spPr>
          <a:xfrm>
            <a:off x="29910" y="20344"/>
            <a:ext cx="3993789"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zh-TW"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Ⅲ</a:t>
            </a:r>
            <a:r>
              <a:rPr kumimoji="1" lang="zh-TW"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　行財政改革</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業務執行の刷新</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・ＩＣＴの徹底活用</a:t>
            </a:r>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244</a:t>
            </a:fld>
            <a:endParaRPr lang="ja-JP" altLang="en-US"/>
          </a:p>
        </p:txBody>
      </p:sp>
    </p:spTree>
    <p:extLst>
      <p:ext uri="{BB962C8B-B14F-4D97-AF65-F5344CB8AC3E}">
        <p14:creationId xmlns:p14="http://schemas.microsoft.com/office/powerpoint/2010/main" val="327112503"/>
      </p:ext>
    </p:extLst>
  </p:cSld>
  <p:clrMapOvr>
    <a:masterClrMapping/>
  </p:clrMapOvr>
  <p:timing>
    <p:tnLst>
      <p:par>
        <p:cTn id="1" dur="indefinite" restart="never" nodeType="tmRoot"/>
      </p:par>
    </p:tnLst>
  </p:timing>
</p:sld>
</file>

<file path=ppt/slides/slide2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図 2"/>
          <p:cNvPicPr>
            <a:picLocks noChangeAspect="1"/>
          </p:cNvPicPr>
          <p:nvPr/>
        </p:nvPicPr>
        <p:blipFill>
          <a:blip r:embed="rId3"/>
          <a:stretch>
            <a:fillRect/>
          </a:stretch>
        </p:blipFill>
        <p:spPr>
          <a:xfrm>
            <a:off x="1340036" y="3987787"/>
            <a:ext cx="3511600" cy="2530059"/>
          </a:xfrm>
          <a:prstGeom prst="rect">
            <a:avLst/>
          </a:prstGeom>
        </p:spPr>
      </p:pic>
      <p:pic>
        <p:nvPicPr>
          <p:cNvPr id="20" name="図 19"/>
          <p:cNvPicPr>
            <a:picLocks/>
          </p:cNvPicPr>
          <p:nvPr/>
        </p:nvPicPr>
        <p:blipFill>
          <a:blip r:embed="rId4"/>
          <a:stretch>
            <a:fillRect/>
          </a:stretch>
        </p:blipFill>
        <p:spPr>
          <a:xfrm>
            <a:off x="301243" y="2780928"/>
            <a:ext cx="7583125" cy="514645"/>
          </a:xfrm>
          <a:prstGeom prst="rect">
            <a:avLst/>
          </a:prstGeom>
        </p:spPr>
      </p:pic>
      <p:sp>
        <p:nvSpPr>
          <p:cNvPr id="59" name="正方形/長方形 58"/>
          <p:cNvSpPr/>
          <p:nvPr/>
        </p:nvSpPr>
        <p:spPr>
          <a:xfrm>
            <a:off x="323528" y="323364"/>
            <a:ext cx="5544616" cy="369332"/>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②　データ活用の推進（オープンデータの推進）</a:t>
            </a:r>
          </a:p>
        </p:txBody>
      </p:sp>
      <p:cxnSp>
        <p:nvCxnSpPr>
          <p:cNvPr id="60" name="直線コネクタ 59"/>
          <p:cNvCxnSpPr/>
          <p:nvPr/>
        </p:nvCxnSpPr>
        <p:spPr>
          <a:xfrm>
            <a:off x="323528" y="692696"/>
            <a:ext cx="856895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7" name="正方形/長方形 6"/>
          <p:cNvSpPr/>
          <p:nvPr/>
        </p:nvSpPr>
        <p:spPr>
          <a:xfrm>
            <a:off x="291857" y="832628"/>
            <a:ext cx="8568952" cy="2708434"/>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2015</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　「大阪市オープンデータの取り組みに関する指針」策定</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2016</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3</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　大阪市オープンデータポータルサイト開設</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2017</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　大阪市ホームページリニューアルに合わせ、ＣＭＳと連携</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データセット数は約</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100</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件から約</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20,000</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件へ大幅増加（ただし、主に機械判読性が低い</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PDF</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ファイル等）</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r>
            <a:b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b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2018</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年度　</a:t>
            </a: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CSV</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を中心とした機械判読性の高いデータに特化したポータルサイトとして</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リニューアル（データセット数は</a:t>
            </a: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70</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件に精査）</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2020</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年度　オープンデータの質・量を向上させる研修等を実施（データセット数は</a:t>
            </a: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211</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件に増加）</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2021</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年度　大阪市オープンデータポータルサイト再構築（データセット数は</a:t>
            </a: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263</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件に増加）</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 　ポータルサイトの再構築に伴い経年の推移を動的に閲覧することが可能となった</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400" b="0" i="0" u="none" strike="noStrike" kern="1200" cap="none" spc="0" normalizeH="0" baseline="0" noProof="0" dirty="0">
              <a:ln>
                <a:noFill/>
              </a:ln>
              <a:solidFill>
                <a:srgbClr val="FF0000"/>
              </a:solidFill>
              <a:effectLst/>
              <a:uLnTx/>
              <a:uFillTx/>
              <a:latin typeface="ＭＳ Ｐゴシック" panose="020B0600070205080204" pitchFamily="50" charset="-128"/>
              <a:ea typeface="ＭＳ Ｐゴシック" panose="020B0600070205080204" pitchFamily="50" charset="-128"/>
              <a:cs typeface="+mn-cs"/>
            </a:endParaRPr>
          </a:p>
        </p:txBody>
      </p:sp>
      <p:grpSp>
        <p:nvGrpSpPr>
          <p:cNvPr id="4" name="グループ化 3"/>
          <p:cNvGrpSpPr/>
          <p:nvPr/>
        </p:nvGrpSpPr>
        <p:grpSpPr>
          <a:xfrm>
            <a:off x="6024282" y="3618895"/>
            <a:ext cx="2619386" cy="2986858"/>
            <a:chOff x="5985626" y="3400654"/>
            <a:chExt cx="2940031" cy="3205099"/>
          </a:xfrm>
        </p:grpSpPr>
        <p:pic>
          <p:nvPicPr>
            <p:cNvPr id="12" name="図 11"/>
            <p:cNvPicPr>
              <a:picLocks noChangeAspect="1"/>
            </p:cNvPicPr>
            <p:nvPr/>
          </p:nvPicPr>
          <p:blipFill>
            <a:blip r:embed="rId5"/>
            <a:stretch>
              <a:fillRect/>
            </a:stretch>
          </p:blipFill>
          <p:spPr>
            <a:xfrm>
              <a:off x="5985626" y="3400654"/>
              <a:ext cx="2940031" cy="2034028"/>
            </a:xfrm>
            <a:prstGeom prst="rect">
              <a:avLst/>
            </a:prstGeom>
          </p:spPr>
        </p:pic>
        <p:pic>
          <p:nvPicPr>
            <p:cNvPr id="31" name="図 30"/>
            <p:cNvPicPr>
              <a:picLocks noChangeAspect="1"/>
            </p:cNvPicPr>
            <p:nvPr/>
          </p:nvPicPr>
          <p:blipFill rotWithShape="1">
            <a:blip r:embed="rId6"/>
            <a:srcRect b="28632"/>
            <a:stretch/>
          </p:blipFill>
          <p:spPr>
            <a:xfrm>
              <a:off x="6028633" y="5303389"/>
              <a:ext cx="2820840" cy="1302364"/>
            </a:xfrm>
            <a:prstGeom prst="rect">
              <a:avLst/>
            </a:prstGeom>
          </p:spPr>
        </p:pic>
      </p:grpSp>
      <p:sp>
        <p:nvSpPr>
          <p:cNvPr id="19" name="正方形/長方形 18"/>
          <p:cNvSpPr/>
          <p:nvPr/>
        </p:nvSpPr>
        <p:spPr>
          <a:xfrm>
            <a:off x="5911151" y="3435505"/>
            <a:ext cx="2981329" cy="261610"/>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▼オープンデータポータルサイト</a:t>
            </a:r>
            <a:r>
              <a:rPr kumimoji="1" lang="en-US" altLang="ja-JP" sz="11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再構築後</a:t>
            </a:r>
            <a:r>
              <a:rPr kumimoji="1" lang="en-US" altLang="ja-JP" sz="11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endParaRPr kumimoji="1" lang="ja-JP" altLang="en-US" sz="105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6" name="正方形/長方形 15"/>
          <p:cNvSpPr/>
          <p:nvPr/>
        </p:nvSpPr>
        <p:spPr>
          <a:xfrm>
            <a:off x="1282531" y="3752048"/>
            <a:ext cx="3030524" cy="276999"/>
          </a:xfrm>
          <a:prstGeom prst="rect">
            <a:avLst/>
          </a:prstGeom>
          <a:solidFill>
            <a:schemeClr val="bg1"/>
          </a:solid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データセット数の推移（</a:t>
            </a:r>
            <a:r>
              <a:rPr kumimoji="1" lang="en-US" altLang="ja-JP" sz="12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2018</a:t>
            </a:r>
            <a:r>
              <a:rPr kumimoji="1" lang="ja-JP" altLang="en-US" sz="12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年度精査後）</a:t>
            </a:r>
          </a:p>
        </p:txBody>
      </p:sp>
      <p:sp>
        <p:nvSpPr>
          <p:cNvPr id="18" name="正方形/長方形 17"/>
          <p:cNvSpPr/>
          <p:nvPr/>
        </p:nvSpPr>
        <p:spPr>
          <a:xfrm>
            <a:off x="6876258" y="402658"/>
            <a:ext cx="2206181" cy="369332"/>
          </a:xfrm>
          <a:prstGeom prst="rect">
            <a:avLst/>
          </a:prstGeom>
          <a:noFill/>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What</a:t>
            </a:r>
            <a:r>
              <a:rPr kumimoji="1" lang="ja-JP" altLang="en-US" sz="1800" b="0" i="0" u="none" strike="noStrike" kern="1200" cap="none" spc="0" normalizeH="0" baseline="0" noProof="0" dirty="0" err="1">
                <a:ln>
                  <a:noFill/>
                </a:ln>
                <a:solidFill>
                  <a:prstClr val="black"/>
                </a:solidFill>
                <a:effectLst/>
                <a:uLnTx/>
                <a:uFillTx/>
                <a:latin typeface="Calibri"/>
                <a:ea typeface="ＭＳ Ｐゴシック" panose="020B0600070205080204" pitchFamily="50" charset="-128"/>
                <a:cs typeface="+mn-cs"/>
              </a:rPr>
              <a:t>、</a:t>
            </a: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Outcome</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p>
        </p:txBody>
      </p:sp>
      <p:sp>
        <p:nvSpPr>
          <p:cNvPr id="21" name="テキスト ボックス 36"/>
          <p:cNvSpPr txBox="1"/>
          <p:nvPr/>
        </p:nvSpPr>
        <p:spPr>
          <a:xfrm>
            <a:off x="0" y="30598"/>
            <a:ext cx="3993789"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zh-TW"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Ⅲ</a:t>
            </a:r>
            <a:r>
              <a:rPr kumimoji="1" lang="zh-TW"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　行財政改革</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業務執行の刷新</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・ＩＣＴの徹底活用</a:t>
            </a:r>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245</a:t>
            </a:fld>
            <a:endParaRPr lang="ja-JP" altLang="en-US"/>
          </a:p>
        </p:txBody>
      </p:sp>
    </p:spTree>
    <p:extLst>
      <p:ext uri="{BB962C8B-B14F-4D97-AF65-F5344CB8AC3E}">
        <p14:creationId xmlns:p14="http://schemas.microsoft.com/office/powerpoint/2010/main" val="3979866386"/>
      </p:ext>
    </p:extLst>
  </p:cSld>
  <p:clrMapOvr>
    <a:masterClrMapping/>
  </p:clrMapOvr>
  <p:timing>
    <p:tnLst>
      <p:par>
        <p:cTn id="1" dur="indefinite" restart="never" nodeType="tmRoot"/>
      </p:par>
    </p:tnLst>
  </p:timing>
</p:sld>
</file>

<file path=ppt/slides/slide2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6" name="図 25"/>
          <p:cNvPicPr>
            <a:picLocks/>
          </p:cNvPicPr>
          <p:nvPr/>
        </p:nvPicPr>
        <p:blipFill>
          <a:blip r:embed="rId3"/>
          <a:stretch>
            <a:fillRect/>
          </a:stretch>
        </p:blipFill>
        <p:spPr>
          <a:xfrm>
            <a:off x="279855" y="3955153"/>
            <a:ext cx="3932106" cy="2423201"/>
          </a:xfrm>
          <a:prstGeom prst="rect">
            <a:avLst/>
          </a:prstGeom>
        </p:spPr>
      </p:pic>
      <p:pic>
        <p:nvPicPr>
          <p:cNvPr id="25" name="図 24"/>
          <p:cNvPicPr>
            <a:picLocks/>
          </p:cNvPicPr>
          <p:nvPr/>
        </p:nvPicPr>
        <p:blipFill>
          <a:blip r:embed="rId3"/>
          <a:stretch>
            <a:fillRect/>
          </a:stretch>
        </p:blipFill>
        <p:spPr>
          <a:xfrm>
            <a:off x="252670" y="2369096"/>
            <a:ext cx="5279509" cy="1555485"/>
          </a:xfrm>
          <a:prstGeom prst="rect">
            <a:avLst/>
          </a:prstGeom>
        </p:spPr>
      </p:pic>
      <p:pic>
        <p:nvPicPr>
          <p:cNvPr id="5" name="図 4"/>
          <p:cNvPicPr>
            <a:picLocks noChangeAspect="1"/>
          </p:cNvPicPr>
          <p:nvPr/>
        </p:nvPicPr>
        <p:blipFill>
          <a:blip r:embed="rId4"/>
          <a:stretch>
            <a:fillRect/>
          </a:stretch>
        </p:blipFill>
        <p:spPr>
          <a:xfrm>
            <a:off x="4149306" y="4088841"/>
            <a:ext cx="2541462" cy="2247083"/>
          </a:xfrm>
          <a:prstGeom prst="rect">
            <a:avLst/>
          </a:prstGeom>
        </p:spPr>
      </p:pic>
      <p:sp>
        <p:nvSpPr>
          <p:cNvPr id="59" name="正方形/長方形 58"/>
          <p:cNvSpPr/>
          <p:nvPr/>
        </p:nvSpPr>
        <p:spPr>
          <a:xfrm>
            <a:off x="323528" y="323364"/>
            <a:ext cx="5544616" cy="369332"/>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②　データ活用の推進（</a:t>
            </a:r>
            <a:r>
              <a:rPr kumimoji="1" lang="en-US" altLang="ja-JP" sz="1800" b="0" i="0" u="none" strike="noStrike" kern="1200" cap="none" spc="0" normalizeH="0" baseline="3000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EBPM</a:t>
            </a:r>
            <a:r>
              <a:rPr kumimoji="1" lang="ja-JP" altLang="en-US"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の推進）</a:t>
            </a:r>
          </a:p>
        </p:txBody>
      </p:sp>
      <p:cxnSp>
        <p:nvCxnSpPr>
          <p:cNvPr id="60" name="直線コネクタ 59"/>
          <p:cNvCxnSpPr/>
          <p:nvPr/>
        </p:nvCxnSpPr>
        <p:spPr>
          <a:xfrm>
            <a:off x="323528" y="692696"/>
            <a:ext cx="856895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 name="正方形/長方形 1"/>
          <p:cNvSpPr/>
          <p:nvPr/>
        </p:nvSpPr>
        <p:spPr>
          <a:xfrm>
            <a:off x="252670" y="1141322"/>
            <a:ext cx="8568953" cy="861774"/>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これまでの主な取組</a:t>
            </a:r>
            <a:r>
              <a:rPr kumimoji="1" lang="en-US" altLang="ja-JP" sz="1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・クルマのビッグデータを活用した実証実験（</a:t>
            </a: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2015</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2016</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年度）</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・生活保護のビッグデータ分析（</a:t>
            </a: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2016</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年度～</a:t>
            </a: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2017</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年度）　（全国初）</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pic>
        <p:nvPicPr>
          <p:cNvPr id="3" name="図 2"/>
          <p:cNvPicPr>
            <a:picLocks noChangeAspect="1"/>
          </p:cNvPicPr>
          <p:nvPr/>
        </p:nvPicPr>
        <p:blipFill>
          <a:blip r:embed="rId5"/>
          <a:stretch>
            <a:fillRect/>
          </a:stretch>
        </p:blipFill>
        <p:spPr>
          <a:xfrm>
            <a:off x="6051212" y="1493114"/>
            <a:ext cx="2694127" cy="2566224"/>
          </a:xfrm>
          <a:prstGeom prst="rect">
            <a:avLst/>
          </a:prstGeom>
        </p:spPr>
      </p:pic>
      <p:sp>
        <p:nvSpPr>
          <p:cNvPr id="15" name="テキスト ボックス 14"/>
          <p:cNvSpPr txBox="1"/>
          <p:nvPr/>
        </p:nvSpPr>
        <p:spPr>
          <a:xfrm>
            <a:off x="252670" y="4152776"/>
            <a:ext cx="5252325" cy="132343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▼可視化例</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zh-TW"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cs typeface="+mn-cs"/>
              </a:rPr>
              <a:t>区別人口</a:t>
            </a:r>
            <a:r>
              <a:rPr kumimoji="1" lang="en-US" altLang="zh-TW" sz="1600" b="0" i="0" u="none" strike="noStrike" kern="1200" cap="none" spc="0" normalizeH="0" baseline="0" noProof="0" dirty="0">
                <a:ln>
                  <a:noFill/>
                </a:ln>
                <a:solidFill>
                  <a:prstClr val="black"/>
                </a:solidFill>
                <a:effectLst/>
                <a:uLnTx/>
                <a:uFillTx/>
                <a:latin typeface="ＭＳ Ｐゴシック" panose="020B0600070205080204" pitchFamily="50" charset="-128"/>
                <a:cs typeface="+mn-cs"/>
              </a:rPr>
              <a:t>-</a:t>
            </a:r>
            <a:r>
              <a:rPr kumimoji="1" lang="zh-TW"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cs typeface="+mn-cs"/>
              </a:rPr>
              <a:t>国勢調査 </a:t>
            </a:r>
            <a:r>
              <a:rPr kumimoji="1" lang="en-US" altLang="zh-TW" sz="1600" b="0" i="0" u="none" strike="noStrike" kern="1200" cap="none" spc="0" normalizeH="0" baseline="0" noProof="0" dirty="0">
                <a:ln>
                  <a:noFill/>
                </a:ln>
                <a:solidFill>
                  <a:prstClr val="black"/>
                </a:solidFill>
                <a:effectLst/>
                <a:uLnTx/>
                <a:uFillTx/>
                <a:latin typeface="ＭＳ Ｐゴシック" panose="020B0600070205080204" pitchFamily="50" charset="-128"/>
                <a:cs typeface="+mn-cs"/>
              </a:rPr>
              <a:t>- 2020</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zh-TW"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cs typeface="+mn-cs"/>
              </a:rPr>
              <a:t>区別年齢</a:t>
            </a:r>
            <a:r>
              <a:rPr kumimoji="1" lang="en-US" altLang="zh-TW" sz="1600" b="0" i="0" u="none" strike="noStrike" kern="1200" cap="none" spc="0" normalizeH="0" baseline="0" noProof="0" dirty="0">
                <a:ln>
                  <a:noFill/>
                </a:ln>
                <a:solidFill>
                  <a:prstClr val="black"/>
                </a:solidFill>
                <a:effectLst/>
                <a:uLnTx/>
                <a:uFillTx/>
                <a:latin typeface="ＭＳ Ｐゴシック" panose="020B0600070205080204" pitchFamily="50" charset="-128"/>
                <a:cs typeface="+mn-cs"/>
              </a:rPr>
              <a:t>5</a:t>
            </a:r>
            <a:r>
              <a:rPr kumimoji="1" lang="zh-TW"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cs typeface="+mn-cs"/>
              </a:rPr>
              <a:t>歳階級別人口 </a:t>
            </a:r>
            <a:r>
              <a:rPr kumimoji="1" lang="en-US" altLang="zh-TW" sz="1600" b="0" i="0" u="none" strike="noStrike" kern="1200" cap="none" spc="0" normalizeH="0" baseline="0" noProof="0" dirty="0">
                <a:ln>
                  <a:noFill/>
                </a:ln>
                <a:solidFill>
                  <a:prstClr val="black"/>
                </a:solidFill>
                <a:effectLst/>
                <a:uLnTx/>
                <a:uFillTx/>
                <a:latin typeface="ＭＳ Ｐゴシック" panose="020B0600070205080204" pitchFamily="50" charset="-128"/>
                <a:cs typeface="+mn-cs"/>
              </a:rPr>
              <a:t>- </a:t>
            </a:r>
            <a:r>
              <a:rPr kumimoji="1" lang="zh-TW"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cs typeface="+mn-cs"/>
              </a:rPr>
              <a:t>国勢調査</a:t>
            </a:r>
            <a:r>
              <a:rPr kumimoji="1" lang="en-US" altLang="zh-TW" sz="1600" b="0" i="0" u="none" strike="noStrike" kern="1200" cap="none" spc="0" normalizeH="0" baseline="0" noProof="0" dirty="0">
                <a:ln>
                  <a:noFill/>
                </a:ln>
                <a:solidFill>
                  <a:prstClr val="black"/>
                </a:solidFill>
                <a:effectLst/>
                <a:uLnTx/>
                <a:uFillTx/>
                <a:latin typeface="ＭＳ Ｐゴシック" panose="020B0600070205080204" pitchFamily="50" charset="-128"/>
                <a:cs typeface="+mn-cs"/>
              </a:rPr>
              <a:t>2020</a:t>
            </a:r>
            <a:r>
              <a:rPr kumimoji="1" lang="zh-TW"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cs typeface="+mn-cs"/>
              </a:rPr>
              <a:t>年</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・区別人口</a:t>
            </a: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世帯数 </a:t>
            </a: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国勢調査</a:t>
            </a: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2020</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・人口ピラミッド</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9" name="テキスト ボックス 18"/>
          <p:cNvSpPr txBox="1"/>
          <p:nvPr/>
        </p:nvSpPr>
        <p:spPr>
          <a:xfrm>
            <a:off x="279854" y="2700460"/>
            <a:ext cx="5820099"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BI</a:t>
            </a:r>
            <a:r>
              <a:rPr kumimoji="1" lang="ja-JP" altLang="en-US" sz="1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ツールによるデータ可視化を実施</a:t>
            </a:r>
            <a:r>
              <a:rPr kumimoji="1" lang="en-US" altLang="ja-JP" sz="1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(2021</a:t>
            </a:r>
            <a:r>
              <a:rPr kumimoji="1" lang="ja-JP" altLang="en-US" sz="1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年度～</a:t>
            </a:r>
            <a:r>
              <a:rPr kumimoji="1" lang="en-US" altLang="ja-JP" sz="1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p:txBody>
      </p:sp>
      <p:sp>
        <p:nvSpPr>
          <p:cNvPr id="22" name="テキスト ボックス 21"/>
          <p:cNvSpPr txBox="1"/>
          <p:nvPr/>
        </p:nvSpPr>
        <p:spPr>
          <a:xfrm>
            <a:off x="279854" y="3339806"/>
            <a:ext cx="5252325" cy="58477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・データを可視化し、経年の推移を動的に閲覧する等、深掘り分析をすることで、</a:t>
            </a: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EBPM</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の浸透に向けて活用</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0" name="正方形/長方形 19"/>
          <p:cNvSpPr/>
          <p:nvPr/>
        </p:nvSpPr>
        <p:spPr>
          <a:xfrm>
            <a:off x="279854" y="2430446"/>
            <a:ext cx="8568953" cy="369332"/>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新たな取組例</a:t>
            </a:r>
            <a:r>
              <a:rPr kumimoji="1" lang="en-US" altLang="ja-JP" sz="1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p:txBody>
      </p:sp>
      <p:pic>
        <p:nvPicPr>
          <p:cNvPr id="7" name="図 6"/>
          <p:cNvPicPr>
            <a:picLocks noChangeAspect="1"/>
          </p:cNvPicPr>
          <p:nvPr/>
        </p:nvPicPr>
        <p:blipFill>
          <a:blip r:embed="rId6"/>
          <a:stretch>
            <a:fillRect/>
          </a:stretch>
        </p:blipFill>
        <p:spPr>
          <a:xfrm>
            <a:off x="6767246" y="4153086"/>
            <a:ext cx="2246997" cy="2225268"/>
          </a:xfrm>
          <a:prstGeom prst="rect">
            <a:avLst/>
          </a:prstGeom>
        </p:spPr>
      </p:pic>
      <p:sp>
        <p:nvSpPr>
          <p:cNvPr id="18" name="正方形/長方形 17"/>
          <p:cNvSpPr/>
          <p:nvPr/>
        </p:nvSpPr>
        <p:spPr>
          <a:xfrm>
            <a:off x="147141" y="6500184"/>
            <a:ext cx="8745339" cy="246221"/>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※EBPM</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Evidence Based Policy Making</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）・・・施策の企画及び立案において、データを客観的な証拠として、施策の効果指標や科学的根拠等として活用すること</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3" name="正方形/長方形 22"/>
          <p:cNvSpPr/>
          <p:nvPr/>
        </p:nvSpPr>
        <p:spPr>
          <a:xfrm>
            <a:off x="6876258" y="402658"/>
            <a:ext cx="2206181" cy="369332"/>
          </a:xfrm>
          <a:prstGeom prst="rect">
            <a:avLst/>
          </a:prstGeom>
          <a:noFill/>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What</a:t>
            </a:r>
            <a:r>
              <a:rPr kumimoji="1" lang="ja-JP" altLang="en-US" sz="1800" b="0" i="0" u="none" strike="noStrike" kern="1200" cap="none" spc="0" normalizeH="0" baseline="0" noProof="0" dirty="0" err="1">
                <a:ln>
                  <a:noFill/>
                </a:ln>
                <a:solidFill>
                  <a:prstClr val="black"/>
                </a:solidFill>
                <a:effectLst/>
                <a:uLnTx/>
                <a:uFillTx/>
                <a:latin typeface="Calibri"/>
                <a:ea typeface="ＭＳ Ｐゴシック" panose="020B0600070205080204" pitchFamily="50" charset="-128"/>
                <a:cs typeface="+mn-cs"/>
              </a:rPr>
              <a:t>、</a:t>
            </a: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Outcome</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p>
        </p:txBody>
      </p:sp>
      <p:sp>
        <p:nvSpPr>
          <p:cNvPr id="24" name="テキスト ボックス 36"/>
          <p:cNvSpPr txBox="1"/>
          <p:nvPr/>
        </p:nvSpPr>
        <p:spPr>
          <a:xfrm>
            <a:off x="21526" y="34353"/>
            <a:ext cx="3993789"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zh-TW"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Ⅲ</a:t>
            </a:r>
            <a:r>
              <a:rPr kumimoji="1" lang="zh-TW"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　行財政改革</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業務執行の刷新</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・ＩＣＴの徹底活用</a:t>
            </a:r>
          </a:p>
        </p:txBody>
      </p:sp>
      <p:sp>
        <p:nvSpPr>
          <p:cNvPr id="4" name="スライド番号プレースホルダー 3"/>
          <p:cNvSpPr>
            <a:spLocks noGrp="1"/>
          </p:cNvSpPr>
          <p:nvPr>
            <p:ph type="sldNum" sz="quarter" idx="12"/>
          </p:nvPr>
        </p:nvSpPr>
        <p:spPr/>
        <p:txBody>
          <a:bodyPr/>
          <a:lstStyle/>
          <a:p>
            <a:fld id="{63BC356D-1576-478B-8647-1361C6E9DFF7}" type="slidenum">
              <a:rPr lang="ja-JP" altLang="en-US" smtClean="0"/>
              <a:pPr/>
              <a:t>246</a:t>
            </a:fld>
            <a:endParaRPr lang="ja-JP" altLang="en-US"/>
          </a:p>
        </p:txBody>
      </p:sp>
    </p:spTree>
    <p:extLst>
      <p:ext uri="{BB962C8B-B14F-4D97-AF65-F5344CB8AC3E}">
        <p14:creationId xmlns:p14="http://schemas.microsoft.com/office/powerpoint/2010/main" val="952323435"/>
      </p:ext>
    </p:extLst>
  </p:cSld>
  <p:clrMapOvr>
    <a:masterClrMapping/>
  </p:clrMapOvr>
  <p:timing>
    <p:tnLst>
      <p:par>
        <p:cTn id="1" dur="indefinite" restart="never" nodeType="tmRoot"/>
      </p:par>
    </p:tnLst>
  </p:timing>
</p:sld>
</file>

<file path=ppt/slides/slide2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8" name="図 27"/>
          <p:cNvPicPr>
            <a:picLocks/>
          </p:cNvPicPr>
          <p:nvPr/>
        </p:nvPicPr>
        <p:blipFill>
          <a:blip r:embed="rId3"/>
          <a:stretch>
            <a:fillRect/>
          </a:stretch>
        </p:blipFill>
        <p:spPr>
          <a:xfrm>
            <a:off x="2539073" y="3140968"/>
            <a:ext cx="1888912" cy="2386996"/>
          </a:xfrm>
          <a:prstGeom prst="rect">
            <a:avLst/>
          </a:prstGeom>
        </p:spPr>
      </p:pic>
      <p:pic>
        <p:nvPicPr>
          <p:cNvPr id="3" name="図 2"/>
          <p:cNvPicPr>
            <a:picLocks noChangeAspect="1"/>
          </p:cNvPicPr>
          <p:nvPr/>
        </p:nvPicPr>
        <p:blipFill>
          <a:blip r:embed="rId4"/>
          <a:stretch>
            <a:fillRect/>
          </a:stretch>
        </p:blipFill>
        <p:spPr>
          <a:xfrm>
            <a:off x="-418069" y="2309997"/>
            <a:ext cx="9382557" cy="3999323"/>
          </a:xfrm>
          <a:prstGeom prst="rect">
            <a:avLst/>
          </a:prstGeom>
        </p:spPr>
      </p:pic>
      <p:sp>
        <p:nvSpPr>
          <p:cNvPr id="9" name="正方形/長方形 8"/>
          <p:cNvSpPr/>
          <p:nvPr/>
        </p:nvSpPr>
        <p:spPr>
          <a:xfrm>
            <a:off x="151689" y="1099058"/>
            <a:ext cx="8892480" cy="923330"/>
          </a:xfrm>
          <a:prstGeom prst="rect">
            <a:avLst/>
          </a:prstGeom>
        </p:spPr>
        <p:txBody>
          <a:bodyPr wrap="square">
            <a:spAutoFit/>
          </a:bodyPr>
          <a:lstStyle/>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800" b="0"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タブレット端末短期貸与事業及び、所属における活用を促すためのモデル事業の取組みにより、タブレットが必要な</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所属での導入が概ね完了したことから、</a:t>
            </a: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2021</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年度をもって両事業を終了。今後は各所属において自律的にタブレットの活用に</a:t>
            </a:r>
            <a:r>
              <a:rPr kumimoji="1" lang="ja-JP" altLang="en-US" sz="18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よりデジタル化</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を推進。</a:t>
            </a:r>
            <a:endPar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59" name="正方形/長方形 58"/>
          <p:cNvSpPr/>
          <p:nvPr/>
        </p:nvSpPr>
        <p:spPr>
          <a:xfrm>
            <a:off x="323527" y="373418"/>
            <a:ext cx="7023203" cy="923330"/>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③　行政のデジタル化　</a:t>
            </a: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（タブレット端末の短期貸与及びタブレット端末の活用検討（各所属）</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cxnSp>
        <p:nvCxnSpPr>
          <p:cNvPr id="60" name="直線コネクタ 59"/>
          <p:cNvCxnSpPr/>
          <p:nvPr/>
        </p:nvCxnSpPr>
        <p:spPr>
          <a:xfrm>
            <a:off x="313453" y="978997"/>
            <a:ext cx="856895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8" name="テキスト ボックス 7"/>
          <p:cNvSpPr txBox="1"/>
          <p:nvPr/>
        </p:nvSpPr>
        <p:spPr>
          <a:xfrm>
            <a:off x="8170336" y="2849318"/>
            <a:ext cx="712069" cy="52322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目標</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60%</a:t>
            </a:r>
            <a:endPar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10" name="テキスト ボックス 1"/>
          <p:cNvSpPr txBox="1"/>
          <p:nvPr/>
        </p:nvSpPr>
        <p:spPr>
          <a:xfrm>
            <a:off x="4957526" y="4274325"/>
            <a:ext cx="3312368" cy="246167"/>
          </a:xfrm>
          <a:prstGeom prst="rect">
            <a:avLst/>
          </a:prstGeom>
          <a:solidFill>
            <a:schemeClr val="bg1"/>
          </a:solidFill>
          <a:ln w="9525" cmpd="sng">
            <a:no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※2017</a:t>
            </a: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a:t>
            </a:r>
            <a:r>
              <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6</a:t>
            </a: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a:t>
            </a:r>
            <a:r>
              <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a:t>
            </a: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日より貸与台数を</a:t>
            </a:r>
            <a:r>
              <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7</a:t>
            </a: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台→</a:t>
            </a:r>
            <a:r>
              <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10</a:t>
            </a: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台へ変更</a:t>
            </a:r>
          </a:p>
        </p:txBody>
      </p:sp>
      <p:sp>
        <p:nvSpPr>
          <p:cNvPr id="15" name="四角形吹き出し 14"/>
          <p:cNvSpPr/>
          <p:nvPr/>
        </p:nvSpPr>
        <p:spPr>
          <a:xfrm>
            <a:off x="4891724" y="6243235"/>
            <a:ext cx="4235830" cy="426125"/>
          </a:xfrm>
          <a:prstGeom prst="wedgeRectCallout">
            <a:avLst>
              <a:gd name="adj1" fmla="val -38601"/>
              <a:gd name="adj2" fmla="val -2276"/>
            </a:avLst>
          </a:prstGeom>
          <a:ln w="38100">
            <a:noFill/>
            <a:prstDash val="sysDash"/>
          </a:ln>
        </p:spPr>
        <p:style>
          <a:lnRef idx="2">
            <a:schemeClr val="accent6"/>
          </a:lnRef>
          <a:fillRef idx="1">
            <a:schemeClr val="lt1"/>
          </a:fillRef>
          <a:effectRef idx="0">
            <a:schemeClr val="accent6"/>
          </a:effectRef>
          <a:fontRef idx="minor">
            <a:schemeClr val="dk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モデル事業：</a:t>
            </a:r>
            <a:r>
              <a:rPr kumimoji="1" lang="en-US" altLang="ja-JP"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ICT</a:t>
            </a:r>
            <a:r>
              <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戦略室の行っている短期貸与を利用し、各所属が自発的に担当業務でのタブレット端末の使い方を検討した事業</a:t>
            </a:r>
          </a:p>
        </p:txBody>
      </p:sp>
      <p:sp>
        <p:nvSpPr>
          <p:cNvPr id="5" name="テキスト ボックス 4"/>
          <p:cNvSpPr txBox="1"/>
          <p:nvPr/>
        </p:nvSpPr>
        <p:spPr>
          <a:xfrm>
            <a:off x="740809" y="2666389"/>
            <a:ext cx="2696572"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タブレット端末所属導入率</a:t>
            </a:r>
          </a:p>
        </p:txBody>
      </p:sp>
      <p:sp>
        <p:nvSpPr>
          <p:cNvPr id="19" name="右矢印 18"/>
          <p:cNvSpPr/>
          <p:nvPr/>
        </p:nvSpPr>
        <p:spPr bwMode="auto">
          <a:xfrm>
            <a:off x="1788444" y="4172371"/>
            <a:ext cx="658180" cy="553915"/>
          </a:xfrm>
          <a:prstGeom prst="rightArrow">
            <a:avLst/>
          </a:prstGeom>
          <a:solidFill>
            <a:srgbClr val="DF5327">
              <a:alpha val="50196"/>
            </a:srgbClr>
          </a:solidFill>
          <a:ln w="19050" cap="flat" cmpd="sng" algn="ctr">
            <a:solidFill>
              <a:srgbClr val="FF0000"/>
            </a:solidFill>
            <a:prstDash val="solid"/>
            <a:round/>
            <a:headEnd type="none" w="med" len="med"/>
            <a:tailEnd type="none" w="med" len="med"/>
          </a:ln>
          <a:effectLst/>
        </p:spPr>
        <p:txBody>
          <a:bodyPr vert="horz" wrap="square" lIns="0" tIns="0" rIns="0" bIns="0" numCol="1" rtlCol="0" anchor="t" anchorCtr="0" compatLnSpc="1">
            <a:prstTxWarp prst="textNoShape">
              <a:avLst/>
            </a:prstTxWarp>
            <a:spAutoFit/>
          </a:bodyPr>
          <a:lstStyle/>
          <a:p>
            <a:pPr marL="0" marR="0" lvl="0" indent="0" algn="l" defTabSz="914400" rtl="0" eaLnBrk="1" fontAlgn="base" latinLnBrk="0" hangingPunct="1">
              <a:lnSpc>
                <a:spcPct val="140000"/>
              </a:lnSpc>
              <a:spcBef>
                <a:spcPct val="10000"/>
              </a:spcBef>
              <a:spcAft>
                <a:spcPct val="0"/>
              </a:spcAft>
              <a:buClrTx/>
              <a:buSzTx/>
              <a:buFontTx/>
              <a:buNone/>
              <a:tabLst/>
              <a:defRPr/>
            </a:pPr>
            <a:endParaRPr kumimoji="1" lang="ja-JP" altLang="en-US" sz="2200" b="0" i="0" u="none" strike="noStrike" kern="1200" cap="none" spc="0" normalizeH="0" baseline="0" noProof="0">
              <a:ln>
                <a:noFill/>
              </a:ln>
              <a:solidFill>
                <a:srgbClr val="4D4D4D"/>
              </a:solidFill>
              <a:effectLst/>
              <a:uLnTx/>
              <a:uFillTx/>
              <a:latin typeface="Arial" charset="0"/>
              <a:ea typeface="メイリオ" pitchFamily="50" charset="-128"/>
              <a:cs typeface="メイリオ" pitchFamily="50" charset="-128"/>
            </a:endParaRPr>
          </a:p>
        </p:txBody>
      </p:sp>
      <p:sp>
        <p:nvSpPr>
          <p:cNvPr id="22" name="正方形/長方形 21"/>
          <p:cNvSpPr/>
          <p:nvPr/>
        </p:nvSpPr>
        <p:spPr>
          <a:xfrm>
            <a:off x="6993834" y="604267"/>
            <a:ext cx="2206181" cy="369332"/>
          </a:xfrm>
          <a:prstGeom prst="rect">
            <a:avLst/>
          </a:prstGeom>
          <a:noFill/>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What</a:t>
            </a:r>
            <a:r>
              <a:rPr kumimoji="1" lang="ja-JP" altLang="en-US" sz="1800" b="0" i="0" u="none" strike="noStrike" kern="1200" cap="none" spc="0" normalizeH="0" baseline="0" noProof="0" dirty="0" err="1">
                <a:ln>
                  <a:noFill/>
                </a:ln>
                <a:solidFill>
                  <a:prstClr val="black"/>
                </a:solidFill>
                <a:effectLst/>
                <a:uLnTx/>
                <a:uFillTx/>
                <a:latin typeface="Calibri"/>
                <a:ea typeface="ＭＳ Ｐゴシック" panose="020B0600070205080204" pitchFamily="50" charset="-128"/>
                <a:cs typeface="+mn-cs"/>
              </a:rPr>
              <a:t>、</a:t>
            </a: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Outcome</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p>
        </p:txBody>
      </p:sp>
      <p:sp>
        <p:nvSpPr>
          <p:cNvPr id="23" name="テキスト ボックス 36"/>
          <p:cNvSpPr txBox="1"/>
          <p:nvPr/>
        </p:nvSpPr>
        <p:spPr>
          <a:xfrm>
            <a:off x="48464" y="62273"/>
            <a:ext cx="3993789"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zh-TW"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Ⅲ</a:t>
            </a:r>
            <a:r>
              <a:rPr kumimoji="1" lang="zh-TW"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　行財政改革</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業務執行の刷新</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・ＩＣＴの徹底活用</a:t>
            </a:r>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247</a:t>
            </a:fld>
            <a:endParaRPr lang="ja-JP" altLang="en-US"/>
          </a:p>
        </p:txBody>
      </p:sp>
    </p:spTree>
    <p:extLst>
      <p:ext uri="{BB962C8B-B14F-4D97-AF65-F5344CB8AC3E}">
        <p14:creationId xmlns:p14="http://schemas.microsoft.com/office/powerpoint/2010/main" val="2388751883"/>
      </p:ext>
    </p:extLst>
  </p:cSld>
  <p:clrMapOvr>
    <a:masterClrMapping/>
  </p:clrMapOvr>
  <p:timing>
    <p:tnLst>
      <p:par>
        <p:cTn id="1" dur="indefinite" restart="never" nodeType="tmRoot"/>
      </p:par>
    </p:tnLst>
  </p:timing>
</p:sld>
</file>

<file path=ppt/slides/slide2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図 4"/>
          <p:cNvPicPr>
            <a:picLocks noChangeAspect="1"/>
          </p:cNvPicPr>
          <p:nvPr/>
        </p:nvPicPr>
        <p:blipFill>
          <a:blip r:embed="rId3"/>
          <a:stretch>
            <a:fillRect/>
          </a:stretch>
        </p:blipFill>
        <p:spPr>
          <a:xfrm>
            <a:off x="5086186" y="3109407"/>
            <a:ext cx="3950550" cy="3694496"/>
          </a:xfrm>
          <a:prstGeom prst="rect">
            <a:avLst/>
          </a:prstGeom>
        </p:spPr>
      </p:pic>
      <p:pic>
        <p:nvPicPr>
          <p:cNvPr id="4" name="図 3"/>
          <p:cNvPicPr>
            <a:picLocks noChangeAspect="1"/>
          </p:cNvPicPr>
          <p:nvPr/>
        </p:nvPicPr>
        <p:blipFill>
          <a:blip r:embed="rId4"/>
          <a:stretch>
            <a:fillRect/>
          </a:stretch>
        </p:blipFill>
        <p:spPr>
          <a:xfrm>
            <a:off x="-136620" y="4218317"/>
            <a:ext cx="3011685" cy="2810500"/>
          </a:xfrm>
          <a:prstGeom prst="rect">
            <a:avLst/>
          </a:prstGeom>
        </p:spPr>
      </p:pic>
      <p:pic>
        <p:nvPicPr>
          <p:cNvPr id="31" name="図 30"/>
          <p:cNvPicPr>
            <a:picLocks/>
          </p:cNvPicPr>
          <p:nvPr/>
        </p:nvPicPr>
        <p:blipFill>
          <a:blip r:embed="rId5"/>
          <a:stretch>
            <a:fillRect/>
          </a:stretch>
        </p:blipFill>
        <p:spPr>
          <a:xfrm>
            <a:off x="267255" y="1531619"/>
            <a:ext cx="8533845" cy="635337"/>
          </a:xfrm>
          <a:prstGeom prst="rect">
            <a:avLst/>
          </a:prstGeom>
        </p:spPr>
      </p:pic>
      <p:sp>
        <p:nvSpPr>
          <p:cNvPr id="7" name="正方形/長方形 6"/>
          <p:cNvSpPr/>
          <p:nvPr/>
        </p:nvSpPr>
        <p:spPr>
          <a:xfrm>
            <a:off x="218210" y="1031449"/>
            <a:ext cx="8864229" cy="1400383"/>
          </a:xfrm>
          <a:prstGeom prst="rect">
            <a:avLst/>
          </a:prstGeom>
        </p:spPr>
        <p:txBody>
          <a:bodyPr wrap="square">
            <a:spAutoFit/>
          </a:bodyPr>
          <a:lstStyle/>
          <a:p>
            <a:pPr marL="0" marR="0" lvl="0" indent="0" algn="l" defTabSz="914400" rtl="0" eaLnBrk="1" fontAlgn="auto" latinLnBrk="0" hangingPunct="1">
              <a:lnSpc>
                <a:spcPts val="17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rPr>
              <a:t>・</a:t>
            </a:r>
            <a:r>
              <a:rPr kumimoji="1" lang="ja-JP" altLang="en-US" sz="16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各局のスケジューラ活用は</a:t>
            </a:r>
            <a:r>
              <a:rPr kumimoji="1" lang="en-US" altLang="ja-JP" sz="16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80%</a:t>
            </a:r>
            <a:r>
              <a:rPr kumimoji="1" lang="ja-JP" altLang="en-US" sz="16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を超えており、進んでいる。</a:t>
            </a:r>
            <a:endParaRPr kumimoji="1" lang="en-US" altLang="ja-JP" sz="16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7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・効率化の実感は高く、単なる作業効率化だけでなく、マネジメントの観点でも効果が出でいる。</a:t>
            </a:r>
            <a:endParaRPr kumimoji="1" lang="en-US" altLang="ja-JP" sz="16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7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2018</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年度からは、災害発生時にも確実かつ迅速に連絡を取り合える環境を整備することを踏まえ、</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7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コミュニケーション基盤の更新に併せて、自身のスマートフォン（</a:t>
            </a: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BYOD</a:t>
            </a:r>
            <a:r>
              <a:rPr kumimoji="1" lang="en-US" altLang="ja-JP" sz="1600" b="0" i="0" u="none" strike="noStrike" kern="1200" cap="none" spc="0" normalizeH="0" baseline="3000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）からでも庁内のメール、</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7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スケジュール等を確認できる仕組みや</a:t>
            </a: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Web</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会議機能（</a:t>
            </a:r>
            <a:r>
              <a:rPr kumimoji="1" lang="ja-JP"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オンライン上での会議</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）を構築した。</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r" defTabSz="914400" rtl="0" eaLnBrk="1" fontAlgn="auto" latinLnBrk="0" hangingPunct="1">
              <a:lnSpc>
                <a:spcPts val="1700"/>
              </a:lnSpc>
              <a:spcBef>
                <a:spcPts val="0"/>
              </a:spcBef>
              <a:spcAft>
                <a:spcPts val="0"/>
              </a:spcAft>
              <a:buClrTx/>
              <a:buSzTx/>
              <a:buFontTx/>
              <a:buNone/>
              <a:tabLst/>
              <a:defRPr/>
            </a:pP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000" b="0" i="0" u="none" strike="noStrike" kern="1200" cap="none" spc="0" normalizeH="0" baseline="0" noProof="0" dirty="0">
                <a:ln>
                  <a:noFill/>
                </a:ln>
                <a:solidFill>
                  <a:prstClr val="black"/>
                </a:solidFill>
                <a:effectLst/>
                <a:uLnTx/>
                <a:uFillTx/>
                <a:latin typeface="Arial" charset="0"/>
                <a:ea typeface="メイリオ" pitchFamily="50" charset="-128"/>
                <a:cs typeface="メイリオ" pitchFamily="50" charset="-128"/>
              </a:rPr>
              <a:t>BYOD(Bring Your Own Device)</a:t>
            </a:r>
            <a:r>
              <a:rPr kumimoji="1" lang="ja-JP" altLang="en-US" sz="1000" b="0" i="0" u="none" strike="noStrike" kern="1200" cap="none" spc="0" normalizeH="0" baseline="0" noProof="0" dirty="0">
                <a:ln>
                  <a:noFill/>
                </a:ln>
                <a:solidFill>
                  <a:prstClr val="black"/>
                </a:solidFill>
                <a:effectLst/>
                <a:uLnTx/>
                <a:uFillTx/>
                <a:latin typeface="Arial" charset="0"/>
                <a:ea typeface="メイリオ" pitchFamily="50" charset="-128"/>
                <a:cs typeface="メイリオ" pitchFamily="50" charset="-128"/>
              </a:rPr>
              <a:t>･･･個人所有端末（個人で所有しているスマートフォンなどの情報端末）を業務で使用する行為</a:t>
            </a:r>
            <a:endParaRPr kumimoji="1" lang="en-US" altLang="ja-JP" sz="1050" b="0" i="0" u="none" strike="noStrike" kern="1200" cap="none" spc="0" normalizeH="0" baseline="0" noProof="0" dirty="0">
              <a:ln>
                <a:noFill/>
              </a:ln>
              <a:solidFill>
                <a:prstClr val="black"/>
              </a:solidFill>
              <a:effectLst/>
              <a:uLnTx/>
              <a:uFillTx/>
              <a:latin typeface="Arial" charset="0"/>
              <a:ea typeface="メイリオ" pitchFamily="50" charset="-128"/>
              <a:cs typeface="メイリオ" pitchFamily="50" charset="-128"/>
            </a:endParaRPr>
          </a:p>
        </p:txBody>
      </p:sp>
      <p:pic>
        <p:nvPicPr>
          <p:cNvPr id="32" name="図 31"/>
          <p:cNvPicPr>
            <a:picLocks/>
          </p:cNvPicPr>
          <p:nvPr/>
        </p:nvPicPr>
        <p:blipFill>
          <a:blip r:embed="rId5"/>
          <a:stretch>
            <a:fillRect/>
          </a:stretch>
        </p:blipFill>
        <p:spPr>
          <a:xfrm>
            <a:off x="72009" y="3789040"/>
            <a:ext cx="4283968" cy="504056"/>
          </a:xfrm>
          <a:prstGeom prst="rect">
            <a:avLst/>
          </a:prstGeom>
        </p:spPr>
      </p:pic>
      <p:sp>
        <p:nvSpPr>
          <p:cNvPr id="12" name="Shape 128"/>
          <p:cNvSpPr/>
          <p:nvPr/>
        </p:nvSpPr>
        <p:spPr>
          <a:xfrm>
            <a:off x="31269" y="3143336"/>
            <a:ext cx="4834046" cy="1210588"/>
          </a:xfrm>
          <a:prstGeom prst="rect">
            <a:avLst/>
          </a:prstGeom>
          <a:ln w="12700">
            <a:miter lim="400000"/>
          </a:ln>
          <a:extLst>
            <a:ext uri="{C572A759-6A51-4108-AA02-DFA0A04FC94B}">
              <ma14:wrappingTextBoxFlag xmlns="" xmlns:ma14="http://schemas.microsoft.com/office/mac/drawingml/2011/main" val="1"/>
            </a:ext>
          </a:extLst>
        </p:spPr>
        <p:txBody>
          <a:bodyPr wrap="square" lIns="50800" tIns="50800" rIns="50800" bIns="50800" anchor="ctr">
            <a:spAutoFit/>
          </a:bodyPr>
          <a:lstStyle/>
          <a:p>
            <a:pPr marL="285764" marR="0" lvl="0" indent="-285764"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sz="2600"/>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2016</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6</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スケジューラ利用の推進、ルール整備</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64" marR="0" lvl="0" indent="-285764"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sz="2600"/>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2016</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2017</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　</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全課アンケート実施（</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回）</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64" marR="0" lvl="0" indent="-285764"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sz="2600"/>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2016</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7</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2017</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利用状況調査（システムより）</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64" marR="0" lvl="0" indent="-285764"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sz="2600"/>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2018</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6</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コミュニケーション基盤の更新</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sz="2600"/>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BYOD</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運用開始</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sz="2600"/>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Web</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会議運用開始</a:t>
            </a:r>
            <a:r>
              <a:rPr kumimoji="1" lang="en-US" altLang="ja-JP" sz="1200" b="0" i="0" u="none" strike="noStrike" kern="1200" cap="none" spc="0" normalizeH="0" baseline="0" noProof="0" dirty="0">
                <a:ln>
                  <a:noFill/>
                </a:ln>
                <a:solidFill>
                  <a:srgbClr val="FF0000"/>
                </a:solidFill>
                <a:effectLst/>
                <a:uLnTx/>
                <a:uFillTx/>
                <a:latin typeface="ＭＳ Ｐゴシック" panose="020B0600070205080204" pitchFamily="50" charset="-128"/>
                <a:ea typeface="ＭＳ Ｐゴシック" panose="020B0600070205080204" pitchFamily="50" charset="-128"/>
                <a:cs typeface="+mn-cs"/>
              </a:rPr>
              <a:t>		</a:t>
            </a:r>
          </a:p>
        </p:txBody>
      </p:sp>
      <p:sp>
        <p:nvSpPr>
          <p:cNvPr id="59" name="正方形/長方形 58"/>
          <p:cNvSpPr/>
          <p:nvPr/>
        </p:nvSpPr>
        <p:spPr>
          <a:xfrm>
            <a:off x="323528" y="323364"/>
            <a:ext cx="5861482" cy="646331"/>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③</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行政のデジタル化　</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（庁外からのメール・スケジュール等の確認環境の構築）</a:t>
            </a:r>
          </a:p>
        </p:txBody>
      </p:sp>
      <p:cxnSp>
        <p:nvCxnSpPr>
          <p:cNvPr id="60" name="直線コネクタ 59"/>
          <p:cNvCxnSpPr/>
          <p:nvPr/>
        </p:nvCxnSpPr>
        <p:spPr>
          <a:xfrm>
            <a:off x="323528" y="959100"/>
            <a:ext cx="856895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3" name="テキスト ボックス 12"/>
          <p:cNvSpPr txBox="1"/>
          <p:nvPr/>
        </p:nvSpPr>
        <p:spPr>
          <a:xfrm>
            <a:off x="-60510" y="2662745"/>
            <a:ext cx="2467375" cy="318036"/>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50800" tIns="50800" rIns="50800" bIns="50800" numCol="1" spcCol="38100" rtlCol="0" anchor="ctr">
            <a:spAutoFit/>
          </a:bodyPr>
          <a:lstStyle/>
          <a:p>
            <a:pPr marL="0" marR="0" lvl="0" indent="0" algn="ctr" defTabSz="584200" rtl="0" eaLnBrk="1" fontAlgn="auto" latinLnBrk="0" hangingPunct="0">
              <a:lnSpc>
                <a:spcPct val="100000"/>
              </a:lnSpc>
              <a:spcBef>
                <a:spcPts val="0"/>
              </a:spcBef>
              <a:spcAft>
                <a:spcPts val="0"/>
              </a:spcAft>
              <a:buClrTx/>
              <a:buSzTx/>
              <a:buFontTx/>
              <a:buNone/>
              <a:tabLst/>
              <a:defRPr/>
            </a:pPr>
            <a:r>
              <a:rPr kumimoji="0" lang="ja-JP" altLang="en-US" sz="1400" b="0"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mn-cs"/>
                <a:sym typeface="Helvetica Light"/>
              </a:rPr>
              <a:t>これまでの主な取り組み</a:t>
            </a:r>
          </a:p>
        </p:txBody>
      </p:sp>
      <p:cxnSp>
        <p:nvCxnSpPr>
          <p:cNvPr id="14" name="直線コネクタ 13"/>
          <p:cNvCxnSpPr/>
          <p:nvPr/>
        </p:nvCxnSpPr>
        <p:spPr>
          <a:xfrm>
            <a:off x="65175" y="2971526"/>
            <a:ext cx="3985083" cy="11301"/>
          </a:xfrm>
          <a:prstGeom prst="line">
            <a:avLst/>
          </a:prstGeom>
          <a:noFill/>
          <a:ln w="19050" cap="flat">
            <a:solidFill>
              <a:srgbClr val="000000"/>
            </a:solidFill>
            <a:prstDash val="dash"/>
            <a:miter lim="400000"/>
          </a:ln>
          <a:effectLst/>
          <a:sp3d/>
        </p:spPr>
        <p:style>
          <a:lnRef idx="0">
            <a:scrgbClr r="0" g="0" b="0"/>
          </a:lnRef>
          <a:fillRef idx="0">
            <a:scrgbClr r="0" g="0" b="0"/>
          </a:fillRef>
          <a:effectRef idx="0">
            <a:scrgbClr r="0" g="0" b="0"/>
          </a:effectRef>
          <a:fontRef idx="none"/>
        </p:style>
      </p:cxnSp>
      <p:pic>
        <p:nvPicPr>
          <p:cNvPr id="43" name="図 42"/>
          <p:cNvPicPr>
            <a:picLocks noChangeAspect="1"/>
          </p:cNvPicPr>
          <p:nvPr/>
        </p:nvPicPr>
        <p:blipFill>
          <a:blip r:embed="rId6"/>
          <a:stretch>
            <a:fillRect/>
          </a:stretch>
        </p:blipFill>
        <p:spPr>
          <a:xfrm>
            <a:off x="2596551" y="4406057"/>
            <a:ext cx="2094022" cy="2389813"/>
          </a:xfrm>
          <a:prstGeom prst="rect">
            <a:avLst/>
          </a:prstGeom>
        </p:spPr>
      </p:pic>
      <p:pic>
        <p:nvPicPr>
          <p:cNvPr id="58" name="図 57"/>
          <p:cNvPicPr>
            <a:picLocks noChangeAspect="1"/>
          </p:cNvPicPr>
          <p:nvPr/>
        </p:nvPicPr>
        <p:blipFill>
          <a:blip r:embed="rId7"/>
          <a:stretch>
            <a:fillRect/>
          </a:stretch>
        </p:blipFill>
        <p:spPr>
          <a:xfrm>
            <a:off x="4650324" y="3012605"/>
            <a:ext cx="4557812" cy="1437363"/>
          </a:xfrm>
          <a:prstGeom prst="rect">
            <a:avLst/>
          </a:prstGeom>
        </p:spPr>
      </p:pic>
      <p:sp>
        <p:nvSpPr>
          <p:cNvPr id="27" name="テキスト ボックス 26">
            <a:extLst>
              <a:ext uri="{FF2B5EF4-FFF2-40B4-BE49-F238E27FC236}">
                <a16:creationId xmlns:a16="http://schemas.microsoft.com/office/drawing/2014/main" id="{2FF33D26-FF44-44D9-BA02-0E4CC6CBF6C0}"/>
              </a:ext>
            </a:extLst>
          </p:cNvPr>
          <p:cNvSpPr txBox="1"/>
          <p:nvPr/>
        </p:nvSpPr>
        <p:spPr>
          <a:xfrm>
            <a:off x="4690573" y="2778508"/>
            <a:ext cx="1397480" cy="2616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BYOD</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の概念図</a:t>
            </a:r>
          </a:p>
        </p:txBody>
      </p:sp>
      <p:sp>
        <p:nvSpPr>
          <p:cNvPr id="28" name="テキスト ボックス 56"/>
          <p:cNvSpPr txBox="1"/>
          <p:nvPr/>
        </p:nvSpPr>
        <p:spPr>
          <a:xfrm>
            <a:off x="6385487" y="5307328"/>
            <a:ext cx="487313" cy="256480"/>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rot="0" spcFirstLastPara="1" vert="horz" wrap="none" lIns="50800" tIns="50800" rIns="50800" bIns="50800" numCol="1" spcCol="38100" rtlCol="0" anchor="ctr">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584200" rtl="0" eaLnBrk="1" fontAlgn="auto" latinLnBrk="0" hangingPunct="0">
              <a:lnSpc>
                <a:spcPct val="100000"/>
              </a:lnSpc>
              <a:spcBef>
                <a:spcPts val="0"/>
              </a:spcBef>
              <a:spcAft>
                <a:spcPts val="0"/>
              </a:spcAft>
              <a:buClrTx/>
              <a:buSzTx/>
              <a:buFontTx/>
              <a:buNone/>
              <a:tabLst/>
              <a:defRPr/>
            </a:pPr>
            <a:r>
              <a:rPr kumimoji="0" lang="ja-JP" altLang="en-US" sz="1000" b="0" i="0" u="none" strike="noStrike" kern="1200" cap="none" spc="0" normalizeH="0" baseline="0" noProof="0" dirty="0">
                <a:ln>
                  <a:noFill/>
                </a:ln>
                <a:solidFill>
                  <a:prstClr val="white"/>
                </a:solidFill>
                <a:effectLst/>
                <a:uLnTx/>
                <a:uFillTx/>
                <a:latin typeface="メイリオ" panose="020B0604030504040204" pitchFamily="50" charset="-128"/>
                <a:ea typeface="メイリオ" panose="020B0604030504040204" pitchFamily="50" charset="-128"/>
                <a:cs typeface="+mn-cs"/>
                <a:sym typeface="Helvetica Light"/>
              </a:rPr>
              <a:t>未導入</a:t>
            </a:r>
            <a:endParaRPr kumimoji="0" lang="ja-JP" altLang="en-US" sz="1100" b="0" i="0" u="none" strike="noStrike" kern="1200" cap="none" spc="0" normalizeH="0" baseline="0" noProof="0" dirty="0">
              <a:ln>
                <a:noFill/>
              </a:ln>
              <a:solidFill>
                <a:prstClr val="white"/>
              </a:solidFill>
              <a:effectLst/>
              <a:uLnTx/>
              <a:uFillTx/>
              <a:latin typeface="メイリオ" panose="020B0604030504040204" pitchFamily="50" charset="-128"/>
              <a:ea typeface="メイリオ" panose="020B0604030504040204" pitchFamily="50" charset="-128"/>
              <a:cs typeface="+mn-cs"/>
              <a:sym typeface="Helvetica Light"/>
            </a:endParaRPr>
          </a:p>
        </p:txBody>
      </p:sp>
      <p:sp>
        <p:nvSpPr>
          <p:cNvPr id="29" name="正方形/長方形 28"/>
          <p:cNvSpPr/>
          <p:nvPr/>
        </p:nvSpPr>
        <p:spPr>
          <a:xfrm>
            <a:off x="6827214" y="552345"/>
            <a:ext cx="2206181" cy="369332"/>
          </a:xfrm>
          <a:prstGeom prst="rect">
            <a:avLst/>
          </a:prstGeom>
          <a:noFill/>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What</a:t>
            </a:r>
            <a:r>
              <a:rPr kumimoji="1" lang="ja-JP" altLang="en-US" sz="1800" b="0" i="0" u="none" strike="noStrike" kern="1200" cap="none" spc="0" normalizeH="0" baseline="0" noProof="0" dirty="0" err="1">
                <a:ln>
                  <a:noFill/>
                </a:ln>
                <a:solidFill>
                  <a:prstClr val="black"/>
                </a:solidFill>
                <a:effectLst/>
                <a:uLnTx/>
                <a:uFillTx/>
                <a:latin typeface="Calibri"/>
                <a:ea typeface="ＭＳ Ｐゴシック" panose="020B0600070205080204" pitchFamily="50" charset="-128"/>
                <a:cs typeface="+mn-cs"/>
              </a:rPr>
              <a:t>、</a:t>
            </a: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Outcome</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p>
        </p:txBody>
      </p:sp>
      <p:sp>
        <p:nvSpPr>
          <p:cNvPr id="35" name="テキスト ボックス 36"/>
          <p:cNvSpPr txBox="1"/>
          <p:nvPr/>
        </p:nvSpPr>
        <p:spPr>
          <a:xfrm>
            <a:off x="72008" y="50021"/>
            <a:ext cx="3993789"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zh-TW"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Ⅲ</a:t>
            </a:r>
            <a:r>
              <a:rPr kumimoji="1" lang="zh-TW"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　行財政改革</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業務執行の刷新</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・ＩＣＴの徹底活用</a:t>
            </a:r>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248</a:t>
            </a:fld>
            <a:endParaRPr lang="ja-JP" altLang="en-US"/>
          </a:p>
        </p:txBody>
      </p:sp>
    </p:spTree>
    <p:extLst>
      <p:ext uri="{BB962C8B-B14F-4D97-AF65-F5344CB8AC3E}">
        <p14:creationId xmlns:p14="http://schemas.microsoft.com/office/powerpoint/2010/main" val="2089943880"/>
      </p:ext>
    </p:extLst>
  </p:cSld>
  <p:clrMapOvr>
    <a:masterClrMapping/>
  </p:clrMapOvr>
  <p:timing>
    <p:tnLst>
      <p:par>
        <p:cTn id="1" dur="indefinite" restart="never" nodeType="tmRoot"/>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角丸四角形 15"/>
          <p:cNvSpPr/>
          <p:nvPr/>
        </p:nvSpPr>
        <p:spPr>
          <a:xfrm>
            <a:off x="4654192" y="3356992"/>
            <a:ext cx="4402785" cy="3417160"/>
          </a:xfrm>
          <a:prstGeom prst="roundRect">
            <a:avLst>
              <a:gd name="adj" fmla="val 0"/>
            </a:avLst>
          </a:prstGeom>
          <a:solidFill>
            <a:srgbClr val="66FFFF">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5" name="角丸四角形 14"/>
          <p:cNvSpPr/>
          <p:nvPr/>
        </p:nvSpPr>
        <p:spPr>
          <a:xfrm>
            <a:off x="2483768" y="1251857"/>
            <a:ext cx="6552728" cy="2105135"/>
          </a:xfrm>
          <a:prstGeom prst="roundRect">
            <a:avLst>
              <a:gd name="adj" fmla="val 0"/>
            </a:avLst>
          </a:prstGeom>
          <a:solidFill>
            <a:srgbClr val="66FFFF">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graphicFrame>
        <p:nvGraphicFramePr>
          <p:cNvPr id="5" name="表 4"/>
          <p:cNvGraphicFramePr>
            <a:graphicFrameLocks noGrp="1"/>
          </p:cNvGraphicFramePr>
          <p:nvPr>
            <p:extLst>
              <p:ext uri="{D42A27DB-BD31-4B8C-83A1-F6EECF244321}">
                <p14:modId xmlns:p14="http://schemas.microsoft.com/office/powerpoint/2010/main" val="3440133684"/>
              </p:ext>
            </p:extLst>
          </p:nvPr>
        </p:nvGraphicFramePr>
        <p:xfrm>
          <a:off x="252830" y="724186"/>
          <a:ext cx="8784977" cy="6104932"/>
        </p:xfrm>
        <a:graphic>
          <a:graphicData uri="http://schemas.openxmlformats.org/drawingml/2006/table">
            <a:tbl>
              <a:tblPr firstRow="1" bandRow="1">
                <a:tableStyleId>{69012ECD-51FC-41F1-AA8D-1B2483CD663E}</a:tableStyleId>
              </a:tblPr>
              <a:tblGrid>
                <a:gridCol w="1008112">
                  <a:extLst>
                    <a:ext uri="{9D8B030D-6E8A-4147-A177-3AD203B41FA5}">
                      <a16:colId xmlns:a16="http://schemas.microsoft.com/office/drawing/2014/main" val="20000"/>
                    </a:ext>
                  </a:extLst>
                </a:gridCol>
                <a:gridCol w="1224136">
                  <a:extLst>
                    <a:ext uri="{9D8B030D-6E8A-4147-A177-3AD203B41FA5}">
                      <a16:colId xmlns:a16="http://schemas.microsoft.com/office/drawing/2014/main" val="20001"/>
                    </a:ext>
                  </a:extLst>
                </a:gridCol>
                <a:gridCol w="2184243">
                  <a:extLst>
                    <a:ext uri="{9D8B030D-6E8A-4147-A177-3AD203B41FA5}">
                      <a16:colId xmlns:a16="http://schemas.microsoft.com/office/drawing/2014/main" val="20002"/>
                    </a:ext>
                  </a:extLst>
                </a:gridCol>
                <a:gridCol w="2184243">
                  <a:extLst>
                    <a:ext uri="{9D8B030D-6E8A-4147-A177-3AD203B41FA5}">
                      <a16:colId xmlns:a16="http://schemas.microsoft.com/office/drawing/2014/main" val="20003"/>
                    </a:ext>
                  </a:extLst>
                </a:gridCol>
                <a:gridCol w="2184243">
                  <a:extLst>
                    <a:ext uri="{9D8B030D-6E8A-4147-A177-3AD203B41FA5}">
                      <a16:colId xmlns:a16="http://schemas.microsoft.com/office/drawing/2014/main" val="20004"/>
                    </a:ext>
                  </a:extLst>
                </a:gridCol>
              </a:tblGrid>
              <a:tr h="505617">
                <a:tc>
                  <a:txBody>
                    <a:bodyPr/>
                    <a:lstStyle/>
                    <a:p>
                      <a:endParaRPr kumimoji="1" lang="ja-JP" altLang="en-US" sz="1400" dirty="0">
                        <a:latin typeface="Meiryo UI" panose="020B0604030504040204" pitchFamily="50" charset="-128"/>
                        <a:ea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ja-JP" altLang="en-US" sz="1400" dirty="0">
                          <a:latin typeface="Meiryo UI" panose="020B0604030504040204" pitchFamily="50" charset="-128"/>
                          <a:ea typeface="Meiryo UI" panose="020B0604030504040204" pitchFamily="50" charset="-128"/>
                        </a:rPr>
                        <a:t>改革以前</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ja-JP" altLang="en-US" sz="1400" dirty="0">
                          <a:latin typeface="Meiryo UI" panose="020B0604030504040204" pitchFamily="50" charset="-128"/>
                          <a:ea typeface="Meiryo UI" panose="020B0604030504040204" pitchFamily="50" charset="-128"/>
                        </a:rPr>
                        <a:t>２０１８．３</a:t>
                      </a:r>
                      <a:endParaRPr kumimoji="1" lang="en-US" altLang="ja-JP" sz="1400" dirty="0">
                        <a:latin typeface="Meiryo UI" panose="020B0604030504040204" pitchFamily="50" charset="-128"/>
                        <a:ea typeface="Meiryo UI" panose="020B0604030504040204" pitchFamily="50" charset="-128"/>
                      </a:endParaRPr>
                    </a:p>
                    <a:p>
                      <a:pPr algn="ctr"/>
                      <a:r>
                        <a:rPr kumimoji="1" lang="ja-JP" altLang="en-US" sz="1400" dirty="0">
                          <a:latin typeface="Meiryo UI" panose="020B0604030504040204" pitchFamily="50" charset="-128"/>
                          <a:ea typeface="Meiryo UI" panose="020B0604030504040204" pitchFamily="50" charset="-128"/>
                        </a:rPr>
                        <a:t>（前回棚卸し時点）</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lg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ja-JP" altLang="en-US" sz="1400" dirty="0">
                          <a:latin typeface="Meiryo UI" panose="020B0604030504040204" pitchFamily="50" charset="-128"/>
                          <a:ea typeface="Meiryo UI" panose="020B0604030504040204" pitchFamily="50" charset="-128"/>
                        </a:rPr>
                        <a:t>２０２２．１１</a:t>
                      </a:r>
                      <a:endParaRPr kumimoji="1" lang="en-US" altLang="ja-JP" sz="1400" dirty="0">
                        <a:latin typeface="Meiryo UI" panose="020B0604030504040204" pitchFamily="50" charset="-128"/>
                        <a:ea typeface="Meiryo UI" panose="020B0604030504040204" pitchFamily="50" charset="-128"/>
                      </a:endParaRPr>
                    </a:p>
                    <a:p>
                      <a:pPr algn="ctr"/>
                      <a:r>
                        <a:rPr kumimoji="1" lang="ja-JP" altLang="en-US" sz="1400" dirty="0">
                          <a:latin typeface="Meiryo UI" panose="020B0604030504040204" pitchFamily="50" charset="-128"/>
                          <a:ea typeface="Meiryo UI" panose="020B0604030504040204" pitchFamily="50" charset="-128"/>
                        </a:rPr>
                        <a:t>（今回棚卸し時点）</a:t>
                      </a:r>
                    </a:p>
                  </a:txBody>
                  <a:tcPr anchor="ctr">
                    <a:lnL w="12700" cap="flat" cmpd="sng" algn="ctr">
                      <a:solidFill>
                        <a:schemeClr val="tx1"/>
                      </a:solidFill>
                      <a:prstDash val="lgDash"/>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ja-JP" altLang="en-US" sz="1400" dirty="0">
                          <a:latin typeface="Meiryo UI" panose="020B0604030504040204" pitchFamily="50" charset="-128"/>
                          <a:ea typeface="Meiryo UI" panose="020B0604030504040204" pitchFamily="50" charset="-128"/>
                        </a:rPr>
                        <a:t>取組みの達成状況と</a:t>
                      </a:r>
                      <a:endParaRPr kumimoji="1" lang="en-US" altLang="ja-JP" sz="1400" dirty="0">
                        <a:latin typeface="Meiryo UI" panose="020B0604030504040204" pitchFamily="50" charset="-128"/>
                        <a:ea typeface="Meiryo UI" panose="020B0604030504040204" pitchFamily="50" charset="-128"/>
                      </a:endParaRPr>
                    </a:p>
                    <a:p>
                      <a:pPr algn="ctr"/>
                      <a:r>
                        <a:rPr kumimoji="1" lang="ja-JP" altLang="en-US" sz="1400" dirty="0">
                          <a:latin typeface="Meiryo UI" panose="020B0604030504040204" pitchFamily="50" charset="-128"/>
                          <a:ea typeface="Meiryo UI" panose="020B0604030504040204" pitchFamily="50" charset="-128"/>
                        </a:rPr>
                        <a:t>今後の課題</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0"/>
                  </a:ext>
                </a:extLst>
              </a:tr>
              <a:tr h="2127292">
                <a:tc rowSpan="3">
                  <a:txBody>
                    <a:bodyPr/>
                    <a:lstStyle/>
                    <a:p>
                      <a:pPr algn="l"/>
                      <a:r>
                        <a:rPr kumimoji="1" lang="en-US" altLang="ja-JP" sz="1200" dirty="0">
                          <a:solidFill>
                            <a:schemeClr val="tx1"/>
                          </a:solidFill>
                          <a:latin typeface="Meiryo UI" panose="020B0604030504040204" pitchFamily="50" charset="-128"/>
                          <a:ea typeface="Meiryo UI" panose="020B0604030504040204" pitchFamily="50" charset="-128"/>
                        </a:rPr>
                        <a:t>Ⅲ.</a:t>
                      </a:r>
                    </a:p>
                    <a:p>
                      <a:pPr algn="l"/>
                      <a:r>
                        <a:rPr kumimoji="1" lang="ja-JP" altLang="en-US" sz="1200" dirty="0">
                          <a:solidFill>
                            <a:schemeClr val="tx1"/>
                          </a:solidFill>
                          <a:latin typeface="Meiryo UI" panose="020B0604030504040204" pitchFamily="50" charset="-128"/>
                          <a:ea typeface="Meiryo UI" panose="020B0604030504040204" pitchFamily="50" charset="-128"/>
                        </a:rPr>
                        <a:t>教育実践のイノベーション</a:t>
                      </a:r>
                    </a:p>
                    <a:p>
                      <a:pPr algn="l"/>
                      <a:endParaRPr kumimoji="1" lang="ja-JP" altLang="en-US" sz="1200" dirty="0">
                        <a:solidFill>
                          <a:schemeClr val="tx1"/>
                        </a:solidFill>
                        <a:latin typeface="Meiryo UI" panose="020B0604030504040204" pitchFamily="50" charset="-128"/>
                        <a:ea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a:solidFill>
                            <a:schemeClr val="tx1"/>
                          </a:solidFill>
                          <a:latin typeface="Meiryo UI" panose="020B0604030504040204" pitchFamily="50" charset="-128"/>
                          <a:ea typeface="Meiryo UI" panose="020B0604030504040204" pitchFamily="50" charset="-128"/>
                        </a:rPr>
                        <a:t>（教育環境）</a:t>
                      </a: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a:solidFill>
                            <a:schemeClr val="tx1"/>
                          </a:solidFill>
                          <a:latin typeface="Meiryo UI" panose="020B0604030504040204" pitchFamily="50" charset="-128"/>
                          <a:ea typeface="Meiryo UI" panose="020B0604030504040204" pitchFamily="50" charset="-128"/>
                        </a:rPr>
                        <a:t>中学校給食と家庭弁当との選択制　など</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lvl="0" indent="0" algn="l" defTabSz="914400" rtl="0" eaLnBrk="1" fontAlgn="t" latinLnBrk="0" hangingPunct="1">
                        <a:lnSpc>
                          <a:spcPct val="100000"/>
                        </a:lnSpc>
                        <a:spcBef>
                          <a:spcPts val="0"/>
                        </a:spcBef>
                        <a:spcAft>
                          <a:spcPts val="0"/>
                        </a:spcAft>
                        <a:buClrTx/>
                        <a:buSzTx/>
                        <a:buFontTx/>
                        <a:buNone/>
                        <a:tabLst/>
                        <a:defRPr/>
                      </a:pPr>
                      <a:r>
                        <a:rPr lang="en-US" altLang="ja-JP" sz="1200" b="0" i="0" u="none" strike="noStrike" dirty="0">
                          <a:solidFill>
                            <a:schemeClr val="tx1"/>
                          </a:solidFill>
                          <a:effectLst/>
                          <a:latin typeface="Meiryo UI" panose="020B0604030504040204" pitchFamily="50" charset="-128"/>
                          <a:ea typeface="Meiryo UI" panose="020B0604030504040204" pitchFamily="50" charset="-128"/>
                        </a:rPr>
                        <a:t>【</a:t>
                      </a:r>
                      <a:r>
                        <a:rPr lang="ja-JP" altLang="en-US" sz="1200" b="0" i="0" u="none" strike="noStrike" dirty="0">
                          <a:solidFill>
                            <a:schemeClr val="tx1"/>
                          </a:solidFill>
                          <a:effectLst/>
                          <a:latin typeface="Meiryo UI" panose="020B0604030504040204" pitchFamily="50" charset="-128"/>
                          <a:ea typeface="Meiryo UI" panose="020B0604030504040204" pitchFamily="50" charset="-128"/>
                        </a:rPr>
                        <a:t>不登校への対応</a:t>
                      </a:r>
                      <a:r>
                        <a:rPr lang="en-US" altLang="ja-JP" sz="1200" b="0" i="0" u="none" strike="noStrike" dirty="0">
                          <a:solidFill>
                            <a:schemeClr val="tx1"/>
                          </a:solidFill>
                          <a:effectLst/>
                          <a:latin typeface="Meiryo UI" panose="020B0604030504040204" pitchFamily="50" charset="-128"/>
                          <a:ea typeface="Meiryo UI" panose="020B0604030504040204" pitchFamily="50" charset="-128"/>
                        </a:rPr>
                        <a:t>】</a:t>
                      </a:r>
                    </a:p>
                    <a:p>
                      <a:pPr marL="0" algn="ctr" rtl="0" eaLnBrk="1" fontAlgn="t" latinLnBrk="0" hangingPunct="1">
                        <a:spcBef>
                          <a:spcPts val="0"/>
                        </a:spcBef>
                        <a:spcAft>
                          <a:spcPts val="0"/>
                        </a:spcAft>
                      </a:pPr>
                      <a:endParaRPr lang="en-US" altLang="ja-JP" sz="1200" b="0" i="0" u="none" strike="noStrike" dirty="0">
                        <a:solidFill>
                          <a:schemeClr val="tx1"/>
                        </a:solidFill>
                        <a:effectLst/>
                        <a:latin typeface="Meiryo UI" panose="020B0604030504040204" pitchFamily="50" charset="-128"/>
                        <a:ea typeface="Meiryo UI" panose="020B0604030504040204" pitchFamily="50" charset="-128"/>
                      </a:endParaRPr>
                    </a:p>
                    <a:p>
                      <a:pPr marL="0" algn="ctr" rtl="0" eaLnBrk="1" fontAlgn="t" latinLnBrk="0" hangingPunct="1">
                        <a:spcBef>
                          <a:spcPts val="0"/>
                        </a:spcBef>
                        <a:spcAft>
                          <a:spcPts val="0"/>
                        </a:spcAft>
                      </a:pPr>
                      <a:r>
                        <a:rPr lang="ja-JP" altLang="en-US" sz="1200" b="0" i="0" u="none" strike="noStrike" dirty="0" err="1">
                          <a:solidFill>
                            <a:schemeClr val="tx1"/>
                          </a:solidFill>
                          <a:effectLst/>
                          <a:latin typeface="Meiryo UI" panose="020B0604030504040204" pitchFamily="50" charset="-128"/>
                          <a:ea typeface="Meiryo UI" panose="020B0604030504040204" pitchFamily="50" charset="-128"/>
                        </a:rPr>
                        <a:t>ー</a:t>
                      </a:r>
                      <a:endParaRPr lang="en-US" altLang="ja-JP" sz="1200" b="0" i="0" u="none" strike="noStrike" dirty="0">
                        <a:solidFill>
                          <a:schemeClr val="tx1"/>
                        </a:solidFill>
                        <a:effectLst/>
                        <a:latin typeface="Meiryo UI" panose="020B0604030504040204" pitchFamily="50" charset="-128"/>
                        <a:ea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lg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l" defTabSz="914400" rtl="0" eaLnBrk="1" fontAlgn="t" latinLnBrk="0" hangingPunct="1">
                        <a:lnSpc>
                          <a:spcPct val="100000"/>
                        </a:lnSpc>
                        <a:spcBef>
                          <a:spcPts val="0"/>
                        </a:spcBef>
                        <a:spcAft>
                          <a:spcPts val="0"/>
                        </a:spcAft>
                        <a:buClrTx/>
                        <a:buSzTx/>
                        <a:buFontTx/>
                        <a:buNone/>
                        <a:tabLst/>
                        <a:defRPr/>
                      </a:pPr>
                      <a:r>
                        <a:rPr kumimoji="1" lang="en-US" altLang="ja-JP" sz="1200" u="sng" dirty="0">
                          <a:solidFill>
                            <a:schemeClr val="tx1"/>
                          </a:solidFill>
                          <a:latin typeface="Meiryo UI" panose="020B0604030504040204" pitchFamily="50" charset="-128"/>
                          <a:ea typeface="Meiryo UI" panose="020B0604030504040204" pitchFamily="50" charset="-128"/>
                        </a:rPr>
                        <a:t>2020</a:t>
                      </a:r>
                      <a:r>
                        <a:rPr kumimoji="1" lang="ja-JP" altLang="en-US" sz="1200" u="sng" dirty="0">
                          <a:solidFill>
                            <a:schemeClr val="tx1"/>
                          </a:solidFill>
                          <a:latin typeface="Meiryo UI" panose="020B0604030504040204" pitchFamily="50" charset="-128"/>
                          <a:ea typeface="Meiryo UI" panose="020B0604030504040204" pitchFamily="50" charset="-128"/>
                        </a:rPr>
                        <a:t>年度～</a:t>
                      </a:r>
                    </a:p>
                    <a:p>
                      <a:pPr marL="0" algn="l" rtl="0" eaLnBrk="1" fontAlgn="t" latinLnBrk="0" hangingPunct="1">
                        <a:spcBef>
                          <a:spcPts val="0"/>
                        </a:spcBef>
                        <a:spcAft>
                          <a:spcPts val="0"/>
                        </a:spcAft>
                      </a:pPr>
                      <a:r>
                        <a:rPr lang="ja-JP" altLang="en-US" sz="1200" b="0" i="0" u="none" strike="noStrike" dirty="0">
                          <a:solidFill>
                            <a:schemeClr val="tx1"/>
                          </a:solidFill>
                          <a:effectLst/>
                          <a:latin typeface="Meiryo UI" panose="020B0604030504040204" pitchFamily="50" charset="-128"/>
                          <a:ea typeface="Meiryo UI" panose="020B0604030504040204" pitchFamily="50" charset="-128"/>
                        </a:rPr>
                        <a:t>・不登校児童生徒の集団生活への適応、基礎学力の補充、基本的生活習慣の改善等のための相談・支援等を行う教育支援センター</a:t>
                      </a:r>
                      <a:r>
                        <a:rPr lang="en-US" altLang="ja-JP" sz="1200" b="0" i="0" u="none" strike="noStrike" dirty="0">
                          <a:solidFill>
                            <a:schemeClr val="tx1"/>
                          </a:solidFill>
                          <a:effectLst/>
                          <a:latin typeface="Meiryo UI" panose="020B0604030504040204" pitchFamily="50" charset="-128"/>
                          <a:ea typeface="Meiryo UI" panose="020B0604030504040204" pitchFamily="50" charset="-128"/>
                        </a:rPr>
                        <a:t>3</a:t>
                      </a:r>
                      <a:r>
                        <a:rPr lang="ja-JP" altLang="en-US" sz="1200" b="0" i="0" u="none" strike="noStrike" dirty="0">
                          <a:solidFill>
                            <a:schemeClr val="tx1"/>
                          </a:solidFill>
                          <a:effectLst/>
                          <a:latin typeface="Meiryo UI" panose="020B0604030504040204" pitchFamily="50" charset="-128"/>
                          <a:ea typeface="Meiryo UI" panose="020B0604030504040204" pitchFamily="50" charset="-128"/>
                        </a:rPr>
                        <a:t>か所の運営</a:t>
                      </a:r>
                      <a:endParaRPr lang="en-US" altLang="ja-JP" sz="1200" b="0" i="0" u="none" strike="noStrike" dirty="0">
                        <a:solidFill>
                          <a:schemeClr val="tx1"/>
                        </a:solidFill>
                        <a:effectLst/>
                        <a:latin typeface="Meiryo UI" panose="020B0604030504040204" pitchFamily="50" charset="-128"/>
                        <a:ea typeface="Meiryo UI" panose="020B0604030504040204" pitchFamily="50" charset="-128"/>
                      </a:endParaRPr>
                    </a:p>
                    <a:p>
                      <a:pPr marL="0" algn="l" rtl="0" eaLnBrk="1" fontAlgn="t" latinLnBrk="0" hangingPunct="1">
                        <a:spcBef>
                          <a:spcPts val="0"/>
                        </a:spcBef>
                        <a:spcAft>
                          <a:spcPts val="0"/>
                        </a:spcAft>
                      </a:pPr>
                      <a:endParaRPr lang="en-US" altLang="ja-JP" sz="1200" b="0" i="0" u="none" strike="noStrike" dirty="0">
                        <a:solidFill>
                          <a:schemeClr val="tx1"/>
                        </a:solidFill>
                        <a:effectLst/>
                        <a:latin typeface="Meiryo UI" panose="020B0604030504040204" pitchFamily="50" charset="-128"/>
                        <a:ea typeface="Meiryo UI" panose="020B0604030504040204" pitchFamily="50" charset="-128"/>
                      </a:endParaRPr>
                    </a:p>
                    <a:p>
                      <a:pPr marL="0" algn="l" rtl="0" eaLnBrk="1" fontAlgn="t" latinLnBrk="0" hangingPunct="1">
                        <a:spcBef>
                          <a:spcPts val="0"/>
                        </a:spcBef>
                        <a:spcAft>
                          <a:spcPts val="0"/>
                        </a:spcAft>
                      </a:pPr>
                      <a:r>
                        <a:rPr lang="en-US" altLang="ja-JP" sz="1200" b="0" i="0" u="sng" strike="noStrike" dirty="0">
                          <a:solidFill>
                            <a:schemeClr val="tx1"/>
                          </a:solidFill>
                          <a:effectLst/>
                          <a:latin typeface="Meiryo UI" panose="020B0604030504040204" pitchFamily="50" charset="-128"/>
                          <a:ea typeface="Meiryo UI" panose="020B0604030504040204" pitchFamily="50" charset="-128"/>
                        </a:rPr>
                        <a:t>2022</a:t>
                      </a:r>
                      <a:r>
                        <a:rPr lang="ja-JP" altLang="en-US" sz="1200" b="0" i="0" u="sng" strike="noStrike" dirty="0">
                          <a:solidFill>
                            <a:schemeClr val="tx1"/>
                          </a:solidFill>
                          <a:effectLst/>
                          <a:latin typeface="Meiryo UI" panose="020B0604030504040204" pitchFamily="50" charset="-128"/>
                          <a:ea typeface="Meiryo UI" panose="020B0604030504040204" pitchFamily="50" charset="-128"/>
                        </a:rPr>
                        <a:t>年度</a:t>
                      </a:r>
                      <a:endParaRPr lang="en-US" altLang="ja-JP" sz="1200" b="0" i="0" u="sng" strike="noStrike" dirty="0">
                        <a:solidFill>
                          <a:schemeClr val="tx1"/>
                        </a:solidFill>
                        <a:effectLst/>
                        <a:latin typeface="Meiryo UI" panose="020B0604030504040204" pitchFamily="50" charset="-128"/>
                        <a:ea typeface="Meiryo UI" panose="020B0604030504040204" pitchFamily="50" charset="-128"/>
                      </a:endParaRPr>
                    </a:p>
                    <a:p>
                      <a:pPr marL="0" algn="l" rtl="0" eaLnBrk="1" fontAlgn="t" latinLnBrk="0" hangingPunct="1">
                        <a:spcBef>
                          <a:spcPts val="0"/>
                        </a:spcBef>
                        <a:spcAft>
                          <a:spcPts val="0"/>
                        </a:spcAft>
                      </a:pPr>
                      <a:r>
                        <a:rPr lang="ja-JP" altLang="en-US" sz="1200" b="0" i="0" u="none" strike="noStrike" dirty="0">
                          <a:solidFill>
                            <a:schemeClr val="tx1"/>
                          </a:solidFill>
                          <a:effectLst/>
                          <a:latin typeface="Meiryo UI" panose="020B0604030504040204" pitchFamily="50" charset="-128"/>
                          <a:ea typeface="Meiryo UI" panose="020B0604030504040204" pitchFamily="50" charset="-128"/>
                        </a:rPr>
                        <a:t>・不登校特例校の実施設計</a:t>
                      </a:r>
                      <a:endParaRPr lang="en-US" altLang="ja-JP" sz="1200" b="0" i="0" u="none" strike="noStrike" dirty="0">
                        <a:solidFill>
                          <a:schemeClr val="tx1"/>
                        </a:solidFill>
                        <a:effectLst/>
                        <a:latin typeface="Meiryo UI" panose="020B0604030504040204" pitchFamily="50" charset="-128"/>
                        <a:ea typeface="Meiryo UI" panose="020B0604030504040204" pitchFamily="50" charset="-128"/>
                      </a:endParaRPr>
                    </a:p>
                  </a:txBody>
                  <a:tcPr>
                    <a:lnL w="12700" cap="flat" cmpd="sng" algn="ctr">
                      <a:solidFill>
                        <a:schemeClr val="tx1"/>
                      </a:solidFill>
                      <a:prstDash val="lgDash"/>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a:r>
                        <a:rPr kumimoji="1" lang="ja-JP" altLang="en-US" sz="1100" b="0" i="0" u="none" strike="noStrike" kern="1200" dirty="0">
                          <a:solidFill>
                            <a:schemeClr val="tx1"/>
                          </a:solidFill>
                          <a:effectLst/>
                          <a:latin typeface="Meiryo UI" panose="020B0604030504040204" pitchFamily="50" charset="-128"/>
                          <a:ea typeface="Meiryo UI" panose="020B0604030504040204" pitchFamily="50" charset="-128"/>
                          <a:cs typeface="+mn-cs"/>
                        </a:rPr>
                        <a:t>・教育支援センターにおいて、小中学生を受入れ、在籍校との連携のもと、学習支援及び教育相談の充実に努めている</a:t>
                      </a:r>
                      <a:endParaRPr kumimoji="1" lang="en-US" altLang="ja-JP" sz="1100" b="0" i="0" u="none" strike="noStrike" kern="1200" dirty="0">
                        <a:solidFill>
                          <a:schemeClr val="tx1"/>
                        </a:solidFill>
                        <a:effectLst/>
                        <a:latin typeface="Meiryo UI" panose="020B0604030504040204" pitchFamily="50" charset="-128"/>
                        <a:ea typeface="Meiryo UI" panose="020B0604030504040204" pitchFamily="50" charset="-128"/>
                        <a:cs typeface="+mn-cs"/>
                      </a:endParaRPr>
                    </a:p>
                    <a:p>
                      <a:pPr algn="l"/>
                      <a:r>
                        <a:rPr kumimoji="1" lang="ja-JP" altLang="en-US" sz="1100" b="0" i="0" u="none" strike="noStrike" kern="1200" dirty="0">
                          <a:solidFill>
                            <a:schemeClr val="tx1"/>
                          </a:solidFill>
                          <a:effectLst/>
                          <a:latin typeface="Meiryo UI" panose="020B0604030504040204" pitchFamily="50" charset="-128"/>
                          <a:ea typeface="Meiryo UI" panose="020B0604030504040204" pitchFamily="50" charset="-128"/>
                          <a:cs typeface="+mn-cs"/>
                        </a:rPr>
                        <a:t>・不登校児童生徒の在籍比率は、小中学校ともに高い傾向が続いており、個々の状況に応じた適切な支援を図るため、学校と関係機関との連携を緊密にし、学校内外での取組を充実させる必要がある</a:t>
                      </a:r>
                      <a:endParaRPr kumimoji="1" lang="en-US" altLang="ja-JP" sz="1100" b="0" i="0" u="none" strike="noStrike" kern="1200" dirty="0">
                        <a:solidFill>
                          <a:schemeClr val="tx1"/>
                        </a:solidFill>
                        <a:effectLst/>
                        <a:latin typeface="Meiryo UI" panose="020B0604030504040204" pitchFamily="50" charset="-128"/>
                        <a:ea typeface="Meiryo UI" panose="020B0604030504040204" pitchFamily="50" charset="-128"/>
                        <a:cs typeface="+mn-cs"/>
                      </a:endParaRPr>
                    </a:p>
                    <a:p>
                      <a:pPr algn="l"/>
                      <a:r>
                        <a:rPr kumimoji="1" lang="ja-JP" altLang="en-US" sz="1100" b="0" i="0" u="none" strike="noStrike" kern="1200" dirty="0">
                          <a:solidFill>
                            <a:schemeClr val="tx1"/>
                          </a:solidFill>
                          <a:effectLst/>
                          <a:latin typeface="Meiryo UI" panose="020B0604030504040204" pitchFamily="50" charset="-128"/>
                          <a:ea typeface="Meiryo UI" panose="020B0604030504040204" pitchFamily="50" charset="-128"/>
                          <a:cs typeface="+mn-cs"/>
                        </a:rPr>
                        <a:t>・</a:t>
                      </a:r>
                      <a:r>
                        <a:rPr kumimoji="1" lang="en-US" altLang="ja-JP" sz="1100" b="0" i="0" u="none" strike="noStrike" kern="1200" dirty="0">
                          <a:solidFill>
                            <a:schemeClr val="tx1"/>
                          </a:solidFill>
                          <a:effectLst/>
                          <a:latin typeface="Meiryo UI" panose="020B0604030504040204" pitchFamily="50" charset="-128"/>
                          <a:ea typeface="Meiryo UI" panose="020B0604030504040204" pitchFamily="50" charset="-128"/>
                          <a:cs typeface="+mn-cs"/>
                        </a:rPr>
                        <a:t>2024</a:t>
                      </a:r>
                      <a:r>
                        <a:rPr kumimoji="1" lang="ja-JP" altLang="en-US" sz="1100" b="0" i="0" u="none" strike="noStrike" kern="1200" dirty="0">
                          <a:solidFill>
                            <a:schemeClr val="tx1"/>
                          </a:solidFill>
                          <a:effectLst/>
                          <a:latin typeface="Meiryo UI" panose="020B0604030504040204" pitchFamily="50" charset="-128"/>
                          <a:ea typeface="Meiryo UI" panose="020B0604030504040204" pitchFamily="50" charset="-128"/>
                          <a:cs typeface="+mn-cs"/>
                        </a:rPr>
                        <a:t>年度に不登校特例校を開設する予定である</a:t>
                      </a:r>
                      <a:endParaRPr kumimoji="1" lang="en-US" altLang="ja-JP" sz="1100" b="0" i="0" u="none" strike="noStrike" kern="1200" dirty="0">
                        <a:solidFill>
                          <a:schemeClr val="tx1"/>
                        </a:solidFill>
                        <a:effectLst/>
                        <a:latin typeface="Meiryo UI" panose="020B0604030504040204" pitchFamily="50" charset="-128"/>
                        <a:ea typeface="Meiryo UI" panose="020B0604030504040204" pitchFamily="50" charset="-128"/>
                        <a:cs typeface="+mn-cs"/>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1"/>
                  </a:ext>
                </a:extLst>
              </a:tr>
              <a:tr h="1159946">
                <a:tc vMerge="1">
                  <a:txBody>
                    <a:bodyPr/>
                    <a:lstStyle/>
                    <a:p>
                      <a:endParaRPr kumimoji="1" lang="ja-JP" altLang="en-US"/>
                    </a:p>
                  </a:txBody>
                  <a:tcPr/>
                </a:tc>
                <a:tc rowSpan="2">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u="none" dirty="0">
                          <a:solidFill>
                            <a:schemeClr val="tx1"/>
                          </a:solidFill>
                          <a:latin typeface="Meiryo UI" panose="020B0604030504040204" pitchFamily="50" charset="-128"/>
                          <a:ea typeface="Meiryo UI" panose="020B0604030504040204" pitchFamily="50" charset="-128"/>
                        </a:rPr>
                        <a:t>（教育活動）</a:t>
                      </a:r>
                      <a:endParaRPr kumimoji="1" lang="en-US" altLang="ja-JP" sz="1200" u="none" dirty="0">
                        <a:solidFill>
                          <a:schemeClr val="tx1"/>
                        </a:solidFill>
                        <a:latin typeface="Meiryo UI" panose="020B0604030504040204" pitchFamily="50" charset="-128"/>
                        <a:ea typeface="Meiryo UI" panose="020B0604030504040204" pitchFamily="50" charset="-128"/>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u="none" dirty="0">
                          <a:solidFill>
                            <a:schemeClr val="tx1"/>
                          </a:solidFill>
                          <a:latin typeface="Meiryo UI" panose="020B0604030504040204" pitchFamily="50" charset="-128"/>
                          <a:ea typeface="Meiryo UI" panose="020B0604030504040204" pitchFamily="50" charset="-128"/>
                        </a:rPr>
                        <a:t>全市一律の施策</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r>
                        <a:rPr kumimoji="1" lang="en-US" altLang="ja-JP" sz="1200" u="none" dirty="0">
                          <a:solidFill>
                            <a:schemeClr val="tx1"/>
                          </a:solidFill>
                          <a:latin typeface="Meiryo UI" panose="020B0604030504040204" pitchFamily="50" charset="-128"/>
                          <a:ea typeface="Meiryo UI" panose="020B0604030504040204" pitchFamily="50" charset="-128"/>
                        </a:rPr>
                        <a:t>【</a:t>
                      </a:r>
                      <a:r>
                        <a:rPr kumimoji="1" lang="ja-JP" altLang="en-US" sz="1200" u="none" dirty="0">
                          <a:solidFill>
                            <a:schemeClr val="tx1"/>
                          </a:solidFill>
                          <a:latin typeface="Meiryo UI" panose="020B0604030504040204" pitchFamily="50" charset="-128"/>
                          <a:ea typeface="Meiryo UI" panose="020B0604030504040204" pitchFamily="50" charset="-128"/>
                        </a:rPr>
                        <a:t>民間事業者を活用した課外授業支援</a:t>
                      </a:r>
                      <a:r>
                        <a:rPr kumimoji="1" lang="en-US" altLang="ja-JP" sz="1200" u="none" dirty="0">
                          <a:solidFill>
                            <a:schemeClr val="tx1"/>
                          </a:solidFill>
                          <a:latin typeface="Meiryo UI" panose="020B0604030504040204" pitchFamily="50" charset="-128"/>
                          <a:ea typeface="Meiryo UI" panose="020B0604030504040204" pitchFamily="50" charset="-128"/>
                        </a:rPr>
                        <a:t>】</a:t>
                      </a:r>
                      <a:r>
                        <a:rPr kumimoji="1" lang="ja-JP" altLang="en-US" sz="1200" u="none" dirty="0">
                          <a:solidFill>
                            <a:schemeClr val="tx1"/>
                          </a:solidFill>
                          <a:latin typeface="Meiryo UI" panose="020B0604030504040204" pitchFamily="50" charset="-128"/>
                          <a:ea typeface="Meiryo UI" panose="020B0604030504040204" pitchFamily="50" charset="-128"/>
                        </a:rPr>
                        <a:t>　　</a:t>
                      </a:r>
                      <a:endParaRPr kumimoji="1" lang="en-US" altLang="ja-JP" sz="1200" u="none" dirty="0">
                        <a:solidFill>
                          <a:schemeClr val="tx1"/>
                        </a:solidFill>
                        <a:latin typeface="Meiryo UI" panose="020B0604030504040204" pitchFamily="50" charset="-128"/>
                        <a:ea typeface="Meiryo UI" panose="020B0604030504040204" pitchFamily="50" charset="-128"/>
                      </a:endParaRPr>
                    </a:p>
                    <a:p>
                      <a:r>
                        <a:rPr lang="en-US" altLang="ja-JP" sz="1200" b="0" i="0" u="sng" strike="noStrike" dirty="0">
                          <a:solidFill>
                            <a:schemeClr val="tx1"/>
                          </a:solidFill>
                          <a:effectLst/>
                          <a:latin typeface="Meiryo UI" panose="020B0604030504040204" pitchFamily="50" charset="-128"/>
                          <a:ea typeface="Meiryo UI" panose="020B0604030504040204" pitchFamily="50" charset="-128"/>
                        </a:rPr>
                        <a:t>2015</a:t>
                      </a:r>
                      <a:r>
                        <a:rPr lang="ja-JP" altLang="en-US" sz="1200" b="0" i="0" u="sng" strike="noStrike" dirty="0">
                          <a:solidFill>
                            <a:schemeClr val="tx1"/>
                          </a:solidFill>
                          <a:effectLst/>
                          <a:latin typeface="Meiryo UI" panose="020B0604030504040204" pitchFamily="50" charset="-128"/>
                          <a:ea typeface="Meiryo UI" panose="020B0604030504040204" pitchFamily="50" charset="-128"/>
                        </a:rPr>
                        <a:t>年度～</a:t>
                      </a:r>
                      <a:endParaRPr lang="en-US" altLang="ja-JP" sz="1200" b="0" i="0" u="none" strike="noStrike" dirty="0">
                        <a:solidFill>
                          <a:schemeClr val="tx1"/>
                        </a:solidFill>
                        <a:effectLst/>
                        <a:latin typeface="Meiryo UI" panose="020B0604030504040204" pitchFamily="50" charset="-128"/>
                        <a:ea typeface="Meiryo UI" panose="020B0604030504040204" pitchFamily="50" charset="-128"/>
                      </a:endParaRPr>
                    </a:p>
                    <a:p>
                      <a:r>
                        <a:rPr lang="ja-JP" altLang="en-US" sz="1200" b="0" i="0" u="none" strike="noStrike" dirty="0">
                          <a:solidFill>
                            <a:schemeClr val="tx1"/>
                          </a:solidFill>
                          <a:effectLst/>
                          <a:latin typeface="Meiryo UI" panose="020B0604030504040204" pitchFamily="50" charset="-128"/>
                          <a:ea typeface="Meiryo UI" panose="020B0604030504040204" pitchFamily="50" charset="-128"/>
                        </a:rPr>
                        <a:t>・モデル実施</a:t>
                      </a:r>
                      <a:endParaRPr lang="en-US" altLang="ja-JP" sz="1200" b="0" i="0" u="none" strike="noStrike" dirty="0">
                        <a:solidFill>
                          <a:schemeClr val="tx1"/>
                        </a:solidFill>
                        <a:effectLst/>
                        <a:latin typeface="Meiryo UI" panose="020B0604030504040204" pitchFamily="50" charset="-128"/>
                        <a:ea typeface="Meiryo UI" panose="020B0604030504040204" pitchFamily="50" charset="-128"/>
                      </a:endParaRPr>
                    </a:p>
                    <a:p>
                      <a:pPr marL="0" algn="l" rtl="0" eaLnBrk="1" fontAlgn="t" latinLnBrk="0" hangingPunct="1">
                        <a:spcBef>
                          <a:spcPts val="0"/>
                        </a:spcBef>
                        <a:spcAft>
                          <a:spcPts val="0"/>
                        </a:spcAft>
                      </a:pPr>
                      <a:r>
                        <a:rPr lang="en-US" altLang="ja-JP" sz="1200" b="0" i="0" u="sng" strike="noStrike" dirty="0">
                          <a:solidFill>
                            <a:schemeClr val="tx1"/>
                          </a:solidFill>
                          <a:effectLst/>
                          <a:latin typeface="Meiryo UI" panose="020B0604030504040204" pitchFamily="50" charset="-128"/>
                          <a:ea typeface="Meiryo UI" panose="020B0604030504040204" pitchFamily="50" charset="-128"/>
                        </a:rPr>
                        <a:t>2017</a:t>
                      </a:r>
                      <a:r>
                        <a:rPr lang="ja-JP" altLang="en-US" sz="1200" b="0" i="0" u="sng" strike="noStrike" dirty="0">
                          <a:solidFill>
                            <a:schemeClr val="tx1"/>
                          </a:solidFill>
                          <a:effectLst/>
                          <a:latin typeface="Meiryo UI" panose="020B0604030504040204" pitchFamily="50" charset="-128"/>
                          <a:ea typeface="Meiryo UI" panose="020B0604030504040204" pitchFamily="50" charset="-128"/>
                        </a:rPr>
                        <a:t>年度</a:t>
                      </a:r>
                      <a:endParaRPr lang="en-US" altLang="ja-JP" sz="1200" b="0" i="0" u="sng" strike="noStrike" dirty="0">
                        <a:solidFill>
                          <a:schemeClr val="tx1"/>
                        </a:solidFill>
                        <a:effectLst/>
                        <a:latin typeface="Meiryo UI" panose="020B0604030504040204" pitchFamily="50" charset="-128"/>
                        <a:ea typeface="Meiryo UI" panose="020B0604030504040204" pitchFamily="50" charset="-128"/>
                      </a:endParaRPr>
                    </a:p>
                    <a:p>
                      <a:pPr marL="0" algn="l" rtl="0" eaLnBrk="1" fontAlgn="t" latinLnBrk="0" hangingPunct="1">
                        <a:spcBef>
                          <a:spcPts val="0"/>
                        </a:spcBef>
                        <a:spcAft>
                          <a:spcPts val="0"/>
                        </a:spcAft>
                      </a:pPr>
                      <a:r>
                        <a:rPr lang="ja-JP" altLang="en-US" sz="1200" b="0" i="0" u="none" strike="noStrike" dirty="0">
                          <a:solidFill>
                            <a:schemeClr val="tx1"/>
                          </a:solidFill>
                          <a:effectLst/>
                          <a:latin typeface="Meiryo UI" panose="020B0604030504040204" pitchFamily="50" charset="-128"/>
                          <a:ea typeface="Meiryo UI" panose="020B0604030504040204" pitchFamily="50" charset="-128"/>
                        </a:rPr>
                        <a:t>・全市展開</a:t>
                      </a:r>
                      <a:endParaRPr lang="en-US" altLang="ja-JP" sz="1200" b="0" i="0" u="none" strike="noStrike" dirty="0">
                        <a:solidFill>
                          <a:schemeClr val="tx1"/>
                        </a:solidFill>
                        <a:effectLst/>
                        <a:latin typeface="Meiryo UI" panose="020B0604030504040204" pitchFamily="50" charset="-128"/>
                        <a:ea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lg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algn="l" rtl="0" eaLnBrk="1" fontAlgn="t" latinLnBrk="0" hangingPunct="1">
                        <a:spcBef>
                          <a:spcPts val="0"/>
                        </a:spcBef>
                        <a:spcAft>
                          <a:spcPts val="0"/>
                        </a:spcAft>
                      </a:pPr>
                      <a:r>
                        <a:rPr lang="ja-JP" altLang="en-US" sz="1200" b="0" i="0" u="none" strike="noStrike" dirty="0">
                          <a:solidFill>
                            <a:schemeClr val="tx1"/>
                          </a:solidFill>
                          <a:effectLst/>
                          <a:latin typeface="Meiryo UI" panose="020B0604030504040204" pitchFamily="50" charset="-128"/>
                          <a:ea typeface="Meiryo UI" panose="020B0604030504040204" pitchFamily="50" charset="-128"/>
                        </a:rPr>
                        <a:t>・引き続き全市において実施</a:t>
                      </a:r>
                    </a:p>
                  </a:txBody>
                  <a:tcPr>
                    <a:lnL w="12700" cap="flat" cmpd="sng" algn="ctr">
                      <a:solidFill>
                        <a:schemeClr val="tx1"/>
                      </a:solidFill>
                      <a:prstDash val="lgDash"/>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algn="l" rtl="0" eaLnBrk="1" fontAlgn="t" latinLnBrk="0" hangingPunct="1">
                        <a:spcBef>
                          <a:spcPts val="0"/>
                        </a:spcBef>
                        <a:spcAft>
                          <a:spcPts val="0"/>
                        </a:spcAft>
                      </a:pPr>
                      <a:r>
                        <a:rPr lang="ja-JP" altLang="en-US" sz="1200" b="0" i="0" u="none" strike="noStrike" dirty="0">
                          <a:solidFill>
                            <a:schemeClr val="tx1"/>
                          </a:solidFill>
                          <a:effectLst/>
                          <a:latin typeface="Meiryo UI" panose="020B0604030504040204" pitchFamily="50" charset="-128"/>
                          <a:ea typeface="Meiryo UI" panose="020B0604030504040204" pitchFamily="50" charset="-128"/>
                        </a:rPr>
                        <a:t>・引き続き全市において実施し、基礎学力の向上等、子どもの習熟に応じた学習支援に取り組む</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2"/>
                  </a:ext>
                </a:extLst>
              </a:tr>
              <a:tr h="2215794">
                <a:tc vMerge="1">
                  <a:txBody>
                    <a:bodyPr/>
                    <a:lstStyle/>
                    <a:p>
                      <a:endParaRPr kumimoji="1" lang="ja-JP" altLang="en-US"/>
                    </a:p>
                  </a:txBody>
                  <a:tcPr/>
                </a:tc>
                <a:tc vMerge="1">
                  <a:txBody>
                    <a:bodyPr/>
                    <a:lstStyle/>
                    <a:p>
                      <a:endParaRPr kumimoji="1" lang="ja-JP" altLang="en-US"/>
                    </a:p>
                  </a:txBody>
                  <a:tcPr/>
                </a:tc>
                <a:tc>
                  <a:txBody>
                    <a:bodyPr/>
                    <a:lstStyle/>
                    <a:p>
                      <a:r>
                        <a:rPr kumimoji="1" lang="en-US" altLang="ja-JP" sz="1200" u="none" dirty="0">
                          <a:solidFill>
                            <a:schemeClr val="tx1"/>
                          </a:solidFill>
                          <a:latin typeface="Meiryo UI" panose="020B0604030504040204" pitchFamily="50" charset="-128"/>
                          <a:ea typeface="Meiryo UI" panose="020B0604030504040204" pitchFamily="50" charset="-128"/>
                        </a:rPr>
                        <a:t>【</a:t>
                      </a:r>
                      <a:r>
                        <a:rPr kumimoji="1" lang="ja-JP" altLang="en-US" sz="1200" u="none" dirty="0">
                          <a:solidFill>
                            <a:schemeClr val="tx1"/>
                          </a:solidFill>
                          <a:latin typeface="Meiryo UI" panose="020B0604030504040204" pitchFamily="50" charset="-128"/>
                          <a:ea typeface="Meiryo UI" panose="020B0604030504040204" pitchFamily="50" charset="-128"/>
                        </a:rPr>
                        <a:t>学力向上に向けた取組</a:t>
                      </a:r>
                      <a:r>
                        <a:rPr kumimoji="1" lang="en-US" altLang="ja-JP" sz="1200" u="none" dirty="0">
                          <a:solidFill>
                            <a:schemeClr val="tx1"/>
                          </a:solidFill>
                          <a:latin typeface="Meiryo UI" panose="020B0604030504040204" pitchFamily="50" charset="-128"/>
                          <a:ea typeface="Meiryo UI" panose="020B0604030504040204" pitchFamily="50" charset="-128"/>
                        </a:rPr>
                        <a:t>】</a:t>
                      </a:r>
                    </a:p>
                    <a:p>
                      <a:pPr marL="0" algn="l" rtl="0" eaLnBrk="1" fontAlgn="t" latinLnBrk="0" hangingPunct="1">
                        <a:spcBef>
                          <a:spcPts val="0"/>
                        </a:spcBef>
                        <a:spcAft>
                          <a:spcPts val="0"/>
                        </a:spcAft>
                      </a:pPr>
                      <a:r>
                        <a:rPr lang="en-US" altLang="ja-JP" sz="1200" b="0" i="0" u="sng" strike="noStrike" dirty="0">
                          <a:solidFill>
                            <a:schemeClr val="tx1"/>
                          </a:solidFill>
                          <a:effectLst/>
                          <a:latin typeface="Meiryo UI" panose="020B0604030504040204" pitchFamily="50" charset="-128"/>
                          <a:ea typeface="Meiryo UI" panose="020B0604030504040204" pitchFamily="50" charset="-128"/>
                        </a:rPr>
                        <a:t>2017</a:t>
                      </a:r>
                      <a:r>
                        <a:rPr lang="ja-JP" altLang="en-US" sz="1200" b="0" i="0" u="sng" strike="noStrike" dirty="0">
                          <a:solidFill>
                            <a:schemeClr val="tx1"/>
                          </a:solidFill>
                          <a:effectLst/>
                          <a:latin typeface="Meiryo UI" panose="020B0604030504040204" pitchFamily="50" charset="-128"/>
                          <a:ea typeface="Meiryo UI" panose="020B0604030504040204" pitchFamily="50" charset="-128"/>
                        </a:rPr>
                        <a:t>年度～</a:t>
                      </a:r>
                      <a:r>
                        <a:rPr lang="en-US" altLang="ja-JP" sz="1200" b="0" i="0" u="sng" strike="noStrike" dirty="0">
                          <a:solidFill>
                            <a:schemeClr val="tx1"/>
                          </a:solidFill>
                          <a:effectLst/>
                          <a:latin typeface="Meiryo UI" panose="020B0604030504040204" pitchFamily="50" charset="-128"/>
                          <a:ea typeface="Meiryo UI" panose="020B0604030504040204" pitchFamily="50" charset="-128"/>
                        </a:rPr>
                        <a:t>2021</a:t>
                      </a:r>
                      <a:r>
                        <a:rPr lang="ja-JP" altLang="en-US" sz="1200" b="0" i="0" u="sng" strike="noStrike" dirty="0">
                          <a:solidFill>
                            <a:schemeClr val="tx1"/>
                          </a:solidFill>
                          <a:effectLst/>
                          <a:latin typeface="Meiryo UI" panose="020B0604030504040204" pitchFamily="50" charset="-128"/>
                          <a:ea typeface="Meiryo UI" panose="020B0604030504040204" pitchFamily="50" charset="-128"/>
                        </a:rPr>
                        <a:t>年度</a:t>
                      </a:r>
                      <a:endParaRPr lang="en-US" altLang="ja-JP" sz="1200" b="0" i="0" u="sng" strike="noStrike" dirty="0">
                        <a:solidFill>
                          <a:schemeClr val="tx1"/>
                        </a:solidFill>
                        <a:effectLst/>
                        <a:latin typeface="Meiryo UI" panose="020B0604030504040204" pitchFamily="50" charset="-128"/>
                        <a:ea typeface="Meiryo UI" panose="020B0604030504040204" pitchFamily="50" charset="-128"/>
                      </a:endParaRPr>
                    </a:p>
                    <a:p>
                      <a:pPr marL="0" algn="l" rtl="0" eaLnBrk="1" fontAlgn="t" latinLnBrk="0" hangingPunct="1">
                        <a:spcBef>
                          <a:spcPts val="0"/>
                        </a:spcBef>
                        <a:spcAft>
                          <a:spcPts val="0"/>
                        </a:spcAft>
                      </a:pPr>
                      <a:r>
                        <a:rPr kumimoji="1" lang="ja-JP" altLang="en-US" sz="1200" u="none" dirty="0">
                          <a:solidFill>
                            <a:schemeClr val="tx1"/>
                          </a:solidFill>
                          <a:latin typeface="Meiryo UI" panose="020B0604030504040204" pitchFamily="50" charset="-128"/>
                          <a:ea typeface="Meiryo UI" panose="020B0604030504040204" pitchFamily="50" charset="-128"/>
                        </a:rPr>
                        <a:t>「学校力</a:t>
                      </a:r>
                      <a:r>
                        <a:rPr kumimoji="1" lang="en-US" altLang="ja-JP" sz="1200" u="none" dirty="0">
                          <a:solidFill>
                            <a:schemeClr val="tx1"/>
                          </a:solidFill>
                          <a:latin typeface="Meiryo UI" panose="020B0604030504040204" pitchFamily="50" charset="-128"/>
                          <a:ea typeface="Meiryo UI" panose="020B0604030504040204" pitchFamily="50" charset="-128"/>
                        </a:rPr>
                        <a:t>UP</a:t>
                      </a:r>
                      <a:r>
                        <a:rPr kumimoji="1" lang="ja-JP" altLang="en-US" sz="1200" u="none" dirty="0">
                          <a:solidFill>
                            <a:schemeClr val="tx1"/>
                          </a:solidFill>
                          <a:latin typeface="Meiryo UI" panose="020B0604030504040204" pitchFamily="50" charset="-128"/>
                          <a:ea typeface="Meiryo UI" panose="020B0604030504040204" pitchFamily="50" charset="-128"/>
                        </a:rPr>
                        <a:t>支援事業」</a:t>
                      </a:r>
                      <a:endParaRPr lang="en-US" altLang="ja-JP" sz="1200" b="0" i="0" u="sng" strike="noStrike" dirty="0">
                        <a:solidFill>
                          <a:schemeClr val="tx1"/>
                        </a:solidFill>
                        <a:effectLst/>
                        <a:latin typeface="Meiryo UI" panose="020B0604030504040204" pitchFamily="50" charset="-128"/>
                        <a:ea typeface="Meiryo UI" panose="020B0604030504040204" pitchFamily="50" charset="-128"/>
                      </a:endParaRPr>
                    </a:p>
                    <a:p>
                      <a:pPr marL="0" algn="l" rtl="0" eaLnBrk="1" fontAlgn="t" latinLnBrk="0" hangingPunct="1">
                        <a:spcBef>
                          <a:spcPts val="0"/>
                        </a:spcBef>
                        <a:spcAft>
                          <a:spcPts val="0"/>
                        </a:spcAft>
                      </a:pPr>
                      <a:r>
                        <a:rPr lang="ja-JP" altLang="en-US" sz="1200" b="0" i="0" u="none" strike="noStrike" dirty="0">
                          <a:solidFill>
                            <a:schemeClr val="tx1"/>
                          </a:solidFill>
                          <a:effectLst/>
                          <a:latin typeface="Meiryo UI" panose="020B0604030504040204" pitchFamily="50" charset="-128"/>
                          <a:ea typeface="Meiryo UI" panose="020B0604030504040204" pitchFamily="50" charset="-128"/>
                        </a:rPr>
                        <a:t>・継続して課題のある学校への重点支援</a:t>
                      </a:r>
                      <a:endParaRPr lang="en-US" altLang="ja-JP" sz="1200" b="0" i="0" u="none" strike="noStrike" dirty="0">
                        <a:solidFill>
                          <a:schemeClr val="tx1"/>
                        </a:solidFill>
                        <a:effectLst/>
                        <a:latin typeface="Meiryo UI" panose="020B0604030504040204" pitchFamily="50" charset="-128"/>
                        <a:ea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lg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lvl="0" indent="0" algn="l" defTabSz="914400" rtl="0" eaLnBrk="1" fontAlgn="t" latinLnBrk="0" hangingPunct="1">
                        <a:lnSpc>
                          <a:spcPct val="100000"/>
                        </a:lnSpc>
                        <a:spcBef>
                          <a:spcPts val="0"/>
                        </a:spcBef>
                        <a:spcAft>
                          <a:spcPts val="0"/>
                        </a:spcAft>
                        <a:buClrTx/>
                        <a:buSzTx/>
                        <a:buFontTx/>
                        <a:buNone/>
                        <a:tabLst/>
                        <a:defRPr/>
                      </a:pPr>
                      <a:r>
                        <a:rPr lang="en-US" altLang="ja-JP" sz="1100" b="0" i="0" u="sng" strike="noStrike" dirty="0">
                          <a:solidFill>
                            <a:schemeClr val="tx1"/>
                          </a:solidFill>
                          <a:effectLst/>
                          <a:latin typeface="Meiryo UI" panose="020B0604030504040204" pitchFamily="50" charset="-128"/>
                          <a:ea typeface="Meiryo UI" panose="020B0604030504040204" pitchFamily="50" charset="-128"/>
                        </a:rPr>
                        <a:t>2018</a:t>
                      </a:r>
                      <a:r>
                        <a:rPr lang="ja-JP" altLang="en-US" sz="1100" b="0" i="0" u="sng" strike="noStrike" dirty="0">
                          <a:solidFill>
                            <a:schemeClr val="tx1"/>
                          </a:solidFill>
                          <a:effectLst/>
                          <a:latin typeface="Meiryo UI" panose="020B0604030504040204" pitchFamily="50" charset="-128"/>
                          <a:ea typeface="Meiryo UI" panose="020B0604030504040204" pitchFamily="50" charset="-128"/>
                        </a:rPr>
                        <a:t>年度～</a:t>
                      </a:r>
                      <a:r>
                        <a:rPr lang="en-US" altLang="ja-JP" sz="1100" b="0" i="0" u="sng" strike="noStrike" dirty="0">
                          <a:solidFill>
                            <a:schemeClr val="tx1"/>
                          </a:solidFill>
                          <a:effectLst/>
                          <a:latin typeface="Meiryo UI" panose="020B0604030504040204" pitchFamily="50" charset="-128"/>
                          <a:ea typeface="Meiryo UI" panose="020B0604030504040204" pitchFamily="50" charset="-128"/>
                        </a:rPr>
                        <a:t>2021</a:t>
                      </a:r>
                      <a:r>
                        <a:rPr lang="ja-JP" altLang="en-US" sz="1100" b="0" i="0" u="sng" strike="noStrike" dirty="0">
                          <a:solidFill>
                            <a:schemeClr val="tx1"/>
                          </a:solidFill>
                          <a:effectLst/>
                          <a:latin typeface="Meiryo UI" panose="020B0604030504040204" pitchFamily="50" charset="-128"/>
                          <a:ea typeface="Meiryo UI" panose="020B0604030504040204" pitchFamily="50" charset="-128"/>
                        </a:rPr>
                        <a:t>年度</a:t>
                      </a:r>
                      <a:endParaRPr lang="en-US" altLang="ja-JP" sz="1100" b="0" i="0" u="none" strike="noStrike" dirty="0">
                        <a:solidFill>
                          <a:schemeClr val="tx1"/>
                        </a:solidFill>
                        <a:effectLst/>
                        <a:latin typeface="Meiryo UI" panose="020B0604030504040204" pitchFamily="50" charset="-128"/>
                        <a:ea typeface="Meiryo UI" panose="020B0604030504040204" pitchFamily="50" charset="-128"/>
                      </a:endParaRPr>
                    </a:p>
                    <a:p>
                      <a:pPr marL="0" marR="0" lvl="0" indent="0" algn="l" defTabSz="914400" rtl="0" eaLnBrk="1" fontAlgn="t"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Meiryo UI" panose="020B0604030504040204" pitchFamily="50" charset="-128"/>
                          <a:ea typeface="Meiryo UI" panose="020B0604030504040204" pitchFamily="50" charset="-128"/>
                        </a:rPr>
                        <a:t>「学力向上推進事業」</a:t>
                      </a:r>
                      <a:endParaRPr lang="en-US" altLang="ja-JP" sz="1100" b="0" i="0" u="none" strike="noStrike" dirty="0">
                        <a:solidFill>
                          <a:schemeClr val="tx1"/>
                        </a:solidFill>
                        <a:effectLst/>
                        <a:latin typeface="Meiryo UI" panose="020B0604030504040204" pitchFamily="50" charset="-128"/>
                        <a:ea typeface="Meiryo UI" panose="020B0604030504040204" pitchFamily="50" charset="-128"/>
                      </a:endParaRPr>
                    </a:p>
                    <a:p>
                      <a:pPr marL="0" marR="0" lvl="0" indent="0" algn="l" defTabSz="914400" rtl="0" eaLnBrk="1" fontAlgn="t"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Meiryo UI" panose="020B0604030504040204" pitchFamily="50" charset="-128"/>
                          <a:ea typeface="Meiryo UI" panose="020B0604030504040204" pitchFamily="50" charset="-128"/>
                        </a:rPr>
                        <a:t>・学力向上指導実践チームの実践的指導により教員の指導力向上を図る</a:t>
                      </a:r>
                      <a:endParaRPr lang="en-US" altLang="ja-JP" sz="1100" b="0" i="0" u="none" strike="noStrike" dirty="0">
                        <a:solidFill>
                          <a:schemeClr val="tx1"/>
                        </a:solidFill>
                        <a:effectLst/>
                        <a:latin typeface="Meiryo UI" panose="020B0604030504040204" pitchFamily="50" charset="-128"/>
                        <a:ea typeface="Meiryo UI" panose="020B0604030504040204" pitchFamily="50" charset="-128"/>
                      </a:endParaRPr>
                    </a:p>
                    <a:p>
                      <a:pPr marL="0" marR="0" lvl="0" indent="0" algn="l" defTabSz="914400" rtl="0" eaLnBrk="1" fontAlgn="t" latinLnBrk="0" hangingPunct="1">
                        <a:lnSpc>
                          <a:spcPct val="100000"/>
                        </a:lnSpc>
                        <a:spcBef>
                          <a:spcPts val="0"/>
                        </a:spcBef>
                        <a:spcAft>
                          <a:spcPts val="0"/>
                        </a:spcAft>
                        <a:buClrTx/>
                        <a:buSzTx/>
                        <a:buFontTx/>
                        <a:buNone/>
                        <a:tabLst/>
                        <a:defRPr/>
                      </a:pPr>
                      <a:r>
                        <a:rPr lang="en-US" altLang="ja-JP" sz="1100" b="0" i="0" u="sng" strike="noStrike" dirty="0">
                          <a:solidFill>
                            <a:schemeClr val="tx1"/>
                          </a:solidFill>
                          <a:effectLst/>
                          <a:latin typeface="Meiryo UI" panose="020B0604030504040204" pitchFamily="50" charset="-128"/>
                          <a:ea typeface="Meiryo UI" panose="020B0604030504040204" pitchFamily="50" charset="-128"/>
                        </a:rPr>
                        <a:t>2022</a:t>
                      </a:r>
                      <a:r>
                        <a:rPr lang="ja-JP" altLang="en-US" sz="1100" b="0" i="0" u="sng" strike="noStrike" dirty="0">
                          <a:solidFill>
                            <a:schemeClr val="tx1"/>
                          </a:solidFill>
                          <a:effectLst/>
                          <a:latin typeface="Meiryo UI" panose="020B0604030504040204" pitchFamily="50" charset="-128"/>
                          <a:ea typeface="Meiryo UI" panose="020B0604030504040204" pitchFamily="50" charset="-128"/>
                        </a:rPr>
                        <a:t>年度～</a:t>
                      </a:r>
                      <a:endParaRPr lang="en-US" altLang="ja-JP" sz="1100" b="0" i="0" u="sng" strike="noStrike" dirty="0">
                        <a:solidFill>
                          <a:schemeClr val="tx1"/>
                        </a:solidFill>
                        <a:effectLst/>
                        <a:latin typeface="Meiryo UI" panose="020B0604030504040204" pitchFamily="50" charset="-128"/>
                        <a:ea typeface="Meiryo UI" panose="020B0604030504040204" pitchFamily="50" charset="-128"/>
                      </a:endParaRPr>
                    </a:p>
                    <a:p>
                      <a:pPr marL="0" marR="0" lvl="0" indent="0" algn="l" defTabSz="914400" rtl="0" eaLnBrk="1" fontAlgn="t"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Meiryo UI" panose="020B0604030504040204" pitchFamily="50" charset="-128"/>
                          <a:ea typeface="Meiryo UI" panose="020B0604030504040204" pitchFamily="50" charset="-128"/>
                        </a:rPr>
                        <a:t>「学力向上支援チーム事業」</a:t>
                      </a:r>
                      <a:endParaRPr lang="en-US" altLang="ja-JP" sz="1100" b="0" i="0" u="none" strike="noStrike" dirty="0">
                        <a:solidFill>
                          <a:schemeClr val="tx1"/>
                        </a:solidFill>
                        <a:effectLst/>
                        <a:latin typeface="Meiryo UI" panose="020B0604030504040204" pitchFamily="50" charset="-128"/>
                        <a:ea typeface="Meiryo UI" panose="020B0604030504040204" pitchFamily="50" charset="-128"/>
                      </a:endParaRPr>
                    </a:p>
                    <a:p>
                      <a:pPr marL="0" marR="0" lvl="0" indent="0" algn="l" defTabSz="914400" rtl="0" eaLnBrk="1" fontAlgn="t"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Meiryo UI" panose="020B0604030504040204" pitchFamily="50" charset="-128"/>
                          <a:ea typeface="Meiryo UI" panose="020B0604030504040204" pitchFamily="50" charset="-128"/>
                        </a:rPr>
                        <a:t>・これまでの取組を再構築し、基本支援として、全学校を対象に教員の授業力向上を図る支援を行い、重点支援校に対しては、基本支援に加えて、放課後支援等の個別支援を重点的に行う。</a:t>
                      </a:r>
                      <a:endParaRPr lang="en-US" altLang="ja-JP" sz="1100" b="0" i="0" u="none" strike="noStrike" dirty="0">
                        <a:solidFill>
                          <a:schemeClr val="tx1"/>
                        </a:solidFill>
                        <a:effectLst/>
                        <a:latin typeface="Meiryo UI" panose="020B0604030504040204" pitchFamily="50" charset="-128"/>
                        <a:ea typeface="Meiryo UI" panose="020B0604030504040204" pitchFamily="50" charset="-128"/>
                      </a:endParaRPr>
                    </a:p>
                  </a:txBody>
                  <a:tcPr>
                    <a:lnL w="12700" cap="flat" cmpd="sng" algn="ctr">
                      <a:solidFill>
                        <a:schemeClr val="tx1"/>
                      </a:solidFill>
                      <a:prstDash val="lgDash"/>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l" defTabSz="914400" rtl="0" eaLnBrk="1" fontAlgn="t"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Meiryo UI" panose="020B0604030504040204" pitchFamily="50" charset="-128"/>
                          <a:ea typeface="Meiryo UI" panose="020B0604030504040204" pitchFamily="50" charset="-128"/>
                        </a:rPr>
                        <a:t>・学力向上重点施策により、学力に課題の見られる児童生徒の学力に改善が見られた</a:t>
                      </a:r>
                      <a:endParaRPr lang="en-US" altLang="ja-JP" sz="1100" b="0" i="0" u="none" strike="noStrike" dirty="0">
                        <a:solidFill>
                          <a:schemeClr val="tx1"/>
                        </a:solidFill>
                        <a:effectLst/>
                        <a:latin typeface="Meiryo UI" panose="020B0604030504040204" pitchFamily="50" charset="-128"/>
                        <a:ea typeface="Meiryo UI" panose="020B0604030504040204" pitchFamily="50" charset="-128"/>
                      </a:endParaRPr>
                    </a:p>
                    <a:p>
                      <a:pPr marL="0" marR="0" lvl="0" indent="0" algn="l" defTabSz="914400" rtl="0" eaLnBrk="1" fontAlgn="t"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Meiryo UI" panose="020B0604030504040204" pitchFamily="50" charset="-128"/>
                          <a:ea typeface="Meiryo UI" panose="020B0604030504040204" pitchFamily="50" charset="-128"/>
                        </a:rPr>
                        <a:t>・学力状況は改善しつつあるが、全国平均には届いておらず、引き続き、改善に向けて取り組む。</a:t>
                      </a:r>
                      <a:endParaRPr lang="en-US" altLang="ja-JP" sz="1100" b="0" i="0" u="none" strike="noStrike" dirty="0">
                        <a:solidFill>
                          <a:schemeClr val="tx1"/>
                        </a:solidFill>
                        <a:effectLst/>
                        <a:latin typeface="Meiryo UI" panose="020B0604030504040204" pitchFamily="50" charset="-128"/>
                        <a:ea typeface="Meiryo UI" panose="020B0604030504040204" pitchFamily="50" charset="-128"/>
                      </a:endParaRPr>
                    </a:p>
                    <a:p>
                      <a:pPr marL="0" marR="0" lvl="0" indent="0" algn="l" defTabSz="914400" rtl="0" eaLnBrk="1" fontAlgn="t" latinLnBrk="0" hangingPunct="1">
                        <a:lnSpc>
                          <a:spcPct val="100000"/>
                        </a:lnSpc>
                        <a:spcBef>
                          <a:spcPts val="0"/>
                        </a:spcBef>
                        <a:spcAft>
                          <a:spcPts val="0"/>
                        </a:spcAft>
                        <a:buClrTx/>
                        <a:buSzTx/>
                        <a:buFontTx/>
                        <a:buNone/>
                        <a:tabLst/>
                        <a:defRPr/>
                      </a:pPr>
                      <a:r>
                        <a:rPr lang="en-US" altLang="ja-JP" sz="1100" b="0" i="0" u="none" strike="noStrike" dirty="0">
                          <a:solidFill>
                            <a:schemeClr val="tx1"/>
                          </a:solidFill>
                          <a:effectLst/>
                          <a:latin typeface="Meiryo UI" panose="020B0604030504040204" pitchFamily="50" charset="-128"/>
                          <a:ea typeface="Meiryo UI" panose="020B0604030504040204" pitchFamily="50" charset="-128"/>
                        </a:rPr>
                        <a:t>【2022</a:t>
                      </a:r>
                      <a:r>
                        <a:rPr lang="ja-JP" altLang="en-US" sz="1100" b="0" i="0" u="none" strike="noStrike" dirty="0">
                          <a:solidFill>
                            <a:schemeClr val="tx1"/>
                          </a:solidFill>
                          <a:effectLst/>
                          <a:latin typeface="Meiryo UI" panose="020B0604030504040204" pitchFamily="50" charset="-128"/>
                          <a:ea typeface="Meiryo UI" panose="020B0604030504040204" pitchFamily="50" charset="-128"/>
                        </a:rPr>
                        <a:t>年度</a:t>
                      </a:r>
                      <a:r>
                        <a:rPr lang="en-US" altLang="ja-JP" sz="1100" b="0" i="0" u="none" strike="noStrike" dirty="0">
                          <a:solidFill>
                            <a:schemeClr val="tx1"/>
                          </a:solidFill>
                          <a:effectLst/>
                          <a:latin typeface="Meiryo UI" panose="020B0604030504040204" pitchFamily="50" charset="-128"/>
                          <a:ea typeface="Meiryo UI" panose="020B0604030504040204" pitchFamily="50" charset="-128"/>
                        </a:rPr>
                        <a:t>】</a:t>
                      </a:r>
                    </a:p>
                    <a:p>
                      <a:pPr marL="0" marR="0" lvl="0" indent="0" algn="l" defTabSz="914400" rtl="0" eaLnBrk="1" fontAlgn="t"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Meiryo UI" panose="020B0604030504040204" pitchFamily="50" charset="-128"/>
                          <a:ea typeface="Meiryo UI" panose="020B0604030504040204" pitchFamily="50" charset="-128"/>
                        </a:rPr>
                        <a:t>・支援チームによる訪問指導（小中学校等全</a:t>
                      </a:r>
                      <a:r>
                        <a:rPr lang="en-US" altLang="ja-JP" sz="1100" b="0" i="0" u="none" strike="noStrike" dirty="0">
                          <a:solidFill>
                            <a:schemeClr val="tx1"/>
                          </a:solidFill>
                          <a:effectLst/>
                          <a:latin typeface="Meiryo UI" panose="020B0604030504040204" pitchFamily="50" charset="-128"/>
                          <a:ea typeface="Meiryo UI" panose="020B0604030504040204" pitchFamily="50" charset="-128"/>
                        </a:rPr>
                        <a:t>409</a:t>
                      </a:r>
                      <a:r>
                        <a:rPr lang="ja-JP" altLang="en-US" sz="1100" b="0" i="0" u="none" strike="noStrike" dirty="0">
                          <a:solidFill>
                            <a:schemeClr val="tx1"/>
                          </a:solidFill>
                          <a:effectLst/>
                          <a:latin typeface="Meiryo UI" panose="020B0604030504040204" pitchFamily="50" charset="-128"/>
                          <a:ea typeface="Meiryo UI" panose="020B0604030504040204" pitchFamily="50" charset="-128"/>
                        </a:rPr>
                        <a:t>校）</a:t>
                      </a:r>
                      <a:endParaRPr lang="en-US" altLang="ja-JP" sz="1100" b="0" i="0" u="none" strike="noStrike" dirty="0">
                        <a:solidFill>
                          <a:schemeClr val="tx1"/>
                        </a:solidFill>
                        <a:effectLst/>
                        <a:latin typeface="Meiryo UI" panose="020B0604030504040204" pitchFamily="50" charset="-128"/>
                        <a:ea typeface="Meiryo UI" panose="020B0604030504040204" pitchFamily="50" charset="-128"/>
                      </a:endParaRPr>
                    </a:p>
                    <a:p>
                      <a:pPr marL="0" marR="0" lvl="0" indent="0" algn="l" defTabSz="914400" rtl="0" eaLnBrk="1" fontAlgn="t"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Meiryo UI" panose="020B0604030504040204" pitchFamily="50" charset="-128"/>
                          <a:ea typeface="Meiryo UI" panose="020B0604030504040204" pitchFamily="50" charset="-128"/>
                        </a:rPr>
                        <a:t>・学びサポーター等による個別支援の充実（重点支援校</a:t>
                      </a:r>
                      <a:r>
                        <a:rPr lang="en-US" altLang="ja-JP" sz="1100" b="0" i="0" u="none" strike="noStrike" dirty="0">
                          <a:solidFill>
                            <a:schemeClr val="tx1"/>
                          </a:solidFill>
                          <a:effectLst/>
                          <a:latin typeface="Meiryo UI" panose="020B0604030504040204" pitchFamily="50" charset="-128"/>
                          <a:ea typeface="Meiryo UI" panose="020B0604030504040204" pitchFamily="50" charset="-128"/>
                        </a:rPr>
                        <a:t>90</a:t>
                      </a:r>
                      <a:r>
                        <a:rPr lang="ja-JP" altLang="en-US" sz="1100" b="0" i="0" u="none" strike="noStrike" dirty="0">
                          <a:solidFill>
                            <a:schemeClr val="tx1"/>
                          </a:solidFill>
                          <a:effectLst/>
                          <a:latin typeface="Meiryo UI" panose="020B0604030504040204" pitchFamily="50" charset="-128"/>
                          <a:ea typeface="Meiryo UI" panose="020B0604030504040204" pitchFamily="50" charset="-128"/>
                        </a:rPr>
                        <a:t>校）</a:t>
                      </a:r>
                      <a:endParaRPr lang="en-US" altLang="ja-JP" sz="1100" b="0" i="0" u="none" strike="noStrike" dirty="0">
                        <a:solidFill>
                          <a:schemeClr val="tx1"/>
                        </a:solidFill>
                        <a:effectLst/>
                        <a:latin typeface="Meiryo UI" panose="020B0604030504040204" pitchFamily="50" charset="-128"/>
                        <a:ea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3"/>
                  </a:ext>
                </a:extLst>
              </a:tr>
            </a:tbl>
          </a:graphicData>
        </a:graphic>
      </p:graphicFrame>
      <p:cxnSp>
        <p:nvCxnSpPr>
          <p:cNvPr id="11" name="直線コネクタ 10"/>
          <p:cNvCxnSpPr/>
          <p:nvPr/>
        </p:nvCxnSpPr>
        <p:spPr>
          <a:xfrm>
            <a:off x="251520" y="520214"/>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9" name="テキスト ボックス 8"/>
          <p:cNvSpPr txBox="1"/>
          <p:nvPr/>
        </p:nvSpPr>
        <p:spPr>
          <a:xfrm>
            <a:off x="251520" y="232182"/>
            <a:ext cx="7704856"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③　主な改革の概要（７／９）</a:t>
            </a:r>
          </a:p>
        </p:txBody>
      </p:sp>
      <p:sp>
        <p:nvSpPr>
          <p:cNvPr id="13" name="テキスト ボックス 36"/>
          <p:cNvSpPr txBox="1"/>
          <p:nvPr/>
        </p:nvSpPr>
        <p:spPr>
          <a:xfrm>
            <a:off x="-35880" y="34957"/>
            <a:ext cx="3491880"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Ⅰ</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　政策の刷新・教育改革</a:t>
            </a:r>
          </a:p>
        </p:txBody>
      </p:sp>
      <p:sp>
        <p:nvSpPr>
          <p:cNvPr id="3" name="スライド番号プレースホルダー 2"/>
          <p:cNvSpPr>
            <a:spLocks noGrp="1"/>
          </p:cNvSpPr>
          <p:nvPr>
            <p:ph type="sldNum" sz="quarter" idx="12"/>
          </p:nvPr>
        </p:nvSpPr>
        <p:spPr/>
        <p:txBody>
          <a:bodyPr/>
          <a:lstStyle/>
          <a:p>
            <a:fld id="{CCEC3038-1CF1-4B63-9920-55248DCFBA97}" type="slidenum">
              <a:rPr kumimoji="1" lang="ja-JP" altLang="en-US" smtClean="0"/>
              <a:pPr/>
              <a:t>24</a:t>
            </a:fld>
            <a:endParaRPr kumimoji="1" lang="ja-JP" altLang="en-US"/>
          </a:p>
        </p:txBody>
      </p:sp>
    </p:spTree>
    <p:extLst>
      <p:ext uri="{BB962C8B-B14F-4D97-AF65-F5344CB8AC3E}">
        <p14:creationId xmlns:p14="http://schemas.microsoft.com/office/powerpoint/2010/main" val="3619863349"/>
      </p:ext>
    </p:extLst>
  </p:cSld>
  <p:clrMapOvr>
    <a:masterClrMapping/>
  </p:clrMapOvr>
</p:sld>
</file>

<file path=ppt/slides/slide2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図 2"/>
          <p:cNvPicPr>
            <a:picLocks noChangeAspect="1"/>
          </p:cNvPicPr>
          <p:nvPr/>
        </p:nvPicPr>
        <p:blipFill>
          <a:blip r:embed="rId3"/>
          <a:stretch>
            <a:fillRect/>
          </a:stretch>
        </p:blipFill>
        <p:spPr>
          <a:xfrm>
            <a:off x="1280239" y="2160000"/>
            <a:ext cx="7126842" cy="4462659"/>
          </a:xfrm>
          <a:prstGeom prst="rect">
            <a:avLst/>
          </a:prstGeom>
        </p:spPr>
      </p:pic>
      <p:sp>
        <p:nvSpPr>
          <p:cNvPr id="14" name="正方形/長方形 13"/>
          <p:cNvSpPr/>
          <p:nvPr/>
        </p:nvSpPr>
        <p:spPr>
          <a:xfrm>
            <a:off x="348800" y="341176"/>
            <a:ext cx="5872230" cy="923330"/>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③　</a:t>
            </a:r>
            <a:r>
              <a:rPr kumimoji="1" lang="ja-JP"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行政のデジタル化</a:t>
            </a:r>
            <a:endPar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（「大阪市統合基盤システム等整備計画」に基づいた </a:t>
            </a: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住民情報系基幹システムの基盤統合）</a:t>
            </a:r>
          </a:p>
        </p:txBody>
      </p:sp>
      <p:cxnSp>
        <p:nvCxnSpPr>
          <p:cNvPr id="60" name="直線コネクタ 59"/>
          <p:cNvCxnSpPr/>
          <p:nvPr/>
        </p:nvCxnSpPr>
        <p:spPr>
          <a:xfrm>
            <a:off x="143508" y="1321806"/>
            <a:ext cx="856895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5" name="正方形/長方形 14"/>
          <p:cNvSpPr/>
          <p:nvPr/>
        </p:nvSpPr>
        <p:spPr>
          <a:xfrm>
            <a:off x="348800" y="1444607"/>
            <a:ext cx="8573527" cy="646331"/>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大阪市統合基盤システム等整備効果額（住民情報系基幹システムの経常経費削減額）</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は予算額比較で、</a:t>
            </a: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4.2</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億円であった。</a:t>
            </a:r>
          </a:p>
        </p:txBody>
      </p:sp>
      <p:cxnSp>
        <p:nvCxnSpPr>
          <p:cNvPr id="17" name="直線コネクタ 16"/>
          <p:cNvCxnSpPr/>
          <p:nvPr/>
        </p:nvCxnSpPr>
        <p:spPr>
          <a:xfrm>
            <a:off x="3869850" y="4056072"/>
            <a:ext cx="2232248" cy="0"/>
          </a:xfrm>
          <a:prstGeom prst="line">
            <a:avLst/>
          </a:prstGeom>
          <a:ln w="19050">
            <a:solidFill>
              <a:schemeClr val="tx1"/>
            </a:solidFill>
            <a:prstDash val="sysDash"/>
          </a:ln>
        </p:spPr>
        <p:style>
          <a:lnRef idx="1">
            <a:schemeClr val="dk1"/>
          </a:lnRef>
          <a:fillRef idx="0">
            <a:schemeClr val="dk1"/>
          </a:fillRef>
          <a:effectRef idx="0">
            <a:schemeClr val="dk1"/>
          </a:effectRef>
          <a:fontRef idx="minor">
            <a:schemeClr val="tx1"/>
          </a:fontRef>
        </p:style>
      </p:cxnSp>
      <p:sp>
        <p:nvSpPr>
          <p:cNvPr id="18" name="正方形/長方形 17"/>
          <p:cNvSpPr/>
          <p:nvPr/>
        </p:nvSpPr>
        <p:spPr>
          <a:xfrm>
            <a:off x="6853285" y="933148"/>
            <a:ext cx="2206181" cy="369332"/>
          </a:xfrm>
          <a:prstGeom prst="rect">
            <a:avLst/>
          </a:prstGeom>
          <a:noFill/>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What</a:t>
            </a:r>
            <a:r>
              <a:rPr kumimoji="1" lang="ja-JP" altLang="en-US" sz="1800" b="0" i="0" u="none" strike="noStrike" kern="1200" cap="none" spc="0" normalizeH="0" baseline="0" noProof="0" dirty="0" err="1">
                <a:ln>
                  <a:noFill/>
                </a:ln>
                <a:solidFill>
                  <a:prstClr val="black"/>
                </a:solidFill>
                <a:effectLst/>
                <a:uLnTx/>
                <a:uFillTx/>
                <a:latin typeface="Calibri"/>
                <a:ea typeface="ＭＳ Ｐゴシック" panose="020B0600070205080204" pitchFamily="50" charset="-128"/>
                <a:cs typeface="+mn-cs"/>
              </a:rPr>
              <a:t>、</a:t>
            </a: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Outcome</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p>
        </p:txBody>
      </p:sp>
      <p:sp>
        <p:nvSpPr>
          <p:cNvPr id="12" name="テキスト ボックス 36"/>
          <p:cNvSpPr txBox="1"/>
          <p:nvPr/>
        </p:nvSpPr>
        <p:spPr>
          <a:xfrm>
            <a:off x="143508" y="22266"/>
            <a:ext cx="3993789"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zh-TW"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Ⅲ</a:t>
            </a:r>
            <a:r>
              <a:rPr kumimoji="1" lang="zh-TW"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　行財政改革</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業務執行の刷新</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・ＩＣＴの徹底活用</a:t>
            </a:r>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249</a:t>
            </a:fld>
            <a:endParaRPr lang="ja-JP" altLang="en-US"/>
          </a:p>
        </p:txBody>
      </p:sp>
    </p:spTree>
    <p:extLst>
      <p:ext uri="{BB962C8B-B14F-4D97-AF65-F5344CB8AC3E}">
        <p14:creationId xmlns:p14="http://schemas.microsoft.com/office/powerpoint/2010/main" val="3404271185"/>
      </p:ext>
    </p:extLst>
  </p:cSld>
  <p:clrMapOvr>
    <a:masterClrMapping/>
  </p:clrMapOvr>
  <p:timing>
    <p:tnLst>
      <p:par>
        <p:cTn id="1" dur="indefinite" restart="never" nodeType="tmRoot"/>
      </p:par>
    </p:tnLst>
  </p:timing>
</p:sld>
</file>

<file path=ppt/slides/slide2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図 3"/>
          <p:cNvPicPr>
            <a:picLocks noChangeAspect="1"/>
          </p:cNvPicPr>
          <p:nvPr/>
        </p:nvPicPr>
        <p:blipFill>
          <a:blip r:embed="rId4"/>
          <a:stretch>
            <a:fillRect/>
          </a:stretch>
        </p:blipFill>
        <p:spPr>
          <a:xfrm>
            <a:off x="5902536" y="2922992"/>
            <a:ext cx="2773920" cy="3706689"/>
          </a:xfrm>
          <a:prstGeom prst="rect">
            <a:avLst/>
          </a:prstGeom>
        </p:spPr>
      </p:pic>
      <p:sp>
        <p:nvSpPr>
          <p:cNvPr id="68" name="角丸四角形 67"/>
          <p:cNvSpPr/>
          <p:nvPr/>
        </p:nvSpPr>
        <p:spPr>
          <a:xfrm>
            <a:off x="7616358" y="110078"/>
            <a:ext cx="1300662" cy="411552"/>
          </a:xfrm>
          <a:prstGeom prst="roundRect">
            <a:avLst/>
          </a:prstGeom>
          <a:solidFill>
            <a:srgbClr val="0070C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追加</a:t>
            </a:r>
          </a:p>
        </p:txBody>
      </p:sp>
      <p:sp>
        <p:nvSpPr>
          <p:cNvPr id="59" name="正方形/長方形 58"/>
          <p:cNvSpPr/>
          <p:nvPr/>
        </p:nvSpPr>
        <p:spPr>
          <a:xfrm>
            <a:off x="323528" y="323366"/>
            <a:ext cx="5544616" cy="646331"/>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③</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行政のデジタル化</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（テレワーク環境の構築）</a:t>
            </a:r>
          </a:p>
        </p:txBody>
      </p:sp>
      <p:cxnSp>
        <p:nvCxnSpPr>
          <p:cNvPr id="60" name="直線コネクタ 59"/>
          <p:cNvCxnSpPr/>
          <p:nvPr/>
        </p:nvCxnSpPr>
        <p:spPr>
          <a:xfrm>
            <a:off x="323528" y="1052736"/>
            <a:ext cx="856895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 name="テキスト ボックス 2">
            <a:extLst>
              <a:ext uri="{FF2B5EF4-FFF2-40B4-BE49-F238E27FC236}">
                <a16:creationId xmlns:a16="http://schemas.microsoft.com/office/drawing/2014/main" id="{4E2FF1A7-1AB2-44DC-A003-D99602FDB68E}"/>
              </a:ext>
            </a:extLst>
          </p:cNvPr>
          <p:cNvSpPr txBox="1"/>
          <p:nvPr/>
        </p:nvSpPr>
        <p:spPr>
          <a:xfrm>
            <a:off x="371092" y="1104860"/>
            <a:ext cx="8495316" cy="92333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テレワーク制度の導入に伴い、庁外から安全に庁内情報ネットワークにアクセスするテレワーク環境を</a:t>
            </a: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2018</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年度に構築した。</a:t>
            </a: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2021</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年度には、場所に制約されない柔軟な働き方の実現のため、本格的なテレワーク基盤を構築し、運用している。</a:t>
            </a:r>
          </a:p>
        </p:txBody>
      </p:sp>
      <p:grpSp>
        <p:nvGrpSpPr>
          <p:cNvPr id="117" name="グループ化 116">
            <a:extLst>
              <a:ext uri="{FF2B5EF4-FFF2-40B4-BE49-F238E27FC236}">
                <a16:creationId xmlns:a16="http://schemas.microsoft.com/office/drawing/2014/main" id="{05B9B77D-81B3-4FFE-BD78-11F1436DEB56}"/>
              </a:ext>
            </a:extLst>
          </p:cNvPr>
          <p:cNvGrpSpPr/>
          <p:nvPr/>
        </p:nvGrpSpPr>
        <p:grpSpPr>
          <a:xfrm>
            <a:off x="155575" y="2761893"/>
            <a:ext cx="5539727" cy="4068081"/>
            <a:chOff x="693422" y="1465794"/>
            <a:chExt cx="7712347" cy="5569040"/>
          </a:xfrm>
        </p:grpSpPr>
        <p:sp>
          <p:nvSpPr>
            <p:cNvPr id="118" name="雲 117">
              <a:extLst>
                <a:ext uri="{FF2B5EF4-FFF2-40B4-BE49-F238E27FC236}">
                  <a16:creationId xmlns:a16="http://schemas.microsoft.com/office/drawing/2014/main" id="{782307CF-1E28-44FB-B6BC-2D5B1FC8CC4C}"/>
                </a:ext>
              </a:extLst>
            </p:cNvPr>
            <p:cNvSpPr/>
            <p:nvPr/>
          </p:nvSpPr>
          <p:spPr>
            <a:xfrm>
              <a:off x="4243878" y="1562993"/>
              <a:ext cx="3834719" cy="1502090"/>
            </a:xfrm>
            <a:prstGeom prst="cloud">
              <a:avLst/>
            </a:prstGeom>
            <a:solidFill>
              <a:schemeClr val="accent1">
                <a:lumMod val="20000"/>
                <a:lumOff val="80000"/>
              </a:schemeClr>
            </a:solidFill>
            <a:ln>
              <a:solidFill>
                <a:schemeClr val="accent1">
                  <a:lumMod val="40000"/>
                  <a:lumOff val="60000"/>
                </a:schemeClr>
              </a:solidFill>
            </a:ln>
          </p:spPr>
          <p:style>
            <a:lnRef idx="1">
              <a:schemeClr val="accent3"/>
            </a:lnRef>
            <a:fillRef idx="2">
              <a:schemeClr val="accent3"/>
            </a:fillRef>
            <a:effectRef idx="1">
              <a:schemeClr val="accent3"/>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0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grpSp>
          <p:nvGrpSpPr>
            <p:cNvPr id="119" name="グループ化 118">
              <a:extLst>
                <a:ext uri="{FF2B5EF4-FFF2-40B4-BE49-F238E27FC236}">
                  <a16:creationId xmlns:a16="http://schemas.microsoft.com/office/drawing/2014/main" id="{6026B8DA-B1C6-48BB-8100-FB5C06652374}"/>
                </a:ext>
              </a:extLst>
            </p:cNvPr>
            <p:cNvGrpSpPr/>
            <p:nvPr/>
          </p:nvGrpSpPr>
          <p:grpSpPr>
            <a:xfrm>
              <a:off x="693422" y="1465794"/>
              <a:ext cx="7712347" cy="5569040"/>
              <a:chOff x="693422" y="1440628"/>
              <a:chExt cx="7712347" cy="5569040"/>
            </a:xfrm>
          </p:grpSpPr>
          <p:sp>
            <p:nvSpPr>
              <p:cNvPr id="125" name="正方形/長方形 124">
                <a:extLst>
                  <a:ext uri="{FF2B5EF4-FFF2-40B4-BE49-F238E27FC236}">
                    <a16:creationId xmlns:a16="http://schemas.microsoft.com/office/drawing/2014/main" id="{5F27605A-8EFF-4708-9EF6-064833BFF79A}"/>
                  </a:ext>
                </a:extLst>
              </p:cNvPr>
              <p:cNvSpPr/>
              <p:nvPr/>
            </p:nvSpPr>
            <p:spPr>
              <a:xfrm>
                <a:off x="4272053" y="3185590"/>
                <a:ext cx="3919869" cy="3404515"/>
              </a:xfrm>
              <a:prstGeom prst="rect">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000" b="0" i="0" u="none" strike="noStrike" kern="1200" cap="none" spc="0" normalizeH="0" baseline="0" noProof="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126" name="フリーフォーム 73">
                <a:extLst>
                  <a:ext uri="{FF2B5EF4-FFF2-40B4-BE49-F238E27FC236}">
                    <a16:creationId xmlns:a16="http://schemas.microsoft.com/office/drawing/2014/main" id="{8D64DB45-352D-452B-8C20-0358FD76345E}"/>
                  </a:ext>
                </a:extLst>
              </p:cNvPr>
              <p:cNvSpPr/>
              <p:nvPr/>
            </p:nvSpPr>
            <p:spPr>
              <a:xfrm rot="2140911">
                <a:off x="2373878" y="3543227"/>
                <a:ext cx="1090128" cy="171880"/>
              </a:xfrm>
              <a:custGeom>
                <a:avLst/>
                <a:gdLst>
                  <a:gd name="connsiteX0" fmla="*/ 0 w 5363308"/>
                  <a:gd name="connsiteY0" fmla="*/ 386862 h 386862"/>
                  <a:gd name="connsiteX1" fmla="*/ 4237893 w 5363308"/>
                  <a:gd name="connsiteY1" fmla="*/ 360485 h 386862"/>
                  <a:gd name="connsiteX2" fmla="*/ 5363308 w 5363308"/>
                  <a:gd name="connsiteY2" fmla="*/ 0 h 386862"/>
                  <a:gd name="connsiteX3" fmla="*/ 5363308 w 5363308"/>
                  <a:gd name="connsiteY3" fmla="*/ 0 h 386862"/>
                </a:gdLst>
                <a:ahLst/>
                <a:cxnLst>
                  <a:cxn ang="0">
                    <a:pos x="connsiteX0" y="connsiteY0"/>
                  </a:cxn>
                  <a:cxn ang="0">
                    <a:pos x="connsiteX1" y="connsiteY1"/>
                  </a:cxn>
                  <a:cxn ang="0">
                    <a:pos x="connsiteX2" y="connsiteY2"/>
                  </a:cxn>
                  <a:cxn ang="0">
                    <a:pos x="connsiteX3" y="connsiteY3"/>
                  </a:cxn>
                </a:cxnLst>
                <a:rect l="l" t="t" r="r" b="b"/>
                <a:pathLst>
                  <a:path w="5363308" h="386862">
                    <a:moveTo>
                      <a:pt x="0" y="386862"/>
                    </a:moveTo>
                    <a:lnTo>
                      <a:pt x="4237893" y="360485"/>
                    </a:lnTo>
                    <a:cubicBezTo>
                      <a:pt x="5131778" y="296008"/>
                      <a:pt x="5363308" y="0"/>
                      <a:pt x="5363308" y="0"/>
                    </a:cubicBezTo>
                    <a:lnTo>
                      <a:pt x="5363308" y="0"/>
                    </a:lnTo>
                  </a:path>
                </a:pathLst>
              </a:custGeom>
              <a:ln w="38100" cap="flat" cmpd="sng" algn="ctr">
                <a:solidFill>
                  <a:schemeClr val="accent2"/>
                </a:solidFill>
                <a:prstDash val="dash"/>
                <a:round/>
                <a:headEnd type="none" w="med" len="med"/>
                <a:tailEnd type="triangle" w="lg" len="lg"/>
              </a:ln>
            </p:spPr>
            <p:style>
              <a:lnRef idx="0">
                <a:scrgbClr r="0" g="0" b="0"/>
              </a:lnRef>
              <a:fillRef idx="0">
                <a:scrgbClr r="0" g="0" b="0"/>
              </a:fillRef>
              <a:effectRef idx="0">
                <a:scrgbClr r="0" g="0" b="0"/>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0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27" name="楕円 126">
                <a:extLst>
                  <a:ext uri="{FF2B5EF4-FFF2-40B4-BE49-F238E27FC236}">
                    <a16:creationId xmlns:a16="http://schemas.microsoft.com/office/drawing/2014/main" id="{2B35773D-5C8E-4241-A892-8E34225D48BF}"/>
                  </a:ext>
                </a:extLst>
              </p:cNvPr>
              <p:cNvSpPr/>
              <p:nvPr/>
            </p:nvSpPr>
            <p:spPr bwMode="auto">
              <a:xfrm>
                <a:off x="5448026" y="5550574"/>
                <a:ext cx="1903485" cy="653968"/>
              </a:xfrm>
              <a:prstGeom prst="ellipse">
                <a:avLst/>
              </a:prstGeom>
              <a:solidFill>
                <a:schemeClr val="accent6">
                  <a:lumMod val="40000"/>
                  <a:lumOff val="60000"/>
                </a:schemeClr>
              </a:solidFill>
              <a:ln w="9525">
                <a:noFill/>
                <a:miter lim="800000"/>
                <a:headEnd/>
                <a:tailEnd/>
              </a:ln>
              <a:effectLst/>
            </p:spPr>
            <p:txBody>
              <a:bodyPr wrap="none" rtlCol="0"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0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cxnSp>
            <p:nvCxnSpPr>
              <p:cNvPr id="128" name="直線コネクタ 127">
                <a:extLst>
                  <a:ext uri="{FF2B5EF4-FFF2-40B4-BE49-F238E27FC236}">
                    <a16:creationId xmlns:a16="http://schemas.microsoft.com/office/drawing/2014/main" id="{586613A2-DBB6-4568-B09C-86666EE1746F}"/>
                  </a:ext>
                </a:extLst>
              </p:cNvPr>
              <p:cNvCxnSpPr>
                <a:cxnSpLocks/>
              </p:cNvCxnSpPr>
              <p:nvPr/>
            </p:nvCxnSpPr>
            <p:spPr bwMode="auto">
              <a:xfrm flipV="1">
                <a:off x="6530823" y="4107390"/>
                <a:ext cx="3305" cy="1427633"/>
              </a:xfrm>
              <a:prstGeom prst="line">
                <a:avLst/>
              </a:prstGeom>
              <a:noFill/>
              <a:ln w="25400" cap="flat" cmpd="sng" algn="ctr">
                <a:solidFill>
                  <a:schemeClr val="tx1"/>
                </a:solidFill>
                <a:prstDash val="solid"/>
                <a:round/>
                <a:headEnd type="none" w="med" len="med"/>
                <a:tailEnd type="none" w="med" len="med"/>
              </a:ln>
              <a:effectLst/>
            </p:spPr>
          </p:cxnSp>
          <p:cxnSp>
            <p:nvCxnSpPr>
              <p:cNvPr id="129" name="直線コネクタ 128">
                <a:extLst>
                  <a:ext uri="{FF2B5EF4-FFF2-40B4-BE49-F238E27FC236}">
                    <a16:creationId xmlns:a16="http://schemas.microsoft.com/office/drawing/2014/main" id="{30E771C9-B989-4A34-9A4C-FB736D491E4C}"/>
                  </a:ext>
                </a:extLst>
              </p:cNvPr>
              <p:cNvCxnSpPr>
                <a:cxnSpLocks/>
              </p:cNvCxnSpPr>
              <p:nvPr/>
            </p:nvCxnSpPr>
            <p:spPr bwMode="auto">
              <a:xfrm>
                <a:off x="3557017" y="3922533"/>
                <a:ext cx="3240000" cy="0"/>
              </a:xfrm>
              <a:prstGeom prst="line">
                <a:avLst/>
              </a:prstGeom>
              <a:noFill/>
              <a:ln w="25400" cap="flat" cmpd="sng" algn="ctr">
                <a:solidFill>
                  <a:schemeClr val="tx1"/>
                </a:solidFill>
                <a:prstDash val="solid"/>
                <a:round/>
                <a:headEnd type="none" w="med" len="med"/>
                <a:tailEnd type="none" w="med" len="med"/>
              </a:ln>
              <a:effectLst/>
            </p:spPr>
          </p:cxnSp>
          <p:sp>
            <p:nvSpPr>
              <p:cNvPr id="130" name="ホームベース 270">
                <a:extLst>
                  <a:ext uri="{FF2B5EF4-FFF2-40B4-BE49-F238E27FC236}">
                    <a16:creationId xmlns:a16="http://schemas.microsoft.com/office/drawing/2014/main" id="{60BA1C79-48AD-421F-A6A9-BECE7CCD0E3E}"/>
                  </a:ext>
                </a:extLst>
              </p:cNvPr>
              <p:cNvSpPr/>
              <p:nvPr/>
            </p:nvSpPr>
            <p:spPr bwMode="auto">
              <a:xfrm rot="16200000">
                <a:off x="1278213" y="2438382"/>
                <a:ext cx="1028178" cy="1099817"/>
              </a:xfrm>
              <a:prstGeom prst="homePlate">
                <a:avLst/>
              </a:prstGeom>
              <a:solidFill>
                <a:schemeClr val="accent6">
                  <a:lumMod val="20000"/>
                  <a:lumOff val="80000"/>
                </a:schemeClr>
              </a:solidFill>
              <a:ln>
                <a:headEnd type="none" w="med" len="med"/>
                <a:tailEnd type="oval" w="sm" len="sm"/>
              </a:ln>
            </p:spPr>
            <p:style>
              <a:lnRef idx="1">
                <a:schemeClr val="accent6"/>
              </a:lnRef>
              <a:fillRef idx="2">
                <a:schemeClr val="accent6"/>
              </a:fillRef>
              <a:effectRef idx="1">
                <a:schemeClr val="accent6"/>
              </a:effectRef>
              <a:fontRef idx="minor">
                <a:schemeClr val="dk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marL="0" marR="0" lvl="0" indent="0" algn="l" defTabSz="914400" rtl="0" eaLnBrk="0" fontAlgn="base" latinLnBrk="0" hangingPunct="0">
                  <a:lnSpc>
                    <a:spcPct val="100000"/>
                  </a:lnSpc>
                  <a:spcBef>
                    <a:spcPts val="0"/>
                  </a:spcBef>
                  <a:spcAft>
                    <a:spcPct val="0"/>
                  </a:spcAft>
                  <a:buClrTx/>
                  <a:buSzTx/>
                  <a:buFontTx/>
                  <a:buNone/>
                  <a:tabLst/>
                  <a:defRPr/>
                </a:pPr>
                <a:endParaRPr kumimoji="0" lang="ja-JP" altLang="en-US" sz="1000" b="0"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131" name="山形 271">
                <a:extLst>
                  <a:ext uri="{FF2B5EF4-FFF2-40B4-BE49-F238E27FC236}">
                    <a16:creationId xmlns:a16="http://schemas.microsoft.com/office/drawing/2014/main" id="{AE137DFA-3836-4888-91F0-89125AEDDFAD}"/>
                  </a:ext>
                </a:extLst>
              </p:cNvPr>
              <p:cNvSpPr/>
              <p:nvPr/>
            </p:nvSpPr>
            <p:spPr bwMode="auto">
              <a:xfrm rot="16200000">
                <a:off x="1420802" y="2075487"/>
                <a:ext cx="742999" cy="1353306"/>
              </a:xfrm>
              <a:prstGeom prst="chevron">
                <a:avLst>
                  <a:gd name="adj" fmla="val 63908"/>
                </a:avLst>
              </a:prstGeom>
              <a:solidFill>
                <a:srgbClr val="DA7972"/>
              </a:solidFill>
              <a:ln w="3175" cap="flat" cmpd="sng" algn="ctr">
                <a:noFill/>
                <a:prstDash val="solid"/>
                <a:round/>
                <a:headEnd type="none" w="med" len="med"/>
                <a:tailEnd type="oval" w="sm" len="sm"/>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marL="0" marR="0" lvl="0" indent="0" algn="l" defTabSz="914400" rtl="0" eaLnBrk="0" fontAlgn="base" latinLnBrk="0" hangingPunct="0">
                  <a:lnSpc>
                    <a:spcPct val="100000"/>
                  </a:lnSpc>
                  <a:spcBef>
                    <a:spcPts val="0"/>
                  </a:spcBef>
                  <a:spcAft>
                    <a:spcPct val="0"/>
                  </a:spcAft>
                  <a:buClrTx/>
                  <a:buSzTx/>
                  <a:buFontTx/>
                  <a:buNone/>
                  <a:tabLst/>
                  <a:defRPr/>
                </a:pPr>
                <a:endParaRPr kumimoji="0" lang="ja-JP" altLang="en-US" sz="1000" b="0"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133" name="テキスト プレースホルダー 2">
                <a:extLst>
                  <a:ext uri="{FF2B5EF4-FFF2-40B4-BE49-F238E27FC236}">
                    <a16:creationId xmlns:a16="http://schemas.microsoft.com/office/drawing/2014/main" id="{2F1B44AB-2711-4915-B28D-6951F30891A4}"/>
                  </a:ext>
                </a:extLst>
              </p:cNvPr>
              <p:cNvSpPr txBox="1">
                <a:spLocks/>
              </p:cNvSpPr>
              <p:nvPr/>
            </p:nvSpPr>
            <p:spPr>
              <a:xfrm>
                <a:off x="6059085" y="3721029"/>
                <a:ext cx="651733" cy="403009"/>
              </a:xfrm>
              <a:prstGeom prst="rect">
                <a:avLst/>
              </a:prstGeom>
            </p:spPr>
            <p:txBody>
              <a:bodyPr vert="horz" lIns="91440" tIns="45720" rIns="91440" bIns="45720" rtlCol="0" anchor="ctr">
                <a:normAutofit/>
              </a:bodyPr>
              <a:lstStyle>
                <a:lvl1pPr marL="0" indent="0" algn="l" defTabSz="914400" rtl="0" eaLnBrk="1" latinLnBrk="0" hangingPunct="1">
                  <a:lnSpc>
                    <a:spcPct val="90000"/>
                  </a:lnSpc>
                  <a:spcBef>
                    <a:spcPts val="1200"/>
                  </a:spcBef>
                  <a:spcAft>
                    <a:spcPts val="200"/>
                  </a:spcAft>
                  <a:buClr>
                    <a:schemeClr val="accent1"/>
                  </a:buClr>
                  <a:buSzPct val="100000"/>
                  <a:buFont typeface="Calibri" panose="020F0502020204030204" pitchFamily="34" charset="0"/>
                  <a:buNone/>
                  <a:defRPr kumimoji="1" sz="2000" b="0" kern="1200" cap="all" baseline="0">
                    <a:solidFill>
                      <a:schemeClr val="tx2"/>
                    </a:solidFill>
                    <a:latin typeface="+mn-lt"/>
                    <a:ea typeface="+mn-ea"/>
                    <a:cs typeface="+mn-cs"/>
                  </a:defRPr>
                </a:lvl1pPr>
                <a:lvl2pPr marL="457200" indent="0" algn="l" defTabSz="914400" rtl="0" eaLnBrk="1" latinLnBrk="0" hangingPunct="1">
                  <a:lnSpc>
                    <a:spcPct val="90000"/>
                  </a:lnSpc>
                  <a:spcBef>
                    <a:spcPts val="200"/>
                  </a:spcBef>
                  <a:spcAft>
                    <a:spcPts val="400"/>
                  </a:spcAft>
                  <a:buClr>
                    <a:schemeClr val="accent1"/>
                  </a:buClr>
                  <a:buFont typeface="Calibri" pitchFamily="34" charset="0"/>
                  <a:buNone/>
                  <a:defRPr kumimoji="1" sz="2000" b="1" kern="1200">
                    <a:solidFill>
                      <a:schemeClr val="tx1">
                        <a:lumMod val="75000"/>
                        <a:lumOff val="25000"/>
                      </a:schemeClr>
                    </a:solidFill>
                    <a:latin typeface="+mn-lt"/>
                    <a:ea typeface="+mn-ea"/>
                    <a:cs typeface="+mn-cs"/>
                  </a:defRPr>
                </a:lvl2pPr>
                <a:lvl3pPr marL="914400" indent="0" algn="l" defTabSz="914400" rtl="0" eaLnBrk="1" latinLnBrk="0" hangingPunct="1">
                  <a:lnSpc>
                    <a:spcPct val="90000"/>
                  </a:lnSpc>
                  <a:spcBef>
                    <a:spcPts val="200"/>
                  </a:spcBef>
                  <a:spcAft>
                    <a:spcPts val="400"/>
                  </a:spcAft>
                  <a:buClr>
                    <a:schemeClr val="accent1"/>
                  </a:buClr>
                  <a:buFont typeface="Calibri" pitchFamily="34" charset="0"/>
                  <a:buNone/>
                  <a:defRPr kumimoji="1" sz="1800" b="1" kern="1200">
                    <a:solidFill>
                      <a:schemeClr val="tx1">
                        <a:lumMod val="75000"/>
                        <a:lumOff val="25000"/>
                      </a:schemeClr>
                    </a:solidFill>
                    <a:latin typeface="+mn-lt"/>
                    <a:ea typeface="+mn-ea"/>
                    <a:cs typeface="+mn-cs"/>
                  </a:defRPr>
                </a:lvl3pPr>
                <a:lvl4pPr marL="1371600" indent="0" algn="l" defTabSz="914400" rtl="0" eaLnBrk="1" latinLnBrk="0" hangingPunct="1">
                  <a:lnSpc>
                    <a:spcPct val="90000"/>
                  </a:lnSpc>
                  <a:spcBef>
                    <a:spcPts val="200"/>
                  </a:spcBef>
                  <a:spcAft>
                    <a:spcPts val="400"/>
                  </a:spcAft>
                  <a:buClr>
                    <a:schemeClr val="accent1"/>
                  </a:buClr>
                  <a:buFont typeface="Calibri" pitchFamily="34" charset="0"/>
                  <a:buNone/>
                  <a:defRPr kumimoji="1" sz="1600" b="1" kern="1200">
                    <a:solidFill>
                      <a:schemeClr val="tx1">
                        <a:lumMod val="75000"/>
                        <a:lumOff val="25000"/>
                      </a:schemeClr>
                    </a:solidFill>
                    <a:latin typeface="+mn-lt"/>
                    <a:ea typeface="+mn-ea"/>
                    <a:cs typeface="+mn-cs"/>
                  </a:defRPr>
                </a:lvl4pPr>
                <a:lvl5pPr marL="1828800" indent="0" algn="l" defTabSz="914400" rtl="0" eaLnBrk="1" latinLnBrk="0" hangingPunct="1">
                  <a:lnSpc>
                    <a:spcPct val="90000"/>
                  </a:lnSpc>
                  <a:spcBef>
                    <a:spcPts val="200"/>
                  </a:spcBef>
                  <a:spcAft>
                    <a:spcPts val="400"/>
                  </a:spcAft>
                  <a:buClr>
                    <a:schemeClr val="accent1"/>
                  </a:buClr>
                  <a:buFont typeface="Calibri" pitchFamily="34" charset="0"/>
                  <a:buNone/>
                  <a:defRPr kumimoji="1" sz="1600" b="1" kern="1200">
                    <a:solidFill>
                      <a:schemeClr val="tx1">
                        <a:lumMod val="75000"/>
                        <a:lumOff val="25000"/>
                      </a:schemeClr>
                    </a:solidFill>
                    <a:latin typeface="+mn-lt"/>
                    <a:ea typeface="+mn-ea"/>
                    <a:cs typeface="+mn-cs"/>
                  </a:defRPr>
                </a:lvl5pPr>
                <a:lvl6pPr marL="2286000" indent="0" algn="l" defTabSz="914400" rtl="0" eaLnBrk="1" latinLnBrk="0" hangingPunct="1">
                  <a:lnSpc>
                    <a:spcPct val="90000"/>
                  </a:lnSpc>
                  <a:spcBef>
                    <a:spcPts val="200"/>
                  </a:spcBef>
                  <a:spcAft>
                    <a:spcPts val="400"/>
                  </a:spcAft>
                  <a:buClr>
                    <a:schemeClr val="accent1"/>
                  </a:buClr>
                  <a:buFont typeface="Calibri" pitchFamily="34" charset="0"/>
                  <a:buNone/>
                  <a:defRPr kumimoji="1" sz="1600" b="1" kern="1200">
                    <a:solidFill>
                      <a:schemeClr val="tx1">
                        <a:lumMod val="75000"/>
                        <a:lumOff val="25000"/>
                      </a:schemeClr>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Font typeface="Calibri" pitchFamily="34" charset="0"/>
                  <a:buNone/>
                  <a:defRPr kumimoji="1" sz="1600" b="1" kern="1200">
                    <a:solidFill>
                      <a:schemeClr val="tx1">
                        <a:lumMod val="75000"/>
                        <a:lumOff val="25000"/>
                      </a:schemeClr>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Font typeface="Calibri" pitchFamily="34" charset="0"/>
                  <a:buNone/>
                  <a:defRPr kumimoji="1" sz="1600" b="1" kern="1200">
                    <a:solidFill>
                      <a:schemeClr val="tx1">
                        <a:lumMod val="75000"/>
                        <a:lumOff val="25000"/>
                      </a:schemeClr>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Font typeface="Calibri" pitchFamily="34" charset="0"/>
                  <a:buNone/>
                  <a:defRPr kumimoji="1" sz="1600" b="1" kern="1200">
                    <a:solidFill>
                      <a:schemeClr val="tx1">
                        <a:lumMod val="75000"/>
                        <a:lumOff val="25000"/>
                      </a:schemeClr>
                    </a:solidFill>
                    <a:latin typeface="+mn-lt"/>
                    <a:ea typeface="+mn-ea"/>
                    <a:cs typeface="+mn-cs"/>
                  </a:defRPr>
                </a:lvl9pPr>
              </a:lstStyle>
              <a:p>
                <a:pPr marL="0" marR="0" lvl="0" indent="0" algn="l" defTabSz="914400" rtl="0" eaLnBrk="1" fontAlgn="auto" latinLnBrk="0" hangingPunct="1">
                  <a:lnSpc>
                    <a:spcPct val="90000"/>
                  </a:lnSpc>
                  <a:spcBef>
                    <a:spcPts val="1200"/>
                  </a:spcBef>
                  <a:spcAft>
                    <a:spcPts val="200"/>
                  </a:spcAft>
                  <a:buClr>
                    <a:srgbClr val="4F81BD"/>
                  </a:buClr>
                  <a:buSzPct val="100000"/>
                  <a:buFont typeface="Calibri" panose="020F0502020204030204" pitchFamily="34" charset="0"/>
                  <a:buNone/>
                  <a:tabLst/>
                  <a:defRPr/>
                </a:pPr>
                <a:endParaRPr kumimoji="1" lang="ja-JP" altLang="en-US" sz="1000" b="0" i="0" u="none" strike="noStrike" kern="1200" cap="all" spc="0" normalizeH="0" baseline="0" noProof="0" dirty="0">
                  <a:ln>
                    <a:noFill/>
                  </a:ln>
                  <a:solidFill>
                    <a:srgbClr val="1F497D"/>
                  </a:solidFill>
                  <a:effectLst/>
                  <a:uLnTx/>
                  <a:uFillTx/>
                  <a:latin typeface="メイリオ" panose="020B0604030504040204" pitchFamily="50" charset="-128"/>
                  <a:ea typeface="メイリオ" panose="020B0604030504040204" pitchFamily="50" charset="-128"/>
                  <a:cs typeface="+mn-cs"/>
                </a:endParaRPr>
              </a:p>
            </p:txBody>
          </p:sp>
          <p:sp>
            <p:nvSpPr>
              <p:cNvPr id="134" name="四角形: 角を丸くする 1030">
                <a:extLst>
                  <a:ext uri="{FF2B5EF4-FFF2-40B4-BE49-F238E27FC236}">
                    <a16:creationId xmlns:a16="http://schemas.microsoft.com/office/drawing/2014/main" id="{9403E7FE-0481-49B5-825C-033284FBB7B7}"/>
                  </a:ext>
                </a:extLst>
              </p:cNvPr>
              <p:cNvSpPr/>
              <p:nvPr/>
            </p:nvSpPr>
            <p:spPr bwMode="auto">
              <a:xfrm>
                <a:off x="4072621" y="1440628"/>
                <a:ext cx="4333148" cy="5329288"/>
              </a:xfrm>
              <a:prstGeom prst="roundRect">
                <a:avLst>
                  <a:gd name="adj" fmla="val 4861"/>
                </a:avLst>
              </a:prstGeom>
              <a:noFill/>
              <a:ln>
                <a:solidFill>
                  <a:schemeClr val="accent1">
                    <a:lumMod val="75000"/>
                  </a:schemeClr>
                </a:solidFill>
                <a:headEnd/>
                <a:tailEnd/>
              </a:ln>
            </p:spPr>
            <p:style>
              <a:lnRef idx="2">
                <a:schemeClr val="dk1"/>
              </a:lnRef>
              <a:fillRef idx="1">
                <a:schemeClr val="lt1"/>
              </a:fillRef>
              <a:effectRef idx="0">
                <a:schemeClr val="dk1"/>
              </a:effectRef>
              <a:fontRef idx="minor">
                <a:schemeClr val="dk1"/>
              </a:fontRef>
            </p:style>
            <p:txBody>
              <a:bodyPr wrap="none" rtlCol="0"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0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35" name="テキスト ボックス 134">
                <a:extLst>
                  <a:ext uri="{FF2B5EF4-FFF2-40B4-BE49-F238E27FC236}">
                    <a16:creationId xmlns:a16="http://schemas.microsoft.com/office/drawing/2014/main" id="{C4647546-6221-40E6-8628-BF300FC286AB}"/>
                  </a:ext>
                </a:extLst>
              </p:cNvPr>
              <p:cNvSpPr txBox="1"/>
              <p:nvPr/>
            </p:nvSpPr>
            <p:spPr>
              <a:xfrm>
                <a:off x="3800161" y="1516336"/>
                <a:ext cx="1601986" cy="289514"/>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仮想環境</a:t>
                </a:r>
              </a:p>
            </p:txBody>
          </p:sp>
          <p:sp>
            <p:nvSpPr>
              <p:cNvPr id="136" name="テキスト ボックス 135">
                <a:extLst>
                  <a:ext uri="{FF2B5EF4-FFF2-40B4-BE49-F238E27FC236}">
                    <a16:creationId xmlns:a16="http://schemas.microsoft.com/office/drawing/2014/main" id="{0A0267F4-DBD7-47CE-899B-8BD91CB9C3B0}"/>
                  </a:ext>
                </a:extLst>
              </p:cNvPr>
              <p:cNvSpPr txBox="1"/>
              <p:nvPr/>
            </p:nvSpPr>
            <p:spPr>
              <a:xfrm>
                <a:off x="5540601" y="1933837"/>
                <a:ext cx="1256416" cy="470463"/>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1" i="0" u="none" strike="noStrike" kern="1200" cap="none" spc="0" normalizeH="0" baseline="0" noProof="0" dirty="0">
                    <a:ln>
                      <a:noFill/>
                    </a:ln>
                    <a:solidFill>
                      <a:srgbClr val="FF0000"/>
                    </a:solidFill>
                    <a:effectLst/>
                    <a:uLnTx/>
                    <a:uFillTx/>
                    <a:latin typeface="Meiryo UI" panose="020B0604030504040204" pitchFamily="50" charset="-128"/>
                    <a:ea typeface="Meiryo UI" panose="020B0604030504040204" pitchFamily="50" charset="-128"/>
                    <a:cs typeface="Meiryo UI" panose="020B0604030504040204" pitchFamily="50" charset="-128"/>
                  </a:rPr>
                  <a:t>仮想端末</a:t>
                </a: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0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graphicFrame>
            <p:nvGraphicFramePr>
              <p:cNvPr id="137" name="Object 8">
                <a:extLst>
                  <a:ext uri="{FF2B5EF4-FFF2-40B4-BE49-F238E27FC236}">
                    <a16:creationId xmlns:a16="http://schemas.microsoft.com/office/drawing/2014/main" id="{EA9FE7C6-50F1-42CE-8B4E-CA74DFF0B6FE}"/>
                  </a:ext>
                </a:extLst>
              </p:cNvPr>
              <p:cNvGraphicFramePr>
                <a:graphicFrameLocks noChangeAspect="1"/>
              </p:cNvGraphicFramePr>
              <p:nvPr/>
            </p:nvGraphicFramePr>
            <p:xfrm>
              <a:off x="4743976" y="1853177"/>
              <a:ext cx="809160" cy="751923"/>
            </p:xfrm>
            <a:graphic>
              <a:graphicData uri="http://schemas.openxmlformats.org/presentationml/2006/ole">
                <mc:AlternateContent xmlns:mc="http://schemas.openxmlformats.org/markup-compatibility/2006">
                  <mc:Choice xmlns:v="urn:schemas-microsoft-com:vml" Requires="v">
                    <p:oleObj spid="_x0000_s5612" name="Visio" r:id="rId5" imgW="987857" imgH="916838" progId="Visio.Drawing.11">
                      <p:embed/>
                    </p:oleObj>
                  </mc:Choice>
                  <mc:Fallback>
                    <p:oleObj name="Visio" r:id="rId5" imgW="987857" imgH="916838" progId="Visio.Drawing.11">
                      <p:embed/>
                      <p:pic>
                        <p:nvPicPr>
                          <p:cNvPr id="137" name="Object 8">
                            <a:extLst>
                              <a:ext uri="{FF2B5EF4-FFF2-40B4-BE49-F238E27FC236}">
                                <a16:creationId xmlns:a16="http://schemas.microsoft.com/office/drawing/2014/main" id="{EA9FE7C6-50F1-42CE-8B4E-CA74DFF0B6FE}"/>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4743976" y="1853177"/>
                            <a:ext cx="809160" cy="751923"/>
                          </a:xfrm>
                          <a:prstGeom prst="rect">
                            <a:avLst/>
                          </a:prstGeom>
                          <a:noFill/>
                          <a:ln>
                            <a:noFill/>
                          </a:ln>
                          <a:effectLst/>
                        </p:spPr>
                      </p:pic>
                    </p:oleObj>
                  </mc:Fallback>
                </mc:AlternateContent>
              </a:graphicData>
            </a:graphic>
          </p:graphicFrame>
          <p:sp>
            <p:nvSpPr>
              <p:cNvPr id="138" name="正方形/長方形 137">
                <a:extLst>
                  <a:ext uri="{FF2B5EF4-FFF2-40B4-BE49-F238E27FC236}">
                    <a16:creationId xmlns:a16="http://schemas.microsoft.com/office/drawing/2014/main" id="{5E1F9324-852E-42F8-9707-6D078350502D}"/>
                  </a:ext>
                </a:extLst>
              </p:cNvPr>
              <p:cNvSpPr/>
              <p:nvPr/>
            </p:nvSpPr>
            <p:spPr>
              <a:xfrm>
                <a:off x="6240268" y="3267992"/>
                <a:ext cx="594343" cy="876016"/>
              </a:xfrm>
              <a:prstGeom prst="rect">
                <a:avLst/>
              </a:prstGeom>
            </p:spPr>
            <p:style>
              <a:lnRef idx="1">
                <a:schemeClr val="accent4"/>
              </a:lnRef>
              <a:fillRef idx="2">
                <a:schemeClr val="accent4"/>
              </a:fillRef>
              <a:effectRef idx="1">
                <a:schemeClr val="accent4"/>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0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grpSp>
            <p:nvGrpSpPr>
              <p:cNvPr id="139" name="グループ化 138">
                <a:extLst>
                  <a:ext uri="{FF2B5EF4-FFF2-40B4-BE49-F238E27FC236}">
                    <a16:creationId xmlns:a16="http://schemas.microsoft.com/office/drawing/2014/main" id="{5917F7F9-DBEF-4FF1-B44C-006D91779EC3}"/>
                  </a:ext>
                </a:extLst>
              </p:cNvPr>
              <p:cNvGrpSpPr/>
              <p:nvPr/>
            </p:nvGrpSpPr>
            <p:grpSpPr>
              <a:xfrm>
                <a:off x="6356262" y="3372507"/>
                <a:ext cx="379250" cy="437579"/>
                <a:chOff x="3971135" y="2214193"/>
                <a:chExt cx="406682" cy="286947"/>
              </a:xfrm>
            </p:grpSpPr>
            <p:grpSp>
              <p:nvGrpSpPr>
                <p:cNvPr id="160" name="グループ化 159">
                  <a:extLst>
                    <a:ext uri="{FF2B5EF4-FFF2-40B4-BE49-F238E27FC236}">
                      <a16:creationId xmlns:a16="http://schemas.microsoft.com/office/drawing/2014/main" id="{FA6D1AEA-4969-4207-B654-368698BBDB9E}"/>
                    </a:ext>
                  </a:extLst>
                </p:cNvPr>
                <p:cNvGrpSpPr/>
                <p:nvPr/>
              </p:nvGrpSpPr>
              <p:grpSpPr>
                <a:xfrm>
                  <a:off x="3971213" y="2214193"/>
                  <a:ext cx="406604" cy="116833"/>
                  <a:chOff x="3971213" y="2214193"/>
                  <a:chExt cx="406604" cy="116833"/>
                </a:xfrm>
              </p:grpSpPr>
              <p:sp>
                <p:nvSpPr>
                  <p:cNvPr id="165" name="正方形/長方形 164">
                    <a:extLst>
                      <a:ext uri="{FF2B5EF4-FFF2-40B4-BE49-F238E27FC236}">
                        <a16:creationId xmlns:a16="http://schemas.microsoft.com/office/drawing/2014/main" id="{6A82AC0B-E0A8-427D-8C94-137FB433D73A}"/>
                      </a:ext>
                    </a:extLst>
                  </p:cNvPr>
                  <p:cNvSpPr/>
                  <p:nvPr/>
                </p:nvSpPr>
                <p:spPr>
                  <a:xfrm>
                    <a:off x="3971213" y="2214193"/>
                    <a:ext cx="101770" cy="116833"/>
                  </a:xfrm>
                  <a:prstGeom prst="rect">
                    <a:avLst/>
                  </a:prstGeom>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0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66" name="正方形/長方形 165">
                    <a:extLst>
                      <a:ext uri="{FF2B5EF4-FFF2-40B4-BE49-F238E27FC236}">
                        <a16:creationId xmlns:a16="http://schemas.microsoft.com/office/drawing/2014/main" id="{A1FC1A47-F834-4A5D-BF72-79061102FA42}"/>
                      </a:ext>
                    </a:extLst>
                  </p:cNvPr>
                  <p:cNvSpPr/>
                  <p:nvPr/>
                </p:nvSpPr>
                <p:spPr>
                  <a:xfrm>
                    <a:off x="4123653" y="2214193"/>
                    <a:ext cx="101770" cy="116833"/>
                  </a:xfrm>
                  <a:prstGeom prst="rect">
                    <a:avLst/>
                  </a:prstGeom>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0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67" name="正方形/長方形 166">
                    <a:extLst>
                      <a:ext uri="{FF2B5EF4-FFF2-40B4-BE49-F238E27FC236}">
                        <a16:creationId xmlns:a16="http://schemas.microsoft.com/office/drawing/2014/main" id="{73D985DE-92CB-4C0B-9ABC-6254A6354F00}"/>
                      </a:ext>
                    </a:extLst>
                  </p:cNvPr>
                  <p:cNvSpPr/>
                  <p:nvPr/>
                </p:nvSpPr>
                <p:spPr>
                  <a:xfrm>
                    <a:off x="4276047" y="2214193"/>
                    <a:ext cx="101770" cy="116833"/>
                  </a:xfrm>
                  <a:prstGeom prst="rect">
                    <a:avLst/>
                  </a:prstGeom>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0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grpSp>
            <p:grpSp>
              <p:nvGrpSpPr>
                <p:cNvPr id="161" name="グループ化 160">
                  <a:extLst>
                    <a:ext uri="{FF2B5EF4-FFF2-40B4-BE49-F238E27FC236}">
                      <a16:creationId xmlns:a16="http://schemas.microsoft.com/office/drawing/2014/main" id="{658C1121-E45D-4229-A7C7-95A78B053F7E}"/>
                    </a:ext>
                  </a:extLst>
                </p:cNvPr>
                <p:cNvGrpSpPr/>
                <p:nvPr/>
              </p:nvGrpSpPr>
              <p:grpSpPr>
                <a:xfrm>
                  <a:off x="3971135" y="2384307"/>
                  <a:ext cx="406667" cy="116833"/>
                  <a:chOff x="3971135" y="2214193"/>
                  <a:chExt cx="406667" cy="116833"/>
                </a:xfrm>
              </p:grpSpPr>
              <p:sp>
                <p:nvSpPr>
                  <p:cNvPr id="162" name="正方形/長方形 161">
                    <a:extLst>
                      <a:ext uri="{FF2B5EF4-FFF2-40B4-BE49-F238E27FC236}">
                        <a16:creationId xmlns:a16="http://schemas.microsoft.com/office/drawing/2014/main" id="{8A1CA3C5-2AFE-4ABA-BB1F-27C5AA99190B}"/>
                      </a:ext>
                    </a:extLst>
                  </p:cNvPr>
                  <p:cNvSpPr/>
                  <p:nvPr/>
                </p:nvSpPr>
                <p:spPr>
                  <a:xfrm>
                    <a:off x="3971135" y="2214193"/>
                    <a:ext cx="101771" cy="116833"/>
                  </a:xfrm>
                  <a:prstGeom prst="rect">
                    <a:avLst/>
                  </a:prstGeom>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0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63" name="正方形/長方形 162">
                    <a:extLst>
                      <a:ext uri="{FF2B5EF4-FFF2-40B4-BE49-F238E27FC236}">
                        <a16:creationId xmlns:a16="http://schemas.microsoft.com/office/drawing/2014/main" id="{D3705D82-038E-4DD4-8668-8E407AD31E5B}"/>
                      </a:ext>
                    </a:extLst>
                  </p:cNvPr>
                  <p:cNvSpPr/>
                  <p:nvPr/>
                </p:nvSpPr>
                <p:spPr>
                  <a:xfrm>
                    <a:off x="4123531" y="2214193"/>
                    <a:ext cx="101771" cy="116833"/>
                  </a:xfrm>
                  <a:prstGeom prst="rect">
                    <a:avLst/>
                  </a:prstGeom>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0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64" name="正方形/長方形 163">
                    <a:extLst>
                      <a:ext uri="{FF2B5EF4-FFF2-40B4-BE49-F238E27FC236}">
                        <a16:creationId xmlns:a16="http://schemas.microsoft.com/office/drawing/2014/main" id="{500A6686-C92B-43B5-9D1B-E169F1B71DAB}"/>
                      </a:ext>
                    </a:extLst>
                  </p:cNvPr>
                  <p:cNvSpPr/>
                  <p:nvPr/>
                </p:nvSpPr>
                <p:spPr>
                  <a:xfrm>
                    <a:off x="4276035" y="2214193"/>
                    <a:ext cx="101767" cy="116833"/>
                  </a:xfrm>
                  <a:prstGeom prst="rect">
                    <a:avLst/>
                  </a:prstGeom>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0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grpSp>
          </p:grpSp>
          <p:sp>
            <p:nvSpPr>
              <p:cNvPr id="140" name="円柱 139">
                <a:extLst>
                  <a:ext uri="{FF2B5EF4-FFF2-40B4-BE49-F238E27FC236}">
                    <a16:creationId xmlns:a16="http://schemas.microsoft.com/office/drawing/2014/main" id="{F0745E0F-5A2C-455C-9A36-199327F6E393}"/>
                  </a:ext>
                </a:extLst>
              </p:cNvPr>
              <p:cNvSpPr/>
              <p:nvPr/>
            </p:nvSpPr>
            <p:spPr>
              <a:xfrm>
                <a:off x="6723268" y="3762180"/>
                <a:ext cx="514462" cy="607723"/>
              </a:xfrm>
              <a:prstGeom prst="can">
                <a:avLst/>
              </a:prstGeom>
              <a:solidFill>
                <a:schemeClr val="bg2">
                  <a:lumMod val="75000"/>
                </a:schemeClr>
              </a:solidFill>
              <a:ln>
                <a:solidFill>
                  <a:schemeClr val="bg2">
                    <a:lumMod val="50000"/>
                  </a:schemeClr>
                </a:solidFill>
              </a:ln>
            </p:spPr>
            <p:style>
              <a:lnRef idx="1">
                <a:schemeClr val="accent1"/>
              </a:lnRef>
              <a:fillRef idx="2">
                <a:schemeClr val="accent1"/>
              </a:fillRef>
              <a:effectRef idx="1">
                <a:schemeClr val="accent1"/>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0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graphicFrame>
            <p:nvGraphicFramePr>
              <p:cNvPr id="141" name="Object 8">
                <a:extLst>
                  <a:ext uri="{FF2B5EF4-FFF2-40B4-BE49-F238E27FC236}">
                    <a16:creationId xmlns:a16="http://schemas.microsoft.com/office/drawing/2014/main" id="{51811A9A-4A4C-40CF-B717-CB021567C5E3}"/>
                  </a:ext>
                </a:extLst>
              </p:cNvPr>
              <p:cNvGraphicFramePr>
                <a:graphicFrameLocks noChangeAspect="1"/>
              </p:cNvGraphicFramePr>
              <p:nvPr/>
            </p:nvGraphicFramePr>
            <p:xfrm>
              <a:off x="5683453" y="5768400"/>
              <a:ext cx="809160" cy="751923"/>
            </p:xfrm>
            <a:graphic>
              <a:graphicData uri="http://schemas.openxmlformats.org/presentationml/2006/ole">
                <mc:AlternateContent xmlns:mc="http://schemas.openxmlformats.org/markup-compatibility/2006">
                  <mc:Choice xmlns:v="urn:schemas-microsoft-com:vml" Requires="v">
                    <p:oleObj spid="_x0000_s5613" name="Visio" r:id="rId7" imgW="987857" imgH="916838" progId="Visio.Drawing.11">
                      <p:embed/>
                    </p:oleObj>
                  </mc:Choice>
                  <mc:Fallback>
                    <p:oleObj name="Visio" r:id="rId7" imgW="987857" imgH="916838" progId="Visio.Drawing.11">
                      <p:embed/>
                      <p:pic>
                        <p:nvPicPr>
                          <p:cNvPr id="141" name="Object 8">
                            <a:extLst>
                              <a:ext uri="{FF2B5EF4-FFF2-40B4-BE49-F238E27FC236}">
                                <a16:creationId xmlns:a16="http://schemas.microsoft.com/office/drawing/2014/main" id="{51811A9A-4A4C-40CF-B717-CB021567C5E3}"/>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5683453" y="5768400"/>
                            <a:ext cx="809160" cy="751923"/>
                          </a:xfrm>
                          <a:prstGeom prst="rect">
                            <a:avLst/>
                          </a:prstGeom>
                          <a:noFill/>
                          <a:ln>
                            <a:noFill/>
                          </a:ln>
                          <a:effectLst/>
                        </p:spPr>
                      </p:pic>
                    </p:oleObj>
                  </mc:Fallback>
                </mc:AlternateContent>
              </a:graphicData>
            </a:graphic>
          </p:graphicFrame>
          <p:sp>
            <p:nvSpPr>
              <p:cNvPr id="142" name="上下矢印 325">
                <a:extLst>
                  <a:ext uri="{FF2B5EF4-FFF2-40B4-BE49-F238E27FC236}">
                    <a16:creationId xmlns:a16="http://schemas.microsoft.com/office/drawing/2014/main" id="{0459CA9B-CEB0-4F37-874B-92B775C876D5}"/>
                  </a:ext>
                </a:extLst>
              </p:cNvPr>
              <p:cNvSpPr/>
              <p:nvPr/>
            </p:nvSpPr>
            <p:spPr>
              <a:xfrm rot="10800000">
                <a:off x="6939448" y="2533353"/>
                <a:ext cx="347521" cy="1173417"/>
              </a:xfrm>
              <a:prstGeom prst="upDownArrow">
                <a:avLst/>
              </a:prstGeom>
              <a:solidFill>
                <a:srgbClr val="FFCC00"/>
              </a:solidFill>
            </p:spPr>
            <p:style>
              <a:lnRef idx="3">
                <a:schemeClr val="lt1"/>
              </a:lnRef>
              <a:fillRef idx="1">
                <a:schemeClr val="accent5"/>
              </a:fillRef>
              <a:effectRef idx="1">
                <a:schemeClr val="accent5"/>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0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43" name="フリーフォーム 326">
                <a:extLst>
                  <a:ext uri="{FF2B5EF4-FFF2-40B4-BE49-F238E27FC236}">
                    <a16:creationId xmlns:a16="http://schemas.microsoft.com/office/drawing/2014/main" id="{7393D069-A70A-4F14-B660-ED1F9953DA4F}"/>
                  </a:ext>
                </a:extLst>
              </p:cNvPr>
              <p:cNvSpPr/>
              <p:nvPr/>
            </p:nvSpPr>
            <p:spPr>
              <a:xfrm>
                <a:off x="3597600" y="3012154"/>
                <a:ext cx="2994688" cy="802154"/>
              </a:xfrm>
              <a:custGeom>
                <a:avLst/>
                <a:gdLst>
                  <a:gd name="connsiteX0" fmla="*/ 0 w 5363308"/>
                  <a:gd name="connsiteY0" fmla="*/ 386862 h 386862"/>
                  <a:gd name="connsiteX1" fmla="*/ 4237893 w 5363308"/>
                  <a:gd name="connsiteY1" fmla="*/ 360485 h 386862"/>
                  <a:gd name="connsiteX2" fmla="*/ 5363308 w 5363308"/>
                  <a:gd name="connsiteY2" fmla="*/ 0 h 386862"/>
                  <a:gd name="connsiteX3" fmla="*/ 5363308 w 5363308"/>
                  <a:gd name="connsiteY3" fmla="*/ 0 h 386862"/>
                </a:gdLst>
                <a:ahLst/>
                <a:cxnLst>
                  <a:cxn ang="0">
                    <a:pos x="connsiteX0" y="connsiteY0"/>
                  </a:cxn>
                  <a:cxn ang="0">
                    <a:pos x="connsiteX1" y="connsiteY1"/>
                  </a:cxn>
                  <a:cxn ang="0">
                    <a:pos x="connsiteX2" y="connsiteY2"/>
                  </a:cxn>
                  <a:cxn ang="0">
                    <a:pos x="connsiteX3" y="connsiteY3"/>
                  </a:cxn>
                </a:cxnLst>
                <a:rect l="l" t="t" r="r" b="b"/>
                <a:pathLst>
                  <a:path w="5363308" h="386862">
                    <a:moveTo>
                      <a:pt x="0" y="386862"/>
                    </a:moveTo>
                    <a:lnTo>
                      <a:pt x="4237893" y="360485"/>
                    </a:lnTo>
                    <a:cubicBezTo>
                      <a:pt x="5131778" y="296008"/>
                      <a:pt x="5363308" y="0"/>
                      <a:pt x="5363308" y="0"/>
                    </a:cubicBezTo>
                    <a:lnTo>
                      <a:pt x="5363308" y="0"/>
                    </a:lnTo>
                  </a:path>
                </a:pathLst>
              </a:custGeom>
              <a:ln w="38100" cap="flat" cmpd="sng" algn="ctr">
                <a:solidFill>
                  <a:schemeClr val="accent2"/>
                </a:solidFill>
                <a:prstDash val="dash"/>
                <a:round/>
                <a:headEnd type="none" w="med" len="med"/>
                <a:tailEnd type="triangle" w="lg" len="lg"/>
              </a:ln>
            </p:spPr>
            <p:style>
              <a:lnRef idx="0">
                <a:scrgbClr r="0" g="0" b="0"/>
              </a:lnRef>
              <a:fillRef idx="0">
                <a:scrgbClr r="0" g="0" b="0"/>
              </a:fillRef>
              <a:effectRef idx="0">
                <a:scrgbClr r="0" g="0" b="0"/>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0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44" name="テキスト プレースホルダー 2">
                <a:extLst>
                  <a:ext uri="{FF2B5EF4-FFF2-40B4-BE49-F238E27FC236}">
                    <a16:creationId xmlns:a16="http://schemas.microsoft.com/office/drawing/2014/main" id="{F510F522-3267-40B4-999C-6D7F345E89EA}"/>
                  </a:ext>
                </a:extLst>
              </p:cNvPr>
              <p:cNvSpPr txBox="1">
                <a:spLocks/>
              </p:cNvSpPr>
              <p:nvPr/>
            </p:nvSpPr>
            <p:spPr>
              <a:xfrm>
                <a:off x="5898651" y="6273387"/>
                <a:ext cx="1516168" cy="736281"/>
              </a:xfrm>
              <a:prstGeom prst="rect">
                <a:avLst/>
              </a:prstGeom>
            </p:spPr>
            <p:txBody>
              <a:bodyPr vert="horz" lIns="91440" tIns="45720" rIns="91440" bIns="45720" rtlCol="0" anchor="ctr">
                <a:normAutofit/>
              </a:bodyPr>
              <a:lstStyle>
                <a:lvl1pPr marL="0" indent="0" algn="l" defTabSz="914400" rtl="0" eaLnBrk="1" latinLnBrk="0" hangingPunct="1">
                  <a:lnSpc>
                    <a:spcPct val="90000"/>
                  </a:lnSpc>
                  <a:spcBef>
                    <a:spcPts val="1200"/>
                  </a:spcBef>
                  <a:spcAft>
                    <a:spcPts val="200"/>
                  </a:spcAft>
                  <a:buClr>
                    <a:schemeClr val="accent1"/>
                  </a:buClr>
                  <a:buSzPct val="100000"/>
                  <a:buFont typeface="Calibri" panose="020F0502020204030204" pitchFamily="34" charset="0"/>
                  <a:buNone/>
                  <a:defRPr kumimoji="1" sz="2000" b="0" kern="1200" cap="all" baseline="0">
                    <a:solidFill>
                      <a:schemeClr val="tx2"/>
                    </a:solidFill>
                    <a:latin typeface="+mn-lt"/>
                    <a:ea typeface="+mn-ea"/>
                    <a:cs typeface="+mn-cs"/>
                  </a:defRPr>
                </a:lvl1pPr>
                <a:lvl2pPr marL="457200" indent="0" algn="l" defTabSz="914400" rtl="0" eaLnBrk="1" latinLnBrk="0" hangingPunct="1">
                  <a:lnSpc>
                    <a:spcPct val="90000"/>
                  </a:lnSpc>
                  <a:spcBef>
                    <a:spcPts val="200"/>
                  </a:spcBef>
                  <a:spcAft>
                    <a:spcPts val="400"/>
                  </a:spcAft>
                  <a:buClr>
                    <a:schemeClr val="accent1"/>
                  </a:buClr>
                  <a:buFont typeface="Calibri" pitchFamily="34" charset="0"/>
                  <a:buNone/>
                  <a:defRPr kumimoji="1" sz="2000" b="1" kern="1200">
                    <a:solidFill>
                      <a:schemeClr val="tx1">
                        <a:lumMod val="75000"/>
                        <a:lumOff val="25000"/>
                      </a:schemeClr>
                    </a:solidFill>
                    <a:latin typeface="+mn-lt"/>
                    <a:ea typeface="+mn-ea"/>
                    <a:cs typeface="+mn-cs"/>
                  </a:defRPr>
                </a:lvl2pPr>
                <a:lvl3pPr marL="914400" indent="0" algn="l" defTabSz="914400" rtl="0" eaLnBrk="1" latinLnBrk="0" hangingPunct="1">
                  <a:lnSpc>
                    <a:spcPct val="90000"/>
                  </a:lnSpc>
                  <a:spcBef>
                    <a:spcPts val="200"/>
                  </a:spcBef>
                  <a:spcAft>
                    <a:spcPts val="400"/>
                  </a:spcAft>
                  <a:buClr>
                    <a:schemeClr val="accent1"/>
                  </a:buClr>
                  <a:buFont typeface="Calibri" pitchFamily="34" charset="0"/>
                  <a:buNone/>
                  <a:defRPr kumimoji="1" sz="1800" b="1" kern="1200">
                    <a:solidFill>
                      <a:schemeClr val="tx1">
                        <a:lumMod val="75000"/>
                        <a:lumOff val="25000"/>
                      </a:schemeClr>
                    </a:solidFill>
                    <a:latin typeface="+mn-lt"/>
                    <a:ea typeface="+mn-ea"/>
                    <a:cs typeface="+mn-cs"/>
                  </a:defRPr>
                </a:lvl3pPr>
                <a:lvl4pPr marL="1371600" indent="0" algn="l" defTabSz="914400" rtl="0" eaLnBrk="1" latinLnBrk="0" hangingPunct="1">
                  <a:lnSpc>
                    <a:spcPct val="90000"/>
                  </a:lnSpc>
                  <a:spcBef>
                    <a:spcPts val="200"/>
                  </a:spcBef>
                  <a:spcAft>
                    <a:spcPts val="400"/>
                  </a:spcAft>
                  <a:buClr>
                    <a:schemeClr val="accent1"/>
                  </a:buClr>
                  <a:buFont typeface="Calibri" pitchFamily="34" charset="0"/>
                  <a:buNone/>
                  <a:defRPr kumimoji="1" sz="1600" b="1" kern="1200">
                    <a:solidFill>
                      <a:schemeClr val="tx1">
                        <a:lumMod val="75000"/>
                        <a:lumOff val="25000"/>
                      </a:schemeClr>
                    </a:solidFill>
                    <a:latin typeface="+mn-lt"/>
                    <a:ea typeface="+mn-ea"/>
                    <a:cs typeface="+mn-cs"/>
                  </a:defRPr>
                </a:lvl4pPr>
                <a:lvl5pPr marL="1828800" indent="0" algn="l" defTabSz="914400" rtl="0" eaLnBrk="1" latinLnBrk="0" hangingPunct="1">
                  <a:lnSpc>
                    <a:spcPct val="90000"/>
                  </a:lnSpc>
                  <a:spcBef>
                    <a:spcPts val="200"/>
                  </a:spcBef>
                  <a:spcAft>
                    <a:spcPts val="400"/>
                  </a:spcAft>
                  <a:buClr>
                    <a:schemeClr val="accent1"/>
                  </a:buClr>
                  <a:buFont typeface="Calibri" pitchFamily="34" charset="0"/>
                  <a:buNone/>
                  <a:defRPr kumimoji="1" sz="1600" b="1" kern="1200">
                    <a:solidFill>
                      <a:schemeClr val="tx1">
                        <a:lumMod val="75000"/>
                        <a:lumOff val="25000"/>
                      </a:schemeClr>
                    </a:solidFill>
                    <a:latin typeface="+mn-lt"/>
                    <a:ea typeface="+mn-ea"/>
                    <a:cs typeface="+mn-cs"/>
                  </a:defRPr>
                </a:lvl5pPr>
                <a:lvl6pPr marL="2286000" indent="0" algn="l" defTabSz="914400" rtl="0" eaLnBrk="1" latinLnBrk="0" hangingPunct="1">
                  <a:lnSpc>
                    <a:spcPct val="90000"/>
                  </a:lnSpc>
                  <a:spcBef>
                    <a:spcPts val="200"/>
                  </a:spcBef>
                  <a:spcAft>
                    <a:spcPts val="400"/>
                  </a:spcAft>
                  <a:buClr>
                    <a:schemeClr val="accent1"/>
                  </a:buClr>
                  <a:buFont typeface="Calibri" pitchFamily="34" charset="0"/>
                  <a:buNone/>
                  <a:defRPr kumimoji="1" sz="1600" b="1" kern="1200">
                    <a:solidFill>
                      <a:schemeClr val="tx1">
                        <a:lumMod val="75000"/>
                        <a:lumOff val="25000"/>
                      </a:schemeClr>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Font typeface="Calibri" pitchFamily="34" charset="0"/>
                  <a:buNone/>
                  <a:defRPr kumimoji="1" sz="1600" b="1" kern="1200">
                    <a:solidFill>
                      <a:schemeClr val="tx1">
                        <a:lumMod val="75000"/>
                        <a:lumOff val="25000"/>
                      </a:schemeClr>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Font typeface="Calibri" pitchFamily="34" charset="0"/>
                  <a:buNone/>
                  <a:defRPr kumimoji="1" sz="1600" b="1" kern="1200">
                    <a:solidFill>
                      <a:schemeClr val="tx1">
                        <a:lumMod val="75000"/>
                        <a:lumOff val="25000"/>
                      </a:schemeClr>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Font typeface="Calibri" pitchFamily="34" charset="0"/>
                  <a:buNone/>
                  <a:defRPr kumimoji="1" sz="1600" b="1" kern="1200">
                    <a:solidFill>
                      <a:schemeClr val="tx1">
                        <a:lumMod val="75000"/>
                        <a:lumOff val="25000"/>
                      </a:schemeClr>
                    </a:solidFill>
                    <a:latin typeface="+mn-lt"/>
                    <a:ea typeface="+mn-ea"/>
                    <a:cs typeface="+mn-cs"/>
                  </a:defRPr>
                </a:lvl9pPr>
              </a:lstStyle>
              <a:p>
                <a:pPr marL="0" marR="0" lvl="0" indent="0" algn="l" defTabSz="914400" rtl="0" eaLnBrk="1" fontAlgn="auto" latinLnBrk="0" hangingPunct="1">
                  <a:lnSpc>
                    <a:spcPct val="90000"/>
                  </a:lnSpc>
                  <a:spcBef>
                    <a:spcPts val="1200"/>
                  </a:spcBef>
                  <a:spcAft>
                    <a:spcPts val="200"/>
                  </a:spcAft>
                  <a:buClr>
                    <a:srgbClr val="4F81BD"/>
                  </a:buClr>
                  <a:buSzPct val="100000"/>
                  <a:buFont typeface="Calibri" panose="020F0502020204030204" pitchFamily="34" charset="0"/>
                  <a:buNone/>
                  <a:tabLst/>
                  <a:defRPr/>
                </a:pPr>
                <a:r>
                  <a:rPr kumimoji="1" lang="ja-JP" altLang="en-US" sz="1000" b="0" i="0" u="none" strike="noStrike" kern="1200" cap="all" spc="0" normalizeH="0" baseline="0" noProof="0" dirty="0">
                    <a:ln>
                      <a:noFill/>
                    </a:ln>
                    <a:solidFill>
                      <a:srgbClr val="1F497D"/>
                    </a:solidFill>
                    <a:effectLst/>
                    <a:uLnTx/>
                    <a:uFillTx/>
                    <a:latin typeface="メイリオ" panose="020B0604030504040204" pitchFamily="50" charset="-128"/>
                    <a:ea typeface="メイリオ" panose="020B0604030504040204" pitchFamily="50" charset="-128"/>
                    <a:cs typeface="+mn-cs"/>
                  </a:rPr>
                  <a:t>庁内パソコン</a:t>
                </a:r>
              </a:p>
            </p:txBody>
          </p:sp>
          <p:sp>
            <p:nvSpPr>
              <p:cNvPr id="145" name="テキスト プレースホルダー 2">
                <a:extLst>
                  <a:ext uri="{FF2B5EF4-FFF2-40B4-BE49-F238E27FC236}">
                    <a16:creationId xmlns:a16="http://schemas.microsoft.com/office/drawing/2014/main" id="{250DBDF8-2887-46B8-A3B7-12E177317241}"/>
                  </a:ext>
                </a:extLst>
              </p:cNvPr>
              <p:cNvSpPr txBox="1">
                <a:spLocks/>
              </p:cNvSpPr>
              <p:nvPr/>
            </p:nvSpPr>
            <p:spPr>
              <a:xfrm>
                <a:off x="6092306" y="5325076"/>
                <a:ext cx="858884" cy="736282"/>
              </a:xfrm>
              <a:prstGeom prst="rect">
                <a:avLst/>
              </a:prstGeom>
            </p:spPr>
            <p:txBody>
              <a:bodyPr vert="horz" lIns="91440" tIns="45720" rIns="91440" bIns="45720" rtlCol="0" anchor="ctr">
                <a:normAutofit/>
              </a:bodyPr>
              <a:lstStyle>
                <a:lvl1pPr marL="0" indent="0" algn="l" defTabSz="914400" rtl="0" eaLnBrk="1" latinLnBrk="0" hangingPunct="1">
                  <a:lnSpc>
                    <a:spcPct val="90000"/>
                  </a:lnSpc>
                  <a:spcBef>
                    <a:spcPts val="1200"/>
                  </a:spcBef>
                  <a:spcAft>
                    <a:spcPts val="200"/>
                  </a:spcAft>
                  <a:buClr>
                    <a:schemeClr val="accent1"/>
                  </a:buClr>
                  <a:buSzPct val="100000"/>
                  <a:buFont typeface="Calibri" panose="020F0502020204030204" pitchFamily="34" charset="0"/>
                  <a:buNone/>
                  <a:defRPr kumimoji="1" sz="2000" b="0" kern="1200" cap="all" baseline="0">
                    <a:solidFill>
                      <a:schemeClr val="tx2"/>
                    </a:solidFill>
                    <a:latin typeface="+mn-lt"/>
                    <a:ea typeface="+mn-ea"/>
                    <a:cs typeface="+mn-cs"/>
                  </a:defRPr>
                </a:lvl1pPr>
                <a:lvl2pPr marL="457200" indent="0" algn="l" defTabSz="914400" rtl="0" eaLnBrk="1" latinLnBrk="0" hangingPunct="1">
                  <a:lnSpc>
                    <a:spcPct val="90000"/>
                  </a:lnSpc>
                  <a:spcBef>
                    <a:spcPts val="200"/>
                  </a:spcBef>
                  <a:spcAft>
                    <a:spcPts val="400"/>
                  </a:spcAft>
                  <a:buClr>
                    <a:schemeClr val="accent1"/>
                  </a:buClr>
                  <a:buFont typeface="Calibri" pitchFamily="34" charset="0"/>
                  <a:buNone/>
                  <a:defRPr kumimoji="1" sz="2000" b="1" kern="1200">
                    <a:solidFill>
                      <a:schemeClr val="tx1">
                        <a:lumMod val="75000"/>
                        <a:lumOff val="25000"/>
                      </a:schemeClr>
                    </a:solidFill>
                    <a:latin typeface="+mn-lt"/>
                    <a:ea typeface="+mn-ea"/>
                    <a:cs typeface="+mn-cs"/>
                  </a:defRPr>
                </a:lvl2pPr>
                <a:lvl3pPr marL="914400" indent="0" algn="l" defTabSz="914400" rtl="0" eaLnBrk="1" latinLnBrk="0" hangingPunct="1">
                  <a:lnSpc>
                    <a:spcPct val="90000"/>
                  </a:lnSpc>
                  <a:spcBef>
                    <a:spcPts val="200"/>
                  </a:spcBef>
                  <a:spcAft>
                    <a:spcPts val="400"/>
                  </a:spcAft>
                  <a:buClr>
                    <a:schemeClr val="accent1"/>
                  </a:buClr>
                  <a:buFont typeface="Calibri" pitchFamily="34" charset="0"/>
                  <a:buNone/>
                  <a:defRPr kumimoji="1" sz="1800" b="1" kern="1200">
                    <a:solidFill>
                      <a:schemeClr val="tx1">
                        <a:lumMod val="75000"/>
                        <a:lumOff val="25000"/>
                      </a:schemeClr>
                    </a:solidFill>
                    <a:latin typeface="+mn-lt"/>
                    <a:ea typeface="+mn-ea"/>
                    <a:cs typeface="+mn-cs"/>
                  </a:defRPr>
                </a:lvl3pPr>
                <a:lvl4pPr marL="1371600" indent="0" algn="l" defTabSz="914400" rtl="0" eaLnBrk="1" latinLnBrk="0" hangingPunct="1">
                  <a:lnSpc>
                    <a:spcPct val="90000"/>
                  </a:lnSpc>
                  <a:spcBef>
                    <a:spcPts val="200"/>
                  </a:spcBef>
                  <a:spcAft>
                    <a:spcPts val="400"/>
                  </a:spcAft>
                  <a:buClr>
                    <a:schemeClr val="accent1"/>
                  </a:buClr>
                  <a:buFont typeface="Calibri" pitchFamily="34" charset="0"/>
                  <a:buNone/>
                  <a:defRPr kumimoji="1" sz="1600" b="1" kern="1200">
                    <a:solidFill>
                      <a:schemeClr val="tx1">
                        <a:lumMod val="75000"/>
                        <a:lumOff val="25000"/>
                      </a:schemeClr>
                    </a:solidFill>
                    <a:latin typeface="+mn-lt"/>
                    <a:ea typeface="+mn-ea"/>
                    <a:cs typeface="+mn-cs"/>
                  </a:defRPr>
                </a:lvl4pPr>
                <a:lvl5pPr marL="1828800" indent="0" algn="l" defTabSz="914400" rtl="0" eaLnBrk="1" latinLnBrk="0" hangingPunct="1">
                  <a:lnSpc>
                    <a:spcPct val="90000"/>
                  </a:lnSpc>
                  <a:spcBef>
                    <a:spcPts val="200"/>
                  </a:spcBef>
                  <a:spcAft>
                    <a:spcPts val="400"/>
                  </a:spcAft>
                  <a:buClr>
                    <a:schemeClr val="accent1"/>
                  </a:buClr>
                  <a:buFont typeface="Calibri" pitchFamily="34" charset="0"/>
                  <a:buNone/>
                  <a:defRPr kumimoji="1" sz="1600" b="1" kern="1200">
                    <a:solidFill>
                      <a:schemeClr val="tx1">
                        <a:lumMod val="75000"/>
                        <a:lumOff val="25000"/>
                      </a:schemeClr>
                    </a:solidFill>
                    <a:latin typeface="+mn-lt"/>
                    <a:ea typeface="+mn-ea"/>
                    <a:cs typeface="+mn-cs"/>
                  </a:defRPr>
                </a:lvl5pPr>
                <a:lvl6pPr marL="2286000" indent="0" algn="l" defTabSz="914400" rtl="0" eaLnBrk="1" latinLnBrk="0" hangingPunct="1">
                  <a:lnSpc>
                    <a:spcPct val="90000"/>
                  </a:lnSpc>
                  <a:spcBef>
                    <a:spcPts val="200"/>
                  </a:spcBef>
                  <a:spcAft>
                    <a:spcPts val="400"/>
                  </a:spcAft>
                  <a:buClr>
                    <a:schemeClr val="accent1"/>
                  </a:buClr>
                  <a:buFont typeface="Calibri" pitchFamily="34" charset="0"/>
                  <a:buNone/>
                  <a:defRPr kumimoji="1" sz="1600" b="1" kern="1200">
                    <a:solidFill>
                      <a:schemeClr val="tx1">
                        <a:lumMod val="75000"/>
                        <a:lumOff val="25000"/>
                      </a:schemeClr>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Font typeface="Calibri" pitchFamily="34" charset="0"/>
                  <a:buNone/>
                  <a:defRPr kumimoji="1" sz="1600" b="1" kern="1200">
                    <a:solidFill>
                      <a:schemeClr val="tx1">
                        <a:lumMod val="75000"/>
                        <a:lumOff val="25000"/>
                      </a:schemeClr>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Font typeface="Calibri" pitchFamily="34" charset="0"/>
                  <a:buNone/>
                  <a:defRPr kumimoji="1" sz="1600" b="1" kern="1200">
                    <a:solidFill>
                      <a:schemeClr val="tx1">
                        <a:lumMod val="75000"/>
                        <a:lumOff val="25000"/>
                      </a:schemeClr>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Font typeface="Calibri" pitchFamily="34" charset="0"/>
                  <a:buNone/>
                  <a:defRPr kumimoji="1" sz="1600" b="1" kern="1200">
                    <a:solidFill>
                      <a:schemeClr val="tx1">
                        <a:lumMod val="75000"/>
                        <a:lumOff val="25000"/>
                      </a:schemeClr>
                    </a:solidFill>
                    <a:latin typeface="+mn-lt"/>
                    <a:ea typeface="+mn-ea"/>
                    <a:cs typeface="+mn-cs"/>
                  </a:defRPr>
                </a:lvl9pPr>
              </a:lstStyle>
              <a:p>
                <a:pPr marL="0" marR="0" lvl="0" indent="0" algn="l" defTabSz="914400" rtl="0" eaLnBrk="1" fontAlgn="auto" latinLnBrk="0" hangingPunct="1">
                  <a:lnSpc>
                    <a:spcPct val="90000"/>
                  </a:lnSpc>
                  <a:spcBef>
                    <a:spcPts val="1200"/>
                  </a:spcBef>
                  <a:spcAft>
                    <a:spcPts val="200"/>
                  </a:spcAft>
                  <a:buClr>
                    <a:srgbClr val="4F81BD"/>
                  </a:buClr>
                  <a:buSzPct val="100000"/>
                  <a:buFont typeface="Calibri" panose="020F0502020204030204" pitchFamily="34" charset="0"/>
                  <a:buNone/>
                  <a:tabLst/>
                  <a:defRPr/>
                </a:pPr>
                <a:r>
                  <a:rPr kumimoji="1" lang="ja-JP" altLang="en-US" sz="1000" b="0" i="0" u="none" strike="noStrike" kern="1200" cap="all" spc="0" normalizeH="0" baseline="0" noProof="0" dirty="0">
                    <a:ln>
                      <a:noFill/>
                    </a:ln>
                    <a:solidFill>
                      <a:srgbClr val="1F497D"/>
                    </a:solidFill>
                    <a:effectLst/>
                    <a:uLnTx/>
                    <a:uFillTx/>
                    <a:latin typeface="メイリオ" panose="020B0604030504040204" pitchFamily="50" charset="-128"/>
                    <a:ea typeface="メイリオ" panose="020B0604030504040204" pitchFamily="50" charset="-128"/>
                    <a:cs typeface="+mn-cs"/>
                  </a:rPr>
                  <a:t>各拠点</a:t>
                </a:r>
              </a:p>
            </p:txBody>
          </p:sp>
          <p:cxnSp>
            <p:nvCxnSpPr>
              <p:cNvPr id="146" name="直線コネクタ 145">
                <a:extLst>
                  <a:ext uri="{FF2B5EF4-FFF2-40B4-BE49-F238E27FC236}">
                    <a16:creationId xmlns:a16="http://schemas.microsoft.com/office/drawing/2014/main" id="{B1FF805D-916D-4C57-9135-51948D01C339}"/>
                  </a:ext>
                </a:extLst>
              </p:cNvPr>
              <p:cNvCxnSpPr>
                <a:cxnSpLocks/>
              </p:cNvCxnSpPr>
              <p:nvPr/>
            </p:nvCxnSpPr>
            <p:spPr bwMode="auto">
              <a:xfrm flipH="1">
                <a:off x="2372598" y="3941498"/>
                <a:ext cx="777816" cy="627021"/>
              </a:xfrm>
              <a:prstGeom prst="line">
                <a:avLst/>
              </a:prstGeom>
              <a:ln w="28575">
                <a:headEnd type="none" w="med" len="med"/>
                <a:tailEnd type="none" w="med" len="med"/>
              </a:ln>
            </p:spPr>
            <p:style>
              <a:lnRef idx="1">
                <a:schemeClr val="dk1"/>
              </a:lnRef>
              <a:fillRef idx="0">
                <a:schemeClr val="dk1"/>
              </a:fillRef>
              <a:effectRef idx="0">
                <a:schemeClr val="dk1"/>
              </a:effectRef>
              <a:fontRef idx="minor">
                <a:schemeClr val="tx1"/>
              </a:fontRef>
            </p:style>
          </p:cxnSp>
          <p:cxnSp>
            <p:nvCxnSpPr>
              <p:cNvPr id="147" name="直線コネクタ 146">
                <a:extLst>
                  <a:ext uri="{FF2B5EF4-FFF2-40B4-BE49-F238E27FC236}">
                    <a16:creationId xmlns:a16="http://schemas.microsoft.com/office/drawing/2014/main" id="{4814A15F-C51D-4075-B0CA-A6AEA1BDF484}"/>
                  </a:ext>
                </a:extLst>
              </p:cNvPr>
              <p:cNvCxnSpPr>
                <a:cxnSpLocks/>
              </p:cNvCxnSpPr>
              <p:nvPr/>
            </p:nvCxnSpPr>
            <p:spPr bwMode="auto">
              <a:xfrm flipH="1" flipV="1">
                <a:off x="2340314" y="3438708"/>
                <a:ext cx="717687" cy="510522"/>
              </a:xfrm>
              <a:prstGeom prst="line">
                <a:avLst/>
              </a:prstGeom>
              <a:ln w="28575">
                <a:headEnd type="none" w="med" len="med"/>
                <a:tailEnd type="none" w="med" len="med"/>
              </a:ln>
            </p:spPr>
            <p:style>
              <a:lnRef idx="1">
                <a:schemeClr val="dk1"/>
              </a:lnRef>
              <a:fillRef idx="0">
                <a:schemeClr val="dk1"/>
              </a:fillRef>
              <a:effectRef idx="0">
                <a:schemeClr val="dk1"/>
              </a:effectRef>
              <a:fontRef idx="minor">
                <a:schemeClr val="tx1"/>
              </a:fontRef>
            </p:style>
          </p:cxnSp>
          <p:pic>
            <p:nvPicPr>
              <p:cNvPr id="148" name="図 147">
                <a:extLst>
                  <a:ext uri="{FF2B5EF4-FFF2-40B4-BE49-F238E27FC236}">
                    <a16:creationId xmlns:a16="http://schemas.microsoft.com/office/drawing/2014/main" id="{5F30255F-C27B-42C3-83B3-1D0042BC5E16}"/>
                  </a:ext>
                </a:extLst>
              </p:cNvPr>
              <p:cNvPicPr>
                <a:picLocks noChangeAspect="1"/>
              </p:cNvPicPr>
              <p:nvPr/>
            </p:nvPicPr>
            <p:blipFill>
              <a:blip r:embed="rId8" cstate="print">
                <a:extLst>
                  <a:ext uri="{28A0092B-C50C-407E-A947-70E740481C1C}">
                    <a14:useLocalDpi xmlns:a14="http://schemas.microsoft.com/office/drawing/2010/main" val="0"/>
                  </a:ext>
                </a:extLst>
              </a:blip>
              <a:stretch>
                <a:fillRect/>
              </a:stretch>
            </p:blipFill>
            <p:spPr>
              <a:xfrm>
                <a:off x="2977468" y="3636771"/>
                <a:ext cx="620131" cy="620131"/>
              </a:xfrm>
              <a:prstGeom prst="rect">
                <a:avLst/>
              </a:prstGeom>
            </p:spPr>
          </p:pic>
          <p:sp>
            <p:nvSpPr>
              <p:cNvPr id="149" name="テキスト プレースホルダー 2">
                <a:extLst>
                  <a:ext uri="{FF2B5EF4-FFF2-40B4-BE49-F238E27FC236}">
                    <a16:creationId xmlns:a16="http://schemas.microsoft.com/office/drawing/2014/main" id="{64D7A57D-FBC7-4B86-BAB1-5731417C828C}"/>
                  </a:ext>
                </a:extLst>
              </p:cNvPr>
              <p:cNvSpPr txBox="1">
                <a:spLocks/>
              </p:cNvSpPr>
              <p:nvPr/>
            </p:nvSpPr>
            <p:spPr>
              <a:xfrm>
                <a:off x="983445" y="3727941"/>
                <a:ext cx="1264341" cy="383595"/>
              </a:xfrm>
              <a:prstGeom prst="rect">
                <a:avLst/>
              </a:prstGeom>
            </p:spPr>
            <p:txBody>
              <a:bodyPr vert="horz" lIns="91440" tIns="45720" rIns="91440" bIns="45720" rtlCol="0" anchor="ctr">
                <a:normAutofit/>
              </a:bodyPr>
              <a:lstStyle>
                <a:lvl1pPr marL="0" indent="0" algn="l" defTabSz="914400" rtl="0" eaLnBrk="1" latinLnBrk="0" hangingPunct="1">
                  <a:lnSpc>
                    <a:spcPct val="90000"/>
                  </a:lnSpc>
                  <a:spcBef>
                    <a:spcPts val="1200"/>
                  </a:spcBef>
                  <a:spcAft>
                    <a:spcPts val="200"/>
                  </a:spcAft>
                  <a:buClr>
                    <a:schemeClr val="accent1"/>
                  </a:buClr>
                  <a:buSzPct val="100000"/>
                  <a:buFont typeface="Calibri" panose="020F0502020204030204" pitchFamily="34" charset="0"/>
                  <a:buNone/>
                  <a:defRPr kumimoji="1" sz="2000" b="0" kern="1200" cap="all" baseline="0">
                    <a:solidFill>
                      <a:schemeClr val="tx2"/>
                    </a:solidFill>
                    <a:latin typeface="+mn-lt"/>
                    <a:ea typeface="+mn-ea"/>
                    <a:cs typeface="+mn-cs"/>
                  </a:defRPr>
                </a:lvl1pPr>
                <a:lvl2pPr marL="457200" indent="0" algn="l" defTabSz="914400" rtl="0" eaLnBrk="1" latinLnBrk="0" hangingPunct="1">
                  <a:lnSpc>
                    <a:spcPct val="90000"/>
                  </a:lnSpc>
                  <a:spcBef>
                    <a:spcPts val="200"/>
                  </a:spcBef>
                  <a:spcAft>
                    <a:spcPts val="400"/>
                  </a:spcAft>
                  <a:buClr>
                    <a:schemeClr val="accent1"/>
                  </a:buClr>
                  <a:buFont typeface="Calibri" pitchFamily="34" charset="0"/>
                  <a:buNone/>
                  <a:defRPr kumimoji="1" sz="2000" b="1" kern="1200">
                    <a:solidFill>
                      <a:schemeClr val="tx1">
                        <a:lumMod val="75000"/>
                        <a:lumOff val="25000"/>
                      </a:schemeClr>
                    </a:solidFill>
                    <a:latin typeface="+mn-lt"/>
                    <a:ea typeface="+mn-ea"/>
                    <a:cs typeface="+mn-cs"/>
                  </a:defRPr>
                </a:lvl2pPr>
                <a:lvl3pPr marL="914400" indent="0" algn="l" defTabSz="914400" rtl="0" eaLnBrk="1" latinLnBrk="0" hangingPunct="1">
                  <a:lnSpc>
                    <a:spcPct val="90000"/>
                  </a:lnSpc>
                  <a:spcBef>
                    <a:spcPts val="200"/>
                  </a:spcBef>
                  <a:spcAft>
                    <a:spcPts val="400"/>
                  </a:spcAft>
                  <a:buClr>
                    <a:schemeClr val="accent1"/>
                  </a:buClr>
                  <a:buFont typeface="Calibri" pitchFamily="34" charset="0"/>
                  <a:buNone/>
                  <a:defRPr kumimoji="1" sz="1800" b="1" kern="1200">
                    <a:solidFill>
                      <a:schemeClr val="tx1">
                        <a:lumMod val="75000"/>
                        <a:lumOff val="25000"/>
                      </a:schemeClr>
                    </a:solidFill>
                    <a:latin typeface="+mn-lt"/>
                    <a:ea typeface="+mn-ea"/>
                    <a:cs typeface="+mn-cs"/>
                  </a:defRPr>
                </a:lvl3pPr>
                <a:lvl4pPr marL="1371600" indent="0" algn="l" defTabSz="914400" rtl="0" eaLnBrk="1" latinLnBrk="0" hangingPunct="1">
                  <a:lnSpc>
                    <a:spcPct val="90000"/>
                  </a:lnSpc>
                  <a:spcBef>
                    <a:spcPts val="200"/>
                  </a:spcBef>
                  <a:spcAft>
                    <a:spcPts val="400"/>
                  </a:spcAft>
                  <a:buClr>
                    <a:schemeClr val="accent1"/>
                  </a:buClr>
                  <a:buFont typeface="Calibri" pitchFamily="34" charset="0"/>
                  <a:buNone/>
                  <a:defRPr kumimoji="1" sz="1600" b="1" kern="1200">
                    <a:solidFill>
                      <a:schemeClr val="tx1">
                        <a:lumMod val="75000"/>
                        <a:lumOff val="25000"/>
                      </a:schemeClr>
                    </a:solidFill>
                    <a:latin typeface="+mn-lt"/>
                    <a:ea typeface="+mn-ea"/>
                    <a:cs typeface="+mn-cs"/>
                  </a:defRPr>
                </a:lvl4pPr>
                <a:lvl5pPr marL="1828800" indent="0" algn="l" defTabSz="914400" rtl="0" eaLnBrk="1" latinLnBrk="0" hangingPunct="1">
                  <a:lnSpc>
                    <a:spcPct val="90000"/>
                  </a:lnSpc>
                  <a:spcBef>
                    <a:spcPts val="200"/>
                  </a:spcBef>
                  <a:spcAft>
                    <a:spcPts val="400"/>
                  </a:spcAft>
                  <a:buClr>
                    <a:schemeClr val="accent1"/>
                  </a:buClr>
                  <a:buFont typeface="Calibri" pitchFamily="34" charset="0"/>
                  <a:buNone/>
                  <a:defRPr kumimoji="1" sz="1600" b="1" kern="1200">
                    <a:solidFill>
                      <a:schemeClr val="tx1">
                        <a:lumMod val="75000"/>
                        <a:lumOff val="25000"/>
                      </a:schemeClr>
                    </a:solidFill>
                    <a:latin typeface="+mn-lt"/>
                    <a:ea typeface="+mn-ea"/>
                    <a:cs typeface="+mn-cs"/>
                  </a:defRPr>
                </a:lvl5pPr>
                <a:lvl6pPr marL="2286000" indent="0" algn="l" defTabSz="914400" rtl="0" eaLnBrk="1" latinLnBrk="0" hangingPunct="1">
                  <a:lnSpc>
                    <a:spcPct val="90000"/>
                  </a:lnSpc>
                  <a:spcBef>
                    <a:spcPts val="200"/>
                  </a:spcBef>
                  <a:spcAft>
                    <a:spcPts val="400"/>
                  </a:spcAft>
                  <a:buClr>
                    <a:schemeClr val="accent1"/>
                  </a:buClr>
                  <a:buFont typeface="Calibri" pitchFamily="34" charset="0"/>
                  <a:buNone/>
                  <a:defRPr kumimoji="1" sz="1600" b="1" kern="1200">
                    <a:solidFill>
                      <a:schemeClr val="tx1">
                        <a:lumMod val="75000"/>
                        <a:lumOff val="25000"/>
                      </a:schemeClr>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Font typeface="Calibri" pitchFamily="34" charset="0"/>
                  <a:buNone/>
                  <a:defRPr kumimoji="1" sz="1600" b="1" kern="1200">
                    <a:solidFill>
                      <a:schemeClr val="tx1">
                        <a:lumMod val="75000"/>
                        <a:lumOff val="25000"/>
                      </a:schemeClr>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Font typeface="Calibri" pitchFamily="34" charset="0"/>
                  <a:buNone/>
                  <a:defRPr kumimoji="1" sz="1600" b="1" kern="1200">
                    <a:solidFill>
                      <a:schemeClr val="tx1">
                        <a:lumMod val="75000"/>
                        <a:lumOff val="25000"/>
                      </a:schemeClr>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Font typeface="Calibri" pitchFamily="34" charset="0"/>
                  <a:buNone/>
                  <a:defRPr kumimoji="1" sz="1600" b="1" kern="1200">
                    <a:solidFill>
                      <a:schemeClr val="tx1">
                        <a:lumMod val="75000"/>
                        <a:lumOff val="25000"/>
                      </a:schemeClr>
                    </a:solidFill>
                    <a:latin typeface="+mn-lt"/>
                    <a:ea typeface="+mn-ea"/>
                    <a:cs typeface="+mn-cs"/>
                  </a:defRPr>
                </a:lvl9pPr>
              </a:lstStyle>
              <a:p>
                <a:pPr marL="0" marR="0" lvl="0" indent="0" algn="l" defTabSz="914400" rtl="0" eaLnBrk="1" fontAlgn="auto" latinLnBrk="0" hangingPunct="1">
                  <a:lnSpc>
                    <a:spcPct val="90000"/>
                  </a:lnSpc>
                  <a:spcBef>
                    <a:spcPts val="1200"/>
                  </a:spcBef>
                  <a:spcAft>
                    <a:spcPts val="200"/>
                  </a:spcAft>
                  <a:buClr>
                    <a:srgbClr val="4F81BD"/>
                  </a:buClr>
                  <a:buSzPct val="100000"/>
                  <a:buFont typeface="Calibri" panose="020F0502020204030204" pitchFamily="34" charset="0"/>
                  <a:buNone/>
                  <a:tabLst/>
                  <a:defRPr/>
                </a:pPr>
                <a:r>
                  <a:rPr kumimoji="1" lang="ja-JP" altLang="en-US" sz="1000" b="0" i="0" u="none" strike="noStrike" kern="1200" cap="all" spc="0" normalizeH="0" baseline="0" noProof="0" dirty="0">
                    <a:ln>
                      <a:noFill/>
                    </a:ln>
                    <a:solidFill>
                      <a:srgbClr val="1F497D"/>
                    </a:solidFill>
                    <a:effectLst/>
                    <a:uLnTx/>
                    <a:uFillTx/>
                    <a:latin typeface="メイリオ" panose="020B0604030504040204" pitchFamily="50" charset="-128"/>
                    <a:ea typeface="メイリオ" panose="020B0604030504040204" pitchFamily="50" charset="-128"/>
                    <a:cs typeface="+mn-cs"/>
                  </a:rPr>
                  <a:t>自宅</a:t>
                </a:r>
                <a:r>
                  <a:rPr kumimoji="1" lang="en-US" altLang="ja-JP" sz="1000" b="0" i="0" u="none" strike="noStrike" kern="1200" cap="all" spc="0" normalizeH="0" baseline="0" noProof="0" dirty="0">
                    <a:ln>
                      <a:noFill/>
                    </a:ln>
                    <a:solidFill>
                      <a:srgbClr val="1F497D"/>
                    </a:solidFill>
                    <a:effectLst/>
                    <a:uLnTx/>
                    <a:uFillTx/>
                    <a:latin typeface="メイリオ" panose="020B0604030504040204" pitchFamily="50" charset="-128"/>
                    <a:ea typeface="メイリオ" panose="020B0604030504040204" pitchFamily="50" charset="-128"/>
                    <a:cs typeface="+mn-cs"/>
                  </a:rPr>
                  <a:t>PC</a:t>
                </a:r>
              </a:p>
            </p:txBody>
          </p:sp>
          <p:sp>
            <p:nvSpPr>
              <p:cNvPr id="150" name="テキスト プレースホルダー 2">
                <a:extLst>
                  <a:ext uri="{FF2B5EF4-FFF2-40B4-BE49-F238E27FC236}">
                    <a16:creationId xmlns:a16="http://schemas.microsoft.com/office/drawing/2014/main" id="{6FAF45FE-1787-4BC6-88AC-AF2B08C23875}"/>
                  </a:ext>
                </a:extLst>
              </p:cNvPr>
              <p:cNvSpPr txBox="1">
                <a:spLocks/>
              </p:cNvSpPr>
              <p:nvPr/>
            </p:nvSpPr>
            <p:spPr>
              <a:xfrm>
                <a:off x="1079065" y="5129405"/>
                <a:ext cx="1901495" cy="736282"/>
              </a:xfrm>
              <a:prstGeom prst="rect">
                <a:avLst/>
              </a:prstGeom>
            </p:spPr>
            <p:txBody>
              <a:bodyPr vert="horz" lIns="91440" tIns="45720" rIns="91440" bIns="45720" rtlCol="0" anchor="ctr">
                <a:normAutofit/>
              </a:bodyPr>
              <a:lstStyle>
                <a:lvl1pPr marL="0" indent="0" algn="l" defTabSz="914400" rtl="0" eaLnBrk="1" latinLnBrk="0" hangingPunct="1">
                  <a:lnSpc>
                    <a:spcPct val="90000"/>
                  </a:lnSpc>
                  <a:spcBef>
                    <a:spcPts val="1200"/>
                  </a:spcBef>
                  <a:spcAft>
                    <a:spcPts val="200"/>
                  </a:spcAft>
                  <a:buClr>
                    <a:schemeClr val="accent1"/>
                  </a:buClr>
                  <a:buSzPct val="100000"/>
                  <a:buFont typeface="Calibri" panose="020F0502020204030204" pitchFamily="34" charset="0"/>
                  <a:buNone/>
                  <a:defRPr kumimoji="1" sz="2000" b="0" kern="1200" cap="all" baseline="0">
                    <a:solidFill>
                      <a:schemeClr val="tx2"/>
                    </a:solidFill>
                    <a:latin typeface="+mn-lt"/>
                    <a:ea typeface="+mn-ea"/>
                    <a:cs typeface="+mn-cs"/>
                  </a:defRPr>
                </a:lvl1pPr>
                <a:lvl2pPr marL="457200" indent="0" algn="l" defTabSz="914400" rtl="0" eaLnBrk="1" latinLnBrk="0" hangingPunct="1">
                  <a:lnSpc>
                    <a:spcPct val="90000"/>
                  </a:lnSpc>
                  <a:spcBef>
                    <a:spcPts val="200"/>
                  </a:spcBef>
                  <a:spcAft>
                    <a:spcPts val="400"/>
                  </a:spcAft>
                  <a:buClr>
                    <a:schemeClr val="accent1"/>
                  </a:buClr>
                  <a:buFont typeface="Calibri" pitchFamily="34" charset="0"/>
                  <a:buNone/>
                  <a:defRPr kumimoji="1" sz="2000" b="1" kern="1200">
                    <a:solidFill>
                      <a:schemeClr val="tx1">
                        <a:lumMod val="75000"/>
                        <a:lumOff val="25000"/>
                      </a:schemeClr>
                    </a:solidFill>
                    <a:latin typeface="+mn-lt"/>
                    <a:ea typeface="+mn-ea"/>
                    <a:cs typeface="+mn-cs"/>
                  </a:defRPr>
                </a:lvl2pPr>
                <a:lvl3pPr marL="914400" indent="0" algn="l" defTabSz="914400" rtl="0" eaLnBrk="1" latinLnBrk="0" hangingPunct="1">
                  <a:lnSpc>
                    <a:spcPct val="90000"/>
                  </a:lnSpc>
                  <a:spcBef>
                    <a:spcPts val="200"/>
                  </a:spcBef>
                  <a:spcAft>
                    <a:spcPts val="400"/>
                  </a:spcAft>
                  <a:buClr>
                    <a:schemeClr val="accent1"/>
                  </a:buClr>
                  <a:buFont typeface="Calibri" pitchFamily="34" charset="0"/>
                  <a:buNone/>
                  <a:defRPr kumimoji="1" sz="1800" b="1" kern="1200">
                    <a:solidFill>
                      <a:schemeClr val="tx1">
                        <a:lumMod val="75000"/>
                        <a:lumOff val="25000"/>
                      </a:schemeClr>
                    </a:solidFill>
                    <a:latin typeface="+mn-lt"/>
                    <a:ea typeface="+mn-ea"/>
                    <a:cs typeface="+mn-cs"/>
                  </a:defRPr>
                </a:lvl3pPr>
                <a:lvl4pPr marL="1371600" indent="0" algn="l" defTabSz="914400" rtl="0" eaLnBrk="1" latinLnBrk="0" hangingPunct="1">
                  <a:lnSpc>
                    <a:spcPct val="90000"/>
                  </a:lnSpc>
                  <a:spcBef>
                    <a:spcPts val="200"/>
                  </a:spcBef>
                  <a:spcAft>
                    <a:spcPts val="400"/>
                  </a:spcAft>
                  <a:buClr>
                    <a:schemeClr val="accent1"/>
                  </a:buClr>
                  <a:buFont typeface="Calibri" pitchFamily="34" charset="0"/>
                  <a:buNone/>
                  <a:defRPr kumimoji="1" sz="1600" b="1" kern="1200">
                    <a:solidFill>
                      <a:schemeClr val="tx1">
                        <a:lumMod val="75000"/>
                        <a:lumOff val="25000"/>
                      </a:schemeClr>
                    </a:solidFill>
                    <a:latin typeface="+mn-lt"/>
                    <a:ea typeface="+mn-ea"/>
                    <a:cs typeface="+mn-cs"/>
                  </a:defRPr>
                </a:lvl4pPr>
                <a:lvl5pPr marL="1828800" indent="0" algn="l" defTabSz="914400" rtl="0" eaLnBrk="1" latinLnBrk="0" hangingPunct="1">
                  <a:lnSpc>
                    <a:spcPct val="90000"/>
                  </a:lnSpc>
                  <a:spcBef>
                    <a:spcPts val="200"/>
                  </a:spcBef>
                  <a:spcAft>
                    <a:spcPts val="400"/>
                  </a:spcAft>
                  <a:buClr>
                    <a:schemeClr val="accent1"/>
                  </a:buClr>
                  <a:buFont typeface="Calibri" pitchFamily="34" charset="0"/>
                  <a:buNone/>
                  <a:defRPr kumimoji="1" sz="1600" b="1" kern="1200">
                    <a:solidFill>
                      <a:schemeClr val="tx1">
                        <a:lumMod val="75000"/>
                        <a:lumOff val="25000"/>
                      </a:schemeClr>
                    </a:solidFill>
                    <a:latin typeface="+mn-lt"/>
                    <a:ea typeface="+mn-ea"/>
                    <a:cs typeface="+mn-cs"/>
                  </a:defRPr>
                </a:lvl5pPr>
                <a:lvl6pPr marL="2286000" indent="0" algn="l" defTabSz="914400" rtl="0" eaLnBrk="1" latinLnBrk="0" hangingPunct="1">
                  <a:lnSpc>
                    <a:spcPct val="90000"/>
                  </a:lnSpc>
                  <a:spcBef>
                    <a:spcPts val="200"/>
                  </a:spcBef>
                  <a:spcAft>
                    <a:spcPts val="400"/>
                  </a:spcAft>
                  <a:buClr>
                    <a:schemeClr val="accent1"/>
                  </a:buClr>
                  <a:buFont typeface="Calibri" pitchFamily="34" charset="0"/>
                  <a:buNone/>
                  <a:defRPr kumimoji="1" sz="1600" b="1" kern="1200">
                    <a:solidFill>
                      <a:schemeClr val="tx1">
                        <a:lumMod val="75000"/>
                        <a:lumOff val="25000"/>
                      </a:schemeClr>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Font typeface="Calibri" pitchFamily="34" charset="0"/>
                  <a:buNone/>
                  <a:defRPr kumimoji="1" sz="1600" b="1" kern="1200">
                    <a:solidFill>
                      <a:schemeClr val="tx1">
                        <a:lumMod val="75000"/>
                        <a:lumOff val="25000"/>
                      </a:schemeClr>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Font typeface="Calibri" pitchFamily="34" charset="0"/>
                  <a:buNone/>
                  <a:defRPr kumimoji="1" sz="1600" b="1" kern="1200">
                    <a:solidFill>
                      <a:schemeClr val="tx1">
                        <a:lumMod val="75000"/>
                        <a:lumOff val="25000"/>
                      </a:schemeClr>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Font typeface="Calibri" pitchFamily="34" charset="0"/>
                  <a:buNone/>
                  <a:defRPr kumimoji="1" sz="1600" b="1" kern="1200">
                    <a:solidFill>
                      <a:schemeClr val="tx1">
                        <a:lumMod val="75000"/>
                        <a:lumOff val="25000"/>
                      </a:schemeClr>
                    </a:solidFill>
                    <a:latin typeface="+mn-lt"/>
                    <a:ea typeface="+mn-ea"/>
                    <a:cs typeface="+mn-cs"/>
                  </a:defRPr>
                </a:lvl9pPr>
              </a:lstStyle>
              <a:p>
                <a:pPr marL="0" marR="0" lvl="0" indent="0" algn="l" defTabSz="914400" rtl="0" eaLnBrk="1" fontAlgn="auto" latinLnBrk="0" hangingPunct="1">
                  <a:lnSpc>
                    <a:spcPct val="90000"/>
                  </a:lnSpc>
                  <a:spcBef>
                    <a:spcPts val="1200"/>
                  </a:spcBef>
                  <a:spcAft>
                    <a:spcPts val="200"/>
                  </a:spcAft>
                  <a:buClr>
                    <a:srgbClr val="4F81BD"/>
                  </a:buClr>
                  <a:buSzPct val="100000"/>
                  <a:buFont typeface="Calibri" panose="020F0502020204030204" pitchFamily="34" charset="0"/>
                  <a:buNone/>
                  <a:tabLst/>
                  <a:defRPr/>
                </a:pPr>
                <a:r>
                  <a:rPr kumimoji="1" lang="ja-JP" altLang="en-US" sz="1000" b="0" i="0" u="none" strike="noStrike" kern="1200" cap="all" spc="0" normalizeH="0" baseline="0" noProof="0" dirty="0">
                    <a:ln>
                      <a:noFill/>
                    </a:ln>
                    <a:solidFill>
                      <a:srgbClr val="1F497D"/>
                    </a:solidFill>
                    <a:effectLst/>
                    <a:uLnTx/>
                    <a:uFillTx/>
                    <a:latin typeface="メイリオ" panose="020B0604030504040204" pitchFamily="50" charset="-128"/>
                    <a:ea typeface="メイリオ" panose="020B0604030504040204" pitchFamily="50" charset="-128"/>
                    <a:cs typeface="+mn-cs"/>
                  </a:rPr>
                  <a:t>タブレットなど</a:t>
                </a:r>
              </a:p>
            </p:txBody>
          </p:sp>
          <p:sp>
            <p:nvSpPr>
              <p:cNvPr id="151" name="テキスト プレースホルダー 2">
                <a:extLst>
                  <a:ext uri="{FF2B5EF4-FFF2-40B4-BE49-F238E27FC236}">
                    <a16:creationId xmlns:a16="http://schemas.microsoft.com/office/drawing/2014/main" id="{E3C6D999-290A-4326-B3F6-B8A88AB0AD50}"/>
                  </a:ext>
                </a:extLst>
              </p:cNvPr>
              <p:cNvSpPr txBox="1">
                <a:spLocks/>
              </p:cNvSpPr>
              <p:nvPr/>
            </p:nvSpPr>
            <p:spPr>
              <a:xfrm>
                <a:off x="2650552" y="4160041"/>
                <a:ext cx="1580834" cy="620131"/>
              </a:xfrm>
              <a:prstGeom prst="rect">
                <a:avLst/>
              </a:prstGeom>
            </p:spPr>
            <p:txBody>
              <a:bodyPr vert="horz" lIns="91440" tIns="45720" rIns="91440" bIns="45720" rtlCol="0" anchor="ctr">
                <a:normAutofit/>
              </a:bodyPr>
              <a:lstStyle>
                <a:lvl1pPr marL="0" indent="0" algn="l" defTabSz="914400" rtl="0" eaLnBrk="1" latinLnBrk="0" hangingPunct="1">
                  <a:lnSpc>
                    <a:spcPct val="90000"/>
                  </a:lnSpc>
                  <a:spcBef>
                    <a:spcPts val="1200"/>
                  </a:spcBef>
                  <a:spcAft>
                    <a:spcPts val="200"/>
                  </a:spcAft>
                  <a:buClr>
                    <a:schemeClr val="accent1"/>
                  </a:buClr>
                  <a:buSzPct val="100000"/>
                  <a:buFont typeface="Calibri" panose="020F0502020204030204" pitchFamily="34" charset="0"/>
                  <a:buNone/>
                  <a:defRPr kumimoji="1" sz="2000" b="0" kern="1200" cap="all" baseline="0">
                    <a:solidFill>
                      <a:schemeClr val="tx2"/>
                    </a:solidFill>
                    <a:latin typeface="+mn-lt"/>
                    <a:ea typeface="+mn-ea"/>
                    <a:cs typeface="+mn-cs"/>
                  </a:defRPr>
                </a:lvl1pPr>
                <a:lvl2pPr marL="457200" indent="0" algn="l" defTabSz="914400" rtl="0" eaLnBrk="1" latinLnBrk="0" hangingPunct="1">
                  <a:lnSpc>
                    <a:spcPct val="90000"/>
                  </a:lnSpc>
                  <a:spcBef>
                    <a:spcPts val="200"/>
                  </a:spcBef>
                  <a:spcAft>
                    <a:spcPts val="400"/>
                  </a:spcAft>
                  <a:buClr>
                    <a:schemeClr val="accent1"/>
                  </a:buClr>
                  <a:buFont typeface="Calibri" pitchFamily="34" charset="0"/>
                  <a:buNone/>
                  <a:defRPr kumimoji="1" sz="2000" b="1" kern="1200">
                    <a:solidFill>
                      <a:schemeClr val="tx1">
                        <a:lumMod val="75000"/>
                        <a:lumOff val="25000"/>
                      </a:schemeClr>
                    </a:solidFill>
                    <a:latin typeface="+mn-lt"/>
                    <a:ea typeface="+mn-ea"/>
                    <a:cs typeface="+mn-cs"/>
                  </a:defRPr>
                </a:lvl2pPr>
                <a:lvl3pPr marL="914400" indent="0" algn="l" defTabSz="914400" rtl="0" eaLnBrk="1" latinLnBrk="0" hangingPunct="1">
                  <a:lnSpc>
                    <a:spcPct val="90000"/>
                  </a:lnSpc>
                  <a:spcBef>
                    <a:spcPts val="200"/>
                  </a:spcBef>
                  <a:spcAft>
                    <a:spcPts val="400"/>
                  </a:spcAft>
                  <a:buClr>
                    <a:schemeClr val="accent1"/>
                  </a:buClr>
                  <a:buFont typeface="Calibri" pitchFamily="34" charset="0"/>
                  <a:buNone/>
                  <a:defRPr kumimoji="1" sz="1800" b="1" kern="1200">
                    <a:solidFill>
                      <a:schemeClr val="tx1">
                        <a:lumMod val="75000"/>
                        <a:lumOff val="25000"/>
                      </a:schemeClr>
                    </a:solidFill>
                    <a:latin typeface="+mn-lt"/>
                    <a:ea typeface="+mn-ea"/>
                    <a:cs typeface="+mn-cs"/>
                  </a:defRPr>
                </a:lvl3pPr>
                <a:lvl4pPr marL="1371600" indent="0" algn="l" defTabSz="914400" rtl="0" eaLnBrk="1" latinLnBrk="0" hangingPunct="1">
                  <a:lnSpc>
                    <a:spcPct val="90000"/>
                  </a:lnSpc>
                  <a:spcBef>
                    <a:spcPts val="200"/>
                  </a:spcBef>
                  <a:spcAft>
                    <a:spcPts val="400"/>
                  </a:spcAft>
                  <a:buClr>
                    <a:schemeClr val="accent1"/>
                  </a:buClr>
                  <a:buFont typeface="Calibri" pitchFamily="34" charset="0"/>
                  <a:buNone/>
                  <a:defRPr kumimoji="1" sz="1600" b="1" kern="1200">
                    <a:solidFill>
                      <a:schemeClr val="tx1">
                        <a:lumMod val="75000"/>
                        <a:lumOff val="25000"/>
                      </a:schemeClr>
                    </a:solidFill>
                    <a:latin typeface="+mn-lt"/>
                    <a:ea typeface="+mn-ea"/>
                    <a:cs typeface="+mn-cs"/>
                  </a:defRPr>
                </a:lvl4pPr>
                <a:lvl5pPr marL="1828800" indent="0" algn="l" defTabSz="914400" rtl="0" eaLnBrk="1" latinLnBrk="0" hangingPunct="1">
                  <a:lnSpc>
                    <a:spcPct val="90000"/>
                  </a:lnSpc>
                  <a:spcBef>
                    <a:spcPts val="200"/>
                  </a:spcBef>
                  <a:spcAft>
                    <a:spcPts val="400"/>
                  </a:spcAft>
                  <a:buClr>
                    <a:schemeClr val="accent1"/>
                  </a:buClr>
                  <a:buFont typeface="Calibri" pitchFamily="34" charset="0"/>
                  <a:buNone/>
                  <a:defRPr kumimoji="1" sz="1600" b="1" kern="1200">
                    <a:solidFill>
                      <a:schemeClr val="tx1">
                        <a:lumMod val="75000"/>
                        <a:lumOff val="25000"/>
                      </a:schemeClr>
                    </a:solidFill>
                    <a:latin typeface="+mn-lt"/>
                    <a:ea typeface="+mn-ea"/>
                    <a:cs typeface="+mn-cs"/>
                  </a:defRPr>
                </a:lvl5pPr>
                <a:lvl6pPr marL="2286000" indent="0" algn="l" defTabSz="914400" rtl="0" eaLnBrk="1" latinLnBrk="0" hangingPunct="1">
                  <a:lnSpc>
                    <a:spcPct val="90000"/>
                  </a:lnSpc>
                  <a:spcBef>
                    <a:spcPts val="200"/>
                  </a:spcBef>
                  <a:spcAft>
                    <a:spcPts val="400"/>
                  </a:spcAft>
                  <a:buClr>
                    <a:schemeClr val="accent1"/>
                  </a:buClr>
                  <a:buFont typeface="Calibri" pitchFamily="34" charset="0"/>
                  <a:buNone/>
                  <a:defRPr kumimoji="1" sz="1600" b="1" kern="1200">
                    <a:solidFill>
                      <a:schemeClr val="tx1">
                        <a:lumMod val="75000"/>
                        <a:lumOff val="25000"/>
                      </a:schemeClr>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Font typeface="Calibri" pitchFamily="34" charset="0"/>
                  <a:buNone/>
                  <a:defRPr kumimoji="1" sz="1600" b="1" kern="1200">
                    <a:solidFill>
                      <a:schemeClr val="tx1">
                        <a:lumMod val="75000"/>
                        <a:lumOff val="25000"/>
                      </a:schemeClr>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Font typeface="Calibri" pitchFamily="34" charset="0"/>
                  <a:buNone/>
                  <a:defRPr kumimoji="1" sz="1600" b="1" kern="1200">
                    <a:solidFill>
                      <a:schemeClr val="tx1">
                        <a:lumMod val="75000"/>
                        <a:lumOff val="25000"/>
                      </a:schemeClr>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Font typeface="Calibri" pitchFamily="34" charset="0"/>
                  <a:buNone/>
                  <a:defRPr kumimoji="1" sz="1600" b="1" kern="1200">
                    <a:solidFill>
                      <a:schemeClr val="tx1">
                        <a:lumMod val="75000"/>
                        <a:lumOff val="25000"/>
                      </a:schemeClr>
                    </a:solidFill>
                    <a:latin typeface="+mn-lt"/>
                    <a:ea typeface="+mn-ea"/>
                    <a:cs typeface="+mn-cs"/>
                  </a:defRPr>
                </a:lvl9pPr>
              </a:lstStyle>
              <a:p>
                <a:pPr marL="0" marR="0" lvl="0" indent="0" algn="l" defTabSz="914400" rtl="0" eaLnBrk="1" fontAlgn="auto" latinLnBrk="0" hangingPunct="1">
                  <a:lnSpc>
                    <a:spcPct val="90000"/>
                  </a:lnSpc>
                  <a:spcBef>
                    <a:spcPts val="1200"/>
                  </a:spcBef>
                  <a:spcAft>
                    <a:spcPts val="200"/>
                  </a:spcAft>
                  <a:buClr>
                    <a:srgbClr val="4F81BD"/>
                  </a:buClr>
                  <a:buSzPct val="100000"/>
                  <a:buFont typeface="Calibri" panose="020F0502020204030204" pitchFamily="34" charset="0"/>
                  <a:buNone/>
                  <a:tabLst/>
                  <a:defRPr/>
                </a:pPr>
                <a:r>
                  <a:rPr kumimoji="1" lang="ja-JP" altLang="en-US" sz="1000" b="0" i="0" u="none" strike="noStrike" kern="1200" cap="all" spc="0" normalizeH="0" baseline="0" noProof="0" dirty="0">
                    <a:ln>
                      <a:noFill/>
                    </a:ln>
                    <a:solidFill>
                      <a:srgbClr val="1F497D"/>
                    </a:solidFill>
                    <a:effectLst/>
                    <a:uLnTx/>
                    <a:uFillTx/>
                    <a:latin typeface="メイリオ" panose="020B0604030504040204" pitchFamily="50" charset="-128"/>
                    <a:ea typeface="メイリオ" panose="020B0604030504040204" pitchFamily="50" charset="-128"/>
                    <a:cs typeface="+mn-cs"/>
                  </a:rPr>
                  <a:t>インターネット</a:t>
                </a:r>
              </a:p>
            </p:txBody>
          </p:sp>
          <p:sp>
            <p:nvSpPr>
              <p:cNvPr id="152" name="テキスト プレースホルダー 2">
                <a:extLst>
                  <a:ext uri="{FF2B5EF4-FFF2-40B4-BE49-F238E27FC236}">
                    <a16:creationId xmlns:a16="http://schemas.microsoft.com/office/drawing/2014/main" id="{7AE7B1E4-E6BD-425A-BB3A-E61FE61144AA}"/>
                  </a:ext>
                </a:extLst>
              </p:cNvPr>
              <p:cNvSpPr txBox="1">
                <a:spLocks/>
              </p:cNvSpPr>
              <p:nvPr/>
            </p:nvSpPr>
            <p:spPr>
              <a:xfrm>
                <a:off x="6897036" y="3992568"/>
                <a:ext cx="811863" cy="507163"/>
              </a:xfrm>
              <a:prstGeom prst="rect">
                <a:avLst/>
              </a:prstGeom>
            </p:spPr>
            <p:txBody>
              <a:bodyPr vert="horz" lIns="91440" tIns="45720" rIns="91440" bIns="45720" rtlCol="0" anchor="ctr">
                <a:normAutofit/>
              </a:bodyPr>
              <a:lstStyle>
                <a:lvl1pPr marL="0" indent="0" algn="l" defTabSz="914400" rtl="0" eaLnBrk="1" latinLnBrk="0" hangingPunct="1">
                  <a:lnSpc>
                    <a:spcPct val="90000"/>
                  </a:lnSpc>
                  <a:spcBef>
                    <a:spcPts val="1200"/>
                  </a:spcBef>
                  <a:spcAft>
                    <a:spcPts val="200"/>
                  </a:spcAft>
                  <a:buClr>
                    <a:schemeClr val="accent1"/>
                  </a:buClr>
                  <a:buSzPct val="100000"/>
                  <a:buFont typeface="Calibri" panose="020F0502020204030204" pitchFamily="34" charset="0"/>
                  <a:buNone/>
                  <a:defRPr kumimoji="1" sz="2000" b="0" kern="1200" cap="all" baseline="0">
                    <a:solidFill>
                      <a:schemeClr val="tx2"/>
                    </a:solidFill>
                    <a:latin typeface="+mn-lt"/>
                    <a:ea typeface="+mn-ea"/>
                    <a:cs typeface="+mn-cs"/>
                  </a:defRPr>
                </a:lvl1pPr>
                <a:lvl2pPr marL="457200" indent="0" algn="l" defTabSz="914400" rtl="0" eaLnBrk="1" latinLnBrk="0" hangingPunct="1">
                  <a:lnSpc>
                    <a:spcPct val="90000"/>
                  </a:lnSpc>
                  <a:spcBef>
                    <a:spcPts val="200"/>
                  </a:spcBef>
                  <a:spcAft>
                    <a:spcPts val="400"/>
                  </a:spcAft>
                  <a:buClr>
                    <a:schemeClr val="accent1"/>
                  </a:buClr>
                  <a:buFont typeface="Calibri" pitchFamily="34" charset="0"/>
                  <a:buNone/>
                  <a:defRPr kumimoji="1" sz="2000" b="1" kern="1200">
                    <a:solidFill>
                      <a:schemeClr val="tx1">
                        <a:lumMod val="75000"/>
                        <a:lumOff val="25000"/>
                      </a:schemeClr>
                    </a:solidFill>
                    <a:latin typeface="+mn-lt"/>
                    <a:ea typeface="+mn-ea"/>
                    <a:cs typeface="+mn-cs"/>
                  </a:defRPr>
                </a:lvl2pPr>
                <a:lvl3pPr marL="914400" indent="0" algn="l" defTabSz="914400" rtl="0" eaLnBrk="1" latinLnBrk="0" hangingPunct="1">
                  <a:lnSpc>
                    <a:spcPct val="90000"/>
                  </a:lnSpc>
                  <a:spcBef>
                    <a:spcPts val="200"/>
                  </a:spcBef>
                  <a:spcAft>
                    <a:spcPts val="400"/>
                  </a:spcAft>
                  <a:buClr>
                    <a:schemeClr val="accent1"/>
                  </a:buClr>
                  <a:buFont typeface="Calibri" pitchFamily="34" charset="0"/>
                  <a:buNone/>
                  <a:defRPr kumimoji="1" sz="1800" b="1" kern="1200">
                    <a:solidFill>
                      <a:schemeClr val="tx1">
                        <a:lumMod val="75000"/>
                        <a:lumOff val="25000"/>
                      </a:schemeClr>
                    </a:solidFill>
                    <a:latin typeface="+mn-lt"/>
                    <a:ea typeface="+mn-ea"/>
                    <a:cs typeface="+mn-cs"/>
                  </a:defRPr>
                </a:lvl3pPr>
                <a:lvl4pPr marL="1371600" indent="0" algn="l" defTabSz="914400" rtl="0" eaLnBrk="1" latinLnBrk="0" hangingPunct="1">
                  <a:lnSpc>
                    <a:spcPct val="90000"/>
                  </a:lnSpc>
                  <a:spcBef>
                    <a:spcPts val="200"/>
                  </a:spcBef>
                  <a:spcAft>
                    <a:spcPts val="400"/>
                  </a:spcAft>
                  <a:buClr>
                    <a:schemeClr val="accent1"/>
                  </a:buClr>
                  <a:buFont typeface="Calibri" pitchFamily="34" charset="0"/>
                  <a:buNone/>
                  <a:defRPr kumimoji="1" sz="1600" b="1" kern="1200">
                    <a:solidFill>
                      <a:schemeClr val="tx1">
                        <a:lumMod val="75000"/>
                        <a:lumOff val="25000"/>
                      </a:schemeClr>
                    </a:solidFill>
                    <a:latin typeface="+mn-lt"/>
                    <a:ea typeface="+mn-ea"/>
                    <a:cs typeface="+mn-cs"/>
                  </a:defRPr>
                </a:lvl4pPr>
                <a:lvl5pPr marL="1828800" indent="0" algn="l" defTabSz="914400" rtl="0" eaLnBrk="1" latinLnBrk="0" hangingPunct="1">
                  <a:lnSpc>
                    <a:spcPct val="90000"/>
                  </a:lnSpc>
                  <a:spcBef>
                    <a:spcPts val="200"/>
                  </a:spcBef>
                  <a:spcAft>
                    <a:spcPts val="400"/>
                  </a:spcAft>
                  <a:buClr>
                    <a:schemeClr val="accent1"/>
                  </a:buClr>
                  <a:buFont typeface="Calibri" pitchFamily="34" charset="0"/>
                  <a:buNone/>
                  <a:defRPr kumimoji="1" sz="1600" b="1" kern="1200">
                    <a:solidFill>
                      <a:schemeClr val="tx1">
                        <a:lumMod val="75000"/>
                        <a:lumOff val="25000"/>
                      </a:schemeClr>
                    </a:solidFill>
                    <a:latin typeface="+mn-lt"/>
                    <a:ea typeface="+mn-ea"/>
                    <a:cs typeface="+mn-cs"/>
                  </a:defRPr>
                </a:lvl5pPr>
                <a:lvl6pPr marL="2286000" indent="0" algn="l" defTabSz="914400" rtl="0" eaLnBrk="1" latinLnBrk="0" hangingPunct="1">
                  <a:lnSpc>
                    <a:spcPct val="90000"/>
                  </a:lnSpc>
                  <a:spcBef>
                    <a:spcPts val="200"/>
                  </a:spcBef>
                  <a:spcAft>
                    <a:spcPts val="400"/>
                  </a:spcAft>
                  <a:buClr>
                    <a:schemeClr val="accent1"/>
                  </a:buClr>
                  <a:buFont typeface="Calibri" pitchFamily="34" charset="0"/>
                  <a:buNone/>
                  <a:defRPr kumimoji="1" sz="1600" b="1" kern="1200">
                    <a:solidFill>
                      <a:schemeClr val="tx1">
                        <a:lumMod val="75000"/>
                        <a:lumOff val="25000"/>
                      </a:schemeClr>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Font typeface="Calibri" pitchFamily="34" charset="0"/>
                  <a:buNone/>
                  <a:defRPr kumimoji="1" sz="1600" b="1" kern="1200">
                    <a:solidFill>
                      <a:schemeClr val="tx1">
                        <a:lumMod val="75000"/>
                        <a:lumOff val="25000"/>
                      </a:schemeClr>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Font typeface="Calibri" pitchFamily="34" charset="0"/>
                  <a:buNone/>
                  <a:defRPr kumimoji="1" sz="1600" b="1" kern="1200">
                    <a:solidFill>
                      <a:schemeClr val="tx1">
                        <a:lumMod val="75000"/>
                        <a:lumOff val="25000"/>
                      </a:schemeClr>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Font typeface="Calibri" pitchFamily="34" charset="0"/>
                  <a:buNone/>
                  <a:defRPr kumimoji="1" sz="1600" b="1" kern="1200">
                    <a:solidFill>
                      <a:schemeClr val="tx1">
                        <a:lumMod val="75000"/>
                        <a:lumOff val="25000"/>
                      </a:schemeClr>
                    </a:solidFill>
                    <a:latin typeface="+mn-lt"/>
                    <a:ea typeface="+mn-ea"/>
                    <a:cs typeface="+mn-cs"/>
                  </a:defRPr>
                </a:lvl9pPr>
              </a:lstStyle>
              <a:p>
                <a:pPr marL="0" marR="0" lvl="0" indent="0" algn="l" defTabSz="914400" rtl="0" eaLnBrk="1" fontAlgn="auto" latinLnBrk="0" hangingPunct="1">
                  <a:lnSpc>
                    <a:spcPct val="90000"/>
                  </a:lnSpc>
                  <a:spcBef>
                    <a:spcPts val="1200"/>
                  </a:spcBef>
                  <a:spcAft>
                    <a:spcPts val="200"/>
                  </a:spcAft>
                  <a:buClr>
                    <a:srgbClr val="4F81BD"/>
                  </a:buClr>
                  <a:buSzPct val="100000"/>
                  <a:buFont typeface="Calibri" panose="020F0502020204030204" pitchFamily="34" charset="0"/>
                  <a:buNone/>
                  <a:tabLst/>
                  <a:defRPr/>
                </a:pPr>
                <a:r>
                  <a:rPr kumimoji="1" lang="ja-JP" altLang="en-US" sz="1000" b="0" i="0" u="none" strike="noStrike" kern="1200" cap="all" spc="0" normalizeH="0" baseline="0" noProof="0" dirty="0">
                    <a:ln>
                      <a:noFill/>
                    </a:ln>
                    <a:solidFill>
                      <a:srgbClr val="1F497D"/>
                    </a:solidFill>
                    <a:effectLst/>
                    <a:uLnTx/>
                    <a:uFillTx/>
                    <a:latin typeface="メイリオ" panose="020B0604030504040204" pitchFamily="50" charset="-128"/>
                    <a:ea typeface="メイリオ" panose="020B0604030504040204" pitchFamily="50" charset="-128"/>
                    <a:cs typeface="+mn-cs"/>
                  </a:rPr>
                  <a:t>データ</a:t>
                </a:r>
              </a:p>
            </p:txBody>
          </p:sp>
          <p:sp>
            <p:nvSpPr>
              <p:cNvPr id="153" name="テキスト プレースホルダー 2">
                <a:extLst>
                  <a:ext uri="{FF2B5EF4-FFF2-40B4-BE49-F238E27FC236}">
                    <a16:creationId xmlns:a16="http://schemas.microsoft.com/office/drawing/2014/main" id="{DF5C2ED5-0EB7-4B73-8A38-7B9F43008FD3}"/>
                  </a:ext>
                </a:extLst>
              </p:cNvPr>
              <p:cNvSpPr txBox="1">
                <a:spLocks/>
              </p:cNvSpPr>
              <p:nvPr/>
            </p:nvSpPr>
            <p:spPr>
              <a:xfrm>
                <a:off x="693422" y="3912399"/>
                <a:ext cx="2082366" cy="458231"/>
              </a:xfrm>
              <a:prstGeom prst="rect">
                <a:avLst/>
              </a:prstGeom>
            </p:spPr>
            <p:txBody>
              <a:bodyPr vert="horz" lIns="91440" tIns="45720" rIns="91440" bIns="45720" rtlCol="0" anchor="ctr">
                <a:normAutofit/>
              </a:bodyPr>
              <a:lstStyle>
                <a:lvl1pPr marL="0" indent="0" algn="l" defTabSz="914400" rtl="0" eaLnBrk="1" latinLnBrk="0" hangingPunct="1">
                  <a:lnSpc>
                    <a:spcPct val="90000"/>
                  </a:lnSpc>
                  <a:spcBef>
                    <a:spcPts val="1200"/>
                  </a:spcBef>
                  <a:spcAft>
                    <a:spcPts val="200"/>
                  </a:spcAft>
                  <a:buClr>
                    <a:schemeClr val="accent1"/>
                  </a:buClr>
                  <a:buSzPct val="100000"/>
                  <a:buFont typeface="Calibri" panose="020F0502020204030204" pitchFamily="34" charset="0"/>
                  <a:buNone/>
                  <a:defRPr kumimoji="1" sz="2000" b="0" kern="1200" cap="all" baseline="0">
                    <a:solidFill>
                      <a:schemeClr val="tx2"/>
                    </a:solidFill>
                    <a:latin typeface="+mn-lt"/>
                    <a:ea typeface="+mn-ea"/>
                    <a:cs typeface="+mn-cs"/>
                  </a:defRPr>
                </a:lvl1pPr>
                <a:lvl2pPr marL="457200" indent="0" algn="l" defTabSz="914400" rtl="0" eaLnBrk="1" latinLnBrk="0" hangingPunct="1">
                  <a:lnSpc>
                    <a:spcPct val="90000"/>
                  </a:lnSpc>
                  <a:spcBef>
                    <a:spcPts val="200"/>
                  </a:spcBef>
                  <a:spcAft>
                    <a:spcPts val="400"/>
                  </a:spcAft>
                  <a:buClr>
                    <a:schemeClr val="accent1"/>
                  </a:buClr>
                  <a:buFont typeface="Calibri" pitchFamily="34" charset="0"/>
                  <a:buNone/>
                  <a:defRPr kumimoji="1" sz="2000" b="1" kern="1200">
                    <a:solidFill>
                      <a:schemeClr val="tx1">
                        <a:lumMod val="75000"/>
                        <a:lumOff val="25000"/>
                      </a:schemeClr>
                    </a:solidFill>
                    <a:latin typeface="+mn-lt"/>
                    <a:ea typeface="+mn-ea"/>
                    <a:cs typeface="+mn-cs"/>
                  </a:defRPr>
                </a:lvl2pPr>
                <a:lvl3pPr marL="914400" indent="0" algn="l" defTabSz="914400" rtl="0" eaLnBrk="1" latinLnBrk="0" hangingPunct="1">
                  <a:lnSpc>
                    <a:spcPct val="90000"/>
                  </a:lnSpc>
                  <a:spcBef>
                    <a:spcPts val="200"/>
                  </a:spcBef>
                  <a:spcAft>
                    <a:spcPts val="400"/>
                  </a:spcAft>
                  <a:buClr>
                    <a:schemeClr val="accent1"/>
                  </a:buClr>
                  <a:buFont typeface="Calibri" pitchFamily="34" charset="0"/>
                  <a:buNone/>
                  <a:defRPr kumimoji="1" sz="1800" b="1" kern="1200">
                    <a:solidFill>
                      <a:schemeClr val="tx1">
                        <a:lumMod val="75000"/>
                        <a:lumOff val="25000"/>
                      </a:schemeClr>
                    </a:solidFill>
                    <a:latin typeface="+mn-lt"/>
                    <a:ea typeface="+mn-ea"/>
                    <a:cs typeface="+mn-cs"/>
                  </a:defRPr>
                </a:lvl3pPr>
                <a:lvl4pPr marL="1371600" indent="0" algn="l" defTabSz="914400" rtl="0" eaLnBrk="1" latinLnBrk="0" hangingPunct="1">
                  <a:lnSpc>
                    <a:spcPct val="90000"/>
                  </a:lnSpc>
                  <a:spcBef>
                    <a:spcPts val="200"/>
                  </a:spcBef>
                  <a:spcAft>
                    <a:spcPts val="400"/>
                  </a:spcAft>
                  <a:buClr>
                    <a:schemeClr val="accent1"/>
                  </a:buClr>
                  <a:buFont typeface="Calibri" pitchFamily="34" charset="0"/>
                  <a:buNone/>
                  <a:defRPr kumimoji="1" sz="1600" b="1" kern="1200">
                    <a:solidFill>
                      <a:schemeClr val="tx1">
                        <a:lumMod val="75000"/>
                        <a:lumOff val="25000"/>
                      </a:schemeClr>
                    </a:solidFill>
                    <a:latin typeface="+mn-lt"/>
                    <a:ea typeface="+mn-ea"/>
                    <a:cs typeface="+mn-cs"/>
                  </a:defRPr>
                </a:lvl4pPr>
                <a:lvl5pPr marL="1828800" indent="0" algn="l" defTabSz="914400" rtl="0" eaLnBrk="1" latinLnBrk="0" hangingPunct="1">
                  <a:lnSpc>
                    <a:spcPct val="90000"/>
                  </a:lnSpc>
                  <a:spcBef>
                    <a:spcPts val="200"/>
                  </a:spcBef>
                  <a:spcAft>
                    <a:spcPts val="400"/>
                  </a:spcAft>
                  <a:buClr>
                    <a:schemeClr val="accent1"/>
                  </a:buClr>
                  <a:buFont typeface="Calibri" pitchFamily="34" charset="0"/>
                  <a:buNone/>
                  <a:defRPr kumimoji="1" sz="1600" b="1" kern="1200">
                    <a:solidFill>
                      <a:schemeClr val="tx1">
                        <a:lumMod val="75000"/>
                        <a:lumOff val="25000"/>
                      </a:schemeClr>
                    </a:solidFill>
                    <a:latin typeface="+mn-lt"/>
                    <a:ea typeface="+mn-ea"/>
                    <a:cs typeface="+mn-cs"/>
                  </a:defRPr>
                </a:lvl5pPr>
                <a:lvl6pPr marL="2286000" indent="0" algn="l" defTabSz="914400" rtl="0" eaLnBrk="1" latinLnBrk="0" hangingPunct="1">
                  <a:lnSpc>
                    <a:spcPct val="90000"/>
                  </a:lnSpc>
                  <a:spcBef>
                    <a:spcPts val="200"/>
                  </a:spcBef>
                  <a:spcAft>
                    <a:spcPts val="400"/>
                  </a:spcAft>
                  <a:buClr>
                    <a:schemeClr val="accent1"/>
                  </a:buClr>
                  <a:buFont typeface="Calibri" pitchFamily="34" charset="0"/>
                  <a:buNone/>
                  <a:defRPr kumimoji="1" sz="1600" b="1" kern="1200">
                    <a:solidFill>
                      <a:schemeClr val="tx1">
                        <a:lumMod val="75000"/>
                        <a:lumOff val="25000"/>
                      </a:schemeClr>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Font typeface="Calibri" pitchFamily="34" charset="0"/>
                  <a:buNone/>
                  <a:defRPr kumimoji="1" sz="1600" b="1" kern="1200">
                    <a:solidFill>
                      <a:schemeClr val="tx1">
                        <a:lumMod val="75000"/>
                        <a:lumOff val="25000"/>
                      </a:schemeClr>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Font typeface="Calibri" pitchFamily="34" charset="0"/>
                  <a:buNone/>
                  <a:defRPr kumimoji="1" sz="1600" b="1" kern="1200">
                    <a:solidFill>
                      <a:schemeClr val="tx1">
                        <a:lumMod val="75000"/>
                        <a:lumOff val="25000"/>
                      </a:schemeClr>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Font typeface="Calibri" pitchFamily="34" charset="0"/>
                  <a:buNone/>
                  <a:defRPr kumimoji="1" sz="1600" b="1" kern="1200">
                    <a:solidFill>
                      <a:schemeClr val="tx1">
                        <a:lumMod val="75000"/>
                        <a:lumOff val="25000"/>
                      </a:schemeClr>
                    </a:solidFill>
                    <a:latin typeface="+mn-lt"/>
                    <a:ea typeface="+mn-ea"/>
                    <a:cs typeface="+mn-cs"/>
                  </a:defRPr>
                </a:lvl9pPr>
              </a:lstStyle>
              <a:p>
                <a:pPr marL="0" marR="0" lvl="0" indent="0" algn="l" defTabSz="914400" rtl="0" eaLnBrk="1" fontAlgn="auto" latinLnBrk="0" hangingPunct="1">
                  <a:lnSpc>
                    <a:spcPct val="90000"/>
                  </a:lnSpc>
                  <a:spcBef>
                    <a:spcPts val="1200"/>
                  </a:spcBef>
                  <a:spcAft>
                    <a:spcPts val="200"/>
                  </a:spcAft>
                  <a:buClr>
                    <a:srgbClr val="4F81BD"/>
                  </a:buClr>
                  <a:buSzPct val="100000"/>
                  <a:buFont typeface="Calibri" panose="020F0502020204030204" pitchFamily="34" charset="0"/>
                  <a:buNone/>
                  <a:tabLst/>
                  <a:defRPr/>
                </a:pPr>
                <a:endParaRPr kumimoji="1" lang="ja-JP" altLang="en-US" sz="1000" b="0" i="0" u="none" strike="noStrike" kern="1200" cap="all" spc="0" normalizeH="0" baseline="0" noProof="0" dirty="0">
                  <a:ln>
                    <a:noFill/>
                  </a:ln>
                  <a:solidFill>
                    <a:srgbClr val="1F497D"/>
                  </a:solidFill>
                  <a:effectLst/>
                  <a:uLnTx/>
                  <a:uFillTx/>
                  <a:latin typeface="メイリオ" panose="020B0604030504040204" pitchFamily="50" charset="-128"/>
                  <a:ea typeface="メイリオ" panose="020B0604030504040204" pitchFamily="50" charset="-128"/>
                  <a:cs typeface="+mn-cs"/>
                </a:endParaRPr>
              </a:p>
            </p:txBody>
          </p:sp>
          <p:sp>
            <p:nvSpPr>
              <p:cNvPr id="154" name="フリーフォーム 72">
                <a:extLst>
                  <a:ext uri="{FF2B5EF4-FFF2-40B4-BE49-F238E27FC236}">
                    <a16:creationId xmlns:a16="http://schemas.microsoft.com/office/drawing/2014/main" id="{6F866F7E-05A0-4564-A8F4-6A9457DA9140}"/>
                  </a:ext>
                </a:extLst>
              </p:cNvPr>
              <p:cNvSpPr/>
              <p:nvPr/>
            </p:nvSpPr>
            <p:spPr>
              <a:xfrm rot="8168350" flipH="1">
                <a:off x="2243613" y="4050656"/>
                <a:ext cx="1076587" cy="154332"/>
              </a:xfrm>
              <a:custGeom>
                <a:avLst/>
                <a:gdLst>
                  <a:gd name="connsiteX0" fmla="*/ 0 w 5363308"/>
                  <a:gd name="connsiteY0" fmla="*/ 386862 h 386862"/>
                  <a:gd name="connsiteX1" fmla="*/ 4237893 w 5363308"/>
                  <a:gd name="connsiteY1" fmla="*/ 360485 h 386862"/>
                  <a:gd name="connsiteX2" fmla="*/ 5363308 w 5363308"/>
                  <a:gd name="connsiteY2" fmla="*/ 0 h 386862"/>
                  <a:gd name="connsiteX3" fmla="*/ 5363308 w 5363308"/>
                  <a:gd name="connsiteY3" fmla="*/ 0 h 386862"/>
                </a:gdLst>
                <a:ahLst/>
                <a:cxnLst>
                  <a:cxn ang="0">
                    <a:pos x="connsiteX0" y="connsiteY0"/>
                  </a:cxn>
                  <a:cxn ang="0">
                    <a:pos x="connsiteX1" y="connsiteY1"/>
                  </a:cxn>
                  <a:cxn ang="0">
                    <a:pos x="connsiteX2" y="connsiteY2"/>
                  </a:cxn>
                  <a:cxn ang="0">
                    <a:pos x="connsiteX3" y="connsiteY3"/>
                  </a:cxn>
                </a:cxnLst>
                <a:rect l="l" t="t" r="r" b="b"/>
                <a:pathLst>
                  <a:path w="5363308" h="386862">
                    <a:moveTo>
                      <a:pt x="0" y="386862"/>
                    </a:moveTo>
                    <a:lnTo>
                      <a:pt x="4237893" y="360485"/>
                    </a:lnTo>
                    <a:cubicBezTo>
                      <a:pt x="5131778" y="296008"/>
                      <a:pt x="5363308" y="0"/>
                      <a:pt x="5363308" y="0"/>
                    </a:cubicBezTo>
                    <a:lnTo>
                      <a:pt x="5363308" y="0"/>
                    </a:lnTo>
                  </a:path>
                </a:pathLst>
              </a:custGeom>
              <a:ln w="38100" cap="flat" cmpd="sng" algn="ctr">
                <a:solidFill>
                  <a:schemeClr val="accent2"/>
                </a:solidFill>
                <a:prstDash val="dash"/>
                <a:round/>
                <a:headEnd type="none" w="med" len="med"/>
                <a:tailEnd type="triangle" w="lg" len="lg"/>
              </a:ln>
            </p:spPr>
            <p:style>
              <a:lnRef idx="0">
                <a:scrgbClr r="0" g="0" b="0"/>
              </a:lnRef>
              <a:fillRef idx="0">
                <a:scrgbClr r="0" g="0" b="0"/>
              </a:fillRef>
              <a:effectRef idx="0">
                <a:scrgbClr r="0" g="0" b="0"/>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0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55" name="テキスト ボックス 154">
                <a:extLst>
                  <a:ext uri="{FF2B5EF4-FFF2-40B4-BE49-F238E27FC236}">
                    <a16:creationId xmlns:a16="http://schemas.microsoft.com/office/drawing/2014/main" id="{A1EDE203-1056-46E7-9710-2FEFDF16DF56}"/>
                  </a:ext>
                </a:extLst>
              </p:cNvPr>
              <p:cNvSpPr txBox="1"/>
              <p:nvPr/>
            </p:nvSpPr>
            <p:spPr>
              <a:xfrm>
                <a:off x="2320629" y="3105169"/>
                <a:ext cx="1398290" cy="289515"/>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SSL</a:t>
                </a:r>
                <a:r>
                  <a:rPr kumimoji="1" lang="ja-JP" altLang="en-US" sz="10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暗号通信</a:t>
                </a:r>
              </a:p>
            </p:txBody>
          </p:sp>
          <p:sp>
            <p:nvSpPr>
              <p:cNvPr id="157" name="楕円 156">
                <a:extLst>
                  <a:ext uri="{FF2B5EF4-FFF2-40B4-BE49-F238E27FC236}">
                    <a16:creationId xmlns:a16="http://schemas.microsoft.com/office/drawing/2014/main" id="{2333D45F-7537-40E5-B855-EA052C822441}"/>
                  </a:ext>
                </a:extLst>
              </p:cNvPr>
              <p:cNvSpPr/>
              <p:nvPr/>
            </p:nvSpPr>
            <p:spPr bwMode="auto">
              <a:xfrm>
                <a:off x="6107687" y="4810862"/>
                <a:ext cx="848781" cy="332658"/>
              </a:xfrm>
              <a:prstGeom prst="ellipse">
                <a:avLst/>
              </a:prstGeom>
              <a:solidFill>
                <a:schemeClr val="bg1"/>
              </a:solidFill>
              <a:ln w="9525">
                <a:solidFill>
                  <a:schemeClr val="tx1"/>
                </a:solidFill>
                <a:miter lim="800000"/>
                <a:headEnd/>
                <a:tailEnd/>
              </a:ln>
              <a:effectLst/>
            </p:spPr>
            <p:txBody>
              <a:bodyPr wrap="none" rtlCol="0"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0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cxnSp>
            <p:nvCxnSpPr>
              <p:cNvPr id="158" name="直線コネクタ 157">
                <a:extLst>
                  <a:ext uri="{FF2B5EF4-FFF2-40B4-BE49-F238E27FC236}">
                    <a16:creationId xmlns:a16="http://schemas.microsoft.com/office/drawing/2014/main" id="{0184A505-456E-4184-8DCA-208E88D4CFE8}"/>
                  </a:ext>
                </a:extLst>
              </p:cNvPr>
              <p:cNvCxnSpPr>
                <a:cxnSpLocks/>
                <a:stCxn id="157" idx="1"/>
                <a:endCxn id="157" idx="5"/>
              </p:cNvCxnSpPr>
              <p:nvPr/>
            </p:nvCxnSpPr>
            <p:spPr bwMode="auto">
              <a:xfrm>
                <a:off x="6231988" y="4859579"/>
                <a:ext cx="600179" cy="235224"/>
              </a:xfrm>
              <a:prstGeom prst="line">
                <a:avLst/>
              </a:prstGeom>
              <a:noFill/>
              <a:ln w="9525" cap="flat" cmpd="sng" algn="ctr">
                <a:solidFill>
                  <a:schemeClr val="tx1"/>
                </a:solidFill>
                <a:prstDash val="solid"/>
                <a:round/>
                <a:headEnd type="none" w="med" len="med"/>
                <a:tailEnd type="none" w="med" len="med"/>
              </a:ln>
              <a:effectLst/>
            </p:spPr>
          </p:cxnSp>
          <p:cxnSp>
            <p:nvCxnSpPr>
              <p:cNvPr id="159" name="直線コネクタ 158">
                <a:extLst>
                  <a:ext uri="{FF2B5EF4-FFF2-40B4-BE49-F238E27FC236}">
                    <a16:creationId xmlns:a16="http://schemas.microsoft.com/office/drawing/2014/main" id="{D6ABF2AB-F8B1-4AB8-A3F6-7509902F2D55}"/>
                  </a:ext>
                </a:extLst>
              </p:cNvPr>
              <p:cNvCxnSpPr>
                <a:cxnSpLocks/>
                <a:stCxn id="157" idx="3"/>
                <a:endCxn id="157" idx="7"/>
              </p:cNvCxnSpPr>
              <p:nvPr/>
            </p:nvCxnSpPr>
            <p:spPr bwMode="auto">
              <a:xfrm flipV="1">
                <a:off x="6231988" y="4859579"/>
                <a:ext cx="600179" cy="235224"/>
              </a:xfrm>
              <a:prstGeom prst="line">
                <a:avLst/>
              </a:prstGeom>
              <a:noFill/>
              <a:ln w="9525" cap="flat" cmpd="sng" algn="ctr">
                <a:solidFill>
                  <a:schemeClr val="tx1"/>
                </a:solidFill>
                <a:prstDash val="solid"/>
                <a:round/>
                <a:headEnd type="none" w="med" len="med"/>
                <a:tailEnd type="none" w="med" len="med"/>
              </a:ln>
              <a:effectLst/>
            </p:spPr>
          </p:cxnSp>
        </p:grpSp>
        <p:sp>
          <p:nvSpPr>
            <p:cNvPr id="120" name="上下矢印 325">
              <a:extLst>
                <a:ext uri="{FF2B5EF4-FFF2-40B4-BE49-F238E27FC236}">
                  <a16:creationId xmlns:a16="http://schemas.microsoft.com/office/drawing/2014/main" id="{447A1F1E-ADB4-4469-A7ED-8CB275D3E556}"/>
                </a:ext>
              </a:extLst>
            </p:cNvPr>
            <p:cNvSpPr/>
            <p:nvPr/>
          </p:nvSpPr>
          <p:spPr>
            <a:xfrm rot="10800000">
              <a:off x="6907007" y="4439816"/>
              <a:ext cx="347521" cy="1227314"/>
            </a:xfrm>
            <a:prstGeom prst="upDownArrow">
              <a:avLst/>
            </a:prstGeom>
            <a:solidFill>
              <a:srgbClr val="FFCC00"/>
            </a:solidFill>
          </p:spPr>
          <p:style>
            <a:lnRef idx="3">
              <a:schemeClr val="lt1"/>
            </a:lnRef>
            <a:fillRef idx="1">
              <a:schemeClr val="accent5"/>
            </a:fillRef>
            <a:effectRef idx="1">
              <a:schemeClr val="accent5"/>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0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endParaRPr>
            </a:p>
          </p:txBody>
        </p:sp>
        <p:graphicFrame>
          <p:nvGraphicFramePr>
            <p:cNvPr id="121" name="Object 8">
              <a:extLst>
                <a:ext uri="{FF2B5EF4-FFF2-40B4-BE49-F238E27FC236}">
                  <a16:creationId xmlns:a16="http://schemas.microsoft.com/office/drawing/2014/main" id="{370D68E1-F414-4FDA-ABF8-399C31C6CC38}"/>
                </a:ext>
              </a:extLst>
            </p:cNvPr>
            <p:cNvGraphicFramePr>
              <a:graphicFrameLocks noChangeAspect="1"/>
            </p:cNvGraphicFramePr>
            <p:nvPr/>
          </p:nvGraphicFramePr>
          <p:xfrm>
            <a:off x="5955047" y="2286662"/>
            <a:ext cx="809160" cy="751923"/>
          </p:xfrm>
          <a:graphic>
            <a:graphicData uri="http://schemas.openxmlformats.org/presentationml/2006/ole">
              <mc:AlternateContent xmlns:mc="http://schemas.openxmlformats.org/markup-compatibility/2006">
                <mc:Choice xmlns:v="urn:schemas-microsoft-com:vml" Requires="v">
                  <p:oleObj spid="_x0000_s5614" name="Visio" r:id="rId5" imgW="987857" imgH="916838" progId="Visio.Drawing.11">
                    <p:embed/>
                  </p:oleObj>
                </mc:Choice>
                <mc:Fallback>
                  <p:oleObj name="Visio" r:id="rId5" imgW="987857" imgH="916838" progId="Visio.Drawing.11">
                    <p:embed/>
                    <p:pic>
                      <p:nvPicPr>
                        <p:cNvPr id="121" name="Object 8">
                          <a:extLst>
                            <a:ext uri="{FF2B5EF4-FFF2-40B4-BE49-F238E27FC236}">
                              <a16:creationId xmlns:a16="http://schemas.microsoft.com/office/drawing/2014/main" id="{370D68E1-F414-4FDA-ABF8-399C31C6CC38}"/>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5955047" y="2286662"/>
                          <a:ext cx="809160" cy="751923"/>
                        </a:xfrm>
                        <a:prstGeom prst="rect">
                          <a:avLst/>
                        </a:prstGeom>
                        <a:noFill/>
                        <a:ln>
                          <a:noFill/>
                        </a:ln>
                        <a:effectLst/>
                      </p:spPr>
                    </p:pic>
                  </p:oleObj>
                </mc:Fallback>
              </mc:AlternateContent>
            </a:graphicData>
          </a:graphic>
        </p:graphicFrame>
        <p:graphicFrame>
          <p:nvGraphicFramePr>
            <p:cNvPr id="122" name="Object 8">
              <a:extLst>
                <a:ext uri="{FF2B5EF4-FFF2-40B4-BE49-F238E27FC236}">
                  <a16:creationId xmlns:a16="http://schemas.microsoft.com/office/drawing/2014/main" id="{2980F54E-4FD8-4BFF-AF13-FF5C14612BD7}"/>
                </a:ext>
              </a:extLst>
            </p:cNvPr>
            <p:cNvGraphicFramePr>
              <a:graphicFrameLocks noChangeAspect="1"/>
            </p:cNvGraphicFramePr>
            <p:nvPr/>
          </p:nvGraphicFramePr>
          <p:xfrm>
            <a:off x="6914174" y="1724530"/>
            <a:ext cx="809160" cy="751923"/>
          </p:xfrm>
          <a:graphic>
            <a:graphicData uri="http://schemas.openxmlformats.org/presentationml/2006/ole">
              <mc:AlternateContent xmlns:mc="http://schemas.openxmlformats.org/markup-compatibility/2006">
                <mc:Choice xmlns:v="urn:schemas-microsoft-com:vml" Requires="v">
                  <p:oleObj spid="_x0000_s5615" name="Visio" r:id="rId5" imgW="987857" imgH="916838" progId="Visio.Drawing.11">
                    <p:embed/>
                  </p:oleObj>
                </mc:Choice>
                <mc:Fallback>
                  <p:oleObj name="Visio" r:id="rId5" imgW="987857" imgH="916838" progId="Visio.Drawing.11">
                    <p:embed/>
                    <p:pic>
                      <p:nvPicPr>
                        <p:cNvPr id="122" name="Object 8">
                          <a:extLst>
                            <a:ext uri="{FF2B5EF4-FFF2-40B4-BE49-F238E27FC236}">
                              <a16:creationId xmlns:a16="http://schemas.microsoft.com/office/drawing/2014/main" id="{2980F54E-4FD8-4BFF-AF13-FF5C14612BD7}"/>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6914174" y="1724530"/>
                          <a:ext cx="809160" cy="751923"/>
                        </a:xfrm>
                        <a:prstGeom prst="rect">
                          <a:avLst/>
                        </a:prstGeom>
                        <a:noFill/>
                        <a:ln>
                          <a:noFill/>
                        </a:ln>
                        <a:effectLst/>
                      </p:spPr>
                    </p:pic>
                  </p:oleObj>
                </mc:Fallback>
              </mc:AlternateContent>
            </a:graphicData>
          </a:graphic>
        </p:graphicFrame>
        <p:graphicFrame>
          <p:nvGraphicFramePr>
            <p:cNvPr id="123" name="Object 8">
              <a:extLst>
                <a:ext uri="{FF2B5EF4-FFF2-40B4-BE49-F238E27FC236}">
                  <a16:creationId xmlns:a16="http://schemas.microsoft.com/office/drawing/2014/main" id="{F49EBDB5-657B-4136-A8FD-3816A4FA27CC}"/>
                </a:ext>
              </a:extLst>
            </p:cNvPr>
            <p:cNvGraphicFramePr>
              <a:graphicFrameLocks noChangeAspect="1"/>
            </p:cNvGraphicFramePr>
            <p:nvPr/>
          </p:nvGraphicFramePr>
          <p:xfrm>
            <a:off x="6477003" y="5843299"/>
            <a:ext cx="809160" cy="751923"/>
          </p:xfrm>
          <a:graphic>
            <a:graphicData uri="http://schemas.openxmlformats.org/presentationml/2006/ole">
              <mc:AlternateContent xmlns:mc="http://schemas.openxmlformats.org/markup-compatibility/2006">
                <mc:Choice xmlns:v="urn:schemas-microsoft-com:vml" Requires="v">
                  <p:oleObj spid="_x0000_s5616" name="Visio" r:id="rId7" imgW="987857" imgH="916838" progId="Visio.Drawing.11">
                    <p:embed/>
                  </p:oleObj>
                </mc:Choice>
                <mc:Fallback>
                  <p:oleObj name="Visio" r:id="rId7" imgW="987857" imgH="916838" progId="Visio.Drawing.11">
                    <p:embed/>
                    <p:pic>
                      <p:nvPicPr>
                        <p:cNvPr id="123" name="Object 8">
                          <a:extLst>
                            <a:ext uri="{FF2B5EF4-FFF2-40B4-BE49-F238E27FC236}">
                              <a16:creationId xmlns:a16="http://schemas.microsoft.com/office/drawing/2014/main" id="{F49EBDB5-657B-4136-A8FD-3816A4FA27CC}"/>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6477003" y="5843299"/>
                          <a:ext cx="809160" cy="751923"/>
                        </a:xfrm>
                        <a:prstGeom prst="rect">
                          <a:avLst/>
                        </a:prstGeom>
                        <a:noFill/>
                        <a:ln>
                          <a:noFill/>
                        </a:ln>
                        <a:effectLst/>
                      </p:spPr>
                    </p:pic>
                  </p:oleObj>
                </mc:Fallback>
              </mc:AlternateContent>
            </a:graphicData>
          </a:graphic>
        </p:graphicFrame>
        <p:sp>
          <p:nvSpPr>
            <p:cNvPr id="124" name="テキスト ボックス 123">
              <a:extLst>
                <a:ext uri="{FF2B5EF4-FFF2-40B4-BE49-F238E27FC236}">
                  <a16:creationId xmlns:a16="http://schemas.microsoft.com/office/drawing/2014/main" id="{E06862A6-D630-406E-B756-57152CB1C0C8}"/>
                </a:ext>
              </a:extLst>
            </p:cNvPr>
            <p:cNvSpPr txBox="1"/>
            <p:nvPr/>
          </p:nvSpPr>
          <p:spPr>
            <a:xfrm>
              <a:off x="3849396" y="3193150"/>
              <a:ext cx="1601986" cy="289514"/>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物理環境</a:t>
              </a:r>
            </a:p>
          </p:txBody>
        </p:sp>
      </p:grpSp>
      <p:pic>
        <p:nvPicPr>
          <p:cNvPr id="5" name="図 4">
            <a:extLst>
              <a:ext uri="{FF2B5EF4-FFF2-40B4-BE49-F238E27FC236}">
                <a16:creationId xmlns:a16="http://schemas.microsoft.com/office/drawing/2014/main" id="{88164E70-D167-C8C7-B81E-DCA304236208}"/>
              </a:ext>
            </a:extLst>
          </p:cNvPr>
          <p:cNvPicPr>
            <a:picLocks noChangeAspect="1"/>
          </p:cNvPicPr>
          <p:nvPr/>
        </p:nvPicPr>
        <p:blipFill>
          <a:blip r:embed="rId9" cstate="print"/>
          <a:srcRect/>
          <a:stretch>
            <a:fillRect/>
          </a:stretch>
        </p:blipFill>
        <p:spPr bwMode="auto">
          <a:xfrm flipH="1">
            <a:off x="393379" y="3798519"/>
            <a:ext cx="702830" cy="662998"/>
          </a:xfrm>
          <a:prstGeom prst="rect">
            <a:avLst/>
          </a:prstGeom>
          <a:noFill/>
          <a:ln w="9525">
            <a:noFill/>
            <a:miter lim="800000"/>
            <a:headEnd/>
            <a:tailEnd/>
          </a:ln>
        </p:spPr>
      </p:pic>
      <p:pic>
        <p:nvPicPr>
          <p:cNvPr id="7" name="図 6">
            <a:extLst>
              <a:ext uri="{FF2B5EF4-FFF2-40B4-BE49-F238E27FC236}">
                <a16:creationId xmlns:a16="http://schemas.microsoft.com/office/drawing/2014/main" id="{4617B740-FA3C-49B9-1C6B-21C233F3F57F}"/>
              </a:ext>
            </a:extLst>
          </p:cNvPr>
          <p:cNvPicPr>
            <a:picLocks noChangeAspect="1"/>
          </p:cNvPicPr>
          <p:nvPr/>
        </p:nvPicPr>
        <p:blipFill>
          <a:blip r:embed="rId10"/>
          <a:stretch>
            <a:fillRect/>
          </a:stretch>
        </p:blipFill>
        <p:spPr>
          <a:xfrm>
            <a:off x="705308" y="4863191"/>
            <a:ext cx="628096" cy="628096"/>
          </a:xfrm>
          <a:prstGeom prst="rect">
            <a:avLst/>
          </a:prstGeom>
        </p:spPr>
      </p:pic>
      <p:sp>
        <p:nvSpPr>
          <p:cNvPr id="63" name="テキスト ボックス 62">
            <a:extLst>
              <a:ext uri="{FF2B5EF4-FFF2-40B4-BE49-F238E27FC236}">
                <a16:creationId xmlns:a16="http://schemas.microsoft.com/office/drawing/2014/main" id="{2FF33D26-FF44-44D9-BA02-0E4CC6CBF6C0}"/>
              </a:ext>
            </a:extLst>
          </p:cNvPr>
          <p:cNvSpPr txBox="1"/>
          <p:nvPr/>
        </p:nvSpPr>
        <p:spPr>
          <a:xfrm>
            <a:off x="117630" y="2364903"/>
            <a:ext cx="1397480" cy="2616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▼テレワーク概念図</a:t>
            </a:r>
          </a:p>
        </p:txBody>
      </p:sp>
      <p:sp>
        <p:nvSpPr>
          <p:cNvPr id="64" name="テキスト ボックス 63">
            <a:extLst>
              <a:ext uri="{FF2B5EF4-FFF2-40B4-BE49-F238E27FC236}">
                <a16:creationId xmlns:a16="http://schemas.microsoft.com/office/drawing/2014/main" id="{2FF33D26-FF44-44D9-BA02-0E4CC6CBF6C0}"/>
              </a:ext>
            </a:extLst>
          </p:cNvPr>
          <p:cNvSpPr txBox="1"/>
          <p:nvPr/>
        </p:nvSpPr>
        <p:spPr>
          <a:xfrm>
            <a:off x="4504523" y="6333665"/>
            <a:ext cx="1397480" cy="2616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庁舎内</a:t>
            </a:r>
          </a:p>
        </p:txBody>
      </p:sp>
      <p:sp>
        <p:nvSpPr>
          <p:cNvPr id="8" name="AutoShape 8" descr="ソース画像を表示"/>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pic>
        <p:nvPicPr>
          <p:cNvPr id="13" name="図 12"/>
          <p:cNvPicPr>
            <a:picLocks noChangeAspect="1"/>
          </p:cNvPicPr>
          <p:nvPr/>
        </p:nvPicPr>
        <p:blipFill>
          <a:blip r:embed="rId11" cstate="print">
            <a:extLst>
              <a:ext uri="{28A0092B-C50C-407E-A947-70E740481C1C}">
                <a14:useLocalDpi xmlns:a14="http://schemas.microsoft.com/office/drawing/2010/main" val="0"/>
              </a:ext>
            </a:extLst>
          </a:blip>
          <a:stretch>
            <a:fillRect/>
          </a:stretch>
        </p:blipFill>
        <p:spPr>
          <a:xfrm>
            <a:off x="1523278" y="4251728"/>
            <a:ext cx="227856" cy="228568"/>
          </a:xfrm>
          <a:prstGeom prst="rect">
            <a:avLst/>
          </a:prstGeom>
        </p:spPr>
      </p:pic>
      <p:sp>
        <p:nvSpPr>
          <p:cNvPr id="172" name="テキスト ボックス 171">
            <a:extLst>
              <a:ext uri="{FF2B5EF4-FFF2-40B4-BE49-F238E27FC236}">
                <a16:creationId xmlns:a16="http://schemas.microsoft.com/office/drawing/2014/main" id="{2FF33D26-FF44-44D9-BA02-0E4CC6CBF6C0}"/>
              </a:ext>
            </a:extLst>
          </p:cNvPr>
          <p:cNvSpPr txBox="1"/>
          <p:nvPr/>
        </p:nvSpPr>
        <p:spPr>
          <a:xfrm>
            <a:off x="5860872" y="2369157"/>
            <a:ext cx="2719092" cy="52322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テレワーク可能ユーザ数の推移</a:t>
            </a:r>
          </a:p>
        </p:txBody>
      </p:sp>
      <p:sp>
        <p:nvSpPr>
          <p:cNvPr id="69" name="正方形/長方形 68"/>
          <p:cNvSpPr/>
          <p:nvPr/>
        </p:nvSpPr>
        <p:spPr>
          <a:xfrm>
            <a:off x="6833167" y="659425"/>
            <a:ext cx="2206181" cy="369332"/>
          </a:xfrm>
          <a:prstGeom prst="rect">
            <a:avLst/>
          </a:prstGeom>
          <a:noFill/>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What</a:t>
            </a:r>
            <a:r>
              <a:rPr kumimoji="1" lang="ja-JP" altLang="en-US" sz="1800" b="0" i="0" u="none" strike="noStrike" kern="1200" cap="none" spc="0" normalizeH="0" baseline="0" noProof="0" dirty="0" err="1">
                <a:ln>
                  <a:noFill/>
                </a:ln>
                <a:solidFill>
                  <a:prstClr val="black"/>
                </a:solidFill>
                <a:effectLst/>
                <a:uLnTx/>
                <a:uFillTx/>
                <a:latin typeface="Calibri"/>
                <a:ea typeface="ＭＳ Ｐゴシック" panose="020B0600070205080204" pitchFamily="50" charset="-128"/>
                <a:cs typeface="+mn-cs"/>
              </a:rPr>
              <a:t>、</a:t>
            </a: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Outcome</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p>
        </p:txBody>
      </p:sp>
      <p:sp>
        <p:nvSpPr>
          <p:cNvPr id="70" name="テキスト ボックス 36"/>
          <p:cNvSpPr txBox="1"/>
          <p:nvPr/>
        </p:nvSpPr>
        <p:spPr>
          <a:xfrm>
            <a:off x="81215" y="21208"/>
            <a:ext cx="3993789"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zh-TW"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Ⅲ</a:t>
            </a:r>
            <a:r>
              <a:rPr kumimoji="1" lang="zh-TW"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　行財政改革</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業務執行の刷新</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・ＩＣＴの徹底活用</a:t>
            </a:r>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250</a:t>
            </a:fld>
            <a:endParaRPr lang="ja-JP" altLang="en-US"/>
          </a:p>
        </p:txBody>
      </p:sp>
    </p:spTree>
    <p:extLst>
      <p:ext uri="{BB962C8B-B14F-4D97-AF65-F5344CB8AC3E}">
        <p14:creationId xmlns:p14="http://schemas.microsoft.com/office/powerpoint/2010/main" val="1266371709"/>
      </p:ext>
    </p:extLst>
  </p:cSld>
  <p:clrMapOvr>
    <a:masterClrMapping/>
  </p:clrMapOvr>
  <p:timing>
    <p:tnLst>
      <p:par>
        <p:cTn id="1" dur="indefinite" restart="never" nodeType="tmRoot"/>
      </p:par>
    </p:tnLst>
  </p:timing>
</p:sld>
</file>

<file path=ppt/slides/slide2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図 2"/>
          <p:cNvPicPr>
            <a:picLocks noChangeAspect="1"/>
          </p:cNvPicPr>
          <p:nvPr/>
        </p:nvPicPr>
        <p:blipFill>
          <a:blip r:embed="rId3"/>
          <a:stretch>
            <a:fillRect/>
          </a:stretch>
        </p:blipFill>
        <p:spPr>
          <a:xfrm>
            <a:off x="35496" y="3645024"/>
            <a:ext cx="8760711" cy="3267739"/>
          </a:xfrm>
          <a:prstGeom prst="rect">
            <a:avLst/>
          </a:prstGeom>
        </p:spPr>
      </p:pic>
      <p:sp>
        <p:nvSpPr>
          <p:cNvPr id="17" name="角丸四角形 16"/>
          <p:cNvSpPr/>
          <p:nvPr/>
        </p:nvSpPr>
        <p:spPr>
          <a:xfrm>
            <a:off x="7617668" y="96251"/>
            <a:ext cx="1300662" cy="411552"/>
          </a:xfrm>
          <a:prstGeom prst="roundRect">
            <a:avLst/>
          </a:prstGeom>
          <a:solidFill>
            <a:srgbClr val="0070C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追加</a:t>
            </a:r>
          </a:p>
        </p:txBody>
      </p:sp>
      <p:sp>
        <p:nvSpPr>
          <p:cNvPr id="59" name="正方形/長方形 58"/>
          <p:cNvSpPr/>
          <p:nvPr/>
        </p:nvSpPr>
        <p:spPr>
          <a:xfrm>
            <a:off x="323528" y="323366"/>
            <a:ext cx="5544616" cy="646331"/>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③</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行政のデジタル化　</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行政手続きのオンライン化</a:t>
            </a:r>
            <a:r>
              <a:rPr kumimoji="1" lang="ja-JP"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p>
        </p:txBody>
      </p:sp>
      <p:cxnSp>
        <p:nvCxnSpPr>
          <p:cNvPr id="60" name="直線コネクタ 59"/>
          <p:cNvCxnSpPr/>
          <p:nvPr/>
        </p:nvCxnSpPr>
        <p:spPr>
          <a:xfrm>
            <a:off x="323528" y="1052736"/>
            <a:ext cx="856895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4" name="正方形/長方形 13"/>
          <p:cNvSpPr/>
          <p:nvPr/>
        </p:nvSpPr>
        <p:spPr>
          <a:xfrm>
            <a:off x="323528" y="1060609"/>
            <a:ext cx="8568952" cy="646331"/>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多くの行政手続きをいつでも自宅等から簡単に申請できるシステムとして、</a:t>
            </a: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2020</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a:t>
            </a: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8</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月より「大阪市行政オンラインシステム」の運用を開始。</a:t>
            </a:r>
            <a:endPar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27" name="正方形/長方形 26"/>
          <p:cNvSpPr/>
          <p:nvPr/>
        </p:nvSpPr>
        <p:spPr>
          <a:xfrm>
            <a:off x="100235" y="1855119"/>
            <a:ext cx="5094921" cy="1169551"/>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2018</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5</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　「大阪市行政手続きオンライン化推進計画」策定</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2020</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8</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　「大阪市行政オンラインシステム」運用開始</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「大阪市行政手続きオンライン化推進計画（別冊）</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リモートでの行政サービスの実現に向 けて」を策定</a:t>
            </a:r>
            <a:endParaRPr kumimoji="1" lang="en-US" altLang="ja-JP" sz="1400" b="0" i="0" u="none" strike="sng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2021</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4</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　スマートフォン専用アプリ「スマート</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OSAKA</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」運用開始</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graphicFrame>
        <p:nvGraphicFramePr>
          <p:cNvPr id="30" name="表 29"/>
          <p:cNvGraphicFramePr>
            <a:graphicFrameLocks noGrp="1"/>
          </p:cNvGraphicFramePr>
          <p:nvPr/>
        </p:nvGraphicFramePr>
        <p:xfrm>
          <a:off x="5316944" y="1814493"/>
          <a:ext cx="3738100" cy="1658823"/>
        </p:xfrm>
        <a:graphic>
          <a:graphicData uri="http://schemas.openxmlformats.org/drawingml/2006/table">
            <a:tbl>
              <a:tblPr firstRow="1" bandRow="1">
                <a:tableStyleId>{7DF18680-E054-41AD-8BC1-D1AEF772440D}</a:tableStyleId>
              </a:tblPr>
              <a:tblGrid>
                <a:gridCol w="3005700">
                  <a:extLst>
                    <a:ext uri="{9D8B030D-6E8A-4147-A177-3AD203B41FA5}">
                      <a16:colId xmlns:a16="http://schemas.microsoft.com/office/drawing/2014/main" val="1514418330"/>
                    </a:ext>
                  </a:extLst>
                </a:gridCol>
                <a:gridCol w="732400">
                  <a:extLst>
                    <a:ext uri="{9D8B030D-6E8A-4147-A177-3AD203B41FA5}">
                      <a16:colId xmlns:a16="http://schemas.microsoft.com/office/drawing/2014/main" val="2905529012"/>
                    </a:ext>
                  </a:extLst>
                </a:gridCol>
              </a:tblGrid>
              <a:tr h="214465">
                <a:tc>
                  <a:txBody>
                    <a:bodyPr/>
                    <a:lstStyle/>
                    <a:p>
                      <a:pPr algn="ctr">
                        <a:lnSpc>
                          <a:spcPts val="1600"/>
                        </a:lnSpc>
                      </a:pPr>
                      <a:r>
                        <a:rPr kumimoji="1" lang="ja-JP" altLang="en-US" sz="1200" dirty="0">
                          <a:solidFill>
                            <a:schemeClr val="tx1"/>
                          </a:solidFill>
                        </a:rPr>
                        <a:t>主な手続き内容（</a:t>
                      </a:r>
                      <a:r>
                        <a:rPr kumimoji="1" lang="en-US" altLang="ja-JP" sz="1200" dirty="0">
                          <a:solidFill>
                            <a:schemeClr val="tx1"/>
                          </a:solidFill>
                        </a:rPr>
                        <a:t>2021.4</a:t>
                      </a:r>
                      <a:r>
                        <a:rPr kumimoji="1" lang="ja-JP" altLang="en-US" sz="1200" dirty="0">
                          <a:solidFill>
                            <a:schemeClr val="tx1"/>
                          </a:solidFill>
                        </a:rPr>
                        <a:t>～</a:t>
                      </a:r>
                      <a:r>
                        <a:rPr kumimoji="1" lang="en-US" altLang="ja-JP" sz="1200" dirty="0">
                          <a:solidFill>
                            <a:schemeClr val="tx1"/>
                          </a:solidFill>
                        </a:rPr>
                        <a:t>2022.3</a:t>
                      </a:r>
                      <a:r>
                        <a:rPr kumimoji="1" lang="ja-JP" altLang="en-US" sz="1200" dirty="0">
                          <a:solidFill>
                            <a:schemeClr val="tx1"/>
                          </a:solidFill>
                        </a:rPr>
                        <a:t>）</a:t>
                      </a:r>
                      <a:endParaRPr kumimoji="1" lang="ja-JP" altLang="en-US" sz="1200" dirty="0">
                        <a:solidFill>
                          <a:schemeClr val="tx1"/>
                        </a:solidFill>
                        <a:latin typeface="Meiryo UI" panose="020B0604030504040204" pitchFamily="50" charset="-128"/>
                        <a:ea typeface="Meiryo UI" panose="020B0604030504040204" pitchFamily="50" charset="-128"/>
                      </a:endParaRPr>
                    </a:p>
                  </a:txBody>
                  <a:tcPr marL="36000" marR="36000" marT="36000" marB="36000"/>
                </a:tc>
                <a:tc>
                  <a:txBody>
                    <a:bodyPr/>
                    <a:lstStyle/>
                    <a:p>
                      <a:pPr algn="ctr">
                        <a:lnSpc>
                          <a:spcPts val="1600"/>
                        </a:lnSpc>
                      </a:pPr>
                      <a:r>
                        <a:rPr kumimoji="1" lang="ja-JP" altLang="en-US" sz="1200" dirty="0">
                          <a:solidFill>
                            <a:schemeClr val="tx1"/>
                          </a:solidFill>
                        </a:rPr>
                        <a:t>申請件数</a:t>
                      </a:r>
                      <a:endParaRPr kumimoji="1" lang="ja-JP" altLang="en-US" sz="1200" dirty="0">
                        <a:solidFill>
                          <a:schemeClr val="tx1"/>
                        </a:solidFill>
                        <a:latin typeface="Meiryo UI" panose="020B0604030504040204" pitchFamily="50" charset="-128"/>
                        <a:ea typeface="Meiryo UI" panose="020B0604030504040204" pitchFamily="50" charset="-128"/>
                      </a:endParaRPr>
                    </a:p>
                  </a:txBody>
                  <a:tcPr marL="36000" marR="36000" marT="36000" marB="36000"/>
                </a:tc>
                <a:extLst>
                  <a:ext uri="{0D108BD9-81ED-4DB2-BD59-A6C34878D82A}">
                    <a16:rowId xmlns:a16="http://schemas.microsoft.com/office/drawing/2014/main" val="3520950328"/>
                  </a:ext>
                </a:extLst>
              </a:tr>
              <a:tr h="282823">
                <a:tc>
                  <a:txBody>
                    <a:bodyPr/>
                    <a:lstStyle/>
                    <a:p>
                      <a:pPr>
                        <a:lnSpc>
                          <a:spcPts val="1600"/>
                        </a:lnSpc>
                      </a:pPr>
                      <a:r>
                        <a:rPr kumimoji="1" lang="ja-JP" altLang="en-US" sz="1200" kern="1200" dirty="0">
                          <a:solidFill>
                            <a:schemeClr val="tx1"/>
                          </a:solidFill>
                        </a:rPr>
                        <a:t>水道使用開始・中止申込</a:t>
                      </a:r>
                      <a:endParaRPr kumimoji="1" lang="ja-JP" altLang="en-US" sz="1200" kern="1200" dirty="0">
                        <a:solidFill>
                          <a:schemeClr val="tx1"/>
                        </a:solidFill>
                        <a:latin typeface="+mn-lt"/>
                        <a:ea typeface="Meiryo UI" panose="020B0604030504040204" pitchFamily="50" charset="-128"/>
                        <a:cs typeface="+mn-cs"/>
                      </a:endParaRPr>
                    </a:p>
                  </a:txBody>
                  <a:tcPr marL="36000" marR="36000" marT="36000" marB="36000"/>
                </a:tc>
                <a:tc>
                  <a:txBody>
                    <a:bodyPr/>
                    <a:lstStyle/>
                    <a:p>
                      <a:pPr algn="r">
                        <a:lnSpc>
                          <a:spcPts val="1600"/>
                        </a:lnSpc>
                      </a:pPr>
                      <a:r>
                        <a:rPr kumimoji="1" lang="ja-JP" altLang="en-US" sz="1200" dirty="0">
                          <a:solidFill>
                            <a:schemeClr val="tx1"/>
                          </a:solidFill>
                        </a:rPr>
                        <a:t>約</a:t>
                      </a:r>
                      <a:r>
                        <a:rPr kumimoji="1" lang="en-US" altLang="ja-JP" sz="1200" dirty="0">
                          <a:solidFill>
                            <a:schemeClr val="tx1"/>
                          </a:solidFill>
                        </a:rPr>
                        <a:t>61,000</a:t>
                      </a:r>
                      <a:endParaRPr kumimoji="1" lang="ja-JP" altLang="en-US" sz="1200" dirty="0">
                        <a:solidFill>
                          <a:schemeClr val="tx1"/>
                        </a:solidFill>
                        <a:latin typeface="Meiryo UI" panose="020B0604030504040204" pitchFamily="50" charset="-128"/>
                        <a:ea typeface="Meiryo UI" panose="020B0604030504040204" pitchFamily="50" charset="-128"/>
                      </a:endParaRPr>
                    </a:p>
                  </a:txBody>
                  <a:tcPr marL="36000" marR="36000" marT="36000" marB="36000"/>
                </a:tc>
                <a:extLst>
                  <a:ext uri="{0D108BD9-81ED-4DB2-BD59-A6C34878D82A}">
                    <a16:rowId xmlns:a16="http://schemas.microsoft.com/office/drawing/2014/main" val="3470388542"/>
                  </a:ext>
                </a:extLst>
              </a:tr>
              <a:tr h="0">
                <a:tc>
                  <a:txBody>
                    <a:bodyPr/>
                    <a:lstStyle/>
                    <a:p>
                      <a:pPr>
                        <a:lnSpc>
                          <a:spcPts val="1600"/>
                        </a:lnSpc>
                      </a:pPr>
                      <a:r>
                        <a:rPr kumimoji="1" lang="ja-JP" altLang="en-US" sz="1200" kern="1200" dirty="0">
                          <a:solidFill>
                            <a:schemeClr val="tx1"/>
                          </a:solidFill>
                        </a:rPr>
                        <a:t>コロナ営業時間短縮金関連申請</a:t>
                      </a:r>
                      <a:endParaRPr kumimoji="1" lang="ja-JP" altLang="en-US" sz="1200" kern="1200" dirty="0">
                        <a:solidFill>
                          <a:schemeClr val="tx1"/>
                        </a:solidFill>
                        <a:latin typeface="+mn-lt"/>
                        <a:ea typeface="Meiryo UI" panose="020B0604030504040204" pitchFamily="50" charset="-128"/>
                        <a:cs typeface="+mn-cs"/>
                      </a:endParaRPr>
                    </a:p>
                  </a:txBody>
                  <a:tcPr marL="36000" marR="36000" marT="36000" marB="36000"/>
                </a:tc>
                <a:tc>
                  <a:txBody>
                    <a:bodyPr/>
                    <a:lstStyle/>
                    <a:p>
                      <a:pPr algn="r">
                        <a:lnSpc>
                          <a:spcPts val="1600"/>
                        </a:lnSpc>
                      </a:pPr>
                      <a:r>
                        <a:rPr kumimoji="1" lang="ja-JP" altLang="en-US" sz="1200" dirty="0">
                          <a:solidFill>
                            <a:schemeClr val="tx1"/>
                          </a:solidFill>
                        </a:rPr>
                        <a:t>約</a:t>
                      </a:r>
                      <a:r>
                        <a:rPr kumimoji="1" lang="en-US" altLang="ja-JP" sz="1200" dirty="0">
                          <a:solidFill>
                            <a:schemeClr val="tx1"/>
                          </a:solidFill>
                        </a:rPr>
                        <a:t>39,000</a:t>
                      </a:r>
                      <a:endParaRPr kumimoji="1" lang="ja-JP" altLang="en-US" sz="1200" dirty="0">
                        <a:solidFill>
                          <a:schemeClr val="tx1"/>
                        </a:solidFill>
                        <a:latin typeface="Meiryo UI" panose="020B0604030504040204" pitchFamily="50" charset="-128"/>
                        <a:ea typeface="Meiryo UI" panose="020B0604030504040204" pitchFamily="50" charset="-128"/>
                      </a:endParaRPr>
                    </a:p>
                  </a:txBody>
                  <a:tcPr marL="36000" marR="36000" marT="36000" marB="36000"/>
                </a:tc>
                <a:extLst>
                  <a:ext uri="{0D108BD9-81ED-4DB2-BD59-A6C34878D82A}">
                    <a16:rowId xmlns:a16="http://schemas.microsoft.com/office/drawing/2014/main" val="2479345231"/>
                  </a:ext>
                </a:extLst>
              </a:tr>
              <a:tr h="136790">
                <a:tc>
                  <a:txBody>
                    <a:bodyPr/>
                    <a:lstStyle/>
                    <a:p>
                      <a:pPr marL="0" marR="0" lvl="0" indent="0" algn="l" defTabSz="914400" rtl="0" eaLnBrk="1" fontAlgn="auto" latinLnBrk="0" hangingPunct="1">
                        <a:lnSpc>
                          <a:spcPts val="1600"/>
                        </a:lnSpc>
                        <a:spcBef>
                          <a:spcPts val="0"/>
                        </a:spcBef>
                        <a:spcAft>
                          <a:spcPts val="0"/>
                        </a:spcAft>
                        <a:buClrTx/>
                        <a:buSzTx/>
                        <a:buFontTx/>
                        <a:buNone/>
                        <a:tabLst/>
                        <a:defRPr/>
                      </a:pPr>
                      <a:r>
                        <a:rPr kumimoji="1" lang="ja-JP" altLang="en-US" sz="1200" kern="1200" dirty="0">
                          <a:solidFill>
                            <a:schemeClr val="tx1"/>
                          </a:solidFill>
                        </a:rPr>
                        <a:t>子育て世帯への臨時特別給付</a:t>
                      </a:r>
                      <a:r>
                        <a:rPr kumimoji="1" lang="zh-TW" altLang="en-US" sz="1200" kern="1200" dirty="0">
                          <a:solidFill>
                            <a:schemeClr val="tx1"/>
                          </a:solidFill>
                        </a:rPr>
                        <a:t>（一括給付金）</a:t>
                      </a:r>
                      <a:endParaRPr kumimoji="1" lang="ja-JP" altLang="en-US" sz="1200" dirty="0">
                        <a:solidFill>
                          <a:schemeClr val="tx1"/>
                        </a:solidFill>
                        <a:latin typeface="Meiryo UI" panose="020B0604030504040204" pitchFamily="50" charset="-128"/>
                        <a:ea typeface="Meiryo UI" panose="020B0604030504040204" pitchFamily="50" charset="-128"/>
                      </a:endParaRPr>
                    </a:p>
                  </a:txBody>
                  <a:tcPr marL="36000" marR="36000" marT="36000" marB="36000"/>
                </a:tc>
                <a:tc>
                  <a:txBody>
                    <a:bodyPr/>
                    <a:lstStyle/>
                    <a:p>
                      <a:pPr algn="r">
                        <a:lnSpc>
                          <a:spcPts val="1600"/>
                        </a:lnSpc>
                      </a:pPr>
                      <a:r>
                        <a:rPr kumimoji="1" lang="ja-JP" altLang="en-US" sz="1200" dirty="0">
                          <a:solidFill>
                            <a:schemeClr val="tx1"/>
                          </a:solidFill>
                        </a:rPr>
                        <a:t>約</a:t>
                      </a:r>
                      <a:r>
                        <a:rPr kumimoji="1" lang="en-US" altLang="ja-JP" sz="1200" dirty="0">
                          <a:solidFill>
                            <a:schemeClr val="tx1"/>
                          </a:solidFill>
                        </a:rPr>
                        <a:t>12,000</a:t>
                      </a:r>
                      <a:endParaRPr kumimoji="1" lang="ja-JP" altLang="en-US" sz="1200" dirty="0">
                        <a:solidFill>
                          <a:schemeClr val="tx1"/>
                        </a:solidFill>
                        <a:latin typeface="Meiryo UI" panose="020B0604030504040204" pitchFamily="50" charset="-128"/>
                        <a:ea typeface="Meiryo UI" panose="020B0604030504040204" pitchFamily="50" charset="-128"/>
                      </a:endParaRPr>
                    </a:p>
                  </a:txBody>
                  <a:tcPr marL="36000" marR="36000" marT="36000" marB="36000"/>
                </a:tc>
                <a:extLst>
                  <a:ext uri="{0D108BD9-81ED-4DB2-BD59-A6C34878D82A}">
                    <a16:rowId xmlns:a16="http://schemas.microsoft.com/office/drawing/2014/main" val="2419700356"/>
                  </a:ext>
                </a:extLst>
              </a:tr>
              <a:tr h="215776">
                <a:tc>
                  <a:txBody>
                    <a:bodyPr/>
                    <a:lstStyle/>
                    <a:p>
                      <a:pPr>
                        <a:lnSpc>
                          <a:spcPts val="1600"/>
                        </a:lnSpc>
                      </a:pPr>
                      <a:r>
                        <a:rPr kumimoji="1" lang="ja-JP" altLang="en-US" sz="1200" dirty="0">
                          <a:solidFill>
                            <a:schemeClr val="tx1"/>
                          </a:solidFill>
                        </a:rPr>
                        <a:t>保育施設等利用申込</a:t>
                      </a:r>
                      <a:endParaRPr kumimoji="1" lang="ja-JP" altLang="en-US" sz="1200" dirty="0">
                        <a:solidFill>
                          <a:schemeClr val="tx1"/>
                        </a:solidFill>
                        <a:latin typeface="Meiryo UI" panose="020B0604030504040204" pitchFamily="50" charset="-128"/>
                        <a:ea typeface="Meiryo UI" panose="020B0604030504040204" pitchFamily="50" charset="-128"/>
                      </a:endParaRPr>
                    </a:p>
                  </a:txBody>
                  <a:tcPr marL="36000" marR="36000" marT="36000" marB="36000"/>
                </a:tc>
                <a:tc>
                  <a:txBody>
                    <a:bodyPr/>
                    <a:lstStyle/>
                    <a:p>
                      <a:pPr algn="r">
                        <a:lnSpc>
                          <a:spcPts val="1600"/>
                        </a:lnSpc>
                      </a:pPr>
                      <a:r>
                        <a:rPr kumimoji="1" lang="ja-JP" altLang="en-US" sz="1200" dirty="0">
                          <a:solidFill>
                            <a:schemeClr val="tx1"/>
                          </a:solidFill>
                        </a:rPr>
                        <a:t>約</a:t>
                      </a:r>
                      <a:r>
                        <a:rPr kumimoji="1" lang="en-US" altLang="ja-JP" sz="1200" dirty="0">
                          <a:solidFill>
                            <a:schemeClr val="tx1"/>
                          </a:solidFill>
                        </a:rPr>
                        <a:t>12,000</a:t>
                      </a:r>
                      <a:endParaRPr kumimoji="1" lang="ja-JP" altLang="en-US" sz="1200" dirty="0">
                        <a:solidFill>
                          <a:schemeClr val="tx1"/>
                        </a:solidFill>
                        <a:latin typeface="Meiryo UI" panose="020B0604030504040204" pitchFamily="50" charset="-128"/>
                        <a:ea typeface="Meiryo UI" panose="020B0604030504040204" pitchFamily="50" charset="-128"/>
                      </a:endParaRPr>
                    </a:p>
                  </a:txBody>
                  <a:tcPr marL="36000" marR="36000" marT="36000" marB="36000"/>
                </a:tc>
                <a:extLst>
                  <a:ext uri="{0D108BD9-81ED-4DB2-BD59-A6C34878D82A}">
                    <a16:rowId xmlns:a16="http://schemas.microsoft.com/office/drawing/2014/main" val="1229695973"/>
                  </a:ext>
                </a:extLst>
              </a:tr>
              <a:tr h="0">
                <a:tc>
                  <a:txBody>
                    <a:bodyPr/>
                    <a:lstStyle/>
                    <a:p>
                      <a:pPr marL="0" marR="0" lvl="0" indent="0" algn="l" defTabSz="914400" rtl="0" eaLnBrk="1" fontAlgn="auto" latinLnBrk="0" hangingPunct="1">
                        <a:lnSpc>
                          <a:spcPts val="1600"/>
                        </a:lnSpc>
                        <a:spcBef>
                          <a:spcPts val="0"/>
                        </a:spcBef>
                        <a:spcAft>
                          <a:spcPts val="0"/>
                        </a:spcAft>
                        <a:buClrTx/>
                        <a:buSzTx/>
                        <a:buFontTx/>
                        <a:buNone/>
                        <a:tabLst/>
                        <a:defRPr/>
                      </a:pPr>
                      <a:r>
                        <a:rPr kumimoji="1" lang="ja-JP" altLang="en-US" sz="1200" kern="1200" dirty="0">
                          <a:solidFill>
                            <a:schemeClr val="tx1"/>
                          </a:solidFill>
                        </a:rPr>
                        <a:t>福祉関連事業者等集団指導関連手続き</a:t>
                      </a:r>
                      <a:endParaRPr kumimoji="1" lang="ja-JP" altLang="en-US" sz="1200" kern="1200" dirty="0">
                        <a:solidFill>
                          <a:schemeClr val="tx1"/>
                        </a:solidFill>
                        <a:latin typeface="+mn-lt"/>
                        <a:ea typeface="Meiryo UI" panose="020B0604030504040204" pitchFamily="50" charset="-128"/>
                        <a:cs typeface="+mn-cs"/>
                      </a:endParaRPr>
                    </a:p>
                  </a:txBody>
                  <a:tcPr marL="36000" marR="36000" marT="36000" marB="36000"/>
                </a:tc>
                <a:tc>
                  <a:txBody>
                    <a:bodyPr/>
                    <a:lstStyle/>
                    <a:p>
                      <a:pPr algn="r">
                        <a:lnSpc>
                          <a:spcPts val="1600"/>
                        </a:lnSpc>
                      </a:pPr>
                      <a:r>
                        <a:rPr kumimoji="1" lang="ja-JP" altLang="en-US" sz="1200" dirty="0">
                          <a:solidFill>
                            <a:schemeClr val="tx1"/>
                          </a:solidFill>
                        </a:rPr>
                        <a:t>約</a:t>
                      </a:r>
                      <a:r>
                        <a:rPr kumimoji="1" lang="en-US" altLang="ja-JP" sz="1200" dirty="0">
                          <a:solidFill>
                            <a:schemeClr val="tx1"/>
                          </a:solidFill>
                        </a:rPr>
                        <a:t>10,000</a:t>
                      </a:r>
                      <a:endParaRPr kumimoji="1" lang="ja-JP" altLang="en-US" sz="1200" dirty="0">
                        <a:solidFill>
                          <a:schemeClr val="tx1"/>
                        </a:solidFill>
                        <a:latin typeface="Meiryo UI" panose="020B0604030504040204" pitchFamily="50" charset="-128"/>
                        <a:ea typeface="Meiryo UI" panose="020B0604030504040204" pitchFamily="50" charset="-128"/>
                      </a:endParaRPr>
                    </a:p>
                  </a:txBody>
                  <a:tcPr marL="36000" marR="36000" marT="36000" marB="36000"/>
                </a:tc>
                <a:extLst>
                  <a:ext uri="{0D108BD9-81ED-4DB2-BD59-A6C34878D82A}">
                    <a16:rowId xmlns:a16="http://schemas.microsoft.com/office/drawing/2014/main" val="993008793"/>
                  </a:ext>
                </a:extLst>
              </a:tr>
            </a:tbl>
          </a:graphicData>
        </a:graphic>
      </p:graphicFrame>
      <p:sp>
        <p:nvSpPr>
          <p:cNvPr id="16" name="正方形/長方形 15"/>
          <p:cNvSpPr/>
          <p:nvPr/>
        </p:nvSpPr>
        <p:spPr>
          <a:xfrm>
            <a:off x="6909592" y="584693"/>
            <a:ext cx="2206181" cy="369332"/>
          </a:xfrm>
          <a:prstGeom prst="rect">
            <a:avLst/>
          </a:prstGeom>
          <a:noFill/>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What</a:t>
            </a:r>
            <a:r>
              <a:rPr kumimoji="1" lang="ja-JP" altLang="en-US" sz="1800" b="0" i="0" u="none" strike="noStrike" kern="1200" cap="none" spc="0" normalizeH="0" baseline="0" noProof="0" dirty="0" err="1">
                <a:ln>
                  <a:noFill/>
                </a:ln>
                <a:solidFill>
                  <a:prstClr val="black"/>
                </a:solidFill>
                <a:effectLst/>
                <a:uLnTx/>
                <a:uFillTx/>
                <a:latin typeface="Calibri"/>
                <a:ea typeface="ＭＳ Ｐゴシック" panose="020B0600070205080204" pitchFamily="50" charset="-128"/>
                <a:cs typeface="+mn-cs"/>
              </a:rPr>
              <a:t>、</a:t>
            </a: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Outcome</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p>
        </p:txBody>
      </p:sp>
      <p:sp>
        <p:nvSpPr>
          <p:cNvPr id="18" name="テキスト ボックス 36"/>
          <p:cNvSpPr txBox="1"/>
          <p:nvPr/>
        </p:nvSpPr>
        <p:spPr>
          <a:xfrm>
            <a:off x="100235" y="-21283"/>
            <a:ext cx="3993789"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zh-TW"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Ⅲ</a:t>
            </a:r>
            <a:r>
              <a:rPr kumimoji="1" lang="zh-TW"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　行財政改革</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業務執行の刷新</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・ＩＣＴの徹底活用</a:t>
            </a:r>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251</a:t>
            </a:fld>
            <a:endParaRPr lang="ja-JP" altLang="en-US"/>
          </a:p>
        </p:txBody>
      </p:sp>
    </p:spTree>
    <p:extLst>
      <p:ext uri="{BB962C8B-B14F-4D97-AF65-F5344CB8AC3E}">
        <p14:creationId xmlns:p14="http://schemas.microsoft.com/office/powerpoint/2010/main" val="910832787"/>
      </p:ext>
    </p:extLst>
  </p:cSld>
  <p:clrMapOvr>
    <a:masterClrMapping/>
  </p:clrMapOvr>
  <p:timing>
    <p:tnLst>
      <p:par>
        <p:cTn id="1" dur="indefinite" restart="never" nodeType="tmRoot"/>
      </p:par>
    </p:tnLst>
  </p:timing>
</p:sld>
</file>

<file path=ppt/slides/slide2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 name="角丸四角形 53"/>
          <p:cNvSpPr/>
          <p:nvPr/>
        </p:nvSpPr>
        <p:spPr>
          <a:xfrm>
            <a:off x="7555431" y="83240"/>
            <a:ext cx="1300662" cy="411552"/>
          </a:xfrm>
          <a:prstGeom prst="roundRect">
            <a:avLst/>
          </a:prstGeom>
          <a:solidFill>
            <a:srgbClr val="0070C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追加</a:t>
            </a:r>
          </a:p>
        </p:txBody>
      </p:sp>
      <p:sp>
        <p:nvSpPr>
          <p:cNvPr id="59" name="正方形/長方形 58"/>
          <p:cNvSpPr/>
          <p:nvPr/>
        </p:nvSpPr>
        <p:spPr>
          <a:xfrm>
            <a:off x="323528" y="323366"/>
            <a:ext cx="5544616" cy="646331"/>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③</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行政のデジタル化　</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AI</a:t>
            </a:r>
            <a:r>
              <a:rPr kumimoji="1" lang="ja-JP" altLang="en-US"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等の最先端技術の活用</a:t>
            </a:r>
            <a:r>
              <a:rPr kumimoji="1" lang="ja-JP"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p>
        </p:txBody>
      </p:sp>
      <p:cxnSp>
        <p:nvCxnSpPr>
          <p:cNvPr id="20" name="直線コネクタ 19"/>
          <p:cNvCxnSpPr/>
          <p:nvPr/>
        </p:nvCxnSpPr>
        <p:spPr>
          <a:xfrm>
            <a:off x="323528" y="959100"/>
            <a:ext cx="856895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1" name="正方形/長方形 20"/>
          <p:cNvSpPr/>
          <p:nvPr/>
        </p:nvSpPr>
        <p:spPr>
          <a:xfrm>
            <a:off x="241092" y="1530918"/>
            <a:ext cx="8568950" cy="338554"/>
          </a:xfrm>
          <a:prstGeom prst="rect">
            <a:avLst/>
          </a:prstGeom>
        </p:spPr>
        <p:txBody>
          <a:bodyPr wrap="square">
            <a:spAutoFit/>
          </a:bodyPr>
          <a:lstStyle/>
          <a:p>
            <a:pPr marL="92075" marR="0" lvl="0" indent="-92075" algn="just" defTabSz="914400" rtl="0" eaLnBrk="1" fontAlgn="base" latinLnBrk="0" hangingPunct="1">
              <a:lnSpc>
                <a:spcPct val="100000"/>
              </a:lnSpc>
              <a:spcBef>
                <a:spcPct val="10000"/>
              </a:spcBef>
              <a:spcAft>
                <a:spcPct val="0"/>
              </a:spcAft>
              <a:buClrTx/>
              <a:buSzTx/>
              <a:buFontTx/>
              <a:buNone/>
              <a:tabLst/>
              <a:defRPr/>
            </a:pPr>
            <a:r>
              <a:rPr kumimoji="1" lang="ja-JP" altLang="en-US" sz="1600"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ＡＩ</a:t>
            </a:r>
            <a:r>
              <a:rPr kumimoji="1" lang="en-US" altLang="ja-JP"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自然言語処理や機械学習等</a:t>
            </a:r>
            <a:r>
              <a:rPr kumimoji="1" lang="en-US" altLang="ja-JP"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600"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を活用したツール</a:t>
            </a:r>
            <a:r>
              <a:rPr kumimoji="1" lang="ja-JP" altLang="en-US"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メイリオ" pitchFamily="50" charset="-128"/>
              </a:rPr>
              <a:t>による実証実験及び導入を行っている。</a:t>
            </a:r>
            <a:endParaRPr kumimoji="1" lang="en-US" altLang="ja-JP"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メイリオ" pitchFamily="50" charset="-128"/>
            </a:endParaRPr>
          </a:p>
        </p:txBody>
      </p:sp>
      <p:sp>
        <p:nvSpPr>
          <p:cNvPr id="42" name="正方形/長方形 41"/>
          <p:cNvSpPr/>
          <p:nvPr/>
        </p:nvSpPr>
        <p:spPr>
          <a:xfrm>
            <a:off x="320114" y="1988092"/>
            <a:ext cx="8568950" cy="1692771"/>
          </a:xfrm>
          <a:prstGeom prst="rect">
            <a:avLst/>
          </a:prstGeom>
        </p:spPr>
        <p:txBody>
          <a:bodyPr wrap="square">
            <a:spAutoFit/>
          </a:bodyPr>
          <a:lstStyle/>
          <a:p>
            <a:pPr marL="92075" marR="0" lvl="0" indent="-92075" algn="just" defTabSz="914400" rtl="0" eaLnBrk="1" fontAlgn="base" latinLnBrk="0" hangingPunct="1">
              <a:lnSpc>
                <a:spcPct val="100000"/>
              </a:lnSpc>
              <a:spcBef>
                <a:spcPct val="10000"/>
              </a:spcBef>
              <a:spcAft>
                <a:spcPct val="0"/>
              </a:spcAft>
              <a:buClrTx/>
              <a:buSzTx/>
              <a:buFontTx/>
              <a:buNone/>
              <a:tabLst/>
              <a:defRPr/>
            </a:pPr>
            <a:r>
              <a:rPr kumimoji="1" lang="en-US" altLang="ja-JP" sz="16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6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取組事例</a:t>
            </a:r>
            <a:r>
              <a:rPr kumimoji="1" lang="en-US" altLang="ja-JP" sz="16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a:t>
            </a:r>
          </a:p>
          <a:p>
            <a:pPr marL="92075" marR="0" lvl="0" indent="-92075" algn="just" defTabSz="914400" rtl="0" eaLnBrk="1" fontAlgn="base" latinLnBrk="0" hangingPunct="1">
              <a:lnSpc>
                <a:spcPct val="100000"/>
              </a:lnSpc>
              <a:spcBef>
                <a:spcPct val="10000"/>
              </a:spcBef>
              <a:spcAft>
                <a:spcPct val="0"/>
              </a:spcAft>
              <a:buClrTx/>
              <a:buSzTx/>
              <a:buFontTx/>
              <a:buNone/>
              <a:tabLst/>
              <a:defRPr/>
            </a:pPr>
            <a:r>
              <a:rPr kumimoji="1" lang="ja-JP" altLang="en-US" sz="16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メイリオ" pitchFamily="50" charset="-128"/>
              </a:rPr>
              <a:t>・音声認識・多言語翻訳アプリの検証・導入（</a:t>
            </a:r>
            <a:r>
              <a:rPr kumimoji="1" lang="en-US" altLang="ja-JP" sz="16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メイリオ" pitchFamily="50" charset="-128"/>
              </a:rPr>
              <a:t>2017</a:t>
            </a:r>
            <a:r>
              <a:rPr kumimoji="1" lang="ja-JP" altLang="en-US" sz="16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メイリオ" pitchFamily="50" charset="-128"/>
              </a:rPr>
              <a:t>年度～） </a:t>
            </a:r>
            <a:endParaRPr kumimoji="1" lang="en-US" altLang="ja-JP" sz="16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メイリオ" pitchFamily="50" charset="-128"/>
            </a:endParaRPr>
          </a:p>
          <a:p>
            <a:pPr marL="92075" marR="0" lvl="0" indent="-92075" algn="just" defTabSz="914400" rtl="0" eaLnBrk="1" fontAlgn="base" latinLnBrk="0" hangingPunct="1">
              <a:lnSpc>
                <a:spcPct val="100000"/>
              </a:lnSpc>
              <a:spcBef>
                <a:spcPct val="10000"/>
              </a:spcBef>
              <a:spcAft>
                <a:spcPct val="0"/>
              </a:spcAft>
              <a:buClrTx/>
              <a:buSzTx/>
              <a:buFontTx/>
              <a:buNone/>
              <a:tabLst/>
              <a:defRPr/>
            </a:pPr>
            <a:r>
              <a:rPr kumimoji="1" lang="ja-JP" altLang="en-US" sz="16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・戸籍事務における業務支援</a:t>
            </a:r>
            <a:r>
              <a:rPr kumimoji="1" lang="en-US" altLang="ja-JP" sz="16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AI</a:t>
            </a:r>
            <a:r>
              <a:rPr kumimoji="1" lang="ja-JP" altLang="en-US" sz="16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の検証（</a:t>
            </a:r>
            <a:r>
              <a:rPr kumimoji="1" lang="en-US" altLang="ja-JP" sz="16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2018</a:t>
            </a:r>
            <a:r>
              <a:rPr kumimoji="1" lang="ja-JP" altLang="en-US" sz="16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年度）</a:t>
            </a:r>
            <a:endParaRPr kumimoji="1" lang="en-US" altLang="ja-JP" sz="16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endParaRPr>
          </a:p>
          <a:p>
            <a:pPr marL="92075" marR="0" lvl="0" indent="-92075" algn="just" defTabSz="914400" rtl="0" eaLnBrk="1" fontAlgn="base" latinLnBrk="0" hangingPunct="1">
              <a:lnSpc>
                <a:spcPct val="100000"/>
              </a:lnSpc>
              <a:spcBef>
                <a:spcPct val="10000"/>
              </a:spcBef>
              <a:spcAft>
                <a:spcPct val="0"/>
              </a:spcAft>
              <a:buClrTx/>
              <a:buSzTx/>
              <a:buFontTx/>
              <a:buNone/>
              <a:tabLst/>
              <a:defRPr/>
            </a:pPr>
            <a:r>
              <a:rPr kumimoji="1" lang="ja-JP" altLang="en-US" sz="16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メイリオ" pitchFamily="50" charset="-128"/>
              </a:rPr>
              <a:t>・音声認識ツールによる議事録作成支援の検証・導入（</a:t>
            </a:r>
            <a:r>
              <a:rPr kumimoji="1" lang="en-US" altLang="ja-JP" sz="16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メイリオ" pitchFamily="50" charset="-128"/>
              </a:rPr>
              <a:t>2018</a:t>
            </a:r>
            <a:r>
              <a:rPr kumimoji="1" lang="ja-JP" altLang="en-US" sz="16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メイリオ" pitchFamily="50" charset="-128"/>
              </a:rPr>
              <a:t>年度～）</a:t>
            </a:r>
            <a:endParaRPr kumimoji="1" lang="en-US" altLang="ja-JP" sz="16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メイリオ" pitchFamily="50" charset="-128"/>
            </a:endParaRPr>
          </a:p>
          <a:p>
            <a:pPr marL="92075" marR="0" lvl="0" indent="-92075" algn="just" defTabSz="914400" rtl="0" eaLnBrk="1" fontAlgn="base" latinLnBrk="0" hangingPunct="1">
              <a:lnSpc>
                <a:spcPct val="100000"/>
              </a:lnSpc>
              <a:spcBef>
                <a:spcPct val="10000"/>
              </a:spcBef>
              <a:spcAft>
                <a:spcPct val="0"/>
              </a:spcAft>
              <a:buClrTx/>
              <a:buSzTx/>
              <a:buFontTx/>
              <a:buNone/>
              <a:tabLst/>
              <a:defRPr/>
            </a:pPr>
            <a:r>
              <a:rPr kumimoji="1" lang="ja-JP" altLang="en-US" sz="16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メイリオ" pitchFamily="50" charset="-128"/>
              </a:rPr>
              <a:t>・高速ファイル検索システムの検証（</a:t>
            </a: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itchFamily="50" charset="-128"/>
              </a:rPr>
              <a:t>2019</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itchFamily="50" charset="-128"/>
              </a:rPr>
              <a:t>年度～</a:t>
            </a:r>
            <a:r>
              <a:rPr kumimoji="1" lang="ja-JP" altLang="en-US" sz="16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メイリオ" pitchFamily="50" charset="-128"/>
              </a:rPr>
              <a:t>）</a:t>
            </a:r>
            <a:endParaRPr kumimoji="1" lang="en-US" altLang="ja-JP" sz="16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メイリオ" pitchFamily="50" charset="-128"/>
            </a:endParaRPr>
          </a:p>
          <a:p>
            <a:pPr marL="92075" marR="0" lvl="0" indent="-92075" algn="just" defTabSz="914400" rtl="0" eaLnBrk="1" fontAlgn="base" latinLnBrk="0" hangingPunct="1">
              <a:lnSpc>
                <a:spcPct val="100000"/>
              </a:lnSpc>
              <a:spcBef>
                <a:spcPct val="10000"/>
              </a:spcBef>
              <a:spcAft>
                <a:spcPct val="0"/>
              </a:spcAft>
              <a:buClrTx/>
              <a:buSzTx/>
              <a:buFontTx/>
              <a:buNone/>
              <a:tabLst/>
              <a:defRPr/>
            </a:pPr>
            <a:endParaRPr kumimoji="1" lang="en-US" altLang="ja-JP" sz="16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メイリオ" pitchFamily="50" charset="-128"/>
            </a:endParaRPr>
          </a:p>
        </p:txBody>
      </p:sp>
      <p:sp>
        <p:nvSpPr>
          <p:cNvPr id="43" name="正方形/長方形 42"/>
          <p:cNvSpPr/>
          <p:nvPr/>
        </p:nvSpPr>
        <p:spPr>
          <a:xfrm>
            <a:off x="541136" y="3577910"/>
            <a:ext cx="3446215" cy="276999"/>
          </a:xfrm>
          <a:prstGeom prst="rect">
            <a:avLst/>
          </a:prstGeom>
        </p:spPr>
        <p:txBody>
          <a:bodyPr wrap="square">
            <a:spAutoFit/>
          </a:bodyPr>
          <a:lstStyle/>
          <a:p>
            <a:pPr marL="92075" marR="0" lvl="0" indent="-92075" algn="just" defTabSz="914400" rtl="0" eaLnBrk="1" fontAlgn="base" latinLnBrk="0" hangingPunct="1">
              <a:lnSpc>
                <a:spcPct val="100000"/>
              </a:lnSpc>
              <a:spcBef>
                <a:spcPct val="10000"/>
              </a:spcBef>
              <a:spcAft>
                <a:spcPct val="0"/>
              </a:spcAft>
              <a:buClrTx/>
              <a:buSzTx/>
              <a:buFontTx/>
              <a:buNone/>
              <a:tabLst/>
              <a:defRPr/>
            </a:pPr>
            <a:r>
              <a:rPr kumimoji="1" lang="ja-JP" altLang="en-US" sz="12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メイリオ" pitchFamily="50" charset="-128"/>
              </a:rPr>
              <a:t>▼高速ファイル検索システム</a:t>
            </a:r>
            <a:endParaRPr kumimoji="1" lang="en-US" altLang="ja-JP" sz="12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メイリオ" pitchFamily="50" charset="-128"/>
            </a:endParaRPr>
          </a:p>
        </p:txBody>
      </p:sp>
      <p:sp>
        <p:nvSpPr>
          <p:cNvPr id="22" name="正方形/長方形 21"/>
          <p:cNvSpPr/>
          <p:nvPr/>
        </p:nvSpPr>
        <p:spPr>
          <a:xfrm>
            <a:off x="550984" y="3940825"/>
            <a:ext cx="8259057" cy="584775"/>
          </a:xfrm>
          <a:prstGeom prst="rect">
            <a:avLst/>
          </a:prstGeom>
        </p:spPr>
        <p:txBody>
          <a:bodyPr wrap="square">
            <a:spAutoFit/>
          </a:bodyPr>
          <a:lstStyle/>
          <a:p>
            <a:pPr marL="182563" marR="0" lvl="0" indent="-182563"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ＡＩを活用したツールにより、所属内のファイルサーバ等の大容量なデータの中から検索ワードの関連性や類似性を学習しながら目的のフォルダ・ファイルを高速に検索するシステム</a:t>
            </a:r>
            <a:endParaRPr kumimoji="1" lang="en-US" altLang="ja-JP"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pic>
        <p:nvPicPr>
          <p:cNvPr id="24" name="図 23"/>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5072255" y="4837128"/>
            <a:ext cx="768327" cy="768327"/>
          </a:xfrm>
          <a:prstGeom prst="rect">
            <a:avLst/>
          </a:prstGeom>
        </p:spPr>
      </p:pic>
      <p:pic>
        <p:nvPicPr>
          <p:cNvPr id="25" name="図 24"/>
          <p:cNvPicPr>
            <a:picLocks noChangeAspect="1"/>
          </p:cNvPicPr>
          <p:nvPr/>
        </p:nvPicPr>
        <p:blipFill>
          <a:blip r:embed="rId4"/>
          <a:stretch>
            <a:fillRect/>
          </a:stretch>
        </p:blipFill>
        <p:spPr>
          <a:xfrm>
            <a:off x="3193078" y="5590267"/>
            <a:ext cx="306148" cy="306148"/>
          </a:xfrm>
          <a:prstGeom prst="rect">
            <a:avLst/>
          </a:prstGeom>
        </p:spPr>
      </p:pic>
      <p:pic>
        <p:nvPicPr>
          <p:cNvPr id="26" name="図 25"/>
          <p:cNvPicPr>
            <a:picLocks noChangeAspect="1"/>
          </p:cNvPicPr>
          <p:nvPr/>
        </p:nvPicPr>
        <p:blipFill>
          <a:blip r:embed="rId4"/>
          <a:stretch>
            <a:fillRect/>
          </a:stretch>
        </p:blipFill>
        <p:spPr>
          <a:xfrm>
            <a:off x="3547691" y="5619818"/>
            <a:ext cx="306148" cy="306148"/>
          </a:xfrm>
          <a:prstGeom prst="rect">
            <a:avLst/>
          </a:prstGeom>
        </p:spPr>
      </p:pic>
      <p:pic>
        <p:nvPicPr>
          <p:cNvPr id="27" name="図 26"/>
          <p:cNvPicPr>
            <a:picLocks noChangeAspect="1"/>
          </p:cNvPicPr>
          <p:nvPr/>
        </p:nvPicPr>
        <p:blipFill>
          <a:blip r:embed="rId4"/>
          <a:stretch>
            <a:fillRect/>
          </a:stretch>
        </p:blipFill>
        <p:spPr>
          <a:xfrm>
            <a:off x="3133976" y="4792389"/>
            <a:ext cx="601658" cy="601658"/>
          </a:xfrm>
          <a:prstGeom prst="rect">
            <a:avLst/>
          </a:prstGeom>
        </p:spPr>
      </p:pic>
      <p:pic>
        <p:nvPicPr>
          <p:cNvPr id="28" name="図 27"/>
          <p:cNvPicPr>
            <a:picLocks noChangeAspect="1"/>
          </p:cNvPicPr>
          <p:nvPr/>
        </p:nvPicPr>
        <p:blipFill>
          <a:blip r:embed="rId4"/>
          <a:stretch>
            <a:fillRect/>
          </a:stretch>
        </p:blipFill>
        <p:spPr>
          <a:xfrm>
            <a:off x="3754548" y="5235655"/>
            <a:ext cx="453903" cy="453903"/>
          </a:xfrm>
          <a:prstGeom prst="rect">
            <a:avLst/>
          </a:prstGeom>
        </p:spPr>
      </p:pic>
      <p:pic>
        <p:nvPicPr>
          <p:cNvPr id="32" name="図 31"/>
          <p:cNvPicPr>
            <a:picLocks noChangeAspect="1"/>
          </p:cNvPicPr>
          <p:nvPr/>
        </p:nvPicPr>
        <p:blipFill>
          <a:blip r:embed="rId4"/>
          <a:stretch>
            <a:fillRect/>
          </a:stretch>
        </p:blipFill>
        <p:spPr>
          <a:xfrm>
            <a:off x="2749813" y="5324308"/>
            <a:ext cx="453903" cy="453903"/>
          </a:xfrm>
          <a:prstGeom prst="rect">
            <a:avLst/>
          </a:prstGeom>
        </p:spPr>
      </p:pic>
      <p:pic>
        <p:nvPicPr>
          <p:cNvPr id="33" name="図 32"/>
          <p:cNvPicPr>
            <a:picLocks noChangeAspect="1"/>
          </p:cNvPicPr>
          <p:nvPr/>
        </p:nvPicPr>
        <p:blipFill>
          <a:blip r:embed="rId4"/>
          <a:stretch>
            <a:fillRect/>
          </a:stretch>
        </p:blipFill>
        <p:spPr>
          <a:xfrm>
            <a:off x="4050059" y="5619818"/>
            <a:ext cx="306148" cy="306148"/>
          </a:xfrm>
          <a:prstGeom prst="rect">
            <a:avLst/>
          </a:prstGeom>
        </p:spPr>
      </p:pic>
      <p:cxnSp>
        <p:nvCxnSpPr>
          <p:cNvPr id="34" name="直線コネクタ 33"/>
          <p:cNvCxnSpPr/>
          <p:nvPr/>
        </p:nvCxnSpPr>
        <p:spPr bwMode="auto">
          <a:xfrm>
            <a:off x="3547691" y="5058348"/>
            <a:ext cx="384164" cy="295510"/>
          </a:xfrm>
          <a:prstGeom prst="line">
            <a:avLst/>
          </a:prstGeom>
          <a:noFill/>
          <a:ln w="38100" cap="flat" cmpd="sng" algn="ctr">
            <a:solidFill>
              <a:srgbClr val="C12534"/>
            </a:solidFill>
            <a:prstDash val="solid"/>
            <a:round/>
            <a:headEnd type="oval" w="med" len="med"/>
            <a:tailEnd type="oval"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5" name="直線コネクタ 34"/>
          <p:cNvCxnSpPr/>
          <p:nvPr/>
        </p:nvCxnSpPr>
        <p:spPr bwMode="auto">
          <a:xfrm flipV="1">
            <a:off x="3074874" y="5058348"/>
            <a:ext cx="472817" cy="354612"/>
          </a:xfrm>
          <a:prstGeom prst="line">
            <a:avLst/>
          </a:prstGeom>
          <a:noFill/>
          <a:ln w="38100" cap="flat" cmpd="sng" algn="ctr">
            <a:solidFill>
              <a:srgbClr val="C12534"/>
            </a:solidFill>
            <a:prstDash val="solid"/>
            <a:round/>
            <a:headEnd type="oval" w="med" len="med"/>
            <a:tailEnd type="oval"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6" name="直線コネクタ 35"/>
          <p:cNvCxnSpPr/>
          <p:nvPr/>
        </p:nvCxnSpPr>
        <p:spPr bwMode="auto">
          <a:xfrm>
            <a:off x="3931855" y="5353859"/>
            <a:ext cx="265959" cy="384163"/>
          </a:xfrm>
          <a:prstGeom prst="line">
            <a:avLst/>
          </a:prstGeom>
          <a:noFill/>
          <a:ln w="38100" cap="flat" cmpd="sng" algn="ctr">
            <a:solidFill>
              <a:srgbClr val="C12534"/>
            </a:solidFill>
            <a:prstDash val="solid"/>
            <a:round/>
            <a:headEnd type="oval" w="med" len="med"/>
            <a:tailEnd type="oval"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7" name="直線コネクタ 36"/>
          <p:cNvCxnSpPr/>
          <p:nvPr/>
        </p:nvCxnSpPr>
        <p:spPr bwMode="auto">
          <a:xfrm>
            <a:off x="3754548" y="5738022"/>
            <a:ext cx="413715" cy="0"/>
          </a:xfrm>
          <a:prstGeom prst="line">
            <a:avLst/>
          </a:prstGeom>
          <a:noFill/>
          <a:ln w="38100" cap="flat" cmpd="sng" algn="ctr">
            <a:solidFill>
              <a:srgbClr val="C12534"/>
            </a:solidFill>
            <a:prstDash val="solid"/>
            <a:round/>
            <a:headEnd type="oval" w="med" len="med"/>
            <a:tailEnd type="oval"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8" name="直線コネクタ 37"/>
          <p:cNvCxnSpPr/>
          <p:nvPr/>
        </p:nvCxnSpPr>
        <p:spPr bwMode="auto">
          <a:xfrm flipV="1">
            <a:off x="3754548" y="5353859"/>
            <a:ext cx="177306" cy="384163"/>
          </a:xfrm>
          <a:prstGeom prst="line">
            <a:avLst/>
          </a:prstGeom>
          <a:noFill/>
          <a:ln w="38100" cap="flat" cmpd="sng" algn="ctr">
            <a:solidFill>
              <a:srgbClr val="C12534"/>
            </a:solidFill>
            <a:prstDash val="solid"/>
            <a:round/>
            <a:headEnd type="oval" w="med" len="med"/>
            <a:tailEnd type="oval"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0" name="直線コネクタ 39"/>
          <p:cNvCxnSpPr/>
          <p:nvPr/>
        </p:nvCxnSpPr>
        <p:spPr bwMode="auto">
          <a:xfrm>
            <a:off x="3074874" y="5412961"/>
            <a:ext cx="265959" cy="265959"/>
          </a:xfrm>
          <a:prstGeom prst="line">
            <a:avLst/>
          </a:prstGeom>
          <a:noFill/>
          <a:ln w="38100" cap="flat" cmpd="sng" algn="ctr">
            <a:solidFill>
              <a:srgbClr val="C12534"/>
            </a:solidFill>
            <a:prstDash val="solid"/>
            <a:round/>
            <a:headEnd type="oval" w="med" len="med"/>
            <a:tailEnd type="oval"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1" name="直線コネクタ 40"/>
          <p:cNvCxnSpPr/>
          <p:nvPr/>
        </p:nvCxnSpPr>
        <p:spPr bwMode="auto">
          <a:xfrm flipH="1" flipV="1">
            <a:off x="3547691" y="5058348"/>
            <a:ext cx="206857" cy="679674"/>
          </a:xfrm>
          <a:prstGeom prst="line">
            <a:avLst/>
          </a:prstGeom>
          <a:noFill/>
          <a:ln w="38100" cap="flat" cmpd="sng" algn="ctr">
            <a:solidFill>
              <a:srgbClr val="C12534"/>
            </a:solidFill>
            <a:prstDash val="solid"/>
            <a:round/>
            <a:headEnd type="oval" w="med" len="med"/>
            <a:tailEnd type="oval"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pic>
        <p:nvPicPr>
          <p:cNvPr id="44" name="図 43"/>
          <p:cNvPicPr>
            <a:picLocks noChangeAspect="1"/>
          </p:cNvPicPr>
          <p:nvPr/>
        </p:nvPicPr>
        <p:blipFill rotWithShape="1">
          <a:blip r:embed="rId5"/>
          <a:srcRect l="16541" b="12910"/>
          <a:stretch/>
        </p:blipFill>
        <p:spPr>
          <a:xfrm>
            <a:off x="2808915" y="4821940"/>
            <a:ext cx="369943" cy="386036"/>
          </a:xfrm>
          <a:prstGeom prst="rect">
            <a:avLst/>
          </a:prstGeom>
        </p:spPr>
      </p:pic>
      <p:pic>
        <p:nvPicPr>
          <p:cNvPr id="45" name="図 44"/>
          <p:cNvPicPr>
            <a:picLocks noChangeAspect="1"/>
          </p:cNvPicPr>
          <p:nvPr/>
        </p:nvPicPr>
        <p:blipFill>
          <a:blip r:embed="rId6"/>
          <a:stretch>
            <a:fillRect/>
          </a:stretch>
        </p:blipFill>
        <p:spPr>
          <a:xfrm>
            <a:off x="4345569" y="4821940"/>
            <a:ext cx="797878" cy="797878"/>
          </a:xfrm>
          <a:prstGeom prst="rect">
            <a:avLst/>
          </a:prstGeom>
        </p:spPr>
      </p:pic>
      <p:pic>
        <p:nvPicPr>
          <p:cNvPr id="46" name="図 45"/>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1156005" y="5001068"/>
            <a:ext cx="762708" cy="762708"/>
          </a:xfrm>
          <a:prstGeom prst="rect">
            <a:avLst/>
          </a:prstGeom>
        </p:spPr>
      </p:pic>
      <p:sp>
        <p:nvSpPr>
          <p:cNvPr id="47" name="正方形/長方形 46"/>
          <p:cNvSpPr/>
          <p:nvPr/>
        </p:nvSpPr>
        <p:spPr>
          <a:xfrm>
            <a:off x="766828" y="5960909"/>
            <a:ext cx="1633460" cy="161583"/>
          </a:xfrm>
          <a:prstGeom prst="rect">
            <a:avLst/>
          </a:prstGeom>
        </p:spPr>
        <p:txBody>
          <a:bodyPr wrap="none" lIns="0" tIns="0" rIns="0" bIns="0" anchor="ctr" anchorCtr="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膨大な過去事例から探し出す</a:t>
            </a:r>
            <a:endParaRPr kumimoji="1" lang="en-US" altLang="ja-JP" sz="105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48" name="右矢印 47"/>
          <p:cNvSpPr/>
          <p:nvPr/>
        </p:nvSpPr>
        <p:spPr bwMode="auto">
          <a:xfrm>
            <a:off x="2216936" y="5147001"/>
            <a:ext cx="531919" cy="941534"/>
          </a:xfrm>
          <a:prstGeom prst="rightArrow">
            <a:avLst/>
          </a:prstGeom>
          <a:solidFill>
            <a:schemeClr val="accent1">
              <a:lumMod val="75000"/>
            </a:schemeClr>
          </a:solidFill>
          <a:ln>
            <a:noFill/>
          </a:ln>
          <a:effectLst/>
        </p:spPr>
        <p:txBody>
          <a:bodyPr vert="horz" wrap="square" lIns="0" tIns="0" rIns="0" bIns="0" numCol="1" rtlCol="0" anchor="t" anchorCtr="0" compatLnSpc="1">
            <a:prstTxWarp prst="textNoShape">
              <a:avLst/>
            </a:prstTxWarp>
            <a:spAutoFit/>
          </a:bodyPr>
          <a:lstStyle/>
          <a:p>
            <a:pPr marL="0" marR="0" lvl="0" indent="0" algn="l" defTabSz="914400" rtl="0" eaLnBrk="1" fontAlgn="base" latinLnBrk="0" hangingPunct="1">
              <a:lnSpc>
                <a:spcPct val="140000"/>
              </a:lnSpc>
              <a:spcBef>
                <a:spcPct val="10000"/>
              </a:spcBef>
              <a:spcAft>
                <a:spcPct val="0"/>
              </a:spcAft>
              <a:buClrTx/>
              <a:buSzTx/>
              <a:buFontTx/>
              <a:buNone/>
              <a:tabLst/>
              <a:defRPr/>
            </a:pPr>
            <a:endParaRPr kumimoji="1" lang="ja-JP" altLang="en-US" sz="2200" b="0" i="0" u="none" strike="noStrike" kern="1200" cap="none" spc="0" normalizeH="0" baseline="0" noProof="0" dirty="0">
              <a:ln>
                <a:noFill/>
              </a:ln>
              <a:solidFill>
                <a:srgbClr val="4D4D4D"/>
              </a:solidFill>
              <a:effectLst/>
              <a:uLnTx/>
              <a:uFillTx/>
              <a:latin typeface="Meiryo UI" panose="020B0604030504040204" pitchFamily="50" charset="-128"/>
              <a:ea typeface="Meiryo UI" panose="020B0604030504040204" pitchFamily="50" charset="-128"/>
              <a:cs typeface="メイリオ" pitchFamily="50" charset="-128"/>
            </a:endParaRPr>
          </a:p>
        </p:txBody>
      </p:sp>
      <p:sp>
        <p:nvSpPr>
          <p:cNvPr id="49" name="正方形/長方形 48"/>
          <p:cNvSpPr/>
          <p:nvPr/>
        </p:nvSpPr>
        <p:spPr>
          <a:xfrm>
            <a:off x="4423585" y="5806291"/>
            <a:ext cx="2481449" cy="323165"/>
          </a:xfrm>
          <a:prstGeom prst="rect">
            <a:avLst/>
          </a:prstGeom>
        </p:spPr>
        <p:txBody>
          <a:bodyPr wrap="none" lIns="0" tIns="0" rIns="0" bIns="0" anchor="ctr" anchorCtr="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5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AI</a:t>
            </a:r>
            <a:r>
              <a:rPr kumimoji="1" lang="ja-JP" altLang="en-US" sz="105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により文書や単語の関連性や</a:t>
            </a:r>
            <a:endParaRPr kumimoji="1" lang="en-US" altLang="ja-JP" sz="105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類似性を学習したファイル検索エンジンを活用</a:t>
            </a:r>
            <a:endParaRPr kumimoji="1" lang="en-US" altLang="ja-JP" sz="105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pic>
        <p:nvPicPr>
          <p:cNvPr id="50" name="図 49"/>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7533866" y="4975313"/>
            <a:ext cx="875294" cy="875293"/>
          </a:xfrm>
          <a:prstGeom prst="rect">
            <a:avLst/>
          </a:prstGeom>
        </p:spPr>
      </p:pic>
      <p:sp>
        <p:nvSpPr>
          <p:cNvPr id="51" name="正方形/長方形 50"/>
          <p:cNvSpPr/>
          <p:nvPr/>
        </p:nvSpPr>
        <p:spPr>
          <a:xfrm>
            <a:off x="7555431" y="5865769"/>
            <a:ext cx="917193" cy="161583"/>
          </a:xfrm>
          <a:prstGeom prst="rect">
            <a:avLst/>
          </a:prstGeom>
        </p:spPr>
        <p:txBody>
          <a:bodyPr wrap="none" lIns="0" tIns="0" rIns="0" bIns="0" anchor="ctr" anchorCtr="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業務の質の向上</a:t>
            </a:r>
            <a:endParaRPr kumimoji="1" lang="en-US" altLang="ja-JP" sz="105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52" name="正方形/長方形 51">
            <a:extLst>
              <a:ext uri="{FF2B5EF4-FFF2-40B4-BE49-F238E27FC236}">
                <a16:creationId xmlns:a16="http://schemas.microsoft.com/office/drawing/2014/main" id="{52A9FCFC-1D3B-4857-8144-4F7A71AC7255}"/>
              </a:ext>
            </a:extLst>
          </p:cNvPr>
          <p:cNvSpPr/>
          <p:nvPr/>
        </p:nvSpPr>
        <p:spPr>
          <a:xfrm>
            <a:off x="6626323" y="4962306"/>
            <a:ext cx="538609" cy="161583"/>
          </a:xfrm>
          <a:prstGeom prst="rect">
            <a:avLst/>
          </a:prstGeom>
        </p:spPr>
        <p:txBody>
          <a:bodyPr wrap="none" lIns="0" tIns="0" rIns="0" bIns="0" anchor="ctr" anchorCtr="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時間短縮</a:t>
            </a:r>
            <a:endParaRPr kumimoji="1" lang="en-US" altLang="ja-JP" sz="105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53" name="右矢印 52"/>
          <p:cNvSpPr/>
          <p:nvPr/>
        </p:nvSpPr>
        <p:spPr bwMode="auto">
          <a:xfrm>
            <a:off x="6686741" y="5147001"/>
            <a:ext cx="531919" cy="941534"/>
          </a:xfrm>
          <a:prstGeom prst="rightArrow">
            <a:avLst/>
          </a:prstGeom>
          <a:solidFill>
            <a:schemeClr val="accent1">
              <a:lumMod val="75000"/>
            </a:schemeClr>
          </a:solidFill>
          <a:ln>
            <a:noFill/>
          </a:ln>
          <a:effectLst/>
        </p:spPr>
        <p:txBody>
          <a:bodyPr vert="horz" wrap="square" lIns="0" tIns="0" rIns="0" bIns="0" numCol="1" rtlCol="0" anchor="t" anchorCtr="0" compatLnSpc="1">
            <a:prstTxWarp prst="textNoShape">
              <a:avLst/>
            </a:prstTxWarp>
            <a:spAutoFit/>
          </a:bodyPr>
          <a:lstStyle/>
          <a:p>
            <a:pPr marL="0" marR="0" lvl="0" indent="0" algn="l" defTabSz="914400" rtl="0" eaLnBrk="1" fontAlgn="base" latinLnBrk="0" hangingPunct="1">
              <a:lnSpc>
                <a:spcPct val="140000"/>
              </a:lnSpc>
              <a:spcBef>
                <a:spcPct val="10000"/>
              </a:spcBef>
              <a:spcAft>
                <a:spcPct val="0"/>
              </a:spcAft>
              <a:buClrTx/>
              <a:buSzTx/>
              <a:buFontTx/>
              <a:buNone/>
              <a:tabLst/>
              <a:defRPr/>
            </a:pPr>
            <a:endParaRPr kumimoji="1" lang="ja-JP" altLang="en-US" sz="2200" b="0" i="0" u="none" strike="noStrike" kern="1200" cap="none" spc="0" normalizeH="0" baseline="0" noProof="0" dirty="0">
              <a:ln>
                <a:noFill/>
              </a:ln>
              <a:solidFill>
                <a:srgbClr val="4D4D4D"/>
              </a:solidFill>
              <a:effectLst/>
              <a:uLnTx/>
              <a:uFillTx/>
              <a:latin typeface="Meiryo UI" panose="020B0604030504040204" pitchFamily="50" charset="-128"/>
              <a:ea typeface="Meiryo UI" panose="020B0604030504040204" pitchFamily="50" charset="-128"/>
              <a:cs typeface="メイリオ" pitchFamily="50" charset="-128"/>
            </a:endParaRPr>
          </a:p>
        </p:txBody>
      </p:sp>
      <p:sp>
        <p:nvSpPr>
          <p:cNvPr id="55" name="正方形/長方形 54"/>
          <p:cNvSpPr/>
          <p:nvPr/>
        </p:nvSpPr>
        <p:spPr>
          <a:xfrm>
            <a:off x="6853951" y="548847"/>
            <a:ext cx="2206181" cy="369332"/>
          </a:xfrm>
          <a:prstGeom prst="rect">
            <a:avLst/>
          </a:prstGeom>
          <a:noFill/>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What</a:t>
            </a:r>
            <a:r>
              <a:rPr kumimoji="1" lang="ja-JP" altLang="en-US" sz="1800" b="0" i="0" u="none" strike="noStrike" kern="1200" cap="none" spc="0" normalizeH="0" baseline="0" noProof="0" dirty="0" err="1">
                <a:ln>
                  <a:noFill/>
                </a:ln>
                <a:solidFill>
                  <a:prstClr val="black"/>
                </a:solidFill>
                <a:effectLst/>
                <a:uLnTx/>
                <a:uFillTx/>
                <a:latin typeface="Calibri"/>
                <a:ea typeface="ＭＳ Ｐゴシック" panose="020B0600070205080204" pitchFamily="50" charset="-128"/>
                <a:cs typeface="+mn-cs"/>
              </a:rPr>
              <a:t>、</a:t>
            </a: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Outcome</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p>
        </p:txBody>
      </p:sp>
      <p:sp>
        <p:nvSpPr>
          <p:cNvPr id="56" name="テキスト ボックス 36"/>
          <p:cNvSpPr txBox="1"/>
          <p:nvPr/>
        </p:nvSpPr>
        <p:spPr>
          <a:xfrm>
            <a:off x="99018" y="-8123"/>
            <a:ext cx="3993789"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zh-TW"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Ⅲ</a:t>
            </a:r>
            <a:r>
              <a:rPr kumimoji="1" lang="zh-TW"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　行財政改革</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業務執行の刷新</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・ＩＣＴの徹底活用</a:t>
            </a:r>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252</a:t>
            </a:fld>
            <a:endParaRPr lang="ja-JP" altLang="en-US"/>
          </a:p>
        </p:txBody>
      </p:sp>
    </p:spTree>
    <p:extLst>
      <p:ext uri="{BB962C8B-B14F-4D97-AF65-F5344CB8AC3E}">
        <p14:creationId xmlns:p14="http://schemas.microsoft.com/office/powerpoint/2010/main" val="3136263871"/>
      </p:ext>
    </p:extLst>
  </p:cSld>
  <p:clrMapOvr>
    <a:masterClrMapping/>
  </p:clrMapOvr>
  <p:timing>
    <p:tnLst>
      <p:par>
        <p:cTn id="1" dur="indefinite" restart="never" nodeType="tmRoot"/>
      </p:par>
    </p:tnLst>
  </p:timing>
</p:sld>
</file>

<file path=ppt/slides/slide2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3" name="図 22"/>
          <p:cNvPicPr>
            <a:picLocks/>
          </p:cNvPicPr>
          <p:nvPr/>
        </p:nvPicPr>
        <p:blipFill>
          <a:blip r:embed="rId3"/>
          <a:stretch>
            <a:fillRect/>
          </a:stretch>
        </p:blipFill>
        <p:spPr>
          <a:xfrm>
            <a:off x="254389" y="1416673"/>
            <a:ext cx="8638091" cy="831300"/>
          </a:xfrm>
          <a:prstGeom prst="rect">
            <a:avLst/>
          </a:prstGeom>
        </p:spPr>
      </p:pic>
      <p:sp>
        <p:nvSpPr>
          <p:cNvPr id="59" name="正方形/長方形 58"/>
          <p:cNvSpPr/>
          <p:nvPr/>
        </p:nvSpPr>
        <p:spPr>
          <a:xfrm>
            <a:off x="323527" y="288722"/>
            <a:ext cx="6956573" cy="646331"/>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④　</a:t>
            </a:r>
            <a:r>
              <a:rPr kumimoji="1" lang="ja-JP" altLang="en-US"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ＩＣＴを利用した行政サービスの強靭化</a:t>
            </a: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（無線</a:t>
            </a:r>
            <a:r>
              <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LAN</a:t>
            </a:r>
            <a:r>
              <a:rPr kumimoji="1" lang="ja-JP" altLang="en-US"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アクセスポイントの設置及びネットワーク基盤の再整備）</a:t>
            </a: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cxnSp>
        <p:nvCxnSpPr>
          <p:cNvPr id="60" name="直線コネクタ 59"/>
          <p:cNvCxnSpPr/>
          <p:nvPr/>
        </p:nvCxnSpPr>
        <p:spPr>
          <a:xfrm>
            <a:off x="390905" y="885056"/>
            <a:ext cx="856895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 name="正方形/長方形 2">
            <a:extLst>
              <a:ext uri="{FF2B5EF4-FFF2-40B4-BE49-F238E27FC236}">
                <a16:creationId xmlns:a16="http://schemas.microsoft.com/office/drawing/2014/main" id="{CDF02262-7E99-667D-5E28-EEB4549067E9}"/>
              </a:ext>
            </a:extLst>
          </p:cNvPr>
          <p:cNvSpPr/>
          <p:nvPr/>
        </p:nvSpPr>
        <p:spPr>
          <a:xfrm>
            <a:off x="174881" y="1089123"/>
            <a:ext cx="8784976" cy="1200329"/>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無線</a:t>
            </a: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LAN</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アクセスポイントの設置は</a:t>
            </a: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2016</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年度から整備を開始し、所属庁舎の整備を完了。また、無線</a:t>
            </a: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LAN</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環境の拡大に伴い、</a:t>
            </a: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2020</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年度から</a:t>
            </a:r>
            <a:r>
              <a:rPr kumimoji="1" lang="ja-JP" altLang="en-US"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sym typeface="Helvetica Light"/>
              </a:rPr>
              <a:t>大容量かつ高速な通信に対応できる新たなネットワーク基盤の</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設計に着手し、</a:t>
            </a: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2021</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年度から本庁舎・区役所等で機器の更新を行い、整備範囲を拡大中である。</a:t>
            </a:r>
            <a:endPar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cxnSp>
        <p:nvCxnSpPr>
          <p:cNvPr id="13" name="直線コネクタ 12"/>
          <p:cNvCxnSpPr/>
          <p:nvPr/>
        </p:nvCxnSpPr>
        <p:spPr>
          <a:xfrm flipV="1">
            <a:off x="1112470" y="5648146"/>
            <a:ext cx="501177" cy="258950"/>
          </a:xfrm>
          <a:prstGeom prst="line">
            <a:avLst/>
          </a:prstGeom>
          <a:noFill/>
          <a:ln w="25400" cap="flat">
            <a:solidFill>
              <a:srgbClr val="000000"/>
            </a:solidFill>
            <a:prstDash val="dash"/>
            <a:miter lim="400000"/>
          </a:ln>
          <a:effectLst/>
          <a:sp3d/>
        </p:spPr>
        <p:style>
          <a:lnRef idx="0">
            <a:scrgbClr r="0" g="0" b="0"/>
          </a:lnRef>
          <a:fillRef idx="0">
            <a:scrgbClr r="0" g="0" b="0"/>
          </a:fillRef>
          <a:effectRef idx="0">
            <a:scrgbClr r="0" g="0" b="0"/>
          </a:effectRef>
          <a:fontRef idx="none"/>
        </p:style>
      </p:cxnSp>
      <p:cxnSp>
        <p:nvCxnSpPr>
          <p:cNvPr id="16" name="直線コネクタ 15"/>
          <p:cNvCxnSpPr/>
          <p:nvPr/>
        </p:nvCxnSpPr>
        <p:spPr>
          <a:xfrm flipV="1">
            <a:off x="1878696" y="5361275"/>
            <a:ext cx="487986" cy="286872"/>
          </a:xfrm>
          <a:prstGeom prst="line">
            <a:avLst/>
          </a:prstGeom>
          <a:noFill/>
          <a:ln w="25400" cap="flat">
            <a:solidFill>
              <a:srgbClr val="000000"/>
            </a:solidFill>
            <a:prstDash val="dash"/>
            <a:miter lim="400000"/>
          </a:ln>
          <a:effectLst/>
          <a:sp3d/>
        </p:spPr>
        <p:style>
          <a:lnRef idx="0">
            <a:scrgbClr r="0" g="0" b="0"/>
          </a:lnRef>
          <a:fillRef idx="0">
            <a:scrgbClr r="0" g="0" b="0"/>
          </a:fillRef>
          <a:effectRef idx="0">
            <a:scrgbClr r="0" g="0" b="0"/>
          </a:effectRef>
          <a:fontRef idx="none"/>
        </p:style>
      </p:cxnSp>
      <p:cxnSp>
        <p:nvCxnSpPr>
          <p:cNvPr id="17" name="直線コネクタ 16"/>
          <p:cNvCxnSpPr/>
          <p:nvPr/>
        </p:nvCxnSpPr>
        <p:spPr>
          <a:xfrm flipV="1">
            <a:off x="2608729" y="4222758"/>
            <a:ext cx="490909" cy="1111623"/>
          </a:xfrm>
          <a:prstGeom prst="line">
            <a:avLst/>
          </a:prstGeom>
          <a:noFill/>
          <a:ln w="25400" cap="flat">
            <a:solidFill>
              <a:srgbClr val="000000"/>
            </a:solidFill>
            <a:prstDash val="dash"/>
            <a:miter lim="400000"/>
          </a:ln>
          <a:effectLst/>
          <a:sp3d/>
        </p:spPr>
        <p:style>
          <a:lnRef idx="0">
            <a:scrgbClr r="0" g="0" b="0"/>
          </a:lnRef>
          <a:fillRef idx="0">
            <a:scrgbClr r="0" g="0" b="0"/>
          </a:fillRef>
          <a:effectRef idx="0">
            <a:scrgbClr r="0" g="0" b="0"/>
          </a:effectRef>
          <a:fontRef idx="none"/>
        </p:style>
      </p:cxnSp>
      <p:cxnSp>
        <p:nvCxnSpPr>
          <p:cNvPr id="18" name="直線コネクタ 17"/>
          <p:cNvCxnSpPr/>
          <p:nvPr/>
        </p:nvCxnSpPr>
        <p:spPr>
          <a:xfrm flipV="1">
            <a:off x="3361765" y="3305605"/>
            <a:ext cx="440048" cy="845436"/>
          </a:xfrm>
          <a:prstGeom prst="line">
            <a:avLst/>
          </a:prstGeom>
          <a:noFill/>
          <a:ln w="25400" cap="flat">
            <a:solidFill>
              <a:srgbClr val="000000"/>
            </a:solidFill>
            <a:prstDash val="dash"/>
            <a:miter lim="400000"/>
          </a:ln>
          <a:effectLst/>
          <a:sp3d/>
        </p:spPr>
        <p:style>
          <a:lnRef idx="0">
            <a:scrgbClr r="0" g="0" b="0"/>
          </a:lnRef>
          <a:fillRef idx="0">
            <a:scrgbClr r="0" g="0" b="0"/>
          </a:fillRef>
          <a:effectRef idx="0">
            <a:scrgbClr r="0" g="0" b="0"/>
          </a:effectRef>
          <a:fontRef idx="none"/>
        </p:style>
      </p:cxnSp>
      <p:cxnSp>
        <p:nvCxnSpPr>
          <p:cNvPr id="27" name="直線コネクタ 26"/>
          <p:cNvCxnSpPr/>
          <p:nvPr/>
        </p:nvCxnSpPr>
        <p:spPr>
          <a:xfrm flipV="1">
            <a:off x="5930078" y="3643200"/>
            <a:ext cx="874170" cy="1541276"/>
          </a:xfrm>
          <a:prstGeom prst="line">
            <a:avLst/>
          </a:prstGeom>
          <a:noFill/>
          <a:ln w="25400" cap="flat">
            <a:solidFill>
              <a:srgbClr val="000000"/>
            </a:solidFill>
            <a:prstDash val="dash"/>
            <a:miter lim="400000"/>
          </a:ln>
          <a:effectLst/>
          <a:sp3d/>
        </p:spPr>
        <p:style>
          <a:lnRef idx="0">
            <a:scrgbClr r="0" g="0" b="0"/>
          </a:lnRef>
          <a:fillRef idx="0">
            <a:scrgbClr r="0" g="0" b="0"/>
          </a:fillRef>
          <a:effectRef idx="0">
            <a:scrgbClr r="0" g="0" b="0"/>
          </a:effectRef>
          <a:fontRef idx="none"/>
        </p:style>
      </p:cxnSp>
      <p:cxnSp>
        <p:nvCxnSpPr>
          <p:cNvPr id="29" name="直線コネクタ 28"/>
          <p:cNvCxnSpPr/>
          <p:nvPr/>
        </p:nvCxnSpPr>
        <p:spPr>
          <a:xfrm flipV="1">
            <a:off x="7164288" y="3212976"/>
            <a:ext cx="792088" cy="430224"/>
          </a:xfrm>
          <a:prstGeom prst="line">
            <a:avLst/>
          </a:prstGeom>
          <a:noFill/>
          <a:ln w="25400" cap="flat">
            <a:solidFill>
              <a:srgbClr val="000000"/>
            </a:solidFill>
            <a:prstDash val="dash"/>
            <a:miter lim="400000"/>
          </a:ln>
          <a:effectLst/>
          <a:sp3d/>
        </p:spPr>
        <p:style>
          <a:lnRef idx="0">
            <a:scrgbClr r="0" g="0" b="0"/>
          </a:lnRef>
          <a:fillRef idx="0">
            <a:scrgbClr r="0" g="0" b="0"/>
          </a:fillRef>
          <a:effectRef idx="0">
            <a:scrgbClr r="0" g="0" b="0"/>
          </a:effectRef>
          <a:fontRef idx="none"/>
        </p:style>
      </p:cxnSp>
      <p:sp>
        <p:nvSpPr>
          <p:cNvPr id="19" name="正方形/長方形 18"/>
          <p:cNvSpPr/>
          <p:nvPr/>
        </p:nvSpPr>
        <p:spPr>
          <a:xfrm>
            <a:off x="6930049" y="565721"/>
            <a:ext cx="2206181" cy="369332"/>
          </a:xfrm>
          <a:prstGeom prst="rect">
            <a:avLst/>
          </a:prstGeom>
          <a:noFill/>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What</a:t>
            </a:r>
            <a:r>
              <a:rPr kumimoji="1" lang="ja-JP" altLang="en-US" sz="1800" b="0" i="0" u="none" strike="noStrike" kern="1200" cap="none" spc="0" normalizeH="0" baseline="0" noProof="0" dirty="0" err="1">
                <a:ln>
                  <a:noFill/>
                </a:ln>
                <a:solidFill>
                  <a:prstClr val="black"/>
                </a:solidFill>
                <a:effectLst/>
                <a:uLnTx/>
                <a:uFillTx/>
                <a:latin typeface="Calibri"/>
                <a:ea typeface="ＭＳ Ｐゴシック" panose="020B0600070205080204" pitchFamily="50" charset="-128"/>
                <a:cs typeface="+mn-cs"/>
              </a:rPr>
              <a:t>、</a:t>
            </a: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Outcome</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p>
        </p:txBody>
      </p:sp>
      <p:sp>
        <p:nvSpPr>
          <p:cNvPr id="22" name="テキスト ボックス 36"/>
          <p:cNvSpPr txBox="1"/>
          <p:nvPr/>
        </p:nvSpPr>
        <p:spPr>
          <a:xfrm>
            <a:off x="52163" y="-8335"/>
            <a:ext cx="3993789"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zh-TW"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Ⅲ</a:t>
            </a:r>
            <a:r>
              <a:rPr kumimoji="1" lang="zh-TW"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　行財政改革</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業務執行の刷新</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・ＩＣＴの徹底活用</a:t>
            </a:r>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253</a:t>
            </a:fld>
            <a:endParaRPr lang="ja-JP" altLang="en-US"/>
          </a:p>
        </p:txBody>
      </p:sp>
      <p:pic>
        <p:nvPicPr>
          <p:cNvPr id="4" name="図 3"/>
          <p:cNvPicPr>
            <a:picLocks noChangeAspect="1"/>
          </p:cNvPicPr>
          <p:nvPr/>
        </p:nvPicPr>
        <p:blipFill>
          <a:blip r:embed="rId4"/>
          <a:stretch>
            <a:fillRect/>
          </a:stretch>
        </p:blipFill>
        <p:spPr>
          <a:xfrm>
            <a:off x="288000" y="2268000"/>
            <a:ext cx="8644877" cy="4608975"/>
          </a:xfrm>
          <a:prstGeom prst="rect">
            <a:avLst/>
          </a:prstGeom>
        </p:spPr>
      </p:pic>
    </p:spTree>
    <p:extLst>
      <p:ext uri="{BB962C8B-B14F-4D97-AF65-F5344CB8AC3E}">
        <p14:creationId xmlns:p14="http://schemas.microsoft.com/office/powerpoint/2010/main" val="1672252832"/>
      </p:ext>
    </p:extLst>
  </p:cSld>
  <p:clrMapOvr>
    <a:masterClrMapping/>
  </p:clrMapOvr>
  <p:timing>
    <p:tnLst>
      <p:par>
        <p:cTn id="1" dur="indefinite" restart="never" nodeType="tmRoot"/>
      </p:par>
    </p:tnLst>
  </p:timing>
</p:sld>
</file>

<file path=ppt/slides/slide2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 name="角丸四角形 23"/>
          <p:cNvSpPr/>
          <p:nvPr/>
        </p:nvSpPr>
        <p:spPr>
          <a:xfrm>
            <a:off x="7659195" y="69931"/>
            <a:ext cx="1300662" cy="411552"/>
          </a:xfrm>
          <a:prstGeom prst="roundRect">
            <a:avLst/>
          </a:prstGeom>
          <a:solidFill>
            <a:srgbClr val="0070C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追加</a:t>
            </a:r>
          </a:p>
        </p:txBody>
      </p:sp>
      <p:sp>
        <p:nvSpPr>
          <p:cNvPr id="59" name="正方形/長方形 58"/>
          <p:cNvSpPr/>
          <p:nvPr/>
        </p:nvSpPr>
        <p:spPr>
          <a:xfrm>
            <a:off x="323528" y="323364"/>
            <a:ext cx="5544616" cy="646331"/>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⑤　まちのスマート化</a:t>
            </a: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都市インフラのデジタル化の推進）</a:t>
            </a:r>
            <a:endParaRPr kumimoji="1" lang="ja-JP" altLang="en-US"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cxnSp>
        <p:nvCxnSpPr>
          <p:cNvPr id="60" name="直線コネクタ 59"/>
          <p:cNvCxnSpPr/>
          <p:nvPr/>
        </p:nvCxnSpPr>
        <p:spPr>
          <a:xfrm>
            <a:off x="390905" y="999356"/>
            <a:ext cx="856895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1" name="正方形/長方形 10"/>
          <p:cNvSpPr/>
          <p:nvPr/>
        </p:nvSpPr>
        <p:spPr>
          <a:xfrm>
            <a:off x="176044" y="1120390"/>
            <a:ext cx="8568950" cy="338554"/>
          </a:xfrm>
          <a:prstGeom prst="rect">
            <a:avLst/>
          </a:prstGeom>
        </p:spPr>
        <p:txBody>
          <a:bodyPr wrap="square">
            <a:spAutoFit/>
          </a:bodyPr>
          <a:lstStyle/>
          <a:p>
            <a:pPr marL="92075" marR="0" lvl="0" indent="-92075" algn="just" defTabSz="914400" rtl="0" eaLnBrk="1" fontAlgn="base" latinLnBrk="0" hangingPunct="1">
              <a:lnSpc>
                <a:spcPct val="100000"/>
              </a:lnSpc>
              <a:spcBef>
                <a:spcPct val="10000"/>
              </a:spcBef>
              <a:spcAft>
                <a:spcPct val="0"/>
              </a:spcAft>
              <a:buClrTx/>
              <a:buSzTx/>
              <a:buFontTx/>
              <a:buNone/>
              <a:tabLst/>
              <a:defRPr/>
            </a:pPr>
            <a:r>
              <a:rPr kumimoji="1" lang="ja-JP" altLang="en-US" sz="1600" b="1"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 インフラ施設の維持管理・施⼯監理等における</a:t>
            </a:r>
            <a:r>
              <a:rPr kumimoji="1" lang="en-US" altLang="ja-JP" sz="1600" b="1"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ICT</a:t>
            </a:r>
            <a:r>
              <a:rPr kumimoji="1" lang="ja-JP" altLang="en-US" sz="1600" b="1"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活⽤</a:t>
            </a:r>
            <a:endParaRPr kumimoji="1" lang="en-US" altLang="ja-JP" sz="1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itchFamily="50" charset="-128"/>
            </a:endParaRPr>
          </a:p>
        </p:txBody>
      </p:sp>
      <p:sp>
        <p:nvSpPr>
          <p:cNvPr id="15" name="テキスト ボックス 14"/>
          <p:cNvSpPr txBox="1"/>
          <p:nvPr/>
        </p:nvSpPr>
        <p:spPr>
          <a:xfrm>
            <a:off x="323528" y="4933097"/>
            <a:ext cx="8083946" cy="1489639"/>
          </a:xfrm>
          <a:prstGeom prst="rect">
            <a:avLst/>
          </a:prstGeom>
          <a:noFill/>
          <a:ln>
            <a:noFill/>
          </a:ln>
        </p:spPr>
        <p:style>
          <a:lnRef idx="2">
            <a:schemeClr val="accent2"/>
          </a:lnRef>
          <a:fillRef idx="1">
            <a:schemeClr val="lt1"/>
          </a:fillRef>
          <a:effectRef idx="0">
            <a:schemeClr val="accent2"/>
          </a:effectRef>
          <a:fontRef idx="minor">
            <a:schemeClr val="dk1"/>
          </a:fontRef>
        </p:style>
        <p:txBody>
          <a:bodyPr wrap="square" rtlCol="0">
            <a:spAutoFit/>
          </a:bodyPr>
          <a:lstStyle/>
          <a:p>
            <a:pPr marL="0" marR="0" lvl="0" indent="0" algn="l" defTabSz="914400" rtl="0" eaLnBrk="1" fontAlgn="auto" latinLnBrk="0" hangingPunct="1">
              <a:lnSpc>
                <a:spcPts val="1520"/>
              </a:lnSpc>
              <a:spcBef>
                <a:spcPts val="90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・インフラ分野の関係部局による</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520"/>
              </a:lnSpc>
              <a:spcBef>
                <a:spcPts val="90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「都市インフラへの</a:t>
            </a: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ICT</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活用を検討するワーキンググループ（</a:t>
            </a: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WG</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）」を設置</a:t>
            </a:r>
          </a:p>
          <a:p>
            <a:pPr marL="0" marR="0" lvl="0" indent="0" algn="l" defTabSz="914400" rtl="0" eaLnBrk="1" fontAlgn="auto" latinLnBrk="0" hangingPunct="1">
              <a:lnSpc>
                <a:spcPct val="120000"/>
              </a:lnSpc>
              <a:spcBef>
                <a:spcPts val="90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取組み項目</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a:p>
            <a:pPr marL="452438" marR="0" lvl="0" indent="-187325" algn="l" defTabSz="457200" rtl="0" eaLnBrk="1" fontAlgn="auto" latinLnBrk="0" hangingPunct="1">
              <a:lnSpc>
                <a:spcPct val="100000"/>
              </a:lnSpc>
              <a:spcBef>
                <a:spcPts val="600"/>
              </a:spcBef>
              <a:spcAft>
                <a:spcPts val="0"/>
              </a:spcAft>
              <a:buClrTx/>
              <a:buSzTx/>
              <a:buFont typeface="Wingdings" panose="05000000000000000000" pitchFamily="2" charset="2"/>
              <a:buChar char="Ø"/>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インフラ分野関係局におけるデジタル技術を活用した取組の情報共有</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452438" marR="0" lvl="0" indent="-187325" algn="l" defTabSz="457200" rtl="0" eaLnBrk="1" fontAlgn="auto" latinLnBrk="0" hangingPunct="1">
              <a:lnSpc>
                <a:spcPct val="100000"/>
              </a:lnSpc>
              <a:spcBef>
                <a:spcPts val="600"/>
              </a:spcBef>
              <a:spcAft>
                <a:spcPts val="0"/>
              </a:spcAft>
              <a:buClrTx/>
              <a:buSzTx/>
              <a:buFont typeface="Wingdings" panose="05000000000000000000" pitchFamily="2" charset="2"/>
              <a:buChar char="Ø"/>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都市・まち</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DX</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の推進に向けた新たな取組みの検討・推進</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6" name="正方形/長方形 15"/>
          <p:cNvSpPr/>
          <p:nvPr/>
        </p:nvSpPr>
        <p:spPr>
          <a:xfrm>
            <a:off x="176044" y="4467942"/>
            <a:ext cx="8568950" cy="338554"/>
          </a:xfrm>
          <a:prstGeom prst="rect">
            <a:avLst/>
          </a:prstGeom>
        </p:spPr>
        <p:txBody>
          <a:bodyPr wrap="square">
            <a:spAutoFit/>
          </a:bodyPr>
          <a:lstStyle/>
          <a:p>
            <a:pPr marL="92075" marR="0" lvl="0" indent="-92075" algn="just" defTabSz="914400" rtl="0" eaLnBrk="1" fontAlgn="base" latinLnBrk="0" hangingPunct="1">
              <a:lnSpc>
                <a:spcPct val="100000"/>
              </a:lnSpc>
              <a:spcBef>
                <a:spcPct val="10000"/>
              </a:spcBef>
              <a:spcAft>
                <a:spcPct val="0"/>
              </a:spcAft>
              <a:buClrTx/>
              <a:buSzTx/>
              <a:buFontTx/>
              <a:buNone/>
              <a:tabLst/>
              <a:defRPr/>
            </a:pPr>
            <a:r>
              <a:rPr kumimoji="1" lang="ja-JP" altLang="en-US" sz="1600" b="1"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 インフラ部局横断的な連携の推進</a:t>
            </a:r>
            <a:endParaRPr kumimoji="1" lang="en-US" altLang="ja-JP" sz="1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itchFamily="50" charset="-128"/>
            </a:endParaRPr>
          </a:p>
        </p:txBody>
      </p:sp>
      <p:sp>
        <p:nvSpPr>
          <p:cNvPr id="17" name="正方形/長方形 16"/>
          <p:cNvSpPr/>
          <p:nvPr/>
        </p:nvSpPr>
        <p:spPr>
          <a:xfrm>
            <a:off x="390905" y="1511378"/>
            <a:ext cx="5477239" cy="2899255"/>
          </a:xfrm>
          <a:prstGeom prst="rect">
            <a:avLst/>
          </a:prstGeom>
        </p:spPr>
        <p:txBody>
          <a:bodyPr wrap="square">
            <a:spAutoFit/>
          </a:bodyPr>
          <a:lstStyle/>
          <a:p>
            <a:pPr marL="0" marR="0" lvl="0" indent="0" algn="l" defTabSz="914400" rtl="0" eaLnBrk="1" fontAlgn="auto" latinLnBrk="0" hangingPunct="1">
              <a:lnSpc>
                <a:spcPct val="12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・ドローン活用による安全かつ効率的な維持管理</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354013" marR="0" lvl="0" indent="-171450" algn="l" defTabSz="914400" rtl="0" eaLnBrk="1" fontAlgn="auto" latinLnBrk="0" hangingPunct="1">
              <a:lnSpc>
                <a:spcPct val="120000"/>
              </a:lnSpc>
              <a:spcBef>
                <a:spcPts val="0"/>
              </a:spcBef>
              <a:spcAft>
                <a:spcPts val="0"/>
              </a:spcAft>
              <a:buClrTx/>
              <a:buSzTx/>
              <a:buFont typeface="Wingdings" panose="05000000000000000000" pitchFamily="2" charset="2"/>
              <a:buChar char="Ø"/>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立ち入り困難な場所（大阪港の防潮堤等）の安全かつ効率的な維持管理作業</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20000"/>
              </a:lnSpc>
              <a:spcBef>
                <a:spcPts val="0"/>
              </a:spcBef>
              <a:spcAft>
                <a:spcPts val="0"/>
              </a:spcAft>
              <a:buClrTx/>
              <a:buSzTx/>
              <a:buFontTx/>
              <a:buNone/>
              <a:tabLst/>
              <a:defRPr/>
            </a:pPr>
            <a:endPar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20000"/>
              </a:lnSpc>
              <a:spcBef>
                <a:spcPts val="0"/>
              </a:spcBef>
              <a:spcAft>
                <a:spcPts val="0"/>
              </a:spcAft>
              <a:buClrTx/>
              <a:buSzTx/>
              <a:buFontTx/>
              <a:buNone/>
              <a:tabLst/>
              <a:defRPr/>
            </a:pPr>
            <a:endPar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2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・移動三次元測量（</a:t>
            </a:r>
            <a:r>
              <a:rPr kumimoji="1" lang="en-US" altLang="ja-JP" sz="16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MMS</a:t>
            </a:r>
            <a:r>
              <a:rPr kumimoji="1" lang="en-US" altLang="ja-JP" sz="1600" b="0" i="0" u="none" strike="noStrike" kern="1200" cap="none" spc="0" normalizeH="0" baseline="30000" noProof="0" dirty="0" smtClean="0">
                <a:ln>
                  <a:noFill/>
                </a:ln>
                <a:effectLst/>
                <a:uLnTx/>
                <a:uFillTx/>
                <a:latin typeface="ＭＳ Ｐゴシック" panose="020B0600070205080204" pitchFamily="50" charset="-128"/>
                <a:ea typeface="ＭＳ Ｐゴシック" panose="020B0600070205080204" pitchFamily="50" charset="-128"/>
                <a:cs typeface="+mn-cs"/>
              </a:rPr>
              <a:t>※</a:t>
            </a:r>
            <a:r>
              <a:rPr kumimoji="1" lang="ja-JP" altLang="en-US" sz="16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等</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）を活用した道路現況の測量</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354013" marR="0" lvl="0" indent="-171450" algn="l" defTabSz="914400" rtl="0" eaLnBrk="1" fontAlgn="auto" latinLnBrk="0" hangingPunct="1">
              <a:lnSpc>
                <a:spcPct val="120000"/>
              </a:lnSpc>
              <a:spcBef>
                <a:spcPts val="0"/>
              </a:spcBef>
              <a:spcAft>
                <a:spcPts val="0"/>
              </a:spcAft>
              <a:buClrTx/>
              <a:buSzTx/>
              <a:buFont typeface="Wingdings" panose="05000000000000000000" pitchFamily="2" charset="2"/>
              <a:buChar char="Ø"/>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モービルマッピングシステムを活用した道路現況の測量による、区域線測量等にかかる維持管理業務の効率化</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20000"/>
              </a:lnSpc>
              <a:spcBef>
                <a:spcPts val="0"/>
              </a:spcBef>
              <a:spcAft>
                <a:spcPts val="0"/>
              </a:spcAft>
              <a:buClrTx/>
              <a:buSzTx/>
              <a:buFontTx/>
              <a:buNone/>
              <a:tabLst/>
              <a:defRPr/>
            </a:pPr>
            <a:endPar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20000"/>
              </a:lnSpc>
              <a:spcBef>
                <a:spcPts val="0"/>
              </a:spcBef>
              <a:spcAft>
                <a:spcPts val="0"/>
              </a:spcAft>
              <a:buClrTx/>
              <a:buSzTx/>
              <a:buFontTx/>
              <a:buNone/>
              <a:tabLst/>
              <a:defRPr/>
            </a:pPr>
            <a:endPar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2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・配水管布設工事施工監理システムの構築</a:t>
            </a:r>
          </a:p>
          <a:p>
            <a:pPr marL="354013" marR="0" lvl="0" indent="-171450" algn="l" defTabSz="914400" rtl="0" eaLnBrk="1" fontAlgn="auto" latinLnBrk="0" hangingPunct="1">
              <a:lnSpc>
                <a:spcPct val="120000"/>
              </a:lnSpc>
              <a:spcBef>
                <a:spcPts val="0"/>
              </a:spcBef>
              <a:spcAft>
                <a:spcPts val="0"/>
              </a:spcAft>
              <a:buClrTx/>
              <a:buSzTx/>
              <a:buFont typeface="Wingdings" panose="05000000000000000000" pitchFamily="2" charset="2"/>
              <a:buChar char="Ø"/>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タブレット等を用いた遠隔でのリアルタイムな施工状況の確認や関係書類の作成・通知の効率化</a:t>
            </a:r>
          </a:p>
        </p:txBody>
      </p:sp>
      <p:pic>
        <p:nvPicPr>
          <p:cNvPr id="19" name="図 18"/>
          <p:cNvPicPr>
            <a:picLocks noChangeAspect="1"/>
          </p:cNvPicPr>
          <p:nvPr/>
        </p:nvPicPr>
        <p:blipFill>
          <a:blip r:embed="rId3"/>
          <a:stretch>
            <a:fillRect/>
          </a:stretch>
        </p:blipFill>
        <p:spPr>
          <a:xfrm>
            <a:off x="6370241" y="1114439"/>
            <a:ext cx="1490572" cy="1069920"/>
          </a:xfrm>
          <a:prstGeom prst="rect">
            <a:avLst/>
          </a:prstGeom>
        </p:spPr>
      </p:pic>
      <p:pic>
        <p:nvPicPr>
          <p:cNvPr id="20" name="図 19"/>
          <p:cNvPicPr>
            <a:picLocks noChangeAspect="1"/>
          </p:cNvPicPr>
          <p:nvPr/>
        </p:nvPicPr>
        <p:blipFill>
          <a:blip r:embed="rId4"/>
          <a:stretch>
            <a:fillRect/>
          </a:stretch>
        </p:blipFill>
        <p:spPr>
          <a:xfrm>
            <a:off x="6370241" y="2293562"/>
            <a:ext cx="1104900" cy="1143000"/>
          </a:xfrm>
          <a:prstGeom prst="rect">
            <a:avLst/>
          </a:prstGeom>
        </p:spPr>
      </p:pic>
      <p:pic>
        <p:nvPicPr>
          <p:cNvPr id="21" name="図 20"/>
          <p:cNvPicPr>
            <a:picLocks noChangeAspect="1"/>
          </p:cNvPicPr>
          <p:nvPr/>
        </p:nvPicPr>
        <p:blipFill>
          <a:blip r:embed="rId5"/>
          <a:stretch>
            <a:fillRect/>
          </a:stretch>
        </p:blipFill>
        <p:spPr>
          <a:xfrm>
            <a:off x="7718208" y="2290441"/>
            <a:ext cx="1028700" cy="1143000"/>
          </a:xfrm>
          <a:prstGeom prst="rect">
            <a:avLst/>
          </a:prstGeom>
        </p:spPr>
      </p:pic>
      <p:pic>
        <p:nvPicPr>
          <p:cNvPr id="22" name="図 21"/>
          <p:cNvPicPr>
            <a:picLocks noChangeAspect="1"/>
          </p:cNvPicPr>
          <p:nvPr/>
        </p:nvPicPr>
        <p:blipFill>
          <a:blip r:embed="rId6"/>
          <a:stretch>
            <a:fillRect/>
          </a:stretch>
        </p:blipFill>
        <p:spPr>
          <a:xfrm>
            <a:off x="6092852" y="3558657"/>
            <a:ext cx="2978522" cy="1687548"/>
          </a:xfrm>
          <a:prstGeom prst="rect">
            <a:avLst/>
          </a:prstGeom>
        </p:spPr>
      </p:pic>
      <p:sp>
        <p:nvSpPr>
          <p:cNvPr id="23" name="正方形/長方形 22"/>
          <p:cNvSpPr/>
          <p:nvPr/>
        </p:nvSpPr>
        <p:spPr>
          <a:xfrm>
            <a:off x="6911612" y="567188"/>
            <a:ext cx="2206181" cy="369332"/>
          </a:xfrm>
          <a:prstGeom prst="rect">
            <a:avLst/>
          </a:prstGeom>
          <a:noFill/>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What</a:t>
            </a:r>
            <a:r>
              <a:rPr kumimoji="1" lang="ja-JP" altLang="en-US" sz="1800" b="0" i="0" u="none" strike="noStrike" kern="1200" cap="none" spc="0" normalizeH="0" baseline="0" noProof="0" dirty="0" err="1">
                <a:ln>
                  <a:noFill/>
                </a:ln>
                <a:solidFill>
                  <a:prstClr val="black"/>
                </a:solidFill>
                <a:effectLst/>
                <a:uLnTx/>
                <a:uFillTx/>
                <a:latin typeface="Calibri"/>
                <a:ea typeface="ＭＳ Ｐゴシック" panose="020B0600070205080204" pitchFamily="50" charset="-128"/>
                <a:cs typeface="+mn-cs"/>
              </a:rPr>
              <a:t>、</a:t>
            </a: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Outcome</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p>
        </p:txBody>
      </p:sp>
      <p:sp>
        <p:nvSpPr>
          <p:cNvPr id="25" name="テキスト ボックス 36"/>
          <p:cNvSpPr txBox="1"/>
          <p:nvPr/>
        </p:nvSpPr>
        <p:spPr>
          <a:xfrm>
            <a:off x="49235" y="5662"/>
            <a:ext cx="3993789"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zh-TW"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Ⅲ</a:t>
            </a:r>
            <a:r>
              <a:rPr kumimoji="1" lang="zh-TW"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　行財政改革</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業務執行の刷新</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・ＩＣＴの徹底活用</a:t>
            </a:r>
          </a:p>
        </p:txBody>
      </p:sp>
      <p:sp>
        <p:nvSpPr>
          <p:cNvPr id="26" name="正方形/長方形 25"/>
          <p:cNvSpPr/>
          <p:nvPr/>
        </p:nvSpPr>
        <p:spPr>
          <a:xfrm>
            <a:off x="302711" y="6498543"/>
            <a:ext cx="8745339" cy="407804"/>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smtClean="0">
                <a:ln>
                  <a:noFill/>
                </a:ln>
                <a:effectLst/>
                <a:uLnTx/>
                <a:uFillTx/>
                <a:latin typeface="ＭＳ Ｐゴシック" panose="020B0600070205080204" pitchFamily="50" charset="-128"/>
                <a:ea typeface="ＭＳ Ｐゴシック" panose="020B0600070205080204" pitchFamily="50" charset="-128"/>
                <a:cs typeface="+mn-cs"/>
              </a:rPr>
              <a:t>※MMS</a:t>
            </a:r>
            <a:r>
              <a:rPr kumimoji="1" lang="ja-JP" altLang="en-US" sz="1000" b="0" i="0" u="none" strike="noStrike" kern="1200" cap="none" spc="0" normalizeH="0" baseline="0" noProof="0" dirty="0" smtClean="0">
                <a:ln>
                  <a:noFill/>
                </a:ln>
                <a:effectLst/>
                <a:uLnTx/>
                <a:uFillTx/>
                <a:latin typeface="ＭＳ Ｐゴシック" panose="020B0600070205080204" pitchFamily="50" charset="-128"/>
                <a:ea typeface="ＭＳ Ｐゴシック" panose="020B0600070205080204" pitchFamily="50" charset="-128"/>
                <a:cs typeface="+mn-cs"/>
              </a:rPr>
              <a:t>（</a:t>
            </a:r>
            <a:r>
              <a:rPr kumimoji="1" lang="en-US" altLang="ja-JP" sz="1000" b="0" i="0" u="none" strike="noStrike" kern="120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mn-cs"/>
              </a:rPr>
              <a:t>Mobile Mapping System</a:t>
            </a:r>
            <a:r>
              <a:rPr kumimoji="1" lang="ja-JP" altLang="en-US" sz="1000" b="0" i="0" u="none" strike="noStrike" kern="1200" cap="none" spc="0" normalizeH="0" baseline="0" noProof="0" dirty="0" smtClean="0">
                <a:ln>
                  <a:noFill/>
                </a:ln>
                <a:effectLst/>
                <a:uLnTx/>
                <a:uFillTx/>
                <a:latin typeface="ＭＳ Ｐゴシック" panose="020B0600070205080204" pitchFamily="50" charset="-128"/>
                <a:ea typeface="ＭＳ Ｐゴシック" panose="020B0600070205080204" pitchFamily="50" charset="-128"/>
                <a:cs typeface="+mn-cs"/>
              </a:rPr>
              <a:t>）・</a:t>
            </a:r>
            <a:r>
              <a:rPr kumimoji="1" lang="ja-JP" altLang="en-US" sz="1000" b="0" i="0" u="none" strike="noStrike" kern="120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mn-cs"/>
              </a:rPr>
              <a:t>・・車載装置（レーザ測距装置、デジタルカメラ等）により周辺地物の３次元データを連続的に取得できるシステム</a:t>
            </a:r>
            <a:endParaRPr kumimoji="1" lang="en-US" altLang="ja-JP" sz="1000" b="0" i="0" u="none" strike="noStrike" kern="1200" cap="none" spc="0" normalizeH="0" baseline="0" noProof="0" dirty="0">
              <a:ln>
                <a:noFill/>
              </a:ln>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000" b="0" i="0" u="none" strike="noStrike" kern="1200" cap="none" spc="0" normalizeH="0" baseline="0" noProof="0" dirty="0" smtClean="0">
              <a:ln>
                <a:noFill/>
              </a:ln>
              <a:effectLst/>
              <a:uLnTx/>
              <a:uFillTx/>
              <a:latin typeface="ＭＳ Ｐゴシック" panose="020B0600070205080204" pitchFamily="50" charset="-128"/>
              <a:ea typeface="ＭＳ Ｐゴシック" panose="020B0600070205080204" pitchFamily="50" charset="-128"/>
              <a:cs typeface="+mn-cs"/>
            </a:endParaRPr>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254</a:t>
            </a:fld>
            <a:endParaRPr lang="ja-JP" altLang="en-US"/>
          </a:p>
        </p:txBody>
      </p:sp>
    </p:spTree>
    <p:extLst>
      <p:ext uri="{BB962C8B-B14F-4D97-AF65-F5344CB8AC3E}">
        <p14:creationId xmlns:p14="http://schemas.microsoft.com/office/powerpoint/2010/main" val="3420042533"/>
      </p:ext>
    </p:extLst>
  </p:cSld>
  <p:clrMapOvr>
    <a:masterClrMapping/>
  </p:clrMapOvr>
  <p:timing>
    <p:tnLst>
      <p:par>
        <p:cTn id="1" dur="indefinite" restart="never" nodeType="tmRoot"/>
      </p:par>
    </p:tnLst>
  </p:timing>
</p:sld>
</file>

<file path=ppt/slides/slide2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図 8"/>
          <p:cNvPicPr>
            <a:picLocks noChangeAspect="1"/>
          </p:cNvPicPr>
          <p:nvPr/>
        </p:nvPicPr>
        <p:blipFill>
          <a:blip r:embed="rId2"/>
          <a:stretch>
            <a:fillRect/>
          </a:stretch>
        </p:blipFill>
        <p:spPr>
          <a:xfrm>
            <a:off x="5868144" y="6086760"/>
            <a:ext cx="2808312" cy="410972"/>
          </a:xfrm>
          <a:prstGeom prst="rect">
            <a:avLst/>
          </a:prstGeom>
        </p:spPr>
      </p:pic>
      <p:pic>
        <p:nvPicPr>
          <p:cNvPr id="7" name="図 6"/>
          <p:cNvPicPr>
            <a:picLocks noChangeAspect="1"/>
          </p:cNvPicPr>
          <p:nvPr/>
        </p:nvPicPr>
        <p:blipFill>
          <a:blip r:embed="rId2"/>
          <a:stretch>
            <a:fillRect/>
          </a:stretch>
        </p:blipFill>
        <p:spPr>
          <a:xfrm>
            <a:off x="5868144" y="2636912"/>
            <a:ext cx="2952328" cy="432048"/>
          </a:xfrm>
          <a:prstGeom prst="rect">
            <a:avLst/>
          </a:prstGeom>
        </p:spPr>
      </p:pic>
      <p:sp>
        <p:nvSpPr>
          <p:cNvPr id="6" name="テキスト ボックス 5"/>
          <p:cNvSpPr txBox="1"/>
          <p:nvPr/>
        </p:nvSpPr>
        <p:spPr>
          <a:xfrm>
            <a:off x="0" y="0"/>
            <a:ext cx="7200000" cy="461665"/>
          </a:xfrm>
          <a:prstGeom prst="rect">
            <a:avLst/>
          </a:prstGeom>
          <a:solidFill>
            <a:srgbClr val="0070C0"/>
          </a:solidFill>
        </p:spPr>
        <p:txBody>
          <a:bodyPr wrap="square" rtlCol="0">
            <a:spAutoFit/>
          </a:bodyPr>
          <a:lstStyle/>
          <a:p>
            <a:r>
              <a:rPr lang="en-US" altLang="ja-JP" sz="2400" b="1" u="sng" dirty="0">
                <a:solidFill>
                  <a:schemeClr val="bg1"/>
                </a:solidFill>
                <a:latin typeface="BIZ UDゴシック" panose="020B0400000000000000" pitchFamily="49" charset="-128"/>
                <a:ea typeface="BIZ UDゴシック" panose="020B0400000000000000" pitchFamily="49" charset="-128"/>
              </a:rPr>
              <a:t>Ⅲ【</a:t>
            </a:r>
            <a:r>
              <a:rPr lang="ja-JP" altLang="en-US" sz="2400" b="1" u="sng" dirty="0">
                <a:solidFill>
                  <a:schemeClr val="bg1"/>
                </a:solidFill>
                <a:latin typeface="BIZ UDゴシック" panose="020B0400000000000000" pitchFamily="49" charset="-128"/>
                <a:ea typeface="BIZ UDゴシック" panose="020B0400000000000000" pitchFamily="49" charset="-128"/>
              </a:rPr>
              <a:t>業務執行の刷新</a:t>
            </a:r>
            <a:r>
              <a:rPr lang="en-US" altLang="ja-JP" sz="2400" b="1" u="sng" dirty="0">
                <a:solidFill>
                  <a:schemeClr val="bg1"/>
                </a:solidFill>
                <a:latin typeface="BIZ UDゴシック" panose="020B0400000000000000" pitchFamily="49" charset="-128"/>
                <a:ea typeface="BIZ UDゴシック" panose="020B0400000000000000" pitchFamily="49" charset="-128"/>
              </a:rPr>
              <a:t>】</a:t>
            </a:r>
            <a:r>
              <a:rPr lang="ja-JP" altLang="en-US" sz="2400" b="1" u="sng" dirty="0">
                <a:solidFill>
                  <a:schemeClr val="bg1"/>
                </a:solidFill>
                <a:latin typeface="BIZ UDゴシック" panose="020B0400000000000000" pitchFamily="49" charset="-128"/>
                <a:ea typeface="BIZ UDゴシック" panose="020B0400000000000000" pitchFamily="49" charset="-128"/>
              </a:rPr>
              <a:t>（</a:t>
            </a:r>
            <a:r>
              <a:rPr kumimoji="1" lang="en-US" altLang="ja-JP" sz="2400" b="1" u="sng" dirty="0">
                <a:solidFill>
                  <a:schemeClr val="bg1"/>
                </a:solidFill>
                <a:latin typeface="BIZ UDゴシック" panose="020B0400000000000000" pitchFamily="49" charset="-128"/>
                <a:ea typeface="BIZ UDゴシック" panose="020B0400000000000000" pitchFamily="49" charset="-128"/>
              </a:rPr>
              <a:t>11</a:t>
            </a:r>
            <a:r>
              <a:rPr kumimoji="1" lang="ja-JP" altLang="en-US" sz="2400" b="1" u="sng" dirty="0">
                <a:solidFill>
                  <a:schemeClr val="bg1"/>
                </a:solidFill>
                <a:latin typeface="BIZ UDゴシック" panose="020B0400000000000000" pitchFamily="49" charset="-128"/>
                <a:ea typeface="BIZ UDゴシック" panose="020B0400000000000000" pitchFamily="49" charset="-128"/>
              </a:rPr>
              <a:t>）</a:t>
            </a:r>
            <a:r>
              <a:rPr lang="ja-JP" altLang="en-US" sz="2400" b="1" u="sng" dirty="0">
                <a:solidFill>
                  <a:schemeClr val="bg1"/>
                </a:solidFill>
                <a:latin typeface="BIZ UDゴシック" panose="020B0400000000000000" pitchFamily="49" charset="-128"/>
                <a:ea typeface="BIZ UDゴシック" panose="020B0400000000000000" pitchFamily="49" charset="-128"/>
              </a:rPr>
              <a:t>働き方改革</a:t>
            </a:r>
            <a:endParaRPr kumimoji="1" lang="ja-JP" altLang="en-US" sz="2400" b="1" dirty="0">
              <a:solidFill>
                <a:schemeClr val="bg1"/>
              </a:solidFill>
              <a:latin typeface="BIZ UDゴシック" panose="020B0400000000000000" pitchFamily="49" charset="-128"/>
              <a:ea typeface="BIZ UDゴシック" panose="020B0400000000000000" pitchFamily="49" charset="-128"/>
            </a:endParaRPr>
          </a:p>
        </p:txBody>
      </p:sp>
      <p:graphicFrame>
        <p:nvGraphicFramePr>
          <p:cNvPr id="8" name="表 7"/>
          <p:cNvGraphicFramePr>
            <a:graphicFrameLocks noGrp="1"/>
          </p:cNvGraphicFramePr>
          <p:nvPr/>
        </p:nvGraphicFramePr>
        <p:xfrm>
          <a:off x="323528" y="764704"/>
          <a:ext cx="8496944" cy="5754104"/>
        </p:xfrm>
        <a:graphic>
          <a:graphicData uri="http://schemas.openxmlformats.org/drawingml/2006/table">
            <a:tbl>
              <a:tblPr firstRow="1">
                <a:tableStyleId>{5C22544A-7EE6-4342-B048-85BDC9FD1C3A}</a:tableStyleId>
              </a:tblPr>
              <a:tblGrid>
                <a:gridCol w="1872208">
                  <a:extLst>
                    <a:ext uri="{9D8B030D-6E8A-4147-A177-3AD203B41FA5}">
                      <a16:colId xmlns:a16="http://schemas.microsoft.com/office/drawing/2014/main" val="20000"/>
                    </a:ext>
                  </a:extLst>
                </a:gridCol>
                <a:gridCol w="2016224">
                  <a:extLst>
                    <a:ext uri="{9D8B030D-6E8A-4147-A177-3AD203B41FA5}">
                      <a16:colId xmlns:a16="http://schemas.microsoft.com/office/drawing/2014/main" val="20001"/>
                    </a:ext>
                  </a:extLst>
                </a:gridCol>
                <a:gridCol w="1656184">
                  <a:extLst>
                    <a:ext uri="{9D8B030D-6E8A-4147-A177-3AD203B41FA5}">
                      <a16:colId xmlns:a16="http://schemas.microsoft.com/office/drawing/2014/main" val="20002"/>
                    </a:ext>
                  </a:extLst>
                </a:gridCol>
                <a:gridCol w="2952328">
                  <a:extLst>
                    <a:ext uri="{9D8B030D-6E8A-4147-A177-3AD203B41FA5}">
                      <a16:colId xmlns:a16="http://schemas.microsoft.com/office/drawing/2014/main" val="20003"/>
                    </a:ext>
                  </a:extLst>
                </a:gridCol>
              </a:tblGrid>
              <a:tr h="387723">
                <a:tc>
                  <a:txBody>
                    <a:bodyPr/>
                    <a:lstStyle/>
                    <a:p>
                      <a:pPr algn="ctr">
                        <a:lnSpc>
                          <a:spcPct val="100000"/>
                        </a:lnSpc>
                      </a:pPr>
                      <a:r>
                        <a:rPr kumimoji="1" lang="ja-JP" altLang="en-US" sz="1800" b="0" dirty="0">
                          <a:solidFill>
                            <a:schemeClr val="tx1"/>
                          </a:solidFill>
                          <a:latin typeface="+mn-lt"/>
                        </a:rPr>
                        <a:t>＜</a:t>
                      </a:r>
                      <a:r>
                        <a:rPr kumimoji="1" lang="en-US" altLang="ja-JP" sz="1800" b="0" dirty="0">
                          <a:solidFill>
                            <a:schemeClr val="tx1"/>
                          </a:solidFill>
                          <a:latin typeface="+mn-lt"/>
                        </a:rPr>
                        <a:t>Why</a:t>
                      </a:r>
                      <a:r>
                        <a:rPr kumimoji="1" lang="ja-JP" altLang="en-US" sz="1800" b="0" dirty="0">
                          <a:solidFill>
                            <a:schemeClr val="tx1"/>
                          </a:solidFill>
                          <a:latin typeface="+mn-lt"/>
                        </a:rPr>
                        <a:t>＞</a:t>
                      </a:r>
                    </a:p>
                  </a:txBody>
                  <a:tcPr marL="36000" marR="36000" anchor="ctr">
                    <a:lnL w="12700" cap="flat" cmpd="sng" algn="ctr">
                      <a:solidFill>
                        <a:schemeClr val="tx1"/>
                      </a:solidFill>
                      <a:prstDash val="solid"/>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00000"/>
                        </a:lnSpc>
                      </a:pPr>
                      <a:r>
                        <a:rPr kumimoji="1" lang="ja-JP" altLang="en-US" sz="1800" b="0" dirty="0">
                          <a:solidFill>
                            <a:schemeClr val="tx1"/>
                          </a:solidFill>
                          <a:latin typeface="+mn-lt"/>
                        </a:rPr>
                        <a:t>＜</a:t>
                      </a:r>
                      <a:r>
                        <a:rPr kumimoji="1" lang="en-US" altLang="ja-JP" sz="1800" b="0" dirty="0">
                          <a:solidFill>
                            <a:schemeClr val="tx1"/>
                          </a:solidFill>
                          <a:latin typeface="+mn-lt"/>
                        </a:rPr>
                        <a:t>Vision</a:t>
                      </a:r>
                      <a:r>
                        <a:rPr kumimoji="1" lang="ja-JP" altLang="en-US" sz="1800" b="0" dirty="0">
                          <a:solidFill>
                            <a:schemeClr val="tx1"/>
                          </a:solidFill>
                          <a:latin typeface="+mn-lt"/>
                        </a:rPr>
                        <a:t>＞</a:t>
                      </a:r>
                    </a:p>
                  </a:txBody>
                  <a:tcPr marL="36000" marR="36000" anchor="ctr">
                    <a:lnL w="12700" cap="flat" cmpd="sng" algn="ctr">
                      <a:solidFill>
                        <a:schemeClr val="tx1"/>
                      </a:solidFill>
                      <a:prstDash val="sysDash"/>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00000"/>
                        </a:lnSpc>
                      </a:pPr>
                      <a:r>
                        <a:rPr kumimoji="1" lang="ja-JP" altLang="en-US" sz="1800" b="0" dirty="0">
                          <a:solidFill>
                            <a:schemeClr val="tx1"/>
                          </a:solidFill>
                          <a:latin typeface="+mn-lt"/>
                        </a:rPr>
                        <a:t>＜</a:t>
                      </a:r>
                      <a:r>
                        <a:rPr kumimoji="1" lang="en-US" altLang="ja-JP" sz="1800" b="0" dirty="0">
                          <a:solidFill>
                            <a:schemeClr val="tx1"/>
                          </a:solidFill>
                          <a:latin typeface="+mn-lt"/>
                        </a:rPr>
                        <a:t>What</a:t>
                      </a:r>
                      <a:r>
                        <a:rPr kumimoji="1" lang="ja-JP" altLang="en-US" sz="1800" b="0" dirty="0">
                          <a:solidFill>
                            <a:schemeClr val="tx1"/>
                          </a:solidFill>
                          <a:latin typeface="+mn-lt"/>
                        </a:rPr>
                        <a:t>＞</a:t>
                      </a:r>
                    </a:p>
                  </a:txBody>
                  <a:tcPr marL="36000" marR="36000" anchor="ctr">
                    <a:lnL w="12700" cap="flat" cmpd="sng" algn="ctr">
                      <a:solidFill>
                        <a:schemeClr val="tx1"/>
                      </a:solidFill>
                      <a:prstDash val="sysDash"/>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00000"/>
                        </a:lnSpc>
                      </a:pPr>
                      <a:r>
                        <a:rPr kumimoji="1" lang="ja-JP" altLang="en-US" sz="1800" b="0" dirty="0">
                          <a:solidFill>
                            <a:schemeClr val="tx1"/>
                          </a:solidFill>
                          <a:latin typeface="+mn-lt"/>
                        </a:rPr>
                        <a:t>＜</a:t>
                      </a:r>
                      <a:r>
                        <a:rPr kumimoji="1" lang="en-US" altLang="ja-JP" sz="1800" b="0" dirty="0">
                          <a:solidFill>
                            <a:schemeClr val="tx1"/>
                          </a:solidFill>
                          <a:latin typeface="+mn-lt"/>
                        </a:rPr>
                        <a:t>Outcome</a:t>
                      </a:r>
                      <a:r>
                        <a:rPr kumimoji="1" lang="ja-JP" altLang="en-US" sz="1800" b="0" dirty="0">
                          <a:solidFill>
                            <a:schemeClr val="tx1"/>
                          </a:solidFill>
                          <a:latin typeface="+mn-lt"/>
                        </a:rPr>
                        <a:t>＞</a:t>
                      </a:r>
                    </a:p>
                  </a:txBody>
                  <a:tcPr marL="36000" marR="36000" anchor="ctr">
                    <a:lnL w="12700" cap="flat" cmpd="sng" algn="ctr">
                      <a:solidFill>
                        <a:schemeClr val="tx1"/>
                      </a:solidFill>
                      <a:prstDash val="sysDash"/>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1220498">
                <a:tc rowSpan="4">
                  <a:txBody>
                    <a:bodyPr/>
                    <a:lstStyle/>
                    <a:p>
                      <a:pPr marL="72000" marR="0" indent="-457200" algn="l" defTabSz="914400" rtl="0" eaLnBrk="1" fontAlgn="auto" latinLnBrk="0" hangingPunct="1">
                        <a:lnSpc>
                          <a:spcPts val="2000"/>
                        </a:lnSpc>
                        <a:spcBef>
                          <a:spcPts val="0"/>
                        </a:spcBef>
                        <a:spcAft>
                          <a:spcPts val="0"/>
                        </a:spcAft>
                        <a:buClrTx/>
                        <a:buSzTx/>
                        <a:buFontTx/>
                        <a:buNone/>
                        <a:tabLst/>
                        <a:defRPr/>
                      </a:pPr>
                      <a:r>
                        <a:rPr lang="ja-JP" altLang="en-US" sz="1300" dirty="0">
                          <a:solidFill>
                            <a:schemeClr val="tx1"/>
                          </a:solidFill>
                          <a:latin typeface="+mn-lt"/>
                          <a:ea typeface="+mn-ea"/>
                        </a:rPr>
                        <a:t>・</a:t>
                      </a:r>
                      <a:r>
                        <a:rPr lang="en-US" altLang="ja-JP" sz="1300" dirty="0">
                          <a:solidFill>
                            <a:schemeClr val="tx1"/>
                          </a:solidFill>
                          <a:latin typeface="+mn-lt"/>
                          <a:ea typeface="+mn-ea"/>
                        </a:rPr>
                        <a:t>2003</a:t>
                      </a:r>
                      <a:r>
                        <a:rPr lang="ja-JP" altLang="en-US" sz="1300" dirty="0">
                          <a:solidFill>
                            <a:schemeClr val="tx1"/>
                          </a:solidFill>
                          <a:latin typeface="+mn-lt"/>
                          <a:ea typeface="+mn-ea"/>
                        </a:rPr>
                        <a:t>年の次世代育成支援対策推進法や</a:t>
                      </a:r>
                      <a:r>
                        <a:rPr lang="en-US" altLang="ja-JP" sz="1300" dirty="0">
                          <a:solidFill>
                            <a:schemeClr val="tx1"/>
                          </a:solidFill>
                          <a:latin typeface="+mn-lt"/>
                          <a:ea typeface="+mn-ea"/>
                        </a:rPr>
                        <a:t>2015</a:t>
                      </a:r>
                      <a:r>
                        <a:rPr lang="ja-JP" altLang="en-US" sz="1300" dirty="0">
                          <a:solidFill>
                            <a:schemeClr val="tx1"/>
                          </a:solidFill>
                          <a:latin typeface="+mn-lt"/>
                          <a:ea typeface="+mn-ea"/>
                        </a:rPr>
                        <a:t>年の女性活躍推進法などの制定に伴い、職員が働きやすい職場づくりが必要。</a:t>
                      </a:r>
                      <a:endParaRPr lang="en-US" altLang="ja-JP" sz="1300" dirty="0">
                        <a:solidFill>
                          <a:schemeClr val="tx1"/>
                        </a:solidFill>
                        <a:latin typeface="+mn-lt"/>
                        <a:ea typeface="+mn-ea"/>
                      </a:endParaRPr>
                    </a:p>
                    <a:p>
                      <a:pPr marL="72000" marR="0" indent="-457200" algn="l" defTabSz="914400" rtl="0" eaLnBrk="1" fontAlgn="auto" latinLnBrk="0" hangingPunct="1">
                        <a:lnSpc>
                          <a:spcPts val="2000"/>
                        </a:lnSpc>
                        <a:spcBef>
                          <a:spcPts val="0"/>
                        </a:spcBef>
                        <a:spcAft>
                          <a:spcPts val="0"/>
                        </a:spcAft>
                        <a:buClrTx/>
                        <a:buSzTx/>
                        <a:buFontTx/>
                        <a:buNone/>
                        <a:tabLst/>
                        <a:defRPr/>
                      </a:pPr>
                      <a:r>
                        <a:rPr lang="ja-JP" altLang="en-US" sz="1300" dirty="0">
                          <a:solidFill>
                            <a:schemeClr val="tx1"/>
                          </a:solidFill>
                          <a:latin typeface="+mn-lt"/>
                          <a:ea typeface="+mn-ea"/>
                        </a:rPr>
                        <a:t>・国においても働き方改革実行計画が取りまとめられた。</a:t>
                      </a:r>
                    </a:p>
                  </a:txBody>
                  <a:tcPr marL="36000" marR="36000">
                    <a:lnL w="12700" cap="flat" cmpd="sng" algn="ctr">
                      <a:solidFill>
                        <a:schemeClr val="tx1"/>
                      </a:solidFill>
                      <a:prstDash val="solid"/>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rowSpan="4">
                  <a:txBody>
                    <a:bodyPr/>
                    <a:lstStyle/>
                    <a:p>
                      <a:pPr marL="72000" indent="-457200">
                        <a:lnSpc>
                          <a:spcPts val="2000"/>
                        </a:lnSpc>
                      </a:pPr>
                      <a:r>
                        <a:rPr lang="ja-JP" altLang="en-US" sz="1300" dirty="0">
                          <a:solidFill>
                            <a:schemeClr val="tx1"/>
                          </a:solidFill>
                          <a:latin typeface="+mn-lt"/>
                          <a:ea typeface="+mn-ea"/>
                        </a:rPr>
                        <a:t>・全ての職員が「仕事と生活の調和（ワーク・ライフ・バランス）」を確保でき、育児や介護をしながらでも職業生活との両立ができ、働きやすいと実感できる職場環境づくりを実施していく。</a:t>
                      </a:r>
                      <a:endParaRPr lang="en-US" altLang="ja-JP" sz="1300" dirty="0">
                        <a:solidFill>
                          <a:schemeClr val="tx1"/>
                        </a:solidFill>
                        <a:latin typeface="+mn-lt"/>
                        <a:ea typeface="+mn-ea"/>
                      </a:endParaRPr>
                    </a:p>
                  </a:txBody>
                  <a:tcPr marL="36000" marR="36000">
                    <a:lnL w="12700" cap="flat" cmpd="sng" algn="ctr">
                      <a:solidFill>
                        <a:schemeClr val="tx1"/>
                      </a:solidFill>
                      <a:prstDash val="sysDash"/>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72000" indent="-457200">
                        <a:lnSpc>
                          <a:spcPts val="2000"/>
                        </a:lnSpc>
                      </a:pPr>
                      <a:r>
                        <a:rPr lang="ja-JP" altLang="en-US" sz="1300" dirty="0">
                          <a:solidFill>
                            <a:schemeClr val="tx1"/>
                          </a:solidFill>
                          <a:latin typeface="+mn-lt"/>
                          <a:ea typeface="+mn-ea"/>
                        </a:rPr>
                        <a:t>①トップからのメッセージ発信</a:t>
                      </a:r>
                      <a:endParaRPr lang="en-US" altLang="ja-JP" sz="1300" dirty="0">
                        <a:solidFill>
                          <a:schemeClr val="tx1"/>
                        </a:solidFill>
                        <a:latin typeface="+mn-lt"/>
                        <a:ea typeface="+mn-ea"/>
                      </a:endParaRPr>
                    </a:p>
                  </a:txBody>
                  <a:tcPr marL="36000" marR="36000">
                    <a:lnL w="12700" cap="flat" cmpd="sng" algn="ctr">
                      <a:solidFill>
                        <a:schemeClr val="tx1"/>
                      </a:solidFill>
                      <a:prstDash val="sysDash"/>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72000" marR="0" indent="-457200" algn="l" defTabSz="914400" rtl="0" eaLnBrk="1" fontAlgn="auto" latinLnBrk="0" hangingPunct="1">
                        <a:lnSpc>
                          <a:spcPts val="2000"/>
                        </a:lnSpc>
                        <a:spcBef>
                          <a:spcPts val="0"/>
                        </a:spcBef>
                        <a:spcAft>
                          <a:spcPts val="0"/>
                        </a:spcAft>
                        <a:buClrTx/>
                        <a:buSzTx/>
                        <a:buFontTx/>
                        <a:buNone/>
                        <a:tabLst/>
                        <a:defRPr/>
                      </a:pPr>
                      <a:r>
                        <a:rPr lang="ja-JP" altLang="en-US" sz="1300" dirty="0">
                          <a:solidFill>
                            <a:schemeClr val="tx1"/>
                          </a:solidFill>
                          <a:latin typeface="+mn-lt"/>
                          <a:ea typeface="+mn-ea"/>
                        </a:rPr>
                        <a:t>・イクボス宣言</a:t>
                      </a:r>
                      <a:r>
                        <a:rPr lang="ja-JP" altLang="en-US" sz="1300" dirty="0">
                          <a:latin typeface="+mn-lt"/>
                          <a:ea typeface="+mn-ea"/>
                        </a:rPr>
                        <a:t>（</a:t>
                      </a:r>
                      <a:r>
                        <a:rPr lang="en-US" altLang="ja-JP" sz="1300" dirty="0">
                          <a:latin typeface="+mn-lt"/>
                          <a:ea typeface="+mn-ea"/>
                        </a:rPr>
                        <a:t>2016</a:t>
                      </a:r>
                      <a:r>
                        <a:rPr lang="ja-JP" altLang="en-US" sz="1300" dirty="0">
                          <a:latin typeface="+mn-lt"/>
                          <a:ea typeface="+mn-ea"/>
                        </a:rPr>
                        <a:t>年</a:t>
                      </a:r>
                      <a:r>
                        <a:rPr lang="en-US" altLang="ja-JP" sz="1300" dirty="0">
                          <a:latin typeface="+mn-lt"/>
                          <a:ea typeface="+mn-ea"/>
                        </a:rPr>
                        <a:t>5</a:t>
                      </a:r>
                      <a:r>
                        <a:rPr lang="ja-JP" altLang="en-US" sz="1300" dirty="0">
                          <a:latin typeface="+mn-lt"/>
                          <a:ea typeface="+mn-ea"/>
                        </a:rPr>
                        <a:t>月）</a:t>
                      </a:r>
                      <a:endParaRPr lang="ja-JP" altLang="en-US" sz="1300" dirty="0">
                        <a:solidFill>
                          <a:schemeClr val="tx1"/>
                        </a:solidFill>
                        <a:highlight>
                          <a:srgbClr val="FFFF00"/>
                        </a:highlight>
                        <a:latin typeface="+mn-lt"/>
                        <a:ea typeface="+mn-ea"/>
                      </a:endParaRPr>
                    </a:p>
                    <a:p>
                      <a:pPr marL="72000" marR="0" indent="-457200" algn="l" defTabSz="914400" rtl="0" eaLnBrk="1" fontAlgn="auto" latinLnBrk="0" hangingPunct="1">
                        <a:lnSpc>
                          <a:spcPts val="2000"/>
                        </a:lnSpc>
                        <a:spcBef>
                          <a:spcPts val="0"/>
                        </a:spcBef>
                        <a:spcAft>
                          <a:spcPts val="0"/>
                        </a:spcAft>
                        <a:buClrTx/>
                        <a:buSzTx/>
                        <a:buFontTx/>
                        <a:buNone/>
                        <a:tabLst/>
                        <a:defRPr/>
                      </a:pPr>
                      <a:r>
                        <a:rPr lang="ja-JP" altLang="en-US" sz="1300" dirty="0">
                          <a:solidFill>
                            <a:schemeClr val="tx1"/>
                          </a:solidFill>
                          <a:latin typeface="+mn-lt"/>
                          <a:ea typeface="+mn-ea"/>
                        </a:rPr>
                        <a:t>→市長、副市長、所属長一同が実施</a:t>
                      </a:r>
                    </a:p>
                  </a:txBody>
                  <a:tcPr marL="36000" marR="36000">
                    <a:lnL w="12700" cap="flat" cmpd="sng" algn="ctr">
                      <a:solidFill>
                        <a:schemeClr val="tx1"/>
                      </a:solidFill>
                      <a:prstDash val="sysDash"/>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1344107">
                <a:tc vMerge="1">
                  <a:txBody>
                    <a:bodyPr/>
                    <a:lstStyle/>
                    <a:p>
                      <a:pPr marL="0" marR="0" indent="0" algn="l" defTabSz="914400" rtl="0" eaLnBrk="1" fontAlgn="auto" latinLnBrk="0" hangingPunct="1">
                        <a:lnSpc>
                          <a:spcPts val="2000"/>
                        </a:lnSpc>
                        <a:spcBef>
                          <a:spcPts val="0"/>
                        </a:spcBef>
                        <a:spcAft>
                          <a:spcPts val="0"/>
                        </a:spcAft>
                        <a:buClrTx/>
                        <a:buSzTx/>
                        <a:buFontTx/>
                        <a:buNone/>
                        <a:tabLst/>
                        <a:defRPr/>
                      </a:pPr>
                      <a:endParaRPr lang="en-US" altLang="ja-JP" sz="1300" dirty="0">
                        <a:solidFill>
                          <a:schemeClr val="tx1"/>
                        </a:solidFill>
                      </a:endParaRPr>
                    </a:p>
                  </a:txBody>
                  <a:tcPr marL="36000" marR="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pPr>
                        <a:lnSpc>
                          <a:spcPts val="2000"/>
                        </a:lnSpc>
                      </a:pPr>
                      <a:endParaRPr lang="en-US" altLang="ja-JP" sz="1300" dirty="0">
                        <a:solidFill>
                          <a:schemeClr val="tx1"/>
                        </a:solidFill>
                      </a:endParaRPr>
                    </a:p>
                  </a:txBody>
                  <a:tcPr marL="36000" marR="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72000" indent="-457200">
                        <a:lnSpc>
                          <a:spcPts val="2000"/>
                        </a:lnSpc>
                      </a:pPr>
                      <a:r>
                        <a:rPr lang="ja-JP" altLang="en-US" sz="1300" dirty="0">
                          <a:solidFill>
                            <a:schemeClr val="tx1"/>
                          </a:solidFill>
                          <a:latin typeface="+mn-lt"/>
                          <a:ea typeface="+mn-ea"/>
                        </a:rPr>
                        <a:t>②多様化するニーズに合わせた柔軟な働き方の推進</a:t>
                      </a:r>
                      <a:endParaRPr lang="en-US" altLang="ja-JP" sz="1300" dirty="0">
                        <a:solidFill>
                          <a:schemeClr val="tx1"/>
                        </a:solidFill>
                        <a:latin typeface="+mn-lt"/>
                        <a:ea typeface="+mn-ea"/>
                      </a:endParaRPr>
                    </a:p>
                    <a:p>
                      <a:pPr marL="72000" indent="-457200">
                        <a:lnSpc>
                          <a:spcPts val="2000"/>
                        </a:lnSpc>
                      </a:pPr>
                      <a:endParaRPr lang="ja-JP" altLang="en-US" sz="1300" dirty="0">
                        <a:solidFill>
                          <a:schemeClr val="tx1"/>
                        </a:solidFill>
                        <a:latin typeface="+mn-lt"/>
                        <a:ea typeface="+mn-ea"/>
                      </a:endParaRPr>
                    </a:p>
                  </a:txBody>
                  <a:tcPr marL="36000" marR="36000">
                    <a:lnL w="12700" cap="flat" cmpd="sng" algn="ctr">
                      <a:solidFill>
                        <a:schemeClr val="tx1"/>
                      </a:solidFill>
                      <a:prstDash val="sysDash"/>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72000" marR="0" indent="-457200" algn="l" defTabSz="914400" rtl="0" eaLnBrk="1" fontAlgn="auto" latinLnBrk="0" hangingPunct="1">
                        <a:lnSpc>
                          <a:spcPts val="2000"/>
                        </a:lnSpc>
                        <a:spcBef>
                          <a:spcPts val="0"/>
                        </a:spcBef>
                        <a:spcAft>
                          <a:spcPts val="0"/>
                        </a:spcAft>
                        <a:buClrTx/>
                        <a:buSzTx/>
                        <a:buFontTx/>
                        <a:buNone/>
                        <a:tabLst/>
                        <a:defRPr/>
                      </a:pPr>
                      <a:r>
                        <a:rPr lang="ja-JP" altLang="en-US" sz="1300" dirty="0">
                          <a:solidFill>
                            <a:schemeClr val="tx1"/>
                          </a:solidFill>
                          <a:latin typeface="+mn-lt"/>
                          <a:ea typeface="+mn-ea"/>
                        </a:rPr>
                        <a:t>・時差勤務制度の導入</a:t>
                      </a:r>
                      <a:r>
                        <a:rPr lang="ja-JP" altLang="en-US" sz="1300" dirty="0">
                          <a:latin typeface="+mn-lt"/>
                          <a:ea typeface="+mn-ea"/>
                        </a:rPr>
                        <a:t>（</a:t>
                      </a:r>
                      <a:r>
                        <a:rPr lang="en-US" altLang="ja-JP" sz="1300" dirty="0">
                          <a:latin typeface="+mn-lt"/>
                          <a:ea typeface="+mn-ea"/>
                        </a:rPr>
                        <a:t>2016</a:t>
                      </a:r>
                      <a:r>
                        <a:rPr lang="ja-JP" altLang="en-US" sz="1300" dirty="0">
                          <a:latin typeface="+mn-lt"/>
                          <a:ea typeface="+mn-ea"/>
                        </a:rPr>
                        <a:t>年</a:t>
                      </a:r>
                      <a:r>
                        <a:rPr lang="en-US" altLang="ja-JP" sz="1300" dirty="0">
                          <a:latin typeface="+mn-lt"/>
                          <a:ea typeface="+mn-ea"/>
                        </a:rPr>
                        <a:t>7</a:t>
                      </a:r>
                      <a:r>
                        <a:rPr lang="ja-JP" altLang="en-US" sz="1300" dirty="0">
                          <a:latin typeface="+mn-lt"/>
                          <a:ea typeface="+mn-ea"/>
                        </a:rPr>
                        <a:t>月）</a:t>
                      </a:r>
                    </a:p>
                    <a:p>
                      <a:pPr marL="72000" indent="-457200" algn="just">
                        <a:spcAft>
                          <a:spcPts val="0"/>
                        </a:spcAft>
                      </a:pPr>
                      <a:r>
                        <a:rPr lang="ja-JP" altLang="en-US" sz="1300" dirty="0">
                          <a:latin typeface="+mn-lt"/>
                          <a:ea typeface="+mn-ea"/>
                        </a:rPr>
                        <a:t>・テレワークのモデル実施</a:t>
                      </a:r>
                      <a:r>
                        <a:rPr lang="ja-JP" altLang="ja-JP" sz="1300" dirty="0">
                          <a:latin typeface="+mn-lt"/>
                          <a:ea typeface="+mn-ea"/>
                        </a:rPr>
                        <a:t>（</a:t>
                      </a:r>
                      <a:r>
                        <a:rPr lang="en-US" altLang="ja-JP" sz="1300" dirty="0">
                          <a:latin typeface="+mn-lt"/>
                          <a:ea typeface="+mn-ea"/>
                        </a:rPr>
                        <a:t>2020</a:t>
                      </a:r>
                      <a:r>
                        <a:rPr lang="ja-JP" altLang="ja-JP" sz="1300" dirty="0">
                          <a:latin typeface="+mn-lt"/>
                          <a:ea typeface="+mn-ea"/>
                        </a:rPr>
                        <a:t>年度から本格実施）</a:t>
                      </a:r>
                    </a:p>
                    <a:p>
                      <a:pPr marL="72000" marR="0" indent="-457200" algn="l" defTabSz="914400" rtl="0" eaLnBrk="1" fontAlgn="auto" latinLnBrk="0" hangingPunct="1">
                        <a:lnSpc>
                          <a:spcPts val="2000"/>
                        </a:lnSpc>
                        <a:spcBef>
                          <a:spcPts val="0"/>
                        </a:spcBef>
                        <a:spcAft>
                          <a:spcPts val="0"/>
                        </a:spcAft>
                        <a:buClrTx/>
                        <a:buSzTx/>
                        <a:buFontTx/>
                        <a:buNone/>
                        <a:tabLst/>
                        <a:defRPr/>
                      </a:pPr>
                      <a:r>
                        <a:rPr lang="ja-JP" altLang="en-US" sz="1300" dirty="0">
                          <a:latin typeface="+mn-lt"/>
                          <a:ea typeface="+mn-ea"/>
                        </a:rPr>
                        <a:t>・休憩時間の選択制の導入（</a:t>
                      </a:r>
                      <a:r>
                        <a:rPr lang="en-US" altLang="ja-JP" sz="1300" dirty="0">
                          <a:latin typeface="+mn-lt"/>
                          <a:ea typeface="+mn-ea"/>
                        </a:rPr>
                        <a:t>2020</a:t>
                      </a:r>
                      <a:r>
                        <a:rPr lang="ja-JP" altLang="en-US" sz="1300" dirty="0">
                          <a:latin typeface="+mn-lt"/>
                          <a:ea typeface="+mn-ea"/>
                        </a:rPr>
                        <a:t>年度から全庁舎に拡充）</a:t>
                      </a:r>
                    </a:p>
                  </a:txBody>
                  <a:tcPr marL="36000" marR="36000">
                    <a:lnL w="12700" cap="flat" cmpd="sng" algn="ctr">
                      <a:solidFill>
                        <a:schemeClr val="tx1"/>
                      </a:solidFill>
                      <a:prstDash val="sysDash"/>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r h="896647">
                <a:tc vMerge="1">
                  <a:txBody>
                    <a:bodyPr/>
                    <a:lstStyle/>
                    <a:p>
                      <a:pPr marL="0" marR="0" indent="0" algn="l" defTabSz="914400" rtl="0" eaLnBrk="1" fontAlgn="auto" latinLnBrk="0" hangingPunct="1">
                        <a:lnSpc>
                          <a:spcPts val="2000"/>
                        </a:lnSpc>
                        <a:spcBef>
                          <a:spcPts val="0"/>
                        </a:spcBef>
                        <a:spcAft>
                          <a:spcPts val="0"/>
                        </a:spcAft>
                        <a:buClrTx/>
                        <a:buSzTx/>
                        <a:buFontTx/>
                        <a:buNone/>
                        <a:tabLst/>
                        <a:defRPr/>
                      </a:pPr>
                      <a:endParaRPr lang="en-US" altLang="ja-JP" sz="1300" dirty="0">
                        <a:solidFill>
                          <a:schemeClr val="tx1"/>
                        </a:solidFill>
                      </a:endParaRPr>
                    </a:p>
                  </a:txBody>
                  <a:tcPr marL="36000" marR="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pPr>
                        <a:lnSpc>
                          <a:spcPts val="2000"/>
                        </a:lnSpc>
                      </a:pPr>
                      <a:endParaRPr lang="en-US" altLang="ja-JP" sz="1300" dirty="0">
                        <a:solidFill>
                          <a:schemeClr val="tx1"/>
                        </a:solidFill>
                      </a:endParaRPr>
                    </a:p>
                  </a:txBody>
                  <a:tcPr marL="36000" marR="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72000" indent="-457200">
                        <a:lnSpc>
                          <a:spcPts val="2000"/>
                        </a:lnSpc>
                      </a:pPr>
                      <a:r>
                        <a:rPr lang="ja-JP" altLang="en-US" sz="1300" dirty="0">
                          <a:solidFill>
                            <a:schemeClr val="tx1"/>
                          </a:solidFill>
                          <a:latin typeface="+mn-lt"/>
                          <a:ea typeface="+mn-ea"/>
                        </a:rPr>
                        <a:t>③管理職の意識啓発</a:t>
                      </a:r>
                      <a:endParaRPr lang="en-US" altLang="ja-JP" sz="1300" dirty="0">
                        <a:solidFill>
                          <a:schemeClr val="tx1"/>
                        </a:solidFill>
                        <a:latin typeface="+mn-lt"/>
                        <a:ea typeface="+mn-ea"/>
                      </a:endParaRPr>
                    </a:p>
                  </a:txBody>
                  <a:tcPr marL="36000" marR="36000">
                    <a:lnL w="12700" cap="flat" cmpd="sng" algn="ctr">
                      <a:solidFill>
                        <a:schemeClr val="tx1"/>
                      </a:solidFill>
                      <a:prstDash val="sysDash"/>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72000" marR="0" indent="-457200" algn="l" defTabSz="914400" rtl="0" eaLnBrk="1" fontAlgn="auto" latinLnBrk="0" hangingPunct="1">
                        <a:lnSpc>
                          <a:spcPts val="2000"/>
                        </a:lnSpc>
                        <a:spcBef>
                          <a:spcPts val="0"/>
                        </a:spcBef>
                        <a:spcAft>
                          <a:spcPts val="0"/>
                        </a:spcAft>
                        <a:buClrTx/>
                        <a:buSzTx/>
                        <a:buFontTx/>
                        <a:buNone/>
                        <a:tabLst/>
                        <a:defRPr/>
                      </a:pPr>
                      <a:r>
                        <a:rPr lang="ja-JP" altLang="en-US" sz="1300" dirty="0">
                          <a:solidFill>
                            <a:schemeClr val="tx1"/>
                          </a:solidFill>
                          <a:latin typeface="+mn-lt"/>
                          <a:ea typeface="+mn-ea"/>
                        </a:rPr>
                        <a:t>・イクボス研修、階層別研修の</a:t>
                      </a:r>
                      <a:r>
                        <a:rPr lang="ja-JP" altLang="en-US" sz="1300" dirty="0">
                          <a:latin typeface="+mn-lt"/>
                          <a:ea typeface="+mn-ea"/>
                        </a:rPr>
                        <a:t>実施（</a:t>
                      </a:r>
                      <a:r>
                        <a:rPr lang="en-US" altLang="ja-JP" sz="1300" dirty="0">
                          <a:latin typeface="+mn-lt"/>
                          <a:ea typeface="+mn-ea"/>
                        </a:rPr>
                        <a:t>2016</a:t>
                      </a:r>
                      <a:r>
                        <a:rPr lang="ja-JP" altLang="en-US" sz="1300" dirty="0">
                          <a:latin typeface="+mn-lt"/>
                          <a:ea typeface="+mn-ea"/>
                        </a:rPr>
                        <a:t>年～）</a:t>
                      </a:r>
                    </a:p>
                    <a:p>
                      <a:pPr marL="72000" marR="0" indent="-457200" algn="l" defTabSz="914400" rtl="0" eaLnBrk="1" fontAlgn="auto" latinLnBrk="0" hangingPunct="1">
                        <a:lnSpc>
                          <a:spcPts val="2000"/>
                        </a:lnSpc>
                        <a:spcBef>
                          <a:spcPts val="0"/>
                        </a:spcBef>
                        <a:spcAft>
                          <a:spcPts val="0"/>
                        </a:spcAft>
                        <a:buClrTx/>
                        <a:buSzTx/>
                        <a:buFontTx/>
                        <a:buNone/>
                        <a:tabLst/>
                        <a:defRPr/>
                      </a:pPr>
                      <a:r>
                        <a:rPr lang="ja-JP" altLang="en-US" sz="1300" dirty="0">
                          <a:latin typeface="+mn-lt"/>
                          <a:ea typeface="+mn-ea"/>
                        </a:rPr>
                        <a:t>・イクボス説明書の発行（</a:t>
                      </a:r>
                      <a:r>
                        <a:rPr lang="en-US" altLang="ja-JP" sz="1300" dirty="0">
                          <a:latin typeface="+mn-lt"/>
                          <a:ea typeface="+mn-ea"/>
                        </a:rPr>
                        <a:t>2017</a:t>
                      </a:r>
                      <a:r>
                        <a:rPr lang="ja-JP" altLang="en-US" sz="1300" dirty="0">
                          <a:latin typeface="+mn-lt"/>
                          <a:ea typeface="+mn-ea"/>
                        </a:rPr>
                        <a:t>年</a:t>
                      </a:r>
                      <a:r>
                        <a:rPr lang="en-US" altLang="ja-JP" sz="1300" dirty="0">
                          <a:latin typeface="+mn-lt"/>
                          <a:ea typeface="+mn-ea"/>
                        </a:rPr>
                        <a:t>1</a:t>
                      </a:r>
                      <a:r>
                        <a:rPr lang="ja-JP" altLang="en-US" sz="1300" dirty="0">
                          <a:latin typeface="+mn-lt"/>
                          <a:ea typeface="+mn-ea"/>
                        </a:rPr>
                        <a:t>月）</a:t>
                      </a:r>
                    </a:p>
                    <a:p>
                      <a:pPr marL="72000" marR="0" indent="-457200" algn="l" defTabSz="914400" rtl="0" eaLnBrk="1" fontAlgn="auto" latinLnBrk="0" hangingPunct="1">
                        <a:lnSpc>
                          <a:spcPts val="2000"/>
                        </a:lnSpc>
                        <a:spcBef>
                          <a:spcPts val="0"/>
                        </a:spcBef>
                        <a:spcAft>
                          <a:spcPts val="0"/>
                        </a:spcAft>
                        <a:buClrTx/>
                        <a:buSzTx/>
                        <a:buFontTx/>
                        <a:buNone/>
                        <a:tabLst/>
                        <a:defRPr/>
                      </a:pPr>
                      <a:endParaRPr lang="en-US" altLang="ja-JP" sz="1300" dirty="0">
                        <a:solidFill>
                          <a:schemeClr val="tx1"/>
                        </a:solidFill>
                        <a:latin typeface="+mn-lt"/>
                        <a:ea typeface="+mn-ea"/>
                      </a:endParaRPr>
                    </a:p>
                  </a:txBody>
                  <a:tcPr marL="36000" marR="36000">
                    <a:lnL w="12700" cap="flat" cmpd="sng" algn="ctr">
                      <a:solidFill>
                        <a:schemeClr val="tx1"/>
                      </a:solidFill>
                      <a:prstDash val="sysDash"/>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3"/>
                  </a:ext>
                </a:extLst>
              </a:tr>
              <a:tr h="1694336">
                <a:tc vMerge="1">
                  <a:txBody>
                    <a:bodyPr/>
                    <a:lstStyle/>
                    <a:p>
                      <a:pPr marL="0" marR="0" indent="0" algn="l" defTabSz="914400" rtl="0" eaLnBrk="1" fontAlgn="auto" latinLnBrk="0" hangingPunct="1">
                        <a:lnSpc>
                          <a:spcPts val="2000"/>
                        </a:lnSpc>
                        <a:spcBef>
                          <a:spcPts val="0"/>
                        </a:spcBef>
                        <a:spcAft>
                          <a:spcPts val="0"/>
                        </a:spcAft>
                        <a:buClrTx/>
                        <a:buSzTx/>
                        <a:buFontTx/>
                        <a:buNone/>
                        <a:tabLst/>
                        <a:defRPr/>
                      </a:pPr>
                      <a:endParaRPr lang="en-US" altLang="ja-JP" sz="1300" dirty="0">
                        <a:solidFill>
                          <a:schemeClr val="tx1"/>
                        </a:solidFill>
                      </a:endParaRPr>
                    </a:p>
                  </a:txBody>
                  <a:tcPr marL="36000" marR="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pPr>
                        <a:lnSpc>
                          <a:spcPts val="2000"/>
                        </a:lnSpc>
                      </a:pPr>
                      <a:endParaRPr lang="en-US" altLang="ja-JP" sz="1300" dirty="0">
                        <a:solidFill>
                          <a:schemeClr val="tx1"/>
                        </a:solidFill>
                      </a:endParaRPr>
                    </a:p>
                  </a:txBody>
                  <a:tcPr marL="36000" marR="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72000" indent="-457200">
                        <a:lnSpc>
                          <a:spcPts val="2000"/>
                        </a:lnSpc>
                      </a:pPr>
                      <a:r>
                        <a:rPr lang="ja-JP" altLang="en-US" sz="1300" dirty="0">
                          <a:solidFill>
                            <a:schemeClr val="tx1"/>
                          </a:solidFill>
                          <a:latin typeface="+mn-lt"/>
                          <a:ea typeface="+mn-ea"/>
                        </a:rPr>
                        <a:t>④長時間労働の是正</a:t>
                      </a:r>
                      <a:endParaRPr lang="en-US" altLang="ja-JP" sz="1300" dirty="0">
                        <a:solidFill>
                          <a:schemeClr val="tx1"/>
                        </a:solidFill>
                        <a:latin typeface="+mn-lt"/>
                        <a:ea typeface="+mn-ea"/>
                      </a:endParaRPr>
                    </a:p>
                  </a:txBody>
                  <a:tcPr marL="36000" marR="36000">
                    <a:lnL w="12700" cap="flat" cmpd="sng" algn="ctr">
                      <a:solidFill>
                        <a:schemeClr val="tx1"/>
                      </a:solidFill>
                      <a:prstDash val="sysDash"/>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72000" marR="0" indent="-457200" algn="l" defTabSz="914400" rtl="0" eaLnBrk="1" fontAlgn="auto" latinLnBrk="0" hangingPunct="1">
                        <a:lnSpc>
                          <a:spcPts val="2000"/>
                        </a:lnSpc>
                        <a:spcBef>
                          <a:spcPts val="0"/>
                        </a:spcBef>
                        <a:spcAft>
                          <a:spcPts val="0"/>
                        </a:spcAft>
                        <a:buClrTx/>
                        <a:buSzTx/>
                        <a:buFontTx/>
                        <a:buNone/>
                        <a:tabLst/>
                        <a:defRPr/>
                      </a:pPr>
                      <a:r>
                        <a:rPr lang="ja-JP" altLang="en-US" sz="1300" dirty="0">
                          <a:solidFill>
                            <a:schemeClr val="tx1"/>
                          </a:solidFill>
                          <a:latin typeface="+mn-lt"/>
                          <a:ea typeface="+mn-ea"/>
                        </a:rPr>
                        <a:t>・時間外勤務縮減の指針の改訂（</a:t>
                      </a:r>
                      <a:r>
                        <a:rPr lang="en-US" altLang="ja-JP" sz="1300" dirty="0">
                          <a:solidFill>
                            <a:schemeClr val="tx1"/>
                          </a:solidFill>
                          <a:latin typeface="+mn-lt"/>
                          <a:ea typeface="+mn-ea"/>
                        </a:rPr>
                        <a:t>2016</a:t>
                      </a:r>
                      <a:r>
                        <a:rPr lang="ja-JP" altLang="en-US" sz="1300" dirty="0">
                          <a:solidFill>
                            <a:schemeClr val="tx1"/>
                          </a:solidFill>
                          <a:latin typeface="+mn-lt"/>
                          <a:ea typeface="+mn-ea"/>
                        </a:rPr>
                        <a:t>年</a:t>
                      </a:r>
                      <a:r>
                        <a:rPr lang="en-US" altLang="ja-JP" sz="1300" dirty="0">
                          <a:solidFill>
                            <a:schemeClr val="tx1"/>
                          </a:solidFill>
                          <a:latin typeface="+mn-lt"/>
                          <a:ea typeface="+mn-ea"/>
                        </a:rPr>
                        <a:t>6</a:t>
                      </a:r>
                      <a:r>
                        <a:rPr lang="ja-JP" altLang="en-US" sz="1300" dirty="0">
                          <a:solidFill>
                            <a:schemeClr val="tx1"/>
                          </a:solidFill>
                          <a:latin typeface="+mn-lt"/>
                          <a:ea typeface="+mn-ea"/>
                        </a:rPr>
                        <a:t>月、</a:t>
                      </a:r>
                      <a:r>
                        <a:rPr lang="en-US" altLang="ja-JP" sz="1300" dirty="0">
                          <a:solidFill>
                            <a:schemeClr val="tx1"/>
                          </a:solidFill>
                          <a:latin typeface="+mn-lt"/>
                          <a:ea typeface="+mn-ea"/>
                        </a:rPr>
                        <a:t>2019</a:t>
                      </a:r>
                      <a:r>
                        <a:rPr lang="ja-JP" altLang="en-US" sz="1300" dirty="0">
                          <a:solidFill>
                            <a:schemeClr val="tx1"/>
                          </a:solidFill>
                          <a:latin typeface="+mn-lt"/>
                          <a:ea typeface="+mn-ea"/>
                        </a:rPr>
                        <a:t>年</a:t>
                      </a:r>
                      <a:r>
                        <a:rPr lang="en-US" altLang="ja-JP" sz="1300" dirty="0">
                          <a:solidFill>
                            <a:schemeClr val="tx1"/>
                          </a:solidFill>
                          <a:latin typeface="+mn-lt"/>
                          <a:ea typeface="+mn-ea"/>
                        </a:rPr>
                        <a:t>4</a:t>
                      </a:r>
                      <a:r>
                        <a:rPr lang="ja-JP" altLang="en-US" sz="1300" dirty="0">
                          <a:solidFill>
                            <a:schemeClr val="tx1"/>
                          </a:solidFill>
                          <a:latin typeface="+mn-lt"/>
                          <a:ea typeface="+mn-ea"/>
                        </a:rPr>
                        <a:t>月）</a:t>
                      </a:r>
                    </a:p>
                    <a:p>
                      <a:pPr marL="72000" marR="0" indent="-457200" algn="l" defTabSz="914400" rtl="0" eaLnBrk="1" fontAlgn="auto" latinLnBrk="0" hangingPunct="1">
                        <a:lnSpc>
                          <a:spcPts val="2000"/>
                        </a:lnSpc>
                        <a:spcBef>
                          <a:spcPts val="0"/>
                        </a:spcBef>
                        <a:spcAft>
                          <a:spcPts val="0"/>
                        </a:spcAft>
                        <a:buClrTx/>
                        <a:buSzTx/>
                        <a:buFontTx/>
                        <a:buNone/>
                        <a:tabLst/>
                        <a:defRPr/>
                      </a:pPr>
                      <a:r>
                        <a:rPr lang="ja-JP" altLang="en-US" sz="1300" dirty="0">
                          <a:solidFill>
                            <a:schemeClr val="tx1"/>
                          </a:solidFill>
                          <a:latin typeface="+mn-lt"/>
                          <a:ea typeface="+mn-ea"/>
                        </a:rPr>
                        <a:t>・ノー残業デーの追加</a:t>
                      </a:r>
                    </a:p>
                    <a:p>
                      <a:pPr marL="72000" marR="0" indent="-457200" algn="l" defTabSz="914400" rtl="0" eaLnBrk="1" fontAlgn="auto" latinLnBrk="0" hangingPunct="1">
                        <a:lnSpc>
                          <a:spcPts val="2000"/>
                        </a:lnSpc>
                        <a:spcBef>
                          <a:spcPts val="0"/>
                        </a:spcBef>
                        <a:spcAft>
                          <a:spcPts val="0"/>
                        </a:spcAft>
                        <a:buClrTx/>
                        <a:buSzTx/>
                        <a:buFontTx/>
                        <a:buNone/>
                        <a:tabLst/>
                        <a:defRPr/>
                      </a:pPr>
                      <a:r>
                        <a:rPr lang="ja-JP" altLang="en-US" sz="1300" dirty="0">
                          <a:solidFill>
                            <a:schemeClr val="tx1"/>
                          </a:solidFill>
                          <a:latin typeface="+mn-lt"/>
                          <a:ea typeface="+mn-ea"/>
                        </a:rPr>
                        <a:t>・ワーク・ライフ・バランス推進期間</a:t>
                      </a:r>
                    </a:p>
                    <a:p>
                      <a:pPr marL="72000" marR="0" indent="-457200" algn="l" defTabSz="914400" rtl="0" eaLnBrk="1" fontAlgn="auto" latinLnBrk="0" hangingPunct="1">
                        <a:lnSpc>
                          <a:spcPts val="2000"/>
                        </a:lnSpc>
                        <a:spcBef>
                          <a:spcPts val="0"/>
                        </a:spcBef>
                        <a:spcAft>
                          <a:spcPts val="0"/>
                        </a:spcAft>
                        <a:buClrTx/>
                        <a:buSzTx/>
                        <a:buFontTx/>
                        <a:buNone/>
                        <a:tabLst/>
                        <a:defRPr/>
                      </a:pPr>
                      <a:r>
                        <a:rPr lang="ja-JP" altLang="en-US" sz="1300" dirty="0">
                          <a:solidFill>
                            <a:schemeClr val="tx1"/>
                          </a:solidFill>
                          <a:latin typeface="+mn-lt"/>
                          <a:ea typeface="+mn-ea"/>
                        </a:rPr>
                        <a:t>の設定（</a:t>
                      </a:r>
                      <a:r>
                        <a:rPr lang="en-US" altLang="ja-JP" sz="1300" dirty="0">
                          <a:solidFill>
                            <a:schemeClr val="tx1"/>
                          </a:solidFill>
                          <a:latin typeface="+mn-lt"/>
                          <a:ea typeface="+mn-ea"/>
                        </a:rPr>
                        <a:t>2015</a:t>
                      </a:r>
                      <a:r>
                        <a:rPr lang="ja-JP" altLang="en-US" sz="1300" dirty="0">
                          <a:solidFill>
                            <a:schemeClr val="tx1"/>
                          </a:solidFill>
                          <a:latin typeface="+mn-lt"/>
                          <a:ea typeface="+mn-ea"/>
                        </a:rPr>
                        <a:t>年～）</a:t>
                      </a:r>
                    </a:p>
                    <a:p>
                      <a:pPr marL="72000" marR="0" indent="-457200" algn="l" defTabSz="914400" rtl="0" eaLnBrk="1" fontAlgn="auto" latinLnBrk="0" hangingPunct="1">
                        <a:lnSpc>
                          <a:spcPts val="2000"/>
                        </a:lnSpc>
                        <a:spcBef>
                          <a:spcPts val="0"/>
                        </a:spcBef>
                        <a:spcAft>
                          <a:spcPts val="0"/>
                        </a:spcAft>
                        <a:buClrTx/>
                        <a:buSzTx/>
                        <a:buFontTx/>
                        <a:buNone/>
                        <a:tabLst/>
                        <a:defRPr/>
                      </a:pPr>
                      <a:r>
                        <a:rPr lang="ja-JP" altLang="ja-JP" sz="1300" dirty="0">
                          <a:latin typeface="+mn-lt"/>
                          <a:ea typeface="+mn-ea"/>
                        </a:rPr>
                        <a:t>・時間外勤務の上限規制</a:t>
                      </a:r>
                      <a:r>
                        <a:rPr lang="ja-JP" altLang="en-US" sz="1300" dirty="0">
                          <a:latin typeface="+mn-lt"/>
                          <a:ea typeface="+mn-ea"/>
                        </a:rPr>
                        <a:t>（</a:t>
                      </a:r>
                      <a:r>
                        <a:rPr lang="en-US" altLang="ja-JP" sz="1300" dirty="0">
                          <a:latin typeface="+mn-lt"/>
                          <a:ea typeface="+mn-ea"/>
                        </a:rPr>
                        <a:t>2019</a:t>
                      </a:r>
                      <a:r>
                        <a:rPr lang="ja-JP" altLang="en-US" sz="1300" dirty="0">
                          <a:latin typeface="+mn-lt"/>
                          <a:ea typeface="+mn-ea"/>
                        </a:rPr>
                        <a:t>年</a:t>
                      </a:r>
                      <a:r>
                        <a:rPr lang="en-US" altLang="ja-JP" sz="1300" dirty="0">
                          <a:latin typeface="+mn-lt"/>
                          <a:ea typeface="+mn-ea"/>
                        </a:rPr>
                        <a:t>4</a:t>
                      </a:r>
                      <a:r>
                        <a:rPr lang="ja-JP" altLang="en-US" sz="1300" dirty="0">
                          <a:latin typeface="+mn-lt"/>
                          <a:ea typeface="+mn-ea"/>
                        </a:rPr>
                        <a:t>月）</a:t>
                      </a:r>
                      <a:endParaRPr lang="en-US" altLang="ja-JP" sz="1300" dirty="0">
                        <a:latin typeface="+mn-lt"/>
                        <a:ea typeface="+mn-ea"/>
                      </a:endParaRPr>
                    </a:p>
                  </a:txBody>
                  <a:tcPr marL="36000" marR="36000">
                    <a:lnL w="12700" cap="flat" cmpd="sng" algn="ctr">
                      <a:solidFill>
                        <a:schemeClr val="tx1"/>
                      </a:solidFill>
                      <a:prstDash val="sysDash"/>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4"/>
                  </a:ext>
                </a:extLst>
              </a:tr>
            </a:tbl>
          </a:graphicData>
        </a:graphic>
      </p:graphicFrame>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255</a:t>
            </a:fld>
            <a:endParaRPr lang="ja-JP" altLang="en-US"/>
          </a:p>
        </p:txBody>
      </p:sp>
    </p:spTree>
    <p:extLst>
      <p:ext uri="{BB962C8B-B14F-4D97-AF65-F5344CB8AC3E}">
        <p14:creationId xmlns:p14="http://schemas.microsoft.com/office/powerpoint/2010/main" val="1114935057"/>
      </p:ext>
    </p:extLst>
  </p:cSld>
  <p:clrMapOvr>
    <a:masterClrMapping/>
  </p:clrMapOvr>
</p:sld>
</file>

<file path=ppt/slides/slide2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1" name="図 30"/>
          <p:cNvPicPr>
            <a:picLocks noChangeAspect="1"/>
          </p:cNvPicPr>
          <p:nvPr/>
        </p:nvPicPr>
        <p:blipFill>
          <a:blip r:embed="rId2"/>
          <a:stretch>
            <a:fillRect/>
          </a:stretch>
        </p:blipFill>
        <p:spPr>
          <a:xfrm>
            <a:off x="6141838" y="3378300"/>
            <a:ext cx="2908788" cy="1560909"/>
          </a:xfrm>
          <a:prstGeom prst="rect">
            <a:avLst/>
          </a:prstGeom>
        </p:spPr>
      </p:pic>
      <p:pic>
        <p:nvPicPr>
          <p:cNvPr id="30" name="図 29"/>
          <p:cNvPicPr>
            <a:picLocks noChangeAspect="1"/>
          </p:cNvPicPr>
          <p:nvPr/>
        </p:nvPicPr>
        <p:blipFill>
          <a:blip r:embed="rId2"/>
          <a:stretch>
            <a:fillRect/>
          </a:stretch>
        </p:blipFill>
        <p:spPr>
          <a:xfrm>
            <a:off x="598251" y="1564014"/>
            <a:ext cx="2416144" cy="1057896"/>
          </a:xfrm>
          <a:prstGeom prst="rect">
            <a:avLst/>
          </a:prstGeom>
        </p:spPr>
      </p:pic>
      <p:pic>
        <p:nvPicPr>
          <p:cNvPr id="29" name="図 28"/>
          <p:cNvPicPr>
            <a:picLocks noChangeAspect="1"/>
          </p:cNvPicPr>
          <p:nvPr/>
        </p:nvPicPr>
        <p:blipFill>
          <a:blip r:embed="rId2"/>
          <a:stretch>
            <a:fillRect/>
          </a:stretch>
        </p:blipFill>
        <p:spPr>
          <a:xfrm>
            <a:off x="13024" y="3335573"/>
            <a:ext cx="3160482" cy="3045755"/>
          </a:xfrm>
          <a:prstGeom prst="rect">
            <a:avLst/>
          </a:prstGeom>
        </p:spPr>
      </p:pic>
      <p:sp>
        <p:nvSpPr>
          <p:cNvPr id="53" name="正方形/長方形 52"/>
          <p:cNvSpPr/>
          <p:nvPr/>
        </p:nvSpPr>
        <p:spPr>
          <a:xfrm>
            <a:off x="7814824" y="402658"/>
            <a:ext cx="1158779" cy="369332"/>
          </a:xfrm>
          <a:prstGeom prst="rect">
            <a:avLst/>
          </a:prstGeom>
          <a:noFill/>
        </p:spPr>
        <p:txBody>
          <a:bodyPr wrap="none">
            <a:spAutoFit/>
          </a:bodyPr>
          <a:lstStyle/>
          <a:p>
            <a:pPr algn="ctr"/>
            <a:r>
              <a:rPr lang="ja-JP" altLang="en-US" dirty="0"/>
              <a:t>＜</a:t>
            </a:r>
            <a:r>
              <a:rPr lang="en-US" altLang="ja-JP" dirty="0"/>
              <a:t>What</a:t>
            </a:r>
            <a:r>
              <a:rPr lang="ja-JP" altLang="en-US" dirty="0"/>
              <a:t>＞</a:t>
            </a:r>
          </a:p>
        </p:txBody>
      </p:sp>
      <p:sp>
        <p:nvSpPr>
          <p:cNvPr id="59" name="正方形/長方形 58"/>
          <p:cNvSpPr/>
          <p:nvPr/>
        </p:nvSpPr>
        <p:spPr>
          <a:xfrm>
            <a:off x="323528" y="323364"/>
            <a:ext cx="5544616" cy="369332"/>
          </a:xfrm>
          <a:prstGeom prst="rect">
            <a:avLst/>
          </a:prstGeom>
        </p:spPr>
        <p:txBody>
          <a:bodyPr wrap="square">
            <a:spAutoFit/>
          </a:bodyPr>
          <a:lstStyle/>
          <a:p>
            <a:r>
              <a:rPr lang="ja-JP" altLang="en-US" b="1" dirty="0">
                <a:latin typeface="+mn-ea"/>
              </a:rPr>
              <a:t>働き方改革（ワーク・ライフ・バランスの推進）</a:t>
            </a:r>
            <a:endParaRPr lang="ja-JP" altLang="en-US" b="1" dirty="0"/>
          </a:p>
        </p:txBody>
      </p:sp>
      <p:cxnSp>
        <p:nvCxnSpPr>
          <p:cNvPr id="60" name="直線コネクタ 59"/>
          <p:cNvCxnSpPr/>
          <p:nvPr/>
        </p:nvCxnSpPr>
        <p:spPr>
          <a:xfrm>
            <a:off x="323528" y="692696"/>
            <a:ext cx="856895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61" name="正方形/長方形 60"/>
          <p:cNvSpPr/>
          <p:nvPr/>
        </p:nvSpPr>
        <p:spPr>
          <a:xfrm>
            <a:off x="323528" y="828001"/>
            <a:ext cx="8568952" cy="338554"/>
          </a:xfrm>
          <a:prstGeom prst="rect">
            <a:avLst/>
          </a:prstGeom>
        </p:spPr>
        <p:txBody>
          <a:bodyPr wrap="square">
            <a:spAutoFit/>
          </a:bodyPr>
          <a:lstStyle/>
          <a:p>
            <a:r>
              <a:rPr lang="ja-JP" altLang="en-US" sz="1600" dirty="0"/>
              <a:t>　職員のワーク・ライフ・バランスの推進を図るため、全庁をあげて働き方改革を推進	</a:t>
            </a:r>
          </a:p>
        </p:txBody>
      </p:sp>
      <p:sp>
        <p:nvSpPr>
          <p:cNvPr id="63" name="正方形/長方形 62"/>
          <p:cNvSpPr/>
          <p:nvPr/>
        </p:nvSpPr>
        <p:spPr>
          <a:xfrm>
            <a:off x="537797" y="1504738"/>
            <a:ext cx="8136904" cy="1125655"/>
          </a:xfrm>
          <a:prstGeom prst="rect">
            <a:avLst/>
          </a:prstGeom>
          <a:noFill/>
        </p:spPr>
        <p:style>
          <a:lnRef idx="2">
            <a:schemeClr val="accent2"/>
          </a:lnRef>
          <a:fillRef idx="1">
            <a:schemeClr val="lt1"/>
          </a:fillRef>
          <a:effectRef idx="0">
            <a:schemeClr val="accent2"/>
          </a:effectRef>
          <a:fontRef idx="minor">
            <a:schemeClr val="dk1"/>
          </a:fontRef>
        </p:style>
        <p:txBody>
          <a:bodyPr rtlCol="0" anchor="ctr"/>
          <a:lstStyle/>
          <a:p>
            <a:pPr algn="ctr"/>
            <a:endParaRPr kumimoji="1" lang="ja-JP" altLang="en-US"/>
          </a:p>
        </p:txBody>
      </p:sp>
      <p:sp>
        <p:nvSpPr>
          <p:cNvPr id="64" name="角丸四角形 63"/>
          <p:cNvSpPr/>
          <p:nvPr/>
        </p:nvSpPr>
        <p:spPr>
          <a:xfrm>
            <a:off x="3234085" y="1794497"/>
            <a:ext cx="2318633" cy="758422"/>
          </a:xfrm>
          <a:prstGeom prst="roundRect">
            <a:avLst/>
          </a:prstGeom>
        </p:spPr>
        <p:style>
          <a:lnRef idx="1">
            <a:schemeClr val="accent2"/>
          </a:lnRef>
          <a:fillRef idx="2">
            <a:schemeClr val="accent2"/>
          </a:fillRef>
          <a:effectRef idx="1">
            <a:schemeClr val="accent2"/>
          </a:effectRef>
          <a:fontRef idx="minor">
            <a:schemeClr val="dk1"/>
          </a:fontRef>
        </p:style>
        <p:txBody>
          <a:bodyPr rtlCol="0" anchor="ctr"/>
          <a:lstStyle/>
          <a:p>
            <a:pPr algn="ctr"/>
            <a:r>
              <a:rPr kumimoji="1" lang="ja-JP" altLang="en-US" sz="1200" dirty="0">
                <a:latin typeface="ＭＳ ゴシック" panose="020B0609070205080204" pitchFamily="49" charset="-128"/>
                <a:ea typeface="ＭＳ ゴシック" panose="020B0609070205080204" pitchFamily="49" charset="-128"/>
                <a:cs typeface="Meiryo UI" panose="020B0604030504040204" pitchFamily="50" charset="-128"/>
              </a:rPr>
              <a:t>イクボス宣言</a:t>
            </a:r>
            <a:r>
              <a:rPr lang="ja-JP" altLang="en-US" sz="1200" dirty="0">
                <a:latin typeface="ＭＳ ゴシック" panose="020B0609070205080204" pitchFamily="49" charset="-128"/>
                <a:ea typeface="ＭＳ ゴシック" panose="020B0609070205080204" pitchFamily="49" charset="-128"/>
                <a:cs typeface="Meiryo UI" panose="020B0604030504040204" pitchFamily="50" charset="-128"/>
              </a:rPr>
              <a:t>（</a:t>
            </a:r>
            <a:r>
              <a:rPr lang="en-US" altLang="ja-JP" sz="1200" dirty="0">
                <a:latin typeface="ＭＳ ゴシック" panose="020B0609070205080204" pitchFamily="49" charset="-128"/>
                <a:ea typeface="ＭＳ ゴシック" panose="020B0609070205080204" pitchFamily="49" charset="-128"/>
                <a:cs typeface="Meiryo UI" panose="020B0604030504040204" pitchFamily="50" charset="-128"/>
              </a:rPr>
              <a:t>2016</a:t>
            </a:r>
            <a:r>
              <a:rPr lang="ja-JP" altLang="en-US" sz="1200" dirty="0">
                <a:latin typeface="ＭＳ ゴシック" panose="020B0609070205080204" pitchFamily="49" charset="-128"/>
                <a:ea typeface="ＭＳ ゴシック" panose="020B0609070205080204" pitchFamily="49" charset="-128"/>
                <a:cs typeface="Meiryo UI" panose="020B0604030504040204" pitchFamily="50" charset="-128"/>
              </a:rPr>
              <a:t>年５月）</a:t>
            </a:r>
            <a:endParaRPr lang="en-US" altLang="ja-JP" sz="1200" dirty="0">
              <a:latin typeface="ＭＳ ゴシック" panose="020B0609070205080204" pitchFamily="49" charset="-128"/>
              <a:ea typeface="ＭＳ ゴシック" panose="020B0609070205080204" pitchFamily="49" charset="-128"/>
              <a:cs typeface="Meiryo UI" panose="020B0604030504040204" pitchFamily="50" charset="-128"/>
            </a:endParaRPr>
          </a:p>
          <a:p>
            <a:r>
              <a:rPr kumimoji="1" lang="ja-JP" altLang="en-US" sz="1050" dirty="0">
                <a:latin typeface="ＭＳ ゴシック" panose="020B0609070205080204" pitchFamily="49" charset="-128"/>
                <a:ea typeface="ＭＳ ゴシック" panose="020B0609070205080204" pitchFamily="49" charset="-128"/>
                <a:cs typeface="Meiryo UI" panose="020B0604030504040204" pitchFamily="50" charset="-128"/>
              </a:rPr>
              <a:t>・</a:t>
            </a:r>
            <a:r>
              <a:rPr lang="zh-TW" altLang="en-US" sz="1050" dirty="0">
                <a:latin typeface="ＭＳ ゴシック" panose="020B0609070205080204" pitchFamily="49" charset="-128"/>
                <a:ea typeface="ＭＳ ゴシック" panose="020B0609070205080204" pitchFamily="49" charset="-128"/>
                <a:cs typeface="Meiryo UI" panose="020B0604030504040204" pitchFamily="50" charset="-128"/>
              </a:rPr>
              <a:t>市長、副市長、所属長一同</a:t>
            </a:r>
            <a:r>
              <a:rPr lang="ja-JP" altLang="en-US" sz="1050" dirty="0">
                <a:latin typeface="ＭＳ ゴシック" panose="020B0609070205080204" pitchFamily="49" charset="-128"/>
                <a:ea typeface="ＭＳ ゴシック" panose="020B0609070205080204" pitchFamily="49" charset="-128"/>
                <a:cs typeface="Meiryo UI" panose="020B0604030504040204" pitchFamily="50" charset="-128"/>
              </a:rPr>
              <a:t>に</a:t>
            </a:r>
            <a:endParaRPr lang="en-US" altLang="ja-JP" sz="1050" dirty="0">
              <a:latin typeface="ＭＳ ゴシック" panose="020B0609070205080204" pitchFamily="49" charset="-128"/>
              <a:ea typeface="ＭＳ ゴシック" panose="020B0609070205080204" pitchFamily="49" charset="-128"/>
              <a:cs typeface="Meiryo UI" panose="020B0604030504040204" pitchFamily="50" charset="-128"/>
            </a:endParaRPr>
          </a:p>
          <a:p>
            <a:r>
              <a:rPr lang="ja-JP" altLang="en-US" sz="1050" dirty="0">
                <a:latin typeface="ＭＳ ゴシック" panose="020B0609070205080204" pitchFamily="49" charset="-128"/>
                <a:ea typeface="ＭＳ ゴシック" panose="020B0609070205080204" pitchFamily="49" charset="-128"/>
                <a:cs typeface="Meiryo UI" panose="020B0604030504040204" pitchFamily="50" charset="-128"/>
              </a:rPr>
              <a:t>　よる宣言を実施。</a:t>
            </a:r>
            <a:endParaRPr kumimoji="1" lang="ja-JP" altLang="en-US" sz="1050" dirty="0">
              <a:latin typeface="ＭＳ ゴシック" panose="020B0609070205080204" pitchFamily="49" charset="-128"/>
              <a:ea typeface="ＭＳ ゴシック" panose="020B0609070205080204" pitchFamily="49" charset="-128"/>
              <a:cs typeface="Meiryo UI" panose="020B0604030504040204" pitchFamily="50" charset="-128"/>
            </a:endParaRPr>
          </a:p>
        </p:txBody>
      </p:sp>
      <p:sp>
        <p:nvSpPr>
          <p:cNvPr id="65" name="角丸四角形 64"/>
          <p:cNvSpPr/>
          <p:nvPr/>
        </p:nvSpPr>
        <p:spPr>
          <a:xfrm>
            <a:off x="5859052" y="1794497"/>
            <a:ext cx="2628274" cy="758422"/>
          </a:xfrm>
          <a:prstGeom prst="roundRect">
            <a:avLst/>
          </a:prstGeom>
        </p:spPr>
        <p:style>
          <a:lnRef idx="1">
            <a:schemeClr val="accent2"/>
          </a:lnRef>
          <a:fillRef idx="2">
            <a:schemeClr val="accent2"/>
          </a:fillRef>
          <a:effectRef idx="1">
            <a:schemeClr val="accent2"/>
          </a:effectRef>
          <a:fontRef idx="minor">
            <a:schemeClr val="dk1"/>
          </a:fontRef>
        </p:style>
        <p:txBody>
          <a:bodyPr rtlCol="0" anchor="ctr"/>
          <a:lstStyle/>
          <a:p>
            <a:pPr algn="ctr"/>
            <a:r>
              <a:rPr kumimoji="1" lang="ja-JP" altLang="en-US" sz="1200" dirty="0">
                <a:latin typeface="ＭＳ ゴシック" panose="020B0609070205080204" pitchFamily="49" charset="-128"/>
                <a:ea typeface="ＭＳ ゴシック" panose="020B0609070205080204" pitchFamily="49" charset="-128"/>
                <a:cs typeface="Meiryo UI" panose="020B0604030504040204" pitchFamily="50" charset="-128"/>
              </a:rPr>
              <a:t>ワーク・ライフ・バランス推進</a:t>
            </a:r>
            <a:endParaRPr kumimoji="1" lang="en-US" altLang="ja-JP" sz="1200" dirty="0">
              <a:latin typeface="ＭＳ ゴシック" panose="020B0609070205080204" pitchFamily="49" charset="-128"/>
              <a:ea typeface="ＭＳ ゴシック" panose="020B0609070205080204" pitchFamily="49" charset="-128"/>
              <a:cs typeface="Meiryo UI" panose="020B0604030504040204" pitchFamily="50" charset="-128"/>
            </a:endParaRPr>
          </a:p>
          <a:p>
            <a:pPr algn="ctr"/>
            <a:r>
              <a:rPr kumimoji="1" lang="ja-JP" altLang="en-US" sz="1200" dirty="0">
                <a:latin typeface="ＭＳ ゴシック" panose="020B0609070205080204" pitchFamily="49" charset="-128"/>
                <a:ea typeface="ＭＳ ゴシック" panose="020B0609070205080204" pitchFamily="49" charset="-128"/>
                <a:cs typeface="Meiryo UI" panose="020B0604030504040204" pitchFamily="50" charset="-128"/>
              </a:rPr>
              <a:t>プランの策定</a:t>
            </a:r>
            <a:r>
              <a:rPr lang="ja-JP" altLang="en-US" sz="1200" dirty="0">
                <a:latin typeface="ＭＳ ゴシック" panose="020B0609070205080204" pitchFamily="49" charset="-128"/>
                <a:ea typeface="ＭＳ ゴシック" panose="020B0609070205080204" pitchFamily="49" charset="-128"/>
                <a:cs typeface="Meiryo UI" panose="020B0604030504040204" pitchFamily="50" charset="-128"/>
              </a:rPr>
              <a:t>（</a:t>
            </a:r>
            <a:r>
              <a:rPr lang="en-US" altLang="ja-JP" sz="1200" dirty="0">
                <a:latin typeface="ＭＳ ゴシック" panose="020B0609070205080204" pitchFamily="49" charset="-128"/>
                <a:ea typeface="ＭＳ ゴシック" panose="020B0609070205080204" pitchFamily="49" charset="-128"/>
                <a:cs typeface="Meiryo UI" panose="020B0604030504040204" pitchFamily="50" charset="-128"/>
              </a:rPr>
              <a:t>2016</a:t>
            </a:r>
            <a:r>
              <a:rPr lang="ja-JP" altLang="en-US" sz="1200" dirty="0">
                <a:latin typeface="ＭＳ ゴシック" panose="020B0609070205080204" pitchFamily="49" charset="-128"/>
                <a:ea typeface="ＭＳ ゴシック" panose="020B0609070205080204" pitchFamily="49" charset="-128"/>
                <a:cs typeface="Meiryo UI" panose="020B0604030504040204" pitchFamily="50" charset="-128"/>
              </a:rPr>
              <a:t>年５月）</a:t>
            </a:r>
            <a:endParaRPr lang="en-US" altLang="ja-JP" sz="1200" dirty="0">
              <a:latin typeface="ＭＳ ゴシック" panose="020B0609070205080204" pitchFamily="49" charset="-128"/>
              <a:ea typeface="ＭＳ ゴシック" panose="020B0609070205080204" pitchFamily="49" charset="-128"/>
              <a:cs typeface="Meiryo UI" panose="020B0604030504040204" pitchFamily="50" charset="-128"/>
            </a:endParaRPr>
          </a:p>
          <a:p>
            <a:r>
              <a:rPr kumimoji="1" lang="ja-JP" altLang="en-US" sz="1050" dirty="0">
                <a:latin typeface="ＭＳ ゴシック" panose="020B0609070205080204" pitchFamily="49" charset="-128"/>
                <a:ea typeface="ＭＳ ゴシック" panose="020B0609070205080204" pitchFamily="49" charset="-128"/>
                <a:cs typeface="Meiryo UI" panose="020B0604030504040204" pitchFamily="50" charset="-128"/>
              </a:rPr>
              <a:t>・市全体で実施するワーク・ライフ・</a:t>
            </a:r>
            <a:endParaRPr kumimoji="1" lang="en-US" altLang="ja-JP" sz="1050" dirty="0">
              <a:latin typeface="ＭＳ ゴシック" panose="020B0609070205080204" pitchFamily="49" charset="-128"/>
              <a:ea typeface="ＭＳ ゴシック" panose="020B0609070205080204" pitchFamily="49" charset="-128"/>
              <a:cs typeface="Meiryo UI" panose="020B0604030504040204" pitchFamily="50" charset="-128"/>
            </a:endParaRPr>
          </a:p>
          <a:p>
            <a:r>
              <a:rPr lang="ja-JP" altLang="en-US" sz="1050" dirty="0">
                <a:latin typeface="ＭＳ ゴシック" panose="020B0609070205080204" pitchFamily="49" charset="-128"/>
                <a:ea typeface="ＭＳ ゴシック" panose="020B0609070205080204" pitchFamily="49" charset="-128"/>
                <a:cs typeface="Meiryo UI" panose="020B0604030504040204" pitchFamily="50" charset="-128"/>
              </a:rPr>
              <a:t>　</a:t>
            </a:r>
            <a:r>
              <a:rPr kumimoji="1" lang="ja-JP" altLang="en-US" sz="1050" dirty="0">
                <a:latin typeface="ＭＳ ゴシック" panose="020B0609070205080204" pitchFamily="49" charset="-128"/>
                <a:ea typeface="ＭＳ ゴシック" panose="020B0609070205080204" pitchFamily="49" charset="-128"/>
                <a:cs typeface="Meiryo UI" panose="020B0604030504040204" pitchFamily="50" charset="-128"/>
              </a:rPr>
              <a:t>バランスに関する取組みを策定。</a:t>
            </a:r>
          </a:p>
        </p:txBody>
      </p:sp>
      <p:sp>
        <p:nvSpPr>
          <p:cNvPr id="70" name="角丸四角形 69"/>
          <p:cNvSpPr/>
          <p:nvPr/>
        </p:nvSpPr>
        <p:spPr>
          <a:xfrm>
            <a:off x="619114" y="1768227"/>
            <a:ext cx="2243439" cy="758422"/>
          </a:xfrm>
          <a:prstGeom prst="roundRect">
            <a:avLst/>
          </a:prstGeom>
        </p:spPr>
        <p:style>
          <a:lnRef idx="1">
            <a:schemeClr val="accent2"/>
          </a:lnRef>
          <a:fillRef idx="2">
            <a:schemeClr val="accent2"/>
          </a:fillRef>
          <a:effectRef idx="1">
            <a:schemeClr val="accent2"/>
          </a:effectRef>
          <a:fontRef idx="minor">
            <a:schemeClr val="dk1"/>
          </a:fontRef>
        </p:style>
        <p:txBody>
          <a:bodyPr rtlCol="0" anchor="ctr"/>
          <a:lstStyle/>
          <a:p>
            <a:pPr algn="ctr"/>
            <a:r>
              <a:rPr lang="ja-JP" altLang="en-US" sz="1100" dirty="0">
                <a:latin typeface="ＭＳ ゴシック" panose="020B0609070205080204" pitchFamily="49" charset="-128"/>
                <a:ea typeface="ＭＳ ゴシック" panose="020B0609070205080204" pitchFamily="49" charset="-128"/>
              </a:rPr>
              <a:t>特定事業主行動計画の改訂</a:t>
            </a:r>
            <a:endParaRPr lang="en-US" altLang="ja-JP" sz="1100" dirty="0">
              <a:latin typeface="ＭＳ ゴシック" panose="020B0609070205080204" pitchFamily="49" charset="-128"/>
              <a:ea typeface="ＭＳ ゴシック" panose="020B0609070205080204" pitchFamily="49" charset="-128"/>
            </a:endParaRPr>
          </a:p>
          <a:p>
            <a:pPr algn="just">
              <a:spcAft>
                <a:spcPts val="0"/>
              </a:spcAft>
            </a:pPr>
            <a:r>
              <a:rPr lang="ja-JP" altLang="en-US" sz="1100" dirty="0">
                <a:latin typeface="ＭＳ ゴシック" panose="020B0609070205080204" pitchFamily="49" charset="-128"/>
                <a:ea typeface="ＭＳ ゴシック" panose="020B0609070205080204" pitchFamily="49" charset="-128"/>
              </a:rPr>
              <a:t>（</a:t>
            </a:r>
            <a:r>
              <a:rPr lang="en-US" altLang="ja-JP" sz="1100" dirty="0">
                <a:latin typeface="ＭＳ ゴシック" panose="020B0609070205080204" pitchFamily="49" charset="-128"/>
                <a:ea typeface="ＭＳ ゴシック" panose="020B0609070205080204" pitchFamily="49" charset="-128"/>
              </a:rPr>
              <a:t> 2021</a:t>
            </a:r>
            <a:r>
              <a:rPr lang="ja-JP" altLang="ja-JP" sz="1100" dirty="0">
                <a:latin typeface="ＭＳ ゴシック" panose="020B0609070205080204" pitchFamily="49" charset="-128"/>
                <a:ea typeface="ＭＳ ゴシック" panose="020B0609070205080204" pitchFamily="49" charset="-128"/>
              </a:rPr>
              <a:t>年３月</a:t>
            </a:r>
            <a:r>
              <a:rPr lang="ja-JP" altLang="en-US" sz="1100" dirty="0">
                <a:latin typeface="ＭＳ ゴシック" panose="020B0609070205080204" pitchFamily="49" charset="-128"/>
                <a:ea typeface="ＭＳ ゴシック" panose="020B0609070205080204" pitchFamily="49" charset="-128"/>
              </a:rPr>
              <a:t>）</a:t>
            </a:r>
            <a:endParaRPr lang="en-US" altLang="ja-JP" sz="1100" dirty="0">
              <a:latin typeface="ＭＳ ゴシック" panose="020B0609070205080204" pitchFamily="49" charset="-128"/>
              <a:ea typeface="ＭＳ ゴシック" panose="020B0609070205080204" pitchFamily="49" charset="-128"/>
            </a:endParaRPr>
          </a:p>
          <a:p>
            <a:r>
              <a:rPr lang="ja-JP" altLang="en-US" sz="1100" dirty="0">
                <a:latin typeface="ＭＳ ゴシック" panose="020B0609070205080204" pitchFamily="49" charset="-128"/>
                <a:ea typeface="ＭＳ ゴシック" panose="020B0609070205080204" pitchFamily="49" charset="-128"/>
              </a:rPr>
              <a:t>・次世代育成支援法、女性活躍</a:t>
            </a:r>
            <a:endParaRPr lang="en-US" altLang="ja-JP" sz="1100" dirty="0">
              <a:latin typeface="ＭＳ ゴシック" panose="020B0609070205080204" pitchFamily="49" charset="-128"/>
              <a:ea typeface="ＭＳ ゴシック" panose="020B0609070205080204" pitchFamily="49" charset="-128"/>
            </a:endParaRPr>
          </a:p>
          <a:p>
            <a:r>
              <a:rPr lang="ja-JP" altLang="en-US" sz="1100" dirty="0">
                <a:latin typeface="ＭＳ ゴシック" panose="020B0609070205080204" pitchFamily="49" charset="-128"/>
                <a:ea typeface="ＭＳ ゴシック" panose="020B0609070205080204" pitchFamily="49" charset="-128"/>
              </a:rPr>
              <a:t>　推進法の取組みを記載。</a:t>
            </a:r>
          </a:p>
        </p:txBody>
      </p:sp>
      <p:sp>
        <p:nvSpPr>
          <p:cNvPr id="71" name="円/楕円 70"/>
          <p:cNvSpPr/>
          <p:nvPr/>
        </p:nvSpPr>
        <p:spPr>
          <a:xfrm>
            <a:off x="3024993" y="1164646"/>
            <a:ext cx="2785739" cy="561238"/>
          </a:xfrm>
          <a:prstGeom prst="ellipse">
            <a:avLst/>
          </a:prstGeom>
        </p:spPr>
        <p:style>
          <a:lnRef idx="1">
            <a:schemeClr val="accent2"/>
          </a:lnRef>
          <a:fillRef idx="3">
            <a:schemeClr val="accent2"/>
          </a:fillRef>
          <a:effectRef idx="2">
            <a:schemeClr val="accent2"/>
          </a:effectRef>
          <a:fontRef idx="minor">
            <a:schemeClr val="lt1"/>
          </a:fontRef>
        </p:style>
        <p:txBody>
          <a:bodyPr rtlCol="0" anchor="ctr"/>
          <a:lstStyle/>
          <a:p>
            <a:pPr algn="ctr"/>
            <a:r>
              <a:rPr kumimoji="1" lang="ja-JP" altLang="en-US" sz="1200" dirty="0">
                <a:latin typeface="ＭＳ ゴシック" panose="020B0609070205080204" pitchFamily="49" charset="-128"/>
                <a:ea typeface="ＭＳ ゴシック" panose="020B0609070205080204" pitchFamily="49" charset="-128"/>
              </a:rPr>
              <a:t>全体方針等</a:t>
            </a:r>
          </a:p>
        </p:txBody>
      </p:sp>
      <p:sp>
        <p:nvSpPr>
          <p:cNvPr id="72" name="角丸四角形 71"/>
          <p:cNvSpPr/>
          <p:nvPr/>
        </p:nvSpPr>
        <p:spPr>
          <a:xfrm>
            <a:off x="38018" y="3442285"/>
            <a:ext cx="3071721" cy="802461"/>
          </a:xfrm>
          <a:prstGeom prst="roundRect">
            <a:avLst/>
          </a:prstGeom>
        </p:spPr>
        <p:style>
          <a:lnRef idx="1">
            <a:schemeClr val="accent2"/>
          </a:lnRef>
          <a:fillRef idx="2">
            <a:schemeClr val="accent2"/>
          </a:fillRef>
          <a:effectRef idx="1">
            <a:schemeClr val="accent2"/>
          </a:effectRef>
          <a:fontRef idx="minor">
            <a:schemeClr val="dk1"/>
          </a:fontRef>
        </p:style>
        <p:txBody>
          <a:bodyPr rtlCol="0" anchor="ctr"/>
          <a:lstStyle/>
          <a:p>
            <a:pPr algn="ctr"/>
            <a:r>
              <a:rPr kumimoji="1" lang="ja-JP" altLang="en-US" sz="1200" dirty="0">
                <a:solidFill>
                  <a:schemeClr val="tx1"/>
                </a:solidFill>
                <a:latin typeface="ＭＳ ゴシック" panose="020B0609070205080204" pitchFamily="49" charset="-128"/>
                <a:ea typeface="ＭＳ ゴシック" panose="020B0609070205080204" pitchFamily="49" charset="-128"/>
                <a:cs typeface="Meiryo UI" panose="020B0604030504040204" pitchFamily="50" charset="-128"/>
              </a:rPr>
              <a:t>時差勤務制度</a:t>
            </a:r>
            <a:r>
              <a:rPr lang="ja-JP" altLang="en-US" sz="1200" dirty="0">
                <a:solidFill>
                  <a:schemeClr val="tx1"/>
                </a:solidFill>
                <a:latin typeface="ＭＳ ゴシック" panose="020B0609070205080204" pitchFamily="49" charset="-128"/>
                <a:ea typeface="ＭＳ ゴシック" panose="020B0609070205080204" pitchFamily="49" charset="-128"/>
                <a:cs typeface="Meiryo UI" panose="020B0604030504040204" pitchFamily="50" charset="-128"/>
              </a:rPr>
              <a:t>の導入</a:t>
            </a:r>
            <a:r>
              <a:rPr kumimoji="1" lang="ja-JP" altLang="en-US" sz="1200" dirty="0">
                <a:solidFill>
                  <a:schemeClr val="tx1"/>
                </a:solidFill>
                <a:latin typeface="ＭＳ ゴシック" panose="020B0609070205080204" pitchFamily="49" charset="-128"/>
                <a:ea typeface="ＭＳ ゴシック" panose="020B0609070205080204" pitchFamily="49" charset="-128"/>
                <a:cs typeface="Meiryo UI" panose="020B0604030504040204" pitchFamily="50" charset="-128"/>
              </a:rPr>
              <a:t>（</a:t>
            </a:r>
            <a:r>
              <a:rPr kumimoji="1" lang="en-US" altLang="ja-JP" sz="1200" dirty="0">
                <a:solidFill>
                  <a:schemeClr val="tx1"/>
                </a:solidFill>
                <a:latin typeface="ＭＳ ゴシック" panose="020B0609070205080204" pitchFamily="49" charset="-128"/>
                <a:ea typeface="ＭＳ ゴシック" panose="020B0609070205080204" pitchFamily="49" charset="-128"/>
                <a:cs typeface="Meiryo UI" panose="020B0604030504040204" pitchFamily="50" charset="-128"/>
              </a:rPr>
              <a:t>2016</a:t>
            </a:r>
            <a:r>
              <a:rPr kumimoji="1" lang="ja-JP" altLang="en-US" sz="1200" dirty="0">
                <a:solidFill>
                  <a:schemeClr val="tx1"/>
                </a:solidFill>
                <a:latin typeface="ＭＳ ゴシック" panose="020B0609070205080204" pitchFamily="49" charset="-128"/>
                <a:ea typeface="ＭＳ ゴシック" panose="020B0609070205080204" pitchFamily="49" charset="-128"/>
                <a:cs typeface="Meiryo UI" panose="020B0604030504040204" pitchFamily="50" charset="-128"/>
              </a:rPr>
              <a:t>年７月）</a:t>
            </a:r>
            <a:endParaRPr kumimoji="1" lang="en-US" altLang="ja-JP" sz="1200" dirty="0">
              <a:solidFill>
                <a:schemeClr val="tx1"/>
              </a:solidFill>
              <a:latin typeface="ＭＳ ゴシック" panose="020B0609070205080204" pitchFamily="49" charset="-128"/>
              <a:ea typeface="ＭＳ ゴシック" panose="020B0609070205080204" pitchFamily="49" charset="-128"/>
              <a:cs typeface="Meiryo UI" panose="020B0604030504040204" pitchFamily="50" charset="-128"/>
            </a:endParaRPr>
          </a:p>
          <a:p>
            <a:r>
              <a:rPr lang="ja-JP" altLang="en-US" sz="1050" dirty="0">
                <a:solidFill>
                  <a:schemeClr val="tx1"/>
                </a:solidFill>
                <a:latin typeface="ＭＳ ゴシック" panose="020B0609070205080204" pitchFamily="49" charset="-128"/>
                <a:ea typeface="ＭＳ ゴシック" panose="020B0609070205080204" pitchFamily="49" charset="-128"/>
                <a:cs typeface="Meiryo UI" panose="020B0604030504040204" pitchFamily="50" charset="-128"/>
              </a:rPr>
              <a:t>・職員の希望に</a:t>
            </a:r>
            <a:r>
              <a:rPr lang="ja-JP" altLang="ja-JP" sz="1050" dirty="0">
                <a:latin typeface="ＭＳ ゴシック" panose="020B0609070205080204" pitchFamily="49" charset="-128"/>
                <a:ea typeface="ＭＳ ゴシック" panose="020B0609070205080204" pitchFamily="49" charset="-128"/>
              </a:rPr>
              <a:t>（</a:t>
            </a:r>
            <a:r>
              <a:rPr lang="en-US" altLang="ja-JP" sz="1050" dirty="0">
                <a:latin typeface="ＭＳ ゴシック" panose="020B0609070205080204" pitchFamily="49" charset="-128"/>
                <a:ea typeface="ＭＳ ゴシック" panose="020B0609070205080204" pitchFamily="49" charset="-128"/>
              </a:rPr>
              <a:t>2020</a:t>
            </a:r>
            <a:r>
              <a:rPr lang="ja-JP" altLang="ja-JP" sz="1050" dirty="0">
                <a:latin typeface="ＭＳ ゴシック" panose="020B0609070205080204" pitchFamily="49" charset="-128"/>
                <a:ea typeface="ＭＳ ゴシック" panose="020B0609070205080204" pitchFamily="49" charset="-128"/>
              </a:rPr>
              <a:t>年度からは最大１時間の</a:t>
            </a:r>
          </a:p>
          <a:p>
            <a:pPr algn="just">
              <a:spcAft>
                <a:spcPts val="0"/>
              </a:spcAft>
            </a:pPr>
            <a:r>
              <a:rPr lang="ja-JP" altLang="ja-JP" sz="1050" dirty="0">
                <a:latin typeface="ＭＳ ゴシック" panose="020B0609070205080204" pitchFamily="49" charset="-128"/>
                <a:ea typeface="ＭＳ ゴシック" panose="020B0609070205080204" pitchFamily="49" charset="-128"/>
              </a:rPr>
              <a:t>　範囲で９種類）</a:t>
            </a:r>
            <a:r>
              <a:rPr lang="ja-JP" altLang="en-US" sz="1050" dirty="0">
                <a:solidFill>
                  <a:schemeClr val="tx1"/>
                </a:solidFill>
                <a:latin typeface="ＭＳ ゴシック" panose="020B0609070205080204" pitchFamily="49" charset="-128"/>
                <a:ea typeface="ＭＳ ゴシック" panose="020B0609070205080204" pitchFamily="49" charset="-128"/>
                <a:cs typeface="Meiryo UI" panose="020B0604030504040204" pitchFamily="50" charset="-128"/>
              </a:rPr>
              <a:t>応じて、公務に支障のない</a:t>
            </a:r>
            <a:endParaRPr lang="en-US" altLang="ja-JP" sz="1050" dirty="0">
              <a:solidFill>
                <a:schemeClr val="tx1"/>
              </a:solidFill>
              <a:latin typeface="ＭＳ ゴシック" panose="020B0609070205080204" pitchFamily="49" charset="-128"/>
              <a:ea typeface="ＭＳ ゴシック" panose="020B0609070205080204" pitchFamily="49" charset="-128"/>
              <a:cs typeface="Meiryo UI" panose="020B0604030504040204" pitchFamily="50" charset="-128"/>
            </a:endParaRPr>
          </a:p>
          <a:p>
            <a:r>
              <a:rPr lang="ja-JP" altLang="en-US" sz="1050" dirty="0">
                <a:solidFill>
                  <a:schemeClr val="tx1"/>
                </a:solidFill>
                <a:latin typeface="ＭＳ ゴシック" panose="020B0609070205080204" pitchFamily="49" charset="-128"/>
                <a:ea typeface="ＭＳ ゴシック" panose="020B0609070205080204" pitchFamily="49" charset="-128"/>
                <a:cs typeface="Meiryo UI" panose="020B0604030504040204" pitchFamily="50" charset="-128"/>
              </a:rPr>
              <a:t>　範囲で５種類の勤務時間を選択可能とする。</a:t>
            </a:r>
            <a:endParaRPr lang="en-US" altLang="ja-JP" sz="1050" dirty="0">
              <a:solidFill>
                <a:schemeClr val="tx1"/>
              </a:solidFill>
              <a:latin typeface="ＭＳ ゴシック" panose="020B0609070205080204" pitchFamily="49" charset="-128"/>
              <a:ea typeface="ＭＳ ゴシック" panose="020B0609070205080204" pitchFamily="49" charset="-128"/>
              <a:cs typeface="Meiryo UI" panose="020B0604030504040204" pitchFamily="50" charset="-128"/>
            </a:endParaRPr>
          </a:p>
        </p:txBody>
      </p:sp>
      <p:sp>
        <p:nvSpPr>
          <p:cNvPr id="73" name="角丸四角形 72"/>
          <p:cNvSpPr/>
          <p:nvPr/>
        </p:nvSpPr>
        <p:spPr>
          <a:xfrm>
            <a:off x="38018" y="4312369"/>
            <a:ext cx="3086101" cy="920313"/>
          </a:xfrm>
          <a:prstGeom prst="roundRect">
            <a:avLst/>
          </a:prstGeom>
        </p:spPr>
        <p:style>
          <a:lnRef idx="1">
            <a:schemeClr val="accent2"/>
          </a:lnRef>
          <a:fillRef idx="2">
            <a:schemeClr val="accent2"/>
          </a:fillRef>
          <a:effectRef idx="1">
            <a:schemeClr val="accent2"/>
          </a:effectRef>
          <a:fontRef idx="minor">
            <a:schemeClr val="dk1"/>
          </a:fontRef>
        </p:style>
        <p:txBody>
          <a:bodyPr rtlCol="0" anchor="ctr"/>
          <a:lstStyle/>
          <a:p>
            <a:pPr algn="just">
              <a:spcAft>
                <a:spcPts val="0"/>
              </a:spcAft>
            </a:pPr>
            <a:r>
              <a:rPr lang="ja-JP" altLang="en-US" sz="1050" dirty="0">
                <a:latin typeface="ＭＳ ゴシック" panose="020B0609070205080204" pitchFamily="49" charset="-128"/>
                <a:ea typeface="ＭＳ ゴシック" panose="020B0609070205080204" pitchFamily="49" charset="-128"/>
              </a:rPr>
              <a:t>テレワークの推進（</a:t>
            </a:r>
            <a:r>
              <a:rPr lang="en-US" altLang="ja-JP" sz="1050" dirty="0">
                <a:latin typeface="ＭＳ ゴシック" panose="020B0609070205080204" pitchFamily="49" charset="-128"/>
                <a:ea typeface="ＭＳ ゴシック" panose="020B0609070205080204" pitchFamily="49" charset="-128"/>
              </a:rPr>
              <a:t>2015</a:t>
            </a:r>
            <a:r>
              <a:rPr lang="ja-JP" altLang="en-US" sz="1050" dirty="0">
                <a:latin typeface="ＭＳ ゴシック" panose="020B0609070205080204" pitchFamily="49" charset="-128"/>
                <a:ea typeface="ＭＳ ゴシック" panose="020B0609070205080204" pitchFamily="49" charset="-128"/>
              </a:rPr>
              <a:t>年～人事室、</a:t>
            </a:r>
            <a:r>
              <a:rPr lang="en-US" altLang="ja-JP" sz="1050" dirty="0">
                <a:latin typeface="ＭＳ ゴシック" panose="020B0609070205080204" pitchFamily="49" charset="-128"/>
                <a:ea typeface="ＭＳ ゴシック" panose="020B0609070205080204" pitchFamily="49" charset="-128"/>
              </a:rPr>
              <a:t>2017</a:t>
            </a:r>
            <a:r>
              <a:rPr lang="ja-JP" altLang="en-US" sz="1050" dirty="0">
                <a:latin typeface="ＭＳ ゴシック" panose="020B0609070205080204" pitchFamily="49" charset="-128"/>
                <a:ea typeface="ＭＳ ゴシック" panose="020B0609070205080204" pitchFamily="49" charset="-128"/>
              </a:rPr>
              <a:t>年～全所属モデル実施</a:t>
            </a:r>
            <a:r>
              <a:rPr lang="ja-JP" altLang="ja-JP" sz="1050" dirty="0">
                <a:latin typeface="ＭＳ ゴシック" panose="020B0609070205080204" pitchFamily="49" charset="-128"/>
                <a:ea typeface="ＭＳ ゴシック" panose="020B0609070205080204" pitchFamily="49" charset="-128"/>
              </a:rPr>
              <a:t>、</a:t>
            </a:r>
            <a:r>
              <a:rPr lang="en-US" altLang="ja-JP" sz="1050" dirty="0">
                <a:latin typeface="ＭＳ ゴシック" panose="020B0609070205080204" pitchFamily="49" charset="-128"/>
                <a:ea typeface="ＭＳ ゴシック" panose="020B0609070205080204" pitchFamily="49" charset="-128"/>
              </a:rPr>
              <a:t>2020</a:t>
            </a:r>
            <a:r>
              <a:rPr lang="ja-JP" altLang="ja-JP" sz="1050" dirty="0">
                <a:latin typeface="ＭＳ ゴシック" panose="020B0609070205080204" pitchFamily="49" charset="-128"/>
                <a:ea typeface="ＭＳ ゴシック" panose="020B0609070205080204" pitchFamily="49" charset="-128"/>
              </a:rPr>
              <a:t>年～本格実施</a:t>
            </a:r>
            <a:r>
              <a:rPr lang="ja-JP" altLang="en-US" sz="1050" dirty="0">
                <a:latin typeface="ＭＳ ゴシック" panose="020B0609070205080204" pitchFamily="49" charset="-128"/>
                <a:ea typeface="ＭＳ ゴシック" panose="020B0609070205080204" pitchFamily="49" charset="-128"/>
              </a:rPr>
              <a:t>）</a:t>
            </a:r>
            <a:endParaRPr lang="en-US" altLang="ja-JP" sz="1050" dirty="0">
              <a:latin typeface="ＭＳ ゴシック" panose="020B0609070205080204" pitchFamily="49" charset="-128"/>
              <a:ea typeface="ＭＳ ゴシック" panose="020B0609070205080204" pitchFamily="49" charset="-128"/>
            </a:endParaRPr>
          </a:p>
          <a:p>
            <a:r>
              <a:rPr lang="ja-JP" altLang="en-US" sz="1050" dirty="0">
                <a:latin typeface="ＭＳ ゴシック" panose="020B0609070205080204" pitchFamily="49" charset="-128"/>
                <a:ea typeface="ＭＳ ゴシック" panose="020B0609070205080204" pitchFamily="49" charset="-128"/>
              </a:rPr>
              <a:t>・育児、介護などの理由がある職員について、</a:t>
            </a:r>
            <a:r>
              <a:rPr lang="ja-JP" altLang="ja-JP" sz="1050" dirty="0">
                <a:latin typeface="ＭＳ ゴシック" panose="020B0609070205080204" pitchFamily="49" charset="-128"/>
                <a:ea typeface="ＭＳ ゴシック" panose="020B0609070205080204" pitchFamily="49" charset="-128"/>
              </a:rPr>
              <a:t>（</a:t>
            </a:r>
            <a:r>
              <a:rPr lang="en-US" altLang="ja-JP" sz="1050" dirty="0">
                <a:latin typeface="ＭＳ ゴシック" panose="020B0609070205080204" pitchFamily="49" charset="-128"/>
                <a:ea typeface="ＭＳ ゴシック" panose="020B0609070205080204" pitchFamily="49" charset="-128"/>
              </a:rPr>
              <a:t>2020</a:t>
            </a:r>
            <a:r>
              <a:rPr lang="ja-JP" altLang="ja-JP" sz="1050" dirty="0">
                <a:latin typeface="ＭＳ ゴシック" panose="020B0609070205080204" pitchFamily="49" charset="-128"/>
                <a:ea typeface="ＭＳ ゴシック" panose="020B0609070205080204" pitchFamily="49" charset="-128"/>
              </a:rPr>
              <a:t>年度からは理由を問わず）</a:t>
            </a:r>
            <a:r>
              <a:rPr lang="ja-JP" altLang="en-US" sz="1050" dirty="0">
                <a:latin typeface="ＭＳ ゴシック" panose="020B0609070205080204" pitchFamily="49" charset="-128"/>
                <a:ea typeface="ＭＳ ゴシック" panose="020B0609070205080204" pitchFamily="49" charset="-128"/>
              </a:rPr>
              <a:t>在宅勤務を可能とする。</a:t>
            </a:r>
          </a:p>
        </p:txBody>
      </p:sp>
      <p:sp>
        <p:nvSpPr>
          <p:cNvPr id="74" name="角丸四角形 73"/>
          <p:cNvSpPr/>
          <p:nvPr/>
        </p:nvSpPr>
        <p:spPr>
          <a:xfrm>
            <a:off x="53576" y="5293110"/>
            <a:ext cx="3054984" cy="872194"/>
          </a:xfrm>
          <a:prstGeom prst="roundRect">
            <a:avLst/>
          </a:prstGeom>
        </p:spPr>
        <p:style>
          <a:lnRef idx="1">
            <a:schemeClr val="accent2"/>
          </a:lnRef>
          <a:fillRef idx="2">
            <a:schemeClr val="accent2"/>
          </a:fillRef>
          <a:effectRef idx="1">
            <a:schemeClr val="accent2"/>
          </a:effectRef>
          <a:fontRef idx="minor">
            <a:schemeClr val="dk1"/>
          </a:fontRef>
        </p:style>
        <p:txBody>
          <a:bodyPr rtlCol="0" anchor="t"/>
          <a:lstStyle/>
          <a:p>
            <a:pPr algn="ctr"/>
            <a:r>
              <a:rPr lang="ja-JP" altLang="en-US" sz="1050" dirty="0">
                <a:latin typeface="ＭＳ ゴシック" panose="020B0609070205080204" pitchFamily="49" charset="-128"/>
                <a:ea typeface="ＭＳ ゴシック" panose="020B0609070205080204" pitchFamily="49" charset="-128"/>
              </a:rPr>
              <a:t>休憩時間の選択制の導入（</a:t>
            </a:r>
            <a:r>
              <a:rPr lang="en-US" altLang="ja-JP" sz="1050" dirty="0">
                <a:latin typeface="ＭＳ ゴシック" panose="020B0609070205080204" pitchFamily="49" charset="-128"/>
                <a:ea typeface="ＭＳ ゴシック" panose="020B0609070205080204" pitchFamily="49" charset="-128"/>
              </a:rPr>
              <a:t>2018</a:t>
            </a:r>
            <a:r>
              <a:rPr lang="ja-JP" altLang="en-US" sz="1050" dirty="0">
                <a:latin typeface="ＭＳ ゴシック" panose="020B0609070205080204" pitchFamily="49" charset="-128"/>
                <a:ea typeface="ＭＳ ゴシック" panose="020B0609070205080204" pitchFamily="49" charset="-128"/>
              </a:rPr>
              <a:t>年２月）</a:t>
            </a:r>
            <a:endParaRPr lang="en-US" altLang="ja-JP" sz="1050" dirty="0">
              <a:latin typeface="ＭＳ ゴシック" panose="020B0609070205080204" pitchFamily="49" charset="-128"/>
              <a:ea typeface="ＭＳ ゴシック" panose="020B0609070205080204" pitchFamily="49" charset="-128"/>
            </a:endParaRPr>
          </a:p>
          <a:p>
            <a:r>
              <a:rPr lang="ja-JP" altLang="en-US" sz="1050" dirty="0">
                <a:latin typeface="ＭＳ ゴシック" panose="020B0609070205080204" pitchFamily="49" charset="-128"/>
                <a:ea typeface="ＭＳ ゴシック" panose="020B0609070205080204" pitchFamily="49" charset="-128"/>
              </a:rPr>
              <a:t>・職員の希望に応じて、公務に支障のない</a:t>
            </a:r>
            <a:endParaRPr lang="en-US" altLang="ja-JP" sz="1050" dirty="0">
              <a:latin typeface="ＭＳ ゴシック" panose="020B0609070205080204" pitchFamily="49" charset="-128"/>
              <a:ea typeface="ＭＳ ゴシック" panose="020B0609070205080204" pitchFamily="49" charset="-128"/>
            </a:endParaRPr>
          </a:p>
          <a:p>
            <a:r>
              <a:rPr lang="ja-JP" altLang="en-US" sz="1050" dirty="0">
                <a:latin typeface="ＭＳ ゴシック" panose="020B0609070205080204" pitchFamily="49" charset="-128"/>
                <a:ea typeface="ＭＳ ゴシック" panose="020B0609070205080204" pitchFamily="49" charset="-128"/>
              </a:rPr>
              <a:t>　範囲で３種類</a:t>
            </a:r>
            <a:r>
              <a:rPr lang="ja-JP" altLang="ja-JP" sz="1050" dirty="0">
                <a:latin typeface="ＭＳ ゴシック" panose="020B0609070205080204" pitchFamily="49" charset="-128"/>
                <a:ea typeface="ＭＳ ゴシック" panose="020B0609070205080204" pitchFamily="49" charset="-128"/>
              </a:rPr>
              <a:t>（</a:t>
            </a:r>
            <a:r>
              <a:rPr lang="en-US" altLang="ja-JP" sz="1050" dirty="0">
                <a:latin typeface="ＭＳ ゴシック" panose="020B0609070205080204" pitchFamily="49" charset="-128"/>
                <a:ea typeface="ＭＳ ゴシック" panose="020B0609070205080204" pitchFamily="49" charset="-128"/>
              </a:rPr>
              <a:t>2020</a:t>
            </a:r>
            <a:r>
              <a:rPr lang="ja-JP" altLang="ja-JP" sz="1050" dirty="0">
                <a:latin typeface="ＭＳ ゴシック" panose="020B0609070205080204" pitchFamily="49" charset="-128"/>
                <a:ea typeface="ＭＳ ゴシック" panose="020B0609070205080204" pitchFamily="49" charset="-128"/>
              </a:rPr>
              <a:t>年度からは７種類）</a:t>
            </a:r>
            <a:r>
              <a:rPr lang="ja-JP" altLang="en-US" sz="1050" dirty="0">
                <a:latin typeface="ＭＳ ゴシック" panose="020B0609070205080204" pitchFamily="49" charset="-128"/>
                <a:ea typeface="ＭＳ ゴシック" panose="020B0609070205080204" pitchFamily="49" charset="-128"/>
              </a:rPr>
              <a:t>の</a:t>
            </a:r>
            <a:endParaRPr lang="en-US" altLang="ja-JP" sz="1050" dirty="0">
              <a:latin typeface="ＭＳ ゴシック" panose="020B0609070205080204" pitchFamily="49" charset="-128"/>
              <a:ea typeface="ＭＳ ゴシック" panose="020B0609070205080204" pitchFamily="49" charset="-128"/>
            </a:endParaRPr>
          </a:p>
          <a:p>
            <a:r>
              <a:rPr lang="ja-JP" altLang="en-US" sz="1050" dirty="0">
                <a:latin typeface="ＭＳ ゴシック" panose="020B0609070205080204" pitchFamily="49" charset="-128"/>
                <a:ea typeface="ＭＳ ゴシック" panose="020B0609070205080204" pitchFamily="49" charset="-128"/>
              </a:rPr>
              <a:t>　休憩時間を選択可能とする。</a:t>
            </a:r>
            <a:r>
              <a:rPr lang="en-US" altLang="ja-JP" sz="1050" dirty="0">
                <a:latin typeface="ＭＳ ゴシック" panose="020B0609070205080204" pitchFamily="49" charset="-128"/>
                <a:ea typeface="ＭＳ ゴシック" panose="020B0609070205080204" pitchFamily="49" charset="-128"/>
              </a:rPr>
              <a:t>※</a:t>
            </a:r>
            <a:r>
              <a:rPr lang="ja-JP" altLang="en-US" sz="1050" dirty="0">
                <a:latin typeface="ＭＳ ゴシック" panose="020B0609070205080204" pitchFamily="49" charset="-128"/>
                <a:ea typeface="ＭＳ ゴシック" panose="020B0609070205080204" pitchFamily="49" charset="-128"/>
              </a:rPr>
              <a:t>市役所本庁</a:t>
            </a:r>
            <a:endParaRPr lang="en-US" altLang="ja-JP" sz="1050" dirty="0">
              <a:latin typeface="ＭＳ ゴシック" panose="020B0609070205080204" pitchFamily="49" charset="-128"/>
              <a:ea typeface="ＭＳ ゴシック" panose="020B0609070205080204" pitchFamily="49" charset="-128"/>
            </a:endParaRPr>
          </a:p>
          <a:p>
            <a:pPr algn="just">
              <a:spcAft>
                <a:spcPts val="0"/>
              </a:spcAft>
            </a:pPr>
            <a:r>
              <a:rPr lang="ja-JP" altLang="en-US" sz="1050" dirty="0">
                <a:latin typeface="ＭＳ ゴシック" panose="020B0609070205080204" pitchFamily="49" charset="-128"/>
                <a:ea typeface="ＭＳ ゴシック" panose="020B0609070205080204" pitchFamily="49" charset="-128"/>
              </a:rPr>
              <a:t>　舎のみ</a:t>
            </a:r>
            <a:r>
              <a:rPr lang="ja-JP" altLang="ja-JP" sz="1050" dirty="0">
                <a:latin typeface="ＭＳ ゴシック" panose="020B0609070205080204" pitchFamily="49" charset="-128"/>
                <a:ea typeface="ＭＳ ゴシック" panose="020B0609070205080204" pitchFamily="49" charset="-128"/>
              </a:rPr>
              <a:t>（</a:t>
            </a:r>
            <a:r>
              <a:rPr lang="en-US" altLang="ja-JP" sz="1050" dirty="0">
                <a:latin typeface="ＭＳ ゴシック" panose="020B0609070205080204" pitchFamily="49" charset="-128"/>
                <a:ea typeface="ＭＳ ゴシック" panose="020B0609070205080204" pitchFamily="49" charset="-128"/>
              </a:rPr>
              <a:t>2020</a:t>
            </a:r>
            <a:r>
              <a:rPr lang="ja-JP" altLang="ja-JP" sz="1050" dirty="0">
                <a:latin typeface="ＭＳ ゴシック" panose="020B0609070205080204" pitchFamily="49" charset="-128"/>
                <a:ea typeface="ＭＳ ゴシック" panose="020B0609070205080204" pitchFamily="49" charset="-128"/>
              </a:rPr>
              <a:t>年度から全庁舎に拡充）</a:t>
            </a:r>
          </a:p>
          <a:p>
            <a:endParaRPr lang="en-US" altLang="ja-JP" sz="1050" dirty="0">
              <a:latin typeface="ＭＳ ゴシック" panose="020B0609070205080204" pitchFamily="49" charset="-128"/>
              <a:ea typeface="ＭＳ ゴシック" panose="020B0609070205080204" pitchFamily="49" charset="-128"/>
            </a:endParaRPr>
          </a:p>
        </p:txBody>
      </p:sp>
      <p:sp>
        <p:nvSpPr>
          <p:cNvPr id="75" name="円/楕円 74"/>
          <p:cNvSpPr/>
          <p:nvPr/>
        </p:nvSpPr>
        <p:spPr>
          <a:xfrm>
            <a:off x="253172" y="2710814"/>
            <a:ext cx="2675488" cy="642566"/>
          </a:xfrm>
          <a:prstGeom prst="ellipse">
            <a:avLst/>
          </a:prstGeom>
        </p:spPr>
        <p:style>
          <a:lnRef idx="1">
            <a:schemeClr val="accent2"/>
          </a:lnRef>
          <a:fillRef idx="3">
            <a:schemeClr val="accent2"/>
          </a:fillRef>
          <a:effectRef idx="2">
            <a:schemeClr val="accent2"/>
          </a:effectRef>
          <a:fontRef idx="minor">
            <a:schemeClr val="lt1"/>
          </a:fontRef>
        </p:style>
        <p:txBody>
          <a:bodyPr rtlCol="0" anchor="ctr"/>
          <a:lstStyle/>
          <a:p>
            <a:pPr algn="ctr"/>
            <a:r>
              <a:rPr kumimoji="1" lang="ja-JP" altLang="en-US" sz="1200" dirty="0">
                <a:latin typeface="ＭＳ ゴシック" panose="020B0609070205080204" pitchFamily="49" charset="-128"/>
                <a:ea typeface="ＭＳ ゴシック" panose="020B0609070205080204" pitchFamily="49" charset="-128"/>
              </a:rPr>
              <a:t>多様化するニーズに</a:t>
            </a:r>
            <a:endParaRPr kumimoji="1" lang="en-US" altLang="ja-JP" sz="1200" dirty="0">
              <a:latin typeface="ＭＳ ゴシック" panose="020B0609070205080204" pitchFamily="49" charset="-128"/>
              <a:ea typeface="ＭＳ ゴシック" panose="020B0609070205080204" pitchFamily="49" charset="-128"/>
            </a:endParaRPr>
          </a:p>
          <a:p>
            <a:pPr algn="ctr"/>
            <a:r>
              <a:rPr kumimoji="1" lang="ja-JP" altLang="en-US" sz="1200" dirty="0">
                <a:latin typeface="ＭＳ ゴシック" panose="020B0609070205080204" pitchFamily="49" charset="-128"/>
                <a:ea typeface="ＭＳ ゴシック" panose="020B0609070205080204" pitchFamily="49" charset="-128"/>
              </a:rPr>
              <a:t>合わせた柔軟な</a:t>
            </a:r>
            <a:endParaRPr kumimoji="1" lang="en-US" altLang="ja-JP" sz="1200" dirty="0">
              <a:latin typeface="ＭＳ ゴシック" panose="020B0609070205080204" pitchFamily="49" charset="-128"/>
              <a:ea typeface="ＭＳ ゴシック" panose="020B0609070205080204" pitchFamily="49" charset="-128"/>
            </a:endParaRPr>
          </a:p>
          <a:p>
            <a:pPr algn="ctr"/>
            <a:r>
              <a:rPr kumimoji="1" lang="ja-JP" altLang="en-US" sz="1200" dirty="0">
                <a:latin typeface="ＭＳ ゴシック" panose="020B0609070205080204" pitchFamily="49" charset="-128"/>
                <a:ea typeface="ＭＳ ゴシック" panose="020B0609070205080204" pitchFamily="49" charset="-128"/>
              </a:rPr>
              <a:t>働き方の推進</a:t>
            </a:r>
          </a:p>
        </p:txBody>
      </p:sp>
      <p:sp>
        <p:nvSpPr>
          <p:cNvPr id="76" name="角丸四角形 75"/>
          <p:cNvSpPr/>
          <p:nvPr/>
        </p:nvSpPr>
        <p:spPr>
          <a:xfrm>
            <a:off x="3173506" y="3429358"/>
            <a:ext cx="2904565" cy="1509852"/>
          </a:xfrm>
          <a:prstGeom prst="roundRect">
            <a:avLst/>
          </a:prstGeom>
        </p:spPr>
        <p:style>
          <a:lnRef idx="1">
            <a:schemeClr val="accent2"/>
          </a:lnRef>
          <a:fillRef idx="2">
            <a:schemeClr val="accent2"/>
          </a:fillRef>
          <a:effectRef idx="1">
            <a:schemeClr val="accent2"/>
          </a:effectRef>
          <a:fontRef idx="minor">
            <a:schemeClr val="dk1"/>
          </a:fontRef>
        </p:style>
        <p:txBody>
          <a:bodyPr rtlCol="0" anchor="ctr"/>
          <a:lstStyle/>
          <a:p>
            <a:pPr algn="ctr"/>
            <a:r>
              <a:rPr kumimoji="1" lang="ja-JP" altLang="en-US" sz="1200" dirty="0">
                <a:latin typeface="ＭＳ ゴシック" panose="020B0609070205080204" pitchFamily="49" charset="-128"/>
                <a:ea typeface="ＭＳ ゴシック" panose="020B0609070205080204" pitchFamily="49" charset="-128"/>
                <a:cs typeface="Meiryo UI" panose="020B0604030504040204" pitchFamily="50" charset="-128"/>
              </a:rPr>
              <a:t>イクボス研修</a:t>
            </a:r>
            <a:r>
              <a:rPr lang="ja-JP" altLang="en-US" sz="1200" dirty="0">
                <a:latin typeface="ＭＳ ゴシック" panose="020B0609070205080204" pitchFamily="49" charset="-128"/>
                <a:ea typeface="ＭＳ ゴシック" panose="020B0609070205080204" pitchFamily="49" charset="-128"/>
                <a:cs typeface="Meiryo UI" panose="020B0604030504040204" pitchFamily="50" charset="-128"/>
              </a:rPr>
              <a:t>・階層別研修</a:t>
            </a:r>
            <a:endParaRPr lang="en-US" altLang="ja-JP" sz="1200" dirty="0">
              <a:latin typeface="ＭＳ ゴシック" panose="020B0609070205080204" pitchFamily="49" charset="-128"/>
              <a:ea typeface="ＭＳ ゴシック" panose="020B0609070205080204" pitchFamily="49" charset="-128"/>
              <a:cs typeface="Meiryo UI" panose="020B0604030504040204" pitchFamily="50" charset="-128"/>
            </a:endParaRPr>
          </a:p>
          <a:p>
            <a:pPr algn="ctr"/>
            <a:r>
              <a:rPr kumimoji="1" lang="ja-JP" altLang="en-US" sz="1200" dirty="0">
                <a:latin typeface="ＭＳ ゴシック" panose="020B0609070205080204" pitchFamily="49" charset="-128"/>
                <a:ea typeface="ＭＳ ゴシック" panose="020B0609070205080204" pitchFamily="49" charset="-128"/>
                <a:cs typeface="Meiryo UI" panose="020B0604030504040204" pitchFamily="50" charset="-128"/>
              </a:rPr>
              <a:t>（</a:t>
            </a:r>
            <a:r>
              <a:rPr kumimoji="1" lang="en-US" altLang="ja-JP" sz="1200" dirty="0">
                <a:latin typeface="ＭＳ ゴシック" panose="020B0609070205080204" pitchFamily="49" charset="-128"/>
                <a:ea typeface="ＭＳ ゴシック" panose="020B0609070205080204" pitchFamily="49" charset="-128"/>
                <a:cs typeface="Meiryo UI" panose="020B0604030504040204" pitchFamily="50" charset="-128"/>
              </a:rPr>
              <a:t>2016</a:t>
            </a:r>
            <a:r>
              <a:rPr kumimoji="1" lang="ja-JP" altLang="en-US" sz="1200" dirty="0">
                <a:latin typeface="ＭＳ ゴシック" panose="020B0609070205080204" pitchFamily="49" charset="-128"/>
                <a:ea typeface="ＭＳ ゴシック" panose="020B0609070205080204" pitchFamily="49" charset="-128"/>
                <a:cs typeface="Meiryo UI" panose="020B0604030504040204" pitchFamily="50" charset="-128"/>
              </a:rPr>
              <a:t>年～）</a:t>
            </a:r>
            <a:endParaRPr kumimoji="1" lang="en-US" altLang="ja-JP" sz="1200" dirty="0">
              <a:latin typeface="ＭＳ ゴシック" panose="020B0609070205080204" pitchFamily="49" charset="-128"/>
              <a:ea typeface="ＭＳ ゴシック" panose="020B0609070205080204" pitchFamily="49" charset="-128"/>
              <a:cs typeface="Meiryo UI" panose="020B0604030504040204" pitchFamily="50" charset="-128"/>
            </a:endParaRPr>
          </a:p>
          <a:p>
            <a:r>
              <a:rPr lang="ja-JP" altLang="en-US" sz="1050" dirty="0">
                <a:latin typeface="ＭＳ ゴシック" panose="020B0609070205080204" pitchFamily="49" charset="-128"/>
                <a:ea typeface="ＭＳ ゴシック" panose="020B0609070205080204" pitchFamily="49" charset="-128"/>
                <a:cs typeface="Meiryo UI" panose="020B0604030504040204" pitchFamily="50" charset="-128"/>
              </a:rPr>
              <a:t>・課長級に対して、イクボスの意識を醸成</a:t>
            </a:r>
            <a:endParaRPr lang="en-US" altLang="ja-JP" sz="1050" dirty="0">
              <a:latin typeface="ＭＳ ゴシック" panose="020B0609070205080204" pitchFamily="49" charset="-128"/>
              <a:ea typeface="ＭＳ ゴシック" panose="020B0609070205080204" pitchFamily="49" charset="-128"/>
              <a:cs typeface="Meiryo UI" panose="020B0604030504040204" pitchFamily="50" charset="-128"/>
            </a:endParaRPr>
          </a:p>
          <a:p>
            <a:r>
              <a:rPr lang="ja-JP" altLang="en-US" sz="1050" dirty="0">
                <a:latin typeface="ＭＳ ゴシック" panose="020B0609070205080204" pitchFamily="49" charset="-128"/>
                <a:ea typeface="ＭＳ ゴシック" panose="020B0609070205080204" pitchFamily="49" charset="-128"/>
                <a:cs typeface="Meiryo UI" panose="020B0604030504040204" pitchFamily="50" charset="-128"/>
              </a:rPr>
              <a:t>　するため、新規で研修を実施。</a:t>
            </a:r>
            <a:endParaRPr lang="en-US" altLang="ja-JP" sz="1050" dirty="0">
              <a:latin typeface="ＭＳ ゴシック" panose="020B0609070205080204" pitchFamily="49" charset="-128"/>
              <a:ea typeface="ＭＳ ゴシック" panose="020B0609070205080204" pitchFamily="49" charset="-128"/>
              <a:cs typeface="Meiryo UI" panose="020B0604030504040204" pitchFamily="50" charset="-128"/>
            </a:endParaRPr>
          </a:p>
          <a:p>
            <a:r>
              <a:rPr lang="ja-JP" altLang="en-US" sz="1050" dirty="0">
                <a:latin typeface="ＭＳ ゴシック" panose="020B0609070205080204" pitchFamily="49" charset="-128"/>
                <a:ea typeface="ＭＳ ゴシック" panose="020B0609070205080204" pitchFamily="49" charset="-128"/>
                <a:cs typeface="Meiryo UI" panose="020B0604030504040204" pitchFamily="50" charset="-128"/>
              </a:rPr>
              <a:t>　各階別研修でワーク・ライフ・バランス</a:t>
            </a:r>
            <a:endParaRPr lang="en-US" altLang="ja-JP" sz="1050" dirty="0">
              <a:latin typeface="ＭＳ ゴシック" panose="020B0609070205080204" pitchFamily="49" charset="-128"/>
              <a:ea typeface="ＭＳ ゴシック" panose="020B0609070205080204" pitchFamily="49" charset="-128"/>
              <a:cs typeface="Meiryo UI" panose="020B0604030504040204" pitchFamily="50" charset="-128"/>
            </a:endParaRPr>
          </a:p>
          <a:p>
            <a:r>
              <a:rPr lang="ja-JP" altLang="en-US" sz="1050" dirty="0">
                <a:latin typeface="ＭＳ ゴシック" panose="020B0609070205080204" pitchFamily="49" charset="-128"/>
                <a:ea typeface="ＭＳ ゴシック" panose="020B0609070205080204" pitchFamily="49" charset="-128"/>
                <a:cs typeface="Meiryo UI" panose="020B0604030504040204" pitchFamily="50" charset="-128"/>
              </a:rPr>
              <a:t>　に関する研修を実施。</a:t>
            </a:r>
            <a:endParaRPr kumimoji="1" lang="en-US" altLang="ja-JP" sz="1050" dirty="0">
              <a:latin typeface="ＭＳ ゴシック" panose="020B0609070205080204" pitchFamily="49" charset="-128"/>
              <a:ea typeface="ＭＳ ゴシック" panose="020B0609070205080204" pitchFamily="49" charset="-128"/>
              <a:cs typeface="Meiryo UI" panose="020B0604030504040204" pitchFamily="50" charset="-128"/>
            </a:endParaRPr>
          </a:p>
        </p:txBody>
      </p:sp>
      <p:sp>
        <p:nvSpPr>
          <p:cNvPr id="77" name="角丸四角形 76"/>
          <p:cNvSpPr/>
          <p:nvPr/>
        </p:nvSpPr>
        <p:spPr>
          <a:xfrm>
            <a:off x="3179379" y="5020453"/>
            <a:ext cx="2898692" cy="1180468"/>
          </a:xfrm>
          <a:prstGeom prst="roundRect">
            <a:avLst/>
          </a:prstGeom>
        </p:spPr>
        <p:style>
          <a:lnRef idx="1">
            <a:schemeClr val="accent2"/>
          </a:lnRef>
          <a:fillRef idx="2">
            <a:schemeClr val="accent2"/>
          </a:fillRef>
          <a:effectRef idx="1">
            <a:schemeClr val="accent2"/>
          </a:effectRef>
          <a:fontRef idx="minor">
            <a:schemeClr val="dk1"/>
          </a:fontRef>
        </p:style>
        <p:txBody>
          <a:bodyPr rtlCol="0" anchor="ctr"/>
          <a:lstStyle/>
          <a:p>
            <a:pPr algn="ctr"/>
            <a:r>
              <a:rPr kumimoji="1" lang="ja-JP" altLang="en-US" sz="1200" dirty="0">
                <a:latin typeface="ＭＳ ゴシック" panose="020B0609070205080204" pitchFamily="49" charset="-128"/>
                <a:ea typeface="ＭＳ ゴシック" panose="020B0609070205080204" pitchFamily="49" charset="-128"/>
                <a:cs typeface="Meiryo UI" panose="020B0604030504040204" pitchFamily="50" charset="-128"/>
              </a:rPr>
              <a:t>イクボス説明書</a:t>
            </a:r>
            <a:r>
              <a:rPr lang="ja-JP" altLang="en-US" sz="1200" dirty="0">
                <a:latin typeface="ＭＳ ゴシック" panose="020B0609070205080204" pitchFamily="49" charset="-128"/>
                <a:ea typeface="ＭＳ ゴシック" panose="020B0609070205080204" pitchFamily="49" charset="-128"/>
                <a:cs typeface="Meiryo UI" panose="020B0604030504040204" pitchFamily="50" charset="-128"/>
              </a:rPr>
              <a:t>（</a:t>
            </a:r>
            <a:r>
              <a:rPr lang="en-US" altLang="ja-JP" sz="1200" dirty="0">
                <a:latin typeface="ＭＳ ゴシック" panose="020B0609070205080204" pitchFamily="49" charset="-128"/>
                <a:ea typeface="ＭＳ ゴシック" panose="020B0609070205080204" pitchFamily="49" charset="-128"/>
                <a:cs typeface="Meiryo UI" panose="020B0604030504040204" pitchFamily="50" charset="-128"/>
              </a:rPr>
              <a:t>2017</a:t>
            </a:r>
            <a:r>
              <a:rPr lang="ja-JP" altLang="en-US" sz="1200" dirty="0">
                <a:latin typeface="ＭＳ ゴシック" panose="020B0609070205080204" pitchFamily="49" charset="-128"/>
                <a:ea typeface="ＭＳ ゴシック" panose="020B0609070205080204" pitchFamily="49" charset="-128"/>
                <a:cs typeface="Meiryo UI" panose="020B0604030504040204" pitchFamily="50" charset="-128"/>
              </a:rPr>
              <a:t>年１月）</a:t>
            </a:r>
            <a:endParaRPr lang="en-US" altLang="ja-JP" sz="1200" dirty="0">
              <a:latin typeface="ＭＳ ゴシック" panose="020B0609070205080204" pitchFamily="49" charset="-128"/>
              <a:ea typeface="ＭＳ ゴシック" panose="020B0609070205080204" pitchFamily="49" charset="-128"/>
              <a:cs typeface="Meiryo UI" panose="020B0604030504040204" pitchFamily="50" charset="-128"/>
            </a:endParaRPr>
          </a:p>
          <a:p>
            <a:r>
              <a:rPr kumimoji="1" lang="ja-JP" altLang="en-US" sz="1050" dirty="0">
                <a:latin typeface="ＭＳ ゴシック" panose="020B0609070205080204" pitchFamily="49" charset="-128"/>
                <a:ea typeface="ＭＳ ゴシック" panose="020B0609070205080204" pitchFamily="49" charset="-128"/>
                <a:cs typeface="Meiryo UI" panose="020B0604030504040204" pitchFamily="50" charset="-128"/>
              </a:rPr>
              <a:t>・上司と部下とのコミュニケーションを</a:t>
            </a:r>
            <a:endParaRPr kumimoji="1" lang="en-US" altLang="ja-JP" sz="1050" dirty="0">
              <a:latin typeface="ＭＳ ゴシック" panose="020B0609070205080204" pitchFamily="49" charset="-128"/>
              <a:ea typeface="ＭＳ ゴシック" panose="020B0609070205080204" pitchFamily="49" charset="-128"/>
              <a:cs typeface="Meiryo UI" panose="020B0604030504040204" pitchFamily="50" charset="-128"/>
            </a:endParaRPr>
          </a:p>
          <a:p>
            <a:r>
              <a:rPr lang="ja-JP" altLang="en-US" sz="1050" dirty="0">
                <a:latin typeface="ＭＳ ゴシック" panose="020B0609070205080204" pitchFamily="49" charset="-128"/>
                <a:ea typeface="ＭＳ ゴシック" panose="020B0609070205080204" pitchFamily="49" charset="-128"/>
                <a:cs typeface="Meiryo UI" panose="020B0604030504040204" pitchFamily="50" charset="-128"/>
              </a:rPr>
              <a:t>　</a:t>
            </a:r>
            <a:r>
              <a:rPr kumimoji="1" lang="ja-JP" altLang="en-US" sz="1050" dirty="0">
                <a:latin typeface="ＭＳ ゴシック" panose="020B0609070205080204" pitchFamily="49" charset="-128"/>
                <a:ea typeface="ＭＳ ゴシック" panose="020B0609070205080204" pitchFamily="49" charset="-128"/>
                <a:cs typeface="Meiryo UI" panose="020B0604030504040204" pitchFamily="50" charset="-128"/>
              </a:rPr>
              <a:t>促進するための手引書を作成し、庁内</a:t>
            </a:r>
            <a:endParaRPr kumimoji="1" lang="en-US" altLang="ja-JP" sz="1050" dirty="0">
              <a:latin typeface="ＭＳ ゴシック" panose="020B0609070205080204" pitchFamily="49" charset="-128"/>
              <a:ea typeface="ＭＳ ゴシック" panose="020B0609070205080204" pitchFamily="49" charset="-128"/>
              <a:cs typeface="Meiryo UI" panose="020B0604030504040204" pitchFamily="50" charset="-128"/>
            </a:endParaRPr>
          </a:p>
          <a:p>
            <a:r>
              <a:rPr lang="ja-JP" altLang="en-US" sz="1050" dirty="0">
                <a:latin typeface="ＭＳ ゴシック" panose="020B0609070205080204" pitchFamily="49" charset="-128"/>
                <a:ea typeface="ＭＳ ゴシック" panose="020B0609070205080204" pitchFamily="49" charset="-128"/>
                <a:cs typeface="Meiryo UI" panose="020B0604030504040204" pitchFamily="50" charset="-128"/>
              </a:rPr>
              <a:t>　</a:t>
            </a:r>
            <a:r>
              <a:rPr kumimoji="1" lang="ja-JP" altLang="en-US" sz="1050" dirty="0">
                <a:latin typeface="ＭＳ ゴシック" panose="020B0609070205080204" pitchFamily="49" charset="-128"/>
                <a:ea typeface="ＭＳ ゴシック" panose="020B0609070205080204" pitchFamily="49" charset="-128"/>
                <a:cs typeface="Meiryo UI" panose="020B0604030504040204" pitchFamily="50" charset="-128"/>
              </a:rPr>
              <a:t>ポータルに掲載。</a:t>
            </a:r>
          </a:p>
        </p:txBody>
      </p:sp>
      <p:sp>
        <p:nvSpPr>
          <p:cNvPr id="78" name="円/楕円 77"/>
          <p:cNvSpPr/>
          <p:nvPr/>
        </p:nvSpPr>
        <p:spPr>
          <a:xfrm>
            <a:off x="3332617" y="2710814"/>
            <a:ext cx="2545524" cy="642566"/>
          </a:xfrm>
          <a:prstGeom prst="ellipse">
            <a:avLst/>
          </a:prstGeom>
        </p:spPr>
        <p:style>
          <a:lnRef idx="1">
            <a:schemeClr val="accent2"/>
          </a:lnRef>
          <a:fillRef idx="3">
            <a:schemeClr val="accent2"/>
          </a:fillRef>
          <a:effectRef idx="2">
            <a:schemeClr val="accent2"/>
          </a:effectRef>
          <a:fontRef idx="minor">
            <a:schemeClr val="lt1"/>
          </a:fontRef>
        </p:style>
        <p:txBody>
          <a:bodyPr rtlCol="0" anchor="ctr"/>
          <a:lstStyle/>
          <a:p>
            <a:pPr algn="ctr"/>
            <a:r>
              <a:rPr lang="ja-JP" altLang="en-US" sz="1200" dirty="0">
                <a:latin typeface="ＭＳ ゴシック" panose="020B0609070205080204" pitchFamily="49" charset="-128"/>
                <a:ea typeface="ＭＳ ゴシック" panose="020B0609070205080204" pitchFamily="49" charset="-128"/>
              </a:rPr>
              <a:t>管理職の</a:t>
            </a:r>
            <a:endParaRPr lang="en-US" altLang="ja-JP" sz="1200" dirty="0">
              <a:latin typeface="ＭＳ ゴシック" panose="020B0609070205080204" pitchFamily="49" charset="-128"/>
              <a:ea typeface="ＭＳ ゴシック" panose="020B0609070205080204" pitchFamily="49" charset="-128"/>
            </a:endParaRPr>
          </a:p>
          <a:p>
            <a:pPr algn="ctr"/>
            <a:r>
              <a:rPr lang="ja-JP" altLang="en-US" sz="1200" dirty="0">
                <a:latin typeface="ＭＳ ゴシック" panose="020B0609070205080204" pitchFamily="49" charset="-128"/>
                <a:ea typeface="ＭＳ ゴシック" panose="020B0609070205080204" pitchFamily="49" charset="-128"/>
              </a:rPr>
              <a:t>意識啓発</a:t>
            </a:r>
          </a:p>
        </p:txBody>
      </p:sp>
      <p:sp>
        <p:nvSpPr>
          <p:cNvPr id="79" name="角丸四角形 78"/>
          <p:cNvSpPr/>
          <p:nvPr/>
        </p:nvSpPr>
        <p:spPr>
          <a:xfrm>
            <a:off x="6163808" y="4988852"/>
            <a:ext cx="2886818" cy="1219768"/>
          </a:xfrm>
          <a:prstGeom prst="roundRect">
            <a:avLst/>
          </a:prstGeom>
        </p:spPr>
        <p:style>
          <a:lnRef idx="1">
            <a:schemeClr val="accent2"/>
          </a:lnRef>
          <a:fillRef idx="2">
            <a:schemeClr val="accent2"/>
          </a:fillRef>
          <a:effectRef idx="1">
            <a:schemeClr val="accent2"/>
          </a:effectRef>
          <a:fontRef idx="minor">
            <a:schemeClr val="dk1"/>
          </a:fontRef>
        </p:style>
        <p:txBody>
          <a:bodyPr rtlCol="0" anchor="ctr"/>
          <a:lstStyle/>
          <a:p>
            <a:pPr algn="ctr"/>
            <a:r>
              <a:rPr kumimoji="1" lang="ja-JP" altLang="en-US" sz="1200" dirty="0">
                <a:latin typeface="ＭＳ ゴシック" panose="020B0609070205080204" pitchFamily="49" charset="-128"/>
                <a:ea typeface="ＭＳ ゴシック" panose="020B0609070205080204" pitchFamily="49" charset="-128"/>
                <a:cs typeface="Meiryo UI" panose="020B0604030504040204" pitchFamily="50" charset="-128"/>
              </a:rPr>
              <a:t>ワーク・ライフ・バランス推進期間の設定</a:t>
            </a:r>
            <a:r>
              <a:rPr lang="ja-JP" altLang="en-US" sz="1200" dirty="0">
                <a:latin typeface="ＭＳ ゴシック" panose="020B0609070205080204" pitchFamily="49" charset="-128"/>
                <a:ea typeface="ＭＳ ゴシック" panose="020B0609070205080204" pitchFamily="49" charset="-128"/>
                <a:cs typeface="Meiryo UI" panose="020B0604030504040204" pitchFamily="50" charset="-128"/>
              </a:rPr>
              <a:t>（</a:t>
            </a:r>
            <a:r>
              <a:rPr lang="en-US" altLang="ja-JP" sz="1200" dirty="0">
                <a:latin typeface="ＭＳ ゴシック" panose="020B0609070205080204" pitchFamily="49" charset="-128"/>
                <a:ea typeface="ＭＳ ゴシック" panose="020B0609070205080204" pitchFamily="49" charset="-128"/>
                <a:cs typeface="Meiryo UI" panose="020B0604030504040204" pitchFamily="50" charset="-128"/>
              </a:rPr>
              <a:t>2015</a:t>
            </a:r>
            <a:r>
              <a:rPr lang="ja-JP" altLang="en-US" sz="1200" dirty="0">
                <a:latin typeface="ＭＳ ゴシック" panose="020B0609070205080204" pitchFamily="49" charset="-128"/>
                <a:ea typeface="ＭＳ ゴシック" panose="020B0609070205080204" pitchFamily="49" charset="-128"/>
                <a:cs typeface="Meiryo UI" panose="020B0604030504040204" pitchFamily="50" charset="-128"/>
              </a:rPr>
              <a:t>年～）</a:t>
            </a:r>
            <a:endParaRPr lang="en-US" altLang="ja-JP" sz="1200" dirty="0">
              <a:latin typeface="ＭＳ ゴシック" panose="020B0609070205080204" pitchFamily="49" charset="-128"/>
              <a:ea typeface="ＭＳ ゴシック" panose="020B0609070205080204" pitchFamily="49" charset="-128"/>
              <a:cs typeface="Meiryo UI" panose="020B0604030504040204" pitchFamily="50" charset="-128"/>
            </a:endParaRPr>
          </a:p>
          <a:p>
            <a:r>
              <a:rPr kumimoji="1" lang="ja-JP" altLang="en-US" sz="1050" dirty="0">
                <a:latin typeface="ＭＳ ゴシック" panose="020B0609070205080204" pitchFamily="49" charset="-128"/>
                <a:ea typeface="ＭＳ ゴシック" panose="020B0609070205080204" pitchFamily="49" charset="-128"/>
                <a:cs typeface="Meiryo UI" panose="020B0604030504040204" pitchFamily="50" charset="-128"/>
              </a:rPr>
              <a:t>・７</a:t>
            </a:r>
            <a:r>
              <a:rPr lang="ja-JP" altLang="en-US" sz="1050" dirty="0">
                <a:latin typeface="ＭＳ ゴシック" panose="020B0609070205080204" pitchFamily="49" charset="-128"/>
                <a:ea typeface="ＭＳ ゴシック" panose="020B0609070205080204" pitchFamily="49" charset="-128"/>
                <a:cs typeface="Meiryo UI" panose="020B0604030504040204" pitchFamily="50" charset="-128"/>
              </a:rPr>
              <a:t>～</a:t>
            </a:r>
            <a:r>
              <a:rPr kumimoji="1" lang="ja-JP" altLang="en-US" sz="1050" dirty="0">
                <a:latin typeface="ＭＳ ゴシック" panose="020B0609070205080204" pitchFamily="49" charset="-128"/>
                <a:ea typeface="ＭＳ ゴシック" panose="020B0609070205080204" pitchFamily="49" charset="-128"/>
                <a:cs typeface="Meiryo UI" panose="020B0604030504040204" pitchFamily="50" charset="-128"/>
              </a:rPr>
              <a:t>８月を推進期間として設定し、定時</a:t>
            </a:r>
            <a:endParaRPr kumimoji="1" lang="en-US" altLang="ja-JP" sz="1050" dirty="0">
              <a:latin typeface="ＭＳ ゴシック" panose="020B0609070205080204" pitchFamily="49" charset="-128"/>
              <a:ea typeface="ＭＳ ゴシック" panose="020B0609070205080204" pitchFamily="49" charset="-128"/>
              <a:cs typeface="Meiryo UI" panose="020B0604030504040204" pitchFamily="50" charset="-128"/>
            </a:endParaRPr>
          </a:p>
          <a:p>
            <a:r>
              <a:rPr lang="ja-JP" altLang="en-US" sz="1050" dirty="0">
                <a:latin typeface="ＭＳ ゴシック" panose="020B0609070205080204" pitchFamily="49" charset="-128"/>
                <a:ea typeface="ＭＳ ゴシック" panose="020B0609070205080204" pitchFamily="49" charset="-128"/>
                <a:cs typeface="Meiryo UI" panose="020B0604030504040204" pitchFamily="50" charset="-128"/>
              </a:rPr>
              <a:t>　</a:t>
            </a:r>
            <a:r>
              <a:rPr kumimoji="1" lang="ja-JP" altLang="en-US" sz="1050" dirty="0">
                <a:latin typeface="ＭＳ ゴシック" panose="020B0609070205080204" pitchFamily="49" charset="-128"/>
                <a:ea typeface="ＭＳ ゴシック" panose="020B0609070205080204" pitchFamily="49" charset="-128"/>
                <a:cs typeface="Meiryo UI" panose="020B0604030504040204" pitchFamily="50" charset="-128"/>
              </a:rPr>
              <a:t>退庁の促進ややむを得ない時間外勤務に</a:t>
            </a:r>
            <a:endParaRPr kumimoji="1" lang="en-US" altLang="ja-JP" sz="1050" dirty="0">
              <a:latin typeface="ＭＳ ゴシック" panose="020B0609070205080204" pitchFamily="49" charset="-128"/>
              <a:ea typeface="ＭＳ ゴシック" panose="020B0609070205080204" pitchFamily="49" charset="-128"/>
              <a:cs typeface="Meiryo UI" panose="020B0604030504040204" pitchFamily="50" charset="-128"/>
            </a:endParaRPr>
          </a:p>
          <a:p>
            <a:r>
              <a:rPr lang="ja-JP" altLang="en-US" sz="1050" dirty="0">
                <a:latin typeface="ＭＳ ゴシック" panose="020B0609070205080204" pitchFamily="49" charset="-128"/>
                <a:ea typeface="ＭＳ ゴシック" panose="020B0609070205080204" pitchFamily="49" charset="-128"/>
                <a:cs typeface="Meiryo UI" panose="020B0604030504040204" pitchFamily="50" charset="-128"/>
              </a:rPr>
              <a:t>　</a:t>
            </a:r>
            <a:r>
              <a:rPr kumimoji="1" lang="ja-JP" altLang="en-US" sz="1050" dirty="0">
                <a:latin typeface="ＭＳ ゴシック" panose="020B0609070205080204" pitchFamily="49" charset="-128"/>
                <a:ea typeface="ＭＳ ゴシック" panose="020B0609070205080204" pitchFamily="49" charset="-128"/>
                <a:cs typeface="Meiryo UI" panose="020B0604030504040204" pitchFamily="50" charset="-128"/>
              </a:rPr>
              <a:t>ついて朝への振替を推進。</a:t>
            </a:r>
          </a:p>
        </p:txBody>
      </p:sp>
      <p:sp>
        <p:nvSpPr>
          <p:cNvPr id="80" name="角丸四角形 79"/>
          <p:cNvSpPr/>
          <p:nvPr/>
        </p:nvSpPr>
        <p:spPr>
          <a:xfrm>
            <a:off x="6146959" y="3443293"/>
            <a:ext cx="2886818" cy="1466266"/>
          </a:xfrm>
          <a:prstGeom prst="roundRect">
            <a:avLst/>
          </a:prstGeom>
        </p:spPr>
        <p:style>
          <a:lnRef idx="1">
            <a:schemeClr val="accent2"/>
          </a:lnRef>
          <a:fillRef idx="2">
            <a:schemeClr val="accent2"/>
          </a:fillRef>
          <a:effectRef idx="1">
            <a:schemeClr val="accent2"/>
          </a:effectRef>
          <a:fontRef idx="minor">
            <a:schemeClr val="dk1"/>
          </a:fontRef>
        </p:style>
        <p:txBody>
          <a:bodyPr rtlCol="0" anchor="ctr"/>
          <a:lstStyle/>
          <a:p>
            <a:pPr algn="ctr"/>
            <a:r>
              <a:rPr lang="ja-JP" altLang="en-US" sz="1050" dirty="0">
                <a:latin typeface="ＭＳ ゴシック" panose="020B0609070205080204" pitchFamily="49" charset="-128"/>
                <a:ea typeface="ＭＳ ゴシック" panose="020B0609070205080204" pitchFamily="49" charset="-128"/>
              </a:rPr>
              <a:t>時間外勤務の縮減にかかる指針の改訂（</a:t>
            </a:r>
            <a:r>
              <a:rPr lang="en-US" altLang="ja-JP" sz="1050" dirty="0">
                <a:latin typeface="ＭＳ ゴシック" panose="020B0609070205080204" pitchFamily="49" charset="-128"/>
                <a:ea typeface="ＭＳ ゴシック" panose="020B0609070205080204" pitchFamily="49" charset="-128"/>
              </a:rPr>
              <a:t>2016</a:t>
            </a:r>
            <a:r>
              <a:rPr lang="ja-JP" altLang="en-US" sz="1050" dirty="0">
                <a:latin typeface="ＭＳ ゴシック" panose="020B0609070205080204" pitchFamily="49" charset="-128"/>
                <a:ea typeface="ＭＳ ゴシック" panose="020B0609070205080204" pitchFamily="49" charset="-128"/>
              </a:rPr>
              <a:t>年６月、</a:t>
            </a:r>
            <a:r>
              <a:rPr lang="en-US" altLang="ja-JP" sz="1050" dirty="0">
                <a:latin typeface="ＭＳ ゴシック" panose="020B0609070205080204" pitchFamily="49" charset="-128"/>
                <a:ea typeface="ＭＳ ゴシック" panose="020B0609070205080204" pitchFamily="49" charset="-128"/>
              </a:rPr>
              <a:t> 2019</a:t>
            </a:r>
            <a:r>
              <a:rPr lang="ja-JP" altLang="ja-JP" sz="1050" dirty="0">
                <a:latin typeface="ＭＳ ゴシック" panose="020B0609070205080204" pitchFamily="49" charset="-128"/>
                <a:ea typeface="ＭＳ ゴシック" panose="020B0609070205080204" pitchFamily="49" charset="-128"/>
              </a:rPr>
              <a:t>年４月</a:t>
            </a:r>
            <a:r>
              <a:rPr lang="ja-JP" altLang="en-US" sz="1050" dirty="0">
                <a:latin typeface="ＭＳ ゴシック" panose="020B0609070205080204" pitchFamily="49" charset="-128"/>
                <a:ea typeface="ＭＳ ゴシック" panose="020B0609070205080204" pitchFamily="49" charset="-128"/>
              </a:rPr>
              <a:t>）</a:t>
            </a:r>
            <a:endParaRPr lang="en-US" altLang="ja-JP" sz="1050" dirty="0">
              <a:latin typeface="ＭＳ ゴシック" panose="020B0609070205080204" pitchFamily="49" charset="-128"/>
              <a:ea typeface="ＭＳ ゴシック" panose="020B0609070205080204" pitchFamily="49" charset="-128"/>
            </a:endParaRPr>
          </a:p>
          <a:p>
            <a:r>
              <a:rPr lang="ja-JP" altLang="en-US" sz="1050" dirty="0">
                <a:latin typeface="ＭＳ ゴシック" panose="020B0609070205080204" pitchFamily="49" charset="-128"/>
                <a:ea typeface="ＭＳ ゴシック" panose="020B0609070205080204" pitchFamily="49" charset="-128"/>
              </a:rPr>
              <a:t>・ノー残業デーの追加のほか、一定の時間</a:t>
            </a:r>
            <a:endParaRPr lang="en-US" altLang="ja-JP" sz="1050" dirty="0">
              <a:latin typeface="ＭＳ ゴシック" panose="020B0609070205080204" pitchFamily="49" charset="-128"/>
              <a:ea typeface="ＭＳ ゴシック" panose="020B0609070205080204" pitchFamily="49" charset="-128"/>
            </a:endParaRPr>
          </a:p>
          <a:p>
            <a:r>
              <a:rPr lang="ja-JP" altLang="en-US" sz="1050" dirty="0">
                <a:latin typeface="ＭＳ ゴシック" panose="020B0609070205080204" pitchFamily="49" charset="-128"/>
                <a:ea typeface="ＭＳ ゴシック" panose="020B0609070205080204" pitchFamily="49" charset="-128"/>
              </a:rPr>
              <a:t>　外勤務をした職員に対する所属長の報告</a:t>
            </a:r>
            <a:endParaRPr lang="en-US" altLang="ja-JP" sz="1050" dirty="0">
              <a:latin typeface="ＭＳ ゴシック" panose="020B0609070205080204" pitchFamily="49" charset="-128"/>
              <a:ea typeface="ＭＳ ゴシック" panose="020B0609070205080204" pitchFamily="49" charset="-128"/>
            </a:endParaRPr>
          </a:p>
          <a:p>
            <a:r>
              <a:rPr lang="ja-JP" altLang="en-US" sz="1050" dirty="0">
                <a:latin typeface="ＭＳ ゴシック" panose="020B0609070205080204" pitchFamily="49" charset="-128"/>
                <a:ea typeface="ＭＳ ゴシック" panose="020B0609070205080204" pitchFamily="49" charset="-128"/>
              </a:rPr>
              <a:t>　義務等を記載。</a:t>
            </a:r>
            <a:endParaRPr lang="en-US" altLang="ja-JP" sz="1050" dirty="0">
              <a:latin typeface="ＭＳ ゴシック" panose="020B0609070205080204" pitchFamily="49" charset="-128"/>
              <a:ea typeface="ＭＳ ゴシック" panose="020B0609070205080204" pitchFamily="49" charset="-128"/>
            </a:endParaRPr>
          </a:p>
          <a:p>
            <a:r>
              <a:rPr lang="ja-JP" altLang="ja-JP" sz="1050" dirty="0">
                <a:latin typeface="ＭＳ ゴシック" panose="020B0609070205080204" pitchFamily="49" charset="-128"/>
                <a:ea typeface="ＭＳ ゴシック" panose="020B0609070205080204" pitchFamily="49" charset="-128"/>
              </a:rPr>
              <a:t> ・時間外勤務に上限時間を設けるとともに総務局によるモニタリングを制度化</a:t>
            </a:r>
          </a:p>
          <a:p>
            <a:pPr algn="just">
              <a:spcAft>
                <a:spcPts val="0"/>
              </a:spcAft>
            </a:pPr>
            <a:r>
              <a:rPr lang="ja-JP" altLang="ja-JP" sz="1050" dirty="0">
                <a:latin typeface="ＭＳ ゴシック" panose="020B0609070205080204" pitchFamily="49" charset="-128"/>
                <a:ea typeface="ＭＳ ゴシック" panose="020B0609070205080204" pitchFamily="49" charset="-128"/>
              </a:rPr>
              <a:t>　</a:t>
            </a:r>
            <a:r>
              <a:rPr lang="ja-JP" altLang="en-US" sz="1050" dirty="0">
                <a:latin typeface="ＭＳ ゴシック" panose="020B0609070205080204" pitchFamily="49" charset="-128"/>
                <a:ea typeface="ＭＳ ゴシック" panose="020B0609070205080204" pitchFamily="49" charset="-128"/>
              </a:rPr>
              <a:t>　　　　　　　　　</a:t>
            </a:r>
            <a:r>
              <a:rPr lang="ja-JP" altLang="ja-JP" sz="1050" dirty="0">
                <a:latin typeface="ＭＳ ゴシック" panose="020B0609070205080204" pitchFamily="49" charset="-128"/>
                <a:ea typeface="ＭＳ ゴシック" panose="020B0609070205080204" pitchFamily="49" charset="-128"/>
              </a:rPr>
              <a:t>（</a:t>
            </a:r>
            <a:r>
              <a:rPr lang="en-US" altLang="ja-JP" sz="1050" dirty="0">
                <a:latin typeface="ＭＳ ゴシック" panose="020B0609070205080204" pitchFamily="49" charset="-128"/>
                <a:ea typeface="ＭＳ ゴシック" panose="020B0609070205080204" pitchFamily="49" charset="-128"/>
              </a:rPr>
              <a:t>2019</a:t>
            </a:r>
            <a:r>
              <a:rPr lang="ja-JP" altLang="ja-JP" sz="1050" dirty="0">
                <a:latin typeface="ＭＳ ゴシック" panose="020B0609070205080204" pitchFamily="49" charset="-128"/>
                <a:ea typeface="ＭＳ ゴシック" panose="020B0609070205080204" pitchFamily="49" charset="-128"/>
              </a:rPr>
              <a:t>年４月）</a:t>
            </a:r>
          </a:p>
        </p:txBody>
      </p:sp>
      <p:sp>
        <p:nvSpPr>
          <p:cNvPr id="81" name="円/楕円 80"/>
          <p:cNvSpPr/>
          <p:nvPr/>
        </p:nvSpPr>
        <p:spPr>
          <a:xfrm>
            <a:off x="6254830" y="2741779"/>
            <a:ext cx="2679033" cy="639399"/>
          </a:xfrm>
          <a:prstGeom prst="ellipse">
            <a:avLst/>
          </a:prstGeom>
        </p:spPr>
        <p:style>
          <a:lnRef idx="1">
            <a:schemeClr val="accent2"/>
          </a:lnRef>
          <a:fillRef idx="3">
            <a:schemeClr val="accent2"/>
          </a:fillRef>
          <a:effectRef idx="2">
            <a:schemeClr val="accent2"/>
          </a:effectRef>
          <a:fontRef idx="minor">
            <a:schemeClr val="lt1"/>
          </a:fontRef>
        </p:style>
        <p:txBody>
          <a:bodyPr rtlCol="0" anchor="ctr"/>
          <a:lstStyle/>
          <a:p>
            <a:pPr algn="ctr"/>
            <a:r>
              <a:rPr lang="ja-JP" altLang="en-US" sz="1200" dirty="0">
                <a:latin typeface="ＭＳ ゴシック" panose="020B0609070205080204" pitchFamily="49" charset="-128"/>
                <a:ea typeface="ＭＳ ゴシック" panose="020B0609070205080204" pitchFamily="49" charset="-128"/>
              </a:rPr>
              <a:t>長時間労働の是正</a:t>
            </a:r>
          </a:p>
        </p:txBody>
      </p:sp>
      <p:sp>
        <p:nvSpPr>
          <p:cNvPr id="82" name="角丸四角形 81"/>
          <p:cNvSpPr/>
          <p:nvPr/>
        </p:nvSpPr>
        <p:spPr>
          <a:xfrm>
            <a:off x="57109" y="6276242"/>
            <a:ext cx="8976668" cy="389261"/>
          </a:xfrm>
          <a:prstGeom prst="roundRect">
            <a:avLst/>
          </a:prstGeom>
          <a:ln w="6350">
            <a:prstDash val="sysDash"/>
          </a:ln>
        </p:spPr>
        <p:style>
          <a:lnRef idx="2">
            <a:schemeClr val="accent2"/>
          </a:lnRef>
          <a:fillRef idx="1">
            <a:schemeClr val="lt1"/>
          </a:fillRef>
          <a:effectRef idx="0">
            <a:schemeClr val="accent2"/>
          </a:effectRef>
          <a:fontRef idx="minor">
            <a:schemeClr val="dk1"/>
          </a:fontRef>
        </p:style>
        <p:txBody>
          <a:bodyPr rtlCol="0" anchor="ctr"/>
          <a:lstStyle/>
          <a:p>
            <a:pPr algn="ctr"/>
            <a:r>
              <a:rPr kumimoji="1" lang="ja-JP" altLang="en-US" sz="1200" dirty="0">
                <a:latin typeface="ＭＳ ゴシック" panose="020B0609070205080204" pitchFamily="49" charset="-128"/>
                <a:ea typeface="ＭＳ ゴシック" panose="020B0609070205080204" pitchFamily="49" charset="-128"/>
                <a:cs typeface="Meiryo UI" panose="020B0604030504040204" pitchFamily="50" charset="-128"/>
              </a:rPr>
              <a:t>各所属においても独自の取組みを実施</a:t>
            </a:r>
            <a:endParaRPr kumimoji="1" lang="en-US" altLang="ja-JP" sz="1200" dirty="0">
              <a:latin typeface="ＭＳ ゴシック" panose="020B0609070205080204" pitchFamily="49" charset="-128"/>
              <a:ea typeface="ＭＳ ゴシック" panose="020B0609070205080204" pitchFamily="49" charset="-128"/>
              <a:cs typeface="Meiryo UI" panose="020B0604030504040204" pitchFamily="50" charset="-128"/>
            </a:endParaRPr>
          </a:p>
          <a:p>
            <a:pPr algn="ctr"/>
            <a:r>
              <a:rPr lang="ja-JP" altLang="en-US" sz="1200" dirty="0">
                <a:latin typeface="ＭＳ ゴシック" panose="020B0609070205080204" pitchFamily="49" charset="-128"/>
                <a:ea typeface="ＭＳ ゴシック" panose="020B0609070205080204" pitchFamily="49" charset="-128"/>
                <a:cs typeface="Meiryo UI" panose="020B0604030504040204" pitchFamily="50" charset="-128"/>
              </a:rPr>
              <a:t>（ノー残業デーの追加、休暇促進のための記念日休暇の設定など）</a:t>
            </a:r>
            <a:endParaRPr kumimoji="1" lang="ja-JP" altLang="en-US" sz="1200" dirty="0">
              <a:latin typeface="ＭＳ ゴシック" panose="020B0609070205080204" pitchFamily="49" charset="-128"/>
              <a:ea typeface="ＭＳ ゴシック" panose="020B0609070205080204" pitchFamily="49" charset="-128"/>
              <a:cs typeface="Meiryo UI" panose="020B0604030504040204" pitchFamily="50" charset="-128"/>
            </a:endParaRPr>
          </a:p>
        </p:txBody>
      </p:sp>
      <p:sp>
        <p:nvSpPr>
          <p:cNvPr id="27" name="テキスト ボックス 36"/>
          <p:cNvSpPr txBox="1"/>
          <p:nvPr/>
        </p:nvSpPr>
        <p:spPr>
          <a:xfrm>
            <a:off x="53576" y="46166"/>
            <a:ext cx="3993789"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lvl="0">
              <a:defRPr/>
            </a:pPr>
            <a:r>
              <a:rPr lang="en-US" altLang="zh-TW"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Ⅲ</a:t>
            </a:r>
            <a:r>
              <a:rPr lang="zh-TW" altLang="en-US"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　行財政改革</a:t>
            </a:r>
            <a:r>
              <a:rPr lang="en-US" altLang="ja-JP"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a:t>
            </a:r>
            <a:r>
              <a:rPr lang="ja-JP" altLang="en-US"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業務執行の刷新</a:t>
            </a:r>
            <a:r>
              <a:rPr lang="en-US" altLang="ja-JP"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a:t>
            </a:r>
            <a:r>
              <a:rPr lang="ja-JP" altLang="en-US"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・働き方改革</a:t>
            </a:r>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256</a:t>
            </a:fld>
            <a:endParaRPr lang="ja-JP" altLang="en-US"/>
          </a:p>
        </p:txBody>
      </p:sp>
    </p:spTree>
    <p:extLst>
      <p:ext uri="{BB962C8B-B14F-4D97-AF65-F5344CB8AC3E}">
        <p14:creationId xmlns:p14="http://schemas.microsoft.com/office/powerpoint/2010/main" val="2756247324"/>
      </p:ext>
    </p:extLst>
  </p:cSld>
  <p:clrMapOvr>
    <a:masterClrMapping/>
  </p:clrMapOvr>
</p:sld>
</file>

<file path=ppt/slides/slide2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スライド番号プレースホルダー 3"/>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1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257</a:t>
            </a:fld>
            <a:endParaRPr kumimoji="1" lang="ja-JP" altLang="en-US" sz="11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
        <p:nvSpPr>
          <p:cNvPr id="2" name="タイトル 1"/>
          <p:cNvSpPr>
            <a:spLocks noGrp="1"/>
          </p:cNvSpPr>
          <p:nvPr>
            <p:ph type="title" idx="4294967295"/>
          </p:nvPr>
        </p:nvSpPr>
        <p:spPr>
          <a:xfrm>
            <a:off x="0" y="908050"/>
            <a:ext cx="8577263" cy="720725"/>
          </a:xfrm>
        </p:spPr>
        <p:txBody>
          <a:bodyPr>
            <a:normAutofit fontScale="90000"/>
          </a:bodyPr>
          <a:lstStyle/>
          <a:p>
            <a:r>
              <a:rPr kumimoji="1" lang="en-US" altLang="ja-JP" dirty="0">
                <a:latin typeface="BIZ UDゴシック" panose="020B0400000000000000" pitchFamily="49" charset="-128"/>
                <a:ea typeface="BIZ UDゴシック" panose="020B0400000000000000" pitchFamily="49" charset="-128"/>
              </a:rPr>
              <a:t>Ⅳ</a:t>
            </a:r>
            <a:r>
              <a:rPr kumimoji="1" lang="ja-JP" altLang="en-US" dirty="0">
                <a:latin typeface="BIZ UDゴシック" panose="020B0400000000000000" pitchFamily="49" charset="-128"/>
                <a:ea typeface="BIZ UDゴシック" panose="020B0400000000000000" pitchFamily="49" charset="-128"/>
              </a:rPr>
              <a:t>　新型コロナウイルス感染症対策</a:t>
            </a:r>
          </a:p>
        </p:txBody>
      </p:sp>
      <p:sp>
        <p:nvSpPr>
          <p:cNvPr id="3" name="正方形/長方形 2"/>
          <p:cNvSpPr/>
          <p:nvPr/>
        </p:nvSpPr>
        <p:spPr>
          <a:xfrm>
            <a:off x="-180115" y="2392608"/>
            <a:ext cx="9540551" cy="2308324"/>
          </a:xfrm>
          <a:prstGeom prst="rect">
            <a:avLst/>
          </a:prstGeom>
        </p:spPr>
        <p:txBody>
          <a:bodyPr wrap="square">
            <a:spAutoFit/>
          </a:bodyPr>
          <a:lstStyle/>
          <a:p>
            <a:pPr marL="0" marR="0" lvl="0" indent="0" algn="l" defTabSz="914400" rtl="0" eaLnBrk="1" fontAlgn="auto" latinLnBrk="0" hangingPunct="1">
              <a:lnSpc>
                <a:spcPct val="150000"/>
              </a:lnSpc>
              <a:spcBef>
                <a:spcPts val="0"/>
              </a:spcBef>
              <a:spcAft>
                <a:spcPts val="0"/>
              </a:spcAft>
              <a:buClrTx/>
              <a:buSzTx/>
              <a:buFontTx/>
              <a:buNone/>
              <a:tabLst/>
              <a:defRPr/>
            </a:pPr>
            <a:r>
              <a:rPr kumimoji="1" lang="ja-JP" altLang="en-US" sz="3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　１　新型コロナウイルス感染症対策 主な取組み</a:t>
            </a:r>
            <a:endParaRPr kumimoji="1" lang="en-US" altLang="ja-JP" sz="3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l" defTabSz="914400" rtl="0" eaLnBrk="1" fontAlgn="auto" latinLnBrk="0" hangingPunct="1">
              <a:lnSpc>
                <a:spcPct val="150000"/>
              </a:lnSpc>
              <a:spcBef>
                <a:spcPts val="0"/>
              </a:spcBef>
              <a:spcAft>
                <a:spcPts val="0"/>
              </a:spcAft>
              <a:buClrTx/>
              <a:buSzTx/>
              <a:buFontTx/>
              <a:buNone/>
              <a:tabLst/>
              <a:defRPr/>
            </a:pPr>
            <a:r>
              <a:rPr kumimoji="1" lang="ja-JP" altLang="en-US" sz="3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　２　各年度の取組み（令和２年度～４年度）</a:t>
            </a:r>
            <a:endParaRPr kumimoji="1" lang="en-US" altLang="ja-JP" sz="3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l" defTabSz="914400" rtl="0" eaLnBrk="1" fontAlgn="auto" latinLnBrk="0" hangingPunct="1">
              <a:lnSpc>
                <a:spcPct val="150000"/>
              </a:lnSpc>
              <a:spcBef>
                <a:spcPts val="0"/>
              </a:spcBef>
              <a:spcAft>
                <a:spcPts val="0"/>
              </a:spcAft>
              <a:buClrTx/>
              <a:buSzTx/>
              <a:buFontTx/>
              <a:buNone/>
              <a:tabLst/>
              <a:defRPr/>
            </a:pPr>
            <a:r>
              <a:rPr kumimoji="1" lang="ja-JP" altLang="en-US" sz="3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　</a:t>
            </a:r>
            <a:r>
              <a:rPr kumimoji="1" lang="ja-JP" altLang="en-US" sz="20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（参考）新型コロナウイルス感染症対策における財政規模</a:t>
            </a:r>
            <a:r>
              <a:rPr kumimoji="1" lang="en-US" altLang="ja-JP" sz="20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&lt;</a:t>
            </a:r>
            <a:r>
              <a:rPr kumimoji="1" lang="ja-JP" altLang="en-US" sz="20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一般会計</a:t>
            </a:r>
            <a:r>
              <a:rPr kumimoji="1" lang="en-US" altLang="ja-JP" sz="20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&gt;</a:t>
            </a:r>
            <a:endParaRPr kumimoji="1" lang="ja-JP" altLang="en-US" sz="20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p:txBody>
      </p:sp>
    </p:spTree>
    <p:extLst>
      <p:ext uri="{BB962C8B-B14F-4D97-AF65-F5344CB8AC3E}">
        <p14:creationId xmlns:p14="http://schemas.microsoft.com/office/powerpoint/2010/main" val="419625893"/>
      </p:ext>
    </p:extLst>
  </p:cSld>
  <p:clrMapOvr>
    <a:masterClrMapping/>
  </p:clrMapOvr>
  <p:timing>
    <p:tnLst>
      <p:par>
        <p:cTn id="1" dur="indefinite" restart="never" nodeType="tmRoot"/>
      </p:par>
    </p:tnLst>
  </p:timing>
</p:sld>
</file>

<file path=ppt/slides/slide2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a:spLocks noChangeArrowheads="1"/>
          </p:cNvSpPr>
          <p:nvPr/>
        </p:nvSpPr>
        <p:spPr bwMode="auto">
          <a:xfrm>
            <a:off x="351693" y="2469176"/>
            <a:ext cx="8440615" cy="1097573"/>
          </a:xfrm>
          <a:prstGeom prst="rect">
            <a:avLst/>
          </a:prstGeom>
          <a:solidFill>
            <a:schemeClr val="accent5">
              <a:lumMod val="75000"/>
            </a:schemeClr>
          </a:solidFill>
          <a:ln w="38100" algn="ctr">
            <a:noFill/>
            <a:miter lim="800000"/>
            <a:headEnd/>
            <a:tailEnd/>
          </a:ln>
          <a:effectLst/>
        </p:spPr>
        <p:txBody>
          <a:bodyPr wrap="none" lIns="71934" tIns="35967" rIns="71934" bIns="35967" anchor="ctr"/>
          <a:lstStyle/>
          <a:p>
            <a:pPr marL="0" marR="0" lvl="0" indent="0" algn="l" defTabSz="844083" rtl="0" eaLnBrk="1" fontAlgn="base" latinLnBrk="0" hangingPunct="1">
              <a:lnSpc>
                <a:spcPct val="100000"/>
              </a:lnSpc>
              <a:spcBef>
                <a:spcPct val="0"/>
              </a:spcBef>
              <a:spcAft>
                <a:spcPct val="0"/>
              </a:spcAft>
              <a:buClrTx/>
              <a:buSzTx/>
              <a:buFontTx/>
              <a:buNone/>
              <a:tabLst/>
              <a:defRPr/>
            </a:pPr>
            <a:endParaRPr kumimoji="1" lang="ja-JP" altLang="en-US" sz="2215" b="0" i="0" u="none" strike="noStrike" kern="1200" cap="none" spc="0" normalizeH="0" baseline="0" noProof="0" dirty="0">
              <a:ln>
                <a:noFill/>
              </a:ln>
              <a:solidFill>
                <a:srgbClr val="FFFFFF"/>
              </a:solidFill>
              <a:effectLst/>
              <a:uLnTx/>
              <a:uFillTx/>
              <a:latin typeface="Arial" panose="020B0604020202020204" pitchFamily="34" charset="0"/>
              <a:ea typeface="HG創英角ｺﾞｼｯｸUB" pitchFamily="49" charset="-128"/>
              <a:cs typeface="+mn-cs"/>
            </a:endParaRPr>
          </a:p>
        </p:txBody>
      </p:sp>
      <p:sp>
        <p:nvSpPr>
          <p:cNvPr id="3075" name="Text Box 4"/>
          <p:cNvSpPr txBox="1">
            <a:spLocks noChangeArrowheads="1"/>
          </p:cNvSpPr>
          <p:nvPr/>
        </p:nvSpPr>
        <p:spPr bwMode="auto">
          <a:xfrm>
            <a:off x="383932" y="2459402"/>
            <a:ext cx="8175381" cy="1095352"/>
          </a:xfrm>
          <a:prstGeom prst="rect">
            <a:avLst/>
          </a:prstGeom>
          <a:noFill/>
          <a:ln w="9525">
            <a:noFill/>
            <a:miter lim="800000"/>
            <a:headEnd/>
            <a:tailEnd/>
          </a:ln>
        </p:spPr>
        <p:txBody>
          <a:bodyPr lIns="71934" tIns="35967" rIns="71934" bIns="35967">
            <a:spAutoFit/>
          </a:bodyPr>
          <a:lstStyle/>
          <a:p>
            <a:pPr marL="0" marR="0" lvl="0" indent="0" algn="ctr" defTabSz="844083" rtl="0" eaLnBrk="1" fontAlgn="base" latinLnBrk="0" hangingPunct="1">
              <a:lnSpc>
                <a:spcPct val="100000"/>
              </a:lnSpc>
              <a:spcBef>
                <a:spcPct val="0"/>
              </a:spcBef>
              <a:spcAft>
                <a:spcPct val="0"/>
              </a:spcAft>
              <a:buClrTx/>
              <a:buSzTx/>
              <a:buFontTx/>
              <a:buNone/>
              <a:tabLst/>
              <a:defRPr/>
            </a:pPr>
            <a:r>
              <a:rPr kumimoji="1" lang="ja-JP" altLang="en-US" sz="3323"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HG創英角ｺﾞｼｯｸUB" pitchFamily="49" charset="-128"/>
                <a:cs typeface="+mn-cs"/>
              </a:rPr>
              <a:t>１　新型コロナウイルス感染症対策</a:t>
            </a:r>
            <a:endParaRPr kumimoji="1" lang="en-US" altLang="ja-JP" sz="3323"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HG創英角ｺﾞｼｯｸUB" pitchFamily="49" charset="-128"/>
              <a:cs typeface="+mn-cs"/>
            </a:endParaRPr>
          </a:p>
          <a:p>
            <a:pPr marL="0" marR="0" lvl="0" indent="0" algn="ctr" defTabSz="844083" rtl="0" eaLnBrk="1" fontAlgn="base" latinLnBrk="0" hangingPunct="1">
              <a:lnSpc>
                <a:spcPct val="100000"/>
              </a:lnSpc>
              <a:spcBef>
                <a:spcPct val="0"/>
              </a:spcBef>
              <a:spcAft>
                <a:spcPct val="0"/>
              </a:spcAft>
              <a:buClrTx/>
              <a:buSzTx/>
              <a:buFontTx/>
              <a:buNone/>
              <a:tabLst/>
              <a:defRPr/>
            </a:pPr>
            <a:r>
              <a:rPr kumimoji="1" lang="ja-JP" altLang="en-US" sz="3323"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HG創英角ｺﾞｼｯｸUB" pitchFamily="49" charset="-128"/>
                <a:cs typeface="+mn-cs"/>
              </a:rPr>
              <a:t>主な取組み</a:t>
            </a:r>
            <a:endParaRPr kumimoji="1" lang="en-US" altLang="ja-JP" sz="3323"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HG創英角ｺﾞｼｯｸUB" pitchFamily="49" charset="-128"/>
              <a:cs typeface="+mn-cs"/>
            </a:endParaRPr>
          </a:p>
        </p:txBody>
      </p:sp>
      <p:sp>
        <p:nvSpPr>
          <p:cNvPr id="3" name="スライド番号プレースホルダー 2"/>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1E2DCCE-2328-4EE7-B47C-8DACD135FF60}" type="slidenum">
              <a:rPr kumimoji="1" lang="en-US" altLang="ja-JP" sz="11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258</a:t>
            </a:fld>
            <a:endParaRPr kumimoji="1" lang="en-US" altLang="ja-JP" sz="11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
        <p:nvSpPr>
          <p:cNvPr id="6" name="テキスト ボックス 36"/>
          <p:cNvSpPr txBox="1"/>
          <p:nvPr/>
        </p:nvSpPr>
        <p:spPr>
          <a:xfrm>
            <a:off x="53576" y="46166"/>
            <a:ext cx="3993789"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Ⅳ</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　新型</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コロナウイルス感染症</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対策</a:t>
            </a:r>
            <a:endPar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endParaRPr>
          </a:p>
        </p:txBody>
      </p:sp>
    </p:spTree>
    <p:extLst>
      <p:ext uri="{BB962C8B-B14F-4D97-AF65-F5344CB8AC3E}">
        <p14:creationId xmlns:p14="http://schemas.microsoft.com/office/powerpoint/2010/main" val="1056217500"/>
      </p:ext>
    </p:extLst>
  </p:cSld>
  <p:clrMapOvr>
    <a:masterClrMapping/>
  </p:clrMapOvr>
  <p:transition/>
  <p:timing>
    <p:tnLst>
      <p:par>
        <p:cTn id="1" dur="indefinite" restart="never" nodeType="tmRoot"/>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角丸四角形 12"/>
          <p:cNvSpPr/>
          <p:nvPr/>
        </p:nvSpPr>
        <p:spPr>
          <a:xfrm>
            <a:off x="4610760" y="1172575"/>
            <a:ext cx="4353728" cy="5019878"/>
          </a:xfrm>
          <a:prstGeom prst="roundRect">
            <a:avLst>
              <a:gd name="adj" fmla="val 0"/>
            </a:avLst>
          </a:prstGeom>
          <a:solidFill>
            <a:srgbClr val="66FFFF">
              <a:alpha val="50000"/>
            </a:srgb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graphicFrame>
        <p:nvGraphicFramePr>
          <p:cNvPr id="5" name="表 4"/>
          <p:cNvGraphicFramePr>
            <a:graphicFrameLocks noGrp="1"/>
          </p:cNvGraphicFramePr>
          <p:nvPr>
            <p:extLst>
              <p:ext uri="{D42A27DB-BD31-4B8C-83A1-F6EECF244321}">
                <p14:modId xmlns:p14="http://schemas.microsoft.com/office/powerpoint/2010/main" val="1315146609"/>
              </p:ext>
            </p:extLst>
          </p:nvPr>
        </p:nvGraphicFramePr>
        <p:xfrm>
          <a:off x="179512" y="632499"/>
          <a:ext cx="8784977" cy="5559954"/>
        </p:xfrm>
        <a:graphic>
          <a:graphicData uri="http://schemas.openxmlformats.org/drawingml/2006/table">
            <a:tbl>
              <a:tblPr firstRow="1" bandRow="1">
                <a:tableStyleId>{69012ECD-51FC-41F1-AA8D-1B2483CD663E}</a:tableStyleId>
              </a:tblPr>
              <a:tblGrid>
                <a:gridCol w="1008112">
                  <a:extLst>
                    <a:ext uri="{9D8B030D-6E8A-4147-A177-3AD203B41FA5}">
                      <a16:colId xmlns:a16="http://schemas.microsoft.com/office/drawing/2014/main" val="20000"/>
                    </a:ext>
                  </a:extLst>
                </a:gridCol>
                <a:gridCol w="1224136">
                  <a:extLst>
                    <a:ext uri="{9D8B030D-6E8A-4147-A177-3AD203B41FA5}">
                      <a16:colId xmlns:a16="http://schemas.microsoft.com/office/drawing/2014/main" val="20001"/>
                    </a:ext>
                  </a:extLst>
                </a:gridCol>
                <a:gridCol w="2184243">
                  <a:extLst>
                    <a:ext uri="{9D8B030D-6E8A-4147-A177-3AD203B41FA5}">
                      <a16:colId xmlns:a16="http://schemas.microsoft.com/office/drawing/2014/main" val="20002"/>
                    </a:ext>
                  </a:extLst>
                </a:gridCol>
                <a:gridCol w="2184243">
                  <a:extLst>
                    <a:ext uri="{9D8B030D-6E8A-4147-A177-3AD203B41FA5}">
                      <a16:colId xmlns:a16="http://schemas.microsoft.com/office/drawing/2014/main" val="20003"/>
                    </a:ext>
                  </a:extLst>
                </a:gridCol>
                <a:gridCol w="2184243">
                  <a:extLst>
                    <a:ext uri="{9D8B030D-6E8A-4147-A177-3AD203B41FA5}">
                      <a16:colId xmlns:a16="http://schemas.microsoft.com/office/drawing/2014/main" val="20004"/>
                    </a:ext>
                  </a:extLst>
                </a:gridCol>
              </a:tblGrid>
              <a:tr h="501274">
                <a:tc>
                  <a:txBody>
                    <a:bodyPr/>
                    <a:lstStyle/>
                    <a:p>
                      <a:endParaRPr kumimoji="1" lang="ja-JP" altLang="en-US" sz="1400" dirty="0">
                        <a:latin typeface="Meiryo UI" panose="020B0604030504040204" pitchFamily="50" charset="-128"/>
                        <a:ea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ja-JP" altLang="en-US" sz="1400" dirty="0">
                          <a:latin typeface="Meiryo UI" panose="020B0604030504040204" pitchFamily="50" charset="-128"/>
                          <a:ea typeface="Meiryo UI" panose="020B0604030504040204" pitchFamily="50" charset="-128"/>
                        </a:rPr>
                        <a:t>改革以前</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ja-JP" altLang="en-US" sz="1400" dirty="0" smtClean="0">
                          <a:latin typeface="Meiryo UI" panose="020B0604030504040204" pitchFamily="50" charset="-128"/>
                          <a:ea typeface="Meiryo UI" panose="020B0604030504040204" pitchFamily="50" charset="-128"/>
                        </a:rPr>
                        <a:t>２０１８．３</a:t>
                      </a:r>
                      <a:endParaRPr kumimoji="1" lang="en-US" altLang="ja-JP" sz="1400" dirty="0">
                        <a:latin typeface="Meiryo UI" panose="020B0604030504040204" pitchFamily="50" charset="-128"/>
                        <a:ea typeface="Meiryo UI" panose="020B0604030504040204" pitchFamily="50" charset="-128"/>
                      </a:endParaRPr>
                    </a:p>
                    <a:p>
                      <a:pPr algn="ctr"/>
                      <a:r>
                        <a:rPr kumimoji="1" lang="ja-JP" altLang="en-US" sz="1400" dirty="0">
                          <a:latin typeface="Meiryo UI" panose="020B0604030504040204" pitchFamily="50" charset="-128"/>
                          <a:ea typeface="Meiryo UI" panose="020B0604030504040204" pitchFamily="50" charset="-128"/>
                        </a:rPr>
                        <a:t>（前回棚卸し時点）</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lg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ja-JP" altLang="en-US" sz="1400" dirty="0" smtClean="0">
                          <a:latin typeface="Meiryo UI" panose="020B0604030504040204" pitchFamily="50" charset="-128"/>
                          <a:ea typeface="Meiryo UI" panose="020B0604030504040204" pitchFamily="50" charset="-128"/>
                        </a:rPr>
                        <a:t>２０２２．１１</a:t>
                      </a:r>
                      <a:endParaRPr kumimoji="1" lang="en-US" altLang="ja-JP" sz="1400" dirty="0">
                        <a:latin typeface="Meiryo UI" panose="020B0604030504040204" pitchFamily="50" charset="-128"/>
                        <a:ea typeface="Meiryo UI" panose="020B0604030504040204" pitchFamily="50" charset="-128"/>
                      </a:endParaRPr>
                    </a:p>
                    <a:p>
                      <a:pPr algn="ctr"/>
                      <a:r>
                        <a:rPr kumimoji="1" lang="ja-JP" altLang="en-US" sz="1400" dirty="0">
                          <a:latin typeface="Meiryo UI" panose="020B0604030504040204" pitchFamily="50" charset="-128"/>
                          <a:ea typeface="Meiryo UI" panose="020B0604030504040204" pitchFamily="50" charset="-128"/>
                        </a:rPr>
                        <a:t>（今回棚卸し時点）</a:t>
                      </a:r>
                    </a:p>
                  </a:txBody>
                  <a:tcPr anchor="ctr">
                    <a:lnL w="12700" cap="flat" cmpd="sng" algn="ctr">
                      <a:solidFill>
                        <a:schemeClr val="tx1"/>
                      </a:solidFill>
                      <a:prstDash val="lgDash"/>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ja-JP" altLang="en-US" sz="1400" dirty="0">
                          <a:latin typeface="Meiryo UI" panose="020B0604030504040204" pitchFamily="50" charset="-128"/>
                          <a:ea typeface="Meiryo UI" panose="020B0604030504040204" pitchFamily="50" charset="-128"/>
                        </a:rPr>
                        <a:t>取組みの達成状況と</a:t>
                      </a:r>
                      <a:endParaRPr kumimoji="1" lang="en-US" altLang="ja-JP" sz="1400" dirty="0">
                        <a:latin typeface="Meiryo UI" panose="020B0604030504040204" pitchFamily="50" charset="-128"/>
                        <a:ea typeface="Meiryo UI" panose="020B0604030504040204" pitchFamily="50" charset="-128"/>
                      </a:endParaRPr>
                    </a:p>
                    <a:p>
                      <a:pPr algn="ctr"/>
                      <a:r>
                        <a:rPr kumimoji="1" lang="ja-JP" altLang="en-US" sz="1400" dirty="0">
                          <a:latin typeface="Meiryo UI" panose="020B0604030504040204" pitchFamily="50" charset="-128"/>
                          <a:ea typeface="Meiryo UI" panose="020B0604030504040204" pitchFamily="50" charset="-128"/>
                        </a:rPr>
                        <a:t>今後の課題</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0"/>
                  </a:ext>
                </a:extLst>
              </a:tr>
              <a:tr h="2211503">
                <a:tc rowSpan="2">
                  <a:txBody>
                    <a:bodyPr/>
                    <a:lstStyle/>
                    <a:p>
                      <a:pPr algn="l"/>
                      <a:r>
                        <a:rPr kumimoji="1" lang="en-US" altLang="ja-JP" sz="1200" dirty="0">
                          <a:solidFill>
                            <a:schemeClr val="tx1"/>
                          </a:solidFill>
                          <a:latin typeface="Meiryo UI" panose="020B0604030504040204" pitchFamily="50" charset="-128"/>
                          <a:ea typeface="Meiryo UI" panose="020B0604030504040204" pitchFamily="50" charset="-128"/>
                        </a:rPr>
                        <a:t>Ⅲ.</a:t>
                      </a:r>
                    </a:p>
                    <a:p>
                      <a:pPr algn="l"/>
                      <a:r>
                        <a:rPr kumimoji="1" lang="ja-JP" altLang="en-US" sz="1200" dirty="0">
                          <a:solidFill>
                            <a:schemeClr val="tx1"/>
                          </a:solidFill>
                          <a:latin typeface="Meiryo UI" panose="020B0604030504040204" pitchFamily="50" charset="-128"/>
                          <a:ea typeface="Meiryo UI" panose="020B0604030504040204" pitchFamily="50" charset="-128"/>
                        </a:rPr>
                        <a:t>教育実践のイノベーション</a:t>
                      </a:r>
                    </a:p>
                    <a:p>
                      <a:pPr algn="l"/>
                      <a:endParaRPr kumimoji="1" lang="ja-JP" altLang="en-US" sz="1200" dirty="0">
                        <a:solidFill>
                          <a:schemeClr val="tx1"/>
                        </a:solidFill>
                        <a:latin typeface="Meiryo UI" panose="020B0604030504040204" pitchFamily="50" charset="-128"/>
                        <a:ea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rowSpan="2">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u="none" dirty="0" smtClean="0">
                          <a:solidFill>
                            <a:schemeClr val="tx1"/>
                          </a:solidFill>
                          <a:latin typeface="Meiryo UI" panose="020B0604030504040204" pitchFamily="50" charset="-128"/>
                          <a:ea typeface="Meiryo UI" panose="020B0604030504040204" pitchFamily="50" charset="-128"/>
                        </a:rPr>
                        <a:t>（教育活動）</a:t>
                      </a:r>
                      <a:endParaRPr kumimoji="1" lang="en-US" altLang="ja-JP" sz="1200" u="none" dirty="0" smtClean="0">
                        <a:solidFill>
                          <a:schemeClr val="tx1"/>
                        </a:solidFill>
                        <a:latin typeface="Meiryo UI" panose="020B0604030504040204" pitchFamily="50" charset="-128"/>
                        <a:ea typeface="Meiryo UI" panose="020B0604030504040204" pitchFamily="50" charset="-128"/>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u="none" dirty="0" smtClean="0">
                          <a:solidFill>
                            <a:schemeClr val="tx1"/>
                          </a:solidFill>
                          <a:latin typeface="Meiryo UI" panose="020B0604030504040204" pitchFamily="50" charset="-128"/>
                          <a:ea typeface="Meiryo UI" panose="020B0604030504040204" pitchFamily="50" charset="-128"/>
                        </a:rPr>
                        <a:t>全市一律の施策</a:t>
                      </a:r>
                    </a:p>
                    <a:p>
                      <a:pPr marL="0" marR="0" indent="0" algn="l" defTabSz="914400" rtl="0" eaLnBrk="1" fontAlgn="auto" latinLnBrk="0" hangingPunct="1">
                        <a:lnSpc>
                          <a:spcPct val="100000"/>
                        </a:lnSpc>
                        <a:spcBef>
                          <a:spcPts val="0"/>
                        </a:spcBef>
                        <a:spcAft>
                          <a:spcPts val="0"/>
                        </a:spcAft>
                        <a:buClrTx/>
                        <a:buSzTx/>
                        <a:buFontTx/>
                        <a:buNone/>
                        <a:tabLst/>
                        <a:defRPr/>
                      </a:pPr>
                      <a:endParaRPr kumimoji="1" lang="ja-JP" altLang="en-US" sz="1200" dirty="0">
                        <a:solidFill>
                          <a:schemeClr val="tx1"/>
                        </a:solidFill>
                        <a:latin typeface="Meiryo UI" panose="020B0604030504040204" pitchFamily="50" charset="-128"/>
                        <a:ea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200" u="none" dirty="0">
                          <a:solidFill>
                            <a:schemeClr val="tx1"/>
                          </a:solidFill>
                          <a:latin typeface="Meiryo UI" panose="020B0604030504040204" pitchFamily="50" charset="-128"/>
                          <a:ea typeface="Meiryo UI" panose="020B0604030504040204" pitchFamily="50" charset="-128"/>
                        </a:rPr>
                        <a:t>【</a:t>
                      </a:r>
                      <a:r>
                        <a:rPr kumimoji="1" lang="ja-JP" altLang="en-US" sz="1200" u="none" dirty="0">
                          <a:solidFill>
                            <a:schemeClr val="tx1"/>
                          </a:solidFill>
                          <a:latin typeface="Meiryo UI" panose="020B0604030504040204" pitchFamily="50" charset="-128"/>
                          <a:ea typeface="Meiryo UI" panose="020B0604030504040204" pitchFamily="50" charset="-128"/>
                        </a:rPr>
                        <a:t>公設民営の手法による中高一貫教育校の設置</a:t>
                      </a:r>
                      <a:r>
                        <a:rPr kumimoji="1" lang="en-US" altLang="ja-JP" sz="1200" u="none" dirty="0">
                          <a:solidFill>
                            <a:schemeClr val="tx1"/>
                          </a:solidFill>
                          <a:latin typeface="Meiryo UI" panose="020B0604030504040204" pitchFamily="50" charset="-128"/>
                          <a:ea typeface="Meiryo UI" panose="020B0604030504040204" pitchFamily="50" charset="-128"/>
                        </a:rPr>
                        <a:t>】</a:t>
                      </a:r>
                    </a:p>
                    <a:p>
                      <a:pPr marL="0" algn="l" rtl="0" eaLnBrk="1" fontAlgn="t" latinLnBrk="0" hangingPunct="1">
                        <a:spcBef>
                          <a:spcPts val="0"/>
                        </a:spcBef>
                        <a:spcAft>
                          <a:spcPts val="0"/>
                        </a:spcAft>
                      </a:pPr>
                      <a:r>
                        <a:rPr kumimoji="1" lang="en-US" altLang="ja-JP" sz="1200" b="0" i="0" u="sng" strike="noStrike" kern="1200" dirty="0" smtClean="0">
                          <a:solidFill>
                            <a:schemeClr val="tx1"/>
                          </a:solidFill>
                          <a:effectLst/>
                          <a:latin typeface="Meiryo UI" panose="020B0604030504040204" pitchFamily="50" charset="-128"/>
                          <a:ea typeface="Meiryo UI" panose="020B0604030504040204" pitchFamily="50" charset="-128"/>
                        </a:rPr>
                        <a:t>2017</a:t>
                      </a:r>
                      <a:r>
                        <a:rPr kumimoji="1" lang="ja-JP" altLang="en-US" sz="1200" b="0" i="0" u="sng" strike="noStrike" kern="1200" dirty="0" smtClean="0">
                          <a:solidFill>
                            <a:schemeClr val="tx1"/>
                          </a:solidFill>
                          <a:effectLst/>
                          <a:latin typeface="Meiryo UI" panose="020B0604030504040204" pitchFamily="50" charset="-128"/>
                          <a:ea typeface="Meiryo UI" panose="020B0604030504040204" pitchFamily="50" charset="-128"/>
                        </a:rPr>
                        <a:t>年度</a:t>
                      </a:r>
                      <a:endParaRPr kumimoji="1" lang="en-US" altLang="ja-JP" sz="1200" b="0" i="0" u="sng" strike="noStrike" kern="1200" dirty="0" smtClean="0">
                        <a:solidFill>
                          <a:schemeClr val="tx1"/>
                        </a:solidFill>
                        <a:effectLst/>
                        <a:latin typeface="Meiryo UI" panose="020B0604030504040204" pitchFamily="50" charset="-128"/>
                        <a:ea typeface="Meiryo UI" panose="020B0604030504040204" pitchFamily="50" charset="-128"/>
                      </a:endParaRPr>
                    </a:p>
                    <a:p>
                      <a:pPr marL="0" algn="l" rtl="0" eaLnBrk="1" fontAlgn="t" latinLnBrk="0" hangingPunct="1">
                        <a:spcBef>
                          <a:spcPts val="0"/>
                        </a:spcBef>
                        <a:spcAft>
                          <a:spcPts val="0"/>
                        </a:spcAft>
                      </a:pPr>
                      <a:r>
                        <a:rPr kumimoji="1" lang="ja-JP" altLang="en-US" sz="1200" b="0" i="0" u="none" strike="noStrike" kern="1200" dirty="0" smtClean="0">
                          <a:solidFill>
                            <a:schemeClr val="tx1"/>
                          </a:solidFill>
                          <a:effectLst/>
                          <a:latin typeface="Meiryo UI" panose="020B0604030504040204" pitchFamily="50" charset="-128"/>
                          <a:ea typeface="Meiryo UI" panose="020B0604030504040204" pitchFamily="50" charset="-128"/>
                        </a:rPr>
                        <a:t>・学校設置の関連条例が市会で可決・成立、管理運営を行う指定管理法人の指定議決</a:t>
                      </a:r>
                      <a:endParaRPr lang="ja-JP" altLang="en-US" sz="1200" b="0" i="0" u="none" strike="noStrike" dirty="0" smtClean="0">
                        <a:solidFill>
                          <a:schemeClr val="tx1"/>
                        </a:solidFill>
                        <a:effectLst/>
                        <a:latin typeface="Meiryo UI" panose="020B0604030504040204" pitchFamily="50" charset="-128"/>
                        <a:ea typeface="Meiryo UI" panose="020B0604030504040204" pitchFamily="50" charset="-128"/>
                      </a:endParaRPr>
                    </a:p>
                    <a:p>
                      <a:pPr marL="0" algn="l" rtl="0" eaLnBrk="1" fontAlgn="t" latinLnBrk="0" hangingPunct="1">
                        <a:spcBef>
                          <a:spcPts val="0"/>
                        </a:spcBef>
                        <a:spcAft>
                          <a:spcPts val="0"/>
                        </a:spcAft>
                      </a:pPr>
                      <a:r>
                        <a:rPr kumimoji="1" lang="ja-JP" altLang="en-US" sz="1200" b="0" i="0" u="none" strike="noStrike" kern="1200" dirty="0" smtClean="0">
                          <a:solidFill>
                            <a:schemeClr val="tx1"/>
                          </a:solidFill>
                          <a:effectLst/>
                          <a:latin typeface="Meiryo UI" panose="020B0604030504040204" pitchFamily="50" charset="-128"/>
                          <a:ea typeface="Meiryo UI" panose="020B0604030504040204" pitchFamily="50" charset="-128"/>
                        </a:rPr>
                        <a:t>・学校名を大阪市立水都国際中学校・高等学校に決定</a:t>
                      </a:r>
                      <a:endParaRPr kumimoji="1" lang="en-US" altLang="ja-JP" sz="1200" b="0" i="0" u="none" strike="noStrike" kern="1200" dirty="0" smtClean="0">
                        <a:solidFill>
                          <a:schemeClr val="tx1"/>
                        </a:solidFill>
                        <a:effectLst/>
                        <a:latin typeface="Meiryo UI" panose="020B0604030504040204" pitchFamily="50" charset="-128"/>
                        <a:ea typeface="Meiryo UI" panose="020B0604030504040204" pitchFamily="50" charset="-128"/>
                      </a:endParaRPr>
                    </a:p>
                    <a:p>
                      <a:pPr marL="0" algn="l" rtl="0" eaLnBrk="1" fontAlgn="t" latinLnBrk="0" hangingPunct="1">
                        <a:spcBef>
                          <a:spcPts val="0"/>
                        </a:spcBef>
                        <a:spcAft>
                          <a:spcPts val="0"/>
                        </a:spcAft>
                      </a:pPr>
                      <a:endParaRPr kumimoji="1" lang="en-US" altLang="ja-JP" sz="1200" u="none" dirty="0">
                        <a:solidFill>
                          <a:schemeClr val="tx1"/>
                        </a:solidFill>
                        <a:latin typeface="Meiryo UI" panose="020B0604030504040204" pitchFamily="50" charset="-128"/>
                        <a:ea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lg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u="sng" dirty="0" smtClean="0">
                          <a:solidFill>
                            <a:schemeClr val="tx1"/>
                          </a:solidFill>
                          <a:latin typeface="Meiryo UI" panose="020B0604030504040204" pitchFamily="50" charset="-128"/>
                          <a:ea typeface="Meiryo UI" panose="020B0604030504040204" pitchFamily="50" charset="-128"/>
                        </a:rPr>
                        <a:t>2019</a:t>
                      </a:r>
                      <a:r>
                        <a:rPr kumimoji="1" lang="ja-JP" altLang="en-US" sz="1200" u="sng" dirty="0" smtClean="0">
                          <a:solidFill>
                            <a:schemeClr val="tx1"/>
                          </a:solidFill>
                          <a:latin typeface="Meiryo UI" panose="020B0604030504040204" pitchFamily="50" charset="-128"/>
                          <a:ea typeface="Meiryo UI" panose="020B0604030504040204" pitchFamily="50" charset="-128"/>
                        </a:rPr>
                        <a:t>年</a:t>
                      </a:r>
                      <a:r>
                        <a:rPr kumimoji="1" lang="en-US" altLang="ja-JP" sz="1200" u="sng" dirty="0" smtClean="0">
                          <a:solidFill>
                            <a:schemeClr val="tx1"/>
                          </a:solidFill>
                          <a:latin typeface="Meiryo UI" panose="020B0604030504040204" pitchFamily="50" charset="-128"/>
                          <a:ea typeface="Meiryo UI" panose="020B0604030504040204" pitchFamily="50" charset="-128"/>
                        </a:rPr>
                        <a:t>4</a:t>
                      </a:r>
                      <a:r>
                        <a:rPr kumimoji="1" lang="ja-JP" altLang="en-US" sz="1200" u="sng" dirty="0" smtClean="0">
                          <a:solidFill>
                            <a:schemeClr val="tx1"/>
                          </a:solidFill>
                          <a:latin typeface="Meiryo UI" panose="020B0604030504040204" pitchFamily="50" charset="-128"/>
                          <a:ea typeface="Meiryo UI" panose="020B0604030504040204" pitchFamily="50" charset="-128"/>
                        </a:rPr>
                        <a:t>月</a:t>
                      </a:r>
                      <a:endParaRPr kumimoji="1" lang="en-US" altLang="ja-JP" sz="1200" u="none" dirty="0" smtClean="0">
                        <a:solidFill>
                          <a:schemeClr val="tx1"/>
                        </a:solidFill>
                        <a:latin typeface="Meiryo UI" panose="020B0604030504040204" pitchFamily="50" charset="-128"/>
                        <a:ea typeface="Meiryo UI" panose="020B0604030504040204" pitchFamily="50" charset="-128"/>
                      </a:endParaRPr>
                    </a:p>
                    <a:p>
                      <a:r>
                        <a:rPr kumimoji="1" lang="ja-JP" altLang="en-US" sz="1200" b="0" i="0" u="none" strike="noStrike" kern="1200" dirty="0" smtClean="0">
                          <a:solidFill>
                            <a:schemeClr val="tx1"/>
                          </a:solidFill>
                          <a:effectLst/>
                          <a:latin typeface="Meiryo UI" panose="020B0604030504040204" pitchFamily="50" charset="-128"/>
                          <a:ea typeface="Meiryo UI" panose="020B0604030504040204" pitchFamily="50" charset="-128"/>
                        </a:rPr>
                        <a:t>・大阪市立水都国際中学校・高等学校</a:t>
                      </a:r>
                      <a:r>
                        <a:rPr kumimoji="1" lang="ja-JP" altLang="en-US" sz="1200" b="0" i="0" u="none" strike="noStrike" kern="1200" baseline="0" dirty="0" smtClean="0">
                          <a:solidFill>
                            <a:schemeClr val="tx1"/>
                          </a:solidFill>
                          <a:effectLst/>
                          <a:latin typeface="Meiryo UI" panose="020B0604030504040204" pitchFamily="50" charset="-128"/>
                          <a:ea typeface="Meiryo UI" panose="020B0604030504040204" pitchFamily="50" charset="-128"/>
                        </a:rPr>
                        <a:t>として開校</a:t>
                      </a:r>
                      <a:endParaRPr kumimoji="1" lang="en-US" altLang="ja-JP" sz="1200" u="sng" dirty="0" smtClean="0">
                        <a:solidFill>
                          <a:schemeClr val="tx1"/>
                        </a:solidFill>
                        <a:latin typeface="Meiryo UI" panose="020B0604030504040204" pitchFamily="50" charset="-128"/>
                        <a:ea typeface="Meiryo UI" panose="020B0604030504040204" pitchFamily="50" charset="-128"/>
                      </a:endParaRPr>
                    </a:p>
                    <a:p>
                      <a:endParaRPr kumimoji="1" lang="en-US" altLang="ja-JP" sz="1200" u="sng" dirty="0" smtClean="0">
                        <a:solidFill>
                          <a:schemeClr val="tx1"/>
                        </a:solidFill>
                        <a:latin typeface="Meiryo UI" panose="020B0604030504040204" pitchFamily="50" charset="-128"/>
                        <a:ea typeface="Meiryo UI" panose="020B0604030504040204" pitchFamily="50" charset="-128"/>
                      </a:endParaRPr>
                    </a:p>
                    <a:p>
                      <a:r>
                        <a:rPr kumimoji="1" lang="en-US" altLang="ja-JP" sz="1200" u="sng" dirty="0" smtClean="0">
                          <a:solidFill>
                            <a:schemeClr val="tx1"/>
                          </a:solidFill>
                          <a:latin typeface="Meiryo UI" panose="020B0604030504040204" pitchFamily="50" charset="-128"/>
                          <a:ea typeface="Meiryo UI" panose="020B0604030504040204" pitchFamily="50" charset="-128"/>
                        </a:rPr>
                        <a:t>2020</a:t>
                      </a:r>
                      <a:r>
                        <a:rPr kumimoji="1" lang="ja-JP" altLang="en-US" sz="1200" u="sng" dirty="0" smtClean="0">
                          <a:solidFill>
                            <a:schemeClr val="tx1"/>
                          </a:solidFill>
                          <a:latin typeface="Meiryo UI" panose="020B0604030504040204" pitchFamily="50" charset="-128"/>
                          <a:ea typeface="Meiryo UI" panose="020B0604030504040204" pitchFamily="50" charset="-128"/>
                        </a:rPr>
                        <a:t>年</a:t>
                      </a:r>
                      <a:r>
                        <a:rPr kumimoji="1" lang="en-US" altLang="ja-JP" sz="1200" u="sng" dirty="0" smtClean="0">
                          <a:solidFill>
                            <a:schemeClr val="tx1"/>
                          </a:solidFill>
                          <a:latin typeface="Meiryo UI" panose="020B0604030504040204" pitchFamily="50" charset="-128"/>
                          <a:ea typeface="Meiryo UI" panose="020B0604030504040204" pitchFamily="50" charset="-128"/>
                        </a:rPr>
                        <a:t>2</a:t>
                      </a:r>
                      <a:r>
                        <a:rPr kumimoji="1" lang="ja-JP" altLang="en-US" sz="1200" u="sng" dirty="0" smtClean="0">
                          <a:solidFill>
                            <a:schemeClr val="tx1"/>
                          </a:solidFill>
                          <a:latin typeface="Meiryo UI" panose="020B0604030504040204" pitchFamily="50" charset="-128"/>
                          <a:ea typeface="Meiryo UI" panose="020B0604030504040204" pitchFamily="50" charset="-128"/>
                        </a:rPr>
                        <a:t>月</a:t>
                      </a:r>
                      <a:endParaRPr kumimoji="1" lang="en-US" altLang="ja-JP" sz="1200" u="none" dirty="0" smtClean="0">
                        <a:solidFill>
                          <a:schemeClr val="tx1"/>
                        </a:solidFill>
                        <a:latin typeface="Meiryo UI" panose="020B0604030504040204" pitchFamily="50" charset="-128"/>
                        <a:ea typeface="Meiryo UI" panose="020B0604030504040204" pitchFamily="50" charset="-128"/>
                      </a:endParaRPr>
                    </a:p>
                    <a:p>
                      <a:r>
                        <a:rPr kumimoji="1" lang="ja-JP" altLang="en-US" sz="1200" dirty="0" smtClean="0">
                          <a:solidFill>
                            <a:schemeClr val="tx1"/>
                          </a:solidFill>
                          <a:latin typeface="Meiryo UI" panose="020B0604030504040204" pitchFamily="50" charset="-128"/>
                          <a:ea typeface="Meiryo UI" panose="020B0604030504040204" pitchFamily="50" charset="-128"/>
                        </a:rPr>
                        <a:t>・国際バカロレア認定校となる</a:t>
                      </a:r>
                      <a:endParaRPr kumimoji="1" lang="en-US" altLang="ja-JP" sz="1200" dirty="0" smtClean="0">
                        <a:solidFill>
                          <a:schemeClr val="tx1"/>
                        </a:solidFill>
                        <a:latin typeface="Meiryo UI" panose="020B0604030504040204" pitchFamily="50" charset="-128"/>
                        <a:ea typeface="Meiryo UI" panose="020B0604030504040204" pitchFamily="50" charset="-128"/>
                      </a:endParaRPr>
                    </a:p>
                    <a:p>
                      <a:endParaRPr kumimoji="1" lang="en-US" altLang="ja-JP" sz="1200" dirty="0" smtClean="0">
                        <a:solidFill>
                          <a:schemeClr val="tx1"/>
                        </a:solidFill>
                        <a:latin typeface="Meiryo UI" panose="020B0604030504040204" pitchFamily="50" charset="-128"/>
                        <a:ea typeface="Meiryo UI" panose="020B0604030504040204" pitchFamily="50" charset="-128"/>
                      </a:endParaRPr>
                    </a:p>
                    <a:p>
                      <a:r>
                        <a:rPr kumimoji="1" lang="en-US" altLang="ja-JP" sz="1200" u="sng" dirty="0" smtClean="0">
                          <a:solidFill>
                            <a:schemeClr val="tx1"/>
                          </a:solidFill>
                          <a:latin typeface="Meiryo UI" panose="020B0604030504040204" pitchFamily="50" charset="-128"/>
                          <a:ea typeface="Meiryo UI" panose="020B0604030504040204" pitchFamily="50" charset="-128"/>
                        </a:rPr>
                        <a:t>2020</a:t>
                      </a:r>
                      <a:r>
                        <a:rPr kumimoji="1" lang="ja-JP" altLang="en-US" sz="1200" u="sng" dirty="0" smtClean="0">
                          <a:solidFill>
                            <a:schemeClr val="tx1"/>
                          </a:solidFill>
                          <a:latin typeface="Meiryo UI" panose="020B0604030504040204" pitchFamily="50" charset="-128"/>
                          <a:ea typeface="Meiryo UI" panose="020B0604030504040204" pitchFamily="50" charset="-128"/>
                        </a:rPr>
                        <a:t>年</a:t>
                      </a:r>
                      <a:r>
                        <a:rPr kumimoji="1" lang="en-US" altLang="ja-JP" sz="1200" u="sng" dirty="0" smtClean="0">
                          <a:solidFill>
                            <a:schemeClr val="tx1"/>
                          </a:solidFill>
                          <a:latin typeface="Meiryo UI" panose="020B0604030504040204" pitchFamily="50" charset="-128"/>
                          <a:ea typeface="Meiryo UI" panose="020B0604030504040204" pitchFamily="50" charset="-128"/>
                        </a:rPr>
                        <a:t>4</a:t>
                      </a:r>
                      <a:r>
                        <a:rPr kumimoji="1" lang="ja-JP" altLang="en-US" sz="1200" u="sng" dirty="0" smtClean="0">
                          <a:solidFill>
                            <a:schemeClr val="tx1"/>
                          </a:solidFill>
                          <a:latin typeface="Meiryo UI" panose="020B0604030504040204" pitchFamily="50" charset="-128"/>
                          <a:ea typeface="Meiryo UI" panose="020B0604030504040204" pitchFamily="50" charset="-128"/>
                        </a:rPr>
                        <a:t>月</a:t>
                      </a:r>
                      <a:endParaRPr kumimoji="1" lang="en-US" altLang="ja-JP" sz="1200" dirty="0" smtClean="0">
                        <a:solidFill>
                          <a:schemeClr val="tx1"/>
                        </a:solidFill>
                        <a:latin typeface="Meiryo UI" panose="020B0604030504040204" pitchFamily="50" charset="-128"/>
                        <a:ea typeface="Meiryo UI" panose="020B0604030504040204" pitchFamily="50" charset="-128"/>
                      </a:endParaRPr>
                    </a:p>
                    <a:p>
                      <a:r>
                        <a:rPr kumimoji="1" lang="ja-JP" altLang="en-US" sz="1200" dirty="0" smtClean="0">
                          <a:solidFill>
                            <a:schemeClr val="tx1"/>
                          </a:solidFill>
                          <a:latin typeface="Meiryo UI" panose="020B0604030504040204" pitchFamily="50" charset="-128"/>
                          <a:ea typeface="Meiryo UI" panose="020B0604030504040204" pitchFamily="50" charset="-128"/>
                        </a:rPr>
                        <a:t>・バカロレアコース開設</a:t>
                      </a:r>
                      <a:endParaRPr kumimoji="1" lang="en-US" altLang="ja-JP" sz="1200" dirty="0" smtClean="0">
                        <a:solidFill>
                          <a:schemeClr val="tx1"/>
                        </a:solidFill>
                        <a:latin typeface="Meiryo UI" panose="020B0604030504040204" pitchFamily="50" charset="-128"/>
                        <a:ea typeface="Meiryo UI" panose="020B0604030504040204" pitchFamily="50" charset="-128"/>
                      </a:endParaRPr>
                    </a:p>
                    <a:p>
                      <a:endParaRPr kumimoji="1" lang="en-US" altLang="ja-JP" sz="1200" dirty="0" smtClean="0">
                        <a:solidFill>
                          <a:schemeClr val="tx1"/>
                        </a:solidFill>
                        <a:latin typeface="Meiryo UI" panose="020B0604030504040204" pitchFamily="50" charset="-128"/>
                        <a:ea typeface="Meiryo UI" panose="020B0604030504040204" pitchFamily="50" charset="-128"/>
                      </a:endParaRPr>
                    </a:p>
                    <a:p>
                      <a:r>
                        <a:rPr kumimoji="1" lang="en-US" altLang="ja-JP" sz="1200" u="sng" dirty="0" smtClean="0">
                          <a:solidFill>
                            <a:schemeClr val="tx1"/>
                          </a:solidFill>
                          <a:latin typeface="Meiryo UI" panose="020B0604030504040204" pitchFamily="50" charset="-128"/>
                          <a:ea typeface="Meiryo UI" panose="020B0604030504040204" pitchFamily="50" charset="-128"/>
                        </a:rPr>
                        <a:t>2022</a:t>
                      </a:r>
                      <a:r>
                        <a:rPr kumimoji="1" lang="ja-JP" altLang="en-US" sz="1200" u="sng" dirty="0" smtClean="0">
                          <a:solidFill>
                            <a:schemeClr val="tx1"/>
                          </a:solidFill>
                          <a:latin typeface="Meiryo UI" panose="020B0604030504040204" pitchFamily="50" charset="-128"/>
                          <a:ea typeface="Meiryo UI" panose="020B0604030504040204" pitchFamily="50" charset="-128"/>
                        </a:rPr>
                        <a:t>年</a:t>
                      </a:r>
                      <a:r>
                        <a:rPr kumimoji="1" lang="en-US" altLang="ja-JP" sz="1200" u="sng" dirty="0" smtClean="0">
                          <a:solidFill>
                            <a:schemeClr val="tx1"/>
                          </a:solidFill>
                          <a:latin typeface="Meiryo UI" panose="020B0604030504040204" pitchFamily="50" charset="-128"/>
                          <a:ea typeface="Meiryo UI" panose="020B0604030504040204" pitchFamily="50" charset="-128"/>
                        </a:rPr>
                        <a:t>4</a:t>
                      </a:r>
                      <a:r>
                        <a:rPr kumimoji="1" lang="ja-JP" altLang="en-US" sz="1200" u="sng" dirty="0" smtClean="0">
                          <a:solidFill>
                            <a:schemeClr val="tx1"/>
                          </a:solidFill>
                          <a:latin typeface="Meiryo UI" panose="020B0604030504040204" pitchFamily="50" charset="-128"/>
                          <a:ea typeface="Meiryo UI" panose="020B0604030504040204" pitchFamily="50" charset="-128"/>
                        </a:rPr>
                        <a:t>月</a:t>
                      </a:r>
                      <a:endParaRPr kumimoji="1" lang="en-US" altLang="ja-JP" sz="1200" u="sng" dirty="0" smtClean="0">
                        <a:solidFill>
                          <a:schemeClr val="tx1"/>
                        </a:solidFill>
                        <a:latin typeface="Meiryo UI" panose="020B0604030504040204" pitchFamily="50" charset="-128"/>
                        <a:ea typeface="Meiryo UI" panose="020B0604030504040204" pitchFamily="50" charset="-128"/>
                      </a:endParaRPr>
                    </a:p>
                    <a:p>
                      <a:r>
                        <a:rPr kumimoji="1" lang="ja-JP" altLang="en-US" sz="1200" dirty="0" smtClean="0">
                          <a:solidFill>
                            <a:schemeClr val="tx1"/>
                          </a:solidFill>
                          <a:latin typeface="Meiryo UI" panose="020B0604030504040204" pitchFamily="50" charset="-128"/>
                          <a:ea typeface="Meiryo UI" panose="020B0604030504040204" pitchFamily="50" charset="-128"/>
                        </a:rPr>
                        <a:t>・大阪府へ移管</a:t>
                      </a:r>
                      <a:endParaRPr kumimoji="1" lang="en-US" altLang="ja-JP" sz="1200" dirty="0" smtClean="0">
                        <a:solidFill>
                          <a:schemeClr val="tx1"/>
                        </a:solidFill>
                        <a:latin typeface="Meiryo UI" panose="020B0604030504040204" pitchFamily="50" charset="-128"/>
                        <a:ea typeface="Meiryo UI" panose="020B0604030504040204" pitchFamily="50" charset="-128"/>
                      </a:endParaRPr>
                    </a:p>
                  </a:txBody>
                  <a:tcPr>
                    <a:lnL w="12700" cap="flat" cmpd="sng" algn="ctr">
                      <a:solidFill>
                        <a:schemeClr val="tx1"/>
                      </a:solidFill>
                      <a:prstDash val="lgDash"/>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algn="l" rtl="0" eaLnBrk="1" fontAlgn="t" latinLnBrk="0" hangingPunct="1">
                        <a:spcBef>
                          <a:spcPts val="0"/>
                        </a:spcBef>
                        <a:spcAft>
                          <a:spcPts val="0"/>
                        </a:spcAft>
                      </a:pPr>
                      <a:r>
                        <a:rPr lang="en-US" altLang="ja-JP" sz="1200" b="0" i="0" u="none" strike="noStrike" dirty="0" smtClean="0">
                          <a:solidFill>
                            <a:schemeClr val="tx1"/>
                          </a:solidFill>
                          <a:effectLst/>
                          <a:latin typeface="Meiryo UI" panose="020B0604030504040204" pitchFamily="50" charset="-128"/>
                          <a:ea typeface="Meiryo UI" panose="020B0604030504040204" pitchFamily="50" charset="-128"/>
                        </a:rPr>
                        <a:t>2022</a:t>
                      </a:r>
                      <a:r>
                        <a:rPr lang="ja-JP" altLang="en-US" sz="1200" b="0" i="0" u="none" strike="noStrike" dirty="0" smtClean="0">
                          <a:solidFill>
                            <a:schemeClr val="tx1"/>
                          </a:solidFill>
                          <a:effectLst/>
                          <a:latin typeface="Meiryo UI" panose="020B0604030504040204" pitchFamily="50" charset="-128"/>
                          <a:ea typeface="Meiryo UI" panose="020B0604030504040204" pitchFamily="50" charset="-128"/>
                        </a:rPr>
                        <a:t>年</a:t>
                      </a:r>
                      <a:r>
                        <a:rPr lang="en-US" altLang="ja-JP" sz="1200" b="0" i="0" u="none" strike="noStrike" dirty="0" smtClean="0">
                          <a:solidFill>
                            <a:schemeClr val="tx1"/>
                          </a:solidFill>
                          <a:effectLst/>
                          <a:latin typeface="Meiryo UI" panose="020B0604030504040204" pitchFamily="50" charset="-128"/>
                          <a:ea typeface="Meiryo UI" panose="020B0604030504040204" pitchFamily="50" charset="-128"/>
                        </a:rPr>
                        <a:t>4</a:t>
                      </a:r>
                      <a:r>
                        <a:rPr lang="ja-JP" altLang="en-US" sz="1200" b="0" i="0" u="none" strike="noStrike" dirty="0" smtClean="0">
                          <a:solidFill>
                            <a:schemeClr val="tx1"/>
                          </a:solidFill>
                          <a:effectLst/>
                          <a:latin typeface="Meiryo UI" panose="020B0604030504040204" pitchFamily="50" charset="-128"/>
                          <a:ea typeface="Meiryo UI" panose="020B0604030504040204" pitchFamily="50" charset="-128"/>
                        </a:rPr>
                        <a:t>月の大阪府への移管をもって、本市事業としては終了</a:t>
                      </a:r>
                      <a:endParaRPr lang="ja-JP" altLang="en-US" sz="1200" b="0" i="0" u="none" strike="noStrike" dirty="0">
                        <a:solidFill>
                          <a:schemeClr val="tx1"/>
                        </a:solidFill>
                        <a:effectLst/>
                        <a:latin typeface="Meiryo UI" panose="020B0604030504040204" pitchFamily="50" charset="-128"/>
                        <a:ea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1"/>
                  </a:ext>
                </a:extLst>
              </a:tr>
              <a:tr h="2755794">
                <a:tc vMerge="1">
                  <a:txBody>
                    <a:bodyPr/>
                    <a:lstStyle/>
                    <a:p>
                      <a:endParaRPr kumimoji="1" lang="ja-JP" altLang="en-US"/>
                    </a:p>
                  </a:txBody>
                  <a:tcPr/>
                </a:tc>
                <a:tc v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kumimoji="1" lang="ja-JP" altLang="en-US" sz="1200" u="none" dirty="0">
                        <a:solidFill>
                          <a:schemeClr val="tx1"/>
                        </a:solidFill>
                        <a:latin typeface="Meiryo UI" panose="020B0604030504040204" pitchFamily="50" charset="-128"/>
                        <a:ea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r>
                        <a:rPr kumimoji="1" lang="en-US" altLang="ja-JP" sz="1200" u="none" dirty="0">
                          <a:solidFill>
                            <a:schemeClr val="tx1"/>
                          </a:solidFill>
                          <a:latin typeface="Meiryo UI" panose="020B0604030504040204" pitchFamily="50" charset="-128"/>
                          <a:ea typeface="Meiryo UI" panose="020B0604030504040204" pitchFamily="50" charset="-128"/>
                        </a:rPr>
                        <a:t>【</a:t>
                      </a:r>
                      <a:r>
                        <a:rPr kumimoji="1" lang="ja-JP" altLang="en-US" sz="1200" u="none" dirty="0">
                          <a:solidFill>
                            <a:schemeClr val="tx1"/>
                          </a:solidFill>
                          <a:latin typeface="Meiryo UI" panose="020B0604030504040204" pitchFamily="50" charset="-128"/>
                          <a:ea typeface="Meiryo UI" panose="020B0604030504040204" pitchFamily="50" charset="-128"/>
                        </a:rPr>
                        <a:t>児童生徒の急増に伴う教育環境改善</a:t>
                      </a:r>
                      <a:r>
                        <a:rPr kumimoji="1" lang="en-US" altLang="ja-JP" sz="1200" u="none" dirty="0" smtClean="0">
                          <a:solidFill>
                            <a:schemeClr val="tx1"/>
                          </a:solidFill>
                          <a:latin typeface="Meiryo UI" panose="020B0604030504040204" pitchFamily="50" charset="-128"/>
                          <a:ea typeface="Meiryo UI" panose="020B0604030504040204" pitchFamily="50" charset="-128"/>
                        </a:rPr>
                        <a:t>】</a:t>
                      </a:r>
                    </a:p>
                    <a:p>
                      <a:r>
                        <a:rPr kumimoji="1" lang="en-US" altLang="ja-JP" sz="1200" b="0" i="0" u="sng" strike="noStrike" kern="1200" dirty="0" smtClean="0">
                          <a:solidFill>
                            <a:schemeClr val="tx1"/>
                          </a:solidFill>
                          <a:effectLst/>
                          <a:latin typeface="Meiryo UI" panose="020B0604030504040204" pitchFamily="50" charset="-128"/>
                          <a:ea typeface="Meiryo UI" panose="020B0604030504040204" pitchFamily="50" charset="-128"/>
                          <a:cs typeface="+mn-cs"/>
                        </a:rPr>
                        <a:t>2018</a:t>
                      </a:r>
                      <a:r>
                        <a:rPr kumimoji="1" lang="ja-JP" altLang="en-US" sz="1200" b="0" i="0" u="sng" strike="noStrike" kern="1200" dirty="0" smtClean="0">
                          <a:solidFill>
                            <a:schemeClr val="tx1"/>
                          </a:solidFill>
                          <a:effectLst/>
                          <a:latin typeface="Meiryo UI" panose="020B0604030504040204" pitchFamily="50" charset="-128"/>
                          <a:ea typeface="Meiryo UI" panose="020B0604030504040204" pitchFamily="50" charset="-128"/>
                          <a:cs typeface="+mn-cs"/>
                        </a:rPr>
                        <a:t>年度～</a:t>
                      </a:r>
                      <a:endParaRPr kumimoji="1" lang="en-US" altLang="ja-JP" sz="1200" b="0" i="0" u="sng" strike="noStrike" kern="1200" dirty="0" smtClean="0">
                        <a:solidFill>
                          <a:schemeClr val="tx1"/>
                        </a:solidFill>
                        <a:effectLst/>
                        <a:latin typeface="Meiryo UI" panose="020B0604030504040204" pitchFamily="50" charset="-128"/>
                        <a:ea typeface="Meiryo UI" panose="020B0604030504040204" pitchFamily="50" charset="-128"/>
                        <a:cs typeface="+mn-cs"/>
                      </a:endParaRPr>
                    </a:p>
                    <a:p>
                      <a:r>
                        <a:rPr kumimoji="1" lang="ja-JP" altLang="en-US" sz="1200" b="0" i="0" u="none" strike="noStrike" kern="1200" dirty="0" smtClean="0">
                          <a:solidFill>
                            <a:schemeClr val="tx1"/>
                          </a:solidFill>
                          <a:effectLst/>
                          <a:latin typeface="Meiryo UI" panose="020B0604030504040204" pitchFamily="50" charset="-128"/>
                          <a:ea typeface="Meiryo UI" panose="020B0604030504040204" pitchFamily="50" charset="-128"/>
                          <a:cs typeface="+mn-cs"/>
                        </a:rPr>
                        <a:t>・</a:t>
                      </a:r>
                      <a:r>
                        <a:rPr kumimoji="1" lang="en-US" altLang="ja-JP" sz="1200" b="0" i="0" u="none" strike="noStrike" kern="1200" dirty="0" smtClean="0">
                          <a:solidFill>
                            <a:schemeClr val="tx1"/>
                          </a:solidFill>
                          <a:effectLst/>
                          <a:latin typeface="Meiryo UI" panose="020B0604030504040204" pitchFamily="50" charset="-128"/>
                          <a:ea typeface="Meiryo UI" panose="020B0604030504040204" pitchFamily="50" charset="-128"/>
                          <a:cs typeface="+mn-cs"/>
                        </a:rPr>
                        <a:t>2017</a:t>
                      </a:r>
                      <a:r>
                        <a:rPr kumimoji="1" lang="ja-JP" altLang="en-US" sz="1200" b="0" i="0" u="none" strike="noStrike" kern="1200" dirty="0" smtClean="0">
                          <a:solidFill>
                            <a:schemeClr val="tx1"/>
                          </a:solidFill>
                          <a:effectLst/>
                          <a:latin typeface="Meiryo UI" panose="020B0604030504040204" pitchFamily="50" charset="-128"/>
                          <a:ea typeface="Meiryo UI" panose="020B0604030504040204" pitchFamily="50" charset="-128"/>
                          <a:cs typeface="+mn-cs"/>
                        </a:rPr>
                        <a:t>年</a:t>
                      </a:r>
                      <a:r>
                        <a:rPr kumimoji="1" lang="en-US" altLang="ja-JP" sz="1200" b="0" i="0" u="none" strike="noStrike" kern="1200" dirty="0" smtClean="0">
                          <a:solidFill>
                            <a:schemeClr val="tx1"/>
                          </a:solidFill>
                          <a:effectLst/>
                          <a:latin typeface="Meiryo UI" panose="020B0604030504040204" pitchFamily="50" charset="-128"/>
                          <a:ea typeface="Meiryo UI" panose="020B0604030504040204" pitchFamily="50" charset="-128"/>
                          <a:cs typeface="+mn-cs"/>
                        </a:rPr>
                        <a:t>5</a:t>
                      </a:r>
                      <a:r>
                        <a:rPr kumimoji="1" lang="ja-JP" altLang="en-US" sz="1200" b="0" i="0" u="none" strike="noStrike" kern="1200" dirty="0" smtClean="0">
                          <a:solidFill>
                            <a:schemeClr val="tx1"/>
                          </a:solidFill>
                          <a:effectLst/>
                          <a:latin typeface="Meiryo UI" panose="020B0604030504040204" pitchFamily="50" charset="-128"/>
                          <a:ea typeface="Meiryo UI" panose="020B0604030504040204" pitchFamily="50" charset="-128"/>
                          <a:cs typeface="+mn-cs"/>
                        </a:rPr>
                        <a:t>月に設置したプロジェクトチームの議論を踏まえ、北区、西区、中央区の小学校において、教室不足（</a:t>
                      </a:r>
                      <a:r>
                        <a:rPr kumimoji="1" lang="en-US" altLang="ja-JP" sz="1200" b="0" i="0" u="none" strike="noStrike" kern="1200" dirty="0" smtClean="0">
                          <a:solidFill>
                            <a:schemeClr val="tx1"/>
                          </a:solidFill>
                          <a:effectLst/>
                          <a:latin typeface="Meiryo UI" panose="020B0604030504040204" pitchFamily="50" charset="-128"/>
                          <a:ea typeface="Meiryo UI" panose="020B0604030504040204" pitchFamily="50" charset="-128"/>
                          <a:cs typeface="+mn-cs"/>
                        </a:rPr>
                        <a:t>163</a:t>
                      </a:r>
                      <a:r>
                        <a:rPr kumimoji="1" lang="ja-JP" altLang="en-US" sz="1200" b="0" i="0" u="none" strike="noStrike" kern="1200" dirty="0" smtClean="0">
                          <a:solidFill>
                            <a:schemeClr val="tx1"/>
                          </a:solidFill>
                          <a:effectLst/>
                          <a:latin typeface="Meiryo UI" panose="020B0604030504040204" pitchFamily="50" charset="-128"/>
                          <a:ea typeface="Meiryo UI" panose="020B0604030504040204" pitchFamily="50" charset="-128"/>
                          <a:cs typeface="+mn-cs"/>
                        </a:rPr>
                        <a:t>教室）が見込まれる学校の校舎の増築等の実施</a:t>
                      </a:r>
                      <a:r>
                        <a:rPr kumimoji="1" lang="ja-JP" altLang="en-US" sz="1200" u="none" dirty="0">
                          <a:solidFill>
                            <a:schemeClr val="tx1"/>
                          </a:solidFill>
                          <a:latin typeface="Meiryo UI" panose="020B0604030504040204" pitchFamily="50" charset="-128"/>
                          <a:ea typeface="Meiryo UI" panose="020B0604030504040204" pitchFamily="50" charset="-128"/>
                        </a:rPr>
                        <a:t>　</a:t>
                      </a:r>
                      <a:endParaRPr kumimoji="1" lang="en-US" altLang="ja-JP" sz="1200" u="none" dirty="0">
                        <a:solidFill>
                          <a:schemeClr val="tx1"/>
                        </a:solidFill>
                        <a:latin typeface="Meiryo UI" panose="020B0604030504040204" pitchFamily="50" charset="-128"/>
                        <a:ea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lg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r>
                        <a:rPr kumimoji="1" lang="en-US" altLang="ja-JP" sz="1200" b="0" i="0" u="sng" strike="noStrike" kern="1200" baseline="0" dirty="0" smtClean="0">
                          <a:solidFill>
                            <a:schemeClr val="tx1"/>
                          </a:solidFill>
                          <a:latin typeface="Meiryo UI" panose="020B0604030504040204" pitchFamily="50" charset="-128"/>
                          <a:ea typeface="Meiryo UI" panose="020B0604030504040204" pitchFamily="50" charset="-128"/>
                          <a:cs typeface="+mn-cs"/>
                        </a:rPr>
                        <a:t>2019</a:t>
                      </a:r>
                      <a:r>
                        <a:rPr kumimoji="1" lang="ja-JP" altLang="en-US" sz="1200" b="0" i="0" u="sng" strike="noStrike" kern="1200" baseline="0" dirty="0" smtClean="0">
                          <a:solidFill>
                            <a:schemeClr val="tx1"/>
                          </a:solidFill>
                          <a:latin typeface="Meiryo UI" panose="020B0604030504040204" pitchFamily="50" charset="-128"/>
                          <a:ea typeface="Meiryo UI" panose="020B0604030504040204" pitchFamily="50" charset="-128"/>
                          <a:cs typeface="+mn-cs"/>
                        </a:rPr>
                        <a:t>年度～</a:t>
                      </a:r>
                      <a:r>
                        <a:rPr kumimoji="1" lang="en-US" altLang="ja-JP" sz="1200" b="0" i="0" u="sng" strike="noStrike" kern="1200" baseline="0" dirty="0" smtClean="0">
                          <a:solidFill>
                            <a:schemeClr val="tx1"/>
                          </a:solidFill>
                          <a:latin typeface="Meiryo UI" panose="020B0604030504040204" pitchFamily="50" charset="-128"/>
                          <a:ea typeface="Meiryo UI" panose="020B0604030504040204" pitchFamily="50" charset="-128"/>
                          <a:cs typeface="+mn-cs"/>
                        </a:rPr>
                        <a:t>2022</a:t>
                      </a:r>
                      <a:r>
                        <a:rPr kumimoji="1" lang="ja-JP" altLang="en-US" sz="1200" b="0" i="0" u="sng" strike="noStrike" kern="1200" baseline="0" dirty="0" smtClean="0">
                          <a:solidFill>
                            <a:schemeClr val="tx1"/>
                          </a:solidFill>
                          <a:latin typeface="Meiryo UI" panose="020B0604030504040204" pitchFamily="50" charset="-128"/>
                          <a:ea typeface="Meiryo UI" panose="020B0604030504040204" pitchFamily="50" charset="-128"/>
                          <a:cs typeface="+mn-cs"/>
                        </a:rPr>
                        <a:t>年度</a:t>
                      </a:r>
                      <a:endParaRPr kumimoji="1" lang="en-US" altLang="ja-JP" sz="1200" b="0" i="0" u="sng" strike="noStrike" kern="1200" baseline="0" dirty="0" smtClean="0">
                        <a:solidFill>
                          <a:schemeClr val="tx1"/>
                        </a:solidFill>
                        <a:latin typeface="Meiryo UI" panose="020B0604030504040204" pitchFamily="50" charset="-128"/>
                        <a:ea typeface="Meiryo UI" panose="020B0604030504040204" pitchFamily="50" charset="-128"/>
                        <a:cs typeface="+mn-cs"/>
                      </a:endParaRPr>
                    </a:p>
                    <a:p>
                      <a:r>
                        <a:rPr kumimoji="1" lang="ja-JP" altLang="en-US" sz="1200" b="0" i="0" u="none" strike="noStrike" kern="1200" baseline="0" dirty="0" smtClean="0">
                          <a:solidFill>
                            <a:schemeClr val="tx1"/>
                          </a:solidFill>
                          <a:latin typeface="Meiryo UI" panose="020B0604030504040204" pitchFamily="50" charset="-128"/>
                          <a:ea typeface="Meiryo UI" panose="020B0604030504040204" pitchFamily="50" charset="-128"/>
                          <a:cs typeface="+mn-cs"/>
                        </a:rPr>
                        <a:t>・実施設計（</a:t>
                      </a:r>
                      <a:r>
                        <a:rPr kumimoji="1" lang="en-US" altLang="ja-JP" sz="1200" b="0" i="0" u="none" strike="noStrike" kern="1200" baseline="0" dirty="0" smtClean="0">
                          <a:solidFill>
                            <a:schemeClr val="tx1"/>
                          </a:solidFill>
                          <a:latin typeface="Meiryo UI" panose="020B0604030504040204" pitchFamily="50" charset="-128"/>
                          <a:ea typeface="Meiryo UI" panose="020B0604030504040204" pitchFamily="50" charset="-128"/>
                          <a:cs typeface="+mn-cs"/>
                        </a:rPr>
                        <a:t>9</a:t>
                      </a:r>
                      <a:r>
                        <a:rPr kumimoji="1" lang="ja-JP" altLang="en-US" sz="1200" b="0" i="0" u="none" strike="noStrike" kern="1200" baseline="0" dirty="0" smtClean="0">
                          <a:solidFill>
                            <a:schemeClr val="tx1"/>
                          </a:solidFill>
                          <a:latin typeface="Meiryo UI" panose="020B0604030504040204" pitchFamily="50" charset="-128"/>
                          <a:ea typeface="Meiryo UI" panose="020B0604030504040204" pitchFamily="50" charset="-128"/>
                          <a:cs typeface="+mn-cs"/>
                        </a:rPr>
                        <a:t>校）</a:t>
                      </a:r>
                      <a:endParaRPr kumimoji="1" lang="en-US" altLang="ja-JP" sz="1200" b="0" i="0" u="none" strike="noStrike" kern="1200" baseline="0" dirty="0" smtClean="0">
                        <a:solidFill>
                          <a:schemeClr val="tx1"/>
                        </a:solidFill>
                        <a:latin typeface="Meiryo UI" panose="020B0604030504040204" pitchFamily="50" charset="-128"/>
                        <a:ea typeface="Meiryo UI" panose="020B0604030504040204" pitchFamily="50" charset="-128"/>
                        <a:cs typeface="+mn-cs"/>
                      </a:endParaRPr>
                    </a:p>
                    <a:p>
                      <a:r>
                        <a:rPr kumimoji="1" lang="ja-JP" altLang="en-US" sz="1200" b="0" i="0" u="none" strike="noStrike" kern="1200" baseline="0" dirty="0" smtClean="0">
                          <a:solidFill>
                            <a:schemeClr val="tx1"/>
                          </a:solidFill>
                          <a:latin typeface="Meiryo UI" panose="020B0604030504040204" pitchFamily="50" charset="-128"/>
                          <a:ea typeface="Meiryo UI" panose="020B0604030504040204" pitchFamily="50" charset="-128"/>
                          <a:cs typeface="+mn-cs"/>
                        </a:rPr>
                        <a:t>増築工事（</a:t>
                      </a:r>
                      <a:r>
                        <a:rPr kumimoji="1" lang="en-US" altLang="ja-JP" sz="1200" b="0" i="0" u="none" strike="noStrike" kern="1200" baseline="0" dirty="0" smtClean="0">
                          <a:solidFill>
                            <a:schemeClr val="tx1"/>
                          </a:solidFill>
                          <a:latin typeface="Meiryo UI" panose="020B0604030504040204" pitchFamily="50" charset="-128"/>
                          <a:ea typeface="Meiryo UI" panose="020B0604030504040204" pitchFamily="50" charset="-128"/>
                          <a:cs typeface="+mn-cs"/>
                        </a:rPr>
                        <a:t>14</a:t>
                      </a:r>
                      <a:r>
                        <a:rPr kumimoji="1" lang="ja-JP" altLang="en-US" sz="1200" b="0" i="0" u="none" strike="noStrike" kern="1200" baseline="0" dirty="0" smtClean="0">
                          <a:solidFill>
                            <a:schemeClr val="tx1"/>
                          </a:solidFill>
                          <a:latin typeface="Meiryo UI" panose="020B0604030504040204" pitchFamily="50" charset="-128"/>
                          <a:ea typeface="Meiryo UI" panose="020B0604030504040204" pitchFamily="50" charset="-128"/>
                          <a:cs typeface="+mn-cs"/>
                        </a:rPr>
                        <a:t>校、</a:t>
                      </a:r>
                      <a:r>
                        <a:rPr kumimoji="1" lang="en-US" altLang="ja-JP" sz="1200" b="0" i="0" u="none" strike="noStrike" kern="1200" baseline="0" dirty="0" smtClean="0">
                          <a:solidFill>
                            <a:schemeClr val="tx1"/>
                          </a:solidFill>
                          <a:latin typeface="Meiryo UI" panose="020B0604030504040204" pitchFamily="50" charset="-128"/>
                          <a:ea typeface="Meiryo UI" panose="020B0604030504040204" pitchFamily="50" charset="-128"/>
                          <a:cs typeface="+mn-cs"/>
                        </a:rPr>
                        <a:t>175</a:t>
                      </a:r>
                      <a:r>
                        <a:rPr kumimoji="1" lang="ja-JP" altLang="en-US" sz="1200" b="0" i="0" u="none" strike="noStrike" kern="1200" baseline="0" dirty="0" smtClean="0">
                          <a:solidFill>
                            <a:schemeClr val="tx1"/>
                          </a:solidFill>
                          <a:latin typeface="Meiryo UI" panose="020B0604030504040204" pitchFamily="50" charset="-128"/>
                          <a:ea typeface="Meiryo UI" panose="020B0604030504040204" pitchFamily="50" charset="-128"/>
                          <a:cs typeface="+mn-cs"/>
                        </a:rPr>
                        <a:t>教室）</a:t>
                      </a:r>
                      <a:endParaRPr kumimoji="1" lang="en-US" altLang="ja-JP" sz="1200" b="0" i="0" u="none" strike="noStrike" kern="1200" baseline="0" dirty="0" smtClean="0">
                        <a:solidFill>
                          <a:schemeClr val="tx1"/>
                        </a:solidFill>
                        <a:latin typeface="Meiryo UI" panose="020B0604030504040204" pitchFamily="50" charset="-128"/>
                        <a:ea typeface="Meiryo UI" panose="020B0604030504040204" pitchFamily="50" charset="-128"/>
                        <a:cs typeface="+mn-cs"/>
                      </a:endParaRPr>
                    </a:p>
                  </a:txBody>
                  <a:tcPr>
                    <a:lnL w="12700" cap="flat" cmpd="sng" algn="ctr">
                      <a:solidFill>
                        <a:schemeClr val="tx1"/>
                      </a:solidFill>
                      <a:prstDash val="lgDash"/>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l" defTabSz="914400" rtl="0" eaLnBrk="1" fontAlgn="t" latinLnBrk="0" hangingPunct="1">
                        <a:lnSpc>
                          <a:spcPct val="100000"/>
                        </a:lnSpc>
                        <a:spcBef>
                          <a:spcPts val="0"/>
                        </a:spcBef>
                        <a:spcAft>
                          <a:spcPts val="0"/>
                        </a:spcAft>
                        <a:buClrTx/>
                        <a:buSzTx/>
                        <a:buFontTx/>
                        <a:buNone/>
                        <a:tabLst/>
                        <a:defRPr/>
                      </a:pPr>
                      <a:r>
                        <a:rPr kumimoji="1" lang="ja-JP" altLang="en-US" sz="1200" b="0" i="0" u="none" strike="noStrike" kern="1200" baseline="0" dirty="0" smtClean="0">
                          <a:solidFill>
                            <a:schemeClr val="tx1"/>
                          </a:solidFill>
                          <a:latin typeface="Meiryo UI" panose="020B0604030504040204" pitchFamily="50" charset="-128"/>
                          <a:ea typeface="Meiryo UI" panose="020B0604030504040204" pitchFamily="50" charset="-128"/>
                          <a:cs typeface="+mn-cs"/>
                        </a:rPr>
                        <a:t>０歳が就学する６年後までの児童数推計と、</a:t>
                      </a:r>
                      <a:r>
                        <a:rPr kumimoji="1" lang="en-US" altLang="ja-JP" sz="1200" b="0" i="0" u="none" strike="noStrike" kern="1200" baseline="0" dirty="0" smtClean="0">
                          <a:solidFill>
                            <a:schemeClr val="tx1"/>
                          </a:solidFill>
                          <a:latin typeface="Meiryo UI" panose="020B0604030504040204" pitchFamily="50" charset="-128"/>
                          <a:ea typeface="Meiryo UI" panose="020B0604030504040204" pitchFamily="50" charset="-128"/>
                          <a:cs typeface="+mn-cs"/>
                        </a:rPr>
                        <a:t>2040</a:t>
                      </a:r>
                      <a:r>
                        <a:rPr kumimoji="1" lang="ja-JP" altLang="en-US" sz="1200" b="0" i="0" u="none" strike="noStrike" kern="1200" baseline="0" dirty="0" smtClean="0">
                          <a:solidFill>
                            <a:schemeClr val="tx1"/>
                          </a:solidFill>
                          <a:latin typeface="Meiryo UI" panose="020B0604030504040204" pitchFamily="50" charset="-128"/>
                          <a:ea typeface="Meiryo UI" panose="020B0604030504040204" pitchFamily="50" charset="-128"/>
                          <a:cs typeface="+mn-cs"/>
                        </a:rPr>
                        <a:t>年までの中長期的な児童数推計を一定の目安としつつ、増築等の必要な対応を行い、教室が不足しないよう取り組んでいる。</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2"/>
                  </a:ext>
                </a:extLst>
              </a:tr>
            </a:tbl>
          </a:graphicData>
        </a:graphic>
      </p:graphicFrame>
      <p:cxnSp>
        <p:nvCxnSpPr>
          <p:cNvPr id="11" name="直線コネクタ 10"/>
          <p:cNvCxnSpPr/>
          <p:nvPr/>
        </p:nvCxnSpPr>
        <p:spPr>
          <a:xfrm>
            <a:off x="251520" y="520214"/>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9" name="テキスト ボックス 8"/>
          <p:cNvSpPr txBox="1"/>
          <p:nvPr/>
        </p:nvSpPr>
        <p:spPr>
          <a:xfrm>
            <a:off x="251520" y="232182"/>
            <a:ext cx="7704856"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③　</a:t>
            </a:r>
            <a:r>
              <a:rPr kumimoji="1" lang="ja-JP" altLang="en-US" sz="1600" b="1"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主な改革</a:t>
            </a:r>
            <a:r>
              <a:rPr kumimoji="1" lang="ja-JP" altLang="en-US" sz="16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の概要</a:t>
            </a:r>
            <a:r>
              <a:rPr kumimoji="1" lang="ja-JP" altLang="en-US" sz="1600" b="1"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a:t>
            </a:r>
            <a:r>
              <a:rPr kumimoji="1" lang="ja-JP" altLang="en-US" sz="16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８</a:t>
            </a:r>
            <a:r>
              <a:rPr kumimoji="1" lang="ja-JP" altLang="en-US" sz="1600" b="1"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a:t>
            </a:r>
            <a:r>
              <a:rPr kumimoji="1" lang="ja-JP" altLang="en-US" sz="16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９</a:t>
            </a:r>
            <a:r>
              <a:rPr kumimoji="1" lang="ja-JP" altLang="en-US" sz="1600" b="1"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a:t>
            </a:r>
            <a:endParaRPr kumimoji="1" lang="ja-JP" altLang="en-US" sz="16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14" name="テキスト ボックス 36"/>
          <p:cNvSpPr txBox="1"/>
          <p:nvPr/>
        </p:nvSpPr>
        <p:spPr>
          <a:xfrm>
            <a:off x="0" y="24586"/>
            <a:ext cx="3491880"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lvl="0">
              <a:defRPr/>
            </a:pPr>
            <a:r>
              <a:rPr kumimoji="1" lang="en-US" altLang="ja-JP"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Ⅰ</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　</a:t>
            </a:r>
            <a:r>
              <a:rPr lang="ja-JP" altLang="en-US"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政策の刷新</a:t>
            </a:r>
            <a:r>
              <a:rPr lang="ja-JP" altLang="en-US" sz="1100" dirty="0" smtClean="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・教育改革</a:t>
            </a:r>
            <a:endParaRPr lang="ja-JP" altLang="en-US"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endParaRPr>
          </a:p>
        </p:txBody>
      </p:sp>
      <p:sp>
        <p:nvSpPr>
          <p:cNvPr id="2" name="スライド番号プレースホルダー 1"/>
          <p:cNvSpPr>
            <a:spLocks noGrp="1"/>
          </p:cNvSpPr>
          <p:nvPr>
            <p:ph type="sldNum" sz="quarter" idx="12"/>
          </p:nvPr>
        </p:nvSpPr>
        <p:spPr/>
        <p:txBody>
          <a:bodyPr/>
          <a:lstStyle/>
          <a:p>
            <a:fld id="{CCEC3038-1CF1-4B63-9920-55248DCFBA97}" type="slidenum">
              <a:rPr kumimoji="1" lang="ja-JP" altLang="en-US" smtClean="0"/>
              <a:pPr/>
              <a:t>25</a:t>
            </a:fld>
            <a:endParaRPr kumimoji="1" lang="ja-JP" altLang="en-US"/>
          </a:p>
        </p:txBody>
      </p:sp>
    </p:spTree>
    <p:extLst>
      <p:ext uri="{BB962C8B-B14F-4D97-AF65-F5344CB8AC3E}">
        <p14:creationId xmlns:p14="http://schemas.microsoft.com/office/powerpoint/2010/main" val="3082410528"/>
      </p:ext>
    </p:extLst>
  </p:cSld>
  <p:clrMapOvr>
    <a:masterClrMapping/>
  </p:clrMapOvr>
  <p:timing>
    <p:tnLst>
      <p:par>
        <p:cTn id="1" dur="indefinite" restart="never" nodeType="tmRoot"/>
      </p:par>
    </p:tnLst>
  </p:timing>
</p:sld>
</file>

<file path=ppt/slides/slide2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Rectangle 4"/>
          <p:cNvSpPr>
            <a:spLocks noChangeArrowheads="1"/>
          </p:cNvSpPr>
          <p:nvPr/>
        </p:nvSpPr>
        <p:spPr bwMode="auto">
          <a:xfrm>
            <a:off x="350227" y="476672"/>
            <a:ext cx="8442081" cy="439616"/>
          </a:xfrm>
          <a:prstGeom prst="rect">
            <a:avLst/>
          </a:prstGeom>
          <a:solidFill>
            <a:srgbClr val="000099"/>
          </a:solidFill>
          <a:ln w="38100" algn="ctr">
            <a:noFill/>
            <a:miter lim="800000"/>
            <a:headEnd/>
            <a:tailEnd/>
          </a:ln>
          <a:effectLst/>
        </p:spPr>
        <p:txBody>
          <a:bodyPr wrap="none" lIns="71934" tIns="35967" rIns="71934" bIns="35967" anchor="ctr"/>
          <a:lstStyle/>
          <a:p>
            <a:pPr marL="0" marR="0" lvl="0" indent="0" algn="ctr" defTabSz="844083" rtl="0" eaLnBrk="1" fontAlgn="base" latinLnBrk="0" hangingPunct="1">
              <a:lnSpc>
                <a:spcPct val="100000"/>
              </a:lnSpc>
              <a:spcBef>
                <a:spcPct val="0"/>
              </a:spcBef>
              <a:spcAft>
                <a:spcPct val="0"/>
              </a:spcAft>
              <a:buClrTx/>
              <a:buSzTx/>
              <a:buFontTx/>
              <a:buNone/>
              <a:tabLst/>
              <a:defRPr/>
            </a:pPr>
            <a:r>
              <a:rPr kumimoji="1" lang="ja-JP" altLang="en-US" sz="2585"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HG創英角ｺﾞｼｯｸUB" pitchFamily="49" charset="-128"/>
                <a:cs typeface="+mn-cs"/>
              </a:rPr>
              <a:t>新型コロナウイルス感染症対策　主な取組み</a:t>
            </a:r>
            <a:endParaRPr kumimoji="1" lang="en-US" altLang="ja-JP" sz="2585"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HG創英角ｺﾞｼｯｸUB" pitchFamily="49" charset="-128"/>
              <a:cs typeface="+mn-cs"/>
            </a:endParaRPr>
          </a:p>
        </p:txBody>
      </p:sp>
      <p:sp>
        <p:nvSpPr>
          <p:cNvPr id="5" name="AutoShape 6"/>
          <p:cNvSpPr>
            <a:spLocks noChangeArrowheads="1"/>
          </p:cNvSpPr>
          <p:nvPr/>
        </p:nvSpPr>
        <p:spPr bwMode="auto">
          <a:xfrm>
            <a:off x="507024" y="955332"/>
            <a:ext cx="8128489" cy="366281"/>
          </a:xfrm>
          <a:prstGeom prst="roundRect">
            <a:avLst>
              <a:gd name="adj" fmla="val 16667"/>
            </a:avLst>
          </a:prstGeom>
          <a:solidFill>
            <a:schemeClr val="accent1">
              <a:lumMod val="40000"/>
              <a:lumOff val="60000"/>
            </a:schemeClr>
          </a:solidFill>
          <a:ln w="22225">
            <a:noFill/>
            <a:round/>
            <a:headEnd/>
            <a:tailEnd/>
          </a:ln>
          <a:effectLst>
            <a:outerShdw blurRad="50800" dist="38100" dir="2700000" algn="tl" rotWithShape="0">
              <a:prstClr val="black">
                <a:alpha val="40000"/>
              </a:prstClr>
            </a:outerShdw>
          </a:effectLst>
        </p:spPr>
        <p:txBody>
          <a:bodyPr lIns="71934" tIns="0" rIns="71934" bIns="0" anchor="ctr"/>
          <a:lstStyle/>
          <a:p>
            <a:pPr marL="0" marR="0" lvl="0" indent="0" algn="l" defTabSz="844083" rtl="0" eaLnBrk="0" fontAlgn="base" latinLnBrk="0" hangingPunct="0">
              <a:lnSpc>
                <a:spcPct val="100000"/>
              </a:lnSpc>
              <a:spcBef>
                <a:spcPct val="0"/>
              </a:spcBef>
              <a:spcAft>
                <a:spcPct val="0"/>
              </a:spcAft>
              <a:buClrTx/>
              <a:buSzTx/>
              <a:buFontTx/>
              <a:buNone/>
              <a:tabLst/>
              <a:defRPr/>
            </a:pPr>
            <a:r>
              <a:rPr kumimoji="1" lang="ja-JP" altLang="en-US"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第１波から第７波までの取組み（第１波）</a:t>
            </a:r>
          </a:p>
        </p:txBody>
      </p:sp>
      <p:graphicFrame>
        <p:nvGraphicFramePr>
          <p:cNvPr id="17" name="表 16"/>
          <p:cNvGraphicFramePr>
            <a:graphicFrameLocks noGrp="1"/>
          </p:cNvGraphicFramePr>
          <p:nvPr>
            <p:extLst/>
          </p:nvPr>
        </p:nvGraphicFramePr>
        <p:xfrm>
          <a:off x="425877" y="1379841"/>
          <a:ext cx="8128489" cy="3850343"/>
        </p:xfrm>
        <a:graphic>
          <a:graphicData uri="http://schemas.openxmlformats.org/drawingml/2006/table">
            <a:tbl>
              <a:tblPr firstRow="1" bandRow="1">
                <a:tableStyleId>{5C22544A-7EE6-4342-B048-85BDC9FD1C3A}</a:tableStyleId>
              </a:tblPr>
              <a:tblGrid>
                <a:gridCol w="810163">
                  <a:extLst>
                    <a:ext uri="{9D8B030D-6E8A-4147-A177-3AD203B41FA5}">
                      <a16:colId xmlns:a16="http://schemas.microsoft.com/office/drawing/2014/main" val="2649916852"/>
                    </a:ext>
                  </a:extLst>
                </a:gridCol>
                <a:gridCol w="3713871">
                  <a:extLst>
                    <a:ext uri="{9D8B030D-6E8A-4147-A177-3AD203B41FA5}">
                      <a16:colId xmlns:a16="http://schemas.microsoft.com/office/drawing/2014/main" val="1944127082"/>
                    </a:ext>
                  </a:extLst>
                </a:gridCol>
                <a:gridCol w="3604455">
                  <a:extLst>
                    <a:ext uri="{9D8B030D-6E8A-4147-A177-3AD203B41FA5}">
                      <a16:colId xmlns:a16="http://schemas.microsoft.com/office/drawing/2014/main" val="4294024148"/>
                    </a:ext>
                  </a:extLst>
                </a:gridCol>
              </a:tblGrid>
              <a:tr h="311537">
                <a:tc>
                  <a:txBody>
                    <a:bodyPr/>
                    <a:lstStyle/>
                    <a:p>
                      <a:endParaRPr kumimoji="1" lang="ja-JP" altLang="en-US" sz="1400" dirty="0"/>
                    </a:p>
                  </a:txBody>
                  <a:tcPr marL="84406" marR="84406" marT="42203" marB="42203"/>
                </a:tc>
                <a:tc>
                  <a:txBody>
                    <a:bodyPr/>
                    <a:lstStyle/>
                    <a:p>
                      <a:pPr algn="ctr"/>
                      <a:r>
                        <a:rPr kumimoji="1" lang="ja-JP" altLang="en-US" sz="1400" b="0" dirty="0">
                          <a:solidFill>
                            <a:schemeClr val="tx1"/>
                          </a:solidFill>
                          <a:latin typeface="Meiryo UI" panose="020B0604030504040204" pitchFamily="50" charset="-128"/>
                          <a:ea typeface="Meiryo UI" panose="020B0604030504040204" pitchFamily="50" charset="-128"/>
                        </a:rPr>
                        <a:t>感染拡大防止対策</a:t>
                      </a:r>
                    </a:p>
                  </a:txBody>
                  <a:tcPr marL="84406" marR="84406" marT="42203" marB="42203"/>
                </a:tc>
                <a:tc>
                  <a:txBody>
                    <a:bodyPr/>
                    <a:lstStyle/>
                    <a:p>
                      <a:pPr algn="ctr"/>
                      <a:r>
                        <a:rPr kumimoji="1" lang="ja-JP" altLang="en-US" sz="1400" b="0" dirty="0">
                          <a:solidFill>
                            <a:schemeClr val="tx1"/>
                          </a:solidFill>
                          <a:latin typeface="Meiryo UI" panose="020B0604030504040204" pitchFamily="50" charset="-128"/>
                          <a:ea typeface="Meiryo UI" panose="020B0604030504040204" pitchFamily="50" charset="-128"/>
                        </a:rPr>
                        <a:t>市民生活の確保、事業者への支援</a:t>
                      </a:r>
                    </a:p>
                  </a:txBody>
                  <a:tcPr marL="84406" marR="84406" marT="42203" marB="42203"/>
                </a:tc>
                <a:extLst>
                  <a:ext uri="{0D108BD9-81ED-4DB2-BD59-A6C34878D82A}">
                    <a16:rowId xmlns:a16="http://schemas.microsoft.com/office/drawing/2014/main" val="2393041098"/>
                  </a:ext>
                </a:extLst>
              </a:tr>
              <a:tr h="3460652">
                <a:tc>
                  <a:txBody>
                    <a:bodyPr/>
                    <a:lstStyle/>
                    <a:p>
                      <a:pPr algn="ctr"/>
                      <a:r>
                        <a:rPr kumimoji="1" lang="ja-JP" altLang="en-US" sz="1700" dirty="0">
                          <a:latin typeface="Meiryo UI" panose="020B0604030504040204" pitchFamily="50" charset="-128"/>
                          <a:ea typeface="Meiryo UI" panose="020B0604030504040204" pitchFamily="50" charset="-128"/>
                        </a:rPr>
                        <a:t>第１波</a:t>
                      </a:r>
                      <a:endParaRPr kumimoji="1" lang="en-US" altLang="ja-JP" sz="1700" dirty="0">
                        <a:latin typeface="Meiryo UI" panose="020B0604030504040204" pitchFamily="50" charset="-128"/>
                        <a:ea typeface="Meiryo UI" panose="020B0604030504040204" pitchFamily="50" charset="-128"/>
                      </a:endParaRPr>
                    </a:p>
                    <a:p>
                      <a:pPr algn="ctr"/>
                      <a:endParaRPr kumimoji="1" lang="en-US" altLang="ja-JP" sz="1300" dirty="0">
                        <a:latin typeface="Meiryo UI" panose="020B0604030504040204" pitchFamily="50" charset="-128"/>
                        <a:ea typeface="Meiryo UI" panose="020B0604030504040204" pitchFamily="50" charset="-128"/>
                      </a:endParaRPr>
                    </a:p>
                    <a:p>
                      <a:pPr algn="ctr"/>
                      <a:r>
                        <a:rPr kumimoji="1" lang="en-US" altLang="ja-JP" sz="1300" dirty="0">
                          <a:latin typeface="Meiryo UI" panose="020B0604030504040204" pitchFamily="50" charset="-128"/>
                          <a:ea typeface="Meiryo UI" panose="020B0604030504040204" pitchFamily="50" charset="-128"/>
                        </a:rPr>
                        <a:t>R2/1/29</a:t>
                      </a:r>
                    </a:p>
                    <a:p>
                      <a:pPr algn="ctr"/>
                      <a:r>
                        <a:rPr kumimoji="1" lang="ja-JP" altLang="en-US" sz="1300" dirty="0">
                          <a:latin typeface="Meiryo UI" panose="020B0604030504040204" pitchFamily="50" charset="-128"/>
                          <a:ea typeface="Meiryo UI" panose="020B0604030504040204" pitchFamily="50" charset="-128"/>
                        </a:rPr>
                        <a:t>～</a:t>
                      </a:r>
                      <a:r>
                        <a:rPr kumimoji="1" lang="en-US" altLang="ja-JP" sz="1300" dirty="0">
                          <a:latin typeface="Meiryo UI" panose="020B0604030504040204" pitchFamily="50" charset="-128"/>
                          <a:ea typeface="Meiryo UI" panose="020B0604030504040204" pitchFamily="50" charset="-128"/>
                        </a:rPr>
                        <a:t>6/13</a:t>
                      </a:r>
                      <a:endParaRPr kumimoji="1" lang="ja-JP" altLang="en-US" sz="1300" dirty="0">
                        <a:latin typeface="Meiryo UI" panose="020B0604030504040204" pitchFamily="50" charset="-128"/>
                        <a:ea typeface="Meiryo UI" panose="020B0604030504040204" pitchFamily="50" charset="-128"/>
                      </a:endParaRPr>
                    </a:p>
                  </a:txBody>
                  <a:tcPr marL="33231" marR="33231" marT="42203" marB="43200" anchor="ctr"/>
                </a:tc>
                <a:tc>
                  <a:txBody>
                    <a:bodyPr/>
                    <a:lstStyle/>
                    <a:p>
                      <a:pPr marL="180975" indent="-180975">
                        <a:lnSpc>
                          <a:spcPts val="1600"/>
                        </a:lnSpc>
                      </a:pPr>
                      <a:r>
                        <a:rPr kumimoji="1" lang="ja-JP" altLang="en-US" sz="1300" dirty="0">
                          <a:latin typeface="Meiryo UI" panose="020B0604030504040204" pitchFamily="50" charset="-128"/>
                          <a:ea typeface="Meiryo UI" panose="020B0604030504040204" pitchFamily="50" charset="-128"/>
                        </a:rPr>
                        <a:t>（本市の施策）</a:t>
                      </a:r>
                      <a:endParaRPr kumimoji="1" lang="en-US" altLang="ja-JP" sz="1300" dirty="0">
                        <a:latin typeface="Meiryo UI" panose="020B0604030504040204" pitchFamily="50" charset="-128"/>
                        <a:ea typeface="Meiryo UI" panose="020B0604030504040204" pitchFamily="50" charset="-128"/>
                      </a:endParaRPr>
                    </a:p>
                    <a:p>
                      <a:pPr marL="84138" indent="-84138">
                        <a:lnSpc>
                          <a:spcPts val="1600"/>
                        </a:lnSpc>
                        <a:buFont typeface="Arial" panose="020B0604020202020204" pitchFamily="34" charset="0"/>
                        <a:buChar char="•"/>
                      </a:pPr>
                      <a:r>
                        <a:rPr kumimoji="1" lang="ja-JP" altLang="en-US" sz="1300" dirty="0">
                          <a:latin typeface="Meiryo UI" panose="020B0604030504040204" pitchFamily="50" charset="-128"/>
                          <a:ea typeface="Meiryo UI" panose="020B0604030504040204" pitchFamily="50" charset="-128"/>
                        </a:rPr>
                        <a:t>大阪市新型コロナウイルス感染症対策本部の設置</a:t>
                      </a:r>
                      <a:endParaRPr kumimoji="1" lang="en-US" altLang="ja-JP" sz="1300" dirty="0">
                        <a:latin typeface="Meiryo UI" panose="020B0604030504040204" pitchFamily="50" charset="-128"/>
                        <a:ea typeface="Meiryo UI" panose="020B0604030504040204" pitchFamily="50" charset="-128"/>
                      </a:endParaRPr>
                    </a:p>
                    <a:p>
                      <a:pPr marL="84138" marR="0" lvl="0" indent="-84138" algn="l" defTabSz="778913" rtl="0" eaLnBrk="1" fontAlgn="auto" latinLnBrk="0" hangingPunct="1">
                        <a:lnSpc>
                          <a:spcPts val="1600"/>
                        </a:lnSpc>
                        <a:spcBef>
                          <a:spcPts val="0"/>
                        </a:spcBef>
                        <a:spcAft>
                          <a:spcPts val="0"/>
                        </a:spcAft>
                        <a:buClrTx/>
                        <a:buSzTx/>
                        <a:buFont typeface="Arial" panose="020B0604020202020204" pitchFamily="34" charset="0"/>
                        <a:buChar char="•"/>
                        <a:tabLst/>
                        <a:defRPr/>
                      </a:pPr>
                      <a:r>
                        <a:rPr kumimoji="1" lang="ja-JP" altLang="en-US" sz="13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保健所の体制強化（随時）</a:t>
                      </a:r>
                      <a:endParaRPr kumimoji="1" lang="en-US" altLang="ja-JP" sz="1300" b="0" dirty="0" smtClean="0">
                        <a:solidFill>
                          <a:schemeClr val="tx1"/>
                        </a:solidFill>
                        <a:latin typeface="Meiryo UI" panose="020B0604030504040204" pitchFamily="50" charset="-128"/>
                        <a:ea typeface="Meiryo UI" panose="020B0604030504040204" pitchFamily="50" charset="-128"/>
                      </a:endParaRPr>
                    </a:p>
                    <a:p>
                      <a:pPr marL="84138" indent="-84138">
                        <a:lnSpc>
                          <a:spcPts val="1600"/>
                        </a:lnSpc>
                        <a:buFont typeface="Arial" panose="020B0604020202020204" pitchFamily="34" charset="0"/>
                        <a:buChar char="•"/>
                      </a:pPr>
                      <a:r>
                        <a:rPr kumimoji="1" lang="ja-JP" altLang="en-US" sz="1300" dirty="0" smtClean="0">
                          <a:solidFill>
                            <a:schemeClr val="tx1"/>
                          </a:solidFill>
                          <a:latin typeface="Meiryo UI" panose="020B0604030504040204" pitchFamily="50" charset="-128"/>
                          <a:ea typeface="Meiryo UI" panose="020B0604030504040204" pitchFamily="50" charset="-128"/>
                        </a:rPr>
                        <a:t>学校</a:t>
                      </a:r>
                      <a:r>
                        <a:rPr kumimoji="1" lang="ja-JP" altLang="en-US" sz="1300" dirty="0">
                          <a:solidFill>
                            <a:schemeClr val="tx1"/>
                          </a:solidFill>
                          <a:latin typeface="Meiryo UI" panose="020B0604030504040204" pitchFamily="50" charset="-128"/>
                          <a:ea typeface="Meiryo UI" panose="020B0604030504040204" pitchFamily="50" charset="-128"/>
                        </a:rPr>
                        <a:t>園の臨時</a:t>
                      </a:r>
                      <a:r>
                        <a:rPr kumimoji="1" lang="ja-JP" altLang="en-US" sz="1300" dirty="0" smtClean="0">
                          <a:solidFill>
                            <a:schemeClr val="tx1"/>
                          </a:solidFill>
                          <a:latin typeface="Meiryo UI" panose="020B0604030504040204" pitchFamily="50" charset="-128"/>
                          <a:ea typeface="Meiryo UI" panose="020B0604030504040204" pitchFamily="50" charset="-128"/>
                        </a:rPr>
                        <a:t>休校</a:t>
                      </a:r>
                      <a:endParaRPr kumimoji="1" lang="ja-JP" altLang="en-US" sz="1300" dirty="0">
                        <a:solidFill>
                          <a:schemeClr val="tx1"/>
                        </a:solidFill>
                        <a:latin typeface="Meiryo UI" panose="020B0604030504040204" pitchFamily="50" charset="-128"/>
                        <a:ea typeface="Meiryo UI" panose="020B0604030504040204" pitchFamily="50" charset="-128"/>
                      </a:endParaRPr>
                    </a:p>
                    <a:p>
                      <a:pPr marL="84138" indent="-84138">
                        <a:lnSpc>
                          <a:spcPts val="1600"/>
                        </a:lnSpc>
                        <a:buFont typeface="Arial" panose="020B0604020202020204" pitchFamily="34" charset="0"/>
                        <a:buChar char="•"/>
                      </a:pPr>
                      <a:r>
                        <a:rPr kumimoji="1" lang="ja-JP" altLang="en-US" sz="13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受診相談センターの運営　　　</a:t>
                      </a:r>
                      <a:r>
                        <a:rPr kumimoji="1" lang="zh-TW" altLang="en-US" sz="13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a:t>
                      </a:r>
                      <a:r>
                        <a:rPr kumimoji="1" lang="en-US" altLang="zh-TW" sz="13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R</a:t>
                      </a:r>
                      <a:r>
                        <a:rPr kumimoji="1" lang="zh-TW" altLang="en-US" sz="13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２年度３回補正）</a:t>
                      </a:r>
                      <a:endParaRPr kumimoji="1" lang="en-US" altLang="ja-JP" sz="1300" b="0" dirty="0" smtClean="0">
                        <a:solidFill>
                          <a:schemeClr val="tx1"/>
                        </a:solidFill>
                        <a:latin typeface="Meiryo UI" panose="020B0604030504040204" pitchFamily="50" charset="-128"/>
                        <a:ea typeface="Meiryo UI" panose="020B0604030504040204" pitchFamily="50" charset="-128"/>
                      </a:endParaRPr>
                    </a:p>
                    <a:p>
                      <a:pPr marL="84138" indent="-84138">
                        <a:lnSpc>
                          <a:spcPts val="1600"/>
                        </a:lnSpc>
                        <a:buFont typeface="Arial" panose="020B0604020202020204" pitchFamily="34" charset="0"/>
                        <a:buChar char="•"/>
                      </a:pPr>
                      <a:r>
                        <a:rPr kumimoji="1" lang="ja-JP" altLang="en-US" sz="1300" dirty="0" smtClean="0">
                          <a:latin typeface="Meiryo UI" panose="020B0604030504040204" pitchFamily="50" charset="-128"/>
                          <a:ea typeface="Meiryo UI" panose="020B0604030504040204" pitchFamily="50" charset="-128"/>
                        </a:rPr>
                        <a:t>十三</a:t>
                      </a:r>
                      <a:r>
                        <a:rPr kumimoji="1" lang="ja-JP" altLang="en-US" sz="1300" dirty="0">
                          <a:latin typeface="Meiryo UI" panose="020B0604030504040204" pitchFamily="50" charset="-128"/>
                          <a:ea typeface="Meiryo UI" panose="020B0604030504040204" pitchFamily="50" charset="-128"/>
                        </a:rPr>
                        <a:t>市民病院の新型コロナ専門病院化</a:t>
                      </a:r>
                    </a:p>
                    <a:p>
                      <a:pPr marL="84138" indent="-84138">
                        <a:lnSpc>
                          <a:spcPts val="1600"/>
                        </a:lnSpc>
                        <a:buFont typeface="Arial" panose="020B0604020202020204" pitchFamily="34" charset="0"/>
                        <a:buChar char="•"/>
                      </a:pPr>
                      <a:r>
                        <a:rPr kumimoji="1" lang="ja-JP" altLang="en-US" sz="1300" dirty="0">
                          <a:latin typeface="Meiryo UI" panose="020B0604030504040204" pitchFamily="50" charset="-128"/>
                          <a:ea typeface="Meiryo UI" panose="020B0604030504040204" pitchFamily="50" charset="-128"/>
                        </a:rPr>
                        <a:t>保健所等における健康観察体制の強化など</a:t>
                      </a:r>
                      <a:endParaRPr kumimoji="1" lang="en-US" altLang="ja-JP" sz="1300" dirty="0">
                        <a:latin typeface="Meiryo UI" panose="020B0604030504040204" pitchFamily="50" charset="-128"/>
                        <a:ea typeface="Meiryo UI" panose="020B0604030504040204" pitchFamily="50" charset="-128"/>
                      </a:endParaRPr>
                    </a:p>
                    <a:p>
                      <a:pPr marL="0" indent="0">
                        <a:lnSpc>
                          <a:spcPts val="1600"/>
                        </a:lnSpc>
                        <a:buFont typeface="Arial" panose="020B0604020202020204" pitchFamily="34" charset="0"/>
                        <a:buNone/>
                      </a:pPr>
                      <a:r>
                        <a:rPr kumimoji="1" lang="ja-JP" altLang="en-US" sz="1300" dirty="0">
                          <a:latin typeface="Meiryo UI" panose="020B0604030504040204" pitchFamily="50" charset="-128"/>
                          <a:ea typeface="Meiryo UI" panose="020B0604030504040204" pitchFamily="50" charset="-128"/>
                        </a:rPr>
                        <a:t>　　　　　　　　　　　　　　　　　　</a:t>
                      </a:r>
                      <a:r>
                        <a:rPr kumimoji="1" lang="ja-JP" altLang="en-US" sz="1300" dirty="0" smtClean="0">
                          <a:latin typeface="Meiryo UI" panose="020B0604030504040204" pitchFamily="50" charset="-128"/>
                          <a:ea typeface="Meiryo UI" panose="020B0604030504040204" pitchFamily="50" charset="-128"/>
                        </a:rPr>
                        <a:t>（</a:t>
                      </a:r>
                      <a:r>
                        <a:rPr kumimoji="1" lang="en-US" altLang="ja-JP" sz="1300" dirty="0">
                          <a:latin typeface="Meiryo UI" panose="020B0604030504040204" pitchFamily="50" charset="-128"/>
                          <a:ea typeface="Meiryo UI" panose="020B0604030504040204" pitchFamily="50" charset="-128"/>
                        </a:rPr>
                        <a:t>R</a:t>
                      </a:r>
                      <a:r>
                        <a:rPr kumimoji="1" lang="ja-JP" altLang="en-US" sz="1300" dirty="0">
                          <a:latin typeface="Meiryo UI" panose="020B0604030504040204" pitchFamily="50" charset="-128"/>
                          <a:ea typeface="Meiryo UI" panose="020B0604030504040204" pitchFamily="50" charset="-128"/>
                        </a:rPr>
                        <a:t>２年度３回補正）</a:t>
                      </a:r>
                    </a:p>
                    <a:p>
                      <a:pPr marL="84138" indent="-84138">
                        <a:lnSpc>
                          <a:spcPts val="1600"/>
                        </a:lnSpc>
                        <a:buFont typeface="Arial" panose="020B0604020202020204" pitchFamily="34" charset="0"/>
                        <a:buChar char="•"/>
                      </a:pPr>
                      <a:r>
                        <a:rPr kumimoji="1" lang="ja-JP" altLang="en-US" sz="1300" dirty="0">
                          <a:latin typeface="Meiryo UI" panose="020B0604030504040204" pitchFamily="50" charset="-128"/>
                          <a:ea typeface="Meiryo UI" panose="020B0604030504040204" pitchFamily="50" charset="-128"/>
                        </a:rPr>
                        <a:t>本市主催イベントの中止、本市施設の休館</a:t>
                      </a:r>
                    </a:p>
                    <a:p>
                      <a:pPr marL="84138" indent="-84138">
                        <a:lnSpc>
                          <a:spcPts val="1600"/>
                        </a:lnSpc>
                        <a:buFont typeface="Arial" panose="020B0604020202020204" pitchFamily="34" charset="0"/>
                        <a:buChar char="•"/>
                      </a:pPr>
                      <a:r>
                        <a:rPr kumimoji="1" lang="ja-JP" altLang="en-US" sz="1300" dirty="0">
                          <a:latin typeface="Meiryo UI" panose="020B0604030504040204" pitchFamily="50" charset="-128"/>
                          <a:ea typeface="Meiryo UI" panose="020B0604030504040204" pitchFamily="50" charset="-128"/>
                        </a:rPr>
                        <a:t>ＰＣＲ検査に係る公費負担の追加（自己負担分等）                            </a:t>
                      </a:r>
                      <a:r>
                        <a:rPr kumimoji="1" lang="ja-JP" altLang="en-US" sz="1300" dirty="0" smtClean="0">
                          <a:latin typeface="Meiryo UI" panose="020B0604030504040204" pitchFamily="50" charset="-128"/>
                          <a:ea typeface="Meiryo UI" panose="020B0604030504040204" pitchFamily="50" charset="-128"/>
                        </a:rPr>
                        <a:t>（</a:t>
                      </a:r>
                      <a:r>
                        <a:rPr kumimoji="1" lang="en-US" altLang="ja-JP" sz="1300" dirty="0">
                          <a:latin typeface="Meiryo UI" panose="020B0604030504040204" pitchFamily="50" charset="-128"/>
                          <a:ea typeface="Meiryo UI" panose="020B0604030504040204" pitchFamily="50" charset="-128"/>
                        </a:rPr>
                        <a:t>R</a:t>
                      </a:r>
                      <a:r>
                        <a:rPr kumimoji="1" lang="ja-JP" altLang="en-US" sz="1300" dirty="0">
                          <a:latin typeface="Meiryo UI" panose="020B0604030504040204" pitchFamily="50" charset="-128"/>
                          <a:ea typeface="Meiryo UI" panose="020B0604030504040204" pitchFamily="50" charset="-128"/>
                        </a:rPr>
                        <a:t>２年度３回補正）</a:t>
                      </a:r>
                    </a:p>
                    <a:p>
                      <a:pPr marL="84138" indent="-84138">
                        <a:lnSpc>
                          <a:spcPts val="1600"/>
                        </a:lnSpc>
                        <a:buFont typeface="Arial" panose="020B0604020202020204" pitchFamily="34" charset="0"/>
                        <a:buChar char="•"/>
                      </a:pPr>
                      <a:r>
                        <a:rPr kumimoji="1" lang="ja-JP" altLang="en-US" sz="1300" dirty="0">
                          <a:latin typeface="Meiryo UI" panose="020B0604030504040204" pitchFamily="50" charset="-128"/>
                          <a:ea typeface="Meiryo UI" panose="020B0604030504040204" pitchFamily="50" charset="-128"/>
                        </a:rPr>
                        <a:t>救急搬送用資器材の整備　</a:t>
                      </a:r>
                      <a:r>
                        <a:rPr kumimoji="1" lang="ja-JP" altLang="en-US" sz="1300" dirty="0" smtClean="0">
                          <a:latin typeface="Meiryo UI" panose="020B0604030504040204" pitchFamily="50" charset="-128"/>
                          <a:ea typeface="Meiryo UI" panose="020B0604030504040204" pitchFamily="50" charset="-128"/>
                        </a:rPr>
                        <a:t>（</a:t>
                      </a:r>
                      <a:r>
                        <a:rPr kumimoji="1" lang="en-US" altLang="ja-JP" sz="1300" dirty="0">
                          <a:latin typeface="Meiryo UI" panose="020B0604030504040204" pitchFamily="50" charset="-128"/>
                          <a:ea typeface="Meiryo UI" panose="020B0604030504040204" pitchFamily="50" charset="-128"/>
                        </a:rPr>
                        <a:t>R</a:t>
                      </a:r>
                      <a:r>
                        <a:rPr kumimoji="1" lang="ja-JP" altLang="en-US" sz="1300" dirty="0">
                          <a:latin typeface="Meiryo UI" panose="020B0604030504040204" pitchFamily="50" charset="-128"/>
                          <a:ea typeface="Meiryo UI" panose="020B0604030504040204" pitchFamily="50" charset="-128"/>
                        </a:rPr>
                        <a:t>２年度３回補正）</a:t>
                      </a:r>
                    </a:p>
                    <a:p>
                      <a:pPr marL="84138" indent="-84138">
                        <a:lnSpc>
                          <a:spcPts val="1600"/>
                        </a:lnSpc>
                        <a:buFont typeface="Arial" panose="020B0604020202020204" pitchFamily="34" charset="0"/>
                        <a:buChar char="•"/>
                      </a:pPr>
                      <a:r>
                        <a:rPr kumimoji="1" lang="ja-JP" altLang="en-US" sz="1300" dirty="0">
                          <a:latin typeface="Meiryo UI" panose="020B0604030504040204" pitchFamily="50" charset="-128"/>
                          <a:ea typeface="Meiryo UI" panose="020B0604030504040204" pitchFamily="50" charset="-128"/>
                        </a:rPr>
                        <a:t>市民病院における医療用資材の確保</a:t>
                      </a:r>
                      <a:endParaRPr kumimoji="1" lang="en-US" altLang="ja-JP" sz="1300" dirty="0">
                        <a:latin typeface="Meiryo UI" panose="020B0604030504040204" pitchFamily="50" charset="-128"/>
                        <a:ea typeface="Meiryo UI" panose="020B0604030504040204" pitchFamily="50" charset="-128"/>
                      </a:endParaRPr>
                    </a:p>
                    <a:p>
                      <a:pPr marL="0" indent="0">
                        <a:lnSpc>
                          <a:spcPts val="1600"/>
                        </a:lnSpc>
                        <a:buFont typeface="Arial" panose="020B0604020202020204" pitchFamily="34" charset="0"/>
                        <a:buNone/>
                      </a:pPr>
                      <a:r>
                        <a:rPr kumimoji="1" lang="ja-JP" altLang="en-US" sz="1300" dirty="0">
                          <a:latin typeface="Meiryo UI" panose="020B0604030504040204" pitchFamily="50" charset="-128"/>
                          <a:ea typeface="Meiryo UI" panose="020B0604030504040204" pitchFamily="50" charset="-128"/>
                        </a:rPr>
                        <a:t>　　　　　　　　　　　　　　　　　　</a:t>
                      </a:r>
                      <a:r>
                        <a:rPr kumimoji="1" lang="ja-JP" altLang="en-US" sz="1300" dirty="0" smtClean="0">
                          <a:latin typeface="Meiryo UI" panose="020B0604030504040204" pitchFamily="50" charset="-128"/>
                          <a:ea typeface="Meiryo UI" panose="020B0604030504040204" pitchFamily="50" charset="-128"/>
                        </a:rPr>
                        <a:t>（</a:t>
                      </a:r>
                      <a:r>
                        <a:rPr kumimoji="1" lang="en-US" altLang="ja-JP" sz="1300" dirty="0">
                          <a:latin typeface="Meiryo UI" panose="020B0604030504040204" pitchFamily="50" charset="-128"/>
                          <a:ea typeface="Meiryo UI" panose="020B0604030504040204" pitchFamily="50" charset="-128"/>
                        </a:rPr>
                        <a:t>R</a:t>
                      </a:r>
                      <a:r>
                        <a:rPr kumimoji="1" lang="ja-JP" altLang="en-US" sz="1300" dirty="0">
                          <a:latin typeface="Meiryo UI" panose="020B0604030504040204" pitchFamily="50" charset="-128"/>
                          <a:ea typeface="Meiryo UI" panose="020B0604030504040204" pitchFamily="50" charset="-128"/>
                        </a:rPr>
                        <a:t>２年度３回補正）</a:t>
                      </a:r>
                    </a:p>
                    <a:p>
                      <a:pPr marL="84138" indent="-84138">
                        <a:lnSpc>
                          <a:spcPts val="1600"/>
                        </a:lnSpc>
                        <a:buFont typeface="Arial" panose="020B0604020202020204" pitchFamily="34" charset="0"/>
                        <a:buChar char="•"/>
                      </a:pPr>
                      <a:r>
                        <a:rPr kumimoji="1" lang="ja-JP" altLang="en-US" sz="1300" dirty="0" smtClean="0">
                          <a:latin typeface="Meiryo UI" panose="020B0604030504040204" pitchFamily="50" charset="-128"/>
                          <a:ea typeface="Meiryo UI" panose="020B0604030504040204" pitchFamily="50" charset="-128"/>
                        </a:rPr>
                        <a:t>学校</a:t>
                      </a:r>
                      <a:r>
                        <a:rPr kumimoji="1" lang="ja-JP" altLang="en-US" sz="1300" dirty="0">
                          <a:latin typeface="Meiryo UI" panose="020B0604030504040204" pitchFamily="50" charset="-128"/>
                          <a:ea typeface="Meiryo UI" panose="020B0604030504040204" pitchFamily="50" charset="-128"/>
                        </a:rPr>
                        <a:t>教育ＩＣＴ活用</a:t>
                      </a:r>
                      <a:r>
                        <a:rPr kumimoji="1" lang="ja-JP" altLang="en-US" sz="1300" dirty="0" smtClean="0">
                          <a:latin typeface="Meiryo UI" panose="020B0604030504040204" pitchFamily="50" charset="-128"/>
                          <a:ea typeface="Meiryo UI" panose="020B0604030504040204" pitchFamily="50" charset="-128"/>
                        </a:rPr>
                        <a:t>事業</a:t>
                      </a:r>
                      <a:r>
                        <a:rPr kumimoji="1" lang="en-US" altLang="ja-JP" sz="1300" dirty="0" smtClean="0">
                          <a:latin typeface="Meiryo UI" panose="020B0604030504040204" pitchFamily="50" charset="-128"/>
                          <a:ea typeface="Meiryo UI" panose="020B0604030504040204" pitchFamily="50" charset="-128"/>
                        </a:rPr>
                        <a:t>【</a:t>
                      </a:r>
                      <a:r>
                        <a:rPr kumimoji="1" lang="ja-JP" altLang="en-US" sz="1300" dirty="0" smtClean="0">
                          <a:latin typeface="Meiryo UI" panose="020B0604030504040204" pitchFamily="50" charset="-128"/>
                          <a:ea typeface="Meiryo UI" panose="020B0604030504040204" pitchFamily="50" charset="-128"/>
                        </a:rPr>
                        <a:t>継続中</a:t>
                      </a:r>
                      <a:r>
                        <a:rPr kumimoji="1" lang="en-US" altLang="ja-JP" sz="1300" dirty="0" smtClean="0">
                          <a:latin typeface="Meiryo UI" panose="020B0604030504040204" pitchFamily="50" charset="-128"/>
                          <a:ea typeface="Meiryo UI" panose="020B0604030504040204" pitchFamily="50" charset="-128"/>
                        </a:rPr>
                        <a:t>】</a:t>
                      </a:r>
                    </a:p>
                    <a:p>
                      <a:pPr marL="0" indent="0">
                        <a:lnSpc>
                          <a:spcPts val="1600"/>
                        </a:lnSpc>
                        <a:buFont typeface="Arial" panose="020B0604020202020204" pitchFamily="34" charset="0"/>
                        <a:buNone/>
                      </a:pPr>
                      <a:r>
                        <a:rPr kumimoji="1" lang="ja-JP" altLang="en-US" sz="1300" dirty="0" smtClean="0">
                          <a:latin typeface="Meiryo UI" panose="020B0604030504040204" pitchFamily="50" charset="-128"/>
                          <a:ea typeface="Meiryo UI" panose="020B0604030504040204" pitchFamily="50" charset="-128"/>
                        </a:rPr>
                        <a:t>　　　　　　　　　　　　　　　　　　（</a:t>
                      </a:r>
                      <a:r>
                        <a:rPr kumimoji="1" lang="en-US" altLang="ja-JP" sz="1300" dirty="0">
                          <a:latin typeface="Meiryo UI" panose="020B0604030504040204" pitchFamily="50" charset="-128"/>
                          <a:ea typeface="Meiryo UI" panose="020B0604030504040204" pitchFamily="50" charset="-128"/>
                        </a:rPr>
                        <a:t>R</a:t>
                      </a:r>
                      <a:r>
                        <a:rPr kumimoji="1" lang="ja-JP" altLang="en-US" sz="1300" dirty="0">
                          <a:latin typeface="Meiryo UI" panose="020B0604030504040204" pitchFamily="50" charset="-128"/>
                          <a:ea typeface="Meiryo UI" panose="020B0604030504040204" pitchFamily="50" charset="-128"/>
                        </a:rPr>
                        <a:t>２年度３回補正）</a:t>
                      </a:r>
                    </a:p>
                    <a:p>
                      <a:pPr marL="0" indent="0">
                        <a:lnSpc>
                          <a:spcPts val="1600"/>
                        </a:lnSpc>
                        <a:buFont typeface="Arial" panose="020B0604020202020204" pitchFamily="34" charset="0"/>
                        <a:buNone/>
                      </a:pPr>
                      <a:endParaRPr kumimoji="1" lang="ja-JP" altLang="en-US" sz="1300" dirty="0">
                        <a:latin typeface="Meiryo UI" panose="020B0604030504040204" pitchFamily="50" charset="-128"/>
                        <a:ea typeface="Meiryo UI" panose="020B0604030504040204" pitchFamily="50" charset="-128"/>
                      </a:endParaRPr>
                    </a:p>
                  </a:txBody>
                  <a:tcPr marL="66462" marR="33231" marT="42203" marB="42203"/>
                </a:tc>
                <a:tc>
                  <a:txBody>
                    <a:bodyPr/>
                    <a:lstStyle/>
                    <a:p>
                      <a:pPr marL="180975" indent="-180975"/>
                      <a:r>
                        <a:rPr kumimoji="1" lang="ja-JP" altLang="en-US" sz="1300" dirty="0">
                          <a:latin typeface="Meiryo UI" panose="020B0604030504040204" pitchFamily="50" charset="-128"/>
                          <a:ea typeface="Meiryo UI" panose="020B0604030504040204" pitchFamily="50" charset="-128"/>
                        </a:rPr>
                        <a:t>（本市の施策）</a:t>
                      </a:r>
                    </a:p>
                    <a:p>
                      <a:pPr marL="84138" marR="0" lvl="0" indent="-84138" algn="l" defTabSz="778913"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300" dirty="0">
                          <a:latin typeface="Meiryo UI" panose="020B0604030504040204" pitchFamily="50" charset="-128"/>
                          <a:ea typeface="Meiryo UI" panose="020B0604030504040204" pitchFamily="50" charset="-128"/>
                        </a:rPr>
                        <a:t>学校給食費の</a:t>
                      </a:r>
                      <a:r>
                        <a:rPr kumimoji="1" lang="ja-JP" altLang="en-US" sz="1300" dirty="0" smtClean="0">
                          <a:latin typeface="Meiryo UI" panose="020B0604030504040204" pitchFamily="50" charset="-128"/>
                          <a:ea typeface="Meiryo UI" panose="020B0604030504040204" pitchFamily="50" charset="-128"/>
                        </a:rPr>
                        <a:t>無償化</a:t>
                      </a:r>
                      <a:r>
                        <a:rPr kumimoji="1" lang="en-US" altLang="ja-JP" sz="1300" dirty="0" smtClean="0">
                          <a:latin typeface="Meiryo UI" panose="020B0604030504040204" pitchFamily="50" charset="-128"/>
                          <a:ea typeface="Meiryo UI" panose="020B0604030504040204" pitchFamily="50" charset="-128"/>
                        </a:rPr>
                        <a:t>【</a:t>
                      </a:r>
                      <a:r>
                        <a:rPr kumimoji="1" lang="ja-JP" altLang="en-US" sz="1300" dirty="0" smtClean="0">
                          <a:latin typeface="Meiryo UI" panose="020B0604030504040204" pitchFamily="50" charset="-128"/>
                          <a:ea typeface="Meiryo UI" panose="020B0604030504040204" pitchFamily="50" charset="-128"/>
                        </a:rPr>
                        <a:t>継続中</a:t>
                      </a:r>
                      <a:r>
                        <a:rPr kumimoji="1" lang="en-US" altLang="ja-JP" sz="1300" dirty="0" smtClean="0">
                          <a:latin typeface="Meiryo UI" panose="020B0604030504040204" pitchFamily="50" charset="-128"/>
                          <a:ea typeface="Meiryo UI" panose="020B0604030504040204" pitchFamily="50" charset="-128"/>
                        </a:rPr>
                        <a:t>】</a:t>
                      </a:r>
                      <a:r>
                        <a:rPr kumimoji="1" lang="ja-JP" altLang="en-US" sz="1300" dirty="0" smtClean="0">
                          <a:latin typeface="Meiryo UI" panose="020B0604030504040204" pitchFamily="50" charset="-128"/>
                          <a:ea typeface="Meiryo UI" panose="020B0604030504040204" pitchFamily="50" charset="-128"/>
                        </a:rPr>
                        <a:t>（</a:t>
                      </a:r>
                      <a:r>
                        <a:rPr kumimoji="1" lang="en-US" altLang="ja-JP" sz="1300" dirty="0" smtClean="0">
                          <a:latin typeface="Meiryo UI" panose="020B0604030504040204" pitchFamily="50" charset="-128"/>
                          <a:ea typeface="Meiryo UI" panose="020B0604030504040204" pitchFamily="50" charset="-128"/>
                        </a:rPr>
                        <a:t>R</a:t>
                      </a:r>
                      <a:r>
                        <a:rPr kumimoji="1" lang="ja-JP" altLang="en-US" sz="1300" dirty="0">
                          <a:latin typeface="Meiryo UI" panose="020B0604030504040204" pitchFamily="50" charset="-128"/>
                          <a:ea typeface="Meiryo UI" panose="020B0604030504040204" pitchFamily="50" charset="-128"/>
                        </a:rPr>
                        <a:t>２年度当初）</a:t>
                      </a:r>
                    </a:p>
                    <a:p>
                      <a:pPr marL="84138" marR="0" lvl="0" indent="-84138" algn="l" defTabSz="778913"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300" dirty="0">
                          <a:latin typeface="Meiryo UI" panose="020B0604030504040204" pitchFamily="50" charset="-128"/>
                          <a:ea typeface="Meiryo UI" panose="020B0604030504040204" pitchFamily="50" charset="-128"/>
                        </a:rPr>
                        <a:t>水道料金及び下水道使用料の基本料金全額減免</a:t>
                      </a:r>
                      <a:endParaRPr kumimoji="1" lang="en-US" altLang="ja-JP" sz="1300" dirty="0">
                        <a:latin typeface="Meiryo UI" panose="020B0604030504040204" pitchFamily="50" charset="-128"/>
                        <a:ea typeface="Meiryo UI" panose="020B0604030504040204" pitchFamily="50" charset="-128"/>
                      </a:endParaRPr>
                    </a:p>
                    <a:p>
                      <a:pPr marL="0" marR="0" lvl="0" indent="0" algn="l" defTabSz="778913"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en-US" altLang="ja-JP" sz="1300" dirty="0">
                          <a:latin typeface="Meiryo UI" panose="020B0604030504040204" pitchFamily="50" charset="-128"/>
                          <a:ea typeface="Meiryo UI" panose="020B0604030504040204" pitchFamily="50" charset="-128"/>
                        </a:rPr>
                        <a:t>                             </a:t>
                      </a:r>
                      <a:r>
                        <a:rPr kumimoji="1" lang="ja-JP" altLang="en-US" sz="1300" dirty="0" smtClean="0">
                          <a:latin typeface="Meiryo UI" panose="020B0604030504040204" pitchFamily="50" charset="-128"/>
                          <a:ea typeface="Meiryo UI" panose="020B0604030504040204" pitchFamily="50" charset="-128"/>
                        </a:rPr>
                        <a:t>　　　　</a:t>
                      </a:r>
                      <a:r>
                        <a:rPr kumimoji="1" lang="en-US" altLang="ja-JP" sz="1300" dirty="0" smtClean="0">
                          <a:latin typeface="Meiryo UI" panose="020B0604030504040204" pitchFamily="50" charset="-128"/>
                          <a:ea typeface="Meiryo UI" panose="020B0604030504040204" pitchFamily="50" charset="-128"/>
                        </a:rPr>
                        <a:t> </a:t>
                      </a:r>
                      <a:r>
                        <a:rPr kumimoji="1" lang="ja-JP" altLang="en-US" sz="1300" baseline="0" dirty="0" smtClean="0">
                          <a:latin typeface="Meiryo UI" panose="020B0604030504040204" pitchFamily="50" charset="-128"/>
                          <a:ea typeface="Meiryo UI" panose="020B0604030504040204" pitchFamily="50" charset="-128"/>
                        </a:rPr>
                        <a:t>  </a:t>
                      </a:r>
                      <a:r>
                        <a:rPr kumimoji="1" lang="ja-JP" altLang="en-US" sz="1300" dirty="0" smtClean="0">
                          <a:latin typeface="Meiryo UI" panose="020B0604030504040204" pitchFamily="50" charset="-128"/>
                          <a:ea typeface="Meiryo UI" panose="020B0604030504040204" pitchFamily="50" charset="-128"/>
                        </a:rPr>
                        <a:t>（</a:t>
                      </a:r>
                      <a:r>
                        <a:rPr kumimoji="1" lang="en-US" altLang="ja-JP" sz="1300" dirty="0">
                          <a:latin typeface="Meiryo UI" panose="020B0604030504040204" pitchFamily="50" charset="-128"/>
                          <a:ea typeface="Meiryo UI" panose="020B0604030504040204" pitchFamily="50" charset="-128"/>
                        </a:rPr>
                        <a:t>R</a:t>
                      </a:r>
                      <a:r>
                        <a:rPr kumimoji="1" lang="ja-JP" altLang="en-US" sz="1300" dirty="0">
                          <a:latin typeface="Meiryo UI" panose="020B0604030504040204" pitchFamily="50" charset="-128"/>
                          <a:ea typeface="Meiryo UI" panose="020B0604030504040204" pitchFamily="50" charset="-128"/>
                        </a:rPr>
                        <a:t>２年度当初）</a:t>
                      </a:r>
                    </a:p>
                    <a:p>
                      <a:pPr marL="84138" marR="0" lvl="0" indent="-84138" algn="l" defTabSz="778913"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300" dirty="0">
                          <a:latin typeface="Meiryo UI" panose="020B0604030504040204" pitchFamily="50" charset="-128"/>
                          <a:ea typeface="Meiryo UI" panose="020B0604030504040204" pitchFamily="50" charset="-128"/>
                        </a:rPr>
                        <a:t>本市施設のキャンセル料免除</a:t>
                      </a:r>
                      <a:endParaRPr kumimoji="1" lang="en-US" altLang="ja-JP" sz="1300" dirty="0">
                        <a:latin typeface="Meiryo UI" panose="020B0604030504040204" pitchFamily="50" charset="-128"/>
                        <a:ea typeface="Meiryo UI" panose="020B0604030504040204" pitchFamily="50" charset="-128"/>
                      </a:endParaRPr>
                    </a:p>
                    <a:p>
                      <a:pPr marL="0" marR="0" lvl="0" indent="0" algn="l" defTabSz="778913"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300" dirty="0">
                          <a:latin typeface="Meiryo UI" panose="020B0604030504040204" pitchFamily="50" charset="-128"/>
                          <a:ea typeface="Meiryo UI" panose="020B0604030504040204" pitchFamily="50" charset="-128"/>
                        </a:rPr>
                        <a:t>                              </a:t>
                      </a:r>
                      <a:r>
                        <a:rPr kumimoji="1" lang="ja-JP" altLang="en-US" sz="1300" dirty="0" smtClean="0">
                          <a:latin typeface="Meiryo UI" panose="020B0604030504040204" pitchFamily="50" charset="-128"/>
                          <a:ea typeface="Meiryo UI" panose="020B0604030504040204" pitchFamily="50" charset="-128"/>
                        </a:rPr>
                        <a:t>　 （</a:t>
                      </a:r>
                      <a:r>
                        <a:rPr kumimoji="1" lang="en-US" altLang="ja-JP" sz="1300" dirty="0">
                          <a:latin typeface="Meiryo UI" panose="020B0604030504040204" pitchFamily="50" charset="-128"/>
                          <a:ea typeface="Meiryo UI" panose="020B0604030504040204" pitchFamily="50" charset="-128"/>
                        </a:rPr>
                        <a:t>R</a:t>
                      </a:r>
                      <a:r>
                        <a:rPr kumimoji="1" lang="ja-JP" altLang="en-US" sz="1300" dirty="0">
                          <a:latin typeface="Meiryo UI" panose="020B0604030504040204" pitchFamily="50" charset="-128"/>
                          <a:ea typeface="Meiryo UI" panose="020B0604030504040204" pitchFamily="50" charset="-128"/>
                        </a:rPr>
                        <a:t>２年度</a:t>
                      </a:r>
                      <a:r>
                        <a:rPr kumimoji="1" lang="en-US" altLang="ja-JP" sz="1300" dirty="0">
                          <a:latin typeface="Meiryo UI" panose="020B0604030504040204" pitchFamily="50" charset="-128"/>
                          <a:ea typeface="Meiryo UI" panose="020B0604030504040204" pitchFamily="50" charset="-128"/>
                        </a:rPr>
                        <a:t>13</a:t>
                      </a:r>
                      <a:r>
                        <a:rPr kumimoji="1" lang="ja-JP" altLang="en-US" sz="1300" dirty="0">
                          <a:latin typeface="Meiryo UI" panose="020B0604030504040204" pitchFamily="50" charset="-128"/>
                          <a:ea typeface="Meiryo UI" panose="020B0604030504040204" pitchFamily="50" charset="-128"/>
                        </a:rPr>
                        <a:t>回補正）</a:t>
                      </a:r>
                    </a:p>
                    <a:p>
                      <a:pPr marL="84138" indent="-84138">
                        <a:buFont typeface="Arial" panose="020B0604020202020204" pitchFamily="34" charset="0"/>
                        <a:buChar char="•"/>
                      </a:pPr>
                      <a:r>
                        <a:rPr kumimoji="1" lang="ja-JP" altLang="en-US" sz="1300" dirty="0">
                          <a:latin typeface="Meiryo UI" panose="020B0604030504040204" pitchFamily="50" charset="-128"/>
                          <a:ea typeface="Meiryo UI" panose="020B0604030504040204" pitchFamily="50" charset="-128"/>
                        </a:rPr>
                        <a:t>メールによるＤＶ相談　</a:t>
                      </a:r>
                      <a:endParaRPr kumimoji="1" lang="en-US" altLang="ja-JP" sz="1300" dirty="0">
                        <a:latin typeface="Meiryo UI" panose="020B0604030504040204" pitchFamily="50" charset="-128"/>
                        <a:ea typeface="Meiryo UI" panose="020B0604030504040204" pitchFamily="50" charset="-128"/>
                      </a:endParaRPr>
                    </a:p>
                    <a:p>
                      <a:pPr marL="0" indent="0">
                        <a:buFont typeface="Arial" panose="020B0604020202020204" pitchFamily="34" charset="0"/>
                        <a:buNone/>
                      </a:pPr>
                      <a:r>
                        <a:rPr kumimoji="1" lang="ja-JP" altLang="en-US" sz="1300" dirty="0">
                          <a:latin typeface="Meiryo UI" panose="020B0604030504040204" pitchFamily="50" charset="-128"/>
                          <a:ea typeface="Meiryo UI" panose="020B0604030504040204" pitchFamily="50" charset="-128"/>
                        </a:rPr>
                        <a:t>　</a:t>
                      </a:r>
                    </a:p>
                    <a:p>
                      <a:pPr marL="0" indent="0">
                        <a:buFont typeface="Arial" panose="020B0604020202020204" pitchFamily="34" charset="0"/>
                        <a:buNone/>
                      </a:pPr>
                      <a:r>
                        <a:rPr kumimoji="1" lang="ja-JP" altLang="en-US" sz="1300" dirty="0">
                          <a:latin typeface="Meiryo UI" panose="020B0604030504040204" pitchFamily="50" charset="-128"/>
                          <a:ea typeface="Meiryo UI" panose="020B0604030504040204" pitchFamily="50" charset="-128"/>
                        </a:rPr>
                        <a:t>（国等の施策）</a:t>
                      </a:r>
                    </a:p>
                    <a:p>
                      <a:pPr marL="84138" marR="0" lvl="0" indent="-84138" algn="l" defTabSz="778913"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300" dirty="0">
                          <a:latin typeface="Meiryo UI" panose="020B0604030504040204" pitchFamily="50" charset="-128"/>
                          <a:ea typeface="Meiryo UI" panose="020B0604030504040204" pitchFamily="50" charset="-128"/>
                        </a:rPr>
                        <a:t>特別定額給付金の</a:t>
                      </a:r>
                      <a:r>
                        <a:rPr kumimoji="1" lang="ja-JP" altLang="en-US" sz="1300" dirty="0" smtClean="0">
                          <a:latin typeface="Meiryo UI" panose="020B0604030504040204" pitchFamily="50" charset="-128"/>
                          <a:ea typeface="Meiryo UI" panose="020B0604030504040204" pitchFamily="50" charset="-128"/>
                        </a:rPr>
                        <a:t>支給　 （</a:t>
                      </a:r>
                      <a:r>
                        <a:rPr kumimoji="1" lang="en-US" altLang="ja-JP" sz="1300" dirty="0">
                          <a:latin typeface="Meiryo UI" panose="020B0604030504040204" pitchFamily="50" charset="-128"/>
                          <a:ea typeface="Meiryo UI" panose="020B0604030504040204" pitchFamily="50" charset="-128"/>
                        </a:rPr>
                        <a:t>R</a:t>
                      </a:r>
                      <a:r>
                        <a:rPr kumimoji="1" lang="ja-JP" altLang="en-US" sz="1300" dirty="0">
                          <a:latin typeface="Meiryo UI" panose="020B0604030504040204" pitchFamily="50" charset="-128"/>
                          <a:ea typeface="Meiryo UI" panose="020B0604030504040204" pitchFamily="50" charset="-128"/>
                        </a:rPr>
                        <a:t>２年度２回補正）</a:t>
                      </a:r>
                    </a:p>
                    <a:p>
                      <a:pPr marL="84138" marR="0" lvl="0" indent="-84138" algn="l" defTabSz="778913"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300" dirty="0">
                          <a:latin typeface="Meiryo UI" panose="020B0604030504040204" pitchFamily="50" charset="-128"/>
                          <a:ea typeface="Meiryo UI" panose="020B0604030504040204" pitchFamily="50" charset="-128"/>
                        </a:rPr>
                        <a:t>休業要請支援金の</a:t>
                      </a:r>
                      <a:r>
                        <a:rPr kumimoji="1" lang="ja-JP" altLang="en-US" sz="1300" dirty="0" smtClean="0">
                          <a:latin typeface="Meiryo UI" panose="020B0604030504040204" pitchFamily="50" charset="-128"/>
                          <a:ea typeface="Meiryo UI" panose="020B0604030504040204" pitchFamily="50" charset="-128"/>
                        </a:rPr>
                        <a:t>支給 　（</a:t>
                      </a:r>
                      <a:r>
                        <a:rPr kumimoji="1" lang="en-US" altLang="ja-JP" sz="1300" dirty="0">
                          <a:latin typeface="Meiryo UI" panose="020B0604030504040204" pitchFamily="50" charset="-128"/>
                          <a:ea typeface="Meiryo UI" panose="020B0604030504040204" pitchFamily="50" charset="-128"/>
                        </a:rPr>
                        <a:t>R</a:t>
                      </a:r>
                      <a:r>
                        <a:rPr kumimoji="1" lang="ja-JP" altLang="en-US" sz="1300" dirty="0">
                          <a:latin typeface="Meiryo UI" panose="020B0604030504040204" pitchFamily="50" charset="-128"/>
                          <a:ea typeface="Meiryo UI" panose="020B0604030504040204" pitchFamily="50" charset="-128"/>
                        </a:rPr>
                        <a:t>２年度１回補正）</a:t>
                      </a:r>
                    </a:p>
                    <a:p>
                      <a:pPr marL="84138" indent="-84138">
                        <a:buFont typeface="Arial" panose="020B0604020202020204" pitchFamily="34" charset="0"/>
                        <a:buChar char="•"/>
                      </a:pPr>
                      <a:endParaRPr kumimoji="1" lang="ja-JP" altLang="en-US" sz="1300" dirty="0">
                        <a:latin typeface="Meiryo UI" panose="020B0604030504040204" pitchFamily="50" charset="-128"/>
                        <a:ea typeface="Meiryo UI" panose="020B0604030504040204" pitchFamily="50" charset="-128"/>
                      </a:endParaRPr>
                    </a:p>
                  </a:txBody>
                  <a:tcPr marL="66462" marR="33231" marT="42203" marB="42203"/>
                </a:tc>
                <a:extLst>
                  <a:ext uri="{0D108BD9-81ED-4DB2-BD59-A6C34878D82A}">
                    <a16:rowId xmlns:a16="http://schemas.microsoft.com/office/drawing/2014/main" val="3095988046"/>
                  </a:ext>
                </a:extLst>
              </a:tr>
            </a:tbl>
          </a:graphicData>
        </a:graphic>
      </p:graphicFrame>
      <p:sp>
        <p:nvSpPr>
          <p:cNvPr id="2" name="スライド番号プレースホルダー 1"/>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1E2DCCE-2328-4EE7-B47C-8DACD135FF60}" type="slidenum">
              <a:rPr kumimoji="1" lang="en-US" altLang="ja-JP" sz="11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259</a:t>
            </a:fld>
            <a:endParaRPr kumimoji="1" lang="en-US" altLang="ja-JP" sz="11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
        <p:nvSpPr>
          <p:cNvPr id="6" name="テキスト ボックス 36"/>
          <p:cNvSpPr txBox="1"/>
          <p:nvPr/>
        </p:nvSpPr>
        <p:spPr>
          <a:xfrm>
            <a:off x="53576" y="46166"/>
            <a:ext cx="3993789"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Ⅳ</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　新型コロナウイルス感染症対策</a:t>
            </a:r>
            <a:endPar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endParaRPr>
          </a:p>
        </p:txBody>
      </p:sp>
    </p:spTree>
    <p:extLst>
      <p:ext uri="{BB962C8B-B14F-4D97-AF65-F5344CB8AC3E}">
        <p14:creationId xmlns:p14="http://schemas.microsoft.com/office/powerpoint/2010/main" val="2889965585"/>
      </p:ext>
    </p:extLst>
  </p:cSld>
  <p:clrMapOvr>
    <a:masterClrMapping/>
  </p:clrMapOvr>
  <p:transition/>
  <p:timing>
    <p:tnLst>
      <p:par>
        <p:cTn id="1" dur="indefinite" restart="never" nodeType="tmRoot"/>
      </p:par>
    </p:tnLst>
  </p:timing>
</p:sld>
</file>

<file path=ppt/slides/slide2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Rectangle 4"/>
          <p:cNvSpPr>
            <a:spLocks noChangeArrowheads="1"/>
          </p:cNvSpPr>
          <p:nvPr/>
        </p:nvSpPr>
        <p:spPr bwMode="auto">
          <a:xfrm>
            <a:off x="350227" y="1050682"/>
            <a:ext cx="8442081" cy="439616"/>
          </a:xfrm>
          <a:prstGeom prst="rect">
            <a:avLst/>
          </a:prstGeom>
          <a:solidFill>
            <a:srgbClr val="000099"/>
          </a:solidFill>
          <a:ln w="38100" algn="ctr">
            <a:noFill/>
            <a:miter lim="800000"/>
            <a:headEnd/>
            <a:tailEnd/>
          </a:ln>
          <a:effectLst/>
        </p:spPr>
        <p:txBody>
          <a:bodyPr wrap="none" lIns="71934" tIns="35967" rIns="71934" bIns="35967" anchor="ctr"/>
          <a:lstStyle/>
          <a:p>
            <a:pPr marL="0" marR="0" lvl="0" indent="0" algn="ctr" defTabSz="844083" rtl="0" eaLnBrk="1" fontAlgn="base" latinLnBrk="0" hangingPunct="1">
              <a:lnSpc>
                <a:spcPct val="100000"/>
              </a:lnSpc>
              <a:spcBef>
                <a:spcPct val="0"/>
              </a:spcBef>
              <a:spcAft>
                <a:spcPct val="0"/>
              </a:spcAft>
              <a:buClrTx/>
              <a:buSzTx/>
              <a:buFontTx/>
              <a:buNone/>
              <a:tabLst/>
              <a:defRPr/>
            </a:pPr>
            <a:r>
              <a:rPr kumimoji="1" lang="ja-JP" altLang="en-US" sz="2585"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HG創英角ｺﾞｼｯｸUB" pitchFamily="49" charset="-128"/>
                <a:cs typeface="+mn-cs"/>
              </a:rPr>
              <a:t>新型コロナウイルス感染症対策　主な取組み</a:t>
            </a:r>
          </a:p>
        </p:txBody>
      </p:sp>
      <p:sp>
        <p:nvSpPr>
          <p:cNvPr id="5" name="AutoShape 6"/>
          <p:cNvSpPr>
            <a:spLocks noChangeArrowheads="1"/>
          </p:cNvSpPr>
          <p:nvPr/>
        </p:nvSpPr>
        <p:spPr bwMode="auto">
          <a:xfrm>
            <a:off x="507024" y="1527662"/>
            <a:ext cx="8128489" cy="366281"/>
          </a:xfrm>
          <a:prstGeom prst="roundRect">
            <a:avLst>
              <a:gd name="adj" fmla="val 16667"/>
            </a:avLst>
          </a:prstGeom>
          <a:solidFill>
            <a:schemeClr val="accent1">
              <a:lumMod val="40000"/>
              <a:lumOff val="60000"/>
            </a:schemeClr>
          </a:solidFill>
          <a:ln w="22225">
            <a:noFill/>
            <a:round/>
            <a:headEnd/>
            <a:tailEnd/>
          </a:ln>
          <a:effectLst>
            <a:outerShdw blurRad="50800" dist="38100" dir="2700000" algn="tl" rotWithShape="0">
              <a:prstClr val="black">
                <a:alpha val="40000"/>
              </a:prstClr>
            </a:outerShdw>
          </a:effectLst>
        </p:spPr>
        <p:txBody>
          <a:bodyPr lIns="71934" tIns="0" rIns="71934" bIns="0" anchor="ctr"/>
          <a:lstStyle/>
          <a:p>
            <a:pPr marL="0" marR="0" lvl="0" indent="0" algn="l" defTabSz="844083" rtl="0" eaLnBrk="0" fontAlgn="base" latinLnBrk="0" hangingPunct="0">
              <a:lnSpc>
                <a:spcPct val="100000"/>
              </a:lnSpc>
              <a:spcBef>
                <a:spcPct val="0"/>
              </a:spcBef>
              <a:spcAft>
                <a:spcPct val="0"/>
              </a:spcAft>
              <a:buClrTx/>
              <a:buSzTx/>
              <a:buFontTx/>
              <a:buNone/>
              <a:tabLst/>
              <a:defRPr/>
            </a:pPr>
            <a:r>
              <a:rPr kumimoji="1" lang="ja-JP" altLang="en-US"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第１波から第７波までの取組み（第２波）</a:t>
            </a:r>
          </a:p>
        </p:txBody>
      </p:sp>
      <p:graphicFrame>
        <p:nvGraphicFramePr>
          <p:cNvPr id="17" name="表 16"/>
          <p:cNvGraphicFramePr>
            <a:graphicFrameLocks noGrp="1"/>
          </p:cNvGraphicFramePr>
          <p:nvPr>
            <p:extLst/>
          </p:nvPr>
        </p:nvGraphicFramePr>
        <p:xfrm>
          <a:off x="507024" y="1893942"/>
          <a:ext cx="7925629" cy="3775453"/>
        </p:xfrm>
        <a:graphic>
          <a:graphicData uri="http://schemas.openxmlformats.org/drawingml/2006/table">
            <a:tbl>
              <a:tblPr firstRow="1" bandRow="1">
                <a:tableStyleId>{5C22544A-7EE6-4342-B048-85BDC9FD1C3A}</a:tableStyleId>
              </a:tblPr>
              <a:tblGrid>
                <a:gridCol w="828268">
                  <a:extLst>
                    <a:ext uri="{9D8B030D-6E8A-4147-A177-3AD203B41FA5}">
                      <a16:colId xmlns:a16="http://schemas.microsoft.com/office/drawing/2014/main" val="2649916852"/>
                    </a:ext>
                  </a:extLst>
                </a:gridCol>
                <a:gridCol w="3520650">
                  <a:extLst>
                    <a:ext uri="{9D8B030D-6E8A-4147-A177-3AD203B41FA5}">
                      <a16:colId xmlns:a16="http://schemas.microsoft.com/office/drawing/2014/main" val="1944127082"/>
                    </a:ext>
                  </a:extLst>
                </a:gridCol>
                <a:gridCol w="3576711">
                  <a:extLst>
                    <a:ext uri="{9D8B030D-6E8A-4147-A177-3AD203B41FA5}">
                      <a16:colId xmlns:a16="http://schemas.microsoft.com/office/drawing/2014/main" val="4294024148"/>
                    </a:ext>
                  </a:extLst>
                </a:gridCol>
              </a:tblGrid>
              <a:tr h="298001">
                <a:tc>
                  <a:txBody>
                    <a:bodyPr/>
                    <a:lstStyle/>
                    <a:p>
                      <a:endParaRPr kumimoji="1" lang="ja-JP" altLang="en-US" sz="1400" dirty="0"/>
                    </a:p>
                  </a:txBody>
                  <a:tcPr marL="84406" marR="84406" marT="42203" marB="42203"/>
                </a:tc>
                <a:tc>
                  <a:txBody>
                    <a:bodyPr/>
                    <a:lstStyle/>
                    <a:p>
                      <a:pPr algn="ctr"/>
                      <a:r>
                        <a:rPr kumimoji="1" lang="ja-JP" altLang="en-US" sz="1400" b="0" dirty="0">
                          <a:solidFill>
                            <a:schemeClr val="tx1"/>
                          </a:solidFill>
                          <a:latin typeface="Meiryo UI" panose="020B0604030504040204" pitchFamily="50" charset="-128"/>
                          <a:ea typeface="Meiryo UI" panose="020B0604030504040204" pitchFamily="50" charset="-128"/>
                        </a:rPr>
                        <a:t>感染拡大防止対策</a:t>
                      </a:r>
                    </a:p>
                  </a:txBody>
                  <a:tcPr marL="84406" marR="84406" marT="42203" marB="42203"/>
                </a:tc>
                <a:tc>
                  <a:txBody>
                    <a:bodyPr/>
                    <a:lstStyle/>
                    <a:p>
                      <a:pPr algn="ctr"/>
                      <a:r>
                        <a:rPr kumimoji="1" lang="ja-JP" altLang="en-US" sz="1400" b="0" dirty="0">
                          <a:solidFill>
                            <a:schemeClr val="tx1"/>
                          </a:solidFill>
                          <a:latin typeface="Meiryo UI" panose="020B0604030504040204" pitchFamily="50" charset="-128"/>
                          <a:ea typeface="Meiryo UI" panose="020B0604030504040204" pitchFamily="50" charset="-128"/>
                        </a:rPr>
                        <a:t>市民生活の確保、事業者への支援</a:t>
                      </a:r>
                    </a:p>
                  </a:txBody>
                  <a:tcPr marL="84406" marR="84406" marT="42203" marB="42203"/>
                </a:tc>
                <a:extLst>
                  <a:ext uri="{0D108BD9-81ED-4DB2-BD59-A6C34878D82A}">
                    <a16:rowId xmlns:a16="http://schemas.microsoft.com/office/drawing/2014/main" val="2393041098"/>
                  </a:ext>
                </a:extLst>
              </a:tr>
              <a:tr h="3477452">
                <a:tc>
                  <a:txBody>
                    <a:bodyPr/>
                    <a:lstStyle/>
                    <a:p>
                      <a:pPr algn="ctr"/>
                      <a:r>
                        <a:rPr kumimoji="1" lang="ja-JP" altLang="en-US" sz="1300" dirty="0">
                          <a:latin typeface="Meiryo UI" panose="020B0604030504040204" pitchFamily="50" charset="-128"/>
                          <a:ea typeface="Meiryo UI" panose="020B0604030504040204" pitchFamily="50" charset="-128"/>
                        </a:rPr>
                        <a:t>第２波</a:t>
                      </a:r>
                      <a:endParaRPr kumimoji="1" lang="en-US" altLang="ja-JP" sz="1300" dirty="0">
                        <a:latin typeface="Meiryo UI" panose="020B0604030504040204" pitchFamily="50" charset="-128"/>
                        <a:ea typeface="Meiryo UI" panose="020B0604030504040204" pitchFamily="50" charset="-128"/>
                      </a:endParaRPr>
                    </a:p>
                    <a:p>
                      <a:pPr algn="ctr"/>
                      <a:endParaRPr kumimoji="1" lang="en-US" altLang="ja-JP" sz="1300" dirty="0">
                        <a:latin typeface="Meiryo UI" panose="020B0604030504040204" pitchFamily="50" charset="-128"/>
                        <a:ea typeface="Meiryo UI" panose="020B0604030504040204" pitchFamily="50" charset="-128"/>
                      </a:endParaRPr>
                    </a:p>
                    <a:p>
                      <a:pPr algn="ctr"/>
                      <a:r>
                        <a:rPr kumimoji="1" lang="en-US" altLang="ja-JP" sz="1300" dirty="0">
                          <a:latin typeface="Meiryo UI" panose="020B0604030504040204" pitchFamily="50" charset="-128"/>
                          <a:ea typeface="Meiryo UI" panose="020B0604030504040204" pitchFamily="50" charset="-128"/>
                        </a:rPr>
                        <a:t>R2/6/14</a:t>
                      </a:r>
                      <a:r>
                        <a:rPr kumimoji="1" lang="ja-JP" altLang="en-US" sz="1300" dirty="0">
                          <a:latin typeface="Meiryo UI" panose="020B0604030504040204" pitchFamily="50" charset="-128"/>
                          <a:ea typeface="Meiryo UI" panose="020B0604030504040204" pitchFamily="50" charset="-128"/>
                        </a:rPr>
                        <a:t>～</a:t>
                      </a:r>
                      <a:r>
                        <a:rPr kumimoji="1" lang="en-US" altLang="ja-JP" sz="1300" dirty="0">
                          <a:latin typeface="Meiryo UI" panose="020B0604030504040204" pitchFamily="50" charset="-128"/>
                          <a:ea typeface="Meiryo UI" panose="020B0604030504040204" pitchFamily="50" charset="-128"/>
                        </a:rPr>
                        <a:t>10/9</a:t>
                      </a:r>
                      <a:endParaRPr kumimoji="1" lang="ja-JP" altLang="en-US" sz="1300" dirty="0">
                        <a:latin typeface="Meiryo UI" panose="020B0604030504040204" pitchFamily="50" charset="-128"/>
                        <a:ea typeface="Meiryo UI" panose="020B0604030504040204" pitchFamily="50" charset="-128"/>
                      </a:endParaRPr>
                    </a:p>
                  </a:txBody>
                  <a:tcPr marL="33231" marR="33231" marT="42203" marB="42203" anchor="ctr"/>
                </a:tc>
                <a:tc>
                  <a:txBody>
                    <a:bodyPr/>
                    <a:lstStyle/>
                    <a:p>
                      <a:pPr marL="180975" indent="-180975">
                        <a:lnSpc>
                          <a:spcPct val="100000"/>
                        </a:lnSpc>
                      </a:pPr>
                      <a:r>
                        <a:rPr kumimoji="1" lang="ja-JP" altLang="en-US" sz="1000" dirty="0">
                          <a:latin typeface="Meiryo UI" panose="020B0604030504040204" pitchFamily="50" charset="-128"/>
                          <a:ea typeface="Meiryo UI" panose="020B0604030504040204" pitchFamily="50" charset="-128"/>
                        </a:rPr>
                        <a:t>（本市の施策）</a:t>
                      </a:r>
                      <a:endParaRPr kumimoji="1" lang="en-US" altLang="ja-JP" sz="1000" dirty="0">
                        <a:latin typeface="Meiryo UI" panose="020B0604030504040204" pitchFamily="50" charset="-128"/>
                        <a:ea typeface="Meiryo UI" panose="020B0604030504040204" pitchFamily="50" charset="-128"/>
                      </a:endParaRPr>
                    </a:p>
                    <a:p>
                      <a:pPr marL="84138" indent="-84138">
                        <a:lnSpc>
                          <a:spcPct val="100000"/>
                        </a:lnSpc>
                        <a:buFont typeface="Arial" panose="020B0604020202020204" pitchFamily="34" charset="0"/>
                        <a:buChar char="•"/>
                      </a:pPr>
                      <a:r>
                        <a:rPr kumimoji="1" lang="ja-JP" altLang="en-US" sz="1000" dirty="0">
                          <a:latin typeface="Meiryo UI" panose="020B0604030504040204" pitchFamily="50" charset="-128"/>
                          <a:ea typeface="Meiryo UI" panose="020B0604030504040204" pitchFamily="50" charset="-128"/>
                        </a:rPr>
                        <a:t>災害時避難所等への感染防止対策用備品の</a:t>
                      </a:r>
                      <a:r>
                        <a:rPr kumimoji="1" lang="ja-JP" altLang="en-US" sz="1000" dirty="0" smtClean="0">
                          <a:latin typeface="Meiryo UI" panose="020B0604030504040204" pitchFamily="50" charset="-128"/>
                          <a:ea typeface="Meiryo UI" panose="020B0604030504040204" pitchFamily="50" charset="-128"/>
                        </a:rPr>
                        <a:t>確保              </a:t>
                      </a:r>
                      <a:endParaRPr kumimoji="1" lang="en-US" altLang="ja-JP" sz="1000" dirty="0" smtClean="0">
                        <a:latin typeface="Meiryo UI" panose="020B0604030504040204" pitchFamily="50" charset="-128"/>
                        <a:ea typeface="Meiryo UI" panose="020B0604030504040204" pitchFamily="50" charset="-128"/>
                      </a:endParaRPr>
                    </a:p>
                    <a:p>
                      <a:pPr marL="0" indent="0">
                        <a:lnSpc>
                          <a:spcPct val="100000"/>
                        </a:lnSpc>
                        <a:buFont typeface="Arial" panose="020B0604020202020204" pitchFamily="34" charset="0"/>
                        <a:buNone/>
                      </a:pPr>
                      <a:r>
                        <a:rPr kumimoji="1" lang="en-US" altLang="ja-JP" sz="1000" baseline="0" dirty="0" smtClean="0">
                          <a:latin typeface="Meiryo UI" panose="020B0604030504040204" pitchFamily="50" charset="-128"/>
                          <a:ea typeface="Meiryo UI" panose="020B0604030504040204" pitchFamily="50" charset="-128"/>
                        </a:rPr>
                        <a:t>                              </a:t>
                      </a:r>
                      <a:r>
                        <a:rPr kumimoji="1" lang="ja-JP" altLang="en-US" sz="1000" baseline="0" dirty="0" smtClean="0">
                          <a:latin typeface="Meiryo UI" panose="020B0604030504040204" pitchFamily="50" charset="-128"/>
                          <a:ea typeface="Meiryo UI" panose="020B0604030504040204" pitchFamily="50" charset="-128"/>
                        </a:rPr>
                        <a:t>             </a:t>
                      </a:r>
                      <a:r>
                        <a:rPr kumimoji="1" lang="ja-JP" altLang="en-US" sz="1000" dirty="0" smtClean="0">
                          <a:latin typeface="Meiryo UI" panose="020B0604030504040204" pitchFamily="50" charset="-128"/>
                          <a:ea typeface="Meiryo UI" panose="020B0604030504040204" pitchFamily="50" charset="-128"/>
                        </a:rPr>
                        <a:t>（</a:t>
                      </a:r>
                      <a:r>
                        <a:rPr kumimoji="1" lang="en-US" altLang="ja-JP" sz="1000" dirty="0">
                          <a:latin typeface="Meiryo UI" panose="020B0604030504040204" pitchFamily="50" charset="-128"/>
                          <a:ea typeface="Meiryo UI" panose="020B0604030504040204" pitchFamily="50" charset="-128"/>
                        </a:rPr>
                        <a:t>R</a:t>
                      </a:r>
                      <a:r>
                        <a:rPr kumimoji="1" lang="ja-JP" altLang="en-US" sz="1000" dirty="0">
                          <a:latin typeface="Meiryo UI" panose="020B0604030504040204" pitchFamily="50" charset="-128"/>
                          <a:ea typeface="Meiryo UI" panose="020B0604030504040204" pitchFamily="50" charset="-128"/>
                        </a:rPr>
                        <a:t>２年度３回補正）</a:t>
                      </a:r>
                    </a:p>
                    <a:p>
                      <a:pPr marL="84138" marR="0" lvl="0" indent="-84138" algn="l" defTabSz="778913"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0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受診相談センターの運営            （</a:t>
                      </a:r>
                      <a:r>
                        <a:rPr kumimoji="1" lang="en-US" altLang="ja-JP" sz="10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R</a:t>
                      </a:r>
                      <a:r>
                        <a:rPr kumimoji="1" lang="ja-JP" altLang="en-US" sz="10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２年度７回補正）</a:t>
                      </a:r>
                      <a:endParaRPr kumimoji="1" lang="en-US" altLang="ja-JP" sz="10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endParaRPr>
                    </a:p>
                    <a:p>
                      <a:pPr marL="84138" marR="0" lvl="0" indent="-84138" algn="l" defTabSz="778913"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0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保健所等における健康観察体制の強化など</a:t>
                      </a:r>
                      <a:endParaRPr kumimoji="1" lang="en-US" altLang="ja-JP" sz="10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endParaRPr>
                    </a:p>
                    <a:p>
                      <a:pPr marL="0" marR="0" lvl="0" indent="0" algn="l" defTabSz="778913"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0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　　　　　　　　　　　　　　　　            （</a:t>
                      </a:r>
                      <a:r>
                        <a:rPr kumimoji="1" lang="en-US" altLang="ja-JP" sz="10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R</a:t>
                      </a:r>
                      <a:r>
                        <a:rPr kumimoji="1" lang="ja-JP" altLang="en-US" sz="10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２年度７回補正）</a:t>
                      </a:r>
                      <a:endParaRPr kumimoji="1" lang="en-US" altLang="ja-JP" sz="1000" b="0" dirty="0" smtClean="0">
                        <a:solidFill>
                          <a:schemeClr val="tx1"/>
                        </a:solidFill>
                        <a:latin typeface="Meiryo UI" panose="020B0604030504040204" pitchFamily="50" charset="-128"/>
                        <a:ea typeface="Meiryo UI" panose="020B0604030504040204" pitchFamily="50" charset="-128"/>
                      </a:endParaRPr>
                    </a:p>
                    <a:p>
                      <a:pPr marL="84138" indent="-84138">
                        <a:lnSpc>
                          <a:spcPct val="100000"/>
                        </a:lnSpc>
                        <a:buFont typeface="Arial" panose="020B0604020202020204" pitchFamily="34" charset="0"/>
                        <a:buChar char="•"/>
                      </a:pPr>
                      <a:r>
                        <a:rPr kumimoji="1" lang="ja-JP" altLang="en-US" sz="1000" dirty="0" smtClean="0">
                          <a:latin typeface="Meiryo UI" panose="020B0604030504040204" pitchFamily="50" charset="-128"/>
                          <a:ea typeface="Meiryo UI" panose="020B0604030504040204" pitchFamily="50" charset="-128"/>
                        </a:rPr>
                        <a:t>地域</a:t>
                      </a:r>
                      <a:r>
                        <a:rPr kumimoji="1" lang="ja-JP" altLang="en-US" sz="1000" dirty="0">
                          <a:latin typeface="Meiryo UI" panose="020B0604030504040204" pitchFamily="50" charset="-128"/>
                          <a:ea typeface="Meiryo UI" panose="020B0604030504040204" pitchFamily="50" charset="-128"/>
                        </a:rPr>
                        <a:t>外来・検査センターの</a:t>
                      </a:r>
                      <a:r>
                        <a:rPr kumimoji="1" lang="ja-JP" altLang="en-US" sz="1000" dirty="0" smtClean="0">
                          <a:latin typeface="Meiryo UI" panose="020B0604030504040204" pitchFamily="50" charset="-128"/>
                          <a:ea typeface="Meiryo UI" panose="020B0604030504040204" pitchFamily="50" charset="-128"/>
                        </a:rPr>
                        <a:t>設置</a:t>
                      </a:r>
                      <a:r>
                        <a:rPr kumimoji="1" lang="en-US" altLang="ja-JP" sz="1000" baseline="0" dirty="0" smtClean="0">
                          <a:latin typeface="Meiryo UI" panose="020B0604030504040204" pitchFamily="50" charset="-128"/>
                          <a:ea typeface="Meiryo UI" panose="020B0604030504040204" pitchFamily="50" charset="-128"/>
                        </a:rPr>
                        <a:t>    </a:t>
                      </a:r>
                      <a:r>
                        <a:rPr kumimoji="1" lang="ja-JP" altLang="en-US" sz="1000" dirty="0" smtClean="0">
                          <a:latin typeface="Meiryo UI" panose="020B0604030504040204" pitchFamily="50" charset="-128"/>
                          <a:ea typeface="Meiryo UI" panose="020B0604030504040204" pitchFamily="50" charset="-128"/>
                        </a:rPr>
                        <a:t> </a:t>
                      </a:r>
                      <a:r>
                        <a:rPr kumimoji="1" lang="ja-JP" altLang="en-US" sz="1000" dirty="0">
                          <a:latin typeface="Meiryo UI" panose="020B0604030504040204" pitchFamily="50" charset="-128"/>
                          <a:ea typeface="Meiryo UI" panose="020B0604030504040204" pitchFamily="50" charset="-128"/>
                        </a:rPr>
                        <a:t>（</a:t>
                      </a:r>
                      <a:r>
                        <a:rPr kumimoji="1" lang="en-US" altLang="ja-JP" sz="1000" dirty="0">
                          <a:latin typeface="Meiryo UI" panose="020B0604030504040204" pitchFamily="50" charset="-128"/>
                          <a:ea typeface="Meiryo UI" panose="020B0604030504040204" pitchFamily="50" charset="-128"/>
                        </a:rPr>
                        <a:t>R</a:t>
                      </a:r>
                      <a:r>
                        <a:rPr kumimoji="1" lang="ja-JP" altLang="en-US" sz="1000" dirty="0">
                          <a:latin typeface="Meiryo UI" panose="020B0604030504040204" pitchFamily="50" charset="-128"/>
                          <a:ea typeface="Meiryo UI" panose="020B0604030504040204" pitchFamily="50" charset="-128"/>
                        </a:rPr>
                        <a:t>２年度７回補正）　</a:t>
                      </a:r>
                    </a:p>
                    <a:p>
                      <a:pPr marL="84138" indent="-84138">
                        <a:lnSpc>
                          <a:spcPct val="100000"/>
                        </a:lnSpc>
                        <a:buFont typeface="Arial" panose="020B0604020202020204" pitchFamily="34" charset="0"/>
                        <a:buChar char="•"/>
                      </a:pPr>
                      <a:r>
                        <a:rPr kumimoji="1" lang="ja-JP" altLang="en-US" sz="1000" dirty="0">
                          <a:latin typeface="Meiryo UI" panose="020B0604030504040204" pitchFamily="50" charset="-128"/>
                          <a:ea typeface="Meiryo UI" panose="020B0604030504040204" pitchFamily="50" charset="-128"/>
                        </a:rPr>
                        <a:t>児童福祉施設、障がい者支援施設などにおけるマスク・消毒液等の確保</a:t>
                      </a:r>
                      <a:r>
                        <a:rPr kumimoji="1" lang="ja-JP" altLang="en-US" sz="1000" dirty="0" smtClean="0">
                          <a:latin typeface="Meiryo UI" panose="020B0604030504040204" pitchFamily="50" charset="-128"/>
                          <a:ea typeface="Meiryo UI" panose="020B0604030504040204" pitchFamily="50" charset="-128"/>
                        </a:rPr>
                        <a:t>など                         </a:t>
                      </a:r>
                      <a:r>
                        <a:rPr kumimoji="1" lang="ja-JP" altLang="en-US" sz="1000" baseline="0" dirty="0" smtClean="0">
                          <a:latin typeface="Meiryo UI" panose="020B0604030504040204" pitchFamily="50" charset="-128"/>
                          <a:ea typeface="Meiryo UI" panose="020B0604030504040204" pitchFamily="50" charset="-128"/>
                        </a:rPr>
                        <a:t> </a:t>
                      </a:r>
                      <a:r>
                        <a:rPr kumimoji="1" lang="ja-JP" altLang="en-US" sz="1000" dirty="0" smtClean="0">
                          <a:latin typeface="Meiryo UI" panose="020B0604030504040204" pitchFamily="50" charset="-128"/>
                          <a:ea typeface="Meiryo UI" panose="020B0604030504040204" pitchFamily="50" charset="-128"/>
                        </a:rPr>
                        <a:t>（</a:t>
                      </a:r>
                      <a:r>
                        <a:rPr kumimoji="1" lang="en-US" altLang="ja-JP" sz="1000" dirty="0">
                          <a:latin typeface="Meiryo UI" panose="020B0604030504040204" pitchFamily="50" charset="-128"/>
                          <a:ea typeface="Meiryo UI" panose="020B0604030504040204" pitchFamily="50" charset="-128"/>
                        </a:rPr>
                        <a:t>R</a:t>
                      </a:r>
                      <a:r>
                        <a:rPr kumimoji="1" lang="ja-JP" altLang="en-US" sz="1000" dirty="0">
                          <a:latin typeface="Meiryo UI" panose="020B0604030504040204" pitchFamily="50" charset="-128"/>
                          <a:ea typeface="Meiryo UI" panose="020B0604030504040204" pitchFamily="50" charset="-128"/>
                        </a:rPr>
                        <a:t>２年度３回補正）</a:t>
                      </a:r>
                    </a:p>
                    <a:p>
                      <a:pPr marL="84138" indent="-84138">
                        <a:lnSpc>
                          <a:spcPct val="100000"/>
                        </a:lnSpc>
                        <a:buFont typeface="Arial" panose="020B0604020202020204" pitchFamily="34" charset="0"/>
                        <a:buChar char="•"/>
                      </a:pPr>
                      <a:r>
                        <a:rPr kumimoji="1" lang="ja-JP" altLang="en-US" sz="1000" dirty="0">
                          <a:latin typeface="Meiryo UI" panose="020B0604030504040204" pitchFamily="50" charset="-128"/>
                          <a:ea typeface="Meiryo UI" panose="020B0604030504040204" pitchFamily="50" charset="-128"/>
                        </a:rPr>
                        <a:t>個室化促進改修費等補助金の創設など</a:t>
                      </a:r>
                      <a:endParaRPr kumimoji="1" lang="en-US" altLang="ja-JP" sz="1000" dirty="0">
                        <a:latin typeface="Meiryo UI" panose="020B0604030504040204" pitchFamily="50" charset="-128"/>
                        <a:ea typeface="Meiryo UI" panose="020B0604030504040204" pitchFamily="50" charset="-128"/>
                      </a:endParaRPr>
                    </a:p>
                    <a:p>
                      <a:pPr marL="0" indent="0">
                        <a:lnSpc>
                          <a:spcPct val="100000"/>
                        </a:lnSpc>
                        <a:buFont typeface="Arial" panose="020B0604020202020204" pitchFamily="34" charset="0"/>
                        <a:buNone/>
                      </a:pPr>
                      <a:r>
                        <a:rPr kumimoji="1" lang="ja-JP" altLang="en-US" sz="1000" dirty="0">
                          <a:latin typeface="Meiryo UI" panose="020B0604030504040204" pitchFamily="50" charset="-128"/>
                          <a:ea typeface="Meiryo UI" panose="020B0604030504040204" pitchFamily="50" charset="-128"/>
                        </a:rPr>
                        <a:t>                             </a:t>
                      </a:r>
                      <a:r>
                        <a:rPr kumimoji="1" lang="ja-JP" altLang="en-US" sz="1000" dirty="0" smtClean="0">
                          <a:latin typeface="Meiryo UI" panose="020B0604030504040204" pitchFamily="50" charset="-128"/>
                          <a:ea typeface="Meiryo UI" panose="020B0604030504040204" pitchFamily="50" charset="-128"/>
                        </a:rPr>
                        <a:t>              </a:t>
                      </a:r>
                      <a:r>
                        <a:rPr kumimoji="1" lang="ja-JP" altLang="en-US" sz="1000" dirty="0">
                          <a:latin typeface="Meiryo UI" panose="020B0604030504040204" pitchFamily="50" charset="-128"/>
                          <a:ea typeface="Meiryo UI" panose="020B0604030504040204" pitchFamily="50" charset="-128"/>
                        </a:rPr>
                        <a:t>（</a:t>
                      </a:r>
                      <a:r>
                        <a:rPr kumimoji="1" lang="en-US" altLang="ja-JP" sz="1000" dirty="0">
                          <a:latin typeface="Meiryo UI" panose="020B0604030504040204" pitchFamily="50" charset="-128"/>
                          <a:ea typeface="Meiryo UI" panose="020B0604030504040204" pitchFamily="50" charset="-128"/>
                        </a:rPr>
                        <a:t>R</a:t>
                      </a:r>
                      <a:r>
                        <a:rPr kumimoji="1" lang="ja-JP" altLang="en-US" sz="1000" dirty="0">
                          <a:latin typeface="Meiryo UI" panose="020B0604030504040204" pitchFamily="50" charset="-128"/>
                          <a:ea typeface="Meiryo UI" panose="020B0604030504040204" pitchFamily="50" charset="-128"/>
                        </a:rPr>
                        <a:t>２年度３回補正）</a:t>
                      </a:r>
                    </a:p>
                    <a:p>
                      <a:pPr marL="84138" indent="-84138">
                        <a:lnSpc>
                          <a:spcPct val="100000"/>
                        </a:lnSpc>
                        <a:buFont typeface="Arial" panose="020B0604020202020204" pitchFamily="34" charset="0"/>
                        <a:buChar char="•"/>
                      </a:pPr>
                      <a:r>
                        <a:rPr kumimoji="1" lang="ja-JP" altLang="en-US" sz="1000" dirty="0">
                          <a:latin typeface="Meiryo UI" panose="020B0604030504040204" pitchFamily="50" charset="-128"/>
                          <a:ea typeface="Meiryo UI" panose="020B0604030504040204" pitchFamily="50" charset="-128"/>
                        </a:rPr>
                        <a:t>障がい福祉サービス事業所等の事業継続に向けた支援    </a:t>
                      </a:r>
                      <a:endParaRPr kumimoji="1" lang="en-US" altLang="ja-JP" sz="1000" dirty="0" smtClean="0">
                        <a:latin typeface="Meiryo UI" panose="020B0604030504040204" pitchFamily="50" charset="-128"/>
                        <a:ea typeface="Meiryo UI" panose="020B0604030504040204" pitchFamily="50" charset="-128"/>
                      </a:endParaRPr>
                    </a:p>
                    <a:p>
                      <a:pPr marL="0" indent="0">
                        <a:lnSpc>
                          <a:spcPct val="100000"/>
                        </a:lnSpc>
                        <a:buFont typeface="Arial" panose="020B0604020202020204" pitchFamily="34" charset="0"/>
                        <a:buNone/>
                      </a:pPr>
                      <a:r>
                        <a:rPr kumimoji="1" lang="en-US" altLang="ja-JP" sz="1000" baseline="0" dirty="0" smtClean="0">
                          <a:latin typeface="Meiryo UI" panose="020B0604030504040204" pitchFamily="50" charset="-128"/>
                          <a:ea typeface="Meiryo UI" panose="020B0604030504040204" pitchFamily="50" charset="-128"/>
                        </a:rPr>
                        <a:t>                                          </a:t>
                      </a:r>
                      <a:r>
                        <a:rPr kumimoji="1" lang="ja-JP" altLang="en-US" sz="1000" dirty="0" smtClean="0">
                          <a:latin typeface="Meiryo UI" panose="020B0604030504040204" pitchFamily="50" charset="-128"/>
                          <a:ea typeface="Meiryo UI" panose="020B0604030504040204" pitchFamily="50" charset="-128"/>
                        </a:rPr>
                        <a:t> </a:t>
                      </a:r>
                      <a:r>
                        <a:rPr kumimoji="1" lang="ja-JP" altLang="en-US" sz="1000" dirty="0">
                          <a:latin typeface="Meiryo UI" panose="020B0604030504040204" pitchFamily="50" charset="-128"/>
                          <a:ea typeface="Meiryo UI" panose="020B0604030504040204" pitchFamily="50" charset="-128"/>
                        </a:rPr>
                        <a:t>（</a:t>
                      </a:r>
                      <a:r>
                        <a:rPr kumimoji="1" lang="en-US" altLang="ja-JP" sz="1000" dirty="0">
                          <a:latin typeface="Meiryo UI" panose="020B0604030504040204" pitchFamily="50" charset="-128"/>
                          <a:ea typeface="Meiryo UI" panose="020B0604030504040204" pitchFamily="50" charset="-128"/>
                        </a:rPr>
                        <a:t>R</a:t>
                      </a:r>
                      <a:r>
                        <a:rPr kumimoji="1" lang="ja-JP" altLang="en-US" sz="1000" dirty="0">
                          <a:latin typeface="Meiryo UI" panose="020B0604030504040204" pitchFamily="50" charset="-128"/>
                          <a:ea typeface="Meiryo UI" panose="020B0604030504040204" pitchFamily="50" charset="-128"/>
                        </a:rPr>
                        <a:t>２年度３回補正</a:t>
                      </a:r>
                      <a:r>
                        <a:rPr kumimoji="1" lang="ja-JP" altLang="en-US" sz="1000" dirty="0" smtClean="0">
                          <a:latin typeface="Meiryo UI" panose="020B0604030504040204" pitchFamily="50" charset="-128"/>
                          <a:ea typeface="Meiryo UI" panose="020B0604030504040204" pitchFamily="50" charset="-128"/>
                        </a:rPr>
                        <a:t>）</a:t>
                      </a:r>
                      <a:endParaRPr kumimoji="1" lang="en-US" altLang="ja-JP" sz="1000" dirty="0" smtClean="0">
                        <a:latin typeface="Meiryo UI" panose="020B0604030504040204" pitchFamily="50" charset="-128"/>
                        <a:ea typeface="Meiryo UI" panose="020B0604030504040204" pitchFamily="50" charset="-128"/>
                      </a:endParaRPr>
                    </a:p>
                    <a:p>
                      <a:pPr marL="84138" marR="0" lvl="0" indent="-84138" algn="l" defTabSz="778913"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0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特別支援学校の臨時休業に伴う放課後等デイサービスの充実など           </a:t>
                      </a:r>
                      <a:r>
                        <a:rPr kumimoji="1" lang="en-US" altLang="ja-JP" sz="10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                          </a:t>
                      </a:r>
                      <a:r>
                        <a:rPr kumimoji="1" lang="ja-JP" altLang="en-US" sz="10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a:t>
                      </a:r>
                      <a:r>
                        <a:rPr kumimoji="1" lang="en-US" altLang="ja-JP" sz="10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R</a:t>
                      </a:r>
                      <a:r>
                        <a:rPr kumimoji="1" lang="ja-JP" altLang="en-US" sz="10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２年度</a:t>
                      </a:r>
                      <a:r>
                        <a:rPr kumimoji="1" lang="en-US" altLang="ja-JP" sz="10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3</a:t>
                      </a:r>
                      <a:r>
                        <a:rPr kumimoji="1" lang="ja-JP" altLang="en-US" sz="10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回補正）</a:t>
                      </a:r>
                      <a:endParaRPr kumimoji="1" lang="en-US" altLang="ja-JP" sz="10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endParaRPr>
                    </a:p>
                    <a:p>
                      <a:pPr marL="84138" marR="0" lvl="0" indent="-84138" algn="l" defTabSz="778913"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0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保護施設の事業継続に向けた支援（</a:t>
                      </a:r>
                      <a:r>
                        <a:rPr kumimoji="1" lang="en-US" altLang="ja-JP" sz="10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R</a:t>
                      </a:r>
                      <a:r>
                        <a:rPr kumimoji="1" lang="ja-JP" altLang="en-US" sz="10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２年度７回） </a:t>
                      </a:r>
                      <a:endParaRPr kumimoji="1" lang="en-US" altLang="ja-JP" sz="10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endParaRPr>
                    </a:p>
                    <a:p>
                      <a:pPr marL="84138" marR="0" lvl="0" indent="-84138" algn="l" defTabSz="778913"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0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介護施設等における簡易陰圧装置・換気設備設置等に対する補助</a:t>
                      </a:r>
                      <a:r>
                        <a:rPr kumimoji="1" lang="en-US" altLang="ja-JP" sz="10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                                    </a:t>
                      </a:r>
                      <a:r>
                        <a:rPr kumimoji="1" lang="ja-JP" altLang="en-US" sz="10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a:t>
                      </a:r>
                      <a:r>
                        <a:rPr kumimoji="1" lang="en-US" altLang="ja-JP" sz="10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R</a:t>
                      </a:r>
                      <a:r>
                        <a:rPr kumimoji="1" lang="ja-JP" altLang="en-US" sz="10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２年度７回） </a:t>
                      </a:r>
                      <a:endParaRPr kumimoji="1" lang="ja-JP" altLang="en-US" sz="1000" strike="sngStrike" dirty="0" smtClean="0">
                        <a:solidFill>
                          <a:schemeClr val="tx1"/>
                        </a:solidFill>
                        <a:latin typeface="Meiryo UI" panose="020B0604030504040204" pitchFamily="50" charset="-128"/>
                        <a:ea typeface="Meiryo UI" panose="020B0604030504040204" pitchFamily="50" charset="-128"/>
                      </a:endParaRPr>
                    </a:p>
                    <a:p>
                      <a:pPr marL="84138" indent="-84138">
                        <a:lnSpc>
                          <a:spcPct val="100000"/>
                        </a:lnSpc>
                        <a:buFont typeface="Arial" panose="020B0604020202020204" pitchFamily="34" charset="0"/>
                        <a:buChar char="•"/>
                      </a:pPr>
                      <a:r>
                        <a:rPr kumimoji="1" lang="ja-JP" altLang="en-US" sz="1000" dirty="0" smtClean="0">
                          <a:latin typeface="Meiryo UI" panose="020B0604030504040204" pitchFamily="50" charset="-128"/>
                          <a:ea typeface="Meiryo UI" panose="020B0604030504040204" pitchFamily="50" charset="-128"/>
                        </a:rPr>
                        <a:t>学校</a:t>
                      </a:r>
                      <a:r>
                        <a:rPr kumimoji="1" lang="ja-JP" altLang="en-US" sz="1000" dirty="0">
                          <a:latin typeface="Meiryo UI" panose="020B0604030504040204" pitchFamily="50" charset="-128"/>
                          <a:ea typeface="Meiryo UI" panose="020B0604030504040204" pitchFamily="50" charset="-128"/>
                        </a:rPr>
                        <a:t>の感染拡大防止対策及び学習保障等に係る体制の整備        </a:t>
                      </a:r>
                      <a:endParaRPr kumimoji="1" lang="en-US" altLang="ja-JP" sz="1000" dirty="0" smtClean="0">
                        <a:latin typeface="Meiryo UI" panose="020B0604030504040204" pitchFamily="50" charset="-128"/>
                        <a:ea typeface="Meiryo UI" panose="020B0604030504040204" pitchFamily="50" charset="-128"/>
                      </a:endParaRPr>
                    </a:p>
                    <a:p>
                      <a:pPr marL="0" indent="0">
                        <a:lnSpc>
                          <a:spcPct val="100000"/>
                        </a:lnSpc>
                        <a:buFont typeface="Arial" panose="020B0604020202020204" pitchFamily="34" charset="0"/>
                        <a:buNone/>
                      </a:pPr>
                      <a:r>
                        <a:rPr kumimoji="1" lang="en-US" altLang="ja-JP" sz="1000" baseline="0" dirty="0" smtClean="0">
                          <a:latin typeface="Meiryo UI" panose="020B0604030504040204" pitchFamily="50" charset="-128"/>
                          <a:ea typeface="Meiryo UI" panose="020B0604030504040204" pitchFamily="50" charset="-128"/>
                        </a:rPr>
                        <a:t>                                          </a:t>
                      </a:r>
                      <a:r>
                        <a:rPr kumimoji="1" lang="ja-JP" altLang="en-US" sz="1000" dirty="0" smtClean="0">
                          <a:latin typeface="Meiryo UI" panose="020B0604030504040204" pitchFamily="50" charset="-128"/>
                          <a:ea typeface="Meiryo UI" panose="020B0604030504040204" pitchFamily="50" charset="-128"/>
                        </a:rPr>
                        <a:t>（</a:t>
                      </a:r>
                      <a:r>
                        <a:rPr kumimoji="1" lang="en-US" altLang="ja-JP" sz="1000" dirty="0">
                          <a:latin typeface="Meiryo UI" panose="020B0604030504040204" pitchFamily="50" charset="-128"/>
                          <a:ea typeface="Meiryo UI" panose="020B0604030504040204" pitchFamily="50" charset="-128"/>
                        </a:rPr>
                        <a:t>R</a:t>
                      </a:r>
                      <a:r>
                        <a:rPr kumimoji="1" lang="ja-JP" altLang="en-US" sz="1000" dirty="0">
                          <a:latin typeface="Meiryo UI" panose="020B0604030504040204" pitchFamily="50" charset="-128"/>
                          <a:ea typeface="Meiryo UI" panose="020B0604030504040204" pitchFamily="50" charset="-128"/>
                        </a:rPr>
                        <a:t>２年度７、</a:t>
                      </a:r>
                      <a:r>
                        <a:rPr kumimoji="1" lang="en-US" altLang="ja-JP" sz="1000" dirty="0">
                          <a:latin typeface="Meiryo UI" panose="020B0604030504040204" pitchFamily="50" charset="-128"/>
                          <a:ea typeface="Meiryo UI" panose="020B0604030504040204" pitchFamily="50" charset="-128"/>
                        </a:rPr>
                        <a:t>13</a:t>
                      </a:r>
                      <a:r>
                        <a:rPr kumimoji="1" lang="ja-JP" altLang="en-US" sz="1000" dirty="0">
                          <a:latin typeface="Meiryo UI" panose="020B0604030504040204" pitchFamily="50" charset="-128"/>
                          <a:ea typeface="Meiryo UI" panose="020B0604030504040204" pitchFamily="50" charset="-128"/>
                        </a:rPr>
                        <a:t>回補正</a:t>
                      </a:r>
                      <a:r>
                        <a:rPr kumimoji="1" lang="ja-JP" altLang="en-US" sz="1000" dirty="0" smtClean="0">
                          <a:latin typeface="Meiryo UI" panose="020B0604030504040204" pitchFamily="50" charset="-128"/>
                          <a:ea typeface="Meiryo UI" panose="020B0604030504040204" pitchFamily="50" charset="-128"/>
                        </a:rPr>
                        <a:t>）</a:t>
                      </a:r>
                      <a:endParaRPr kumimoji="1" lang="ja-JP" altLang="en-US" sz="1000" dirty="0">
                        <a:latin typeface="Meiryo UI" panose="020B0604030504040204" pitchFamily="50" charset="-128"/>
                        <a:ea typeface="Meiryo UI" panose="020B0604030504040204" pitchFamily="50" charset="-128"/>
                      </a:endParaRPr>
                    </a:p>
                  </a:txBody>
                  <a:tcPr marL="66462" marR="99692" marT="42203" marB="42203"/>
                </a:tc>
                <a:tc>
                  <a:txBody>
                    <a:bodyPr/>
                    <a:lstStyle/>
                    <a:p>
                      <a:pPr marL="180975" indent="-180975">
                        <a:lnSpc>
                          <a:spcPts val="1600"/>
                        </a:lnSpc>
                      </a:pPr>
                      <a:r>
                        <a:rPr kumimoji="1" lang="ja-JP" altLang="en-US" sz="1100" dirty="0">
                          <a:latin typeface="Meiryo UI" panose="020B0604030504040204" pitchFamily="50" charset="-128"/>
                          <a:ea typeface="Meiryo UI" panose="020B0604030504040204" pitchFamily="50" charset="-128"/>
                        </a:rPr>
                        <a:t>（本市の施策）</a:t>
                      </a:r>
                    </a:p>
                    <a:p>
                      <a:pPr marL="84138" marR="0" lvl="0" indent="-84138" algn="l" defTabSz="778913"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100" dirty="0">
                          <a:latin typeface="Meiryo UI" panose="020B0604030504040204" pitchFamily="50" charset="-128"/>
                          <a:ea typeface="Meiryo UI" panose="020B0604030504040204" pitchFamily="50" charset="-128"/>
                        </a:rPr>
                        <a:t>ミナミの一部地域に対する時短要請への協力金</a:t>
                      </a:r>
                      <a:endParaRPr kumimoji="1" lang="en-US" altLang="ja-JP" sz="1100" dirty="0">
                        <a:latin typeface="Meiryo UI" panose="020B0604030504040204" pitchFamily="50" charset="-128"/>
                        <a:ea typeface="Meiryo UI" panose="020B0604030504040204" pitchFamily="50" charset="-128"/>
                      </a:endParaRPr>
                    </a:p>
                    <a:p>
                      <a:pPr marL="0" marR="0" lvl="0" indent="0" algn="l" defTabSz="778913"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100" dirty="0">
                          <a:latin typeface="Meiryo UI" panose="020B0604030504040204" pitchFamily="50" charset="-128"/>
                          <a:ea typeface="Meiryo UI" panose="020B0604030504040204" pitchFamily="50" charset="-128"/>
                        </a:rPr>
                        <a:t>                               （</a:t>
                      </a:r>
                      <a:r>
                        <a:rPr kumimoji="1" lang="en-US" altLang="ja-JP" sz="1100" dirty="0">
                          <a:latin typeface="Meiryo UI" panose="020B0604030504040204" pitchFamily="50" charset="-128"/>
                          <a:ea typeface="Meiryo UI" panose="020B0604030504040204" pitchFamily="50" charset="-128"/>
                        </a:rPr>
                        <a:t>R</a:t>
                      </a:r>
                      <a:r>
                        <a:rPr kumimoji="1" lang="ja-JP" altLang="en-US" sz="1100" dirty="0">
                          <a:latin typeface="Meiryo UI" panose="020B0604030504040204" pitchFamily="50" charset="-128"/>
                          <a:ea typeface="Meiryo UI" panose="020B0604030504040204" pitchFamily="50" charset="-128"/>
                        </a:rPr>
                        <a:t>２年度６回補正）</a:t>
                      </a:r>
                    </a:p>
                    <a:p>
                      <a:pPr marL="84138" marR="0" lvl="0" indent="-84138" algn="l" defTabSz="778913"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100" dirty="0">
                          <a:latin typeface="Meiryo UI" panose="020B0604030504040204" pitchFamily="50" charset="-128"/>
                          <a:ea typeface="Meiryo UI" panose="020B0604030504040204" pitchFamily="50" charset="-128"/>
                        </a:rPr>
                        <a:t>本市施設の</a:t>
                      </a:r>
                      <a:r>
                        <a:rPr kumimoji="1" lang="ja-JP" altLang="en-US" sz="1100" dirty="0" smtClean="0">
                          <a:latin typeface="Meiryo UI" panose="020B0604030504040204" pitchFamily="50" charset="-128"/>
                          <a:ea typeface="Meiryo UI" panose="020B0604030504040204" pitchFamily="50" charset="-128"/>
                        </a:rPr>
                        <a:t>使用料・利用</a:t>
                      </a:r>
                      <a:r>
                        <a:rPr kumimoji="1" lang="ja-JP" altLang="en-US" sz="1100" dirty="0">
                          <a:latin typeface="Meiryo UI" panose="020B0604030504040204" pitchFamily="50" charset="-128"/>
                          <a:ea typeface="Meiryo UI" panose="020B0604030504040204" pitchFamily="50" charset="-128"/>
                        </a:rPr>
                        <a:t>料金の減免</a:t>
                      </a:r>
                      <a:endParaRPr kumimoji="1" lang="en-US" altLang="ja-JP" sz="1100" dirty="0">
                        <a:latin typeface="Meiryo UI" panose="020B0604030504040204" pitchFamily="50" charset="-128"/>
                        <a:ea typeface="Meiryo UI" panose="020B0604030504040204" pitchFamily="50" charset="-128"/>
                      </a:endParaRPr>
                    </a:p>
                    <a:p>
                      <a:pPr marL="0" marR="0" lvl="0" indent="0" algn="l" defTabSz="778913"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100" dirty="0">
                          <a:latin typeface="Meiryo UI" panose="020B0604030504040204" pitchFamily="50" charset="-128"/>
                          <a:ea typeface="Meiryo UI" panose="020B0604030504040204" pitchFamily="50" charset="-128"/>
                        </a:rPr>
                        <a:t>                               （</a:t>
                      </a:r>
                      <a:r>
                        <a:rPr kumimoji="1" lang="en-US" altLang="ja-JP" sz="1100" dirty="0">
                          <a:latin typeface="Meiryo UI" panose="020B0604030504040204" pitchFamily="50" charset="-128"/>
                          <a:ea typeface="Meiryo UI" panose="020B0604030504040204" pitchFamily="50" charset="-128"/>
                        </a:rPr>
                        <a:t>R</a:t>
                      </a:r>
                      <a:r>
                        <a:rPr kumimoji="1" lang="ja-JP" altLang="en-US" sz="1100" dirty="0">
                          <a:latin typeface="Meiryo UI" panose="020B0604030504040204" pitchFamily="50" charset="-128"/>
                          <a:ea typeface="Meiryo UI" panose="020B0604030504040204" pitchFamily="50" charset="-128"/>
                        </a:rPr>
                        <a:t>２年度</a:t>
                      </a:r>
                      <a:r>
                        <a:rPr kumimoji="1" lang="en-US" altLang="ja-JP" sz="1100" dirty="0">
                          <a:latin typeface="Meiryo UI" panose="020B0604030504040204" pitchFamily="50" charset="-128"/>
                          <a:ea typeface="Meiryo UI" panose="020B0604030504040204" pitchFamily="50" charset="-128"/>
                        </a:rPr>
                        <a:t>13</a:t>
                      </a:r>
                      <a:r>
                        <a:rPr kumimoji="1" lang="ja-JP" altLang="en-US" sz="1100" dirty="0">
                          <a:latin typeface="Meiryo UI" panose="020B0604030504040204" pitchFamily="50" charset="-128"/>
                          <a:ea typeface="Meiryo UI" panose="020B0604030504040204" pitchFamily="50" charset="-128"/>
                        </a:rPr>
                        <a:t>回補正）</a:t>
                      </a:r>
                    </a:p>
                    <a:p>
                      <a:pPr marL="84138" marR="0" lvl="0" indent="-84138" algn="l" defTabSz="778913"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100" dirty="0">
                          <a:latin typeface="Meiryo UI" panose="020B0604030504040204" pitchFamily="50" charset="-128"/>
                          <a:ea typeface="Meiryo UI" panose="020B0604030504040204" pitchFamily="50" charset="-128"/>
                        </a:rPr>
                        <a:t>少人数利用・飲食店応援</a:t>
                      </a:r>
                      <a:r>
                        <a:rPr kumimoji="1" lang="ja-JP" altLang="en-US" sz="1100" dirty="0" smtClean="0">
                          <a:latin typeface="Meiryo UI" panose="020B0604030504040204" pitchFamily="50" charset="-128"/>
                          <a:ea typeface="Meiryo UI" panose="020B0604030504040204" pitchFamily="50" charset="-128"/>
                        </a:rPr>
                        <a:t>キャンペーン</a:t>
                      </a:r>
                      <a:endParaRPr kumimoji="1" lang="en-US" altLang="ja-JP" sz="1100" strike="sngStrike" dirty="0">
                        <a:solidFill>
                          <a:srgbClr val="FF0000"/>
                        </a:solidFill>
                        <a:latin typeface="Meiryo UI" panose="020B0604030504040204" pitchFamily="50" charset="-128"/>
                        <a:ea typeface="Meiryo UI" panose="020B0604030504040204" pitchFamily="50" charset="-128"/>
                      </a:endParaRPr>
                    </a:p>
                    <a:p>
                      <a:pPr marL="0" marR="0" lvl="0" indent="0" algn="l" defTabSz="778913"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100" dirty="0">
                          <a:latin typeface="Meiryo UI" panose="020B0604030504040204" pitchFamily="50" charset="-128"/>
                          <a:ea typeface="Meiryo UI" panose="020B0604030504040204" pitchFamily="50" charset="-128"/>
                        </a:rPr>
                        <a:t>                               （</a:t>
                      </a:r>
                      <a:r>
                        <a:rPr kumimoji="1" lang="en-US" altLang="ja-JP" sz="1100" dirty="0">
                          <a:latin typeface="Meiryo UI" panose="020B0604030504040204" pitchFamily="50" charset="-128"/>
                          <a:ea typeface="Meiryo UI" panose="020B0604030504040204" pitchFamily="50" charset="-128"/>
                        </a:rPr>
                        <a:t>R</a:t>
                      </a:r>
                      <a:r>
                        <a:rPr kumimoji="1" lang="ja-JP" altLang="en-US" sz="1100" dirty="0">
                          <a:latin typeface="Meiryo UI" panose="020B0604030504040204" pitchFamily="50" charset="-128"/>
                          <a:ea typeface="Meiryo UI" panose="020B0604030504040204" pitchFamily="50" charset="-128"/>
                        </a:rPr>
                        <a:t>２年度</a:t>
                      </a:r>
                      <a:r>
                        <a:rPr kumimoji="1" lang="en-US" altLang="ja-JP" sz="1100" dirty="0">
                          <a:latin typeface="Meiryo UI" panose="020B0604030504040204" pitchFamily="50" charset="-128"/>
                          <a:ea typeface="Meiryo UI" panose="020B0604030504040204" pitchFamily="50" charset="-128"/>
                        </a:rPr>
                        <a:t>13</a:t>
                      </a:r>
                      <a:r>
                        <a:rPr kumimoji="1" lang="ja-JP" altLang="en-US" sz="1100" dirty="0">
                          <a:latin typeface="Meiryo UI" panose="020B0604030504040204" pitchFamily="50" charset="-128"/>
                          <a:ea typeface="Meiryo UI" panose="020B0604030504040204" pitchFamily="50" charset="-128"/>
                        </a:rPr>
                        <a:t>回補正）</a:t>
                      </a:r>
                    </a:p>
                    <a:p>
                      <a:pPr marL="84138" marR="0" lvl="0" indent="-84138" algn="l" defTabSz="778913"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100" dirty="0">
                          <a:latin typeface="Meiryo UI" panose="020B0604030504040204" pitchFamily="50" charset="-128"/>
                          <a:ea typeface="Meiryo UI" panose="020B0604030504040204" pitchFamily="50" charset="-128"/>
                        </a:rPr>
                        <a:t>「大阪の人・関西の人　いらっしゃい！」キャンペーン</a:t>
                      </a:r>
                      <a:endParaRPr kumimoji="1" lang="en-US" altLang="ja-JP" sz="1100" dirty="0">
                        <a:latin typeface="Meiryo UI" panose="020B0604030504040204" pitchFamily="50" charset="-128"/>
                        <a:ea typeface="Meiryo UI" panose="020B0604030504040204" pitchFamily="50" charset="-128"/>
                      </a:endParaRPr>
                    </a:p>
                    <a:p>
                      <a:pPr marL="0" marR="0" lvl="0" indent="0" algn="l" defTabSz="778913"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100" dirty="0">
                          <a:latin typeface="Meiryo UI" panose="020B0604030504040204" pitchFamily="50" charset="-128"/>
                          <a:ea typeface="Meiryo UI" panose="020B0604030504040204" pitchFamily="50" charset="-128"/>
                        </a:rPr>
                        <a:t>                               （</a:t>
                      </a:r>
                      <a:r>
                        <a:rPr kumimoji="1" lang="en-US" altLang="ja-JP" sz="1100" dirty="0">
                          <a:latin typeface="Meiryo UI" panose="020B0604030504040204" pitchFamily="50" charset="-128"/>
                          <a:ea typeface="Meiryo UI" panose="020B0604030504040204" pitchFamily="50" charset="-128"/>
                        </a:rPr>
                        <a:t>R</a:t>
                      </a:r>
                      <a:r>
                        <a:rPr kumimoji="1" lang="ja-JP" altLang="en-US" sz="1100" dirty="0">
                          <a:latin typeface="Meiryo UI" panose="020B0604030504040204" pitchFamily="50" charset="-128"/>
                          <a:ea typeface="Meiryo UI" panose="020B0604030504040204" pitchFamily="50" charset="-128"/>
                        </a:rPr>
                        <a:t>２年度７回補正）</a:t>
                      </a:r>
                    </a:p>
                    <a:p>
                      <a:pPr marL="84138" marR="0" lvl="0" indent="-84138" algn="l" defTabSz="778913"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100" dirty="0">
                          <a:latin typeface="Meiryo UI" panose="020B0604030504040204" pitchFamily="50" charset="-128"/>
                          <a:ea typeface="Meiryo UI" panose="020B0604030504040204" pitchFamily="50" charset="-128"/>
                        </a:rPr>
                        <a:t>ＭＩＣＥ開催支援事業（</a:t>
                      </a:r>
                      <a:r>
                        <a:rPr kumimoji="1" lang="en-US" altLang="ja-JP" sz="1100" dirty="0">
                          <a:latin typeface="Meiryo UI" panose="020B0604030504040204" pitchFamily="50" charset="-128"/>
                          <a:ea typeface="Meiryo UI" panose="020B0604030504040204" pitchFamily="50" charset="-128"/>
                        </a:rPr>
                        <a:t>R</a:t>
                      </a:r>
                      <a:r>
                        <a:rPr kumimoji="1" lang="ja-JP" altLang="en-US" sz="1100" dirty="0">
                          <a:latin typeface="Meiryo UI" panose="020B0604030504040204" pitchFamily="50" charset="-128"/>
                          <a:ea typeface="Meiryo UI" panose="020B0604030504040204" pitchFamily="50" charset="-128"/>
                        </a:rPr>
                        <a:t>２年度７回補正）</a:t>
                      </a:r>
                    </a:p>
                    <a:p>
                      <a:pPr marL="0" indent="0">
                        <a:lnSpc>
                          <a:spcPct val="100000"/>
                        </a:lnSpc>
                        <a:buFont typeface="Arial" panose="020B0604020202020204" pitchFamily="34" charset="0"/>
                        <a:buNone/>
                      </a:pPr>
                      <a:endParaRPr kumimoji="1" lang="en-US" altLang="ja-JP" sz="1100" dirty="0" smtClean="0">
                        <a:latin typeface="Meiryo UI" panose="020B0604030504040204" pitchFamily="50" charset="-128"/>
                        <a:ea typeface="Meiryo UI" panose="020B0604030504040204" pitchFamily="50" charset="-128"/>
                      </a:endParaRPr>
                    </a:p>
                    <a:p>
                      <a:pPr marL="0" indent="0">
                        <a:lnSpc>
                          <a:spcPct val="100000"/>
                        </a:lnSpc>
                        <a:buFont typeface="Arial" panose="020B0604020202020204" pitchFamily="34" charset="0"/>
                        <a:buNone/>
                      </a:pPr>
                      <a:r>
                        <a:rPr kumimoji="1" lang="ja-JP" altLang="en-US" sz="1100" dirty="0" smtClean="0">
                          <a:latin typeface="Meiryo UI" panose="020B0604030504040204" pitchFamily="50" charset="-128"/>
                          <a:ea typeface="Meiryo UI" panose="020B0604030504040204" pitchFamily="50" charset="-128"/>
                        </a:rPr>
                        <a:t>（</a:t>
                      </a:r>
                      <a:r>
                        <a:rPr kumimoji="1" lang="ja-JP" altLang="en-US" sz="1100" dirty="0">
                          <a:latin typeface="Meiryo UI" panose="020B0604030504040204" pitchFamily="50" charset="-128"/>
                          <a:ea typeface="Meiryo UI" panose="020B0604030504040204" pitchFamily="50" charset="-128"/>
                        </a:rPr>
                        <a:t>国等の施策）</a:t>
                      </a:r>
                    </a:p>
                    <a:p>
                      <a:pPr marL="84138" marR="0" lvl="0" indent="-84138" algn="l" defTabSz="778913"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100" dirty="0">
                          <a:latin typeface="Meiryo UI" panose="020B0604030504040204" pitchFamily="50" charset="-128"/>
                          <a:ea typeface="Meiryo UI" panose="020B0604030504040204" pitchFamily="50" charset="-128"/>
                        </a:rPr>
                        <a:t>子育て世帯への臨時特別給付金の支給</a:t>
                      </a:r>
                      <a:endParaRPr kumimoji="1" lang="en-US" altLang="ja-JP" sz="1100" dirty="0">
                        <a:latin typeface="Meiryo UI" panose="020B0604030504040204" pitchFamily="50" charset="-128"/>
                        <a:ea typeface="Meiryo UI" panose="020B0604030504040204" pitchFamily="50" charset="-128"/>
                      </a:endParaRPr>
                    </a:p>
                    <a:p>
                      <a:pPr marL="0" marR="0" lvl="0" indent="0" algn="l" defTabSz="778913"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100" dirty="0">
                          <a:latin typeface="Meiryo UI" panose="020B0604030504040204" pitchFamily="50" charset="-128"/>
                          <a:ea typeface="Meiryo UI" panose="020B0604030504040204" pitchFamily="50" charset="-128"/>
                        </a:rPr>
                        <a:t>                               （</a:t>
                      </a:r>
                      <a:r>
                        <a:rPr kumimoji="1" lang="en-US" altLang="ja-JP" sz="1100" dirty="0">
                          <a:latin typeface="Meiryo UI" panose="020B0604030504040204" pitchFamily="50" charset="-128"/>
                          <a:ea typeface="Meiryo UI" panose="020B0604030504040204" pitchFamily="50" charset="-128"/>
                        </a:rPr>
                        <a:t>R</a:t>
                      </a:r>
                      <a:r>
                        <a:rPr kumimoji="1" lang="ja-JP" altLang="en-US" sz="1100" dirty="0">
                          <a:latin typeface="Meiryo UI" panose="020B0604030504040204" pitchFamily="50" charset="-128"/>
                          <a:ea typeface="Meiryo UI" panose="020B0604030504040204" pitchFamily="50" charset="-128"/>
                        </a:rPr>
                        <a:t>２年度３回補正）</a:t>
                      </a:r>
                    </a:p>
                    <a:p>
                      <a:pPr marL="84138" marR="0" lvl="0" indent="-84138" algn="l" defTabSz="778913"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100" dirty="0">
                          <a:latin typeface="Meiryo UI" panose="020B0604030504040204" pitchFamily="50" charset="-128"/>
                          <a:ea typeface="Meiryo UI" panose="020B0604030504040204" pitchFamily="50" charset="-128"/>
                        </a:rPr>
                        <a:t>ひとり親世帯臨時特別給付金の支給</a:t>
                      </a:r>
                      <a:endParaRPr kumimoji="1" lang="en-US" altLang="ja-JP" sz="1100" dirty="0">
                        <a:latin typeface="Meiryo UI" panose="020B0604030504040204" pitchFamily="50" charset="-128"/>
                        <a:ea typeface="Meiryo UI" panose="020B0604030504040204" pitchFamily="50" charset="-128"/>
                      </a:endParaRPr>
                    </a:p>
                    <a:p>
                      <a:pPr marL="0" marR="0" lvl="0" indent="0" algn="l" defTabSz="778913"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100" dirty="0">
                          <a:latin typeface="Meiryo UI" panose="020B0604030504040204" pitchFamily="50" charset="-128"/>
                          <a:ea typeface="Meiryo UI" panose="020B0604030504040204" pitchFamily="50" charset="-128"/>
                        </a:rPr>
                        <a:t>                               （</a:t>
                      </a:r>
                      <a:r>
                        <a:rPr kumimoji="1" lang="en-US" altLang="ja-JP" sz="1100" dirty="0">
                          <a:latin typeface="Meiryo UI" panose="020B0604030504040204" pitchFamily="50" charset="-128"/>
                          <a:ea typeface="Meiryo UI" panose="020B0604030504040204" pitchFamily="50" charset="-128"/>
                        </a:rPr>
                        <a:t>R</a:t>
                      </a:r>
                      <a:r>
                        <a:rPr kumimoji="1" lang="ja-JP" altLang="en-US" sz="1100" dirty="0">
                          <a:latin typeface="Meiryo UI" panose="020B0604030504040204" pitchFamily="50" charset="-128"/>
                          <a:ea typeface="Meiryo UI" panose="020B0604030504040204" pitchFamily="50" charset="-128"/>
                        </a:rPr>
                        <a:t>２年度４回補正）</a:t>
                      </a:r>
                    </a:p>
                    <a:p>
                      <a:pPr marL="84138" marR="0" lvl="0" indent="-84138" algn="l" defTabSz="778913"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100" dirty="0">
                          <a:latin typeface="Meiryo UI" panose="020B0604030504040204" pitchFamily="50" charset="-128"/>
                          <a:ea typeface="Meiryo UI" panose="020B0604030504040204" pitchFamily="50" charset="-128"/>
                        </a:rPr>
                        <a:t>住居確保給付金の対象拡大</a:t>
                      </a:r>
                      <a:endParaRPr kumimoji="1" lang="en-US" altLang="ja-JP" sz="1100" dirty="0">
                        <a:latin typeface="Meiryo UI" panose="020B0604030504040204" pitchFamily="50" charset="-128"/>
                        <a:ea typeface="Meiryo UI" panose="020B0604030504040204" pitchFamily="50" charset="-128"/>
                      </a:endParaRPr>
                    </a:p>
                    <a:p>
                      <a:pPr marL="0" marR="0" lvl="0" indent="0" algn="l" defTabSz="778913"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100" dirty="0">
                          <a:latin typeface="Meiryo UI" panose="020B0604030504040204" pitchFamily="50" charset="-128"/>
                          <a:ea typeface="Meiryo UI" panose="020B0604030504040204" pitchFamily="50" charset="-128"/>
                        </a:rPr>
                        <a:t>                               （</a:t>
                      </a:r>
                      <a:r>
                        <a:rPr kumimoji="1" lang="en-US" altLang="ja-JP" sz="1100" dirty="0">
                          <a:latin typeface="Meiryo UI" panose="020B0604030504040204" pitchFamily="50" charset="-128"/>
                          <a:ea typeface="Meiryo UI" panose="020B0604030504040204" pitchFamily="50" charset="-128"/>
                        </a:rPr>
                        <a:t>R</a:t>
                      </a:r>
                      <a:r>
                        <a:rPr kumimoji="1" lang="ja-JP" altLang="en-US" sz="1100" dirty="0">
                          <a:latin typeface="Meiryo UI" panose="020B0604030504040204" pitchFamily="50" charset="-128"/>
                          <a:ea typeface="Meiryo UI" panose="020B0604030504040204" pitchFamily="50" charset="-128"/>
                        </a:rPr>
                        <a:t>２年度３回補正</a:t>
                      </a:r>
                      <a:r>
                        <a:rPr kumimoji="1" lang="ja-JP" altLang="en-US" sz="1100" dirty="0" smtClean="0">
                          <a:latin typeface="Meiryo UI" panose="020B0604030504040204" pitchFamily="50" charset="-128"/>
                          <a:ea typeface="Meiryo UI" panose="020B0604030504040204" pitchFamily="50" charset="-128"/>
                        </a:rPr>
                        <a:t>）</a:t>
                      </a:r>
                      <a:endParaRPr kumimoji="1" lang="en-US" altLang="ja-JP" sz="1100" dirty="0" smtClean="0">
                        <a:latin typeface="Meiryo UI" panose="020B0604030504040204" pitchFamily="50" charset="-128"/>
                        <a:ea typeface="Meiryo UI" panose="020B0604030504040204" pitchFamily="50" charset="-128"/>
                      </a:endParaRPr>
                    </a:p>
                    <a:p>
                      <a:pPr marL="93663" marR="0" lvl="0" indent="-93663" algn="l" defTabSz="778913"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1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国民健康保険料・介護保険料の減免</a:t>
                      </a:r>
                      <a:endParaRPr kumimoji="1" lang="en-US" altLang="ja-JP" sz="11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endParaRPr>
                    </a:p>
                    <a:p>
                      <a:pPr marL="0" marR="0" lvl="0" indent="0" algn="l" defTabSz="778913"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en-US" altLang="ja-JP" sz="11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                               </a:t>
                      </a:r>
                      <a:r>
                        <a:rPr kumimoji="1" lang="ja-JP" altLang="en-US" sz="11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a:t>
                      </a:r>
                      <a:r>
                        <a:rPr kumimoji="1" lang="en-US" altLang="ja-JP" sz="11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R</a:t>
                      </a:r>
                      <a:r>
                        <a:rPr kumimoji="1" lang="ja-JP" altLang="en-US" sz="11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２年度３回補正）</a:t>
                      </a:r>
                      <a:endParaRPr kumimoji="1" lang="ja-JP" altLang="en-US" sz="1100" dirty="0">
                        <a:solidFill>
                          <a:schemeClr val="tx1"/>
                        </a:solidFill>
                        <a:latin typeface="Meiryo UI" panose="020B0604030504040204" pitchFamily="50" charset="-128"/>
                        <a:ea typeface="Meiryo UI" panose="020B0604030504040204" pitchFamily="50" charset="-128"/>
                      </a:endParaRPr>
                    </a:p>
                  </a:txBody>
                  <a:tcPr marL="66462" marR="33231" marT="33231" marB="33231"/>
                </a:tc>
                <a:extLst>
                  <a:ext uri="{0D108BD9-81ED-4DB2-BD59-A6C34878D82A}">
                    <a16:rowId xmlns:a16="http://schemas.microsoft.com/office/drawing/2014/main" val="3095988046"/>
                  </a:ext>
                </a:extLst>
              </a:tr>
            </a:tbl>
          </a:graphicData>
        </a:graphic>
      </p:graphicFrame>
      <p:sp>
        <p:nvSpPr>
          <p:cNvPr id="2" name="スライド番号プレースホルダー 1"/>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1E2DCCE-2328-4EE7-B47C-8DACD135FF60}" type="slidenum">
              <a:rPr kumimoji="1" lang="en-US" altLang="ja-JP" sz="11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260</a:t>
            </a:fld>
            <a:endParaRPr kumimoji="1" lang="en-US" altLang="ja-JP" sz="11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
        <p:nvSpPr>
          <p:cNvPr id="6" name="テキスト ボックス 36"/>
          <p:cNvSpPr txBox="1"/>
          <p:nvPr/>
        </p:nvSpPr>
        <p:spPr>
          <a:xfrm>
            <a:off x="53576" y="46166"/>
            <a:ext cx="3993789"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Ⅳ</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　新型コロナウイルス感染症対策</a:t>
            </a:r>
            <a:endPar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endParaRPr>
          </a:p>
        </p:txBody>
      </p:sp>
    </p:spTree>
    <p:extLst>
      <p:ext uri="{BB962C8B-B14F-4D97-AF65-F5344CB8AC3E}">
        <p14:creationId xmlns:p14="http://schemas.microsoft.com/office/powerpoint/2010/main" val="3087897510"/>
      </p:ext>
    </p:extLst>
  </p:cSld>
  <p:clrMapOvr>
    <a:masterClrMapping/>
  </p:clrMapOvr>
  <p:transition/>
  <p:timing>
    <p:tnLst>
      <p:par>
        <p:cTn id="1" dur="indefinite" restart="never" nodeType="tmRoot"/>
      </p:par>
    </p:tnLst>
  </p:timing>
</p:sld>
</file>

<file path=ppt/slides/slide2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Rectangle 4"/>
          <p:cNvSpPr>
            <a:spLocks noChangeArrowheads="1"/>
          </p:cNvSpPr>
          <p:nvPr/>
        </p:nvSpPr>
        <p:spPr bwMode="auto">
          <a:xfrm>
            <a:off x="350227" y="1050682"/>
            <a:ext cx="8442081" cy="439616"/>
          </a:xfrm>
          <a:prstGeom prst="rect">
            <a:avLst/>
          </a:prstGeom>
          <a:solidFill>
            <a:srgbClr val="000099"/>
          </a:solidFill>
          <a:ln w="38100" algn="ctr">
            <a:noFill/>
            <a:miter lim="800000"/>
            <a:headEnd/>
            <a:tailEnd/>
          </a:ln>
          <a:effectLst/>
        </p:spPr>
        <p:txBody>
          <a:bodyPr wrap="none" lIns="71934" tIns="35967" rIns="71934" bIns="35967" anchor="ctr"/>
          <a:lstStyle/>
          <a:p>
            <a:pPr marL="0" marR="0" lvl="0" indent="0" algn="ctr" defTabSz="844083" rtl="0" eaLnBrk="1" fontAlgn="base" latinLnBrk="0" hangingPunct="1">
              <a:lnSpc>
                <a:spcPct val="100000"/>
              </a:lnSpc>
              <a:spcBef>
                <a:spcPct val="0"/>
              </a:spcBef>
              <a:spcAft>
                <a:spcPct val="0"/>
              </a:spcAft>
              <a:buClrTx/>
              <a:buSzTx/>
              <a:buFontTx/>
              <a:buNone/>
              <a:tabLst/>
              <a:defRPr/>
            </a:pPr>
            <a:r>
              <a:rPr kumimoji="1" lang="ja-JP" altLang="en-US" sz="2585"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HG創英角ｺﾞｼｯｸUB" pitchFamily="49" charset="-128"/>
                <a:cs typeface="+mn-cs"/>
              </a:rPr>
              <a:t>新型コロナウイルス感染症対策　主な取組み</a:t>
            </a:r>
          </a:p>
        </p:txBody>
      </p:sp>
      <p:sp>
        <p:nvSpPr>
          <p:cNvPr id="5" name="AutoShape 6"/>
          <p:cNvSpPr>
            <a:spLocks noChangeArrowheads="1"/>
          </p:cNvSpPr>
          <p:nvPr/>
        </p:nvSpPr>
        <p:spPr bwMode="auto">
          <a:xfrm>
            <a:off x="507024" y="1548763"/>
            <a:ext cx="8128489" cy="366281"/>
          </a:xfrm>
          <a:prstGeom prst="roundRect">
            <a:avLst>
              <a:gd name="adj" fmla="val 16667"/>
            </a:avLst>
          </a:prstGeom>
          <a:solidFill>
            <a:schemeClr val="accent1">
              <a:lumMod val="40000"/>
              <a:lumOff val="60000"/>
            </a:schemeClr>
          </a:solidFill>
          <a:ln w="22225">
            <a:noFill/>
            <a:round/>
            <a:headEnd/>
            <a:tailEnd/>
          </a:ln>
          <a:effectLst>
            <a:outerShdw blurRad="50800" dist="38100" dir="2700000" algn="tl" rotWithShape="0">
              <a:prstClr val="black">
                <a:alpha val="40000"/>
              </a:prstClr>
            </a:outerShdw>
          </a:effectLst>
        </p:spPr>
        <p:txBody>
          <a:bodyPr lIns="71934" tIns="0" rIns="71934" bIns="0" anchor="ctr"/>
          <a:lstStyle/>
          <a:p>
            <a:pPr marL="0" marR="0" lvl="0" indent="0" algn="l" defTabSz="844083" rtl="0" eaLnBrk="0" fontAlgn="base" latinLnBrk="0" hangingPunct="0">
              <a:lnSpc>
                <a:spcPct val="100000"/>
              </a:lnSpc>
              <a:spcBef>
                <a:spcPct val="0"/>
              </a:spcBef>
              <a:spcAft>
                <a:spcPct val="0"/>
              </a:spcAft>
              <a:buClrTx/>
              <a:buSzTx/>
              <a:buFontTx/>
              <a:buNone/>
              <a:tabLst/>
              <a:defRPr/>
            </a:pPr>
            <a:r>
              <a:rPr kumimoji="1" lang="ja-JP" altLang="en-US"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第１波から第７波までの取組み（第３波）</a:t>
            </a:r>
          </a:p>
        </p:txBody>
      </p:sp>
      <p:graphicFrame>
        <p:nvGraphicFramePr>
          <p:cNvPr id="17" name="表 16"/>
          <p:cNvGraphicFramePr>
            <a:graphicFrameLocks noGrp="1"/>
          </p:cNvGraphicFramePr>
          <p:nvPr>
            <p:extLst/>
          </p:nvPr>
        </p:nvGraphicFramePr>
        <p:xfrm>
          <a:off x="539607" y="1995819"/>
          <a:ext cx="7978381" cy="3604180"/>
        </p:xfrm>
        <a:graphic>
          <a:graphicData uri="http://schemas.openxmlformats.org/drawingml/2006/table">
            <a:tbl>
              <a:tblPr firstRow="1" bandRow="1">
                <a:tableStyleId>{5C22544A-7EE6-4342-B048-85BDC9FD1C3A}</a:tableStyleId>
              </a:tblPr>
              <a:tblGrid>
                <a:gridCol w="914400">
                  <a:extLst>
                    <a:ext uri="{9D8B030D-6E8A-4147-A177-3AD203B41FA5}">
                      <a16:colId xmlns:a16="http://schemas.microsoft.com/office/drawing/2014/main" val="2649916852"/>
                    </a:ext>
                  </a:extLst>
                </a:gridCol>
                <a:gridCol w="3492860">
                  <a:extLst>
                    <a:ext uri="{9D8B030D-6E8A-4147-A177-3AD203B41FA5}">
                      <a16:colId xmlns:a16="http://schemas.microsoft.com/office/drawing/2014/main" val="1944127082"/>
                    </a:ext>
                  </a:extLst>
                </a:gridCol>
                <a:gridCol w="3571121">
                  <a:extLst>
                    <a:ext uri="{9D8B030D-6E8A-4147-A177-3AD203B41FA5}">
                      <a16:colId xmlns:a16="http://schemas.microsoft.com/office/drawing/2014/main" val="4294024148"/>
                    </a:ext>
                  </a:extLst>
                </a:gridCol>
              </a:tblGrid>
              <a:tr h="292198">
                <a:tc>
                  <a:txBody>
                    <a:bodyPr/>
                    <a:lstStyle/>
                    <a:p>
                      <a:endParaRPr kumimoji="1" lang="ja-JP" altLang="en-US" sz="1400" dirty="0"/>
                    </a:p>
                  </a:txBody>
                  <a:tcPr marL="84406" marR="84406" marT="42203" marB="42203"/>
                </a:tc>
                <a:tc>
                  <a:txBody>
                    <a:bodyPr/>
                    <a:lstStyle/>
                    <a:p>
                      <a:pPr algn="ctr"/>
                      <a:r>
                        <a:rPr kumimoji="1" lang="ja-JP" altLang="en-US" sz="1400" b="0" dirty="0">
                          <a:solidFill>
                            <a:schemeClr val="tx1"/>
                          </a:solidFill>
                          <a:latin typeface="Meiryo UI" panose="020B0604030504040204" pitchFamily="50" charset="-128"/>
                          <a:ea typeface="Meiryo UI" panose="020B0604030504040204" pitchFamily="50" charset="-128"/>
                        </a:rPr>
                        <a:t>感染拡大防止対策</a:t>
                      </a:r>
                    </a:p>
                  </a:txBody>
                  <a:tcPr marL="84406" marR="84406" marT="42203" marB="42203"/>
                </a:tc>
                <a:tc>
                  <a:txBody>
                    <a:bodyPr/>
                    <a:lstStyle/>
                    <a:p>
                      <a:pPr algn="ctr"/>
                      <a:r>
                        <a:rPr kumimoji="1" lang="ja-JP" altLang="en-US" sz="1400" b="0" dirty="0">
                          <a:solidFill>
                            <a:schemeClr val="tx1"/>
                          </a:solidFill>
                          <a:latin typeface="Meiryo UI" panose="020B0604030504040204" pitchFamily="50" charset="-128"/>
                          <a:ea typeface="Meiryo UI" panose="020B0604030504040204" pitchFamily="50" charset="-128"/>
                        </a:rPr>
                        <a:t>市民生活の確保、事業者への支援</a:t>
                      </a:r>
                    </a:p>
                  </a:txBody>
                  <a:tcPr marL="84406" marR="84406" marT="42203" marB="42203"/>
                </a:tc>
                <a:extLst>
                  <a:ext uri="{0D108BD9-81ED-4DB2-BD59-A6C34878D82A}">
                    <a16:rowId xmlns:a16="http://schemas.microsoft.com/office/drawing/2014/main" val="2393041098"/>
                  </a:ext>
                </a:extLst>
              </a:tr>
              <a:tr h="3306414">
                <a:tc>
                  <a:txBody>
                    <a:bodyPr/>
                    <a:lstStyle/>
                    <a:p>
                      <a:pPr algn="ctr"/>
                      <a:r>
                        <a:rPr kumimoji="1" lang="ja-JP" altLang="en-US" sz="1700" dirty="0">
                          <a:latin typeface="Meiryo UI" panose="020B0604030504040204" pitchFamily="50" charset="-128"/>
                          <a:ea typeface="Meiryo UI" panose="020B0604030504040204" pitchFamily="50" charset="-128"/>
                        </a:rPr>
                        <a:t>第３波</a:t>
                      </a:r>
                      <a:endParaRPr kumimoji="1" lang="en-US" altLang="ja-JP" sz="1700" dirty="0">
                        <a:latin typeface="Meiryo UI" panose="020B0604030504040204" pitchFamily="50" charset="-128"/>
                        <a:ea typeface="Meiryo UI" panose="020B0604030504040204" pitchFamily="50" charset="-128"/>
                      </a:endParaRPr>
                    </a:p>
                    <a:p>
                      <a:pPr algn="ctr"/>
                      <a:endParaRPr kumimoji="1" lang="en-US" altLang="ja-JP" sz="1300" dirty="0">
                        <a:latin typeface="Meiryo UI" panose="020B0604030504040204" pitchFamily="50" charset="-128"/>
                        <a:ea typeface="Meiryo UI" panose="020B0604030504040204" pitchFamily="50" charset="-128"/>
                      </a:endParaRPr>
                    </a:p>
                    <a:p>
                      <a:pPr algn="ctr"/>
                      <a:r>
                        <a:rPr kumimoji="1" lang="en-US" altLang="ja-JP" sz="1300" dirty="0">
                          <a:latin typeface="Meiryo UI" panose="020B0604030504040204" pitchFamily="50" charset="-128"/>
                          <a:ea typeface="Meiryo UI" panose="020B0604030504040204" pitchFamily="50" charset="-128"/>
                        </a:rPr>
                        <a:t>R2/10/10</a:t>
                      </a:r>
                      <a:r>
                        <a:rPr kumimoji="1" lang="ja-JP" altLang="en-US" sz="1300" dirty="0">
                          <a:latin typeface="Meiryo UI" panose="020B0604030504040204" pitchFamily="50" charset="-128"/>
                          <a:ea typeface="Meiryo UI" panose="020B0604030504040204" pitchFamily="50" charset="-128"/>
                        </a:rPr>
                        <a:t>～</a:t>
                      </a:r>
                      <a:r>
                        <a:rPr kumimoji="1" lang="en-US" altLang="ja-JP" sz="1300" dirty="0">
                          <a:latin typeface="Meiryo UI" panose="020B0604030504040204" pitchFamily="50" charset="-128"/>
                          <a:ea typeface="Meiryo UI" panose="020B0604030504040204" pitchFamily="50" charset="-128"/>
                        </a:rPr>
                        <a:t>R3/2/28</a:t>
                      </a:r>
                      <a:endParaRPr kumimoji="1" lang="ja-JP" altLang="en-US" sz="1300" dirty="0">
                        <a:latin typeface="Meiryo UI" panose="020B0604030504040204" pitchFamily="50" charset="-128"/>
                        <a:ea typeface="Meiryo UI" panose="020B0604030504040204" pitchFamily="50" charset="-128"/>
                      </a:endParaRPr>
                    </a:p>
                  </a:txBody>
                  <a:tcPr marL="33231" marR="33231" marT="42203" marB="42203" anchor="ctr"/>
                </a:tc>
                <a:tc>
                  <a:txBody>
                    <a:bodyPr/>
                    <a:lstStyle/>
                    <a:p>
                      <a:pPr marL="180975" indent="-180975"/>
                      <a:r>
                        <a:rPr kumimoji="1" lang="ja-JP" altLang="en-US" sz="1300" dirty="0">
                          <a:latin typeface="Meiryo UI" panose="020B0604030504040204" pitchFamily="50" charset="-128"/>
                          <a:ea typeface="Meiryo UI" panose="020B0604030504040204" pitchFamily="50" charset="-128"/>
                        </a:rPr>
                        <a:t>（本市の施策）</a:t>
                      </a:r>
                      <a:endParaRPr kumimoji="1" lang="en-US" altLang="ja-JP" sz="1300" dirty="0">
                        <a:latin typeface="Meiryo UI" panose="020B0604030504040204" pitchFamily="50" charset="-128"/>
                        <a:ea typeface="Meiryo UI" panose="020B0604030504040204" pitchFamily="50" charset="-128"/>
                      </a:endParaRPr>
                    </a:p>
                    <a:p>
                      <a:pPr marL="84138" indent="-84138">
                        <a:buFont typeface="Arial" panose="020B0604020202020204" pitchFamily="34" charset="0"/>
                        <a:buChar char="•"/>
                      </a:pPr>
                      <a:r>
                        <a:rPr kumimoji="1" lang="ja-JP" altLang="en-US" sz="1300" dirty="0">
                          <a:latin typeface="Meiryo UI" panose="020B0604030504040204" pitchFamily="50" charset="-128"/>
                          <a:ea typeface="Meiryo UI" panose="020B0604030504040204" pitchFamily="50" charset="-128"/>
                        </a:rPr>
                        <a:t>新型コロナウイルスワクチン接種事業</a:t>
                      </a:r>
                      <a:endParaRPr kumimoji="1" lang="en-US" altLang="ja-JP" sz="1300" dirty="0">
                        <a:latin typeface="Meiryo UI" panose="020B0604030504040204" pitchFamily="50" charset="-128"/>
                        <a:ea typeface="Meiryo UI" panose="020B0604030504040204" pitchFamily="50" charset="-128"/>
                      </a:endParaRPr>
                    </a:p>
                    <a:p>
                      <a:pPr marL="0" indent="0">
                        <a:buFont typeface="Arial" panose="020B0604020202020204" pitchFamily="34" charset="0"/>
                        <a:buNone/>
                      </a:pPr>
                      <a:r>
                        <a:rPr kumimoji="1" lang="en-US" altLang="ja-JP" sz="1300" dirty="0">
                          <a:latin typeface="Meiryo UI" panose="020B0604030504040204" pitchFamily="50" charset="-128"/>
                          <a:ea typeface="Meiryo UI" panose="020B0604030504040204" pitchFamily="50" charset="-128"/>
                        </a:rPr>
                        <a:t>                              </a:t>
                      </a:r>
                      <a:r>
                        <a:rPr kumimoji="1" lang="ja-JP" altLang="en-US" sz="1300" dirty="0">
                          <a:latin typeface="Meiryo UI" panose="020B0604030504040204" pitchFamily="50" charset="-128"/>
                          <a:ea typeface="Meiryo UI" panose="020B0604030504040204" pitchFamily="50" charset="-128"/>
                        </a:rPr>
                        <a:t>（</a:t>
                      </a:r>
                      <a:r>
                        <a:rPr kumimoji="1" lang="en-US" altLang="ja-JP" sz="1300" dirty="0">
                          <a:latin typeface="Meiryo UI" panose="020B0604030504040204" pitchFamily="50" charset="-128"/>
                          <a:ea typeface="Meiryo UI" panose="020B0604030504040204" pitchFamily="50" charset="-128"/>
                        </a:rPr>
                        <a:t>R</a:t>
                      </a:r>
                      <a:r>
                        <a:rPr kumimoji="1" lang="ja-JP" altLang="en-US" sz="1300" dirty="0">
                          <a:latin typeface="Meiryo UI" panose="020B0604030504040204" pitchFamily="50" charset="-128"/>
                          <a:ea typeface="Meiryo UI" panose="020B0604030504040204" pitchFamily="50" charset="-128"/>
                        </a:rPr>
                        <a:t>２年度</a:t>
                      </a:r>
                      <a:r>
                        <a:rPr kumimoji="1" lang="en-US" altLang="ja-JP" sz="1300" dirty="0">
                          <a:latin typeface="Meiryo UI" panose="020B0604030504040204" pitchFamily="50" charset="-128"/>
                          <a:ea typeface="Meiryo UI" panose="020B0604030504040204" pitchFamily="50" charset="-128"/>
                        </a:rPr>
                        <a:t>12</a:t>
                      </a:r>
                      <a:r>
                        <a:rPr kumimoji="1" lang="ja-JP" altLang="en-US" sz="1300" dirty="0">
                          <a:latin typeface="Meiryo UI" panose="020B0604030504040204" pitchFamily="50" charset="-128"/>
                          <a:ea typeface="Meiryo UI" panose="020B0604030504040204" pitchFamily="50" charset="-128"/>
                        </a:rPr>
                        <a:t>回補正）</a:t>
                      </a:r>
                    </a:p>
                    <a:p>
                      <a:pPr marL="84138" indent="-84138">
                        <a:buFont typeface="Arial" panose="020B0604020202020204" pitchFamily="34" charset="0"/>
                        <a:buChar char="•"/>
                      </a:pPr>
                      <a:r>
                        <a:rPr kumimoji="1" lang="ja-JP" altLang="en-US" sz="1300" dirty="0">
                          <a:latin typeface="Meiryo UI" panose="020B0604030504040204" pitchFamily="50" charset="-128"/>
                          <a:ea typeface="Meiryo UI" panose="020B0604030504040204" pitchFamily="50" charset="-128"/>
                        </a:rPr>
                        <a:t>ＰＣＲ検査体制の強化（高齢者施設等におけるＰＣＲ検査の実施など）</a:t>
                      </a:r>
                      <a:endParaRPr kumimoji="1" lang="en-US" altLang="ja-JP" sz="1300" dirty="0">
                        <a:latin typeface="Meiryo UI" panose="020B0604030504040204" pitchFamily="50" charset="-128"/>
                        <a:ea typeface="Meiryo UI" panose="020B0604030504040204" pitchFamily="50" charset="-128"/>
                      </a:endParaRPr>
                    </a:p>
                    <a:p>
                      <a:pPr marL="0" indent="0">
                        <a:buFont typeface="Arial" panose="020B0604020202020204" pitchFamily="34" charset="0"/>
                        <a:buNone/>
                      </a:pPr>
                      <a:r>
                        <a:rPr kumimoji="1" lang="en-US" altLang="ja-JP" sz="1300" dirty="0">
                          <a:latin typeface="Meiryo UI" panose="020B0604030504040204" pitchFamily="50" charset="-128"/>
                          <a:ea typeface="Meiryo UI" panose="020B0604030504040204" pitchFamily="50" charset="-128"/>
                        </a:rPr>
                        <a:t>                              </a:t>
                      </a:r>
                      <a:r>
                        <a:rPr kumimoji="1" lang="ja-JP" altLang="en-US" sz="1300" dirty="0">
                          <a:latin typeface="Meiryo UI" panose="020B0604030504040204" pitchFamily="50" charset="-128"/>
                          <a:ea typeface="Meiryo UI" panose="020B0604030504040204" pitchFamily="50" charset="-128"/>
                        </a:rPr>
                        <a:t>（</a:t>
                      </a:r>
                      <a:r>
                        <a:rPr kumimoji="1" lang="en-US" altLang="ja-JP" sz="1300" dirty="0">
                          <a:latin typeface="Meiryo UI" panose="020B0604030504040204" pitchFamily="50" charset="-128"/>
                          <a:ea typeface="Meiryo UI" panose="020B0604030504040204" pitchFamily="50" charset="-128"/>
                        </a:rPr>
                        <a:t>R</a:t>
                      </a:r>
                      <a:r>
                        <a:rPr kumimoji="1" lang="ja-JP" altLang="en-US" sz="1300" dirty="0">
                          <a:latin typeface="Meiryo UI" panose="020B0604030504040204" pitchFamily="50" charset="-128"/>
                          <a:ea typeface="Meiryo UI" panose="020B0604030504040204" pitchFamily="50" charset="-128"/>
                        </a:rPr>
                        <a:t>２年度</a:t>
                      </a:r>
                      <a:r>
                        <a:rPr kumimoji="1" lang="en-US" altLang="ja-JP" sz="1300" dirty="0">
                          <a:latin typeface="Meiryo UI" panose="020B0604030504040204" pitchFamily="50" charset="-128"/>
                          <a:ea typeface="Meiryo UI" panose="020B0604030504040204" pitchFamily="50" charset="-128"/>
                        </a:rPr>
                        <a:t>13</a:t>
                      </a:r>
                      <a:r>
                        <a:rPr kumimoji="1" lang="ja-JP" altLang="en-US" sz="1300" dirty="0">
                          <a:latin typeface="Meiryo UI" panose="020B0604030504040204" pitchFamily="50" charset="-128"/>
                          <a:ea typeface="Meiryo UI" panose="020B0604030504040204" pitchFamily="50" charset="-128"/>
                        </a:rPr>
                        <a:t>回補正</a:t>
                      </a:r>
                      <a:r>
                        <a:rPr kumimoji="1" lang="ja-JP" altLang="en-US" sz="1300" dirty="0" smtClean="0">
                          <a:latin typeface="Meiryo UI" panose="020B0604030504040204" pitchFamily="50" charset="-128"/>
                          <a:ea typeface="Meiryo UI" panose="020B0604030504040204" pitchFamily="50" charset="-128"/>
                        </a:rPr>
                        <a:t>）</a:t>
                      </a:r>
                      <a:endParaRPr kumimoji="1" lang="ja-JP" altLang="en-US" sz="1300" strike="sngStrike" dirty="0">
                        <a:solidFill>
                          <a:srgbClr val="FF0000"/>
                        </a:solidFill>
                        <a:latin typeface="Meiryo UI" panose="020B0604030504040204" pitchFamily="50" charset="-128"/>
                        <a:ea typeface="Meiryo UI" panose="020B0604030504040204" pitchFamily="50" charset="-128"/>
                      </a:endParaRPr>
                    </a:p>
                    <a:p>
                      <a:pPr marL="84138" marR="0" lvl="0" indent="-84138" algn="l" defTabSz="778913"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3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自宅療養者への配食サービス事業 </a:t>
                      </a:r>
                      <a:endParaRPr kumimoji="1" lang="en-US" altLang="ja-JP" sz="13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endParaRPr>
                    </a:p>
                    <a:p>
                      <a:pPr marL="0" marR="0" lvl="0" indent="0" algn="l" defTabSz="778913"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3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　　　　　　　　　　　　　　　（</a:t>
                      </a:r>
                      <a:r>
                        <a:rPr kumimoji="1" lang="en-US" altLang="ja-JP" sz="13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R</a:t>
                      </a:r>
                      <a:r>
                        <a:rPr kumimoji="1" lang="ja-JP" altLang="en-US" sz="13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２年度</a:t>
                      </a:r>
                      <a:r>
                        <a:rPr kumimoji="1" lang="en-US" altLang="ja-JP" sz="13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13</a:t>
                      </a:r>
                      <a:r>
                        <a:rPr kumimoji="1" lang="ja-JP" altLang="en-US" sz="13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回補正）</a:t>
                      </a:r>
                      <a:endParaRPr kumimoji="1" lang="en-US" altLang="ja-JP" sz="1300" b="0" dirty="0" smtClean="0">
                        <a:solidFill>
                          <a:schemeClr val="tx1"/>
                        </a:solidFill>
                        <a:latin typeface="Meiryo UI" panose="020B0604030504040204" pitchFamily="50" charset="-128"/>
                        <a:ea typeface="Meiryo UI" panose="020B0604030504040204" pitchFamily="50" charset="-128"/>
                      </a:endParaRPr>
                    </a:p>
                    <a:p>
                      <a:pPr marL="84138" indent="-84138">
                        <a:buFont typeface="Arial" panose="020B0604020202020204" pitchFamily="34" charset="0"/>
                        <a:buChar char="•"/>
                      </a:pPr>
                      <a:r>
                        <a:rPr kumimoji="1" lang="ja-JP" altLang="en-US" sz="1300" dirty="0" smtClean="0">
                          <a:latin typeface="Meiryo UI" panose="020B0604030504040204" pitchFamily="50" charset="-128"/>
                          <a:ea typeface="Meiryo UI" panose="020B0604030504040204" pitchFamily="50" charset="-128"/>
                        </a:rPr>
                        <a:t>入院</a:t>
                      </a:r>
                      <a:r>
                        <a:rPr kumimoji="1" lang="ja-JP" altLang="en-US" sz="1300" dirty="0">
                          <a:latin typeface="Meiryo UI" panose="020B0604030504040204" pitchFamily="50" charset="-128"/>
                          <a:ea typeface="Meiryo UI" panose="020B0604030504040204" pitchFamily="50" charset="-128"/>
                        </a:rPr>
                        <a:t>医療費公費負担　（</a:t>
                      </a:r>
                      <a:r>
                        <a:rPr kumimoji="1" lang="en-US" altLang="ja-JP" sz="1300" dirty="0">
                          <a:latin typeface="Meiryo UI" panose="020B0604030504040204" pitchFamily="50" charset="-128"/>
                          <a:ea typeface="Meiryo UI" panose="020B0604030504040204" pitchFamily="50" charset="-128"/>
                        </a:rPr>
                        <a:t>R</a:t>
                      </a:r>
                      <a:r>
                        <a:rPr kumimoji="1" lang="ja-JP" altLang="en-US" sz="1300" dirty="0">
                          <a:latin typeface="Meiryo UI" panose="020B0604030504040204" pitchFamily="50" charset="-128"/>
                          <a:ea typeface="Meiryo UI" panose="020B0604030504040204" pitchFamily="50" charset="-128"/>
                        </a:rPr>
                        <a:t>２年度</a:t>
                      </a:r>
                      <a:r>
                        <a:rPr kumimoji="1" lang="en-US" altLang="ja-JP" sz="1300" dirty="0">
                          <a:latin typeface="Meiryo UI" panose="020B0604030504040204" pitchFamily="50" charset="-128"/>
                          <a:ea typeface="Meiryo UI" panose="020B0604030504040204" pitchFamily="50" charset="-128"/>
                        </a:rPr>
                        <a:t>13</a:t>
                      </a:r>
                      <a:r>
                        <a:rPr kumimoji="1" lang="ja-JP" altLang="en-US" sz="1300" dirty="0">
                          <a:latin typeface="Meiryo UI" panose="020B0604030504040204" pitchFamily="50" charset="-128"/>
                          <a:ea typeface="Meiryo UI" panose="020B0604030504040204" pitchFamily="50" charset="-128"/>
                        </a:rPr>
                        <a:t>回補正）</a:t>
                      </a:r>
                    </a:p>
                    <a:p>
                      <a:pPr marL="84138" indent="-84138">
                        <a:buFont typeface="Arial" panose="020B0604020202020204" pitchFamily="34" charset="0"/>
                        <a:buChar char="•"/>
                      </a:pPr>
                      <a:r>
                        <a:rPr kumimoji="1" lang="ja-JP" altLang="en-US" sz="1300" dirty="0">
                          <a:latin typeface="Meiryo UI" panose="020B0604030504040204" pitchFamily="50" charset="-128"/>
                          <a:ea typeface="Meiryo UI" panose="020B0604030504040204" pitchFamily="50" charset="-128"/>
                        </a:rPr>
                        <a:t>新型コロナウイルス感染症患者受入病床拡充協力金の創設              （</a:t>
                      </a:r>
                      <a:r>
                        <a:rPr kumimoji="1" lang="en-US" altLang="ja-JP" sz="1300" dirty="0">
                          <a:latin typeface="Meiryo UI" panose="020B0604030504040204" pitchFamily="50" charset="-128"/>
                          <a:ea typeface="Meiryo UI" panose="020B0604030504040204" pitchFamily="50" charset="-128"/>
                        </a:rPr>
                        <a:t>R</a:t>
                      </a:r>
                      <a:r>
                        <a:rPr kumimoji="1" lang="ja-JP" altLang="en-US" sz="1300" dirty="0">
                          <a:latin typeface="Meiryo UI" panose="020B0604030504040204" pitchFamily="50" charset="-128"/>
                          <a:ea typeface="Meiryo UI" panose="020B0604030504040204" pitchFamily="50" charset="-128"/>
                        </a:rPr>
                        <a:t>２年度</a:t>
                      </a:r>
                      <a:r>
                        <a:rPr kumimoji="1" lang="en-US" altLang="ja-JP" sz="1300" dirty="0">
                          <a:latin typeface="Meiryo UI" panose="020B0604030504040204" pitchFamily="50" charset="-128"/>
                          <a:ea typeface="Meiryo UI" panose="020B0604030504040204" pitchFamily="50" charset="-128"/>
                        </a:rPr>
                        <a:t>13</a:t>
                      </a:r>
                      <a:r>
                        <a:rPr kumimoji="1" lang="ja-JP" altLang="en-US" sz="1300" dirty="0">
                          <a:latin typeface="Meiryo UI" panose="020B0604030504040204" pitchFamily="50" charset="-128"/>
                          <a:ea typeface="Meiryo UI" panose="020B0604030504040204" pitchFamily="50" charset="-128"/>
                        </a:rPr>
                        <a:t>回補正</a:t>
                      </a:r>
                      <a:r>
                        <a:rPr kumimoji="1" lang="ja-JP" altLang="en-US" sz="1300" dirty="0" smtClean="0">
                          <a:latin typeface="Meiryo UI" panose="020B0604030504040204" pitchFamily="50" charset="-128"/>
                          <a:ea typeface="Meiryo UI" panose="020B0604030504040204" pitchFamily="50" charset="-128"/>
                        </a:rPr>
                        <a:t>）</a:t>
                      </a:r>
                      <a:endParaRPr kumimoji="1" lang="en-US" altLang="ja-JP" sz="1300" dirty="0" smtClean="0">
                        <a:latin typeface="Meiryo UI" panose="020B0604030504040204" pitchFamily="50" charset="-128"/>
                        <a:ea typeface="Meiryo UI" panose="020B0604030504040204" pitchFamily="50" charset="-128"/>
                      </a:endParaRPr>
                    </a:p>
                    <a:p>
                      <a:pPr marL="84138" indent="-84138">
                        <a:buFont typeface="Arial" panose="020B0604020202020204" pitchFamily="34" charset="0"/>
                        <a:buChar char="•"/>
                      </a:pPr>
                      <a:r>
                        <a:rPr kumimoji="1" lang="ja-JP" altLang="en-US" sz="1300" dirty="0" err="1" smtClean="0">
                          <a:solidFill>
                            <a:schemeClr val="tx1"/>
                          </a:solidFill>
                          <a:latin typeface="Meiryo UI" panose="020B0604030504040204" pitchFamily="50" charset="-128"/>
                          <a:ea typeface="Meiryo UI" panose="020B0604030504040204" pitchFamily="50" charset="-128"/>
                        </a:rPr>
                        <a:t>障がい</a:t>
                      </a:r>
                      <a:r>
                        <a:rPr kumimoji="1" lang="ja-JP" altLang="en-US" sz="1300" dirty="0" smtClean="0">
                          <a:solidFill>
                            <a:schemeClr val="tx1"/>
                          </a:solidFill>
                          <a:latin typeface="Meiryo UI" panose="020B0604030504040204" pitchFamily="50" charset="-128"/>
                          <a:ea typeface="Meiryo UI" panose="020B0604030504040204" pitchFamily="50" charset="-128"/>
                        </a:rPr>
                        <a:t>福祉サービス事業所等の事業継続に向けた支援                  （</a:t>
                      </a:r>
                      <a:r>
                        <a:rPr kumimoji="1" lang="en-US" altLang="ja-JP" sz="1300" dirty="0" smtClean="0">
                          <a:solidFill>
                            <a:schemeClr val="tx1"/>
                          </a:solidFill>
                          <a:latin typeface="Meiryo UI" panose="020B0604030504040204" pitchFamily="50" charset="-128"/>
                          <a:ea typeface="Meiryo UI" panose="020B0604030504040204" pitchFamily="50" charset="-128"/>
                        </a:rPr>
                        <a:t>R2</a:t>
                      </a:r>
                      <a:r>
                        <a:rPr kumimoji="1" lang="ja-JP" altLang="en-US" sz="1300" dirty="0" smtClean="0">
                          <a:solidFill>
                            <a:schemeClr val="tx1"/>
                          </a:solidFill>
                          <a:latin typeface="Meiryo UI" panose="020B0604030504040204" pitchFamily="50" charset="-128"/>
                          <a:ea typeface="Meiryo UI" panose="020B0604030504040204" pitchFamily="50" charset="-128"/>
                        </a:rPr>
                        <a:t>年度第</a:t>
                      </a:r>
                      <a:r>
                        <a:rPr kumimoji="1" lang="en-US" altLang="ja-JP" sz="1300" dirty="0" smtClean="0">
                          <a:solidFill>
                            <a:schemeClr val="tx1"/>
                          </a:solidFill>
                          <a:latin typeface="Meiryo UI" panose="020B0604030504040204" pitchFamily="50" charset="-128"/>
                          <a:ea typeface="Meiryo UI" panose="020B0604030504040204" pitchFamily="50" charset="-128"/>
                        </a:rPr>
                        <a:t>13</a:t>
                      </a:r>
                      <a:r>
                        <a:rPr kumimoji="1" lang="ja-JP" altLang="en-US" sz="1300" dirty="0" smtClean="0">
                          <a:solidFill>
                            <a:schemeClr val="tx1"/>
                          </a:solidFill>
                          <a:latin typeface="Meiryo UI" panose="020B0604030504040204" pitchFamily="50" charset="-128"/>
                          <a:ea typeface="Meiryo UI" panose="020B0604030504040204" pitchFamily="50" charset="-128"/>
                        </a:rPr>
                        <a:t>回補正）</a:t>
                      </a:r>
                      <a:endParaRPr kumimoji="1" lang="ja-JP" altLang="en-US" sz="1300" dirty="0">
                        <a:solidFill>
                          <a:schemeClr val="tx1"/>
                        </a:solidFill>
                        <a:latin typeface="Meiryo UI" panose="020B0604030504040204" pitchFamily="50" charset="-128"/>
                        <a:ea typeface="Meiryo UI" panose="020B0604030504040204" pitchFamily="50" charset="-128"/>
                      </a:endParaRPr>
                    </a:p>
                  </a:txBody>
                  <a:tcPr marL="66462" marR="99692" marT="42203" marB="42203"/>
                </a:tc>
                <a:tc>
                  <a:txBody>
                    <a:bodyPr/>
                    <a:lstStyle/>
                    <a:p>
                      <a:pPr marL="180975" indent="-180975"/>
                      <a:r>
                        <a:rPr kumimoji="1" lang="ja-JP" altLang="en-US" sz="1300" dirty="0">
                          <a:latin typeface="Meiryo UI" panose="020B0604030504040204" pitchFamily="50" charset="-128"/>
                          <a:ea typeface="Meiryo UI" panose="020B0604030504040204" pitchFamily="50" charset="-128"/>
                        </a:rPr>
                        <a:t>（本市の施策）</a:t>
                      </a:r>
                    </a:p>
                    <a:p>
                      <a:pPr marL="84138" marR="0" lvl="0" indent="-84138" algn="l" defTabSz="778913"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300" dirty="0">
                          <a:latin typeface="Meiryo UI" panose="020B0604030504040204" pitchFamily="50" charset="-128"/>
                          <a:ea typeface="Meiryo UI" panose="020B0604030504040204" pitchFamily="50" charset="-128"/>
                        </a:rPr>
                        <a:t>飲食店</a:t>
                      </a:r>
                      <a:r>
                        <a:rPr kumimoji="1" lang="ja-JP" altLang="en-US" sz="1300" strike="sngStrike" dirty="0">
                          <a:solidFill>
                            <a:schemeClr val="tx1"/>
                          </a:solidFill>
                          <a:latin typeface="Meiryo UI" panose="020B0604030504040204" pitchFamily="50" charset="-128"/>
                          <a:ea typeface="Meiryo UI" panose="020B0604030504040204" pitchFamily="50" charset="-128"/>
                        </a:rPr>
                        <a:t>等</a:t>
                      </a:r>
                      <a:r>
                        <a:rPr kumimoji="1" lang="ja-JP" altLang="en-US" sz="1300" dirty="0">
                          <a:latin typeface="Meiryo UI" panose="020B0604030504040204" pitchFamily="50" charset="-128"/>
                          <a:ea typeface="Meiryo UI" panose="020B0604030504040204" pitchFamily="50" charset="-128"/>
                        </a:rPr>
                        <a:t>に対する感染拡大防止に向けた営業時間短縮協力金の支給（府市共同）</a:t>
                      </a:r>
                      <a:endParaRPr kumimoji="1" lang="en-US" altLang="ja-JP" sz="1300" dirty="0">
                        <a:latin typeface="Meiryo UI" panose="020B0604030504040204" pitchFamily="50" charset="-128"/>
                        <a:ea typeface="Meiryo UI" panose="020B0604030504040204" pitchFamily="50" charset="-128"/>
                      </a:endParaRPr>
                    </a:p>
                    <a:p>
                      <a:pPr marL="0" marR="0" lvl="0" indent="0" algn="l" defTabSz="778913"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300" dirty="0">
                          <a:latin typeface="Meiryo UI" panose="020B0604030504040204" pitchFamily="50" charset="-128"/>
                          <a:ea typeface="Meiryo UI" panose="020B0604030504040204" pitchFamily="50" charset="-128"/>
                        </a:rPr>
                        <a:t>　             （</a:t>
                      </a:r>
                      <a:r>
                        <a:rPr kumimoji="1" lang="en-US" altLang="ja-JP" sz="1300" dirty="0">
                          <a:latin typeface="Meiryo UI" panose="020B0604030504040204" pitchFamily="50" charset="-128"/>
                          <a:ea typeface="Meiryo UI" panose="020B0604030504040204" pitchFamily="50" charset="-128"/>
                        </a:rPr>
                        <a:t>R</a:t>
                      </a:r>
                      <a:r>
                        <a:rPr kumimoji="1" lang="ja-JP" altLang="en-US" sz="1300" dirty="0">
                          <a:latin typeface="Meiryo UI" panose="020B0604030504040204" pitchFamily="50" charset="-128"/>
                          <a:ea typeface="Meiryo UI" panose="020B0604030504040204" pitchFamily="50" charset="-128"/>
                        </a:rPr>
                        <a:t>２年度９、</a:t>
                      </a:r>
                      <a:r>
                        <a:rPr kumimoji="1" lang="en-US" altLang="ja-JP" sz="1300" dirty="0">
                          <a:latin typeface="Meiryo UI" panose="020B0604030504040204" pitchFamily="50" charset="-128"/>
                          <a:ea typeface="Meiryo UI" panose="020B0604030504040204" pitchFamily="50" charset="-128"/>
                        </a:rPr>
                        <a:t>10</a:t>
                      </a:r>
                      <a:r>
                        <a:rPr kumimoji="1" lang="ja-JP" altLang="en-US" sz="1300" dirty="0">
                          <a:latin typeface="Meiryo UI" panose="020B0604030504040204" pitchFamily="50" charset="-128"/>
                          <a:ea typeface="Meiryo UI" panose="020B0604030504040204" pitchFamily="50" charset="-128"/>
                        </a:rPr>
                        <a:t>、</a:t>
                      </a:r>
                      <a:r>
                        <a:rPr kumimoji="1" lang="en-US" altLang="ja-JP" sz="1300" dirty="0">
                          <a:latin typeface="Meiryo UI" panose="020B0604030504040204" pitchFamily="50" charset="-128"/>
                          <a:ea typeface="Meiryo UI" panose="020B0604030504040204" pitchFamily="50" charset="-128"/>
                        </a:rPr>
                        <a:t>11</a:t>
                      </a:r>
                      <a:r>
                        <a:rPr kumimoji="1" lang="ja-JP" altLang="en-US" sz="1300" dirty="0" err="1" smtClean="0">
                          <a:latin typeface="Meiryo UI" panose="020B0604030504040204" pitchFamily="50" charset="-128"/>
                          <a:ea typeface="Meiryo UI" panose="020B0604030504040204" pitchFamily="50" charset="-128"/>
                        </a:rPr>
                        <a:t>、</a:t>
                      </a:r>
                      <a:r>
                        <a:rPr kumimoji="1" lang="en-US" altLang="ja-JP" sz="1300" strike="noStrike" dirty="0" smtClean="0">
                          <a:solidFill>
                            <a:schemeClr val="tx1"/>
                          </a:solidFill>
                          <a:latin typeface="Meiryo UI" panose="020B0604030504040204" pitchFamily="50" charset="-128"/>
                          <a:ea typeface="Meiryo UI" panose="020B0604030504040204" pitchFamily="50" charset="-128"/>
                        </a:rPr>
                        <a:t>13</a:t>
                      </a:r>
                      <a:r>
                        <a:rPr kumimoji="1" lang="ja-JP" altLang="en-US" sz="1300" dirty="0" smtClean="0">
                          <a:latin typeface="Meiryo UI" panose="020B0604030504040204" pitchFamily="50" charset="-128"/>
                          <a:ea typeface="Meiryo UI" panose="020B0604030504040204" pitchFamily="50" charset="-128"/>
                        </a:rPr>
                        <a:t>回</a:t>
                      </a:r>
                      <a:r>
                        <a:rPr kumimoji="1" lang="ja-JP" altLang="en-US" sz="1300" dirty="0">
                          <a:latin typeface="Meiryo UI" panose="020B0604030504040204" pitchFamily="50" charset="-128"/>
                          <a:ea typeface="Meiryo UI" panose="020B0604030504040204" pitchFamily="50" charset="-128"/>
                        </a:rPr>
                        <a:t>補正）</a:t>
                      </a:r>
                    </a:p>
                    <a:p>
                      <a:pPr marL="84138" marR="0" lvl="0" indent="-84138" algn="l" defTabSz="778913"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300" dirty="0">
                          <a:latin typeface="Meiryo UI" panose="020B0604030504040204" pitchFamily="50" charset="-128"/>
                          <a:ea typeface="Meiryo UI" panose="020B0604030504040204" pitchFamily="50" charset="-128"/>
                        </a:rPr>
                        <a:t>飲食店等への水道料金、下水道使用料の支払猶予及び特例減免                （</a:t>
                      </a:r>
                      <a:r>
                        <a:rPr kumimoji="1" lang="en-US" altLang="ja-JP" sz="1300" dirty="0">
                          <a:latin typeface="Meiryo UI" panose="020B0604030504040204" pitchFamily="50" charset="-128"/>
                          <a:ea typeface="Meiryo UI" panose="020B0604030504040204" pitchFamily="50" charset="-128"/>
                        </a:rPr>
                        <a:t>R</a:t>
                      </a:r>
                      <a:r>
                        <a:rPr kumimoji="1" lang="ja-JP" altLang="en-US" sz="1300" dirty="0">
                          <a:latin typeface="Meiryo UI" panose="020B0604030504040204" pitchFamily="50" charset="-128"/>
                          <a:ea typeface="Meiryo UI" panose="020B0604030504040204" pitchFamily="50" charset="-128"/>
                        </a:rPr>
                        <a:t>３年度当初）</a:t>
                      </a:r>
                    </a:p>
                    <a:p>
                      <a:pPr marL="84138" marR="0" lvl="0" indent="-84138" algn="l" defTabSz="778913"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300" dirty="0">
                          <a:latin typeface="Meiryo UI" panose="020B0604030504040204" pitchFamily="50" charset="-128"/>
                          <a:ea typeface="Meiryo UI" panose="020B0604030504040204" pitchFamily="50" charset="-128"/>
                        </a:rPr>
                        <a:t>ミナミで買い物！応援キャンペーン</a:t>
                      </a:r>
                      <a:endParaRPr kumimoji="1" lang="en-US" altLang="ja-JP" sz="1300" dirty="0">
                        <a:latin typeface="Meiryo UI" panose="020B0604030504040204" pitchFamily="50" charset="-128"/>
                        <a:ea typeface="Meiryo UI" panose="020B0604030504040204" pitchFamily="50" charset="-128"/>
                      </a:endParaRPr>
                    </a:p>
                    <a:p>
                      <a:pPr marL="0" marR="0" lvl="0" indent="0" algn="l" defTabSz="778913"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300" dirty="0">
                          <a:latin typeface="Meiryo UI" panose="020B0604030504040204" pitchFamily="50" charset="-128"/>
                          <a:ea typeface="Meiryo UI" panose="020B0604030504040204" pitchFamily="50" charset="-128"/>
                        </a:rPr>
                        <a:t>                               （</a:t>
                      </a:r>
                      <a:r>
                        <a:rPr kumimoji="1" lang="en-US" altLang="ja-JP" sz="1300" dirty="0">
                          <a:latin typeface="Meiryo UI" panose="020B0604030504040204" pitchFamily="50" charset="-128"/>
                          <a:ea typeface="Meiryo UI" panose="020B0604030504040204" pitchFamily="50" charset="-128"/>
                        </a:rPr>
                        <a:t>R</a:t>
                      </a:r>
                      <a:r>
                        <a:rPr kumimoji="1" lang="ja-JP" altLang="en-US" sz="1300" dirty="0">
                          <a:latin typeface="Meiryo UI" panose="020B0604030504040204" pitchFamily="50" charset="-128"/>
                          <a:ea typeface="Meiryo UI" panose="020B0604030504040204" pitchFamily="50" charset="-128"/>
                        </a:rPr>
                        <a:t>２年度</a:t>
                      </a:r>
                      <a:r>
                        <a:rPr kumimoji="1" lang="en-US" altLang="ja-JP" sz="1300" dirty="0">
                          <a:latin typeface="Meiryo UI" panose="020B0604030504040204" pitchFamily="50" charset="-128"/>
                          <a:ea typeface="Meiryo UI" panose="020B0604030504040204" pitchFamily="50" charset="-128"/>
                        </a:rPr>
                        <a:t>13</a:t>
                      </a:r>
                      <a:r>
                        <a:rPr kumimoji="1" lang="ja-JP" altLang="en-US" sz="1300" dirty="0">
                          <a:latin typeface="Meiryo UI" panose="020B0604030504040204" pitchFamily="50" charset="-128"/>
                          <a:ea typeface="Meiryo UI" panose="020B0604030504040204" pitchFamily="50" charset="-128"/>
                        </a:rPr>
                        <a:t>回補正）</a:t>
                      </a:r>
                    </a:p>
                    <a:p>
                      <a:pPr marL="84138" marR="0" lvl="0" indent="-84138" algn="l" defTabSz="778913"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300" dirty="0">
                          <a:latin typeface="Meiryo UI" panose="020B0604030504040204" pitchFamily="50" charset="-128"/>
                          <a:ea typeface="Meiryo UI" panose="020B0604030504040204" pitchFamily="50" charset="-128"/>
                        </a:rPr>
                        <a:t>未就学児を養育する世帯への特別給付金の支給                     </a:t>
                      </a:r>
                      <a:endParaRPr kumimoji="1" lang="en-US" altLang="ja-JP" sz="1300" dirty="0">
                        <a:latin typeface="Meiryo UI" panose="020B0604030504040204" pitchFamily="50" charset="-128"/>
                        <a:ea typeface="Meiryo UI" panose="020B0604030504040204" pitchFamily="50" charset="-128"/>
                      </a:endParaRPr>
                    </a:p>
                    <a:p>
                      <a:pPr marL="0" marR="0" lvl="0" indent="0" algn="l" defTabSz="778913"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en-US" altLang="ja-JP" sz="1300" dirty="0">
                          <a:latin typeface="Meiryo UI" panose="020B0604030504040204" pitchFamily="50" charset="-128"/>
                          <a:ea typeface="Meiryo UI" panose="020B0604030504040204" pitchFamily="50" charset="-128"/>
                        </a:rPr>
                        <a:t>                               </a:t>
                      </a:r>
                      <a:r>
                        <a:rPr kumimoji="1" lang="ja-JP" altLang="en-US" sz="1300" dirty="0">
                          <a:latin typeface="Meiryo UI" panose="020B0604030504040204" pitchFamily="50" charset="-128"/>
                          <a:ea typeface="Meiryo UI" panose="020B0604030504040204" pitchFamily="50" charset="-128"/>
                        </a:rPr>
                        <a:t>（</a:t>
                      </a:r>
                      <a:r>
                        <a:rPr kumimoji="1" lang="en-US" altLang="ja-JP" sz="1300" dirty="0">
                          <a:latin typeface="Meiryo UI" panose="020B0604030504040204" pitchFamily="50" charset="-128"/>
                          <a:ea typeface="Meiryo UI" panose="020B0604030504040204" pitchFamily="50" charset="-128"/>
                        </a:rPr>
                        <a:t>R</a:t>
                      </a:r>
                      <a:r>
                        <a:rPr kumimoji="1" lang="ja-JP" altLang="en-US" sz="1300" dirty="0">
                          <a:latin typeface="Meiryo UI" panose="020B0604030504040204" pitchFamily="50" charset="-128"/>
                          <a:ea typeface="Meiryo UI" panose="020B0604030504040204" pitchFamily="50" charset="-128"/>
                        </a:rPr>
                        <a:t>２年度７回補正）</a:t>
                      </a:r>
                    </a:p>
                    <a:p>
                      <a:pPr marL="84138" marR="0" lvl="0" indent="-84138" algn="l" defTabSz="778913"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300" dirty="0">
                          <a:latin typeface="Meiryo UI" panose="020B0604030504040204" pitchFamily="50" charset="-128"/>
                          <a:ea typeface="Meiryo UI" panose="020B0604030504040204" pitchFamily="50" charset="-128"/>
                        </a:rPr>
                        <a:t>ひとり親世帯への臨時特別給付金の再支給</a:t>
                      </a:r>
                      <a:endParaRPr kumimoji="1" lang="en-US" altLang="ja-JP" sz="1300" dirty="0">
                        <a:latin typeface="Meiryo UI" panose="020B0604030504040204" pitchFamily="50" charset="-128"/>
                        <a:ea typeface="Meiryo UI" panose="020B0604030504040204" pitchFamily="50" charset="-128"/>
                      </a:endParaRPr>
                    </a:p>
                    <a:p>
                      <a:pPr marL="0" marR="0" lvl="0" indent="0" algn="l" defTabSz="778913"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300" dirty="0">
                          <a:latin typeface="Meiryo UI" panose="020B0604030504040204" pitchFamily="50" charset="-128"/>
                          <a:ea typeface="Meiryo UI" panose="020B0604030504040204" pitchFamily="50" charset="-128"/>
                        </a:rPr>
                        <a:t>                               （</a:t>
                      </a:r>
                      <a:r>
                        <a:rPr kumimoji="1" lang="en-US" altLang="ja-JP" sz="1300" dirty="0">
                          <a:latin typeface="Meiryo UI" panose="020B0604030504040204" pitchFamily="50" charset="-128"/>
                          <a:ea typeface="Meiryo UI" panose="020B0604030504040204" pitchFamily="50" charset="-128"/>
                        </a:rPr>
                        <a:t>R</a:t>
                      </a:r>
                      <a:r>
                        <a:rPr kumimoji="1" lang="ja-JP" altLang="en-US" sz="1300" dirty="0">
                          <a:latin typeface="Meiryo UI" panose="020B0604030504040204" pitchFamily="50" charset="-128"/>
                          <a:ea typeface="Meiryo UI" panose="020B0604030504040204" pitchFamily="50" charset="-128"/>
                        </a:rPr>
                        <a:t>２年度</a:t>
                      </a:r>
                      <a:r>
                        <a:rPr kumimoji="1" lang="en-US" altLang="ja-JP" sz="1300" dirty="0">
                          <a:latin typeface="Meiryo UI" panose="020B0604030504040204" pitchFamily="50" charset="-128"/>
                          <a:ea typeface="Meiryo UI" panose="020B0604030504040204" pitchFamily="50" charset="-128"/>
                        </a:rPr>
                        <a:t>13</a:t>
                      </a:r>
                      <a:r>
                        <a:rPr kumimoji="1" lang="ja-JP" altLang="en-US" sz="1300" dirty="0">
                          <a:latin typeface="Meiryo UI" panose="020B0604030504040204" pitchFamily="50" charset="-128"/>
                          <a:ea typeface="Meiryo UI" panose="020B0604030504040204" pitchFamily="50" charset="-128"/>
                        </a:rPr>
                        <a:t>回補正）</a:t>
                      </a:r>
                    </a:p>
                    <a:p>
                      <a:pPr marL="84138" marR="0" lvl="0" indent="-84138" algn="l" defTabSz="778913"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300" dirty="0">
                          <a:latin typeface="Meiryo UI" panose="020B0604030504040204" pitchFamily="50" charset="-128"/>
                          <a:ea typeface="Meiryo UI" panose="020B0604030504040204" pitchFamily="50" charset="-128"/>
                        </a:rPr>
                        <a:t>大阪城西の丸庭園野外公演事業</a:t>
                      </a:r>
                      <a:endParaRPr kumimoji="1" lang="en-US" altLang="ja-JP" sz="1300" dirty="0">
                        <a:latin typeface="Meiryo UI" panose="020B0604030504040204" pitchFamily="50" charset="-128"/>
                        <a:ea typeface="Meiryo UI" panose="020B0604030504040204" pitchFamily="50" charset="-128"/>
                      </a:endParaRPr>
                    </a:p>
                    <a:p>
                      <a:pPr marL="0" marR="0" lvl="0" indent="0" algn="l" defTabSz="778913"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300" dirty="0">
                          <a:latin typeface="Meiryo UI" panose="020B0604030504040204" pitchFamily="50" charset="-128"/>
                          <a:ea typeface="Meiryo UI" panose="020B0604030504040204" pitchFamily="50" charset="-128"/>
                        </a:rPr>
                        <a:t>                               （</a:t>
                      </a:r>
                      <a:r>
                        <a:rPr kumimoji="1" lang="en-US" altLang="ja-JP" sz="1300" dirty="0">
                          <a:latin typeface="Meiryo UI" panose="020B0604030504040204" pitchFamily="50" charset="-128"/>
                          <a:ea typeface="Meiryo UI" panose="020B0604030504040204" pitchFamily="50" charset="-128"/>
                        </a:rPr>
                        <a:t>R</a:t>
                      </a:r>
                      <a:r>
                        <a:rPr kumimoji="1" lang="ja-JP" altLang="en-US" sz="1300" dirty="0">
                          <a:latin typeface="Meiryo UI" panose="020B0604030504040204" pitchFamily="50" charset="-128"/>
                          <a:ea typeface="Meiryo UI" panose="020B0604030504040204" pitchFamily="50" charset="-128"/>
                        </a:rPr>
                        <a:t>２年度</a:t>
                      </a:r>
                      <a:r>
                        <a:rPr kumimoji="1" lang="en-US" altLang="ja-JP" sz="1300" dirty="0">
                          <a:latin typeface="Meiryo UI" panose="020B0604030504040204" pitchFamily="50" charset="-128"/>
                          <a:ea typeface="Meiryo UI" panose="020B0604030504040204" pitchFamily="50" charset="-128"/>
                        </a:rPr>
                        <a:t>13</a:t>
                      </a:r>
                      <a:r>
                        <a:rPr kumimoji="1" lang="ja-JP" altLang="en-US" sz="1300" dirty="0">
                          <a:latin typeface="Meiryo UI" panose="020B0604030504040204" pitchFamily="50" charset="-128"/>
                          <a:ea typeface="Meiryo UI" panose="020B0604030504040204" pitchFamily="50" charset="-128"/>
                        </a:rPr>
                        <a:t>回補正）</a:t>
                      </a:r>
                    </a:p>
                  </a:txBody>
                  <a:tcPr marL="66462" marR="99692" marT="42203" marB="42203"/>
                </a:tc>
                <a:extLst>
                  <a:ext uri="{0D108BD9-81ED-4DB2-BD59-A6C34878D82A}">
                    <a16:rowId xmlns:a16="http://schemas.microsoft.com/office/drawing/2014/main" val="3095988046"/>
                  </a:ext>
                </a:extLst>
              </a:tr>
            </a:tbl>
          </a:graphicData>
        </a:graphic>
      </p:graphicFrame>
      <p:sp>
        <p:nvSpPr>
          <p:cNvPr id="2" name="スライド番号プレースホルダー 1"/>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1E2DCCE-2328-4EE7-B47C-8DACD135FF60}" type="slidenum">
              <a:rPr kumimoji="1" lang="en-US" altLang="ja-JP" sz="11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261</a:t>
            </a:fld>
            <a:endParaRPr kumimoji="1" lang="en-US" altLang="ja-JP" sz="11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
        <p:nvSpPr>
          <p:cNvPr id="7" name="テキスト ボックス 36"/>
          <p:cNvSpPr txBox="1"/>
          <p:nvPr/>
        </p:nvSpPr>
        <p:spPr>
          <a:xfrm>
            <a:off x="0" y="27001"/>
            <a:ext cx="3993789"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Ⅳ</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　新型コロナウイルス感染症対策</a:t>
            </a:r>
            <a:endPar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endParaRPr>
          </a:p>
        </p:txBody>
      </p:sp>
    </p:spTree>
    <p:extLst>
      <p:ext uri="{BB962C8B-B14F-4D97-AF65-F5344CB8AC3E}">
        <p14:creationId xmlns:p14="http://schemas.microsoft.com/office/powerpoint/2010/main" val="4180398617"/>
      </p:ext>
    </p:extLst>
  </p:cSld>
  <p:clrMapOvr>
    <a:masterClrMapping/>
  </p:clrMapOvr>
  <p:transition/>
  <p:timing>
    <p:tnLst>
      <p:par>
        <p:cTn id="1" dur="indefinite" restart="never" nodeType="tmRoot"/>
      </p:par>
    </p:tnLst>
  </p:timing>
</p:sld>
</file>

<file path=ppt/slides/slide2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Rectangle 4"/>
          <p:cNvSpPr>
            <a:spLocks noChangeArrowheads="1"/>
          </p:cNvSpPr>
          <p:nvPr/>
        </p:nvSpPr>
        <p:spPr bwMode="auto">
          <a:xfrm>
            <a:off x="350227" y="1050682"/>
            <a:ext cx="8442081" cy="439616"/>
          </a:xfrm>
          <a:prstGeom prst="rect">
            <a:avLst/>
          </a:prstGeom>
          <a:solidFill>
            <a:srgbClr val="000099"/>
          </a:solidFill>
          <a:ln w="38100" algn="ctr">
            <a:noFill/>
            <a:miter lim="800000"/>
            <a:headEnd/>
            <a:tailEnd/>
          </a:ln>
          <a:effectLst/>
        </p:spPr>
        <p:txBody>
          <a:bodyPr wrap="none" lIns="71934" tIns="35967" rIns="71934" bIns="35967" anchor="ctr"/>
          <a:lstStyle/>
          <a:p>
            <a:pPr marL="0" marR="0" lvl="0" indent="0" algn="ctr" defTabSz="844083" rtl="0" eaLnBrk="1" fontAlgn="base" latinLnBrk="0" hangingPunct="1">
              <a:lnSpc>
                <a:spcPct val="100000"/>
              </a:lnSpc>
              <a:spcBef>
                <a:spcPct val="0"/>
              </a:spcBef>
              <a:spcAft>
                <a:spcPct val="0"/>
              </a:spcAft>
              <a:buClrTx/>
              <a:buSzTx/>
              <a:buFontTx/>
              <a:buNone/>
              <a:tabLst/>
              <a:defRPr/>
            </a:pPr>
            <a:r>
              <a:rPr kumimoji="1" lang="ja-JP" altLang="en-US" sz="2585"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HG創英角ｺﾞｼｯｸUB" pitchFamily="49" charset="-128"/>
                <a:cs typeface="+mn-cs"/>
              </a:rPr>
              <a:t>新型コロナウイルス感染症対策　主な取組み</a:t>
            </a:r>
          </a:p>
        </p:txBody>
      </p:sp>
      <p:sp>
        <p:nvSpPr>
          <p:cNvPr id="5" name="AutoShape 6"/>
          <p:cNvSpPr>
            <a:spLocks noChangeArrowheads="1"/>
          </p:cNvSpPr>
          <p:nvPr/>
        </p:nvSpPr>
        <p:spPr bwMode="auto">
          <a:xfrm>
            <a:off x="507024" y="1548763"/>
            <a:ext cx="8128489" cy="366281"/>
          </a:xfrm>
          <a:prstGeom prst="roundRect">
            <a:avLst>
              <a:gd name="adj" fmla="val 16667"/>
            </a:avLst>
          </a:prstGeom>
          <a:solidFill>
            <a:schemeClr val="accent1">
              <a:lumMod val="40000"/>
              <a:lumOff val="60000"/>
            </a:schemeClr>
          </a:solidFill>
          <a:ln w="22225">
            <a:noFill/>
            <a:round/>
            <a:headEnd/>
            <a:tailEnd/>
          </a:ln>
          <a:effectLst>
            <a:outerShdw blurRad="50800" dist="38100" dir="2700000" algn="tl" rotWithShape="0">
              <a:prstClr val="black">
                <a:alpha val="40000"/>
              </a:prstClr>
            </a:outerShdw>
          </a:effectLst>
        </p:spPr>
        <p:txBody>
          <a:bodyPr lIns="71934" tIns="0" rIns="71934" bIns="0" anchor="ctr"/>
          <a:lstStyle/>
          <a:p>
            <a:pPr marL="0" marR="0" lvl="0" indent="0" algn="l" defTabSz="844083" rtl="0" eaLnBrk="0" fontAlgn="base" latinLnBrk="0" hangingPunct="0">
              <a:lnSpc>
                <a:spcPct val="100000"/>
              </a:lnSpc>
              <a:spcBef>
                <a:spcPct val="0"/>
              </a:spcBef>
              <a:spcAft>
                <a:spcPct val="0"/>
              </a:spcAft>
              <a:buClrTx/>
              <a:buSzTx/>
              <a:buFontTx/>
              <a:buNone/>
              <a:tabLst/>
              <a:defRPr/>
            </a:pPr>
            <a:r>
              <a:rPr kumimoji="1" lang="ja-JP" altLang="en-US"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第１波から第７波までの取組み（第４波）</a:t>
            </a:r>
          </a:p>
        </p:txBody>
      </p:sp>
      <p:graphicFrame>
        <p:nvGraphicFramePr>
          <p:cNvPr id="17" name="表 16"/>
          <p:cNvGraphicFramePr>
            <a:graphicFrameLocks noGrp="1"/>
          </p:cNvGraphicFramePr>
          <p:nvPr>
            <p:extLst/>
          </p:nvPr>
        </p:nvGraphicFramePr>
        <p:xfrm>
          <a:off x="539607" y="1995818"/>
          <a:ext cx="7868315" cy="3617741"/>
        </p:xfrm>
        <a:graphic>
          <a:graphicData uri="http://schemas.openxmlformats.org/drawingml/2006/table">
            <a:tbl>
              <a:tblPr firstRow="1" bandRow="1">
                <a:tableStyleId>{5C22544A-7EE6-4342-B048-85BDC9FD1C3A}</a:tableStyleId>
              </a:tblPr>
              <a:tblGrid>
                <a:gridCol w="914400">
                  <a:extLst>
                    <a:ext uri="{9D8B030D-6E8A-4147-A177-3AD203B41FA5}">
                      <a16:colId xmlns:a16="http://schemas.microsoft.com/office/drawing/2014/main" val="2649916852"/>
                    </a:ext>
                  </a:extLst>
                </a:gridCol>
                <a:gridCol w="3386558">
                  <a:extLst>
                    <a:ext uri="{9D8B030D-6E8A-4147-A177-3AD203B41FA5}">
                      <a16:colId xmlns:a16="http://schemas.microsoft.com/office/drawing/2014/main" val="1944127082"/>
                    </a:ext>
                  </a:extLst>
                </a:gridCol>
                <a:gridCol w="3567357">
                  <a:extLst>
                    <a:ext uri="{9D8B030D-6E8A-4147-A177-3AD203B41FA5}">
                      <a16:colId xmlns:a16="http://schemas.microsoft.com/office/drawing/2014/main" val="4294024148"/>
                    </a:ext>
                  </a:extLst>
                </a:gridCol>
              </a:tblGrid>
              <a:tr h="292198">
                <a:tc>
                  <a:txBody>
                    <a:bodyPr/>
                    <a:lstStyle/>
                    <a:p>
                      <a:endParaRPr kumimoji="1" lang="ja-JP" altLang="en-US" sz="1400" dirty="0"/>
                    </a:p>
                  </a:txBody>
                  <a:tcPr marL="84406" marR="84406" marT="42203" marB="42203"/>
                </a:tc>
                <a:tc>
                  <a:txBody>
                    <a:bodyPr/>
                    <a:lstStyle/>
                    <a:p>
                      <a:pPr algn="ctr"/>
                      <a:r>
                        <a:rPr kumimoji="1" lang="ja-JP" altLang="en-US" sz="1400" b="0" dirty="0">
                          <a:solidFill>
                            <a:schemeClr val="tx1"/>
                          </a:solidFill>
                          <a:latin typeface="Meiryo UI" panose="020B0604030504040204" pitchFamily="50" charset="-128"/>
                          <a:ea typeface="Meiryo UI" panose="020B0604030504040204" pitchFamily="50" charset="-128"/>
                        </a:rPr>
                        <a:t>感染拡大防止対策</a:t>
                      </a:r>
                    </a:p>
                  </a:txBody>
                  <a:tcPr marL="84406" marR="84406" marT="42203" marB="42203"/>
                </a:tc>
                <a:tc>
                  <a:txBody>
                    <a:bodyPr/>
                    <a:lstStyle/>
                    <a:p>
                      <a:pPr algn="ctr"/>
                      <a:r>
                        <a:rPr kumimoji="1" lang="ja-JP" altLang="en-US" sz="1400" b="0" dirty="0">
                          <a:solidFill>
                            <a:schemeClr val="tx1"/>
                          </a:solidFill>
                          <a:latin typeface="Meiryo UI" panose="020B0604030504040204" pitchFamily="50" charset="-128"/>
                          <a:ea typeface="Meiryo UI" panose="020B0604030504040204" pitchFamily="50" charset="-128"/>
                        </a:rPr>
                        <a:t>市民生活の確保、事業者への支援</a:t>
                      </a:r>
                    </a:p>
                  </a:txBody>
                  <a:tcPr marL="84406" marR="84406" marT="42203" marB="42203"/>
                </a:tc>
                <a:extLst>
                  <a:ext uri="{0D108BD9-81ED-4DB2-BD59-A6C34878D82A}">
                    <a16:rowId xmlns:a16="http://schemas.microsoft.com/office/drawing/2014/main" val="2393041098"/>
                  </a:ext>
                </a:extLst>
              </a:tr>
              <a:tr h="3319975">
                <a:tc>
                  <a:txBody>
                    <a:bodyPr/>
                    <a:lstStyle/>
                    <a:p>
                      <a:pPr algn="ctr"/>
                      <a:r>
                        <a:rPr kumimoji="1" lang="ja-JP" altLang="en-US" sz="1700" dirty="0">
                          <a:latin typeface="Meiryo UI" panose="020B0604030504040204" pitchFamily="50" charset="-128"/>
                          <a:ea typeface="Meiryo UI" panose="020B0604030504040204" pitchFamily="50" charset="-128"/>
                        </a:rPr>
                        <a:t>第４波</a:t>
                      </a:r>
                      <a:endParaRPr kumimoji="1" lang="en-US" altLang="ja-JP" sz="1700" dirty="0">
                        <a:latin typeface="Meiryo UI" panose="020B0604030504040204" pitchFamily="50" charset="-128"/>
                        <a:ea typeface="Meiryo UI" panose="020B0604030504040204" pitchFamily="50" charset="-128"/>
                      </a:endParaRPr>
                    </a:p>
                    <a:p>
                      <a:pPr algn="ctr"/>
                      <a:endParaRPr kumimoji="1" lang="en-US" altLang="ja-JP" sz="1300" dirty="0">
                        <a:latin typeface="Meiryo UI" panose="020B0604030504040204" pitchFamily="50" charset="-128"/>
                        <a:ea typeface="Meiryo UI" panose="020B0604030504040204" pitchFamily="50" charset="-128"/>
                      </a:endParaRPr>
                    </a:p>
                    <a:p>
                      <a:pPr algn="ctr"/>
                      <a:r>
                        <a:rPr kumimoji="1" lang="en-US" altLang="ja-JP" sz="1300" dirty="0">
                          <a:latin typeface="Meiryo UI" panose="020B0604030504040204" pitchFamily="50" charset="-128"/>
                          <a:ea typeface="Meiryo UI" panose="020B0604030504040204" pitchFamily="50" charset="-128"/>
                        </a:rPr>
                        <a:t>R3/3/1</a:t>
                      </a:r>
                    </a:p>
                    <a:p>
                      <a:pPr algn="ctr"/>
                      <a:r>
                        <a:rPr kumimoji="1" lang="ja-JP" altLang="en-US" sz="1300" dirty="0">
                          <a:latin typeface="Meiryo UI" panose="020B0604030504040204" pitchFamily="50" charset="-128"/>
                          <a:ea typeface="Meiryo UI" panose="020B0604030504040204" pitchFamily="50" charset="-128"/>
                        </a:rPr>
                        <a:t>～</a:t>
                      </a:r>
                      <a:r>
                        <a:rPr kumimoji="1" lang="en-US" altLang="ja-JP" sz="1300" dirty="0">
                          <a:latin typeface="Meiryo UI" panose="020B0604030504040204" pitchFamily="50" charset="-128"/>
                          <a:ea typeface="Meiryo UI" panose="020B0604030504040204" pitchFamily="50" charset="-128"/>
                        </a:rPr>
                        <a:t>6/20</a:t>
                      </a:r>
                      <a:endParaRPr kumimoji="1" lang="ja-JP" altLang="en-US" sz="1300" dirty="0">
                        <a:latin typeface="Meiryo UI" panose="020B0604030504040204" pitchFamily="50" charset="-128"/>
                        <a:ea typeface="Meiryo UI" panose="020B0604030504040204" pitchFamily="50" charset="-128"/>
                      </a:endParaRPr>
                    </a:p>
                  </a:txBody>
                  <a:tcPr marL="84406" marR="84406" marT="42203" marB="42203" anchor="ctr"/>
                </a:tc>
                <a:tc>
                  <a:txBody>
                    <a:bodyPr/>
                    <a:lstStyle/>
                    <a:p>
                      <a:pPr marL="180975" indent="-180975">
                        <a:lnSpc>
                          <a:spcPct val="100000"/>
                        </a:lnSpc>
                      </a:pPr>
                      <a:r>
                        <a:rPr kumimoji="1" lang="ja-JP" altLang="en-US" sz="900" dirty="0">
                          <a:latin typeface="Meiryo UI" panose="020B0604030504040204" pitchFamily="50" charset="-128"/>
                          <a:ea typeface="Meiryo UI" panose="020B0604030504040204" pitchFamily="50" charset="-128"/>
                        </a:rPr>
                        <a:t>（本市の施策）</a:t>
                      </a:r>
                      <a:endParaRPr kumimoji="1" lang="en-US" altLang="ja-JP" sz="900" dirty="0">
                        <a:latin typeface="Meiryo UI" panose="020B0604030504040204" pitchFamily="50" charset="-128"/>
                        <a:ea typeface="Meiryo UI" panose="020B0604030504040204" pitchFamily="50" charset="-128"/>
                      </a:endParaRPr>
                    </a:p>
                    <a:p>
                      <a:pPr marL="84138" indent="-84138">
                        <a:lnSpc>
                          <a:spcPct val="100000"/>
                        </a:lnSpc>
                        <a:buFont typeface="Arial" panose="020B0604020202020204" pitchFamily="34" charset="0"/>
                        <a:buChar char="•"/>
                      </a:pPr>
                      <a:r>
                        <a:rPr kumimoji="1" lang="ja-JP" altLang="en-US" sz="900" dirty="0">
                          <a:latin typeface="Meiryo UI" panose="020B0604030504040204" pitchFamily="50" charset="-128"/>
                          <a:ea typeface="Meiryo UI" panose="020B0604030504040204" pitchFamily="50" charset="-128"/>
                        </a:rPr>
                        <a:t>まん延防止等重点措置における飲食店見回り調査、市民への呼びかけ（府市共同</a:t>
                      </a:r>
                      <a:r>
                        <a:rPr kumimoji="1" lang="ja-JP" altLang="en-US" sz="900" dirty="0" smtClean="0">
                          <a:latin typeface="Meiryo UI" panose="020B0604030504040204" pitchFamily="50" charset="-128"/>
                          <a:ea typeface="Meiryo UI" panose="020B0604030504040204" pitchFamily="50" charset="-128"/>
                        </a:rPr>
                        <a:t>）</a:t>
                      </a:r>
                      <a:endParaRPr kumimoji="1" lang="en-US" altLang="ja-JP" sz="900" strike="sngStrike" dirty="0" smtClean="0">
                        <a:solidFill>
                          <a:srgbClr val="FF0000"/>
                        </a:solidFill>
                        <a:latin typeface="Meiryo UI" panose="020B0604030504040204" pitchFamily="50" charset="-128"/>
                        <a:ea typeface="Meiryo UI" panose="020B0604030504040204" pitchFamily="50" charset="-128"/>
                      </a:endParaRPr>
                    </a:p>
                    <a:p>
                      <a:pPr marL="84138" marR="0" lvl="0" indent="-84138" algn="l" defTabSz="778913"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9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受診相談センターの運営　                     （</a:t>
                      </a:r>
                      <a:r>
                        <a:rPr kumimoji="1" lang="en-US" altLang="ja-JP" sz="9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R</a:t>
                      </a:r>
                      <a:r>
                        <a:rPr kumimoji="1" lang="ja-JP" altLang="en-US" sz="9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３年度当初）</a:t>
                      </a:r>
                      <a:endParaRPr kumimoji="1" lang="ja-JP" altLang="en-US" sz="900" b="0" strike="sngStrike" dirty="0">
                        <a:solidFill>
                          <a:schemeClr val="tx1"/>
                        </a:solidFill>
                        <a:latin typeface="Meiryo UI" panose="020B0604030504040204" pitchFamily="50" charset="-128"/>
                        <a:ea typeface="Meiryo UI" panose="020B0604030504040204" pitchFamily="50" charset="-128"/>
                      </a:endParaRPr>
                    </a:p>
                    <a:p>
                      <a:pPr marL="84138" indent="-84138">
                        <a:lnSpc>
                          <a:spcPct val="100000"/>
                        </a:lnSpc>
                        <a:buFont typeface="Arial" panose="020B0604020202020204" pitchFamily="34" charset="0"/>
                        <a:buChar char="•"/>
                      </a:pPr>
                      <a:r>
                        <a:rPr kumimoji="1" lang="ja-JP" altLang="en-US" sz="900" dirty="0">
                          <a:latin typeface="Meiryo UI" panose="020B0604030504040204" pitchFamily="50" charset="-128"/>
                          <a:ea typeface="Meiryo UI" panose="020B0604030504040204" pitchFamily="50" charset="-128"/>
                        </a:rPr>
                        <a:t>ＰＣＲ検査体制の充実     </a:t>
                      </a:r>
                      <a:r>
                        <a:rPr kumimoji="1" lang="ja-JP" altLang="en-US" sz="900" dirty="0" smtClean="0">
                          <a:latin typeface="Meiryo UI" panose="020B0604030504040204" pitchFamily="50" charset="-128"/>
                          <a:ea typeface="Meiryo UI" panose="020B0604030504040204" pitchFamily="50" charset="-128"/>
                        </a:rPr>
                        <a:t>                  （</a:t>
                      </a:r>
                      <a:r>
                        <a:rPr kumimoji="1" lang="en-US" altLang="ja-JP" sz="900" dirty="0">
                          <a:latin typeface="Meiryo UI" panose="020B0604030504040204" pitchFamily="50" charset="-128"/>
                          <a:ea typeface="Meiryo UI" panose="020B0604030504040204" pitchFamily="50" charset="-128"/>
                        </a:rPr>
                        <a:t>R</a:t>
                      </a:r>
                      <a:r>
                        <a:rPr kumimoji="1" lang="ja-JP" altLang="en-US" sz="900" dirty="0">
                          <a:latin typeface="Meiryo UI" panose="020B0604030504040204" pitchFamily="50" charset="-128"/>
                          <a:ea typeface="Meiryo UI" panose="020B0604030504040204" pitchFamily="50" charset="-128"/>
                        </a:rPr>
                        <a:t>３年度当初）</a:t>
                      </a:r>
                    </a:p>
                    <a:p>
                      <a:pPr marL="84138" marR="0" lvl="0" indent="-84138" algn="l" defTabSz="778913"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9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保健所等における健康観察体制の強化など（</a:t>
                      </a:r>
                      <a:r>
                        <a:rPr kumimoji="1" lang="en-US" altLang="ja-JP" sz="9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R</a:t>
                      </a:r>
                      <a:r>
                        <a:rPr kumimoji="1" lang="ja-JP" altLang="en-US" sz="9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３年度当初）</a:t>
                      </a:r>
                    </a:p>
                    <a:p>
                      <a:pPr marL="84138" marR="0" lvl="0" indent="-84138" algn="l" defTabSz="778913"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9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自宅療養者への配食サービス事業 　　　　　（</a:t>
                      </a:r>
                      <a:r>
                        <a:rPr kumimoji="1" lang="en-US" altLang="ja-JP" sz="9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R</a:t>
                      </a:r>
                      <a:r>
                        <a:rPr kumimoji="1" lang="ja-JP" altLang="en-US" sz="9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３年度当初）</a:t>
                      </a:r>
                      <a:endParaRPr kumimoji="1" lang="en-US" altLang="ja-JP" sz="9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endParaRPr>
                    </a:p>
                    <a:p>
                      <a:pPr marL="84138" marR="0" lvl="0" indent="-84138" algn="l" defTabSz="778913"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9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入院医療費公費負担　　　　                 （</a:t>
                      </a:r>
                      <a:r>
                        <a:rPr kumimoji="1" lang="en-US" altLang="ja-JP" sz="9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R</a:t>
                      </a:r>
                      <a:r>
                        <a:rPr kumimoji="1" lang="ja-JP" altLang="en-US" sz="9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３年度当初）</a:t>
                      </a:r>
                      <a:endParaRPr kumimoji="1" lang="en-US" altLang="ja-JP" sz="9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endParaRPr>
                    </a:p>
                    <a:p>
                      <a:pPr marL="84138" marR="0" lvl="0" indent="-84138" algn="l" defTabSz="778913"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9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新型コロナウイルス感染症患者受入病床拡充協力金              　</a:t>
                      </a:r>
                      <a:endParaRPr kumimoji="1" lang="en-US" altLang="ja-JP" sz="9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endParaRPr>
                    </a:p>
                    <a:p>
                      <a:pPr marL="0" marR="0" lvl="0" indent="0" algn="l" defTabSz="778913"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en-US" altLang="ja-JP" sz="9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                                                      </a:t>
                      </a:r>
                      <a:r>
                        <a:rPr kumimoji="1" lang="ja-JP" altLang="en-US" sz="9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a:t>
                      </a:r>
                      <a:r>
                        <a:rPr kumimoji="1" lang="en-US" altLang="ja-JP" sz="9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R</a:t>
                      </a:r>
                      <a:r>
                        <a:rPr kumimoji="1" lang="ja-JP" altLang="en-US" sz="9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３年度当初）</a:t>
                      </a:r>
                    </a:p>
                    <a:p>
                      <a:pPr marL="84138" marR="0" lvl="0" indent="-84138" algn="l" defTabSz="778913"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9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新型コロナウイルスワクチン接種事業</a:t>
                      </a:r>
                      <a:r>
                        <a:rPr kumimoji="1" lang="en-US" altLang="ja-JP" sz="9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     </a:t>
                      </a:r>
                      <a:r>
                        <a:rPr kumimoji="1" lang="ja-JP" altLang="en-US" sz="9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　 　（</a:t>
                      </a:r>
                      <a:r>
                        <a:rPr kumimoji="1" lang="en-US" altLang="ja-JP" sz="9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R</a:t>
                      </a:r>
                      <a:r>
                        <a:rPr kumimoji="1" lang="ja-JP" altLang="en-US" sz="9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３年度当初）</a:t>
                      </a:r>
                    </a:p>
                    <a:p>
                      <a:pPr marL="84138" marR="0" lvl="0" indent="-84138" algn="l" defTabSz="778913"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9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新型コロナウイルスワクチン接種事業費の追加（新型コロナワクチン大規模接種会場の設置）  </a:t>
                      </a:r>
                      <a:r>
                        <a:rPr kumimoji="1" lang="en-US" altLang="ja-JP" sz="9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                </a:t>
                      </a:r>
                      <a:r>
                        <a:rPr kumimoji="1" lang="ja-JP" altLang="en-US" sz="9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a:t>
                      </a:r>
                      <a:r>
                        <a:rPr kumimoji="1" lang="en-US" altLang="ja-JP" sz="9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R</a:t>
                      </a:r>
                      <a:r>
                        <a:rPr kumimoji="1" lang="ja-JP" altLang="en-US" sz="9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３年度８回補正）</a:t>
                      </a:r>
                      <a:endParaRPr kumimoji="1" lang="en-US" altLang="ja-JP" sz="900" dirty="0" smtClean="0">
                        <a:latin typeface="Meiryo UI" panose="020B0604030504040204" pitchFamily="50" charset="-128"/>
                        <a:ea typeface="Meiryo UI" panose="020B0604030504040204" pitchFamily="50" charset="-128"/>
                      </a:endParaRPr>
                    </a:p>
                    <a:p>
                      <a:pPr marL="84138" indent="-84138">
                        <a:lnSpc>
                          <a:spcPct val="100000"/>
                        </a:lnSpc>
                        <a:buFont typeface="Arial" panose="020B0604020202020204" pitchFamily="34" charset="0"/>
                        <a:buChar char="•"/>
                      </a:pPr>
                      <a:r>
                        <a:rPr kumimoji="1" lang="ja-JP" altLang="en-US" sz="900" dirty="0" smtClean="0">
                          <a:latin typeface="Meiryo UI" panose="020B0604030504040204" pitchFamily="50" charset="-128"/>
                          <a:ea typeface="Meiryo UI" panose="020B0604030504040204" pitchFamily="50" charset="-128"/>
                        </a:rPr>
                        <a:t>家庭</a:t>
                      </a:r>
                      <a:r>
                        <a:rPr kumimoji="1" lang="ja-JP" altLang="en-US" sz="900" dirty="0">
                          <a:latin typeface="Meiryo UI" panose="020B0604030504040204" pitchFamily="50" charset="-128"/>
                          <a:ea typeface="Meiryo UI" panose="020B0604030504040204" pitchFamily="50" charset="-128"/>
                        </a:rPr>
                        <a:t>での保育の協力依頼</a:t>
                      </a:r>
                    </a:p>
                    <a:p>
                      <a:pPr marL="84138" indent="-84138">
                        <a:lnSpc>
                          <a:spcPct val="100000"/>
                        </a:lnSpc>
                        <a:buFont typeface="Arial" panose="020B0604020202020204" pitchFamily="34" charset="0"/>
                        <a:buChar char="•"/>
                      </a:pPr>
                      <a:r>
                        <a:rPr kumimoji="1" lang="ja-JP" altLang="en-US" sz="900" dirty="0">
                          <a:latin typeface="Meiryo UI" panose="020B0604030504040204" pitchFamily="50" charset="-128"/>
                          <a:ea typeface="Meiryo UI" panose="020B0604030504040204" pitchFamily="50" charset="-128"/>
                        </a:rPr>
                        <a:t>学校教育ＩＣＴ活用事業 </a:t>
                      </a:r>
                      <a:r>
                        <a:rPr kumimoji="1" lang="ja-JP" altLang="en-US" sz="900" dirty="0" smtClean="0">
                          <a:latin typeface="Meiryo UI" panose="020B0604030504040204" pitchFamily="50" charset="-128"/>
                          <a:ea typeface="Meiryo UI" panose="020B0604030504040204" pitchFamily="50" charset="-128"/>
                        </a:rPr>
                        <a:t>                  </a:t>
                      </a:r>
                      <a:r>
                        <a:rPr kumimoji="1" lang="ja-JP" altLang="en-US" sz="900" dirty="0">
                          <a:latin typeface="Meiryo UI" panose="020B0604030504040204" pitchFamily="50" charset="-128"/>
                          <a:ea typeface="Meiryo UI" panose="020B0604030504040204" pitchFamily="50" charset="-128"/>
                        </a:rPr>
                        <a:t>（</a:t>
                      </a:r>
                      <a:r>
                        <a:rPr kumimoji="1" lang="en-US" altLang="ja-JP" sz="900" dirty="0">
                          <a:latin typeface="Meiryo UI" panose="020B0604030504040204" pitchFamily="50" charset="-128"/>
                          <a:ea typeface="Meiryo UI" panose="020B0604030504040204" pitchFamily="50" charset="-128"/>
                        </a:rPr>
                        <a:t>R</a:t>
                      </a:r>
                      <a:r>
                        <a:rPr kumimoji="1" lang="ja-JP" altLang="en-US" sz="900" dirty="0">
                          <a:latin typeface="Meiryo UI" panose="020B0604030504040204" pitchFamily="50" charset="-128"/>
                          <a:ea typeface="Meiryo UI" panose="020B0604030504040204" pitchFamily="50" charset="-128"/>
                        </a:rPr>
                        <a:t>３年度当初</a:t>
                      </a:r>
                      <a:r>
                        <a:rPr kumimoji="1" lang="ja-JP" altLang="en-US" sz="900" dirty="0" smtClean="0">
                          <a:latin typeface="Meiryo UI" panose="020B0604030504040204" pitchFamily="50" charset="-128"/>
                          <a:ea typeface="Meiryo UI" panose="020B0604030504040204" pitchFamily="50" charset="-128"/>
                        </a:rPr>
                        <a:t>）</a:t>
                      </a:r>
                      <a:endParaRPr kumimoji="1" lang="en-US" altLang="ja-JP" sz="900" b="0" i="0" u="none" strike="sngStrike" kern="1200" cap="none" spc="0" normalizeH="0" baseline="0" noProof="0" dirty="0" smtClean="0">
                        <a:ln>
                          <a:noFill/>
                        </a:ln>
                        <a:solidFill>
                          <a:srgbClr val="FF0000"/>
                        </a:solidFill>
                        <a:effectLst/>
                        <a:uLnTx/>
                        <a:uFillTx/>
                        <a:latin typeface="Meiryo UI" panose="020B0604030504040204" pitchFamily="50" charset="-128"/>
                        <a:ea typeface="Meiryo UI" panose="020B0604030504040204" pitchFamily="50" charset="-128"/>
                        <a:cs typeface="+mn-cs"/>
                      </a:endParaRPr>
                    </a:p>
                    <a:p>
                      <a:pPr marL="93663" marR="0" lvl="0" indent="-93663" algn="l" defTabSz="778913"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900" b="0" i="0" u="none" strike="noStrike" kern="1200" cap="none" spc="0" normalizeH="0" baseline="0" noProof="0" dirty="0" err="1" smtClean="0">
                          <a:ln>
                            <a:noFill/>
                          </a:ln>
                          <a:solidFill>
                            <a:schemeClr val="tx1"/>
                          </a:solidFill>
                          <a:effectLst/>
                          <a:uLnTx/>
                          <a:uFillTx/>
                          <a:latin typeface="Meiryo UI" panose="020B0604030504040204" pitchFamily="50" charset="-128"/>
                          <a:ea typeface="Meiryo UI" panose="020B0604030504040204" pitchFamily="50" charset="-128"/>
                          <a:cs typeface="+mn-cs"/>
                        </a:rPr>
                        <a:t>障がい</a:t>
                      </a:r>
                      <a:r>
                        <a:rPr kumimoji="1" lang="ja-JP" altLang="en-US" sz="9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福祉サービス事業所等の事業継続に向けた支援</a:t>
                      </a:r>
                      <a:endParaRPr kumimoji="1" lang="en-US" altLang="ja-JP" sz="9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endParaRPr>
                    </a:p>
                    <a:p>
                      <a:pPr marL="0" marR="0" lvl="0" indent="0" algn="l" defTabSz="778913"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en-US" altLang="ja-JP" sz="9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                                                      </a:t>
                      </a:r>
                      <a:r>
                        <a:rPr kumimoji="1" lang="ja-JP" altLang="en-US" sz="900" dirty="0" smtClean="0">
                          <a:latin typeface="Meiryo UI" panose="020B0604030504040204" pitchFamily="50" charset="-128"/>
                          <a:ea typeface="Meiryo UI" panose="020B0604030504040204" pitchFamily="50" charset="-128"/>
                        </a:rPr>
                        <a:t>（</a:t>
                      </a:r>
                      <a:r>
                        <a:rPr kumimoji="1" lang="en-US" altLang="ja-JP" sz="900" dirty="0" smtClean="0">
                          <a:latin typeface="Meiryo UI" panose="020B0604030504040204" pitchFamily="50" charset="-128"/>
                          <a:ea typeface="Meiryo UI" panose="020B0604030504040204" pitchFamily="50" charset="-128"/>
                        </a:rPr>
                        <a:t>R</a:t>
                      </a:r>
                      <a:r>
                        <a:rPr kumimoji="1" lang="ja-JP" altLang="en-US" sz="900" dirty="0" smtClean="0">
                          <a:latin typeface="Meiryo UI" panose="020B0604030504040204" pitchFamily="50" charset="-128"/>
                          <a:ea typeface="Meiryo UI" panose="020B0604030504040204" pitchFamily="50" charset="-128"/>
                        </a:rPr>
                        <a:t>３</a:t>
                      </a:r>
                      <a:r>
                        <a:rPr kumimoji="1" lang="ja-JP" altLang="en-US" sz="9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年度当初）</a:t>
                      </a:r>
                      <a:endParaRPr kumimoji="1" lang="en-US" altLang="ja-JP" sz="9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endParaRPr>
                    </a:p>
                    <a:p>
                      <a:pPr marL="93663" marR="0" lvl="0" indent="-93663" algn="l" defTabSz="778913"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9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施設等の個室化改修支援事業補助、簡易陰圧装置・換気設備設置等に対する補助                              </a:t>
                      </a:r>
                      <a:r>
                        <a:rPr kumimoji="1" lang="ja-JP" altLang="en-US" sz="900" dirty="0" smtClean="0">
                          <a:latin typeface="Meiryo UI" panose="020B0604030504040204" pitchFamily="50" charset="-128"/>
                          <a:ea typeface="Meiryo UI" panose="020B0604030504040204" pitchFamily="50" charset="-128"/>
                        </a:rPr>
                        <a:t>（</a:t>
                      </a:r>
                      <a:r>
                        <a:rPr kumimoji="1" lang="en-US" altLang="ja-JP" sz="900" dirty="0" smtClean="0">
                          <a:latin typeface="Meiryo UI" panose="020B0604030504040204" pitchFamily="50" charset="-128"/>
                          <a:ea typeface="Meiryo UI" panose="020B0604030504040204" pitchFamily="50" charset="-128"/>
                        </a:rPr>
                        <a:t>R</a:t>
                      </a:r>
                      <a:r>
                        <a:rPr kumimoji="1" lang="ja-JP" altLang="en-US" sz="900" dirty="0" smtClean="0">
                          <a:latin typeface="Meiryo UI" panose="020B0604030504040204" pitchFamily="50" charset="-128"/>
                          <a:ea typeface="Meiryo UI" panose="020B0604030504040204" pitchFamily="50" charset="-128"/>
                        </a:rPr>
                        <a:t>３</a:t>
                      </a:r>
                      <a:r>
                        <a:rPr kumimoji="1" lang="ja-JP" altLang="en-US" sz="9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年度当初）</a:t>
                      </a:r>
                      <a:endParaRPr kumimoji="1" lang="ja-JP" altLang="en-US" sz="900" b="0" strike="sngStrike" dirty="0">
                        <a:solidFill>
                          <a:schemeClr val="tx1"/>
                        </a:solidFill>
                        <a:latin typeface="Meiryo UI" panose="020B0604030504040204" pitchFamily="50" charset="-128"/>
                        <a:ea typeface="Meiryo UI" panose="020B0604030504040204" pitchFamily="50" charset="-128"/>
                      </a:endParaRPr>
                    </a:p>
                    <a:p>
                      <a:pPr marL="84138" indent="-84138">
                        <a:lnSpc>
                          <a:spcPct val="100000"/>
                        </a:lnSpc>
                        <a:buFont typeface="Arial" panose="020B0604020202020204" pitchFamily="34" charset="0"/>
                        <a:buChar char="•"/>
                      </a:pPr>
                      <a:r>
                        <a:rPr kumimoji="1" lang="ja-JP" altLang="en-US" sz="900" dirty="0">
                          <a:latin typeface="Meiryo UI" panose="020B0604030504040204" pitchFamily="50" charset="-128"/>
                          <a:ea typeface="Meiryo UI" panose="020B0604030504040204" pitchFamily="50" charset="-128"/>
                        </a:rPr>
                        <a:t>小中学校における各家庭でのオンライン学習等</a:t>
                      </a:r>
                    </a:p>
                  </a:txBody>
                  <a:tcPr marL="66462" marR="99692" marT="42203" marB="42203"/>
                </a:tc>
                <a:tc>
                  <a:txBody>
                    <a:bodyPr/>
                    <a:lstStyle/>
                    <a:p>
                      <a:pPr marL="180975" indent="-180975"/>
                      <a:r>
                        <a:rPr kumimoji="1" lang="ja-JP" altLang="en-US" sz="1300" dirty="0">
                          <a:latin typeface="Meiryo UI" panose="020B0604030504040204" pitchFamily="50" charset="-128"/>
                          <a:ea typeface="Meiryo UI" panose="020B0604030504040204" pitchFamily="50" charset="-128"/>
                        </a:rPr>
                        <a:t>（本市の施策）</a:t>
                      </a:r>
                    </a:p>
                    <a:p>
                      <a:pPr marL="84138" marR="0" lvl="0" indent="-84138" algn="l" defTabSz="778913"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300" dirty="0">
                          <a:latin typeface="Meiryo UI" panose="020B0604030504040204" pitchFamily="50" charset="-128"/>
                          <a:ea typeface="Meiryo UI" panose="020B0604030504040204" pitchFamily="50" charset="-128"/>
                        </a:rPr>
                        <a:t>飲食店等に</a:t>
                      </a:r>
                      <a:r>
                        <a:rPr kumimoji="1" lang="ja-JP" altLang="en-US" sz="1300" dirty="0" smtClean="0">
                          <a:latin typeface="Meiryo UI" panose="020B0604030504040204" pitchFamily="50" charset="-128"/>
                          <a:ea typeface="Meiryo UI" panose="020B0604030504040204" pitchFamily="50" charset="-128"/>
                        </a:rPr>
                        <a:t>対する営業</a:t>
                      </a:r>
                      <a:r>
                        <a:rPr kumimoji="1" lang="ja-JP" altLang="en-US" sz="1300" dirty="0">
                          <a:latin typeface="Meiryo UI" panose="020B0604030504040204" pitchFamily="50" charset="-128"/>
                          <a:ea typeface="Meiryo UI" panose="020B0604030504040204" pitchFamily="50" charset="-128"/>
                        </a:rPr>
                        <a:t>時間短縮協力</a:t>
                      </a:r>
                      <a:r>
                        <a:rPr kumimoji="1" lang="ja-JP" altLang="en-US" sz="1300" dirty="0" smtClean="0">
                          <a:latin typeface="Meiryo UI" panose="020B0604030504040204" pitchFamily="50" charset="-128"/>
                          <a:ea typeface="Meiryo UI" panose="020B0604030504040204" pitchFamily="50" charset="-128"/>
                        </a:rPr>
                        <a:t>金（</a:t>
                      </a:r>
                      <a:r>
                        <a:rPr kumimoji="1" lang="ja-JP" altLang="en-US" sz="1300" dirty="0">
                          <a:latin typeface="Meiryo UI" panose="020B0604030504040204" pitchFamily="50" charset="-128"/>
                          <a:ea typeface="Meiryo UI" panose="020B0604030504040204" pitchFamily="50" charset="-128"/>
                        </a:rPr>
                        <a:t>府市共同</a:t>
                      </a:r>
                      <a:r>
                        <a:rPr kumimoji="1" lang="ja-JP" altLang="en-US" sz="1300" dirty="0" smtClean="0">
                          <a:latin typeface="Meiryo UI" panose="020B0604030504040204" pitchFamily="50" charset="-128"/>
                          <a:ea typeface="Meiryo UI" panose="020B0604030504040204" pitchFamily="50" charset="-128"/>
                        </a:rPr>
                        <a:t>）</a:t>
                      </a:r>
                      <a:r>
                        <a:rPr kumimoji="1" lang="ja-JP" altLang="en-US" sz="1300" dirty="0" smtClean="0">
                          <a:solidFill>
                            <a:schemeClr val="tx1"/>
                          </a:solidFill>
                          <a:latin typeface="Meiryo UI" panose="020B0604030504040204" pitchFamily="50" charset="-128"/>
                          <a:ea typeface="Meiryo UI" panose="020B0604030504040204" pitchFamily="50" charset="-128"/>
                        </a:rPr>
                        <a:t>及び上乗せ協力金（市単独）の支給</a:t>
                      </a:r>
                      <a:endParaRPr kumimoji="1" lang="en-US" altLang="ja-JP" sz="1300" dirty="0">
                        <a:solidFill>
                          <a:schemeClr val="tx1"/>
                        </a:solidFill>
                        <a:latin typeface="Meiryo UI" panose="020B0604030504040204" pitchFamily="50" charset="-128"/>
                        <a:ea typeface="Meiryo UI" panose="020B0604030504040204" pitchFamily="50" charset="-128"/>
                      </a:endParaRPr>
                    </a:p>
                    <a:p>
                      <a:pPr marL="0" marR="0" lvl="0" indent="0" algn="l" defTabSz="778913"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300" dirty="0">
                          <a:solidFill>
                            <a:schemeClr val="tx1"/>
                          </a:solidFill>
                          <a:latin typeface="Meiryo UI" panose="020B0604030504040204" pitchFamily="50" charset="-128"/>
                          <a:ea typeface="Meiryo UI" panose="020B0604030504040204" pitchFamily="50" charset="-128"/>
                        </a:rPr>
                        <a:t>                              （</a:t>
                      </a:r>
                      <a:r>
                        <a:rPr kumimoji="1" lang="en-US" altLang="ja-JP" sz="1300" dirty="0">
                          <a:solidFill>
                            <a:schemeClr val="tx1"/>
                          </a:solidFill>
                          <a:latin typeface="Meiryo UI" panose="020B0604030504040204" pitchFamily="50" charset="-128"/>
                          <a:ea typeface="Meiryo UI" panose="020B0604030504040204" pitchFamily="50" charset="-128"/>
                        </a:rPr>
                        <a:t>R</a:t>
                      </a:r>
                      <a:r>
                        <a:rPr kumimoji="1" lang="ja-JP" altLang="en-US" sz="1300" dirty="0">
                          <a:solidFill>
                            <a:schemeClr val="tx1"/>
                          </a:solidFill>
                          <a:latin typeface="Meiryo UI" panose="020B0604030504040204" pitchFamily="50" charset="-128"/>
                          <a:ea typeface="Meiryo UI" panose="020B0604030504040204" pitchFamily="50" charset="-128"/>
                        </a:rPr>
                        <a:t>３年度２回補正）</a:t>
                      </a:r>
                    </a:p>
                    <a:p>
                      <a:pPr marL="84138" marR="0" lvl="0" indent="-84138" algn="l" defTabSz="778913"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300" strike="noStrike" baseline="0" dirty="0" smtClean="0">
                          <a:solidFill>
                            <a:schemeClr val="tx1"/>
                          </a:solidFill>
                          <a:latin typeface="Meiryo UI" panose="020B0604030504040204" pitchFamily="50" charset="-128"/>
                          <a:ea typeface="Meiryo UI" panose="020B0604030504040204" pitchFamily="50" charset="-128"/>
                        </a:rPr>
                        <a:t>飲食店に対する</a:t>
                      </a:r>
                      <a:r>
                        <a:rPr kumimoji="1" lang="ja-JP" altLang="en-US" sz="1300" dirty="0" smtClean="0">
                          <a:solidFill>
                            <a:schemeClr val="tx1"/>
                          </a:solidFill>
                          <a:latin typeface="Meiryo UI" panose="020B0604030504040204" pitchFamily="50" charset="-128"/>
                          <a:ea typeface="Meiryo UI" panose="020B0604030504040204" pitchFamily="50" charset="-128"/>
                        </a:rPr>
                        <a:t>上乗せ協力金</a:t>
                      </a:r>
                      <a:r>
                        <a:rPr kumimoji="1" lang="ja-JP" altLang="en-US" sz="1300" strike="sngStrike" dirty="0" smtClean="0">
                          <a:solidFill>
                            <a:schemeClr val="tx1"/>
                          </a:solidFill>
                          <a:latin typeface="Meiryo UI" panose="020B0604030504040204" pitchFamily="50" charset="-128"/>
                          <a:ea typeface="Meiryo UI" panose="020B0604030504040204" pitchFamily="50" charset="-128"/>
                        </a:rPr>
                        <a:t>分</a:t>
                      </a:r>
                      <a:r>
                        <a:rPr kumimoji="1" lang="ja-JP" altLang="en-US" sz="1300" dirty="0" smtClean="0">
                          <a:solidFill>
                            <a:schemeClr val="tx1"/>
                          </a:solidFill>
                          <a:latin typeface="Meiryo UI" panose="020B0604030504040204" pitchFamily="50" charset="-128"/>
                          <a:ea typeface="Meiryo UI" panose="020B0604030504040204" pitchFamily="50" charset="-128"/>
                        </a:rPr>
                        <a:t>支給（市単独）                  　　　　　</a:t>
                      </a:r>
                      <a:endParaRPr kumimoji="1" lang="en-US" altLang="ja-JP" sz="1300" dirty="0" smtClean="0">
                        <a:solidFill>
                          <a:schemeClr val="tx1"/>
                        </a:solidFill>
                        <a:latin typeface="Meiryo UI" panose="020B0604030504040204" pitchFamily="50" charset="-128"/>
                        <a:ea typeface="Meiryo UI" panose="020B0604030504040204" pitchFamily="50" charset="-128"/>
                      </a:endParaRPr>
                    </a:p>
                    <a:p>
                      <a:pPr marL="0" marR="0" lvl="0" indent="0" algn="l" defTabSz="778913"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300" dirty="0" smtClean="0">
                          <a:solidFill>
                            <a:schemeClr val="tx1"/>
                          </a:solidFill>
                          <a:latin typeface="Meiryo UI" panose="020B0604030504040204" pitchFamily="50" charset="-128"/>
                          <a:ea typeface="Meiryo UI" panose="020B0604030504040204" pitchFamily="50" charset="-128"/>
                        </a:rPr>
                        <a:t>　　　　　　　　　　　（</a:t>
                      </a:r>
                      <a:r>
                        <a:rPr kumimoji="1" lang="en-US" altLang="ja-JP" sz="1300" dirty="0" smtClean="0">
                          <a:solidFill>
                            <a:schemeClr val="tx1"/>
                          </a:solidFill>
                          <a:latin typeface="Meiryo UI" panose="020B0604030504040204" pitchFamily="50" charset="-128"/>
                          <a:ea typeface="Meiryo UI" panose="020B0604030504040204" pitchFamily="50" charset="-128"/>
                        </a:rPr>
                        <a:t>R</a:t>
                      </a:r>
                      <a:r>
                        <a:rPr kumimoji="1" lang="ja-JP" altLang="en-US" sz="1300" dirty="0" smtClean="0">
                          <a:solidFill>
                            <a:schemeClr val="tx1"/>
                          </a:solidFill>
                          <a:latin typeface="Meiryo UI" panose="020B0604030504040204" pitchFamily="50" charset="-128"/>
                          <a:ea typeface="Meiryo UI" panose="020B0604030504040204" pitchFamily="50" charset="-128"/>
                        </a:rPr>
                        <a:t>３年度６、７回補正）</a:t>
                      </a:r>
                      <a:r>
                        <a:rPr kumimoji="1" lang="ja-JP" altLang="en-US" sz="1300" dirty="0" smtClean="0">
                          <a:latin typeface="Meiryo UI" panose="020B0604030504040204" pitchFamily="50" charset="-128"/>
                          <a:ea typeface="Meiryo UI" panose="020B0604030504040204" pitchFamily="50" charset="-128"/>
                        </a:rPr>
                        <a:t>　</a:t>
                      </a:r>
                      <a:endParaRPr kumimoji="1" lang="ja-JP" altLang="en-US" sz="1300" dirty="0">
                        <a:latin typeface="Meiryo UI" panose="020B0604030504040204" pitchFamily="50" charset="-128"/>
                        <a:ea typeface="Meiryo UI" panose="020B0604030504040204" pitchFamily="50" charset="-128"/>
                      </a:endParaRPr>
                    </a:p>
                    <a:p>
                      <a:pPr marL="84138" marR="0" lvl="0" indent="-84138" algn="l" defTabSz="778913"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300" dirty="0">
                          <a:latin typeface="Meiryo UI" panose="020B0604030504040204" pitchFamily="50" charset="-128"/>
                          <a:ea typeface="Meiryo UI" panose="020B0604030504040204" pitchFamily="50" charset="-128"/>
                        </a:rPr>
                        <a:t>飲食店等への水道料金、下水道使用料の支払猶予及び特例減免            （</a:t>
                      </a:r>
                      <a:r>
                        <a:rPr kumimoji="1" lang="en-US" altLang="ja-JP" sz="1300" dirty="0">
                          <a:latin typeface="Meiryo UI" panose="020B0604030504040204" pitchFamily="50" charset="-128"/>
                          <a:ea typeface="Meiryo UI" panose="020B0604030504040204" pitchFamily="50" charset="-128"/>
                        </a:rPr>
                        <a:t>R</a:t>
                      </a:r>
                      <a:r>
                        <a:rPr kumimoji="1" lang="ja-JP" altLang="en-US" sz="1300" dirty="0">
                          <a:latin typeface="Meiryo UI" panose="020B0604030504040204" pitchFamily="50" charset="-128"/>
                          <a:ea typeface="Meiryo UI" panose="020B0604030504040204" pitchFamily="50" charset="-128"/>
                        </a:rPr>
                        <a:t>３年度当初）</a:t>
                      </a:r>
                    </a:p>
                  </a:txBody>
                  <a:tcPr marL="66462" marR="99692" marT="42203" marB="42203"/>
                </a:tc>
                <a:extLst>
                  <a:ext uri="{0D108BD9-81ED-4DB2-BD59-A6C34878D82A}">
                    <a16:rowId xmlns:a16="http://schemas.microsoft.com/office/drawing/2014/main" val="3095988046"/>
                  </a:ext>
                </a:extLst>
              </a:tr>
            </a:tbl>
          </a:graphicData>
        </a:graphic>
      </p:graphicFrame>
      <p:sp>
        <p:nvSpPr>
          <p:cNvPr id="2" name="スライド番号プレースホルダー 1"/>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1E2DCCE-2328-4EE7-B47C-8DACD135FF60}" type="slidenum">
              <a:rPr kumimoji="1" lang="en-US" altLang="ja-JP" sz="11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262</a:t>
            </a:fld>
            <a:endParaRPr kumimoji="1" lang="en-US" altLang="ja-JP" sz="11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
        <p:nvSpPr>
          <p:cNvPr id="6" name="テキスト ボックス 36"/>
          <p:cNvSpPr txBox="1"/>
          <p:nvPr/>
        </p:nvSpPr>
        <p:spPr>
          <a:xfrm>
            <a:off x="0" y="0"/>
            <a:ext cx="3993789"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Ⅳ</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　新型コロナウイルス感染症対策</a:t>
            </a:r>
            <a:endPar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endParaRPr>
          </a:p>
        </p:txBody>
      </p:sp>
    </p:spTree>
    <p:extLst>
      <p:ext uri="{BB962C8B-B14F-4D97-AF65-F5344CB8AC3E}">
        <p14:creationId xmlns:p14="http://schemas.microsoft.com/office/powerpoint/2010/main" val="1865909151"/>
      </p:ext>
    </p:extLst>
  </p:cSld>
  <p:clrMapOvr>
    <a:masterClrMapping/>
  </p:clrMapOvr>
  <p:transition/>
  <p:timing>
    <p:tnLst>
      <p:par>
        <p:cTn id="1" dur="indefinite" restart="never" nodeType="tmRoot"/>
      </p:par>
    </p:tnLst>
  </p:timing>
</p:sld>
</file>

<file path=ppt/slides/slide2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Rectangle 4"/>
          <p:cNvSpPr>
            <a:spLocks noChangeArrowheads="1"/>
          </p:cNvSpPr>
          <p:nvPr/>
        </p:nvSpPr>
        <p:spPr bwMode="auto">
          <a:xfrm>
            <a:off x="350227" y="1050682"/>
            <a:ext cx="8442081" cy="439616"/>
          </a:xfrm>
          <a:prstGeom prst="rect">
            <a:avLst/>
          </a:prstGeom>
          <a:solidFill>
            <a:srgbClr val="000099"/>
          </a:solidFill>
          <a:ln w="38100" algn="ctr">
            <a:noFill/>
            <a:miter lim="800000"/>
            <a:headEnd/>
            <a:tailEnd/>
          </a:ln>
          <a:effectLst/>
        </p:spPr>
        <p:txBody>
          <a:bodyPr wrap="none" lIns="71934" tIns="35967" rIns="71934" bIns="35967" anchor="ctr"/>
          <a:lstStyle/>
          <a:p>
            <a:pPr marL="0" marR="0" lvl="0" indent="0" algn="ctr" defTabSz="844083" rtl="0" eaLnBrk="1" fontAlgn="base" latinLnBrk="0" hangingPunct="1">
              <a:lnSpc>
                <a:spcPct val="100000"/>
              </a:lnSpc>
              <a:spcBef>
                <a:spcPct val="0"/>
              </a:spcBef>
              <a:spcAft>
                <a:spcPct val="0"/>
              </a:spcAft>
              <a:buClrTx/>
              <a:buSzTx/>
              <a:buFontTx/>
              <a:buNone/>
              <a:tabLst/>
              <a:defRPr/>
            </a:pPr>
            <a:r>
              <a:rPr kumimoji="1" lang="ja-JP" altLang="en-US" sz="2585"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HG創英角ｺﾞｼｯｸUB" pitchFamily="49" charset="-128"/>
                <a:cs typeface="+mn-cs"/>
              </a:rPr>
              <a:t>新型コロナウイルス感染症対策　主な取組み</a:t>
            </a:r>
          </a:p>
        </p:txBody>
      </p:sp>
      <p:sp>
        <p:nvSpPr>
          <p:cNvPr id="5" name="AutoShape 6"/>
          <p:cNvSpPr>
            <a:spLocks noChangeArrowheads="1"/>
          </p:cNvSpPr>
          <p:nvPr/>
        </p:nvSpPr>
        <p:spPr bwMode="auto">
          <a:xfrm>
            <a:off x="507024" y="1517111"/>
            <a:ext cx="8128489" cy="366281"/>
          </a:xfrm>
          <a:prstGeom prst="roundRect">
            <a:avLst>
              <a:gd name="adj" fmla="val 16667"/>
            </a:avLst>
          </a:prstGeom>
          <a:solidFill>
            <a:schemeClr val="accent1">
              <a:lumMod val="40000"/>
              <a:lumOff val="60000"/>
            </a:schemeClr>
          </a:solidFill>
          <a:ln w="22225">
            <a:noFill/>
            <a:round/>
            <a:headEnd/>
            <a:tailEnd/>
          </a:ln>
          <a:effectLst>
            <a:outerShdw blurRad="50800" dist="38100" dir="2700000" algn="tl" rotWithShape="0">
              <a:prstClr val="black">
                <a:alpha val="40000"/>
              </a:prstClr>
            </a:outerShdw>
          </a:effectLst>
        </p:spPr>
        <p:txBody>
          <a:bodyPr lIns="71934" tIns="0" rIns="71934" bIns="0" anchor="ctr"/>
          <a:lstStyle/>
          <a:p>
            <a:pPr marL="0" marR="0" lvl="0" indent="0" algn="l" defTabSz="844083" rtl="0" eaLnBrk="0" fontAlgn="base" latinLnBrk="0" hangingPunct="0">
              <a:lnSpc>
                <a:spcPct val="100000"/>
              </a:lnSpc>
              <a:spcBef>
                <a:spcPct val="0"/>
              </a:spcBef>
              <a:spcAft>
                <a:spcPct val="0"/>
              </a:spcAft>
              <a:buClrTx/>
              <a:buSzTx/>
              <a:buFontTx/>
              <a:buNone/>
              <a:tabLst/>
              <a:defRPr/>
            </a:pPr>
            <a:r>
              <a:rPr kumimoji="1" lang="ja-JP" altLang="en-US"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第１波から第７波までの取組み（第５波）</a:t>
            </a:r>
          </a:p>
        </p:txBody>
      </p:sp>
      <p:graphicFrame>
        <p:nvGraphicFramePr>
          <p:cNvPr id="17" name="表 16"/>
          <p:cNvGraphicFramePr>
            <a:graphicFrameLocks noGrp="1"/>
          </p:cNvGraphicFramePr>
          <p:nvPr>
            <p:extLst/>
          </p:nvPr>
        </p:nvGraphicFramePr>
        <p:xfrm>
          <a:off x="425549" y="1921965"/>
          <a:ext cx="8128489" cy="3764902"/>
        </p:xfrm>
        <a:graphic>
          <a:graphicData uri="http://schemas.openxmlformats.org/drawingml/2006/table">
            <a:tbl>
              <a:tblPr firstRow="1" bandRow="1">
                <a:tableStyleId>{5C22544A-7EE6-4342-B048-85BDC9FD1C3A}</a:tableStyleId>
              </a:tblPr>
              <a:tblGrid>
                <a:gridCol w="807094">
                  <a:extLst>
                    <a:ext uri="{9D8B030D-6E8A-4147-A177-3AD203B41FA5}">
                      <a16:colId xmlns:a16="http://schemas.microsoft.com/office/drawing/2014/main" val="2649916852"/>
                    </a:ext>
                  </a:extLst>
                </a:gridCol>
                <a:gridCol w="3250767">
                  <a:extLst>
                    <a:ext uri="{9D8B030D-6E8A-4147-A177-3AD203B41FA5}">
                      <a16:colId xmlns:a16="http://schemas.microsoft.com/office/drawing/2014/main" val="1944127082"/>
                    </a:ext>
                  </a:extLst>
                </a:gridCol>
                <a:gridCol w="4070628">
                  <a:extLst>
                    <a:ext uri="{9D8B030D-6E8A-4147-A177-3AD203B41FA5}">
                      <a16:colId xmlns:a16="http://schemas.microsoft.com/office/drawing/2014/main" val="4294024148"/>
                    </a:ext>
                  </a:extLst>
                </a:gridCol>
              </a:tblGrid>
              <a:tr h="297942">
                <a:tc>
                  <a:txBody>
                    <a:bodyPr/>
                    <a:lstStyle/>
                    <a:p>
                      <a:endParaRPr kumimoji="1" lang="ja-JP" altLang="en-US" sz="1400" dirty="0"/>
                    </a:p>
                  </a:txBody>
                  <a:tcPr marL="84406" marR="84406" marT="42203" marB="42203"/>
                </a:tc>
                <a:tc>
                  <a:txBody>
                    <a:bodyPr/>
                    <a:lstStyle/>
                    <a:p>
                      <a:pPr algn="ctr"/>
                      <a:r>
                        <a:rPr kumimoji="1" lang="ja-JP" altLang="en-US" sz="1400" b="0" dirty="0">
                          <a:solidFill>
                            <a:schemeClr val="tx1"/>
                          </a:solidFill>
                          <a:latin typeface="Meiryo UI" panose="020B0604030504040204" pitchFamily="50" charset="-128"/>
                          <a:ea typeface="Meiryo UI" panose="020B0604030504040204" pitchFamily="50" charset="-128"/>
                        </a:rPr>
                        <a:t>感染拡大防止対策</a:t>
                      </a:r>
                    </a:p>
                  </a:txBody>
                  <a:tcPr marL="84406" marR="84406" marT="42203" marB="42203"/>
                </a:tc>
                <a:tc>
                  <a:txBody>
                    <a:bodyPr/>
                    <a:lstStyle/>
                    <a:p>
                      <a:pPr algn="ctr"/>
                      <a:r>
                        <a:rPr kumimoji="1" lang="ja-JP" altLang="en-US" sz="1400" b="0" dirty="0">
                          <a:solidFill>
                            <a:schemeClr val="tx1"/>
                          </a:solidFill>
                          <a:latin typeface="Meiryo UI" panose="020B0604030504040204" pitchFamily="50" charset="-128"/>
                          <a:ea typeface="Meiryo UI" panose="020B0604030504040204" pitchFamily="50" charset="-128"/>
                        </a:rPr>
                        <a:t>市民生活の確保、事業者への支援</a:t>
                      </a:r>
                    </a:p>
                  </a:txBody>
                  <a:tcPr marL="84406" marR="84406" marT="42203" marB="42203"/>
                </a:tc>
                <a:extLst>
                  <a:ext uri="{0D108BD9-81ED-4DB2-BD59-A6C34878D82A}">
                    <a16:rowId xmlns:a16="http://schemas.microsoft.com/office/drawing/2014/main" val="2393041098"/>
                  </a:ext>
                </a:extLst>
              </a:tr>
              <a:tr h="3466960">
                <a:tc>
                  <a:txBody>
                    <a:bodyPr/>
                    <a:lstStyle/>
                    <a:p>
                      <a:pPr algn="ctr"/>
                      <a:r>
                        <a:rPr kumimoji="1" lang="ja-JP" altLang="en-US" sz="1700" dirty="0">
                          <a:latin typeface="Meiryo UI" panose="020B0604030504040204" pitchFamily="50" charset="-128"/>
                          <a:ea typeface="Meiryo UI" panose="020B0604030504040204" pitchFamily="50" charset="-128"/>
                        </a:rPr>
                        <a:t>第５波</a:t>
                      </a:r>
                      <a:endParaRPr kumimoji="1" lang="en-US" altLang="ja-JP" sz="1700" dirty="0">
                        <a:latin typeface="Meiryo UI" panose="020B0604030504040204" pitchFamily="50" charset="-128"/>
                        <a:ea typeface="Meiryo UI" panose="020B0604030504040204" pitchFamily="50" charset="-128"/>
                      </a:endParaRPr>
                    </a:p>
                    <a:p>
                      <a:pPr algn="ctr"/>
                      <a:endParaRPr kumimoji="1" lang="en-US" altLang="ja-JP" sz="1300" dirty="0">
                        <a:latin typeface="Meiryo UI" panose="020B0604030504040204" pitchFamily="50" charset="-128"/>
                        <a:ea typeface="Meiryo UI" panose="020B0604030504040204" pitchFamily="50" charset="-128"/>
                      </a:endParaRPr>
                    </a:p>
                    <a:p>
                      <a:pPr algn="ctr"/>
                      <a:r>
                        <a:rPr kumimoji="1" lang="en-US" altLang="ja-JP" sz="1300" dirty="0">
                          <a:latin typeface="Meiryo UI" panose="020B0604030504040204" pitchFamily="50" charset="-128"/>
                          <a:ea typeface="Meiryo UI" panose="020B0604030504040204" pitchFamily="50" charset="-128"/>
                        </a:rPr>
                        <a:t>R3/6/21</a:t>
                      </a:r>
                      <a:r>
                        <a:rPr kumimoji="1" lang="ja-JP" altLang="en-US" sz="1300" dirty="0">
                          <a:latin typeface="Meiryo UI" panose="020B0604030504040204" pitchFamily="50" charset="-128"/>
                          <a:ea typeface="Meiryo UI" panose="020B0604030504040204" pitchFamily="50" charset="-128"/>
                        </a:rPr>
                        <a:t>～</a:t>
                      </a:r>
                      <a:r>
                        <a:rPr kumimoji="1" lang="en-US" altLang="ja-JP" sz="1300" dirty="0">
                          <a:latin typeface="Meiryo UI" panose="020B0604030504040204" pitchFamily="50" charset="-128"/>
                          <a:ea typeface="Meiryo UI" panose="020B0604030504040204" pitchFamily="50" charset="-128"/>
                        </a:rPr>
                        <a:t>12/16</a:t>
                      </a:r>
                      <a:endParaRPr kumimoji="1" lang="ja-JP" altLang="en-US" sz="1300" dirty="0">
                        <a:latin typeface="Meiryo UI" panose="020B0604030504040204" pitchFamily="50" charset="-128"/>
                        <a:ea typeface="Meiryo UI" panose="020B0604030504040204" pitchFamily="50" charset="-128"/>
                      </a:endParaRPr>
                    </a:p>
                  </a:txBody>
                  <a:tcPr marL="33231" marR="33231" marT="42203" marB="42203" anchor="ctr"/>
                </a:tc>
                <a:tc>
                  <a:txBody>
                    <a:bodyPr/>
                    <a:lstStyle/>
                    <a:p>
                      <a:pPr marL="180975" indent="-180975"/>
                      <a:r>
                        <a:rPr kumimoji="1" lang="ja-JP" altLang="en-US" sz="1300" dirty="0">
                          <a:latin typeface="Meiryo UI" panose="020B0604030504040204" pitchFamily="50" charset="-128"/>
                          <a:ea typeface="Meiryo UI" panose="020B0604030504040204" pitchFamily="50" charset="-128"/>
                        </a:rPr>
                        <a:t>（本市の施策）</a:t>
                      </a:r>
                      <a:endParaRPr kumimoji="1" lang="en-US" altLang="ja-JP" sz="1300" dirty="0">
                        <a:latin typeface="Meiryo UI" panose="020B0604030504040204" pitchFamily="50" charset="-128"/>
                        <a:ea typeface="Meiryo UI" panose="020B0604030504040204" pitchFamily="50" charset="-128"/>
                      </a:endParaRPr>
                    </a:p>
                    <a:p>
                      <a:pPr marL="84138" indent="-84138">
                        <a:buFont typeface="Arial" panose="020B0604020202020204" pitchFamily="34" charset="0"/>
                        <a:buChar char="•"/>
                      </a:pPr>
                      <a:r>
                        <a:rPr kumimoji="1" lang="ja-JP" altLang="en-US" sz="1300" dirty="0">
                          <a:latin typeface="Meiryo UI" panose="020B0604030504040204" pitchFamily="50" charset="-128"/>
                          <a:ea typeface="Meiryo UI" panose="020B0604030504040204" pitchFamily="50" charset="-128"/>
                        </a:rPr>
                        <a:t>家庭での保育の協力</a:t>
                      </a:r>
                      <a:r>
                        <a:rPr kumimoji="1" lang="ja-JP" altLang="en-US" sz="1300" dirty="0" smtClean="0">
                          <a:latin typeface="Meiryo UI" panose="020B0604030504040204" pitchFamily="50" charset="-128"/>
                          <a:ea typeface="Meiryo UI" panose="020B0604030504040204" pitchFamily="50" charset="-128"/>
                        </a:rPr>
                        <a:t>依頼</a:t>
                      </a:r>
                      <a:endParaRPr kumimoji="1" lang="ja-JP" altLang="en-US" sz="1300" strike="sngStrike" dirty="0">
                        <a:solidFill>
                          <a:srgbClr val="FF0000"/>
                        </a:solidFill>
                        <a:latin typeface="Meiryo UI" panose="020B0604030504040204" pitchFamily="50" charset="-128"/>
                        <a:ea typeface="Meiryo UI" panose="020B0604030504040204" pitchFamily="50" charset="-128"/>
                      </a:endParaRPr>
                    </a:p>
                    <a:p>
                      <a:pPr marL="84138" indent="-84138">
                        <a:buFont typeface="Arial" panose="020B0604020202020204" pitchFamily="34" charset="0"/>
                        <a:buChar char="•"/>
                      </a:pPr>
                      <a:r>
                        <a:rPr kumimoji="1" lang="ja-JP" altLang="en-US" sz="1300" dirty="0">
                          <a:latin typeface="Meiryo UI" panose="020B0604030504040204" pitchFamily="50" charset="-128"/>
                          <a:ea typeface="Meiryo UI" panose="020B0604030504040204" pitchFamily="50" charset="-128"/>
                        </a:rPr>
                        <a:t>新型コロナウイルス感染症患者受入病床拡充協力金の追加   </a:t>
                      </a:r>
                      <a:r>
                        <a:rPr kumimoji="1" lang="ja-JP" altLang="en-US" sz="1300" baseline="0" dirty="0" smtClean="0">
                          <a:latin typeface="Meiryo UI" panose="020B0604030504040204" pitchFamily="50" charset="-128"/>
                          <a:ea typeface="Meiryo UI" panose="020B0604030504040204" pitchFamily="50" charset="-128"/>
                        </a:rPr>
                        <a:t> </a:t>
                      </a:r>
                      <a:r>
                        <a:rPr kumimoji="1" lang="ja-JP" altLang="en-US" sz="1300" dirty="0" smtClean="0">
                          <a:latin typeface="Meiryo UI" panose="020B0604030504040204" pitchFamily="50" charset="-128"/>
                          <a:ea typeface="Meiryo UI" panose="020B0604030504040204" pitchFamily="50" charset="-128"/>
                        </a:rPr>
                        <a:t>（</a:t>
                      </a:r>
                      <a:r>
                        <a:rPr kumimoji="1" lang="en-US" altLang="ja-JP" sz="1300" dirty="0">
                          <a:latin typeface="Meiryo UI" panose="020B0604030504040204" pitchFamily="50" charset="-128"/>
                          <a:ea typeface="Meiryo UI" panose="020B0604030504040204" pitchFamily="50" charset="-128"/>
                        </a:rPr>
                        <a:t>R</a:t>
                      </a:r>
                      <a:r>
                        <a:rPr kumimoji="1" lang="ja-JP" altLang="en-US" sz="1300" dirty="0">
                          <a:latin typeface="Meiryo UI" panose="020B0604030504040204" pitchFamily="50" charset="-128"/>
                          <a:ea typeface="Meiryo UI" panose="020B0604030504040204" pitchFamily="50" charset="-128"/>
                        </a:rPr>
                        <a:t>３年度４回補正）　</a:t>
                      </a:r>
                    </a:p>
                    <a:p>
                      <a:pPr marL="84138" indent="-84138">
                        <a:buFont typeface="Arial" panose="020B0604020202020204" pitchFamily="34" charset="0"/>
                        <a:buChar char="•"/>
                      </a:pPr>
                      <a:r>
                        <a:rPr kumimoji="1" lang="ja-JP" altLang="en-US" sz="1300" dirty="0">
                          <a:latin typeface="Meiryo UI" panose="020B0604030504040204" pitchFamily="50" charset="-128"/>
                          <a:ea typeface="Meiryo UI" panose="020B0604030504040204" pitchFamily="50" charset="-128"/>
                        </a:rPr>
                        <a:t>新型コロナウイルスワクチン接種事業費の追加（時間外や休日における個別接種費用の上乗せ）                （</a:t>
                      </a:r>
                      <a:r>
                        <a:rPr kumimoji="1" lang="en-US" altLang="ja-JP" sz="1300" dirty="0">
                          <a:latin typeface="Meiryo UI" panose="020B0604030504040204" pitchFamily="50" charset="-128"/>
                          <a:ea typeface="Meiryo UI" panose="020B0604030504040204" pitchFamily="50" charset="-128"/>
                        </a:rPr>
                        <a:t>R</a:t>
                      </a:r>
                      <a:r>
                        <a:rPr kumimoji="1" lang="ja-JP" altLang="en-US" sz="1300" dirty="0">
                          <a:latin typeface="Meiryo UI" panose="020B0604030504040204" pitchFamily="50" charset="-128"/>
                          <a:ea typeface="Meiryo UI" panose="020B0604030504040204" pitchFamily="50" charset="-128"/>
                        </a:rPr>
                        <a:t>３年度</a:t>
                      </a:r>
                      <a:r>
                        <a:rPr kumimoji="1" lang="en-US" altLang="ja-JP" sz="1300" dirty="0">
                          <a:latin typeface="Meiryo UI" panose="020B0604030504040204" pitchFamily="50" charset="-128"/>
                          <a:ea typeface="Meiryo UI" panose="020B0604030504040204" pitchFamily="50" charset="-128"/>
                        </a:rPr>
                        <a:t>11</a:t>
                      </a:r>
                      <a:r>
                        <a:rPr kumimoji="1" lang="ja-JP" altLang="en-US" sz="1300" dirty="0">
                          <a:latin typeface="Meiryo UI" panose="020B0604030504040204" pitchFamily="50" charset="-128"/>
                          <a:ea typeface="Meiryo UI" panose="020B0604030504040204" pitchFamily="50" charset="-128"/>
                        </a:rPr>
                        <a:t>回補正）</a:t>
                      </a:r>
                    </a:p>
                  </a:txBody>
                  <a:tcPr marL="66462" marR="99692" marT="42203" marB="42203"/>
                </a:tc>
                <a:tc>
                  <a:txBody>
                    <a:bodyPr/>
                    <a:lstStyle/>
                    <a:p>
                      <a:pPr marL="180975" indent="-180975">
                        <a:lnSpc>
                          <a:spcPts val="1450"/>
                        </a:lnSpc>
                      </a:pPr>
                      <a:r>
                        <a:rPr kumimoji="1" lang="ja-JP" altLang="en-US" sz="1300" dirty="0">
                          <a:latin typeface="Meiryo UI" panose="020B0604030504040204" pitchFamily="50" charset="-128"/>
                          <a:ea typeface="Meiryo UI" panose="020B0604030504040204" pitchFamily="50" charset="-128"/>
                        </a:rPr>
                        <a:t>（本市の施策）</a:t>
                      </a:r>
                    </a:p>
                    <a:p>
                      <a:pPr marL="84138" marR="0" lvl="0" indent="-84138" algn="l" defTabSz="778913" rtl="0" eaLnBrk="1" fontAlgn="auto" latinLnBrk="0" hangingPunct="1">
                        <a:lnSpc>
                          <a:spcPts val="1450"/>
                        </a:lnSpc>
                        <a:spcBef>
                          <a:spcPts val="0"/>
                        </a:spcBef>
                        <a:spcAft>
                          <a:spcPts val="0"/>
                        </a:spcAft>
                        <a:buClrTx/>
                        <a:buSzTx/>
                        <a:buFont typeface="Arial" panose="020B0604020202020204" pitchFamily="34" charset="0"/>
                        <a:buChar char="•"/>
                        <a:tabLst/>
                        <a:defRPr/>
                      </a:pPr>
                      <a:r>
                        <a:rPr kumimoji="1" lang="ja-JP" altLang="en-US" sz="1300" dirty="0" smtClean="0">
                          <a:solidFill>
                            <a:schemeClr val="tx1"/>
                          </a:solidFill>
                          <a:latin typeface="Meiryo UI" panose="020B0604030504040204" pitchFamily="50" charset="-128"/>
                          <a:ea typeface="Meiryo UI" panose="020B0604030504040204" pitchFamily="50" charset="-128"/>
                        </a:rPr>
                        <a:t>飲食店</a:t>
                      </a:r>
                      <a:r>
                        <a:rPr kumimoji="1" lang="ja-JP" altLang="en-US" sz="1300" strike="sngStrike" baseline="0" dirty="0" smtClean="0">
                          <a:solidFill>
                            <a:schemeClr val="tx1"/>
                          </a:solidFill>
                          <a:latin typeface="Meiryo UI" panose="020B0604030504040204" pitchFamily="50" charset="-128"/>
                          <a:ea typeface="Meiryo UI" panose="020B0604030504040204" pitchFamily="50" charset="-128"/>
                        </a:rPr>
                        <a:t>等</a:t>
                      </a:r>
                      <a:r>
                        <a:rPr kumimoji="1" lang="ja-JP" altLang="en-US" sz="1300" dirty="0" smtClean="0">
                          <a:solidFill>
                            <a:schemeClr val="tx1"/>
                          </a:solidFill>
                          <a:latin typeface="Meiryo UI" panose="020B0604030504040204" pitchFamily="50" charset="-128"/>
                          <a:ea typeface="Meiryo UI" panose="020B0604030504040204" pitchFamily="50" charset="-128"/>
                        </a:rPr>
                        <a:t>に対する</a:t>
                      </a:r>
                      <a:r>
                        <a:rPr kumimoji="1" lang="ja-JP" altLang="en-US" sz="1300" strike="noStrike" baseline="0" dirty="0" smtClean="0">
                          <a:solidFill>
                            <a:schemeClr val="tx1"/>
                          </a:solidFill>
                          <a:latin typeface="Meiryo UI" panose="020B0604030504040204" pitchFamily="50" charset="-128"/>
                          <a:ea typeface="Meiryo UI" panose="020B0604030504040204" pitchFamily="50" charset="-128"/>
                        </a:rPr>
                        <a:t>上乗せ</a:t>
                      </a:r>
                      <a:r>
                        <a:rPr kumimoji="1" lang="ja-JP" altLang="en-US" sz="1300" dirty="0" smtClean="0">
                          <a:solidFill>
                            <a:schemeClr val="tx1"/>
                          </a:solidFill>
                          <a:latin typeface="Meiryo UI" panose="020B0604030504040204" pitchFamily="50" charset="-128"/>
                          <a:ea typeface="Meiryo UI" panose="020B0604030504040204" pitchFamily="50" charset="-128"/>
                        </a:rPr>
                        <a:t>協力金の支給</a:t>
                      </a:r>
                      <a:r>
                        <a:rPr kumimoji="1" lang="ja-JP" altLang="en-US" sz="1300" strike="noStrike" baseline="0" dirty="0" smtClean="0">
                          <a:solidFill>
                            <a:schemeClr val="tx1"/>
                          </a:solidFill>
                          <a:latin typeface="Meiryo UI" panose="020B0604030504040204" pitchFamily="50" charset="-128"/>
                          <a:ea typeface="Meiryo UI" panose="020B0604030504040204" pitchFamily="50" charset="-128"/>
                        </a:rPr>
                        <a:t>    </a:t>
                      </a:r>
                      <a:endParaRPr kumimoji="1" lang="en-US" altLang="ja-JP" sz="1300" strike="noStrike" baseline="0" dirty="0" smtClean="0">
                        <a:solidFill>
                          <a:schemeClr val="tx1"/>
                        </a:solidFill>
                        <a:latin typeface="Meiryo UI" panose="020B0604030504040204" pitchFamily="50" charset="-128"/>
                        <a:ea typeface="Meiryo UI" panose="020B0604030504040204" pitchFamily="50" charset="-128"/>
                      </a:endParaRPr>
                    </a:p>
                    <a:p>
                      <a:pPr marL="0" marR="0" lvl="0" indent="0" algn="l" defTabSz="778913" rtl="0" eaLnBrk="1" fontAlgn="auto" latinLnBrk="0" hangingPunct="1">
                        <a:lnSpc>
                          <a:spcPts val="1450"/>
                        </a:lnSpc>
                        <a:spcBef>
                          <a:spcPts val="0"/>
                        </a:spcBef>
                        <a:spcAft>
                          <a:spcPts val="0"/>
                        </a:spcAft>
                        <a:buClrTx/>
                        <a:buSzTx/>
                        <a:buFont typeface="Arial" panose="020B0604020202020204" pitchFamily="34" charset="0"/>
                        <a:buNone/>
                        <a:tabLst/>
                        <a:defRPr/>
                      </a:pPr>
                      <a:r>
                        <a:rPr kumimoji="1" lang="ja-JP" altLang="en-US" sz="1300" strike="noStrike" baseline="0" dirty="0" smtClean="0">
                          <a:solidFill>
                            <a:schemeClr val="tx1"/>
                          </a:solidFill>
                          <a:latin typeface="Meiryo UI" panose="020B0604030504040204" pitchFamily="50" charset="-128"/>
                          <a:ea typeface="Meiryo UI" panose="020B0604030504040204" pitchFamily="50" charset="-128"/>
                        </a:rPr>
                        <a:t>　　　　　　　　　　　　　　　　　</a:t>
                      </a:r>
                      <a:r>
                        <a:rPr kumimoji="1" lang="ja-JP" altLang="en-US" sz="1300" dirty="0" smtClean="0">
                          <a:solidFill>
                            <a:schemeClr val="tx1"/>
                          </a:solidFill>
                          <a:latin typeface="Meiryo UI" panose="020B0604030504040204" pitchFamily="50" charset="-128"/>
                          <a:ea typeface="Meiryo UI" panose="020B0604030504040204" pitchFamily="50" charset="-128"/>
                        </a:rPr>
                        <a:t>（</a:t>
                      </a:r>
                      <a:r>
                        <a:rPr kumimoji="1" lang="en-US" altLang="ja-JP" sz="1300" dirty="0" smtClean="0">
                          <a:solidFill>
                            <a:schemeClr val="tx1"/>
                          </a:solidFill>
                          <a:latin typeface="Meiryo UI" panose="020B0604030504040204" pitchFamily="50" charset="-128"/>
                          <a:ea typeface="Meiryo UI" panose="020B0604030504040204" pitchFamily="50" charset="-128"/>
                        </a:rPr>
                        <a:t>R</a:t>
                      </a:r>
                      <a:r>
                        <a:rPr kumimoji="1" lang="ja-JP" altLang="en-US" sz="1300" dirty="0" smtClean="0">
                          <a:solidFill>
                            <a:schemeClr val="tx1"/>
                          </a:solidFill>
                          <a:latin typeface="Meiryo UI" panose="020B0604030504040204" pitchFamily="50" charset="-128"/>
                          <a:ea typeface="Meiryo UI" panose="020B0604030504040204" pitchFamily="50" charset="-128"/>
                        </a:rPr>
                        <a:t>３年度９、</a:t>
                      </a:r>
                      <a:r>
                        <a:rPr kumimoji="1" lang="en-US" altLang="ja-JP" sz="1300" dirty="0" smtClean="0">
                          <a:solidFill>
                            <a:schemeClr val="tx1"/>
                          </a:solidFill>
                          <a:latin typeface="Meiryo UI" panose="020B0604030504040204" pitchFamily="50" charset="-128"/>
                          <a:ea typeface="Meiryo UI" panose="020B0604030504040204" pitchFamily="50" charset="-128"/>
                        </a:rPr>
                        <a:t>10</a:t>
                      </a:r>
                      <a:r>
                        <a:rPr kumimoji="1" lang="ja-JP" altLang="en-US" sz="1300" dirty="0" smtClean="0">
                          <a:solidFill>
                            <a:schemeClr val="tx1"/>
                          </a:solidFill>
                          <a:latin typeface="Meiryo UI" panose="020B0604030504040204" pitchFamily="50" charset="-128"/>
                          <a:ea typeface="Meiryo UI" panose="020B0604030504040204" pitchFamily="50" charset="-128"/>
                        </a:rPr>
                        <a:t>回補正）</a:t>
                      </a:r>
                    </a:p>
                    <a:p>
                      <a:pPr marL="84138" marR="0" lvl="0" indent="-84138" algn="l" defTabSz="778913" rtl="0" eaLnBrk="1" fontAlgn="auto" latinLnBrk="0" hangingPunct="1">
                        <a:lnSpc>
                          <a:spcPts val="1450"/>
                        </a:lnSpc>
                        <a:spcBef>
                          <a:spcPts val="0"/>
                        </a:spcBef>
                        <a:spcAft>
                          <a:spcPts val="0"/>
                        </a:spcAft>
                        <a:buClrTx/>
                        <a:buSzTx/>
                        <a:buFont typeface="Arial" panose="020B0604020202020204" pitchFamily="34" charset="0"/>
                        <a:buChar char="•"/>
                        <a:tabLst/>
                        <a:defRPr/>
                      </a:pPr>
                      <a:r>
                        <a:rPr kumimoji="1" lang="ja-JP" altLang="en-US" sz="1300" dirty="0" smtClean="0">
                          <a:latin typeface="Meiryo UI" panose="020B0604030504040204" pitchFamily="50" charset="-128"/>
                          <a:ea typeface="Meiryo UI" panose="020B0604030504040204" pitchFamily="50" charset="-128"/>
                        </a:rPr>
                        <a:t>新型コロナウイルス感染症対策設備整備促進事業</a:t>
                      </a:r>
                      <a:endParaRPr kumimoji="1" lang="en-US" altLang="ja-JP" sz="1300" dirty="0" smtClean="0">
                        <a:latin typeface="Meiryo UI" panose="020B0604030504040204" pitchFamily="50" charset="-128"/>
                        <a:ea typeface="Meiryo UI" panose="020B0604030504040204" pitchFamily="50" charset="-128"/>
                      </a:endParaRPr>
                    </a:p>
                    <a:p>
                      <a:pPr marL="0" marR="0" lvl="0" indent="0" algn="l" defTabSz="778913" rtl="0" eaLnBrk="1" fontAlgn="auto" latinLnBrk="0" hangingPunct="1">
                        <a:lnSpc>
                          <a:spcPts val="1450"/>
                        </a:lnSpc>
                        <a:spcBef>
                          <a:spcPts val="0"/>
                        </a:spcBef>
                        <a:spcAft>
                          <a:spcPts val="0"/>
                        </a:spcAft>
                        <a:buClrTx/>
                        <a:buSzTx/>
                        <a:buFont typeface="Arial" panose="020B0604020202020204" pitchFamily="34" charset="0"/>
                        <a:buNone/>
                        <a:tabLst/>
                        <a:defRPr/>
                      </a:pPr>
                      <a:r>
                        <a:rPr kumimoji="1" lang="ja-JP" altLang="en-US" sz="1300" dirty="0" smtClean="0">
                          <a:latin typeface="Meiryo UI" panose="020B0604030504040204" pitchFamily="50" charset="-128"/>
                          <a:ea typeface="Meiryo UI" panose="020B0604030504040204" pitchFamily="50" charset="-128"/>
                        </a:rPr>
                        <a:t>                                          （</a:t>
                      </a:r>
                      <a:r>
                        <a:rPr kumimoji="1" lang="en-US" altLang="ja-JP" sz="1300" dirty="0" smtClean="0">
                          <a:latin typeface="Meiryo UI" panose="020B0604030504040204" pitchFamily="50" charset="-128"/>
                          <a:ea typeface="Meiryo UI" panose="020B0604030504040204" pitchFamily="50" charset="-128"/>
                        </a:rPr>
                        <a:t>R</a:t>
                      </a:r>
                      <a:r>
                        <a:rPr kumimoji="1" lang="ja-JP" altLang="en-US" sz="1300" dirty="0" smtClean="0">
                          <a:latin typeface="Meiryo UI" panose="020B0604030504040204" pitchFamily="50" charset="-128"/>
                          <a:ea typeface="Meiryo UI" panose="020B0604030504040204" pitchFamily="50" charset="-128"/>
                        </a:rPr>
                        <a:t>３年度３回補正）</a:t>
                      </a:r>
                    </a:p>
                    <a:p>
                      <a:pPr marL="84138" marR="0" lvl="0" indent="-84138" algn="l" defTabSz="778913" rtl="0" eaLnBrk="1" fontAlgn="auto" latinLnBrk="0" hangingPunct="1">
                        <a:lnSpc>
                          <a:spcPts val="1450"/>
                        </a:lnSpc>
                        <a:spcBef>
                          <a:spcPts val="0"/>
                        </a:spcBef>
                        <a:spcAft>
                          <a:spcPts val="0"/>
                        </a:spcAft>
                        <a:buClrTx/>
                        <a:buSzTx/>
                        <a:buFont typeface="Arial" panose="020B0604020202020204" pitchFamily="34" charset="0"/>
                        <a:buChar char="•"/>
                        <a:tabLst/>
                        <a:defRPr/>
                      </a:pPr>
                      <a:r>
                        <a:rPr kumimoji="1" lang="ja-JP" altLang="en-US" sz="1300" dirty="0" smtClean="0">
                          <a:latin typeface="Meiryo UI" panose="020B0604030504040204" pitchFamily="50" charset="-128"/>
                          <a:ea typeface="Meiryo UI" panose="020B0604030504040204" pitchFamily="50" charset="-128"/>
                        </a:rPr>
                        <a:t>買い物</a:t>
                      </a:r>
                      <a:r>
                        <a:rPr kumimoji="1" lang="ja-JP" altLang="en-US" sz="1300" dirty="0">
                          <a:latin typeface="Meiryo UI" panose="020B0604030504040204" pitchFamily="50" charset="-128"/>
                          <a:ea typeface="Meiryo UI" panose="020B0604030504040204" pitchFamily="50" charset="-128"/>
                        </a:rPr>
                        <a:t>応援キャンペーン             （</a:t>
                      </a:r>
                      <a:r>
                        <a:rPr kumimoji="1" lang="en-US" altLang="ja-JP" sz="1300" dirty="0">
                          <a:latin typeface="Meiryo UI" panose="020B0604030504040204" pitchFamily="50" charset="-128"/>
                          <a:ea typeface="Meiryo UI" panose="020B0604030504040204" pitchFamily="50" charset="-128"/>
                        </a:rPr>
                        <a:t>R</a:t>
                      </a:r>
                      <a:r>
                        <a:rPr kumimoji="1" lang="ja-JP" altLang="en-US" sz="1300" dirty="0">
                          <a:latin typeface="Meiryo UI" panose="020B0604030504040204" pitchFamily="50" charset="-128"/>
                          <a:ea typeface="Meiryo UI" panose="020B0604030504040204" pitchFamily="50" charset="-128"/>
                        </a:rPr>
                        <a:t>３年度４回補正）</a:t>
                      </a:r>
                    </a:p>
                    <a:p>
                      <a:pPr marL="84138" marR="0" lvl="0" indent="-84138" algn="l" defTabSz="778913" rtl="0" eaLnBrk="1" fontAlgn="auto" latinLnBrk="0" hangingPunct="1">
                        <a:lnSpc>
                          <a:spcPts val="1450"/>
                        </a:lnSpc>
                        <a:spcBef>
                          <a:spcPts val="0"/>
                        </a:spcBef>
                        <a:spcAft>
                          <a:spcPts val="0"/>
                        </a:spcAft>
                        <a:buClrTx/>
                        <a:buSzTx/>
                        <a:buFont typeface="Arial" panose="020B0604020202020204" pitchFamily="34" charset="0"/>
                        <a:buChar char="•"/>
                        <a:tabLst/>
                        <a:defRPr/>
                      </a:pPr>
                      <a:r>
                        <a:rPr kumimoji="1" lang="ja-JP" altLang="en-US" sz="1300" dirty="0">
                          <a:latin typeface="Meiryo UI" panose="020B0604030504040204" pitchFamily="50" charset="-128"/>
                          <a:ea typeface="Meiryo UI" panose="020B0604030504040204" pitchFamily="50" charset="-128"/>
                        </a:rPr>
                        <a:t>「大阪いらっしゃいキャンペーン</a:t>
                      </a:r>
                      <a:r>
                        <a:rPr kumimoji="1" lang="en-US" altLang="ja-JP" sz="1300" dirty="0">
                          <a:latin typeface="Meiryo UI" panose="020B0604030504040204" pitchFamily="50" charset="-128"/>
                          <a:ea typeface="Meiryo UI" panose="020B0604030504040204" pitchFamily="50" charset="-128"/>
                        </a:rPr>
                        <a:t>2021</a:t>
                      </a:r>
                      <a:r>
                        <a:rPr kumimoji="1" lang="ja-JP" altLang="en-US" sz="1300" dirty="0">
                          <a:latin typeface="Meiryo UI" panose="020B0604030504040204" pitchFamily="50" charset="-128"/>
                          <a:ea typeface="Meiryo UI" panose="020B0604030504040204" pitchFamily="50" charset="-128"/>
                        </a:rPr>
                        <a:t>」（おおさか観光消費喚起事業）                                </a:t>
                      </a:r>
                      <a:r>
                        <a:rPr kumimoji="1" lang="ja-JP" altLang="en-US" sz="1300" dirty="0" smtClean="0">
                          <a:latin typeface="Meiryo UI" panose="020B0604030504040204" pitchFamily="50" charset="-128"/>
                          <a:ea typeface="Meiryo UI" panose="020B0604030504040204" pitchFamily="50" charset="-128"/>
                        </a:rPr>
                        <a:t>（</a:t>
                      </a:r>
                      <a:r>
                        <a:rPr kumimoji="1" lang="en-US" altLang="ja-JP" sz="1300" dirty="0">
                          <a:latin typeface="Meiryo UI" panose="020B0604030504040204" pitchFamily="50" charset="-128"/>
                          <a:ea typeface="Meiryo UI" panose="020B0604030504040204" pitchFamily="50" charset="-128"/>
                        </a:rPr>
                        <a:t>R</a:t>
                      </a:r>
                      <a:r>
                        <a:rPr kumimoji="1" lang="ja-JP" altLang="en-US" sz="1300" dirty="0">
                          <a:latin typeface="Meiryo UI" panose="020B0604030504040204" pitchFamily="50" charset="-128"/>
                          <a:ea typeface="Meiryo UI" panose="020B0604030504040204" pitchFamily="50" charset="-128"/>
                        </a:rPr>
                        <a:t>３年度当初）</a:t>
                      </a:r>
                    </a:p>
                    <a:p>
                      <a:pPr marL="84138" marR="0" lvl="0" indent="-84138" algn="l" defTabSz="778913" rtl="0" eaLnBrk="1" fontAlgn="auto" latinLnBrk="0" hangingPunct="1">
                        <a:lnSpc>
                          <a:spcPts val="1450"/>
                        </a:lnSpc>
                        <a:spcBef>
                          <a:spcPts val="0"/>
                        </a:spcBef>
                        <a:spcAft>
                          <a:spcPts val="0"/>
                        </a:spcAft>
                        <a:buClrTx/>
                        <a:buSzTx/>
                        <a:buFont typeface="Arial" panose="020B0604020202020204" pitchFamily="34" charset="0"/>
                        <a:buChar char="•"/>
                        <a:tabLst/>
                        <a:defRPr/>
                      </a:pPr>
                      <a:r>
                        <a:rPr kumimoji="1" lang="ja-JP" altLang="en-US" sz="1300" dirty="0">
                          <a:latin typeface="Meiryo UI" panose="020B0604030504040204" pitchFamily="50" charset="-128"/>
                          <a:ea typeface="Meiryo UI" panose="020B0604030504040204" pitchFamily="50" charset="-128"/>
                        </a:rPr>
                        <a:t>大阪文化芸術創出事業                 （</a:t>
                      </a:r>
                      <a:r>
                        <a:rPr kumimoji="1" lang="en-US" altLang="ja-JP" sz="1300" dirty="0">
                          <a:latin typeface="Meiryo UI" panose="020B0604030504040204" pitchFamily="50" charset="-128"/>
                          <a:ea typeface="Meiryo UI" panose="020B0604030504040204" pitchFamily="50" charset="-128"/>
                        </a:rPr>
                        <a:t>R</a:t>
                      </a:r>
                      <a:r>
                        <a:rPr kumimoji="1" lang="ja-JP" altLang="en-US" sz="1300" dirty="0">
                          <a:latin typeface="Meiryo UI" panose="020B0604030504040204" pitchFamily="50" charset="-128"/>
                          <a:ea typeface="Meiryo UI" panose="020B0604030504040204" pitchFamily="50" charset="-128"/>
                        </a:rPr>
                        <a:t>３年度当初</a:t>
                      </a:r>
                      <a:r>
                        <a:rPr kumimoji="1" lang="ja-JP" altLang="en-US" sz="1300" dirty="0" smtClean="0">
                          <a:latin typeface="Meiryo UI" panose="020B0604030504040204" pitchFamily="50" charset="-128"/>
                          <a:ea typeface="Meiryo UI" panose="020B0604030504040204" pitchFamily="50" charset="-128"/>
                        </a:rPr>
                        <a:t>）</a:t>
                      </a:r>
                      <a:endParaRPr kumimoji="1" lang="en-US" altLang="ja-JP" sz="1300" dirty="0">
                        <a:latin typeface="Meiryo UI" panose="020B0604030504040204" pitchFamily="50" charset="-128"/>
                        <a:ea typeface="Meiryo UI" panose="020B0604030504040204" pitchFamily="50" charset="-128"/>
                      </a:endParaRPr>
                    </a:p>
                    <a:p>
                      <a:pPr marL="0" indent="0">
                        <a:lnSpc>
                          <a:spcPts val="1000"/>
                        </a:lnSpc>
                        <a:buFont typeface="Arial" panose="020B0604020202020204" pitchFamily="34" charset="0"/>
                        <a:buNone/>
                      </a:pPr>
                      <a:r>
                        <a:rPr kumimoji="1" lang="ja-JP" altLang="en-US" sz="1300" dirty="0">
                          <a:latin typeface="Meiryo UI" panose="020B0604030504040204" pitchFamily="50" charset="-128"/>
                          <a:ea typeface="Meiryo UI" panose="020B0604030504040204" pitchFamily="50" charset="-128"/>
                        </a:rPr>
                        <a:t>　</a:t>
                      </a:r>
                    </a:p>
                    <a:p>
                      <a:pPr marL="0" indent="0">
                        <a:lnSpc>
                          <a:spcPts val="1450"/>
                        </a:lnSpc>
                        <a:buFont typeface="Arial" panose="020B0604020202020204" pitchFamily="34" charset="0"/>
                        <a:buNone/>
                      </a:pPr>
                      <a:r>
                        <a:rPr kumimoji="1" lang="ja-JP" altLang="en-US" sz="1300" dirty="0">
                          <a:latin typeface="Meiryo UI" panose="020B0604030504040204" pitchFamily="50" charset="-128"/>
                          <a:ea typeface="Meiryo UI" panose="020B0604030504040204" pitchFamily="50" charset="-128"/>
                        </a:rPr>
                        <a:t>（国等の施策）</a:t>
                      </a:r>
                    </a:p>
                    <a:p>
                      <a:pPr marL="84138" marR="0" lvl="0" indent="-84138" algn="l" defTabSz="778913" rtl="0" eaLnBrk="1" fontAlgn="auto" latinLnBrk="0" hangingPunct="1">
                        <a:lnSpc>
                          <a:spcPts val="1450"/>
                        </a:lnSpc>
                        <a:spcBef>
                          <a:spcPts val="0"/>
                        </a:spcBef>
                        <a:spcAft>
                          <a:spcPts val="0"/>
                        </a:spcAft>
                        <a:buClrTx/>
                        <a:buSzTx/>
                        <a:buFont typeface="Arial" panose="020B0604020202020204" pitchFamily="34" charset="0"/>
                        <a:buChar char="•"/>
                        <a:tabLst/>
                        <a:defRPr/>
                      </a:pPr>
                      <a:r>
                        <a:rPr kumimoji="1" lang="ja-JP" altLang="en-US" sz="1300" dirty="0">
                          <a:latin typeface="Meiryo UI" panose="020B0604030504040204" pitchFamily="50" charset="-128"/>
                          <a:ea typeface="Meiryo UI" panose="020B0604030504040204" pitchFamily="50" charset="-128"/>
                        </a:rPr>
                        <a:t>子育て世帯生活支援特別給付金の支給</a:t>
                      </a:r>
                      <a:endParaRPr kumimoji="1" lang="en-US" altLang="ja-JP" sz="1300" dirty="0">
                        <a:latin typeface="Meiryo UI" panose="020B0604030504040204" pitchFamily="50" charset="-128"/>
                        <a:ea typeface="Meiryo UI" panose="020B0604030504040204" pitchFamily="50" charset="-128"/>
                      </a:endParaRPr>
                    </a:p>
                    <a:p>
                      <a:pPr marL="0" marR="0" lvl="0" indent="0" algn="l" defTabSz="778913" rtl="0" eaLnBrk="1" fontAlgn="auto" latinLnBrk="0" hangingPunct="1">
                        <a:lnSpc>
                          <a:spcPts val="1450"/>
                        </a:lnSpc>
                        <a:spcBef>
                          <a:spcPts val="0"/>
                        </a:spcBef>
                        <a:spcAft>
                          <a:spcPts val="0"/>
                        </a:spcAft>
                        <a:buClrTx/>
                        <a:buSzTx/>
                        <a:buFont typeface="Arial" panose="020B0604020202020204" pitchFamily="34" charset="0"/>
                        <a:buNone/>
                        <a:tabLst/>
                        <a:defRPr/>
                      </a:pPr>
                      <a:r>
                        <a:rPr kumimoji="1" lang="ja-JP" altLang="en-US" sz="1300" dirty="0">
                          <a:latin typeface="Meiryo UI" panose="020B0604030504040204" pitchFamily="50" charset="-128"/>
                          <a:ea typeface="Meiryo UI" panose="020B0604030504040204" pitchFamily="50" charset="-128"/>
                        </a:rPr>
                        <a:t>                                     （</a:t>
                      </a:r>
                      <a:r>
                        <a:rPr kumimoji="1" lang="en-US" altLang="ja-JP" sz="1300" dirty="0">
                          <a:latin typeface="Meiryo UI" panose="020B0604030504040204" pitchFamily="50" charset="-128"/>
                          <a:ea typeface="Meiryo UI" panose="020B0604030504040204" pitchFamily="50" charset="-128"/>
                        </a:rPr>
                        <a:t>R</a:t>
                      </a:r>
                      <a:r>
                        <a:rPr kumimoji="1" lang="ja-JP" altLang="en-US" sz="1300" dirty="0">
                          <a:latin typeface="Meiryo UI" panose="020B0604030504040204" pitchFamily="50" charset="-128"/>
                          <a:ea typeface="Meiryo UI" panose="020B0604030504040204" pitchFamily="50" charset="-128"/>
                        </a:rPr>
                        <a:t>３年度３、８回補正）</a:t>
                      </a:r>
                    </a:p>
                    <a:p>
                      <a:pPr marL="84138" marR="0" lvl="0" indent="-84138" algn="l" defTabSz="778913" rtl="0" eaLnBrk="1" fontAlgn="auto" latinLnBrk="0" hangingPunct="1">
                        <a:lnSpc>
                          <a:spcPts val="1450"/>
                        </a:lnSpc>
                        <a:spcBef>
                          <a:spcPts val="0"/>
                        </a:spcBef>
                        <a:spcAft>
                          <a:spcPts val="0"/>
                        </a:spcAft>
                        <a:buClrTx/>
                        <a:buSzTx/>
                        <a:buFont typeface="Arial" panose="020B0604020202020204" pitchFamily="34" charset="0"/>
                        <a:buChar char="•"/>
                        <a:tabLst/>
                        <a:defRPr/>
                      </a:pPr>
                      <a:r>
                        <a:rPr kumimoji="1" lang="ja-JP" altLang="en-US" sz="1300" dirty="0">
                          <a:latin typeface="Meiryo UI" panose="020B0604030504040204" pitchFamily="50" charset="-128"/>
                          <a:ea typeface="Meiryo UI" panose="020B0604030504040204" pitchFamily="50" charset="-128"/>
                        </a:rPr>
                        <a:t>生活困窮者自立支援金の支給</a:t>
                      </a:r>
                      <a:endParaRPr kumimoji="1" lang="en-US" altLang="ja-JP" sz="1300" dirty="0">
                        <a:latin typeface="Meiryo UI" panose="020B0604030504040204" pitchFamily="50" charset="-128"/>
                        <a:ea typeface="Meiryo UI" panose="020B0604030504040204" pitchFamily="50" charset="-128"/>
                      </a:endParaRPr>
                    </a:p>
                    <a:p>
                      <a:pPr marL="0" marR="0" lvl="0" indent="0" algn="l" defTabSz="778913" rtl="0" eaLnBrk="1" fontAlgn="auto" latinLnBrk="0" hangingPunct="1">
                        <a:lnSpc>
                          <a:spcPts val="1450"/>
                        </a:lnSpc>
                        <a:spcBef>
                          <a:spcPts val="0"/>
                        </a:spcBef>
                        <a:spcAft>
                          <a:spcPts val="0"/>
                        </a:spcAft>
                        <a:buClrTx/>
                        <a:buSzTx/>
                        <a:buFont typeface="Arial" panose="020B0604020202020204" pitchFamily="34" charset="0"/>
                        <a:buNone/>
                        <a:tabLst/>
                        <a:defRPr/>
                      </a:pPr>
                      <a:r>
                        <a:rPr kumimoji="1" lang="ja-JP" altLang="en-US" sz="1300" dirty="0">
                          <a:latin typeface="Meiryo UI" panose="020B0604030504040204" pitchFamily="50" charset="-128"/>
                          <a:ea typeface="Meiryo UI" panose="020B0604030504040204" pitchFamily="50" charset="-128"/>
                        </a:rPr>
                        <a:t>                        （</a:t>
                      </a:r>
                      <a:r>
                        <a:rPr kumimoji="1" lang="en-US" altLang="ja-JP" sz="1300" dirty="0">
                          <a:latin typeface="Meiryo UI" panose="020B0604030504040204" pitchFamily="50" charset="-128"/>
                          <a:ea typeface="Meiryo UI" panose="020B0604030504040204" pitchFamily="50" charset="-128"/>
                        </a:rPr>
                        <a:t>R</a:t>
                      </a:r>
                      <a:r>
                        <a:rPr kumimoji="1" lang="ja-JP" altLang="en-US" sz="1300" dirty="0">
                          <a:latin typeface="Meiryo UI" panose="020B0604030504040204" pitchFamily="50" charset="-128"/>
                          <a:ea typeface="Meiryo UI" panose="020B0604030504040204" pitchFamily="50" charset="-128"/>
                        </a:rPr>
                        <a:t>３年度８回補正、</a:t>
                      </a:r>
                      <a:r>
                        <a:rPr kumimoji="1" lang="en-US" altLang="ja-JP" sz="1300" dirty="0">
                          <a:latin typeface="Meiryo UI" panose="020B0604030504040204" pitchFamily="50" charset="-128"/>
                          <a:ea typeface="Meiryo UI" panose="020B0604030504040204" pitchFamily="50" charset="-128"/>
                        </a:rPr>
                        <a:t>R4</a:t>
                      </a:r>
                      <a:r>
                        <a:rPr kumimoji="1" lang="ja-JP" altLang="en-US" sz="1300" dirty="0">
                          <a:latin typeface="Meiryo UI" panose="020B0604030504040204" pitchFamily="50" charset="-128"/>
                          <a:ea typeface="Meiryo UI" panose="020B0604030504040204" pitchFamily="50" charset="-128"/>
                        </a:rPr>
                        <a:t>年度当初）</a:t>
                      </a:r>
                    </a:p>
                    <a:p>
                      <a:pPr marL="0" marR="0" lvl="0" indent="0" algn="l" defTabSz="778913" rtl="0" eaLnBrk="1" fontAlgn="auto" latinLnBrk="0" hangingPunct="1">
                        <a:lnSpc>
                          <a:spcPts val="1450"/>
                        </a:lnSpc>
                        <a:spcBef>
                          <a:spcPts val="0"/>
                        </a:spcBef>
                        <a:spcAft>
                          <a:spcPts val="0"/>
                        </a:spcAft>
                        <a:buClrTx/>
                        <a:buSzTx/>
                        <a:buFont typeface="Arial" panose="020B0604020202020204" pitchFamily="34" charset="0"/>
                        <a:buNone/>
                        <a:tabLst/>
                        <a:defRPr/>
                      </a:pPr>
                      <a:endParaRPr kumimoji="1" lang="en-US" altLang="ja-JP" sz="1300" strike="sngStrike" dirty="0">
                        <a:solidFill>
                          <a:srgbClr val="FF0000"/>
                        </a:solidFill>
                        <a:latin typeface="Meiryo UI" panose="020B0604030504040204" pitchFamily="50" charset="-128"/>
                        <a:ea typeface="Meiryo UI" panose="020B0604030504040204" pitchFamily="50" charset="-128"/>
                      </a:endParaRPr>
                    </a:p>
                  </a:txBody>
                  <a:tcPr marL="66462" marR="33231" marT="42203" marB="42203"/>
                </a:tc>
                <a:extLst>
                  <a:ext uri="{0D108BD9-81ED-4DB2-BD59-A6C34878D82A}">
                    <a16:rowId xmlns:a16="http://schemas.microsoft.com/office/drawing/2014/main" val="3095988046"/>
                  </a:ext>
                </a:extLst>
              </a:tr>
            </a:tbl>
          </a:graphicData>
        </a:graphic>
      </p:graphicFrame>
      <p:sp>
        <p:nvSpPr>
          <p:cNvPr id="2" name="スライド番号プレースホルダー 1"/>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1E2DCCE-2328-4EE7-B47C-8DACD135FF60}" type="slidenum">
              <a:rPr kumimoji="1" lang="en-US" altLang="ja-JP" sz="11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263</a:t>
            </a:fld>
            <a:endParaRPr kumimoji="1" lang="en-US" altLang="ja-JP" sz="11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
        <p:nvSpPr>
          <p:cNvPr id="6" name="テキスト ボックス 36"/>
          <p:cNvSpPr txBox="1"/>
          <p:nvPr/>
        </p:nvSpPr>
        <p:spPr>
          <a:xfrm>
            <a:off x="53576" y="46166"/>
            <a:ext cx="3993789"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Ⅳ</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　新型コロナウイルス感染症対策</a:t>
            </a:r>
            <a:endPar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endParaRPr>
          </a:p>
        </p:txBody>
      </p:sp>
    </p:spTree>
    <p:extLst>
      <p:ext uri="{BB962C8B-B14F-4D97-AF65-F5344CB8AC3E}">
        <p14:creationId xmlns:p14="http://schemas.microsoft.com/office/powerpoint/2010/main" val="1640554173"/>
      </p:ext>
    </p:extLst>
  </p:cSld>
  <p:clrMapOvr>
    <a:masterClrMapping/>
  </p:clrMapOvr>
  <p:transition/>
  <p:timing>
    <p:tnLst>
      <p:par>
        <p:cTn id="1" dur="indefinite" restart="never" nodeType="tmRoot"/>
      </p:par>
    </p:tnLst>
  </p:timing>
</p:sld>
</file>

<file path=ppt/slides/slide2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Rectangle 4"/>
          <p:cNvSpPr>
            <a:spLocks noChangeArrowheads="1"/>
          </p:cNvSpPr>
          <p:nvPr/>
        </p:nvSpPr>
        <p:spPr bwMode="auto">
          <a:xfrm>
            <a:off x="193432" y="331812"/>
            <a:ext cx="8442081" cy="439616"/>
          </a:xfrm>
          <a:prstGeom prst="rect">
            <a:avLst/>
          </a:prstGeom>
          <a:solidFill>
            <a:srgbClr val="000099"/>
          </a:solidFill>
          <a:ln w="38100" algn="ctr">
            <a:noFill/>
            <a:miter lim="800000"/>
            <a:headEnd/>
            <a:tailEnd/>
          </a:ln>
          <a:effectLst/>
        </p:spPr>
        <p:txBody>
          <a:bodyPr wrap="none" lIns="71934" tIns="35967" rIns="71934" bIns="35967" anchor="ctr"/>
          <a:lstStyle/>
          <a:p>
            <a:pPr marL="0" marR="0" lvl="0" indent="0" algn="ctr" defTabSz="844083" rtl="0" eaLnBrk="1" fontAlgn="base" latinLnBrk="0" hangingPunct="1">
              <a:lnSpc>
                <a:spcPct val="100000"/>
              </a:lnSpc>
              <a:spcBef>
                <a:spcPct val="0"/>
              </a:spcBef>
              <a:spcAft>
                <a:spcPct val="0"/>
              </a:spcAft>
              <a:buClrTx/>
              <a:buSzTx/>
              <a:buFontTx/>
              <a:buNone/>
              <a:tabLst/>
              <a:defRPr/>
            </a:pPr>
            <a:r>
              <a:rPr kumimoji="1" lang="ja-JP" altLang="en-US" sz="2585"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HG創英角ｺﾞｼｯｸUB" pitchFamily="49" charset="-128"/>
                <a:cs typeface="+mn-cs"/>
              </a:rPr>
              <a:t>新型コロナウイルス感染症対策　主な取組み</a:t>
            </a:r>
          </a:p>
        </p:txBody>
      </p:sp>
      <p:sp>
        <p:nvSpPr>
          <p:cNvPr id="5" name="AutoShape 6"/>
          <p:cNvSpPr>
            <a:spLocks noChangeArrowheads="1"/>
          </p:cNvSpPr>
          <p:nvPr/>
        </p:nvSpPr>
        <p:spPr bwMode="auto">
          <a:xfrm>
            <a:off x="350227" y="823047"/>
            <a:ext cx="8128489" cy="366281"/>
          </a:xfrm>
          <a:prstGeom prst="roundRect">
            <a:avLst>
              <a:gd name="adj" fmla="val 16667"/>
            </a:avLst>
          </a:prstGeom>
          <a:solidFill>
            <a:schemeClr val="accent1">
              <a:lumMod val="40000"/>
              <a:lumOff val="60000"/>
            </a:schemeClr>
          </a:solidFill>
          <a:ln w="22225">
            <a:noFill/>
            <a:round/>
            <a:headEnd/>
            <a:tailEnd/>
          </a:ln>
          <a:effectLst>
            <a:outerShdw blurRad="50800" dist="38100" dir="2700000" algn="tl" rotWithShape="0">
              <a:prstClr val="black">
                <a:alpha val="40000"/>
              </a:prstClr>
            </a:outerShdw>
          </a:effectLst>
        </p:spPr>
        <p:txBody>
          <a:bodyPr lIns="71934" tIns="0" rIns="71934" bIns="0" anchor="ctr"/>
          <a:lstStyle/>
          <a:p>
            <a:pPr marL="0" marR="0" lvl="0" indent="0" algn="l" defTabSz="844083" rtl="0" eaLnBrk="0" fontAlgn="base" latinLnBrk="0" hangingPunct="0">
              <a:lnSpc>
                <a:spcPct val="100000"/>
              </a:lnSpc>
              <a:spcBef>
                <a:spcPct val="0"/>
              </a:spcBef>
              <a:spcAft>
                <a:spcPct val="0"/>
              </a:spcAft>
              <a:buClrTx/>
              <a:buSzTx/>
              <a:buFontTx/>
              <a:buNone/>
              <a:tabLst/>
              <a:defRPr/>
            </a:pPr>
            <a:r>
              <a:rPr kumimoji="1" lang="ja-JP" altLang="en-US"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第１波から第７波までの取組み（第６波）</a:t>
            </a:r>
          </a:p>
        </p:txBody>
      </p:sp>
      <p:graphicFrame>
        <p:nvGraphicFramePr>
          <p:cNvPr id="17" name="表 16"/>
          <p:cNvGraphicFramePr>
            <a:graphicFrameLocks noGrp="1"/>
          </p:cNvGraphicFramePr>
          <p:nvPr>
            <p:extLst/>
          </p:nvPr>
        </p:nvGraphicFramePr>
        <p:xfrm>
          <a:off x="489786" y="1240947"/>
          <a:ext cx="7988930" cy="4546209"/>
        </p:xfrm>
        <a:graphic>
          <a:graphicData uri="http://schemas.openxmlformats.org/drawingml/2006/table">
            <a:tbl>
              <a:tblPr firstRow="1" bandRow="1">
                <a:tableStyleId>{5C22544A-7EE6-4342-B048-85BDC9FD1C3A}</a:tableStyleId>
              </a:tblPr>
              <a:tblGrid>
                <a:gridCol w="928417">
                  <a:extLst>
                    <a:ext uri="{9D8B030D-6E8A-4147-A177-3AD203B41FA5}">
                      <a16:colId xmlns:a16="http://schemas.microsoft.com/office/drawing/2014/main" val="2649916852"/>
                    </a:ext>
                  </a:extLst>
                </a:gridCol>
                <a:gridCol w="3546403">
                  <a:extLst>
                    <a:ext uri="{9D8B030D-6E8A-4147-A177-3AD203B41FA5}">
                      <a16:colId xmlns:a16="http://schemas.microsoft.com/office/drawing/2014/main" val="1944127082"/>
                    </a:ext>
                  </a:extLst>
                </a:gridCol>
                <a:gridCol w="3514110">
                  <a:extLst>
                    <a:ext uri="{9D8B030D-6E8A-4147-A177-3AD203B41FA5}">
                      <a16:colId xmlns:a16="http://schemas.microsoft.com/office/drawing/2014/main" val="4294024148"/>
                    </a:ext>
                  </a:extLst>
                </a:gridCol>
              </a:tblGrid>
              <a:tr h="292198">
                <a:tc>
                  <a:txBody>
                    <a:bodyPr/>
                    <a:lstStyle/>
                    <a:p>
                      <a:endParaRPr kumimoji="1" lang="ja-JP" altLang="en-US" sz="1400" dirty="0"/>
                    </a:p>
                  </a:txBody>
                  <a:tcPr marL="84406" marR="84406" marT="42203" marB="42203"/>
                </a:tc>
                <a:tc>
                  <a:txBody>
                    <a:bodyPr/>
                    <a:lstStyle/>
                    <a:p>
                      <a:pPr algn="ctr"/>
                      <a:r>
                        <a:rPr kumimoji="1" lang="ja-JP" altLang="en-US" sz="1400" b="0" dirty="0">
                          <a:solidFill>
                            <a:schemeClr val="tx1"/>
                          </a:solidFill>
                          <a:latin typeface="Meiryo UI" panose="020B0604030504040204" pitchFamily="50" charset="-128"/>
                          <a:ea typeface="Meiryo UI" panose="020B0604030504040204" pitchFamily="50" charset="-128"/>
                        </a:rPr>
                        <a:t>感染拡大防止対策</a:t>
                      </a:r>
                    </a:p>
                  </a:txBody>
                  <a:tcPr marL="84406" marR="84406" marT="42203" marB="42203"/>
                </a:tc>
                <a:tc>
                  <a:txBody>
                    <a:bodyPr/>
                    <a:lstStyle/>
                    <a:p>
                      <a:pPr algn="ctr"/>
                      <a:r>
                        <a:rPr kumimoji="1" lang="ja-JP" altLang="en-US" sz="1400" b="0" dirty="0">
                          <a:solidFill>
                            <a:schemeClr val="tx1"/>
                          </a:solidFill>
                          <a:latin typeface="Meiryo UI" panose="020B0604030504040204" pitchFamily="50" charset="-128"/>
                          <a:ea typeface="Meiryo UI" panose="020B0604030504040204" pitchFamily="50" charset="-128"/>
                        </a:rPr>
                        <a:t>市民生活の確保、事業者への支援</a:t>
                      </a:r>
                    </a:p>
                  </a:txBody>
                  <a:tcPr marL="84406" marR="84406" marT="42203" marB="42203"/>
                </a:tc>
                <a:extLst>
                  <a:ext uri="{0D108BD9-81ED-4DB2-BD59-A6C34878D82A}">
                    <a16:rowId xmlns:a16="http://schemas.microsoft.com/office/drawing/2014/main" val="2393041098"/>
                  </a:ext>
                </a:extLst>
              </a:tr>
              <a:tr h="4248443">
                <a:tc>
                  <a:txBody>
                    <a:bodyPr/>
                    <a:lstStyle/>
                    <a:p>
                      <a:pPr algn="ctr"/>
                      <a:r>
                        <a:rPr kumimoji="1" lang="ja-JP" altLang="en-US" sz="1700" dirty="0">
                          <a:latin typeface="Meiryo UI" panose="020B0604030504040204" pitchFamily="50" charset="-128"/>
                          <a:ea typeface="Meiryo UI" panose="020B0604030504040204" pitchFamily="50" charset="-128"/>
                        </a:rPr>
                        <a:t>第６波</a:t>
                      </a:r>
                      <a:endParaRPr kumimoji="1" lang="en-US" altLang="ja-JP" sz="1700" dirty="0">
                        <a:latin typeface="Meiryo UI" panose="020B0604030504040204" pitchFamily="50" charset="-128"/>
                        <a:ea typeface="Meiryo UI" panose="020B0604030504040204" pitchFamily="50" charset="-128"/>
                      </a:endParaRPr>
                    </a:p>
                    <a:p>
                      <a:pPr algn="ctr"/>
                      <a:endParaRPr kumimoji="1" lang="en-US" altLang="ja-JP" sz="1300" dirty="0">
                        <a:latin typeface="Meiryo UI" panose="020B0604030504040204" pitchFamily="50" charset="-128"/>
                        <a:ea typeface="Meiryo UI" panose="020B0604030504040204" pitchFamily="50" charset="-128"/>
                      </a:endParaRPr>
                    </a:p>
                    <a:p>
                      <a:pPr algn="ctr"/>
                      <a:r>
                        <a:rPr kumimoji="1" lang="en-US" altLang="ja-JP" sz="1300" dirty="0">
                          <a:latin typeface="Meiryo UI" panose="020B0604030504040204" pitchFamily="50" charset="-128"/>
                          <a:ea typeface="Meiryo UI" panose="020B0604030504040204" pitchFamily="50" charset="-128"/>
                        </a:rPr>
                        <a:t>R3/12/17</a:t>
                      </a:r>
                      <a:r>
                        <a:rPr kumimoji="1" lang="ja-JP" altLang="en-US" sz="1300" dirty="0">
                          <a:latin typeface="Meiryo UI" panose="020B0604030504040204" pitchFamily="50" charset="-128"/>
                          <a:ea typeface="Meiryo UI" panose="020B0604030504040204" pitchFamily="50" charset="-128"/>
                        </a:rPr>
                        <a:t>～</a:t>
                      </a:r>
                      <a:r>
                        <a:rPr kumimoji="1" lang="en-US" altLang="ja-JP" sz="1300" dirty="0">
                          <a:latin typeface="Meiryo UI" panose="020B0604030504040204" pitchFamily="50" charset="-128"/>
                          <a:ea typeface="Meiryo UI" panose="020B0604030504040204" pitchFamily="50" charset="-128"/>
                        </a:rPr>
                        <a:t>R4/6/24</a:t>
                      </a:r>
                      <a:endParaRPr kumimoji="1" lang="ja-JP" altLang="en-US" sz="1300" dirty="0">
                        <a:latin typeface="Meiryo UI" panose="020B0604030504040204" pitchFamily="50" charset="-128"/>
                        <a:ea typeface="Meiryo UI" panose="020B0604030504040204" pitchFamily="50" charset="-128"/>
                      </a:endParaRPr>
                    </a:p>
                  </a:txBody>
                  <a:tcPr marL="33231" marR="33231" marT="42203" marB="42203" anchor="ctr"/>
                </a:tc>
                <a:tc>
                  <a:txBody>
                    <a:bodyPr/>
                    <a:lstStyle/>
                    <a:p>
                      <a:pPr marL="180975" marR="0" lvl="0" indent="-180975" algn="l" defTabSz="778913" rtl="0" eaLnBrk="1" fontAlgn="auto" latinLnBrk="0" hangingPunct="1">
                        <a:lnSpc>
                          <a:spcPct val="100000"/>
                        </a:lnSpc>
                        <a:spcBef>
                          <a:spcPts val="0"/>
                        </a:spcBef>
                        <a:spcAft>
                          <a:spcPts val="0"/>
                        </a:spcAft>
                        <a:buClrTx/>
                        <a:buSzTx/>
                        <a:buFontTx/>
                        <a:buNone/>
                        <a:tabLst/>
                        <a:defRPr/>
                      </a:pPr>
                      <a:r>
                        <a:rPr kumimoji="1" lang="ja-JP" altLang="en-US" sz="1300" b="0" i="0" u="none" strike="noStrike" kern="1200" cap="none" spc="0" normalizeH="0" baseline="0" noProof="0" dirty="0" smtClean="0">
                          <a:ln>
                            <a:noFill/>
                          </a:ln>
                          <a:solidFill>
                            <a:srgbClr val="000000"/>
                          </a:solidFill>
                          <a:effectLst/>
                          <a:uLnTx/>
                          <a:uFillTx/>
                          <a:latin typeface="Meiryo UI" panose="020B0604030504040204" pitchFamily="50" charset="-128"/>
                          <a:ea typeface="Meiryo UI" panose="020B0604030504040204" pitchFamily="50" charset="-128"/>
                          <a:cs typeface="+mn-cs"/>
                        </a:rPr>
                        <a:t>（本市の施策）</a:t>
                      </a:r>
                      <a:endParaRPr kumimoji="1" lang="en-US" altLang="ja-JP" sz="1300" b="0" i="0" u="none" strike="noStrike" kern="1200" cap="none" spc="0" normalizeH="0" baseline="0" noProof="0" dirty="0" smtClean="0">
                        <a:ln>
                          <a:noFill/>
                        </a:ln>
                        <a:solidFill>
                          <a:srgbClr val="000000"/>
                        </a:solidFill>
                        <a:effectLst/>
                        <a:uLnTx/>
                        <a:uFillTx/>
                        <a:latin typeface="Meiryo UI" panose="020B0604030504040204" pitchFamily="50" charset="-128"/>
                        <a:ea typeface="Meiryo UI" panose="020B0604030504040204" pitchFamily="50" charset="-128"/>
                        <a:cs typeface="+mn-cs"/>
                      </a:endParaRPr>
                    </a:p>
                    <a:p>
                      <a:pPr marL="84138" marR="0" lvl="0" indent="-84138" algn="l" defTabSz="778913"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1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新型コロナウイルスワクチン接種事業費の追加</a:t>
                      </a:r>
                      <a:endParaRPr kumimoji="1" lang="en-US" altLang="ja-JP" sz="11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endParaRPr>
                    </a:p>
                    <a:p>
                      <a:pPr marL="0" marR="0" lvl="0" indent="0" algn="l" defTabSz="778913"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1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（３回目接種の前倒し）</a:t>
                      </a:r>
                      <a:r>
                        <a:rPr kumimoji="1" lang="en-US" altLang="ja-JP" sz="11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         </a:t>
                      </a:r>
                      <a:r>
                        <a:rPr kumimoji="1" lang="ja-JP" altLang="en-US" sz="11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a:t>
                      </a:r>
                      <a:r>
                        <a:rPr kumimoji="1" lang="en-US" altLang="ja-JP" sz="11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R</a:t>
                      </a:r>
                      <a:r>
                        <a:rPr kumimoji="1" lang="ja-JP" altLang="en-US" sz="11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３年度</a:t>
                      </a:r>
                      <a:r>
                        <a:rPr kumimoji="1" lang="en-US" altLang="ja-JP" sz="11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12</a:t>
                      </a:r>
                      <a:r>
                        <a:rPr kumimoji="1" lang="ja-JP" altLang="en-US" sz="11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回補正）</a:t>
                      </a:r>
                    </a:p>
                    <a:p>
                      <a:pPr marL="84138" marR="0" lvl="0" indent="-84138" algn="l" defTabSz="778913"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1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新型コロナウイルス感染症患者受入病床拡充協力金の追加                             （</a:t>
                      </a:r>
                      <a:r>
                        <a:rPr kumimoji="1" lang="en-US" altLang="ja-JP" sz="11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R</a:t>
                      </a:r>
                      <a:r>
                        <a:rPr kumimoji="1" lang="ja-JP" altLang="en-US" sz="11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３年度</a:t>
                      </a:r>
                      <a:r>
                        <a:rPr kumimoji="1" lang="en-US" altLang="ja-JP" sz="11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10</a:t>
                      </a:r>
                      <a:r>
                        <a:rPr kumimoji="1" lang="ja-JP" altLang="en-US" sz="1100" b="0" i="0" u="none" strike="noStrike" kern="1200" cap="none" spc="0" normalizeH="0" baseline="0" noProof="0" dirty="0" err="1" smtClean="0">
                          <a:ln>
                            <a:noFill/>
                          </a:ln>
                          <a:solidFill>
                            <a:schemeClr val="tx1"/>
                          </a:solidFill>
                          <a:effectLst/>
                          <a:uLnTx/>
                          <a:uFillTx/>
                          <a:latin typeface="Meiryo UI" panose="020B0604030504040204" pitchFamily="50" charset="-128"/>
                          <a:ea typeface="Meiryo UI" panose="020B0604030504040204" pitchFamily="50" charset="-128"/>
                          <a:cs typeface="+mn-cs"/>
                        </a:rPr>
                        <a:t>、</a:t>
                      </a:r>
                      <a:r>
                        <a:rPr kumimoji="1" lang="en-US" altLang="ja-JP" sz="11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12</a:t>
                      </a:r>
                      <a:r>
                        <a:rPr kumimoji="1" lang="ja-JP" altLang="en-US" sz="11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回補正）</a:t>
                      </a:r>
                      <a:endParaRPr kumimoji="1" lang="en-US" altLang="ja-JP" sz="11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endParaRPr>
                    </a:p>
                    <a:p>
                      <a:pPr marL="84138" marR="0" lvl="0" indent="-84138" algn="l" defTabSz="778913"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1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受診相談センターの運営　　           （</a:t>
                      </a:r>
                      <a:r>
                        <a:rPr kumimoji="1" lang="en-US" altLang="ja-JP" sz="11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R</a:t>
                      </a:r>
                      <a:r>
                        <a:rPr kumimoji="1" lang="ja-JP" altLang="en-US" sz="11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４年度当初）</a:t>
                      </a:r>
                      <a:endParaRPr kumimoji="1" lang="en-US" altLang="ja-JP" sz="11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endParaRPr>
                    </a:p>
                    <a:p>
                      <a:pPr marL="84138" marR="0" lvl="0" indent="-84138" algn="l" defTabSz="778913"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1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ＰＣＲ検査体制の継続               （</a:t>
                      </a:r>
                      <a:r>
                        <a:rPr kumimoji="1" lang="en-US" altLang="ja-JP" sz="11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R</a:t>
                      </a:r>
                      <a:r>
                        <a:rPr kumimoji="1" lang="ja-JP" altLang="en-US" sz="11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４年度当初）</a:t>
                      </a:r>
                      <a:endParaRPr kumimoji="1" lang="en-US" altLang="ja-JP" sz="11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endParaRPr>
                    </a:p>
                    <a:p>
                      <a:pPr marL="84138" marR="0" lvl="0" indent="-84138" algn="l" defTabSz="778913"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1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保健所等における健康観察体制の強化など</a:t>
                      </a:r>
                      <a:endParaRPr kumimoji="1" lang="en-US" altLang="ja-JP" sz="11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endParaRPr>
                    </a:p>
                    <a:p>
                      <a:pPr marL="0" marR="0" lvl="0" indent="0" algn="l" defTabSz="778913"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1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　　　　　　　　　　　　　　　　　　          （</a:t>
                      </a:r>
                      <a:r>
                        <a:rPr kumimoji="1" lang="en-US" altLang="ja-JP" sz="11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R</a:t>
                      </a:r>
                      <a:r>
                        <a:rPr kumimoji="1" lang="ja-JP" altLang="en-US" sz="11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４年度当初）</a:t>
                      </a:r>
                    </a:p>
                    <a:p>
                      <a:pPr marL="84138" marR="0" lvl="0" indent="-84138" algn="l" defTabSz="778913"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1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自宅療養者への配食サービス事業   （</a:t>
                      </a:r>
                      <a:r>
                        <a:rPr kumimoji="1" lang="en-US" altLang="ja-JP" sz="11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R</a:t>
                      </a:r>
                      <a:r>
                        <a:rPr kumimoji="1" lang="ja-JP" altLang="en-US" sz="11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４年度当初）</a:t>
                      </a:r>
                      <a:endParaRPr kumimoji="1" lang="en-US" altLang="ja-JP" sz="11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endParaRPr>
                    </a:p>
                    <a:p>
                      <a:pPr marL="84138" marR="0" lvl="0" indent="-84138" algn="l" defTabSz="778913"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1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入院医療費公費負担　　　　         （</a:t>
                      </a:r>
                      <a:r>
                        <a:rPr kumimoji="1" lang="en-US" altLang="ja-JP" sz="11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R</a:t>
                      </a:r>
                      <a:r>
                        <a:rPr kumimoji="1" lang="ja-JP" altLang="en-US" sz="11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４年度当初）</a:t>
                      </a:r>
                      <a:endParaRPr kumimoji="1" lang="en-US" altLang="ja-JP" sz="11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endParaRPr>
                    </a:p>
                    <a:p>
                      <a:pPr marL="84138" marR="0" lvl="0" indent="-84138" algn="l" defTabSz="778913"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1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新型コロナウイルス感染症患者受入病床拡充協力金</a:t>
                      </a:r>
                      <a:endParaRPr kumimoji="1" lang="en-US" altLang="ja-JP" sz="11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endParaRPr>
                    </a:p>
                    <a:p>
                      <a:pPr marL="0" marR="0" lvl="0" indent="0" algn="l" defTabSz="778913"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en-US" altLang="ja-JP" sz="11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                                           </a:t>
                      </a:r>
                      <a:r>
                        <a:rPr kumimoji="1" lang="ja-JP" altLang="en-US" sz="11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　（</a:t>
                      </a:r>
                      <a:r>
                        <a:rPr kumimoji="1" lang="en-US" altLang="ja-JP" sz="11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R</a:t>
                      </a:r>
                      <a:r>
                        <a:rPr kumimoji="1" lang="ja-JP" altLang="en-US" sz="11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４年度当初）</a:t>
                      </a:r>
                    </a:p>
                    <a:p>
                      <a:pPr marL="84138" marR="0" lvl="0" indent="-84138" algn="l" defTabSz="778913"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1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新型コロナウイルスワクチン接種事業　（</a:t>
                      </a:r>
                      <a:r>
                        <a:rPr kumimoji="1" lang="en-US" altLang="ja-JP" sz="11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R</a:t>
                      </a:r>
                      <a:r>
                        <a:rPr kumimoji="1" lang="ja-JP" altLang="en-US" sz="11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４年度当初）</a:t>
                      </a:r>
                      <a:endParaRPr kumimoji="1" lang="en-US" altLang="ja-JP" sz="11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endParaRPr>
                    </a:p>
                    <a:p>
                      <a:pPr marL="84138" marR="0" lvl="0" indent="-84138" algn="l" defTabSz="778913"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100" b="0" i="0" u="none" strike="noStrike" kern="1200" cap="none" spc="0" normalizeH="0" baseline="0" noProof="0" dirty="0" err="1" smtClean="0">
                          <a:ln>
                            <a:noFill/>
                          </a:ln>
                          <a:solidFill>
                            <a:schemeClr val="tx1"/>
                          </a:solidFill>
                          <a:effectLst/>
                          <a:uLnTx/>
                          <a:uFillTx/>
                          <a:latin typeface="Meiryo UI" panose="020B0604030504040204" pitchFamily="50" charset="-128"/>
                          <a:ea typeface="Meiryo UI" panose="020B0604030504040204" pitchFamily="50" charset="-128"/>
                          <a:cs typeface="+mn-cs"/>
                        </a:rPr>
                        <a:t>就労系障がい</a:t>
                      </a:r>
                      <a:r>
                        <a:rPr kumimoji="1" lang="ja-JP" altLang="en-US" sz="11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福祉サービス事業所への支援</a:t>
                      </a:r>
                      <a:endParaRPr kumimoji="1" lang="en-US" altLang="ja-JP" sz="11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endParaRPr>
                    </a:p>
                    <a:p>
                      <a:pPr marL="0" marR="0" lvl="0" indent="0" algn="l" defTabSz="778913"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1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                                        （</a:t>
                      </a:r>
                      <a:r>
                        <a:rPr kumimoji="1" lang="en-US" altLang="ja-JP" sz="11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R3</a:t>
                      </a:r>
                      <a:r>
                        <a:rPr kumimoji="1" lang="ja-JP" altLang="en-US" sz="11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年度</a:t>
                      </a:r>
                      <a:r>
                        <a:rPr kumimoji="1" lang="en-US" altLang="ja-JP" sz="11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15</a:t>
                      </a:r>
                      <a:r>
                        <a:rPr kumimoji="1" lang="ja-JP" altLang="en-US" sz="11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回補正）</a:t>
                      </a:r>
                      <a:endParaRPr kumimoji="1" lang="en-US" altLang="ja-JP" sz="11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endParaRPr>
                    </a:p>
                    <a:p>
                      <a:pPr marL="93663" marR="0" lvl="0" indent="-93663" algn="l" defTabSz="778913"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100" b="0" i="0" u="none" strike="noStrike" kern="1200" cap="none" spc="0" normalizeH="0" baseline="0" noProof="0" dirty="0" err="1" smtClean="0">
                          <a:ln>
                            <a:noFill/>
                          </a:ln>
                          <a:solidFill>
                            <a:schemeClr val="tx1"/>
                          </a:solidFill>
                          <a:effectLst/>
                          <a:uLnTx/>
                          <a:uFillTx/>
                          <a:latin typeface="Meiryo UI" panose="020B0604030504040204" pitchFamily="50" charset="-128"/>
                          <a:ea typeface="Meiryo UI" panose="020B0604030504040204" pitchFamily="50" charset="-128"/>
                          <a:cs typeface="+mn-cs"/>
                        </a:rPr>
                        <a:t>障がい</a:t>
                      </a:r>
                      <a:r>
                        <a:rPr kumimoji="1" lang="ja-JP" altLang="en-US" sz="11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福祉サービス事業所等の事業継続に向けた支援</a:t>
                      </a:r>
                      <a:endParaRPr kumimoji="1" lang="en-US" altLang="ja-JP" sz="11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endParaRPr>
                    </a:p>
                    <a:p>
                      <a:pPr marL="0" marR="0" lvl="0" indent="0" algn="l" defTabSz="778913"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en-US" altLang="ja-JP" sz="11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                                              </a:t>
                      </a:r>
                      <a:r>
                        <a:rPr kumimoji="1" lang="ja-JP" altLang="en-US" sz="11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a:t>
                      </a:r>
                      <a:r>
                        <a:rPr kumimoji="1" lang="en-US" altLang="ja-JP" sz="11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R4</a:t>
                      </a:r>
                      <a:r>
                        <a:rPr kumimoji="1" lang="ja-JP" altLang="en-US" sz="11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年度当初）</a:t>
                      </a:r>
                      <a:endParaRPr kumimoji="1" lang="en-US" altLang="ja-JP" sz="11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endParaRPr>
                    </a:p>
                    <a:p>
                      <a:pPr marL="93663" marR="0" lvl="0" indent="-93663" algn="l" defTabSz="778913"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1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施設等の個室化改修支援事業補助、簡易陰圧装置・換気設備設置等に対する補助           （</a:t>
                      </a:r>
                      <a:r>
                        <a:rPr kumimoji="1" lang="en-US" altLang="ja-JP" sz="11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R4</a:t>
                      </a:r>
                      <a:r>
                        <a:rPr kumimoji="1" lang="ja-JP" altLang="en-US" sz="11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年度当初）</a:t>
                      </a:r>
                    </a:p>
                    <a:p>
                      <a:pPr marL="0" marR="0" lvl="0" indent="0" algn="l" defTabSz="778913"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300" b="1" i="0" u="none" strike="noStrike" kern="1200" cap="none" spc="0" normalizeH="0" baseline="0" noProof="0" dirty="0" smtClean="0">
                        <a:ln>
                          <a:noFill/>
                        </a:ln>
                        <a:solidFill>
                          <a:srgbClr val="FF0000"/>
                        </a:solidFill>
                        <a:effectLst/>
                        <a:uLnTx/>
                        <a:uFillTx/>
                        <a:latin typeface="Meiryo UI" panose="020B0604030504040204" pitchFamily="50" charset="-128"/>
                        <a:ea typeface="Meiryo UI" panose="020B0604030504040204" pitchFamily="50" charset="-128"/>
                        <a:cs typeface="+mn-cs"/>
                      </a:endParaRPr>
                    </a:p>
                    <a:p>
                      <a:pPr marL="0" marR="0" lvl="0" indent="0" algn="l" defTabSz="778913"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ja-JP" altLang="en-US" sz="1300" b="1" i="0" u="none" strike="noStrike" kern="1200" cap="none" spc="0" normalizeH="0" baseline="0" noProof="0" dirty="0" smtClean="0">
                        <a:ln>
                          <a:noFill/>
                        </a:ln>
                        <a:solidFill>
                          <a:srgbClr val="FF0000"/>
                        </a:solidFill>
                        <a:effectLst/>
                        <a:uLnTx/>
                        <a:uFillTx/>
                        <a:latin typeface="Meiryo UI" panose="020B0604030504040204" pitchFamily="50" charset="-128"/>
                        <a:ea typeface="Meiryo UI" panose="020B0604030504040204" pitchFamily="50" charset="-128"/>
                        <a:cs typeface="+mn-cs"/>
                      </a:endParaRPr>
                    </a:p>
                    <a:p>
                      <a:pPr marL="180975" indent="-180975"/>
                      <a:endParaRPr kumimoji="1" lang="en-US" altLang="ja-JP" sz="1300" dirty="0">
                        <a:latin typeface="Meiryo UI" panose="020B0604030504040204" pitchFamily="50" charset="-128"/>
                        <a:ea typeface="Meiryo UI" panose="020B0604030504040204" pitchFamily="50" charset="-128"/>
                      </a:endParaRPr>
                    </a:p>
                  </a:txBody>
                  <a:tcPr marL="66462" marR="99692" marT="42203" marB="42203"/>
                </a:tc>
                <a:tc>
                  <a:txBody>
                    <a:bodyPr/>
                    <a:lstStyle/>
                    <a:p>
                      <a:pPr marL="180975" indent="-180975"/>
                      <a:r>
                        <a:rPr kumimoji="1" lang="ja-JP" altLang="en-US" sz="1300" dirty="0">
                          <a:latin typeface="Meiryo UI" panose="020B0604030504040204" pitchFamily="50" charset="-128"/>
                          <a:ea typeface="Meiryo UI" panose="020B0604030504040204" pitchFamily="50" charset="-128"/>
                        </a:rPr>
                        <a:t>（本市の施策）</a:t>
                      </a:r>
                    </a:p>
                    <a:p>
                      <a:pPr marL="84138" marR="0" lvl="0" indent="-84138" algn="l" defTabSz="778913"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300" dirty="0" smtClean="0">
                          <a:latin typeface="Meiryo UI" panose="020B0604030504040204" pitchFamily="50" charset="-128"/>
                          <a:ea typeface="Meiryo UI" panose="020B0604030504040204" pitchFamily="50" charset="-128"/>
                        </a:rPr>
                        <a:t>所得</a:t>
                      </a:r>
                      <a:r>
                        <a:rPr kumimoji="1" lang="ja-JP" altLang="en-US" sz="1300" dirty="0">
                          <a:latin typeface="Meiryo UI" panose="020B0604030504040204" pitchFamily="50" charset="-128"/>
                          <a:ea typeface="Meiryo UI" panose="020B0604030504040204" pitchFamily="50" charset="-128"/>
                        </a:rPr>
                        <a:t>減少世帯に対する臨時特別給付金</a:t>
                      </a:r>
                      <a:endParaRPr kumimoji="1" lang="en-US" altLang="ja-JP" sz="1300" dirty="0">
                        <a:latin typeface="Meiryo UI" panose="020B0604030504040204" pitchFamily="50" charset="-128"/>
                        <a:ea typeface="Meiryo UI" panose="020B0604030504040204" pitchFamily="50" charset="-128"/>
                      </a:endParaRPr>
                    </a:p>
                    <a:p>
                      <a:pPr marL="0" marR="0" lvl="0" indent="0" algn="l" defTabSz="778913"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300" dirty="0">
                          <a:latin typeface="Meiryo UI" panose="020B0604030504040204" pitchFamily="50" charset="-128"/>
                          <a:ea typeface="Meiryo UI" panose="020B0604030504040204" pitchFamily="50" charset="-128"/>
                        </a:rPr>
                        <a:t>                              （</a:t>
                      </a:r>
                      <a:r>
                        <a:rPr kumimoji="1" lang="en-US" altLang="ja-JP" sz="1300" dirty="0">
                          <a:latin typeface="Meiryo UI" panose="020B0604030504040204" pitchFamily="50" charset="-128"/>
                          <a:ea typeface="Meiryo UI" panose="020B0604030504040204" pitchFamily="50" charset="-128"/>
                        </a:rPr>
                        <a:t>R</a:t>
                      </a:r>
                      <a:r>
                        <a:rPr kumimoji="1" lang="ja-JP" altLang="en-US" sz="1300" dirty="0">
                          <a:latin typeface="Meiryo UI" panose="020B0604030504040204" pitchFamily="50" charset="-128"/>
                          <a:ea typeface="Meiryo UI" panose="020B0604030504040204" pitchFamily="50" charset="-128"/>
                        </a:rPr>
                        <a:t>３年度</a:t>
                      </a:r>
                      <a:r>
                        <a:rPr kumimoji="1" lang="en-US" altLang="ja-JP" sz="1300" dirty="0">
                          <a:latin typeface="Meiryo UI" panose="020B0604030504040204" pitchFamily="50" charset="-128"/>
                          <a:ea typeface="Meiryo UI" panose="020B0604030504040204" pitchFamily="50" charset="-128"/>
                        </a:rPr>
                        <a:t>15</a:t>
                      </a:r>
                      <a:r>
                        <a:rPr kumimoji="1" lang="ja-JP" altLang="en-US" sz="1300" dirty="0">
                          <a:latin typeface="Meiryo UI" panose="020B0604030504040204" pitchFamily="50" charset="-128"/>
                          <a:ea typeface="Meiryo UI" panose="020B0604030504040204" pitchFamily="50" charset="-128"/>
                        </a:rPr>
                        <a:t>回補正）</a:t>
                      </a:r>
                    </a:p>
                    <a:p>
                      <a:pPr marL="0" marR="0" lvl="0" indent="0" algn="l" defTabSz="778913"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ja-JP" altLang="en-US" sz="1300" dirty="0">
                        <a:latin typeface="Meiryo UI" panose="020B0604030504040204" pitchFamily="50" charset="-128"/>
                        <a:ea typeface="Meiryo UI" panose="020B0604030504040204" pitchFamily="50" charset="-128"/>
                      </a:endParaRPr>
                    </a:p>
                    <a:p>
                      <a:pPr marL="0" indent="0">
                        <a:buFont typeface="Arial" panose="020B0604020202020204" pitchFamily="34" charset="0"/>
                        <a:buNone/>
                      </a:pPr>
                      <a:r>
                        <a:rPr kumimoji="1" lang="ja-JP" altLang="en-US" sz="1300" dirty="0">
                          <a:latin typeface="Meiryo UI" panose="020B0604030504040204" pitchFamily="50" charset="-128"/>
                          <a:ea typeface="Meiryo UI" panose="020B0604030504040204" pitchFamily="50" charset="-128"/>
                        </a:rPr>
                        <a:t>　</a:t>
                      </a:r>
                    </a:p>
                    <a:p>
                      <a:pPr marL="0" indent="0">
                        <a:buFont typeface="Arial" panose="020B0604020202020204" pitchFamily="34" charset="0"/>
                        <a:buNone/>
                      </a:pPr>
                      <a:r>
                        <a:rPr kumimoji="1" lang="ja-JP" altLang="en-US" sz="1300" dirty="0">
                          <a:latin typeface="Meiryo UI" panose="020B0604030504040204" pitchFamily="50" charset="-128"/>
                          <a:ea typeface="Meiryo UI" panose="020B0604030504040204" pitchFamily="50" charset="-128"/>
                        </a:rPr>
                        <a:t>（国等の施策）</a:t>
                      </a:r>
                    </a:p>
                    <a:p>
                      <a:pPr marL="84138" marR="0" lvl="0" indent="-84138" algn="l" defTabSz="778913"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300" dirty="0">
                          <a:latin typeface="Meiryo UI" panose="020B0604030504040204" pitchFamily="50" charset="-128"/>
                          <a:ea typeface="Meiryo UI" panose="020B0604030504040204" pitchFamily="50" charset="-128"/>
                        </a:rPr>
                        <a:t>令和３年度子育て世帯への臨時特別給付</a:t>
                      </a:r>
                      <a:endParaRPr kumimoji="1" lang="en-US" altLang="ja-JP" sz="1300" dirty="0">
                        <a:latin typeface="Meiryo UI" panose="020B0604030504040204" pitchFamily="50" charset="-128"/>
                        <a:ea typeface="Meiryo UI" panose="020B0604030504040204" pitchFamily="50" charset="-128"/>
                      </a:endParaRPr>
                    </a:p>
                    <a:p>
                      <a:pPr marL="0" marR="0" lvl="0" indent="0" algn="l" defTabSz="778913"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en-US" altLang="ja-JP" sz="1300" dirty="0">
                          <a:latin typeface="Meiryo UI" panose="020B0604030504040204" pitchFamily="50" charset="-128"/>
                          <a:ea typeface="Meiryo UI" panose="020B0604030504040204" pitchFamily="50" charset="-128"/>
                        </a:rPr>
                        <a:t>                         </a:t>
                      </a:r>
                      <a:r>
                        <a:rPr kumimoji="1" lang="ja-JP" altLang="en-US" sz="1300" dirty="0">
                          <a:latin typeface="Meiryo UI" panose="020B0604030504040204" pitchFamily="50" charset="-128"/>
                          <a:ea typeface="Meiryo UI" panose="020B0604030504040204" pitchFamily="50" charset="-128"/>
                        </a:rPr>
                        <a:t>（</a:t>
                      </a:r>
                      <a:r>
                        <a:rPr kumimoji="1" lang="en-US" altLang="ja-JP" sz="1300" dirty="0">
                          <a:latin typeface="Meiryo UI" panose="020B0604030504040204" pitchFamily="50" charset="-128"/>
                          <a:ea typeface="Meiryo UI" panose="020B0604030504040204" pitchFamily="50" charset="-128"/>
                        </a:rPr>
                        <a:t>R</a:t>
                      </a:r>
                      <a:r>
                        <a:rPr kumimoji="1" lang="ja-JP" altLang="en-US" sz="1300" dirty="0">
                          <a:latin typeface="Meiryo UI" panose="020B0604030504040204" pitchFamily="50" charset="-128"/>
                          <a:ea typeface="Meiryo UI" panose="020B0604030504040204" pitchFamily="50" charset="-128"/>
                        </a:rPr>
                        <a:t>３年度</a:t>
                      </a:r>
                      <a:r>
                        <a:rPr kumimoji="1" lang="en-US" altLang="ja-JP" sz="1300" dirty="0">
                          <a:latin typeface="Meiryo UI" panose="020B0604030504040204" pitchFamily="50" charset="-128"/>
                          <a:ea typeface="Meiryo UI" panose="020B0604030504040204" pitchFamily="50" charset="-128"/>
                        </a:rPr>
                        <a:t>13</a:t>
                      </a:r>
                      <a:r>
                        <a:rPr kumimoji="1" lang="ja-JP" altLang="en-US" sz="1300" dirty="0">
                          <a:latin typeface="Meiryo UI" panose="020B0604030504040204" pitchFamily="50" charset="-128"/>
                          <a:ea typeface="Meiryo UI" panose="020B0604030504040204" pitchFamily="50" charset="-128"/>
                        </a:rPr>
                        <a:t>、</a:t>
                      </a:r>
                      <a:r>
                        <a:rPr kumimoji="1" lang="en-US" altLang="ja-JP" sz="1300" dirty="0">
                          <a:latin typeface="Meiryo UI" panose="020B0604030504040204" pitchFamily="50" charset="-128"/>
                          <a:ea typeface="Meiryo UI" panose="020B0604030504040204" pitchFamily="50" charset="-128"/>
                        </a:rPr>
                        <a:t>14</a:t>
                      </a:r>
                      <a:r>
                        <a:rPr kumimoji="1" lang="ja-JP" altLang="en-US" sz="1300" dirty="0">
                          <a:latin typeface="Meiryo UI" panose="020B0604030504040204" pitchFamily="50" charset="-128"/>
                          <a:ea typeface="Meiryo UI" panose="020B0604030504040204" pitchFamily="50" charset="-128"/>
                        </a:rPr>
                        <a:t>回補正</a:t>
                      </a:r>
                      <a:r>
                        <a:rPr kumimoji="1" lang="ja-JP" altLang="en-US" sz="1300" dirty="0" smtClean="0">
                          <a:latin typeface="Meiryo UI" panose="020B0604030504040204" pitchFamily="50" charset="-128"/>
                          <a:ea typeface="Meiryo UI" panose="020B0604030504040204" pitchFamily="50" charset="-128"/>
                        </a:rPr>
                        <a:t>）</a:t>
                      </a:r>
                      <a:endParaRPr kumimoji="1" lang="en-US" altLang="ja-JP" sz="1300" dirty="0" smtClean="0">
                        <a:latin typeface="Meiryo UI" panose="020B0604030504040204" pitchFamily="50" charset="-128"/>
                        <a:ea typeface="Meiryo UI" panose="020B0604030504040204" pitchFamily="50" charset="-128"/>
                      </a:endParaRPr>
                    </a:p>
                    <a:p>
                      <a:pPr marL="84138" marR="0" lvl="0" indent="-84138" algn="l" defTabSz="778913" rtl="0" eaLnBrk="1" fontAlgn="auto" latinLnBrk="0" hangingPunct="1">
                        <a:lnSpc>
                          <a:spcPct val="100000"/>
                        </a:lnSpc>
                        <a:spcBef>
                          <a:spcPts val="0"/>
                        </a:spcBef>
                        <a:spcAft>
                          <a:spcPts val="0"/>
                        </a:spcAft>
                        <a:buClrTx/>
                        <a:buSzTx/>
                        <a:buFont typeface="Arial" panose="020B0604020202020204" pitchFamily="34" charset="0"/>
                        <a:buChar char="•"/>
                        <a:tabLst/>
                        <a:defRPr/>
                      </a:pPr>
                      <a:endParaRPr kumimoji="1" lang="en-US" altLang="ja-JP" sz="1300" dirty="0" smtClean="0">
                        <a:latin typeface="Meiryo UI" panose="020B0604030504040204" pitchFamily="50" charset="-128"/>
                        <a:ea typeface="Meiryo UI" panose="020B0604030504040204" pitchFamily="50" charset="-128"/>
                      </a:endParaRPr>
                    </a:p>
                    <a:p>
                      <a:pPr marL="84138" marR="0" lvl="0" indent="-84138" algn="l" defTabSz="778913"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300" dirty="0" smtClean="0">
                          <a:solidFill>
                            <a:schemeClr val="tx1"/>
                          </a:solidFill>
                          <a:latin typeface="Meiryo UI" panose="020B0604030504040204" pitchFamily="50" charset="-128"/>
                          <a:ea typeface="Meiryo UI" panose="020B0604030504040204" pitchFamily="50" charset="-128"/>
                        </a:rPr>
                        <a:t>住民税非課税世帯等に対する臨時特別給付金        </a:t>
                      </a:r>
                      <a:r>
                        <a:rPr kumimoji="1" lang="en-US" altLang="ja-JP" sz="1300" dirty="0" smtClean="0">
                          <a:solidFill>
                            <a:schemeClr val="tx1"/>
                          </a:solidFill>
                          <a:latin typeface="Meiryo UI" panose="020B0604030504040204" pitchFamily="50" charset="-128"/>
                          <a:ea typeface="Meiryo UI" panose="020B0604030504040204" pitchFamily="50" charset="-128"/>
                        </a:rPr>
                        <a:t>  </a:t>
                      </a:r>
                    </a:p>
                    <a:p>
                      <a:pPr marL="0" marR="0" lvl="0" indent="0" algn="l" defTabSz="778913"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en-US" altLang="ja-JP" sz="1300" dirty="0" smtClean="0">
                          <a:solidFill>
                            <a:schemeClr val="tx1"/>
                          </a:solidFill>
                          <a:latin typeface="Meiryo UI" panose="020B0604030504040204" pitchFamily="50" charset="-128"/>
                          <a:ea typeface="Meiryo UI" panose="020B0604030504040204" pitchFamily="50" charset="-128"/>
                        </a:rPr>
                        <a:t>                              </a:t>
                      </a:r>
                      <a:r>
                        <a:rPr kumimoji="1" lang="ja-JP" altLang="en-US" sz="1300" dirty="0" smtClean="0">
                          <a:solidFill>
                            <a:schemeClr val="tx1"/>
                          </a:solidFill>
                          <a:latin typeface="Meiryo UI" panose="020B0604030504040204" pitchFamily="50" charset="-128"/>
                          <a:ea typeface="Meiryo UI" panose="020B0604030504040204" pitchFamily="50" charset="-128"/>
                        </a:rPr>
                        <a:t>（</a:t>
                      </a:r>
                      <a:r>
                        <a:rPr kumimoji="1" lang="en-US" altLang="ja-JP" sz="1300" dirty="0" smtClean="0">
                          <a:solidFill>
                            <a:schemeClr val="tx1"/>
                          </a:solidFill>
                          <a:latin typeface="Meiryo UI" panose="020B0604030504040204" pitchFamily="50" charset="-128"/>
                          <a:ea typeface="Meiryo UI" panose="020B0604030504040204" pitchFamily="50" charset="-128"/>
                        </a:rPr>
                        <a:t>R</a:t>
                      </a:r>
                      <a:r>
                        <a:rPr kumimoji="1" lang="ja-JP" altLang="en-US" sz="1300" dirty="0" smtClean="0">
                          <a:solidFill>
                            <a:schemeClr val="tx1"/>
                          </a:solidFill>
                          <a:latin typeface="Meiryo UI" panose="020B0604030504040204" pitchFamily="50" charset="-128"/>
                          <a:ea typeface="Meiryo UI" panose="020B0604030504040204" pitchFamily="50" charset="-128"/>
                        </a:rPr>
                        <a:t>３年度</a:t>
                      </a:r>
                      <a:r>
                        <a:rPr kumimoji="1" lang="en-US" altLang="ja-JP" sz="1300" dirty="0" smtClean="0">
                          <a:solidFill>
                            <a:schemeClr val="tx1"/>
                          </a:solidFill>
                          <a:latin typeface="Meiryo UI" panose="020B0604030504040204" pitchFamily="50" charset="-128"/>
                          <a:ea typeface="Meiryo UI" panose="020B0604030504040204" pitchFamily="50" charset="-128"/>
                        </a:rPr>
                        <a:t>14</a:t>
                      </a:r>
                      <a:r>
                        <a:rPr kumimoji="1" lang="ja-JP" altLang="en-US" sz="1300" dirty="0" smtClean="0">
                          <a:solidFill>
                            <a:schemeClr val="tx1"/>
                          </a:solidFill>
                          <a:latin typeface="Meiryo UI" panose="020B0604030504040204" pitchFamily="50" charset="-128"/>
                          <a:ea typeface="Meiryo UI" panose="020B0604030504040204" pitchFamily="50" charset="-128"/>
                        </a:rPr>
                        <a:t>回補正）</a:t>
                      </a:r>
                    </a:p>
                    <a:p>
                      <a:pPr marL="0" marR="0" lvl="0" indent="0" algn="l" defTabSz="778913"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300" dirty="0" smtClean="0">
                        <a:latin typeface="Meiryo UI" panose="020B0604030504040204" pitchFamily="50" charset="-128"/>
                        <a:ea typeface="Meiryo UI" panose="020B0604030504040204" pitchFamily="50" charset="-128"/>
                      </a:endParaRPr>
                    </a:p>
                    <a:p>
                      <a:pPr marL="0" marR="0" lvl="0" indent="0" algn="l" defTabSz="778913"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ja-JP" altLang="en-US" sz="1300" dirty="0">
                        <a:latin typeface="Meiryo UI" panose="020B0604030504040204" pitchFamily="50" charset="-128"/>
                        <a:ea typeface="Meiryo UI" panose="020B0604030504040204" pitchFamily="50" charset="-128"/>
                      </a:endParaRPr>
                    </a:p>
                    <a:p>
                      <a:pPr marL="0" indent="0">
                        <a:buFont typeface="Arial" panose="020B0604020202020204" pitchFamily="34" charset="0"/>
                        <a:buNone/>
                      </a:pPr>
                      <a:endParaRPr kumimoji="1" lang="ja-JP" altLang="en-US" sz="1300" dirty="0">
                        <a:latin typeface="Meiryo UI" panose="020B0604030504040204" pitchFamily="50" charset="-128"/>
                        <a:ea typeface="Meiryo UI" panose="020B0604030504040204" pitchFamily="50" charset="-128"/>
                      </a:endParaRPr>
                    </a:p>
                  </a:txBody>
                  <a:tcPr marL="66462" marR="99692" marT="42203" marB="42203"/>
                </a:tc>
                <a:extLst>
                  <a:ext uri="{0D108BD9-81ED-4DB2-BD59-A6C34878D82A}">
                    <a16:rowId xmlns:a16="http://schemas.microsoft.com/office/drawing/2014/main" val="3095988046"/>
                  </a:ext>
                </a:extLst>
              </a:tr>
            </a:tbl>
          </a:graphicData>
        </a:graphic>
      </p:graphicFrame>
      <p:sp>
        <p:nvSpPr>
          <p:cNvPr id="2" name="スライド番号プレースホルダー 1"/>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1E2DCCE-2328-4EE7-B47C-8DACD135FF60}" type="slidenum">
              <a:rPr kumimoji="1" lang="en-US" altLang="ja-JP" sz="11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264</a:t>
            </a:fld>
            <a:endParaRPr kumimoji="1" lang="en-US" altLang="ja-JP" sz="11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
        <p:nvSpPr>
          <p:cNvPr id="6" name="テキスト ボックス 36"/>
          <p:cNvSpPr txBox="1"/>
          <p:nvPr/>
        </p:nvSpPr>
        <p:spPr>
          <a:xfrm>
            <a:off x="53576" y="46166"/>
            <a:ext cx="3993789"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Ⅳ</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　新型</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コロナウイルス感染症</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対策</a:t>
            </a:r>
            <a:endPar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endParaRPr>
          </a:p>
        </p:txBody>
      </p:sp>
    </p:spTree>
    <p:extLst>
      <p:ext uri="{BB962C8B-B14F-4D97-AF65-F5344CB8AC3E}">
        <p14:creationId xmlns:p14="http://schemas.microsoft.com/office/powerpoint/2010/main" val="3948667171"/>
      </p:ext>
    </p:extLst>
  </p:cSld>
  <p:clrMapOvr>
    <a:masterClrMapping/>
  </p:clrMapOvr>
  <p:transition/>
  <p:timing>
    <p:tnLst>
      <p:par>
        <p:cTn id="1" dur="indefinite" restart="never" nodeType="tmRoot"/>
      </p:par>
    </p:tnLst>
  </p:timing>
</p:sld>
</file>

<file path=ppt/slides/slide2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Rectangle 4"/>
          <p:cNvSpPr>
            <a:spLocks noChangeArrowheads="1"/>
          </p:cNvSpPr>
          <p:nvPr/>
        </p:nvSpPr>
        <p:spPr bwMode="auto">
          <a:xfrm>
            <a:off x="350227" y="1050682"/>
            <a:ext cx="8442081" cy="439616"/>
          </a:xfrm>
          <a:prstGeom prst="rect">
            <a:avLst/>
          </a:prstGeom>
          <a:solidFill>
            <a:srgbClr val="000099"/>
          </a:solidFill>
          <a:ln w="38100" algn="ctr">
            <a:noFill/>
            <a:miter lim="800000"/>
            <a:headEnd/>
            <a:tailEnd/>
          </a:ln>
          <a:effectLst/>
        </p:spPr>
        <p:txBody>
          <a:bodyPr wrap="none" lIns="71934" tIns="35967" rIns="71934" bIns="35967" anchor="ctr"/>
          <a:lstStyle/>
          <a:p>
            <a:pPr marL="0" marR="0" lvl="0" indent="0" algn="ctr" defTabSz="844083" rtl="0" eaLnBrk="1" fontAlgn="base" latinLnBrk="0" hangingPunct="1">
              <a:lnSpc>
                <a:spcPct val="100000"/>
              </a:lnSpc>
              <a:spcBef>
                <a:spcPct val="0"/>
              </a:spcBef>
              <a:spcAft>
                <a:spcPct val="0"/>
              </a:spcAft>
              <a:buClrTx/>
              <a:buSzTx/>
              <a:buFontTx/>
              <a:buNone/>
              <a:tabLst/>
              <a:defRPr/>
            </a:pPr>
            <a:r>
              <a:rPr kumimoji="1" lang="ja-JP" altLang="en-US" sz="2585"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HG創英角ｺﾞｼｯｸUB" pitchFamily="49" charset="-128"/>
                <a:cs typeface="+mn-cs"/>
              </a:rPr>
              <a:t>新型コロナウイルス感染症対策　主な取組み</a:t>
            </a:r>
          </a:p>
        </p:txBody>
      </p:sp>
      <p:sp>
        <p:nvSpPr>
          <p:cNvPr id="5" name="AutoShape 6"/>
          <p:cNvSpPr>
            <a:spLocks noChangeArrowheads="1"/>
          </p:cNvSpPr>
          <p:nvPr/>
        </p:nvSpPr>
        <p:spPr bwMode="auto">
          <a:xfrm>
            <a:off x="507024" y="1548763"/>
            <a:ext cx="8128489" cy="366281"/>
          </a:xfrm>
          <a:prstGeom prst="roundRect">
            <a:avLst>
              <a:gd name="adj" fmla="val 16667"/>
            </a:avLst>
          </a:prstGeom>
          <a:solidFill>
            <a:schemeClr val="accent1">
              <a:lumMod val="40000"/>
              <a:lumOff val="60000"/>
            </a:schemeClr>
          </a:solidFill>
          <a:ln w="22225">
            <a:noFill/>
            <a:round/>
            <a:headEnd/>
            <a:tailEnd/>
          </a:ln>
          <a:effectLst>
            <a:outerShdw blurRad="50800" dist="38100" dir="2700000" algn="tl" rotWithShape="0">
              <a:prstClr val="black">
                <a:alpha val="40000"/>
              </a:prstClr>
            </a:outerShdw>
          </a:effectLst>
        </p:spPr>
        <p:txBody>
          <a:bodyPr lIns="71934" tIns="0" rIns="71934" bIns="0" anchor="ctr"/>
          <a:lstStyle/>
          <a:p>
            <a:pPr marL="0" marR="0" lvl="0" indent="0" algn="l" defTabSz="844083" rtl="0" eaLnBrk="0" fontAlgn="base" latinLnBrk="0" hangingPunct="0">
              <a:lnSpc>
                <a:spcPct val="100000"/>
              </a:lnSpc>
              <a:spcBef>
                <a:spcPct val="0"/>
              </a:spcBef>
              <a:spcAft>
                <a:spcPct val="0"/>
              </a:spcAft>
              <a:buClrTx/>
              <a:buSzTx/>
              <a:buFontTx/>
              <a:buNone/>
              <a:tabLst/>
              <a:defRPr/>
            </a:pPr>
            <a:r>
              <a:rPr kumimoji="1" lang="ja-JP" altLang="en-US"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第１波から第７波までの取組み（第７波）</a:t>
            </a:r>
          </a:p>
        </p:txBody>
      </p:sp>
      <p:graphicFrame>
        <p:nvGraphicFramePr>
          <p:cNvPr id="17" name="表 16"/>
          <p:cNvGraphicFramePr>
            <a:graphicFrameLocks noGrp="1"/>
          </p:cNvGraphicFramePr>
          <p:nvPr>
            <p:extLst/>
          </p:nvPr>
        </p:nvGraphicFramePr>
        <p:xfrm>
          <a:off x="539607" y="1995819"/>
          <a:ext cx="7868315" cy="3604180"/>
        </p:xfrm>
        <a:graphic>
          <a:graphicData uri="http://schemas.openxmlformats.org/drawingml/2006/table">
            <a:tbl>
              <a:tblPr firstRow="1" bandRow="1">
                <a:tableStyleId>{5C22544A-7EE6-4342-B048-85BDC9FD1C3A}</a:tableStyleId>
              </a:tblPr>
              <a:tblGrid>
                <a:gridCol w="914400">
                  <a:extLst>
                    <a:ext uri="{9D8B030D-6E8A-4147-A177-3AD203B41FA5}">
                      <a16:colId xmlns:a16="http://schemas.microsoft.com/office/drawing/2014/main" val="2649916852"/>
                    </a:ext>
                  </a:extLst>
                </a:gridCol>
                <a:gridCol w="3492860">
                  <a:extLst>
                    <a:ext uri="{9D8B030D-6E8A-4147-A177-3AD203B41FA5}">
                      <a16:colId xmlns:a16="http://schemas.microsoft.com/office/drawing/2014/main" val="1944127082"/>
                    </a:ext>
                  </a:extLst>
                </a:gridCol>
                <a:gridCol w="3461055">
                  <a:extLst>
                    <a:ext uri="{9D8B030D-6E8A-4147-A177-3AD203B41FA5}">
                      <a16:colId xmlns:a16="http://schemas.microsoft.com/office/drawing/2014/main" val="4294024148"/>
                    </a:ext>
                  </a:extLst>
                </a:gridCol>
              </a:tblGrid>
              <a:tr h="292198">
                <a:tc>
                  <a:txBody>
                    <a:bodyPr/>
                    <a:lstStyle/>
                    <a:p>
                      <a:endParaRPr kumimoji="1" lang="ja-JP" altLang="en-US" sz="1400" dirty="0"/>
                    </a:p>
                  </a:txBody>
                  <a:tcPr marL="84406" marR="84406" marT="42203" marB="42203"/>
                </a:tc>
                <a:tc>
                  <a:txBody>
                    <a:bodyPr/>
                    <a:lstStyle/>
                    <a:p>
                      <a:pPr algn="ctr"/>
                      <a:r>
                        <a:rPr kumimoji="1" lang="ja-JP" altLang="en-US" sz="1400" b="0" dirty="0">
                          <a:solidFill>
                            <a:schemeClr val="tx1"/>
                          </a:solidFill>
                          <a:latin typeface="Meiryo UI" panose="020B0604030504040204" pitchFamily="50" charset="-128"/>
                          <a:ea typeface="Meiryo UI" panose="020B0604030504040204" pitchFamily="50" charset="-128"/>
                        </a:rPr>
                        <a:t>感染拡大防止対策</a:t>
                      </a:r>
                    </a:p>
                  </a:txBody>
                  <a:tcPr marL="84406" marR="84406" marT="42203" marB="42203"/>
                </a:tc>
                <a:tc>
                  <a:txBody>
                    <a:bodyPr/>
                    <a:lstStyle/>
                    <a:p>
                      <a:pPr algn="ctr"/>
                      <a:r>
                        <a:rPr kumimoji="1" lang="ja-JP" altLang="en-US" sz="1400" b="0" dirty="0">
                          <a:solidFill>
                            <a:schemeClr val="tx1"/>
                          </a:solidFill>
                          <a:latin typeface="Meiryo UI" panose="020B0604030504040204" pitchFamily="50" charset="-128"/>
                          <a:ea typeface="Meiryo UI" panose="020B0604030504040204" pitchFamily="50" charset="-128"/>
                        </a:rPr>
                        <a:t>市民生活の確保、事業者への支援</a:t>
                      </a:r>
                    </a:p>
                  </a:txBody>
                  <a:tcPr marL="84406" marR="84406" marT="42203" marB="42203"/>
                </a:tc>
                <a:extLst>
                  <a:ext uri="{0D108BD9-81ED-4DB2-BD59-A6C34878D82A}">
                    <a16:rowId xmlns:a16="http://schemas.microsoft.com/office/drawing/2014/main" val="2393041098"/>
                  </a:ext>
                </a:extLst>
              </a:tr>
              <a:tr h="3306414">
                <a:tc>
                  <a:txBody>
                    <a:bodyPr/>
                    <a:lstStyle/>
                    <a:p>
                      <a:pPr algn="ctr"/>
                      <a:r>
                        <a:rPr kumimoji="1" lang="ja-JP" altLang="en-US" sz="1700" dirty="0">
                          <a:latin typeface="Meiryo UI" panose="020B0604030504040204" pitchFamily="50" charset="-128"/>
                          <a:ea typeface="Meiryo UI" panose="020B0604030504040204" pitchFamily="50" charset="-128"/>
                        </a:rPr>
                        <a:t>第７波</a:t>
                      </a:r>
                      <a:endParaRPr kumimoji="1" lang="en-US" altLang="ja-JP" sz="1700" dirty="0">
                        <a:latin typeface="Meiryo UI" panose="020B0604030504040204" pitchFamily="50" charset="-128"/>
                        <a:ea typeface="Meiryo UI" panose="020B0604030504040204" pitchFamily="50" charset="-128"/>
                      </a:endParaRPr>
                    </a:p>
                    <a:p>
                      <a:pPr algn="ctr"/>
                      <a:endParaRPr kumimoji="1" lang="en-US" altLang="ja-JP" sz="1300" dirty="0">
                        <a:latin typeface="Meiryo UI" panose="020B0604030504040204" pitchFamily="50" charset="-128"/>
                        <a:ea typeface="Meiryo UI" panose="020B0604030504040204" pitchFamily="50" charset="-128"/>
                      </a:endParaRPr>
                    </a:p>
                    <a:p>
                      <a:pPr algn="ctr"/>
                      <a:r>
                        <a:rPr kumimoji="1" lang="en-US" altLang="ja-JP" sz="1300" dirty="0">
                          <a:latin typeface="Meiryo UI" panose="020B0604030504040204" pitchFamily="50" charset="-128"/>
                          <a:ea typeface="Meiryo UI" panose="020B0604030504040204" pitchFamily="50" charset="-128"/>
                        </a:rPr>
                        <a:t>R4/6/25</a:t>
                      </a:r>
                      <a:r>
                        <a:rPr kumimoji="1" lang="ja-JP" altLang="en-US" sz="1300" dirty="0">
                          <a:latin typeface="Meiryo UI" panose="020B0604030504040204" pitchFamily="50" charset="-128"/>
                          <a:ea typeface="Meiryo UI" panose="020B0604030504040204" pitchFamily="50" charset="-128"/>
                        </a:rPr>
                        <a:t>～</a:t>
                      </a:r>
                      <a:r>
                        <a:rPr kumimoji="1" lang="en-US" altLang="ja-JP" sz="1300" dirty="0">
                          <a:latin typeface="Meiryo UI" panose="020B0604030504040204" pitchFamily="50" charset="-128"/>
                          <a:ea typeface="Meiryo UI" panose="020B0604030504040204" pitchFamily="50" charset="-128"/>
                        </a:rPr>
                        <a:t>9/26</a:t>
                      </a:r>
                      <a:endParaRPr kumimoji="1" lang="ja-JP" altLang="en-US" sz="1300" dirty="0">
                        <a:latin typeface="Meiryo UI" panose="020B0604030504040204" pitchFamily="50" charset="-128"/>
                        <a:ea typeface="Meiryo UI" panose="020B0604030504040204" pitchFamily="50" charset="-128"/>
                      </a:endParaRPr>
                    </a:p>
                  </a:txBody>
                  <a:tcPr marL="84406" marR="84406" marT="42203" marB="42203" anchor="ctr"/>
                </a:tc>
                <a:tc>
                  <a:txBody>
                    <a:bodyPr/>
                    <a:lstStyle/>
                    <a:p>
                      <a:pPr marL="180975" indent="-180975"/>
                      <a:r>
                        <a:rPr kumimoji="1" lang="ja-JP" altLang="en-US" sz="1100" dirty="0">
                          <a:latin typeface="Meiryo UI" panose="020B0604030504040204" pitchFamily="50" charset="-128"/>
                          <a:ea typeface="Meiryo UI" panose="020B0604030504040204" pitchFamily="50" charset="-128"/>
                        </a:rPr>
                        <a:t>（本市の施策）</a:t>
                      </a:r>
                      <a:endParaRPr kumimoji="1" lang="en-US" altLang="ja-JP" sz="1100" dirty="0">
                        <a:latin typeface="Meiryo UI" panose="020B0604030504040204" pitchFamily="50" charset="-128"/>
                        <a:ea typeface="Meiryo UI" panose="020B0604030504040204" pitchFamily="50" charset="-128"/>
                      </a:endParaRPr>
                    </a:p>
                    <a:p>
                      <a:pPr marL="84138" marR="0" lvl="0" indent="-84138" algn="l" defTabSz="778913"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1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新型コロナウイルス感染症患者受入病床拡充協力金                    </a:t>
                      </a:r>
                      <a:endParaRPr kumimoji="1" lang="en-US" altLang="ja-JP" sz="11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endParaRPr>
                    </a:p>
                    <a:p>
                      <a:pPr marL="0" marR="0" lvl="0" indent="0" algn="l" defTabSz="778913"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en-US" altLang="ja-JP" sz="11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                                  </a:t>
                      </a:r>
                      <a:r>
                        <a:rPr kumimoji="1" lang="ja-JP" altLang="en-US" sz="11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a:t>
                      </a:r>
                      <a:r>
                        <a:rPr kumimoji="1" lang="en-US" altLang="ja-JP" sz="11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R</a:t>
                      </a:r>
                      <a:r>
                        <a:rPr kumimoji="1" lang="ja-JP" altLang="en-US" sz="11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４年度１回補正）</a:t>
                      </a:r>
                      <a:r>
                        <a:rPr kumimoji="1" lang="ja-JP" altLang="en-US" sz="1100" b="0" dirty="0" smtClean="0">
                          <a:solidFill>
                            <a:schemeClr val="tx1"/>
                          </a:solidFill>
                          <a:latin typeface="Meiryo UI" panose="020B0604030504040204" pitchFamily="50" charset="-128"/>
                          <a:ea typeface="Meiryo UI" panose="020B0604030504040204" pitchFamily="50" charset="-128"/>
                        </a:rPr>
                        <a:t>                      </a:t>
                      </a:r>
                      <a:r>
                        <a:rPr kumimoji="1" lang="en-US" altLang="ja-JP" sz="1100" b="0" dirty="0" smtClean="0">
                          <a:solidFill>
                            <a:schemeClr val="tx1"/>
                          </a:solidFill>
                          <a:latin typeface="Meiryo UI" panose="020B0604030504040204" pitchFamily="50" charset="-128"/>
                          <a:ea typeface="Meiryo UI" panose="020B0604030504040204" pitchFamily="50" charset="-128"/>
                        </a:rPr>
                        <a:t>                                  </a:t>
                      </a:r>
                      <a:endParaRPr kumimoji="1" lang="ja-JP" altLang="en-US" sz="1100" b="0" dirty="0" smtClean="0">
                        <a:solidFill>
                          <a:schemeClr val="tx1"/>
                        </a:solidFill>
                        <a:latin typeface="Meiryo UI" panose="020B0604030504040204" pitchFamily="50" charset="-128"/>
                        <a:ea typeface="Meiryo UI" panose="020B0604030504040204" pitchFamily="50" charset="-128"/>
                      </a:endParaRPr>
                    </a:p>
                    <a:p>
                      <a:pPr marL="84138" indent="-84138">
                        <a:buFont typeface="Arial" panose="020B0604020202020204" pitchFamily="34" charset="0"/>
                        <a:buChar char="•"/>
                      </a:pPr>
                      <a:r>
                        <a:rPr kumimoji="1" lang="ja-JP" altLang="en-US" sz="1100" b="0" dirty="0" smtClean="0">
                          <a:solidFill>
                            <a:schemeClr val="tx1"/>
                          </a:solidFill>
                          <a:latin typeface="Meiryo UI" panose="020B0604030504040204" pitchFamily="50" charset="-128"/>
                          <a:ea typeface="Meiryo UI" panose="020B0604030504040204" pitchFamily="50" charset="-128"/>
                        </a:rPr>
                        <a:t>高齢者</a:t>
                      </a:r>
                      <a:r>
                        <a:rPr kumimoji="1" lang="ja-JP" altLang="en-US" sz="1100" b="0" dirty="0">
                          <a:solidFill>
                            <a:schemeClr val="tx1"/>
                          </a:solidFill>
                          <a:latin typeface="Meiryo UI" panose="020B0604030504040204" pitchFamily="50" charset="-128"/>
                          <a:ea typeface="Meiryo UI" panose="020B0604030504040204" pitchFamily="50" charset="-128"/>
                        </a:rPr>
                        <a:t>施設等への</a:t>
                      </a:r>
                      <a:r>
                        <a:rPr kumimoji="1" lang="ja-JP" altLang="en-US" sz="1100" b="0" dirty="0" smtClean="0">
                          <a:solidFill>
                            <a:schemeClr val="tx1"/>
                          </a:solidFill>
                          <a:latin typeface="Meiryo UI" panose="020B0604030504040204" pitchFamily="50" charset="-128"/>
                          <a:ea typeface="Meiryo UI" panose="020B0604030504040204" pitchFamily="50" charset="-128"/>
                        </a:rPr>
                        <a:t>支援    （</a:t>
                      </a:r>
                      <a:r>
                        <a:rPr kumimoji="1" lang="en-US" altLang="ja-JP" sz="1100" b="0" dirty="0">
                          <a:solidFill>
                            <a:schemeClr val="tx1"/>
                          </a:solidFill>
                          <a:latin typeface="Meiryo UI" panose="020B0604030504040204" pitchFamily="50" charset="-128"/>
                          <a:ea typeface="Meiryo UI" panose="020B0604030504040204" pitchFamily="50" charset="-128"/>
                        </a:rPr>
                        <a:t>R</a:t>
                      </a:r>
                      <a:r>
                        <a:rPr kumimoji="1" lang="ja-JP" altLang="en-US" sz="1100" b="0" dirty="0">
                          <a:solidFill>
                            <a:schemeClr val="tx1"/>
                          </a:solidFill>
                          <a:latin typeface="Meiryo UI" panose="020B0604030504040204" pitchFamily="50" charset="-128"/>
                          <a:ea typeface="Meiryo UI" panose="020B0604030504040204" pitchFamily="50" charset="-128"/>
                        </a:rPr>
                        <a:t>４年度２回補正）</a:t>
                      </a:r>
                    </a:p>
                    <a:p>
                      <a:pPr marL="84138" marR="0" lvl="0" indent="-84138" algn="l" defTabSz="778913"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1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受診相談センターの運営　　（</a:t>
                      </a:r>
                      <a:r>
                        <a:rPr kumimoji="1" lang="en-US" altLang="ja-JP" sz="11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R</a:t>
                      </a:r>
                      <a:r>
                        <a:rPr kumimoji="1" lang="ja-JP" altLang="en-US" sz="11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４年度４回補正）</a:t>
                      </a:r>
                      <a:endParaRPr kumimoji="1" lang="en-US" altLang="ja-JP" sz="11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endParaRPr>
                    </a:p>
                    <a:p>
                      <a:pPr marL="84138" marR="0" lvl="0" indent="-84138" algn="l" defTabSz="778913"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1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ＰＣＲ検査体制の継続　　（</a:t>
                      </a:r>
                      <a:r>
                        <a:rPr kumimoji="1" lang="en-US" altLang="ja-JP" sz="11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R</a:t>
                      </a:r>
                      <a:r>
                        <a:rPr kumimoji="1" lang="ja-JP" altLang="en-US" sz="11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４年度４回補正）</a:t>
                      </a:r>
                      <a:endParaRPr kumimoji="1" lang="en-US" altLang="ja-JP" sz="11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endParaRPr>
                    </a:p>
                    <a:p>
                      <a:pPr marL="84138" marR="0" lvl="0" indent="-84138" algn="l" defTabSz="778913" rtl="0" eaLnBrk="1" fontAlgn="auto" latinLnBrk="0" hangingPunct="1">
                        <a:lnSpc>
                          <a:spcPts val="1600"/>
                        </a:lnSpc>
                        <a:spcBef>
                          <a:spcPts val="0"/>
                        </a:spcBef>
                        <a:spcAft>
                          <a:spcPts val="0"/>
                        </a:spcAft>
                        <a:buClrTx/>
                        <a:buSzTx/>
                        <a:buFont typeface="Arial" panose="020B0604020202020204" pitchFamily="34" charset="0"/>
                        <a:buChar char="•"/>
                        <a:tabLst/>
                        <a:defRPr/>
                      </a:pPr>
                      <a:r>
                        <a:rPr kumimoji="1" lang="ja-JP" altLang="en-US" sz="11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保健所等における健康観察体制の強化など</a:t>
                      </a:r>
                      <a:endParaRPr kumimoji="1" lang="en-US" altLang="ja-JP" sz="11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endParaRPr>
                    </a:p>
                    <a:p>
                      <a:pPr marL="0" marR="0" lvl="0" indent="0" algn="l" defTabSz="778913" rtl="0" eaLnBrk="1" fontAlgn="auto" latinLnBrk="0" hangingPunct="1">
                        <a:lnSpc>
                          <a:spcPts val="1600"/>
                        </a:lnSpc>
                        <a:spcBef>
                          <a:spcPts val="0"/>
                        </a:spcBef>
                        <a:spcAft>
                          <a:spcPts val="0"/>
                        </a:spcAft>
                        <a:buClrTx/>
                        <a:buSzTx/>
                        <a:buFont typeface="Arial" panose="020B0604020202020204" pitchFamily="34" charset="0"/>
                        <a:buNone/>
                        <a:tabLst/>
                        <a:defRPr/>
                      </a:pPr>
                      <a:r>
                        <a:rPr kumimoji="1" lang="ja-JP" altLang="en-US" sz="11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　　　　　　　　　　　　　　　　　 </a:t>
                      </a:r>
                      <a:r>
                        <a:rPr kumimoji="1" lang="zh-TW" altLang="en-US" sz="11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a:t>
                      </a:r>
                      <a:r>
                        <a:rPr kumimoji="1" lang="en-US" altLang="zh-TW" sz="11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R</a:t>
                      </a:r>
                      <a:r>
                        <a:rPr kumimoji="1" lang="zh-TW" altLang="en-US" sz="11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４年度４回補正）</a:t>
                      </a:r>
                      <a:endParaRPr kumimoji="1" lang="ja-JP" altLang="en-US" sz="11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endParaRPr>
                    </a:p>
                    <a:p>
                      <a:pPr marL="84138" marR="0" lvl="0" indent="-84138" algn="l" defTabSz="778913"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1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自宅療養者への配食サービス事業 </a:t>
                      </a:r>
                      <a:endParaRPr kumimoji="1" lang="en-US" altLang="ja-JP" sz="11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endParaRPr>
                    </a:p>
                    <a:p>
                      <a:pPr marL="0" marR="0" lvl="0" indent="0" algn="l" defTabSz="778913"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1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　　　　　　　　　　　　　　　　　 </a:t>
                      </a:r>
                      <a:r>
                        <a:rPr kumimoji="1" lang="zh-TW" altLang="en-US" sz="11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a:t>
                      </a:r>
                      <a:r>
                        <a:rPr kumimoji="1" lang="en-US" altLang="zh-TW" sz="11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R</a:t>
                      </a:r>
                      <a:r>
                        <a:rPr kumimoji="1" lang="zh-TW" altLang="en-US" sz="11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４年度４回補正）</a:t>
                      </a:r>
                      <a:endParaRPr kumimoji="1" lang="en-US" altLang="ja-JP" sz="11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endParaRPr>
                    </a:p>
                    <a:p>
                      <a:pPr marL="84138" marR="0" lvl="0" indent="-84138" algn="l" defTabSz="778913"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1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入院医療費公費負担　　　</a:t>
                      </a:r>
                      <a:r>
                        <a:rPr kumimoji="1" lang="zh-TW" altLang="en-US" sz="11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a:t>
                      </a:r>
                      <a:r>
                        <a:rPr kumimoji="1" lang="en-US" altLang="zh-TW" sz="11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R</a:t>
                      </a:r>
                      <a:r>
                        <a:rPr kumimoji="1" lang="zh-TW" altLang="en-US" sz="11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４年度４回補正）</a:t>
                      </a:r>
                      <a:endParaRPr kumimoji="1" lang="en-US" altLang="ja-JP" sz="11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endParaRPr>
                    </a:p>
                    <a:p>
                      <a:pPr marL="0" indent="0">
                        <a:buFont typeface="Arial" panose="020B0604020202020204" pitchFamily="34" charset="0"/>
                        <a:buNone/>
                      </a:pPr>
                      <a:endParaRPr kumimoji="1" lang="ja-JP" altLang="en-US" sz="1100" strike="sngStrike" dirty="0">
                        <a:solidFill>
                          <a:srgbClr val="FF0000"/>
                        </a:solidFill>
                        <a:latin typeface="Meiryo UI" panose="020B0604030504040204" pitchFamily="50" charset="-128"/>
                        <a:ea typeface="Meiryo UI" panose="020B0604030504040204" pitchFamily="50" charset="-128"/>
                      </a:endParaRPr>
                    </a:p>
                  </a:txBody>
                  <a:tcPr marL="66462" marR="99692" marT="42203" marB="42203"/>
                </a:tc>
                <a:tc>
                  <a:txBody>
                    <a:bodyPr/>
                    <a:lstStyle/>
                    <a:p>
                      <a:pPr marL="180975" indent="-180975"/>
                      <a:r>
                        <a:rPr kumimoji="1" lang="ja-JP" altLang="en-US" sz="1100" dirty="0">
                          <a:latin typeface="Meiryo UI" panose="020B0604030504040204" pitchFamily="50" charset="-128"/>
                          <a:ea typeface="Meiryo UI" panose="020B0604030504040204" pitchFamily="50" charset="-128"/>
                        </a:rPr>
                        <a:t>（本市の施策）</a:t>
                      </a:r>
                    </a:p>
                    <a:p>
                      <a:pPr marL="84138" marR="0" lvl="0" indent="-84138" algn="l" defTabSz="778913"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100" dirty="0">
                          <a:latin typeface="Meiryo UI" panose="020B0604030504040204" pitchFamily="50" charset="-128"/>
                          <a:ea typeface="Meiryo UI" panose="020B0604030504040204" pitchFamily="50" charset="-128"/>
                        </a:rPr>
                        <a:t>上下水道料金の減額による市民生活への支援     </a:t>
                      </a:r>
                      <a:endParaRPr kumimoji="1" lang="en-US" altLang="ja-JP" sz="1100" dirty="0">
                        <a:latin typeface="Meiryo UI" panose="020B0604030504040204" pitchFamily="50" charset="-128"/>
                        <a:ea typeface="Meiryo UI" panose="020B0604030504040204" pitchFamily="50" charset="-128"/>
                      </a:endParaRPr>
                    </a:p>
                    <a:p>
                      <a:pPr marL="0" marR="0" lvl="0" indent="0" algn="l" defTabSz="778913"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100" dirty="0">
                          <a:latin typeface="Meiryo UI" panose="020B0604030504040204" pitchFamily="50" charset="-128"/>
                          <a:ea typeface="Meiryo UI" panose="020B0604030504040204" pitchFamily="50" charset="-128"/>
                        </a:rPr>
                        <a:t>                        </a:t>
                      </a:r>
                      <a:r>
                        <a:rPr kumimoji="1" lang="ja-JP" altLang="en-US" sz="1100" dirty="0" smtClean="0">
                          <a:latin typeface="Meiryo UI" panose="020B0604030504040204" pitchFamily="50" charset="-128"/>
                          <a:ea typeface="Meiryo UI" panose="020B0604030504040204" pitchFamily="50" charset="-128"/>
                        </a:rPr>
                        <a:t>              （</a:t>
                      </a:r>
                      <a:r>
                        <a:rPr kumimoji="1" lang="en-US" altLang="ja-JP" sz="1100" dirty="0">
                          <a:latin typeface="Meiryo UI" panose="020B0604030504040204" pitchFamily="50" charset="-128"/>
                          <a:ea typeface="Meiryo UI" panose="020B0604030504040204" pitchFamily="50" charset="-128"/>
                        </a:rPr>
                        <a:t>R</a:t>
                      </a:r>
                      <a:r>
                        <a:rPr kumimoji="1" lang="ja-JP" altLang="en-US" sz="1100" dirty="0">
                          <a:latin typeface="Meiryo UI" panose="020B0604030504040204" pitchFamily="50" charset="-128"/>
                          <a:ea typeface="Meiryo UI" panose="020B0604030504040204" pitchFamily="50" charset="-128"/>
                        </a:rPr>
                        <a:t>４年度２回補正）</a:t>
                      </a:r>
                    </a:p>
                    <a:p>
                      <a:pPr marL="84138" marR="0" lvl="0" indent="-84138" algn="l" defTabSz="778913"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100" dirty="0">
                          <a:latin typeface="Meiryo UI" panose="020B0604030504040204" pitchFamily="50" charset="-128"/>
                          <a:ea typeface="Meiryo UI" panose="020B0604030504040204" pitchFamily="50" charset="-128"/>
                        </a:rPr>
                        <a:t>「大阪いらっしゃいキャンペーン</a:t>
                      </a:r>
                      <a:r>
                        <a:rPr kumimoji="1" lang="en-US" altLang="ja-JP" sz="1100" dirty="0">
                          <a:latin typeface="Meiryo UI" panose="020B0604030504040204" pitchFamily="50" charset="-128"/>
                          <a:ea typeface="Meiryo UI" panose="020B0604030504040204" pitchFamily="50" charset="-128"/>
                        </a:rPr>
                        <a:t>2022</a:t>
                      </a:r>
                      <a:r>
                        <a:rPr kumimoji="1" lang="ja-JP" altLang="en-US" sz="1100" dirty="0">
                          <a:latin typeface="Meiryo UI" panose="020B0604030504040204" pitchFamily="50" charset="-128"/>
                          <a:ea typeface="Meiryo UI" panose="020B0604030504040204" pitchFamily="50" charset="-128"/>
                        </a:rPr>
                        <a:t>」（国内旅行消費喚起事業）              </a:t>
                      </a:r>
                      <a:r>
                        <a:rPr kumimoji="1" lang="ja-JP" altLang="en-US" sz="1100" dirty="0" smtClean="0">
                          <a:latin typeface="Meiryo UI" panose="020B0604030504040204" pitchFamily="50" charset="-128"/>
                          <a:ea typeface="Meiryo UI" panose="020B0604030504040204" pitchFamily="50" charset="-128"/>
                        </a:rPr>
                        <a:t>           （</a:t>
                      </a:r>
                      <a:r>
                        <a:rPr kumimoji="1" lang="en-US" altLang="ja-JP" sz="1100" dirty="0">
                          <a:latin typeface="Meiryo UI" panose="020B0604030504040204" pitchFamily="50" charset="-128"/>
                          <a:ea typeface="Meiryo UI" panose="020B0604030504040204" pitchFamily="50" charset="-128"/>
                        </a:rPr>
                        <a:t>R</a:t>
                      </a:r>
                      <a:r>
                        <a:rPr kumimoji="1" lang="ja-JP" altLang="en-US" sz="1100" dirty="0">
                          <a:latin typeface="Meiryo UI" panose="020B0604030504040204" pitchFamily="50" charset="-128"/>
                          <a:ea typeface="Meiryo UI" panose="020B0604030504040204" pitchFamily="50" charset="-128"/>
                        </a:rPr>
                        <a:t>４年度当初）</a:t>
                      </a:r>
                    </a:p>
                    <a:p>
                      <a:pPr marL="84138" indent="-84138">
                        <a:buFont typeface="Arial" panose="020B0604020202020204" pitchFamily="34" charset="0"/>
                        <a:buChar char="•"/>
                      </a:pPr>
                      <a:r>
                        <a:rPr kumimoji="1" lang="ja-JP" altLang="en-US" sz="1100" dirty="0">
                          <a:latin typeface="Meiryo UI" panose="020B0604030504040204" pitchFamily="50" charset="-128"/>
                          <a:ea typeface="Meiryo UI" panose="020B0604030504040204" pitchFamily="50" charset="-128"/>
                        </a:rPr>
                        <a:t>所得減少世帯に対する臨時特別給付金</a:t>
                      </a:r>
                      <a:endParaRPr kumimoji="1" lang="en-US" altLang="ja-JP" sz="1100" dirty="0">
                        <a:latin typeface="Meiryo UI" panose="020B0604030504040204" pitchFamily="50" charset="-128"/>
                        <a:ea typeface="Meiryo UI" panose="020B0604030504040204" pitchFamily="50" charset="-128"/>
                      </a:endParaRPr>
                    </a:p>
                    <a:p>
                      <a:pPr marL="0" indent="0">
                        <a:buFont typeface="Arial" panose="020B0604020202020204" pitchFamily="34" charset="0"/>
                        <a:buNone/>
                      </a:pPr>
                      <a:r>
                        <a:rPr kumimoji="1" lang="ja-JP" altLang="en-US" sz="1100" dirty="0">
                          <a:latin typeface="Meiryo UI" panose="020B0604030504040204" pitchFamily="50" charset="-128"/>
                          <a:ea typeface="Meiryo UI" panose="020B0604030504040204" pitchFamily="50" charset="-128"/>
                        </a:rPr>
                        <a:t>                                   </a:t>
                      </a:r>
                      <a:r>
                        <a:rPr kumimoji="1" lang="ja-JP" altLang="en-US" sz="1100" dirty="0" smtClean="0">
                          <a:latin typeface="Meiryo UI" panose="020B0604030504040204" pitchFamily="50" charset="-128"/>
                          <a:ea typeface="Meiryo UI" panose="020B0604030504040204" pitchFamily="50" charset="-128"/>
                        </a:rPr>
                        <a:t>   </a:t>
                      </a:r>
                      <a:r>
                        <a:rPr kumimoji="1" lang="ja-JP" altLang="en-US" sz="1100" dirty="0">
                          <a:latin typeface="Meiryo UI" panose="020B0604030504040204" pitchFamily="50" charset="-128"/>
                          <a:ea typeface="Meiryo UI" panose="020B0604030504040204" pitchFamily="50" charset="-128"/>
                        </a:rPr>
                        <a:t>（</a:t>
                      </a:r>
                      <a:r>
                        <a:rPr kumimoji="1" lang="en-US" altLang="ja-JP" sz="1100" dirty="0">
                          <a:latin typeface="Meiryo UI" panose="020B0604030504040204" pitchFamily="50" charset="-128"/>
                          <a:ea typeface="Meiryo UI" panose="020B0604030504040204" pitchFamily="50" charset="-128"/>
                        </a:rPr>
                        <a:t>R</a:t>
                      </a:r>
                      <a:r>
                        <a:rPr kumimoji="1" lang="ja-JP" altLang="en-US" sz="1100" dirty="0">
                          <a:latin typeface="Meiryo UI" panose="020B0604030504040204" pitchFamily="50" charset="-128"/>
                          <a:ea typeface="Meiryo UI" panose="020B0604030504040204" pitchFamily="50" charset="-128"/>
                        </a:rPr>
                        <a:t>４年度当初）</a:t>
                      </a:r>
                    </a:p>
                    <a:p>
                      <a:pPr marL="84138" indent="-84138">
                        <a:buFont typeface="Arial" panose="020B0604020202020204" pitchFamily="34" charset="0"/>
                        <a:buChar char="•"/>
                      </a:pPr>
                      <a:r>
                        <a:rPr kumimoji="1" lang="ja-JP" altLang="en-US" sz="1100" dirty="0" smtClean="0">
                          <a:latin typeface="Meiryo UI" panose="020B0604030504040204" pitchFamily="50" charset="-128"/>
                          <a:ea typeface="Meiryo UI" panose="020B0604030504040204" pitchFamily="50" charset="-128"/>
                        </a:rPr>
                        <a:t>大阪</a:t>
                      </a:r>
                      <a:r>
                        <a:rPr kumimoji="1" lang="ja-JP" altLang="en-US" sz="1100" dirty="0">
                          <a:latin typeface="Meiryo UI" panose="020B0604030504040204" pitchFamily="50" charset="-128"/>
                          <a:ea typeface="Meiryo UI" panose="020B0604030504040204" pitchFamily="50" charset="-128"/>
                        </a:rPr>
                        <a:t>文化芸術創出事業     </a:t>
                      </a:r>
                      <a:r>
                        <a:rPr kumimoji="1" lang="ja-JP" altLang="en-US" sz="1100" dirty="0" smtClean="0">
                          <a:latin typeface="Meiryo UI" panose="020B0604030504040204" pitchFamily="50" charset="-128"/>
                          <a:ea typeface="Meiryo UI" panose="020B0604030504040204" pitchFamily="50" charset="-128"/>
                        </a:rPr>
                        <a:t>  （</a:t>
                      </a:r>
                      <a:r>
                        <a:rPr kumimoji="1" lang="en-US" altLang="ja-JP" sz="1100" dirty="0">
                          <a:latin typeface="Meiryo UI" panose="020B0604030504040204" pitchFamily="50" charset="-128"/>
                          <a:ea typeface="Meiryo UI" panose="020B0604030504040204" pitchFamily="50" charset="-128"/>
                        </a:rPr>
                        <a:t>R</a:t>
                      </a:r>
                      <a:r>
                        <a:rPr kumimoji="1" lang="ja-JP" altLang="en-US" sz="1100" dirty="0">
                          <a:latin typeface="Meiryo UI" panose="020B0604030504040204" pitchFamily="50" charset="-128"/>
                          <a:ea typeface="Meiryo UI" panose="020B0604030504040204" pitchFamily="50" charset="-128"/>
                        </a:rPr>
                        <a:t>４年度当初）</a:t>
                      </a:r>
                    </a:p>
                    <a:p>
                      <a:pPr marL="84138" indent="-84138">
                        <a:buFont typeface="Arial" panose="020B0604020202020204" pitchFamily="34" charset="0"/>
                        <a:buChar char="•"/>
                      </a:pPr>
                      <a:r>
                        <a:rPr kumimoji="1" lang="ja-JP" altLang="en-US" sz="1100" dirty="0">
                          <a:latin typeface="Meiryo UI" panose="020B0604030504040204" pitchFamily="50" charset="-128"/>
                          <a:ea typeface="Meiryo UI" panose="020B0604030504040204" pitchFamily="50" charset="-128"/>
                        </a:rPr>
                        <a:t>大阪城天守閣を中心とした集客促進事業（</a:t>
                      </a:r>
                      <a:r>
                        <a:rPr kumimoji="1" lang="en-US" altLang="ja-JP" sz="1100" dirty="0">
                          <a:latin typeface="Meiryo UI" panose="020B0604030504040204" pitchFamily="50" charset="-128"/>
                          <a:ea typeface="Meiryo UI" panose="020B0604030504040204" pitchFamily="50" charset="-128"/>
                        </a:rPr>
                        <a:t>90</a:t>
                      </a:r>
                      <a:r>
                        <a:rPr kumimoji="1" lang="ja-JP" altLang="en-US" sz="1100" dirty="0">
                          <a:latin typeface="Meiryo UI" panose="020B0604030504040204" pitchFamily="50" charset="-128"/>
                          <a:ea typeface="Meiryo UI" panose="020B0604030504040204" pitchFamily="50" charset="-128"/>
                        </a:rPr>
                        <a:t>周年記念事業）             </a:t>
                      </a:r>
                      <a:r>
                        <a:rPr kumimoji="1" lang="ja-JP" altLang="en-US" sz="1100" dirty="0" smtClean="0">
                          <a:latin typeface="Meiryo UI" panose="020B0604030504040204" pitchFamily="50" charset="-128"/>
                          <a:ea typeface="Meiryo UI" panose="020B0604030504040204" pitchFamily="50" charset="-128"/>
                        </a:rPr>
                        <a:t>            （</a:t>
                      </a:r>
                      <a:r>
                        <a:rPr kumimoji="1" lang="en-US" altLang="ja-JP" sz="1100" dirty="0">
                          <a:latin typeface="Meiryo UI" panose="020B0604030504040204" pitchFamily="50" charset="-128"/>
                          <a:ea typeface="Meiryo UI" panose="020B0604030504040204" pitchFamily="50" charset="-128"/>
                        </a:rPr>
                        <a:t>R</a:t>
                      </a:r>
                      <a:r>
                        <a:rPr kumimoji="1" lang="ja-JP" altLang="en-US" sz="1100" dirty="0">
                          <a:latin typeface="Meiryo UI" panose="020B0604030504040204" pitchFamily="50" charset="-128"/>
                          <a:ea typeface="Meiryo UI" panose="020B0604030504040204" pitchFamily="50" charset="-128"/>
                        </a:rPr>
                        <a:t>４年度当初）</a:t>
                      </a:r>
                      <a:endParaRPr kumimoji="1" lang="en-US" altLang="ja-JP" sz="1100" dirty="0">
                        <a:latin typeface="Meiryo UI" panose="020B0604030504040204" pitchFamily="50" charset="-128"/>
                        <a:ea typeface="Meiryo UI" panose="020B0604030504040204" pitchFamily="50" charset="-128"/>
                      </a:endParaRPr>
                    </a:p>
                    <a:p>
                      <a:pPr marL="0" indent="0">
                        <a:buFont typeface="Arial" panose="020B0604020202020204" pitchFamily="34" charset="0"/>
                        <a:buNone/>
                      </a:pPr>
                      <a:r>
                        <a:rPr kumimoji="1" lang="ja-JP" altLang="en-US" sz="1100" dirty="0">
                          <a:latin typeface="Meiryo UI" panose="020B0604030504040204" pitchFamily="50" charset="-128"/>
                          <a:ea typeface="Meiryo UI" panose="020B0604030504040204" pitchFamily="50" charset="-128"/>
                        </a:rPr>
                        <a:t>　</a:t>
                      </a:r>
                    </a:p>
                    <a:p>
                      <a:pPr marL="0" indent="0">
                        <a:buFont typeface="Arial" panose="020B0604020202020204" pitchFamily="34" charset="0"/>
                        <a:buNone/>
                      </a:pPr>
                      <a:r>
                        <a:rPr kumimoji="1" lang="ja-JP" altLang="en-US" sz="1100" dirty="0">
                          <a:latin typeface="Meiryo UI" panose="020B0604030504040204" pitchFamily="50" charset="-128"/>
                          <a:ea typeface="Meiryo UI" panose="020B0604030504040204" pitchFamily="50" charset="-128"/>
                        </a:rPr>
                        <a:t>（国等の施策）</a:t>
                      </a:r>
                    </a:p>
                    <a:p>
                      <a:pPr marL="84138" indent="-84138">
                        <a:buFont typeface="Arial" panose="020B0604020202020204" pitchFamily="34" charset="0"/>
                        <a:buChar char="•"/>
                      </a:pPr>
                      <a:r>
                        <a:rPr kumimoji="1" lang="ja-JP" altLang="en-US" sz="1100" dirty="0">
                          <a:latin typeface="Meiryo UI" panose="020B0604030504040204" pitchFamily="50" charset="-128"/>
                          <a:ea typeface="Meiryo UI" panose="020B0604030504040204" pitchFamily="50" charset="-128"/>
                        </a:rPr>
                        <a:t>令和４年度子育て世帯に対する子育て世帯生活支援特別給付金     </a:t>
                      </a:r>
                      <a:r>
                        <a:rPr kumimoji="1" lang="ja-JP" altLang="en-US" sz="1100" dirty="0" smtClean="0">
                          <a:latin typeface="Meiryo UI" panose="020B0604030504040204" pitchFamily="50" charset="-128"/>
                          <a:ea typeface="Meiryo UI" panose="020B0604030504040204" pitchFamily="50" charset="-128"/>
                        </a:rPr>
                        <a:t>              　 （</a:t>
                      </a:r>
                      <a:r>
                        <a:rPr kumimoji="1" lang="en-US" altLang="ja-JP" sz="1100" dirty="0">
                          <a:latin typeface="Meiryo UI" panose="020B0604030504040204" pitchFamily="50" charset="-128"/>
                          <a:ea typeface="Meiryo UI" panose="020B0604030504040204" pitchFamily="50" charset="-128"/>
                        </a:rPr>
                        <a:t>R</a:t>
                      </a:r>
                      <a:r>
                        <a:rPr kumimoji="1" lang="ja-JP" altLang="en-US" sz="1100" dirty="0">
                          <a:latin typeface="Meiryo UI" panose="020B0604030504040204" pitchFamily="50" charset="-128"/>
                          <a:ea typeface="Meiryo UI" panose="020B0604030504040204" pitchFamily="50" charset="-128"/>
                        </a:rPr>
                        <a:t>４年度３回補正</a:t>
                      </a:r>
                      <a:r>
                        <a:rPr kumimoji="1" lang="ja-JP" altLang="en-US" sz="1100" dirty="0" smtClean="0">
                          <a:latin typeface="Meiryo UI" panose="020B0604030504040204" pitchFamily="50" charset="-128"/>
                          <a:ea typeface="Meiryo UI" panose="020B0604030504040204" pitchFamily="50" charset="-128"/>
                        </a:rPr>
                        <a:t>）</a:t>
                      </a:r>
                      <a:endParaRPr kumimoji="1" lang="en-US" altLang="ja-JP" sz="1100" dirty="0" smtClean="0">
                        <a:latin typeface="Meiryo UI" panose="020B0604030504040204" pitchFamily="50" charset="-128"/>
                        <a:ea typeface="Meiryo UI" panose="020B0604030504040204" pitchFamily="50" charset="-128"/>
                      </a:endParaRPr>
                    </a:p>
                    <a:p>
                      <a:pPr marL="84138" indent="-84138">
                        <a:buFont typeface="Arial" panose="020B0604020202020204" pitchFamily="34" charset="0"/>
                        <a:buChar char="•"/>
                      </a:pPr>
                      <a:r>
                        <a:rPr kumimoji="1" lang="ja-JP" altLang="en-US" sz="1100" dirty="0" smtClean="0">
                          <a:solidFill>
                            <a:schemeClr val="tx1"/>
                          </a:solidFill>
                          <a:latin typeface="Meiryo UI" panose="020B0604030504040204" pitchFamily="50" charset="-128"/>
                          <a:ea typeface="Meiryo UI" panose="020B0604030504040204" pitchFamily="50" charset="-128"/>
                        </a:rPr>
                        <a:t>住民税非課税世帯等に対する臨時特別給付金</a:t>
                      </a:r>
                      <a:endParaRPr kumimoji="1" lang="en-US" altLang="ja-JP" sz="1100" dirty="0" smtClean="0">
                        <a:solidFill>
                          <a:schemeClr val="tx1"/>
                        </a:solidFill>
                        <a:latin typeface="Meiryo UI" panose="020B0604030504040204" pitchFamily="50" charset="-128"/>
                        <a:ea typeface="Meiryo UI" panose="020B0604030504040204" pitchFamily="50" charset="-128"/>
                      </a:endParaRPr>
                    </a:p>
                    <a:p>
                      <a:pPr marL="0" indent="0">
                        <a:buFont typeface="Arial" panose="020B0604020202020204" pitchFamily="34" charset="0"/>
                        <a:buNone/>
                      </a:pPr>
                      <a:r>
                        <a:rPr kumimoji="1" lang="ja-JP" altLang="en-US" sz="1100" dirty="0" smtClean="0">
                          <a:solidFill>
                            <a:schemeClr val="tx1"/>
                          </a:solidFill>
                          <a:latin typeface="Meiryo UI" panose="020B0604030504040204" pitchFamily="50" charset="-128"/>
                          <a:ea typeface="Meiryo UI" panose="020B0604030504040204" pitchFamily="50" charset="-128"/>
                        </a:rPr>
                        <a:t>                                    　 （</a:t>
                      </a:r>
                      <a:r>
                        <a:rPr kumimoji="1" lang="en-US" altLang="ja-JP" sz="1100" dirty="0" smtClean="0">
                          <a:solidFill>
                            <a:schemeClr val="tx1"/>
                          </a:solidFill>
                          <a:latin typeface="Meiryo UI" panose="020B0604030504040204" pitchFamily="50" charset="-128"/>
                          <a:ea typeface="Meiryo UI" panose="020B0604030504040204" pitchFamily="50" charset="-128"/>
                        </a:rPr>
                        <a:t>R</a:t>
                      </a:r>
                      <a:r>
                        <a:rPr kumimoji="1" lang="ja-JP" altLang="en-US" sz="1100" dirty="0" smtClean="0">
                          <a:solidFill>
                            <a:schemeClr val="tx1"/>
                          </a:solidFill>
                          <a:latin typeface="Meiryo UI" panose="020B0604030504040204" pitchFamily="50" charset="-128"/>
                          <a:ea typeface="Meiryo UI" panose="020B0604030504040204" pitchFamily="50" charset="-128"/>
                        </a:rPr>
                        <a:t>４年度当初）</a:t>
                      </a:r>
                      <a:endParaRPr kumimoji="1" lang="en-US" altLang="ja-JP" sz="1100" dirty="0" smtClean="0">
                        <a:solidFill>
                          <a:schemeClr val="tx1"/>
                        </a:solidFill>
                        <a:latin typeface="Meiryo UI" panose="020B0604030504040204" pitchFamily="50" charset="-128"/>
                        <a:ea typeface="Meiryo UI" panose="020B0604030504040204" pitchFamily="50" charset="-128"/>
                      </a:endParaRPr>
                    </a:p>
                    <a:p>
                      <a:pPr marL="84138" marR="0" lvl="0" indent="-84138" algn="l" defTabSz="778913"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1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生活困窮者自立支援金の支給（</a:t>
                      </a:r>
                      <a:r>
                        <a:rPr kumimoji="1" lang="en-US" altLang="ja-JP" sz="1100" dirty="0" smtClean="0">
                          <a:solidFill>
                            <a:schemeClr val="tx1"/>
                          </a:solidFill>
                          <a:latin typeface="Meiryo UI" panose="020B0604030504040204" pitchFamily="50" charset="-128"/>
                          <a:ea typeface="Meiryo UI" panose="020B0604030504040204" pitchFamily="50" charset="-128"/>
                        </a:rPr>
                        <a:t>R</a:t>
                      </a:r>
                      <a:r>
                        <a:rPr kumimoji="1" lang="ja-JP" altLang="en-US" sz="1100" dirty="0" smtClean="0">
                          <a:solidFill>
                            <a:schemeClr val="tx1"/>
                          </a:solidFill>
                          <a:latin typeface="Meiryo UI" panose="020B0604030504040204" pitchFamily="50" charset="-128"/>
                          <a:ea typeface="Meiryo UI" panose="020B0604030504040204" pitchFamily="50" charset="-128"/>
                        </a:rPr>
                        <a:t>４</a:t>
                      </a:r>
                      <a:r>
                        <a:rPr kumimoji="1" lang="ja-JP" altLang="en-US" sz="11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年度</a:t>
                      </a:r>
                      <a:r>
                        <a:rPr kumimoji="1" lang="en-US" altLang="ja-JP" sz="11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2</a:t>
                      </a:r>
                      <a:r>
                        <a:rPr kumimoji="1" lang="ja-JP" altLang="en-US" sz="11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回補正）</a:t>
                      </a:r>
                      <a:endParaRPr kumimoji="1" lang="en-US" altLang="ja-JP" sz="11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endParaRPr>
                    </a:p>
                    <a:p>
                      <a:pPr marL="0" indent="0">
                        <a:buFont typeface="Arial" panose="020B0604020202020204" pitchFamily="34" charset="0"/>
                        <a:buNone/>
                      </a:pPr>
                      <a:endParaRPr kumimoji="1" lang="ja-JP" altLang="en-US" sz="1100" dirty="0" smtClean="0">
                        <a:solidFill>
                          <a:srgbClr val="FF0000"/>
                        </a:solidFill>
                        <a:latin typeface="Meiryo UI" panose="020B0604030504040204" pitchFamily="50" charset="-128"/>
                        <a:ea typeface="Meiryo UI" panose="020B0604030504040204" pitchFamily="50" charset="-128"/>
                      </a:endParaRPr>
                    </a:p>
                    <a:p>
                      <a:pPr marL="84138" indent="-84138">
                        <a:buFont typeface="Arial" panose="020B0604020202020204" pitchFamily="34" charset="0"/>
                        <a:buChar char="•"/>
                      </a:pPr>
                      <a:endParaRPr kumimoji="1" lang="ja-JP" altLang="en-US" sz="1100" dirty="0">
                        <a:latin typeface="Meiryo UI" panose="020B0604030504040204" pitchFamily="50" charset="-128"/>
                        <a:ea typeface="Meiryo UI" panose="020B0604030504040204" pitchFamily="50" charset="-128"/>
                      </a:endParaRPr>
                    </a:p>
                  </a:txBody>
                  <a:tcPr marL="66462" marR="99692" marT="42203" marB="42203"/>
                </a:tc>
                <a:extLst>
                  <a:ext uri="{0D108BD9-81ED-4DB2-BD59-A6C34878D82A}">
                    <a16:rowId xmlns:a16="http://schemas.microsoft.com/office/drawing/2014/main" val="3095988046"/>
                  </a:ext>
                </a:extLst>
              </a:tr>
            </a:tbl>
          </a:graphicData>
        </a:graphic>
      </p:graphicFrame>
      <p:sp>
        <p:nvSpPr>
          <p:cNvPr id="2" name="スライド番号プレースホルダー 1"/>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1E2DCCE-2328-4EE7-B47C-8DACD135FF60}" type="slidenum">
              <a:rPr kumimoji="1" lang="en-US" altLang="ja-JP" sz="11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265</a:t>
            </a:fld>
            <a:endParaRPr kumimoji="1" lang="en-US" altLang="ja-JP" sz="11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
        <p:nvSpPr>
          <p:cNvPr id="6" name="テキスト ボックス 36"/>
          <p:cNvSpPr txBox="1"/>
          <p:nvPr/>
        </p:nvSpPr>
        <p:spPr>
          <a:xfrm>
            <a:off x="53576" y="46166"/>
            <a:ext cx="3993789"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Ⅳ</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　新型</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コロナウイルス感染症</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対策</a:t>
            </a:r>
            <a:endPar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endParaRPr>
          </a:p>
        </p:txBody>
      </p:sp>
    </p:spTree>
    <p:extLst>
      <p:ext uri="{BB962C8B-B14F-4D97-AF65-F5344CB8AC3E}">
        <p14:creationId xmlns:p14="http://schemas.microsoft.com/office/powerpoint/2010/main" val="1019759210"/>
      </p:ext>
    </p:extLst>
  </p:cSld>
  <p:clrMapOvr>
    <a:masterClrMapping/>
  </p:clrMapOvr>
  <p:transition/>
  <p:timing>
    <p:tnLst>
      <p:par>
        <p:cTn id="1" dur="indefinite" restart="never" nodeType="tmRoot"/>
      </p:par>
    </p:tnLst>
  </p:timing>
</p:sld>
</file>

<file path=ppt/slides/slide2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a:spLocks noChangeArrowheads="1"/>
          </p:cNvSpPr>
          <p:nvPr/>
        </p:nvSpPr>
        <p:spPr bwMode="auto">
          <a:xfrm>
            <a:off x="351693" y="2469176"/>
            <a:ext cx="8440615" cy="1097573"/>
          </a:xfrm>
          <a:prstGeom prst="rect">
            <a:avLst/>
          </a:prstGeom>
          <a:solidFill>
            <a:schemeClr val="accent5">
              <a:lumMod val="75000"/>
            </a:schemeClr>
          </a:solidFill>
          <a:ln w="38100" algn="ctr">
            <a:noFill/>
            <a:miter lim="800000"/>
            <a:headEnd/>
            <a:tailEnd/>
          </a:ln>
          <a:effectLst/>
        </p:spPr>
        <p:txBody>
          <a:bodyPr wrap="none" lIns="71934" tIns="35967" rIns="71934" bIns="35967" anchor="ctr"/>
          <a:lstStyle/>
          <a:p>
            <a:pPr marL="0" marR="0" lvl="0" indent="0" algn="l" defTabSz="844083" rtl="0" eaLnBrk="1" fontAlgn="base" latinLnBrk="0" hangingPunct="1">
              <a:lnSpc>
                <a:spcPct val="100000"/>
              </a:lnSpc>
              <a:spcBef>
                <a:spcPct val="0"/>
              </a:spcBef>
              <a:spcAft>
                <a:spcPct val="0"/>
              </a:spcAft>
              <a:buClrTx/>
              <a:buSzTx/>
              <a:buFontTx/>
              <a:buNone/>
              <a:tabLst/>
              <a:defRPr/>
            </a:pPr>
            <a:endParaRPr kumimoji="1" lang="ja-JP" altLang="en-US" sz="2215" b="0" i="0" u="none" strike="noStrike" kern="1200" cap="none" spc="0" normalizeH="0" baseline="0" noProof="0" dirty="0">
              <a:ln>
                <a:noFill/>
              </a:ln>
              <a:solidFill>
                <a:srgbClr val="FFFFFF"/>
              </a:solidFill>
              <a:effectLst/>
              <a:uLnTx/>
              <a:uFillTx/>
              <a:latin typeface="Arial" panose="020B0604020202020204" pitchFamily="34" charset="0"/>
              <a:ea typeface="HG創英角ｺﾞｼｯｸUB" pitchFamily="49" charset="-128"/>
              <a:cs typeface="+mn-cs"/>
            </a:endParaRPr>
          </a:p>
        </p:txBody>
      </p:sp>
      <p:sp>
        <p:nvSpPr>
          <p:cNvPr id="3075" name="Text Box 4"/>
          <p:cNvSpPr txBox="1">
            <a:spLocks noChangeArrowheads="1"/>
          </p:cNvSpPr>
          <p:nvPr/>
        </p:nvSpPr>
        <p:spPr bwMode="auto">
          <a:xfrm>
            <a:off x="351694" y="2457384"/>
            <a:ext cx="8175381" cy="1095352"/>
          </a:xfrm>
          <a:prstGeom prst="rect">
            <a:avLst/>
          </a:prstGeom>
          <a:noFill/>
          <a:ln w="9525">
            <a:noFill/>
            <a:miter lim="800000"/>
            <a:headEnd/>
            <a:tailEnd/>
          </a:ln>
        </p:spPr>
        <p:txBody>
          <a:bodyPr lIns="71934" tIns="35967" rIns="71934" bIns="35967">
            <a:spAutoFit/>
          </a:bodyPr>
          <a:lstStyle/>
          <a:p>
            <a:pPr marL="0" marR="0" lvl="0" indent="0" algn="l" defTabSz="844083" rtl="0" eaLnBrk="1" fontAlgn="base" latinLnBrk="0" hangingPunct="1">
              <a:lnSpc>
                <a:spcPct val="100000"/>
              </a:lnSpc>
              <a:spcBef>
                <a:spcPct val="0"/>
              </a:spcBef>
              <a:spcAft>
                <a:spcPct val="0"/>
              </a:spcAft>
              <a:buClrTx/>
              <a:buSzTx/>
              <a:buFontTx/>
              <a:buNone/>
              <a:tabLst/>
              <a:defRPr/>
            </a:pPr>
            <a:r>
              <a:rPr kumimoji="1" lang="ja-JP" altLang="en-US" sz="3323"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HG創英角ｺﾞｼｯｸUB" pitchFamily="49" charset="-128"/>
                <a:cs typeface="+mn-cs"/>
              </a:rPr>
              <a:t>　　　２　各年度の取組み</a:t>
            </a:r>
            <a:endParaRPr kumimoji="1" lang="en-US" altLang="ja-JP" sz="3323"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HG創英角ｺﾞｼｯｸUB" pitchFamily="49" charset="-128"/>
              <a:cs typeface="+mn-cs"/>
            </a:endParaRPr>
          </a:p>
          <a:p>
            <a:pPr marL="0" marR="0" lvl="0" indent="0" algn="ctr" defTabSz="844083" rtl="0" eaLnBrk="1" fontAlgn="base" latinLnBrk="0" hangingPunct="1">
              <a:lnSpc>
                <a:spcPct val="100000"/>
              </a:lnSpc>
              <a:spcBef>
                <a:spcPct val="0"/>
              </a:spcBef>
              <a:spcAft>
                <a:spcPct val="0"/>
              </a:spcAft>
              <a:buClrTx/>
              <a:buSzTx/>
              <a:buFontTx/>
              <a:buNone/>
              <a:tabLst/>
              <a:defRPr/>
            </a:pPr>
            <a:r>
              <a:rPr kumimoji="1" lang="ja-JP" altLang="en-US" sz="3323"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HG創英角ｺﾞｼｯｸUB" pitchFamily="49" charset="-128"/>
                <a:cs typeface="+mn-cs"/>
              </a:rPr>
              <a:t>　（令和２年度～４年度）</a:t>
            </a:r>
            <a:endParaRPr kumimoji="1" lang="en-US" altLang="ja-JP" sz="3323"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HG創英角ｺﾞｼｯｸUB" pitchFamily="49" charset="-128"/>
              <a:cs typeface="+mn-cs"/>
            </a:endParaRPr>
          </a:p>
        </p:txBody>
      </p:sp>
      <p:sp>
        <p:nvSpPr>
          <p:cNvPr id="2" name="スライド番号プレースホルダー 1"/>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1E2DCCE-2328-4EE7-B47C-8DACD135FF60}" type="slidenum">
              <a:rPr kumimoji="1" lang="en-US" altLang="ja-JP" sz="11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266</a:t>
            </a:fld>
            <a:endParaRPr kumimoji="1" lang="en-US" altLang="ja-JP" sz="11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
        <p:nvSpPr>
          <p:cNvPr id="6" name="テキスト ボックス 36"/>
          <p:cNvSpPr txBox="1"/>
          <p:nvPr/>
        </p:nvSpPr>
        <p:spPr>
          <a:xfrm>
            <a:off x="53576" y="46166"/>
            <a:ext cx="3993789"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Ⅳ</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　新型</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コロナウイルス感染症</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対策</a:t>
            </a:r>
            <a:endPar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endParaRPr>
          </a:p>
        </p:txBody>
      </p:sp>
    </p:spTree>
    <p:extLst>
      <p:ext uri="{BB962C8B-B14F-4D97-AF65-F5344CB8AC3E}">
        <p14:creationId xmlns:p14="http://schemas.microsoft.com/office/powerpoint/2010/main" val="1798284534"/>
      </p:ext>
    </p:extLst>
  </p:cSld>
  <p:clrMapOvr>
    <a:masterClrMapping/>
  </p:clrMapOvr>
  <p:transition/>
  <p:timing>
    <p:tnLst>
      <p:par>
        <p:cTn id="1" dur="indefinite" restart="never" nodeType="tmRoot"/>
      </p:par>
    </p:tnLst>
  </p:timing>
</p:sld>
</file>

<file path=ppt/slides/slide2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Rectangle 4"/>
          <p:cNvSpPr>
            <a:spLocks noChangeArrowheads="1"/>
          </p:cNvSpPr>
          <p:nvPr/>
        </p:nvSpPr>
        <p:spPr bwMode="auto">
          <a:xfrm>
            <a:off x="350227" y="1050682"/>
            <a:ext cx="8442081" cy="439616"/>
          </a:xfrm>
          <a:prstGeom prst="rect">
            <a:avLst/>
          </a:prstGeom>
          <a:solidFill>
            <a:srgbClr val="000099"/>
          </a:solidFill>
          <a:ln w="38100" algn="ctr">
            <a:noFill/>
            <a:miter lim="800000"/>
            <a:headEnd/>
            <a:tailEnd/>
          </a:ln>
          <a:effectLst/>
        </p:spPr>
        <p:txBody>
          <a:bodyPr wrap="none" lIns="71934" tIns="35967" rIns="71934" bIns="35967" anchor="ctr"/>
          <a:lstStyle/>
          <a:p>
            <a:pPr marL="0" marR="0" lvl="0" indent="0" algn="ctr" defTabSz="844083" rtl="0" eaLnBrk="1" fontAlgn="base" latinLnBrk="0" hangingPunct="1">
              <a:lnSpc>
                <a:spcPct val="100000"/>
              </a:lnSpc>
              <a:spcBef>
                <a:spcPct val="0"/>
              </a:spcBef>
              <a:spcAft>
                <a:spcPct val="0"/>
              </a:spcAft>
              <a:buClrTx/>
              <a:buSzTx/>
              <a:buFontTx/>
              <a:buNone/>
              <a:tabLst/>
              <a:defRPr/>
            </a:pPr>
            <a:r>
              <a:rPr kumimoji="1" lang="ja-JP" altLang="en-US" sz="2585"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HG創英角ｺﾞｼｯｸUB" pitchFamily="49" charset="-128"/>
                <a:cs typeface="+mn-cs"/>
              </a:rPr>
              <a:t>令和２年度</a:t>
            </a:r>
            <a:endParaRPr kumimoji="1" lang="en-US" altLang="ja-JP" sz="2585"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HG創英角ｺﾞｼｯｸUB" pitchFamily="49" charset="-128"/>
              <a:cs typeface="+mn-cs"/>
            </a:endParaRPr>
          </a:p>
        </p:txBody>
      </p:sp>
      <p:sp>
        <p:nvSpPr>
          <p:cNvPr id="7" name="コンテンツ プレースホルダー 2"/>
          <p:cNvSpPr txBox="1">
            <a:spLocks/>
          </p:cNvSpPr>
          <p:nvPr/>
        </p:nvSpPr>
        <p:spPr>
          <a:xfrm>
            <a:off x="507022" y="1978586"/>
            <a:ext cx="8128490" cy="3594139"/>
          </a:xfrm>
          <a:prstGeom prst="rect">
            <a:avLst/>
          </a:prstGeom>
        </p:spPr>
        <p:txBody>
          <a:bodyPr anchor="t" anchorCtr="0">
            <a:noAutofit/>
          </a:bodyPr>
          <a:lstStyle>
            <a:lvl1pPr marL="285750" indent="-285750" algn="l" rtl="0" eaLnBrk="0" fontAlgn="base" hangingPunct="0">
              <a:spcBef>
                <a:spcPct val="20000"/>
              </a:spcBef>
              <a:spcAft>
                <a:spcPct val="0"/>
              </a:spcAft>
              <a:buChar char="•"/>
              <a:defRPr kumimoji="1" sz="2800">
                <a:solidFill>
                  <a:schemeClr val="tx1"/>
                </a:solidFill>
                <a:latin typeface="+mn-lt"/>
                <a:ea typeface="+mn-ea"/>
                <a:cs typeface="+mn-cs"/>
              </a:defRPr>
            </a:lvl1pPr>
            <a:lvl2pPr marL="627063" indent="-236538" algn="l" rtl="0" eaLnBrk="0" fontAlgn="base" hangingPunct="0">
              <a:spcBef>
                <a:spcPct val="20000"/>
              </a:spcBef>
              <a:spcAft>
                <a:spcPct val="0"/>
              </a:spcAft>
              <a:buChar char="–"/>
              <a:defRPr kumimoji="1" sz="2400">
                <a:solidFill>
                  <a:schemeClr val="tx1"/>
                </a:solidFill>
                <a:latin typeface="+mn-lt"/>
                <a:ea typeface="+mn-ea"/>
              </a:defRPr>
            </a:lvl2pPr>
            <a:lvl3pPr marL="968375" indent="-188913" algn="l" rtl="0" eaLnBrk="0" fontAlgn="base" hangingPunct="0">
              <a:spcBef>
                <a:spcPct val="20000"/>
              </a:spcBef>
              <a:spcAft>
                <a:spcPct val="0"/>
              </a:spcAft>
              <a:buChar char="•"/>
              <a:defRPr kumimoji="1" sz="2000">
                <a:solidFill>
                  <a:schemeClr val="tx1"/>
                </a:solidFill>
                <a:latin typeface="+mn-lt"/>
                <a:ea typeface="+mn-ea"/>
              </a:defRPr>
            </a:lvl3pPr>
            <a:lvl4pPr marL="1357313" indent="-188913" algn="l" rtl="0" eaLnBrk="0" fontAlgn="base" hangingPunct="0">
              <a:spcBef>
                <a:spcPct val="20000"/>
              </a:spcBef>
              <a:spcAft>
                <a:spcPct val="0"/>
              </a:spcAft>
              <a:buChar char="–"/>
              <a:defRPr kumimoji="1" sz="1700">
                <a:solidFill>
                  <a:schemeClr val="tx1"/>
                </a:solidFill>
                <a:latin typeface="+mn-lt"/>
                <a:ea typeface="+mn-ea"/>
              </a:defRPr>
            </a:lvl4pPr>
            <a:lvl5pPr marL="1747838" indent="-188913" algn="l" rtl="0" eaLnBrk="0" fontAlgn="base" hangingPunct="0">
              <a:spcBef>
                <a:spcPct val="20000"/>
              </a:spcBef>
              <a:spcAft>
                <a:spcPct val="0"/>
              </a:spcAft>
              <a:buChar char="»"/>
              <a:defRPr kumimoji="1" sz="1700">
                <a:solidFill>
                  <a:schemeClr val="tx1"/>
                </a:solidFill>
                <a:latin typeface="+mn-lt"/>
                <a:ea typeface="+mn-ea"/>
              </a:defRPr>
            </a:lvl5pPr>
            <a:lvl6pPr marL="2142013" indent="-194728" algn="l" rtl="0" fontAlgn="base">
              <a:spcBef>
                <a:spcPct val="20000"/>
              </a:spcBef>
              <a:spcAft>
                <a:spcPct val="0"/>
              </a:spcAft>
              <a:buChar char="»"/>
              <a:defRPr kumimoji="1" sz="1700">
                <a:solidFill>
                  <a:schemeClr val="tx1"/>
                </a:solidFill>
                <a:latin typeface="+mn-lt"/>
                <a:ea typeface="+mn-ea"/>
              </a:defRPr>
            </a:lvl6pPr>
            <a:lvl7pPr marL="2531469" indent="-194728" algn="l" rtl="0" fontAlgn="base">
              <a:spcBef>
                <a:spcPct val="20000"/>
              </a:spcBef>
              <a:spcAft>
                <a:spcPct val="0"/>
              </a:spcAft>
              <a:buChar char="»"/>
              <a:defRPr kumimoji="1" sz="1700">
                <a:solidFill>
                  <a:schemeClr val="tx1"/>
                </a:solidFill>
                <a:latin typeface="+mn-lt"/>
                <a:ea typeface="+mn-ea"/>
              </a:defRPr>
            </a:lvl7pPr>
            <a:lvl8pPr marL="2920928" indent="-194728" algn="l" rtl="0" fontAlgn="base">
              <a:spcBef>
                <a:spcPct val="20000"/>
              </a:spcBef>
              <a:spcAft>
                <a:spcPct val="0"/>
              </a:spcAft>
              <a:buChar char="»"/>
              <a:defRPr kumimoji="1" sz="1700">
                <a:solidFill>
                  <a:schemeClr val="tx1"/>
                </a:solidFill>
                <a:latin typeface="+mn-lt"/>
                <a:ea typeface="+mn-ea"/>
              </a:defRPr>
            </a:lvl8pPr>
            <a:lvl9pPr marL="3310386" indent="-194728" algn="l" rtl="0" fontAlgn="base">
              <a:spcBef>
                <a:spcPct val="20000"/>
              </a:spcBef>
              <a:spcAft>
                <a:spcPct val="0"/>
              </a:spcAft>
              <a:buChar char="»"/>
              <a:defRPr kumimoji="1" sz="1700">
                <a:solidFill>
                  <a:schemeClr val="tx1"/>
                </a:solidFill>
                <a:latin typeface="+mn-lt"/>
                <a:ea typeface="+mn-ea"/>
              </a:defRPr>
            </a:lvl9pPr>
          </a:lstStyle>
          <a:p>
            <a:pPr marL="263776" marR="0" lvl="0" indent="-263776" algn="l" defTabSz="844083" rtl="0" eaLnBrk="0" fontAlgn="base" latinLnBrk="0" hangingPunct="0">
              <a:lnSpc>
                <a:spcPct val="120000"/>
              </a:lnSpc>
              <a:spcBef>
                <a:spcPts val="0"/>
              </a:spcBef>
              <a:spcAft>
                <a:spcPct val="0"/>
              </a:spcAft>
              <a:buClrTx/>
              <a:buSzTx/>
              <a:buFont typeface="Wingdings" panose="05000000000000000000" pitchFamily="2" charset="2"/>
              <a:buChar char="Ø"/>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市内での新型コロナウイルス感染者の確認を受け、令和</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2</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年</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2</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28</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日（金）に新型コロナウイルスに関する対策本部を設置。</a:t>
            </a:r>
          </a:p>
          <a:p>
            <a:pPr marL="499709" marR="0" lvl="0" indent="-89391" algn="l" defTabSz="844083" rtl="0" eaLnBrk="0" fontAlgn="base" latinLnBrk="0" hangingPunct="0">
              <a:lnSpc>
                <a:spcPct val="12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＜大阪市危機管理指針に基づく本部会議＞</a:t>
            </a:r>
          </a:p>
          <a:p>
            <a:pPr marL="499709" marR="0" lvl="0" indent="167058" algn="l" defTabSz="844083" rtl="0" eaLnBrk="0" fontAlgn="base" latinLnBrk="0" hangingPunct="0">
              <a:lnSpc>
                <a:spcPct val="12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第</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回（令和</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2</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年</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2</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28</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a:t>
            </a:r>
            <a:endPar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a:p>
            <a:pPr marL="499709" marR="0" lvl="0" indent="167058" algn="l" defTabSz="844083" rtl="0" eaLnBrk="0" fontAlgn="base" latinLnBrk="0" hangingPunct="0">
              <a:lnSpc>
                <a:spcPct val="12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第</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2</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回（令和</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2</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年</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3</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3</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a:t>
            </a:r>
            <a:endPar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a:p>
            <a:pPr marL="499709" marR="0" lvl="0" indent="167058" algn="l" defTabSz="844083" rtl="0" eaLnBrk="0" fontAlgn="base" latinLnBrk="0" hangingPunct="0">
              <a:lnSpc>
                <a:spcPct val="12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第</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3</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回（令和</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2</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年</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3</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12</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a:t>
            </a:r>
            <a:endPar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a:p>
            <a:pPr marL="499709" marR="0" lvl="0" indent="167058" algn="l" defTabSz="844083" rtl="0" eaLnBrk="0" fontAlgn="base" latinLnBrk="0" hangingPunct="0">
              <a:lnSpc>
                <a:spcPct val="12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第</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4</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回（令和</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2</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年</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3</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18</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a:t>
            </a:r>
          </a:p>
          <a:p>
            <a:pPr marL="499709" marR="0" lvl="0" indent="167058" algn="l" defTabSz="844083" rtl="0" eaLnBrk="0" fontAlgn="base" latinLnBrk="0" hangingPunct="0">
              <a:lnSpc>
                <a:spcPct val="12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第</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5</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回（令和</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2</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年</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4</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3</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a:t>
            </a:r>
          </a:p>
          <a:p>
            <a:pPr marL="499709" marR="0" lvl="0" indent="-89391" algn="l" defTabSz="844083" rtl="0" eaLnBrk="0" fontAlgn="base" latinLnBrk="0" hangingPunct="0">
              <a:lnSpc>
                <a:spcPct val="12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＜新型インフルエンザ等対策特別措置法に基づく本部会議＞</a:t>
            </a:r>
          </a:p>
          <a:p>
            <a:pPr marL="499709" marR="0" lvl="0" indent="167058" algn="l" defTabSz="844083" rtl="0" eaLnBrk="0" fontAlgn="base" latinLnBrk="0" hangingPunct="0">
              <a:lnSpc>
                <a:spcPct val="12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第</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回（令和</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2</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年</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5</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 </a:t>
            </a:r>
            <a:endPar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a:p>
            <a:pPr marL="499709" marR="0" lvl="0" indent="167058" algn="l" defTabSz="844083" rtl="0" eaLnBrk="0" fontAlgn="base" latinLnBrk="0" hangingPunct="0">
              <a:lnSpc>
                <a:spcPct val="12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第</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2</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回（令和</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2</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年</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5</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22</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a:t>
            </a:r>
            <a:endPar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a:p>
            <a:pPr marL="499709" marR="0" lvl="0" indent="167058" algn="l" defTabSz="844083" rtl="0" eaLnBrk="0" fontAlgn="base" latinLnBrk="0" hangingPunct="0">
              <a:lnSpc>
                <a:spcPct val="12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第</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3</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回（令和</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2</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年</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12</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4</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a:t>
            </a:r>
            <a:endPar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a:p>
            <a:pPr marL="499709" marR="0" lvl="0" indent="167058" algn="l" defTabSz="844083" rtl="0" eaLnBrk="0" fontAlgn="base" latinLnBrk="0" hangingPunct="0">
              <a:lnSpc>
                <a:spcPct val="12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第</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4</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回（令和</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3</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年</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13</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a:t>
            </a:r>
          </a:p>
          <a:p>
            <a:pPr marL="499709" marR="0" lvl="0" indent="167058" algn="l" defTabSz="844083" rtl="0" eaLnBrk="0" fontAlgn="base" latinLnBrk="0" hangingPunct="0">
              <a:lnSpc>
                <a:spcPct val="12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第</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5</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回（令和</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3</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年</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2</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4</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a:t>
            </a:r>
            <a:endPar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a:p>
            <a:pPr marL="499709" marR="0" lvl="0" indent="167058" algn="l" defTabSz="844083" rtl="0" eaLnBrk="0" fontAlgn="base" latinLnBrk="0" hangingPunct="0">
              <a:lnSpc>
                <a:spcPct val="12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第</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6</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回（令和</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3</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年</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2</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26</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a:t>
            </a:r>
            <a:endPar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a:p>
            <a:pPr marL="499709" marR="0" lvl="0" indent="167058" algn="l" defTabSz="844083" rtl="0" eaLnBrk="0" fontAlgn="base" latinLnBrk="0" hangingPunct="0">
              <a:lnSpc>
                <a:spcPct val="12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第</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7</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回（令和</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3</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年</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4</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2</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a:t>
            </a:r>
            <a:endPar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a:p>
            <a:pPr marL="499709" marR="0" lvl="0" indent="167058" algn="l" defTabSz="844083" rtl="0" eaLnBrk="0" fontAlgn="base" latinLnBrk="0" hangingPunct="0">
              <a:lnSpc>
                <a:spcPct val="12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第</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8</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回（令和</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3</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年</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4</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23</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a:t>
            </a:r>
          </a:p>
          <a:p>
            <a:pPr marL="499709" marR="0" lvl="0" indent="167058" algn="l" defTabSz="844083" rtl="0" eaLnBrk="0" fontAlgn="base" latinLnBrk="0" hangingPunct="0">
              <a:lnSpc>
                <a:spcPct val="12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第</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9</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回（令和</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3</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年</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9</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29</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a:t>
            </a:r>
          </a:p>
        </p:txBody>
      </p:sp>
      <p:sp>
        <p:nvSpPr>
          <p:cNvPr id="5" name="AutoShape 6"/>
          <p:cNvSpPr>
            <a:spLocks noChangeArrowheads="1"/>
          </p:cNvSpPr>
          <p:nvPr/>
        </p:nvSpPr>
        <p:spPr bwMode="auto">
          <a:xfrm>
            <a:off x="507024" y="1571585"/>
            <a:ext cx="8128489" cy="366281"/>
          </a:xfrm>
          <a:prstGeom prst="roundRect">
            <a:avLst>
              <a:gd name="adj" fmla="val 16667"/>
            </a:avLst>
          </a:prstGeom>
          <a:solidFill>
            <a:schemeClr val="accent1">
              <a:lumMod val="40000"/>
              <a:lumOff val="60000"/>
            </a:schemeClr>
          </a:solidFill>
          <a:ln w="22225">
            <a:noFill/>
            <a:round/>
            <a:headEnd/>
            <a:tailEnd/>
          </a:ln>
          <a:effectLst>
            <a:outerShdw blurRad="50800" dist="38100" dir="2700000" algn="tl" rotWithShape="0">
              <a:prstClr val="black">
                <a:alpha val="40000"/>
              </a:prstClr>
            </a:outerShdw>
          </a:effectLst>
        </p:spPr>
        <p:txBody>
          <a:bodyPr lIns="71934" tIns="0" rIns="71934" bIns="0" anchor="ctr"/>
          <a:lstStyle/>
          <a:p>
            <a:pPr marL="0" marR="0" lvl="0" indent="0" algn="l" defTabSz="844083" rtl="0" eaLnBrk="0" fontAlgn="base" latinLnBrk="0" hangingPunct="0">
              <a:lnSpc>
                <a:spcPct val="100000"/>
              </a:lnSpc>
              <a:spcBef>
                <a:spcPct val="0"/>
              </a:spcBef>
              <a:spcAft>
                <a:spcPct val="0"/>
              </a:spcAft>
              <a:buClrTx/>
              <a:buSzTx/>
              <a:buFontTx/>
              <a:buNone/>
              <a:tabLst/>
              <a:defRPr/>
            </a:pPr>
            <a:r>
              <a:rPr kumimoji="1" lang="ja-JP" altLang="en-US"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大阪市新型コロナウイルス感染症対策本部（継続）</a:t>
            </a:r>
          </a:p>
        </p:txBody>
      </p:sp>
      <p:sp>
        <p:nvSpPr>
          <p:cNvPr id="2" name="スライド番号プレースホルダー 1"/>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1E2DCCE-2328-4EE7-B47C-8DACD135FF60}" type="slidenum">
              <a:rPr kumimoji="1" lang="en-US" altLang="ja-JP" sz="11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267</a:t>
            </a:fld>
            <a:endParaRPr kumimoji="1" lang="en-US" altLang="ja-JP" sz="11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
        <p:nvSpPr>
          <p:cNvPr id="6" name="テキスト ボックス 36"/>
          <p:cNvSpPr txBox="1"/>
          <p:nvPr/>
        </p:nvSpPr>
        <p:spPr>
          <a:xfrm>
            <a:off x="53576" y="46166"/>
            <a:ext cx="3993789"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Ⅳ</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　新型</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コロナウイルス感染症</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対策</a:t>
            </a:r>
            <a:endPar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endParaRPr>
          </a:p>
        </p:txBody>
      </p:sp>
    </p:spTree>
    <p:extLst>
      <p:ext uri="{BB962C8B-B14F-4D97-AF65-F5344CB8AC3E}">
        <p14:creationId xmlns:p14="http://schemas.microsoft.com/office/powerpoint/2010/main" val="275937083"/>
      </p:ext>
    </p:extLst>
  </p:cSld>
  <p:clrMapOvr>
    <a:masterClrMapping/>
  </p:clrMapOvr>
  <p:transition/>
  <p:timing>
    <p:tnLst>
      <p:par>
        <p:cTn id="1" dur="indefinite" restart="never" nodeType="tmRoot"/>
      </p:par>
    </p:tnLst>
  </p:timing>
</p:sld>
</file>

<file path=ppt/slides/slide2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Rectangle 4"/>
          <p:cNvSpPr>
            <a:spLocks noChangeArrowheads="1"/>
          </p:cNvSpPr>
          <p:nvPr/>
        </p:nvSpPr>
        <p:spPr bwMode="auto">
          <a:xfrm>
            <a:off x="351694" y="1055077"/>
            <a:ext cx="8440614" cy="329712"/>
          </a:xfrm>
          <a:prstGeom prst="rect">
            <a:avLst/>
          </a:prstGeom>
          <a:solidFill>
            <a:srgbClr val="000099"/>
          </a:solidFill>
          <a:ln w="38100" algn="ctr">
            <a:noFill/>
            <a:miter lim="800000"/>
            <a:headEnd/>
            <a:tailEnd/>
          </a:ln>
          <a:effectLst/>
        </p:spPr>
        <p:txBody>
          <a:bodyPr wrap="none" lIns="53951" tIns="26975" rIns="53951" bIns="26975" anchor="ctr"/>
          <a:lstStyle/>
          <a:p>
            <a:pPr marL="0" marR="0" lvl="0" indent="0" algn="ctr" defTabSz="633062" rtl="0" eaLnBrk="1" fontAlgn="base" latinLnBrk="0" hangingPunct="1">
              <a:lnSpc>
                <a:spcPct val="100000"/>
              </a:lnSpc>
              <a:spcBef>
                <a:spcPct val="0"/>
              </a:spcBef>
              <a:spcAft>
                <a:spcPct val="0"/>
              </a:spcAft>
              <a:buClrTx/>
              <a:buSzTx/>
              <a:buFontTx/>
              <a:buNone/>
              <a:tabLst/>
              <a:defRPr/>
            </a:pPr>
            <a:r>
              <a:rPr kumimoji="1" lang="ja-JP" altLang="en-US" sz="1939"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HG創英角ｺﾞｼｯｸUB" pitchFamily="49" charset="-128"/>
                <a:cs typeface="+mn-cs"/>
              </a:rPr>
              <a:t>令和２年度</a:t>
            </a:r>
            <a:endParaRPr kumimoji="1" lang="en-US" altLang="ja-JP" sz="1939"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HG創英角ｺﾞｼｯｸUB" pitchFamily="49" charset="-128"/>
              <a:cs typeface="+mn-cs"/>
            </a:endParaRPr>
          </a:p>
        </p:txBody>
      </p:sp>
      <p:sp>
        <p:nvSpPr>
          <p:cNvPr id="5" name="AutoShape 6"/>
          <p:cNvSpPr>
            <a:spLocks noChangeArrowheads="1"/>
          </p:cNvSpPr>
          <p:nvPr/>
        </p:nvSpPr>
        <p:spPr bwMode="auto">
          <a:xfrm>
            <a:off x="406741" y="1444974"/>
            <a:ext cx="8358043" cy="274710"/>
          </a:xfrm>
          <a:prstGeom prst="roundRect">
            <a:avLst>
              <a:gd name="adj" fmla="val 16667"/>
            </a:avLst>
          </a:prstGeom>
          <a:solidFill>
            <a:schemeClr val="accent1">
              <a:lumMod val="40000"/>
              <a:lumOff val="60000"/>
            </a:schemeClr>
          </a:solidFill>
          <a:ln w="22225">
            <a:noFill/>
            <a:round/>
            <a:headEnd/>
            <a:tailEnd/>
          </a:ln>
          <a:effectLst>
            <a:outerShdw blurRad="50800" dist="38100" dir="2700000" algn="tl" rotWithShape="0">
              <a:prstClr val="black">
                <a:alpha val="40000"/>
              </a:prstClr>
            </a:outerShdw>
          </a:effectLst>
        </p:spPr>
        <p:txBody>
          <a:bodyPr lIns="53951" tIns="0" rIns="53951" bIns="0" anchor="ctr"/>
          <a:lstStyle/>
          <a:p>
            <a:pPr marL="0" marR="0" lvl="0" indent="0" algn="l" defTabSz="633062" rtl="0" eaLnBrk="0" fontAlgn="base" latinLnBrk="0" hangingPunct="0">
              <a:lnSpc>
                <a:spcPct val="100000"/>
              </a:lnSpc>
              <a:spcBef>
                <a:spcPct val="0"/>
              </a:spcBef>
              <a:spcAft>
                <a:spcPct val="0"/>
              </a:spcAft>
              <a:buClrTx/>
              <a:buSzTx/>
              <a:buFontTx/>
              <a:buNone/>
              <a:tabLst/>
              <a:defRPr/>
            </a:pPr>
            <a:r>
              <a:rPr kumimoji="1" lang="ja-JP" altLang="en-US" sz="1454"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保健所の体制強化</a:t>
            </a:r>
          </a:p>
        </p:txBody>
      </p:sp>
      <p:sp>
        <p:nvSpPr>
          <p:cNvPr id="9" name="コンテンツ プレースホルダー 2"/>
          <p:cNvSpPr txBox="1">
            <a:spLocks/>
          </p:cNvSpPr>
          <p:nvPr/>
        </p:nvSpPr>
        <p:spPr>
          <a:xfrm>
            <a:off x="819598" y="1779870"/>
            <a:ext cx="7532331" cy="3693051"/>
          </a:xfrm>
          <a:prstGeom prst="rect">
            <a:avLst/>
          </a:prstGeom>
        </p:spPr>
        <p:txBody>
          <a:bodyPr anchor="t" anchorCtr="0">
            <a:noAutofit/>
          </a:bodyPr>
          <a:lstStyle>
            <a:lvl1pPr marL="285750" indent="-285750" algn="l" rtl="0" eaLnBrk="0" fontAlgn="base" hangingPunct="0">
              <a:spcBef>
                <a:spcPct val="20000"/>
              </a:spcBef>
              <a:spcAft>
                <a:spcPct val="0"/>
              </a:spcAft>
              <a:buChar char="•"/>
              <a:defRPr kumimoji="1" sz="2800">
                <a:solidFill>
                  <a:schemeClr val="tx1"/>
                </a:solidFill>
                <a:latin typeface="+mn-lt"/>
                <a:ea typeface="+mn-ea"/>
                <a:cs typeface="+mn-cs"/>
              </a:defRPr>
            </a:lvl1pPr>
            <a:lvl2pPr marL="627063" indent="-236538" algn="l" rtl="0" eaLnBrk="0" fontAlgn="base" hangingPunct="0">
              <a:spcBef>
                <a:spcPct val="20000"/>
              </a:spcBef>
              <a:spcAft>
                <a:spcPct val="0"/>
              </a:spcAft>
              <a:buChar char="–"/>
              <a:defRPr kumimoji="1" sz="2400">
                <a:solidFill>
                  <a:schemeClr val="tx1"/>
                </a:solidFill>
                <a:latin typeface="+mn-lt"/>
                <a:ea typeface="+mn-ea"/>
              </a:defRPr>
            </a:lvl2pPr>
            <a:lvl3pPr marL="968375" indent="-188913" algn="l" rtl="0" eaLnBrk="0" fontAlgn="base" hangingPunct="0">
              <a:spcBef>
                <a:spcPct val="20000"/>
              </a:spcBef>
              <a:spcAft>
                <a:spcPct val="0"/>
              </a:spcAft>
              <a:buChar char="•"/>
              <a:defRPr kumimoji="1" sz="2000">
                <a:solidFill>
                  <a:schemeClr val="tx1"/>
                </a:solidFill>
                <a:latin typeface="+mn-lt"/>
                <a:ea typeface="+mn-ea"/>
              </a:defRPr>
            </a:lvl3pPr>
            <a:lvl4pPr marL="1357313" indent="-188913" algn="l" rtl="0" eaLnBrk="0" fontAlgn="base" hangingPunct="0">
              <a:spcBef>
                <a:spcPct val="20000"/>
              </a:spcBef>
              <a:spcAft>
                <a:spcPct val="0"/>
              </a:spcAft>
              <a:buChar char="–"/>
              <a:defRPr kumimoji="1" sz="1700">
                <a:solidFill>
                  <a:schemeClr val="tx1"/>
                </a:solidFill>
                <a:latin typeface="+mn-lt"/>
                <a:ea typeface="+mn-ea"/>
              </a:defRPr>
            </a:lvl4pPr>
            <a:lvl5pPr marL="1747838" indent="-188913" algn="l" rtl="0" eaLnBrk="0" fontAlgn="base" hangingPunct="0">
              <a:spcBef>
                <a:spcPct val="20000"/>
              </a:spcBef>
              <a:spcAft>
                <a:spcPct val="0"/>
              </a:spcAft>
              <a:buChar char="»"/>
              <a:defRPr kumimoji="1" sz="1700">
                <a:solidFill>
                  <a:schemeClr val="tx1"/>
                </a:solidFill>
                <a:latin typeface="+mn-lt"/>
                <a:ea typeface="+mn-ea"/>
              </a:defRPr>
            </a:lvl5pPr>
            <a:lvl6pPr marL="2142013" indent="-194728" algn="l" rtl="0" fontAlgn="base">
              <a:spcBef>
                <a:spcPct val="20000"/>
              </a:spcBef>
              <a:spcAft>
                <a:spcPct val="0"/>
              </a:spcAft>
              <a:buChar char="»"/>
              <a:defRPr kumimoji="1" sz="1700">
                <a:solidFill>
                  <a:schemeClr val="tx1"/>
                </a:solidFill>
                <a:latin typeface="+mn-lt"/>
                <a:ea typeface="+mn-ea"/>
              </a:defRPr>
            </a:lvl6pPr>
            <a:lvl7pPr marL="2531469" indent="-194728" algn="l" rtl="0" fontAlgn="base">
              <a:spcBef>
                <a:spcPct val="20000"/>
              </a:spcBef>
              <a:spcAft>
                <a:spcPct val="0"/>
              </a:spcAft>
              <a:buChar char="»"/>
              <a:defRPr kumimoji="1" sz="1700">
                <a:solidFill>
                  <a:schemeClr val="tx1"/>
                </a:solidFill>
                <a:latin typeface="+mn-lt"/>
                <a:ea typeface="+mn-ea"/>
              </a:defRPr>
            </a:lvl7pPr>
            <a:lvl8pPr marL="2920928" indent="-194728" algn="l" rtl="0" fontAlgn="base">
              <a:spcBef>
                <a:spcPct val="20000"/>
              </a:spcBef>
              <a:spcAft>
                <a:spcPct val="0"/>
              </a:spcAft>
              <a:buChar char="»"/>
              <a:defRPr kumimoji="1" sz="1700">
                <a:solidFill>
                  <a:schemeClr val="tx1"/>
                </a:solidFill>
                <a:latin typeface="+mn-lt"/>
                <a:ea typeface="+mn-ea"/>
              </a:defRPr>
            </a:lvl8pPr>
            <a:lvl9pPr marL="3310386" indent="-194728" algn="l" rtl="0" fontAlgn="base">
              <a:spcBef>
                <a:spcPct val="20000"/>
              </a:spcBef>
              <a:spcAft>
                <a:spcPct val="0"/>
              </a:spcAft>
              <a:buChar char="»"/>
              <a:defRPr kumimoji="1" sz="1700">
                <a:solidFill>
                  <a:schemeClr val="tx1"/>
                </a:solidFill>
                <a:latin typeface="+mn-lt"/>
                <a:ea typeface="+mn-ea"/>
              </a:defRPr>
            </a:lvl9pPr>
          </a:lstStyle>
          <a:p>
            <a:pPr marL="263776" marR="0" lvl="0" indent="-263776" algn="l" defTabSz="844083" rtl="0" eaLnBrk="0" fontAlgn="base" latinLnBrk="0" hangingPunct="0">
              <a:lnSpc>
                <a:spcPct val="120000"/>
              </a:lnSpc>
              <a:spcBef>
                <a:spcPts val="0"/>
              </a:spcBef>
              <a:spcAft>
                <a:spcPct val="0"/>
              </a:spcAft>
              <a:buClrTx/>
              <a:buSzTx/>
              <a:buFont typeface="Wingdings" panose="05000000000000000000" pitchFamily="2" charset="2"/>
              <a:buChar char="Ø"/>
              <a:tabLst/>
              <a:defRPr/>
            </a:pPr>
            <a:r>
              <a:rPr kumimoji="1" lang="ja-JP" altLang="en-US"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コロナ対策の専門グループを新設し、感染拡大の都度、体制を拡充</a:t>
            </a:r>
            <a:endParaRPr kumimoji="1" lang="en-US" altLang="ja-JP"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a:p>
            <a:pPr marL="0" marR="0" lvl="0" indent="0" algn="l" defTabSz="844083" rtl="0" eaLnBrk="0" fontAlgn="base" latinLnBrk="0" hangingPunct="0">
              <a:lnSpc>
                <a:spcPct val="120000"/>
              </a:lnSpc>
              <a:spcBef>
                <a:spcPts val="0"/>
              </a:spcBef>
              <a:spcAft>
                <a:spcPct val="0"/>
              </a:spcAft>
              <a:buClrTx/>
              <a:buSzTx/>
              <a:buFontTx/>
              <a:buNone/>
              <a:tabLst/>
              <a:defRPr/>
            </a:pPr>
            <a:endParaRPr kumimoji="1" lang="ja-JP" altLang="en-US"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a:p>
            <a:pPr marL="0" marR="0" lvl="0" indent="0" algn="l" defTabSz="844083" rtl="0" eaLnBrk="0" fontAlgn="base" latinLnBrk="0" hangingPunct="0">
              <a:lnSpc>
                <a:spcPct val="120000"/>
              </a:lnSpc>
              <a:spcBef>
                <a:spcPts val="0"/>
              </a:spcBef>
              <a:spcAft>
                <a:spcPct val="0"/>
              </a:spcAft>
              <a:buClrTx/>
              <a:buSzTx/>
              <a:buFontTx/>
              <a:buNone/>
              <a:tabLst/>
              <a:defRPr/>
            </a:pPr>
            <a:r>
              <a:rPr kumimoji="1" lang="ja-JP" altLang="en-US"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＜令和</a:t>
            </a:r>
            <a:r>
              <a:rPr kumimoji="1" lang="en-US" altLang="ja-JP"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2</a:t>
            </a:r>
            <a:r>
              <a:rPr kumimoji="1" lang="ja-JP" altLang="en-US"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年</a:t>
            </a:r>
            <a:r>
              <a:rPr kumimoji="1" lang="en-US" altLang="ja-JP"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5</a:t>
            </a:r>
            <a:r>
              <a:rPr kumimoji="1" lang="ja-JP" altLang="en-US"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18</a:t>
            </a:r>
            <a:r>
              <a:rPr kumimoji="1" lang="ja-JP" altLang="en-US"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日～＞コロナ対策の専門グループを新設　</a:t>
            </a:r>
            <a:r>
              <a:rPr kumimoji="1" lang="en-US" altLang="ja-JP"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51</a:t>
            </a:r>
            <a:r>
              <a:rPr kumimoji="1" lang="ja-JP" altLang="en-US"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名</a:t>
            </a:r>
          </a:p>
          <a:p>
            <a:pPr marL="0" marR="0" lvl="0" indent="0" algn="l" defTabSz="844083" rtl="0" eaLnBrk="0" fontAlgn="base" latinLnBrk="0" hangingPunct="0">
              <a:lnSpc>
                <a:spcPct val="120000"/>
              </a:lnSpc>
              <a:spcBef>
                <a:spcPts val="0"/>
              </a:spcBef>
              <a:spcAft>
                <a:spcPct val="0"/>
              </a:spcAft>
              <a:buClrTx/>
              <a:buSzTx/>
              <a:buFontTx/>
              <a:buNone/>
              <a:tabLst/>
              <a:defRPr/>
            </a:pPr>
            <a:r>
              <a:rPr kumimoji="1" lang="ja-JP" altLang="en-US"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（令和</a:t>
            </a:r>
            <a:r>
              <a:rPr kumimoji="1" lang="en-US" altLang="ja-JP"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2</a:t>
            </a:r>
            <a:r>
              <a:rPr kumimoji="1" lang="ja-JP" altLang="en-US"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年</a:t>
            </a:r>
            <a:r>
              <a:rPr kumimoji="1" lang="en-US" altLang="ja-JP"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5</a:t>
            </a:r>
            <a:r>
              <a:rPr kumimoji="1" lang="ja-JP" altLang="en-US"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17</a:t>
            </a:r>
            <a:r>
              <a:rPr kumimoji="1" lang="ja-JP" altLang="en-US"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日以前はコロナ対策以外の既存の感染症対策を行うグループで対応）</a:t>
            </a:r>
          </a:p>
          <a:p>
            <a:pPr marL="0" marR="0" lvl="0" indent="0" algn="l" defTabSz="844083" rtl="0" eaLnBrk="0" fontAlgn="base" latinLnBrk="0" hangingPunct="0">
              <a:lnSpc>
                <a:spcPct val="120000"/>
              </a:lnSpc>
              <a:spcBef>
                <a:spcPts val="0"/>
              </a:spcBef>
              <a:spcAft>
                <a:spcPct val="0"/>
              </a:spcAft>
              <a:buClrTx/>
              <a:buSzTx/>
              <a:buFontTx/>
              <a:buNone/>
              <a:tabLst/>
              <a:defRPr/>
            </a:pPr>
            <a:endParaRPr kumimoji="1" lang="ja-JP" altLang="en-US"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a:p>
            <a:pPr marL="0" marR="0" lvl="0" indent="0" algn="l" defTabSz="844083" rtl="0" eaLnBrk="0" fontAlgn="base" latinLnBrk="0" hangingPunct="0">
              <a:lnSpc>
                <a:spcPct val="120000"/>
              </a:lnSpc>
              <a:spcBef>
                <a:spcPts val="0"/>
              </a:spcBef>
              <a:spcAft>
                <a:spcPct val="0"/>
              </a:spcAft>
              <a:buClrTx/>
              <a:buSzTx/>
              <a:buFontTx/>
              <a:buNone/>
              <a:tabLst/>
              <a:defRPr/>
            </a:pPr>
            <a:r>
              <a:rPr kumimoji="1" lang="ja-JP" altLang="en-US"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以降、感染拡大の都度、体制を拡充</a:t>
            </a:r>
          </a:p>
          <a:p>
            <a:pPr marL="0" marR="0" lvl="0" indent="0" algn="l" defTabSz="844083" rtl="0" eaLnBrk="0" fontAlgn="base" latinLnBrk="0" hangingPunct="0">
              <a:lnSpc>
                <a:spcPct val="120000"/>
              </a:lnSpc>
              <a:spcBef>
                <a:spcPts val="0"/>
              </a:spcBef>
              <a:spcAft>
                <a:spcPct val="0"/>
              </a:spcAft>
              <a:buClrTx/>
              <a:buSzTx/>
              <a:buFontTx/>
              <a:buNone/>
              <a:tabLst/>
              <a:defRPr/>
            </a:pPr>
            <a:endParaRPr kumimoji="1" lang="ja-JP" altLang="en-US"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a:p>
            <a:pPr marL="0" marR="0" lvl="0" indent="0" algn="l" defTabSz="844083" rtl="0" eaLnBrk="0" fontAlgn="base" latinLnBrk="0" hangingPunct="0">
              <a:lnSpc>
                <a:spcPct val="120000"/>
              </a:lnSpc>
              <a:spcBef>
                <a:spcPts val="0"/>
              </a:spcBef>
              <a:spcAft>
                <a:spcPct val="0"/>
              </a:spcAft>
              <a:buClrTx/>
              <a:buSzTx/>
              <a:buFontTx/>
              <a:buNone/>
              <a:tabLst/>
              <a:defRPr/>
            </a:pPr>
            <a:r>
              <a:rPr kumimoji="1" lang="ja-JP" altLang="en-US"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＜令和</a:t>
            </a:r>
            <a:r>
              <a:rPr kumimoji="1" lang="en-US" altLang="ja-JP"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3</a:t>
            </a:r>
            <a:r>
              <a:rPr kumimoji="1" lang="ja-JP" altLang="en-US"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年</a:t>
            </a:r>
            <a:r>
              <a:rPr kumimoji="1" lang="en-US" altLang="ja-JP"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7</a:t>
            </a:r>
            <a:r>
              <a:rPr kumimoji="1" lang="ja-JP" altLang="en-US"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15</a:t>
            </a:r>
            <a:r>
              <a:rPr kumimoji="1" lang="ja-JP" altLang="en-US"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日～＞陽性者</a:t>
            </a:r>
            <a:r>
              <a:rPr kumimoji="1" lang="en-US" altLang="ja-JP"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1,000</a:t>
            </a:r>
            <a:r>
              <a:rPr kumimoji="1" lang="ja-JP" altLang="en-US"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人</a:t>
            </a:r>
            <a:r>
              <a:rPr kumimoji="1" lang="en-US" altLang="ja-JP"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a:t>
            </a:r>
            <a:r>
              <a:rPr kumimoji="1" lang="ja-JP" altLang="en-US"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日を想定し、体制を拡充</a:t>
            </a:r>
          </a:p>
          <a:p>
            <a:pPr marL="0" marR="0" lvl="0" indent="0" algn="l" defTabSz="844083" rtl="0" eaLnBrk="0" fontAlgn="base" latinLnBrk="0" hangingPunct="0">
              <a:lnSpc>
                <a:spcPct val="120000"/>
              </a:lnSpc>
              <a:spcBef>
                <a:spcPts val="0"/>
              </a:spcBef>
              <a:spcAft>
                <a:spcPct val="0"/>
              </a:spcAft>
              <a:buClrTx/>
              <a:buSzTx/>
              <a:buFontTx/>
              <a:buNone/>
              <a:tabLst/>
              <a:defRPr/>
            </a:pPr>
            <a:r>
              <a:rPr kumimoji="1" lang="ja-JP" altLang="en-US"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（第</a:t>
            </a:r>
            <a:r>
              <a:rPr kumimoji="1" lang="en-US" altLang="ja-JP"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5</a:t>
            </a:r>
            <a:r>
              <a:rPr kumimoji="1" lang="ja-JP" altLang="en-US"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波に向け、応援職員及び民間派遣を増強）</a:t>
            </a:r>
          </a:p>
          <a:p>
            <a:pPr marL="0" marR="0" lvl="0" indent="0" algn="l" defTabSz="844083" rtl="0" eaLnBrk="0" fontAlgn="base" latinLnBrk="0" hangingPunct="0">
              <a:lnSpc>
                <a:spcPct val="120000"/>
              </a:lnSpc>
              <a:spcBef>
                <a:spcPts val="0"/>
              </a:spcBef>
              <a:spcAft>
                <a:spcPct val="0"/>
              </a:spcAft>
              <a:buClrTx/>
              <a:buSzTx/>
              <a:buFontTx/>
              <a:buNone/>
              <a:tabLst/>
              <a:defRPr/>
            </a:pPr>
            <a:endParaRPr kumimoji="1" lang="ja-JP" altLang="en-US"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a:p>
            <a:pPr marL="0" marR="0" lvl="0" indent="0" algn="l" defTabSz="844083" rtl="0" eaLnBrk="0" fontAlgn="base" latinLnBrk="0" hangingPunct="0">
              <a:lnSpc>
                <a:spcPct val="120000"/>
              </a:lnSpc>
              <a:spcBef>
                <a:spcPts val="0"/>
              </a:spcBef>
              <a:spcAft>
                <a:spcPct val="0"/>
              </a:spcAft>
              <a:buClrTx/>
              <a:buSzTx/>
              <a:buFontTx/>
              <a:buNone/>
              <a:tabLst/>
              <a:defRPr/>
            </a:pPr>
            <a:r>
              <a:rPr kumimoji="1" lang="ja-JP" altLang="en-US"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＜令和</a:t>
            </a:r>
            <a:r>
              <a:rPr kumimoji="1" lang="en-US" altLang="ja-JP"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3</a:t>
            </a:r>
            <a:r>
              <a:rPr kumimoji="1" lang="ja-JP" altLang="en-US"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年</a:t>
            </a:r>
            <a:r>
              <a:rPr kumimoji="1" lang="en-US" altLang="ja-JP"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12</a:t>
            </a:r>
            <a:r>
              <a:rPr kumimoji="1" lang="ja-JP" altLang="en-US"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6</a:t>
            </a:r>
            <a:r>
              <a:rPr kumimoji="1" lang="ja-JP" altLang="en-US"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日～＞陽性者</a:t>
            </a:r>
            <a:r>
              <a:rPr kumimoji="1" lang="en-US" altLang="ja-JP"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1,700</a:t>
            </a:r>
            <a:r>
              <a:rPr kumimoji="1" lang="ja-JP" altLang="en-US"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人</a:t>
            </a:r>
            <a:r>
              <a:rPr kumimoji="1" lang="en-US" altLang="ja-JP"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a:t>
            </a:r>
            <a:r>
              <a:rPr kumimoji="1" lang="ja-JP" altLang="en-US"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日を想定し、体制を拡充</a:t>
            </a:r>
          </a:p>
          <a:p>
            <a:pPr marL="0" marR="0" lvl="0" indent="0" algn="l" defTabSz="844083" rtl="0" eaLnBrk="0" fontAlgn="base" latinLnBrk="0" hangingPunct="0">
              <a:lnSpc>
                <a:spcPct val="120000"/>
              </a:lnSpc>
              <a:spcBef>
                <a:spcPts val="0"/>
              </a:spcBef>
              <a:spcAft>
                <a:spcPct val="0"/>
              </a:spcAft>
              <a:buClrTx/>
              <a:buSzTx/>
              <a:buFontTx/>
              <a:buNone/>
              <a:tabLst/>
              <a:defRPr/>
            </a:pPr>
            <a:r>
              <a:rPr kumimoji="1" lang="ja-JP" altLang="en-US"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（第</a:t>
            </a:r>
            <a:r>
              <a:rPr kumimoji="1" lang="en-US" altLang="ja-JP"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6</a:t>
            </a:r>
            <a:r>
              <a:rPr kumimoji="1" lang="ja-JP" altLang="en-US"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波に向け、応援職員及び民間派遣を増強）</a:t>
            </a:r>
          </a:p>
          <a:p>
            <a:pPr marL="0" marR="0" lvl="0" indent="0" algn="l" defTabSz="844083" rtl="0" eaLnBrk="0" fontAlgn="base" latinLnBrk="0" hangingPunct="0">
              <a:lnSpc>
                <a:spcPct val="120000"/>
              </a:lnSpc>
              <a:spcBef>
                <a:spcPts val="0"/>
              </a:spcBef>
              <a:spcAft>
                <a:spcPct val="0"/>
              </a:spcAft>
              <a:buClrTx/>
              <a:buSzTx/>
              <a:buFontTx/>
              <a:buNone/>
              <a:tabLst/>
              <a:defRPr/>
            </a:pPr>
            <a:endParaRPr kumimoji="1" lang="ja-JP" altLang="en-US"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a:p>
            <a:pPr marL="0" marR="0" lvl="0" indent="0" algn="l" defTabSz="844083" rtl="0" eaLnBrk="0" fontAlgn="base" latinLnBrk="0" hangingPunct="0">
              <a:lnSpc>
                <a:spcPct val="120000"/>
              </a:lnSpc>
              <a:spcBef>
                <a:spcPts val="0"/>
              </a:spcBef>
              <a:spcAft>
                <a:spcPct val="0"/>
              </a:spcAft>
              <a:buClrTx/>
              <a:buSzTx/>
              <a:buFontTx/>
              <a:buNone/>
              <a:tabLst/>
              <a:defRPr/>
            </a:pPr>
            <a:r>
              <a:rPr kumimoji="1" lang="ja-JP" altLang="en-US"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＜令和</a:t>
            </a:r>
            <a:r>
              <a:rPr kumimoji="1" lang="en-US" altLang="ja-JP"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4</a:t>
            </a:r>
            <a:r>
              <a:rPr kumimoji="1" lang="ja-JP" altLang="en-US"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年</a:t>
            </a:r>
            <a:r>
              <a:rPr kumimoji="1" lang="en-US" altLang="ja-JP"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5</a:t>
            </a:r>
            <a:r>
              <a:rPr kumimoji="1" lang="ja-JP" altLang="en-US"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9</a:t>
            </a:r>
            <a:r>
              <a:rPr kumimoji="1" lang="ja-JP" altLang="en-US"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日～＞陽性者</a:t>
            </a:r>
            <a:r>
              <a:rPr kumimoji="1" lang="en-US" altLang="ja-JP"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a:t>
            </a:r>
            <a:r>
              <a:rPr kumimoji="1" lang="ja-JP" altLang="en-US"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万人</a:t>
            </a:r>
            <a:r>
              <a:rPr kumimoji="1" lang="en-US" altLang="ja-JP"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a:t>
            </a:r>
            <a:r>
              <a:rPr kumimoji="1" lang="ja-JP" altLang="en-US"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日を想定し、体制を拡充</a:t>
            </a:r>
          </a:p>
          <a:p>
            <a:pPr marL="0" marR="0" lvl="0" indent="0" algn="l" defTabSz="844083" rtl="0" eaLnBrk="0" fontAlgn="base" latinLnBrk="0" hangingPunct="0">
              <a:lnSpc>
                <a:spcPct val="120000"/>
              </a:lnSpc>
              <a:spcBef>
                <a:spcPts val="0"/>
              </a:spcBef>
              <a:spcAft>
                <a:spcPct val="0"/>
              </a:spcAft>
              <a:buClrTx/>
              <a:buSzTx/>
              <a:buFontTx/>
              <a:buNone/>
              <a:tabLst/>
              <a:defRPr/>
            </a:pPr>
            <a:r>
              <a:rPr kumimoji="1" lang="ja-JP" altLang="en-US"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（第</a:t>
            </a:r>
            <a:r>
              <a:rPr kumimoji="1" lang="en-US" altLang="ja-JP"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7</a:t>
            </a:r>
            <a:r>
              <a:rPr kumimoji="1" lang="ja-JP" altLang="en-US"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波における職員最大人数</a:t>
            </a:r>
            <a:r>
              <a:rPr kumimoji="1" lang="en-US" altLang="ja-JP"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409</a:t>
            </a:r>
            <a:r>
              <a:rPr kumimoji="1" lang="ja-JP" altLang="en-US"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名、民間派遣・委託を含めると</a:t>
            </a:r>
            <a:r>
              <a:rPr kumimoji="1" lang="en-US" altLang="ja-JP"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1,000</a:t>
            </a:r>
            <a:r>
              <a:rPr kumimoji="1" lang="ja-JP" altLang="en-US"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人超体制に）</a:t>
            </a:r>
          </a:p>
          <a:p>
            <a:pPr marL="0" marR="0" lvl="0" indent="0" algn="l" defTabSz="844083" rtl="0" eaLnBrk="0" fontAlgn="base" latinLnBrk="0" hangingPunct="0">
              <a:lnSpc>
                <a:spcPct val="120000"/>
              </a:lnSpc>
              <a:spcBef>
                <a:spcPts val="0"/>
              </a:spcBef>
              <a:spcAft>
                <a:spcPct val="0"/>
              </a:spcAft>
              <a:buClrTx/>
              <a:buSzTx/>
              <a:buFontTx/>
              <a:buNone/>
              <a:tabLst/>
              <a:defRPr/>
            </a:pPr>
            <a:endParaRPr kumimoji="1" lang="ja-JP" altLang="en-US"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p:txBody>
      </p:sp>
      <p:sp>
        <p:nvSpPr>
          <p:cNvPr id="2" name="スライド番号プレースホルダー 1"/>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1E2DCCE-2328-4EE7-B47C-8DACD135FF60}" type="slidenum">
              <a:rPr kumimoji="1" lang="en-US" altLang="ja-JP" sz="11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268</a:t>
            </a:fld>
            <a:endParaRPr kumimoji="1" lang="en-US" altLang="ja-JP" sz="11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
        <p:nvSpPr>
          <p:cNvPr id="6" name="テキスト ボックス 36"/>
          <p:cNvSpPr txBox="1"/>
          <p:nvPr/>
        </p:nvSpPr>
        <p:spPr>
          <a:xfrm>
            <a:off x="53576" y="46166"/>
            <a:ext cx="3993789"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Ⅳ</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　新型コロナウイルス感染症</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対策</a:t>
            </a:r>
            <a:endPar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endParaRPr>
          </a:p>
        </p:txBody>
      </p:sp>
    </p:spTree>
    <p:extLst>
      <p:ext uri="{BB962C8B-B14F-4D97-AF65-F5344CB8AC3E}">
        <p14:creationId xmlns:p14="http://schemas.microsoft.com/office/powerpoint/2010/main" val="4085687755"/>
      </p:ext>
    </p:extLst>
  </p:cSld>
  <p:clrMapOvr>
    <a:masterClrMapping/>
  </p:clrMapOvr>
  <p:transition/>
  <p:timing>
    <p:tnLst>
      <p:par>
        <p:cTn id="1" dur="indefinite" restart="never" nodeType="tmRoot"/>
      </p:par>
    </p:tn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1" name="直線コネクタ 10"/>
          <p:cNvCxnSpPr/>
          <p:nvPr/>
        </p:nvCxnSpPr>
        <p:spPr>
          <a:xfrm>
            <a:off x="251520" y="520214"/>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9" name="テキスト ボックス 8"/>
          <p:cNvSpPr txBox="1"/>
          <p:nvPr/>
        </p:nvSpPr>
        <p:spPr>
          <a:xfrm>
            <a:off x="251520" y="232182"/>
            <a:ext cx="7704856"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③　主な改革の概要（９／９）</a:t>
            </a:r>
          </a:p>
        </p:txBody>
      </p:sp>
      <p:graphicFrame>
        <p:nvGraphicFramePr>
          <p:cNvPr id="5" name="表 4"/>
          <p:cNvGraphicFramePr>
            <a:graphicFrameLocks noGrp="1"/>
          </p:cNvGraphicFramePr>
          <p:nvPr/>
        </p:nvGraphicFramePr>
        <p:xfrm>
          <a:off x="179511" y="749366"/>
          <a:ext cx="8784977" cy="2729663"/>
        </p:xfrm>
        <a:graphic>
          <a:graphicData uri="http://schemas.openxmlformats.org/drawingml/2006/table">
            <a:tbl>
              <a:tblPr firstRow="1" bandRow="1">
                <a:tableStyleId>{69012ECD-51FC-41F1-AA8D-1B2483CD663E}</a:tableStyleId>
              </a:tblPr>
              <a:tblGrid>
                <a:gridCol w="1008112">
                  <a:extLst>
                    <a:ext uri="{9D8B030D-6E8A-4147-A177-3AD203B41FA5}">
                      <a16:colId xmlns:a16="http://schemas.microsoft.com/office/drawing/2014/main" val="20000"/>
                    </a:ext>
                  </a:extLst>
                </a:gridCol>
                <a:gridCol w="1224136">
                  <a:extLst>
                    <a:ext uri="{9D8B030D-6E8A-4147-A177-3AD203B41FA5}">
                      <a16:colId xmlns:a16="http://schemas.microsoft.com/office/drawing/2014/main" val="20001"/>
                    </a:ext>
                  </a:extLst>
                </a:gridCol>
                <a:gridCol w="2184243">
                  <a:extLst>
                    <a:ext uri="{9D8B030D-6E8A-4147-A177-3AD203B41FA5}">
                      <a16:colId xmlns:a16="http://schemas.microsoft.com/office/drawing/2014/main" val="20002"/>
                    </a:ext>
                  </a:extLst>
                </a:gridCol>
                <a:gridCol w="2184243">
                  <a:extLst>
                    <a:ext uri="{9D8B030D-6E8A-4147-A177-3AD203B41FA5}">
                      <a16:colId xmlns:a16="http://schemas.microsoft.com/office/drawing/2014/main" val="20003"/>
                    </a:ext>
                  </a:extLst>
                </a:gridCol>
                <a:gridCol w="2184243">
                  <a:extLst>
                    <a:ext uri="{9D8B030D-6E8A-4147-A177-3AD203B41FA5}">
                      <a16:colId xmlns:a16="http://schemas.microsoft.com/office/drawing/2014/main" val="20004"/>
                    </a:ext>
                  </a:extLst>
                </a:gridCol>
              </a:tblGrid>
              <a:tr h="501274">
                <a:tc>
                  <a:txBody>
                    <a:bodyPr/>
                    <a:lstStyle/>
                    <a:p>
                      <a:endParaRPr kumimoji="1" lang="ja-JP" altLang="en-US" sz="1400" dirty="0">
                        <a:latin typeface="Meiryo UI" panose="020B0604030504040204" pitchFamily="50" charset="-128"/>
                        <a:ea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ja-JP" altLang="en-US" sz="1400" dirty="0">
                          <a:latin typeface="Meiryo UI" panose="020B0604030504040204" pitchFamily="50" charset="-128"/>
                          <a:ea typeface="Meiryo UI" panose="020B0604030504040204" pitchFamily="50" charset="-128"/>
                        </a:rPr>
                        <a:t>改革以前</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ja-JP" altLang="en-US" sz="1400" dirty="0">
                          <a:latin typeface="Meiryo UI" panose="020B0604030504040204" pitchFamily="50" charset="-128"/>
                          <a:ea typeface="Meiryo UI" panose="020B0604030504040204" pitchFamily="50" charset="-128"/>
                        </a:rPr>
                        <a:t>２０１８．３</a:t>
                      </a:r>
                      <a:endParaRPr kumimoji="1" lang="en-US" altLang="ja-JP" sz="1400" dirty="0">
                        <a:latin typeface="Meiryo UI" panose="020B0604030504040204" pitchFamily="50" charset="-128"/>
                        <a:ea typeface="Meiryo UI" panose="020B0604030504040204" pitchFamily="50" charset="-128"/>
                      </a:endParaRPr>
                    </a:p>
                    <a:p>
                      <a:pPr algn="ctr"/>
                      <a:r>
                        <a:rPr kumimoji="1" lang="ja-JP" altLang="en-US" sz="1400" dirty="0">
                          <a:latin typeface="Meiryo UI" panose="020B0604030504040204" pitchFamily="50" charset="-128"/>
                          <a:ea typeface="Meiryo UI" panose="020B0604030504040204" pitchFamily="50" charset="-128"/>
                        </a:rPr>
                        <a:t>（前回棚卸し時点）</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lg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ja-JP" altLang="en-US" sz="1400" dirty="0">
                          <a:latin typeface="Meiryo UI" panose="020B0604030504040204" pitchFamily="50" charset="-128"/>
                          <a:ea typeface="Meiryo UI" panose="020B0604030504040204" pitchFamily="50" charset="-128"/>
                        </a:rPr>
                        <a:t>２０２２．１１</a:t>
                      </a:r>
                      <a:endParaRPr kumimoji="1" lang="en-US" altLang="ja-JP" sz="1400" dirty="0">
                        <a:latin typeface="Meiryo UI" panose="020B0604030504040204" pitchFamily="50" charset="-128"/>
                        <a:ea typeface="Meiryo UI" panose="020B0604030504040204" pitchFamily="50" charset="-128"/>
                      </a:endParaRPr>
                    </a:p>
                    <a:p>
                      <a:pPr algn="ctr"/>
                      <a:r>
                        <a:rPr kumimoji="1" lang="ja-JP" altLang="en-US" sz="1400" dirty="0">
                          <a:latin typeface="Meiryo UI" panose="020B0604030504040204" pitchFamily="50" charset="-128"/>
                          <a:ea typeface="Meiryo UI" panose="020B0604030504040204" pitchFamily="50" charset="-128"/>
                        </a:rPr>
                        <a:t>（今回棚卸し時点）</a:t>
                      </a:r>
                    </a:p>
                  </a:txBody>
                  <a:tcPr anchor="ctr">
                    <a:lnL w="12700" cap="flat" cmpd="sng" algn="ctr">
                      <a:solidFill>
                        <a:schemeClr val="tx1"/>
                      </a:solidFill>
                      <a:prstDash val="lgDash"/>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ja-JP" altLang="en-US" sz="1400" dirty="0">
                          <a:latin typeface="Meiryo UI" panose="020B0604030504040204" pitchFamily="50" charset="-128"/>
                          <a:ea typeface="Meiryo UI" panose="020B0604030504040204" pitchFamily="50" charset="-128"/>
                        </a:rPr>
                        <a:t>取組みの達成状況と</a:t>
                      </a:r>
                      <a:endParaRPr kumimoji="1" lang="en-US" altLang="ja-JP" sz="1400" dirty="0">
                        <a:latin typeface="Meiryo UI" panose="020B0604030504040204" pitchFamily="50" charset="-128"/>
                        <a:ea typeface="Meiryo UI" panose="020B0604030504040204" pitchFamily="50" charset="-128"/>
                      </a:endParaRPr>
                    </a:p>
                    <a:p>
                      <a:pPr algn="ctr"/>
                      <a:r>
                        <a:rPr kumimoji="1" lang="ja-JP" altLang="en-US" sz="1400" dirty="0">
                          <a:latin typeface="Meiryo UI" panose="020B0604030504040204" pitchFamily="50" charset="-128"/>
                          <a:ea typeface="Meiryo UI" panose="020B0604030504040204" pitchFamily="50" charset="-128"/>
                        </a:rPr>
                        <a:t>今後の課題</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0"/>
                  </a:ext>
                </a:extLst>
              </a:tr>
              <a:tr h="2211503">
                <a:tc>
                  <a:txBody>
                    <a:bodyPr/>
                    <a:lstStyle/>
                    <a:p>
                      <a:pPr algn="l"/>
                      <a:r>
                        <a:rPr kumimoji="1" lang="en-US" altLang="ja-JP" sz="1200" dirty="0">
                          <a:solidFill>
                            <a:schemeClr val="tx1"/>
                          </a:solidFill>
                          <a:latin typeface="Meiryo UI" panose="020B0604030504040204" pitchFamily="50" charset="-128"/>
                          <a:ea typeface="Meiryo UI" panose="020B0604030504040204" pitchFamily="50" charset="-128"/>
                        </a:rPr>
                        <a:t>Ⅲ.</a:t>
                      </a:r>
                    </a:p>
                    <a:p>
                      <a:pPr algn="l"/>
                      <a:r>
                        <a:rPr kumimoji="1" lang="ja-JP" altLang="en-US" sz="1200" dirty="0">
                          <a:solidFill>
                            <a:schemeClr val="tx1"/>
                          </a:solidFill>
                          <a:latin typeface="Meiryo UI" panose="020B0604030504040204" pitchFamily="50" charset="-128"/>
                          <a:ea typeface="Meiryo UI" panose="020B0604030504040204" pitchFamily="50" charset="-128"/>
                        </a:rPr>
                        <a:t>教育実践のイノベーション</a:t>
                      </a:r>
                    </a:p>
                    <a:p>
                      <a:pPr algn="l"/>
                      <a:endParaRPr kumimoji="1" lang="ja-JP" altLang="en-US" sz="1200" dirty="0">
                        <a:solidFill>
                          <a:schemeClr val="tx1"/>
                        </a:solidFill>
                        <a:latin typeface="Meiryo UI" panose="020B0604030504040204" pitchFamily="50" charset="-128"/>
                        <a:ea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u="none" dirty="0">
                          <a:solidFill>
                            <a:schemeClr val="tx1"/>
                          </a:solidFill>
                          <a:latin typeface="Meiryo UI" panose="020B0604030504040204" pitchFamily="50" charset="-128"/>
                          <a:ea typeface="Meiryo UI" panose="020B0604030504040204" pitchFamily="50" charset="-128"/>
                        </a:rPr>
                        <a:t>（教育活動）</a:t>
                      </a:r>
                      <a:endParaRPr kumimoji="1" lang="en-US" altLang="ja-JP" sz="1200" u="none" dirty="0">
                        <a:solidFill>
                          <a:schemeClr val="tx1"/>
                        </a:solidFill>
                        <a:latin typeface="Meiryo UI" panose="020B0604030504040204" pitchFamily="50" charset="-128"/>
                        <a:ea typeface="Meiryo UI" panose="020B0604030504040204" pitchFamily="50" charset="-128"/>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u="none" dirty="0">
                          <a:solidFill>
                            <a:schemeClr val="tx1"/>
                          </a:solidFill>
                          <a:latin typeface="Meiryo UI" panose="020B0604030504040204" pitchFamily="50" charset="-128"/>
                          <a:ea typeface="Meiryo UI" panose="020B0604030504040204" pitchFamily="50" charset="-128"/>
                        </a:rPr>
                        <a:t>全市一律の施策</a:t>
                      </a:r>
                    </a:p>
                    <a:p>
                      <a:pPr marL="0" marR="0" indent="0" algn="l" defTabSz="914400" rtl="0" eaLnBrk="1" fontAlgn="auto" latinLnBrk="0" hangingPunct="1">
                        <a:lnSpc>
                          <a:spcPct val="100000"/>
                        </a:lnSpc>
                        <a:spcBef>
                          <a:spcPts val="0"/>
                        </a:spcBef>
                        <a:spcAft>
                          <a:spcPts val="0"/>
                        </a:spcAft>
                        <a:buClrTx/>
                        <a:buSzTx/>
                        <a:buFontTx/>
                        <a:buNone/>
                        <a:tabLst/>
                        <a:defRPr/>
                      </a:pPr>
                      <a:endParaRPr kumimoji="1" lang="ja-JP" altLang="en-US" sz="1200" dirty="0">
                        <a:solidFill>
                          <a:schemeClr val="tx1"/>
                        </a:solidFill>
                        <a:latin typeface="Meiryo UI" panose="020B0604030504040204" pitchFamily="50" charset="-128"/>
                        <a:ea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200" u="none" dirty="0">
                          <a:solidFill>
                            <a:schemeClr val="tx1"/>
                          </a:solidFill>
                          <a:latin typeface="Meiryo UI" panose="020B0604030504040204" pitchFamily="50" charset="-128"/>
                          <a:ea typeface="Meiryo UI" panose="020B0604030504040204" pitchFamily="50" charset="-128"/>
                        </a:rPr>
                        <a:t>【</a:t>
                      </a:r>
                      <a:r>
                        <a:rPr kumimoji="1" lang="ja-JP" altLang="en-US" sz="1200" u="none" dirty="0">
                          <a:solidFill>
                            <a:schemeClr val="tx1"/>
                          </a:solidFill>
                          <a:latin typeface="Meiryo UI" panose="020B0604030504040204" pitchFamily="50" charset="-128"/>
                          <a:ea typeface="Meiryo UI" panose="020B0604030504040204" pitchFamily="50" charset="-128"/>
                        </a:rPr>
                        <a:t>新・大阪市総合教育センター（仮称）の設置</a:t>
                      </a:r>
                      <a:r>
                        <a:rPr kumimoji="1" lang="en-US" altLang="ja-JP" sz="1200" u="none" dirty="0">
                          <a:solidFill>
                            <a:schemeClr val="tx1"/>
                          </a:solidFill>
                          <a:latin typeface="Meiryo UI" panose="020B0604030504040204" pitchFamily="50" charset="-128"/>
                          <a:ea typeface="Meiryo UI" panose="020B0604030504040204" pitchFamily="50" charset="-128"/>
                        </a:rPr>
                        <a:t>】</a:t>
                      </a:r>
                    </a:p>
                    <a:p>
                      <a:pPr marL="0" algn="l" rtl="0" eaLnBrk="1" fontAlgn="t" latinLnBrk="0" hangingPunct="1">
                        <a:spcBef>
                          <a:spcPts val="0"/>
                        </a:spcBef>
                        <a:spcAft>
                          <a:spcPts val="0"/>
                        </a:spcAft>
                      </a:pPr>
                      <a:endParaRPr kumimoji="1" lang="en-US" altLang="ja-JP" sz="1200" u="none" dirty="0">
                        <a:solidFill>
                          <a:schemeClr val="tx1"/>
                        </a:solidFill>
                        <a:latin typeface="Meiryo UI" panose="020B0604030504040204" pitchFamily="50" charset="-128"/>
                        <a:ea typeface="Meiryo UI" panose="020B0604030504040204" pitchFamily="50" charset="-128"/>
                      </a:endParaRPr>
                    </a:p>
                    <a:p>
                      <a:pPr marL="0" algn="l" rtl="0" eaLnBrk="1" fontAlgn="t" latinLnBrk="0" hangingPunct="1">
                        <a:spcBef>
                          <a:spcPts val="0"/>
                        </a:spcBef>
                        <a:spcAft>
                          <a:spcPts val="0"/>
                        </a:spcAft>
                      </a:pPr>
                      <a:endParaRPr kumimoji="1" lang="en-US" altLang="ja-JP" sz="1200" u="none" dirty="0">
                        <a:solidFill>
                          <a:schemeClr val="tx1"/>
                        </a:solidFill>
                        <a:latin typeface="Meiryo UI" panose="020B0604030504040204" pitchFamily="50" charset="-128"/>
                        <a:ea typeface="Meiryo UI" panose="020B0604030504040204" pitchFamily="50" charset="-128"/>
                      </a:endParaRPr>
                    </a:p>
                    <a:p>
                      <a:pPr marL="0" algn="l" rtl="0" eaLnBrk="1" fontAlgn="t" latinLnBrk="0" hangingPunct="1">
                        <a:spcBef>
                          <a:spcPts val="0"/>
                        </a:spcBef>
                        <a:spcAft>
                          <a:spcPts val="0"/>
                        </a:spcAft>
                      </a:pPr>
                      <a:endParaRPr kumimoji="1" lang="en-US" altLang="ja-JP" sz="1200" u="none" dirty="0">
                        <a:solidFill>
                          <a:schemeClr val="tx1"/>
                        </a:solidFill>
                        <a:latin typeface="Meiryo UI" panose="020B0604030504040204" pitchFamily="50" charset="-128"/>
                        <a:ea typeface="Meiryo UI" panose="020B0604030504040204" pitchFamily="50" charset="-128"/>
                      </a:endParaRPr>
                    </a:p>
                    <a:p>
                      <a:pPr marL="0" algn="l" rtl="0" eaLnBrk="1" fontAlgn="t" latinLnBrk="0" hangingPunct="1">
                        <a:spcBef>
                          <a:spcPts val="0"/>
                        </a:spcBef>
                        <a:spcAft>
                          <a:spcPts val="0"/>
                        </a:spcAft>
                      </a:pPr>
                      <a:r>
                        <a:rPr kumimoji="1" lang="ja-JP" altLang="en-US" sz="1200" u="none" dirty="0">
                          <a:solidFill>
                            <a:schemeClr val="tx1"/>
                          </a:solidFill>
                          <a:latin typeface="Meiryo UI" panose="020B0604030504040204" pitchFamily="50" charset="-128"/>
                          <a:ea typeface="Meiryo UI" panose="020B0604030504040204" pitchFamily="50" charset="-128"/>
                        </a:rPr>
                        <a:t>　　　　　　　　　</a:t>
                      </a:r>
                      <a:r>
                        <a:rPr kumimoji="1" lang="ja-JP" altLang="en-US" sz="1200" u="none" dirty="0" err="1">
                          <a:solidFill>
                            <a:schemeClr val="tx1"/>
                          </a:solidFill>
                          <a:latin typeface="Meiryo UI" panose="020B0604030504040204" pitchFamily="50" charset="-128"/>
                          <a:ea typeface="Meiryo UI" panose="020B0604030504040204" pitchFamily="50" charset="-128"/>
                        </a:rPr>
                        <a:t>ー</a:t>
                      </a:r>
                      <a:endParaRPr kumimoji="1" lang="en-US" altLang="ja-JP" sz="1200" u="none" dirty="0">
                        <a:solidFill>
                          <a:schemeClr val="tx1"/>
                        </a:solidFill>
                        <a:latin typeface="Meiryo UI" panose="020B0604030504040204" pitchFamily="50" charset="-128"/>
                        <a:ea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lg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u="none" kern="1200" dirty="0">
                          <a:solidFill>
                            <a:schemeClr val="tx1"/>
                          </a:solidFill>
                          <a:latin typeface="Meiryo UI" panose="020B0604030504040204" pitchFamily="50" charset="-128"/>
                          <a:ea typeface="Meiryo UI" panose="020B0604030504040204" pitchFamily="50" charset="-128"/>
                          <a:cs typeface="+mn-cs"/>
                        </a:rPr>
                        <a:t>大阪教育大学の敷地内に、総合的なシンクタンク機能を強化した産官学連携による「新・大阪市総合教育センター（仮称）」を設置予定である</a:t>
                      </a:r>
                      <a:endParaRPr kumimoji="1" lang="en-US" altLang="ja-JP" sz="1200" u="none" kern="1200" dirty="0">
                        <a:solidFill>
                          <a:schemeClr val="tx1"/>
                        </a:solidFill>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u="none" kern="1200" dirty="0">
                        <a:solidFill>
                          <a:schemeClr val="tx1"/>
                        </a:solidFill>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u="sng" kern="1200" dirty="0">
                          <a:solidFill>
                            <a:schemeClr val="tx1"/>
                          </a:solidFill>
                          <a:latin typeface="Meiryo UI" panose="020B0604030504040204" pitchFamily="50" charset="-128"/>
                          <a:ea typeface="Meiryo UI" panose="020B0604030504040204" pitchFamily="50" charset="-128"/>
                          <a:cs typeface="+mn-cs"/>
                        </a:rPr>
                        <a:t>2021</a:t>
                      </a:r>
                      <a:r>
                        <a:rPr kumimoji="1" lang="ja-JP" altLang="en-US" sz="1200" u="sng" kern="1200" dirty="0">
                          <a:solidFill>
                            <a:schemeClr val="tx1"/>
                          </a:solidFill>
                          <a:latin typeface="Meiryo UI" panose="020B0604030504040204" pitchFamily="50" charset="-128"/>
                          <a:ea typeface="Meiryo UI" panose="020B0604030504040204" pitchFamily="50" charset="-128"/>
                          <a:cs typeface="+mn-cs"/>
                        </a:rPr>
                        <a:t>年度</a:t>
                      </a:r>
                      <a:endParaRPr kumimoji="1" lang="en-US" altLang="ja-JP" sz="1200" u="sng" kern="1200" dirty="0">
                        <a:solidFill>
                          <a:schemeClr val="tx1"/>
                        </a:solidFill>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u="none" kern="1200" dirty="0">
                          <a:solidFill>
                            <a:schemeClr val="tx1"/>
                          </a:solidFill>
                          <a:latin typeface="Meiryo UI" panose="020B0604030504040204" pitchFamily="50" charset="-128"/>
                          <a:ea typeface="Meiryo UI" panose="020B0604030504040204" pitchFamily="50" charset="-128"/>
                          <a:cs typeface="+mn-cs"/>
                        </a:rPr>
                        <a:t>・基本設計・実施設計など</a:t>
                      </a:r>
                      <a:endParaRPr kumimoji="1" lang="en-US" altLang="ja-JP" sz="1200" u="none" kern="1200" dirty="0">
                        <a:solidFill>
                          <a:schemeClr val="tx1"/>
                        </a:solidFill>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u="sng" kern="1200" dirty="0">
                        <a:solidFill>
                          <a:schemeClr val="tx1"/>
                        </a:solidFill>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u="sng" kern="1200" dirty="0">
                          <a:solidFill>
                            <a:schemeClr val="tx1"/>
                          </a:solidFill>
                          <a:latin typeface="Meiryo UI" panose="020B0604030504040204" pitchFamily="50" charset="-128"/>
                          <a:ea typeface="Meiryo UI" panose="020B0604030504040204" pitchFamily="50" charset="-128"/>
                          <a:cs typeface="+mn-cs"/>
                        </a:rPr>
                        <a:t>2022</a:t>
                      </a:r>
                      <a:r>
                        <a:rPr kumimoji="1" lang="ja-JP" altLang="en-US" sz="1200" u="sng" kern="1200" dirty="0">
                          <a:solidFill>
                            <a:schemeClr val="tx1"/>
                          </a:solidFill>
                          <a:latin typeface="Meiryo UI" panose="020B0604030504040204" pitchFamily="50" charset="-128"/>
                          <a:ea typeface="Meiryo UI" panose="020B0604030504040204" pitchFamily="50" charset="-128"/>
                          <a:cs typeface="+mn-cs"/>
                        </a:rPr>
                        <a:t>年度</a:t>
                      </a:r>
                      <a:endParaRPr kumimoji="1" lang="en-US" altLang="ja-JP" sz="1200" u="sng" kern="1200" dirty="0">
                        <a:solidFill>
                          <a:schemeClr val="tx1"/>
                        </a:solidFill>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u="none" kern="1200" dirty="0">
                          <a:solidFill>
                            <a:schemeClr val="tx1"/>
                          </a:solidFill>
                          <a:latin typeface="Meiryo UI" panose="020B0604030504040204" pitchFamily="50" charset="-128"/>
                          <a:ea typeface="Meiryo UI" panose="020B0604030504040204" pitchFamily="50" charset="-128"/>
                          <a:cs typeface="+mn-cs"/>
                        </a:rPr>
                        <a:t>・実施設計・建設工事など</a:t>
                      </a:r>
                      <a:endParaRPr kumimoji="1" lang="en-US" altLang="ja-JP" sz="1200" u="none" kern="1200" dirty="0">
                        <a:solidFill>
                          <a:schemeClr val="tx1"/>
                        </a:solidFill>
                        <a:latin typeface="Meiryo UI" panose="020B0604030504040204" pitchFamily="50" charset="-128"/>
                        <a:ea typeface="Meiryo UI" panose="020B0604030504040204" pitchFamily="50" charset="-128"/>
                        <a:cs typeface="+mn-cs"/>
                      </a:endParaRPr>
                    </a:p>
                  </a:txBody>
                  <a:tcPr>
                    <a:lnL w="12700" cap="flat" cmpd="sng" algn="ctr">
                      <a:solidFill>
                        <a:schemeClr val="tx1"/>
                      </a:solidFill>
                      <a:prstDash val="lgDash"/>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algn="l" rtl="0" eaLnBrk="1" fontAlgn="t" latinLnBrk="0" hangingPunct="1">
                        <a:spcBef>
                          <a:spcPts val="0"/>
                        </a:spcBef>
                        <a:spcAft>
                          <a:spcPts val="0"/>
                        </a:spcAft>
                      </a:pPr>
                      <a:r>
                        <a:rPr lang="en-US" altLang="ja-JP" sz="1200" b="0" i="0" u="none" strike="noStrike" dirty="0">
                          <a:solidFill>
                            <a:schemeClr val="tx1"/>
                          </a:solidFill>
                          <a:effectLst/>
                          <a:latin typeface="Meiryo UI" panose="020B0604030504040204" pitchFamily="50" charset="-128"/>
                          <a:ea typeface="Meiryo UI" panose="020B0604030504040204" pitchFamily="50" charset="-128"/>
                        </a:rPr>
                        <a:t>2024</a:t>
                      </a:r>
                      <a:r>
                        <a:rPr lang="ja-JP" altLang="en-US" sz="1200" b="0" i="0" u="none" strike="noStrike" dirty="0">
                          <a:solidFill>
                            <a:schemeClr val="tx1"/>
                          </a:solidFill>
                          <a:effectLst/>
                          <a:latin typeface="Meiryo UI" panose="020B0604030504040204" pitchFamily="50" charset="-128"/>
                          <a:ea typeface="Meiryo UI" panose="020B0604030504040204" pitchFamily="50" charset="-128"/>
                        </a:rPr>
                        <a:t>年度に開設予定である。</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1"/>
                  </a:ext>
                </a:extLst>
              </a:tr>
            </a:tbl>
          </a:graphicData>
        </a:graphic>
      </p:graphicFrame>
      <p:sp>
        <p:nvSpPr>
          <p:cNvPr id="8" name="テキスト ボックス 7"/>
          <p:cNvSpPr txBox="1"/>
          <p:nvPr/>
        </p:nvSpPr>
        <p:spPr>
          <a:xfrm>
            <a:off x="7065288" y="77819"/>
            <a:ext cx="646331" cy="369332"/>
          </a:xfrm>
          <a:prstGeom prst="rect">
            <a:avLst/>
          </a:prstGeom>
          <a:solidFill>
            <a:schemeClr val="bg2">
              <a:lumMod val="50000"/>
            </a:schemeClr>
          </a:solidFill>
          <a:ln>
            <a:solidFill>
              <a:schemeClr val="bg2">
                <a:lumMod val="25000"/>
              </a:schemeClr>
            </a:solidFill>
          </a:ln>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rPr>
              <a:t>追加</a:t>
            </a:r>
          </a:p>
        </p:txBody>
      </p:sp>
      <p:sp>
        <p:nvSpPr>
          <p:cNvPr id="13" name="テキスト ボックス 36"/>
          <p:cNvSpPr txBox="1"/>
          <p:nvPr/>
        </p:nvSpPr>
        <p:spPr>
          <a:xfrm>
            <a:off x="-35880" y="34957"/>
            <a:ext cx="3491880"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Ⅰ</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　政策の刷新・教育改革</a:t>
            </a:r>
          </a:p>
        </p:txBody>
      </p:sp>
      <p:sp>
        <p:nvSpPr>
          <p:cNvPr id="3" name="スライド番号プレースホルダー 2"/>
          <p:cNvSpPr>
            <a:spLocks noGrp="1"/>
          </p:cNvSpPr>
          <p:nvPr>
            <p:ph type="sldNum" sz="quarter" idx="12"/>
          </p:nvPr>
        </p:nvSpPr>
        <p:spPr/>
        <p:txBody>
          <a:bodyPr/>
          <a:lstStyle/>
          <a:p>
            <a:fld id="{CCEC3038-1CF1-4B63-9920-55248DCFBA97}" type="slidenum">
              <a:rPr kumimoji="1" lang="ja-JP" altLang="en-US" smtClean="0"/>
              <a:pPr/>
              <a:t>26</a:t>
            </a:fld>
            <a:endParaRPr kumimoji="1" lang="ja-JP" altLang="en-US"/>
          </a:p>
        </p:txBody>
      </p:sp>
    </p:spTree>
    <p:extLst>
      <p:ext uri="{BB962C8B-B14F-4D97-AF65-F5344CB8AC3E}">
        <p14:creationId xmlns:p14="http://schemas.microsoft.com/office/powerpoint/2010/main" val="767361721"/>
      </p:ext>
    </p:extLst>
  </p:cSld>
  <p:clrMapOvr>
    <a:masterClrMapping/>
  </p:clrMapOvr>
</p:sld>
</file>

<file path=ppt/slides/slide2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Rectangle 4"/>
          <p:cNvSpPr>
            <a:spLocks noChangeArrowheads="1"/>
          </p:cNvSpPr>
          <p:nvPr/>
        </p:nvSpPr>
        <p:spPr bwMode="auto">
          <a:xfrm>
            <a:off x="431188" y="1000078"/>
            <a:ext cx="8440615" cy="329712"/>
          </a:xfrm>
          <a:prstGeom prst="rect">
            <a:avLst/>
          </a:prstGeom>
          <a:solidFill>
            <a:srgbClr val="000099"/>
          </a:solidFill>
          <a:ln w="38100" algn="ctr">
            <a:noFill/>
            <a:miter lim="800000"/>
            <a:headEnd/>
            <a:tailEnd/>
          </a:ln>
          <a:effectLst/>
        </p:spPr>
        <p:txBody>
          <a:bodyPr wrap="none" lIns="53951" tIns="26975" rIns="53951" bIns="26975" anchor="ctr"/>
          <a:lstStyle/>
          <a:p>
            <a:pPr marL="0" marR="0" lvl="0" indent="0" algn="ctr" defTabSz="633062" rtl="0" eaLnBrk="1" fontAlgn="base" latinLnBrk="0" hangingPunct="1">
              <a:lnSpc>
                <a:spcPct val="100000"/>
              </a:lnSpc>
              <a:spcBef>
                <a:spcPct val="0"/>
              </a:spcBef>
              <a:spcAft>
                <a:spcPct val="0"/>
              </a:spcAft>
              <a:buClrTx/>
              <a:buSzTx/>
              <a:buFontTx/>
              <a:buNone/>
              <a:tabLst/>
              <a:defRPr/>
            </a:pPr>
            <a:r>
              <a:rPr kumimoji="1" lang="ja-JP" altLang="en-US" sz="1939"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HG創英角ｺﾞｼｯｸUB" pitchFamily="49" charset="-128"/>
                <a:cs typeface="+mn-cs"/>
              </a:rPr>
              <a:t>令和２年度</a:t>
            </a:r>
            <a:endParaRPr kumimoji="1" lang="en-US" altLang="ja-JP" sz="1939"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HG創英角ｺﾞｼｯｸUB" pitchFamily="49" charset="-128"/>
              <a:cs typeface="+mn-cs"/>
            </a:endParaRPr>
          </a:p>
        </p:txBody>
      </p:sp>
      <p:sp>
        <p:nvSpPr>
          <p:cNvPr id="9" name="AutoShape 6"/>
          <p:cNvSpPr>
            <a:spLocks noChangeArrowheads="1"/>
          </p:cNvSpPr>
          <p:nvPr/>
        </p:nvSpPr>
        <p:spPr bwMode="auto">
          <a:xfrm>
            <a:off x="480136" y="1384791"/>
            <a:ext cx="8275473" cy="274710"/>
          </a:xfrm>
          <a:prstGeom prst="roundRect">
            <a:avLst>
              <a:gd name="adj" fmla="val 16667"/>
            </a:avLst>
          </a:prstGeom>
          <a:solidFill>
            <a:schemeClr val="accent1">
              <a:lumMod val="40000"/>
              <a:lumOff val="60000"/>
            </a:schemeClr>
          </a:solidFill>
          <a:ln w="22225">
            <a:noFill/>
            <a:round/>
            <a:headEnd/>
            <a:tailEnd/>
          </a:ln>
          <a:effectLst>
            <a:outerShdw blurRad="50800" dist="38100" dir="2700000" algn="tl" rotWithShape="0">
              <a:prstClr val="black">
                <a:alpha val="40000"/>
              </a:prstClr>
            </a:outerShdw>
          </a:effectLst>
        </p:spPr>
        <p:txBody>
          <a:bodyPr lIns="53951" tIns="0" rIns="53951" bIns="0" anchor="ctr"/>
          <a:lstStyle/>
          <a:p>
            <a:pPr marL="0" marR="0" lvl="0" indent="0" algn="l" defTabSz="844083" rtl="0" eaLnBrk="0" fontAlgn="base" latinLnBrk="0" hangingPunct="0">
              <a:lnSpc>
                <a:spcPct val="120000"/>
              </a:lnSpc>
              <a:spcBef>
                <a:spcPts val="0"/>
              </a:spcBef>
              <a:spcAft>
                <a:spcPct val="0"/>
              </a:spcAft>
              <a:buClrTx/>
              <a:buSzTx/>
              <a:buFontTx/>
              <a:buNone/>
              <a:tabLst/>
              <a:defRPr/>
            </a:pPr>
            <a:r>
              <a:rPr kumimoji="1" lang="ja-JP" altLang="en-US" sz="1454" b="0" i="0" u="none" strike="noStrike" kern="0" cap="none" spc="0" normalizeH="0" baseline="0" noProof="0" dirty="0">
                <a:ln>
                  <a:noFill/>
                </a:ln>
                <a:solidFill>
                  <a:srgbClr val="000099"/>
                </a:solidFill>
                <a:effectLst/>
                <a:uLnTx/>
                <a:uFillTx/>
                <a:latin typeface="HGPｺﾞｼｯｸE" panose="020B0900000000000000" pitchFamily="50" charset="-128"/>
                <a:ea typeface="HGPｺﾞｼｯｸE" panose="020B0900000000000000" pitchFamily="50" charset="-128"/>
                <a:cs typeface="+mn-cs"/>
              </a:rPr>
              <a:t>十三市民病院の新型コロナウイルス感染症専門病院化</a:t>
            </a:r>
          </a:p>
        </p:txBody>
      </p:sp>
      <p:sp>
        <p:nvSpPr>
          <p:cNvPr id="10" name="コンテンツ プレースホルダー 2"/>
          <p:cNvSpPr txBox="1">
            <a:spLocks/>
          </p:cNvSpPr>
          <p:nvPr/>
        </p:nvSpPr>
        <p:spPr>
          <a:xfrm>
            <a:off x="617755" y="1714502"/>
            <a:ext cx="8000236" cy="2731793"/>
          </a:xfrm>
          <a:prstGeom prst="rect">
            <a:avLst/>
          </a:prstGeom>
        </p:spPr>
        <p:txBody>
          <a:bodyPr anchor="t" anchorCtr="0">
            <a:noAutofit/>
          </a:bodyPr>
          <a:lstStyle>
            <a:lvl1pPr marL="285750" indent="-285750" algn="l" rtl="0" eaLnBrk="0" fontAlgn="base" hangingPunct="0">
              <a:spcBef>
                <a:spcPct val="20000"/>
              </a:spcBef>
              <a:spcAft>
                <a:spcPct val="0"/>
              </a:spcAft>
              <a:buChar char="•"/>
              <a:defRPr kumimoji="1" sz="2800">
                <a:solidFill>
                  <a:schemeClr val="tx1"/>
                </a:solidFill>
                <a:latin typeface="+mn-lt"/>
                <a:ea typeface="+mn-ea"/>
                <a:cs typeface="+mn-cs"/>
              </a:defRPr>
            </a:lvl1pPr>
            <a:lvl2pPr marL="627063" indent="-236538" algn="l" rtl="0" eaLnBrk="0" fontAlgn="base" hangingPunct="0">
              <a:spcBef>
                <a:spcPct val="20000"/>
              </a:spcBef>
              <a:spcAft>
                <a:spcPct val="0"/>
              </a:spcAft>
              <a:buChar char="–"/>
              <a:defRPr kumimoji="1" sz="2400">
                <a:solidFill>
                  <a:schemeClr val="tx1"/>
                </a:solidFill>
                <a:latin typeface="+mn-lt"/>
                <a:ea typeface="+mn-ea"/>
              </a:defRPr>
            </a:lvl2pPr>
            <a:lvl3pPr marL="968375" indent="-188913" algn="l" rtl="0" eaLnBrk="0" fontAlgn="base" hangingPunct="0">
              <a:spcBef>
                <a:spcPct val="20000"/>
              </a:spcBef>
              <a:spcAft>
                <a:spcPct val="0"/>
              </a:spcAft>
              <a:buChar char="•"/>
              <a:defRPr kumimoji="1" sz="2000">
                <a:solidFill>
                  <a:schemeClr val="tx1"/>
                </a:solidFill>
                <a:latin typeface="+mn-lt"/>
                <a:ea typeface="+mn-ea"/>
              </a:defRPr>
            </a:lvl3pPr>
            <a:lvl4pPr marL="1357313" indent="-188913" algn="l" rtl="0" eaLnBrk="0" fontAlgn="base" hangingPunct="0">
              <a:spcBef>
                <a:spcPct val="20000"/>
              </a:spcBef>
              <a:spcAft>
                <a:spcPct val="0"/>
              </a:spcAft>
              <a:buChar char="–"/>
              <a:defRPr kumimoji="1" sz="1700">
                <a:solidFill>
                  <a:schemeClr val="tx1"/>
                </a:solidFill>
                <a:latin typeface="+mn-lt"/>
                <a:ea typeface="+mn-ea"/>
              </a:defRPr>
            </a:lvl4pPr>
            <a:lvl5pPr marL="1747838" indent="-188913" algn="l" rtl="0" eaLnBrk="0" fontAlgn="base" hangingPunct="0">
              <a:spcBef>
                <a:spcPct val="20000"/>
              </a:spcBef>
              <a:spcAft>
                <a:spcPct val="0"/>
              </a:spcAft>
              <a:buChar char="»"/>
              <a:defRPr kumimoji="1" sz="1700">
                <a:solidFill>
                  <a:schemeClr val="tx1"/>
                </a:solidFill>
                <a:latin typeface="+mn-lt"/>
                <a:ea typeface="+mn-ea"/>
              </a:defRPr>
            </a:lvl5pPr>
            <a:lvl6pPr marL="2142013" indent="-194728" algn="l" rtl="0" fontAlgn="base">
              <a:spcBef>
                <a:spcPct val="20000"/>
              </a:spcBef>
              <a:spcAft>
                <a:spcPct val="0"/>
              </a:spcAft>
              <a:buChar char="»"/>
              <a:defRPr kumimoji="1" sz="1700">
                <a:solidFill>
                  <a:schemeClr val="tx1"/>
                </a:solidFill>
                <a:latin typeface="+mn-lt"/>
                <a:ea typeface="+mn-ea"/>
              </a:defRPr>
            </a:lvl6pPr>
            <a:lvl7pPr marL="2531469" indent="-194728" algn="l" rtl="0" fontAlgn="base">
              <a:spcBef>
                <a:spcPct val="20000"/>
              </a:spcBef>
              <a:spcAft>
                <a:spcPct val="0"/>
              </a:spcAft>
              <a:buChar char="»"/>
              <a:defRPr kumimoji="1" sz="1700">
                <a:solidFill>
                  <a:schemeClr val="tx1"/>
                </a:solidFill>
                <a:latin typeface="+mn-lt"/>
                <a:ea typeface="+mn-ea"/>
              </a:defRPr>
            </a:lvl7pPr>
            <a:lvl8pPr marL="2920928" indent="-194728" algn="l" rtl="0" fontAlgn="base">
              <a:spcBef>
                <a:spcPct val="20000"/>
              </a:spcBef>
              <a:spcAft>
                <a:spcPct val="0"/>
              </a:spcAft>
              <a:buChar char="»"/>
              <a:defRPr kumimoji="1" sz="1700">
                <a:solidFill>
                  <a:schemeClr val="tx1"/>
                </a:solidFill>
                <a:latin typeface="+mn-lt"/>
                <a:ea typeface="+mn-ea"/>
              </a:defRPr>
            </a:lvl8pPr>
            <a:lvl9pPr marL="3310386" indent="-194728" algn="l" rtl="0" fontAlgn="base">
              <a:spcBef>
                <a:spcPct val="20000"/>
              </a:spcBef>
              <a:spcAft>
                <a:spcPct val="0"/>
              </a:spcAft>
              <a:buChar char="»"/>
              <a:defRPr kumimoji="1" sz="1700">
                <a:solidFill>
                  <a:schemeClr val="tx1"/>
                </a:solidFill>
                <a:latin typeface="+mn-lt"/>
                <a:ea typeface="+mn-ea"/>
              </a:defRPr>
            </a:lvl9pPr>
          </a:lstStyle>
          <a:p>
            <a:pPr marL="263776" marR="0" lvl="0" indent="-263776" algn="l" defTabSz="844083" rtl="0" eaLnBrk="0" fontAlgn="base" latinLnBrk="0" hangingPunct="0">
              <a:lnSpc>
                <a:spcPct val="120000"/>
              </a:lnSpc>
              <a:spcBef>
                <a:spcPts val="0"/>
              </a:spcBef>
              <a:spcAft>
                <a:spcPct val="0"/>
              </a:spcAft>
              <a:buClrTx/>
              <a:buSzTx/>
              <a:buFont typeface="Wingdings" panose="05000000000000000000" pitchFamily="2" charset="2"/>
              <a:buChar char="Ø"/>
              <a:tabLst/>
              <a:defRPr/>
            </a:pPr>
            <a:r>
              <a:rPr kumimoji="1" lang="ja-JP" altLang="en-US"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十三市民病院の新型コロナウイルス感染症専門病院化</a:t>
            </a:r>
          </a:p>
          <a:p>
            <a:pPr marL="0" marR="0" lvl="0" indent="0" algn="l" defTabSz="844083" rtl="0" eaLnBrk="0" fontAlgn="base" latinLnBrk="0" hangingPunct="0">
              <a:lnSpc>
                <a:spcPct val="120000"/>
              </a:lnSpc>
              <a:spcBef>
                <a:spcPts val="0"/>
              </a:spcBef>
              <a:spcAft>
                <a:spcPct val="0"/>
              </a:spcAft>
              <a:buClrTx/>
              <a:buSzTx/>
              <a:buFontTx/>
              <a:buNone/>
              <a:tabLst/>
              <a:defRPr/>
            </a:pPr>
            <a:r>
              <a:rPr kumimoji="1" lang="ja-JP" altLang="en-US"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＜令和</a:t>
            </a:r>
            <a:r>
              <a:rPr kumimoji="1" lang="en-US" altLang="ja-JP"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2</a:t>
            </a:r>
            <a:r>
              <a:rPr kumimoji="1" lang="ja-JP" altLang="en-US"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年</a:t>
            </a:r>
            <a:r>
              <a:rPr kumimoji="1" lang="en-US" altLang="ja-JP"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5</a:t>
            </a:r>
            <a:r>
              <a:rPr kumimoji="1" lang="ja-JP" altLang="en-US"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a:t>
            </a:r>
            <a:r>
              <a:rPr kumimoji="1" lang="ja-JP" altLang="en-US"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　専門病院として運用開始</a:t>
            </a:r>
          </a:p>
          <a:p>
            <a:pPr marL="263776" marR="0" lvl="0" indent="-263776" algn="l" defTabSz="844083" rtl="0" eaLnBrk="0" fontAlgn="base" latinLnBrk="0" hangingPunct="0">
              <a:lnSpc>
                <a:spcPct val="120000"/>
              </a:lnSpc>
              <a:spcBef>
                <a:spcPts val="0"/>
              </a:spcBef>
              <a:spcAft>
                <a:spcPct val="0"/>
              </a:spcAft>
              <a:buClrTx/>
              <a:buSzTx/>
              <a:buFont typeface="Wingdings" panose="05000000000000000000" pitchFamily="2" charset="2"/>
              <a:buChar char="Ø"/>
              <a:tabLst/>
              <a:defRPr/>
            </a:pPr>
            <a:endParaRPr kumimoji="1" lang="ja-JP" altLang="en-US"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a:p>
            <a:pPr marL="0" marR="0" lvl="0" indent="0" algn="l" defTabSz="844083" rtl="0" eaLnBrk="0" fontAlgn="base" latinLnBrk="0" hangingPunct="0">
              <a:lnSpc>
                <a:spcPct val="120000"/>
              </a:lnSpc>
              <a:spcBef>
                <a:spcPts val="0"/>
              </a:spcBef>
              <a:spcAft>
                <a:spcPct val="0"/>
              </a:spcAft>
              <a:buClrTx/>
              <a:buSzTx/>
              <a:buFontTx/>
              <a:buNone/>
              <a:tabLst/>
              <a:defRPr/>
            </a:pPr>
            <a:r>
              <a:rPr kumimoji="1" lang="ja-JP" altLang="en-US"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フェーズに応じた病床確保を実施</a:t>
            </a:r>
          </a:p>
          <a:p>
            <a:pPr marL="0" marR="0" lvl="0" indent="0" algn="l" defTabSz="844083" rtl="0" eaLnBrk="0" fontAlgn="base" latinLnBrk="0" hangingPunct="0">
              <a:lnSpc>
                <a:spcPct val="120000"/>
              </a:lnSpc>
              <a:spcBef>
                <a:spcPts val="0"/>
              </a:spcBef>
              <a:spcAft>
                <a:spcPct val="0"/>
              </a:spcAft>
              <a:buClrTx/>
              <a:buSzTx/>
              <a:buFontTx/>
              <a:buNone/>
              <a:tabLst/>
              <a:defRPr/>
            </a:pPr>
            <a:r>
              <a:rPr kumimoji="1" lang="ja-JP" altLang="en-US"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＜令和</a:t>
            </a:r>
            <a:r>
              <a:rPr kumimoji="1" lang="en-US" altLang="ja-JP"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4</a:t>
            </a:r>
            <a:r>
              <a:rPr kumimoji="1" lang="ja-JP" altLang="en-US"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年</a:t>
            </a:r>
            <a:r>
              <a:rPr kumimoji="1" lang="en-US" altLang="ja-JP"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10</a:t>
            </a:r>
            <a:r>
              <a:rPr kumimoji="1" lang="ja-JP" altLang="en-US"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月末現在＞</a:t>
            </a:r>
            <a:endParaRPr kumimoji="1" lang="en-US" altLang="ja-JP"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a:p>
            <a:pPr marL="0" marR="0" lvl="0" indent="0" algn="l" defTabSz="844083" rtl="0" eaLnBrk="0" fontAlgn="base" latinLnBrk="0" hangingPunct="0">
              <a:lnSpc>
                <a:spcPct val="120000"/>
              </a:lnSpc>
              <a:spcBef>
                <a:spcPts val="0"/>
              </a:spcBef>
              <a:spcAft>
                <a:spcPct val="0"/>
              </a:spcAft>
              <a:buClrTx/>
              <a:buSzTx/>
              <a:buFontTx/>
              <a:buNone/>
              <a:tabLst/>
              <a:defRPr/>
            </a:pPr>
            <a:r>
              <a:rPr kumimoji="1" lang="ja-JP" altLang="en-US"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・大阪市立十三市民病院　　 軽症中等症病床</a:t>
            </a:r>
            <a:r>
              <a:rPr kumimoji="1" lang="en-US" altLang="ja-JP"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77</a:t>
            </a:r>
            <a:r>
              <a:rPr kumimoji="1" lang="ja-JP" altLang="en-US"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床（フェーズ</a:t>
            </a:r>
            <a:r>
              <a:rPr kumimoji="1" lang="en-US" altLang="ja-JP"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5</a:t>
            </a:r>
            <a:r>
              <a:rPr kumimoji="1" lang="ja-JP" altLang="en-US"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（緊急確保病床含む） ）</a:t>
            </a:r>
          </a:p>
          <a:p>
            <a:pPr marL="0" marR="0" lvl="0" indent="0" algn="l" defTabSz="844083" rtl="0" eaLnBrk="0" fontAlgn="base" latinLnBrk="0" hangingPunct="0">
              <a:lnSpc>
                <a:spcPct val="120000"/>
              </a:lnSpc>
              <a:spcBef>
                <a:spcPts val="0"/>
              </a:spcBef>
              <a:spcAft>
                <a:spcPct val="0"/>
              </a:spcAft>
              <a:buClrTx/>
              <a:buSzTx/>
              <a:buFontTx/>
              <a:buNone/>
              <a:tabLst/>
              <a:defRPr/>
            </a:pPr>
            <a:r>
              <a:rPr kumimoji="1" lang="ja-JP" altLang="en-US"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・大阪市立総合医療センター　重症病床</a:t>
            </a:r>
            <a:r>
              <a:rPr kumimoji="1" lang="en-US" altLang="ja-JP"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23</a:t>
            </a:r>
            <a:r>
              <a:rPr kumimoji="1" lang="ja-JP" altLang="en-US"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床（フェーズ</a:t>
            </a:r>
            <a:r>
              <a:rPr kumimoji="1" lang="en-US" altLang="ja-JP"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5</a:t>
            </a:r>
            <a:r>
              <a:rPr kumimoji="1" lang="ja-JP" altLang="en-US"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（緊急確保病床含む））</a:t>
            </a:r>
          </a:p>
          <a:p>
            <a:pPr marL="0" marR="0" lvl="0" indent="0" algn="l" defTabSz="844083" rtl="0" eaLnBrk="0" fontAlgn="base" latinLnBrk="0" hangingPunct="0">
              <a:lnSpc>
                <a:spcPct val="120000"/>
              </a:lnSpc>
              <a:spcBef>
                <a:spcPts val="0"/>
              </a:spcBef>
              <a:spcAft>
                <a:spcPct val="0"/>
              </a:spcAft>
              <a:buClrTx/>
              <a:buSzTx/>
              <a:buFontTx/>
              <a:buNone/>
              <a:tabLst/>
              <a:defRPr/>
            </a:pPr>
            <a:r>
              <a:rPr kumimoji="1" lang="ja-JP" altLang="en-US"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軽症中等症病床</a:t>
            </a:r>
            <a:r>
              <a:rPr kumimoji="1" lang="en-US" altLang="ja-JP"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68</a:t>
            </a:r>
            <a:r>
              <a:rPr kumimoji="1" lang="ja-JP" altLang="en-US"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床（フェーズ</a:t>
            </a:r>
            <a:r>
              <a:rPr kumimoji="1" lang="en-US" altLang="ja-JP"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5</a:t>
            </a:r>
            <a:r>
              <a:rPr kumimoji="1" lang="ja-JP" altLang="en-US"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（緊急確保病床含む） ）</a:t>
            </a:r>
          </a:p>
          <a:p>
            <a:pPr marL="0" marR="0" lvl="0" indent="0" algn="l" defTabSz="844083" rtl="0" eaLnBrk="0" fontAlgn="base" latinLnBrk="0" hangingPunct="0">
              <a:lnSpc>
                <a:spcPct val="120000"/>
              </a:lnSpc>
              <a:spcBef>
                <a:spcPts val="0"/>
              </a:spcBef>
              <a:spcAft>
                <a:spcPct val="0"/>
              </a:spcAft>
              <a:buClrTx/>
              <a:buSzTx/>
              <a:buFontTx/>
              <a:buNone/>
              <a:tabLst/>
              <a:defRPr/>
            </a:pPr>
            <a:r>
              <a:rPr kumimoji="1" lang="ja-JP" altLang="en-US"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a:t>
            </a:r>
          </a:p>
        </p:txBody>
      </p:sp>
      <p:sp>
        <p:nvSpPr>
          <p:cNvPr id="2" name="スライド番号プレースホルダー 1"/>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1E2DCCE-2328-4EE7-B47C-8DACD135FF60}" type="slidenum">
              <a:rPr kumimoji="1" lang="en-US" altLang="ja-JP" sz="11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269</a:t>
            </a:fld>
            <a:endParaRPr kumimoji="1" lang="en-US" altLang="ja-JP" sz="11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
        <p:nvSpPr>
          <p:cNvPr id="6" name="テキスト ボックス 36"/>
          <p:cNvSpPr txBox="1"/>
          <p:nvPr/>
        </p:nvSpPr>
        <p:spPr>
          <a:xfrm>
            <a:off x="53576" y="46166"/>
            <a:ext cx="3993789"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Ⅳ</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　新型コロナウイルス感染症</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対策</a:t>
            </a:r>
            <a:endPar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endParaRPr>
          </a:p>
        </p:txBody>
      </p:sp>
    </p:spTree>
    <p:extLst>
      <p:ext uri="{BB962C8B-B14F-4D97-AF65-F5344CB8AC3E}">
        <p14:creationId xmlns:p14="http://schemas.microsoft.com/office/powerpoint/2010/main" val="1068901387"/>
      </p:ext>
    </p:extLst>
  </p:cSld>
  <p:clrMapOvr>
    <a:masterClrMapping/>
  </p:clrMapOvr>
  <p:transition/>
  <p:timing>
    <p:tnLst>
      <p:par>
        <p:cTn id="1" dur="indefinite" restart="never" nodeType="tmRoot"/>
      </p:par>
    </p:tnLst>
  </p:timing>
</p:sld>
</file>

<file path=ppt/slides/slide2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Rectangle 4"/>
          <p:cNvSpPr>
            <a:spLocks noChangeArrowheads="1"/>
          </p:cNvSpPr>
          <p:nvPr/>
        </p:nvSpPr>
        <p:spPr bwMode="auto">
          <a:xfrm>
            <a:off x="360866" y="950044"/>
            <a:ext cx="8440615" cy="329712"/>
          </a:xfrm>
          <a:prstGeom prst="rect">
            <a:avLst/>
          </a:prstGeom>
          <a:solidFill>
            <a:srgbClr val="000099"/>
          </a:solidFill>
          <a:ln w="38100" algn="ctr">
            <a:noFill/>
            <a:miter lim="800000"/>
            <a:headEnd/>
            <a:tailEnd/>
          </a:ln>
          <a:effectLst/>
        </p:spPr>
        <p:txBody>
          <a:bodyPr wrap="none" lIns="53951" tIns="26975" rIns="53951" bIns="26975" anchor="ctr"/>
          <a:lstStyle/>
          <a:p>
            <a:pPr marL="0" marR="0" lvl="0" indent="0" algn="ctr" defTabSz="633062" rtl="0" eaLnBrk="1" fontAlgn="base" latinLnBrk="0" hangingPunct="1">
              <a:lnSpc>
                <a:spcPct val="100000"/>
              </a:lnSpc>
              <a:spcBef>
                <a:spcPct val="0"/>
              </a:spcBef>
              <a:spcAft>
                <a:spcPct val="0"/>
              </a:spcAft>
              <a:buClrTx/>
              <a:buSzTx/>
              <a:buFontTx/>
              <a:buNone/>
              <a:tabLst/>
              <a:defRPr/>
            </a:pPr>
            <a:r>
              <a:rPr kumimoji="1" lang="ja-JP" altLang="en-US" sz="1939"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HG創英角ｺﾞｼｯｸUB" pitchFamily="49" charset="-128"/>
                <a:cs typeface="+mn-cs"/>
              </a:rPr>
              <a:t>令和２年度</a:t>
            </a:r>
            <a:endParaRPr kumimoji="1" lang="en-US" altLang="ja-JP" sz="1939"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HG創英角ｺﾞｼｯｸUB" pitchFamily="49" charset="-128"/>
              <a:cs typeface="+mn-cs"/>
            </a:endParaRPr>
          </a:p>
        </p:txBody>
      </p:sp>
      <p:sp>
        <p:nvSpPr>
          <p:cNvPr id="7" name="コンテンツ プレースホルダー 2"/>
          <p:cNvSpPr txBox="1">
            <a:spLocks/>
          </p:cNvSpPr>
          <p:nvPr/>
        </p:nvSpPr>
        <p:spPr>
          <a:xfrm>
            <a:off x="1541871" y="2686118"/>
            <a:ext cx="6096367" cy="2686073"/>
          </a:xfrm>
          <a:prstGeom prst="rect">
            <a:avLst/>
          </a:prstGeom>
        </p:spPr>
        <p:txBody>
          <a:bodyPr anchor="t" anchorCtr="0">
            <a:noAutofit/>
          </a:bodyPr>
          <a:lstStyle>
            <a:lvl1pPr marL="285750" indent="-285750" algn="l" rtl="0" eaLnBrk="0" fontAlgn="base" hangingPunct="0">
              <a:spcBef>
                <a:spcPct val="20000"/>
              </a:spcBef>
              <a:spcAft>
                <a:spcPct val="0"/>
              </a:spcAft>
              <a:buChar char="•"/>
              <a:defRPr kumimoji="1" sz="2800">
                <a:solidFill>
                  <a:schemeClr val="tx1"/>
                </a:solidFill>
                <a:latin typeface="+mn-lt"/>
                <a:ea typeface="+mn-ea"/>
                <a:cs typeface="+mn-cs"/>
              </a:defRPr>
            </a:lvl1pPr>
            <a:lvl2pPr marL="627063" indent="-236538" algn="l" rtl="0" eaLnBrk="0" fontAlgn="base" hangingPunct="0">
              <a:spcBef>
                <a:spcPct val="20000"/>
              </a:spcBef>
              <a:spcAft>
                <a:spcPct val="0"/>
              </a:spcAft>
              <a:buChar char="–"/>
              <a:defRPr kumimoji="1" sz="2400">
                <a:solidFill>
                  <a:schemeClr val="tx1"/>
                </a:solidFill>
                <a:latin typeface="+mn-lt"/>
                <a:ea typeface="+mn-ea"/>
              </a:defRPr>
            </a:lvl2pPr>
            <a:lvl3pPr marL="968375" indent="-188913" algn="l" rtl="0" eaLnBrk="0" fontAlgn="base" hangingPunct="0">
              <a:spcBef>
                <a:spcPct val="20000"/>
              </a:spcBef>
              <a:spcAft>
                <a:spcPct val="0"/>
              </a:spcAft>
              <a:buChar char="•"/>
              <a:defRPr kumimoji="1" sz="2000">
                <a:solidFill>
                  <a:schemeClr val="tx1"/>
                </a:solidFill>
                <a:latin typeface="+mn-lt"/>
                <a:ea typeface="+mn-ea"/>
              </a:defRPr>
            </a:lvl3pPr>
            <a:lvl4pPr marL="1357313" indent="-188913" algn="l" rtl="0" eaLnBrk="0" fontAlgn="base" hangingPunct="0">
              <a:spcBef>
                <a:spcPct val="20000"/>
              </a:spcBef>
              <a:spcAft>
                <a:spcPct val="0"/>
              </a:spcAft>
              <a:buChar char="–"/>
              <a:defRPr kumimoji="1" sz="1700">
                <a:solidFill>
                  <a:schemeClr val="tx1"/>
                </a:solidFill>
                <a:latin typeface="+mn-lt"/>
                <a:ea typeface="+mn-ea"/>
              </a:defRPr>
            </a:lvl4pPr>
            <a:lvl5pPr marL="1747838" indent="-188913" algn="l" rtl="0" eaLnBrk="0" fontAlgn="base" hangingPunct="0">
              <a:spcBef>
                <a:spcPct val="20000"/>
              </a:spcBef>
              <a:spcAft>
                <a:spcPct val="0"/>
              </a:spcAft>
              <a:buChar char="»"/>
              <a:defRPr kumimoji="1" sz="1700">
                <a:solidFill>
                  <a:schemeClr val="tx1"/>
                </a:solidFill>
                <a:latin typeface="+mn-lt"/>
                <a:ea typeface="+mn-ea"/>
              </a:defRPr>
            </a:lvl5pPr>
            <a:lvl6pPr marL="2142013" indent="-194728" algn="l" rtl="0" fontAlgn="base">
              <a:spcBef>
                <a:spcPct val="20000"/>
              </a:spcBef>
              <a:spcAft>
                <a:spcPct val="0"/>
              </a:spcAft>
              <a:buChar char="»"/>
              <a:defRPr kumimoji="1" sz="1700">
                <a:solidFill>
                  <a:schemeClr val="tx1"/>
                </a:solidFill>
                <a:latin typeface="+mn-lt"/>
                <a:ea typeface="+mn-ea"/>
              </a:defRPr>
            </a:lvl6pPr>
            <a:lvl7pPr marL="2531469" indent="-194728" algn="l" rtl="0" fontAlgn="base">
              <a:spcBef>
                <a:spcPct val="20000"/>
              </a:spcBef>
              <a:spcAft>
                <a:spcPct val="0"/>
              </a:spcAft>
              <a:buChar char="»"/>
              <a:defRPr kumimoji="1" sz="1700">
                <a:solidFill>
                  <a:schemeClr val="tx1"/>
                </a:solidFill>
                <a:latin typeface="+mn-lt"/>
                <a:ea typeface="+mn-ea"/>
              </a:defRPr>
            </a:lvl7pPr>
            <a:lvl8pPr marL="2920928" indent="-194728" algn="l" rtl="0" fontAlgn="base">
              <a:spcBef>
                <a:spcPct val="20000"/>
              </a:spcBef>
              <a:spcAft>
                <a:spcPct val="0"/>
              </a:spcAft>
              <a:buChar char="»"/>
              <a:defRPr kumimoji="1" sz="1700">
                <a:solidFill>
                  <a:schemeClr val="tx1"/>
                </a:solidFill>
                <a:latin typeface="+mn-lt"/>
                <a:ea typeface="+mn-ea"/>
              </a:defRPr>
            </a:lvl8pPr>
            <a:lvl9pPr marL="3310386" indent="-194728" algn="l" rtl="0" fontAlgn="base">
              <a:spcBef>
                <a:spcPct val="20000"/>
              </a:spcBef>
              <a:spcAft>
                <a:spcPct val="0"/>
              </a:spcAft>
              <a:buChar char="»"/>
              <a:defRPr kumimoji="1" sz="1700">
                <a:solidFill>
                  <a:schemeClr val="tx1"/>
                </a:solidFill>
                <a:latin typeface="+mn-lt"/>
                <a:ea typeface="+mn-ea"/>
              </a:defRPr>
            </a:lvl9pPr>
          </a:lstStyle>
          <a:p>
            <a:pPr marL="0" marR="0" lvl="0" indent="0" algn="l" defTabSz="633062" rtl="0" eaLnBrk="0" fontAlgn="base" latinLnBrk="0" hangingPunct="0">
              <a:lnSpc>
                <a:spcPct val="120000"/>
              </a:lnSpc>
              <a:spcBef>
                <a:spcPts val="0"/>
              </a:spcBef>
              <a:spcAft>
                <a:spcPct val="0"/>
              </a:spcAft>
              <a:buClrTx/>
              <a:buSzTx/>
              <a:buFontTx/>
              <a:buNone/>
              <a:tabLst/>
              <a:defRPr/>
            </a:pPr>
            <a:endParaRPr kumimoji="1" lang="ja-JP" altLang="en-US" sz="831"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p:txBody>
      </p:sp>
      <p:sp>
        <p:nvSpPr>
          <p:cNvPr id="12" name="コンテンツ プレースホルダー 2"/>
          <p:cNvSpPr txBox="1">
            <a:spLocks/>
          </p:cNvSpPr>
          <p:nvPr/>
        </p:nvSpPr>
        <p:spPr>
          <a:xfrm>
            <a:off x="571882" y="2176891"/>
            <a:ext cx="8018585" cy="3300335"/>
          </a:xfrm>
          <a:prstGeom prst="rect">
            <a:avLst/>
          </a:prstGeom>
        </p:spPr>
        <p:txBody>
          <a:bodyPr anchor="t" anchorCtr="0">
            <a:noAutofit/>
          </a:bodyPr>
          <a:lstStyle>
            <a:lvl1pPr marL="285750" indent="-285750" algn="l" rtl="0" eaLnBrk="0" fontAlgn="base" hangingPunct="0">
              <a:spcBef>
                <a:spcPct val="20000"/>
              </a:spcBef>
              <a:spcAft>
                <a:spcPct val="0"/>
              </a:spcAft>
              <a:buChar char="•"/>
              <a:defRPr kumimoji="1" sz="2800">
                <a:solidFill>
                  <a:schemeClr val="tx1"/>
                </a:solidFill>
                <a:latin typeface="+mn-lt"/>
                <a:ea typeface="+mn-ea"/>
                <a:cs typeface="+mn-cs"/>
              </a:defRPr>
            </a:lvl1pPr>
            <a:lvl2pPr marL="627063" indent="-236538" algn="l" rtl="0" eaLnBrk="0" fontAlgn="base" hangingPunct="0">
              <a:spcBef>
                <a:spcPct val="20000"/>
              </a:spcBef>
              <a:spcAft>
                <a:spcPct val="0"/>
              </a:spcAft>
              <a:buChar char="–"/>
              <a:defRPr kumimoji="1" sz="2400">
                <a:solidFill>
                  <a:schemeClr val="tx1"/>
                </a:solidFill>
                <a:latin typeface="+mn-lt"/>
                <a:ea typeface="+mn-ea"/>
              </a:defRPr>
            </a:lvl2pPr>
            <a:lvl3pPr marL="968375" indent="-188913" algn="l" rtl="0" eaLnBrk="0" fontAlgn="base" hangingPunct="0">
              <a:spcBef>
                <a:spcPct val="20000"/>
              </a:spcBef>
              <a:spcAft>
                <a:spcPct val="0"/>
              </a:spcAft>
              <a:buChar char="•"/>
              <a:defRPr kumimoji="1" sz="2000">
                <a:solidFill>
                  <a:schemeClr val="tx1"/>
                </a:solidFill>
                <a:latin typeface="+mn-lt"/>
                <a:ea typeface="+mn-ea"/>
              </a:defRPr>
            </a:lvl3pPr>
            <a:lvl4pPr marL="1357313" indent="-188913" algn="l" rtl="0" eaLnBrk="0" fontAlgn="base" hangingPunct="0">
              <a:spcBef>
                <a:spcPct val="20000"/>
              </a:spcBef>
              <a:spcAft>
                <a:spcPct val="0"/>
              </a:spcAft>
              <a:buChar char="–"/>
              <a:defRPr kumimoji="1" sz="1700">
                <a:solidFill>
                  <a:schemeClr val="tx1"/>
                </a:solidFill>
                <a:latin typeface="+mn-lt"/>
                <a:ea typeface="+mn-ea"/>
              </a:defRPr>
            </a:lvl4pPr>
            <a:lvl5pPr marL="1747838" indent="-188913" algn="l" rtl="0" eaLnBrk="0" fontAlgn="base" hangingPunct="0">
              <a:spcBef>
                <a:spcPct val="20000"/>
              </a:spcBef>
              <a:spcAft>
                <a:spcPct val="0"/>
              </a:spcAft>
              <a:buChar char="»"/>
              <a:defRPr kumimoji="1" sz="1700">
                <a:solidFill>
                  <a:schemeClr val="tx1"/>
                </a:solidFill>
                <a:latin typeface="+mn-lt"/>
                <a:ea typeface="+mn-ea"/>
              </a:defRPr>
            </a:lvl5pPr>
            <a:lvl6pPr marL="2142013" indent="-194728" algn="l" rtl="0" fontAlgn="base">
              <a:spcBef>
                <a:spcPct val="20000"/>
              </a:spcBef>
              <a:spcAft>
                <a:spcPct val="0"/>
              </a:spcAft>
              <a:buChar char="»"/>
              <a:defRPr kumimoji="1" sz="1700">
                <a:solidFill>
                  <a:schemeClr val="tx1"/>
                </a:solidFill>
                <a:latin typeface="+mn-lt"/>
                <a:ea typeface="+mn-ea"/>
              </a:defRPr>
            </a:lvl6pPr>
            <a:lvl7pPr marL="2531469" indent="-194728" algn="l" rtl="0" fontAlgn="base">
              <a:spcBef>
                <a:spcPct val="20000"/>
              </a:spcBef>
              <a:spcAft>
                <a:spcPct val="0"/>
              </a:spcAft>
              <a:buChar char="»"/>
              <a:defRPr kumimoji="1" sz="1700">
                <a:solidFill>
                  <a:schemeClr val="tx1"/>
                </a:solidFill>
                <a:latin typeface="+mn-lt"/>
                <a:ea typeface="+mn-ea"/>
              </a:defRPr>
            </a:lvl7pPr>
            <a:lvl8pPr marL="2920928" indent="-194728" algn="l" rtl="0" fontAlgn="base">
              <a:spcBef>
                <a:spcPct val="20000"/>
              </a:spcBef>
              <a:spcAft>
                <a:spcPct val="0"/>
              </a:spcAft>
              <a:buChar char="»"/>
              <a:defRPr kumimoji="1" sz="1700">
                <a:solidFill>
                  <a:schemeClr val="tx1"/>
                </a:solidFill>
                <a:latin typeface="+mn-lt"/>
                <a:ea typeface="+mn-ea"/>
              </a:defRPr>
            </a:lvl8pPr>
            <a:lvl9pPr marL="3310386" indent="-194728" algn="l" rtl="0" fontAlgn="base">
              <a:spcBef>
                <a:spcPct val="20000"/>
              </a:spcBef>
              <a:spcAft>
                <a:spcPct val="0"/>
              </a:spcAft>
              <a:buChar char="»"/>
              <a:defRPr kumimoji="1" sz="1700">
                <a:solidFill>
                  <a:schemeClr val="tx1"/>
                </a:solidFill>
                <a:latin typeface="+mn-lt"/>
                <a:ea typeface="+mn-ea"/>
              </a:defRPr>
            </a:lvl9pPr>
          </a:lstStyle>
          <a:p>
            <a:pPr marL="263776" marR="0" lvl="0" indent="-263776" algn="l" defTabSz="844083" rtl="0" eaLnBrk="0" fontAlgn="base" latinLnBrk="0" hangingPunct="0">
              <a:lnSpc>
                <a:spcPct val="120000"/>
              </a:lnSpc>
              <a:spcBef>
                <a:spcPts val="0"/>
              </a:spcBef>
              <a:spcAft>
                <a:spcPct val="0"/>
              </a:spcAft>
              <a:buClrTx/>
              <a:buSzTx/>
              <a:buFont typeface="Wingdings" panose="05000000000000000000" pitchFamily="2" charset="2"/>
              <a:buChar char="Ø"/>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市民から受診や検査について相談を受ける「新型コロナ受診相談センター」を設置</a:t>
            </a:r>
          </a:p>
          <a:p>
            <a:pPr marL="0" marR="0" lvl="0" indent="0" algn="l" defTabSz="844083" rtl="0" eaLnBrk="0" fontAlgn="base" latinLnBrk="0" hangingPunct="0">
              <a:lnSpc>
                <a:spcPct val="120000"/>
              </a:lnSpc>
              <a:spcBef>
                <a:spcPts val="0"/>
              </a:spcBef>
              <a:spcAft>
                <a:spcPct val="0"/>
              </a:spcAft>
              <a:buClrTx/>
              <a:buSzTx/>
              <a:buFontTx/>
              <a:buNone/>
              <a:tabLst/>
              <a:defRPr/>
            </a:pPr>
            <a:endPar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a:p>
            <a:pPr marL="0" marR="0" lvl="0" indent="0" algn="l" defTabSz="844083" rtl="0" eaLnBrk="0" fontAlgn="base" latinLnBrk="0" hangingPunct="0">
              <a:lnSpc>
                <a:spcPct val="12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「新型コロナ受診相談センター」</a:t>
            </a:r>
          </a:p>
          <a:p>
            <a:pPr marL="0" marR="0" lvl="0" indent="0" algn="l" defTabSz="844083" rtl="0" eaLnBrk="0" fontAlgn="base" latinLnBrk="0" hangingPunct="0">
              <a:lnSpc>
                <a:spcPct val="12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・症状の重い方や重症化リスクがある方を対象とした医療の専門的な相談</a:t>
            </a:r>
            <a:endPar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a:p>
            <a:pPr marL="0" marR="0" lvl="0" indent="0" algn="l" defTabSz="844083" rtl="0" eaLnBrk="0" fontAlgn="base" latinLnBrk="0" hangingPunct="0">
              <a:lnSpc>
                <a:spcPct val="120000"/>
              </a:lnSpc>
              <a:spcBef>
                <a:spcPts val="0"/>
              </a:spcBef>
              <a:spcAft>
                <a:spcPct val="0"/>
              </a:spcAft>
              <a:buClrTx/>
              <a:buSzTx/>
              <a:buFontTx/>
              <a:buNone/>
              <a:tabLst/>
              <a:defRPr/>
            </a:pPr>
            <a:endPar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a:p>
            <a:pPr marL="0" marR="0" lvl="0" indent="0" algn="l" defTabSz="844083" rtl="0" eaLnBrk="0" fontAlgn="base" latinLnBrk="0" hangingPunct="0">
              <a:lnSpc>
                <a:spcPct val="120000"/>
              </a:lnSpc>
              <a:spcBef>
                <a:spcPts val="0"/>
              </a:spcBef>
              <a:spcAft>
                <a:spcPct val="0"/>
              </a:spcAft>
              <a:buClrTx/>
              <a:buSzTx/>
              <a:buFontTx/>
              <a:buNone/>
              <a:tabLst/>
              <a:defRPr/>
            </a:pPr>
            <a:endPar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a:p>
            <a:pPr marL="0" marR="0" lvl="0" indent="0" algn="l" defTabSz="844083" rtl="0" eaLnBrk="0" fontAlgn="base" latinLnBrk="0" hangingPunct="0">
              <a:lnSpc>
                <a:spcPct val="12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〇受電体制の強化</a:t>
            </a:r>
          </a:p>
          <a:p>
            <a:pPr marL="0" marR="0" lvl="0" indent="0" algn="l" defTabSz="844083" rtl="0" eaLnBrk="0" fontAlgn="base" latinLnBrk="0" hangingPunct="0">
              <a:lnSpc>
                <a:spcPct val="120000"/>
              </a:lnSpc>
              <a:spcBef>
                <a:spcPts val="0"/>
              </a:spcBef>
              <a:spcAft>
                <a:spcPct val="0"/>
              </a:spcAft>
              <a:buClrTx/>
              <a:buSzTx/>
              <a:buFontTx/>
              <a:buNone/>
              <a:tabLst/>
              <a:defRPr/>
            </a:pPr>
            <a:endPar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a:p>
            <a:pPr marL="0" marR="0" lvl="0" indent="0" algn="l" defTabSz="844083" rtl="0" eaLnBrk="0" fontAlgn="base" latinLnBrk="0" hangingPunct="0">
              <a:lnSpc>
                <a:spcPct val="12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感染状況に応じて「新型コロナ一般相談センター」「高齢陽性者専用ダイヤル」「高齢者専用ダイヤル」を設置</a:t>
            </a:r>
          </a:p>
          <a:p>
            <a:pPr marL="0" marR="0" lvl="0" indent="0" algn="l" defTabSz="844083" rtl="0" eaLnBrk="0" fontAlgn="base" latinLnBrk="0" hangingPunct="0">
              <a:lnSpc>
                <a:spcPct val="120000"/>
              </a:lnSpc>
              <a:spcBef>
                <a:spcPts val="0"/>
              </a:spcBef>
              <a:spcAft>
                <a:spcPct val="0"/>
              </a:spcAft>
              <a:buClrTx/>
              <a:buSzTx/>
              <a:buFontTx/>
              <a:buNone/>
              <a:tabLst/>
              <a:defRPr/>
            </a:pPr>
            <a:endPar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a:p>
            <a:pPr marL="0" marR="0" lvl="0" indent="0" algn="l" defTabSz="844083" rtl="0" eaLnBrk="0" fontAlgn="base" latinLnBrk="0" hangingPunct="0">
              <a:lnSpc>
                <a:spcPct val="12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「新型コロナ一般相談センター」</a:t>
            </a:r>
          </a:p>
          <a:p>
            <a:pPr marL="0" marR="0" lvl="0" indent="0" algn="l" defTabSz="844083" rtl="0" eaLnBrk="0" fontAlgn="base" latinLnBrk="0" hangingPunct="0">
              <a:lnSpc>
                <a:spcPct val="12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・新型コロナに関する一般的な相談</a:t>
            </a:r>
          </a:p>
          <a:p>
            <a:pPr marL="0" marR="0" lvl="0" indent="0" algn="l" defTabSz="844083" rtl="0" eaLnBrk="0" fontAlgn="base" latinLnBrk="0" hangingPunct="0">
              <a:lnSpc>
                <a:spcPct val="12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「高齢陽性者専用ダイヤル」</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感染ピーク時にのみ設置</a:t>
            </a:r>
          </a:p>
          <a:p>
            <a:pPr marL="0" marR="0" lvl="0" indent="0" algn="l" defTabSz="844083" rtl="0" eaLnBrk="0" fontAlgn="base" latinLnBrk="0" hangingPunct="0">
              <a:lnSpc>
                <a:spcPct val="12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65</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歳以上の陽性者を対象とした専用ダイヤル</a:t>
            </a:r>
          </a:p>
          <a:p>
            <a:pPr marL="0" marR="0" lvl="0" indent="0" algn="l" defTabSz="844083" rtl="0" eaLnBrk="0" fontAlgn="base" latinLnBrk="0" hangingPunct="0">
              <a:lnSpc>
                <a:spcPct val="12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「高齢者専用ダイヤル」</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感染ピーク時にのみ設置</a:t>
            </a:r>
          </a:p>
          <a:p>
            <a:pPr marL="0" marR="0" lvl="0" indent="0" algn="l" defTabSz="844083" rtl="0" eaLnBrk="0" fontAlgn="base" latinLnBrk="0" hangingPunct="0">
              <a:lnSpc>
                <a:spcPct val="12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65</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歳以上の方を対象とした専用ダイヤル</a:t>
            </a:r>
          </a:p>
          <a:p>
            <a:pPr marL="263776" marR="0" lvl="0" indent="-263776" algn="l" defTabSz="844083" rtl="0" eaLnBrk="0" fontAlgn="base" latinLnBrk="0" hangingPunct="0">
              <a:lnSpc>
                <a:spcPct val="120000"/>
              </a:lnSpc>
              <a:spcBef>
                <a:spcPts val="0"/>
              </a:spcBef>
              <a:spcAft>
                <a:spcPct val="0"/>
              </a:spcAft>
              <a:buClrTx/>
              <a:buSzTx/>
              <a:buFont typeface="Wingdings" panose="05000000000000000000" pitchFamily="2" charset="2"/>
              <a:buChar char="Ø"/>
              <a:tabLst/>
              <a:defRPr/>
            </a:pPr>
            <a:endPar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a:p>
            <a:pPr marL="0" marR="0" lvl="0" indent="0" algn="l" defTabSz="844083" rtl="0" eaLnBrk="0" fontAlgn="base" latinLnBrk="0" hangingPunct="0">
              <a:lnSpc>
                <a:spcPct val="120000"/>
              </a:lnSpc>
              <a:spcBef>
                <a:spcPts val="0"/>
              </a:spcBef>
              <a:spcAft>
                <a:spcPct val="0"/>
              </a:spcAft>
              <a:buClrTx/>
              <a:buSzTx/>
              <a:buFontTx/>
              <a:buNone/>
              <a:tabLst/>
              <a:defRPr/>
            </a:pPr>
            <a:endPar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p:txBody>
      </p:sp>
      <p:sp>
        <p:nvSpPr>
          <p:cNvPr id="9" name="AutoShape 6"/>
          <p:cNvSpPr>
            <a:spLocks noChangeArrowheads="1"/>
          </p:cNvSpPr>
          <p:nvPr/>
        </p:nvSpPr>
        <p:spPr bwMode="auto">
          <a:xfrm>
            <a:off x="480138" y="1384791"/>
            <a:ext cx="8229548" cy="274710"/>
          </a:xfrm>
          <a:prstGeom prst="roundRect">
            <a:avLst>
              <a:gd name="adj" fmla="val 16667"/>
            </a:avLst>
          </a:prstGeom>
          <a:solidFill>
            <a:schemeClr val="accent1">
              <a:lumMod val="40000"/>
              <a:lumOff val="60000"/>
            </a:schemeClr>
          </a:solidFill>
          <a:ln w="22225">
            <a:noFill/>
            <a:round/>
            <a:headEnd/>
            <a:tailEnd/>
          </a:ln>
          <a:effectLst>
            <a:outerShdw blurRad="50800" dist="38100" dir="2700000" algn="tl" rotWithShape="0">
              <a:prstClr val="black">
                <a:alpha val="40000"/>
              </a:prstClr>
            </a:outerShdw>
          </a:effectLst>
        </p:spPr>
        <p:txBody>
          <a:bodyPr lIns="53951" tIns="0" rIns="53951" bIns="0" anchor="ctr"/>
          <a:lstStyle/>
          <a:p>
            <a:pPr marL="0" marR="0" lvl="0" indent="0" algn="l" defTabSz="633062" rtl="0" eaLnBrk="0" fontAlgn="base" latinLnBrk="0" hangingPunct="0">
              <a:lnSpc>
                <a:spcPct val="100000"/>
              </a:lnSpc>
              <a:spcBef>
                <a:spcPct val="0"/>
              </a:spcBef>
              <a:spcAft>
                <a:spcPct val="0"/>
              </a:spcAft>
              <a:buClrTx/>
              <a:buSzTx/>
              <a:buFontTx/>
              <a:buNone/>
              <a:tabLst/>
              <a:defRPr/>
            </a:pPr>
            <a:r>
              <a:rPr kumimoji="1" lang="ja-JP" altLang="en-US" sz="1454"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新型コロナ受診相談センターの運営　　　　　　              　　　　　　　　　３億９，２００万円（第３回補正）</a:t>
            </a:r>
          </a:p>
        </p:txBody>
      </p:sp>
      <p:sp>
        <p:nvSpPr>
          <p:cNvPr id="10" name="正方形/長方形 9"/>
          <p:cNvSpPr/>
          <p:nvPr/>
        </p:nvSpPr>
        <p:spPr>
          <a:xfrm>
            <a:off x="571883" y="1659500"/>
            <a:ext cx="8018584" cy="348109"/>
          </a:xfrm>
          <a:prstGeom prst="rect">
            <a:avLst/>
          </a:prstGeom>
        </p:spPr>
        <p:txBody>
          <a:bodyPr wrap="square">
            <a:spAutoFit/>
          </a:bodyPr>
          <a:lstStyle/>
          <a:p>
            <a:pPr marL="0" marR="0" lvl="0" indent="0" algn="l" defTabSz="633062" rtl="0" eaLnBrk="0" fontAlgn="base" latinLnBrk="0" hangingPunct="0">
              <a:lnSpc>
                <a:spcPct val="100000"/>
              </a:lnSpc>
              <a:spcBef>
                <a:spcPct val="0"/>
              </a:spcBef>
              <a:spcAft>
                <a:spcPct val="0"/>
              </a:spcAft>
              <a:buClrTx/>
              <a:buSzTx/>
              <a:buFontTx/>
              <a:buNone/>
              <a:tabLst/>
              <a:defRPr/>
            </a:pPr>
            <a:r>
              <a:rPr kumimoji="1" lang="ja-JP" altLang="en-US"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a:t>
            </a:r>
            <a:r>
              <a:rPr kumimoji="1" lang="ja-JP" altLang="en-US" sz="1246"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a:t>
            </a:r>
            <a:r>
              <a:rPr kumimoji="1" lang="ja-JP" altLang="en-US" sz="1400" b="1" i="0" u="none" strike="noStrike" kern="1200" cap="none" spc="0" normalizeH="0" baseline="0" noProof="0" dirty="0">
                <a:ln>
                  <a:noFill/>
                </a:ln>
                <a:solidFill>
                  <a:srgbClr val="000099"/>
                </a:solidFill>
                <a:effectLst/>
                <a:uLnTx/>
                <a:uFillTx/>
                <a:latin typeface="Meiryo UI" panose="020B0604030504040204" pitchFamily="50" charset="-128"/>
                <a:ea typeface="Meiryo UI" panose="020B0604030504040204" pitchFamily="50" charset="-128"/>
                <a:cs typeface="+mn-cs"/>
              </a:rPr>
              <a:t>４</a:t>
            </a:r>
            <a:r>
              <a:rPr kumimoji="1" lang="ja-JP" altLang="en-US" sz="1246" b="1" i="0" u="none" strike="noStrike" kern="1200" cap="none" spc="0" normalizeH="0" baseline="0" noProof="0" dirty="0">
                <a:ln>
                  <a:noFill/>
                </a:ln>
                <a:solidFill>
                  <a:srgbClr val="000099"/>
                </a:solidFill>
                <a:effectLst/>
                <a:uLnTx/>
                <a:uFillTx/>
                <a:latin typeface="Meiryo UI" panose="020B0604030504040204" pitchFamily="50" charset="-128"/>
                <a:ea typeface="Meiryo UI" panose="020B0604030504040204" pitchFamily="50" charset="-128"/>
                <a:cs typeface="+mn-cs"/>
              </a:rPr>
              <a:t>億</a:t>
            </a:r>
            <a:r>
              <a:rPr kumimoji="1" lang="ja-JP" altLang="en-US" sz="1400" b="1" i="0" u="none" strike="noStrike" kern="1200" cap="none" spc="0" normalizeH="0" baseline="0" noProof="0" dirty="0">
                <a:ln>
                  <a:noFill/>
                </a:ln>
                <a:solidFill>
                  <a:srgbClr val="000099"/>
                </a:solidFill>
                <a:effectLst/>
                <a:uLnTx/>
                <a:uFillTx/>
                <a:latin typeface="Meiryo UI" panose="020B0604030504040204" pitchFamily="50" charset="-128"/>
                <a:ea typeface="Meiryo UI" panose="020B0604030504040204" pitchFamily="50" charset="-128"/>
                <a:cs typeface="+mn-cs"/>
              </a:rPr>
              <a:t>１，０００</a:t>
            </a:r>
            <a:r>
              <a:rPr kumimoji="1" lang="ja-JP" altLang="en-US" sz="1246" b="1" i="0" u="none" strike="noStrike" kern="1200" cap="none" spc="0" normalizeH="0" baseline="0" noProof="0" dirty="0">
                <a:ln>
                  <a:noFill/>
                </a:ln>
                <a:solidFill>
                  <a:srgbClr val="000099"/>
                </a:solidFill>
                <a:effectLst/>
                <a:uLnTx/>
                <a:uFillTx/>
                <a:latin typeface="Meiryo UI" panose="020B0604030504040204" pitchFamily="50" charset="-128"/>
                <a:ea typeface="Meiryo UI" panose="020B0604030504040204" pitchFamily="50" charset="-128"/>
                <a:cs typeface="+mn-cs"/>
              </a:rPr>
              <a:t>万円（第</a:t>
            </a:r>
            <a:r>
              <a:rPr kumimoji="1" lang="ja-JP" altLang="en-US" sz="1400" b="1" i="0" u="none" strike="noStrike" kern="1200" cap="none" spc="0" normalizeH="0" baseline="0" noProof="0" dirty="0">
                <a:ln>
                  <a:noFill/>
                </a:ln>
                <a:solidFill>
                  <a:srgbClr val="000099"/>
                </a:solidFill>
                <a:effectLst/>
                <a:uLnTx/>
                <a:uFillTx/>
                <a:latin typeface="Meiryo UI" panose="020B0604030504040204" pitchFamily="50" charset="-128"/>
                <a:ea typeface="Meiryo UI" panose="020B0604030504040204" pitchFamily="50" charset="-128"/>
                <a:cs typeface="+mn-cs"/>
              </a:rPr>
              <a:t>７</a:t>
            </a:r>
            <a:r>
              <a:rPr kumimoji="1" lang="ja-JP" altLang="en-US" sz="1246" b="1" i="0" u="none" strike="noStrike" kern="1200" cap="none" spc="0" normalizeH="0" baseline="0" noProof="0" dirty="0">
                <a:ln>
                  <a:noFill/>
                </a:ln>
                <a:solidFill>
                  <a:srgbClr val="000099"/>
                </a:solidFill>
                <a:effectLst/>
                <a:uLnTx/>
                <a:uFillTx/>
                <a:latin typeface="Meiryo UI" panose="020B0604030504040204" pitchFamily="50" charset="-128"/>
                <a:ea typeface="Meiryo UI" panose="020B0604030504040204" pitchFamily="50" charset="-128"/>
                <a:cs typeface="+mn-cs"/>
              </a:rPr>
              <a:t>回補正）</a:t>
            </a:r>
          </a:p>
        </p:txBody>
      </p:sp>
      <p:sp>
        <p:nvSpPr>
          <p:cNvPr id="2" name="スライド番号プレースホルダー 1"/>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1E2DCCE-2328-4EE7-B47C-8DACD135FF60}" type="slidenum">
              <a:rPr kumimoji="1" lang="en-US" altLang="ja-JP" sz="11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270</a:t>
            </a:fld>
            <a:endParaRPr kumimoji="1" lang="en-US" altLang="ja-JP" sz="11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
        <p:nvSpPr>
          <p:cNvPr id="8" name="テキスト ボックス 36"/>
          <p:cNvSpPr txBox="1"/>
          <p:nvPr/>
        </p:nvSpPr>
        <p:spPr>
          <a:xfrm>
            <a:off x="53576" y="46166"/>
            <a:ext cx="3993789"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Ⅳ</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　新型</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コロナウイルス感染症</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対策</a:t>
            </a:r>
            <a:endPar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endParaRPr>
          </a:p>
        </p:txBody>
      </p:sp>
    </p:spTree>
    <p:extLst>
      <p:ext uri="{BB962C8B-B14F-4D97-AF65-F5344CB8AC3E}">
        <p14:creationId xmlns:p14="http://schemas.microsoft.com/office/powerpoint/2010/main" val="383361248"/>
      </p:ext>
    </p:extLst>
  </p:cSld>
  <p:clrMapOvr>
    <a:masterClrMapping/>
  </p:clrMapOvr>
  <p:transition/>
  <p:timing>
    <p:tnLst>
      <p:par>
        <p:cTn id="1" dur="indefinite" restart="never" nodeType="tmRoot"/>
      </p:par>
    </p:tnLst>
  </p:timing>
</p:sld>
</file>

<file path=ppt/slides/slide2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Rectangle 4"/>
          <p:cNvSpPr>
            <a:spLocks noChangeArrowheads="1"/>
          </p:cNvSpPr>
          <p:nvPr/>
        </p:nvSpPr>
        <p:spPr bwMode="auto">
          <a:xfrm>
            <a:off x="351693" y="1055077"/>
            <a:ext cx="8440615" cy="329712"/>
          </a:xfrm>
          <a:prstGeom prst="rect">
            <a:avLst/>
          </a:prstGeom>
          <a:solidFill>
            <a:srgbClr val="000099"/>
          </a:solidFill>
          <a:ln w="38100" algn="ctr">
            <a:noFill/>
            <a:miter lim="800000"/>
            <a:headEnd/>
            <a:tailEnd/>
          </a:ln>
          <a:effectLst/>
        </p:spPr>
        <p:txBody>
          <a:bodyPr wrap="none" lIns="53951" tIns="26975" rIns="53951" bIns="26975" anchor="ctr"/>
          <a:lstStyle/>
          <a:p>
            <a:pPr marL="0" marR="0" lvl="0" indent="0" algn="ctr" defTabSz="633062" rtl="0" eaLnBrk="1" fontAlgn="base" latinLnBrk="0" hangingPunct="1">
              <a:lnSpc>
                <a:spcPct val="100000"/>
              </a:lnSpc>
              <a:spcBef>
                <a:spcPct val="0"/>
              </a:spcBef>
              <a:spcAft>
                <a:spcPct val="0"/>
              </a:spcAft>
              <a:buClrTx/>
              <a:buSzTx/>
              <a:buFontTx/>
              <a:buNone/>
              <a:tabLst/>
              <a:defRPr/>
            </a:pPr>
            <a:r>
              <a:rPr kumimoji="1" lang="ja-JP" altLang="en-US" sz="1939"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HG創英角ｺﾞｼｯｸUB" pitchFamily="49" charset="-128"/>
                <a:cs typeface="+mn-cs"/>
              </a:rPr>
              <a:t>令和２年度</a:t>
            </a:r>
            <a:endParaRPr kumimoji="1" lang="en-US" altLang="ja-JP" sz="1939"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HG創英角ｺﾞｼｯｸUB" pitchFamily="49" charset="-128"/>
              <a:cs typeface="+mn-cs"/>
            </a:endParaRPr>
          </a:p>
        </p:txBody>
      </p:sp>
      <p:sp>
        <p:nvSpPr>
          <p:cNvPr id="7" name="コンテンツ プレースホルダー 2"/>
          <p:cNvSpPr txBox="1">
            <a:spLocks/>
          </p:cNvSpPr>
          <p:nvPr/>
        </p:nvSpPr>
        <p:spPr>
          <a:xfrm>
            <a:off x="1541871" y="2686118"/>
            <a:ext cx="6096367" cy="2686073"/>
          </a:xfrm>
          <a:prstGeom prst="rect">
            <a:avLst/>
          </a:prstGeom>
        </p:spPr>
        <p:txBody>
          <a:bodyPr anchor="t" anchorCtr="0">
            <a:noAutofit/>
          </a:bodyPr>
          <a:lstStyle>
            <a:lvl1pPr marL="285750" indent="-285750" algn="l" rtl="0" eaLnBrk="0" fontAlgn="base" hangingPunct="0">
              <a:spcBef>
                <a:spcPct val="20000"/>
              </a:spcBef>
              <a:spcAft>
                <a:spcPct val="0"/>
              </a:spcAft>
              <a:buChar char="•"/>
              <a:defRPr kumimoji="1" sz="2800">
                <a:solidFill>
                  <a:schemeClr val="tx1"/>
                </a:solidFill>
                <a:latin typeface="+mn-lt"/>
                <a:ea typeface="+mn-ea"/>
                <a:cs typeface="+mn-cs"/>
              </a:defRPr>
            </a:lvl1pPr>
            <a:lvl2pPr marL="627063" indent="-236538" algn="l" rtl="0" eaLnBrk="0" fontAlgn="base" hangingPunct="0">
              <a:spcBef>
                <a:spcPct val="20000"/>
              </a:spcBef>
              <a:spcAft>
                <a:spcPct val="0"/>
              </a:spcAft>
              <a:buChar char="–"/>
              <a:defRPr kumimoji="1" sz="2400">
                <a:solidFill>
                  <a:schemeClr val="tx1"/>
                </a:solidFill>
                <a:latin typeface="+mn-lt"/>
                <a:ea typeface="+mn-ea"/>
              </a:defRPr>
            </a:lvl2pPr>
            <a:lvl3pPr marL="968375" indent="-188913" algn="l" rtl="0" eaLnBrk="0" fontAlgn="base" hangingPunct="0">
              <a:spcBef>
                <a:spcPct val="20000"/>
              </a:spcBef>
              <a:spcAft>
                <a:spcPct val="0"/>
              </a:spcAft>
              <a:buChar char="•"/>
              <a:defRPr kumimoji="1" sz="2000">
                <a:solidFill>
                  <a:schemeClr val="tx1"/>
                </a:solidFill>
                <a:latin typeface="+mn-lt"/>
                <a:ea typeface="+mn-ea"/>
              </a:defRPr>
            </a:lvl3pPr>
            <a:lvl4pPr marL="1357313" indent="-188913" algn="l" rtl="0" eaLnBrk="0" fontAlgn="base" hangingPunct="0">
              <a:spcBef>
                <a:spcPct val="20000"/>
              </a:spcBef>
              <a:spcAft>
                <a:spcPct val="0"/>
              </a:spcAft>
              <a:buChar char="–"/>
              <a:defRPr kumimoji="1" sz="1700">
                <a:solidFill>
                  <a:schemeClr val="tx1"/>
                </a:solidFill>
                <a:latin typeface="+mn-lt"/>
                <a:ea typeface="+mn-ea"/>
              </a:defRPr>
            </a:lvl4pPr>
            <a:lvl5pPr marL="1747838" indent="-188913" algn="l" rtl="0" eaLnBrk="0" fontAlgn="base" hangingPunct="0">
              <a:spcBef>
                <a:spcPct val="20000"/>
              </a:spcBef>
              <a:spcAft>
                <a:spcPct val="0"/>
              </a:spcAft>
              <a:buChar char="»"/>
              <a:defRPr kumimoji="1" sz="1700">
                <a:solidFill>
                  <a:schemeClr val="tx1"/>
                </a:solidFill>
                <a:latin typeface="+mn-lt"/>
                <a:ea typeface="+mn-ea"/>
              </a:defRPr>
            </a:lvl5pPr>
            <a:lvl6pPr marL="2142013" indent="-194728" algn="l" rtl="0" fontAlgn="base">
              <a:spcBef>
                <a:spcPct val="20000"/>
              </a:spcBef>
              <a:spcAft>
                <a:spcPct val="0"/>
              </a:spcAft>
              <a:buChar char="»"/>
              <a:defRPr kumimoji="1" sz="1700">
                <a:solidFill>
                  <a:schemeClr val="tx1"/>
                </a:solidFill>
                <a:latin typeface="+mn-lt"/>
                <a:ea typeface="+mn-ea"/>
              </a:defRPr>
            </a:lvl6pPr>
            <a:lvl7pPr marL="2531469" indent="-194728" algn="l" rtl="0" fontAlgn="base">
              <a:spcBef>
                <a:spcPct val="20000"/>
              </a:spcBef>
              <a:spcAft>
                <a:spcPct val="0"/>
              </a:spcAft>
              <a:buChar char="»"/>
              <a:defRPr kumimoji="1" sz="1700">
                <a:solidFill>
                  <a:schemeClr val="tx1"/>
                </a:solidFill>
                <a:latin typeface="+mn-lt"/>
                <a:ea typeface="+mn-ea"/>
              </a:defRPr>
            </a:lvl7pPr>
            <a:lvl8pPr marL="2920928" indent="-194728" algn="l" rtl="0" fontAlgn="base">
              <a:spcBef>
                <a:spcPct val="20000"/>
              </a:spcBef>
              <a:spcAft>
                <a:spcPct val="0"/>
              </a:spcAft>
              <a:buChar char="»"/>
              <a:defRPr kumimoji="1" sz="1700">
                <a:solidFill>
                  <a:schemeClr val="tx1"/>
                </a:solidFill>
                <a:latin typeface="+mn-lt"/>
                <a:ea typeface="+mn-ea"/>
              </a:defRPr>
            </a:lvl8pPr>
            <a:lvl9pPr marL="3310386" indent="-194728" algn="l" rtl="0" fontAlgn="base">
              <a:spcBef>
                <a:spcPct val="20000"/>
              </a:spcBef>
              <a:spcAft>
                <a:spcPct val="0"/>
              </a:spcAft>
              <a:buChar char="»"/>
              <a:defRPr kumimoji="1" sz="1700">
                <a:solidFill>
                  <a:schemeClr val="tx1"/>
                </a:solidFill>
                <a:latin typeface="+mn-lt"/>
                <a:ea typeface="+mn-ea"/>
              </a:defRPr>
            </a:lvl9pPr>
          </a:lstStyle>
          <a:p>
            <a:pPr marL="0" marR="0" lvl="0" indent="0" algn="l" defTabSz="633062" rtl="0" eaLnBrk="0" fontAlgn="base" latinLnBrk="0" hangingPunct="0">
              <a:lnSpc>
                <a:spcPct val="120000"/>
              </a:lnSpc>
              <a:spcBef>
                <a:spcPts val="0"/>
              </a:spcBef>
              <a:spcAft>
                <a:spcPct val="0"/>
              </a:spcAft>
              <a:buClrTx/>
              <a:buSzTx/>
              <a:buFontTx/>
              <a:buNone/>
              <a:tabLst/>
              <a:defRPr/>
            </a:pPr>
            <a:endParaRPr kumimoji="1" lang="ja-JP" altLang="en-US" sz="831"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p:txBody>
      </p:sp>
      <p:sp>
        <p:nvSpPr>
          <p:cNvPr id="12" name="コンテンツ プレースホルダー 2"/>
          <p:cNvSpPr txBox="1">
            <a:spLocks/>
          </p:cNvSpPr>
          <p:nvPr/>
        </p:nvSpPr>
        <p:spPr>
          <a:xfrm>
            <a:off x="516835" y="1511770"/>
            <a:ext cx="8027759" cy="4104785"/>
          </a:xfrm>
          <a:prstGeom prst="rect">
            <a:avLst/>
          </a:prstGeom>
        </p:spPr>
        <p:txBody>
          <a:bodyPr anchor="t" anchorCtr="0">
            <a:noAutofit/>
          </a:bodyPr>
          <a:lstStyle>
            <a:lvl1pPr marL="285750" indent="-285750" algn="l" rtl="0" eaLnBrk="0" fontAlgn="base" hangingPunct="0">
              <a:spcBef>
                <a:spcPct val="20000"/>
              </a:spcBef>
              <a:spcAft>
                <a:spcPct val="0"/>
              </a:spcAft>
              <a:buChar char="•"/>
              <a:defRPr kumimoji="1" sz="2800">
                <a:solidFill>
                  <a:schemeClr val="tx1"/>
                </a:solidFill>
                <a:latin typeface="+mn-lt"/>
                <a:ea typeface="+mn-ea"/>
                <a:cs typeface="+mn-cs"/>
              </a:defRPr>
            </a:lvl1pPr>
            <a:lvl2pPr marL="627063" indent="-236538" algn="l" rtl="0" eaLnBrk="0" fontAlgn="base" hangingPunct="0">
              <a:spcBef>
                <a:spcPct val="20000"/>
              </a:spcBef>
              <a:spcAft>
                <a:spcPct val="0"/>
              </a:spcAft>
              <a:buChar char="–"/>
              <a:defRPr kumimoji="1" sz="2400">
                <a:solidFill>
                  <a:schemeClr val="tx1"/>
                </a:solidFill>
                <a:latin typeface="+mn-lt"/>
                <a:ea typeface="+mn-ea"/>
              </a:defRPr>
            </a:lvl2pPr>
            <a:lvl3pPr marL="968375" indent="-188913" algn="l" rtl="0" eaLnBrk="0" fontAlgn="base" hangingPunct="0">
              <a:spcBef>
                <a:spcPct val="20000"/>
              </a:spcBef>
              <a:spcAft>
                <a:spcPct val="0"/>
              </a:spcAft>
              <a:buChar char="•"/>
              <a:defRPr kumimoji="1" sz="2000">
                <a:solidFill>
                  <a:schemeClr val="tx1"/>
                </a:solidFill>
                <a:latin typeface="+mn-lt"/>
                <a:ea typeface="+mn-ea"/>
              </a:defRPr>
            </a:lvl3pPr>
            <a:lvl4pPr marL="1357313" indent="-188913" algn="l" rtl="0" eaLnBrk="0" fontAlgn="base" hangingPunct="0">
              <a:spcBef>
                <a:spcPct val="20000"/>
              </a:spcBef>
              <a:spcAft>
                <a:spcPct val="0"/>
              </a:spcAft>
              <a:buChar char="–"/>
              <a:defRPr kumimoji="1" sz="1700">
                <a:solidFill>
                  <a:schemeClr val="tx1"/>
                </a:solidFill>
                <a:latin typeface="+mn-lt"/>
                <a:ea typeface="+mn-ea"/>
              </a:defRPr>
            </a:lvl4pPr>
            <a:lvl5pPr marL="1747838" indent="-188913" algn="l" rtl="0" eaLnBrk="0" fontAlgn="base" hangingPunct="0">
              <a:spcBef>
                <a:spcPct val="20000"/>
              </a:spcBef>
              <a:spcAft>
                <a:spcPct val="0"/>
              </a:spcAft>
              <a:buChar char="»"/>
              <a:defRPr kumimoji="1" sz="1700">
                <a:solidFill>
                  <a:schemeClr val="tx1"/>
                </a:solidFill>
                <a:latin typeface="+mn-lt"/>
                <a:ea typeface="+mn-ea"/>
              </a:defRPr>
            </a:lvl5pPr>
            <a:lvl6pPr marL="2142013" indent="-194728" algn="l" rtl="0" fontAlgn="base">
              <a:spcBef>
                <a:spcPct val="20000"/>
              </a:spcBef>
              <a:spcAft>
                <a:spcPct val="0"/>
              </a:spcAft>
              <a:buChar char="»"/>
              <a:defRPr kumimoji="1" sz="1700">
                <a:solidFill>
                  <a:schemeClr val="tx1"/>
                </a:solidFill>
                <a:latin typeface="+mn-lt"/>
                <a:ea typeface="+mn-ea"/>
              </a:defRPr>
            </a:lvl6pPr>
            <a:lvl7pPr marL="2531469" indent="-194728" algn="l" rtl="0" fontAlgn="base">
              <a:spcBef>
                <a:spcPct val="20000"/>
              </a:spcBef>
              <a:spcAft>
                <a:spcPct val="0"/>
              </a:spcAft>
              <a:buChar char="»"/>
              <a:defRPr kumimoji="1" sz="1700">
                <a:solidFill>
                  <a:schemeClr val="tx1"/>
                </a:solidFill>
                <a:latin typeface="+mn-lt"/>
                <a:ea typeface="+mn-ea"/>
              </a:defRPr>
            </a:lvl7pPr>
            <a:lvl8pPr marL="2920928" indent="-194728" algn="l" rtl="0" fontAlgn="base">
              <a:spcBef>
                <a:spcPct val="20000"/>
              </a:spcBef>
              <a:spcAft>
                <a:spcPct val="0"/>
              </a:spcAft>
              <a:buChar char="»"/>
              <a:defRPr kumimoji="1" sz="1700">
                <a:solidFill>
                  <a:schemeClr val="tx1"/>
                </a:solidFill>
                <a:latin typeface="+mn-lt"/>
                <a:ea typeface="+mn-ea"/>
              </a:defRPr>
            </a:lvl8pPr>
            <a:lvl9pPr marL="3310386" indent="-194728" algn="l" rtl="0" fontAlgn="base">
              <a:spcBef>
                <a:spcPct val="20000"/>
              </a:spcBef>
              <a:spcAft>
                <a:spcPct val="0"/>
              </a:spcAft>
              <a:buChar char="»"/>
              <a:defRPr kumimoji="1" sz="1700">
                <a:solidFill>
                  <a:schemeClr val="tx1"/>
                </a:solidFill>
                <a:latin typeface="+mn-lt"/>
                <a:ea typeface="+mn-ea"/>
              </a:defRPr>
            </a:lvl9pPr>
          </a:lstStyle>
          <a:p>
            <a:pPr marL="0" marR="0" lvl="0" indent="0" algn="l" defTabSz="844083" rtl="0" eaLnBrk="0" fontAlgn="base" latinLnBrk="0" hangingPunct="0">
              <a:lnSpc>
                <a:spcPct val="120000"/>
              </a:lnSpc>
              <a:spcBef>
                <a:spcPts val="0"/>
              </a:spcBef>
              <a:spcAft>
                <a:spcPct val="0"/>
              </a:spcAft>
              <a:buClrTx/>
              <a:buSzTx/>
              <a:buFontTx/>
              <a:buNone/>
              <a:tabLst/>
              <a:defRPr/>
            </a:pPr>
            <a:endParaRPr kumimoji="1" lang="ja-JP" altLang="en-US" sz="969"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a:p>
            <a:pPr marL="0" marR="0" lvl="0" indent="0" algn="l" defTabSz="844083" rtl="0" eaLnBrk="0" fontAlgn="base" latinLnBrk="0" hangingPunct="0">
              <a:lnSpc>
                <a:spcPct val="120000"/>
              </a:lnSpc>
              <a:spcBef>
                <a:spcPts val="0"/>
              </a:spcBef>
              <a:spcAft>
                <a:spcPct val="0"/>
              </a:spcAft>
              <a:buClrTx/>
              <a:buSzTx/>
              <a:buFontTx/>
              <a:buNone/>
              <a:tabLst/>
              <a:defRPr/>
            </a:pPr>
            <a:r>
              <a:rPr kumimoji="1" lang="ja-JP" altLang="en-US" sz="969"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＜令和</a:t>
            </a:r>
            <a:r>
              <a:rPr kumimoji="1" lang="en-US" altLang="ja-JP" sz="969"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2</a:t>
            </a:r>
            <a:r>
              <a:rPr kumimoji="1" lang="ja-JP" altLang="en-US" sz="969"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年</a:t>
            </a:r>
            <a:r>
              <a:rPr kumimoji="1" lang="en-US" altLang="ja-JP" sz="969"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2</a:t>
            </a:r>
            <a:r>
              <a:rPr kumimoji="1" lang="ja-JP" altLang="en-US" sz="969"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969"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4</a:t>
            </a:r>
            <a:r>
              <a:rPr kumimoji="1" lang="ja-JP" altLang="en-US" sz="969"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日～＞計</a:t>
            </a:r>
            <a:r>
              <a:rPr kumimoji="1" lang="en-US" altLang="ja-JP" sz="969"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3</a:t>
            </a:r>
            <a:r>
              <a:rPr kumimoji="1" lang="ja-JP" altLang="en-US" sz="969"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回線</a:t>
            </a:r>
          </a:p>
          <a:p>
            <a:pPr marL="0" marR="0" lvl="0" indent="0" algn="l" defTabSz="844083" rtl="0" eaLnBrk="0" fontAlgn="base" latinLnBrk="0" hangingPunct="0">
              <a:lnSpc>
                <a:spcPct val="120000"/>
              </a:lnSpc>
              <a:spcBef>
                <a:spcPts val="0"/>
              </a:spcBef>
              <a:spcAft>
                <a:spcPct val="0"/>
              </a:spcAft>
              <a:buClrTx/>
              <a:buSzTx/>
              <a:buFontTx/>
              <a:buNone/>
              <a:tabLst/>
              <a:defRPr/>
            </a:pPr>
            <a:r>
              <a:rPr kumimoji="1" lang="ja-JP" altLang="en-US" sz="969"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受診相談センター（</a:t>
            </a:r>
            <a:r>
              <a:rPr kumimoji="1" lang="en-US" altLang="ja-JP" sz="969"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3</a:t>
            </a:r>
            <a:r>
              <a:rPr kumimoji="1" lang="ja-JP" altLang="en-US" sz="969"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回線）</a:t>
            </a:r>
          </a:p>
          <a:p>
            <a:pPr marL="263776" marR="0" lvl="0" indent="-263776" algn="l" defTabSz="844083" rtl="0" eaLnBrk="0" fontAlgn="base" latinLnBrk="0" hangingPunct="0">
              <a:lnSpc>
                <a:spcPct val="120000"/>
              </a:lnSpc>
              <a:spcBef>
                <a:spcPts val="0"/>
              </a:spcBef>
              <a:spcAft>
                <a:spcPct val="0"/>
              </a:spcAft>
              <a:buClrTx/>
              <a:buSzTx/>
              <a:buFont typeface="Wingdings" panose="05000000000000000000" pitchFamily="2" charset="2"/>
              <a:buChar char="Ø"/>
              <a:tabLst/>
              <a:defRPr/>
            </a:pPr>
            <a:endParaRPr kumimoji="1" lang="ja-JP" altLang="en-US" sz="969"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a:p>
            <a:pPr marL="0" marR="0" lvl="0" indent="0" algn="l" defTabSz="844083" rtl="0" eaLnBrk="0" fontAlgn="base" latinLnBrk="0" hangingPunct="0">
              <a:lnSpc>
                <a:spcPct val="120000"/>
              </a:lnSpc>
              <a:spcBef>
                <a:spcPts val="0"/>
              </a:spcBef>
              <a:spcAft>
                <a:spcPct val="0"/>
              </a:spcAft>
              <a:buClrTx/>
              <a:buSzTx/>
              <a:buFontTx/>
              <a:buNone/>
              <a:tabLst/>
              <a:defRPr/>
            </a:pPr>
            <a:r>
              <a:rPr kumimoji="1" lang="ja-JP" altLang="en-US" sz="969"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以降、感染拡大の都度、回線を増設</a:t>
            </a:r>
          </a:p>
          <a:p>
            <a:pPr marL="0" marR="0" lvl="0" indent="0" algn="l" defTabSz="844083" rtl="0" eaLnBrk="0" fontAlgn="base" latinLnBrk="0" hangingPunct="0">
              <a:lnSpc>
                <a:spcPct val="120000"/>
              </a:lnSpc>
              <a:spcBef>
                <a:spcPts val="0"/>
              </a:spcBef>
              <a:spcAft>
                <a:spcPct val="0"/>
              </a:spcAft>
              <a:buClrTx/>
              <a:buSzTx/>
              <a:buFontTx/>
              <a:buNone/>
              <a:tabLst/>
              <a:defRPr/>
            </a:pPr>
            <a:endParaRPr kumimoji="1" lang="en-US" altLang="ja-JP" sz="969"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a:p>
            <a:pPr marL="0" marR="0" lvl="0" indent="0" algn="l" defTabSz="844083" rtl="0" eaLnBrk="0" fontAlgn="base" latinLnBrk="0" hangingPunct="0">
              <a:lnSpc>
                <a:spcPct val="120000"/>
              </a:lnSpc>
              <a:spcBef>
                <a:spcPts val="0"/>
              </a:spcBef>
              <a:spcAft>
                <a:spcPct val="0"/>
              </a:spcAft>
              <a:buClrTx/>
              <a:buSzTx/>
              <a:buFontTx/>
              <a:buNone/>
              <a:tabLst/>
              <a:defRPr/>
            </a:pPr>
            <a:r>
              <a:rPr kumimoji="1" lang="ja-JP" altLang="en-US" sz="969"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＜令和</a:t>
            </a:r>
            <a:r>
              <a:rPr kumimoji="1" lang="en-US" altLang="ja-JP" sz="969"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3</a:t>
            </a:r>
            <a:r>
              <a:rPr kumimoji="1" lang="ja-JP" altLang="en-US" sz="969"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年</a:t>
            </a:r>
            <a:r>
              <a:rPr kumimoji="1" lang="en-US" altLang="ja-JP" sz="969"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9</a:t>
            </a:r>
            <a:r>
              <a:rPr kumimoji="1" lang="ja-JP" altLang="en-US" sz="969"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969"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a:t>
            </a:r>
            <a:r>
              <a:rPr kumimoji="1" lang="ja-JP" altLang="en-US" sz="969"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日～＞計</a:t>
            </a:r>
            <a:r>
              <a:rPr kumimoji="1" lang="en-US" altLang="ja-JP" sz="969"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70</a:t>
            </a:r>
            <a:r>
              <a:rPr kumimoji="1" lang="ja-JP" altLang="en-US" sz="969"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回線　第</a:t>
            </a:r>
            <a:r>
              <a:rPr kumimoji="1" lang="en-US" altLang="ja-JP" sz="969"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5</a:t>
            </a:r>
            <a:r>
              <a:rPr kumimoji="1" lang="ja-JP" altLang="en-US" sz="969"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波ピーク時における増設</a:t>
            </a:r>
          </a:p>
          <a:p>
            <a:pPr marL="0" marR="0" lvl="0" indent="0" algn="l" defTabSz="844083" rtl="0" eaLnBrk="0" fontAlgn="base" latinLnBrk="0" hangingPunct="0">
              <a:lnSpc>
                <a:spcPct val="120000"/>
              </a:lnSpc>
              <a:spcBef>
                <a:spcPts val="0"/>
              </a:spcBef>
              <a:spcAft>
                <a:spcPct val="0"/>
              </a:spcAft>
              <a:buClrTx/>
              <a:buSzTx/>
              <a:buFontTx/>
              <a:buNone/>
              <a:tabLst/>
              <a:defRPr/>
            </a:pPr>
            <a:r>
              <a:rPr kumimoji="1" lang="ja-JP" altLang="en-US" sz="969"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受診相談センター（</a:t>
            </a:r>
            <a:r>
              <a:rPr kumimoji="1" lang="en-US" altLang="ja-JP" sz="969"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70</a:t>
            </a:r>
            <a:r>
              <a:rPr kumimoji="1" lang="ja-JP" altLang="en-US" sz="969"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回線）</a:t>
            </a:r>
          </a:p>
          <a:p>
            <a:pPr marL="263776" marR="0" lvl="0" indent="-263776" algn="l" defTabSz="844083" rtl="0" eaLnBrk="0" fontAlgn="base" latinLnBrk="0" hangingPunct="0">
              <a:lnSpc>
                <a:spcPct val="120000"/>
              </a:lnSpc>
              <a:spcBef>
                <a:spcPts val="0"/>
              </a:spcBef>
              <a:spcAft>
                <a:spcPct val="0"/>
              </a:spcAft>
              <a:buClrTx/>
              <a:buSzTx/>
              <a:buFont typeface="Wingdings" panose="05000000000000000000" pitchFamily="2" charset="2"/>
              <a:buChar char="Ø"/>
              <a:tabLst/>
              <a:defRPr/>
            </a:pPr>
            <a:endParaRPr kumimoji="1" lang="ja-JP" altLang="en-US" sz="969"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a:p>
            <a:pPr marL="0" marR="0" lvl="0" indent="0" algn="l" defTabSz="844083" rtl="0" eaLnBrk="0" fontAlgn="base" latinLnBrk="0" hangingPunct="0">
              <a:lnSpc>
                <a:spcPct val="120000"/>
              </a:lnSpc>
              <a:spcBef>
                <a:spcPts val="0"/>
              </a:spcBef>
              <a:spcAft>
                <a:spcPct val="0"/>
              </a:spcAft>
              <a:buClrTx/>
              <a:buSzTx/>
              <a:buFontTx/>
              <a:buNone/>
              <a:tabLst/>
              <a:defRPr/>
            </a:pPr>
            <a:r>
              <a:rPr kumimoji="1" lang="ja-JP" altLang="en-US" sz="969"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＜令和</a:t>
            </a:r>
            <a:r>
              <a:rPr kumimoji="1" lang="en-US" altLang="ja-JP" sz="969"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4</a:t>
            </a:r>
            <a:r>
              <a:rPr kumimoji="1" lang="ja-JP" altLang="en-US" sz="969"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年</a:t>
            </a:r>
            <a:r>
              <a:rPr kumimoji="1" lang="en-US" altLang="ja-JP" sz="969"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5</a:t>
            </a:r>
            <a:r>
              <a:rPr kumimoji="1" lang="ja-JP" altLang="en-US" sz="969"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969"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9</a:t>
            </a:r>
            <a:r>
              <a:rPr kumimoji="1" lang="ja-JP" altLang="en-US" sz="969"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日～＞計</a:t>
            </a:r>
            <a:r>
              <a:rPr kumimoji="1" lang="en-US" altLang="ja-JP" sz="969"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320</a:t>
            </a:r>
            <a:r>
              <a:rPr kumimoji="1" lang="ja-JP" altLang="en-US" sz="969"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回線　陽性者</a:t>
            </a:r>
            <a:r>
              <a:rPr kumimoji="1" lang="en-US" altLang="ja-JP" sz="969"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a:t>
            </a:r>
            <a:r>
              <a:rPr kumimoji="1" lang="ja-JP" altLang="en-US" sz="969"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万人</a:t>
            </a:r>
            <a:r>
              <a:rPr kumimoji="1" lang="en-US" altLang="ja-JP" sz="969"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a:t>
            </a:r>
            <a:r>
              <a:rPr kumimoji="1" lang="ja-JP" altLang="en-US" sz="969"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日を想定した増設</a:t>
            </a:r>
          </a:p>
          <a:p>
            <a:pPr marL="0" marR="0" lvl="0" indent="0" algn="l" defTabSz="844083" rtl="0" eaLnBrk="0" fontAlgn="base" latinLnBrk="0" hangingPunct="0">
              <a:lnSpc>
                <a:spcPct val="120000"/>
              </a:lnSpc>
              <a:spcBef>
                <a:spcPts val="0"/>
              </a:spcBef>
              <a:spcAft>
                <a:spcPct val="0"/>
              </a:spcAft>
              <a:buClrTx/>
              <a:buSzTx/>
              <a:buFontTx/>
              <a:buNone/>
              <a:tabLst/>
              <a:defRPr/>
            </a:pPr>
            <a:r>
              <a:rPr kumimoji="1" lang="ja-JP" altLang="en-US" sz="969"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受診相談センター（</a:t>
            </a:r>
            <a:r>
              <a:rPr kumimoji="1" lang="en-US" altLang="ja-JP" sz="969"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70</a:t>
            </a:r>
            <a:r>
              <a:rPr kumimoji="1" lang="ja-JP" altLang="en-US" sz="969"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回線）、一般相談センター（</a:t>
            </a:r>
            <a:r>
              <a:rPr kumimoji="1" lang="en-US" altLang="ja-JP" sz="969"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250</a:t>
            </a:r>
            <a:r>
              <a:rPr kumimoji="1" lang="ja-JP" altLang="en-US" sz="969"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回線）</a:t>
            </a:r>
            <a:r>
              <a:rPr kumimoji="1" lang="en-US" altLang="ja-JP" sz="969"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a:t>
            </a:r>
            <a:r>
              <a:rPr kumimoji="1" lang="ja-JP" altLang="en-US" sz="969"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新設</a:t>
            </a:r>
            <a:r>
              <a:rPr kumimoji="1" lang="en-US" altLang="ja-JP" sz="969"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a:t>
            </a:r>
          </a:p>
          <a:p>
            <a:pPr marL="263776" marR="0" lvl="0" indent="-263776" algn="l" defTabSz="844083" rtl="0" eaLnBrk="0" fontAlgn="base" latinLnBrk="0" hangingPunct="0">
              <a:lnSpc>
                <a:spcPct val="120000"/>
              </a:lnSpc>
              <a:spcBef>
                <a:spcPts val="0"/>
              </a:spcBef>
              <a:spcAft>
                <a:spcPct val="0"/>
              </a:spcAft>
              <a:buClrTx/>
              <a:buSzTx/>
              <a:buFont typeface="Wingdings" panose="05000000000000000000" pitchFamily="2" charset="2"/>
              <a:buChar char="Ø"/>
              <a:tabLst/>
              <a:defRPr/>
            </a:pPr>
            <a:endParaRPr kumimoji="1" lang="en-US" altLang="ja-JP" sz="969"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a:p>
            <a:pPr marL="0" marR="0" lvl="0" indent="0" algn="l" defTabSz="844083" rtl="0" eaLnBrk="0" fontAlgn="base" latinLnBrk="0" hangingPunct="0">
              <a:lnSpc>
                <a:spcPct val="120000"/>
              </a:lnSpc>
              <a:spcBef>
                <a:spcPts val="0"/>
              </a:spcBef>
              <a:spcAft>
                <a:spcPct val="0"/>
              </a:spcAft>
              <a:buClrTx/>
              <a:buSzTx/>
              <a:buFontTx/>
              <a:buNone/>
              <a:tabLst/>
              <a:defRPr/>
            </a:pPr>
            <a:r>
              <a:rPr kumimoji="1" lang="ja-JP" altLang="en-US" sz="969"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＜令和</a:t>
            </a:r>
            <a:r>
              <a:rPr kumimoji="1" lang="en-US" altLang="ja-JP" sz="969"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4</a:t>
            </a:r>
            <a:r>
              <a:rPr kumimoji="1" lang="ja-JP" altLang="en-US" sz="969"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年</a:t>
            </a:r>
            <a:r>
              <a:rPr kumimoji="1" lang="en-US" altLang="ja-JP" sz="969"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8</a:t>
            </a:r>
            <a:r>
              <a:rPr kumimoji="1" lang="ja-JP" altLang="en-US" sz="969"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969"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a:t>
            </a:r>
            <a:r>
              <a:rPr kumimoji="1" lang="ja-JP" altLang="en-US" sz="969"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日～＞計</a:t>
            </a:r>
            <a:r>
              <a:rPr kumimoji="1" lang="en-US" altLang="ja-JP" sz="969"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538</a:t>
            </a:r>
            <a:r>
              <a:rPr kumimoji="1" lang="ja-JP" altLang="en-US" sz="969"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回線　第</a:t>
            </a:r>
            <a:r>
              <a:rPr kumimoji="1" lang="en-US" altLang="ja-JP" sz="969"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7</a:t>
            </a:r>
            <a:r>
              <a:rPr kumimoji="1" lang="ja-JP" altLang="en-US" sz="969"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波ピーク時における増設</a:t>
            </a:r>
          </a:p>
          <a:p>
            <a:pPr marL="0" marR="0" lvl="0" indent="0" algn="l" defTabSz="844083" rtl="0" eaLnBrk="0" fontAlgn="base" latinLnBrk="0" hangingPunct="0">
              <a:lnSpc>
                <a:spcPct val="120000"/>
              </a:lnSpc>
              <a:spcBef>
                <a:spcPts val="0"/>
              </a:spcBef>
              <a:spcAft>
                <a:spcPct val="0"/>
              </a:spcAft>
              <a:buClrTx/>
              <a:buSzTx/>
              <a:buFontTx/>
              <a:buNone/>
              <a:tabLst/>
              <a:defRPr/>
            </a:pPr>
            <a:r>
              <a:rPr kumimoji="1" lang="ja-JP" altLang="en-US" sz="969"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受診相談センター（</a:t>
            </a:r>
            <a:r>
              <a:rPr kumimoji="1" lang="en-US" altLang="ja-JP" sz="969"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78</a:t>
            </a:r>
            <a:r>
              <a:rPr kumimoji="1" lang="ja-JP" altLang="en-US" sz="969"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回線）、一般相談センター（</a:t>
            </a:r>
            <a:r>
              <a:rPr kumimoji="1" lang="en-US" altLang="ja-JP" sz="969"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400</a:t>
            </a:r>
            <a:r>
              <a:rPr kumimoji="1" lang="ja-JP" altLang="en-US" sz="969"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回線）、</a:t>
            </a:r>
          </a:p>
          <a:p>
            <a:pPr marL="0" marR="0" lvl="0" indent="0" algn="l" defTabSz="844083" rtl="0" eaLnBrk="0" fontAlgn="base" latinLnBrk="0" hangingPunct="0">
              <a:lnSpc>
                <a:spcPct val="120000"/>
              </a:lnSpc>
              <a:spcBef>
                <a:spcPts val="0"/>
              </a:spcBef>
              <a:spcAft>
                <a:spcPct val="0"/>
              </a:spcAft>
              <a:buClrTx/>
              <a:buSzTx/>
              <a:buFontTx/>
              <a:buNone/>
              <a:tabLst/>
              <a:defRPr/>
            </a:pPr>
            <a:r>
              <a:rPr kumimoji="1" lang="ja-JP" altLang="en-US" sz="969"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高齢陽性者専用ダイヤル（</a:t>
            </a:r>
            <a:r>
              <a:rPr kumimoji="1" lang="en-US" altLang="ja-JP" sz="969"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60</a:t>
            </a:r>
            <a:r>
              <a:rPr kumimoji="1" lang="ja-JP" altLang="en-US" sz="969"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回線）</a:t>
            </a:r>
            <a:r>
              <a:rPr kumimoji="1" lang="en-US" altLang="ja-JP" sz="969"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a:t>
            </a:r>
            <a:r>
              <a:rPr kumimoji="1" lang="ja-JP" altLang="en-US" sz="969"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新設</a:t>
            </a:r>
            <a:r>
              <a:rPr kumimoji="1" lang="en-US" altLang="ja-JP" sz="969"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a:t>
            </a:r>
          </a:p>
          <a:p>
            <a:pPr marL="0" marR="0" lvl="0" indent="0" algn="l" defTabSz="844083" rtl="0" eaLnBrk="0" fontAlgn="base" latinLnBrk="0" hangingPunct="0">
              <a:lnSpc>
                <a:spcPct val="120000"/>
              </a:lnSpc>
              <a:spcBef>
                <a:spcPts val="0"/>
              </a:spcBef>
              <a:spcAft>
                <a:spcPct val="0"/>
              </a:spcAft>
              <a:buClrTx/>
              <a:buSzTx/>
              <a:buFontTx/>
              <a:buNone/>
              <a:tabLst/>
              <a:defRPr/>
            </a:pPr>
            <a:r>
              <a:rPr kumimoji="1" lang="ja-JP" altLang="en-US" sz="969"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a:t>
            </a:r>
            <a:r>
              <a:rPr kumimoji="1" lang="en-US" altLang="ja-JP" sz="969"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a:t>
            </a:r>
            <a:r>
              <a:rPr kumimoji="1" lang="ja-JP" altLang="en-US" sz="969"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高齢陽性者専用ダイヤルは令和</a:t>
            </a:r>
            <a:r>
              <a:rPr kumimoji="1" lang="en-US" altLang="ja-JP" sz="969"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4</a:t>
            </a:r>
            <a:r>
              <a:rPr kumimoji="1" lang="ja-JP" altLang="en-US" sz="969"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年</a:t>
            </a:r>
            <a:r>
              <a:rPr kumimoji="1" lang="en-US" altLang="ja-JP" sz="969"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7</a:t>
            </a:r>
            <a:r>
              <a:rPr kumimoji="1" lang="ja-JP" altLang="en-US" sz="969"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969"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28</a:t>
            </a:r>
            <a:r>
              <a:rPr kumimoji="1" lang="ja-JP" altLang="en-US" sz="969"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日から</a:t>
            </a:r>
            <a:r>
              <a:rPr kumimoji="1" lang="en-US" altLang="ja-JP" sz="969"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10</a:t>
            </a:r>
            <a:r>
              <a:rPr kumimoji="1" lang="ja-JP" altLang="en-US" sz="969"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回線を先行設置</a:t>
            </a:r>
          </a:p>
          <a:p>
            <a:pPr marL="263776" marR="0" lvl="0" indent="-263776" algn="l" defTabSz="844083" rtl="0" eaLnBrk="0" fontAlgn="base" latinLnBrk="0" hangingPunct="0">
              <a:lnSpc>
                <a:spcPct val="120000"/>
              </a:lnSpc>
              <a:spcBef>
                <a:spcPts val="0"/>
              </a:spcBef>
              <a:spcAft>
                <a:spcPct val="0"/>
              </a:spcAft>
              <a:buClrTx/>
              <a:buSzTx/>
              <a:buFont typeface="Wingdings" panose="05000000000000000000" pitchFamily="2" charset="2"/>
              <a:buChar char="Ø"/>
              <a:tabLst/>
              <a:defRPr/>
            </a:pPr>
            <a:endParaRPr kumimoji="1" lang="ja-JP" altLang="en-US" sz="969"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a:p>
            <a:pPr marL="0" marR="0" lvl="0" indent="0" algn="l" defTabSz="844083" rtl="0" eaLnBrk="0" fontAlgn="base" latinLnBrk="0" hangingPunct="0">
              <a:lnSpc>
                <a:spcPct val="120000"/>
              </a:lnSpc>
              <a:spcBef>
                <a:spcPts val="0"/>
              </a:spcBef>
              <a:spcAft>
                <a:spcPct val="0"/>
              </a:spcAft>
              <a:buClrTx/>
              <a:buSzTx/>
              <a:buFontTx/>
              <a:buNone/>
              <a:tabLst/>
              <a:defRPr/>
            </a:pPr>
            <a:r>
              <a:rPr kumimoji="1" lang="ja-JP" altLang="en-US" sz="969"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＜令和</a:t>
            </a:r>
            <a:r>
              <a:rPr kumimoji="1" lang="en-US" altLang="ja-JP" sz="969"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4</a:t>
            </a:r>
            <a:r>
              <a:rPr kumimoji="1" lang="ja-JP" altLang="en-US" sz="969"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年</a:t>
            </a:r>
            <a:r>
              <a:rPr kumimoji="1" lang="en-US" altLang="ja-JP" sz="969"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10</a:t>
            </a:r>
            <a:r>
              <a:rPr kumimoji="1" lang="ja-JP" altLang="en-US" sz="969"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969"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a:t>
            </a:r>
            <a:r>
              <a:rPr kumimoji="1" lang="ja-JP" altLang="en-US" sz="969"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日～＞計</a:t>
            </a:r>
            <a:r>
              <a:rPr kumimoji="1" lang="en-US" altLang="ja-JP" sz="969"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388</a:t>
            </a:r>
            <a:r>
              <a:rPr kumimoji="1" lang="ja-JP" altLang="en-US" sz="969"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回線</a:t>
            </a:r>
          </a:p>
          <a:p>
            <a:pPr marL="0" marR="0" lvl="0" indent="0" algn="l" defTabSz="844083" rtl="0" eaLnBrk="0" fontAlgn="base" latinLnBrk="0" hangingPunct="0">
              <a:lnSpc>
                <a:spcPct val="120000"/>
              </a:lnSpc>
              <a:spcBef>
                <a:spcPts val="0"/>
              </a:spcBef>
              <a:spcAft>
                <a:spcPct val="0"/>
              </a:spcAft>
              <a:buClrTx/>
              <a:buSzTx/>
              <a:buFontTx/>
              <a:buNone/>
              <a:tabLst/>
              <a:defRPr/>
            </a:pPr>
            <a:r>
              <a:rPr kumimoji="1" lang="ja-JP" altLang="en-US" sz="969"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受診相談センター（</a:t>
            </a:r>
            <a:r>
              <a:rPr kumimoji="1" lang="en-US" altLang="ja-JP" sz="969"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88</a:t>
            </a:r>
            <a:r>
              <a:rPr kumimoji="1" lang="ja-JP" altLang="en-US" sz="969"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回線）、一般相談センター（</a:t>
            </a:r>
            <a:r>
              <a:rPr kumimoji="1" lang="en-US" altLang="ja-JP" sz="969"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300</a:t>
            </a:r>
            <a:r>
              <a:rPr kumimoji="1" lang="ja-JP" altLang="en-US" sz="969"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回線）</a:t>
            </a:r>
          </a:p>
          <a:p>
            <a:pPr marL="263776" marR="0" lvl="0" indent="-263776" algn="l" defTabSz="844083" rtl="0" eaLnBrk="0" fontAlgn="base" latinLnBrk="0" hangingPunct="0">
              <a:lnSpc>
                <a:spcPct val="120000"/>
              </a:lnSpc>
              <a:spcBef>
                <a:spcPts val="0"/>
              </a:spcBef>
              <a:spcAft>
                <a:spcPct val="0"/>
              </a:spcAft>
              <a:buClrTx/>
              <a:buSzTx/>
              <a:buFont typeface="Wingdings" panose="05000000000000000000" pitchFamily="2" charset="2"/>
              <a:buChar char="Ø"/>
              <a:tabLst/>
              <a:defRPr/>
            </a:pPr>
            <a:endParaRPr kumimoji="1" lang="ja-JP" altLang="en-US" sz="969"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a:p>
            <a:pPr marL="0" marR="0" lvl="0" indent="0" algn="l" defTabSz="844083" rtl="0" eaLnBrk="0" fontAlgn="base" latinLnBrk="0" hangingPunct="0">
              <a:lnSpc>
                <a:spcPct val="120000"/>
              </a:lnSpc>
              <a:spcBef>
                <a:spcPts val="0"/>
              </a:spcBef>
              <a:spcAft>
                <a:spcPct val="0"/>
              </a:spcAft>
              <a:buClrTx/>
              <a:buSzTx/>
              <a:buFontTx/>
              <a:buNone/>
              <a:tabLst/>
              <a:defRPr/>
            </a:pPr>
            <a:r>
              <a:rPr kumimoji="1" lang="ja-JP" altLang="en-US" sz="969"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＜令和</a:t>
            </a:r>
            <a:r>
              <a:rPr kumimoji="1" lang="en-US" altLang="ja-JP" sz="969"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4</a:t>
            </a:r>
            <a:r>
              <a:rPr kumimoji="1" lang="ja-JP" altLang="en-US" sz="969"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年</a:t>
            </a:r>
            <a:r>
              <a:rPr kumimoji="1" lang="en-US" altLang="ja-JP" sz="969"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12</a:t>
            </a:r>
            <a:r>
              <a:rPr kumimoji="1" lang="ja-JP" altLang="en-US" sz="969"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969"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a:t>
            </a:r>
            <a:r>
              <a:rPr kumimoji="1" lang="ja-JP" altLang="en-US" sz="969"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日～＞計</a:t>
            </a:r>
            <a:r>
              <a:rPr kumimoji="1" lang="en-US" altLang="ja-JP" sz="969"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608</a:t>
            </a:r>
            <a:r>
              <a:rPr kumimoji="1" lang="ja-JP" altLang="en-US" sz="969"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回線　第８波の到来とインフルエンザとの同時流行に備えた増設</a:t>
            </a:r>
          </a:p>
          <a:p>
            <a:pPr marL="0" marR="0" lvl="0" indent="0" algn="l" defTabSz="844083" rtl="0" eaLnBrk="0" fontAlgn="base" latinLnBrk="0" hangingPunct="0">
              <a:lnSpc>
                <a:spcPct val="120000"/>
              </a:lnSpc>
              <a:spcBef>
                <a:spcPts val="0"/>
              </a:spcBef>
              <a:spcAft>
                <a:spcPct val="0"/>
              </a:spcAft>
              <a:buClrTx/>
              <a:buSzTx/>
              <a:buFontTx/>
              <a:buNone/>
              <a:tabLst/>
              <a:defRPr/>
            </a:pPr>
            <a:r>
              <a:rPr kumimoji="1" lang="ja-JP" altLang="en-US" sz="969"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受診相談センター（</a:t>
            </a:r>
            <a:r>
              <a:rPr kumimoji="1" lang="en-US" altLang="ja-JP" sz="969"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88</a:t>
            </a:r>
            <a:r>
              <a:rPr kumimoji="1" lang="ja-JP" altLang="en-US" sz="969"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回線）、一般相談センター（</a:t>
            </a:r>
            <a:r>
              <a:rPr kumimoji="1" lang="en-US" altLang="ja-JP" sz="969"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470</a:t>
            </a:r>
            <a:r>
              <a:rPr kumimoji="1" lang="ja-JP" altLang="en-US" sz="969"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回線）、</a:t>
            </a:r>
          </a:p>
          <a:p>
            <a:pPr marL="0" marR="0" lvl="0" indent="0" algn="l" defTabSz="844083" rtl="0" eaLnBrk="0" fontAlgn="base" latinLnBrk="0" hangingPunct="0">
              <a:lnSpc>
                <a:spcPct val="120000"/>
              </a:lnSpc>
              <a:spcBef>
                <a:spcPts val="0"/>
              </a:spcBef>
              <a:spcAft>
                <a:spcPct val="0"/>
              </a:spcAft>
              <a:buClrTx/>
              <a:buSzTx/>
              <a:buFontTx/>
              <a:buNone/>
              <a:tabLst/>
              <a:defRPr/>
            </a:pPr>
            <a:r>
              <a:rPr kumimoji="1" lang="ja-JP" altLang="en-US" sz="969"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高齢者専用ダイヤル（</a:t>
            </a:r>
            <a:r>
              <a:rPr kumimoji="1" lang="en-US" altLang="ja-JP" sz="969"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50</a:t>
            </a:r>
            <a:r>
              <a:rPr kumimoji="1" lang="ja-JP" altLang="en-US" sz="969"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回線）</a:t>
            </a:r>
          </a:p>
          <a:p>
            <a:pPr marL="0" marR="0" lvl="0" indent="0" algn="l" defTabSz="844083" rtl="0" eaLnBrk="0" fontAlgn="base" latinLnBrk="0" hangingPunct="0">
              <a:lnSpc>
                <a:spcPct val="120000"/>
              </a:lnSpc>
              <a:spcBef>
                <a:spcPts val="0"/>
              </a:spcBef>
              <a:spcAft>
                <a:spcPct val="0"/>
              </a:spcAft>
              <a:buClrTx/>
              <a:buSzTx/>
              <a:buFontTx/>
              <a:buNone/>
              <a:tabLst/>
              <a:defRPr/>
            </a:pPr>
            <a:endParaRPr kumimoji="1" lang="ja-JP" altLang="en-US" sz="969"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p:txBody>
      </p:sp>
      <p:sp>
        <p:nvSpPr>
          <p:cNvPr id="2" name="スライド番号プレースホルダー 1"/>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1E2DCCE-2328-4EE7-B47C-8DACD135FF60}" type="slidenum">
              <a:rPr kumimoji="1" lang="en-US" altLang="ja-JP" sz="11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271</a:t>
            </a:fld>
            <a:endParaRPr kumimoji="1" lang="en-US" altLang="ja-JP" sz="11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
        <p:nvSpPr>
          <p:cNvPr id="6" name="テキスト ボックス 36"/>
          <p:cNvSpPr txBox="1"/>
          <p:nvPr/>
        </p:nvSpPr>
        <p:spPr>
          <a:xfrm>
            <a:off x="53576" y="46166"/>
            <a:ext cx="3993789"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Ⅳ</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　新型</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コロナウイルス感染症</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対策</a:t>
            </a:r>
            <a:endPar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endParaRPr>
          </a:p>
        </p:txBody>
      </p:sp>
    </p:spTree>
    <p:extLst>
      <p:ext uri="{BB962C8B-B14F-4D97-AF65-F5344CB8AC3E}">
        <p14:creationId xmlns:p14="http://schemas.microsoft.com/office/powerpoint/2010/main" val="4674343"/>
      </p:ext>
    </p:extLst>
  </p:cSld>
  <p:clrMapOvr>
    <a:masterClrMapping/>
  </p:clrMapOvr>
  <p:transition/>
  <p:timing>
    <p:tnLst>
      <p:par>
        <p:cTn id="1" dur="indefinite" restart="never" nodeType="tmRoot"/>
      </p:par>
    </p:tnLst>
  </p:timing>
</p:sld>
</file>

<file path=ppt/slides/slide2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Rectangle 4"/>
          <p:cNvSpPr>
            <a:spLocks noChangeArrowheads="1"/>
          </p:cNvSpPr>
          <p:nvPr/>
        </p:nvSpPr>
        <p:spPr bwMode="auto">
          <a:xfrm>
            <a:off x="351693" y="1055077"/>
            <a:ext cx="8440615" cy="329712"/>
          </a:xfrm>
          <a:prstGeom prst="rect">
            <a:avLst/>
          </a:prstGeom>
          <a:solidFill>
            <a:srgbClr val="000099"/>
          </a:solidFill>
          <a:ln w="38100" algn="ctr">
            <a:noFill/>
            <a:miter lim="800000"/>
            <a:headEnd/>
            <a:tailEnd/>
          </a:ln>
          <a:effectLst/>
        </p:spPr>
        <p:txBody>
          <a:bodyPr wrap="none" lIns="53951" tIns="26975" rIns="53951" bIns="26975" anchor="ctr"/>
          <a:lstStyle/>
          <a:p>
            <a:pPr marL="0" marR="0" lvl="0" indent="0" algn="ctr" defTabSz="633062" rtl="0" eaLnBrk="1" fontAlgn="base" latinLnBrk="0" hangingPunct="1">
              <a:lnSpc>
                <a:spcPct val="100000"/>
              </a:lnSpc>
              <a:spcBef>
                <a:spcPct val="0"/>
              </a:spcBef>
              <a:spcAft>
                <a:spcPct val="0"/>
              </a:spcAft>
              <a:buClrTx/>
              <a:buSzTx/>
              <a:buFontTx/>
              <a:buNone/>
              <a:tabLst/>
              <a:defRPr/>
            </a:pPr>
            <a:r>
              <a:rPr kumimoji="1" lang="ja-JP" altLang="en-US" sz="1939"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HG創英角ｺﾞｼｯｸUB" pitchFamily="49" charset="-128"/>
                <a:cs typeface="+mn-cs"/>
              </a:rPr>
              <a:t>令和２年度</a:t>
            </a:r>
            <a:endParaRPr kumimoji="1" lang="en-US" altLang="ja-JP" sz="1939"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HG創英角ｺﾞｼｯｸUB" pitchFamily="49" charset="-128"/>
              <a:cs typeface="+mn-cs"/>
            </a:endParaRPr>
          </a:p>
        </p:txBody>
      </p:sp>
      <p:sp>
        <p:nvSpPr>
          <p:cNvPr id="7" name="コンテンツ プレースホルダー 2"/>
          <p:cNvSpPr txBox="1">
            <a:spLocks/>
          </p:cNvSpPr>
          <p:nvPr/>
        </p:nvSpPr>
        <p:spPr>
          <a:xfrm>
            <a:off x="681977" y="2531184"/>
            <a:ext cx="7890140" cy="3143722"/>
          </a:xfrm>
          <a:prstGeom prst="rect">
            <a:avLst/>
          </a:prstGeom>
        </p:spPr>
        <p:txBody>
          <a:bodyPr anchor="t" anchorCtr="0">
            <a:noAutofit/>
          </a:bodyPr>
          <a:lstStyle>
            <a:lvl1pPr marL="285750" indent="-285750" algn="l" rtl="0" eaLnBrk="0" fontAlgn="base" hangingPunct="0">
              <a:spcBef>
                <a:spcPct val="20000"/>
              </a:spcBef>
              <a:spcAft>
                <a:spcPct val="0"/>
              </a:spcAft>
              <a:buChar char="•"/>
              <a:defRPr kumimoji="1" sz="2800">
                <a:solidFill>
                  <a:schemeClr val="tx1"/>
                </a:solidFill>
                <a:latin typeface="+mn-lt"/>
                <a:ea typeface="+mn-ea"/>
                <a:cs typeface="+mn-cs"/>
              </a:defRPr>
            </a:lvl1pPr>
            <a:lvl2pPr marL="627063" indent="-236538" algn="l" rtl="0" eaLnBrk="0" fontAlgn="base" hangingPunct="0">
              <a:spcBef>
                <a:spcPct val="20000"/>
              </a:spcBef>
              <a:spcAft>
                <a:spcPct val="0"/>
              </a:spcAft>
              <a:buChar char="–"/>
              <a:defRPr kumimoji="1" sz="2400">
                <a:solidFill>
                  <a:schemeClr val="tx1"/>
                </a:solidFill>
                <a:latin typeface="+mn-lt"/>
                <a:ea typeface="+mn-ea"/>
              </a:defRPr>
            </a:lvl2pPr>
            <a:lvl3pPr marL="968375" indent="-188913" algn="l" rtl="0" eaLnBrk="0" fontAlgn="base" hangingPunct="0">
              <a:spcBef>
                <a:spcPct val="20000"/>
              </a:spcBef>
              <a:spcAft>
                <a:spcPct val="0"/>
              </a:spcAft>
              <a:buChar char="•"/>
              <a:defRPr kumimoji="1" sz="2000">
                <a:solidFill>
                  <a:schemeClr val="tx1"/>
                </a:solidFill>
                <a:latin typeface="+mn-lt"/>
                <a:ea typeface="+mn-ea"/>
              </a:defRPr>
            </a:lvl3pPr>
            <a:lvl4pPr marL="1357313" indent="-188913" algn="l" rtl="0" eaLnBrk="0" fontAlgn="base" hangingPunct="0">
              <a:spcBef>
                <a:spcPct val="20000"/>
              </a:spcBef>
              <a:spcAft>
                <a:spcPct val="0"/>
              </a:spcAft>
              <a:buChar char="–"/>
              <a:defRPr kumimoji="1" sz="1700">
                <a:solidFill>
                  <a:schemeClr val="tx1"/>
                </a:solidFill>
                <a:latin typeface="+mn-lt"/>
                <a:ea typeface="+mn-ea"/>
              </a:defRPr>
            </a:lvl4pPr>
            <a:lvl5pPr marL="1747838" indent="-188913" algn="l" rtl="0" eaLnBrk="0" fontAlgn="base" hangingPunct="0">
              <a:spcBef>
                <a:spcPct val="20000"/>
              </a:spcBef>
              <a:spcAft>
                <a:spcPct val="0"/>
              </a:spcAft>
              <a:buChar char="»"/>
              <a:defRPr kumimoji="1" sz="1700">
                <a:solidFill>
                  <a:schemeClr val="tx1"/>
                </a:solidFill>
                <a:latin typeface="+mn-lt"/>
                <a:ea typeface="+mn-ea"/>
              </a:defRPr>
            </a:lvl5pPr>
            <a:lvl6pPr marL="2142013" indent="-194728" algn="l" rtl="0" fontAlgn="base">
              <a:spcBef>
                <a:spcPct val="20000"/>
              </a:spcBef>
              <a:spcAft>
                <a:spcPct val="0"/>
              </a:spcAft>
              <a:buChar char="»"/>
              <a:defRPr kumimoji="1" sz="1700">
                <a:solidFill>
                  <a:schemeClr val="tx1"/>
                </a:solidFill>
                <a:latin typeface="+mn-lt"/>
                <a:ea typeface="+mn-ea"/>
              </a:defRPr>
            </a:lvl6pPr>
            <a:lvl7pPr marL="2531469" indent="-194728" algn="l" rtl="0" fontAlgn="base">
              <a:spcBef>
                <a:spcPct val="20000"/>
              </a:spcBef>
              <a:spcAft>
                <a:spcPct val="0"/>
              </a:spcAft>
              <a:buChar char="»"/>
              <a:defRPr kumimoji="1" sz="1700">
                <a:solidFill>
                  <a:schemeClr val="tx1"/>
                </a:solidFill>
                <a:latin typeface="+mn-lt"/>
                <a:ea typeface="+mn-ea"/>
              </a:defRPr>
            </a:lvl7pPr>
            <a:lvl8pPr marL="2920928" indent="-194728" algn="l" rtl="0" fontAlgn="base">
              <a:spcBef>
                <a:spcPct val="20000"/>
              </a:spcBef>
              <a:spcAft>
                <a:spcPct val="0"/>
              </a:spcAft>
              <a:buChar char="»"/>
              <a:defRPr kumimoji="1" sz="1700">
                <a:solidFill>
                  <a:schemeClr val="tx1"/>
                </a:solidFill>
                <a:latin typeface="+mn-lt"/>
                <a:ea typeface="+mn-ea"/>
              </a:defRPr>
            </a:lvl8pPr>
            <a:lvl9pPr marL="3310386" indent="-194728" algn="l" rtl="0" fontAlgn="base">
              <a:spcBef>
                <a:spcPct val="20000"/>
              </a:spcBef>
              <a:spcAft>
                <a:spcPct val="0"/>
              </a:spcAft>
              <a:buChar char="»"/>
              <a:defRPr kumimoji="1" sz="1700">
                <a:solidFill>
                  <a:schemeClr val="tx1"/>
                </a:solidFill>
                <a:latin typeface="+mn-lt"/>
                <a:ea typeface="+mn-ea"/>
              </a:defRPr>
            </a:lvl9pPr>
          </a:lstStyle>
          <a:p>
            <a:pPr marL="263776" marR="0" lvl="0" indent="-263776" algn="l" defTabSz="844083" rtl="0" eaLnBrk="0" fontAlgn="base" latinLnBrk="0" hangingPunct="0">
              <a:lnSpc>
                <a:spcPct val="100000"/>
              </a:lnSpc>
              <a:spcBef>
                <a:spcPts val="0"/>
              </a:spcBef>
              <a:spcAft>
                <a:spcPct val="0"/>
              </a:spcAft>
              <a:buClrTx/>
              <a:buSzTx/>
              <a:buFont typeface="Wingdings" panose="05000000000000000000" pitchFamily="2" charset="2"/>
              <a:buChar char="Ø"/>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新型コロナウイルスに係る</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PCR</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検査を実施し新規感染のまん延を防止する。また、医療機関における検査の保険適用後の自己負担について公費負担を行う。</a:t>
            </a:r>
          </a:p>
          <a:p>
            <a:pPr marL="0" marR="0" lvl="0" indent="0" algn="l" defTabSz="844083" rtl="0" eaLnBrk="0" fontAlgn="base" latinLnBrk="0" hangingPunct="0">
              <a:lnSpc>
                <a:spcPts val="554"/>
              </a:lnSpc>
              <a:spcBef>
                <a:spcPts val="0"/>
              </a:spcBef>
              <a:spcAft>
                <a:spcPct val="0"/>
              </a:spcAft>
              <a:buClrTx/>
              <a:buSzTx/>
              <a:buFontTx/>
              <a:buNone/>
              <a:tabLst/>
              <a:defRPr/>
            </a:pPr>
            <a:endPar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a:p>
            <a:pPr marL="0" marR="0" lvl="0" indent="0" algn="l" defTabSz="844083" rtl="0" eaLnBrk="0" fontAlgn="base" latinLnBrk="0" hangingPunct="0">
              <a:lnSpc>
                <a:spcPct val="10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【PCR</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検査場での行政検査</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a:t>
            </a:r>
          </a:p>
          <a:p>
            <a:pPr marL="0" marR="0" lvl="0" indent="0" algn="l" defTabSz="844083" rtl="0" eaLnBrk="0" fontAlgn="base" latinLnBrk="0" hangingPunct="0">
              <a:lnSpc>
                <a:spcPct val="10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＜令和</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2</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年</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3</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9</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　　 ・市内に</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PCR</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検査場を設置し運用開始（最大</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5</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か所）</a:t>
            </a:r>
          </a:p>
          <a:p>
            <a:pPr marL="0" marR="0" lvl="0" indent="0" algn="l" defTabSz="844083" rtl="0" eaLnBrk="0" fontAlgn="base" latinLnBrk="0" hangingPunct="0">
              <a:lnSpc>
                <a:spcPct val="10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令和</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4</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年</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10</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月末現在　全て閉鎖</a:t>
            </a:r>
          </a:p>
          <a:p>
            <a:pPr marL="0" marR="0" lvl="0" indent="0" algn="l" defTabSz="844083" rtl="0" eaLnBrk="0" fontAlgn="base" latinLnBrk="0" hangingPunct="0">
              <a:lnSpc>
                <a:spcPts val="554"/>
              </a:lnSpc>
              <a:spcBef>
                <a:spcPts val="0"/>
              </a:spcBef>
              <a:spcAft>
                <a:spcPct val="0"/>
              </a:spcAft>
              <a:buClrTx/>
              <a:buSzTx/>
              <a:buFontTx/>
              <a:buNone/>
              <a:tabLst/>
              <a:defRPr/>
            </a:pPr>
            <a:endPar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a:p>
            <a:pPr marL="0" marR="0" lvl="0" indent="0" algn="l" defTabSz="844083" rtl="0" eaLnBrk="0" fontAlgn="base" latinLnBrk="0" hangingPunct="0">
              <a:lnSpc>
                <a:spcPct val="10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地域外来検査センターの設置</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a:t>
            </a:r>
          </a:p>
          <a:p>
            <a:pPr marL="0" marR="0" lvl="0" indent="0" algn="l" defTabSz="844083" rtl="0" eaLnBrk="0" fontAlgn="base" latinLnBrk="0" hangingPunct="0">
              <a:lnSpc>
                <a:spcPct val="10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＜令和</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2</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年</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7</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14</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　  ・市内に地域外来検査センターを設置し運用開始</a:t>
            </a:r>
          </a:p>
          <a:p>
            <a:pPr marL="0" marR="0" lvl="0" indent="0" algn="l" defTabSz="844083" rtl="0" eaLnBrk="0" fontAlgn="base" latinLnBrk="0" hangingPunct="0">
              <a:lnSpc>
                <a:spcPct val="10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令和</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4</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年</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10</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月末現在　</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5</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か所</a:t>
            </a:r>
          </a:p>
          <a:p>
            <a:pPr marL="0" marR="0" lvl="0" indent="0" algn="l" defTabSz="844083" rtl="0" eaLnBrk="0" fontAlgn="base" latinLnBrk="0" hangingPunct="0">
              <a:lnSpc>
                <a:spcPts val="554"/>
              </a:lnSpc>
              <a:spcBef>
                <a:spcPts val="0"/>
              </a:spcBef>
              <a:spcAft>
                <a:spcPct val="0"/>
              </a:spcAft>
              <a:buClrTx/>
              <a:buSzTx/>
              <a:buFontTx/>
              <a:buNone/>
              <a:tabLst/>
              <a:defRPr/>
            </a:pPr>
            <a:endPar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a:p>
            <a:pPr marL="0" marR="0" lvl="0" indent="0" algn="l" defTabSz="844083" rtl="0" eaLnBrk="0" fontAlgn="base" latinLnBrk="0" hangingPunct="0">
              <a:lnSpc>
                <a:spcPct val="10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診療・検査医療機関における検査</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a:t>
            </a:r>
          </a:p>
          <a:p>
            <a:pPr marL="0" marR="0" lvl="0" indent="0" algn="l" defTabSz="844083" rtl="0" eaLnBrk="0" fontAlgn="base" latinLnBrk="0" hangingPunct="0">
              <a:lnSpc>
                <a:spcPct val="10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＜令和</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2</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年</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4</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　　　・行政検査の委託契約による</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PCR</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検査を開始</a:t>
            </a:r>
          </a:p>
          <a:p>
            <a:pPr marL="0" marR="0" lvl="0" indent="0" algn="l" defTabSz="844083" rtl="0" eaLnBrk="0" fontAlgn="base" latinLnBrk="0" hangingPunct="0">
              <a:lnSpc>
                <a:spcPct val="10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＜令和</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2</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年</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10</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30</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&gt;</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・大阪府による診療・検査医療機関の指定開始</a:t>
            </a:r>
          </a:p>
          <a:p>
            <a:pPr marL="0" marR="0" lvl="0" indent="0" algn="l" defTabSz="844083" rtl="0" eaLnBrk="0" fontAlgn="base" latinLnBrk="0" hangingPunct="0">
              <a:lnSpc>
                <a:spcPct val="10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令和</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4</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年</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10</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月末現在　市内</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1,085</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か所</a:t>
            </a:r>
            <a:endPar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a:p>
            <a:pPr marL="0" marR="0" lvl="0" indent="0" algn="l" defTabSz="844083" rtl="0" eaLnBrk="0" fontAlgn="base" latinLnBrk="0" hangingPunct="0">
              <a:lnSpc>
                <a:spcPts val="554"/>
              </a:lnSpc>
              <a:spcBef>
                <a:spcPts val="0"/>
              </a:spcBef>
              <a:spcAft>
                <a:spcPct val="0"/>
              </a:spcAft>
              <a:buClrTx/>
              <a:buSzTx/>
              <a:buFontTx/>
              <a:buNone/>
              <a:tabLst/>
              <a:defRPr/>
            </a:pPr>
            <a:endPar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a:p>
            <a:pPr marL="0" marR="0" lvl="0" indent="0" algn="l" defTabSz="844083" rtl="0" eaLnBrk="0" fontAlgn="base" latinLnBrk="0" hangingPunct="0">
              <a:lnSpc>
                <a:spcPct val="10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高齢者施設等の従事者に対する定期的な</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PCR</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検査</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a:t>
            </a:r>
          </a:p>
          <a:p>
            <a:pPr marL="0" marR="0" lvl="0" indent="0" algn="l" defTabSz="844083" rtl="0" eaLnBrk="0" fontAlgn="base" latinLnBrk="0" hangingPunct="0">
              <a:lnSpc>
                <a:spcPct val="10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＜令和</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3</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年</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2</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　 ・従事者向け検査の受付を開始（高齢者・障がい者の入所施設の一部）                                        </a:t>
            </a:r>
          </a:p>
          <a:p>
            <a:pPr marL="0" marR="0" lvl="0" indent="0" algn="l" defTabSz="844083" rtl="0" eaLnBrk="0" fontAlgn="base" latinLnBrk="0" hangingPunct="0">
              <a:lnSpc>
                <a:spcPct val="10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＜令和</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3</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年</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4</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　 ・検査対象の拡大（高齢者・障がい者の入所施設すべて）</a:t>
            </a:r>
          </a:p>
          <a:p>
            <a:pPr marL="0" marR="0" lvl="0" indent="0" algn="l" defTabSz="844083" rtl="0" eaLnBrk="0" fontAlgn="base" latinLnBrk="0" hangingPunct="0">
              <a:lnSpc>
                <a:spcPct val="10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＜令和</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3</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年</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7</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　 ・検査対象の拡大（高齢者・</a:t>
            </a:r>
            <a:r>
              <a:rPr kumimoji="1" lang="ja-JP" altLang="en-US" sz="1108" b="0" i="0" u="none" strike="noStrike" kern="0" cap="none" spc="0" normalizeH="0" baseline="0" noProof="0" dirty="0" err="1">
                <a:ln>
                  <a:noFill/>
                </a:ln>
                <a:solidFill>
                  <a:srgbClr val="000000"/>
                </a:solidFill>
                <a:effectLst/>
                <a:uLnTx/>
                <a:uFillTx/>
                <a:latin typeface="Meiryo UI" panose="020B0604030504040204" pitchFamily="50" charset="-128"/>
                <a:ea typeface="Meiryo UI" panose="020B0604030504040204" pitchFamily="50" charset="-128"/>
                <a:cs typeface="+mn-cs"/>
              </a:rPr>
              <a:t>障がい</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者の通所系・訪問系等事業所及び保護施設を追加）</a:t>
            </a:r>
          </a:p>
        </p:txBody>
      </p:sp>
      <p:sp>
        <p:nvSpPr>
          <p:cNvPr id="15" name="AutoShape 6"/>
          <p:cNvSpPr>
            <a:spLocks noChangeArrowheads="1"/>
          </p:cNvSpPr>
          <p:nvPr/>
        </p:nvSpPr>
        <p:spPr bwMode="auto">
          <a:xfrm>
            <a:off x="590232" y="1433072"/>
            <a:ext cx="7981886" cy="479898"/>
          </a:xfrm>
          <a:prstGeom prst="roundRect">
            <a:avLst>
              <a:gd name="adj" fmla="val 16667"/>
            </a:avLst>
          </a:prstGeom>
          <a:solidFill>
            <a:schemeClr val="accent1">
              <a:lumMod val="40000"/>
              <a:lumOff val="60000"/>
            </a:schemeClr>
          </a:solidFill>
          <a:ln w="22225">
            <a:noFill/>
            <a:round/>
            <a:headEnd/>
            <a:tailEnd/>
          </a:ln>
          <a:effectLst>
            <a:outerShdw blurRad="50800" dist="38100" dir="2700000" algn="tl" rotWithShape="0">
              <a:prstClr val="black">
                <a:alpha val="40000"/>
              </a:prstClr>
            </a:outerShdw>
          </a:effectLst>
        </p:spPr>
        <p:txBody>
          <a:bodyPr lIns="53951" tIns="0" rIns="53951" bIns="0" anchor="ctr"/>
          <a:lstStyle/>
          <a:p>
            <a:pPr marL="0" marR="0" lvl="0" indent="0" algn="l" defTabSz="633062" rtl="0" eaLnBrk="0" fontAlgn="base" latinLnBrk="0" hangingPunct="0">
              <a:lnSpc>
                <a:spcPct val="100000"/>
              </a:lnSpc>
              <a:spcBef>
                <a:spcPct val="0"/>
              </a:spcBef>
              <a:spcAft>
                <a:spcPct val="0"/>
              </a:spcAft>
              <a:buClrTx/>
              <a:buSzTx/>
              <a:buFontTx/>
              <a:buNone/>
              <a:tabLst/>
              <a:defRPr/>
            </a:pPr>
            <a:r>
              <a:rPr kumimoji="1" lang="ja-JP" altLang="en-US" sz="1454"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ＰＣＲ検査に係る公費負担の追加（自己負担分等）</a:t>
            </a:r>
            <a:endParaRPr kumimoji="1" lang="en-US" altLang="ja-JP" sz="1454"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endParaRPr>
          </a:p>
          <a:p>
            <a:pPr marL="0" marR="0" lvl="0" indent="0" algn="l" defTabSz="633062" rtl="0" eaLnBrk="0" fontAlgn="base" latinLnBrk="0" hangingPunct="0">
              <a:lnSpc>
                <a:spcPct val="100000"/>
              </a:lnSpc>
              <a:spcBef>
                <a:spcPct val="0"/>
              </a:spcBef>
              <a:spcAft>
                <a:spcPct val="0"/>
              </a:spcAft>
              <a:buClrTx/>
              <a:buSzTx/>
              <a:buFontTx/>
              <a:buNone/>
              <a:tabLst/>
              <a:defRPr/>
            </a:pPr>
            <a:r>
              <a:rPr kumimoji="1" lang="ja-JP" altLang="en-US" sz="1454"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　　　　　　　　　　　　　　　　　　　　　　　　　　　　　　　　　　　　　　　　　　　８億３，６００万円（第３回補正）</a:t>
            </a:r>
          </a:p>
        </p:txBody>
      </p:sp>
      <p:sp>
        <p:nvSpPr>
          <p:cNvPr id="16" name="正方形/長方形 15"/>
          <p:cNvSpPr/>
          <p:nvPr/>
        </p:nvSpPr>
        <p:spPr>
          <a:xfrm>
            <a:off x="2733152" y="2003004"/>
            <a:ext cx="6059156" cy="710323"/>
          </a:xfrm>
          <a:prstGeom prst="rect">
            <a:avLst/>
          </a:prstGeom>
        </p:spPr>
        <p:txBody>
          <a:bodyPr wrap="square">
            <a:spAutoFit/>
          </a:bodyPr>
          <a:lstStyle/>
          <a:p>
            <a:pPr marL="0" marR="0" lvl="0" indent="0" algn="l" defTabSz="633062" rtl="0" eaLnBrk="0" fontAlgn="base" latinLnBrk="0" hangingPunct="0">
              <a:lnSpc>
                <a:spcPct val="100000"/>
              </a:lnSpc>
              <a:spcBef>
                <a:spcPct val="0"/>
              </a:spcBef>
              <a:spcAft>
                <a:spcPct val="0"/>
              </a:spcAft>
              <a:buClrTx/>
              <a:buSzTx/>
              <a:buFontTx/>
              <a:buNone/>
              <a:tabLst/>
              <a:defRPr/>
            </a:pPr>
            <a:r>
              <a:rPr kumimoji="1" lang="ja-JP" altLang="en-US"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a:t>
            </a:r>
            <a:r>
              <a:rPr kumimoji="1" lang="ja-JP" altLang="en-US" sz="1246"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a:t>
            </a:r>
            <a:r>
              <a:rPr kumimoji="1" lang="ja-JP" altLang="en-US" sz="1108"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a:t>
            </a:r>
            <a:r>
              <a:rPr kumimoji="1" lang="ja-JP" altLang="en-US" sz="1108" b="1" i="0" u="none" strike="noStrike" kern="1200" cap="none" spc="0" normalizeH="0" baseline="0" noProof="0" dirty="0">
                <a:ln>
                  <a:noFill/>
                </a:ln>
                <a:solidFill>
                  <a:srgbClr val="000099"/>
                </a:solidFill>
                <a:effectLst/>
                <a:uLnTx/>
                <a:uFillTx/>
                <a:latin typeface="Meiryo UI" panose="020B0604030504040204" pitchFamily="50" charset="-128"/>
                <a:ea typeface="Meiryo UI" panose="020B0604030504040204" pitchFamily="50" charset="-128"/>
                <a:cs typeface="+mn-cs"/>
              </a:rPr>
              <a:t>１億９，０００万円（第７回補正）</a:t>
            </a:r>
            <a:endParaRPr kumimoji="1" lang="en-US" altLang="ja-JP" sz="1108" b="1" i="0" u="none" strike="noStrike" kern="1200" cap="none" spc="0" normalizeH="0" baseline="0" noProof="0" dirty="0">
              <a:ln>
                <a:noFill/>
              </a:ln>
              <a:solidFill>
                <a:srgbClr val="000099"/>
              </a:solidFill>
              <a:effectLst/>
              <a:uLnTx/>
              <a:uFillTx/>
              <a:latin typeface="Meiryo UI" panose="020B0604030504040204" pitchFamily="50" charset="-128"/>
              <a:ea typeface="Meiryo UI" panose="020B0604030504040204" pitchFamily="50" charset="-128"/>
              <a:cs typeface="+mn-cs"/>
            </a:endParaRPr>
          </a:p>
          <a:p>
            <a:pPr marL="0" marR="0" lvl="0" indent="0" algn="l" defTabSz="844083" rtl="0" eaLnBrk="0" fontAlgn="base" latinLnBrk="0" hangingPunct="0">
              <a:lnSpc>
                <a:spcPct val="100000"/>
              </a:lnSpc>
              <a:spcBef>
                <a:spcPct val="0"/>
              </a:spcBef>
              <a:spcAft>
                <a:spcPct val="0"/>
              </a:spcAft>
              <a:buClrTx/>
              <a:buSzTx/>
              <a:buFontTx/>
              <a:buNone/>
              <a:tabLst/>
              <a:defRPr/>
            </a:pPr>
            <a:r>
              <a:rPr kumimoji="1" lang="ja-JP" altLang="en-US" sz="1108" b="1" i="0" u="none" strike="noStrike" kern="1200" cap="none" spc="0" normalizeH="0" baseline="0" noProof="0" dirty="0">
                <a:ln>
                  <a:noFill/>
                </a:ln>
                <a:solidFill>
                  <a:srgbClr val="000099"/>
                </a:solidFill>
                <a:effectLst/>
                <a:uLnTx/>
                <a:uFillTx/>
                <a:latin typeface="Meiryo UI" panose="020B0604030504040204" pitchFamily="50" charset="-128"/>
                <a:ea typeface="Meiryo UI" panose="020B0604030504040204" pitchFamily="50" charset="-128"/>
                <a:cs typeface="+mn-cs"/>
              </a:rPr>
              <a:t>　　　　　　　　　　　　　　　　　　　　　　　　　　　　　　　　　４５億５，９００万円（第</a:t>
            </a:r>
            <a:r>
              <a:rPr kumimoji="1" lang="en-US" altLang="ja-JP" sz="1108" b="1" i="0" u="none" strike="noStrike" kern="1200" cap="none" spc="0" normalizeH="0" baseline="0" noProof="0" dirty="0">
                <a:ln>
                  <a:noFill/>
                </a:ln>
                <a:solidFill>
                  <a:srgbClr val="000099"/>
                </a:solidFill>
                <a:effectLst/>
                <a:uLnTx/>
                <a:uFillTx/>
                <a:latin typeface="Meiryo UI" panose="020B0604030504040204" pitchFamily="50" charset="-128"/>
                <a:ea typeface="Meiryo UI" panose="020B0604030504040204" pitchFamily="50" charset="-128"/>
                <a:cs typeface="+mn-cs"/>
              </a:rPr>
              <a:t>13</a:t>
            </a:r>
            <a:r>
              <a:rPr kumimoji="1" lang="ja-JP" altLang="en-US" sz="1108" b="1" i="0" u="none" strike="noStrike" kern="1200" cap="none" spc="0" normalizeH="0" baseline="0" noProof="0" dirty="0">
                <a:ln>
                  <a:noFill/>
                </a:ln>
                <a:solidFill>
                  <a:srgbClr val="000099"/>
                </a:solidFill>
                <a:effectLst/>
                <a:uLnTx/>
                <a:uFillTx/>
                <a:latin typeface="Meiryo UI" panose="020B0604030504040204" pitchFamily="50" charset="-128"/>
                <a:ea typeface="Meiryo UI" panose="020B0604030504040204" pitchFamily="50" charset="-128"/>
                <a:cs typeface="+mn-cs"/>
              </a:rPr>
              <a:t>回補正）</a:t>
            </a:r>
            <a:endParaRPr kumimoji="1" lang="en-US" altLang="ja-JP" sz="1108" b="1" i="0" u="none" strike="noStrike" kern="1200" cap="none" spc="0" normalizeH="0" baseline="0" noProof="0" dirty="0">
              <a:ln>
                <a:noFill/>
              </a:ln>
              <a:solidFill>
                <a:srgbClr val="000099"/>
              </a:solidFill>
              <a:effectLst/>
              <a:uLnTx/>
              <a:uFillTx/>
              <a:latin typeface="Meiryo UI" panose="020B0604030504040204" pitchFamily="50" charset="-128"/>
              <a:ea typeface="Meiryo UI" panose="020B0604030504040204" pitchFamily="50" charset="-128"/>
              <a:cs typeface="+mn-cs"/>
            </a:endParaRPr>
          </a:p>
          <a:p>
            <a:pPr marL="0" marR="0" lvl="0" indent="0" algn="l" defTabSz="633062" rtl="0" eaLnBrk="0" fontAlgn="base" latinLnBrk="0" hangingPunct="0">
              <a:lnSpc>
                <a:spcPct val="100000"/>
              </a:lnSpc>
              <a:spcBef>
                <a:spcPct val="0"/>
              </a:spcBef>
              <a:spcAft>
                <a:spcPct val="0"/>
              </a:spcAft>
              <a:buClrTx/>
              <a:buSzTx/>
              <a:buFontTx/>
              <a:buNone/>
              <a:tabLst/>
              <a:defRPr/>
            </a:pPr>
            <a:endParaRPr kumimoji="1" lang="ja-JP" altLang="en-US" sz="1246" b="1"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p:txBody>
      </p:sp>
      <p:sp>
        <p:nvSpPr>
          <p:cNvPr id="2" name="スライド番号プレースホルダー 1"/>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1E2DCCE-2328-4EE7-B47C-8DACD135FF60}" type="slidenum">
              <a:rPr kumimoji="1" lang="en-US" altLang="ja-JP" sz="11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272</a:t>
            </a:fld>
            <a:endParaRPr kumimoji="1" lang="en-US" altLang="ja-JP" sz="11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
        <p:nvSpPr>
          <p:cNvPr id="8" name="テキスト ボックス 36"/>
          <p:cNvSpPr txBox="1"/>
          <p:nvPr/>
        </p:nvSpPr>
        <p:spPr>
          <a:xfrm>
            <a:off x="53576" y="46166"/>
            <a:ext cx="3993789"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Ⅳ</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　新型</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コロナウイルス感染症</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対策</a:t>
            </a:r>
            <a:endPar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endParaRPr>
          </a:p>
        </p:txBody>
      </p:sp>
    </p:spTree>
    <p:extLst>
      <p:ext uri="{BB962C8B-B14F-4D97-AF65-F5344CB8AC3E}">
        <p14:creationId xmlns:p14="http://schemas.microsoft.com/office/powerpoint/2010/main" val="3212598900"/>
      </p:ext>
    </p:extLst>
  </p:cSld>
  <p:clrMapOvr>
    <a:masterClrMapping/>
  </p:clrMapOvr>
  <p:transition/>
  <p:timing>
    <p:tnLst>
      <p:par>
        <p:cTn id="1" dur="indefinite" restart="never" nodeType="tmRoot"/>
      </p:par>
    </p:tnLst>
  </p:timing>
</p:sld>
</file>

<file path=ppt/slides/slide2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Rectangle 4"/>
          <p:cNvSpPr>
            <a:spLocks noChangeArrowheads="1"/>
          </p:cNvSpPr>
          <p:nvPr/>
        </p:nvSpPr>
        <p:spPr bwMode="auto">
          <a:xfrm>
            <a:off x="351694" y="1055077"/>
            <a:ext cx="8440614" cy="329712"/>
          </a:xfrm>
          <a:prstGeom prst="rect">
            <a:avLst/>
          </a:prstGeom>
          <a:solidFill>
            <a:srgbClr val="000099"/>
          </a:solidFill>
          <a:ln w="38100" algn="ctr">
            <a:noFill/>
            <a:miter lim="800000"/>
            <a:headEnd/>
            <a:tailEnd/>
          </a:ln>
          <a:effectLst/>
        </p:spPr>
        <p:txBody>
          <a:bodyPr wrap="none" lIns="53951" tIns="26975" rIns="53951" bIns="26975" anchor="ctr"/>
          <a:lstStyle/>
          <a:p>
            <a:pPr marL="0" marR="0" lvl="0" indent="0" algn="ctr" defTabSz="633062" rtl="0" eaLnBrk="1" fontAlgn="base" latinLnBrk="0" hangingPunct="1">
              <a:lnSpc>
                <a:spcPct val="100000"/>
              </a:lnSpc>
              <a:spcBef>
                <a:spcPct val="0"/>
              </a:spcBef>
              <a:spcAft>
                <a:spcPct val="0"/>
              </a:spcAft>
              <a:buClrTx/>
              <a:buSzTx/>
              <a:buFontTx/>
              <a:buNone/>
              <a:tabLst/>
              <a:defRPr/>
            </a:pPr>
            <a:r>
              <a:rPr kumimoji="1" lang="ja-JP" altLang="en-US" sz="1939"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HG創英角ｺﾞｼｯｸUB" pitchFamily="49" charset="-128"/>
                <a:cs typeface="+mn-cs"/>
              </a:rPr>
              <a:t>令和２年度</a:t>
            </a:r>
            <a:endParaRPr kumimoji="1" lang="en-US" altLang="ja-JP" sz="1939"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HG創英角ｺﾞｼｯｸUB" pitchFamily="49" charset="-128"/>
              <a:cs typeface="+mn-cs"/>
            </a:endParaRPr>
          </a:p>
        </p:txBody>
      </p:sp>
      <p:sp>
        <p:nvSpPr>
          <p:cNvPr id="16" name="AutoShape 6"/>
          <p:cNvSpPr>
            <a:spLocks noChangeArrowheads="1"/>
          </p:cNvSpPr>
          <p:nvPr/>
        </p:nvSpPr>
        <p:spPr bwMode="auto">
          <a:xfrm>
            <a:off x="489311" y="1404548"/>
            <a:ext cx="8165378" cy="244977"/>
          </a:xfrm>
          <a:prstGeom prst="roundRect">
            <a:avLst>
              <a:gd name="adj" fmla="val 16667"/>
            </a:avLst>
          </a:prstGeom>
          <a:solidFill>
            <a:schemeClr val="accent1">
              <a:lumMod val="40000"/>
              <a:lumOff val="60000"/>
            </a:schemeClr>
          </a:solidFill>
          <a:ln w="22225">
            <a:noFill/>
            <a:round/>
            <a:headEnd/>
            <a:tailEnd/>
          </a:ln>
          <a:effectLst>
            <a:outerShdw blurRad="50800" dist="38100" dir="2700000" algn="tl" rotWithShape="0">
              <a:prstClr val="black">
                <a:alpha val="40000"/>
              </a:prstClr>
            </a:outerShdw>
          </a:effectLst>
        </p:spPr>
        <p:txBody>
          <a:bodyPr lIns="53951" tIns="0" rIns="53951" bIns="0" anchor="ctr"/>
          <a:lstStyle/>
          <a:p>
            <a:pPr marL="0" marR="0" lvl="0" indent="0" algn="l" defTabSz="633062" rtl="0" eaLnBrk="0" fontAlgn="base" latinLnBrk="0" hangingPunct="0">
              <a:lnSpc>
                <a:spcPct val="100000"/>
              </a:lnSpc>
              <a:spcBef>
                <a:spcPct val="0"/>
              </a:spcBef>
              <a:spcAft>
                <a:spcPct val="0"/>
              </a:spcAft>
              <a:buClrTx/>
              <a:buSzTx/>
              <a:buFontTx/>
              <a:buNone/>
              <a:tabLst/>
              <a:defRPr/>
            </a:pPr>
            <a:r>
              <a:rPr kumimoji="1" lang="ja-JP" altLang="en-US" sz="1454"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保健所等における健康観察体制の強化など　　　　　　　　　　　　　　　　２億１，８００万円（第３回補正）</a:t>
            </a:r>
          </a:p>
        </p:txBody>
      </p:sp>
      <p:sp>
        <p:nvSpPr>
          <p:cNvPr id="17" name="正方形/長方形 16"/>
          <p:cNvSpPr/>
          <p:nvPr/>
        </p:nvSpPr>
        <p:spPr>
          <a:xfrm>
            <a:off x="2733151" y="1663580"/>
            <a:ext cx="6059156" cy="539828"/>
          </a:xfrm>
          <a:prstGeom prst="rect">
            <a:avLst/>
          </a:prstGeom>
        </p:spPr>
        <p:txBody>
          <a:bodyPr wrap="square">
            <a:spAutoFit/>
          </a:bodyPr>
          <a:lstStyle/>
          <a:p>
            <a:pPr marL="0" marR="0" lvl="0" indent="0" algn="l" defTabSz="633062" rtl="0" eaLnBrk="0" fontAlgn="base" latinLnBrk="0" hangingPunct="0">
              <a:lnSpc>
                <a:spcPct val="100000"/>
              </a:lnSpc>
              <a:spcBef>
                <a:spcPct val="0"/>
              </a:spcBef>
              <a:spcAft>
                <a:spcPct val="0"/>
              </a:spcAft>
              <a:buClrTx/>
              <a:buSzTx/>
              <a:buFontTx/>
              <a:buNone/>
              <a:tabLst/>
              <a:defRPr/>
            </a:pPr>
            <a:r>
              <a:rPr kumimoji="1" lang="ja-JP" altLang="en-US"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a:t>
            </a:r>
            <a:r>
              <a:rPr kumimoji="1" lang="ja-JP" altLang="en-US" sz="1246"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a:t>
            </a:r>
            <a:r>
              <a:rPr kumimoji="1" lang="ja-JP" altLang="en-US" sz="1108" b="1" i="0" u="none" strike="noStrike" kern="1200" cap="none" spc="0" normalizeH="0" baseline="0" noProof="0" dirty="0">
                <a:ln>
                  <a:noFill/>
                </a:ln>
                <a:solidFill>
                  <a:srgbClr val="000099"/>
                </a:solidFill>
                <a:effectLst/>
                <a:uLnTx/>
                <a:uFillTx/>
                <a:latin typeface="Meiryo UI" panose="020B0604030504040204" pitchFamily="50" charset="-128"/>
                <a:ea typeface="Meiryo UI" panose="020B0604030504040204" pitchFamily="50" charset="-128"/>
                <a:cs typeface="+mn-cs"/>
              </a:rPr>
              <a:t>２億３，６００万円（第７回補正）</a:t>
            </a:r>
            <a:endParaRPr kumimoji="1" lang="en-US" altLang="ja-JP" sz="1108" b="1" i="0" u="none" strike="noStrike" kern="1200" cap="none" spc="0" normalizeH="0" baseline="0" noProof="0" dirty="0">
              <a:ln>
                <a:noFill/>
              </a:ln>
              <a:solidFill>
                <a:srgbClr val="000099"/>
              </a:solidFill>
              <a:effectLst/>
              <a:uLnTx/>
              <a:uFillTx/>
              <a:latin typeface="Meiryo UI" panose="020B0604030504040204" pitchFamily="50" charset="-128"/>
              <a:ea typeface="Meiryo UI" panose="020B0604030504040204" pitchFamily="50" charset="-128"/>
              <a:cs typeface="+mn-cs"/>
            </a:endParaRPr>
          </a:p>
          <a:p>
            <a:pPr marL="0" marR="0" lvl="0" indent="0" algn="l" defTabSz="633062" rtl="0" eaLnBrk="0" fontAlgn="base" latinLnBrk="0" hangingPunct="0">
              <a:lnSpc>
                <a:spcPct val="100000"/>
              </a:lnSpc>
              <a:spcBef>
                <a:spcPct val="0"/>
              </a:spcBef>
              <a:spcAft>
                <a:spcPct val="0"/>
              </a:spcAft>
              <a:buClrTx/>
              <a:buSzTx/>
              <a:buFontTx/>
              <a:buNone/>
              <a:tabLst/>
              <a:defRPr/>
            </a:pPr>
            <a:endParaRPr kumimoji="1" lang="ja-JP" altLang="en-US" sz="1246" b="1"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p:txBody>
      </p:sp>
      <p:sp>
        <p:nvSpPr>
          <p:cNvPr id="18" name="コンテンツ プレースホルダー 2"/>
          <p:cNvSpPr txBox="1">
            <a:spLocks/>
          </p:cNvSpPr>
          <p:nvPr/>
        </p:nvSpPr>
        <p:spPr>
          <a:xfrm>
            <a:off x="709501" y="2083742"/>
            <a:ext cx="7853442" cy="2867673"/>
          </a:xfrm>
          <a:prstGeom prst="rect">
            <a:avLst/>
          </a:prstGeom>
        </p:spPr>
        <p:txBody>
          <a:bodyPr anchor="t" anchorCtr="0">
            <a:noAutofit/>
          </a:bodyPr>
          <a:lstStyle>
            <a:lvl1pPr marL="285750" indent="-285750" algn="l" rtl="0" eaLnBrk="0" fontAlgn="base" hangingPunct="0">
              <a:spcBef>
                <a:spcPct val="20000"/>
              </a:spcBef>
              <a:spcAft>
                <a:spcPct val="0"/>
              </a:spcAft>
              <a:buChar char="•"/>
              <a:defRPr kumimoji="1" sz="2800">
                <a:solidFill>
                  <a:schemeClr val="tx1"/>
                </a:solidFill>
                <a:latin typeface="+mn-lt"/>
                <a:ea typeface="+mn-ea"/>
                <a:cs typeface="+mn-cs"/>
              </a:defRPr>
            </a:lvl1pPr>
            <a:lvl2pPr marL="627063" indent="-236538" algn="l" rtl="0" eaLnBrk="0" fontAlgn="base" hangingPunct="0">
              <a:spcBef>
                <a:spcPct val="20000"/>
              </a:spcBef>
              <a:spcAft>
                <a:spcPct val="0"/>
              </a:spcAft>
              <a:buChar char="–"/>
              <a:defRPr kumimoji="1" sz="2400">
                <a:solidFill>
                  <a:schemeClr val="tx1"/>
                </a:solidFill>
                <a:latin typeface="+mn-lt"/>
                <a:ea typeface="+mn-ea"/>
              </a:defRPr>
            </a:lvl2pPr>
            <a:lvl3pPr marL="968375" indent="-188913" algn="l" rtl="0" eaLnBrk="0" fontAlgn="base" hangingPunct="0">
              <a:spcBef>
                <a:spcPct val="20000"/>
              </a:spcBef>
              <a:spcAft>
                <a:spcPct val="0"/>
              </a:spcAft>
              <a:buChar char="•"/>
              <a:defRPr kumimoji="1" sz="2000">
                <a:solidFill>
                  <a:schemeClr val="tx1"/>
                </a:solidFill>
                <a:latin typeface="+mn-lt"/>
                <a:ea typeface="+mn-ea"/>
              </a:defRPr>
            </a:lvl3pPr>
            <a:lvl4pPr marL="1357313" indent="-188913" algn="l" rtl="0" eaLnBrk="0" fontAlgn="base" hangingPunct="0">
              <a:spcBef>
                <a:spcPct val="20000"/>
              </a:spcBef>
              <a:spcAft>
                <a:spcPct val="0"/>
              </a:spcAft>
              <a:buChar char="–"/>
              <a:defRPr kumimoji="1" sz="1700">
                <a:solidFill>
                  <a:schemeClr val="tx1"/>
                </a:solidFill>
                <a:latin typeface="+mn-lt"/>
                <a:ea typeface="+mn-ea"/>
              </a:defRPr>
            </a:lvl4pPr>
            <a:lvl5pPr marL="1747838" indent="-188913" algn="l" rtl="0" eaLnBrk="0" fontAlgn="base" hangingPunct="0">
              <a:spcBef>
                <a:spcPct val="20000"/>
              </a:spcBef>
              <a:spcAft>
                <a:spcPct val="0"/>
              </a:spcAft>
              <a:buChar char="»"/>
              <a:defRPr kumimoji="1" sz="1700">
                <a:solidFill>
                  <a:schemeClr val="tx1"/>
                </a:solidFill>
                <a:latin typeface="+mn-lt"/>
                <a:ea typeface="+mn-ea"/>
              </a:defRPr>
            </a:lvl5pPr>
            <a:lvl6pPr marL="2142013" indent="-194728" algn="l" rtl="0" fontAlgn="base">
              <a:spcBef>
                <a:spcPct val="20000"/>
              </a:spcBef>
              <a:spcAft>
                <a:spcPct val="0"/>
              </a:spcAft>
              <a:buChar char="»"/>
              <a:defRPr kumimoji="1" sz="1700">
                <a:solidFill>
                  <a:schemeClr val="tx1"/>
                </a:solidFill>
                <a:latin typeface="+mn-lt"/>
                <a:ea typeface="+mn-ea"/>
              </a:defRPr>
            </a:lvl6pPr>
            <a:lvl7pPr marL="2531469" indent="-194728" algn="l" rtl="0" fontAlgn="base">
              <a:spcBef>
                <a:spcPct val="20000"/>
              </a:spcBef>
              <a:spcAft>
                <a:spcPct val="0"/>
              </a:spcAft>
              <a:buChar char="»"/>
              <a:defRPr kumimoji="1" sz="1700">
                <a:solidFill>
                  <a:schemeClr val="tx1"/>
                </a:solidFill>
                <a:latin typeface="+mn-lt"/>
                <a:ea typeface="+mn-ea"/>
              </a:defRPr>
            </a:lvl7pPr>
            <a:lvl8pPr marL="2920928" indent="-194728" algn="l" rtl="0" fontAlgn="base">
              <a:spcBef>
                <a:spcPct val="20000"/>
              </a:spcBef>
              <a:spcAft>
                <a:spcPct val="0"/>
              </a:spcAft>
              <a:buChar char="»"/>
              <a:defRPr kumimoji="1" sz="1700">
                <a:solidFill>
                  <a:schemeClr val="tx1"/>
                </a:solidFill>
                <a:latin typeface="+mn-lt"/>
                <a:ea typeface="+mn-ea"/>
              </a:defRPr>
            </a:lvl8pPr>
            <a:lvl9pPr marL="3310386" indent="-194728" algn="l" rtl="0" fontAlgn="base">
              <a:spcBef>
                <a:spcPct val="20000"/>
              </a:spcBef>
              <a:spcAft>
                <a:spcPct val="0"/>
              </a:spcAft>
              <a:buChar char="»"/>
              <a:defRPr kumimoji="1" sz="1700">
                <a:solidFill>
                  <a:schemeClr val="tx1"/>
                </a:solidFill>
                <a:latin typeface="+mn-lt"/>
                <a:ea typeface="+mn-ea"/>
              </a:defRPr>
            </a:lvl9pPr>
          </a:lstStyle>
          <a:p>
            <a:pPr marL="263776" marR="0" lvl="0" indent="-263776" algn="l" defTabSz="844083" rtl="0" eaLnBrk="0" fontAlgn="base" latinLnBrk="0" hangingPunct="0">
              <a:lnSpc>
                <a:spcPct val="120000"/>
              </a:lnSpc>
              <a:spcBef>
                <a:spcPts val="0"/>
              </a:spcBef>
              <a:spcAft>
                <a:spcPct val="0"/>
              </a:spcAft>
              <a:buClrTx/>
              <a:buSzTx/>
              <a:buFont typeface="Wingdings" panose="05000000000000000000" pitchFamily="2" charset="2"/>
              <a:buChar char="Ø"/>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新型コロナウイルス感染症にかかる疫学調査や自宅療養者に対し健康観察を行う。また、入院勧告・措置をした患者の入院調整・搬送等を行う。</a:t>
            </a:r>
          </a:p>
          <a:p>
            <a:pPr marL="263776" marR="0" lvl="0" indent="-263776" algn="l" defTabSz="844083" rtl="0" eaLnBrk="0" fontAlgn="base" latinLnBrk="0" hangingPunct="0">
              <a:lnSpc>
                <a:spcPct val="120000"/>
              </a:lnSpc>
              <a:spcBef>
                <a:spcPts val="0"/>
              </a:spcBef>
              <a:spcAft>
                <a:spcPct val="0"/>
              </a:spcAft>
              <a:buClrTx/>
              <a:buSzTx/>
              <a:buFont typeface="Wingdings" panose="05000000000000000000" pitchFamily="2" charset="2"/>
              <a:buChar char="Ø"/>
              <a:tabLst/>
              <a:defRPr/>
            </a:pPr>
            <a:endPar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a:p>
            <a:pPr marL="0" marR="0" lvl="0" indent="0" algn="l" defTabSz="844083" rtl="0" eaLnBrk="0" fontAlgn="base" latinLnBrk="0" hangingPunct="0">
              <a:lnSpc>
                <a:spcPct val="12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ハーシス代行入力</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a:t>
            </a:r>
          </a:p>
          <a:p>
            <a:pPr marL="0" marR="0" lvl="0" indent="0" algn="l" defTabSz="844083" rtl="0" eaLnBrk="0" fontAlgn="base" latinLnBrk="0" hangingPunct="0">
              <a:lnSpc>
                <a:spcPct val="12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＜令和</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4</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年</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5</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9</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　　 ・民間委託の活用による処理能力の強化</a:t>
            </a:r>
          </a:p>
          <a:p>
            <a:pPr marL="0" marR="0" lvl="0" indent="0" algn="l" defTabSz="844083" rtl="0" eaLnBrk="0" fontAlgn="base" latinLnBrk="0" hangingPunct="0">
              <a:lnSpc>
                <a:spcPct val="12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・インターネット</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FAX</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導入による発生届送受信の円滑化</a:t>
            </a:r>
          </a:p>
          <a:p>
            <a:pPr marL="0" marR="0" lvl="0" indent="0" algn="l" defTabSz="844083" rtl="0" eaLnBrk="0" fontAlgn="base" latinLnBrk="0" hangingPunct="0">
              <a:lnSpc>
                <a:spcPct val="12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・新システム「感染症対応業務管理システム」導入に伴う入力業務の削減・効率化</a:t>
            </a:r>
          </a:p>
          <a:p>
            <a:pPr marL="0" marR="0" lvl="0" indent="0" algn="l" defTabSz="844083" rtl="0" eaLnBrk="0" fontAlgn="base" latinLnBrk="0" hangingPunct="0">
              <a:lnSpc>
                <a:spcPct val="12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＜令和</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4</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年</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8</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　　 ・</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AI-OCR</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を活用した発生届の自動読み込みによる入力業務の負担軽減化</a:t>
            </a:r>
            <a:endPar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a:p>
            <a:pPr marL="263776" marR="0" lvl="0" indent="-263776" algn="l" defTabSz="844083" rtl="0" eaLnBrk="0" fontAlgn="base" latinLnBrk="0" hangingPunct="0">
              <a:lnSpc>
                <a:spcPct val="120000"/>
              </a:lnSpc>
              <a:spcBef>
                <a:spcPts val="0"/>
              </a:spcBef>
              <a:spcAft>
                <a:spcPct val="0"/>
              </a:spcAft>
              <a:buClrTx/>
              <a:buSzTx/>
              <a:buFont typeface="Wingdings" panose="05000000000000000000" pitchFamily="2" charset="2"/>
              <a:buChar char="Ø"/>
              <a:tabLst/>
              <a:defRPr/>
            </a:pPr>
            <a:endPar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a:p>
            <a:pPr marL="0" marR="0" lvl="0" indent="0" algn="l" defTabSz="844083" rtl="0" eaLnBrk="0" fontAlgn="base" latinLnBrk="0" hangingPunct="0">
              <a:lnSpc>
                <a:spcPct val="12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搬送体制の強化</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a:t>
            </a:r>
          </a:p>
          <a:p>
            <a:pPr marL="0" marR="0" lvl="0" indent="0" algn="l" defTabSz="844083" rtl="0" eaLnBrk="0" fontAlgn="base" latinLnBrk="0" hangingPunct="0">
              <a:lnSpc>
                <a:spcPct val="12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＜令和</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2</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年</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8</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28</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　　・民間救急による患者搬送委託開始（当初</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台から、感染拡大の都度、台数を追加</a:t>
            </a:r>
            <a:r>
              <a:rPr kumimoji="1" lang="ja-JP" altLang="en-US" sz="1108" b="0" i="0" u="none" strike="noStrike" kern="0" cap="none" spc="0" normalizeH="0" baseline="0" noProof="0" dirty="0" smtClean="0">
                <a:ln>
                  <a:noFill/>
                </a:ln>
                <a:solidFill>
                  <a:srgbClr val="000000"/>
                </a:solidFill>
                <a:effectLst/>
                <a:uLnTx/>
                <a:uFillTx/>
                <a:latin typeface="Meiryo UI" panose="020B0604030504040204" pitchFamily="50" charset="-128"/>
                <a:ea typeface="Meiryo UI" panose="020B0604030504040204" pitchFamily="50" charset="-128"/>
                <a:cs typeface="+mn-cs"/>
              </a:rPr>
              <a:t>し</a:t>
            </a:r>
            <a:r>
              <a:rPr kumimoji="1" lang="en-US" altLang="ja-JP" sz="1108" b="0" i="0" u="none" strike="noStrike" kern="0" cap="none" spc="0" normalizeH="0" baseline="0" noProof="0" dirty="0" smtClean="0">
                <a:ln>
                  <a:noFill/>
                </a:ln>
                <a:solidFill>
                  <a:srgbClr val="000000"/>
                </a:solidFill>
                <a:effectLst/>
                <a:uLnTx/>
                <a:uFillTx/>
                <a:latin typeface="Meiryo UI" panose="020B0604030504040204" pitchFamily="50" charset="-128"/>
                <a:ea typeface="Meiryo UI" panose="020B0604030504040204" pitchFamily="50" charset="-128"/>
                <a:cs typeface="+mn-cs"/>
              </a:rPr>
              <a:t>4</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台に）</a:t>
            </a:r>
          </a:p>
          <a:p>
            <a:pPr marL="0" marR="0" lvl="0" indent="0" algn="l" defTabSz="844083" rtl="0" eaLnBrk="0" fontAlgn="base" latinLnBrk="0" hangingPunct="0">
              <a:lnSpc>
                <a:spcPct val="12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＜令和</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4</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年</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7</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　　 ・更なる搬送台数の強化（</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9</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台）及び民間救急による</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24</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時間体制の患者搬送を開始</a:t>
            </a:r>
            <a:endPar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a:p>
            <a:pPr marL="263776" marR="0" lvl="0" indent="-263776" algn="l" defTabSz="844083" rtl="0" eaLnBrk="0" fontAlgn="base" latinLnBrk="0" hangingPunct="0">
              <a:lnSpc>
                <a:spcPct val="120000"/>
              </a:lnSpc>
              <a:spcBef>
                <a:spcPts val="0"/>
              </a:spcBef>
              <a:spcAft>
                <a:spcPct val="0"/>
              </a:spcAft>
              <a:buClrTx/>
              <a:buSzTx/>
              <a:buFont typeface="Wingdings" panose="05000000000000000000" pitchFamily="2" charset="2"/>
              <a:buChar char="Ø"/>
              <a:tabLst/>
              <a:defRPr/>
            </a:pPr>
            <a:endPar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p:txBody>
      </p:sp>
      <p:sp>
        <p:nvSpPr>
          <p:cNvPr id="2" name="スライド番号プレースホルダー 1"/>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1E2DCCE-2328-4EE7-B47C-8DACD135FF60}" type="slidenum">
              <a:rPr kumimoji="1" lang="en-US" altLang="ja-JP" sz="11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273</a:t>
            </a:fld>
            <a:endParaRPr kumimoji="1" lang="en-US" altLang="ja-JP" sz="11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
        <p:nvSpPr>
          <p:cNvPr id="7" name="テキスト ボックス 36"/>
          <p:cNvSpPr txBox="1"/>
          <p:nvPr/>
        </p:nvSpPr>
        <p:spPr>
          <a:xfrm>
            <a:off x="53576" y="46166"/>
            <a:ext cx="3993789"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Ⅳ</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　新型</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コロナウイルス感染症</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対策</a:t>
            </a:r>
            <a:endPar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endParaRPr>
          </a:p>
        </p:txBody>
      </p:sp>
    </p:spTree>
    <p:extLst>
      <p:ext uri="{BB962C8B-B14F-4D97-AF65-F5344CB8AC3E}">
        <p14:creationId xmlns:p14="http://schemas.microsoft.com/office/powerpoint/2010/main" val="2914344686"/>
      </p:ext>
    </p:extLst>
  </p:cSld>
  <p:clrMapOvr>
    <a:masterClrMapping/>
  </p:clrMapOvr>
  <p:transition/>
  <p:timing>
    <p:tnLst>
      <p:par>
        <p:cTn id="1" dur="indefinite" restart="never" nodeType="tmRoot"/>
      </p:par>
    </p:tnLst>
  </p:timing>
</p:sld>
</file>

<file path=ppt/slides/slide2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Rectangle 4"/>
          <p:cNvSpPr>
            <a:spLocks noChangeArrowheads="1"/>
          </p:cNvSpPr>
          <p:nvPr/>
        </p:nvSpPr>
        <p:spPr bwMode="auto">
          <a:xfrm>
            <a:off x="351693" y="914393"/>
            <a:ext cx="8440614" cy="329712"/>
          </a:xfrm>
          <a:prstGeom prst="rect">
            <a:avLst/>
          </a:prstGeom>
          <a:solidFill>
            <a:srgbClr val="000099"/>
          </a:solidFill>
          <a:ln w="38100" algn="ctr">
            <a:noFill/>
            <a:miter lim="800000"/>
            <a:headEnd/>
            <a:tailEnd/>
          </a:ln>
          <a:effectLst/>
        </p:spPr>
        <p:txBody>
          <a:bodyPr wrap="none" lIns="53951" tIns="26975" rIns="53951" bIns="26975" anchor="ctr"/>
          <a:lstStyle/>
          <a:p>
            <a:pPr marL="0" marR="0" lvl="0" indent="0" algn="ctr" defTabSz="633062" rtl="0" eaLnBrk="1" fontAlgn="base" latinLnBrk="0" hangingPunct="1">
              <a:lnSpc>
                <a:spcPct val="100000"/>
              </a:lnSpc>
              <a:spcBef>
                <a:spcPct val="0"/>
              </a:spcBef>
              <a:spcAft>
                <a:spcPct val="0"/>
              </a:spcAft>
              <a:buClrTx/>
              <a:buSzTx/>
              <a:buFontTx/>
              <a:buNone/>
              <a:tabLst/>
              <a:defRPr/>
            </a:pPr>
            <a:r>
              <a:rPr kumimoji="1" lang="ja-JP" altLang="en-US" sz="1939"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HG創英角ｺﾞｼｯｸUB" pitchFamily="49" charset="-128"/>
                <a:cs typeface="+mn-cs"/>
              </a:rPr>
              <a:t>令和２年度</a:t>
            </a:r>
            <a:endParaRPr kumimoji="1" lang="en-US" altLang="ja-JP" sz="1939"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HG創英角ｺﾞｼｯｸUB" pitchFamily="49" charset="-128"/>
              <a:cs typeface="+mn-cs"/>
            </a:endParaRPr>
          </a:p>
        </p:txBody>
      </p:sp>
      <p:sp>
        <p:nvSpPr>
          <p:cNvPr id="7" name="コンテンツ プレースホルダー 2"/>
          <p:cNvSpPr txBox="1">
            <a:spLocks/>
          </p:cNvSpPr>
          <p:nvPr/>
        </p:nvSpPr>
        <p:spPr>
          <a:xfrm>
            <a:off x="788276" y="1345705"/>
            <a:ext cx="8000236" cy="3787151"/>
          </a:xfrm>
          <a:prstGeom prst="rect">
            <a:avLst/>
          </a:prstGeom>
        </p:spPr>
        <p:txBody>
          <a:bodyPr anchor="t" anchorCtr="0">
            <a:noAutofit/>
          </a:bodyPr>
          <a:lstStyle>
            <a:lvl1pPr marL="285750" indent="-285750" algn="l" rtl="0" eaLnBrk="0" fontAlgn="base" hangingPunct="0">
              <a:spcBef>
                <a:spcPct val="20000"/>
              </a:spcBef>
              <a:spcAft>
                <a:spcPct val="0"/>
              </a:spcAft>
              <a:buChar char="•"/>
              <a:defRPr kumimoji="1" sz="2800">
                <a:solidFill>
                  <a:schemeClr val="tx1"/>
                </a:solidFill>
                <a:latin typeface="+mn-lt"/>
                <a:ea typeface="+mn-ea"/>
                <a:cs typeface="+mn-cs"/>
              </a:defRPr>
            </a:lvl1pPr>
            <a:lvl2pPr marL="627063" indent="-236538" algn="l" rtl="0" eaLnBrk="0" fontAlgn="base" hangingPunct="0">
              <a:spcBef>
                <a:spcPct val="20000"/>
              </a:spcBef>
              <a:spcAft>
                <a:spcPct val="0"/>
              </a:spcAft>
              <a:buChar char="–"/>
              <a:defRPr kumimoji="1" sz="2400">
                <a:solidFill>
                  <a:schemeClr val="tx1"/>
                </a:solidFill>
                <a:latin typeface="+mn-lt"/>
                <a:ea typeface="+mn-ea"/>
              </a:defRPr>
            </a:lvl2pPr>
            <a:lvl3pPr marL="968375" indent="-188913" algn="l" rtl="0" eaLnBrk="0" fontAlgn="base" hangingPunct="0">
              <a:spcBef>
                <a:spcPct val="20000"/>
              </a:spcBef>
              <a:spcAft>
                <a:spcPct val="0"/>
              </a:spcAft>
              <a:buChar char="•"/>
              <a:defRPr kumimoji="1" sz="2000">
                <a:solidFill>
                  <a:schemeClr val="tx1"/>
                </a:solidFill>
                <a:latin typeface="+mn-lt"/>
                <a:ea typeface="+mn-ea"/>
              </a:defRPr>
            </a:lvl3pPr>
            <a:lvl4pPr marL="1357313" indent="-188913" algn="l" rtl="0" eaLnBrk="0" fontAlgn="base" hangingPunct="0">
              <a:spcBef>
                <a:spcPct val="20000"/>
              </a:spcBef>
              <a:spcAft>
                <a:spcPct val="0"/>
              </a:spcAft>
              <a:buChar char="–"/>
              <a:defRPr kumimoji="1" sz="1700">
                <a:solidFill>
                  <a:schemeClr val="tx1"/>
                </a:solidFill>
                <a:latin typeface="+mn-lt"/>
                <a:ea typeface="+mn-ea"/>
              </a:defRPr>
            </a:lvl4pPr>
            <a:lvl5pPr marL="1747838" indent="-188913" algn="l" rtl="0" eaLnBrk="0" fontAlgn="base" hangingPunct="0">
              <a:spcBef>
                <a:spcPct val="20000"/>
              </a:spcBef>
              <a:spcAft>
                <a:spcPct val="0"/>
              </a:spcAft>
              <a:buChar char="»"/>
              <a:defRPr kumimoji="1" sz="1700">
                <a:solidFill>
                  <a:schemeClr val="tx1"/>
                </a:solidFill>
                <a:latin typeface="+mn-lt"/>
                <a:ea typeface="+mn-ea"/>
              </a:defRPr>
            </a:lvl5pPr>
            <a:lvl6pPr marL="2142013" indent="-194728" algn="l" rtl="0" fontAlgn="base">
              <a:spcBef>
                <a:spcPct val="20000"/>
              </a:spcBef>
              <a:spcAft>
                <a:spcPct val="0"/>
              </a:spcAft>
              <a:buChar char="»"/>
              <a:defRPr kumimoji="1" sz="1700">
                <a:solidFill>
                  <a:schemeClr val="tx1"/>
                </a:solidFill>
                <a:latin typeface="+mn-lt"/>
                <a:ea typeface="+mn-ea"/>
              </a:defRPr>
            </a:lvl6pPr>
            <a:lvl7pPr marL="2531469" indent="-194728" algn="l" rtl="0" fontAlgn="base">
              <a:spcBef>
                <a:spcPct val="20000"/>
              </a:spcBef>
              <a:spcAft>
                <a:spcPct val="0"/>
              </a:spcAft>
              <a:buChar char="»"/>
              <a:defRPr kumimoji="1" sz="1700">
                <a:solidFill>
                  <a:schemeClr val="tx1"/>
                </a:solidFill>
                <a:latin typeface="+mn-lt"/>
                <a:ea typeface="+mn-ea"/>
              </a:defRPr>
            </a:lvl7pPr>
            <a:lvl8pPr marL="2920928" indent="-194728" algn="l" rtl="0" fontAlgn="base">
              <a:spcBef>
                <a:spcPct val="20000"/>
              </a:spcBef>
              <a:spcAft>
                <a:spcPct val="0"/>
              </a:spcAft>
              <a:buChar char="»"/>
              <a:defRPr kumimoji="1" sz="1700">
                <a:solidFill>
                  <a:schemeClr val="tx1"/>
                </a:solidFill>
                <a:latin typeface="+mn-lt"/>
                <a:ea typeface="+mn-ea"/>
              </a:defRPr>
            </a:lvl8pPr>
            <a:lvl9pPr marL="3310386" indent="-194728" algn="l" rtl="0" fontAlgn="base">
              <a:spcBef>
                <a:spcPct val="20000"/>
              </a:spcBef>
              <a:spcAft>
                <a:spcPct val="0"/>
              </a:spcAft>
              <a:buChar char="»"/>
              <a:defRPr kumimoji="1" sz="1700">
                <a:solidFill>
                  <a:schemeClr val="tx1"/>
                </a:solidFill>
                <a:latin typeface="+mn-lt"/>
                <a:ea typeface="+mn-ea"/>
              </a:defRPr>
            </a:lvl9pPr>
          </a:lstStyle>
          <a:p>
            <a:pPr marL="0" marR="0" lvl="0" indent="0" algn="l" defTabSz="844083" rtl="0" eaLnBrk="0" fontAlgn="base" latinLnBrk="0" hangingPunct="0">
              <a:lnSpc>
                <a:spcPct val="12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疫学調査・健康観察</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a:t>
            </a:r>
          </a:p>
          <a:p>
            <a:pPr marL="0" marR="0" lvl="0" indent="0" algn="l" defTabSz="844083" rtl="0" eaLnBrk="0" fontAlgn="base" latinLnBrk="0" hangingPunct="0">
              <a:lnSpc>
                <a:spcPct val="12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＜令和</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3</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年</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7</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15</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　・ステージ（新規感染者数）に応じた疫学調査開始</a:t>
            </a:r>
          </a:p>
          <a:p>
            <a:pPr marL="0" marR="0" lvl="0" indent="0" algn="l" defTabSz="844083" rtl="0" eaLnBrk="0" fontAlgn="base" latinLnBrk="0" hangingPunct="0">
              <a:lnSpc>
                <a:spcPct val="12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以降、感染拡大の都度、体制を拡充</a:t>
            </a:r>
          </a:p>
          <a:p>
            <a:pPr marL="0" marR="0" lvl="0" indent="0" algn="l" defTabSz="844083" rtl="0" eaLnBrk="0" fontAlgn="base" latinLnBrk="0" hangingPunct="0">
              <a:lnSpc>
                <a:spcPct val="12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＜令和</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4</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年</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31</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　・緊急連絡先等を記載した</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SMS</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を送信し、重症化リスクの低い感染者の受動的対応を開始</a:t>
            </a:r>
          </a:p>
          <a:p>
            <a:pPr marL="0" marR="0" lvl="0" indent="0" algn="l" defTabSz="844083" rtl="0" eaLnBrk="0" fontAlgn="base" latinLnBrk="0" hangingPunct="0">
              <a:lnSpc>
                <a:spcPct val="12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＜令和</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4</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年</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7</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22</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　・陽性者</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万人</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日を想定し、ファーストタッチ（電話による疫学調査）のさらなる重点化を実施</a:t>
            </a:r>
          </a:p>
          <a:p>
            <a:pPr marL="263776" marR="0" lvl="0" indent="-263776" algn="l" defTabSz="844083" rtl="0" eaLnBrk="0" fontAlgn="base" latinLnBrk="0" hangingPunct="0">
              <a:lnSpc>
                <a:spcPct val="120000"/>
              </a:lnSpc>
              <a:spcBef>
                <a:spcPts val="0"/>
              </a:spcBef>
              <a:spcAft>
                <a:spcPct val="0"/>
              </a:spcAft>
              <a:buClrTx/>
              <a:buSzTx/>
              <a:buFont typeface="Wingdings" panose="05000000000000000000" pitchFamily="2" charset="2"/>
              <a:buChar char="Ø"/>
              <a:tabLst/>
              <a:defRPr/>
            </a:pPr>
            <a:endPar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a:p>
            <a:pPr marL="0" marR="0" lvl="0" indent="0" algn="l" defTabSz="844083" rtl="0" eaLnBrk="0" fontAlgn="base" latinLnBrk="0" hangingPunct="0">
              <a:lnSpc>
                <a:spcPct val="12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パルスオキシメーターの貸与</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a:t>
            </a:r>
          </a:p>
          <a:p>
            <a:pPr marL="0" marR="0" lvl="0" indent="0" algn="l" defTabSz="844083" rtl="0" eaLnBrk="0" fontAlgn="base" latinLnBrk="0" hangingPunct="0">
              <a:lnSpc>
                <a:spcPct val="12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＜令和</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3</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年</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2</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18</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　・事業開始（</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40</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歳以上の方、</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39</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歳以下で重症化リスクのある方に貸与）</a:t>
            </a:r>
          </a:p>
          <a:p>
            <a:pPr marL="0" marR="0" lvl="0" indent="0" algn="l" defTabSz="844083" rtl="0" eaLnBrk="0" fontAlgn="base" latinLnBrk="0" hangingPunct="0">
              <a:lnSpc>
                <a:spcPct val="12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＜令和</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3</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年</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5</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12</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　・自宅療養者全員に貸与（運用変更）</a:t>
            </a:r>
          </a:p>
          <a:p>
            <a:pPr marL="0" marR="0" lvl="0" indent="0" algn="l" defTabSz="844083" rtl="0" eaLnBrk="0" fontAlgn="base" latinLnBrk="0" hangingPunct="0">
              <a:lnSpc>
                <a:spcPct val="12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＜令和</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4</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年</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31</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　・新規陽性者に</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SMS</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を送信し希望者のみに貸与（運用変更）</a:t>
            </a:r>
          </a:p>
          <a:p>
            <a:pPr marL="0" marR="0" lvl="0" indent="0" algn="l" defTabSz="844083" rtl="0" eaLnBrk="0" fontAlgn="base" latinLnBrk="0" hangingPunct="0">
              <a:lnSpc>
                <a:spcPct val="12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＜令和</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4</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年</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8</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　　・配送業務の委託化</a:t>
            </a:r>
          </a:p>
          <a:p>
            <a:pPr marL="0" marR="0" lvl="0" indent="0" algn="l" defTabSz="844083" rtl="0" eaLnBrk="0" fontAlgn="base" latinLnBrk="0" hangingPunct="0">
              <a:lnSpc>
                <a:spcPct val="12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＜令和</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4</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年</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11</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16</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 ・大阪府ワンストップ窓口による受付開始（配食サービスとの同時申込みが可能に）</a:t>
            </a:r>
          </a:p>
          <a:p>
            <a:pPr marL="263776" marR="0" lvl="0" indent="-263776" algn="l" defTabSz="844083" rtl="0" eaLnBrk="0" fontAlgn="base" latinLnBrk="0" hangingPunct="0">
              <a:lnSpc>
                <a:spcPct val="120000"/>
              </a:lnSpc>
              <a:spcBef>
                <a:spcPts val="0"/>
              </a:spcBef>
              <a:spcAft>
                <a:spcPct val="0"/>
              </a:spcAft>
              <a:buClrTx/>
              <a:buSzTx/>
              <a:buFont typeface="Wingdings" panose="05000000000000000000" pitchFamily="2" charset="2"/>
              <a:buChar char="Ø"/>
              <a:tabLst/>
              <a:defRPr/>
            </a:pPr>
            <a:endPar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a:p>
            <a:pPr marL="0" marR="0" lvl="0" indent="0" algn="l" defTabSz="844083" rtl="0" eaLnBrk="0" fontAlgn="base" latinLnBrk="0" hangingPunct="0">
              <a:lnSpc>
                <a:spcPct val="12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高齢者入所施設等への対応</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a:t>
            </a:r>
          </a:p>
          <a:p>
            <a:pPr marL="0" marR="0" lvl="0" indent="0" algn="l" defTabSz="844083" rtl="0" eaLnBrk="0" fontAlgn="base" latinLnBrk="0" hangingPunct="0">
              <a:lnSpc>
                <a:spcPct val="12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＜令和</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4</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年</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5</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9</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　　・施設から保健所への報告専用メールを新設</a:t>
            </a:r>
          </a:p>
          <a:p>
            <a:pPr marL="0" marR="0" lvl="0" indent="0" algn="l" defTabSz="844083" rtl="0" eaLnBrk="0" fontAlgn="base" latinLnBrk="0" hangingPunct="0">
              <a:lnSpc>
                <a:spcPct val="12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・施設からの入院調整用の直通電話を保健所に新設</a:t>
            </a:r>
          </a:p>
          <a:p>
            <a:pPr marL="0" marR="0" lvl="0" indent="0" algn="l" defTabSz="844083" rtl="0" eaLnBrk="0" fontAlgn="base" latinLnBrk="0" hangingPunct="0">
              <a:lnSpc>
                <a:spcPct val="12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＜令和</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4</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年</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6</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17</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　・新型コロナウイルス感染症感染制御・業務継続支援チームの募集開始</a:t>
            </a:r>
          </a:p>
          <a:p>
            <a:pPr marL="0" marR="0" lvl="0" indent="0" algn="l" defTabSz="844083" rtl="0" eaLnBrk="0" fontAlgn="base" latinLnBrk="0" hangingPunct="0">
              <a:lnSpc>
                <a:spcPct val="12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令和</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4</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年</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11</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月末現在　登録数</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23</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人</a:t>
            </a:r>
          </a:p>
          <a:p>
            <a:pPr marL="263776" marR="0" lvl="0" indent="-263776" algn="l" defTabSz="844083" rtl="0" eaLnBrk="0" fontAlgn="base" latinLnBrk="0" hangingPunct="0">
              <a:lnSpc>
                <a:spcPct val="120000"/>
              </a:lnSpc>
              <a:spcBef>
                <a:spcPts val="0"/>
              </a:spcBef>
              <a:spcAft>
                <a:spcPct val="0"/>
              </a:spcAft>
              <a:buClrTx/>
              <a:buSzTx/>
              <a:buFont typeface="Wingdings" panose="05000000000000000000" pitchFamily="2" charset="2"/>
              <a:buChar char="Ø"/>
              <a:tabLst/>
              <a:defRPr/>
            </a:pPr>
            <a:endPar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a:p>
            <a:pPr marL="263776" marR="0" lvl="0" indent="-263776" algn="l" defTabSz="844083" rtl="0" eaLnBrk="0" fontAlgn="base" latinLnBrk="0" hangingPunct="0">
              <a:lnSpc>
                <a:spcPct val="120000"/>
              </a:lnSpc>
              <a:spcBef>
                <a:spcPts val="0"/>
              </a:spcBef>
              <a:spcAft>
                <a:spcPct val="0"/>
              </a:spcAft>
              <a:buClrTx/>
              <a:buSzTx/>
              <a:buFont typeface="Wingdings" panose="05000000000000000000" pitchFamily="2" charset="2"/>
              <a:buChar char="Ø"/>
              <a:tabLst/>
              <a:defRPr/>
            </a:pPr>
            <a:endPar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a:p>
            <a:pPr marL="263776" marR="0" lvl="0" indent="-263776" algn="l" defTabSz="844083" rtl="0" eaLnBrk="0" fontAlgn="base" latinLnBrk="0" hangingPunct="0">
              <a:lnSpc>
                <a:spcPct val="120000"/>
              </a:lnSpc>
              <a:spcBef>
                <a:spcPts val="0"/>
              </a:spcBef>
              <a:spcAft>
                <a:spcPct val="0"/>
              </a:spcAft>
              <a:buClrTx/>
              <a:buSzTx/>
              <a:buFont typeface="Wingdings" panose="05000000000000000000" pitchFamily="2" charset="2"/>
              <a:buChar char="Ø"/>
              <a:tabLst/>
              <a:defRPr/>
            </a:pPr>
            <a:endPar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a:p>
            <a:pPr marL="263776" marR="0" lvl="0" indent="-263776" algn="l" defTabSz="844083" rtl="0" eaLnBrk="0" fontAlgn="base" latinLnBrk="0" hangingPunct="0">
              <a:lnSpc>
                <a:spcPct val="120000"/>
              </a:lnSpc>
              <a:spcBef>
                <a:spcPts val="0"/>
              </a:spcBef>
              <a:spcAft>
                <a:spcPct val="0"/>
              </a:spcAft>
              <a:buClrTx/>
              <a:buSzTx/>
              <a:buFont typeface="Wingdings" panose="05000000000000000000" pitchFamily="2" charset="2"/>
              <a:buChar char="Ø"/>
              <a:tabLst/>
              <a:defRPr/>
            </a:pPr>
            <a:endPar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p:txBody>
      </p:sp>
      <p:sp>
        <p:nvSpPr>
          <p:cNvPr id="6" name="AutoShape 6"/>
          <p:cNvSpPr>
            <a:spLocks noChangeArrowheads="1"/>
          </p:cNvSpPr>
          <p:nvPr/>
        </p:nvSpPr>
        <p:spPr bwMode="auto">
          <a:xfrm>
            <a:off x="626929" y="5130527"/>
            <a:ext cx="8165378" cy="274710"/>
          </a:xfrm>
          <a:prstGeom prst="roundRect">
            <a:avLst>
              <a:gd name="adj" fmla="val 16667"/>
            </a:avLst>
          </a:prstGeom>
          <a:solidFill>
            <a:schemeClr val="accent1">
              <a:lumMod val="40000"/>
              <a:lumOff val="60000"/>
            </a:schemeClr>
          </a:solidFill>
          <a:ln w="22225">
            <a:noFill/>
            <a:round/>
            <a:headEnd/>
            <a:tailEnd/>
          </a:ln>
          <a:effectLst>
            <a:outerShdw blurRad="50800" dist="38100" dir="2700000" algn="tl" rotWithShape="0">
              <a:prstClr val="black">
                <a:alpha val="40000"/>
              </a:prstClr>
            </a:outerShdw>
          </a:effectLst>
        </p:spPr>
        <p:txBody>
          <a:bodyPr lIns="53951" tIns="0" rIns="53951" bIns="0" anchor="ctr"/>
          <a:lstStyle/>
          <a:p>
            <a:pPr marL="0" marR="0" lvl="0" indent="0" algn="l" defTabSz="633062" rtl="0" eaLnBrk="0" fontAlgn="base" latinLnBrk="0" hangingPunct="0">
              <a:lnSpc>
                <a:spcPct val="100000"/>
              </a:lnSpc>
              <a:spcBef>
                <a:spcPct val="0"/>
              </a:spcBef>
              <a:spcAft>
                <a:spcPct val="0"/>
              </a:spcAft>
              <a:buClrTx/>
              <a:buSzTx/>
              <a:buFontTx/>
              <a:buNone/>
              <a:tabLst/>
              <a:defRPr/>
            </a:pPr>
            <a:r>
              <a:rPr kumimoji="1" lang="ja-JP" altLang="en-US" sz="1454"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市民病院における医療用資材の確保　　　　　　６億２，１００万円（第３回補正）</a:t>
            </a:r>
          </a:p>
        </p:txBody>
      </p:sp>
      <p:sp>
        <p:nvSpPr>
          <p:cNvPr id="8" name="コンテンツ プレースホルダー 2"/>
          <p:cNvSpPr txBox="1">
            <a:spLocks/>
          </p:cNvSpPr>
          <p:nvPr/>
        </p:nvSpPr>
        <p:spPr>
          <a:xfrm>
            <a:off x="975563" y="5461985"/>
            <a:ext cx="7468109" cy="324714"/>
          </a:xfrm>
          <a:prstGeom prst="rect">
            <a:avLst/>
          </a:prstGeom>
        </p:spPr>
        <p:txBody>
          <a:bodyPr anchor="t" anchorCtr="0">
            <a:noAutofit/>
          </a:bodyPr>
          <a:lstStyle>
            <a:lvl1pPr marL="285750" indent="-285750" algn="l" rtl="0" eaLnBrk="0" fontAlgn="base" hangingPunct="0">
              <a:spcBef>
                <a:spcPct val="20000"/>
              </a:spcBef>
              <a:spcAft>
                <a:spcPct val="0"/>
              </a:spcAft>
              <a:buChar char="•"/>
              <a:defRPr kumimoji="1" sz="2800">
                <a:solidFill>
                  <a:schemeClr val="tx1"/>
                </a:solidFill>
                <a:latin typeface="+mn-lt"/>
                <a:ea typeface="+mn-ea"/>
                <a:cs typeface="+mn-cs"/>
              </a:defRPr>
            </a:lvl1pPr>
            <a:lvl2pPr marL="627063" indent="-236538" algn="l" rtl="0" eaLnBrk="0" fontAlgn="base" hangingPunct="0">
              <a:spcBef>
                <a:spcPct val="20000"/>
              </a:spcBef>
              <a:spcAft>
                <a:spcPct val="0"/>
              </a:spcAft>
              <a:buChar char="–"/>
              <a:defRPr kumimoji="1" sz="2400">
                <a:solidFill>
                  <a:schemeClr val="tx1"/>
                </a:solidFill>
                <a:latin typeface="+mn-lt"/>
                <a:ea typeface="+mn-ea"/>
              </a:defRPr>
            </a:lvl2pPr>
            <a:lvl3pPr marL="968375" indent="-188913" algn="l" rtl="0" eaLnBrk="0" fontAlgn="base" hangingPunct="0">
              <a:spcBef>
                <a:spcPct val="20000"/>
              </a:spcBef>
              <a:spcAft>
                <a:spcPct val="0"/>
              </a:spcAft>
              <a:buChar char="•"/>
              <a:defRPr kumimoji="1" sz="2000">
                <a:solidFill>
                  <a:schemeClr val="tx1"/>
                </a:solidFill>
                <a:latin typeface="+mn-lt"/>
                <a:ea typeface="+mn-ea"/>
              </a:defRPr>
            </a:lvl3pPr>
            <a:lvl4pPr marL="1357313" indent="-188913" algn="l" rtl="0" eaLnBrk="0" fontAlgn="base" hangingPunct="0">
              <a:spcBef>
                <a:spcPct val="20000"/>
              </a:spcBef>
              <a:spcAft>
                <a:spcPct val="0"/>
              </a:spcAft>
              <a:buChar char="–"/>
              <a:defRPr kumimoji="1" sz="1700">
                <a:solidFill>
                  <a:schemeClr val="tx1"/>
                </a:solidFill>
                <a:latin typeface="+mn-lt"/>
                <a:ea typeface="+mn-ea"/>
              </a:defRPr>
            </a:lvl4pPr>
            <a:lvl5pPr marL="1747838" indent="-188913" algn="l" rtl="0" eaLnBrk="0" fontAlgn="base" hangingPunct="0">
              <a:spcBef>
                <a:spcPct val="20000"/>
              </a:spcBef>
              <a:spcAft>
                <a:spcPct val="0"/>
              </a:spcAft>
              <a:buChar char="»"/>
              <a:defRPr kumimoji="1" sz="1700">
                <a:solidFill>
                  <a:schemeClr val="tx1"/>
                </a:solidFill>
                <a:latin typeface="+mn-lt"/>
                <a:ea typeface="+mn-ea"/>
              </a:defRPr>
            </a:lvl5pPr>
            <a:lvl6pPr marL="2142013" indent="-194728" algn="l" rtl="0" fontAlgn="base">
              <a:spcBef>
                <a:spcPct val="20000"/>
              </a:spcBef>
              <a:spcAft>
                <a:spcPct val="0"/>
              </a:spcAft>
              <a:buChar char="»"/>
              <a:defRPr kumimoji="1" sz="1700">
                <a:solidFill>
                  <a:schemeClr val="tx1"/>
                </a:solidFill>
                <a:latin typeface="+mn-lt"/>
                <a:ea typeface="+mn-ea"/>
              </a:defRPr>
            </a:lvl6pPr>
            <a:lvl7pPr marL="2531469" indent="-194728" algn="l" rtl="0" fontAlgn="base">
              <a:spcBef>
                <a:spcPct val="20000"/>
              </a:spcBef>
              <a:spcAft>
                <a:spcPct val="0"/>
              </a:spcAft>
              <a:buChar char="»"/>
              <a:defRPr kumimoji="1" sz="1700">
                <a:solidFill>
                  <a:schemeClr val="tx1"/>
                </a:solidFill>
                <a:latin typeface="+mn-lt"/>
                <a:ea typeface="+mn-ea"/>
              </a:defRPr>
            </a:lvl7pPr>
            <a:lvl8pPr marL="2920928" indent="-194728" algn="l" rtl="0" fontAlgn="base">
              <a:spcBef>
                <a:spcPct val="20000"/>
              </a:spcBef>
              <a:spcAft>
                <a:spcPct val="0"/>
              </a:spcAft>
              <a:buChar char="»"/>
              <a:defRPr kumimoji="1" sz="1700">
                <a:solidFill>
                  <a:schemeClr val="tx1"/>
                </a:solidFill>
                <a:latin typeface="+mn-lt"/>
                <a:ea typeface="+mn-ea"/>
              </a:defRPr>
            </a:lvl8pPr>
            <a:lvl9pPr marL="3310386" indent="-194728" algn="l" rtl="0" fontAlgn="base">
              <a:spcBef>
                <a:spcPct val="20000"/>
              </a:spcBef>
              <a:spcAft>
                <a:spcPct val="0"/>
              </a:spcAft>
              <a:buChar char="»"/>
              <a:defRPr kumimoji="1" sz="1700">
                <a:solidFill>
                  <a:schemeClr val="tx1"/>
                </a:solidFill>
                <a:latin typeface="+mn-lt"/>
                <a:ea typeface="+mn-ea"/>
              </a:defRPr>
            </a:lvl9pPr>
          </a:lstStyle>
          <a:p>
            <a:pPr marL="263776" marR="0" lvl="0" indent="-263776" algn="l" defTabSz="844083" rtl="0" eaLnBrk="0" fontAlgn="base" latinLnBrk="0" hangingPunct="0">
              <a:lnSpc>
                <a:spcPct val="120000"/>
              </a:lnSpc>
              <a:spcBef>
                <a:spcPts val="0"/>
              </a:spcBef>
              <a:spcAft>
                <a:spcPct val="0"/>
              </a:spcAft>
              <a:buClrTx/>
              <a:buSzTx/>
              <a:buFont typeface="Wingdings" panose="05000000000000000000" pitchFamily="2" charset="2"/>
              <a:buChar char="Ø"/>
              <a:tabLst/>
              <a:defRPr/>
            </a:pPr>
            <a:r>
              <a:rPr kumimoji="1" lang="ja-JP" altLang="en-US"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サージカルマスク、</a:t>
            </a:r>
            <a:r>
              <a:rPr kumimoji="1" lang="en-US" altLang="ja-JP"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N95</a:t>
            </a:r>
            <a:r>
              <a:rPr kumimoji="1" lang="ja-JP" altLang="en-US"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マスク、ガウン、フェイスシールドなどを本市としても確保し供給</a:t>
            </a:r>
          </a:p>
        </p:txBody>
      </p:sp>
      <p:sp>
        <p:nvSpPr>
          <p:cNvPr id="2" name="スライド番号プレースホルダー 1"/>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1E2DCCE-2328-4EE7-B47C-8DACD135FF60}" type="slidenum">
              <a:rPr kumimoji="1" lang="en-US" altLang="ja-JP" sz="11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274</a:t>
            </a:fld>
            <a:endParaRPr kumimoji="1" lang="en-US" altLang="ja-JP" sz="11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
        <p:nvSpPr>
          <p:cNvPr id="9" name="テキスト ボックス 36"/>
          <p:cNvSpPr txBox="1"/>
          <p:nvPr/>
        </p:nvSpPr>
        <p:spPr>
          <a:xfrm>
            <a:off x="53576" y="46166"/>
            <a:ext cx="3993789"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Ⅳ</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　新型</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コロナウイルス感染症</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対策</a:t>
            </a:r>
            <a:endPar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endParaRPr>
          </a:p>
        </p:txBody>
      </p:sp>
    </p:spTree>
    <p:extLst>
      <p:ext uri="{BB962C8B-B14F-4D97-AF65-F5344CB8AC3E}">
        <p14:creationId xmlns:p14="http://schemas.microsoft.com/office/powerpoint/2010/main" val="2620556988"/>
      </p:ext>
    </p:extLst>
  </p:cSld>
  <p:clrMapOvr>
    <a:masterClrMapping/>
  </p:clrMapOvr>
  <p:transition/>
  <p:timing>
    <p:tnLst>
      <p:par>
        <p:cTn id="1" dur="indefinite" restart="never" nodeType="tmRoot"/>
      </p:par>
    </p:tnLst>
  </p:timing>
</p:sld>
</file>

<file path=ppt/slides/slide2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Rectangle 4"/>
          <p:cNvSpPr>
            <a:spLocks noChangeArrowheads="1"/>
          </p:cNvSpPr>
          <p:nvPr/>
        </p:nvSpPr>
        <p:spPr bwMode="auto">
          <a:xfrm>
            <a:off x="351693" y="980728"/>
            <a:ext cx="8440615" cy="329712"/>
          </a:xfrm>
          <a:prstGeom prst="rect">
            <a:avLst/>
          </a:prstGeom>
          <a:solidFill>
            <a:srgbClr val="000099"/>
          </a:solidFill>
          <a:ln w="38100" algn="ctr">
            <a:noFill/>
            <a:miter lim="800000"/>
            <a:headEnd/>
            <a:tailEnd/>
          </a:ln>
          <a:effectLst/>
        </p:spPr>
        <p:txBody>
          <a:bodyPr wrap="none" lIns="53951" tIns="26975" rIns="53951" bIns="26975" anchor="ctr"/>
          <a:lstStyle/>
          <a:p>
            <a:pPr marL="0" marR="0" lvl="0" indent="0" algn="ctr" defTabSz="633062" rtl="0" eaLnBrk="1" fontAlgn="base" latinLnBrk="0" hangingPunct="1">
              <a:lnSpc>
                <a:spcPct val="100000"/>
              </a:lnSpc>
              <a:spcBef>
                <a:spcPct val="0"/>
              </a:spcBef>
              <a:spcAft>
                <a:spcPct val="0"/>
              </a:spcAft>
              <a:buClrTx/>
              <a:buSzTx/>
              <a:buFontTx/>
              <a:buNone/>
              <a:tabLst/>
              <a:defRPr/>
            </a:pPr>
            <a:r>
              <a:rPr kumimoji="1" lang="ja-JP" altLang="en-US" sz="1939"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HG創英角ｺﾞｼｯｸUB" pitchFamily="49" charset="-128"/>
                <a:cs typeface="+mn-cs"/>
              </a:rPr>
              <a:t>令和２年度</a:t>
            </a:r>
            <a:endParaRPr kumimoji="1" lang="en-US" altLang="ja-JP" sz="1939"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HG創英角ｺﾞｼｯｸUB" pitchFamily="49" charset="-128"/>
              <a:cs typeface="+mn-cs"/>
            </a:endParaRPr>
          </a:p>
        </p:txBody>
      </p:sp>
      <p:sp>
        <p:nvSpPr>
          <p:cNvPr id="11" name="AutoShape 6"/>
          <p:cNvSpPr>
            <a:spLocks noChangeArrowheads="1"/>
          </p:cNvSpPr>
          <p:nvPr/>
        </p:nvSpPr>
        <p:spPr bwMode="auto">
          <a:xfrm>
            <a:off x="461788" y="1384790"/>
            <a:ext cx="8229600" cy="273987"/>
          </a:xfrm>
          <a:prstGeom prst="roundRect">
            <a:avLst>
              <a:gd name="adj" fmla="val 16667"/>
            </a:avLst>
          </a:prstGeom>
          <a:solidFill>
            <a:schemeClr val="accent1">
              <a:lumMod val="40000"/>
              <a:lumOff val="60000"/>
            </a:schemeClr>
          </a:solidFill>
          <a:ln w="22225">
            <a:noFill/>
            <a:round/>
            <a:headEnd/>
            <a:tailEnd/>
          </a:ln>
          <a:effectLst>
            <a:outerShdw blurRad="50800" dist="38100" dir="2700000" algn="tl" rotWithShape="0">
              <a:prstClr val="black">
                <a:alpha val="40000"/>
              </a:prstClr>
            </a:outerShdw>
          </a:effectLst>
        </p:spPr>
        <p:txBody>
          <a:bodyPr lIns="53951" tIns="0" rIns="53951" bIns="0" anchor="ctr"/>
          <a:lstStyle/>
          <a:p>
            <a:pPr marL="0" marR="0" lvl="0" indent="0" algn="l" defTabSz="633062" rtl="0" eaLnBrk="0" fontAlgn="base" latinLnBrk="0" hangingPunct="0">
              <a:lnSpc>
                <a:spcPct val="100000"/>
              </a:lnSpc>
              <a:spcBef>
                <a:spcPct val="0"/>
              </a:spcBef>
              <a:spcAft>
                <a:spcPct val="0"/>
              </a:spcAft>
              <a:buClrTx/>
              <a:buSzTx/>
              <a:buFontTx/>
              <a:buNone/>
              <a:tabLst/>
              <a:defRPr/>
            </a:pPr>
            <a:r>
              <a:rPr kumimoji="1" lang="ja-JP" altLang="en-US" sz="1454"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新型コロナウイルスワクチン接種事業　　　　１５億３，５００万円（第</a:t>
            </a:r>
            <a:r>
              <a:rPr kumimoji="1" lang="en-US" altLang="ja-JP" sz="1454"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12</a:t>
            </a:r>
            <a:r>
              <a:rPr kumimoji="1" lang="ja-JP" altLang="en-US" sz="1454"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回補正）</a:t>
            </a:r>
          </a:p>
        </p:txBody>
      </p:sp>
      <p:sp>
        <p:nvSpPr>
          <p:cNvPr id="12" name="コンテンツ プレースホルダー 2"/>
          <p:cNvSpPr txBox="1">
            <a:spLocks/>
          </p:cNvSpPr>
          <p:nvPr/>
        </p:nvSpPr>
        <p:spPr>
          <a:xfrm>
            <a:off x="617755" y="1881834"/>
            <a:ext cx="7844267" cy="3723837"/>
          </a:xfrm>
          <a:prstGeom prst="rect">
            <a:avLst/>
          </a:prstGeom>
        </p:spPr>
        <p:txBody>
          <a:bodyPr anchor="t" anchorCtr="0">
            <a:noAutofit/>
          </a:bodyPr>
          <a:lstStyle>
            <a:lvl1pPr marL="285750" indent="-285750" algn="l" rtl="0" eaLnBrk="0" fontAlgn="base" hangingPunct="0">
              <a:spcBef>
                <a:spcPct val="20000"/>
              </a:spcBef>
              <a:spcAft>
                <a:spcPct val="0"/>
              </a:spcAft>
              <a:buChar char="•"/>
              <a:defRPr kumimoji="1" sz="2800">
                <a:solidFill>
                  <a:schemeClr val="tx1"/>
                </a:solidFill>
                <a:latin typeface="+mn-lt"/>
                <a:ea typeface="+mn-ea"/>
                <a:cs typeface="+mn-cs"/>
              </a:defRPr>
            </a:lvl1pPr>
            <a:lvl2pPr marL="627063" indent="-236538" algn="l" rtl="0" eaLnBrk="0" fontAlgn="base" hangingPunct="0">
              <a:spcBef>
                <a:spcPct val="20000"/>
              </a:spcBef>
              <a:spcAft>
                <a:spcPct val="0"/>
              </a:spcAft>
              <a:buChar char="–"/>
              <a:defRPr kumimoji="1" sz="2400">
                <a:solidFill>
                  <a:schemeClr val="tx1"/>
                </a:solidFill>
                <a:latin typeface="+mn-lt"/>
                <a:ea typeface="+mn-ea"/>
              </a:defRPr>
            </a:lvl2pPr>
            <a:lvl3pPr marL="968375" indent="-188913" algn="l" rtl="0" eaLnBrk="0" fontAlgn="base" hangingPunct="0">
              <a:spcBef>
                <a:spcPct val="20000"/>
              </a:spcBef>
              <a:spcAft>
                <a:spcPct val="0"/>
              </a:spcAft>
              <a:buChar char="•"/>
              <a:defRPr kumimoji="1" sz="2000">
                <a:solidFill>
                  <a:schemeClr val="tx1"/>
                </a:solidFill>
                <a:latin typeface="+mn-lt"/>
                <a:ea typeface="+mn-ea"/>
              </a:defRPr>
            </a:lvl3pPr>
            <a:lvl4pPr marL="1357313" indent="-188913" algn="l" rtl="0" eaLnBrk="0" fontAlgn="base" hangingPunct="0">
              <a:spcBef>
                <a:spcPct val="20000"/>
              </a:spcBef>
              <a:spcAft>
                <a:spcPct val="0"/>
              </a:spcAft>
              <a:buChar char="–"/>
              <a:defRPr kumimoji="1" sz="1700">
                <a:solidFill>
                  <a:schemeClr val="tx1"/>
                </a:solidFill>
                <a:latin typeface="+mn-lt"/>
                <a:ea typeface="+mn-ea"/>
              </a:defRPr>
            </a:lvl4pPr>
            <a:lvl5pPr marL="1747838" indent="-188913" algn="l" rtl="0" eaLnBrk="0" fontAlgn="base" hangingPunct="0">
              <a:spcBef>
                <a:spcPct val="20000"/>
              </a:spcBef>
              <a:spcAft>
                <a:spcPct val="0"/>
              </a:spcAft>
              <a:buChar char="»"/>
              <a:defRPr kumimoji="1" sz="1700">
                <a:solidFill>
                  <a:schemeClr val="tx1"/>
                </a:solidFill>
                <a:latin typeface="+mn-lt"/>
                <a:ea typeface="+mn-ea"/>
              </a:defRPr>
            </a:lvl5pPr>
            <a:lvl6pPr marL="2142013" indent="-194728" algn="l" rtl="0" fontAlgn="base">
              <a:spcBef>
                <a:spcPct val="20000"/>
              </a:spcBef>
              <a:spcAft>
                <a:spcPct val="0"/>
              </a:spcAft>
              <a:buChar char="»"/>
              <a:defRPr kumimoji="1" sz="1700">
                <a:solidFill>
                  <a:schemeClr val="tx1"/>
                </a:solidFill>
                <a:latin typeface="+mn-lt"/>
                <a:ea typeface="+mn-ea"/>
              </a:defRPr>
            </a:lvl6pPr>
            <a:lvl7pPr marL="2531469" indent="-194728" algn="l" rtl="0" fontAlgn="base">
              <a:spcBef>
                <a:spcPct val="20000"/>
              </a:spcBef>
              <a:spcAft>
                <a:spcPct val="0"/>
              </a:spcAft>
              <a:buChar char="»"/>
              <a:defRPr kumimoji="1" sz="1700">
                <a:solidFill>
                  <a:schemeClr val="tx1"/>
                </a:solidFill>
                <a:latin typeface="+mn-lt"/>
                <a:ea typeface="+mn-ea"/>
              </a:defRPr>
            </a:lvl7pPr>
            <a:lvl8pPr marL="2920928" indent="-194728" algn="l" rtl="0" fontAlgn="base">
              <a:spcBef>
                <a:spcPct val="20000"/>
              </a:spcBef>
              <a:spcAft>
                <a:spcPct val="0"/>
              </a:spcAft>
              <a:buChar char="»"/>
              <a:defRPr kumimoji="1" sz="1700">
                <a:solidFill>
                  <a:schemeClr val="tx1"/>
                </a:solidFill>
                <a:latin typeface="+mn-lt"/>
                <a:ea typeface="+mn-ea"/>
              </a:defRPr>
            </a:lvl8pPr>
            <a:lvl9pPr marL="3310386" indent="-194728" algn="l" rtl="0" fontAlgn="base">
              <a:spcBef>
                <a:spcPct val="20000"/>
              </a:spcBef>
              <a:spcAft>
                <a:spcPct val="0"/>
              </a:spcAft>
              <a:buChar char="»"/>
              <a:defRPr kumimoji="1" sz="1700">
                <a:solidFill>
                  <a:schemeClr val="tx1"/>
                </a:solidFill>
                <a:latin typeface="+mn-lt"/>
                <a:ea typeface="+mn-ea"/>
              </a:defRPr>
            </a:lvl9pPr>
          </a:lstStyle>
          <a:p>
            <a:pPr marL="263776" marR="0" lvl="0" indent="-263776" algn="l" defTabSz="844083" rtl="0" eaLnBrk="0" fontAlgn="base" latinLnBrk="0" hangingPunct="0">
              <a:lnSpc>
                <a:spcPct val="120000"/>
              </a:lnSpc>
              <a:spcBef>
                <a:spcPts val="0"/>
              </a:spcBef>
              <a:spcAft>
                <a:spcPct val="0"/>
              </a:spcAft>
              <a:buClrTx/>
              <a:buSzTx/>
              <a:buFont typeface="Wingdings" panose="05000000000000000000" pitchFamily="2" charset="2"/>
              <a:buChar char="Ø"/>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新型コロナウイルスワクチンの接種を希望する市民に対し、本市が設置する会場及び医療機関において接種を実施する。</a:t>
            </a:r>
          </a:p>
          <a:p>
            <a:pPr marL="263776" marR="0" lvl="0" indent="-263776" algn="l" defTabSz="844083" rtl="0" eaLnBrk="0" fontAlgn="base" latinLnBrk="0" hangingPunct="0">
              <a:lnSpc>
                <a:spcPct val="120000"/>
              </a:lnSpc>
              <a:spcBef>
                <a:spcPts val="0"/>
              </a:spcBef>
              <a:spcAft>
                <a:spcPct val="0"/>
              </a:spcAft>
              <a:buClrTx/>
              <a:buSzTx/>
              <a:buFont typeface="Wingdings" panose="05000000000000000000" pitchFamily="2" charset="2"/>
              <a:buChar char="Ø"/>
              <a:tabLst/>
              <a:defRPr/>
            </a:pPr>
            <a:endPar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a:p>
            <a:pPr marL="0" marR="0" lvl="0" indent="0" algn="l" defTabSz="844083" rtl="0" eaLnBrk="0" fontAlgn="base" latinLnBrk="0" hangingPunct="0">
              <a:lnSpc>
                <a:spcPct val="12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初回接種（</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回目・</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2</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回目接種）</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a:t>
            </a:r>
          </a:p>
          <a:p>
            <a:pPr marL="0" marR="0" lvl="0" indent="0" algn="l" defTabSz="844083" rtl="0" eaLnBrk="0" fontAlgn="base" latinLnBrk="0" hangingPunct="0">
              <a:lnSpc>
                <a:spcPct val="12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＜令和</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3</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年</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3</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　　  ・ワクチンコールセンターの開設</a:t>
            </a:r>
          </a:p>
          <a:p>
            <a:pPr marL="0" marR="0" lvl="0" indent="0" algn="l" defTabSz="844083" rtl="0" eaLnBrk="0" fontAlgn="base" latinLnBrk="0" hangingPunct="0">
              <a:lnSpc>
                <a:spcPct val="12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＜令和</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3</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年</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4</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14</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　　・高齢者施設入所者の接種を開始</a:t>
            </a:r>
          </a:p>
          <a:p>
            <a:pPr marL="0" marR="0" lvl="0" indent="0" algn="l" defTabSz="844083" rtl="0" eaLnBrk="0" fontAlgn="base" latinLnBrk="0" hangingPunct="0">
              <a:lnSpc>
                <a:spcPct val="12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＜令和</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3</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年</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5</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24</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　　・高齢者（</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65</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歳以上）の接種を開始</a:t>
            </a:r>
          </a:p>
          <a:p>
            <a:pPr marL="0" marR="0" lvl="0" indent="0" algn="l" defTabSz="844083" rtl="0" eaLnBrk="0" fontAlgn="base" latinLnBrk="0" hangingPunct="0">
              <a:lnSpc>
                <a:spcPct val="12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以降、国が示す接種方針に基づき、順次、接種対象者を拡大</a:t>
            </a:r>
          </a:p>
          <a:p>
            <a:pPr marL="263776" marR="0" lvl="0" indent="-263776" algn="l" defTabSz="844083" rtl="0" eaLnBrk="0" fontAlgn="base" latinLnBrk="0" hangingPunct="0">
              <a:lnSpc>
                <a:spcPct val="120000"/>
              </a:lnSpc>
              <a:spcBef>
                <a:spcPts val="0"/>
              </a:spcBef>
              <a:spcAft>
                <a:spcPct val="0"/>
              </a:spcAft>
              <a:buClrTx/>
              <a:buSzTx/>
              <a:buFont typeface="Wingdings" panose="05000000000000000000" pitchFamily="2" charset="2"/>
              <a:buChar char="Ø"/>
              <a:tabLst/>
              <a:defRPr/>
            </a:pPr>
            <a:endPar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a:p>
            <a:pPr marL="0" marR="0" lvl="0" indent="0" algn="l" defTabSz="844083" rtl="0" eaLnBrk="0" fontAlgn="base" latinLnBrk="0" hangingPunct="0">
              <a:lnSpc>
                <a:spcPct val="12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追加接種（</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3</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回目接種）</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a:t>
            </a:r>
          </a:p>
          <a:p>
            <a:pPr marL="0" marR="0" lvl="0" indent="0" algn="l" defTabSz="844083" rtl="0" eaLnBrk="0" fontAlgn="base" latinLnBrk="0" hangingPunct="0">
              <a:lnSpc>
                <a:spcPct val="12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＜令和</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3</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年</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12</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a:t>
            </a:r>
          </a:p>
          <a:p>
            <a:pPr marL="0" marR="0" lvl="0" indent="0" algn="l" defTabSz="844083" rtl="0" eaLnBrk="0" fontAlgn="base" latinLnBrk="0" hangingPunct="0">
              <a:lnSpc>
                <a:spcPct val="12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2</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回目接種完了から原則</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8</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か月以上経過した方の接種を開始</a:t>
            </a:r>
          </a:p>
          <a:p>
            <a:pPr marL="0" marR="0" lvl="0" indent="0" algn="l" defTabSz="844083" rtl="0" eaLnBrk="0" fontAlgn="base" latinLnBrk="0" hangingPunct="0">
              <a:lnSpc>
                <a:spcPct val="12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以降、国が示す接種方針に基づき、接種時期を前倒しするとともに順次、接種対象者を拡大</a:t>
            </a:r>
          </a:p>
          <a:p>
            <a:pPr marL="0" marR="0" lvl="0" indent="0" algn="l" defTabSz="844083" rtl="0" eaLnBrk="0" fontAlgn="base" latinLnBrk="0" hangingPunct="0">
              <a:lnSpc>
                <a:spcPct val="12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＜令和</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4</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年</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3</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25</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a:t>
            </a:r>
          </a:p>
          <a:p>
            <a:pPr marL="0" marR="0" lvl="0" indent="0" algn="l" defTabSz="844083" rtl="0" eaLnBrk="0" fontAlgn="base" latinLnBrk="0" hangingPunct="0">
              <a:lnSpc>
                <a:spcPct val="12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12</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歳から</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17</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歳までの方の接種を開始</a:t>
            </a:r>
          </a:p>
          <a:p>
            <a:pPr marL="263776" marR="0" lvl="0" indent="-263776" algn="l" defTabSz="844083" rtl="0" eaLnBrk="0" fontAlgn="base" latinLnBrk="0" hangingPunct="0">
              <a:lnSpc>
                <a:spcPct val="120000"/>
              </a:lnSpc>
              <a:spcBef>
                <a:spcPts val="0"/>
              </a:spcBef>
              <a:spcAft>
                <a:spcPct val="0"/>
              </a:spcAft>
              <a:buClrTx/>
              <a:buSzTx/>
              <a:buFont typeface="Wingdings" panose="05000000000000000000" pitchFamily="2" charset="2"/>
              <a:buChar char="Ø"/>
              <a:tabLst/>
              <a:defRPr/>
            </a:pPr>
            <a:endPar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a:p>
            <a:pPr marL="0" marR="0" lvl="0" indent="0" algn="l" defTabSz="844083" rtl="0" eaLnBrk="0" fontAlgn="base" latinLnBrk="0" hangingPunct="0">
              <a:lnSpc>
                <a:spcPct val="12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追加接種（</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4</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回目接種）</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a:t>
            </a:r>
          </a:p>
          <a:p>
            <a:pPr marL="0" marR="0" lvl="0" indent="0" algn="l" defTabSz="844083" rtl="0" eaLnBrk="0" fontAlgn="base" latinLnBrk="0" hangingPunct="0">
              <a:lnSpc>
                <a:spcPct val="12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＜令和</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4</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年</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5</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25</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a:t>
            </a:r>
          </a:p>
          <a:p>
            <a:pPr marL="0" marR="0" lvl="0" indent="0" algn="l" defTabSz="844083" rtl="0" eaLnBrk="0" fontAlgn="base" latinLnBrk="0" hangingPunct="0">
              <a:lnSpc>
                <a:spcPct val="12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4</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回目接種開始　　　　　　　 　</a:t>
            </a:r>
          </a:p>
        </p:txBody>
      </p:sp>
      <p:sp>
        <p:nvSpPr>
          <p:cNvPr id="2" name="スライド番号プレースホルダー 1"/>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1E2DCCE-2328-4EE7-B47C-8DACD135FF60}" type="slidenum">
              <a:rPr kumimoji="1" lang="en-US" altLang="ja-JP" sz="11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275</a:t>
            </a:fld>
            <a:endParaRPr kumimoji="1" lang="en-US" altLang="ja-JP" sz="11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
        <p:nvSpPr>
          <p:cNvPr id="6" name="テキスト ボックス 36"/>
          <p:cNvSpPr txBox="1"/>
          <p:nvPr/>
        </p:nvSpPr>
        <p:spPr>
          <a:xfrm>
            <a:off x="53576" y="46166"/>
            <a:ext cx="3993789"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Ⅳ</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　新型</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コロナウイルス感染症</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対策</a:t>
            </a:r>
            <a:endPar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endParaRPr>
          </a:p>
        </p:txBody>
      </p:sp>
    </p:spTree>
    <p:extLst>
      <p:ext uri="{BB962C8B-B14F-4D97-AF65-F5344CB8AC3E}">
        <p14:creationId xmlns:p14="http://schemas.microsoft.com/office/powerpoint/2010/main" val="1175845995"/>
      </p:ext>
    </p:extLst>
  </p:cSld>
  <p:clrMapOvr>
    <a:masterClrMapping/>
  </p:clrMapOvr>
  <p:transition/>
  <p:timing>
    <p:tnLst>
      <p:par>
        <p:cTn id="1" dur="indefinite" restart="never" nodeType="tmRoot"/>
      </p:par>
    </p:tnLst>
  </p:timing>
</p:sld>
</file>

<file path=ppt/slides/slide2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Rectangle 4"/>
          <p:cNvSpPr>
            <a:spLocks noChangeArrowheads="1"/>
          </p:cNvSpPr>
          <p:nvPr/>
        </p:nvSpPr>
        <p:spPr bwMode="auto">
          <a:xfrm>
            <a:off x="351693" y="1055077"/>
            <a:ext cx="8440615" cy="329712"/>
          </a:xfrm>
          <a:prstGeom prst="rect">
            <a:avLst/>
          </a:prstGeom>
          <a:solidFill>
            <a:srgbClr val="000099"/>
          </a:solidFill>
          <a:ln w="38100" algn="ctr">
            <a:noFill/>
            <a:miter lim="800000"/>
            <a:headEnd/>
            <a:tailEnd/>
          </a:ln>
          <a:effectLst/>
        </p:spPr>
        <p:txBody>
          <a:bodyPr wrap="none" lIns="53951" tIns="26975" rIns="53951" bIns="26975" anchor="ctr"/>
          <a:lstStyle/>
          <a:p>
            <a:pPr marL="0" marR="0" lvl="0" indent="0" algn="ctr" defTabSz="633062" rtl="0" eaLnBrk="1" fontAlgn="base" latinLnBrk="0" hangingPunct="1">
              <a:lnSpc>
                <a:spcPct val="100000"/>
              </a:lnSpc>
              <a:spcBef>
                <a:spcPct val="0"/>
              </a:spcBef>
              <a:spcAft>
                <a:spcPct val="0"/>
              </a:spcAft>
              <a:buClrTx/>
              <a:buSzTx/>
              <a:buFontTx/>
              <a:buNone/>
              <a:tabLst/>
              <a:defRPr/>
            </a:pPr>
            <a:r>
              <a:rPr kumimoji="1" lang="ja-JP" altLang="en-US" sz="1939"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HG創英角ｺﾞｼｯｸUB" pitchFamily="49" charset="-128"/>
                <a:cs typeface="+mn-cs"/>
              </a:rPr>
              <a:t>令和２年度</a:t>
            </a:r>
            <a:endParaRPr kumimoji="1" lang="en-US" altLang="ja-JP" sz="1939"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HG創英角ｺﾞｼｯｸUB" pitchFamily="49" charset="-128"/>
              <a:cs typeface="+mn-cs"/>
            </a:endParaRPr>
          </a:p>
        </p:txBody>
      </p:sp>
      <p:sp>
        <p:nvSpPr>
          <p:cNvPr id="12" name="コンテンツ プレースホルダー 2"/>
          <p:cNvSpPr txBox="1">
            <a:spLocks/>
          </p:cNvSpPr>
          <p:nvPr/>
        </p:nvSpPr>
        <p:spPr>
          <a:xfrm>
            <a:off x="562709" y="1567662"/>
            <a:ext cx="7972710" cy="3845342"/>
          </a:xfrm>
          <a:prstGeom prst="rect">
            <a:avLst/>
          </a:prstGeom>
        </p:spPr>
        <p:txBody>
          <a:bodyPr anchor="t" anchorCtr="0">
            <a:noAutofit/>
          </a:bodyPr>
          <a:lstStyle>
            <a:lvl1pPr marL="285750" indent="-285750" algn="l" rtl="0" eaLnBrk="0" fontAlgn="base" hangingPunct="0">
              <a:spcBef>
                <a:spcPct val="20000"/>
              </a:spcBef>
              <a:spcAft>
                <a:spcPct val="0"/>
              </a:spcAft>
              <a:buChar char="•"/>
              <a:defRPr kumimoji="1" sz="2800">
                <a:solidFill>
                  <a:schemeClr val="tx1"/>
                </a:solidFill>
                <a:latin typeface="+mn-lt"/>
                <a:ea typeface="+mn-ea"/>
                <a:cs typeface="+mn-cs"/>
              </a:defRPr>
            </a:lvl1pPr>
            <a:lvl2pPr marL="627063" indent="-236538" algn="l" rtl="0" eaLnBrk="0" fontAlgn="base" hangingPunct="0">
              <a:spcBef>
                <a:spcPct val="20000"/>
              </a:spcBef>
              <a:spcAft>
                <a:spcPct val="0"/>
              </a:spcAft>
              <a:buChar char="–"/>
              <a:defRPr kumimoji="1" sz="2400">
                <a:solidFill>
                  <a:schemeClr val="tx1"/>
                </a:solidFill>
                <a:latin typeface="+mn-lt"/>
                <a:ea typeface="+mn-ea"/>
              </a:defRPr>
            </a:lvl2pPr>
            <a:lvl3pPr marL="968375" indent="-188913" algn="l" rtl="0" eaLnBrk="0" fontAlgn="base" hangingPunct="0">
              <a:spcBef>
                <a:spcPct val="20000"/>
              </a:spcBef>
              <a:spcAft>
                <a:spcPct val="0"/>
              </a:spcAft>
              <a:buChar char="•"/>
              <a:defRPr kumimoji="1" sz="2000">
                <a:solidFill>
                  <a:schemeClr val="tx1"/>
                </a:solidFill>
                <a:latin typeface="+mn-lt"/>
                <a:ea typeface="+mn-ea"/>
              </a:defRPr>
            </a:lvl3pPr>
            <a:lvl4pPr marL="1357313" indent="-188913" algn="l" rtl="0" eaLnBrk="0" fontAlgn="base" hangingPunct="0">
              <a:spcBef>
                <a:spcPct val="20000"/>
              </a:spcBef>
              <a:spcAft>
                <a:spcPct val="0"/>
              </a:spcAft>
              <a:buChar char="–"/>
              <a:defRPr kumimoji="1" sz="1700">
                <a:solidFill>
                  <a:schemeClr val="tx1"/>
                </a:solidFill>
                <a:latin typeface="+mn-lt"/>
                <a:ea typeface="+mn-ea"/>
              </a:defRPr>
            </a:lvl4pPr>
            <a:lvl5pPr marL="1747838" indent="-188913" algn="l" rtl="0" eaLnBrk="0" fontAlgn="base" hangingPunct="0">
              <a:spcBef>
                <a:spcPct val="20000"/>
              </a:spcBef>
              <a:spcAft>
                <a:spcPct val="0"/>
              </a:spcAft>
              <a:buChar char="»"/>
              <a:defRPr kumimoji="1" sz="1700">
                <a:solidFill>
                  <a:schemeClr val="tx1"/>
                </a:solidFill>
                <a:latin typeface="+mn-lt"/>
                <a:ea typeface="+mn-ea"/>
              </a:defRPr>
            </a:lvl5pPr>
            <a:lvl6pPr marL="2142013" indent="-194728" algn="l" rtl="0" fontAlgn="base">
              <a:spcBef>
                <a:spcPct val="20000"/>
              </a:spcBef>
              <a:spcAft>
                <a:spcPct val="0"/>
              </a:spcAft>
              <a:buChar char="»"/>
              <a:defRPr kumimoji="1" sz="1700">
                <a:solidFill>
                  <a:schemeClr val="tx1"/>
                </a:solidFill>
                <a:latin typeface="+mn-lt"/>
                <a:ea typeface="+mn-ea"/>
              </a:defRPr>
            </a:lvl6pPr>
            <a:lvl7pPr marL="2531469" indent="-194728" algn="l" rtl="0" fontAlgn="base">
              <a:spcBef>
                <a:spcPct val="20000"/>
              </a:spcBef>
              <a:spcAft>
                <a:spcPct val="0"/>
              </a:spcAft>
              <a:buChar char="»"/>
              <a:defRPr kumimoji="1" sz="1700">
                <a:solidFill>
                  <a:schemeClr val="tx1"/>
                </a:solidFill>
                <a:latin typeface="+mn-lt"/>
                <a:ea typeface="+mn-ea"/>
              </a:defRPr>
            </a:lvl7pPr>
            <a:lvl8pPr marL="2920928" indent="-194728" algn="l" rtl="0" fontAlgn="base">
              <a:spcBef>
                <a:spcPct val="20000"/>
              </a:spcBef>
              <a:spcAft>
                <a:spcPct val="0"/>
              </a:spcAft>
              <a:buChar char="»"/>
              <a:defRPr kumimoji="1" sz="1700">
                <a:solidFill>
                  <a:schemeClr val="tx1"/>
                </a:solidFill>
                <a:latin typeface="+mn-lt"/>
                <a:ea typeface="+mn-ea"/>
              </a:defRPr>
            </a:lvl8pPr>
            <a:lvl9pPr marL="3310386" indent="-194728" algn="l" rtl="0" fontAlgn="base">
              <a:spcBef>
                <a:spcPct val="20000"/>
              </a:spcBef>
              <a:spcAft>
                <a:spcPct val="0"/>
              </a:spcAft>
              <a:buChar char="»"/>
              <a:defRPr kumimoji="1" sz="1700">
                <a:solidFill>
                  <a:schemeClr val="tx1"/>
                </a:solidFill>
                <a:latin typeface="+mn-lt"/>
                <a:ea typeface="+mn-ea"/>
              </a:defRPr>
            </a:lvl9pPr>
          </a:lstStyle>
          <a:p>
            <a:pPr marL="0" marR="0" lvl="0" indent="0" algn="l" defTabSz="844083" rtl="0" eaLnBrk="0" fontAlgn="base" latinLnBrk="0" hangingPunct="0">
              <a:lnSpc>
                <a:spcPct val="12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以降、国が示す接種方針に基づき、接種時期を前倒しするとともに</a:t>
            </a:r>
          </a:p>
          <a:p>
            <a:pPr marL="0" marR="0" lvl="0" indent="0" algn="l" defTabSz="844083" rtl="0" eaLnBrk="0" fontAlgn="base" latinLnBrk="0" hangingPunct="0">
              <a:lnSpc>
                <a:spcPct val="12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順次、接種対象者を拡大</a:t>
            </a:r>
          </a:p>
          <a:p>
            <a:pPr marL="263776" marR="0" lvl="0" indent="-263776" algn="l" defTabSz="844083" rtl="0" eaLnBrk="0" fontAlgn="base" latinLnBrk="0" hangingPunct="0">
              <a:lnSpc>
                <a:spcPct val="120000"/>
              </a:lnSpc>
              <a:spcBef>
                <a:spcPts val="0"/>
              </a:spcBef>
              <a:spcAft>
                <a:spcPct val="0"/>
              </a:spcAft>
              <a:buClrTx/>
              <a:buSzTx/>
              <a:buFont typeface="Wingdings" panose="05000000000000000000" pitchFamily="2" charset="2"/>
              <a:buChar char="Ø"/>
              <a:tabLst/>
              <a:defRPr/>
            </a:pPr>
            <a:endPar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a:p>
            <a:pPr marL="0" marR="0" lvl="0" indent="0" algn="l" defTabSz="844083" rtl="0" eaLnBrk="0" fontAlgn="base" latinLnBrk="0" hangingPunct="0">
              <a:lnSpc>
                <a:spcPct val="12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オミクロン株対応ワクチンの接種（令和</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4</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年秋開始接種）</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a:t>
            </a:r>
          </a:p>
          <a:p>
            <a:pPr marL="0" marR="0" lvl="0" indent="0" algn="l" defTabSz="844083" rtl="0" eaLnBrk="0" fontAlgn="base" latinLnBrk="0" hangingPunct="0">
              <a:lnSpc>
                <a:spcPct val="12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・令和</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4</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年</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9</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26</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日の週より接種開始</a:t>
            </a:r>
          </a:p>
          <a:p>
            <a:pPr marL="0" marR="0" lvl="0" indent="0" algn="l" defTabSz="844083" rtl="0" eaLnBrk="0" fontAlgn="base" latinLnBrk="0" hangingPunct="0">
              <a:lnSpc>
                <a:spcPct val="12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以降、国が示す接種方針に基づき接種を実施</a:t>
            </a:r>
          </a:p>
          <a:p>
            <a:pPr marL="263776" marR="0" lvl="0" indent="-263776" algn="l" defTabSz="844083" rtl="0" eaLnBrk="0" fontAlgn="base" latinLnBrk="0" hangingPunct="0">
              <a:lnSpc>
                <a:spcPct val="120000"/>
              </a:lnSpc>
              <a:spcBef>
                <a:spcPts val="0"/>
              </a:spcBef>
              <a:spcAft>
                <a:spcPct val="0"/>
              </a:spcAft>
              <a:buClrTx/>
              <a:buSzTx/>
              <a:buFont typeface="Wingdings" panose="05000000000000000000" pitchFamily="2" charset="2"/>
              <a:buChar char="Ø"/>
              <a:tabLst/>
              <a:defRPr/>
            </a:pPr>
            <a:endPar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a:p>
            <a:pPr marL="0" marR="0" lvl="0" indent="0" algn="l" defTabSz="844083" rtl="0" eaLnBrk="0" fontAlgn="base" latinLnBrk="0" hangingPunct="0">
              <a:lnSpc>
                <a:spcPct val="12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令和</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4</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年</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10</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月末現在　取扱個別医療機関　約</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1,700</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か所</a:t>
            </a:r>
            <a:endPar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a:p>
            <a:pPr marL="0" marR="0" lvl="0" indent="0" algn="l" defTabSz="844083" rtl="0" eaLnBrk="0" fontAlgn="base" latinLnBrk="0" hangingPunct="0">
              <a:lnSpc>
                <a:spcPct val="120000"/>
              </a:lnSpc>
              <a:spcBef>
                <a:spcPts val="0"/>
              </a:spcBef>
              <a:spcAft>
                <a:spcPct val="0"/>
              </a:spcAft>
              <a:buClrTx/>
              <a:buSzTx/>
              <a:buFontTx/>
              <a:buNone/>
              <a:tabLst/>
              <a:defRPr/>
            </a:pPr>
            <a:endPar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a:p>
            <a:pPr marL="0" marR="0" lvl="0" indent="0" algn="l" defTabSz="844083" rtl="0" eaLnBrk="0" fontAlgn="base" latinLnBrk="0" hangingPunct="0">
              <a:lnSpc>
                <a:spcPct val="12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これまで開設してきた集団接種会場 </a:t>
            </a:r>
          </a:p>
          <a:p>
            <a:pPr marL="0" marR="0" lvl="0" indent="0" algn="l" defTabSz="844083" rtl="0" eaLnBrk="0" fontAlgn="base" latinLnBrk="0" hangingPunct="0">
              <a:lnSpc>
                <a:spcPct val="12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・各区集団接種会場（</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40</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会場）（令和</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3</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年</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5</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24</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8</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2</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a:t>
            </a:r>
          </a:p>
          <a:p>
            <a:pPr marL="0" marR="0" lvl="0" indent="0" algn="l" defTabSz="844083" rtl="0" eaLnBrk="0" fontAlgn="base" latinLnBrk="0" hangingPunct="0">
              <a:lnSpc>
                <a:spcPct val="12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・インテックス大阪（令和</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3</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年</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6</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7</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9</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26</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a:t>
            </a:r>
          </a:p>
          <a:p>
            <a:pPr marL="0" marR="0" lvl="0" indent="0" algn="l" defTabSz="844083" rtl="0" eaLnBrk="0" fontAlgn="base" latinLnBrk="0" hangingPunct="0">
              <a:lnSpc>
                <a:spcPct val="12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・城見ホール（令和</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3</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年</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6</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26</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日～令和</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4</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年</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8</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28</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a:t>
            </a:r>
          </a:p>
          <a:p>
            <a:pPr marL="0" marR="0" lvl="0" indent="0" algn="l" defTabSz="844083" rtl="0" eaLnBrk="0" fontAlgn="base" latinLnBrk="0" hangingPunct="0">
              <a:lnSpc>
                <a:spcPct val="12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OCAT</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（令和</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3</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年</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8</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30</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日～令和</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4</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年</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8</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28</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a:t>
            </a:r>
          </a:p>
          <a:p>
            <a:pPr marL="0" marR="0" lvl="0" indent="0" algn="l" defTabSz="844083" rtl="0" eaLnBrk="0" fontAlgn="base" latinLnBrk="0" hangingPunct="0">
              <a:lnSpc>
                <a:spcPct val="12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・扇町プール（令和</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3</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年</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9</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27</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 </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a:t>
            </a:r>
          </a:p>
          <a:p>
            <a:pPr marL="0" marR="0" lvl="0" indent="0" algn="l" defTabSz="844083" rtl="0" eaLnBrk="0" fontAlgn="base" latinLnBrk="0" hangingPunct="0">
              <a:lnSpc>
                <a:spcPct val="12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・やすらぎ天空館（令和</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3</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年</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9</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27</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 </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a:t>
            </a:r>
          </a:p>
          <a:p>
            <a:pPr marL="0" marR="0" lvl="0" indent="0" algn="l" defTabSz="844083" rtl="0" eaLnBrk="0" fontAlgn="base" latinLnBrk="0" hangingPunct="0">
              <a:lnSpc>
                <a:spcPct val="12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・中央スポーツセンター （令和</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3</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年</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9</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27</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11</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21</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a:t>
            </a:r>
          </a:p>
          <a:p>
            <a:pPr marL="0" marR="0" lvl="0" indent="0" algn="l" defTabSz="844083" rtl="0" eaLnBrk="0" fontAlgn="base" latinLnBrk="0" hangingPunct="0">
              <a:lnSpc>
                <a:spcPct val="12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・心斎橋</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BIGSTEP</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（令和</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3</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年</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9</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27</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日～令和</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4</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年</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4</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24</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a:t>
            </a:r>
          </a:p>
          <a:p>
            <a:pPr marL="0" marR="0" lvl="0" indent="0" algn="l" defTabSz="844083" rtl="0" eaLnBrk="0" fontAlgn="base" latinLnBrk="0" hangingPunct="0">
              <a:lnSpc>
                <a:spcPct val="12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・オスカードリーム（令和</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4</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年</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31</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 </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a:t>
            </a:r>
          </a:p>
          <a:p>
            <a:pPr marL="0" marR="0" lvl="0" indent="0" algn="l" defTabSz="844083" rtl="0" eaLnBrk="0" fontAlgn="base" latinLnBrk="0" hangingPunct="0">
              <a:lnSpc>
                <a:spcPct val="12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・西淀川区役所</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令和</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4</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年</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2</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21</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3</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11</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a:t>
            </a:r>
            <a:endPar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p:txBody>
      </p:sp>
      <p:sp>
        <p:nvSpPr>
          <p:cNvPr id="2" name="スライド番号プレースホルダー 1"/>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1E2DCCE-2328-4EE7-B47C-8DACD135FF60}" type="slidenum">
              <a:rPr kumimoji="1" lang="en-US" altLang="ja-JP" sz="11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276</a:t>
            </a:fld>
            <a:endParaRPr kumimoji="1" lang="en-US" altLang="ja-JP" sz="11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
        <p:nvSpPr>
          <p:cNvPr id="5" name="テキスト ボックス 36"/>
          <p:cNvSpPr txBox="1"/>
          <p:nvPr/>
        </p:nvSpPr>
        <p:spPr>
          <a:xfrm>
            <a:off x="53576" y="46166"/>
            <a:ext cx="3993789"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Ⅳ</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　新型</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コロナウイルス感染症</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対策</a:t>
            </a:r>
            <a:endPar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endParaRPr>
          </a:p>
        </p:txBody>
      </p:sp>
    </p:spTree>
    <p:extLst>
      <p:ext uri="{BB962C8B-B14F-4D97-AF65-F5344CB8AC3E}">
        <p14:creationId xmlns:p14="http://schemas.microsoft.com/office/powerpoint/2010/main" val="2223990204"/>
      </p:ext>
    </p:extLst>
  </p:cSld>
  <p:clrMapOvr>
    <a:masterClrMapping/>
  </p:clrMapOvr>
  <p:transition/>
  <p:timing>
    <p:tnLst>
      <p:par>
        <p:cTn id="1" dur="indefinite" restart="never" nodeType="tmRoot"/>
      </p:par>
    </p:tnLst>
  </p:timing>
</p:sld>
</file>

<file path=ppt/slides/slide2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Rectangle 4"/>
          <p:cNvSpPr>
            <a:spLocks noChangeArrowheads="1"/>
          </p:cNvSpPr>
          <p:nvPr/>
        </p:nvSpPr>
        <p:spPr bwMode="auto">
          <a:xfrm>
            <a:off x="351694" y="1055077"/>
            <a:ext cx="8440614" cy="329712"/>
          </a:xfrm>
          <a:prstGeom prst="rect">
            <a:avLst/>
          </a:prstGeom>
          <a:solidFill>
            <a:srgbClr val="000099"/>
          </a:solidFill>
          <a:ln w="38100" algn="ctr">
            <a:noFill/>
            <a:miter lim="800000"/>
            <a:headEnd/>
            <a:tailEnd/>
          </a:ln>
          <a:effectLst/>
        </p:spPr>
        <p:txBody>
          <a:bodyPr wrap="none" lIns="53951" tIns="26975" rIns="53951" bIns="26975" anchor="ctr"/>
          <a:lstStyle/>
          <a:p>
            <a:pPr marL="0" marR="0" lvl="0" indent="0" algn="ctr" defTabSz="633062" rtl="0" eaLnBrk="1" fontAlgn="base" latinLnBrk="0" hangingPunct="1">
              <a:lnSpc>
                <a:spcPct val="100000"/>
              </a:lnSpc>
              <a:spcBef>
                <a:spcPct val="0"/>
              </a:spcBef>
              <a:spcAft>
                <a:spcPct val="0"/>
              </a:spcAft>
              <a:buClrTx/>
              <a:buSzTx/>
              <a:buFontTx/>
              <a:buNone/>
              <a:tabLst/>
              <a:defRPr/>
            </a:pPr>
            <a:r>
              <a:rPr kumimoji="1" lang="ja-JP" altLang="en-US" sz="1939"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HG創英角ｺﾞｼｯｸUB" pitchFamily="49" charset="-128"/>
                <a:cs typeface="+mn-cs"/>
              </a:rPr>
              <a:t>令和２年度</a:t>
            </a:r>
            <a:endParaRPr kumimoji="1" lang="en-US" altLang="ja-JP" sz="1939"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HG創英角ｺﾞｼｯｸUB" pitchFamily="49" charset="-128"/>
              <a:cs typeface="+mn-cs"/>
            </a:endParaRPr>
          </a:p>
        </p:txBody>
      </p:sp>
      <p:sp>
        <p:nvSpPr>
          <p:cNvPr id="9" name="AutoShape 6"/>
          <p:cNvSpPr>
            <a:spLocks noChangeArrowheads="1"/>
          </p:cNvSpPr>
          <p:nvPr/>
        </p:nvSpPr>
        <p:spPr bwMode="auto">
          <a:xfrm>
            <a:off x="480136" y="1476527"/>
            <a:ext cx="8119505" cy="454278"/>
          </a:xfrm>
          <a:prstGeom prst="roundRect">
            <a:avLst>
              <a:gd name="adj" fmla="val 16667"/>
            </a:avLst>
          </a:prstGeom>
          <a:solidFill>
            <a:schemeClr val="accent1">
              <a:lumMod val="40000"/>
              <a:lumOff val="60000"/>
            </a:schemeClr>
          </a:solidFill>
          <a:ln w="22225">
            <a:noFill/>
            <a:round/>
            <a:headEnd/>
            <a:tailEnd/>
          </a:ln>
          <a:effectLst>
            <a:outerShdw blurRad="50800" dist="38100" dir="2700000" algn="tl" rotWithShape="0">
              <a:prstClr val="black">
                <a:alpha val="40000"/>
              </a:prstClr>
            </a:outerShdw>
          </a:effectLst>
        </p:spPr>
        <p:txBody>
          <a:bodyPr lIns="53951" tIns="0" rIns="53951" bIns="0" anchor="ctr"/>
          <a:lstStyle/>
          <a:p>
            <a:pPr marL="0" marR="0" lvl="0" indent="0" algn="l" defTabSz="844083" rtl="0" eaLnBrk="0" fontAlgn="base" latinLnBrk="0" hangingPunct="0">
              <a:lnSpc>
                <a:spcPct val="100000"/>
              </a:lnSpc>
              <a:spcBef>
                <a:spcPct val="0"/>
              </a:spcBef>
              <a:spcAft>
                <a:spcPct val="0"/>
              </a:spcAft>
              <a:buClrTx/>
              <a:buSzTx/>
              <a:buFontTx/>
              <a:buNone/>
              <a:tabLst/>
              <a:defRPr/>
            </a:pPr>
            <a:r>
              <a:rPr kumimoji="1" lang="ja-JP" altLang="en-US" sz="1454"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新型コロナウイルス感染症軽症者等自宅療養者への配食サービス事業</a:t>
            </a:r>
          </a:p>
          <a:p>
            <a:pPr marL="0" marR="0" lvl="0" indent="0" algn="l" defTabSz="633062" rtl="0" eaLnBrk="0" fontAlgn="base" latinLnBrk="0" hangingPunct="0">
              <a:lnSpc>
                <a:spcPct val="100000"/>
              </a:lnSpc>
              <a:spcBef>
                <a:spcPct val="0"/>
              </a:spcBef>
              <a:spcAft>
                <a:spcPct val="0"/>
              </a:spcAft>
              <a:buClrTx/>
              <a:buSzTx/>
              <a:buFontTx/>
              <a:buNone/>
              <a:tabLst/>
              <a:defRPr/>
            </a:pPr>
            <a:r>
              <a:rPr kumimoji="1" lang="ja-JP" altLang="en-US" sz="1454"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　　　　　　　　　　　　　　　　　　　　　　　　　　 　　　８</a:t>
            </a:r>
            <a:r>
              <a:rPr kumimoji="1" lang="ja-JP" altLang="en-US" sz="1454" b="0" i="0" u="none" strike="noStrike" kern="1200" cap="none" spc="0" normalizeH="0" baseline="0" noProof="0" dirty="0" err="1">
                <a:ln>
                  <a:noFill/>
                </a:ln>
                <a:solidFill>
                  <a:srgbClr val="000099"/>
                </a:solidFill>
                <a:effectLst/>
                <a:uLnTx/>
                <a:uFillTx/>
                <a:latin typeface="HGPｺﾞｼｯｸE" pitchFamily="50" charset="-128"/>
                <a:ea typeface="HGPｺﾞｼｯｸE" pitchFamily="50" charset="-128"/>
                <a:cs typeface="+mn-cs"/>
              </a:rPr>
              <a:t>，</a:t>
            </a:r>
            <a:r>
              <a:rPr kumimoji="1" lang="ja-JP" altLang="en-US" sz="1454"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４００万円（第</a:t>
            </a:r>
            <a:r>
              <a:rPr kumimoji="1" lang="en-US" altLang="ja-JP" sz="1454"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13</a:t>
            </a:r>
            <a:r>
              <a:rPr kumimoji="1" lang="ja-JP" altLang="en-US" sz="1454"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回補正）</a:t>
            </a:r>
          </a:p>
        </p:txBody>
      </p:sp>
      <p:sp>
        <p:nvSpPr>
          <p:cNvPr id="10" name="コンテンツ プレースホルダー 2"/>
          <p:cNvSpPr txBox="1">
            <a:spLocks/>
          </p:cNvSpPr>
          <p:nvPr/>
        </p:nvSpPr>
        <p:spPr>
          <a:xfrm>
            <a:off x="581057" y="2069644"/>
            <a:ext cx="8018586" cy="2793774"/>
          </a:xfrm>
          <a:prstGeom prst="rect">
            <a:avLst/>
          </a:prstGeom>
        </p:spPr>
        <p:txBody>
          <a:bodyPr anchor="t" anchorCtr="0">
            <a:noAutofit/>
          </a:bodyPr>
          <a:lstStyle>
            <a:lvl1pPr marL="285750" indent="-285750" algn="l" rtl="0" eaLnBrk="0" fontAlgn="base" hangingPunct="0">
              <a:spcBef>
                <a:spcPct val="20000"/>
              </a:spcBef>
              <a:spcAft>
                <a:spcPct val="0"/>
              </a:spcAft>
              <a:buChar char="•"/>
              <a:defRPr kumimoji="1" sz="2800">
                <a:solidFill>
                  <a:schemeClr val="tx1"/>
                </a:solidFill>
                <a:latin typeface="+mn-lt"/>
                <a:ea typeface="+mn-ea"/>
                <a:cs typeface="+mn-cs"/>
              </a:defRPr>
            </a:lvl1pPr>
            <a:lvl2pPr marL="627063" indent="-236538" algn="l" rtl="0" eaLnBrk="0" fontAlgn="base" hangingPunct="0">
              <a:spcBef>
                <a:spcPct val="20000"/>
              </a:spcBef>
              <a:spcAft>
                <a:spcPct val="0"/>
              </a:spcAft>
              <a:buChar char="–"/>
              <a:defRPr kumimoji="1" sz="2400">
                <a:solidFill>
                  <a:schemeClr val="tx1"/>
                </a:solidFill>
                <a:latin typeface="+mn-lt"/>
                <a:ea typeface="+mn-ea"/>
              </a:defRPr>
            </a:lvl2pPr>
            <a:lvl3pPr marL="968375" indent="-188913" algn="l" rtl="0" eaLnBrk="0" fontAlgn="base" hangingPunct="0">
              <a:spcBef>
                <a:spcPct val="20000"/>
              </a:spcBef>
              <a:spcAft>
                <a:spcPct val="0"/>
              </a:spcAft>
              <a:buChar char="•"/>
              <a:defRPr kumimoji="1" sz="2000">
                <a:solidFill>
                  <a:schemeClr val="tx1"/>
                </a:solidFill>
                <a:latin typeface="+mn-lt"/>
                <a:ea typeface="+mn-ea"/>
              </a:defRPr>
            </a:lvl3pPr>
            <a:lvl4pPr marL="1357313" indent="-188913" algn="l" rtl="0" eaLnBrk="0" fontAlgn="base" hangingPunct="0">
              <a:spcBef>
                <a:spcPct val="20000"/>
              </a:spcBef>
              <a:spcAft>
                <a:spcPct val="0"/>
              </a:spcAft>
              <a:buChar char="–"/>
              <a:defRPr kumimoji="1" sz="1700">
                <a:solidFill>
                  <a:schemeClr val="tx1"/>
                </a:solidFill>
                <a:latin typeface="+mn-lt"/>
                <a:ea typeface="+mn-ea"/>
              </a:defRPr>
            </a:lvl4pPr>
            <a:lvl5pPr marL="1747838" indent="-188913" algn="l" rtl="0" eaLnBrk="0" fontAlgn="base" hangingPunct="0">
              <a:spcBef>
                <a:spcPct val="20000"/>
              </a:spcBef>
              <a:spcAft>
                <a:spcPct val="0"/>
              </a:spcAft>
              <a:buChar char="»"/>
              <a:defRPr kumimoji="1" sz="1700">
                <a:solidFill>
                  <a:schemeClr val="tx1"/>
                </a:solidFill>
                <a:latin typeface="+mn-lt"/>
                <a:ea typeface="+mn-ea"/>
              </a:defRPr>
            </a:lvl5pPr>
            <a:lvl6pPr marL="2142013" indent="-194728" algn="l" rtl="0" fontAlgn="base">
              <a:spcBef>
                <a:spcPct val="20000"/>
              </a:spcBef>
              <a:spcAft>
                <a:spcPct val="0"/>
              </a:spcAft>
              <a:buChar char="»"/>
              <a:defRPr kumimoji="1" sz="1700">
                <a:solidFill>
                  <a:schemeClr val="tx1"/>
                </a:solidFill>
                <a:latin typeface="+mn-lt"/>
                <a:ea typeface="+mn-ea"/>
              </a:defRPr>
            </a:lvl6pPr>
            <a:lvl7pPr marL="2531469" indent="-194728" algn="l" rtl="0" fontAlgn="base">
              <a:spcBef>
                <a:spcPct val="20000"/>
              </a:spcBef>
              <a:spcAft>
                <a:spcPct val="0"/>
              </a:spcAft>
              <a:buChar char="»"/>
              <a:defRPr kumimoji="1" sz="1700">
                <a:solidFill>
                  <a:schemeClr val="tx1"/>
                </a:solidFill>
                <a:latin typeface="+mn-lt"/>
                <a:ea typeface="+mn-ea"/>
              </a:defRPr>
            </a:lvl7pPr>
            <a:lvl8pPr marL="2920928" indent="-194728" algn="l" rtl="0" fontAlgn="base">
              <a:spcBef>
                <a:spcPct val="20000"/>
              </a:spcBef>
              <a:spcAft>
                <a:spcPct val="0"/>
              </a:spcAft>
              <a:buChar char="»"/>
              <a:defRPr kumimoji="1" sz="1700">
                <a:solidFill>
                  <a:schemeClr val="tx1"/>
                </a:solidFill>
                <a:latin typeface="+mn-lt"/>
                <a:ea typeface="+mn-ea"/>
              </a:defRPr>
            </a:lvl8pPr>
            <a:lvl9pPr marL="3310386" indent="-194728" algn="l" rtl="0" fontAlgn="base">
              <a:spcBef>
                <a:spcPct val="20000"/>
              </a:spcBef>
              <a:spcAft>
                <a:spcPct val="0"/>
              </a:spcAft>
              <a:buChar char="»"/>
              <a:defRPr kumimoji="1" sz="1700">
                <a:solidFill>
                  <a:schemeClr val="tx1"/>
                </a:solidFill>
                <a:latin typeface="+mn-lt"/>
                <a:ea typeface="+mn-ea"/>
              </a:defRPr>
            </a:lvl9pPr>
          </a:lstStyle>
          <a:p>
            <a:pPr marL="263776" marR="0" lvl="0" indent="-263776" algn="l" defTabSz="844083" rtl="0" eaLnBrk="0" fontAlgn="base" latinLnBrk="0" hangingPunct="0">
              <a:lnSpc>
                <a:spcPct val="120000"/>
              </a:lnSpc>
              <a:spcBef>
                <a:spcPts val="0"/>
              </a:spcBef>
              <a:spcAft>
                <a:spcPct val="0"/>
              </a:spcAft>
              <a:buClrTx/>
              <a:buSzTx/>
              <a:buFont typeface="Wingdings" panose="05000000000000000000" pitchFamily="2" charset="2"/>
              <a:buChar char="Ø"/>
              <a:tabLst/>
              <a:defRPr/>
            </a:pPr>
            <a:r>
              <a:rPr kumimoji="1" lang="ja-JP" altLang="en-US"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新型コロナウイルス感染症による自宅療養中の患者に対し、外出せずに自宅療養に専念できるよう、配食サービスを実施する。</a:t>
            </a:r>
          </a:p>
          <a:p>
            <a:pPr marL="263776" marR="0" lvl="0" indent="-263776" algn="l" defTabSz="844083" rtl="0" eaLnBrk="0" fontAlgn="base" latinLnBrk="0" hangingPunct="0">
              <a:lnSpc>
                <a:spcPct val="120000"/>
              </a:lnSpc>
              <a:spcBef>
                <a:spcPts val="0"/>
              </a:spcBef>
              <a:spcAft>
                <a:spcPct val="0"/>
              </a:spcAft>
              <a:buClrTx/>
              <a:buSzTx/>
              <a:buFont typeface="Wingdings" panose="05000000000000000000" pitchFamily="2" charset="2"/>
              <a:buChar char="Ø"/>
              <a:tabLst/>
              <a:defRPr/>
            </a:pPr>
            <a:endParaRPr kumimoji="1" lang="ja-JP" altLang="en-US"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a:p>
            <a:pPr marL="0" marR="0" lvl="0" indent="0" algn="l" defTabSz="844083" rtl="0" eaLnBrk="0" fontAlgn="base" latinLnBrk="0" hangingPunct="0">
              <a:lnSpc>
                <a:spcPct val="120000"/>
              </a:lnSpc>
              <a:spcBef>
                <a:spcPts val="0"/>
              </a:spcBef>
              <a:spcAft>
                <a:spcPct val="0"/>
              </a:spcAft>
              <a:buClrTx/>
              <a:buSzTx/>
              <a:buFontTx/>
              <a:buNone/>
              <a:tabLst/>
              <a:defRPr/>
            </a:pPr>
            <a:r>
              <a:rPr kumimoji="1" lang="ja-JP" altLang="en-US"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＜令和</a:t>
            </a:r>
            <a:r>
              <a:rPr kumimoji="1" lang="en-US" altLang="ja-JP"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3</a:t>
            </a:r>
            <a:r>
              <a:rPr kumimoji="1" lang="ja-JP" altLang="en-US"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年</a:t>
            </a:r>
            <a:r>
              <a:rPr kumimoji="1" lang="en-US" altLang="ja-JP"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a:t>
            </a:r>
            <a:r>
              <a:rPr kumimoji="1" lang="ja-JP" altLang="en-US"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17</a:t>
            </a:r>
            <a:r>
              <a:rPr kumimoji="1" lang="ja-JP" altLang="en-US"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　   ・事業開始　配送能力</a:t>
            </a:r>
            <a:r>
              <a:rPr kumimoji="1" lang="en-US" altLang="ja-JP"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100</a:t>
            </a:r>
            <a:r>
              <a:rPr kumimoji="1" lang="ja-JP" altLang="en-US"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食</a:t>
            </a:r>
            <a:r>
              <a:rPr kumimoji="1" lang="en-US" altLang="ja-JP"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a:t>
            </a:r>
            <a:r>
              <a:rPr kumimoji="1" lang="ja-JP" altLang="en-US"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日（委託業者</a:t>
            </a:r>
            <a:r>
              <a:rPr kumimoji="1" lang="en-US" altLang="ja-JP"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a:t>
            </a:r>
            <a:r>
              <a:rPr kumimoji="1" lang="ja-JP" altLang="en-US"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社）</a:t>
            </a:r>
          </a:p>
          <a:p>
            <a:pPr marL="263776" marR="0" lvl="0" indent="-263776" algn="l" defTabSz="844083" rtl="0" eaLnBrk="0" fontAlgn="base" latinLnBrk="0" hangingPunct="0">
              <a:lnSpc>
                <a:spcPct val="120000"/>
              </a:lnSpc>
              <a:spcBef>
                <a:spcPts val="0"/>
              </a:spcBef>
              <a:spcAft>
                <a:spcPct val="0"/>
              </a:spcAft>
              <a:buClrTx/>
              <a:buSzTx/>
              <a:buFont typeface="Wingdings" panose="05000000000000000000" pitchFamily="2" charset="2"/>
              <a:buChar char="Ø"/>
              <a:tabLst/>
              <a:defRPr/>
            </a:pPr>
            <a:endParaRPr kumimoji="1" lang="ja-JP" altLang="en-US"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a:p>
            <a:pPr marL="0" marR="0" lvl="0" indent="0" algn="l" defTabSz="844083" rtl="0" eaLnBrk="0" fontAlgn="base" latinLnBrk="0" hangingPunct="0">
              <a:lnSpc>
                <a:spcPct val="120000"/>
              </a:lnSpc>
              <a:spcBef>
                <a:spcPts val="0"/>
              </a:spcBef>
              <a:spcAft>
                <a:spcPct val="0"/>
              </a:spcAft>
              <a:buClrTx/>
              <a:buSzTx/>
              <a:buFontTx/>
              <a:buNone/>
              <a:tabLst/>
              <a:defRPr/>
            </a:pPr>
            <a:r>
              <a:rPr kumimoji="1" lang="ja-JP" altLang="en-US"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以降、感染拡大の都度、配送能力を拡充</a:t>
            </a:r>
          </a:p>
          <a:p>
            <a:pPr marL="263776" marR="0" lvl="0" indent="-263776" algn="l" defTabSz="844083" rtl="0" eaLnBrk="0" fontAlgn="base" latinLnBrk="0" hangingPunct="0">
              <a:lnSpc>
                <a:spcPct val="120000"/>
              </a:lnSpc>
              <a:spcBef>
                <a:spcPts val="0"/>
              </a:spcBef>
              <a:spcAft>
                <a:spcPct val="0"/>
              </a:spcAft>
              <a:buClrTx/>
              <a:buSzTx/>
              <a:buFont typeface="Wingdings" panose="05000000000000000000" pitchFamily="2" charset="2"/>
              <a:buChar char="Ø"/>
              <a:tabLst/>
              <a:defRPr/>
            </a:pPr>
            <a:endParaRPr kumimoji="1" lang="ja-JP" altLang="en-US"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a:p>
            <a:pPr marL="0" marR="0" lvl="0" indent="0" algn="l" defTabSz="844083" rtl="0" eaLnBrk="0" fontAlgn="base" latinLnBrk="0" hangingPunct="0">
              <a:lnSpc>
                <a:spcPct val="120000"/>
              </a:lnSpc>
              <a:spcBef>
                <a:spcPts val="0"/>
              </a:spcBef>
              <a:spcAft>
                <a:spcPct val="0"/>
              </a:spcAft>
              <a:buClrTx/>
              <a:buSzTx/>
              <a:buFontTx/>
              <a:buNone/>
              <a:tabLst/>
              <a:defRPr/>
            </a:pPr>
            <a:r>
              <a:rPr kumimoji="1" lang="ja-JP" altLang="en-US"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＜令和</a:t>
            </a:r>
            <a:r>
              <a:rPr kumimoji="1" lang="en-US" altLang="ja-JP"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4</a:t>
            </a:r>
            <a:r>
              <a:rPr kumimoji="1" lang="ja-JP" altLang="en-US"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年</a:t>
            </a:r>
            <a:r>
              <a:rPr kumimoji="1" lang="en-US" altLang="ja-JP"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2</a:t>
            </a:r>
            <a:r>
              <a:rPr kumimoji="1" lang="ja-JP" altLang="en-US"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a:t>
            </a:r>
            <a:r>
              <a:rPr kumimoji="1" lang="ja-JP" altLang="en-US"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　    ・配送能力</a:t>
            </a:r>
            <a:r>
              <a:rPr kumimoji="1" lang="en-US" altLang="ja-JP"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900</a:t>
            </a:r>
            <a:r>
              <a:rPr kumimoji="1" lang="ja-JP" altLang="en-US"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食</a:t>
            </a:r>
            <a:r>
              <a:rPr kumimoji="1" lang="en-US" altLang="ja-JP"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a:t>
            </a:r>
            <a:r>
              <a:rPr kumimoji="1" lang="ja-JP" altLang="en-US"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日に拡大（委託事業者</a:t>
            </a:r>
            <a:r>
              <a:rPr kumimoji="1" lang="en-US" altLang="ja-JP"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3</a:t>
            </a:r>
            <a:r>
              <a:rPr kumimoji="1" lang="ja-JP" altLang="en-US"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社）</a:t>
            </a:r>
          </a:p>
          <a:p>
            <a:pPr marL="263776" marR="0" lvl="0" indent="-263776" algn="l" defTabSz="844083" rtl="0" eaLnBrk="0" fontAlgn="base" latinLnBrk="0" hangingPunct="0">
              <a:lnSpc>
                <a:spcPct val="120000"/>
              </a:lnSpc>
              <a:spcBef>
                <a:spcPts val="0"/>
              </a:spcBef>
              <a:spcAft>
                <a:spcPct val="0"/>
              </a:spcAft>
              <a:buClrTx/>
              <a:buSzTx/>
              <a:buFont typeface="Wingdings" panose="05000000000000000000" pitchFamily="2" charset="2"/>
              <a:buChar char="Ø"/>
              <a:tabLst/>
              <a:defRPr/>
            </a:pPr>
            <a:endParaRPr kumimoji="1" lang="ja-JP" altLang="en-US"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a:p>
            <a:pPr marL="0" marR="0" lvl="0" indent="0" algn="l" defTabSz="844083" rtl="0" eaLnBrk="0" fontAlgn="base" latinLnBrk="0" hangingPunct="0">
              <a:lnSpc>
                <a:spcPct val="120000"/>
              </a:lnSpc>
              <a:spcBef>
                <a:spcPts val="0"/>
              </a:spcBef>
              <a:spcAft>
                <a:spcPct val="0"/>
              </a:spcAft>
              <a:buClrTx/>
              <a:buSzTx/>
              <a:buFontTx/>
              <a:buNone/>
              <a:tabLst/>
              <a:defRPr/>
            </a:pPr>
            <a:r>
              <a:rPr kumimoji="1" lang="ja-JP" altLang="en-US"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＜令和</a:t>
            </a:r>
            <a:r>
              <a:rPr kumimoji="1" lang="en-US" altLang="ja-JP"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4</a:t>
            </a:r>
            <a:r>
              <a:rPr kumimoji="1" lang="ja-JP" altLang="en-US"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年</a:t>
            </a:r>
            <a:r>
              <a:rPr kumimoji="1" lang="en-US" altLang="ja-JP"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7</a:t>
            </a:r>
            <a:r>
              <a:rPr kumimoji="1" lang="ja-JP" altLang="en-US"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a:t>
            </a:r>
            <a:r>
              <a:rPr kumimoji="1" lang="ja-JP" altLang="en-US"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　　  ・配食能力を</a:t>
            </a:r>
            <a:r>
              <a:rPr kumimoji="1" lang="en-US" altLang="ja-JP"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12,500</a:t>
            </a:r>
            <a:r>
              <a:rPr kumimoji="1" lang="ja-JP" altLang="en-US"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件</a:t>
            </a:r>
            <a:r>
              <a:rPr kumimoji="1" lang="en-US" altLang="ja-JP"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a:t>
            </a:r>
            <a:r>
              <a:rPr kumimoji="1" lang="ja-JP" altLang="en-US"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日に拡大（委託業者</a:t>
            </a:r>
            <a:r>
              <a:rPr kumimoji="1" lang="en-US" altLang="ja-JP"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5</a:t>
            </a:r>
            <a:r>
              <a:rPr kumimoji="1" lang="ja-JP" altLang="en-US"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社）</a:t>
            </a:r>
          </a:p>
          <a:p>
            <a:pPr marL="0" marR="0" lvl="0" indent="0" algn="l" defTabSz="844083" rtl="0" eaLnBrk="0" fontAlgn="base" latinLnBrk="0" hangingPunct="0">
              <a:lnSpc>
                <a:spcPct val="120000"/>
              </a:lnSpc>
              <a:spcBef>
                <a:spcPts val="0"/>
              </a:spcBef>
              <a:spcAft>
                <a:spcPct val="0"/>
              </a:spcAft>
              <a:buClrTx/>
              <a:buSzTx/>
              <a:buFontTx/>
              <a:buNone/>
              <a:tabLst/>
              <a:defRPr/>
            </a:pPr>
            <a:r>
              <a:rPr kumimoji="1" lang="ja-JP" altLang="en-US"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・大阪府ワンストップ窓口による受付を開始</a:t>
            </a:r>
          </a:p>
          <a:p>
            <a:pPr marL="263776" marR="0" lvl="0" indent="-263776" algn="l" defTabSz="844083" rtl="0" eaLnBrk="0" fontAlgn="base" latinLnBrk="0" hangingPunct="0">
              <a:lnSpc>
                <a:spcPct val="120000"/>
              </a:lnSpc>
              <a:spcBef>
                <a:spcPts val="0"/>
              </a:spcBef>
              <a:spcAft>
                <a:spcPct val="0"/>
              </a:spcAft>
              <a:buClrTx/>
              <a:buSzTx/>
              <a:buFont typeface="Wingdings" panose="05000000000000000000" pitchFamily="2" charset="2"/>
              <a:buChar char="Ø"/>
              <a:tabLst/>
              <a:defRPr/>
            </a:pPr>
            <a:endParaRPr kumimoji="1" lang="ja-JP" altLang="en-US"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a:p>
            <a:pPr marL="0" marR="0" lvl="0" indent="0" algn="l" defTabSz="844083" rtl="0" eaLnBrk="0" fontAlgn="base" latinLnBrk="0" hangingPunct="0">
              <a:lnSpc>
                <a:spcPct val="120000"/>
              </a:lnSpc>
              <a:spcBef>
                <a:spcPts val="0"/>
              </a:spcBef>
              <a:spcAft>
                <a:spcPct val="0"/>
              </a:spcAft>
              <a:buClrTx/>
              <a:buSzTx/>
              <a:buFontTx/>
              <a:buNone/>
              <a:tabLst/>
              <a:defRPr/>
            </a:pPr>
            <a:r>
              <a:rPr kumimoji="1" lang="ja-JP" altLang="en-US"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＜令和</a:t>
            </a:r>
            <a:r>
              <a:rPr kumimoji="1" lang="en-US" altLang="ja-JP"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4</a:t>
            </a:r>
            <a:r>
              <a:rPr kumimoji="1" lang="ja-JP" altLang="en-US"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年</a:t>
            </a:r>
            <a:r>
              <a:rPr kumimoji="1" lang="en-US" altLang="ja-JP"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12</a:t>
            </a:r>
            <a:r>
              <a:rPr kumimoji="1" lang="ja-JP" altLang="en-US"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月１日＞   ・配送能力を</a:t>
            </a:r>
            <a:r>
              <a:rPr kumimoji="1" lang="en-US" altLang="ja-JP"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17,500</a:t>
            </a:r>
            <a:r>
              <a:rPr kumimoji="1" lang="ja-JP" altLang="en-US"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件</a:t>
            </a:r>
            <a:r>
              <a:rPr kumimoji="1" lang="en-US" altLang="ja-JP"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a:t>
            </a:r>
            <a:r>
              <a:rPr kumimoji="1" lang="ja-JP" altLang="en-US"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日に拡大（委託業者</a:t>
            </a:r>
            <a:r>
              <a:rPr kumimoji="1" lang="en-US" altLang="ja-JP"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7</a:t>
            </a:r>
            <a:r>
              <a:rPr kumimoji="1" lang="ja-JP" altLang="en-US"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社）</a:t>
            </a:r>
          </a:p>
        </p:txBody>
      </p:sp>
      <p:sp>
        <p:nvSpPr>
          <p:cNvPr id="2" name="スライド番号プレースホルダー 1"/>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1E2DCCE-2328-4EE7-B47C-8DACD135FF60}" type="slidenum">
              <a:rPr kumimoji="1" lang="en-US" altLang="ja-JP" sz="11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277</a:t>
            </a:fld>
            <a:endParaRPr kumimoji="1" lang="en-US" altLang="ja-JP" sz="11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
        <p:nvSpPr>
          <p:cNvPr id="6" name="テキスト ボックス 36"/>
          <p:cNvSpPr txBox="1"/>
          <p:nvPr/>
        </p:nvSpPr>
        <p:spPr>
          <a:xfrm>
            <a:off x="53576" y="46166"/>
            <a:ext cx="3993789"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Ⅳ</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　新型</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コロナウイルス感染症</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対策</a:t>
            </a:r>
            <a:endPar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endParaRPr>
          </a:p>
        </p:txBody>
      </p:sp>
    </p:spTree>
    <p:extLst>
      <p:ext uri="{BB962C8B-B14F-4D97-AF65-F5344CB8AC3E}">
        <p14:creationId xmlns:p14="http://schemas.microsoft.com/office/powerpoint/2010/main" val="185779126"/>
      </p:ext>
    </p:extLst>
  </p:cSld>
  <p:clrMapOvr>
    <a:masterClrMapping/>
  </p:clrMapOvr>
  <p:transition/>
  <p:timing>
    <p:tnLst>
      <p:par>
        <p:cTn id="1" dur="indefinite" restart="never" nodeType="tmRoot"/>
      </p:par>
    </p:tnLst>
  </p:timing>
</p:sld>
</file>

<file path=ppt/slides/slide2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Rectangle 4"/>
          <p:cNvSpPr>
            <a:spLocks noChangeArrowheads="1"/>
          </p:cNvSpPr>
          <p:nvPr/>
        </p:nvSpPr>
        <p:spPr bwMode="auto">
          <a:xfrm>
            <a:off x="351693" y="1052736"/>
            <a:ext cx="8440615" cy="329712"/>
          </a:xfrm>
          <a:prstGeom prst="rect">
            <a:avLst/>
          </a:prstGeom>
          <a:solidFill>
            <a:srgbClr val="000099"/>
          </a:solidFill>
          <a:ln w="38100" algn="ctr">
            <a:noFill/>
            <a:miter lim="800000"/>
            <a:headEnd/>
            <a:tailEnd/>
          </a:ln>
          <a:effectLst/>
        </p:spPr>
        <p:txBody>
          <a:bodyPr wrap="none" lIns="53951" tIns="26975" rIns="53951" bIns="26975" anchor="ctr"/>
          <a:lstStyle/>
          <a:p>
            <a:pPr marL="0" marR="0" lvl="0" indent="0" algn="ctr" defTabSz="633062" rtl="0" eaLnBrk="1" fontAlgn="base" latinLnBrk="0" hangingPunct="1">
              <a:lnSpc>
                <a:spcPct val="100000"/>
              </a:lnSpc>
              <a:spcBef>
                <a:spcPct val="0"/>
              </a:spcBef>
              <a:spcAft>
                <a:spcPct val="0"/>
              </a:spcAft>
              <a:buClrTx/>
              <a:buSzTx/>
              <a:buFontTx/>
              <a:buNone/>
              <a:tabLst/>
              <a:defRPr/>
            </a:pPr>
            <a:r>
              <a:rPr kumimoji="1" lang="ja-JP" altLang="en-US" sz="1939"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HG創英角ｺﾞｼｯｸUB" pitchFamily="49" charset="-128"/>
                <a:cs typeface="+mn-cs"/>
              </a:rPr>
              <a:t>令和２年度</a:t>
            </a:r>
            <a:endParaRPr kumimoji="1" lang="en-US" altLang="ja-JP" sz="1939"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HG創英角ｺﾞｼｯｸUB" pitchFamily="49" charset="-128"/>
              <a:cs typeface="+mn-cs"/>
            </a:endParaRPr>
          </a:p>
        </p:txBody>
      </p:sp>
      <p:sp>
        <p:nvSpPr>
          <p:cNvPr id="7" name="コンテンツ プレースホルダー 2"/>
          <p:cNvSpPr txBox="1">
            <a:spLocks/>
          </p:cNvSpPr>
          <p:nvPr/>
        </p:nvSpPr>
        <p:spPr>
          <a:xfrm>
            <a:off x="599407" y="3141101"/>
            <a:ext cx="7945187" cy="1799117"/>
          </a:xfrm>
          <a:prstGeom prst="rect">
            <a:avLst/>
          </a:prstGeom>
        </p:spPr>
        <p:txBody>
          <a:bodyPr anchor="t" anchorCtr="0">
            <a:noAutofit/>
          </a:bodyPr>
          <a:lstStyle>
            <a:lvl1pPr marL="285750" indent="-285750" algn="l" rtl="0" eaLnBrk="0" fontAlgn="base" hangingPunct="0">
              <a:spcBef>
                <a:spcPct val="20000"/>
              </a:spcBef>
              <a:spcAft>
                <a:spcPct val="0"/>
              </a:spcAft>
              <a:buChar char="•"/>
              <a:defRPr kumimoji="1" sz="2800">
                <a:solidFill>
                  <a:schemeClr val="tx1"/>
                </a:solidFill>
                <a:latin typeface="+mn-lt"/>
                <a:ea typeface="+mn-ea"/>
                <a:cs typeface="+mn-cs"/>
              </a:defRPr>
            </a:lvl1pPr>
            <a:lvl2pPr marL="627063" indent="-236538" algn="l" rtl="0" eaLnBrk="0" fontAlgn="base" hangingPunct="0">
              <a:spcBef>
                <a:spcPct val="20000"/>
              </a:spcBef>
              <a:spcAft>
                <a:spcPct val="0"/>
              </a:spcAft>
              <a:buChar char="–"/>
              <a:defRPr kumimoji="1" sz="2400">
                <a:solidFill>
                  <a:schemeClr val="tx1"/>
                </a:solidFill>
                <a:latin typeface="+mn-lt"/>
                <a:ea typeface="+mn-ea"/>
              </a:defRPr>
            </a:lvl2pPr>
            <a:lvl3pPr marL="968375" indent="-188913" algn="l" rtl="0" eaLnBrk="0" fontAlgn="base" hangingPunct="0">
              <a:spcBef>
                <a:spcPct val="20000"/>
              </a:spcBef>
              <a:spcAft>
                <a:spcPct val="0"/>
              </a:spcAft>
              <a:buChar char="•"/>
              <a:defRPr kumimoji="1" sz="2000">
                <a:solidFill>
                  <a:schemeClr val="tx1"/>
                </a:solidFill>
                <a:latin typeface="+mn-lt"/>
                <a:ea typeface="+mn-ea"/>
              </a:defRPr>
            </a:lvl3pPr>
            <a:lvl4pPr marL="1357313" indent="-188913" algn="l" rtl="0" eaLnBrk="0" fontAlgn="base" hangingPunct="0">
              <a:spcBef>
                <a:spcPct val="20000"/>
              </a:spcBef>
              <a:spcAft>
                <a:spcPct val="0"/>
              </a:spcAft>
              <a:buChar char="–"/>
              <a:defRPr kumimoji="1" sz="1700">
                <a:solidFill>
                  <a:schemeClr val="tx1"/>
                </a:solidFill>
                <a:latin typeface="+mn-lt"/>
                <a:ea typeface="+mn-ea"/>
              </a:defRPr>
            </a:lvl4pPr>
            <a:lvl5pPr marL="1747838" indent="-188913" algn="l" rtl="0" eaLnBrk="0" fontAlgn="base" hangingPunct="0">
              <a:spcBef>
                <a:spcPct val="20000"/>
              </a:spcBef>
              <a:spcAft>
                <a:spcPct val="0"/>
              </a:spcAft>
              <a:buChar char="»"/>
              <a:defRPr kumimoji="1" sz="1700">
                <a:solidFill>
                  <a:schemeClr val="tx1"/>
                </a:solidFill>
                <a:latin typeface="+mn-lt"/>
                <a:ea typeface="+mn-ea"/>
              </a:defRPr>
            </a:lvl5pPr>
            <a:lvl6pPr marL="2142013" indent="-194728" algn="l" rtl="0" fontAlgn="base">
              <a:spcBef>
                <a:spcPct val="20000"/>
              </a:spcBef>
              <a:spcAft>
                <a:spcPct val="0"/>
              </a:spcAft>
              <a:buChar char="»"/>
              <a:defRPr kumimoji="1" sz="1700">
                <a:solidFill>
                  <a:schemeClr val="tx1"/>
                </a:solidFill>
                <a:latin typeface="+mn-lt"/>
                <a:ea typeface="+mn-ea"/>
              </a:defRPr>
            </a:lvl6pPr>
            <a:lvl7pPr marL="2531469" indent="-194728" algn="l" rtl="0" fontAlgn="base">
              <a:spcBef>
                <a:spcPct val="20000"/>
              </a:spcBef>
              <a:spcAft>
                <a:spcPct val="0"/>
              </a:spcAft>
              <a:buChar char="»"/>
              <a:defRPr kumimoji="1" sz="1700">
                <a:solidFill>
                  <a:schemeClr val="tx1"/>
                </a:solidFill>
                <a:latin typeface="+mn-lt"/>
                <a:ea typeface="+mn-ea"/>
              </a:defRPr>
            </a:lvl7pPr>
            <a:lvl8pPr marL="2920928" indent="-194728" algn="l" rtl="0" fontAlgn="base">
              <a:spcBef>
                <a:spcPct val="20000"/>
              </a:spcBef>
              <a:spcAft>
                <a:spcPct val="0"/>
              </a:spcAft>
              <a:buChar char="»"/>
              <a:defRPr kumimoji="1" sz="1700">
                <a:solidFill>
                  <a:schemeClr val="tx1"/>
                </a:solidFill>
                <a:latin typeface="+mn-lt"/>
                <a:ea typeface="+mn-ea"/>
              </a:defRPr>
            </a:lvl8pPr>
            <a:lvl9pPr marL="3310386" indent="-194728" algn="l" rtl="0" fontAlgn="base">
              <a:spcBef>
                <a:spcPct val="20000"/>
              </a:spcBef>
              <a:spcAft>
                <a:spcPct val="0"/>
              </a:spcAft>
              <a:buChar char="»"/>
              <a:defRPr kumimoji="1" sz="1700">
                <a:solidFill>
                  <a:schemeClr val="tx1"/>
                </a:solidFill>
                <a:latin typeface="+mn-lt"/>
                <a:ea typeface="+mn-ea"/>
              </a:defRPr>
            </a:lvl9pPr>
          </a:lstStyle>
          <a:p>
            <a:pPr marL="263776" marR="0" lvl="0" indent="-263776" algn="l" defTabSz="844083" rtl="0" eaLnBrk="0" fontAlgn="base" latinLnBrk="0" hangingPunct="0">
              <a:lnSpc>
                <a:spcPct val="120000"/>
              </a:lnSpc>
              <a:spcBef>
                <a:spcPts val="0"/>
              </a:spcBef>
              <a:spcAft>
                <a:spcPct val="0"/>
              </a:spcAft>
              <a:buClrTx/>
              <a:buSzTx/>
              <a:buFont typeface="Wingdings" panose="05000000000000000000" pitchFamily="2" charset="2"/>
              <a:buChar char="Ø"/>
              <a:tabLst/>
              <a:defRPr/>
            </a:pPr>
            <a:r>
              <a:rPr kumimoji="1" lang="ja-JP" altLang="en-US"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感染拡大の影響による病床ひっ迫を回避するため、対象医療機関へ協力金を支給することで受入医療機関の拡充を行う。</a:t>
            </a:r>
          </a:p>
          <a:p>
            <a:pPr marL="263776" marR="0" lvl="0" indent="-263776" algn="l" defTabSz="844083" rtl="0" eaLnBrk="0" fontAlgn="base" latinLnBrk="0" hangingPunct="0">
              <a:lnSpc>
                <a:spcPct val="120000"/>
              </a:lnSpc>
              <a:spcBef>
                <a:spcPts val="0"/>
              </a:spcBef>
              <a:spcAft>
                <a:spcPct val="0"/>
              </a:spcAft>
              <a:buClrTx/>
              <a:buSzTx/>
              <a:buFont typeface="Wingdings" panose="05000000000000000000" pitchFamily="2" charset="2"/>
              <a:buChar char="Ø"/>
              <a:tabLst/>
              <a:defRPr/>
            </a:pPr>
            <a:endParaRPr kumimoji="1" lang="ja-JP" altLang="en-US"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a:p>
            <a:pPr marL="0" marR="0" lvl="0" indent="0" algn="l" defTabSz="844083" rtl="0" eaLnBrk="0" fontAlgn="base" latinLnBrk="0" hangingPunct="0">
              <a:lnSpc>
                <a:spcPct val="120000"/>
              </a:lnSpc>
              <a:spcBef>
                <a:spcPts val="0"/>
              </a:spcBef>
              <a:spcAft>
                <a:spcPct val="0"/>
              </a:spcAft>
              <a:buClrTx/>
              <a:buSzTx/>
              <a:buFontTx/>
              <a:buNone/>
              <a:tabLst/>
              <a:defRPr/>
            </a:pPr>
            <a:r>
              <a:rPr kumimoji="1" lang="ja-JP" altLang="en-US"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a:t>
            </a:r>
            <a:r>
              <a:rPr kumimoji="1" lang="en-US" altLang="ja-JP"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a:t>
            </a:r>
            <a:r>
              <a:rPr kumimoji="1" lang="ja-JP" altLang="en-US"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病床運用期間</a:t>
            </a:r>
            <a:r>
              <a:rPr kumimoji="1" lang="en-US" altLang="ja-JP"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a:t>
            </a:r>
          </a:p>
          <a:p>
            <a:pPr marL="0" marR="0" lvl="0" indent="0" algn="l" defTabSz="844083" rtl="0" eaLnBrk="0" fontAlgn="base" latinLnBrk="0" hangingPunct="0">
              <a:lnSpc>
                <a:spcPct val="120000"/>
              </a:lnSpc>
              <a:spcBef>
                <a:spcPts val="0"/>
              </a:spcBef>
              <a:spcAft>
                <a:spcPct val="0"/>
              </a:spcAft>
              <a:buClrTx/>
              <a:buSzTx/>
              <a:buFontTx/>
              <a:buNone/>
              <a:tabLst/>
              <a:defRPr/>
            </a:pPr>
            <a:r>
              <a:rPr kumimoji="1" lang="ja-JP" altLang="en-US"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令和</a:t>
            </a:r>
            <a:r>
              <a:rPr kumimoji="1" lang="en-US" altLang="ja-JP"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3</a:t>
            </a:r>
            <a:r>
              <a:rPr kumimoji="1" lang="ja-JP" altLang="en-US"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年</a:t>
            </a:r>
            <a:r>
              <a:rPr kumimoji="1" lang="en-US" altLang="ja-JP"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a:t>
            </a:r>
            <a:r>
              <a:rPr kumimoji="1" lang="ja-JP" altLang="en-US"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a:t>
            </a:r>
            <a:r>
              <a:rPr kumimoji="1" lang="ja-JP" altLang="en-US"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日～令和</a:t>
            </a:r>
            <a:r>
              <a:rPr kumimoji="1" lang="en-US" altLang="ja-JP"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4</a:t>
            </a:r>
            <a:r>
              <a:rPr kumimoji="1" lang="ja-JP" altLang="en-US"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年</a:t>
            </a:r>
            <a:r>
              <a:rPr kumimoji="1" lang="en-US" altLang="ja-JP"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6</a:t>
            </a:r>
            <a:r>
              <a:rPr kumimoji="1" lang="ja-JP" altLang="en-US"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30</a:t>
            </a:r>
            <a:r>
              <a:rPr kumimoji="1" lang="ja-JP" altLang="en-US"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　</a:t>
            </a:r>
            <a:r>
              <a:rPr kumimoji="1" lang="en-US" altLang="ja-JP"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a:t>
            </a:r>
            <a:r>
              <a:rPr kumimoji="1" lang="ja-JP" altLang="en-US"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制度終了</a:t>
            </a:r>
          </a:p>
          <a:p>
            <a:pPr marL="0" marR="0" lvl="0" indent="0" algn="l" defTabSz="844083" rtl="0" eaLnBrk="0" fontAlgn="base" latinLnBrk="0" hangingPunct="0">
              <a:lnSpc>
                <a:spcPct val="120000"/>
              </a:lnSpc>
              <a:spcBef>
                <a:spcPts val="0"/>
              </a:spcBef>
              <a:spcAft>
                <a:spcPct val="0"/>
              </a:spcAft>
              <a:buClrTx/>
              <a:buSzTx/>
              <a:buFontTx/>
              <a:buNone/>
              <a:tabLst/>
              <a:defRPr/>
            </a:pPr>
            <a:r>
              <a:rPr kumimoji="1" lang="ja-JP" altLang="en-US"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期間中</a:t>
            </a:r>
            <a:r>
              <a:rPr kumimoji="1" lang="en-US" altLang="ja-JP"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858</a:t>
            </a:r>
            <a:r>
              <a:rPr kumimoji="1" lang="ja-JP" altLang="en-US"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床を確保</a:t>
            </a:r>
            <a:endParaRPr kumimoji="1" lang="en-US" altLang="ja-JP"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a:p>
            <a:pPr marL="0" marR="0" lvl="0" indent="0" algn="l" defTabSz="844083" rtl="0" eaLnBrk="0" fontAlgn="base" latinLnBrk="0" hangingPunct="0">
              <a:lnSpc>
                <a:spcPct val="120000"/>
              </a:lnSpc>
              <a:spcBef>
                <a:spcPts val="0"/>
              </a:spcBef>
              <a:spcAft>
                <a:spcPct val="0"/>
              </a:spcAft>
              <a:buClrTx/>
              <a:buSzTx/>
              <a:buFontTx/>
              <a:buNone/>
              <a:tabLst/>
              <a:defRPr/>
            </a:pPr>
            <a:r>
              <a:rPr kumimoji="1" lang="ja-JP" altLang="en-US"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（うち</a:t>
            </a:r>
            <a:r>
              <a:rPr kumimoji="1" lang="en-US" altLang="ja-JP"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69</a:t>
            </a:r>
            <a:r>
              <a:rPr kumimoji="1" lang="ja-JP" altLang="en-US"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床は阪和住吉総合病院が専門病院として令和</a:t>
            </a:r>
            <a:r>
              <a:rPr kumimoji="1" lang="en-US" altLang="ja-JP"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3</a:t>
            </a:r>
            <a:r>
              <a:rPr kumimoji="1" lang="ja-JP" altLang="en-US"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年</a:t>
            </a:r>
            <a:r>
              <a:rPr kumimoji="1" lang="en-US" altLang="ja-JP"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9</a:t>
            </a:r>
            <a:r>
              <a:rPr kumimoji="1" lang="ja-JP" altLang="en-US"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30</a:t>
            </a:r>
            <a:r>
              <a:rPr kumimoji="1" lang="ja-JP" altLang="en-US"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日～令和</a:t>
            </a:r>
            <a:r>
              <a:rPr kumimoji="1" lang="en-US" altLang="ja-JP"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4</a:t>
            </a:r>
            <a:r>
              <a:rPr kumimoji="1" lang="ja-JP" altLang="en-US"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年</a:t>
            </a:r>
            <a:r>
              <a:rPr kumimoji="1" lang="en-US" altLang="ja-JP"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9</a:t>
            </a:r>
            <a:r>
              <a:rPr kumimoji="1" lang="ja-JP" altLang="en-US"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30</a:t>
            </a:r>
            <a:r>
              <a:rPr kumimoji="1" lang="ja-JP" altLang="en-US"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日まで運用）</a:t>
            </a:r>
          </a:p>
          <a:p>
            <a:pPr marL="0" marR="0" lvl="0" indent="0" algn="l" defTabSz="844083" rtl="0" eaLnBrk="0" fontAlgn="base" latinLnBrk="0" hangingPunct="0">
              <a:lnSpc>
                <a:spcPct val="120000"/>
              </a:lnSpc>
              <a:spcBef>
                <a:spcPts val="0"/>
              </a:spcBef>
              <a:spcAft>
                <a:spcPct val="0"/>
              </a:spcAft>
              <a:buClrTx/>
              <a:buSzTx/>
              <a:buFontTx/>
              <a:buNone/>
              <a:tabLst/>
              <a:defRPr/>
            </a:pPr>
            <a:r>
              <a:rPr kumimoji="1" lang="ja-JP" altLang="en-US"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a:t>
            </a:r>
            <a:r>
              <a:rPr kumimoji="1" lang="en-US" altLang="ja-JP"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a:t>
            </a:r>
            <a:r>
              <a:rPr kumimoji="1" lang="ja-JP" altLang="en-US"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市内全体の新型コロナ病床数</a:t>
            </a:r>
            <a:r>
              <a:rPr kumimoji="1" lang="en-US" altLang="ja-JP"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1,583</a:t>
            </a:r>
            <a:r>
              <a:rPr kumimoji="1" lang="ja-JP" altLang="en-US"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床（令和</a:t>
            </a:r>
            <a:r>
              <a:rPr kumimoji="1" lang="en-US" altLang="ja-JP"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4</a:t>
            </a:r>
            <a:r>
              <a:rPr kumimoji="1" lang="ja-JP" altLang="en-US"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年</a:t>
            </a:r>
            <a:r>
              <a:rPr kumimoji="1" lang="en-US" altLang="ja-JP"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6</a:t>
            </a:r>
            <a:r>
              <a:rPr kumimoji="1" lang="ja-JP" altLang="en-US"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30</a:t>
            </a:r>
            <a:r>
              <a:rPr kumimoji="1" lang="ja-JP" altLang="en-US"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日時点）</a:t>
            </a:r>
          </a:p>
        </p:txBody>
      </p:sp>
      <p:sp>
        <p:nvSpPr>
          <p:cNvPr id="5" name="AutoShape 6"/>
          <p:cNvSpPr>
            <a:spLocks noChangeArrowheads="1"/>
          </p:cNvSpPr>
          <p:nvPr/>
        </p:nvSpPr>
        <p:spPr bwMode="auto">
          <a:xfrm>
            <a:off x="489314" y="2514817"/>
            <a:ext cx="8174550" cy="447753"/>
          </a:xfrm>
          <a:prstGeom prst="roundRect">
            <a:avLst>
              <a:gd name="adj" fmla="val 16667"/>
            </a:avLst>
          </a:prstGeom>
          <a:solidFill>
            <a:schemeClr val="accent1">
              <a:lumMod val="40000"/>
              <a:lumOff val="60000"/>
            </a:schemeClr>
          </a:solidFill>
          <a:ln w="22225">
            <a:noFill/>
            <a:round/>
            <a:headEnd/>
            <a:tailEnd/>
          </a:ln>
          <a:effectLst>
            <a:outerShdw blurRad="50800" dist="38100" dir="2700000" algn="tl" rotWithShape="0">
              <a:prstClr val="black">
                <a:alpha val="40000"/>
              </a:prstClr>
            </a:outerShdw>
          </a:effectLst>
        </p:spPr>
        <p:txBody>
          <a:bodyPr lIns="53951" tIns="0" rIns="53951" bIns="0" anchor="ctr"/>
          <a:lstStyle/>
          <a:p>
            <a:pPr marL="0" marR="0" lvl="0" indent="0" algn="l" defTabSz="633062" rtl="0" eaLnBrk="0" fontAlgn="base" latinLnBrk="0" hangingPunct="0">
              <a:lnSpc>
                <a:spcPct val="100000"/>
              </a:lnSpc>
              <a:spcBef>
                <a:spcPct val="0"/>
              </a:spcBef>
              <a:spcAft>
                <a:spcPct val="0"/>
              </a:spcAft>
              <a:buClrTx/>
              <a:buSzTx/>
              <a:buFontTx/>
              <a:buNone/>
              <a:tabLst/>
              <a:defRPr/>
            </a:pPr>
            <a:r>
              <a:rPr kumimoji="1" lang="ja-JP" altLang="en-US" sz="1454"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新型コロナウイルス感染症患者受入病床拡充協力金</a:t>
            </a:r>
            <a:endParaRPr kumimoji="1" lang="en-US" altLang="ja-JP" sz="1454"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endParaRPr>
          </a:p>
          <a:p>
            <a:pPr marL="0" marR="0" lvl="0" indent="0" algn="l" defTabSz="633062" rtl="0" eaLnBrk="0" fontAlgn="base" latinLnBrk="0" hangingPunct="0">
              <a:lnSpc>
                <a:spcPct val="100000"/>
              </a:lnSpc>
              <a:spcBef>
                <a:spcPct val="0"/>
              </a:spcBef>
              <a:spcAft>
                <a:spcPct val="0"/>
              </a:spcAft>
              <a:buClrTx/>
              <a:buSzTx/>
              <a:buFontTx/>
              <a:buNone/>
              <a:tabLst/>
              <a:defRPr/>
            </a:pPr>
            <a:r>
              <a:rPr kumimoji="1" lang="ja-JP" altLang="en-US" sz="1454"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　　　　　　　　　　　　　　　　　　　　　　　　　　　　３億４，０００万円（第</a:t>
            </a:r>
            <a:r>
              <a:rPr kumimoji="1" lang="en-US" altLang="ja-JP" sz="1454"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13</a:t>
            </a:r>
            <a:r>
              <a:rPr kumimoji="1" lang="ja-JP" altLang="en-US" sz="1454"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回補正）</a:t>
            </a:r>
          </a:p>
        </p:txBody>
      </p:sp>
      <p:sp>
        <p:nvSpPr>
          <p:cNvPr id="9" name="AutoShape 6"/>
          <p:cNvSpPr>
            <a:spLocks noChangeArrowheads="1"/>
          </p:cNvSpPr>
          <p:nvPr/>
        </p:nvSpPr>
        <p:spPr bwMode="auto">
          <a:xfrm>
            <a:off x="489312" y="1418859"/>
            <a:ext cx="8174551" cy="496993"/>
          </a:xfrm>
          <a:prstGeom prst="roundRect">
            <a:avLst>
              <a:gd name="adj" fmla="val 16667"/>
            </a:avLst>
          </a:prstGeom>
          <a:solidFill>
            <a:schemeClr val="accent1">
              <a:lumMod val="40000"/>
              <a:lumOff val="60000"/>
            </a:schemeClr>
          </a:solidFill>
          <a:ln w="22225">
            <a:noFill/>
            <a:round/>
            <a:headEnd/>
            <a:tailEnd/>
          </a:ln>
          <a:effectLst>
            <a:outerShdw blurRad="50800" dist="38100" dir="2700000" algn="tl" rotWithShape="0">
              <a:prstClr val="black">
                <a:alpha val="40000"/>
              </a:prstClr>
            </a:outerShdw>
          </a:effectLst>
        </p:spPr>
        <p:txBody>
          <a:bodyPr lIns="53951" tIns="0" rIns="53951" bIns="0" anchor="ctr"/>
          <a:lstStyle/>
          <a:p>
            <a:pPr marL="0" marR="0" lvl="0" indent="0" algn="l" defTabSz="633062" rtl="0" eaLnBrk="0" fontAlgn="base" latinLnBrk="0" hangingPunct="0">
              <a:lnSpc>
                <a:spcPct val="100000"/>
              </a:lnSpc>
              <a:spcBef>
                <a:spcPct val="0"/>
              </a:spcBef>
              <a:spcAft>
                <a:spcPct val="0"/>
              </a:spcAft>
              <a:buClrTx/>
              <a:buSzTx/>
              <a:buFontTx/>
              <a:buNone/>
              <a:tabLst/>
              <a:defRPr/>
            </a:pPr>
            <a:r>
              <a:rPr kumimoji="1" lang="ja-JP" altLang="en-US" sz="1454"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新型コロナウイルス感染症患者</a:t>
            </a:r>
            <a:r>
              <a:rPr kumimoji="1" lang="zh-TW" altLang="en-US" sz="1454"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入院医療費公費負担</a:t>
            </a:r>
            <a:endParaRPr kumimoji="1" lang="en-US" altLang="zh-TW" sz="1454"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endParaRPr>
          </a:p>
          <a:p>
            <a:pPr marL="0" marR="0" lvl="0" indent="0" algn="l" defTabSz="633062" rtl="0" eaLnBrk="0" fontAlgn="base" latinLnBrk="0" hangingPunct="0">
              <a:lnSpc>
                <a:spcPct val="100000"/>
              </a:lnSpc>
              <a:spcBef>
                <a:spcPct val="0"/>
              </a:spcBef>
              <a:spcAft>
                <a:spcPct val="0"/>
              </a:spcAft>
              <a:buClrTx/>
              <a:buSzTx/>
              <a:buFontTx/>
              <a:buNone/>
              <a:tabLst/>
              <a:defRPr/>
            </a:pPr>
            <a:r>
              <a:rPr kumimoji="1" lang="ja-JP" altLang="en-US" sz="1454"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　　　　　　　　　　　　　　　　　　　　　　　　　　　　</a:t>
            </a:r>
            <a:r>
              <a:rPr kumimoji="1" lang="zh-TW" altLang="en-US" sz="1454"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４億５，</a:t>
            </a:r>
            <a:r>
              <a:rPr kumimoji="1" lang="ja-JP" altLang="en-US" sz="1454"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７</a:t>
            </a:r>
            <a:r>
              <a:rPr kumimoji="1" lang="zh-TW" altLang="en-US" sz="1454"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００万円（第</a:t>
            </a:r>
            <a:r>
              <a:rPr kumimoji="1" lang="en-US" altLang="zh-TW" sz="1454"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13</a:t>
            </a:r>
            <a:r>
              <a:rPr kumimoji="1" lang="zh-TW" altLang="en-US" sz="1454"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回</a:t>
            </a:r>
            <a:r>
              <a:rPr kumimoji="1" lang="ja-JP" altLang="en-US" sz="1454"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補正</a:t>
            </a:r>
            <a:r>
              <a:rPr kumimoji="1" lang="zh-TW" altLang="en-US" sz="1454"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a:t>
            </a:r>
            <a:endParaRPr kumimoji="1" lang="ja-JP" altLang="en-US" sz="1454"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endParaRPr>
          </a:p>
        </p:txBody>
      </p:sp>
      <p:sp>
        <p:nvSpPr>
          <p:cNvPr id="10" name="コンテンツ プレースホルダー 2"/>
          <p:cNvSpPr txBox="1">
            <a:spLocks/>
          </p:cNvSpPr>
          <p:nvPr/>
        </p:nvSpPr>
        <p:spPr>
          <a:xfrm>
            <a:off x="1232454" y="2112411"/>
            <a:ext cx="6504778" cy="626283"/>
          </a:xfrm>
          <a:prstGeom prst="rect">
            <a:avLst/>
          </a:prstGeom>
        </p:spPr>
        <p:txBody>
          <a:bodyPr anchor="t" anchorCtr="0">
            <a:noAutofit/>
          </a:bodyPr>
          <a:lstStyle>
            <a:lvl1pPr marL="285750" indent="-285750" algn="l" rtl="0" eaLnBrk="0" fontAlgn="base" hangingPunct="0">
              <a:spcBef>
                <a:spcPct val="20000"/>
              </a:spcBef>
              <a:spcAft>
                <a:spcPct val="0"/>
              </a:spcAft>
              <a:buChar char="•"/>
              <a:defRPr kumimoji="1" sz="2800">
                <a:solidFill>
                  <a:schemeClr val="tx1"/>
                </a:solidFill>
                <a:latin typeface="+mn-lt"/>
                <a:ea typeface="+mn-ea"/>
                <a:cs typeface="+mn-cs"/>
              </a:defRPr>
            </a:lvl1pPr>
            <a:lvl2pPr marL="627063" indent="-236538" algn="l" rtl="0" eaLnBrk="0" fontAlgn="base" hangingPunct="0">
              <a:spcBef>
                <a:spcPct val="20000"/>
              </a:spcBef>
              <a:spcAft>
                <a:spcPct val="0"/>
              </a:spcAft>
              <a:buChar char="–"/>
              <a:defRPr kumimoji="1" sz="2400">
                <a:solidFill>
                  <a:schemeClr val="tx1"/>
                </a:solidFill>
                <a:latin typeface="+mn-lt"/>
                <a:ea typeface="+mn-ea"/>
              </a:defRPr>
            </a:lvl2pPr>
            <a:lvl3pPr marL="968375" indent="-188913" algn="l" rtl="0" eaLnBrk="0" fontAlgn="base" hangingPunct="0">
              <a:spcBef>
                <a:spcPct val="20000"/>
              </a:spcBef>
              <a:spcAft>
                <a:spcPct val="0"/>
              </a:spcAft>
              <a:buChar char="•"/>
              <a:defRPr kumimoji="1" sz="2000">
                <a:solidFill>
                  <a:schemeClr val="tx1"/>
                </a:solidFill>
                <a:latin typeface="+mn-lt"/>
                <a:ea typeface="+mn-ea"/>
              </a:defRPr>
            </a:lvl3pPr>
            <a:lvl4pPr marL="1357313" indent="-188913" algn="l" rtl="0" eaLnBrk="0" fontAlgn="base" hangingPunct="0">
              <a:spcBef>
                <a:spcPct val="20000"/>
              </a:spcBef>
              <a:spcAft>
                <a:spcPct val="0"/>
              </a:spcAft>
              <a:buChar char="–"/>
              <a:defRPr kumimoji="1" sz="1700">
                <a:solidFill>
                  <a:schemeClr val="tx1"/>
                </a:solidFill>
                <a:latin typeface="+mn-lt"/>
                <a:ea typeface="+mn-ea"/>
              </a:defRPr>
            </a:lvl4pPr>
            <a:lvl5pPr marL="1747838" indent="-188913" algn="l" rtl="0" eaLnBrk="0" fontAlgn="base" hangingPunct="0">
              <a:spcBef>
                <a:spcPct val="20000"/>
              </a:spcBef>
              <a:spcAft>
                <a:spcPct val="0"/>
              </a:spcAft>
              <a:buChar char="»"/>
              <a:defRPr kumimoji="1" sz="1700">
                <a:solidFill>
                  <a:schemeClr val="tx1"/>
                </a:solidFill>
                <a:latin typeface="+mn-lt"/>
                <a:ea typeface="+mn-ea"/>
              </a:defRPr>
            </a:lvl5pPr>
            <a:lvl6pPr marL="2142013" indent="-194728" algn="l" rtl="0" fontAlgn="base">
              <a:spcBef>
                <a:spcPct val="20000"/>
              </a:spcBef>
              <a:spcAft>
                <a:spcPct val="0"/>
              </a:spcAft>
              <a:buChar char="»"/>
              <a:defRPr kumimoji="1" sz="1700">
                <a:solidFill>
                  <a:schemeClr val="tx1"/>
                </a:solidFill>
                <a:latin typeface="+mn-lt"/>
                <a:ea typeface="+mn-ea"/>
              </a:defRPr>
            </a:lvl6pPr>
            <a:lvl7pPr marL="2531469" indent="-194728" algn="l" rtl="0" fontAlgn="base">
              <a:spcBef>
                <a:spcPct val="20000"/>
              </a:spcBef>
              <a:spcAft>
                <a:spcPct val="0"/>
              </a:spcAft>
              <a:buChar char="»"/>
              <a:defRPr kumimoji="1" sz="1700">
                <a:solidFill>
                  <a:schemeClr val="tx1"/>
                </a:solidFill>
                <a:latin typeface="+mn-lt"/>
                <a:ea typeface="+mn-ea"/>
              </a:defRPr>
            </a:lvl7pPr>
            <a:lvl8pPr marL="2920928" indent="-194728" algn="l" rtl="0" fontAlgn="base">
              <a:spcBef>
                <a:spcPct val="20000"/>
              </a:spcBef>
              <a:spcAft>
                <a:spcPct val="0"/>
              </a:spcAft>
              <a:buChar char="»"/>
              <a:defRPr kumimoji="1" sz="1700">
                <a:solidFill>
                  <a:schemeClr val="tx1"/>
                </a:solidFill>
                <a:latin typeface="+mn-lt"/>
                <a:ea typeface="+mn-ea"/>
              </a:defRPr>
            </a:lvl8pPr>
            <a:lvl9pPr marL="3310386" indent="-194728" algn="l" rtl="0" fontAlgn="base">
              <a:spcBef>
                <a:spcPct val="20000"/>
              </a:spcBef>
              <a:spcAft>
                <a:spcPct val="0"/>
              </a:spcAft>
              <a:buChar char="»"/>
              <a:defRPr kumimoji="1" sz="1700">
                <a:solidFill>
                  <a:schemeClr val="tx1"/>
                </a:solidFill>
                <a:latin typeface="+mn-lt"/>
                <a:ea typeface="+mn-ea"/>
              </a:defRPr>
            </a:lvl9pPr>
          </a:lstStyle>
          <a:p>
            <a:pPr marL="263776" marR="0" lvl="0" indent="-263776" algn="l" defTabSz="844083" rtl="0" eaLnBrk="0" fontAlgn="base" latinLnBrk="0" hangingPunct="0">
              <a:lnSpc>
                <a:spcPct val="120000"/>
              </a:lnSpc>
              <a:spcBef>
                <a:spcPts val="0"/>
              </a:spcBef>
              <a:spcAft>
                <a:spcPct val="0"/>
              </a:spcAft>
              <a:buClrTx/>
              <a:buSzTx/>
              <a:buFont typeface="Wingdings" panose="05000000000000000000" pitchFamily="2" charset="2"/>
              <a:buChar char="Ø"/>
              <a:tabLst/>
              <a:defRPr/>
            </a:pPr>
            <a:r>
              <a:rPr kumimoji="1" lang="ja-JP" altLang="en-US"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新型コロナウイルス感染症患者の入院に要する費用の保険適用後の自己負担分を公費負担</a:t>
            </a:r>
          </a:p>
        </p:txBody>
      </p:sp>
      <p:sp>
        <p:nvSpPr>
          <p:cNvPr id="2" name="スライド番号プレースホルダー 1"/>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1E2DCCE-2328-4EE7-B47C-8DACD135FF60}" type="slidenum">
              <a:rPr kumimoji="1" lang="en-US" altLang="ja-JP" sz="11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278</a:t>
            </a:fld>
            <a:endParaRPr kumimoji="1" lang="en-US" altLang="ja-JP" sz="11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
        <p:nvSpPr>
          <p:cNvPr id="8" name="テキスト ボックス 36"/>
          <p:cNvSpPr txBox="1"/>
          <p:nvPr/>
        </p:nvSpPr>
        <p:spPr>
          <a:xfrm>
            <a:off x="53576" y="46166"/>
            <a:ext cx="3993789"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Ⅳ</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　新型</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コロナウイルス感染症</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対策</a:t>
            </a:r>
            <a:endPar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endParaRPr>
          </a:p>
        </p:txBody>
      </p:sp>
    </p:spTree>
    <p:extLst>
      <p:ext uri="{BB962C8B-B14F-4D97-AF65-F5344CB8AC3E}">
        <p14:creationId xmlns:p14="http://schemas.microsoft.com/office/powerpoint/2010/main" val="3273378679"/>
      </p:ext>
    </p:extLst>
  </p:cSld>
  <p:clrMapOvr>
    <a:masterClrMapping/>
  </p:clrMapOvr>
  <p:transition/>
  <p:timing>
    <p:tnLst>
      <p:par>
        <p:cTn id="1" dur="indefinite" restart="never" nodeType="tmRoot"/>
      </p:par>
    </p:tn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 name="角丸四角形 40"/>
          <p:cNvSpPr/>
          <p:nvPr/>
        </p:nvSpPr>
        <p:spPr>
          <a:xfrm>
            <a:off x="1869717" y="1196752"/>
            <a:ext cx="2630275" cy="2303958"/>
          </a:xfrm>
          <a:prstGeom prst="roundRect">
            <a:avLst>
              <a:gd name="adj" fmla="val 0"/>
            </a:avLst>
          </a:prstGeom>
          <a:solidFill>
            <a:srgbClr val="66FFFF">
              <a:alpha val="50000"/>
            </a:srgb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46" name="角丸四角形 45"/>
          <p:cNvSpPr/>
          <p:nvPr/>
        </p:nvSpPr>
        <p:spPr>
          <a:xfrm>
            <a:off x="1834604" y="4138957"/>
            <a:ext cx="2630275" cy="2302478"/>
          </a:xfrm>
          <a:prstGeom prst="roundRect">
            <a:avLst>
              <a:gd name="adj" fmla="val 0"/>
            </a:avLst>
          </a:prstGeom>
          <a:solidFill>
            <a:srgbClr val="66FFFF">
              <a:alpha val="50000"/>
            </a:srgb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47" name="角丸四角形 46"/>
          <p:cNvSpPr/>
          <p:nvPr/>
        </p:nvSpPr>
        <p:spPr>
          <a:xfrm>
            <a:off x="6242217" y="1196752"/>
            <a:ext cx="2630275" cy="2304000"/>
          </a:xfrm>
          <a:prstGeom prst="roundRect">
            <a:avLst>
              <a:gd name="adj" fmla="val 0"/>
            </a:avLst>
          </a:prstGeom>
          <a:solidFill>
            <a:srgbClr val="66FFFF">
              <a:alpha val="50000"/>
            </a:srgb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48" name="角丸四角形 47"/>
          <p:cNvSpPr/>
          <p:nvPr/>
        </p:nvSpPr>
        <p:spPr>
          <a:xfrm>
            <a:off x="6262205" y="4192622"/>
            <a:ext cx="2630275" cy="2243981"/>
          </a:xfrm>
          <a:prstGeom prst="roundRect">
            <a:avLst>
              <a:gd name="adj" fmla="val 0"/>
            </a:avLst>
          </a:prstGeom>
          <a:solidFill>
            <a:srgbClr val="66FFFF">
              <a:alpha val="50000"/>
            </a:srgb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pic>
        <p:nvPicPr>
          <p:cNvPr id="2" name="図 1"/>
          <p:cNvPicPr>
            <a:picLocks noChangeAspect="1"/>
          </p:cNvPicPr>
          <p:nvPr/>
        </p:nvPicPr>
        <p:blipFill>
          <a:blip r:embed="rId2">
            <a:clrChange>
              <a:clrFrom>
                <a:srgbClr val="FFFFFF"/>
              </a:clrFrom>
              <a:clrTo>
                <a:srgbClr val="FFFFFF">
                  <a:alpha val="0"/>
                </a:srgbClr>
              </a:clrTo>
            </a:clrChange>
          </a:blip>
          <a:stretch>
            <a:fillRect/>
          </a:stretch>
        </p:blipFill>
        <p:spPr>
          <a:xfrm>
            <a:off x="170545" y="1037894"/>
            <a:ext cx="4396831" cy="2854832"/>
          </a:xfrm>
          <a:prstGeom prst="rect">
            <a:avLst/>
          </a:prstGeom>
        </p:spPr>
      </p:pic>
      <p:pic>
        <p:nvPicPr>
          <p:cNvPr id="3" name="図 2"/>
          <p:cNvPicPr>
            <a:picLocks noChangeAspect="1"/>
          </p:cNvPicPr>
          <p:nvPr/>
        </p:nvPicPr>
        <p:blipFill>
          <a:blip r:embed="rId3">
            <a:clrChange>
              <a:clrFrom>
                <a:srgbClr val="FFFFFF"/>
              </a:clrFrom>
              <a:clrTo>
                <a:srgbClr val="FFFFFF">
                  <a:alpha val="0"/>
                </a:srgbClr>
              </a:clrTo>
            </a:clrChange>
          </a:blip>
          <a:stretch>
            <a:fillRect/>
          </a:stretch>
        </p:blipFill>
        <p:spPr>
          <a:xfrm>
            <a:off x="4533754" y="1009520"/>
            <a:ext cx="4394984" cy="2816889"/>
          </a:xfrm>
          <a:prstGeom prst="rect">
            <a:avLst/>
          </a:prstGeom>
        </p:spPr>
      </p:pic>
      <p:pic>
        <p:nvPicPr>
          <p:cNvPr id="4" name="図 3"/>
          <p:cNvPicPr>
            <a:picLocks noChangeAspect="1"/>
          </p:cNvPicPr>
          <p:nvPr/>
        </p:nvPicPr>
        <p:blipFill>
          <a:blip r:embed="rId4">
            <a:clrChange>
              <a:clrFrom>
                <a:srgbClr val="FFFFFF"/>
              </a:clrFrom>
              <a:clrTo>
                <a:srgbClr val="FFFFFF">
                  <a:alpha val="0"/>
                </a:srgbClr>
              </a:clrTo>
            </a:clrChange>
          </a:blip>
          <a:stretch>
            <a:fillRect/>
          </a:stretch>
        </p:blipFill>
        <p:spPr>
          <a:xfrm>
            <a:off x="175942" y="3976598"/>
            <a:ext cx="4334394" cy="2857691"/>
          </a:xfrm>
          <a:prstGeom prst="rect">
            <a:avLst/>
          </a:prstGeom>
        </p:spPr>
      </p:pic>
      <p:pic>
        <p:nvPicPr>
          <p:cNvPr id="5" name="図 4"/>
          <p:cNvPicPr>
            <a:picLocks noChangeAspect="1"/>
          </p:cNvPicPr>
          <p:nvPr/>
        </p:nvPicPr>
        <p:blipFill>
          <a:blip r:embed="rId5">
            <a:clrChange>
              <a:clrFrom>
                <a:srgbClr val="FFFFFF"/>
              </a:clrFrom>
              <a:clrTo>
                <a:srgbClr val="FFFFFF">
                  <a:alpha val="0"/>
                </a:srgbClr>
              </a:clrTo>
            </a:clrChange>
          </a:blip>
          <a:stretch>
            <a:fillRect/>
          </a:stretch>
        </p:blipFill>
        <p:spPr>
          <a:xfrm>
            <a:off x="4567376" y="3992344"/>
            <a:ext cx="4377194" cy="2768428"/>
          </a:xfrm>
          <a:prstGeom prst="rect">
            <a:avLst/>
          </a:prstGeom>
        </p:spPr>
      </p:pic>
      <p:sp>
        <p:nvSpPr>
          <p:cNvPr id="29" name="タイトル 1"/>
          <p:cNvSpPr txBox="1">
            <a:spLocks/>
          </p:cNvSpPr>
          <p:nvPr/>
        </p:nvSpPr>
        <p:spPr>
          <a:xfrm>
            <a:off x="0" y="493887"/>
            <a:ext cx="8856984" cy="465282"/>
          </a:xfrm>
          <a:prstGeom prst="rect">
            <a:avLst/>
          </a:prstGeom>
        </p:spPr>
        <p:txBody>
          <a:bodyPr vert="horz" lIns="84406" tIns="42203" rIns="84406" bIns="42203" rtlCol="0" anchor="ctr">
            <a:noAutofit/>
          </a:bodyP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1" lang="en-US" altLang="ja-JP" sz="1292"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j-cs"/>
              </a:rPr>
              <a:t>【</a:t>
            </a:r>
            <a:r>
              <a:rPr kumimoji="1" lang="ja-JP" altLang="en-US" sz="1292"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j-cs"/>
              </a:rPr>
              <a:t>大阪市</a:t>
            </a:r>
            <a:r>
              <a:rPr kumimoji="1" lang="en-US" altLang="ja-JP" sz="1292"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j-cs"/>
              </a:rPr>
              <a:t>】 </a:t>
            </a:r>
            <a:r>
              <a:rPr kumimoji="1" lang="ja-JP" altLang="en-US" sz="1292"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j-cs"/>
              </a:rPr>
              <a:t>全国学力・学習状況調査　平均正答率対全国比　</a:t>
            </a:r>
            <a:endParaRPr kumimoji="1" lang="ja-JP" altLang="en-US" sz="1292" b="0" i="0" u="sng" strike="noStrike" kern="1200" cap="none" spc="0" normalizeH="0" baseline="0" noProof="0" dirty="0">
              <a:ln>
                <a:noFill/>
              </a:ln>
              <a:solidFill>
                <a:srgbClr val="FF0000"/>
              </a:solidFill>
              <a:effectLst/>
              <a:uLnTx/>
              <a:uFillTx/>
              <a:latin typeface="Calibri"/>
              <a:ea typeface="ＭＳ Ｐゴシック" panose="020B0600070205080204" pitchFamily="50" charset="-128"/>
              <a:cs typeface="+mj-cs"/>
            </a:endParaRPr>
          </a:p>
        </p:txBody>
      </p:sp>
      <p:sp>
        <p:nvSpPr>
          <p:cNvPr id="31" name="テキスト ボックス 30"/>
          <p:cNvSpPr txBox="1"/>
          <p:nvPr/>
        </p:nvSpPr>
        <p:spPr>
          <a:xfrm>
            <a:off x="6215857" y="714569"/>
            <a:ext cx="2808312" cy="25391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正答率</a:t>
            </a:r>
            <a:r>
              <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対全国比　他都市との比較（抜粋）</a:t>
            </a:r>
            <a:r>
              <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endPar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40" name="コンテンツ プレースホルダー 2"/>
          <p:cNvSpPr txBox="1">
            <a:spLocks/>
          </p:cNvSpPr>
          <p:nvPr/>
        </p:nvSpPr>
        <p:spPr>
          <a:xfrm>
            <a:off x="170545" y="860255"/>
            <a:ext cx="3826768" cy="250481"/>
          </a:xfrm>
          <a:prstGeom prst="rect">
            <a:avLst/>
          </a:prstGeom>
          <a:ln>
            <a:noFill/>
          </a:ln>
        </p:spPr>
        <p:txBody>
          <a:bodyPr>
            <a:normAutofit fontScale="92500" lnSpcReduction="10000"/>
          </a:bodyPr>
          <a:lstStyle>
            <a:lvl1pPr marL="342900" indent="-342900" algn="l" defTabSz="914400" rtl="0" eaLnBrk="1" latinLnBrk="0" hangingPunct="1">
              <a:spcBef>
                <a:spcPct val="20000"/>
              </a:spcBef>
              <a:buFont typeface="Arial" panose="020B0604020202020204" pitchFamily="34" charset="0"/>
              <a:buChar char="•"/>
              <a:defRPr kumimoji="1"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kumimoji="1"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kumimoji="1"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kumimoji="1"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kumimoji="1"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kumimoji="1" sz="20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ct val="20000"/>
              </a:spcBef>
              <a:spcAft>
                <a:spcPts val="0"/>
              </a:spcAft>
              <a:buClrTx/>
              <a:buSzTx/>
              <a:buFont typeface="Arial" panose="020B0604020202020204" pitchFamily="34" charset="0"/>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小学生</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26" name="テキスト ボックス 25"/>
          <p:cNvSpPr txBox="1"/>
          <p:nvPr/>
        </p:nvSpPr>
        <p:spPr>
          <a:xfrm>
            <a:off x="251520" y="232182"/>
            <a:ext cx="7704856"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④</a:t>
            </a:r>
            <a:r>
              <a:rPr kumimoji="1" lang="ja-JP" altLang="en-US" sz="16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600" b="1"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参考</a:t>
            </a:r>
            <a:endParaRPr kumimoji="1" lang="ja-JP" altLang="en-US" sz="16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cxnSp>
        <p:nvCxnSpPr>
          <p:cNvPr id="44" name="直線コネクタ 43"/>
          <p:cNvCxnSpPr/>
          <p:nvPr/>
        </p:nvCxnSpPr>
        <p:spPr>
          <a:xfrm>
            <a:off x="251520" y="520214"/>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9" name="コンテンツ プレースホルダー 2"/>
          <p:cNvSpPr txBox="1">
            <a:spLocks/>
          </p:cNvSpPr>
          <p:nvPr/>
        </p:nvSpPr>
        <p:spPr>
          <a:xfrm>
            <a:off x="190786" y="3788332"/>
            <a:ext cx="3826768" cy="250481"/>
          </a:xfrm>
          <a:prstGeom prst="rect">
            <a:avLst/>
          </a:prstGeom>
          <a:ln>
            <a:noFill/>
          </a:ln>
        </p:spPr>
        <p:txBody>
          <a:bodyPr>
            <a:normAutofit fontScale="92500" lnSpcReduction="10000"/>
          </a:bodyPr>
          <a:lstStyle>
            <a:lvl1pPr marL="342900" indent="-342900" algn="l" defTabSz="914400" rtl="0" eaLnBrk="1" latinLnBrk="0" hangingPunct="1">
              <a:spcBef>
                <a:spcPct val="20000"/>
              </a:spcBef>
              <a:buFont typeface="Arial" panose="020B0604020202020204" pitchFamily="34" charset="0"/>
              <a:buChar char="•"/>
              <a:defRPr kumimoji="1"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kumimoji="1"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kumimoji="1"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kumimoji="1"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kumimoji="1"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kumimoji="1" sz="20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ct val="20000"/>
              </a:spcBef>
              <a:spcAft>
                <a:spcPts val="0"/>
              </a:spcAft>
              <a:buClrTx/>
              <a:buSzTx/>
              <a:buFont typeface="Arial" panose="020B0604020202020204" pitchFamily="34" charset="0"/>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中</a:t>
            </a:r>
            <a:r>
              <a:rPr kumimoji="1" lang="ja-JP" altLang="en-US" sz="12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学生</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20" name="テキスト ボックス 36"/>
          <p:cNvSpPr txBox="1"/>
          <p:nvPr/>
        </p:nvSpPr>
        <p:spPr>
          <a:xfrm>
            <a:off x="88664" y="46620"/>
            <a:ext cx="3491880"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lvl="0">
              <a:defRPr/>
            </a:pPr>
            <a:r>
              <a:rPr kumimoji="1" lang="en-US" altLang="ja-JP"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Ⅰ</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　</a:t>
            </a:r>
            <a:r>
              <a:rPr lang="ja-JP" altLang="en-US"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政策の刷新</a:t>
            </a:r>
            <a:r>
              <a:rPr lang="ja-JP" altLang="en-US" sz="1100" dirty="0" smtClean="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・教育改革</a:t>
            </a:r>
            <a:endParaRPr lang="ja-JP" altLang="en-US"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endParaRPr>
          </a:p>
        </p:txBody>
      </p:sp>
      <p:sp>
        <p:nvSpPr>
          <p:cNvPr id="6" name="スライド番号プレースホルダー 5"/>
          <p:cNvSpPr>
            <a:spLocks noGrp="1"/>
          </p:cNvSpPr>
          <p:nvPr>
            <p:ph type="sldNum" sz="quarter" idx="12"/>
          </p:nvPr>
        </p:nvSpPr>
        <p:spPr/>
        <p:txBody>
          <a:bodyPr/>
          <a:lstStyle/>
          <a:p>
            <a:fld id="{CCEC3038-1CF1-4B63-9920-55248DCFBA97}" type="slidenum">
              <a:rPr kumimoji="1" lang="ja-JP" altLang="en-US" smtClean="0"/>
              <a:pPr/>
              <a:t>27</a:t>
            </a:fld>
            <a:endParaRPr kumimoji="1" lang="ja-JP" altLang="en-US" dirty="0"/>
          </a:p>
        </p:txBody>
      </p:sp>
    </p:spTree>
    <p:extLst>
      <p:ext uri="{BB962C8B-B14F-4D97-AF65-F5344CB8AC3E}">
        <p14:creationId xmlns:p14="http://schemas.microsoft.com/office/powerpoint/2010/main" val="2682548755"/>
      </p:ext>
    </p:extLst>
  </p:cSld>
  <p:clrMapOvr>
    <a:masterClrMapping/>
  </p:clrMapOvr>
  <p:timing>
    <p:tnLst>
      <p:par>
        <p:cTn id="1" dur="indefinite" restart="never" nodeType="tmRoot"/>
      </p:par>
    </p:tnLst>
  </p:timing>
</p:sld>
</file>

<file path=ppt/slides/slide2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Rectangle 4"/>
          <p:cNvSpPr>
            <a:spLocks noChangeArrowheads="1"/>
          </p:cNvSpPr>
          <p:nvPr/>
        </p:nvSpPr>
        <p:spPr bwMode="auto">
          <a:xfrm>
            <a:off x="350227" y="1050682"/>
            <a:ext cx="8442081" cy="439616"/>
          </a:xfrm>
          <a:prstGeom prst="rect">
            <a:avLst/>
          </a:prstGeom>
          <a:solidFill>
            <a:srgbClr val="000099"/>
          </a:solidFill>
          <a:ln w="38100" algn="ctr">
            <a:noFill/>
            <a:miter lim="800000"/>
            <a:headEnd/>
            <a:tailEnd/>
          </a:ln>
          <a:effectLst/>
        </p:spPr>
        <p:txBody>
          <a:bodyPr wrap="none" lIns="71934" tIns="35967" rIns="71934" bIns="35967" anchor="ctr"/>
          <a:lstStyle/>
          <a:p>
            <a:pPr marL="0" marR="0" lvl="0" indent="0" algn="ctr" defTabSz="844083" rtl="0" eaLnBrk="1" fontAlgn="base" latinLnBrk="0" hangingPunct="1">
              <a:lnSpc>
                <a:spcPct val="100000"/>
              </a:lnSpc>
              <a:spcBef>
                <a:spcPct val="0"/>
              </a:spcBef>
              <a:spcAft>
                <a:spcPct val="0"/>
              </a:spcAft>
              <a:buClrTx/>
              <a:buSzTx/>
              <a:buFontTx/>
              <a:buNone/>
              <a:tabLst/>
              <a:defRPr/>
            </a:pPr>
            <a:r>
              <a:rPr kumimoji="1" lang="ja-JP" altLang="en-US" sz="2585"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HG創英角ｺﾞｼｯｸUB" pitchFamily="49" charset="-128"/>
                <a:cs typeface="+mn-cs"/>
              </a:rPr>
              <a:t>令和２年度</a:t>
            </a:r>
            <a:endParaRPr kumimoji="1" lang="en-US" altLang="ja-JP" sz="2585"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HG創英角ｺﾞｼｯｸUB" pitchFamily="49" charset="-128"/>
              <a:cs typeface="+mn-cs"/>
            </a:endParaRPr>
          </a:p>
        </p:txBody>
      </p:sp>
      <p:sp>
        <p:nvSpPr>
          <p:cNvPr id="7" name="コンテンツ プレースホルダー 2"/>
          <p:cNvSpPr txBox="1">
            <a:spLocks/>
          </p:cNvSpPr>
          <p:nvPr/>
        </p:nvSpPr>
        <p:spPr>
          <a:xfrm>
            <a:off x="507023" y="1932171"/>
            <a:ext cx="3920598" cy="2660997"/>
          </a:xfrm>
          <a:prstGeom prst="rect">
            <a:avLst/>
          </a:prstGeom>
        </p:spPr>
        <p:txBody>
          <a:bodyPr anchor="t" anchorCtr="0">
            <a:noAutofit/>
          </a:bodyPr>
          <a:lstStyle>
            <a:lvl1pPr marL="285750" indent="-285750" algn="l" rtl="0" eaLnBrk="0" fontAlgn="base" hangingPunct="0">
              <a:spcBef>
                <a:spcPct val="20000"/>
              </a:spcBef>
              <a:spcAft>
                <a:spcPct val="0"/>
              </a:spcAft>
              <a:buChar char="•"/>
              <a:defRPr kumimoji="1" sz="2800">
                <a:solidFill>
                  <a:schemeClr val="tx1"/>
                </a:solidFill>
                <a:latin typeface="+mn-lt"/>
                <a:ea typeface="+mn-ea"/>
                <a:cs typeface="+mn-cs"/>
              </a:defRPr>
            </a:lvl1pPr>
            <a:lvl2pPr marL="627063" indent="-236538" algn="l" rtl="0" eaLnBrk="0" fontAlgn="base" hangingPunct="0">
              <a:spcBef>
                <a:spcPct val="20000"/>
              </a:spcBef>
              <a:spcAft>
                <a:spcPct val="0"/>
              </a:spcAft>
              <a:buChar char="–"/>
              <a:defRPr kumimoji="1" sz="2400">
                <a:solidFill>
                  <a:schemeClr val="tx1"/>
                </a:solidFill>
                <a:latin typeface="+mn-lt"/>
                <a:ea typeface="+mn-ea"/>
              </a:defRPr>
            </a:lvl2pPr>
            <a:lvl3pPr marL="968375" indent="-188913" algn="l" rtl="0" eaLnBrk="0" fontAlgn="base" hangingPunct="0">
              <a:spcBef>
                <a:spcPct val="20000"/>
              </a:spcBef>
              <a:spcAft>
                <a:spcPct val="0"/>
              </a:spcAft>
              <a:buChar char="•"/>
              <a:defRPr kumimoji="1" sz="2000">
                <a:solidFill>
                  <a:schemeClr val="tx1"/>
                </a:solidFill>
                <a:latin typeface="+mn-lt"/>
                <a:ea typeface="+mn-ea"/>
              </a:defRPr>
            </a:lvl3pPr>
            <a:lvl4pPr marL="1357313" indent="-188913" algn="l" rtl="0" eaLnBrk="0" fontAlgn="base" hangingPunct="0">
              <a:spcBef>
                <a:spcPct val="20000"/>
              </a:spcBef>
              <a:spcAft>
                <a:spcPct val="0"/>
              </a:spcAft>
              <a:buChar char="–"/>
              <a:defRPr kumimoji="1" sz="1700">
                <a:solidFill>
                  <a:schemeClr val="tx1"/>
                </a:solidFill>
                <a:latin typeface="+mn-lt"/>
                <a:ea typeface="+mn-ea"/>
              </a:defRPr>
            </a:lvl4pPr>
            <a:lvl5pPr marL="1747838" indent="-188913" algn="l" rtl="0" eaLnBrk="0" fontAlgn="base" hangingPunct="0">
              <a:spcBef>
                <a:spcPct val="20000"/>
              </a:spcBef>
              <a:spcAft>
                <a:spcPct val="0"/>
              </a:spcAft>
              <a:buChar char="»"/>
              <a:defRPr kumimoji="1" sz="1700">
                <a:solidFill>
                  <a:schemeClr val="tx1"/>
                </a:solidFill>
                <a:latin typeface="+mn-lt"/>
                <a:ea typeface="+mn-ea"/>
              </a:defRPr>
            </a:lvl5pPr>
            <a:lvl6pPr marL="2142013" indent="-194728" algn="l" rtl="0" fontAlgn="base">
              <a:spcBef>
                <a:spcPct val="20000"/>
              </a:spcBef>
              <a:spcAft>
                <a:spcPct val="0"/>
              </a:spcAft>
              <a:buChar char="»"/>
              <a:defRPr kumimoji="1" sz="1700">
                <a:solidFill>
                  <a:schemeClr val="tx1"/>
                </a:solidFill>
                <a:latin typeface="+mn-lt"/>
                <a:ea typeface="+mn-ea"/>
              </a:defRPr>
            </a:lvl6pPr>
            <a:lvl7pPr marL="2531469" indent="-194728" algn="l" rtl="0" fontAlgn="base">
              <a:spcBef>
                <a:spcPct val="20000"/>
              </a:spcBef>
              <a:spcAft>
                <a:spcPct val="0"/>
              </a:spcAft>
              <a:buChar char="»"/>
              <a:defRPr kumimoji="1" sz="1700">
                <a:solidFill>
                  <a:schemeClr val="tx1"/>
                </a:solidFill>
                <a:latin typeface="+mn-lt"/>
                <a:ea typeface="+mn-ea"/>
              </a:defRPr>
            </a:lvl7pPr>
            <a:lvl8pPr marL="2920928" indent="-194728" algn="l" rtl="0" fontAlgn="base">
              <a:spcBef>
                <a:spcPct val="20000"/>
              </a:spcBef>
              <a:spcAft>
                <a:spcPct val="0"/>
              </a:spcAft>
              <a:buChar char="»"/>
              <a:defRPr kumimoji="1" sz="1700">
                <a:solidFill>
                  <a:schemeClr val="tx1"/>
                </a:solidFill>
                <a:latin typeface="+mn-lt"/>
                <a:ea typeface="+mn-ea"/>
              </a:defRPr>
            </a:lvl8pPr>
            <a:lvl9pPr marL="3310386" indent="-194728" algn="l" rtl="0" fontAlgn="base">
              <a:spcBef>
                <a:spcPct val="20000"/>
              </a:spcBef>
              <a:spcAft>
                <a:spcPct val="0"/>
              </a:spcAft>
              <a:buChar char="»"/>
              <a:defRPr kumimoji="1" sz="1700">
                <a:solidFill>
                  <a:schemeClr val="tx1"/>
                </a:solidFill>
                <a:latin typeface="+mn-lt"/>
                <a:ea typeface="+mn-ea"/>
              </a:defRPr>
            </a:lvl9pPr>
          </a:lstStyle>
          <a:p>
            <a:pPr marL="0" marR="0" lvl="0" indent="0" algn="l" defTabSz="844083" rtl="0" eaLnBrk="0" fontAlgn="base" latinLnBrk="0" hangingPunct="0">
              <a:lnSpc>
                <a:spcPct val="12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（幼稚園）</a:t>
            </a:r>
          </a:p>
          <a:p>
            <a:pPr marL="263776" marR="0" lvl="0" indent="-263776" algn="l" defTabSz="844083" rtl="0" eaLnBrk="0" fontAlgn="base" latinLnBrk="0" hangingPunct="0">
              <a:lnSpc>
                <a:spcPct val="120000"/>
              </a:lnSpc>
              <a:spcBef>
                <a:spcPts val="0"/>
              </a:spcBef>
              <a:spcAft>
                <a:spcPct val="0"/>
              </a:spcAft>
              <a:buClrTx/>
              <a:buSzTx/>
              <a:buFont typeface="Wingdings" panose="05000000000000000000" pitchFamily="2" charset="2"/>
              <a:buChar char="Ø"/>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臨時休業措置：</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2</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29</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3</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13</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a:t>
            </a:r>
          </a:p>
          <a:p>
            <a:pPr marL="263776" marR="0" lvl="0" indent="-263776" algn="l" defTabSz="844083" rtl="0" eaLnBrk="0" fontAlgn="base" latinLnBrk="0" hangingPunct="0">
              <a:lnSpc>
                <a:spcPct val="120000"/>
              </a:lnSpc>
              <a:spcBef>
                <a:spcPts val="0"/>
              </a:spcBef>
              <a:spcAft>
                <a:spcPct val="0"/>
              </a:spcAft>
              <a:buClrTx/>
              <a:buSzTx/>
              <a:buFont typeface="Wingdings" panose="05000000000000000000" pitchFamily="2" charset="2"/>
              <a:buChar char="Ø"/>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臨時休業延長：</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3</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14</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3</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22</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a:t>
            </a:r>
          </a:p>
          <a:p>
            <a:pPr marL="263776" marR="0" lvl="0" indent="-263776" algn="l" defTabSz="844083" rtl="0" eaLnBrk="0" fontAlgn="base" latinLnBrk="0" hangingPunct="0">
              <a:lnSpc>
                <a:spcPct val="120000"/>
              </a:lnSpc>
              <a:spcBef>
                <a:spcPts val="0"/>
              </a:spcBef>
              <a:spcAft>
                <a:spcPct val="0"/>
              </a:spcAft>
              <a:buClrTx/>
              <a:buSzTx/>
              <a:buFont typeface="Wingdings" panose="05000000000000000000" pitchFamily="2" charset="2"/>
              <a:buChar char="Ø"/>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臨時休業延長：</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3</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23</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3</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24</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a:t>
            </a:r>
            <a:endPar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a:p>
            <a:pPr marL="0" marR="0" lvl="0" indent="0" algn="l" defTabSz="844083" rtl="0" eaLnBrk="0" fontAlgn="base" latinLnBrk="0" hangingPunct="0">
              <a:lnSpc>
                <a:spcPct val="12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3</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25</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4</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7</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日春季休業）</a:t>
            </a:r>
          </a:p>
          <a:p>
            <a:pPr marL="263776" marR="0" lvl="0" indent="-263776" algn="l" defTabSz="844083" rtl="0" eaLnBrk="0" fontAlgn="base" latinLnBrk="0" hangingPunct="0">
              <a:lnSpc>
                <a:spcPct val="120000"/>
              </a:lnSpc>
              <a:spcBef>
                <a:spcPts val="0"/>
              </a:spcBef>
              <a:spcAft>
                <a:spcPct val="0"/>
              </a:spcAft>
              <a:buClrTx/>
              <a:buSzTx/>
              <a:buFont typeface="Wingdings" panose="05000000000000000000" pitchFamily="2" charset="2"/>
              <a:buChar char="Ø"/>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臨時休業措置：</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4</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8</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4</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19</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a:t>
            </a:r>
          </a:p>
          <a:p>
            <a:pPr marL="263776" marR="0" lvl="0" indent="-263776" algn="l" defTabSz="844083" rtl="0" eaLnBrk="0" fontAlgn="base" latinLnBrk="0" hangingPunct="0">
              <a:lnSpc>
                <a:spcPct val="120000"/>
              </a:lnSpc>
              <a:spcBef>
                <a:spcPts val="0"/>
              </a:spcBef>
              <a:spcAft>
                <a:spcPct val="0"/>
              </a:spcAft>
              <a:buClrTx/>
              <a:buSzTx/>
              <a:buFont typeface="Wingdings" panose="05000000000000000000" pitchFamily="2" charset="2"/>
              <a:buChar char="Ø"/>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臨時休業延長：</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4</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20</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5</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6</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a:t>
            </a:r>
          </a:p>
          <a:p>
            <a:pPr marL="263776" marR="0" lvl="0" indent="-263776" algn="l" defTabSz="844083" rtl="0" eaLnBrk="0" fontAlgn="base" latinLnBrk="0" hangingPunct="0">
              <a:lnSpc>
                <a:spcPct val="120000"/>
              </a:lnSpc>
              <a:spcBef>
                <a:spcPts val="0"/>
              </a:spcBef>
              <a:spcAft>
                <a:spcPct val="0"/>
              </a:spcAft>
              <a:buClrTx/>
              <a:buSzTx/>
              <a:buFont typeface="Wingdings" panose="05000000000000000000" pitchFamily="2" charset="2"/>
              <a:buChar char="Ø"/>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臨時休業延長：</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5</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7</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5</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10</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a:t>
            </a:r>
          </a:p>
          <a:p>
            <a:pPr marL="263776" marR="0" lvl="0" indent="-263776" algn="l" defTabSz="844083" rtl="0" eaLnBrk="0" fontAlgn="base" latinLnBrk="0" hangingPunct="0">
              <a:lnSpc>
                <a:spcPct val="120000"/>
              </a:lnSpc>
              <a:spcBef>
                <a:spcPts val="0"/>
              </a:spcBef>
              <a:spcAft>
                <a:spcPct val="0"/>
              </a:spcAft>
              <a:buClrTx/>
              <a:buSzTx/>
              <a:buFont typeface="Wingdings" panose="05000000000000000000" pitchFamily="2" charset="2"/>
              <a:buChar char="Ø"/>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臨時休業延長：</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5</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11</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5</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31</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a:t>
            </a:r>
          </a:p>
          <a:p>
            <a:pPr marL="263776" marR="0" lvl="0" indent="-263776" algn="l" defTabSz="844083" rtl="0" eaLnBrk="0" fontAlgn="base" latinLnBrk="0" hangingPunct="0">
              <a:lnSpc>
                <a:spcPct val="120000"/>
              </a:lnSpc>
              <a:spcBef>
                <a:spcPts val="0"/>
              </a:spcBef>
              <a:spcAft>
                <a:spcPct val="0"/>
              </a:spcAft>
              <a:buClrTx/>
              <a:buSzTx/>
              <a:buFont typeface="Wingdings" panose="05000000000000000000" pitchFamily="2" charset="2"/>
              <a:buChar char="Ø"/>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＜幼稚園再開：</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6</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a:t>
            </a:r>
          </a:p>
          <a:p>
            <a:pPr marL="263776" marR="0" lvl="0" indent="-263776" algn="l" defTabSz="844083" rtl="0" eaLnBrk="0" fontAlgn="base" latinLnBrk="0" hangingPunct="0">
              <a:lnSpc>
                <a:spcPct val="120000"/>
              </a:lnSpc>
              <a:spcBef>
                <a:spcPts val="0"/>
              </a:spcBef>
              <a:spcAft>
                <a:spcPct val="0"/>
              </a:spcAft>
              <a:buClrTx/>
              <a:buSzTx/>
              <a:buFont typeface="Wingdings" panose="05000000000000000000" pitchFamily="2" charset="2"/>
              <a:buChar char="Ø"/>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分散登園・短縮保育：</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6</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6</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12</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a:t>
            </a:r>
          </a:p>
          <a:p>
            <a:pPr marL="263776" marR="0" lvl="0" indent="-263776" algn="l" defTabSz="844083" rtl="0" eaLnBrk="0" fontAlgn="base" latinLnBrk="0" hangingPunct="0">
              <a:lnSpc>
                <a:spcPct val="120000"/>
              </a:lnSpc>
              <a:spcBef>
                <a:spcPts val="0"/>
              </a:spcBef>
              <a:spcAft>
                <a:spcPct val="0"/>
              </a:spcAft>
              <a:buClrTx/>
              <a:buSzTx/>
              <a:buFont typeface="Wingdings" panose="05000000000000000000" pitchFamily="2" charset="2"/>
              <a:buChar char="Ø"/>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短縮保育　　　　　：</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6</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15</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6</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19</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a:t>
            </a:r>
          </a:p>
          <a:p>
            <a:pPr marL="263776" marR="0" lvl="0" indent="-263776" algn="l" defTabSz="844083" rtl="0" eaLnBrk="0" fontAlgn="base" latinLnBrk="0" hangingPunct="0">
              <a:lnSpc>
                <a:spcPct val="120000"/>
              </a:lnSpc>
              <a:spcBef>
                <a:spcPts val="0"/>
              </a:spcBef>
              <a:spcAft>
                <a:spcPct val="0"/>
              </a:spcAft>
              <a:buClrTx/>
              <a:buSzTx/>
              <a:buFont typeface="Wingdings" panose="05000000000000000000" pitchFamily="2" charset="2"/>
              <a:buChar char="Ø"/>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通常保育　　　　　：</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6</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22</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a:t>
            </a:r>
          </a:p>
        </p:txBody>
      </p:sp>
      <p:sp>
        <p:nvSpPr>
          <p:cNvPr id="5" name="AutoShape 6"/>
          <p:cNvSpPr>
            <a:spLocks noChangeArrowheads="1"/>
          </p:cNvSpPr>
          <p:nvPr/>
        </p:nvSpPr>
        <p:spPr bwMode="auto">
          <a:xfrm>
            <a:off x="507024" y="1571585"/>
            <a:ext cx="8128489" cy="366281"/>
          </a:xfrm>
          <a:prstGeom prst="roundRect">
            <a:avLst>
              <a:gd name="adj" fmla="val 16667"/>
            </a:avLst>
          </a:prstGeom>
          <a:solidFill>
            <a:schemeClr val="accent1">
              <a:lumMod val="40000"/>
              <a:lumOff val="60000"/>
            </a:schemeClr>
          </a:solidFill>
          <a:ln w="22225">
            <a:noFill/>
            <a:round/>
            <a:headEnd/>
            <a:tailEnd/>
          </a:ln>
          <a:effectLst>
            <a:outerShdw blurRad="50800" dist="38100" dir="2700000" algn="tl" rotWithShape="0">
              <a:prstClr val="black">
                <a:alpha val="40000"/>
              </a:prstClr>
            </a:outerShdw>
          </a:effectLst>
        </p:spPr>
        <p:txBody>
          <a:bodyPr lIns="71934" tIns="0" rIns="71934" bIns="0" anchor="ctr"/>
          <a:lstStyle/>
          <a:p>
            <a:pPr marL="0" marR="0" lvl="0" indent="0" algn="l" defTabSz="844083" rtl="0" eaLnBrk="0" fontAlgn="base" latinLnBrk="0" hangingPunct="0">
              <a:lnSpc>
                <a:spcPct val="100000"/>
              </a:lnSpc>
              <a:spcBef>
                <a:spcPct val="0"/>
              </a:spcBef>
              <a:spcAft>
                <a:spcPct val="0"/>
              </a:spcAft>
              <a:buClrTx/>
              <a:buSzTx/>
              <a:buFontTx/>
              <a:buNone/>
              <a:tabLst/>
              <a:defRPr/>
            </a:pPr>
            <a:r>
              <a:rPr kumimoji="1" lang="ja-JP" altLang="en-US"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学校園の臨時休校（令和２年度）</a:t>
            </a:r>
          </a:p>
        </p:txBody>
      </p:sp>
      <p:sp>
        <p:nvSpPr>
          <p:cNvPr id="11" name="コンテンツ プレースホルダー 2"/>
          <p:cNvSpPr txBox="1">
            <a:spLocks/>
          </p:cNvSpPr>
          <p:nvPr/>
        </p:nvSpPr>
        <p:spPr>
          <a:xfrm>
            <a:off x="4415938" y="1963696"/>
            <a:ext cx="3920598" cy="2704456"/>
          </a:xfrm>
          <a:prstGeom prst="rect">
            <a:avLst/>
          </a:prstGeom>
        </p:spPr>
        <p:txBody>
          <a:bodyPr anchor="t" anchorCtr="0">
            <a:noAutofit/>
          </a:bodyPr>
          <a:lstStyle>
            <a:lvl1pPr marL="285750" indent="-285750" algn="l" rtl="0" eaLnBrk="0" fontAlgn="base" hangingPunct="0">
              <a:spcBef>
                <a:spcPct val="20000"/>
              </a:spcBef>
              <a:spcAft>
                <a:spcPct val="0"/>
              </a:spcAft>
              <a:buChar char="•"/>
              <a:defRPr kumimoji="1" sz="2800">
                <a:solidFill>
                  <a:schemeClr val="tx1"/>
                </a:solidFill>
                <a:latin typeface="+mn-lt"/>
                <a:ea typeface="+mn-ea"/>
                <a:cs typeface="+mn-cs"/>
              </a:defRPr>
            </a:lvl1pPr>
            <a:lvl2pPr marL="627063" indent="-236538" algn="l" rtl="0" eaLnBrk="0" fontAlgn="base" hangingPunct="0">
              <a:spcBef>
                <a:spcPct val="20000"/>
              </a:spcBef>
              <a:spcAft>
                <a:spcPct val="0"/>
              </a:spcAft>
              <a:buChar char="–"/>
              <a:defRPr kumimoji="1" sz="2400">
                <a:solidFill>
                  <a:schemeClr val="tx1"/>
                </a:solidFill>
                <a:latin typeface="+mn-lt"/>
                <a:ea typeface="+mn-ea"/>
              </a:defRPr>
            </a:lvl2pPr>
            <a:lvl3pPr marL="968375" indent="-188913" algn="l" rtl="0" eaLnBrk="0" fontAlgn="base" hangingPunct="0">
              <a:spcBef>
                <a:spcPct val="20000"/>
              </a:spcBef>
              <a:spcAft>
                <a:spcPct val="0"/>
              </a:spcAft>
              <a:buChar char="•"/>
              <a:defRPr kumimoji="1" sz="2000">
                <a:solidFill>
                  <a:schemeClr val="tx1"/>
                </a:solidFill>
                <a:latin typeface="+mn-lt"/>
                <a:ea typeface="+mn-ea"/>
              </a:defRPr>
            </a:lvl3pPr>
            <a:lvl4pPr marL="1357313" indent="-188913" algn="l" rtl="0" eaLnBrk="0" fontAlgn="base" hangingPunct="0">
              <a:spcBef>
                <a:spcPct val="20000"/>
              </a:spcBef>
              <a:spcAft>
                <a:spcPct val="0"/>
              </a:spcAft>
              <a:buChar char="–"/>
              <a:defRPr kumimoji="1" sz="1700">
                <a:solidFill>
                  <a:schemeClr val="tx1"/>
                </a:solidFill>
                <a:latin typeface="+mn-lt"/>
                <a:ea typeface="+mn-ea"/>
              </a:defRPr>
            </a:lvl4pPr>
            <a:lvl5pPr marL="1747838" indent="-188913" algn="l" rtl="0" eaLnBrk="0" fontAlgn="base" hangingPunct="0">
              <a:spcBef>
                <a:spcPct val="20000"/>
              </a:spcBef>
              <a:spcAft>
                <a:spcPct val="0"/>
              </a:spcAft>
              <a:buChar char="»"/>
              <a:defRPr kumimoji="1" sz="1700">
                <a:solidFill>
                  <a:schemeClr val="tx1"/>
                </a:solidFill>
                <a:latin typeface="+mn-lt"/>
                <a:ea typeface="+mn-ea"/>
              </a:defRPr>
            </a:lvl5pPr>
            <a:lvl6pPr marL="2142013" indent="-194728" algn="l" rtl="0" fontAlgn="base">
              <a:spcBef>
                <a:spcPct val="20000"/>
              </a:spcBef>
              <a:spcAft>
                <a:spcPct val="0"/>
              </a:spcAft>
              <a:buChar char="»"/>
              <a:defRPr kumimoji="1" sz="1700">
                <a:solidFill>
                  <a:schemeClr val="tx1"/>
                </a:solidFill>
                <a:latin typeface="+mn-lt"/>
                <a:ea typeface="+mn-ea"/>
              </a:defRPr>
            </a:lvl6pPr>
            <a:lvl7pPr marL="2531469" indent="-194728" algn="l" rtl="0" fontAlgn="base">
              <a:spcBef>
                <a:spcPct val="20000"/>
              </a:spcBef>
              <a:spcAft>
                <a:spcPct val="0"/>
              </a:spcAft>
              <a:buChar char="»"/>
              <a:defRPr kumimoji="1" sz="1700">
                <a:solidFill>
                  <a:schemeClr val="tx1"/>
                </a:solidFill>
                <a:latin typeface="+mn-lt"/>
                <a:ea typeface="+mn-ea"/>
              </a:defRPr>
            </a:lvl7pPr>
            <a:lvl8pPr marL="2920928" indent="-194728" algn="l" rtl="0" fontAlgn="base">
              <a:spcBef>
                <a:spcPct val="20000"/>
              </a:spcBef>
              <a:spcAft>
                <a:spcPct val="0"/>
              </a:spcAft>
              <a:buChar char="»"/>
              <a:defRPr kumimoji="1" sz="1700">
                <a:solidFill>
                  <a:schemeClr val="tx1"/>
                </a:solidFill>
                <a:latin typeface="+mn-lt"/>
                <a:ea typeface="+mn-ea"/>
              </a:defRPr>
            </a:lvl8pPr>
            <a:lvl9pPr marL="3310386" indent="-194728" algn="l" rtl="0" fontAlgn="base">
              <a:spcBef>
                <a:spcPct val="20000"/>
              </a:spcBef>
              <a:spcAft>
                <a:spcPct val="0"/>
              </a:spcAft>
              <a:buChar char="»"/>
              <a:defRPr kumimoji="1" sz="1700">
                <a:solidFill>
                  <a:schemeClr val="tx1"/>
                </a:solidFill>
                <a:latin typeface="+mn-lt"/>
                <a:ea typeface="+mn-ea"/>
              </a:defRPr>
            </a:lvl9pPr>
          </a:lstStyle>
          <a:p>
            <a:pPr marL="0" marR="0" lvl="0" indent="0" algn="l" defTabSz="844083" rtl="0" eaLnBrk="0" fontAlgn="base" latinLnBrk="0" hangingPunct="0">
              <a:lnSpc>
                <a:spcPct val="12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（小学校・中学校）</a:t>
            </a:r>
          </a:p>
          <a:p>
            <a:pPr marL="263776" marR="0" lvl="0" indent="-263776" algn="l" defTabSz="844083" rtl="0" eaLnBrk="0" fontAlgn="base" latinLnBrk="0" hangingPunct="0">
              <a:lnSpc>
                <a:spcPct val="120000"/>
              </a:lnSpc>
              <a:spcBef>
                <a:spcPts val="0"/>
              </a:spcBef>
              <a:spcAft>
                <a:spcPct val="0"/>
              </a:spcAft>
              <a:buClrTx/>
              <a:buSzTx/>
              <a:buFont typeface="Wingdings" panose="05000000000000000000" pitchFamily="2" charset="2"/>
              <a:buChar char="Ø"/>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臨時休業措置：</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2</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29</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3</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13</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a:t>
            </a:r>
          </a:p>
          <a:p>
            <a:pPr marL="263776" marR="0" lvl="0" indent="-263776" algn="l" defTabSz="844083" rtl="0" eaLnBrk="0" fontAlgn="base" latinLnBrk="0" hangingPunct="0">
              <a:lnSpc>
                <a:spcPct val="120000"/>
              </a:lnSpc>
              <a:spcBef>
                <a:spcPts val="0"/>
              </a:spcBef>
              <a:spcAft>
                <a:spcPct val="0"/>
              </a:spcAft>
              <a:buClrTx/>
              <a:buSzTx/>
              <a:buFont typeface="Wingdings" panose="05000000000000000000" pitchFamily="2" charset="2"/>
              <a:buChar char="Ø"/>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臨時休業延長：</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3</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14</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3</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22</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a:t>
            </a:r>
          </a:p>
          <a:p>
            <a:pPr marL="263776" marR="0" lvl="0" indent="-263776" algn="l" defTabSz="844083" rtl="0" eaLnBrk="0" fontAlgn="base" latinLnBrk="0" hangingPunct="0">
              <a:lnSpc>
                <a:spcPct val="120000"/>
              </a:lnSpc>
              <a:spcBef>
                <a:spcPts val="0"/>
              </a:spcBef>
              <a:spcAft>
                <a:spcPct val="0"/>
              </a:spcAft>
              <a:buClrTx/>
              <a:buSzTx/>
              <a:buFont typeface="Wingdings" panose="05000000000000000000" pitchFamily="2" charset="2"/>
              <a:buChar char="Ø"/>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臨時休業延長：</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3</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23</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3</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24</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a:t>
            </a:r>
          </a:p>
          <a:p>
            <a:pPr marL="0" marR="0" lvl="0" indent="0" algn="l" defTabSz="844083" rtl="0" eaLnBrk="0" fontAlgn="base" latinLnBrk="0" hangingPunct="0">
              <a:lnSpc>
                <a:spcPct val="12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3</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25</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4</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7</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日春季休業）</a:t>
            </a:r>
          </a:p>
          <a:p>
            <a:pPr marL="263776" marR="0" lvl="0" indent="-263776" algn="l" defTabSz="844083" rtl="0" eaLnBrk="0" fontAlgn="base" latinLnBrk="0" hangingPunct="0">
              <a:lnSpc>
                <a:spcPct val="120000"/>
              </a:lnSpc>
              <a:spcBef>
                <a:spcPts val="0"/>
              </a:spcBef>
              <a:spcAft>
                <a:spcPct val="0"/>
              </a:spcAft>
              <a:buClrTx/>
              <a:buSzTx/>
              <a:buFont typeface="Wingdings" panose="05000000000000000000" pitchFamily="2" charset="2"/>
              <a:buChar char="Ø"/>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臨時休業措置：</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4</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8</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4</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19</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a:t>
            </a:r>
          </a:p>
          <a:p>
            <a:pPr marL="263776" marR="0" lvl="0" indent="-263776" algn="l" defTabSz="844083" rtl="0" eaLnBrk="0" fontAlgn="base" latinLnBrk="0" hangingPunct="0">
              <a:lnSpc>
                <a:spcPct val="120000"/>
              </a:lnSpc>
              <a:spcBef>
                <a:spcPts val="0"/>
              </a:spcBef>
              <a:spcAft>
                <a:spcPct val="0"/>
              </a:spcAft>
              <a:buClrTx/>
              <a:buSzTx/>
              <a:buFont typeface="Wingdings" panose="05000000000000000000" pitchFamily="2" charset="2"/>
              <a:buChar char="Ø"/>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臨時休業延長：</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4</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20</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5</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6</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a:t>
            </a:r>
          </a:p>
          <a:p>
            <a:pPr marL="263776" marR="0" lvl="0" indent="-263776" algn="l" defTabSz="844083" rtl="0" eaLnBrk="0" fontAlgn="base" latinLnBrk="0" hangingPunct="0">
              <a:lnSpc>
                <a:spcPct val="120000"/>
              </a:lnSpc>
              <a:spcBef>
                <a:spcPts val="0"/>
              </a:spcBef>
              <a:spcAft>
                <a:spcPct val="0"/>
              </a:spcAft>
              <a:buClrTx/>
              <a:buSzTx/>
              <a:buFont typeface="Wingdings" panose="05000000000000000000" pitchFamily="2" charset="2"/>
              <a:buChar char="Ø"/>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臨時休業延長：</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5</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7</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5</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10</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a:t>
            </a:r>
          </a:p>
          <a:p>
            <a:pPr marL="263776" marR="0" lvl="0" indent="-263776" algn="l" defTabSz="844083" rtl="0" eaLnBrk="0" fontAlgn="base" latinLnBrk="0" hangingPunct="0">
              <a:lnSpc>
                <a:spcPct val="120000"/>
              </a:lnSpc>
              <a:spcBef>
                <a:spcPts val="0"/>
              </a:spcBef>
              <a:spcAft>
                <a:spcPct val="0"/>
              </a:spcAft>
              <a:buClrTx/>
              <a:buSzTx/>
              <a:buFont typeface="Wingdings" panose="05000000000000000000" pitchFamily="2" charset="2"/>
              <a:buChar char="Ø"/>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臨時休業延長：</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5</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11</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5</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31</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a:t>
            </a:r>
          </a:p>
          <a:p>
            <a:pPr marL="263776" marR="0" lvl="0" indent="-263776" algn="l" defTabSz="844083" rtl="0" eaLnBrk="0" fontAlgn="base" latinLnBrk="0" hangingPunct="0">
              <a:lnSpc>
                <a:spcPct val="120000"/>
              </a:lnSpc>
              <a:spcBef>
                <a:spcPts val="0"/>
              </a:spcBef>
              <a:spcAft>
                <a:spcPct val="0"/>
              </a:spcAft>
              <a:buClrTx/>
              <a:buSzTx/>
              <a:buFont typeface="Wingdings" panose="05000000000000000000" pitchFamily="2" charset="2"/>
              <a:buChar char="Ø"/>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5</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11</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日から週</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2</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日の登校）</a:t>
            </a:r>
          </a:p>
          <a:p>
            <a:pPr marL="263776" marR="0" lvl="0" indent="-263776" algn="l" defTabSz="844083" rtl="0" eaLnBrk="0" fontAlgn="base" latinLnBrk="0" hangingPunct="0">
              <a:lnSpc>
                <a:spcPct val="120000"/>
              </a:lnSpc>
              <a:spcBef>
                <a:spcPts val="0"/>
              </a:spcBef>
              <a:spcAft>
                <a:spcPct val="0"/>
              </a:spcAft>
              <a:buClrTx/>
              <a:buSzTx/>
              <a:buFont typeface="Wingdings" panose="05000000000000000000" pitchFamily="2" charset="2"/>
              <a:buChar char="Ø"/>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＜学校再開：</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6</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a:t>
            </a:r>
          </a:p>
          <a:p>
            <a:pPr marL="263776" marR="0" lvl="0" indent="-263776" algn="l" defTabSz="844083" rtl="0" eaLnBrk="0" fontAlgn="base" latinLnBrk="0" hangingPunct="0">
              <a:lnSpc>
                <a:spcPct val="120000"/>
              </a:lnSpc>
              <a:spcBef>
                <a:spcPts val="0"/>
              </a:spcBef>
              <a:spcAft>
                <a:spcPct val="0"/>
              </a:spcAft>
              <a:buClrTx/>
              <a:buSzTx/>
              <a:buFont typeface="Wingdings" panose="05000000000000000000" pitchFamily="2" charset="2"/>
              <a:buChar char="Ø"/>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分散登校　　：</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6</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6</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12</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a:t>
            </a:r>
          </a:p>
          <a:p>
            <a:pPr marL="263776" marR="0" lvl="0" indent="-263776" algn="l" defTabSz="844083" rtl="0" eaLnBrk="0" fontAlgn="base" latinLnBrk="0" hangingPunct="0">
              <a:lnSpc>
                <a:spcPct val="120000"/>
              </a:lnSpc>
              <a:spcBef>
                <a:spcPts val="0"/>
              </a:spcBef>
              <a:spcAft>
                <a:spcPct val="0"/>
              </a:spcAft>
              <a:buClrTx/>
              <a:buSzTx/>
              <a:buFont typeface="Wingdings" panose="05000000000000000000" pitchFamily="2" charset="2"/>
              <a:buChar char="Ø"/>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通常登校　　：</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6</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15</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a:t>
            </a:r>
          </a:p>
        </p:txBody>
      </p:sp>
      <p:sp>
        <p:nvSpPr>
          <p:cNvPr id="2" name="スライド番号プレースホルダー 1"/>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1E2DCCE-2328-4EE7-B47C-8DACD135FF60}" type="slidenum">
              <a:rPr kumimoji="1" lang="en-US" altLang="ja-JP" sz="11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279</a:t>
            </a:fld>
            <a:endParaRPr kumimoji="1" lang="en-US" altLang="ja-JP" sz="11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
        <p:nvSpPr>
          <p:cNvPr id="8" name="テキスト ボックス 36"/>
          <p:cNvSpPr txBox="1"/>
          <p:nvPr/>
        </p:nvSpPr>
        <p:spPr>
          <a:xfrm>
            <a:off x="53576" y="46166"/>
            <a:ext cx="3993789"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Ⅳ</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　新型</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コロナウイルス感染症</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対策</a:t>
            </a:r>
            <a:endPar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endParaRPr>
          </a:p>
        </p:txBody>
      </p:sp>
    </p:spTree>
    <p:extLst>
      <p:ext uri="{BB962C8B-B14F-4D97-AF65-F5344CB8AC3E}">
        <p14:creationId xmlns:p14="http://schemas.microsoft.com/office/powerpoint/2010/main" val="3084085411"/>
      </p:ext>
    </p:extLst>
  </p:cSld>
  <p:clrMapOvr>
    <a:masterClrMapping/>
  </p:clrMapOvr>
  <p:transition/>
  <p:timing>
    <p:tnLst>
      <p:par>
        <p:cTn id="1" dur="indefinite" restart="never" nodeType="tmRoot"/>
      </p:par>
    </p:tnLst>
  </p:timing>
</p:sld>
</file>

<file path=ppt/slides/slide2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Rectangle 4"/>
          <p:cNvSpPr>
            <a:spLocks noChangeArrowheads="1"/>
          </p:cNvSpPr>
          <p:nvPr/>
        </p:nvSpPr>
        <p:spPr bwMode="auto">
          <a:xfrm>
            <a:off x="350227" y="1050682"/>
            <a:ext cx="8442081" cy="439616"/>
          </a:xfrm>
          <a:prstGeom prst="rect">
            <a:avLst/>
          </a:prstGeom>
          <a:solidFill>
            <a:srgbClr val="000099"/>
          </a:solidFill>
          <a:ln w="38100" algn="ctr">
            <a:noFill/>
            <a:miter lim="800000"/>
            <a:headEnd/>
            <a:tailEnd/>
          </a:ln>
          <a:effectLst/>
        </p:spPr>
        <p:txBody>
          <a:bodyPr wrap="none" lIns="71934" tIns="35967" rIns="71934" bIns="35967" anchor="ctr"/>
          <a:lstStyle/>
          <a:p>
            <a:pPr marL="0" marR="0" lvl="0" indent="0" algn="ctr" defTabSz="844083" rtl="0" eaLnBrk="1" fontAlgn="base" latinLnBrk="0" hangingPunct="1">
              <a:lnSpc>
                <a:spcPct val="100000"/>
              </a:lnSpc>
              <a:spcBef>
                <a:spcPct val="0"/>
              </a:spcBef>
              <a:spcAft>
                <a:spcPct val="0"/>
              </a:spcAft>
              <a:buClrTx/>
              <a:buSzTx/>
              <a:buFontTx/>
              <a:buNone/>
              <a:tabLst/>
              <a:defRPr/>
            </a:pPr>
            <a:r>
              <a:rPr kumimoji="1" lang="ja-JP" altLang="en-US" sz="2585"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HG創英角ｺﾞｼｯｸUB" pitchFamily="49" charset="-128"/>
                <a:cs typeface="+mn-cs"/>
              </a:rPr>
              <a:t>令和２年度</a:t>
            </a:r>
            <a:endParaRPr kumimoji="1" lang="en-US" altLang="ja-JP" sz="2585"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HG創英角ｺﾞｼｯｸUB" pitchFamily="49" charset="-128"/>
              <a:cs typeface="+mn-cs"/>
            </a:endParaRPr>
          </a:p>
        </p:txBody>
      </p:sp>
      <p:sp>
        <p:nvSpPr>
          <p:cNvPr id="7" name="コンテンツ プレースホルダー 2"/>
          <p:cNvSpPr txBox="1">
            <a:spLocks/>
          </p:cNvSpPr>
          <p:nvPr/>
        </p:nvSpPr>
        <p:spPr>
          <a:xfrm>
            <a:off x="507022" y="1978585"/>
            <a:ext cx="8128490" cy="2318455"/>
          </a:xfrm>
          <a:prstGeom prst="rect">
            <a:avLst/>
          </a:prstGeom>
        </p:spPr>
        <p:txBody>
          <a:bodyPr anchor="t" anchorCtr="0">
            <a:noAutofit/>
          </a:bodyPr>
          <a:lstStyle>
            <a:lvl1pPr marL="285750" indent="-285750" algn="l" rtl="0" eaLnBrk="0" fontAlgn="base" hangingPunct="0">
              <a:spcBef>
                <a:spcPct val="20000"/>
              </a:spcBef>
              <a:spcAft>
                <a:spcPct val="0"/>
              </a:spcAft>
              <a:buChar char="•"/>
              <a:defRPr kumimoji="1" sz="2800">
                <a:solidFill>
                  <a:schemeClr val="tx1"/>
                </a:solidFill>
                <a:latin typeface="+mn-lt"/>
                <a:ea typeface="+mn-ea"/>
                <a:cs typeface="+mn-cs"/>
              </a:defRPr>
            </a:lvl1pPr>
            <a:lvl2pPr marL="627063" indent="-236538" algn="l" rtl="0" eaLnBrk="0" fontAlgn="base" hangingPunct="0">
              <a:spcBef>
                <a:spcPct val="20000"/>
              </a:spcBef>
              <a:spcAft>
                <a:spcPct val="0"/>
              </a:spcAft>
              <a:buChar char="–"/>
              <a:defRPr kumimoji="1" sz="2400">
                <a:solidFill>
                  <a:schemeClr val="tx1"/>
                </a:solidFill>
                <a:latin typeface="+mn-lt"/>
                <a:ea typeface="+mn-ea"/>
              </a:defRPr>
            </a:lvl2pPr>
            <a:lvl3pPr marL="968375" indent="-188913" algn="l" rtl="0" eaLnBrk="0" fontAlgn="base" hangingPunct="0">
              <a:spcBef>
                <a:spcPct val="20000"/>
              </a:spcBef>
              <a:spcAft>
                <a:spcPct val="0"/>
              </a:spcAft>
              <a:buChar char="•"/>
              <a:defRPr kumimoji="1" sz="2000">
                <a:solidFill>
                  <a:schemeClr val="tx1"/>
                </a:solidFill>
                <a:latin typeface="+mn-lt"/>
                <a:ea typeface="+mn-ea"/>
              </a:defRPr>
            </a:lvl3pPr>
            <a:lvl4pPr marL="1357313" indent="-188913" algn="l" rtl="0" eaLnBrk="0" fontAlgn="base" hangingPunct="0">
              <a:spcBef>
                <a:spcPct val="20000"/>
              </a:spcBef>
              <a:spcAft>
                <a:spcPct val="0"/>
              </a:spcAft>
              <a:buChar char="–"/>
              <a:defRPr kumimoji="1" sz="1700">
                <a:solidFill>
                  <a:schemeClr val="tx1"/>
                </a:solidFill>
                <a:latin typeface="+mn-lt"/>
                <a:ea typeface="+mn-ea"/>
              </a:defRPr>
            </a:lvl4pPr>
            <a:lvl5pPr marL="1747838" indent="-188913" algn="l" rtl="0" eaLnBrk="0" fontAlgn="base" hangingPunct="0">
              <a:spcBef>
                <a:spcPct val="20000"/>
              </a:spcBef>
              <a:spcAft>
                <a:spcPct val="0"/>
              </a:spcAft>
              <a:buChar char="»"/>
              <a:defRPr kumimoji="1" sz="1700">
                <a:solidFill>
                  <a:schemeClr val="tx1"/>
                </a:solidFill>
                <a:latin typeface="+mn-lt"/>
                <a:ea typeface="+mn-ea"/>
              </a:defRPr>
            </a:lvl5pPr>
            <a:lvl6pPr marL="2142013" indent="-194728" algn="l" rtl="0" fontAlgn="base">
              <a:spcBef>
                <a:spcPct val="20000"/>
              </a:spcBef>
              <a:spcAft>
                <a:spcPct val="0"/>
              </a:spcAft>
              <a:buChar char="»"/>
              <a:defRPr kumimoji="1" sz="1700">
                <a:solidFill>
                  <a:schemeClr val="tx1"/>
                </a:solidFill>
                <a:latin typeface="+mn-lt"/>
                <a:ea typeface="+mn-ea"/>
              </a:defRPr>
            </a:lvl6pPr>
            <a:lvl7pPr marL="2531469" indent="-194728" algn="l" rtl="0" fontAlgn="base">
              <a:spcBef>
                <a:spcPct val="20000"/>
              </a:spcBef>
              <a:spcAft>
                <a:spcPct val="0"/>
              </a:spcAft>
              <a:buChar char="»"/>
              <a:defRPr kumimoji="1" sz="1700">
                <a:solidFill>
                  <a:schemeClr val="tx1"/>
                </a:solidFill>
                <a:latin typeface="+mn-lt"/>
                <a:ea typeface="+mn-ea"/>
              </a:defRPr>
            </a:lvl7pPr>
            <a:lvl8pPr marL="2920928" indent="-194728" algn="l" rtl="0" fontAlgn="base">
              <a:spcBef>
                <a:spcPct val="20000"/>
              </a:spcBef>
              <a:spcAft>
                <a:spcPct val="0"/>
              </a:spcAft>
              <a:buChar char="»"/>
              <a:defRPr kumimoji="1" sz="1700">
                <a:solidFill>
                  <a:schemeClr val="tx1"/>
                </a:solidFill>
                <a:latin typeface="+mn-lt"/>
                <a:ea typeface="+mn-ea"/>
              </a:defRPr>
            </a:lvl8pPr>
            <a:lvl9pPr marL="3310386" indent="-194728" algn="l" rtl="0" fontAlgn="base">
              <a:spcBef>
                <a:spcPct val="20000"/>
              </a:spcBef>
              <a:spcAft>
                <a:spcPct val="0"/>
              </a:spcAft>
              <a:buChar char="»"/>
              <a:defRPr kumimoji="1" sz="1700">
                <a:solidFill>
                  <a:schemeClr val="tx1"/>
                </a:solidFill>
                <a:latin typeface="+mn-lt"/>
                <a:ea typeface="+mn-ea"/>
              </a:defRPr>
            </a:lvl9pPr>
          </a:lstStyle>
          <a:p>
            <a:pPr marL="263776" marR="0" lvl="0" indent="-263776" algn="l" defTabSz="844083" rtl="0" eaLnBrk="0" fontAlgn="base" latinLnBrk="0" hangingPunct="0">
              <a:lnSpc>
                <a:spcPct val="120000"/>
              </a:lnSpc>
              <a:spcBef>
                <a:spcPts val="0"/>
              </a:spcBef>
              <a:spcAft>
                <a:spcPct val="0"/>
              </a:spcAft>
              <a:buClrTx/>
              <a:buSzTx/>
              <a:buFont typeface="Wingdings" panose="05000000000000000000" pitchFamily="2" charset="2"/>
              <a:buChar char="Ø"/>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令和</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2</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年</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2</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27</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日「第</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2</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回新型コロナウイルスに関する所属長連絡会議」を受けて、一部の市有施設等の休館を決定し、その後は大阪府の方針に準じて対応</a:t>
            </a:r>
          </a:p>
          <a:p>
            <a:pPr marL="411784" marR="0" lvl="0" indent="0" algn="l" defTabSz="844083" rtl="0" eaLnBrk="0" fontAlgn="base" latinLnBrk="0" hangingPunct="0">
              <a:lnSpc>
                <a:spcPct val="12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＜府方針＞</a:t>
            </a:r>
          </a:p>
          <a:p>
            <a:pPr marL="411784" marR="0" lvl="0" indent="0" algn="l" defTabSz="844083" rtl="0" eaLnBrk="0" fontAlgn="base" latinLnBrk="0" hangingPunct="0">
              <a:lnSpc>
                <a:spcPct val="12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＊府有施設のうち、不特定多数の方が集まる屋内の集客施設の原則休館</a:t>
            </a:r>
          </a:p>
          <a:p>
            <a:pPr marL="411784" marR="0" lvl="0" indent="0" algn="l" defTabSz="844083" rtl="0" eaLnBrk="0" fontAlgn="base" latinLnBrk="0" hangingPunct="0">
              <a:lnSpc>
                <a:spcPct val="12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＊府有施設のうち、貸館・貸会議室、体育館・競技場、公園にある体育館・テニスコート等の貸施設の原則休館</a:t>
            </a:r>
          </a:p>
          <a:p>
            <a:pPr marL="263776" marR="0" lvl="0" indent="-263776" algn="l" defTabSz="844083" rtl="0" eaLnBrk="0" fontAlgn="base" latinLnBrk="0" hangingPunct="0">
              <a:lnSpc>
                <a:spcPct val="120000"/>
              </a:lnSpc>
              <a:spcBef>
                <a:spcPts val="0"/>
              </a:spcBef>
              <a:spcAft>
                <a:spcPct val="0"/>
              </a:spcAft>
              <a:buClrTx/>
              <a:buSzTx/>
              <a:buFont typeface="Wingdings" panose="05000000000000000000" pitchFamily="2" charset="2"/>
              <a:buChar char="Ø"/>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令和</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2</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年</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5</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14</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日「第</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16</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回大阪府新型コロナウイルス対策本部会議」を受けて、</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5</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16</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日以降一部市有施設等を開館</a:t>
            </a:r>
          </a:p>
          <a:p>
            <a:pPr marL="411784" marR="0" lvl="0" indent="0" algn="l" defTabSz="844083" rtl="0" eaLnBrk="0" fontAlgn="base" latinLnBrk="0" hangingPunct="0">
              <a:lnSpc>
                <a:spcPct val="12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＜府方針＞</a:t>
            </a:r>
          </a:p>
          <a:p>
            <a:pPr marL="411784" marR="0" lvl="0" indent="0" algn="l" defTabSz="844083" rtl="0" eaLnBrk="0" fontAlgn="base" latinLnBrk="0" hangingPunct="0">
              <a:lnSpc>
                <a:spcPct val="12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5</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16</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日以降、府が使用制限等を要請しない施設区分の府有施設は、準備が整い次第、順次開館</a:t>
            </a:r>
          </a:p>
          <a:p>
            <a:pPr marL="263776" marR="0" lvl="0" indent="-263776" algn="l" defTabSz="844083" rtl="0" eaLnBrk="0" fontAlgn="base" latinLnBrk="0" hangingPunct="0">
              <a:lnSpc>
                <a:spcPct val="120000"/>
              </a:lnSpc>
              <a:spcBef>
                <a:spcPts val="0"/>
              </a:spcBef>
              <a:spcAft>
                <a:spcPct val="0"/>
              </a:spcAft>
              <a:buClrTx/>
              <a:buSzTx/>
              <a:buFont typeface="Wingdings" panose="05000000000000000000" pitchFamily="2" charset="2"/>
              <a:buChar char="Ø"/>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本市所管施設使用料・利用料の返還（</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2</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25</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日依頼、</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4</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3</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日通知）</a:t>
            </a:r>
          </a:p>
          <a:p>
            <a:pPr marL="411784" marR="0" lvl="0" indent="0" algn="l" defTabSz="844083" rtl="0" eaLnBrk="0" fontAlgn="base" latinLnBrk="0" hangingPunct="0">
              <a:lnSpc>
                <a:spcPct val="12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新型コロナウイルス感染症の拡大防止を理由として行事の中止や延期による施設利用のキャンセルの申し出があった場合には、施設使用料・利用料については、全額還付、キャンセル料は徴収しない等の配慮を行うよう各所属へ周知</a:t>
            </a:r>
          </a:p>
        </p:txBody>
      </p:sp>
      <p:sp>
        <p:nvSpPr>
          <p:cNvPr id="5" name="AutoShape 6"/>
          <p:cNvSpPr>
            <a:spLocks noChangeArrowheads="1"/>
          </p:cNvSpPr>
          <p:nvPr/>
        </p:nvSpPr>
        <p:spPr bwMode="auto">
          <a:xfrm>
            <a:off x="507024" y="1571585"/>
            <a:ext cx="8128489" cy="366281"/>
          </a:xfrm>
          <a:prstGeom prst="roundRect">
            <a:avLst>
              <a:gd name="adj" fmla="val 16667"/>
            </a:avLst>
          </a:prstGeom>
          <a:solidFill>
            <a:schemeClr val="accent1">
              <a:lumMod val="40000"/>
              <a:lumOff val="60000"/>
            </a:schemeClr>
          </a:solidFill>
          <a:ln w="22225">
            <a:noFill/>
            <a:round/>
            <a:headEnd/>
            <a:tailEnd/>
          </a:ln>
          <a:effectLst>
            <a:outerShdw blurRad="50800" dist="38100" dir="2700000" algn="tl" rotWithShape="0">
              <a:prstClr val="black">
                <a:alpha val="40000"/>
              </a:prstClr>
            </a:outerShdw>
          </a:effectLst>
        </p:spPr>
        <p:txBody>
          <a:bodyPr lIns="71934" tIns="0" rIns="71934" bIns="0" anchor="ctr"/>
          <a:lstStyle/>
          <a:p>
            <a:pPr marL="0" marR="0" lvl="0" indent="0" algn="l" defTabSz="844083" rtl="0" eaLnBrk="0" fontAlgn="base" latinLnBrk="0" hangingPunct="0">
              <a:lnSpc>
                <a:spcPct val="100000"/>
              </a:lnSpc>
              <a:spcBef>
                <a:spcPct val="0"/>
              </a:spcBef>
              <a:spcAft>
                <a:spcPct val="0"/>
              </a:spcAft>
              <a:buClrTx/>
              <a:buSzTx/>
              <a:buFontTx/>
              <a:buNone/>
              <a:tabLst/>
              <a:defRPr/>
            </a:pPr>
            <a:r>
              <a:rPr kumimoji="1" lang="ja-JP" altLang="en-US"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本市関連施設の休館及び使用料・利用料の返還（令和２年度）</a:t>
            </a:r>
          </a:p>
        </p:txBody>
      </p:sp>
      <p:sp>
        <p:nvSpPr>
          <p:cNvPr id="2" name="スライド番号プレースホルダー 1"/>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1E2DCCE-2328-4EE7-B47C-8DACD135FF60}" type="slidenum">
              <a:rPr kumimoji="1" lang="en-US" altLang="ja-JP" sz="11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280</a:t>
            </a:fld>
            <a:endParaRPr kumimoji="1" lang="en-US" altLang="ja-JP" sz="11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
        <p:nvSpPr>
          <p:cNvPr id="6" name="テキスト ボックス 36"/>
          <p:cNvSpPr txBox="1"/>
          <p:nvPr/>
        </p:nvSpPr>
        <p:spPr>
          <a:xfrm>
            <a:off x="53576" y="46166"/>
            <a:ext cx="3993789"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Ⅳ</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　新型</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コロナウイルス感染症</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対策</a:t>
            </a:r>
            <a:endPar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endParaRPr>
          </a:p>
        </p:txBody>
      </p:sp>
    </p:spTree>
    <p:extLst>
      <p:ext uri="{BB962C8B-B14F-4D97-AF65-F5344CB8AC3E}">
        <p14:creationId xmlns:p14="http://schemas.microsoft.com/office/powerpoint/2010/main" val="220390817"/>
      </p:ext>
    </p:extLst>
  </p:cSld>
  <p:clrMapOvr>
    <a:masterClrMapping/>
  </p:clrMapOvr>
  <p:transition/>
  <p:timing>
    <p:tnLst>
      <p:par>
        <p:cTn id="1" dur="indefinite" restart="never" nodeType="tmRoot"/>
      </p:par>
    </p:tnLst>
  </p:timing>
</p:sld>
</file>

<file path=ppt/slides/slide2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Rectangle 4"/>
          <p:cNvSpPr>
            <a:spLocks noChangeArrowheads="1"/>
          </p:cNvSpPr>
          <p:nvPr/>
        </p:nvSpPr>
        <p:spPr bwMode="auto">
          <a:xfrm>
            <a:off x="350227" y="1050682"/>
            <a:ext cx="8442081" cy="439616"/>
          </a:xfrm>
          <a:prstGeom prst="rect">
            <a:avLst/>
          </a:prstGeom>
          <a:solidFill>
            <a:srgbClr val="000099"/>
          </a:solidFill>
          <a:ln w="38100" algn="ctr">
            <a:noFill/>
            <a:miter lim="800000"/>
            <a:headEnd/>
            <a:tailEnd/>
          </a:ln>
          <a:effectLst/>
        </p:spPr>
        <p:txBody>
          <a:bodyPr wrap="none" lIns="71934" tIns="35967" rIns="71934" bIns="35967" anchor="ctr"/>
          <a:lstStyle/>
          <a:p>
            <a:pPr marL="0" marR="0" lvl="0" indent="0" algn="ctr" defTabSz="844083" rtl="0" eaLnBrk="1" fontAlgn="base" latinLnBrk="0" hangingPunct="1">
              <a:lnSpc>
                <a:spcPct val="100000"/>
              </a:lnSpc>
              <a:spcBef>
                <a:spcPct val="0"/>
              </a:spcBef>
              <a:spcAft>
                <a:spcPct val="0"/>
              </a:spcAft>
              <a:buClrTx/>
              <a:buSzTx/>
              <a:buFontTx/>
              <a:buNone/>
              <a:tabLst/>
              <a:defRPr/>
            </a:pPr>
            <a:r>
              <a:rPr kumimoji="1" lang="ja-JP" altLang="en-US" sz="2585"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HG創英角ｺﾞｼｯｸUB" pitchFamily="49" charset="-128"/>
                <a:cs typeface="+mn-cs"/>
              </a:rPr>
              <a:t>令和２年度</a:t>
            </a:r>
            <a:endParaRPr kumimoji="1" lang="en-US" altLang="ja-JP" sz="2585"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HG創英角ｺﾞｼｯｸUB" pitchFamily="49" charset="-128"/>
              <a:cs typeface="+mn-cs"/>
            </a:endParaRPr>
          </a:p>
        </p:txBody>
      </p:sp>
      <p:sp>
        <p:nvSpPr>
          <p:cNvPr id="7" name="コンテンツ プレースホルダー 2"/>
          <p:cNvSpPr txBox="1">
            <a:spLocks/>
          </p:cNvSpPr>
          <p:nvPr/>
        </p:nvSpPr>
        <p:spPr>
          <a:xfrm>
            <a:off x="507022" y="1978585"/>
            <a:ext cx="8128490" cy="2318455"/>
          </a:xfrm>
          <a:prstGeom prst="rect">
            <a:avLst/>
          </a:prstGeom>
        </p:spPr>
        <p:txBody>
          <a:bodyPr anchor="t" anchorCtr="0">
            <a:noAutofit/>
          </a:bodyPr>
          <a:lstStyle>
            <a:lvl1pPr marL="285750" indent="-285750" algn="l" rtl="0" eaLnBrk="0" fontAlgn="base" hangingPunct="0">
              <a:spcBef>
                <a:spcPct val="20000"/>
              </a:spcBef>
              <a:spcAft>
                <a:spcPct val="0"/>
              </a:spcAft>
              <a:buChar char="•"/>
              <a:defRPr kumimoji="1" sz="2800">
                <a:solidFill>
                  <a:schemeClr val="tx1"/>
                </a:solidFill>
                <a:latin typeface="+mn-lt"/>
                <a:ea typeface="+mn-ea"/>
                <a:cs typeface="+mn-cs"/>
              </a:defRPr>
            </a:lvl1pPr>
            <a:lvl2pPr marL="627063" indent="-236538" algn="l" rtl="0" eaLnBrk="0" fontAlgn="base" hangingPunct="0">
              <a:spcBef>
                <a:spcPct val="20000"/>
              </a:spcBef>
              <a:spcAft>
                <a:spcPct val="0"/>
              </a:spcAft>
              <a:buChar char="–"/>
              <a:defRPr kumimoji="1" sz="2400">
                <a:solidFill>
                  <a:schemeClr val="tx1"/>
                </a:solidFill>
                <a:latin typeface="+mn-lt"/>
                <a:ea typeface="+mn-ea"/>
              </a:defRPr>
            </a:lvl2pPr>
            <a:lvl3pPr marL="968375" indent="-188913" algn="l" rtl="0" eaLnBrk="0" fontAlgn="base" hangingPunct="0">
              <a:spcBef>
                <a:spcPct val="20000"/>
              </a:spcBef>
              <a:spcAft>
                <a:spcPct val="0"/>
              </a:spcAft>
              <a:buChar char="•"/>
              <a:defRPr kumimoji="1" sz="2000">
                <a:solidFill>
                  <a:schemeClr val="tx1"/>
                </a:solidFill>
                <a:latin typeface="+mn-lt"/>
                <a:ea typeface="+mn-ea"/>
              </a:defRPr>
            </a:lvl3pPr>
            <a:lvl4pPr marL="1357313" indent="-188913" algn="l" rtl="0" eaLnBrk="0" fontAlgn="base" hangingPunct="0">
              <a:spcBef>
                <a:spcPct val="20000"/>
              </a:spcBef>
              <a:spcAft>
                <a:spcPct val="0"/>
              </a:spcAft>
              <a:buChar char="–"/>
              <a:defRPr kumimoji="1" sz="1700">
                <a:solidFill>
                  <a:schemeClr val="tx1"/>
                </a:solidFill>
                <a:latin typeface="+mn-lt"/>
                <a:ea typeface="+mn-ea"/>
              </a:defRPr>
            </a:lvl4pPr>
            <a:lvl5pPr marL="1747838" indent="-188913" algn="l" rtl="0" eaLnBrk="0" fontAlgn="base" hangingPunct="0">
              <a:spcBef>
                <a:spcPct val="20000"/>
              </a:spcBef>
              <a:spcAft>
                <a:spcPct val="0"/>
              </a:spcAft>
              <a:buChar char="»"/>
              <a:defRPr kumimoji="1" sz="1700">
                <a:solidFill>
                  <a:schemeClr val="tx1"/>
                </a:solidFill>
                <a:latin typeface="+mn-lt"/>
                <a:ea typeface="+mn-ea"/>
              </a:defRPr>
            </a:lvl5pPr>
            <a:lvl6pPr marL="2142013" indent="-194728" algn="l" rtl="0" fontAlgn="base">
              <a:spcBef>
                <a:spcPct val="20000"/>
              </a:spcBef>
              <a:spcAft>
                <a:spcPct val="0"/>
              </a:spcAft>
              <a:buChar char="»"/>
              <a:defRPr kumimoji="1" sz="1700">
                <a:solidFill>
                  <a:schemeClr val="tx1"/>
                </a:solidFill>
                <a:latin typeface="+mn-lt"/>
                <a:ea typeface="+mn-ea"/>
              </a:defRPr>
            </a:lvl6pPr>
            <a:lvl7pPr marL="2531469" indent="-194728" algn="l" rtl="0" fontAlgn="base">
              <a:spcBef>
                <a:spcPct val="20000"/>
              </a:spcBef>
              <a:spcAft>
                <a:spcPct val="0"/>
              </a:spcAft>
              <a:buChar char="»"/>
              <a:defRPr kumimoji="1" sz="1700">
                <a:solidFill>
                  <a:schemeClr val="tx1"/>
                </a:solidFill>
                <a:latin typeface="+mn-lt"/>
                <a:ea typeface="+mn-ea"/>
              </a:defRPr>
            </a:lvl7pPr>
            <a:lvl8pPr marL="2920928" indent="-194728" algn="l" rtl="0" fontAlgn="base">
              <a:spcBef>
                <a:spcPct val="20000"/>
              </a:spcBef>
              <a:spcAft>
                <a:spcPct val="0"/>
              </a:spcAft>
              <a:buChar char="»"/>
              <a:defRPr kumimoji="1" sz="1700">
                <a:solidFill>
                  <a:schemeClr val="tx1"/>
                </a:solidFill>
                <a:latin typeface="+mn-lt"/>
                <a:ea typeface="+mn-ea"/>
              </a:defRPr>
            </a:lvl8pPr>
            <a:lvl9pPr marL="3310386" indent="-194728" algn="l" rtl="0" fontAlgn="base">
              <a:spcBef>
                <a:spcPct val="20000"/>
              </a:spcBef>
              <a:spcAft>
                <a:spcPct val="0"/>
              </a:spcAft>
              <a:buChar char="»"/>
              <a:defRPr kumimoji="1" sz="1700">
                <a:solidFill>
                  <a:schemeClr val="tx1"/>
                </a:solidFill>
                <a:latin typeface="+mn-lt"/>
                <a:ea typeface="+mn-ea"/>
              </a:defRPr>
            </a:lvl9pPr>
          </a:lstStyle>
          <a:p>
            <a:pPr marL="263776" marR="0" lvl="0" indent="-263776" algn="l" defTabSz="844083" rtl="0" eaLnBrk="0" fontAlgn="base" latinLnBrk="0" hangingPunct="0">
              <a:lnSpc>
                <a:spcPct val="120000"/>
              </a:lnSpc>
              <a:spcBef>
                <a:spcPts val="0"/>
              </a:spcBef>
              <a:spcAft>
                <a:spcPct val="0"/>
              </a:spcAft>
              <a:buClrTx/>
              <a:buSzTx/>
              <a:buFont typeface="Wingdings" panose="05000000000000000000" pitchFamily="2" charset="2"/>
              <a:buChar char="Ø"/>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令和</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2</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年</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2</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19</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日付「新型コロナウイルス拡大防止に向けた対応について（依頼）」に基づき、一部の本市主催行事等を中止又は延期することを決定し、その後は大阪府の方針に準じて対応</a:t>
            </a:r>
          </a:p>
          <a:p>
            <a:pPr marL="411784" marR="0" lvl="0" indent="0" algn="l" defTabSz="844083" rtl="0" eaLnBrk="0" fontAlgn="base" latinLnBrk="0" hangingPunct="0">
              <a:lnSpc>
                <a:spcPct val="12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＜府方針＞</a:t>
            </a:r>
          </a:p>
          <a:p>
            <a:pPr marL="411784" marR="0" lvl="0" indent="0" algn="l" defTabSz="844083" rtl="0" eaLnBrk="0" fontAlgn="base" latinLnBrk="0" hangingPunct="0">
              <a:lnSpc>
                <a:spcPct val="12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＊府主催（共催）の府民が参加するイベントや集会について、原則、開催中止又は延期</a:t>
            </a:r>
          </a:p>
          <a:p>
            <a:pPr marL="263776" marR="0" lvl="0" indent="-263776" algn="l" defTabSz="844083" rtl="0" eaLnBrk="0" fontAlgn="base" latinLnBrk="0" hangingPunct="0">
              <a:lnSpc>
                <a:spcPct val="120000"/>
              </a:lnSpc>
              <a:spcBef>
                <a:spcPts val="0"/>
              </a:spcBef>
              <a:spcAft>
                <a:spcPct val="0"/>
              </a:spcAft>
              <a:buClrTx/>
              <a:buSzTx/>
              <a:buFont typeface="Wingdings" panose="05000000000000000000" pitchFamily="2" charset="2"/>
              <a:buChar char="Ø"/>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上記のほか府の通知文を受け令和</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2</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年度に</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11</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件、令和</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3</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年度に</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18</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件、令和</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4</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年度に</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8</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件の通知文を各所属へ通知</a:t>
            </a:r>
          </a:p>
        </p:txBody>
      </p:sp>
      <p:sp>
        <p:nvSpPr>
          <p:cNvPr id="5" name="AutoShape 6"/>
          <p:cNvSpPr>
            <a:spLocks noChangeArrowheads="1"/>
          </p:cNvSpPr>
          <p:nvPr/>
        </p:nvSpPr>
        <p:spPr bwMode="auto">
          <a:xfrm>
            <a:off x="507024" y="1571585"/>
            <a:ext cx="8128489" cy="366281"/>
          </a:xfrm>
          <a:prstGeom prst="roundRect">
            <a:avLst>
              <a:gd name="adj" fmla="val 16667"/>
            </a:avLst>
          </a:prstGeom>
          <a:solidFill>
            <a:schemeClr val="accent1">
              <a:lumMod val="40000"/>
              <a:lumOff val="60000"/>
            </a:schemeClr>
          </a:solidFill>
          <a:ln w="22225">
            <a:noFill/>
            <a:round/>
            <a:headEnd/>
            <a:tailEnd/>
          </a:ln>
          <a:effectLst>
            <a:outerShdw blurRad="50800" dist="38100" dir="2700000" algn="tl" rotWithShape="0">
              <a:prstClr val="black">
                <a:alpha val="40000"/>
              </a:prstClr>
            </a:outerShdw>
          </a:effectLst>
        </p:spPr>
        <p:txBody>
          <a:bodyPr lIns="71934" tIns="0" rIns="71934" bIns="0" anchor="ctr"/>
          <a:lstStyle/>
          <a:p>
            <a:pPr marL="0" marR="0" lvl="0" indent="0" algn="l" defTabSz="844083" rtl="0" eaLnBrk="0" fontAlgn="base" latinLnBrk="0" hangingPunct="0">
              <a:lnSpc>
                <a:spcPct val="100000"/>
              </a:lnSpc>
              <a:spcBef>
                <a:spcPct val="0"/>
              </a:spcBef>
              <a:spcAft>
                <a:spcPct val="0"/>
              </a:spcAft>
              <a:buClrTx/>
              <a:buSzTx/>
              <a:buFontTx/>
              <a:buNone/>
              <a:tabLst/>
              <a:defRPr/>
            </a:pPr>
            <a:r>
              <a:rPr kumimoji="1" lang="ja-JP" altLang="en-US"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本市主催イベントの中止又は延期（継続）</a:t>
            </a:r>
          </a:p>
        </p:txBody>
      </p:sp>
      <p:pic>
        <p:nvPicPr>
          <p:cNvPr id="6" name="図 5"/>
          <p:cNvPicPr/>
          <p:nvPr/>
        </p:nvPicPr>
        <p:blipFill>
          <a:blip r:embed="rId3">
            <a:extLst>
              <a:ext uri="{28A0092B-C50C-407E-A947-70E740481C1C}">
                <a14:useLocalDpi xmlns:a14="http://schemas.microsoft.com/office/drawing/2010/main" val="0"/>
              </a:ext>
            </a:extLst>
          </a:blip>
          <a:srcRect/>
          <a:stretch>
            <a:fillRect/>
          </a:stretch>
        </p:blipFill>
        <p:spPr bwMode="auto">
          <a:xfrm>
            <a:off x="1222878" y="3162154"/>
            <a:ext cx="3916680" cy="2475914"/>
          </a:xfrm>
          <a:prstGeom prst="rect">
            <a:avLst/>
          </a:prstGeom>
          <a:noFill/>
          <a:ln>
            <a:noFill/>
          </a:ln>
        </p:spPr>
      </p:pic>
      <p:sp>
        <p:nvSpPr>
          <p:cNvPr id="2" name="スライド番号プレースホルダー 1"/>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1E2DCCE-2328-4EE7-B47C-8DACD135FF60}" type="slidenum">
              <a:rPr kumimoji="1" lang="en-US" altLang="ja-JP" sz="11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281</a:t>
            </a:fld>
            <a:endParaRPr kumimoji="1" lang="en-US" altLang="ja-JP" sz="11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
        <p:nvSpPr>
          <p:cNvPr id="8" name="テキスト ボックス 36"/>
          <p:cNvSpPr txBox="1"/>
          <p:nvPr/>
        </p:nvSpPr>
        <p:spPr>
          <a:xfrm>
            <a:off x="53576" y="46166"/>
            <a:ext cx="3993789"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Ⅳ</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　新型</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コロナウイルス感染症</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対策</a:t>
            </a:r>
            <a:endPar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endParaRPr>
          </a:p>
        </p:txBody>
      </p:sp>
    </p:spTree>
    <p:extLst>
      <p:ext uri="{BB962C8B-B14F-4D97-AF65-F5344CB8AC3E}">
        <p14:creationId xmlns:p14="http://schemas.microsoft.com/office/powerpoint/2010/main" val="3421256526"/>
      </p:ext>
    </p:extLst>
  </p:cSld>
  <p:clrMapOvr>
    <a:masterClrMapping/>
  </p:clrMapOvr>
  <p:transition/>
  <p:timing>
    <p:tnLst>
      <p:par>
        <p:cTn id="1" dur="indefinite" restart="never" nodeType="tmRoot"/>
      </p:par>
    </p:tnLst>
  </p:timing>
</p:sld>
</file>

<file path=ppt/slides/slide2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Rectangle 4"/>
          <p:cNvSpPr>
            <a:spLocks noChangeArrowheads="1"/>
          </p:cNvSpPr>
          <p:nvPr/>
        </p:nvSpPr>
        <p:spPr bwMode="auto">
          <a:xfrm>
            <a:off x="350227" y="1050682"/>
            <a:ext cx="8442081" cy="439616"/>
          </a:xfrm>
          <a:prstGeom prst="rect">
            <a:avLst/>
          </a:prstGeom>
          <a:solidFill>
            <a:srgbClr val="000099"/>
          </a:solidFill>
          <a:ln w="38100" algn="ctr">
            <a:noFill/>
            <a:miter lim="800000"/>
            <a:headEnd/>
            <a:tailEnd/>
          </a:ln>
          <a:effectLst/>
        </p:spPr>
        <p:txBody>
          <a:bodyPr wrap="none" lIns="71934" tIns="35967" rIns="71934" bIns="35967" anchor="ctr"/>
          <a:lstStyle/>
          <a:p>
            <a:pPr marL="0" marR="0" lvl="0" indent="0" algn="ctr" defTabSz="844083" rtl="0" eaLnBrk="1" fontAlgn="base" latinLnBrk="0" hangingPunct="1">
              <a:lnSpc>
                <a:spcPct val="100000"/>
              </a:lnSpc>
              <a:spcBef>
                <a:spcPct val="0"/>
              </a:spcBef>
              <a:spcAft>
                <a:spcPct val="0"/>
              </a:spcAft>
              <a:buClrTx/>
              <a:buSzTx/>
              <a:buFontTx/>
              <a:buNone/>
              <a:tabLst/>
              <a:defRPr/>
            </a:pPr>
            <a:r>
              <a:rPr kumimoji="1" lang="ja-JP" altLang="en-US" sz="2585"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HG創英角ｺﾞｼｯｸUB" pitchFamily="49" charset="-128"/>
                <a:cs typeface="+mn-cs"/>
              </a:rPr>
              <a:t>令和２年度</a:t>
            </a:r>
            <a:endParaRPr kumimoji="1" lang="en-US" altLang="ja-JP" sz="2585"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HG創英角ｺﾞｼｯｸUB" pitchFamily="49" charset="-128"/>
              <a:cs typeface="+mn-cs"/>
            </a:endParaRPr>
          </a:p>
        </p:txBody>
      </p:sp>
      <p:sp>
        <p:nvSpPr>
          <p:cNvPr id="7" name="コンテンツ プレースホルダー 2"/>
          <p:cNvSpPr txBox="1">
            <a:spLocks/>
          </p:cNvSpPr>
          <p:nvPr/>
        </p:nvSpPr>
        <p:spPr>
          <a:xfrm>
            <a:off x="507022" y="1978586"/>
            <a:ext cx="8128490" cy="1090730"/>
          </a:xfrm>
          <a:prstGeom prst="rect">
            <a:avLst/>
          </a:prstGeom>
        </p:spPr>
        <p:txBody>
          <a:bodyPr anchor="t" anchorCtr="0">
            <a:noAutofit/>
          </a:bodyPr>
          <a:lstStyle>
            <a:lvl1pPr marL="285750" indent="-285750" algn="l" rtl="0" eaLnBrk="0" fontAlgn="base" hangingPunct="0">
              <a:spcBef>
                <a:spcPct val="20000"/>
              </a:spcBef>
              <a:spcAft>
                <a:spcPct val="0"/>
              </a:spcAft>
              <a:buChar char="•"/>
              <a:defRPr kumimoji="1" sz="2800">
                <a:solidFill>
                  <a:schemeClr val="tx1"/>
                </a:solidFill>
                <a:latin typeface="+mn-lt"/>
                <a:ea typeface="+mn-ea"/>
                <a:cs typeface="+mn-cs"/>
              </a:defRPr>
            </a:lvl1pPr>
            <a:lvl2pPr marL="627063" indent="-236538" algn="l" rtl="0" eaLnBrk="0" fontAlgn="base" hangingPunct="0">
              <a:spcBef>
                <a:spcPct val="20000"/>
              </a:spcBef>
              <a:spcAft>
                <a:spcPct val="0"/>
              </a:spcAft>
              <a:buChar char="–"/>
              <a:defRPr kumimoji="1" sz="2400">
                <a:solidFill>
                  <a:schemeClr val="tx1"/>
                </a:solidFill>
                <a:latin typeface="+mn-lt"/>
                <a:ea typeface="+mn-ea"/>
              </a:defRPr>
            </a:lvl2pPr>
            <a:lvl3pPr marL="968375" indent="-188913" algn="l" rtl="0" eaLnBrk="0" fontAlgn="base" hangingPunct="0">
              <a:spcBef>
                <a:spcPct val="20000"/>
              </a:spcBef>
              <a:spcAft>
                <a:spcPct val="0"/>
              </a:spcAft>
              <a:buChar char="•"/>
              <a:defRPr kumimoji="1" sz="2000">
                <a:solidFill>
                  <a:schemeClr val="tx1"/>
                </a:solidFill>
                <a:latin typeface="+mn-lt"/>
                <a:ea typeface="+mn-ea"/>
              </a:defRPr>
            </a:lvl3pPr>
            <a:lvl4pPr marL="1357313" indent="-188913" algn="l" rtl="0" eaLnBrk="0" fontAlgn="base" hangingPunct="0">
              <a:spcBef>
                <a:spcPct val="20000"/>
              </a:spcBef>
              <a:spcAft>
                <a:spcPct val="0"/>
              </a:spcAft>
              <a:buChar char="–"/>
              <a:defRPr kumimoji="1" sz="1700">
                <a:solidFill>
                  <a:schemeClr val="tx1"/>
                </a:solidFill>
                <a:latin typeface="+mn-lt"/>
                <a:ea typeface="+mn-ea"/>
              </a:defRPr>
            </a:lvl4pPr>
            <a:lvl5pPr marL="1747838" indent="-188913" algn="l" rtl="0" eaLnBrk="0" fontAlgn="base" hangingPunct="0">
              <a:spcBef>
                <a:spcPct val="20000"/>
              </a:spcBef>
              <a:spcAft>
                <a:spcPct val="0"/>
              </a:spcAft>
              <a:buChar char="»"/>
              <a:defRPr kumimoji="1" sz="1700">
                <a:solidFill>
                  <a:schemeClr val="tx1"/>
                </a:solidFill>
                <a:latin typeface="+mn-lt"/>
                <a:ea typeface="+mn-ea"/>
              </a:defRPr>
            </a:lvl5pPr>
            <a:lvl6pPr marL="2142013" indent="-194728" algn="l" rtl="0" fontAlgn="base">
              <a:spcBef>
                <a:spcPct val="20000"/>
              </a:spcBef>
              <a:spcAft>
                <a:spcPct val="0"/>
              </a:spcAft>
              <a:buChar char="»"/>
              <a:defRPr kumimoji="1" sz="1700">
                <a:solidFill>
                  <a:schemeClr val="tx1"/>
                </a:solidFill>
                <a:latin typeface="+mn-lt"/>
                <a:ea typeface="+mn-ea"/>
              </a:defRPr>
            </a:lvl6pPr>
            <a:lvl7pPr marL="2531469" indent="-194728" algn="l" rtl="0" fontAlgn="base">
              <a:spcBef>
                <a:spcPct val="20000"/>
              </a:spcBef>
              <a:spcAft>
                <a:spcPct val="0"/>
              </a:spcAft>
              <a:buChar char="»"/>
              <a:defRPr kumimoji="1" sz="1700">
                <a:solidFill>
                  <a:schemeClr val="tx1"/>
                </a:solidFill>
                <a:latin typeface="+mn-lt"/>
                <a:ea typeface="+mn-ea"/>
              </a:defRPr>
            </a:lvl7pPr>
            <a:lvl8pPr marL="2920928" indent="-194728" algn="l" rtl="0" fontAlgn="base">
              <a:spcBef>
                <a:spcPct val="20000"/>
              </a:spcBef>
              <a:spcAft>
                <a:spcPct val="0"/>
              </a:spcAft>
              <a:buChar char="»"/>
              <a:defRPr kumimoji="1" sz="1700">
                <a:solidFill>
                  <a:schemeClr val="tx1"/>
                </a:solidFill>
                <a:latin typeface="+mn-lt"/>
                <a:ea typeface="+mn-ea"/>
              </a:defRPr>
            </a:lvl8pPr>
            <a:lvl9pPr marL="3310386" indent="-194728" algn="l" rtl="0" fontAlgn="base">
              <a:spcBef>
                <a:spcPct val="20000"/>
              </a:spcBef>
              <a:spcAft>
                <a:spcPct val="0"/>
              </a:spcAft>
              <a:buChar char="»"/>
              <a:defRPr kumimoji="1" sz="1700">
                <a:solidFill>
                  <a:schemeClr val="tx1"/>
                </a:solidFill>
                <a:latin typeface="+mn-lt"/>
                <a:ea typeface="+mn-ea"/>
              </a:defRPr>
            </a:lvl9pPr>
          </a:lstStyle>
          <a:p>
            <a:pPr marL="263776" marR="0" lvl="0" indent="-263776" algn="l" defTabSz="844083" rtl="0" eaLnBrk="0" fontAlgn="base" latinLnBrk="0" hangingPunct="0">
              <a:lnSpc>
                <a:spcPct val="120000"/>
              </a:lnSpc>
              <a:spcBef>
                <a:spcPts val="0"/>
              </a:spcBef>
              <a:spcAft>
                <a:spcPct val="0"/>
              </a:spcAft>
              <a:buClrTx/>
              <a:buSzTx/>
              <a:buFont typeface="Wingdings" panose="05000000000000000000" pitchFamily="2" charset="2"/>
              <a:buChar char="Ø"/>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外出自粛要請により、自宅待機・在宅勤務等の増加が想定されることや感染防止の観点から、保育の提供を縮小</a:t>
            </a:r>
          </a:p>
          <a:p>
            <a:pPr marL="0" marR="0" lvl="0" indent="411784" algn="l" defTabSz="844083" rtl="0" eaLnBrk="0" fontAlgn="base" latinLnBrk="0" hangingPunct="0">
              <a:lnSpc>
                <a:spcPct val="12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縮小期間　　　：令和</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2</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年</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4</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8</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5</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6</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a:t>
            </a:r>
          </a:p>
          <a:p>
            <a:pPr marL="0" marR="0" lvl="0" indent="411784" algn="l" defTabSz="844083" rtl="0" eaLnBrk="0" fontAlgn="base" latinLnBrk="0" hangingPunct="0">
              <a:lnSpc>
                <a:spcPct val="12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縮小期間延長：令和</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2</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年</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5</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7</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5</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31</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a:t>
            </a:r>
          </a:p>
          <a:p>
            <a:pPr marL="263776" marR="0" lvl="0" indent="-263776" algn="l" defTabSz="844083" rtl="0" eaLnBrk="0" fontAlgn="base" latinLnBrk="0" hangingPunct="0">
              <a:lnSpc>
                <a:spcPct val="120000"/>
              </a:lnSpc>
              <a:spcBef>
                <a:spcPts val="0"/>
              </a:spcBef>
              <a:spcAft>
                <a:spcPct val="0"/>
              </a:spcAft>
              <a:buClrTx/>
              <a:buSzTx/>
              <a:buFont typeface="Wingdings" panose="05000000000000000000" pitchFamily="2" charset="2"/>
              <a:buChar char="Ø"/>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令和</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2</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年</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6</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日以降は、保育の提供の縮小（登園自粛等）は行わないが、</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6</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30</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日まで保護者が仕事を休まれる等で家庭での保育が可能な方に、家庭での保育の協力を依頼</a:t>
            </a:r>
          </a:p>
        </p:txBody>
      </p:sp>
      <p:sp>
        <p:nvSpPr>
          <p:cNvPr id="5" name="AutoShape 6"/>
          <p:cNvSpPr>
            <a:spLocks noChangeArrowheads="1"/>
          </p:cNvSpPr>
          <p:nvPr/>
        </p:nvSpPr>
        <p:spPr bwMode="auto">
          <a:xfrm>
            <a:off x="507024" y="1571585"/>
            <a:ext cx="8128489" cy="366281"/>
          </a:xfrm>
          <a:prstGeom prst="roundRect">
            <a:avLst>
              <a:gd name="adj" fmla="val 16667"/>
            </a:avLst>
          </a:prstGeom>
          <a:solidFill>
            <a:schemeClr val="accent1">
              <a:lumMod val="40000"/>
              <a:lumOff val="60000"/>
            </a:schemeClr>
          </a:solidFill>
          <a:ln w="22225">
            <a:noFill/>
            <a:round/>
            <a:headEnd/>
            <a:tailEnd/>
          </a:ln>
          <a:effectLst>
            <a:outerShdw blurRad="50800" dist="38100" dir="2700000" algn="tl" rotWithShape="0">
              <a:prstClr val="black">
                <a:alpha val="40000"/>
              </a:prstClr>
            </a:outerShdw>
          </a:effectLst>
        </p:spPr>
        <p:txBody>
          <a:bodyPr lIns="71934" tIns="0" rIns="71934" bIns="0" anchor="ctr"/>
          <a:lstStyle/>
          <a:p>
            <a:pPr marL="0" marR="0" lvl="0" indent="0" algn="l" defTabSz="844083" rtl="0" eaLnBrk="0" fontAlgn="base" latinLnBrk="0" hangingPunct="0">
              <a:lnSpc>
                <a:spcPct val="100000"/>
              </a:lnSpc>
              <a:spcBef>
                <a:spcPct val="0"/>
              </a:spcBef>
              <a:spcAft>
                <a:spcPct val="0"/>
              </a:spcAft>
              <a:buClrTx/>
              <a:buSzTx/>
              <a:buFontTx/>
              <a:buNone/>
              <a:tabLst/>
              <a:defRPr/>
            </a:pPr>
            <a:r>
              <a:rPr kumimoji="1" lang="ja-JP" altLang="en-US"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保育提供の縮小</a:t>
            </a:r>
          </a:p>
        </p:txBody>
      </p:sp>
      <p:sp>
        <p:nvSpPr>
          <p:cNvPr id="6" name="コンテンツ プレースホルダー 2"/>
          <p:cNvSpPr txBox="1">
            <a:spLocks/>
          </p:cNvSpPr>
          <p:nvPr/>
        </p:nvSpPr>
        <p:spPr>
          <a:xfrm>
            <a:off x="507022" y="3517036"/>
            <a:ext cx="8128490" cy="1336318"/>
          </a:xfrm>
          <a:prstGeom prst="rect">
            <a:avLst/>
          </a:prstGeom>
        </p:spPr>
        <p:txBody>
          <a:bodyPr anchor="t" anchorCtr="0">
            <a:noAutofit/>
          </a:bodyPr>
          <a:lstStyle>
            <a:lvl1pPr marL="285750" indent="-285750" algn="l" rtl="0" eaLnBrk="0" fontAlgn="base" hangingPunct="0">
              <a:spcBef>
                <a:spcPct val="20000"/>
              </a:spcBef>
              <a:spcAft>
                <a:spcPct val="0"/>
              </a:spcAft>
              <a:buChar char="•"/>
              <a:defRPr kumimoji="1" sz="2800">
                <a:solidFill>
                  <a:schemeClr val="tx1"/>
                </a:solidFill>
                <a:latin typeface="+mn-lt"/>
                <a:ea typeface="+mn-ea"/>
                <a:cs typeface="+mn-cs"/>
              </a:defRPr>
            </a:lvl1pPr>
            <a:lvl2pPr marL="627063" indent="-236538" algn="l" rtl="0" eaLnBrk="0" fontAlgn="base" hangingPunct="0">
              <a:spcBef>
                <a:spcPct val="20000"/>
              </a:spcBef>
              <a:spcAft>
                <a:spcPct val="0"/>
              </a:spcAft>
              <a:buChar char="–"/>
              <a:defRPr kumimoji="1" sz="2400">
                <a:solidFill>
                  <a:schemeClr val="tx1"/>
                </a:solidFill>
                <a:latin typeface="+mn-lt"/>
                <a:ea typeface="+mn-ea"/>
              </a:defRPr>
            </a:lvl2pPr>
            <a:lvl3pPr marL="968375" indent="-188913" algn="l" rtl="0" eaLnBrk="0" fontAlgn="base" hangingPunct="0">
              <a:spcBef>
                <a:spcPct val="20000"/>
              </a:spcBef>
              <a:spcAft>
                <a:spcPct val="0"/>
              </a:spcAft>
              <a:buChar char="•"/>
              <a:defRPr kumimoji="1" sz="2000">
                <a:solidFill>
                  <a:schemeClr val="tx1"/>
                </a:solidFill>
                <a:latin typeface="+mn-lt"/>
                <a:ea typeface="+mn-ea"/>
              </a:defRPr>
            </a:lvl3pPr>
            <a:lvl4pPr marL="1357313" indent="-188913" algn="l" rtl="0" eaLnBrk="0" fontAlgn="base" hangingPunct="0">
              <a:spcBef>
                <a:spcPct val="20000"/>
              </a:spcBef>
              <a:spcAft>
                <a:spcPct val="0"/>
              </a:spcAft>
              <a:buChar char="–"/>
              <a:defRPr kumimoji="1" sz="1700">
                <a:solidFill>
                  <a:schemeClr val="tx1"/>
                </a:solidFill>
                <a:latin typeface="+mn-lt"/>
                <a:ea typeface="+mn-ea"/>
              </a:defRPr>
            </a:lvl4pPr>
            <a:lvl5pPr marL="1747838" indent="-188913" algn="l" rtl="0" eaLnBrk="0" fontAlgn="base" hangingPunct="0">
              <a:spcBef>
                <a:spcPct val="20000"/>
              </a:spcBef>
              <a:spcAft>
                <a:spcPct val="0"/>
              </a:spcAft>
              <a:buChar char="»"/>
              <a:defRPr kumimoji="1" sz="1700">
                <a:solidFill>
                  <a:schemeClr val="tx1"/>
                </a:solidFill>
                <a:latin typeface="+mn-lt"/>
                <a:ea typeface="+mn-ea"/>
              </a:defRPr>
            </a:lvl5pPr>
            <a:lvl6pPr marL="2142013" indent="-194728" algn="l" rtl="0" fontAlgn="base">
              <a:spcBef>
                <a:spcPct val="20000"/>
              </a:spcBef>
              <a:spcAft>
                <a:spcPct val="0"/>
              </a:spcAft>
              <a:buChar char="»"/>
              <a:defRPr kumimoji="1" sz="1700">
                <a:solidFill>
                  <a:schemeClr val="tx1"/>
                </a:solidFill>
                <a:latin typeface="+mn-lt"/>
                <a:ea typeface="+mn-ea"/>
              </a:defRPr>
            </a:lvl6pPr>
            <a:lvl7pPr marL="2531469" indent="-194728" algn="l" rtl="0" fontAlgn="base">
              <a:spcBef>
                <a:spcPct val="20000"/>
              </a:spcBef>
              <a:spcAft>
                <a:spcPct val="0"/>
              </a:spcAft>
              <a:buChar char="»"/>
              <a:defRPr kumimoji="1" sz="1700">
                <a:solidFill>
                  <a:schemeClr val="tx1"/>
                </a:solidFill>
                <a:latin typeface="+mn-lt"/>
                <a:ea typeface="+mn-ea"/>
              </a:defRPr>
            </a:lvl7pPr>
            <a:lvl8pPr marL="2920928" indent="-194728" algn="l" rtl="0" fontAlgn="base">
              <a:spcBef>
                <a:spcPct val="20000"/>
              </a:spcBef>
              <a:spcAft>
                <a:spcPct val="0"/>
              </a:spcAft>
              <a:buChar char="»"/>
              <a:defRPr kumimoji="1" sz="1700">
                <a:solidFill>
                  <a:schemeClr val="tx1"/>
                </a:solidFill>
                <a:latin typeface="+mn-lt"/>
                <a:ea typeface="+mn-ea"/>
              </a:defRPr>
            </a:lvl8pPr>
            <a:lvl9pPr marL="3310386" indent="-194728" algn="l" rtl="0" fontAlgn="base">
              <a:spcBef>
                <a:spcPct val="20000"/>
              </a:spcBef>
              <a:spcAft>
                <a:spcPct val="0"/>
              </a:spcAft>
              <a:buChar char="»"/>
              <a:defRPr kumimoji="1" sz="1700">
                <a:solidFill>
                  <a:schemeClr val="tx1"/>
                </a:solidFill>
                <a:latin typeface="+mn-lt"/>
                <a:ea typeface="+mn-ea"/>
              </a:defRPr>
            </a:lvl9pPr>
          </a:lstStyle>
          <a:p>
            <a:pPr marL="263776" marR="0" lvl="0" indent="-263776" algn="l" defTabSz="844083" rtl="0" eaLnBrk="0" fontAlgn="base" latinLnBrk="0" hangingPunct="0">
              <a:lnSpc>
                <a:spcPct val="120000"/>
              </a:lnSpc>
              <a:spcBef>
                <a:spcPts val="0"/>
              </a:spcBef>
              <a:spcAft>
                <a:spcPct val="0"/>
              </a:spcAft>
              <a:buClrTx/>
              <a:buSzTx/>
              <a:buFont typeface="Wingdings" panose="05000000000000000000" pitchFamily="2" charset="2"/>
              <a:buChar char="Ø"/>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配偶者暴力相談支援センターにおいて、専門相談員によるこれまでの電話相談に加え、メールによる相談を新たに受付</a:t>
            </a:r>
          </a:p>
          <a:p>
            <a:pPr marL="0" marR="0" lvl="0" indent="0" algn="l" defTabSz="844083" rtl="0" eaLnBrk="0" fontAlgn="base" latinLnBrk="0" hangingPunct="0">
              <a:lnSpc>
                <a:spcPct val="12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受付開始日：令和</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2</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年</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5</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7</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a:t>
            </a:r>
          </a:p>
          <a:p>
            <a:pPr marL="263776" marR="0" lvl="0" indent="-263776" algn="l" defTabSz="844083" rtl="0" eaLnBrk="0" fontAlgn="base" latinLnBrk="0" hangingPunct="0">
              <a:lnSpc>
                <a:spcPct val="120000"/>
              </a:lnSpc>
              <a:spcBef>
                <a:spcPts val="0"/>
              </a:spcBef>
              <a:spcAft>
                <a:spcPct val="0"/>
              </a:spcAft>
              <a:buClrTx/>
              <a:buSzTx/>
              <a:buFont typeface="Wingdings" panose="05000000000000000000" pitchFamily="2" charset="2"/>
              <a:buChar char="Ø"/>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メール相談件数</a:t>
            </a:r>
          </a:p>
          <a:p>
            <a:pPr marL="0" marR="0" lvl="0" indent="0" algn="l" defTabSz="844083" rtl="0" eaLnBrk="0" fontAlgn="base" latinLnBrk="0" hangingPunct="0">
              <a:lnSpc>
                <a:spcPct val="12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令和２年度　              　 　　</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410</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件（</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DV</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相談</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154</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件、その他相談</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256</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件）</a:t>
            </a:r>
          </a:p>
          <a:p>
            <a:pPr marL="0" marR="0" lvl="0" indent="0" algn="l" defTabSz="844083" rtl="0" eaLnBrk="0" fontAlgn="base" latinLnBrk="0" hangingPunct="0">
              <a:lnSpc>
                <a:spcPct val="12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令和３年度　　　　　　　　 　　　</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247</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件（</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DV</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相談</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171</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件、その他相談</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76</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件）</a:t>
            </a:r>
          </a:p>
          <a:p>
            <a:pPr marL="0" marR="0" lvl="0" indent="0" algn="l" defTabSz="844083" rtl="0" eaLnBrk="0" fontAlgn="base" latinLnBrk="0" hangingPunct="0">
              <a:lnSpc>
                <a:spcPct val="12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令和４年度（</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10</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月末まで）　</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133</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件（</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DV</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相談</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88</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件、その他相談</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45</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件）</a:t>
            </a:r>
          </a:p>
        </p:txBody>
      </p:sp>
      <p:sp>
        <p:nvSpPr>
          <p:cNvPr id="9" name="AutoShape 6"/>
          <p:cNvSpPr>
            <a:spLocks noChangeArrowheads="1"/>
          </p:cNvSpPr>
          <p:nvPr/>
        </p:nvSpPr>
        <p:spPr bwMode="auto">
          <a:xfrm>
            <a:off x="507024" y="3110035"/>
            <a:ext cx="8128489" cy="366281"/>
          </a:xfrm>
          <a:prstGeom prst="roundRect">
            <a:avLst>
              <a:gd name="adj" fmla="val 16667"/>
            </a:avLst>
          </a:prstGeom>
          <a:solidFill>
            <a:schemeClr val="accent1">
              <a:lumMod val="40000"/>
              <a:lumOff val="60000"/>
            </a:schemeClr>
          </a:solidFill>
          <a:ln w="22225">
            <a:noFill/>
            <a:round/>
            <a:headEnd/>
            <a:tailEnd/>
          </a:ln>
          <a:effectLst>
            <a:outerShdw blurRad="50800" dist="38100" dir="2700000" algn="tl" rotWithShape="0">
              <a:prstClr val="black">
                <a:alpha val="40000"/>
              </a:prstClr>
            </a:outerShdw>
          </a:effectLst>
        </p:spPr>
        <p:txBody>
          <a:bodyPr lIns="71934" tIns="0" rIns="71934" bIns="0" anchor="ctr"/>
          <a:lstStyle/>
          <a:p>
            <a:pPr marL="0" marR="0" lvl="0" indent="0" algn="l" defTabSz="844083" rtl="0" eaLnBrk="0" fontAlgn="base" latinLnBrk="0" hangingPunct="0">
              <a:lnSpc>
                <a:spcPct val="100000"/>
              </a:lnSpc>
              <a:spcBef>
                <a:spcPct val="0"/>
              </a:spcBef>
              <a:spcAft>
                <a:spcPct val="0"/>
              </a:spcAft>
              <a:buClrTx/>
              <a:buSzTx/>
              <a:buFontTx/>
              <a:buNone/>
              <a:tabLst/>
              <a:defRPr/>
            </a:pPr>
            <a:r>
              <a:rPr kumimoji="1" lang="ja-JP" altLang="en-US"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メールによるＤＶ相談（継続）</a:t>
            </a:r>
          </a:p>
        </p:txBody>
      </p:sp>
      <p:sp>
        <p:nvSpPr>
          <p:cNvPr id="2" name="スライド番号プレースホルダー 1"/>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1E2DCCE-2328-4EE7-B47C-8DACD135FF60}" type="slidenum">
              <a:rPr kumimoji="1" lang="en-US" altLang="ja-JP" sz="11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282</a:t>
            </a:fld>
            <a:endParaRPr kumimoji="1" lang="en-US" altLang="ja-JP" sz="11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
        <p:nvSpPr>
          <p:cNvPr id="8" name="テキスト ボックス 36"/>
          <p:cNvSpPr txBox="1"/>
          <p:nvPr/>
        </p:nvSpPr>
        <p:spPr>
          <a:xfrm>
            <a:off x="53576" y="46166"/>
            <a:ext cx="3993789"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Ⅳ</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　新型</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コロナウイルス感染症</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対策</a:t>
            </a:r>
            <a:endPar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endParaRPr>
          </a:p>
        </p:txBody>
      </p:sp>
    </p:spTree>
    <p:extLst>
      <p:ext uri="{BB962C8B-B14F-4D97-AF65-F5344CB8AC3E}">
        <p14:creationId xmlns:p14="http://schemas.microsoft.com/office/powerpoint/2010/main" val="889563835"/>
      </p:ext>
    </p:extLst>
  </p:cSld>
  <p:clrMapOvr>
    <a:masterClrMapping/>
  </p:clrMapOvr>
  <p:transition/>
  <p:timing>
    <p:tnLst>
      <p:par>
        <p:cTn id="1" dur="indefinite" restart="never" nodeType="tmRoot"/>
      </p:par>
    </p:tnLst>
  </p:timing>
</p:sld>
</file>

<file path=ppt/slides/slide2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Rectangle 4"/>
          <p:cNvSpPr>
            <a:spLocks noChangeArrowheads="1"/>
          </p:cNvSpPr>
          <p:nvPr/>
        </p:nvSpPr>
        <p:spPr bwMode="auto">
          <a:xfrm>
            <a:off x="350227" y="1050682"/>
            <a:ext cx="8442081" cy="439616"/>
          </a:xfrm>
          <a:prstGeom prst="rect">
            <a:avLst/>
          </a:prstGeom>
          <a:solidFill>
            <a:srgbClr val="000099"/>
          </a:solidFill>
          <a:ln w="38100" algn="ctr">
            <a:noFill/>
            <a:miter lim="800000"/>
            <a:headEnd/>
            <a:tailEnd/>
          </a:ln>
          <a:effectLst/>
        </p:spPr>
        <p:txBody>
          <a:bodyPr wrap="none" lIns="71934" tIns="35967" rIns="71934" bIns="35967" anchor="ctr"/>
          <a:lstStyle/>
          <a:p>
            <a:pPr marL="0" marR="0" lvl="0" indent="0" algn="ctr" defTabSz="844083" rtl="0" eaLnBrk="1" fontAlgn="base" latinLnBrk="0" hangingPunct="1">
              <a:lnSpc>
                <a:spcPct val="100000"/>
              </a:lnSpc>
              <a:spcBef>
                <a:spcPct val="0"/>
              </a:spcBef>
              <a:spcAft>
                <a:spcPct val="0"/>
              </a:spcAft>
              <a:buClrTx/>
              <a:buSzTx/>
              <a:buFontTx/>
              <a:buNone/>
              <a:tabLst/>
              <a:defRPr/>
            </a:pPr>
            <a:r>
              <a:rPr kumimoji="1" lang="ja-JP" altLang="en-US" sz="2585"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HG創英角ｺﾞｼｯｸUB" pitchFamily="49" charset="-128"/>
                <a:cs typeface="+mn-cs"/>
              </a:rPr>
              <a:t>令和２年度</a:t>
            </a:r>
            <a:endParaRPr kumimoji="1" lang="en-US" altLang="ja-JP" sz="2585"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HG創英角ｺﾞｼｯｸUB" pitchFamily="49" charset="-128"/>
              <a:cs typeface="+mn-cs"/>
            </a:endParaRPr>
          </a:p>
        </p:txBody>
      </p:sp>
      <p:sp>
        <p:nvSpPr>
          <p:cNvPr id="7" name="コンテンツ プレースホルダー 2"/>
          <p:cNvSpPr txBox="1">
            <a:spLocks/>
          </p:cNvSpPr>
          <p:nvPr/>
        </p:nvSpPr>
        <p:spPr>
          <a:xfrm>
            <a:off x="507022" y="1978585"/>
            <a:ext cx="8128490" cy="313809"/>
          </a:xfrm>
          <a:prstGeom prst="rect">
            <a:avLst/>
          </a:prstGeom>
        </p:spPr>
        <p:txBody>
          <a:bodyPr anchor="t" anchorCtr="0">
            <a:noAutofit/>
          </a:bodyPr>
          <a:lstStyle>
            <a:lvl1pPr marL="285750" indent="-285750" algn="l" rtl="0" eaLnBrk="0" fontAlgn="base" hangingPunct="0">
              <a:spcBef>
                <a:spcPct val="20000"/>
              </a:spcBef>
              <a:spcAft>
                <a:spcPct val="0"/>
              </a:spcAft>
              <a:buChar char="•"/>
              <a:defRPr kumimoji="1" sz="2800">
                <a:solidFill>
                  <a:schemeClr val="tx1"/>
                </a:solidFill>
                <a:latin typeface="+mn-lt"/>
                <a:ea typeface="+mn-ea"/>
                <a:cs typeface="+mn-cs"/>
              </a:defRPr>
            </a:lvl1pPr>
            <a:lvl2pPr marL="627063" indent="-236538" algn="l" rtl="0" eaLnBrk="0" fontAlgn="base" hangingPunct="0">
              <a:spcBef>
                <a:spcPct val="20000"/>
              </a:spcBef>
              <a:spcAft>
                <a:spcPct val="0"/>
              </a:spcAft>
              <a:buChar char="–"/>
              <a:defRPr kumimoji="1" sz="2400">
                <a:solidFill>
                  <a:schemeClr val="tx1"/>
                </a:solidFill>
                <a:latin typeface="+mn-lt"/>
                <a:ea typeface="+mn-ea"/>
              </a:defRPr>
            </a:lvl2pPr>
            <a:lvl3pPr marL="968375" indent="-188913" algn="l" rtl="0" eaLnBrk="0" fontAlgn="base" hangingPunct="0">
              <a:spcBef>
                <a:spcPct val="20000"/>
              </a:spcBef>
              <a:spcAft>
                <a:spcPct val="0"/>
              </a:spcAft>
              <a:buChar char="•"/>
              <a:defRPr kumimoji="1" sz="2000">
                <a:solidFill>
                  <a:schemeClr val="tx1"/>
                </a:solidFill>
                <a:latin typeface="+mn-lt"/>
                <a:ea typeface="+mn-ea"/>
              </a:defRPr>
            </a:lvl3pPr>
            <a:lvl4pPr marL="1357313" indent="-188913" algn="l" rtl="0" eaLnBrk="0" fontAlgn="base" hangingPunct="0">
              <a:spcBef>
                <a:spcPct val="20000"/>
              </a:spcBef>
              <a:spcAft>
                <a:spcPct val="0"/>
              </a:spcAft>
              <a:buChar char="–"/>
              <a:defRPr kumimoji="1" sz="1700">
                <a:solidFill>
                  <a:schemeClr val="tx1"/>
                </a:solidFill>
                <a:latin typeface="+mn-lt"/>
                <a:ea typeface="+mn-ea"/>
              </a:defRPr>
            </a:lvl4pPr>
            <a:lvl5pPr marL="1747838" indent="-188913" algn="l" rtl="0" eaLnBrk="0" fontAlgn="base" hangingPunct="0">
              <a:spcBef>
                <a:spcPct val="20000"/>
              </a:spcBef>
              <a:spcAft>
                <a:spcPct val="0"/>
              </a:spcAft>
              <a:buChar char="»"/>
              <a:defRPr kumimoji="1" sz="1700">
                <a:solidFill>
                  <a:schemeClr val="tx1"/>
                </a:solidFill>
                <a:latin typeface="+mn-lt"/>
                <a:ea typeface="+mn-ea"/>
              </a:defRPr>
            </a:lvl5pPr>
            <a:lvl6pPr marL="2142013" indent="-194728" algn="l" rtl="0" fontAlgn="base">
              <a:spcBef>
                <a:spcPct val="20000"/>
              </a:spcBef>
              <a:spcAft>
                <a:spcPct val="0"/>
              </a:spcAft>
              <a:buChar char="»"/>
              <a:defRPr kumimoji="1" sz="1700">
                <a:solidFill>
                  <a:schemeClr val="tx1"/>
                </a:solidFill>
                <a:latin typeface="+mn-lt"/>
                <a:ea typeface="+mn-ea"/>
              </a:defRPr>
            </a:lvl6pPr>
            <a:lvl7pPr marL="2531469" indent="-194728" algn="l" rtl="0" fontAlgn="base">
              <a:spcBef>
                <a:spcPct val="20000"/>
              </a:spcBef>
              <a:spcAft>
                <a:spcPct val="0"/>
              </a:spcAft>
              <a:buChar char="»"/>
              <a:defRPr kumimoji="1" sz="1700">
                <a:solidFill>
                  <a:schemeClr val="tx1"/>
                </a:solidFill>
                <a:latin typeface="+mn-lt"/>
                <a:ea typeface="+mn-ea"/>
              </a:defRPr>
            </a:lvl7pPr>
            <a:lvl8pPr marL="2920928" indent="-194728" algn="l" rtl="0" fontAlgn="base">
              <a:spcBef>
                <a:spcPct val="20000"/>
              </a:spcBef>
              <a:spcAft>
                <a:spcPct val="0"/>
              </a:spcAft>
              <a:buChar char="»"/>
              <a:defRPr kumimoji="1" sz="1700">
                <a:solidFill>
                  <a:schemeClr val="tx1"/>
                </a:solidFill>
                <a:latin typeface="+mn-lt"/>
                <a:ea typeface="+mn-ea"/>
              </a:defRPr>
            </a:lvl8pPr>
            <a:lvl9pPr marL="3310386" indent="-194728" algn="l" rtl="0" fontAlgn="base">
              <a:spcBef>
                <a:spcPct val="20000"/>
              </a:spcBef>
              <a:spcAft>
                <a:spcPct val="0"/>
              </a:spcAft>
              <a:buChar char="»"/>
              <a:defRPr kumimoji="1" sz="1700">
                <a:solidFill>
                  <a:schemeClr val="tx1"/>
                </a:solidFill>
                <a:latin typeface="+mn-lt"/>
                <a:ea typeface="+mn-ea"/>
              </a:defRPr>
            </a:lvl9pPr>
          </a:lstStyle>
          <a:p>
            <a:pPr marL="263776" marR="0" lvl="0" indent="-263776" algn="l" defTabSz="844083" rtl="0" eaLnBrk="0" fontAlgn="base" latinLnBrk="0" hangingPunct="0">
              <a:lnSpc>
                <a:spcPct val="120000"/>
              </a:lnSpc>
              <a:spcBef>
                <a:spcPts val="0"/>
              </a:spcBef>
              <a:spcAft>
                <a:spcPct val="0"/>
              </a:spcAft>
              <a:buClrTx/>
              <a:buSzTx/>
              <a:buFont typeface="Wingdings" panose="05000000000000000000" pitchFamily="2" charset="2"/>
              <a:buChar char="Ø"/>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令和３年度実施に向けて検討することとしていた学校給食費の無償化を前倒しすることとし、全児童生徒（小中学校）を対象に実施</a:t>
            </a:r>
          </a:p>
        </p:txBody>
      </p:sp>
      <p:sp>
        <p:nvSpPr>
          <p:cNvPr id="5" name="AutoShape 6"/>
          <p:cNvSpPr>
            <a:spLocks noChangeArrowheads="1"/>
          </p:cNvSpPr>
          <p:nvPr/>
        </p:nvSpPr>
        <p:spPr bwMode="auto">
          <a:xfrm>
            <a:off x="507024" y="1571585"/>
            <a:ext cx="8128489" cy="366281"/>
          </a:xfrm>
          <a:prstGeom prst="roundRect">
            <a:avLst>
              <a:gd name="adj" fmla="val 16667"/>
            </a:avLst>
          </a:prstGeom>
          <a:solidFill>
            <a:schemeClr val="accent1">
              <a:lumMod val="40000"/>
              <a:lumOff val="60000"/>
            </a:schemeClr>
          </a:solidFill>
          <a:ln w="22225">
            <a:noFill/>
            <a:round/>
            <a:headEnd/>
            <a:tailEnd/>
          </a:ln>
          <a:effectLst>
            <a:outerShdw blurRad="50800" dist="38100" dir="2700000" algn="tl" rotWithShape="0">
              <a:prstClr val="black">
                <a:alpha val="40000"/>
              </a:prstClr>
            </a:outerShdw>
          </a:effectLst>
        </p:spPr>
        <p:txBody>
          <a:bodyPr lIns="71934" tIns="0" rIns="71934" bIns="0" anchor="ctr"/>
          <a:lstStyle/>
          <a:p>
            <a:pPr marL="0" marR="0" lvl="0" indent="0" algn="l" defTabSz="844083" rtl="0" eaLnBrk="0" fontAlgn="base" latinLnBrk="0" hangingPunct="0">
              <a:lnSpc>
                <a:spcPct val="100000"/>
              </a:lnSpc>
              <a:spcBef>
                <a:spcPct val="0"/>
              </a:spcBef>
              <a:spcAft>
                <a:spcPct val="0"/>
              </a:spcAft>
              <a:buClrTx/>
              <a:buSzTx/>
              <a:buFontTx/>
              <a:buNone/>
              <a:tabLst/>
              <a:defRPr/>
            </a:pPr>
            <a:r>
              <a:rPr kumimoji="1" lang="ja-JP" altLang="en-US"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学校給食費の無償化　　　　　　　　　　　　　　　７７億　　４００万円</a:t>
            </a:r>
          </a:p>
        </p:txBody>
      </p:sp>
      <p:sp>
        <p:nvSpPr>
          <p:cNvPr id="9" name="AutoShape 6"/>
          <p:cNvSpPr>
            <a:spLocks noChangeArrowheads="1"/>
          </p:cNvSpPr>
          <p:nvPr/>
        </p:nvSpPr>
        <p:spPr bwMode="auto">
          <a:xfrm>
            <a:off x="507023" y="2324323"/>
            <a:ext cx="8128489" cy="366281"/>
          </a:xfrm>
          <a:prstGeom prst="roundRect">
            <a:avLst>
              <a:gd name="adj" fmla="val 16667"/>
            </a:avLst>
          </a:prstGeom>
          <a:solidFill>
            <a:schemeClr val="accent1">
              <a:lumMod val="40000"/>
              <a:lumOff val="60000"/>
            </a:schemeClr>
          </a:solidFill>
          <a:ln w="22225">
            <a:noFill/>
            <a:round/>
            <a:headEnd/>
            <a:tailEnd/>
          </a:ln>
          <a:effectLst>
            <a:outerShdw blurRad="50800" dist="38100" dir="2700000" algn="tl" rotWithShape="0">
              <a:prstClr val="black">
                <a:alpha val="40000"/>
              </a:prstClr>
            </a:outerShdw>
          </a:effectLst>
        </p:spPr>
        <p:txBody>
          <a:bodyPr lIns="71934" tIns="0" rIns="71934" bIns="0" anchor="ctr"/>
          <a:lstStyle/>
          <a:p>
            <a:pPr marL="0" marR="0" lvl="0" indent="0" algn="l" defTabSz="844083" rtl="0" eaLnBrk="0" fontAlgn="base" latinLnBrk="0" hangingPunct="0">
              <a:lnSpc>
                <a:spcPct val="100000"/>
              </a:lnSpc>
              <a:spcBef>
                <a:spcPct val="0"/>
              </a:spcBef>
              <a:spcAft>
                <a:spcPct val="0"/>
              </a:spcAft>
              <a:buClrTx/>
              <a:buSzTx/>
              <a:buFontTx/>
              <a:buNone/>
              <a:tabLst/>
              <a:defRPr/>
            </a:pPr>
            <a:r>
              <a:rPr kumimoji="1" lang="ja-JP" altLang="en-US"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上下水道料金の減免措置　　　　　　　　　　　　７６億６，９００万円（影響額）</a:t>
            </a:r>
          </a:p>
        </p:txBody>
      </p:sp>
      <p:sp>
        <p:nvSpPr>
          <p:cNvPr id="10" name="コンテンツ プレースホルダー 2"/>
          <p:cNvSpPr txBox="1">
            <a:spLocks/>
          </p:cNvSpPr>
          <p:nvPr/>
        </p:nvSpPr>
        <p:spPr>
          <a:xfrm>
            <a:off x="507020" y="2800266"/>
            <a:ext cx="8128490" cy="652312"/>
          </a:xfrm>
          <a:prstGeom prst="rect">
            <a:avLst/>
          </a:prstGeom>
        </p:spPr>
        <p:txBody>
          <a:bodyPr anchor="t" anchorCtr="0">
            <a:noAutofit/>
          </a:bodyPr>
          <a:lstStyle>
            <a:lvl1pPr marL="285750" indent="-285750" algn="l" rtl="0" eaLnBrk="0" fontAlgn="base" hangingPunct="0">
              <a:spcBef>
                <a:spcPct val="20000"/>
              </a:spcBef>
              <a:spcAft>
                <a:spcPct val="0"/>
              </a:spcAft>
              <a:buChar char="•"/>
              <a:defRPr kumimoji="1" sz="2800">
                <a:solidFill>
                  <a:schemeClr val="tx1"/>
                </a:solidFill>
                <a:latin typeface="+mn-lt"/>
                <a:ea typeface="+mn-ea"/>
                <a:cs typeface="+mn-cs"/>
              </a:defRPr>
            </a:lvl1pPr>
            <a:lvl2pPr marL="627063" indent="-236538" algn="l" rtl="0" eaLnBrk="0" fontAlgn="base" hangingPunct="0">
              <a:spcBef>
                <a:spcPct val="20000"/>
              </a:spcBef>
              <a:spcAft>
                <a:spcPct val="0"/>
              </a:spcAft>
              <a:buChar char="–"/>
              <a:defRPr kumimoji="1" sz="2400">
                <a:solidFill>
                  <a:schemeClr val="tx1"/>
                </a:solidFill>
                <a:latin typeface="+mn-lt"/>
                <a:ea typeface="+mn-ea"/>
              </a:defRPr>
            </a:lvl2pPr>
            <a:lvl3pPr marL="968375" indent="-188913" algn="l" rtl="0" eaLnBrk="0" fontAlgn="base" hangingPunct="0">
              <a:spcBef>
                <a:spcPct val="20000"/>
              </a:spcBef>
              <a:spcAft>
                <a:spcPct val="0"/>
              </a:spcAft>
              <a:buChar char="•"/>
              <a:defRPr kumimoji="1" sz="2000">
                <a:solidFill>
                  <a:schemeClr val="tx1"/>
                </a:solidFill>
                <a:latin typeface="+mn-lt"/>
                <a:ea typeface="+mn-ea"/>
              </a:defRPr>
            </a:lvl3pPr>
            <a:lvl4pPr marL="1357313" indent="-188913" algn="l" rtl="0" eaLnBrk="0" fontAlgn="base" hangingPunct="0">
              <a:spcBef>
                <a:spcPct val="20000"/>
              </a:spcBef>
              <a:spcAft>
                <a:spcPct val="0"/>
              </a:spcAft>
              <a:buChar char="–"/>
              <a:defRPr kumimoji="1" sz="1700">
                <a:solidFill>
                  <a:schemeClr val="tx1"/>
                </a:solidFill>
                <a:latin typeface="+mn-lt"/>
                <a:ea typeface="+mn-ea"/>
              </a:defRPr>
            </a:lvl4pPr>
            <a:lvl5pPr marL="1747838" indent="-188913" algn="l" rtl="0" eaLnBrk="0" fontAlgn="base" hangingPunct="0">
              <a:spcBef>
                <a:spcPct val="20000"/>
              </a:spcBef>
              <a:spcAft>
                <a:spcPct val="0"/>
              </a:spcAft>
              <a:buChar char="»"/>
              <a:defRPr kumimoji="1" sz="1700">
                <a:solidFill>
                  <a:schemeClr val="tx1"/>
                </a:solidFill>
                <a:latin typeface="+mn-lt"/>
                <a:ea typeface="+mn-ea"/>
              </a:defRPr>
            </a:lvl5pPr>
            <a:lvl6pPr marL="2142013" indent="-194728" algn="l" rtl="0" fontAlgn="base">
              <a:spcBef>
                <a:spcPct val="20000"/>
              </a:spcBef>
              <a:spcAft>
                <a:spcPct val="0"/>
              </a:spcAft>
              <a:buChar char="»"/>
              <a:defRPr kumimoji="1" sz="1700">
                <a:solidFill>
                  <a:schemeClr val="tx1"/>
                </a:solidFill>
                <a:latin typeface="+mn-lt"/>
                <a:ea typeface="+mn-ea"/>
              </a:defRPr>
            </a:lvl6pPr>
            <a:lvl7pPr marL="2531469" indent="-194728" algn="l" rtl="0" fontAlgn="base">
              <a:spcBef>
                <a:spcPct val="20000"/>
              </a:spcBef>
              <a:spcAft>
                <a:spcPct val="0"/>
              </a:spcAft>
              <a:buChar char="»"/>
              <a:defRPr kumimoji="1" sz="1700">
                <a:solidFill>
                  <a:schemeClr val="tx1"/>
                </a:solidFill>
                <a:latin typeface="+mn-lt"/>
                <a:ea typeface="+mn-ea"/>
              </a:defRPr>
            </a:lvl7pPr>
            <a:lvl8pPr marL="2920928" indent="-194728" algn="l" rtl="0" fontAlgn="base">
              <a:spcBef>
                <a:spcPct val="20000"/>
              </a:spcBef>
              <a:spcAft>
                <a:spcPct val="0"/>
              </a:spcAft>
              <a:buChar char="»"/>
              <a:defRPr kumimoji="1" sz="1700">
                <a:solidFill>
                  <a:schemeClr val="tx1"/>
                </a:solidFill>
                <a:latin typeface="+mn-lt"/>
                <a:ea typeface="+mn-ea"/>
              </a:defRPr>
            </a:lvl8pPr>
            <a:lvl9pPr marL="3310386" indent="-194728" algn="l" rtl="0" fontAlgn="base">
              <a:spcBef>
                <a:spcPct val="20000"/>
              </a:spcBef>
              <a:spcAft>
                <a:spcPct val="0"/>
              </a:spcAft>
              <a:buChar char="»"/>
              <a:defRPr kumimoji="1" sz="1700">
                <a:solidFill>
                  <a:schemeClr val="tx1"/>
                </a:solidFill>
                <a:latin typeface="+mn-lt"/>
                <a:ea typeface="+mn-ea"/>
              </a:defRPr>
            </a:lvl9pPr>
          </a:lstStyle>
          <a:p>
            <a:pPr marL="263776" marR="0" lvl="0" indent="-263776" algn="l" defTabSz="844083" rtl="0" eaLnBrk="0" fontAlgn="base" latinLnBrk="0" hangingPunct="0">
              <a:lnSpc>
                <a:spcPct val="120000"/>
              </a:lnSpc>
              <a:spcBef>
                <a:spcPts val="0"/>
              </a:spcBef>
              <a:spcAft>
                <a:spcPct val="0"/>
              </a:spcAft>
              <a:buClrTx/>
              <a:buSzTx/>
              <a:buFont typeface="Wingdings" panose="05000000000000000000" pitchFamily="2" charset="2"/>
              <a:buChar char="Ø"/>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すべての市民・事業者を対象に上下水道料金の基本料金の減免を実施</a:t>
            </a:r>
          </a:p>
          <a:p>
            <a:pPr marL="263776" marR="0" lvl="0" indent="-263776" algn="l" defTabSz="844083" rtl="0" eaLnBrk="0" fontAlgn="base" latinLnBrk="0" hangingPunct="0">
              <a:lnSpc>
                <a:spcPct val="120000"/>
              </a:lnSpc>
              <a:spcBef>
                <a:spcPts val="0"/>
              </a:spcBef>
              <a:spcAft>
                <a:spcPct val="0"/>
              </a:spcAft>
              <a:buClrTx/>
              <a:buSzTx/>
              <a:buFont typeface="Wingdings" panose="05000000000000000000" pitchFamily="2" charset="2"/>
              <a:buChar char="Ø"/>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減免額１カ月あたりの基本料金相当額　</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1,540</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円（税込み）（水道：</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935</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円、下水：</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605</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円）</a:t>
            </a:r>
          </a:p>
          <a:p>
            <a:pPr marL="263776" marR="0" lvl="0" indent="-263776" algn="l" defTabSz="844083" rtl="0" eaLnBrk="0" fontAlgn="base" latinLnBrk="0" hangingPunct="0">
              <a:lnSpc>
                <a:spcPct val="120000"/>
              </a:lnSpc>
              <a:spcBef>
                <a:spcPts val="0"/>
              </a:spcBef>
              <a:spcAft>
                <a:spcPct val="0"/>
              </a:spcAft>
              <a:buClrTx/>
              <a:buSzTx/>
              <a:buFont typeface="Wingdings" panose="05000000000000000000" pitchFamily="2" charset="2"/>
              <a:buChar char="Ø"/>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減免期間　令和２年７月検針分から９月検針分まで（３カ月間）</a:t>
            </a:r>
          </a:p>
        </p:txBody>
      </p:sp>
      <p:sp>
        <p:nvSpPr>
          <p:cNvPr id="11" name="AutoShape 6"/>
          <p:cNvSpPr>
            <a:spLocks noChangeArrowheads="1"/>
          </p:cNvSpPr>
          <p:nvPr/>
        </p:nvSpPr>
        <p:spPr bwMode="auto">
          <a:xfrm>
            <a:off x="507022" y="3586844"/>
            <a:ext cx="8128489" cy="639863"/>
          </a:xfrm>
          <a:prstGeom prst="roundRect">
            <a:avLst>
              <a:gd name="adj" fmla="val 16667"/>
            </a:avLst>
          </a:prstGeom>
          <a:solidFill>
            <a:schemeClr val="accent1">
              <a:lumMod val="40000"/>
              <a:lumOff val="60000"/>
            </a:schemeClr>
          </a:solidFill>
          <a:ln w="22225">
            <a:noFill/>
            <a:round/>
            <a:headEnd/>
            <a:tailEnd/>
          </a:ln>
          <a:effectLst>
            <a:outerShdw blurRad="50800" dist="38100" dir="2700000" algn="tl" rotWithShape="0">
              <a:prstClr val="black">
                <a:alpha val="40000"/>
              </a:prstClr>
            </a:outerShdw>
          </a:effectLst>
        </p:spPr>
        <p:txBody>
          <a:bodyPr lIns="71934" tIns="0" rIns="71934" bIns="0" anchor="ctr"/>
          <a:lstStyle/>
          <a:p>
            <a:pPr marL="0" marR="0" lvl="0" indent="0" algn="l" defTabSz="844083" rtl="0" eaLnBrk="0" fontAlgn="base" latinLnBrk="0" hangingPunct="0">
              <a:lnSpc>
                <a:spcPct val="100000"/>
              </a:lnSpc>
              <a:spcBef>
                <a:spcPct val="0"/>
              </a:spcBef>
              <a:spcAft>
                <a:spcPct val="0"/>
              </a:spcAft>
              <a:buClrTx/>
              <a:buSzTx/>
              <a:buFontTx/>
              <a:buNone/>
              <a:tabLst/>
              <a:defRPr/>
            </a:pPr>
            <a:r>
              <a:rPr kumimoji="1" lang="ja-JP" altLang="en-US"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中小事業者等への緊急支援（休業要請支援金に係る本市分担金）</a:t>
            </a:r>
            <a:endParaRPr kumimoji="1" lang="en-US" altLang="ja-JP"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endParaRPr>
          </a:p>
          <a:p>
            <a:pPr marL="0" marR="0" lvl="0" indent="0" algn="l" defTabSz="844083" rtl="0" eaLnBrk="0" fontAlgn="base" latinLnBrk="0" hangingPunct="0">
              <a:lnSpc>
                <a:spcPct val="100000"/>
              </a:lnSpc>
              <a:spcBef>
                <a:spcPct val="0"/>
              </a:spcBef>
              <a:spcAft>
                <a:spcPct val="0"/>
              </a:spcAft>
              <a:buClrTx/>
              <a:buSzTx/>
              <a:buFontTx/>
              <a:buNone/>
              <a:tabLst/>
              <a:defRPr/>
            </a:pPr>
            <a:r>
              <a:rPr kumimoji="1" lang="ja-JP" altLang="en-US"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　　　　　　　　　　　　　　　　　　　　　　　　　　　　９２億５，３００万円（第１回補正）</a:t>
            </a:r>
          </a:p>
        </p:txBody>
      </p:sp>
      <p:sp>
        <p:nvSpPr>
          <p:cNvPr id="12" name="コンテンツ プレースホルダー 2"/>
          <p:cNvSpPr txBox="1">
            <a:spLocks/>
          </p:cNvSpPr>
          <p:nvPr/>
        </p:nvSpPr>
        <p:spPr>
          <a:xfrm>
            <a:off x="507020" y="4257883"/>
            <a:ext cx="8128490" cy="1362801"/>
          </a:xfrm>
          <a:prstGeom prst="rect">
            <a:avLst/>
          </a:prstGeom>
        </p:spPr>
        <p:txBody>
          <a:bodyPr anchor="t" anchorCtr="0">
            <a:noAutofit/>
          </a:bodyPr>
          <a:lstStyle>
            <a:lvl1pPr marL="285750" indent="-285750" algn="l" rtl="0" eaLnBrk="0" fontAlgn="base" hangingPunct="0">
              <a:spcBef>
                <a:spcPct val="20000"/>
              </a:spcBef>
              <a:spcAft>
                <a:spcPct val="0"/>
              </a:spcAft>
              <a:buChar char="•"/>
              <a:defRPr kumimoji="1" sz="2800">
                <a:solidFill>
                  <a:schemeClr val="tx1"/>
                </a:solidFill>
                <a:latin typeface="+mn-lt"/>
                <a:ea typeface="+mn-ea"/>
                <a:cs typeface="+mn-cs"/>
              </a:defRPr>
            </a:lvl1pPr>
            <a:lvl2pPr marL="627063" indent="-236538" algn="l" rtl="0" eaLnBrk="0" fontAlgn="base" hangingPunct="0">
              <a:spcBef>
                <a:spcPct val="20000"/>
              </a:spcBef>
              <a:spcAft>
                <a:spcPct val="0"/>
              </a:spcAft>
              <a:buChar char="–"/>
              <a:defRPr kumimoji="1" sz="2400">
                <a:solidFill>
                  <a:schemeClr val="tx1"/>
                </a:solidFill>
                <a:latin typeface="+mn-lt"/>
                <a:ea typeface="+mn-ea"/>
              </a:defRPr>
            </a:lvl2pPr>
            <a:lvl3pPr marL="968375" indent="-188913" algn="l" rtl="0" eaLnBrk="0" fontAlgn="base" hangingPunct="0">
              <a:spcBef>
                <a:spcPct val="20000"/>
              </a:spcBef>
              <a:spcAft>
                <a:spcPct val="0"/>
              </a:spcAft>
              <a:buChar char="•"/>
              <a:defRPr kumimoji="1" sz="2000">
                <a:solidFill>
                  <a:schemeClr val="tx1"/>
                </a:solidFill>
                <a:latin typeface="+mn-lt"/>
                <a:ea typeface="+mn-ea"/>
              </a:defRPr>
            </a:lvl3pPr>
            <a:lvl4pPr marL="1357313" indent="-188913" algn="l" rtl="0" eaLnBrk="0" fontAlgn="base" hangingPunct="0">
              <a:spcBef>
                <a:spcPct val="20000"/>
              </a:spcBef>
              <a:spcAft>
                <a:spcPct val="0"/>
              </a:spcAft>
              <a:buChar char="–"/>
              <a:defRPr kumimoji="1" sz="1700">
                <a:solidFill>
                  <a:schemeClr val="tx1"/>
                </a:solidFill>
                <a:latin typeface="+mn-lt"/>
                <a:ea typeface="+mn-ea"/>
              </a:defRPr>
            </a:lvl4pPr>
            <a:lvl5pPr marL="1747838" indent="-188913" algn="l" rtl="0" eaLnBrk="0" fontAlgn="base" hangingPunct="0">
              <a:spcBef>
                <a:spcPct val="20000"/>
              </a:spcBef>
              <a:spcAft>
                <a:spcPct val="0"/>
              </a:spcAft>
              <a:buChar char="»"/>
              <a:defRPr kumimoji="1" sz="1700">
                <a:solidFill>
                  <a:schemeClr val="tx1"/>
                </a:solidFill>
                <a:latin typeface="+mn-lt"/>
                <a:ea typeface="+mn-ea"/>
              </a:defRPr>
            </a:lvl5pPr>
            <a:lvl6pPr marL="2142013" indent="-194728" algn="l" rtl="0" fontAlgn="base">
              <a:spcBef>
                <a:spcPct val="20000"/>
              </a:spcBef>
              <a:spcAft>
                <a:spcPct val="0"/>
              </a:spcAft>
              <a:buChar char="»"/>
              <a:defRPr kumimoji="1" sz="1700">
                <a:solidFill>
                  <a:schemeClr val="tx1"/>
                </a:solidFill>
                <a:latin typeface="+mn-lt"/>
                <a:ea typeface="+mn-ea"/>
              </a:defRPr>
            </a:lvl6pPr>
            <a:lvl7pPr marL="2531469" indent="-194728" algn="l" rtl="0" fontAlgn="base">
              <a:spcBef>
                <a:spcPct val="20000"/>
              </a:spcBef>
              <a:spcAft>
                <a:spcPct val="0"/>
              </a:spcAft>
              <a:buChar char="»"/>
              <a:defRPr kumimoji="1" sz="1700">
                <a:solidFill>
                  <a:schemeClr val="tx1"/>
                </a:solidFill>
                <a:latin typeface="+mn-lt"/>
                <a:ea typeface="+mn-ea"/>
              </a:defRPr>
            </a:lvl7pPr>
            <a:lvl8pPr marL="2920928" indent="-194728" algn="l" rtl="0" fontAlgn="base">
              <a:spcBef>
                <a:spcPct val="20000"/>
              </a:spcBef>
              <a:spcAft>
                <a:spcPct val="0"/>
              </a:spcAft>
              <a:buChar char="»"/>
              <a:defRPr kumimoji="1" sz="1700">
                <a:solidFill>
                  <a:schemeClr val="tx1"/>
                </a:solidFill>
                <a:latin typeface="+mn-lt"/>
                <a:ea typeface="+mn-ea"/>
              </a:defRPr>
            </a:lvl8pPr>
            <a:lvl9pPr marL="3310386" indent="-194728" algn="l" rtl="0" fontAlgn="base">
              <a:spcBef>
                <a:spcPct val="20000"/>
              </a:spcBef>
              <a:spcAft>
                <a:spcPct val="0"/>
              </a:spcAft>
              <a:buChar char="»"/>
              <a:defRPr kumimoji="1" sz="1700">
                <a:solidFill>
                  <a:schemeClr val="tx1"/>
                </a:solidFill>
                <a:latin typeface="+mn-lt"/>
                <a:ea typeface="+mn-ea"/>
              </a:defRPr>
            </a:lvl9pPr>
          </a:lstStyle>
          <a:p>
            <a:pPr marL="263776" marR="0" lvl="0" indent="-263776" algn="l" defTabSz="844083" rtl="0" eaLnBrk="0" fontAlgn="base" latinLnBrk="0" hangingPunct="0">
              <a:lnSpc>
                <a:spcPct val="120000"/>
              </a:lnSpc>
              <a:spcBef>
                <a:spcPts val="0"/>
              </a:spcBef>
              <a:spcAft>
                <a:spcPct val="0"/>
              </a:spcAft>
              <a:buClrTx/>
              <a:buSzTx/>
              <a:buFont typeface="Wingdings" panose="05000000000000000000" pitchFamily="2" charset="2"/>
              <a:buChar char="Ø"/>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休業要請等を受け、特に深刻な影響を被っている中小企業・個人事業主を対象に、家賃等の固定費を支援し、将来に向けて、事業継続を下支えする「休業要請支援金」を大阪府と共同で支給</a:t>
            </a:r>
          </a:p>
          <a:p>
            <a:pPr marL="0" marR="0" lvl="0" indent="411784" algn="l" defTabSz="844083" rtl="0" eaLnBrk="0" fontAlgn="base" latinLnBrk="0" hangingPunct="0">
              <a:lnSpc>
                <a:spcPct val="12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支給金額：中小企業 </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100</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万円、個人事業主 </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50</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万円</a:t>
            </a:r>
          </a:p>
          <a:p>
            <a:pPr marL="0" marR="0" lvl="0" indent="411784" algn="l" defTabSz="844083" rtl="0" eaLnBrk="0" fontAlgn="base" latinLnBrk="0" hangingPunct="0">
              <a:lnSpc>
                <a:spcPct val="12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支給開始：令和</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2</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年</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5</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12</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a:t>
            </a:r>
          </a:p>
          <a:p>
            <a:pPr marL="0" marR="0" lvl="0" indent="411784" algn="l" defTabSz="844083" rtl="0" eaLnBrk="0" fontAlgn="base" latinLnBrk="0" hangingPunct="0">
              <a:lnSpc>
                <a:spcPct val="12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申請期間：令和</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2</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年</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4</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27</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日から令和</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2</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年</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5</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31</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日まで（</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Web</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登録後の申請書類提出期限 令和</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2</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年</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6</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20</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日まで）　</a:t>
            </a:r>
            <a:endPar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a:p>
            <a:pPr marL="0" marR="0" lvl="0" indent="411784" algn="l" defTabSz="844083" rtl="0" eaLnBrk="0" fontAlgn="base" latinLnBrk="0" hangingPunct="0">
              <a:lnSpc>
                <a:spcPct val="12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支給件数：</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27,450</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件（</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4</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27</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5</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31</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日時点）</a:t>
            </a:r>
          </a:p>
          <a:p>
            <a:pPr marL="0" marR="0" lvl="0" indent="411784" algn="l" defTabSz="844083" rtl="0" eaLnBrk="0" fontAlgn="base" latinLnBrk="0" hangingPunct="0">
              <a:lnSpc>
                <a:spcPct val="120000"/>
              </a:lnSpc>
              <a:spcBef>
                <a:spcPts val="0"/>
              </a:spcBef>
              <a:spcAft>
                <a:spcPct val="0"/>
              </a:spcAft>
              <a:buClrTx/>
              <a:buSzTx/>
              <a:buFontTx/>
              <a:buNone/>
              <a:tabLst/>
              <a:defRPr/>
            </a:pPr>
            <a:endPar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p:txBody>
      </p:sp>
      <p:sp>
        <p:nvSpPr>
          <p:cNvPr id="2" name="スライド番号プレースホルダー 1"/>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1E2DCCE-2328-4EE7-B47C-8DACD135FF60}" type="slidenum">
              <a:rPr kumimoji="1" lang="en-US" altLang="ja-JP" sz="11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283</a:t>
            </a:fld>
            <a:endParaRPr kumimoji="1" lang="en-US" altLang="ja-JP" sz="11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
        <p:nvSpPr>
          <p:cNvPr id="13" name="テキスト ボックス 36"/>
          <p:cNvSpPr txBox="1"/>
          <p:nvPr/>
        </p:nvSpPr>
        <p:spPr>
          <a:xfrm>
            <a:off x="53576" y="46166"/>
            <a:ext cx="3993789"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Ⅳ</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　新型</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コロナウイルス感染症</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対策</a:t>
            </a:r>
            <a:endPar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endParaRPr>
          </a:p>
        </p:txBody>
      </p:sp>
    </p:spTree>
    <p:extLst>
      <p:ext uri="{BB962C8B-B14F-4D97-AF65-F5344CB8AC3E}">
        <p14:creationId xmlns:p14="http://schemas.microsoft.com/office/powerpoint/2010/main" val="2696398147"/>
      </p:ext>
    </p:extLst>
  </p:cSld>
  <p:clrMapOvr>
    <a:masterClrMapping/>
  </p:clrMapOvr>
  <p:transition/>
  <p:timing>
    <p:tnLst>
      <p:par>
        <p:cTn id="1" dur="indefinite" restart="never" nodeType="tmRoot"/>
      </p:par>
    </p:tnLst>
  </p:timing>
</p:sld>
</file>

<file path=ppt/slides/slide2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図 1"/>
          <p:cNvPicPr>
            <a:picLocks noChangeAspect="1"/>
          </p:cNvPicPr>
          <p:nvPr/>
        </p:nvPicPr>
        <p:blipFill>
          <a:blip r:embed="rId2"/>
          <a:stretch>
            <a:fillRect/>
          </a:stretch>
        </p:blipFill>
        <p:spPr>
          <a:xfrm>
            <a:off x="1208483" y="1088397"/>
            <a:ext cx="6328000" cy="4624050"/>
          </a:xfrm>
          <a:prstGeom prst="rect">
            <a:avLst/>
          </a:prstGeom>
        </p:spPr>
      </p:pic>
      <p:sp>
        <p:nvSpPr>
          <p:cNvPr id="3" name="スライド番号プレースホルダー 2"/>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1E2DCCE-2328-4EE7-B47C-8DACD135FF60}" type="slidenum">
              <a:rPr kumimoji="1" lang="en-US" altLang="ja-JP" sz="11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284</a:t>
            </a:fld>
            <a:endParaRPr kumimoji="1" lang="en-US" altLang="ja-JP" sz="11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
        <p:nvSpPr>
          <p:cNvPr id="4" name="テキスト ボックス 36"/>
          <p:cNvSpPr txBox="1"/>
          <p:nvPr/>
        </p:nvSpPr>
        <p:spPr>
          <a:xfrm>
            <a:off x="53576" y="46166"/>
            <a:ext cx="3993789"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Ⅳ</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　新型</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コロナウイルス感染症</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対策</a:t>
            </a:r>
            <a:endPar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endParaRPr>
          </a:p>
        </p:txBody>
      </p:sp>
    </p:spTree>
    <p:extLst>
      <p:ext uri="{BB962C8B-B14F-4D97-AF65-F5344CB8AC3E}">
        <p14:creationId xmlns:p14="http://schemas.microsoft.com/office/powerpoint/2010/main" val="4167073914"/>
      </p:ext>
    </p:extLst>
  </p:cSld>
  <p:clrMapOvr>
    <a:masterClrMapping/>
  </p:clrMapOvr>
  <p:timing>
    <p:tnLst>
      <p:par>
        <p:cTn id="1" dur="indefinite" restart="never" nodeType="tmRoot"/>
      </p:par>
    </p:tnLst>
  </p:timing>
</p:sld>
</file>

<file path=ppt/slides/slide2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Rectangle 4"/>
          <p:cNvSpPr>
            <a:spLocks noChangeArrowheads="1"/>
          </p:cNvSpPr>
          <p:nvPr/>
        </p:nvSpPr>
        <p:spPr bwMode="auto">
          <a:xfrm>
            <a:off x="350227" y="1050682"/>
            <a:ext cx="8442081" cy="439616"/>
          </a:xfrm>
          <a:prstGeom prst="rect">
            <a:avLst/>
          </a:prstGeom>
          <a:solidFill>
            <a:srgbClr val="000099"/>
          </a:solidFill>
          <a:ln w="38100" algn="ctr">
            <a:noFill/>
            <a:miter lim="800000"/>
            <a:headEnd/>
            <a:tailEnd/>
          </a:ln>
          <a:effectLst/>
        </p:spPr>
        <p:txBody>
          <a:bodyPr wrap="none" lIns="71934" tIns="35967" rIns="71934" bIns="35967" anchor="ctr"/>
          <a:lstStyle/>
          <a:p>
            <a:pPr marL="0" marR="0" lvl="0" indent="0" algn="ctr" defTabSz="844083" rtl="0" eaLnBrk="1" fontAlgn="base" latinLnBrk="0" hangingPunct="1">
              <a:lnSpc>
                <a:spcPct val="100000"/>
              </a:lnSpc>
              <a:spcBef>
                <a:spcPct val="0"/>
              </a:spcBef>
              <a:spcAft>
                <a:spcPct val="0"/>
              </a:spcAft>
              <a:buClrTx/>
              <a:buSzTx/>
              <a:buFontTx/>
              <a:buNone/>
              <a:tabLst/>
              <a:defRPr/>
            </a:pPr>
            <a:r>
              <a:rPr kumimoji="1" lang="ja-JP" altLang="en-US" sz="2585"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HG創英角ｺﾞｼｯｸUB" pitchFamily="49" charset="-128"/>
                <a:cs typeface="+mn-cs"/>
              </a:rPr>
              <a:t>令和２年度</a:t>
            </a:r>
            <a:endParaRPr kumimoji="1" lang="en-US" altLang="ja-JP" sz="2585"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HG創英角ｺﾞｼｯｸUB" pitchFamily="49" charset="-128"/>
              <a:cs typeface="+mn-cs"/>
            </a:endParaRPr>
          </a:p>
        </p:txBody>
      </p:sp>
      <p:sp>
        <p:nvSpPr>
          <p:cNvPr id="7" name="コンテンツ プレースホルダー 2"/>
          <p:cNvSpPr txBox="1">
            <a:spLocks/>
          </p:cNvSpPr>
          <p:nvPr/>
        </p:nvSpPr>
        <p:spPr>
          <a:xfrm>
            <a:off x="507022" y="1949810"/>
            <a:ext cx="8128490" cy="1723776"/>
          </a:xfrm>
          <a:prstGeom prst="rect">
            <a:avLst/>
          </a:prstGeom>
        </p:spPr>
        <p:txBody>
          <a:bodyPr anchor="t" anchorCtr="0">
            <a:noAutofit/>
          </a:bodyPr>
          <a:lstStyle>
            <a:lvl1pPr marL="285750" indent="-285750" algn="l" rtl="0" eaLnBrk="0" fontAlgn="base" hangingPunct="0">
              <a:spcBef>
                <a:spcPct val="20000"/>
              </a:spcBef>
              <a:spcAft>
                <a:spcPct val="0"/>
              </a:spcAft>
              <a:buChar char="•"/>
              <a:defRPr kumimoji="1" sz="2800">
                <a:solidFill>
                  <a:schemeClr val="tx1"/>
                </a:solidFill>
                <a:latin typeface="+mn-lt"/>
                <a:ea typeface="+mn-ea"/>
                <a:cs typeface="+mn-cs"/>
              </a:defRPr>
            </a:lvl1pPr>
            <a:lvl2pPr marL="627063" indent="-236538" algn="l" rtl="0" eaLnBrk="0" fontAlgn="base" hangingPunct="0">
              <a:spcBef>
                <a:spcPct val="20000"/>
              </a:spcBef>
              <a:spcAft>
                <a:spcPct val="0"/>
              </a:spcAft>
              <a:buChar char="–"/>
              <a:defRPr kumimoji="1" sz="2400">
                <a:solidFill>
                  <a:schemeClr val="tx1"/>
                </a:solidFill>
                <a:latin typeface="+mn-lt"/>
                <a:ea typeface="+mn-ea"/>
              </a:defRPr>
            </a:lvl2pPr>
            <a:lvl3pPr marL="968375" indent="-188913" algn="l" rtl="0" eaLnBrk="0" fontAlgn="base" hangingPunct="0">
              <a:spcBef>
                <a:spcPct val="20000"/>
              </a:spcBef>
              <a:spcAft>
                <a:spcPct val="0"/>
              </a:spcAft>
              <a:buChar char="•"/>
              <a:defRPr kumimoji="1" sz="2000">
                <a:solidFill>
                  <a:schemeClr val="tx1"/>
                </a:solidFill>
                <a:latin typeface="+mn-lt"/>
                <a:ea typeface="+mn-ea"/>
              </a:defRPr>
            </a:lvl3pPr>
            <a:lvl4pPr marL="1357313" indent="-188913" algn="l" rtl="0" eaLnBrk="0" fontAlgn="base" hangingPunct="0">
              <a:spcBef>
                <a:spcPct val="20000"/>
              </a:spcBef>
              <a:spcAft>
                <a:spcPct val="0"/>
              </a:spcAft>
              <a:buChar char="–"/>
              <a:defRPr kumimoji="1" sz="1700">
                <a:solidFill>
                  <a:schemeClr val="tx1"/>
                </a:solidFill>
                <a:latin typeface="+mn-lt"/>
                <a:ea typeface="+mn-ea"/>
              </a:defRPr>
            </a:lvl4pPr>
            <a:lvl5pPr marL="1747838" indent="-188913" algn="l" rtl="0" eaLnBrk="0" fontAlgn="base" hangingPunct="0">
              <a:spcBef>
                <a:spcPct val="20000"/>
              </a:spcBef>
              <a:spcAft>
                <a:spcPct val="0"/>
              </a:spcAft>
              <a:buChar char="»"/>
              <a:defRPr kumimoji="1" sz="1700">
                <a:solidFill>
                  <a:schemeClr val="tx1"/>
                </a:solidFill>
                <a:latin typeface="+mn-lt"/>
                <a:ea typeface="+mn-ea"/>
              </a:defRPr>
            </a:lvl5pPr>
            <a:lvl6pPr marL="2142013" indent="-194728" algn="l" rtl="0" fontAlgn="base">
              <a:spcBef>
                <a:spcPct val="20000"/>
              </a:spcBef>
              <a:spcAft>
                <a:spcPct val="0"/>
              </a:spcAft>
              <a:buChar char="»"/>
              <a:defRPr kumimoji="1" sz="1700">
                <a:solidFill>
                  <a:schemeClr val="tx1"/>
                </a:solidFill>
                <a:latin typeface="+mn-lt"/>
                <a:ea typeface="+mn-ea"/>
              </a:defRPr>
            </a:lvl6pPr>
            <a:lvl7pPr marL="2531469" indent="-194728" algn="l" rtl="0" fontAlgn="base">
              <a:spcBef>
                <a:spcPct val="20000"/>
              </a:spcBef>
              <a:spcAft>
                <a:spcPct val="0"/>
              </a:spcAft>
              <a:buChar char="»"/>
              <a:defRPr kumimoji="1" sz="1700">
                <a:solidFill>
                  <a:schemeClr val="tx1"/>
                </a:solidFill>
                <a:latin typeface="+mn-lt"/>
                <a:ea typeface="+mn-ea"/>
              </a:defRPr>
            </a:lvl7pPr>
            <a:lvl8pPr marL="2920928" indent="-194728" algn="l" rtl="0" fontAlgn="base">
              <a:spcBef>
                <a:spcPct val="20000"/>
              </a:spcBef>
              <a:spcAft>
                <a:spcPct val="0"/>
              </a:spcAft>
              <a:buChar char="»"/>
              <a:defRPr kumimoji="1" sz="1700">
                <a:solidFill>
                  <a:schemeClr val="tx1"/>
                </a:solidFill>
                <a:latin typeface="+mn-lt"/>
                <a:ea typeface="+mn-ea"/>
              </a:defRPr>
            </a:lvl8pPr>
            <a:lvl9pPr marL="3310386" indent="-194728" algn="l" rtl="0" fontAlgn="base">
              <a:spcBef>
                <a:spcPct val="20000"/>
              </a:spcBef>
              <a:spcAft>
                <a:spcPct val="0"/>
              </a:spcAft>
              <a:buChar char="»"/>
              <a:defRPr kumimoji="1" sz="1700">
                <a:solidFill>
                  <a:schemeClr val="tx1"/>
                </a:solidFill>
                <a:latin typeface="+mn-lt"/>
                <a:ea typeface="+mn-ea"/>
              </a:defRPr>
            </a:lvl9pPr>
          </a:lstStyle>
          <a:p>
            <a:pPr marL="263776" marR="0" lvl="0" indent="-263776" algn="l" defTabSz="844083" rtl="0" eaLnBrk="0" fontAlgn="base" latinLnBrk="0" hangingPunct="0">
              <a:lnSpc>
                <a:spcPct val="120000"/>
              </a:lnSpc>
              <a:spcBef>
                <a:spcPts val="0"/>
              </a:spcBef>
              <a:spcAft>
                <a:spcPct val="0"/>
              </a:spcAft>
              <a:buClrTx/>
              <a:buSzTx/>
              <a:buFont typeface="Wingdings" panose="05000000000000000000" pitchFamily="2" charset="2"/>
              <a:buChar char="Ø"/>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市民一人につき</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10</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万円を支給</a:t>
            </a:r>
          </a:p>
          <a:p>
            <a:pPr marL="263776" marR="0" lvl="0" indent="-263776" algn="l" defTabSz="844083" rtl="0" eaLnBrk="0" fontAlgn="base" latinLnBrk="0" hangingPunct="0">
              <a:lnSpc>
                <a:spcPct val="120000"/>
              </a:lnSpc>
              <a:spcBef>
                <a:spcPts val="0"/>
              </a:spcBef>
              <a:spcAft>
                <a:spcPct val="0"/>
              </a:spcAft>
              <a:buClrTx/>
              <a:buSzTx/>
              <a:buFont typeface="Wingdings" panose="05000000000000000000" pitchFamily="2" charset="2"/>
              <a:buChar char="Ø"/>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支給開始：令和２年６月中旬（オンライン申請分は、</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5</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28</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a:t>
            </a:r>
          </a:p>
          <a:p>
            <a:pPr marL="575911" marR="0" lvl="0" indent="-164127" algn="l" defTabSz="844083" rtl="0" eaLnBrk="0" fontAlgn="base" latinLnBrk="0" hangingPunct="0">
              <a:lnSpc>
                <a:spcPct val="12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5</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11</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　オンライン申請受付開始</a:t>
            </a:r>
          </a:p>
          <a:p>
            <a:pPr marL="575911" marR="0" lvl="0" indent="-164127" algn="l" defTabSz="844083" rtl="0" eaLnBrk="0" fontAlgn="base" latinLnBrk="0" hangingPunct="0">
              <a:lnSpc>
                <a:spcPct val="12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5</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22</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　申請書送付（郵送分）開始</a:t>
            </a:r>
          </a:p>
          <a:p>
            <a:pPr marL="575911" marR="0" lvl="0" indent="-164127" algn="l" defTabSz="844083" rtl="0" eaLnBrk="0" fontAlgn="base" latinLnBrk="0" hangingPunct="0">
              <a:lnSpc>
                <a:spcPct val="12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5</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28</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　オンライン申請分支給開始</a:t>
            </a:r>
          </a:p>
          <a:p>
            <a:pPr marL="575911" marR="0" lvl="0" indent="-164127" algn="l" defTabSz="844083" rtl="0" eaLnBrk="0" fontAlgn="base" latinLnBrk="0" hangingPunct="0">
              <a:lnSpc>
                <a:spcPct val="12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7</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　　 　　郵送申請分等支給開始</a:t>
            </a:r>
          </a:p>
          <a:p>
            <a:pPr marL="575911" marR="0" lvl="0" indent="-164127" algn="l" defTabSz="844083" rtl="0" eaLnBrk="0" fontAlgn="base" latinLnBrk="0" hangingPunct="0">
              <a:lnSpc>
                <a:spcPct val="12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8</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25</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　申請締切日（消印有効）</a:t>
            </a:r>
          </a:p>
          <a:p>
            <a:pPr marL="263776" marR="0" lvl="0" indent="-263776" algn="l" defTabSz="844083" rtl="0" eaLnBrk="0" fontAlgn="base" latinLnBrk="0" hangingPunct="0">
              <a:lnSpc>
                <a:spcPct val="120000"/>
              </a:lnSpc>
              <a:spcBef>
                <a:spcPts val="0"/>
              </a:spcBef>
              <a:spcAft>
                <a:spcPct val="0"/>
              </a:spcAft>
              <a:buClrTx/>
              <a:buSzTx/>
              <a:buFont typeface="Wingdings" panose="05000000000000000000" pitchFamily="2" charset="2"/>
              <a:buChar char="Ø"/>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令和３年３月</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31</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　事業終了</a:t>
            </a:r>
          </a:p>
        </p:txBody>
      </p:sp>
      <p:sp>
        <p:nvSpPr>
          <p:cNvPr id="5" name="AutoShape 6"/>
          <p:cNvSpPr>
            <a:spLocks noChangeArrowheads="1"/>
          </p:cNvSpPr>
          <p:nvPr/>
        </p:nvSpPr>
        <p:spPr bwMode="auto">
          <a:xfrm>
            <a:off x="507024" y="1571585"/>
            <a:ext cx="8128489" cy="366281"/>
          </a:xfrm>
          <a:prstGeom prst="roundRect">
            <a:avLst>
              <a:gd name="adj" fmla="val 16667"/>
            </a:avLst>
          </a:prstGeom>
          <a:solidFill>
            <a:schemeClr val="accent1">
              <a:lumMod val="40000"/>
              <a:lumOff val="60000"/>
            </a:schemeClr>
          </a:solidFill>
          <a:ln w="22225">
            <a:noFill/>
            <a:round/>
            <a:headEnd/>
            <a:tailEnd/>
          </a:ln>
          <a:effectLst>
            <a:outerShdw blurRad="50800" dist="38100" dir="2700000" algn="tl" rotWithShape="0">
              <a:prstClr val="black">
                <a:alpha val="40000"/>
              </a:prstClr>
            </a:outerShdw>
          </a:effectLst>
        </p:spPr>
        <p:txBody>
          <a:bodyPr lIns="71934" tIns="0" rIns="71934" bIns="0" anchor="ctr"/>
          <a:lstStyle/>
          <a:p>
            <a:pPr marL="0" marR="0" lvl="0" indent="0" algn="l" defTabSz="844083" rtl="0" eaLnBrk="0" fontAlgn="base" latinLnBrk="0" hangingPunct="0">
              <a:lnSpc>
                <a:spcPct val="100000"/>
              </a:lnSpc>
              <a:spcBef>
                <a:spcPct val="0"/>
              </a:spcBef>
              <a:spcAft>
                <a:spcPct val="0"/>
              </a:spcAft>
              <a:buClrTx/>
              <a:buSzTx/>
              <a:buFontTx/>
              <a:buNone/>
              <a:tabLst/>
              <a:defRPr/>
            </a:pPr>
            <a:r>
              <a:rPr kumimoji="1" lang="ja-JP" altLang="en-US"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特別定額給付金の支給　　　　　　　　　　２，７７２億６，５００万円（第２回補正）</a:t>
            </a:r>
          </a:p>
        </p:txBody>
      </p:sp>
      <p:sp>
        <p:nvSpPr>
          <p:cNvPr id="2" name="スライド番号プレースホルダー 1"/>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1E2DCCE-2328-4EE7-B47C-8DACD135FF60}" type="slidenum">
              <a:rPr kumimoji="1" lang="en-US" altLang="ja-JP" sz="11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285</a:t>
            </a:fld>
            <a:endParaRPr kumimoji="1" lang="en-US" altLang="ja-JP" sz="11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
        <p:nvSpPr>
          <p:cNvPr id="6" name="テキスト ボックス 36"/>
          <p:cNvSpPr txBox="1"/>
          <p:nvPr/>
        </p:nvSpPr>
        <p:spPr>
          <a:xfrm>
            <a:off x="53576" y="46166"/>
            <a:ext cx="3993789"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Ⅳ</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　新型</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コロナウイルス感染症</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対策</a:t>
            </a:r>
            <a:endPar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endParaRPr>
          </a:p>
        </p:txBody>
      </p:sp>
      <p:sp>
        <p:nvSpPr>
          <p:cNvPr id="8" name="AutoShape 6"/>
          <p:cNvSpPr>
            <a:spLocks noChangeArrowheads="1"/>
          </p:cNvSpPr>
          <p:nvPr/>
        </p:nvSpPr>
        <p:spPr bwMode="auto">
          <a:xfrm>
            <a:off x="507022" y="3689928"/>
            <a:ext cx="8128489" cy="326636"/>
          </a:xfrm>
          <a:prstGeom prst="roundRect">
            <a:avLst>
              <a:gd name="adj" fmla="val 16667"/>
            </a:avLst>
          </a:prstGeom>
          <a:solidFill>
            <a:schemeClr val="accent1">
              <a:lumMod val="40000"/>
              <a:lumOff val="60000"/>
            </a:schemeClr>
          </a:solidFill>
          <a:ln w="22225">
            <a:noFill/>
            <a:round/>
            <a:headEnd/>
            <a:tailEnd/>
          </a:ln>
          <a:effectLst>
            <a:outerShdw blurRad="50800" dist="38100" dir="2700000" algn="tl" rotWithShape="0">
              <a:prstClr val="black">
                <a:alpha val="40000"/>
              </a:prstClr>
            </a:outerShdw>
          </a:effectLst>
        </p:spPr>
        <p:txBody>
          <a:bodyPr lIns="71934" tIns="0" rIns="71934" bIns="0" anchor="ctr"/>
          <a:lstStyle/>
          <a:p>
            <a:pPr marL="0" marR="0" lvl="0" indent="0" algn="l" defTabSz="844083" rtl="0" eaLnBrk="0" fontAlgn="base" latinLnBrk="0" hangingPunct="0">
              <a:lnSpc>
                <a:spcPct val="100000"/>
              </a:lnSpc>
              <a:spcBef>
                <a:spcPct val="0"/>
              </a:spcBef>
              <a:spcAft>
                <a:spcPct val="0"/>
              </a:spcAft>
              <a:buClrTx/>
              <a:buSzTx/>
              <a:buFontTx/>
              <a:buNone/>
              <a:tabLst/>
              <a:defRPr/>
            </a:pPr>
            <a:r>
              <a:rPr kumimoji="1" lang="ja-JP" altLang="en-US"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救急搬送用資器材の整備　　　　　　　　　　　　　９億３，８００万円（第３回補正）</a:t>
            </a:r>
          </a:p>
        </p:txBody>
      </p:sp>
      <p:sp>
        <p:nvSpPr>
          <p:cNvPr id="9" name="コンテンツ プレースホルダー 2"/>
          <p:cNvSpPr txBox="1">
            <a:spLocks/>
          </p:cNvSpPr>
          <p:nvPr/>
        </p:nvSpPr>
        <p:spPr>
          <a:xfrm>
            <a:off x="507021" y="4151876"/>
            <a:ext cx="8128490" cy="315421"/>
          </a:xfrm>
          <a:prstGeom prst="rect">
            <a:avLst/>
          </a:prstGeom>
        </p:spPr>
        <p:txBody>
          <a:bodyPr anchor="t" anchorCtr="0">
            <a:noAutofit/>
          </a:bodyPr>
          <a:lstStyle>
            <a:lvl1pPr marL="285750" indent="-285750" algn="l" rtl="0" eaLnBrk="0" fontAlgn="base" hangingPunct="0">
              <a:spcBef>
                <a:spcPct val="20000"/>
              </a:spcBef>
              <a:spcAft>
                <a:spcPct val="0"/>
              </a:spcAft>
              <a:buChar char="•"/>
              <a:defRPr kumimoji="1" sz="2800">
                <a:solidFill>
                  <a:schemeClr val="tx1"/>
                </a:solidFill>
                <a:latin typeface="+mn-lt"/>
                <a:ea typeface="+mn-ea"/>
                <a:cs typeface="+mn-cs"/>
              </a:defRPr>
            </a:lvl1pPr>
            <a:lvl2pPr marL="627063" indent="-236538" algn="l" rtl="0" eaLnBrk="0" fontAlgn="base" hangingPunct="0">
              <a:spcBef>
                <a:spcPct val="20000"/>
              </a:spcBef>
              <a:spcAft>
                <a:spcPct val="0"/>
              </a:spcAft>
              <a:buChar char="–"/>
              <a:defRPr kumimoji="1" sz="2400">
                <a:solidFill>
                  <a:schemeClr val="tx1"/>
                </a:solidFill>
                <a:latin typeface="+mn-lt"/>
                <a:ea typeface="+mn-ea"/>
              </a:defRPr>
            </a:lvl2pPr>
            <a:lvl3pPr marL="968375" indent="-188913" algn="l" rtl="0" eaLnBrk="0" fontAlgn="base" hangingPunct="0">
              <a:spcBef>
                <a:spcPct val="20000"/>
              </a:spcBef>
              <a:spcAft>
                <a:spcPct val="0"/>
              </a:spcAft>
              <a:buChar char="•"/>
              <a:defRPr kumimoji="1" sz="2000">
                <a:solidFill>
                  <a:schemeClr val="tx1"/>
                </a:solidFill>
                <a:latin typeface="+mn-lt"/>
                <a:ea typeface="+mn-ea"/>
              </a:defRPr>
            </a:lvl3pPr>
            <a:lvl4pPr marL="1357313" indent="-188913" algn="l" rtl="0" eaLnBrk="0" fontAlgn="base" hangingPunct="0">
              <a:spcBef>
                <a:spcPct val="20000"/>
              </a:spcBef>
              <a:spcAft>
                <a:spcPct val="0"/>
              </a:spcAft>
              <a:buChar char="–"/>
              <a:defRPr kumimoji="1" sz="1700">
                <a:solidFill>
                  <a:schemeClr val="tx1"/>
                </a:solidFill>
                <a:latin typeface="+mn-lt"/>
                <a:ea typeface="+mn-ea"/>
              </a:defRPr>
            </a:lvl4pPr>
            <a:lvl5pPr marL="1747838" indent="-188913" algn="l" rtl="0" eaLnBrk="0" fontAlgn="base" hangingPunct="0">
              <a:spcBef>
                <a:spcPct val="20000"/>
              </a:spcBef>
              <a:spcAft>
                <a:spcPct val="0"/>
              </a:spcAft>
              <a:buChar char="»"/>
              <a:defRPr kumimoji="1" sz="1700">
                <a:solidFill>
                  <a:schemeClr val="tx1"/>
                </a:solidFill>
                <a:latin typeface="+mn-lt"/>
                <a:ea typeface="+mn-ea"/>
              </a:defRPr>
            </a:lvl5pPr>
            <a:lvl6pPr marL="2142013" indent="-194728" algn="l" rtl="0" fontAlgn="base">
              <a:spcBef>
                <a:spcPct val="20000"/>
              </a:spcBef>
              <a:spcAft>
                <a:spcPct val="0"/>
              </a:spcAft>
              <a:buChar char="»"/>
              <a:defRPr kumimoji="1" sz="1700">
                <a:solidFill>
                  <a:schemeClr val="tx1"/>
                </a:solidFill>
                <a:latin typeface="+mn-lt"/>
                <a:ea typeface="+mn-ea"/>
              </a:defRPr>
            </a:lvl6pPr>
            <a:lvl7pPr marL="2531469" indent="-194728" algn="l" rtl="0" fontAlgn="base">
              <a:spcBef>
                <a:spcPct val="20000"/>
              </a:spcBef>
              <a:spcAft>
                <a:spcPct val="0"/>
              </a:spcAft>
              <a:buChar char="»"/>
              <a:defRPr kumimoji="1" sz="1700">
                <a:solidFill>
                  <a:schemeClr val="tx1"/>
                </a:solidFill>
                <a:latin typeface="+mn-lt"/>
                <a:ea typeface="+mn-ea"/>
              </a:defRPr>
            </a:lvl7pPr>
            <a:lvl8pPr marL="2920928" indent="-194728" algn="l" rtl="0" fontAlgn="base">
              <a:spcBef>
                <a:spcPct val="20000"/>
              </a:spcBef>
              <a:spcAft>
                <a:spcPct val="0"/>
              </a:spcAft>
              <a:buChar char="»"/>
              <a:defRPr kumimoji="1" sz="1700">
                <a:solidFill>
                  <a:schemeClr val="tx1"/>
                </a:solidFill>
                <a:latin typeface="+mn-lt"/>
                <a:ea typeface="+mn-ea"/>
              </a:defRPr>
            </a:lvl8pPr>
            <a:lvl9pPr marL="3310386" indent="-194728" algn="l" rtl="0" fontAlgn="base">
              <a:spcBef>
                <a:spcPct val="20000"/>
              </a:spcBef>
              <a:spcAft>
                <a:spcPct val="0"/>
              </a:spcAft>
              <a:buChar char="»"/>
              <a:defRPr kumimoji="1" sz="1700">
                <a:solidFill>
                  <a:schemeClr val="tx1"/>
                </a:solidFill>
                <a:latin typeface="+mn-lt"/>
                <a:ea typeface="+mn-ea"/>
              </a:defRPr>
            </a:lvl9pPr>
          </a:lstStyle>
          <a:p>
            <a:pPr marL="263776" marR="0" lvl="0" indent="-263776" algn="l" defTabSz="844083" rtl="0" eaLnBrk="0" fontAlgn="base" latinLnBrk="0" hangingPunct="0">
              <a:lnSpc>
                <a:spcPct val="120000"/>
              </a:lnSpc>
              <a:spcBef>
                <a:spcPts val="0"/>
              </a:spcBef>
              <a:spcAft>
                <a:spcPct val="0"/>
              </a:spcAft>
              <a:buClrTx/>
              <a:buSzTx/>
              <a:buFont typeface="Wingdings" panose="05000000000000000000" pitchFamily="2" charset="2"/>
              <a:buChar char="Ø"/>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救急隊員の感染防止衣 約</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35</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万着、感染防止用車内保護シート 約</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6</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万個、アイソレーター </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14</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台など救急活動用資器材を購入　　　　　</a:t>
            </a:r>
            <a:endPar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p:txBody>
      </p:sp>
    </p:spTree>
    <p:extLst>
      <p:ext uri="{BB962C8B-B14F-4D97-AF65-F5344CB8AC3E}">
        <p14:creationId xmlns:p14="http://schemas.microsoft.com/office/powerpoint/2010/main" val="1178462994"/>
      </p:ext>
    </p:extLst>
  </p:cSld>
  <p:clrMapOvr>
    <a:masterClrMapping/>
  </p:clrMapOvr>
  <p:transition/>
  <p:timing>
    <p:tnLst>
      <p:par>
        <p:cTn id="1" dur="indefinite" restart="never" nodeType="tmRoot"/>
      </p:par>
    </p:tnLst>
  </p:timing>
</p:sld>
</file>

<file path=ppt/slides/slide2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Rectangle 4"/>
          <p:cNvSpPr>
            <a:spLocks noChangeArrowheads="1"/>
          </p:cNvSpPr>
          <p:nvPr/>
        </p:nvSpPr>
        <p:spPr bwMode="auto">
          <a:xfrm>
            <a:off x="350227" y="1050682"/>
            <a:ext cx="8442081" cy="439616"/>
          </a:xfrm>
          <a:prstGeom prst="rect">
            <a:avLst/>
          </a:prstGeom>
          <a:solidFill>
            <a:srgbClr val="000099"/>
          </a:solidFill>
          <a:ln w="38100" algn="ctr">
            <a:noFill/>
            <a:miter lim="800000"/>
            <a:headEnd/>
            <a:tailEnd/>
          </a:ln>
          <a:effectLst/>
        </p:spPr>
        <p:txBody>
          <a:bodyPr wrap="none" lIns="71934" tIns="35967" rIns="71934" bIns="35967" anchor="ctr"/>
          <a:lstStyle/>
          <a:p>
            <a:pPr marL="0" marR="0" lvl="0" indent="0" algn="ctr" defTabSz="844083" rtl="0" eaLnBrk="1" fontAlgn="base" latinLnBrk="0" hangingPunct="1">
              <a:lnSpc>
                <a:spcPct val="100000"/>
              </a:lnSpc>
              <a:spcBef>
                <a:spcPct val="0"/>
              </a:spcBef>
              <a:spcAft>
                <a:spcPct val="0"/>
              </a:spcAft>
              <a:buClrTx/>
              <a:buSzTx/>
              <a:buFontTx/>
              <a:buNone/>
              <a:tabLst/>
              <a:defRPr/>
            </a:pPr>
            <a:r>
              <a:rPr kumimoji="1" lang="ja-JP" altLang="en-US" sz="2585"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HG創英角ｺﾞｼｯｸUB" pitchFamily="49" charset="-128"/>
                <a:cs typeface="+mn-cs"/>
              </a:rPr>
              <a:t>令和２年度</a:t>
            </a:r>
            <a:endParaRPr kumimoji="1" lang="en-US" altLang="ja-JP" sz="2585"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HG創英角ｺﾞｼｯｸUB" pitchFamily="49" charset="-128"/>
              <a:cs typeface="+mn-cs"/>
            </a:endParaRPr>
          </a:p>
        </p:txBody>
      </p:sp>
      <p:sp>
        <p:nvSpPr>
          <p:cNvPr id="2" name="スライド番号プレースホルダー 1"/>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1E2DCCE-2328-4EE7-B47C-8DACD135FF60}" type="slidenum">
              <a:rPr kumimoji="1" lang="en-US" altLang="ja-JP" sz="11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286</a:t>
            </a:fld>
            <a:endParaRPr kumimoji="1" lang="en-US" altLang="ja-JP" sz="11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
        <p:nvSpPr>
          <p:cNvPr id="13" name="テキスト ボックス 36"/>
          <p:cNvSpPr txBox="1"/>
          <p:nvPr/>
        </p:nvSpPr>
        <p:spPr>
          <a:xfrm>
            <a:off x="53576" y="46166"/>
            <a:ext cx="3993789"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Ⅳ</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　新型</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コロナウイルス感染症</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対策</a:t>
            </a:r>
            <a:endPar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endParaRPr>
          </a:p>
        </p:txBody>
      </p:sp>
      <p:sp>
        <p:nvSpPr>
          <p:cNvPr id="15" name="AutoShape 6"/>
          <p:cNvSpPr>
            <a:spLocks noChangeArrowheads="1"/>
          </p:cNvSpPr>
          <p:nvPr/>
        </p:nvSpPr>
        <p:spPr bwMode="auto">
          <a:xfrm>
            <a:off x="376917" y="1564837"/>
            <a:ext cx="8128489" cy="366281"/>
          </a:xfrm>
          <a:prstGeom prst="roundRect">
            <a:avLst>
              <a:gd name="adj" fmla="val 16667"/>
            </a:avLst>
          </a:prstGeom>
          <a:solidFill>
            <a:schemeClr val="accent1">
              <a:lumMod val="40000"/>
              <a:lumOff val="60000"/>
            </a:schemeClr>
          </a:solidFill>
          <a:ln w="22225">
            <a:noFill/>
            <a:round/>
            <a:headEnd/>
            <a:tailEnd/>
          </a:ln>
          <a:effectLst>
            <a:outerShdw blurRad="50800" dist="38100" dir="2700000" algn="tl" rotWithShape="0">
              <a:prstClr val="black">
                <a:alpha val="40000"/>
              </a:prstClr>
            </a:outerShdw>
          </a:effectLst>
        </p:spPr>
        <p:txBody>
          <a:bodyPr lIns="71934" tIns="0" rIns="71934" bIns="0" anchor="ctr"/>
          <a:lstStyle/>
          <a:p>
            <a:pPr marL="0" marR="0" lvl="0" indent="0" algn="l" defTabSz="844083" rtl="0" eaLnBrk="0" fontAlgn="base" latinLnBrk="0" hangingPunct="0">
              <a:lnSpc>
                <a:spcPct val="100000"/>
              </a:lnSpc>
              <a:spcBef>
                <a:spcPct val="0"/>
              </a:spcBef>
              <a:spcAft>
                <a:spcPct val="0"/>
              </a:spcAft>
              <a:buClrTx/>
              <a:buSzTx/>
              <a:buFontTx/>
              <a:buNone/>
              <a:tabLst/>
              <a:defRPr/>
            </a:pPr>
            <a:r>
              <a:rPr kumimoji="1" lang="zh-TW" altLang="en-US"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学校教育ＩＣＴ活用事業　　　　　　　　　　　　　　９６億１，１００万円（第３回</a:t>
            </a:r>
            <a:r>
              <a:rPr kumimoji="1" lang="ja-JP" altLang="en-US"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補正</a:t>
            </a:r>
            <a:r>
              <a:rPr kumimoji="1" lang="zh-TW" altLang="en-US"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a:t>
            </a:r>
            <a:endParaRPr kumimoji="1" lang="ja-JP" altLang="en-US"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endParaRPr>
          </a:p>
        </p:txBody>
      </p:sp>
      <p:sp>
        <p:nvSpPr>
          <p:cNvPr id="16" name="コンテンツ プレースホルダー 2"/>
          <p:cNvSpPr txBox="1">
            <a:spLocks/>
          </p:cNvSpPr>
          <p:nvPr/>
        </p:nvSpPr>
        <p:spPr>
          <a:xfrm>
            <a:off x="376917" y="2005657"/>
            <a:ext cx="8128490" cy="1838875"/>
          </a:xfrm>
          <a:prstGeom prst="rect">
            <a:avLst/>
          </a:prstGeom>
        </p:spPr>
        <p:txBody>
          <a:bodyPr anchor="t" anchorCtr="0">
            <a:noAutofit/>
          </a:bodyPr>
          <a:lstStyle>
            <a:lvl1pPr marL="285750" indent="-285750" algn="l" rtl="0" eaLnBrk="0" fontAlgn="base" hangingPunct="0">
              <a:spcBef>
                <a:spcPct val="20000"/>
              </a:spcBef>
              <a:spcAft>
                <a:spcPct val="0"/>
              </a:spcAft>
              <a:buChar char="•"/>
              <a:defRPr kumimoji="1" sz="2800">
                <a:solidFill>
                  <a:schemeClr val="tx1"/>
                </a:solidFill>
                <a:latin typeface="+mn-lt"/>
                <a:ea typeface="+mn-ea"/>
                <a:cs typeface="+mn-cs"/>
              </a:defRPr>
            </a:lvl1pPr>
            <a:lvl2pPr marL="627063" indent="-236538" algn="l" rtl="0" eaLnBrk="0" fontAlgn="base" hangingPunct="0">
              <a:spcBef>
                <a:spcPct val="20000"/>
              </a:spcBef>
              <a:spcAft>
                <a:spcPct val="0"/>
              </a:spcAft>
              <a:buChar char="–"/>
              <a:defRPr kumimoji="1" sz="2400">
                <a:solidFill>
                  <a:schemeClr val="tx1"/>
                </a:solidFill>
                <a:latin typeface="+mn-lt"/>
                <a:ea typeface="+mn-ea"/>
              </a:defRPr>
            </a:lvl2pPr>
            <a:lvl3pPr marL="968375" indent="-188913" algn="l" rtl="0" eaLnBrk="0" fontAlgn="base" hangingPunct="0">
              <a:spcBef>
                <a:spcPct val="20000"/>
              </a:spcBef>
              <a:spcAft>
                <a:spcPct val="0"/>
              </a:spcAft>
              <a:buChar char="•"/>
              <a:defRPr kumimoji="1" sz="2000">
                <a:solidFill>
                  <a:schemeClr val="tx1"/>
                </a:solidFill>
                <a:latin typeface="+mn-lt"/>
                <a:ea typeface="+mn-ea"/>
              </a:defRPr>
            </a:lvl3pPr>
            <a:lvl4pPr marL="1357313" indent="-188913" algn="l" rtl="0" eaLnBrk="0" fontAlgn="base" hangingPunct="0">
              <a:spcBef>
                <a:spcPct val="20000"/>
              </a:spcBef>
              <a:spcAft>
                <a:spcPct val="0"/>
              </a:spcAft>
              <a:buChar char="–"/>
              <a:defRPr kumimoji="1" sz="1700">
                <a:solidFill>
                  <a:schemeClr val="tx1"/>
                </a:solidFill>
                <a:latin typeface="+mn-lt"/>
                <a:ea typeface="+mn-ea"/>
              </a:defRPr>
            </a:lvl4pPr>
            <a:lvl5pPr marL="1747838" indent="-188913" algn="l" rtl="0" eaLnBrk="0" fontAlgn="base" hangingPunct="0">
              <a:spcBef>
                <a:spcPct val="20000"/>
              </a:spcBef>
              <a:spcAft>
                <a:spcPct val="0"/>
              </a:spcAft>
              <a:buChar char="»"/>
              <a:defRPr kumimoji="1" sz="1700">
                <a:solidFill>
                  <a:schemeClr val="tx1"/>
                </a:solidFill>
                <a:latin typeface="+mn-lt"/>
                <a:ea typeface="+mn-ea"/>
              </a:defRPr>
            </a:lvl5pPr>
            <a:lvl6pPr marL="2142013" indent="-194728" algn="l" rtl="0" fontAlgn="base">
              <a:spcBef>
                <a:spcPct val="20000"/>
              </a:spcBef>
              <a:spcAft>
                <a:spcPct val="0"/>
              </a:spcAft>
              <a:buChar char="»"/>
              <a:defRPr kumimoji="1" sz="1700">
                <a:solidFill>
                  <a:schemeClr val="tx1"/>
                </a:solidFill>
                <a:latin typeface="+mn-lt"/>
                <a:ea typeface="+mn-ea"/>
              </a:defRPr>
            </a:lvl6pPr>
            <a:lvl7pPr marL="2531469" indent="-194728" algn="l" rtl="0" fontAlgn="base">
              <a:spcBef>
                <a:spcPct val="20000"/>
              </a:spcBef>
              <a:spcAft>
                <a:spcPct val="0"/>
              </a:spcAft>
              <a:buChar char="»"/>
              <a:defRPr kumimoji="1" sz="1700">
                <a:solidFill>
                  <a:schemeClr val="tx1"/>
                </a:solidFill>
                <a:latin typeface="+mn-lt"/>
                <a:ea typeface="+mn-ea"/>
              </a:defRPr>
            </a:lvl7pPr>
            <a:lvl8pPr marL="2920928" indent="-194728" algn="l" rtl="0" fontAlgn="base">
              <a:spcBef>
                <a:spcPct val="20000"/>
              </a:spcBef>
              <a:spcAft>
                <a:spcPct val="0"/>
              </a:spcAft>
              <a:buChar char="»"/>
              <a:defRPr kumimoji="1" sz="1700">
                <a:solidFill>
                  <a:schemeClr val="tx1"/>
                </a:solidFill>
                <a:latin typeface="+mn-lt"/>
                <a:ea typeface="+mn-ea"/>
              </a:defRPr>
            </a:lvl8pPr>
            <a:lvl9pPr marL="3310386" indent="-194728" algn="l" rtl="0" fontAlgn="base">
              <a:spcBef>
                <a:spcPct val="20000"/>
              </a:spcBef>
              <a:spcAft>
                <a:spcPct val="0"/>
              </a:spcAft>
              <a:buChar char="»"/>
              <a:defRPr kumimoji="1" sz="1700">
                <a:solidFill>
                  <a:schemeClr val="tx1"/>
                </a:solidFill>
                <a:latin typeface="+mn-lt"/>
                <a:ea typeface="+mn-ea"/>
              </a:defRPr>
            </a:lvl9pPr>
          </a:lstStyle>
          <a:p>
            <a:pPr marL="263776" marR="0" lvl="0" indent="-263776" algn="l" defTabSz="844083" rtl="0" eaLnBrk="0" fontAlgn="base" latinLnBrk="0" hangingPunct="0">
              <a:lnSpc>
                <a:spcPct val="120000"/>
              </a:lnSpc>
              <a:spcBef>
                <a:spcPts val="0"/>
              </a:spcBef>
              <a:spcAft>
                <a:spcPct val="0"/>
              </a:spcAft>
              <a:buClrTx/>
              <a:buSzTx/>
              <a:buFont typeface="Wingdings" panose="05000000000000000000" pitchFamily="2" charset="2"/>
              <a:buChar char="Ø"/>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「１人１台端末」の年度内実現、オンライン教育の実施に向けた環境整備</a:t>
            </a:r>
          </a:p>
          <a:p>
            <a:pPr marL="263776" marR="0" lvl="0" indent="-263776" algn="l" defTabSz="844083" rtl="0" eaLnBrk="0" fontAlgn="base" latinLnBrk="0" hangingPunct="0">
              <a:lnSpc>
                <a:spcPct val="120000"/>
              </a:lnSpc>
              <a:spcBef>
                <a:spcPts val="0"/>
              </a:spcBef>
              <a:spcAft>
                <a:spcPct val="0"/>
              </a:spcAft>
              <a:buClrTx/>
              <a:buSzTx/>
              <a:buFont typeface="Wingdings" panose="05000000000000000000" pitchFamily="2" charset="2"/>
              <a:buChar char="Ø"/>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令和</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5</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年度に達成予定だった、全小中学校の児童生徒を対象とした、学習者用端末の一人１台環境を令和２年度に前倒しで実現</a:t>
            </a:r>
          </a:p>
          <a:p>
            <a:pPr marL="0" marR="0" lvl="0" indent="498243" algn="l" defTabSz="844083" rtl="0" eaLnBrk="0" fontAlgn="base" latinLnBrk="0" hangingPunct="0">
              <a:lnSpc>
                <a:spcPct val="12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全体整備台数：</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181,944</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台</a:t>
            </a:r>
          </a:p>
          <a:p>
            <a:pPr marL="0" marR="0" lvl="0" indent="498243" algn="l" defTabSz="844083" rtl="0" eaLnBrk="0" fontAlgn="base" latinLnBrk="0" hangingPunct="0">
              <a:lnSpc>
                <a:spcPct val="12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（内訳）既整備分：</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22,056</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台</a:t>
            </a:r>
          </a:p>
          <a:p>
            <a:pPr marL="0" marR="0" lvl="0" indent="498243" algn="l" defTabSz="844083" rtl="0" eaLnBrk="0" fontAlgn="base" latinLnBrk="0" hangingPunct="0">
              <a:lnSpc>
                <a:spcPct val="12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令和</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2</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年度当初予算計上分：</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46,877</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台</a:t>
            </a:r>
          </a:p>
          <a:p>
            <a:pPr marL="0" marR="0" lvl="0" indent="498243" algn="l" defTabSz="844083" rtl="0" eaLnBrk="0" fontAlgn="base" latinLnBrk="0" hangingPunct="0">
              <a:lnSpc>
                <a:spcPct val="12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令和</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2</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年度補正予算案計上分：</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113,011</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台</a:t>
            </a:r>
          </a:p>
          <a:p>
            <a:pPr marL="263776" marR="0" lvl="0" indent="-263776" algn="l" defTabSz="844083" rtl="0" eaLnBrk="0" fontAlgn="base" latinLnBrk="0" hangingPunct="0">
              <a:lnSpc>
                <a:spcPct val="120000"/>
              </a:lnSpc>
              <a:spcBef>
                <a:spcPts val="0"/>
              </a:spcBef>
              <a:spcAft>
                <a:spcPct val="0"/>
              </a:spcAft>
              <a:buClrTx/>
              <a:buSzTx/>
              <a:buFont typeface="Wingdings" panose="05000000000000000000" pitchFamily="2" charset="2"/>
              <a:buChar char="Ø"/>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緊急時の家庭でのオンライン学習環境を整備するため、就学援助世帯等で、自宅に</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Wi-Fi</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環境が整っていない家庭に対して、モバイルルータを貸与し、通信使用料を負担</a:t>
            </a:r>
          </a:p>
          <a:p>
            <a:pPr marL="263776" marR="0" lvl="0" indent="-263776" algn="l" defTabSz="844083" rtl="0" eaLnBrk="0" fontAlgn="base" latinLnBrk="0" hangingPunct="0">
              <a:lnSpc>
                <a:spcPct val="120000"/>
              </a:lnSpc>
              <a:spcBef>
                <a:spcPts val="0"/>
              </a:spcBef>
              <a:spcAft>
                <a:spcPct val="0"/>
              </a:spcAft>
              <a:buClrTx/>
              <a:buSzTx/>
              <a:buFont typeface="Wingdings" panose="05000000000000000000" pitchFamily="2" charset="2"/>
              <a:buChar char="Ø"/>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全小中学校にオンライン学習などを円滑に行えるよう、</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Web</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カメラ、マイクスピーカーなどの通信装置を整備</a:t>
            </a:r>
          </a:p>
        </p:txBody>
      </p:sp>
      <p:sp>
        <p:nvSpPr>
          <p:cNvPr id="18" name="AutoShape 6"/>
          <p:cNvSpPr>
            <a:spLocks noChangeArrowheads="1"/>
          </p:cNvSpPr>
          <p:nvPr/>
        </p:nvSpPr>
        <p:spPr bwMode="auto">
          <a:xfrm>
            <a:off x="376917" y="3942335"/>
            <a:ext cx="8128489" cy="639863"/>
          </a:xfrm>
          <a:prstGeom prst="roundRect">
            <a:avLst>
              <a:gd name="adj" fmla="val 16667"/>
            </a:avLst>
          </a:prstGeom>
          <a:solidFill>
            <a:schemeClr val="accent1">
              <a:lumMod val="40000"/>
              <a:lumOff val="60000"/>
            </a:schemeClr>
          </a:solidFill>
          <a:ln w="22225">
            <a:noFill/>
            <a:round/>
            <a:headEnd/>
            <a:tailEnd/>
          </a:ln>
          <a:effectLst>
            <a:outerShdw blurRad="50800" dist="38100" dir="2700000" algn="tl" rotWithShape="0">
              <a:prstClr val="black">
                <a:alpha val="40000"/>
              </a:prstClr>
            </a:outerShdw>
          </a:effectLst>
        </p:spPr>
        <p:txBody>
          <a:bodyPr lIns="71934" tIns="0" rIns="71934" bIns="0" anchor="ctr"/>
          <a:lstStyle/>
          <a:p>
            <a:pPr marL="0" marR="0" lvl="0" indent="0" algn="l" defTabSz="844083" rtl="0" eaLnBrk="0" fontAlgn="base" latinLnBrk="0" hangingPunct="0">
              <a:lnSpc>
                <a:spcPct val="100000"/>
              </a:lnSpc>
              <a:spcBef>
                <a:spcPct val="0"/>
              </a:spcBef>
              <a:spcAft>
                <a:spcPct val="0"/>
              </a:spcAft>
              <a:buClrTx/>
              <a:buSzTx/>
              <a:buFontTx/>
              <a:buNone/>
              <a:tabLst/>
              <a:defRPr/>
            </a:pPr>
            <a:r>
              <a:rPr kumimoji="1" lang="ja-JP" altLang="en-US"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特別支援学校の臨時休業に伴う放課後等デイサービスの充実など</a:t>
            </a:r>
          </a:p>
          <a:p>
            <a:pPr marL="0" marR="0" lvl="0" indent="0" algn="l" defTabSz="844083" rtl="0" eaLnBrk="0" fontAlgn="base" latinLnBrk="0" hangingPunct="0">
              <a:lnSpc>
                <a:spcPct val="100000"/>
              </a:lnSpc>
              <a:spcBef>
                <a:spcPct val="0"/>
              </a:spcBef>
              <a:spcAft>
                <a:spcPct val="0"/>
              </a:spcAft>
              <a:buClrTx/>
              <a:buSzTx/>
              <a:buFontTx/>
              <a:buNone/>
              <a:tabLst/>
              <a:defRPr/>
            </a:pPr>
            <a:r>
              <a:rPr kumimoji="1" lang="ja-JP" altLang="en-US"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　　　　　　　　　　　　　　　　　　　　　　　　　　　　</a:t>
            </a:r>
            <a:r>
              <a:rPr kumimoji="1" lang="ja-JP" altLang="en-US" sz="1939" b="0" i="0" u="none" strike="noStrike" kern="1200" cap="none" spc="0" normalizeH="0" baseline="0" noProof="0" dirty="0" smtClean="0">
                <a:ln>
                  <a:noFill/>
                </a:ln>
                <a:solidFill>
                  <a:srgbClr val="000099"/>
                </a:solidFill>
                <a:effectLst/>
                <a:uLnTx/>
                <a:uFillTx/>
                <a:latin typeface="HGPｺﾞｼｯｸE" pitchFamily="50" charset="-128"/>
                <a:ea typeface="HGPｺﾞｼｯｸE" pitchFamily="50" charset="-128"/>
                <a:cs typeface="+mn-cs"/>
              </a:rPr>
              <a:t>１１億７，８００万円</a:t>
            </a:r>
            <a:r>
              <a:rPr kumimoji="1" lang="ja-JP" altLang="en-US"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（第３回補正）</a:t>
            </a:r>
          </a:p>
        </p:txBody>
      </p:sp>
      <p:sp>
        <p:nvSpPr>
          <p:cNvPr id="19" name="コンテンツ プレースホルダー 2"/>
          <p:cNvSpPr txBox="1">
            <a:spLocks/>
          </p:cNvSpPr>
          <p:nvPr/>
        </p:nvSpPr>
        <p:spPr>
          <a:xfrm>
            <a:off x="376917" y="4689923"/>
            <a:ext cx="8128490" cy="898805"/>
          </a:xfrm>
          <a:prstGeom prst="rect">
            <a:avLst/>
          </a:prstGeom>
        </p:spPr>
        <p:txBody>
          <a:bodyPr anchor="t" anchorCtr="0">
            <a:noAutofit/>
          </a:bodyPr>
          <a:lstStyle>
            <a:lvl1pPr marL="285750" indent="-285750" algn="l" rtl="0" eaLnBrk="0" fontAlgn="base" hangingPunct="0">
              <a:spcBef>
                <a:spcPct val="20000"/>
              </a:spcBef>
              <a:spcAft>
                <a:spcPct val="0"/>
              </a:spcAft>
              <a:buChar char="•"/>
              <a:defRPr kumimoji="1" sz="2800">
                <a:solidFill>
                  <a:schemeClr val="tx1"/>
                </a:solidFill>
                <a:latin typeface="+mn-lt"/>
                <a:ea typeface="+mn-ea"/>
                <a:cs typeface="+mn-cs"/>
              </a:defRPr>
            </a:lvl1pPr>
            <a:lvl2pPr marL="627063" indent="-236538" algn="l" rtl="0" eaLnBrk="0" fontAlgn="base" hangingPunct="0">
              <a:spcBef>
                <a:spcPct val="20000"/>
              </a:spcBef>
              <a:spcAft>
                <a:spcPct val="0"/>
              </a:spcAft>
              <a:buChar char="–"/>
              <a:defRPr kumimoji="1" sz="2400">
                <a:solidFill>
                  <a:schemeClr val="tx1"/>
                </a:solidFill>
                <a:latin typeface="+mn-lt"/>
                <a:ea typeface="+mn-ea"/>
              </a:defRPr>
            </a:lvl2pPr>
            <a:lvl3pPr marL="968375" indent="-188913" algn="l" rtl="0" eaLnBrk="0" fontAlgn="base" hangingPunct="0">
              <a:spcBef>
                <a:spcPct val="20000"/>
              </a:spcBef>
              <a:spcAft>
                <a:spcPct val="0"/>
              </a:spcAft>
              <a:buChar char="•"/>
              <a:defRPr kumimoji="1" sz="2000">
                <a:solidFill>
                  <a:schemeClr val="tx1"/>
                </a:solidFill>
                <a:latin typeface="+mn-lt"/>
                <a:ea typeface="+mn-ea"/>
              </a:defRPr>
            </a:lvl3pPr>
            <a:lvl4pPr marL="1357313" indent="-188913" algn="l" rtl="0" eaLnBrk="0" fontAlgn="base" hangingPunct="0">
              <a:spcBef>
                <a:spcPct val="20000"/>
              </a:spcBef>
              <a:spcAft>
                <a:spcPct val="0"/>
              </a:spcAft>
              <a:buChar char="–"/>
              <a:defRPr kumimoji="1" sz="1700">
                <a:solidFill>
                  <a:schemeClr val="tx1"/>
                </a:solidFill>
                <a:latin typeface="+mn-lt"/>
                <a:ea typeface="+mn-ea"/>
              </a:defRPr>
            </a:lvl4pPr>
            <a:lvl5pPr marL="1747838" indent="-188913" algn="l" rtl="0" eaLnBrk="0" fontAlgn="base" hangingPunct="0">
              <a:spcBef>
                <a:spcPct val="20000"/>
              </a:spcBef>
              <a:spcAft>
                <a:spcPct val="0"/>
              </a:spcAft>
              <a:buChar char="»"/>
              <a:defRPr kumimoji="1" sz="1700">
                <a:solidFill>
                  <a:schemeClr val="tx1"/>
                </a:solidFill>
                <a:latin typeface="+mn-lt"/>
                <a:ea typeface="+mn-ea"/>
              </a:defRPr>
            </a:lvl5pPr>
            <a:lvl6pPr marL="2142013" indent="-194728" algn="l" rtl="0" fontAlgn="base">
              <a:spcBef>
                <a:spcPct val="20000"/>
              </a:spcBef>
              <a:spcAft>
                <a:spcPct val="0"/>
              </a:spcAft>
              <a:buChar char="»"/>
              <a:defRPr kumimoji="1" sz="1700">
                <a:solidFill>
                  <a:schemeClr val="tx1"/>
                </a:solidFill>
                <a:latin typeface="+mn-lt"/>
                <a:ea typeface="+mn-ea"/>
              </a:defRPr>
            </a:lvl6pPr>
            <a:lvl7pPr marL="2531469" indent="-194728" algn="l" rtl="0" fontAlgn="base">
              <a:spcBef>
                <a:spcPct val="20000"/>
              </a:spcBef>
              <a:spcAft>
                <a:spcPct val="0"/>
              </a:spcAft>
              <a:buChar char="»"/>
              <a:defRPr kumimoji="1" sz="1700">
                <a:solidFill>
                  <a:schemeClr val="tx1"/>
                </a:solidFill>
                <a:latin typeface="+mn-lt"/>
                <a:ea typeface="+mn-ea"/>
              </a:defRPr>
            </a:lvl7pPr>
            <a:lvl8pPr marL="2920928" indent="-194728" algn="l" rtl="0" fontAlgn="base">
              <a:spcBef>
                <a:spcPct val="20000"/>
              </a:spcBef>
              <a:spcAft>
                <a:spcPct val="0"/>
              </a:spcAft>
              <a:buChar char="»"/>
              <a:defRPr kumimoji="1" sz="1700">
                <a:solidFill>
                  <a:schemeClr val="tx1"/>
                </a:solidFill>
                <a:latin typeface="+mn-lt"/>
                <a:ea typeface="+mn-ea"/>
              </a:defRPr>
            </a:lvl8pPr>
            <a:lvl9pPr marL="3310386" indent="-194728" algn="l" rtl="0" fontAlgn="base">
              <a:spcBef>
                <a:spcPct val="20000"/>
              </a:spcBef>
              <a:spcAft>
                <a:spcPct val="0"/>
              </a:spcAft>
              <a:buChar char="»"/>
              <a:defRPr kumimoji="1" sz="1700">
                <a:solidFill>
                  <a:schemeClr val="tx1"/>
                </a:solidFill>
                <a:latin typeface="+mn-lt"/>
                <a:ea typeface="+mn-ea"/>
              </a:defRPr>
            </a:lvl9pPr>
          </a:lstStyle>
          <a:p>
            <a:pPr marL="263776" marR="0" lvl="0" indent="-263776" algn="l" defTabSz="844083" rtl="0" eaLnBrk="0" fontAlgn="base" latinLnBrk="0" hangingPunct="0">
              <a:lnSpc>
                <a:spcPct val="120000"/>
              </a:lnSpc>
              <a:spcBef>
                <a:spcPts val="0"/>
              </a:spcBef>
              <a:spcAft>
                <a:spcPct val="0"/>
              </a:spcAft>
              <a:buClrTx/>
              <a:buSzTx/>
              <a:buFont typeface="Wingdings" panose="05000000000000000000" pitchFamily="2" charset="2"/>
              <a:buChar char="Ø"/>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特別支援学校等の臨時休業に伴い、放課後等デイサービスの利用の増に対応するため、追加的な利用に係るサービス給付を行うとともに、利用者負担を免除</a:t>
            </a:r>
          </a:p>
        </p:txBody>
      </p:sp>
    </p:spTree>
    <p:extLst>
      <p:ext uri="{BB962C8B-B14F-4D97-AF65-F5344CB8AC3E}">
        <p14:creationId xmlns:p14="http://schemas.microsoft.com/office/powerpoint/2010/main" val="711306034"/>
      </p:ext>
    </p:extLst>
  </p:cSld>
  <p:clrMapOvr>
    <a:masterClrMapping/>
  </p:clrMapOvr>
  <p:transition/>
  <p:timing>
    <p:tnLst>
      <p:par>
        <p:cTn id="1" dur="indefinite" restart="never" nodeType="tmRoot"/>
      </p:par>
    </p:tnLst>
  </p:timing>
</p:sld>
</file>

<file path=ppt/slides/slide2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Rectangle 4"/>
          <p:cNvSpPr>
            <a:spLocks noChangeArrowheads="1"/>
          </p:cNvSpPr>
          <p:nvPr/>
        </p:nvSpPr>
        <p:spPr bwMode="auto">
          <a:xfrm>
            <a:off x="350227" y="1050682"/>
            <a:ext cx="8442081" cy="439616"/>
          </a:xfrm>
          <a:prstGeom prst="rect">
            <a:avLst/>
          </a:prstGeom>
          <a:solidFill>
            <a:srgbClr val="000099"/>
          </a:solidFill>
          <a:ln w="38100" algn="ctr">
            <a:noFill/>
            <a:miter lim="800000"/>
            <a:headEnd/>
            <a:tailEnd/>
          </a:ln>
          <a:effectLst/>
        </p:spPr>
        <p:txBody>
          <a:bodyPr wrap="none" lIns="71934" tIns="35967" rIns="71934" bIns="35967" anchor="ctr"/>
          <a:lstStyle/>
          <a:p>
            <a:pPr marL="0" marR="0" lvl="0" indent="0" algn="ctr" defTabSz="844083" rtl="0" eaLnBrk="1" fontAlgn="base" latinLnBrk="0" hangingPunct="1">
              <a:lnSpc>
                <a:spcPct val="100000"/>
              </a:lnSpc>
              <a:spcBef>
                <a:spcPct val="0"/>
              </a:spcBef>
              <a:spcAft>
                <a:spcPct val="0"/>
              </a:spcAft>
              <a:buClrTx/>
              <a:buSzTx/>
              <a:buFontTx/>
              <a:buNone/>
              <a:tabLst/>
              <a:defRPr/>
            </a:pPr>
            <a:r>
              <a:rPr kumimoji="1" lang="ja-JP" altLang="en-US" sz="2585"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HG創英角ｺﾞｼｯｸUB" pitchFamily="49" charset="-128"/>
                <a:cs typeface="+mn-cs"/>
              </a:rPr>
              <a:t>令和２年度</a:t>
            </a:r>
            <a:endParaRPr kumimoji="1" lang="en-US" altLang="ja-JP" sz="2585"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HG創英角ｺﾞｼｯｸUB" pitchFamily="49" charset="-128"/>
              <a:cs typeface="+mn-cs"/>
            </a:endParaRPr>
          </a:p>
        </p:txBody>
      </p:sp>
      <p:sp>
        <p:nvSpPr>
          <p:cNvPr id="7" name="コンテンツ プレースホルダー 2"/>
          <p:cNvSpPr txBox="1">
            <a:spLocks/>
          </p:cNvSpPr>
          <p:nvPr/>
        </p:nvSpPr>
        <p:spPr>
          <a:xfrm>
            <a:off x="507022" y="1949810"/>
            <a:ext cx="8128490" cy="3692558"/>
          </a:xfrm>
          <a:prstGeom prst="rect">
            <a:avLst/>
          </a:prstGeom>
        </p:spPr>
        <p:txBody>
          <a:bodyPr anchor="t" anchorCtr="0">
            <a:noAutofit/>
          </a:bodyPr>
          <a:lstStyle>
            <a:lvl1pPr marL="285750" indent="-285750" algn="l" rtl="0" eaLnBrk="0" fontAlgn="base" hangingPunct="0">
              <a:spcBef>
                <a:spcPct val="20000"/>
              </a:spcBef>
              <a:spcAft>
                <a:spcPct val="0"/>
              </a:spcAft>
              <a:buChar char="•"/>
              <a:defRPr kumimoji="1" sz="2800">
                <a:solidFill>
                  <a:schemeClr val="tx1"/>
                </a:solidFill>
                <a:latin typeface="+mn-lt"/>
                <a:ea typeface="+mn-ea"/>
                <a:cs typeface="+mn-cs"/>
              </a:defRPr>
            </a:lvl1pPr>
            <a:lvl2pPr marL="627063" indent="-236538" algn="l" rtl="0" eaLnBrk="0" fontAlgn="base" hangingPunct="0">
              <a:spcBef>
                <a:spcPct val="20000"/>
              </a:spcBef>
              <a:spcAft>
                <a:spcPct val="0"/>
              </a:spcAft>
              <a:buChar char="–"/>
              <a:defRPr kumimoji="1" sz="2400">
                <a:solidFill>
                  <a:schemeClr val="tx1"/>
                </a:solidFill>
                <a:latin typeface="+mn-lt"/>
                <a:ea typeface="+mn-ea"/>
              </a:defRPr>
            </a:lvl2pPr>
            <a:lvl3pPr marL="968375" indent="-188913" algn="l" rtl="0" eaLnBrk="0" fontAlgn="base" hangingPunct="0">
              <a:spcBef>
                <a:spcPct val="20000"/>
              </a:spcBef>
              <a:spcAft>
                <a:spcPct val="0"/>
              </a:spcAft>
              <a:buChar char="•"/>
              <a:defRPr kumimoji="1" sz="2000">
                <a:solidFill>
                  <a:schemeClr val="tx1"/>
                </a:solidFill>
                <a:latin typeface="+mn-lt"/>
                <a:ea typeface="+mn-ea"/>
              </a:defRPr>
            </a:lvl3pPr>
            <a:lvl4pPr marL="1357313" indent="-188913" algn="l" rtl="0" eaLnBrk="0" fontAlgn="base" hangingPunct="0">
              <a:spcBef>
                <a:spcPct val="20000"/>
              </a:spcBef>
              <a:spcAft>
                <a:spcPct val="0"/>
              </a:spcAft>
              <a:buChar char="–"/>
              <a:defRPr kumimoji="1" sz="1700">
                <a:solidFill>
                  <a:schemeClr val="tx1"/>
                </a:solidFill>
                <a:latin typeface="+mn-lt"/>
                <a:ea typeface="+mn-ea"/>
              </a:defRPr>
            </a:lvl4pPr>
            <a:lvl5pPr marL="1747838" indent="-188913" algn="l" rtl="0" eaLnBrk="0" fontAlgn="base" hangingPunct="0">
              <a:spcBef>
                <a:spcPct val="20000"/>
              </a:spcBef>
              <a:spcAft>
                <a:spcPct val="0"/>
              </a:spcAft>
              <a:buChar char="»"/>
              <a:defRPr kumimoji="1" sz="1700">
                <a:solidFill>
                  <a:schemeClr val="tx1"/>
                </a:solidFill>
                <a:latin typeface="+mn-lt"/>
                <a:ea typeface="+mn-ea"/>
              </a:defRPr>
            </a:lvl5pPr>
            <a:lvl6pPr marL="2142013" indent="-194728" algn="l" rtl="0" fontAlgn="base">
              <a:spcBef>
                <a:spcPct val="20000"/>
              </a:spcBef>
              <a:spcAft>
                <a:spcPct val="0"/>
              </a:spcAft>
              <a:buChar char="»"/>
              <a:defRPr kumimoji="1" sz="1700">
                <a:solidFill>
                  <a:schemeClr val="tx1"/>
                </a:solidFill>
                <a:latin typeface="+mn-lt"/>
                <a:ea typeface="+mn-ea"/>
              </a:defRPr>
            </a:lvl6pPr>
            <a:lvl7pPr marL="2531469" indent="-194728" algn="l" rtl="0" fontAlgn="base">
              <a:spcBef>
                <a:spcPct val="20000"/>
              </a:spcBef>
              <a:spcAft>
                <a:spcPct val="0"/>
              </a:spcAft>
              <a:buChar char="»"/>
              <a:defRPr kumimoji="1" sz="1700">
                <a:solidFill>
                  <a:schemeClr val="tx1"/>
                </a:solidFill>
                <a:latin typeface="+mn-lt"/>
                <a:ea typeface="+mn-ea"/>
              </a:defRPr>
            </a:lvl7pPr>
            <a:lvl8pPr marL="2920928" indent="-194728" algn="l" rtl="0" fontAlgn="base">
              <a:spcBef>
                <a:spcPct val="20000"/>
              </a:spcBef>
              <a:spcAft>
                <a:spcPct val="0"/>
              </a:spcAft>
              <a:buChar char="»"/>
              <a:defRPr kumimoji="1" sz="1700">
                <a:solidFill>
                  <a:schemeClr val="tx1"/>
                </a:solidFill>
                <a:latin typeface="+mn-lt"/>
                <a:ea typeface="+mn-ea"/>
              </a:defRPr>
            </a:lvl8pPr>
            <a:lvl9pPr marL="3310386" indent="-194728" algn="l" rtl="0" fontAlgn="base">
              <a:spcBef>
                <a:spcPct val="20000"/>
              </a:spcBef>
              <a:spcAft>
                <a:spcPct val="0"/>
              </a:spcAft>
              <a:buChar char="»"/>
              <a:defRPr kumimoji="1" sz="1700">
                <a:solidFill>
                  <a:schemeClr val="tx1"/>
                </a:solidFill>
                <a:latin typeface="+mn-lt"/>
                <a:ea typeface="+mn-ea"/>
              </a:defRPr>
            </a:lvl9pPr>
          </a:lstStyle>
          <a:p>
            <a:pPr marL="263776" marR="0" lvl="0" indent="-263776" algn="l" defTabSz="844083" rtl="0" eaLnBrk="0" fontAlgn="base" latinLnBrk="0" hangingPunct="0">
              <a:lnSpc>
                <a:spcPct val="120000"/>
              </a:lnSpc>
              <a:spcBef>
                <a:spcPts val="0"/>
              </a:spcBef>
              <a:spcAft>
                <a:spcPct val="0"/>
              </a:spcAft>
              <a:buClrTx/>
              <a:buSzTx/>
              <a:buFont typeface="Wingdings" panose="05000000000000000000" pitchFamily="2" charset="2"/>
              <a:buChar char="Ø"/>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児童福祉施設、</a:t>
            </a:r>
            <a:r>
              <a:rPr kumimoji="1" lang="ja-JP" altLang="en-US" sz="1108" b="0" i="0" u="none" strike="noStrike" kern="0" cap="none" spc="0" normalizeH="0" baseline="0" noProof="0" dirty="0" err="1">
                <a:ln>
                  <a:noFill/>
                </a:ln>
                <a:solidFill>
                  <a:srgbClr val="000000"/>
                </a:solidFill>
                <a:effectLst/>
                <a:uLnTx/>
                <a:uFillTx/>
                <a:latin typeface="Meiryo UI" panose="020B0604030504040204" pitchFamily="50" charset="-128"/>
                <a:ea typeface="Meiryo UI" panose="020B0604030504040204" pitchFamily="50" charset="-128"/>
                <a:cs typeface="+mn-cs"/>
              </a:rPr>
              <a:t>障がい</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者支援施設など</a:t>
            </a:r>
          </a:p>
          <a:p>
            <a:pPr marL="0" marR="0" lvl="0" indent="0" algn="l" defTabSz="844083" rtl="0" eaLnBrk="0" fontAlgn="base" latinLnBrk="0" hangingPunct="0">
              <a:lnSpc>
                <a:spcPct val="120000"/>
              </a:lnSpc>
              <a:spcBef>
                <a:spcPts val="0"/>
              </a:spcBef>
              <a:spcAft>
                <a:spcPct val="0"/>
              </a:spcAft>
              <a:buClrTx/>
              <a:buSzTx/>
              <a:buFontTx/>
              <a:buNone/>
              <a:tabLst/>
              <a:defRPr/>
            </a:pP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児童福祉施設</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（７億４，５００万円）</a:t>
            </a:r>
          </a:p>
          <a:p>
            <a:pPr marL="263776" marR="0" lvl="0" indent="-263776" algn="l" defTabSz="844083" rtl="0" eaLnBrk="0" fontAlgn="base" latinLnBrk="0" hangingPunct="0">
              <a:lnSpc>
                <a:spcPct val="120000"/>
              </a:lnSpc>
              <a:spcBef>
                <a:spcPts val="0"/>
              </a:spcBef>
              <a:spcAft>
                <a:spcPct val="0"/>
              </a:spcAft>
              <a:buClrTx/>
              <a:buSzTx/>
              <a:buFont typeface="Wingdings" panose="05000000000000000000" pitchFamily="2" charset="2"/>
              <a:buChar char="Ø"/>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こども用マスク・消毒液等の購入や施設の消毒に必要な経費を補助等（</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施設・事業あたり</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50</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万円、</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10/10</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補助</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a:t>
            </a:r>
          </a:p>
          <a:p>
            <a:pPr marL="0" marR="0" lvl="0" indent="0" algn="l" defTabSz="844083" rtl="0" eaLnBrk="0" fontAlgn="base" latinLnBrk="0" hangingPunct="0">
              <a:lnSpc>
                <a:spcPct val="12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施設・事業　計　</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1,490</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か所</a:t>
            </a:r>
          </a:p>
          <a:p>
            <a:pPr marL="0" marR="0" lvl="0" indent="0" algn="l" defTabSz="844083" rtl="0" eaLnBrk="0" fontAlgn="base" latinLnBrk="0" hangingPunct="0">
              <a:lnSpc>
                <a:spcPct val="12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⇒民間保育所・認定こども園・地域型保育事業</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(645</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か所</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a:t>
            </a:r>
            <a:r>
              <a:rPr kumimoji="1" lang="ja-JP" altLang="en-US" sz="1108" b="0" i="0" u="none" strike="noStrike" kern="0" cap="none" spc="0" normalizeH="0" baseline="0" noProof="0" dirty="0" err="1">
                <a:ln>
                  <a:noFill/>
                </a:ln>
                <a:solidFill>
                  <a:srgbClr val="000000"/>
                </a:solidFill>
                <a:effectLst/>
                <a:uLnTx/>
                <a:uFillTx/>
                <a:latin typeface="Meiryo UI" panose="020B0604030504040204" pitchFamily="50" charset="-128"/>
                <a:ea typeface="Meiryo UI" panose="020B0604030504040204" pitchFamily="50" charset="-128"/>
                <a:cs typeface="+mn-cs"/>
              </a:rPr>
              <a:t>、</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認可外保育施設</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(379</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か所</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a:t>
            </a:r>
            <a:r>
              <a:rPr kumimoji="1" lang="ja-JP" altLang="en-US" sz="1108" b="0" i="0" u="none" strike="noStrike" kern="0" cap="none" spc="0" normalizeH="0" baseline="0" noProof="0" dirty="0" err="1">
                <a:ln>
                  <a:noFill/>
                </a:ln>
                <a:solidFill>
                  <a:srgbClr val="000000"/>
                </a:solidFill>
                <a:effectLst/>
                <a:uLnTx/>
                <a:uFillTx/>
                <a:latin typeface="Meiryo UI" panose="020B0604030504040204" pitchFamily="50" charset="-128"/>
                <a:ea typeface="Meiryo UI" panose="020B0604030504040204" pitchFamily="50" charset="-128"/>
                <a:cs typeface="+mn-cs"/>
              </a:rPr>
              <a:t>、</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児童養護施設等</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(129</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か所</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a:t>
            </a:r>
            <a:r>
              <a:rPr kumimoji="1" lang="ja-JP" altLang="en-US" sz="1108" b="0" i="0" u="none" strike="noStrike" kern="0" cap="none" spc="0" normalizeH="0" baseline="0" noProof="0" dirty="0" err="1">
                <a:ln>
                  <a:noFill/>
                </a:ln>
                <a:solidFill>
                  <a:srgbClr val="000000"/>
                </a:solidFill>
                <a:effectLst/>
                <a:uLnTx/>
                <a:uFillTx/>
                <a:latin typeface="Meiryo UI" panose="020B0604030504040204" pitchFamily="50" charset="-128"/>
                <a:ea typeface="Meiryo UI" panose="020B0604030504040204" pitchFamily="50" charset="-128"/>
                <a:cs typeface="+mn-cs"/>
              </a:rPr>
              <a:t>、</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公立保育所</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一時預かり等含む</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](140</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ヵ所</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a:t>
            </a:r>
            <a:r>
              <a:rPr kumimoji="1" lang="ja-JP" altLang="en-US" sz="1108" b="0" i="0" u="none" strike="noStrike" kern="0" cap="none" spc="0" normalizeH="0" baseline="0" noProof="0" dirty="0" err="1">
                <a:ln>
                  <a:noFill/>
                </a:ln>
                <a:solidFill>
                  <a:srgbClr val="000000"/>
                </a:solidFill>
                <a:effectLst/>
                <a:uLnTx/>
                <a:uFillTx/>
                <a:latin typeface="Meiryo UI" panose="020B0604030504040204" pitchFamily="50" charset="-128"/>
                <a:ea typeface="Meiryo UI" panose="020B0604030504040204" pitchFamily="50" charset="-128"/>
                <a:cs typeface="+mn-cs"/>
              </a:rPr>
              <a:t>、</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地域子育て支援拠点・一時預かり等</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(208</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か所</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a:t>
            </a:r>
            <a:r>
              <a:rPr kumimoji="1" lang="ja-JP" altLang="en-US" sz="1108" b="0" i="0" u="none" strike="noStrike" kern="0" cap="none" spc="0" normalizeH="0" baseline="0" noProof="0" dirty="0" err="1">
                <a:ln>
                  <a:noFill/>
                </a:ln>
                <a:solidFill>
                  <a:srgbClr val="000000"/>
                </a:solidFill>
                <a:effectLst/>
                <a:uLnTx/>
                <a:uFillTx/>
                <a:latin typeface="Meiryo UI" panose="020B0604030504040204" pitchFamily="50" charset="-128"/>
                <a:ea typeface="Meiryo UI" panose="020B0604030504040204" pitchFamily="50" charset="-128"/>
                <a:cs typeface="+mn-cs"/>
              </a:rPr>
              <a:t>、</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こども相談センター</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(2</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か所</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a:t>
            </a:r>
          </a:p>
          <a:p>
            <a:pPr marL="0" marR="0" lvl="0" indent="0" algn="l" defTabSz="844083" rtl="0" eaLnBrk="0" fontAlgn="base" latinLnBrk="0" hangingPunct="0">
              <a:lnSpc>
                <a:spcPct val="120000"/>
              </a:lnSpc>
              <a:spcBef>
                <a:spcPts val="0"/>
              </a:spcBef>
              <a:spcAft>
                <a:spcPct val="0"/>
              </a:spcAft>
              <a:buClrTx/>
              <a:buSzTx/>
              <a:buFontTx/>
              <a:buNone/>
              <a:tabLst/>
              <a:defRPr/>
            </a:pP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a:t>
            </a:r>
            <a:r>
              <a:rPr kumimoji="1" lang="ja-JP" altLang="en-US" sz="1108" b="0" i="0" u="none" strike="noStrike" kern="0" cap="none" spc="0" normalizeH="0" baseline="0" noProof="0" dirty="0" err="1">
                <a:ln>
                  <a:noFill/>
                </a:ln>
                <a:solidFill>
                  <a:srgbClr val="000000"/>
                </a:solidFill>
                <a:effectLst/>
                <a:uLnTx/>
                <a:uFillTx/>
                <a:latin typeface="Meiryo UI" panose="020B0604030504040204" pitchFamily="50" charset="-128"/>
                <a:ea typeface="Meiryo UI" panose="020B0604030504040204" pitchFamily="50" charset="-128"/>
                <a:cs typeface="+mn-cs"/>
              </a:rPr>
              <a:t>障がい</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者支援施設</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（２億７，４００万円）</a:t>
            </a:r>
          </a:p>
          <a:p>
            <a:pPr marL="263776" marR="0" lvl="0" indent="-263776" algn="l" defTabSz="844083" rtl="0" eaLnBrk="0" fontAlgn="base" latinLnBrk="0" hangingPunct="0">
              <a:lnSpc>
                <a:spcPct val="120000"/>
              </a:lnSpc>
              <a:spcBef>
                <a:spcPts val="0"/>
              </a:spcBef>
              <a:spcAft>
                <a:spcPct val="0"/>
              </a:spcAft>
              <a:buClrTx/>
              <a:buSzTx/>
              <a:buFont typeface="Wingdings" panose="05000000000000000000" pitchFamily="2" charset="2"/>
              <a:buChar char="Ø"/>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感染防止用マスク・消毒液の確保や施設の消毒に必要な経費を補助</a:t>
            </a:r>
          </a:p>
          <a:p>
            <a:pPr marL="0" marR="0" lvl="0" indent="0" algn="l" defTabSz="844083" rtl="0" eaLnBrk="0" fontAlgn="base" latinLnBrk="0" hangingPunct="0">
              <a:lnSpc>
                <a:spcPct val="12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a:t>
            </a:r>
            <a:r>
              <a:rPr kumimoji="1" lang="ja-JP" altLang="en-US" sz="1108" b="0" i="0" u="none" strike="noStrike" kern="0" cap="none" spc="0" normalizeH="0" baseline="0" noProof="0" dirty="0" err="1">
                <a:ln>
                  <a:noFill/>
                </a:ln>
                <a:solidFill>
                  <a:srgbClr val="000000"/>
                </a:solidFill>
                <a:effectLst/>
                <a:uLnTx/>
                <a:uFillTx/>
                <a:latin typeface="Meiryo UI" panose="020B0604030504040204" pitchFamily="50" charset="-128"/>
                <a:ea typeface="Meiryo UI" panose="020B0604030504040204" pitchFamily="50" charset="-128"/>
                <a:cs typeface="+mn-cs"/>
              </a:rPr>
              <a:t>障がい</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福祉サービス事業所等</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(8,152</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か所</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a:t>
            </a:r>
            <a:r>
              <a:rPr kumimoji="1" lang="ja-JP" altLang="en-US" sz="1108" b="0" i="0" u="none" strike="noStrike" kern="0" cap="none" spc="0" normalizeH="0" baseline="0" noProof="0" dirty="0" err="1">
                <a:ln>
                  <a:noFill/>
                </a:ln>
                <a:solidFill>
                  <a:srgbClr val="000000"/>
                </a:solidFill>
                <a:effectLst/>
                <a:uLnTx/>
                <a:uFillTx/>
                <a:latin typeface="Meiryo UI" panose="020B0604030504040204" pitchFamily="50" charset="-128"/>
                <a:ea typeface="Meiryo UI" panose="020B0604030504040204" pitchFamily="50" charset="-128"/>
                <a:cs typeface="+mn-cs"/>
              </a:rPr>
              <a:t>、</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保護施設等</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(18</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か所</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a:t>
            </a:r>
          </a:p>
          <a:p>
            <a:pPr marL="0" marR="0" lvl="0" indent="0" algn="l" defTabSz="844083" rtl="0" eaLnBrk="0" fontAlgn="base" latinLnBrk="0" hangingPunct="0">
              <a:lnSpc>
                <a:spcPct val="12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＜５月</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26</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　</a:t>
            </a:r>
          </a:p>
          <a:p>
            <a:pPr marL="0" marR="0" lvl="0" indent="0" algn="l" defTabSz="844083" rtl="0" eaLnBrk="0" fontAlgn="base" latinLnBrk="0" hangingPunct="0">
              <a:lnSpc>
                <a:spcPct val="12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a:t>
            </a:r>
            <a:r>
              <a:rPr kumimoji="1" lang="ja-JP" altLang="en-US" sz="1108" b="0" i="0" u="none" strike="noStrike" kern="0" cap="none" spc="0" normalizeH="0" baseline="0" noProof="0" dirty="0" err="1">
                <a:ln>
                  <a:noFill/>
                </a:ln>
                <a:solidFill>
                  <a:srgbClr val="000000"/>
                </a:solidFill>
                <a:effectLst/>
                <a:uLnTx/>
                <a:uFillTx/>
                <a:latin typeface="Meiryo UI" panose="020B0604030504040204" pitchFamily="50" charset="-128"/>
                <a:ea typeface="Meiryo UI" panose="020B0604030504040204" pitchFamily="50" charset="-128"/>
                <a:cs typeface="+mn-cs"/>
              </a:rPr>
              <a:t>障がい</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福祉サービス事業所等にマスク</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60</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万枚を配付</a:t>
            </a:r>
            <a:endPar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a:p>
            <a:pPr marL="0" marR="0" lvl="0" indent="0" algn="l" defTabSz="844083" rtl="0" eaLnBrk="0" fontAlgn="base" latinLnBrk="0" hangingPunct="0">
              <a:lnSpc>
                <a:spcPct val="12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6</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8</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月配付＞</a:t>
            </a:r>
            <a:endPar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a:p>
            <a:pPr marL="0" marR="0" lvl="0" indent="0" algn="l" defTabSz="844083" rtl="0" eaLnBrk="0" fontAlgn="base" latinLnBrk="0" hangingPunct="0">
              <a:lnSpc>
                <a:spcPct val="12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保護施設に手指消毒用エタノール（</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13</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か所</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約</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10,800L</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a:t>
            </a:r>
            <a:endPar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a:p>
            <a:pPr marL="0" marR="0" lvl="0" indent="0" algn="l" defTabSz="844083" rtl="0" eaLnBrk="0" fontAlgn="base" latinLnBrk="0" hangingPunct="0">
              <a:lnSpc>
                <a:spcPct val="120000"/>
              </a:lnSpc>
              <a:spcBef>
                <a:spcPts val="0"/>
              </a:spcBef>
              <a:spcAft>
                <a:spcPct val="0"/>
              </a:spcAft>
              <a:buClrTx/>
              <a:buSzTx/>
              <a:buFontTx/>
              <a:buNone/>
              <a:tabLst/>
              <a:defRPr/>
            </a:pPr>
            <a:endParaRPr kumimoji="1" lang="en-US" altLang="ja-JP" sz="1108" b="0" i="0" u="none" strike="noStrike" kern="0" cap="none" spc="0" normalizeH="0" baseline="0" noProof="0" dirty="0">
              <a:ln>
                <a:noFill/>
              </a:ln>
              <a:solidFill>
                <a:srgbClr val="FF0000"/>
              </a:solidFill>
              <a:effectLst/>
              <a:uLnTx/>
              <a:uFillTx/>
              <a:latin typeface="Meiryo UI" panose="020B0604030504040204" pitchFamily="50" charset="-128"/>
              <a:ea typeface="Meiryo UI" panose="020B0604030504040204" pitchFamily="50" charset="-128"/>
              <a:cs typeface="+mn-cs"/>
            </a:endParaRPr>
          </a:p>
        </p:txBody>
      </p:sp>
      <p:sp>
        <p:nvSpPr>
          <p:cNvPr id="5" name="AutoShape 6"/>
          <p:cNvSpPr>
            <a:spLocks noChangeArrowheads="1"/>
          </p:cNvSpPr>
          <p:nvPr/>
        </p:nvSpPr>
        <p:spPr bwMode="auto">
          <a:xfrm>
            <a:off x="507024" y="1571585"/>
            <a:ext cx="8128489" cy="366281"/>
          </a:xfrm>
          <a:prstGeom prst="roundRect">
            <a:avLst>
              <a:gd name="adj" fmla="val 16667"/>
            </a:avLst>
          </a:prstGeom>
          <a:solidFill>
            <a:schemeClr val="accent1">
              <a:lumMod val="40000"/>
              <a:lumOff val="60000"/>
            </a:schemeClr>
          </a:solidFill>
          <a:ln w="22225">
            <a:noFill/>
            <a:round/>
            <a:headEnd/>
            <a:tailEnd/>
          </a:ln>
          <a:effectLst>
            <a:outerShdw blurRad="50800" dist="38100" dir="2700000" algn="tl" rotWithShape="0">
              <a:prstClr val="black">
                <a:alpha val="40000"/>
              </a:prstClr>
            </a:outerShdw>
          </a:effectLst>
        </p:spPr>
        <p:txBody>
          <a:bodyPr lIns="71934" tIns="0" rIns="71934" bIns="0" anchor="ctr"/>
          <a:lstStyle/>
          <a:p>
            <a:pPr marL="0" marR="0" lvl="0" indent="0" algn="l" defTabSz="844083" rtl="0" eaLnBrk="0" fontAlgn="base" latinLnBrk="0" hangingPunct="0">
              <a:lnSpc>
                <a:spcPct val="100000"/>
              </a:lnSpc>
              <a:spcBef>
                <a:spcPct val="0"/>
              </a:spcBef>
              <a:spcAft>
                <a:spcPct val="0"/>
              </a:spcAft>
              <a:buClrTx/>
              <a:buSzTx/>
              <a:buFontTx/>
              <a:buNone/>
              <a:tabLst/>
              <a:defRPr/>
            </a:pPr>
            <a:r>
              <a:rPr kumimoji="1" lang="ja-JP" altLang="en-US"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マスク・消毒液等の確保など　　　　　　　　　　１１億２，２００万円（第３回補正）</a:t>
            </a:r>
          </a:p>
        </p:txBody>
      </p:sp>
      <p:sp>
        <p:nvSpPr>
          <p:cNvPr id="6" name="AutoShape 6"/>
          <p:cNvSpPr>
            <a:spLocks noChangeArrowheads="1"/>
          </p:cNvSpPr>
          <p:nvPr/>
        </p:nvSpPr>
        <p:spPr bwMode="auto">
          <a:xfrm>
            <a:off x="507024" y="4659363"/>
            <a:ext cx="8128489" cy="366281"/>
          </a:xfrm>
          <a:prstGeom prst="roundRect">
            <a:avLst>
              <a:gd name="adj" fmla="val 16667"/>
            </a:avLst>
          </a:prstGeom>
          <a:solidFill>
            <a:schemeClr val="accent1">
              <a:lumMod val="40000"/>
              <a:lumOff val="60000"/>
            </a:schemeClr>
          </a:solidFill>
          <a:ln w="22225">
            <a:noFill/>
            <a:round/>
            <a:headEnd/>
            <a:tailEnd/>
          </a:ln>
          <a:effectLst>
            <a:outerShdw blurRad="50800" dist="38100" dir="2700000" algn="tl" rotWithShape="0">
              <a:prstClr val="black">
                <a:alpha val="40000"/>
              </a:prstClr>
            </a:outerShdw>
          </a:effectLst>
        </p:spPr>
        <p:txBody>
          <a:bodyPr lIns="71934" tIns="0" rIns="71934" bIns="0" anchor="ctr"/>
          <a:lstStyle/>
          <a:p>
            <a:pPr marL="0" marR="0" lvl="0" indent="0" algn="l" defTabSz="844083" rtl="0" eaLnBrk="0" fontAlgn="base" latinLnBrk="0" hangingPunct="0">
              <a:lnSpc>
                <a:spcPct val="100000"/>
              </a:lnSpc>
              <a:spcBef>
                <a:spcPct val="0"/>
              </a:spcBef>
              <a:spcAft>
                <a:spcPct val="0"/>
              </a:spcAft>
              <a:buClrTx/>
              <a:buSzTx/>
              <a:buFontTx/>
              <a:buNone/>
              <a:tabLst/>
              <a:defRPr/>
            </a:pPr>
            <a:r>
              <a:rPr kumimoji="1" lang="ja-JP" altLang="en-US"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国民健康保険料・介護保険料の減免</a:t>
            </a:r>
            <a:r>
              <a:rPr kumimoji="1" lang="zh-TW" altLang="en-US"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　　　　　</a:t>
            </a:r>
            <a:r>
              <a:rPr kumimoji="1" lang="ja-JP" altLang="en-US"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１６</a:t>
            </a:r>
            <a:r>
              <a:rPr kumimoji="1" lang="zh-TW" altLang="en-US"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億</a:t>
            </a:r>
            <a:r>
              <a:rPr kumimoji="1" lang="ja-JP" altLang="en-US"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９</a:t>
            </a:r>
            <a:r>
              <a:rPr kumimoji="1" lang="zh-TW" altLang="en-US"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a:t>
            </a:r>
            <a:r>
              <a:rPr kumimoji="1" lang="ja-JP" altLang="en-US"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０</a:t>
            </a:r>
            <a:r>
              <a:rPr kumimoji="1" lang="zh-TW" altLang="en-US"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００万円（第３回</a:t>
            </a:r>
            <a:r>
              <a:rPr kumimoji="1" lang="ja-JP" altLang="en-US"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補正</a:t>
            </a:r>
            <a:r>
              <a:rPr kumimoji="1" lang="zh-TW" altLang="en-US"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a:t>
            </a:r>
            <a:endParaRPr kumimoji="1" lang="ja-JP" altLang="en-US"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endParaRPr>
          </a:p>
        </p:txBody>
      </p:sp>
      <p:sp>
        <p:nvSpPr>
          <p:cNvPr id="2" name="正方形/長方形 1"/>
          <p:cNvSpPr/>
          <p:nvPr/>
        </p:nvSpPr>
        <p:spPr>
          <a:xfrm>
            <a:off x="507022" y="5090061"/>
            <a:ext cx="7930780" cy="296941"/>
          </a:xfrm>
          <a:prstGeom prst="rect">
            <a:avLst/>
          </a:prstGeom>
        </p:spPr>
        <p:txBody>
          <a:bodyPr wrap="square">
            <a:spAutoFit/>
          </a:bodyPr>
          <a:lstStyle/>
          <a:p>
            <a:pPr marL="0" marR="0" lvl="0" indent="0" algn="l" defTabSz="844083" rtl="0" eaLnBrk="0" fontAlgn="base" latinLnBrk="0" hangingPunct="0">
              <a:lnSpc>
                <a:spcPct val="120000"/>
              </a:lnSpc>
              <a:spcBef>
                <a:spcPts val="0"/>
              </a:spcBef>
              <a:spcAft>
                <a:spcPct val="0"/>
              </a:spcAft>
              <a:buClrTx/>
              <a:buSzTx/>
              <a:buFont typeface="Wingdings" panose="05000000000000000000" pitchFamily="2" charset="2"/>
              <a:buChar char="Ø"/>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新型コロナウイルス感染症の影響により、一定程度収入が下がった方々等に対して、国の制度に基づき、市基準を策定し、減免を実施</a:t>
            </a:r>
          </a:p>
        </p:txBody>
      </p:sp>
      <p:sp>
        <p:nvSpPr>
          <p:cNvPr id="3" name="スライド番号プレースホルダー 2"/>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1E2DCCE-2328-4EE7-B47C-8DACD135FF60}" type="slidenum">
              <a:rPr kumimoji="1" lang="en-US" altLang="ja-JP" sz="11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287</a:t>
            </a:fld>
            <a:endParaRPr kumimoji="1" lang="en-US" altLang="ja-JP" sz="11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
        <p:nvSpPr>
          <p:cNvPr id="8" name="テキスト ボックス 36"/>
          <p:cNvSpPr txBox="1"/>
          <p:nvPr/>
        </p:nvSpPr>
        <p:spPr>
          <a:xfrm>
            <a:off x="53576" y="46166"/>
            <a:ext cx="3993789"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Ⅳ</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　新型</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コロナウイルス感染症</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対策</a:t>
            </a:r>
            <a:endPar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endParaRPr>
          </a:p>
        </p:txBody>
      </p:sp>
    </p:spTree>
    <p:extLst>
      <p:ext uri="{BB962C8B-B14F-4D97-AF65-F5344CB8AC3E}">
        <p14:creationId xmlns:p14="http://schemas.microsoft.com/office/powerpoint/2010/main" val="4084612865"/>
      </p:ext>
    </p:extLst>
  </p:cSld>
  <p:clrMapOvr>
    <a:masterClrMapping/>
  </p:clrMapOvr>
  <p:transition/>
  <p:timing>
    <p:tnLst>
      <p:par>
        <p:cTn id="1" dur="indefinite" restart="never" nodeType="tmRoot"/>
      </p:par>
    </p:tnLst>
  </p:timing>
</p:sld>
</file>

<file path=ppt/slides/slide2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4"/>
          <p:cNvSpPr>
            <a:spLocks noChangeArrowheads="1"/>
          </p:cNvSpPr>
          <p:nvPr/>
        </p:nvSpPr>
        <p:spPr bwMode="auto">
          <a:xfrm>
            <a:off x="350227" y="1050682"/>
            <a:ext cx="8442081" cy="439616"/>
          </a:xfrm>
          <a:prstGeom prst="rect">
            <a:avLst/>
          </a:prstGeom>
          <a:solidFill>
            <a:srgbClr val="000099"/>
          </a:solidFill>
          <a:ln w="38100" algn="ctr">
            <a:noFill/>
            <a:miter lim="800000"/>
            <a:headEnd/>
            <a:tailEnd/>
          </a:ln>
          <a:effectLst/>
        </p:spPr>
        <p:txBody>
          <a:bodyPr wrap="none" lIns="71934" tIns="35967" rIns="71934" bIns="35967" anchor="ctr"/>
          <a:lstStyle/>
          <a:p>
            <a:pPr marL="0" marR="0" lvl="0" indent="0" algn="ctr" defTabSz="844083" rtl="0" eaLnBrk="1" fontAlgn="base" latinLnBrk="0" hangingPunct="1">
              <a:lnSpc>
                <a:spcPct val="100000"/>
              </a:lnSpc>
              <a:spcBef>
                <a:spcPct val="0"/>
              </a:spcBef>
              <a:spcAft>
                <a:spcPct val="0"/>
              </a:spcAft>
              <a:buClrTx/>
              <a:buSzTx/>
              <a:buFontTx/>
              <a:buNone/>
              <a:tabLst/>
              <a:defRPr/>
            </a:pPr>
            <a:r>
              <a:rPr kumimoji="1" lang="ja-JP" altLang="en-US" sz="2585"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HG創英角ｺﾞｼｯｸUB" pitchFamily="49" charset="-128"/>
                <a:cs typeface="+mn-cs"/>
              </a:rPr>
              <a:t>令和２年度</a:t>
            </a:r>
            <a:endParaRPr kumimoji="1" lang="en-US" altLang="ja-JP" sz="2585"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HG創英角ｺﾞｼｯｸUB" pitchFamily="49" charset="-128"/>
              <a:cs typeface="+mn-cs"/>
            </a:endParaRPr>
          </a:p>
        </p:txBody>
      </p:sp>
      <p:sp>
        <p:nvSpPr>
          <p:cNvPr id="3" name="AutoShape 6"/>
          <p:cNvSpPr>
            <a:spLocks noChangeArrowheads="1"/>
          </p:cNvSpPr>
          <p:nvPr/>
        </p:nvSpPr>
        <p:spPr bwMode="auto">
          <a:xfrm>
            <a:off x="507024" y="1561822"/>
            <a:ext cx="8128489" cy="365316"/>
          </a:xfrm>
          <a:prstGeom prst="roundRect">
            <a:avLst>
              <a:gd name="adj" fmla="val 16667"/>
            </a:avLst>
          </a:prstGeom>
          <a:solidFill>
            <a:schemeClr val="accent1">
              <a:lumMod val="40000"/>
              <a:lumOff val="60000"/>
            </a:schemeClr>
          </a:solidFill>
          <a:ln w="22225">
            <a:noFill/>
            <a:round/>
            <a:headEnd/>
            <a:tailEnd/>
          </a:ln>
          <a:effectLst>
            <a:outerShdw blurRad="50800" dist="38100" dir="2700000" algn="tl" rotWithShape="0">
              <a:prstClr val="black">
                <a:alpha val="40000"/>
              </a:prstClr>
            </a:outerShdw>
          </a:effectLst>
        </p:spPr>
        <p:txBody>
          <a:bodyPr lIns="71934" tIns="0" rIns="71934" bIns="0" anchor="ctr"/>
          <a:lstStyle/>
          <a:p>
            <a:pPr marL="0" marR="0" lvl="0" indent="0" algn="l" defTabSz="844083" rtl="0" eaLnBrk="0" fontAlgn="base" latinLnBrk="0" hangingPunct="0">
              <a:lnSpc>
                <a:spcPct val="100000"/>
              </a:lnSpc>
              <a:spcBef>
                <a:spcPct val="0"/>
              </a:spcBef>
              <a:spcAft>
                <a:spcPct val="0"/>
              </a:spcAft>
              <a:buClrTx/>
              <a:buSzTx/>
              <a:buFontTx/>
              <a:buNone/>
              <a:tabLst/>
              <a:defRPr/>
            </a:pPr>
            <a:r>
              <a:rPr kumimoji="1" lang="ja-JP" altLang="en-US"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個室化促進改修費等補助金の創設など　　　　３億３，０００万円（第３回補正）</a:t>
            </a:r>
          </a:p>
        </p:txBody>
      </p:sp>
      <p:sp>
        <p:nvSpPr>
          <p:cNvPr id="5" name="コンテンツ プレースホルダー 2"/>
          <p:cNvSpPr txBox="1">
            <a:spLocks/>
          </p:cNvSpPr>
          <p:nvPr/>
        </p:nvSpPr>
        <p:spPr>
          <a:xfrm>
            <a:off x="507022" y="1998660"/>
            <a:ext cx="8128490" cy="1433372"/>
          </a:xfrm>
          <a:prstGeom prst="rect">
            <a:avLst/>
          </a:prstGeom>
        </p:spPr>
        <p:txBody>
          <a:bodyPr anchor="t" anchorCtr="0">
            <a:noAutofit/>
          </a:bodyPr>
          <a:lstStyle>
            <a:lvl1pPr marL="285750" indent="-285750" algn="l" rtl="0" eaLnBrk="0" fontAlgn="base" hangingPunct="0">
              <a:spcBef>
                <a:spcPct val="20000"/>
              </a:spcBef>
              <a:spcAft>
                <a:spcPct val="0"/>
              </a:spcAft>
              <a:buChar char="•"/>
              <a:defRPr kumimoji="1" sz="2800">
                <a:solidFill>
                  <a:schemeClr val="tx1"/>
                </a:solidFill>
                <a:latin typeface="+mn-lt"/>
                <a:ea typeface="+mn-ea"/>
                <a:cs typeface="+mn-cs"/>
              </a:defRPr>
            </a:lvl1pPr>
            <a:lvl2pPr marL="627063" indent="-236538" algn="l" rtl="0" eaLnBrk="0" fontAlgn="base" hangingPunct="0">
              <a:spcBef>
                <a:spcPct val="20000"/>
              </a:spcBef>
              <a:spcAft>
                <a:spcPct val="0"/>
              </a:spcAft>
              <a:buChar char="–"/>
              <a:defRPr kumimoji="1" sz="2400">
                <a:solidFill>
                  <a:schemeClr val="tx1"/>
                </a:solidFill>
                <a:latin typeface="+mn-lt"/>
                <a:ea typeface="+mn-ea"/>
              </a:defRPr>
            </a:lvl2pPr>
            <a:lvl3pPr marL="968375" indent="-188913" algn="l" rtl="0" eaLnBrk="0" fontAlgn="base" hangingPunct="0">
              <a:spcBef>
                <a:spcPct val="20000"/>
              </a:spcBef>
              <a:spcAft>
                <a:spcPct val="0"/>
              </a:spcAft>
              <a:buChar char="•"/>
              <a:defRPr kumimoji="1" sz="2000">
                <a:solidFill>
                  <a:schemeClr val="tx1"/>
                </a:solidFill>
                <a:latin typeface="+mn-lt"/>
                <a:ea typeface="+mn-ea"/>
              </a:defRPr>
            </a:lvl3pPr>
            <a:lvl4pPr marL="1357313" indent="-188913" algn="l" rtl="0" eaLnBrk="0" fontAlgn="base" hangingPunct="0">
              <a:spcBef>
                <a:spcPct val="20000"/>
              </a:spcBef>
              <a:spcAft>
                <a:spcPct val="0"/>
              </a:spcAft>
              <a:buChar char="–"/>
              <a:defRPr kumimoji="1" sz="1700">
                <a:solidFill>
                  <a:schemeClr val="tx1"/>
                </a:solidFill>
                <a:latin typeface="+mn-lt"/>
                <a:ea typeface="+mn-ea"/>
              </a:defRPr>
            </a:lvl4pPr>
            <a:lvl5pPr marL="1747838" indent="-188913" algn="l" rtl="0" eaLnBrk="0" fontAlgn="base" hangingPunct="0">
              <a:spcBef>
                <a:spcPct val="20000"/>
              </a:spcBef>
              <a:spcAft>
                <a:spcPct val="0"/>
              </a:spcAft>
              <a:buChar char="»"/>
              <a:defRPr kumimoji="1" sz="1700">
                <a:solidFill>
                  <a:schemeClr val="tx1"/>
                </a:solidFill>
                <a:latin typeface="+mn-lt"/>
                <a:ea typeface="+mn-ea"/>
              </a:defRPr>
            </a:lvl5pPr>
            <a:lvl6pPr marL="2142013" indent="-194728" algn="l" rtl="0" fontAlgn="base">
              <a:spcBef>
                <a:spcPct val="20000"/>
              </a:spcBef>
              <a:spcAft>
                <a:spcPct val="0"/>
              </a:spcAft>
              <a:buChar char="»"/>
              <a:defRPr kumimoji="1" sz="1700">
                <a:solidFill>
                  <a:schemeClr val="tx1"/>
                </a:solidFill>
                <a:latin typeface="+mn-lt"/>
                <a:ea typeface="+mn-ea"/>
              </a:defRPr>
            </a:lvl6pPr>
            <a:lvl7pPr marL="2531469" indent="-194728" algn="l" rtl="0" fontAlgn="base">
              <a:spcBef>
                <a:spcPct val="20000"/>
              </a:spcBef>
              <a:spcAft>
                <a:spcPct val="0"/>
              </a:spcAft>
              <a:buChar char="»"/>
              <a:defRPr kumimoji="1" sz="1700">
                <a:solidFill>
                  <a:schemeClr val="tx1"/>
                </a:solidFill>
                <a:latin typeface="+mn-lt"/>
                <a:ea typeface="+mn-ea"/>
              </a:defRPr>
            </a:lvl7pPr>
            <a:lvl8pPr marL="2920928" indent="-194728" algn="l" rtl="0" fontAlgn="base">
              <a:spcBef>
                <a:spcPct val="20000"/>
              </a:spcBef>
              <a:spcAft>
                <a:spcPct val="0"/>
              </a:spcAft>
              <a:buChar char="»"/>
              <a:defRPr kumimoji="1" sz="1700">
                <a:solidFill>
                  <a:schemeClr val="tx1"/>
                </a:solidFill>
                <a:latin typeface="+mn-lt"/>
                <a:ea typeface="+mn-ea"/>
              </a:defRPr>
            </a:lvl8pPr>
            <a:lvl9pPr marL="3310386" indent="-194728" algn="l" rtl="0" fontAlgn="base">
              <a:spcBef>
                <a:spcPct val="20000"/>
              </a:spcBef>
              <a:spcAft>
                <a:spcPct val="0"/>
              </a:spcAft>
              <a:buChar char="»"/>
              <a:defRPr kumimoji="1" sz="1700">
                <a:solidFill>
                  <a:schemeClr val="tx1"/>
                </a:solidFill>
                <a:latin typeface="+mn-lt"/>
                <a:ea typeface="+mn-ea"/>
              </a:defRPr>
            </a:lvl9pPr>
          </a:lstStyle>
          <a:p>
            <a:pPr marL="263776" marR="0" lvl="0" indent="-263776" algn="l" defTabSz="844083" rtl="0" eaLnBrk="0" fontAlgn="base" latinLnBrk="0" hangingPunct="0">
              <a:lnSpc>
                <a:spcPct val="120000"/>
              </a:lnSpc>
              <a:spcBef>
                <a:spcPts val="0"/>
              </a:spcBef>
              <a:spcAft>
                <a:spcPct val="0"/>
              </a:spcAft>
              <a:buClrTx/>
              <a:buSzTx/>
              <a:buFont typeface="Wingdings" panose="05000000000000000000" pitchFamily="2" charset="2"/>
              <a:buChar char="Ø"/>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感染が疑われる者を空間的に分離するための個室化に要する改修費等を補助（</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施設・事業あたり</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800</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万円、</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10/10</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補助）</a:t>
            </a:r>
          </a:p>
          <a:p>
            <a:pPr marL="0" marR="0" lvl="0" indent="0" algn="l" defTabSz="844083" rtl="0" eaLnBrk="0" fontAlgn="base" latinLnBrk="0" hangingPunct="0">
              <a:lnSpc>
                <a:spcPct val="12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児童養護施設・乳児院・ファミリーホーム等</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(14</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か所</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a:t>
            </a:r>
            <a:r>
              <a:rPr kumimoji="1" lang="ja-JP" altLang="en-US" sz="1108" b="0" i="0" u="none" strike="noStrike" kern="0" cap="none" spc="0" normalizeH="0" baseline="0" noProof="0" dirty="0" err="1">
                <a:ln>
                  <a:noFill/>
                </a:ln>
                <a:solidFill>
                  <a:srgbClr val="000000"/>
                </a:solidFill>
                <a:effectLst/>
                <a:uLnTx/>
                <a:uFillTx/>
                <a:latin typeface="Meiryo UI" panose="020B0604030504040204" pitchFamily="50" charset="-128"/>
                <a:ea typeface="Meiryo UI" panose="020B0604030504040204" pitchFamily="50" charset="-128"/>
                <a:cs typeface="+mn-cs"/>
              </a:rPr>
              <a:t>、</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児童相談所</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一時保護所</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](2</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か所</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a:t>
            </a:r>
          </a:p>
          <a:p>
            <a:pPr marL="263776" marR="0" lvl="0" indent="-263776" algn="l" defTabSz="844083" rtl="0" eaLnBrk="0" fontAlgn="base" latinLnBrk="0" hangingPunct="0">
              <a:lnSpc>
                <a:spcPct val="120000"/>
              </a:lnSpc>
              <a:spcBef>
                <a:spcPts val="0"/>
              </a:spcBef>
              <a:spcAft>
                <a:spcPct val="0"/>
              </a:spcAft>
              <a:buClrTx/>
              <a:buSzTx/>
              <a:buFont typeface="Wingdings" panose="05000000000000000000" pitchFamily="2" charset="2"/>
              <a:buChar char="Ø"/>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多床室の個室化に係る改修経費を補助（特別養護老人ホーム、介護老人保健施設等：上限</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床あたり</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97.8</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万円、</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10/10</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補助</a:t>
            </a:r>
            <a:r>
              <a:rPr kumimoji="1" lang="ja-JP" altLang="en-US" sz="1108" b="0" i="0" u="none" strike="noStrike" kern="0" cap="none" spc="0" normalizeH="0" baseline="0" noProof="0" dirty="0" smtClean="0">
                <a:ln>
                  <a:noFill/>
                </a:ln>
                <a:solidFill>
                  <a:srgbClr val="000000"/>
                </a:solidFill>
                <a:effectLst/>
                <a:uLnTx/>
                <a:uFillTx/>
                <a:latin typeface="Meiryo UI" panose="020B0604030504040204" pitchFamily="50" charset="-128"/>
                <a:ea typeface="Meiryo UI" panose="020B0604030504040204" pitchFamily="50" charset="-128"/>
                <a:cs typeface="+mn-cs"/>
              </a:rPr>
              <a:t>）</a:t>
            </a:r>
            <a:endParaRPr kumimoji="1" lang="en-US" altLang="ja-JP" sz="1108" b="0" i="0" u="none" strike="noStrike" kern="0" cap="none" spc="0" normalizeH="0" baseline="0" noProof="0" dirty="0" smtClean="0">
              <a:ln>
                <a:noFill/>
              </a:ln>
              <a:solidFill>
                <a:srgbClr val="000000"/>
              </a:solidFill>
              <a:effectLst/>
              <a:uLnTx/>
              <a:uFillTx/>
              <a:latin typeface="Meiryo UI" panose="020B0604030504040204" pitchFamily="50" charset="-128"/>
              <a:ea typeface="Meiryo UI" panose="020B0604030504040204" pitchFamily="50" charset="-128"/>
              <a:cs typeface="+mn-cs"/>
            </a:endParaRPr>
          </a:p>
          <a:p>
            <a:pPr marL="0" marR="0" lvl="0" indent="0" algn="l" defTabSz="844083" rtl="0" eaLnBrk="0" fontAlgn="base" latinLnBrk="0" hangingPunct="0">
              <a:lnSpc>
                <a:spcPct val="120000"/>
              </a:lnSpc>
              <a:spcBef>
                <a:spcPts val="0"/>
              </a:spcBef>
              <a:spcAft>
                <a:spcPct val="0"/>
              </a:spcAft>
              <a:buClrTx/>
              <a:buSzTx/>
              <a:buFontTx/>
              <a:buNone/>
              <a:tabLst/>
              <a:defRPr/>
            </a:pP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a:t>
            </a:r>
            <a:r>
              <a:rPr kumimoji="1" lang="en-US" altLang="ja-JP" sz="1108" b="0" i="0" u="none" strike="noStrike" kern="0" cap="none" spc="0" normalizeH="0" baseline="0" noProof="0" dirty="0" smtClean="0">
                <a:ln>
                  <a:noFill/>
                </a:ln>
                <a:solidFill>
                  <a:srgbClr val="000000"/>
                </a:solidFill>
                <a:effectLst/>
                <a:uLnTx/>
                <a:uFillTx/>
                <a:latin typeface="Meiryo UI" panose="020B0604030504040204" pitchFamily="50" charset="-128"/>
                <a:ea typeface="Meiryo UI" panose="020B0604030504040204" pitchFamily="50" charset="-128"/>
                <a:cs typeface="+mn-cs"/>
              </a:rPr>
              <a:t> </a:t>
            </a:r>
            <a:r>
              <a:rPr kumimoji="1" lang="ja-JP" altLang="en-US" sz="1108" b="0" i="0" u="none" strike="noStrike" kern="0" cap="none" spc="0" normalizeH="0" baseline="0" noProof="0" dirty="0" smtClean="0">
                <a:ln>
                  <a:noFill/>
                </a:ln>
                <a:solidFill>
                  <a:srgbClr val="000000"/>
                </a:solidFill>
                <a:effectLst/>
                <a:uLnTx/>
                <a:uFillTx/>
                <a:latin typeface="Meiryo UI" panose="020B0604030504040204" pitchFamily="50" charset="-128"/>
                <a:ea typeface="Meiryo UI" panose="020B0604030504040204" pitchFamily="50" charset="-128"/>
                <a:cs typeface="+mn-cs"/>
              </a:rPr>
              <a:t>（</a:t>
            </a:r>
            <a:r>
              <a:rPr kumimoji="1" lang="ja-JP" altLang="en-US" sz="1108" b="0" i="0" u="none" strike="noStrike" kern="0" cap="none" spc="0" normalizeH="0" baseline="0" noProof="0" dirty="0" err="1">
                <a:ln>
                  <a:noFill/>
                </a:ln>
                <a:solidFill>
                  <a:srgbClr val="000000"/>
                </a:solidFill>
                <a:effectLst/>
                <a:uLnTx/>
                <a:uFillTx/>
                <a:latin typeface="Meiryo UI" panose="020B0604030504040204" pitchFamily="50" charset="-128"/>
                <a:ea typeface="Meiryo UI" panose="020B0604030504040204" pitchFamily="50" charset="-128"/>
                <a:cs typeface="+mn-cs"/>
              </a:rPr>
              <a:t>障がい</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者施設：</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3/4</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補助・設置者負担</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1/4</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a:t>
            </a:r>
          </a:p>
          <a:p>
            <a:pPr marL="0" marR="0" lvl="0" indent="0" algn="l" defTabSz="844083" rtl="0" eaLnBrk="0" fontAlgn="base" latinLnBrk="0" hangingPunct="0">
              <a:lnSpc>
                <a:spcPct val="12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（実績）特別養護老人ホーム（</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2</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か所）、養護老人ホーム（</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か所）、</a:t>
            </a:r>
            <a:r>
              <a:rPr kumimoji="1" lang="ja-JP" altLang="en-US" sz="1108" b="0" i="0" u="none" strike="noStrike" kern="0" cap="none" spc="0" normalizeH="0" baseline="0" noProof="0" dirty="0" err="1">
                <a:ln>
                  <a:noFill/>
                </a:ln>
                <a:solidFill>
                  <a:srgbClr val="000000"/>
                </a:solidFill>
                <a:effectLst/>
                <a:uLnTx/>
                <a:uFillTx/>
                <a:latin typeface="Meiryo UI" panose="020B0604030504040204" pitchFamily="50" charset="-128"/>
                <a:ea typeface="Meiryo UI" panose="020B0604030504040204" pitchFamily="50" charset="-128"/>
                <a:cs typeface="+mn-cs"/>
              </a:rPr>
              <a:t>障がい</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者支援施設（</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か所）</a:t>
            </a:r>
            <a:endPar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a:p>
            <a:pPr marL="0" marR="0" lvl="0" indent="0" algn="l" defTabSz="844083" rtl="0" eaLnBrk="0" fontAlgn="base" latinLnBrk="0" hangingPunct="0">
              <a:lnSpc>
                <a:spcPct val="120000"/>
              </a:lnSpc>
              <a:spcBef>
                <a:spcPts val="0"/>
              </a:spcBef>
              <a:spcAft>
                <a:spcPct val="0"/>
              </a:spcAft>
              <a:buClrTx/>
              <a:buSzTx/>
              <a:buFontTx/>
              <a:buNone/>
              <a:tabLst/>
              <a:defRPr/>
            </a:pPr>
            <a:endPar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a:p>
            <a:pPr marL="263776" marR="0" lvl="0" indent="-263776" algn="l" defTabSz="844083" rtl="0" eaLnBrk="0" fontAlgn="base" latinLnBrk="0" hangingPunct="0">
              <a:lnSpc>
                <a:spcPct val="120000"/>
              </a:lnSpc>
              <a:spcBef>
                <a:spcPts val="0"/>
              </a:spcBef>
              <a:spcAft>
                <a:spcPct val="0"/>
              </a:spcAft>
              <a:buClrTx/>
              <a:buSzTx/>
              <a:buFont typeface="Wingdings" panose="05000000000000000000" pitchFamily="2" charset="2"/>
              <a:buChar char="Ø"/>
              <a:tabLst/>
              <a:defRPr/>
            </a:pPr>
            <a:endPar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p:txBody>
      </p:sp>
      <p:sp>
        <p:nvSpPr>
          <p:cNvPr id="6" name="AutoShape 6"/>
          <p:cNvSpPr>
            <a:spLocks noChangeArrowheads="1"/>
          </p:cNvSpPr>
          <p:nvPr/>
        </p:nvSpPr>
        <p:spPr bwMode="auto">
          <a:xfrm>
            <a:off x="507024" y="3432034"/>
            <a:ext cx="8128489" cy="813832"/>
          </a:xfrm>
          <a:prstGeom prst="roundRect">
            <a:avLst>
              <a:gd name="adj" fmla="val 16667"/>
            </a:avLst>
          </a:prstGeom>
          <a:solidFill>
            <a:schemeClr val="accent1">
              <a:lumMod val="40000"/>
              <a:lumOff val="60000"/>
            </a:schemeClr>
          </a:solidFill>
          <a:ln w="22225">
            <a:noFill/>
            <a:round/>
            <a:headEnd/>
            <a:tailEnd/>
          </a:ln>
          <a:effectLst>
            <a:outerShdw blurRad="50800" dist="38100" dir="2700000" algn="tl" rotWithShape="0">
              <a:prstClr val="black">
                <a:alpha val="40000"/>
              </a:prstClr>
            </a:outerShdw>
          </a:effectLst>
        </p:spPr>
        <p:txBody>
          <a:bodyPr lIns="71934" tIns="0" rIns="71934" bIns="0" anchor="ctr"/>
          <a:lstStyle/>
          <a:p>
            <a:pPr marL="0" marR="0" lvl="0" indent="0" algn="l" defTabSz="844083" rtl="0" eaLnBrk="0" fontAlgn="base" latinLnBrk="0" hangingPunct="0">
              <a:lnSpc>
                <a:spcPct val="100000"/>
              </a:lnSpc>
              <a:spcBef>
                <a:spcPct val="0"/>
              </a:spcBef>
              <a:spcAft>
                <a:spcPct val="0"/>
              </a:spcAft>
              <a:buClrTx/>
              <a:buSzTx/>
              <a:buFontTx/>
              <a:buNone/>
              <a:tabLst/>
              <a:defRPr/>
            </a:pPr>
            <a:r>
              <a:rPr kumimoji="1" lang="ja-JP" altLang="en-US"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介護施設等における簡易陰圧装置・換気設備設置等に対する補助</a:t>
            </a:r>
          </a:p>
          <a:p>
            <a:pPr marL="0" marR="0" lvl="0" indent="0" algn="r" defTabSz="844083" rtl="0" eaLnBrk="0" fontAlgn="base" latinLnBrk="0" hangingPunct="0">
              <a:lnSpc>
                <a:spcPct val="100000"/>
              </a:lnSpc>
              <a:spcBef>
                <a:spcPct val="0"/>
              </a:spcBef>
              <a:spcAft>
                <a:spcPct val="0"/>
              </a:spcAft>
              <a:buClrTx/>
              <a:buSzTx/>
              <a:buFontTx/>
              <a:buNone/>
              <a:tabLst/>
              <a:defRPr/>
            </a:pPr>
            <a:r>
              <a:rPr kumimoji="1" lang="ja-JP" altLang="en-US"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　　　　６億２，３４９万円（第７回補正）</a:t>
            </a:r>
          </a:p>
        </p:txBody>
      </p:sp>
      <p:sp>
        <p:nvSpPr>
          <p:cNvPr id="7" name="コンテンツ プレースホルダー 2"/>
          <p:cNvSpPr txBox="1">
            <a:spLocks/>
          </p:cNvSpPr>
          <p:nvPr/>
        </p:nvSpPr>
        <p:spPr>
          <a:xfrm>
            <a:off x="507021" y="4359203"/>
            <a:ext cx="8128490" cy="486459"/>
          </a:xfrm>
          <a:prstGeom prst="rect">
            <a:avLst/>
          </a:prstGeom>
        </p:spPr>
        <p:txBody>
          <a:bodyPr anchor="t" anchorCtr="0">
            <a:noAutofit/>
          </a:bodyPr>
          <a:lstStyle>
            <a:lvl1pPr marL="285750" indent="-285750" algn="l" rtl="0" eaLnBrk="0" fontAlgn="base" hangingPunct="0">
              <a:spcBef>
                <a:spcPct val="20000"/>
              </a:spcBef>
              <a:spcAft>
                <a:spcPct val="0"/>
              </a:spcAft>
              <a:buChar char="•"/>
              <a:defRPr kumimoji="1" sz="2800">
                <a:solidFill>
                  <a:schemeClr val="tx1"/>
                </a:solidFill>
                <a:latin typeface="+mn-lt"/>
                <a:ea typeface="+mn-ea"/>
                <a:cs typeface="+mn-cs"/>
              </a:defRPr>
            </a:lvl1pPr>
            <a:lvl2pPr marL="627063" indent="-236538" algn="l" rtl="0" eaLnBrk="0" fontAlgn="base" hangingPunct="0">
              <a:spcBef>
                <a:spcPct val="20000"/>
              </a:spcBef>
              <a:spcAft>
                <a:spcPct val="0"/>
              </a:spcAft>
              <a:buChar char="–"/>
              <a:defRPr kumimoji="1" sz="2400">
                <a:solidFill>
                  <a:schemeClr val="tx1"/>
                </a:solidFill>
                <a:latin typeface="+mn-lt"/>
                <a:ea typeface="+mn-ea"/>
              </a:defRPr>
            </a:lvl2pPr>
            <a:lvl3pPr marL="968375" indent="-188913" algn="l" rtl="0" eaLnBrk="0" fontAlgn="base" hangingPunct="0">
              <a:spcBef>
                <a:spcPct val="20000"/>
              </a:spcBef>
              <a:spcAft>
                <a:spcPct val="0"/>
              </a:spcAft>
              <a:buChar char="•"/>
              <a:defRPr kumimoji="1" sz="2000">
                <a:solidFill>
                  <a:schemeClr val="tx1"/>
                </a:solidFill>
                <a:latin typeface="+mn-lt"/>
                <a:ea typeface="+mn-ea"/>
              </a:defRPr>
            </a:lvl3pPr>
            <a:lvl4pPr marL="1357313" indent="-188913" algn="l" rtl="0" eaLnBrk="0" fontAlgn="base" hangingPunct="0">
              <a:spcBef>
                <a:spcPct val="20000"/>
              </a:spcBef>
              <a:spcAft>
                <a:spcPct val="0"/>
              </a:spcAft>
              <a:buChar char="–"/>
              <a:defRPr kumimoji="1" sz="1700">
                <a:solidFill>
                  <a:schemeClr val="tx1"/>
                </a:solidFill>
                <a:latin typeface="+mn-lt"/>
                <a:ea typeface="+mn-ea"/>
              </a:defRPr>
            </a:lvl4pPr>
            <a:lvl5pPr marL="1747838" indent="-188913" algn="l" rtl="0" eaLnBrk="0" fontAlgn="base" hangingPunct="0">
              <a:spcBef>
                <a:spcPct val="20000"/>
              </a:spcBef>
              <a:spcAft>
                <a:spcPct val="0"/>
              </a:spcAft>
              <a:buChar char="»"/>
              <a:defRPr kumimoji="1" sz="1700">
                <a:solidFill>
                  <a:schemeClr val="tx1"/>
                </a:solidFill>
                <a:latin typeface="+mn-lt"/>
                <a:ea typeface="+mn-ea"/>
              </a:defRPr>
            </a:lvl5pPr>
            <a:lvl6pPr marL="2142013" indent="-194728" algn="l" rtl="0" fontAlgn="base">
              <a:spcBef>
                <a:spcPct val="20000"/>
              </a:spcBef>
              <a:spcAft>
                <a:spcPct val="0"/>
              </a:spcAft>
              <a:buChar char="»"/>
              <a:defRPr kumimoji="1" sz="1700">
                <a:solidFill>
                  <a:schemeClr val="tx1"/>
                </a:solidFill>
                <a:latin typeface="+mn-lt"/>
                <a:ea typeface="+mn-ea"/>
              </a:defRPr>
            </a:lvl6pPr>
            <a:lvl7pPr marL="2531469" indent="-194728" algn="l" rtl="0" fontAlgn="base">
              <a:spcBef>
                <a:spcPct val="20000"/>
              </a:spcBef>
              <a:spcAft>
                <a:spcPct val="0"/>
              </a:spcAft>
              <a:buChar char="»"/>
              <a:defRPr kumimoji="1" sz="1700">
                <a:solidFill>
                  <a:schemeClr val="tx1"/>
                </a:solidFill>
                <a:latin typeface="+mn-lt"/>
                <a:ea typeface="+mn-ea"/>
              </a:defRPr>
            </a:lvl7pPr>
            <a:lvl8pPr marL="2920928" indent="-194728" algn="l" rtl="0" fontAlgn="base">
              <a:spcBef>
                <a:spcPct val="20000"/>
              </a:spcBef>
              <a:spcAft>
                <a:spcPct val="0"/>
              </a:spcAft>
              <a:buChar char="»"/>
              <a:defRPr kumimoji="1" sz="1700">
                <a:solidFill>
                  <a:schemeClr val="tx1"/>
                </a:solidFill>
                <a:latin typeface="+mn-lt"/>
                <a:ea typeface="+mn-ea"/>
              </a:defRPr>
            </a:lvl8pPr>
            <a:lvl9pPr marL="3310386" indent="-194728" algn="l" rtl="0" fontAlgn="base">
              <a:spcBef>
                <a:spcPct val="20000"/>
              </a:spcBef>
              <a:spcAft>
                <a:spcPct val="0"/>
              </a:spcAft>
              <a:buChar char="»"/>
              <a:defRPr kumimoji="1" sz="1700">
                <a:solidFill>
                  <a:schemeClr val="tx1"/>
                </a:solidFill>
                <a:latin typeface="+mn-lt"/>
                <a:ea typeface="+mn-ea"/>
              </a:defRPr>
            </a:lvl9pPr>
          </a:lstStyle>
          <a:p>
            <a:pPr marL="263776" marR="0" lvl="0" indent="-263776" algn="l" defTabSz="844083" rtl="0" eaLnBrk="0" fontAlgn="base" latinLnBrk="0" hangingPunct="0">
              <a:lnSpc>
                <a:spcPct val="120000"/>
              </a:lnSpc>
              <a:spcBef>
                <a:spcPts val="0"/>
              </a:spcBef>
              <a:spcAft>
                <a:spcPct val="0"/>
              </a:spcAft>
              <a:buClrTx/>
              <a:buSzTx/>
              <a:buFont typeface="Wingdings" panose="05000000000000000000" pitchFamily="2" charset="2"/>
              <a:buChar char="Ø"/>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介護施設等において居室に簡易陰圧装置や換気設備を設置する工事等に必要な費用を補助</a:t>
            </a:r>
          </a:p>
        </p:txBody>
      </p:sp>
      <p:sp>
        <p:nvSpPr>
          <p:cNvPr id="4" name="スライド番号プレースホルダー 3"/>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1E2DCCE-2328-4EE7-B47C-8DACD135FF60}" type="slidenum">
              <a:rPr kumimoji="1" lang="en-US" altLang="ja-JP" sz="11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288</a:t>
            </a:fld>
            <a:endParaRPr kumimoji="1" lang="en-US" altLang="ja-JP" sz="11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
        <p:nvSpPr>
          <p:cNvPr id="8" name="テキスト ボックス 36"/>
          <p:cNvSpPr txBox="1"/>
          <p:nvPr/>
        </p:nvSpPr>
        <p:spPr>
          <a:xfrm>
            <a:off x="53576" y="46166"/>
            <a:ext cx="3993789"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Ⅳ</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　新型</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コロナウイルス感染症</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対策</a:t>
            </a:r>
            <a:endPar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endParaRPr>
          </a:p>
        </p:txBody>
      </p:sp>
    </p:spTree>
    <p:extLst>
      <p:ext uri="{BB962C8B-B14F-4D97-AF65-F5344CB8AC3E}">
        <p14:creationId xmlns:p14="http://schemas.microsoft.com/office/powerpoint/2010/main" val="3135123119"/>
      </p:ext>
    </p:extLst>
  </p:cSld>
  <p:clrMapOvr>
    <a:masterClrMapping/>
  </p:clrMapOvr>
  <p:timing>
    <p:tnLst>
      <p:par>
        <p:cTn id="1" dur="indefinite" restart="never" nodeType="tmRoot"/>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角丸四角形 6"/>
          <p:cNvSpPr/>
          <p:nvPr/>
        </p:nvSpPr>
        <p:spPr>
          <a:xfrm>
            <a:off x="6560400" y="1334300"/>
            <a:ext cx="2332080" cy="3822892"/>
          </a:xfrm>
          <a:prstGeom prst="roundRect">
            <a:avLst>
              <a:gd name="adj" fmla="val 3640"/>
            </a:avLst>
          </a:prstGeom>
          <a:solidFill>
            <a:srgbClr val="05E0DB">
              <a:lumMod val="60000"/>
              <a:lumOff val="40000"/>
              <a:alpha val="50000"/>
            </a:srgbClr>
          </a:solidFill>
          <a:ln w="38100" cap="flat" cmpd="sng" algn="ctr">
            <a:noFill/>
            <a:prstDash val="dash"/>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5" name="角丸四角形 4"/>
          <p:cNvSpPr/>
          <p:nvPr/>
        </p:nvSpPr>
        <p:spPr>
          <a:xfrm>
            <a:off x="4355976" y="4725144"/>
            <a:ext cx="2204424" cy="864096"/>
          </a:xfrm>
          <a:prstGeom prst="roundRect">
            <a:avLst>
              <a:gd name="adj" fmla="val 3640"/>
            </a:avLst>
          </a:prstGeom>
          <a:solidFill>
            <a:srgbClr val="05E0DB">
              <a:lumMod val="60000"/>
              <a:lumOff val="40000"/>
              <a:alpha val="50000"/>
            </a:srgbClr>
          </a:solidFill>
          <a:ln w="38100" cap="flat" cmpd="sng" algn="ctr">
            <a:noFill/>
            <a:prstDash val="dash"/>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8" name="テキスト ボックス 7"/>
          <p:cNvSpPr txBox="1"/>
          <p:nvPr/>
        </p:nvSpPr>
        <p:spPr>
          <a:xfrm>
            <a:off x="0" y="-27384"/>
            <a:ext cx="7200000" cy="461665"/>
          </a:xfrm>
          <a:prstGeom prst="rect">
            <a:avLst/>
          </a:prstGeom>
          <a:solidFill>
            <a:srgbClr val="0070C0"/>
          </a:solidFill>
        </p:spPr>
        <p:txBody>
          <a:bodyPr wrap="square" rtlCol="0">
            <a:spAutoFit/>
          </a:bodyPr>
          <a:lstStyle/>
          <a:p>
            <a:r>
              <a:rPr lang="ja-JP" altLang="en-US" sz="2400" b="1" u="sng" dirty="0">
                <a:solidFill>
                  <a:schemeClr val="bg1"/>
                </a:solidFill>
                <a:latin typeface="BIZ UDゴシック" panose="020B0400000000000000" pitchFamily="49" charset="-128"/>
                <a:ea typeface="BIZ UDゴシック" panose="020B0400000000000000" pitchFamily="49" charset="-128"/>
              </a:rPr>
              <a:t> </a:t>
            </a:r>
            <a:r>
              <a:rPr lang="en-US" altLang="ja-JP" sz="2400" b="1" u="sng" dirty="0">
                <a:solidFill>
                  <a:schemeClr val="bg1"/>
                </a:solidFill>
                <a:latin typeface="BIZ UDゴシック" panose="020B0400000000000000" pitchFamily="49" charset="-128"/>
                <a:ea typeface="BIZ UDゴシック" panose="020B0400000000000000" pitchFamily="49" charset="-128"/>
              </a:rPr>
              <a:t>Ⅰ</a:t>
            </a:r>
            <a:r>
              <a:rPr lang="ja-JP" altLang="en-US" sz="2400" b="1" u="sng" dirty="0">
                <a:solidFill>
                  <a:schemeClr val="bg1"/>
                </a:solidFill>
                <a:latin typeface="BIZ UDゴシック" panose="020B0400000000000000" pitchFamily="49" charset="-128"/>
                <a:ea typeface="BIZ UDゴシック" panose="020B0400000000000000" pitchFamily="49" charset="-128"/>
              </a:rPr>
              <a:t>（３）西成特区構想</a:t>
            </a:r>
            <a:endParaRPr lang="en-US" altLang="ja-JP" sz="2400" b="1" u="sng" dirty="0">
              <a:solidFill>
                <a:schemeClr val="bg1"/>
              </a:solidFill>
              <a:latin typeface="BIZ UDゴシック" panose="020B0400000000000000" pitchFamily="49" charset="-128"/>
              <a:ea typeface="BIZ UDゴシック" panose="020B0400000000000000" pitchFamily="49" charset="-128"/>
            </a:endParaRPr>
          </a:p>
        </p:txBody>
      </p:sp>
      <p:graphicFrame>
        <p:nvGraphicFramePr>
          <p:cNvPr id="6" name="表 5"/>
          <p:cNvGraphicFramePr>
            <a:graphicFrameLocks noGrp="1"/>
          </p:cNvGraphicFramePr>
          <p:nvPr>
            <p:extLst>
              <p:ext uri="{D42A27DB-BD31-4B8C-83A1-F6EECF244321}">
                <p14:modId xmlns:p14="http://schemas.microsoft.com/office/powerpoint/2010/main" val="3575173264"/>
              </p:ext>
            </p:extLst>
          </p:nvPr>
        </p:nvGraphicFramePr>
        <p:xfrm>
          <a:off x="179512" y="576062"/>
          <a:ext cx="8712968" cy="5987382"/>
        </p:xfrm>
        <a:graphic>
          <a:graphicData uri="http://schemas.openxmlformats.org/drawingml/2006/table">
            <a:tbl>
              <a:tblPr firstRow="1" bandRow="1">
                <a:tableStyleId>{5940675A-B579-460E-94D1-54222C63F5DA}</a:tableStyleId>
              </a:tblPr>
              <a:tblGrid>
                <a:gridCol w="2016224">
                  <a:extLst>
                    <a:ext uri="{9D8B030D-6E8A-4147-A177-3AD203B41FA5}">
                      <a16:colId xmlns:a16="http://schemas.microsoft.com/office/drawing/2014/main" val="20000"/>
                    </a:ext>
                  </a:extLst>
                </a:gridCol>
                <a:gridCol w="2160240">
                  <a:extLst>
                    <a:ext uri="{9D8B030D-6E8A-4147-A177-3AD203B41FA5}">
                      <a16:colId xmlns:a16="http://schemas.microsoft.com/office/drawing/2014/main" val="20001"/>
                    </a:ext>
                  </a:extLst>
                </a:gridCol>
                <a:gridCol w="2160240">
                  <a:extLst>
                    <a:ext uri="{9D8B030D-6E8A-4147-A177-3AD203B41FA5}">
                      <a16:colId xmlns:a16="http://schemas.microsoft.com/office/drawing/2014/main" val="20002"/>
                    </a:ext>
                  </a:extLst>
                </a:gridCol>
                <a:gridCol w="2376264">
                  <a:extLst>
                    <a:ext uri="{9D8B030D-6E8A-4147-A177-3AD203B41FA5}">
                      <a16:colId xmlns:a16="http://schemas.microsoft.com/office/drawing/2014/main" val="20003"/>
                    </a:ext>
                  </a:extLst>
                </a:gridCol>
              </a:tblGrid>
              <a:tr h="354141">
                <a:tc>
                  <a:txBody>
                    <a:bodyPr/>
                    <a:lstStyle/>
                    <a:p>
                      <a:pPr algn="ctr"/>
                      <a:r>
                        <a:rPr kumimoji="1" lang="ja-JP" altLang="en-US" dirty="0"/>
                        <a:t>＜</a:t>
                      </a:r>
                      <a:r>
                        <a:rPr kumimoji="1" lang="en-US" altLang="ja-JP" dirty="0"/>
                        <a:t>Why</a:t>
                      </a:r>
                      <a:r>
                        <a:rPr kumimoji="1" lang="ja-JP" altLang="en-US" dirty="0"/>
                        <a:t>＞</a:t>
                      </a:r>
                    </a:p>
                  </a:txBody>
                  <a:tcP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a:t>＜</a:t>
                      </a:r>
                      <a:r>
                        <a:rPr kumimoji="1" lang="en-US" altLang="ja-JP" dirty="0"/>
                        <a:t>Vision</a:t>
                      </a:r>
                      <a:r>
                        <a:rPr kumimoji="1" lang="ja-JP" altLang="en-US" dirty="0"/>
                        <a:t>＞</a:t>
                      </a: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a:t>＜</a:t>
                      </a:r>
                      <a:r>
                        <a:rPr kumimoji="1" lang="en-US" altLang="ja-JP" dirty="0"/>
                        <a:t>What</a:t>
                      </a:r>
                      <a:r>
                        <a:rPr kumimoji="1" lang="ja-JP" altLang="en-US" dirty="0"/>
                        <a:t>＞</a:t>
                      </a: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a:t>＜</a:t>
                      </a:r>
                      <a:r>
                        <a:rPr kumimoji="1" lang="en-US" altLang="ja-JP" dirty="0"/>
                        <a:t>Outcome</a:t>
                      </a:r>
                      <a:r>
                        <a:rPr kumimoji="1" lang="ja-JP" altLang="en-US" dirty="0"/>
                        <a:t>＞</a:t>
                      </a:r>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0"/>
                  </a:ext>
                </a:extLst>
              </a:tr>
              <a:tr h="5621622">
                <a:tc>
                  <a:txBody>
                    <a:bodyPr/>
                    <a:lstStyle/>
                    <a:p>
                      <a:r>
                        <a:rPr lang="ja-JP" altLang="en-US" sz="1400" dirty="0" smtClean="0"/>
                        <a:t>・西成区は、全国的に見てもあい</a:t>
                      </a:r>
                      <a:r>
                        <a:rPr lang="ja-JP" altLang="en-US" sz="1400" dirty="0" err="1" smtClean="0"/>
                        <a:t>りん</a:t>
                      </a:r>
                      <a:r>
                        <a:rPr lang="ja-JP" altLang="en-US" sz="1400" dirty="0" smtClean="0"/>
                        <a:t>地域をはじめ生活保護率が非常に高く、また他の区と比べ特に高齢化が進み、子育て層である若い世代が少ないなどの多様な課題が存在</a:t>
                      </a:r>
                      <a:endParaRPr lang="en-US" altLang="ja-JP" sz="1400" dirty="0" smtClean="0"/>
                    </a:p>
                    <a:p>
                      <a:r>
                        <a:rPr lang="en-US" altLang="ja-JP" sz="1100" dirty="0" smtClean="0"/>
                        <a:t>※</a:t>
                      </a:r>
                      <a:r>
                        <a:rPr lang="ja-JP" altLang="en-US" sz="1100" dirty="0" smtClean="0"/>
                        <a:t>生活保護の状況と高齢化（①）</a:t>
                      </a:r>
                      <a:endParaRPr lang="en-US" altLang="ja-JP" sz="1400" dirty="0" smtClean="0"/>
                    </a:p>
                    <a:p>
                      <a:endParaRPr lang="en-US" altLang="ja-JP" sz="1400" dirty="0" smtClean="0"/>
                    </a:p>
                    <a:p>
                      <a:r>
                        <a:rPr lang="ja-JP" altLang="en-US" sz="1400" dirty="0" smtClean="0"/>
                        <a:t>・このような課題の多くは、他区に先駆けて西成区で顕在化しているもの</a:t>
                      </a:r>
                      <a:endParaRPr lang="en-US" altLang="ja-JP" sz="1400" dirty="0" smtClean="0"/>
                    </a:p>
                    <a:p>
                      <a:endParaRPr lang="en-US" altLang="ja-JP" sz="1400" dirty="0" smtClean="0"/>
                    </a:p>
                    <a:p>
                      <a:r>
                        <a:rPr lang="ja-JP" altLang="en-US" sz="1400" dirty="0" smtClean="0"/>
                        <a:t>・そのため、これらの課題を解決し西成区を活性化することができれば、市全体に展開していけるモデルにもなり得る取組みとなる</a:t>
                      </a:r>
                      <a:endParaRPr lang="en-US" altLang="ja-JP" sz="1400" dirty="0" smtClean="0"/>
                    </a:p>
                    <a:p>
                      <a:pPr marL="72000" indent="-457200"/>
                      <a:endParaRPr lang="en-US" altLang="ja-JP" sz="1400" dirty="0">
                        <a:latin typeface="+mn-lt"/>
                      </a:endParaRPr>
                    </a:p>
                    <a:p>
                      <a:pPr marL="72000" indent="-457200"/>
                      <a:endParaRPr kumimoji="1" lang="ja-JP" altLang="en-US" sz="1400" dirty="0">
                        <a:latin typeface="+mn-lt"/>
                      </a:endParaRPr>
                    </a:p>
                  </a:txBody>
                  <a:tcP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r>
                        <a:rPr lang="ja-JP" altLang="en-US" sz="1400" dirty="0" smtClean="0"/>
                        <a:t>・西成区に存在する多様な課題を解決し、まちの活性化をはかる</a:t>
                      </a:r>
                      <a:endParaRPr lang="en-US" altLang="ja-JP" sz="1400" dirty="0" smtClean="0"/>
                    </a:p>
                    <a:p>
                      <a:endParaRPr lang="en-US" altLang="ja-JP" sz="1400" dirty="0" smtClean="0"/>
                    </a:p>
                    <a:p>
                      <a:r>
                        <a:rPr lang="ja-JP" altLang="en-US" sz="1400" dirty="0" smtClean="0"/>
                        <a:t>・</a:t>
                      </a:r>
                      <a:r>
                        <a:rPr lang="ja-JP" altLang="en-US" sz="1400" dirty="0" smtClean="0">
                          <a:solidFill>
                            <a:schemeClr val="tx1"/>
                          </a:solidFill>
                        </a:rPr>
                        <a:t>まず、あい</a:t>
                      </a:r>
                      <a:r>
                        <a:rPr lang="ja-JP" altLang="en-US" sz="1400" dirty="0" err="1" smtClean="0">
                          <a:solidFill>
                            <a:schemeClr val="tx1"/>
                          </a:solidFill>
                        </a:rPr>
                        <a:t>りん</a:t>
                      </a:r>
                      <a:r>
                        <a:rPr lang="ja-JP" altLang="en-US" sz="1400" dirty="0" smtClean="0">
                          <a:solidFill>
                            <a:schemeClr val="tx1"/>
                          </a:solidFill>
                        </a:rPr>
                        <a:t>地域における</a:t>
                      </a:r>
                      <a:r>
                        <a:rPr lang="ja-JP" altLang="en-US" sz="1400" dirty="0" smtClean="0"/>
                        <a:t>環境整備や結核対策などの課題への対応を短期集中的対策と位置付け、集中的に取組み、課題解決をはかる</a:t>
                      </a:r>
                      <a:endParaRPr lang="en-US" altLang="ja-JP" sz="1400" dirty="0" smtClean="0"/>
                    </a:p>
                    <a:p>
                      <a:endParaRPr lang="en-US" altLang="ja-JP" sz="1400" dirty="0" smtClean="0"/>
                    </a:p>
                    <a:p>
                      <a:r>
                        <a:rPr lang="ja-JP" altLang="en-US" sz="1400" dirty="0" smtClean="0"/>
                        <a:t>・あわせて、子育て世帯の呼び込みや教育産業振興、観光振興など、中長期的対策にも取組み、将来に向けた持続可能なまちの活性化をはかる</a:t>
                      </a:r>
                      <a:endParaRPr lang="en-US" altLang="ja-JP" sz="1400" dirty="0" smtClean="0"/>
                    </a:p>
                    <a:p>
                      <a:pPr marL="72000" indent="-457200"/>
                      <a:endParaRPr kumimoji="1" lang="ja-JP" altLang="en-US" sz="1400" dirty="0">
                        <a:latin typeface="+mn-lt"/>
                      </a:endParaRP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400" dirty="0" smtClean="0">
                          <a:solidFill>
                            <a:schemeClr val="tx1"/>
                          </a:solidFill>
                        </a:rPr>
                        <a:t>・取組体制や地域との関係、取組期間をあらため、施策・事業を展開</a:t>
                      </a:r>
                      <a:r>
                        <a:rPr kumimoji="1" lang="ja-JP" altLang="en-US" sz="1400" u="none" dirty="0" smtClean="0">
                          <a:solidFill>
                            <a:schemeClr val="tx1"/>
                          </a:solidFill>
                        </a:rPr>
                        <a:t>（③）</a:t>
                      </a:r>
                      <a:endParaRPr kumimoji="1" lang="en-US" altLang="ja-JP" sz="1400" u="none" dirty="0" smtClean="0">
                        <a:solidFill>
                          <a:schemeClr val="tx1"/>
                        </a:solidFill>
                      </a:endParaRPr>
                    </a:p>
                    <a:p>
                      <a:pPr>
                        <a:lnSpc>
                          <a:spcPts val="1200"/>
                        </a:lnSpc>
                      </a:pPr>
                      <a:endParaRPr lang="en-US" altLang="ja-JP" sz="1400" u="none"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400" u="none" dirty="0" smtClean="0">
                          <a:solidFill>
                            <a:schemeClr val="tx1"/>
                          </a:solidFill>
                        </a:rPr>
                        <a:t>【</a:t>
                      </a:r>
                      <a:r>
                        <a:rPr kumimoji="1" lang="ja-JP" altLang="en-US" sz="1400" u="none" dirty="0" smtClean="0">
                          <a:solidFill>
                            <a:schemeClr val="tx1"/>
                          </a:solidFill>
                        </a:rPr>
                        <a:t>主な取組み②・④</a:t>
                      </a:r>
                      <a:r>
                        <a:rPr kumimoji="1" lang="en-US" altLang="ja-JP" sz="1400" u="none" dirty="0" smtClean="0">
                          <a:solidFill>
                            <a:schemeClr val="tx1"/>
                          </a:solidFill>
                        </a:rPr>
                        <a:t>】</a:t>
                      </a:r>
                      <a:endParaRPr lang="en-US" altLang="ja-JP" sz="1400" u="none" dirty="0" smtClean="0">
                        <a:solidFill>
                          <a:schemeClr val="tx1"/>
                        </a:solidFill>
                      </a:endParaRPr>
                    </a:p>
                    <a:p>
                      <a:pPr>
                        <a:buFontTx/>
                        <a:buChar char="-"/>
                      </a:pPr>
                      <a:r>
                        <a:rPr lang="ja-JP" altLang="en-US" sz="1300" dirty="0" smtClean="0">
                          <a:solidFill>
                            <a:schemeClr val="tx1"/>
                          </a:solidFill>
                        </a:rPr>
                        <a:t> あい</a:t>
                      </a:r>
                      <a:r>
                        <a:rPr lang="ja-JP" altLang="en-US" sz="1300" dirty="0" err="1" smtClean="0">
                          <a:solidFill>
                            <a:schemeClr val="tx1"/>
                          </a:solidFill>
                        </a:rPr>
                        <a:t>りん</a:t>
                      </a:r>
                      <a:r>
                        <a:rPr lang="ja-JP" altLang="en-US" sz="1300" dirty="0" smtClean="0">
                          <a:solidFill>
                            <a:schemeClr val="tx1"/>
                          </a:solidFill>
                        </a:rPr>
                        <a:t>地域を中心とした</a:t>
                      </a:r>
                      <a:endParaRPr lang="en-US" altLang="ja-JP" sz="1300" dirty="0" smtClean="0">
                        <a:solidFill>
                          <a:schemeClr val="tx1"/>
                        </a:solidFill>
                      </a:endParaRPr>
                    </a:p>
                    <a:p>
                      <a:pPr>
                        <a:buFontTx/>
                        <a:buNone/>
                      </a:pPr>
                      <a:r>
                        <a:rPr lang="ja-JP" altLang="en-US" sz="1300" baseline="0" dirty="0" smtClean="0">
                          <a:solidFill>
                            <a:schemeClr val="tx1"/>
                          </a:solidFill>
                        </a:rPr>
                        <a:t>  </a:t>
                      </a:r>
                      <a:r>
                        <a:rPr lang="ja-JP" altLang="en-US" sz="1300" dirty="0" smtClean="0">
                          <a:solidFill>
                            <a:schemeClr val="tx1"/>
                          </a:solidFill>
                        </a:rPr>
                        <a:t>結核対策</a:t>
                      </a:r>
                      <a:endParaRPr lang="en-US" altLang="ja-JP" sz="1300" dirty="0" smtClean="0">
                        <a:solidFill>
                          <a:schemeClr val="tx1"/>
                        </a:solidFill>
                      </a:endParaRPr>
                    </a:p>
                    <a:p>
                      <a:pPr>
                        <a:buFontTx/>
                        <a:buChar char="-"/>
                      </a:pPr>
                      <a:r>
                        <a:rPr lang="en-US" altLang="ja-JP" sz="1300" baseline="0" dirty="0" smtClean="0">
                          <a:solidFill>
                            <a:schemeClr val="tx1"/>
                          </a:solidFill>
                        </a:rPr>
                        <a:t> </a:t>
                      </a:r>
                      <a:r>
                        <a:rPr lang="ja-JP" altLang="en-US" sz="1300" dirty="0" smtClean="0">
                          <a:solidFill>
                            <a:schemeClr val="tx1"/>
                          </a:solidFill>
                        </a:rPr>
                        <a:t>あい</a:t>
                      </a:r>
                      <a:r>
                        <a:rPr lang="ja-JP" altLang="en-US" sz="1300" dirty="0" err="1" smtClean="0">
                          <a:solidFill>
                            <a:schemeClr val="tx1"/>
                          </a:solidFill>
                        </a:rPr>
                        <a:t>りん</a:t>
                      </a:r>
                      <a:r>
                        <a:rPr lang="ja-JP" altLang="en-US" sz="1300" dirty="0" smtClean="0">
                          <a:solidFill>
                            <a:schemeClr val="tx1"/>
                          </a:solidFill>
                        </a:rPr>
                        <a:t>地域の日雇労働</a:t>
                      </a:r>
                      <a:endParaRPr lang="en-US" altLang="ja-JP" sz="1300" dirty="0" smtClean="0">
                        <a:solidFill>
                          <a:schemeClr val="tx1"/>
                        </a:solidFill>
                      </a:endParaRPr>
                    </a:p>
                    <a:p>
                      <a:pPr>
                        <a:buFontTx/>
                        <a:buNone/>
                      </a:pPr>
                      <a:r>
                        <a:rPr lang="ja-JP" altLang="en-US" sz="1300" baseline="0" dirty="0" smtClean="0">
                          <a:solidFill>
                            <a:schemeClr val="tx1"/>
                          </a:solidFill>
                        </a:rPr>
                        <a:t>  </a:t>
                      </a:r>
                      <a:r>
                        <a:rPr lang="ja-JP" altLang="en-US" sz="1300" dirty="0" smtClean="0">
                          <a:solidFill>
                            <a:schemeClr val="tx1"/>
                          </a:solidFill>
                        </a:rPr>
                        <a:t>者等の自立支援</a:t>
                      </a:r>
                      <a:endParaRPr lang="en-US" altLang="ja-JP" sz="1300"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lang="en-US" altLang="ja-JP" sz="1300" u="none" dirty="0" smtClean="0">
                          <a:solidFill>
                            <a:schemeClr val="tx1"/>
                          </a:solidFill>
                        </a:rPr>
                        <a:t>-</a:t>
                      </a:r>
                      <a:r>
                        <a:rPr lang="ja-JP" altLang="en-US" sz="1300" u="none" dirty="0" smtClean="0">
                          <a:solidFill>
                            <a:schemeClr val="tx1"/>
                          </a:solidFill>
                        </a:rPr>
                        <a:t>基礎学力向上支援事業</a:t>
                      </a:r>
                      <a:endParaRPr lang="en-US" altLang="ja-JP" sz="1300" u="none"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300" u="none" dirty="0" smtClean="0">
                          <a:solidFill>
                            <a:schemeClr val="tx1"/>
                          </a:solidFill>
                        </a:rPr>
                        <a:t>　（西成ジャガピースクール）</a:t>
                      </a:r>
                      <a:endParaRPr lang="en-US" altLang="ja-JP" sz="1300" u="none" dirty="0" smtClean="0">
                        <a:solidFill>
                          <a:schemeClr val="tx1"/>
                        </a:solidFill>
                      </a:endParaRPr>
                    </a:p>
                    <a:p>
                      <a:pPr>
                        <a:buFontTx/>
                        <a:buChar char="-"/>
                      </a:pPr>
                      <a:r>
                        <a:rPr lang="ja-JP" altLang="en-US" sz="1300" dirty="0" smtClean="0">
                          <a:solidFill>
                            <a:schemeClr val="tx1"/>
                          </a:solidFill>
                        </a:rPr>
                        <a:t> 基礎学力アップ事業</a:t>
                      </a:r>
                      <a:endParaRPr lang="en-US" altLang="ja-JP" sz="1300" dirty="0" smtClean="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ja-JP" altLang="en-US" sz="1300" dirty="0" smtClean="0">
                          <a:solidFill>
                            <a:schemeClr val="tx1"/>
                          </a:solidFill>
                        </a:rPr>
                        <a:t>　（西成まなび塾）</a:t>
                      </a:r>
                      <a:endParaRPr lang="en-US" altLang="ja-JP" sz="1300" dirty="0" smtClean="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altLang="ja-JP" sz="1300" u="none" dirty="0" smtClean="0">
                          <a:solidFill>
                            <a:schemeClr val="tx1"/>
                          </a:solidFill>
                        </a:rPr>
                        <a:t>-</a:t>
                      </a:r>
                      <a:r>
                        <a:rPr lang="ja-JP" altLang="en-US" sz="1300" u="none" dirty="0" smtClean="0">
                          <a:solidFill>
                            <a:schemeClr val="tx1"/>
                          </a:solidFill>
                        </a:rPr>
                        <a:t> プレーパーク事業</a:t>
                      </a:r>
                      <a:endParaRPr lang="en-US" altLang="ja-JP" sz="1300" strike="sngStrike" dirty="0" smtClean="0">
                        <a:solidFill>
                          <a:schemeClr val="tx1"/>
                        </a:solidFill>
                      </a:endParaRPr>
                    </a:p>
                    <a:p>
                      <a:pPr>
                        <a:buFontTx/>
                        <a:buNone/>
                      </a:pPr>
                      <a:r>
                        <a:rPr lang="en-US" altLang="ja-JP" sz="1300" dirty="0" smtClean="0">
                          <a:solidFill>
                            <a:schemeClr val="tx1"/>
                          </a:solidFill>
                        </a:rPr>
                        <a:t>- </a:t>
                      </a:r>
                      <a:r>
                        <a:rPr lang="ja-JP" altLang="en-US" sz="1300" dirty="0" smtClean="0">
                          <a:solidFill>
                            <a:schemeClr val="tx1"/>
                          </a:solidFill>
                        </a:rPr>
                        <a:t>あい</a:t>
                      </a:r>
                      <a:r>
                        <a:rPr lang="ja-JP" altLang="en-US" sz="1300" dirty="0" err="1" smtClean="0">
                          <a:solidFill>
                            <a:schemeClr val="tx1"/>
                          </a:solidFill>
                        </a:rPr>
                        <a:t>りん</a:t>
                      </a:r>
                      <a:r>
                        <a:rPr lang="ja-JP" altLang="en-US" sz="1300" dirty="0" smtClean="0">
                          <a:solidFill>
                            <a:schemeClr val="tx1"/>
                          </a:solidFill>
                        </a:rPr>
                        <a:t>地域環境整備</a:t>
                      </a:r>
                      <a:endParaRPr lang="en-US" altLang="ja-JP" sz="1300" dirty="0" smtClean="0">
                        <a:solidFill>
                          <a:schemeClr val="tx1"/>
                        </a:solidFill>
                      </a:endParaRPr>
                    </a:p>
                    <a:p>
                      <a:pPr>
                        <a:buFontTx/>
                        <a:buNone/>
                      </a:pPr>
                      <a:r>
                        <a:rPr lang="ja-JP" altLang="en-US" sz="1300" dirty="0" smtClean="0">
                          <a:solidFill>
                            <a:schemeClr val="tx1"/>
                          </a:solidFill>
                        </a:rPr>
                        <a:t>　事業</a:t>
                      </a:r>
                      <a:endParaRPr lang="en-US" altLang="ja-JP" sz="1300" dirty="0" smtClean="0">
                        <a:solidFill>
                          <a:schemeClr val="tx1"/>
                        </a:solidFill>
                      </a:endParaRPr>
                    </a:p>
                    <a:p>
                      <a:pPr>
                        <a:buFontTx/>
                        <a:buChar char="-"/>
                      </a:pPr>
                      <a:r>
                        <a:rPr kumimoji="1" lang="ja-JP" altLang="en-US" sz="1300" baseline="0" dirty="0" smtClean="0">
                          <a:solidFill>
                            <a:schemeClr val="tx1"/>
                          </a:solidFill>
                        </a:rPr>
                        <a:t>府・府警・市連携による</a:t>
                      </a:r>
                      <a:r>
                        <a:rPr kumimoji="1" lang="en-US" altLang="ja-JP" sz="1300" baseline="0" dirty="0" smtClean="0">
                          <a:solidFill>
                            <a:schemeClr val="tx1"/>
                          </a:solidFill>
                        </a:rPr>
                        <a:t/>
                      </a:r>
                      <a:br>
                        <a:rPr kumimoji="1" lang="en-US" altLang="ja-JP" sz="1300" baseline="0" dirty="0" smtClean="0">
                          <a:solidFill>
                            <a:schemeClr val="tx1"/>
                          </a:solidFill>
                        </a:rPr>
                      </a:br>
                      <a:r>
                        <a:rPr kumimoji="1" lang="ja-JP" altLang="en-US" sz="1300" baseline="0" dirty="0" smtClean="0">
                          <a:solidFill>
                            <a:schemeClr val="tx1"/>
                          </a:solidFill>
                        </a:rPr>
                        <a:t> </a:t>
                      </a:r>
                      <a:r>
                        <a:rPr lang="ja-JP" altLang="en-US" sz="1300" dirty="0" smtClean="0">
                          <a:solidFill>
                            <a:schemeClr val="tx1"/>
                          </a:solidFill>
                        </a:rPr>
                        <a:t>あい</a:t>
                      </a:r>
                      <a:r>
                        <a:rPr lang="ja-JP" altLang="en-US" sz="1300" dirty="0" err="1" smtClean="0">
                          <a:solidFill>
                            <a:schemeClr val="tx1"/>
                          </a:solidFill>
                        </a:rPr>
                        <a:t>りん</a:t>
                      </a:r>
                      <a:r>
                        <a:rPr lang="ja-JP" altLang="en-US" sz="1300" dirty="0" smtClean="0">
                          <a:solidFill>
                            <a:schemeClr val="tx1"/>
                          </a:solidFill>
                        </a:rPr>
                        <a:t>地域を中心とする</a:t>
                      </a:r>
                      <a:r>
                        <a:rPr lang="en-US" altLang="ja-JP" sz="1300" dirty="0" smtClean="0">
                          <a:solidFill>
                            <a:schemeClr val="tx1"/>
                          </a:solidFill>
                        </a:rPr>
                        <a:t/>
                      </a:r>
                      <a:br>
                        <a:rPr lang="en-US" altLang="ja-JP" sz="1300" dirty="0" smtClean="0">
                          <a:solidFill>
                            <a:schemeClr val="tx1"/>
                          </a:solidFill>
                        </a:rPr>
                      </a:br>
                      <a:r>
                        <a:rPr lang="ja-JP" altLang="en-US" sz="1300" dirty="0" smtClean="0">
                          <a:solidFill>
                            <a:schemeClr val="tx1"/>
                          </a:solidFill>
                        </a:rPr>
                        <a:t> 環境整備の取組み</a:t>
                      </a:r>
                      <a:endParaRPr lang="en-US" altLang="ja-JP" sz="1300" dirty="0" smtClean="0">
                        <a:solidFill>
                          <a:schemeClr val="tx1"/>
                        </a:solidFill>
                      </a:endParaRPr>
                    </a:p>
                    <a:p>
                      <a:pPr>
                        <a:buFontTx/>
                        <a:buChar char="-"/>
                      </a:pPr>
                      <a:r>
                        <a:rPr kumimoji="1" lang="ja-JP" altLang="en-US" sz="1300" dirty="0" smtClean="0">
                          <a:solidFill>
                            <a:schemeClr val="tx1"/>
                          </a:solidFill>
                        </a:rPr>
                        <a:t>新今宮周辺のにぎわい</a:t>
                      </a:r>
                      <a:r>
                        <a:rPr kumimoji="1" lang="en-US" altLang="ja-JP" sz="1300" dirty="0" smtClean="0">
                          <a:solidFill>
                            <a:schemeClr val="tx1"/>
                          </a:solidFill>
                        </a:rPr>
                        <a:t/>
                      </a:r>
                      <a:br>
                        <a:rPr kumimoji="1" lang="en-US" altLang="ja-JP" sz="1300" dirty="0" smtClean="0">
                          <a:solidFill>
                            <a:schemeClr val="tx1"/>
                          </a:solidFill>
                        </a:rPr>
                      </a:br>
                      <a:r>
                        <a:rPr kumimoji="1" lang="ja-JP" altLang="en-US" sz="1300" dirty="0" smtClean="0">
                          <a:solidFill>
                            <a:schemeClr val="tx1"/>
                          </a:solidFill>
                        </a:rPr>
                        <a:t> 創出</a:t>
                      </a:r>
                      <a:endParaRPr kumimoji="1" lang="en-US" altLang="ja-JP" sz="1300" dirty="0" smtClean="0">
                        <a:solidFill>
                          <a:schemeClr val="tx1"/>
                        </a:solidFill>
                      </a:endParaRPr>
                    </a:p>
                    <a:p>
                      <a:pPr>
                        <a:buFontTx/>
                        <a:buChar char="-"/>
                      </a:pPr>
                      <a:r>
                        <a:rPr kumimoji="1" lang="ja-JP" altLang="en-US" sz="1300" dirty="0" smtClean="0">
                          <a:solidFill>
                            <a:schemeClr val="tx1"/>
                          </a:solidFill>
                        </a:rPr>
                        <a:t>旧あい</a:t>
                      </a:r>
                      <a:r>
                        <a:rPr kumimoji="1" lang="ja-JP" altLang="en-US" sz="1300" dirty="0" err="1" smtClean="0">
                          <a:solidFill>
                            <a:schemeClr val="tx1"/>
                          </a:solidFill>
                        </a:rPr>
                        <a:t>りん</a:t>
                      </a:r>
                      <a:r>
                        <a:rPr kumimoji="1" lang="ja-JP" altLang="en-US" sz="1300" dirty="0" smtClean="0">
                          <a:solidFill>
                            <a:schemeClr val="tx1"/>
                          </a:solidFill>
                        </a:rPr>
                        <a:t>総合センター</a:t>
                      </a:r>
                      <a:r>
                        <a:rPr kumimoji="1" lang="en-US" altLang="ja-JP" sz="1300" dirty="0" smtClean="0">
                          <a:solidFill>
                            <a:schemeClr val="tx1"/>
                          </a:solidFill>
                        </a:rPr>
                        <a:t/>
                      </a:r>
                      <a:br>
                        <a:rPr kumimoji="1" lang="en-US" altLang="ja-JP" sz="1300" dirty="0" smtClean="0">
                          <a:solidFill>
                            <a:schemeClr val="tx1"/>
                          </a:solidFill>
                        </a:rPr>
                      </a:br>
                      <a:r>
                        <a:rPr kumimoji="1" lang="ja-JP" altLang="en-US" sz="1300" dirty="0" smtClean="0">
                          <a:solidFill>
                            <a:schemeClr val="tx1"/>
                          </a:solidFill>
                        </a:rPr>
                        <a:t> 跡地等の利活用の検討</a:t>
                      </a:r>
                      <a:endParaRPr kumimoji="1" lang="en-US" altLang="ja-JP" sz="1400" dirty="0">
                        <a:solidFill>
                          <a:schemeClr val="tx1"/>
                        </a:solidFill>
                      </a:endParaRP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r>
                        <a:rPr kumimoji="1" lang="ja-JP" altLang="en-US" sz="1100" kern="1200" dirty="0" smtClean="0">
                          <a:solidFill>
                            <a:schemeClr val="tx1"/>
                          </a:solidFill>
                          <a:latin typeface="+mj-ea"/>
                          <a:ea typeface="+mn-ea"/>
                          <a:cs typeface="+mn-cs"/>
                        </a:rPr>
                        <a:t>・あい</a:t>
                      </a:r>
                      <a:r>
                        <a:rPr kumimoji="1" lang="ja-JP" altLang="en-US" sz="1100" kern="1200" dirty="0" err="1" smtClean="0">
                          <a:solidFill>
                            <a:schemeClr val="tx1"/>
                          </a:solidFill>
                          <a:latin typeface="+mj-ea"/>
                          <a:ea typeface="+mn-ea"/>
                          <a:cs typeface="+mn-cs"/>
                        </a:rPr>
                        <a:t>りん</a:t>
                      </a:r>
                      <a:r>
                        <a:rPr kumimoji="1" lang="ja-JP" altLang="en-US" sz="1100" kern="1200" dirty="0" smtClean="0">
                          <a:solidFill>
                            <a:schemeClr val="tx1"/>
                          </a:solidFill>
                          <a:latin typeface="+mj-ea"/>
                          <a:ea typeface="+mn-ea"/>
                          <a:cs typeface="+mn-cs"/>
                        </a:rPr>
                        <a:t>地域における不法投棄ごみ</a:t>
                      </a:r>
                      <a:r>
                        <a:rPr kumimoji="1" lang="ja-JP" altLang="en-US" sz="1100" u="none" kern="1200" dirty="0" smtClean="0">
                          <a:solidFill>
                            <a:schemeClr val="tx1"/>
                          </a:solidFill>
                          <a:latin typeface="+mj-ea"/>
                          <a:ea typeface="+mn-ea"/>
                          <a:cs typeface="+mn-cs"/>
                        </a:rPr>
                        <a:t>や迷惑駐輪の削減など</a:t>
                      </a:r>
                      <a:endParaRPr kumimoji="1" lang="en-US" altLang="ja-JP" sz="1100" u="none" kern="1200" dirty="0" smtClean="0">
                        <a:solidFill>
                          <a:schemeClr val="tx1"/>
                        </a:solidFill>
                        <a:latin typeface="+mj-ea"/>
                        <a:ea typeface="+mn-ea"/>
                        <a:cs typeface="+mn-cs"/>
                      </a:endParaRPr>
                    </a:p>
                    <a:p>
                      <a:r>
                        <a:rPr kumimoji="1" lang="ja-JP" altLang="en-US" sz="1100" u="none" kern="1200" dirty="0" smtClean="0">
                          <a:solidFill>
                            <a:schemeClr val="tx1"/>
                          </a:solidFill>
                          <a:latin typeface="+mj-ea"/>
                          <a:ea typeface="+mn-ea"/>
                          <a:cs typeface="+mn-cs"/>
                        </a:rPr>
                        <a:t>＜不法投棄ごみの減＞</a:t>
                      </a:r>
                      <a:endParaRPr kumimoji="1" lang="en-US" altLang="ja-JP" sz="1100" u="none" kern="1200" dirty="0" smtClean="0">
                        <a:solidFill>
                          <a:schemeClr val="tx1"/>
                        </a:solidFill>
                        <a:latin typeface="+mj-ea"/>
                        <a:ea typeface="+mn-ea"/>
                        <a:cs typeface="+mn-cs"/>
                      </a:endParaRPr>
                    </a:p>
                    <a:p>
                      <a:r>
                        <a:rPr kumimoji="1" lang="en-US" altLang="ja-JP" sz="1100" u="none" kern="1200" dirty="0" smtClean="0">
                          <a:solidFill>
                            <a:schemeClr val="tx1"/>
                          </a:solidFill>
                          <a:latin typeface="+mj-ea"/>
                          <a:ea typeface="+mn-ea"/>
                          <a:cs typeface="+mn-cs"/>
                        </a:rPr>
                        <a:t>2013</a:t>
                      </a:r>
                      <a:r>
                        <a:rPr kumimoji="1" lang="ja-JP" altLang="en-US" sz="1100" u="none" kern="1200" dirty="0" smtClean="0">
                          <a:solidFill>
                            <a:schemeClr val="tx1"/>
                          </a:solidFill>
                          <a:latin typeface="+mj-ea"/>
                          <a:ea typeface="+mn-ea"/>
                          <a:cs typeface="+mn-cs"/>
                        </a:rPr>
                        <a:t>年度 </a:t>
                      </a:r>
                      <a:r>
                        <a:rPr kumimoji="1" lang="en-US" altLang="ja-JP" sz="1100" u="none" kern="1200" dirty="0" smtClean="0">
                          <a:solidFill>
                            <a:schemeClr val="tx1"/>
                          </a:solidFill>
                          <a:latin typeface="+mj-ea"/>
                          <a:ea typeface="+mn-ea"/>
                          <a:cs typeface="+mn-cs"/>
                        </a:rPr>
                        <a:t>1,631t</a:t>
                      </a:r>
                      <a:r>
                        <a:rPr kumimoji="1" lang="ja-JP" altLang="en-US" sz="1100" u="none" kern="1200" dirty="0" smtClean="0">
                          <a:solidFill>
                            <a:schemeClr val="tx1"/>
                          </a:solidFill>
                          <a:latin typeface="+mj-ea"/>
                          <a:ea typeface="+mn-ea"/>
                          <a:cs typeface="+mn-cs"/>
                        </a:rPr>
                        <a:t>→</a:t>
                      </a:r>
                      <a:r>
                        <a:rPr kumimoji="1" lang="en-US" altLang="ja-JP" sz="1100" u="none" kern="1200" dirty="0" smtClean="0">
                          <a:solidFill>
                            <a:schemeClr val="tx1"/>
                          </a:solidFill>
                          <a:latin typeface="+mj-ea"/>
                          <a:ea typeface="+mn-ea"/>
                          <a:cs typeface="+mn-cs"/>
                        </a:rPr>
                        <a:t>2020</a:t>
                      </a:r>
                      <a:r>
                        <a:rPr kumimoji="1" lang="ja-JP" altLang="en-US" sz="1100" u="none" kern="1200" dirty="0" smtClean="0">
                          <a:solidFill>
                            <a:schemeClr val="tx1"/>
                          </a:solidFill>
                          <a:latin typeface="+mj-ea"/>
                          <a:ea typeface="+mn-ea"/>
                          <a:cs typeface="+mn-cs"/>
                        </a:rPr>
                        <a:t>年度 </a:t>
                      </a:r>
                      <a:r>
                        <a:rPr kumimoji="1" lang="en-US" altLang="ja-JP" sz="1100" u="none" kern="1200" dirty="0" smtClean="0">
                          <a:solidFill>
                            <a:schemeClr val="tx1"/>
                          </a:solidFill>
                          <a:latin typeface="+mj-ea"/>
                          <a:ea typeface="+mn-ea"/>
                          <a:cs typeface="+mn-cs"/>
                        </a:rPr>
                        <a:t>750t</a:t>
                      </a:r>
                    </a:p>
                    <a:p>
                      <a:pPr algn="r"/>
                      <a:r>
                        <a:rPr kumimoji="1" lang="ja-JP" altLang="en-US" sz="1100" u="none" kern="1200" dirty="0" smtClean="0">
                          <a:solidFill>
                            <a:schemeClr val="tx1"/>
                          </a:solidFill>
                          <a:latin typeface="+mj-ea"/>
                          <a:ea typeface="+mn-ea"/>
                          <a:cs typeface="+mn-cs"/>
                        </a:rPr>
                        <a:t>（約</a:t>
                      </a:r>
                      <a:r>
                        <a:rPr kumimoji="1" lang="en-US" altLang="ja-JP" sz="1100" u="none" kern="1200" dirty="0" smtClean="0">
                          <a:solidFill>
                            <a:schemeClr val="tx1"/>
                          </a:solidFill>
                          <a:latin typeface="+mj-ea"/>
                          <a:ea typeface="+mn-ea"/>
                          <a:cs typeface="+mn-cs"/>
                        </a:rPr>
                        <a:t>54%</a:t>
                      </a:r>
                      <a:r>
                        <a:rPr kumimoji="1" lang="ja-JP" altLang="en-US" sz="1100" u="none" kern="1200" dirty="0" smtClean="0">
                          <a:solidFill>
                            <a:schemeClr val="tx1"/>
                          </a:solidFill>
                          <a:latin typeface="+mj-ea"/>
                          <a:ea typeface="+mn-ea"/>
                          <a:cs typeface="+mn-cs"/>
                        </a:rPr>
                        <a:t>減）</a:t>
                      </a:r>
                      <a:endParaRPr kumimoji="1" lang="en-US" altLang="ja-JP" sz="1100" u="none" kern="1200" dirty="0" smtClean="0">
                        <a:solidFill>
                          <a:schemeClr val="tx1"/>
                        </a:solidFill>
                        <a:latin typeface="+mj-ea"/>
                        <a:ea typeface="+mn-ea"/>
                        <a:cs typeface="+mn-cs"/>
                      </a:endParaRPr>
                    </a:p>
                    <a:p>
                      <a:r>
                        <a:rPr kumimoji="1" lang="ja-JP" altLang="en-US" sz="1100" u="none" kern="1200" dirty="0" smtClean="0">
                          <a:solidFill>
                            <a:schemeClr val="tx1"/>
                          </a:solidFill>
                          <a:latin typeface="+mj-ea"/>
                          <a:ea typeface="+mn-ea"/>
                          <a:cs typeface="+mn-cs"/>
                        </a:rPr>
                        <a:t>＜迷惑駐輪の減＞</a:t>
                      </a:r>
                      <a:endParaRPr kumimoji="1" lang="en-US" altLang="ja-JP" sz="1100" u="none" kern="1200" dirty="0" smtClean="0">
                        <a:solidFill>
                          <a:schemeClr val="tx1"/>
                        </a:solidFill>
                        <a:latin typeface="+mj-ea"/>
                        <a:ea typeface="+mn-ea"/>
                        <a:cs typeface="+mn-cs"/>
                      </a:endParaRPr>
                    </a:p>
                    <a:p>
                      <a:r>
                        <a:rPr kumimoji="1" lang="en-US" altLang="ja-JP" sz="1100" u="none" kern="1200" dirty="0" smtClean="0">
                          <a:solidFill>
                            <a:schemeClr val="tx1"/>
                          </a:solidFill>
                          <a:latin typeface="+mj-ea"/>
                          <a:ea typeface="+mn-ea"/>
                          <a:cs typeface="+mn-cs"/>
                        </a:rPr>
                        <a:t>2013</a:t>
                      </a:r>
                      <a:r>
                        <a:rPr kumimoji="1" lang="ja-JP" altLang="en-US" sz="1100" u="none" kern="1200" dirty="0" smtClean="0">
                          <a:solidFill>
                            <a:schemeClr val="tx1"/>
                          </a:solidFill>
                          <a:latin typeface="+mj-ea"/>
                          <a:ea typeface="+mn-ea"/>
                          <a:cs typeface="+mn-cs"/>
                        </a:rPr>
                        <a:t>年度</a:t>
                      </a:r>
                      <a:r>
                        <a:rPr kumimoji="1" lang="en-US" altLang="ja-JP" sz="1100" u="none" kern="1200" dirty="0" smtClean="0">
                          <a:solidFill>
                            <a:schemeClr val="tx1"/>
                          </a:solidFill>
                          <a:latin typeface="+mj-ea"/>
                          <a:ea typeface="+mn-ea"/>
                          <a:cs typeface="+mn-cs"/>
                        </a:rPr>
                        <a:t>4,500</a:t>
                      </a:r>
                      <a:r>
                        <a:rPr kumimoji="1" lang="ja-JP" altLang="en-US" sz="1100" u="none" kern="1200" dirty="0" smtClean="0">
                          <a:solidFill>
                            <a:schemeClr val="tx1"/>
                          </a:solidFill>
                          <a:latin typeface="+mj-ea"/>
                          <a:ea typeface="+mn-ea"/>
                          <a:cs typeface="+mn-cs"/>
                        </a:rPr>
                        <a:t>台→</a:t>
                      </a:r>
                      <a:r>
                        <a:rPr kumimoji="1" lang="en-US" altLang="ja-JP" sz="1100" u="none" kern="1200" dirty="0" smtClean="0">
                          <a:solidFill>
                            <a:schemeClr val="tx1"/>
                          </a:solidFill>
                          <a:latin typeface="+mj-ea"/>
                          <a:ea typeface="+mn-ea"/>
                          <a:cs typeface="+mn-cs"/>
                        </a:rPr>
                        <a:t>2020</a:t>
                      </a:r>
                      <a:r>
                        <a:rPr kumimoji="1" lang="ja-JP" altLang="en-US" sz="1100" u="none" kern="1200" dirty="0" smtClean="0">
                          <a:solidFill>
                            <a:schemeClr val="tx1"/>
                          </a:solidFill>
                          <a:latin typeface="+mj-ea"/>
                          <a:ea typeface="+mn-ea"/>
                          <a:cs typeface="+mn-cs"/>
                        </a:rPr>
                        <a:t>年度</a:t>
                      </a:r>
                      <a:r>
                        <a:rPr kumimoji="1" lang="en-US" altLang="ja-JP" sz="1100" u="none" kern="1200" dirty="0" smtClean="0">
                          <a:solidFill>
                            <a:schemeClr val="tx1"/>
                          </a:solidFill>
                          <a:latin typeface="+mj-ea"/>
                          <a:ea typeface="+mn-ea"/>
                          <a:cs typeface="+mn-cs"/>
                        </a:rPr>
                        <a:t>2,357</a:t>
                      </a:r>
                      <a:r>
                        <a:rPr kumimoji="1" lang="ja-JP" altLang="en-US" sz="1100" u="none" kern="1200" dirty="0" smtClean="0">
                          <a:solidFill>
                            <a:schemeClr val="tx1"/>
                          </a:solidFill>
                          <a:latin typeface="+mj-ea"/>
                          <a:ea typeface="+mn-ea"/>
                          <a:cs typeface="+mn-cs"/>
                        </a:rPr>
                        <a:t>台</a:t>
                      </a:r>
                      <a:endParaRPr kumimoji="1" lang="en-US" altLang="ja-JP" sz="1100" u="none" kern="1200" dirty="0" smtClean="0">
                        <a:solidFill>
                          <a:schemeClr val="tx1"/>
                        </a:solidFill>
                        <a:latin typeface="+mj-ea"/>
                        <a:ea typeface="+mn-ea"/>
                        <a:cs typeface="+mn-cs"/>
                      </a:endParaRPr>
                    </a:p>
                    <a:p>
                      <a:pPr algn="r"/>
                      <a:r>
                        <a:rPr kumimoji="1" lang="ja-JP" altLang="en-US" sz="1100" u="none" kern="1200" dirty="0" smtClean="0">
                          <a:solidFill>
                            <a:schemeClr val="tx1"/>
                          </a:solidFill>
                          <a:latin typeface="+mj-ea"/>
                          <a:ea typeface="+mn-ea"/>
                          <a:cs typeface="+mn-cs"/>
                        </a:rPr>
                        <a:t>（約</a:t>
                      </a:r>
                      <a:r>
                        <a:rPr kumimoji="1" lang="en-US" altLang="ja-JP" sz="1100" u="none" kern="1200" dirty="0" smtClean="0">
                          <a:solidFill>
                            <a:schemeClr val="tx1"/>
                          </a:solidFill>
                          <a:latin typeface="+mj-ea"/>
                          <a:ea typeface="+mn-ea"/>
                          <a:cs typeface="+mn-cs"/>
                        </a:rPr>
                        <a:t>48%</a:t>
                      </a:r>
                      <a:r>
                        <a:rPr kumimoji="1" lang="ja-JP" altLang="en-US" sz="1100" u="none" kern="1200" dirty="0" smtClean="0">
                          <a:solidFill>
                            <a:schemeClr val="tx1"/>
                          </a:solidFill>
                          <a:latin typeface="+mj-ea"/>
                          <a:ea typeface="+mn-ea"/>
                          <a:cs typeface="+mn-cs"/>
                        </a:rPr>
                        <a:t>減）</a:t>
                      </a:r>
                      <a:endParaRPr kumimoji="1" lang="en-US" altLang="ja-JP" sz="1100" u="none" kern="1200" dirty="0" smtClean="0">
                        <a:solidFill>
                          <a:schemeClr val="tx1"/>
                        </a:solidFill>
                        <a:latin typeface="+mj-ea"/>
                        <a:ea typeface="+mn-ea"/>
                        <a:cs typeface="+mn-cs"/>
                      </a:endParaRPr>
                    </a:p>
                    <a:p>
                      <a:pPr>
                        <a:buFontTx/>
                        <a:buNone/>
                      </a:pPr>
                      <a:r>
                        <a:rPr kumimoji="1" lang="ja-JP" altLang="en-US" sz="1100" kern="1200" dirty="0" smtClean="0">
                          <a:solidFill>
                            <a:schemeClr val="tx1"/>
                          </a:solidFill>
                          <a:latin typeface="+mj-ea"/>
                          <a:ea typeface="+mn-ea"/>
                          <a:cs typeface="+mn-cs"/>
                        </a:rPr>
                        <a:t>＜結核罹患率（人口</a:t>
                      </a:r>
                      <a:r>
                        <a:rPr kumimoji="1" lang="en-US" altLang="ja-JP" sz="1100" kern="1200" dirty="0" smtClean="0">
                          <a:solidFill>
                            <a:schemeClr val="tx1"/>
                          </a:solidFill>
                          <a:latin typeface="+mj-ea"/>
                          <a:ea typeface="+mn-ea"/>
                          <a:cs typeface="+mn-cs"/>
                        </a:rPr>
                        <a:t>10</a:t>
                      </a:r>
                      <a:r>
                        <a:rPr kumimoji="1" lang="ja-JP" altLang="en-US" sz="1100" kern="1200" dirty="0" smtClean="0">
                          <a:solidFill>
                            <a:schemeClr val="tx1"/>
                          </a:solidFill>
                          <a:latin typeface="+mj-ea"/>
                          <a:ea typeface="+mn-ea"/>
                          <a:cs typeface="+mn-cs"/>
                        </a:rPr>
                        <a:t>万人対）＞</a:t>
                      </a:r>
                      <a:endParaRPr kumimoji="1" lang="en-US" altLang="ja-JP" sz="1100" kern="1200" dirty="0" smtClean="0">
                        <a:solidFill>
                          <a:schemeClr val="tx1"/>
                        </a:solidFill>
                        <a:latin typeface="+mj-ea"/>
                        <a:ea typeface="+mn-ea"/>
                        <a:cs typeface="+mn-cs"/>
                      </a:endParaRPr>
                    </a:p>
                    <a:p>
                      <a:pPr>
                        <a:buFontTx/>
                        <a:buNone/>
                      </a:pPr>
                      <a:r>
                        <a:rPr kumimoji="1" lang="ja-JP" altLang="en-US" sz="1100" kern="1200" dirty="0" smtClean="0">
                          <a:solidFill>
                            <a:schemeClr val="tx1"/>
                          </a:solidFill>
                          <a:latin typeface="+mj-ea"/>
                          <a:ea typeface="+mn-ea"/>
                          <a:cs typeface="+mn-cs"/>
                        </a:rPr>
                        <a:t>西成区全体</a:t>
                      </a:r>
                      <a:endParaRPr kumimoji="1" lang="en-US" altLang="ja-JP" sz="1100" kern="1200" dirty="0" smtClean="0">
                        <a:solidFill>
                          <a:schemeClr val="tx1"/>
                        </a:solidFill>
                        <a:latin typeface="+mj-ea"/>
                        <a:ea typeface="+mn-ea"/>
                        <a:cs typeface="+mn-cs"/>
                      </a:endParaRPr>
                    </a:p>
                    <a:p>
                      <a:pPr>
                        <a:buFontTx/>
                        <a:buNone/>
                      </a:pPr>
                      <a:r>
                        <a:rPr kumimoji="1" lang="en-US" altLang="ja-JP" sz="1100" kern="1200" dirty="0" smtClean="0">
                          <a:solidFill>
                            <a:schemeClr val="tx1"/>
                          </a:solidFill>
                          <a:latin typeface="+mj-ea"/>
                          <a:ea typeface="+mn-ea"/>
                          <a:cs typeface="+mn-cs"/>
                        </a:rPr>
                        <a:t>2013</a:t>
                      </a:r>
                      <a:r>
                        <a:rPr kumimoji="1" lang="ja-JP" altLang="en-US" sz="1100" kern="1200" dirty="0" smtClean="0">
                          <a:solidFill>
                            <a:schemeClr val="tx1"/>
                          </a:solidFill>
                          <a:latin typeface="+mj-ea"/>
                          <a:ea typeface="+mn-ea"/>
                          <a:cs typeface="+mn-cs"/>
                        </a:rPr>
                        <a:t>年度 </a:t>
                      </a:r>
                      <a:r>
                        <a:rPr kumimoji="1" lang="en-US" altLang="ja-JP" sz="1100" kern="1200" dirty="0" smtClean="0">
                          <a:solidFill>
                            <a:schemeClr val="tx1"/>
                          </a:solidFill>
                          <a:latin typeface="+mj-ea"/>
                          <a:ea typeface="+mn-ea"/>
                          <a:cs typeface="+mn-cs"/>
                        </a:rPr>
                        <a:t>182.3</a:t>
                      </a:r>
                      <a:r>
                        <a:rPr kumimoji="1" lang="ja-JP" altLang="en-US" sz="1100" kern="1200" dirty="0" smtClean="0">
                          <a:solidFill>
                            <a:schemeClr val="tx1"/>
                          </a:solidFill>
                          <a:latin typeface="+mj-ea"/>
                          <a:ea typeface="+mn-ea"/>
                          <a:cs typeface="+mn-cs"/>
                        </a:rPr>
                        <a:t>→</a:t>
                      </a:r>
                      <a:r>
                        <a:rPr kumimoji="1" lang="en-US" altLang="ja-JP" sz="1100" kern="1200" dirty="0" smtClean="0">
                          <a:solidFill>
                            <a:schemeClr val="tx1"/>
                          </a:solidFill>
                          <a:latin typeface="+mj-ea"/>
                          <a:ea typeface="+mn-ea"/>
                          <a:cs typeface="+mn-cs"/>
                        </a:rPr>
                        <a:t>2021</a:t>
                      </a:r>
                      <a:r>
                        <a:rPr kumimoji="1" lang="ja-JP" altLang="en-US" sz="1100" kern="1200" dirty="0" smtClean="0">
                          <a:solidFill>
                            <a:schemeClr val="tx1"/>
                          </a:solidFill>
                          <a:latin typeface="+mj-ea"/>
                          <a:ea typeface="+mn-ea"/>
                          <a:cs typeface="+mn-cs"/>
                        </a:rPr>
                        <a:t>年度 </a:t>
                      </a:r>
                      <a:r>
                        <a:rPr kumimoji="1" lang="en-US" altLang="ja-JP" sz="1100" kern="1200" dirty="0" smtClean="0">
                          <a:solidFill>
                            <a:schemeClr val="tx1"/>
                          </a:solidFill>
                          <a:latin typeface="+mj-ea"/>
                          <a:ea typeface="+mn-ea"/>
                          <a:cs typeface="+mn-cs"/>
                        </a:rPr>
                        <a:t>79.7</a:t>
                      </a:r>
                    </a:p>
                    <a:p>
                      <a:pPr>
                        <a:buFontTx/>
                        <a:buNone/>
                      </a:pPr>
                      <a:r>
                        <a:rPr kumimoji="1" lang="ja-JP" altLang="en-US" sz="1100" kern="1200" dirty="0" smtClean="0">
                          <a:solidFill>
                            <a:schemeClr val="tx1"/>
                          </a:solidFill>
                          <a:latin typeface="+mj-ea"/>
                          <a:ea typeface="+mn-ea"/>
                          <a:cs typeface="+mn-cs"/>
                        </a:rPr>
                        <a:t>あい</a:t>
                      </a:r>
                      <a:r>
                        <a:rPr kumimoji="1" lang="ja-JP" altLang="en-US" sz="1100" kern="1200" dirty="0" err="1" smtClean="0">
                          <a:solidFill>
                            <a:schemeClr val="tx1"/>
                          </a:solidFill>
                          <a:latin typeface="+mj-ea"/>
                          <a:ea typeface="+mn-ea"/>
                          <a:cs typeface="+mn-cs"/>
                        </a:rPr>
                        <a:t>りん</a:t>
                      </a:r>
                      <a:r>
                        <a:rPr kumimoji="1" lang="ja-JP" altLang="en-US" sz="1100" kern="1200" dirty="0" smtClean="0">
                          <a:solidFill>
                            <a:schemeClr val="tx1"/>
                          </a:solidFill>
                          <a:latin typeface="+mj-ea"/>
                          <a:ea typeface="+mn-ea"/>
                          <a:cs typeface="+mn-cs"/>
                        </a:rPr>
                        <a:t>地域</a:t>
                      </a:r>
                      <a:endParaRPr kumimoji="1" lang="en-US" altLang="ja-JP" sz="1100" kern="1200" dirty="0" smtClean="0">
                        <a:solidFill>
                          <a:schemeClr val="tx1"/>
                        </a:solidFill>
                        <a:latin typeface="+mj-ea"/>
                        <a:ea typeface="+mn-ea"/>
                        <a:cs typeface="+mn-cs"/>
                      </a:endParaRPr>
                    </a:p>
                    <a:p>
                      <a:pPr>
                        <a:buFontTx/>
                        <a:buNone/>
                      </a:pPr>
                      <a:r>
                        <a:rPr kumimoji="1" lang="en-US" altLang="ja-JP" sz="1100" kern="1200" dirty="0" smtClean="0">
                          <a:solidFill>
                            <a:schemeClr val="tx1"/>
                          </a:solidFill>
                          <a:latin typeface="+mj-ea"/>
                          <a:ea typeface="+mn-ea"/>
                          <a:cs typeface="+mn-cs"/>
                        </a:rPr>
                        <a:t>2013</a:t>
                      </a:r>
                      <a:r>
                        <a:rPr kumimoji="1" lang="ja-JP" altLang="en-US" sz="1100" kern="1200" dirty="0" smtClean="0">
                          <a:solidFill>
                            <a:schemeClr val="tx1"/>
                          </a:solidFill>
                          <a:latin typeface="+mj-ea"/>
                          <a:ea typeface="+mn-ea"/>
                          <a:cs typeface="+mn-cs"/>
                        </a:rPr>
                        <a:t>年度 </a:t>
                      </a:r>
                      <a:r>
                        <a:rPr kumimoji="1" lang="en-US" altLang="ja-JP" sz="1100" kern="1200" dirty="0" smtClean="0">
                          <a:solidFill>
                            <a:schemeClr val="tx1"/>
                          </a:solidFill>
                          <a:latin typeface="+mj-ea"/>
                          <a:ea typeface="+mn-ea"/>
                          <a:cs typeface="+mn-cs"/>
                        </a:rPr>
                        <a:t>438</a:t>
                      </a:r>
                      <a:r>
                        <a:rPr kumimoji="1" lang="ja-JP" altLang="en-US" sz="1100" kern="1200" dirty="0" smtClean="0">
                          <a:solidFill>
                            <a:schemeClr val="tx1"/>
                          </a:solidFill>
                          <a:latin typeface="+mj-ea"/>
                          <a:ea typeface="+mn-ea"/>
                          <a:cs typeface="+mn-cs"/>
                        </a:rPr>
                        <a:t>→</a:t>
                      </a:r>
                      <a:r>
                        <a:rPr kumimoji="1" lang="en-US" altLang="ja-JP" sz="1100" kern="1200" dirty="0" smtClean="0">
                          <a:solidFill>
                            <a:schemeClr val="tx1"/>
                          </a:solidFill>
                          <a:latin typeface="+mj-ea"/>
                          <a:ea typeface="+mn-ea"/>
                          <a:cs typeface="+mn-cs"/>
                        </a:rPr>
                        <a:t>2021</a:t>
                      </a:r>
                      <a:r>
                        <a:rPr kumimoji="1" lang="ja-JP" altLang="en-US" sz="1100" kern="1200" dirty="0" smtClean="0">
                          <a:solidFill>
                            <a:schemeClr val="tx1"/>
                          </a:solidFill>
                          <a:latin typeface="+mj-ea"/>
                          <a:ea typeface="+mn-ea"/>
                          <a:cs typeface="+mn-cs"/>
                        </a:rPr>
                        <a:t>年度 </a:t>
                      </a:r>
                      <a:r>
                        <a:rPr kumimoji="1" lang="en-US" altLang="ja-JP" sz="1100" kern="1200" dirty="0" smtClean="0">
                          <a:solidFill>
                            <a:schemeClr val="tx1"/>
                          </a:solidFill>
                          <a:latin typeface="+mj-ea"/>
                          <a:ea typeface="+mn-ea"/>
                          <a:cs typeface="+mn-cs"/>
                        </a:rPr>
                        <a:t>188.1</a:t>
                      </a:r>
                    </a:p>
                    <a:p>
                      <a:pPr>
                        <a:buFontTx/>
                        <a:buNone/>
                      </a:pPr>
                      <a:endParaRPr kumimoji="1" lang="en-US" altLang="ja-JP" sz="1100" kern="1200" dirty="0" smtClean="0">
                        <a:solidFill>
                          <a:schemeClr val="tx1"/>
                        </a:solidFill>
                        <a:latin typeface="+mj-ea"/>
                        <a:ea typeface="+mn-ea"/>
                        <a:cs typeface="+mn-cs"/>
                      </a:endParaRPr>
                    </a:p>
                    <a:p>
                      <a:pPr>
                        <a:buFontTx/>
                        <a:buNone/>
                      </a:pPr>
                      <a:r>
                        <a:rPr kumimoji="1" lang="ja-JP" altLang="en-US" sz="1100" kern="1200" dirty="0" smtClean="0">
                          <a:solidFill>
                            <a:schemeClr val="tx1"/>
                          </a:solidFill>
                          <a:latin typeface="+mj-ea"/>
                          <a:ea typeface="+mn-ea"/>
                          <a:cs typeface="+mn-cs"/>
                        </a:rPr>
                        <a:t>・基礎学力向上の取組み</a:t>
                      </a:r>
                      <a:endParaRPr kumimoji="1" lang="en-US" altLang="ja-JP" sz="1100" kern="1200" dirty="0" smtClean="0">
                        <a:solidFill>
                          <a:schemeClr val="tx1"/>
                        </a:solidFill>
                        <a:latin typeface="+mj-ea"/>
                        <a:ea typeface="+mn-ea"/>
                        <a:cs typeface="+mn-cs"/>
                      </a:endParaRPr>
                    </a:p>
                    <a:p>
                      <a:pPr>
                        <a:buFontTx/>
                        <a:buNone/>
                      </a:pPr>
                      <a:r>
                        <a:rPr kumimoji="1" lang="ja-JP" altLang="en-US" sz="1100" kern="1200" dirty="0" smtClean="0">
                          <a:solidFill>
                            <a:schemeClr val="tx1"/>
                          </a:solidFill>
                          <a:latin typeface="+mj-ea"/>
                          <a:ea typeface="+mn-ea"/>
                          <a:cs typeface="+mn-cs"/>
                        </a:rPr>
                        <a:t>＜西成ジャガピースクール＞</a:t>
                      </a:r>
                      <a:endParaRPr kumimoji="1" lang="en-US" altLang="ja-JP" sz="1100" kern="1200" dirty="0" smtClean="0">
                        <a:solidFill>
                          <a:schemeClr val="tx1"/>
                        </a:solidFill>
                        <a:latin typeface="+mj-ea"/>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kern="1200" dirty="0" smtClean="0">
                          <a:solidFill>
                            <a:schemeClr val="tx1"/>
                          </a:solidFill>
                          <a:latin typeface="+mj-ea"/>
                          <a:ea typeface="+mn-ea"/>
                          <a:cs typeface="+mn-cs"/>
                        </a:rPr>
                        <a:t>授業を実施した全学年、全科目で平均点向上（</a:t>
                      </a:r>
                      <a:r>
                        <a:rPr kumimoji="1" lang="en-US" altLang="ja-JP" sz="1100" kern="1200" dirty="0" smtClean="0">
                          <a:solidFill>
                            <a:schemeClr val="tx1"/>
                          </a:solidFill>
                          <a:latin typeface="+mj-ea"/>
                          <a:ea typeface="+mn-ea"/>
                          <a:cs typeface="+mn-cs"/>
                        </a:rPr>
                        <a:t>2021</a:t>
                      </a:r>
                      <a:r>
                        <a:rPr kumimoji="1" lang="ja-JP" altLang="en-US" sz="1100" kern="1200" dirty="0" smtClean="0">
                          <a:solidFill>
                            <a:schemeClr val="tx1"/>
                          </a:solidFill>
                          <a:latin typeface="+mj-ea"/>
                          <a:ea typeface="+mn-ea"/>
                          <a:cs typeface="+mn-cs"/>
                        </a:rPr>
                        <a:t>年度実績）</a:t>
                      </a:r>
                      <a:endParaRPr kumimoji="1" lang="en-US" altLang="ja-JP" sz="1100" kern="1200" dirty="0" smtClean="0">
                        <a:solidFill>
                          <a:schemeClr val="tx1"/>
                        </a:solidFill>
                        <a:latin typeface="+mj-ea"/>
                        <a:ea typeface="+mn-ea"/>
                        <a:cs typeface="+mn-cs"/>
                      </a:endParaRPr>
                    </a:p>
                    <a:p>
                      <a:pPr>
                        <a:buFontTx/>
                        <a:buNone/>
                      </a:pPr>
                      <a:r>
                        <a:rPr kumimoji="1" lang="ja-JP" altLang="en-US" sz="1100" kern="1200" dirty="0" smtClean="0">
                          <a:solidFill>
                            <a:schemeClr val="tx1"/>
                          </a:solidFill>
                          <a:latin typeface="+mj-ea"/>
                          <a:ea typeface="+mn-ea"/>
                          <a:cs typeface="+mn-cs"/>
                        </a:rPr>
                        <a:t>＜西成まなび塾＞</a:t>
                      </a:r>
                      <a:endParaRPr kumimoji="1" lang="en-US" altLang="ja-JP" sz="1100" kern="1200" dirty="0" smtClean="0">
                        <a:solidFill>
                          <a:schemeClr val="tx1"/>
                        </a:solidFill>
                        <a:latin typeface="+mj-ea"/>
                        <a:ea typeface="+mn-ea"/>
                        <a:cs typeface="+mn-cs"/>
                      </a:endParaRPr>
                    </a:p>
                    <a:p>
                      <a:pPr>
                        <a:buFontTx/>
                        <a:buNone/>
                      </a:pPr>
                      <a:r>
                        <a:rPr kumimoji="1" lang="ja-JP" altLang="en-US" sz="1100" kern="1200" dirty="0" smtClean="0">
                          <a:solidFill>
                            <a:schemeClr val="tx1"/>
                          </a:solidFill>
                          <a:latin typeface="+mj-ea"/>
                          <a:ea typeface="+mn-ea"/>
                          <a:cs typeface="+mn-cs"/>
                        </a:rPr>
                        <a:t>「勉強時間が増えた」と答えた受講生の割合</a:t>
                      </a:r>
                      <a:r>
                        <a:rPr kumimoji="1" lang="en-US" altLang="ja-JP" sz="1100" kern="1200" dirty="0" smtClean="0">
                          <a:solidFill>
                            <a:schemeClr val="tx1"/>
                          </a:solidFill>
                          <a:latin typeface="+mj-ea"/>
                          <a:ea typeface="+mn-ea"/>
                          <a:cs typeface="+mn-cs"/>
                        </a:rPr>
                        <a:t>75%</a:t>
                      </a:r>
                      <a:r>
                        <a:rPr kumimoji="1" lang="ja-JP" altLang="en-US" sz="1100" kern="1200" dirty="0" smtClean="0">
                          <a:solidFill>
                            <a:schemeClr val="tx1"/>
                          </a:solidFill>
                          <a:latin typeface="+mj-ea"/>
                          <a:ea typeface="+mn-ea"/>
                          <a:cs typeface="+mn-cs"/>
                        </a:rPr>
                        <a:t>以上（</a:t>
                      </a:r>
                      <a:r>
                        <a:rPr kumimoji="1" lang="en-US" altLang="ja-JP" sz="1100" kern="1200" dirty="0" smtClean="0">
                          <a:solidFill>
                            <a:schemeClr val="tx1"/>
                          </a:solidFill>
                          <a:latin typeface="+mj-ea"/>
                          <a:ea typeface="+mn-ea"/>
                          <a:cs typeface="+mn-cs"/>
                        </a:rPr>
                        <a:t>2021</a:t>
                      </a:r>
                      <a:r>
                        <a:rPr kumimoji="1" lang="ja-JP" altLang="en-US" sz="1100" kern="1200" dirty="0" smtClean="0">
                          <a:solidFill>
                            <a:schemeClr val="tx1"/>
                          </a:solidFill>
                          <a:latin typeface="+mj-ea"/>
                          <a:ea typeface="+mn-ea"/>
                          <a:cs typeface="+mn-cs"/>
                        </a:rPr>
                        <a:t>年度実績）</a:t>
                      </a:r>
                      <a:endParaRPr kumimoji="1" lang="en-US" altLang="ja-JP" sz="1100" kern="1200" dirty="0" smtClean="0">
                        <a:solidFill>
                          <a:schemeClr val="tx1"/>
                        </a:solidFill>
                        <a:latin typeface="+mj-ea"/>
                        <a:ea typeface="+mn-ea"/>
                        <a:cs typeface="+mn-cs"/>
                      </a:endParaRPr>
                    </a:p>
                    <a:p>
                      <a:pPr>
                        <a:buFontTx/>
                        <a:buNone/>
                      </a:pPr>
                      <a:endParaRPr kumimoji="1" lang="en-US" altLang="ja-JP" sz="1100" kern="1200" dirty="0" smtClean="0">
                        <a:solidFill>
                          <a:schemeClr val="tx1"/>
                        </a:solidFill>
                        <a:latin typeface="+mj-ea"/>
                        <a:ea typeface="+mn-ea"/>
                        <a:cs typeface="+mn-cs"/>
                      </a:endParaRPr>
                    </a:p>
                    <a:p>
                      <a:r>
                        <a:rPr kumimoji="1" lang="ja-JP" altLang="en-US" sz="1100" kern="1200" dirty="0" smtClean="0">
                          <a:solidFill>
                            <a:schemeClr val="tx1"/>
                          </a:solidFill>
                          <a:latin typeface="+mj-ea"/>
                          <a:ea typeface="+mn-ea"/>
                          <a:cs typeface="+mn-cs"/>
                        </a:rPr>
                        <a:t>・あい</a:t>
                      </a:r>
                      <a:r>
                        <a:rPr kumimoji="1" lang="ja-JP" altLang="en-US" sz="1100" kern="1200" dirty="0" err="1" smtClean="0">
                          <a:solidFill>
                            <a:schemeClr val="tx1"/>
                          </a:solidFill>
                          <a:latin typeface="+mj-ea"/>
                          <a:ea typeface="+mn-ea"/>
                          <a:cs typeface="+mn-cs"/>
                        </a:rPr>
                        <a:t>りん</a:t>
                      </a:r>
                      <a:r>
                        <a:rPr kumimoji="1" lang="ja-JP" altLang="en-US" sz="1100" kern="1200" dirty="0" smtClean="0">
                          <a:solidFill>
                            <a:schemeClr val="tx1"/>
                          </a:solidFill>
                          <a:latin typeface="+mj-ea"/>
                          <a:ea typeface="+mn-ea"/>
                          <a:cs typeface="+mn-cs"/>
                        </a:rPr>
                        <a:t>総合センター構成施設の移転・仮移転が完了</a:t>
                      </a:r>
                      <a:endParaRPr kumimoji="1" lang="en-US" altLang="ja-JP" sz="1600" dirty="0">
                        <a:solidFill>
                          <a:schemeClr val="tx1"/>
                        </a:solidFill>
                      </a:endParaRPr>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1"/>
                  </a:ext>
                </a:extLst>
              </a:tr>
            </a:tbl>
          </a:graphicData>
        </a:graphic>
      </p:graphicFrame>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28</a:t>
            </a:fld>
            <a:endParaRPr lang="ja-JP" altLang="en-US"/>
          </a:p>
        </p:txBody>
      </p:sp>
    </p:spTree>
    <p:extLst>
      <p:ext uri="{BB962C8B-B14F-4D97-AF65-F5344CB8AC3E}">
        <p14:creationId xmlns:p14="http://schemas.microsoft.com/office/powerpoint/2010/main" val="1997231118"/>
      </p:ext>
    </p:extLst>
  </p:cSld>
  <p:clrMapOvr>
    <a:masterClrMapping/>
  </p:clrMapOvr>
</p:sld>
</file>

<file path=ppt/slides/slide2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Rectangle 4"/>
          <p:cNvSpPr>
            <a:spLocks noChangeArrowheads="1"/>
          </p:cNvSpPr>
          <p:nvPr/>
        </p:nvSpPr>
        <p:spPr bwMode="auto">
          <a:xfrm>
            <a:off x="350227" y="1050682"/>
            <a:ext cx="8442081" cy="439616"/>
          </a:xfrm>
          <a:prstGeom prst="rect">
            <a:avLst/>
          </a:prstGeom>
          <a:solidFill>
            <a:srgbClr val="000099"/>
          </a:solidFill>
          <a:ln w="38100" algn="ctr">
            <a:noFill/>
            <a:miter lim="800000"/>
            <a:headEnd/>
            <a:tailEnd/>
          </a:ln>
          <a:effectLst/>
        </p:spPr>
        <p:txBody>
          <a:bodyPr wrap="none" lIns="71934" tIns="35967" rIns="71934" bIns="35967" anchor="ctr"/>
          <a:lstStyle/>
          <a:p>
            <a:pPr marL="0" marR="0" lvl="0" indent="0" algn="ctr" defTabSz="844083" rtl="0" eaLnBrk="1" fontAlgn="base" latinLnBrk="0" hangingPunct="1">
              <a:lnSpc>
                <a:spcPct val="100000"/>
              </a:lnSpc>
              <a:spcBef>
                <a:spcPct val="0"/>
              </a:spcBef>
              <a:spcAft>
                <a:spcPct val="0"/>
              </a:spcAft>
              <a:buClrTx/>
              <a:buSzTx/>
              <a:buFontTx/>
              <a:buNone/>
              <a:tabLst/>
              <a:defRPr/>
            </a:pPr>
            <a:r>
              <a:rPr kumimoji="1" lang="ja-JP" altLang="en-US" sz="2585"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HG創英角ｺﾞｼｯｸUB" pitchFamily="49" charset="-128"/>
                <a:cs typeface="+mn-cs"/>
              </a:rPr>
              <a:t>令和２年度</a:t>
            </a:r>
            <a:endParaRPr kumimoji="1" lang="en-US" altLang="ja-JP" sz="2585"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HG創英角ｺﾞｼｯｸUB" pitchFamily="49" charset="-128"/>
              <a:cs typeface="+mn-cs"/>
            </a:endParaRPr>
          </a:p>
        </p:txBody>
      </p:sp>
      <p:sp>
        <p:nvSpPr>
          <p:cNvPr id="7" name="コンテンツ プレースホルダー 2"/>
          <p:cNvSpPr txBox="1">
            <a:spLocks/>
          </p:cNvSpPr>
          <p:nvPr/>
        </p:nvSpPr>
        <p:spPr>
          <a:xfrm>
            <a:off x="507021" y="2935221"/>
            <a:ext cx="8128490" cy="1079413"/>
          </a:xfrm>
          <a:prstGeom prst="rect">
            <a:avLst/>
          </a:prstGeom>
        </p:spPr>
        <p:txBody>
          <a:bodyPr anchor="t" anchorCtr="0">
            <a:noAutofit/>
          </a:bodyPr>
          <a:lstStyle>
            <a:lvl1pPr marL="285750" indent="-285750" algn="l" rtl="0" eaLnBrk="0" fontAlgn="base" hangingPunct="0">
              <a:spcBef>
                <a:spcPct val="20000"/>
              </a:spcBef>
              <a:spcAft>
                <a:spcPct val="0"/>
              </a:spcAft>
              <a:buChar char="•"/>
              <a:defRPr kumimoji="1" sz="2800">
                <a:solidFill>
                  <a:schemeClr val="tx1"/>
                </a:solidFill>
                <a:latin typeface="+mn-lt"/>
                <a:ea typeface="+mn-ea"/>
                <a:cs typeface="+mn-cs"/>
              </a:defRPr>
            </a:lvl1pPr>
            <a:lvl2pPr marL="627063" indent="-236538" algn="l" rtl="0" eaLnBrk="0" fontAlgn="base" hangingPunct="0">
              <a:spcBef>
                <a:spcPct val="20000"/>
              </a:spcBef>
              <a:spcAft>
                <a:spcPct val="0"/>
              </a:spcAft>
              <a:buChar char="–"/>
              <a:defRPr kumimoji="1" sz="2400">
                <a:solidFill>
                  <a:schemeClr val="tx1"/>
                </a:solidFill>
                <a:latin typeface="+mn-lt"/>
                <a:ea typeface="+mn-ea"/>
              </a:defRPr>
            </a:lvl2pPr>
            <a:lvl3pPr marL="968375" indent="-188913" algn="l" rtl="0" eaLnBrk="0" fontAlgn="base" hangingPunct="0">
              <a:spcBef>
                <a:spcPct val="20000"/>
              </a:spcBef>
              <a:spcAft>
                <a:spcPct val="0"/>
              </a:spcAft>
              <a:buChar char="•"/>
              <a:defRPr kumimoji="1" sz="2000">
                <a:solidFill>
                  <a:schemeClr val="tx1"/>
                </a:solidFill>
                <a:latin typeface="+mn-lt"/>
                <a:ea typeface="+mn-ea"/>
              </a:defRPr>
            </a:lvl3pPr>
            <a:lvl4pPr marL="1357313" indent="-188913" algn="l" rtl="0" eaLnBrk="0" fontAlgn="base" hangingPunct="0">
              <a:spcBef>
                <a:spcPct val="20000"/>
              </a:spcBef>
              <a:spcAft>
                <a:spcPct val="0"/>
              </a:spcAft>
              <a:buChar char="–"/>
              <a:defRPr kumimoji="1" sz="1700">
                <a:solidFill>
                  <a:schemeClr val="tx1"/>
                </a:solidFill>
                <a:latin typeface="+mn-lt"/>
                <a:ea typeface="+mn-ea"/>
              </a:defRPr>
            </a:lvl4pPr>
            <a:lvl5pPr marL="1747838" indent="-188913" algn="l" rtl="0" eaLnBrk="0" fontAlgn="base" hangingPunct="0">
              <a:spcBef>
                <a:spcPct val="20000"/>
              </a:spcBef>
              <a:spcAft>
                <a:spcPct val="0"/>
              </a:spcAft>
              <a:buChar char="»"/>
              <a:defRPr kumimoji="1" sz="1700">
                <a:solidFill>
                  <a:schemeClr val="tx1"/>
                </a:solidFill>
                <a:latin typeface="+mn-lt"/>
                <a:ea typeface="+mn-ea"/>
              </a:defRPr>
            </a:lvl5pPr>
            <a:lvl6pPr marL="2142013" indent="-194728" algn="l" rtl="0" fontAlgn="base">
              <a:spcBef>
                <a:spcPct val="20000"/>
              </a:spcBef>
              <a:spcAft>
                <a:spcPct val="0"/>
              </a:spcAft>
              <a:buChar char="»"/>
              <a:defRPr kumimoji="1" sz="1700">
                <a:solidFill>
                  <a:schemeClr val="tx1"/>
                </a:solidFill>
                <a:latin typeface="+mn-lt"/>
                <a:ea typeface="+mn-ea"/>
              </a:defRPr>
            </a:lvl6pPr>
            <a:lvl7pPr marL="2531469" indent="-194728" algn="l" rtl="0" fontAlgn="base">
              <a:spcBef>
                <a:spcPct val="20000"/>
              </a:spcBef>
              <a:spcAft>
                <a:spcPct val="0"/>
              </a:spcAft>
              <a:buChar char="»"/>
              <a:defRPr kumimoji="1" sz="1700">
                <a:solidFill>
                  <a:schemeClr val="tx1"/>
                </a:solidFill>
                <a:latin typeface="+mn-lt"/>
                <a:ea typeface="+mn-ea"/>
              </a:defRPr>
            </a:lvl7pPr>
            <a:lvl8pPr marL="2920928" indent="-194728" algn="l" rtl="0" fontAlgn="base">
              <a:spcBef>
                <a:spcPct val="20000"/>
              </a:spcBef>
              <a:spcAft>
                <a:spcPct val="0"/>
              </a:spcAft>
              <a:buChar char="»"/>
              <a:defRPr kumimoji="1" sz="1700">
                <a:solidFill>
                  <a:schemeClr val="tx1"/>
                </a:solidFill>
                <a:latin typeface="+mn-lt"/>
                <a:ea typeface="+mn-ea"/>
              </a:defRPr>
            </a:lvl8pPr>
            <a:lvl9pPr marL="3310386" indent="-194728" algn="l" rtl="0" fontAlgn="base">
              <a:spcBef>
                <a:spcPct val="20000"/>
              </a:spcBef>
              <a:spcAft>
                <a:spcPct val="0"/>
              </a:spcAft>
              <a:buChar char="»"/>
              <a:defRPr kumimoji="1" sz="1700">
                <a:solidFill>
                  <a:schemeClr val="tx1"/>
                </a:solidFill>
                <a:latin typeface="+mn-lt"/>
                <a:ea typeface="+mn-ea"/>
              </a:defRPr>
            </a:lvl9pPr>
          </a:lstStyle>
          <a:p>
            <a:pPr marL="0" marR="0" lvl="0" indent="0" algn="l" defTabSz="844083" rtl="0" eaLnBrk="0" fontAlgn="base" latinLnBrk="0" hangingPunct="0">
              <a:lnSpc>
                <a:spcPct val="120000"/>
              </a:lnSpc>
              <a:spcBef>
                <a:spcPts val="0"/>
              </a:spcBef>
              <a:spcAft>
                <a:spcPct val="0"/>
              </a:spcAft>
              <a:buClrTx/>
              <a:buSzTx/>
              <a:buFontTx/>
              <a:buNone/>
              <a:tabLst/>
              <a:defRPr/>
            </a:pPr>
            <a:endParaRPr kumimoji="1" lang="en-US" altLang="ja-JP" sz="1108" b="0" i="0" u="none" strike="sngStrike" kern="0" cap="none" spc="0" normalizeH="0" baseline="0" noProof="0" dirty="0">
              <a:ln>
                <a:noFill/>
              </a:ln>
              <a:solidFill>
                <a:srgbClr val="FF0000"/>
              </a:solidFill>
              <a:effectLst/>
              <a:uLnTx/>
              <a:uFillTx/>
              <a:latin typeface="Meiryo UI" panose="020B0604030504040204" pitchFamily="50" charset="-128"/>
              <a:ea typeface="Meiryo UI" panose="020B0604030504040204" pitchFamily="50" charset="-128"/>
              <a:cs typeface="+mn-cs"/>
            </a:endParaRPr>
          </a:p>
          <a:p>
            <a:pPr marL="263776" marR="0" lvl="0" indent="-263776" algn="l" defTabSz="844083" rtl="0" eaLnBrk="0" fontAlgn="base" latinLnBrk="0" hangingPunct="0">
              <a:lnSpc>
                <a:spcPct val="120000"/>
              </a:lnSpc>
              <a:spcBef>
                <a:spcPts val="0"/>
              </a:spcBef>
              <a:spcAft>
                <a:spcPct val="0"/>
              </a:spcAft>
              <a:buClrTx/>
              <a:buSzTx/>
              <a:buFont typeface="Wingdings" panose="05000000000000000000" pitchFamily="2" charset="2"/>
              <a:buChar char="Ø"/>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感染者が発生した</a:t>
            </a:r>
            <a:r>
              <a:rPr kumimoji="1" lang="ja-JP" altLang="en-US" sz="1108" b="0" i="0" u="none" strike="noStrike" kern="0" cap="none" spc="0" normalizeH="0" baseline="0" noProof="0" dirty="0" err="1">
                <a:ln>
                  <a:noFill/>
                </a:ln>
                <a:solidFill>
                  <a:srgbClr val="000000"/>
                </a:solidFill>
                <a:effectLst/>
                <a:uLnTx/>
                <a:uFillTx/>
                <a:latin typeface="Meiryo UI" panose="020B0604030504040204" pitchFamily="50" charset="-128"/>
                <a:ea typeface="Meiryo UI" panose="020B0604030504040204" pitchFamily="50" charset="-128"/>
                <a:cs typeface="+mn-cs"/>
              </a:rPr>
              <a:t>障がい</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福祉サービス事業所等に対し、感染症対策経費等のサービス提供の継続に必要な費用を補助</a:t>
            </a:r>
          </a:p>
        </p:txBody>
      </p:sp>
      <p:sp>
        <p:nvSpPr>
          <p:cNvPr id="5" name="AutoShape 6"/>
          <p:cNvSpPr>
            <a:spLocks noChangeArrowheads="1"/>
          </p:cNvSpPr>
          <p:nvPr/>
        </p:nvSpPr>
        <p:spPr bwMode="auto">
          <a:xfrm>
            <a:off x="507024" y="1571585"/>
            <a:ext cx="8128489" cy="1169622"/>
          </a:xfrm>
          <a:prstGeom prst="roundRect">
            <a:avLst>
              <a:gd name="adj" fmla="val 16667"/>
            </a:avLst>
          </a:prstGeom>
          <a:solidFill>
            <a:schemeClr val="accent1">
              <a:lumMod val="40000"/>
              <a:lumOff val="60000"/>
            </a:schemeClr>
          </a:solidFill>
          <a:ln w="22225">
            <a:noFill/>
            <a:round/>
            <a:headEnd/>
            <a:tailEnd/>
          </a:ln>
          <a:effectLst>
            <a:outerShdw blurRad="50800" dist="38100" dir="2700000" algn="tl" rotWithShape="0">
              <a:prstClr val="black">
                <a:alpha val="40000"/>
              </a:prstClr>
            </a:outerShdw>
          </a:effectLst>
        </p:spPr>
        <p:txBody>
          <a:bodyPr lIns="71934" tIns="0" rIns="71934" bIns="0" anchor="ctr"/>
          <a:lstStyle/>
          <a:p>
            <a:pPr marL="0" marR="0" lvl="0" indent="0" algn="l" defTabSz="844083" rtl="0" eaLnBrk="0" fontAlgn="base" latinLnBrk="0" hangingPunct="0">
              <a:lnSpc>
                <a:spcPct val="100000"/>
              </a:lnSpc>
              <a:spcBef>
                <a:spcPct val="0"/>
              </a:spcBef>
              <a:spcAft>
                <a:spcPct val="0"/>
              </a:spcAft>
              <a:buClrTx/>
              <a:buSzTx/>
              <a:buFontTx/>
              <a:buNone/>
              <a:tabLst/>
              <a:defRPr/>
            </a:pPr>
            <a:r>
              <a:rPr kumimoji="1" lang="ja-JP" altLang="en-US" sz="1939" b="0" i="0" u="none" strike="noStrike" kern="1200" cap="none" spc="0" normalizeH="0" baseline="0" noProof="0" dirty="0" err="1">
                <a:ln>
                  <a:noFill/>
                </a:ln>
                <a:solidFill>
                  <a:srgbClr val="000099"/>
                </a:solidFill>
                <a:effectLst/>
                <a:uLnTx/>
                <a:uFillTx/>
                <a:latin typeface="HGPｺﾞｼｯｸE" pitchFamily="50" charset="-128"/>
                <a:ea typeface="HGPｺﾞｼｯｸE" pitchFamily="50" charset="-128"/>
                <a:cs typeface="+mn-cs"/>
              </a:rPr>
              <a:t>障がい</a:t>
            </a:r>
            <a:r>
              <a:rPr kumimoji="1" lang="ja-JP" altLang="en-US"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福祉サービス事業所等の事業継続に向けた支援</a:t>
            </a:r>
            <a:endParaRPr kumimoji="1" lang="en-US" altLang="ja-JP"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endParaRPr>
          </a:p>
          <a:p>
            <a:pPr marL="0" marR="0" lvl="0" indent="0" algn="l" defTabSz="844083" rtl="0" eaLnBrk="0" fontAlgn="base" latinLnBrk="0" hangingPunct="0">
              <a:lnSpc>
                <a:spcPct val="100000"/>
              </a:lnSpc>
              <a:spcBef>
                <a:spcPct val="0"/>
              </a:spcBef>
              <a:spcAft>
                <a:spcPct val="0"/>
              </a:spcAft>
              <a:buClrTx/>
              <a:buSzTx/>
              <a:buFontTx/>
              <a:buNone/>
              <a:tabLst/>
              <a:defRPr/>
            </a:pPr>
            <a:r>
              <a:rPr kumimoji="1" lang="ja-JP" altLang="en-US"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　　　　　　　　　　　　　　　　　　　　　　　　　　　　　</a:t>
            </a:r>
            <a:r>
              <a:rPr kumimoji="1" lang="ja-JP" altLang="en-US" sz="1939" b="0" i="0" u="none" strike="noStrike" kern="1200" cap="none" spc="0" normalizeH="0" baseline="0" noProof="0" dirty="0" smtClean="0">
                <a:ln>
                  <a:noFill/>
                </a:ln>
                <a:solidFill>
                  <a:srgbClr val="000099"/>
                </a:solidFill>
                <a:effectLst/>
                <a:uLnTx/>
                <a:uFillTx/>
                <a:latin typeface="HGPｺﾞｼｯｸE" pitchFamily="50" charset="-128"/>
                <a:ea typeface="HGPｺﾞｼｯｸE" pitchFamily="50" charset="-128"/>
                <a:cs typeface="+mn-cs"/>
              </a:rPr>
              <a:t>５億３，５５０万円</a:t>
            </a:r>
            <a:r>
              <a:rPr kumimoji="1" lang="ja-JP" altLang="en-US"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（第３回補正）</a:t>
            </a:r>
            <a:endParaRPr kumimoji="1" lang="en-US" altLang="ja-JP"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endParaRPr>
          </a:p>
          <a:p>
            <a:pPr marL="0" marR="0" lvl="0" indent="0" algn="r" defTabSz="844083" rtl="0" eaLnBrk="0" fontAlgn="base" latinLnBrk="0" hangingPunct="0">
              <a:lnSpc>
                <a:spcPct val="100000"/>
              </a:lnSpc>
              <a:spcBef>
                <a:spcPct val="0"/>
              </a:spcBef>
              <a:spcAft>
                <a:spcPct val="0"/>
              </a:spcAft>
              <a:buClrTx/>
              <a:buSzTx/>
              <a:buFontTx/>
              <a:buNone/>
              <a:tabLst/>
              <a:defRPr/>
            </a:pPr>
            <a:r>
              <a:rPr kumimoji="1" lang="ja-JP" altLang="en-US" sz="1939" b="0" i="0" u="none" strike="noStrike" kern="1200" cap="none" spc="0" normalizeH="0" baseline="0" noProof="0" dirty="0" smtClean="0">
                <a:ln>
                  <a:noFill/>
                </a:ln>
                <a:solidFill>
                  <a:srgbClr val="000099"/>
                </a:solidFill>
                <a:effectLst/>
                <a:uLnTx/>
                <a:uFillTx/>
                <a:latin typeface="HGPｺﾞｼｯｸE" pitchFamily="50" charset="-128"/>
                <a:ea typeface="HGPｺﾞｼｯｸE" pitchFamily="50" charset="-128"/>
                <a:cs typeface="+mn-cs"/>
              </a:rPr>
              <a:t>１億５，０４２万円</a:t>
            </a:r>
            <a:r>
              <a:rPr kumimoji="1" lang="ja-JP" altLang="en-US"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（第７回補正）</a:t>
            </a:r>
            <a:endParaRPr kumimoji="1" lang="en-US" altLang="ja-JP"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endParaRPr>
          </a:p>
          <a:p>
            <a:pPr marL="0" marR="0" lvl="0" indent="0" algn="r" defTabSz="844083" rtl="0" eaLnBrk="0" fontAlgn="base" latinLnBrk="0" hangingPunct="0">
              <a:lnSpc>
                <a:spcPct val="100000"/>
              </a:lnSpc>
              <a:spcBef>
                <a:spcPct val="0"/>
              </a:spcBef>
              <a:spcAft>
                <a:spcPct val="0"/>
              </a:spcAft>
              <a:buClrTx/>
              <a:buSzTx/>
              <a:buFontTx/>
              <a:buNone/>
              <a:tabLst/>
              <a:defRPr/>
            </a:pPr>
            <a:r>
              <a:rPr kumimoji="1" lang="ja-JP" altLang="en-US" sz="1939" b="0" i="0" u="none" strike="noStrike" kern="1200" cap="none" spc="0" normalizeH="0" baseline="0" noProof="0" dirty="0" smtClean="0">
                <a:ln>
                  <a:noFill/>
                </a:ln>
                <a:solidFill>
                  <a:srgbClr val="000099"/>
                </a:solidFill>
                <a:effectLst/>
                <a:uLnTx/>
                <a:uFillTx/>
                <a:latin typeface="HGPｺﾞｼｯｸE" pitchFamily="50" charset="-128"/>
                <a:ea typeface="HGPｺﾞｼｯｸE" pitchFamily="50" charset="-128"/>
                <a:cs typeface="+mn-cs"/>
              </a:rPr>
              <a:t>２億８，９９３万円</a:t>
            </a:r>
            <a:r>
              <a:rPr kumimoji="1" lang="ja-JP" altLang="en-US"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（第１３回補正）</a:t>
            </a:r>
            <a:endParaRPr kumimoji="1" lang="en-US" altLang="ja-JP"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endParaRPr>
          </a:p>
        </p:txBody>
      </p:sp>
      <p:sp>
        <p:nvSpPr>
          <p:cNvPr id="9" name="AutoShape 6"/>
          <p:cNvSpPr>
            <a:spLocks noChangeArrowheads="1"/>
          </p:cNvSpPr>
          <p:nvPr/>
        </p:nvSpPr>
        <p:spPr bwMode="auto">
          <a:xfrm>
            <a:off x="507024" y="3982916"/>
            <a:ext cx="8128489" cy="365316"/>
          </a:xfrm>
          <a:prstGeom prst="roundRect">
            <a:avLst>
              <a:gd name="adj" fmla="val 16667"/>
            </a:avLst>
          </a:prstGeom>
          <a:solidFill>
            <a:schemeClr val="accent1">
              <a:lumMod val="40000"/>
              <a:lumOff val="60000"/>
            </a:schemeClr>
          </a:solidFill>
          <a:ln w="22225">
            <a:noFill/>
            <a:round/>
            <a:headEnd/>
            <a:tailEnd/>
          </a:ln>
          <a:effectLst>
            <a:outerShdw blurRad="50800" dist="38100" dir="2700000" algn="tl" rotWithShape="0">
              <a:prstClr val="black">
                <a:alpha val="40000"/>
              </a:prstClr>
            </a:outerShdw>
          </a:effectLst>
        </p:spPr>
        <p:txBody>
          <a:bodyPr lIns="71934" tIns="0" rIns="71934" bIns="0" anchor="ctr"/>
          <a:lstStyle/>
          <a:p>
            <a:pPr marL="0" marR="0" lvl="0" indent="0" algn="l" defTabSz="844083" rtl="0" eaLnBrk="0" fontAlgn="base" latinLnBrk="0" hangingPunct="0">
              <a:lnSpc>
                <a:spcPct val="100000"/>
              </a:lnSpc>
              <a:spcBef>
                <a:spcPct val="0"/>
              </a:spcBef>
              <a:spcAft>
                <a:spcPct val="0"/>
              </a:spcAft>
              <a:buClrTx/>
              <a:buSzTx/>
              <a:buFontTx/>
              <a:buNone/>
              <a:tabLst/>
              <a:defRPr/>
            </a:pPr>
            <a:r>
              <a:rPr kumimoji="1" lang="ja-JP" altLang="en-US"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災害時避難所等における消毒液の確保　　　　１億４，８００万円（第３回補正）</a:t>
            </a:r>
          </a:p>
        </p:txBody>
      </p:sp>
      <p:sp>
        <p:nvSpPr>
          <p:cNvPr id="10" name="コンテンツ プレースホルダー 2"/>
          <p:cNvSpPr txBox="1">
            <a:spLocks/>
          </p:cNvSpPr>
          <p:nvPr/>
        </p:nvSpPr>
        <p:spPr>
          <a:xfrm>
            <a:off x="507021" y="4504539"/>
            <a:ext cx="8128490" cy="300010"/>
          </a:xfrm>
          <a:prstGeom prst="rect">
            <a:avLst/>
          </a:prstGeom>
        </p:spPr>
        <p:txBody>
          <a:bodyPr anchor="t" anchorCtr="0">
            <a:noAutofit/>
          </a:bodyPr>
          <a:lstStyle>
            <a:lvl1pPr marL="285750" indent="-285750" algn="l" rtl="0" eaLnBrk="0" fontAlgn="base" hangingPunct="0">
              <a:spcBef>
                <a:spcPct val="20000"/>
              </a:spcBef>
              <a:spcAft>
                <a:spcPct val="0"/>
              </a:spcAft>
              <a:buChar char="•"/>
              <a:defRPr kumimoji="1" sz="2800">
                <a:solidFill>
                  <a:schemeClr val="tx1"/>
                </a:solidFill>
                <a:latin typeface="+mn-lt"/>
                <a:ea typeface="+mn-ea"/>
                <a:cs typeface="+mn-cs"/>
              </a:defRPr>
            </a:lvl1pPr>
            <a:lvl2pPr marL="627063" indent="-236538" algn="l" rtl="0" eaLnBrk="0" fontAlgn="base" hangingPunct="0">
              <a:spcBef>
                <a:spcPct val="20000"/>
              </a:spcBef>
              <a:spcAft>
                <a:spcPct val="0"/>
              </a:spcAft>
              <a:buChar char="–"/>
              <a:defRPr kumimoji="1" sz="2400">
                <a:solidFill>
                  <a:schemeClr val="tx1"/>
                </a:solidFill>
                <a:latin typeface="+mn-lt"/>
                <a:ea typeface="+mn-ea"/>
              </a:defRPr>
            </a:lvl2pPr>
            <a:lvl3pPr marL="968375" indent="-188913" algn="l" rtl="0" eaLnBrk="0" fontAlgn="base" hangingPunct="0">
              <a:spcBef>
                <a:spcPct val="20000"/>
              </a:spcBef>
              <a:spcAft>
                <a:spcPct val="0"/>
              </a:spcAft>
              <a:buChar char="•"/>
              <a:defRPr kumimoji="1" sz="2000">
                <a:solidFill>
                  <a:schemeClr val="tx1"/>
                </a:solidFill>
                <a:latin typeface="+mn-lt"/>
                <a:ea typeface="+mn-ea"/>
              </a:defRPr>
            </a:lvl3pPr>
            <a:lvl4pPr marL="1357313" indent="-188913" algn="l" rtl="0" eaLnBrk="0" fontAlgn="base" hangingPunct="0">
              <a:spcBef>
                <a:spcPct val="20000"/>
              </a:spcBef>
              <a:spcAft>
                <a:spcPct val="0"/>
              </a:spcAft>
              <a:buChar char="–"/>
              <a:defRPr kumimoji="1" sz="1700">
                <a:solidFill>
                  <a:schemeClr val="tx1"/>
                </a:solidFill>
                <a:latin typeface="+mn-lt"/>
                <a:ea typeface="+mn-ea"/>
              </a:defRPr>
            </a:lvl4pPr>
            <a:lvl5pPr marL="1747838" indent="-188913" algn="l" rtl="0" eaLnBrk="0" fontAlgn="base" hangingPunct="0">
              <a:spcBef>
                <a:spcPct val="20000"/>
              </a:spcBef>
              <a:spcAft>
                <a:spcPct val="0"/>
              </a:spcAft>
              <a:buChar char="»"/>
              <a:defRPr kumimoji="1" sz="1700">
                <a:solidFill>
                  <a:schemeClr val="tx1"/>
                </a:solidFill>
                <a:latin typeface="+mn-lt"/>
                <a:ea typeface="+mn-ea"/>
              </a:defRPr>
            </a:lvl5pPr>
            <a:lvl6pPr marL="2142013" indent="-194728" algn="l" rtl="0" fontAlgn="base">
              <a:spcBef>
                <a:spcPct val="20000"/>
              </a:spcBef>
              <a:spcAft>
                <a:spcPct val="0"/>
              </a:spcAft>
              <a:buChar char="»"/>
              <a:defRPr kumimoji="1" sz="1700">
                <a:solidFill>
                  <a:schemeClr val="tx1"/>
                </a:solidFill>
                <a:latin typeface="+mn-lt"/>
                <a:ea typeface="+mn-ea"/>
              </a:defRPr>
            </a:lvl6pPr>
            <a:lvl7pPr marL="2531469" indent="-194728" algn="l" rtl="0" fontAlgn="base">
              <a:spcBef>
                <a:spcPct val="20000"/>
              </a:spcBef>
              <a:spcAft>
                <a:spcPct val="0"/>
              </a:spcAft>
              <a:buChar char="»"/>
              <a:defRPr kumimoji="1" sz="1700">
                <a:solidFill>
                  <a:schemeClr val="tx1"/>
                </a:solidFill>
                <a:latin typeface="+mn-lt"/>
                <a:ea typeface="+mn-ea"/>
              </a:defRPr>
            </a:lvl7pPr>
            <a:lvl8pPr marL="2920928" indent="-194728" algn="l" rtl="0" fontAlgn="base">
              <a:spcBef>
                <a:spcPct val="20000"/>
              </a:spcBef>
              <a:spcAft>
                <a:spcPct val="0"/>
              </a:spcAft>
              <a:buChar char="»"/>
              <a:defRPr kumimoji="1" sz="1700">
                <a:solidFill>
                  <a:schemeClr val="tx1"/>
                </a:solidFill>
                <a:latin typeface="+mn-lt"/>
                <a:ea typeface="+mn-ea"/>
              </a:defRPr>
            </a:lvl8pPr>
            <a:lvl9pPr marL="3310386" indent="-194728" algn="l" rtl="0" fontAlgn="base">
              <a:spcBef>
                <a:spcPct val="20000"/>
              </a:spcBef>
              <a:spcAft>
                <a:spcPct val="0"/>
              </a:spcAft>
              <a:buChar char="»"/>
              <a:defRPr kumimoji="1" sz="1700">
                <a:solidFill>
                  <a:schemeClr val="tx1"/>
                </a:solidFill>
                <a:latin typeface="+mn-lt"/>
                <a:ea typeface="+mn-ea"/>
              </a:defRPr>
            </a:lvl9pPr>
          </a:lstStyle>
          <a:p>
            <a:pPr marL="263776" marR="0" lvl="0" indent="-263776" algn="l" defTabSz="844083" rtl="0" eaLnBrk="0" fontAlgn="base" latinLnBrk="0" hangingPunct="0">
              <a:lnSpc>
                <a:spcPct val="120000"/>
              </a:lnSpc>
              <a:spcBef>
                <a:spcPts val="0"/>
              </a:spcBef>
              <a:spcAft>
                <a:spcPct val="0"/>
              </a:spcAft>
              <a:buClrTx/>
              <a:buSzTx/>
              <a:buFont typeface="Wingdings" panose="05000000000000000000" pitchFamily="2" charset="2"/>
              <a:buChar char="Ø"/>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新型コロナ感染症対策として、出水期の災害時避難所での感染症対策に万全を期すため、アルコール消毒液を配備）</a:t>
            </a:r>
          </a:p>
        </p:txBody>
      </p:sp>
      <p:sp>
        <p:nvSpPr>
          <p:cNvPr id="2" name="スライド番号プレースホルダー 1"/>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1E2DCCE-2328-4EE7-B47C-8DACD135FF60}" type="slidenum">
              <a:rPr kumimoji="1" lang="en-US" altLang="ja-JP" sz="11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289</a:t>
            </a:fld>
            <a:endParaRPr kumimoji="1" lang="en-US" altLang="ja-JP" sz="11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
        <p:nvSpPr>
          <p:cNvPr id="8" name="テキスト ボックス 36"/>
          <p:cNvSpPr txBox="1"/>
          <p:nvPr/>
        </p:nvSpPr>
        <p:spPr>
          <a:xfrm>
            <a:off x="53576" y="46166"/>
            <a:ext cx="3993789"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Ⅳ</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　新型</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コロナウイルス感染症</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対策</a:t>
            </a:r>
            <a:endPar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endParaRPr>
          </a:p>
        </p:txBody>
      </p:sp>
    </p:spTree>
    <p:extLst>
      <p:ext uri="{BB962C8B-B14F-4D97-AF65-F5344CB8AC3E}">
        <p14:creationId xmlns:p14="http://schemas.microsoft.com/office/powerpoint/2010/main" val="845438559"/>
      </p:ext>
    </p:extLst>
  </p:cSld>
  <p:clrMapOvr>
    <a:masterClrMapping/>
  </p:clrMapOvr>
  <p:transition/>
  <p:timing>
    <p:tnLst>
      <p:par>
        <p:cTn id="1" dur="indefinite" restart="never" nodeType="tmRoot"/>
      </p:par>
    </p:tnLst>
  </p:timing>
</p:sld>
</file>

<file path=ppt/slides/slide2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Rectangle 4"/>
          <p:cNvSpPr>
            <a:spLocks noChangeArrowheads="1"/>
          </p:cNvSpPr>
          <p:nvPr/>
        </p:nvSpPr>
        <p:spPr bwMode="auto">
          <a:xfrm>
            <a:off x="350227" y="1050682"/>
            <a:ext cx="8442081" cy="439616"/>
          </a:xfrm>
          <a:prstGeom prst="rect">
            <a:avLst/>
          </a:prstGeom>
          <a:solidFill>
            <a:srgbClr val="000099"/>
          </a:solidFill>
          <a:ln w="38100" algn="ctr">
            <a:noFill/>
            <a:miter lim="800000"/>
            <a:headEnd/>
            <a:tailEnd/>
          </a:ln>
          <a:effectLst/>
        </p:spPr>
        <p:txBody>
          <a:bodyPr wrap="none" lIns="71934" tIns="35967" rIns="71934" bIns="35967" anchor="ctr"/>
          <a:lstStyle/>
          <a:p>
            <a:pPr marL="0" marR="0" lvl="0" indent="0" algn="ctr" defTabSz="844083" rtl="0" eaLnBrk="1" fontAlgn="base" latinLnBrk="0" hangingPunct="1">
              <a:lnSpc>
                <a:spcPct val="100000"/>
              </a:lnSpc>
              <a:spcBef>
                <a:spcPct val="0"/>
              </a:spcBef>
              <a:spcAft>
                <a:spcPct val="0"/>
              </a:spcAft>
              <a:buClrTx/>
              <a:buSzTx/>
              <a:buFontTx/>
              <a:buNone/>
              <a:tabLst/>
              <a:defRPr/>
            </a:pPr>
            <a:r>
              <a:rPr kumimoji="1" lang="ja-JP" altLang="en-US" sz="2585"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HG創英角ｺﾞｼｯｸUB" pitchFamily="49" charset="-128"/>
                <a:cs typeface="+mn-cs"/>
              </a:rPr>
              <a:t>令和２年度</a:t>
            </a:r>
            <a:endParaRPr kumimoji="1" lang="en-US" altLang="ja-JP" sz="2585"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HG創英角ｺﾞｼｯｸUB" pitchFamily="49" charset="-128"/>
              <a:cs typeface="+mn-cs"/>
            </a:endParaRPr>
          </a:p>
        </p:txBody>
      </p:sp>
      <p:sp>
        <p:nvSpPr>
          <p:cNvPr id="11" name="AutoShape 6"/>
          <p:cNvSpPr>
            <a:spLocks noChangeArrowheads="1"/>
          </p:cNvSpPr>
          <p:nvPr/>
        </p:nvSpPr>
        <p:spPr bwMode="auto">
          <a:xfrm>
            <a:off x="507024" y="1659984"/>
            <a:ext cx="8128489" cy="365316"/>
          </a:xfrm>
          <a:prstGeom prst="roundRect">
            <a:avLst>
              <a:gd name="adj" fmla="val 16667"/>
            </a:avLst>
          </a:prstGeom>
          <a:solidFill>
            <a:schemeClr val="accent1">
              <a:lumMod val="40000"/>
              <a:lumOff val="60000"/>
            </a:schemeClr>
          </a:solidFill>
          <a:ln w="22225">
            <a:noFill/>
            <a:round/>
            <a:headEnd/>
            <a:tailEnd/>
          </a:ln>
          <a:effectLst>
            <a:outerShdw blurRad="50800" dist="38100" dir="2700000" algn="tl" rotWithShape="0">
              <a:prstClr val="black">
                <a:alpha val="40000"/>
              </a:prstClr>
            </a:outerShdw>
          </a:effectLst>
        </p:spPr>
        <p:txBody>
          <a:bodyPr lIns="71934" tIns="0" rIns="71934" bIns="0" anchor="ctr"/>
          <a:lstStyle/>
          <a:p>
            <a:pPr marL="0" marR="0" lvl="0" indent="0" algn="l" defTabSz="844083" rtl="0" eaLnBrk="0" fontAlgn="base" latinLnBrk="0" hangingPunct="0">
              <a:lnSpc>
                <a:spcPct val="100000"/>
              </a:lnSpc>
              <a:spcBef>
                <a:spcPct val="0"/>
              </a:spcBef>
              <a:spcAft>
                <a:spcPct val="0"/>
              </a:spcAft>
              <a:buClrTx/>
              <a:buSzTx/>
              <a:buFontTx/>
              <a:buNone/>
              <a:tabLst/>
              <a:defRPr/>
            </a:pPr>
            <a:r>
              <a:rPr kumimoji="1" lang="ja-JP" altLang="en-US"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子育て世帯への臨時特別給付金の支給　　　３０億７，５００万円（第３回補正）</a:t>
            </a:r>
          </a:p>
        </p:txBody>
      </p:sp>
      <p:sp>
        <p:nvSpPr>
          <p:cNvPr id="12" name="コンテンツ プレースホルダー 2"/>
          <p:cNvSpPr txBox="1">
            <a:spLocks/>
          </p:cNvSpPr>
          <p:nvPr/>
        </p:nvSpPr>
        <p:spPr>
          <a:xfrm>
            <a:off x="507021" y="2034536"/>
            <a:ext cx="8128490" cy="661702"/>
          </a:xfrm>
          <a:prstGeom prst="rect">
            <a:avLst/>
          </a:prstGeom>
        </p:spPr>
        <p:txBody>
          <a:bodyPr anchor="t" anchorCtr="0">
            <a:noAutofit/>
          </a:bodyPr>
          <a:lstStyle>
            <a:lvl1pPr marL="285750" indent="-285750" algn="l" rtl="0" eaLnBrk="0" fontAlgn="base" hangingPunct="0">
              <a:spcBef>
                <a:spcPct val="20000"/>
              </a:spcBef>
              <a:spcAft>
                <a:spcPct val="0"/>
              </a:spcAft>
              <a:buChar char="•"/>
              <a:defRPr kumimoji="1" sz="2800">
                <a:solidFill>
                  <a:schemeClr val="tx1"/>
                </a:solidFill>
                <a:latin typeface="+mn-lt"/>
                <a:ea typeface="+mn-ea"/>
                <a:cs typeface="+mn-cs"/>
              </a:defRPr>
            </a:lvl1pPr>
            <a:lvl2pPr marL="627063" indent="-236538" algn="l" rtl="0" eaLnBrk="0" fontAlgn="base" hangingPunct="0">
              <a:spcBef>
                <a:spcPct val="20000"/>
              </a:spcBef>
              <a:spcAft>
                <a:spcPct val="0"/>
              </a:spcAft>
              <a:buChar char="–"/>
              <a:defRPr kumimoji="1" sz="2400">
                <a:solidFill>
                  <a:schemeClr val="tx1"/>
                </a:solidFill>
                <a:latin typeface="+mn-lt"/>
                <a:ea typeface="+mn-ea"/>
              </a:defRPr>
            </a:lvl2pPr>
            <a:lvl3pPr marL="968375" indent="-188913" algn="l" rtl="0" eaLnBrk="0" fontAlgn="base" hangingPunct="0">
              <a:spcBef>
                <a:spcPct val="20000"/>
              </a:spcBef>
              <a:spcAft>
                <a:spcPct val="0"/>
              </a:spcAft>
              <a:buChar char="•"/>
              <a:defRPr kumimoji="1" sz="2000">
                <a:solidFill>
                  <a:schemeClr val="tx1"/>
                </a:solidFill>
                <a:latin typeface="+mn-lt"/>
                <a:ea typeface="+mn-ea"/>
              </a:defRPr>
            </a:lvl3pPr>
            <a:lvl4pPr marL="1357313" indent="-188913" algn="l" rtl="0" eaLnBrk="0" fontAlgn="base" hangingPunct="0">
              <a:spcBef>
                <a:spcPct val="20000"/>
              </a:spcBef>
              <a:spcAft>
                <a:spcPct val="0"/>
              </a:spcAft>
              <a:buChar char="–"/>
              <a:defRPr kumimoji="1" sz="1700">
                <a:solidFill>
                  <a:schemeClr val="tx1"/>
                </a:solidFill>
                <a:latin typeface="+mn-lt"/>
                <a:ea typeface="+mn-ea"/>
              </a:defRPr>
            </a:lvl4pPr>
            <a:lvl5pPr marL="1747838" indent="-188913" algn="l" rtl="0" eaLnBrk="0" fontAlgn="base" hangingPunct="0">
              <a:spcBef>
                <a:spcPct val="20000"/>
              </a:spcBef>
              <a:spcAft>
                <a:spcPct val="0"/>
              </a:spcAft>
              <a:buChar char="»"/>
              <a:defRPr kumimoji="1" sz="1700">
                <a:solidFill>
                  <a:schemeClr val="tx1"/>
                </a:solidFill>
                <a:latin typeface="+mn-lt"/>
                <a:ea typeface="+mn-ea"/>
              </a:defRPr>
            </a:lvl5pPr>
            <a:lvl6pPr marL="2142013" indent="-194728" algn="l" rtl="0" fontAlgn="base">
              <a:spcBef>
                <a:spcPct val="20000"/>
              </a:spcBef>
              <a:spcAft>
                <a:spcPct val="0"/>
              </a:spcAft>
              <a:buChar char="»"/>
              <a:defRPr kumimoji="1" sz="1700">
                <a:solidFill>
                  <a:schemeClr val="tx1"/>
                </a:solidFill>
                <a:latin typeface="+mn-lt"/>
                <a:ea typeface="+mn-ea"/>
              </a:defRPr>
            </a:lvl6pPr>
            <a:lvl7pPr marL="2531469" indent="-194728" algn="l" rtl="0" fontAlgn="base">
              <a:spcBef>
                <a:spcPct val="20000"/>
              </a:spcBef>
              <a:spcAft>
                <a:spcPct val="0"/>
              </a:spcAft>
              <a:buChar char="»"/>
              <a:defRPr kumimoji="1" sz="1700">
                <a:solidFill>
                  <a:schemeClr val="tx1"/>
                </a:solidFill>
                <a:latin typeface="+mn-lt"/>
                <a:ea typeface="+mn-ea"/>
              </a:defRPr>
            </a:lvl7pPr>
            <a:lvl8pPr marL="2920928" indent="-194728" algn="l" rtl="0" fontAlgn="base">
              <a:spcBef>
                <a:spcPct val="20000"/>
              </a:spcBef>
              <a:spcAft>
                <a:spcPct val="0"/>
              </a:spcAft>
              <a:buChar char="»"/>
              <a:defRPr kumimoji="1" sz="1700">
                <a:solidFill>
                  <a:schemeClr val="tx1"/>
                </a:solidFill>
                <a:latin typeface="+mn-lt"/>
                <a:ea typeface="+mn-ea"/>
              </a:defRPr>
            </a:lvl8pPr>
            <a:lvl9pPr marL="3310386" indent="-194728" algn="l" rtl="0" fontAlgn="base">
              <a:spcBef>
                <a:spcPct val="20000"/>
              </a:spcBef>
              <a:spcAft>
                <a:spcPct val="0"/>
              </a:spcAft>
              <a:buChar char="»"/>
              <a:defRPr kumimoji="1" sz="1700">
                <a:solidFill>
                  <a:schemeClr val="tx1"/>
                </a:solidFill>
                <a:latin typeface="+mn-lt"/>
                <a:ea typeface="+mn-ea"/>
              </a:defRPr>
            </a:lvl9pPr>
          </a:lstStyle>
          <a:p>
            <a:pPr marL="263776" marR="0" lvl="0" indent="-263776" algn="l" defTabSz="844083" rtl="0" eaLnBrk="0" fontAlgn="base" latinLnBrk="0" hangingPunct="0">
              <a:lnSpc>
                <a:spcPct val="120000"/>
              </a:lnSpc>
              <a:spcBef>
                <a:spcPts val="0"/>
              </a:spcBef>
              <a:spcAft>
                <a:spcPct val="0"/>
              </a:spcAft>
              <a:buClrTx/>
              <a:buSzTx/>
              <a:buFont typeface="Wingdings" panose="05000000000000000000" pitchFamily="2" charset="2"/>
              <a:buChar char="Ø"/>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子育て世帯への生活を支援するため、児童手当を受給する世帯に対し、対象児童一人につき</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万円の一時金を支給</a:t>
            </a:r>
          </a:p>
          <a:p>
            <a:pPr marL="0" marR="0" lvl="0" indent="0" algn="l" defTabSz="844083" rtl="0" eaLnBrk="0" fontAlgn="base" latinLnBrk="0" hangingPunct="0">
              <a:lnSpc>
                <a:spcPct val="12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支給開始：</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7</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月上旬</a:t>
            </a:r>
          </a:p>
          <a:p>
            <a:pPr marL="0" marR="0" lvl="0" indent="0" algn="l" defTabSz="844083" rtl="0" eaLnBrk="0" fontAlgn="base" latinLnBrk="0" hangingPunct="0">
              <a:lnSpc>
                <a:spcPct val="12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対象児童数：</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289,600</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人</a:t>
            </a:r>
          </a:p>
        </p:txBody>
      </p:sp>
      <p:sp>
        <p:nvSpPr>
          <p:cNvPr id="13" name="AutoShape 6"/>
          <p:cNvSpPr>
            <a:spLocks noChangeArrowheads="1"/>
          </p:cNvSpPr>
          <p:nvPr/>
        </p:nvSpPr>
        <p:spPr bwMode="auto">
          <a:xfrm>
            <a:off x="507024" y="2705476"/>
            <a:ext cx="8128489" cy="658643"/>
          </a:xfrm>
          <a:prstGeom prst="roundRect">
            <a:avLst>
              <a:gd name="adj" fmla="val 16667"/>
            </a:avLst>
          </a:prstGeom>
          <a:solidFill>
            <a:schemeClr val="accent1">
              <a:lumMod val="40000"/>
              <a:lumOff val="60000"/>
            </a:schemeClr>
          </a:solidFill>
          <a:ln w="22225">
            <a:noFill/>
            <a:round/>
            <a:headEnd/>
            <a:tailEnd/>
          </a:ln>
          <a:effectLst>
            <a:outerShdw blurRad="50800" dist="38100" dir="2700000" algn="tl" rotWithShape="0">
              <a:prstClr val="black">
                <a:alpha val="40000"/>
              </a:prstClr>
            </a:outerShdw>
          </a:effectLst>
        </p:spPr>
        <p:txBody>
          <a:bodyPr lIns="71934" tIns="0" rIns="71934" bIns="0" anchor="ctr"/>
          <a:lstStyle/>
          <a:p>
            <a:pPr marL="0" marR="0" lvl="0" indent="0" algn="l" defTabSz="844083" rtl="0" eaLnBrk="0" fontAlgn="base" latinLnBrk="0" hangingPunct="0">
              <a:lnSpc>
                <a:spcPct val="100000"/>
              </a:lnSpc>
              <a:spcBef>
                <a:spcPct val="0"/>
              </a:spcBef>
              <a:spcAft>
                <a:spcPct val="0"/>
              </a:spcAft>
              <a:buClrTx/>
              <a:buSzTx/>
              <a:buFontTx/>
              <a:buNone/>
              <a:tabLst/>
              <a:defRPr/>
            </a:pPr>
            <a:r>
              <a:rPr kumimoji="1" lang="ja-JP" altLang="en-US"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住居確保給付金の対象拡大　　　　　　　　　　　２億４，０００万円（第３回補正）</a:t>
            </a:r>
            <a:endParaRPr kumimoji="1" lang="en-US" altLang="ja-JP"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endParaRPr>
          </a:p>
          <a:p>
            <a:pPr marL="0" marR="0" lvl="0" indent="0" algn="r" defTabSz="844083" rtl="0" eaLnBrk="0" fontAlgn="base" latinLnBrk="0" hangingPunct="0">
              <a:lnSpc>
                <a:spcPct val="100000"/>
              </a:lnSpc>
              <a:spcBef>
                <a:spcPct val="0"/>
              </a:spcBef>
              <a:spcAft>
                <a:spcPct val="0"/>
              </a:spcAft>
              <a:buClrTx/>
              <a:buSzTx/>
              <a:buFontTx/>
              <a:buNone/>
              <a:tabLst/>
              <a:defRPr/>
            </a:pPr>
            <a:r>
              <a:rPr kumimoji="1" lang="ja-JP" altLang="en-US"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１６億１，８６９万円（第７回補正）</a:t>
            </a:r>
          </a:p>
        </p:txBody>
      </p:sp>
      <p:sp>
        <p:nvSpPr>
          <p:cNvPr id="15" name="コンテンツ プレースホルダー 2"/>
          <p:cNvSpPr txBox="1">
            <a:spLocks/>
          </p:cNvSpPr>
          <p:nvPr/>
        </p:nvSpPr>
        <p:spPr>
          <a:xfrm>
            <a:off x="507021" y="3531025"/>
            <a:ext cx="8128490" cy="506350"/>
          </a:xfrm>
          <a:prstGeom prst="rect">
            <a:avLst/>
          </a:prstGeom>
        </p:spPr>
        <p:txBody>
          <a:bodyPr anchor="t" anchorCtr="0">
            <a:noAutofit/>
          </a:bodyPr>
          <a:lstStyle>
            <a:lvl1pPr marL="285750" indent="-285750" algn="l" rtl="0" eaLnBrk="0" fontAlgn="base" hangingPunct="0">
              <a:spcBef>
                <a:spcPct val="20000"/>
              </a:spcBef>
              <a:spcAft>
                <a:spcPct val="0"/>
              </a:spcAft>
              <a:buChar char="•"/>
              <a:defRPr kumimoji="1" sz="2800">
                <a:solidFill>
                  <a:schemeClr val="tx1"/>
                </a:solidFill>
                <a:latin typeface="+mn-lt"/>
                <a:ea typeface="+mn-ea"/>
                <a:cs typeface="+mn-cs"/>
              </a:defRPr>
            </a:lvl1pPr>
            <a:lvl2pPr marL="627063" indent="-236538" algn="l" rtl="0" eaLnBrk="0" fontAlgn="base" hangingPunct="0">
              <a:spcBef>
                <a:spcPct val="20000"/>
              </a:spcBef>
              <a:spcAft>
                <a:spcPct val="0"/>
              </a:spcAft>
              <a:buChar char="–"/>
              <a:defRPr kumimoji="1" sz="2400">
                <a:solidFill>
                  <a:schemeClr val="tx1"/>
                </a:solidFill>
                <a:latin typeface="+mn-lt"/>
                <a:ea typeface="+mn-ea"/>
              </a:defRPr>
            </a:lvl2pPr>
            <a:lvl3pPr marL="968375" indent="-188913" algn="l" rtl="0" eaLnBrk="0" fontAlgn="base" hangingPunct="0">
              <a:spcBef>
                <a:spcPct val="20000"/>
              </a:spcBef>
              <a:spcAft>
                <a:spcPct val="0"/>
              </a:spcAft>
              <a:buChar char="•"/>
              <a:defRPr kumimoji="1" sz="2000">
                <a:solidFill>
                  <a:schemeClr val="tx1"/>
                </a:solidFill>
                <a:latin typeface="+mn-lt"/>
                <a:ea typeface="+mn-ea"/>
              </a:defRPr>
            </a:lvl3pPr>
            <a:lvl4pPr marL="1357313" indent="-188913" algn="l" rtl="0" eaLnBrk="0" fontAlgn="base" hangingPunct="0">
              <a:spcBef>
                <a:spcPct val="20000"/>
              </a:spcBef>
              <a:spcAft>
                <a:spcPct val="0"/>
              </a:spcAft>
              <a:buChar char="–"/>
              <a:defRPr kumimoji="1" sz="1700">
                <a:solidFill>
                  <a:schemeClr val="tx1"/>
                </a:solidFill>
                <a:latin typeface="+mn-lt"/>
                <a:ea typeface="+mn-ea"/>
              </a:defRPr>
            </a:lvl4pPr>
            <a:lvl5pPr marL="1747838" indent="-188913" algn="l" rtl="0" eaLnBrk="0" fontAlgn="base" hangingPunct="0">
              <a:spcBef>
                <a:spcPct val="20000"/>
              </a:spcBef>
              <a:spcAft>
                <a:spcPct val="0"/>
              </a:spcAft>
              <a:buChar char="»"/>
              <a:defRPr kumimoji="1" sz="1700">
                <a:solidFill>
                  <a:schemeClr val="tx1"/>
                </a:solidFill>
                <a:latin typeface="+mn-lt"/>
                <a:ea typeface="+mn-ea"/>
              </a:defRPr>
            </a:lvl5pPr>
            <a:lvl6pPr marL="2142013" indent="-194728" algn="l" rtl="0" fontAlgn="base">
              <a:spcBef>
                <a:spcPct val="20000"/>
              </a:spcBef>
              <a:spcAft>
                <a:spcPct val="0"/>
              </a:spcAft>
              <a:buChar char="»"/>
              <a:defRPr kumimoji="1" sz="1700">
                <a:solidFill>
                  <a:schemeClr val="tx1"/>
                </a:solidFill>
                <a:latin typeface="+mn-lt"/>
                <a:ea typeface="+mn-ea"/>
              </a:defRPr>
            </a:lvl6pPr>
            <a:lvl7pPr marL="2531469" indent="-194728" algn="l" rtl="0" fontAlgn="base">
              <a:spcBef>
                <a:spcPct val="20000"/>
              </a:spcBef>
              <a:spcAft>
                <a:spcPct val="0"/>
              </a:spcAft>
              <a:buChar char="»"/>
              <a:defRPr kumimoji="1" sz="1700">
                <a:solidFill>
                  <a:schemeClr val="tx1"/>
                </a:solidFill>
                <a:latin typeface="+mn-lt"/>
                <a:ea typeface="+mn-ea"/>
              </a:defRPr>
            </a:lvl7pPr>
            <a:lvl8pPr marL="2920928" indent="-194728" algn="l" rtl="0" fontAlgn="base">
              <a:spcBef>
                <a:spcPct val="20000"/>
              </a:spcBef>
              <a:spcAft>
                <a:spcPct val="0"/>
              </a:spcAft>
              <a:buChar char="»"/>
              <a:defRPr kumimoji="1" sz="1700">
                <a:solidFill>
                  <a:schemeClr val="tx1"/>
                </a:solidFill>
                <a:latin typeface="+mn-lt"/>
                <a:ea typeface="+mn-ea"/>
              </a:defRPr>
            </a:lvl8pPr>
            <a:lvl9pPr marL="3310386" indent="-194728" algn="l" rtl="0" fontAlgn="base">
              <a:spcBef>
                <a:spcPct val="20000"/>
              </a:spcBef>
              <a:spcAft>
                <a:spcPct val="0"/>
              </a:spcAft>
              <a:buChar char="»"/>
              <a:defRPr kumimoji="1" sz="1700">
                <a:solidFill>
                  <a:schemeClr val="tx1"/>
                </a:solidFill>
                <a:latin typeface="+mn-lt"/>
                <a:ea typeface="+mn-ea"/>
              </a:defRPr>
            </a:lvl9pPr>
          </a:lstStyle>
          <a:p>
            <a:pPr marL="263776" marR="0" lvl="0" indent="-263776" algn="l" defTabSz="844083" rtl="0" eaLnBrk="0" fontAlgn="base" latinLnBrk="0" hangingPunct="0">
              <a:lnSpc>
                <a:spcPct val="120000"/>
              </a:lnSpc>
              <a:spcBef>
                <a:spcPts val="0"/>
              </a:spcBef>
              <a:spcAft>
                <a:spcPct val="0"/>
              </a:spcAft>
              <a:buClrTx/>
              <a:buSzTx/>
              <a:buFont typeface="Wingdings" panose="05000000000000000000" pitchFamily="2" charset="2"/>
              <a:buChar char="Ø"/>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これまでの対象に加えて、個人の責や都合によらない休業等により収入が減少し、離職や廃業に至っていないがこうした状況と同程度の状況に至り、住居を失うおそれが生じている方も対象に加えて支給</a:t>
            </a:r>
          </a:p>
        </p:txBody>
      </p:sp>
      <p:sp>
        <p:nvSpPr>
          <p:cNvPr id="2" name="スライド番号プレースホルダー 1"/>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1E2DCCE-2328-4EE7-B47C-8DACD135FF60}" type="slidenum">
              <a:rPr kumimoji="1" lang="en-US" altLang="ja-JP" sz="11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290</a:t>
            </a:fld>
            <a:endParaRPr kumimoji="1" lang="en-US" altLang="ja-JP" sz="11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
        <p:nvSpPr>
          <p:cNvPr id="8" name="テキスト ボックス 36"/>
          <p:cNvSpPr txBox="1"/>
          <p:nvPr/>
        </p:nvSpPr>
        <p:spPr>
          <a:xfrm>
            <a:off x="53576" y="46166"/>
            <a:ext cx="3993789"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Ⅳ</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　新型</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コロナウイルス感染症</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対策</a:t>
            </a:r>
            <a:endPar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endParaRPr>
          </a:p>
        </p:txBody>
      </p:sp>
    </p:spTree>
    <p:extLst>
      <p:ext uri="{BB962C8B-B14F-4D97-AF65-F5344CB8AC3E}">
        <p14:creationId xmlns:p14="http://schemas.microsoft.com/office/powerpoint/2010/main" val="2523088949"/>
      </p:ext>
    </p:extLst>
  </p:cSld>
  <p:clrMapOvr>
    <a:masterClrMapping/>
  </p:clrMapOvr>
  <p:transition/>
  <p:timing>
    <p:tnLst>
      <p:par>
        <p:cTn id="1" dur="indefinite" restart="never" nodeType="tmRoot"/>
      </p:par>
    </p:tnLst>
  </p:timing>
</p:sld>
</file>

<file path=ppt/slides/slide2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Rectangle 4"/>
          <p:cNvSpPr>
            <a:spLocks noChangeArrowheads="1"/>
          </p:cNvSpPr>
          <p:nvPr/>
        </p:nvSpPr>
        <p:spPr bwMode="auto">
          <a:xfrm>
            <a:off x="350227" y="1050682"/>
            <a:ext cx="8442081" cy="439616"/>
          </a:xfrm>
          <a:prstGeom prst="rect">
            <a:avLst/>
          </a:prstGeom>
          <a:solidFill>
            <a:srgbClr val="000099"/>
          </a:solidFill>
          <a:ln w="38100" algn="ctr">
            <a:noFill/>
            <a:miter lim="800000"/>
            <a:headEnd/>
            <a:tailEnd/>
          </a:ln>
          <a:effectLst/>
        </p:spPr>
        <p:txBody>
          <a:bodyPr wrap="none" lIns="71934" tIns="35967" rIns="71934" bIns="35967" anchor="ctr"/>
          <a:lstStyle/>
          <a:p>
            <a:pPr marL="0" marR="0" lvl="0" indent="0" algn="ctr" defTabSz="844083" rtl="0" eaLnBrk="1" fontAlgn="base" latinLnBrk="0" hangingPunct="1">
              <a:lnSpc>
                <a:spcPct val="100000"/>
              </a:lnSpc>
              <a:spcBef>
                <a:spcPct val="0"/>
              </a:spcBef>
              <a:spcAft>
                <a:spcPct val="0"/>
              </a:spcAft>
              <a:buClrTx/>
              <a:buSzTx/>
              <a:buFontTx/>
              <a:buNone/>
              <a:tabLst/>
              <a:defRPr/>
            </a:pPr>
            <a:r>
              <a:rPr kumimoji="1" lang="ja-JP" altLang="en-US" sz="2585"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HG創英角ｺﾞｼｯｸUB" pitchFamily="49" charset="-128"/>
                <a:cs typeface="+mn-cs"/>
              </a:rPr>
              <a:t>令和２年度</a:t>
            </a:r>
            <a:endParaRPr kumimoji="1" lang="en-US" altLang="ja-JP" sz="2585"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HG創英角ｺﾞｼｯｸUB" pitchFamily="49" charset="-128"/>
              <a:cs typeface="+mn-cs"/>
            </a:endParaRPr>
          </a:p>
        </p:txBody>
      </p:sp>
      <p:sp>
        <p:nvSpPr>
          <p:cNvPr id="7" name="コンテンツ プレースホルダー 2"/>
          <p:cNvSpPr txBox="1">
            <a:spLocks/>
          </p:cNvSpPr>
          <p:nvPr/>
        </p:nvSpPr>
        <p:spPr>
          <a:xfrm>
            <a:off x="507022" y="1949810"/>
            <a:ext cx="8128490" cy="3523404"/>
          </a:xfrm>
          <a:prstGeom prst="rect">
            <a:avLst/>
          </a:prstGeom>
        </p:spPr>
        <p:txBody>
          <a:bodyPr anchor="t" anchorCtr="0">
            <a:noAutofit/>
          </a:bodyPr>
          <a:lstStyle>
            <a:lvl1pPr marL="285750" indent="-285750" algn="l" rtl="0" eaLnBrk="0" fontAlgn="base" hangingPunct="0">
              <a:spcBef>
                <a:spcPct val="20000"/>
              </a:spcBef>
              <a:spcAft>
                <a:spcPct val="0"/>
              </a:spcAft>
              <a:buChar char="•"/>
              <a:defRPr kumimoji="1" sz="2800">
                <a:solidFill>
                  <a:schemeClr val="tx1"/>
                </a:solidFill>
                <a:latin typeface="+mn-lt"/>
                <a:ea typeface="+mn-ea"/>
                <a:cs typeface="+mn-cs"/>
              </a:defRPr>
            </a:lvl1pPr>
            <a:lvl2pPr marL="627063" indent="-236538" algn="l" rtl="0" eaLnBrk="0" fontAlgn="base" hangingPunct="0">
              <a:spcBef>
                <a:spcPct val="20000"/>
              </a:spcBef>
              <a:spcAft>
                <a:spcPct val="0"/>
              </a:spcAft>
              <a:buChar char="–"/>
              <a:defRPr kumimoji="1" sz="2400">
                <a:solidFill>
                  <a:schemeClr val="tx1"/>
                </a:solidFill>
                <a:latin typeface="+mn-lt"/>
                <a:ea typeface="+mn-ea"/>
              </a:defRPr>
            </a:lvl2pPr>
            <a:lvl3pPr marL="968375" indent="-188913" algn="l" rtl="0" eaLnBrk="0" fontAlgn="base" hangingPunct="0">
              <a:spcBef>
                <a:spcPct val="20000"/>
              </a:spcBef>
              <a:spcAft>
                <a:spcPct val="0"/>
              </a:spcAft>
              <a:buChar char="•"/>
              <a:defRPr kumimoji="1" sz="2000">
                <a:solidFill>
                  <a:schemeClr val="tx1"/>
                </a:solidFill>
                <a:latin typeface="+mn-lt"/>
                <a:ea typeface="+mn-ea"/>
              </a:defRPr>
            </a:lvl3pPr>
            <a:lvl4pPr marL="1357313" indent="-188913" algn="l" rtl="0" eaLnBrk="0" fontAlgn="base" hangingPunct="0">
              <a:spcBef>
                <a:spcPct val="20000"/>
              </a:spcBef>
              <a:spcAft>
                <a:spcPct val="0"/>
              </a:spcAft>
              <a:buChar char="–"/>
              <a:defRPr kumimoji="1" sz="1700">
                <a:solidFill>
                  <a:schemeClr val="tx1"/>
                </a:solidFill>
                <a:latin typeface="+mn-lt"/>
                <a:ea typeface="+mn-ea"/>
              </a:defRPr>
            </a:lvl4pPr>
            <a:lvl5pPr marL="1747838" indent="-188913" algn="l" rtl="0" eaLnBrk="0" fontAlgn="base" hangingPunct="0">
              <a:spcBef>
                <a:spcPct val="20000"/>
              </a:spcBef>
              <a:spcAft>
                <a:spcPct val="0"/>
              </a:spcAft>
              <a:buChar char="»"/>
              <a:defRPr kumimoji="1" sz="1700">
                <a:solidFill>
                  <a:schemeClr val="tx1"/>
                </a:solidFill>
                <a:latin typeface="+mn-lt"/>
                <a:ea typeface="+mn-ea"/>
              </a:defRPr>
            </a:lvl5pPr>
            <a:lvl6pPr marL="2142013" indent="-194728" algn="l" rtl="0" fontAlgn="base">
              <a:spcBef>
                <a:spcPct val="20000"/>
              </a:spcBef>
              <a:spcAft>
                <a:spcPct val="0"/>
              </a:spcAft>
              <a:buChar char="»"/>
              <a:defRPr kumimoji="1" sz="1700">
                <a:solidFill>
                  <a:schemeClr val="tx1"/>
                </a:solidFill>
                <a:latin typeface="+mn-lt"/>
                <a:ea typeface="+mn-ea"/>
              </a:defRPr>
            </a:lvl6pPr>
            <a:lvl7pPr marL="2531469" indent="-194728" algn="l" rtl="0" fontAlgn="base">
              <a:spcBef>
                <a:spcPct val="20000"/>
              </a:spcBef>
              <a:spcAft>
                <a:spcPct val="0"/>
              </a:spcAft>
              <a:buChar char="»"/>
              <a:defRPr kumimoji="1" sz="1700">
                <a:solidFill>
                  <a:schemeClr val="tx1"/>
                </a:solidFill>
                <a:latin typeface="+mn-lt"/>
                <a:ea typeface="+mn-ea"/>
              </a:defRPr>
            </a:lvl7pPr>
            <a:lvl8pPr marL="2920928" indent="-194728" algn="l" rtl="0" fontAlgn="base">
              <a:spcBef>
                <a:spcPct val="20000"/>
              </a:spcBef>
              <a:spcAft>
                <a:spcPct val="0"/>
              </a:spcAft>
              <a:buChar char="»"/>
              <a:defRPr kumimoji="1" sz="1700">
                <a:solidFill>
                  <a:schemeClr val="tx1"/>
                </a:solidFill>
                <a:latin typeface="+mn-lt"/>
                <a:ea typeface="+mn-ea"/>
              </a:defRPr>
            </a:lvl8pPr>
            <a:lvl9pPr marL="3310386" indent="-194728" algn="l" rtl="0" fontAlgn="base">
              <a:spcBef>
                <a:spcPct val="20000"/>
              </a:spcBef>
              <a:spcAft>
                <a:spcPct val="0"/>
              </a:spcAft>
              <a:buChar char="»"/>
              <a:defRPr kumimoji="1" sz="1700">
                <a:solidFill>
                  <a:schemeClr val="tx1"/>
                </a:solidFill>
                <a:latin typeface="+mn-lt"/>
                <a:ea typeface="+mn-ea"/>
              </a:defRPr>
            </a:lvl9pPr>
          </a:lstStyle>
          <a:p>
            <a:pPr marL="263776" marR="0" lvl="0" indent="-263776" algn="l" defTabSz="844083" rtl="0" eaLnBrk="0" fontAlgn="base" latinLnBrk="0" hangingPunct="0">
              <a:lnSpc>
                <a:spcPct val="120000"/>
              </a:lnSpc>
              <a:spcBef>
                <a:spcPts val="0"/>
              </a:spcBef>
              <a:spcAft>
                <a:spcPct val="0"/>
              </a:spcAft>
              <a:buClrTx/>
              <a:buSzTx/>
              <a:buFont typeface="Wingdings" panose="05000000000000000000" pitchFamily="2" charset="2"/>
              <a:buChar char="Ø"/>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新型コロナウイルス感染症の影響により、子育てと仕事を一人で担う低所得のひとり親世帯に特に大きな困難が心身に生じていることを踏まえ、こうした世帯の子育て負担の増加や収入減少に対する支援を行うため、臨時特別給付金を早期に支給する。</a:t>
            </a:r>
            <a:endPar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a:p>
            <a:pPr marL="0" marR="0" lvl="0" indent="0" algn="l" defTabSz="844083" rtl="0" eaLnBrk="0" fontAlgn="base" latinLnBrk="0" hangingPunct="0">
              <a:lnSpc>
                <a:spcPct val="12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（１）支給対象者</a:t>
            </a:r>
          </a:p>
          <a:p>
            <a:pPr marL="335582" marR="0" lvl="0" indent="0" algn="l" defTabSz="844083" rtl="0" eaLnBrk="0" fontAlgn="base" latinLnBrk="0" hangingPunct="0">
              <a:lnSpc>
                <a:spcPct val="120000"/>
              </a:lnSpc>
              <a:spcBef>
                <a:spcPts val="0"/>
              </a:spcBef>
              <a:spcAft>
                <a:spcPct val="0"/>
              </a:spcAft>
              <a:buClrTx/>
              <a:buSzTx/>
              <a:buFontTx/>
              <a:buNone/>
              <a:tabLst/>
              <a:defRPr/>
            </a:pP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児童扶養手当受給世帯等への給付</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基本給付</a:t>
            </a:r>
          </a:p>
          <a:p>
            <a:pPr marL="335582" marR="0" lvl="0" indent="0" algn="l" defTabSz="844083" rtl="0" eaLnBrk="0" fontAlgn="base" latinLnBrk="0" hangingPunct="0">
              <a:lnSpc>
                <a:spcPct val="12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①令和２年６月分の児童扶養手当の支給を受けている者</a:t>
            </a:r>
          </a:p>
          <a:p>
            <a:pPr marL="335582" marR="0" lvl="0" indent="0" algn="l" defTabSz="844083" rtl="0" eaLnBrk="0" fontAlgn="base" latinLnBrk="0" hangingPunct="0">
              <a:lnSpc>
                <a:spcPct val="12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②公的年金給付等を受けていることにより児童扶養手当の支給を受けていない者</a:t>
            </a:r>
          </a:p>
          <a:p>
            <a:pPr marL="335582" marR="0" lvl="0" indent="0" algn="l" defTabSz="844083" rtl="0" eaLnBrk="0" fontAlgn="base" latinLnBrk="0" hangingPunct="0">
              <a:lnSpc>
                <a:spcPct val="12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児童扶養手当に係る支給制限限度額を下回る者に限る</a:t>
            </a:r>
          </a:p>
          <a:p>
            <a:pPr marL="335582" marR="0" lvl="0" indent="0" algn="l" defTabSz="844083" rtl="0" eaLnBrk="0" fontAlgn="base" latinLnBrk="0" hangingPunct="0">
              <a:lnSpc>
                <a:spcPct val="12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③新型コロナウイルス感染症の影響を受けて家計が急変し、直近の収入が、児童扶養手当の対象となる水準に下がった者</a:t>
            </a:r>
          </a:p>
          <a:p>
            <a:pPr marL="335582" marR="0" lvl="0" indent="0" algn="l" defTabSz="844083" rtl="0" eaLnBrk="0" fontAlgn="base" latinLnBrk="0" hangingPunct="0">
              <a:lnSpc>
                <a:spcPct val="120000"/>
              </a:lnSpc>
              <a:spcBef>
                <a:spcPts val="0"/>
              </a:spcBef>
              <a:spcAft>
                <a:spcPct val="0"/>
              </a:spcAft>
              <a:buClrTx/>
              <a:buSzTx/>
              <a:buFontTx/>
              <a:buNone/>
              <a:tabLst/>
              <a:defRPr/>
            </a:pP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収入が減少した児童扶養手当受給世帯等への給付</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追加給付</a:t>
            </a:r>
          </a:p>
          <a:p>
            <a:pPr marL="335582" marR="0" lvl="0" indent="0" algn="l" defTabSz="844083" rtl="0" eaLnBrk="0" fontAlgn="base" latinLnBrk="0" hangingPunct="0">
              <a:lnSpc>
                <a:spcPct val="12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上記①・②基本給付の支給対象者のうち、新型コロナウイルス感染症の影響を受けて家計が急変し、収入が大きく減少しているとの申し出があった者</a:t>
            </a:r>
            <a:endPar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a:p>
            <a:pPr marL="335582" marR="0" lvl="0" indent="-172920" algn="l" defTabSz="844083" rtl="0" eaLnBrk="0" fontAlgn="base" latinLnBrk="0" hangingPunct="0">
              <a:lnSpc>
                <a:spcPct val="12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（２）給付額</a:t>
            </a:r>
          </a:p>
          <a:p>
            <a:pPr marL="335582" marR="0" lvl="0" indent="0" algn="l" defTabSz="844083" rtl="0" eaLnBrk="0" fontAlgn="base" latinLnBrk="0" hangingPunct="0">
              <a:lnSpc>
                <a:spcPct val="120000"/>
              </a:lnSpc>
              <a:spcBef>
                <a:spcPts val="0"/>
              </a:spcBef>
              <a:spcAft>
                <a:spcPct val="0"/>
              </a:spcAft>
              <a:buClrTx/>
              <a:buSzTx/>
              <a:buFontTx/>
              <a:buNone/>
              <a:tabLst/>
              <a:defRPr/>
            </a:pP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児童扶養手当受給世帯等への給付</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a:t>
            </a:r>
          </a:p>
          <a:p>
            <a:pPr marL="335582" marR="0" lvl="0" indent="0" algn="l" defTabSz="844083" rtl="0" eaLnBrk="0" fontAlgn="base" latinLnBrk="0" hangingPunct="0">
              <a:lnSpc>
                <a:spcPct val="12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１世帯５万円、第２子以降１人につき３万円</a:t>
            </a:r>
          </a:p>
          <a:p>
            <a:pPr marL="335582" marR="0" lvl="0" indent="0" algn="l" defTabSz="844083" rtl="0" eaLnBrk="0" fontAlgn="base" latinLnBrk="0" hangingPunct="0">
              <a:lnSpc>
                <a:spcPct val="120000"/>
              </a:lnSpc>
              <a:spcBef>
                <a:spcPts val="0"/>
              </a:spcBef>
              <a:spcAft>
                <a:spcPct val="0"/>
              </a:spcAft>
              <a:buClrTx/>
              <a:buSzTx/>
              <a:buFontTx/>
              <a:buNone/>
              <a:tabLst/>
              <a:defRPr/>
            </a:pP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収入が減少した児童扶養手当受給世帯等への給付</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a:t>
            </a:r>
          </a:p>
          <a:p>
            <a:pPr marL="335582" marR="0" lvl="0" indent="0" algn="l" defTabSz="844083" rtl="0" eaLnBrk="0" fontAlgn="base" latinLnBrk="0" hangingPunct="0">
              <a:lnSpc>
                <a:spcPct val="12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１世帯５万円</a:t>
            </a:r>
          </a:p>
          <a:p>
            <a:pPr marL="335582" marR="0" lvl="0" indent="0" algn="l" defTabSz="844083" rtl="0" eaLnBrk="0" fontAlgn="base" latinLnBrk="0" hangingPunct="0">
              <a:lnSpc>
                <a:spcPct val="12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申請期間　令和３年２月</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28</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日（日）（消印有効）まで</a:t>
            </a:r>
          </a:p>
        </p:txBody>
      </p:sp>
      <p:sp>
        <p:nvSpPr>
          <p:cNvPr id="5" name="AutoShape 6"/>
          <p:cNvSpPr>
            <a:spLocks noChangeArrowheads="1"/>
          </p:cNvSpPr>
          <p:nvPr/>
        </p:nvSpPr>
        <p:spPr bwMode="auto">
          <a:xfrm>
            <a:off x="507024" y="1571585"/>
            <a:ext cx="8128489" cy="366281"/>
          </a:xfrm>
          <a:prstGeom prst="roundRect">
            <a:avLst>
              <a:gd name="adj" fmla="val 16667"/>
            </a:avLst>
          </a:prstGeom>
          <a:solidFill>
            <a:schemeClr val="accent1">
              <a:lumMod val="40000"/>
              <a:lumOff val="60000"/>
            </a:schemeClr>
          </a:solidFill>
          <a:ln w="22225">
            <a:noFill/>
            <a:round/>
            <a:headEnd/>
            <a:tailEnd/>
          </a:ln>
          <a:effectLst>
            <a:outerShdw blurRad="50800" dist="38100" dir="2700000" algn="tl" rotWithShape="0">
              <a:prstClr val="black">
                <a:alpha val="40000"/>
              </a:prstClr>
            </a:outerShdw>
          </a:effectLst>
        </p:spPr>
        <p:txBody>
          <a:bodyPr lIns="71934" tIns="0" rIns="71934" bIns="0" anchor="ctr"/>
          <a:lstStyle/>
          <a:p>
            <a:pPr marL="0" marR="0" lvl="0" indent="0" algn="l" defTabSz="844083" rtl="0" eaLnBrk="0" fontAlgn="base" latinLnBrk="0" hangingPunct="0">
              <a:lnSpc>
                <a:spcPct val="100000"/>
              </a:lnSpc>
              <a:spcBef>
                <a:spcPct val="0"/>
              </a:spcBef>
              <a:spcAft>
                <a:spcPct val="0"/>
              </a:spcAft>
              <a:buClrTx/>
              <a:buSzTx/>
              <a:buFontTx/>
              <a:buNone/>
              <a:tabLst/>
              <a:defRPr/>
            </a:pPr>
            <a:r>
              <a:rPr kumimoji="1" lang="ja-JP" altLang="en-US"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ひとり親世帯への臨時特別給付金の支給　　３３億８，１００万円（第４回補正）</a:t>
            </a:r>
          </a:p>
        </p:txBody>
      </p:sp>
      <p:sp>
        <p:nvSpPr>
          <p:cNvPr id="2" name="スライド番号プレースホルダー 1"/>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1E2DCCE-2328-4EE7-B47C-8DACD135FF60}" type="slidenum">
              <a:rPr kumimoji="1" lang="en-US" altLang="ja-JP" sz="11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291</a:t>
            </a:fld>
            <a:endParaRPr kumimoji="1" lang="en-US" altLang="ja-JP" sz="11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
        <p:nvSpPr>
          <p:cNvPr id="6" name="テキスト ボックス 36"/>
          <p:cNvSpPr txBox="1"/>
          <p:nvPr/>
        </p:nvSpPr>
        <p:spPr>
          <a:xfrm>
            <a:off x="53576" y="46166"/>
            <a:ext cx="3993789"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Ⅳ</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　新型</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コロナウイルス感染症</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対策</a:t>
            </a:r>
            <a:endPar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endParaRPr>
          </a:p>
        </p:txBody>
      </p:sp>
    </p:spTree>
    <p:extLst>
      <p:ext uri="{BB962C8B-B14F-4D97-AF65-F5344CB8AC3E}">
        <p14:creationId xmlns:p14="http://schemas.microsoft.com/office/powerpoint/2010/main" val="255993233"/>
      </p:ext>
    </p:extLst>
  </p:cSld>
  <p:clrMapOvr>
    <a:masterClrMapping/>
  </p:clrMapOvr>
  <p:transition/>
  <p:timing>
    <p:tnLst>
      <p:par>
        <p:cTn id="1" dur="indefinite" restart="never" nodeType="tmRoot"/>
      </p:par>
    </p:tnLst>
  </p:timing>
</p:sld>
</file>

<file path=ppt/slides/slide2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Rectangle 4"/>
          <p:cNvSpPr>
            <a:spLocks noChangeArrowheads="1"/>
          </p:cNvSpPr>
          <p:nvPr/>
        </p:nvSpPr>
        <p:spPr bwMode="auto">
          <a:xfrm>
            <a:off x="350227" y="1050682"/>
            <a:ext cx="8442081" cy="439616"/>
          </a:xfrm>
          <a:prstGeom prst="rect">
            <a:avLst/>
          </a:prstGeom>
          <a:solidFill>
            <a:srgbClr val="000099"/>
          </a:solidFill>
          <a:ln w="38100" algn="ctr">
            <a:noFill/>
            <a:miter lim="800000"/>
            <a:headEnd/>
            <a:tailEnd/>
          </a:ln>
          <a:effectLst/>
        </p:spPr>
        <p:txBody>
          <a:bodyPr wrap="none" lIns="71934" tIns="35967" rIns="71934" bIns="35967" anchor="ctr"/>
          <a:lstStyle/>
          <a:p>
            <a:pPr marL="0" marR="0" lvl="0" indent="0" algn="ctr" defTabSz="844083" rtl="0" eaLnBrk="1" fontAlgn="base" latinLnBrk="0" hangingPunct="1">
              <a:lnSpc>
                <a:spcPct val="100000"/>
              </a:lnSpc>
              <a:spcBef>
                <a:spcPct val="0"/>
              </a:spcBef>
              <a:spcAft>
                <a:spcPct val="0"/>
              </a:spcAft>
              <a:buClrTx/>
              <a:buSzTx/>
              <a:buFontTx/>
              <a:buNone/>
              <a:tabLst/>
              <a:defRPr/>
            </a:pPr>
            <a:r>
              <a:rPr kumimoji="1" lang="ja-JP" altLang="en-US" sz="2585"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HG創英角ｺﾞｼｯｸUB" pitchFamily="49" charset="-128"/>
                <a:cs typeface="+mn-cs"/>
              </a:rPr>
              <a:t>令和２年度</a:t>
            </a:r>
            <a:endParaRPr kumimoji="1" lang="en-US" altLang="ja-JP" sz="2585"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HG創英角ｺﾞｼｯｸUB" pitchFamily="49" charset="-128"/>
              <a:cs typeface="+mn-cs"/>
            </a:endParaRPr>
          </a:p>
        </p:txBody>
      </p:sp>
      <p:sp>
        <p:nvSpPr>
          <p:cNvPr id="7" name="コンテンツ プレースホルダー 2"/>
          <p:cNvSpPr txBox="1">
            <a:spLocks/>
          </p:cNvSpPr>
          <p:nvPr/>
        </p:nvSpPr>
        <p:spPr>
          <a:xfrm>
            <a:off x="507022" y="1949810"/>
            <a:ext cx="8128490" cy="4557905"/>
          </a:xfrm>
          <a:prstGeom prst="rect">
            <a:avLst/>
          </a:prstGeom>
        </p:spPr>
        <p:txBody>
          <a:bodyPr anchor="t" anchorCtr="0">
            <a:noAutofit/>
          </a:bodyPr>
          <a:lstStyle>
            <a:lvl1pPr marL="285750" indent="-285750" algn="l" rtl="0" eaLnBrk="0" fontAlgn="base" hangingPunct="0">
              <a:spcBef>
                <a:spcPct val="20000"/>
              </a:spcBef>
              <a:spcAft>
                <a:spcPct val="0"/>
              </a:spcAft>
              <a:buChar char="•"/>
              <a:defRPr kumimoji="1" sz="2800">
                <a:solidFill>
                  <a:schemeClr val="tx1"/>
                </a:solidFill>
                <a:latin typeface="+mn-lt"/>
                <a:ea typeface="+mn-ea"/>
                <a:cs typeface="+mn-cs"/>
              </a:defRPr>
            </a:lvl1pPr>
            <a:lvl2pPr marL="627063" indent="-236538" algn="l" rtl="0" eaLnBrk="0" fontAlgn="base" hangingPunct="0">
              <a:spcBef>
                <a:spcPct val="20000"/>
              </a:spcBef>
              <a:spcAft>
                <a:spcPct val="0"/>
              </a:spcAft>
              <a:buChar char="–"/>
              <a:defRPr kumimoji="1" sz="2400">
                <a:solidFill>
                  <a:schemeClr val="tx1"/>
                </a:solidFill>
                <a:latin typeface="+mn-lt"/>
                <a:ea typeface="+mn-ea"/>
              </a:defRPr>
            </a:lvl2pPr>
            <a:lvl3pPr marL="968375" indent="-188913" algn="l" rtl="0" eaLnBrk="0" fontAlgn="base" hangingPunct="0">
              <a:spcBef>
                <a:spcPct val="20000"/>
              </a:spcBef>
              <a:spcAft>
                <a:spcPct val="0"/>
              </a:spcAft>
              <a:buChar char="•"/>
              <a:defRPr kumimoji="1" sz="2000">
                <a:solidFill>
                  <a:schemeClr val="tx1"/>
                </a:solidFill>
                <a:latin typeface="+mn-lt"/>
                <a:ea typeface="+mn-ea"/>
              </a:defRPr>
            </a:lvl3pPr>
            <a:lvl4pPr marL="1357313" indent="-188913" algn="l" rtl="0" eaLnBrk="0" fontAlgn="base" hangingPunct="0">
              <a:spcBef>
                <a:spcPct val="20000"/>
              </a:spcBef>
              <a:spcAft>
                <a:spcPct val="0"/>
              </a:spcAft>
              <a:buChar char="–"/>
              <a:defRPr kumimoji="1" sz="1700">
                <a:solidFill>
                  <a:schemeClr val="tx1"/>
                </a:solidFill>
                <a:latin typeface="+mn-lt"/>
                <a:ea typeface="+mn-ea"/>
              </a:defRPr>
            </a:lvl4pPr>
            <a:lvl5pPr marL="1747838" indent="-188913" algn="l" rtl="0" eaLnBrk="0" fontAlgn="base" hangingPunct="0">
              <a:spcBef>
                <a:spcPct val="20000"/>
              </a:spcBef>
              <a:spcAft>
                <a:spcPct val="0"/>
              </a:spcAft>
              <a:buChar char="»"/>
              <a:defRPr kumimoji="1" sz="1700">
                <a:solidFill>
                  <a:schemeClr val="tx1"/>
                </a:solidFill>
                <a:latin typeface="+mn-lt"/>
                <a:ea typeface="+mn-ea"/>
              </a:defRPr>
            </a:lvl5pPr>
            <a:lvl6pPr marL="2142013" indent="-194728" algn="l" rtl="0" fontAlgn="base">
              <a:spcBef>
                <a:spcPct val="20000"/>
              </a:spcBef>
              <a:spcAft>
                <a:spcPct val="0"/>
              </a:spcAft>
              <a:buChar char="»"/>
              <a:defRPr kumimoji="1" sz="1700">
                <a:solidFill>
                  <a:schemeClr val="tx1"/>
                </a:solidFill>
                <a:latin typeface="+mn-lt"/>
                <a:ea typeface="+mn-ea"/>
              </a:defRPr>
            </a:lvl6pPr>
            <a:lvl7pPr marL="2531469" indent="-194728" algn="l" rtl="0" fontAlgn="base">
              <a:spcBef>
                <a:spcPct val="20000"/>
              </a:spcBef>
              <a:spcAft>
                <a:spcPct val="0"/>
              </a:spcAft>
              <a:buChar char="»"/>
              <a:defRPr kumimoji="1" sz="1700">
                <a:solidFill>
                  <a:schemeClr val="tx1"/>
                </a:solidFill>
                <a:latin typeface="+mn-lt"/>
                <a:ea typeface="+mn-ea"/>
              </a:defRPr>
            </a:lvl7pPr>
            <a:lvl8pPr marL="2920928" indent="-194728" algn="l" rtl="0" fontAlgn="base">
              <a:spcBef>
                <a:spcPct val="20000"/>
              </a:spcBef>
              <a:spcAft>
                <a:spcPct val="0"/>
              </a:spcAft>
              <a:buChar char="»"/>
              <a:defRPr kumimoji="1" sz="1700">
                <a:solidFill>
                  <a:schemeClr val="tx1"/>
                </a:solidFill>
                <a:latin typeface="+mn-lt"/>
                <a:ea typeface="+mn-ea"/>
              </a:defRPr>
            </a:lvl8pPr>
            <a:lvl9pPr marL="3310386" indent="-194728" algn="l" rtl="0" fontAlgn="base">
              <a:spcBef>
                <a:spcPct val="20000"/>
              </a:spcBef>
              <a:spcAft>
                <a:spcPct val="0"/>
              </a:spcAft>
              <a:buChar char="»"/>
              <a:defRPr kumimoji="1" sz="1700">
                <a:solidFill>
                  <a:schemeClr val="tx1"/>
                </a:solidFill>
                <a:latin typeface="+mn-lt"/>
                <a:ea typeface="+mn-ea"/>
              </a:defRPr>
            </a:lvl9pPr>
          </a:lstStyle>
          <a:p>
            <a:pPr marL="263776" marR="0" lvl="0" indent="-263776" algn="l" defTabSz="844083" rtl="0" eaLnBrk="0" fontAlgn="base" latinLnBrk="0" hangingPunct="0">
              <a:lnSpc>
                <a:spcPct val="120000"/>
              </a:lnSpc>
              <a:spcBef>
                <a:spcPts val="0"/>
              </a:spcBef>
              <a:spcAft>
                <a:spcPct val="0"/>
              </a:spcAft>
              <a:buClrTx/>
              <a:buSzTx/>
              <a:buFont typeface="Wingdings" panose="05000000000000000000" pitchFamily="2" charset="2"/>
              <a:buChar char="Ø"/>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新型コロナウィルス感染症拡大を受け、大阪府が実施した営業時間短縮要請に応じた事業者に対し、大阪府と大阪市の共同事業として、協力金を支給。</a:t>
            </a:r>
            <a:endPar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a:p>
            <a:pPr marL="0" marR="0" lvl="0" indent="0" algn="l" defTabSz="844083" rtl="0" eaLnBrk="0" fontAlgn="base" latinLnBrk="0" hangingPunct="0">
              <a:lnSpc>
                <a:spcPct val="120000"/>
              </a:lnSpc>
              <a:spcBef>
                <a:spcPts val="0"/>
              </a:spcBef>
              <a:spcAft>
                <a:spcPct val="0"/>
              </a:spcAft>
              <a:buClrTx/>
              <a:buSzTx/>
              <a:buFontTx/>
              <a:buNone/>
              <a:tabLst/>
              <a:defRPr/>
            </a:pPr>
            <a:endParaRPr kumimoji="1" lang="en-US" altLang="ja-JP" sz="1108" b="1"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a:p>
            <a:pPr marL="0" marR="0" lvl="0" indent="0" algn="l" defTabSz="844083" rtl="0" eaLnBrk="0" fontAlgn="base" latinLnBrk="0" hangingPunct="0">
              <a:lnSpc>
                <a:spcPct val="120000"/>
              </a:lnSpc>
              <a:spcBef>
                <a:spcPts val="0"/>
              </a:spcBef>
              <a:spcAft>
                <a:spcPct val="0"/>
              </a:spcAft>
              <a:buClrTx/>
              <a:buSzTx/>
              <a:buFontTx/>
              <a:buNone/>
              <a:tabLst/>
              <a:defRPr/>
            </a:pPr>
            <a:r>
              <a:rPr kumimoji="1" lang="en-US" altLang="ja-JP" sz="1108" b="1"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&lt;</a:t>
            </a:r>
            <a:r>
              <a:rPr kumimoji="1" lang="ja-JP" altLang="en-US" sz="1108" b="1"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大阪ミナミ地区の一部区域</a:t>
            </a:r>
            <a:r>
              <a:rPr kumimoji="1" lang="en-US" altLang="ja-JP" sz="1108" b="1"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&gt;</a:t>
            </a:r>
            <a:r>
              <a:rPr kumimoji="1" lang="ja-JP" altLang="en-US" sz="1108" b="1"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a:t>
            </a:r>
            <a:r>
              <a:rPr kumimoji="1" lang="en-US" altLang="ja-JP" sz="1108" b="1"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8</a:t>
            </a:r>
            <a:r>
              <a:rPr kumimoji="1" lang="ja-JP" altLang="en-US" sz="1108" b="1"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108" b="1"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6</a:t>
            </a:r>
            <a:r>
              <a:rPr kumimoji="1" lang="ja-JP" altLang="en-US" sz="1108" b="1"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a:t>
            </a:r>
            <a:r>
              <a:rPr kumimoji="1" lang="en-US" altLang="ja-JP" sz="1108" b="1"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8</a:t>
            </a:r>
            <a:r>
              <a:rPr kumimoji="1" lang="ja-JP" altLang="en-US" sz="1108" b="1"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108" b="1"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20</a:t>
            </a:r>
            <a:r>
              <a:rPr kumimoji="1" lang="ja-JP" altLang="en-US" sz="1108" b="1"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　　２１億７，０００万円（第６回補正）</a:t>
            </a:r>
          </a:p>
          <a:p>
            <a:pPr marL="263776" marR="0" lvl="0" indent="-263776" algn="l" defTabSz="844083" rtl="0" eaLnBrk="0" fontAlgn="base" latinLnBrk="0" hangingPunct="0">
              <a:lnSpc>
                <a:spcPct val="120000"/>
              </a:lnSpc>
              <a:spcBef>
                <a:spcPts val="0"/>
              </a:spcBef>
              <a:spcAft>
                <a:spcPct val="0"/>
              </a:spcAft>
              <a:buClrTx/>
              <a:buSzTx/>
              <a:buFont typeface="Wingdings" panose="05000000000000000000" pitchFamily="2" charset="2"/>
              <a:buChar char="Ø"/>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支給金額：１事業所あたり最大</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30</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万円（日額</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2</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万円</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×15</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日間）</a:t>
            </a:r>
          </a:p>
          <a:p>
            <a:pPr marL="0" marR="0" lvl="0" indent="0" algn="l" defTabSz="844083" rtl="0" eaLnBrk="0" fontAlgn="base" latinLnBrk="0" hangingPunct="0">
              <a:lnSpc>
                <a:spcPct val="120000"/>
              </a:lnSpc>
              <a:spcBef>
                <a:spcPts val="0"/>
              </a:spcBef>
              <a:spcAft>
                <a:spcPct val="0"/>
              </a:spcAft>
              <a:buClrTx/>
              <a:buSzTx/>
              <a:buFontTx/>
              <a:buNone/>
              <a:tabLst/>
              <a:defRPr/>
            </a:pPr>
            <a:r>
              <a:rPr kumimoji="1" lang="en-US" altLang="ja-JP" sz="1108" b="1"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&lt;</a:t>
            </a:r>
            <a:r>
              <a:rPr kumimoji="1" lang="ja-JP" altLang="en-US" sz="1108" b="1"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北・中央区</a:t>
            </a:r>
            <a:r>
              <a:rPr kumimoji="1" lang="en-US" altLang="ja-JP" sz="1108" b="1"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&gt;</a:t>
            </a:r>
            <a:r>
              <a:rPr kumimoji="1" lang="ja-JP" altLang="en-US" sz="1108" b="1"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a:t>
            </a:r>
            <a:r>
              <a:rPr kumimoji="1" lang="en-US" altLang="ja-JP" sz="1108" b="1"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11</a:t>
            </a:r>
            <a:r>
              <a:rPr kumimoji="1" lang="ja-JP" altLang="en-US" sz="1108" b="1"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108" b="1"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27</a:t>
            </a:r>
            <a:r>
              <a:rPr kumimoji="1" lang="ja-JP" altLang="en-US" sz="1108" b="1"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a:t>
            </a:r>
            <a:r>
              <a:rPr kumimoji="1" lang="en-US" altLang="ja-JP" sz="1108" b="1"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12</a:t>
            </a:r>
            <a:r>
              <a:rPr kumimoji="1" lang="ja-JP" altLang="en-US" sz="1108" b="1"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108" b="1"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15</a:t>
            </a:r>
            <a:r>
              <a:rPr kumimoji="1" lang="ja-JP" altLang="en-US" sz="1108" b="1"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　　　　　　 １５０億２，２００万円（第９回補正）</a:t>
            </a:r>
          </a:p>
          <a:p>
            <a:pPr marL="263776" marR="0" lvl="0" indent="-263776" algn="l" defTabSz="844083" rtl="0" eaLnBrk="0" fontAlgn="base" latinLnBrk="0" hangingPunct="0">
              <a:lnSpc>
                <a:spcPct val="120000"/>
              </a:lnSpc>
              <a:spcBef>
                <a:spcPts val="0"/>
              </a:spcBef>
              <a:spcAft>
                <a:spcPct val="0"/>
              </a:spcAft>
              <a:buClrTx/>
              <a:buSzTx/>
              <a:buFont typeface="Wingdings" panose="05000000000000000000" pitchFamily="2" charset="2"/>
              <a:buChar char="Ø"/>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支給金額：１事業所あたり最大</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58</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万円（（日額</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2</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万円</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×19</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日間）</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+20</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万円（市独自上乗せ））</a:t>
            </a:r>
            <a:endPar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a:p>
            <a:pPr marL="0" marR="0" lvl="0" indent="0" algn="l" defTabSz="844083" rtl="0" eaLnBrk="0" fontAlgn="base" latinLnBrk="0" hangingPunct="0">
              <a:lnSpc>
                <a:spcPct val="120000"/>
              </a:lnSpc>
              <a:spcBef>
                <a:spcPts val="0"/>
              </a:spcBef>
              <a:spcAft>
                <a:spcPct val="0"/>
              </a:spcAft>
              <a:buClrTx/>
              <a:buSzTx/>
              <a:buFontTx/>
              <a:buNone/>
              <a:tabLst/>
              <a:defRPr/>
            </a:pPr>
            <a:r>
              <a:rPr kumimoji="1" lang="en-US" altLang="ja-JP" sz="1108" b="1"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&lt;</a:t>
            </a:r>
            <a:r>
              <a:rPr kumimoji="1" lang="ja-JP" altLang="en-US" sz="1108" b="1"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市内全域</a:t>
            </a:r>
            <a:r>
              <a:rPr kumimoji="1" lang="en-US" altLang="ja-JP" sz="1108" b="1"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&gt;</a:t>
            </a:r>
            <a:r>
              <a:rPr kumimoji="1" lang="ja-JP" altLang="en-US" sz="1108" b="1"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a:t>
            </a:r>
            <a:r>
              <a:rPr kumimoji="1" lang="en-US" altLang="ja-JP" sz="1108" b="1"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12</a:t>
            </a:r>
            <a:r>
              <a:rPr kumimoji="1" lang="ja-JP" altLang="en-US" sz="1108" b="1"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108" b="1"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16</a:t>
            </a:r>
            <a:r>
              <a:rPr kumimoji="1" lang="ja-JP" altLang="en-US" sz="1108" b="1"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a:t>
            </a:r>
            <a:r>
              <a:rPr kumimoji="1" lang="en-US" altLang="ja-JP" sz="1108" b="1"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12</a:t>
            </a:r>
            <a:r>
              <a:rPr kumimoji="1" lang="ja-JP" altLang="en-US" sz="1108" b="1"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108" b="1"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29</a:t>
            </a:r>
            <a:r>
              <a:rPr kumimoji="1" lang="ja-JP" altLang="en-US" sz="1108" b="1"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　　　　　　　 ４２１億６，８００万円（第</a:t>
            </a:r>
            <a:r>
              <a:rPr kumimoji="1" lang="en-US" altLang="ja-JP" sz="1108" b="1"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10</a:t>
            </a:r>
            <a:r>
              <a:rPr kumimoji="1" lang="ja-JP" altLang="en-US" sz="1108" b="1"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回補正）</a:t>
            </a:r>
          </a:p>
          <a:p>
            <a:pPr marL="0" marR="0" lvl="0" indent="0" algn="l" defTabSz="844083" rtl="0" eaLnBrk="0" fontAlgn="base" latinLnBrk="0" hangingPunct="0">
              <a:lnSpc>
                <a:spcPct val="120000"/>
              </a:lnSpc>
              <a:spcBef>
                <a:spcPts val="0"/>
              </a:spcBef>
              <a:spcAft>
                <a:spcPct val="0"/>
              </a:spcAft>
              <a:buClrTx/>
              <a:buSzTx/>
              <a:buFontTx/>
              <a:buNone/>
              <a:tabLst/>
              <a:defRPr/>
            </a:pPr>
            <a:r>
              <a:rPr kumimoji="1" lang="en-US" altLang="ja-JP" sz="1108" b="1"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&lt;</a:t>
            </a:r>
            <a:r>
              <a:rPr kumimoji="1" lang="ja-JP" altLang="en-US" sz="1108" b="1"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市内全域</a:t>
            </a:r>
            <a:r>
              <a:rPr kumimoji="1" lang="en-US" altLang="ja-JP" sz="1108" b="1"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&gt;</a:t>
            </a:r>
            <a:r>
              <a:rPr kumimoji="1" lang="ja-JP" altLang="en-US" sz="1108" b="1"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a:t>
            </a:r>
            <a:r>
              <a:rPr kumimoji="1" lang="en-US" altLang="ja-JP" sz="1108" b="1"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12</a:t>
            </a:r>
            <a:r>
              <a:rPr kumimoji="1" lang="ja-JP" altLang="en-US" sz="1108" b="1"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108" b="1"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30</a:t>
            </a:r>
            <a:r>
              <a:rPr kumimoji="1" lang="ja-JP" altLang="en-US" sz="1108" b="1"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a:t>
            </a:r>
            <a:r>
              <a:rPr kumimoji="1" lang="en-US" altLang="ja-JP" sz="1108" b="1"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a:t>
            </a:r>
            <a:r>
              <a:rPr kumimoji="1" lang="ja-JP" altLang="en-US" sz="1108" b="1"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108" b="1"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11</a:t>
            </a:r>
            <a:r>
              <a:rPr kumimoji="1" lang="ja-JP" altLang="en-US" sz="1108" b="1"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　　　　　　　　 ３８８億８，０００万円（第</a:t>
            </a:r>
            <a:r>
              <a:rPr kumimoji="1" lang="en-US" altLang="ja-JP" sz="1108" b="1"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11</a:t>
            </a:r>
            <a:r>
              <a:rPr kumimoji="1" lang="ja-JP" altLang="en-US" sz="1108" b="1"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回補正）</a:t>
            </a:r>
          </a:p>
          <a:p>
            <a:pPr marL="0" marR="0" lvl="0" indent="0" algn="l" defTabSz="844083" rtl="0" eaLnBrk="0" fontAlgn="base" latinLnBrk="0" hangingPunct="0">
              <a:lnSpc>
                <a:spcPct val="120000"/>
              </a:lnSpc>
              <a:spcBef>
                <a:spcPts val="0"/>
              </a:spcBef>
              <a:spcAft>
                <a:spcPct val="0"/>
              </a:spcAft>
              <a:buClrTx/>
              <a:buSzTx/>
              <a:buFontTx/>
              <a:buNone/>
              <a:tabLst/>
              <a:defRPr/>
            </a:pPr>
            <a:r>
              <a:rPr kumimoji="1" lang="en-US" altLang="ja-JP" sz="1108" b="1"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&lt;</a:t>
            </a:r>
            <a:r>
              <a:rPr kumimoji="1" lang="ja-JP" altLang="en-US" sz="1108" b="1"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市内全域</a:t>
            </a:r>
            <a:r>
              <a:rPr kumimoji="1" lang="en-US" altLang="ja-JP" sz="1108" b="1"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&gt;</a:t>
            </a:r>
            <a:r>
              <a:rPr kumimoji="1" lang="ja-JP" altLang="en-US" sz="1108" b="1"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a:t>
            </a:r>
            <a:r>
              <a:rPr kumimoji="1" lang="en-US" altLang="ja-JP" sz="1108" b="1"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a:t>
            </a:r>
            <a:r>
              <a:rPr kumimoji="1" lang="ja-JP" altLang="en-US" sz="1108" b="1"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108" b="1"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12</a:t>
            </a:r>
            <a:r>
              <a:rPr kumimoji="1" lang="ja-JP" altLang="en-US" sz="1108" b="1"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a:t>
            </a:r>
            <a:r>
              <a:rPr kumimoji="1" lang="en-US" altLang="ja-JP" sz="1108" b="1"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13</a:t>
            </a:r>
            <a:r>
              <a:rPr kumimoji="1" lang="ja-JP" altLang="en-US" sz="1108" b="1"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　　　　　　　　　　　      ４３億２，０００万円（第</a:t>
            </a:r>
            <a:r>
              <a:rPr kumimoji="1" lang="en-US" altLang="ja-JP" sz="1108" b="1"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13</a:t>
            </a:r>
            <a:r>
              <a:rPr kumimoji="1" lang="ja-JP" altLang="en-US" sz="1108" b="1"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回補正）</a:t>
            </a:r>
          </a:p>
          <a:p>
            <a:pPr marL="263776" marR="0" lvl="0" indent="-263776" algn="l" defTabSz="844083" rtl="0" eaLnBrk="0" fontAlgn="base" latinLnBrk="0" hangingPunct="0">
              <a:lnSpc>
                <a:spcPct val="120000"/>
              </a:lnSpc>
              <a:spcBef>
                <a:spcPts val="0"/>
              </a:spcBef>
              <a:spcAft>
                <a:spcPct val="0"/>
              </a:spcAft>
              <a:buClrTx/>
              <a:buSzTx/>
              <a:buFont typeface="Wingdings" panose="05000000000000000000" pitchFamily="2" charset="2"/>
              <a:buChar char="Ø"/>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支給金額：１事業所あたり最大</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156</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万円（（日額</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4</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万円</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×29</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日間）</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+40</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万円（市独自上乗せ））</a:t>
            </a:r>
            <a:endPar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p:txBody>
      </p:sp>
      <p:sp>
        <p:nvSpPr>
          <p:cNvPr id="5" name="AutoShape 6"/>
          <p:cNvSpPr>
            <a:spLocks noChangeArrowheads="1"/>
          </p:cNvSpPr>
          <p:nvPr/>
        </p:nvSpPr>
        <p:spPr bwMode="auto">
          <a:xfrm>
            <a:off x="507024" y="1571585"/>
            <a:ext cx="8128489" cy="366281"/>
          </a:xfrm>
          <a:prstGeom prst="roundRect">
            <a:avLst>
              <a:gd name="adj" fmla="val 16667"/>
            </a:avLst>
          </a:prstGeom>
          <a:solidFill>
            <a:schemeClr val="accent1">
              <a:lumMod val="40000"/>
              <a:lumOff val="60000"/>
            </a:schemeClr>
          </a:solidFill>
          <a:ln w="22225">
            <a:noFill/>
            <a:round/>
            <a:headEnd/>
            <a:tailEnd/>
          </a:ln>
          <a:effectLst>
            <a:outerShdw blurRad="50800" dist="38100" dir="2700000" algn="tl" rotWithShape="0">
              <a:prstClr val="black">
                <a:alpha val="40000"/>
              </a:prstClr>
            </a:outerShdw>
          </a:effectLst>
        </p:spPr>
        <p:txBody>
          <a:bodyPr lIns="71934" tIns="0" rIns="71934" bIns="0" anchor="ctr"/>
          <a:lstStyle/>
          <a:p>
            <a:pPr marL="0" marR="0" lvl="0" indent="0" algn="l" defTabSz="844083" rtl="0" eaLnBrk="0" fontAlgn="base" latinLnBrk="0" hangingPunct="0">
              <a:lnSpc>
                <a:spcPct val="100000"/>
              </a:lnSpc>
              <a:spcBef>
                <a:spcPct val="0"/>
              </a:spcBef>
              <a:spcAft>
                <a:spcPct val="0"/>
              </a:spcAft>
              <a:buClrTx/>
              <a:buSzTx/>
              <a:buFontTx/>
              <a:buNone/>
              <a:tabLst/>
              <a:defRPr/>
            </a:pPr>
            <a:r>
              <a:rPr kumimoji="1" lang="ja-JP" altLang="en-US"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感染拡大防止に向けた営業時間短縮協力金の支給</a:t>
            </a:r>
          </a:p>
        </p:txBody>
      </p:sp>
      <p:sp>
        <p:nvSpPr>
          <p:cNvPr id="2" name="スライド番号プレースホルダー 1"/>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1E2DCCE-2328-4EE7-B47C-8DACD135FF60}" type="slidenum">
              <a:rPr kumimoji="1" lang="en-US" altLang="ja-JP" sz="11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292</a:t>
            </a:fld>
            <a:endParaRPr kumimoji="1" lang="en-US" altLang="ja-JP" sz="11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
        <p:nvSpPr>
          <p:cNvPr id="6" name="テキスト ボックス 36"/>
          <p:cNvSpPr txBox="1"/>
          <p:nvPr/>
        </p:nvSpPr>
        <p:spPr>
          <a:xfrm>
            <a:off x="53576" y="46166"/>
            <a:ext cx="3993789"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Ⅳ</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　新型</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コロナウイルス感染症</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対策</a:t>
            </a:r>
            <a:endPar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endParaRPr>
          </a:p>
        </p:txBody>
      </p:sp>
    </p:spTree>
    <p:extLst>
      <p:ext uri="{BB962C8B-B14F-4D97-AF65-F5344CB8AC3E}">
        <p14:creationId xmlns:p14="http://schemas.microsoft.com/office/powerpoint/2010/main" val="962044277"/>
      </p:ext>
    </p:extLst>
  </p:cSld>
  <p:clrMapOvr>
    <a:masterClrMapping/>
  </p:clrMapOvr>
  <p:transition/>
  <p:timing>
    <p:tnLst>
      <p:par>
        <p:cTn id="1" dur="indefinite" restart="never" nodeType="tmRoot"/>
      </p:par>
    </p:tnLst>
  </p:timing>
</p:sld>
</file>

<file path=ppt/slides/slide2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Rectangle 4"/>
          <p:cNvSpPr>
            <a:spLocks noChangeArrowheads="1"/>
          </p:cNvSpPr>
          <p:nvPr/>
        </p:nvSpPr>
        <p:spPr bwMode="auto">
          <a:xfrm>
            <a:off x="350227" y="1050682"/>
            <a:ext cx="8442081" cy="439616"/>
          </a:xfrm>
          <a:prstGeom prst="rect">
            <a:avLst/>
          </a:prstGeom>
          <a:solidFill>
            <a:srgbClr val="000099"/>
          </a:solidFill>
          <a:ln w="38100" algn="ctr">
            <a:noFill/>
            <a:miter lim="800000"/>
            <a:headEnd/>
            <a:tailEnd/>
          </a:ln>
          <a:effectLst/>
        </p:spPr>
        <p:txBody>
          <a:bodyPr wrap="none" lIns="71934" tIns="35967" rIns="71934" bIns="35967" anchor="ctr"/>
          <a:lstStyle/>
          <a:p>
            <a:pPr marL="0" marR="0" lvl="0" indent="0" algn="ctr" defTabSz="844083" rtl="0" eaLnBrk="1" fontAlgn="base" latinLnBrk="0" hangingPunct="1">
              <a:lnSpc>
                <a:spcPct val="100000"/>
              </a:lnSpc>
              <a:spcBef>
                <a:spcPct val="0"/>
              </a:spcBef>
              <a:spcAft>
                <a:spcPct val="0"/>
              </a:spcAft>
              <a:buClrTx/>
              <a:buSzTx/>
              <a:buFontTx/>
              <a:buNone/>
              <a:tabLst/>
              <a:defRPr/>
            </a:pPr>
            <a:r>
              <a:rPr kumimoji="1" lang="ja-JP" altLang="en-US" sz="2585"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HG創英角ｺﾞｼｯｸUB" pitchFamily="49" charset="-128"/>
                <a:cs typeface="+mn-cs"/>
              </a:rPr>
              <a:t>令和２年度</a:t>
            </a:r>
            <a:endParaRPr kumimoji="1" lang="en-US" altLang="ja-JP" sz="2585"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HG創英角ｺﾞｼｯｸUB" pitchFamily="49" charset="-128"/>
              <a:cs typeface="+mn-cs"/>
            </a:endParaRPr>
          </a:p>
        </p:txBody>
      </p:sp>
      <p:sp>
        <p:nvSpPr>
          <p:cNvPr id="11" name="AutoShape 6"/>
          <p:cNvSpPr>
            <a:spLocks noChangeArrowheads="1"/>
          </p:cNvSpPr>
          <p:nvPr/>
        </p:nvSpPr>
        <p:spPr bwMode="auto">
          <a:xfrm>
            <a:off x="478074" y="3335572"/>
            <a:ext cx="8128489" cy="604270"/>
          </a:xfrm>
          <a:prstGeom prst="roundRect">
            <a:avLst>
              <a:gd name="adj" fmla="val 16667"/>
            </a:avLst>
          </a:prstGeom>
          <a:solidFill>
            <a:schemeClr val="accent1">
              <a:lumMod val="40000"/>
              <a:lumOff val="60000"/>
            </a:schemeClr>
          </a:solidFill>
          <a:ln w="22225">
            <a:noFill/>
            <a:round/>
            <a:headEnd/>
            <a:tailEnd/>
          </a:ln>
          <a:effectLst>
            <a:outerShdw blurRad="50800" dist="38100" dir="2700000" algn="tl" rotWithShape="0">
              <a:prstClr val="black">
                <a:alpha val="40000"/>
              </a:prstClr>
            </a:outerShdw>
          </a:effectLst>
        </p:spPr>
        <p:txBody>
          <a:bodyPr lIns="71934" tIns="0" rIns="71934" bIns="0" anchor="ctr"/>
          <a:lstStyle/>
          <a:p>
            <a:pPr marL="0" marR="0" lvl="0" indent="0" algn="l" defTabSz="844083" rtl="0" eaLnBrk="0" fontAlgn="base" latinLnBrk="0" hangingPunct="0">
              <a:lnSpc>
                <a:spcPct val="100000"/>
              </a:lnSpc>
              <a:spcBef>
                <a:spcPct val="0"/>
              </a:spcBef>
              <a:spcAft>
                <a:spcPct val="0"/>
              </a:spcAft>
              <a:buClrTx/>
              <a:buSzTx/>
              <a:buFontTx/>
              <a:buNone/>
              <a:tabLst/>
              <a:defRPr/>
            </a:pPr>
            <a:r>
              <a:rPr kumimoji="1" lang="ja-JP" altLang="en-US"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未就学児を養育する世帯への特別給付金の支給 </a:t>
            </a:r>
            <a:endParaRPr kumimoji="1" lang="en-US" altLang="ja-JP"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endParaRPr>
          </a:p>
          <a:p>
            <a:pPr marL="0" marR="0" lvl="0" indent="0" algn="l" defTabSz="844083" rtl="0" eaLnBrk="0" fontAlgn="base" latinLnBrk="0" hangingPunct="0">
              <a:lnSpc>
                <a:spcPct val="100000"/>
              </a:lnSpc>
              <a:spcBef>
                <a:spcPct val="0"/>
              </a:spcBef>
              <a:spcAft>
                <a:spcPct val="0"/>
              </a:spcAft>
              <a:buClrTx/>
              <a:buSzTx/>
              <a:buFontTx/>
              <a:buNone/>
              <a:tabLst/>
              <a:defRPr/>
            </a:pPr>
            <a:r>
              <a:rPr kumimoji="1" lang="ja-JP" altLang="en-US"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　　　　　　　　　　　　　　　　　　　　　　　　　　　　６１億　　７００万円（第７回補正）</a:t>
            </a:r>
          </a:p>
        </p:txBody>
      </p:sp>
      <p:sp>
        <p:nvSpPr>
          <p:cNvPr id="12" name="コンテンツ プレースホルダー 2"/>
          <p:cNvSpPr txBox="1">
            <a:spLocks/>
          </p:cNvSpPr>
          <p:nvPr/>
        </p:nvSpPr>
        <p:spPr>
          <a:xfrm>
            <a:off x="483804" y="4073791"/>
            <a:ext cx="8128490" cy="891900"/>
          </a:xfrm>
          <a:prstGeom prst="rect">
            <a:avLst/>
          </a:prstGeom>
        </p:spPr>
        <p:txBody>
          <a:bodyPr anchor="t" anchorCtr="0">
            <a:noAutofit/>
          </a:bodyPr>
          <a:lstStyle>
            <a:lvl1pPr marL="285750" indent="-285750" algn="l" rtl="0" eaLnBrk="0" fontAlgn="base" hangingPunct="0">
              <a:spcBef>
                <a:spcPct val="20000"/>
              </a:spcBef>
              <a:spcAft>
                <a:spcPct val="0"/>
              </a:spcAft>
              <a:buChar char="•"/>
              <a:defRPr kumimoji="1" sz="2800">
                <a:solidFill>
                  <a:schemeClr val="tx1"/>
                </a:solidFill>
                <a:latin typeface="+mn-lt"/>
                <a:ea typeface="+mn-ea"/>
                <a:cs typeface="+mn-cs"/>
              </a:defRPr>
            </a:lvl1pPr>
            <a:lvl2pPr marL="627063" indent="-236538" algn="l" rtl="0" eaLnBrk="0" fontAlgn="base" hangingPunct="0">
              <a:spcBef>
                <a:spcPct val="20000"/>
              </a:spcBef>
              <a:spcAft>
                <a:spcPct val="0"/>
              </a:spcAft>
              <a:buChar char="–"/>
              <a:defRPr kumimoji="1" sz="2400">
                <a:solidFill>
                  <a:schemeClr val="tx1"/>
                </a:solidFill>
                <a:latin typeface="+mn-lt"/>
                <a:ea typeface="+mn-ea"/>
              </a:defRPr>
            </a:lvl2pPr>
            <a:lvl3pPr marL="968375" indent="-188913" algn="l" rtl="0" eaLnBrk="0" fontAlgn="base" hangingPunct="0">
              <a:spcBef>
                <a:spcPct val="20000"/>
              </a:spcBef>
              <a:spcAft>
                <a:spcPct val="0"/>
              </a:spcAft>
              <a:buChar char="•"/>
              <a:defRPr kumimoji="1" sz="2000">
                <a:solidFill>
                  <a:schemeClr val="tx1"/>
                </a:solidFill>
                <a:latin typeface="+mn-lt"/>
                <a:ea typeface="+mn-ea"/>
              </a:defRPr>
            </a:lvl3pPr>
            <a:lvl4pPr marL="1357313" indent="-188913" algn="l" rtl="0" eaLnBrk="0" fontAlgn="base" hangingPunct="0">
              <a:spcBef>
                <a:spcPct val="20000"/>
              </a:spcBef>
              <a:spcAft>
                <a:spcPct val="0"/>
              </a:spcAft>
              <a:buChar char="–"/>
              <a:defRPr kumimoji="1" sz="1700">
                <a:solidFill>
                  <a:schemeClr val="tx1"/>
                </a:solidFill>
                <a:latin typeface="+mn-lt"/>
                <a:ea typeface="+mn-ea"/>
              </a:defRPr>
            </a:lvl4pPr>
            <a:lvl5pPr marL="1747838" indent="-188913" algn="l" rtl="0" eaLnBrk="0" fontAlgn="base" hangingPunct="0">
              <a:spcBef>
                <a:spcPct val="20000"/>
              </a:spcBef>
              <a:spcAft>
                <a:spcPct val="0"/>
              </a:spcAft>
              <a:buChar char="»"/>
              <a:defRPr kumimoji="1" sz="1700">
                <a:solidFill>
                  <a:schemeClr val="tx1"/>
                </a:solidFill>
                <a:latin typeface="+mn-lt"/>
                <a:ea typeface="+mn-ea"/>
              </a:defRPr>
            </a:lvl5pPr>
            <a:lvl6pPr marL="2142013" indent="-194728" algn="l" rtl="0" fontAlgn="base">
              <a:spcBef>
                <a:spcPct val="20000"/>
              </a:spcBef>
              <a:spcAft>
                <a:spcPct val="0"/>
              </a:spcAft>
              <a:buChar char="»"/>
              <a:defRPr kumimoji="1" sz="1700">
                <a:solidFill>
                  <a:schemeClr val="tx1"/>
                </a:solidFill>
                <a:latin typeface="+mn-lt"/>
                <a:ea typeface="+mn-ea"/>
              </a:defRPr>
            </a:lvl6pPr>
            <a:lvl7pPr marL="2531469" indent="-194728" algn="l" rtl="0" fontAlgn="base">
              <a:spcBef>
                <a:spcPct val="20000"/>
              </a:spcBef>
              <a:spcAft>
                <a:spcPct val="0"/>
              </a:spcAft>
              <a:buChar char="»"/>
              <a:defRPr kumimoji="1" sz="1700">
                <a:solidFill>
                  <a:schemeClr val="tx1"/>
                </a:solidFill>
                <a:latin typeface="+mn-lt"/>
                <a:ea typeface="+mn-ea"/>
              </a:defRPr>
            </a:lvl7pPr>
            <a:lvl8pPr marL="2920928" indent="-194728" algn="l" rtl="0" fontAlgn="base">
              <a:spcBef>
                <a:spcPct val="20000"/>
              </a:spcBef>
              <a:spcAft>
                <a:spcPct val="0"/>
              </a:spcAft>
              <a:buChar char="»"/>
              <a:defRPr kumimoji="1" sz="1700">
                <a:solidFill>
                  <a:schemeClr val="tx1"/>
                </a:solidFill>
                <a:latin typeface="+mn-lt"/>
                <a:ea typeface="+mn-ea"/>
              </a:defRPr>
            </a:lvl8pPr>
            <a:lvl9pPr marL="3310386" indent="-194728" algn="l" rtl="0" fontAlgn="base">
              <a:spcBef>
                <a:spcPct val="20000"/>
              </a:spcBef>
              <a:spcAft>
                <a:spcPct val="0"/>
              </a:spcAft>
              <a:buChar char="»"/>
              <a:defRPr kumimoji="1" sz="1700">
                <a:solidFill>
                  <a:schemeClr val="tx1"/>
                </a:solidFill>
                <a:latin typeface="+mn-lt"/>
                <a:ea typeface="+mn-ea"/>
              </a:defRPr>
            </a:lvl9pPr>
          </a:lstStyle>
          <a:p>
            <a:pPr marL="263776" marR="0" lvl="0" indent="-263776" algn="l" defTabSz="844083" rtl="0" eaLnBrk="0" fontAlgn="base" latinLnBrk="0" hangingPunct="0">
              <a:lnSpc>
                <a:spcPct val="120000"/>
              </a:lnSpc>
              <a:spcBef>
                <a:spcPts val="0"/>
              </a:spcBef>
              <a:spcAft>
                <a:spcPct val="0"/>
              </a:spcAft>
              <a:buClrTx/>
              <a:buSzTx/>
              <a:buFont typeface="Wingdings" panose="05000000000000000000" pitchFamily="2" charset="2"/>
              <a:buChar char="Ø"/>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新型コロナ禍における子育て世帯に向けた新たな独自支援として、０歳から５歳児の未就学児を養育する世帯に対し、対象児童一人につき５万円の一時金を支給</a:t>
            </a:r>
          </a:p>
          <a:p>
            <a:pPr marL="0" marR="0" lvl="0" indent="498243" algn="l" defTabSz="844083" rtl="0" eaLnBrk="0" fontAlgn="base" latinLnBrk="0" hangingPunct="0">
              <a:lnSpc>
                <a:spcPct val="12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支給開始：</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10</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月末頃</a:t>
            </a:r>
          </a:p>
          <a:p>
            <a:pPr marL="0" marR="0" lvl="0" indent="498243" algn="l" defTabSz="844083" rtl="0" eaLnBrk="0" fontAlgn="base" latinLnBrk="0" hangingPunct="0">
              <a:lnSpc>
                <a:spcPct val="12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対象児童数：約</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121,600</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人</a:t>
            </a:r>
          </a:p>
        </p:txBody>
      </p:sp>
      <p:sp>
        <p:nvSpPr>
          <p:cNvPr id="9" name="コンテンツ プレースホルダー 2"/>
          <p:cNvSpPr txBox="1">
            <a:spLocks/>
          </p:cNvSpPr>
          <p:nvPr/>
        </p:nvSpPr>
        <p:spPr>
          <a:xfrm>
            <a:off x="478074" y="2574951"/>
            <a:ext cx="8128490" cy="668699"/>
          </a:xfrm>
          <a:prstGeom prst="rect">
            <a:avLst/>
          </a:prstGeom>
        </p:spPr>
        <p:txBody>
          <a:bodyPr anchor="t" anchorCtr="0">
            <a:noAutofit/>
          </a:bodyPr>
          <a:lstStyle>
            <a:lvl1pPr marL="285750" indent="-285750" algn="l" rtl="0" eaLnBrk="0" fontAlgn="base" hangingPunct="0">
              <a:spcBef>
                <a:spcPct val="20000"/>
              </a:spcBef>
              <a:spcAft>
                <a:spcPct val="0"/>
              </a:spcAft>
              <a:buChar char="•"/>
              <a:defRPr kumimoji="1" sz="2800">
                <a:solidFill>
                  <a:schemeClr val="tx1"/>
                </a:solidFill>
                <a:latin typeface="+mn-lt"/>
                <a:ea typeface="+mn-ea"/>
                <a:cs typeface="+mn-cs"/>
              </a:defRPr>
            </a:lvl1pPr>
            <a:lvl2pPr marL="627063" indent="-236538" algn="l" rtl="0" eaLnBrk="0" fontAlgn="base" hangingPunct="0">
              <a:spcBef>
                <a:spcPct val="20000"/>
              </a:spcBef>
              <a:spcAft>
                <a:spcPct val="0"/>
              </a:spcAft>
              <a:buChar char="–"/>
              <a:defRPr kumimoji="1" sz="2400">
                <a:solidFill>
                  <a:schemeClr val="tx1"/>
                </a:solidFill>
                <a:latin typeface="+mn-lt"/>
                <a:ea typeface="+mn-ea"/>
              </a:defRPr>
            </a:lvl2pPr>
            <a:lvl3pPr marL="968375" indent="-188913" algn="l" rtl="0" eaLnBrk="0" fontAlgn="base" hangingPunct="0">
              <a:spcBef>
                <a:spcPct val="20000"/>
              </a:spcBef>
              <a:spcAft>
                <a:spcPct val="0"/>
              </a:spcAft>
              <a:buChar char="•"/>
              <a:defRPr kumimoji="1" sz="2000">
                <a:solidFill>
                  <a:schemeClr val="tx1"/>
                </a:solidFill>
                <a:latin typeface="+mn-lt"/>
                <a:ea typeface="+mn-ea"/>
              </a:defRPr>
            </a:lvl3pPr>
            <a:lvl4pPr marL="1357313" indent="-188913" algn="l" rtl="0" eaLnBrk="0" fontAlgn="base" hangingPunct="0">
              <a:spcBef>
                <a:spcPct val="20000"/>
              </a:spcBef>
              <a:spcAft>
                <a:spcPct val="0"/>
              </a:spcAft>
              <a:buChar char="–"/>
              <a:defRPr kumimoji="1" sz="1700">
                <a:solidFill>
                  <a:schemeClr val="tx1"/>
                </a:solidFill>
                <a:latin typeface="+mn-lt"/>
                <a:ea typeface="+mn-ea"/>
              </a:defRPr>
            </a:lvl4pPr>
            <a:lvl5pPr marL="1747838" indent="-188913" algn="l" rtl="0" eaLnBrk="0" fontAlgn="base" hangingPunct="0">
              <a:spcBef>
                <a:spcPct val="20000"/>
              </a:spcBef>
              <a:spcAft>
                <a:spcPct val="0"/>
              </a:spcAft>
              <a:buChar char="»"/>
              <a:defRPr kumimoji="1" sz="1700">
                <a:solidFill>
                  <a:schemeClr val="tx1"/>
                </a:solidFill>
                <a:latin typeface="+mn-lt"/>
                <a:ea typeface="+mn-ea"/>
              </a:defRPr>
            </a:lvl5pPr>
            <a:lvl6pPr marL="2142013" indent="-194728" algn="l" rtl="0" fontAlgn="base">
              <a:spcBef>
                <a:spcPct val="20000"/>
              </a:spcBef>
              <a:spcAft>
                <a:spcPct val="0"/>
              </a:spcAft>
              <a:buChar char="»"/>
              <a:defRPr kumimoji="1" sz="1700">
                <a:solidFill>
                  <a:schemeClr val="tx1"/>
                </a:solidFill>
                <a:latin typeface="+mn-lt"/>
                <a:ea typeface="+mn-ea"/>
              </a:defRPr>
            </a:lvl6pPr>
            <a:lvl7pPr marL="2531469" indent="-194728" algn="l" rtl="0" fontAlgn="base">
              <a:spcBef>
                <a:spcPct val="20000"/>
              </a:spcBef>
              <a:spcAft>
                <a:spcPct val="0"/>
              </a:spcAft>
              <a:buChar char="»"/>
              <a:defRPr kumimoji="1" sz="1700">
                <a:solidFill>
                  <a:schemeClr val="tx1"/>
                </a:solidFill>
                <a:latin typeface="+mn-lt"/>
                <a:ea typeface="+mn-ea"/>
              </a:defRPr>
            </a:lvl7pPr>
            <a:lvl8pPr marL="2920928" indent="-194728" algn="l" rtl="0" fontAlgn="base">
              <a:spcBef>
                <a:spcPct val="20000"/>
              </a:spcBef>
              <a:spcAft>
                <a:spcPct val="0"/>
              </a:spcAft>
              <a:buChar char="»"/>
              <a:defRPr kumimoji="1" sz="1700">
                <a:solidFill>
                  <a:schemeClr val="tx1"/>
                </a:solidFill>
                <a:latin typeface="+mn-lt"/>
                <a:ea typeface="+mn-ea"/>
              </a:defRPr>
            </a:lvl8pPr>
            <a:lvl9pPr marL="3310386" indent="-194728" algn="l" rtl="0" fontAlgn="base">
              <a:spcBef>
                <a:spcPct val="20000"/>
              </a:spcBef>
              <a:spcAft>
                <a:spcPct val="0"/>
              </a:spcAft>
              <a:buChar char="»"/>
              <a:defRPr kumimoji="1" sz="1700">
                <a:solidFill>
                  <a:schemeClr val="tx1"/>
                </a:solidFill>
                <a:latin typeface="+mn-lt"/>
                <a:ea typeface="+mn-ea"/>
              </a:defRPr>
            </a:lvl9pPr>
          </a:lstStyle>
          <a:p>
            <a:pPr marL="263776" marR="0" lvl="0" indent="-263776" algn="l" defTabSz="844083" rtl="0" eaLnBrk="0" fontAlgn="base" latinLnBrk="0" hangingPunct="0">
              <a:lnSpc>
                <a:spcPct val="120000"/>
              </a:lnSpc>
              <a:spcBef>
                <a:spcPts val="0"/>
              </a:spcBef>
              <a:spcAft>
                <a:spcPct val="0"/>
              </a:spcAft>
              <a:buClrTx/>
              <a:buSzTx/>
              <a:buFont typeface="Wingdings" panose="05000000000000000000" pitchFamily="2" charset="2"/>
              <a:buChar char="Ø"/>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学校保健特別対策事業費補助金</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学校再開に伴う感染症対策・学習保障等に係る支援事業</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を活用し、感染拡大防止や</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3</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密対策、こどもの学習保障等を目的とし、学校の規模に応じ</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200</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万～</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500</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万円の予算を配当</a:t>
            </a:r>
          </a:p>
          <a:p>
            <a:pPr marL="263776" marR="0" lvl="0" indent="-263776" algn="l" defTabSz="844083" rtl="0" eaLnBrk="0" fontAlgn="base" latinLnBrk="0" hangingPunct="0">
              <a:lnSpc>
                <a:spcPct val="120000"/>
              </a:lnSpc>
              <a:spcBef>
                <a:spcPts val="0"/>
              </a:spcBef>
              <a:spcAft>
                <a:spcPct val="0"/>
              </a:spcAft>
              <a:buClrTx/>
              <a:buSzTx/>
              <a:buFont typeface="Wingdings" panose="05000000000000000000" pitchFamily="2" charset="2"/>
              <a:buChar char="Ø"/>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小学校：</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292</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件、中学校：</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131</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件、高等学校：</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21</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件</a:t>
            </a:r>
          </a:p>
        </p:txBody>
      </p:sp>
      <p:sp>
        <p:nvSpPr>
          <p:cNvPr id="10" name="AutoShape 6"/>
          <p:cNvSpPr>
            <a:spLocks noChangeArrowheads="1"/>
          </p:cNvSpPr>
          <p:nvPr/>
        </p:nvSpPr>
        <p:spPr bwMode="auto">
          <a:xfrm>
            <a:off x="478075" y="1555347"/>
            <a:ext cx="8128489" cy="892057"/>
          </a:xfrm>
          <a:prstGeom prst="roundRect">
            <a:avLst>
              <a:gd name="adj" fmla="val 3738"/>
            </a:avLst>
          </a:prstGeom>
          <a:solidFill>
            <a:schemeClr val="accent1">
              <a:lumMod val="40000"/>
              <a:lumOff val="60000"/>
            </a:schemeClr>
          </a:solidFill>
          <a:ln w="22225">
            <a:noFill/>
            <a:round/>
            <a:headEnd/>
            <a:tailEnd/>
          </a:ln>
          <a:effectLst>
            <a:outerShdw blurRad="50800" dist="38100" dir="2700000" algn="tl" rotWithShape="0">
              <a:prstClr val="black">
                <a:alpha val="40000"/>
              </a:prstClr>
            </a:outerShdw>
          </a:effectLst>
        </p:spPr>
        <p:txBody>
          <a:bodyPr lIns="71934" tIns="0" rIns="71934" bIns="0" anchor="ctr"/>
          <a:lstStyle/>
          <a:p>
            <a:pPr marL="0" marR="0" lvl="0" indent="0" algn="l" defTabSz="844083" rtl="0" eaLnBrk="0" fontAlgn="base" latinLnBrk="0" hangingPunct="0">
              <a:lnSpc>
                <a:spcPct val="100000"/>
              </a:lnSpc>
              <a:spcBef>
                <a:spcPct val="0"/>
              </a:spcBef>
              <a:spcAft>
                <a:spcPct val="0"/>
              </a:spcAft>
              <a:buClrTx/>
              <a:buSzTx/>
              <a:buFontTx/>
              <a:buNone/>
              <a:tabLst/>
              <a:defRPr/>
            </a:pPr>
            <a:r>
              <a:rPr kumimoji="1" lang="ja-JP" altLang="en-US"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学校の感染拡大防止対策及び学習保障等に係る体制の整備</a:t>
            </a:r>
            <a:endParaRPr kumimoji="1" lang="en-US" altLang="ja-JP"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endParaRPr>
          </a:p>
          <a:p>
            <a:pPr marL="0" marR="0" lvl="0" indent="0" algn="l" defTabSz="844083" rtl="0" eaLnBrk="0" fontAlgn="base" latinLnBrk="0" hangingPunct="0">
              <a:lnSpc>
                <a:spcPct val="100000"/>
              </a:lnSpc>
              <a:spcBef>
                <a:spcPct val="0"/>
              </a:spcBef>
              <a:spcAft>
                <a:spcPct val="0"/>
              </a:spcAft>
              <a:buClrTx/>
              <a:buSzTx/>
              <a:buFontTx/>
              <a:buNone/>
              <a:tabLst/>
              <a:defRPr/>
            </a:pPr>
            <a:r>
              <a:rPr kumimoji="1" lang="ja-JP" altLang="en-US"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　　　　　　　　　　　　　　　　　　　　　　　　　　　　</a:t>
            </a:r>
            <a:r>
              <a:rPr kumimoji="1" lang="ja-JP" altLang="en-US" sz="1939" b="0" i="0" u="none" strike="noStrike" kern="1200" cap="none" spc="0" normalizeH="0" baseline="0" noProof="0" dirty="0" smtClean="0">
                <a:ln>
                  <a:noFill/>
                </a:ln>
                <a:solidFill>
                  <a:srgbClr val="000099"/>
                </a:solidFill>
                <a:effectLst/>
                <a:uLnTx/>
                <a:uFillTx/>
                <a:latin typeface="HGPｺﾞｼｯｸE" pitchFamily="50" charset="-128"/>
                <a:ea typeface="HGPｺﾞｼｯｸE" pitchFamily="50" charset="-128"/>
                <a:cs typeface="+mn-cs"/>
              </a:rPr>
              <a:t>２３億４，１００万円</a:t>
            </a:r>
            <a:r>
              <a:rPr kumimoji="1" lang="ja-JP" altLang="en-US"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（第７回補正）</a:t>
            </a:r>
          </a:p>
          <a:p>
            <a:pPr marL="0" marR="0" lvl="0" indent="0" algn="l" defTabSz="844083" rtl="0" eaLnBrk="0" fontAlgn="base" latinLnBrk="0" hangingPunct="0">
              <a:lnSpc>
                <a:spcPct val="100000"/>
              </a:lnSpc>
              <a:spcBef>
                <a:spcPct val="0"/>
              </a:spcBef>
              <a:spcAft>
                <a:spcPct val="0"/>
              </a:spcAft>
              <a:buClrTx/>
              <a:buSzTx/>
              <a:buFontTx/>
              <a:buNone/>
              <a:tabLst/>
              <a:defRPr/>
            </a:pPr>
            <a:r>
              <a:rPr kumimoji="1" lang="ja-JP" altLang="en-US"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　　　　　　　　　　　　　　　　　　  　　　　　　　　　　５億３，１００万円（第</a:t>
            </a:r>
            <a:r>
              <a:rPr kumimoji="1" lang="en-US" altLang="ja-JP"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13</a:t>
            </a:r>
            <a:r>
              <a:rPr kumimoji="1" lang="ja-JP" altLang="en-US"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回補正）</a:t>
            </a:r>
          </a:p>
        </p:txBody>
      </p:sp>
      <p:sp>
        <p:nvSpPr>
          <p:cNvPr id="2" name="スライド番号プレースホルダー 1"/>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1E2DCCE-2328-4EE7-B47C-8DACD135FF60}" type="slidenum">
              <a:rPr kumimoji="1" lang="en-US" altLang="ja-JP" sz="11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293</a:t>
            </a:fld>
            <a:endParaRPr kumimoji="1" lang="en-US" altLang="ja-JP" sz="11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
        <p:nvSpPr>
          <p:cNvPr id="13" name="テキスト ボックス 36"/>
          <p:cNvSpPr txBox="1"/>
          <p:nvPr/>
        </p:nvSpPr>
        <p:spPr>
          <a:xfrm>
            <a:off x="53576" y="46166"/>
            <a:ext cx="3993789"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Ⅳ</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　新型</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コロナウイルス感染症</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対策</a:t>
            </a:r>
            <a:endPar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endParaRPr>
          </a:p>
        </p:txBody>
      </p:sp>
    </p:spTree>
    <p:extLst>
      <p:ext uri="{BB962C8B-B14F-4D97-AF65-F5344CB8AC3E}">
        <p14:creationId xmlns:p14="http://schemas.microsoft.com/office/powerpoint/2010/main" val="714728446"/>
      </p:ext>
    </p:extLst>
  </p:cSld>
  <p:clrMapOvr>
    <a:masterClrMapping/>
  </p:clrMapOvr>
  <p:transition/>
  <p:timing>
    <p:tnLst>
      <p:par>
        <p:cTn id="1" dur="indefinite" restart="never" nodeType="tmRoot"/>
      </p:par>
    </p:tnLst>
  </p:timing>
</p:sld>
</file>

<file path=ppt/slides/slide2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Rectangle 4"/>
          <p:cNvSpPr>
            <a:spLocks noChangeArrowheads="1"/>
          </p:cNvSpPr>
          <p:nvPr/>
        </p:nvSpPr>
        <p:spPr bwMode="auto">
          <a:xfrm>
            <a:off x="350227" y="1050682"/>
            <a:ext cx="8442081" cy="439616"/>
          </a:xfrm>
          <a:prstGeom prst="rect">
            <a:avLst/>
          </a:prstGeom>
          <a:solidFill>
            <a:srgbClr val="000099"/>
          </a:solidFill>
          <a:ln w="38100" algn="ctr">
            <a:noFill/>
            <a:miter lim="800000"/>
            <a:headEnd/>
            <a:tailEnd/>
          </a:ln>
          <a:effectLst/>
        </p:spPr>
        <p:txBody>
          <a:bodyPr wrap="none" lIns="71934" tIns="35967" rIns="71934" bIns="35967" anchor="ctr"/>
          <a:lstStyle/>
          <a:p>
            <a:pPr marL="0" marR="0" lvl="0" indent="0" algn="ctr" defTabSz="844083" rtl="0" eaLnBrk="1" fontAlgn="base" latinLnBrk="0" hangingPunct="1">
              <a:lnSpc>
                <a:spcPct val="100000"/>
              </a:lnSpc>
              <a:spcBef>
                <a:spcPct val="0"/>
              </a:spcBef>
              <a:spcAft>
                <a:spcPct val="0"/>
              </a:spcAft>
              <a:buClrTx/>
              <a:buSzTx/>
              <a:buFontTx/>
              <a:buNone/>
              <a:tabLst/>
              <a:defRPr/>
            </a:pPr>
            <a:r>
              <a:rPr kumimoji="1" lang="ja-JP" altLang="en-US" sz="2585"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HG創英角ｺﾞｼｯｸUB" pitchFamily="49" charset="-128"/>
                <a:cs typeface="+mn-cs"/>
              </a:rPr>
              <a:t>令和２年度</a:t>
            </a:r>
            <a:endParaRPr kumimoji="1" lang="en-US" altLang="ja-JP" sz="2585"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HG創英角ｺﾞｼｯｸUB" pitchFamily="49" charset="-128"/>
              <a:cs typeface="+mn-cs"/>
            </a:endParaRPr>
          </a:p>
        </p:txBody>
      </p:sp>
      <p:sp>
        <p:nvSpPr>
          <p:cNvPr id="7" name="コンテンツ プレースホルダー 2"/>
          <p:cNvSpPr txBox="1">
            <a:spLocks/>
          </p:cNvSpPr>
          <p:nvPr/>
        </p:nvSpPr>
        <p:spPr>
          <a:xfrm>
            <a:off x="507021" y="2620003"/>
            <a:ext cx="8208554" cy="1074615"/>
          </a:xfrm>
          <a:prstGeom prst="rect">
            <a:avLst/>
          </a:prstGeom>
        </p:spPr>
        <p:txBody>
          <a:bodyPr anchor="t" anchorCtr="0">
            <a:noAutofit/>
          </a:bodyPr>
          <a:lstStyle>
            <a:lvl1pPr marL="285750" indent="-285750" algn="l" rtl="0" eaLnBrk="0" fontAlgn="base" hangingPunct="0">
              <a:spcBef>
                <a:spcPct val="20000"/>
              </a:spcBef>
              <a:spcAft>
                <a:spcPct val="0"/>
              </a:spcAft>
              <a:buChar char="•"/>
              <a:defRPr kumimoji="1" sz="2800">
                <a:solidFill>
                  <a:schemeClr val="tx1"/>
                </a:solidFill>
                <a:latin typeface="+mn-lt"/>
                <a:ea typeface="+mn-ea"/>
                <a:cs typeface="+mn-cs"/>
              </a:defRPr>
            </a:lvl1pPr>
            <a:lvl2pPr marL="627063" indent="-236538" algn="l" rtl="0" eaLnBrk="0" fontAlgn="base" hangingPunct="0">
              <a:spcBef>
                <a:spcPct val="20000"/>
              </a:spcBef>
              <a:spcAft>
                <a:spcPct val="0"/>
              </a:spcAft>
              <a:buChar char="–"/>
              <a:defRPr kumimoji="1" sz="2400">
                <a:solidFill>
                  <a:schemeClr val="tx1"/>
                </a:solidFill>
                <a:latin typeface="+mn-lt"/>
                <a:ea typeface="+mn-ea"/>
              </a:defRPr>
            </a:lvl2pPr>
            <a:lvl3pPr marL="968375" indent="-188913" algn="l" rtl="0" eaLnBrk="0" fontAlgn="base" hangingPunct="0">
              <a:spcBef>
                <a:spcPct val="20000"/>
              </a:spcBef>
              <a:spcAft>
                <a:spcPct val="0"/>
              </a:spcAft>
              <a:buChar char="•"/>
              <a:defRPr kumimoji="1" sz="2000">
                <a:solidFill>
                  <a:schemeClr val="tx1"/>
                </a:solidFill>
                <a:latin typeface="+mn-lt"/>
                <a:ea typeface="+mn-ea"/>
              </a:defRPr>
            </a:lvl3pPr>
            <a:lvl4pPr marL="1357313" indent="-188913" algn="l" rtl="0" eaLnBrk="0" fontAlgn="base" hangingPunct="0">
              <a:spcBef>
                <a:spcPct val="20000"/>
              </a:spcBef>
              <a:spcAft>
                <a:spcPct val="0"/>
              </a:spcAft>
              <a:buChar char="–"/>
              <a:defRPr kumimoji="1" sz="1700">
                <a:solidFill>
                  <a:schemeClr val="tx1"/>
                </a:solidFill>
                <a:latin typeface="+mn-lt"/>
                <a:ea typeface="+mn-ea"/>
              </a:defRPr>
            </a:lvl4pPr>
            <a:lvl5pPr marL="1747838" indent="-188913" algn="l" rtl="0" eaLnBrk="0" fontAlgn="base" hangingPunct="0">
              <a:spcBef>
                <a:spcPct val="20000"/>
              </a:spcBef>
              <a:spcAft>
                <a:spcPct val="0"/>
              </a:spcAft>
              <a:buChar char="»"/>
              <a:defRPr kumimoji="1" sz="1700">
                <a:solidFill>
                  <a:schemeClr val="tx1"/>
                </a:solidFill>
                <a:latin typeface="+mn-lt"/>
                <a:ea typeface="+mn-ea"/>
              </a:defRPr>
            </a:lvl5pPr>
            <a:lvl6pPr marL="2142013" indent="-194728" algn="l" rtl="0" fontAlgn="base">
              <a:spcBef>
                <a:spcPct val="20000"/>
              </a:spcBef>
              <a:spcAft>
                <a:spcPct val="0"/>
              </a:spcAft>
              <a:buChar char="»"/>
              <a:defRPr kumimoji="1" sz="1700">
                <a:solidFill>
                  <a:schemeClr val="tx1"/>
                </a:solidFill>
                <a:latin typeface="+mn-lt"/>
                <a:ea typeface="+mn-ea"/>
              </a:defRPr>
            </a:lvl6pPr>
            <a:lvl7pPr marL="2531469" indent="-194728" algn="l" rtl="0" fontAlgn="base">
              <a:spcBef>
                <a:spcPct val="20000"/>
              </a:spcBef>
              <a:spcAft>
                <a:spcPct val="0"/>
              </a:spcAft>
              <a:buChar char="»"/>
              <a:defRPr kumimoji="1" sz="1700">
                <a:solidFill>
                  <a:schemeClr val="tx1"/>
                </a:solidFill>
                <a:latin typeface="+mn-lt"/>
                <a:ea typeface="+mn-ea"/>
              </a:defRPr>
            </a:lvl7pPr>
            <a:lvl8pPr marL="2920928" indent="-194728" algn="l" rtl="0" fontAlgn="base">
              <a:spcBef>
                <a:spcPct val="20000"/>
              </a:spcBef>
              <a:spcAft>
                <a:spcPct val="0"/>
              </a:spcAft>
              <a:buChar char="»"/>
              <a:defRPr kumimoji="1" sz="1700">
                <a:solidFill>
                  <a:schemeClr val="tx1"/>
                </a:solidFill>
                <a:latin typeface="+mn-lt"/>
                <a:ea typeface="+mn-ea"/>
              </a:defRPr>
            </a:lvl8pPr>
            <a:lvl9pPr marL="3310386" indent="-194728" algn="l" rtl="0" fontAlgn="base">
              <a:spcBef>
                <a:spcPct val="20000"/>
              </a:spcBef>
              <a:spcAft>
                <a:spcPct val="0"/>
              </a:spcAft>
              <a:buChar char="»"/>
              <a:defRPr kumimoji="1" sz="1700">
                <a:solidFill>
                  <a:schemeClr val="tx1"/>
                </a:solidFill>
                <a:latin typeface="+mn-lt"/>
                <a:ea typeface="+mn-ea"/>
              </a:defRPr>
            </a:lvl9pPr>
          </a:lstStyle>
          <a:p>
            <a:pPr marL="263776" marR="0" lvl="0" indent="-263776" algn="l" defTabSz="844083" rtl="0" eaLnBrk="0" fontAlgn="base" latinLnBrk="0" hangingPunct="0">
              <a:lnSpc>
                <a:spcPct val="120000"/>
              </a:lnSpc>
              <a:spcBef>
                <a:spcPts val="0"/>
              </a:spcBef>
              <a:spcAft>
                <a:spcPct val="0"/>
              </a:spcAft>
              <a:buClrTx/>
              <a:buSzTx/>
              <a:buFont typeface="Wingdings" panose="05000000000000000000" pitchFamily="2" charset="2"/>
              <a:buChar char="Ø"/>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関西２府４県在住の方で、キャンペーン事務局から認証を受けた府内宿泊施設の特典付き宿泊割引プラン（</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人</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泊</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7,000</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円（税抜）以上）を利用された宿泊客に対し、１人１泊につき</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2,500</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円のキャッシュレスポイントを還元する観光キャンペーンを大阪府と協調して実施。</a:t>
            </a:r>
          </a:p>
          <a:p>
            <a:pPr marL="263776" marR="0" lvl="0" indent="-263776" algn="l" defTabSz="844083" rtl="0" eaLnBrk="0" fontAlgn="base" latinLnBrk="0" hangingPunct="0">
              <a:lnSpc>
                <a:spcPct val="120000"/>
              </a:lnSpc>
              <a:spcBef>
                <a:spcPts val="0"/>
              </a:spcBef>
              <a:spcAft>
                <a:spcPct val="0"/>
              </a:spcAft>
              <a:buClrTx/>
              <a:buSzTx/>
              <a:buFont typeface="Wingdings" panose="05000000000000000000" pitchFamily="2" charset="2"/>
              <a:buChar char="Ø"/>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キャンペーン参加人数　</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71,404</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人（</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R2.8.20</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時点）</a:t>
            </a:r>
          </a:p>
          <a:p>
            <a:pPr marL="263776" marR="0" lvl="0" indent="-263776" algn="l" defTabSz="844083" rtl="0" eaLnBrk="0" fontAlgn="base" latinLnBrk="0" hangingPunct="0">
              <a:lnSpc>
                <a:spcPct val="120000"/>
              </a:lnSpc>
              <a:spcBef>
                <a:spcPts val="0"/>
              </a:spcBef>
              <a:spcAft>
                <a:spcPct val="0"/>
              </a:spcAft>
              <a:buClrTx/>
              <a:buSzTx/>
              <a:buFont typeface="Wingdings" panose="05000000000000000000" pitchFamily="2" charset="2"/>
              <a:buChar char="Ø"/>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予算上限（</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20</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万泊）に達したことから</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R2.9.25 0</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時で新規受付終了</a:t>
            </a:r>
          </a:p>
          <a:p>
            <a:pPr marL="0" marR="0" lvl="0" indent="0" algn="l" defTabSz="844083" rtl="0" eaLnBrk="0" fontAlgn="base" latinLnBrk="0" hangingPunct="0">
              <a:lnSpc>
                <a:spcPct val="120000"/>
              </a:lnSpc>
              <a:spcBef>
                <a:spcPts val="0"/>
              </a:spcBef>
              <a:spcAft>
                <a:spcPct val="0"/>
              </a:spcAft>
              <a:buClrTx/>
              <a:buSzTx/>
              <a:buFontTx/>
              <a:buNone/>
              <a:tabLst/>
              <a:defRPr/>
            </a:pP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新型コロナウイルス感染症の急速な感染拡大を踏まえ、キャンペーン期間中に利用自粛の呼びかけやポイント還元の停止を実施</a:t>
            </a:r>
          </a:p>
        </p:txBody>
      </p:sp>
      <p:sp>
        <p:nvSpPr>
          <p:cNvPr id="5" name="AutoShape 6"/>
          <p:cNvSpPr>
            <a:spLocks noChangeArrowheads="1"/>
          </p:cNvSpPr>
          <p:nvPr/>
        </p:nvSpPr>
        <p:spPr bwMode="auto">
          <a:xfrm>
            <a:off x="507024" y="1571586"/>
            <a:ext cx="8128489" cy="967131"/>
          </a:xfrm>
          <a:prstGeom prst="roundRect">
            <a:avLst>
              <a:gd name="adj" fmla="val 10936"/>
            </a:avLst>
          </a:prstGeom>
          <a:solidFill>
            <a:schemeClr val="accent1">
              <a:lumMod val="40000"/>
              <a:lumOff val="60000"/>
            </a:schemeClr>
          </a:solidFill>
          <a:ln w="22225">
            <a:noFill/>
            <a:round/>
            <a:headEnd/>
            <a:tailEnd/>
          </a:ln>
          <a:effectLst>
            <a:outerShdw blurRad="50800" dist="38100" dir="2700000" algn="tl" rotWithShape="0">
              <a:prstClr val="black">
                <a:alpha val="40000"/>
              </a:prstClr>
            </a:outerShdw>
          </a:effectLst>
        </p:spPr>
        <p:txBody>
          <a:bodyPr lIns="71934" tIns="0" rIns="71934" bIns="0" anchor="ctr"/>
          <a:lstStyle/>
          <a:p>
            <a:pPr marL="0" marR="0" lvl="0" indent="0" algn="l" defTabSz="844083" rtl="0" eaLnBrk="0" fontAlgn="base" latinLnBrk="0" hangingPunct="0">
              <a:lnSpc>
                <a:spcPct val="100000"/>
              </a:lnSpc>
              <a:spcBef>
                <a:spcPct val="0"/>
              </a:spcBef>
              <a:spcAft>
                <a:spcPct val="0"/>
              </a:spcAft>
              <a:buClrTx/>
              <a:buSzTx/>
              <a:buFontTx/>
              <a:buNone/>
              <a:tabLst/>
              <a:defRPr/>
            </a:pPr>
            <a:r>
              <a:rPr kumimoji="1" lang="ja-JP" altLang="en-US"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府内宿泊者へのキャッシュレスポイント還元事業</a:t>
            </a:r>
          </a:p>
          <a:p>
            <a:pPr marL="0" marR="0" lvl="0" indent="0" algn="l" defTabSz="844083" rtl="0" eaLnBrk="0" fontAlgn="base" latinLnBrk="0" hangingPunct="0">
              <a:lnSpc>
                <a:spcPct val="100000"/>
              </a:lnSpc>
              <a:spcBef>
                <a:spcPct val="0"/>
              </a:spcBef>
              <a:spcAft>
                <a:spcPct val="0"/>
              </a:spcAft>
              <a:buClrTx/>
              <a:buSzTx/>
              <a:buFontTx/>
              <a:buNone/>
              <a:tabLst/>
              <a:defRPr/>
            </a:pPr>
            <a:r>
              <a:rPr kumimoji="1" lang="ja-JP" altLang="en-US"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（「大阪の人・関西の人いらっしゃい！」キャンペーン事業に係る大阪観光局への分担金）                                  　　　　２億９，９００万円（第７回補正）</a:t>
            </a:r>
          </a:p>
        </p:txBody>
      </p:sp>
      <p:sp>
        <p:nvSpPr>
          <p:cNvPr id="11" name="AutoShape 6"/>
          <p:cNvSpPr>
            <a:spLocks noChangeArrowheads="1"/>
          </p:cNvSpPr>
          <p:nvPr/>
        </p:nvSpPr>
        <p:spPr bwMode="auto">
          <a:xfrm>
            <a:off x="507024" y="3890842"/>
            <a:ext cx="8128489" cy="700661"/>
          </a:xfrm>
          <a:prstGeom prst="roundRect">
            <a:avLst>
              <a:gd name="adj" fmla="val 16667"/>
            </a:avLst>
          </a:prstGeom>
          <a:solidFill>
            <a:schemeClr val="accent1">
              <a:lumMod val="40000"/>
              <a:lumOff val="60000"/>
            </a:schemeClr>
          </a:solidFill>
          <a:ln w="22225">
            <a:noFill/>
            <a:round/>
            <a:headEnd/>
            <a:tailEnd/>
          </a:ln>
          <a:effectLst>
            <a:outerShdw blurRad="50800" dist="38100" dir="2700000" algn="tl" rotWithShape="0">
              <a:prstClr val="black">
                <a:alpha val="40000"/>
              </a:prstClr>
            </a:outerShdw>
          </a:effectLst>
        </p:spPr>
        <p:txBody>
          <a:bodyPr lIns="71934" tIns="0" rIns="71934" bIns="0" anchor="ctr"/>
          <a:lstStyle/>
          <a:p>
            <a:pPr marL="0" marR="0" lvl="0" indent="0" algn="l" defTabSz="844083" rtl="0" eaLnBrk="0" fontAlgn="base" latinLnBrk="0" hangingPunct="0">
              <a:lnSpc>
                <a:spcPct val="100000"/>
              </a:lnSpc>
              <a:spcBef>
                <a:spcPct val="0"/>
              </a:spcBef>
              <a:spcAft>
                <a:spcPct val="0"/>
              </a:spcAft>
              <a:buClrTx/>
              <a:buSzTx/>
              <a:buFontTx/>
              <a:buNone/>
              <a:tabLst/>
              <a:defRPr/>
            </a:pPr>
            <a:r>
              <a:rPr kumimoji="1" lang="ja-JP" altLang="en-US"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ＭＩＣＥ開催支援事業（インテックス大阪の施設基本使用料の半額免除）　　　 　</a:t>
            </a:r>
            <a:endParaRPr kumimoji="1" lang="en-US" altLang="ja-JP"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endParaRPr>
          </a:p>
          <a:p>
            <a:pPr marL="0" marR="0" lvl="0" indent="0" algn="l" defTabSz="844083" rtl="0" eaLnBrk="0" fontAlgn="base" latinLnBrk="0" hangingPunct="0">
              <a:lnSpc>
                <a:spcPct val="100000"/>
              </a:lnSpc>
              <a:spcBef>
                <a:spcPct val="0"/>
              </a:spcBef>
              <a:spcAft>
                <a:spcPct val="0"/>
              </a:spcAft>
              <a:buClrTx/>
              <a:buSzTx/>
              <a:buFontTx/>
              <a:buNone/>
              <a:tabLst/>
              <a:defRPr/>
            </a:pPr>
            <a:r>
              <a:rPr kumimoji="1" lang="en-US" altLang="ja-JP"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                                                          </a:t>
            </a:r>
            <a:r>
              <a:rPr kumimoji="1" lang="ja-JP" altLang="en-US"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７億３，５００万円（第７回補正）</a:t>
            </a:r>
          </a:p>
        </p:txBody>
      </p:sp>
      <p:sp>
        <p:nvSpPr>
          <p:cNvPr id="12" name="コンテンツ プレースホルダー 2"/>
          <p:cNvSpPr txBox="1">
            <a:spLocks/>
          </p:cNvSpPr>
          <p:nvPr/>
        </p:nvSpPr>
        <p:spPr>
          <a:xfrm>
            <a:off x="507021" y="4652051"/>
            <a:ext cx="8128490" cy="700068"/>
          </a:xfrm>
          <a:prstGeom prst="rect">
            <a:avLst/>
          </a:prstGeom>
        </p:spPr>
        <p:txBody>
          <a:bodyPr anchor="t" anchorCtr="0">
            <a:noAutofit/>
          </a:bodyPr>
          <a:lstStyle>
            <a:lvl1pPr marL="285750" indent="-285750" algn="l" rtl="0" eaLnBrk="0" fontAlgn="base" hangingPunct="0">
              <a:spcBef>
                <a:spcPct val="20000"/>
              </a:spcBef>
              <a:spcAft>
                <a:spcPct val="0"/>
              </a:spcAft>
              <a:buChar char="•"/>
              <a:defRPr kumimoji="1" sz="2800">
                <a:solidFill>
                  <a:schemeClr val="tx1"/>
                </a:solidFill>
                <a:latin typeface="+mn-lt"/>
                <a:ea typeface="+mn-ea"/>
                <a:cs typeface="+mn-cs"/>
              </a:defRPr>
            </a:lvl1pPr>
            <a:lvl2pPr marL="627063" indent="-236538" algn="l" rtl="0" eaLnBrk="0" fontAlgn="base" hangingPunct="0">
              <a:spcBef>
                <a:spcPct val="20000"/>
              </a:spcBef>
              <a:spcAft>
                <a:spcPct val="0"/>
              </a:spcAft>
              <a:buChar char="–"/>
              <a:defRPr kumimoji="1" sz="2400">
                <a:solidFill>
                  <a:schemeClr val="tx1"/>
                </a:solidFill>
                <a:latin typeface="+mn-lt"/>
                <a:ea typeface="+mn-ea"/>
              </a:defRPr>
            </a:lvl2pPr>
            <a:lvl3pPr marL="968375" indent="-188913" algn="l" rtl="0" eaLnBrk="0" fontAlgn="base" hangingPunct="0">
              <a:spcBef>
                <a:spcPct val="20000"/>
              </a:spcBef>
              <a:spcAft>
                <a:spcPct val="0"/>
              </a:spcAft>
              <a:buChar char="•"/>
              <a:defRPr kumimoji="1" sz="2000">
                <a:solidFill>
                  <a:schemeClr val="tx1"/>
                </a:solidFill>
                <a:latin typeface="+mn-lt"/>
                <a:ea typeface="+mn-ea"/>
              </a:defRPr>
            </a:lvl3pPr>
            <a:lvl4pPr marL="1357313" indent="-188913" algn="l" rtl="0" eaLnBrk="0" fontAlgn="base" hangingPunct="0">
              <a:spcBef>
                <a:spcPct val="20000"/>
              </a:spcBef>
              <a:spcAft>
                <a:spcPct val="0"/>
              </a:spcAft>
              <a:buChar char="–"/>
              <a:defRPr kumimoji="1" sz="1700">
                <a:solidFill>
                  <a:schemeClr val="tx1"/>
                </a:solidFill>
                <a:latin typeface="+mn-lt"/>
                <a:ea typeface="+mn-ea"/>
              </a:defRPr>
            </a:lvl4pPr>
            <a:lvl5pPr marL="1747838" indent="-188913" algn="l" rtl="0" eaLnBrk="0" fontAlgn="base" hangingPunct="0">
              <a:spcBef>
                <a:spcPct val="20000"/>
              </a:spcBef>
              <a:spcAft>
                <a:spcPct val="0"/>
              </a:spcAft>
              <a:buChar char="»"/>
              <a:defRPr kumimoji="1" sz="1700">
                <a:solidFill>
                  <a:schemeClr val="tx1"/>
                </a:solidFill>
                <a:latin typeface="+mn-lt"/>
                <a:ea typeface="+mn-ea"/>
              </a:defRPr>
            </a:lvl5pPr>
            <a:lvl6pPr marL="2142013" indent="-194728" algn="l" rtl="0" fontAlgn="base">
              <a:spcBef>
                <a:spcPct val="20000"/>
              </a:spcBef>
              <a:spcAft>
                <a:spcPct val="0"/>
              </a:spcAft>
              <a:buChar char="»"/>
              <a:defRPr kumimoji="1" sz="1700">
                <a:solidFill>
                  <a:schemeClr val="tx1"/>
                </a:solidFill>
                <a:latin typeface="+mn-lt"/>
                <a:ea typeface="+mn-ea"/>
              </a:defRPr>
            </a:lvl6pPr>
            <a:lvl7pPr marL="2531469" indent="-194728" algn="l" rtl="0" fontAlgn="base">
              <a:spcBef>
                <a:spcPct val="20000"/>
              </a:spcBef>
              <a:spcAft>
                <a:spcPct val="0"/>
              </a:spcAft>
              <a:buChar char="»"/>
              <a:defRPr kumimoji="1" sz="1700">
                <a:solidFill>
                  <a:schemeClr val="tx1"/>
                </a:solidFill>
                <a:latin typeface="+mn-lt"/>
                <a:ea typeface="+mn-ea"/>
              </a:defRPr>
            </a:lvl7pPr>
            <a:lvl8pPr marL="2920928" indent="-194728" algn="l" rtl="0" fontAlgn="base">
              <a:spcBef>
                <a:spcPct val="20000"/>
              </a:spcBef>
              <a:spcAft>
                <a:spcPct val="0"/>
              </a:spcAft>
              <a:buChar char="»"/>
              <a:defRPr kumimoji="1" sz="1700">
                <a:solidFill>
                  <a:schemeClr val="tx1"/>
                </a:solidFill>
                <a:latin typeface="+mn-lt"/>
                <a:ea typeface="+mn-ea"/>
              </a:defRPr>
            </a:lvl8pPr>
            <a:lvl9pPr marL="3310386" indent="-194728" algn="l" rtl="0" fontAlgn="base">
              <a:spcBef>
                <a:spcPct val="20000"/>
              </a:spcBef>
              <a:spcAft>
                <a:spcPct val="0"/>
              </a:spcAft>
              <a:buChar char="»"/>
              <a:defRPr kumimoji="1" sz="1700">
                <a:solidFill>
                  <a:schemeClr val="tx1"/>
                </a:solidFill>
                <a:latin typeface="+mn-lt"/>
                <a:ea typeface="+mn-ea"/>
              </a:defRPr>
            </a:lvl9pPr>
          </a:lstStyle>
          <a:p>
            <a:pPr marL="263776" marR="0" lvl="0" indent="-263776" algn="l" defTabSz="844083" rtl="0" eaLnBrk="0" fontAlgn="base" latinLnBrk="0" hangingPunct="0">
              <a:lnSpc>
                <a:spcPct val="120000"/>
              </a:lnSpc>
              <a:spcBef>
                <a:spcPts val="0"/>
              </a:spcBef>
              <a:spcAft>
                <a:spcPct val="0"/>
              </a:spcAft>
              <a:buClrTx/>
              <a:buSzTx/>
              <a:buFont typeface="Wingdings" panose="05000000000000000000" pitchFamily="2" charset="2"/>
              <a:buChar char="Ø"/>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新型コロナウイルス感染症収束後の社会経済活動の再開に伴い、地域経済の活性化が大いに期待できる</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MICE</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を大阪に呼び込み、大阪から</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MICE</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を再起動させるとともに、</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MICE</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開催に伴う主催者や出展者の感染症対策にかかる新たな費用負担の軽減を図る。</a:t>
            </a:r>
          </a:p>
          <a:p>
            <a:pPr marL="263776" marR="0" lvl="0" indent="-263776" algn="l" defTabSz="844083" rtl="0" eaLnBrk="0" fontAlgn="base" latinLnBrk="0" hangingPunct="0">
              <a:lnSpc>
                <a:spcPct val="120000"/>
              </a:lnSpc>
              <a:spcBef>
                <a:spcPts val="0"/>
              </a:spcBef>
              <a:spcAft>
                <a:spcPct val="0"/>
              </a:spcAft>
              <a:buClrTx/>
              <a:buSzTx/>
              <a:buFont typeface="Wingdings" panose="05000000000000000000" pitchFamily="2" charset="2"/>
              <a:buChar char="Ø"/>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インテックス大阪で開催される</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MICE</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の施設基本使用料を半額免除（令和２年７月～令和３年３月）</a:t>
            </a:r>
          </a:p>
        </p:txBody>
      </p:sp>
      <p:sp>
        <p:nvSpPr>
          <p:cNvPr id="2" name="スライド番号プレースホルダー 1"/>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1E2DCCE-2328-4EE7-B47C-8DACD135FF60}" type="slidenum">
              <a:rPr kumimoji="1" lang="en-US" altLang="ja-JP" sz="11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294</a:t>
            </a:fld>
            <a:endParaRPr kumimoji="1" lang="en-US" altLang="ja-JP" sz="11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
        <p:nvSpPr>
          <p:cNvPr id="8" name="テキスト ボックス 36"/>
          <p:cNvSpPr txBox="1"/>
          <p:nvPr/>
        </p:nvSpPr>
        <p:spPr>
          <a:xfrm>
            <a:off x="53576" y="46166"/>
            <a:ext cx="3993789"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Ⅳ</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　新型</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コロナウイルス感染症</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対策</a:t>
            </a:r>
            <a:endPar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endParaRPr>
          </a:p>
        </p:txBody>
      </p:sp>
    </p:spTree>
    <p:extLst>
      <p:ext uri="{BB962C8B-B14F-4D97-AF65-F5344CB8AC3E}">
        <p14:creationId xmlns:p14="http://schemas.microsoft.com/office/powerpoint/2010/main" val="1022622595"/>
      </p:ext>
    </p:extLst>
  </p:cSld>
  <p:clrMapOvr>
    <a:masterClrMapping/>
  </p:clrMapOvr>
  <p:transition/>
  <p:timing>
    <p:tnLst>
      <p:par>
        <p:cTn id="1" dur="indefinite" restart="never" nodeType="tmRoot"/>
      </p:par>
    </p:tnLst>
  </p:timing>
</p:sld>
</file>

<file path=ppt/slides/slide2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図 1"/>
          <p:cNvPicPr>
            <a:picLocks noChangeAspect="1"/>
          </p:cNvPicPr>
          <p:nvPr/>
        </p:nvPicPr>
        <p:blipFill>
          <a:blip r:embed="rId2"/>
          <a:stretch>
            <a:fillRect/>
          </a:stretch>
        </p:blipFill>
        <p:spPr>
          <a:xfrm>
            <a:off x="725560" y="1290525"/>
            <a:ext cx="7692881" cy="4276950"/>
          </a:xfrm>
          <a:prstGeom prst="rect">
            <a:avLst/>
          </a:prstGeom>
        </p:spPr>
      </p:pic>
      <p:sp>
        <p:nvSpPr>
          <p:cNvPr id="3" name="スライド番号プレースホルダー 2"/>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1E2DCCE-2328-4EE7-B47C-8DACD135FF60}" type="slidenum">
              <a:rPr kumimoji="1" lang="en-US" altLang="ja-JP" sz="11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295</a:t>
            </a:fld>
            <a:endParaRPr kumimoji="1" lang="en-US" altLang="ja-JP" sz="11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
        <p:nvSpPr>
          <p:cNvPr id="4" name="テキスト ボックス 36"/>
          <p:cNvSpPr txBox="1"/>
          <p:nvPr/>
        </p:nvSpPr>
        <p:spPr>
          <a:xfrm>
            <a:off x="53576" y="46166"/>
            <a:ext cx="3993789"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Ⅳ</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　新型</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コロナウイルス感染症</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対策</a:t>
            </a:r>
            <a:endPar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endParaRPr>
          </a:p>
        </p:txBody>
      </p:sp>
    </p:spTree>
    <p:extLst>
      <p:ext uri="{BB962C8B-B14F-4D97-AF65-F5344CB8AC3E}">
        <p14:creationId xmlns:p14="http://schemas.microsoft.com/office/powerpoint/2010/main" val="3229974465"/>
      </p:ext>
    </p:extLst>
  </p:cSld>
  <p:clrMapOvr>
    <a:masterClrMapping/>
  </p:clrMapOvr>
  <p:timing>
    <p:tnLst>
      <p:par>
        <p:cTn id="1" dur="indefinite" restart="never" nodeType="tmRoot"/>
      </p:par>
    </p:tnLst>
  </p:timing>
</p:sld>
</file>

<file path=ppt/slides/slide2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Rectangle 4"/>
          <p:cNvSpPr>
            <a:spLocks noChangeArrowheads="1"/>
          </p:cNvSpPr>
          <p:nvPr/>
        </p:nvSpPr>
        <p:spPr bwMode="auto">
          <a:xfrm>
            <a:off x="350227" y="1050682"/>
            <a:ext cx="8442081" cy="439616"/>
          </a:xfrm>
          <a:prstGeom prst="rect">
            <a:avLst/>
          </a:prstGeom>
          <a:solidFill>
            <a:srgbClr val="000099"/>
          </a:solidFill>
          <a:ln w="38100" algn="ctr">
            <a:noFill/>
            <a:miter lim="800000"/>
            <a:headEnd/>
            <a:tailEnd/>
          </a:ln>
          <a:effectLst/>
        </p:spPr>
        <p:txBody>
          <a:bodyPr wrap="none" lIns="71934" tIns="35967" rIns="71934" bIns="35967" anchor="ctr"/>
          <a:lstStyle/>
          <a:p>
            <a:pPr marL="0" marR="0" lvl="0" indent="0" algn="ctr" defTabSz="844083" rtl="0" eaLnBrk="1" fontAlgn="base" latinLnBrk="0" hangingPunct="1">
              <a:lnSpc>
                <a:spcPct val="100000"/>
              </a:lnSpc>
              <a:spcBef>
                <a:spcPct val="0"/>
              </a:spcBef>
              <a:spcAft>
                <a:spcPct val="0"/>
              </a:spcAft>
              <a:buClrTx/>
              <a:buSzTx/>
              <a:buFontTx/>
              <a:buNone/>
              <a:tabLst/>
              <a:defRPr/>
            </a:pPr>
            <a:r>
              <a:rPr kumimoji="1" lang="ja-JP" altLang="en-US" sz="2585"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HG創英角ｺﾞｼｯｸUB" pitchFamily="49" charset="-128"/>
                <a:cs typeface="+mn-cs"/>
              </a:rPr>
              <a:t>令和２年度</a:t>
            </a:r>
            <a:endParaRPr kumimoji="1" lang="en-US" altLang="ja-JP" sz="2585"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HG創英角ｺﾞｼｯｸUB" pitchFamily="49" charset="-128"/>
              <a:cs typeface="+mn-cs"/>
            </a:endParaRPr>
          </a:p>
        </p:txBody>
      </p:sp>
      <p:sp>
        <p:nvSpPr>
          <p:cNvPr id="11" name="AutoShape 6"/>
          <p:cNvSpPr>
            <a:spLocks noChangeArrowheads="1"/>
          </p:cNvSpPr>
          <p:nvPr/>
        </p:nvSpPr>
        <p:spPr bwMode="auto">
          <a:xfrm>
            <a:off x="507020" y="1590914"/>
            <a:ext cx="8128489" cy="565453"/>
          </a:xfrm>
          <a:prstGeom prst="roundRect">
            <a:avLst>
              <a:gd name="adj" fmla="val 16667"/>
            </a:avLst>
          </a:prstGeom>
          <a:solidFill>
            <a:schemeClr val="accent1">
              <a:lumMod val="40000"/>
              <a:lumOff val="60000"/>
            </a:schemeClr>
          </a:solidFill>
          <a:ln w="22225">
            <a:noFill/>
            <a:round/>
            <a:headEnd/>
            <a:tailEnd/>
          </a:ln>
          <a:effectLst>
            <a:outerShdw blurRad="50800" dist="38100" dir="2700000" algn="tl" rotWithShape="0">
              <a:prstClr val="black">
                <a:alpha val="40000"/>
              </a:prstClr>
            </a:outerShdw>
          </a:effectLst>
        </p:spPr>
        <p:txBody>
          <a:bodyPr lIns="71934" tIns="0" rIns="71934" bIns="0" anchor="ctr"/>
          <a:lstStyle/>
          <a:p>
            <a:pPr marL="0" marR="0" lvl="0" indent="0" algn="l" defTabSz="844083" rtl="0" eaLnBrk="0" fontAlgn="base" latinLnBrk="0" hangingPunct="0">
              <a:lnSpc>
                <a:spcPct val="100000"/>
              </a:lnSpc>
              <a:spcBef>
                <a:spcPct val="0"/>
              </a:spcBef>
              <a:spcAft>
                <a:spcPct val="0"/>
              </a:spcAft>
              <a:buClrTx/>
              <a:buSzTx/>
              <a:buFontTx/>
              <a:buNone/>
              <a:tabLst/>
              <a:defRPr/>
            </a:pPr>
            <a:r>
              <a:rPr kumimoji="1" lang="ja-JP" altLang="en-US"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ひとり親世帯への臨時特別給付金の再支給</a:t>
            </a:r>
            <a:endParaRPr kumimoji="1" lang="en-US" altLang="ja-JP"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endParaRPr>
          </a:p>
          <a:p>
            <a:pPr marL="0" marR="0" lvl="0" indent="0" algn="l" defTabSz="844083" rtl="0" eaLnBrk="0" fontAlgn="base" latinLnBrk="0" hangingPunct="0">
              <a:lnSpc>
                <a:spcPct val="100000"/>
              </a:lnSpc>
              <a:spcBef>
                <a:spcPct val="0"/>
              </a:spcBef>
              <a:spcAft>
                <a:spcPct val="0"/>
              </a:spcAft>
              <a:buClrTx/>
              <a:buSzTx/>
              <a:buFontTx/>
              <a:buNone/>
              <a:tabLst/>
              <a:defRPr/>
            </a:pPr>
            <a:r>
              <a:rPr kumimoji="1" lang="en-US" altLang="ja-JP"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                                                       </a:t>
            </a:r>
            <a:r>
              <a:rPr kumimoji="1" lang="ja-JP" altLang="en-US"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１９億８，９００万円（第</a:t>
            </a:r>
            <a:r>
              <a:rPr kumimoji="1" lang="en-US" altLang="ja-JP"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13</a:t>
            </a:r>
            <a:r>
              <a:rPr kumimoji="1" lang="ja-JP" altLang="en-US"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回補正）</a:t>
            </a:r>
          </a:p>
        </p:txBody>
      </p:sp>
      <p:sp>
        <p:nvSpPr>
          <p:cNvPr id="12" name="コンテンツ プレースホルダー 2"/>
          <p:cNvSpPr txBox="1">
            <a:spLocks/>
          </p:cNvSpPr>
          <p:nvPr/>
        </p:nvSpPr>
        <p:spPr>
          <a:xfrm>
            <a:off x="507019" y="2290891"/>
            <a:ext cx="8128490" cy="2246071"/>
          </a:xfrm>
          <a:prstGeom prst="rect">
            <a:avLst/>
          </a:prstGeom>
        </p:spPr>
        <p:txBody>
          <a:bodyPr anchor="t" anchorCtr="0">
            <a:noAutofit/>
          </a:bodyPr>
          <a:lstStyle>
            <a:lvl1pPr marL="285750" indent="-285750" algn="l" rtl="0" eaLnBrk="0" fontAlgn="base" hangingPunct="0">
              <a:spcBef>
                <a:spcPct val="20000"/>
              </a:spcBef>
              <a:spcAft>
                <a:spcPct val="0"/>
              </a:spcAft>
              <a:buChar char="•"/>
              <a:defRPr kumimoji="1" sz="2800">
                <a:solidFill>
                  <a:schemeClr val="tx1"/>
                </a:solidFill>
                <a:latin typeface="+mn-lt"/>
                <a:ea typeface="+mn-ea"/>
                <a:cs typeface="+mn-cs"/>
              </a:defRPr>
            </a:lvl1pPr>
            <a:lvl2pPr marL="627063" indent="-236538" algn="l" rtl="0" eaLnBrk="0" fontAlgn="base" hangingPunct="0">
              <a:spcBef>
                <a:spcPct val="20000"/>
              </a:spcBef>
              <a:spcAft>
                <a:spcPct val="0"/>
              </a:spcAft>
              <a:buChar char="–"/>
              <a:defRPr kumimoji="1" sz="2400">
                <a:solidFill>
                  <a:schemeClr val="tx1"/>
                </a:solidFill>
                <a:latin typeface="+mn-lt"/>
                <a:ea typeface="+mn-ea"/>
              </a:defRPr>
            </a:lvl2pPr>
            <a:lvl3pPr marL="968375" indent="-188913" algn="l" rtl="0" eaLnBrk="0" fontAlgn="base" hangingPunct="0">
              <a:spcBef>
                <a:spcPct val="20000"/>
              </a:spcBef>
              <a:spcAft>
                <a:spcPct val="0"/>
              </a:spcAft>
              <a:buChar char="•"/>
              <a:defRPr kumimoji="1" sz="2000">
                <a:solidFill>
                  <a:schemeClr val="tx1"/>
                </a:solidFill>
                <a:latin typeface="+mn-lt"/>
                <a:ea typeface="+mn-ea"/>
              </a:defRPr>
            </a:lvl3pPr>
            <a:lvl4pPr marL="1357313" indent="-188913" algn="l" rtl="0" eaLnBrk="0" fontAlgn="base" hangingPunct="0">
              <a:spcBef>
                <a:spcPct val="20000"/>
              </a:spcBef>
              <a:spcAft>
                <a:spcPct val="0"/>
              </a:spcAft>
              <a:buChar char="–"/>
              <a:defRPr kumimoji="1" sz="1700">
                <a:solidFill>
                  <a:schemeClr val="tx1"/>
                </a:solidFill>
                <a:latin typeface="+mn-lt"/>
                <a:ea typeface="+mn-ea"/>
              </a:defRPr>
            </a:lvl4pPr>
            <a:lvl5pPr marL="1747838" indent="-188913" algn="l" rtl="0" eaLnBrk="0" fontAlgn="base" hangingPunct="0">
              <a:spcBef>
                <a:spcPct val="20000"/>
              </a:spcBef>
              <a:spcAft>
                <a:spcPct val="0"/>
              </a:spcAft>
              <a:buChar char="»"/>
              <a:defRPr kumimoji="1" sz="1700">
                <a:solidFill>
                  <a:schemeClr val="tx1"/>
                </a:solidFill>
                <a:latin typeface="+mn-lt"/>
                <a:ea typeface="+mn-ea"/>
              </a:defRPr>
            </a:lvl5pPr>
            <a:lvl6pPr marL="2142013" indent="-194728" algn="l" rtl="0" fontAlgn="base">
              <a:spcBef>
                <a:spcPct val="20000"/>
              </a:spcBef>
              <a:spcAft>
                <a:spcPct val="0"/>
              </a:spcAft>
              <a:buChar char="»"/>
              <a:defRPr kumimoji="1" sz="1700">
                <a:solidFill>
                  <a:schemeClr val="tx1"/>
                </a:solidFill>
                <a:latin typeface="+mn-lt"/>
                <a:ea typeface="+mn-ea"/>
              </a:defRPr>
            </a:lvl6pPr>
            <a:lvl7pPr marL="2531469" indent="-194728" algn="l" rtl="0" fontAlgn="base">
              <a:spcBef>
                <a:spcPct val="20000"/>
              </a:spcBef>
              <a:spcAft>
                <a:spcPct val="0"/>
              </a:spcAft>
              <a:buChar char="»"/>
              <a:defRPr kumimoji="1" sz="1700">
                <a:solidFill>
                  <a:schemeClr val="tx1"/>
                </a:solidFill>
                <a:latin typeface="+mn-lt"/>
                <a:ea typeface="+mn-ea"/>
              </a:defRPr>
            </a:lvl7pPr>
            <a:lvl8pPr marL="2920928" indent="-194728" algn="l" rtl="0" fontAlgn="base">
              <a:spcBef>
                <a:spcPct val="20000"/>
              </a:spcBef>
              <a:spcAft>
                <a:spcPct val="0"/>
              </a:spcAft>
              <a:buChar char="»"/>
              <a:defRPr kumimoji="1" sz="1700">
                <a:solidFill>
                  <a:schemeClr val="tx1"/>
                </a:solidFill>
                <a:latin typeface="+mn-lt"/>
                <a:ea typeface="+mn-ea"/>
              </a:defRPr>
            </a:lvl8pPr>
            <a:lvl9pPr marL="3310386" indent="-194728" algn="l" rtl="0" fontAlgn="base">
              <a:spcBef>
                <a:spcPct val="20000"/>
              </a:spcBef>
              <a:spcAft>
                <a:spcPct val="0"/>
              </a:spcAft>
              <a:buChar char="»"/>
              <a:defRPr kumimoji="1" sz="1700">
                <a:solidFill>
                  <a:schemeClr val="tx1"/>
                </a:solidFill>
                <a:latin typeface="+mn-lt"/>
                <a:ea typeface="+mn-ea"/>
              </a:defRPr>
            </a:lvl9pPr>
          </a:lstStyle>
          <a:p>
            <a:pPr marL="263776" marR="0" lvl="0" indent="-263776" algn="l" defTabSz="844083" rtl="0" eaLnBrk="0" fontAlgn="base" latinLnBrk="0" hangingPunct="0">
              <a:lnSpc>
                <a:spcPct val="120000"/>
              </a:lnSpc>
              <a:spcBef>
                <a:spcPts val="0"/>
              </a:spcBef>
              <a:spcAft>
                <a:spcPct val="0"/>
              </a:spcAft>
              <a:buClrTx/>
              <a:buSzTx/>
              <a:buFont typeface="Wingdings" panose="05000000000000000000" pitchFamily="2" charset="2"/>
              <a:buChar char="Ø"/>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ひとり親家庭は、非正規雇用労働者の割合が高く収入が少ないなど、元々経済的基盤が弱く厳しい状況にある中でその生活実態が依然として厳しい状況にあることを踏まえ、年末年始に向け、給付金の基本給付の支給対象者に対して、再度、同様の基本給付（再支給分）の支給を実施する。</a:t>
            </a:r>
          </a:p>
          <a:p>
            <a:pPr marL="0" marR="0" lvl="0" indent="0" algn="l" defTabSz="844083" rtl="0" eaLnBrk="0" fontAlgn="base" latinLnBrk="0" hangingPunct="0">
              <a:lnSpc>
                <a:spcPct val="12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（１）支給対象者</a:t>
            </a:r>
          </a:p>
          <a:p>
            <a:pPr marL="0" marR="0" lvl="0" indent="0" algn="l" defTabSz="844083" rtl="0" eaLnBrk="0" fontAlgn="base" latinLnBrk="0" hangingPunct="0">
              <a:lnSpc>
                <a:spcPct val="12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①令和２年６月分の児童扶養手当の支給を受けている者</a:t>
            </a:r>
          </a:p>
          <a:p>
            <a:pPr marL="411784" marR="0" lvl="0" indent="-411784" algn="l" defTabSz="844083" rtl="0" eaLnBrk="0" fontAlgn="base" latinLnBrk="0" hangingPunct="0">
              <a:lnSpc>
                <a:spcPct val="12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②公的年金給付等を受けていることにより児童扶養手当の支給を受けていない者（</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児童扶養手当に係る支給制限限度額を下回る者に限る。）</a:t>
            </a:r>
          </a:p>
          <a:p>
            <a:pPr marL="0" marR="0" lvl="0" indent="0" algn="l" defTabSz="844083" rtl="0" eaLnBrk="0" fontAlgn="base" latinLnBrk="0" hangingPunct="0">
              <a:lnSpc>
                <a:spcPct val="12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③新型コロナウイルス感染症の影響を受けて家計が急変し、直近の収入が、児童扶養手当の対象となる水準に下がった者</a:t>
            </a:r>
          </a:p>
          <a:p>
            <a:pPr marL="0" marR="0" lvl="0" indent="0" algn="l" defTabSz="844083" rtl="0" eaLnBrk="0" fontAlgn="base" latinLnBrk="0" hangingPunct="0">
              <a:lnSpc>
                <a:spcPct val="12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令和２年</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12</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11</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日時点では基本給付の申請を行っていない者についても、基本給付（再支給分）を併せて申請することにより支給。</a:t>
            </a:r>
          </a:p>
          <a:p>
            <a:pPr marL="0" marR="0" lvl="0" indent="0" algn="l" defTabSz="844083" rtl="0" eaLnBrk="0" fontAlgn="base" latinLnBrk="0" hangingPunct="0">
              <a:lnSpc>
                <a:spcPct val="12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（２）給付額</a:t>
            </a:r>
          </a:p>
          <a:p>
            <a:pPr marL="0" marR="0" lvl="0" indent="249122" algn="l" defTabSz="844083" rtl="0" eaLnBrk="0" fontAlgn="base" latinLnBrk="0" hangingPunct="0">
              <a:lnSpc>
                <a:spcPct val="12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１世帯５万円、第２子以降１人につき３万円（基本給付に同じ。）</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追加給付を行わない</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a:t>
            </a:r>
          </a:p>
        </p:txBody>
      </p:sp>
      <p:sp>
        <p:nvSpPr>
          <p:cNvPr id="2" name="スライド番号プレースホルダー 1"/>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1E2DCCE-2328-4EE7-B47C-8DACD135FF60}" type="slidenum">
              <a:rPr kumimoji="1" lang="en-US" altLang="ja-JP" sz="11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296</a:t>
            </a:fld>
            <a:endParaRPr kumimoji="1" lang="en-US" altLang="ja-JP" sz="11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
        <p:nvSpPr>
          <p:cNvPr id="8" name="テキスト ボックス 36"/>
          <p:cNvSpPr txBox="1"/>
          <p:nvPr/>
        </p:nvSpPr>
        <p:spPr>
          <a:xfrm>
            <a:off x="53576" y="46166"/>
            <a:ext cx="3993789"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Ⅳ</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　新型</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コロナウイルス感染症</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対策</a:t>
            </a:r>
            <a:endPar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endParaRPr>
          </a:p>
        </p:txBody>
      </p:sp>
    </p:spTree>
    <p:extLst>
      <p:ext uri="{BB962C8B-B14F-4D97-AF65-F5344CB8AC3E}">
        <p14:creationId xmlns:p14="http://schemas.microsoft.com/office/powerpoint/2010/main" val="3446910985"/>
      </p:ext>
    </p:extLst>
  </p:cSld>
  <p:clrMapOvr>
    <a:masterClrMapping/>
  </p:clrMapOvr>
  <p:transition/>
  <p:timing>
    <p:tnLst>
      <p:par>
        <p:cTn id="1" dur="indefinite" restart="never" nodeType="tmRoot"/>
      </p:par>
    </p:tnLst>
  </p:timing>
</p:sld>
</file>

<file path=ppt/slides/slide2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Rectangle 4"/>
          <p:cNvSpPr>
            <a:spLocks noChangeArrowheads="1"/>
          </p:cNvSpPr>
          <p:nvPr/>
        </p:nvSpPr>
        <p:spPr bwMode="auto">
          <a:xfrm>
            <a:off x="350227" y="1050682"/>
            <a:ext cx="8442081" cy="439616"/>
          </a:xfrm>
          <a:prstGeom prst="rect">
            <a:avLst/>
          </a:prstGeom>
          <a:solidFill>
            <a:srgbClr val="000099"/>
          </a:solidFill>
          <a:ln w="38100" algn="ctr">
            <a:noFill/>
            <a:miter lim="800000"/>
            <a:headEnd/>
            <a:tailEnd/>
          </a:ln>
          <a:effectLst/>
        </p:spPr>
        <p:txBody>
          <a:bodyPr wrap="none" lIns="71934" tIns="35967" rIns="71934" bIns="35967" anchor="ctr"/>
          <a:lstStyle/>
          <a:p>
            <a:pPr marL="0" marR="0" lvl="0" indent="0" algn="ctr" defTabSz="844083" rtl="0" eaLnBrk="1" fontAlgn="base" latinLnBrk="0" hangingPunct="1">
              <a:lnSpc>
                <a:spcPct val="100000"/>
              </a:lnSpc>
              <a:spcBef>
                <a:spcPct val="0"/>
              </a:spcBef>
              <a:spcAft>
                <a:spcPct val="0"/>
              </a:spcAft>
              <a:buClrTx/>
              <a:buSzTx/>
              <a:buFontTx/>
              <a:buNone/>
              <a:tabLst/>
              <a:defRPr/>
            </a:pPr>
            <a:r>
              <a:rPr kumimoji="1" lang="ja-JP" altLang="en-US" sz="2585"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HG創英角ｺﾞｼｯｸUB" pitchFamily="49" charset="-128"/>
                <a:cs typeface="+mn-cs"/>
              </a:rPr>
              <a:t>令和２年度</a:t>
            </a:r>
            <a:endParaRPr kumimoji="1" lang="en-US" altLang="ja-JP" sz="2585"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HG創英角ｺﾞｼｯｸUB" pitchFamily="49" charset="-128"/>
              <a:cs typeface="+mn-cs"/>
            </a:endParaRPr>
          </a:p>
        </p:txBody>
      </p:sp>
      <p:sp>
        <p:nvSpPr>
          <p:cNvPr id="7" name="コンテンツ プレースホルダー 2"/>
          <p:cNvSpPr txBox="1">
            <a:spLocks/>
          </p:cNvSpPr>
          <p:nvPr/>
        </p:nvSpPr>
        <p:spPr>
          <a:xfrm>
            <a:off x="507021" y="1894102"/>
            <a:ext cx="8208554" cy="1693159"/>
          </a:xfrm>
          <a:prstGeom prst="rect">
            <a:avLst/>
          </a:prstGeom>
        </p:spPr>
        <p:txBody>
          <a:bodyPr anchor="t" anchorCtr="0">
            <a:noAutofit/>
          </a:bodyPr>
          <a:lstStyle>
            <a:lvl1pPr marL="285750" indent="-285750" algn="l" rtl="0" eaLnBrk="0" fontAlgn="base" hangingPunct="0">
              <a:spcBef>
                <a:spcPct val="20000"/>
              </a:spcBef>
              <a:spcAft>
                <a:spcPct val="0"/>
              </a:spcAft>
              <a:buChar char="•"/>
              <a:defRPr kumimoji="1" sz="2800">
                <a:solidFill>
                  <a:schemeClr val="tx1"/>
                </a:solidFill>
                <a:latin typeface="+mn-lt"/>
                <a:ea typeface="+mn-ea"/>
                <a:cs typeface="+mn-cs"/>
              </a:defRPr>
            </a:lvl1pPr>
            <a:lvl2pPr marL="627063" indent="-236538" algn="l" rtl="0" eaLnBrk="0" fontAlgn="base" hangingPunct="0">
              <a:spcBef>
                <a:spcPct val="20000"/>
              </a:spcBef>
              <a:spcAft>
                <a:spcPct val="0"/>
              </a:spcAft>
              <a:buChar char="–"/>
              <a:defRPr kumimoji="1" sz="2400">
                <a:solidFill>
                  <a:schemeClr val="tx1"/>
                </a:solidFill>
                <a:latin typeface="+mn-lt"/>
                <a:ea typeface="+mn-ea"/>
              </a:defRPr>
            </a:lvl2pPr>
            <a:lvl3pPr marL="968375" indent="-188913" algn="l" rtl="0" eaLnBrk="0" fontAlgn="base" hangingPunct="0">
              <a:spcBef>
                <a:spcPct val="20000"/>
              </a:spcBef>
              <a:spcAft>
                <a:spcPct val="0"/>
              </a:spcAft>
              <a:buChar char="•"/>
              <a:defRPr kumimoji="1" sz="2000">
                <a:solidFill>
                  <a:schemeClr val="tx1"/>
                </a:solidFill>
                <a:latin typeface="+mn-lt"/>
                <a:ea typeface="+mn-ea"/>
              </a:defRPr>
            </a:lvl3pPr>
            <a:lvl4pPr marL="1357313" indent="-188913" algn="l" rtl="0" eaLnBrk="0" fontAlgn="base" hangingPunct="0">
              <a:spcBef>
                <a:spcPct val="20000"/>
              </a:spcBef>
              <a:spcAft>
                <a:spcPct val="0"/>
              </a:spcAft>
              <a:buChar char="–"/>
              <a:defRPr kumimoji="1" sz="1700">
                <a:solidFill>
                  <a:schemeClr val="tx1"/>
                </a:solidFill>
                <a:latin typeface="+mn-lt"/>
                <a:ea typeface="+mn-ea"/>
              </a:defRPr>
            </a:lvl4pPr>
            <a:lvl5pPr marL="1747838" indent="-188913" algn="l" rtl="0" eaLnBrk="0" fontAlgn="base" hangingPunct="0">
              <a:spcBef>
                <a:spcPct val="20000"/>
              </a:spcBef>
              <a:spcAft>
                <a:spcPct val="0"/>
              </a:spcAft>
              <a:buChar char="»"/>
              <a:defRPr kumimoji="1" sz="1700">
                <a:solidFill>
                  <a:schemeClr val="tx1"/>
                </a:solidFill>
                <a:latin typeface="+mn-lt"/>
                <a:ea typeface="+mn-ea"/>
              </a:defRPr>
            </a:lvl5pPr>
            <a:lvl6pPr marL="2142013" indent="-194728" algn="l" rtl="0" fontAlgn="base">
              <a:spcBef>
                <a:spcPct val="20000"/>
              </a:spcBef>
              <a:spcAft>
                <a:spcPct val="0"/>
              </a:spcAft>
              <a:buChar char="»"/>
              <a:defRPr kumimoji="1" sz="1700">
                <a:solidFill>
                  <a:schemeClr val="tx1"/>
                </a:solidFill>
                <a:latin typeface="+mn-lt"/>
                <a:ea typeface="+mn-ea"/>
              </a:defRPr>
            </a:lvl6pPr>
            <a:lvl7pPr marL="2531469" indent="-194728" algn="l" rtl="0" fontAlgn="base">
              <a:spcBef>
                <a:spcPct val="20000"/>
              </a:spcBef>
              <a:spcAft>
                <a:spcPct val="0"/>
              </a:spcAft>
              <a:buChar char="»"/>
              <a:defRPr kumimoji="1" sz="1700">
                <a:solidFill>
                  <a:schemeClr val="tx1"/>
                </a:solidFill>
                <a:latin typeface="+mn-lt"/>
                <a:ea typeface="+mn-ea"/>
              </a:defRPr>
            </a:lvl7pPr>
            <a:lvl8pPr marL="2920928" indent="-194728" algn="l" rtl="0" fontAlgn="base">
              <a:spcBef>
                <a:spcPct val="20000"/>
              </a:spcBef>
              <a:spcAft>
                <a:spcPct val="0"/>
              </a:spcAft>
              <a:buChar char="»"/>
              <a:defRPr kumimoji="1" sz="1700">
                <a:solidFill>
                  <a:schemeClr val="tx1"/>
                </a:solidFill>
                <a:latin typeface="+mn-lt"/>
                <a:ea typeface="+mn-ea"/>
              </a:defRPr>
            </a:lvl8pPr>
            <a:lvl9pPr marL="3310386" indent="-194728" algn="l" rtl="0" fontAlgn="base">
              <a:spcBef>
                <a:spcPct val="20000"/>
              </a:spcBef>
              <a:spcAft>
                <a:spcPct val="0"/>
              </a:spcAft>
              <a:buChar char="»"/>
              <a:defRPr kumimoji="1" sz="1700">
                <a:solidFill>
                  <a:schemeClr val="tx1"/>
                </a:solidFill>
                <a:latin typeface="+mn-lt"/>
                <a:ea typeface="+mn-ea"/>
              </a:defRPr>
            </a:lvl9pPr>
          </a:lstStyle>
          <a:p>
            <a:pPr marL="263776" marR="0" lvl="0" indent="-263776" algn="l" defTabSz="844083" rtl="0" eaLnBrk="0" fontAlgn="base" latinLnBrk="0" hangingPunct="0">
              <a:lnSpc>
                <a:spcPct val="120000"/>
              </a:lnSpc>
              <a:spcBef>
                <a:spcPts val="0"/>
              </a:spcBef>
              <a:spcAft>
                <a:spcPct val="0"/>
              </a:spcAft>
              <a:buClrTx/>
              <a:buSzTx/>
              <a:buFont typeface="Wingdings" panose="05000000000000000000" pitchFamily="2" charset="2"/>
              <a:buChar char="Ø"/>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休業要請等による影響を受けたミナミ地区において、新しい生活様式に対応した店舗利用を促進するとともに、小売店舗等の支援を目的として、感染防止対策を行ったミナミ地区の小売店舗等でのキャッシュレス決済による商品等の購入者に対して、決済金額の一部をポイント付与する「ミナミで買い物！応援キャンペーン」を実施。</a:t>
            </a:r>
          </a:p>
          <a:p>
            <a:pPr marL="263776" marR="0" lvl="0" indent="-263776" algn="l" defTabSz="844083" rtl="0" eaLnBrk="0" fontAlgn="base" latinLnBrk="0" hangingPunct="0">
              <a:lnSpc>
                <a:spcPct val="120000"/>
              </a:lnSpc>
              <a:spcBef>
                <a:spcPts val="0"/>
              </a:spcBef>
              <a:spcAft>
                <a:spcPct val="0"/>
              </a:spcAft>
              <a:buClrTx/>
              <a:buSzTx/>
              <a:buFont typeface="Wingdings" panose="05000000000000000000" pitchFamily="2" charset="2"/>
              <a:buChar char="Ø"/>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対象期間：令和</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2</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年</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11</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16</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日から</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12</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31</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a:t>
            </a:r>
          </a:p>
          <a:p>
            <a:pPr marL="0" marR="0" lvl="0" indent="249122" algn="l" defTabSz="844083" rtl="0" eaLnBrk="0" fontAlgn="base" latinLnBrk="0" hangingPunct="0">
              <a:lnSpc>
                <a:spcPct val="12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ポイント付与割合：決済金額の</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20</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a:t>
            </a:r>
          </a:p>
          <a:p>
            <a:pPr marL="0" marR="0" lvl="0" indent="249122" algn="l" defTabSz="844083" rtl="0" eaLnBrk="0" fontAlgn="base" latinLnBrk="0" hangingPunct="0">
              <a:lnSpc>
                <a:spcPct val="12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付与上限：期間中、決済事業者</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社につき、</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人あたり</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3,000</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円分</a:t>
            </a:r>
          </a:p>
          <a:p>
            <a:pPr marL="0" marR="0" lvl="0" indent="249122" algn="l" defTabSz="844083" rtl="0" eaLnBrk="0" fontAlgn="base" latinLnBrk="0" hangingPunct="0">
              <a:lnSpc>
                <a:spcPct val="12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決済事業者数：</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2</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社（</a:t>
            </a:r>
            <a:r>
              <a:rPr kumimoji="1" lang="en-US" altLang="ja-JP" sz="1108" b="0" i="0" u="none" strike="noStrike" kern="0" cap="none" spc="0" normalizeH="0" baseline="0" noProof="0" dirty="0" err="1">
                <a:ln>
                  <a:noFill/>
                </a:ln>
                <a:solidFill>
                  <a:srgbClr val="000000"/>
                </a:solidFill>
                <a:effectLst/>
                <a:uLnTx/>
                <a:uFillTx/>
                <a:latin typeface="Meiryo UI" panose="020B0604030504040204" pitchFamily="50" charset="-128"/>
                <a:ea typeface="Meiryo UI" panose="020B0604030504040204" pitchFamily="50" charset="-128"/>
                <a:cs typeface="+mn-cs"/>
              </a:rPr>
              <a:t>PayPay</a:t>
            </a:r>
            <a:r>
              <a:rPr kumimoji="1" lang="ja-JP" altLang="en-US" sz="1108" b="0" i="0" u="none" strike="noStrike" kern="0" cap="none" spc="0" normalizeH="0" baseline="0" noProof="0" dirty="0" err="1">
                <a:ln>
                  <a:noFill/>
                </a:ln>
                <a:solidFill>
                  <a:srgbClr val="000000"/>
                </a:solidFill>
                <a:effectLst/>
                <a:uLnTx/>
                <a:uFillTx/>
                <a:latin typeface="Meiryo UI" panose="020B0604030504040204" pitchFamily="50" charset="-128"/>
                <a:ea typeface="Meiryo UI" panose="020B0604030504040204" pitchFamily="50" charset="-128"/>
                <a:cs typeface="+mn-cs"/>
              </a:rPr>
              <a:t>、</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楽天ペイ）</a:t>
            </a:r>
          </a:p>
          <a:p>
            <a:pPr marL="0" marR="0" lvl="0" indent="249122" algn="l" defTabSz="844083" rtl="0" eaLnBrk="0" fontAlgn="base" latinLnBrk="0" hangingPunct="0">
              <a:lnSpc>
                <a:spcPct val="12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決済回数：</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457,706</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回　　付与人数：</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135,814</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人　付与金額：</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134,709</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千円　　一人当たり付与額：</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992</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円</a:t>
            </a:r>
          </a:p>
        </p:txBody>
      </p:sp>
      <p:sp>
        <p:nvSpPr>
          <p:cNvPr id="5" name="AutoShape 6"/>
          <p:cNvSpPr>
            <a:spLocks noChangeArrowheads="1"/>
          </p:cNvSpPr>
          <p:nvPr/>
        </p:nvSpPr>
        <p:spPr bwMode="auto">
          <a:xfrm>
            <a:off x="507024" y="1571586"/>
            <a:ext cx="8128489" cy="317962"/>
          </a:xfrm>
          <a:prstGeom prst="roundRect">
            <a:avLst>
              <a:gd name="adj" fmla="val 10936"/>
            </a:avLst>
          </a:prstGeom>
          <a:solidFill>
            <a:schemeClr val="accent1">
              <a:lumMod val="40000"/>
              <a:lumOff val="60000"/>
            </a:schemeClr>
          </a:solidFill>
          <a:ln w="22225">
            <a:noFill/>
            <a:round/>
            <a:headEnd/>
            <a:tailEnd/>
          </a:ln>
          <a:effectLst>
            <a:outerShdw blurRad="50800" dist="38100" dir="2700000" algn="tl" rotWithShape="0">
              <a:prstClr val="black">
                <a:alpha val="40000"/>
              </a:prstClr>
            </a:outerShdw>
          </a:effectLst>
        </p:spPr>
        <p:txBody>
          <a:bodyPr lIns="71934" tIns="0" rIns="71934" bIns="0" anchor="ctr"/>
          <a:lstStyle/>
          <a:p>
            <a:pPr marL="0" marR="0" lvl="0" indent="0" algn="l" defTabSz="844083" rtl="0" eaLnBrk="0" fontAlgn="base" latinLnBrk="0" hangingPunct="0">
              <a:lnSpc>
                <a:spcPct val="100000"/>
              </a:lnSpc>
              <a:spcBef>
                <a:spcPct val="0"/>
              </a:spcBef>
              <a:spcAft>
                <a:spcPct val="0"/>
              </a:spcAft>
              <a:buClrTx/>
              <a:buSzTx/>
              <a:buFontTx/>
              <a:buNone/>
              <a:tabLst/>
              <a:defRPr/>
            </a:pPr>
            <a:r>
              <a:rPr kumimoji="1" lang="ja-JP" altLang="en-US"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ミナミで買い物応援キャンペーン事業　　　 　２億３，０００万円（第</a:t>
            </a:r>
            <a:r>
              <a:rPr kumimoji="1" lang="en-US" altLang="ja-JP"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13</a:t>
            </a:r>
            <a:r>
              <a:rPr kumimoji="1" lang="ja-JP" altLang="en-US"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回補正）</a:t>
            </a:r>
          </a:p>
        </p:txBody>
      </p:sp>
      <p:sp>
        <p:nvSpPr>
          <p:cNvPr id="11" name="AutoShape 6"/>
          <p:cNvSpPr>
            <a:spLocks noChangeArrowheads="1"/>
          </p:cNvSpPr>
          <p:nvPr/>
        </p:nvSpPr>
        <p:spPr bwMode="auto">
          <a:xfrm>
            <a:off x="507023" y="3692769"/>
            <a:ext cx="8128489" cy="393258"/>
          </a:xfrm>
          <a:prstGeom prst="roundRect">
            <a:avLst>
              <a:gd name="adj" fmla="val 16667"/>
            </a:avLst>
          </a:prstGeom>
          <a:solidFill>
            <a:schemeClr val="accent1">
              <a:lumMod val="40000"/>
              <a:lumOff val="60000"/>
            </a:schemeClr>
          </a:solidFill>
          <a:ln w="22225">
            <a:noFill/>
            <a:round/>
            <a:headEnd/>
            <a:tailEnd/>
          </a:ln>
          <a:effectLst>
            <a:outerShdw blurRad="50800" dist="38100" dir="2700000" algn="tl" rotWithShape="0">
              <a:prstClr val="black">
                <a:alpha val="40000"/>
              </a:prstClr>
            </a:outerShdw>
          </a:effectLst>
        </p:spPr>
        <p:txBody>
          <a:bodyPr lIns="71934" tIns="0" rIns="71934" bIns="0" anchor="ctr"/>
          <a:lstStyle/>
          <a:p>
            <a:pPr marL="0" marR="0" lvl="0" indent="0" algn="l" defTabSz="844083" rtl="0" eaLnBrk="0" fontAlgn="base" latinLnBrk="0" hangingPunct="0">
              <a:lnSpc>
                <a:spcPct val="100000"/>
              </a:lnSpc>
              <a:spcBef>
                <a:spcPct val="0"/>
              </a:spcBef>
              <a:spcAft>
                <a:spcPct val="0"/>
              </a:spcAft>
              <a:buClrTx/>
              <a:buSzTx/>
              <a:buFontTx/>
              <a:buNone/>
              <a:tabLst/>
              <a:defRPr/>
            </a:pPr>
            <a:r>
              <a:rPr kumimoji="1" lang="ja-JP" altLang="en-US"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少人数利用・飲食店応援キャンペーン事業　 ２億１，６００万円（第</a:t>
            </a:r>
            <a:r>
              <a:rPr kumimoji="1" lang="en-US" altLang="ja-JP"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13</a:t>
            </a:r>
            <a:r>
              <a:rPr kumimoji="1" lang="ja-JP" altLang="en-US"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回補正）</a:t>
            </a:r>
          </a:p>
        </p:txBody>
      </p:sp>
      <p:sp>
        <p:nvSpPr>
          <p:cNvPr id="12" name="コンテンツ プレースホルダー 2"/>
          <p:cNvSpPr txBox="1">
            <a:spLocks/>
          </p:cNvSpPr>
          <p:nvPr/>
        </p:nvSpPr>
        <p:spPr>
          <a:xfrm>
            <a:off x="507020" y="4172469"/>
            <a:ext cx="8128490" cy="1515355"/>
          </a:xfrm>
          <a:prstGeom prst="rect">
            <a:avLst/>
          </a:prstGeom>
        </p:spPr>
        <p:txBody>
          <a:bodyPr anchor="t" anchorCtr="0">
            <a:noAutofit/>
          </a:bodyPr>
          <a:lstStyle>
            <a:lvl1pPr marL="285750" indent="-285750" algn="l" rtl="0" eaLnBrk="0" fontAlgn="base" hangingPunct="0">
              <a:spcBef>
                <a:spcPct val="20000"/>
              </a:spcBef>
              <a:spcAft>
                <a:spcPct val="0"/>
              </a:spcAft>
              <a:buChar char="•"/>
              <a:defRPr kumimoji="1" sz="2800">
                <a:solidFill>
                  <a:schemeClr val="tx1"/>
                </a:solidFill>
                <a:latin typeface="+mn-lt"/>
                <a:ea typeface="+mn-ea"/>
                <a:cs typeface="+mn-cs"/>
              </a:defRPr>
            </a:lvl1pPr>
            <a:lvl2pPr marL="627063" indent="-236538" algn="l" rtl="0" eaLnBrk="0" fontAlgn="base" hangingPunct="0">
              <a:spcBef>
                <a:spcPct val="20000"/>
              </a:spcBef>
              <a:spcAft>
                <a:spcPct val="0"/>
              </a:spcAft>
              <a:buChar char="–"/>
              <a:defRPr kumimoji="1" sz="2400">
                <a:solidFill>
                  <a:schemeClr val="tx1"/>
                </a:solidFill>
                <a:latin typeface="+mn-lt"/>
                <a:ea typeface="+mn-ea"/>
              </a:defRPr>
            </a:lvl2pPr>
            <a:lvl3pPr marL="968375" indent="-188913" algn="l" rtl="0" eaLnBrk="0" fontAlgn="base" hangingPunct="0">
              <a:spcBef>
                <a:spcPct val="20000"/>
              </a:spcBef>
              <a:spcAft>
                <a:spcPct val="0"/>
              </a:spcAft>
              <a:buChar char="•"/>
              <a:defRPr kumimoji="1" sz="2000">
                <a:solidFill>
                  <a:schemeClr val="tx1"/>
                </a:solidFill>
                <a:latin typeface="+mn-lt"/>
                <a:ea typeface="+mn-ea"/>
              </a:defRPr>
            </a:lvl3pPr>
            <a:lvl4pPr marL="1357313" indent="-188913" algn="l" rtl="0" eaLnBrk="0" fontAlgn="base" hangingPunct="0">
              <a:spcBef>
                <a:spcPct val="20000"/>
              </a:spcBef>
              <a:spcAft>
                <a:spcPct val="0"/>
              </a:spcAft>
              <a:buChar char="–"/>
              <a:defRPr kumimoji="1" sz="1700">
                <a:solidFill>
                  <a:schemeClr val="tx1"/>
                </a:solidFill>
                <a:latin typeface="+mn-lt"/>
                <a:ea typeface="+mn-ea"/>
              </a:defRPr>
            </a:lvl4pPr>
            <a:lvl5pPr marL="1747838" indent="-188913" algn="l" rtl="0" eaLnBrk="0" fontAlgn="base" hangingPunct="0">
              <a:spcBef>
                <a:spcPct val="20000"/>
              </a:spcBef>
              <a:spcAft>
                <a:spcPct val="0"/>
              </a:spcAft>
              <a:buChar char="»"/>
              <a:defRPr kumimoji="1" sz="1700">
                <a:solidFill>
                  <a:schemeClr val="tx1"/>
                </a:solidFill>
                <a:latin typeface="+mn-lt"/>
                <a:ea typeface="+mn-ea"/>
              </a:defRPr>
            </a:lvl5pPr>
            <a:lvl6pPr marL="2142013" indent="-194728" algn="l" rtl="0" fontAlgn="base">
              <a:spcBef>
                <a:spcPct val="20000"/>
              </a:spcBef>
              <a:spcAft>
                <a:spcPct val="0"/>
              </a:spcAft>
              <a:buChar char="»"/>
              <a:defRPr kumimoji="1" sz="1700">
                <a:solidFill>
                  <a:schemeClr val="tx1"/>
                </a:solidFill>
                <a:latin typeface="+mn-lt"/>
                <a:ea typeface="+mn-ea"/>
              </a:defRPr>
            </a:lvl6pPr>
            <a:lvl7pPr marL="2531469" indent="-194728" algn="l" rtl="0" fontAlgn="base">
              <a:spcBef>
                <a:spcPct val="20000"/>
              </a:spcBef>
              <a:spcAft>
                <a:spcPct val="0"/>
              </a:spcAft>
              <a:buChar char="»"/>
              <a:defRPr kumimoji="1" sz="1700">
                <a:solidFill>
                  <a:schemeClr val="tx1"/>
                </a:solidFill>
                <a:latin typeface="+mn-lt"/>
                <a:ea typeface="+mn-ea"/>
              </a:defRPr>
            </a:lvl7pPr>
            <a:lvl8pPr marL="2920928" indent="-194728" algn="l" rtl="0" fontAlgn="base">
              <a:spcBef>
                <a:spcPct val="20000"/>
              </a:spcBef>
              <a:spcAft>
                <a:spcPct val="0"/>
              </a:spcAft>
              <a:buChar char="»"/>
              <a:defRPr kumimoji="1" sz="1700">
                <a:solidFill>
                  <a:schemeClr val="tx1"/>
                </a:solidFill>
                <a:latin typeface="+mn-lt"/>
                <a:ea typeface="+mn-ea"/>
              </a:defRPr>
            </a:lvl8pPr>
            <a:lvl9pPr marL="3310386" indent="-194728" algn="l" rtl="0" fontAlgn="base">
              <a:spcBef>
                <a:spcPct val="20000"/>
              </a:spcBef>
              <a:spcAft>
                <a:spcPct val="0"/>
              </a:spcAft>
              <a:buChar char="»"/>
              <a:defRPr kumimoji="1" sz="1700">
                <a:solidFill>
                  <a:schemeClr val="tx1"/>
                </a:solidFill>
                <a:latin typeface="+mn-lt"/>
                <a:ea typeface="+mn-ea"/>
              </a:defRPr>
            </a:lvl9pPr>
          </a:lstStyle>
          <a:p>
            <a:pPr marL="263776" marR="0" lvl="0" indent="-263776" algn="l" defTabSz="844083" rtl="0" eaLnBrk="0" fontAlgn="base" latinLnBrk="0" hangingPunct="0">
              <a:lnSpc>
                <a:spcPct val="120000"/>
              </a:lnSpc>
              <a:spcBef>
                <a:spcPts val="0"/>
              </a:spcBef>
              <a:spcAft>
                <a:spcPct val="0"/>
              </a:spcAft>
              <a:buClrTx/>
              <a:buSzTx/>
              <a:buFont typeface="Wingdings" panose="05000000000000000000" pitchFamily="2" charset="2"/>
              <a:buChar char="Ø"/>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新しい生活様式の定着をめざして、</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4</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人以下での飲食など、条件を満たして飲食をした利用者にポイントを還元する「</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少人数利用</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飲食店応援キャンペーン」を実施（市はミナミ地区でのポイント上乗せ分を負担）</a:t>
            </a:r>
          </a:p>
          <a:p>
            <a:pPr marL="263776" marR="0" lvl="0" indent="-263776" algn="l" defTabSz="844083" rtl="0" eaLnBrk="0" fontAlgn="base" latinLnBrk="0" hangingPunct="0">
              <a:lnSpc>
                <a:spcPct val="120000"/>
              </a:lnSpc>
              <a:spcBef>
                <a:spcPts val="0"/>
              </a:spcBef>
              <a:spcAft>
                <a:spcPct val="0"/>
              </a:spcAft>
              <a:buClrTx/>
              <a:buSzTx/>
              <a:buFont typeface="Wingdings" panose="05000000000000000000" pitchFamily="2" charset="2"/>
              <a:buChar char="Ø"/>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対象期間：令和</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2</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年</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9</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18</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日から</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11</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15</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a:t>
            </a:r>
          </a:p>
          <a:p>
            <a:pPr marL="0" marR="0" lvl="0" indent="249122" algn="l" defTabSz="844083" rtl="0" eaLnBrk="0" fontAlgn="base" latinLnBrk="0" hangingPunct="0">
              <a:lnSpc>
                <a:spcPct val="12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ポイント付与割合：予約</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件につき</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2,000</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円分（ミナミ地区は更に</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2,000</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円分上乗せ）</a:t>
            </a:r>
          </a:p>
          <a:p>
            <a:pPr marL="0" marR="0" lvl="0" indent="249122" algn="l" defTabSz="844083" rtl="0" eaLnBrk="0" fontAlgn="base" latinLnBrk="0" hangingPunct="0">
              <a:lnSpc>
                <a:spcPct val="12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オンライン予約サイト数：８サイト</a:t>
            </a:r>
          </a:p>
          <a:p>
            <a:pPr marL="0" marR="0" lvl="0" indent="249122" algn="l" defTabSz="844083" rtl="0" eaLnBrk="0" fontAlgn="base" latinLnBrk="0" hangingPunct="0">
              <a:lnSpc>
                <a:spcPct val="12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ミナミ利用実績：</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93,484</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回</a:t>
            </a:r>
          </a:p>
          <a:p>
            <a:pPr marL="0" marR="0" lvl="0" indent="249122" algn="l" defTabSz="844083" rtl="0" eaLnBrk="0" fontAlgn="base" latinLnBrk="0" hangingPunct="0">
              <a:lnSpc>
                <a:spcPct val="12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ポイント換算値：</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186,968</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千円</a:t>
            </a:r>
          </a:p>
        </p:txBody>
      </p:sp>
      <p:sp>
        <p:nvSpPr>
          <p:cNvPr id="2" name="スライド番号プレースホルダー 1"/>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1E2DCCE-2328-4EE7-B47C-8DACD135FF60}" type="slidenum">
              <a:rPr kumimoji="1" lang="en-US" altLang="ja-JP" sz="11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297</a:t>
            </a:fld>
            <a:endParaRPr kumimoji="1" lang="en-US" altLang="ja-JP" sz="11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
        <p:nvSpPr>
          <p:cNvPr id="8" name="テキスト ボックス 36"/>
          <p:cNvSpPr txBox="1"/>
          <p:nvPr/>
        </p:nvSpPr>
        <p:spPr>
          <a:xfrm>
            <a:off x="53576" y="46166"/>
            <a:ext cx="3993789"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Ⅳ</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　新型</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コロナウイルス感染症</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対策</a:t>
            </a:r>
            <a:endPar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endParaRPr>
          </a:p>
        </p:txBody>
      </p:sp>
    </p:spTree>
    <p:extLst>
      <p:ext uri="{BB962C8B-B14F-4D97-AF65-F5344CB8AC3E}">
        <p14:creationId xmlns:p14="http://schemas.microsoft.com/office/powerpoint/2010/main" val="3059711001"/>
      </p:ext>
    </p:extLst>
  </p:cSld>
  <p:clrMapOvr>
    <a:masterClrMapping/>
  </p:clrMapOvr>
  <p:transition/>
  <p:timing>
    <p:tnLst>
      <p:par>
        <p:cTn id="1" dur="indefinite" restart="never" nodeType="tmRoot"/>
      </p:par>
    </p:tnLst>
  </p:timing>
</p:sld>
</file>

<file path=ppt/slides/slide2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Rectangle 4"/>
          <p:cNvSpPr>
            <a:spLocks noChangeArrowheads="1"/>
          </p:cNvSpPr>
          <p:nvPr/>
        </p:nvSpPr>
        <p:spPr bwMode="auto">
          <a:xfrm>
            <a:off x="350227" y="1050682"/>
            <a:ext cx="8442081" cy="439616"/>
          </a:xfrm>
          <a:prstGeom prst="rect">
            <a:avLst/>
          </a:prstGeom>
          <a:solidFill>
            <a:srgbClr val="000099"/>
          </a:solidFill>
          <a:ln w="38100" algn="ctr">
            <a:noFill/>
            <a:miter lim="800000"/>
            <a:headEnd/>
            <a:tailEnd/>
          </a:ln>
          <a:effectLst/>
        </p:spPr>
        <p:txBody>
          <a:bodyPr wrap="none" lIns="71934" tIns="35967" rIns="71934" bIns="35967" anchor="ctr"/>
          <a:lstStyle/>
          <a:p>
            <a:pPr marL="0" marR="0" lvl="0" indent="0" algn="ctr" defTabSz="844083" rtl="0" eaLnBrk="1" fontAlgn="base" latinLnBrk="0" hangingPunct="1">
              <a:lnSpc>
                <a:spcPct val="100000"/>
              </a:lnSpc>
              <a:spcBef>
                <a:spcPct val="0"/>
              </a:spcBef>
              <a:spcAft>
                <a:spcPct val="0"/>
              </a:spcAft>
              <a:buClrTx/>
              <a:buSzTx/>
              <a:buFontTx/>
              <a:buNone/>
              <a:tabLst/>
              <a:defRPr/>
            </a:pPr>
            <a:r>
              <a:rPr kumimoji="1" lang="ja-JP" altLang="en-US" sz="2585"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HG創英角ｺﾞｼｯｸUB" pitchFamily="49" charset="-128"/>
                <a:cs typeface="+mn-cs"/>
              </a:rPr>
              <a:t>令和２年度</a:t>
            </a:r>
            <a:endParaRPr kumimoji="1" lang="en-US" altLang="ja-JP" sz="2585"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HG創英角ｺﾞｼｯｸUB" pitchFamily="49" charset="-128"/>
              <a:cs typeface="+mn-cs"/>
            </a:endParaRPr>
          </a:p>
        </p:txBody>
      </p:sp>
      <p:sp>
        <p:nvSpPr>
          <p:cNvPr id="7" name="コンテンツ プレースホルダー 2"/>
          <p:cNvSpPr txBox="1">
            <a:spLocks/>
          </p:cNvSpPr>
          <p:nvPr/>
        </p:nvSpPr>
        <p:spPr>
          <a:xfrm>
            <a:off x="507021" y="1894103"/>
            <a:ext cx="8208554" cy="1136846"/>
          </a:xfrm>
          <a:prstGeom prst="rect">
            <a:avLst/>
          </a:prstGeom>
        </p:spPr>
        <p:txBody>
          <a:bodyPr anchor="t" anchorCtr="0">
            <a:noAutofit/>
          </a:bodyPr>
          <a:lstStyle>
            <a:lvl1pPr marL="285750" indent="-285750" algn="l" rtl="0" eaLnBrk="0" fontAlgn="base" hangingPunct="0">
              <a:spcBef>
                <a:spcPct val="20000"/>
              </a:spcBef>
              <a:spcAft>
                <a:spcPct val="0"/>
              </a:spcAft>
              <a:buChar char="•"/>
              <a:defRPr kumimoji="1" sz="2800">
                <a:solidFill>
                  <a:schemeClr val="tx1"/>
                </a:solidFill>
                <a:latin typeface="+mn-lt"/>
                <a:ea typeface="+mn-ea"/>
                <a:cs typeface="+mn-cs"/>
              </a:defRPr>
            </a:lvl1pPr>
            <a:lvl2pPr marL="627063" indent="-236538" algn="l" rtl="0" eaLnBrk="0" fontAlgn="base" hangingPunct="0">
              <a:spcBef>
                <a:spcPct val="20000"/>
              </a:spcBef>
              <a:spcAft>
                <a:spcPct val="0"/>
              </a:spcAft>
              <a:buChar char="–"/>
              <a:defRPr kumimoji="1" sz="2400">
                <a:solidFill>
                  <a:schemeClr val="tx1"/>
                </a:solidFill>
                <a:latin typeface="+mn-lt"/>
                <a:ea typeface="+mn-ea"/>
              </a:defRPr>
            </a:lvl2pPr>
            <a:lvl3pPr marL="968375" indent="-188913" algn="l" rtl="0" eaLnBrk="0" fontAlgn="base" hangingPunct="0">
              <a:spcBef>
                <a:spcPct val="20000"/>
              </a:spcBef>
              <a:spcAft>
                <a:spcPct val="0"/>
              </a:spcAft>
              <a:buChar char="•"/>
              <a:defRPr kumimoji="1" sz="2000">
                <a:solidFill>
                  <a:schemeClr val="tx1"/>
                </a:solidFill>
                <a:latin typeface="+mn-lt"/>
                <a:ea typeface="+mn-ea"/>
              </a:defRPr>
            </a:lvl3pPr>
            <a:lvl4pPr marL="1357313" indent="-188913" algn="l" rtl="0" eaLnBrk="0" fontAlgn="base" hangingPunct="0">
              <a:spcBef>
                <a:spcPct val="20000"/>
              </a:spcBef>
              <a:spcAft>
                <a:spcPct val="0"/>
              </a:spcAft>
              <a:buChar char="–"/>
              <a:defRPr kumimoji="1" sz="1700">
                <a:solidFill>
                  <a:schemeClr val="tx1"/>
                </a:solidFill>
                <a:latin typeface="+mn-lt"/>
                <a:ea typeface="+mn-ea"/>
              </a:defRPr>
            </a:lvl4pPr>
            <a:lvl5pPr marL="1747838" indent="-188913" algn="l" rtl="0" eaLnBrk="0" fontAlgn="base" hangingPunct="0">
              <a:spcBef>
                <a:spcPct val="20000"/>
              </a:spcBef>
              <a:spcAft>
                <a:spcPct val="0"/>
              </a:spcAft>
              <a:buChar char="»"/>
              <a:defRPr kumimoji="1" sz="1700">
                <a:solidFill>
                  <a:schemeClr val="tx1"/>
                </a:solidFill>
                <a:latin typeface="+mn-lt"/>
                <a:ea typeface="+mn-ea"/>
              </a:defRPr>
            </a:lvl5pPr>
            <a:lvl6pPr marL="2142013" indent="-194728" algn="l" rtl="0" fontAlgn="base">
              <a:spcBef>
                <a:spcPct val="20000"/>
              </a:spcBef>
              <a:spcAft>
                <a:spcPct val="0"/>
              </a:spcAft>
              <a:buChar char="»"/>
              <a:defRPr kumimoji="1" sz="1700">
                <a:solidFill>
                  <a:schemeClr val="tx1"/>
                </a:solidFill>
                <a:latin typeface="+mn-lt"/>
                <a:ea typeface="+mn-ea"/>
              </a:defRPr>
            </a:lvl6pPr>
            <a:lvl7pPr marL="2531469" indent="-194728" algn="l" rtl="0" fontAlgn="base">
              <a:spcBef>
                <a:spcPct val="20000"/>
              </a:spcBef>
              <a:spcAft>
                <a:spcPct val="0"/>
              </a:spcAft>
              <a:buChar char="»"/>
              <a:defRPr kumimoji="1" sz="1700">
                <a:solidFill>
                  <a:schemeClr val="tx1"/>
                </a:solidFill>
                <a:latin typeface="+mn-lt"/>
                <a:ea typeface="+mn-ea"/>
              </a:defRPr>
            </a:lvl7pPr>
            <a:lvl8pPr marL="2920928" indent="-194728" algn="l" rtl="0" fontAlgn="base">
              <a:spcBef>
                <a:spcPct val="20000"/>
              </a:spcBef>
              <a:spcAft>
                <a:spcPct val="0"/>
              </a:spcAft>
              <a:buChar char="»"/>
              <a:defRPr kumimoji="1" sz="1700">
                <a:solidFill>
                  <a:schemeClr val="tx1"/>
                </a:solidFill>
                <a:latin typeface="+mn-lt"/>
                <a:ea typeface="+mn-ea"/>
              </a:defRPr>
            </a:lvl8pPr>
            <a:lvl9pPr marL="3310386" indent="-194728" algn="l" rtl="0" fontAlgn="base">
              <a:spcBef>
                <a:spcPct val="20000"/>
              </a:spcBef>
              <a:spcAft>
                <a:spcPct val="0"/>
              </a:spcAft>
              <a:buChar char="»"/>
              <a:defRPr kumimoji="1" sz="1700">
                <a:solidFill>
                  <a:schemeClr val="tx1"/>
                </a:solidFill>
                <a:latin typeface="+mn-lt"/>
                <a:ea typeface="+mn-ea"/>
              </a:defRPr>
            </a:lvl9pPr>
          </a:lstStyle>
          <a:p>
            <a:pPr marL="263776" marR="0" lvl="0" indent="-263776" algn="l" defTabSz="844083" rtl="0" eaLnBrk="0" fontAlgn="base" latinLnBrk="0" hangingPunct="0">
              <a:lnSpc>
                <a:spcPct val="120000"/>
              </a:lnSpc>
              <a:spcBef>
                <a:spcPts val="0"/>
              </a:spcBef>
              <a:spcAft>
                <a:spcPct val="0"/>
              </a:spcAft>
              <a:buClrTx/>
              <a:buSzTx/>
              <a:buFont typeface="Wingdings" panose="05000000000000000000" pitchFamily="2" charset="2"/>
              <a:buChar char="Ø"/>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新型コロナウイルス感染症の拡大により、エンターテインメント業界において、通常の興行が困難な状態に陥っていることから、エンターテインメント業界の活動を支援するとともに、コロナ感染症の拡大に配慮した野外での公演開催という新しい生活様式に基づくレジャーを市民へ普及・浸透させることを目的に実施。</a:t>
            </a:r>
          </a:p>
          <a:p>
            <a:pPr marL="0" marR="0" lvl="0" indent="411784" algn="l" defTabSz="844083" rtl="0" eaLnBrk="0" fontAlgn="base" latinLnBrk="0" hangingPunct="0">
              <a:lnSpc>
                <a:spcPct val="12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・実施日程：令和２年</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10</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24</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29</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30</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11</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4</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日（４公演）</a:t>
            </a:r>
          </a:p>
          <a:p>
            <a:pPr marL="0" marR="0" lvl="0" indent="411784" algn="l" defTabSz="844083" rtl="0" eaLnBrk="0" fontAlgn="base" latinLnBrk="0" hangingPunct="0">
              <a:lnSpc>
                <a:spcPct val="12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・実施場所：大阪城西の丸庭園</a:t>
            </a:r>
          </a:p>
        </p:txBody>
      </p:sp>
      <p:sp>
        <p:nvSpPr>
          <p:cNvPr id="5" name="AutoShape 6"/>
          <p:cNvSpPr>
            <a:spLocks noChangeArrowheads="1"/>
          </p:cNvSpPr>
          <p:nvPr/>
        </p:nvSpPr>
        <p:spPr bwMode="auto">
          <a:xfrm>
            <a:off x="507024" y="1571586"/>
            <a:ext cx="8128489" cy="317962"/>
          </a:xfrm>
          <a:prstGeom prst="roundRect">
            <a:avLst>
              <a:gd name="adj" fmla="val 10936"/>
            </a:avLst>
          </a:prstGeom>
          <a:solidFill>
            <a:schemeClr val="accent1">
              <a:lumMod val="40000"/>
              <a:lumOff val="60000"/>
            </a:schemeClr>
          </a:solidFill>
          <a:ln w="22225">
            <a:noFill/>
            <a:round/>
            <a:headEnd/>
            <a:tailEnd/>
          </a:ln>
          <a:effectLst>
            <a:outerShdw blurRad="50800" dist="38100" dir="2700000" algn="tl" rotWithShape="0">
              <a:prstClr val="black">
                <a:alpha val="40000"/>
              </a:prstClr>
            </a:outerShdw>
          </a:effectLst>
        </p:spPr>
        <p:txBody>
          <a:bodyPr lIns="71934" tIns="0" rIns="71934" bIns="0" anchor="ctr"/>
          <a:lstStyle/>
          <a:p>
            <a:pPr marL="0" marR="0" lvl="0" indent="0" algn="l" defTabSz="844083" rtl="0" eaLnBrk="0" fontAlgn="base" latinLnBrk="0" hangingPunct="0">
              <a:lnSpc>
                <a:spcPct val="100000"/>
              </a:lnSpc>
              <a:spcBef>
                <a:spcPct val="0"/>
              </a:spcBef>
              <a:spcAft>
                <a:spcPct val="0"/>
              </a:spcAft>
              <a:buClrTx/>
              <a:buSzTx/>
              <a:buFontTx/>
              <a:buNone/>
              <a:tabLst/>
              <a:defRPr/>
            </a:pPr>
            <a:r>
              <a:rPr kumimoji="1" lang="ja-JP" altLang="en-US"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大阪城西の丸庭園野外公演事業　　　　　 　　１億５，３００万円（第</a:t>
            </a:r>
            <a:r>
              <a:rPr kumimoji="1" lang="en-US" altLang="ja-JP"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13</a:t>
            </a:r>
            <a:r>
              <a:rPr kumimoji="1" lang="ja-JP" altLang="en-US"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回補正）</a:t>
            </a:r>
          </a:p>
        </p:txBody>
      </p:sp>
      <p:sp>
        <p:nvSpPr>
          <p:cNvPr id="11" name="AutoShape 6"/>
          <p:cNvSpPr>
            <a:spLocks noChangeArrowheads="1"/>
          </p:cNvSpPr>
          <p:nvPr/>
        </p:nvSpPr>
        <p:spPr bwMode="auto">
          <a:xfrm>
            <a:off x="507021" y="2948095"/>
            <a:ext cx="8128489" cy="642872"/>
          </a:xfrm>
          <a:prstGeom prst="roundRect">
            <a:avLst>
              <a:gd name="adj" fmla="val 16667"/>
            </a:avLst>
          </a:prstGeom>
          <a:solidFill>
            <a:schemeClr val="accent1">
              <a:lumMod val="40000"/>
              <a:lumOff val="60000"/>
            </a:schemeClr>
          </a:solidFill>
          <a:ln w="22225">
            <a:noFill/>
            <a:round/>
            <a:headEnd/>
            <a:tailEnd/>
          </a:ln>
          <a:effectLst>
            <a:outerShdw blurRad="50800" dist="38100" dir="2700000" algn="tl" rotWithShape="0">
              <a:prstClr val="black">
                <a:alpha val="40000"/>
              </a:prstClr>
            </a:outerShdw>
          </a:effectLst>
        </p:spPr>
        <p:txBody>
          <a:bodyPr lIns="71934" tIns="0" rIns="71934" bIns="0" anchor="ctr"/>
          <a:lstStyle/>
          <a:p>
            <a:pPr marL="0" marR="0" lvl="0" indent="0" algn="l" defTabSz="844083" rtl="0" eaLnBrk="0" fontAlgn="base" latinLnBrk="0" hangingPunct="0">
              <a:lnSpc>
                <a:spcPct val="100000"/>
              </a:lnSpc>
              <a:spcBef>
                <a:spcPct val="0"/>
              </a:spcBef>
              <a:spcAft>
                <a:spcPct val="0"/>
              </a:spcAft>
              <a:buClrTx/>
              <a:buSzTx/>
              <a:buFontTx/>
              <a:buNone/>
              <a:tabLst/>
              <a:defRPr/>
            </a:pPr>
            <a:r>
              <a:rPr kumimoji="1" lang="ja-JP" altLang="en-US"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市民利用施設等における減収に対する補塡等</a:t>
            </a:r>
            <a:endParaRPr kumimoji="1" lang="en-US" altLang="ja-JP"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endParaRPr>
          </a:p>
          <a:p>
            <a:pPr marL="0" marR="0" lvl="0" indent="0" algn="l" defTabSz="844083" rtl="0" eaLnBrk="0" fontAlgn="base" latinLnBrk="0" hangingPunct="0">
              <a:lnSpc>
                <a:spcPct val="100000"/>
              </a:lnSpc>
              <a:spcBef>
                <a:spcPct val="0"/>
              </a:spcBef>
              <a:spcAft>
                <a:spcPct val="0"/>
              </a:spcAft>
              <a:buClrTx/>
              <a:buSzTx/>
              <a:buFontTx/>
              <a:buNone/>
              <a:tabLst/>
              <a:defRPr/>
            </a:pPr>
            <a:r>
              <a:rPr kumimoji="1" lang="en-US" altLang="ja-JP"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                                                    </a:t>
            </a:r>
            <a:r>
              <a:rPr kumimoji="1" lang="ja-JP" altLang="en-US"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 　３４億７，６００万円（第</a:t>
            </a:r>
            <a:r>
              <a:rPr kumimoji="1" lang="en-US" altLang="ja-JP"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13</a:t>
            </a:r>
            <a:r>
              <a:rPr kumimoji="1" lang="ja-JP" altLang="en-US"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回補正）</a:t>
            </a:r>
          </a:p>
        </p:txBody>
      </p:sp>
      <p:sp>
        <p:nvSpPr>
          <p:cNvPr id="12" name="コンテンツ プレースホルダー 2"/>
          <p:cNvSpPr txBox="1">
            <a:spLocks/>
          </p:cNvSpPr>
          <p:nvPr/>
        </p:nvSpPr>
        <p:spPr>
          <a:xfrm>
            <a:off x="507019" y="3607281"/>
            <a:ext cx="8128490" cy="258016"/>
          </a:xfrm>
          <a:prstGeom prst="rect">
            <a:avLst/>
          </a:prstGeom>
        </p:spPr>
        <p:txBody>
          <a:bodyPr anchor="t" anchorCtr="0">
            <a:noAutofit/>
          </a:bodyPr>
          <a:lstStyle>
            <a:lvl1pPr marL="285750" indent="-285750" algn="l" rtl="0" eaLnBrk="0" fontAlgn="base" hangingPunct="0">
              <a:spcBef>
                <a:spcPct val="20000"/>
              </a:spcBef>
              <a:spcAft>
                <a:spcPct val="0"/>
              </a:spcAft>
              <a:buChar char="•"/>
              <a:defRPr kumimoji="1" sz="2800">
                <a:solidFill>
                  <a:schemeClr val="tx1"/>
                </a:solidFill>
                <a:latin typeface="+mn-lt"/>
                <a:ea typeface="+mn-ea"/>
                <a:cs typeface="+mn-cs"/>
              </a:defRPr>
            </a:lvl1pPr>
            <a:lvl2pPr marL="627063" indent="-236538" algn="l" rtl="0" eaLnBrk="0" fontAlgn="base" hangingPunct="0">
              <a:spcBef>
                <a:spcPct val="20000"/>
              </a:spcBef>
              <a:spcAft>
                <a:spcPct val="0"/>
              </a:spcAft>
              <a:buChar char="–"/>
              <a:defRPr kumimoji="1" sz="2400">
                <a:solidFill>
                  <a:schemeClr val="tx1"/>
                </a:solidFill>
                <a:latin typeface="+mn-lt"/>
                <a:ea typeface="+mn-ea"/>
              </a:defRPr>
            </a:lvl2pPr>
            <a:lvl3pPr marL="968375" indent="-188913" algn="l" rtl="0" eaLnBrk="0" fontAlgn="base" hangingPunct="0">
              <a:spcBef>
                <a:spcPct val="20000"/>
              </a:spcBef>
              <a:spcAft>
                <a:spcPct val="0"/>
              </a:spcAft>
              <a:buChar char="•"/>
              <a:defRPr kumimoji="1" sz="2000">
                <a:solidFill>
                  <a:schemeClr val="tx1"/>
                </a:solidFill>
                <a:latin typeface="+mn-lt"/>
                <a:ea typeface="+mn-ea"/>
              </a:defRPr>
            </a:lvl3pPr>
            <a:lvl4pPr marL="1357313" indent="-188913" algn="l" rtl="0" eaLnBrk="0" fontAlgn="base" hangingPunct="0">
              <a:spcBef>
                <a:spcPct val="20000"/>
              </a:spcBef>
              <a:spcAft>
                <a:spcPct val="0"/>
              </a:spcAft>
              <a:buChar char="–"/>
              <a:defRPr kumimoji="1" sz="1700">
                <a:solidFill>
                  <a:schemeClr val="tx1"/>
                </a:solidFill>
                <a:latin typeface="+mn-lt"/>
                <a:ea typeface="+mn-ea"/>
              </a:defRPr>
            </a:lvl4pPr>
            <a:lvl5pPr marL="1747838" indent="-188913" algn="l" rtl="0" eaLnBrk="0" fontAlgn="base" hangingPunct="0">
              <a:spcBef>
                <a:spcPct val="20000"/>
              </a:spcBef>
              <a:spcAft>
                <a:spcPct val="0"/>
              </a:spcAft>
              <a:buChar char="»"/>
              <a:defRPr kumimoji="1" sz="1700">
                <a:solidFill>
                  <a:schemeClr val="tx1"/>
                </a:solidFill>
                <a:latin typeface="+mn-lt"/>
                <a:ea typeface="+mn-ea"/>
              </a:defRPr>
            </a:lvl5pPr>
            <a:lvl6pPr marL="2142013" indent="-194728" algn="l" rtl="0" fontAlgn="base">
              <a:spcBef>
                <a:spcPct val="20000"/>
              </a:spcBef>
              <a:spcAft>
                <a:spcPct val="0"/>
              </a:spcAft>
              <a:buChar char="»"/>
              <a:defRPr kumimoji="1" sz="1700">
                <a:solidFill>
                  <a:schemeClr val="tx1"/>
                </a:solidFill>
                <a:latin typeface="+mn-lt"/>
                <a:ea typeface="+mn-ea"/>
              </a:defRPr>
            </a:lvl6pPr>
            <a:lvl7pPr marL="2531469" indent="-194728" algn="l" rtl="0" fontAlgn="base">
              <a:spcBef>
                <a:spcPct val="20000"/>
              </a:spcBef>
              <a:spcAft>
                <a:spcPct val="0"/>
              </a:spcAft>
              <a:buChar char="»"/>
              <a:defRPr kumimoji="1" sz="1700">
                <a:solidFill>
                  <a:schemeClr val="tx1"/>
                </a:solidFill>
                <a:latin typeface="+mn-lt"/>
                <a:ea typeface="+mn-ea"/>
              </a:defRPr>
            </a:lvl7pPr>
            <a:lvl8pPr marL="2920928" indent="-194728" algn="l" rtl="0" fontAlgn="base">
              <a:spcBef>
                <a:spcPct val="20000"/>
              </a:spcBef>
              <a:spcAft>
                <a:spcPct val="0"/>
              </a:spcAft>
              <a:buChar char="»"/>
              <a:defRPr kumimoji="1" sz="1700">
                <a:solidFill>
                  <a:schemeClr val="tx1"/>
                </a:solidFill>
                <a:latin typeface="+mn-lt"/>
                <a:ea typeface="+mn-ea"/>
              </a:defRPr>
            </a:lvl8pPr>
            <a:lvl9pPr marL="3310386" indent="-194728" algn="l" rtl="0" fontAlgn="base">
              <a:spcBef>
                <a:spcPct val="20000"/>
              </a:spcBef>
              <a:spcAft>
                <a:spcPct val="0"/>
              </a:spcAft>
              <a:buChar char="»"/>
              <a:defRPr kumimoji="1" sz="1700">
                <a:solidFill>
                  <a:schemeClr val="tx1"/>
                </a:solidFill>
                <a:latin typeface="+mn-lt"/>
                <a:ea typeface="+mn-ea"/>
              </a:defRPr>
            </a:lvl9pPr>
          </a:lstStyle>
          <a:p>
            <a:pPr marL="263776" marR="0" lvl="0" indent="-263776" algn="l" defTabSz="844083" rtl="0" eaLnBrk="0" fontAlgn="base" latinLnBrk="0" hangingPunct="0">
              <a:lnSpc>
                <a:spcPct val="120000"/>
              </a:lnSpc>
              <a:spcBef>
                <a:spcPts val="0"/>
              </a:spcBef>
              <a:spcAft>
                <a:spcPct val="0"/>
              </a:spcAft>
              <a:buClrTx/>
              <a:buSzTx/>
              <a:buFont typeface="Wingdings" panose="05000000000000000000" pitchFamily="2" charset="2"/>
              <a:buChar char="Ø"/>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市民利用施設等（スポーツ施設、区民センターなど）に係る新型コロナウイルスの影響等による減収相当額を補塡</a:t>
            </a:r>
          </a:p>
        </p:txBody>
      </p:sp>
      <p:sp>
        <p:nvSpPr>
          <p:cNvPr id="9" name="コンテンツ プレースホルダー 2"/>
          <p:cNvSpPr txBox="1">
            <a:spLocks/>
          </p:cNvSpPr>
          <p:nvPr/>
        </p:nvSpPr>
        <p:spPr>
          <a:xfrm>
            <a:off x="507021" y="4269102"/>
            <a:ext cx="8208554" cy="1509961"/>
          </a:xfrm>
          <a:prstGeom prst="rect">
            <a:avLst/>
          </a:prstGeom>
        </p:spPr>
        <p:txBody>
          <a:bodyPr anchor="t" anchorCtr="0">
            <a:noAutofit/>
          </a:bodyPr>
          <a:lstStyle>
            <a:lvl1pPr marL="285750" indent="-285750" algn="l" rtl="0" eaLnBrk="0" fontAlgn="base" hangingPunct="0">
              <a:spcBef>
                <a:spcPct val="20000"/>
              </a:spcBef>
              <a:spcAft>
                <a:spcPct val="0"/>
              </a:spcAft>
              <a:buChar char="•"/>
              <a:defRPr kumimoji="1" sz="2800">
                <a:solidFill>
                  <a:schemeClr val="tx1"/>
                </a:solidFill>
                <a:latin typeface="+mn-lt"/>
                <a:ea typeface="+mn-ea"/>
                <a:cs typeface="+mn-cs"/>
              </a:defRPr>
            </a:lvl1pPr>
            <a:lvl2pPr marL="627063" indent="-236538" algn="l" rtl="0" eaLnBrk="0" fontAlgn="base" hangingPunct="0">
              <a:spcBef>
                <a:spcPct val="20000"/>
              </a:spcBef>
              <a:spcAft>
                <a:spcPct val="0"/>
              </a:spcAft>
              <a:buChar char="–"/>
              <a:defRPr kumimoji="1" sz="2400">
                <a:solidFill>
                  <a:schemeClr val="tx1"/>
                </a:solidFill>
                <a:latin typeface="+mn-lt"/>
                <a:ea typeface="+mn-ea"/>
              </a:defRPr>
            </a:lvl2pPr>
            <a:lvl3pPr marL="968375" indent="-188913" algn="l" rtl="0" eaLnBrk="0" fontAlgn="base" hangingPunct="0">
              <a:spcBef>
                <a:spcPct val="20000"/>
              </a:spcBef>
              <a:spcAft>
                <a:spcPct val="0"/>
              </a:spcAft>
              <a:buChar char="•"/>
              <a:defRPr kumimoji="1" sz="2000">
                <a:solidFill>
                  <a:schemeClr val="tx1"/>
                </a:solidFill>
                <a:latin typeface="+mn-lt"/>
                <a:ea typeface="+mn-ea"/>
              </a:defRPr>
            </a:lvl3pPr>
            <a:lvl4pPr marL="1357313" indent="-188913" algn="l" rtl="0" eaLnBrk="0" fontAlgn="base" hangingPunct="0">
              <a:spcBef>
                <a:spcPct val="20000"/>
              </a:spcBef>
              <a:spcAft>
                <a:spcPct val="0"/>
              </a:spcAft>
              <a:buChar char="–"/>
              <a:defRPr kumimoji="1" sz="1700">
                <a:solidFill>
                  <a:schemeClr val="tx1"/>
                </a:solidFill>
                <a:latin typeface="+mn-lt"/>
                <a:ea typeface="+mn-ea"/>
              </a:defRPr>
            </a:lvl4pPr>
            <a:lvl5pPr marL="1747838" indent="-188913" algn="l" rtl="0" eaLnBrk="0" fontAlgn="base" hangingPunct="0">
              <a:spcBef>
                <a:spcPct val="20000"/>
              </a:spcBef>
              <a:spcAft>
                <a:spcPct val="0"/>
              </a:spcAft>
              <a:buChar char="»"/>
              <a:defRPr kumimoji="1" sz="1700">
                <a:solidFill>
                  <a:schemeClr val="tx1"/>
                </a:solidFill>
                <a:latin typeface="+mn-lt"/>
                <a:ea typeface="+mn-ea"/>
              </a:defRPr>
            </a:lvl5pPr>
            <a:lvl6pPr marL="2142013" indent="-194728" algn="l" rtl="0" fontAlgn="base">
              <a:spcBef>
                <a:spcPct val="20000"/>
              </a:spcBef>
              <a:spcAft>
                <a:spcPct val="0"/>
              </a:spcAft>
              <a:buChar char="»"/>
              <a:defRPr kumimoji="1" sz="1700">
                <a:solidFill>
                  <a:schemeClr val="tx1"/>
                </a:solidFill>
                <a:latin typeface="+mn-lt"/>
                <a:ea typeface="+mn-ea"/>
              </a:defRPr>
            </a:lvl6pPr>
            <a:lvl7pPr marL="2531469" indent="-194728" algn="l" rtl="0" fontAlgn="base">
              <a:spcBef>
                <a:spcPct val="20000"/>
              </a:spcBef>
              <a:spcAft>
                <a:spcPct val="0"/>
              </a:spcAft>
              <a:buChar char="»"/>
              <a:defRPr kumimoji="1" sz="1700">
                <a:solidFill>
                  <a:schemeClr val="tx1"/>
                </a:solidFill>
                <a:latin typeface="+mn-lt"/>
                <a:ea typeface="+mn-ea"/>
              </a:defRPr>
            </a:lvl7pPr>
            <a:lvl8pPr marL="2920928" indent="-194728" algn="l" rtl="0" fontAlgn="base">
              <a:spcBef>
                <a:spcPct val="20000"/>
              </a:spcBef>
              <a:spcAft>
                <a:spcPct val="0"/>
              </a:spcAft>
              <a:buChar char="»"/>
              <a:defRPr kumimoji="1" sz="1700">
                <a:solidFill>
                  <a:schemeClr val="tx1"/>
                </a:solidFill>
                <a:latin typeface="+mn-lt"/>
                <a:ea typeface="+mn-ea"/>
              </a:defRPr>
            </a:lvl8pPr>
            <a:lvl9pPr marL="3310386" indent="-194728" algn="l" rtl="0" fontAlgn="base">
              <a:spcBef>
                <a:spcPct val="20000"/>
              </a:spcBef>
              <a:spcAft>
                <a:spcPct val="0"/>
              </a:spcAft>
              <a:buChar char="»"/>
              <a:defRPr kumimoji="1" sz="1700">
                <a:solidFill>
                  <a:schemeClr val="tx1"/>
                </a:solidFill>
                <a:latin typeface="+mn-lt"/>
                <a:ea typeface="+mn-ea"/>
              </a:defRPr>
            </a:lvl9pPr>
          </a:lstStyle>
          <a:p>
            <a:pPr marL="263776" marR="0" lvl="0" indent="-263776" algn="l" defTabSz="844083" rtl="0" eaLnBrk="0" fontAlgn="base" latinLnBrk="0" hangingPunct="0">
              <a:lnSpc>
                <a:spcPct val="120000"/>
              </a:lnSpc>
              <a:spcBef>
                <a:spcPts val="0"/>
              </a:spcBef>
              <a:spcAft>
                <a:spcPct val="0"/>
              </a:spcAft>
              <a:buClrTx/>
              <a:buSzTx/>
              <a:buFont typeface="Wingdings" panose="05000000000000000000" pitchFamily="2" charset="2"/>
              <a:buChar char="Ø"/>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新型コロナウイルス感染症防止対策や社会活動の維持に向けた本市施設利用者負担の軽減を目的とした本市施設の使用料・利用料金の減免措置等を実施</a:t>
            </a:r>
            <a:endPar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a:p>
            <a:pPr marL="0" marR="0" lvl="0" indent="0" algn="l" defTabSz="844083" rtl="0" eaLnBrk="0" fontAlgn="base" latinLnBrk="0" hangingPunct="0">
              <a:lnSpc>
                <a:spcPct val="100000"/>
              </a:lnSpc>
              <a:spcBef>
                <a:spcPts val="0"/>
              </a:spcBef>
              <a:spcAft>
                <a:spcPct val="0"/>
              </a:spcAft>
              <a:buClrTx/>
              <a:buSzTx/>
              <a:buFontTx/>
              <a:buNone/>
              <a:tabLst/>
              <a:defRPr/>
            </a:pPr>
            <a:r>
              <a:rPr kumimoji="1" lang="en-US" altLang="ja-JP" sz="1108" b="0" i="0" u="none" strike="sngStrike" kern="0" cap="none" spc="0" normalizeH="0" baseline="0" noProof="0" dirty="0">
                <a:ln>
                  <a:noFill/>
                </a:ln>
                <a:solidFill>
                  <a:srgbClr val="FF0000"/>
                </a:solidFill>
                <a:effectLst/>
                <a:uLnTx/>
                <a:uFillTx/>
                <a:latin typeface="Meiryo UI" panose="020B0604030504040204" pitchFamily="50" charset="-128"/>
                <a:ea typeface="Meiryo UI" panose="020B0604030504040204" pitchFamily="50" charset="-128"/>
                <a:cs typeface="+mn-cs"/>
              </a:rPr>
              <a:t>  </a:t>
            </a:r>
            <a:endParaRPr kumimoji="1" lang="ja-JP" altLang="en-US" sz="1108" b="0" i="0" u="none" strike="sngStrike" kern="0" cap="none" spc="0" normalizeH="0" baseline="0" noProof="0" dirty="0">
              <a:ln>
                <a:noFill/>
              </a:ln>
              <a:solidFill>
                <a:srgbClr val="FF0000"/>
              </a:solidFill>
              <a:effectLst/>
              <a:uLnTx/>
              <a:uFillTx/>
              <a:latin typeface="Meiryo UI" panose="020B0604030504040204" pitchFamily="50" charset="-128"/>
              <a:ea typeface="Meiryo UI" panose="020B0604030504040204" pitchFamily="50" charset="-128"/>
              <a:cs typeface="+mn-cs"/>
            </a:endParaRPr>
          </a:p>
        </p:txBody>
      </p:sp>
      <p:sp>
        <p:nvSpPr>
          <p:cNvPr id="10" name="AutoShape 6"/>
          <p:cNvSpPr>
            <a:spLocks noChangeArrowheads="1"/>
          </p:cNvSpPr>
          <p:nvPr/>
        </p:nvSpPr>
        <p:spPr bwMode="auto">
          <a:xfrm>
            <a:off x="507022" y="3913129"/>
            <a:ext cx="8128489" cy="317962"/>
          </a:xfrm>
          <a:prstGeom prst="roundRect">
            <a:avLst>
              <a:gd name="adj" fmla="val 10936"/>
            </a:avLst>
          </a:prstGeom>
          <a:solidFill>
            <a:schemeClr val="accent1">
              <a:lumMod val="40000"/>
              <a:lumOff val="60000"/>
            </a:schemeClr>
          </a:solidFill>
          <a:ln w="22225">
            <a:noFill/>
            <a:round/>
            <a:headEnd/>
            <a:tailEnd/>
          </a:ln>
          <a:effectLst>
            <a:outerShdw blurRad="50800" dist="38100" dir="2700000" algn="tl" rotWithShape="0">
              <a:prstClr val="black">
                <a:alpha val="40000"/>
              </a:prstClr>
            </a:outerShdw>
          </a:effectLst>
        </p:spPr>
        <p:txBody>
          <a:bodyPr lIns="71934" tIns="0" rIns="71934" bIns="0" anchor="ctr"/>
          <a:lstStyle/>
          <a:p>
            <a:pPr marL="0" marR="0" lvl="0" indent="0" algn="l" defTabSz="844083" rtl="0" eaLnBrk="0" fontAlgn="base" latinLnBrk="0" hangingPunct="0">
              <a:lnSpc>
                <a:spcPct val="100000"/>
              </a:lnSpc>
              <a:spcBef>
                <a:spcPct val="0"/>
              </a:spcBef>
              <a:spcAft>
                <a:spcPct val="0"/>
              </a:spcAft>
              <a:buClrTx/>
              <a:buSzTx/>
              <a:buFontTx/>
              <a:buNone/>
              <a:tabLst/>
              <a:defRPr/>
            </a:pPr>
            <a:r>
              <a:rPr kumimoji="1" lang="ja-JP" altLang="en-US"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市民利用施設等における減免等　　　　　 　　２３億４，０００万円（第</a:t>
            </a:r>
            <a:r>
              <a:rPr kumimoji="1" lang="en-US" altLang="ja-JP"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13</a:t>
            </a:r>
            <a:r>
              <a:rPr kumimoji="1" lang="ja-JP" altLang="en-US"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回補正）</a:t>
            </a:r>
          </a:p>
        </p:txBody>
      </p:sp>
      <p:sp>
        <p:nvSpPr>
          <p:cNvPr id="2" name="スライド番号プレースホルダー 1"/>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1E2DCCE-2328-4EE7-B47C-8DACD135FF60}" type="slidenum">
              <a:rPr kumimoji="1" lang="en-US" altLang="ja-JP" sz="11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298</a:t>
            </a:fld>
            <a:endParaRPr kumimoji="1" lang="en-US" altLang="ja-JP" sz="11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
        <p:nvSpPr>
          <p:cNvPr id="13" name="テキスト ボックス 36"/>
          <p:cNvSpPr txBox="1"/>
          <p:nvPr/>
        </p:nvSpPr>
        <p:spPr>
          <a:xfrm>
            <a:off x="53576" y="46166"/>
            <a:ext cx="3993789"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Ⅳ</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　新型</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コロナウイルス感染症</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対策</a:t>
            </a:r>
            <a:endPar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endParaRPr>
          </a:p>
        </p:txBody>
      </p:sp>
    </p:spTree>
    <p:extLst>
      <p:ext uri="{BB962C8B-B14F-4D97-AF65-F5344CB8AC3E}">
        <p14:creationId xmlns:p14="http://schemas.microsoft.com/office/powerpoint/2010/main" val="4182354786"/>
      </p:ext>
    </p:extLst>
  </p:cSld>
  <p:clrMapOvr>
    <a:masterClrMapping/>
  </p:clrMapOvr>
  <p:transition/>
  <p:timing>
    <p:tnLst>
      <p:par>
        <p:cT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正方形/長方形 12"/>
          <p:cNvSpPr/>
          <p:nvPr/>
        </p:nvSpPr>
        <p:spPr>
          <a:xfrm>
            <a:off x="3635896" y="44624"/>
            <a:ext cx="2016224" cy="400110"/>
          </a:xfrm>
          <a:prstGeom prst="rect">
            <a:avLst/>
          </a:prstGeom>
        </p:spPr>
        <p:txBody>
          <a:bodyPr wrap="square">
            <a:spAutoFit/>
          </a:bodyPr>
          <a:lstStyle/>
          <a:p>
            <a:pPr marL="0" marR="0" lvl="0" indent="0" algn="dist"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目次</a:t>
            </a:r>
            <a:endParaRPr kumimoji="1" lang="ja-JP" altLang="en-US" sz="2000" b="0" i="0" u="none" strike="noStrike" kern="1200" cap="none" spc="0" normalizeH="0" baseline="0" noProof="0" dirty="0">
              <a:ln>
                <a:noFill/>
              </a:ln>
              <a:solidFill>
                <a:srgbClr val="FF0000"/>
              </a:solidFill>
              <a:effectLst/>
              <a:uLnTx/>
              <a:uFillTx/>
              <a:latin typeface="BIZ UDゴシック" panose="020B0400000000000000" pitchFamily="49" charset="-128"/>
              <a:ea typeface="BIZ UDゴシック" panose="020B0400000000000000" pitchFamily="49" charset="-128"/>
              <a:cs typeface="+mn-cs"/>
            </a:endParaRPr>
          </a:p>
        </p:txBody>
      </p:sp>
      <p:sp>
        <p:nvSpPr>
          <p:cNvPr id="8" name="正方形/長方形 7"/>
          <p:cNvSpPr/>
          <p:nvPr/>
        </p:nvSpPr>
        <p:spPr>
          <a:xfrm>
            <a:off x="120437" y="592828"/>
            <a:ext cx="4392488" cy="597061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Ⅰ</a:t>
            </a:r>
            <a:r>
              <a:rPr kumimoji="1" lang="ja-JP" altLang="en-US" sz="1400" b="1"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　政策の刷新</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　</a:t>
            </a:r>
            <a:r>
              <a:rPr kumimoji="1" lang="en-US" altLang="ja-JP"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a:t>
            </a:r>
            <a:r>
              <a:rPr kumimoji="1" lang="ja-JP" altLang="en-US"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１</a:t>
            </a:r>
            <a:r>
              <a:rPr kumimoji="1" lang="en-US" altLang="ja-JP"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a:t>
            </a:r>
            <a:r>
              <a:rPr kumimoji="1" lang="ja-JP" altLang="en-US"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　現役世代への重点投資（子育て</a:t>
            </a:r>
            <a:r>
              <a:rPr kumimoji="1" lang="en-US" altLang="ja-JP"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a:t>
            </a:r>
            <a:r>
              <a:rPr kumimoji="1" lang="ja-JP" altLang="en-US"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教育）</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  </a:t>
            </a:r>
            <a:r>
              <a:rPr kumimoji="1" lang="en-US" altLang="ja-JP"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a:t>
            </a:r>
            <a:r>
              <a:rPr kumimoji="1" lang="ja-JP" altLang="en-US"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２</a:t>
            </a:r>
            <a:r>
              <a:rPr kumimoji="1" lang="en-US" altLang="ja-JP"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a:t>
            </a:r>
            <a:r>
              <a:rPr kumimoji="1" lang="ja-JP" altLang="en-US"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　教育改革</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  </a:t>
            </a:r>
            <a:r>
              <a:rPr kumimoji="1" lang="en-US" altLang="ja-JP"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a:t>
            </a:r>
            <a:r>
              <a:rPr kumimoji="1" lang="ja-JP" altLang="en-US"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３</a:t>
            </a:r>
            <a:r>
              <a:rPr kumimoji="1" lang="en-US" altLang="ja-JP"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a:t>
            </a:r>
            <a:r>
              <a:rPr kumimoji="1" lang="ja-JP" altLang="en-US"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　西成特区構想</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  </a:t>
            </a:r>
            <a:r>
              <a:rPr kumimoji="1" lang="en-US" altLang="ja-JP"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a:t>
            </a:r>
            <a:r>
              <a:rPr kumimoji="1" lang="ja-JP" altLang="en-US"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４</a:t>
            </a:r>
            <a:r>
              <a:rPr kumimoji="1" lang="en-US" altLang="ja-JP"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a:t>
            </a:r>
            <a:r>
              <a:rPr kumimoji="1" lang="ja-JP" altLang="en-US"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　福祉施策の再構築</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  </a:t>
            </a:r>
            <a:r>
              <a:rPr kumimoji="1" lang="en-US" altLang="ja-JP"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a:t>
            </a:r>
            <a:r>
              <a:rPr kumimoji="1" lang="ja-JP" altLang="en-US"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５</a:t>
            </a:r>
            <a:r>
              <a:rPr kumimoji="1" lang="en-US" altLang="ja-JP"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a:t>
            </a:r>
            <a:r>
              <a:rPr kumimoji="1" lang="ja-JP" altLang="en-US"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　インフラ整備</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Ⅱ</a:t>
            </a:r>
            <a:r>
              <a:rPr kumimoji="1" lang="ja-JP" altLang="en-US" sz="1400" b="1"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　公民連携</a:t>
            </a:r>
            <a:r>
              <a:rPr kumimoji="1" lang="en-US" altLang="ja-JP" sz="1400" b="1"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a:t>
            </a:r>
            <a:r>
              <a:rPr kumimoji="1" lang="ja-JP" altLang="en-US" sz="1400" b="1"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経営形態の見直し</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a:t>
            </a:r>
            <a:r>
              <a:rPr kumimoji="1" lang="ja-JP" altLang="en-US" sz="1400" b="1"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民営化の取組</a:t>
            </a:r>
            <a:r>
              <a:rPr kumimoji="1" lang="en-US" altLang="ja-JP" sz="1400" b="1"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　</a:t>
            </a:r>
            <a:r>
              <a:rPr kumimoji="1" lang="en-US" altLang="ja-JP"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a:t>
            </a:r>
            <a:r>
              <a:rPr kumimoji="1" lang="ja-JP" altLang="en-US"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１</a:t>
            </a:r>
            <a:r>
              <a:rPr kumimoji="1" lang="en-US" altLang="ja-JP"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a:t>
            </a:r>
            <a:r>
              <a:rPr kumimoji="1" lang="ja-JP" altLang="en-US"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　地下鉄</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  </a:t>
            </a:r>
            <a:r>
              <a:rPr kumimoji="1" lang="en-US" altLang="ja-JP"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a:t>
            </a:r>
            <a:r>
              <a:rPr kumimoji="1" lang="ja-JP" altLang="en-US"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２</a:t>
            </a:r>
            <a:r>
              <a:rPr kumimoji="1" lang="en-US" altLang="ja-JP"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a:t>
            </a:r>
            <a:r>
              <a:rPr kumimoji="1" lang="ja-JP" altLang="en-US"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　バス</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  </a:t>
            </a:r>
            <a:r>
              <a:rPr kumimoji="1" lang="en-US" altLang="ja-JP"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a:t>
            </a:r>
            <a:r>
              <a:rPr kumimoji="1" lang="ja-JP" altLang="en-US"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３</a:t>
            </a:r>
            <a:r>
              <a:rPr kumimoji="1" lang="en-US" altLang="ja-JP"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a:t>
            </a:r>
            <a:r>
              <a:rPr kumimoji="1" lang="ja-JP" altLang="en-US"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水道</a:t>
            </a:r>
            <a:endParaRPr kumimoji="1" lang="en-US" altLang="ja-JP"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 （４） 工業用水道</a:t>
            </a:r>
            <a:endParaRPr kumimoji="1" lang="ja-JP" altLang="en-US"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  </a:t>
            </a:r>
            <a:r>
              <a:rPr kumimoji="1" lang="en-US" altLang="ja-JP"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a:t>
            </a:r>
            <a:r>
              <a:rPr kumimoji="1" lang="ja-JP" altLang="en-US"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５</a:t>
            </a:r>
            <a:r>
              <a:rPr kumimoji="1" lang="en-US" altLang="ja-JP"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a:t>
            </a:r>
            <a:r>
              <a:rPr kumimoji="1" lang="ja-JP" altLang="en-US"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　下水道</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  </a:t>
            </a:r>
            <a:r>
              <a:rPr kumimoji="1" lang="en-US" altLang="ja-JP"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a:t>
            </a:r>
            <a:r>
              <a:rPr kumimoji="1" lang="ja-JP" altLang="en-US"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６</a:t>
            </a:r>
            <a:r>
              <a:rPr kumimoji="1" lang="en-US" altLang="ja-JP"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a:t>
            </a:r>
            <a:r>
              <a:rPr kumimoji="1" lang="ja-JP" altLang="en-US"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　幼稚園・保育所</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  </a:t>
            </a:r>
            <a:r>
              <a:rPr kumimoji="1" lang="en-US" altLang="ja-JP"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a:t>
            </a:r>
            <a:r>
              <a:rPr kumimoji="1" lang="ja-JP" altLang="en-US"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７</a:t>
            </a:r>
            <a:r>
              <a:rPr kumimoji="1" lang="en-US" altLang="ja-JP"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a:t>
            </a:r>
            <a:r>
              <a:rPr kumimoji="1" lang="ja-JP" altLang="en-US"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　ごみ（一般廃棄物）</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a:t>
            </a:r>
            <a:r>
              <a:rPr kumimoji="1" lang="ja-JP" altLang="en-US" sz="1400" b="1"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独立行政法人化</a:t>
            </a:r>
            <a:r>
              <a:rPr kumimoji="1" lang="en-US" altLang="ja-JP" sz="1400" b="1"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　</a:t>
            </a:r>
            <a:r>
              <a:rPr kumimoji="1" lang="en-US" altLang="ja-JP"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a:t>
            </a:r>
            <a:r>
              <a:rPr kumimoji="1" lang="ja-JP" altLang="en-US"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８</a:t>
            </a:r>
            <a:r>
              <a:rPr kumimoji="1" lang="en-US" altLang="ja-JP"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a:t>
            </a:r>
            <a:r>
              <a:rPr kumimoji="1" lang="ja-JP" altLang="en-US"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　病院</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  </a:t>
            </a:r>
            <a:r>
              <a:rPr kumimoji="1" lang="en-US" altLang="ja-JP"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a:t>
            </a:r>
            <a:r>
              <a:rPr kumimoji="1" lang="ja-JP" altLang="en-US"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９</a:t>
            </a:r>
            <a:r>
              <a:rPr kumimoji="1" lang="en-US" altLang="ja-JP"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a:t>
            </a:r>
            <a:r>
              <a:rPr kumimoji="1" lang="ja-JP" altLang="en-US"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　博物館</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  </a:t>
            </a:r>
            <a:r>
              <a:rPr kumimoji="1" lang="en-US" altLang="ja-JP"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(10)</a:t>
            </a:r>
            <a:r>
              <a:rPr kumimoji="1" lang="ja-JP" altLang="en-US"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　動物園</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a:t>
            </a:r>
            <a:r>
              <a:rPr kumimoji="1" lang="ja-JP" altLang="en-US" sz="1400" b="1"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公民連携の推進</a:t>
            </a:r>
            <a:r>
              <a:rPr kumimoji="1" lang="en-US" altLang="ja-JP" sz="1400" b="1"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　</a:t>
            </a:r>
            <a:r>
              <a:rPr kumimoji="1" lang="en-US" altLang="ja-JP"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(11)  </a:t>
            </a:r>
            <a:r>
              <a:rPr kumimoji="1" lang="ja-JP" altLang="en-US"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ＰＦＩ・指定管理者制度の活用</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  </a:t>
            </a:r>
            <a:r>
              <a:rPr kumimoji="1" lang="en-US" altLang="ja-JP"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(12)  </a:t>
            </a:r>
            <a:r>
              <a:rPr kumimoji="1" lang="ja-JP" altLang="en-US"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サウンディング型市場調査の実施</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  </a:t>
            </a:r>
            <a:r>
              <a:rPr kumimoji="1" lang="en-US" altLang="ja-JP"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(13)  </a:t>
            </a:r>
            <a:r>
              <a:rPr kumimoji="1" lang="ja-JP" altLang="en-US"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企業等との連携</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  </a:t>
            </a:r>
            <a:r>
              <a:rPr kumimoji="1" lang="en-US" altLang="ja-JP"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(14)</a:t>
            </a:r>
            <a:r>
              <a:rPr kumimoji="1" lang="ja-JP" altLang="en-US"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　天王寺公園ｴﾝﾄﾗﾝｽｴﾘｱ（愛称：てんしば）</a:t>
            </a:r>
            <a:endParaRPr kumimoji="1" lang="en-US" altLang="ja-JP"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　　　　・大阪城公園</a:t>
            </a:r>
            <a:r>
              <a:rPr kumimoji="1" lang="en-US" altLang="ja-JP"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PMO</a:t>
            </a:r>
            <a:r>
              <a:rPr kumimoji="1" lang="ja-JP" altLang="en-US"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・難波宮跡公園</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a:t>
            </a:r>
            <a:r>
              <a:rPr kumimoji="1" lang="en-US" altLang="ja-JP"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15)</a:t>
            </a:r>
            <a:r>
              <a:rPr kumimoji="1" lang="ja-JP" altLang="en-US"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　</a:t>
            </a:r>
            <a:r>
              <a:rPr kumimoji="1" lang="zh-TW" altLang="en-US"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水道基幹管路</a:t>
            </a:r>
            <a:r>
              <a:rPr kumimoji="1" lang="en-US" altLang="ja-JP"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PFI</a:t>
            </a:r>
            <a:endParaRPr kumimoji="1" lang="en-US" altLang="ja-JP"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p:txBody>
      </p:sp>
      <p:sp>
        <p:nvSpPr>
          <p:cNvPr id="9" name="正方形/長方形 8"/>
          <p:cNvSpPr/>
          <p:nvPr/>
        </p:nvSpPr>
        <p:spPr>
          <a:xfrm>
            <a:off x="5061356" y="592828"/>
            <a:ext cx="3703520" cy="597061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Ⅲ</a:t>
            </a:r>
            <a:r>
              <a:rPr kumimoji="1" lang="ja-JP" altLang="en-US" sz="1400" b="1"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　行財政改革</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a:t>
            </a:r>
            <a:r>
              <a:rPr kumimoji="1" lang="ja-JP" altLang="en-US" sz="1400" b="1"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財政</a:t>
            </a:r>
            <a:r>
              <a:rPr kumimoji="1" lang="en-US" altLang="ja-JP" sz="1400" b="1"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 </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　</a:t>
            </a:r>
            <a:r>
              <a:rPr kumimoji="1" lang="en-US" altLang="ja-JP"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a:t>
            </a:r>
            <a:r>
              <a:rPr kumimoji="1" lang="ja-JP" altLang="en-US"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１</a:t>
            </a:r>
            <a:r>
              <a:rPr kumimoji="1" lang="en-US" altLang="ja-JP"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a:t>
            </a:r>
            <a:r>
              <a:rPr kumimoji="1" lang="ja-JP" altLang="en-US"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　財政再建</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　</a:t>
            </a:r>
            <a:r>
              <a:rPr kumimoji="1" lang="en-US" altLang="ja-JP"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a:t>
            </a:r>
            <a:r>
              <a:rPr kumimoji="1" lang="ja-JP" altLang="en-US"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２</a:t>
            </a:r>
            <a:r>
              <a:rPr kumimoji="1" lang="en-US" altLang="ja-JP"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a:t>
            </a:r>
            <a:r>
              <a:rPr kumimoji="1" lang="ja-JP" altLang="en-US"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　財務マネジメント</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a:t>
            </a:r>
            <a:r>
              <a:rPr kumimoji="1" lang="ja-JP" altLang="en-US" sz="1400" b="1"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人事</a:t>
            </a:r>
            <a:r>
              <a:rPr kumimoji="1" lang="en-US" altLang="ja-JP" sz="1400" b="1"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  (</a:t>
            </a:r>
            <a:r>
              <a:rPr kumimoji="1" lang="ja-JP" altLang="en-US"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３</a:t>
            </a:r>
            <a:r>
              <a:rPr kumimoji="1" lang="en-US" altLang="ja-JP"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a:t>
            </a:r>
            <a:r>
              <a:rPr kumimoji="1" lang="ja-JP" altLang="en-US"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　人事・給与制度</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  </a:t>
            </a:r>
            <a:r>
              <a:rPr kumimoji="1" lang="en-US" altLang="ja-JP"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a:t>
            </a:r>
            <a:r>
              <a:rPr kumimoji="1" lang="ja-JP" altLang="en-US"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４</a:t>
            </a:r>
            <a:r>
              <a:rPr kumimoji="1" lang="en-US" altLang="ja-JP"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a:t>
            </a:r>
            <a:r>
              <a:rPr kumimoji="1" lang="ja-JP" altLang="en-US"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　公募制度</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a:t>
            </a:r>
            <a:r>
              <a:rPr kumimoji="1" lang="ja-JP" altLang="en-US" sz="1400" b="1"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業務執行の刷新</a:t>
            </a:r>
            <a:r>
              <a:rPr kumimoji="1" lang="en-US" altLang="ja-JP" sz="1400" b="1"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 （５</a:t>
            </a:r>
            <a:r>
              <a:rPr kumimoji="1" lang="en-US" altLang="ja-JP"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a:t>
            </a:r>
            <a:r>
              <a:rPr kumimoji="1" lang="ja-JP" altLang="en-US"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市町村</a:t>
            </a:r>
            <a:r>
              <a:rPr kumimoji="1" lang="ja-JP" altLang="en-US"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との連携強化</a:t>
            </a:r>
            <a:r>
              <a:rPr kumimoji="1" lang="ja-JP" altLang="en-US"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a:t>
            </a:r>
            <a:endParaRPr kumimoji="1" lang="en-US" altLang="ja-JP"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　　　　市町村支援等</a:t>
            </a:r>
            <a:endParaRPr kumimoji="1" lang="en-US" altLang="ja-JP"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　</a:t>
            </a:r>
            <a:r>
              <a:rPr kumimoji="1" lang="en-US" altLang="ja-JP"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a:t>
            </a:r>
            <a:r>
              <a:rPr kumimoji="1" lang="ja-JP" altLang="en-US"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６</a:t>
            </a:r>
            <a:r>
              <a:rPr kumimoji="1" lang="en-US" altLang="ja-JP"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a:t>
            </a:r>
            <a:r>
              <a:rPr kumimoji="1" lang="ja-JP" altLang="en-US"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　サービス改善（動物園など）</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  (</a:t>
            </a:r>
            <a:r>
              <a:rPr kumimoji="1" lang="ja-JP" altLang="en-US"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７</a:t>
            </a:r>
            <a:r>
              <a:rPr kumimoji="1" lang="en-US" altLang="ja-JP"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a:t>
            </a:r>
            <a:r>
              <a:rPr kumimoji="1" lang="ja-JP" altLang="en-US"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　区役所への権限移譲</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  (</a:t>
            </a:r>
            <a:r>
              <a:rPr kumimoji="1" lang="ja-JP" altLang="en-US"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８</a:t>
            </a:r>
            <a:r>
              <a:rPr kumimoji="1" lang="en-US" altLang="ja-JP"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a:t>
            </a:r>
            <a:r>
              <a:rPr kumimoji="1" lang="ja-JP" altLang="en-US"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　補助金等の見直し</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　</a:t>
            </a:r>
            <a:r>
              <a:rPr kumimoji="1" lang="en-US" altLang="ja-JP"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a:t>
            </a:r>
            <a:r>
              <a:rPr kumimoji="1" lang="ja-JP" altLang="en-US"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９</a:t>
            </a:r>
            <a:r>
              <a:rPr kumimoji="1" lang="en-US" altLang="ja-JP"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a:t>
            </a:r>
            <a:r>
              <a:rPr kumimoji="1" lang="ja-JP" altLang="en-US"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　市民利用施設の見直し</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　</a:t>
            </a:r>
            <a:r>
              <a:rPr kumimoji="1" lang="en-US" altLang="ja-JP"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(10)</a:t>
            </a:r>
            <a:r>
              <a:rPr kumimoji="1" lang="ja-JP" altLang="en-US"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　ＩＣＴの徹底活用</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　</a:t>
            </a:r>
            <a:r>
              <a:rPr kumimoji="1" lang="en-US" altLang="ja-JP"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(11)</a:t>
            </a:r>
            <a:r>
              <a:rPr kumimoji="1" lang="ja-JP" altLang="en-US"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　働き方改革</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Ⅳ</a:t>
            </a:r>
            <a:r>
              <a:rPr kumimoji="1" lang="ja-JP" altLang="en-US" sz="1400" b="1"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　新型コロナウイルス感染症対策</a:t>
            </a:r>
            <a:endParaRPr kumimoji="1" lang="en-US" altLang="ja-JP" sz="1400" b="1"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1"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Ⅴ</a:t>
            </a:r>
            <a:r>
              <a:rPr kumimoji="1" lang="ja-JP" altLang="en-US" sz="1400" b="1"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　その他</a:t>
            </a:r>
            <a:endParaRPr kumimoji="1" lang="en-US" altLang="ja-JP" sz="1400" b="1"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1"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付属資料</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　資料１　施策・事業のゼロベースの</a:t>
            </a:r>
            <a:endParaRPr kumimoji="1" lang="en-US" altLang="ja-JP"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　　　　　見直し</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　資料２　市税の減免措置の見直し</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　資料３　使用料の減免措置の見直し</a:t>
            </a:r>
            <a:endParaRPr kumimoji="1" lang="en-US" altLang="ja-JP"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　資料４　外郭団体との競争性のない</a:t>
            </a:r>
            <a:endParaRPr kumimoji="1" lang="en-US" altLang="ja-JP"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　　　　　随意契約の見直し</a:t>
            </a:r>
          </a:p>
        </p:txBody>
      </p:sp>
      <p:sp>
        <p:nvSpPr>
          <p:cNvPr id="10" name="正方形/長方形 9"/>
          <p:cNvSpPr/>
          <p:nvPr/>
        </p:nvSpPr>
        <p:spPr>
          <a:xfrm>
            <a:off x="8116030" y="592828"/>
            <a:ext cx="927717" cy="614854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r"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r" defTabSz="914400" rtl="0" eaLnBrk="1" fontAlgn="auto" latinLnBrk="0" hangingPunct="1">
              <a:lnSpc>
                <a:spcPct val="100000"/>
              </a:lnSpc>
              <a:spcBef>
                <a:spcPts val="0"/>
              </a:spcBef>
              <a:spcAft>
                <a:spcPts val="0"/>
              </a:spcAft>
              <a:buClrTx/>
              <a:buSzTx/>
              <a:buFontTx/>
              <a:buNone/>
              <a:tabLst/>
              <a:defRPr/>
            </a:pPr>
            <a:r>
              <a:rPr kumimoji="1" lang="en-US" altLang="ja-JP"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177</a:t>
            </a:r>
            <a:r>
              <a:rPr kumimoji="1" lang="ja-JP" altLang="en-US"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頁</a:t>
            </a:r>
            <a:endParaRPr kumimoji="1" lang="en-US" altLang="ja-JP"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r" defTabSz="914400" rtl="0" eaLnBrk="1" fontAlgn="auto" latinLnBrk="0" hangingPunct="1">
              <a:lnSpc>
                <a:spcPct val="100000"/>
              </a:lnSpc>
              <a:spcBef>
                <a:spcPts val="0"/>
              </a:spcBef>
              <a:spcAft>
                <a:spcPts val="0"/>
              </a:spcAft>
              <a:buClrTx/>
              <a:buSzTx/>
              <a:buFontTx/>
              <a:buNone/>
              <a:tabLst/>
              <a:defRPr/>
            </a:pPr>
            <a:r>
              <a:rPr kumimoji="1" lang="en-US" altLang="ja-JP"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187</a:t>
            </a:r>
            <a:r>
              <a:rPr kumimoji="1" lang="ja-JP" altLang="en-US"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頁</a:t>
            </a:r>
            <a:endParaRPr kumimoji="1" lang="en-US" altLang="ja-JP"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r" defTabSz="914400" rtl="0" eaLnBrk="1" fontAlgn="auto" latinLnBrk="0" hangingPunct="1">
              <a:lnSpc>
                <a:spcPct val="100000"/>
              </a:lnSpc>
              <a:spcBef>
                <a:spcPts val="0"/>
              </a:spcBef>
              <a:spcAft>
                <a:spcPts val="0"/>
              </a:spcAft>
              <a:buClrTx/>
              <a:buSzTx/>
              <a:buFontTx/>
              <a:buNone/>
              <a:tabLst/>
              <a:defRPr/>
            </a:pPr>
            <a:endParaRPr kumimoji="1" lang="ja-JP" altLang="en-US"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r" defTabSz="914400" rtl="0" eaLnBrk="1" fontAlgn="auto" latinLnBrk="0" hangingPunct="1">
              <a:lnSpc>
                <a:spcPct val="100000"/>
              </a:lnSpc>
              <a:spcBef>
                <a:spcPts val="0"/>
              </a:spcBef>
              <a:spcAft>
                <a:spcPts val="0"/>
              </a:spcAft>
              <a:buClrTx/>
              <a:buSzTx/>
              <a:buFontTx/>
              <a:buNone/>
              <a:tabLst/>
              <a:defRPr/>
            </a:pPr>
            <a:r>
              <a:rPr kumimoji="1" lang="en-US" altLang="ja-JP"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194</a:t>
            </a:r>
            <a:r>
              <a:rPr kumimoji="1" lang="ja-JP" altLang="en-US"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頁</a:t>
            </a:r>
            <a:endParaRPr kumimoji="1" lang="ja-JP" altLang="en-US"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r" defTabSz="914400" rtl="0" eaLnBrk="1" fontAlgn="auto" latinLnBrk="0" hangingPunct="1">
              <a:lnSpc>
                <a:spcPct val="100000"/>
              </a:lnSpc>
              <a:spcBef>
                <a:spcPts val="0"/>
              </a:spcBef>
              <a:spcAft>
                <a:spcPts val="0"/>
              </a:spcAft>
              <a:buClrTx/>
              <a:buSzTx/>
              <a:buFontTx/>
              <a:buNone/>
              <a:tabLst/>
              <a:defRPr/>
            </a:pPr>
            <a:r>
              <a:rPr kumimoji="1" lang="en-US" altLang="ja-JP"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205</a:t>
            </a:r>
            <a:r>
              <a:rPr kumimoji="1" lang="ja-JP" altLang="en-US"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頁</a:t>
            </a:r>
            <a:endParaRPr kumimoji="1" lang="ja-JP" altLang="en-US"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r"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r" defTabSz="914400" rtl="0" eaLnBrk="1" fontAlgn="auto" latinLnBrk="0" hangingPunct="1">
              <a:lnSpc>
                <a:spcPct val="100000"/>
              </a:lnSpc>
              <a:spcBef>
                <a:spcPts val="0"/>
              </a:spcBef>
              <a:spcAft>
                <a:spcPts val="0"/>
              </a:spcAft>
              <a:buClrTx/>
              <a:buSzTx/>
              <a:buFontTx/>
              <a:buNone/>
              <a:tabLst/>
              <a:defRPr/>
            </a:pPr>
            <a:endParaRPr kumimoji="1" lang="ja-JP" altLang="en-US"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r" defTabSz="914400" rtl="0" eaLnBrk="1" fontAlgn="auto" latinLnBrk="0" hangingPunct="1">
              <a:lnSpc>
                <a:spcPct val="100000"/>
              </a:lnSpc>
              <a:spcBef>
                <a:spcPts val="0"/>
              </a:spcBef>
              <a:spcAft>
                <a:spcPts val="0"/>
              </a:spcAft>
              <a:buClrTx/>
              <a:buSzTx/>
              <a:buFontTx/>
              <a:buNone/>
              <a:tabLst/>
              <a:defRPr/>
            </a:pPr>
            <a:r>
              <a:rPr kumimoji="1" lang="en-US" altLang="zh-TW"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213</a:t>
            </a:r>
            <a:r>
              <a:rPr kumimoji="1" lang="zh-TW" altLang="en-US"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頁</a:t>
            </a:r>
            <a:endParaRPr kumimoji="1" lang="zh-TW" altLang="en-US"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r" defTabSz="914400" rtl="0" eaLnBrk="1" fontAlgn="auto" latinLnBrk="0" hangingPunct="1">
              <a:lnSpc>
                <a:spcPct val="100000"/>
              </a:lnSpc>
              <a:spcBef>
                <a:spcPts val="0"/>
              </a:spcBef>
              <a:spcAft>
                <a:spcPts val="0"/>
              </a:spcAft>
              <a:buClrTx/>
              <a:buSzTx/>
              <a:buFontTx/>
              <a:buNone/>
              <a:tabLst/>
              <a:defRPr/>
            </a:pPr>
            <a:r>
              <a:rPr kumimoji="1" lang="en-US" altLang="zh-TW"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219</a:t>
            </a:r>
            <a:r>
              <a:rPr kumimoji="1" lang="zh-TW" altLang="en-US"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頁</a:t>
            </a:r>
            <a:endParaRPr kumimoji="1" lang="zh-TW" altLang="en-US"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r" defTabSz="914400" rtl="0" eaLnBrk="1" fontAlgn="auto" latinLnBrk="0" hangingPunct="1">
              <a:lnSpc>
                <a:spcPct val="100000"/>
              </a:lnSpc>
              <a:spcBef>
                <a:spcPts val="0"/>
              </a:spcBef>
              <a:spcAft>
                <a:spcPts val="0"/>
              </a:spcAft>
              <a:buClrTx/>
              <a:buSzTx/>
              <a:buFontTx/>
              <a:buNone/>
              <a:tabLst/>
              <a:defRPr/>
            </a:pPr>
            <a:r>
              <a:rPr kumimoji="1" lang="en-US" altLang="zh-TW"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224</a:t>
            </a:r>
            <a:r>
              <a:rPr kumimoji="1" lang="zh-TW" altLang="en-US"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頁</a:t>
            </a:r>
            <a:endParaRPr kumimoji="1" lang="zh-TW" altLang="en-US"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r" defTabSz="914400" rtl="0" eaLnBrk="1" fontAlgn="auto" latinLnBrk="0" hangingPunct="1">
              <a:lnSpc>
                <a:spcPct val="100000"/>
              </a:lnSpc>
              <a:spcBef>
                <a:spcPts val="0"/>
              </a:spcBef>
              <a:spcAft>
                <a:spcPts val="0"/>
              </a:spcAft>
              <a:buClrTx/>
              <a:buSzTx/>
              <a:buFontTx/>
              <a:buNone/>
              <a:tabLst/>
              <a:defRPr/>
            </a:pPr>
            <a:r>
              <a:rPr kumimoji="1" lang="en-US" altLang="zh-TW"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228</a:t>
            </a:r>
            <a:r>
              <a:rPr kumimoji="1" lang="zh-TW" altLang="en-US"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頁</a:t>
            </a:r>
          </a:p>
          <a:p>
            <a:pPr marL="0" marR="0" lvl="0" indent="0" algn="r" defTabSz="914400" rtl="0" eaLnBrk="1" fontAlgn="auto" latinLnBrk="0" hangingPunct="1">
              <a:lnSpc>
                <a:spcPct val="100000"/>
              </a:lnSpc>
              <a:spcBef>
                <a:spcPts val="0"/>
              </a:spcBef>
              <a:spcAft>
                <a:spcPts val="0"/>
              </a:spcAft>
              <a:buClrTx/>
              <a:buSzTx/>
              <a:buFontTx/>
              <a:buNone/>
              <a:tabLst/>
              <a:defRPr/>
            </a:pPr>
            <a:r>
              <a:rPr kumimoji="1" lang="en-US" altLang="zh-TW"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236</a:t>
            </a:r>
            <a:r>
              <a:rPr kumimoji="1" lang="zh-TW" altLang="en-US"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頁</a:t>
            </a:r>
          </a:p>
          <a:p>
            <a:pPr marL="0" marR="0" lvl="0" indent="0" algn="r" defTabSz="914400" rtl="0" eaLnBrk="1" fontAlgn="auto" latinLnBrk="0" hangingPunct="1">
              <a:lnSpc>
                <a:spcPct val="100000"/>
              </a:lnSpc>
              <a:spcBef>
                <a:spcPts val="0"/>
              </a:spcBef>
              <a:spcAft>
                <a:spcPts val="0"/>
              </a:spcAft>
              <a:buClrTx/>
              <a:buSzTx/>
              <a:buFontTx/>
              <a:buNone/>
              <a:tabLst/>
              <a:defRPr/>
            </a:pPr>
            <a:r>
              <a:rPr kumimoji="1" lang="en-US" altLang="zh-TW"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240</a:t>
            </a:r>
            <a:r>
              <a:rPr kumimoji="1" lang="zh-TW" altLang="en-US"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頁</a:t>
            </a:r>
            <a:endParaRPr kumimoji="1" lang="zh-TW" altLang="en-US"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r" defTabSz="914400" rtl="0" eaLnBrk="1" fontAlgn="auto" latinLnBrk="0" hangingPunct="1">
              <a:lnSpc>
                <a:spcPct val="100000"/>
              </a:lnSpc>
              <a:spcBef>
                <a:spcPts val="0"/>
              </a:spcBef>
              <a:spcAft>
                <a:spcPts val="0"/>
              </a:spcAft>
              <a:buClrTx/>
              <a:buSzTx/>
              <a:buFontTx/>
              <a:buNone/>
              <a:tabLst/>
              <a:defRPr/>
            </a:pPr>
            <a:r>
              <a:rPr kumimoji="1" lang="en-US" altLang="zh-TW"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255</a:t>
            </a:r>
            <a:r>
              <a:rPr kumimoji="1" lang="zh-TW" altLang="en-US"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頁</a:t>
            </a:r>
            <a:endParaRPr kumimoji="1" lang="zh-TW" altLang="en-US"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r" defTabSz="914400" rtl="0" eaLnBrk="1" fontAlgn="auto" latinLnBrk="0" hangingPunct="1">
              <a:lnSpc>
                <a:spcPct val="100000"/>
              </a:lnSpc>
              <a:spcBef>
                <a:spcPts val="0"/>
              </a:spcBef>
              <a:spcAft>
                <a:spcPts val="0"/>
              </a:spcAft>
              <a:buClrTx/>
              <a:buSzTx/>
              <a:buFontTx/>
              <a:buNone/>
              <a:tabLst/>
              <a:defRPr/>
            </a:pPr>
            <a:endParaRPr kumimoji="1" lang="en-US" altLang="zh-TW"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r" defTabSz="914400" rtl="0" eaLnBrk="1" fontAlgn="auto" latinLnBrk="0" hangingPunct="1">
              <a:lnSpc>
                <a:spcPct val="100000"/>
              </a:lnSpc>
              <a:spcBef>
                <a:spcPts val="0"/>
              </a:spcBef>
              <a:spcAft>
                <a:spcPts val="0"/>
              </a:spcAft>
              <a:buClrTx/>
              <a:buSzTx/>
              <a:buFontTx/>
              <a:buNone/>
              <a:tabLst/>
              <a:defRPr/>
            </a:pPr>
            <a:r>
              <a:rPr kumimoji="1" lang="en-US" altLang="zh-TW"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257</a:t>
            </a:r>
            <a:r>
              <a:rPr kumimoji="1" lang="zh-TW" altLang="en-US"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頁</a:t>
            </a:r>
            <a:endParaRPr kumimoji="1" lang="en-US" altLang="zh-TW"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r" defTabSz="914400" rtl="0" eaLnBrk="1" fontAlgn="auto" latinLnBrk="0" hangingPunct="1">
              <a:lnSpc>
                <a:spcPct val="100000"/>
              </a:lnSpc>
              <a:spcBef>
                <a:spcPts val="0"/>
              </a:spcBef>
              <a:spcAft>
                <a:spcPts val="0"/>
              </a:spcAft>
              <a:buClrTx/>
              <a:buSzTx/>
              <a:buFontTx/>
              <a:buNone/>
              <a:tabLst/>
              <a:defRPr/>
            </a:pPr>
            <a:endParaRPr kumimoji="1" lang="en-US" altLang="zh-TW"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r" defTabSz="914400" rtl="0" eaLnBrk="1" fontAlgn="auto" latinLnBrk="0" hangingPunct="1">
              <a:lnSpc>
                <a:spcPct val="100000"/>
              </a:lnSpc>
              <a:spcBef>
                <a:spcPts val="0"/>
              </a:spcBef>
              <a:spcAft>
                <a:spcPts val="0"/>
              </a:spcAft>
              <a:buClrTx/>
              <a:buSzTx/>
              <a:buFontTx/>
              <a:buNone/>
              <a:tabLst/>
              <a:defRPr/>
            </a:pPr>
            <a:r>
              <a:rPr kumimoji="1" lang="en-US" altLang="ja-JP"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338</a:t>
            </a:r>
            <a:r>
              <a:rPr kumimoji="1" lang="ja-JP" altLang="en-US"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頁</a:t>
            </a:r>
            <a:endParaRPr kumimoji="1" lang="en-US" altLang="zh-TW"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r" defTabSz="914400" rtl="0" eaLnBrk="1" fontAlgn="auto" latinLnBrk="0" hangingPunct="1">
              <a:lnSpc>
                <a:spcPct val="100000"/>
              </a:lnSpc>
              <a:spcBef>
                <a:spcPts val="0"/>
              </a:spcBef>
              <a:spcAft>
                <a:spcPts val="0"/>
              </a:spcAft>
              <a:buClrTx/>
              <a:buSzTx/>
              <a:buFontTx/>
              <a:buNone/>
              <a:tabLst/>
              <a:defRPr/>
            </a:pPr>
            <a:endParaRPr kumimoji="1" lang="en-US" altLang="zh-TW"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r"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r"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r" defTabSz="914400" rtl="0" eaLnBrk="1" fontAlgn="auto" latinLnBrk="0" hangingPunct="1">
              <a:lnSpc>
                <a:spcPct val="100000"/>
              </a:lnSpc>
              <a:spcBef>
                <a:spcPts val="0"/>
              </a:spcBef>
              <a:spcAft>
                <a:spcPts val="0"/>
              </a:spcAft>
              <a:buClrTx/>
              <a:buSzTx/>
              <a:buFontTx/>
              <a:buNone/>
              <a:tabLst/>
              <a:defRPr/>
            </a:pPr>
            <a:r>
              <a:rPr kumimoji="1" lang="en-US" altLang="ja-JP"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376</a:t>
            </a:r>
            <a:r>
              <a:rPr kumimoji="1" lang="ja-JP" altLang="en-US"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頁</a:t>
            </a:r>
            <a:endParaRPr kumimoji="1" lang="en-US" altLang="ja-JP"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r" defTabSz="914400" rtl="0" eaLnBrk="1" fontAlgn="auto" latinLnBrk="0" hangingPunct="1">
              <a:lnSpc>
                <a:spcPct val="100000"/>
              </a:lnSpc>
              <a:spcBef>
                <a:spcPts val="0"/>
              </a:spcBef>
              <a:spcAft>
                <a:spcPts val="0"/>
              </a:spcAft>
              <a:buClrTx/>
              <a:buSzTx/>
              <a:buFontTx/>
              <a:buNone/>
              <a:tabLst/>
              <a:defRPr/>
            </a:pPr>
            <a:r>
              <a:rPr kumimoji="1" lang="en-US" altLang="ja-JP"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381</a:t>
            </a:r>
            <a:r>
              <a:rPr kumimoji="1" lang="ja-JP" altLang="en-US"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頁</a:t>
            </a:r>
            <a:endParaRPr kumimoji="1" lang="en-US" altLang="ja-JP"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r" defTabSz="914400" rtl="0" eaLnBrk="1" fontAlgn="auto" latinLnBrk="0" hangingPunct="1">
              <a:lnSpc>
                <a:spcPct val="100000"/>
              </a:lnSpc>
              <a:spcBef>
                <a:spcPts val="0"/>
              </a:spcBef>
              <a:spcAft>
                <a:spcPts val="0"/>
              </a:spcAft>
              <a:buClrTx/>
              <a:buSzTx/>
              <a:buFontTx/>
              <a:buNone/>
              <a:tabLst/>
              <a:defRPr/>
            </a:pPr>
            <a:r>
              <a:rPr kumimoji="1" lang="en-US" altLang="ja-JP"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385</a:t>
            </a:r>
            <a:r>
              <a:rPr kumimoji="1" lang="ja-JP" altLang="en-US"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頁</a:t>
            </a:r>
            <a:endParaRPr kumimoji="1" lang="en-US" altLang="zh-TW"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r" defTabSz="914400" rtl="0" eaLnBrk="1" fontAlgn="auto" latinLnBrk="0" hangingPunct="1">
              <a:lnSpc>
                <a:spcPct val="100000"/>
              </a:lnSpc>
              <a:spcBef>
                <a:spcPts val="0"/>
              </a:spcBef>
              <a:spcAft>
                <a:spcPts val="0"/>
              </a:spcAft>
              <a:buClrTx/>
              <a:buSzTx/>
              <a:buFontTx/>
              <a:buNone/>
              <a:tabLst/>
              <a:defRPr/>
            </a:pPr>
            <a:endParaRPr kumimoji="1" lang="en-US" altLang="zh-TW"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r" defTabSz="914400" rtl="0" eaLnBrk="1" fontAlgn="auto" latinLnBrk="0" hangingPunct="1">
              <a:lnSpc>
                <a:spcPct val="100000"/>
              </a:lnSpc>
              <a:spcBef>
                <a:spcPts val="0"/>
              </a:spcBef>
              <a:spcAft>
                <a:spcPts val="0"/>
              </a:spcAft>
              <a:buClrTx/>
              <a:buSzTx/>
              <a:buFontTx/>
              <a:buNone/>
              <a:tabLst/>
              <a:defRPr/>
            </a:pPr>
            <a:r>
              <a:rPr kumimoji="1" lang="en-US" altLang="ja-JP"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392</a:t>
            </a:r>
            <a:r>
              <a:rPr kumimoji="1" lang="ja-JP" altLang="en-US"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頁</a:t>
            </a:r>
            <a:endParaRPr kumimoji="1" lang="en-US" altLang="zh-TW"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r" defTabSz="914400" rtl="0" eaLnBrk="1" fontAlgn="auto" latinLnBrk="0" hangingPunct="1">
              <a:lnSpc>
                <a:spcPct val="100000"/>
              </a:lnSpc>
              <a:spcBef>
                <a:spcPts val="0"/>
              </a:spcBef>
              <a:spcAft>
                <a:spcPts val="0"/>
              </a:spcAft>
              <a:buClrTx/>
              <a:buSzTx/>
              <a:buFontTx/>
              <a:buNone/>
              <a:tabLst/>
              <a:defRPr/>
            </a:pPr>
            <a:endParaRPr kumimoji="1" lang="en-US" altLang="zh-TW"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r" defTabSz="914400" rtl="0" eaLnBrk="1" fontAlgn="auto" latinLnBrk="0" hangingPunct="1">
              <a:lnSpc>
                <a:spcPct val="100000"/>
              </a:lnSpc>
              <a:spcBef>
                <a:spcPts val="0"/>
              </a:spcBef>
              <a:spcAft>
                <a:spcPts val="0"/>
              </a:spcAft>
              <a:buClrTx/>
              <a:buSzTx/>
              <a:buFontTx/>
              <a:buNone/>
              <a:tabLst/>
              <a:defRPr/>
            </a:pPr>
            <a:endParaRPr kumimoji="1" lang="zh-TW" altLang="en-US"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p:txBody>
      </p:sp>
      <p:sp>
        <p:nvSpPr>
          <p:cNvPr id="12" name="正方形/長方形 11"/>
          <p:cNvSpPr/>
          <p:nvPr/>
        </p:nvSpPr>
        <p:spPr>
          <a:xfrm>
            <a:off x="3971253" y="776751"/>
            <a:ext cx="993606" cy="565171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1" lang="en-US" altLang="ja-JP"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4</a:t>
            </a:r>
            <a:r>
              <a:rPr kumimoji="1" lang="ja-JP" altLang="en-US"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頁</a:t>
            </a:r>
            <a:endParaRPr kumimoji="1" lang="en-US" altLang="ja-JP"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r" defTabSz="914400" rtl="0" eaLnBrk="1" fontAlgn="auto" latinLnBrk="0" hangingPunct="1">
              <a:lnSpc>
                <a:spcPct val="100000"/>
              </a:lnSpc>
              <a:spcBef>
                <a:spcPts val="0"/>
              </a:spcBef>
              <a:spcAft>
                <a:spcPts val="0"/>
              </a:spcAft>
              <a:buClrTx/>
              <a:buSzTx/>
              <a:buFontTx/>
              <a:buNone/>
              <a:tabLst/>
              <a:defRPr/>
            </a:pPr>
            <a:r>
              <a:rPr kumimoji="1" lang="en-US" altLang="ja-JP"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15</a:t>
            </a:r>
            <a:r>
              <a:rPr kumimoji="1" lang="ja-JP" altLang="en-US"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頁</a:t>
            </a:r>
            <a:endParaRPr kumimoji="1" lang="en-US" altLang="ja-JP"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r" defTabSz="914400" rtl="0" eaLnBrk="1" fontAlgn="auto" latinLnBrk="0" hangingPunct="1">
              <a:lnSpc>
                <a:spcPct val="100000"/>
              </a:lnSpc>
              <a:spcBef>
                <a:spcPts val="0"/>
              </a:spcBef>
              <a:spcAft>
                <a:spcPts val="0"/>
              </a:spcAft>
              <a:buClrTx/>
              <a:buSzTx/>
              <a:buFontTx/>
              <a:buNone/>
              <a:tabLst/>
              <a:defRPr/>
            </a:pPr>
            <a:r>
              <a:rPr kumimoji="1" lang="en-US" altLang="ja-JP"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28</a:t>
            </a:r>
            <a:r>
              <a:rPr kumimoji="1" lang="ja-JP" altLang="en-US"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頁</a:t>
            </a:r>
            <a:endParaRPr kumimoji="1" lang="ja-JP" altLang="en-US"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r" defTabSz="914400" rtl="0" eaLnBrk="1" fontAlgn="auto" latinLnBrk="0" hangingPunct="1">
              <a:lnSpc>
                <a:spcPct val="100000"/>
              </a:lnSpc>
              <a:spcBef>
                <a:spcPts val="0"/>
              </a:spcBef>
              <a:spcAft>
                <a:spcPts val="0"/>
              </a:spcAft>
              <a:buClrTx/>
              <a:buSzTx/>
              <a:buFontTx/>
              <a:buNone/>
              <a:tabLst/>
              <a:defRPr/>
            </a:pPr>
            <a:r>
              <a:rPr kumimoji="1" lang="en-US" altLang="ja-JP"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42</a:t>
            </a:r>
            <a:r>
              <a:rPr kumimoji="1" lang="ja-JP" altLang="en-US"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頁</a:t>
            </a:r>
            <a:endParaRPr kumimoji="1" lang="ja-JP" altLang="en-US"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r" defTabSz="914400" rtl="0" eaLnBrk="1" fontAlgn="auto" latinLnBrk="0" hangingPunct="1">
              <a:lnSpc>
                <a:spcPct val="100000"/>
              </a:lnSpc>
              <a:spcBef>
                <a:spcPts val="0"/>
              </a:spcBef>
              <a:spcAft>
                <a:spcPts val="0"/>
              </a:spcAft>
              <a:buClrTx/>
              <a:buSzTx/>
              <a:buFontTx/>
              <a:buNone/>
              <a:tabLst/>
              <a:defRPr/>
            </a:pPr>
            <a:r>
              <a:rPr kumimoji="1" lang="en-US" altLang="ja-JP"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44</a:t>
            </a:r>
            <a:r>
              <a:rPr kumimoji="1" lang="ja-JP" altLang="en-US"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頁</a:t>
            </a:r>
            <a:endParaRPr kumimoji="1" lang="ja-JP" altLang="en-US"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r" defTabSz="914400" rtl="0" eaLnBrk="1" fontAlgn="auto" latinLnBrk="0" hangingPunct="1">
              <a:lnSpc>
                <a:spcPct val="100000"/>
              </a:lnSpc>
              <a:spcBef>
                <a:spcPts val="0"/>
              </a:spcBef>
              <a:spcAft>
                <a:spcPts val="0"/>
              </a:spcAft>
              <a:buClrTx/>
              <a:buSzTx/>
              <a:buFontTx/>
              <a:buNone/>
              <a:tabLst/>
              <a:defRPr/>
            </a:pPr>
            <a:endParaRPr kumimoji="1" lang="en-US" altLang="zh-TW"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r" defTabSz="914400" rtl="0" eaLnBrk="1" fontAlgn="auto" latinLnBrk="0" hangingPunct="1">
              <a:lnSpc>
                <a:spcPct val="100000"/>
              </a:lnSpc>
              <a:spcBef>
                <a:spcPts val="0"/>
              </a:spcBef>
              <a:spcAft>
                <a:spcPts val="0"/>
              </a:spcAft>
              <a:buClrTx/>
              <a:buSzTx/>
              <a:buFontTx/>
              <a:buNone/>
              <a:tabLst/>
              <a:defRPr/>
            </a:pPr>
            <a:endParaRPr kumimoji="1" lang="en-US" altLang="zh-TW"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r" defTabSz="914400" rtl="0" eaLnBrk="1" fontAlgn="auto" latinLnBrk="0" hangingPunct="1">
              <a:lnSpc>
                <a:spcPct val="100000"/>
              </a:lnSpc>
              <a:spcBef>
                <a:spcPts val="0"/>
              </a:spcBef>
              <a:spcAft>
                <a:spcPts val="0"/>
              </a:spcAft>
              <a:buClrTx/>
              <a:buSzTx/>
              <a:buFontTx/>
              <a:buNone/>
              <a:tabLst/>
              <a:defRPr/>
            </a:pPr>
            <a:endParaRPr kumimoji="1" lang="en-US" altLang="zh-TW"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r" defTabSz="914400" rtl="0" eaLnBrk="1" fontAlgn="auto" latinLnBrk="0" hangingPunct="1">
              <a:lnSpc>
                <a:spcPct val="100000"/>
              </a:lnSpc>
              <a:spcBef>
                <a:spcPts val="0"/>
              </a:spcBef>
              <a:spcAft>
                <a:spcPts val="0"/>
              </a:spcAft>
              <a:buClrTx/>
              <a:buSzTx/>
              <a:buFontTx/>
              <a:buNone/>
              <a:tabLst/>
              <a:defRPr/>
            </a:pPr>
            <a:r>
              <a:rPr kumimoji="1" lang="en-US" altLang="zh-TW"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50</a:t>
            </a:r>
            <a:r>
              <a:rPr kumimoji="1" lang="zh-TW" altLang="en-US"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頁</a:t>
            </a:r>
            <a:endParaRPr kumimoji="1" lang="zh-TW" altLang="en-US"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r" defTabSz="914400" rtl="0" eaLnBrk="1" fontAlgn="auto" latinLnBrk="0" hangingPunct="1">
              <a:lnSpc>
                <a:spcPct val="100000"/>
              </a:lnSpc>
              <a:spcBef>
                <a:spcPts val="0"/>
              </a:spcBef>
              <a:spcAft>
                <a:spcPts val="0"/>
              </a:spcAft>
              <a:buClrTx/>
              <a:buSzTx/>
              <a:buFontTx/>
              <a:buNone/>
              <a:tabLst/>
              <a:defRPr/>
            </a:pPr>
            <a:r>
              <a:rPr kumimoji="1" lang="en-US" altLang="zh-TW"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74</a:t>
            </a:r>
            <a:r>
              <a:rPr kumimoji="1" lang="zh-TW" altLang="en-US"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頁</a:t>
            </a:r>
            <a:endParaRPr kumimoji="1" lang="zh-TW" altLang="en-US"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r" defTabSz="914400" rtl="0" eaLnBrk="1" fontAlgn="auto" latinLnBrk="0" hangingPunct="1">
              <a:lnSpc>
                <a:spcPct val="100000"/>
              </a:lnSpc>
              <a:spcBef>
                <a:spcPts val="0"/>
              </a:spcBef>
              <a:spcAft>
                <a:spcPts val="0"/>
              </a:spcAft>
              <a:buClrTx/>
              <a:buSzTx/>
              <a:buFontTx/>
              <a:buNone/>
              <a:tabLst/>
              <a:defRPr/>
            </a:pPr>
            <a:r>
              <a:rPr kumimoji="1" lang="en-US" altLang="zh-TW"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88</a:t>
            </a:r>
            <a:r>
              <a:rPr kumimoji="1" lang="zh-TW" altLang="en-US"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頁</a:t>
            </a:r>
            <a:endParaRPr kumimoji="1" lang="zh-TW" altLang="en-US"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r" defTabSz="914400" rtl="0" eaLnBrk="1" fontAlgn="auto" latinLnBrk="0" hangingPunct="1">
              <a:lnSpc>
                <a:spcPct val="100000"/>
              </a:lnSpc>
              <a:spcBef>
                <a:spcPts val="0"/>
              </a:spcBef>
              <a:spcAft>
                <a:spcPts val="0"/>
              </a:spcAft>
              <a:buClrTx/>
              <a:buSzTx/>
              <a:buFontTx/>
              <a:buNone/>
              <a:tabLst/>
              <a:defRPr/>
            </a:pPr>
            <a:r>
              <a:rPr kumimoji="1" lang="en-US" altLang="zh-TW"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104</a:t>
            </a:r>
            <a:r>
              <a:rPr kumimoji="1" lang="zh-TW" altLang="en-US"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頁</a:t>
            </a:r>
            <a:endParaRPr kumimoji="1" lang="zh-TW" altLang="en-US"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r" defTabSz="914400" rtl="0" eaLnBrk="1" fontAlgn="auto" latinLnBrk="0" hangingPunct="1">
              <a:lnSpc>
                <a:spcPct val="100000"/>
              </a:lnSpc>
              <a:spcBef>
                <a:spcPts val="0"/>
              </a:spcBef>
              <a:spcAft>
                <a:spcPts val="0"/>
              </a:spcAft>
              <a:buClrTx/>
              <a:buSzTx/>
              <a:buFontTx/>
              <a:buNone/>
              <a:tabLst/>
              <a:defRPr/>
            </a:pPr>
            <a:r>
              <a:rPr kumimoji="1" lang="en-US" altLang="zh-TW"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113</a:t>
            </a:r>
            <a:r>
              <a:rPr kumimoji="1" lang="zh-TW" altLang="en-US"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頁</a:t>
            </a:r>
            <a:endParaRPr kumimoji="1" lang="zh-TW" altLang="en-US"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r" defTabSz="914400" rtl="0" eaLnBrk="1" fontAlgn="auto" latinLnBrk="0" hangingPunct="1">
              <a:lnSpc>
                <a:spcPct val="100000"/>
              </a:lnSpc>
              <a:spcBef>
                <a:spcPts val="0"/>
              </a:spcBef>
              <a:spcAft>
                <a:spcPts val="0"/>
              </a:spcAft>
              <a:buClrTx/>
              <a:buSzTx/>
              <a:buFontTx/>
              <a:buNone/>
              <a:tabLst/>
              <a:defRPr/>
            </a:pPr>
            <a:r>
              <a:rPr kumimoji="1" lang="en-US" altLang="zh-TW"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121</a:t>
            </a:r>
            <a:r>
              <a:rPr kumimoji="1" lang="zh-TW" altLang="en-US"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頁</a:t>
            </a:r>
            <a:endParaRPr kumimoji="1" lang="zh-TW" altLang="en-US"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r" defTabSz="914400" rtl="0" eaLnBrk="1" fontAlgn="auto" latinLnBrk="0" hangingPunct="1">
              <a:lnSpc>
                <a:spcPct val="100000"/>
              </a:lnSpc>
              <a:spcBef>
                <a:spcPts val="0"/>
              </a:spcBef>
              <a:spcAft>
                <a:spcPts val="0"/>
              </a:spcAft>
              <a:buClrTx/>
              <a:buSzTx/>
              <a:buFontTx/>
              <a:buNone/>
              <a:tabLst/>
              <a:defRPr/>
            </a:pPr>
            <a:r>
              <a:rPr kumimoji="1" lang="en-US" altLang="zh-TW"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124</a:t>
            </a:r>
            <a:r>
              <a:rPr kumimoji="1" lang="ja-JP" altLang="en-US"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頁</a:t>
            </a:r>
            <a:endParaRPr kumimoji="1" lang="en-US" altLang="zh-TW"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r" defTabSz="914400" rtl="0" eaLnBrk="1" fontAlgn="auto" latinLnBrk="0" hangingPunct="1">
              <a:lnSpc>
                <a:spcPct val="100000"/>
              </a:lnSpc>
              <a:spcBef>
                <a:spcPts val="0"/>
              </a:spcBef>
              <a:spcAft>
                <a:spcPts val="0"/>
              </a:spcAft>
              <a:buClrTx/>
              <a:buSzTx/>
              <a:buFontTx/>
              <a:buNone/>
              <a:tabLst/>
              <a:defRPr/>
            </a:pPr>
            <a:endParaRPr kumimoji="1" lang="zh-TW" altLang="en-US"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r" defTabSz="914400" rtl="0" eaLnBrk="1" fontAlgn="auto" latinLnBrk="0" hangingPunct="1">
              <a:lnSpc>
                <a:spcPct val="100000"/>
              </a:lnSpc>
              <a:spcBef>
                <a:spcPts val="0"/>
              </a:spcBef>
              <a:spcAft>
                <a:spcPts val="0"/>
              </a:spcAft>
              <a:buClrTx/>
              <a:buSzTx/>
              <a:buFontTx/>
              <a:buNone/>
              <a:tabLst/>
              <a:defRPr/>
            </a:pPr>
            <a:r>
              <a:rPr kumimoji="1" lang="en-US" altLang="zh-TW"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134</a:t>
            </a:r>
            <a:r>
              <a:rPr kumimoji="1" lang="zh-TW" altLang="en-US"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頁</a:t>
            </a:r>
            <a:endParaRPr kumimoji="1" lang="zh-TW" altLang="en-US"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r" defTabSz="914400" rtl="0" eaLnBrk="1" fontAlgn="auto" latinLnBrk="0" hangingPunct="1">
              <a:lnSpc>
                <a:spcPct val="100000"/>
              </a:lnSpc>
              <a:spcBef>
                <a:spcPts val="0"/>
              </a:spcBef>
              <a:spcAft>
                <a:spcPts val="0"/>
              </a:spcAft>
              <a:buClrTx/>
              <a:buSzTx/>
              <a:buFontTx/>
              <a:buNone/>
              <a:tabLst/>
              <a:defRPr/>
            </a:pPr>
            <a:r>
              <a:rPr kumimoji="1" lang="en-US" altLang="zh-TW"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137</a:t>
            </a:r>
            <a:r>
              <a:rPr kumimoji="1" lang="zh-TW" altLang="en-US"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頁</a:t>
            </a:r>
            <a:endParaRPr kumimoji="1" lang="zh-TW" altLang="en-US"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r" defTabSz="914400" rtl="0" eaLnBrk="1" fontAlgn="auto" latinLnBrk="0" hangingPunct="1">
              <a:lnSpc>
                <a:spcPct val="100000"/>
              </a:lnSpc>
              <a:spcBef>
                <a:spcPts val="0"/>
              </a:spcBef>
              <a:spcAft>
                <a:spcPts val="0"/>
              </a:spcAft>
              <a:buClrTx/>
              <a:buSzTx/>
              <a:buFontTx/>
              <a:buNone/>
              <a:tabLst/>
              <a:defRPr/>
            </a:pPr>
            <a:r>
              <a:rPr kumimoji="1" lang="en-US" altLang="zh-TW"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146</a:t>
            </a:r>
            <a:r>
              <a:rPr kumimoji="1" lang="zh-TW" altLang="en-US"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頁</a:t>
            </a:r>
            <a:endParaRPr kumimoji="1" lang="zh-TW" altLang="en-US"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r" defTabSz="914400" rtl="0" eaLnBrk="1" fontAlgn="auto" latinLnBrk="0" hangingPunct="1">
              <a:lnSpc>
                <a:spcPct val="100000"/>
              </a:lnSpc>
              <a:spcBef>
                <a:spcPts val="0"/>
              </a:spcBef>
              <a:spcAft>
                <a:spcPts val="0"/>
              </a:spcAft>
              <a:buClrTx/>
              <a:buSzTx/>
              <a:buFontTx/>
              <a:buNone/>
              <a:tabLst/>
              <a:defRPr/>
            </a:pPr>
            <a:endParaRPr kumimoji="1" lang="zh-TW" altLang="en-US"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r" defTabSz="914400" rtl="0" eaLnBrk="1" fontAlgn="auto" latinLnBrk="0" hangingPunct="1">
              <a:lnSpc>
                <a:spcPct val="100000"/>
              </a:lnSpc>
              <a:spcBef>
                <a:spcPts val="0"/>
              </a:spcBef>
              <a:spcAft>
                <a:spcPts val="0"/>
              </a:spcAft>
              <a:buClrTx/>
              <a:buSzTx/>
              <a:buFontTx/>
              <a:buNone/>
              <a:tabLst/>
              <a:defRPr/>
            </a:pPr>
            <a:r>
              <a:rPr kumimoji="1" lang="en-US" altLang="zh-TW"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153</a:t>
            </a:r>
            <a:r>
              <a:rPr kumimoji="1" lang="zh-TW" altLang="en-US"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頁</a:t>
            </a:r>
            <a:endParaRPr kumimoji="1" lang="zh-TW" altLang="en-US"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r" defTabSz="914400" rtl="0" eaLnBrk="1" fontAlgn="auto" latinLnBrk="0" hangingPunct="1">
              <a:lnSpc>
                <a:spcPct val="100000"/>
              </a:lnSpc>
              <a:spcBef>
                <a:spcPts val="0"/>
              </a:spcBef>
              <a:spcAft>
                <a:spcPts val="0"/>
              </a:spcAft>
              <a:buClrTx/>
              <a:buSzTx/>
              <a:buFontTx/>
              <a:buNone/>
              <a:tabLst/>
              <a:defRPr/>
            </a:pPr>
            <a:r>
              <a:rPr kumimoji="1" lang="en-US" altLang="zh-TW"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154</a:t>
            </a:r>
            <a:r>
              <a:rPr kumimoji="1" lang="zh-TW" altLang="en-US"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頁</a:t>
            </a:r>
            <a:endParaRPr kumimoji="1" lang="zh-TW" altLang="en-US"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r" defTabSz="914400" rtl="0" eaLnBrk="1" fontAlgn="auto" latinLnBrk="0" hangingPunct="1">
              <a:lnSpc>
                <a:spcPct val="100000"/>
              </a:lnSpc>
              <a:spcBef>
                <a:spcPts val="0"/>
              </a:spcBef>
              <a:spcAft>
                <a:spcPts val="0"/>
              </a:spcAft>
              <a:buClrTx/>
              <a:buSzTx/>
              <a:buFontTx/>
              <a:buNone/>
              <a:tabLst/>
              <a:defRPr/>
            </a:pPr>
            <a:r>
              <a:rPr kumimoji="1" lang="en-US" altLang="zh-TW"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155</a:t>
            </a:r>
            <a:r>
              <a:rPr kumimoji="1" lang="zh-TW" altLang="en-US"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頁</a:t>
            </a:r>
            <a:endParaRPr kumimoji="1" lang="en-US" altLang="zh-TW"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r" defTabSz="914400" rtl="0" eaLnBrk="1" fontAlgn="auto" latinLnBrk="0" hangingPunct="1">
              <a:lnSpc>
                <a:spcPct val="100000"/>
              </a:lnSpc>
              <a:spcBef>
                <a:spcPts val="0"/>
              </a:spcBef>
              <a:spcAft>
                <a:spcPts val="0"/>
              </a:spcAft>
              <a:buClrTx/>
              <a:buSzTx/>
              <a:buFontTx/>
              <a:buNone/>
              <a:tabLst/>
              <a:defRPr/>
            </a:pPr>
            <a:endParaRPr kumimoji="1" lang="zh-TW" altLang="en-US"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r" defTabSz="914400" rtl="0" eaLnBrk="1" fontAlgn="auto" latinLnBrk="0" hangingPunct="1">
              <a:lnSpc>
                <a:spcPct val="100000"/>
              </a:lnSpc>
              <a:spcBef>
                <a:spcPts val="0"/>
              </a:spcBef>
              <a:spcAft>
                <a:spcPts val="0"/>
              </a:spcAft>
              <a:buClrTx/>
              <a:buSzTx/>
              <a:buFontTx/>
              <a:buNone/>
              <a:tabLst/>
              <a:defRPr/>
            </a:pPr>
            <a:r>
              <a:rPr kumimoji="1" lang="en-US" altLang="zh-TW"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163</a:t>
            </a:r>
            <a:r>
              <a:rPr kumimoji="1" lang="zh-TW" altLang="en-US"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頁</a:t>
            </a:r>
            <a:endParaRPr kumimoji="1" lang="zh-TW" altLang="en-US"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r" defTabSz="914400" rtl="0" eaLnBrk="1" fontAlgn="auto" latinLnBrk="0" hangingPunct="1">
              <a:lnSpc>
                <a:spcPct val="100000"/>
              </a:lnSpc>
              <a:spcBef>
                <a:spcPts val="0"/>
              </a:spcBef>
              <a:spcAft>
                <a:spcPts val="0"/>
              </a:spcAft>
              <a:buClrTx/>
              <a:buSzTx/>
              <a:buFontTx/>
              <a:buNone/>
              <a:tabLst/>
              <a:defRPr/>
            </a:pPr>
            <a:r>
              <a:rPr kumimoji="1" lang="en-US" altLang="zh-TW"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170</a:t>
            </a:r>
            <a:r>
              <a:rPr kumimoji="1" lang="zh-TW" altLang="en-US"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頁</a:t>
            </a:r>
            <a:endParaRPr kumimoji="1" lang="en-US" altLang="zh-TW"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r" defTabSz="914400" rtl="0" eaLnBrk="1" fontAlgn="auto" latinLnBrk="0" hangingPunct="1">
              <a:lnSpc>
                <a:spcPct val="100000"/>
              </a:lnSpc>
              <a:spcBef>
                <a:spcPts val="0"/>
              </a:spcBef>
              <a:spcAft>
                <a:spcPts val="0"/>
              </a:spcAft>
              <a:buClrTx/>
              <a:buSzTx/>
              <a:buFontTx/>
              <a:buNone/>
              <a:tabLst/>
              <a:defRPr/>
            </a:pPr>
            <a:endParaRPr kumimoji="1" lang="ja-JP" altLang="en-US" sz="1400" b="0" i="0" u="none" strike="noStrike" kern="1200" cap="none" spc="0" normalizeH="0" baseline="0" noProof="0" dirty="0">
              <a:ln>
                <a:noFill/>
              </a:ln>
              <a:solidFill>
                <a:srgbClr val="FF0000"/>
              </a:solidFill>
              <a:effectLst/>
              <a:uLnTx/>
              <a:uFillTx/>
              <a:latin typeface="BIZ UDゴシック" panose="020B0400000000000000" pitchFamily="49" charset="-128"/>
              <a:ea typeface="BIZ UDゴシック" panose="020B0400000000000000" pitchFamily="49" charset="-128"/>
              <a:cs typeface="+mn-cs"/>
            </a:endParaRPr>
          </a:p>
        </p:txBody>
      </p:sp>
      <p:sp>
        <p:nvSpPr>
          <p:cNvPr id="3" name="スライド番号プレースホルダー 2"/>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1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a:t>
            </a:fld>
            <a:endParaRPr kumimoji="1" lang="ja-JP" altLang="en-US" sz="1100" b="0" i="0" u="none" strike="noStrike" kern="1200" cap="none" spc="0" normalizeH="0" baseline="0" noProof="0" dirty="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Tree>
    <p:extLst>
      <p:ext uri="{BB962C8B-B14F-4D97-AF65-F5344CB8AC3E}">
        <p14:creationId xmlns:p14="http://schemas.microsoft.com/office/powerpoint/2010/main" val="3721185809"/>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正方形/長方形 10"/>
          <p:cNvSpPr/>
          <p:nvPr/>
        </p:nvSpPr>
        <p:spPr>
          <a:xfrm>
            <a:off x="4773831" y="886272"/>
            <a:ext cx="4353721" cy="5862028"/>
          </a:xfrm>
          <a:prstGeom prst="rect">
            <a:avLst/>
          </a:prstGeom>
          <a:solidFill>
            <a:srgbClr val="66FFFF">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graphicFrame>
        <p:nvGraphicFramePr>
          <p:cNvPr id="9" name="表 8"/>
          <p:cNvGraphicFramePr>
            <a:graphicFrameLocks noGrp="1"/>
          </p:cNvGraphicFramePr>
          <p:nvPr/>
        </p:nvGraphicFramePr>
        <p:xfrm>
          <a:off x="179512" y="980743"/>
          <a:ext cx="4171608" cy="5615158"/>
        </p:xfrm>
        <a:graphic>
          <a:graphicData uri="http://schemas.openxmlformats.org/drawingml/2006/table">
            <a:tbl>
              <a:tblPr/>
              <a:tblGrid>
                <a:gridCol w="868439">
                  <a:extLst>
                    <a:ext uri="{9D8B030D-6E8A-4147-A177-3AD203B41FA5}">
                      <a16:colId xmlns:a16="http://schemas.microsoft.com/office/drawing/2014/main" val="20000"/>
                    </a:ext>
                  </a:extLst>
                </a:gridCol>
                <a:gridCol w="868439">
                  <a:extLst>
                    <a:ext uri="{9D8B030D-6E8A-4147-A177-3AD203B41FA5}">
                      <a16:colId xmlns:a16="http://schemas.microsoft.com/office/drawing/2014/main" val="20001"/>
                    </a:ext>
                  </a:extLst>
                </a:gridCol>
                <a:gridCol w="868439">
                  <a:extLst>
                    <a:ext uri="{9D8B030D-6E8A-4147-A177-3AD203B41FA5}">
                      <a16:colId xmlns:a16="http://schemas.microsoft.com/office/drawing/2014/main" val="20002"/>
                    </a:ext>
                  </a:extLst>
                </a:gridCol>
                <a:gridCol w="868439">
                  <a:extLst>
                    <a:ext uri="{9D8B030D-6E8A-4147-A177-3AD203B41FA5}">
                      <a16:colId xmlns:a16="http://schemas.microsoft.com/office/drawing/2014/main" val="20003"/>
                    </a:ext>
                  </a:extLst>
                </a:gridCol>
                <a:gridCol w="697852">
                  <a:extLst>
                    <a:ext uri="{9D8B030D-6E8A-4147-A177-3AD203B41FA5}">
                      <a16:colId xmlns:a16="http://schemas.microsoft.com/office/drawing/2014/main" val="20004"/>
                    </a:ext>
                  </a:extLst>
                </a:gridCol>
              </a:tblGrid>
              <a:tr h="177288">
                <a:tc gridSpan="3">
                  <a:txBody>
                    <a:bodyPr/>
                    <a:lstStyle/>
                    <a:p>
                      <a:pPr algn="l" fontAlgn="ctr"/>
                      <a:r>
                        <a:rPr lang="ja-JP" altLang="en-US" sz="1200" b="1" i="0" u="none" strike="noStrike" dirty="0">
                          <a:solidFill>
                            <a:srgbClr val="000000"/>
                          </a:solidFill>
                          <a:latin typeface="+mj-ea"/>
                          <a:ea typeface="+mj-ea"/>
                        </a:rPr>
                        <a:t>◎生活保護の状況（</a:t>
                      </a:r>
                      <a:r>
                        <a:rPr lang="en-US" altLang="ja-JP" sz="1200" b="1" i="0" u="none" strike="noStrike" dirty="0">
                          <a:solidFill>
                            <a:srgbClr val="000000"/>
                          </a:solidFill>
                          <a:latin typeface="+mj-ea"/>
                          <a:ea typeface="+mj-ea"/>
                        </a:rPr>
                        <a:t>2014</a:t>
                      </a:r>
                      <a:r>
                        <a:rPr lang="ja-JP" altLang="en-US" sz="1200" b="1" i="0" u="none" strike="noStrike" dirty="0">
                          <a:solidFill>
                            <a:srgbClr val="000000"/>
                          </a:solidFill>
                          <a:latin typeface="+mj-ea"/>
                          <a:ea typeface="+mj-ea"/>
                        </a:rPr>
                        <a:t>年</a:t>
                      </a:r>
                      <a:r>
                        <a:rPr lang="en-US" altLang="ja-JP" sz="1200" b="1" i="0" u="none" strike="noStrike" dirty="0">
                          <a:solidFill>
                            <a:srgbClr val="000000"/>
                          </a:solidFill>
                          <a:latin typeface="+mj-ea"/>
                          <a:ea typeface="+mj-ea"/>
                        </a:rPr>
                        <a:t>3</a:t>
                      </a:r>
                      <a:r>
                        <a:rPr lang="ja-JP" altLang="en-US" sz="1200" b="1" i="0" u="none" strike="noStrike" dirty="0">
                          <a:solidFill>
                            <a:srgbClr val="000000"/>
                          </a:solidFill>
                          <a:latin typeface="+mj-ea"/>
                          <a:ea typeface="+mj-ea"/>
                        </a:rPr>
                        <a:t>月）</a:t>
                      </a:r>
                    </a:p>
                  </a:txBody>
                  <a:tcPr marL="5507" marR="5507" marT="5507" marB="0" anchor="ctr">
                    <a:lnL>
                      <a:noFill/>
                    </a:lnL>
                    <a:lnR>
                      <a:noFill/>
                    </a:lnR>
                    <a:lnT>
                      <a:noFill/>
                    </a:lnT>
                    <a:lnB w="12700" cap="flat" cmpd="sng" algn="ctr">
                      <a:solidFill>
                        <a:srgbClr val="000000"/>
                      </a:solidFill>
                      <a:prstDash val="solid"/>
                      <a:round/>
                      <a:headEnd type="none" w="med" len="med"/>
                      <a:tailEnd type="none" w="med" len="med"/>
                    </a:lnB>
                  </a:tcPr>
                </a:tc>
                <a:tc hMerge="1">
                  <a:txBody>
                    <a:bodyPr/>
                    <a:lstStyle/>
                    <a:p>
                      <a:endParaRPr kumimoji="1" lang="ja-JP" altLang="en-US"/>
                    </a:p>
                  </a:txBody>
                  <a:tcPr/>
                </a:tc>
                <a:tc hMerge="1">
                  <a:txBody>
                    <a:bodyPr/>
                    <a:lstStyle/>
                    <a:p>
                      <a:endParaRPr kumimoji="1" lang="ja-JP" altLang="en-US"/>
                    </a:p>
                  </a:txBody>
                  <a:tcPr/>
                </a:tc>
                <a:tc>
                  <a:txBody>
                    <a:bodyPr/>
                    <a:lstStyle/>
                    <a:p>
                      <a:pPr algn="l" fontAlgn="ctr"/>
                      <a:endParaRPr lang="ja-JP" altLang="en-US" sz="1000" b="0" i="0" u="none" strike="noStrike" dirty="0">
                        <a:solidFill>
                          <a:srgbClr val="000000"/>
                        </a:solidFill>
                        <a:latin typeface="+mj-ea"/>
                        <a:ea typeface="+mj-ea"/>
                      </a:endParaRPr>
                    </a:p>
                  </a:txBody>
                  <a:tcPr marL="5507" marR="5507" marT="5507"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ctr"/>
                      <a:endParaRPr lang="ja-JP" altLang="en-US" sz="1000" b="0" i="0" u="none" strike="noStrike" dirty="0">
                        <a:solidFill>
                          <a:srgbClr val="000000"/>
                        </a:solidFill>
                        <a:latin typeface="+mj-ea"/>
                        <a:ea typeface="+mj-ea"/>
                      </a:endParaRPr>
                    </a:p>
                  </a:txBody>
                  <a:tcPr marL="5507" marR="5507" marT="5507" marB="0" anchor="ctr">
                    <a:lnL>
                      <a:noFill/>
                    </a:lnL>
                    <a:lnR>
                      <a:noFill/>
                    </a:lnR>
                    <a:lnT>
                      <a:noFill/>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0"/>
                  </a:ext>
                </a:extLst>
              </a:tr>
              <a:tr h="354576">
                <a:tc>
                  <a:txBody>
                    <a:bodyPr/>
                    <a:lstStyle/>
                    <a:p>
                      <a:pPr algn="ctr" fontAlgn="ctr"/>
                      <a:r>
                        <a:rPr lang="ja-JP" altLang="en-US" sz="1000" b="0" i="0" u="none" strike="noStrike">
                          <a:solidFill>
                            <a:srgbClr val="222222"/>
                          </a:solidFill>
                          <a:latin typeface="+mj-ea"/>
                          <a:ea typeface="+mj-ea"/>
                        </a:rPr>
                        <a:t>　</a:t>
                      </a:r>
                    </a:p>
                  </a:txBody>
                  <a:tcPr marL="5507" marR="5507" marT="5507"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ja-JP" altLang="en-US" sz="1000" b="0" i="0" u="none" strike="noStrike">
                          <a:solidFill>
                            <a:srgbClr val="222222"/>
                          </a:solidFill>
                          <a:latin typeface="+mj-ea"/>
                          <a:ea typeface="+mj-ea"/>
                        </a:rPr>
                        <a:t>世帯数</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ja-JP" altLang="en-US" sz="1000" b="0" i="0" u="none" strike="noStrike">
                          <a:solidFill>
                            <a:srgbClr val="222222"/>
                          </a:solidFill>
                          <a:latin typeface="+mj-ea"/>
                          <a:ea typeface="+mj-ea"/>
                        </a:rPr>
                        <a:t>人員</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ja-JP" altLang="en-US" sz="1000" b="0" i="0" u="none" strike="noStrike">
                          <a:solidFill>
                            <a:srgbClr val="222222"/>
                          </a:solidFill>
                          <a:latin typeface="+mj-ea"/>
                          <a:ea typeface="+mj-ea"/>
                        </a:rPr>
                        <a:t>保護率（</a:t>
                      </a:r>
                      <a:r>
                        <a:rPr lang="en-US" altLang="ja-JP" sz="1000" b="0" i="0" u="none" strike="noStrike">
                          <a:solidFill>
                            <a:srgbClr val="222222"/>
                          </a:solidFill>
                          <a:latin typeface="+mj-ea"/>
                          <a:ea typeface="+mj-ea"/>
                        </a:rPr>
                        <a:t>‰</a:t>
                      </a:r>
                      <a:r>
                        <a:rPr lang="ja-JP" altLang="en-US" sz="1000" b="0" i="0" u="none" strike="noStrike">
                          <a:solidFill>
                            <a:srgbClr val="222222"/>
                          </a:solidFill>
                          <a:latin typeface="+mj-ea"/>
                          <a:ea typeface="+mj-ea"/>
                        </a:rPr>
                        <a:t>）</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ja-JP" altLang="en-US" sz="1000" b="0" i="0" u="none" strike="noStrike" dirty="0">
                          <a:solidFill>
                            <a:srgbClr val="222222"/>
                          </a:solidFill>
                          <a:latin typeface="+mj-ea"/>
                          <a:ea typeface="+mj-ea"/>
                        </a:rPr>
                        <a:t>順位</a:t>
                      </a:r>
                    </a:p>
                  </a:txBody>
                  <a:tcPr marL="5507" marR="5507" marT="5507"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1"/>
                  </a:ext>
                </a:extLst>
              </a:tr>
              <a:tr h="177288">
                <a:tc>
                  <a:txBody>
                    <a:bodyPr/>
                    <a:lstStyle/>
                    <a:p>
                      <a:pPr algn="ctr" fontAlgn="ctr"/>
                      <a:r>
                        <a:rPr lang="ja-JP" altLang="en-US" sz="1000" b="0" i="0" u="none" strike="noStrike" dirty="0">
                          <a:solidFill>
                            <a:srgbClr val="222222"/>
                          </a:solidFill>
                          <a:latin typeface="+mj-ea"/>
                          <a:ea typeface="+mj-ea"/>
                        </a:rPr>
                        <a:t>北区</a:t>
                      </a:r>
                    </a:p>
                  </a:txBody>
                  <a:tcPr marL="5507" marR="5507" marT="5507"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222222"/>
                          </a:solidFill>
                          <a:latin typeface="+mj-ea"/>
                          <a:ea typeface="+mj-ea"/>
                        </a:rPr>
                        <a:t>2,208</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222222"/>
                          </a:solidFill>
                          <a:latin typeface="+mj-ea"/>
                          <a:ea typeface="+mj-ea"/>
                        </a:rPr>
                        <a:t>2,633</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222222"/>
                          </a:solidFill>
                          <a:latin typeface="+mj-ea"/>
                          <a:ea typeface="+mj-ea"/>
                        </a:rPr>
                        <a:t>22.3</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222222"/>
                          </a:solidFill>
                          <a:latin typeface="+mj-ea"/>
                          <a:ea typeface="+mj-ea"/>
                        </a:rPr>
                        <a:t>21</a:t>
                      </a:r>
                    </a:p>
                  </a:txBody>
                  <a:tcPr marL="5507" marR="5507" marT="5507"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2"/>
                  </a:ext>
                </a:extLst>
              </a:tr>
              <a:tr h="177288">
                <a:tc>
                  <a:txBody>
                    <a:bodyPr/>
                    <a:lstStyle/>
                    <a:p>
                      <a:pPr algn="ctr" fontAlgn="ctr"/>
                      <a:r>
                        <a:rPr lang="ja-JP" altLang="en-US" sz="1000" b="0" i="0" u="none" strike="noStrike">
                          <a:solidFill>
                            <a:srgbClr val="222222"/>
                          </a:solidFill>
                          <a:latin typeface="+mj-ea"/>
                          <a:ea typeface="+mj-ea"/>
                        </a:rPr>
                        <a:t>都島区</a:t>
                      </a:r>
                    </a:p>
                  </a:txBody>
                  <a:tcPr marL="5507" marR="5507" marT="5507"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222222"/>
                          </a:solidFill>
                          <a:latin typeface="+mj-ea"/>
                          <a:ea typeface="+mj-ea"/>
                        </a:rPr>
                        <a:t>2,744</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222222"/>
                          </a:solidFill>
                          <a:latin typeface="+mj-ea"/>
                          <a:ea typeface="+mj-ea"/>
                        </a:rPr>
                        <a:t>3,431</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222222"/>
                          </a:solidFill>
                          <a:latin typeface="+mj-ea"/>
                          <a:ea typeface="+mj-ea"/>
                        </a:rPr>
                        <a:t>33</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222222"/>
                          </a:solidFill>
                          <a:latin typeface="+mj-ea"/>
                          <a:ea typeface="+mj-ea"/>
                        </a:rPr>
                        <a:t>17</a:t>
                      </a:r>
                    </a:p>
                  </a:txBody>
                  <a:tcPr marL="5507" marR="5507" marT="5507"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3"/>
                  </a:ext>
                </a:extLst>
              </a:tr>
              <a:tr h="177288">
                <a:tc>
                  <a:txBody>
                    <a:bodyPr/>
                    <a:lstStyle/>
                    <a:p>
                      <a:pPr algn="ctr" fontAlgn="ctr"/>
                      <a:r>
                        <a:rPr lang="ja-JP" altLang="en-US" sz="1000" b="0" i="0" u="none" strike="noStrike">
                          <a:solidFill>
                            <a:srgbClr val="222222"/>
                          </a:solidFill>
                          <a:latin typeface="+mj-ea"/>
                          <a:ea typeface="+mj-ea"/>
                        </a:rPr>
                        <a:t>福島区</a:t>
                      </a:r>
                    </a:p>
                  </a:txBody>
                  <a:tcPr marL="5507" marR="5507" marT="5507"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222222"/>
                          </a:solidFill>
                          <a:latin typeface="+mj-ea"/>
                          <a:ea typeface="+mj-ea"/>
                        </a:rPr>
                        <a:t>792</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222222"/>
                          </a:solidFill>
                          <a:latin typeface="+mj-ea"/>
                          <a:ea typeface="+mj-ea"/>
                        </a:rPr>
                        <a:t>990</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222222"/>
                          </a:solidFill>
                          <a:latin typeface="+mj-ea"/>
                          <a:ea typeface="+mj-ea"/>
                        </a:rPr>
                        <a:t>13.8</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222222"/>
                          </a:solidFill>
                          <a:latin typeface="+mj-ea"/>
                          <a:ea typeface="+mj-ea"/>
                        </a:rPr>
                        <a:t>24</a:t>
                      </a:r>
                    </a:p>
                  </a:txBody>
                  <a:tcPr marL="5507" marR="5507" marT="5507"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4"/>
                  </a:ext>
                </a:extLst>
              </a:tr>
              <a:tr h="177288">
                <a:tc>
                  <a:txBody>
                    <a:bodyPr/>
                    <a:lstStyle/>
                    <a:p>
                      <a:pPr algn="ctr" fontAlgn="ctr"/>
                      <a:r>
                        <a:rPr lang="ja-JP" altLang="en-US" sz="1000" b="0" i="0" u="none" strike="noStrike">
                          <a:solidFill>
                            <a:srgbClr val="222222"/>
                          </a:solidFill>
                          <a:latin typeface="+mj-ea"/>
                          <a:ea typeface="+mj-ea"/>
                        </a:rPr>
                        <a:t>此花区</a:t>
                      </a:r>
                    </a:p>
                  </a:txBody>
                  <a:tcPr marL="5507" marR="5507" marT="5507"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222222"/>
                          </a:solidFill>
                          <a:latin typeface="+mj-ea"/>
                          <a:ea typeface="+mj-ea"/>
                        </a:rPr>
                        <a:t>2,129</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222222"/>
                          </a:solidFill>
                          <a:latin typeface="+mj-ea"/>
                          <a:ea typeface="+mj-ea"/>
                        </a:rPr>
                        <a:t>2,954</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222222"/>
                          </a:solidFill>
                          <a:latin typeface="+mj-ea"/>
                          <a:ea typeface="+mj-ea"/>
                        </a:rPr>
                        <a:t>44.5</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222222"/>
                          </a:solidFill>
                          <a:latin typeface="+mj-ea"/>
                          <a:ea typeface="+mj-ea"/>
                        </a:rPr>
                        <a:t>13</a:t>
                      </a:r>
                    </a:p>
                  </a:txBody>
                  <a:tcPr marL="5507" marR="5507" marT="5507"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5"/>
                  </a:ext>
                </a:extLst>
              </a:tr>
              <a:tr h="177288">
                <a:tc>
                  <a:txBody>
                    <a:bodyPr/>
                    <a:lstStyle/>
                    <a:p>
                      <a:pPr algn="ctr" fontAlgn="ctr"/>
                      <a:r>
                        <a:rPr lang="ja-JP" altLang="en-US" sz="1000" b="0" i="0" u="none" strike="noStrike">
                          <a:solidFill>
                            <a:srgbClr val="222222"/>
                          </a:solidFill>
                          <a:latin typeface="+mj-ea"/>
                          <a:ea typeface="+mj-ea"/>
                        </a:rPr>
                        <a:t>中央区</a:t>
                      </a:r>
                    </a:p>
                  </a:txBody>
                  <a:tcPr marL="5507" marR="5507" marT="5507"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222222"/>
                          </a:solidFill>
                          <a:latin typeface="+mj-ea"/>
                          <a:ea typeface="+mj-ea"/>
                        </a:rPr>
                        <a:t>1,914</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222222"/>
                          </a:solidFill>
                          <a:latin typeface="+mj-ea"/>
                          <a:ea typeface="+mj-ea"/>
                        </a:rPr>
                        <a:t>2,261</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222222"/>
                          </a:solidFill>
                          <a:latin typeface="+mj-ea"/>
                          <a:ea typeface="+mj-ea"/>
                        </a:rPr>
                        <a:t>26.1</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222222"/>
                          </a:solidFill>
                          <a:latin typeface="+mj-ea"/>
                          <a:ea typeface="+mj-ea"/>
                        </a:rPr>
                        <a:t>20</a:t>
                      </a:r>
                    </a:p>
                  </a:txBody>
                  <a:tcPr marL="5507" marR="5507" marT="5507"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6"/>
                  </a:ext>
                </a:extLst>
              </a:tr>
              <a:tr h="177288">
                <a:tc>
                  <a:txBody>
                    <a:bodyPr/>
                    <a:lstStyle/>
                    <a:p>
                      <a:pPr algn="ctr" fontAlgn="ctr"/>
                      <a:r>
                        <a:rPr lang="ja-JP" altLang="en-US" sz="1000" b="0" i="0" u="none" strike="noStrike">
                          <a:solidFill>
                            <a:srgbClr val="222222"/>
                          </a:solidFill>
                          <a:latin typeface="+mj-ea"/>
                          <a:ea typeface="+mj-ea"/>
                        </a:rPr>
                        <a:t>西区</a:t>
                      </a:r>
                    </a:p>
                  </a:txBody>
                  <a:tcPr marL="5507" marR="5507" marT="5507"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222222"/>
                          </a:solidFill>
                          <a:latin typeface="+mj-ea"/>
                          <a:ea typeface="+mj-ea"/>
                        </a:rPr>
                        <a:t>1,333</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222222"/>
                          </a:solidFill>
                          <a:latin typeface="+mj-ea"/>
                          <a:ea typeface="+mj-ea"/>
                        </a:rPr>
                        <a:t>1,590</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222222"/>
                          </a:solidFill>
                          <a:latin typeface="+mj-ea"/>
                          <a:ea typeface="+mj-ea"/>
                        </a:rPr>
                        <a:t>17.9</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222222"/>
                          </a:solidFill>
                          <a:latin typeface="+mj-ea"/>
                          <a:ea typeface="+mj-ea"/>
                        </a:rPr>
                        <a:t>23</a:t>
                      </a:r>
                    </a:p>
                  </a:txBody>
                  <a:tcPr marL="5507" marR="5507" marT="5507"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7"/>
                  </a:ext>
                </a:extLst>
              </a:tr>
              <a:tr h="177288">
                <a:tc>
                  <a:txBody>
                    <a:bodyPr/>
                    <a:lstStyle/>
                    <a:p>
                      <a:pPr algn="ctr" fontAlgn="ctr"/>
                      <a:r>
                        <a:rPr lang="ja-JP" altLang="en-US" sz="1000" b="0" i="0" u="none" strike="noStrike">
                          <a:solidFill>
                            <a:srgbClr val="222222"/>
                          </a:solidFill>
                          <a:latin typeface="+mj-ea"/>
                          <a:ea typeface="+mj-ea"/>
                        </a:rPr>
                        <a:t>港区</a:t>
                      </a:r>
                    </a:p>
                  </a:txBody>
                  <a:tcPr marL="5507" marR="5507" marT="5507"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222222"/>
                          </a:solidFill>
                          <a:latin typeface="+mj-ea"/>
                          <a:ea typeface="+mj-ea"/>
                        </a:rPr>
                        <a:t>3,281</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222222"/>
                          </a:solidFill>
                          <a:latin typeface="+mj-ea"/>
                          <a:ea typeface="+mj-ea"/>
                        </a:rPr>
                        <a:t>4,290</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222222"/>
                          </a:solidFill>
                          <a:latin typeface="+mj-ea"/>
                          <a:ea typeface="+mj-ea"/>
                        </a:rPr>
                        <a:t>52.3</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222222"/>
                          </a:solidFill>
                          <a:latin typeface="+mj-ea"/>
                          <a:ea typeface="+mj-ea"/>
                        </a:rPr>
                        <a:t>11</a:t>
                      </a:r>
                    </a:p>
                  </a:txBody>
                  <a:tcPr marL="5507" marR="5507" marT="5507"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8"/>
                  </a:ext>
                </a:extLst>
              </a:tr>
              <a:tr h="177288">
                <a:tc>
                  <a:txBody>
                    <a:bodyPr/>
                    <a:lstStyle/>
                    <a:p>
                      <a:pPr algn="ctr" fontAlgn="ctr"/>
                      <a:r>
                        <a:rPr lang="ja-JP" altLang="en-US" sz="1000" b="0" i="0" u="none" strike="noStrike">
                          <a:solidFill>
                            <a:srgbClr val="222222"/>
                          </a:solidFill>
                          <a:latin typeface="+mj-ea"/>
                          <a:ea typeface="+mj-ea"/>
                        </a:rPr>
                        <a:t>大正区</a:t>
                      </a:r>
                    </a:p>
                  </a:txBody>
                  <a:tcPr marL="5507" marR="5507" marT="5507"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222222"/>
                          </a:solidFill>
                          <a:latin typeface="+mj-ea"/>
                          <a:ea typeface="+mj-ea"/>
                        </a:rPr>
                        <a:t>2,827</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222222"/>
                          </a:solidFill>
                          <a:latin typeface="+mj-ea"/>
                          <a:ea typeface="+mj-ea"/>
                        </a:rPr>
                        <a:t>3,908</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222222"/>
                          </a:solidFill>
                          <a:latin typeface="+mj-ea"/>
                          <a:ea typeface="+mj-ea"/>
                        </a:rPr>
                        <a:t>58.4</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222222"/>
                          </a:solidFill>
                          <a:latin typeface="+mj-ea"/>
                          <a:ea typeface="+mj-ea"/>
                        </a:rPr>
                        <a:t>8</a:t>
                      </a:r>
                    </a:p>
                  </a:txBody>
                  <a:tcPr marL="5507" marR="5507" marT="5507"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9"/>
                  </a:ext>
                </a:extLst>
              </a:tr>
              <a:tr h="177288">
                <a:tc>
                  <a:txBody>
                    <a:bodyPr/>
                    <a:lstStyle/>
                    <a:p>
                      <a:pPr algn="ctr" fontAlgn="ctr"/>
                      <a:r>
                        <a:rPr lang="ja-JP" altLang="en-US" sz="1000" b="0" i="0" u="none" strike="noStrike">
                          <a:solidFill>
                            <a:srgbClr val="222222"/>
                          </a:solidFill>
                          <a:latin typeface="+mj-ea"/>
                          <a:ea typeface="+mj-ea"/>
                        </a:rPr>
                        <a:t>天王寺区</a:t>
                      </a:r>
                    </a:p>
                  </a:txBody>
                  <a:tcPr marL="5507" marR="5507" marT="5507"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222222"/>
                          </a:solidFill>
                          <a:latin typeface="+mj-ea"/>
                          <a:ea typeface="+mj-ea"/>
                        </a:rPr>
                        <a:t>1,287</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222222"/>
                          </a:solidFill>
                          <a:latin typeface="+mj-ea"/>
                          <a:ea typeface="+mj-ea"/>
                        </a:rPr>
                        <a:t>1,599</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222222"/>
                          </a:solidFill>
                          <a:latin typeface="+mj-ea"/>
                          <a:ea typeface="+mj-ea"/>
                        </a:rPr>
                        <a:t>21.7</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222222"/>
                          </a:solidFill>
                          <a:latin typeface="+mj-ea"/>
                          <a:ea typeface="+mj-ea"/>
                        </a:rPr>
                        <a:t>22</a:t>
                      </a:r>
                    </a:p>
                  </a:txBody>
                  <a:tcPr marL="5507" marR="5507" marT="5507"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0"/>
                  </a:ext>
                </a:extLst>
              </a:tr>
              <a:tr h="177288">
                <a:tc>
                  <a:txBody>
                    <a:bodyPr/>
                    <a:lstStyle/>
                    <a:p>
                      <a:pPr algn="ctr" fontAlgn="ctr"/>
                      <a:r>
                        <a:rPr lang="ja-JP" altLang="en-US" sz="1000" b="0" i="0" u="none" strike="noStrike">
                          <a:solidFill>
                            <a:srgbClr val="222222"/>
                          </a:solidFill>
                          <a:latin typeface="+mj-ea"/>
                          <a:ea typeface="+mj-ea"/>
                        </a:rPr>
                        <a:t>浪速区</a:t>
                      </a:r>
                    </a:p>
                  </a:txBody>
                  <a:tcPr marL="5507" marR="5507" marT="5507"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222222"/>
                          </a:solidFill>
                          <a:latin typeface="+mj-ea"/>
                          <a:ea typeface="+mj-ea"/>
                        </a:rPr>
                        <a:t>5,185</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222222"/>
                          </a:solidFill>
                          <a:latin typeface="+mj-ea"/>
                          <a:ea typeface="+mj-ea"/>
                        </a:rPr>
                        <a:t>6,206</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222222"/>
                          </a:solidFill>
                          <a:latin typeface="+mj-ea"/>
                          <a:ea typeface="+mj-ea"/>
                        </a:rPr>
                        <a:t>93.4</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222222"/>
                          </a:solidFill>
                          <a:latin typeface="+mj-ea"/>
                          <a:ea typeface="+mj-ea"/>
                        </a:rPr>
                        <a:t>2</a:t>
                      </a:r>
                    </a:p>
                  </a:txBody>
                  <a:tcPr marL="5507" marR="5507" marT="5507"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1"/>
                  </a:ext>
                </a:extLst>
              </a:tr>
              <a:tr h="177288">
                <a:tc>
                  <a:txBody>
                    <a:bodyPr/>
                    <a:lstStyle/>
                    <a:p>
                      <a:pPr algn="ctr" fontAlgn="ctr"/>
                      <a:r>
                        <a:rPr lang="ja-JP" altLang="en-US" sz="1000" b="0" i="0" u="none" strike="noStrike">
                          <a:solidFill>
                            <a:srgbClr val="222222"/>
                          </a:solidFill>
                          <a:latin typeface="+mj-ea"/>
                          <a:ea typeface="+mj-ea"/>
                        </a:rPr>
                        <a:t>西淀川区</a:t>
                      </a:r>
                    </a:p>
                  </a:txBody>
                  <a:tcPr marL="5507" marR="5507" marT="5507"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222222"/>
                          </a:solidFill>
                          <a:latin typeface="+mj-ea"/>
                          <a:ea typeface="+mj-ea"/>
                        </a:rPr>
                        <a:t>2,896</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222222"/>
                          </a:solidFill>
                          <a:latin typeface="+mj-ea"/>
                          <a:ea typeface="+mj-ea"/>
                        </a:rPr>
                        <a:t>3,848</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222222"/>
                          </a:solidFill>
                          <a:latin typeface="+mj-ea"/>
                          <a:ea typeface="+mj-ea"/>
                        </a:rPr>
                        <a:t>39.9</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222222"/>
                          </a:solidFill>
                          <a:latin typeface="+mj-ea"/>
                          <a:ea typeface="+mj-ea"/>
                        </a:rPr>
                        <a:t>14</a:t>
                      </a:r>
                    </a:p>
                  </a:txBody>
                  <a:tcPr marL="5507" marR="5507" marT="5507"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2"/>
                  </a:ext>
                </a:extLst>
              </a:tr>
              <a:tr h="177288">
                <a:tc>
                  <a:txBody>
                    <a:bodyPr/>
                    <a:lstStyle/>
                    <a:p>
                      <a:pPr algn="ctr" fontAlgn="ctr"/>
                      <a:r>
                        <a:rPr lang="ja-JP" altLang="en-US" sz="1000" b="0" i="0" u="none" strike="noStrike">
                          <a:solidFill>
                            <a:srgbClr val="222222"/>
                          </a:solidFill>
                          <a:latin typeface="+mj-ea"/>
                          <a:ea typeface="+mj-ea"/>
                        </a:rPr>
                        <a:t>淀川区</a:t>
                      </a:r>
                    </a:p>
                  </a:txBody>
                  <a:tcPr marL="5507" marR="5507" marT="5507"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222222"/>
                          </a:solidFill>
                          <a:latin typeface="+mj-ea"/>
                          <a:ea typeface="+mj-ea"/>
                        </a:rPr>
                        <a:t>5,183</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222222"/>
                          </a:solidFill>
                          <a:latin typeface="+mj-ea"/>
                          <a:ea typeface="+mj-ea"/>
                        </a:rPr>
                        <a:t>6,695</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222222"/>
                          </a:solidFill>
                          <a:latin typeface="+mj-ea"/>
                          <a:ea typeface="+mj-ea"/>
                        </a:rPr>
                        <a:t>38.5</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222222"/>
                          </a:solidFill>
                          <a:latin typeface="+mj-ea"/>
                          <a:ea typeface="+mj-ea"/>
                        </a:rPr>
                        <a:t>15</a:t>
                      </a:r>
                    </a:p>
                  </a:txBody>
                  <a:tcPr marL="5507" marR="5507" marT="5507"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3"/>
                  </a:ext>
                </a:extLst>
              </a:tr>
              <a:tr h="177288">
                <a:tc>
                  <a:txBody>
                    <a:bodyPr/>
                    <a:lstStyle/>
                    <a:p>
                      <a:pPr algn="ctr" fontAlgn="ctr"/>
                      <a:r>
                        <a:rPr lang="ja-JP" altLang="en-US" sz="1000" b="0" i="0" u="none" strike="noStrike">
                          <a:solidFill>
                            <a:srgbClr val="222222"/>
                          </a:solidFill>
                          <a:latin typeface="+mj-ea"/>
                          <a:ea typeface="+mj-ea"/>
                        </a:rPr>
                        <a:t>東淀川区</a:t>
                      </a:r>
                    </a:p>
                  </a:txBody>
                  <a:tcPr marL="5507" marR="5507" marT="5507"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222222"/>
                          </a:solidFill>
                          <a:latin typeface="+mj-ea"/>
                          <a:ea typeface="+mj-ea"/>
                        </a:rPr>
                        <a:t>7,901</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222222"/>
                          </a:solidFill>
                          <a:latin typeface="+mj-ea"/>
                          <a:ea typeface="+mj-ea"/>
                        </a:rPr>
                        <a:t>10,951</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222222"/>
                          </a:solidFill>
                          <a:latin typeface="+mj-ea"/>
                          <a:ea typeface="+mj-ea"/>
                        </a:rPr>
                        <a:t>62.3</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222222"/>
                          </a:solidFill>
                          <a:latin typeface="+mj-ea"/>
                          <a:ea typeface="+mj-ea"/>
                        </a:rPr>
                        <a:t>7</a:t>
                      </a:r>
                    </a:p>
                  </a:txBody>
                  <a:tcPr marL="5507" marR="5507" marT="5507"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4"/>
                  </a:ext>
                </a:extLst>
              </a:tr>
              <a:tr h="177288">
                <a:tc>
                  <a:txBody>
                    <a:bodyPr/>
                    <a:lstStyle/>
                    <a:p>
                      <a:pPr algn="ctr" fontAlgn="ctr"/>
                      <a:r>
                        <a:rPr lang="ja-JP" altLang="en-US" sz="1000" b="0" i="0" u="none" strike="noStrike">
                          <a:solidFill>
                            <a:srgbClr val="222222"/>
                          </a:solidFill>
                          <a:latin typeface="+mj-ea"/>
                          <a:ea typeface="+mj-ea"/>
                        </a:rPr>
                        <a:t>東成区</a:t>
                      </a:r>
                    </a:p>
                  </a:txBody>
                  <a:tcPr marL="5507" marR="5507" marT="5507"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222222"/>
                          </a:solidFill>
                          <a:latin typeface="+mj-ea"/>
                          <a:ea typeface="+mj-ea"/>
                        </a:rPr>
                        <a:t>2,977</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222222"/>
                          </a:solidFill>
                          <a:latin typeface="+mj-ea"/>
                          <a:ea typeface="+mj-ea"/>
                        </a:rPr>
                        <a:t>3,803</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222222"/>
                          </a:solidFill>
                          <a:latin typeface="+mj-ea"/>
                          <a:ea typeface="+mj-ea"/>
                        </a:rPr>
                        <a:t>47.4</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222222"/>
                          </a:solidFill>
                          <a:latin typeface="+mj-ea"/>
                          <a:ea typeface="+mj-ea"/>
                        </a:rPr>
                        <a:t>12</a:t>
                      </a:r>
                    </a:p>
                  </a:txBody>
                  <a:tcPr marL="5507" marR="5507" marT="5507"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5"/>
                  </a:ext>
                </a:extLst>
              </a:tr>
              <a:tr h="177288">
                <a:tc>
                  <a:txBody>
                    <a:bodyPr/>
                    <a:lstStyle/>
                    <a:p>
                      <a:pPr algn="ctr" fontAlgn="ctr"/>
                      <a:r>
                        <a:rPr lang="ja-JP" altLang="en-US" sz="1000" b="0" i="0" u="none" strike="noStrike">
                          <a:solidFill>
                            <a:srgbClr val="222222"/>
                          </a:solidFill>
                          <a:latin typeface="+mj-ea"/>
                          <a:ea typeface="+mj-ea"/>
                        </a:rPr>
                        <a:t>生野区</a:t>
                      </a:r>
                    </a:p>
                  </a:txBody>
                  <a:tcPr marL="5507" marR="5507" marT="5507"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222222"/>
                          </a:solidFill>
                          <a:latin typeface="+mj-ea"/>
                          <a:ea typeface="+mj-ea"/>
                        </a:rPr>
                        <a:t>7,434</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222222"/>
                          </a:solidFill>
                          <a:latin typeface="+mj-ea"/>
                          <a:ea typeface="+mj-ea"/>
                        </a:rPr>
                        <a:t>9,510</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222222"/>
                          </a:solidFill>
                          <a:latin typeface="+mj-ea"/>
                          <a:ea typeface="+mj-ea"/>
                        </a:rPr>
                        <a:t>73.1</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222222"/>
                          </a:solidFill>
                          <a:latin typeface="+mj-ea"/>
                          <a:ea typeface="+mj-ea"/>
                        </a:rPr>
                        <a:t>3</a:t>
                      </a:r>
                    </a:p>
                  </a:txBody>
                  <a:tcPr marL="5507" marR="5507" marT="5507"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6"/>
                  </a:ext>
                </a:extLst>
              </a:tr>
              <a:tr h="177288">
                <a:tc>
                  <a:txBody>
                    <a:bodyPr/>
                    <a:lstStyle/>
                    <a:p>
                      <a:pPr algn="ctr" fontAlgn="ctr"/>
                      <a:r>
                        <a:rPr lang="ja-JP" altLang="en-US" sz="1000" b="0" i="0" u="none" strike="noStrike">
                          <a:solidFill>
                            <a:srgbClr val="222222"/>
                          </a:solidFill>
                          <a:latin typeface="+mj-ea"/>
                          <a:ea typeface="+mj-ea"/>
                        </a:rPr>
                        <a:t>旭区</a:t>
                      </a:r>
                    </a:p>
                  </a:txBody>
                  <a:tcPr marL="5507" marR="5507" marT="5507"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222222"/>
                          </a:solidFill>
                          <a:latin typeface="+mj-ea"/>
                          <a:ea typeface="+mj-ea"/>
                        </a:rPr>
                        <a:t>3,657</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222222"/>
                          </a:solidFill>
                          <a:latin typeface="+mj-ea"/>
                          <a:ea typeface="+mj-ea"/>
                        </a:rPr>
                        <a:t>4,817</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222222"/>
                          </a:solidFill>
                          <a:latin typeface="+mj-ea"/>
                          <a:ea typeface="+mj-ea"/>
                        </a:rPr>
                        <a:t>53</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222222"/>
                          </a:solidFill>
                          <a:latin typeface="+mj-ea"/>
                          <a:ea typeface="+mj-ea"/>
                        </a:rPr>
                        <a:t>10</a:t>
                      </a:r>
                    </a:p>
                  </a:txBody>
                  <a:tcPr marL="5507" marR="5507" marT="5507"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7"/>
                  </a:ext>
                </a:extLst>
              </a:tr>
              <a:tr h="177288">
                <a:tc>
                  <a:txBody>
                    <a:bodyPr/>
                    <a:lstStyle/>
                    <a:p>
                      <a:pPr algn="ctr" fontAlgn="ctr"/>
                      <a:r>
                        <a:rPr lang="ja-JP" altLang="en-US" sz="1000" b="0" i="0" u="none" strike="noStrike">
                          <a:solidFill>
                            <a:srgbClr val="222222"/>
                          </a:solidFill>
                          <a:latin typeface="+mj-ea"/>
                          <a:ea typeface="+mj-ea"/>
                        </a:rPr>
                        <a:t>城東区</a:t>
                      </a:r>
                    </a:p>
                  </a:txBody>
                  <a:tcPr marL="5507" marR="5507" marT="5507"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222222"/>
                          </a:solidFill>
                          <a:latin typeface="+mj-ea"/>
                          <a:ea typeface="+mj-ea"/>
                        </a:rPr>
                        <a:t>4,252</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222222"/>
                          </a:solidFill>
                          <a:latin typeface="+mj-ea"/>
                          <a:ea typeface="+mj-ea"/>
                        </a:rPr>
                        <a:t>5,700</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222222"/>
                          </a:solidFill>
                          <a:latin typeface="+mj-ea"/>
                          <a:ea typeface="+mj-ea"/>
                        </a:rPr>
                        <a:t>34.6</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222222"/>
                          </a:solidFill>
                          <a:latin typeface="+mj-ea"/>
                          <a:ea typeface="+mj-ea"/>
                        </a:rPr>
                        <a:t>16</a:t>
                      </a:r>
                    </a:p>
                  </a:txBody>
                  <a:tcPr marL="5507" marR="5507" marT="5507"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8"/>
                  </a:ext>
                </a:extLst>
              </a:tr>
              <a:tr h="177288">
                <a:tc>
                  <a:txBody>
                    <a:bodyPr/>
                    <a:lstStyle/>
                    <a:p>
                      <a:pPr algn="ctr" fontAlgn="ctr"/>
                      <a:r>
                        <a:rPr lang="ja-JP" altLang="en-US" sz="1000" b="0" i="0" u="none" strike="noStrike">
                          <a:solidFill>
                            <a:srgbClr val="222222"/>
                          </a:solidFill>
                          <a:latin typeface="+mj-ea"/>
                          <a:ea typeface="+mj-ea"/>
                        </a:rPr>
                        <a:t>鶴見区</a:t>
                      </a:r>
                    </a:p>
                  </a:txBody>
                  <a:tcPr marL="5507" marR="5507" marT="5507"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222222"/>
                          </a:solidFill>
                          <a:latin typeface="+mj-ea"/>
                          <a:ea typeface="+mj-ea"/>
                        </a:rPr>
                        <a:t>2,079</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222222"/>
                          </a:solidFill>
                          <a:latin typeface="+mj-ea"/>
                          <a:ea typeface="+mj-ea"/>
                        </a:rPr>
                        <a:t>3,133</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222222"/>
                          </a:solidFill>
                          <a:latin typeface="+mj-ea"/>
                          <a:ea typeface="+mj-ea"/>
                        </a:rPr>
                        <a:t>28</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222222"/>
                          </a:solidFill>
                          <a:latin typeface="+mj-ea"/>
                          <a:ea typeface="+mj-ea"/>
                        </a:rPr>
                        <a:t>19</a:t>
                      </a:r>
                    </a:p>
                  </a:txBody>
                  <a:tcPr marL="5507" marR="5507" marT="5507"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9"/>
                  </a:ext>
                </a:extLst>
              </a:tr>
              <a:tr h="177288">
                <a:tc>
                  <a:txBody>
                    <a:bodyPr/>
                    <a:lstStyle/>
                    <a:p>
                      <a:pPr algn="ctr" fontAlgn="ctr"/>
                      <a:r>
                        <a:rPr lang="ja-JP" altLang="en-US" sz="1000" b="0" i="0" u="none" strike="noStrike">
                          <a:solidFill>
                            <a:srgbClr val="222222"/>
                          </a:solidFill>
                          <a:latin typeface="+mj-ea"/>
                          <a:ea typeface="+mj-ea"/>
                        </a:rPr>
                        <a:t>阿倍野区</a:t>
                      </a:r>
                    </a:p>
                  </a:txBody>
                  <a:tcPr marL="5507" marR="5507" marT="5507"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222222"/>
                          </a:solidFill>
                          <a:latin typeface="+mj-ea"/>
                          <a:ea typeface="+mj-ea"/>
                        </a:rPr>
                        <a:t>2,628</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222222"/>
                          </a:solidFill>
                          <a:latin typeface="+mj-ea"/>
                          <a:ea typeface="+mj-ea"/>
                        </a:rPr>
                        <a:t>3,294</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222222"/>
                          </a:solidFill>
                          <a:latin typeface="+mj-ea"/>
                          <a:ea typeface="+mj-ea"/>
                        </a:rPr>
                        <a:t>30.4</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222222"/>
                          </a:solidFill>
                          <a:latin typeface="+mj-ea"/>
                          <a:ea typeface="+mj-ea"/>
                        </a:rPr>
                        <a:t>18</a:t>
                      </a:r>
                    </a:p>
                  </a:txBody>
                  <a:tcPr marL="5507" marR="5507" marT="5507"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20"/>
                  </a:ext>
                </a:extLst>
              </a:tr>
              <a:tr h="177288">
                <a:tc>
                  <a:txBody>
                    <a:bodyPr/>
                    <a:lstStyle/>
                    <a:p>
                      <a:pPr algn="ctr" fontAlgn="ctr"/>
                      <a:r>
                        <a:rPr lang="ja-JP" altLang="en-US" sz="1000" b="0" i="0" u="none" strike="noStrike">
                          <a:solidFill>
                            <a:srgbClr val="222222"/>
                          </a:solidFill>
                          <a:latin typeface="+mj-ea"/>
                          <a:ea typeface="+mj-ea"/>
                        </a:rPr>
                        <a:t>住之江区</a:t>
                      </a:r>
                    </a:p>
                  </a:txBody>
                  <a:tcPr marL="5507" marR="5507" marT="5507"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222222"/>
                          </a:solidFill>
                          <a:latin typeface="+mj-ea"/>
                          <a:ea typeface="+mj-ea"/>
                        </a:rPr>
                        <a:t>4,816</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222222"/>
                          </a:solidFill>
                          <a:latin typeface="+mj-ea"/>
                          <a:ea typeface="+mj-ea"/>
                        </a:rPr>
                        <a:t>6,921</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222222"/>
                          </a:solidFill>
                          <a:latin typeface="+mj-ea"/>
                          <a:ea typeface="+mj-ea"/>
                        </a:rPr>
                        <a:t>55.8</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222222"/>
                          </a:solidFill>
                          <a:latin typeface="+mj-ea"/>
                          <a:ea typeface="+mj-ea"/>
                        </a:rPr>
                        <a:t>9</a:t>
                      </a:r>
                    </a:p>
                  </a:txBody>
                  <a:tcPr marL="5507" marR="5507" marT="5507"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21"/>
                  </a:ext>
                </a:extLst>
              </a:tr>
              <a:tr h="177288">
                <a:tc>
                  <a:txBody>
                    <a:bodyPr/>
                    <a:lstStyle/>
                    <a:p>
                      <a:pPr algn="ctr" fontAlgn="ctr"/>
                      <a:r>
                        <a:rPr lang="ja-JP" altLang="en-US" sz="1000" b="0" i="0" u="none" strike="noStrike">
                          <a:solidFill>
                            <a:srgbClr val="222222"/>
                          </a:solidFill>
                          <a:latin typeface="+mj-ea"/>
                          <a:ea typeface="+mj-ea"/>
                        </a:rPr>
                        <a:t>住吉区</a:t>
                      </a:r>
                    </a:p>
                  </a:txBody>
                  <a:tcPr marL="5507" marR="5507" marT="5507"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222222"/>
                          </a:solidFill>
                          <a:latin typeface="+mj-ea"/>
                          <a:ea typeface="+mj-ea"/>
                        </a:rPr>
                        <a:t>7,323</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222222"/>
                          </a:solidFill>
                          <a:latin typeface="+mj-ea"/>
                          <a:ea typeface="+mj-ea"/>
                        </a:rPr>
                        <a:t>9,950</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222222"/>
                          </a:solidFill>
                          <a:latin typeface="+mj-ea"/>
                          <a:ea typeface="+mj-ea"/>
                        </a:rPr>
                        <a:t>64.4</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222222"/>
                          </a:solidFill>
                          <a:latin typeface="+mj-ea"/>
                          <a:ea typeface="+mj-ea"/>
                        </a:rPr>
                        <a:t>6</a:t>
                      </a:r>
                    </a:p>
                  </a:txBody>
                  <a:tcPr marL="5507" marR="5507" marT="5507"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22"/>
                  </a:ext>
                </a:extLst>
              </a:tr>
              <a:tr h="177288">
                <a:tc>
                  <a:txBody>
                    <a:bodyPr/>
                    <a:lstStyle/>
                    <a:p>
                      <a:pPr algn="ctr" fontAlgn="ctr"/>
                      <a:r>
                        <a:rPr lang="ja-JP" altLang="en-US" sz="1000" b="0" i="0" u="none" strike="noStrike">
                          <a:solidFill>
                            <a:srgbClr val="222222"/>
                          </a:solidFill>
                          <a:latin typeface="+mj-ea"/>
                          <a:ea typeface="+mj-ea"/>
                        </a:rPr>
                        <a:t>東住吉区</a:t>
                      </a:r>
                    </a:p>
                  </a:txBody>
                  <a:tcPr marL="5507" marR="5507" marT="5507"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222222"/>
                          </a:solidFill>
                          <a:latin typeface="+mj-ea"/>
                          <a:ea typeface="+mj-ea"/>
                        </a:rPr>
                        <a:t>6,536</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222222"/>
                          </a:solidFill>
                          <a:latin typeface="+mj-ea"/>
                          <a:ea typeface="+mj-ea"/>
                        </a:rPr>
                        <a:t>8,410</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222222"/>
                          </a:solidFill>
                          <a:latin typeface="+mj-ea"/>
                          <a:ea typeface="+mj-ea"/>
                        </a:rPr>
                        <a:t>65.2</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222222"/>
                          </a:solidFill>
                          <a:latin typeface="+mj-ea"/>
                          <a:ea typeface="+mj-ea"/>
                        </a:rPr>
                        <a:t>5</a:t>
                      </a:r>
                    </a:p>
                  </a:txBody>
                  <a:tcPr marL="5507" marR="5507" marT="5507"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23"/>
                  </a:ext>
                </a:extLst>
              </a:tr>
              <a:tr h="177288">
                <a:tc>
                  <a:txBody>
                    <a:bodyPr/>
                    <a:lstStyle/>
                    <a:p>
                      <a:pPr algn="ctr" fontAlgn="ctr"/>
                      <a:r>
                        <a:rPr lang="ja-JP" altLang="en-US" sz="1000" b="0" i="0" u="none" strike="noStrike">
                          <a:solidFill>
                            <a:srgbClr val="222222"/>
                          </a:solidFill>
                          <a:latin typeface="+mj-ea"/>
                          <a:ea typeface="+mj-ea"/>
                        </a:rPr>
                        <a:t>平野区</a:t>
                      </a:r>
                    </a:p>
                  </a:txBody>
                  <a:tcPr marL="5507" marR="5507" marT="5507"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222222"/>
                          </a:solidFill>
                          <a:latin typeface="+mj-ea"/>
                          <a:ea typeface="+mj-ea"/>
                        </a:rPr>
                        <a:t>9,489</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222222"/>
                          </a:solidFill>
                          <a:latin typeface="+mj-ea"/>
                          <a:ea typeface="+mj-ea"/>
                        </a:rPr>
                        <a:t>13,965</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222222"/>
                          </a:solidFill>
                          <a:latin typeface="+mj-ea"/>
                          <a:ea typeface="+mj-ea"/>
                        </a:rPr>
                        <a:t>70.8</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222222"/>
                          </a:solidFill>
                          <a:latin typeface="+mj-ea"/>
                          <a:ea typeface="+mj-ea"/>
                        </a:rPr>
                        <a:t>4</a:t>
                      </a:r>
                    </a:p>
                  </a:txBody>
                  <a:tcPr marL="5507" marR="5507" marT="5507"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24"/>
                  </a:ext>
                </a:extLst>
              </a:tr>
              <a:tr h="177288">
                <a:tc>
                  <a:txBody>
                    <a:bodyPr/>
                    <a:lstStyle/>
                    <a:p>
                      <a:pPr algn="ctr" fontAlgn="ctr"/>
                      <a:r>
                        <a:rPr lang="ja-JP" altLang="en-US" sz="1000" b="1" i="0" u="none" strike="noStrike" dirty="0">
                          <a:solidFill>
                            <a:srgbClr val="222222"/>
                          </a:solidFill>
                          <a:latin typeface="+mj-ea"/>
                          <a:ea typeface="+mj-ea"/>
                        </a:rPr>
                        <a:t>西成区</a:t>
                      </a:r>
                    </a:p>
                  </a:txBody>
                  <a:tcPr marL="5507" marR="5507" marT="5507"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r" fontAlgn="ctr"/>
                      <a:r>
                        <a:rPr lang="en-US" altLang="ja-JP" sz="1000" b="1" i="0" u="none" strike="noStrike" dirty="0">
                          <a:solidFill>
                            <a:srgbClr val="222222"/>
                          </a:solidFill>
                          <a:latin typeface="+mj-ea"/>
                          <a:ea typeface="+mj-ea"/>
                        </a:rPr>
                        <a:t>24,829</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r" fontAlgn="ctr"/>
                      <a:r>
                        <a:rPr lang="en-US" altLang="ja-JP" sz="1000" b="1" i="0" u="none" strike="noStrike" dirty="0">
                          <a:solidFill>
                            <a:srgbClr val="222222"/>
                          </a:solidFill>
                          <a:latin typeface="+mj-ea"/>
                          <a:ea typeface="+mj-ea"/>
                        </a:rPr>
                        <a:t>27,524</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r" fontAlgn="ctr"/>
                      <a:r>
                        <a:rPr lang="en-US" altLang="ja-JP" sz="1000" b="1" i="0" u="none" strike="noStrike" dirty="0">
                          <a:solidFill>
                            <a:srgbClr val="222222"/>
                          </a:solidFill>
                          <a:latin typeface="+mj-ea"/>
                          <a:ea typeface="+mj-ea"/>
                        </a:rPr>
                        <a:t>231.4</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r" fontAlgn="ctr"/>
                      <a:r>
                        <a:rPr lang="en-US" altLang="ja-JP" sz="1000" b="1" i="0" u="none" strike="noStrike" dirty="0">
                          <a:solidFill>
                            <a:srgbClr val="222222"/>
                          </a:solidFill>
                          <a:latin typeface="+mj-ea"/>
                          <a:ea typeface="+mj-ea"/>
                        </a:rPr>
                        <a:t>1</a:t>
                      </a:r>
                    </a:p>
                  </a:txBody>
                  <a:tcPr marL="5507" marR="5507" marT="5507"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extLst>
                  <a:ext uri="{0D108BD9-81ED-4DB2-BD59-A6C34878D82A}">
                    <a16:rowId xmlns:a16="http://schemas.microsoft.com/office/drawing/2014/main" val="10025"/>
                  </a:ext>
                </a:extLst>
              </a:tr>
              <a:tr h="177288">
                <a:tc>
                  <a:txBody>
                    <a:bodyPr/>
                    <a:lstStyle/>
                    <a:p>
                      <a:pPr algn="ctr" fontAlgn="ctr"/>
                      <a:r>
                        <a:rPr lang="ja-JP" altLang="en-US" sz="1000" b="0" i="0" u="none" strike="noStrike">
                          <a:solidFill>
                            <a:srgbClr val="222222"/>
                          </a:solidFill>
                          <a:latin typeface="+mj-ea"/>
                          <a:ea typeface="+mj-ea"/>
                        </a:rPr>
                        <a:t>市</a:t>
                      </a:r>
                      <a:r>
                        <a:rPr lang="en-US" altLang="ja-JP" sz="1000" b="0" i="0" u="none" strike="noStrike">
                          <a:solidFill>
                            <a:srgbClr val="222222"/>
                          </a:solidFill>
                          <a:latin typeface="+mj-ea"/>
                          <a:ea typeface="+mj-ea"/>
                        </a:rPr>
                        <a:t>※</a:t>
                      </a:r>
                      <a:r>
                        <a:rPr lang="ja-JP" altLang="en-US" sz="1000" b="0" i="0" u="none" strike="noStrike">
                          <a:solidFill>
                            <a:srgbClr val="222222"/>
                          </a:solidFill>
                          <a:latin typeface="+mj-ea"/>
                          <a:ea typeface="+mj-ea"/>
                        </a:rPr>
                        <a:t>１</a:t>
                      </a:r>
                    </a:p>
                  </a:txBody>
                  <a:tcPr marL="5507" marR="5507" marT="5507"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25400" cap="flat" cmpd="dbl"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222222"/>
                          </a:solidFill>
                          <a:latin typeface="+mj-ea"/>
                          <a:ea typeface="+mj-ea"/>
                        </a:rPr>
                        <a:t>117,909</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25400" cap="flat" cmpd="dbl"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222222"/>
                          </a:solidFill>
                          <a:latin typeface="+mj-ea"/>
                          <a:ea typeface="+mj-ea"/>
                        </a:rPr>
                        <a:t>150,592</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25400" cap="flat" cmpd="dbl"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222222"/>
                          </a:solidFill>
                          <a:latin typeface="+mj-ea"/>
                          <a:ea typeface="+mj-ea"/>
                        </a:rPr>
                        <a:t>56.2</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25400" cap="flat" cmpd="dbl" algn="ctr">
                      <a:solidFill>
                        <a:srgbClr val="000000"/>
                      </a:solidFill>
                      <a:prstDash val="solid"/>
                      <a:round/>
                      <a:headEnd type="none" w="med" len="med"/>
                      <a:tailEnd type="none" w="med" len="med"/>
                    </a:lnB>
                  </a:tcPr>
                </a:tc>
                <a:tc>
                  <a:txBody>
                    <a:bodyPr/>
                    <a:lstStyle/>
                    <a:p>
                      <a:pPr algn="r" fontAlgn="ctr"/>
                      <a:r>
                        <a:rPr lang="ja-JP" altLang="en-US" sz="1000" b="0" i="0" u="none" strike="noStrike" dirty="0">
                          <a:solidFill>
                            <a:srgbClr val="222222"/>
                          </a:solidFill>
                          <a:latin typeface="+mj-ea"/>
                          <a:ea typeface="+mj-ea"/>
                        </a:rPr>
                        <a:t>　</a:t>
                      </a:r>
                    </a:p>
                  </a:txBody>
                  <a:tcPr marL="5507" marR="5507" marT="5507"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25400" cap="flat" cmpd="dbl" algn="ctr">
                      <a:solidFill>
                        <a:srgbClr val="000000"/>
                      </a:solidFill>
                      <a:prstDash val="solid"/>
                      <a:round/>
                      <a:headEnd type="none" w="med" len="med"/>
                      <a:tailEnd type="none" w="med" len="med"/>
                    </a:lnB>
                  </a:tcPr>
                </a:tc>
                <a:extLst>
                  <a:ext uri="{0D108BD9-81ED-4DB2-BD59-A6C34878D82A}">
                    <a16:rowId xmlns:a16="http://schemas.microsoft.com/office/drawing/2014/main" val="10026"/>
                  </a:ext>
                </a:extLst>
              </a:tr>
              <a:tr h="177288">
                <a:tc>
                  <a:txBody>
                    <a:bodyPr/>
                    <a:lstStyle/>
                    <a:p>
                      <a:pPr algn="ctr" fontAlgn="ctr"/>
                      <a:r>
                        <a:rPr lang="ja-JP" altLang="en-US" sz="1000" b="0" i="0" u="none" strike="noStrike" dirty="0">
                          <a:solidFill>
                            <a:srgbClr val="222222"/>
                          </a:solidFill>
                          <a:latin typeface="+mj-ea"/>
                          <a:ea typeface="+mj-ea"/>
                        </a:rPr>
                        <a:t>全国</a:t>
                      </a:r>
                      <a:r>
                        <a:rPr lang="en-US" altLang="ja-JP" sz="1000" b="0" i="0" u="none" strike="noStrike" dirty="0">
                          <a:solidFill>
                            <a:srgbClr val="222222"/>
                          </a:solidFill>
                          <a:latin typeface="+mj-ea"/>
                          <a:ea typeface="+mj-ea"/>
                        </a:rPr>
                        <a:t>※</a:t>
                      </a:r>
                      <a:r>
                        <a:rPr lang="ja-JP" altLang="en-US" sz="1000" b="0" i="0" u="none" strike="noStrike" dirty="0">
                          <a:solidFill>
                            <a:srgbClr val="222222"/>
                          </a:solidFill>
                          <a:latin typeface="+mj-ea"/>
                          <a:ea typeface="+mj-ea"/>
                        </a:rPr>
                        <a:t>２</a:t>
                      </a:r>
                    </a:p>
                  </a:txBody>
                  <a:tcPr marL="5507" marR="5507" marT="5507"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25400" cap="flat" cmpd="dbl"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222222"/>
                          </a:solidFill>
                          <a:latin typeface="+mj-ea"/>
                          <a:ea typeface="+mj-ea"/>
                        </a:rPr>
                        <a:t>1,602,163</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25400" cap="flat" cmpd="dbl"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222222"/>
                          </a:solidFill>
                          <a:latin typeface="+mj-ea"/>
                          <a:ea typeface="+mj-ea"/>
                        </a:rPr>
                        <a:t>2,171,139</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25400" cap="flat" cmpd="dbl"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222222"/>
                          </a:solidFill>
                          <a:latin typeface="+mj-ea"/>
                          <a:ea typeface="+mj-ea"/>
                        </a:rPr>
                        <a:t>17.1</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25400" cap="flat" cmpd="dbl"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a:solidFill>
                            <a:srgbClr val="222222"/>
                          </a:solidFill>
                          <a:latin typeface="+mj-ea"/>
                          <a:ea typeface="+mj-ea"/>
                        </a:rPr>
                        <a:t>　</a:t>
                      </a:r>
                    </a:p>
                  </a:txBody>
                  <a:tcPr marL="5507" marR="5507" marT="5507"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25400" cap="flat" cmpd="dbl"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27"/>
                  </a:ext>
                </a:extLst>
              </a:tr>
              <a:tr h="177288">
                <a:tc gridSpan="5">
                  <a:txBody>
                    <a:bodyPr/>
                    <a:lstStyle/>
                    <a:p>
                      <a:pPr algn="l" fontAlgn="ctr"/>
                      <a:r>
                        <a:rPr lang="en-US" altLang="ja-JP" sz="1000" b="0" i="0" u="none" strike="noStrike" dirty="0">
                          <a:solidFill>
                            <a:srgbClr val="222222"/>
                          </a:solidFill>
                          <a:latin typeface="+mj-ea"/>
                          <a:ea typeface="+mj-ea"/>
                        </a:rPr>
                        <a:t>※</a:t>
                      </a:r>
                      <a:r>
                        <a:rPr lang="ja-JP" altLang="en-US" sz="1000" b="0" i="0" u="none" strike="noStrike" dirty="0">
                          <a:solidFill>
                            <a:srgbClr val="222222"/>
                          </a:solidFill>
                          <a:latin typeface="+mj-ea"/>
                          <a:ea typeface="+mj-ea"/>
                        </a:rPr>
                        <a:t>１　大阪市の数値は更生相談所を含むため各区の合計と一致しない。</a:t>
                      </a:r>
                      <a:endParaRPr lang="en-US" altLang="ja-JP" sz="1000" b="0" i="0" u="none" strike="noStrike" dirty="0">
                        <a:solidFill>
                          <a:srgbClr val="222222"/>
                        </a:solidFill>
                        <a:latin typeface="+mj-ea"/>
                        <a:ea typeface="+mj-ea"/>
                      </a:endParaRPr>
                    </a:p>
                    <a:p>
                      <a:pPr algn="l" fontAlgn="ctr"/>
                      <a:r>
                        <a:rPr lang="en-US" altLang="ja-JP" sz="1000" b="0" i="0" u="none" strike="noStrike" dirty="0">
                          <a:solidFill>
                            <a:srgbClr val="222222"/>
                          </a:solidFill>
                          <a:latin typeface="+mj-ea"/>
                          <a:ea typeface="+mj-ea"/>
                        </a:rPr>
                        <a:t>※</a:t>
                      </a:r>
                      <a:r>
                        <a:rPr lang="ja-JP" altLang="en-US" sz="1000" b="0" i="0" u="none" strike="noStrike" dirty="0">
                          <a:solidFill>
                            <a:srgbClr val="222222"/>
                          </a:solidFill>
                          <a:latin typeface="+mj-ea"/>
                          <a:ea typeface="+mj-ea"/>
                        </a:rPr>
                        <a:t>２　速報値</a:t>
                      </a:r>
                      <a:endParaRPr lang="en-US" altLang="ja-JP" sz="1000" b="0" i="0" u="none" strike="noStrike" dirty="0">
                        <a:solidFill>
                          <a:srgbClr val="222222"/>
                        </a:solidFill>
                        <a:latin typeface="+mj-ea"/>
                        <a:ea typeface="+mj-ea"/>
                      </a:endParaRPr>
                    </a:p>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000" b="0" i="0" u="none" strike="noStrike" kern="1200" dirty="0">
                          <a:solidFill>
                            <a:srgbClr val="222222"/>
                          </a:solidFill>
                          <a:latin typeface="+mj-ea"/>
                          <a:ea typeface="+mn-ea"/>
                          <a:cs typeface="+mn-cs"/>
                        </a:rPr>
                        <a:t>出典：大阪市</a:t>
                      </a:r>
                      <a:r>
                        <a:rPr kumimoji="1" lang="en-US" altLang="ja-JP" sz="1000" b="0" i="0" u="none" strike="noStrike" kern="1200" dirty="0">
                          <a:solidFill>
                            <a:srgbClr val="222222"/>
                          </a:solidFill>
                          <a:latin typeface="+mj-ea"/>
                          <a:ea typeface="+mn-ea"/>
                          <a:cs typeface="+mn-cs"/>
                        </a:rPr>
                        <a:t>HP</a:t>
                      </a:r>
                      <a:r>
                        <a:rPr kumimoji="1" lang="ja-JP" altLang="en-US" sz="1000" b="0" i="0" u="none" strike="noStrike" kern="1200" dirty="0">
                          <a:solidFill>
                            <a:srgbClr val="222222"/>
                          </a:solidFill>
                          <a:latin typeface="+mj-ea"/>
                          <a:ea typeface="+mn-ea"/>
                          <a:cs typeface="+mn-cs"/>
                        </a:rPr>
                        <a:t>（平成</a:t>
                      </a:r>
                      <a:r>
                        <a:rPr kumimoji="1" lang="en-US" altLang="ja-JP" sz="1000" b="0" i="0" u="none" strike="noStrike" kern="1200" dirty="0">
                          <a:solidFill>
                            <a:srgbClr val="222222"/>
                          </a:solidFill>
                          <a:latin typeface="+mj-ea"/>
                          <a:ea typeface="+mn-ea"/>
                          <a:cs typeface="+mn-cs"/>
                        </a:rPr>
                        <a:t>26</a:t>
                      </a:r>
                      <a:r>
                        <a:rPr kumimoji="1" lang="ja-JP" altLang="en-US" sz="1000" b="0" i="0" u="none" strike="noStrike" kern="1200" dirty="0">
                          <a:solidFill>
                            <a:srgbClr val="222222"/>
                          </a:solidFill>
                          <a:latin typeface="+mj-ea"/>
                          <a:ea typeface="+mn-ea"/>
                          <a:cs typeface="+mn-cs"/>
                        </a:rPr>
                        <a:t>年度版「区政概要」）</a:t>
                      </a:r>
                    </a:p>
                  </a:txBody>
                  <a:tcPr marL="5507" marR="5507" marT="5507" marB="0" anchor="ctr">
                    <a:lnL>
                      <a:noFill/>
                    </a:lnL>
                    <a:lnR>
                      <a:noFill/>
                    </a:lnR>
                    <a:lnT w="12700" cap="flat" cmpd="sng" algn="ctr">
                      <a:solidFill>
                        <a:srgbClr val="000000"/>
                      </a:solidFill>
                      <a:prstDash val="solid"/>
                      <a:round/>
                      <a:headEnd type="none" w="med" len="med"/>
                      <a:tailEnd type="none" w="med" len="med"/>
                    </a:lnT>
                    <a:lnB>
                      <a:noFill/>
                    </a:lnB>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10028"/>
                  </a:ext>
                </a:extLst>
              </a:tr>
            </a:tbl>
          </a:graphicData>
        </a:graphic>
      </p:graphicFrame>
      <p:sp>
        <p:nvSpPr>
          <p:cNvPr id="5" name="テキスト ボックス 4"/>
          <p:cNvSpPr txBox="1"/>
          <p:nvPr/>
        </p:nvSpPr>
        <p:spPr>
          <a:xfrm>
            <a:off x="251520" y="404664"/>
            <a:ext cx="7704856"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①－１　生活保護の状況と高齢化（生活保護）</a:t>
            </a:r>
          </a:p>
        </p:txBody>
      </p:sp>
      <p:cxnSp>
        <p:nvCxnSpPr>
          <p:cNvPr id="6" name="直線コネクタ 5"/>
          <p:cNvCxnSpPr/>
          <p:nvPr/>
        </p:nvCxnSpPr>
        <p:spPr>
          <a:xfrm>
            <a:off x="179512" y="815226"/>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aphicFrame>
        <p:nvGraphicFramePr>
          <p:cNvPr id="8" name="表 7"/>
          <p:cNvGraphicFramePr>
            <a:graphicFrameLocks noGrp="1"/>
          </p:cNvGraphicFramePr>
          <p:nvPr/>
        </p:nvGraphicFramePr>
        <p:xfrm>
          <a:off x="4864888" y="980742"/>
          <a:ext cx="4171608" cy="5767558"/>
        </p:xfrm>
        <a:graphic>
          <a:graphicData uri="http://schemas.openxmlformats.org/drawingml/2006/table">
            <a:tbl>
              <a:tblPr/>
              <a:tblGrid>
                <a:gridCol w="868439">
                  <a:extLst>
                    <a:ext uri="{9D8B030D-6E8A-4147-A177-3AD203B41FA5}">
                      <a16:colId xmlns:a16="http://schemas.microsoft.com/office/drawing/2014/main" val="20000"/>
                    </a:ext>
                  </a:extLst>
                </a:gridCol>
                <a:gridCol w="868439">
                  <a:extLst>
                    <a:ext uri="{9D8B030D-6E8A-4147-A177-3AD203B41FA5}">
                      <a16:colId xmlns:a16="http://schemas.microsoft.com/office/drawing/2014/main" val="20001"/>
                    </a:ext>
                  </a:extLst>
                </a:gridCol>
                <a:gridCol w="868439">
                  <a:extLst>
                    <a:ext uri="{9D8B030D-6E8A-4147-A177-3AD203B41FA5}">
                      <a16:colId xmlns:a16="http://schemas.microsoft.com/office/drawing/2014/main" val="20002"/>
                    </a:ext>
                  </a:extLst>
                </a:gridCol>
                <a:gridCol w="868439">
                  <a:extLst>
                    <a:ext uri="{9D8B030D-6E8A-4147-A177-3AD203B41FA5}">
                      <a16:colId xmlns:a16="http://schemas.microsoft.com/office/drawing/2014/main" val="20003"/>
                    </a:ext>
                  </a:extLst>
                </a:gridCol>
                <a:gridCol w="697852">
                  <a:extLst>
                    <a:ext uri="{9D8B030D-6E8A-4147-A177-3AD203B41FA5}">
                      <a16:colId xmlns:a16="http://schemas.microsoft.com/office/drawing/2014/main" val="20004"/>
                    </a:ext>
                  </a:extLst>
                </a:gridCol>
              </a:tblGrid>
              <a:tr h="177288">
                <a:tc gridSpan="3">
                  <a:txBody>
                    <a:bodyPr/>
                    <a:lstStyle/>
                    <a:p>
                      <a:pPr algn="l" fontAlgn="ctr"/>
                      <a:r>
                        <a:rPr lang="ja-JP" altLang="en-US" sz="1200" b="1" i="0" u="none" strike="noStrike" dirty="0">
                          <a:solidFill>
                            <a:schemeClr val="tx1"/>
                          </a:solidFill>
                          <a:latin typeface="+mj-ea"/>
                          <a:ea typeface="+mj-ea"/>
                        </a:rPr>
                        <a:t>◎生活保護の状況（</a:t>
                      </a:r>
                      <a:r>
                        <a:rPr lang="en-US" altLang="ja-JP" sz="1200" b="1" i="0" u="none" strike="noStrike" dirty="0">
                          <a:solidFill>
                            <a:schemeClr val="tx1"/>
                          </a:solidFill>
                          <a:latin typeface="+mj-ea"/>
                          <a:ea typeface="+mj-ea"/>
                        </a:rPr>
                        <a:t>2022</a:t>
                      </a:r>
                      <a:r>
                        <a:rPr lang="ja-JP" altLang="en-US" sz="1200" b="1" i="0" u="none" strike="noStrike" dirty="0">
                          <a:solidFill>
                            <a:schemeClr val="tx1"/>
                          </a:solidFill>
                          <a:latin typeface="+mj-ea"/>
                          <a:ea typeface="+mj-ea"/>
                        </a:rPr>
                        <a:t>年</a:t>
                      </a:r>
                      <a:r>
                        <a:rPr lang="en-US" altLang="ja-JP" sz="1200" b="1" i="0" u="none" strike="noStrike" dirty="0">
                          <a:solidFill>
                            <a:schemeClr val="tx1"/>
                          </a:solidFill>
                          <a:latin typeface="+mj-ea"/>
                          <a:ea typeface="+mj-ea"/>
                        </a:rPr>
                        <a:t>3</a:t>
                      </a:r>
                      <a:r>
                        <a:rPr lang="ja-JP" altLang="en-US" sz="1200" b="1" i="0" u="none" strike="noStrike" dirty="0">
                          <a:solidFill>
                            <a:schemeClr val="tx1"/>
                          </a:solidFill>
                          <a:latin typeface="+mj-ea"/>
                          <a:ea typeface="+mj-ea"/>
                        </a:rPr>
                        <a:t>月）</a:t>
                      </a:r>
                    </a:p>
                  </a:txBody>
                  <a:tcPr marL="5507" marR="5507" marT="5507" marB="0" anchor="ctr">
                    <a:lnL>
                      <a:noFill/>
                    </a:lnL>
                    <a:lnR>
                      <a:noFill/>
                    </a:lnR>
                    <a:lnT>
                      <a:noFill/>
                    </a:lnT>
                    <a:lnB w="12700" cap="flat" cmpd="sng" algn="ctr">
                      <a:solidFill>
                        <a:srgbClr val="000000"/>
                      </a:solidFill>
                      <a:prstDash val="solid"/>
                      <a:round/>
                      <a:headEnd type="none" w="med" len="med"/>
                      <a:tailEnd type="none" w="med" len="med"/>
                    </a:lnB>
                  </a:tcPr>
                </a:tc>
                <a:tc hMerge="1">
                  <a:txBody>
                    <a:bodyPr/>
                    <a:lstStyle/>
                    <a:p>
                      <a:endParaRPr kumimoji="1" lang="ja-JP" altLang="en-US"/>
                    </a:p>
                  </a:txBody>
                  <a:tcPr/>
                </a:tc>
                <a:tc hMerge="1">
                  <a:txBody>
                    <a:bodyPr/>
                    <a:lstStyle/>
                    <a:p>
                      <a:endParaRPr kumimoji="1" lang="ja-JP" altLang="en-US"/>
                    </a:p>
                  </a:txBody>
                  <a:tcPr/>
                </a:tc>
                <a:tc>
                  <a:txBody>
                    <a:bodyPr/>
                    <a:lstStyle/>
                    <a:p>
                      <a:pPr algn="l" fontAlgn="ctr"/>
                      <a:endParaRPr lang="ja-JP" altLang="en-US" sz="1000" b="0" i="0" u="none" strike="noStrike" dirty="0">
                        <a:solidFill>
                          <a:srgbClr val="000000"/>
                        </a:solidFill>
                        <a:latin typeface="+mj-ea"/>
                        <a:ea typeface="+mj-ea"/>
                      </a:endParaRPr>
                    </a:p>
                  </a:txBody>
                  <a:tcPr marL="5507" marR="5507" marT="5507"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ctr"/>
                      <a:endParaRPr lang="ja-JP" altLang="en-US" sz="1000" b="0" i="0" u="none" strike="noStrike" dirty="0">
                        <a:solidFill>
                          <a:srgbClr val="000000"/>
                        </a:solidFill>
                        <a:latin typeface="+mj-ea"/>
                        <a:ea typeface="+mj-ea"/>
                      </a:endParaRPr>
                    </a:p>
                  </a:txBody>
                  <a:tcPr marL="5507" marR="5507" marT="5507" marB="0" anchor="ctr">
                    <a:lnL>
                      <a:noFill/>
                    </a:lnL>
                    <a:lnR>
                      <a:noFill/>
                    </a:lnR>
                    <a:lnT>
                      <a:noFill/>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0"/>
                  </a:ext>
                </a:extLst>
              </a:tr>
              <a:tr h="354576">
                <a:tc>
                  <a:txBody>
                    <a:bodyPr/>
                    <a:lstStyle/>
                    <a:p>
                      <a:pPr algn="ctr" fontAlgn="ctr"/>
                      <a:r>
                        <a:rPr lang="ja-JP" altLang="en-US" sz="1000" b="0" i="0" u="none" strike="noStrike">
                          <a:solidFill>
                            <a:srgbClr val="222222"/>
                          </a:solidFill>
                          <a:latin typeface="+mj-ea"/>
                          <a:ea typeface="+mj-ea"/>
                        </a:rPr>
                        <a:t>　</a:t>
                      </a:r>
                    </a:p>
                  </a:txBody>
                  <a:tcPr marL="5507" marR="5507" marT="5507"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ja-JP" altLang="en-US" sz="1000" b="0" i="0" u="none" strike="noStrike">
                          <a:solidFill>
                            <a:srgbClr val="222222"/>
                          </a:solidFill>
                          <a:latin typeface="+mj-ea"/>
                          <a:ea typeface="+mj-ea"/>
                        </a:rPr>
                        <a:t>世帯数</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ja-JP" altLang="en-US" sz="1000" b="0" i="0" u="none" strike="noStrike">
                          <a:solidFill>
                            <a:srgbClr val="222222"/>
                          </a:solidFill>
                          <a:latin typeface="+mj-ea"/>
                          <a:ea typeface="+mj-ea"/>
                        </a:rPr>
                        <a:t>人員</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ja-JP" altLang="en-US" sz="1000" b="0" i="0" u="none" strike="noStrike">
                          <a:solidFill>
                            <a:srgbClr val="222222"/>
                          </a:solidFill>
                          <a:latin typeface="+mj-ea"/>
                          <a:ea typeface="+mj-ea"/>
                        </a:rPr>
                        <a:t>保護率（</a:t>
                      </a:r>
                      <a:r>
                        <a:rPr lang="en-US" altLang="ja-JP" sz="1000" b="0" i="0" u="none" strike="noStrike">
                          <a:solidFill>
                            <a:srgbClr val="222222"/>
                          </a:solidFill>
                          <a:latin typeface="+mj-ea"/>
                          <a:ea typeface="+mj-ea"/>
                        </a:rPr>
                        <a:t>‰</a:t>
                      </a:r>
                      <a:r>
                        <a:rPr lang="ja-JP" altLang="en-US" sz="1000" b="0" i="0" u="none" strike="noStrike">
                          <a:solidFill>
                            <a:srgbClr val="222222"/>
                          </a:solidFill>
                          <a:latin typeface="+mj-ea"/>
                          <a:ea typeface="+mj-ea"/>
                        </a:rPr>
                        <a:t>）</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ja-JP" altLang="en-US" sz="1000" b="0" i="0" u="none" strike="noStrike">
                          <a:solidFill>
                            <a:srgbClr val="222222"/>
                          </a:solidFill>
                          <a:latin typeface="+mj-ea"/>
                          <a:ea typeface="+mj-ea"/>
                        </a:rPr>
                        <a:t>順位</a:t>
                      </a:r>
                    </a:p>
                  </a:txBody>
                  <a:tcPr marL="5507" marR="5507" marT="5507"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1"/>
                  </a:ext>
                </a:extLst>
              </a:tr>
              <a:tr h="177288">
                <a:tc>
                  <a:txBody>
                    <a:bodyPr/>
                    <a:lstStyle/>
                    <a:p>
                      <a:pPr algn="ctr" fontAlgn="ctr"/>
                      <a:r>
                        <a:rPr lang="ja-JP" altLang="en-US" sz="1000" b="0" i="0" u="none" strike="noStrike" dirty="0">
                          <a:solidFill>
                            <a:srgbClr val="222222"/>
                          </a:solidFill>
                          <a:latin typeface="+mn-ea"/>
                          <a:ea typeface="+mn-ea"/>
                        </a:rPr>
                        <a:t>北区</a:t>
                      </a:r>
                    </a:p>
                  </a:txBody>
                  <a:tcPr marL="5507" marR="5507" marT="5507"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a:solidFill>
                            <a:srgbClr val="000000"/>
                          </a:solidFill>
                          <a:effectLst/>
                          <a:latin typeface="+mn-ea"/>
                          <a:ea typeface="+mn-ea"/>
                        </a:rPr>
                        <a:t> </a:t>
                      </a:r>
                      <a:r>
                        <a:rPr lang="en-US" altLang="ja-JP" sz="1000" b="0" i="0" u="none" strike="noStrike">
                          <a:solidFill>
                            <a:srgbClr val="000000"/>
                          </a:solidFill>
                          <a:effectLst/>
                          <a:latin typeface="+mn-ea"/>
                          <a:ea typeface="+mn-ea"/>
                        </a:rPr>
                        <a:t>1,910 </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a:solidFill>
                            <a:srgbClr val="000000"/>
                          </a:solidFill>
                          <a:effectLst/>
                          <a:latin typeface="+mn-ea"/>
                          <a:ea typeface="+mn-ea"/>
                        </a:rPr>
                        <a:t> </a:t>
                      </a:r>
                      <a:r>
                        <a:rPr lang="en-US" altLang="ja-JP" sz="1000" b="0" i="0" u="none" strike="noStrike">
                          <a:solidFill>
                            <a:srgbClr val="000000"/>
                          </a:solidFill>
                          <a:effectLst/>
                          <a:latin typeface="+mn-ea"/>
                          <a:ea typeface="+mn-ea"/>
                        </a:rPr>
                        <a:t>2,156 </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dirty="0">
                          <a:solidFill>
                            <a:srgbClr val="000000"/>
                          </a:solidFill>
                          <a:effectLst/>
                          <a:latin typeface="+mn-ea"/>
                          <a:ea typeface="+mn-ea"/>
                        </a:rPr>
                        <a:t> </a:t>
                      </a:r>
                      <a:r>
                        <a:rPr lang="en-US" altLang="ja-JP" sz="1000" b="0" i="0" u="none" strike="noStrike" dirty="0">
                          <a:solidFill>
                            <a:srgbClr val="000000"/>
                          </a:solidFill>
                          <a:effectLst/>
                          <a:latin typeface="+mn-ea"/>
                          <a:ea typeface="+mn-ea"/>
                        </a:rPr>
                        <a:t>15.2 </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100" b="0" i="0" u="none" strike="noStrike">
                          <a:solidFill>
                            <a:srgbClr val="000000"/>
                          </a:solidFill>
                          <a:effectLst/>
                          <a:latin typeface="+mn-ea"/>
                          <a:ea typeface="+mn-ea"/>
                        </a:rPr>
                        <a:t>22</a:t>
                      </a:r>
                    </a:p>
                  </a:txBody>
                  <a:tcPr marL="6350" marR="6350" marT="6350"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2"/>
                  </a:ext>
                </a:extLst>
              </a:tr>
              <a:tr h="177288">
                <a:tc>
                  <a:txBody>
                    <a:bodyPr/>
                    <a:lstStyle/>
                    <a:p>
                      <a:pPr algn="ctr" fontAlgn="ctr"/>
                      <a:r>
                        <a:rPr lang="ja-JP" altLang="en-US" sz="1000" b="0" i="0" u="none" strike="noStrike" dirty="0">
                          <a:solidFill>
                            <a:srgbClr val="222222"/>
                          </a:solidFill>
                          <a:latin typeface="+mn-ea"/>
                          <a:ea typeface="+mn-ea"/>
                        </a:rPr>
                        <a:t>都島区</a:t>
                      </a:r>
                    </a:p>
                  </a:txBody>
                  <a:tcPr marL="5507" marR="5507" marT="5507"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dirty="0">
                          <a:solidFill>
                            <a:srgbClr val="000000"/>
                          </a:solidFill>
                          <a:effectLst/>
                          <a:latin typeface="+mn-ea"/>
                          <a:ea typeface="+mn-ea"/>
                        </a:rPr>
                        <a:t> </a:t>
                      </a:r>
                      <a:r>
                        <a:rPr lang="en-US" altLang="ja-JP" sz="1000" b="0" i="0" u="none" strike="noStrike" dirty="0">
                          <a:solidFill>
                            <a:srgbClr val="000000"/>
                          </a:solidFill>
                          <a:effectLst/>
                          <a:latin typeface="+mn-ea"/>
                          <a:ea typeface="+mn-ea"/>
                        </a:rPr>
                        <a:t>2,678 </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a:solidFill>
                            <a:srgbClr val="000000"/>
                          </a:solidFill>
                          <a:effectLst/>
                          <a:latin typeface="+mn-ea"/>
                          <a:ea typeface="+mn-ea"/>
                        </a:rPr>
                        <a:t> </a:t>
                      </a:r>
                      <a:r>
                        <a:rPr lang="en-US" altLang="ja-JP" sz="1000" b="0" i="0" u="none" strike="noStrike">
                          <a:solidFill>
                            <a:srgbClr val="000000"/>
                          </a:solidFill>
                          <a:effectLst/>
                          <a:latin typeface="+mn-ea"/>
                          <a:ea typeface="+mn-ea"/>
                        </a:rPr>
                        <a:t>3,143 </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dirty="0">
                          <a:solidFill>
                            <a:srgbClr val="000000"/>
                          </a:solidFill>
                          <a:effectLst/>
                          <a:latin typeface="+mn-ea"/>
                          <a:ea typeface="+mn-ea"/>
                        </a:rPr>
                        <a:t> </a:t>
                      </a:r>
                      <a:r>
                        <a:rPr lang="en-US" altLang="ja-JP" sz="1000" b="0" i="0" u="none" strike="noStrike" dirty="0">
                          <a:solidFill>
                            <a:srgbClr val="000000"/>
                          </a:solidFill>
                          <a:effectLst/>
                          <a:latin typeface="+mn-ea"/>
                          <a:ea typeface="+mn-ea"/>
                        </a:rPr>
                        <a:t>29.3 </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100" b="0" i="0" u="none" strike="noStrike">
                          <a:solidFill>
                            <a:srgbClr val="000000"/>
                          </a:solidFill>
                          <a:effectLst/>
                          <a:latin typeface="+mn-ea"/>
                          <a:ea typeface="+mn-ea"/>
                        </a:rPr>
                        <a:t>16</a:t>
                      </a:r>
                    </a:p>
                  </a:txBody>
                  <a:tcPr marL="6350" marR="6350" marT="6350"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3"/>
                  </a:ext>
                </a:extLst>
              </a:tr>
              <a:tr h="177288">
                <a:tc>
                  <a:txBody>
                    <a:bodyPr/>
                    <a:lstStyle/>
                    <a:p>
                      <a:pPr algn="ctr" fontAlgn="ctr"/>
                      <a:r>
                        <a:rPr lang="ja-JP" altLang="en-US" sz="1000" b="0" i="0" u="none" strike="noStrike">
                          <a:solidFill>
                            <a:srgbClr val="222222"/>
                          </a:solidFill>
                          <a:latin typeface="+mn-ea"/>
                          <a:ea typeface="+mn-ea"/>
                        </a:rPr>
                        <a:t>福島区</a:t>
                      </a:r>
                    </a:p>
                  </a:txBody>
                  <a:tcPr marL="5507" marR="5507" marT="5507"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dirty="0">
                          <a:solidFill>
                            <a:srgbClr val="000000"/>
                          </a:solidFill>
                          <a:effectLst/>
                          <a:latin typeface="+mn-ea"/>
                          <a:ea typeface="+mn-ea"/>
                        </a:rPr>
                        <a:t> </a:t>
                      </a:r>
                      <a:r>
                        <a:rPr lang="en-US" altLang="ja-JP" sz="1000" b="0" i="0" u="none" strike="noStrike" dirty="0">
                          <a:solidFill>
                            <a:srgbClr val="000000"/>
                          </a:solidFill>
                          <a:effectLst/>
                          <a:latin typeface="+mn-ea"/>
                          <a:ea typeface="+mn-ea"/>
                        </a:rPr>
                        <a:t>645 </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a:solidFill>
                            <a:srgbClr val="000000"/>
                          </a:solidFill>
                          <a:effectLst/>
                          <a:latin typeface="+mn-ea"/>
                          <a:ea typeface="+mn-ea"/>
                        </a:rPr>
                        <a:t> </a:t>
                      </a:r>
                      <a:r>
                        <a:rPr lang="en-US" altLang="ja-JP" sz="1000" b="0" i="0" u="none" strike="noStrike">
                          <a:solidFill>
                            <a:srgbClr val="000000"/>
                          </a:solidFill>
                          <a:effectLst/>
                          <a:latin typeface="+mn-ea"/>
                          <a:ea typeface="+mn-ea"/>
                        </a:rPr>
                        <a:t>734 </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dirty="0">
                          <a:solidFill>
                            <a:srgbClr val="000000"/>
                          </a:solidFill>
                          <a:effectLst/>
                          <a:latin typeface="+mn-ea"/>
                          <a:ea typeface="+mn-ea"/>
                        </a:rPr>
                        <a:t> </a:t>
                      </a:r>
                      <a:r>
                        <a:rPr lang="en-US" altLang="ja-JP" sz="1000" b="0" i="0" u="none" strike="noStrike" dirty="0">
                          <a:solidFill>
                            <a:srgbClr val="000000"/>
                          </a:solidFill>
                          <a:effectLst/>
                          <a:latin typeface="+mn-ea"/>
                          <a:ea typeface="+mn-ea"/>
                        </a:rPr>
                        <a:t>9.2 </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100" b="0" i="0" u="none" strike="noStrike">
                          <a:solidFill>
                            <a:srgbClr val="000000"/>
                          </a:solidFill>
                          <a:effectLst/>
                          <a:latin typeface="+mn-ea"/>
                          <a:ea typeface="+mn-ea"/>
                        </a:rPr>
                        <a:t>24</a:t>
                      </a:r>
                    </a:p>
                  </a:txBody>
                  <a:tcPr marL="6350" marR="6350" marT="6350"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4"/>
                  </a:ext>
                </a:extLst>
              </a:tr>
              <a:tr h="177288">
                <a:tc>
                  <a:txBody>
                    <a:bodyPr/>
                    <a:lstStyle/>
                    <a:p>
                      <a:pPr algn="ctr" fontAlgn="ctr"/>
                      <a:r>
                        <a:rPr lang="ja-JP" altLang="en-US" sz="1000" b="0" i="0" u="none" strike="noStrike">
                          <a:solidFill>
                            <a:srgbClr val="222222"/>
                          </a:solidFill>
                          <a:latin typeface="+mn-ea"/>
                          <a:ea typeface="+mn-ea"/>
                        </a:rPr>
                        <a:t>此花区</a:t>
                      </a:r>
                    </a:p>
                  </a:txBody>
                  <a:tcPr marL="5507" marR="5507" marT="5507"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dirty="0">
                          <a:solidFill>
                            <a:srgbClr val="000000"/>
                          </a:solidFill>
                          <a:effectLst/>
                          <a:latin typeface="+mn-ea"/>
                          <a:ea typeface="+mn-ea"/>
                        </a:rPr>
                        <a:t> </a:t>
                      </a:r>
                      <a:r>
                        <a:rPr lang="en-US" altLang="ja-JP" sz="1000" b="0" i="0" u="none" strike="noStrike" dirty="0">
                          <a:solidFill>
                            <a:srgbClr val="000000"/>
                          </a:solidFill>
                          <a:effectLst/>
                          <a:latin typeface="+mn-ea"/>
                          <a:ea typeface="+mn-ea"/>
                        </a:rPr>
                        <a:t>2,008 </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a:solidFill>
                            <a:srgbClr val="000000"/>
                          </a:solidFill>
                          <a:effectLst/>
                          <a:latin typeface="+mn-ea"/>
                          <a:ea typeface="+mn-ea"/>
                        </a:rPr>
                        <a:t> </a:t>
                      </a:r>
                      <a:r>
                        <a:rPr lang="en-US" altLang="ja-JP" sz="1000" b="0" i="0" u="none" strike="noStrike">
                          <a:solidFill>
                            <a:srgbClr val="000000"/>
                          </a:solidFill>
                          <a:effectLst/>
                          <a:latin typeface="+mn-ea"/>
                          <a:ea typeface="+mn-ea"/>
                        </a:rPr>
                        <a:t>2,595 </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dirty="0">
                          <a:solidFill>
                            <a:srgbClr val="000000"/>
                          </a:solidFill>
                          <a:effectLst/>
                          <a:latin typeface="+mn-ea"/>
                          <a:ea typeface="+mn-ea"/>
                        </a:rPr>
                        <a:t> </a:t>
                      </a:r>
                      <a:r>
                        <a:rPr lang="en-US" altLang="ja-JP" sz="1000" b="0" i="0" u="none" strike="noStrike" dirty="0">
                          <a:solidFill>
                            <a:srgbClr val="000000"/>
                          </a:solidFill>
                          <a:effectLst/>
                          <a:latin typeface="+mn-ea"/>
                          <a:ea typeface="+mn-ea"/>
                        </a:rPr>
                        <a:t>40.2 </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100" b="0" i="0" u="none" strike="noStrike">
                          <a:solidFill>
                            <a:srgbClr val="000000"/>
                          </a:solidFill>
                          <a:effectLst/>
                          <a:latin typeface="+mn-ea"/>
                          <a:ea typeface="+mn-ea"/>
                        </a:rPr>
                        <a:t>13</a:t>
                      </a:r>
                    </a:p>
                  </a:txBody>
                  <a:tcPr marL="6350" marR="6350" marT="6350"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5"/>
                  </a:ext>
                </a:extLst>
              </a:tr>
              <a:tr h="177288">
                <a:tc>
                  <a:txBody>
                    <a:bodyPr/>
                    <a:lstStyle/>
                    <a:p>
                      <a:pPr algn="ctr" fontAlgn="ctr"/>
                      <a:r>
                        <a:rPr lang="ja-JP" altLang="en-US" sz="1000" b="0" i="0" u="none" strike="noStrike" dirty="0">
                          <a:solidFill>
                            <a:srgbClr val="222222"/>
                          </a:solidFill>
                          <a:latin typeface="+mn-ea"/>
                          <a:ea typeface="+mn-ea"/>
                        </a:rPr>
                        <a:t>中央区</a:t>
                      </a:r>
                    </a:p>
                  </a:txBody>
                  <a:tcPr marL="5507" marR="5507" marT="5507"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a:solidFill>
                            <a:srgbClr val="000000"/>
                          </a:solidFill>
                          <a:effectLst/>
                          <a:latin typeface="+mn-ea"/>
                          <a:ea typeface="+mn-ea"/>
                        </a:rPr>
                        <a:t> </a:t>
                      </a:r>
                      <a:r>
                        <a:rPr lang="en-US" altLang="ja-JP" sz="1000" b="0" i="0" u="none" strike="noStrike">
                          <a:solidFill>
                            <a:srgbClr val="000000"/>
                          </a:solidFill>
                          <a:effectLst/>
                          <a:latin typeface="+mn-ea"/>
                          <a:ea typeface="+mn-ea"/>
                        </a:rPr>
                        <a:t>1,513 </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dirty="0">
                          <a:solidFill>
                            <a:srgbClr val="000000"/>
                          </a:solidFill>
                          <a:effectLst/>
                          <a:latin typeface="+mn-ea"/>
                          <a:ea typeface="+mn-ea"/>
                        </a:rPr>
                        <a:t> </a:t>
                      </a:r>
                      <a:r>
                        <a:rPr lang="en-US" altLang="ja-JP" sz="1000" b="0" i="0" u="none" strike="noStrike" dirty="0">
                          <a:solidFill>
                            <a:srgbClr val="000000"/>
                          </a:solidFill>
                          <a:effectLst/>
                          <a:latin typeface="+mn-ea"/>
                          <a:ea typeface="+mn-ea"/>
                        </a:rPr>
                        <a:t>1,686 </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a:solidFill>
                            <a:srgbClr val="000000"/>
                          </a:solidFill>
                          <a:effectLst/>
                          <a:latin typeface="+mn-ea"/>
                          <a:ea typeface="+mn-ea"/>
                        </a:rPr>
                        <a:t> </a:t>
                      </a:r>
                      <a:r>
                        <a:rPr lang="en-US" altLang="ja-JP" sz="1000" b="0" i="0" u="none" strike="noStrike">
                          <a:solidFill>
                            <a:srgbClr val="000000"/>
                          </a:solidFill>
                          <a:effectLst/>
                          <a:latin typeface="+mn-ea"/>
                          <a:ea typeface="+mn-ea"/>
                        </a:rPr>
                        <a:t>15.7 </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100" b="0" i="0" u="none" strike="noStrike">
                          <a:solidFill>
                            <a:srgbClr val="000000"/>
                          </a:solidFill>
                          <a:effectLst/>
                          <a:latin typeface="+mn-ea"/>
                          <a:ea typeface="+mn-ea"/>
                        </a:rPr>
                        <a:t>20</a:t>
                      </a:r>
                    </a:p>
                  </a:txBody>
                  <a:tcPr marL="6350" marR="6350" marT="6350"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6"/>
                  </a:ext>
                </a:extLst>
              </a:tr>
              <a:tr h="177288">
                <a:tc>
                  <a:txBody>
                    <a:bodyPr/>
                    <a:lstStyle/>
                    <a:p>
                      <a:pPr algn="ctr" fontAlgn="ctr"/>
                      <a:r>
                        <a:rPr lang="ja-JP" altLang="en-US" sz="1000" b="0" i="0" u="none" strike="noStrike">
                          <a:solidFill>
                            <a:srgbClr val="222222"/>
                          </a:solidFill>
                          <a:latin typeface="+mn-ea"/>
                          <a:ea typeface="+mn-ea"/>
                        </a:rPr>
                        <a:t>西区</a:t>
                      </a:r>
                    </a:p>
                  </a:txBody>
                  <a:tcPr marL="5507" marR="5507" marT="5507"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a:solidFill>
                            <a:srgbClr val="000000"/>
                          </a:solidFill>
                          <a:effectLst/>
                          <a:latin typeface="+mn-ea"/>
                          <a:ea typeface="+mn-ea"/>
                        </a:rPr>
                        <a:t> </a:t>
                      </a:r>
                      <a:r>
                        <a:rPr lang="en-US" altLang="ja-JP" sz="1000" b="0" i="0" u="none" strike="noStrike">
                          <a:solidFill>
                            <a:srgbClr val="000000"/>
                          </a:solidFill>
                          <a:effectLst/>
                          <a:latin typeface="+mn-ea"/>
                          <a:ea typeface="+mn-ea"/>
                        </a:rPr>
                        <a:t>1,197 </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a:solidFill>
                            <a:srgbClr val="000000"/>
                          </a:solidFill>
                          <a:effectLst/>
                          <a:latin typeface="+mn-ea"/>
                          <a:ea typeface="+mn-ea"/>
                        </a:rPr>
                        <a:t> </a:t>
                      </a:r>
                      <a:r>
                        <a:rPr lang="en-US" altLang="ja-JP" sz="1000" b="0" i="0" u="none" strike="noStrike">
                          <a:solidFill>
                            <a:srgbClr val="000000"/>
                          </a:solidFill>
                          <a:effectLst/>
                          <a:latin typeface="+mn-ea"/>
                          <a:ea typeface="+mn-ea"/>
                        </a:rPr>
                        <a:t>1,371 </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a:solidFill>
                            <a:srgbClr val="000000"/>
                          </a:solidFill>
                          <a:effectLst/>
                          <a:latin typeface="+mn-ea"/>
                          <a:ea typeface="+mn-ea"/>
                        </a:rPr>
                        <a:t> </a:t>
                      </a:r>
                      <a:r>
                        <a:rPr lang="en-US" altLang="ja-JP" sz="1000" b="0" i="0" u="none" strike="noStrike">
                          <a:solidFill>
                            <a:srgbClr val="000000"/>
                          </a:solidFill>
                          <a:effectLst/>
                          <a:latin typeface="+mn-ea"/>
                          <a:ea typeface="+mn-ea"/>
                        </a:rPr>
                        <a:t>12.8 </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100" b="0" i="0" u="none" strike="noStrike">
                          <a:solidFill>
                            <a:srgbClr val="000000"/>
                          </a:solidFill>
                          <a:effectLst/>
                          <a:latin typeface="+mn-ea"/>
                          <a:ea typeface="+mn-ea"/>
                        </a:rPr>
                        <a:t>23</a:t>
                      </a:r>
                    </a:p>
                  </a:txBody>
                  <a:tcPr marL="6350" marR="6350" marT="6350"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7"/>
                  </a:ext>
                </a:extLst>
              </a:tr>
              <a:tr h="177288">
                <a:tc>
                  <a:txBody>
                    <a:bodyPr/>
                    <a:lstStyle/>
                    <a:p>
                      <a:pPr algn="ctr" fontAlgn="ctr"/>
                      <a:r>
                        <a:rPr lang="ja-JP" altLang="en-US" sz="1000" b="0" i="0" u="none" strike="noStrike" dirty="0">
                          <a:solidFill>
                            <a:srgbClr val="222222"/>
                          </a:solidFill>
                          <a:latin typeface="+mn-ea"/>
                          <a:ea typeface="+mn-ea"/>
                        </a:rPr>
                        <a:t>港区</a:t>
                      </a:r>
                    </a:p>
                  </a:txBody>
                  <a:tcPr marL="5507" marR="5507" marT="5507"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a:solidFill>
                            <a:srgbClr val="000000"/>
                          </a:solidFill>
                          <a:effectLst/>
                          <a:latin typeface="+mn-ea"/>
                          <a:ea typeface="+mn-ea"/>
                        </a:rPr>
                        <a:t> </a:t>
                      </a:r>
                      <a:r>
                        <a:rPr lang="en-US" altLang="ja-JP" sz="1000" b="0" i="0" u="none" strike="noStrike">
                          <a:solidFill>
                            <a:srgbClr val="000000"/>
                          </a:solidFill>
                          <a:effectLst/>
                          <a:latin typeface="+mn-ea"/>
                          <a:ea typeface="+mn-ea"/>
                        </a:rPr>
                        <a:t>2,896 </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dirty="0">
                          <a:solidFill>
                            <a:srgbClr val="000000"/>
                          </a:solidFill>
                          <a:effectLst/>
                          <a:latin typeface="+mn-ea"/>
                          <a:ea typeface="+mn-ea"/>
                        </a:rPr>
                        <a:t> </a:t>
                      </a:r>
                      <a:r>
                        <a:rPr lang="en-US" altLang="ja-JP" sz="1000" b="0" i="0" u="none" strike="noStrike" dirty="0">
                          <a:solidFill>
                            <a:srgbClr val="000000"/>
                          </a:solidFill>
                          <a:effectLst/>
                          <a:latin typeface="+mn-ea"/>
                          <a:ea typeface="+mn-ea"/>
                        </a:rPr>
                        <a:t>3,509 </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a:solidFill>
                            <a:srgbClr val="000000"/>
                          </a:solidFill>
                          <a:effectLst/>
                          <a:latin typeface="+mn-ea"/>
                          <a:ea typeface="+mn-ea"/>
                        </a:rPr>
                        <a:t> </a:t>
                      </a:r>
                      <a:r>
                        <a:rPr lang="en-US" altLang="ja-JP" sz="1000" b="0" i="0" u="none" strike="noStrike">
                          <a:solidFill>
                            <a:srgbClr val="000000"/>
                          </a:solidFill>
                          <a:effectLst/>
                          <a:latin typeface="+mn-ea"/>
                          <a:ea typeface="+mn-ea"/>
                        </a:rPr>
                        <a:t>44.2 </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100" b="0" i="0" u="none" strike="noStrike">
                          <a:solidFill>
                            <a:srgbClr val="000000"/>
                          </a:solidFill>
                          <a:effectLst/>
                          <a:latin typeface="+mn-ea"/>
                          <a:ea typeface="+mn-ea"/>
                        </a:rPr>
                        <a:t>11</a:t>
                      </a:r>
                    </a:p>
                  </a:txBody>
                  <a:tcPr marL="6350" marR="6350" marT="6350"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8"/>
                  </a:ext>
                </a:extLst>
              </a:tr>
              <a:tr h="177288">
                <a:tc>
                  <a:txBody>
                    <a:bodyPr/>
                    <a:lstStyle/>
                    <a:p>
                      <a:pPr algn="ctr" fontAlgn="ctr"/>
                      <a:r>
                        <a:rPr lang="ja-JP" altLang="en-US" sz="1000" b="0" i="0" u="none" strike="noStrike">
                          <a:solidFill>
                            <a:srgbClr val="222222"/>
                          </a:solidFill>
                          <a:latin typeface="+mn-ea"/>
                          <a:ea typeface="+mn-ea"/>
                        </a:rPr>
                        <a:t>大正区</a:t>
                      </a:r>
                    </a:p>
                  </a:txBody>
                  <a:tcPr marL="5507" marR="5507" marT="5507"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a:solidFill>
                            <a:srgbClr val="000000"/>
                          </a:solidFill>
                          <a:effectLst/>
                          <a:latin typeface="+mn-ea"/>
                          <a:ea typeface="+mn-ea"/>
                        </a:rPr>
                        <a:t> </a:t>
                      </a:r>
                      <a:r>
                        <a:rPr lang="en-US" altLang="ja-JP" sz="1000" b="0" i="0" u="none" strike="noStrike">
                          <a:solidFill>
                            <a:srgbClr val="000000"/>
                          </a:solidFill>
                          <a:effectLst/>
                          <a:latin typeface="+mn-ea"/>
                          <a:ea typeface="+mn-ea"/>
                        </a:rPr>
                        <a:t>2,665 </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dirty="0">
                          <a:solidFill>
                            <a:srgbClr val="000000"/>
                          </a:solidFill>
                          <a:effectLst/>
                          <a:latin typeface="+mn-ea"/>
                          <a:ea typeface="+mn-ea"/>
                        </a:rPr>
                        <a:t> </a:t>
                      </a:r>
                      <a:r>
                        <a:rPr lang="en-US" altLang="ja-JP" sz="1000" b="0" i="0" u="none" strike="noStrike" dirty="0">
                          <a:solidFill>
                            <a:srgbClr val="000000"/>
                          </a:solidFill>
                          <a:effectLst/>
                          <a:latin typeface="+mn-ea"/>
                          <a:ea typeface="+mn-ea"/>
                        </a:rPr>
                        <a:t>3,266 </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a:solidFill>
                            <a:srgbClr val="000000"/>
                          </a:solidFill>
                          <a:effectLst/>
                          <a:latin typeface="+mn-ea"/>
                          <a:ea typeface="+mn-ea"/>
                        </a:rPr>
                        <a:t> </a:t>
                      </a:r>
                      <a:r>
                        <a:rPr lang="en-US" altLang="ja-JP" sz="1000" b="0" i="0" u="none" strike="noStrike">
                          <a:solidFill>
                            <a:srgbClr val="000000"/>
                          </a:solidFill>
                          <a:effectLst/>
                          <a:latin typeface="+mn-ea"/>
                          <a:ea typeface="+mn-ea"/>
                        </a:rPr>
                        <a:t>53.7 </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100" b="0" i="0" u="none" strike="noStrike">
                          <a:solidFill>
                            <a:srgbClr val="000000"/>
                          </a:solidFill>
                          <a:effectLst/>
                          <a:latin typeface="+mn-ea"/>
                          <a:ea typeface="+mn-ea"/>
                        </a:rPr>
                        <a:t>9</a:t>
                      </a:r>
                    </a:p>
                  </a:txBody>
                  <a:tcPr marL="6350" marR="6350" marT="6350"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9"/>
                  </a:ext>
                </a:extLst>
              </a:tr>
              <a:tr h="177288">
                <a:tc>
                  <a:txBody>
                    <a:bodyPr/>
                    <a:lstStyle/>
                    <a:p>
                      <a:pPr algn="ctr" fontAlgn="ctr"/>
                      <a:r>
                        <a:rPr lang="ja-JP" altLang="en-US" sz="1000" b="0" i="0" u="none" strike="noStrike">
                          <a:solidFill>
                            <a:srgbClr val="222222"/>
                          </a:solidFill>
                          <a:latin typeface="+mn-ea"/>
                          <a:ea typeface="+mn-ea"/>
                        </a:rPr>
                        <a:t>天王寺区</a:t>
                      </a:r>
                    </a:p>
                  </a:txBody>
                  <a:tcPr marL="5507" marR="5507" marT="5507"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a:solidFill>
                            <a:srgbClr val="000000"/>
                          </a:solidFill>
                          <a:effectLst/>
                          <a:latin typeface="+mn-ea"/>
                          <a:ea typeface="+mn-ea"/>
                        </a:rPr>
                        <a:t> </a:t>
                      </a:r>
                      <a:r>
                        <a:rPr lang="en-US" altLang="ja-JP" sz="1000" b="0" i="0" u="none" strike="noStrike">
                          <a:solidFill>
                            <a:srgbClr val="000000"/>
                          </a:solidFill>
                          <a:effectLst/>
                          <a:latin typeface="+mn-ea"/>
                          <a:ea typeface="+mn-ea"/>
                        </a:rPr>
                        <a:t>1,123 </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a:solidFill>
                            <a:srgbClr val="000000"/>
                          </a:solidFill>
                          <a:effectLst/>
                          <a:latin typeface="+mn-ea"/>
                          <a:ea typeface="+mn-ea"/>
                        </a:rPr>
                        <a:t> </a:t>
                      </a:r>
                      <a:r>
                        <a:rPr lang="en-US" altLang="ja-JP" sz="1000" b="0" i="0" u="none" strike="noStrike">
                          <a:solidFill>
                            <a:srgbClr val="000000"/>
                          </a:solidFill>
                          <a:effectLst/>
                          <a:latin typeface="+mn-ea"/>
                          <a:ea typeface="+mn-ea"/>
                        </a:rPr>
                        <a:t>1,305 </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a:solidFill>
                            <a:srgbClr val="000000"/>
                          </a:solidFill>
                          <a:effectLst/>
                          <a:latin typeface="+mn-ea"/>
                          <a:ea typeface="+mn-ea"/>
                        </a:rPr>
                        <a:t> </a:t>
                      </a:r>
                      <a:r>
                        <a:rPr lang="en-US" altLang="ja-JP" sz="1000" b="0" i="0" u="none" strike="noStrike">
                          <a:solidFill>
                            <a:srgbClr val="000000"/>
                          </a:solidFill>
                          <a:effectLst/>
                          <a:latin typeface="+mn-ea"/>
                          <a:ea typeface="+mn-ea"/>
                        </a:rPr>
                        <a:t>15.6 </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100" b="0" i="0" u="none" strike="noStrike">
                          <a:solidFill>
                            <a:srgbClr val="000000"/>
                          </a:solidFill>
                          <a:effectLst/>
                          <a:latin typeface="+mn-ea"/>
                          <a:ea typeface="+mn-ea"/>
                        </a:rPr>
                        <a:t>21</a:t>
                      </a:r>
                    </a:p>
                  </a:txBody>
                  <a:tcPr marL="6350" marR="6350" marT="6350"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0"/>
                  </a:ext>
                </a:extLst>
              </a:tr>
              <a:tr h="177288">
                <a:tc>
                  <a:txBody>
                    <a:bodyPr/>
                    <a:lstStyle/>
                    <a:p>
                      <a:pPr algn="ctr" fontAlgn="ctr"/>
                      <a:r>
                        <a:rPr lang="ja-JP" altLang="en-US" sz="1000" b="0" i="0" u="none" strike="noStrike">
                          <a:solidFill>
                            <a:srgbClr val="222222"/>
                          </a:solidFill>
                          <a:latin typeface="+mn-ea"/>
                          <a:ea typeface="+mn-ea"/>
                        </a:rPr>
                        <a:t>浪速区</a:t>
                      </a:r>
                    </a:p>
                  </a:txBody>
                  <a:tcPr marL="5507" marR="5507" marT="5507"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a:solidFill>
                            <a:srgbClr val="000000"/>
                          </a:solidFill>
                          <a:effectLst/>
                          <a:latin typeface="+mn-ea"/>
                          <a:ea typeface="+mn-ea"/>
                        </a:rPr>
                        <a:t> </a:t>
                      </a:r>
                      <a:r>
                        <a:rPr lang="en-US" altLang="ja-JP" sz="1000" b="0" i="0" u="none" strike="noStrike">
                          <a:solidFill>
                            <a:srgbClr val="000000"/>
                          </a:solidFill>
                          <a:effectLst/>
                          <a:latin typeface="+mn-ea"/>
                          <a:ea typeface="+mn-ea"/>
                        </a:rPr>
                        <a:t>4,356 </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dirty="0">
                          <a:solidFill>
                            <a:srgbClr val="000000"/>
                          </a:solidFill>
                          <a:effectLst/>
                          <a:latin typeface="+mn-ea"/>
                          <a:ea typeface="+mn-ea"/>
                        </a:rPr>
                        <a:t> </a:t>
                      </a:r>
                      <a:r>
                        <a:rPr lang="en-US" altLang="ja-JP" sz="1000" b="0" i="0" u="none" strike="noStrike" dirty="0">
                          <a:solidFill>
                            <a:srgbClr val="000000"/>
                          </a:solidFill>
                          <a:effectLst/>
                          <a:latin typeface="+mn-ea"/>
                          <a:ea typeface="+mn-ea"/>
                        </a:rPr>
                        <a:t>4,992 </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a:solidFill>
                            <a:srgbClr val="000000"/>
                          </a:solidFill>
                          <a:effectLst/>
                          <a:latin typeface="+mn-ea"/>
                          <a:ea typeface="+mn-ea"/>
                        </a:rPr>
                        <a:t> </a:t>
                      </a:r>
                      <a:r>
                        <a:rPr lang="en-US" altLang="ja-JP" sz="1000" b="0" i="0" u="none" strike="noStrike">
                          <a:solidFill>
                            <a:srgbClr val="000000"/>
                          </a:solidFill>
                          <a:effectLst/>
                          <a:latin typeface="+mn-ea"/>
                          <a:ea typeface="+mn-ea"/>
                        </a:rPr>
                        <a:t>64.9 </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100" b="0" i="0" u="none" strike="noStrike">
                          <a:solidFill>
                            <a:srgbClr val="000000"/>
                          </a:solidFill>
                          <a:effectLst/>
                          <a:latin typeface="+mn-ea"/>
                          <a:ea typeface="+mn-ea"/>
                        </a:rPr>
                        <a:t>4</a:t>
                      </a:r>
                    </a:p>
                  </a:txBody>
                  <a:tcPr marL="6350" marR="6350" marT="6350"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1"/>
                  </a:ext>
                </a:extLst>
              </a:tr>
              <a:tr h="177288">
                <a:tc>
                  <a:txBody>
                    <a:bodyPr/>
                    <a:lstStyle/>
                    <a:p>
                      <a:pPr algn="ctr" fontAlgn="ctr"/>
                      <a:r>
                        <a:rPr lang="ja-JP" altLang="en-US" sz="1000" b="0" i="0" u="none" strike="noStrike">
                          <a:solidFill>
                            <a:srgbClr val="222222"/>
                          </a:solidFill>
                          <a:latin typeface="+mn-ea"/>
                          <a:ea typeface="+mn-ea"/>
                        </a:rPr>
                        <a:t>西淀川区</a:t>
                      </a:r>
                    </a:p>
                  </a:txBody>
                  <a:tcPr marL="5507" marR="5507" marT="5507"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a:solidFill>
                            <a:srgbClr val="000000"/>
                          </a:solidFill>
                          <a:effectLst/>
                          <a:latin typeface="+mn-ea"/>
                          <a:ea typeface="+mn-ea"/>
                        </a:rPr>
                        <a:t> </a:t>
                      </a:r>
                      <a:r>
                        <a:rPr lang="en-US" altLang="ja-JP" sz="1000" b="0" i="0" u="none" strike="noStrike">
                          <a:solidFill>
                            <a:srgbClr val="000000"/>
                          </a:solidFill>
                          <a:effectLst/>
                          <a:latin typeface="+mn-ea"/>
                          <a:ea typeface="+mn-ea"/>
                        </a:rPr>
                        <a:t>2,640 </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a:solidFill>
                            <a:srgbClr val="000000"/>
                          </a:solidFill>
                          <a:effectLst/>
                          <a:latin typeface="+mn-ea"/>
                          <a:ea typeface="+mn-ea"/>
                        </a:rPr>
                        <a:t> </a:t>
                      </a:r>
                      <a:r>
                        <a:rPr lang="en-US" altLang="ja-JP" sz="1000" b="0" i="0" u="none" strike="noStrike">
                          <a:solidFill>
                            <a:srgbClr val="000000"/>
                          </a:solidFill>
                          <a:effectLst/>
                          <a:latin typeface="+mn-ea"/>
                          <a:ea typeface="+mn-ea"/>
                        </a:rPr>
                        <a:t>3,152 </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a:solidFill>
                            <a:srgbClr val="000000"/>
                          </a:solidFill>
                          <a:effectLst/>
                          <a:latin typeface="+mn-ea"/>
                          <a:ea typeface="+mn-ea"/>
                        </a:rPr>
                        <a:t> </a:t>
                      </a:r>
                      <a:r>
                        <a:rPr lang="en-US" altLang="ja-JP" sz="1000" b="0" i="0" u="none" strike="noStrike">
                          <a:solidFill>
                            <a:srgbClr val="000000"/>
                          </a:solidFill>
                          <a:effectLst/>
                          <a:latin typeface="+mn-ea"/>
                          <a:ea typeface="+mn-ea"/>
                        </a:rPr>
                        <a:t>33.1 </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100" b="0" i="0" u="none" strike="noStrike">
                          <a:solidFill>
                            <a:srgbClr val="000000"/>
                          </a:solidFill>
                          <a:effectLst/>
                          <a:latin typeface="+mn-ea"/>
                          <a:ea typeface="+mn-ea"/>
                        </a:rPr>
                        <a:t>15</a:t>
                      </a:r>
                    </a:p>
                  </a:txBody>
                  <a:tcPr marL="6350" marR="6350" marT="6350"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2"/>
                  </a:ext>
                </a:extLst>
              </a:tr>
              <a:tr h="177288">
                <a:tc>
                  <a:txBody>
                    <a:bodyPr/>
                    <a:lstStyle/>
                    <a:p>
                      <a:pPr algn="ctr" fontAlgn="ctr"/>
                      <a:r>
                        <a:rPr lang="ja-JP" altLang="en-US" sz="1000" b="0" i="0" u="none" strike="noStrike">
                          <a:solidFill>
                            <a:srgbClr val="222222"/>
                          </a:solidFill>
                          <a:latin typeface="+mn-ea"/>
                          <a:ea typeface="+mn-ea"/>
                        </a:rPr>
                        <a:t>淀川区</a:t>
                      </a:r>
                    </a:p>
                  </a:txBody>
                  <a:tcPr marL="5507" marR="5507" marT="5507"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a:solidFill>
                            <a:srgbClr val="000000"/>
                          </a:solidFill>
                          <a:effectLst/>
                          <a:latin typeface="+mn-ea"/>
                          <a:ea typeface="+mn-ea"/>
                        </a:rPr>
                        <a:t> </a:t>
                      </a:r>
                      <a:r>
                        <a:rPr lang="en-US" altLang="ja-JP" sz="1000" b="0" i="0" u="none" strike="noStrike">
                          <a:solidFill>
                            <a:srgbClr val="000000"/>
                          </a:solidFill>
                          <a:effectLst/>
                          <a:latin typeface="+mn-ea"/>
                          <a:ea typeface="+mn-ea"/>
                        </a:rPr>
                        <a:t>5,056 </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dirty="0">
                          <a:solidFill>
                            <a:srgbClr val="000000"/>
                          </a:solidFill>
                          <a:effectLst/>
                          <a:latin typeface="+mn-ea"/>
                          <a:ea typeface="+mn-ea"/>
                        </a:rPr>
                        <a:t> </a:t>
                      </a:r>
                      <a:r>
                        <a:rPr lang="en-US" altLang="ja-JP" sz="1000" b="0" i="0" u="none" strike="noStrike" dirty="0">
                          <a:solidFill>
                            <a:srgbClr val="000000"/>
                          </a:solidFill>
                          <a:effectLst/>
                          <a:latin typeface="+mn-ea"/>
                          <a:ea typeface="+mn-ea"/>
                        </a:rPr>
                        <a:t>6,130 </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a:solidFill>
                            <a:srgbClr val="000000"/>
                          </a:solidFill>
                          <a:effectLst/>
                          <a:latin typeface="+mn-ea"/>
                          <a:ea typeface="+mn-ea"/>
                        </a:rPr>
                        <a:t> </a:t>
                      </a:r>
                      <a:r>
                        <a:rPr lang="en-US" altLang="ja-JP" sz="1000" b="0" i="0" u="none" strike="noStrike">
                          <a:solidFill>
                            <a:srgbClr val="000000"/>
                          </a:solidFill>
                          <a:effectLst/>
                          <a:latin typeface="+mn-ea"/>
                          <a:ea typeface="+mn-ea"/>
                        </a:rPr>
                        <a:t>33.5 </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100" b="0" i="0" u="none" strike="noStrike">
                          <a:solidFill>
                            <a:srgbClr val="000000"/>
                          </a:solidFill>
                          <a:effectLst/>
                          <a:latin typeface="+mn-ea"/>
                          <a:ea typeface="+mn-ea"/>
                        </a:rPr>
                        <a:t>14</a:t>
                      </a:r>
                    </a:p>
                  </a:txBody>
                  <a:tcPr marL="6350" marR="6350" marT="6350"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3"/>
                  </a:ext>
                </a:extLst>
              </a:tr>
              <a:tr h="177288">
                <a:tc>
                  <a:txBody>
                    <a:bodyPr/>
                    <a:lstStyle/>
                    <a:p>
                      <a:pPr algn="ctr" fontAlgn="ctr"/>
                      <a:r>
                        <a:rPr lang="ja-JP" altLang="en-US" sz="1000" b="0" i="0" u="none" strike="noStrike">
                          <a:solidFill>
                            <a:srgbClr val="222222"/>
                          </a:solidFill>
                          <a:latin typeface="+mn-ea"/>
                          <a:ea typeface="+mn-ea"/>
                        </a:rPr>
                        <a:t>東淀川区</a:t>
                      </a:r>
                    </a:p>
                  </a:txBody>
                  <a:tcPr marL="5507" marR="5507" marT="5507"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a:solidFill>
                            <a:srgbClr val="000000"/>
                          </a:solidFill>
                          <a:effectLst/>
                          <a:latin typeface="+mn-ea"/>
                          <a:ea typeface="+mn-ea"/>
                        </a:rPr>
                        <a:t> </a:t>
                      </a:r>
                      <a:r>
                        <a:rPr lang="en-US" altLang="ja-JP" sz="1000" b="0" i="0" u="none" strike="noStrike">
                          <a:solidFill>
                            <a:srgbClr val="000000"/>
                          </a:solidFill>
                          <a:effectLst/>
                          <a:latin typeface="+mn-ea"/>
                          <a:ea typeface="+mn-ea"/>
                        </a:rPr>
                        <a:t>8,515 </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a:solidFill>
                            <a:srgbClr val="000000"/>
                          </a:solidFill>
                          <a:effectLst/>
                          <a:latin typeface="+mn-ea"/>
                          <a:ea typeface="+mn-ea"/>
                        </a:rPr>
                        <a:t> </a:t>
                      </a:r>
                      <a:r>
                        <a:rPr lang="en-US" altLang="ja-JP" sz="1000" b="0" i="0" u="none" strike="noStrike">
                          <a:solidFill>
                            <a:srgbClr val="000000"/>
                          </a:solidFill>
                          <a:effectLst/>
                          <a:latin typeface="+mn-ea"/>
                          <a:ea typeface="+mn-ea"/>
                        </a:rPr>
                        <a:t>10,647 </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dirty="0">
                          <a:solidFill>
                            <a:srgbClr val="000000"/>
                          </a:solidFill>
                          <a:effectLst/>
                          <a:latin typeface="+mn-ea"/>
                          <a:ea typeface="+mn-ea"/>
                        </a:rPr>
                        <a:t> </a:t>
                      </a:r>
                      <a:r>
                        <a:rPr lang="en-US" altLang="ja-JP" sz="1000" b="0" i="0" u="none" strike="noStrike" dirty="0">
                          <a:solidFill>
                            <a:srgbClr val="000000"/>
                          </a:solidFill>
                          <a:effectLst/>
                          <a:latin typeface="+mn-ea"/>
                          <a:ea typeface="+mn-ea"/>
                        </a:rPr>
                        <a:t>60.8 </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100" b="0" i="0" u="none" strike="noStrike">
                          <a:solidFill>
                            <a:srgbClr val="000000"/>
                          </a:solidFill>
                          <a:effectLst/>
                          <a:latin typeface="+mn-ea"/>
                          <a:ea typeface="+mn-ea"/>
                        </a:rPr>
                        <a:t>7</a:t>
                      </a:r>
                    </a:p>
                  </a:txBody>
                  <a:tcPr marL="6350" marR="6350" marT="6350"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4"/>
                  </a:ext>
                </a:extLst>
              </a:tr>
              <a:tr h="177288">
                <a:tc>
                  <a:txBody>
                    <a:bodyPr/>
                    <a:lstStyle/>
                    <a:p>
                      <a:pPr algn="ctr" fontAlgn="ctr"/>
                      <a:r>
                        <a:rPr lang="ja-JP" altLang="en-US" sz="1000" b="0" i="0" u="none" strike="noStrike">
                          <a:solidFill>
                            <a:srgbClr val="222222"/>
                          </a:solidFill>
                          <a:latin typeface="+mn-ea"/>
                          <a:ea typeface="+mn-ea"/>
                        </a:rPr>
                        <a:t>東成区</a:t>
                      </a:r>
                    </a:p>
                  </a:txBody>
                  <a:tcPr marL="5507" marR="5507" marT="5507"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a:solidFill>
                            <a:srgbClr val="000000"/>
                          </a:solidFill>
                          <a:effectLst/>
                          <a:latin typeface="+mn-ea"/>
                          <a:ea typeface="+mn-ea"/>
                        </a:rPr>
                        <a:t> </a:t>
                      </a:r>
                      <a:r>
                        <a:rPr lang="en-US" altLang="ja-JP" sz="1000" b="0" i="0" u="none" strike="noStrike">
                          <a:solidFill>
                            <a:srgbClr val="000000"/>
                          </a:solidFill>
                          <a:effectLst/>
                          <a:latin typeface="+mn-ea"/>
                          <a:ea typeface="+mn-ea"/>
                        </a:rPr>
                        <a:t>2,930 </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a:solidFill>
                            <a:srgbClr val="000000"/>
                          </a:solidFill>
                          <a:effectLst/>
                          <a:latin typeface="+mn-ea"/>
                          <a:ea typeface="+mn-ea"/>
                        </a:rPr>
                        <a:t> </a:t>
                      </a:r>
                      <a:r>
                        <a:rPr lang="en-US" altLang="ja-JP" sz="1000" b="0" i="0" u="none" strike="noStrike">
                          <a:solidFill>
                            <a:srgbClr val="000000"/>
                          </a:solidFill>
                          <a:effectLst/>
                          <a:latin typeface="+mn-ea"/>
                          <a:ea typeface="+mn-ea"/>
                        </a:rPr>
                        <a:t>3,469 </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dirty="0">
                          <a:solidFill>
                            <a:srgbClr val="000000"/>
                          </a:solidFill>
                          <a:effectLst/>
                          <a:latin typeface="+mn-ea"/>
                          <a:ea typeface="+mn-ea"/>
                        </a:rPr>
                        <a:t> </a:t>
                      </a:r>
                      <a:r>
                        <a:rPr lang="en-US" altLang="ja-JP" sz="1000" b="0" i="0" u="none" strike="noStrike" dirty="0">
                          <a:solidFill>
                            <a:srgbClr val="000000"/>
                          </a:solidFill>
                          <a:effectLst/>
                          <a:latin typeface="+mn-ea"/>
                          <a:ea typeface="+mn-ea"/>
                        </a:rPr>
                        <a:t>40.9 </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100" b="0" i="0" u="none" strike="noStrike">
                          <a:solidFill>
                            <a:srgbClr val="000000"/>
                          </a:solidFill>
                          <a:effectLst/>
                          <a:latin typeface="+mn-ea"/>
                          <a:ea typeface="+mn-ea"/>
                        </a:rPr>
                        <a:t>12</a:t>
                      </a:r>
                    </a:p>
                  </a:txBody>
                  <a:tcPr marL="6350" marR="6350" marT="6350"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5"/>
                  </a:ext>
                </a:extLst>
              </a:tr>
              <a:tr h="177288">
                <a:tc>
                  <a:txBody>
                    <a:bodyPr/>
                    <a:lstStyle/>
                    <a:p>
                      <a:pPr algn="ctr" fontAlgn="ctr"/>
                      <a:r>
                        <a:rPr lang="ja-JP" altLang="en-US" sz="1000" b="0" i="0" u="none" strike="noStrike">
                          <a:solidFill>
                            <a:srgbClr val="222222"/>
                          </a:solidFill>
                          <a:latin typeface="+mn-ea"/>
                          <a:ea typeface="+mn-ea"/>
                        </a:rPr>
                        <a:t>生野区</a:t>
                      </a:r>
                    </a:p>
                  </a:txBody>
                  <a:tcPr marL="5507" marR="5507" marT="5507"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a:solidFill>
                            <a:srgbClr val="000000"/>
                          </a:solidFill>
                          <a:effectLst/>
                          <a:latin typeface="+mn-ea"/>
                          <a:ea typeface="+mn-ea"/>
                        </a:rPr>
                        <a:t> </a:t>
                      </a:r>
                      <a:r>
                        <a:rPr lang="en-US" altLang="ja-JP" sz="1000" b="0" i="0" u="none" strike="noStrike">
                          <a:solidFill>
                            <a:srgbClr val="000000"/>
                          </a:solidFill>
                          <a:effectLst/>
                          <a:latin typeface="+mn-ea"/>
                          <a:ea typeface="+mn-ea"/>
                        </a:rPr>
                        <a:t>7,612 </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a:solidFill>
                            <a:srgbClr val="000000"/>
                          </a:solidFill>
                          <a:effectLst/>
                          <a:latin typeface="+mn-ea"/>
                          <a:ea typeface="+mn-ea"/>
                        </a:rPr>
                        <a:t> </a:t>
                      </a:r>
                      <a:r>
                        <a:rPr lang="en-US" altLang="ja-JP" sz="1000" b="0" i="0" u="none" strike="noStrike">
                          <a:solidFill>
                            <a:srgbClr val="000000"/>
                          </a:solidFill>
                          <a:effectLst/>
                          <a:latin typeface="+mn-ea"/>
                          <a:ea typeface="+mn-ea"/>
                        </a:rPr>
                        <a:t>8,860 </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dirty="0">
                          <a:solidFill>
                            <a:srgbClr val="000000"/>
                          </a:solidFill>
                          <a:effectLst/>
                          <a:latin typeface="+mn-ea"/>
                          <a:ea typeface="+mn-ea"/>
                        </a:rPr>
                        <a:t> </a:t>
                      </a:r>
                      <a:r>
                        <a:rPr lang="en-US" altLang="ja-JP" sz="1000" b="0" i="0" u="none" strike="noStrike" dirty="0">
                          <a:solidFill>
                            <a:srgbClr val="000000"/>
                          </a:solidFill>
                          <a:effectLst/>
                          <a:latin typeface="+mn-ea"/>
                          <a:ea typeface="+mn-ea"/>
                        </a:rPr>
                        <a:t>70.3 </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100" b="0" i="0" u="none" strike="noStrike">
                          <a:solidFill>
                            <a:srgbClr val="000000"/>
                          </a:solidFill>
                          <a:effectLst/>
                          <a:latin typeface="+mn-ea"/>
                          <a:ea typeface="+mn-ea"/>
                        </a:rPr>
                        <a:t>2</a:t>
                      </a:r>
                    </a:p>
                  </a:txBody>
                  <a:tcPr marL="6350" marR="6350" marT="6350"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6"/>
                  </a:ext>
                </a:extLst>
              </a:tr>
              <a:tr h="177288">
                <a:tc>
                  <a:txBody>
                    <a:bodyPr/>
                    <a:lstStyle/>
                    <a:p>
                      <a:pPr algn="ctr" fontAlgn="ctr"/>
                      <a:r>
                        <a:rPr lang="ja-JP" altLang="en-US" sz="1000" b="0" i="0" u="none" strike="noStrike">
                          <a:solidFill>
                            <a:srgbClr val="222222"/>
                          </a:solidFill>
                          <a:latin typeface="+mn-ea"/>
                          <a:ea typeface="+mn-ea"/>
                        </a:rPr>
                        <a:t>旭区</a:t>
                      </a:r>
                    </a:p>
                  </a:txBody>
                  <a:tcPr marL="5507" marR="5507" marT="5507"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a:solidFill>
                            <a:srgbClr val="000000"/>
                          </a:solidFill>
                          <a:effectLst/>
                          <a:latin typeface="+mn-ea"/>
                          <a:ea typeface="+mn-ea"/>
                        </a:rPr>
                        <a:t> </a:t>
                      </a:r>
                      <a:r>
                        <a:rPr lang="en-US" altLang="ja-JP" sz="1000" b="0" i="0" u="none" strike="noStrike">
                          <a:solidFill>
                            <a:srgbClr val="000000"/>
                          </a:solidFill>
                          <a:effectLst/>
                          <a:latin typeface="+mn-ea"/>
                          <a:ea typeface="+mn-ea"/>
                        </a:rPr>
                        <a:t>3,638 </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a:solidFill>
                            <a:srgbClr val="000000"/>
                          </a:solidFill>
                          <a:effectLst/>
                          <a:latin typeface="+mn-ea"/>
                          <a:ea typeface="+mn-ea"/>
                        </a:rPr>
                        <a:t> </a:t>
                      </a:r>
                      <a:r>
                        <a:rPr lang="en-US" altLang="ja-JP" sz="1000" b="0" i="0" u="none" strike="noStrike">
                          <a:solidFill>
                            <a:srgbClr val="000000"/>
                          </a:solidFill>
                          <a:effectLst/>
                          <a:latin typeface="+mn-ea"/>
                          <a:ea typeface="+mn-ea"/>
                        </a:rPr>
                        <a:t>4,403 </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a:solidFill>
                            <a:srgbClr val="000000"/>
                          </a:solidFill>
                          <a:effectLst/>
                          <a:latin typeface="+mn-ea"/>
                          <a:ea typeface="+mn-ea"/>
                        </a:rPr>
                        <a:t> </a:t>
                      </a:r>
                      <a:r>
                        <a:rPr lang="en-US" altLang="ja-JP" sz="1000" b="0" i="0" u="none" strike="noStrike">
                          <a:solidFill>
                            <a:srgbClr val="000000"/>
                          </a:solidFill>
                          <a:effectLst/>
                          <a:latin typeface="+mn-ea"/>
                          <a:ea typeface="+mn-ea"/>
                        </a:rPr>
                        <a:t>49.4 </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100" b="0" i="0" u="none" strike="noStrike">
                          <a:solidFill>
                            <a:srgbClr val="000000"/>
                          </a:solidFill>
                          <a:effectLst/>
                          <a:latin typeface="+mn-ea"/>
                          <a:ea typeface="+mn-ea"/>
                        </a:rPr>
                        <a:t>10</a:t>
                      </a:r>
                    </a:p>
                  </a:txBody>
                  <a:tcPr marL="6350" marR="6350" marT="6350"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7"/>
                  </a:ext>
                </a:extLst>
              </a:tr>
              <a:tr h="177288">
                <a:tc>
                  <a:txBody>
                    <a:bodyPr/>
                    <a:lstStyle/>
                    <a:p>
                      <a:pPr algn="ctr" fontAlgn="ctr"/>
                      <a:r>
                        <a:rPr lang="ja-JP" altLang="en-US" sz="1000" b="0" i="0" u="none" strike="noStrike">
                          <a:solidFill>
                            <a:srgbClr val="222222"/>
                          </a:solidFill>
                          <a:latin typeface="+mn-ea"/>
                          <a:ea typeface="+mn-ea"/>
                        </a:rPr>
                        <a:t>城東区</a:t>
                      </a:r>
                    </a:p>
                  </a:txBody>
                  <a:tcPr marL="5507" marR="5507" marT="5507"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dirty="0">
                          <a:solidFill>
                            <a:srgbClr val="000000"/>
                          </a:solidFill>
                          <a:effectLst/>
                          <a:latin typeface="+mn-ea"/>
                          <a:ea typeface="+mn-ea"/>
                        </a:rPr>
                        <a:t> </a:t>
                      </a:r>
                      <a:r>
                        <a:rPr lang="en-US" altLang="ja-JP" sz="1000" b="0" i="0" u="none" strike="noStrike" dirty="0">
                          <a:solidFill>
                            <a:srgbClr val="000000"/>
                          </a:solidFill>
                          <a:effectLst/>
                          <a:latin typeface="+mn-ea"/>
                          <a:ea typeface="+mn-ea"/>
                        </a:rPr>
                        <a:t>4,106 </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a:solidFill>
                            <a:srgbClr val="000000"/>
                          </a:solidFill>
                          <a:effectLst/>
                          <a:latin typeface="+mn-ea"/>
                          <a:ea typeface="+mn-ea"/>
                        </a:rPr>
                        <a:t> </a:t>
                      </a:r>
                      <a:r>
                        <a:rPr lang="en-US" altLang="ja-JP" sz="1000" b="0" i="0" u="none" strike="noStrike">
                          <a:solidFill>
                            <a:srgbClr val="000000"/>
                          </a:solidFill>
                          <a:effectLst/>
                          <a:latin typeface="+mn-ea"/>
                          <a:ea typeface="+mn-ea"/>
                        </a:rPr>
                        <a:t>4,895 </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dirty="0">
                          <a:solidFill>
                            <a:srgbClr val="000000"/>
                          </a:solidFill>
                          <a:effectLst/>
                          <a:latin typeface="+mn-ea"/>
                          <a:ea typeface="+mn-ea"/>
                        </a:rPr>
                        <a:t> </a:t>
                      </a:r>
                      <a:r>
                        <a:rPr lang="en-US" altLang="ja-JP" sz="1000" b="0" i="0" u="none" strike="noStrike" dirty="0">
                          <a:solidFill>
                            <a:srgbClr val="000000"/>
                          </a:solidFill>
                          <a:effectLst/>
                          <a:latin typeface="+mn-ea"/>
                          <a:ea typeface="+mn-ea"/>
                        </a:rPr>
                        <a:t>29.1 </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100" b="0" i="0" u="none" strike="noStrike">
                          <a:solidFill>
                            <a:srgbClr val="000000"/>
                          </a:solidFill>
                          <a:effectLst/>
                          <a:latin typeface="+mn-ea"/>
                          <a:ea typeface="+mn-ea"/>
                        </a:rPr>
                        <a:t>17</a:t>
                      </a:r>
                    </a:p>
                  </a:txBody>
                  <a:tcPr marL="6350" marR="6350" marT="6350"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8"/>
                  </a:ext>
                </a:extLst>
              </a:tr>
              <a:tr h="177288">
                <a:tc>
                  <a:txBody>
                    <a:bodyPr/>
                    <a:lstStyle/>
                    <a:p>
                      <a:pPr algn="ctr" fontAlgn="ctr"/>
                      <a:r>
                        <a:rPr lang="ja-JP" altLang="en-US" sz="1000" b="0" i="0" u="none" strike="noStrike">
                          <a:solidFill>
                            <a:srgbClr val="222222"/>
                          </a:solidFill>
                          <a:latin typeface="+mn-ea"/>
                          <a:ea typeface="+mn-ea"/>
                        </a:rPr>
                        <a:t>鶴見区</a:t>
                      </a:r>
                    </a:p>
                  </a:txBody>
                  <a:tcPr marL="5507" marR="5507" marT="5507"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a:solidFill>
                            <a:srgbClr val="000000"/>
                          </a:solidFill>
                          <a:effectLst/>
                          <a:latin typeface="+mn-ea"/>
                          <a:ea typeface="+mn-ea"/>
                        </a:rPr>
                        <a:t> </a:t>
                      </a:r>
                      <a:r>
                        <a:rPr lang="en-US" altLang="ja-JP" sz="1000" b="0" i="0" u="none" strike="noStrike">
                          <a:solidFill>
                            <a:srgbClr val="000000"/>
                          </a:solidFill>
                          <a:effectLst/>
                          <a:latin typeface="+mn-ea"/>
                          <a:ea typeface="+mn-ea"/>
                        </a:rPr>
                        <a:t>2,065 </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a:solidFill>
                            <a:srgbClr val="000000"/>
                          </a:solidFill>
                          <a:effectLst/>
                          <a:latin typeface="+mn-ea"/>
                          <a:ea typeface="+mn-ea"/>
                        </a:rPr>
                        <a:t> </a:t>
                      </a:r>
                      <a:r>
                        <a:rPr lang="en-US" altLang="ja-JP" sz="1000" b="0" i="0" u="none" strike="noStrike">
                          <a:solidFill>
                            <a:srgbClr val="000000"/>
                          </a:solidFill>
                          <a:effectLst/>
                          <a:latin typeface="+mn-ea"/>
                          <a:ea typeface="+mn-ea"/>
                        </a:rPr>
                        <a:t>2,714 </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dirty="0">
                          <a:solidFill>
                            <a:srgbClr val="000000"/>
                          </a:solidFill>
                          <a:effectLst/>
                          <a:latin typeface="+mn-ea"/>
                          <a:ea typeface="+mn-ea"/>
                        </a:rPr>
                        <a:t> </a:t>
                      </a:r>
                      <a:r>
                        <a:rPr lang="en-US" altLang="ja-JP" sz="1000" b="0" i="0" u="none" strike="noStrike" dirty="0">
                          <a:solidFill>
                            <a:srgbClr val="000000"/>
                          </a:solidFill>
                          <a:effectLst/>
                          <a:latin typeface="+mn-ea"/>
                          <a:ea typeface="+mn-ea"/>
                        </a:rPr>
                        <a:t>24.2 </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100" b="0" i="0" u="none" strike="noStrike">
                          <a:solidFill>
                            <a:srgbClr val="000000"/>
                          </a:solidFill>
                          <a:effectLst/>
                          <a:latin typeface="+mn-ea"/>
                          <a:ea typeface="+mn-ea"/>
                        </a:rPr>
                        <a:t>18</a:t>
                      </a:r>
                    </a:p>
                  </a:txBody>
                  <a:tcPr marL="6350" marR="6350" marT="6350"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9"/>
                  </a:ext>
                </a:extLst>
              </a:tr>
              <a:tr h="177288">
                <a:tc>
                  <a:txBody>
                    <a:bodyPr/>
                    <a:lstStyle/>
                    <a:p>
                      <a:pPr algn="ctr" fontAlgn="ctr"/>
                      <a:r>
                        <a:rPr lang="ja-JP" altLang="en-US" sz="1000" b="0" i="0" u="none" strike="noStrike">
                          <a:solidFill>
                            <a:srgbClr val="222222"/>
                          </a:solidFill>
                          <a:latin typeface="+mn-ea"/>
                          <a:ea typeface="+mn-ea"/>
                        </a:rPr>
                        <a:t>阿倍野区</a:t>
                      </a:r>
                    </a:p>
                  </a:txBody>
                  <a:tcPr marL="5507" marR="5507" marT="5507"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a:solidFill>
                            <a:srgbClr val="000000"/>
                          </a:solidFill>
                          <a:effectLst/>
                          <a:latin typeface="+mn-ea"/>
                          <a:ea typeface="+mn-ea"/>
                        </a:rPr>
                        <a:t> </a:t>
                      </a:r>
                      <a:r>
                        <a:rPr lang="en-US" altLang="ja-JP" sz="1000" b="0" i="0" u="none" strike="noStrike">
                          <a:solidFill>
                            <a:srgbClr val="000000"/>
                          </a:solidFill>
                          <a:effectLst/>
                          <a:latin typeface="+mn-ea"/>
                          <a:ea typeface="+mn-ea"/>
                        </a:rPr>
                        <a:t>2,216 </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a:solidFill>
                            <a:srgbClr val="000000"/>
                          </a:solidFill>
                          <a:effectLst/>
                          <a:latin typeface="+mn-ea"/>
                          <a:ea typeface="+mn-ea"/>
                        </a:rPr>
                        <a:t> </a:t>
                      </a:r>
                      <a:r>
                        <a:rPr lang="en-US" altLang="ja-JP" sz="1000" b="0" i="0" u="none" strike="noStrike">
                          <a:solidFill>
                            <a:srgbClr val="000000"/>
                          </a:solidFill>
                          <a:effectLst/>
                          <a:latin typeface="+mn-ea"/>
                          <a:ea typeface="+mn-ea"/>
                        </a:rPr>
                        <a:t>2,598 </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dirty="0">
                          <a:solidFill>
                            <a:srgbClr val="000000"/>
                          </a:solidFill>
                          <a:effectLst/>
                          <a:latin typeface="+mn-ea"/>
                          <a:ea typeface="+mn-ea"/>
                        </a:rPr>
                        <a:t> </a:t>
                      </a:r>
                      <a:r>
                        <a:rPr lang="en-US" altLang="ja-JP" sz="1000" b="0" i="0" u="none" strike="noStrike" dirty="0">
                          <a:solidFill>
                            <a:srgbClr val="000000"/>
                          </a:solidFill>
                          <a:effectLst/>
                          <a:latin typeface="+mn-ea"/>
                          <a:ea typeface="+mn-ea"/>
                        </a:rPr>
                        <a:t>23.4 </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100" b="0" i="0" u="none" strike="noStrike">
                          <a:solidFill>
                            <a:srgbClr val="000000"/>
                          </a:solidFill>
                          <a:effectLst/>
                          <a:latin typeface="+mn-ea"/>
                          <a:ea typeface="+mn-ea"/>
                        </a:rPr>
                        <a:t>19</a:t>
                      </a:r>
                    </a:p>
                  </a:txBody>
                  <a:tcPr marL="6350" marR="6350" marT="6350"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20"/>
                  </a:ext>
                </a:extLst>
              </a:tr>
              <a:tr h="177288">
                <a:tc>
                  <a:txBody>
                    <a:bodyPr/>
                    <a:lstStyle/>
                    <a:p>
                      <a:pPr algn="ctr" fontAlgn="ctr"/>
                      <a:r>
                        <a:rPr lang="ja-JP" altLang="en-US" sz="1000" b="0" i="0" u="none" strike="noStrike">
                          <a:solidFill>
                            <a:srgbClr val="222222"/>
                          </a:solidFill>
                          <a:latin typeface="+mn-ea"/>
                          <a:ea typeface="+mn-ea"/>
                        </a:rPr>
                        <a:t>住之江区</a:t>
                      </a:r>
                    </a:p>
                  </a:txBody>
                  <a:tcPr marL="5507" marR="5507" marT="5507"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a:solidFill>
                            <a:srgbClr val="000000"/>
                          </a:solidFill>
                          <a:effectLst/>
                          <a:latin typeface="+mn-ea"/>
                          <a:ea typeface="+mn-ea"/>
                        </a:rPr>
                        <a:t> </a:t>
                      </a:r>
                      <a:r>
                        <a:rPr lang="en-US" altLang="ja-JP" sz="1000" b="0" i="0" u="none" strike="noStrike">
                          <a:solidFill>
                            <a:srgbClr val="000000"/>
                          </a:solidFill>
                          <a:effectLst/>
                          <a:latin typeface="+mn-ea"/>
                          <a:ea typeface="+mn-ea"/>
                        </a:rPr>
                        <a:t>4,992 </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a:solidFill>
                            <a:srgbClr val="000000"/>
                          </a:solidFill>
                          <a:effectLst/>
                          <a:latin typeface="+mn-ea"/>
                          <a:ea typeface="+mn-ea"/>
                        </a:rPr>
                        <a:t> </a:t>
                      </a:r>
                      <a:r>
                        <a:rPr lang="en-US" altLang="ja-JP" sz="1000" b="0" i="0" u="none" strike="noStrike">
                          <a:solidFill>
                            <a:srgbClr val="000000"/>
                          </a:solidFill>
                          <a:effectLst/>
                          <a:latin typeface="+mn-ea"/>
                          <a:ea typeface="+mn-ea"/>
                        </a:rPr>
                        <a:t>6,355 </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dirty="0">
                          <a:solidFill>
                            <a:srgbClr val="000000"/>
                          </a:solidFill>
                          <a:effectLst/>
                          <a:latin typeface="+mn-ea"/>
                          <a:ea typeface="+mn-ea"/>
                        </a:rPr>
                        <a:t> </a:t>
                      </a:r>
                      <a:r>
                        <a:rPr lang="en-US" altLang="ja-JP" sz="1000" b="0" i="0" u="none" strike="noStrike" dirty="0">
                          <a:solidFill>
                            <a:srgbClr val="000000"/>
                          </a:solidFill>
                          <a:effectLst/>
                          <a:latin typeface="+mn-ea"/>
                          <a:ea typeface="+mn-ea"/>
                        </a:rPr>
                        <a:t>53.8 </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100" b="0" i="0" u="none" strike="noStrike">
                          <a:solidFill>
                            <a:srgbClr val="000000"/>
                          </a:solidFill>
                          <a:effectLst/>
                          <a:latin typeface="+mn-ea"/>
                          <a:ea typeface="+mn-ea"/>
                        </a:rPr>
                        <a:t>8</a:t>
                      </a:r>
                    </a:p>
                  </a:txBody>
                  <a:tcPr marL="6350" marR="6350" marT="6350"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21"/>
                  </a:ext>
                </a:extLst>
              </a:tr>
              <a:tr h="177288">
                <a:tc>
                  <a:txBody>
                    <a:bodyPr/>
                    <a:lstStyle/>
                    <a:p>
                      <a:pPr algn="ctr" fontAlgn="ctr"/>
                      <a:r>
                        <a:rPr lang="ja-JP" altLang="en-US" sz="1000" b="0" i="0" u="none" strike="noStrike">
                          <a:solidFill>
                            <a:srgbClr val="222222"/>
                          </a:solidFill>
                          <a:latin typeface="+mn-ea"/>
                          <a:ea typeface="+mn-ea"/>
                        </a:rPr>
                        <a:t>住吉区</a:t>
                      </a:r>
                    </a:p>
                  </a:txBody>
                  <a:tcPr marL="5507" marR="5507" marT="5507"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a:solidFill>
                            <a:srgbClr val="000000"/>
                          </a:solidFill>
                          <a:effectLst/>
                          <a:latin typeface="+mn-ea"/>
                          <a:ea typeface="+mn-ea"/>
                        </a:rPr>
                        <a:t> </a:t>
                      </a:r>
                      <a:r>
                        <a:rPr lang="en-US" altLang="ja-JP" sz="1000" b="0" i="0" u="none" strike="noStrike">
                          <a:solidFill>
                            <a:srgbClr val="000000"/>
                          </a:solidFill>
                          <a:effectLst/>
                          <a:latin typeface="+mn-ea"/>
                          <a:ea typeface="+mn-ea"/>
                        </a:rPr>
                        <a:t>7,476 </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a:solidFill>
                            <a:srgbClr val="000000"/>
                          </a:solidFill>
                          <a:effectLst/>
                          <a:latin typeface="+mn-ea"/>
                          <a:ea typeface="+mn-ea"/>
                        </a:rPr>
                        <a:t> </a:t>
                      </a:r>
                      <a:r>
                        <a:rPr lang="en-US" altLang="ja-JP" sz="1000" b="0" i="0" u="none" strike="noStrike">
                          <a:solidFill>
                            <a:srgbClr val="000000"/>
                          </a:solidFill>
                          <a:effectLst/>
                          <a:latin typeface="+mn-ea"/>
                          <a:ea typeface="+mn-ea"/>
                        </a:rPr>
                        <a:t>9,294 </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dirty="0">
                          <a:solidFill>
                            <a:srgbClr val="000000"/>
                          </a:solidFill>
                          <a:effectLst/>
                          <a:latin typeface="+mn-ea"/>
                          <a:ea typeface="+mn-ea"/>
                        </a:rPr>
                        <a:t> </a:t>
                      </a:r>
                      <a:r>
                        <a:rPr lang="en-US" altLang="ja-JP" sz="1000" b="0" i="0" u="none" strike="noStrike" dirty="0">
                          <a:solidFill>
                            <a:srgbClr val="000000"/>
                          </a:solidFill>
                          <a:effectLst/>
                          <a:latin typeface="+mn-ea"/>
                          <a:ea typeface="+mn-ea"/>
                        </a:rPr>
                        <a:t>61.2 </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100" b="0" i="0" u="none" strike="noStrike">
                          <a:solidFill>
                            <a:srgbClr val="000000"/>
                          </a:solidFill>
                          <a:effectLst/>
                          <a:latin typeface="+mn-ea"/>
                          <a:ea typeface="+mn-ea"/>
                        </a:rPr>
                        <a:t>6</a:t>
                      </a:r>
                    </a:p>
                  </a:txBody>
                  <a:tcPr marL="6350" marR="6350" marT="6350"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22"/>
                  </a:ext>
                </a:extLst>
              </a:tr>
              <a:tr h="177288">
                <a:tc>
                  <a:txBody>
                    <a:bodyPr/>
                    <a:lstStyle/>
                    <a:p>
                      <a:pPr algn="ctr" fontAlgn="ctr"/>
                      <a:r>
                        <a:rPr lang="ja-JP" altLang="en-US" sz="1000" b="0" i="0" u="none" strike="noStrike">
                          <a:solidFill>
                            <a:srgbClr val="222222"/>
                          </a:solidFill>
                          <a:latin typeface="+mn-ea"/>
                          <a:ea typeface="+mn-ea"/>
                        </a:rPr>
                        <a:t>東住吉区</a:t>
                      </a:r>
                    </a:p>
                  </a:txBody>
                  <a:tcPr marL="5507" marR="5507" marT="5507"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a:solidFill>
                            <a:srgbClr val="000000"/>
                          </a:solidFill>
                          <a:effectLst/>
                          <a:latin typeface="+mn-ea"/>
                          <a:ea typeface="+mn-ea"/>
                        </a:rPr>
                        <a:t> </a:t>
                      </a:r>
                      <a:r>
                        <a:rPr lang="en-US" altLang="ja-JP" sz="1000" b="0" i="0" u="none" strike="noStrike">
                          <a:solidFill>
                            <a:srgbClr val="000000"/>
                          </a:solidFill>
                          <a:effectLst/>
                          <a:latin typeface="+mn-ea"/>
                          <a:ea typeface="+mn-ea"/>
                        </a:rPr>
                        <a:t>6,798 </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a:solidFill>
                            <a:srgbClr val="000000"/>
                          </a:solidFill>
                          <a:effectLst/>
                          <a:latin typeface="+mn-ea"/>
                          <a:ea typeface="+mn-ea"/>
                        </a:rPr>
                        <a:t> </a:t>
                      </a:r>
                      <a:r>
                        <a:rPr lang="en-US" altLang="ja-JP" sz="1000" b="0" i="0" u="none" strike="noStrike">
                          <a:solidFill>
                            <a:srgbClr val="000000"/>
                          </a:solidFill>
                          <a:effectLst/>
                          <a:latin typeface="+mn-ea"/>
                          <a:ea typeface="+mn-ea"/>
                        </a:rPr>
                        <a:t>8,092 </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dirty="0">
                          <a:solidFill>
                            <a:srgbClr val="000000"/>
                          </a:solidFill>
                          <a:effectLst/>
                          <a:latin typeface="+mn-ea"/>
                          <a:ea typeface="+mn-ea"/>
                        </a:rPr>
                        <a:t> </a:t>
                      </a:r>
                      <a:r>
                        <a:rPr lang="en-US" altLang="ja-JP" sz="1000" b="0" i="0" u="none" strike="noStrike" dirty="0">
                          <a:solidFill>
                            <a:srgbClr val="000000"/>
                          </a:solidFill>
                          <a:effectLst/>
                          <a:latin typeface="+mn-ea"/>
                          <a:ea typeface="+mn-ea"/>
                        </a:rPr>
                        <a:t>63.8 </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100" b="0" i="0" u="none" strike="noStrike">
                          <a:solidFill>
                            <a:srgbClr val="000000"/>
                          </a:solidFill>
                          <a:effectLst/>
                          <a:latin typeface="+mn-ea"/>
                          <a:ea typeface="+mn-ea"/>
                        </a:rPr>
                        <a:t>5</a:t>
                      </a:r>
                    </a:p>
                  </a:txBody>
                  <a:tcPr marL="6350" marR="6350" marT="6350"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23"/>
                  </a:ext>
                </a:extLst>
              </a:tr>
              <a:tr h="177288">
                <a:tc>
                  <a:txBody>
                    <a:bodyPr/>
                    <a:lstStyle/>
                    <a:p>
                      <a:pPr algn="ctr" fontAlgn="ctr"/>
                      <a:r>
                        <a:rPr lang="ja-JP" altLang="en-US" sz="1000" b="0" i="0" u="none" strike="noStrike">
                          <a:solidFill>
                            <a:srgbClr val="222222"/>
                          </a:solidFill>
                          <a:latin typeface="+mn-ea"/>
                          <a:ea typeface="+mn-ea"/>
                        </a:rPr>
                        <a:t>平野区</a:t>
                      </a:r>
                    </a:p>
                  </a:txBody>
                  <a:tcPr marL="5507" marR="5507" marT="5507"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a:solidFill>
                            <a:srgbClr val="000000"/>
                          </a:solidFill>
                          <a:effectLst/>
                          <a:latin typeface="+mn-ea"/>
                          <a:ea typeface="+mn-ea"/>
                        </a:rPr>
                        <a:t> </a:t>
                      </a:r>
                      <a:r>
                        <a:rPr lang="en-US" altLang="ja-JP" sz="1000" b="0" i="0" u="none" strike="noStrike">
                          <a:solidFill>
                            <a:srgbClr val="000000"/>
                          </a:solidFill>
                          <a:effectLst/>
                          <a:latin typeface="+mn-ea"/>
                          <a:ea typeface="+mn-ea"/>
                        </a:rPr>
                        <a:t>10,150 </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a:solidFill>
                            <a:srgbClr val="000000"/>
                          </a:solidFill>
                          <a:effectLst/>
                          <a:latin typeface="+mn-ea"/>
                          <a:ea typeface="+mn-ea"/>
                        </a:rPr>
                        <a:t> </a:t>
                      </a:r>
                      <a:r>
                        <a:rPr lang="en-US" altLang="ja-JP" sz="1000" b="0" i="0" u="none" strike="noStrike">
                          <a:solidFill>
                            <a:srgbClr val="000000"/>
                          </a:solidFill>
                          <a:effectLst/>
                          <a:latin typeface="+mn-ea"/>
                          <a:ea typeface="+mn-ea"/>
                        </a:rPr>
                        <a:t>12,999 </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dirty="0">
                          <a:solidFill>
                            <a:srgbClr val="000000"/>
                          </a:solidFill>
                          <a:effectLst/>
                          <a:latin typeface="+mn-ea"/>
                          <a:ea typeface="+mn-ea"/>
                        </a:rPr>
                        <a:t> </a:t>
                      </a:r>
                      <a:r>
                        <a:rPr lang="en-US" altLang="ja-JP" sz="1000" b="0" i="0" u="none" strike="noStrike" dirty="0">
                          <a:solidFill>
                            <a:srgbClr val="000000"/>
                          </a:solidFill>
                          <a:effectLst/>
                          <a:latin typeface="+mn-ea"/>
                          <a:ea typeface="+mn-ea"/>
                        </a:rPr>
                        <a:t>68.8 </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100" b="0" i="0" u="none" strike="noStrike">
                          <a:solidFill>
                            <a:srgbClr val="000000"/>
                          </a:solidFill>
                          <a:effectLst/>
                          <a:latin typeface="+mn-ea"/>
                          <a:ea typeface="+mn-ea"/>
                        </a:rPr>
                        <a:t>3</a:t>
                      </a:r>
                    </a:p>
                  </a:txBody>
                  <a:tcPr marL="6350" marR="6350" marT="6350"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24"/>
                  </a:ext>
                </a:extLst>
              </a:tr>
              <a:tr h="177288">
                <a:tc>
                  <a:txBody>
                    <a:bodyPr/>
                    <a:lstStyle/>
                    <a:p>
                      <a:pPr algn="ctr" fontAlgn="ctr"/>
                      <a:r>
                        <a:rPr lang="ja-JP" altLang="en-US" sz="1000" b="1" i="0" u="none" strike="noStrike" dirty="0">
                          <a:solidFill>
                            <a:srgbClr val="222222"/>
                          </a:solidFill>
                          <a:latin typeface="+mn-ea"/>
                          <a:ea typeface="+mn-ea"/>
                        </a:rPr>
                        <a:t>西成区</a:t>
                      </a:r>
                    </a:p>
                  </a:txBody>
                  <a:tcPr marL="5507" marR="5507" marT="5507"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r" fontAlgn="ctr"/>
                      <a:r>
                        <a:rPr lang="ja-JP" altLang="en-US" sz="1000" b="0" i="0" u="none" strike="noStrike">
                          <a:solidFill>
                            <a:srgbClr val="000000"/>
                          </a:solidFill>
                          <a:effectLst/>
                          <a:latin typeface="+mn-ea"/>
                          <a:ea typeface="+mn-ea"/>
                        </a:rPr>
                        <a:t> </a:t>
                      </a:r>
                      <a:r>
                        <a:rPr lang="en-US" altLang="ja-JP" sz="1000" b="0" i="0" u="none" strike="noStrike">
                          <a:solidFill>
                            <a:srgbClr val="000000"/>
                          </a:solidFill>
                          <a:effectLst/>
                          <a:latin typeface="+mn-ea"/>
                          <a:ea typeface="+mn-ea"/>
                        </a:rPr>
                        <a:t>22,011 </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r" fontAlgn="ctr"/>
                      <a:r>
                        <a:rPr lang="ja-JP" altLang="en-US" sz="1000" b="0" i="0" u="none" strike="noStrike" dirty="0">
                          <a:solidFill>
                            <a:srgbClr val="000000"/>
                          </a:solidFill>
                          <a:effectLst/>
                          <a:latin typeface="+mn-ea"/>
                          <a:ea typeface="+mn-ea"/>
                        </a:rPr>
                        <a:t> </a:t>
                      </a:r>
                      <a:r>
                        <a:rPr lang="en-US" altLang="ja-JP" sz="1000" b="0" i="0" u="none" strike="noStrike" dirty="0">
                          <a:solidFill>
                            <a:srgbClr val="000000"/>
                          </a:solidFill>
                          <a:effectLst/>
                          <a:latin typeface="+mn-ea"/>
                          <a:ea typeface="+mn-ea"/>
                        </a:rPr>
                        <a:t>23,617 </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r" fontAlgn="ctr"/>
                      <a:r>
                        <a:rPr lang="ja-JP" altLang="en-US" sz="1000" b="0" i="0" u="none" strike="noStrike" dirty="0">
                          <a:solidFill>
                            <a:srgbClr val="000000"/>
                          </a:solidFill>
                          <a:effectLst/>
                          <a:latin typeface="+mn-ea"/>
                          <a:ea typeface="+mn-ea"/>
                        </a:rPr>
                        <a:t> </a:t>
                      </a:r>
                      <a:r>
                        <a:rPr lang="en-US" altLang="ja-JP" sz="1000" b="0" i="0" u="none" strike="noStrike" dirty="0">
                          <a:solidFill>
                            <a:srgbClr val="000000"/>
                          </a:solidFill>
                          <a:effectLst/>
                          <a:latin typeface="+mn-ea"/>
                          <a:ea typeface="+mn-ea"/>
                        </a:rPr>
                        <a:t>224.7 </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r" fontAlgn="ctr"/>
                      <a:r>
                        <a:rPr lang="en-US" altLang="ja-JP" sz="1100" b="0" i="0" u="none" strike="noStrike" dirty="0">
                          <a:solidFill>
                            <a:srgbClr val="000000"/>
                          </a:solidFill>
                          <a:effectLst/>
                          <a:latin typeface="+mn-ea"/>
                          <a:ea typeface="+mn-ea"/>
                        </a:rPr>
                        <a:t>1</a:t>
                      </a:r>
                    </a:p>
                  </a:txBody>
                  <a:tcPr marL="6350" marR="6350" marT="6350"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extLst>
                  <a:ext uri="{0D108BD9-81ED-4DB2-BD59-A6C34878D82A}">
                    <a16:rowId xmlns:a16="http://schemas.microsoft.com/office/drawing/2014/main" val="10025"/>
                  </a:ext>
                </a:extLst>
              </a:tr>
              <a:tr h="177288">
                <a:tc>
                  <a:txBody>
                    <a:bodyPr/>
                    <a:lstStyle/>
                    <a:p>
                      <a:pPr algn="ctr" fontAlgn="ctr"/>
                      <a:r>
                        <a:rPr lang="ja-JP" altLang="en-US" sz="1000" b="0" i="0" u="none" strike="noStrike">
                          <a:solidFill>
                            <a:srgbClr val="222222"/>
                          </a:solidFill>
                          <a:latin typeface="+mj-ea"/>
                          <a:ea typeface="+mj-ea"/>
                        </a:rPr>
                        <a:t>市</a:t>
                      </a:r>
                      <a:r>
                        <a:rPr lang="en-US" altLang="ja-JP" sz="1000" b="0" i="0" u="none" strike="noStrike">
                          <a:solidFill>
                            <a:srgbClr val="222222"/>
                          </a:solidFill>
                          <a:latin typeface="+mj-ea"/>
                          <a:ea typeface="+mj-ea"/>
                        </a:rPr>
                        <a:t>※</a:t>
                      </a:r>
                      <a:r>
                        <a:rPr lang="ja-JP" altLang="en-US" sz="1000" b="0" i="0" u="none" strike="noStrike">
                          <a:solidFill>
                            <a:srgbClr val="222222"/>
                          </a:solidFill>
                          <a:latin typeface="+mj-ea"/>
                          <a:ea typeface="+mj-ea"/>
                        </a:rPr>
                        <a:t>１</a:t>
                      </a:r>
                    </a:p>
                  </a:txBody>
                  <a:tcPr marL="5507" marR="5507" marT="5507"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25400" cap="flat" cmpd="dbl" algn="ctr">
                      <a:solidFill>
                        <a:srgbClr val="000000"/>
                      </a:solidFill>
                      <a:prstDash val="solid"/>
                      <a:round/>
                      <a:headEnd type="none" w="med" len="med"/>
                      <a:tailEnd type="none" w="med" len="med"/>
                    </a:lnB>
                  </a:tcPr>
                </a:tc>
                <a:tc>
                  <a:txBody>
                    <a:bodyPr/>
                    <a:lstStyle/>
                    <a:p>
                      <a:pPr algn="r" fontAlgn="ctr"/>
                      <a:r>
                        <a:rPr lang="ja-JP" altLang="en-US" sz="1000" b="0" i="0" u="none" strike="noStrike">
                          <a:solidFill>
                            <a:srgbClr val="000000"/>
                          </a:solidFill>
                          <a:effectLst/>
                          <a:latin typeface="ＭＳ Ｐゴシック" panose="020B0600070205080204" pitchFamily="50" charset="-128"/>
                          <a:ea typeface="ＭＳ Ｐゴシック" panose="020B0600070205080204" pitchFamily="50" charset="-128"/>
                        </a:rPr>
                        <a:t> </a:t>
                      </a:r>
                      <a:r>
                        <a:rPr lang="en-US" altLang="ja-JP" sz="1000" b="0" i="0" u="none" strike="noStrike">
                          <a:solidFill>
                            <a:srgbClr val="000000"/>
                          </a:solidFill>
                          <a:effectLst/>
                          <a:latin typeface="ＭＳ Ｐゴシック" panose="020B0600070205080204" pitchFamily="50" charset="-128"/>
                          <a:ea typeface="ＭＳ Ｐゴシック" panose="020B0600070205080204" pitchFamily="50" charset="-128"/>
                        </a:rPr>
                        <a:t>111,630 </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25400" cap="flat" cmpd="dbl" algn="ctr">
                      <a:solidFill>
                        <a:srgbClr val="000000"/>
                      </a:solidFill>
                      <a:prstDash val="solid"/>
                      <a:round/>
                      <a:headEnd type="none" w="med" len="med"/>
                      <a:tailEnd type="none" w="med" len="med"/>
                    </a:lnB>
                  </a:tcPr>
                </a:tc>
                <a:tc>
                  <a:txBody>
                    <a:bodyPr/>
                    <a:lstStyle/>
                    <a:p>
                      <a:pPr algn="r" fontAlgn="ctr"/>
                      <a:r>
                        <a:rPr lang="ja-JP" altLang="en-US" sz="1000" b="0" i="0" u="none" strike="noStrike" dirty="0">
                          <a:solidFill>
                            <a:srgbClr val="000000"/>
                          </a:solidFill>
                          <a:effectLst/>
                          <a:latin typeface="ＭＳ Ｐゴシック" panose="020B0600070205080204" pitchFamily="50" charset="-128"/>
                          <a:ea typeface="ＭＳ Ｐゴシック" panose="020B0600070205080204" pitchFamily="50" charset="-128"/>
                        </a:rPr>
                        <a:t> </a:t>
                      </a:r>
                      <a:r>
                        <a:rPr lang="en-US" altLang="ja-JP" sz="1000" b="0" i="0" u="none" strike="noStrike" dirty="0">
                          <a:solidFill>
                            <a:srgbClr val="000000"/>
                          </a:solidFill>
                          <a:effectLst/>
                          <a:latin typeface="ＭＳ Ｐゴシック" panose="020B0600070205080204" pitchFamily="50" charset="-128"/>
                          <a:ea typeface="ＭＳ Ｐゴシック" panose="020B0600070205080204" pitchFamily="50" charset="-128"/>
                        </a:rPr>
                        <a:t>132,417 </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25400" cap="flat" cmpd="dbl" algn="ctr">
                      <a:solidFill>
                        <a:srgbClr val="000000"/>
                      </a:solidFill>
                      <a:prstDash val="solid"/>
                      <a:round/>
                      <a:headEnd type="none" w="med" len="med"/>
                      <a:tailEnd type="none" w="med" len="med"/>
                    </a:lnB>
                  </a:tcPr>
                </a:tc>
                <a:tc>
                  <a:txBody>
                    <a:bodyPr/>
                    <a:lstStyle/>
                    <a:p>
                      <a:pPr algn="r" fontAlgn="ctr"/>
                      <a:r>
                        <a:rPr lang="ja-JP" altLang="en-US" sz="1000" b="0" i="0" u="none" strike="noStrike" dirty="0">
                          <a:solidFill>
                            <a:srgbClr val="000000"/>
                          </a:solidFill>
                          <a:effectLst/>
                          <a:latin typeface="ＭＳ Ｐゴシック" panose="020B0600070205080204" pitchFamily="50" charset="-128"/>
                          <a:ea typeface="ＭＳ Ｐゴシック" panose="020B0600070205080204" pitchFamily="50" charset="-128"/>
                        </a:rPr>
                        <a:t> </a:t>
                      </a:r>
                      <a:r>
                        <a:rPr lang="en-US" altLang="ja-JP" sz="1000" b="0" i="0" u="none" strike="noStrike" dirty="0">
                          <a:solidFill>
                            <a:srgbClr val="000000"/>
                          </a:solidFill>
                          <a:effectLst/>
                          <a:latin typeface="ＭＳ Ｐゴシック" panose="020B0600070205080204" pitchFamily="50" charset="-128"/>
                          <a:ea typeface="ＭＳ Ｐゴシック" panose="020B0600070205080204" pitchFamily="50" charset="-128"/>
                        </a:rPr>
                        <a:t>48.8 </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25400" cap="flat" cmpd="dbl" algn="ctr">
                      <a:solidFill>
                        <a:srgbClr val="000000"/>
                      </a:solidFill>
                      <a:prstDash val="solid"/>
                      <a:round/>
                      <a:headEnd type="none" w="med" len="med"/>
                      <a:tailEnd type="none" w="med" len="med"/>
                    </a:lnB>
                  </a:tcPr>
                </a:tc>
                <a:tc>
                  <a:txBody>
                    <a:bodyPr/>
                    <a:lstStyle/>
                    <a:p>
                      <a:pPr algn="r" fontAlgn="ctr"/>
                      <a:r>
                        <a:rPr lang="ja-JP" altLang="en-US" sz="1000" b="0" i="0" u="none" strike="noStrike" dirty="0">
                          <a:solidFill>
                            <a:srgbClr val="222222"/>
                          </a:solidFill>
                          <a:latin typeface="+mj-ea"/>
                          <a:ea typeface="+mj-ea"/>
                        </a:rPr>
                        <a:t>　</a:t>
                      </a:r>
                    </a:p>
                  </a:txBody>
                  <a:tcPr marL="5507" marR="5507" marT="5507"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25400" cap="flat" cmpd="dbl" algn="ctr">
                      <a:solidFill>
                        <a:srgbClr val="000000"/>
                      </a:solidFill>
                      <a:prstDash val="solid"/>
                      <a:round/>
                      <a:headEnd type="none" w="med" len="med"/>
                      <a:tailEnd type="none" w="med" len="med"/>
                    </a:lnB>
                  </a:tcPr>
                </a:tc>
                <a:extLst>
                  <a:ext uri="{0D108BD9-81ED-4DB2-BD59-A6C34878D82A}">
                    <a16:rowId xmlns:a16="http://schemas.microsoft.com/office/drawing/2014/main" val="10026"/>
                  </a:ext>
                </a:extLst>
              </a:tr>
              <a:tr h="177288">
                <a:tc>
                  <a:txBody>
                    <a:bodyPr/>
                    <a:lstStyle/>
                    <a:p>
                      <a:pPr algn="ctr" fontAlgn="ctr"/>
                      <a:r>
                        <a:rPr lang="ja-JP" altLang="en-US" sz="1000" b="0" i="0" u="none" strike="noStrike" dirty="0">
                          <a:solidFill>
                            <a:srgbClr val="222222"/>
                          </a:solidFill>
                          <a:latin typeface="+mj-ea"/>
                          <a:ea typeface="+mj-ea"/>
                        </a:rPr>
                        <a:t>全国</a:t>
                      </a:r>
                      <a:r>
                        <a:rPr lang="en-US" altLang="ja-JP" sz="1000" b="0" i="0" u="none" strike="noStrike" dirty="0">
                          <a:solidFill>
                            <a:srgbClr val="222222"/>
                          </a:solidFill>
                          <a:latin typeface="+mj-ea"/>
                          <a:ea typeface="+mj-ea"/>
                        </a:rPr>
                        <a:t>※</a:t>
                      </a:r>
                      <a:r>
                        <a:rPr lang="ja-JP" altLang="en-US" sz="1000" b="0" i="0" u="none" strike="noStrike" dirty="0">
                          <a:solidFill>
                            <a:srgbClr val="222222"/>
                          </a:solidFill>
                          <a:latin typeface="+mj-ea"/>
                          <a:ea typeface="+mj-ea"/>
                        </a:rPr>
                        <a:t>２</a:t>
                      </a:r>
                    </a:p>
                  </a:txBody>
                  <a:tcPr marL="5507" marR="5507" marT="5507"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25400" cap="flat" cmpd="dbl"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effectLst/>
                          <a:latin typeface="ＭＳ ゴシック" panose="020B0609070205080204" pitchFamily="49" charset="-128"/>
                          <a:ea typeface="ＭＳ ゴシック" panose="020B0609070205080204" pitchFamily="49" charset="-128"/>
                        </a:rPr>
                        <a:t>1,642,821</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25400" cap="flat" cmpd="dbl"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effectLst/>
                          <a:latin typeface="ＭＳ ゴシック" panose="020B0609070205080204" pitchFamily="49" charset="-128"/>
                          <a:ea typeface="ＭＳ ゴシック" panose="020B0609070205080204" pitchFamily="49" charset="-128"/>
                        </a:rPr>
                        <a:t>2,036,045</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25400" cap="flat" cmpd="dbl"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ＭＳ Ｐゴシック" panose="020B0600070205080204" pitchFamily="50" charset="-128"/>
                          <a:ea typeface="ＭＳ Ｐゴシック" panose="020B0600070205080204" pitchFamily="50" charset="-128"/>
                        </a:rPr>
                        <a:t>16.3 </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25400" cap="flat" cmpd="dbl"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a:solidFill>
                            <a:srgbClr val="222222"/>
                          </a:solidFill>
                          <a:latin typeface="+mj-ea"/>
                          <a:ea typeface="+mj-ea"/>
                        </a:rPr>
                        <a:t>　</a:t>
                      </a:r>
                    </a:p>
                  </a:txBody>
                  <a:tcPr marL="5507" marR="5507" marT="5507"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25400" cap="flat" cmpd="dbl"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27"/>
                  </a:ext>
                </a:extLst>
              </a:tr>
              <a:tr h="177288">
                <a:tc gridSpan="5">
                  <a:txBody>
                    <a:bodyPr/>
                    <a:lstStyle/>
                    <a:p>
                      <a:pPr algn="l" fontAlgn="ctr"/>
                      <a:r>
                        <a:rPr lang="en-US" altLang="ja-JP" sz="1000" b="0" i="0" u="none" strike="noStrike" dirty="0">
                          <a:solidFill>
                            <a:srgbClr val="222222"/>
                          </a:solidFill>
                          <a:latin typeface="+mj-ea"/>
                          <a:ea typeface="+mj-ea"/>
                        </a:rPr>
                        <a:t>※</a:t>
                      </a:r>
                      <a:r>
                        <a:rPr lang="ja-JP" altLang="en-US" sz="1000" b="0" i="0" u="none" strike="noStrike" dirty="0">
                          <a:solidFill>
                            <a:srgbClr val="222222"/>
                          </a:solidFill>
                          <a:latin typeface="+mj-ea"/>
                          <a:ea typeface="+mj-ea"/>
                        </a:rPr>
                        <a:t>１　大阪市の数値は</a:t>
                      </a:r>
                      <a:r>
                        <a:rPr lang="ja-JP" altLang="en-US" sz="1000" dirty="0"/>
                        <a:t>緊急入院保護業務センター</a:t>
                      </a:r>
                      <a:r>
                        <a:rPr lang="ja-JP" altLang="en-US" sz="1000" b="0" i="0" u="none" strike="noStrike" dirty="0">
                          <a:solidFill>
                            <a:srgbClr val="222222"/>
                          </a:solidFill>
                          <a:latin typeface="+mj-ea"/>
                          <a:ea typeface="+mj-ea"/>
                        </a:rPr>
                        <a:t>を含むため各区の合計と一致しない。</a:t>
                      </a:r>
                      <a:endParaRPr lang="en-US" altLang="ja-JP" sz="1000" b="0" i="0" u="none" strike="noStrike" dirty="0">
                        <a:solidFill>
                          <a:srgbClr val="222222"/>
                        </a:solidFill>
                        <a:latin typeface="+mj-ea"/>
                        <a:ea typeface="+mj-ea"/>
                      </a:endParaRPr>
                    </a:p>
                    <a:p>
                      <a:pPr algn="l" fontAlgn="ctr"/>
                      <a:r>
                        <a:rPr lang="en-US" altLang="ja-JP" sz="1000" b="0" i="0" u="none" strike="noStrike" dirty="0">
                          <a:solidFill>
                            <a:srgbClr val="222222"/>
                          </a:solidFill>
                          <a:latin typeface="+mj-ea"/>
                          <a:ea typeface="+mj-ea"/>
                        </a:rPr>
                        <a:t>※</a:t>
                      </a:r>
                      <a:r>
                        <a:rPr lang="ja-JP" altLang="en-US" sz="1000" b="0" i="0" u="none" strike="noStrike" dirty="0">
                          <a:solidFill>
                            <a:srgbClr val="222222"/>
                          </a:solidFill>
                          <a:latin typeface="+mj-ea"/>
                          <a:ea typeface="+mj-ea"/>
                        </a:rPr>
                        <a:t>２　速報値</a:t>
                      </a:r>
                      <a:endParaRPr lang="en-US" altLang="ja-JP" sz="1000" b="0" i="0" u="none" strike="noStrike" dirty="0">
                        <a:solidFill>
                          <a:srgbClr val="222222"/>
                        </a:solidFill>
                        <a:latin typeface="+mj-ea"/>
                        <a:ea typeface="+mj-ea"/>
                      </a:endParaRPr>
                    </a:p>
                    <a:p>
                      <a:pPr algn="l" fontAlgn="ctr"/>
                      <a:r>
                        <a:rPr lang="ja-JP" altLang="en-US" sz="1000" b="0" i="0" u="none" strike="noStrike" dirty="0">
                          <a:solidFill>
                            <a:srgbClr val="222222"/>
                          </a:solidFill>
                          <a:latin typeface="+mj-ea"/>
                          <a:ea typeface="+mj-ea"/>
                        </a:rPr>
                        <a:t>出典：大阪市</a:t>
                      </a:r>
                      <a:r>
                        <a:rPr lang="en-US" altLang="ja-JP" sz="1000" b="0" i="0" u="none" strike="noStrike" dirty="0">
                          <a:solidFill>
                            <a:srgbClr val="222222"/>
                          </a:solidFill>
                          <a:latin typeface="+mj-ea"/>
                          <a:ea typeface="+mj-ea"/>
                        </a:rPr>
                        <a:t>HP</a:t>
                      </a:r>
                      <a:r>
                        <a:rPr lang="ja-JP" altLang="en-US" sz="1000" b="0" i="0" u="none" strike="noStrike" dirty="0">
                          <a:solidFill>
                            <a:srgbClr val="222222"/>
                          </a:solidFill>
                          <a:latin typeface="+mj-ea"/>
                          <a:ea typeface="+mj-ea"/>
                        </a:rPr>
                        <a:t>（令和４年度版「区政概要」）</a:t>
                      </a:r>
                    </a:p>
                  </a:txBody>
                  <a:tcPr marL="5507" marR="5507" marT="5507" marB="0" anchor="ctr">
                    <a:lnL>
                      <a:noFill/>
                    </a:lnL>
                    <a:lnR>
                      <a:noFill/>
                    </a:lnR>
                    <a:lnT w="12700" cap="flat" cmpd="sng" algn="ctr">
                      <a:solidFill>
                        <a:srgbClr val="000000"/>
                      </a:solidFill>
                      <a:prstDash val="solid"/>
                      <a:round/>
                      <a:headEnd type="none" w="med" len="med"/>
                      <a:tailEnd type="none" w="med" len="med"/>
                    </a:lnT>
                    <a:lnB>
                      <a:noFill/>
                    </a:lnB>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10028"/>
                  </a:ext>
                </a:extLst>
              </a:tr>
            </a:tbl>
          </a:graphicData>
        </a:graphic>
      </p:graphicFrame>
      <p:sp>
        <p:nvSpPr>
          <p:cNvPr id="2" name="ホームベース 1"/>
          <p:cNvSpPr/>
          <p:nvPr/>
        </p:nvSpPr>
        <p:spPr>
          <a:xfrm>
            <a:off x="4466222" y="2204864"/>
            <a:ext cx="358781" cy="2520280"/>
          </a:xfrm>
          <a:prstGeom prst="homePlate">
            <a:avLst>
              <a:gd name="adj" fmla="val 100000"/>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0" name="テキスト ボックス 36"/>
          <p:cNvSpPr txBox="1"/>
          <p:nvPr/>
        </p:nvSpPr>
        <p:spPr>
          <a:xfrm>
            <a:off x="0" y="107050"/>
            <a:ext cx="3308275"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lvl="0">
              <a:defRPr/>
            </a:pP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Ⅰ</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　</a:t>
            </a:r>
            <a:r>
              <a:rPr lang="ja-JP" altLang="en-US"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政策の刷新・西成特区構想</a:t>
            </a:r>
          </a:p>
        </p:txBody>
      </p:sp>
      <p:sp>
        <p:nvSpPr>
          <p:cNvPr id="4" name="スライド番号プレースホルダー 3"/>
          <p:cNvSpPr>
            <a:spLocks noGrp="1"/>
          </p:cNvSpPr>
          <p:nvPr>
            <p:ph type="sldNum" sz="quarter" idx="12"/>
          </p:nvPr>
        </p:nvSpPr>
        <p:spPr/>
        <p:txBody>
          <a:bodyPr/>
          <a:lstStyle/>
          <a:p>
            <a:fld id="{CCEC3038-1CF1-4B63-9920-55248DCFBA97}" type="slidenum">
              <a:rPr kumimoji="1" lang="ja-JP" altLang="en-US" smtClean="0"/>
              <a:pPr/>
              <a:t>29</a:t>
            </a:fld>
            <a:endParaRPr kumimoji="1" lang="ja-JP" altLang="en-US"/>
          </a:p>
        </p:txBody>
      </p:sp>
    </p:spTree>
    <p:extLst>
      <p:ext uri="{BB962C8B-B14F-4D97-AF65-F5344CB8AC3E}">
        <p14:creationId xmlns:p14="http://schemas.microsoft.com/office/powerpoint/2010/main" val="28903797"/>
      </p:ext>
    </p:extLst>
  </p:cSld>
  <p:clrMapOvr>
    <a:masterClrMapping/>
  </p:clrMapOvr>
</p:sld>
</file>

<file path=ppt/slides/slide3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図 1"/>
          <p:cNvPicPr>
            <a:picLocks noChangeAspect="1"/>
          </p:cNvPicPr>
          <p:nvPr/>
        </p:nvPicPr>
        <p:blipFill>
          <a:blip r:embed="rId2"/>
          <a:stretch>
            <a:fillRect/>
          </a:stretch>
        </p:blipFill>
        <p:spPr>
          <a:xfrm>
            <a:off x="711491" y="1256760"/>
            <a:ext cx="7721019" cy="4344480"/>
          </a:xfrm>
          <a:prstGeom prst="rect">
            <a:avLst/>
          </a:prstGeom>
        </p:spPr>
      </p:pic>
      <p:sp>
        <p:nvSpPr>
          <p:cNvPr id="3" name="スライド番号プレースホルダー 2"/>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1E2DCCE-2328-4EE7-B47C-8DACD135FF60}" type="slidenum">
              <a:rPr kumimoji="1" lang="en-US" altLang="ja-JP" sz="11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299</a:t>
            </a:fld>
            <a:endParaRPr kumimoji="1" lang="en-US" altLang="ja-JP" sz="11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
        <p:nvSpPr>
          <p:cNvPr id="4" name="テキスト ボックス 36"/>
          <p:cNvSpPr txBox="1"/>
          <p:nvPr/>
        </p:nvSpPr>
        <p:spPr>
          <a:xfrm>
            <a:off x="53576" y="46166"/>
            <a:ext cx="3993789"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Ⅳ</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　新型</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コロナウイルス感染症</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対策</a:t>
            </a:r>
            <a:endPar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endParaRPr>
          </a:p>
        </p:txBody>
      </p:sp>
    </p:spTree>
    <p:extLst>
      <p:ext uri="{BB962C8B-B14F-4D97-AF65-F5344CB8AC3E}">
        <p14:creationId xmlns:p14="http://schemas.microsoft.com/office/powerpoint/2010/main" val="417275302"/>
      </p:ext>
    </p:extLst>
  </p:cSld>
  <p:clrMapOvr>
    <a:masterClrMapping/>
  </p:clrMapOvr>
  <p:timing>
    <p:tnLst>
      <p:par>
        <p:cTn id="1" dur="indefinite" restart="never" nodeType="tmRoot"/>
      </p:par>
    </p:tnLst>
  </p:timing>
</p:sld>
</file>

<file path=ppt/slides/slide3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Rectangle 4"/>
          <p:cNvSpPr>
            <a:spLocks noChangeArrowheads="1"/>
          </p:cNvSpPr>
          <p:nvPr/>
        </p:nvSpPr>
        <p:spPr bwMode="auto">
          <a:xfrm>
            <a:off x="351693" y="1052945"/>
            <a:ext cx="8440615" cy="329712"/>
          </a:xfrm>
          <a:prstGeom prst="rect">
            <a:avLst/>
          </a:prstGeom>
          <a:solidFill>
            <a:srgbClr val="000099"/>
          </a:solidFill>
          <a:ln w="38100" algn="ctr">
            <a:noFill/>
            <a:miter lim="800000"/>
            <a:headEnd/>
            <a:tailEnd/>
          </a:ln>
          <a:effectLst/>
        </p:spPr>
        <p:txBody>
          <a:bodyPr wrap="none" lIns="53951" tIns="26975" rIns="53951" bIns="26975" anchor="ctr"/>
          <a:lstStyle/>
          <a:p>
            <a:pPr marL="0" marR="0" lvl="0" indent="0" algn="ctr" defTabSz="633062" rtl="0" eaLnBrk="1" fontAlgn="base" latinLnBrk="0" hangingPunct="1">
              <a:lnSpc>
                <a:spcPct val="100000"/>
              </a:lnSpc>
              <a:spcBef>
                <a:spcPct val="0"/>
              </a:spcBef>
              <a:spcAft>
                <a:spcPct val="0"/>
              </a:spcAft>
              <a:buClrTx/>
              <a:buSzTx/>
              <a:buFontTx/>
              <a:buNone/>
              <a:tabLst/>
              <a:defRPr/>
            </a:pPr>
            <a:r>
              <a:rPr kumimoji="1" lang="ja-JP" altLang="en-US" sz="1939"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HG創英角ｺﾞｼｯｸUB" pitchFamily="49" charset="-128"/>
                <a:cs typeface="+mn-cs"/>
              </a:rPr>
              <a:t>令和３年度</a:t>
            </a:r>
            <a:endParaRPr kumimoji="1" lang="en-US" altLang="ja-JP" sz="1939"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HG創英角ｺﾞｼｯｸUB" pitchFamily="49" charset="-128"/>
              <a:cs typeface="+mn-cs"/>
            </a:endParaRPr>
          </a:p>
        </p:txBody>
      </p:sp>
      <p:sp>
        <p:nvSpPr>
          <p:cNvPr id="7" name="コンテンツ プレースホルダー 2"/>
          <p:cNvSpPr txBox="1">
            <a:spLocks/>
          </p:cNvSpPr>
          <p:nvPr/>
        </p:nvSpPr>
        <p:spPr>
          <a:xfrm>
            <a:off x="1578863" y="2348706"/>
            <a:ext cx="6096367" cy="1292832"/>
          </a:xfrm>
          <a:prstGeom prst="rect">
            <a:avLst/>
          </a:prstGeom>
        </p:spPr>
        <p:txBody>
          <a:bodyPr anchor="t" anchorCtr="0">
            <a:noAutofit/>
          </a:bodyPr>
          <a:lstStyle>
            <a:lvl1pPr marL="285750" indent="-285750" algn="l" rtl="0" eaLnBrk="0" fontAlgn="base" hangingPunct="0">
              <a:spcBef>
                <a:spcPct val="20000"/>
              </a:spcBef>
              <a:spcAft>
                <a:spcPct val="0"/>
              </a:spcAft>
              <a:buChar char="•"/>
              <a:defRPr kumimoji="1" sz="2800">
                <a:solidFill>
                  <a:schemeClr val="tx1"/>
                </a:solidFill>
                <a:latin typeface="+mn-lt"/>
                <a:ea typeface="+mn-ea"/>
                <a:cs typeface="+mn-cs"/>
              </a:defRPr>
            </a:lvl1pPr>
            <a:lvl2pPr marL="627063" indent="-236538" algn="l" rtl="0" eaLnBrk="0" fontAlgn="base" hangingPunct="0">
              <a:spcBef>
                <a:spcPct val="20000"/>
              </a:spcBef>
              <a:spcAft>
                <a:spcPct val="0"/>
              </a:spcAft>
              <a:buChar char="–"/>
              <a:defRPr kumimoji="1" sz="2400">
                <a:solidFill>
                  <a:schemeClr val="tx1"/>
                </a:solidFill>
                <a:latin typeface="+mn-lt"/>
                <a:ea typeface="+mn-ea"/>
              </a:defRPr>
            </a:lvl2pPr>
            <a:lvl3pPr marL="968375" indent="-188913" algn="l" rtl="0" eaLnBrk="0" fontAlgn="base" hangingPunct="0">
              <a:spcBef>
                <a:spcPct val="20000"/>
              </a:spcBef>
              <a:spcAft>
                <a:spcPct val="0"/>
              </a:spcAft>
              <a:buChar char="•"/>
              <a:defRPr kumimoji="1" sz="2000">
                <a:solidFill>
                  <a:schemeClr val="tx1"/>
                </a:solidFill>
                <a:latin typeface="+mn-lt"/>
                <a:ea typeface="+mn-ea"/>
              </a:defRPr>
            </a:lvl3pPr>
            <a:lvl4pPr marL="1357313" indent="-188913" algn="l" rtl="0" eaLnBrk="0" fontAlgn="base" hangingPunct="0">
              <a:spcBef>
                <a:spcPct val="20000"/>
              </a:spcBef>
              <a:spcAft>
                <a:spcPct val="0"/>
              </a:spcAft>
              <a:buChar char="–"/>
              <a:defRPr kumimoji="1" sz="1700">
                <a:solidFill>
                  <a:schemeClr val="tx1"/>
                </a:solidFill>
                <a:latin typeface="+mn-lt"/>
                <a:ea typeface="+mn-ea"/>
              </a:defRPr>
            </a:lvl4pPr>
            <a:lvl5pPr marL="1747838" indent="-188913" algn="l" rtl="0" eaLnBrk="0" fontAlgn="base" hangingPunct="0">
              <a:spcBef>
                <a:spcPct val="20000"/>
              </a:spcBef>
              <a:spcAft>
                <a:spcPct val="0"/>
              </a:spcAft>
              <a:buChar char="»"/>
              <a:defRPr kumimoji="1" sz="1700">
                <a:solidFill>
                  <a:schemeClr val="tx1"/>
                </a:solidFill>
                <a:latin typeface="+mn-lt"/>
                <a:ea typeface="+mn-ea"/>
              </a:defRPr>
            </a:lvl5pPr>
            <a:lvl6pPr marL="2142013" indent="-194728" algn="l" rtl="0" fontAlgn="base">
              <a:spcBef>
                <a:spcPct val="20000"/>
              </a:spcBef>
              <a:spcAft>
                <a:spcPct val="0"/>
              </a:spcAft>
              <a:buChar char="»"/>
              <a:defRPr kumimoji="1" sz="1700">
                <a:solidFill>
                  <a:schemeClr val="tx1"/>
                </a:solidFill>
                <a:latin typeface="+mn-lt"/>
                <a:ea typeface="+mn-ea"/>
              </a:defRPr>
            </a:lvl6pPr>
            <a:lvl7pPr marL="2531469" indent="-194728" algn="l" rtl="0" fontAlgn="base">
              <a:spcBef>
                <a:spcPct val="20000"/>
              </a:spcBef>
              <a:spcAft>
                <a:spcPct val="0"/>
              </a:spcAft>
              <a:buChar char="»"/>
              <a:defRPr kumimoji="1" sz="1700">
                <a:solidFill>
                  <a:schemeClr val="tx1"/>
                </a:solidFill>
                <a:latin typeface="+mn-lt"/>
                <a:ea typeface="+mn-ea"/>
              </a:defRPr>
            </a:lvl7pPr>
            <a:lvl8pPr marL="2920928" indent="-194728" algn="l" rtl="0" fontAlgn="base">
              <a:spcBef>
                <a:spcPct val="20000"/>
              </a:spcBef>
              <a:spcAft>
                <a:spcPct val="0"/>
              </a:spcAft>
              <a:buChar char="»"/>
              <a:defRPr kumimoji="1" sz="1700">
                <a:solidFill>
                  <a:schemeClr val="tx1"/>
                </a:solidFill>
                <a:latin typeface="+mn-lt"/>
                <a:ea typeface="+mn-ea"/>
              </a:defRPr>
            </a:lvl8pPr>
            <a:lvl9pPr marL="3310386" indent="-194728" algn="l" rtl="0" fontAlgn="base">
              <a:spcBef>
                <a:spcPct val="20000"/>
              </a:spcBef>
              <a:spcAft>
                <a:spcPct val="0"/>
              </a:spcAft>
              <a:buChar char="»"/>
              <a:defRPr kumimoji="1" sz="1700">
                <a:solidFill>
                  <a:schemeClr val="tx1"/>
                </a:solidFill>
                <a:latin typeface="+mn-lt"/>
                <a:ea typeface="+mn-ea"/>
              </a:defRPr>
            </a:lvl9pPr>
          </a:lstStyle>
          <a:p>
            <a:pPr marL="197832" marR="0" lvl="0" indent="-197832" algn="l" defTabSz="633062" rtl="0" eaLnBrk="0" fontAlgn="base" latinLnBrk="0" hangingPunct="0">
              <a:lnSpc>
                <a:spcPct val="120000"/>
              </a:lnSpc>
              <a:spcBef>
                <a:spcPts val="0"/>
              </a:spcBef>
              <a:spcAft>
                <a:spcPct val="0"/>
              </a:spcAft>
              <a:buClrTx/>
              <a:buSzTx/>
              <a:buFont typeface="Wingdings" panose="05000000000000000000" pitchFamily="2" charset="2"/>
              <a:buChar char="Ø"/>
              <a:tabLst/>
              <a:defRPr/>
            </a:pPr>
            <a:endParaRPr kumimoji="1" lang="ja-JP" altLang="en-US" sz="831"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p:txBody>
      </p:sp>
      <p:sp>
        <p:nvSpPr>
          <p:cNvPr id="5" name="AutoShape 6"/>
          <p:cNvSpPr>
            <a:spLocks noChangeArrowheads="1"/>
          </p:cNvSpPr>
          <p:nvPr/>
        </p:nvSpPr>
        <p:spPr bwMode="auto">
          <a:xfrm>
            <a:off x="489313" y="2190694"/>
            <a:ext cx="8192901" cy="292416"/>
          </a:xfrm>
          <a:prstGeom prst="roundRect">
            <a:avLst>
              <a:gd name="adj" fmla="val 16667"/>
            </a:avLst>
          </a:prstGeom>
          <a:solidFill>
            <a:schemeClr val="accent1">
              <a:lumMod val="40000"/>
              <a:lumOff val="60000"/>
            </a:schemeClr>
          </a:solidFill>
          <a:ln w="22225">
            <a:noFill/>
            <a:round/>
            <a:headEnd/>
            <a:tailEnd/>
          </a:ln>
          <a:effectLst>
            <a:outerShdw blurRad="50800" dist="38100" dir="2700000" algn="tl" rotWithShape="0">
              <a:prstClr val="black">
                <a:alpha val="40000"/>
              </a:prstClr>
            </a:outerShdw>
          </a:effectLst>
        </p:spPr>
        <p:txBody>
          <a:bodyPr lIns="53951" tIns="0" rIns="53951" bIns="0" anchor="ctr"/>
          <a:lstStyle/>
          <a:p>
            <a:pPr marL="0" marR="0" lvl="0" indent="0" algn="l" defTabSz="633062" rtl="0" eaLnBrk="0" fontAlgn="base" latinLnBrk="0" hangingPunct="0">
              <a:lnSpc>
                <a:spcPct val="100000"/>
              </a:lnSpc>
              <a:spcBef>
                <a:spcPct val="0"/>
              </a:spcBef>
              <a:spcAft>
                <a:spcPct val="0"/>
              </a:spcAft>
              <a:buClrTx/>
              <a:buSzTx/>
              <a:buFontTx/>
              <a:buNone/>
              <a:tabLst/>
              <a:defRPr/>
            </a:pPr>
            <a:r>
              <a:rPr kumimoji="1" lang="ja-JP" altLang="ja-JP" sz="1454" b="0" i="0" u="none" strike="noStrike" kern="1200" cap="none" spc="0" normalizeH="0" baseline="0" noProof="0" dirty="0">
                <a:ln>
                  <a:noFill/>
                </a:ln>
                <a:solidFill>
                  <a:srgbClr val="000099"/>
                </a:solidFill>
                <a:effectLst/>
                <a:uLnTx/>
                <a:uFillTx/>
                <a:latin typeface="HGPｺﾞｼｯｸE" panose="020B0900000000000000" pitchFamily="50" charset="-128"/>
                <a:ea typeface="HGPｺﾞｼｯｸE" panose="020B0900000000000000" pitchFamily="50" charset="-128"/>
                <a:cs typeface="+mn-cs"/>
              </a:rPr>
              <a:t>ＰＣＲ検査体制の充実　</a:t>
            </a:r>
            <a:r>
              <a:rPr kumimoji="1" lang="ja-JP" altLang="en-US" sz="1454" b="0" i="0" u="none" strike="noStrike" kern="1200" cap="none" spc="0" normalizeH="0" baseline="0" noProof="0" dirty="0">
                <a:ln>
                  <a:noFill/>
                </a:ln>
                <a:solidFill>
                  <a:srgbClr val="000099"/>
                </a:solidFill>
                <a:effectLst/>
                <a:uLnTx/>
                <a:uFillTx/>
                <a:latin typeface="HGPｺﾞｼｯｸE" panose="020B0900000000000000" pitchFamily="50" charset="-128"/>
                <a:ea typeface="HGPｺﾞｼｯｸE" panose="020B0900000000000000" pitchFamily="50" charset="-128"/>
                <a:cs typeface="+mn-cs"/>
              </a:rPr>
              <a:t>　　　　　　　　　　　　　　 　</a:t>
            </a:r>
            <a:r>
              <a:rPr kumimoji="1" lang="ja-JP" altLang="ja-JP" sz="1454" b="0" i="0" u="none" strike="noStrike" kern="1200" cap="none" spc="0" normalizeH="0" baseline="0" noProof="0" dirty="0">
                <a:ln>
                  <a:noFill/>
                </a:ln>
                <a:solidFill>
                  <a:srgbClr val="000099"/>
                </a:solidFill>
                <a:effectLst/>
                <a:uLnTx/>
                <a:uFillTx/>
                <a:latin typeface="HGPｺﾞｼｯｸE" panose="020B0900000000000000" pitchFamily="50" charset="-128"/>
                <a:ea typeface="HGPｺﾞｼｯｸE" panose="020B0900000000000000" pitchFamily="50" charset="-128"/>
                <a:cs typeface="+mn-cs"/>
              </a:rPr>
              <a:t>③ ９６億</a:t>
            </a:r>
            <a:r>
              <a:rPr kumimoji="1" lang="ja-JP" altLang="en-US" sz="1454" b="0" i="0" u="none" strike="noStrike" kern="1200" cap="none" spc="0" normalizeH="0" baseline="0" noProof="0" dirty="0">
                <a:ln>
                  <a:noFill/>
                </a:ln>
                <a:solidFill>
                  <a:srgbClr val="000099"/>
                </a:solidFill>
                <a:effectLst/>
                <a:uLnTx/>
                <a:uFillTx/>
                <a:latin typeface="HGPｺﾞｼｯｸE" panose="020B0900000000000000" pitchFamily="50" charset="-128"/>
                <a:ea typeface="HGPｺﾞｼｯｸE" panose="020B0900000000000000" pitchFamily="50" charset="-128"/>
                <a:cs typeface="+mn-cs"/>
              </a:rPr>
              <a:t>６</a:t>
            </a:r>
            <a:r>
              <a:rPr kumimoji="1" lang="ja-JP" altLang="ja-JP" sz="1454" b="0" i="0" u="none" strike="noStrike" kern="1200" cap="none" spc="0" normalizeH="0" baseline="0" noProof="0" dirty="0">
                <a:ln>
                  <a:noFill/>
                </a:ln>
                <a:solidFill>
                  <a:srgbClr val="000099"/>
                </a:solidFill>
                <a:effectLst/>
                <a:uLnTx/>
                <a:uFillTx/>
                <a:latin typeface="HGPｺﾞｼｯｸE" panose="020B0900000000000000" pitchFamily="50" charset="-128"/>
                <a:ea typeface="HGPｺﾞｼｯｸE" panose="020B0900000000000000" pitchFamily="50" charset="-128"/>
                <a:cs typeface="+mn-cs"/>
              </a:rPr>
              <a:t>，</a:t>
            </a:r>
            <a:r>
              <a:rPr kumimoji="1" lang="ja-JP" altLang="en-US" sz="1454" b="0" i="0" u="none" strike="noStrike" kern="1200" cap="none" spc="0" normalizeH="0" baseline="0" noProof="0" dirty="0">
                <a:ln>
                  <a:noFill/>
                </a:ln>
                <a:solidFill>
                  <a:srgbClr val="000099"/>
                </a:solidFill>
                <a:effectLst/>
                <a:uLnTx/>
                <a:uFillTx/>
                <a:latin typeface="HGPｺﾞｼｯｸE" panose="020B0900000000000000" pitchFamily="50" charset="-128"/>
                <a:ea typeface="HGPｺﾞｼｯｸE" panose="020B0900000000000000" pitchFamily="50" charset="-128"/>
                <a:cs typeface="+mn-cs"/>
              </a:rPr>
              <a:t>８</a:t>
            </a:r>
            <a:r>
              <a:rPr kumimoji="1" lang="ja-JP" altLang="ja-JP" sz="1454" b="0" i="0" u="none" strike="noStrike" kern="1200" cap="none" spc="0" normalizeH="0" baseline="0" noProof="0" dirty="0">
                <a:ln>
                  <a:noFill/>
                </a:ln>
                <a:solidFill>
                  <a:srgbClr val="000099"/>
                </a:solidFill>
                <a:effectLst/>
                <a:uLnTx/>
                <a:uFillTx/>
                <a:latin typeface="HGPｺﾞｼｯｸE" panose="020B0900000000000000" pitchFamily="50" charset="-128"/>
                <a:ea typeface="HGPｺﾞｼｯｸE" panose="020B0900000000000000" pitchFamily="50" charset="-128"/>
                <a:cs typeface="+mn-cs"/>
              </a:rPr>
              <a:t>００万円</a:t>
            </a:r>
            <a:r>
              <a:rPr kumimoji="1" lang="ja-JP" altLang="en-US" sz="1454" b="1" i="0" u="none" strike="noStrike" kern="1200" cap="none" spc="0" normalizeH="0" baseline="0" noProof="0" dirty="0">
                <a:ln>
                  <a:noFill/>
                </a:ln>
                <a:solidFill>
                  <a:srgbClr val="000099"/>
                </a:solidFill>
                <a:effectLst/>
                <a:uLnTx/>
                <a:uFillTx/>
                <a:latin typeface="HGPｺﾞｼｯｸE" panose="020B0900000000000000" pitchFamily="50" charset="-128"/>
                <a:ea typeface="HGPｺﾞｼｯｸE" panose="020B0900000000000000" pitchFamily="50" charset="-128"/>
                <a:cs typeface="+mn-cs"/>
              </a:rPr>
              <a:t>　</a:t>
            </a:r>
          </a:p>
        </p:txBody>
      </p:sp>
      <p:sp>
        <p:nvSpPr>
          <p:cNvPr id="9" name="角丸四角形 8"/>
          <p:cNvSpPr/>
          <p:nvPr/>
        </p:nvSpPr>
        <p:spPr>
          <a:xfrm>
            <a:off x="6509506" y="2233515"/>
            <a:ext cx="489173" cy="200025"/>
          </a:xfrm>
          <a:prstGeom prst="roundRect">
            <a:avLst/>
          </a:prstGeom>
          <a:solidFill>
            <a:schemeClr val="bg1"/>
          </a:solidFill>
          <a:ln w="31750" cmpd="sng">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49846" tIns="0" rIns="49846" bIns="24923" anchor="ctr"/>
          <a:lstStyle>
            <a:defPPr>
              <a:defRPr lang="ja-JP"/>
            </a:defPPr>
            <a:lvl1pPr algn="l" rtl="0" eaLnBrk="0" fontAlgn="base" hangingPunct="0">
              <a:spcBef>
                <a:spcPct val="0"/>
              </a:spcBef>
              <a:spcAft>
                <a:spcPct val="0"/>
              </a:spcAft>
              <a:defRPr kumimoji="1" kern="1200">
                <a:solidFill>
                  <a:schemeClr val="lt1"/>
                </a:solidFill>
                <a:latin typeface="+mn-lt"/>
                <a:ea typeface="+mn-ea"/>
                <a:cs typeface="+mn-cs"/>
              </a:defRPr>
            </a:lvl1pPr>
            <a:lvl2pPr marL="382588" indent="-41275" algn="l" rtl="0" eaLnBrk="0" fontAlgn="base" hangingPunct="0">
              <a:spcBef>
                <a:spcPct val="0"/>
              </a:spcBef>
              <a:spcAft>
                <a:spcPct val="0"/>
              </a:spcAft>
              <a:defRPr kumimoji="1" kern="1200">
                <a:solidFill>
                  <a:schemeClr val="lt1"/>
                </a:solidFill>
                <a:latin typeface="+mn-lt"/>
                <a:ea typeface="+mn-ea"/>
                <a:cs typeface="+mn-cs"/>
              </a:defRPr>
            </a:lvl2pPr>
            <a:lvl3pPr marL="773113" indent="-90488" algn="l" rtl="0" eaLnBrk="0" fontAlgn="base" hangingPunct="0">
              <a:spcBef>
                <a:spcPct val="0"/>
              </a:spcBef>
              <a:spcAft>
                <a:spcPct val="0"/>
              </a:spcAft>
              <a:defRPr kumimoji="1" kern="1200">
                <a:solidFill>
                  <a:schemeClr val="lt1"/>
                </a:solidFill>
                <a:latin typeface="+mn-lt"/>
                <a:ea typeface="+mn-ea"/>
                <a:cs typeface="+mn-cs"/>
              </a:defRPr>
            </a:lvl3pPr>
            <a:lvl4pPr marL="1162050" indent="-138113" algn="l" rtl="0" eaLnBrk="0" fontAlgn="base" hangingPunct="0">
              <a:spcBef>
                <a:spcPct val="0"/>
              </a:spcBef>
              <a:spcAft>
                <a:spcPct val="0"/>
              </a:spcAft>
              <a:defRPr kumimoji="1" kern="1200">
                <a:solidFill>
                  <a:schemeClr val="lt1"/>
                </a:solidFill>
                <a:latin typeface="+mn-lt"/>
                <a:ea typeface="+mn-ea"/>
                <a:cs typeface="+mn-cs"/>
              </a:defRPr>
            </a:lvl4pPr>
            <a:lvl5pPr marL="1552575" indent="-187325" algn="l" rtl="0" eaLnBrk="0" fontAlgn="base" hangingPunct="0">
              <a:spcBef>
                <a:spcPct val="0"/>
              </a:spcBef>
              <a:spcAft>
                <a:spcPct val="0"/>
              </a:spcAft>
              <a:defRPr kumimoji="1" kern="1200">
                <a:solidFill>
                  <a:schemeClr val="lt1"/>
                </a:solidFill>
                <a:latin typeface="+mn-lt"/>
                <a:ea typeface="+mn-ea"/>
                <a:cs typeface="+mn-cs"/>
              </a:defRPr>
            </a:lvl5pPr>
            <a:lvl6pPr marL="2286000" algn="l" defTabSz="914400" rtl="0" eaLnBrk="1" latinLnBrk="0" hangingPunct="1">
              <a:defRPr kumimoji="1" kern="1200">
                <a:solidFill>
                  <a:schemeClr val="lt1"/>
                </a:solidFill>
                <a:latin typeface="+mn-lt"/>
                <a:ea typeface="+mn-ea"/>
                <a:cs typeface="+mn-cs"/>
              </a:defRPr>
            </a:lvl6pPr>
            <a:lvl7pPr marL="2743200" algn="l" defTabSz="914400" rtl="0" eaLnBrk="1" latinLnBrk="0" hangingPunct="1">
              <a:defRPr kumimoji="1" kern="1200">
                <a:solidFill>
                  <a:schemeClr val="lt1"/>
                </a:solidFill>
                <a:latin typeface="+mn-lt"/>
                <a:ea typeface="+mn-ea"/>
                <a:cs typeface="+mn-cs"/>
              </a:defRPr>
            </a:lvl7pPr>
            <a:lvl8pPr marL="3200400" algn="l" defTabSz="914400" rtl="0" eaLnBrk="1" latinLnBrk="0" hangingPunct="1">
              <a:defRPr kumimoji="1" kern="1200">
                <a:solidFill>
                  <a:schemeClr val="lt1"/>
                </a:solidFill>
                <a:latin typeface="+mn-lt"/>
                <a:ea typeface="+mn-ea"/>
                <a:cs typeface="+mn-cs"/>
              </a:defRPr>
            </a:lvl8pPr>
            <a:lvl9pPr marL="3657600" algn="l" defTabSz="914400" rtl="0" eaLnBrk="1" latinLnBrk="0" hangingPunct="1">
              <a:defRPr kumimoji="1" kern="1200">
                <a:solidFill>
                  <a:schemeClr val="lt1"/>
                </a:solidFill>
                <a:latin typeface="+mn-lt"/>
                <a:ea typeface="+mn-ea"/>
                <a:cs typeface="+mn-cs"/>
              </a:defRPr>
            </a:lvl9pPr>
          </a:lstStyle>
          <a:p>
            <a:pPr marL="0" marR="0" lvl="0" indent="0" algn="ctr" defTabSz="633062" rtl="0" eaLnBrk="1" fontAlgn="base" latinLnBrk="0" hangingPunct="1">
              <a:lnSpc>
                <a:spcPct val="100000"/>
              </a:lnSpc>
              <a:spcBef>
                <a:spcPct val="0"/>
              </a:spcBef>
              <a:spcAft>
                <a:spcPct val="0"/>
              </a:spcAft>
              <a:buClrTx/>
              <a:buSzTx/>
              <a:buFontTx/>
              <a:buNone/>
              <a:tabLst/>
              <a:defRPr/>
            </a:pPr>
            <a:r>
              <a:rPr kumimoji="1" lang="ja-JP" altLang="en-US" sz="1246" b="1" i="0" u="none" strike="noStrike" kern="1200" cap="none" spc="0" normalizeH="0" baseline="0" noProof="0" dirty="0">
                <a:ln>
                  <a:noFill/>
                </a:ln>
                <a:solidFill>
                  <a:srgbClr val="000000"/>
                </a:solidFill>
                <a:effectLst/>
                <a:uLnTx/>
                <a:uFillTx/>
                <a:latin typeface="HG丸ｺﾞｼｯｸM-PRO" pitchFamily="50" charset="-128"/>
                <a:ea typeface="HG丸ｺﾞｼｯｸM-PRO" pitchFamily="50" charset="-128"/>
                <a:cs typeface="+mn-cs"/>
              </a:rPr>
              <a:t>拡充</a:t>
            </a:r>
          </a:p>
        </p:txBody>
      </p:sp>
      <p:sp>
        <p:nvSpPr>
          <p:cNvPr id="10" name="AutoShape 6"/>
          <p:cNvSpPr>
            <a:spLocks noChangeArrowheads="1"/>
          </p:cNvSpPr>
          <p:nvPr/>
        </p:nvSpPr>
        <p:spPr bwMode="auto">
          <a:xfrm>
            <a:off x="489313" y="1445959"/>
            <a:ext cx="8192901" cy="274710"/>
          </a:xfrm>
          <a:prstGeom prst="roundRect">
            <a:avLst>
              <a:gd name="adj" fmla="val 16667"/>
            </a:avLst>
          </a:prstGeom>
          <a:solidFill>
            <a:schemeClr val="accent1">
              <a:lumMod val="40000"/>
              <a:lumOff val="60000"/>
            </a:schemeClr>
          </a:solidFill>
          <a:ln w="22225">
            <a:noFill/>
            <a:round/>
            <a:headEnd/>
            <a:tailEnd/>
          </a:ln>
          <a:effectLst>
            <a:outerShdw blurRad="50800" dist="38100" dir="2700000" algn="tl" rotWithShape="0">
              <a:prstClr val="black">
                <a:alpha val="40000"/>
              </a:prstClr>
            </a:outerShdw>
          </a:effectLst>
        </p:spPr>
        <p:txBody>
          <a:bodyPr lIns="53951" tIns="0" rIns="53951" bIns="0" anchor="ctr"/>
          <a:lstStyle/>
          <a:p>
            <a:pPr marL="0" marR="0" lvl="0" indent="0" algn="l" defTabSz="633062" rtl="0" eaLnBrk="0" fontAlgn="base" latinLnBrk="0" hangingPunct="0">
              <a:lnSpc>
                <a:spcPct val="100000"/>
              </a:lnSpc>
              <a:spcBef>
                <a:spcPct val="0"/>
              </a:spcBef>
              <a:spcAft>
                <a:spcPct val="0"/>
              </a:spcAft>
              <a:buClrTx/>
              <a:buSzTx/>
              <a:buFontTx/>
              <a:buNone/>
              <a:tabLst/>
              <a:defRPr/>
            </a:pPr>
            <a:r>
              <a:rPr kumimoji="1" lang="ja-JP" altLang="en-US" sz="1454"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新型コロナ受診相談センターの運営　　　　　　　　　　　　　③８億４００万円</a:t>
            </a:r>
          </a:p>
        </p:txBody>
      </p:sp>
      <p:sp>
        <p:nvSpPr>
          <p:cNvPr id="11" name="正方形/長方形 10"/>
          <p:cNvSpPr/>
          <p:nvPr/>
        </p:nvSpPr>
        <p:spPr>
          <a:xfrm>
            <a:off x="691152" y="1833258"/>
            <a:ext cx="7871791" cy="348109"/>
          </a:xfrm>
          <a:prstGeom prst="rect">
            <a:avLst/>
          </a:prstGeom>
        </p:spPr>
        <p:txBody>
          <a:bodyPr wrap="square">
            <a:spAutoFit/>
          </a:bodyPr>
          <a:lstStyle/>
          <a:p>
            <a:pPr marL="0" marR="0" lvl="0" indent="0" algn="l" defTabSz="633062" rtl="0" eaLnBrk="0" fontAlgn="base" latinLnBrk="0" hangingPunct="0">
              <a:lnSpc>
                <a:spcPct val="100000"/>
              </a:lnSpc>
              <a:spcBef>
                <a:spcPct val="0"/>
              </a:spcBef>
              <a:spcAft>
                <a:spcPct val="0"/>
              </a:spcAft>
              <a:buClrTx/>
              <a:buSzTx/>
              <a:buFontTx/>
              <a:buNone/>
              <a:tabLst/>
              <a:defRPr/>
            </a:pPr>
            <a:r>
              <a:rPr kumimoji="1" lang="ja-JP" altLang="en-US"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（令和２年度から継続）</a:t>
            </a:r>
            <a:endParaRPr kumimoji="1" lang="ja-JP" altLang="en-US" sz="1246" b="1"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p:txBody>
      </p:sp>
      <p:sp>
        <p:nvSpPr>
          <p:cNvPr id="12" name="正方形/長方形 11"/>
          <p:cNvSpPr/>
          <p:nvPr/>
        </p:nvSpPr>
        <p:spPr>
          <a:xfrm>
            <a:off x="691152" y="2602770"/>
            <a:ext cx="7991060" cy="348109"/>
          </a:xfrm>
          <a:prstGeom prst="rect">
            <a:avLst/>
          </a:prstGeom>
        </p:spPr>
        <p:txBody>
          <a:bodyPr wrap="square">
            <a:spAutoFit/>
          </a:bodyPr>
          <a:lstStyle/>
          <a:p>
            <a:pPr marL="0" marR="0" lvl="0" indent="0" algn="l" defTabSz="633062" rtl="0" eaLnBrk="0" fontAlgn="base" latinLnBrk="0" hangingPunct="0">
              <a:lnSpc>
                <a:spcPct val="100000"/>
              </a:lnSpc>
              <a:spcBef>
                <a:spcPct val="0"/>
              </a:spcBef>
              <a:spcAft>
                <a:spcPct val="0"/>
              </a:spcAft>
              <a:buClrTx/>
              <a:buSzTx/>
              <a:buFontTx/>
              <a:buNone/>
              <a:tabLst/>
              <a:defRPr/>
            </a:pPr>
            <a:r>
              <a:rPr kumimoji="1" lang="ja-JP" altLang="en-US"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（令和２年度から継続）</a:t>
            </a:r>
            <a:endParaRPr kumimoji="1" lang="ja-JP" altLang="en-US" sz="1246" b="1"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p:txBody>
      </p:sp>
      <p:sp>
        <p:nvSpPr>
          <p:cNvPr id="13" name="AutoShape 6"/>
          <p:cNvSpPr>
            <a:spLocks noChangeArrowheads="1"/>
          </p:cNvSpPr>
          <p:nvPr/>
        </p:nvSpPr>
        <p:spPr bwMode="auto">
          <a:xfrm>
            <a:off x="489312" y="2953138"/>
            <a:ext cx="8192900" cy="274710"/>
          </a:xfrm>
          <a:prstGeom prst="roundRect">
            <a:avLst>
              <a:gd name="adj" fmla="val 16667"/>
            </a:avLst>
          </a:prstGeom>
          <a:solidFill>
            <a:schemeClr val="accent1">
              <a:lumMod val="40000"/>
              <a:lumOff val="60000"/>
            </a:schemeClr>
          </a:solidFill>
          <a:ln w="22225">
            <a:noFill/>
            <a:round/>
            <a:headEnd/>
            <a:tailEnd/>
          </a:ln>
          <a:effectLst>
            <a:outerShdw blurRad="50800" dist="38100" dir="2700000" algn="tl" rotWithShape="0">
              <a:prstClr val="black">
                <a:alpha val="40000"/>
              </a:prstClr>
            </a:outerShdw>
          </a:effectLst>
        </p:spPr>
        <p:txBody>
          <a:bodyPr lIns="53951" tIns="0" rIns="53951" bIns="0" anchor="ctr"/>
          <a:lstStyle/>
          <a:p>
            <a:pPr marL="0" marR="0" lvl="0" indent="0" algn="l" defTabSz="844083" rtl="0" eaLnBrk="0" fontAlgn="base" latinLnBrk="0" hangingPunct="0">
              <a:lnSpc>
                <a:spcPct val="100000"/>
              </a:lnSpc>
              <a:spcBef>
                <a:spcPct val="0"/>
              </a:spcBef>
              <a:spcAft>
                <a:spcPct val="0"/>
              </a:spcAft>
              <a:buClrTx/>
              <a:buSzTx/>
              <a:buFontTx/>
              <a:buNone/>
              <a:tabLst/>
              <a:defRPr/>
            </a:pPr>
            <a:r>
              <a:rPr kumimoji="1" lang="ja-JP" altLang="en-US" sz="1454"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保健所等における健康観察体制の強化など　　　　　　　③９億８，０００万円</a:t>
            </a:r>
          </a:p>
        </p:txBody>
      </p:sp>
      <p:sp>
        <p:nvSpPr>
          <p:cNvPr id="15" name="正方形/長方形 14"/>
          <p:cNvSpPr/>
          <p:nvPr/>
        </p:nvSpPr>
        <p:spPr>
          <a:xfrm>
            <a:off x="691152" y="3387034"/>
            <a:ext cx="7871791" cy="348109"/>
          </a:xfrm>
          <a:prstGeom prst="rect">
            <a:avLst/>
          </a:prstGeom>
        </p:spPr>
        <p:txBody>
          <a:bodyPr wrap="square">
            <a:spAutoFit/>
          </a:bodyPr>
          <a:lstStyle/>
          <a:p>
            <a:pPr marL="0" marR="0" lvl="0" indent="0" algn="l" defTabSz="844083" rtl="0" eaLnBrk="0" fontAlgn="base" latinLnBrk="0" hangingPunct="0">
              <a:lnSpc>
                <a:spcPct val="100000"/>
              </a:lnSpc>
              <a:spcBef>
                <a:spcPct val="0"/>
              </a:spcBef>
              <a:spcAft>
                <a:spcPct val="0"/>
              </a:spcAft>
              <a:buClrTx/>
              <a:buSzTx/>
              <a:buFontTx/>
              <a:buNone/>
              <a:tabLst/>
              <a:defRPr/>
            </a:pPr>
            <a:r>
              <a:rPr kumimoji="1" lang="ja-JP" altLang="en-US"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（令和２年度から継続）</a:t>
            </a:r>
            <a:endParaRPr kumimoji="1" lang="ja-JP" altLang="en-US" sz="1246" b="1"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p:txBody>
      </p:sp>
      <p:sp>
        <p:nvSpPr>
          <p:cNvPr id="19" name="AutoShape 6"/>
          <p:cNvSpPr>
            <a:spLocks noChangeArrowheads="1"/>
          </p:cNvSpPr>
          <p:nvPr/>
        </p:nvSpPr>
        <p:spPr bwMode="auto">
          <a:xfrm>
            <a:off x="489313" y="3799551"/>
            <a:ext cx="8192901" cy="454278"/>
          </a:xfrm>
          <a:prstGeom prst="roundRect">
            <a:avLst>
              <a:gd name="adj" fmla="val 16667"/>
            </a:avLst>
          </a:prstGeom>
          <a:solidFill>
            <a:schemeClr val="accent1">
              <a:lumMod val="40000"/>
              <a:lumOff val="60000"/>
            </a:schemeClr>
          </a:solidFill>
          <a:ln w="22225">
            <a:noFill/>
            <a:round/>
            <a:headEnd/>
            <a:tailEnd/>
          </a:ln>
          <a:effectLst>
            <a:outerShdw blurRad="50800" dist="38100" dir="2700000" algn="tl" rotWithShape="0">
              <a:prstClr val="black">
                <a:alpha val="40000"/>
              </a:prstClr>
            </a:outerShdw>
          </a:effectLst>
        </p:spPr>
        <p:txBody>
          <a:bodyPr lIns="53951" tIns="0" rIns="53951" bIns="0" anchor="ctr"/>
          <a:lstStyle/>
          <a:p>
            <a:pPr marL="0" marR="0" lvl="0" indent="0" algn="l" defTabSz="844083" rtl="0" eaLnBrk="0" fontAlgn="base" latinLnBrk="0" hangingPunct="0">
              <a:lnSpc>
                <a:spcPct val="100000"/>
              </a:lnSpc>
              <a:spcBef>
                <a:spcPct val="0"/>
              </a:spcBef>
              <a:spcAft>
                <a:spcPct val="0"/>
              </a:spcAft>
              <a:buClrTx/>
              <a:buSzTx/>
              <a:buFontTx/>
              <a:buNone/>
              <a:tabLst/>
              <a:defRPr/>
            </a:pPr>
            <a:r>
              <a:rPr kumimoji="1" lang="ja-JP" altLang="en-US" sz="1454"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新型コロナウイルス感染症軽症者等自宅療養者への配食サービス事業</a:t>
            </a:r>
          </a:p>
          <a:p>
            <a:pPr marL="0" marR="0" lvl="0" indent="0" algn="l" defTabSz="633062" rtl="0" eaLnBrk="0" fontAlgn="base" latinLnBrk="0" hangingPunct="0">
              <a:lnSpc>
                <a:spcPct val="100000"/>
              </a:lnSpc>
              <a:spcBef>
                <a:spcPct val="0"/>
              </a:spcBef>
              <a:spcAft>
                <a:spcPct val="0"/>
              </a:spcAft>
              <a:buClrTx/>
              <a:buSzTx/>
              <a:buFontTx/>
              <a:buNone/>
              <a:tabLst/>
              <a:defRPr/>
            </a:pPr>
            <a:r>
              <a:rPr kumimoji="1" lang="ja-JP" altLang="en-US" sz="1454"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　　　　　　　　　　　　　　　　　　　　　　　　　　 　　　　③１８億５，１００万円</a:t>
            </a:r>
          </a:p>
        </p:txBody>
      </p:sp>
      <p:sp>
        <p:nvSpPr>
          <p:cNvPr id="20" name="角丸四角形 19"/>
          <p:cNvSpPr/>
          <p:nvPr/>
        </p:nvSpPr>
        <p:spPr>
          <a:xfrm>
            <a:off x="6579984" y="3960845"/>
            <a:ext cx="489173" cy="200025"/>
          </a:xfrm>
          <a:prstGeom prst="roundRect">
            <a:avLst/>
          </a:prstGeom>
          <a:solidFill>
            <a:schemeClr val="bg1"/>
          </a:solidFill>
          <a:ln w="31750" cmpd="sng">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49846" tIns="0" rIns="49846" bIns="24923" anchor="ctr"/>
          <a:lstStyle>
            <a:defPPr>
              <a:defRPr lang="ja-JP"/>
            </a:defPPr>
            <a:lvl1pPr algn="l" rtl="0" eaLnBrk="0" fontAlgn="base" hangingPunct="0">
              <a:spcBef>
                <a:spcPct val="0"/>
              </a:spcBef>
              <a:spcAft>
                <a:spcPct val="0"/>
              </a:spcAft>
              <a:defRPr kumimoji="1" kern="1200">
                <a:solidFill>
                  <a:schemeClr val="lt1"/>
                </a:solidFill>
                <a:latin typeface="+mn-lt"/>
                <a:ea typeface="+mn-ea"/>
                <a:cs typeface="+mn-cs"/>
              </a:defRPr>
            </a:lvl1pPr>
            <a:lvl2pPr marL="382588" indent="-41275" algn="l" rtl="0" eaLnBrk="0" fontAlgn="base" hangingPunct="0">
              <a:spcBef>
                <a:spcPct val="0"/>
              </a:spcBef>
              <a:spcAft>
                <a:spcPct val="0"/>
              </a:spcAft>
              <a:defRPr kumimoji="1" kern="1200">
                <a:solidFill>
                  <a:schemeClr val="lt1"/>
                </a:solidFill>
                <a:latin typeface="+mn-lt"/>
                <a:ea typeface="+mn-ea"/>
                <a:cs typeface="+mn-cs"/>
              </a:defRPr>
            </a:lvl2pPr>
            <a:lvl3pPr marL="773113" indent="-90488" algn="l" rtl="0" eaLnBrk="0" fontAlgn="base" hangingPunct="0">
              <a:spcBef>
                <a:spcPct val="0"/>
              </a:spcBef>
              <a:spcAft>
                <a:spcPct val="0"/>
              </a:spcAft>
              <a:defRPr kumimoji="1" kern="1200">
                <a:solidFill>
                  <a:schemeClr val="lt1"/>
                </a:solidFill>
                <a:latin typeface="+mn-lt"/>
                <a:ea typeface="+mn-ea"/>
                <a:cs typeface="+mn-cs"/>
              </a:defRPr>
            </a:lvl3pPr>
            <a:lvl4pPr marL="1162050" indent="-138113" algn="l" rtl="0" eaLnBrk="0" fontAlgn="base" hangingPunct="0">
              <a:spcBef>
                <a:spcPct val="0"/>
              </a:spcBef>
              <a:spcAft>
                <a:spcPct val="0"/>
              </a:spcAft>
              <a:defRPr kumimoji="1" kern="1200">
                <a:solidFill>
                  <a:schemeClr val="lt1"/>
                </a:solidFill>
                <a:latin typeface="+mn-lt"/>
                <a:ea typeface="+mn-ea"/>
                <a:cs typeface="+mn-cs"/>
              </a:defRPr>
            </a:lvl4pPr>
            <a:lvl5pPr marL="1552575" indent="-187325" algn="l" rtl="0" eaLnBrk="0" fontAlgn="base" hangingPunct="0">
              <a:spcBef>
                <a:spcPct val="0"/>
              </a:spcBef>
              <a:spcAft>
                <a:spcPct val="0"/>
              </a:spcAft>
              <a:defRPr kumimoji="1" kern="1200">
                <a:solidFill>
                  <a:schemeClr val="lt1"/>
                </a:solidFill>
                <a:latin typeface="+mn-lt"/>
                <a:ea typeface="+mn-ea"/>
                <a:cs typeface="+mn-cs"/>
              </a:defRPr>
            </a:lvl5pPr>
            <a:lvl6pPr marL="2286000" algn="l" defTabSz="914400" rtl="0" eaLnBrk="1" latinLnBrk="0" hangingPunct="1">
              <a:defRPr kumimoji="1" kern="1200">
                <a:solidFill>
                  <a:schemeClr val="lt1"/>
                </a:solidFill>
                <a:latin typeface="+mn-lt"/>
                <a:ea typeface="+mn-ea"/>
                <a:cs typeface="+mn-cs"/>
              </a:defRPr>
            </a:lvl6pPr>
            <a:lvl7pPr marL="2743200" algn="l" defTabSz="914400" rtl="0" eaLnBrk="1" latinLnBrk="0" hangingPunct="1">
              <a:defRPr kumimoji="1" kern="1200">
                <a:solidFill>
                  <a:schemeClr val="lt1"/>
                </a:solidFill>
                <a:latin typeface="+mn-lt"/>
                <a:ea typeface="+mn-ea"/>
                <a:cs typeface="+mn-cs"/>
              </a:defRPr>
            </a:lvl7pPr>
            <a:lvl8pPr marL="3200400" algn="l" defTabSz="914400" rtl="0" eaLnBrk="1" latinLnBrk="0" hangingPunct="1">
              <a:defRPr kumimoji="1" kern="1200">
                <a:solidFill>
                  <a:schemeClr val="lt1"/>
                </a:solidFill>
                <a:latin typeface="+mn-lt"/>
                <a:ea typeface="+mn-ea"/>
                <a:cs typeface="+mn-cs"/>
              </a:defRPr>
            </a:lvl8pPr>
            <a:lvl9pPr marL="3657600" algn="l" defTabSz="914400" rtl="0" eaLnBrk="1" latinLnBrk="0" hangingPunct="1">
              <a:defRPr kumimoji="1" kern="1200">
                <a:solidFill>
                  <a:schemeClr val="lt1"/>
                </a:solidFill>
                <a:latin typeface="+mn-lt"/>
                <a:ea typeface="+mn-ea"/>
                <a:cs typeface="+mn-cs"/>
              </a:defRPr>
            </a:lvl9pPr>
          </a:lstStyle>
          <a:p>
            <a:pPr marL="0" marR="0" lvl="0" indent="0" algn="ctr" defTabSz="633062" rtl="0" eaLnBrk="1" fontAlgn="base" latinLnBrk="0" hangingPunct="1">
              <a:lnSpc>
                <a:spcPct val="100000"/>
              </a:lnSpc>
              <a:spcBef>
                <a:spcPct val="0"/>
              </a:spcBef>
              <a:spcAft>
                <a:spcPct val="0"/>
              </a:spcAft>
              <a:buClrTx/>
              <a:buSzTx/>
              <a:buFontTx/>
              <a:buNone/>
              <a:tabLst/>
              <a:defRPr/>
            </a:pPr>
            <a:r>
              <a:rPr kumimoji="1" lang="ja-JP" altLang="en-US" sz="1246" b="1" i="0" u="none" strike="noStrike" kern="1200" cap="none" spc="0" normalizeH="0" baseline="0" noProof="0" dirty="0">
                <a:ln>
                  <a:noFill/>
                </a:ln>
                <a:solidFill>
                  <a:srgbClr val="000000"/>
                </a:solidFill>
                <a:effectLst/>
                <a:uLnTx/>
                <a:uFillTx/>
                <a:latin typeface="HG丸ｺﾞｼｯｸM-PRO" pitchFamily="50" charset="-128"/>
                <a:ea typeface="HG丸ｺﾞｼｯｸM-PRO" pitchFamily="50" charset="-128"/>
                <a:cs typeface="+mn-cs"/>
              </a:rPr>
              <a:t>拡充</a:t>
            </a:r>
          </a:p>
        </p:txBody>
      </p:sp>
      <p:sp>
        <p:nvSpPr>
          <p:cNvPr id="21" name="正方形/長方形 20"/>
          <p:cNvSpPr/>
          <p:nvPr/>
        </p:nvSpPr>
        <p:spPr>
          <a:xfrm>
            <a:off x="691152" y="4398217"/>
            <a:ext cx="7991060" cy="348109"/>
          </a:xfrm>
          <a:prstGeom prst="rect">
            <a:avLst/>
          </a:prstGeom>
        </p:spPr>
        <p:txBody>
          <a:bodyPr wrap="square">
            <a:spAutoFit/>
          </a:bodyPr>
          <a:lstStyle/>
          <a:p>
            <a:pPr marL="0" marR="0" lvl="0" indent="0" algn="l" defTabSz="844083" rtl="0" eaLnBrk="0" fontAlgn="base" latinLnBrk="0" hangingPunct="0">
              <a:lnSpc>
                <a:spcPct val="100000"/>
              </a:lnSpc>
              <a:spcBef>
                <a:spcPct val="0"/>
              </a:spcBef>
              <a:spcAft>
                <a:spcPct val="0"/>
              </a:spcAft>
              <a:buClrTx/>
              <a:buSzTx/>
              <a:buFontTx/>
              <a:buNone/>
              <a:tabLst/>
              <a:defRPr/>
            </a:pPr>
            <a:r>
              <a:rPr kumimoji="1" lang="ja-JP" altLang="en-US"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（令和２年度から継続）</a:t>
            </a:r>
            <a:endParaRPr kumimoji="1" lang="ja-JP" altLang="en-US" sz="1246" b="1"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p:txBody>
      </p:sp>
      <p:sp>
        <p:nvSpPr>
          <p:cNvPr id="2" name="スライド番号プレースホルダー 1"/>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1E2DCCE-2328-4EE7-B47C-8DACD135FF60}" type="slidenum">
              <a:rPr kumimoji="1" lang="en-US" altLang="ja-JP" sz="11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300</a:t>
            </a:fld>
            <a:endParaRPr kumimoji="1" lang="en-US" altLang="ja-JP" sz="11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
        <p:nvSpPr>
          <p:cNvPr id="16" name="テキスト ボックス 36"/>
          <p:cNvSpPr txBox="1"/>
          <p:nvPr/>
        </p:nvSpPr>
        <p:spPr>
          <a:xfrm>
            <a:off x="53576" y="46166"/>
            <a:ext cx="3993789"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Ⅳ</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　新型</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コロナウイルス感染症</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対策</a:t>
            </a:r>
            <a:endPar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endParaRPr>
          </a:p>
        </p:txBody>
      </p:sp>
    </p:spTree>
    <p:extLst>
      <p:ext uri="{BB962C8B-B14F-4D97-AF65-F5344CB8AC3E}">
        <p14:creationId xmlns:p14="http://schemas.microsoft.com/office/powerpoint/2010/main" val="1716072812"/>
      </p:ext>
    </p:extLst>
  </p:cSld>
  <p:clrMapOvr>
    <a:masterClrMapping/>
  </p:clrMapOvr>
  <p:transition/>
  <p:timing>
    <p:tnLst>
      <p:par>
        <p:cTn id="1" dur="indefinite" restart="never" nodeType="tmRoot"/>
      </p:par>
    </p:tnLst>
  </p:timing>
</p:sld>
</file>

<file path=ppt/slides/slide3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Rectangle 4"/>
          <p:cNvSpPr>
            <a:spLocks noChangeArrowheads="1"/>
          </p:cNvSpPr>
          <p:nvPr/>
        </p:nvSpPr>
        <p:spPr bwMode="auto">
          <a:xfrm>
            <a:off x="351693" y="1055077"/>
            <a:ext cx="8440615" cy="329712"/>
          </a:xfrm>
          <a:prstGeom prst="rect">
            <a:avLst/>
          </a:prstGeom>
          <a:solidFill>
            <a:srgbClr val="000099"/>
          </a:solidFill>
          <a:ln w="38100" algn="ctr">
            <a:noFill/>
            <a:miter lim="800000"/>
            <a:headEnd/>
            <a:tailEnd/>
          </a:ln>
          <a:effectLst/>
        </p:spPr>
        <p:txBody>
          <a:bodyPr wrap="none" lIns="53951" tIns="26975" rIns="53951" bIns="26975" anchor="ctr"/>
          <a:lstStyle/>
          <a:p>
            <a:pPr marL="0" marR="0" lvl="0" indent="0" algn="ctr" defTabSz="633062" rtl="0" eaLnBrk="1" fontAlgn="base" latinLnBrk="0" hangingPunct="1">
              <a:lnSpc>
                <a:spcPct val="100000"/>
              </a:lnSpc>
              <a:spcBef>
                <a:spcPct val="0"/>
              </a:spcBef>
              <a:spcAft>
                <a:spcPct val="0"/>
              </a:spcAft>
              <a:buClrTx/>
              <a:buSzTx/>
              <a:buFontTx/>
              <a:buNone/>
              <a:tabLst/>
              <a:defRPr/>
            </a:pPr>
            <a:r>
              <a:rPr kumimoji="1" lang="ja-JP" altLang="en-US" sz="1939"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HG創英角ｺﾞｼｯｸUB" pitchFamily="49" charset="-128"/>
                <a:cs typeface="+mn-cs"/>
              </a:rPr>
              <a:t>令和３年度</a:t>
            </a:r>
            <a:endParaRPr kumimoji="1" lang="en-US" altLang="ja-JP" sz="1939"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HG創英角ｺﾞｼｯｸUB" pitchFamily="49" charset="-128"/>
              <a:cs typeface="+mn-cs"/>
            </a:endParaRPr>
          </a:p>
        </p:txBody>
      </p:sp>
      <p:sp>
        <p:nvSpPr>
          <p:cNvPr id="7" name="コンテンツ プレースホルダー 2"/>
          <p:cNvSpPr txBox="1">
            <a:spLocks/>
          </p:cNvSpPr>
          <p:nvPr/>
        </p:nvSpPr>
        <p:spPr>
          <a:xfrm>
            <a:off x="1523267" y="2319607"/>
            <a:ext cx="6096367" cy="1292832"/>
          </a:xfrm>
          <a:prstGeom prst="rect">
            <a:avLst/>
          </a:prstGeom>
        </p:spPr>
        <p:txBody>
          <a:bodyPr anchor="t" anchorCtr="0">
            <a:noAutofit/>
          </a:bodyPr>
          <a:lstStyle>
            <a:lvl1pPr marL="285750" indent="-285750" algn="l" rtl="0" eaLnBrk="0" fontAlgn="base" hangingPunct="0">
              <a:spcBef>
                <a:spcPct val="20000"/>
              </a:spcBef>
              <a:spcAft>
                <a:spcPct val="0"/>
              </a:spcAft>
              <a:buChar char="•"/>
              <a:defRPr kumimoji="1" sz="2800">
                <a:solidFill>
                  <a:schemeClr val="tx1"/>
                </a:solidFill>
                <a:latin typeface="+mn-lt"/>
                <a:ea typeface="+mn-ea"/>
                <a:cs typeface="+mn-cs"/>
              </a:defRPr>
            </a:lvl1pPr>
            <a:lvl2pPr marL="627063" indent="-236538" algn="l" rtl="0" eaLnBrk="0" fontAlgn="base" hangingPunct="0">
              <a:spcBef>
                <a:spcPct val="20000"/>
              </a:spcBef>
              <a:spcAft>
                <a:spcPct val="0"/>
              </a:spcAft>
              <a:buChar char="–"/>
              <a:defRPr kumimoji="1" sz="2400">
                <a:solidFill>
                  <a:schemeClr val="tx1"/>
                </a:solidFill>
                <a:latin typeface="+mn-lt"/>
                <a:ea typeface="+mn-ea"/>
              </a:defRPr>
            </a:lvl2pPr>
            <a:lvl3pPr marL="968375" indent="-188913" algn="l" rtl="0" eaLnBrk="0" fontAlgn="base" hangingPunct="0">
              <a:spcBef>
                <a:spcPct val="20000"/>
              </a:spcBef>
              <a:spcAft>
                <a:spcPct val="0"/>
              </a:spcAft>
              <a:buChar char="•"/>
              <a:defRPr kumimoji="1" sz="2000">
                <a:solidFill>
                  <a:schemeClr val="tx1"/>
                </a:solidFill>
                <a:latin typeface="+mn-lt"/>
                <a:ea typeface="+mn-ea"/>
              </a:defRPr>
            </a:lvl3pPr>
            <a:lvl4pPr marL="1357313" indent="-188913" algn="l" rtl="0" eaLnBrk="0" fontAlgn="base" hangingPunct="0">
              <a:spcBef>
                <a:spcPct val="20000"/>
              </a:spcBef>
              <a:spcAft>
                <a:spcPct val="0"/>
              </a:spcAft>
              <a:buChar char="–"/>
              <a:defRPr kumimoji="1" sz="1700">
                <a:solidFill>
                  <a:schemeClr val="tx1"/>
                </a:solidFill>
                <a:latin typeface="+mn-lt"/>
                <a:ea typeface="+mn-ea"/>
              </a:defRPr>
            </a:lvl4pPr>
            <a:lvl5pPr marL="1747838" indent="-188913" algn="l" rtl="0" eaLnBrk="0" fontAlgn="base" hangingPunct="0">
              <a:spcBef>
                <a:spcPct val="20000"/>
              </a:spcBef>
              <a:spcAft>
                <a:spcPct val="0"/>
              </a:spcAft>
              <a:buChar char="»"/>
              <a:defRPr kumimoji="1" sz="1700">
                <a:solidFill>
                  <a:schemeClr val="tx1"/>
                </a:solidFill>
                <a:latin typeface="+mn-lt"/>
                <a:ea typeface="+mn-ea"/>
              </a:defRPr>
            </a:lvl5pPr>
            <a:lvl6pPr marL="2142013" indent="-194728" algn="l" rtl="0" fontAlgn="base">
              <a:spcBef>
                <a:spcPct val="20000"/>
              </a:spcBef>
              <a:spcAft>
                <a:spcPct val="0"/>
              </a:spcAft>
              <a:buChar char="»"/>
              <a:defRPr kumimoji="1" sz="1700">
                <a:solidFill>
                  <a:schemeClr val="tx1"/>
                </a:solidFill>
                <a:latin typeface="+mn-lt"/>
                <a:ea typeface="+mn-ea"/>
              </a:defRPr>
            </a:lvl6pPr>
            <a:lvl7pPr marL="2531469" indent="-194728" algn="l" rtl="0" fontAlgn="base">
              <a:spcBef>
                <a:spcPct val="20000"/>
              </a:spcBef>
              <a:spcAft>
                <a:spcPct val="0"/>
              </a:spcAft>
              <a:buChar char="»"/>
              <a:defRPr kumimoji="1" sz="1700">
                <a:solidFill>
                  <a:schemeClr val="tx1"/>
                </a:solidFill>
                <a:latin typeface="+mn-lt"/>
                <a:ea typeface="+mn-ea"/>
              </a:defRPr>
            </a:lvl7pPr>
            <a:lvl8pPr marL="2920928" indent="-194728" algn="l" rtl="0" fontAlgn="base">
              <a:spcBef>
                <a:spcPct val="20000"/>
              </a:spcBef>
              <a:spcAft>
                <a:spcPct val="0"/>
              </a:spcAft>
              <a:buChar char="»"/>
              <a:defRPr kumimoji="1" sz="1700">
                <a:solidFill>
                  <a:schemeClr val="tx1"/>
                </a:solidFill>
                <a:latin typeface="+mn-lt"/>
                <a:ea typeface="+mn-ea"/>
              </a:defRPr>
            </a:lvl8pPr>
            <a:lvl9pPr marL="3310386" indent="-194728" algn="l" rtl="0" fontAlgn="base">
              <a:spcBef>
                <a:spcPct val="20000"/>
              </a:spcBef>
              <a:spcAft>
                <a:spcPct val="0"/>
              </a:spcAft>
              <a:buChar char="»"/>
              <a:defRPr kumimoji="1" sz="1700">
                <a:solidFill>
                  <a:schemeClr val="tx1"/>
                </a:solidFill>
                <a:latin typeface="+mn-lt"/>
                <a:ea typeface="+mn-ea"/>
              </a:defRPr>
            </a:lvl9pPr>
          </a:lstStyle>
          <a:p>
            <a:pPr marL="197832" marR="0" lvl="0" indent="-197832" algn="l" defTabSz="633062" rtl="0" eaLnBrk="0" fontAlgn="base" latinLnBrk="0" hangingPunct="0">
              <a:lnSpc>
                <a:spcPct val="120000"/>
              </a:lnSpc>
              <a:spcBef>
                <a:spcPts val="0"/>
              </a:spcBef>
              <a:spcAft>
                <a:spcPct val="0"/>
              </a:spcAft>
              <a:buClrTx/>
              <a:buSzTx/>
              <a:buFont typeface="Wingdings" panose="05000000000000000000" pitchFamily="2" charset="2"/>
              <a:buChar char="Ø"/>
              <a:tabLst/>
              <a:defRPr/>
            </a:pPr>
            <a:endParaRPr kumimoji="1" lang="ja-JP" altLang="en-US" sz="831"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p:txBody>
      </p:sp>
      <p:sp>
        <p:nvSpPr>
          <p:cNvPr id="11" name="正方形/長方形 10"/>
          <p:cNvSpPr/>
          <p:nvPr/>
        </p:nvSpPr>
        <p:spPr>
          <a:xfrm>
            <a:off x="1678075" y="2184402"/>
            <a:ext cx="6059156" cy="348109"/>
          </a:xfrm>
          <a:prstGeom prst="rect">
            <a:avLst/>
          </a:prstGeom>
        </p:spPr>
        <p:txBody>
          <a:bodyPr wrap="square">
            <a:spAutoFit/>
          </a:bodyPr>
          <a:lstStyle/>
          <a:p>
            <a:pPr marL="0" marR="0" lvl="0" indent="0" algn="l" defTabSz="844083" rtl="0" eaLnBrk="0" fontAlgn="base" latinLnBrk="0" hangingPunct="0">
              <a:lnSpc>
                <a:spcPct val="100000"/>
              </a:lnSpc>
              <a:spcBef>
                <a:spcPct val="0"/>
              </a:spcBef>
              <a:spcAft>
                <a:spcPct val="0"/>
              </a:spcAft>
              <a:buClrTx/>
              <a:buSzTx/>
              <a:buFontTx/>
              <a:buNone/>
              <a:tabLst/>
              <a:defRPr/>
            </a:pPr>
            <a:r>
              <a:rPr kumimoji="1" lang="ja-JP" altLang="en-US"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（令和２年度から継続）</a:t>
            </a:r>
            <a:endParaRPr kumimoji="1" lang="ja-JP" altLang="en-US" sz="1246" b="1"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p:txBody>
      </p:sp>
      <p:sp>
        <p:nvSpPr>
          <p:cNvPr id="17" name="AutoShape 6"/>
          <p:cNvSpPr>
            <a:spLocks noChangeArrowheads="1"/>
          </p:cNvSpPr>
          <p:nvPr/>
        </p:nvSpPr>
        <p:spPr bwMode="auto">
          <a:xfrm>
            <a:off x="498485" y="1475946"/>
            <a:ext cx="8165378" cy="341574"/>
          </a:xfrm>
          <a:prstGeom prst="roundRect">
            <a:avLst>
              <a:gd name="adj" fmla="val 16667"/>
            </a:avLst>
          </a:prstGeom>
          <a:solidFill>
            <a:schemeClr val="accent1">
              <a:lumMod val="40000"/>
              <a:lumOff val="60000"/>
            </a:schemeClr>
          </a:solidFill>
          <a:ln w="22225">
            <a:noFill/>
            <a:round/>
            <a:headEnd/>
            <a:tailEnd/>
          </a:ln>
          <a:effectLst>
            <a:outerShdw blurRad="50800" dist="38100" dir="2700000" algn="tl" rotWithShape="0">
              <a:prstClr val="black">
                <a:alpha val="40000"/>
              </a:prstClr>
            </a:outerShdw>
          </a:effectLst>
        </p:spPr>
        <p:txBody>
          <a:bodyPr lIns="53951" tIns="0" rIns="53951" bIns="0" anchor="ctr"/>
          <a:lstStyle/>
          <a:p>
            <a:pPr marL="0" marR="0" lvl="0" indent="0" algn="l" defTabSz="633062" rtl="0" eaLnBrk="0" fontAlgn="base" latinLnBrk="0" hangingPunct="0">
              <a:lnSpc>
                <a:spcPct val="100000"/>
              </a:lnSpc>
              <a:spcBef>
                <a:spcPct val="0"/>
              </a:spcBef>
              <a:spcAft>
                <a:spcPct val="0"/>
              </a:spcAft>
              <a:buClrTx/>
              <a:buSzTx/>
              <a:buFontTx/>
              <a:buNone/>
              <a:tabLst/>
              <a:defRPr/>
            </a:pPr>
            <a:r>
              <a:rPr kumimoji="1" lang="ja-JP" altLang="en-US" sz="1454"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新型コロナウイルス感染症患者</a:t>
            </a:r>
            <a:r>
              <a:rPr kumimoji="1" lang="zh-TW" altLang="en-US" sz="1454"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入院医療費公費負担</a:t>
            </a:r>
            <a:r>
              <a:rPr kumimoji="1" lang="ja-JP" altLang="en-US" sz="1454"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　　③</a:t>
            </a:r>
            <a:r>
              <a:rPr kumimoji="1" lang="zh-TW" altLang="en-US" sz="1454"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４億５，</a:t>
            </a:r>
            <a:r>
              <a:rPr kumimoji="1" lang="ja-JP" altLang="en-US" sz="1454"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７</a:t>
            </a:r>
            <a:r>
              <a:rPr kumimoji="1" lang="zh-TW" altLang="en-US" sz="1454"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００万円</a:t>
            </a:r>
            <a:endParaRPr kumimoji="1" lang="ja-JP" altLang="en-US" sz="1454"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endParaRPr>
          </a:p>
        </p:txBody>
      </p:sp>
      <p:sp>
        <p:nvSpPr>
          <p:cNvPr id="18" name="正方形/長方形 17"/>
          <p:cNvSpPr/>
          <p:nvPr/>
        </p:nvSpPr>
        <p:spPr>
          <a:xfrm>
            <a:off x="1541873" y="1906726"/>
            <a:ext cx="6608214" cy="348109"/>
          </a:xfrm>
          <a:prstGeom prst="rect">
            <a:avLst/>
          </a:prstGeom>
        </p:spPr>
        <p:txBody>
          <a:bodyPr wrap="square">
            <a:spAutoFit/>
          </a:bodyPr>
          <a:lstStyle/>
          <a:p>
            <a:pPr marL="0" marR="0" lvl="0" indent="0" algn="l" defTabSz="633062" rtl="0" eaLnBrk="0" fontAlgn="base" latinLnBrk="0" hangingPunct="0">
              <a:lnSpc>
                <a:spcPct val="100000"/>
              </a:lnSpc>
              <a:spcBef>
                <a:spcPct val="0"/>
              </a:spcBef>
              <a:spcAft>
                <a:spcPct val="0"/>
              </a:spcAft>
              <a:buClrTx/>
              <a:buSzTx/>
              <a:buFontTx/>
              <a:buNone/>
              <a:tabLst/>
              <a:defRPr/>
            </a:pPr>
            <a:r>
              <a:rPr kumimoji="1" lang="ja-JP" altLang="en-US"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a:t>
            </a:r>
            <a:r>
              <a:rPr kumimoji="1" lang="ja-JP" altLang="en-US" sz="1292" b="1" i="0" u="none" strike="noStrike" kern="1200" cap="none" spc="0" normalizeH="0" baseline="0" noProof="0" dirty="0">
                <a:ln>
                  <a:noFill/>
                </a:ln>
                <a:solidFill>
                  <a:srgbClr val="000099"/>
                </a:solidFill>
                <a:effectLst/>
                <a:uLnTx/>
                <a:uFillTx/>
                <a:latin typeface="Meiryo UI" panose="020B0604030504040204" pitchFamily="50" charset="-128"/>
                <a:ea typeface="Meiryo UI" panose="020B0604030504040204" pitchFamily="50" charset="-128"/>
                <a:cs typeface="+mn-cs"/>
              </a:rPr>
              <a:t>２９億７，４００万円（第</a:t>
            </a:r>
            <a:r>
              <a:rPr kumimoji="1" lang="en-US" altLang="ja-JP" sz="1292" b="1" i="0" u="none" strike="noStrike" kern="1200" cap="none" spc="0" normalizeH="0" baseline="0" noProof="0" dirty="0">
                <a:ln>
                  <a:noFill/>
                </a:ln>
                <a:solidFill>
                  <a:srgbClr val="000099"/>
                </a:solidFill>
                <a:effectLst/>
                <a:uLnTx/>
                <a:uFillTx/>
                <a:latin typeface="Meiryo UI" panose="020B0604030504040204" pitchFamily="50" charset="-128"/>
                <a:ea typeface="Meiryo UI" panose="020B0604030504040204" pitchFamily="50" charset="-128"/>
                <a:cs typeface="+mn-cs"/>
              </a:rPr>
              <a:t>12</a:t>
            </a:r>
            <a:r>
              <a:rPr kumimoji="1" lang="ja-JP" altLang="en-US" sz="1292" b="1" i="0" u="none" strike="noStrike" kern="1200" cap="none" spc="0" normalizeH="0" baseline="0" noProof="0" dirty="0">
                <a:ln>
                  <a:noFill/>
                </a:ln>
                <a:solidFill>
                  <a:srgbClr val="000099"/>
                </a:solidFill>
                <a:effectLst/>
                <a:uLnTx/>
                <a:uFillTx/>
                <a:latin typeface="Meiryo UI" panose="020B0604030504040204" pitchFamily="50" charset="-128"/>
                <a:ea typeface="Meiryo UI" panose="020B0604030504040204" pitchFamily="50" charset="-128"/>
                <a:cs typeface="+mn-cs"/>
              </a:rPr>
              <a:t>回補正）</a:t>
            </a:r>
            <a:endParaRPr kumimoji="1" lang="en-US" altLang="ja-JP" sz="1292" b="1" i="0" u="none" strike="noStrike" kern="1200" cap="none" spc="0" normalizeH="0" baseline="0" noProof="0" dirty="0">
              <a:ln>
                <a:noFill/>
              </a:ln>
              <a:solidFill>
                <a:srgbClr val="000099"/>
              </a:solidFill>
              <a:effectLst/>
              <a:uLnTx/>
              <a:uFillTx/>
              <a:latin typeface="Meiryo UI" panose="020B0604030504040204" pitchFamily="50" charset="-128"/>
              <a:ea typeface="Meiryo UI" panose="020B0604030504040204" pitchFamily="50" charset="-128"/>
              <a:cs typeface="+mn-cs"/>
            </a:endParaRPr>
          </a:p>
        </p:txBody>
      </p:sp>
      <p:sp>
        <p:nvSpPr>
          <p:cNvPr id="16" name="AutoShape 6"/>
          <p:cNvSpPr>
            <a:spLocks noChangeArrowheads="1"/>
          </p:cNvSpPr>
          <p:nvPr/>
        </p:nvSpPr>
        <p:spPr bwMode="auto">
          <a:xfrm>
            <a:off x="498485" y="2588867"/>
            <a:ext cx="8165378" cy="447753"/>
          </a:xfrm>
          <a:prstGeom prst="roundRect">
            <a:avLst>
              <a:gd name="adj" fmla="val 16667"/>
            </a:avLst>
          </a:prstGeom>
          <a:solidFill>
            <a:schemeClr val="accent1">
              <a:lumMod val="40000"/>
              <a:lumOff val="60000"/>
            </a:schemeClr>
          </a:solidFill>
          <a:ln w="22225">
            <a:noFill/>
            <a:round/>
            <a:headEnd/>
            <a:tailEnd/>
          </a:ln>
          <a:effectLst>
            <a:outerShdw blurRad="50800" dist="38100" dir="2700000" algn="tl" rotWithShape="0">
              <a:prstClr val="black">
                <a:alpha val="40000"/>
              </a:prstClr>
            </a:outerShdw>
          </a:effectLst>
        </p:spPr>
        <p:txBody>
          <a:bodyPr lIns="53951" tIns="0" rIns="53951" bIns="0" anchor="ctr"/>
          <a:lstStyle/>
          <a:p>
            <a:pPr marL="0" marR="0" lvl="0" indent="0" algn="l" defTabSz="633062" rtl="0" eaLnBrk="0" fontAlgn="base" latinLnBrk="0" hangingPunct="0">
              <a:lnSpc>
                <a:spcPct val="100000"/>
              </a:lnSpc>
              <a:spcBef>
                <a:spcPct val="0"/>
              </a:spcBef>
              <a:spcAft>
                <a:spcPct val="0"/>
              </a:spcAft>
              <a:buClrTx/>
              <a:buSzTx/>
              <a:buFontTx/>
              <a:buNone/>
              <a:tabLst/>
              <a:defRPr/>
            </a:pPr>
            <a:r>
              <a:rPr kumimoji="1" lang="ja-JP" altLang="en-US" sz="1454"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新型コロナウイルス感染症患者受入病床拡充協力金</a:t>
            </a:r>
            <a:endParaRPr kumimoji="1" lang="en-US" altLang="ja-JP" sz="1454"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endParaRPr>
          </a:p>
          <a:p>
            <a:pPr marL="0" marR="0" lvl="0" indent="0" algn="l" defTabSz="633062" rtl="0" eaLnBrk="0" fontAlgn="base" latinLnBrk="0" hangingPunct="0">
              <a:lnSpc>
                <a:spcPct val="100000"/>
              </a:lnSpc>
              <a:spcBef>
                <a:spcPct val="0"/>
              </a:spcBef>
              <a:spcAft>
                <a:spcPct val="0"/>
              </a:spcAft>
              <a:buClrTx/>
              <a:buSzTx/>
              <a:buFontTx/>
              <a:buNone/>
              <a:tabLst/>
              <a:defRPr/>
            </a:pPr>
            <a:r>
              <a:rPr kumimoji="1" lang="ja-JP" altLang="en-US" sz="1454"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　　　　　　　　　　　　　　　　　　　　　　　　　　　　　　　　　　　③６億６，０００万円</a:t>
            </a:r>
          </a:p>
        </p:txBody>
      </p:sp>
      <p:sp>
        <p:nvSpPr>
          <p:cNvPr id="19" name="正方形/長方形 18"/>
          <p:cNvSpPr/>
          <p:nvPr/>
        </p:nvSpPr>
        <p:spPr>
          <a:xfrm>
            <a:off x="1505385" y="3544163"/>
            <a:ext cx="6059156" cy="1086964"/>
          </a:xfrm>
          <a:prstGeom prst="rect">
            <a:avLst/>
          </a:prstGeom>
        </p:spPr>
        <p:txBody>
          <a:bodyPr wrap="square">
            <a:spAutoFit/>
          </a:bodyPr>
          <a:lstStyle/>
          <a:p>
            <a:pPr marL="0" marR="0" lvl="0" indent="0" algn="l" defTabSz="633062" rtl="0" eaLnBrk="0" fontAlgn="base" latinLnBrk="0" hangingPunct="0">
              <a:lnSpc>
                <a:spcPct val="100000"/>
              </a:lnSpc>
              <a:spcBef>
                <a:spcPct val="0"/>
              </a:spcBef>
              <a:spcAft>
                <a:spcPct val="0"/>
              </a:spcAft>
              <a:buClrTx/>
              <a:buSzTx/>
              <a:buFontTx/>
              <a:buNone/>
              <a:tabLst/>
              <a:defRPr/>
            </a:pPr>
            <a:r>
              <a:rPr kumimoji="1" lang="ja-JP" altLang="en-US"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a:t>
            </a:r>
            <a:r>
              <a:rPr kumimoji="1" lang="ja-JP" altLang="en-US" sz="1477"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a:t>
            </a:r>
            <a:r>
              <a:rPr kumimoji="1" lang="ja-JP" altLang="en-US" sz="1292" b="1" i="0" u="none" strike="noStrike" kern="1200" cap="none" spc="0" normalizeH="0" baseline="0" noProof="0" dirty="0">
                <a:ln>
                  <a:noFill/>
                </a:ln>
                <a:solidFill>
                  <a:srgbClr val="000099"/>
                </a:solidFill>
                <a:effectLst/>
                <a:uLnTx/>
                <a:uFillTx/>
                <a:latin typeface="Meiryo UI" panose="020B0604030504040204" pitchFamily="50" charset="-128"/>
                <a:ea typeface="Meiryo UI" panose="020B0604030504040204" pitchFamily="50" charset="-128"/>
                <a:cs typeface="+mn-cs"/>
              </a:rPr>
              <a:t>４６億６，０００万円（第４回補正）</a:t>
            </a:r>
            <a:endParaRPr kumimoji="1" lang="en-US" altLang="ja-JP" sz="1292" b="1" i="0" u="none" strike="noStrike" kern="1200" cap="none" spc="0" normalizeH="0" baseline="0" noProof="0" dirty="0">
              <a:ln>
                <a:noFill/>
              </a:ln>
              <a:solidFill>
                <a:srgbClr val="000099"/>
              </a:solidFill>
              <a:effectLst/>
              <a:uLnTx/>
              <a:uFillTx/>
              <a:latin typeface="Meiryo UI" panose="020B0604030504040204" pitchFamily="50" charset="-128"/>
              <a:ea typeface="Meiryo UI" panose="020B0604030504040204" pitchFamily="50" charset="-128"/>
              <a:cs typeface="+mn-cs"/>
            </a:endParaRPr>
          </a:p>
          <a:p>
            <a:pPr marL="0" marR="0" lvl="0" indent="0" algn="l" defTabSz="844083" rtl="0" eaLnBrk="0" fontAlgn="base" latinLnBrk="0" hangingPunct="0">
              <a:lnSpc>
                <a:spcPct val="100000"/>
              </a:lnSpc>
              <a:spcBef>
                <a:spcPct val="0"/>
              </a:spcBef>
              <a:spcAft>
                <a:spcPct val="0"/>
              </a:spcAft>
              <a:buClrTx/>
              <a:buSzTx/>
              <a:buFontTx/>
              <a:buNone/>
              <a:tabLst/>
              <a:defRPr/>
            </a:pPr>
            <a:r>
              <a:rPr kumimoji="1" lang="ja-JP" altLang="en-US" sz="1477" b="1" i="0" u="none" strike="noStrike" kern="1200" cap="none" spc="0" normalizeH="0" baseline="0" noProof="0" dirty="0">
                <a:ln>
                  <a:noFill/>
                </a:ln>
                <a:solidFill>
                  <a:srgbClr val="000099"/>
                </a:solidFill>
                <a:effectLst/>
                <a:uLnTx/>
                <a:uFillTx/>
                <a:latin typeface="Meiryo UI" panose="020B0604030504040204" pitchFamily="50" charset="-128"/>
                <a:ea typeface="Meiryo UI" panose="020B0604030504040204" pitchFamily="50" charset="-128"/>
                <a:cs typeface="+mn-cs"/>
              </a:rPr>
              <a:t>　　　　　　　　　　　　　　　　　　　　　　 </a:t>
            </a:r>
            <a:r>
              <a:rPr kumimoji="1" lang="ja-JP" altLang="en-US" sz="1292" b="1" i="0" u="none" strike="noStrike" kern="1200" cap="none" spc="0" normalizeH="0" baseline="0" noProof="0" dirty="0">
                <a:ln>
                  <a:noFill/>
                </a:ln>
                <a:solidFill>
                  <a:srgbClr val="000099"/>
                </a:solidFill>
                <a:effectLst/>
                <a:uLnTx/>
                <a:uFillTx/>
                <a:latin typeface="Meiryo UI" panose="020B0604030504040204" pitchFamily="50" charset="-128"/>
                <a:ea typeface="Meiryo UI" panose="020B0604030504040204" pitchFamily="50" charset="-128"/>
                <a:cs typeface="+mn-cs"/>
              </a:rPr>
              <a:t>１１７億８，０００万円（第</a:t>
            </a:r>
            <a:r>
              <a:rPr kumimoji="1" lang="en-US" altLang="ja-JP" sz="1292" b="1" i="0" u="none" strike="noStrike" kern="1200" cap="none" spc="0" normalizeH="0" baseline="0" noProof="0" dirty="0">
                <a:ln>
                  <a:noFill/>
                </a:ln>
                <a:solidFill>
                  <a:srgbClr val="000099"/>
                </a:solidFill>
                <a:effectLst/>
                <a:uLnTx/>
                <a:uFillTx/>
                <a:latin typeface="Meiryo UI" panose="020B0604030504040204" pitchFamily="50" charset="-128"/>
                <a:ea typeface="Meiryo UI" panose="020B0604030504040204" pitchFamily="50" charset="-128"/>
                <a:cs typeface="+mn-cs"/>
              </a:rPr>
              <a:t>10</a:t>
            </a:r>
            <a:r>
              <a:rPr kumimoji="1" lang="ja-JP" altLang="en-US" sz="1292" b="1" i="0" u="none" strike="noStrike" kern="1200" cap="none" spc="0" normalizeH="0" baseline="0" noProof="0" dirty="0">
                <a:ln>
                  <a:noFill/>
                </a:ln>
                <a:solidFill>
                  <a:srgbClr val="000099"/>
                </a:solidFill>
                <a:effectLst/>
                <a:uLnTx/>
                <a:uFillTx/>
                <a:latin typeface="Meiryo UI" panose="020B0604030504040204" pitchFamily="50" charset="-128"/>
                <a:ea typeface="Meiryo UI" panose="020B0604030504040204" pitchFamily="50" charset="-128"/>
                <a:cs typeface="+mn-cs"/>
              </a:rPr>
              <a:t>回補正）</a:t>
            </a:r>
            <a:endParaRPr kumimoji="1" lang="en-US" altLang="ja-JP" sz="1292" b="1" i="0" u="none" strike="noStrike" kern="1200" cap="none" spc="0" normalizeH="0" baseline="0" noProof="0" dirty="0">
              <a:ln>
                <a:noFill/>
              </a:ln>
              <a:solidFill>
                <a:srgbClr val="000099"/>
              </a:solidFill>
              <a:effectLst/>
              <a:uLnTx/>
              <a:uFillTx/>
              <a:latin typeface="Meiryo UI" panose="020B0604030504040204" pitchFamily="50" charset="-128"/>
              <a:ea typeface="Meiryo UI" panose="020B0604030504040204" pitchFamily="50" charset="-128"/>
              <a:cs typeface="+mn-cs"/>
            </a:endParaRPr>
          </a:p>
          <a:p>
            <a:pPr marL="0" marR="0" lvl="0" indent="0" algn="l" defTabSz="844083" rtl="0" eaLnBrk="0" fontAlgn="base" latinLnBrk="0" hangingPunct="0">
              <a:lnSpc>
                <a:spcPct val="100000"/>
              </a:lnSpc>
              <a:spcBef>
                <a:spcPct val="0"/>
              </a:spcBef>
              <a:spcAft>
                <a:spcPct val="0"/>
              </a:spcAft>
              <a:buClrTx/>
              <a:buSzTx/>
              <a:buFontTx/>
              <a:buNone/>
              <a:tabLst/>
              <a:defRPr/>
            </a:pPr>
            <a:r>
              <a:rPr kumimoji="1" lang="ja-JP" altLang="en-US" sz="1662" b="1" i="0" u="none" strike="noStrike" kern="1200" cap="none" spc="0" normalizeH="0" baseline="0" noProof="0" dirty="0">
                <a:ln>
                  <a:noFill/>
                </a:ln>
                <a:solidFill>
                  <a:srgbClr val="000099"/>
                </a:solidFill>
                <a:effectLst/>
                <a:uLnTx/>
                <a:uFillTx/>
                <a:latin typeface="Meiryo UI" panose="020B0604030504040204" pitchFamily="50" charset="-128"/>
                <a:ea typeface="Meiryo UI" panose="020B0604030504040204" pitchFamily="50" charset="-128"/>
                <a:cs typeface="+mn-cs"/>
              </a:rPr>
              <a:t>　　　　　　　　　　　　　　　　　　　　　</a:t>
            </a:r>
            <a:r>
              <a:rPr kumimoji="1" lang="ja-JP" altLang="en-US" sz="1292" b="1" i="0" u="none" strike="noStrike" kern="1200" cap="none" spc="0" normalizeH="0" baseline="0" noProof="0" dirty="0">
                <a:ln>
                  <a:noFill/>
                </a:ln>
                <a:solidFill>
                  <a:srgbClr val="000099"/>
                </a:solidFill>
                <a:effectLst/>
                <a:uLnTx/>
                <a:uFillTx/>
                <a:latin typeface="Meiryo UI" panose="020B0604030504040204" pitchFamily="50" charset="-128"/>
                <a:ea typeface="Meiryo UI" panose="020B0604030504040204" pitchFamily="50" charset="-128"/>
                <a:cs typeface="+mn-cs"/>
              </a:rPr>
              <a:t>７４億４，４００万円（第</a:t>
            </a:r>
            <a:r>
              <a:rPr kumimoji="1" lang="en-US" altLang="ja-JP" sz="1292" b="1" i="0" u="none" strike="noStrike" kern="1200" cap="none" spc="0" normalizeH="0" baseline="0" noProof="0" dirty="0">
                <a:ln>
                  <a:noFill/>
                </a:ln>
                <a:solidFill>
                  <a:srgbClr val="000099"/>
                </a:solidFill>
                <a:effectLst/>
                <a:uLnTx/>
                <a:uFillTx/>
                <a:latin typeface="Meiryo UI" panose="020B0604030504040204" pitchFamily="50" charset="-128"/>
                <a:ea typeface="Meiryo UI" panose="020B0604030504040204" pitchFamily="50" charset="-128"/>
                <a:cs typeface="+mn-cs"/>
              </a:rPr>
              <a:t>12</a:t>
            </a:r>
            <a:r>
              <a:rPr kumimoji="1" lang="ja-JP" altLang="en-US" sz="1292" b="1" i="0" u="none" strike="noStrike" kern="1200" cap="none" spc="0" normalizeH="0" baseline="0" noProof="0" dirty="0">
                <a:ln>
                  <a:noFill/>
                </a:ln>
                <a:solidFill>
                  <a:srgbClr val="000099"/>
                </a:solidFill>
                <a:effectLst/>
                <a:uLnTx/>
                <a:uFillTx/>
                <a:latin typeface="Meiryo UI" panose="020B0604030504040204" pitchFamily="50" charset="-128"/>
                <a:ea typeface="Meiryo UI" panose="020B0604030504040204" pitchFamily="50" charset="-128"/>
                <a:cs typeface="+mn-cs"/>
              </a:rPr>
              <a:t>回補正）</a:t>
            </a:r>
            <a:endParaRPr kumimoji="1" lang="en-US" altLang="ja-JP" sz="1292" b="1" i="0" u="none" strike="noStrike" kern="1200" cap="none" spc="0" normalizeH="0" baseline="0" noProof="0" dirty="0">
              <a:ln>
                <a:noFill/>
              </a:ln>
              <a:solidFill>
                <a:srgbClr val="000099"/>
              </a:solidFill>
              <a:effectLst/>
              <a:uLnTx/>
              <a:uFillTx/>
              <a:latin typeface="Meiryo UI" panose="020B0604030504040204" pitchFamily="50" charset="-128"/>
              <a:ea typeface="Meiryo UI" panose="020B0604030504040204" pitchFamily="50" charset="-128"/>
              <a:cs typeface="+mn-cs"/>
            </a:endParaRPr>
          </a:p>
          <a:p>
            <a:pPr marL="0" marR="0" lvl="0" indent="0" algn="l" defTabSz="633062" rtl="0" eaLnBrk="0" fontAlgn="base" latinLnBrk="0" hangingPunct="0">
              <a:lnSpc>
                <a:spcPct val="100000"/>
              </a:lnSpc>
              <a:spcBef>
                <a:spcPct val="0"/>
              </a:spcBef>
              <a:spcAft>
                <a:spcPct val="0"/>
              </a:spcAft>
              <a:buClrTx/>
              <a:buSzTx/>
              <a:buFontTx/>
              <a:buNone/>
              <a:tabLst/>
              <a:defRPr/>
            </a:pPr>
            <a:endParaRPr kumimoji="1" lang="en-US" altLang="ja-JP" sz="1662" b="1"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p:txBody>
      </p:sp>
      <p:sp>
        <p:nvSpPr>
          <p:cNvPr id="22" name="正方形/長方形 21"/>
          <p:cNvSpPr/>
          <p:nvPr/>
        </p:nvSpPr>
        <p:spPr>
          <a:xfrm>
            <a:off x="1678075" y="3203241"/>
            <a:ext cx="6059156" cy="348109"/>
          </a:xfrm>
          <a:prstGeom prst="rect">
            <a:avLst/>
          </a:prstGeom>
        </p:spPr>
        <p:txBody>
          <a:bodyPr wrap="square">
            <a:spAutoFit/>
          </a:bodyPr>
          <a:lstStyle/>
          <a:p>
            <a:pPr marL="0" marR="0" lvl="0" indent="0" algn="l" defTabSz="844083" rtl="0" eaLnBrk="0" fontAlgn="base" latinLnBrk="0" hangingPunct="0">
              <a:lnSpc>
                <a:spcPct val="100000"/>
              </a:lnSpc>
              <a:spcBef>
                <a:spcPct val="0"/>
              </a:spcBef>
              <a:spcAft>
                <a:spcPct val="0"/>
              </a:spcAft>
              <a:buClrTx/>
              <a:buSzTx/>
              <a:buFontTx/>
              <a:buNone/>
              <a:tabLst/>
              <a:defRPr/>
            </a:pPr>
            <a:r>
              <a:rPr kumimoji="1" lang="ja-JP" altLang="en-US"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（令和２年度から継続）</a:t>
            </a:r>
            <a:endParaRPr kumimoji="1" lang="ja-JP" altLang="en-US" sz="1246" b="1"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p:txBody>
      </p:sp>
      <p:sp>
        <p:nvSpPr>
          <p:cNvPr id="23" name="AutoShape 6"/>
          <p:cNvSpPr>
            <a:spLocks noChangeArrowheads="1"/>
          </p:cNvSpPr>
          <p:nvPr/>
        </p:nvSpPr>
        <p:spPr bwMode="auto">
          <a:xfrm>
            <a:off x="571882" y="4419584"/>
            <a:ext cx="8165378" cy="273987"/>
          </a:xfrm>
          <a:prstGeom prst="roundRect">
            <a:avLst>
              <a:gd name="adj" fmla="val 16667"/>
            </a:avLst>
          </a:prstGeom>
          <a:solidFill>
            <a:schemeClr val="accent1">
              <a:lumMod val="40000"/>
              <a:lumOff val="60000"/>
            </a:schemeClr>
          </a:solidFill>
          <a:ln w="22225">
            <a:noFill/>
            <a:round/>
            <a:headEnd/>
            <a:tailEnd/>
          </a:ln>
          <a:effectLst>
            <a:outerShdw blurRad="50800" dist="38100" dir="2700000" algn="tl" rotWithShape="0">
              <a:prstClr val="black">
                <a:alpha val="40000"/>
              </a:prstClr>
            </a:outerShdw>
          </a:effectLst>
        </p:spPr>
        <p:txBody>
          <a:bodyPr lIns="53951" tIns="0" rIns="53951" bIns="0" anchor="ctr"/>
          <a:lstStyle/>
          <a:p>
            <a:pPr marL="0" marR="0" lvl="0" indent="0" algn="l" defTabSz="633062" rtl="0" eaLnBrk="0" fontAlgn="base" latinLnBrk="0" hangingPunct="0">
              <a:lnSpc>
                <a:spcPct val="100000"/>
              </a:lnSpc>
              <a:spcBef>
                <a:spcPct val="0"/>
              </a:spcBef>
              <a:spcAft>
                <a:spcPct val="0"/>
              </a:spcAft>
              <a:buClrTx/>
              <a:buSzTx/>
              <a:buFontTx/>
              <a:buNone/>
              <a:tabLst/>
              <a:defRPr/>
            </a:pPr>
            <a:r>
              <a:rPr kumimoji="1" lang="ja-JP" altLang="en-US" sz="1454"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新型コロナウイルスワクチン接種事業　　　　　　      ③１６７億３，０００万円</a:t>
            </a:r>
          </a:p>
        </p:txBody>
      </p:sp>
      <p:sp>
        <p:nvSpPr>
          <p:cNvPr id="24" name="角丸四角形 23"/>
          <p:cNvSpPr/>
          <p:nvPr/>
        </p:nvSpPr>
        <p:spPr>
          <a:xfrm>
            <a:off x="7093249" y="4448358"/>
            <a:ext cx="489173" cy="200025"/>
          </a:xfrm>
          <a:prstGeom prst="roundRect">
            <a:avLst/>
          </a:prstGeom>
          <a:solidFill>
            <a:schemeClr val="bg1"/>
          </a:solidFill>
          <a:ln w="31750" cmpd="sng">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49846" tIns="0" rIns="49846" bIns="24923" anchor="ctr"/>
          <a:lstStyle>
            <a:defPPr>
              <a:defRPr lang="ja-JP"/>
            </a:defPPr>
            <a:lvl1pPr algn="l" rtl="0" eaLnBrk="0" fontAlgn="base" hangingPunct="0">
              <a:spcBef>
                <a:spcPct val="0"/>
              </a:spcBef>
              <a:spcAft>
                <a:spcPct val="0"/>
              </a:spcAft>
              <a:defRPr kumimoji="1" kern="1200">
                <a:solidFill>
                  <a:schemeClr val="lt1"/>
                </a:solidFill>
                <a:latin typeface="+mn-lt"/>
                <a:ea typeface="+mn-ea"/>
                <a:cs typeface="+mn-cs"/>
              </a:defRPr>
            </a:lvl1pPr>
            <a:lvl2pPr marL="382588" indent="-41275" algn="l" rtl="0" eaLnBrk="0" fontAlgn="base" hangingPunct="0">
              <a:spcBef>
                <a:spcPct val="0"/>
              </a:spcBef>
              <a:spcAft>
                <a:spcPct val="0"/>
              </a:spcAft>
              <a:defRPr kumimoji="1" kern="1200">
                <a:solidFill>
                  <a:schemeClr val="lt1"/>
                </a:solidFill>
                <a:latin typeface="+mn-lt"/>
                <a:ea typeface="+mn-ea"/>
                <a:cs typeface="+mn-cs"/>
              </a:defRPr>
            </a:lvl2pPr>
            <a:lvl3pPr marL="773113" indent="-90488" algn="l" rtl="0" eaLnBrk="0" fontAlgn="base" hangingPunct="0">
              <a:spcBef>
                <a:spcPct val="0"/>
              </a:spcBef>
              <a:spcAft>
                <a:spcPct val="0"/>
              </a:spcAft>
              <a:defRPr kumimoji="1" kern="1200">
                <a:solidFill>
                  <a:schemeClr val="lt1"/>
                </a:solidFill>
                <a:latin typeface="+mn-lt"/>
                <a:ea typeface="+mn-ea"/>
                <a:cs typeface="+mn-cs"/>
              </a:defRPr>
            </a:lvl3pPr>
            <a:lvl4pPr marL="1162050" indent="-138113" algn="l" rtl="0" eaLnBrk="0" fontAlgn="base" hangingPunct="0">
              <a:spcBef>
                <a:spcPct val="0"/>
              </a:spcBef>
              <a:spcAft>
                <a:spcPct val="0"/>
              </a:spcAft>
              <a:defRPr kumimoji="1" kern="1200">
                <a:solidFill>
                  <a:schemeClr val="lt1"/>
                </a:solidFill>
                <a:latin typeface="+mn-lt"/>
                <a:ea typeface="+mn-ea"/>
                <a:cs typeface="+mn-cs"/>
              </a:defRPr>
            </a:lvl4pPr>
            <a:lvl5pPr marL="1552575" indent="-187325" algn="l" rtl="0" eaLnBrk="0" fontAlgn="base" hangingPunct="0">
              <a:spcBef>
                <a:spcPct val="0"/>
              </a:spcBef>
              <a:spcAft>
                <a:spcPct val="0"/>
              </a:spcAft>
              <a:defRPr kumimoji="1" kern="1200">
                <a:solidFill>
                  <a:schemeClr val="lt1"/>
                </a:solidFill>
                <a:latin typeface="+mn-lt"/>
                <a:ea typeface="+mn-ea"/>
                <a:cs typeface="+mn-cs"/>
              </a:defRPr>
            </a:lvl5pPr>
            <a:lvl6pPr marL="2286000" algn="l" defTabSz="914400" rtl="0" eaLnBrk="1" latinLnBrk="0" hangingPunct="1">
              <a:defRPr kumimoji="1" kern="1200">
                <a:solidFill>
                  <a:schemeClr val="lt1"/>
                </a:solidFill>
                <a:latin typeface="+mn-lt"/>
                <a:ea typeface="+mn-ea"/>
                <a:cs typeface="+mn-cs"/>
              </a:defRPr>
            </a:lvl6pPr>
            <a:lvl7pPr marL="2743200" algn="l" defTabSz="914400" rtl="0" eaLnBrk="1" latinLnBrk="0" hangingPunct="1">
              <a:defRPr kumimoji="1" kern="1200">
                <a:solidFill>
                  <a:schemeClr val="lt1"/>
                </a:solidFill>
                <a:latin typeface="+mn-lt"/>
                <a:ea typeface="+mn-ea"/>
                <a:cs typeface="+mn-cs"/>
              </a:defRPr>
            </a:lvl7pPr>
            <a:lvl8pPr marL="3200400" algn="l" defTabSz="914400" rtl="0" eaLnBrk="1" latinLnBrk="0" hangingPunct="1">
              <a:defRPr kumimoji="1" kern="1200">
                <a:solidFill>
                  <a:schemeClr val="lt1"/>
                </a:solidFill>
                <a:latin typeface="+mn-lt"/>
                <a:ea typeface="+mn-ea"/>
                <a:cs typeface="+mn-cs"/>
              </a:defRPr>
            </a:lvl8pPr>
            <a:lvl9pPr marL="3657600" algn="l" defTabSz="914400" rtl="0" eaLnBrk="1" latinLnBrk="0" hangingPunct="1">
              <a:defRPr kumimoji="1" kern="1200">
                <a:solidFill>
                  <a:schemeClr val="lt1"/>
                </a:solidFill>
                <a:latin typeface="+mn-lt"/>
                <a:ea typeface="+mn-ea"/>
                <a:cs typeface="+mn-cs"/>
              </a:defRPr>
            </a:lvl9pPr>
          </a:lstStyle>
          <a:p>
            <a:pPr marL="0" marR="0" lvl="0" indent="0" algn="ctr" defTabSz="633062" rtl="0" eaLnBrk="1" fontAlgn="base" latinLnBrk="0" hangingPunct="1">
              <a:lnSpc>
                <a:spcPct val="100000"/>
              </a:lnSpc>
              <a:spcBef>
                <a:spcPct val="0"/>
              </a:spcBef>
              <a:spcAft>
                <a:spcPct val="0"/>
              </a:spcAft>
              <a:buClrTx/>
              <a:buSzTx/>
              <a:buFontTx/>
              <a:buNone/>
              <a:tabLst/>
              <a:defRPr/>
            </a:pPr>
            <a:r>
              <a:rPr kumimoji="1" lang="ja-JP" altLang="en-US" sz="1246" b="1" i="0" u="none" strike="noStrike" kern="1200" cap="none" spc="0" normalizeH="0" baseline="0" noProof="0" dirty="0">
                <a:ln>
                  <a:noFill/>
                </a:ln>
                <a:solidFill>
                  <a:srgbClr val="000000"/>
                </a:solidFill>
                <a:effectLst/>
                <a:uLnTx/>
                <a:uFillTx/>
                <a:latin typeface="HG丸ｺﾞｼｯｸM-PRO" pitchFamily="50" charset="-128"/>
                <a:ea typeface="HG丸ｺﾞｼｯｸM-PRO" pitchFamily="50" charset="-128"/>
                <a:cs typeface="+mn-cs"/>
              </a:rPr>
              <a:t>拡充</a:t>
            </a:r>
          </a:p>
        </p:txBody>
      </p:sp>
      <p:sp>
        <p:nvSpPr>
          <p:cNvPr id="25" name="正方形/長方形 24"/>
          <p:cNvSpPr/>
          <p:nvPr/>
        </p:nvSpPr>
        <p:spPr>
          <a:xfrm>
            <a:off x="4177494" y="4619608"/>
            <a:ext cx="3853325" cy="1200393"/>
          </a:xfrm>
          <a:prstGeom prst="rect">
            <a:avLst/>
          </a:prstGeom>
        </p:spPr>
        <p:txBody>
          <a:bodyPr wrap="square">
            <a:spAutoFit/>
          </a:bodyPr>
          <a:lstStyle/>
          <a:p>
            <a:pPr marL="0" marR="0" lvl="0" indent="0" algn="l" defTabSz="633062" rtl="0" eaLnBrk="0" fontAlgn="base" latinLnBrk="0" hangingPunct="0">
              <a:lnSpc>
                <a:spcPct val="100000"/>
              </a:lnSpc>
              <a:spcBef>
                <a:spcPct val="0"/>
              </a:spcBef>
              <a:spcAft>
                <a:spcPct val="0"/>
              </a:spcAft>
              <a:buClrTx/>
              <a:buSzTx/>
              <a:buFontTx/>
              <a:buNone/>
              <a:tabLst/>
              <a:defRPr/>
            </a:pPr>
            <a:r>
              <a:rPr kumimoji="1" lang="ja-JP" altLang="en-US"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a:t>
            </a:r>
            <a:r>
              <a:rPr kumimoji="1" lang="ja-JP" altLang="en-US" sz="1108" b="1"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a:t>
            </a:r>
            <a:endParaRPr kumimoji="1" lang="en-US" altLang="ja-JP" sz="1108" b="1"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a:p>
            <a:pPr marL="0" marR="0" lvl="0" indent="0" algn="l" defTabSz="633062" rtl="0" eaLnBrk="0" fontAlgn="base" latinLnBrk="0" hangingPunct="0">
              <a:lnSpc>
                <a:spcPct val="100000"/>
              </a:lnSpc>
              <a:spcBef>
                <a:spcPct val="0"/>
              </a:spcBef>
              <a:spcAft>
                <a:spcPct val="0"/>
              </a:spcAft>
              <a:buClrTx/>
              <a:buSzTx/>
              <a:buFontTx/>
              <a:buNone/>
              <a:tabLst/>
              <a:defRPr/>
            </a:pPr>
            <a:r>
              <a:rPr kumimoji="1" lang="en-US" altLang="ja-JP" sz="1108" b="1"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a:t>
            </a:r>
            <a:r>
              <a:rPr kumimoji="1" lang="ja-JP" altLang="en-US" sz="1292" b="1" i="0" u="none" strike="noStrike" kern="1200" cap="none" spc="0" normalizeH="0" baseline="0" noProof="0" dirty="0">
                <a:ln>
                  <a:noFill/>
                </a:ln>
                <a:solidFill>
                  <a:srgbClr val="000099"/>
                </a:solidFill>
                <a:effectLst/>
                <a:uLnTx/>
                <a:uFillTx/>
                <a:latin typeface="Meiryo UI" panose="020B0604030504040204" pitchFamily="50" charset="-128"/>
                <a:ea typeface="Meiryo UI" panose="020B0604030504040204" pitchFamily="50" charset="-128"/>
                <a:cs typeface="+mn-cs"/>
              </a:rPr>
              <a:t>５３億１，５００万円（第８回補正）</a:t>
            </a:r>
            <a:endParaRPr kumimoji="1" lang="en-US" altLang="ja-JP" sz="1292" b="1" i="0" u="none" strike="noStrike" kern="1200" cap="none" spc="0" normalizeH="0" baseline="0" noProof="0" dirty="0">
              <a:ln>
                <a:noFill/>
              </a:ln>
              <a:solidFill>
                <a:srgbClr val="000099"/>
              </a:solidFill>
              <a:effectLst/>
              <a:uLnTx/>
              <a:uFillTx/>
              <a:latin typeface="Meiryo UI" panose="020B0604030504040204" pitchFamily="50" charset="-128"/>
              <a:ea typeface="Meiryo UI" panose="020B0604030504040204" pitchFamily="50" charset="-128"/>
              <a:cs typeface="+mn-cs"/>
            </a:endParaRPr>
          </a:p>
          <a:p>
            <a:pPr marL="0" marR="0" lvl="0" indent="0" algn="l" defTabSz="633062" rtl="0" eaLnBrk="0" fontAlgn="base" latinLnBrk="0" hangingPunct="0">
              <a:lnSpc>
                <a:spcPct val="100000"/>
              </a:lnSpc>
              <a:spcBef>
                <a:spcPct val="0"/>
              </a:spcBef>
              <a:spcAft>
                <a:spcPct val="0"/>
              </a:spcAft>
              <a:buClrTx/>
              <a:buSzTx/>
              <a:buFontTx/>
              <a:buNone/>
              <a:tabLst/>
              <a:defRPr/>
            </a:pPr>
            <a:r>
              <a:rPr kumimoji="1" lang="ja-JP" altLang="en-US" sz="1292" b="1" i="0" u="none" strike="noStrike" kern="1200" cap="none" spc="0" normalizeH="0" baseline="0" noProof="0" dirty="0">
                <a:ln>
                  <a:noFill/>
                </a:ln>
                <a:solidFill>
                  <a:srgbClr val="000099"/>
                </a:solidFill>
                <a:effectLst/>
                <a:uLnTx/>
                <a:uFillTx/>
                <a:latin typeface="Meiryo UI" panose="020B0604030504040204" pitchFamily="50" charset="-128"/>
                <a:ea typeface="Meiryo UI" panose="020B0604030504040204" pitchFamily="50" charset="-128"/>
                <a:cs typeface="+mn-cs"/>
              </a:rPr>
              <a:t>  １０５億１，３００万円（第</a:t>
            </a:r>
            <a:r>
              <a:rPr kumimoji="1" lang="en-US" altLang="ja-JP" sz="1292" b="1" i="0" u="none" strike="noStrike" kern="1200" cap="none" spc="0" normalizeH="0" baseline="0" noProof="0" dirty="0">
                <a:ln>
                  <a:noFill/>
                </a:ln>
                <a:solidFill>
                  <a:srgbClr val="000099"/>
                </a:solidFill>
                <a:effectLst/>
                <a:uLnTx/>
                <a:uFillTx/>
                <a:latin typeface="Meiryo UI" panose="020B0604030504040204" pitchFamily="50" charset="-128"/>
                <a:ea typeface="Meiryo UI" panose="020B0604030504040204" pitchFamily="50" charset="-128"/>
                <a:cs typeface="+mn-cs"/>
              </a:rPr>
              <a:t>11</a:t>
            </a:r>
            <a:r>
              <a:rPr kumimoji="1" lang="ja-JP" altLang="en-US" sz="1292" b="1" i="0" u="none" strike="noStrike" kern="1200" cap="none" spc="0" normalizeH="0" baseline="0" noProof="0" dirty="0">
                <a:ln>
                  <a:noFill/>
                </a:ln>
                <a:solidFill>
                  <a:srgbClr val="000099"/>
                </a:solidFill>
                <a:effectLst/>
                <a:uLnTx/>
                <a:uFillTx/>
                <a:latin typeface="Meiryo UI" panose="020B0604030504040204" pitchFamily="50" charset="-128"/>
                <a:ea typeface="Meiryo UI" panose="020B0604030504040204" pitchFamily="50" charset="-128"/>
                <a:cs typeface="+mn-cs"/>
              </a:rPr>
              <a:t>回補正）</a:t>
            </a:r>
            <a:endParaRPr kumimoji="1" lang="en-US" altLang="ja-JP" sz="1292" b="1" i="0" u="none" strike="noStrike" kern="1200" cap="none" spc="0" normalizeH="0" baseline="0" noProof="0" dirty="0">
              <a:ln>
                <a:noFill/>
              </a:ln>
              <a:solidFill>
                <a:srgbClr val="000099"/>
              </a:solidFill>
              <a:effectLst/>
              <a:uLnTx/>
              <a:uFillTx/>
              <a:latin typeface="Meiryo UI" panose="020B0604030504040204" pitchFamily="50" charset="-128"/>
              <a:ea typeface="Meiryo UI" panose="020B0604030504040204" pitchFamily="50" charset="-128"/>
              <a:cs typeface="+mn-cs"/>
            </a:endParaRPr>
          </a:p>
          <a:p>
            <a:pPr marL="0" marR="0" lvl="0" indent="0" algn="l" defTabSz="844083" rtl="0" eaLnBrk="0" fontAlgn="base" latinLnBrk="0" hangingPunct="0">
              <a:lnSpc>
                <a:spcPct val="100000"/>
              </a:lnSpc>
              <a:spcBef>
                <a:spcPct val="0"/>
              </a:spcBef>
              <a:spcAft>
                <a:spcPct val="0"/>
              </a:spcAft>
              <a:buClrTx/>
              <a:buSzTx/>
              <a:buFontTx/>
              <a:buNone/>
              <a:tabLst/>
              <a:defRPr/>
            </a:pPr>
            <a:r>
              <a:rPr kumimoji="1" lang="ja-JP" altLang="en-US" sz="1292" b="1" i="0" u="none" strike="noStrike" kern="1200" cap="none" spc="0" normalizeH="0" baseline="0" noProof="0" dirty="0">
                <a:ln>
                  <a:noFill/>
                </a:ln>
                <a:solidFill>
                  <a:srgbClr val="000099"/>
                </a:solidFill>
                <a:effectLst/>
                <a:uLnTx/>
                <a:uFillTx/>
                <a:latin typeface="Meiryo UI" panose="020B0604030504040204" pitchFamily="50" charset="-128"/>
                <a:ea typeface="Meiryo UI" panose="020B0604030504040204" pitchFamily="50" charset="-128"/>
                <a:cs typeface="+mn-cs"/>
              </a:rPr>
              <a:t>　　 ２９億      ３００万円（第</a:t>
            </a:r>
            <a:r>
              <a:rPr kumimoji="1" lang="en-US" altLang="ja-JP" sz="1292" b="1" i="0" u="none" strike="noStrike" kern="1200" cap="none" spc="0" normalizeH="0" baseline="0" noProof="0" dirty="0">
                <a:ln>
                  <a:noFill/>
                </a:ln>
                <a:solidFill>
                  <a:srgbClr val="000099"/>
                </a:solidFill>
                <a:effectLst/>
                <a:uLnTx/>
                <a:uFillTx/>
                <a:latin typeface="Meiryo UI" panose="020B0604030504040204" pitchFamily="50" charset="-128"/>
                <a:ea typeface="Meiryo UI" panose="020B0604030504040204" pitchFamily="50" charset="-128"/>
                <a:cs typeface="+mn-cs"/>
              </a:rPr>
              <a:t>12</a:t>
            </a:r>
            <a:r>
              <a:rPr kumimoji="1" lang="ja-JP" altLang="en-US" sz="1292" b="1" i="0" u="none" strike="noStrike" kern="1200" cap="none" spc="0" normalizeH="0" baseline="0" noProof="0" dirty="0">
                <a:ln>
                  <a:noFill/>
                </a:ln>
                <a:solidFill>
                  <a:srgbClr val="000099"/>
                </a:solidFill>
                <a:effectLst/>
                <a:uLnTx/>
                <a:uFillTx/>
                <a:latin typeface="Meiryo UI" panose="020B0604030504040204" pitchFamily="50" charset="-128"/>
                <a:ea typeface="Meiryo UI" panose="020B0604030504040204" pitchFamily="50" charset="-128"/>
                <a:cs typeface="+mn-cs"/>
              </a:rPr>
              <a:t>回補正）</a:t>
            </a:r>
            <a:endParaRPr kumimoji="1" lang="en-US" altLang="ja-JP" sz="1292" b="1" i="0" u="none" strike="noStrike" kern="1200" cap="none" spc="0" normalizeH="0" baseline="0" noProof="0" dirty="0">
              <a:ln>
                <a:noFill/>
              </a:ln>
              <a:solidFill>
                <a:srgbClr val="000099"/>
              </a:solidFill>
              <a:effectLst/>
              <a:uLnTx/>
              <a:uFillTx/>
              <a:latin typeface="Meiryo UI" panose="020B0604030504040204" pitchFamily="50" charset="-128"/>
              <a:ea typeface="Meiryo UI" panose="020B0604030504040204" pitchFamily="50" charset="-128"/>
              <a:cs typeface="+mn-cs"/>
            </a:endParaRPr>
          </a:p>
          <a:p>
            <a:pPr marL="0" marR="0" lvl="0" indent="0" algn="l" defTabSz="633062" rtl="0" eaLnBrk="0" fontAlgn="base" latinLnBrk="0" hangingPunct="0">
              <a:lnSpc>
                <a:spcPct val="100000"/>
              </a:lnSpc>
              <a:spcBef>
                <a:spcPct val="0"/>
              </a:spcBef>
              <a:spcAft>
                <a:spcPct val="0"/>
              </a:spcAft>
              <a:buClrTx/>
              <a:buSzTx/>
              <a:buFontTx/>
              <a:buNone/>
              <a:tabLst/>
              <a:defRPr/>
            </a:pPr>
            <a:endParaRPr kumimoji="1" lang="en-US" altLang="ja-JP" sz="1662" b="1"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p:txBody>
      </p:sp>
      <p:sp>
        <p:nvSpPr>
          <p:cNvPr id="26" name="正方形/長方形 25"/>
          <p:cNvSpPr/>
          <p:nvPr/>
        </p:nvSpPr>
        <p:spPr>
          <a:xfrm>
            <a:off x="1692688" y="4787463"/>
            <a:ext cx="6059156" cy="348109"/>
          </a:xfrm>
          <a:prstGeom prst="rect">
            <a:avLst/>
          </a:prstGeom>
        </p:spPr>
        <p:txBody>
          <a:bodyPr wrap="square">
            <a:spAutoFit/>
          </a:bodyPr>
          <a:lstStyle/>
          <a:p>
            <a:pPr marL="0" marR="0" lvl="0" indent="0" algn="l" defTabSz="844083" rtl="0" eaLnBrk="0" fontAlgn="base" latinLnBrk="0" hangingPunct="0">
              <a:lnSpc>
                <a:spcPct val="100000"/>
              </a:lnSpc>
              <a:spcBef>
                <a:spcPct val="0"/>
              </a:spcBef>
              <a:spcAft>
                <a:spcPct val="0"/>
              </a:spcAft>
              <a:buClrTx/>
              <a:buSzTx/>
              <a:buFontTx/>
              <a:buNone/>
              <a:tabLst/>
              <a:defRPr/>
            </a:pPr>
            <a:r>
              <a:rPr kumimoji="1" lang="ja-JP" altLang="en-US"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（令和２年度から継続）</a:t>
            </a:r>
            <a:endParaRPr kumimoji="1" lang="ja-JP" altLang="en-US" sz="1246" b="1"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p:txBody>
      </p:sp>
      <p:sp>
        <p:nvSpPr>
          <p:cNvPr id="2" name="スライド番号プレースホルダー 1"/>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1E2DCCE-2328-4EE7-B47C-8DACD135FF60}" type="slidenum">
              <a:rPr kumimoji="1" lang="en-US" altLang="ja-JP" sz="11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301</a:t>
            </a:fld>
            <a:endParaRPr kumimoji="1" lang="en-US" altLang="ja-JP" sz="11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
        <p:nvSpPr>
          <p:cNvPr id="15" name="テキスト ボックス 36"/>
          <p:cNvSpPr txBox="1"/>
          <p:nvPr/>
        </p:nvSpPr>
        <p:spPr>
          <a:xfrm>
            <a:off x="53576" y="46166"/>
            <a:ext cx="3993789"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Ⅳ</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　新型</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コロナウイルス感染症</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対策</a:t>
            </a:r>
            <a:endPar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endParaRPr>
          </a:p>
        </p:txBody>
      </p:sp>
    </p:spTree>
    <p:extLst>
      <p:ext uri="{BB962C8B-B14F-4D97-AF65-F5344CB8AC3E}">
        <p14:creationId xmlns:p14="http://schemas.microsoft.com/office/powerpoint/2010/main" val="1489905695"/>
      </p:ext>
    </p:extLst>
  </p:cSld>
  <p:clrMapOvr>
    <a:masterClrMapping/>
  </p:clrMapOvr>
  <p:transition/>
  <p:timing>
    <p:tnLst>
      <p:par>
        <p:cTn id="1" dur="indefinite" restart="never" nodeType="tmRoot"/>
      </p:par>
    </p:tnLst>
  </p:timing>
</p:sld>
</file>

<file path=ppt/slides/slide3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Rectangle 4"/>
          <p:cNvSpPr>
            <a:spLocks noChangeArrowheads="1"/>
          </p:cNvSpPr>
          <p:nvPr/>
        </p:nvSpPr>
        <p:spPr bwMode="auto">
          <a:xfrm>
            <a:off x="350227" y="1050682"/>
            <a:ext cx="8442081" cy="439616"/>
          </a:xfrm>
          <a:prstGeom prst="rect">
            <a:avLst/>
          </a:prstGeom>
          <a:solidFill>
            <a:srgbClr val="000099"/>
          </a:solidFill>
          <a:ln w="38100" algn="ctr">
            <a:noFill/>
            <a:miter lim="800000"/>
            <a:headEnd/>
            <a:tailEnd/>
          </a:ln>
          <a:effectLst/>
        </p:spPr>
        <p:txBody>
          <a:bodyPr wrap="none" lIns="71934" tIns="35967" rIns="71934" bIns="35967" anchor="ctr"/>
          <a:lstStyle/>
          <a:p>
            <a:pPr marL="0" marR="0" lvl="0" indent="0" algn="ctr" defTabSz="844083" rtl="0" eaLnBrk="1" fontAlgn="base" latinLnBrk="0" hangingPunct="1">
              <a:lnSpc>
                <a:spcPct val="100000"/>
              </a:lnSpc>
              <a:spcBef>
                <a:spcPct val="0"/>
              </a:spcBef>
              <a:spcAft>
                <a:spcPct val="0"/>
              </a:spcAft>
              <a:buClrTx/>
              <a:buSzTx/>
              <a:buFontTx/>
              <a:buNone/>
              <a:tabLst/>
              <a:defRPr/>
            </a:pPr>
            <a:r>
              <a:rPr kumimoji="1" lang="ja-JP" altLang="en-US" sz="2585"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HG創英角ｺﾞｼｯｸUB" pitchFamily="49" charset="-128"/>
                <a:cs typeface="+mn-cs"/>
              </a:rPr>
              <a:t>令和３年度</a:t>
            </a:r>
            <a:endParaRPr kumimoji="1" lang="en-US" altLang="ja-JP" sz="2585"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HG創英角ｺﾞｼｯｸUB" pitchFamily="49" charset="-128"/>
              <a:cs typeface="+mn-cs"/>
            </a:endParaRPr>
          </a:p>
        </p:txBody>
      </p:sp>
      <p:sp>
        <p:nvSpPr>
          <p:cNvPr id="7" name="コンテンツ プレースホルダー 2"/>
          <p:cNvSpPr txBox="1">
            <a:spLocks/>
          </p:cNvSpPr>
          <p:nvPr/>
        </p:nvSpPr>
        <p:spPr>
          <a:xfrm>
            <a:off x="507022" y="1978586"/>
            <a:ext cx="8128490" cy="1714184"/>
          </a:xfrm>
          <a:prstGeom prst="rect">
            <a:avLst/>
          </a:prstGeom>
        </p:spPr>
        <p:txBody>
          <a:bodyPr anchor="t" anchorCtr="0">
            <a:noAutofit/>
          </a:bodyPr>
          <a:lstStyle>
            <a:lvl1pPr marL="285750" indent="-285750" algn="l" rtl="0" eaLnBrk="0" fontAlgn="base" hangingPunct="0">
              <a:spcBef>
                <a:spcPct val="20000"/>
              </a:spcBef>
              <a:spcAft>
                <a:spcPct val="0"/>
              </a:spcAft>
              <a:buChar char="•"/>
              <a:defRPr kumimoji="1" sz="2800">
                <a:solidFill>
                  <a:schemeClr val="tx1"/>
                </a:solidFill>
                <a:latin typeface="+mn-lt"/>
                <a:ea typeface="+mn-ea"/>
                <a:cs typeface="+mn-cs"/>
              </a:defRPr>
            </a:lvl1pPr>
            <a:lvl2pPr marL="627063" indent="-236538" algn="l" rtl="0" eaLnBrk="0" fontAlgn="base" hangingPunct="0">
              <a:spcBef>
                <a:spcPct val="20000"/>
              </a:spcBef>
              <a:spcAft>
                <a:spcPct val="0"/>
              </a:spcAft>
              <a:buChar char="–"/>
              <a:defRPr kumimoji="1" sz="2400">
                <a:solidFill>
                  <a:schemeClr val="tx1"/>
                </a:solidFill>
                <a:latin typeface="+mn-lt"/>
                <a:ea typeface="+mn-ea"/>
              </a:defRPr>
            </a:lvl2pPr>
            <a:lvl3pPr marL="968375" indent="-188913" algn="l" rtl="0" eaLnBrk="0" fontAlgn="base" hangingPunct="0">
              <a:spcBef>
                <a:spcPct val="20000"/>
              </a:spcBef>
              <a:spcAft>
                <a:spcPct val="0"/>
              </a:spcAft>
              <a:buChar char="•"/>
              <a:defRPr kumimoji="1" sz="2000">
                <a:solidFill>
                  <a:schemeClr val="tx1"/>
                </a:solidFill>
                <a:latin typeface="+mn-lt"/>
                <a:ea typeface="+mn-ea"/>
              </a:defRPr>
            </a:lvl3pPr>
            <a:lvl4pPr marL="1357313" indent="-188913" algn="l" rtl="0" eaLnBrk="0" fontAlgn="base" hangingPunct="0">
              <a:spcBef>
                <a:spcPct val="20000"/>
              </a:spcBef>
              <a:spcAft>
                <a:spcPct val="0"/>
              </a:spcAft>
              <a:buChar char="–"/>
              <a:defRPr kumimoji="1" sz="1700">
                <a:solidFill>
                  <a:schemeClr val="tx1"/>
                </a:solidFill>
                <a:latin typeface="+mn-lt"/>
                <a:ea typeface="+mn-ea"/>
              </a:defRPr>
            </a:lvl4pPr>
            <a:lvl5pPr marL="1747838" indent="-188913" algn="l" rtl="0" eaLnBrk="0" fontAlgn="base" hangingPunct="0">
              <a:spcBef>
                <a:spcPct val="20000"/>
              </a:spcBef>
              <a:spcAft>
                <a:spcPct val="0"/>
              </a:spcAft>
              <a:buChar char="»"/>
              <a:defRPr kumimoji="1" sz="1700">
                <a:solidFill>
                  <a:schemeClr val="tx1"/>
                </a:solidFill>
                <a:latin typeface="+mn-lt"/>
                <a:ea typeface="+mn-ea"/>
              </a:defRPr>
            </a:lvl5pPr>
            <a:lvl6pPr marL="2142013" indent="-194728" algn="l" rtl="0" fontAlgn="base">
              <a:spcBef>
                <a:spcPct val="20000"/>
              </a:spcBef>
              <a:spcAft>
                <a:spcPct val="0"/>
              </a:spcAft>
              <a:buChar char="»"/>
              <a:defRPr kumimoji="1" sz="1700">
                <a:solidFill>
                  <a:schemeClr val="tx1"/>
                </a:solidFill>
                <a:latin typeface="+mn-lt"/>
                <a:ea typeface="+mn-ea"/>
              </a:defRPr>
            </a:lvl6pPr>
            <a:lvl7pPr marL="2531469" indent="-194728" algn="l" rtl="0" fontAlgn="base">
              <a:spcBef>
                <a:spcPct val="20000"/>
              </a:spcBef>
              <a:spcAft>
                <a:spcPct val="0"/>
              </a:spcAft>
              <a:buChar char="»"/>
              <a:defRPr kumimoji="1" sz="1700">
                <a:solidFill>
                  <a:schemeClr val="tx1"/>
                </a:solidFill>
                <a:latin typeface="+mn-lt"/>
                <a:ea typeface="+mn-ea"/>
              </a:defRPr>
            </a:lvl7pPr>
            <a:lvl8pPr marL="2920928" indent="-194728" algn="l" rtl="0" fontAlgn="base">
              <a:spcBef>
                <a:spcPct val="20000"/>
              </a:spcBef>
              <a:spcAft>
                <a:spcPct val="0"/>
              </a:spcAft>
              <a:buChar char="»"/>
              <a:defRPr kumimoji="1" sz="1700">
                <a:solidFill>
                  <a:schemeClr val="tx1"/>
                </a:solidFill>
                <a:latin typeface="+mn-lt"/>
                <a:ea typeface="+mn-ea"/>
              </a:defRPr>
            </a:lvl8pPr>
            <a:lvl9pPr marL="3310386" indent="-194728" algn="l" rtl="0" fontAlgn="base">
              <a:spcBef>
                <a:spcPct val="20000"/>
              </a:spcBef>
              <a:spcAft>
                <a:spcPct val="0"/>
              </a:spcAft>
              <a:buChar char="»"/>
              <a:defRPr kumimoji="1" sz="1700">
                <a:solidFill>
                  <a:schemeClr val="tx1"/>
                </a:solidFill>
                <a:latin typeface="+mn-lt"/>
                <a:ea typeface="+mn-ea"/>
              </a:defRPr>
            </a:lvl9pPr>
          </a:lstStyle>
          <a:p>
            <a:pPr marL="263776" marR="0" lvl="0" indent="-263776" algn="l" defTabSz="844083" rtl="0" eaLnBrk="0" fontAlgn="base" latinLnBrk="0" hangingPunct="0">
              <a:lnSpc>
                <a:spcPct val="120000"/>
              </a:lnSpc>
              <a:spcBef>
                <a:spcPts val="0"/>
              </a:spcBef>
              <a:spcAft>
                <a:spcPct val="0"/>
              </a:spcAft>
              <a:buClrTx/>
              <a:buSzTx/>
              <a:buFont typeface="Wingdings" panose="05000000000000000000" pitchFamily="2" charset="2"/>
              <a:buChar char="Ø"/>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まん延防止等重点措置区域である大阪市内の飲食店（</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20</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時以降通常開店する店舗を除く約４万店）に対し、感染防止対策の徹底を要請するため訪問する見回り調査を大阪府・大阪市の職員により実施</a:t>
            </a:r>
          </a:p>
          <a:p>
            <a:pPr marL="0" marR="0" lvl="0" indent="0" algn="l" defTabSz="844083" rtl="0" eaLnBrk="0" fontAlgn="base" latinLnBrk="0" hangingPunct="0">
              <a:lnSpc>
                <a:spcPct val="12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実施内容</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a:t>
            </a:r>
          </a:p>
          <a:p>
            <a:pPr marL="0" marR="0" lvl="0" indent="0" algn="l" defTabSz="844083" rtl="0" eaLnBrk="0" fontAlgn="base" latinLnBrk="0" hangingPunct="0">
              <a:lnSpc>
                <a:spcPct val="12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令和３年４月５日～令和３年４月</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11</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 </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20</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班（</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40</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人）体制（府・市職員）</a:t>
            </a:r>
          </a:p>
          <a:p>
            <a:pPr marL="263776" marR="0" lvl="0" indent="-263776" algn="l" defTabSz="844083" rtl="0" eaLnBrk="0" fontAlgn="base" latinLnBrk="0" hangingPunct="0">
              <a:lnSpc>
                <a:spcPct val="120000"/>
              </a:lnSpc>
              <a:spcBef>
                <a:spcPts val="0"/>
              </a:spcBef>
              <a:spcAft>
                <a:spcPct val="0"/>
              </a:spcAft>
              <a:buClrTx/>
              <a:buSzTx/>
              <a:buFont typeface="Wingdings" panose="05000000000000000000" pitchFamily="2" charset="2"/>
              <a:buChar char="Ø"/>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まん延防止等重点措置期間、大阪市内繁華街において、往来者に対し、外出自粛の呼びかけを実施</a:t>
            </a:r>
          </a:p>
          <a:p>
            <a:pPr marL="0" marR="0" lvl="0" indent="0" algn="l" defTabSz="844083" rtl="0" eaLnBrk="0" fontAlgn="base" latinLnBrk="0" hangingPunct="0">
              <a:lnSpc>
                <a:spcPct val="12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実施内容</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a:t>
            </a:r>
          </a:p>
          <a:p>
            <a:pPr marL="0" marR="0" lvl="0" indent="0" algn="l" defTabSz="844083" rtl="0" eaLnBrk="0" fontAlgn="base" latinLnBrk="0" hangingPunct="0">
              <a:lnSpc>
                <a:spcPct val="12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令和３年４月</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15</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日～令和３年５月５日（毎日</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19:30</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20:30</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a:t>
            </a:r>
          </a:p>
          <a:p>
            <a:pPr marL="0" marR="0" lvl="0" indent="0" algn="l" defTabSz="844083" rtl="0" eaLnBrk="0" fontAlgn="base" latinLnBrk="0" hangingPunct="0">
              <a:lnSpc>
                <a:spcPct val="12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大阪府１名・大阪市１名・府警</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名の５班体制</a:t>
            </a:r>
          </a:p>
        </p:txBody>
      </p:sp>
      <p:sp>
        <p:nvSpPr>
          <p:cNvPr id="5" name="AutoShape 6"/>
          <p:cNvSpPr>
            <a:spLocks noChangeArrowheads="1"/>
          </p:cNvSpPr>
          <p:nvPr/>
        </p:nvSpPr>
        <p:spPr bwMode="auto">
          <a:xfrm>
            <a:off x="507024" y="1571585"/>
            <a:ext cx="8128489" cy="366281"/>
          </a:xfrm>
          <a:prstGeom prst="roundRect">
            <a:avLst>
              <a:gd name="adj" fmla="val 16667"/>
            </a:avLst>
          </a:prstGeom>
          <a:solidFill>
            <a:schemeClr val="accent1">
              <a:lumMod val="40000"/>
              <a:lumOff val="60000"/>
            </a:schemeClr>
          </a:solidFill>
          <a:ln w="22225">
            <a:noFill/>
            <a:round/>
            <a:headEnd/>
            <a:tailEnd/>
          </a:ln>
          <a:effectLst>
            <a:outerShdw blurRad="50800" dist="38100" dir="2700000" algn="tl" rotWithShape="0">
              <a:prstClr val="black">
                <a:alpha val="40000"/>
              </a:prstClr>
            </a:outerShdw>
          </a:effectLst>
        </p:spPr>
        <p:txBody>
          <a:bodyPr lIns="71934" tIns="0" rIns="71934" bIns="0" anchor="ctr"/>
          <a:lstStyle/>
          <a:p>
            <a:pPr marL="0" marR="0" lvl="0" indent="0" algn="l" defTabSz="844083" rtl="0" eaLnBrk="0" fontAlgn="base" latinLnBrk="0" hangingPunct="0">
              <a:lnSpc>
                <a:spcPct val="100000"/>
              </a:lnSpc>
              <a:spcBef>
                <a:spcPct val="0"/>
              </a:spcBef>
              <a:spcAft>
                <a:spcPct val="0"/>
              </a:spcAft>
              <a:buClrTx/>
              <a:buSzTx/>
              <a:buFontTx/>
              <a:buNone/>
              <a:tabLst/>
              <a:defRPr/>
            </a:pPr>
            <a:r>
              <a:rPr kumimoji="1" lang="ja-JP" altLang="en-US"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まん延防止等重点措置における飲食店見回り調査等（令和３年度）</a:t>
            </a:r>
          </a:p>
        </p:txBody>
      </p:sp>
      <p:sp>
        <p:nvSpPr>
          <p:cNvPr id="2" name="スライド番号プレースホルダー 1"/>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1E2DCCE-2328-4EE7-B47C-8DACD135FF60}" type="slidenum">
              <a:rPr kumimoji="1" lang="en-US" altLang="ja-JP" sz="11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302</a:t>
            </a:fld>
            <a:endParaRPr kumimoji="1" lang="en-US" altLang="ja-JP" sz="11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
        <p:nvSpPr>
          <p:cNvPr id="6" name="テキスト ボックス 36"/>
          <p:cNvSpPr txBox="1"/>
          <p:nvPr/>
        </p:nvSpPr>
        <p:spPr>
          <a:xfrm>
            <a:off x="53576" y="46166"/>
            <a:ext cx="3993789"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Ⅳ</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　新型</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コロナウイルス感染症</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対策</a:t>
            </a:r>
            <a:endPar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endParaRPr>
          </a:p>
        </p:txBody>
      </p:sp>
    </p:spTree>
    <p:extLst>
      <p:ext uri="{BB962C8B-B14F-4D97-AF65-F5344CB8AC3E}">
        <p14:creationId xmlns:p14="http://schemas.microsoft.com/office/powerpoint/2010/main" val="3433883748"/>
      </p:ext>
    </p:extLst>
  </p:cSld>
  <p:clrMapOvr>
    <a:masterClrMapping/>
  </p:clrMapOvr>
  <p:transition/>
  <p:timing>
    <p:tnLst>
      <p:par>
        <p:cTn id="1" dur="indefinite" restart="never" nodeType="tmRoot"/>
      </p:par>
    </p:tnLst>
  </p:timing>
</p:sld>
</file>

<file path=ppt/slides/slide3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図 2"/>
          <p:cNvPicPr>
            <a:picLocks noChangeAspect="1"/>
          </p:cNvPicPr>
          <p:nvPr/>
        </p:nvPicPr>
        <p:blipFill>
          <a:blip r:embed="rId2"/>
          <a:stretch>
            <a:fillRect/>
          </a:stretch>
        </p:blipFill>
        <p:spPr>
          <a:xfrm>
            <a:off x="459997" y="1211228"/>
            <a:ext cx="7926793" cy="4456645"/>
          </a:xfrm>
          <a:prstGeom prst="rect">
            <a:avLst/>
          </a:prstGeom>
        </p:spPr>
      </p:pic>
      <p:sp>
        <p:nvSpPr>
          <p:cNvPr id="2" name="スライド番号プレースホルダー 1"/>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1E2DCCE-2328-4EE7-B47C-8DACD135FF60}" type="slidenum">
              <a:rPr kumimoji="1" lang="en-US" altLang="ja-JP" sz="11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303</a:t>
            </a:fld>
            <a:endParaRPr kumimoji="1" lang="en-US" altLang="ja-JP" sz="11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
        <p:nvSpPr>
          <p:cNvPr id="4" name="テキスト ボックス 36"/>
          <p:cNvSpPr txBox="1"/>
          <p:nvPr/>
        </p:nvSpPr>
        <p:spPr>
          <a:xfrm>
            <a:off x="53576" y="46166"/>
            <a:ext cx="3993789"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Ⅳ</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　新型</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コロナウイルス感染症</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対策</a:t>
            </a:r>
            <a:endPar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endParaRPr>
          </a:p>
        </p:txBody>
      </p:sp>
    </p:spTree>
    <p:extLst>
      <p:ext uri="{BB962C8B-B14F-4D97-AF65-F5344CB8AC3E}">
        <p14:creationId xmlns:p14="http://schemas.microsoft.com/office/powerpoint/2010/main" val="1333807958"/>
      </p:ext>
    </p:extLst>
  </p:cSld>
  <p:clrMapOvr>
    <a:masterClrMapping/>
  </p:clrMapOvr>
  <p:timing>
    <p:tnLst>
      <p:par>
        <p:cTn id="1" dur="indefinite" restart="never" nodeType="tmRoot"/>
      </p:par>
    </p:tnLst>
  </p:timing>
</p:sld>
</file>

<file path=ppt/slides/slide3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図 2">
            <a:extLst>
              <a:ext uri="{FF2B5EF4-FFF2-40B4-BE49-F238E27FC236}">
                <a16:creationId xmlns:a16="http://schemas.microsoft.com/office/drawing/2014/main" id="{C5047643-9CCB-8D88-90C5-CBAFBEF5D815}"/>
              </a:ext>
            </a:extLst>
          </p:cNvPr>
          <p:cNvPicPr>
            <a:picLocks noChangeAspect="1"/>
          </p:cNvPicPr>
          <p:nvPr/>
        </p:nvPicPr>
        <p:blipFill>
          <a:blip r:embed="rId2"/>
          <a:stretch>
            <a:fillRect/>
          </a:stretch>
        </p:blipFill>
        <p:spPr>
          <a:xfrm>
            <a:off x="540099" y="1055077"/>
            <a:ext cx="7765366" cy="4368018"/>
          </a:xfrm>
          <a:prstGeom prst="rect">
            <a:avLst/>
          </a:prstGeom>
        </p:spPr>
      </p:pic>
      <p:sp>
        <p:nvSpPr>
          <p:cNvPr id="2" name="スライド番号プレースホルダー 1"/>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1E2DCCE-2328-4EE7-B47C-8DACD135FF60}" type="slidenum">
              <a:rPr kumimoji="1" lang="en-US" altLang="ja-JP" sz="11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304</a:t>
            </a:fld>
            <a:endParaRPr kumimoji="1" lang="en-US" altLang="ja-JP" sz="11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
        <p:nvSpPr>
          <p:cNvPr id="4" name="テキスト ボックス 36"/>
          <p:cNvSpPr txBox="1"/>
          <p:nvPr/>
        </p:nvSpPr>
        <p:spPr>
          <a:xfrm>
            <a:off x="53576" y="46166"/>
            <a:ext cx="3993789"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Ⅳ</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　新型</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コロナウイルス感染症</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対策</a:t>
            </a:r>
            <a:endPar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endParaRPr>
          </a:p>
        </p:txBody>
      </p:sp>
    </p:spTree>
    <p:extLst>
      <p:ext uri="{BB962C8B-B14F-4D97-AF65-F5344CB8AC3E}">
        <p14:creationId xmlns:p14="http://schemas.microsoft.com/office/powerpoint/2010/main" val="26124619"/>
      </p:ext>
    </p:extLst>
  </p:cSld>
  <p:clrMapOvr>
    <a:masterClrMapping/>
  </p:clrMapOvr>
  <p:timing>
    <p:tnLst>
      <p:par>
        <p:cTn id="1" dur="indefinite" restart="never" nodeType="tmRoot"/>
      </p:par>
    </p:tnLst>
  </p:timing>
</p:sld>
</file>

<file path=ppt/slides/slide3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Rectangle 4"/>
          <p:cNvSpPr>
            <a:spLocks noChangeArrowheads="1"/>
          </p:cNvSpPr>
          <p:nvPr/>
        </p:nvSpPr>
        <p:spPr bwMode="auto">
          <a:xfrm>
            <a:off x="350227" y="1050682"/>
            <a:ext cx="8442081" cy="439616"/>
          </a:xfrm>
          <a:prstGeom prst="rect">
            <a:avLst/>
          </a:prstGeom>
          <a:solidFill>
            <a:srgbClr val="000099"/>
          </a:solidFill>
          <a:ln w="38100" algn="ctr">
            <a:noFill/>
            <a:miter lim="800000"/>
            <a:headEnd/>
            <a:tailEnd/>
          </a:ln>
          <a:effectLst/>
        </p:spPr>
        <p:txBody>
          <a:bodyPr wrap="none" lIns="71934" tIns="35967" rIns="71934" bIns="35967" anchor="ctr"/>
          <a:lstStyle/>
          <a:p>
            <a:pPr marL="0" marR="0" lvl="0" indent="0" algn="ctr" defTabSz="844083" rtl="0" eaLnBrk="1" fontAlgn="base" latinLnBrk="0" hangingPunct="1">
              <a:lnSpc>
                <a:spcPct val="100000"/>
              </a:lnSpc>
              <a:spcBef>
                <a:spcPct val="0"/>
              </a:spcBef>
              <a:spcAft>
                <a:spcPct val="0"/>
              </a:spcAft>
              <a:buClrTx/>
              <a:buSzTx/>
              <a:buFontTx/>
              <a:buNone/>
              <a:tabLst/>
              <a:defRPr/>
            </a:pPr>
            <a:r>
              <a:rPr kumimoji="1" lang="ja-JP" altLang="en-US" sz="2585"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HG創英角ｺﾞｼｯｸUB" pitchFamily="49" charset="-128"/>
                <a:cs typeface="+mn-cs"/>
              </a:rPr>
              <a:t>令和３年度</a:t>
            </a:r>
            <a:endParaRPr kumimoji="1" lang="en-US" altLang="ja-JP" sz="2585"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HG創英角ｺﾞｼｯｸUB" pitchFamily="49" charset="-128"/>
              <a:cs typeface="+mn-cs"/>
            </a:endParaRPr>
          </a:p>
        </p:txBody>
      </p:sp>
      <p:sp>
        <p:nvSpPr>
          <p:cNvPr id="7" name="コンテンツ プレースホルダー 2"/>
          <p:cNvSpPr txBox="1">
            <a:spLocks/>
          </p:cNvSpPr>
          <p:nvPr/>
        </p:nvSpPr>
        <p:spPr>
          <a:xfrm>
            <a:off x="507022" y="1949810"/>
            <a:ext cx="8128490" cy="1723776"/>
          </a:xfrm>
          <a:prstGeom prst="rect">
            <a:avLst/>
          </a:prstGeom>
        </p:spPr>
        <p:txBody>
          <a:bodyPr anchor="t" anchorCtr="0">
            <a:noAutofit/>
          </a:bodyPr>
          <a:lstStyle>
            <a:lvl1pPr marL="285750" indent="-285750" algn="l" rtl="0" eaLnBrk="0" fontAlgn="base" hangingPunct="0">
              <a:spcBef>
                <a:spcPct val="20000"/>
              </a:spcBef>
              <a:spcAft>
                <a:spcPct val="0"/>
              </a:spcAft>
              <a:buChar char="•"/>
              <a:defRPr kumimoji="1" sz="2800">
                <a:solidFill>
                  <a:schemeClr val="tx1"/>
                </a:solidFill>
                <a:latin typeface="+mn-lt"/>
                <a:ea typeface="+mn-ea"/>
                <a:cs typeface="+mn-cs"/>
              </a:defRPr>
            </a:lvl1pPr>
            <a:lvl2pPr marL="627063" indent="-236538" algn="l" rtl="0" eaLnBrk="0" fontAlgn="base" hangingPunct="0">
              <a:spcBef>
                <a:spcPct val="20000"/>
              </a:spcBef>
              <a:spcAft>
                <a:spcPct val="0"/>
              </a:spcAft>
              <a:buChar char="–"/>
              <a:defRPr kumimoji="1" sz="2400">
                <a:solidFill>
                  <a:schemeClr val="tx1"/>
                </a:solidFill>
                <a:latin typeface="+mn-lt"/>
                <a:ea typeface="+mn-ea"/>
              </a:defRPr>
            </a:lvl2pPr>
            <a:lvl3pPr marL="968375" indent="-188913" algn="l" rtl="0" eaLnBrk="0" fontAlgn="base" hangingPunct="0">
              <a:spcBef>
                <a:spcPct val="20000"/>
              </a:spcBef>
              <a:spcAft>
                <a:spcPct val="0"/>
              </a:spcAft>
              <a:buChar char="•"/>
              <a:defRPr kumimoji="1" sz="2000">
                <a:solidFill>
                  <a:schemeClr val="tx1"/>
                </a:solidFill>
                <a:latin typeface="+mn-lt"/>
                <a:ea typeface="+mn-ea"/>
              </a:defRPr>
            </a:lvl3pPr>
            <a:lvl4pPr marL="1357313" indent="-188913" algn="l" rtl="0" eaLnBrk="0" fontAlgn="base" hangingPunct="0">
              <a:spcBef>
                <a:spcPct val="20000"/>
              </a:spcBef>
              <a:spcAft>
                <a:spcPct val="0"/>
              </a:spcAft>
              <a:buChar char="–"/>
              <a:defRPr kumimoji="1" sz="1700">
                <a:solidFill>
                  <a:schemeClr val="tx1"/>
                </a:solidFill>
                <a:latin typeface="+mn-lt"/>
                <a:ea typeface="+mn-ea"/>
              </a:defRPr>
            </a:lvl4pPr>
            <a:lvl5pPr marL="1747838" indent="-188913" algn="l" rtl="0" eaLnBrk="0" fontAlgn="base" hangingPunct="0">
              <a:spcBef>
                <a:spcPct val="20000"/>
              </a:spcBef>
              <a:spcAft>
                <a:spcPct val="0"/>
              </a:spcAft>
              <a:buChar char="»"/>
              <a:defRPr kumimoji="1" sz="1700">
                <a:solidFill>
                  <a:schemeClr val="tx1"/>
                </a:solidFill>
                <a:latin typeface="+mn-lt"/>
                <a:ea typeface="+mn-ea"/>
              </a:defRPr>
            </a:lvl5pPr>
            <a:lvl6pPr marL="2142013" indent="-194728" algn="l" rtl="0" fontAlgn="base">
              <a:spcBef>
                <a:spcPct val="20000"/>
              </a:spcBef>
              <a:spcAft>
                <a:spcPct val="0"/>
              </a:spcAft>
              <a:buChar char="»"/>
              <a:defRPr kumimoji="1" sz="1700">
                <a:solidFill>
                  <a:schemeClr val="tx1"/>
                </a:solidFill>
                <a:latin typeface="+mn-lt"/>
                <a:ea typeface="+mn-ea"/>
              </a:defRPr>
            </a:lvl6pPr>
            <a:lvl7pPr marL="2531469" indent="-194728" algn="l" rtl="0" fontAlgn="base">
              <a:spcBef>
                <a:spcPct val="20000"/>
              </a:spcBef>
              <a:spcAft>
                <a:spcPct val="0"/>
              </a:spcAft>
              <a:buChar char="»"/>
              <a:defRPr kumimoji="1" sz="1700">
                <a:solidFill>
                  <a:schemeClr val="tx1"/>
                </a:solidFill>
                <a:latin typeface="+mn-lt"/>
                <a:ea typeface="+mn-ea"/>
              </a:defRPr>
            </a:lvl7pPr>
            <a:lvl8pPr marL="2920928" indent="-194728" algn="l" rtl="0" fontAlgn="base">
              <a:spcBef>
                <a:spcPct val="20000"/>
              </a:spcBef>
              <a:spcAft>
                <a:spcPct val="0"/>
              </a:spcAft>
              <a:buChar char="»"/>
              <a:defRPr kumimoji="1" sz="1700">
                <a:solidFill>
                  <a:schemeClr val="tx1"/>
                </a:solidFill>
                <a:latin typeface="+mn-lt"/>
                <a:ea typeface="+mn-ea"/>
              </a:defRPr>
            </a:lvl8pPr>
            <a:lvl9pPr marL="3310386" indent="-194728" algn="l" rtl="0" fontAlgn="base">
              <a:spcBef>
                <a:spcPct val="20000"/>
              </a:spcBef>
              <a:spcAft>
                <a:spcPct val="0"/>
              </a:spcAft>
              <a:buChar char="»"/>
              <a:defRPr kumimoji="1" sz="1700">
                <a:solidFill>
                  <a:schemeClr val="tx1"/>
                </a:solidFill>
                <a:latin typeface="+mn-lt"/>
                <a:ea typeface="+mn-ea"/>
              </a:defRPr>
            </a:lvl9pPr>
          </a:lstStyle>
          <a:p>
            <a:pPr marL="263776" marR="0" lvl="0" indent="-263776" algn="l" defTabSz="844083" rtl="0" eaLnBrk="0" fontAlgn="base" latinLnBrk="0" hangingPunct="0">
              <a:lnSpc>
                <a:spcPct val="120000"/>
              </a:lnSpc>
              <a:spcBef>
                <a:spcPts val="0"/>
              </a:spcBef>
              <a:spcAft>
                <a:spcPct val="0"/>
              </a:spcAft>
              <a:buClrTx/>
              <a:buSzTx/>
              <a:buFont typeface="Wingdings" panose="05000000000000000000" pitchFamily="2" charset="2"/>
              <a:buChar char="Ø"/>
              <a:tabLst/>
              <a:defRPr/>
            </a:pPr>
            <a:endPar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p:txBody>
      </p:sp>
      <p:sp>
        <p:nvSpPr>
          <p:cNvPr id="2" name="正方形/長方形 1"/>
          <p:cNvSpPr/>
          <p:nvPr/>
        </p:nvSpPr>
        <p:spPr>
          <a:xfrm>
            <a:off x="507023" y="2186948"/>
            <a:ext cx="8128491" cy="2394310"/>
          </a:xfrm>
          <a:prstGeom prst="rect">
            <a:avLst/>
          </a:prstGeom>
        </p:spPr>
        <p:txBody>
          <a:bodyPr wrap="square">
            <a:spAutoFit/>
          </a:bodyPr>
          <a:lstStyle/>
          <a:p>
            <a:pPr marL="263776" marR="0" lvl="0" indent="-263776" algn="l" defTabSz="844083" rtl="0" eaLnBrk="0" fontAlgn="base" latinLnBrk="0" hangingPunct="0">
              <a:lnSpc>
                <a:spcPct val="100000"/>
              </a:lnSpc>
              <a:spcBef>
                <a:spcPct val="0"/>
              </a:spcBef>
              <a:spcAft>
                <a:spcPct val="0"/>
              </a:spcAft>
              <a:buClrTx/>
              <a:buSzTx/>
              <a:buFont typeface="Wingdings" panose="05000000000000000000" pitchFamily="2" charset="2"/>
              <a:buChar char="Ø"/>
              <a:tabLst/>
              <a:defRPr/>
            </a:pPr>
            <a:r>
              <a:rPr kumimoji="1" lang="ja-JP" altLang="en-US"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最新のＩＣＴ機器を活用し、協働学習や個別学習の充実を図るとともに、子どもの個性や状況に応じた学びを推進</a:t>
            </a:r>
          </a:p>
          <a:p>
            <a:pPr marL="411784" marR="0" lvl="0" indent="-76202" algn="l" defTabSz="844083" rtl="0" eaLnBrk="0" fontAlgn="base" latinLnBrk="0" hangingPunct="0">
              <a:lnSpc>
                <a:spcPct val="100000"/>
              </a:lnSpc>
              <a:spcBef>
                <a:spcPct val="0"/>
              </a:spcBef>
              <a:spcAft>
                <a:spcPct val="0"/>
              </a:spcAft>
              <a:buClrTx/>
              <a:buSzTx/>
              <a:buFontTx/>
              <a:buNone/>
              <a:tabLst/>
              <a:defRPr/>
            </a:pPr>
            <a:r>
              <a:rPr kumimoji="1" lang="ja-JP" altLang="en-US"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・１人１台の学習者用端末を、普段の授業や家庭学習などで、日常的に活用し、多様な学習の機会と場を提供</a:t>
            </a:r>
          </a:p>
          <a:p>
            <a:pPr marL="411784" marR="0" lvl="0" indent="-76202" algn="l" defTabSz="844083" rtl="0" eaLnBrk="0" fontAlgn="base" latinLnBrk="0" hangingPunct="0">
              <a:lnSpc>
                <a:spcPct val="100000"/>
              </a:lnSpc>
              <a:spcBef>
                <a:spcPct val="0"/>
              </a:spcBef>
              <a:spcAft>
                <a:spcPct val="0"/>
              </a:spcAft>
              <a:buClrTx/>
              <a:buSzTx/>
              <a:buFontTx/>
              <a:buNone/>
              <a:tabLst/>
              <a:defRPr/>
            </a:pPr>
            <a:r>
              <a:rPr kumimoji="1" lang="ja-JP" altLang="en-US"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・クラウドサービス上のデジタルドリルを活用した個に応じた学習や、教科書に掲載されているＱＲコードを読み取り、動画コンテンツを視聴するなどの思考を深める学習などに活用</a:t>
            </a:r>
          </a:p>
          <a:p>
            <a:pPr marL="411784" marR="0" lvl="0" indent="-76202" algn="l" defTabSz="844083" rtl="0" eaLnBrk="0" fontAlgn="base" latinLnBrk="0" hangingPunct="0">
              <a:lnSpc>
                <a:spcPct val="100000"/>
              </a:lnSpc>
              <a:spcBef>
                <a:spcPct val="0"/>
              </a:spcBef>
              <a:spcAft>
                <a:spcPct val="0"/>
              </a:spcAft>
              <a:buClrTx/>
              <a:buSzTx/>
              <a:buFontTx/>
              <a:buNone/>
              <a:tabLst/>
              <a:defRPr/>
            </a:pPr>
            <a:r>
              <a:rPr kumimoji="1" lang="en-US" altLang="ja-JP"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a:t>
            </a:r>
            <a:r>
              <a:rPr kumimoji="1" lang="ja-JP" altLang="en-US"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１人１台の端末整備は令和２年度補正予算により前倒し実施（</a:t>
            </a:r>
            <a:r>
              <a:rPr kumimoji="1" lang="en-US" altLang="ja-JP"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85</a:t>
            </a:r>
            <a:r>
              <a:rPr kumimoji="1" lang="ja-JP" altLang="en-US"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億</a:t>
            </a:r>
            <a:r>
              <a:rPr kumimoji="1" lang="en-US" altLang="ja-JP"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7,800</a:t>
            </a:r>
            <a:r>
              <a:rPr kumimoji="1" lang="ja-JP" altLang="en-US"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万円）</a:t>
            </a:r>
          </a:p>
          <a:p>
            <a:pPr marL="263776" marR="0" lvl="0" indent="-263776" algn="l" defTabSz="844083" rtl="0" eaLnBrk="0" fontAlgn="base" latinLnBrk="0" hangingPunct="0">
              <a:lnSpc>
                <a:spcPct val="100000"/>
              </a:lnSpc>
              <a:spcBef>
                <a:spcPct val="0"/>
              </a:spcBef>
              <a:spcAft>
                <a:spcPct val="0"/>
              </a:spcAft>
              <a:buClrTx/>
              <a:buSzTx/>
              <a:buFont typeface="Wingdings" panose="05000000000000000000" pitchFamily="2" charset="2"/>
              <a:buChar char="Ø"/>
              <a:tabLst/>
              <a:defRPr/>
            </a:pPr>
            <a:r>
              <a:rPr kumimoji="1" lang="ja-JP" altLang="en-US"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学校におけるＩＣＴ教育が円滑に進むよう、ＩＣＴ教育アシスタント（ＩＣＴ支援員）を増員して配置（令和２年度：８人　→　令和３年度：</a:t>
            </a:r>
            <a:r>
              <a:rPr kumimoji="1" lang="en-US" altLang="ja-JP"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37</a:t>
            </a:r>
            <a:r>
              <a:rPr kumimoji="1" lang="ja-JP" altLang="en-US"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人）</a:t>
            </a:r>
          </a:p>
        </p:txBody>
      </p:sp>
      <p:sp>
        <p:nvSpPr>
          <p:cNvPr id="12" name="AutoShape 6"/>
          <p:cNvSpPr>
            <a:spLocks noChangeArrowheads="1"/>
          </p:cNvSpPr>
          <p:nvPr/>
        </p:nvSpPr>
        <p:spPr bwMode="auto">
          <a:xfrm>
            <a:off x="507024" y="1674228"/>
            <a:ext cx="8128489" cy="366281"/>
          </a:xfrm>
          <a:prstGeom prst="roundRect">
            <a:avLst>
              <a:gd name="adj" fmla="val 16667"/>
            </a:avLst>
          </a:prstGeom>
          <a:solidFill>
            <a:schemeClr val="accent1">
              <a:lumMod val="40000"/>
              <a:lumOff val="60000"/>
            </a:schemeClr>
          </a:solidFill>
          <a:ln w="22225">
            <a:noFill/>
            <a:round/>
            <a:headEnd/>
            <a:tailEnd/>
          </a:ln>
          <a:effectLst>
            <a:outerShdw blurRad="50800" dist="38100" dir="2700000" algn="tl" rotWithShape="0">
              <a:prstClr val="black">
                <a:alpha val="40000"/>
              </a:prstClr>
            </a:outerShdw>
          </a:effectLst>
        </p:spPr>
        <p:txBody>
          <a:bodyPr lIns="71934" tIns="0" rIns="71934" bIns="0" anchor="ctr"/>
          <a:lstStyle/>
          <a:p>
            <a:pPr marL="0" marR="0" lvl="0" indent="0" algn="l" defTabSz="844083" rtl="0" eaLnBrk="0" fontAlgn="base" latinLnBrk="0" hangingPunct="0">
              <a:lnSpc>
                <a:spcPct val="100000"/>
              </a:lnSpc>
              <a:spcBef>
                <a:spcPct val="0"/>
              </a:spcBef>
              <a:spcAft>
                <a:spcPct val="0"/>
              </a:spcAft>
              <a:buClrTx/>
              <a:buSzTx/>
              <a:buFontTx/>
              <a:buNone/>
              <a:tabLst/>
              <a:defRPr/>
            </a:pPr>
            <a:r>
              <a:rPr kumimoji="1" lang="zh-TW" altLang="en-US"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学校教育ＩＣＴ活用事業　③ ５３億２，８００万円  　     （② ７１億１，２００万円）</a:t>
            </a:r>
            <a:endParaRPr kumimoji="1" lang="ja-JP" altLang="en-US"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endParaRPr>
          </a:p>
        </p:txBody>
      </p:sp>
      <p:sp>
        <p:nvSpPr>
          <p:cNvPr id="10" name="角丸四角形 9"/>
          <p:cNvSpPr/>
          <p:nvPr/>
        </p:nvSpPr>
        <p:spPr>
          <a:xfrm>
            <a:off x="5387289" y="1732863"/>
            <a:ext cx="652230" cy="266700"/>
          </a:xfrm>
          <a:prstGeom prst="roundRect">
            <a:avLst/>
          </a:prstGeom>
          <a:solidFill>
            <a:schemeClr val="bg1"/>
          </a:solidFill>
          <a:ln w="31750" cmpd="sng">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66462" tIns="0" rIns="66462" bIns="33231" anchor="ctr"/>
          <a:lstStyle>
            <a:defPPr>
              <a:defRPr lang="ja-JP"/>
            </a:defPPr>
            <a:lvl1pPr algn="l" rtl="0" eaLnBrk="0" fontAlgn="base" hangingPunct="0">
              <a:spcBef>
                <a:spcPct val="0"/>
              </a:spcBef>
              <a:spcAft>
                <a:spcPct val="0"/>
              </a:spcAft>
              <a:defRPr kumimoji="1" kern="1200">
                <a:solidFill>
                  <a:schemeClr val="lt1"/>
                </a:solidFill>
                <a:latin typeface="+mn-lt"/>
                <a:ea typeface="+mn-ea"/>
                <a:cs typeface="+mn-cs"/>
              </a:defRPr>
            </a:lvl1pPr>
            <a:lvl2pPr marL="382588" indent="-41275" algn="l" rtl="0" eaLnBrk="0" fontAlgn="base" hangingPunct="0">
              <a:spcBef>
                <a:spcPct val="0"/>
              </a:spcBef>
              <a:spcAft>
                <a:spcPct val="0"/>
              </a:spcAft>
              <a:defRPr kumimoji="1" kern="1200">
                <a:solidFill>
                  <a:schemeClr val="lt1"/>
                </a:solidFill>
                <a:latin typeface="+mn-lt"/>
                <a:ea typeface="+mn-ea"/>
                <a:cs typeface="+mn-cs"/>
              </a:defRPr>
            </a:lvl2pPr>
            <a:lvl3pPr marL="773113" indent="-90488" algn="l" rtl="0" eaLnBrk="0" fontAlgn="base" hangingPunct="0">
              <a:spcBef>
                <a:spcPct val="0"/>
              </a:spcBef>
              <a:spcAft>
                <a:spcPct val="0"/>
              </a:spcAft>
              <a:defRPr kumimoji="1" kern="1200">
                <a:solidFill>
                  <a:schemeClr val="lt1"/>
                </a:solidFill>
                <a:latin typeface="+mn-lt"/>
                <a:ea typeface="+mn-ea"/>
                <a:cs typeface="+mn-cs"/>
              </a:defRPr>
            </a:lvl3pPr>
            <a:lvl4pPr marL="1162050" indent="-138113" algn="l" rtl="0" eaLnBrk="0" fontAlgn="base" hangingPunct="0">
              <a:spcBef>
                <a:spcPct val="0"/>
              </a:spcBef>
              <a:spcAft>
                <a:spcPct val="0"/>
              </a:spcAft>
              <a:defRPr kumimoji="1" kern="1200">
                <a:solidFill>
                  <a:schemeClr val="lt1"/>
                </a:solidFill>
                <a:latin typeface="+mn-lt"/>
                <a:ea typeface="+mn-ea"/>
                <a:cs typeface="+mn-cs"/>
              </a:defRPr>
            </a:lvl4pPr>
            <a:lvl5pPr marL="1552575" indent="-187325" algn="l" rtl="0" eaLnBrk="0" fontAlgn="base" hangingPunct="0">
              <a:spcBef>
                <a:spcPct val="0"/>
              </a:spcBef>
              <a:spcAft>
                <a:spcPct val="0"/>
              </a:spcAft>
              <a:defRPr kumimoji="1" kern="1200">
                <a:solidFill>
                  <a:schemeClr val="lt1"/>
                </a:solidFill>
                <a:latin typeface="+mn-lt"/>
                <a:ea typeface="+mn-ea"/>
                <a:cs typeface="+mn-cs"/>
              </a:defRPr>
            </a:lvl5pPr>
            <a:lvl6pPr marL="2286000" algn="l" defTabSz="914400" rtl="0" eaLnBrk="1" latinLnBrk="0" hangingPunct="1">
              <a:defRPr kumimoji="1" kern="1200">
                <a:solidFill>
                  <a:schemeClr val="lt1"/>
                </a:solidFill>
                <a:latin typeface="+mn-lt"/>
                <a:ea typeface="+mn-ea"/>
                <a:cs typeface="+mn-cs"/>
              </a:defRPr>
            </a:lvl6pPr>
            <a:lvl7pPr marL="2743200" algn="l" defTabSz="914400" rtl="0" eaLnBrk="1" latinLnBrk="0" hangingPunct="1">
              <a:defRPr kumimoji="1" kern="1200">
                <a:solidFill>
                  <a:schemeClr val="lt1"/>
                </a:solidFill>
                <a:latin typeface="+mn-lt"/>
                <a:ea typeface="+mn-ea"/>
                <a:cs typeface="+mn-cs"/>
              </a:defRPr>
            </a:lvl7pPr>
            <a:lvl8pPr marL="3200400" algn="l" defTabSz="914400" rtl="0" eaLnBrk="1" latinLnBrk="0" hangingPunct="1">
              <a:defRPr kumimoji="1" kern="1200">
                <a:solidFill>
                  <a:schemeClr val="lt1"/>
                </a:solidFill>
                <a:latin typeface="+mn-lt"/>
                <a:ea typeface="+mn-ea"/>
                <a:cs typeface="+mn-cs"/>
              </a:defRPr>
            </a:lvl8pPr>
            <a:lvl9pPr marL="3657600" algn="l" defTabSz="914400" rtl="0" eaLnBrk="1" latinLnBrk="0" hangingPunct="1">
              <a:defRPr kumimoji="1" kern="1200">
                <a:solidFill>
                  <a:schemeClr val="lt1"/>
                </a:solidFill>
                <a:latin typeface="+mn-lt"/>
                <a:ea typeface="+mn-ea"/>
                <a:cs typeface="+mn-cs"/>
              </a:defRPr>
            </a:lvl9pPr>
          </a:lstStyle>
          <a:p>
            <a:pPr marL="0" marR="0" lvl="0" indent="0" algn="ctr" defTabSz="844083" rtl="0" eaLnBrk="1" fontAlgn="base" latinLnBrk="0" hangingPunct="1">
              <a:lnSpc>
                <a:spcPct val="100000"/>
              </a:lnSpc>
              <a:spcBef>
                <a:spcPct val="0"/>
              </a:spcBef>
              <a:spcAft>
                <a:spcPct val="0"/>
              </a:spcAft>
              <a:buClrTx/>
              <a:buSzTx/>
              <a:buFontTx/>
              <a:buNone/>
              <a:tabLst/>
              <a:defRPr/>
            </a:pPr>
            <a:r>
              <a:rPr kumimoji="1" lang="ja-JP" altLang="en-US" sz="1662" b="1" i="0" u="none" strike="noStrike" kern="1200" cap="none" spc="0" normalizeH="0" baseline="0" noProof="0" dirty="0">
                <a:ln>
                  <a:noFill/>
                </a:ln>
                <a:solidFill>
                  <a:srgbClr val="000000"/>
                </a:solidFill>
                <a:effectLst/>
                <a:uLnTx/>
                <a:uFillTx/>
                <a:latin typeface="HG丸ｺﾞｼｯｸM-PRO" pitchFamily="50" charset="-128"/>
                <a:ea typeface="HG丸ｺﾞｼｯｸM-PRO" pitchFamily="50" charset="-128"/>
                <a:cs typeface="+mn-cs"/>
              </a:rPr>
              <a:t>拡充</a:t>
            </a:r>
          </a:p>
        </p:txBody>
      </p:sp>
      <p:sp>
        <p:nvSpPr>
          <p:cNvPr id="3" name="スライド番号プレースホルダー 2"/>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1E2DCCE-2328-4EE7-B47C-8DACD135FF60}" type="slidenum">
              <a:rPr kumimoji="1" lang="en-US" altLang="ja-JP" sz="11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305</a:t>
            </a:fld>
            <a:endParaRPr kumimoji="1" lang="en-US" altLang="ja-JP" sz="11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
        <p:nvSpPr>
          <p:cNvPr id="8" name="テキスト ボックス 36"/>
          <p:cNvSpPr txBox="1"/>
          <p:nvPr/>
        </p:nvSpPr>
        <p:spPr>
          <a:xfrm>
            <a:off x="53576" y="46166"/>
            <a:ext cx="3993789"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Ⅳ</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　新型</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コロナウイルス感染症</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対策</a:t>
            </a:r>
            <a:endPar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endParaRPr>
          </a:p>
        </p:txBody>
      </p:sp>
    </p:spTree>
    <p:extLst>
      <p:ext uri="{BB962C8B-B14F-4D97-AF65-F5344CB8AC3E}">
        <p14:creationId xmlns:p14="http://schemas.microsoft.com/office/powerpoint/2010/main" val="1148232005"/>
      </p:ext>
    </p:extLst>
  </p:cSld>
  <p:clrMapOvr>
    <a:masterClrMapping/>
  </p:clrMapOvr>
  <p:transition/>
  <p:timing>
    <p:tnLst>
      <p:par>
        <p:cTn id="1" dur="indefinite" restart="never" nodeType="tmRoot"/>
      </p:par>
    </p:tnLst>
  </p:timing>
</p:sld>
</file>

<file path=ppt/slides/slide3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Rectangle 4"/>
          <p:cNvSpPr>
            <a:spLocks noChangeArrowheads="1"/>
          </p:cNvSpPr>
          <p:nvPr/>
        </p:nvSpPr>
        <p:spPr bwMode="auto">
          <a:xfrm>
            <a:off x="350227" y="1050682"/>
            <a:ext cx="8442081" cy="439616"/>
          </a:xfrm>
          <a:prstGeom prst="rect">
            <a:avLst/>
          </a:prstGeom>
          <a:solidFill>
            <a:srgbClr val="000099"/>
          </a:solidFill>
          <a:ln w="38100" algn="ctr">
            <a:noFill/>
            <a:miter lim="800000"/>
            <a:headEnd/>
            <a:tailEnd/>
          </a:ln>
          <a:effectLst/>
        </p:spPr>
        <p:txBody>
          <a:bodyPr wrap="none" lIns="71934" tIns="35967" rIns="71934" bIns="35967" anchor="ctr"/>
          <a:lstStyle/>
          <a:p>
            <a:pPr marL="0" marR="0" lvl="0" indent="0" algn="ctr" defTabSz="844083" rtl="0" eaLnBrk="1" fontAlgn="base" latinLnBrk="0" hangingPunct="1">
              <a:lnSpc>
                <a:spcPct val="100000"/>
              </a:lnSpc>
              <a:spcBef>
                <a:spcPct val="0"/>
              </a:spcBef>
              <a:spcAft>
                <a:spcPct val="0"/>
              </a:spcAft>
              <a:buClrTx/>
              <a:buSzTx/>
              <a:buFontTx/>
              <a:buNone/>
              <a:tabLst/>
              <a:defRPr/>
            </a:pPr>
            <a:r>
              <a:rPr kumimoji="1" lang="ja-JP" altLang="en-US" sz="2585"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HG創英角ｺﾞｼｯｸUB" pitchFamily="49" charset="-128"/>
                <a:cs typeface="+mn-cs"/>
              </a:rPr>
              <a:t>令和３年度</a:t>
            </a:r>
            <a:endParaRPr kumimoji="1" lang="en-US" altLang="ja-JP" sz="2585"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HG創英角ｺﾞｼｯｸUB" pitchFamily="49" charset="-128"/>
              <a:cs typeface="+mn-cs"/>
            </a:endParaRPr>
          </a:p>
        </p:txBody>
      </p:sp>
      <p:sp>
        <p:nvSpPr>
          <p:cNvPr id="7" name="コンテンツ プレースホルダー 2"/>
          <p:cNvSpPr txBox="1">
            <a:spLocks/>
          </p:cNvSpPr>
          <p:nvPr/>
        </p:nvSpPr>
        <p:spPr>
          <a:xfrm>
            <a:off x="507022" y="1949810"/>
            <a:ext cx="8128490" cy="1723776"/>
          </a:xfrm>
          <a:prstGeom prst="rect">
            <a:avLst/>
          </a:prstGeom>
        </p:spPr>
        <p:txBody>
          <a:bodyPr anchor="t" anchorCtr="0">
            <a:noAutofit/>
          </a:bodyPr>
          <a:lstStyle>
            <a:lvl1pPr marL="285750" indent="-285750" algn="l" rtl="0" eaLnBrk="0" fontAlgn="base" hangingPunct="0">
              <a:spcBef>
                <a:spcPct val="20000"/>
              </a:spcBef>
              <a:spcAft>
                <a:spcPct val="0"/>
              </a:spcAft>
              <a:buChar char="•"/>
              <a:defRPr kumimoji="1" sz="2800">
                <a:solidFill>
                  <a:schemeClr val="tx1"/>
                </a:solidFill>
                <a:latin typeface="+mn-lt"/>
                <a:ea typeface="+mn-ea"/>
                <a:cs typeface="+mn-cs"/>
              </a:defRPr>
            </a:lvl1pPr>
            <a:lvl2pPr marL="627063" indent="-236538" algn="l" rtl="0" eaLnBrk="0" fontAlgn="base" hangingPunct="0">
              <a:spcBef>
                <a:spcPct val="20000"/>
              </a:spcBef>
              <a:spcAft>
                <a:spcPct val="0"/>
              </a:spcAft>
              <a:buChar char="–"/>
              <a:defRPr kumimoji="1" sz="2400">
                <a:solidFill>
                  <a:schemeClr val="tx1"/>
                </a:solidFill>
                <a:latin typeface="+mn-lt"/>
                <a:ea typeface="+mn-ea"/>
              </a:defRPr>
            </a:lvl2pPr>
            <a:lvl3pPr marL="968375" indent="-188913" algn="l" rtl="0" eaLnBrk="0" fontAlgn="base" hangingPunct="0">
              <a:spcBef>
                <a:spcPct val="20000"/>
              </a:spcBef>
              <a:spcAft>
                <a:spcPct val="0"/>
              </a:spcAft>
              <a:buChar char="•"/>
              <a:defRPr kumimoji="1" sz="2000">
                <a:solidFill>
                  <a:schemeClr val="tx1"/>
                </a:solidFill>
                <a:latin typeface="+mn-lt"/>
                <a:ea typeface="+mn-ea"/>
              </a:defRPr>
            </a:lvl3pPr>
            <a:lvl4pPr marL="1357313" indent="-188913" algn="l" rtl="0" eaLnBrk="0" fontAlgn="base" hangingPunct="0">
              <a:spcBef>
                <a:spcPct val="20000"/>
              </a:spcBef>
              <a:spcAft>
                <a:spcPct val="0"/>
              </a:spcAft>
              <a:buChar char="–"/>
              <a:defRPr kumimoji="1" sz="1700">
                <a:solidFill>
                  <a:schemeClr val="tx1"/>
                </a:solidFill>
                <a:latin typeface="+mn-lt"/>
                <a:ea typeface="+mn-ea"/>
              </a:defRPr>
            </a:lvl4pPr>
            <a:lvl5pPr marL="1747838" indent="-188913" algn="l" rtl="0" eaLnBrk="0" fontAlgn="base" hangingPunct="0">
              <a:spcBef>
                <a:spcPct val="20000"/>
              </a:spcBef>
              <a:spcAft>
                <a:spcPct val="0"/>
              </a:spcAft>
              <a:buChar char="»"/>
              <a:defRPr kumimoji="1" sz="1700">
                <a:solidFill>
                  <a:schemeClr val="tx1"/>
                </a:solidFill>
                <a:latin typeface="+mn-lt"/>
                <a:ea typeface="+mn-ea"/>
              </a:defRPr>
            </a:lvl5pPr>
            <a:lvl6pPr marL="2142013" indent="-194728" algn="l" rtl="0" fontAlgn="base">
              <a:spcBef>
                <a:spcPct val="20000"/>
              </a:spcBef>
              <a:spcAft>
                <a:spcPct val="0"/>
              </a:spcAft>
              <a:buChar char="»"/>
              <a:defRPr kumimoji="1" sz="1700">
                <a:solidFill>
                  <a:schemeClr val="tx1"/>
                </a:solidFill>
                <a:latin typeface="+mn-lt"/>
                <a:ea typeface="+mn-ea"/>
              </a:defRPr>
            </a:lvl6pPr>
            <a:lvl7pPr marL="2531469" indent="-194728" algn="l" rtl="0" fontAlgn="base">
              <a:spcBef>
                <a:spcPct val="20000"/>
              </a:spcBef>
              <a:spcAft>
                <a:spcPct val="0"/>
              </a:spcAft>
              <a:buChar char="»"/>
              <a:defRPr kumimoji="1" sz="1700">
                <a:solidFill>
                  <a:schemeClr val="tx1"/>
                </a:solidFill>
                <a:latin typeface="+mn-lt"/>
                <a:ea typeface="+mn-ea"/>
              </a:defRPr>
            </a:lvl7pPr>
            <a:lvl8pPr marL="2920928" indent="-194728" algn="l" rtl="0" fontAlgn="base">
              <a:spcBef>
                <a:spcPct val="20000"/>
              </a:spcBef>
              <a:spcAft>
                <a:spcPct val="0"/>
              </a:spcAft>
              <a:buChar char="»"/>
              <a:defRPr kumimoji="1" sz="1700">
                <a:solidFill>
                  <a:schemeClr val="tx1"/>
                </a:solidFill>
                <a:latin typeface="+mn-lt"/>
                <a:ea typeface="+mn-ea"/>
              </a:defRPr>
            </a:lvl8pPr>
            <a:lvl9pPr marL="3310386" indent="-194728" algn="l" rtl="0" fontAlgn="base">
              <a:spcBef>
                <a:spcPct val="20000"/>
              </a:spcBef>
              <a:spcAft>
                <a:spcPct val="0"/>
              </a:spcAft>
              <a:buChar char="»"/>
              <a:defRPr kumimoji="1" sz="1700">
                <a:solidFill>
                  <a:schemeClr val="tx1"/>
                </a:solidFill>
                <a:latin typeface="+mn-lt"/>
                <a:ea typeface="+mn-ea"/>
              </a:defRPr>
            </a:lvl9pPr>
          </a:lstStyle>
          <a:p>
            <a:pPr marL="263776" marR="0" lvl="0" indent="-263776" algn="l" defTabSz="844083" rtl="0" eaLnBrk="0" fontAlgn="base" latinLnBrk="0" hangingPunct="0">
              <a:lnSpc>
                <a:spcPct val="120000"/>
              </a:lnSpc>
              <a:spcBef>
                <a:spcPts val="0"/>
              </a:spcBef>
              <a:spcAft>
                <a:spcPct val="0"/>
              </a:spcAft>
              <a:buClrTx/>
              <a:buSzTx/>
              <a:buFont typeface="Wingdings" panose="05000000000000000000" pitchFamily="2" charset="2"/>
              <a:buChar char="Ø"/>
              <a:tabLst/>
              <a:defRPr/>
            </a:pPr>
            <a:endPar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p:txBody>
      </p:sp>
      <p:sp>
        <p:nvSpPr>
          <p:cNvPr id="11" name="AutoShape 6"/>
          <p:cNvSpPr>
            <a:spLocks noChangeArrowheads="1"/>
          </p:cNvSpPr>
          <p:nvPr/>
        </p:nvSpPr>
        <p:spPr bwMode="auto">
          <a:xfrm>
            <a:off x="414439" y="1542890"/>
            <a:ext cx="8128489" cy="523611"/>
          </a:xfrm>
          <a:prstGeom prst="roundRect">
            <a:avLst>
              <a:gd name="adj" fmla="val 16667"/>
            </a:avLst>
          </a:prstGeom>
          <a:solidFill>
            <a:schemeClr val="accent1">
              <a:lumMod val="40000"/>
              <a:lumOff val="60000"/>
            </a:schemeClr>
          </a:solidFill>
          <a:ln w="22225">
            <a:noFill/>
            <a:round/>
            <a:headEnd/>
            <a:tailEnd/>
          </a:ln>
          <a:effectLst>
            <a:outerShdw blurRad="50800" dist="38100" dir="2700000" algn="tl" rotWithShape="0">
              <a:prstClr val="black">
                <a:alpha val="40000"/>
              </a:prstClr>
            </a:outerShdw>
          </a:effectLst>
        </p:spPr>
        <p:txBody>
          <a:bodyPr lIns="71934" tIns="0" rIns="71934" bIns="0" anchor="ctr"/>
          <a:lstStyle/>
          <a:p>
            <a:pPr marL="0" marR="0" lvl="0" indent="0" algn="l" defTabSz="844083" rtl="0" eaLnBrk="0" fontAlgn="base" latinLnBrk="0" hangingPunct="0">
              <a:lnSpc>
                <a:spcPct val="100000"/>
              </a:lnSpc>
              <a:spcBef>
                <a:spcPct val="0"/>
              </a:spcBef>
              <a:spcAft>
                <a:spcPct val="0"/>
              </a:spcAft>
              <a:buClrTx/>
              <a:buSzTx/>
              <a:buFontTx/>
              <a:buNone/>
              <a:tabLst/>
              <a:defRPr/>
            </a:pPr>
            <a:r>
              <a:rPr kumimoji="1" lang="ja-JP" altLang="en-US"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個室化促進改修費等補助金の創設など　　　　　　　③４億７，１００万円</a:t>
            </a:r>
            <a:r>
              <a:rPr kumimoji="1" lang="ja-JP" altLang="en-US" sz="1939" b="0" i="0" u="none" strike="noStrike" kern="1200" cap="none" spc="0" normalizeH="0" baseline="0" noProof="0" dirty="0">
                <a:ln>
                  <a:noFill/>
                </a:ln>
                <a:solidFill>
                  <a:srgbClr val="000000"/>
                </a:solidFill>
                <a:effectLst/>
                <a:uLnTx/>
                <a:uFillTx/>
                <a:latin typeface="HGPｺﾞｼｯｸE" pitchFamily="50" charset="-128"/>
                <a:ea typeface="HGPｺﾞｼｯｸE" pitchFamily="50" charset="-128"/>
                <a:cs typeface="+mn-cs"/>
              </a:rPr>
              <a:t>　　　</a:t>
            </a:r>
            <a:r>
              <a:rPr kumimoji="1" lang="ja-JP" altLang="en-US"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　　　　　　　　　　　</a:t>
            </a:r>
          </a:p>
        </p:txBody>
      </p:sp>
      <p:sp>
        <p:nvSpPr>
          <p:cNvPr id="12" name="AutoShape 6"/>
          <p:cNvSpPr>
            <a:spLocks noChangeArrowheads="1"/>
          </p:cNvSpPr>
          <p:nvPr/>
        </p:nvSpPr>
        <p:spPr bwMode="auto">
          <a:xfrm>
            <a:off x="414437" y="3808990"/>
            <a:ext cx="8128489" cy="338713"/>
          </a:xfrm>
          <a:prstGeom prst="roundRect">
            <a:avLst>
              <a:gd name="adj" fmla="val 16667"/>
            </a:avLst>
          </a:prstGeom>
          <a:solidFill>
            <a:schemeClr val="accent1">
              <a:lumMod val="40000"/>
              <a:lumOff val="60000"/>
            </a:schemeClr>
          </a:solidFill>
          <a:ln w="22225">
            <a:noFill/>
            <a:round/>
            <a:headEnd/>
            <a:tailEnd/>
          </a:ln>
          <a:effectLst>
            <a:outerShdw blurRad="50800" dist="38100" dir="2700000" algn="tl" rotWithShape="0">
              <a:prstClr val="black">
                <a:alpha val="40000"/>
              </a:prstClr>
            </a:outerShdw>
          </a:effectLst>
        </p:spPr>
        <p:txBody>
          <a:bodyPr lIns="71934" tIns="0" rIns="71934" bIns="0" anchor="ctr"/>
          <a:lstStyle/>
          <a:p>
            <a:pPr marL="0" marR="0" lvl="0" indent="0" algn="l" defTabSz="844083" rtl="0" eaLnBrk="0" fontAlgn="base" latinLnBrk="0" hangingPunct="0">
              <a:lnSpc>
                <a:spcPct val="100000"/>
              </a:lnSpc>
              <a:spcBef>
                <a:spcPct val="0"/>
              </a:spcBef>
              <a:spcAft>
                <a:spcPct val="0"/>
              </a:spcAft>
              <a:buClrTx/>
              <a:buSzTx/>
              <a:buFontTx/>
              <a:buNone/>
              <a:tabLst/>
              <a:defRPr/>
            </a:pPr>
            <a:r>
              <a:rPr kumimoji="1" lang="ja-JP" altLang="en-US" sz="1939" b="0" i="0" u="none" strike="noStrike" kern="1200" cap="none" spc="0" normalizeH="0" baseline="0" noProof="0" dirty="0" err="1">
                <a:ln>
                  <a:noFill/>
                </a:ln>
                <a:solidFill>
                  <a:srgbClr val="000099"/>
                </a:solidFill>
                <a:effectLst/>
                <a:uLnTx/>
                <a:uFillTx/>
                <a:latin typeface="HGPｺﾞｼｯｸE" pitchFamily="50" charset="-128"/>
                <a:ea typeface="HGPｺﾞｼｯｸE" pitchFamily="50" charset="-128"/>
                <a:cs typeface="+mn-cs"/>
              </a:rPr>
              <a:t>障がい</a:t>
            </a:r>
            <a:r>
              <a:rPr kumimoji="1" lang="ja-JP" altLang="en-US"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福祉サービス事業所等の事業継続に向けた支援　③４億　６３７万円</a:t>
            </a:r>
            <a:endParaRPr kumimoji="1" lang="en-US" altLang="ja-JP" sz="1939" b="0" i="0" u="none" strike="sng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endParaRPr>
          </a:p>
        </p:txBody>
      </p:sp>
      <p:sp>
        <p:nvSpPr>
          <p:cNvPr id="15" name="正方形/長方形 14"/>
          <p:cNvSpPr/>
          <p:nvPr/>
        </p:nvSpPr>
        <p:spPr>
          <a:xfrm>
            <a:off x="694593" y="2232832"/>
            <a:ext cx="7753350" cy="291170"/>
          </a:xfrm>
          <a:prstGeom prst="rect">
            <a:avLst/>
          </a:prstGeom>
        </p:spPr>
        <p:txBody>
          <a:bodyPr wrap="square">
            <a:spAutoFit/>
          </a:bodyPr>
          <a:lstStyle/>
          <a:p>
            <a:pPr marL="86460" marR="0" lvl="0" indent="-86460" algn="l" defTabSz="844083" rtl="0" eaLnBrk="0" fontAlgn="base" latinLnBrk="0" hangingPunct="0">
              <a:lnSpc>
                <a:spcPct val="100000"/>
              </a:lnSpc>
              <a:spcBef>
                <a:spcPct val="0"/>
              </a:spcBef>
              <a:spcAft>
                <a:spcPct val="0"/>
              </a:spcAft>
              <a:buClrTx/>
              <a:buSzTx/>
              <a:buFontTx/>
              <a:buNone/>
              <a:tabLst/>
              <a:defRPr/>
            </a:pPr>
            <a:r>
              <a:rPr kumimoji="1" lang="ja-JP" altLang="en-US" sz="129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（令和２年度から継続実施）</a:t>
            </a:r>
          </a:p>
        </p:txBody>
      </p:sp>
      <p:sp>
        <p:nvSpPr>
          <p:cNvPr id="16" name="正方形/長方形 15"/>
          <p:cNvSpPr/>
          <p:nvPr/>
        </p:nvSpPr>
        <p:spPr>
          <a:xfrm>
            <a:off x="539262" y="4462586"/>
            <a:ext cx="7753350" cy="291170"/>
          </a:xfrm>
          <a:prstGeom prst="rect">
            <a:avLst/>
          </a:prstGeom>
        </p:spPr>
        <p:txBody>
          <a:bodyPr wrap="square">
            <a:spAutoFit/>
          </a:bodyPr>
          <a:lstStyle/>
          <a:p>
            <a:pPr marL="86460" marR="0" lvl="0" indent="-86460" algn="l" defTabSz="844083" rtl="0" eaLnBrk="0" fontAlgn="base" latinLnBrk="0" hangingPunct="0">
              <a:lnSpc>
                <a:spcPct val="100000"/>
              </a:lnSpc>
              <a:spcBef>
                <a:spcPct val="0"/>
              </a:spcBef>
              <a:spcAft>
                <a:spcPct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29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（令和２年度から継続実施）</a:t>
            </a:r>
            <a:endParaRPr kumimoji="1" lang="en-US" altLang="ja-JP" sz="129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p:txBody>
      </p:sp>
      <p:sp>
        <p:nvSpPr>
          <p:cNvPr id="17" name="AutoShape 6"/>
          <p:cNvSpPr>
            <a:spLocks noChangeArrowheads="1"/>
          </p:cNvSpPr>
          <p:nvPr/>
        </p:nvSpPr>
        <p:spPr bwMode="auto">
          <a:xfrm>
            <a:off x="351694" y="2569526"/>
            <a:ext cx="8128489" cy="813832"/>
          </a:xfrm>
          <a:prstGeom prst="roundRect">
            <a:avLst>
              <a:gd name="adj" fmla="val 16667"/>
            </a:avLst>
          </a:prstGeom>
          <a:solidFill>
            <a:schemeClr val="accent1">
              <a:lumMod val="40000"/>
              <a:lumOff val="60000"/>
            </a:schemeClr>
          </a:solidFill>
          <a:ln w="22225">
            <a:noFill/>
            <a:round/>
            <a:headEnd/>
            <a:tailEnd/>
          </a:ln>
          <a:effectLst>
            <a:outerShdw blurRad="50800" dist="38100" dir="2700000" algn="tl" rotWithShape="0">
              <a:prstClr val="black">
                <a:alpha val="40000"/>
              </a:prstClr>
            </a:outerShdw>
          </a:effectLst>
        </p:spPr>
        <p:txBody>
          <a:bodyPr lIns="71934" tIns="0" rIns="71934" bIns="0" anchor="ctr"/>
          <a:lstStyle/>
          <a:p>
            <a:pPr marL="0" marR="0" lvl="0" indent="0" algn="l" defTabSz="844083" rtl="0" eaLnBrk="0" fontAlgn="base" latinLnBrk="0" hangingPunct="0">
              <a:lnSpc>
                <a:spcPct val="100000"/>
              </a:lnSpc>
              <a:spcBef>
                <a:spcPct val="0"/>
              </a:spcBef>
              <a:spcAft>
                <a:spcPct val="0"/>
              </a:spcAft>
              <a:buClrTx/>
              <a:buSzTx/>
              <a:buFontTx/>
              <a:buNone/>
              <a:tabLst/>
              <a:defRPr/>
            </a:pPr>
            <a:r>
              <a:rPr kumimoji="1" lang="ja-JP" altLang="en-US"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介護施設等における簡易陰圧装置・換気設備設置等に対する補助</a:t>
            </a:r>
          </a:p>
          <a:p>
            <a:pPr marL="0" marR="0" lvl="0" indent="0" algn="r" defTabSz="844083" rtl="0" eaLnBrk="0" fontAlgn="base" latinLnBrk="0" hangingPunct="0">
              <a:lnSpc>
                <a:spcPct val="100000"/>
              </a:lnSpc>
              <a:spcBef>
                <a:spcPct val="0"/>
              </a:spcBef>
              <a:spcAft>
                <a:spcPct val="0"/>
              </a:spcAft>
              <a:buClrTx/>
              <a:buSzTx/>
              <a:buFontTx/>
              <a:buNone/>
              <a:tabLst/>
              <a:defRPr/>
            </a:pPr>
            <a:r>
              <a:rPr kumimoji="1" lang="ja-JP" altLang="en-US"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　　　　③４億　７５１万円</a:t>
            </a:r>
          </a:p>
        </p:txBody>
      </p:sp>
      <p:sp>
        <p:nvSpPr>
          <p:cNvPr id="18" name="正方形/長方形 17"/>
          <p:cNvSpPr/>
          <p:nvPr/>
        </p:nvSpPr>
        <p:spPr>
          <a:xfrm>
            <a:off x="602007" y="3518760"/>
            <a:ext cx="7753350" cy="291170"/>
          </a:xfrm>
          <a:prstGeom prst="rect">
            <a:avLst/>
          </a:prstGeom>
        </p:spPr>
        <p:txBody>
          <a:bodyPr wrap="square">
            <a:spAutoFit/>
          </a:bodyPr>
          <a:lstStyle/>
          <a:p>
            <a:pPr marL="86460" marR="0" lvl="0" indent="-86460" algn="l" defTabSz="844083" rtl="0" eaLnBrk="0" fontAlgn="base" latinLnBrk="0" hangingPunct="0">
              <a:lnSpc>
                <a:spcPct val="100000"/>
              </a:lnSpc>
              <a:spcBef>
                <a:spcPct val="0"/>
              </a:spcBef>
              <a:spcAft>
                <a:spcPct val="0"/>
              </a:spcAft>
              <a:buClrTx/>
              <a:buSzTx/>
              <a:buFontTx/>
              <a:buNone/>
              <a:tabLst/>
              <a:defRPr/>
            </a:pPr>
            <a:r>
              <a:rPr kumimoji="1" lang="ja-JP" altLang="en-US" sz="129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（令和２年度から継続実施）</a:t>
            </a:r>
          </a:p>
        </p:txBody>
      </p:sp>
      <p:sp>
        <p:nvSpPr>
          <p:cNvPr id="2" name="スライド番号プレースホルダー 1"/>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1E2DCCE-2328-4EE7-B47C-8DACD135FF60}" type="slidenum">
              <a:rPr kumimoji="1" lang="en-US" altLang="ja-JP" sz="11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306</a:t>
            </a:fld>
            <a:endParaRPr kumimoji="1" lang="en-US" altLang="ja-JP" sz="11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
        <p:nvSpPr>
          <p:cNvPr id="13" name="テキスト ボックス 36"/>
          <p:cNvSpPr txBox="1"/>
          <p:nvPr/>
        </p:nvSpPr>
        <p:spPr>
          <a:xfrm>
            <a:off x="53576" y="46166"/>
            <a:ext cx="3993789"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Ⅳ</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　新型</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コロナウイルス感染症</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対策</a:t>
            </a:r>
            <a:endPar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endParaRPr>
          </a:p>
        </p:txBody>
      </p:sp>
    </p:spTree>
    <p:extLst>
      <p:ext uri="{BB962C8B-B14F-4D97-AF65-F5344CB8AC3E}">
        <p14:creationId xmlns:p14="http://schemas.microsoft.com/office/powerpoint/2010/main" val="3424460292"/>
      </p:ext>
    </p:extLst>
  </p:cSld>
  <p:clrMapOvr>
    <a:masterClrMapping/>
  </p:clrMapOvr>
  <p:transition/>
  <p:timing>
    <p:tnLst>
      <p:par>
        <p:cTn id="1" dur="indefinite" restart="never" nodeType="tmRoot"/>
      </p:par>
    </p:tnLst>
  </p:timing>
</p:sld>
</file>

<file path=ppt/slides/slide3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Rectangle 4"/>
          <p:cNvSpPr>
            <a:spLocks noChangeArrowheads="1"/>
          </p:cNvSpPr>
          <p:nvPr/>
        </p:nvSpPr>
        <p:spPr bwMode="auto">
          <a:xfrm>
            <a:off x="350227" y="1050682"/>
            <a:ext cx="8442081" cy="439616"/>
          </a:xfrm>
          <a:prstGeom prst="rect">
            <a:avLst/>
          </a:prstGeom>
          <a:solidFill>
            <a:srgbClr val="000099"/>
          </a:solidFill>
          <a:ln w="38100" algn="ctr">
            <a:noFill/>
            <a:miter lim="800000"/>
            <a:headEnd/>
            <a:tailEnd/>
          </a:ln>
          <a:effectLst/>
        </p:spPr>
        <p:txBody>
          <a:bodyPr wrap="none" lIns="71934" tIns="35967" rIns="71934" bIns="35967" anchor="ctr"/>
          <a:lstStyle/>
          <a:p>
            <a:pPr marL="0" marR="0" lvl="0" indent="0" algn="ctr" defTabSz="844083" rtl="0" eaLnBrk="1" fontAlgn="base" latinLnBrk="0" hangingPunct="1">
              <a:lnSpc>
                <a:spcPct val="100000"/>
              </a:lnSpc>
              <a:spcBef>
                <a:spcPct val="0"/>
              </a:spcBef>
              <a:spcAft>
                <a:spcPct val="0"/>
              </a:spcAft>
              <a:buClrTx/>
              <a:buSzTx/>
              <a:buFontTx/>
              <a:buNone/>
              <a:tabLst/>
              <a:defRPr/>
            </a:pPr>
            <a:r>
              <a:rPr kumimoji="1" lang="ja-JP" altLang="en-US" sz="2585"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HG創英角ｺﾞｼｯｸUB" pitchFamily="49" charset="-128"/>
                <a:cs typeface="+mn-cs"/>
              </a:rPr>
              <a:t>令和３年度</a:t>
            </a:r>
            <a:endParaRPr kumimoji="1" lang="en-US" altLang="ja-JP" sz="2585"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HG創英角ｺﾞｼｯｸUB" pitchFamily="49" charset="-128"/>
              <a:cs typeface="+mn-cs"/>
            </a:endParaRPr>
          </a:p>
        </p:txBody>
      </p:sp>
      <p:sp>
        <p:nvSpPr>
          <p:cNvPr id="7" name="コンテンツ プレースホルダー 2"/>
          <p:cNvSpPr txBox="1">
            <a:spLocks/>
          </p:cNvSpPr>
          <p:nvPr/>
        </p:nvSpPr>
        <p:spPr>
          <a:xfrm>
            <a:off x="507022" y="1949810"/>
            <a:ext cx="8128490" cy="1723776"/>
          </a:xfrm>
          <a:prstGeom prst="rect">
            <a:avLst/>
          </a:prstGeom>
        </p:spPr>
        <p:txBody>
          <a:bodyPr anchor="t" anchorCtr="0">
            <a:noAutofit/>
          </a:bodyPr>
          <a:lstStyle>
            <a:lvl1pPr marL="285750" indent="-285750" algn="l" rtl="0" eaLnBrk="0" fontAlgn="base" hangingPunct="0">
              <a:spcBef>
                <a:spcPct val="20000"/>
              </a:spcBef>
              <a:spcAft>
                <a:spcPct val="0"/>
              </a:spcAft>
              <a:buChar char="•"/>
              <a:defRPr kumimoji="1" sz="2800">
                <a:solidFill>
                  <a:schemeClr val="tx1"/>
                </a:solidFill>
                <a:latin typeface="+mn-lt"/>
                <a:ea typeface="+mn-ea"/>
                <a:cs typeface="+mn-cs"/>
              </a:defRPr>
            </a:lvl1pPr>
            <a:lvl2pPr marL="627063" indent="-236538" algn="l" rtl="0" eaLnBrk="0" fontAlgn="base" hangingPunct="0">
              <a:spcBef>
                <a:spcPct val="20000"/>
              </a:spcBef>
              <a:spcAft>
                <a:spcPct val="0"/>
              </a:spcAft>
              <a:buChar char="–"/>
              <a:defRPr kumimoji="1" sz="2400">
                <a:solidFill>
                  <a:schemeClr val="tx1"/>
                </a:solidFill>
                <a:latin typeface="+mn-lt"/>
                <a:ea typeface="+mn-ea"/>
              </a:defRPr>
            </a:lvl2pPr>
            <a:lvl3pPr marL="968375" indent="-188913" algn="l" rtl="0" eaLnBrk="0" fontAlgn="base" hangingPunct="0">
              <a:spcBef>
                <a:spcPct val="20000"/>
              </a:spcBef>
              <a:spcAft>
                <a:spcPct val="0"/>
              </a:spcAft>
              <a:buChar char="•"/>
              <a:defRPr kumimoji="1" sz="2000">
                <a:solidFill>
                  <a:schemeClr val="tx1"/>
                </a:solidFill>
                <a:latin typeface="+mn-lt"/>
                <a:ea typeface="+mn-ea"/>
              </a:defRPr>
            </a:lvl3pPr>
            <a:lvl4pPr marL="1357313" indent="-188913" algn="l" rtl="0" eaLnBrk="0" fontAlgn="base" hangingPunct="0">
              <a:spcBef>
                <a:spcPct val="20000"/>
              </a:spcBef>
              <a:spcAft>
                <a:spcPct val="0"/>
              </a:spcAft>
              <a:buChar char="–"/>
              <a:defRPr kumimoji="1" sz="1700">
                <a:solidFill>
                  <a:schemeClr val="tx1"/>
                </a:solidFill>
                <a:latin typeface="+mn-lt"/>
                <a:ea typeface="+mn-ea"/>
              </a:defRPr>
            </a:lvl4pPr>
            <a:lvl5pPr marL="1747838" indent="-188913" algn="l" rtl="0" eaLnBrk="0" fontAlgn="base" hangingPunct="0">
              <a:spcBef>
                <a:spcPct val="20000"/>
              </a:spcBef>
              <a:spcAft>
                <a:spcPct val="0"/>
              </a:spcAft>
              <a:buChar char="»"/>
              <a:defRPr kumimoji="1" sz="1700">
                <a:solidFill>
                  <a:schemeClr val="tx1"/>
                </a:solidFill>
                <a:latin typeface="+mn-lt"/>
                <a:ea typeface="+mn-ea"/>
              </a:defRPr>
            </a:lvl5pPr>
            <a:lvl6pPr marL="2142013" indent="-194728" algn="l" rtl="0" fontAlgn="base">
              <a:spcBef>
                <a:spcPct val="20000"/>
              </a:spcBef>
              <a:spcAft>
                <a:spcPct val="0"/>
              </a:spcAft>
              <a:buChar char="»"/>
              <a:defRPr kumimoji="1" sz="1700">
                <a:solidFill>
                  <a:schemeClr val="tx1"/>
                </a:solidFill>
                <a:latin typeface="+mn-lt"/>
                <a:ea typeface="+mn-ea"/>
              </a:defRPr>
            </a:lvl6pPr>
            <a:lvl7pPr marL="2531469" indent="-194728" algn="l" rtl="0" fontAlgn="base">
              <a:spcBef>
                <a:spcPct val="20000"/>
              </a:spcBef>
              <a:spcAft>
                <a:spcPct val="0"/>
              </a:spcAft>
              <a:buChar char="»"/>
              <a:defRPr kumimoji="1" sz="1700">
                <a:solidFill>
                  <a:schemeClr val="tx1"/>
                </a:solidFill>
                <a:latin typeface="+mn-lt"/>
                <a:ea typeface="+mn-ea"/>
              </a:defRPr>
            </a:lvl7pPr>
            <a:lvl8pPr marL="2920928" indent="-194728" algn="l" rtl="0" fontAlgn="base">
              <a:spcBef>
                <a:spcPct val="20000"/>
              </a:spcBef>
              <a:spcAft>
                <a:spcPct val="0"/>
              </a:spcAft>
              <a:buChar char="»"/>
              <a:defRPr kumimoji="1" sz="1700">
                <a:solidFill>
                  <a:schemeClr val="tx1"/>
                </a:solidFill>
                <a:latin typeface="+mn-lt"/>
                <a:ea typeface="+mn-ea"/>
              </a:defRPr>
            </a:lvl8pPr>
            <a:lvl9pPr marL="3310386" indent="-194728" algn="l" rtl="0" fontAlgn="base">
              <a:spcBef>
                <a:spcPct val="20000"/>
              </a:spcBef>
              <a:spcAft>
                <a:spcPct val="0"/>
              </a:spcAft>
              <a:buChar char="»"/>
              <a:defRPr kumimoji="1" sz="1700">
                <a:solidFill>
                  <a:schemeClr val="tx1"/>
                </a:solidFill>
                <a:latin typeface="+mn-lt"/>
                <a:ea typeface="+mn-ea"/>
              </a:defRPr>
            </a:lvl9pPr>
          </a:lstStyle>
          <a:p>
            <a:pPr marL="263776" marR="0" lvl="0" indent="-263776" algn="l" defTabSz="844083" rtl="0" eaLnBrk="0" fontAlgn="base" latinLnBrk="0" hangingPunct="0">
              <a:lnSpc>
                <a:spcPct val="120000"/>
              </a:lnSpc>
              <a:spcBef>
                <a:spcPts val="0"/>
              </a:spcBef>
              <a:spcAft>
                <a:spcPct val="0"/>
              </a:spcAft>
              <a:buClrTx/>
              <a:buSzTx/>
              <a:buFont typeface="Wingdings" panose="05000000000000000000" pitchFamily="2" charset="2"/>
              <a:buChar char="Ø"/>
              <a:tabLst/>
              <a:defRPr/>
            </a:pPr>
            <a:endPar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p:txBody>
      </p:sp>
      <p:sp>
        <p:nvSpPr>
          <p:cNvPr id="2" name="正方形/長方形 1"/>
          <p:cNvSpPr/>
          <p:nvPr/>
        </p:nvSpPr>
        <p:spPr>
          <a:xfrm>
            <a:off x="606252" y="2190548"/>
            <a:ext cx="8029258" cy="859659"/>
          </a:xfrm>
          <a:prstGeom prst="rect">
            <a:avLst/>
          </a:prstGeom>
        </p:spPr>
        <p:txBody>
          <a:bodyPr wrap="square">
            <a:spAutoFit/>
          </a:bodyPr>
          <a:lstStyle/>
          <a:p>
            <a:pPr marL="263776" marR="0" lvl="0" indent="-263776" algn="l" defTabSz="844083" rtl="0" eaLnBrk="0" fontAlgn="base" latinLnBrk="0" hangingPunct="0">
              <a:lnSpc>
                <a:spcPct val="100000"/>
              </a:lnSpc>
              <a:spcBef>
                <a:spcPct val="0"/>
              </a:spcBef>
              <a:spcAft>
                <a:spcPct val="0"/>
              </a:spcAft>
              <a:buClrTx/>
              <a:buSzTx/>
              <a:buFont typeface="Wingdings" panose="05000000000000000000" pitchFamily="2" charset="2"/>
              <a:buChar char="Ø"/>
              <a:tabLst/>
              <a:defRPr/>
            </a:pPr>
            <a:r>
              <a:rPr kumimoji="1" lang="ja-JP" altLang="en-US"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無償化制度</a:t>
            </a:r>
          </a:p>
          <a:p>
            <a:pPr marL="86460" marR="0" lvl="0" indent="-86460" algn="l" defTabSz="844083" rtl="0" eaLnBrk="0" fontAlgn="base" latinLnBrk="0" hangingPunct="0">
              <a:lnSpc>
                <a:spcPct val="100000"/>
              </a:lnSpc>
              <a:spcBef>
                <a:spcPct val="0"/>
              </a:spcBef>
              <a:spcAft>
                <a:spcPct val="0"/>
              </a:spcAft>
              <a:buClrTx/>
              <a:buSzTx/>
              <a:buFontTx/>
              <a:buNone/>
              <a:tabLst/>
              <a:defRPr/>
            </a:pPr>
            <a:r>
              <a:rPr kumimoji="1" lang="ja-JP" altLang="en-US"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・新型コロナウイルス感染拡大による厳しい社会情勢を踏まえ、令和２年度に限り小中学校の全児童生徒の保護者から学校給食費を徴収しないこととした措置を令和３年度も継続実施</a:t>
            </a:r>
          </a:p>
        </p:txBody>
      </p:sp>
      <p:sp>
        <p:nvSpPr>
          <p:cNvPr id="3" name="正方形/長方形 2"/>
          <p:cNvSpPr/>
          <p:nvPr/>
        </p:nvSpPr>
        <p:spPr>
          <a:xfrm>
            <a:off x="663819" y="3094035"/>
            <a:ext cx="7753350" cy="603883"/>
          </a:xfrm>
          <a:prstGeom prst="rect">
            <a:avLst/>
          </a:prstGeom>
        </p:spPr>
        <p:txBody>
          <a:bodyPr wrap="square">
            <a:spAutoFit/>
          </a:bodyPr>
          <a:lstStyle/>
          <a:p>
            <a:pPr marL="86460" marR="0" lvl="0" indent="-86460" algn="l" defTabSz="844083" rtl="0" eaLnBrk="0" fontAlgn="base" latinLnBrk="0" hangingPunct="0">
              <a:lnSpc>
                <a:spcPct val="100000"/>
              </a:lnSpc>
              <a:spcBef>
                <a:spcPct val="0"/>
              </a:spcBef>
              <a:spcAft>
                <a:spcPct val="0"/>
              </a:spcAft>
              <a:buClrTx/>
              <a:buSzTx/>
              <a:buFontTx/>
              <a:buNone/>
              <a:tabLst/>
              <a:defRPr/>
            </a:pPr>
            <a:r>
              <a:rPr kumimoji="1" lang="ja-JP" altLang="en-US"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・令和４年度以降の学校給食費の無償化制度については、様々な観点から検討を進め、令和３年度の上半期をめどに方針を決定</a:t>
            </a:r>
          </a:p>
        </p:txBody>
      </p:sp>
      <p:sp>
        <p:nvSpPr>
          <p:cNvPr id="10" name="AutoShape 6"/>
          <p:cNvSpPr>
            <a:spLocks noChangeArrowheads="1"/>
          </p:cNvSpPr>
          <p:nvPr/>
        </p:nvSpPr>
        <p:spPr bwMode="auto">
          <a:xfrm>
            <a:off x="476250" y="1610236"/>
            <a:ext cx="8128489" cy="366281"/>
          </a:xfrm>
          <a:prstGeom prst="roundRect">
            <a:avLst>
              <a:gd name="adj" fmla="val 16667"/>
            </a:avLst>
          </a:prstGeom>
          <a:solidFill>
            <a:schemeClr val="accent1">
              <a:lumMod val="40000"/>
              <a:lumOff val="60000"/>
            </a:schemeClr>
          </a:solidFill>
          <a:ln w="22225">
            <a:noFill/>
            <a:round/>
            <a:headEnd/>
            <a:tailEnd/>
          </a:ln>
          <a:effectLst>
            <a:outerShdw blurRad="50800" dist="38100" dir="2700000" algn="tl" rotWithShape="0">
              <a:prstClr val="black">
                <a:alpha val="40000"/>
              </a:prstClr>
            </a:outerShdw>
          </a:effectLst>
        </p:spPr>
        <p:txBody>
          <a:bodyPr lIns="71934" tIns="0" rIns="71934" bIns="0" anchor="ctr"/>
          <a:lstStyle/>
          <a:p>
            <a:pPr marL="0" marR="0" lvl="0" indent="0" algn="l" defTabSz="844083" rtl="0" eaLnBrk="0" fontAlgn="base" latinLnBrk="0" hangingPunct="0">
              <a:lnSpc>
                <a:spcPct val="100000"/>
              </a:lnSpc>
              <a:spcBef>
                <a:spcPct val="0"/>
              </a:spcBef>
              <a:spcAft>
                <a:spcPct val="0"/>
              </a:spcAft>
              <a:buClrTx/>
              <a:buSzTx/>
              <a:buFontTx/>
              <a:buNone/>
              <a:tabLst/>
              <a:defRPr/>
            </a:pPr>
            <a:r>
              <a:rPr kumimoji="1" lang="ja-JP" altLang="en-US"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学校給食費の無償化　　　　　③ ６０億５００万円　       　（② ７７億５００万円）</a:t>
            </a:r>
          </a:p>
        </p:txBody>
      </p:sp>
      <p:sp>
        <p:nvSpPr>
          <p:cNvPr id="9" name="角丸四角形 8"/>
          <p:cNvSpPr/>
          <p:nvPr/>
        </p:nvSpPr>
        <p:spPr>
          <a:xfrm>
            <a:off x="5588713" y="1667112"/>
            <a:ext cx="652230" cy="266700"/>
          </a:xfrm>
          <a:prstGeom prst="roundRect">
            <a:avLst/>
          </a:prstGeom>
          <a:solidFill>
            <a:schemeClr val="bg1"/>
          </a:solidFill>
          <a:ln w="31750" cmpd="sng">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66462" tIns="0" rIns="66462" bIns="33231" anchor="ctr"/>
          <a:lstStyle>
            <a:defPPr>
              <a:defRPr lang="ja-JP"/>
            </a:defPPr>
            <a:lvl1pPr algn="l" rtl="0" eaLnBrk="0" fontAlgn="base" hangingPunct="0">
              <a:spcBef>
                <a:spcPct val="0"/>
              </a:spcBef>
              <a:spcAft>
                <a:spcPct val="0"/>
              </a:spcAft>
              <a:defRPr kumimoji="1" kern="1200">
                <a:solidFill>
                  <a:schemeClr val="lt1"/>
                </a:solidFill>
                <a:latin typeface="+mn-lt"/>
                <a:ea typeface="+mn-ea"/>
                <a:cs typeface="+mn-cs"/>
              </a:defRPr>
            </a:lvl1pPr>
            <a:lvl2pPr marL="382588" indent="-41275" algn="l" rtl="0" eaLnBrk="0" fontAlgn="base" hangingPunct="0">
              <a:spcBef>
                <a:spcPct val="0"/>
              </a:spcBef>
              <a:spcAft>
                <a:spcPct val="0"/>
              </a:spcAft>
              <a:defRPr kumimoji="1" kern="1200">
                <a:solidFill>
                  <a:schemeClr val="lt1"/>
                </a:solidFill>
                <a:latin typeface="+mn-lt"/>
                <a:ea typeface="+mn-ea"/>
                <a:cs typeface="+mn-cs"/>
              </a:defRPr>
            </a:lvl2pPr>
            <a:lvl3pPr marL="773113" indent="-90488" algn="l" rtl="0" eaLnBrk="0" fontAlgn="base" hangingPunct="0">
              <a:spcBef>
                <a:spcPct val="0"/>
              </a:spcBef>
              <a:spcAft>
                <a:spcPct val="0"/>
              </a:spcAft>
              <a:defRPr kumimoji="1" kern="1200">
                <a:solidFill>
                  <a:schemeClr val="lt1"/>
                </a:solidFill>
                <a:latin typeface="+mn-lt"/>
                <a:ea typeface="+mn-ea"/>
                <a:cs typeface="+mn-cs"/>
              </a:defRPr>
            </a:lvl3pPr>
            <a:lvl4pPr marL="1162050" indent="-138113" algn="l" rtl="0" eaLnBrk="0" fontAlgn="base" hangingPunct="0">
              <a:spcBef>
                <a:spcPct val="0"/>
              </a:spcBef>
              <a:spcAft>
                <a:spcPct val="0"/>
              </a:spcAft>
              <a:defRPr kumimoji="1" kern="1200">
                <a:solidFill>
                  <a:schemeClr val="lt1"/>
                </a:solidFill>
                <a:latin typeface="+mn-lt"/>
                <a:ea typeface="+mn-ea"/>
                <a:cs typeface="+mn-cs"/>
              </a:defRPr>
            </a:lvl4pPr>
            <a:lvl5pPr marL="1552575" indent="-187325" algn="l" rtl="0" eaLnBrk="0" fontAlgn="base" hangingPunct="0">
              <a:spcBef>
                <a:spcPct val="0"/>
              </a:spcBef>
              <a:spcAft>
                <a:spcPct val="0"/>
              </a:spcAft>
              <a:defRPr kumimoji="1" kern="1200">
                <a:solidFill>
                  <a:schemeClr val="lt1"/>
                </a:solidFill>
                <a:latin typeface="+mn-lt"/>
                <a:ea typeface="+mn-ea"/>
                <a:cs typeface="+mn-cs"/>
              </a:defRPr>
            </a:lvl5pPr>
            <a:lvl6pPr marL="2286000" algn="l" defTabSz="914400" rtl="0" eaLnBrk="1" latinLnBrk="0" hangingPunct="1">
              <a:defRPr kumimoji="1" kern="1200">
                <a:solidFill>
                  <a:schemeClr val="lt1"/>
                </a:solidFill>
                <a:latin typeface="+mn-lt"/>
                <a:ea typeface="+mn-ea"/>
                <a:cs typeface="+mn-cs"/>
              </a:defRPr>
            </a:lvl6pPr>
            <a:lvl7pPr marL="2743200" algn="l" defTabSz="914400" rtl="0" eaLnBrk="1" latinLnBrk="0" hangingPunct="1">
              <a:defRPr kumimoji="1" kern="1200">
                <a:solidFill>
                  <a:schemeClr val="lt1"/>
                </a:solidFill>
                <a:latin typeface="+mn-lt"/>
                <a:ea typeface="+mn-ea"/>
                <a:cs typeface="+mn-cs"/>
              </a:defRPr>
            </a:lvl7pPr>
            <a:lvl8pPr marL="3200400" algn="l" defTabSz="914400" rtl="0" eaLnBrk="1" latinLnBrk="0" hangingPunct="1">
              <a:defRPr kumimoji="1" kern="1200">
                <a:solidFill>
                  <a:schemeClr val="lt1"/>
                </a:solidFill>
                <a:latin typeface="+mn-lt"/>
                <a:ea typeface="+mn-ea"/>
                <a:cs typeface="+mn-cs"/>
              </a:defRPr>
            </a:lvl8pPr>
            <a:lvl9pPr marL="3657600" algn="l" defTabSz="914400" rtl="0" eaLnBrk="1" latinLnBrk="0" hangingPunct="1">
              <a:defRPr kumimoji="1" kern="1200">
                <a:solidFill>
                  <a:schemeClr val="lt1"/>
                </a:solidFill>
                <a:latin typeface="+mn-lt"/>
                <a:ea typeface="+mn-ea"/>
                <a:cs typeface="+mn-cs"/>
              </a:defRPr>
            </a:lvl9pPr>
          </a:lstStyle>
          <a:p>
            <a:pPr marL="0" marR="0" lvl="0" indent="0" algn="ctr" defTabSz="844083" rtl="0" eaLnBrk="1" fontAlgn="base" latinLnBrk="0" hangingPunct="1">
              <a:lnSpc>
                <a:spcPct val="100000"/>
              </a:lnSpc>
              <a:spcBef>
                <a:spcPct val="0"/>
              </a:spcBef>
              <a:spcAft>
                <a:spcPct val="0"/>
              </a:spcAft>
              <a:buClrTx/>
              <a:buSzTx/>
              <a:buFontTx/>
              <a:buNone/>
              <a:tabLst/>
              <a:defRPr/>
            </a:pPr>
            <a:r>
              <a:rPr kumimoji="1" lang="ja-JP" altLang="en-US" sz="1662" b="1" i="0" u="none" strike="noStrike" kern="1200" cap="none" spc="0" normalizeH="0" baseline="0" noProof="0" dirty="0">
                <a:ln>
                  <a:noFill/>
                </a:ln>
                <a:solidFill>
                  <a:srgbClr val="000000"/>
                </a:solidFill>
                <a:effectLst/>
                <a:uLnTx/>
                <a:uFillTx/>
                <a:latin typeface="HG丸ｺﾞｼｯｸM-PRO" pitchFamily="50" charset="-128"/>
                <a:ea typeface="HG丸ｺﾞｼｯｸM-PRO" pitchFamily="50" charset="-128"/>
                <a:cs typeface="+mn-cs"/>
              </a:rPr>
              <a:t>拡充</a:t>
            </a:r>
          </a:p>
        </p:txBody>
      </p:sp>
      <p:sp>
        <p:nvSpPr>
          <p:cNvPr id="4" name="スライド番号プレースホルダー 3"/>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1E2DCCE-2328-4EE7-B47C-8DACD135FF60}" type="slidenum">
              <a:rPr kumimoji="1" lang="en-US" altLang="ja-JP" sz="11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307</a:t>
            </a:fld>
            <a:endParaRPr kumimoji="1" lang="en-US" altLang="ja-JP" sz="11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
        <p:nvSpPr>
          <p:cNvPr id="11" name="テキスト ボックス 36"/>
          <p:cNvSpPr txBox="1"/>
          <p:nvPr/>
        </p:nvSpPr>
        <p:spPr>
          <a:xfrm>
            <a:off x="53576" y="46166"/>
            <a:ext cx="3993789"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Ⅳ</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　新型</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コロナウイルス感染症</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対策</a:t>
            </a:r>
            <a:endPar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endParaRPr>
          </a:p>
        </p:txBody>
      </p:sp>
    </p:spTree>
    <p:extLst>
      <p:ext uri="{BB962C8B-B14F-4D97-AF65-F5344CB8AC3E}">
        <p14:creationId xmlns:p14="http://schemas.microsoft.com/office/powerpoint/2010/main" val="3083319211"/>
      </p:ext>
    </p:extLst>
  </p:cSld>
  <p:clrMapOvr>
    <a:masterClrMapping/>
  </p:clrMapOvr>
  <p:transition/>
  <p:timing>
    <p:tnLst>
      <p:par>
        <p:cTn id="1" dur="indefinite" restart="never" nodeType="tmRoot"/>
      </p:par>
    </p:tnLst>
  </p:timing>
</p:sld>
</file>

<file path=ppt/slides/slide3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Rectangle 4"/>
          <p:cNvSpPr>
            <a:spLocks noChangeArrowheads="1"/>
          </p:cNvSpPr>
          <p:nvPr/>
        </p:nvSpPr>
        <p:spPr bwMode="auto">
          <a:xfrm>
            <a:off x="350227" y="1050682"/>
            <a:ext cx="8442081" cy="439616"/>
          </a:xfrm>
          <a:prstGeom prst="rect">
            <a:avLst/>
          </a:prstGeom>
          <a:solidFill>
            <a:srgbClr val="000099"/>
          </a:solidFill>
          <a:ln w="38100" algn="ctr">
            <a:noFill/>
            <a:miter lim="800000"/>
            <a:headEnd/>
            <a:tailEnd/>
          </a:ln>
          <a:effectLst/>
        </p:spPr>
        <p:txBody>
          <a:bodyPr wrap="none" lIns="71934" tIns="35967" rIns="71934" bIns="35967" anchor="ctr"/>
          <a:lstStyle/>
          <a:p>
            <a:pPr marL="0" marR="0" lvl="0" indent="0" algn="ctr" defTabSz="844083" rtl="0" eaLnBrk="1" fontAlgn="base" latinLnBrk="0" hangingPunct="1">
              <a:lnSpc>
                <a:spcPct val="100000"/>
              </a:lnSpc>
              <a:spcBef>
                <a:spcPct val="0"/>
              </a:spcBef>
              <a:spcAft>
                <a:spcPct val="0"/>
              </a:spcAft>
              <a:buClrTx/>
              <a:buSzTx/>
              <a:buFontTx/>
              <a:buNone/>
              <a:tabLst/>
              <a:defRPr/>
            </a:pPr>
            <a:r>
              <a:rPr kumimoji="1" lang="ja-JP" altLang="en-US" sz="2585"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HG創英角ｺﾞｼｯｸUB" pitchFamily="49" charset="-128"/>
                <a:cs typeface="+mn-cs"/>
              </a:rPr>
              <a:t>令和３年度</a:t>
            </a:r>
            <a:endParaRPr kumimoji="1" lang="en-US" altLang="ja-JP" sz="2585"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HG創英角ｺﾞｼｯｸUB" pitchFamily="49" charset="-128"/>
              <a:cs typeface="+mn-cs"/>
            </a:endParaRPr>
          </a:p>
        </p:txBody>
      </p:sp>
      <p:sp>
        <p:nvSpPr>
          <p:cNvPr id="7" name="コンテンツ プレースホルダー 2"/>
          <p:cNvSpPr txBox="1">
            <a:spLocks/>
          </p:cNvSpPr>
          <p:nvPr/>
        </p:nvSpPr>
        <p:spPr>
          <a:xfrm>
            <a:off x="507022" y="1949810"/>
            <a:ext cx="8128490" cy="1723776"/>
          </a:xfrm>
          <a:prstGeom prst="rect">
            <a:avLst/>
          </a:prstGeom>
        </p:spPr>
        <p:txBody>
          <a:bodyPr anchor="t" anchorCtr="0">
            <a:noAutofit/>
          </a:bodyPr>
          <a:lstStyle>
            <a:lvl1pPr marL="285750" indent="-285750" algn="l" rtl="0" eaLnBrk="0" fontAlgn="base" hangingPunct="0">
              <a:spcBef>
                <a:spcPct val="20000"/>
              </a:spcBef>
              <a:spcAft>
                <a:spcPct val="0"/>
              </a:spcAft>
              <a:buChar char="•"/>
              <a:defRPr kumimoji="1" sz="2800">
                <a:solidFill>
                  <a:schemeClr val="tx1"/>
                </a:solidFill>
                <a:latin typeface="+mn-lt"/>
                <a:ea typeface="+mn-ea"/>
                <a:cs typeface="+mn-cs"/>
              </a:defRPr>
            </a:lvl1pPr>
            <a:lvl2pPr marL="627063" indent="-236538" algn="l" rtl="0" eaLnBrk="0" fontAlgn="base" hangingPunct="0">
              <a:spcBef>
                <a:spcPct val="20000"/>
              </a:spcBef>
              <a:spcAft>
                <a:spcPct val="0"/>
              </a:spcAft>
              <a:buChar char="–"/>
              <a:defRPr kumimoji="1" sz="2400">
                <a:solidFill>
                  <a:schemeClr val="tx1"/>
                </a:solidFill>
                <a:latin typeface="+mn-lt"/>
                <a:ea typeface="+mn-ea"/>
              </a:defRPr>
            </a:lvl2pPr>
            <a:lvl3pPr marL="968375" indent="-188913" algn="l" rtl="0" eaLnBrk="0" fontAlgn="base" hangingPunct="0">
              <a:spcBef>
                <a:spcPct val="20000"/>
              </a:spcBef>
              <a:spcAft>
                <a:spcPct val="0"/>
              </a:spcAft>
              <a:buChar char="•"/>
              <a:defRPr kumimoji="1" sz="2000">
                <a:solidFill>
                  <a:schemeClr val="tx1"/>
                </a:solidFill>
                <a:latin typeface="+mn-lt"/>
                <a:ea typeface="+mn-ea"/>
              </a:defRPr>
            </a:lvl3pPr>
            <a:lvl4pPr marL="1357313" indent="-188913" algn="l" rtl="0" eaLnBrk="0" fontAlgn="base" hangingPunct="0">
              <a:spcBef>
                <a:spcPct val="20000"/>
              </a:spcBef>
              <a:spcAft>
                <a:spcPct val="0"/>
              </a:spcAft>
              <a:buChar char="–"/>
              <a:defRPr kumimoji="1" sz="1700">
                <a:solidFill>
                  <a:schemeClr val="tx1"/>
                </a:solidFill>
                <a:latin typeface="+mn-lt"/>
                <a:ea typeface="+mn-ea"/>
              </a:defRPr>
            </a:lvl4pPr>
            <a:lvl5pPr marL="1747838" indent="-188913" algn="l" rtl="0" eaLnBrk="0" fontAlgn="base" hangingPunct="0">
              <a:spcBef>
                <a:spcPct val="20000"/>
              </a:spcBef>
              <a:spcAft>
                <a:spcPct val="0"/>
              </a:spcAft>
              <a:buChar char="»"/>
              <a:defRPr kumimoji="1" sz="1700">
                <a:solidFill>
                  <a:schemeClr val="tx1"/>
                </a:solidFill>
                <a:latin typeface="+mn-lt"/>
                <a:ea typeface="+mn-ea"/>
              </a:defRPr>
            </a:lvl5pPr>
            <a:lvl6pPr marL="2142013" indent="-194728" algn="l" rtl="0" fontAlgn="base">
              <a:spcBef>
                <a:spcPct val="20000"/>
              </a:spcBef>
              <a:spcAft>
                <a:spcPct val="0"/>
              </a:spcAft>
              <a:buChar char="»"/>
              <a:defRPr kumimoji="1" sz="1700">
                <a:solidFill>
                  <a:schemeClr val="tx1"/>
                </a:solidFill>
                <a:latin typeface="+mn-lt"/>
                <a:ea typeface="+mn-ea"/>
              </a:defRPr>
            </a:lvl6pPr>
            <a:lvl7pPr marL="2531469" indent="-194728" algn="l" rtl="0" fontAlgn="base">
              <a:spcBef>
                <a:spcPct val="20000"/>
              </a:spcBef>
              <a:spcAft>
                <a:spcPct val="0"/>
              </a:spcAft>
              <a:buChar char="»"/>
              <a:defRPr kumimoji="1" sz="1700">
                <a:solidFill>
                  <a:schemeClr val="tx1"/>
                </a:solidFill>
                <a:latin typeface="+mn-lt"/>
                <a:ea typeface="+mn-ea"/>
              </a:defRPr>
            </a:lvl7pPr>
            <a:lvl8pPr marL="2920928" indent="-194728" algn="l" rtl="0" fontAlgn="base">
              <a:spcBef>
                <a:spcPct val="20000"/>
              </a:spcBef>
              <a:spcAft>
                <a:spcPct val="0"/>
              </a:spcAft>
              <a:buChar char="»"/>
              <a:defRPr kumimoji="1" sz="1700">
                <a:solidFill>
                  <a:schemeClr val="tx1"/>
                </a:solidFill>
                <a:latin typeface="+mn-lt"/>
                <a:ea typeface="+mn-ea"/>
              </a:defRPr>
            </a:lvl8pPr>
            <a:lvl9pPr marL="3310386" indent="-194728" algn="l" rtl="0" fontAlgn="base">
              <a:spcBef>
                <a:spcPct val="20000"/>
              </a:spcBef>
              <a:spcAft>
                <a:spcPct val="0"/>
              </a:spcAft>
              <a:buChar char="»"/>
              <a:defRPr kumimoji="1" sz="1700">
                <a:solidFill>
                  <a:schemeClr val="tx1"/>
                </a:solidFill>
                <a:latin typeface="+mn-lt"/>
                <a:ea typeface="+mn-ea"/>
              </a:defRPr>
            </a:lvl9pPr>
          </a:lstStyle>
          <a:p>
            <a:pPr marL="263776" marR="0" lvl="0" indent="-263776" algn="l" defTabSz="844083" rtl="0" eaLnBrk="0" fontAlgn="base" latinLnBrk="0" hangingPunct="0">
              <a:lnSpc>
                <a:spcPct val="120000"/>
              </a:lnSpc>
              <a:spcBef>
                <a:spcPts val="0"/>
              </a:spcBef>
              <a:spcAft>
                <a:spcPct val="0"/>
              </a:spcAft>
              <a:buClrTx/>
              <a:buSzTx/>
              <a:buFont typeface="Wingdings" panose="05000000000000000000" pitchFamily="2" charset="2"/>
              <a:buChar char="Ø"/>
              <a:tabLst/>
              <a:defRPr/>
            </a:pPr>
            <a:endPar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p:txBody>
      </p:sp>
      <p:sp>
        <p:nvSpPr>
          <p:cNvPr id="5" name="AutoShape 6"/>
          <p:cNvSpPr>
            <a:spLocks noChangeArrowheads="1"/>
          </p:cNvSpPr>
          <p:nvPr/>
        </p:nvSpPr>
        <p:spPr bwMode="auto">
          <a:xfrm>
            <a:off x="507021" y="1632593"/>
            <a:ext cx="8128489" cy="719592"/>
          </a:xfrm>
          <a:prstGeom prst="roundRect">
            <a:avLst>
              <a:gd name="adj" fmla="val 16667"/>
            </a:avLst>
          </a:prstGeom>
          <a:solidFill>
            <a:schemeClr val="accent1">
              <a:lumMod val="40000"/>
              <a:lumOff val="60000"/>
            </a:schemeClr>
          </a:solidFill>
          <a:ln w="22225">
            <a:noFill/>
            <a:round/>
            <a:headEnd/>
            <a:tailEnd/>
          </a:ln>
          <a:effectLst>
            <a:outerShdw blurRad="50800" dist="38100" dir="2700000" algn="tl" rotWithShape="0">
              <a:prstClr val="black">
                <a:alpha val="40000"/>
              </a:prstClr>
            </a:outerShdw>
          </a:effectLst>
        </p:spPr>
        <p:txBody>
          <a:bodyPr lIns="71934" tIns="0" rIns="71934" bIns="0" anchor="ctr"/>
          <a:lstStyle/>
          <a:p>
            <a:pPr marL="0" marR="0" lvl="0" indent="0" algn="l" defTabSz="844083" rtl="0" eaLnBrk="0" fontAlgn="base" latinLnBrk="0" hangingPunct="0">
              <a:lnSpc>
                <a:spcPct val="100000"/>
              </a:lnSpc>
              <a:spcBef>
                <a:spcPct val="0"/>
              </a:spcBef>
              <a:spcAft>
                <a:spcPct val="0"/>
              </a:spcAft>
              <a:buClrTx/>
              <a:buSzTx/>
              <a:buFontTx/>
              <a:buNone/>
              <a:tabLst/>
              <a:defRPr/>
            </a:pPr>
            <a:r>
              <a:rPr kumimoji="1" lang="ja-JP" altLang="en-US" sz="1939" b="1"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新型コロナウイルス感染症の影響を受ける飲食店等への上下水道料金の特例減免　　　　　　　　　　　　　　　　　　　　　　　　　③ ７１億２，４００万円　</a:t>
            </a:r>
          </a:p>
        </p:txBody>
      </p:sp>
      <p:sp>
        <p:nvSpPr>
          <p:cNvPr id="2" name="正方形/長方形 1"/>
          <p:cNvSpPr/>
          <p:nvPr/>
        </p:nvSpPr>
        <p:spPr>
          <a:xfrm>
            <a:off x="507021" y="2387630"/>
            <a:ext cx="8128489" cy="3161635"/>
          </a:xfrm>
          <a:prstGeom prst="rect">
            <a:avLst/>
          </a:prstGeom>
        </p:spPr>
        <p:txBody>
          <a:bodyPr wrap="square">
            <a:spAutoFit/>
          </a:bodyPr>
          <a:lstStyle/>
          <a:p>
            <a:pPr marL="263776" marR="0" lvl="0" indent="-263776" algn="l" defTabSz="844083" rtl="0" eaLnBrk="0" fontAlgn="base" latinLnBrk="0" hangingPunct="0">
              <a:lnSpc>
                <a:spcPct val="100000"/>
              </a:lnSpc>
              <a:spcBef>
                <a:spcPct val="0"/>
              </a:spcBef>
              <a:spcAft>
                <a:spcPct val="0"/>
              </a:spcAft>
              <a:buClrTx/>
              <a:buSzTx/>
              <a:buFont typeface="Wingdings" panose="05000000000000000000" pitchFamily="2" charset="2"/>
              <a:buChar char="Ø"/>
              <a:tabLst/>
              <a:defRPr/>
            </a:pPr>
            <a:r>
              <a:rPr kumimoji="1" lang="ja-JP" altLang="en-US"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新型コロナウイルス感染症の拡大により、社会・経済活動の大幅な縮小と停滞が生じ、さらに営業時間短縮要請等により経営状況が非常に厳しくなっている市内飲食店等に対し、安心して事業活動を行えるよう支援するため、令和３年１月から３月に検針を行う水道料金及び下水道使用料の減免を実施</a:t>
            </a:r>
          </a:p>
          <a:p>
            <a:pPr marL="335582" marR="0" lvl="0" indent="0" algn="l" defTabSz="844083" rtl="0" eaLnBrk="0" fontAlgn="base" latinLnBrk="0" hangingPunct="0">
              <a:lnSpc>
                <a:spcPct val="100000"/>
              </a:lnSpc>
              <a:spcBef>
                <a:spcPct val="0"/>
              </a:spcBef>
              <a:spcAft>
                <a:spcPct val="0"/>
              </a:spcAft>
              <a:buClrTx/>
              <a:buSzTx/>
              <a:buFontTx/>
              <a:buNone/>
              <a:tabLst/>
              <a:defRPr/>
            </a:pPr>
            <a:r>
              <a:rPr kumimoji="1" lang="en-US" altLang="ja-JP"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a:t>
            </a:r>
            <a:r>
              <a:rPr kumimoji="1" lang="ja-JP" altLang="en-US"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対象</a:t>
            </a:r>
            <a:r>
              <a:rPr kumimoji="1" lang="en-US" altLang="ja-JP"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a:t>
            </a:r>
          </a:p>
          <a:p>
            <a:pPr marL="335582" marR="0" lvl="0" indent="0" algn="l" defTabSz="844083" rtl="0" eaLnBrk="0" fontAlgn="base" latinLnBrk="0" hangingPunct="0">
              <a:lnSpc>
                <a:spcPct val="100000"/>
              </a:lnSpc>
              <a:spcBef>
                <a:spcPct val="0"/>
              </a:spcBef>
              <a:spcAft>
                <a:spcPct val="0"/>
              </a:spcAft>
              <a:buClrTx/>
              <a:buSzTx/>
              <a:buFontTx/>
              <a:buNone/>
              <a:tabLst/>
              <a:defRPr/>
            </a:pPr>
            <a:r>
              <a:rPr kumimoji="1" lang="ja-JP" altLang="en-US"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大阪市水道局と直接給水契約がある、</a:t>
            </a:r>
          </a:p>
          <a:p>
            <a:pPr marL="335582" marR="0" lvl="0" indent="0" algn="l" defTabSz="844083" rtl="0" eaLnBrk="0" fontAlgn="base" latinLnBrk="0" hangingPunct="0">
              <a:lnSpc>
                <a:spcPct val="100000"/>
              </a:lnSpc>
              <a:spcBef>
                <a:spcPct val="0"/>
              </a:spcBef>
              <a:spcAft>
                <a:spcPct val="0"/>
              </a:spcAft>
              <a:buClrTx/>
              <a:buSzTx/>
              <a:buFontTx/>
              <a:buNone/>
              <a:tabLst/>
              <a:defRPr/>
            </a:pPr>
            <a:r>
              <a:rPr kumimoji="1" lang="ja-JP" altLang="en-US"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・酒類を提供している飲食店等</a:t>
            </a:r>
          </a:p>
          <a:p>
            <a:pPr marL="335582" marR="0" lvl="0" indent="0" algn="l" defTabSz="844083" rtl="0" eaLnBrk="0" fontAlgn="base" latinLnBrk="0" hangingPunct="0">
              <a:lnSpc>
                <a:spcPct val="100000"/>
              </a:lnSpc>
              <a:spcBef>
                <a:spcPct val="0"/>
              </a:spcBef>
              <a:spcAft>
                <a:spcPct val="0"/>
              </a:spcAft>
              <a:buClrTx/>
              <a:buSzTx/>
              <a:buFontTx/>
              <a:buNone/>
              <a:tabLst/>
              <a:defRPr/>
            </a:pPr>
            <a:r>
              <a:rPr kumimoji="1" lang="ja-JP" altLang="en-US"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・酒類を提供している飲食店等が入居しているテナントビルのオーナー、管理会社等</a:t>
            </a:r>
          </a:p>
          <a:p>
            <a:pPr marL="335582" marR="0" lvl="0" indent="0" algn="l" defTabSz="844083" rtl="0" eaLnBrk="0" fontAlgn="base" latinLnBrk="0" hangingPunct="0">
              <a:lnSpc>
                <a:spcPct val="100000"/>
              </a:lnSpc>
              <a:spcBef>
                <a:spcPct val="0"/>
              </a:spcBef>
              <a:spcAft>
                <a:spcPct val="0"/>
              </a:spcAft>
              <a:buClrTx/>
              <a:buSzTx/>
              <a:buFontTx/>
              <a:buNone/>
              <a:tabLst/>
              <a:defRPr/>
            </a:pPr>
            <a:r>
              <a:rPr kumimoji="1" lang="en-US" altLang="ja-JP"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a:t>
            </a:r>
            <a:r>
              <a:rPr kumimoji="1" lang="ja-JP" altLang="en-US"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特例減免の内容</a:t>
            </a:r>
            <a:r>
              <a:rPr kumimoji="1" lang="en-US" altLang="ja-JP"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a:t>
            </a:r>
          </a:p>
          <a:p>
            <a:pPr marL="335582" marR="0" lvl="0" indent="0" algn="l" defTabSz="844083" rtl="0" eaLnBrk="0" fontAlgn="base" latinLnBrk="0" hangingPunct="0">
              <a:lnSpc>
                <a:spcPct val="100000"/>
              </a:lnSpc>
              <a:spcBef>
                <a:spcPct val="0"/>
              </a:spcBef>
              <a:spcAft>
                <a:spcPct val="0"/>
              </a:spcAft>
              <a:buClrTx/>
              <a:buSzTx/>
              <a:buFontTx/>
              <a:buNone/>
              <a:tabLst/>
              <a:defRPr/>
            </a:pPr>
            <a:r>
              <a:rPr kumimoji="1" lang="ja-JP" altLang="en-US"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令和元年と令和２年の売上額を比較して、</a:t>
            </a:r>
          </a:p>
          <a:p>
            <a:pPr marL="335582" marR="0" lvl="0" indent="0" algn="l" defTabSz="844083" rtl="0" eaLnBrk="0" fontAlgn="base" latinLnBrk="0" hangingPunct="0">
              <a:lnSpc>
                <a:spcPct val="100000"/>
              </a:lnSpc>
              <a:spcBef>
                <a:spcPct val="0"/>
              </a:spcBef>
              <a:spcAft>
                <a:spcPct val="0"/>
              </a:spcAft>
              <a:buClrTx/>
              <a:buSzTx/>
              <a:buFontTx/>
              <a:buNone/>
              <a:tabLst/>
              <a:defRPr/>
            </a:pPr>
            <a:r>
              <a:rPr kumimoji="1" lang="ja-JP" altLang="en-US"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・売上額の減収率が</a:t>
            </a:r>
            <a:r>
              <a:rPr kumimoji="1" lang="en-US" altLang="ja-JP"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50</a:t>
            </a:r>
            <a:r>
              <a:rPr kumimoji="1" lang="ja-JP" altLang="en-US"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％以上→対象期間の水道料金等を全額減免</a:t>
            </a:r>
          </a:p>
          <a:p>
            <a:pPr marL="335582" marR="0" lvl="0" indent="0" algn="l" defTabSz="844083" rtl="0" eaLnBrk="0" fontAlgn="base" latinLnBrk="0" hangingPunct="0">
              <a:lnSpc>
                <a:spcPct val="100000"/>
              </a:lnSpc>
              <a:spcBef>
                <a:spcPct val="0"/>
              </a:spcBef>
              <a:spcAft>
                <a:spcPct val="0"/>
              </a:spcAft>
              <a:buClrTx/>
              <a:buSzTx/>
              <a:buFontTx/>
              <a:buNone/>
              <a:tabLst/>
              <a:defRPr/>
            </a:pPr>
            <a:r>
              <a:rPr kumimoji="1" lang="ja-JP" altLang="en-US"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・売上額の減収率が</a:t>
            </a:r>
            <a:r>
              <a:rPr kumimoji="1" lang="en-US" altLang="ja-JP"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30</a:t>
            </a:r>
            <a:r>
              <a:rPr kumimoji="1" lang="ja-JP" altLang="en-US"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％以上</a:t>
            </a:r>
            <a:r>
              <a:rPr kumimoji="1" lang="en-US" altLang="ja-JP"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50</a:t>
            </a:r>
            <a:r>
              <a:rPr kumimoji="1" lang="ja-JP" altLang="en-US"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％未満→対象期間の水道料金等を半額減免</a:t>
            </a:r>
          </a:p>
        </p:txBody>
      </p:sp>
      <p:sp>
        <p:nvSpPr>
          <p:cNvPr id="9" name="角丸四角形 8"/>
          <p:cNvSpPr/>
          <p:nvPr/>
        </p:nvSpPr>
        <p:spPr>
          <a:xfrm>
            <a:off x="7807569" y="2024525"/>
            <a:ext cx="689664" cy="266700"/>
          </a:xfrm>
          <a:prstGeom prst="roundRect">
            <a:avLst>
              <a:gd name="adj" fmla="val 50000"/>
            </a:avLst>
          </a:prstGeom>
          <a:solidFill>
            <a:schemeClr val="bg1"/>
          </a:solidFill>
          <a:ln w="25400" cmpd="sng">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84369" tIns="0" rIns="84369" bIns="33215" anchor="ctr"/>
          <a:lstStyle>
            <a:defPPr>
              <a:defRPr lang="ja-JP"/>
            </a:defPPr>
            <a:lvl1pPr algn="l" rtl="0" eaLnBrk="0" fontAlgn="base" hangingPunct="0">
              <a:spcBef>
                <a:spcPct val="0"/>
              </a:spcBef>
              <a:spcAft>
                <a:spcPct val="0"/>
              </a:spcAft>
              <a:defRPr kumimoji="1" kern="1200">
                <a:solidFill>
                  <a:schemeClr val="lt1"/>
                </a:solidFill>
                <a:latin typeface="+mn-lt"/>
                <a:ea typeface="+mn-ea"/>
                <a:cs typeface="+mn-cs"/>
              </a:defRPr>
            </a:lvl1pPr>
            <a:lvl2pPr marL="382588" indent="-41275" algn="l" rtl="0" eaLnBrk="0" fontAlgn="base" hangingPunct="0">
              <a:spcBef>
                <a:spcPct val="0"/>
              </a:spcBef>
              <a:spcAft>
                <a:spcPct val="0"/>
              </a:spcAft>
              <a:defRPr kumimoji="1" kern="1200">
                <a:solidFill>
                  <a:schemeClr val="lt1"/>
                </a:solidFill>
                <a:latin typeface="+mn-lt"/>
                <a:ea typeface="+mn-ea"/>
                <a:cs typeface="+mn-cs"/>
              </a:defRPr>
            </a:lvl2pPr>
            <a:lvl3pPr marL="773113" indent="-90488" algn="l" rtl="0" eaLnBrk="0" fontAlgn="base" hangingPunct="0">
              <a:spcBef>
                <a:spcPct val="0"/>
              </a:spcBef>
              <a:spcAft>
                <a:spcPct val="0"/>
              </a:spcAft>
              <a:defRPr kumimoji="1" kern="1200">
                <a:solidFill>
                  <a:schemeClr val="lt1"/>
                </a:solidFill>
                <a:latin typeface="+mn-lt"/>
                <a:ea typeface="+mn-ea"/>
                <a:cs typeface="+mn-cs"/>
              </a:defRPr>
            </a:lvl3pPr>
            <a:lvl4pPr marL="1162050" indent="-138113" algn="l" rtl="0" eaLnBrk="0" fontAlgn="base" hangingPunct="0">
              <a:spcBef>
                <a:spcPct val="0"/>
              </a:spcBef>
              <a:spcAft>
                <a:spcPct val="0"/>
              </a:spcAft>
              <a:defRPr kumimoji="1" kern="1200">
                <a:solidFill>
                  <a:schemeClr val="lt1"/>
                </a:solidFill>
                <a:latin typeface="+mn-lt"/>
                <a:ea typeface="+mn-ea"/>
                <a:cs typeface="+mn-cs"/>
              </a:defRPr>
            </a:lvl4pPr>
            <a:lvl5pPr marL="1552575" indent="-187325" algn="l" rtl="0" eaLnBrk="0" fontAlgn="base" hangingPunct="0">
              <a:spcBef>
                <a:spcPct val="0"/>
              </a:spcBef>
              <a:spcAft>
                <a:spcPct val="0"/>
              </a:spcAft>
              <a:defRPr kumimoji="1" kern="1200">
                <a:solidFill>
                  <a:schemeClr val="lt1"/>
                </a:solidFill>
                <a:latin typeface="+mn-lt"/>
                <a:ea typeface="+mn-ea"/>
                <a:cs typeface="+mn-cs"/>
              </a:defRPr>
            </a:lvl5pPr>
            <a:lvl6pPr marL="2286000" algn="l" defTabSz="914400" rtl="0" eaLnBrk="1" latinLnBrk="0" hangingPunct="1">
              <a:defRPr kumimoji="1" kern="1200">
                <a:solidFill>
                  <a:schemeClr val="lt1"/>
                </a:solidFill>
                <a:latin typeface="+mn-lt"/>
                <a:ea typeface="+mn-ea"/>
                <a:cs typeface="+mn-cs"/>
              </a:defRPr>
            </a:lvl6pPr>
            <a:lvl7pPr marL="2743200" algn="l" defTabSz="914400" rtl="0" eaLnBrk="1" latinLnBrk="0" hangingPunct="1">
              <a:defRPr kumimoji="1" kern="1200">
                <a:solidFill>
                  <a:schemeClr val="lt1"/>
                </a:solidFill>
                <a:latin typeface="+mn-lt"/>
                <a:ea typeface="+mn-ea"/>
                <a:cs typeface="+mn-cs"/>
              </a:defRPr>
            </a:lvl7pPr>
            <a:lvl8pPr marL="3200400" algn="l" defTabSz="914400" rtl="0" eaLnBrk="1" latinLnBrk="0" hangingPunct="1">
              <a:defRPr kumimoji="1" kern="1200">
                <a:solidFill>
                  <a:schemeClr val="lt1"/>
                </a:solidFill>
                <a:latin typeface="+mn-lt"/>
                <a:ea typeface="+mn-ea"/>
                <a:cs typeface="+mn-cs"/>
              </a:defRPr>
            </a:lvl8pPr>
            <a:lvl9pPr marL="3657600" algn="l" defTabSz="914400" rtl="0" eaLnBrk="1" latinLnBrk="0" hangingPunct="1">
              <a:defRPr kumimoji="1" kern="1200">
                <a:solidFill>
                  <a:schemeClr val="lt1"/>
                </a:solidFill>
                <a:latin typeface="+mn-lt"/>
                <a:ea typeface="+mn-ea"/>
                <a:cs typeface="+mn-cs"/>
              </a:defRPr>
            </a:lvl9pPr>
          </a:lstStyle>
          <a:p>
            <a:pPr marL="0" marR="0" lvl="0" indent="0" algn="ctr" defTabSz="844083" rtl="0" eaLnBrk="1" fontAlgn="base" latinLnBrk="0" hangingPunct="1">
              <a:lnSpc>
                <a:spcPct val="100000"/>
              </a:lnSpc>
              <a:spcBef>
                <a:spcPct val="0"/>
              </a:spcBef>
              <a:spcAft>
                <a:spcPct val="0"/>
              </a:spcAft>
              <a:buClrTx/>
              <a:buSzTx/>
              <a:buFontTx/>
              <a:buNone/>
              <a:tabLst/>
              <a:defRPr/>
            </a:pPr>
            <a:r>
              <a:rPr kumimoji="1" lang="ja-JP" altLang="en-US" sz="1662" b="1" i="0" u="none" strike="noStrike" kern="1200" cap="none" spc="0" normalizeH="0" baseline="0" noProof="0" dirty="0">
                <a:ln>
                  <a:noFill/>
                </a:ln>
                <a:solidFill>
                  <a:srgbClr val="000000"/>
                </a:solidFill>
                <a:effectLst/>
                <a:uLnTx/>
                <a:uFillTx/>
                <a:latin typeface="HG丸ｺﾞｼｯｸM-PRO" pitchFamily="50" charset="-128"/>
                <a:ea typeface="HG丸ｺﾞｼｯｸM-PRO" pitchFamily="50" charset="-128"/>
                <a:cs typeface="+mn-cs"/>
              </a:rPr>
              <a:t>新規</a:t>
            </a:r>
          </a:p>
        </p:txBody>
      </p:sp>
      <p:sp>
        <p:nvSpPr>
          <p:cNvPr id="3" name="スライド番号プレースホルダー 2"/>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1E2DCCE-2328-4EE7-B47C-8DACD135FF60}" type="slidenum">
              <a:rPr kumimoji="1" lang="en-US" altLang="ja-JP" sz="11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308</a:t>
            </a:fld>
            <a:endParaRPr kumimoji="1" lang="en-US" altLang="ja-JP" sz="11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
        <p:nvSpPr>
          <p:cNvPr id="8" name="テキスト ボックス 36"/>
          <p:cNvSpPr txBox="1"/>
          <p:nvPr/>
        </p:nvSpPr>
        <p:spPr>
          <a:xfrm>
            <a:off x="53576" y="46166"/>
            <a:ext cx="3993789"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Ⅳ</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　新型</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コロナウイルス感染症</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対策</a:t>
            </a:r>
            <a:endPar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endParaRPr>
          </a:p>
        </p:txBody>
      </p:sp>
    </p:spTree>
    <p:extLst>
      <p:ext uri="{BB962C8B-B14F-4D97-AF65-F5344CB8AC3E}">
        <p14:creationId xmlns:p14="http://schemas.microsoft.com/office/powerpoint/2010/main" val="2867121562"/>
      </p:ext>
    </p:extLst>
  </p:cSld>
  <p:clrMapOvr>
    <a:masterClrMapping/>
  </p:clrMapOvr>
  <p:transition/>
  <p:timing>
    <p:tnLst>
      <p:par>
        <p:cTn id="1" dur="indefinite" restart="never" nodeType="tmRoot"/>
      </p:par>
    </p:tn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正方形/長方形 10"/>
          <p:cNvSpPr/>
          <p:nvPr/>
        </p:nvSpPr>
        <p:spPr>
          <a:xfrm>
            <a:off x="4790279" y="886272"/>
            <a:ext cx="4246145" cy="5669733"/>
          </a:xfrm>
          <a:prstGeom prst="rect">
            <a:avLst/>
          </a:prstGeom>
          <a:solidFill>
            <a:srgbClr val="66FFFF">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graphicFrame>
        <p:nvGraphicFramePr>
          <p:cNvPr id="9" name="表 8"/>
          <p:cNvGraphicFramePr>
            <a:graphicFrameLocks noGrp="1"/>
          </p:cNvGraphicFramePr>
          <p:nvPr/>
        </p:nvGraphicFramePr>
        <p:xfrm>
          <a:off x="4932040" y="1052737"/>
          <a:ext cx="3994811" cy="5681192"/>
        </p:xfrm>
        <a:graphic>
          <a:graphicData uri="http://schemas.openxmlformats.org/drawingml/2006/table">
            <a:tbl>
              <a:tblPr/>
              <a:tblGrid>
                <a:gridCol w="868439">
                  <a:extLst>
                    <a:ext uri="{9D8B030D-6E8A-4147-A177-3AD203B41FA5}">
                      <a16:colId xmlns:a16="http://schemas.microsoft.com/office/drawing/2014/main" val="20000"/>
                    </a:ext>
                  </a:extLst>
                </a:gridCol>
                <a:gridCol w="865334">
                  <a:extLst>
                    <a:ext uri="{9D8B030D-6E8A-4147-A177-3AD203B41FA5}">
                      <a16:colId xmlns:a16="http://schemas.microsoft.com/office/drawing/2014/main" val="20001"/>
                    </a:ext>
                  </a:extLst>
                </a:gridCol>
                <a:gridCol w="697852">
                  <a:extLst>
                    <a:ext uri="{9D8B030D-6E8A-4147-A177-3AD203B41FA5}">
                      <a16:colId xmlns:a16="http://schemas.microsoft.com/office/drawing/2014/main" val="20002"/>
                    </a:ext>
                  </a:extLst>
                </a:gridCol>
                <a:gridCol w="865334">
                  <a:extLst>
                    <a:ext uri="{9D8B030D-6E8A-4147-A177-3AD203B41FA5}">
                      <a16:colId xmlns:a16="http://schemas.microsoft.com/office/drawing/2014/main" val="20003"/>
                    </a:ext>
                  </a:extLst>
                </a:gridCol>
                <a:gridCol w="697852">
                  <a:extLst>
                    <a:ext uri="{9D8B030D-6E8A-4147-A177-3AD203B41FA5}">
                      <a16:colId xmlns:a16="http://schemas.microsoft.com/office/drawing/2014/main" val="20004"/>
                    </a:ext>
                  </a:extLst>
                </a:gridCol>
              </a:tblGrid>
              <a:tr h="177288">
                <a:tc gridSpan="5">
                  <a:txBody>
                    <a:bodyPr/>
                    <a:lstStyle/>
                    <a:p>
                      <a:pPr algn="l" fontAlgn="ctr"/>
                      <a:r>
                        <a:rPr lang="zh-TW" altLang="en-US" sz="1200" b="1" i="0" u="none" strike="noStrike" dirty="0">
                          <a:solidFill>
                            <a:schemeClr val="tx1"/>
                          </a:solidFill>
                          <a:latin typeface="ＭＳ Ｐゴシック" pitchFamily="50" charset="-128"/>
                          <a:ea typeface="ＭＳ Ｐゴシック" pitchFamily="50" charset="-128"/>
                        </a:rPr>
                        <a:t>◎年齢別人口割合（</a:t>
                      </a:r>
                      <a:r>
                        <a:rPr lang="en-US" altLang="zh-TW" sz="1200" b="1" i="0" u="none" strike="noStrike" dirty="0">
                          <a:solidFill>
                            <a:schemeClr val="tx1"/>
                          </a:solidFill>
                          <a:latin typeface="ＭＳ Ｐゴシック" pitchFamily="50" charset="-128"/>
                          <a:ea typeface="ＭＳ Ｐゴシック" pitchFamily="50" charset="-128"/>
                        </a:rPr>
                        <a:t>2</a:t>
                      </a:r>
                      <a:r>
                        <a:rPr lang="en-US" altLang="ja-JP" sz="1200" b="1" i="0" u="none" strike="noStrike" dirty="0">
                          <a:solidFill>
                            <a:schemeClr val="tx1"/>
                          </a:solidFill>
                          <a:latin typeface="ＭＳ Ｐゴシック" pitchFamily="50" charset="-128"/>
                          <a:ea typeface="ＭＳ Ｐゴシック" pitchFamily="50" charset="-128"/>
                        </a:rPr>
                        <a:t>022</a:t>
                      </a:r>
                      <a:r>
                        <a:rPr lang="zh-TW" altLang="en-US" sz="1200" b="1" i="0" u="none" strike="noStrike" dirty="0">
                          <a:solidFill>
                            <a:schemeClr val="tx1"/>
                          </a:solidFill>
                          <a:latin typeface="ＭＳ Ｐゴシック" pitchFamily="50" charset="-128"/>
                          <a:ea typeface="ＭＳ Ｐゴシック" pitchFamily="50" charset="-128"/>
                        </a:rPr>
                        <a:t>年</a:t>
                      </a:r>
                      <a:r>
                        <a:rPr lang="en-US" altLang="ja-JP" sz="1200" b="1" i="0" u="none" strike="noStrike" dirty="0">
                          <a:solidFill>
                            <a:schemeClr val="tx1"/>
                          </a:solidFill>
                          <a:latin typeface="ＭＳ Ｐゴシック" pitchFamily="50" charset="-128"/>
                          <a:ea typeface="ＭＳ Ｐゴシック" pitchFamily="50" charset="-128"/>
                        </a:rPr>
                        <a:t>10</a:t>
                      </a:r>
                      <a:r>
                        <a:rPr lang="zh-TW" altLang="en-US" sz="1200" b="1" i="0" u="none" strike="noStrike" dirty="0">
                          <a:solidFill>
                            <a:schemeClr val="tx1"/>
                          </a:solidFill>
                          <a:latin typeface="ＭＳ Ｐゴシック" pitchFamily="50" charset="-128"/>
                          <a:ea typeface="ＭＳ Ｐゴシック" pitchFamily="50" charset="-128"/>
                        </a:rPr>
                        <a:t>月１日現在推計人口）</a:t>
                      </a:r>
                    </a:p>
                  </a:txBody>
                  <a:tcPr marL="5507" marR="5507" marT="5507" marB="0" anchor="ctr">
                    <a:lnL>
                      <a:noFill/>
                    </a:lnL>
                    <a:lnR>
                      <a:noFill/>
                    </a:lnR>
                    <a:lnT>
                      <a:noFill/>
                    </a:lnT>
                    <a:lnB w="12700" cap="flat" cmpd="sng" algn="ctr">
                      <a:solidFill>
                        <a:srgbClr val="000000"/>
                      </a:solidFill>
                      <a:prstDash val="solid"/>
                      <a:round/>
                      <a:headEnd type="none" w="med" len="med"/>
                      <a:tailEnd type="none" w="med" len="med"/>
                    </a:lnB>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10000"/>
                  </a:ext>
                </a:extLst>
              </a:tr>
              <a:tr h="177288">
                <a:tc rowSpan="2">
                  <a:txBody>
                    <a:bodyPr/>
                    <a:lstStyle/>
                    <a:p>
                      <a:pPr algn="ctr" fontAlgn="ctr"/>
                      <a:r>
                        <a:rPr lang="ja-JP" altLang="en-US" sz="1000" b="0" i="0" u="none" strike="noStrike">
                          <a:solidFill>
                            <a:srgbClr val="222222"/>
                          </a:solidFill>
                          <a:latin typeface="+mj-ea"/>
                          <a:ea typeface="+mj-ea"/>
                        </a:rPr>
                        <a:t>　</a:t>
                      </a:r>
                    </a:p>
                  </a:txBody>
                  <a:tcPr marL="5507" marR="5507" marT="5507"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gridSpan="2">
                  <a:txBody>
                    <a:bodyPr/>
                    <a:lstStyle/>
                    <a:p>
                      <a:pPr algn="ctr" fontAlgn="ctr"/>
                      <a:r>
                        <a:rPr lang="en-US" altLang="ja-JP" sz="1000" b="0" i="0" u="none" strike="noStrike">
                          <a:solidFill>
                            <a:srgbClr val="000000"/>
                          </a:solidFill>
                          <a:latin typeface="+mj-ea"/>
                          <a:ea typeface="+mj-ea"/>
                        </a:rPr>
                        <a:t>15</a:t>
                      </a:r>
                      <a:r>
                        <a:rPr lang="ja-JP" altLang="en-US" sz="1000" b="0" i="0" u="none" strike="noStrike">
                          <a:solidFill>
                            <a:srgbClr val="000000"/>
                          </a:solidFill>
                          <a:latin typeface="+mj-ea"/>
                          <a:ea typeface="+mj-ea"/>
                        </a:rPr>
                        <a:t>～</a:t>
                      </a:r>
                      <a:r>
                        <a:rPr lang="en-US" altLang="ja-JP" sz="1000" b="0" i="0" u="none" strike="noStrike">
                          <a:solidFill>
                            <a:srgbClr val="000000"/>
                          </a:solidFill>
                          <a:latin typeface="+mj-ea"/>
                          <a:ea typeface="+mj-ea"/>
                        </a:rPr>
                        <a:t>64</a:t>
                      </a:r>
                      <a:r>
                        <a:rPr lang="ja-JP" altLang="en-US" sz="1000" b="0" i="0" u="none" strike="noStrike">
                          <a:solidFill>
                            <a:srgbClr val="000000"/>
                          </a:solidFill>
                          <a:latin typeface="+mj-ea"/>
                          <a:ea typeface="+mj-ea"/>
                        </a:rPr>
                        <a:t>歳</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kumimoji="1" lang="ja-JP" altLang="en-US"/>
                    </a:p>
                  </a:txBody>
                  <a:tcPr/>
                </a:tc>
                <a:tc gridSpan="2">
                  <a:txBody>
                    <a:bodyPr/>
                    <a:lstStyle/>
                    <a:p>
                      <a:pPr algn="ctr" fontAlgn="ctr"/>
                      <a:r>
                        <a:rPr lang="en-US" altLang="ja-JP" sz="1000" b="0" i="0" u="none" strike="noStrike" dirty="0">
                          <a:solidFill>
                            <a:srgbClr val="000000"/>
                          </a:solidFill>
                          <a:latin typeface="+mj-ea"/>
                          <a:ea typeface="+mj-ea"/>
                        </a:rPr>
                        <a:t>65</a:t>
                      </a:r>
                      <a:r>
                        <a:rPr lang="ja-JP" altLang="en-US" sz="1000" b="0" i="0" u="none" strike="noStrike" dirty="0">
                          <a:solidFill>
                            <a:srgbClr val="000000"/>
                          </a:solidFill>
                          <a:latin typeface="+mj-ea"/>
                          <a:ea typeface="+mj-ea"/>
                        </a:rPr>
                        <a:t>歳～</a:t>
                      </a:r>
                    </a:p>
                  </a:txBody>
                  <a:tcPr marL="5507" marR="5507" marT="5507"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kumimoji="1" lang="ja-JP" altLang="en-US"/>
                    </a:p>
                  </a:txBody>
                  <a:tcPr/>
                </a:tc>
                <a:extLst>
                  <a:ext uri="{0D108BD9-81ED-4DB2-BD59-A6C34878D82A}">
                    <a16:rowId xmlns:a16="http://schemas.microsoft.com/office/drawing/2014/main" val="10001"/>
                  </a:ext>
                </a:extLst>
              </a:tr>
              <a:tr h="177288">
                <a:tc vMerge="1">
                  <a:txBody>
                    <a:bodyPr/>
                    <a:lstStyle/>
                    <a:p>
                      <a:endParaRPr kumimoji="1" lang="ja-JP" altLang="en-US"/>
                    </a:p>
                  </a:txBody>
                  <a:tcPr/>
                </a:tc>
                <a:tc>
                  <a:txBody>
                    <a:bodyPr/>
                    <a:lstStyle/>
                    <a:p>
                      <a:pPr algn="ctr" fontAlgn="ctr"/>
                      <a:r>
                        <a:rPr lang="ja-JP" altLang="en-US" sz="1000" b="0" i="0" u="none" strike="noStrike" dirty="0">
                          <a:solidFill>
                            <a:srgbClr val="000000"/>
                          </a:solidFill>
                          <a:latin typeface="+mj-ea"/>
                          <a:ea typeface="+mj-ea"/>
                        </a:rPr>
                        <a:t>割合（</a:t>
                      </a:r>
                      <a:r>
                        <a:rPr kumimoji="1" lang="ja-JP" altLang="en-US" sz="1000" b="0" i="0" u="none" strike="noStrike" kern="1200" dirty="0">
                          <a:solidFill>
                            <a:srgbClr val="000000"/>
                          </a:solidFill>
                          <a:latin typeface="+mj-ea"/>
                          <a:ea typeface="+mn-ea"/>
                          <a:cs typeface="+mn-cs"/>
                        </a:rPr>
                        <a:t>％</a:t>
                      </a:r>
                      <a:r>
                        <a:rPr lang="ja-JP" altLang="en-US" sz="1000" b="0" i="0" u="none" strike="noStrike" dirty="0">
                          <a:solidFill>
                            <a:srgbClr val="000000"/>
                          </a:solidFill>
                          <a:latin typeface="+mj-ea"/>
                          <a:ea typeface="+mj-ea"/>
                        </a:rPr>
                        <a:t>）</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ja-JP" altLang="en-US" sz="1000" b="0" i="0" u="none" strike="noStrike" dirty="0">
                          <a:solidFill>
                            <a:srgbClr val="000000"/>
                          </a:solidFill>
                          <a:latin typeface="+mj-ea"/>
                          <a:ea typeface="+mj-ea"/>
                        </a:rPr>
                        <a:t>順位</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ja-JP" altLang="en-US" sz="1000" b="0" i="0" u="none" strike="noStrike" dirty="0">
                          <a:solidFill>
                            <a:srgbClr val="000000"/>
                          </a:solidFill>
                          <a:latin typeface="+mj-ea"/>
                          <a:ea typeface="+mj-ea"/>
                        </a:rPr>
                        <a:t>割合（％）</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ja-JP" altLang="en-US" sz="1000" b="0" i="0" u="none" strike="noStrike" dirty="0">
                          <a:solidFill>
                            <a:srgbClr val="000000"/>
                          </a:solidFill>
                          <a:latin typeface="+mj-ea"/>
                          <a:ea typeface="+mj-ea"/>
                        </a:rPr>
                        <a:t>順位</a:t>
                      </a:r>
                    </a:p>
                  </a:txBody>
                  <a:tcPr marL="5507" marR="5507" marT="5507"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2"/>
                  </a:ext>
                </a:extLst>
              </a:tr>
              <a:tr h="177288">
                <a:tc>
                  <a:txBody>
                    <a:bodyPr/>
                    <a:lstStyle/>
                    <a:p>
                      <a:pPr algn="ctr" fontAlgn="ctr"/>
                      <a:r>
                        <a:rPr lang="ja-JP" altLang="en-US" sz="1000" b="0" i="0" u="none" strike="noStrike">
                          <a:solidFill>
                            <a:srgbClr val="222222"/>
                          </a:solidFill>
                          <a:latin typeface="+mj-ea"/>
                          <a:ea typeface="+mj-ea"/>
                        </a:rPr>
                        <a:t>北区</a:t>
                      </a:r>
                    </a:p>
                  </a:txBody>
                  <a:tcPr marL="5507" marR="5507" marT="5507"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ＭＳ Ｐゴシック" panose="020B0600070205080204" pitchFamily="50" charset="-128"/>
                          <a:ea typeface="ＭＳ Ｐゴシック" panose="020B0600070205080204" pitchFamily="50" charset="-128"/>
                        </a:rPr>
                        <a:t>72.6 </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ＭＳ Ｐゴシック" panose="020B0600070205080204" pitchFamily="50" charset="-128"/>
                          <a:ea typeface="ＭＳ Ｐゴシック" panose="020B0600070205080204" pitchFamily="50" charset="-128"/>
                        </a:rPr>
                        <a:t>4 </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effectLst/>
                          <a:latin typeface="ＭＳ Ｐゴシック" panose="020B0600070205080204" pitchFamily="50" charset="-128"/>
                          <a:ea typeface="ＭＳ Ｐゴシック" panose="020B0600070205080204" pitchFamily="50" charset="-128"/>
                        </a:rPr>
                        <a:t>18.0 </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effectLst/>
                          <a:latin typeface="ＭＳ Ｐゴシック" panose="020B0600070205080204" pitchFamily="50" charset="-128"/>
                          <a:ea typeface="ＭＳ Ｐゴシック" panose="020B0600070205080204" pitchFamily="50" charset="-128"/>
                        </a:rPr>
                        <a:t>4</a:t>
                      </a:r>
                    </a:p>
                  </a:txBody>
                  <a:tcPr marL="6350" marR="6350" marT="6350"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3"/>
                  </a:ext>
                </a:extLst>
              </a:tr>
              <a:tr h="177288">
                <a:tc>
                  <a:txBody>
                    <a:bodyPr/>
                    <a:lstStyle/>
                    <a:p>
                      <a:pPr algn="ctr" fontAlgn="ctr"/>
                      <a:r>
                        <a:rPr lang="ja-JP" altLang="en-US" sz="1000" b="0" i="0" u="none" strike="noStrike">
                          <a:solidFill>
                            <a:srgbClr val="222222"/>
                          </a:solidFill>
                          <a:latin typeface="+mj-ea"/>
                          <a:ea typeface="+mj-ea"/>
                        </a:rPr>
                        <a:t>都島区</a:t>
                      </a:r>
                    </a:p>
                  </a:txBody>
                  <a:tcPr marL="5507" marR="5507" marT="5507"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ＭＳ Ｐゴシック" panose="020B0600070205080204" pitchFamily="50" charset="-128"/>
                          <a:ea typeface="ＭＳ Ｐゴシック" panose="020B0600070205080204" pitchFamily="50" charset="-128"/>
                        </a:rPr>
                        <a:t>64.6 </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ＭＳ Ｐゴシック" panose="020B0600070205080204" pitchFamily="50" charset="-128"/>
                          <a:ea typeface="ＭＳ Ｐゴシック" panose="020B0600070205080204" pitchFamily="50" charset="-128"/>
                        </a:rPr>
                        <a:t>10 </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effectLst/>
                          <a:latin typeface="ＭＳ Ｐゴシック" panose="020B0600070205080204" pitchFamily="50" charset="-128"/>
                          <a:ea typeface="ＭＳ Ｐゴシック" panose="020B0600070205080204" pitchFamily="50" charset="-128"/>
                        </a:rPr>
                        <a:t>24.8 </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effectLst/>
                          <a:latin typeface="ＭＳ Ｐゴシック" panose="020B0600070205080204" pitchFamily="50" charset="-128"/>
                          <a:ea typeface="ＭＳ Ｐゴシック" panose="020B0600070205080204" pitchFamily="50" charset="-128"/>
                        </a:rPr>
                        <a:t>9</a:t>
                      </a:r>
                    </a:p>
                  </a:txBody>
                  <a:tcPr marL="6350" marR="6350" marT="6350"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4"/>
                  </a:ext>
                </a:extLst>
              </a:tr>
              <a:tr h="177288">
                <a:tc>
                  <a:txBody>
                    <a:bodyPr/>
                    <a:lstStyle/>
                    <a:p>
                      <a:pPr algn="ctr" fontAlgn="ctr"/>
                      <a:r>
                        <a:rPr lang="ja-JP" altLang="en-US" sz="1000" b="0" i="0" u="none" strike="noStrike">
                          <a:solidFill>
                            <a:srgbClr val="222222"/>
                          </a:solidFill>
                          <a:latin typeface="+mj-ea"/>
                          <a:ea typeface="+mj-ea"/>
                        </a:rPr>
                        <a:t>福島区</a:t>
                      </a:r>
                    </a:p>
                  </a:txBody>
                  <a:tcPr marL="5507" marR="5507" marT="5507"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ＭＳ Ｐゴシック" panose="020B0600070205080204" pitchFamily="50" charset="-128"/>
                          <a:ea typeface="ＭＳ Ｐゴシック" panose="020B0600070205080204" pitchFamily="50" charset="-128"/>
                        </a:rPr>
                        <a:t>69.2 </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ＭＳ Ｐゴシック" panose="020B0600070205080204" pitchFamily="50" charset="-128"/>
                          <a:ea typeface="ＭＳ Ｐゴシック" panose="020B0600070205080204" pitchFamily="50" charset="-128"/>
                        </a:rPr>
                        <a:t>5 </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effectLst/>
                          <a:latin typeface="ＭＳ Ｐゴシック" panose="020B0600070205080204" pitchFamily="50" charset="-128"/>
                          <a:ea typeface="ＭＳ Ｐゴシック" panose="020B0600070205080204" pitchFamily="50" charset="-128"/>
                        </a:rPr>
                        <a:t>18.8 </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effectLst/>
                          <a:latin typeface="ＭＳ Ｐゴシック" panose="020B0600070205080204" pitchFamily="50" charset="-128"/>
                          <a:ea typeface="ＭＳ Ｐゴシック" panose="020B0600070205080204" pitchFamily="50" charset="-128"/>
                        </a:rPr>
                        <a:t>5</a:t>
                      </a:r>
                    </a:p>
                  </a:txBody>
                  <a:tcPr marL="6350" marR="6350" marT="6350"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5"/>
                  </a:ext>
                </a:extLst>
              </a:tr>
              <a:tr h="149308">
                <a:tc>
                  <a:txBody>
                    <a:bodyPr/>
                    <a:lstStyle/>
                    <a:p>
                      <a:pPr algn="ctr" fontAlgn="ctr"/>
                      <a:r>
                        <a:rPr lang="ja-JP" altLang="en-US" sz="1000" b="0" i="0" u="none" strike="noStrike">
                          <a:solidFill>
                            <a:srgbClr val="222222"/>
                          </a:solidFill>
                          <a:latin typeface="+mj-ea"/>
                          <a:ea typeface="+mj-ea"/>
                        </a:rPr>
                        <a:t>此花区</a:t>
                      </a:r>
                    </a:p>
                  </a:txBody>
                  <a:tcPr marL="5507" marR="5507" marT="5507"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effectLst/>
                          <a:latin typeface="ＭＳ Ｐゴシック" panose="020B0600070205080204" pitchFamily="50" charset="-128"/>
                          <a:ea typeface="ＭＳ Ｐゴシック" panose="020B0600070205080204" pitchFamily="50" charset="-128"/>
                        </a:rPr>
                        <a:t>61.0 </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ＭＳ Ｐゴシック" panose="020B0600070205080204" pitchFamily="50" charset="-128"/>
                          <a:ea typeface="ＭＳ Ｐゴシック" panose="020B0600070205080204" pitchFamily="50" charset="-128"/>
                        </a:rPr>
                        <a:t>16 </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effectLst/>
                          <a:latin typeface="ＭＳ Ｐゴシック" panose="020B0600070205080204" pitchFamily="50" charset="-128"/>
                          <a:ea typeface="ＭＳ Ｐゴシック" panose="020B0600070205080204" pitchFamily="50" charset="-128"/>
                        </a:rPr>
                        <a:t>28.0 </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effectLst/>
                          <a:latin typeface="ＭＳ Ｐゴシック" panose="020B0600070205080204" pitchFamily="50" charset="-128"/>
                          <a:ea typeface="ＭＳ Ｐゴシック" panose="020B0600070205080204" pitchFamily="50" charset="-128"/>
                        </a:rPr>
                        <a:t>16</a:t>
                      </a:r>
                    </a:p>
                  </a:txBody>
                  <a:tcPr marL="6350" marR="6350" marT="6350"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6"/>
                  </a:ext>
                </a:extLst>
              </a:tr>
              <a:tr h="177288">
                <a:tc>
                  <a:txBody>
                    <a:bodyPr/>
                    <a:lstStyle/>
                    <a:p>
                      <a:pPr algn="ctr" fontAlgn="ctr"/>
                      <a:r>
                        <a:rPr lang="ja-JP" altLang="en-US" sz="1000" b="0" i="0" u="none" strike="noStrike">
                          <a:solidFill>
                            <a:srgbClr val="222222"/>
                          </a:solidFill>
                          <a:latin typeface="+mj-ea"/>
                          <a:ea typeface="+mj-ea"/>
                        </a:rPr>
                        <a:t>中央区</a:t>
                      </a:r>
                    </a:p>
                  </a:txBody>
                  <a:tcPr marL="5507" marR="5507" marT="5507"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ＭＳ Ｐゴシック" panose="020B0600070205080204" pitchFamily="50" charset="-128"/>
                          <a:ea typeface="ＭＳ Ｐゴシック" panose="020B0600070205080204" pitchFamily="50" charset="-128"/>
                        </a:rPr>
                        <a:t>75.8 </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ＭＳ Ｐゴシック" panose="020B0600070205080204" pitchFamily="50" charset="-128"/>
                          <a:ea typeface="ＭＳ Ｐゴシック" panose="020B0600070205080204" pitchFamily="50" charset="-128"/>
                        </a:rPr>
                        <a:t>2 </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effectLst/>
                          <a:latin typeface="ＭＳ Ｐゴシック" panose="020B0600070205080204" pitchFamily="50" charset="-128"/>
                          <a:ea typeface="ＭＳ Ｐゴシック" panose="020B0600070205080204" pitchFamily="50" charset="-128"/>
                        </a:rPr>
                        <a:t>14.9 </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effectLst/>
                          <a:latin typeface="ＭＳ Ｐゴシック" panose="020B0600070205080204" pitchFamily="50" charset="-128"/>
                          <a:ea typeface="ＭＳ Ｐゴシック" panose="020B0600070205080204" pitchFamily="50" charset="-128"/>
                        </a:rPr>
                        <a:t>1</a:t>
                      </a:r>
                    </a:p>
                  </a:txBody>
                  <a:tcPr marL="6350" marR="6350" marT="6350"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7"/>
                  </a:ext>
                </a:extLst>
              </a:tr>
              <a:tr h="177288">
                <a:tc>
                  <a:txBody>
                    <a:bodyPr/>
                    <a:lstStyle/>
                    <a:p>
                      <a:pPr algn="ctr" fontAlgn="ctr"/>
                      <a:r>
                        <a:rPr lang="ja-JP" altLang="en-US" sz="1000" b="0" i="0" u="none" strike="noStrike" dirty="0">
                          <a:solidFill>
                            <a:srgbClr val="222222"/>
                          </a:solidFill>
                          <a:latin typeface="+mj-ea"/>
                          <a:ea typeface="+mj-ea"/>
                        </a:rPr>
                        <a:t>西区</a:t>
                      </a:r>
                    </a:p>
                  </a:txBody>
                  <a:tcPr marL="5507" marR="5507" marT="5507"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effectLst/>
                          <a:latin typeface="ＭＳ Ｐゴシック" panose="020B0600070205080204" pitchFamily="50" charset="-128"/>
                          <a:ea typeface="ＭＳ Ｐゴシック" panose="020B0600070205080204" pitchFamily="50" charset="-128"/>
                        </a:rPr>
                        <a:t>73.9 </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ＭＳ Ｐゴシック" panose="020B0600070205080204" pitchFamily="50" charset="-128"/>
                          <a:ea typeface="ＭＳ Ｐゴシック" panose="020B0600070205080204" pitchFamily="50" charset="-128"/>
                        </a:rPr>
                        <a:t>3 </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effectLst/>
                          <a:latin typeface="ＭＳ Ｐゴシック" panose="020B0600070205080204" pitchFamily="50" charset="-128"/>
                          <a:ea typeface="ＭＳ Ｐゴシック" panose="020B0600070205080204" pitchFamily="50" charset="-128"/>
                        </a:rPr>
                        <a:t>15.1 </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effectLst/>
                          <a:latin typeface="ＭＳ Ｐゴシック" panose="020B0600070205080204" pitchFamily="50" charset="-128"/>
                          <a:ea typeface="ＭＳ Ｐゴシック" panose="020B0600070205080204" pitchFamily="50" charset="-128"/>
                        </a:rPr>
                        <a:t>2</a:t>
                      </a:r>
                    </a:p>
                  </a:txBody>
                  <a:tcPr marL="6350" marR="6350" marT="6350"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8"/>
                  </a:ext>
                </a:extLst>
              </a:tr>
              <a:tr h="177288">
                <a:tc>
                  <a:txBody>
                    <a:bodyPr/>
                    <a:lstStyle/>
                    <a:p>
                      <a:pPr algn="ctr" fontAlgn="ctr"/>
                      <a:r>
                        <a:rPr lang="ja-JP" altLang="en-US" sz="1000" b="0" i="0" u="none" strike="noStrike">
                          <a:solidFill>
                            <a:srgbClr val="222222"/>
                          </a:solidFill>
                          <a:latin typeface="+mj-ea"/>
                          <a:ea typeface="+mj-ea"/>
                        </a:rPr>
                        <a:t>港区</a:t>
                      </a:r>
                    </a:p>
                  </a:txBody>
                  <a:tcPr marL="5507" marR="5507" marT="5507"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effectLst/>
                          <a:latin typeface="ＭＳ Ｐゴシック" panose="020B0600070205080204" pitchFamily="50" charset="-128"/>
                          <a:ea typeface="ＭＳ Ｐゴシック" panose="020B0600070205080204" pitchFamily="50" charset="-128"/>
                        </a:rPr>
                        <a:t>62.4 </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ＭＳ Ｐゴシック" panose="020B0600070205080204" pitchFamily="50" charset="-128"/>
                          <a:ea typeface="ＭＳ Ｐゴシック" panose="020B0600070205080204" pitchFamily="50" charset="-128"/>
                        </a:rPr>
                        <a:t>14</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ＭＳ Ｐゴシック" panose="020B0600070205080204" pitchFamily="50" charset="-128"/>
                          <a:ea typeface="ＭＳ Ｐゴシック" panose="020B0600070205080204" pitchFamily="50" charset="-128"/>
                        </a:rPr>
                        <a:t>27.8 </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effectLst/>
                          <a:latin typeface="ＭＳ Ｐゴシック" panose="020B0600070205080204" pitchFamily="50" charset="-128"/>
                          <a:ea typeface="ＭＳ Ｐゴシック" panose="020B0600070205080204" pitchFamily="50" charset="-128"/>
                        </a:rPr>
                        <a:t>15</a:t>
                      </a:r>
                    </a:p>
                  </a:txBody>
                  <a:tcPr marL="6350" marR="6350" marT="6350"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9"/>
                  </a:ext>
                </a:extLst>
              </a:tr>
              <a:tr h="177288">
                <a:tc>
                  <a:txBody>
                    <a:bodyPr/>
                    <a:lstStyle/>
                    <a:p>
                      <a:pPr algn="ctr" fontAlgn="ctr"/>
                      <a:r>
                        <a:rPr lang="ja-JP" altLang="en-US" sz="1000" b="0" i="0" u="none" strike="noStrike">
                          <a:solidFill>
                            <a:srgbClr val="222222"/>
                          </a:solidFill>
                          <a:latin typeface="+mj-ea"/>
                          <a:ea typeface="+mj-ea"/>
                        </a:rPr>
                        <a:t>大正区</a:t>
                      </a:r>
                    </a:p>
                  </a:txBody>
                  <a:tcPr marL="5507" marR="5507" marT="5507"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effectLst/>
                          <a:latin typeface="ＭＳ Ｐゴシック" panose="020B0600070205080204" pitchFamily="50" charset="-128"/>
                          <a:ea typeface="ＭＳ Ｐゴシック" panose="020B0600070205080204" pitchFamily="50" charset="-128"/>
                        </a:rPr>
                        <a:t>57.9 </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ＭＳ Ｐゴシック" panose="020B0600070205080204" pitchFamily="50" charset="-128"/>
                          <a:ea typeface="ＭＳ Ｐゴシック" panose="020B0600070205080204" pitchFamily="50" charset="-128"/>
                        </a:rPr>
                        <a:t>23</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ＭＳ Ｐゴシック" panose="020B0600070205080204" pitchFamily="50" charset="-128"/>
                          <a:ea typeface="ＭＳ Ｐゴシック" panose="020B0600070205080204" pitchFamily="50" charset="-128"/>
                        </a:rPr>
                        <a:t>32.4 </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effectLst/>
                          <a:latin typeface="ＭＳ Ｐゴシック" panose="020B0600070205080204" pitchFamily="50" charset="-128"/>
                          <a:ea typeface="ＭＳ Ｐゴシック" panose="020B0600070205080204" pitchFamily="50" charset="-128"/>
                        </a:rPr>
                        <a:t>23</a:t>
                      </a:r>
                    </a:p>
                  </a:txBody>
                  <a:tcPr marL="6350" marR="6350" marT="6350"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0"/>
                  </a:ext>
                </a:extLst>
              </a:tr>
              <a:tr h="177288">
                <a:tc>
                  <a:txBody>
                    <a:bodyPr/>
                    <a:lstStyle/>
                    <a:p>
                      <a:pPr algn="ctr" fontAlgn="ctr"/>
                      <a:r>
                        <a:rPr lang="ja-JP" altLang="en-US" sz="1000" b="0" i="0" u="none" strike="noStrike">
                          <a:solidFill>
                            <a:srgbClr val="222222"/>
                          </a:solidFill>
                          <a:latin typeface="+mj-ea"/>
                          <a:ea typeface="+mj-ea"/>
                        </a:rPr>
                        <a:t>天王寺区</a:t>
                      </a:r>
                    </a:p>
                  </a:txBody>
                  <a:tcPr marL="5507" marR="5507" marT="5507"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effectLst/>
                          <a:latin typeface="ＭＳ Ｐゴシック" panose="020B0600070205080204" pitchFamily="50" charset="-128"/>
                          <a:ea typeface="ＭＳ Ｐゴシック" panose="020B0600070205080204" pitchFamily="50" charset="-128"/>
                        </a:rPr>
                        <a:t>67.0 </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ＭＳ Ｐゴシック" panose="020B0600070205080204" pitchFamily="50" charset="-128"/>
                          <a:ea typeface="ＭＳ Ｐゴシック" panose="020B0600070205080204" pitchFamily="50" charset="-128"/>
                        </a:rPr>
                        <a:t>7</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ＭＳ Ｐゴシック" panose="020B0600070205080204" pitchFamily="50" charset="-128"/>
                          <a:ea typeface="ＭＳ Ｐゴシック" panose="020B0600070205080204" pitchFamily="50" charset="-128"/>
                        </a:rPr>
                        <a:t>19.5 </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effectLst/>
                          <a:latin typeface="ＭＳ Ｐゴシック" panose="020B0600070205080204" pitchFamily="50" charset="-128"/>
                          <a:ea typeface="ＭＳ Ｐゴシック" panose="020B0600070205080204" pitchFamily="50" charset="-128"/>
                        </a:rPr>
                        <a:t>6</a:t>
                      </a:r>
                    </a:p>
                  </a:txBody>
                  <a:tcPr marL="6350" marR="6350" marT="6350"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1"/>
                  </a:ext>
                </a:extLst>
              </a:tr>
              <a:tr h="177288">
                <a:tc>
                  <a:txBody>
                    <a:bodyPr/>
                    <a:lstStyle/>
                    <a:p>
                      <a:pPr algn="ctr" fontAlgn="ctr"/>
                      <a:r>
                        <a:rPr lang="ja-JP" altLang="en-US" sz="1000" b="0" i="0" u="none" strike="noStrike">
                          <a:solidFill>
                            <a:srgbClr val="222222"/>
                          </a:solidFill>
                          <a:latin typeface="+mj-ea"/>
                          <a:ea typeface="+mj-ea"/>
                        </a:rPr>
                        <a:t>浪速区</a:t>
                      </a:r>
                    </a:p>
                  </a:txBody>
                  <a:tcPr marL="5507" marR="5507" marT="5507"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effectLst/>
                          <a:latin typeface="ＭＳ Ｐゴシック" panose="020B0600070205080204" pitchFamily="50" charset="-128"/>
                          <a:ea typeface="ＭＳ Ｐゴシック" panose="020B0600070205080204" pitchFamily="50" charset="-128"/>
                        </a:rPr>
                        <a:t>76.0 </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ＭＳ Ｐゴシック" panose="020B0600070205080204" pitchFamily="50" charset="-128"/>
                          <a:ea typeface="ＭＳ Ｐゴシック" panose="020B0600070205080204" pitchFamily="50" charset="-128"/>
                        </a:rPr>
                        <a:t>1</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effectLst/>
                          <a:latin typeface="ＭＳ Ｐゴシック" panose="020B0600070205080204" pitchFamily="50" charset="-128"/>
                          <a:ea typeface="ＭＳ Ｐゴシック" panose="020B0600070205080204" pitchFamily="50" charset="-128"/>
                        </a:rPr>
                        <a:t>17.5 </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effectLst/>
                          <a:latin typeface="ＭＳ Ｐゴシック" panose="020B0600070205080204" pitchFamily="50" charset="-128"/>
                          <a:ea typeface="ＭＳ Ｐゴシック" panose="020B0600070205080204" pitchFamily="50" charset="-128"/>
                        </a:rPr>
                        <a:t>3</a:t>
                      </a:r>
                    </a:p>
                  </a:txBody>
                  <a:tcPr marL="6350" marR="6350" marT="6350"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2"/>
                  </a:ext>
                </a:extLst>
              </a:tr>
              <a:tr h="177288">
                <a:tc>
                  <a:txBody>
                    <a:bodyPr/>
                    <a:lstStyle/>
                    <a:p>
                      <a:pPr algn="ctr" fontAlgn="ctr"/>
                      <a:r>
                        <a:rPr lang="ja-JP" altLang="en-US" sz="1000" b="0" i="0" u="none" strike="noStrike">
                          <a:solidFill>
                            <a:srgbClr val="222222"/>
                          </a:solidFill>
                          <a:latin typeface="+mj-ea"/>
                          <a:ea typeface="+mj-ea"/>
                        </a:rPr>
                        <a:t>西淀川区</a:t>
                      </a:r>
                    </a:p>
                  </a:txBody>
                  <a:tcPr marL="5507" marR="5507" marT="5507"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effectLst/>
                          <a:latin typeface="ＭＳ Ｐゴシック" panose="020B0600070205080204" pitchFamily="50" charset="-128"/>
                          <a:ea typeface="ＭＳ Ｐゴシック" panose="020B0600070205080204" pitchFamily="50" charset="-128"/>
                        </a:rPr>
                        <a:t>63.3 </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ＭＳ Ｐゴシック" panose="020B0600070205080204" pitchFamily="50" charset="-128"/>
                          <a:ea typeface="ＭＳ Ｐゴシック" panose="020B0600070205080204" pitchFamily="50" charset="-128"/>
                        </a:rPr>
                        <a:t>11</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ＭＳ Ｐゴシック" panose="020B0600070205080204" pitchFamily="50" charset="-128"/>
                          <a:ea typeface="ＭＳ Ｐゴシック" panose="020B0600070205080204" pitchFamily="50" charset="-128"/>
                        </a:rPr>
                        <a:t>26.0 </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effectLst/>
                          <a:latin typeface="ＭＳ Ｐゴシック" panose="020B0600070205080204" pitchFamily="50" charset="-128"/>
                          <a:ea typeface="ＭＳ Ｐゴシック" panose="020B0600070205080204" pitchFamily="50" charset="-128"/>
                        </a:rPr>
                        <a:t>14</a:t>
                      </a:r>
                    </a:p>
                  </a:txBody>
                  <a:tcPr marL="6350" marR="6350" marT="6350"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3"/>
                  </a:ext>
                </a:extLst>
              </a:tr>
              <a:tr h="177288">
                <a:tc>
                  <a:txBody>
                    <a:bodyPr/>
                    <a:lstStyle/>
                    <a:p>
                      <a:pPr algn="ctr" fontAlgn="ctr"/>
                      <a:r>
                        <a:rPr lang="ja-JP" altLang="en-US" sz="1000" b="0" i="0" u="none" strike="noStrike">
                          <a:solidFill>
                            <a:srgbClr val="222222"/>
                          </a:solidFill>
                          <a:latin typeface="+mj-ea"/>
                          <a:ea typeface="+mj-ea"/>
                        </a:rPr>
                        <a:t>淀川区</a:t>
                      </a:r>
                    </a:p>
                  </a:txBody>
                  <a:tcPr marL="5507" marR="5507" marT="5507"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effectLst/>
                          <a:latin typeface="ＭＳ Ｐゴシック" panose="020B0600070205080204" pitchFamily="50" charset="-128"/>
                          <a:ea typeface="ＭＳ Ｐゴシック" panose="020B0600070205080204" pitchFamily="50" charset="-128"/>
                        </a:rPr>
                        <a:t>67.9 </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ＭＳ Ｐゴシック" panose="020B0600070205080204" pitchFamily="50" charset="-128"/>
                          <a:ea typeface="ＭＳ Ｐゴシック" panose="020B0600070205080204" pitchFamily="50" charset="-128"/>
                        </a:rPr>
                        <a:t>6</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ＭＳ Ｐゴシック" panose="020B0600070205080204" pitchFamily="50" charset="-128"/>
                          <a:ea typeface="ＭＳ Ｐゴシック" panose="020B0600070205080204" pitchFamily="50" charset="-128"/>
                        </a:rPr>
                        <a:t>22.6 </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ＭＳ Ｐゴシック" panose="020B0600070205080204" pitchFamily="50" charset="-128"/>
                          <a:ea typeface="ＭＳ Ｐゴシック" panose="020B0600070205080204" pitchFamily="50" charset="-128"/>
                        </a:rPr>
                        <a:t>7</a:t>
                      </a:r>
                    </a:p>
                  </a:txBody>
                  <a:tcPr marL="6350" marR="6350" marT="6350"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4"/>
                  </a:ext>
                </a:extLst>
              </a:tr>
              <a:tr h="177288">
                <a:tc>
                  <a:txBody>
                    <a:bodyPr/>
                    <a:lstStyle/>
                    <a:p>
                      <a:pPr algn="ctr" fontAlgn="ctr"/>
                      <a:r>
                        <a:rPr lang="ja-JP" altLang="en-US" sz="1000" b="0" i="0" u="none" strike="noStrike">
                          <a:solidFill>
                            <a:srgbClr val="222222"/>
                          </a:solidFill>
                          <a:latin typeface="+mj-ea"/>
                          <a:ea typeface="+mj-ea"/>
                        </a:rPr>
                        <a:t>東淀川区</a:t>
                      </a:r>
                    </a:p>
                  </a:txBody>
                  <a:tcPr marL="5507" marR="5507" marT="5507"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effectLst/>
                          <a:latin typeface="ＭＳ Ｐゴシック" panose="020B0600070205080204" pitchFamily="50" charset="-128"/>
                          <a:ea typeface="ＭＳ Ｐゴシック" panose="020B0600070205080204" pitchFamily="50" charset="-128"/>
                        </a:rPr>
                        <a:t>65.8 </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ＭＳ Ｐゴシック" panose="020B0600070205080204" pitchFamily="50" charset="-128"/>
                          <a:ea typeface="ＭＳ Ｐゴシック" panose="020B0600070205080204" pitchFamily="50" charset="-128"/>
                        </a:rPr>
                        <a:t>8</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ＭＳ Ｐゴシック" panose="020B0600070205080204" pitchFamily="50" charset="-128"/>
                          <a:ea typeface="ＭＳ Ｐゴシック" panose="020B0600070205080204" pitchFamily="50" charset="-128"/>
                        </a:rPr>
                        <a:t>25.1 </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ＭＳ Ｐゴシック" panose="020B0600070205080204" pitchFamily="50" charset="-128"/>
                          <a:ea typeface="ＭＳ Ｐゴシック" panose="020B0600070205080204" pitchFamily="50" charset="-128"/>
                        </a:rPr>
                        <a:t>11</a:t>
                      </a:r>
                    </a:p>
                  </a:txBody>
                  <a:tcPr marL="6350" marR="6350" marT="6350"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5"/>
                  </a:ext>
                </a:extLst>
              </a:tr>
              <a:tr h="177288">
                <a:tc>
                  <a:txBody>
                    <a:bodyPr/>
                    <a:lstStyle/>
                    <a:p>
                      <a:pPr algn="ctr" fontAlgn="ctr"/>
                      <a:r>
                        <a:rPr lang="ja-JP" altLang="en-US" sz="1000" b="0" i="0" u="none" strike="noStrike">
                          <a:solidFill>
                            <a:srgbClr val="222222"/>
                          </a:solidFill>
                          <a:latin typeface="+mj-ea"/>
                          <a:ea typeface="+mj-ea"/>
                        </a:rPr>
                        <a:t>東成区</a:t>
                      </a:r>
                    </a:p>
                  </a:txBody>
                  <a:tcPr marL="5507" marR="5507" marT="5507"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effectLst/>
                          <a:latin typeface="ＭＳ Ｐゴシック" panose="020B0600070205080204" pitchFamily="50" charset="-128"/>
                          <a:ea typeface="ＭＳ Ｐゴシック" panose="020B0600070205080204" pitchFamily="50" charset="-128"/>
                        </a:rPr>
                        <a:t>65.2 </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ＭＳ Ｐゴシック" panose="020B0600070205080204" pitchFamily="50" charset="-128"/>
                          <a:ea typeface="ＭＳ Ｐゴシック" panose="020B0600070205080204" pitchFamily="50" charset="-128"/>
                        </a:rPr>
                        <a:t>9</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ＭＳ Ｐゴシック" panose="020B0600070205080204" pitchFamily="50" charset="-128"/>
                          <a:ea typeface="ＭＳ Ｐゴシック" panose="020B0600070205080204" pitchFamily="50" charset="-128"/>
                        </a:rPr>
                        <a:t>25.0 </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ＭＳ Ｐゴシック" panose="020B0600070205080204" pitchFamily="50" charset="-128"/>
                          <a:ea typeface="ＭＳ Ｐゴシック" panose="020B0600070205080204" pitchFamily="50" charset="-128"/>
                        </a:rPr>
                        <a:t>10</a:t>
                      </a:r>
                    </a:p>
                  </a:txBody>
                  <a:tcPr marL="6350" marR="6350" marT="6350"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6"/>
                  </a:ext>
                </a:extLst>
              </a:tr>
              <a:tr h="177288">
                <a:tc>
                  <a:txBody>
                    <a:bodyPr/>
                    <a:lstStyle/>
                    <a:p>
                      <a:pPr algn="ctr" fontAlgn="ctr"/>
                      <a:r>
                        <a:rPr lang="ja-JP" altLang="en-US" sz="1000" b="0" i="0" u="none" strike="noStrike">
                          <a:solidFill>
                            <a:srgbClr val="222222"/>
                          </a:solidFill>
                          <a:latin typeface="+mj-ea"/>
                          <a:ea typeface="+mj-ea"/>
                        </a:rPr>
                        <a:t>生野区</a:t>
                      </a:r>
                    </a:p>
                  </a:txBody>
                  <a:tcPr marL="5507" marR="5507" marT="5507"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effectLst/>
                          <a:latin typeface="ＭＳ Ｐゴシック" panose="020B0600070205080204" pitchFamily="50" charset="-128"/>
                          <a:ea typeface="ＭＳ Ｐゴシック" panose="020B0600070205080204" pitchFamily="50" charset="-128"/>
                        </a:rPr>
                        <a:t>60.0 </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ＭＳ Ｐゴシック" panose="020B0600070205080204" pitchFamily="50" charset="-128"/>
                          <a:ea typeface="ＭＳ Ｐゴシック" panose="020B0600070205080204" pitchFamily="50" charset="-128"/>
                        </a:rPr>
                        <a:t>19</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ＭＳ Ｐゴシック" panose="020B0600070205080204" pitchFamily="50" charset="-128"/>
                          <a:ea typeface="ＭＳ Ｐゴシック" panose="020B0600070205080204" pitchFamily="50" charset="-128"/>
                        </a:rPr>
                        <a:t>31.4 </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ＭＳ Ｐゴシック" panose="020B0600070205080204" pitchFamily="50" charset="-128"/>
                          <a:ea typeface="ＭＳ Ｐゴシック" panose="020B0600070205080204" pitchFamily="50" charset="-128"/>
                        </a:rPr>
                        <a:t>21</a:t>
                      </a:r>
                    </a:p>
                  </a:txBody>
                  <a:tcPr marL="6350" marR="6350" marT="6350"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7"/>
                  </a:ext>
                </a:extLst>
              </a:tr>
              <a:tr h="177288">
                <a:tc>
                  <a:txBody>
                    <a:bodyPr/>
                    <a:lstStyle/>
                    <a:p>
                      <a:pPr algn="ctr" fontAlgn="ctr"/>
                      <a:r>
                        <a:rPr lang="ja-JP" altLang="en-US" sz="1000" b="0" i="0" u="none" strike="noStrike">
                          <a:solidFill>
                            <a:srgbClr val="222222"/>
                          </a:solidFill>
                          <a:latin typeface="+mj-ea"/>
                          <a:ea typeface="+mj-ea"/>
                        </a:rPr>
                        <a:t>旭区</a:t>
                      </a:r>
                    </a:p>
                  </a:txBody>
                  <a:tcPr marL="5507" marR="5507" marT="5507"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effectLst/>
                          <a:latin typeface="ＭＳ Ｐゴシック" panose="020B0600070205080204" pitchFamily="50" charset="-128"/>
                          <a:ea typeface="ＭＳ Ｐゴシック" panose="020B0600070205080204" pitchFamily="50" charset="-128"/>
                        </a:rPr>
                        <a:t>59.6 </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ＭＳ Ｐゴシック" panose="020B0600070205080204" pitchFamily="50" charset="-128"/>
                          <a:ea typeface="ＭＳ Ｐゴシック" panose="020B0600070205080204" pitchFamily="50" charset="-128"/>
                        </a:rPr>
                        <a:t>20</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ＭＳ Ｐゴシック" panose="020B0600070205080204" pitchFamily="50" charset="-128"/>
                          <a:ea typeface="ＭＳ Ｐゴシック" panose="020B0600070205080204" pitchFamily="50" charset="-128"/>
                        </a:rPr>
                        <a:t>30.0 </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ＭＳ Ｐゴシック" panose="020B0600070205080204" pitchFamily="50" charset="-128"/>
                          <a:ea typeface="ＭＳ Ｐゴシック" panose="020B0600070205080204" pitchFamily="50" charset="-128"/>
                        </a:rPr>
                        <a:t>20</a:t>
                      </a:r>
                    </a:p>
                  </a:txBody>
                  <a:tcPr marL="6350" marR="6350" marT="6350"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8"/>
                  </a:ext>
                </a:extLst>
              </a:tr>
              <a:tr h="177288">
                <a:tc>
                  <a:txBody>
                    <a:bodyPr/>
                    <a:lstStyle/>
                    <a:p>
                      <a:pPr algn="ctr" fontAlgn="ctr"/>
                      <a:r>
                        <a:rPr lang="ja-JP" altLang="en-US" sz="1000" b="0" i="0" u="none" strike="noStrike">
                          <a:solidFill>
                            <a:srgbClr val="222222"/>
                          </a:solidFill>
                          <a:latin typeface="+mj-ea"/>
                          <a:ea typeface="+mj-ea"/>
                        </a:rPr>
                        <a:t>城東区</a:t>
                      </a:r>
                    </a:p>
                  </a:txBody>
                  <a:tcPr marL="5507" marR="5507" marT="5507"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effectLst/>
                          <a:latin typeface="ＭＳ Ｐゴシック" panose="020B0600070205080204" pitchFamily="50" charset="-128"/>
                          <a:ea typeface="ＭＳ Ｐゴシック" panose="020B0600070205080204" pitchFamily="50" charset="-128"/>
                        </a:rPr>
                        <a:t>62.8 </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ＭＳ Ｐゴシック" panose="020B0600070205080204" pitchFamily="50" charset="-128"/>
                          <a:ea typeface="ＭＳ Ｐゴシック" panose="020B0600070205080204" pitchFamily="50" charset="-128"/>
                        </a:rPr>
                        <a:t>12</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ＭＳ Ｐゴシック" panose="020B0600070205080204" pitchFamily="50" charset="-128"/>
                          <a:ea typeface="ＭＳ Ｐゴシック" panose="020B0600070205080204" pitchFamily="50" charset="-128"/>
                        </a:rPr>
                        <a:t>25.5 </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ＭＳ Ｐゴシック" panose="020B0600070205080204" pitchFamily="50" charset="-128"/>
                          <a:ea typeface="ＭＳ Ｐゴシック" panose="020B0600070205080204" pitchFamily="50" charset="-128"/>
                        </a:rPr>
                        <a:t>12</a:t>
                      </a:r>
                    </a:p>
                  </a:txBody>
                  <a:tcPr marL="6350" marR="6350" marT="6350"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9"/>
                  </a:ext>
                </a:extLst>
              </a:tr>
              <a:tr h="177288">
                <a:tc>
                  <a:txBody>
                    <a:bodyPr/>
                    <a:lstStyle/>
                    <a:p>
                      <a:pPr algn="ctr" fontAlgn="ctr"/>
                      <a:r>
                        <a:rPr lang="ja-JP" altLang="en-US" sz="1000" b="0" i="0" u="none" strike="noStrike">
                          <a:solidFill>
                            <a:srgbClr val="222222"/>
                          </a:solidFill>
                          <a:latin typeface="+mj-ea"/>
                          <a:ea typeface="+mj-ea"/>
                        </a:rPr>
                        <a:t>鶴見区</a:t>
                      </a:r>
                    </a:p>
                  </a:txBody>
                  <a:tcPr marL="5507" marR="5507" marT="5507"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effectLst/>
                          <a:latin typeface="ＭＳ Ｐゴシック" panose="020B0600070205080204" pitchFamily="50" charset="-128"/>
                          <a:ea typeface="ＭＳ Ｐゴシック" panose="020B0600070205080204" pitchFamily="50" charset="-128"/>
                        </a:rPr>
                        <a:t>62.7 </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ＭＳ Ｐゴシック" panose="020B0600070205080204" pitchFamily="50" charset="-128"/>
                          <a:ea typeface="ＭＳ Ｐゴシック" panose="020B0600070205080204" pitchFamily="50" charset="-128"/>
                        </a:rPr>
                        <a:t>13</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ＭＳ Ｐゴシック" panose="020B0600070205080204" pitchFamily="50" charset="-128"/>
                          <a:ea typeface="ＭＳ Ｐゴシック" panose="020B0600070205080204" pitchFamily="50" charset="-128"/>
                        </a:rPr>
                        <a:t>23.3 </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ＭＳ Ｐゴシック" panose="020B0600070205080204" pitchFamily="50" charset="-128"/>
                          <a:ea typeface="ＭＳ Ｐゴシック" panose="020B0600070205080204" pitchFamily="50" charset="-128"/>
                        </a:rPr>
                        <a:t>8</a:t>
                      </a:r>
                    </a:p>
                  </a:txBody>
                  <a:tcPr marL="6350" marR="6350" marT="6350"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20"/>
                  </a:ext>
                </a:extLst>
              </a:tr>
              <a:tr h="177288">
                <a:tc>
                  <a:txBody>
                    <a:bodyPr/>
                    <a:lstStyle/>
                    <a:p>
                      <a:pPr algn="ctr" fontAlgn="ctr"/>
                      <a:r>
                        <a:rPr lang="ja-JP" altLang="en-US" sz="1000" b="0" i="0" u="none" strike="noStrike">
                          <a:solidFill>
                            <a:srgbClr val="222222"/>
                          </a:solidFill>
                          <a:latin typeface="+mj-ea"/>
                          <a:ea typeface="+mj-ea"/>
                        </a:rPr>
                        <a:t>阿倍野区</a:t>
                      </a:r>
                    </a:p>
                  </a:txBody>
                  <a:tcPr marL="5507" marR="5507" marT="5507"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effectLst/>
                          <a:latin typeface="ＭＳ Ｐゴシック" panose="020B0600070205080204" pitchFamily="50" charset="-128"/>
                          <a:ea typeface="ＭＳ Ｐゴシック" panose="020B0600070205080204" pitchFamily="50" charset="-128"/>
                        </a:rPr>
                        <a:t>61.5 </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ＭＳ Ｐゴシック" panose="020B0600070205080204" pitchFamily="50" charset="-128"/>
                          <a:ea typeface="ＭＳ Ｐゴシック" panose="020B0600070205080204" pitchFamily="50" charset="-128"/>
                        </a:rPr>
                        <a:t>15</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ＭＳ Ｐゴシック" panose="020B0600070205080204" pitchFamily="50" charset="-128"/>
                          <a:ea typeface="ＭＳ Ｐゴシック" panose="020B0600070205080204" pitchFamily="50" charset="-128"/>
                        </a:rPr>
                        <a:t>25.8 </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ＭＳ Ｐゴシック" panose="020B0600070205080204" pitchFamily="50" charset="-128"/>
                          <a:ea typeface="ＭＳ Ｐゴシック" panose="020B0600070205080204" pitchFamily="50" charset="-128"/>
                        </a:rPr>
                        <a:t>13</a:t>
                      </a:r>
                    </a:p>
                  </a:txBody>
                  <a:tcPr marL="6350" marR="6350" marT="6350"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21"/>
                  </a:ext>
                </a:extLst>
              </a:tr>
              <a:tr h="177288">
                <a:tc>
                  <a:txBody>
                    <a:bodyPr/>
                    <a:lstStyle/>
                    <a:p>
                      <a:pPr algn="ctr" fontAlgn="ctr"/>
                      <a:r>
                        <a:rPr lang="ja-JP" altLang="en-US" sz="1000" b="0" i="0" u="none" strike="noStrike">
                          <a:solidFill>
                            <a:srgbClr val="222222"/>
                          </a:solidFill>
                          <a:latin typeface="+mj-ea"/>
                          <a:ea typeface="+mj-ea"/>
                        </a:rPr>
                        <a:t>住之江区</a:t>
                      </a:r>
                    </a:p>
                  </a:txBody>
                  <a:tcPr marL="5507" marR="5507" marT="5507"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effectLst/>
                          <a:latin typeface="ＭＳ Ｐゴシック" panose="020B0600070205080204" pitchFamily="50" charset="-128"/>
                          <a:ea typeface="ＭＳ Ｐゴシック" panose="020B0600070205080204" pitchFamily="50" charset="-128"/>
                        </a:rPr>
                        <a:t>58.0 </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ＭＳ Ｐゴシック" panose="020B0600070205080204" pitchFamily="50" charset="-128"/>
                          <a:ea typeface="ＭＳ Ｐゴシック" panose="020B0600070205080204" pitchFamily="50" charset="-128"/>
                        </a:rPr>
                        <a:t>22</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ＭＳ Ｐゴシック" panose="020B0600070205080204" pitchFamily="50" charset="-128"/>
                          <a:ea typeface="ＭＳ Ｐゴシック" panose="020B0600070205080204" pitchFamily="50" charset="-128"/>
                        </a:rPr>
                        <a:t>31.9 </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ＭＳ Ｐゴシック" panose="020B0600070205080204" pitchFamily="50" charset="-128"/>
                          <a:ea typeface="ＭＳ Ｐゴシック" panose="020B0600070205080204" pitchFamily="50" charset="-128"/>
                        </a:rPr>
                        <a:t>22</a:t>
                      </a:r>
                    </a:p>
                  </a:txBody>
                  <a:tcPr marL="6350" marR="6350" marT="6350"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22"/>
                  </a:ext>
                </a:extLst>
              </a:tr>
              <a:tr h="177288">
                <a:tc>
                  <a:txBody>
                    <a:bodyPr/>
                    <a:lstStyle/>
                    <a:p>
                      <a:pPr algn="ctr" fontAlgn="ctr"/>
                      <a:r>
                        <a:rPr lang="ja-JP" altLang="en-US" sz="1000" b="0" i="0" u="none" strike="noStrike">
                          <a:solidFill>
                            <a:srgbClr val="222222"/>
                          </a:solidFill>
                          <a:latin typeface="+mj-ea"/>
                          <a:ea typeface="+mj-ea"/>
                        </a:rPr>
                        <a:t>住吉区</a:t>
                      </a:r>
                    </a:p>
                  </a:txBody>
                  <a:tcPr marL="5507" marR="5507" marT="5507"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effectLst/>
                          <a:latin typeface="ＭＳ Ｐゴシック" panose="020B0600070205080204" pitchFamily="50" charset="-128"/>
                          <a:ea typeface="ＭＳ Ｐゴシック" panose="020B0600070205080204" pitchFamily="50" charset="-128"/>
                        </a:rPr>
                        <a:t>60.7 </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ＭＳ Ｐゴシック" panose="020B0600070205080204" pitchFamily="50" charset="-128"/>
                          <a:ea typeface="ＭＳ Ｐゴシック" panose="020B0600070205080204" pitchFamily="50" charset="-128"/>
                        </a:rPr>
                        <a:t>17</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ＭＳ Ｐゴシック" panose="020B0600070205080204" pitchFamily="50" charset="-128"/>
                          <a:ea typeface="ＭＳ Ｐゴシック" panose="020B0600070205080204" pitchFamily="50" charset="-128"/>
                        </a:rPr>
                        <a:t>28.7 </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ＭＳ Ｐゴシック" panose="020B0600070205080204" pitchFamily="50" charset="-128"/>
                          <a:ea typeface="ＭＳ Ｐゴシック" panose="020B0600070205080204" pitchFamily="50" charset="-128"/>
                        </a:rPr>
                        <a:t>17</a:t>
                      </a:r>
                    </a:p>
                  </a:txBody>
                  <a:tcPr marL="6350" marR="6350" marT="6350"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23"/>
                  </a:ext>
                </a:extLst>
              </a:tr>
              <a:tr h="177288">
                <a:tc>
                  <a:txBody>
                    <a:bodyPr/>
                    <a:lstStyle/>
                    <a:p>
                      <a:pPr algn="ctr" fontAlgn="ctr"/>
                      <a:r>
                        <a:rPr lang="ja-JP" altLang="en-US" sz="1000" b="0" i="0" u="none" strike="noStrike">
                          <a:solidFill>
                            <a:srgbClr val="222222"/>
                          </a:solidFill>
                          <a:latin typeface="+mj-ea"/>
                          <a:ea typeface="+mj-ea"/>
                        </a:rPr>
                        <a:t>東住吉区</a:t>
                      </a:r>
                    </a:p>
                  </a:txBody>
                  <a:tcPr marL="5507" marR="5507" marT="5507"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ＭＳ Ｐゴシック" panose="020B0600070205080204" pitchFamily="50" charset="-128"/>
                          <a:ea typeface="ＭＳ Ｐゴシック" panose="020B0600070205080204" pitchFamily="50" charset="-128"/>
                        </a:rPr>
                        <a:t>59.6 </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ＭＳ Ｐゴシック" panose="020B0600070205080204" pitchFamily="50" charset="-128"/>
                          <a:ea typeface="ＭＳ Ｐゴシック" panose="020B0600070205080204" pitchFamily="50" charset="-128"/>
                        </a:rPr>
                        <a:t>21</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ＭＳ Ｐゴシック" panose="020B0600070205080204" pitchFamily="50" charset="-128"/>
                          <a:ea typeface="ＭＳ Ｐゴシック" panose="020B0600070205080204" pitchFamily="50" charset="-128"/>
                        </a:rPr>
                        <a:t>29.3 </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ＭＳ Ｐゴシック" panose="020B0600070205080204" pitchFamily="50" charset="-128"/>
                          <a:ea typeface="ＭＳ Ｐゴシック" panose="020B0600070205080204" pitchFamily="50" charset="-128"/>
                        </a:rPr>
                        <a:t>18</a:t>
                      </a:r>
                    </a:p>
                  </a:txBody>
                  <a:tcPr marL="6350" marR="6350" marT="6350"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24"/>
                  </a:ext>
                </a:extLst>
              </a:tr>
              <a:tr h="177288">
                <a:tc>
                  <a:txBody>
                    <a:bodyPr/>
                    <a:lstStyle/>
                    <a:p>
                      <a:pPr algn="ctr" fontAlgn="ctr"/>
                      <a:r>
                        <a:rPr lang="ja-JP" altLang="en-US" sz="1000" b="0" i="0" u="none" strike="noStrike">
                          <a:solidFill>
                            <a:srgbClr val="222222"/>
                          </a:solidFill>
                          <a:latin typeface="+mj-ea"/>
                          <a:ea typeface="+mj-ea"/>
                        </a:rPr>
                        <a:t>平野区</a:t>
                      </a:r>
                    </a:p>
                  </a:txBody>
                  <a:tcPr marL="5507" marR="5507" marT="5507"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effectLst/>
                          <a:latin typeface="ＭＳ Ｐゴシック" panose="020B0600070205080204" pitchFamily="50" charset="-128"/>
                          <a:ea typeface="ＭＳ Ｐゴシック" panose="020B0600070205080204" pitchFamily="50" charset="-128"/>
                        </a:rPr>
                        <a:t>60.1 </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ＭＳ Ｐゴシック" panose="020B0600070205080204" pitchFamily="50" charset="-128"/>
                          <a:ea typeface="ＭＳ Ｐゴシック" panose="020B0600070205080204" pitchFamily="50" charset="-128"/>
                        </a:rPr>
                        <a:t>18</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ＭＳ Ｐゴシック" panose="020B0600070205080204" pitchFamily="50" charset="-128"/>
                          <a:ea typeface="ＭＳ Ｐゴシック" panose="020B0600070205080204" pitchFamily="50" charset="-128"/>
                        </a:rPr>
                        <a:t>29.4 </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ＭＳ Ｐゴシック" panose="020B0600070205080204" pitchFamily="50" charset="-128"/>
                          <a:ea typeface="ＭＳ Ｐゴシック" panose="020B0600070205080204" pitchFamily="50" charset="-128"/>
                        </a:rPr>
                        <a:t>19</a:t>
                      </a:r>
                    </a:p>
                  </a:txBody>
                  <a:tcPr marL="6350" marR="6350" marT="6350"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25"/>
                  </a:ext>
                </a:extLst>
              </a:tr>
              <a:tr h="177288">
                <a:tc>
                  <a:txBody>
                    <a:bodyPr/>
                    <a:lstStyle/>
                    <a:p>
                      <a:pPr algn="ctr" fontAlgn="ctr"/>
                      <a:r>
                        <a:rPr lang="ja-JP" altLang="en-US" sz="1000" b="1" i="0" u="none" strike="noStrike" dirty="0">
                          <a:solidFill>
                            <a:srgbClr val="222222"/>
                          </a:solidFill>
                          <a:latin typeface="+mj-ea"/>
                          <a:ea typeface="+mj-ea"/>
                        </a:rPr>
                        <a:t>西成区</a:t>
                      </a:r>
                    </a:p>
                  </a:txBody>
                  <a:tcPr marL="5507" marR="5507" marT="5507"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r" fontAlgn="ctr"/>
                      <a:r>
                        <a:rPr lang="en-US" altLang="ja-JP" sz="1000" b="0" i="0" u="none" strike="noStrike" dirty="0">
                          <a:solidFill>
                            <a:srgbClr val="000000"/>
                          </a:solidFill>
                          <a:effectLst/>
                          <a:latin typeface="ＭＳ Ｐゴシック" panose="020B0600070205080204" pitchFamily="50" charset="-128"/>
                          <a:ea typeface="ＭＳ Ｐゴシック" panose="020B0600070205080204" pitchFamily="50" charset="-128"/>
                        </a:rPr>
                        <a:t>54.9 </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r" fontAlgn="ctr"/>
                      <a:r>
                        <a:rPr lang="en-US" altLang="ja-JP" sz="1000" b="0" i="0" u="none" strike="noStrike" dirty="0">
                          <a:solidFill>
                            <a:srgbClr val="000000"/>
                          </a:solidFill>
                          <a:effectLst/>
                          <a:latin typeface="ＭＳ Ｐゴシック" panose="020B0600070205080204" pitchFamily="50" charset="-128"/>
                          <a:ea typeface="ＭＳ Ｐゴシック" panose="020B0600070205080204" pitchFamily="50" charset="-128"/>
                        </a:rPr>
                        <a:t>24</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r" fontAlgn="ctr"/>
                      <a:r>
                        <a:rPr lang="en-US" altLang="ja-JP" sz="1000" b="0" i="0" u="none" strike="noStrike">
                          <a:solidFill>
                            <a:srgbClr val="000000"/>
                          </a:solidFill>
                          <a:effectLst/>
                          <a:latin typeface="ＭＳ Ｐゴシック" panose="020B0600070205080204" pitchFamily="50" charset="-128"/>
                          <a:ea typeface="ＭＳ Ｐゴシック" panose="020B0600070205080204" pitchFamily="50" charset="-128"/>
                        </a:rPr>
                        <a:t>38.7 </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r" fontAlgn="ctr"/>
                      <a:r>
                        <a:rPr lang="en-US" altLang="ja-JP" sz="1000" b="0" i="0" u="none" strike="noStrike" dirty="0">
                          <a:solidFill>
                            <a:srgbClr val="000000"/>
                          </a:solidFill>
                          <a:effectLst/>
                          <a:latin typeface="ＭＳ Ｐゴシック" panose="020B0600070205080204" pitchFamily="50" charset="-128"/>
                          <a:ea typeface="ＭＳ Ｐゴシック" panose="020B0600070205080204" pitchFamily="50" charset="-128"/>
                        </a:rPr>
                        <a:t>24</a:t>
                      </a:r>
                    </a:p>
                  </a:txBody>
                  <a:tcPr marL="6350" marR="6350" marT="6350"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extLst>
                  <a:ext uri="{0D108BD9-81ED-4DB2-BD59-A6C34878D82A}">
                    <a16:rowId xmlns:a16="http://schemas.microsoft.com/office/drawing/2014/main" val="10026"/>
                  </a:ext>
                </a:extLst>
              </a:tr>
              <a:tr h="177288">
                <a:tc>
                  <a:txBody>
                    <a:bodyPr/>
                    <a:lstStyle/>
                    <a:p>
                      <a:pPr algn="ctr" fontAlgn="ctr"/>
                      <a:r>
                        <a:rPr lang="ja-JP" altLang="en-US" sz="1000" b="0" i="0" u="none" strike="noStrike" dirty="0">
                          <a:solidFill>
                            <a:srgbClr val="000000"/>
                          </a:solidFill>
                          <a:latin typeface="+mj-ea"/>
                          <a:ea typeface="+mj-ea"/>
                        </a:rPr>
                        <a:t>大阪市</a:t>
                      </a:r>
                    </a:p>
                  </a:txBody>
                  <a:tcPr marL="5507" marR="5507" marT="5507"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25400" cap="flat" cmpd="dbl"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ＭＳ Ｐゴシック" panose="020B0600070205080204" pitchFamily="50" charset="-128"/>
                          <a:ea typeface="ＭＳ Ｐゴシック" panose="020B0600070205080204" pitchFamily="50" charset="-128"/>
                        </a:rPr>
                        <a:t>64.2 </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25400" cap="flat" cmpd="dbl" algn="ctr">
                      <a:solidFill>
                        <a:srgbClr val="000000"/>
                      </a:solidFill>
                      <a:prstDash val="solid"/>
                      <a:round/>
                      <a:headEnd type="none" w="med" len="med"/>
                      <a:tailEnd type="none" w="med" len="med"/>
                    </a:lnB>
                  </a:tcPr>
                </a:tc>
                <a:tc>
                  <a:txBody>
                    <a:bodyPr/>
                    <a:lstStyle/>
                    <a:p>
                      <a:pPr algn="l" fontAlgn="ctr"/>
                      <a:r>
                        <a:rPr lang="ja-JP" altLang="en-US" sz="1000" b="0" i="0" u="none" strike="noStrike" dirty="0">
                          <a:solidFill>
                            <a:srgbClr val="000000"/>
                          </a:solidFill>
                          <a:latin typeface="+mj-ea"/>
                          <a:ea typeface="+mj-ea"/>
                        </a:rPr>
                        <a:t>　</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25400" cap="flat" cmpd="dbl"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latin typeface="+mj-ea"/>
                          <a:ea typeface="+mj-ea"/>
                        </a:rPr>
                        <a:t>25.4</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25400" cap="flat" cmpd="dbl" algn="ctr">
                      <a:solidFill>
                        <a:srgbClr val="000000"/>
                      </a:solidFill>
                      <a:prstDash val="solid"/>
                      <a:round/>
                      <a:headEnd type="none" w="med" len="med"/>
                      <a:tailEnd type="none" w="med" len="med"/>
                    </a:lnB>
                  </a:tcPr>
                </a:tc>
                <a:tc>
                  <a:txBody>
                    <a:bodyPr/>
                    <a:lstStyle/>
                    <a:p>
                      <a:pPr algn="l" fontAlgn="ctr"/>
                      <a:r>
                        <a:rPr lang="ja-JP" altLang="en-US" sz="1000" b="0" i="0" u="none" strike="noStrike" dirty="0">
                          <a:solidFill>
                            <a:srgbClr val="000000"/>
                          </a:solidFill>
                          <a:latin typeface="+mj-ea"/>
                          <a:ea typeface="+mj-ea"/>
                        </a:rPr>
                        <a:t>　</a:t>
                      </a:r>
                    </a:p>
                  </a:txBody>
                  <a:tcPr marL="5507" marR="5507" marT="5507"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25400" cap="flat" cmpd="dbl" algn="ctr">
                      <a:solidFill>
                        <a:srgbClr val="000000"/>
                      </a:solidFill>
                      <a:prstDash val="solid"/>
                      <a:round/>
                      <a:headEnd type="none" w="med" len="med"/>
                      <a:tailEnd type="none" w="med" len="med"/>
                    </a:lnB>
                  </a:tcPr>
                </a:tc>
                <a:extLst>
                  <a:ext uri="{0D108BD9-81ED-4DB2-BD59-A6C34878D82A}">
                    <a16:rowId xmlns:a16="http://schemas.microsoft.com/office/drawing/2014/main" val="10027"/>
                  </a:ext>
                </a:extLst>
              </a:tr>
              <a:tr h="177288">
                <a:tc>
                  <a:txBody>
                    <a:bodyPr/>
                    <a:lstStyle/>
                    <a:p>
                      <a:pPr algn="ctr" fontAlgn="ctr"/>
                      <a:r>
                        <a:rPr lang="ja-JP" altLang="en-US" sz="1000" b="0" i="0" u="none" strike="noStrike" dirty="0">
                          <a:solidFill>
                            <a:srgbClr val="222222"/>
                          </a:solidFill>
                          <a:latin typeface="+mj-ea"/>
                          <a:ea typeface="+mj-ea"/>
                        </a:rPr>
                        <a:t>全国</a:t>
                      </a:r>
                    </a:p>
                  </a:txBody>
                  <a:tcPr marL="5507" marR="5507" marT="5507"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25400" cap="flat" cmpd="dbl"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latin typeface="+mj-ea"/>
                          <a:ea typeface="+mj-ea"/>
                        </a:rPr>
                        <a:t>59.3</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25400" cap="flat" cmpd="dbl"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ctr"/>
                      <a:endParaRPr lang="ja-JP" altLang="en-US" sz="1000" b="0" i="0" u="none" strike="noStrike" dirty="0">
                        <a:solidFill>
                          <a:srgbClr val="000000"/>
                        </a:solidFill>
                        <a:latin typeface="+mj-ea"/>
                        <a:ea typeface="+mj-ea"/>
                      </a:endParaRP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25400" cap="flat" cmpd="dbl"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latin typeface="+mj-ea"/>
                          <a:ea typeface="+mj-ea"/>
                        </a:rPr>
                        <a:t>29.1</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25400" cap="flat" cmpd="dbl"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dirty="0">
                          <a:solidFill>
                            <a:srgbClr val="000000"/>
                          </a:solidFill>
                          <a:latin typeface="+mj-ea"/>
                          <a:ea typeface="+mj-ea"/>
                        </a:rPr>
                        <a:t>　</a:t>
                      </a:r>
                    </a:p>
                  </a:txBody>
                  <a:tcPr marL="5507" marR="5507" marT="5507"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25400" cap="flat" cmpd="dbl"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28"/>
                  </a:ext>
                </a:extLst>
              </a:tr>
              <a:tr h="354576">
                <a:tc gridSpan="5">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lang="ja-JP" altLang="en-US" sz="1000" b="0" i="0" u="none" strike="noStrike" dirty="0">
                          <a:solidFill>
                            <a:srgbClr val="000000"/>
                          </a:solidFill>
                          <a:latin typeface="+mj-ea"/>
                          <a:ea typeface="+mj-ea"/>
                        </a:rPr>
                        <a:t>出典：大阪市</a:t>
                      </a:r>
                      <a:r>
                        <a:rPr lang="en-US" altLang="ja-JP" sz="1000" b="0" i="0" u="none" strike="noStrike" dirty="0">
                          <a:solidFill>
                            <a:srgbClr val="000000"/>
                          </a:solidFill>
                          <a:latin typeface="+mj-ea"/>
                          <a:ea typeface="+mj-ea"/>
                        </a:rPr>
                        <a:t>HP</a:t>
                      </a:r>
                      <a:r>
                        <a:rPr kumimoji="1" lang="ja-JP" altLang="en-US" sz="1000" b="0" i="0" u="none" strike="noStrike" kern="1200" dirty="0">
                          <a:solidFill>
                            <a:srgbClr val="000000"/>
                          </a:solidFill>
                          <a:latin typeface="+mj-ea"/>
                          <a:ea typeface="+mn-ea"/>
                          <a:cs typeface="+mn-cs"/>
                        </a:rPr>
                        <a:t>（大阪市の推計人口（令和</a:t>
                      </a:r>
                      <a:r>
                        <a:rPr kumimoji="1" lang="en-US" altLang="ja-JP" sz="1000" b="0" i="0" u="none" strike="noStrike" kern="1200" dirty="0">
                          <a:solidFill>
                            <a:srgbClr val="000000"/>
                          </a:solidFill>
                          <a:latin typeface="+mj-ea"/>
                          <a:ea typeface="+mn-ea"/>
                          <a:cs typeface="+mn-cs"/>
                        </a:rPr>
                        <a:t>4</a:t>
                      </a:r>
                      <a:r>
                        <a:rPr kumimoji="1" lang="ja-JP" altLang="en-US" sz="1000" b="0" i="0" u="none" strike="noStrike" kern="1200" dirty="0">
                          <a:solidFill>
                            <a:srgbClr val="000000"/>
                          </a:solidFill>
                          <a:latin typeface="+mj-ea"/>
                          <a:ea typeface="+mn-ea"/>
                          <a:cs typeface="+mn-cs"/>
                        </a:rPr>
                        <a:t>年</a:t>
                      </a:r>
                      <a:r>
                        <a:rPr kumimoji="1" lang="en-US" altLang="ja-JP" sz="1000" b="0" i="0" u="none" strike="noStrike" kern="1200" dirty="0">
                          <a:solidFill>
                            <a:srgbClr val="000000"/>
                          </a:solidFill>
                          <a:latin typeface="+mj-ea"/>
                          <a:ea typeface="+mn-ea"/>
                          <a:cs typeface="+mn-cs"/>
                        </a:rPr>
                        <a:t>10</a:t>
                      </a:r>
                      <a:r>
                        <a:rPr kumimoji="1" lang="ja-JP" altLang="en-US" sz="1000" b="0" i="0" u="none" strike="noStrike" kern="1200" dirty="0">
                          <a:solidFill>
                            <a:srgbClr val="000000"/>
                          </a:solidFill>
                          <a:latin typeface="+mj-ea"/>
                          <a:ea typeface="+mn-ea"/>
                          <a:cs typeface="+mn-cs"/>
                        </a:rPr>
                        <a:t>月</a:t>
                      </a:r>
                      <a:r>
                        <a:rPr kumimoji="1" lang="en-US" altLang="ja-JP" sz="1000" b="0" i="0" u="none" strike="noStrike" kern="1200" dirty="0">
                          <a:solidFill>
                            <a:srgbClr val="000000"/>
                          </a:solidFill>
                          <a:latin typeface="+mj-ea"/>
                          <a:ea typeface="+mn-ea"/>
                          <a:cs typeface="+mn-cs"/>
                        </a:rPr>
                        <a:t>1</a:t>
                      </a:r>
                      <a:r>
                        <a:rPr kumimoji="1" lang="ja-JP" altLang="en-US" sz="1000" b="0" i="0" u="none" strike="noStrike" kern="1200" dirty="0">
                          <a:solidFill>
                            <a:srgbClr val="000000"/>
                          </a:solidFill>
                          <a:latin typeface="+mj-ea"/>
                          <a:ea typeface="+mn-ea"/>
                          <a:cs typeface="+mn-cs"/>
                        </a:rPr>
                        <a:t>日））</a:t>
                      </a:r>
                      <a:endParaRPr kumimoji="1" lang="en-US" altLang="ja-JP" sz="1000" b="0" i="0" u="none" strike="noStrike" kern="1200" dirty="0">
                        <a:solidFill>
                          <a:srgbClr val="000000"/>
                        </a:solidFill>
                        <a:latin typeface="+mj-ea"/>
                        <a:ea typeface="+mn-ea"/>
                        <a:cs typeface="+mn-cs"/>
                      </a:endParaRPr>
                    </a:p>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000" b="0" i="0" u="none" strike="noStrike" kern="1200" dirty="0">
                          <a:solidFill>
                            <a:srgbClr val="000000"/>
                          </a:solidFill>
                          <a:latin typeface="+mj-ea"/>
                          <a:ea typeface="+mn-ea"/>
                          <a:cs typeface="+mn-cs"/>
                        </a:rPr>
                        <a:t>　　　  総務省</a:t>
                      </a:r>
                      <a:r>
                        <a:rPr kumimoji="1" lang="en-US" altLang="ja-JP" sz="1000" b="0" i="0" u="none" strike="noStrike" kern="1200" dirty="0">
                          <a:solidFill>
                            <a:srgbClr val="000000"/>
                          </a:solidFill>
                          <a:latin typeface="+mj-ea"/>
                          <a:ea typeface="+mn-ea"/>
                          <a:cs typeface="+mn-cs"/>
                        </a:rPr>
                        <a:t>HP</a:t>
                      </a:r>
                      <a:r>
                        <a:rPr kumimoji="1" lang="ja-JP" altLang="en-US" sz="1000" b="0" i="0" u="none" strike="noStrike" kern="1200">
                          <a:solidFill>
                            <a:srgbClr val="000000"/>
                          </a:solidFill>
                          <a:latin typeface="+mj-ea"/>
                          <a:ea typeface="+mn-ea"/>
                          <a:cs typeface="+mn-cs"/>
                        </a:rPr>
                        <a:t>（推計人口　第三表</a:t>
                      </a:r>
                      <a:r>
                        <a:rPr lang="ja-JP" altLang="en-US" sz="1000" b="0" i="0" u="none" strike="noStrike">
                          <a:solidFill>
                            <a:srgbClr val="000000"/>
                          </a:solidFill>
                          <a:latin typeface="+mj-ea"/>
                          <a:ea typeface="+mj-ea"/>
                        </a:rPr>
                        <a:t>、</a:t>
                      </a:r>
                      <a:r>
                        <a:rPr lang="ja-JP" altLang="en-US" sz="1000" b="0" i="0" u="none" strike="noStrike" dirty="0">
                          <a:solidFill>
                            <a:srgbClr val="000000"/>
                          </a:solidFill>
                          <a:latin typeface="+mj-ea"/>
                          <a:ea typeface="+mj-ea"/>
                        </a:rPr>
                        <a:t>概数値）</a:t>
                      </a:r>
                    </a:p>
                  </a:txBody>
                  <a:tcPr marL="5507" marR="5507" marT="5507" marB="0" anchor="ctr">
                    <a:lnL>
                      <a:noFill/>
                    </a:lnL>
                    <a:lnR>
                      <a:noFill/>
                    </a:lnR>
                    <a:lnT w="12700" cap="flat" cmpd="sng" algn="ctr">
                      <a:solidFill>
                        <a:srgbClr val="000000"/>
                      </a:solidFill>
                      <a:prstDash val="solid"/>
                      <a:round/>
                      <a:headEnd type="none" w="med" len="med"/>
                      <a:tailEnd type="none" w="med" len="med"/>
                    </a:lnT>
                    <a:lnB>
                      <a:noFill/>
                    </a:lnB>
                  </a:tcPr>
                </a:tc>
                <a:tc hMerge="1">
                  <a:txBody>
                    <a:bodyPr/>
                    <a:lstStyle/>
                    <a:p>
                      <a:pPr algn="l" fontAlgn="ctr"/>
                      <a:endParaRPr lang="ja-JP" altLang="en-US" sz="1000" b="0" i="0" u="none" strike="noStrike" dirty="0">
                        <a:solidFill>
                          <a:srgbClr val="000000"/>
                        </a:solidFill>
                        <a:latin typeface="+mj-ea"/>
                        <a:ea typeface="+mj-ea"/>
                      </a:endParaRPr>
                    </a:p>
                  </a:txBody>
                  <a:tcPr marL="5507" marR="5507" marT="5507" marB="0" anchor="ctr">
                    <a:lnL>
                      <a:noFill/>
                    </a:lnL>
                    <a:lnR>
                      <a:noFill/>
                    </a:lnR>
                    <a:lnT w="12700" cap="flat" cmpd="sng" algn="ctr">
                      <a:solidFill>
                        <a:srgbClr val="000000"/>
                      </a:solidFill>
                      <a:prstDash val="solid"/>
                      <a:round/>
                      <a:headEnd type="none" w="med" len="med"/>
                      <a:tailEnd type="none" w="med" len="med"/>
                    </a:lnT>
                    <a:lnB>
                      <a:noFill/>
                    </a:lnB>
                  </a:tcPr>
                </a:tc>
                <a:tc hMerge="1">
                  <a:txBody>
                    <a:bodyPr/>
                    <a:lstStyle/>
                    <a:p>
                      <a:pPr algn="l" fontAlgn="ctr"/>
                      <a:endParaRPr lang="ja-JP" altLang="en-US" sz="1000" b="0" i="0" u="none" strike="noStrike" dirty="0">
                        <a:solidFill>
                          <a:srgbClr val="000000"/>
                        </a:solidFill>
                        <a:latin typeface="+mj-ea"/>
                        <a:ea typeface="+mj-ea"/>
                      </a:endParaRPr>
                    </a:p>
                  </a:txBody>
                  <a:tcPr marL="5507" marR="5507" marT="5507" marB="0" anchor="ctr">
                    <a:lnL>
                      <a:noFill/>
                    </a:lnL>
                    <a:lnR>
                      <a:noFill/>
                    </a:lnR>
                    <a:lnT w="12700" cap="flat" cmpd="sng" algn="ctr">
                      <a:solidFill>
                        <a:srgbClr val="000000"/>
                      </a:solidFill>
                      <a:prstDash val="solid"/>
                      <a:round/>
                      <a:headEnd type="none" w="med" len="med"/>
                      <a:tailEnd type="none" w="med" len="med"/>
                    </a:lnT>
                    <a:lnB>
                      <a:noFill/>
                    </a:lnB>
                  </a:tcPr>
                </a:tc>
                <a:tc hMerge="1">
                  <a:txBody>
                    <a:bodyPr/>
                    <a:lstStyle/>
                    <a:p>
                      <a:pPr algn="l" fontAlgn="ctr"/>
                      <a:endParaRPr lang="ja-JP" altLang="en-US" sz="1000" b="0" i="0" u="none" strike="noStrike" dirty="0">
                        <a:solidFill>
                          <a:srgbClr val="000000"/>
                        </a:solidFill>
                        <a:latin typeface="+mj-ea"/>
                        <a:ea typeface="+mj-ea"/>
                      </a:endParaRPr>
                    </a:p>
                  </a:txBody>
                  <a:tcPr marL="5507" marR="5507" marT="5507" marB="0" anchor="ctr">
                    <a:lnL>
                      <a:noFill/>
                    </a:lnL>
                    <a:lnR>
                      <a:noFill/>
                    </a:lnR>
                    <a:lnT w="12700" cap="flat" cmpd="sng" algn="ctr">
                      <a:solidFill>
                        <a:srgbClr val="000000"/>
                      </a:solidFill>
                      <a:prstDash val="solid"/>
                      <a:round/>
                      <a:headEnd type="none" w="med" len="med"/>
                      <a:tailEnd type="none" w="med" len="med"/>
                    </a:lnT>
                    <a:lnB>
                      <a:noFill/>
                    </a:lnB>
                  </a:tcPr>
                </a:tc>
                <a:tc hMerge="1">
                  <a:txBody>
                    <a:bodyPr/>
                    <a:lstStyle/>
                    <a:p>
                      <a:pPr algn="l" fontAlgn="ctr"/>
                      <a:endParaRPr lang="ja-JP" altLang="en-US" sz="1000" b="0" i="0" u="none" strike="noStrike" dirty="0">
                        <a:solidFill>
                          <a:srgbClr val="000000"/>
                        </a:solidFill>
                        <a:latin typeface="+mj-ea"/>
                        <a:ea typeface="+mj-ea"/>
                      </a:endParaRPr>
                    </a:p>
                  </a:txBody>
                  <a:tcPr marL="5507" marR="5507" marT="5507" marB="0" anchor="ctr">
                    <a:lnL>
                      <a:noFill/>
                    </a:lnL>
                    <a:lnR>
                      <a:noFill/>
                    </a:lnR>
                    <a:lnT w="12700" cap="flat" cmpd="sng" algn="ctr">
                      <a:solidFill>
                        <a:srgbClr val="000000"/>
                      </a:solidFill>
                      <a:prstDash val="solid"/>
                      <a:round/>
                      <a:headEnd type="none" w="med" len="med"/>
                      <a:tailEnd type="none" w="med" len="med"/>
                    </a:lnT>
                    <a:lnB>
                      <a:noFill/>
                    </a:lnB>
                  </a:tcPr>
                </a:tc>
                <a:extLst>
                  <a:ext uri="{0D108BD9-81ED-4DB2-BD59-A6C34878D82A}">
                    <a16:rowId xmlns:a16="http://schemas.microsoft.com/office/drawing/2014/main" val="10029"/>
                  </a:ext>
                </a:extLst>
              </a:tr>
              <a:tr h="192703">
                <a:tc>
                  <a:txBody>
                    <a:bodyPr/>
                    <a:lstStyle/>
                    <a:p>
                      <a:pPr algn="l" fontAlgn="ctr"/>
                      <a:endParaRPr lang="ja-JP" altLang="en-US" sz="1000" b="0" i="0" u="none" strike="noStrike" dirty="0">
                        <a:solidFill>
                          <a:srgbClr val="000000"/>
                        </a:solidFill>
                        <a:latin typeface="+mj-ea"/>
                        <a:ea typeface="+mj-ea"/>
                      </a:endParaRPr>
                    </a:p>
                  </a:txBody>
                  <a:tcPr marL="5507" marR="5507" marT="5507" marB="0" anchor="ctr">
                    <a:lnL>
                      <a:noFill/>
                    </a:lnL>
                    <a:lnR>
                      <a:noFill/>
                    </a:lnR>
                    <a:lnT>
                      <a:noFill/>
                    </a:lnT>
                    <a:lnB>
                      <a:noFill/>
                    </a:lnB>
                  </a:tcPr>
                </a:tc>
                <a:tc>
                  <a:txBody>
                    <a:bodyPr/>
                    <a:lstStyle/>
                    <a:p>
                      <a:pPr algn="l" fontAlgn="ctr"/>
                      <a:endParaRPr lang="ja-JP" altLang="en-US" sz="1000" b="0" i="0" u="none" strike="noStrike">
                        <a:solidFill>
                          <a:srgbClr val="000000"/>
                        </a:solidFill>
                        <a:latin typeface="+mj-ea"/>
                        <a:ea typeface="+mj-ea"/>
                      </a:endParaRPr>
                    </a:p>
                  </a:txBody>
                  <a:tcPr marL="5507" marR="5507" marT="5507" marB="0" anchor="ctr">
                    <a:lnL>
                      <a:noFill/>
                    </a:lnL>
                    <a:lnR>
                      <a:noFill/>
                    </a:lnR>
                    <a:lnT>
                      <a:noFill/>
                    </a:lnT>
                    <a:lnB>
                      <a:noFill/>
                    </a:lnB>
                  </a:tcPr>
                </a:tc>
                <a:tc>
                  <a:txBody>
                    <a:bodyPr/>
                    <a:lstStyle/>
                    <a:p>
                      <a:pPr algn="l" fontAlgn="ctr"/>
                      <a:endParaRPr lang="ja-JP" altLang="en-US" sz="1000" b="0" i="0" u="none" strike="noStrike" dirty="0">
                        <a:solidFill>
                          <a:srgbClr val="000000"/>
                        </a:solidFill>
                        <a:latin typeface="+mj-ea"/>
                        <a:ea typeface="+mj-ea"/>
                      </a:endParaRPr>
                    </a:p>
                  </a:txBody>
                  <a:tcPr marL="5507" marR="5507" marT="5507" marB="0" anchor="ctr">
                    <a:lnL>
                      <a:noFill/>
                    </a:lnL>
                    <a:lnR>
                      <a:noFill/>
                    </a:lnR>
                    <a:lnT>
                      <a:noFill/>
                    </a:lnT>
                    <a:lnB>
                      <a:noFill/>
                    </a:lnB>
                  </a:tcPr>
                </a:tc>
                <a:tc>
                  <a:txBody>
                    <a:bodyPr/>
                    <a:lstStyle/>
                    <a:p>
                      <a:pPr algn="l" fontAlgn="ctr"/>
                      <a:endParaRPr lang="ja-JP" altLang="en-US" sz="1000" b="0" i="0" u="none" strike="noStrike">
                        <a:solidFill>
                          <a:srgbClr val="000000"/>
                        </a:solidFill>
                        <a:latin typeface="+mj-ea"/>
                        <a:ea typeface="+mj-ea"/>
                      </a:endParaRPr>
                    </a:p>
                  </a:txBody>
                  <a:tcPr marL="5507" marR="5507" marT="5507" marB="0" anchor="ctr">
                    <a:lnL>
                      <a:noFill/>
                    </a:lnL>
                    <a:lnR>
                      <a:noFill/>
                    </a:lnR>
                    <a:lnT>
                      <a:noFill/>
                    </a:lnT>
                    <a:lnB>
                      <a:noFill/>
                    </a:lnB>
                  </a:tcPr>
                </a:tc>
                <a:tc>
                  <a:txBody>
                    <a:bodyPr/>
                    <a:lstStyle/>
                    <a:p>
                      <a:pPr algn="l" fontAlgn="ctr"/>
                      <a:endParaRPr lang="ja-JP" altLang="en-US" sz="1000" b="0" i="0" u="none" strike="noStrike" dirty="0">
                        <a:solidFill>
                          <a:srgbClr val="000000"/>
                        </a:solidFill>
                        <a:latin typeface="+mj-ea"/>
                        <a:ea typeface="+mj-ea"/>
                      </a:endParaRPr>
                    </a:p>
                  </a:txBody>
                  <a:tcPr marL="5507" marR="5507" marT="5507" marB="0" anchor="ctr">
                    <a:lnL>
                      <a:noFill/>
                    </a:lnL>
                    <a:lnR>
                      <a:noFill/>
                    </a:lnR>
                    <a:lnT>
                      <a:noFill/>
                    </a:lnT>
                    <a:lnB>
                      <a:noFill/>
                    </a:lnB>
                  </a:tcPr>
                </a:tc>
                <a:extLst>
                  <a:ext uri="{0D108BD9-81ED-4DB2-BD59-A6C34878D82A}">
                    <a16:rowId xmlns:a16="http://schemas.microsoft.com/office/drawing/2014/main" val="10030"/>
                  </a:ext>
                </a:extLst>
              </a:tr>
            </a:tbl>
          </a:graphicData>
        </a:graphic>
      </p:graphicFrame>
      <p:sp>
        <p:nvSpPr>
          <p:cNvPr id="5" name="テキスト ボックス 4"/>
          <p:cNvSpPr txBox="1"/>
          <p:nvPr/>
        </p:nvSpPr>
        <p:spPr>
          <a:xfrm>
            <a:off x="251520" y="404664"/>
            <a:ext cx="7704856"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①－２　生活保護の状況と高齢化（人口） </a:t>
            </a:r>
          </a:p>
        </p:txBody>
      </p:sp>
      <p:cxnSp>
        <p:nvCxnSpPr>
          <p:cNvPr id="6" name="直線コネクタ 5"/>
          <p:cNvCxnSpPr/>
          <p:nvPr/>
        </p:nvCxnSpPr>
        <p:spPr>
          <a:xfrm>
            <a:off x="179512" y="815226"/>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aphicFrame>
        <p:nvGraphicFramePr>
          <p:cNvPr id="8" name="表 7"/>
          <p:cNvGraphicFramePr>
            <a:graphicFrameLocks noGrp="1"/>
          </p:cNvGraphicFramePr>
          <p:nvPr/>
        </p:nvGraphicFramePr>
        <p:xfrm>
          <a:off x="217149" y="1052737"/>
          <a:ext cx="4142037" cy="5731854"/>
        </p:xfrm>
        <a:graphic>
          <a:graphicData uri="http://schemas.openxmlformats.org/drawingml/2006/table">
            <a:tbl>
              <a:tblPr/>
              <a:tblGrid>
                <a:gridCol w="900445">
                  <a:extLst>
                    <a:ext uri="{9D8B030D-6E8A-4147-A177-3AD203B41FA5}">
                      <a16:colId xmlns:a16="http://schemas.microsoft.com/office/drawing/2014/main" val="20000"/>
                    </a:ext>
                  </a:extLst>
                </a:gridCol>
                <a:gridCol w="897225">
                  <a:extLst>
                    <a:ext uri="{9D8B030D-6E8A-4147-A177-3AD203B41FA5}">
                      <a16:colId xmlns:a16="http://schemas.microsoft.com/office/drawing/2014/main" val="20001"/>
                    </a:ext>
                  </a:extLst>
                </a:gridCol>
                <a:gridCol w="723571">
                  <a:extLst>
                    <a:ext uri="{9D8B030D-6E8A-4147-A177-3AD203B41FA5}">
                      <a16:colId xmlns:a16="http://schemas.microsoft.com/office/drawing/2014/main" val="20002"/>
                    </a:ext>
                  </a:extLst>
                </a:gridCol>
                <a:gridCol w="897225">
                  <a:extLst>
                    <a:ext uri="{9D8B030D-6E8A-4147-A177-3AD203B41FA5}">
                      <a16:colId xmlns:a16="http://schemas.microsoft.com/office/drawing/2014/main" val="20003"/>
                    </a:ext>
                  </a:extLst>
                </a:gridCol>
                <a:gridCol w="723571">
                  <a:extLst>
                    <a:ext uri="{9D8B030D-6E8A-4147-A177-3AD203B41FA5}">
                      <a16:colId xmlns:a16="http://schemas.microsoft.com/office/drawing/2014/main" val="20004"/>
                    </a:ext>
                  </a:extLst>
                </a:gridCol>
              </a:tblGrid>
              <a:tr h="177288">
                <a:tc gridSpan="5">
                  <a:txBody>
                    <a:bodyPr/>
                    <a:lstStyle/>
                    <a:p>
                      <a:pPr algn="l" fontAlgn="ctr"/>
                      <a:r>
                        <a:rPr lang="zh-TW" altLang="en-US" sz="1200" b="1" i="0" u="none" strike="noStrike" dirty="0">
                          <a:solidFill>
                            <a:srgbClr val="000000"/>
                          </a:solidFill>
                          <a:latin typeface="ＭＳ Ｐゴシック" pitchFamily="50" charset="-128"/>
                          <a:ea typeface="ＭＳ Ｐゴシック" pitchFamily="50" charset="-128"/>
                        </a:rPr>
                        <a:t>◎年齢別人口割合（</a:t>
                      </a:r>
                      <a:r>
                        <a:rPr lang="en-US" altLang="zh-TW" sz="1200" b="1" i="0" u="none" strike="noStrike" dirty="0">
                          <a:solidFill>
                            <a:srgbClr val="000000"/>
                          </a:solidFill>
                          <a:latin typeface="ＭＳ Ｐゴシック" pitchFamily="50" charset="-128"/>
                          <a:ea typeface="ＭＳ Ｐゴシック" pitchFamily="50" charset="-128"/>
                        </a:rPr>
                        <a:t>2</a:t>
                      </a:r>
                      <a:r>
                        <a:rPr lang="en-US" altLang="ja-JP" sz="1200" b="1" i="0" u="none" strike="noStrike" dirty="0">
                          <a:solidFill>
                            <a:srgbClr val="000000"/>
                          </a:solidFill>
                          <a:latin typeface="ＭＳ Ｐゴシック" pitchFamily="50" charset="-128"/>
                          <a:ea typeface="ＭＳ Ｐゴシック" pitchFamily="50" charset="-128"/>
                        </a:rPr>
                        <a:t>013</a:t>
                      </a:r>
                      <a:r>
                        <a:rPr lang="zh-TW" altLang="en-US" sz="1200" b="1" i="0" u="none" strike="noStrike" dirty="0">
                          <a:solidFill>
                            <a:srgbClr val="000000"/>
                          </a:solidFill>
                          <a:latin typeface="ＭＳ Ｐゴシック" pitchFamily="50" charset="-128"/>
                          <a:ea typeface="ＭＳ Ｐゴシック" pitchFamily="50" charset="-128"/>
                        </a:rPr>
                        <a:t>年</a:t>
                      </a:r>
                      <a:r>
                        <a:rPr lang="en-US" altLang="zh-TW" sz="1200" b="1" i="0" u="none" strike="noStrike" dirty="0">
                          <a:solidFill>
                            <a:srgbClr val="000000"/>
                          </a:solidFill>
                          <a:latin typeface="ＭＳ Ｐゴシック" pitchFamily="50" charset="-128"/>
                          <a:ea typeface="ＭＳ Ｐゴシック" pitchFamily="50" charset="-128"/>
                        </a:rPr>
                        <a:t>10</a:t>
                      </a:r>
                      <a:r>
                        <a:rPr lang="zh-TW" altLang="en-US" sz="1200" b="1" i="0" u="none" strike="noStrike" dirty="0">
                          <a:solidFill>
                            <a:srgbClr val="000000"/>
                          </a:solidFill>
                          <a:latin typeface="ＭＳ Ｐゴシック" pitchFamily="50" charset="-128"/>
                          <a:ea typeface="ＭＳ Ｐゴシック" pitchFamily="50" charset="-128"/>
                        </a:rPr>
                        <a:t>月１日現在推計人口）</a:t>
                      </a:r>
                    </a:p>
                  </a:txBody>
                  <a:tcPr marL="5507" marR="5507" marT="5507" marB="0" anchor="ctr">
                    <a:lnL>
                      <a:noFill/>
                    </a:lnL>
                    <a:lnR>
                      <a:noFill/>
                    </a:lnR>
                    <a:lnT>
                      <a:noFill/>
                    </a:lnT>
                    <a:lnB w="12700" cap="flat" cmpd="sng" algn="ctr">
                      <a:solidFill>
                        <a:srgbClr val="000000"/>
                      </a:solidFill>
                      <a:prstDash val="solid"/>
                      <a:round/>
                      <a:headEnd type="none" w="med" len="med"/>
                      <a:tailEnd type="none" w="med" len="med"/>
                    </a:lnB>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10000"/>
                  </a:ext>
                </a:extLst>
              </a:tr>
              <a:tr h="177288">
                <a:tc rowSpan="2">
                  <a:txBody>
                    <a:bodyPr/>
                    <a:lstStyle/>
                    <a:p>
                      <a:pPr algn="ctr" fontAlgn="ctr"/>
                      <a:r>
                        <a:rPr lang="ja-JP" altLang="en-US" sz="1000" b="0" i="0" u="none" strike="noStrike">
                          <a:solidFill>
                            <a:srgbClr val="222222"/>
                          </a:solidFill>
                          <a:latin typeface="+mj-ea"/>
                          <a:ea typeface="+mj-ea"/>
                        </a:rPr>
                        <a:t>　</a:t>
                      </a:r>
                    </a:p>
                  </a:txBody>
                  <a:tcPr marL="5507" marR="5507" marT="5507"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gridSpan="2">
                  <a:txBody>
                    <a:bodyPr/>
                    <a:lstStyle/>
                    <a:p>
                      <a:pPr algn="ctr" fontAlgn="ctr"/>
                      <a:r>
                        <a:rPr lang="en-US" altLang="ja-JP" sz="1000" b="0" i="0" u="none" strike="noStrike">
                          <a:solidFill>
                            <a:srgbClr val="000000"/>
                          </a:solidFill>
                          <a:latin typeface="+mj-ea"/>
                          <a:ea typeface="+mj-ea"/>
                        </a:rPr>
                        <a:t>15</a:t>
                      </a:r>
                      <a:r>
                        <a:rPr lang="ja-JP" altLang="en-US" sz="1000" b="0" i="0" u="none" strike="noStrike">
                          <a:solidFill>
                            <a:srgbClr val="000000"/>
                          </a:solidFill>
                          <a:latin typeface="+mj-ea"/>
                          <a:ea typeface="+mj-ea"/>
                        </a:rPr>
                        <a:t>～</a:t>
                      </a:r>
                      <a:r>
                        <a:rPr lang="en-US" altLang="ja-JP" sz="1000" b="0" i="0" u="none" strike="noStrike">
                          <a:solidFill>
                            <a:srgbClr val="000000"/>
                          </a:solidFill>
                          <a:latin typeface="+mj-ea"/>
                          <a:ea typeface="+mj-ea"/>
                        </a:rPr>
                        <a:t>64</a:t>
                      </a:r>
                      <a:r>
                        <a:rPr lang="ja-JP" altLang="en-US" sz="1000" b="0" i="0" u="none" strike="noStrike">
                          <a:solidFill>
                            <a:srgbClr val="000000"/>
                          </a:solidFill>
                          <a:latin typeface="+mj-ea"/>
                          <a:ea typeface="+mj-ea"/>
                        </a:rPr>
                        <a:t>歳</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kumimoji="1" lang="ja-JP" altLang="en-US"/>
                    </a:p>
                  </a:txBody>
                  <a:tcPr/>
                </a:tc>
                <a:tc gridSpan="2">
                  <a:txBody>
                    <a:bodyPr/>
                    <a:lstStyle/>
                    <a:p>
                      <a:pPr algn="ctr" fontAlgn="ctr"/>
                      <a:r>
                        <a:rPr lang="en-US" altLang="ja-JP" sz="1000" b="0" i="0" u="none" strike="noStrike" dirty="0">
                          <a:solidFill>
                            <a:srgbClr val="000000"/>
                          </a:solidFill>
                          <a:latin typeface="+mj-ea"/>
                          <a:ea typeface="+mj-ea"/>
                        </a:rPr>
                        <a:t>65</a:t>
                      </a:r>
                      <a:r>
                        <a:rPr lang="ja-JP" altLang="en-US" sz="1000" b="0" i="0" u="none" strike="noStrike" dirty="0">
                          <a:solidFill>
                            <a:srgbClr val="000000"/>
                          </a:solidFill>
                          <a:latin typeface="+mj-ea"/>
                          <a:ea typeface="+mj-ea"/>
                        </a:rPr>
                        <a:t>歳～</a:t>
                      </a:r>
                    </a:p>
                  </a:txBody>
                  <a:tcPr marL="5507" marR="5507" marT="5507"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kumimoji="1" lang="ja-JP" altLang="en-US"/>
                    </a:p>
                  </a:txBody>
                  <a:tcPr/>
                </a:tc>
                <a:extLst>
                  <a:ext uri="{0D108BD9-81ED-4DB2-BD59-A6C34878D82A}">
                    <a16:rowId xmlns:a16="http://schemas.microsoft.com/office/drawing/2014/main" val="10001"/>
                  </a:ext>
                </a:extLst>
              </a:tr>
              <a:tr h="177288">
                <a:tc vMerge="1">
                  <a:txBody>
                    <a:bodyPr/>
                    <a:lstStyle/>
                    <a:p>
                      <a:endParaRPr kumimoji="1" lang="ja-JP" altLang="en-US"/>
                    </a:p>
                  </a:txBody>
                  <a:tcPr/>
                </a:tc>
                <a:tc>
                  <a:txBody>
                    <a:bodyPr/>
                    <a:lstStyle/>
                    <a:p>
                      <a:pPr algn="ctr" fontAlgn="ctr"/>
                      <a:r>
                        <a:rPr lang="ja-JP" altLang="en-US" sz="1000" b="0" i="0" u="none" strike="noStrike" dirty="0">
                          <a:solidFill>
                            <a:srgbClr val="000000"/>
                          </a:solidFill>
                          <a:latin typeface="+mj-ea"/>
                          <a:ea typeface="+mj-ea"/>
                        </a:rPr>
                        <a:t>割合（</a:t>
                      </a:r>
                      <a:r>
                        <a:rPr kumimoji="1" lang="ja-JP" altLang="en-US" sz="1000" b="0" i="0" u="none" strike="noStrike" kern="1200" dirty="0">
                          <a:solidFill>
                            <a:srgbClr val="000000"/>
                          </a:solidFill>
                          <a:latin typeface="+mj-ea"/>
                          <a:ea typeface="+mn-ea"/>
                          <a:cs typeface="+mn-cs"/>
                        </a:rPr>
                        <a:t>％</a:t>
                      </a:r>
                      <a:r>
                        <a:rPr lang="ja-JP" altLang="en-US" sz="1000" b="0" i="0" u="none" strike="noStrike" dirty="0">
                          <a:solidFill>
                            <a:srgbClr val="000000"/>
                          </a:solidFill>
                          <a:latin typeface="+mj-ea"/>
                          <a:ea typeface="+mj-ea"/>
                        </a:rPr>
                        <a:t>）</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ja-JP" altLang="en-US" sz="1000" b="0" i="0" u="none" strike="noStrike">
                          <a:solidFill>
                            <a:srgbClr val="000000"/>
                          </a:solidFill>
                          <a:latin typeface="+mj-ea"/>
                          <a:ea typeface="+mj-ea"/>
                        </a:rPr>
                        <a:t>順位</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ja-JP" altLang="en-US" sz="1000" b="0" i="0" u="none" strike="noStrike" dirty="0">
                          <a:solidFill>
                            <a:srgbClr val="000000"/>
                          </a:solidFill>
                          <a:latin typeface="+mj-ea"/>
                          <a:ea typeface="+mj-ea"/>
                        </a:rPr>
                        <a:t>割合（</a:t>
                      </a:r>
                      <a:r>
                        <a:rPr kumimoji="1" lang="ja-JP" altLang="en-US" sz="1000" b="0" i="0" u="none" strike="noStrike" kern="1200" dirty="0">
                          <a:solidFill>
                            <a:srgbClr val="000000"/>
                          </a:solidFill>
                          <a:latin typeface="+mj-ea"/>
                          <a:ea typeface="+mn-ea"/>
                          <a:cs typeface="+mn-cs"/>
                        </a:rPr>
                        <a:t>％</a:t>
                      </a:r>
                      <a:r>
                        <a:rPr lang="ja-JP" altLang="en-US" sz="1000" b="0" i="0" u="none" strike="noStrike" dirty="0">
                          <a:solidFill>
                            <a:srgbClr val="000000"/>
                          </a:solidFill>
                          <a:latin typeface="+mj-ea"/>
                          <a:ea typeface="+mj-ea"/>
                        </a:rPr>
                        <a:t>）</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ja-JP" altLang="en-US" sz="1000" b="0" i="0" u="none" strike="noStrike" dirty="0">
                          <a:solidFill>
                            <a:srgbClr val="000000"/>
                          </a:solidFill>
                          <a:latin typeface="+mj-ea"/>
                          <a:ea typeface="+mj-ea"/>
                        </a:rPr>
                        <a:t>順位</a:t>
                      </a:r>
                    </a:p>
                  </a:txBody>
                  <a:tcPr marL="5507" marR="5507" marT="5507"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2"/>
                  </a:ext>
                </a:extLst>
              </a:tr>
              <a:tr h="177288">
                <a:tc>
                  <a:txBody>
                    <a:bodyPr/>
                    <a:lstStyle/>
                    <a:p>
                      <a:pPr algn="ctr" fontAlgn="ctr"/>
                      <a:r>
                        <a:rPr lang="ja-JP" altLang="en-US" sz="1000" b="0" i="0" u="none" strike="noStrike">
                          <a:solidFill>
                            <a:srgbClr val="222222"/>
                          </a:solidFill>
                          <a:latin typeface="+mj-ea"/>
                          <a:ea typeface="+mj-ea"/>
                        </a:rPr>
                        <a:t>北区</a:t>
                      </a:r>
                    </a:p>
                  </a:txBody>
                  <a:tcPr marL="5507" marR="5507" marT="5507"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latin typeface="+mj-ea"/>
                          <a:ea typeface="+mj-ea"/>
                        </a:rPr>
                        <a:t>72.0</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latin typeface="+mj-ea"/>
                          <a:ea typeface="+mj-ea"/>
                        </a:rPr>
                        <a:t>4</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latin typeface="+mj-ea"/>
                          <a:ea typeface="+mj-ea"/>
                        </a:rPr>
                        <a:t>19.3</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latin typeface="+mj-ea"/>
                          <a:ea typeface="+mj-ea"/>
                        </a:rPr>
                        <a:t>22</a:t>
                      </a:r>
                    </a:p>
                  </a:txBody>
                  <a:tcPr marL="5507" marR="5507" marT="5507"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3"/>
                  </a:ext>
                </a:extLst>
              </a:tr>
              <a:tr h="177288">
                <a:tc>
                  <a:txBody>
                    <a:bodyPr/>
                    <a:lstStyle/>
                    <a:p>
                      <a:pPr algn="ctr" fontAlgn="ctr"/>
                      <a:r>
                        <a:rPr lang="ja-JP" altLang="en-US" sz="1000" b="0" i="0" u="none" strike="noStrike">
                          <a:solidFill>
                            <a:srgbClr val="222222"/>
                          </a:solidFill>
                          <a:latin typeface="+mj-ea"/>
                          <a:ea typeface="+mj-ea"/>
                        </a:rPr>
                        <a:t>都島区</a:t>
                      </a:r>
                    </a:p>
                  </a:txBody>
                  <a:tcPr marL="5507" marR="5507" marT="5507"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latin typeface="+mj-ea"/>
                          <a:ea typeface="+mj-ea"/>
                        </a:rPr>
                        <a:t>66.4</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latin typeface="+mj-ea"/>
                          <a:ea typeface="+mj-ea"/>
                        </a:rPr>
                        <a:t>9</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latin typeface="+mj-ea"/>
                          <a:ea typeface="+mj-ea"/>
                        </a:rPr>
                        <a:t>22.1</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latin typeface="+mj-ea"/>
                          <a:ea typeface="+mj-ea"/>
                        </a:rPr>
                        <a:t>16</a:t>
                      </a:r>
                    </a:p>
                  </a:txBody>
                  <a:tcPr marL="5507" marR="5507" marT="5507"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4"/>
                  </a:ext>
                </a:extLst>
              </a:tr>
              <a:tr h="177288">
                <a:tc>
                  <a:txBody>
                    <a:bodyPr/>
                    <a:lstStyle/>
                    <a:p>
                      <a:pPr algn="ctr" fontAlgn="ctr"/>
                      <a:r>
                        <a:rPr lang="ja-JP" altLang="en-US" sz="1000" b="0" i="0" u="none" strike="noStrike">
                          <a:solidFill>
                            <a:srgbClr val="222222"/>
                          </a:solidFill>
                          <a:latin typeface="+mj-ea"/>
                          <a:ea typeface="+mj-ea"/>
                        </a:rPr>
                        <a:t>福島区</a:t>
                      </a:r>
                    </a:p>
                  </a:txBody>
                  <a:tcPr marL="5507" marR="5507" marT="5507"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latin typeface="+mj-ea"/>
                          <a:ea typeface="+mj-ea"/>
                        </a:rPr>
                        <a:t>68.6</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latin typeface="+mj-ea"/>
                          <a:ea typeface="+mj-ea"/>
                        </a:rPr>
                        <a:t>5</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latin typeface="+mj-ea"/>
                          <a:ea typeface="+mj-ea"/>
                        </a:rPr>
                        <a:t>19.6</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latin typeface="+mj-ea"/>
                          <a:ea typeface="+mj-ea"/>
                        </a:rPr>
                        <a:t>20</a:t>
                      </a:r>
                    </a:p>
                  </a:txBody>
                  <a:tcPr marL="5507" marR="5507" marT="5507"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5"/>
                  </a:ext>
                </a:extLst>
              </a:tr>
              <a:tr h="177288">
                <a:tc>
                  <a:txBody>
                    <a:bodyPr/>
                    <a:lstStyle/>
                    <a:p>
                      <a:pPr algn="ctr" fontAlgn="ctr"/>
                      <a:r>
                        <a:rPr lang="ja-JP" altLang="en-US" sz="1000" b="0" i="0" u="none" strike="noStrike">
                          <a:solidFill>
                            <a:srgbClr val="222222"/>
                          </a:solidFill>
                          <a:latin typeface="+mj-ea"/>
                          <a:ea typeface="+mj-ea"/>
                        </a:rPr>
                        <a:t>此花区</a:t>
                      </a:r>
                    </a:p>
                  </a:txBody>
                  <a:tcPr marL="5507" marR="5507" marT="5507"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latin typeface="+mj-ea"/>
                          <a:ea typeface="+mj-ea"/>
                        </a:rPr>
                        <a:t>62.8</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latin typeface="+mj-ea"/>
                          <a:ea typeface="+mj-ea"/>
                        </a:rPr>
                        <a:t>15</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latin typeface="+mj-ea"/>
                          <a:ea typeface="+mj-ea"/>
                        </a:rPr>
                        <a:t>24.9</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latin typeface="+mj-ea"/>
                          <a:ea typeface="+mj-ea"/>
                        </a:rPr>
                        <a:t>11</a:t>
                      </a:r>
                    </a:p>
                  </a:txBody>
                  <a:tcPr marL="5507" marR="5507" marT="5507"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6"/>
                  </a:ext>
                </a:extLst>
              </a:tr>
              <a:tr h="177288">
                <a:tc>
                  <a:txBody>
                    <a:bodyPr/>
                    <a:lstStyle/>
                    <a:p>
                      <a:pPr algn="ctr" fontAlgn="ctr"/>
                      <a:r>
                        <a:rPr lang="ja-JP" altLang="en-US" sz="1000" b="0" i="0" u="none" strike="noStrike">
                          <a:solidFill>
                            <a:srgbClr val="222222"/>
                          </a:solidFill>
                          <a:latin typeface="+mj-ea"/>
                          <a:ea typeface="+mj-ea"/>
                        </a:rPr>
                        <a:t>中央区</a:t>
                      </a:r>
                    </a:p>
                  </a:txBody>
                  <a:tcPr marL="5507" marR="5507" marT="5507"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latin typeface="+mj-ea"/>
                          <a:ea typeface="+mj-ea"/>
                        </a:rPr>
                        <a:t>74.8</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latin typeface="+mj-ea"/>
                          <a:ea typeface="+mj-ea"/>
                        </a:rPr>
                        <a:t>1</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latin typeface="+mj-ea"/>
                          <a:ea typeface="+mj-ea"/>
                        </a:rPr>
                        <a:t>16.7</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latin typeface="+mj-ea"/>
                          <a:ea typeface="+mj-ea"/>
                        </a:rPr>
                        <a:t>23</a:t>
                      </a:r>
                    </a:p>
                  </a:txBody>
                  <a:tcPr marL="5507" marR="5507" marT="5507"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7"/>
                  </a:ext>
                </a:extLst>
              </a:tr>
              <a:tr h="177288">
                <a:tc>
                  <a:txBody>
                    <a:bodyPr/>
                    <a:lstStyle/>
                    <a:p>
                      <a:pPr algn="ctr" fontAlgn="ctr"/>
                      <a:r>
                        <a:rPr lang="ja-JP" altLang="en-US" sz="1000" b="0" i="0" u="none" strike="noStrike" dirty="0">
                          <a:solidFill>
                            <a:srgbClr val="222222"/>
                          </a:solidFill>
                          <a:latin typeface="+mj-ea"/>
                          <a:ea typeface="+mj-ea"/>
                        </a:rPr>
                        <a:t>西区</a:t>
                      </a:r>
                    </a:p>
                  </a:txBody>
                  <a:tcPr marL="5507" marR="5507" marT="5507"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latin typeface="+mj-ea"/>
                          <a:ea typeface="+mj-ea"/>
                        </a:rPr>
                        <a:t>73.3</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latin typeface="+mj-ea"/>
                          <a:ea typeface="+mj-ea"/>
                        </a:rPr>
                        <a:t>3</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latin typeface="+mj-ea"/>
                          <a:ea typeface="+mj-ea"/>
                        </a:rPr>
                        <a:t>15.9</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latin typeface="+mj-ea"/>
                          <a:ea typeface="+mj-ea"/>
                        </a:rPr>
                        <a:t>24</a:t>
                      </a:r>
                    </a:p>
                  </a:txBody>
                  <a:tcPr marL="5507" marR="5507" marT="5507"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8"/>
                  </a:ext>
                </a:extLst>
              </a:tr>
              <a:tr h="177288">
                <a:tc>
                  <a:txBody>
                    <a:bodyPr/>
                    <a:lstStyle/>
                    <a:p>
                      <a:pPr algn="ctr" fontAlgn="ctr"/>
                      <a:r>
                        <a:rPr lang="ja-JP" altLang="en-US" sz="1000" b="0" i="0" u="none" strike="noStrike">
                          <a:solidFill>
                            <a:srgbClr val="222222"/>
                          </a:solidFill>
                          <a:latin typeface="+mj-ea"/>
                          <a:ea typeface="+mj-ea"/>
                        </a:rPr>
                        <a:t>港区</a:t>
                      </a:r>
                    </a:p>
                  </a:txBody>
                  <a:tcPr marL="5507" marR="5507" marT="5507"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latin typeface="+mj-ea"/>
                          <a:ea typeface="+mj-ea"/>
                        </a:rPr>
                        <a:t>62.9</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latin typeface="+mj-ea"/>
                          <a:ea typeface="+mj-ea"/>
                        </a:rPr>
                        <a:t>14</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latin typeface="+mj-ea"/>
                          <a:ea typeface="+mj-ea"/>
                        </a:rPr>
                        <a:t>25.7</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latin typeface="+mj-ea"/>
                          <a:ea typeface="+mj-ea"/>
                        </a:rPr>
                        <a:t>9</a:t>
                      </a:r>
                    </a:p>
                  </a:txBody>
                  <a:tcPr marL="5507" marR="5507" marT="5507"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9"/>
                  </a:ext>
                </a:extLst>
              </a:tr>
              <a:tr h="177288">
                <a:tc>
                  <a:txBody>
                    <a:bodyPr/>
                    <a:lstStyle/>
                    <a:p>
                      <a:pPr algn="ctr" fontAlgn="ctr"/>
                      <a:r>
                        <a:rPr lang="ja-JP" altLang="en-US" sz="1000" b="0" i="0" u="none" strike="noStrike">
                          <a:solidFill>
                            <a:srgbClr val="222222"/>
                          </a:solidFill>
                          <a:latin typeface="+mj-ea"/>
                          <a:ea typeface="+mj-ea"/>
                        </a:rPr>
                        <a:t>大正区</a:t>
                      </a:r>
                    </a:p>
                  </a:txBody>
                  <a:tcPr marL="5507" marR="5507" marT="5507"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latin typeface="+mj-ea"/>
                          <a:ea typeface="+mj-ea"/>
                        </a:rPr>
                        <a:t>60.2</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latin typeface="+mj-ea"/>
                          <a:ea typeface="+mj-ea"/>
                        </a:rPr>
                        <a:t>23</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latin typeface="+mj-ea"/>
                          <a:ea typeface="+mj-ea"/>
                        </a:rPr>
                        <a:t>28.1</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latin typeface="+mj-ea"/>
                          <a:ea typeface="+mj-ea"/>
                        </a:rPr>
                        <a:t>4</a:t>
                      </a:r>
                    </a:p>
                  </a:txBody>
                  <a:tcPr marL="5507" marR="5507" marT="5507"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0"/>
                  </a:ext>
                </a:extLst>
              </a:tr>
              <a:tr h="177288">
                <a:tc>
                  <a:txBody>
                    <a:bodyPr/>
                    <a:lstStyle/>
                    <a:p>
                      <a:pPr algn="ctr" fontAlgn="ctr"/>
                      <a:r>
                        <a:rPr lang="ja-JP" altLang="en-US" sz="1000" b="0" i="0" u="none" strike="noStrike">
                          <a:solidFill>
                            <a:srgbClr val="222222"/>
                          </a:solidFill>
                          <a:latin typeface="+mj-ea"/>
                          <a:ea typeface="+mj-ea"/>
                        </a:rPr>
                        <a:t>天王寺区</a:t>
                      </a:r>
                    </a:p>
                  </a:txBody>
                  <a:tcPr marL="5507" marR="5507" marT="5507"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latin typeface="+mj-ea"/>
                          <a:ea typeface="+mj-ea"/>
                        </a:rPr>
                        <a:t>67.8</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latin typeface="+mj-ea"/>
                          <a:ea typeface="+mj-ea"/>
                        </a:rPr>
                        <a:t>6</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latin typeface="+mj-ea"/>
                          <a:ea typeface="+mj-ea"/>
                        </a:rPr>
                        <a:t>19.4</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latin typeface="+mj-ea"/>
                          <a:ea typeface="+mj-ea"/>
                        </a:rPr>
                        <a:t>21</a:t>
                      </a:r>
                    </a:p>
                  </a:txBody>
                  <a:tcPr marL="5507" marR="5507" marT="5507"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1"/>
                  </a:ext>
                </a:extLst>
              </a:tr>
              <a:tr h="177288">
                <a:tc>
                  <a:txBody>
                    <a:bodyPr/>
                    <a:lstStyle/>
                    <a:p>
                      <a:pPr algn="ctr" fontAlgn="ctr"/>
                      <a:r>
                        <a:rPr lang="ja-JP" altLang="en-US" sz="1000" b="0" i="0" u="none" strike="noStrike">
                          <a:solidFill>
                            <a:srgbClr val="222222"/>
                          </a:solidFill>
                          <a:latin typeface="+mj-ea"/>
                          <a:ea typeface="+mj-ea"/>
                        </a:rPr>
                        <a:t>浪速区</a:t>
                      </a:r>
                    </a:p>
                  </a:txBody>
                  <a:tcPr marL="5507" marR="5507" marT="5507"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latin typeface="+mj-ea"/>
                          <a:ea typeface="+mj-ea"/>
                        </a:rPr>
                        <a:t>73.9</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latin typeface="+mj-ea"/>
                          <a:ea typeface="+mj-ea"/>
                        </a:rPr>
                        <a:t>2</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latin typeface="+mj-ea"/>
                          <a:ea typeface="+mj-ea"/>
                        </a:rPr>
                        <a:t>19.8</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latin typeface="+mj-ea"/>
                          <a:ea typeface="+mj-ea"/>
                        </a:rPr>
                        <a:t>19</a:t>
                      </a:r>
                    </a:p>
                  </a:txBody>
                  <a:tcPr marL="5507" marR="5507" marT="5507"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2"/>
                  </a:ext>
                </a:extLst>
              </a:tr>
              <a:tr h="177288">
                <a:tc>
                  <a:txBody>
                    <a:bodyPr/>
                    <a:lstStyle/>
                    <a:p>
                      <a:pPr algn="ctr" fontAlgn="ctr"/>
                      <a:r>
                        <a:rPr lang="ja-JP" altLang="en-US" sz="1000" b="0" i="0" u="none" strike="noStrike">
                          <a:solidFill>
                            <a:srgbClr val="222222"/>
                          </a:solidFill>
                          <a:latin typeface="+mj-ea"/>
                          <a:ea typeface="+mj-ea"/>
                        </a:rPr>
                        <a:t>西淀川区</a:t>
                      </a:r>
                    </a:p>
                  </a:txBody>
                  <a:tcPr marL="5507" marR="5507" marT="5507"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latin typeface="+mj-ea"/>
                          <a:ea typeface="+mj-ea"/>
                        </a:rPr>
                        <a:t>63.2</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latin typeface="+mj-ea"/>
                          <a:ea typeface="+mj-ea"/>
                        </a:rPr>
                        <a:t>12</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latin typeface="+mj-ea"/>
                          <a:ea typeface="+mj-ea"/>
                        </a:rPr>
                        <a:t>23.2</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latin typeface="+mj-ea"/>
                          <a:ea typeface="+mj-ea"/>
                        </a:rPr>
                        <a:t>14</a:t>
                      </a:r>
                    </a:p>
                  </a:txBody>
                  <a:tcPr marL="5507" marR="5507" marT="5507"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3"/>
                  </a:ext>
                </a:extLst>
              </a:tr>
              <a:tr h="177288">
                <a:tc>
                  <a:txBody>
                    <a:bodyPr/>
                    <a:lstStyle/>
                    <a:p>
                      <a:pPr algn="ctr" fontAlgn="ctr"/>
                      <a:r>
                        <a:rPr lang="ja-JP" altLang="en-US" sz="1000" b="0" i="0" u="none" strike="noStrike">
                          <a:solidFill>
                            <a:srgbClr val="222222"/>
                          </a:solidFill>
                          <a:latin typeface="+mj-ea"/>
                          <a:ea typeface="+mj-ea"/>
                        </a:rPr>
                        <a:t>淀川区</a:t>
                      </a:r>
                    </a:p>
                  </a:txBody>
                  <a:tcPr marL="5507" marR="5507" marT="5507"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latin typeface="+mj-ea"/>
                          <a:ea typeface="+mj-ea"/>
                        </a:rPr>
                        <a:t>67.7</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latin typeface="+mj-ea"/>
                          <a:ea typeface="+mj-ea"/>
                        </a:rPr>
                        <a:t>7</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latin typeface="+mj-ea"/>
                          <a:ea typeface="+mj-ea"/>
                        </a:rPr>
                        <a:t>21.6</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latin typeface="+mj-ea"/>
                          <a:ea typeface="+mj-ea"/>
                        </a:rPr>
                        <a:t>17</a:t>
                      </a:r>
                    </a:p>
                  </a:txBody>
                  <a:tcPr marL="5507" marR="5507" marT="5507"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4"/>
                  </a:ext>
                </a:extLst>
              </a:tr>
              <a:tr h="177288">
                <a:tc>
                  <a:txBody>
                    <a:bodyPr/>
                    <a:lstStyle/>
                    <a:p>
                      <a:pPr algn="ctr" fontAlgn="ctr"/>
                      <a:r>
                        <a:rPr lang="ja-JP" altLang="en-US" sz="1000" b="0" i="0" u="none" strike="noStrike">
                          <a:solidFill>
                            <a:srgbClr val="222222"/>
                          </a:solidFill>
                          <a:latin typeface="+mj-ea"/>
                          <a:ea typeface="+mj-ea"/>
                        </a:rPr>
                        <a:t>東淀川区</a:t>
                      </a:r>
                    </a:p>
                  </a:txBody>
                  <a:tcPr marL="5507" marR="5507" marT="5507"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latin typeface="+mj-ea"/>
                          <a:ea typeface="+mj-ea"/>
                        </a:rPr>
                        <a:t>66.7</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latin typeface="+mj-ea"/>
                          <a:ea typeface="+mj-ea"/>
                        </a:rPr>
                        <a:t>8</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latin typeface="+mj-ea"/>
                          <a:ea typeface="+mj-ea"/>
                        </a:rPr>
                        <a:t>22.2</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latin typeface="+mj-ea"/>
                          <a:ea typeface="+mj-ea"/>
                        </a:rPr>
                        <a:t>15</a:t>
                      </a:r>
                    </a:p>
                  </a:txBody>
                  <a:tcPr marL="5507" marR="5507" marT="5507"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5"/>
                  </a:ext>
                </a:extLst>
              </a:tr>
              <a:tr h="177288">
                <a:tc>
                  <a:txBody>
                    <a:bodyPr/>
                    <a:lstStyle/>
                    <a:p>
                      <a:pPr algn="ctr" fontAlgn="ctr"/>
                      <a:r>
                        <a:rPr lang="ja-JP" altLang="en-US" sz="1000" b="0" i="0" u="none" strike="noStrike">
                          <a:solidFill>
                            <a:srgbClr val="222222"/>
                          </a:solidFill>
                          <a:latin typeface="+mj-ea"/>
                          <a:ea typeface="+mj-ea"/>
                        </a:rPr>
                        <a:t>東成区</a:t>
                      </a:r>
                    </a:p>
                  </a:txBody>
                  <a:tcPr marL="5507" marR="5507" marT="5507"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latin typeface="+mj-ea"/>
                          <a:ea typeface="+mj-ea"/>
                        </a:rPr>
                        <a:t>63.9</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latin typeface="+mj-ea"/>
                          <a:ea typeface="+mj-ea"/>
                        </a:rPr>
                        <a:t>10</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latin typeface="+mj-ea"/>
                          <a:ea typeface="+mj-ea"/>
                        </a:rPr>
                        <a:t>24.7</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latin typeface="+mj-ea"/>
                          <a:ea typeface="+mj-ea"/>
                        </a:rPr>
                        <a:t>12</a:t>
                      </a:r>
                    </a:p>
                  </a:txBody>
                  <a:tcPr marL="5507" marR="5507" marT="5507"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6"/>
                  </a:ext>
                </a:extLst>
              </a:tr>
              <a:tr h="177288">
                <a:tc>
                  <a:txBody>
                    <a:bodyPr/>
                    <a:lstStyle/>
                    <a:p>
                      <a:pPr algn="ctr" fontAlgn="ctr"/>
                      <a:r>
                        <a:rPr lang="ja-JP" altLang="en-US" sz="1000" b="0" i="0" u="none" strike="noStrike">
                          <a:solidFill>
                            <a:srgbClr val="222222"/>
                          </a:solidFill>
                          <a:latin typeface="+mj-ea"/>
                          <a:ea typeface="+mj-ea"/>
                        </a:rPr>
                        <a:t>生野区</a:t>
                      </a:r>
                    </a:p>
                  </a:txBody>
                  <a:tcPr marL="5507" marR="5507" marT="5507"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latin typeface="+mj-ea"/>
                          <a:ea typeface="+mj-ea"/>
                        </a:rPr>
                        <a:t>60.9</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latin typeface="+mj-ea"/>
                          <a:ea typeface="+mj-ea"/>
                        </a:rPr>
                        <a:t>19</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latin typeface="+mj-ea"/>
                          <a:ea typeface="+mj-ea"/>
                        </a:rPr>
                        <a:t>29.0</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latin typeface="+mj-ea"/>
                          <a:ea typeface="+mj-ea"/>
                        </a:rPr>
                        <a:t>2</a:t>
                      </a:r>
                    </a:p>
                  </a:txBody>
                  <a:tcPr marL="5507" marR="5507" marT="5507"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7"/>
                  </a:ext>
                </a:extLst>
              </a:tr>
              <a:tr h="177288">
                <a:tc>
                  <a:txBody>
                    <a:bodyPr/>
                    <a:lstStyle/>
                    <a:p>
                      <a:pPr algn="ctr" fontAlgn="ctr"/>
                      <a:r>
                        <a:rPr lang="ja-JP" altLang="en-US" sz="1000" b="0" i="0" u="none" strike="noStrike">
                          <a:solidFill>
                            <a:srgbClr val="222222"/>
                          </a:solidFill>
                          <a:latin typeface="+mj-ea"/>
                          <a:ea typeface="+mj-ea"/>
                        </a:rPr>
                        <a:t>旭区</a:t>
                      </a:r>
                    </a:p>
                  </a:txBody>
                  <a:tcPr marL="5507" marR="5507" marT="5507"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latin typeface="+mj-ea"/>
                          <a:ea typeface="+mj-ea"/>
                        </a:rPr>
                        <a:t>60.8</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latin typeface="+mj-ea"/>
                          <a:ea typeface="+mj-ea"/>
                        </a:rPr>
                        <a:t>20</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latin typeface="+mj-ea"/>
                          <a:ea typeface="+mj-ea"/>
                        </a:rPr>
                        <a:t>28.2</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latin typeface="+mj-ea"/>
                          <a:ea typeface="+mj-ea"/>
                        </a:rPr>
                        <a:t>3</a:t>
                      </a:r>
                    </a:p>
                  </a:txBody>
                  <a:tcPr marL="5507" marR="5507" marT="5507"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8"/>
                  </a:ext>
                </a:extLst>
              </a:tr>
              <a:tr h="177288">
                <a:tc>
                  <a:txBody>
                    <a:bodyPr/>
                    <a:lstStyle/>
                    <a:p>
                      <a:pPr algn="ctr" fontAlgn="ctr"/>
                      <a:r>
                        <a:rPr lang="ja-JP" altLang="en-US" sz="1000" b="0" i="0" u="none" strike="noStrike">
                          <a:solidFill>
                            <a:srgbClr val="222222"/>
                          </a:solidFill>
                          <a:latin typeface="+mj-ea"/>
                          <a:ea typeface="+mj-ea"/>
                        </a:rPr>
                        <a:t>城東区</a:t>
                      </a:r>
                    </a:p>
                  </a:txBody>
                  <a:tcPr marL="5507" marR="5507" marT="5507"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latin typeface="+mj-ea"/>
                          <a:ea typeface="+mj-ea"/>
                        </a:rPr>
                        <a:t>63.2</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latin typeface="+mj-ea"/>
                          <a:ea typeface="+mj-ea"/>
                        </a:rPr>
                        <a:t>11</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latin typeface="+mj-ea"/>
                          <a:ea typeface="+mj-ea"/>
                        </a:rPr>
                        <a:t>23.8</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latin typeface="+mj-ea"/>
                          <a:ea typeface="+mj-ea"/>
                        </a:rPr>
                        <a:t>13</a:t>
                      </a:r>
                    </a:p>
                  </a:txBody>
                  <a:tcPr marL="5507" marR="5507" marT="5507"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9"/>
                  </a:ext>
                </a:extLst>
              </a:tr>
              <a:tr h="177288">
                <a:tc>
                  <a:txBody>
                    <a:bodyPr/>
                    <a:lstStyle/>
                    <a:p>
                      <a:pPr algn="ctr" fontAlgn="ctr"/>
                      <a:r>
                        <a:rPr lang="ja-JP" altLang="en-US" sz="1000" b="0" i="0" u="none" strike="noStrike">
                          <a:solidFill>
                            <a:srgbClr val="222222"/>
                          </a:solidFill>
                          <a:latin typeface="+mj-ea"/>
                          <a:ea typeface="+mj-ea"/>
                        </a:rPr>
                        <a:t>鶴見区</a:t>
                      </a:r>
                    </a:p>
                  </a:txBody>
                  <a:tcPr marL="5507" marR="5507" marT="5507"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latin typeface="+mj-ea"/>
                          <a:ea typeface="+mj-ea"/>
                        </a:rPr>
                        <a:t>63.1</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latin typeface="+mj-ea"/>
                          <a:ea typeface="+mj-ea"/>
                        </a:rPr>
                        <a:t>13</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latin typeface="+mj-ea"/>
                          <a:ea typeface="+mj-ea"/>
                        </a:rPr>
                        <a:t>20.7</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latin typeface="+mj-ea"/>
                          <a:ea typeface="+mj-ea"/>
                        </a:rPr>
                        <a:t>18</a:t>
                      </a:r>
                    </a:p>
                  </a:txBody>
                  <a:tcPr marL="5507" marR="5507" marT="5507"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20"/>
                  </a:ext>
                </a:extLst>
              </a:tr>
              <a:tr h="177288">
                <a:tc>
                  <a:txBody>
                    <a:bodyPr/>
                    <a:lstStyle/>
                    <a:p>
                      <a:pPr algn="ctr" fontAlgn="ctr"/>
                      <a:r>
                        <a:rPr lang="ja-JP" altLang="en-US" sz="1000" b="0" i="0" u="none" strike="noStrike">
                          <a:solidFill>
                            <a:srgbClr val="222222"/>
                          </a:solidFill>
                          <a:latin typeface="+mj-ea"/>
                          <a:ea typeface="+mj-ea"/>
                        </a:rPr>
                        <a:t>阿倍野区</a:t>
                      </a:r>
                    </a:p>
                  </a:txBody>
                  <a:tcPr marL="5507" marR="5507" marT="5507"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latin typeface="+mj-ea"/>
                          <a:ea typeface="+mj-ea"/>
                        </a:rPr>
                        <a:t>62.6</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latin typeface="+mj-ea"/>
                          <a:ea typeface="+mj-ea"/>
                        </a:rPr>
                        <a:t>16</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latin typeface="+mj-ea"/>
                          <a:ea typeface="+mj-ea"/>
                        </a:rPr>
                        <a:t>25.0</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latin typeface="+mj-ea"/>
                          <a:ea typeface="+mj-ea"/>
                        </a:rPr>
                        <a:t>10</a:t>
                      </a:r>
                    </a:p>
                  </a:txBody>
                  <a:tcPr marL="5507" marR="5507" marT="5507"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21"/>
                  </a:ext>
                </a:extLst>
              </a:tr>
              <a:tr h="177288">
                <a:tc>
                  <a:txBody>
                    <a:bodyPr/>
                    <a:lstStyle/>
                    <a:p>
                      <a:pPr algn="ctr" fontAlgn="ctr"/>
                      <a:r>
                        <a:rPr lang="ja-JP" altLang="en-US" sz="1000" b="0" i="0" u="none" strike="noStrike">
                          <a:solidFill>
                            <a:srgbClr val="222222"/>
                          </a:solidFill>
                          <a:latin typeface="+mj-ea"/>
                          <a:ea typeface="+mj-ea"/>
                        </a:rPr>
                        <a:t>住之江区</a:t>
                      </a:r>
                    </a:p>
                  </a:txBody>
                  <a:tcPr marL="5507" marR="5507" marT="5507"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latin typeface="+mj-ea"/>
                          <a:ea typeface="+mj-ea"/>
                        </a:rPr>
                        <a:t>62.5</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latin typeface="+mj-ea"/>
                          <a:ea typeface="+mj-ea"/>
                        </a:rPr>
                        <a:t>17</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latin typeface="+mj-ea"/>
                          <a:ea typeface="+mj-ea"/>
                        </a:rPr>
                        <a:t>25.9</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latin typeface="+mj-ea"/>
                          <a:ea typeface="+mj-ea"/>
                        </a:rPr>
                        <a:t>8</a:t>
                      </a:r>
                    </a:p>
                  </a:txBody>
                  <a:tcPr marL="5507" marR="5507" marT="5507"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22"/>
                  </a:ext>
                </a:extLst>
              </a:tr>
              <a:tr h="177288">
                <a:tc>
                  <a:txBody>
                    <a:bodyPr/>
                    <a:lstStyle/>
                    <a:p>
                      <a:pPr algn="ctr" fontAlgn="ctr"/>
                      <a:r>
                        <a:rPr lang="ja-JP" altLang="en-US" sz="1000" b="0" i="0" u="none" strike="noStrike">
                          <a:solidFill>
                            <a:srgbClr val="222222"/>
                          </a:solidFill>
                          <a:latin typeface="+mj-ea"/>
                          <a:ea typeface="+mj-ea"/>
                        </a:rPr>
                        <a:t>住吉区</a:t>
                      </a:r>
                    </a:p>
                  </a:txBody>
                  <a:tcPr marL="5507" marR="5507" marT="5507"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latin typeface="+mj-ea"/>
                          <a:ea typeface="+mj-ea"/>
                        </a:rPr>
                        <a:t>62.0</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latin typeface="+mj-ea"/>
                          <a:ea typeface="+mj-ea"/>
                        </a:rPr>
                        <a:t>18</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latin typeface="+mj-ea"/>
                          <a:ea typeface="+mj-ea"/>
                        </a:rPr>
                        <a:t>26.0</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latin typeface="+mj-ea"/>
                          <a:ea typeface="+mj-ea"/>
                        </a:rPr>
                        <a:t>7</a:t>
                      </a:r>
                    </a:p>
                  </a:txBody>
                  <a:tcPr marL="5507" marR="5507" marT="5507"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23"/>
                  </a:ext>
                </a:extLst>
              </a:tr>
              <a:tr h="177288">
                <a:tc>
                  <a:txBody>
                    <a:bodyPr/>
                    <a:lstStyle/>
                    <a:p>
                      <a:pPr algn="ctr" fontAlgn="ctr"/>
                      <a:r>
                        <a:rPr lang="ja-JP" altLang="en-US" sz="1000" b="0" i="0" u="none" strike="noStrike">
                          <a:solidFill>
                            <a:srgbClr val="222222"/>
                          </a:solidFill>
                          <a:latin typeface="+mj-ea"/>
                          <a:ea typeface="+mj-ea"/>
                        </a:rPr>
                        <a:t>東住吉区</a:t>
                      </a:r>
                    </a:p>
                  </a:txBody>
                  <a:tcPr marL="5507" marR="5507" marT="5507"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latin typeface="+mj-ea"/>
                          <a:ea typeface="+mj-ea"/>
                        </a:rPr>
                        <a:t>60.6</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latin typeface="+mj-ea"/>
                          <a:ea typeface="+mj-ea"/>
                        </a:rPr>
                        <a:t>21</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latin typeface="+mj-ea"/>
                          <a:ea typeface="+mj-ea"/>
                        </a:rPr>
                        <a:t>27.6</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latin typeface="+mj-ea"/>
                          <a:ea typeface="+mj-ea"/>
                        </a:rPr>
                        <a:t>5</a:t>
                      </a:r>
                    </a:p>
                  </a:txBody>
                  <a:tcPr marL="5507" marR="5507" marT="5507"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24"/>
                  </a:ext>
                </a:extLst>
              </a:tr>
              <a:tr h="177288">
                <a:tc>
                  <a:txBody>
                    <a:bodyPr/>
                    <a:lstStyle/>
                    <a:p>
                      <a:pPr algn="ctr" fontAlgn="ctr"/>
                      <a:r>
                        <a:rPr lang="ja-JP" altLang="en-US" sz="1000" b="0" i="0" u="none" strike="noStrike">
                          <a:solidFill>
                            <a:srgbClr val="222222"/>
                          </a:solidFill>
                          <a:latin typeface="+mj-ea"/>
                          <a:ea typeface="+mj-ea"/>
                        </a:rPr>
                        <a:t>平野区</a:t>
                      </a:r>
                    </a:p>
                  </a:txBody>
                  <a:tcPr marL="5507" marR="5507" marT="5507"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latin typeface="+mj-ea"/>
                          <a:ea typeface="+mj-ea"/>
                        </a:rPr>
                        <a:t>60.3</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latin typeface="+mj-ea"/>
                          <a:ea typeface="+mj-ea"/>
                        </a:rPr>
                        <a:t>22</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latin typeface="+mj-ea"/>
                          <a:ea typeface="+mj-ea"/>
                        </a:rPr>
                        <a:t>26.3</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latin typeface="+mj-ea"/>
                          <a:ea typeface="+mj-ea"/>
                        </a:rPr>
                        <a:t>6</a:t>
                      </a:r>
                    </a:p>
                  </a:txBody>
                  <a:tcPr marL="5507" marR="5507" marT="5507"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25"/>
                  </a:ext>
                </a:extLst>
              </a:tr>
              <a:tr h="177288">
                <a:tc>
                  <a:txBody>
                    <a:bodyPr/>
                    <a:lstStyle/>
                    <a:p>
                      <a:pPr algn="ctr" fontAlgn="ctr"/>
                      <a:r>
                        <a:rPr lang="ja-JP" altLang="en-US" sz="1000" b="1" i="0" u="none" strike="noStrike" dirty="0">
                          <a:solidFill>
                            <a:srgbClr val="222222"/>
                          </a:solidFill>
                          <a:latin typeface="+mj-ea"/>
                          <a:ea typeface="+mj-ea"/>
                        </a:rPr>
                        <a:t>西成区</a:t>
                      </a:r>
                    </a:p>
                  </a:txBody>
                  <a:tcPr marL="5507" marR="5507" marT="5507"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r" fontAlgn="ctr"/>
                      <a:r>
                        <a:rPr lang="en-US" altLang="ja-JP" sz="1000" b="1" i="0" u="none" strike="noStrike" dirty="0">
                          <a:solidFill>
                            <a:srgbClr val="000000"/>
                          </a:solidFill>
                          <a:latin typeface="+mj-ea"/>
                          <a:ea typeface="+mj-ea"/>
                        </a:rPr>
                        <a:t>55.5</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r" fontAlgn="ctr"/>
                      <a:r>
                        <a:rPr lang="en-US" altLang="ja-JP" sz="1000" b="1" i="0" u="none" strike="noStrike" dirty="0">
                          <a:solidFill>
                            <a:srgbClr val="000000"/>
                          </a:solidFill>
                          <a:latin typeface="+mj-ea"/>
                          <a:ea typeface="+mj-ea"/>
                        </a:rPr>
                        <a:t>24</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r" fontAlgn="ctr"/>
                      <a:r>
                        <a:rPr lang="en-US" altLang="ja-JP" sz="1000" b="1" i="0" u="none" strike="noStrike" dirty="0">
                          <a:solidFill>
                            <a:srgbClr val="000000"/>
                          </a:solidFill>
                          <a:latin typeface="+mj-ea"/>
                          <a:ea typeface="+mj-ea"/>
                        </a:rPr>
                        <a:t>37.2</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r" fontAlgn="ctr"/>
                      <a:r>
                        <a:rPr lang="en-US" altLang="ja-JP" sz="1000" b="1" i="0" u="none" strike="noStrike" dirty="0">
                          <a:solidFill>
                            <a:srgbClr val="000000"/>
                          </a:solidFill>
                          <a:latin typeface="+mj-ea"/>
                          <a:ea typeface="+mj-ea"/>
                        </a:rPr>
                        <a:t>1</a:t>
                      </a:r>
                    </a:p>
                  </a:txBody>
                  <a:tcPr marL="5507" marR="5507" marT="5507"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extLst>
                  <a:ext uri="{0D108BD9-81ED-4DB2-BD59-A6C34878D82A}">
                    <a16:rowId xmlns:a16="http://schemas.microsoft.com/office/drawing/2014/main" val="10026"/>
                  </a:ext>
                </a:extLst>
              </a:tr>
              <a:tr h="177288">
                <a:tc>
                  <a:txBody>
                    <a:bodyPr/>
                    <a:lstStyle/>
                    <a:p>
                      <a:pPr algn="ctr" fontAlgn="ctr"/>
                      <a:r>
                        <a:rPr lang="ja-JP" altLang="en-US" sz="1000" b="0" i="0" u="none" strike="noStrike">
                          <a:solidFill>
                            <a:srgbClr val="000000"/>
                          </a:solidFill>
                          <a:latin typeface="+mj-ea"/>
                          <a:ea typeface="+mj-ea"/>
                        </a:rPr>
                        <a:t>大阪市</a:t>
                      </a:r>
                    </a:p>
                  </a:txBody>
                  <a:tcPr marL="5507" marR="5507" marT="5507"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25400" cap="flat" cmpd="dbl"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latin typeface="+mj-ea"/>
                          <a:ea typeface="+mj-ea"/>
                        </a:rPr>
                        <a:t>64.4</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25400" cap="flat" cmpd="dbl" algn="ctr">
                      <a:solidFill>
                        <a:srgbClr val="000000"/>
                      </a:solidFill>
                      <a:prstDash val="solid"/>
                      <a:round/>
                      <a:headEnd type="none" w="med" len="med"/>
                      <a:tailEnd type="none" w="med" len="med"/>
                    </a:lnB>
                  </a:tcPr>
                </a:tc>
                <a:tc>
                  <a:txBody>
                    <a:bodyPr/>
                    <a:lstStyle/>
                    <a:p>
                      <a:pPr algn="l" fontAlgn="ctr"/>
                      <a:r>
                        <a:rPr lang="ja-JP" altLang="en-US" sz="1000" b="0" i="0" u="none" strike="noStrike">
                          <a:solidFill>
                            <a:srgbClr val="000000"/>
                          </a:solidFill>
                          <a:latin typeface="+mj-ea"/>
                          <a:ea typeface="+mj-ea"/>
                        </a:rPr>
                        <a:t>　</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25400" cap="flat" cmpd="dbl"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latin typeface="+mj-ea"/>
                          <a:ea typeface="+mj-ea"/>
                        </a:rPr>
                        <a:t>24.2</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25400" cap="flat" cmpd="dbl" algn="ctr">
                      <a:solidFill>
                        <a:srgbClr val="000000"/>
                      </a:solidFill>
                      <a:prstDash val="solid"/>
                      <a:round/>
                      <a:headEnd type="none" w="med" len="med"/>
                      <a:tailEnd type="none" w="med" len="med"/>
                    </a:lnB>
                  </a:tcPr>
                </a:tc>
                <a:tc>
                  <a:txBody>
                    <a:bodyPr/>
                    <a:lstStyle/>
                    <a:p>
                      <a:pPr algn="l" fontAlgn="ctr"/>
                      <a:r>
                        <a:rPr lang="ja-JP" altLang="en-US" sz="1000" b="0" i="0" u="none" strike="noStrike">
                          <a:solidFill>
                            <a:srgbClr val="000000"/>
                          </a:solidFill>
                          <a:latin typeface="+mj-ea"/>
                          <a:ea typeface="+mj-ea"/>
                        </a:rPr>
                        <a:t>　</a:t>
                      </a:r>
                    </a:p>
                  </a:txBody>
                  <a:tcPr marL="5507" marR="5507" marT="5507"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25400" cap="flat" cmpd="dbl" algn="ctr">
                      <a:solidFill>
                        <a:srgbClr val="000000"/>
                      </a:solidFill>
                      <a:prstDash val="solid"/>
                      <a:round/>
                      <a:headEnd type="none" w="med" len="med"/>
                      <a:tailEnd type="none" w="med" len="med"/>
                    </a:lnB>
                  </a:tcPr>
                </a:tc>
                <a:extLst>
                  <a:ext uri="{0D108BD9-81ED-4DB2-BD59-A6C34878D82A}">
                    <a16:rowId xmlns:a16="http://schemas.microsoft.com/office/drawing/2014/main" val="10027"/>
                  </a:ext>
                </a:extLst>
              </a:tr>
              <a:tr h="209412">
                <a:tc>
                  <a:txBody>
                    <a:bodyPr/>
                    <a:lstStyle/>
                    <a:p>
                      <a:pPr algn="ctr" fontAlgn="ctr"/>
                      <a:r>
                        <a:rPr lang="ja-JP" altLang="en-US" sz="1000" b="0" i="0" u="none" strike="noStrike" dirty="0">
                          <a:solidFill>
                            <a:srgbClr val="222222"/>
                          </a:solidFill>
                          <a:latin typeface="+mj-ea"/>
                          <a:ea typeface="+mj-ea"/>
                        </a:rPr>
                        <a:t>全国</a:t>
                      </a:r>
                    </a:p>
                  </a:txBody>
                  <a:tcPr marL="5507" marR="5507" marT="5507"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25400" cap="flat" cmpd="dbl"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latin typeface="+mj-ea"/>
                          <a:ea typeface="+mj-ea"/>
                        </a:rPr>
                        <a:t>62.1</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25400" cap="flat" cmpd="dbl"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a:solidFill>
                            <a:srgbClr val="000000"/>
                          </a:solidFill>
                          <a:latin typeface="+mj-ea"/>
                          <a:ea typeface="+mj-ea"/>
                        </a:rPr>
                        <a:t>　</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25400" cap="flat" cmpd="dbl"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latin typeface="+mj-ea"/>
                          <a:ea typeface="+mj-ea"/>
                        </a:rPr>
                        <a:t>25.1</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25400" cap="flat" cmpd="dbl"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a:solidFill>
                            <a:srgbClr val="000000"/>
                          </a:solidFill>
                          <a:latin typeface="+mj-ea"/>
                          <a:ea typeface="+mj-ea"/>
                        </a:rPr>
                        <a:t>　</a:t>
                      </a:r>
                    </a:p>
                  </a:txBody>
                  <a:tcPr marL="5507" marR="5507" marT="5507"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25400" cap="flat" cmpd="dbl"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28"/>
                  </a:ext>
                </a:extLst>
              </a:tr>
              <a:tr h="354576">
                <a:tc gridSpan="5">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kumimoji="1" lang="ja-JP" altLang="en-US" sz="1000" b="0" i="0" u="none" strike="noStrike" kern="1200" dirty="0">
                          <a:solidFill>
                            <a:srgbClr val="000000"/>
                          </a:solidFill>
                          <a:latin typeface="+mj-ea"/>
                          <a:ea typeface="+mn-ea"/>
                          <a:cs typeface="+mn-cs"/>
                        </a:rPr>
                        <a:t>出典：大阪市</a:t>
                      </a:r>
                      <a:r>
                        <a:rPr kumimoji="1" lang="en-US" altLang="ja-JP" sz="1000" b="0" i="0" u="none" strike="noStrike" kern="1200" dirty="0">
                          <a:solidFill>
                            <a:srgbClr val="000000"/>
                          </a:solidFill>
                          <a:latin typeface="+mj-ea"/>
                          <a:ea typeface="+mn-ea"/>
                          <a:cs typeface="+mn-cs"/>
                        </a:rPr>
                        <a:t>HP</a:t>
                      </a:r>
                      <a:r>
                        <a:rPr kumimoji="1" lang="ja-JP" altLang="en-US" sz="1000" b="0" i="0" u="none" strike="noStrike" kern="1200" dirty="0">
                          <a:solidFill>
                            <a:srgbClr val="000000"/>
                          </a:solidFill>
                          <a:latin typeface="+mj-ea"/>
                          <a:ea typeface="+mn-ea"/>
                          <a:cs typeface="+mn-cs"/>
                        </a:rPr>
                        <a:t>（大阪市の推計人口（平成</a:t>
                      </a:r>
                      <a:r>
                        <a:rPr kumimoji="1" lang="en-US" altLang="ja-JP" sz="1000" b="0" i="0" u="none" strike="noStrike" kern="1200" dirty="0">
                          <a:solidFill>
                            <a:srgbClr val="000000"/>
                          </a:solidFill>
                          <a:latin typeface="+mj-ea"/>
                          <a:ea typeface="+mn-ea"/>
                          <a:cs typeface="+mn-cs"/>
                        </a:rPr>
                        <a:t>25</a:t>
                      </a:r>
                      <a:r>
                        <a:rPr kumimoji="1" lang="ja-JP" altLang="en-US" sz="1000" b="0" i="0" u="none" strike="noStrike" kern="1200" dirty="0">
                          <a:solidFill>
                            <a:srgbClr val="000000"/>
                          </a:solidFill>
                          <a:latin typeface="+mj-ea"/>
                          <a:ea typeface="+mn-ea"/>
                          <a:cs typeface="+mn-cs"/>
                        </a:rPr>
                        <a:t>年</a:t>
                      </a:r>
                      <a:r>
                        <a:rPr kumimoji="1" lang="en-US" altLang="ja-JP" sz="1000" b="0" i="0" u="none" strike="noStrike" kern="1200" dirty="0">
                          <a:solidFill>
                            <a:srgbClr val="000000"/>
                          </a:solidFill>
                          <a:latin typeface="+mj-ea"/>
                          <a:ea typeface="+mn-ea"/>
                          <a:cs typeface="+mn-cs"/>
                        </a:rPr>
                        <a:t>10</a:t>
                      </a:r>
                      <a:r>
                        <a:rPr kumimoji="1" lang="ja-JP" altLang="en-US" sz="1000" b="0" i="0" u="none" strike="noStrike" kern="1200" dirty="0">
                          <a:solidFill>
                            <a:srgbClr val="000000"/>
                          </a:solidFill>
                          <a:latin typeface="+mj-ea"/>
                          <a:ea typeface="+mn-ea"/>
                          <a:cs typeface="+mn-cs"/>
                        </a:rPr>
                        <a:t>月</a:t>
                      </a:r>
                      <a:r>
                        <a:rPr kumimoji="1" lang="en-US" altLang="ja-JP" sz="1000" b="0" i="0" u="none" strike="noStrike" kern="1200" dirty="0">
                          <a:solidFill>
                            <a:srgbClr val="000000"/>
                          </a:solidFill>
                          <a:latin typeface="+mj-ea"/>
                          <a:ea typeface="+mn-ea"/>
                          <a:cs typeface="+mn-cs"/>
                        </a:rPr>
                        <a:t>1</a:t>
                      </a:r>
                      <a:r>
                        <a:rPr kumimoji="1" lang="ja-JP" altLang="en-US" sz="1000" b="0" i="0" u="none" strike="noStrike" kern="1200" dirty="0">
                          <a:solidFill>
                            <a:srgbClr val="000000"/>
                          </a:solidFill>
                          <a:latin typeface="+mj-ea"/>
                          <a:ea typeface="+mn-ea"/>
                          <a:cs typeface="+mn-cs"/>
                        </a:rPr>
                        <a:t>日））</a:t>
                      </a:r>
                      <a:endParaRPr kumimoji="1" lang="en-US" altLang="ja-JP" sz="1000" b="0" i="0" u="none" strike="noStrike" kern="1200" dirty="0">
                        <a:solidFill>
                          <a:srgbClr val="000000"/>
                        </a:solidFill>
                        <a:latin typeface="+mj-ea"/>
                        <a:ea typeface="+mn-ea"/>
                        <a:cs typeface="+mn-cs"/>
                      </a:endParaRPr>
                    </a:p>
                    <a:p>
                      <a:pPr marL="0" marR="0" indent="0" algn="l" defTabSz="914400" rtl="0" eaLnBrk="1" fontAlgn="ctr" latinLnBrk="0" hangingPunct="1">
                        <a:lnSpc>
                          <a:spcPct val="100000"/>
                        </a:lnSpc>
                        <a:spcBef>
                          <a:spcPts val="0"/>
                        </a:spcBef>
                        <a:spcAft>
                          <a:spcPts val="0"/>
                        </a:spcAft>
                        <a:buClrTx/>
                        <a:buSzTx/>
                        <a:buFontTx/>
                        <a:buNone/>
                        <a:tabLst/>
                        <a:defRPr/>
                      </a:pPr>
                      <a:r>
                        <a:rPr kumimoji="1" lang="ja-JP" altLang="en-US" sz="1000" b="0" i="0" u="none" strike="noStrike" kern="1200" dirty="0">
                          <a:solidFill>
                            <a:srgbClr val="000000"/>
                          </a:solidFill>
                          <a:latin typeface="+mj-ea"/>
                          <a:ea typeface="+mn-ea"/>
                          <a:cs typeface="+mn-cs"/>
                        </a:rPr>
                        <a:t>　　    総務省</a:t>
                      </a:r>
                      <a:r>
                        <a:rPr kumimoji="1" lang="en-US" altLang="ja-JP" sz="1000" b="0" i="0" u="none" strike="noStrike" kern="1200" dirty="0">
                          <a:solidFill>
                            <a:srgbClr val="000000"/>
                          </a:solidFill>
                          <a:latin typeface="+mj-ea"/>
                          <a:ea typeface="+mn-ea"/>
                          <a:cs typeface="+mn-cs"/>
                        </a:rPr>
                        <a:t>HP</a:t>
                      </a:r>
                      <a:r>
                        <a:rPr kumimoji="1" lang="ja-JP" altLang="en-US" sz="1000" b="0" i="0" u="none" strike="noStrike" kern="1200" dirty="0">
                          <a:solidFill>
                            <a:srgbClr val="000000"/>
                          </a:solidFill>
                          <a:latin typeface="+mj-ea"/>
                          <a:ea typeface="+mn-ea"/>
                          <a:cs typeface="+mn-cs"/>
                        </a:rPr>
                        <a:t>（推計人口　第三表</a:t>
                      </a:r>
                      <a:r>
                        <a:rPr lang="ja-JP" altLang="en-US" sz="1000" b="0" i="0" u="none" strike="noStrike" dirty="0">
                          <a:solidFill>
                            <a:srgbClr val="000000"/>
                          </a:solidFill>
                          <a:latin typeface="+mj-ea"/>
                          <a:ea typeface="+mj-ea"/>
                        </a:rPr>
                        <a:t>）</a:t>
                      </a:r>
                    </a:p>
                  </a:txBody>
                  <a:tcPr marL="5507" marR="5507" marT="5507" marB="0" anchor="ctr">
                    <a:lnL>
                      <a:noFill/>
                    </a:lnL>
                    <a:lnR>
                      <a:noFill/>
                    </a:lnR>
                    <a:lnT w="12700" cap="flat" cmpd="sng" algn="ctr">
                      <a:solidFill>
                        <a:srgbClr val="000000"/>
                      </a:solidFill>
                      <a:prstDash val="solid"/>
                      <a:round/>
                      <a:headEnd type="none" w="med" len="med"/>
                      <a:tailEnd type="none" w="med" len="med"/>
                    </a:lnT>
                    <a:lnB>
                      <a:noFill/>
                    </a:lnB>
                  </a:tcPr>
                </a:tc>
                <a:tc hMerge="1">
                  <a:txBody>
                    <a:bodyPr/>
                    <a:lstStyle/>
                    <a:p>
                      <a:pPr algn="l" fontAlgn="ctr"/>
                      <a:endParaRPr lang="ja-JP" altLang="en-US" sz="1000" b="0" i="0" u="none" strike="noStrike" dirty="0">
                        <a:solidFill>
                          <a:srgbClr val="000000"/>
                        </a:solidFill>
                        <a:latin typeface="+mj-ea"/>
                        <a:ea typeface="+mj-ea"/>
                      </a:endParaRPr>
                    </a:p>
                  </a:txBody>
                  <a:tcPr marL="5507" marR="5507" marT="5507" marB="0" anchor="ctr">
                    <a:lnL>
                      <a:noFill/>
                    </a:lnL>
                    <a:lnR>
                      <a:noFill/>
                    </a:lnR>
                    <a:lnT w="12700" cap="flat" cmpd="sng" algn="ctr">
                      <a:solidFill>
                        <a:srgbClr val="000000"/>
                      </a:solidFill>
                      <a:prstDash val="solid"/>
                      <a:round/>
                      <a:headEnd type="none" w="med" len="med"/>
                      <a:tailEnd type="none" w="med" len="med"/>
                    </a:lnT>
                    <a:lnB>
                      <a:noFill/>
                    </a:lnB>
                  </a:tcPr>
                </a:tc>
                <a:tc hMerge="1">
                  <a:txBody>
                    <a:bodyPr/>
                    <a:lstStyle/>
                    <a:p>
                      <a:pPr algn="l" fontAlgn="ctr"/>
                      <a:endParaRPr lang="ja-JP" altLang="en-US" sz="1000" b="0" i="0" u="none" strike="noStrike" dirty="0">
                        <a:solidFill>
                          <a:srgbClr val="000000"/>
                        </a:solidFill>
                        <a:latin typeface="+mj-ea"/>
                        <a:ea typeface="+mj-ea"/>
                      </a:endParaRPr>
                    </a:p>
                  </a:txBody>
                  <a:tcPr marL="5507" marR="5507" marT="5507" marB="0" anchor="ctr">
                    <a:lnL>
                      <a:noFill/>
                    </a:lnL>
                    <a:lnR>
                      <a:noFill/>
                    </a:lnR>
                    <a:lnT w="12700" cap="flat" cmpd="sng" algn="ctr">
                      <a:solidFill>
                        <a:srgbClr val="000000"/>
                      </a:solidFill>
                      <a:prstDash val="solid"/>
                      <a:round/>
                      <a:headEnd type="none" w="med" len="med"/>
                      <a:tailEnd type="none" w="med" len="med"/>
                    </a:lnT>
                    <a:lnB>
                      <a:noFill/>
                    </a:lnB>
                  </a:tcPr>
                </a:tc>
                <a:tc hMerge="1">
                  <a:txBody>
                    <a:bodyPr/>
                    <a:lstStyle/>
                    <a:p>
                      <a:pPr algn="l" fontAlgn="ctr"/>
                      <a:endParaRPr lang="ja-JP" altLang="en-US" sz="1000" b="0" i="0" u="none" strike="noStrike" dirty="0">
                        <a:solidFill>
                          <a:srgbClr val="000000"/>
                        </a:solidFill>
                        <a:latin typeface="+mj-ea"/>
                        <a:ea typeface="+mj-ea"/>
                      </a:endParaRPr>
                    </a:p>
                  </a:txBody>
                  <a:tcPr marL="5507" marR="5507" marT="5507" marB="0" anchor="ctr">
                    <a:lnL>
                      <a:noFill/>
                    </a:lnL>
                    <a:lnR>
                      <a:noFill/>
                    </a:lnR>
                    <a:lnT w="12700" cap="flat" cmpd="sng" algn="ctr">
                      <a:solidFill>
                        <a:srgbClr val="000000"/>
                      </a:solidFill>
                      <a:prstDash val="solid"/>
                      <a:round/>
                      <a:headEnd type="none" w="med" len="med"/>
                      <a:tailEnd type="none" w="med" len="med"/>
                    </a:lnT>
                    <a:lnB>
                      <a:noFill/>
                    </a:lnB>
                  </a:tcPr>
                </a:tc>
                <a:tc hMerge="1">
                  <a:txBody>
                    <a:bodyPr/>
                    <a:lstStyle/>
                    <a:p>
                      <a:pPr algn="l" fontAlgn="ctr"/>
                      <a:endParaRPr lang="ja-JP" altLang="en-US" sz="1000" b="0" i="0" u="none" strike="noStrike" dirty="0">
                        <a:solidFill>
                          <a:srgbClr val="000000"/>
                        </a:solidFill>
                        <a:latin typeface="+mj-ea"/>
                        <a:ea typeface="+mj-ea"/>
                      </a:endParaRPr>
                    </a:p>
                  </a:txBody>
                  <a:tcPr marL="5507" marR="5507" marT="5507" marB="0" anchor="ctr">
                    <a:lnL>
                      <a:noFill/>
                    </a:lnL>
                    <a:lnR>
                      <a:noFill/>
                    </a:lnR>
                    <a:lnT w="12700" cap="flat" cmpd="sng" algn="ctr">
                      <a:solidFill>
                        <a:srgbClr val="000000"/>
                      </a:solidFill>
                      <a:prstDash val="solid"/>
                      <a:round/>
                      <a:headEnd type="none" w="med" len="med"/>
                      <a:tailEnd type="none" w="med" len="med"/>
                    </a:lnT>
                    <a:lnB>
                      <a:noFill/>
                    </a:lnB>
                  </a:tcPr>
                </a:tc>
                <a:extLst>
                  <a:ext uri="{0D108BD9-81ED-4DB2-BD59-A6C34878D82A}">
                    <a16:rowId xmlns:a16="http://schemas.microsoft.com/office/drawing/2014/main" val="10029"/>
                  </a:ext>
                </a:extLst>
              </a:tr>
              <a:tr h="192703">
                <a:tc>
                  <a:txBody>
                    <a:bodyPr/>
                    <a:lstStyle/>
                    <a:p>
                      <a:pPr algn="l" fontAlgn="ctr"/>
                      <a:endParaRPr lang="ja-JP" altLang="en-US" sz="1000" b="0" i="0" u="none" strike="noStrike">
                        <a:solidFill>
                          <a:srgbClr val="000000"/>
                        </a:solidFill>
                        <a:latin typeface="+mj-ea"/>
                        <a:ea typeface="+mj-ea"/>
                      </a:endParaRPr>
                    </a:p>
                  </a:txBody>
                  <a:tcPr marL="5507" marR="5507" marT="5507" marB="0" anchor="ctr">
                    <a:lnL>
                      <a:noFill/>
                    </a:lnL>
                    <a:lnR>
                      <a:noFill/>
                    </a:lnR>
                    <a:lnT>
                      <a:noFill/>
                    </a:lnT>
                    <a:lnB>
                      <a:noFill/>
                    </a:lnB>
                  </a:tcPr>
                </a:tc>
                <a:tc>
                  <a:txBody>
                    <a:bodyPr/>
                    <a:lstStyle/>
                    <a:p>
                      <a:pPr algn="l" fontAlgn="ctr"/>
                      <a:endParaRPr lang="ja-JP" altLang="en-US" sz="1000" b="0" i="0" u="none" strike="noStrike">
                        <a:solidFill>
                          <a:srgbClr val="000000"/>
                        </a:solidFill>
                        <a:latin typeface="+mj-ea"/>
                        <a:ea typeface="+mj-ea"/>
                      </a:endParaRPr>
                    </a:p>
                  </a:txBody>
                  <a:tcPr marL="5507" marR="5507" marT="5507" marB="0" anchor="ctr">
                    <a:lnL>
                      <a:noFill/>
                    </a:lnL>
                    <a:lnR>
                      <a:noFill/>
                    </a:lnR>
                    <a:lnT>
                      <a:noFill/>
                    </a:lnT>
                    <a:lnB>
                      <a:noFill/>
                    </a:lnB>
                  </a:tcPr>
                </a:tc>
                <a:tc>
                  <a:txBody>
                    <a:bodyPr/>
                    <a:lstStyle/>
                    <a:p>
                      <a:pPr algn="l" fontAlgn="ctr"/>
                      <a:endParaRPr lang="ja-JP" altLang="en-US" sz="1000" b="0" i="0" u="none" strike="noStrike">
                        <a:solidFill>
                          <a:srgbClr val="000000"/>
                        </a:solidFill>
                        <a:latin typeface="+mj-ea"/>
                        <a:ea typeface="+mj-ea"/>
                      </a:endParaRPr>
                    </a:p>
                  </a:txBody>
                  <a:tcPr marL="5507" marR="5507" marT="5507" marB="0" anchor="ctr">
                    <a:lnL>
                      <a:noFill/>
                    </a:lnL>
                    <a:lnR>
                      <a:noFill/>
                    </a:lnR>
                    <a:lnT>
                      <a:noFill/>
                    </a:lnT>
                    <a:lnB>
                      <a:noFill/>
                    </a:lnB>
                  </a:tcPr>
                </a:tc>
                <a:tc>
                  <a:txBody>
                    <a:bodyPr/>
                    <a:lstStyle/>
                    <a:p>
                      <a:pPr algn="l" fontAlgn="ctr"/>
                      <a:endParaRPr lang="ja-JP" altLang="en-US" sz="1000" b="0" i="0" u="none" strike="noStrike">
                        <a:solidFill>
                          <a:srgbClr val="000000"/>
                        </a:solidFill>
                        <a:latin typeface="+mj-ea"/>
                        <a:ea typeface="+mj-ea"/>
                      </a:endParaRPr>
                    </a:p>
                  </a:txBody>
                  <a:tcPr marL="5507" marR="5507" marT="5507" marB="0" anchor="ctr">
                    <a:lnL>
                      <a:noFill/>
                    </a:lnL>
                    <a:lnR>
                      <a:noFill/>
                    </a:lnR>
                    <a:lnT>
                      <a:noFill/>
                    </a:lnT>
                    <a:lnB>
                      <a:noFill/>
                    </a:lnB>
                  </a:tcPr>
                </a:tc>
                <a:tc>
                  <a:txBody>
                    <a:bodyPr/>
                    <a:lstStyle/>
                    <a:p>
                      <a:pPr algn="l" fontAlgn="ctr"/>
                      <a:endParaRPr lang="ja-JP" altLang="en-US" sz="1000" b="0" i="0" u="none" strike="noStrike" dirty="0">
                        <a:solidFill>
                          <a:srgbClr val="000000"/>
                        </a:solidFill>
                        <a:latin typeface="+mj-ea"/>
                        <a:ea typeface="+mj-ea"/>
                      </a:endParaRPr>
                    </a:p>
                  </a:txBody>
                  <a:tcPr marL="5507" marR="5507" marT="5507" marB="0" anchor="ctr">
                    <a:lnL>
                      <a:noFill/>
                    </a:lnL>
                    <a:lnR>
                      <a:noFill/>
                    </a:lnR>
                    <a:lnT>
                      <a:noFill/>
                    </a:lnT>
                    <a:lnB>
                      <a:noFill/>
                    </a:lnB>
                  </a:tcPr>
                </a:tc>
                <a:extLst>
                  <a:ext uri="{0D108BD9-81ED-4DB2-BD59-A6C34878D82A}">
                    <a16:rowId xmlns:a16="http://schemas.microsoft.com/office/drawing/2014/main" val="10030"/>
                  </a:ext>
                </a:extLst>
              </a:tr>
            </a:tbl>
          </a:graphicData>
        </a:graphic>
      </p:graphicFrame>
      <p:sp>
        <p:nvSpPr>
          <p:cNvPr id="10" name="ホームベース 9"/>
          <p:cNvSpPr/>
          <p:nvPr/>
        </p:nvSpPr>
        <p:spPr>
          <a:xfrm>
            <a:off x="4466222" y="2204864"/>
            <a:ext cx="358781" cy="2520280"/>
          </a:xfrm>
          <a:prstGeom prst="homePlate">
            <a:avLst>
              <a:gd name="adj" fmla="val 100000"/>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2" name="テキスト ボックス 36"/>
          <p:cNvSpPr txBox="1"/>
          <p:nvPr/>
        </p:nvSpPr>
        <p:spPr>
          <a:xfrm>
            <a:off x="-2557" y="71046"/>
            <a:ext cx="3308275"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lvl="0">
              <a:defRPr/>
            </a:pP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Ⅰ</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　</a:t>
            </a:r>
            <a:r>
              <a:rPr lang="ja-JP" altLang="en-US"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政策の刷新・西成特区構想</a:t>
            </a:r>
          </a:p>
        </p:txBody>
      </p:sp>
      <p:sp>
        <p:nvSpPr>
          <p:cNvPr id="3" name="スライド番号プレースホルダー 2"/>
          <p:cNvSpPr>
            <a:spLocks noGrp="1"/>
          </p:cNvSpPr>
          <p:nvPr>
            <p:ph type="sldNum" sz="quarter" idx="12"/>
          </p:nvPr>
        </p:nvSpPr>
        <p:spPr/>
        <p:txBody>
          <a:bodyPr/>
          <a:lstStyle/>
          <a:p>
            <a:fld id="{CCEC3038-1CF1-4B63-9920-55248DCFBA97}" type="slidenum">
              <a:rPr kumimoji="1" lang="ja-JP" altLang="en-US" smtClean="0"/>
              <a:pPr/>
              <a:t>30</a:t>
            </a:fld>
            <a:endParaRPr kumimoji="1" lang="ja-JP" altLang="en-US"/>
          </a:p>
        </p:txBody>
      </p:sp>
    </p:spTree>
    <p:extLst>
      <p:ext uri="{BB962C8B-B14F-4D97-AF65-F5344CB8AC3E}">
        <p14:creationId xmlns:p14="http://schemas.microsoft.com/office/powerpoint/2010/main" val="1724611646"/>
      </p:ext>
    </p:extLst>
  </p:cSld>
  <p:clrMapOvr>
    <a:masterClrMapping/>
  </p:clrMapOvr>
</p:sld>
</file>

<file path=ppt/slides/slide3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Rectangle 4"/>
          <p:cNvSpPr>
            <a:spLocks noChangeArrowheads="1"/>
          </p:cNvSpPr>
          <p:nvPr/>
        </p:nvSpPr>
        <p:spPr bwMode="auto">
          <a:xfrm>
            <a:off x="350227" y="1050682"/>
            <a:ext cx="8442081" cy="439616"/>
          </a:xfrm>
          <a:prstGeom prst="rect">
            <a:avLst/>
          </a:prstGeom>
          <a:solidFill>
            <a:srgbClr val="000099"/>
          </a:solidFill>
          <a:ln w="38100" algn="ctr">
            <a:noFill/>
            <a:miter lim="800000"/>
            <a:headEnd/>
            <a:tailEnd/>
          </a:ln>
          <a:effectLst/>
        </p:spPr>
        <p:txBody>
          <a:bodyPr wrap="none" lIns="71934" tIns="35967" rIns="71934" bIns="35967" anchor="ctr"/>
          <a:lstStyle/>
          <a:p>
            <a:pPr marL="0" marR="0" lvl="0" indent="0" algn="ctr" defTabSz="844083" rtl="0" eaLnBrk="1" fontAlgn="base" latinLnBrk="0" hangingPunct="1">
              <a:lnSpc>
                <a:spcPct val="100000"/>
              </a:lnSpc>
              <a:spcBef>
                <a:spcPct val="0"/>
              </a:spcBef>
              <a:spcAft>
                <a:spcPct val="0"/>
              </a:spcAft>
              <a:buClrTx/>
              <a:buSzTx/>
              <a:buFontTx/>
              <a:buNone/>
              <a:tabLst/>
              <a:defRPr/>
            </a:pPr>
            <a:r>
              <a:rPr kumimoji="1" lang="ja-JP" altLang="en-US" sz="2585"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HG創英角ｺﾞｼｯｸUB" pitchFamily="49" charset="-128"/>
                <a:cs typeface="+mn-cs"/>
              </a:rPr>
              <a:t>令和３年度</a:t>
            </a:r>
            <a:endParaRPr kumimoji="1" lang="en-US" altLang="ja-JP" sz="2585"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HG創英角ｺﾞｼｯｸUB" pitchFamily="49" charset="-128"/>
              <a:cs typeface="+mn-cs"/>
            </a:endParaRPr>
          </a:p>
        </p:txBody>
      </p:sp>
      <p:sp>
        <p:nvSpPr>
          <p:cNvPr id="7" name="コンテンツ プレースホルダー 2"/>
          <p:cNvSpPr txBox="1">
            <a:spLocks/>
          </p:cNvSpPr>
          <p:nvPr/>
        </p:nvSpPr>
        <p:spPr>
          <a:xfrm>
            <a:off x="507022" y="1949810"/>
            <a:ext cx="8128490" cy="1723776"/>
          </a:xfrm>
          <a:prstGeom prst="rect">
            <a:avLst/>
          </a:prstGeom>
        </p:spPr>
        <p:txBody>
          <a:bodyPr anchor="t" anchorCtr="0">
            <a:noAutofit/>
          </a:bodyPr>
          <a:lstStyle>
            <a:lvl1pPr marL="285750" indent="-285750" algn="l" rtl="0" eaLnBrk="0" fontAlgn="base" hangingPunct="0">
              <a:spcBef>
                <a:spcPct val="20000"/>
              </a:spcBef>
              <a:spcAft>
                <a:spcPct val="0"/>
              </a:spcAft>
              <a:buChar char="•"/>
              <a:defRPr kumimoji="1" sz="2800">
                <a:solidFill>
                  <a:schemeClr val="tx1"/>
                </a:solidFill>
                <a:latin typeface="+mn-lt"/>
                <a:ea typeface="+mn-ea"/>
                <a:cs typeface="+mn-cs"/>
              </a:defRPr>
            </a:lvl1pPr>
            <a:lvl2pPr marL="627063" indent="-236538" algn="l" rtl="0" eaLnBrk="0" fontAlgn="base" hangingPunct="0">
              <a:spcBef>
                <a:spcPct val="20000"/>
              </a:spcBef>
              <a:spcAft>
                <a:spcPct val="0"/>
              </a:spcAft>
              <a:buChar char="–"/>
              <a:defRPr kumimoji="1" sz="2400">
                <a:solidFill>
                  <a:schemeClr val="tx1"/>
                </a:solidFill>
                <a:latin typeface="+mn-lt"/>
                <a:ea typeface="+mn-ea"/>
              </a:defRPr>
            </a:lvl2pPr>
            <a:lvl3pPr marL="968375" indent="-188913" algn="l" rtl="0" eaLnBrk="0" fontAlgn="base" hangingPunct="0">
              <a:spcBef>
                <a:spcPct val="20000"/>
              </a:spcBef>
              <a:spcAft>
                <a:spcPct val="0"/>
              </a:spcAft>
              <a:buChar char="•"/>
              <a:defRPr kumimoji="1" sz="2000">
                <a:solidFill>
                  <a:schemeClr val="tx1"/>
                </a:solidFill>
                <a:latin typeface="+mn-lt"/>
                <a:ea typeface="+mn-ea"/>
              </a:defRPr>
            </a:lvl3pPr>
            <a:lvl4pPr marL="1357313" indent="-188913" algn="l" rtl="0" eaLnBrk="0" fontAlgn="base" hangingPunct="0">
              <a:spcBef>
                <a:spcPct val="20000"/>
              </a:spcBef>
              <a:spcAft>
                <a:spcPct val="0"/>
              </a:spcAft>
              <a:buChar char="–"/>
              <a:defRPr kumimoji="1" sz="1700">
                <a:solidFill>
                  <a:schemeClr val="tx1"/>
                </a:solidFill>
                <a:latin typeface="+mn-lt"/>
                <a:ea typeface="+mn-ea"/>
              </a:defRPr>
            </a:lvl4pPr>
            <a:lvl5pPr marL="1747838" indent="-188913" algn="l" rtl="0" eaLnBrk="0" fontAlgn="base" hangingPunct="0">
              <a:spcBef>
                <a:spcPct val="20000"/>
              </a:spcBef>
              <a:spcAft>
                <a:spcPct val="0"/>
              </a:spcAft>
              <a:buChar char="»"/>
              <a:defRPr kumimoji="1" sz="1700">
                <a:solidFill>
                  <a:schemeClr val="tx1"/>
                </a:solidFill>
                <a:latin typeface="+mn-lt"/>
                <a:ea typeface="+mn-ea"/>
              </a:defRPr>
            </a:lvl5pPr>
            <a:lvl6pPr marL="2142013" indent="-194728" algn="l" rtl="0" fontAlgn="base">
              <a:spcBef>
                <a:spcPct val="20000"/>
              </a:spcBef>
              <a:spcAft>
                <a:spcPct val="0"/>
              </a:spcAft>
              <a:buChar char="»"/>
              <a:defRPr kumimoji="1" sz="1700">
                <a:solidFill>
                  <a:schemeClr val="tx1"/>
                </a:solidFill>
                <a:latin typeface="+mn-lt"/>
                <a:ea typeface="+mn-ea"/>
              </a:defRPr>
            </a:lvl6pPr>
            <a:lvl7pPr marL="2531469" indent="-194728" algn="l" rtl="0" fontAlgn="base">
              <a:spcBef>
                <a:spcPct val="20000"/>
              </a:spcBef>
              <a:spcAft>
                <a:spcPct val="0"/>
              </a:spcAft>
              <a:buChar char="»"/>
              <a:defRPr kumimoji="1" sz="1700">
                <a:solidFill>
                  <a:schemeClr val="tx1"/>
                </a:solidFill>
                <a:latin typeface="+mn-lt"/>
                <a:ea typeface="+mn-ea"/>
              </a:defRPr>
            </a:lvl7pPr>
            <a:lvl8pPr marL="2920928" indent="-194728" algn="l" rtl="0" fontAlgn="base">
              <a:spcBef>
                <a:spcPct val="20000"/>
              </a:spcBef>
              <a:spcAft>
                <a:spcPct val="0"/>
              </a:spcAft>
              <a:buChar char="»"/>
              <a:defRPr kumimoji="1" sz="1700">
                <a:solidFill>
                  <a:schemeClr val="tx1"/>
                </a:solidFill>
                <a:latin typeface="+mn-lt"/>
                <a:ea typeface="+mn-ea"/>
              </a:defRPr>
            </a:lvl8pPr>
            <a:lvl9pPr marL="3310386" indent="-194728" algn="l" rtl="0" fontAlgn="base">
              <a:spcBef>
                <a:spcPct val="20000"/>
              </a:spcBef>
              <a:spcAft>
                <a:spcPct val="0"/>
              </a:spcAft>
              <a:buChar char="»"/>
              <a:defRPr kumimoji="1" sz="1700">
                <a:solidFill>
                  <a:schemeClr val="tx1"/>
                </a:solidFill>
                <a:latin typeface="+mn-lt"/>
                <a:ea typeface="+mn-ea"/>
              </a:defRPr>
            </a:lvl9pPr>
          </a:lstStyle>
          <a:p>
            <a:pPr marL="263776" marR="0" lvl="0" indent="-263776" algn="l" defTabSz="844083" rtl="0" eaLnBrk="0" fontAlgn="base" latinLnBrk="0" hangingPunct="0">
              <a:lnSpc>
                <a:spcPct val="120000"/>
              </a:lnSpc>
              <a:spcBef>
                <a:spcPts val="0"/>
              </a:spcBef>
              <a:spcAft>
                <a:spcPct val="0"/>
              </a:spcAft>
              <a:buClrTx/>
              <a:buSzTx/>
              <a:buFont typeface="Wingdings" panose="05000000000000000000" pitchFamily="2" charset="2"/>
              <a:buChar char="Ø"/>
              <a:tabLst/>
              <a:defRPr/>
            </a:pPr>
            <a:endPar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p:txBody>
      </p:sp>
      <p:sp>
        <p:nvSpPr>
          <p:cNvPr id="5" name="AutoShape 6"/>
          <p:cNvSpPr>
            <a:spLocks noChangeArrowheads="1"/>
          </p:cNvSpPr>
          <p:nvPr/>
        </p:nvSpPr>
        <p:spPr bwMode="auto">
          <a:xfrm>
            <a:off x="507017" y="1557246"/>
            <a:ext cx="8128489" cy="684411"/>
          </a:xfrm>
          <a:prstGeom prst="roundRect">
            <a:avLst>
              <a:gd name="adj" fmla="val 16667"/>
            </a:avLst>
          </a:prstGeom>
          <a:solidFill>
            <a:schemeClr val="accent1">
              <a:lumMod val="40000"/>
              <a:lumOff val="60000"/>
            </a:schemeClr>
          </a:solidFill>
          <a:ln w="22225">
            <a:noFill/>
            <a:round/>
            <a:headEnd/>
            <a:tailEnd/>
          </a:ln>
          <a:effectLst>
            <a:outerShdw blurRad="50800" dist="38100" dir="2700000" algn="tl" rotWithShape="0">
              <a:prstClr val="black">
                <a:alpha val="40000"/>
              </a:prstClr>
            </a:outerShdw>
          </a:effectLst>
        </p:spPr>
        <p:txBody>
          <a:bodyPr lIns="71934" tIns="0" rIns="71934" bIns="0" anchor="ctr"/>
          <a:lstStyle/>
          <a:p>
            <a:pPr marL="0" marR="0" lvl="0" indent="0" algn="l" defTabSz="844083" rtl="0" eaLnBrk="0" fontAlgn="base" latinLnBrk="0" hangingPunct="0">
              <a:lnSpc>
                <a:spcPct val="100000"/>
              </a:lnSpc>
              <a:spcBef>
                <a:spcPct val="0"/>
              </a:spcBef>
              <a:spcAft>
                <a:spcPct val="0"/>
              </a:spcAft>
              <a:buClrTx/>
              <a:buSzTx/>
              <a:buFontTx/>
              <a:buNone/>
              <a:tabLst/>
              <a:defRPr/>
            </a:pPr>
            <a:r>
              <a:rPr kumimoji="1" lang="ja-JP" altLang="en-US" sz="1939" b="1"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（参考）感染拡大防止に向けた営業時間短縮協力金の支給</a:t>
            </a:r>
          </a:p>
        </p:txBody>
      </p:sp>
      <p:sp>
        <p:nvSpPr>
          <p:cNvPr id="2" name="正方形/長方形 1"/>
          <p:cNvSpPr/>
          <p:nvPr/>
        </p:nvSpPr>
        <p:spPr>
          <a:xfrm>
            <a:off x="507016" y="2241657"/>
            <a:ext cx="8128488" cy="603883"/>
          </a:xfrm>
          <a:prstGeom prst="rect">
            <a:avLst/>
          </a:prstGeom>
        </p:spPr>
        <p:txBody>
          <a:bodyPr wrap="square">
            <a:spAutoFit/>
          </a:bodyPr>
          <a:lstStyle/>
          <a:p>
            <a:pPr marL="263776" marR="0" lvl="0" indent="-263776" algn="l" defTabSz="844083" rtl="0" eaLnBrk="0" fontAlgn="base" latinLnBrk="0" hangingPunct="0">
              <a:lnSpc>
                <a:spcPct val="100000"/>
              </a:lnSpc>
              <a:spcBef>
                <a:spcPct val="0"/>
              </a:spcBef>
              <a:spcAft>
                <a:spcPct val="0"/>
              </a:spcAft>
              <a:buClrTx/>
              <a:buSzTx/>
              <a:buFont typeface="Wingdings" panose="05000000000000000000" pitchFamily="2" charset="2"/>
              <a:buChar char="Ø"/>
              <a:tabLst/>
              <a:defRPr/>
            </a:pPr>
            <a:r>
              <a:rPr kumimoji="1" lang="ja-JP" altLang="en-US"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令和２年度に大阪市内の酒類の提供を行う飲食店等を対象に大阪府が実施した休業要請等にご協力いただいた事業者へ、協力金の本市支給事務を引き続き実施</a:t>
            </a:r>
          </a:p>
        </p:txBody>
      </p:sp>
      <p:sp>
        <p:nvSpPr>
          <p:cNvPr id="3" name="スライド番号プレースホルダー 2"/>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1E2DCCE-2328-4EE7-B47C-8DACD135FF60}" type="slidenum">
              <a:rPr kumimoji="1" lang="en-US" altLang="ja-JP" sz="11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309</a:t>
            </a:fld>
            <a:endParaRPr kumimoji="1" lang="en-US" altLang="ja-JP" sz="11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
        <p:nvSpPr>
          <p:cNvPr id="8" name="テキスト ボックス 36"/>
          <p:cNvSpPr txBox="1"/>
          <p:nvPr/>
        </p:nvSpPr>
        <p:spPr>
          <a:xfrm>
            <a:off x="53576" y="46166"/>
            <a:ext cx="3993789"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Ⅳ</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　新型</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コロナウイルス感染症</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対策</a:t>
            </a:r>
            <a:endPar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endParaRPr>
          </a:p>
        </p:txBody>
      </p:sp>
    </p:spTree>
    <p:extLst>
      <p:ext uri="{BB962C8B-B14F-4D97-AF65-F5344CB8AC3E}">
        <p14:creationId xmlns:p14="http://schemas.microsoft.com/office/powerpoint/2010/main" val="2820557422"/>
      </p:ext>
    </p:extLst>
  </p:cSld>
  <p:clrMapOvr>
    <a:masterClrMapping/>
  </p:clrMapOvr>
  <p:transition/>
  <p:timing>
    <p:tnLst>
      <p:par>
        <p:cTn id="1" dur="indefinite" restart="never" nodeType="tmRoot"/>
      </p:par>
    </p:tnLst>
  </p:timing>
</p:sld>
</file>

<file path=ppt/slides/slide3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Rectangle 4"/>
          <p:cNvSpPr>
            <a:spLocks noChangeArrowheads="1"/>
          </p:cNvSpPr>
          <p:nvPr/>
        </p:nvSpPr>
        <p:spPr bwMode="auto">
          <a:xfrm>
            <a:off x="350227" y="1050682"/>
            <a:ext cx="8442081" cy="439616"/>
          </a:xfrm>
          <a:prstGeom prst="rect">
            <a:avLst/>
          </a:prstGeom>
          <a:solidFill>
            <a:srgbClr val="000099"/>
          </a:solidFill>
          <a:ln w="38100" algn="ctr">
            <a:noFill/>
            <a:miter lim="800000"/>
            <a:headEnd/>
            <a:tailEnd/>
          </a:ln>
          <a:effectLst/>
        </p:spPr>
        <p:txBody>
          <a:bodyPr wrap="none" lIns="71934" tIns="35967" rIns="71934" bIns="35967" anchor="ctr"/>
          <a:lstStyle/>
          <a:p>
            <a:pPr marL="0" marR="0" lvl="0" indent="0" algn="ctr" defTabSz="844083" rtl="0" eaLnBrk="1" fontAlgn="base" latinLnBrk="0" hangingPunct="1">
              <a:lnSpc>
                <a:spcPct val="100000"/>
              </a:lnSpc>
              <a:spcBef>
                <a:spcPct val="0"/>
              </a:spcBef>
              <a:spcAft>
                <a:spcPct val="0"/>
              </a:spcAft>
              <a:buClrTx/>
              <a:buSzTx/>
              <a:buFontTx/>
              <a:buNone/>
              <a:tabLst/>
              <a:defRPr/>
            </a:pPr>
            <a:r>
              <a:rPr kumimoji="1" lang="ja-JP" altLang="en-US" sz="2585"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HG創英角ｺﾞｼｯｸUB" pitchFamily="49" charset="-128"/>
                <a:cs typeface="+mn-cs"/>
              </a:rPr>
              <a:t>令和３年度</a:t>
            </a:r>
            <a:endParaRPr kumimoji="1" lang="en-US" altLang="ja-JP" sz="2585"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HG創英角ｺﾞｼｯｸUB" pitchFamily="49" charset="-128"/>
              <a:cs typeface="+mn-cs"/>
            </a:endParaRPr>
          </a:p>
        </p:txBody>
      </p:sp>
      <p:sp>
        <p:nvSpPr>
          <p:cNvPr id="7" name="コンテンツ プレースホルダー 2"/>
          <p:cNvSpPr txBox="1">
            <a:spLocks/>
          </p:cNvSpPr>
          <p:nvPr/>
        </p:nvSpPr>
        <p:spPr>
          <a:xfrm>
            <a:off x="507022" y="1949810"/>
            <a:ext cx="8128490" cy="1723776"/>
          </a:xfrm>
          <a:prstGeom prst="rect">
            <a:avLst/>
          </a:prstGeom>
        </p:spPr>
        <p:txBody>
          <a:bodyPr anchor="t" anchorCtr="0">
            <a:noAutofit/>
          </a:bodyPr>
          <a:lstStyle>
            <a:lvl1pPr marL="285750" indent="-285750" algn="l" rtl="0" eaLnBrk="0" fontAlgn="base" hangingPunct="0">
              <a:spcBef>
                <a:spcPct val="20000"/>
              </a:spcBef>
              <a:spcAft>
                <a:spcPct val="0"/>
              </a:spcAft>
              <a:buChar char="•"/>
              <a:defRPr kumimoji="1" sz="2800">
                <a:solidFill>
                  <a:schemeClr val="tx1"/>
                </a:solidFill>
                <a:latin typeface="+mn-lt"/>
                <a:ea typeface="+mn-ea"/>
                <a:cs typeface="+mn-cs"/>
              </a:defRPr>
            </a:lvl1pPr>
            <a:lvl2pPr marL="627063" indent="-236538" algn="l" rtl="0" eaLnBrk="0" fontAlgn="base" hangingPunct="0">
              <a:spcBef>
                <a:spcPct val="20000"/>
              </a:spcBef>
              <a:spcAft>
                <a:spcPct val="0"/>
              </a:spcAft>
              <a:buChar char="–"/>
              <a:defRPr kumimoji="1" sz="2400">
                <a:solidFill>
                  <a:schemeClr val="tx1"/>
                </a:solidFill>
                <a:latin typeface="+mn-lt"/>
                <a:ea typeface="+mn-ea"/>
              </a:defRPr>
            </a:lvl2pPr>
            <a:lvl3pPr marL="968375" indent="-188913" algn="l" rtl="0" eaLnBrk="0" fontAlgn="base" hangingPunct="0">
              <a:spcBef>
                <a:spcPct val="20000"/>
              </a:spcBef>
              <a:spcAft>
                <a:spcPct val="0"/>
              </a:spcAft>
              <a:buChar char="•"/>
              <a:defRPr kumimoji="1" sz="2000">
                <a:solidFill>
                  <a:schemeClr val="tx1"/>
                </a:solidFill>
                <a:latin typeface="+mn-lt"/>
                <a:ea typeface="+mn-ea"/>
              </a:defRPr>
            </a:lvl3pPr>
            <a:lvl4pPr marL="1357313" indent="-188913" algn="l" rtl="0" eaLnBrk="0" fontAlgn="base" hangingPunct="0">
              <a:spcBef>
                <a:spcPct val="20000"/>
              </a:spcBef>
              <a:spcAft>
                <a:spcPct val="0"/>
              </a:spcAft>
              <a:buChar char="–"/>
              <a:defRPr kumimoji="1" sz="1700">
                <a:solidFill>
                  <a:schemeClr val="tx1"/>
                </a:solidFill>
                <a:latin typeface="+mn-lt"/>
                <a:ea typeface="+mn-ea"/>
              </a:defRPr>
            </a:lvl4pPr>
            <a:lvl5pPr marL="1747838" indent="-188913" algn="l" rtl="0" eaLnBrk="0" fontAlgn="base" hangingPunct="0">
              <a:spcBef>
                <a:spcPct val="20000"/>
              </a:spcBef>
              <a:spcAft>
                <a:spcPct val="0"/>
              </a:spcAft>
              <a:buChar char="»"/>
              <a:defRPr kumimoji="1" sz="1700">
                <a:solidFill>
                  <a:schemeClr val="tx1"/>
                </a:solidFill>
                <a:latin typeface="+mn-lt"/>
                <a:ea typeface="+mn-ea"/>
              </a:defRPr>
            </a:lvl5pPr>
            <a:lvl6pPr marL="2142013" indent="-194728" algn="l" rtl="0" fontAlgn="base">
              <a:spcBef>
                <a:spcPct val="20000"/>
              </a:spcBef>
              <a:spcAft>
                <a:spcPct val="0"/>
              </a:spcAft>
              <a:buChar char="»"/>
              <a:defRPr kumimoji="1" sz="1700">
                <a:solidFill>
                  <a:schemeClr val="tx1"/>
                </a:solidFill>
                <a:latin typeface="+mn-lt"/>
                <a:ea typeface="+mn-ea"/>
              </a:defRPr>
            </a:lvl6pPr>
            <a:lvl7pPr marL="2531469" indent="-194728" algn="l" rtl="0" fontAlgn="base">
              <a:spcBef>
                <a:spcPct val="20000"/>
              </a:spcBef>
              <a:spcAft>
                <a:spcPct val="0"/>
              </a:spcAft>
              <a:buChar char="»"/>
              <a:defRPr kumimoji="1" sz="1700">
                <a:solidFill>
                  <a:schemeClr val="tx1"/>
                </a:solidFill>
                <a:latin typeface="+mn-lt"/>
                <a:ea typeface="+mn-ea"/>
              </a:defRPr>
            </a:lvl7pPr>
            <a:lvl8pPr marL="2920928" indent="-194728" algn="l" rtl="0" fontAlgn="base">
              <a:spcBef>
                <a:spcPct val="20000"/>
              </a:spcBef>
              <a:spcAft>
                <a:spcPct val="0"/>
              </a:spcAft>
              <a:buChar char="»"/>
              <a:defRPr kumimoji="1" sz="1700">
                <a:solidFill>
                  <a:schemeClr val="tx1"/>
                </a:solidFill>
                <a:latin typeface="+mn-lt"/>
                <a:ea typeface="+mn-ea"/>
              </a:defRPr>
            </a:lvl8pPr>
            <a:lvl9pPr marL="3310386" indent="-194728" algn="l" rtl="0" fontAlgn="base">
              <a:spcBef>
                <a:spcPct val="20000"/>
              </a:spcBef>
              <a:spcAft>
                <a:spcPct val="0"/>
              </a:spcAft>
              <a:buChar char="»"/>
              <a:defRPr kumimoji="1" sz="1700">
                <a:solidFill>
                  <a:schemeClr val="tx1"/>
                </a:solidFill>
                <a:latin typeface="+mn-lt"/>
                <a:ea typeface="+mn-ea"/>
              </a:defRPr>
            </a:lvl9pPr>
          </a:lstStyle>
          <a:p>
            <a:pPr marL="263776" marR="0" lvl="0" indent="-263776" algn="l" defTabSz="844083" rtl="0" eaLnBrk="0" fontAlgn="base" latinLnBrk="0" hangingPunct="0">
              <a:lnSpc>
                <a:spcPct val="120000"/>
              </a:lnSpc>
              <a:spcBef>
                <a:spcPts val="0"/>
              </a:spcBef>
              <a:spcAft>
                <a:spcPct val="0"/>
              </a:spcAft>
              <a:buClrTx/>
              <a:buSzTx/>
              <a:buFont typeface="Wingdings" panose="05000000000000000000" pitchFamily="2" charset="2"/>
              <a:buChar char="Ø"/>
              <a:tabLst/>
              <a:defRPr/>
            </a:pPr>
            <a:endPar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p:txBody>
      </p:sp>
      <p:sp>
        <p:nvSpPr>
          <p:cNvPr id="5" name="AutoShape 6"/>
          <p:cNvSpPr>
            <a:spLocks noChangeArrowheads="1"/>
          </p:cNvSpPr>
          <p:nvPr/>
        </p:nvSpPr>
        <p:spPr bwMode="auto">
          <a:xfrm>
            <a:off x="507021" y="1552352"/>
            <a:ext cx="8285287" cy="366281"/>
          </a:xfrm>
          <a:prstGeom prst="roundRect">
            <a:avLst>
              <a:gd name="adj" fmla="val 16667"/>
            </a:avLst>
          </a:prstGeom>
          <a:solidFill>
            <a:schemeClr val="accent1">
              <a:lumMod val="40000"/>
              <a:lumOff val="60000"/>
            </a:schemeClr>
          </a:solidFill>
          <a:ln w="22225">
            <a:noFill/>
            <a:round/>
            <a:headEnd/>
            <a:tailEnd/>
          </a:ln>
          <a:effectLst>
            <a:outerShdw blurRad="50800" dist="38100" dir="2700000" algn="tl" rotWithShape="0">
              <a:prstClr val="black">
                <a:alpha val="40000"/>
              </a:prstClr>
            </a:outerShdw>
          </a:effectLst>
        </p:spPr>
        <p:txBody>
          <a:bodyPr lIns="71934" tIns="0" rIns="71934" bIns="0" anchor="ctr"/>
          <a:lstStyle/>
          <a:p>
            <a:pPr marL="0" marR="0" lvl="0" indent="0" algn="l" defTabSz="844083" rtl="0" eaLnBrk="0" fontAlgn="base" latinLnBrk="0" hangingPunct="0">
              <a:lnSpc>
                <a:spcPct val="100000"/>
              </a:lnSpc>
              <a:spcBef>
                <a:spcPct val="0"/>
              </a:spcBef>
              <a:spcAft>
                <a:spcPct val="0"/>
              </a:spcAft>
              <a:buClrTx/>
              <a:buSzTx/>
              <a:buFontTx/>
              <a:buNone/>
              <a:tabLst/>
              <a:defRPr/>
            </a:pPr>
            <a:r>
              <a:rPr kumimoji="1" lang="zh-TW" altLang="en-US" sz="1939" b="1"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ＭＩＣＥ開催支援事業</a:t>
            </a:r>
            <a:r>
              <a:rPr kumimoji="1" lang="ja-JP" altLang="en-US" sz="1939" b="1"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　　　　　　　　　　　　　　　　　　　　　</a:t>
            </a:r>
            <a:r>
              <a:rPr kumimoji="1" lang="zh-TW" altLang="en-US" sz="1939" b="1"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　③ １１億２，４００万円</a:t>
            </a:r>
            <a:endParaRPr kumimoji="1" lang="ja-JP" altLang="en-US" sz="1939" b="1"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endParaRPr>
          </a:p>
        </p:txBody>
      </p:sp>
      <p:sp>
        <p:nvSpPr>
          <p:cNvPr id="2" name="正方形/長方形 1"/>
          <p:cNvSpPr/>
          <p:nvPr/>
        </p:nvSpPr>
        <p:spPr>
          <a:xfrm>
            <a:off x="507021" y="2032838"/>
            <a:ext cx="8128489" cy="2905860"/>
          </a:xfrm>
          <a:prstGeom prst="rect">
            <a:avLst/>
          </a:prstGeom>
        </p:spPr>
        <p:txBody>
          <a:bodyPr wrap="square">
            <a:spAutoFit/>
          </a:bodyPr>
          <a:lstStyle/>
          <a:p>
            <a:pPr marL="0" marR="0" lvl="0" indent="0" algn="l" defTabSz="844083" rtl="0" eaLnBrk="0" fontAlgn="base" latinLnBrk="0" hangingPunct="0">
              <a:lnSpc>
                <a:spcPct val="100000"/>
              </a:lnSpc>
              <a:spcBef>
                <a:spcPct val="0"/>
              </a:spcBef>
              <a:spcAft>
                <a:spcPct val="0"/>
              </a:spcAft>
              <a:buClrTx/>
              <a:buSzTx/>
              <a:buFontTx/>
              <a:buNone/>
              <a:tabLst/>
              <a:defRPr/>
            </a:pPr>
            <a:r>
              <a:rPr kumimoji="1" lang="en-US" altLang="ja-JP"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a:t>
            </a:r>
            <a:r>
              <a:rPr kumimoji="1" lang="ja-JP" altLang="en-US"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施設基本使用料半額減免相当額の歳入の減（４億７，４００万円）を含む</a:t>
            </a:r>
          </a:p>
          <a:p>
            <a:pPr marL="263776" marR="0" lvl="0" indent="-263776" algn="l" defTabSz="844083" rtl="0" eaLnBrk="0" fontAlgn="base" latinLnBrk="0" hangingPunct="0">
              <a:lnSpc>
                <a:spcPct val="100000"/>
              </a:lnSpc>
              <a:spcBef>
                <a:spcPct val="0"/>
              </a:spcBef>
              <a:spcAft>
                <a:spcPct val="0"/>
              </a:spcAft>
              <a:buClrTx/>
              <a:buSzTx/>
              <a:buFont typeface="Wingdings" panose="05000000000000000000" pitchFamily="2" charset="2"/>
              <a:buChar char="Ø"/>
              <a:tabLst/>
              <a:defRPr/>
            </a:pPr>
            <a:r>
              <a:rPr kumimoji="1" lang="ja-JP" altLang="en-US"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地域経済活性化への貢献が期待されるＭＩＣＥの再起動・活性化を推進するため、ＭＩＣＥ業界への不安解消策として、感染症対策に対応した施設整備を行うとともに、大阪が安心・安全なＭＩＣＥ開催地であることを積極的に情報発信</a:t>
            </a:r>
          </a:p>
          <a:p>
            <a:pPr marL="0" marR="0" lvl="0" indent="0" algn="l" defTabSz="844083" rtl="0" eaLnBrk="0" fontAlgn="base" latinLnBrk="0" hangingPunct="0">
              <a:lnSpc>
                <a:spcPct val="100000"/>
              </a:lnSpc>
              <a:spcBef>
                <a:spcPct val="0"/>
              </a:spcBef>
              <a:spcAft>
                <a:spcPct val="0"/>
              </a:spcAft>
              <a:buClrTx/>
              <a:buSzTx/>
              <a:buFontTx/>
              <a:buNone/>
              <a:tabLst/>
              <a:defRPr/>
            </a:pPr>
            <a:r>
              <a:rPr kumimoji="1" lang="ja-JP" altLang="en-US"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・新型コロナウイルス感染症対策に対応した環境整備</a:t>
            </a:r>
          </a:p>
          <a:p>
            <a:pPr marL="0" marR="0" lvl="0" indent="0" algn="l" defTabSz="844083" rtl="0" eaLnBrk="0" fontAlgn="base" latinLnBrk="0" hangingPunct="0">
              <a:lnSpc>
                <a:spcPct val="100000"/>
              </a:lnSpc>
              <a:spcBef>
                <a:spcPct val="0"/>
              </a:spcBef>
              <a:spcAft>
                <a:spcPct val="0"/>
              </a:spcAft>
              <a:buClrTx/>
              <a:buSzTx/>
              <a:buFontTx/>
              <a:buNone/>
              <a:tabLst/>
              <a:defRPr/>
            </a:pPr>
            <a:r>
              <a:rPr kumimoji="1" lang="ja-JP" altLang="en-US"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インテックス大阪の換気設備、空調設備の更新</a:t>
            </a:r>
          </a:p>
          <a:p>
            <a:pPr marL="0" marR="0" lvl="0" indent="0" algn="l" defTabSz="844083" rtl="0" eaLnBrk="0" fontAlgn="base" latinLnBrk="0" hangingPunct="0">
              <a:lnSpc>
                <a:spcPct val="100000"/>
              </a:lnSpc>
              <a:spcBef>
                <a:spcPct val="0"/>
              </a:spcBef>
              <a:spcAft>
                <a:spcPct val="0"/>
              </a:spcAft>
              <a:buClrTx/>
              <a:buSzTx/>
              <a:buFontTx/>
              <a:buNone/>
              <a:tabLst/>
              <a:defRPr/>
            </a:pPr>
            <a:r>
              <a:rPr kumimoji="1" lang="ja-JP" altLang="en-US"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・安心・安全なＭＩＣＥ開催地であることをＷｅｂ等で発信</a:t>
            </a:r>
          </a:p>
          <a:p>
            <a:pPr marL="263776" marR="0" lvl="0" indent="-263776" algn="l" defTabSz="844083" rtl="0" eaLnBrk="0" fontAlgn="base" latinLnBrk="0" hangingPunct="0">
              <a:lnSpc>
                <a:spcPct val="100000"/>
              </a:lnSpc>
              <a:spcBef>
                <a:spcPct val="0"/>
              </a:spcBef>
              <a:spcAft>
                <a:spcPct val="0"/>
              </a:spcAft>
              <a:buClrTx/>
              <a:buSzTx/>
              <a:buFont typeface="Wingdings" panose="05000000000000000000" pitchFamily="2" charset="2"/>
              <a:buChar char="Ø"/>
              <a:tabLst/>
              <a:defRPr/>
            </a:pPr>
            <a:r>
              <a:rPr kumimoji="1" lang="ja-JP" altLang="en-US"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日本最大級の国際展示場であるインテックス大阪で開催される様々なＭＩＣＥについて、施設基本使用料を半額にし、主催者等の感染症対策経費の負担軽減を図るなど、ＭＩＣＥの大阪での開催を支援</a:t>
            </a:r>
          </a:p>
          <a:p>
            <a:pPr marL="0" marR="0" lvl="0" indent="0" algn="l" defTabSz="844083" rtl="0" eaLnBrk="0" fontAlgn="base" latinLnBrk="0" hangingPunct="0">
              <a:lnSpc>
                <a:spcPct val="100000"/>
              </a:lnSpc>
              <a:spcBef>
                <a:spcPct val="0"/>
              </a:spcBef>
              <a:spcAft>
                <a:spcPct val="0"/>
              </a:spcAft>
              <a:buClrTx/>
              <a:buSzTx/>
              <a:buFontTx/>
              <a:buNone/>
              <a:tabLst/>
              <a:defRPr/>
            </a:pPr>
            <a:r>
              <a:rPr kumimoji="1" lang="ja-JP" altLang="en-US"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・インテックス大阪の施設基本使用料を半額免除（令和３年４月～令和４年３月）</a:t>
            </a:r>
          </a:p>
        </p:txBody>
      </p:sp>
      <p:sp>
        <p:nvSpPr>
          <p:cNvPr id="3" name="スライド番号プレースホルダー 2"/>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1E2DCCE-2328-4EE7-B47C-8DACD135FF60}" type="slidenum">
              <a:rPr kumimoji="1" lang="en-US" altLang="ja-JP" sz="11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310</a:t>
            </a:fld>
            <a:endParaRPr kumimoji="1" lang="en-US" altLang="ja-JP" sz="11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
        <p:nvSpPr>
          <p:cNvPr id="8" name="テキスト ボックス 36"/>
          <p:cNvSpPr txBox="1"/>
          <p:nvPr/>
        </p:nvSpPr>
        <p:spPr>
          <a:xfrm>
            <a:off x="53576" y="46166"/>
            <a:ext cx="3993789"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Ⅳ</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　新型</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コロナウイルス感染症</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対策</a:t>
            </a:r>
            <a:endPar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endParaRPr>
          </a:p>
        </p:txBody>
      </p:sp>
    </p:spTree>
    <p:extLst>
      <p:ext uri="{BB962C8B-B14F-4D97-AF65-F5344CB8AC3E}">
        <p14:creationId xmlns:p14="http://schemas.microsoft.com/office/powerpoint/2010/main" val="3305343658"/>
      </p:ext>
    </p:extLst>
  </p:cSld>
  <p:clrMapOvr>
    <a:masterClrMapping/>
  </p:clrMapOvr>
  <p:transition/>
  <p:timing>
    <p:tnLst>
      <p:par>
        <p:cTn id="1" dur="indefinite" restart="never" nodeType="tmRoot"/>
      </p:par>
    </p:tnLst>
  </p:timing>
</p:sld>
</file>

<file path=ppt/slides/slide3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Rectangle 4"/>
          <p:cNvSpPr>
            <a:spLocks noChangeArrowheads="1"/>
          </p:cNvSpPr>
          <p:nvPr/>
        </p:nvSpPr>
        <p:spPr bwMode="auto">
          <a:xfrm>
            <a:off x="350227" y="1050682"/>
            <a:ext cx="8442081" cy="439616"/>
          </a:xfrm>
          <a:prstGeom prst="rect">
            <a:avLst/>
          </a:prstGeom>
          <a:solidFill>
            <a:srgbClr val="000099"/>
          </a:solidFill>
          <a:ln w="38100" algn="ctr">
            <a:noFill/>
            <a:miter lim="800000"/>
            <a:headEnd/>
            <a:tailEnd/>
          </a:ln>
          <a:effectLst/>
        </p:spPr>
        <p:txBody>
          <a:bodyPr wrap="none" lIns="71934" tIns="35967" rIns="71934" bIns="35967" anchor="ctr"/>
          <a:lstStyle/>
          <a:p>
            <a:pPr marL="0" marR="0" lvl="0" indent="0" algn="ctr" defTabSz="844083" rtl="0" eaLnBrk="1" fontAlgn="base" latinLnBrk="0" hangingPunct="1">
              <a:lnSpc>
                <a:spcPct val="100000"/>
              </a:lnSpc>
              <a:spcBef>
                <a:spcPct val="0"/>
              </a:spcBef>
              <a:spcAft>
                <a:spcPct val="0"/>
              </a:spcAft>
              <a:buClrTx/>
              <a:buSzTx/>
              <a:buFontTx/>
              <a:buNone/>
              <a:tabLst/>
              <a:defRPr/>
            </a:pPr>
            <a:r>
              <a:rPr kumimoji="1" lang="ja-JP" altLang="en-US" sz="2585"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HG創英角ｺﾞｼｯｸUB" pitchFamily="49" charset="-128"/>
                <a:cs typeface="+mn-cs"/>
              </a:rPr>
              <a:t>令和３年度</a:t>
            </a:r>
            <a:endParaRPr kumimoji="1" lang="en-US" altLang="ja-JP" sz="2585"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HG創英角ｺﾞｼｯｸUB" pitchFamily="49" charset="-128"/>
              <a:cs typeface="+mn-cs"/>
            </a:endParaRPr>
          </a:p>
        </p:txBody>
      </p:sp>
      <p:sp>
        <p:nvSpPr>
          <p:cNvPr id="7" name="コンテンツ プレースホルダー 2"/>
          <p:cNvSpPr txBox="1">
            <a:spLocks/>
          </p:cNvSpPr>
          <p:nvPr/>
        </p:nvSpPr>
        <p:spPr>
          <a:xfrm>
            <a:off x="507022" y="1949810"/>
            <a:ext cx="8128490" cy="1723776"/>
          </a:xfrm>
          <a:prstGeom prst="rect">
            <a:avLst/>
          </a:prstGeom>
        </p:spPr>
        <p:txBody>
          <a:bodyPr anchor="t" anchorCtr="0">
            <a:noAutofit/>
          </a:bodyPr>
          <a:lstStyle>
            <a:lvl1pPr marL="285750" indent="-285750" algn="l" rtl="0" eaLnBrk="0" fontAlgn="base" hangingPunct="0">
              <a:spcBef>
                <a:spcPct val="20000"/>
              </a:spcBef>
              <a:spcAft>
                <a:spcPct val="0"/>
              </a:spcAft>
              <a:buChar char="•"/>
              <a:defRPr kumimoji="1" sz="2800">
                <a:solidFill>
                  <a:schemeClr val="tx1"/>
                </a:solidFill>
                <a:latin typeface="+mn-lt"/>
                <a:ea typeface="+mn-ea"/>
                <a:cs typeface="+mn-cs"/>
              </a:defRPr>
            </a:lvl1pPr>
            <a:lvl2pPr marL="627063" indent="-236538" algn="l" rtl="0" eaLnBrk="0" fontAlgn="base" hangingPunct="0">
              <a:spcBef>
                <a:spcPct val="20000"/>
              </a:spcBef>
              <a:spcAft>
                <a:spcPct val="0"/>
              </a:spcAft>
              <a:buChar char="–"/>
              <a:defRPr kumimoji="1" sz="2400">
                <a:solidFill>
                  <a:schemeClr val="tx1"/>
                </a:solidFill>
                <a:latin typeface="+mn-lt"/>
                <a:ea typeface="+mn-ea"/>
              </a:defRPr>
            </a:lvl2pPr>
            <a:lvl3pPr marL="968375" indent="-188913" algn="l" rtl="0" eaLnBrk="0" fontAlgn="base" hangingPunct="0">
              <a:spcBef>
                <a:spcPct val="20000"/>
              </a:spcBef>
              <a:spcAft>
                <a:spcPct val="0"/>
              </a:spcAft>
              <a:buChar char="•"/>
              <a:defRPr kumimoji="1" sz="2000">
                <a:solidFill>
                  <a:schemeClr val="tx1"/>
                </a:solidFill>
                <a:latin typeface="+mn-lt"/>
                <a:ea typeface="+mn-ea"/>
              </a:defRPr>
            </a:lvl3pPr>
            <a:lvl4pPr marL="1357313" indent="-188913" algn="l" rtl="0" eaLnBrk="0" fontAlgn="base" hangingPunct="0">
              <a:spcBef>
                <a:spcPct val="20000"/>
              </a:spcBef>
              <a:spcAft>
                <a:spcPct val="0"/>
              </a:spcAft>
              <a:buChar char="–"/>
              <a:defRPr kumimoji="1" sz="1700">
                <a:solidFill>
                  <a:schemeClr val="tx1"/>
                </a:solidFill>
                <a:latin typeface="+mn-lt"/>
                <a:ea typeface="+mn-ea"/>
              </a:defRPr>
            </a:lvl4pPr>
            <a:lvl5pPr marL="1747838" indent="-188913" algn="l" rtl="0" eaLnBrk="0" fontAlgn="base" hangingPunct="0">
              <a:spcBef>
                <a:spcPct val="20000"/>
              </a:spcBef>
              <a:spcAft>
                <a:spcPct val="0"/>
              </a:spcAft>
              <a:buChar char="»"/>
              <a:defRPr kumimoji="1" sz="1700">
                <a:solidFill>
                  <a:schemeClr val="tx1"/>
                </a:solidFill>
                <a:latin typeface="+mn-lt"/>
                <a:ea typeface="+mn-ea"/>
              </a:defRPr>
            </a:lvl5pPr>
            <a:lvl6pPr marL="2142013" indent="-194728" algn="l" rtl="0" fontAlgn="base">
              <a:spcBef>
                <a:spcPct val="20000"/>
              </a:spcBef>
              <a:spcAft>
                <a:spcPct val="0"/>
              </a:spcAft>
              <a:buChar char="»"/>
              <a:defRPr kumimoji="1" sz="1700">
                <a:solidFill>
                  <a:schemeClr val="tx1"/>
                </a:solidFill>
                <a:latin typeface="+mn-lt"/>
                <a:ea typeface="+mn-ea"/>
              </a:defRPr>
            </a:lvl6pPr>
            <a:lvl7pPr marL="2531469" indent="-194728" algn="l" rtl="0" fontAlgn="base">
              <a:spcBef>
                <a:spcPct val="20000"/>
              </a:spcBef>
              <a:spcAft>
                <a:spcPct val="0"/>
              </a:spcAft>
              <a:buChar char="»"/>
              <a:defRPr kumimoji="1" sz="1700">
                <a:solidFill>
                  <a:schemeClr val="tx1"/>
                </a:solidFill>
                <a:latin typeface="+mn-lt"/>
                <a:ea typeface="+mn-ea"/>
              </a:defRPr>
            </a:lvl7pPr>
            <a:lvl8pPr marL="2920928" indent="-194728" algn="l" rtl="0" fontAlgn="base">
              <a:spcBef>
                <a:spcPct val="20000"/>
              </a:spcBef>
              <a:spcAft>
                <a:spcPct val="0"/>
              </a:spcAft>
              <a:buChar char="»"/>
              <a:defRPr kumimoji="1" sz="1700">
                <a:solidFill>
                  <a:schemeClr val="tx1"/>
                </a:solidFill>
                <a:latin typeface="+mn-lt"/>
                <a:ea typeface="+mn-ea"/>
              </a:defRPr>
            </a:lvl8pPr>
            <a:lvl9pPr marL="3310386" indent="-194728" algn="l" rtl="0" fontAlgn="base">
              <a:spcBef>
                <a:spcPct val="20000"/>
              </a:spcBef>
              <a:spcAft>
                <a:spcPct val="0"/>
              </a:spcAft>
              <a:buChar char="»"/>
              <a:defRPr kumimoji="1" sz="1700">
                <a:solidFill>
                  <a:schemeClr val="tx1"/>
                </a:solidFill>
                <a:latin typeface="+mn-lt"/>
                <a:ea typeface="+mn-ea"/>
              </a:defRPr>
            </a:lvl9pPr>
          </a:lstStyle>
          <a:p>
            <a:pPr marL="263776" marR="0" lvl="0" indent="-263776" algn="l" defTabSz="844083" rtl="0" eaLnBrk="0" fontAlgn="base" latinLnBrk="0" hangingPunct="0">
              <a:lnSpc>
                <a:spcPct val="120000"/>
              </a:lnSpc>
              <a:spcBef>
                <a:spcPts val="0"/>
              </a:spcBef>
              <a:spcAft>
                <a:spcPct val="0"/>
              </a:spcAft>
              <a:buClrTx/>
              <a:buSzTx/>
              <a:buFont typeface="Wingdings" panose="05000000000000000000" pitchFamily="2" charset="2"/>
              <a:buChar char="Ø"/>
              <a:tabLst/>
              <a:defRPr/>
            </a:pPr>
            <a:endPar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p:txBody>
      </p:sp>
      <p:sp>
        <p:nvSpPr>
          <p:cNvPr id="5" name="AutoShape 6"/>
          <p:cNvSpPr>
            <a:spLocks noChangeArrowheads="1"/>
          </p:cNvSpPr>
          <p:nvPr/>
        </p:nvSpPr>
        <p:spPr bwMode="auto">
          <a:xfrm>
            <a:off x="507021" y="1552352"/>
            <a:ext cx="8128489" cy="366281"/>
          </a:xfrm>
          <a:prstGeom prst="roundRect">
            <a:avLst>
              <a:gd name="adj" fmla="val 16667"/>
            </a:avLst>
          </a:prstGeom>
          <a:solidFill>
            <a:schemeClr val="accent1">
              <a:lumMod val="40000"/>
              <a:lumOff val="60000"/>
            </a:schemeClr>
          </a:solidFill>
          <a:ln w="22225">
            <a:noFill/>
            <a:round/>
            <a:headEnd/>
            <a:tailEnd/>
          </a:ln>
          <a:effectLst>
            <a:outerShdw blurRad="50800" dist="38100" dir="2700000" algn="tl" rotWithShape="0">
              <a:prstClr val="black">
                <a:alpha val="40000"/>
              </a:prstClr>
            </a:outerShdw>
          </a:effectLst>
        </p:spPr>
        <p:txBody>
          <a:bodyPr lIns="71934" tIns="0" rIns="71934" bIns="0" anchor="ctr"/>
          <a:lstStyle/>
          <a:p>
            <a:pPr marL="0" marR="0" lvl="0" indent="0" algn="l" defTabSz="844083" rtl="0" eaLnBrk="0" fontAlgn="base" latinLnBrk="0" hangingPunct="0">
              <a:lnSpc>
                <a:spcPct val="100000"/>
              </a:lnSpc>
              <a:spcBef>
                <a:spcPct val="0"/>
              </a:spcBef>
              <a:spcAft>
                <a:spcPct val="0"/>
              </a:spcAft>
              <a:buClrTx/>
              <a:buSzTx/>
              <a:buFontTx/>
              <a:buNone/>
              <a:tabLst/>
              <a:defRPr/>
            </a:pPr>
            <a:r>
              <a:rPr kumimoji="1" lang="ja-JP" altLang="en-US" sz="1939" b="1"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おおさか観光消費喚起事業　　　　　　　　　　　　　　　③ ５億５</a:t>
            </a:r>
            <a:r>
              <a:rPr kumimoji="1" lang="en-US" altLang="ja-JP" sz="1939" b="1"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a:t>
            </a:r>
            <a:r>
              <a:rPr kumimoji="1" lang="ja-JP" altLang="en-US" sz="1939" b="1"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０００万円</a:t>
            </a:r>
          </a:p>
        </p:txBody>
      </p:sp>
      <p:sp>
        <p:nvSpPr>
          <p:cNvPr id="2" name="正方形/長方形 1"/>
          <p:cNvSpPr/>
          <p:nvPr/>
        </p:nvSpPr>
        <p:spPr>
          <a:xfrm>
            <a:off x="476875" y="2030849"/>
            <a:ext cx="6167598" cy="3673185"/>
          </a:xfrm>
          <a:prstGeom prst="rect">
            <a:avLst/>
          </a:prstGeom>
        </p:spPr>
        <p:txBody>
          <a:bodyPr wrap="square">
            <a:spAutoFit/>
          </a:bodyPr>
          <a:lstStyle/>
          <a:p>
            <a:pPr marL="263776" marR="0" lvl="0" indent="-263776" algn="l" defTabSz="844083" rtl="0" eaLnBrk="0" fontAlgn="base" latinLnBrk="0" hangingPunct="0">
              <a:lnSpc>
                <a:spcPct val="100000"/>
              </a:lnSpc>
              <a:spcBef>
                <a:spcPct val="0"/>
              </a:spcBef>
              <a:spcAft>
                <a:spcPct val="0"/>
              </a:spcAft>
              <a:buClrTx/>
              <a:buSzTx/>
              <a:buFont typeface="Wingdings" panose="05000000000000000000" pitchFamily="2" charset="2"/>
              <a:buChar char="Ø"/>
              <a:tabLst/>
              <a:defRPr/>
            </a:pPr>
            <a:r>
              <a:rPr kumimoji="1" lang="ja-JP" altLang="en-US"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新型コロナウイルス感染症の影響により、厳しい経営状況が続く府内観光関連事業者を支援するため、令和２年６月から令和３年１月にかけて「大阪の人・関西の人いらっしゃい！」キャンペーンを府市共同で実施（令和２年９月に上限と設定していた</a:t>
            </a:r>
            <a:r>
              <a:rPr kumimoji="1" lang="en-US" altLang="ja-JP"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20</a:t>
            </a:r>
            <a:r>
              <a:rPr kumimoji="1" lang="ja-JP" altLang="en-US"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万泊に到達）</a:t>
            </a:r>
          </a:p>
          <a:p>
            <a:pPr marL="263776" marR="0" lvl="0" indent="-263776" algn="l" defTabSz="844083" rtl="0" eaLnBrk="0" fontAlgn="base" latinLnBrk="0" hangingPunct="0">
              <a:lnSpc>
                <a:spcPct val="100000"/>
              </a:lnSpc>
              <a:spcBef>
                <a:spcPct val="0"/>
              </a:spcBef>
              <a:spcAft>
                <a:spcPct val="0"/>
              </a:spcAft>
              <a:buClrTx/>
              <a:buSzTx/>
              <a:buFont typeface="Wingdings" panose="05000000000000000000" pitchFamily="2" charset="2"/>
              <a:buChar char="Ø"/>
              <a:tabLst/>
              <a:defRPr/>
            </a:pPr>
            <a:r>
              <a:rPr kumimoji="1" lang="ja-JP" altLang="en-US"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令和３年度においても、未だ厳しい経営状況が続いている観光関連産業を支援するため、観光に対する需要喚起を図り、府内の観光消費を促進</a:t>
            </a:r>
          </a:p>
          <a:p>
            <a:pPr marL="263776" marR="0" lvl="0" indent="-263776" algn="l" defTabSz="844083" rtl="0" eaLnBrk="0" fontAlgn="base" latinLnBrk="0" hangingPunct="0">
              <a:lnSpc>
                <a:spcPct val="100000"/>
              </a:lnSpc>
              <a:spcBef>
                <a:spcPct val="0"/>
              </a:spcBef>
              <a:spcAft>
                <a:spcPct val="0"/>
              </a:spcAft>
              <a:buClrTx/>
              <a:buSzTx/>
              <a:buFont typeface="Wingdings" panose="05000000000000000000" pitchFamily="2" charset="2"/>
              <a:buChar char="Ø"/>
              <a:tabLst>
                <a:tab pos="5131905" algn="l"/>
              </a:tabLst>
              <a:defRPr/>
            </a:pPr>
            <a:r>
              <a:rPr kumimoji="1" lang="ja-JP" altLang="en-US"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対象となる宿泊プランを利用して府内に宿泊する旅行者に対して、府内の登録店舗で利用できる大阪独自のクーポンを配布する（誘客事業）とともに、府内旅行業者が造成した対象バスツアーを利用して旅行した府民に対し、旅行後に大阪独自のクーポンを配布する（送客事業）キャンペーンを府市共同で実施（府市１：１で負担）</a:t>
            </a:r>
          </a:p>
          <a:p>
            <a:pPr marL="263776" marR="0" lvl="0" indent="-263776" algn="l" defTabSz="844083" rtl="0" eaLnBrk="0" fontAlgn="base" latinLnBrk="0" hangingPunct="0">
              <a:lnSpc>
                <a:spcPct val="100000"/>
              </a:lnSpc>
              <a:spcBef>
                <a:spcPct val="0"/>
              </a:spcBef>
              <a:spcAft>
                <a:spcPct val="0"/>
              </a:spcAft>
              <a:buClrTx/>
              <a:buSzTx/>
              <a:buFont typeface="Wingdings" panose="05000000000000000000" pitchFamily="2" charset="2"/>
              <a:buChar char="Ø"/>
              <a:tabLst>
                <a:tab pos="5131905" algn="l"/>
              </a:tabLst>
              <a:defRPr/>
            </a:pPr>
            <a:r>
              <a:rPr kumimoji="1" lang="ja-JP" altLang="en-US"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クーポン還元額の想定は、１人１泊（回）につき</a:t>
            </a:r>
            <a:r>
              <a:rPr kumimoji="1" lang="en-US" altLang="ja-JP"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3,000</a:t>
            </a:r>
            <a:r>
              <a:rPr kumimoji="1" lang="ja-JP" altLang="en-US"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円で、全体では</a:t>
            </a:r>
            <a:r>
              <a:rPr kumimoji="1" lang="en-US" altLang="ja-JP"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30</a:t>
            </a:r>
            <a:r>
              <a:rPr kumimoji="1" lang="ja-JP" altLang="en-US"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万泊（回）分</a:t>
            </a:r>
          </a:p>
        </p:txBody>
      </p:sp>
      <p:pic>
        <p:nvPicPr>
          <p:cNvPr id="9" name="図 8">
            <a:extLst>
              <a:ext uri="{FF2B5EF4-FFF2-40B4-BE49-F238E27FC236}">
                <a16:creationId xmlns:a16="http://schemas.microsoft.com/office/drawing/2014/main" id="{20B9A507-9755-69B8-E44B-0E87FCBEFE2A}"/>
              </a:ext>
            </a:extLst>
          </p:cNvPr>
          <p:cNvPicPr>
            <a:picLocks noChangeAspect="1"/>
          </p:cNvPicPr>
          <p:nvPr/>
        </p:nvPicPr>
        <p:blipFill>
          <a:blip r:embed="rId3"/>
          <a:stretch>
            <a:fillRect/>
          </a:stretch>
        </p:blipFill>
        <p:spPr>
          <a:xfrm>
            <a:off x="6674621" y="2105421"/>
            <a:ext cx="2038760" cy="1036789"/>
          </a:xfrm>
          <a:prstGeom prst="rect">
            <a:avLst/>
          </a:prstGeom>
        </p:spPr>
      </p:pic>
      <p:sp>
        <p:nvSpPr>
          <p:cNvPr id="10" name="角丸四角形 9"/>
          <p:cNvSpPr/>
          <p:nvPr/>
        </p:nvSpPr>
        <p:spPr>
          <a:xfrm>
            <a:off x="7926661" y="1613044"/>
            <a:ext cx="689664" cy="266700"/>
          </a:xfrm>
          <a:prstGeom prst="roundRect">
            <a:avLst>
              <a:gd name="adj" fmla="val 50000"/>
            </a:avLst>
          </a:prstGeom>
          <a:solidFill>
            <a:schemeClr val="bg1"/>
          </a:solidFill>
          <a:ln w="25400" cmpd="sng">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84369" tIns="0" rIns="84369" bIns="33215" anchor="ctr"/>
          <a:lstStyle>
            <a:defPPr>
              <a:defRPr lang="ja-JP"/>
            </a:defPPr>
            <a:lvl1pPr algn="l" rtl="0" eaLnBrk="0" fontAlgn="base" hangingPunct="0">
              <a:spcBef>
                <a:spcPct val="0"/>
              </a:spcBef>
              <a:spcAft>
                <a:spcPct val="0"/>
              </a:spcAft>
              <a:defRPr kumimoji="1" kern="1200">
                <a:solidFill>
                  <a:schemeClr val="lt1"/>
                </a:solidFill>
                <a:latin typeface="+mn-lt"/>
                <a:ea typeface="+mn-ea"/>
                <a:cs typeface="+mn-cs"/>
              </a:defRPr>
            </a:lvl1pPr>
            <a:lvl2pPr marL="382588" indent="-41275" algn="l" rtl="0" eaLnBrk="0" fontAlgn="base" hangingPunct="0">
              <a:spcBef>
                <a:spcPct val="0"/>
              </a:spcBef>
              <a:spcAft>
                <a:spcPct val="0"/>
              </a:spcAft>
              <a:defRPr kumimoji="1" kern="1200">
                <a:solidFill>
                  <a:schemeClr val="lt1"/>
                </a:solidFill>
                <a:latin typeface="+mn-lt"/>
                <a:ea typeface="+mn-ea"/>
                <a:cs typeface="+mn-cs"/>
              </a:defRPr>
            </a:lvl2pPr>
            <a:lvl3pPr marL="773113" indent="-90488" algn="l" rtl="0" eaLnBrk="0" fontAlgn="base" hangingPunct="0">
              <a:spcBef>
                <a:spcPct val="0"/>
              </a:spcBef>
              <a:spcAft>
                <a:spcPct val="0"/>
              </a:spcAft>
              <a:defRPr kumimoji="1" kern="1200">
                <a:solidFill>
                  <a:schemeClr val="lt1"/>
                </a:solidFill>
                <a:latin typeface="+mn-lt"/>
                <a:ea typeface="+mn-ea"/>
                <a:cs typeface="+mn-cs"/>
              </a:defRPr>
            </a:lvl3pPr>
            <a:lvl4pPr marL="1162050" indent="-138113" algn="l" rtl="0" eaLnBrk="0" fontAlgn="base" hangingPunct="0">
              <a:spcBef>
                <a:spcPct val="0"/>
              </a:spcBef>
              <a:spcAft>
                <a:spcPct val="0"/>
              </a:spcAft>
              <a:defRPr kumimoji="1" kern="1200">
                <a:solidFill>
                  <a:schemeClr val="lt1"/>
                </a:solidFill>
                <a:latin typeface="+mn-lt"/>
                <a:ea typeface="+mn-ea"/>
                <a:cs typeface="+mn-cs"/>
              </a:defRPr>
            </a:lvl4pPr>
            <a:lvl5pPr marL="1552575" indent="-187325" algn="l" rtl="0" eaLnBrk="0" fontAlgn="base" hangingPunct="0">
              <a:spcBef>
                <a:spcPct val="0"/>
              </a:spcBef>
              <a:spcAft>
                <a:spcPct val="0"/>
              </a:spcAft>
              <a:defRPr kumimoji="1" kern="1200">
                <a:solidFill>
                  <a:schemeClr val="lt1"/>
                </a:solidFill>
                <a:latin typeface="+mn-lt"/>
                <a:ea typeface="+mn-ea"/>
                <a:cs typeface="+mn-cs"/>
              </a:defRPr>
            </a:lvl5pPr>
            <a:lvl6pPr marL="2286000" algn="l" defTabSz="914400" rtl="0" eaLnBrk="1" latinLnBrk="0" hangingPunct="1">
              <a:defRPr kumimoji="1" kern="1200">
                <a:solidFill>
                  <a:schemeClr val="lt1"/>
                </a:solidFill>
                <a:latin typeface="+mn-lt"/>
                <a:ea typeface="+mn-ea"/>
                <a:cs typeface="+mn-cs"/>
              </a:defRPr>
            </a:lvl6pPr>
            <a:lvl7pPr marL="2743200" algn="l" defTabSz="914400" rtl="0" eaLnBrk="1" latinLnBrk="0" hangingPunct="1">
              <a:defRPr kumimoji="1" kern="1200">
                <a:solidFill>
                  <a:schemeClr val="lt1"/>
                </a:solidFill>
                <a:latin typeface="+mn-lt"/>
                <a:ea typeface="+mn-ea"/>
                <a:cs typeface="+mn-cs"/>
              </a:defRPr>
            </a:lvl7pPr>
            <a:lvl8pPr marL="3200400" algn="l" defTabSz="914400" rtl="0" eaLnBrk="1" latinLnBrk="0" hangingPunct="1">
              <a:defRPr kumimoji="1" kern="1200">
                <a:solidFill>
                  <a:schemeClr val="lt1"/>
                </a:solidFill>
                <a:latin typeface="+mn-lt"/>
                <a:ea typeface="+mn-ea"/>
                <a:cs typeface="+mn-cs"/>
              </a:defRPr>
            </a:lvl8pPr>
            <a:lvl9pPr marL="3657600" algn="l" defTabSz="914400" rtl="0" eaLnBrk="1" latinLnBrk="0" hangingPunct="1">
              <a:defRPr kumimoji="1" kern="1200">
                <a:solidFill>
                  <a:schemeClr val="lt1"/>
                </a:solidFill>
                <a:latin typeface="+mn-lt"/>
                <a:ea typeface="+mn-ea"/>
                <a:cs typeface="+mn-cs"/>
              </a:defRPr>
            </a:lvl9pPr>
          </a:lstStyle>
          <a:p>
            <a:pPr marL="0" marR="0" lvl="0" indent="0" algn="ctr" defTabSz="844083" rtl="0" eaLnBrk="1" fontAlgn="base" latinLnBrk="0" hangingPunct="1">
              <a:lnSpc>
                <a:spcPct val="100000"/>
              </a:lnSpc>
              <a:spcBef>
                <a:spcPct val="0"/>
              </a:spcBef>
              <a:spcAft>
                <a:spcPct val="0"/>
              </a:spcAft>
              <a:buClrTx/>
              <a:buSzTx/>
              <a:buFontTx/>
              <a:buNone/>
              <a:tabLst/>
              <a:defRPr/>
            </a:pPr>
            <a:r>
              <a:rPr kumimoji="1" lang="ja-JP" altLang="en-US" sz="1662" b="1" i="0" u="none" strike="noStrike" kern="1200" cap="none" spc="0" normalizeH="0" baseline="0" noProof="0" dirty="0">
                <a:ln>
                  <a:noFill/>
                </a:ln>
                <a:solidFill>
                  <a:srgbClr val="000000"/>
                </a:solidFill>
                <a:effectLst/>
                <a:uLnTx/>
                <a:uFillTx/>
                <a:latin typeface="HG丸ｺﾞｼｯｸM-PRO" pitchFamily="50" charset="-128"/>
                <a:ea typeface="HG丸ｺﾞｼｯｸM-PRO" pitchFamily="50" charset="-128"/>
                <a:cs typeface="+mn-cs"/>
              </a:rPr>
              <a:t>新規</a:t>
            </a:r>
          </a:p>
        </p:txBody>
      </p:sp>
      <p:sp>
        <p:nvSpPr>
          <p:cNvPr id="3" name="スライド番号プレースホルダー 2"/>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1E2DCCE-2328-4EE7-B47C-8DACD135FF60}" type="slidenum">
              <a:rPr kumimoji="1" lang="en-US" altLang="ja-JP" sz="11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311</a:t>
            </a:fld>
            <a:endParaRPr kumimoji="1" lang="en-US" altLang="ja-JP" sz="11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
        <p:nvSpPr>
          <p:cNvPr id="11" name="テキスト ボックス 36"/>
          <p:cNvSpPr txBox="1"/>
          <p:nvPr/>
        </p:nvSpPr>
        <p:spPr>
          <a:xfrm>
            <a:off x="53576" y="46166"/>
            <a:ext cx="3993789"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Ⅳ</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　新型</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コロナウイルス感染症</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対策</a:t>
            </a:r>
            <a:endPar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endParaRPr>
          </a:p>
        </p:txBody>
      </p:sp>
    </p:spTree>
    <p:extLst>
      <p:ext uri="{BB962C8B-B14F-4D97-AF65-F5344CB8AC3E}">
        <p14:creationId xmlns:p14="http://schemas.microsoft.com/office/powerpoint/2010/main" val="3354291146"/>
      </p:ext>
    </p:extLst>
  </p:cSld>
  <p:clrMapOvr>
    <a:masterClrMapping/>
  </p:clrMapOvr>
  <p:transition/>
  <p:timing>
    <p:tnLst>
      <p:par>
        <p:cTn id="1" dur="indefinite" restart="never" nodeType="tmRoot"/>
      </p:par>
    </p:tnLst>
  </p:timing>
</p:sld>
</file>

<file path=ppt/slides/slide3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Rectangle 4"/>
          <p:cNvSpPr>
            <a:spLocks noChangeArrowheads="1"/>
          </p:cNvSpPr>
          <p:nvPr/>
        </p:nvSpPr>
        <p:spPr bwMode="auto">
          <a:xfrm>
            <a:off x="350227" y="1050682"/>
            <a:ext cx="8442081" cy="439616"/>
          </a:xfrm>
          <a:prstGeom prst="rect">
            <a:avLst/>
          </a:prstGeom>
          <a:solidFill>
            <a:srgbClr val="000099"/>
          </a:solidFill>
          <a:ln w="38100" algn="ctr">
            <a:noFill/>
            <a:miter lim="800000"/>
            <a:headEnd/>
            <a:tailEnd/>
          </a:ln>
          <a:effectLst/>
        </p:spPr>
        <p:txBody>
          <a:bodyPr wrap="none" lIns="71934" tIns="35967" rIns="71934" bIns="35967" anchor="ctr"/>
          <a:lstStyle/>
          <a:p>
            <a:pPr marL="0" marR="0" lvl="0" indent="0" algn="ctr" defTabSz="844083" rtl="0" eaLnBrk="1" fontAlgn="base" latinLnBrk="0" hangingPunct="1">
              <a:lnSpc>
                <a:spcPct val="100000"/>
              </a:lnSpc>
              <a:spcBef>
                <a:spcPct val="0"/>
              </a:spcBef>
              <a:spcAft>
                <a:spcPct val="0"/>
              </a:spcAft>
              <a:buClrTx/>
              <a:buSzTx/>
              <a:buFontTx/>
              <a:buNone/>
              <a:tabLst/>
              <a:defRPr/>
            </a:pPr>
            <a:r>
              <a:rPr kumimoji="1" lang="ja-JP" altLang="en-US" sz="2585"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HG創英角ｺﾞｼｯｸUB" pitchFamily="49" charset="-128"/>
                <a:cs typeface="+mn-cs"/>
              </a:rPr>
              <a:t>令和３年度</a:t>
            </a:r>
            <a:endParaRPr kumimoji="1" lang="en-US" altLang="ja-JP" sz="2585"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HG創英角ｺﾞｼｯｸUB" pitchFamily="49" charset="-128"/>
              <a:cs typeface="+mn-cs"/>
            </a:endParaRPr>
          </a:p>
        </p:txBody>
      </p:sp>
      <p:sp>
        <p:nvSpPr>
          <p:cNvPr id="7" name="コンテンツ プレースホルダー 2"/>
          <p:cNvSpPr txBox="1">
            <a:spLocks/>
          </p:cNvSpPr>
          <p:nvPr/>
        </p:nvSpPr>
        <p:spPr>
          <a:xfrm>
            <a:off x="507022" y="1949810"/>
            <a:ext cx="8128490" cy="1723776"/>
          </a:xfrm>
          <a:prstGeom prst="rect">
            <a:avLst/>
          </a:prstGeom>
        </p:spPr>
        <p:txBody>
          <a:bodyPr anchor="t" anchorCtr="0">
            <a:noAutofit/>
          </a:bodyPr>
          <a:lstStyle>
            <a:lvl1pPr marL="285750" indent="-285750" algn="l" rtl="0" eaLnBrk="0" fontAlgn="base" hangingPunct="0">
              <a:spcBef>
                <a:spcPct val="20000"/>
              </a:spcBef>
              <a:spcAft>
                <a:spcPct val="0"/>
              </a:spcAft>
              <a:buChar char="•"/>
              <a:defRPr kumimoji="1" sz="2800">
                <a:solidFill>
                  <a:schemeClr val="tx1"/>
                </a:solidFill>
                <a:latin typeface="+mn-lt"/>
                <a:ea typeface="+mn-ea"/>
                <a:cs typeface="+mn-cs"/>
              </a:defRPr>
            </a:lvl1pPr>
            <a:lvl2pPr marL="627063" indent="-236538" algn="l" rtl="0" eaLnBrk="0" fontAlgn="base" hangingPunct="0">
              <a:spcBef>
                <a:spcPct val="20000"/>
              </a:spcBef>
              <a:spcAft>
                <a:spcPct val="0"/>
              </a:spcAft>
              <a:buChar char="–"/>
              <a:defRPr kumimoji="1" sz="2400">
                <a:solidFill>
                  <a:schemeClr val="tx1"/>
                </a:solidFill>
                <a:latin typeface="+mn-lt"/>
                <a:ea typeface="+mn-ea"/>
              </a:defRPr>
            </a:lvl2pPr>
            <a:lvl3pPr marL="968375" indent="-188913" algn="l" rtl="0" eaLnBrk="0" fontAlgn="base" hangingPunct="0">
              <a:spcBef>
                <a:spcPct val="20000"/>
              </a:spcBef>
              <a:spcAft>
                <a:spcPct val="0"/>
              </a:spcAft>
              <a:buChar char="•"/>
              <a:defRPr kumimoji="1" sz="2000">
                <a:solidFill>
                  <a:schemeClr val="tx1"/>
                </a:solidFill>
                <a:latin typeface="+mn-lt"/>
                <a:ea typeface="+mn-ea"/>
              </a:defRPr>
            </a:lvl3pPr>
            <a:lvl4pPr marL="1357313" indent="-188913" algn="l" rtl="0" eaLnBrk="0" fontAlgn="base" hangingPunct="0">
              <a:spcBef>
                <a:spcPct val="20000"/>
              </a:spcBef>
              <a:spcAft>
                <a:spcPct val="0"/>
              </a:spcAft>
              <a:buChar char="–"/>
              <a:defRPr kumimoji="1" sz="1700">
                <a:solidFill>
                  <a:schemeClr val="tx1"/>
                </a:solidFill>
                <a:latin typeface="+mn-lt"/>
                <a:ea typeface="+mn-ea"/>
              </a:defRPr>
            </a:lvl4pPr>
            <a:lvl5pPr marL="1747838" indent="-188913" algn="l" rtl="0" eaLnBrk="0" fontAlgn="base" hangingPunct="0">
              <a:spcBef>
                <a:spcPct val="20000"/>
              </a:spcBef>
              <a:spcAft>
                <a:spcPct val="0"/>
              </a:spcAft>
              <a:buChar char="»"/>
              <a:defRPr kumimoji="1" sz="1700">
                <a:solidFill>
                  <a:schemeClr val="tx1"/>
                </a:solidFill>
                <a:latin typeface="+mn-lt"/>
                <a:ea typeface="+mn-ea"/>
              </a:defRPr>
            </a:lvl5pPr>
            <a:lvl6pPr marL="2142013" indent="-194728" algn="l" rtl="0" fontAlgn="base">
              <a:spcBef>
                <a:spcPct val="20000"/>
              </a:spcBef>
              <a:spcAft>
                <a:spcPct val="0"/>
              </a:spcAft>
              <a:buChar char="»"/>
              <a:defRPr kumimoji="1" sz="1700">
                <a:solidFill>
                  <a:schemeClr val="tx1"/>
                </a:solidFill>
                <a:latin typeface="+mn-lt"/>
                <a:ea typeface="+mn-ea"/>
              </a:defRPr>
            </a:lvl6pPr>
            <a:lvl7pPr marL="2531469" indent="-194728" algn="l" rtl="0" fontAlgn="base">
              <a:spcBef>
                <a:spcPct val="20000"/>
              </a:spcBef>
              <a:spcAft>
                <a:spcPct val="0"/>
              </a:spcAft>
              <a:buChar char="»"/>
              <a:defRPr kumimoji="1" sz="1700">
                <a:solidFill>
                  <a:schemeClr val="tx1"/>
                </a:solidFill>
                <a:latin typeface="+mn-lt"/>
                <a:ea typeface="+mn-ea"/>
              </a:defRPr>
            </a:lvl7pPr>
            <a:lvl8pPr marL="2920928" indent="-194728" algn="l" rtl="0" fontAlgn="base">
              <a:spcBef>
                <a:spcPct val="20000"/>
              </a:spcBef>
              <a:spcAft>
                <a:spcPct val="0"/>
              </a:spcAft>
              <a:buChar char="»"/>
              <a:defRPr kumimoji="1" sz="1700">
                <a:solidFill>
                  <a:schemeClr val="tx1"/>
                </a:solidFill>
                <a:latin typeface="+mn-lt"/>
                <a:ea typeface="+mn-ea"/>
              </a:defRPr>
            </a:lvl8pPr>
            <a:lvl9pPr marL="3310386" indent="-194728" algn="l" rtl="0" fontAlgn="base">
              <a:spcBef>
                <a:spcPct val="20000"/>
              </a:spcBef>
              <a:spcAft>
                <a:spcPct val="0"/>
              </a:spcAft>
              <a:buChar char="»"/>
              <a:defRPr kumimoji="1" sz="1700">
                <a:solidFill>
                  <a:schemeClr val="tx1"/>
                </a:solidFill>
                <a:latin typeface="+mn-lt"/>
                <a:ea typeface="+mn-ea"/>
              </a:defRPr>
            </a:lvl9pPr>
          </a:lstStyle>
          <a:p>
            <a:pPr marL="263776" marR="0" lvl="0" indent="-263776" algn="l" defTabSz="844083" rtl="0" eaLnBrk="0" fontAlgn="base" latinLnBrk="0" hangingPunct="0">
              <a:lnSpc>
                <a:spcPct val="120000"/>
              </a:lnSpc>
              <a:spcBef>
                <a:spcPts val="0"/>
              </a:spcBef>
              <a:spcAft>
                <a:spcPct val="0"/>
              </a:spcAft>
              <a:buClrTx/>
              <a:buSzTx/>
              <a:buFont typeface="Wingdings" panose="05000000000000000000" pitchFamily="2" charset="2"/>
              <a:buChar char="Ø"/>
              <a:tabLst/>
              <a:defRPr/>
            </a:pPr>
            <a:endPar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p:txBody>
      </p:sp>
      <p:sp>
        <p:nvSpPr>
          <p:cNvPr id="5" name="AutoShape 6"/>
          <p:cNvSpPr>
            <a:spLocks noChangeArrowheads="1"/>
          </p:cNvSpPr>
          <p:nvPr/>
        </p:nvSpPr>
        <p:spPr bwMode="auto">
          <a:xfrm>
            <a:off x="507021" y="1552352"/>
            <a:ext cx="8128489" cy="366281"/>
          </a:xfrm>
          <a:prstGeom prst="roundRect">
            <a:avLst>
              <a:gd name="adj" fmla="val 16667"/>
            </a:avLst>
          </a:prstGeom>
          <a:solidFill>
            <a:schemeClr val="accent1">
              <a:lumMod val="40000"/>
              <a:lumOff val="60000"/>
            </a:schemeClr>
          </a:solidFill>
          <a:ln w="22225">
            <a:noFill/>
            <a:round/>
            <a:headEnd/>
            <a:tailEnd/>
          </a:ln>
          <a:effectLst>
            <a:outerShdw blurRad="50800" dist="38100" dir="2700000" algn="tl" rotWithShape="0">
              <a:prstClr val="black">
                <a:alpha val="40000"/>
              </a:prstClr>
            </a:outerShdw>
          </a:effectLst>
        </p:spPr>
        <p:txBody>
          <a:bodyPr lIns="71934" tIns="0" rIns="71934" bIns="0" anchor="ctr"/>
          <a:lstStyle/>
          <a:p>
            <a:pPr marL="0" marR="0" lvl="0" indent="0" algn="l" defTabSz="844083" rtl="0" eaLnBrk="0" fontAlgn="base" latinLnBrk="0" hangingPunct="0">
              <a:lnSpc>
                <a:spcPct val="100000"/>
              </a:lnSpc>
              <a:spcBef>
                <a:spcPct val="0"/>
              </a:spcBef>
              <a:spcAft>
                <a:spcPct val="0"/>
              </a:spcAft>
              <a:buClrTx/>
              <a:buSzTx/>
              <a:buFontTx/>
              <a:buNone/>
              <a:tabLst/>
              <a:defRPr/>
            </a:pPr>
            <a:r>
              <a:rPr kumimoji="1" lang="zh-TW" altLang="en-US" sz="1939" b="1"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大阪文化芸術創出事業　                             ③ １億５，０００万円</a:t>
            </a:r>
            <a:endParaRPr kumimoji="1" lang="ja-JP" altLang="en-US" sz="1939" b="1"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endParaRPr>
          </a:p>
        </p:txBody>
      </p:sp>
      <p:sp>
        <p:nvSpPr>
          <p:cNvPr id="2" name="正方形/長方形 1"/>
          <p:cNvSpPr/>
          <p:nvPr/>
        </p:nvSpPr>
        <p:spPr>
          <a:xfrm>
            <a:off x="507021" y="2138015"/>
            <a:ext cx="8128489" cy="2394310"/>
          </a:xfrm>
          <a:prstGeom prst="rect">
            <a:avLst/>
          </a:prstGeom>
        </p:spPr>
        <p:txBody>
          <a:bodyPr wrap="square">
            <a:spAutoFit/>
          </a:bodyPr>
          <a:lstStyle/>
          <a:p>
            <a:pPr marL="263776" marR="0" lvl="0" indent="-263776" algn="l" defTabSz="844083" rtl="0" eaLnBrk="0" fontAlgn="base" latinLnBrk="0" hangingPunct="0">
              <a:lnSpc>
                <a:spcPct val="100000"/>
              </a:lnSpc>
              <a:spcBef>
                <a:spcPct val="0"/>
              </a:spcBef>
              <a:spcAft>
                <a:spcPct val="0"/>
              </a:spcAft>
              <a:buClrTx/>
              <a:buSzTx/>
              <a:buFont typeface="Wingdings" panose="05000000000000000000" pitchFamily="2" charset="2"/>
              <a:buChar char="Ø"/>
              <a:tabLst/>
              <a:defRPr/>
            </a:pPr>
            <a:r>
              <a:rPr kumimoji="1" lang="ja-JP" altLang="en-US"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様々なイベントの中止・延期など、新型コロナの影響を受けている大阪の文化芸術団体等の支援及び、大阪にゆかりあるアーティストの公演機会の創出と鑑賞機会の提供を府市共同で実施（府市１：１で負担）</a:t>
            </a:r>
          </a:p>
          <a:p>
            <a:pPr marL="411784" marR="0" lvl="0" indent="-76202" algn="l" defTabSz="844083" rtl="0" eaLnBrk="0" fontAlgn="base" latinLnBrk="0" hangingPunct="0">
              <a:lnSpc>
                <a:spcPct val="100000"/>
              </a:lnSpc>
              <a:spcBef>
                <a:spcPct val="0"/>
              </a:spcBef>
              <a:spcAft>
                <a:spcPct val="0"/>
              </a:spcAft>
              <a:buClrTx/>
              <a:buSzTx/>
              <a:buFontTx/>
              <a:buNone/>
              <a:tabLst/>
              <a:defRPr/>
            </a:pPr>
            <a:r>
              <a:rPr kumimoji="1" lang="ja-JP" altLang="en-US"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・公演等の自粛を余儀なくされたアーティストや演芸人等に対し、大阪での公演会場費を支援　など</a:t>
            </a:r>
          </a:p>
          <a:p>
            <a:pPr marL="263776" marR="0" lvl="0" indent="-263776" algn="l" defTabSz="844083" rtl="0" eaLnBrk="0" fontAlgn="base" latinLnBrk="0" hangingPunct="0">
              <a:lnSpc>
                <a:spcPct val="100000"/>
              </a:lnSpc>
              <a:spcBef>
                <a:spcPct val="0"/>
              </a:spcBef>
              <a:spcAft>
                <a:spcPct val="0"/>
              </a:spcAft>
              <a:buClrTx/>
              <a:buSzTx/>
              <a:buFont typeface="Wingdings" panose="05000000000000000000" pitchFamily="2" charset="2"/>
              <a:buChar char="Ø"/>
              <a:tabLst/>
              <a:defRPr/>
            </a:pPr>
            <a:r>
              <a:rPr kumimoji="1" lang="ja-JP" altLang="en-US"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会場費支援事業</a:t>
            </a:r>
          </a:p>
          <a:p>
            <a:pPr marL="0" marR="0" lvl="0" indent="0" algn="l" defTabSz="844083" rtl="0" eaLnBrk="0" fontAlgn="base" latinLnBrk="0" hangingPunct="0">
              <a:lnSpc>
                <a:spcPct val="100000"/>
              </a:lnSpc>
              <a:spcBef>
                <a:spcPct val="0"/>
              </a:spcBef>
              <a:spcAft>
                <a:spcPct val="0"/>
              </a:spcAft>
              <a:buClrTx/>
              <a:buSzTx/>
              <a:buFontTx/>
              <a:buNone/>
              <a:tabLst/>
              <a:defRPr/>
            </a:pPr>
            <a:r>
              <a:rPr kumimoji="1" lang="ja-JP" altLang="en-US"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交付決定数　　第</a:t>
            </a:r>
            <a:r>
              <a:rPr kumimoji="1" lang="en-US" altLang="ja-JP"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a:t>
            </a:r>
            <a:r>
              <a:rPr kumimoji="1" lang="ja-JP" altLang="en-US"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期</a:t>
            </a:r>
            <a:r>
              <a:rPr kumimoji="1" lang="en-US" altLang="ja-JP"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210</a:t>
            </a:r>
            <a:r>
              <a:rPr kumimoji="1" lang="ja-JP" altLang="en-US"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件　第</a:t>
            </a:r>
            <a:r>
              <a:rPr kumimoji="1" lang="en-US" altLang="ja-JP"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2</a:t>
            </a:r>
            <a:r>
              <a:rPr kumimoji="1" lang="ja-JP" altLang="en-US"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期</a:t>
            </a:r>
            <a:r>
              <a:rPr kumimoji="1" lang="en-US" altLang="ja-JP"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272</a:t>
            </a:r>
            <a:r>
              <a:rPr kumimoji="1" lang="ja-JP" altLang="en-US"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件</a:t>
            </a:r>
          </a:p>
          <a:p>
            <a:pPr marL="263776" marR="0" lvl="0" indent="-263776" algn="l" defTabSz="844083" rtl="0" eaLnBrk="0" fontAlgn="base" latinLnBrk="0" hangingPunct="0">
              <a:lnSpc>
                <a:spcPct val="100000"/>
              </a:lnSpc>
              <a:spcBef>
                <a:spcPct val="0"/>
              </a:spcBef>
              <a:spcAft>
                <a:spcPct val="0"/>
              </a:spcAft>
              <a:buClrTx/>
              <a:buSzTx/>
              <a:buFont typeface="Wingdings" panose="05000000000000000000" pitchFamily="2" charset="2"/>
              <a:buChar char="Ø"/>
              <a:tabLst/>
              <a:defRPr/>
            </a:pPr>
            <a:r>
              <a:rPr kumimoji="1" lang="ja-JP" altLang="en-US"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活動推進事業　　　文化芸術支援プログラム</a:t>
            </a:r>
            <a:r>
              <a:rPr kumimoji="1" lang="en-US" altLang="ja-JP"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2021</a:t>
            </a:r>
            <a:r>
              <a:rPr kumimoji="1" lang="ja-JP" altLang="en-US"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として実施</a:t>
            </a:r>
          </a:p>
          <a:p>
            <a:pPr marL="0" marR="0" lvl="0" indent="0" algn="l" defTabSz="844083" rtl="0" eaLnBrk="0" fontAlgn="base" latinLnBrk="0" hangingPunct="0">
              <a:lnSpc>
                <a:spcPct val="100000"/>
              </a:lnSpc>
              <a:spcBef>
                <a:spcPct val="0"/>
              </a:spcBef>
              <a:spcAft>
                <a:spcPct val="0"/>
              </a:spcAft>
              <a:buClrTx/>
              <a:buSzTx/>
              <a:buFontTx/>
              <a:buNone/>
              <a:tabLst/>
              <a:defRPr/>
            </a:pPr>
            <a:r>
              <a:rPr kumimoji="1" lang="ja-JP" altLang="en-US"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活動創出</a:t>
            </a:r>
            <a:r>
              <a:rPr kumimoji="1" lang="en-US" altLang="ja-JP"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66</a:t>
            </a:r>
            <a:r>
              <a:rPr kumimoji="1" lang="ja-JP" altLang="en-US"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公演・鑑賞者数</a:t>
            </a:r>
            <a:r>
              <a:rPr kumimoji="1" lang="en-US" altLang="ja-JP"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142,810</a:t>
            </a:r>
            <a:r>
              <a:rPr kumimoji="1" lang="ja-JP" altLang="en-US"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人</a:t>
            </a:r>
          </a:p>
        </p:txBody>
      </p:sp>
      <p:sp>
        <p:nvSpPr>
          <p:cNvPr id="9" name="角丸四角形 8"/>
          <p:cNvSpPr/>
          <p:nvPr/>
        </p:nvSpPr>
        <p:spPr>
          <a:xfrm>
            <a:off x="7807569" y="1625765"/>
            <a:ext cx="689664" cy="266700"/>
          </a:xfrm>
          <a:prstGeom prst="roundRect">
            <a:avLst>
              <a:gd name="adj" fmla="val 50000"/>
            </a:avLst>
          </a:prstGeom>
          <a:solidFill>
            <a:schemeClr val="bg1"/>
          </a:solidFill>
          <a:ln w="25400" cmpd="sng">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84369" tIns="0" rIns="84369" bIns="33215" anchor="ctr"/>
          <a:lstStyle>
            <a:defPPr>
              <a:defRPr lang="ja-JP"/>
            </a:defPPr>
            <a:lvl1pPr algn="l" rtl="0" eaLnBrk="0" fontAlgn="base" hangingPunct="0">
              <a:spcBef>
                <a:spcPct val="0"/>
              </a:spcBef>
              <a:spcAft>
                <a:spcPct val="0"/>
              </a:spcAft>
              <a:defRPr kumimoji="1" kern="1200">
                <a:solidFill>
                  <a:schemeClr val="lt1"/>
                </a:solidFill>
                <a:latin typeface="+mn-lt"/>
                <a:ea typeface="+mn-ea"/>
                <a:cs typeface="+mn-cs"/>
              </a:defRPr>
            </a:lvl1pPr>
            <a:lvl2pPr marL="382588" indent="-41275" algn="l" rtl="0" eaLnBrk="0" fontAlgn="base" hangingPunct="0">
              <a:spcBef>
                <a:spcPct val="0"/>
              </a:spcBef>
              <a:spcAft>
                <a:spcPct val="0"/>
              </a:spcAft>
              <a:defRPr kumimoji="1" kern="1200">
                <a:solidFill>
                  <a:schemeClr val="lt1"/>
                </a:solidFill>
                <a:latin typeface="+mn-lt"/>
                <a:ea typeface="+mn-ea"/>
                <a:cs typeface="+mn-cs"/>
              </a:defRPr>
            </a:lvl2pPr>
            <a:lvl3pPr marL="773113" indent="-90488" algn="l" rtl="0" eaLnBrk="0" fontAlgn="base" hangingPunct="0">
              <a:spcBef>
                <a:spcPct val="0"/>
              </a:spcBef>
              <a:spcAft>
                <a:spcPct val="0"/>
              </a:spcAft>
              <a:defRPr kumimoji="1" kern="1200">
                <a:solidFill>
                  <a:schemeClr val="lt1"/>
                </a:solidFill>
                <a:latin typeface="+mn-lt"/>
                <a:ea typeface="+mn-ea"/>
                <a:cs typeface="+mn-cs"/>
              </a:defRPr>
            </a:lvl3pPr>
            <a:lvl4pPr marL="1162050" indent="-138113" algn="l" rtl="0" eaLnBrk="0" fontAlgn="base" hangingPunct="0">
              <a:spcBef>
                <a:spcPct val="0"/>
              </a:spcBef>
              <a:spcAft>
                <a:spcPct val="0"/>
              </a:spcAft>
              <a:defRPr kumimoji="1" kern="1200">
                <a:solidFill>
                  <a:schemeClr val="lt1"/>
                </a:solidFill>
                <a:latin typeface="+mn-lt"/>
                <a:ea typeface="+mn-ea"/>
                <a:cs typeface="+mn-cs"/>
              </a:defRPr>
            </a:lvl4pPr>
            <a:lvl5pPr marL="1552575" indent="-187325" algn="l" rtl="0" eaLnBrk="0" fontAlgn="base" hangingPunct="0">
              <a:spcBef>
                <a:spcPct val="0"/>
              </a:spcBef>
              <a:spcAft>
                <a:spcPct val="0"/>
              </a:spcAft>
              <a:defRPr kumimoji="1" kern="1200">
                <a:solidFill>
                  <a:schemeClr val="lt1"/>
                </a:solidFill>
                <a:latin typeface="+mn-lt"/>
                <a:ea typeface="+mn-ea"/>
                <a:cs typeface="+mn-cs"/>
              </a:defRPr>
            </a:lvl5pPr>
            <a:lvl6pPr marL="2286000" algn="l" defTabSz="914400" rtl="0" eaLnBrk="1" latinLnBrk="0" hangingPunct="1">
              <a:defRPr kumimoji="1" kern="1200">
                <a:solidFill>
                  <a:schemeClr val="lt1"/>
                </a:solidFill>
                <a:latin typeface="+mn-lt"/>
                <a:ea typeface="+mn-ea"/>
                <a:cs typeface="+mn-cs"/>
              </a:defRPr>
            </a:lvl6pPr>
            <a:lvl7pPr marL="2743200" algn="l" defTabSz="914400" rtl="0" eaLnBrk="1" latinLnBrk="0" hangingPunct="1">
              <a:defRPr kumimoji="1" kern="1200">
                <a:solidFill>
                  <a:schemeClr val="lt1"/>
                </a:solidFill>
                <a:latin typeface="+mn-lt"/>
                <a:ea typeface="+mn-ea"/>
                <a:cs typeface="+mn-cs"/>
              </a:defRPr>
            </a:lvl7pPr>
            <a:lvl8pPr marL="3200400" algn="l" defTabSz="914400" rtl="0" eaLnBrk="1" latinLnBrk="0" hangingPunct="1">
              <a:defRPr kumimoji="1" kern="1200">
                <a:solidFill>
                  <a:schemeClr val="lt1"/>
                </a:solidFill>
                <a:latin typeface="+mn-lt"/>
                <a:ea typeface="+mn-ea"/>
                <a:cs typeface="+mn-cs"/>
              </a:defRPr>
            </a:lvl8pPr>
            <a:lvl9pPr marL="3657600" algn="l" defTabSz="914400" rtl="0" eaLnBrk="1" latinLnBrk="0" hangingPunct="1">
              <a:defRPr kumimoji="1" kern="1200">
                <a:solidFill>
                  <a:schemeClr val="lt1"/>
                </a:solidFill>
                <a:latin typeface="+mn-lt"/>
                <a:ea typeface="+mn-ea"/>
                <a:cs typeface="+mn-cs"/>
              </a:defRPr>
            </a:lvl9pPr>
          </a:lstStyle>
          <a:p>
            <a:pPr marL="0" marR="0" lvl="0" indent="0" algn="ctr" defTabSz="844083" rtl="0" eaLnBrk="1" fontAlgn="base" latinLnBrk="0" hangingPunct="1">
              <a:lnSpc>
                <a:spcPct val="100000"/>
              </a:lnSpc>
              <a:spcBef>
                <a:spcPct val="0"/>
              </a:spcBef>
              <a:spcAft>
                <a:spcPct val="0"/>
              </a:spcAft>
              <a:buClrTx/>
              <a:buSzTx/>
              <a:buFontTx/>
              <a:buNone/>
              <a:tabLst/>
              <a:defRPr/>
            </a:pPr>
            <a:r>
              <a:rPr kumimoji="1" lang="ja-JP" altLang="en-US" sz="1662" b="1" i="0" u="none" strike="noStrike" kern="1200" cap="none" spc="0" normalizeH="0" baseline="0" noProof="0" dirty="0">
                <a:ln>
                  <a:noFill/>
                </a:ln>
                <a:solidFill>
                  <a:srgbClr val="000000"/>
                </a:solidFill>
                <a:effectLst/>
                <a:uLnTx/>
                <a:uFillTx/>
                <a:latin typeface="HG丸ｺﾞｼｯｸM-PRO" pitchFamily="50" charset="-128"/>
                <a:ea typeface="HG丸ｺﾞｼｯｸM-PRO" pitchFamily="50" charset="-128"/>
                <a:cs typeface="+mn-cs"/>
              </a:rPr>
              <a:t>新規</a:t>
            </a:r>
          </a:p>
        </p:txBody>
      </p:sp>
      <p:sp>
        <p:nvSpPr>
          <p:cNvPr id="3" name="スライド番号プレースホルダー 2"/>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1E2DCCE-2328-4EE7-B47C-8DACD135FF60}" type="slidenum">
              <a:rPr kumimoji="1" lang="en-US" altLang="ja-JP" sz="11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312</a:t>
            </a:fld>
            <a:endParaRPr kumimoji="1" lang="en-US" altLang="ja-JP" sz="11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
        <p:nvSpPr>
          <p:cNvPr id="8" name="テキスト ボックス 36"/>
          <p:cNvSpPr txBox="1"/>
          <p:nvPr/>
        </p:nvSpPr>
        <p:spPr>
          <a:xfrm>
            <a:off x="53576" y="46166"/>
            <a:ext cx="3993789"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Ⅳ</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　新型</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コロナウイルス感染症</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対策</a:t>
            </a:r>
            <a:endPar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endParaRPr>
          </a:p>
        </p:txBody>
      </p:sp>
    </p:spTree>
    <p:extLst>
      <p:ext uri="{BB962C8B-B14F-4D97-AF65-F5344CB8AC3E}">
        <p14:creationId xmlns:p14="http://schemas.microsoft.com/office/powerpoint/2010/main" val="660653178"/>
      </p:ext>
    </p:extLst>
  </p:cSld>
  <p:clrMapOvr>
    <a:masterClrMapping/>
  </p:clrMapOvr>
  <p:transition/>
  <p:timing>
    <p:tnLst>
      <p:par>
        <p:cTn id="1" dur="indefinite" restart="never" nodeType="tmRoot"/>
      </p:par>
    </p:tnLst>
  </p:timing>
</p:sld>
</file>

<file path=ppt/slides/slide3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Rectangle 4"/>
          <p:cNvSpPr>
            <a:spLocks noChangeArrowheads="1"/>
          </p:cNvSpPr>
          <p:nvPr/>
        </p:nvSpPr>
        <p:spPr bwMode="auto">
          <a:xfrm>
            <a:off x="350227" y="1050682"/>
            <a:ext cx="8442081" cy="439616"/>
          </a:xfrm>
          <a:prstGeom prst="rect">
            <a:avLst/>
          </a:prstGeom>
          <a:solidFill>
            <a:srgbClr val="000099"/>
          </a:solidFill>
          <a:ln w="38100" algn="ctr">
            <a:noFill/>
            <a:miter lim="800000"/>
            <a:headEnd/>
            <a:tailEnd/>
          </a:ln>
          <a:effectLst/>
        </p:spPr>
        <p:txBody>
          <a:bodyPr wrap="none" lIns="71934" tIns="35967" rIns="71934" bIns="35967" anchor="ctr"/>
          <a:lstStyle/>
          <a:p>
            <a:pPr marL="0" marR="0" lvl="0" indent="0" algn="ctr" defTabSz="844083" rtl="0" eaLnBrk="1" fontAlgn="base" latinLnBrk="0" hangingPunct="1">
              <a:lnSpc>
                <a:spcPct val="100000"/>
              </a:lnSpc>
              <a:spcBef>
                <a:spcPct val="0"/>
              </a:spcBef>
              <a:spcAft>
                <a:spcPct val="0"/>
              </a:spcAft>
              <a:buClrTx/>
              <a:buSzTx/>
              <a:buFontTx/>
              <a:buNone/>
              <a:tabLst/>
              <a:defRPr/>
            </a:pPr>
            <a:r>
              <a:rPr kumimoji="1" lang="ja-JP" altLang="en-US" sz="2585"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HG創英角ｺﾞｼｯｸUB" pitchFamily="49" charset="-128"/>
                <a:cs typeface="+mn-cs"/>
              </a:rPr>
              <a:t>令和３年度</a:t>
            </a:r>
            <a:endParaRPr kumimoji="1" lang="en-US" altLang="ja-JP" sz="2585"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HG創英角ｺﾞｼｯｸUB" pitchFamily="49" charset="-128"/>
              <a:cs typeface="+mn-cs"/>
            </a:endParaRPr>
          </a:p>
        </p:txBody>
      </p:sp>
      <p:sp>
        <p:nvSpPr>
          <p:cNvPr id="7" name="コンテンツ プレースホルダー 2"/>
          <p:cNvSpPr txBox="1">
            <a:spLocks/>
          </p:cNvSpPr>
          <p:nvPr/>
        </p:nvSpPr>
        <p:spPr>
          <a:xfrm>
            <a:off x="507022" y="1949810"/>
            <a:ext cx="8128490" cy="1723776"/>
          </a:xfrm>
          <a:prstGeom prst="rect">
            <a:avLst/>
          </a:prstGeom>
        </p:spPr>
        <p:txBody>
          <a:bodyPr anchor="t" anchorCtr="0">
            <a:noAutofit/>
          </a:bodyPr>
          <a:lstStyle>
            <a:lvl1pPr marL="285750" indent="-285750" algn="l" rtl="0" eaLnBrk="0" fontAlgn="base" hangingPunct="0">
              <a:spcBef>
                <a:spcPct val="20000"/>
              </a:spcBef>
              <a:spcAft>
                <a:spcPct val="0"/>
              </a:spcAft>
              <a:buChar char="•"/>
              <a:defRPr kumimoji="1" sz="2800">
                <a:solidFill>
                  <a:schemeClr val="tx1"/>
                </a:solidFill>
                <a:latin typeface="+mn-lt"/>
                <a:ea typeface="+mn-ea"/>
                <a:cs typeface="+mn-cs"/>
              </a:defRPr>
            </a:lvl1pPr>
            <a:lvl2pPr marL="627063" indent="-236538" algn="l" rtl="0" eaLnBrk="0" fontAlgn="base" hangingPunct="0">
              <a:spcBef>
                <a:spcPct val="20000"/>
              </a:spcBef>
              <a:spcAft>
                <a:spcPct val="0"/>
              </a:spcAft>
              <a:buChar char="–"/>
              <a:defRPr kumimoji="1" sz="2400">
                <a:solidFill>
                  <a:schemeClr val="tx1"/>
                </a:solidFill>
                <a:latin typeface="+mn-lt"/>
                <a:ea typeface="+mn-ea"/>
              </a:defRPr>
            </a:lvl2pPr>
            <a:lvl3pPr marL="968375" indent="-188913" algn="l" rtl="0" eaLnBrk="0" fontAlgn="base" hangingPunct="0">
              <a:spcBef>
                <a:spcPct val="20000"/>
              </a:spcBef>
              <a:spcAft>
                <a:spcPct val="0"/>
              </a:spcAft>
              <a:buChar char="•"/>
              <a:defRPr kumimoji="1" sz="2000">
                <a:solidFill>
                  <a:schemeClr val="tx1"/>
                </a:solidFill>
                <a:latin typeface="+mn-lt"/>
                <a:ea typeface="+mn-ea"/>
              </a:defRPr>
            </a:lvl3pPr>
            <a:lvl4pPr marL="1357313" indent="-188913" algn="l" rtl="0" eaLnBrk="0" fontAlgn="base" hangingPunct="0">
              <a:spcBef>
                <a:spcPct val="20000"/>
              </a:spcBef>
              <a:spcAft>
                <a:spcPct val="0"/>
              </a:spcAft>
              <a:buChar char="–"/>
              <a:defRPr kumimoji="1" sz="1700">
                <a:solidFill>
                  <a:schemeClr val="tx1"/>
                </a:solidFill>
                <a:latin typeface="+mn-lt"/>
                <a:ea typeface="+mn-ea"/>
              </a:defRPr>
            </a:lvl4pPr>
            <a:lvl5pPr marL="1747838" indent="-188913" algn="l" rtl="0" eaLnBrk="0" fontAlgn="base" hangingPunct="0">
              <a:spcBef>
                <a:spcPct val="20000"/>
              </a:spcBef>
              <a:spcAft>
                <a:spcPct val="0"/>
              </a:spcAft>
              <a:buChar char="»"/>
              <a:defRPr kumimoji="1" sz="1700">
                <a:solidFill>
                  <a:schemeClr val="tx1"/>
                </a:solidFill>
                <a:latin typeface="+mn-lt"/>
                <a:ea typeface="+mn-ea"/>
              </a:defRPr>
            </a:lvl5pPr>
            <a:lvl6pPr marL="2142013" indent="-194728" algn="l" rtl="0" fontAlgn="base">
              <a:spcBef>
                <a:spcPct val="20000"/>
              </a:spcBef>
              <a:spcAft>
                <a:spcPct val="0"/>
              </a:spcAft>
              <a:buChar char="»"/>
              <a:defRPr kumimoji="1" sz="1700">
                <a:solidFill>
                  <a:schemeClr val="tx1"/>
                </a:solidFill>
                <a:latin typeface="+mn-lt"/>
                <a:ea typeface="+mn-ea"/>
              </a:defRPr>
            </a:lvl6pPr>
            <a:lvl7pPr marL="2531469" indent="-194728" algn="l" rtl="0" fontAlgn="base">
              <a:spcBef>
                <a:spcPct val="20000"/>
              </a:spcBef>
              <a:spcAft>
                <a:spcPct val="0"/>
              </a:spcAft>
              <a:buChar char="»"/>
              <a:defRPr kumimoji="1" sz="1700">
                <a:solidFill>
                  <a:schemeClr val="tx1"/>
                </a:solidFill>
                <a:latin typeface="+mn-lt"/>
                <a:ea typeface="+mn-ea"/>
              </a:defRPr>
            </a:lvl7pPr>
            <a:lvl8pPr marL="2920928" indent="-194728" algn="l" rtl="0" fontAlgn="base">
              <a:spcBef>
                <a:spcPct val="20000"/>
              </a:spcBef>
              <a:spcAft>
                <a:spcPct val="0"/>
              </a:spcAft>
              <a:buChar char="»"/>
              <a:defRPr kumimoji="1" sz="1700">
                <a:solidFill>
                  <a:schemeClr val="tx1"/>
                </a:solidFill>
                <a:latin typeface="+mn-lt"/>
                <a:ea typeface="+mn-ea"/>
              </a:defRPr>
            </a:lvl8pPr>
            <a:lvl9pPr marL="3310386" indent="-194728" algn="l" rtl="0" fontAlgn="base">
              <a:spcBef>
                <a:spcPct val="20000"/>
              </a:spcBef>
              <a:spcAft>
                <a:spcPct val="0"/>
              </a:spcAft>
              <a:buChar char="»"/>
              <a:defRPr kumimoji="1" sz="1700">
                <a:solidFill>
                  <a:schemeClr val="tx1"/>
                </a:solidFill>
                <a:latin typeface="+mn-lt"/>
                <a:ea typeface="+mn-ea"/>
              </a:defRPr>
            </a:lvl9pPr>
          </a:lstStyle>
          <a:p>
            <a:pPr marL="263776" marR="0" lvl="0" indent="-263776" algn="l" defTabSz="844083" rtl="0" eaLnBrk="0" fontAlgn="base" latinLnBrk="0" hangingPunct="0">
              <a:lnSpc>
                <a:spcPct val="120000"/>
              </a:lnSpc>
              <a:spcBef>
                <a:spcPts val="0"/>
              </a:spcBef>
              <a:spcAft>
                <a:spcPct val="0"/>
              </a:spcAft>
              <a:buClrTx/>
              <a:buSzTx/>
              <a:buFont typeface="Wingdings" panose="05000000000000000000" pitchFamily="2" charset="2"/>
              <a:buChar char="Ø"/>
              <a:tabLst/>
              <a:defRPr/>
            </a:pPr>
            <a:endPar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p:txBody>
      </p:sp>
      <p:sp>
        <p:nvSpPr>
          <p:cNvPr id="5" name="AutoShape 6"/>
          <p:cNvSpPr>
            <a:spLocks noChangeArrowheads="1"/>
          </p:cNvSpPr>
          <p:nvPr/>
        </p:nvSpPr>
        <p:spPr bwMode="auto">
          <a:xfrm>
            <a:off x="507021" y="1552353"/>
            <a:ext cx="8128489" cy="634535"/>
          </a:xfrm>
          <a:prstGeom prst="roundRect">
            <a:avLst>
              <a:gd name="adj" fmla="val 16667"/>
            </a:avLst>
          </a:prstGeom>
          <a:solidFill>
            <a:schemeClr val="accent1">
              <a:lumMod val="40000"/>
              <a:lumOff val="60000"/>
            </a:schemeClr>
          </a:solidFill>
          <a:ln w="22225">
            <a:noFill/>
            <a:round/>
            <a:headEnd/>
            <a:tailEnd/>
          </a:ln>
          <a:effectLst>
            <a:outerShdw blurRad="50800" dist="38100" dir="2700000" algn="tl" rotWithShape="0">
              <a:prstClr val="black">
                <a:alpha val="40000"/>
              </a:prstClr>
            </a:outerShdw>
          </a:effectLst>
        </p:spPr>
        <p:txBody>
          <a:bodyPr lIns="71934" tIns="0" rIns="71934" bIns="0" anchor="ctr"/>
          <a:lstStyle/>
          <a:p>
            <a:pPr marL="0" marR="0" lvl="0" indent="0" algn="l" defTabSz="844083" rtl="0" eaLnBrk="0" fontAlgn="base" latinLnBrk="0" hangingPunct="0">
              <a:lnSpc>
                <a:spcPct val="100000"/>
              </a:lnSpc>
              <a:spcBef>
                <a:spcPct val="0"/>
              </a:spcBef>
              <a:spcAft>
                <a:spcPct val="0"/>
              </a:spcAft>
              <a:buClrTx/>
              <a:buSzTx/>
              <a:buFontTx/>
              <a:buNone/>
              <a:tabLst/>
              <a:defRPr/>
            </a:pPr>
            <a:r>
              <a:rPr kumimoji="1" lang="ja-JP" altLang="en-US" sz="1939" b="1"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感染拡大防止に向けた営業時間短縮協力金の支給　</a:t>
            </a:r>
            <a:endParaRPr kumimoji="1" lang="en-US" altLang="ja-JP" sz="1939" b="1"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endParaRPr>
          </a:p>
          <a:p>
            <a:pPr marL="0" marR="0" lvl="0" indent="0" algn="l" defTabSz="844083" rtl="0" eaLnBrk="0" fontAlgn="base" latinLnBrk="0" hangingPunct="0">
              <a:lnSpc>
                <a:spcPct val="100000"/>
              </a:lnSpc>
              <a:spcBef>
                <a:spcPct val="0"/>
              </a:spcBef>
              <a:spcAft>
                <a:spcPct val="0"/>
              </a:spcAft>
              <a:buClrTx/>
              <a:buSzTx/>
              <a:buFontTx/>
              <a:buNone/>
              <a:tabLst/>
              <a:defRPr/>
            </a:pPr>
            <a:r>
              <a:rPr kumimoji="1" lang="ja-JP" altLang="en-US" sz="1939" b="1"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　　　　　　　　　　　　　　　　　　　　　　　　　　　   １３７億円　        （第２回補正）</a:t>
            </a:r>
          </a:p>
        </p:txBody>
      </p:sp>
      <p:sp>
        <p:nvSpPr>
          <p:cNvPr id="2" name="正方形/長方形 1"/>
          <p:cNvSpPr/>
          <p:nvPr/>
        </p:nvSpPr>
        <p:spPr>
          <a:xfrm>
            <a:off x="507021" y="2245615"/>
            <a:ext cx="8128489" cy="603883"/>
          </a:xfrm>
          <a:prstGeom prst="rect">
            <a:avLst/>
          </a:prstGeom>
        </p:spPr>
        <p:txBody>
          <a:bodyPr wrap="square">
            <a:spAutoFit/>
          </a:bodyPr>
          <a:lstStyle/>
          <a:p>
            <a:pPr marL="263776" marR="0" lvl="0" indent="-263776" algn="l" defTabSz="844083" rtl="0" eaLnBrk="0" fontAlgn="base" latinLnBrk="0" hangingPunct="0">
              <a:lnSpc>
                <a:spcPct val="100000"/>
              </a:lnSpc>
              <a:spcBef>
                <a:spcPct val="0"/>
              </a:spcBef>
              <a:spcAft>
                <a:spcPct val="0"/>
              </a:spcAft>
              <a:buClrTx/>
              <a:buSzTx/>
              <a:buFont typeface="Wingdings" panose="05000000000000000000" pitchFamily="2" charset="2"/>
              <a:buChar char="Ø"/>
              <a:tabLst/>
              <a:defRPr/>
            </a:pPr>
            <a:r>
              <a:rPr kumimoji="1" lang="ja-JP" altLang="en-US"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緊急事態宣言解除後の新型コロナウイルス感染症の拡大防止に向けた営業時間短縮等の要請に協力した飲食店に対し、営業時間短縮協力金及び上乗せ協力金を支給。</a:t>
            </a:r>
          </a:p>
        </p:txBody>
      </p:sp>
      <p:sp>
        <p:nvSpPr>
          <p:cNvPr id="9" name="AutoShape 6"/>
          <p:cNvSpPr>
            <a:spLocks noChangeArrowheads="1"/>
          </p:cNvSpPr>
          <p:nvPr/>
        </p:nvSpPr>
        <p:spPr bwMode="auto">
          <a:xfrm>
            <a:off x="507021" y="2932753"/>
            <a:ext cx="8154379" cy="366281"/>
          </a:xfrm>
          <a:prstGeom prst="roundRect">
            <a:avLst>
              <a:gd name="adj" fmla="val 16667"/>
            </a:avLst>
          </a:prstGeom>
          <a:solidFill>
            <a:schemeClr val="accent1">
              <a:lumMod val="40000"/>
              <a:lumOff val="60000"/>
            </a:schemeClr>
          </a:solidFill>
          <a:ln w="22225">
            <a:noFill/>
            <a:round/>
            <a:headEnd/>
            <a:tailEnd/>
          </a:ln>
          <a:effectLst>
            <a:outerShdw blurRad="50800" dist="38100" dir="2700000" algn="tl" rotWithShape="0">
              <a:prstClr val="black">
                <a:alpha val="40000"/>
              </a:prstClr>
            </a:outerShdw>
          </a:effectLst>
        </p:spPr>
        <p:txBody>
          <a:bodyPr lIns="71934" tIns="0" rIns="71934" bIns="0" anchor="ctr"/>
          <a:lstStyle/>
          <a:p>
            <a:pPr marL="0" marR="0" lvl="0" indent="0" algn="l" defTabSz="844083" rtl="0" eaLnBrk="0" fontAlgn="base" latinLnBrk="0" hangingPunct="0">
              <a:lnSpc>
                <a:spcPct val="100000"/>
              </a:lnSpc>
              <a:spcBef>
                <a:spcPct val="0"/>
              </a:spcBef>
              <a:spcAft>
                <a:spcPct val="0"/>
              </a:spcAft>
              <a:buClrTx/>
              <a:buSzTx/>
              <a:buFontTx/>
              <a:buNone/>
              <a:tabLst/>
              <a:defRPr/>
            </a:pPr>
            <a:r>
              <a:rPr kumimoji="1" lang="ja-JP" altLang="en-US" sz="1939" b="1"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子育て世帯生活支援特別給付金の支給　　　　２３億　４００万円（第３回補正）</a:t>
            </a:r>
          </a:p>
        </p:txBody>
      </p:sp>
      <p:sp>
        <p:nvSpPr>
          <p:cNvPr id="4" name="正方形/長方形 3"/>
          <p:cNvSpPr/>
          <p:nvPr/>
        </p:nvSpPr>
        <p:spPr>
          <a:xfrm>
            <a:off x="507021" y="3361441"/>
            <a:ext cx="8029258" cy="603883"/>
          </a:xfrm>
          <a:prstGeom prst="rect">
            <a:avLst/>
          </a:prstGeom>
        </p:spPr>
        <p:txBody>
          <a:bodyPr wrap="square">
            <a:spAutoFit/>
          </a:bodyPr>
          <a:lstStyle/>
          <a:p>
            <a:pPr marL="263776" marR="0" lvl="0" indent="-263776" algn="l" defTabSz="844083" rtl="0" eaLnBrk="0" fontAlgn="base" latinLnBrk="0" hangingPunct="0">
              <a:lnSpc>
                <a:spcPct val="100000"/>
              </a:lnSpc>
              <a:spcBef>
                <a:spcPct val="0"/>
              </a:spcBef>
              <a:spcAft>
                <a:spcPct val="0"/>
              </a:spcAft>
              <a:buClrTx/>
              <a:buSzTx/>
              <a:buFont typeface="Wingdings" panose="05000000000000000000" pitchFamily="2" charset="2"/>
              <a:buChar char="Ø"/>
              <a:tabLst/>
              <a:defRPr/>
            </a:pPr>
            <a:r>
              <a:rPr kumimoji="1" lang="ja-JP" altLang="en-US"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低所得のひとり親世帯に対し、その実情を踏まえた生活の支援を行う観点から、児童１人当たり一律５万円の給付金を支給。</a:t>
            </a:r>
          </a:p>
        </p:txBody>
      </p:sp>
      <p:sp>
        <p:nvSpPr>
          <p:cNvPr id="12" name="AutoShape 6"/>
          <p:cNvSpPr>
            <a:spLocks noChangeArrowheads="1"/>
          </p:cNvSpPr>
          <p:nvPr/>
        </p:nvSpPr>
        <p:spPr bwMode="auto">
          <a:xfrm>
            <a:off x="507019" y="4058164"/>
            <a:ext cx="8128490" cy="614345"/>
          </a:xfrm>
          <a:prstGeom prst="roundRect">
            <a:avLst>
              <a:gd name="adj" fmla="val 16667"/>
            </a:avLst>
          </a:prstGeom>
          <a:solidFill>
            <a:schemeClr val="accent1">
              <a:lumMod val="40000"/>
              <a:lumOff val="60000"/>
            </a:schemeClr>
          </a:solidFill>
          <a:ln w="22225">
            <a:noFill/>
            <a:round/>
            <a:headEnd/>
            <a:tailEnd/>
          </a:ln>
          <a:effectLst>
            <a:outerShdw blurRad="50800" dist="38100" dir="2700000" algn="tl" rotWithShape="0">
              <a:prstClr val="black">
                <a:alpha val="40000"/>
              </a:prstClr>
            </a:outerShdw>
          </a:effectLst>
        </p:spPr>
        <p:txBody>
          <a:bodyPr lIns="71934" tIns="0" rIns="71934" bIns="0" anchor="ctr"/>
          <a:lstStyle/>
          <a:p>
            <a:pPr marL="0" marR="0" lvl="0" indent="0" algn="l" defTabSz="844083" rtl="0" eaLnBrk="0" fontAlgn="base" latinLnBrk="0" hangingPunct="0">
              <a:lnSpc>
                <a:spcPct val="100000"/>
              </a:lnSpc>
              <a:spcBef>
                <a:spcPct val="0"/>
              </a:spcBef>
              <a:spcAft>
                <a:spcPct val="0"/>
              </a:spcAft>
              <a:buClrTx/>
              <a:buSzTx/>
              <a:buFontTx/>
              <a:buNone/>
              <a:tabLst/>
              <a:defRPr/>
            </a:pPr>
            <a:r>
              <a:rPr kumimoji="1" lang="ja-JP" altLang="en-US" sz="1939" b="1"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新型コロナウイルス感染症対策設備整備促進事業</a:t>
            </a:r>
            <a:endParaRPr kumimoji="1" lang="en-US" altLang="ja-JP" sz="1939" b="1"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endParaRPr>
          </a:p>
          <a:p>
            <a:pPr marL="0" marR="0" lvl="0" indent="0" algn="l" defTabSz="844083" rtl="0" eaLnBrk="0" fontAlgn="base" latinLnBrk="0" hangingPunct="0">
              <a:lnSpc>
                <a:spcPct val="100000"/>
              </a:lnSpc>
              <a:spcBef>
                <a:spcPct val="0"/>
              </a:spcBef>
              <a:spcAft>
                <a:spcPct val="0"/>
              </a:spcAft>
              <a:buClrTx/>
              <a:buSzTx/>
              <a:buFontTx/>
              <a:buNone/>
              <a:tabLst/>
              <a:defRPr/>
            </a:pPr>
            <a:r>
              <a:rPr kumimoji="1" lang="ja-JP" altLang="en-US" sz="1939" b="1"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　　　　　　　　　　　　　　　　　　　　　　　　　　　　４６億１，０００万円（第３回補正）</a:t>
            </a:r>
          </a:p>
        </p:txBody>
      </p:sp>
      <p:sp>
        <p:nvSpPr>
          <p:cNvPr id="6" name="正方形/長方形 5"/>
          <p:cNvSpPr/>
          <p:nvPr/>
        </p:nvSpPr>
        <p:spPr>
          <a:xfrm>
            <a:off x="507021" y="4672509"/>
            <a:ext cx="8128489" cy="859659"/>
          </a:xfrm>
          <a:prstGeom prst="rect">
            <a:avLst/>
          </a:prstGeom>
        </p:spPr>
        <p:txBody>
          <a:bodyPr wrap="square">
            <a:spAutoFit/>
          </a:bodyPr>
          <a:lstStyle/>
          <a:p>
            <a:pPr marL="263776" marR="0" lvl="0" indent="-263776" algn="l" defTabSz="844083" rtl="0" eaLnBrk="0" fontAlgn="base" latinLnBrk="0" hangingPunct="0">
              <a:lnSpc>
                <a:spcPct val="100000"/>
              </a:lnSpc>
              <a:spcBef>
                <a:spcPct val="0"/>
              </a:spcBef>
              <a:spcAft>
                <a:spcPct val="0"/>
              </a:spcAft>
              <a:buClrTx/>
              <a:buSzTx/>
              <a:buFont typeface="Wingdings" panose="05000000000000000000" pitchFamily="2" charset="2"/>
              <a:buChar char="Ø"/>
              <a:tabLst/>
              <a:defRPr/>
            </a:pPr>
            <a:r>
              <a:rPr kumimoji="1" lang="ja-JP" altLang="en-US"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新型コロナウイルスの感染拡大防止に取り組むため、ＣＯ２センサー、パーティションを購入・設置</a:t>
            </a:r>
            <a:r>
              <a:rPr kumimoji="1" lang="ja-JP" altLang="en-US" sz="1662" b="0" i="0" u="none" strike="noStrike" kern="1200" cap="none" spc="0" normalizeH="0" baseline="0" noProof="0" dirty="0" err="1">
                <a:ln>
                  <a:noFill/>
                </a:ln>
                <a:solidFill>
                  <a:srgbClr val="000000"/>
                </a:solidFill>
                <a:effectLst/>
                <a:uLnTx/>
                <a:uFillTx/>
                <a:latin typeface="Meiryo UI" panose="020B0604030504040204" pitchFamily="50" charset="-128"/>
                <a:ea typeface="Meiryo UI" panose="020B0604030504040204" pitchFamily="50" charset="-128"/>
                <a:cs typeface="+mn-cs"/>
              </a:rPr>
              <a:t>したした</a:t>
            </a:r>
            <a:r>
              <a:rPr kumimoji="1" lang="ja-JP" altLang="en-US"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市内の飲食店等に対し、購入費を支援（府</a:t>
            </a:r>
            <a:r>
              <a:rPr kumimoji="1" lang="ja-JP" altLang="en-US" sz="1662" b="0" i="0" u="none" strike="noStrike" kern="1200" cap="none" spc="0" normalizeH="0" baseline="0" noProof="0" dirty="0" smtClean="0">
                <a:ln>
                  <a:noFill/>
                </a:ln>
                <a:solidFill>
                  <a:srgbClr val="000000"/>
                </a:solidFill>
                <a:effectLst/>
                <a:uLnTx/>
                <a:uFillTx/>
                <a:latin typeface="Meiryo UI" panose="020B0604030504040204" pitchFamily="50" charset="-128"/>
                <a:ea typeface="Meiryo UI" panose="020B0604030504040204" pitchFamily="50" charset="-128"/>
                <a:cs typeface="+mn-cs"/>
              </a:rPr>
              <a:t>の支援</a:t>
            </a:r>
            <a:r>
              <a:rPr kumimoji="1" lang="ja-JP" altLang="en-US"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金（上限</a:t>
            </a:r>
            <a:r>
              <a:rPr kumimoji="1" lang="en-US" altLang="ja-JP"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10</a:t>
            </a:r>
            <a:r>
              <a:rPr kumimoji="1" lang="ja-JP" altLang="en-US"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万円）を超える額に対し、</a:t>
            </a:r>
            <a:r>
              <a:rPr kumimoji="1" lang="en-US" altLang="ja-JP"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10</a:t>
            </a:r>
            <a:r>
              <a:rPr kumimoji="1" lang="ja-JP" altLang="en-US"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万円を上限に上乗せ支援）</a:t>
            </a:r>
          </a:p>
        </p:txBody>
      </p:sp>
      <p:sp>
        <p:nvSpPr>
          <p:cNvPr id="3" name="スライド番号プレースホルダー 2"/>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1E2DCCE-2328-4EE7-B47C-8DACD135FF60}" type="slidenum">
              <a:rPr kumimoji="1" lang="en-US" altLang="ja-JP" sz="11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313</a:t>
            </a:fld>
            <a:endParaRPr kumimoji="1" lang="en-US" altLang="ja-JP" sz="11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
        <p:nvSpPr>
          <p:cNvPr id="11" name="テキスト ボックス 36"/>
          <p:cNvSpPr txBox="1"/>
          <p:nvPr/>
        </p:nvSpPr>
        <p:spPr>
          <a:xfrm>
            <a:off x="53576" y="46166"/>
            <a:ext cx="3993789"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Ⅳ</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　新型</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コロナウイルス感染症</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対策</a:t>
            </a:r>
            <a:endPar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endParaRPr>
          </a:p>
        </p:txBody>
      </p:sp>
    </p:spTree>
    <p:extLst>
      <p:ext uri="{BB962C8B-B14F-4D97-AF65-F5344CB8AC3E}">
        <p14:creationId xmlns:p14="http://schemas.microsoft.com/office/powerpoint/2010/main" val="3322292591"/>
      </p:ext>
    </p:extLst>
  </p:cSld>
  <p:clrMapOvr>
    <a:masterClrMapping/>
  </p:clrMapOvr>
  <p:transition/>
  <p:timing>
    <p:tnLst>
      <p:par>
        <p:cTn id="1" dur="indefinite" restart="never" nodeType="tmRoot"/>
      </p:par>
    </p:tnLst>
  </p:timing>
</p:sld>
</file>

<file path=ppt/slides/slide3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図 1"/>
          <p:cNvPicPr>
            <a:picLocks noChangeAspect="1"/>
          </p:cNvPicPr>
          <p:nvPr/>
        </p:nvPicPr>
        <p:blipFill>
          <a:blip r:embed="rId2"/>
          <a:stretch>
            <a:fillRect/>
          </a:stretch>
        </p:blipFill>
        <p:spPr>
          <a:xfrm>
            <a:off x="717118" y="1248320"/>
            <a:ext cx="7709764" cy="4361362"/>
          </a:xfrm>
          <a:prstGeom prst="rect">
            <a:avLst/>
          </a:prstGeom>
        </p:spPr>
      </p:pic>
      <p:sp>
        <p:nvSpPr>
          <p:cNvPr id="3" name="スライド番号プレースホルダー 2"/>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1E2DCCE-2328-4EE7-B47C-8DACD135FF60}" type="slidenum">
              <a:rPr kumimoji="1" lang="en-US" altLang="ja-JP" sz="11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314</a:t>
            </a:fld>
            <a:endParaRPr kumimoji="1" lang="en-US" altLang="ja-JP" sz="11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
        <p:nvSpPr>
          <p:cNvPr id="4" name="テキスト ボックス 36"/>
          <p:cNvSpPr txBox="1"/>
          <p:nvPr/>
        </p:nvSpPr>
        <p:spPr>
          <a:xfrm>
            <a:off x="53576" y="46166"/>
            <a:ext cx="3993789"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Ⅳ</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　新型</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コロナウイルス感染症</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対策</a:t>
            </a:r>
            <a:endPar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endParaRPr>
          </a:p>
        </p:txBody>
      </p:sp>
    </p:spTree>
    <p:extLst>
      <p:ext uri="{BB962C8B-B14F-4D97-AF65-F5344CB8AC3E}">
        <p14:creationId xmlns:p14="http://schemas.microsoft.com/office/powerpoint/2010/main" val="3413661298"/>
      </p:ext>
    </p:extLst>
  </p:cSld>
  <p:clrMapOvr>
    <a:masterClrMapping/>
  </p:clrMapOvr>
  <p:timing>
    <p:tnLst>
      <p:par>
        <p:cTn id="1" dur="indefinite" restart="never" nodeType="tmRoot"/>
      </p:par>
    </p:tnLst>
  </p:timing>
</p:sld>
</file>

<file path=ppt/slides/slide3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Rectangle 4"/>
          <p:cNvSpPr>
            <a:spLocks noChangeArrowheads="1"/>
          </p:cNvSpPr>
          <p:nvPr/>
        </p:nvSpPr>
        <p:spPr bwMode="auto">
          <a:xfrm>
            <a:off x="350227" y="1050682"/>
            <a:ext cx="8442081" cy="439616"/>
          </a:xfrm>
          <a:prstGeom prst="rect">
            <a:avLst/>
          </a:prstGeom>
          <a:solidFill>
            <a:srgbClr val="000099"/>
          </a:solidFill>
          <a:ln w="38100" algn="ctr">
            <a:noFill/>
            <a:miter lim="800000"/>
            <a:headEnd/>
            <a:tailEnd/>
          </a:ln>
          <a:effectLst/>
        </p:spPr>
        <p:txBody>
          <a:bodyPr wrap="none" lIns="71934" tIns="35967" rIns="71934" bIns="35967" anchor="ctr"/>
          <a:lstStyle/>
          <a:p>
            <a:pPr marL="0" marR="0" lvl="0" indent="0" algn="ctr" defTabSz="844083" rtl="0" eaLnBrk="1" fontAlgn="base" latinLnBrk="0" hangingPunct="1">
              <a:lnSpc>
                <a:spcPct val="100000"/>
              </a:lnSpc>
              <a:spcBef>
                <a:spcPct val="0"/>
              </a:spcBef>
              <a:spcAft>
                <a:spcPct val="0"/>
              </a:spcAft>
              <a:buClrTx/>
              <a:buSzTx/>
              <a:buFontTx/>
              <a:buNone/>
              <a:tabLst/>
              <a:defRPr/>
            </a:pPr>
            <a:r>
              <a:rPr kumimoji="1" lang="ja-JP" altLang="en-US" sz="2585"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HG創英角ｺﾞｼｯｸUB" pitchFamily="49" charset="-128"/>
                <a:cs typeface="+mn-cs"/>
              </a:rPr>
              <a:t>令和３年度</a:t>
            </a:r>
            <a:endParaRPr kumimoji="1" lang="en-US" altLang="ja-JP" sz="2585"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HG創英角ｺﾞｼｯｸUB" pitchFamily="49" charset="-128"/>
              <a:cs typeface="+mn-cs"/>
            </a:endParaRPr>
          </a:p>
        </p:txBody>
      </p:sp>
      <p:sp>
        <p:nvSpPr>
          <p:cNvPr id="7" name="コンテンツ プレースホルダー 2"/>
          <p:cNvSpPr txBox="1">
            <a:spLocks/>
          </p:cNvSpPr>
          <p:nvPr/>
        </p:nvSpPr>
        <p:spPr>
          <a:xfrm>
            <a:off x="507022" y="1949810"/>
            <a:ext cx="8128490" cy="1723776"/>
          </a:xfrm>
          <a:prstGeom prst="rect">
            <a:avLst/>
          </a:prstGeom>
        </p:spPr>
        <p:txBody>
          <a:bodyPr anchor="t" anchorCtr="0">
            <a:noAutofit/>
          </a:bodyPr>
          <a:lstStyle>
            <a:lvl1pPr marL="285750" indent="-285750" algn="l" rtl="0" eaLnBrk="0" fontAlgn="base" hangingPunct="0">
              <a:spcBef>
                <a:spcPct val="20000"/>
              </a:spcBef>
              <a:spcAft>
                <a:spcPct val="0"/>
              </a:spcAft>
              <a:buChar char="•"/>
              <a:defRPr kumimoji="1" sz="2800">
                <a:solidFill>
                  <a:schemeClr val="tx1"/>
                </a:solidFill>
                <a:latin typeface="+mn-lt"/>
                <a:ea typeface="+mn-ea"/>
                <a:cs typeface="+mn-cs"/>
              </a:defRPr>
            </a:lvl1pPr>
            <a:lvl2pPr marL="627063" indent="-236538" algn="l" rtl="0" eaLnBrk="0" fontAlgn="base" hangingPunct="0">
              <a:spcBef>
                <a:spcPct val="20000"/>
              </a:spcBef>
              <a:spcAft>
                <a:spcPct val="0"/>
              </a:spcAft>
              <a:buChar char="–"/>
              <a:defRPr kumimoji="1" sz="2400">
                <a:solidFill>
                  <a:schemeClr val="tx1"/>
                </a:solidFill>
                <a:latin typeface="+mn-lt"/>
                <a:ea typeface="+mn-ea"/>
              </a:defRPr>
            </a:lvl2pPr>
            <a:lvl3pPr marL="968375" indent="-188913" algn="l" rtl="0" eaLnBrk="0" fontAlgn="base" hangingPunct="0">
              <a:spcBef>
                <a:spcPct val="20000"/>
              </a:spcBef>
              <a:spcAft>
                <a:spcPct val="0"/>
              </a:spcAft>
              <a:buChar char="•"/>
              <a:defRPr kumimoji="1" sz="2000">
                <a:solidFill>
                  <a:schemeClr val="tx1"/>
                </a:solidFill>
                <a:latin typeface="+mn-lt"/>
                <a:ea typeface="+mn-ea"/>
              </a:defRPr>
            </a:lvl3pPr>
            <a:lvl4pPr marL="1357313" indent="-188913" algn="l" rtl="0" eaLnBrk="0" fontAlgn="base" hangingPunct="0">
              <a:spcBef>
                <a:spcPct val="20000"/>
              </a:spcBef>
              <a:spcAft>
                <a:spcPct val="0"/>
              </a:spcAft>
              <a:buChar char="–"/>
              <a:defRPr kumimoji="1" sz="1700">
                <a:solidFill>
                  <a:schemeClr val="tx1"/>
                </a:solidFill>
                <a:latin typeface="+mn-lt"/>
                <a:ea typeface="+mn-ea"/>
              </a:defRPr>
            </a:lvl4pPr>
            <a:lvl5pPr marL="1747838" indent="-188913" algn="l" rtl="0" eaLnBrk="0" fontAlgn="base" hangingPunct="0">
              <a:spcBef>
                <a:spcPct val="20000"/>
              </a:spcBef>
              <a:spcAft>
                <a:spcPct val="0"/>
              </a:spcAft>
              <a:buChar char="»"/>
              <a:defRPr kumimoji="1" sz="1700">
                <a:solidFill>
                  <a:schemeClr val="tx1"/>
                </a:solidFill>
                <a:latin typeface="+mn-lt"/>
                <a:ea typeface="+mn-ea"/>
              </a:defRPr>
            </a:lvl5pPr>
            <a:lvl6pPr marL="2142013" indent="-194728" algn="l" rtl="0" fontAlgn="base">
              <a:spcBef>
                <a:spcPct val="20000"/>
              </a:spcBef>
              <a:spcAft>
                <a:spcPct val="0"/>
              </a:spcAft>
              <a:buChar char="»"/>
              <a:defRPr kumimoji="1" sz="1700">
                <a:solidFill>
                  <a:schemeClr val="tx1"/>
                </a:solidFill>
                <a:latin typeface="+mn-lt"/>
                <a:ea typeface="+mn-ea"/>
              </a:defRPr>
            </a:lvl6pPr>
            <a:lvl7pPr marL="2531469" indent="-194728" algn="l" rtl="0" fontAlgn="base">
              <a:spcBef>
                <a:spcPct val="20000"/>
              </a:spcBef>
              <a:spcAft>
                <a:spcPct val="0"/>
              </a:spcAft>
              <a:buChar char="»"/>
              <a:defRPr kumimoji="1" sz="1700">
                <a:solidFill>
                  <a:schemeClr val="tx1"/>
                </a:solidFill>
                <a:latin typeface="+mn-lt"/>
                <a:ea typeface="+mn-ea"/>
              </a:defRPr>
            </a:lvl7pPr>
            <a:lvl8pPr marL="2920928" indent="-194728" algn="l" rtl="0" fontAlgn="base">
              <a:spcBef>
                <a:spcPct val="20000"/>
              </a:spcBef>
              <a:spcAft>
                <a:spcPct val="0"/>
              </a:spcAft>
              <a:buChar char="»"/>
              <a:defRPr kumimoji="1" sz="1700">
                <a:solidFill>
                  <a:schemeClr val="tx1"/>
                </a:solidFill>
                <a:latin typeface="+mn-lt"/>
                <a:ea typeface="+mn-ea"/>
              </a:defRPr>
            </a:lvl8pPr>
            <a:lvl9pPr marL="3310386" indent="-194728" algn="l" rtl="0" fontAlgn="base">
              <a:spcBef>
                <a:spcPct val="20000"/>
              </a:spcBef>
              <a:spcAft>
                <a:spcPct val="0"/>
              </a:spcAft>
              <a:buChar char="»"/>
              <a:defRPr kumimoji="1" sz="1700">
                <a:solidFill>
                  <a:schemeClr val="tx1"/>
                </a:solidFill>
                <a:latin typeface="+mn-lt"/>
                <a:ea typeface="+mn-ea"/>
              </a:defRPr>
            </a:lvl9pPr>
          </a:lstStyle>
          <a:p>
            <a:pPr marL="263776" marR="0" lvl="0" indent="-263776" algn="l" defTabSz="844083" rtl="0" eaLnBrk="0" fontAlgn="base" latinLnBrk="0" hangingPunct="0">
              <a:lnSpc>
                <a:spcPct val="120000"/>
              </a:lnSpc>
              <a:spcBef>
                <a:spcPts val="0"/>
              </a:spcBef>
              <a:spcAft>
                <a:spcPct val="0"/>
              </a:spcAft>
              <a:buClrTx/>
              <a:buSzTx/>
              <a:buFont typeface="Wingdings" panose="05000000000000000000" pitchFamily="2" charset="2"/>
              <a:buChar char="Ø"/>
              <a:tabLst/>
              <a:defRPr/>
            </a:pPr>
            <a:endPar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p:txBody>
      </p:sp>
      <p:sp>
        <p:nvSpPr>
          <p:cNvPr id="2" name="正方形/長方形 1"/>
          <p:cNvSpPr/>
          <p:nvPr/>
        </p:nvSpPr>
        <p:spPr>
          <a:xfrm>
            <a:off x="439520" y="2378146"/>
            <a:ext cx="5315999" cy="2138534"/>
          </a:xfrm>
          <a:prstGeom prst="rect">
            <a:avLst/>
          </a:prstGeom>
        </p:spPr>
        <p:txBody>
          <a:bodyPr wrap="square">
            <a:spAutoFit/>
          </a:bodyPr>
          <a:lstStyle/>
          <a:p>
            <a:pPr marL="263776" marR="0" lvl="0" indent="-263776" algn="l" defTabSz="844083" rtl="0" eaLnBrk="0" fontAlgn="base" latinLnBrk="0" hangingPunct="0">
              <a:lnSpc>
                <a:spcPct val="100000"/>
              </a:lnSpc>
              <a:spcBef>
                <a:spcPct val="0"/>
              </a:spcBef>
              <a:spcAft>
                <a:spcPct val="0"/>
              </a:spcAft>
              <a:buClrTx/>
              <a:buSzTx/>
              <a:buFont typeface="Wingdings" panose="05000000000000000000" pitchFamily="2" charset="2"/>
              <a:buChar char="Ø"/>
              <a:tabLst/>
              <a:defRPr/>
            </a:pPr>
            <a:r>
              <a:rPr kumimoji="1" lang="ja-JP" altLang="en-US"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市内小売店舗等を支援するとともに、新しい生活様式に対応した店舗の利用を促進するため、キャッシュレス決済によるポイント還元を通じた需要喚起策を実施。</a:t>
            </a:r>
          </a:p>
          <a:p>
            <a:pPr marL="0" marR="0" lvl="0" indent="0" algn="l" defTabSz="844083" rtl="0" eaLnBrk="0" fontAlgn="base" latinLnBrk="0" hangingPunct="0">
              <a:lnSpc>
                <a:spcPct val="100000"/>
              </a:lnSpc>
              <a:spcBef>
                <a:spcPct val="0"/>
              </a:spcBef>
              <a:spcAft>
                <a:spcPct val="0"/>
              </a:spcAft>
              <a:buClrTx/>
              <a:buSzTx/>
              <a:buFontTx/>
              <a:buNone/>
              <a:tabLst/>
              <a:defRPr/>
            </a:pPr>
            <a:r>
              <a:rPr kumimoji="1" lang="ja-JP" altLang="en-US"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キャンペーンの概要</a:t>
            </a:r>
          </a:p>
          <a:p>
            <a:pPr marL="580307" marR="0" lvl="0" indent="-83529" algn="l" defTabSz="844083" rtl="0" eaLnBrk="0" fontAlgn="base" latinLnBrk="0" hangingPunct="0">
              <a:lnSpc>
                <a:spcPct val="100000"/>
              </a:lnSpc>
              <a:spcBef>
                <a:spcPct val="0"/>
              </a:spcBef>
              <a:spcAft>
                <a:spcPct val="0"/>
              </a:spcAft>
              <a:buClrTx/>
              <a:buSzTx/>
              <a:buFontTx/>
              <a:buNone/>
              <a:tabLst/>
              <a:defRPr/>
            </a:pPr>
            <a:r>
              <a:rPr kumimoji="1" lang="ja-JP" altLang="en-US"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・キャッシュレス決済を活用したポイント還元</a:t>
            </a:r>
            <a:endParaRPr kumimoji="1" lang="en-US" altLang="ja-JP"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a:p>
            <a:pPr marL="580307" marR="0" lvl="0" indent="-83529" algn="l" defTabSz="844083" rtl="0" eaLnBrk="0" fontAlgn="base" latinLnBrk="0" hangingPunct="0">
              <a:lnSpc>
                <a:spcPct val="100000"/>
              </a:lnSpc>
              <a:spcBef>
                <a:spcPct val="0"/>
              </a:spcBef>
              <a:spcAft>
                <a:spcPct val="0"/>
              </a:spcAft>
              <a:buClrTx/>
              <a:buSzTx/>
              <a:buFontTx/>
              <a:buNone/>
              <a:tabLst/>
              <a:defRPr/>
            </a:pPr>
            <a:r>
              <a:rPr kumimoji="1" lang="ja-JP" altLang="en-US"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（還元率：</a:t>
            </a:r>
            <a:r>
              <a:rPr kumimoji="1" lang="en-US" altLang="ja-JP"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20</a:t>
            </a:r>
            <a:r>
              <a:rPr kumimoji="1" lang="ja-JP" altLang="en-US"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％、上限：</a:t>
            </a:r>
            <a:r>
              <a:rPr kumimoji="1" lang="en-US" altLang="ja-JP"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3,000</a:t>
            </a:r>
            <a:r>
              <a:rPr kumimoji="1" lang="ja-JP" altLang="en-US"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円）</a:t>
            </a:r>
          </a:p>
          <a:p>
            <a:pPr marL="580307" marR="0" lvl="0" indent="-83529" algn="l" defTabSz="844083" rtl="0" eaLnBrk="0" fontAlgn="base" latinLnBrk="0" hangingPunct="0">
              <a:lnSpc>
                <a:spcPct val="100000"/>
              </a:lnSpc>
              <a:spcBef>
                <a:spcPct val="0"/>
              </a:spcBef>
              <a:spcAft>
                <a:spcPct val="0"/>
              </a:spcAft>
              <a:buClrTx/>
              <a:buSzTx/>
              <a:buFontTx/>
              <a:buNone/>
              <a:tabLst/>
              <a:defRPr/>
            </a:pPr>
            <a:r>
              <a:rPr kumimoji="1" lang="ja-JP" altLang="en-US"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・対象：市内全域の「飲食」「宿泊」を除く小売店舗等</a:t>
            </a:r>
          </a:p>
          <a:p>
            <a:pPr marL="580307" marR="0" lvl="0" indent="-83529" algn="l" defTabSz="844083" rtl="0" eaLnBrk="0" fontAlgn="base" latinLnBrk="0" hangingPunct="0">
              <a:lnSpc>
                <a:spcPct val="100000"/>
              </a:lnSpc>
              <a:spcBef>
                <a:spcPct val="0"/>
              </a:spcBef>
              <a:spcAft>
                <a:spcPct val="0"/>
              </a:spcAft>
              <a:buClrTx/>
              <a:buSzTx/>
              <a:buFontTx/>
              <a:buNone/>
              <a:tabLst/>
              <a:defRPr/>
            </a:pPr>
            <a:r>
              <a:rPr kumimoji="1" lang="ja-JP" altLang="en-US"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・キャンペーン期間：１か月間（令和３年</a:t>
            </a:r>
            <a:r>
              <a:rPr kumimoji="1" lang="en-US" altLang="ja-JP"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12</a:t>
            </a:r>
            <a:r>
              <a:rPr kumimoji="1" lang="ja-JP" altLang="en-US"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p>
        </p:txBody>
      </p:sp>
      <p:pic>
        <p:nvPicPr>
          <p:cNvPr id="4" name="図 3">
            <a:extLst>
              <a:ext uri="{FF2B5EF4-FFF2-40B4-BE49-F238E27FC236}">
                <a16:creationId xmlns:a16="http://schemas.microsoft.com/office/drawing/2014/main" id="{96AAE725-C1FD-03B9-44E4-F368AA6CCEE9}"/>
              </a:ext>
            </a:extLst>
          </p:cNvPr>
          <p:cNvPicPr>
            <a:picLocks noChangeAspect="1"/>
          </p:cNvPicPr>
          <p:nvPr/>
        </p:nvPicPr>
        <p:blipFill>
          <a:blip r:embed="rId3"/>
          <a:stretch>
            <a:fillRect/>
          </a:stretch>
        </p:blipFill>
        <p:spPr>
          <a:xfrm>
            <a:off x="5755518" y="2378146"/>
            <a:ext cx="2743200" cy="3616804"/>
          </a:xfrm>
          <a:prstGeom prst="rect">
            <a:avLst/>
          </a:prstGeom>
        </p:spPr>
      </p:pic>
      <p:sp>
        <p:nvSpPr>
          <p:cNvPr id="9" name="AutoShape 6"/>
          <p:cNvSpPr>
            <a:spLocks noChangeArrowheads="1"/>
          </p:cNvSpPr>
          <p:nvPr/>
        </p:nvSpPr>
        <p:spPr bwMode="auto">
          <a:xfrm>
            <a:off x="507024" y="1602584"/>
            <a:ext cx="8128489" cy="663278"/>
          </a:xfrm>
          <a:prstGeom prst="roundRect">
            <a:avLst>
              <a:gd name="adj" fmla="val 16667"/>
            </a:avLst>
          </a:prstGeom>
          <a:solidFill>
            <a:schemeClr val="accent1">
              <a:lumMod val="40000"/>
              <a:lumOff val="60000"/>
            </a:schemeClr>
          </a:solidFill>
          <a:ln w="22225">
            <a:noFill/>
            <a:round/>
            <a:headEnd/>
            <a:tailEnd/>
          </a:ln>
          <a:effectLst>
            <a:outerShdw blurRad="50800" dist="38100" dir="2700000" algn="tl" rotWithShape="0">
              <a:prstClr val="black">
                <a:alpha val="40000"/>
              </a:prstClr>
            </a:outerShdw>
          </a:effectLst>
        </p:spPr>
        <p:txBody>
          <a:bodyPr lIns="71934" tIns="0" rIns="71934" bIns="0" anchor="ctr"/>
          <a:lstStyle/>
          <a:p>
            <a:pPr marL="0" marR="0" lvl="0" indent="0" algn="l" defTabSz="844083" rtl="0" eaLnBrk="0" fontAlgn="base" latinLnBrk="0" hangingPunct="0">
              <a:lnSpc>
                <a:spcPct val="100000"/>
              </a:lnSpc>
              <a:spcBef>
                <a:spcPct val="0"/>
              </a:spcBef>
              <a:spcAft>
                <a:spcPct val="0"/>
              </a:spcAft>
              <a:buClrTx/>
              <a:buSzTx/>
              <a:buFontTx/>
              <a:buNone/>
              <a:tabLst/>
              <a:defRPr/>
            </a:pPr>
            <a:r>
              <a:rPr kumimoji="1" lang="ja-JP" altLang="en-US" sz="1939" b="1"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買い物応援キャンペーン事業　　　　　　　　　</a:t>
            </a:r>
          </a:p>
          <a:p>
            <a:pPr marL="0" marR="0" lvl="0" indent="0" algn="r" defTabSz="844083" rtl="0" eaLnBrk="0" fontAlgn="base" latinLnBrk="0" hangingPunct="0">
              <a:lnSpc>
                <a:spcPct val="100000"/>
              </a:lnSpc>
              <a:spcBef>
                <a:spcPct val="0"/>
              </a:spcBef>
              <a:spcAft>
                <a:spcPct val="0"/>
              </a:spcAft>
              <a:buClrTx/>
              <a:buSzTx/>
              <a:buFontTx/>
              <a:buNone/>
              <a:tabLst/>
              <a:defRPr/>
            </a:pPr>
            <a:r>
              <a:rPr kumimoji="1" lang="ja-JP" altLang="en-US" sz="1939" b="1"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２３億７，８００万円（第４回、第</a:t>
            </a:r>
            <a:r>
              <a:rPr kumimoji="1" lang="en-US" altLang="ja-JP" sz="1939" b="1"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16</a:t>
            </a:r>
            <a:r>
              <a:rPr kumimoji="1" lang="ja-JP" altLang="en-US" sz="1939" b="1"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回補正）</a:t>
            </a:r>
          </a:p>
        </p:txBody>
      </p:sp>
      <p:sp>
        <p:nvSpPr>
          <p:cNvPr id="3" name="スライド番号プレースホルダー 2"/>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1E2DCCE-2328-4EE7-B47C-8DACD135FF60}" type="slidenum">
              <a:rPr kumimoji="1" lang="en-US" altLang="ja-JP" sz="11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315</a:t>
            </a:fld>
            <a:endParaRPr kumimoji="1" lang="en-US" altLang="ja-JP" sz="11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
        <p:nvSpPr>
          <p:cNvPr id="8" name="テキスト ボックス 36"/>
          <p:cNvSpPr txBox="1"/>
          <p:nvPr/>
        </p:nvSpPr>
        <p:spPr>
          <a:xfrm>
            <a:off x="53576" y="46166"/>
            <a:ext cx="3993789"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Ⅳ</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　新型</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コロナウイルス感染症</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対策</a:t>
            </a:r>
            <a:endPar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endParaRPr>
          </a:p>
        </p:txBody>
      </p:sp>
    </p:spTree>
    <p:extLst>
      <p:ext uri="{BB962C8B-B14F-4D97-AF65-F5344CB8AC3E}">
        <p14:creationId xmlns:p14="http://schemas.microsoft.com/office/powerpoint/2010/main" val="3372839111"/>
      </p:ext>
    </p:extLst>
  </p:cSld>
  <p:clrMapOvr>
    <a:masterClrMapping/>
  </p:clrMapOvr>
  <p:transition/>
  <p:timing>
    <p:tnLst>
      <p:par>
        <p:cTn id="1" dur="indefinite" restart="never" nodeType="tmRoot"/>
      </p:par>
    </p:tnLst>
  </p:timing>
</p:sld>
</file>

<file path=ppt/slides/slide3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Rectangle 4"/>
          <p:cNvSpPr>
            <a:spLocks noChangeArrowheads="1"/>
          </p:cNvSpPr>
          <p:nvPr/>
        </p:nvSpPr>
        <p:spPr bwMode="auto">
          <a:xfrm>
            <a:off x="350227" y="1050682"/>
            <a:ext cx="8442081" cy="439616"/>
          </a:xfrm>
          <a:prstGeom prst="rect">
            <a:avLst/>
          </a:prstGeom>
          <a:solidFill>
            <a:srgbClr val="000099"/>
          </a:solidFill>
          <a:ln w="38100" algn="ctr">
            <a:noFill/>
            <a:miter lim="800000"/>
            <a:headEnd/>
            <a:tailEnd/>
          </a:ln>
          <a:effectLst/>
        </p:spPr>
        <p:txBody>
          <a:bodyPr wrap="none" lIns="71934" tIns="35967" rIns="71934" bIns="35967" anchor="ctr"/>
          <a:lstStyle/>
          <a:p>
            <a:pPr marL="0" marR="0" lvl="0" indent="0" algn="ctr" defTabSz="844083" rtl="0" eaLnBrk="1" fontAlgn="base" latinLnBrk="0" hangingPunct="1">
              <a:lnSpc>
                <a:spcPct val="100000"/>
              </a:lnSpc>
              <a:spcBef>
                <a:spcPct val="0"/>
              </a:spcBef>
              <a:spcAft>
                <a:spcPct val="0"/>
              </a:spcAft>
              <a:buClrTx/>
              <a:buSzTx/>
              <a:buFontTx/>
              <a:buNone/>
              <a:tabLst/>
              <a:defRPr/>
            </a:pPr>
            <a:r>
              <a:rPr kumimoji="1" lang="ja-JP" altLang="en-US" sz="2585"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HG創英角ｺﾞｼｯｸUB" pitchFamily="49" charset="-128"/>
                <a:cs typeface="+mn-cs"/>
              </a:rPr>
              <a:t>令和３年度</a:t>
            </a:r>
            <a:endParaRPr kumimoji="1" lang="en-US" altLang="ja-JP" sz="2585"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HG創英角ｺﾞｼｯｸUB" pitchFamily="49" charset="-128"/>
              <a:cs typeface="+mn-cs"/>
            </a:endParaRPr>
          </a:p>
        </p:txBody>
      </p:sp>
      <p:sp>
        <p:nvSpPr>
          <p:cNvPr id="7" name="コンテンツ プレースホルダー 2"/>
          <p:cNvSpPr txBox="1">
            <a:spLocks/>
          </p:cNvSpPr>
          <p:nvPr/>
        </p:nvSpPr>
        <p:spPr>
          <a:xfrm>
            <a:off x="507022" y="1949810"/>
            <a:ext cx="8128490" cy="1723776"/>
          </a:xfrm>
          <a:prstGeom prst="rect">
            <a:avLst/>
          </a:prstGeom>
        </p:spPr>
        <p:txBody>
          <a:bodyPr anchor="t" anchorCtr="0">
            <a:noAutofit/>
          </a:bodyPr>
          <a:lstStyle>
            <a:lvl1pPr marL="285750" indent="-285750" algn="l" rtl="0" eaLnBrk="0" fontAlgn="base" hangingPunct="0">
              <a:spcBef>
                <a:spcPct val="20000"/>
              </a:spcBef>
              <a:spcAft>
                <a:spcPct val="0"/>
              </a:spcAft>
              <a:buChar char="•"/>
              <a:defRPr kumimoji="1" sz="2800">
                <a:solidFill>
                  <a:schemeClr val="tx1"/>
                </a:solidFill>
                <a:latin typeface="+mn-lt"/>
                <a:ea typeface="+mn-ea"/>
                <a:cs typeface="+mn-cs"/>
              </a:defRPr>
            </a:lvl1pPr>
            <a:lvl2pPr marL="627063" indent="-236538" algn="l" rtl="0" eaLnBrk="0" fontAlgn="base" hangingPunct="0">
              <a:spcBef>
                <a:spcPct val="20000"/>
              </a:spcBef>
              <a:spcAft>
                <a:spcPct val="0"/>
              </a:spcAft>
              <a:buChar char="–"/>
              <a:defRPr kumimoji="1" sz="2400">
                <a:solidFill>
                  <a:schemeClr val="tx1"/>
                </a:solidFill>
                <a:latin typeface="+mn-lt"/>
                <a:ea typeface="+mn-ea"/>
              </a:defRPr>
            </a:lvl2pPr>
            <a:lvl3pPr marL="968375" indent="-188913" algn="l" rtl="0" eaLnBrk="0" fontAlgn="base" hangingPunct="0">
              <a:spcBef>
                <a:spcPct val="20000"/>
              </a:spcBef>
              <a:spcAft>
                <a:spcPct val="0"/>
              </a:spcAft>
              <a:buChar char="•"/>
              <a:defRPr kumimoji="1" sz="2000">
                <a:solidFill>
                  <a:schemeClr val="tx1"/>
                </a:solidFill>
                <a:latin typeface="+mn-lt"/>
                <a:ea typeface="+mn-ea"/>
              </a:defRPr>
            </a:lvl3pPr>
            <a:lvl4pPr marL="1357313" indent="-188913" algn="l" rtl="0" eaLnBrk="0" fontAlgn="base" hangingPunct="0">
              <a:spcBef>
                <a:spcPct val="20000"/>
              </a:spcBef>
              <a:spcAft>
                <a:spcPct val="0"/>
              </a:spcAft>
              <a:buChar char="–"/>
              <a:defRPr kumimoji="1" sz="1700">
                <a:solidFill>
                  <a:schemeClr val="tx1"/>
                </a:solidFill>
                <a:latin typeface="+mn-lt"/>
                <a:ea typeface="+mn-ea"/>
              </a:defRPr>
            </a:lvl4pPr>
            <a:lvl5pPr marL="1747838" indent="-188913" algn="l" rtl="0" eaLnBrk="0" fontAlgn="base" hangingPunct="0">
              <a:spcBef>
                <a:spcPct val="20000"/>
              </a:spcBef>
              <a:spcAft>
                <a:spcPct val="0"/>
              </a:spcAft>
              <a:buChar char="»"/>
              <a:defRPr kumimoji="1" sz="1700">
                <a:solidFill>
                  <a:schemeClr val="tx1"/>
                </a:solidFill>
                <a:latin typeface="+mn-lt"/>
                <a:ea typeface="+mn-ea"/>
              </a:defRPr>
            </a:lvl5pPr>
            <a:lvl6pPr marL="2142013" indent="-194728" algn="l" rtl="0" fontAlgn="base">
              <a:spcBef>
                <a:spcPct val="20000"/>
              </a:spcBef>
              <a:spcAft>
                <a:spcPct val="0"/>
              </a:spcAft>
              <a:buChar char="»"/>
              <a:defRPr kumimoji="1" sz="1700">
                <a:solidFill>
                  <a:schemeClr val="tx1"/>
                </a:solidFill>
                <a:latin typeface="+mn-lt"/>
                <a:ea typeface="+mn-ea"/>
              </a:defRPr>
            </a:lvl6pPr>
            <a:lvl7pPr marL="2531469" indent="-194728" algn="l" rtl="0" fontAlgn="base">
              <a:spcBef>
                <a:spcPct val="20000"/>
              </a:spcBef>
              <a:spcAft>
                <a:spcPct val="0"/>
              </a:spcAft>
              <a:buChar char="»"/>
              <a:defRPr kumimoji="1" sz="1700">
                <a:solidFill>
                  <a:schemeClr val="tx1"/>
                </a:solidFill>
                <a:latin typeface="+mn-lt"/>
                <a:ea typeface="+mn-ea"/>
              </a:defRPr>
            </a:lvl7pPr>
            <a:lvl8pPr marL="2920928" indent="-194728" algn="l" rtl="0" fontAlgn="base">
              <a:spcBef>
                <a:spcPct val="20000"/>
              </a:spcBef>
              <a:spcAft>
                <a:spcPct val="0"/>
              </a:spcAft>
              <a:buChar char="»"/>
              <a:defRPr kumimoji="1" sz="1700">
                <a:solidFill>
                  <a:schemeClr val="tx1"/>
                </a:solidFill>
                <a:latin typeface="+mn-lt"/>
                <a:ea typeface="+mn-ea"/>
              </a:defRPr>
            </a:lvl8pPr>
            <a:lvl9pPr marL="3310386" indent="-194728" algn="l" rtl="0" fontAlgn="base">
              <a:spcBef>
                <a:spcPct val="20000"/>
              </a:spcBef>
              <a:spcAft>
                <a:spcPct val="0"/>
              </a:spcAft>
              <a:buChar char="»"/>
              <a:defRPr kumimoji="1" sz="1700">
                <a:solidFill>
                  <a:schemeClr val="tx1"/>
                </a:solidFill>
                <a:latin typeface="+mn-lt"/>
                <a:ea typeface="+mn-ea"/>
              </a:defRPr>
            </a:lvl9pPr>
          </a:lstStyle>
          <a:p>
            <a:pPr marL="263776" marR="0" lvl="0" indent="-263776" algn="l" defTabSz="844083" rtl="0" eaLnBrk="0" fontAlgn="base" latinLnBrk="0" hangingPunct="0">
              <a:lnSpc>
                <a:spcPct val="120000"/>
              </a:lnSpc>
              <a:spcBef>
                <a:spcPts val="0"/>
              </a:spcBef>
              <a:spcAft>
                <a:spcPct val="0"/>
              </a:spcAft>
              <a:buClrTx/>
              <a:buSzTx/>
              <a:buFont typeface="Wingdings" panose="05000000000000000000" pitchFamily="2" charset="2"/>
              <a:buChar char="Ø"/>
              <a:tabLst/>
              <a:defRPr/>
            </a:pPr>
            <a:endPar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p:txBody>
      </p:sp>
      <p:sp>
        <p:nvSpPr>
          <p:cNvPr id="2" name="正方形/長方形 1"/>
          <p:cNvSpPr/>
          <p:nvPr/>
        </p:nvSpPr>
        <p:spPr>
          <a:xfrm>
            <a:off x="507023" y="2378175"/>
            <a:ext cx="8285286" cy="3586431"/>
          </a:xfrm>
          <a:prstGeom prst="rect">
            <a:avLst/>
          </a:prstGeom>
        </p:spPr>
        <p:txBody>
          <a:bodyPr wrap="square">
            <a:spAutoFit/>
          </a:bodyPr>
          <a:lstStyle/>
          <a:p>
            <a:pPr marL="263776" marR="0" lvl="0" indent="-263776" algn="l" defTabSz="844083" rtl="0" eaLnBrk="0" fontAlgn="base" latinLnBrk="0" hangingPunct="0">
              <a:lnSpc>
                <a:spcPct val="100000"/>
              </a:lnSpc>
              <a:spcBef>
                <a:spcPct val="0"/>
              </a:spcBef>
              <a:spcAft>
                <a:spcPct val="0"/>
              </a:spcAft>
              <a:buClrTx/>
              <a:buSzTx/>
              <a:buFont typeface="Wingdings" panose="05000000000000000000" pitchFamily="2" charset="2"/>
              <a:buChar char="Ø"/>
              <a:tabLst/>
              <a:defRPr/>
            </a:pPr>
            <a:r>
              <a:rPr kumimoji="1" lang="ja-JP" altLang="en-US" sz="129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度重なる営業時間短縮要請や、今般の緊急事態措置（</a:t>
            </a:r>
            <a:r>
              <a:rPr kumimoji="1" lang="en-US" altLang="ja-JP" sz="129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4</a:t>
            </a:r>
            <a:r>
              <a:rPr kumimoji="1" lang="ja-JP" altLang="en-US" sz="129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29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25</a:t>
            </a:r>
            <a:r>
              <a:rPr kumimoji="1" lang="ja-JP" altLang="en-US" sz="129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a:t>
            </a:r>
            <a:r>
              <a:rPr kumimoji="1" lang="en-US" altLang="ja-JP" sz="129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5</a:t>
            </a:r>
            <a:r>
              <a:rPr kumimoji="1" lang="ja-JP" altLang="en-US" sz="129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29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31</a:t>
            </a:r>
            <a:r>
              <a:rPr kumimoji="1" lang="ja-JP" altLang="en-US" sz="129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日）により多大な影響を受けている市内の飲食店に対し、協力金を支給。（日額１万円～２万５千円を府の協力金に上乗せ） 　　　　　　　　　　　　　　　　　　　　　　　　　　</a:t>
            </a:r>
            <a:endParaRPr kumimoji="1" lang="en-US" altLang="ja-JP" sz="129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a:p>
            <a:pPr marL="0" marR="0" lvl="0" indent="0" algn="l" defTabSz="844083" rtl="0" eaLnBrk="0" fontAlgn="base" latinLnBrk="0" hangingPunct="0">
              <a:lnSpc>
                <a:spcPct val="100000"/>
              </a:lnSpc>
              <a:spcBef>
                <a:spcPct val="0"/>
              </a:spcBef>
              <a:spcAft>
                <a:spcPct val="0"/>
              </a:spcAft>
              <a:buClrTx/>
              <a:buSzTx/>
              <a:buFontTx/>
              <a:buNone/>
              <a:tabLst/>
              <a:defRPr/>
            </a:pPr>
            <a:r>
              <a:rPr kumimoji="1" lang="ja-JP" altLang="en-US" sz="129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a:t>
            </a:r>
            <a:r>
              <a:rPr kumimoji="1" lang="ja-JP" altLang="en-US" sz="1292" b="1"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７０億４，３００万円（第６回補正予算</a:t>
            </a:r>
            <a:r>
              <a:rPr kumimoji="1" lang="ja-JP" altLang="en-US" sz="129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a:t>
            </a:r>
          </a:p>
          <a:p>
            <a:pPr marL="263776" marR="0" lvl="0" indent="-263776" algn="l" defTabSz="844083" rtl="0" eaLnBrk="0" fontAlgn="base" latinLnBrk="0" hangingPunct="0">
              <a:lnSpc>
                <a:spcPct val="100000"/>
              </a:lnSpc>
              <a:spcBef>
                <a:spcPct val="0"/>
              </a:spcBef>
              <a:spcAft>
                <a:spcPct val="0"/>
              </a:spcAft>
              <a:buClrTx/>
              <a:buSzTx/>
              <a:buFont typeface="Wingdings" panose="05000000000000000000" pitchFamily="2" charset="2"/>
              <a:buChar char="Ø"/>
              <a:tabLst/>
              <a:defRPr/>
            </a:pPr>
            <a:r>
              <a:rPr kumimoji="1" lang="ja-JP" altLang="en-US" sz="129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緊急事態措置の延長（</a:t>
            </a:r>
            <a:r>
              <a:rPr kumimoji="1" lang="en-US" altLang="ja-JP" sz="129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6</a:t>
            </a:r>
            <a:r>
              <a:rPr kumimoji="1" lang="ja-JP" altLang="en-US" sz="129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29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a:t>
            </a:r>
            <a:r>
              <a:rPr kumimoji="1" lang="ja-JP" altLang="en-US" sz="129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a:t>
            </a:r>
            <a:r>
              <a:rPr kumimoji="1" lang="en-US" altLang="ja-JP" sz="129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6</a:t>
            </a:r>
            <a:r>
              <a:rPr kumimoji="1" lang="ja-JP" altLang="en-US" sz="129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29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20</a:t>
            </a:r>
            <a:r>
              <a:rPr kumimoji="1" lang="ja-JP" altLang="en-US" sz="129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日）に伴い、市内の酒類提供飲食店に対し協力金を支給。（日額１万円～２万５千円を府の協力金に上乗せ） 　　　　　　　　　</a:t>
            </a:r>
            <a:r>
              <a:rPr kumimoji="1" lang="ja-JP" altLang="en-US" sz="1292" b="1"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３９億円                  （第７回補正予算）</a:t>
            </a:r>
          </a:p>
          <a:p>
            <a:pPr marL="263776" marR="0" lvl="0" indent="-263776" algn="l" defTabSz="844083" rtl="0" eaLnBrk="0" fontAlgn="base" latinLnBrk="0" hangingPunct="0">
              <a:lnSpc>
                <a:spcPct val="100000"/>
              </a:lnSpc>
              <a:spcBef>
                <a:spcPct val="0"/>
              </a:spcBef>
              <a:spcAft>
                <a:spcPct val="0"/>
              </a:spcAft>
              <a:buClrTx/>
              <a:buSzTx/>
              <a:buFont typeface="Wingdings" panose="05000000000000000000" pitchFamily="2" charset="2"/>
              <a:buChar char="Ø"/>
              <a:tabLst/>
              <a:defRPr/>
            </a:pPr>
            <a:r>
              <a:rPr kumimoji="1" lang="ja-JP" altLang="en-US" sz="129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まん延防止等重点措置に基づく営業時間短縮要請（</a:t>
            </a:r>
            <a:r>
              <a:rPr kumimoji="1" lang="en-US" altLang="ja-JP" sz="129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6</a:t>
            </a:r>
            <a:r>
              <a:rPr kumimoji="1" lang="ja-JP" altLang="en-US" sz="129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29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21</a:t>
            </a:r>
            <a:r>
              <a:rPr kumimoji="1" lang="ja-JP" altLang="en-US" sz="129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a:t>
            </a:r>
            <a:r>
              <a:rPr kumimoji="1" lang="en-US" altLang="ja-JP" sz="129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7</a:t>
            </a:r>
            <a:r>
              <a:rPr kumimoji="1" lang="ja-JP" altLang="en-US" sz="129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29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11</a:t>
            </a:r>
            <a:r>
              <a:rPr kumimoji="1" lang="ja-JP" altLang="en-US" sz="129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日）に伴い、市内の飲食店等に対し協力金を支給。（府の協力金の日額が３万円～３万９千円の場合に、４万円との差額（日額１千円～１万円）を上乗せ）　　　　　　　　　　　　　　　</a:t>
            </a:r>
            <a:r>
              <a:rPr kumimoji="1" lang="ja-JP" altLang="en-US" sz="1292" b="1"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６３億９，５００万円（第９回補正予算）</a:t>
            </a:r>
          </a:p>
          <a:p>
            <a:pPr marL="263776" marR="0" lvl="0" indent="-263776" algn="l" defTabSz="844083" rtl="0" eaLnBrk="0" fontAlgn="base" latinLnBrk="0" hangingPunct="0">
              <a:lnSpc>
                <a:spcPct val="100000"/>
              </a:lnSpc>
              <a:spcBef>
                <a:spcPct val="0"/>
              </a:spcBef>
              <a:spcAft>
                <a:spcPct val="0"/>
              </a:spcAft>
              <a:buClrTx/>
              <a:buSzTx/>
              <a:buFont typeface="Wingdings" panose="05000000000000000000" pitchFamily="2" charset="2"/>
              <a:buChar char="Ø"/>
              <a:tabLst/>
              <a:defRPr/>
            </a:pPr>
            <a:r>
              <a:rPr kumimoji="1" lang="ja-JP" altLang="en-US" sz="129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営業時間短縮要請の継続（</a:t>
            </a:r>
            <a:r>
              <a:rPr kumimoji="1" lang="en-US" altLang="ja-JP" sz="129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7</a:t>
            </a:r>
            <a:r>
              <a:rPr kumimoji="1" lang="ja-JP" altLang="en-US" sz="129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29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12</a:t>
            </a:r>
            <a:r>
              <a:rPr kumimoji="1" lang="ja-JP" altLang="en-US" sz="129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a:t>
            </a:r>
            <a:r>
              <a:rPr kumimoji="1" lang="en-US" altLang="ja-JP" sz="129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8</a:t>
            </a:r>
            <a:r>
              <a:rPr kumimoji="1" lang="ja-JP" altLang="en-US" sz="129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29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a:t>
            </a:r>
            <a:r>
              <a:rPr kumimoji="1" lang="ja-JP" altLang="en-US" sz="129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日）に伴い、市内の飲食店等に対し協力金を支給。</a:t>
            </a:r>
            <a:endParaRPr kumimoji="1" lang="en-US" altLang="ja-JP" sz="129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a:p>
            <a:pPr marL="249122" marR="0" lvl="0" indent="-162662" algn="l" defTabSz="844083" rtl="0" eaLnBrk="0" fontAlgn="base" latinLnBrk="0" hangingPunct="0">
              <a:lnSpc>
                <a:spcPct val="100000"/>
              </a:lnSpc>
              <a:spcBef>
                <a:spcPct val="0"/>
              </a:spcBef>
              <a:spcAft>
                <a:spcPct val="0"/>
              </a:spcAft>
              <a:buClrTx/>
              <a:buSzTx/>
              <a:buFontTx/>
              <a:buNone/>
              <a:tabLst/>
              <a:defRPr/>
            </a:pPr>
            <a:r>
              <a:rPr kumimoji="1" lang="en-US" altLang="ja-JP" sz="129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a:t>
            </a:r>
            <a:r>
              <a:rPr kumimoji="1" lang="ja-JP" altLang="en-US" sz="129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（府の協力金の日額が３万円～３万９千円の場合に、４万円との差額（日額１千円～１万円）</a:t>
            </a:r>
            <a:endParaRPr kumimoji="1" lang="en-US" altLang="ja-JP" sz="129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a:p>
            <a:pPr marL="249122" marR="0" lvl="0" indent="-162662" algn="l" defTabSz="844083" rtl="0" eaLnBrk="0" fontAlgn="base" latinLnBrk="0" hangingPunct="0">
              <a:lnSpc>
                <a:spcPct val="100000"/>
              </a:lnSpc>
              <a:spcBef>
                <a:spcPct val="0"/>
              </a:spcBef>
              <a:spcAft>
                <a:spcPct val="0"/>
              </a:spcAft>
              <a:buClrTx/>
              <a:buSzTx/>
              <a:buFontTx/>
              <a:buNone/>
              <a:tabLst/>
              <a:defRPr/>
            </a:pPr>
            <a:r>
              <a:rPr kumimoji="1" lang="ja-JP" altLang="en-US" sz="129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を上乗せ）　　　　　　　　　　　　　　　　　　　　　　　　　　 </a:t>
            </a:r>
            <a:r>
              <a:rPr kumimoji="1" lang="ja-JP" altLang="en-US" sz="1292" b="1"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６０億６，４００万円（第</a:t>
            </a:r>
            <a:r>
              <a:rPr kumimoji="1" lang="en-US" altLang="ja-JP" sz="1292" b="1"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10</a:t>
            </a:r>
            <a:r>
              <a:rPr kumimoji="1" lang="ja-JP" altLang="en-US" sz="1292" b="1"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回補正予算）</a:t>
            </a:r>
          </a:p>
          <a:p>
            <a:pPr marL="263776" marR="0" lvl="0" indent="-263776" algn="l" defTabSz="844083" rtl="0" eaLnBrk="0" fontAlgn="base" latinLnBrk="0" hangingPunct="0">
              <a:lnSpc>
                <a:spcPct val="100000"/>
              </a:lnSpc>
              <a:spcBef>
                <a:spcPct val="0"/>
              </a:spcBef>
              <a:spcAft>
                <a:spcPct val="0"/>
              </a:spcAft>
              <a:buClrTx/>
              <a:buSzTx/>
              <a:buFont typeface="Wingdings" panose="05000000000000000000" pitchFamily="2" charset="2"/>
              <a:buChar char="Ø"/>
              <a:tabLst/>
              <a:defRPr/>
            </a:pPr>
            <a:r>
              <a:rPr kumimoji="1" lang="ja-JP" altLang="en-US" sz="129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緊急事態措置（</a:t>
            </a:r>
            <a:r>
              <a:rPr kumimoji="1" lang="en-US" altLang="ja-JP" sz="129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8</a:t>
            </a:r>
            <a:r>
              <a:rPr kumimoji="1" lang="ja-JP" altLang="en-US" sz="129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29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2</a:t>
            </a:r>
            <a:r>
              <a:rPr kumimoji="1" lang="ja-JP" altLang="en-US" sz="129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a:t>
            </a:r>
            <a:r>
              <a:rPr kumimoji="1" lang="en-US" altLang="ja-JP" sz="129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8</a:t>
            </a:r>
            <a:r>
              <a:rPr kumimoji="1" lang="ja-JP" altLang="en-US" sz="129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29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31</a:t>
            </a:r>
            <a:r>
              <a:rPr kumimoji="1" lang="ja-JP" altLang="en-US" sz="129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日）に伴い、多大な影響を受ける市内の酒類提供飲食店に対し協力金を支給。（日額１万円～２万５千円を府の協力金に上乗せ）</a:t>
            </a:r>
          </a:p>
          <a:p>
            <a:pPr marL="0" marR="0" lvl="0" indent="0" algn="l" defTabSz="844083" rtl="0" eaLnBrk="0" fontAlgn="base" latinLnBrk="0" hangingPunct="0">
              <a:lnSpc>
                <a:spcPct val="100000"/>
              </a:lnSpc>
              <a:spcBef>
                <a:spcPct val="0"/>
              </a:spcBef>
              <a:spcAft>
                <a:spcPct val="0"/>
              </a:spcAft>
              <a:buClrTx/>
              <a:buSzTx/>
              <a:buFontTx/>
              <a:buNone/>
              <a:tabLst/>
              <a:defRPr/>
            </a:pPr>
            <a:r>
              <a:rPr kumimoji="1" lang="ja-JP" altLang="en-US" sz="129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a:t>
            </a:r>
            <a:r>
              <a:rPr kumimoji="1" lang="ja-JP" altLang="en-US" sz="1292" b="1"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５７億４，０００万円（第</a:t>
            </a:r>
            <a:r>
              <a:rPr kumimoji="1" lang="en-US" altLang="ja-JP" sz="1292" b="1"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10</a:t>
            </a:r>
            <a:r>
              <a:rPr kumimoji="1" lang="ja-JP" altLang="en-US" sz="1292" b="1"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回補正予算</a:t>
            </a:r>
            <a:r>
              <a:rPr kumimoji="1" lang="ja-JP" altLang="en-US" sz="1477" b="1"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a:t>
            </a:r>
            <a:endParaRPr kumimoji="1" lang="en-US" altLang="ja-JP" sz="1477" b="1"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a:p>
            <a:pPr marL="263776" marR="0" lvl="0" indent="-263776" algn="l" defTabSz="844083" rtl="0" eaLnBrk="0" fontAlgn="base" latinLnBrk="0" hangingPunct="0">
              <a:lnSpc>
                <a:spcPct val="100000"/>
              </a:lnSpc>
              <a:spcBef>
                <a:spcPct val="0"/>
              </a:spcBef>
              <a:spcAft>
                <a:spcPct val="0"/>
              </a:spcAft>
              <a:buClrTx/>
              <a:buSzTx/>
              <a:buFont typeface="Wingdings" panose="05000000000000000000" pitchFamily="2" charset="2"/>
              <a:buChar char="Ø"/>
              <a:tabLst/>
              <a:defRPr/>
            </a:pPr>
            <a:r>
              <a:rPr kumimoji="1" lang="ja-JP" altLang="en-US" sz="1477"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緊急事態措置（</a:t>
            </a:r>
            <a:r>
              <a:rPr kumimoji="1" lang="en-US" altLang="ja-JP" sz="1477"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9</a:t>
            </a:r>
            <a:r>
              <a:rPr kumimoji="1" lang="ja-JP" altLang="en-US" sz="1477"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477"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a:t>
            </a:r>
            <a:r>
              <a:rPr kumimoji="1" lang="ja-JP" altLang="en-US" sz="1477"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a:t>
            </a:r>
            <a:r>
              <a:rPr kumimoji="1" lang="en-US" altLang="ja-JP" sz="1477"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9</a:t>
            </a:r>
            <a:r>
              <a:rPr kumimoji="1" lang="ja-JP" altLang="en-US" sz="1477"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477"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30</a:t>
            </a:r>
            <a:r>
              <a:rPr kumimoji="1" lang="ja-JP" altLang="en-US" sz="1477"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日）に伴い、多大な影響を受ける市内の酒類提供飲食店に対し協力金を支給。（日額１万円～２万５千円を府の協力金に上乗せ）</a:t>
            </a:r>
          </a:p>
          <a:p>
            <a:pPr marL="0" marR="0" lvl="0" indent="0" algn="l" defTabSz="844083" rtl="0" eaLnBrk="0" fontAlgn="base" latinLnBrk="0" hangingPunct="0">
              <a:lnSpc>
                <a:spcPct val="100000"/>
              </a:lnSpc>
              <a:spcBef>
                <a:spcPct val="0"/>
              </a:spcBef>
              <a:spcAft>
                <a:spcPct val="0"/>
              </a:spcAft>
              <a:buClrTx/>
              <a:buSzTx/>
              <a:buFontTx/>
              <a:buNone/>
              <a:tabLst/>
              <a:defRPr/>
            </a:pPr>
            <a:endParaRPr kumimoji="1" lang="ja-JP" altLang="en-US" sz="1477" b="1"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p:txBody>
      </p:sp>
      <p:sp>
        <p:nvSpPr>
          <p:cNvPr id="9" name="AutoShape 6"/>
          <p:cNvSpPr>
            <a:spLocks noChangeArrowheads="1"/>
          </p:cNvSpPr>
          <p:nvPr/>
        </p:nvSpPr>
        <p:spPr bwMode="auto">
          <a:xfrm>
            <a:off x="507024" y="1550255"/>
            <a:ext cx="8128489" cy="613738"/>
          </a:xfrm>
          <a:prstGeom prst="roundRect">
            <a:avLst>
              <a:gd name="adj" fmla="val 16667"/>
            </a:avLst>
          </a:prstGeom>
          <a:solidFill>
            <a:schemeClr val="accent1">
              <a:lumMod val="40000"/>
              <a:lumOff val="60000"/>
            </a:schemeClr>
          </a:solidFill>
          <a:ln w="22225">
            <a:noFill/>
            <a:round/>
            <a:headEnd/>
            <a:tailEnd/>
          </a:ln>
          <a:effectLst>
            <a:outerShdw blurRad="50800" dist="38100" dir="2700000" algn="tl" rotWithShape="0">
              <a:prstClr val="black">
                <a:alpha val="40000"/>
              </a:prstClr>
            </a:outerShdw>
          </a:effectLst>
        </p:spPr>
        <p:txBody>
          <a:bodyPr lIns="71934" tIns="0" rIns="71934" bIns="0" anchor="ctr"/>
          <a:lstStyle/>
          <a:p>
            <a:pPr marL="0" marR="0" lvl="0" indent="0" algn="l" defTabSz="844083" rtl="0" eaLnBrk="0" fontAlgn="base" latinLnBrk="0" hangingPunct="0">
              <a:lnSpc>
                <a:spcPct val="100000"/>
              </a:lnSpc>
              <a:spcBef>
                <a:spcPct val="0"/>
              </a:spcBef>
              <a:spcAft>
                <a:spcPct val="0"/>
              </a:spcAft>
              <a:buClrTx/>
              <a:buSzTx/>
              <a:buFontTx/>
              <a:buNone/>
              <a:tabLst/>
              <a:defRPr/>
            </a:pPr>
            <a:r>
              <a:rPr kumimoji="1" lang="ja-JP" altLang="en-US" sz="1939" b="1"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飲食店に対する上乗せ協力金の支給（第６回、第７回、第９回、第</a:t>
            </a:r>
            <a:r>
              <a:rPr kumimoji="1" lang="en-US" altLang="ja-JP" sz="1939" b="1"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10</a:t>
            </a:r>
            <a:r>
              <a:rPr kumimoji="1" lang="ja-JP" altLang="en-US" sz="1939" b="1"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回補正）</a:t>
            </a:r>
          </a:p>
        </p:txBody>
      </p:sp>
      <p:sp>
        <p:nvSpPr>
          <p:cNvPr id="3" name="スライド番号プレースホルダー 2"/>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1E2DCCE-2328-4EE7-B47C-8DACD135FF60}" type="slidenum">
              <a:rPr kumimoji="1" lang="en-US" altLang="ja-JP" sz="11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316</a:t>
            </a:fld>
            <a:endParaRPr kumimoji="1" lang="en-US" altLang="ja-JP" sz="11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
        <p:nvSpPr>
          <p:cNvPr id="8" name="テキスト ボックス 36"/>
          <p:cNvSpPr txBox="1"/>
          <p:nvPr/>
        </p:nvSpPr>
        <p:spPr>
          <a:xfrm>
            <a:off x="53576" y="46166"/>
            <a:ext cx="3993789"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Ⅳ</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　新型</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コロナウイルス感染症</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対策</a:t>
            </a:r>
            <a:endPar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endParaRPr>
          </a:p>
        </p:txBody>
      </p:sp>
    </p:spTree>
    <p:extLst>
      <p:ext uri="{BB962C8B-B14F-4D97-AF65-F5344CB8AC3E}">
        <p14:creationId xmlns:p14="http://schemas.microsoft.com/office/powerpoint/2010/main" val="238939023"/>
      </p:ext>
    </p:extLst>
  </p:cSld>
  <p:clrMapOvr>
    <a:masterClrMapping/>
  </p:clrMapOvr>
  <p:transition/>
  <p:timing>
    <p:tnLst>
      <p:par>
        <p:cTn id="1" dur="indefinite" restart="never" nodeType="tmRoot"/>
      </p:par>
    </p:tnLst>
  </p:timing>
</p:sld>
</file>

<file path=ppt/slides/slide3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Rectangle 4"/>
          <p:cNvSpPr>
            <a:spLocks noChangeArrowheads="1"/>
          </p:cNvSpPr>
          <p:nvPr/>
        </p:nvSpPr>
        <p:spPr bwMode="auto">
          <a:xfrm>
            <a:off x="350227" y="1050682"/>
            <a:ext cx="8442081" cy="439616"/>
          </a:xfrm>
          <a:prstGeom prst="rect">
            <a:avLst/>
          </a:prstGeom>
          <a:solidFill>
            <a:srgbClr val="000099"/>
          </a:solidFill>
          <a:ln w="38100" algn="ctr">
            <a:noFill/>
            <a:miter lim="800000"/>
            <a:headEnd/>
            <a:tailEnd/>
          </a:ln>
          <a:effectLst/>
        </p:spPr>
        <p:txBody>
          <a:bodyPr wrap="none" lIns="71934" tIns="35967" rIns="71934" bIns="35967" anchor="ctr"/>
          <a:lstStyle/>
          <a:p>
            <a:pPr marL="0" marR="0" lvl="0" indent="0" algn="ctr" defTabSz="844083" rtl="0" eaLnBrk="1" fontAlgn="base" latinLnBrk="0" hangingPunct="1">
              <a:lnSpc>
                <a:spcPct val="100000"/>
              </a:lnSpc>
              <a:spcBef>
                <a:spcPct val="0"/>
              </a:spcBef>
              <a:spcAft>
                <a:spcPct val="0"/>
              </a:spcAft>
              <a:buClrTx/>
              <a:buSzTx/>
              <a:buFontTx/>
              <a:buNone/>
              <a:tabLst/>
              <a:defRPr/>
            </a:pPr>
            <a:r>
              <a:rPr kumimoji="1" lang="ja-JP" altLang="en-US" sz="2585"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HG創英角ｺﾞｼｯｸUB" pitchFamily="49" charset="-128"/>
                <a:cs typeface="+mn-cs"/>
              </a:rPr>
              <a:t>令和３年度</a:t>
            </a:r>
            <a:endParaRPr kumimoji="1" lang="en-US" altLang="ja-JP" sz="2585"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HG創英角ｺﾞｼｯｸUB" pitchFamily="49" charset="-128"/>
              <a:cs typeface="+mn-cs"/>
            </a:endParaRPr>
          </a:p>
        </p:txBody>
      </p:sp>
      <p:sp>
        <p:nvSpPr>
          <p:cNvPr id="7" name="コンテンツ プレースホルダー 2"/>
          <p:cNvSpPr txBox="1">
            <a:spLocks/>
          </p:cNvSpPr>
          <p:nvPr/>
        </p:nvSpPr>
        <p:spPr>
          <a:xfrm>
            <a:off x="507022" y="1949810"/>
            <a:ext cx="8128490" cy="1723776"/>
          </a:xfrm>
          <a:prstGeom prst="rect">
            <a:avLst/>
          </a:prstGeom>
        </p:spPr>
        <p:txBody>
          <a:bodyPr anchor="t" anchorCtr="0">
            <a:noAutofit/>
          </a:bodyPr>
          <a:lstStyle>
            <a:lvl1pPr marL="285750" indent="-285750" algn="l" rtl="0" eaLnBrk="0" fontAlgn="base" hangingPunct="0">
              <a:spcBef>
                <a:spcPct val="20000"/>
              </a:spcBef>
              <a:spcAft>
                <a:spcPct val="0"/>
              </a:spcAft>
              <a:buChar char="•"/>
              <a:defRPr kumimoji="1" sz="2800">
                <a:solidFill>
                  <a:schemeClr val="tx1"/>
                </a:solidFill>
                <a:latin typeface="+mn-lt"/>
                <a:ea typeface="+mn-ea"/>
                <a:cs typeface="+mn-cs"/>
              </a:defRPr>
            </a:lvl1pPr>
            <a:lvl2pPr marL="627063" indent="-236538" algn="l" rtl="0" eaLnBrk="0" fontAlgn="base" hangingPunct="0">
              <a:spcBef>
                <a:spcPct val="20000"/>
              </a:spcBef>
              <a:spcAft>
                <a:spcPct val="0"/>
              </a:spcAft>
              <a:buChar char="–"/>
              <a:defRPr kumimoji="1" sz="2400">
                <a:solidFill>
                  <a:schemeClr val="tx1"/>
                </a:solidFill>
                <a:latin typeface="+mn-lt"/>
                <a:ea typeface="+mn-ea"/>
              </a:defRPr>
            </a:lvl2pPr>
            <a:lvl3pPr marL="968375" indent="-188913" algn="l" rtl="0" eaLnBrk="0" fontAlgn="base" hangingPunct="0">
              <a:spcBef>
                <a:spcPct val="20000"/>
              </a:spcBef>
              <a:spcAft>
                <a:spcPct val="0"/>
              </a:spcAft>
              <a:buChar char="•"/>
              <a:defRPr kumimoji="1" sz="2000">
                <a:solidFill>
                  <a:schemeClr val="tx1"/>
                </a:solidFill>
                <a:latin typeface="+mn-lt"/>
                <a:ea typeface="+mn-ea"/>
              </a:defRPr>
            </a:lvl3pPr>
            <a:lvl4pPr marL="1357313" indent="-188913" algn="l" rtl="0" eaLnBrk="0" fontAlgn="base" hangingPunct="0">
              <a:spcBef>
                <a:spcPct val="20000"/>
              </a:spcBef>
              <a:spcAft>
                <a:spcPct val="0"/>
              </a:spcAft>
              <a:buChar char="–"/>
              <a:defRPr kumimoji="1" sz="1700">
                <a:solidFill>
                  <a:schemeClr val="tx1"/>
                </a:solidFill>
                <a:latin typeface="+mn-lt"/>
                <a:ea typeface="+mn-ea"/>
              </a:defRPr>
            </a:lvl4pPr>
            <a:lvl5pPr marL="1747838" indent="-188913" algn="l" rtl="0" eaLnBrk="0" fontAlgn="base" hangingPunct="0">
              <a:spcBef>
                <a:spcPct val="20000"/>
              </a:spcBef>
              <a:spcAft>
                <a:spcPct val="0"/>
              </a:spcAft>
              <a:buChar char="»"/>
              <a:defRPr kumimoji="1" sz="1700">
                <a:solidFill>
                  <a:schemeClr val="tx1"/>
                </a:solidFill>
                <a:latin typeface="+mn-lt"/>
                <a:ea typeface="+mn-ea"/>
              </a:defRPr>
            </a:lvl5pPr>
            <a:lvl6pPr marL="2142013" indent="-194728" algn="l" rtl="0" fontAlgn="base">
              <a:spcBef>
                <a:spcPct val="20000"/>
              </a:spcBef>
              <a:spcAft>
                <a:spcPct val="0"/>
              </a:spcAft>
              <a:buChar char="»"/>
              <a:defRPr kumimoji="1" sz="1700">
                <a:solidFill>
                  <a:schemeClr val="tx1"/>
                </a:solidFill>
                <a:latin typeface="+mn-lt"/>
                <a:ea typeface="+mn-ea"/>
              </a:defRPr>
            </a:lvl6pPr>
            <a:lvl7pPr marL="2531469" indent="-194728" algn="l" rtl="0" fontAlgn="base">
              <a:spcBef>
                <a:spcPct val="20000"/>
              </a:spcBef>
              <a:spcAft>
                <a:spcPct val="0"/>
              </a:spcAft>
              <a:buChar char="»"/>
              <a:defRPr kumimoji="1" sz="1700">
                <a:solidFill>
                  <a:schemeClr val="tx1"/>
                </a:solidFill>
                <a:latin typeface="+mn-lt"/>
                <a:ea typeface="+mn-ea"/>
              </a:defRPr>
            </a:lvl7pPr>
            <a:lvl8pPr marL="2920928" indent="-194728" algn="l" rtl="0" fontAlgn="base">
              <a:spcBef>
                <a:spcPct val="20000"/>
              </a:spcBef>
              <a:spcAft>
                <a:spcPct val="0"/>
              </a:spcAft>
              <a:buChar char="»"/>
              <a:defRPr kumimoji="1" sz="1700">
                <a:solidFill>
                  <a:schemeClr val="tx1"/>
                </a:solidFill>
                <a:latin typeface="+mn-lt"/>
                <a:ea typeface="+mn-ea"/>
              </a:defRPr>
            </a:lvl8pPr>
            <a:lvl9pPr marL="3310386" indent="-194728" algn="l" rtl="0" fontAlgn="base">
              <a:spcBef>
                <a:spcPct val="20000"/>
              </a:spcBef>
              <a:spcAft>
                <a:spcPct val="0"/>
              </a:spcAft>
              <a:buChar char="»"/>
              <a:defRPr kumimoji="1" sz="1700">
                <a:solidFill>
                  <a:schemeClr val="tx1"/>
                </a:solidFill>
                <a:latin typeface="+mn-lt"/>
                <a:ea typeface="+mn-ea"/>
              </a:defRPr>
            </a:lvl9pPr>
          </a:lstStyle>
          <a:p>
            <a:pPr marL="263776" marR="0" lvl="0" indent="-263776" algn="l" defTabSz="844083" rtl="0" eaLnBrk="0" fontAlgn="base" latinLnBrk="0" hangingPunct="0">
              <a:lnSpc>
                <a:spcPct val="120000"/>
              </a:lnSpc>
              <a:spcBef>
                <a:spcPts val="0"/>
              </a:spcBef>
              <a:spcAft>
                <a:spcPct val="0"/>
              </a:spcAft>
              <a:buClrTx/>
              <a:buSzTx/>
              <a:buFont typeface="Wingdings" panose="05000000000000000000" pitchFamily="2" charset="2"/>
              <a:buChar char="Ø"/>
              <a:tabLst/>
              <a:defRPr/>
            </a:pPr>
            <a:endPar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p:txBody>
      </p:sp>
      <p:sp>
        <p:nvSpPr>
          <p:cNvPr id="5" name="AutoShape 6"/>
          <p:cNvSpPr>
            <a:spLocks noChangeArrowheads="1"/>
          </p:cNvSpPr>
          <p:nvPr/>
        </p:nvSpPr>
        <p:spPr bwMode="auto">
          <a:xfrm>
            <a:off x="507024" y="1571586"/>
            <a:ext cx="8128489" cy="652958"/>
          </a:xfrm>
          <a:prstGeom prst="roundRect">
            <a:avLst>
              <a:gd name="adj" fmla="val 16667"/>
            </a:avLst>
          </a:prstGeom>
          <a:solidFill>
            <a:schemeClr val="accent1">
              <a:lumMod val="40000"/>
              <a:lumOff val="60000"/>
            </a:schemeClr>
          </a:solidFill>
          <a:ln w="22225">
            <a:noFill/>
            <a:round/>
            <a:headEnd/>
            <a:tailEnd/>
          </a:ln>
          <a:effectLst>
            <a:outerShdw blurRad="50800" dist="38100" dir="2700000" algn="tl" rotWithShape="0">
              <a:prstClr val="black">
                <a:alpha val="40000"/>
              </a:prstClr>
            </a:outerShdw>
          </a:effectLst>
        </p:spPr>
        <p:txBody>
          <a:bodyPr lIns="71934" tIns="0" rIns="71934" bIns="0" anchor="ctr"/>
          <a:lstStyle/>
          <a:p>
            <a:pPr marL="0" marR="0" lvl="0" indent="0" algn="l" defTabSz="844083" rtl="0" eaLnBrk="0" fontAlgn="base" latinLnBrk="0" hangingPunct="0">
              <a:lnSpc>
                <a:spcPct val="100000"/>
              </a:lnSpc>
              <a:spcBef>
                <a:spcPct val="0"/>
              </a:spcBef>
              <a:spcAft>
                <a:spcPct val="0"/>
              </a:spcAft>
              <a:buClrTx/>
              <a:buSzTx/>
              <a:buFontTx/>
              <a:buNone/>
              <a:tabLst/>
              <a:defRPr/>
            </a:pPr>
            <a:r>
              <a:rPr kumimoji="1" lang="ja-JP" altLang="en-US"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新型コロナウイルス感染症生活困窮者自立支援金の支給　                </a:t>
            </a:r>
            <a:endParaRPr kumimoji="1" lang="en-US" altLang="ja-JP"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endParaRPr>
          </a:p>
          <a:p>
            <a:pPr marL="0" marR="0" lvl="0" indent="0" algn="r" defTabSz="844083" rtl="0" eaLnBrk="0" fontAlgn="base" latinLnBrk="0" hangingPunct="0">
              <a:lnSpc>
                <a:spcPct val="100000"/>
              </a:lnSpc>
              <a:spcBef>
                <a:spcPct val="0"/>
              </a:spcBef>
              <a:spcAft>
                <a:spcPct val="0"/>
              </a:spcAft>
              <a:buClrTx/>
              <a:buSzTx/>
              <a:buFontTx/>
              <a:buNone/>
              <a:tabLst/>
              <a:defRPr/>
            </a:pPr>
            <a:r>
              <a:rPr kumimoji="1" lang="ja-JP" altLang="en-US"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７９億１，７００万円（第８回補正）</a:t>
            </a:r>
          </a:p>
        </p:txBody>
      </p:sp>
      <p:sp>
        <p:nvSpPr>
          <p:cNvPr id="3" name="正方形/長方形 2"/>
          <p:cNvSpPr/>
          <p:nvPr/>
        </p:nvSpPr>
        <p:spPr>
          <a:xfrm>
            <a:off x="507024" y="2224545"/>
            <a:ext cx="8128489" cy="2394310"/>
          </a:xfrm>
          <a:prstGeom prst="rect">
            <a:avLst/>
          </a:prstGeom>
        </p:spPr>
        <p:txBody>
          <a:bodyPr wrap="square">
            <a:spAutoFit/>
          </a:bodyPr>
          <a:lstStyle/>
          <a:p>
            <a:pPr marL="263776" marR="0" lvl="0" indent="-263776" algn="l" defTabSz="844083" rtl="0" eaLnBrk="0" fontAlgn="base" latinLnBrk="0" hangingPunct="0">
              <a:lnSpc>
                <a:spcPct val="100000"/>
              </a:lnSpc>
              <a:spcBef>
                <a:spcPct val="0"/>
              </a:spcBef>
              <a:spcAft>
                <a:spcPct val="0"/>
              </a:spcAft>
              <a:buClrTx/>
              <a:buSzTx/>
              <a:buFont typeface="Wingdings" panose="05000000000000000000" pitchFamily="2" charset="2"/>
              <a:buChar char="Ø"/>
              <a:tabLst/>
              <a:defRPr/>
            </a:pPr>
            <a:r>
              <a:rPr kumimoji="1" lang="ja-JP" altLang="en-US"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感染症の影響が長期化することに伴い、生活困窮する世帯に支援金を支給。</a:t>
            </a:r>
          </a:p>
          <a:p>
            <a:pPr marL="411784" marR="0" lvl="0" indent="-76202" algn="l" defTabSz="844083" rtl="0" eaLnBrk="0" fontAlgn="base" latinLnBrk="0" hangingPunct="0">
              <a:lnSpc>
                <a:spcPct val="100000"/>
              </a:lnSpc>
              <a:spcBef>
                <a:spcPct val="0"/>
              </a:spcBef>
              <a:spcAft>
                <a:spcPct val="0"/>
              </a:spcAft>
              <a:buClrTx/>
              <a:buSzTx/>
              <a:buFontTx/>
              <a:buNone/>
              <a:tabLst/>
              <a:defRPr/>
            </a:pPr>
            <a:r>
              <a:rPr kumimoji="1" lang="ja-JP" altLang="en-US"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・対象</a:t>
            </a:r>
          </a:p>
          <a:p>
            <a:pPr marL="411784" marR="0" lvl="0" indent="0" algn="l" defTabSz="844083" rtl="0" eaLnBrk="0" fontAlgn="base" latinLnBrk="0" hangingPunct="0">
              <a:lnSpc>
                <a:spcPct val="100000"/>
              </a:lnSpc>
              <a:spcBef>
                <a:spcPct val="0"/>
              </a:spcBef>
              <a:spcAft>
                <a:spcPct val="0"/>
              </a:spcAft>
              <a:buClrTx/>
              <a:buSzTx/>
              <a:buFontTx/>
              <a:buNone/>
              <a:tabLst/>
              <a:defRPr/>
            </a:pPr>
            <a:r>
              <a:rPr kumimoji="1" lang="ja-JP" altLang="en-US"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社会福祉協議会が行う緊急小口資金等の特例貸付を利用できない世帯（借入限度額に達している世帯や再貸付不承認とされた世帯）</a:t>
            </a:r>
            <a:r>
              <a:rPr kumimoji="1" lang="en-US" altLang="ja-JP"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a:t>
            </a:r>
            <a:r>
              <a:rPr kumimoji="1" lang="ja-JP" altLang="en-US"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国が定める収入等の要件を満たす必要あり</a:t>
            </a:r>
          </a:p>
          <a:p>
            <a:pPr marL="411784" marR="0" lvl="0" indent="-76202" algn="l" defTabSz="844083" rtl="0" eaLnBrk="0" fontAlgn="base" latinLnBrk="0" hangingPunct="0">
              <a:lnSpc>
                <a:spcPct val="100000"/>
              </a:lnSpc>
              <a:spcBef>
                <a:spcPct val="0"/>
              </a:spcBef>
              <a:spcAft>
                <a:spcPct val="0"/>
              </a:spcAft>
              <a:buClrTx/>
              <a:buSzTx/>
              <a:buFontTx/>
              <a:buNone/>
              <a:tabLst/>
              <a:defRPr/>
            </a:pPr>
            <a:r>
              <a:rPr kumimoji="1" lang="ja-JP" altLang="en-US"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・支給額（月額）</a:t>
            </a:r>
          </a:p>
          <a:p>
            <a:pPr marL="411784" marR="0" lvl="0" indent="-76202" algn="l" defTabSz="844083" rtl="0" eaLnBrk="0" fontAlgn="base" latinLnBrk="0" hangingPunct="0">
              <a:lnSpc>
                <a:spcPct val="100000"/>
              </a:lnSpc>
              <a:spcBef>
                <a:spcPct val="0"/>
              </a:spcBef>
              <a:spcAft>
                <a:spcPct val="0"/>
              </a:spcAft>
              <a:buClrTx/>
              <a:buSzTx/>
              <a:buFontTx/>
              <a:buNone/>
              <a:tabLst/>
              <a:defRPr/>
            </a:pPr>
            <a:r>
              <a:rPr kumimoji="1" lang="ja-JP" altLang="en-US"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a:t>
            </a:r>
            <a:r>
              <a:rPr kumimoji="1" lang="en-US" altLang="ja-JP"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a:t>
            </a:r>
            <a:r>
              <a:rPr kumimoji="1" lang="ja-JP" altLang="en-US"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国基準</a:t>
            </a:r>
            <a:r>
              <a:rPr kumimoji="1" lang="en-US" altLang="ja-JP"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a:t>
            </a:r>
            <a:r>
              <a:rPr kumimoji="1" lang="ja-JP" altLang="en-US"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単身世帯</a:t>
            </a:r>
            <a:r>
              <a:rPr kumimoji="1" lang="en-US" altLang="ja-JP"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a:t>
            </a:r>
            <a:r>
              <a:rPr kumimoji="1" lang="ja-JP" altLang="en-US"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６万円、２人世帯</a:t>
            </a:r>
            <a:r>
              <a:rPr kumimoji="1" lang="en-US" altLang="ja-JP"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a:t>
            </a:r>
            <a:r>
              <a:rPr kumimoji="1" lang="ja-JP" altLang="en-US"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８万円、３人以上世帯</a:t>
            </a:r>
            <a:r>
              <a:rPr kumimoji="1" lang="en-US" altLang="ja-JP"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a:t>
            </a:r>
            <a:r>
              <a:rPr kumimoji="1" lang="ja-JP" altLang="en-US"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１０万円</a:t>
            </a:r>
          </a:p>
          <a:p>
            <a:pPr marL="411784" marR="0" lvl="0" indent="-76202" algn="l" defTabSz="844083" rtl="0" eaLnBrk="0" fontAlgn="base" latinLnBrk="0" hangingPunct="0">
              <a:lnSpc>
                <a:spcPct val="100000"/>
              </a:lnSpc>
              <a:spcBef>
                <a:spcPct val="0"/>
              </a:spcBef>
              <a:spcAft>
                <a:spcPct val="0"/>
              </a:spcAft>
              <a:buClrTx/>
              <a:buSzTx/>
              <a:buFontTx/>
              <a:buNone/>
              <a:tabLst/>
              <a:defRPr/>
            </a:pPr>
            <a:r>
              <a:rPr kumimoji="1" lang="ja-JP" altLang="en-US"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a:t>
            </a:r>
            <a:r>
              <a:rPr kumimoji="1" lang="en-US" altLang="ja-JP"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a:t>
            </a:r>
            <a:r>
              <a:rPr kumimoji="1" lang="ja-JP" altLang="en-US"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本市独自加算</a:t>
            </a:r>
            <a:r>
              <a:rPr kumimoji="1" lang="en-US" altLang="ja-JP"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a:t>
            </a:r>
            <a:r>
              <a:rPr kumimoji="1" lang="ja-JP" altLang="en-US"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世帯人員４人目以降１人につき２万円（上限１０万円）</a:t>
            </a:r>
          </a:p>
          <a:p>
            <a:pPr marL="411784" marR="0" lvl="0" indent="-76202" algn="l" defTabSz="844083" rtl="0" eaLnBrk="0" fontAlgn="base" latinLnBrk="0" hangingPunct="0">
              <a:lnSpc>
                <a:spcPct val="100000"/>
              </a:lnSpc>
              <a:spcBef>
                <a:spcPct val="0"/>
              </a:spcBef>
              <a:spcAft>
                <a:spcPct val="0"/>
              </a:spcAft>
              <a:buClrTx/>
              <a:buSzTx/>
              <a:buFontTx/>
              <a:buNone/>
              <a:tabLst/>
              <a:defRPr/>
            </a:pPr>
            <a:endParaRPr kumimoji="1" lang="ja-JP" altLang="en-US" sz="1662" b="0" i="0" u="none" strike="sngStrike" kern="1200" cap="none" spc="0" normalizeH="0" baseline="0" noProof="0" dirty="0">
              <a:ln>
                <a:noFill/>
              </a:ln>
              <a:solidFill>
                <a:srgbClr val="FF0000"/>
              </a:solidFill>
              <a:effectLst/>
              <a:uLnTx/>
              <a:uFillTx/>
              <a:latin typeface="Meiryo UI" panose="020B0604030504040204" pitchFamily="50" charset="-128"/>
              <a:ea typeface="Meiryo UI" panose="020B0604030504040204" pitchFamily="50" charset="-128"/>
              <a:cs typeface="+mn-cs"/>
            </a:endParaRPr>
          </a:p>
        </p:txBody>
      </p:sp>
      <p:sp>
        <p:nvSpPr>
          <p:cNvPr id="2" name="スライド番号プレースホルダー 1"/>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1E2DCCE-2328-4EE7-B47C-8DACD135FF60}" type="slidenum">
              <a:rPr kumimoji="1" lang="en-US" altLang="ja-JP" sz="11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317</a:t>
            </a:fld>
            <a:endParaRPr kumimoji="1" lang="en-US" altLang="ja-JP" sz="11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
        <p:nvSpPr>
          <p:cNvPr id="8" name="テキスト ボックス 36"/>
          <p:cNvSpPr txBox="1"/>
          <p:nvPr/>
        </p:nvSpPr>
        <p:spPr>
          <a:xfrm>
            <a:off x="53576" y="46166"/>
            <a:ext cx="3993789"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Ⅳ</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　新型</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コロナウイルス感染症</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対策</a:t>
            </a:r>
            <a:endPar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endParaRPr>
          </a:p>
        </p:txBody>
      </p:sp>
    </p:spTree>
    <p:extLst>
      <p:ext uri="{BB962C8B-B14F-4D97-AF65-F5344CB8AC3E}">
        <p14:creationId xmlns:p14="http://schemas.microsoft.com/office/powerpoint/2010/main" val="1459786205"/>
      </p:ext>
    </p:extLst>
  </p:cSld>
  <p:clrMapOvr>
    <a:masterClrMapping/>
  </p:clrMapOvr>
  <p:transition/>
  <p:timing>
    <p:tnLst>
      <p:par>
        <p:cTn id="1" dur="indefinite" restart="never" nodeType="tmRoot"/>
      </p:par>
    </p:tnLst>
  </p:timing>
</p:sld>
</file>

<file path=ppt/slides/slide3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Rectangle 4"/>
          <p:cNvSpPr>
            <a:spLocks noChangeArrowheads="1"/>
          </p:cNvSpPr>
          <p:nvPr/>
        </p:nvSpPr>
        <p:spPr bwMode="auto">
          <a:xfrm>
            <a:off x="350227" y="1050682"/>
            <a:ext cx="8442081" cy="439616"/>
          </a:xfrm>
          <a:prstGeom prst="rect">
            <a:avLst/>
          </a:prstGeom>
          <a:solidFill>
            <a:srgbClr val="000099"/>
          </a:solidFill>
          <a:ln w="38100" algn="ctr">
            <a:noFill/>
            <a:miter lim="800000"/>
            <a:headEnd/>
            <a:tailEnd/>
          </a:ln>
          <a:effectLst/>
        </p:spPr>
        <p:txBody>
          <a:bodyPr wrap="none" lIns="71934" tIns="35967" rIns="71934" bIns="35967" anchor="ctr"/>
          <a:lstStyle/>
          <a:p>
            <a:pPr marL="0" marR="0" lvl="0" indent="0" algn="ctr" defTabSz="844083" rtl="0" eaLnBrk="1" fontAlgn="base" latinLnBrk="0" hangingPunct="1">
              <a:lnSpc>
                <a:spcPct val="100000"/>
              </a:lnSpc>
              <a:spcBef>
                <a:spcPct val="0"/>
              </a:spcBef>
              <a:spcAft>
                <a:spcPct val="0"/>
              </a:spcAft>
              <a:buClrTx/>
              <a:buSzTx/>
              <a:buFontTx/>
              <a:buNone/>
              <a:tabLst/>
              <a:defRPr/>
            </a:pPr>
            <a:r>
              <a:rPr kumimoji="1" lang="ja-JP" altLang="en-US" sz="2585"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HG創英角ｺﾞｼｯｸUB" pitchFamily="49" charset="-128"/>
                <a:cs typeface="+mn-cs"/>
              </a:rPr>
              <a:t>令和３年度</a:t>
            </a:r>
            <a:endParaRPr kumimoji="1" lang="en-US" altLang="ja-JP" sz="2585"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HG創英角ｺﾞｼｯｸUB" pitchFamily="49" charset="-128"/>
              <a:cs typeface="+mn-cs"/>
            </a:endParaRPr>
          </a:p>
        </p:txBody>
      </p:sp>
      <p:sp>
        <p:nvSpPr>
          <p:cNvPr id="7" name="コンテンツ プレースホルダー 2"/>
          <p:cNvSpPr txBox="1">
            <a:spLocks/>
          </p:cNvSpPr>
          <p:nvPr/>
        </p:nvSpPr>
        <p:spPr>
          <a:xfrm>
            <a:off x="507022" y="1949810"/>
            <a:ext cx="8128490" cy="1723776"/>
          </a:xfrm>
          <a:prstGeom prst="rect">
            <a:avLst/>
          </a:prstGeom>
        </p:spPr>
        <p:txBody>
          <a:bodyPr anchor="t" anchorCtr="0">
            <a:noAutofit/>
          </a:bodyPr>
          <a:lstStyle>
            <a:lvl1pPr marL="285750" indent="-285750" algn="l" rtl="0" eaLnBrk="0" fontAlgn="base" hangingPunct="0">
              <a:spcBef>
                <a:spcPct val="20000"/>
              </a:spcBef>
              <a:spcAft>
                <a:spcPct val="0"/>
              </a:spcAft>
              <a:buChar char="•"/>
              <a:defRPr kumimoji="1" sz="2800">
                <a:solidFill>
                  <a:schemeClr val="tx1"/>
                </a:solidFill>
                <a:latin typeface="+mn-lt"/>
                <a:ea typeface="+mn-ea"/>
                <a:cs typeface="+mn-cs"/>
              </a:defRPr>
            </a:lvl1pPr>
            <a:lvl2pPr marL="627063" indent="-236538" algn="l" rtl="0" eaLnBrk="0" fontAlgn="base" hangingPunct="0">
              <a:spcBef>
                <a:spcPct val="20000"/>
              </a:spcBef>
              <a:spcAft>
                <a:spcPct val="0"/>
              </a:spcAft>
              <a:buChar char="–"/>
              <a:defRPr kumimoji="1" sz="2400">
                <a:solidFill>
                  <a:schemeClr val="tx1"/>
                </a:solidFill>
                <a:latin typeface="+mn-lt"/>
                <a:ea typeface="+mn-ea"/>
              </a:defRPr>
            </a:lvl2pPr>
            <a:lvl3pPr marL="968375" indent="-188913" algn="l" rtl="0" eaLnBrk="0" fontAlgn="base" hangingPunct="0">
              <a:spcBef>
                <a:spcPct val="20000"/>
              </a:spcBef>
              <a:spcAft>
                <a:spcPct val="0"/>
              </a:spcAft>
              <a:buChar char="•"/>
              <a:defRPr kumimoji="1" sz="2000">
                <a:solidFill>
                  <a:schemeClr val="tx1"/>
                </a:solidFill>
                <a:latin typeface="+mn-lt"/>
                <a:ea typeface="+mn-ea"/>
              </a:defRPr>
            </a:lvl3pPr>
            <a:lvl4pPr marL="1357313" indent="-188913" algn="l" rtl="0" eaLnBrk="0" fontAlgn="base" hangingPunct="0">
              <a:spcBef>
                <a:spcPct val="20000"/>
              </a:spcBef>
              <a:spcAft>
                <a:spcPct val="0"/>
              </a:spcAft>
              <a:buChar char="–"/>
              <a:defRPr kumimoji="1" sz="1700">
                <a:solidFill>
                  <a:schemeClr val="tx1"/>
                </a:solidFill>
                <a:latin typeface="+mn-lt"/>
                <a:ea typeface="+mn-ea"/>
              </a:defRPr>
            </a:lvl4pPr>
            <a:lvl5pPr marL="1747838" indent="-188913" algn="l" rtl="0" eaLnBrk="0" fontAlgn="base" hangingPunct="0">
              <a:spcBef>
                <a:spcPct val="20000"/>
              </a:spcBef>
              <a:spcAft>
                <a:spcPct val="0"/>
              </a:spcAft>
              <a:buChar char="»"/>
              <a:defRPr kumimoji="1" sz="1700">
                <a:solidFill>
                  <a:schemeClr val="tx1"/>
                </a:solidFill>
                <a:latin typeface="+mn-lt"/>
                <a:ea typeface="+mn-ea"/>
              </a:defRPr>
            </a:lvl5pPr>
            <a:lvl6pPr marL="2142013" indent="-194728" algn="l" rtl="0" fontAlgn="base">
              <a:spcBef>
                <a:spcPct val="20000"/>
              </a:spcBef>
              <a:spcAft>
                <a:spcPct val="0"/>
              </a:spcAft>
              <a:buChar char="»"/>
              <a:defRPr kumimoji="1" sz="1700">
                <a:solidFill>
                  <a:schemeClr val="tx1"/>
                </a:solidFill>
                <a:latin typeface="+mn-lt"/>
                <a:ea typeface="+mn-ea"/>
              </a:defRPr>
            </a:lvl6pPr>
            <a:lvl7pPr marL="2531469" indent="-194728" algn="l" rtl="0" fontAlgn="base">
              <a:spcBef>
                <a:spcPct val="20000"/>
              </a:spcBef>
              <a:spcAft>
                <a:spcPct val="0"/>
              </a:spcAft>
              <a:buChar char="»"/>
              <a:defRPr kumimoji="1" sz="1700">
                <a:solidFill>
                  <a:schemeClr val="tx1"/>
                </a:solidFill>
                <a:latin typeface="+mn-lt"/>
                <a:ea typeface="+mn-ea"/>
              </a:defRPr>
            </a:lvl7pPr>
            <a:lvl8pPr marL="2920928" indent="-194728" algn="l" rtl="0" fontAlgn="base">
              <a:spcBef>
                <a:spcPct val="20000"/>
              </a:spcBef>
              <a:spcAft>
                <a:spcPct val="0"/>
              </a:spcAft>
              <a:buChar char="»"/>
              <a:defRPr kumimoji="1" sz="1700">
                <a:solidFill>
                  <a:schemeClr val="tx1"/>
                </a:solidFill>
                <a:latin typeface="+mn-lt"/>
                <a:ea typeface="+mn-ea"/>
              </a:defRPr>
            </a:lvl8pPr>
            <a:lvl9pPr marL="3310386" indent="-194728" algn="l" rtl="0" fontAlgn="base">
              <a:spcBef>
                <a:spcPct val="20000"/>
              </a:spcBef>
              <a:spcAft>
                <a:spcPct val="0"/>
              </a:spcAft>
              <a:buChar char="»"/>
              <a:defRPr kumimoji="1" sz="1700">
                <a:solidFill>
                  <a:schemeClr val="tx1"/>
                </a:solidFill>
                <a:latin typeface="+mn-lt"/>
                <a:ea typeface="+mn-ea"/>
              </a:defRPr>
            </a:lvl9pPr>
          </a:lstStyle>
          <a:p>
            <a:pPr marL="263776" marR="0" lvl="0" indent="-263776" algn="l" defTabSz="844083" rtl="0" eaLnBrk="0" fontAlgn="base" latinLnBrk="0" hangingPunct="0">
              <a:lnSpc>
                <a:spcPct val="120000"/>
              </a:lnSpc>
              <a:spcBef>
                <a:spcPts val="0"/>
              </a:spcBef>
              <a:spcAft>
                <a:spcPct val="0"/>
              </a:spcAft>
              <a:buClrTx/>
              <a:buSzTx/>
              <a:buFont typeface="Wingdings" panose="05000000000000000000" pitchFamily="2" charset="2"/>
              <a:buChar char="Ø"/>
              <a:tabLst/>
              <a:defRPr/>
            </a:pPr>
            <a:endPar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p:txBody>
      </p:sp>
      <p:sp>
        <p:nvSpPr>
          <p:cNvPr id="5" name="AutoShape 6"/>
          <p:cNvSpPr>
            <a:spLocks noChangeArrowheads="1"/>
          </p:cNvSpPr>
          <p:nvPr/>
        </p:nvSpPr>
        <p:spPr bwMode="auto">
          <a:xfrm>
            <a:off x="507024" y="1571585"/>
            <a:ext cx="8128489" cy="366281"/>
          </a:xfrm>
          <a:prstGeom prst="roundRect">
            <a:avLst>
              <a:gd name="adj" fmla="val 16667"/>
            </a:avLst>
          </a:prstGeom>
          <a:solidFill>
            <a:schemeClr val="accent1">
              <a:lumMod val="40000"/>
              <a:lumOff val="60000"/>
            </a:schemeClr>
          </a:solidFill>
          <a:ln w="22225">
            <a:noFill/>
            <a:round/>
            <a:headEnd/>
            <a:tailEnd/>
          </a:ln>
          <a:effectLst>
            <a:outerShdw blurRad="50800" dist="38100" dir="2700000" algn="tl" rotWithShape="0">
              <a:prstClr val="black">
                <a:alpha val="40000"/>
              </a:prstClr>
            </a:outerShdw>
          </a:effectLst>
        </p:spPr>
        <p:txBody>
          <a:bodyPr lIns="71934" tIns="0" rIns="71934" bIns="0" anchor="ctr"/>
          <a:lstStyle/>
          <a:p>
            <a:pPr marL="0" marR="0" lvl="0" indent="0" algn="l" defTabSz="844083" rtl="0" eaLnBrk="0" fontAlgn="base" latinLnBrk="0" hangingPunct="0">
              <a:lnSpc>
                <a:spcPct val="100000"/>
              </a:lnSpc>
              <a:spcBef>
                <a:spcPct val="0"/>
              </a:spcBef>
              <a:spcAft>
                <a:spcPct val="0"/>
              </a:spcAft>
              <a:buClrTx/>
              <a:buSzTx/>
              <a:buFontTx/>
              <a:buNone/>
              <a:tabLst/>
              <a:defRPr/>
            </a:pPr>
            <a:r>
              <a:rPr kumimoji="1" lang="ja-JP" altLang="en-US"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子育て世帯への臨時特別給付事業　　　　　　３９億７，０００万円（第８回補正）</a:t>
            </a:r>
          </a:p>
        </p:txBody>
      </p:sp>
      <p:sp>
        <p:nvSpPr>
          <p:cNvPr id="2" name="正方形/長方形 1"/>
          <p:cNvSpPr/>
          <p:nvPr/>
        </p:nvSpPr>
        <p:spPr>
          <a:xfrm>
            <a:off x="507023" y="2019157"/>
            <a:ext cx="8128489" cy="603883"/>
          </a:xfrm>
          <a:prstGeom prst="rect">
            <a:avLst/>
          </a:prstGeom>
        </p:spPr>
        <p:txBody>
          <a:bodyPr wrap="square">
            <a:spAutoFit/>
          </a:bodyPr>
          <a:lstStyle/>
          <a:p>
            <a:pPr marL="263776" marR="0" lvl="0" indent="-263776" algn="l" defTabSz="844083" rtl="0" eaLnBrk="0" fontAlgn="base" latinLnBrk="0" hangingPunct="0">
              <a:lnSpc>
                <a:spcPct val="100000"/>
              </a:lnSpc>
              <a:spcBef>
                <a:spcPct val="0"/>
              </a:spcBef>
              <a:spcAft>
                <a:spcPct val="0"/>
              </a:spcAft>
              <a:buClrTx/>
              <a:buSzTx/>
              <a:buFont typeface="Wingdings" panose="05000000000000000000" pitchFamily="2" charset="2"/>
              <a:buChar char="Ø"/>
              <a:tabLst/>
              <a:defRPr/>
            </a:pPr>
            <a:r>
              <a:rPr kumimoji="1" lang="ja-JP" altLang="en-US"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ひとり親世帯以外の低所得の子育て世帯に対し、その実情を踏まえた生活の支援を行う観点から、児童１人当たり一律５万円の給付金を支給。</a:t>
            </a:r>
          </a:p>
        </p:txBody>
      </p:sp>
      <p:sp>
        <p:nvSpPr>
          <p:cNvPr id="4" name="スライド番号プレースホルダー 3"/>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1E2DCCE-2328-4EE7-B47C-8DACD135FF60}" type="slidenum">
              <a:rPr kumimoji="1" lang="en-US" altLang="ja-JP" sz="11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318</a:t>
            </a:fld>
            <a:endParaRPr kumimoji="1" lang="en-US" altLang="ja-JP" sz="11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
        <p:nvSpPr>
          <p:cNvPr id="10" name="テキスト ボックス 36"/>
          <p:cNvSpPr txBox="1"/>
          <p:nvPr/>
        </p:nvSpPr>
        <p:spPr>
          <a:xfrm>
            <a:off x="53576" y="46166"/>
            <a:ext cx="3993789"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Ⅳ</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　新型</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コロナウイルス感染症</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対策</a:t>
            </a:r>
            <a:endPar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endParaRPr>
          </a:p>
        </p:txBody>
      </p:sp>
    </p:spTree>
    <p:extLst>
      <p:ext uri="{BB962C8B-B14F-4D97-AF65-F5344CB8AC3E}">
        <p14:creationId xmlns:p14="http://schemas.microsoft.com/office/powerpoint/2010/main" val="1550703396"/>
      </p:ext>
    </p:extLst>
  </p:cSld>
  <p:clrMapOvr>
    <a:masterClrMapping/>
  </p:clrMapOvr>
  <p:transition/>
  <p:timing>
    <p:tnLst>
      <p:par>
        <p:cTn id="1" dur="indefinite" restart="never" nodeType="tmRoot"/>
      </p:par>
    </p:tn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 name="正方形/長方形 38"/>
          <p:cNvSpPr/>
          <p:nvPr/>
        </p:nvSpPr>
        <p:spPr>
          <a:xfrm>
            <a:off x="168537" y="599202"/>
            <a:ext cx="8834913" cy="6155966"/>
          </a:xfrm>
          <a:prstGeom prst="rect">
            <a:avLst/>
          </a:prstGeom>
          <a:solidFill>
            <a:schemeClr val="accent5">
              <a:lumMod val="20000"/>
              <a:lumOff val="80000"/>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33" name="屈折矢印 32"/>
          <p:cNvSpPr/>
          <p:nvPr/>
        </p:nvSpPr>
        <p:spPr>
          <a:xfrm rot="5400000">
            <a:off x="3407230" y="3884201"/>
            <a:ext cx="829252" cy="1261812"/>
          </a:xfrm>
          <a:prstGeom prst="bentUpArrow">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35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89" name="屈折矢印 88"/>
          <p:cNvSpPr/>
          <p:nvPr/>
        </p:nvSpPr>
        <p:spPr>
          <a:xfrm rot="5400000">
            <a:off x="3407230" y="2190803"/>
            <a:ext cx="829252" cy="1261812"/>
          </a:xfrm>
          <a:prstGeom prst="bentUpArrow">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35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02" name="テキスト ボックス 101"/>
          <p:cNvSpPr txBox="1"/>
          <p:nvPr/>
        </p:nvSpPr>
        <p:spPr>
          <a:xfrm>
            <a:off x="6585865" y="714807"/>
            <a:ext cx="2381944" cy="853761"/>
          </a:xfrm>
          <a:prstGeom prst="rect">
            <a:avLst/>
          </a:prstGeom>
          <a:noFill/>
          <a:ln>
            <a:solidFill>
              <a:schemeClr val="tx1"/>
            </a:solidFill>
          </a:ln>
        </p:spPr>
        <p:txBody>
          <a:bodyPr vert="horz" wrap="square" lIns="25714" tIns="25714" rIns="25714" bIns="25714" rtlCol="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86"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34" name="テキスト ボックス 33"/>
          <p:cNvSpPr txBox="1"/>
          <p:nvPr/>
        </p:nvSpPr>
        <p:spPr>
          <a:xfrm>
            <a:off x="251520" y="260648"/>
            <a:ext cx="7704856"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②　これまでの取組み経過 </a:t>
            </a:r>
          </a:p>
        </p:txBody>
      </p:sp>
      <p:cxnSp>
        <p:nvCxnSpPr>
          <p:cNvPr id="37" name="直線コネクタ 36"/>
          <p:cNvCxnSpPr/>
          <p:nvPr/>
        </p:nvCxnSpPr>
        <p:spPr>
          <a:xfrm>
            <a:off x="179512" y="580347"/>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83" name="正方形/長方形 82"/>
          <p:cNvSpPr/>
          <p:nvPr/>
        </p:nvSpPr>
        <p:spPr>
          <a:xfrm>
            <a:off x="289367" y="724197"/>
            <a:ext cx="6002300" cy="2005008"/>
          </a:xfrm>
          <a:prstGeom prst="rect">
            <a:avLst/>
          </a:prstGeom>
          <a:solidFill>
            <a:schemeClr val="accent2">
              <a:lumMod val="20000"/>
              <a:lumOff val="80000"/>
            </a:schemeClr>
          </a:solidFill>
          <a:ln>
            <a:solidFill>
              <a:schemeClr val="tx2">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286"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84" name="正方形/長方形 83"/>
          <p:cNvSpPr/>
          <p:nvPr/>
        </p:nvSpPr>
        <p:spPr>
          <a:xfrm>
            <a:off x="221203" y="754531"/>
            <a:ext cx="6070465" cy="526606"/>
          </a:xfrm>
          <a:prstGeom prst="rect">
            <a:avLst/>
          </a:prstGeom>
          <a:noFill/>
          <a:ln w="12700">
            <a:noFill/>
            <a:prstDash val="solid"/>
          </a:ln>
        </p:spPr>
        <p:style>
          <a:lnRef idx="2">
            <a:schemeClr val="accent6"/>
          </a:lnRef>
          <a:fillRef idx="1">
            <a:schemeClr val="lt1"/>
          </a:fillRef>
          <a:effectRef idx="0">
            <a:schemeClr val="accent6"/>
          </a:effectRef>
          <a:fontRef idx="minor">
            <a:schemeClr val="dk1"/>
          </a:fontRef>
        </p:style>
        <p:txBody>
          <a:bodyPr bIns="54000" rtlCol="0" anchor="t" anchorCtr="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500" b="1" i="0" u="none" strike="noStrike" kern="1200" cap="none" spc="0" normalizeH="0" baseline="0" noProof="0" dirty="0">
                <a:ln>
                  <a:noFill/>
                </a:ln>
                <a:solidFill>
                  <a:srgbClr val="3366CC"/>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 平成</a:t>
            </a:r>
            <a:r>
              <a:rPr kumimoji="1" lang="en-US" altLang="ja-JP" sz="1500" b="1" i="0" u="none" strike="noStrike" kern="1200" cap="none" spc="0" normalizeH="0" baseline="0" noProof="0" dirty="0">
                <a:ln>
                  <a:noFill/>
                </a:ln>
                <a:solidFill>
                  <a:srgbClr val="3366CC"/>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24</a:t>
            </a:r>
            <a:r>
              <a:rPr kumimoji="1" lang="ja-JP" altLang="en-US" sz="1500" b="1" i="0" u="none" strike="noStrike" kern="1200" cap="none" spc="0" normalizeH="0" baseline="0" noProof="0" dirty="0">
                <a:ln>
                  <a:noFill/>
                </a:ln>
                <a:solidFill>
                  <a:srgbClr val="3366CC"/>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年</a:t>
            </a:r>
            <a:r>
              <a:rPr kumimoji="1" lang="en-US" altLang="ja-JP" sz="1500" b="1" i="0" u="none" strike="noStrike" kern="1200" cap="none" spc="0" normalizeH="0" baseline="0" noProof="0" dirty="0">
                <a:ln>
                  <a:noFill/>
                </a:ln>
                <a:solidFill>
                  <a:srgbClr val="3366CC"/>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10</a:t>
            </a:r>
            <a:r>
              <a:rPr kumimoji="1" lang="ja-JP" altLang="en-US" sz="1500" b="1" i="0" u="none" strike="noStrike" kern="1200" cap="none" spc="0" normalizeH="0" baseline="0" noProof="0" dirty="0">
                <a:ln>
                  <a:noFill/>
                </a:ln>
                <a:solidFill>
                  <a:srgbClr val="3366CC"/>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月</a:t>
            </a:r>
            <a:endParaRPr kumimoji="1" lang="en-US" altLang="ja-JP" sz="1500" b="1" i="0" u="none" strike="noStrike" kern="1200" cap="none" spc="0" normalizeH="0" baseline="0" noProof="0" dirty="0">
              <a:ln>
                <a:noFill/>
              </a:ln>
              <a:solidFill>
                <a:srgbClr val="3366CC"/>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5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 　</a:t>
            </a:r>
            <a:r>
              <a:rPr kumimoji="1" lang="ja-JP" altLang="en-US" sz="135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西成特区構想有識者座談会報告書</a:t>
            </a:r>
            <a:r>
              <a:rPr kumimoji="1" lang="en-US" altLang="ja-JP" sz="135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a:t>
            </a:r>
            <a:r>
              <a:rPr kumimoji="1" lang="ja-JP" altLang="en-US" sz="1350" b="1"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８分野</a:t>
            </a:r>
            <a:r>
              <a:rPr kumimoji="1" lang="en-US" altLang="ja-JP" sz="1350" b="1"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56</a:t>
            </a:r>
            <a:r>
              <a:rPr kumimoji="1" lang="ja-JP" altLang="en-US" sz="1350" b="1"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項目</a:t>
            </a:r>
            <a:r>
              <a:rPr kumimoji="1" lang="ja-JP" altLang="en-US" sz="135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の具体的提言</a:t>
            </a:r>
            <a:r>
              <a:rPr kumimoji="1" lang="en-US" altLang="ja-JP" sz="135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a:t>
            </a:r>
            <a:r>
              <a:rPr kumimoji="1" lang="ja-JP" altLang="en-US" sz="13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とりまとめ</a:t>
            </a:r>
            <a:endParaRPr kumimoji="1" lang="en-US" altLang="ja-JP" sz="15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endParaRPr>
          </a:p>
        </p:txBody>
      </p:sp>
      <p:sp>
        <p:nvSpPr>
          <p:cNvPr id="85" name="テキスト ボックス 84"/>
          <p:cNvSpPr txBox="1"/>
          <p:nvPr/>
        </p:nvSpPr>
        <p:spPr>
          <a:xfrm>
            <a:off x="4444824" y="2615640"/>
            <a:ext cx="4558626" cy="899586"/>
          </a:xfrm>
          <a:prstGeom prst="rect">
            <a:avLst/>
          </a:prstGeom>
          <a:solidFill>
            <a:srgbClr val="FFFFFF"/>
          </a:solidFill>
          <a:ln>
            <a:solidFill>
              <a:schemeClr val="accent1"/>
            </a:solidFill>
          </a:ln>
        </p:spPr>
        <p:txBody>
          <a:bodyPr wrap="square" tIns="77143" bIns="77143" rtlCol="0" anchor="ctr" anchorCtr="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350" b="1" i="0" u="none" strike="noStrike" kern="1200" cap="none" spc="0" normalizeH="0" baseline="0" noProof="0" dirty="0">
                <a:ln>
                  <a:noFill/>
                </a:ln>
                <a:solidFill>
                  <a:srgbClr val="3366CC"/>
                </a:solidFill>
                <a:effectLst/>
                <a:uLnTx/>
                <a:uFillTx/>
                <a:latin typeface="ＭＳ Ｐゴシック" panose="020B0600070205080204" pitchFamily="50" charset="-128"/>
                <a:ea typeface="ＭＳ Ｐゴシック" panose="020B0600070205080204" pitchFamily="50" charset="-128"/>
                <a:cs typeface="+mn-cs"/>
              </a:rPr>
              <a:t>平成</a:t>
            </a:r>
            <a:r>
              <a:rPr kumimoji="1" lang="en-US" altLang="ja-JP" sz="1350" b="1" i="0" u="none" strike="noStrike" kern="1200" cap="none" spc="0" normalizeH="0" baseline="0" noProof="0" dirty="0">
                <a:ln>
                  <a:noFill/>
                </a:ln>
                <a:solidFill>
                  <a:srgbClr val="3366CC"/>
                </a:solidFill>
                <a:effectLst/>
                <a:uLnTx/>
                <a:uFillTx/>
                <a:latin typeface="ＭＳ Ｐゴシック" panose="020B0600070205080204" pitchFamily="50" charset="-128"/>
                <a:ea typeface="ＭＳ Ｐゴシック" panose="020B0600070205080204" pitchFamily="50" charset="-128"/>
                <a:cs typeface="+mn-cs"/>
              </a:rPr>
              <a:t>25</a:t>
            </a:r>
            <a:r>
              <a:rPr kumimoji="1" lang="ja-JP" altLang="en-US" sz="1350" b="1" i="0" u="none" strike="noStrike" kern="1200" cap="none" spc="0" normalizeH="0" baseline="0" noProof="0" dirty="0">
                <a:ln>
                  <a:noFill/>
                </a:ln>
                <a:solidFill>
                  <a:srgbClr val="3366CC"/>
                </a:solidFill>
                <a:effectLst/>
                <a:uLnTx/>
                <a:uFillTx/>
                <a:latin typeface="ＭＳ Ｐゴシック" panose="020B0600070205080204" pitchFamily="50" charset="-128"/>
                <a:ea typeface="ＭＳ Ｐゴシック" panose="020B0600070205080204" pitchFamily="50" charset="-128"/>
                <a:cs typeface="+mn-cs"/>
              </a:rPr>
              <a:t>年度～平成</a:t>
            </a:r>
            <a:r>
              <a:rPr kumimoji="1" lang="en-US" altLang="ja-JP" sz="1350" b="1" i="0" u="none" strike="noStrike" kern="1200" cap="none" spc="0" normalizeH="0" baseline="0" noProof="0" dirty="0">
                <a:ln>
                  <a:noFill/>
                </a:ln>
                <a:solidFill>
                  <a:srgbClr val="3366CC"/>
                </a:solidFill>
                <a:effectLst/>
                <a:uLnTx/>
                <a:uFillTx/>
                <a:latin typeface="ＭＳ Ｐゴシック" panose="020B0600070205080204" pitchFamily="50" charset="-128"/>
                <a:ea typeface="ＭＳ Ｐゴシック" panose="020B0600070205080204" pitchFamily="50" charset="-128"/>
                <a:cs typeface="+mn-cs"/>
              </a:rPr>
              <a:t>29</a:t>
            </a:r>
            <a:r>
              <a:rPr kumimoji="1" lang="ja-JP" altLang="en-US" sz="1350" b="1" i="0" u="none" strike="noStrike" kern="1200" cap="none" spc="0" normalizeH="0" baseline="0" noProof="0" dirty="0">
                <a:ln>
                  <a:noFill/>
                </a:ln>
                <a:solidFill>
                  <a:srgbClr val="3366CC"/>
                </a:solidFill>
                <a:effectLst/>
                <a:uLnTx/>
                <a:uFillTx/>
                <a:latin typeface="ＭＳ Ｐゴシック" panose="020B0600070205080204" pitchFamily="50" charset="-128"/>
                <a:ea typeface="ＭＳ Ｐゴシック" panose="020B0600070205080204" pitchFamily="50" charset="-128"/>
                <a:cs typeface="+mn-cs"/>
              </a:rPr>
              <a:t>年度（第１期特区構想）</a:t>
            </a:r>
            <a:endParaRPr kumimoji="1" lang="en-US" altLang="ja-JP" sz="1350" b="1" i="0" u="none" strike="noStrike" kern="1200" cap="none" spc="0" normalizeH="0" baseline="0" noProof="0" dirty="0">
              <a:ln>
                <a:noFill/>
              </a:ln>
              <a:solidFill>
                <a:srgbClr val="3366CC"/>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429"/>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西成特区構想の推進にあたり、有識者・住民・団体・行政等からなる</a:t>
            </a:r>
            <a:endPar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1" i="0" u="none" strike="noStrike" kern="1200" cap="none" spc="0" normalizeH="0" baseline="0" noProof="0" dirty="0">
                <a:ln>
                  <a:noFill/>
                </a:ln>
                <a:solidFill>
                  <a:srgbClr val="CC9900"/>
                </a:solidFill>
                <a:effectLst/>
                <a:uLnTx/>
                <a:uFillTx/>
                <a:latin typeface="Calibri"/>
                <a:ea typeface="ＭＳ Ｐゴシック" panose="020B0600070205080204" pitchFamily="50" charset="-128"/>
                <a:cs typeface="+mn-cs"/>
              </a:rPr>
              <a:t>　</a:t>
            </a:r>
            <a:r>
              <a:rPr kumimoji="1" lang="ja-JP" altLang="en-US" sz="1050" b="1" i="0" u="none" strike="noStrike" kern="1200" cap="none" spc="0" normalizeH="0" baseline="0" noProof="0" dirty="0">
                <a:ln>
                  <a:noFill/>
                </a:ln>
                <a:solidFill>
                  <a:srgbClr val="FF9900"/>
                </a:solidFill>
                <a:effectLst/>
                <a:uLnTx/>
                <a:uFillTx/>
                <a:latin typeface="Calibri"/>
                <a:ea typeface="ＭＳ Ｐゴシック" panose="020B0600070205080204" pitchFamily="50" charset="-128"/>
                <a:cs typeface="+mn-cs"/>
              </a:rPr>
              <a:t>「エリアマネジメント協議会」</a:t>
            </a: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を設置し、提言についてテーマ別に</a:t>
            </a:r>
            <a:endPar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1" i="0" u="none" strike="noStrike" kern="1200" cap="none" spc="0" normalizeH="0" baseline="0" noProof="0" dirty="0">
                <a:ln>
                  <a:noFill/>
                </a:ln>
                <a:solidFill>
                  <a:srgbClr val="CC9900"/>
                </a:solidFill>
                <a:effectLst/>
                <a:uLnTx/>
                <a:uFillTx/>
                <a:latin typeface="Calibri"/>
                <a:ea typeface="ＭＳ Ｐゴシック" panose="020B0600070205080204" pitchFamily="50" charset="-128"/>
                <a:cs typeface="+mn-cs"/>
              </a:rPr>
              <a:t>　</a:t>
            </a:r>
            <a:r>
              <a:rPr kumimoji="1" lang="ja-JP" altLang="en-US" sz="1050" b="1" i="0" u="none" strike="noStrike" kern="1200" cap="none" spc="0" normalizeH="0" baseline="0" noProof="0" dirty="0">
                <a:ln>
                  <a:noFill/>
                </a:ln>
                <a:solidFill>
                  <a:srgbClr val="FF9900"/>
                </a:solidFill>
                <a:effectLst/>
                <a:uLnTx/>
                <a:uFillTx/>
                <a:latin typeface="Calibri"/>
                <a:ea typeface="ＭＳ Ｐゴシック" panose="020B0600070205080204" pitchFamily="50" charset="-128"/>
                <a:cs typeface="+mn-cs"/>
              </a:rPr>
              <a:t>「ボトムアップ方式」</a:t>
            </a: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で議論を重ね、関係各局等が施策・事業を具体化</a:t>
            </a:r>
            <a:endPar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86" name="正方形/長方形 85"/>
          <p:cNvSpPr/>
          <p:nvPr/>
        </p:nvSpPr>
        <p:spPr>
          <a:xfrm>
            <a:off x="502641" y="1250376"/>
            <a:ext cx="5789026" cy="1459360"/>
          </a:xfrm>
          <a:prstGeom prst="rect">
            <a:avLst/>
          </a:prstGeom>
          <a:noFill/>
          <a:ln w="12700">
            <a:noFill/>
            <a:prstDash val="solid"/>
          </a:ln>
        </p:spPr>
        <p:style>
          <a:lnRef idx="2">
            <a:schemeClr val="accent6"/>
          </a:lnRef>
          <a:fillRef idx="1">
            <a:schemeClr val="lt1"/>
          </a:fillRef>
          <a:effectRef idx="0">
            <a:schemeClr val="accent6"/>
          </a:effectRef>
          <a:fontRef idx="minor">
            <a:schemeClr val="dk1"/>
          </a:fontRef>
        </p:style>
        <p:txBody>
          <a:bodyPr bIns="54000" rtlCol="0" anchor="t" anchorCtr="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1" i="0" u="none" strike="noStrike" kern="1200" cap="none" spc="0" normalizeH="0" baseline="0" noProof="0" dirty="0">
                <a:ln>
                  <a:noFill/>
                </a:ln>
                <a:solidFill>
                  <a:srgbClr val="FF9900"/>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「短期集中的対策」</a:t>
            </a:r>
            <a:endParaRPr kumimoji="1" lang="en-US" altLang="ja-JP" sz="1050" b="0" i="0" u="none" strike="noStrike" kern="1200" cap="none" spc="0" normalizeH="0" baseline="0" noProof="0" dirty="0">
              <a:ln>
                <a:noFill/>
              </a:ln>
              <a:solidFill>
                <a:srgbClr val="FF9900"/>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　</a:t>
            </a:r>
            <a:r>
              <a:rPr kumimoji="1" lang="ja-JP" altLang="en-US" sz="825"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野宿生活者・高齢日雇労働者・生活保護受給者の自立・就労支援や、結核対策、治安対策、不法投棄対策など</a:t>
            </a:r>
            <a:endParaRPr kumimoji="1" lang="en-US" altLang="ja-JP" sz="825"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25"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　 あいりん地域を中心とした諸課題への対応</a:t>
            </a:r>
            <a:endParaRPr kumimoji="1" lang="en-US" altLang="ja-JP" sz="825"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1" i="0" u="none" strike="noStrike" kern="1200" cap="none" spc="0" normalizeH="0" baseline="0" noProof="0" dirty="0">
                <a:ln>
                  <a:noFill/>
                </a:ln>
                <a:solidFill>
                  <a:srgbClr val="FF9900"/>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「中長期的対策」</a:t>
            </a:r>
            <a:endParaRPr kumimoji="1" lang="en-US" altLang="ja-JP" sz="1050" b="1" i="0" u="none" strike="noStrike" kern="1200" cap="none" spc="0" normalizeH="0" baseline="0" noProof="0" dirty="0">
              <a:ln>
                <a:noFill/>
              </a:ln>
              <a:solidFill>
                <a:srgbClr val="FF9900"/>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　</a:t>
            </a:r>
            <a:r>
              <a:rPr kumimoji="1" lang="ja-JP" altLang="en-US" sz="825"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子育て施策、教育施策、観光振興、アート振興など、急速な人口減少・需要減少時代を見据えた</a:t>
            </a:r>
            <a:endParaRPr kumimoji="1" lang="en-US" altLang="ja-JP" sz="825"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825"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    </a:t>
            </a:r>
            <a:r>
              <a:rPr kumimoji="1" lang="ja-JP" altLang="en-US" sz="825"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西成区全体の将来の活性化に向けての施策</a:t>
            </a:r>
            <a:endParaRPr kumimoji="1" lang="en-US" altLang="ja-JP" sz="825"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1" i="0" u="none" strike="noStrike" kern="1200" cap="none" spc="0" normalizeH="0" baseline="0" noProof="0" dirty="0">
                <a:ln>
                  <a:noFill/>
                </a:ln>
                <a:solidFill>
                  <a:srgbClr val="FF9900"/>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「将来のための投資プロジェクト・大規模事業」</a:t>
            </a:r>
            <a:endParaRPr kumimoji="1" lang="en-US" altLang="ja-JP" sz="1050" b="1" i="0" u="none" strike="noStrike" kern="1200" cap="none" spc="0" normalizeH="0" baseline="0" noProof="0" dirty="0">
              <a:ln>
                <a:noFill/>
              </a:ln>
              <a:solidFill>
                <a:srgbClr val="FF9900"/>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sysClr val="windowText" lastClr="000000"/>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　</a:t>
            </a:r>
            <a:r>
              <a:rPr kumimoji="1" lang="ja-JP" altLang="en-US" sz="825" b="0" i="0" u="none" strike="noStrike" kern="1200" cap="none" spc="0" normalizeH="0" baseline="0" noProof="0" dirty="0">
                <a:ln>
                  <a:noFill/>
                </a:ln>
                <a:solidFill>
                  <a:sysClr val="windowText" lastClr="000000"/>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あいりん総合センター・日雇労働市場のあり方、未利用地の戦略的活用など、地域と連携して将来のまちの</a:t>
            </a:r>
            <a:endParaRPr kumimoji="1" lang="en-US" altLang="ja-JP" sz="825" b="0" i="0" u="none" strike="noStrike" kern="1200" cap="none" spc="0" normalizeH="0" baseline="0" noProof="0" dirty="0">
              <a:ln>
                <a:noFill/>
              </a:ln>
              <a:solidFill>
                <a:sysClr val="windowText" lastClr="000000"/>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825" b="0" i="0" u="none" strike="noStrike" kern="1200" cap="none" spc="0" normalizeH="0" baseline="0" noProof="0" dirty="0">
                <a:ln>
                  <a:noFill/>
                </a:ln>
                <a:solidFill>
                  <a:sysClr val="windowText" lastClr="000000"/>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    </a:t>
            </a:r>
            <a:r>
              <a:rPr kumimoji="1" lang="ja-JP" altLang="en-US" sz="825" b="0" i="0" u="none" strike="noStrike" kern="1200" cap="none" spc="0" normalizeH="0" baseline="0" noProof="0" dirty="0">
                <a:ln>
                  <a:noFill/>
                </a:ln>
                <a:solidFill>
                  <a:sysClr val="windowText" lastClr="000000"/>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あり方を検討</a:t>
            </a:r>
          </a:p>
        </p:txBody>
      </p:sp>
      <p:sp>
        <p:nvSpPr>
          <p:cNvPr id="88" name="テキスト ボックス 87"/>
          <p:cNvSpPr txBox="1"/>
          <p:nvPr/>
        </p:nvSpPr>
        <p:spPr>
          <a:xfrm>
            <a:off x="289368" y="3580234"/>
            <a:ext cx="5398762" cy="738664"/>
          </a:xfrm>
          <a:prstGeom prst="rect">
            <a:avLst/>
          </a:prstGeom>
          <a:solidFill>
            <a:schemeClr val="accent2">
              <a:lumMod val="20000"/>
              <a:lumOff val="80000"/>
            </a:schemeClr>
          </a:solidFill>
          <a:ln>
            <a:solidFill>
              <a:schemeClr val="tx2">
                <a:lumMod val="20000"/>
                <a:lumOff val="80000"/>
              </a:schemeClr>
            </a:solidFill>
          </a:ln>
        </p:spPr>
        <p:txBody>
          <a:bodyPr wrap="square" rtlCol="0" anchor="ctr" anchorCtr="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500" b="1" i="0" u="none" strike="noStrike" kern="1200" cap="none" spc="0" normalizeH="0" baseline="0" noProof="0" dirty="0">
                <a:ln>
                  <a:noFill/>
                </a:ln>
                <a:solidFill>
                  <a:srgbClr val="3366CC"/>
                </a:solidFill>
                <a:effectLst/>
                <a:uLnTx/>
                <a:uFillTx/>
                <a:latin typeface="ＭＳ Ｐゴシック" panose="020B0600070205080204" pitchFamily="50" charset="-128"/>
                <a:ea typeface="ＭＳ Ｐゴシック" panose="020B0600070205080204" pitchFamily="50" charset="-128"/>
                <a:cs typeface="+mn-cs"/>
              </a:rPr>
              <a:t> 平成</a:t>
            </a:r>
            <a:r>
              <a:rPr kumimoji="1" lang="en-US" altLang="ja-JP" sz="1500" b="1" i="0" u="none" strike="noStrike" kern="1200" cap="none" spc="0" normalizeH="0" baseline="0" noProof="0" dirty="0">
                <a:ln>
                  <a:noFill/>
                </a:ln>
                <a:solidFill>
                  <a:srgbClr val="3366CC"/>
                </a:solidFill>
                <a:effectLst/>
                <a:uLnTx/>
                <a:uFillTx/>
                <a:latin typeface="ＭＳ Ｐゴシック" panose="020B0600070205080204" pitchFamily="50" charset="-128"/>
                <a:ea typeface="ＭＳ Ｐゴシック" panose="020B0600070205080204" pitchFamily="50" charset="-128"/>
                <a:cs typeface="+mn-cs"/>
              </a:rPr>
              <a:t>30</a:t>
            </a:r>
            <a:r>
              <a:rPr kumimoji="1" lang="ja-JP" altLang="en-US" sz="1500" b="1" i="0" u="none" strike="noStrike" kern="1200" cap="none" spc="0" normalizeH="0" baseline="0" noProof="0" dirty="0">
                <a:ln>
                  <a:noFill/>
                </a:ln>
                <a:solidFill>
                  <a:srgbClr val="3366CC"/>
                </a:solidFill>
                <a:effectLst/>
                <a:uLnTx/>
                <a:uFillTx/>
                <a:latin typeface="ＭＳ Ｐゴシック" panose="020B0600070205080204" pitchFamily="50" charset="-128"/>
                <a:ea typeface="ＭＳ Ｐゴシック" panose="020B0600070205080204" pitchFamily="50" charset="-128"/>
                <a:cs typeface="+mn-cs"/>
              </a:rPr>
              <a:t>年</a:t>
            </a:r>
            <a:r>
              <a:rPr kumimoji="1" lang="en-US" altLang="ja-JP" sz="1500" b="1" i="0" u="none" strike="noStrike" kern="1200" cap="none" spc="0" normalizeH="0" baseline="0" noProof="0" dirty="0">
                <a:ln>
                  <a:noFill/>
                </a:ln>
                <a:solidFill>
                  <a:srgbClr val="3366CC"/>
                </a:solidFill>
                <a:effectLst/>
                <a:uLnTx/>
                <a:uFillTx/>
                <a:latin typeface="ＭＳ Ｐゴシック" panose="020B0600070205080204" pitchFamily="50" charset="-128"/>
                <a:ea typeface="ＭＳ Ｐゴシック" panose="020B0600070205080204" pitchFamily="50" charset="-128"/>
                <a:cs typeface="+mn-cs"/>
              </a:rPr>
              <a:t>10</a:t>
            </a:r>
            <a:r>
              <a:rPr kumimoji="1" lang="ja-JP" altLang="en-US" sz="1500" b="1" i="0" u="none" strike="noStrike" kern="1200" cap="none" spc="0" normalizeH="0" baseline="0" noProof="0" dirty="0">
                <a:ln>
                  <a:noFill/>
                </a:ln>
                <a:solidFill>
                  <a:srgbClr val="3366CC"/>
                </a:solidFill>
                <a:effectLst/>
                <a:uLnTx/>
                <a:uFillTx/>
                <a:latin typeface="ＭＳ Ｐゴシック" panose="020B0600070205080204" pitchFamily="50" charset="-128"/>
                <a:ea typeface="ＭＳ Ｐゴシック" panose="020B0600070205080204" pitchFamily="50" charset="-128"/>
                <a:cs typeface="+mn-cs"/>
              </a:rPr>
              <a:t>月</a:t>
            </a:r>
            <a:endParaRPr kumimoji="1" lang="en-US" altLang="ja-JP" sz="1500" b="1" i="0" u="none" strike="noStrike" kern="1200" cap="none" spc="0" normalizeH="0" baseline="0" noProof="0" dirty="0">
              <a:ln>
                <a:noFill/>
              </a:ln>
              <a:solidFill>
                <a:srgbClr val="3366CC"/>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5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2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「西成特区構想　まちづくりビジョン有識者提言」</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とりまとめ</a:t>
            </a:r>
            <a:endParaRPr kumimoji="1" lang="en-US" altLang="ja-JP" sz="13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環境の変化等に対応するための具体的な</a:t>
            </a:r>
            <a:r>
              <a:rPr kumimoji="1" lang="ja-JP" altLang="en-US" sz="12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５つのアクション</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が提言</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90" name="下矢印 89"/>
          <p:cNvSpPr/>
          <p:nvPr/>
        </p:nvSpPr>
        <p:spPr>
          <a:xfrm>
            <a:off x="6291667" y="3672659"/>
            <a:ext cx="1724481" cy="499877"/>
          </a:xfrm>
          <a:prstGeom prst="downArrow">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35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91" name="円形吹き出し 90"/>
          <p:cNvSpPr/>
          <p:nvPr/>
        </p:nvSpPr>
        <p:spPr>
          <a:xfrm>
            <a:off x="343216" y="4357944"/>
            <a:ext cx="994070" cy="340103"/>
          </a:xfrm>
          <a:prstGeom prst="wedgeEllipseCallout">
            <a:avLst>
              <a:gd name="adj1" fmla="val 31739"/>
              <a:gd name="adj2" fmla="val -77208"/>
            </a:avLst>
          </a:prstGeom>
          <a:solidFill>
            <a:schemeClr val="bg1"/>
          </a:solidFill>
          <a:ln>
            <a:solidFill>
              <a:schemeClr val="tx2"/>
            </a:solidFill>
          </a:ln>
        </p:spPr>
        <p:txBody>
          <a:bodyPr wrap="none" lIns="0" tIns="0" rIns="0" bIns="0" anchor="ctr"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786"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日雇建設労働の</a:t>
            </a:r>
            <a:endParaRPr kumimoji="1" lang="en-US" altLang="ja-JP" sz="786"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786"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減少</a:t>
            </a:r>
            <a:endParaRPr kumimoji="1" lang="en-US" altLang="ja-JP" sz="786"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92" name="楕円 91"/>
          <p:cNvSpPr/>
          <p:nvPr/>
        </p:nvSpPr>
        <p:spPr>
          <a:xfrm>
            <a:off x="1045416" y="4450577"/>
            <a:ext cx="1080000" cy="424286"/>
          </a:xfrm>
          <a:prstGeom prst="ellipse">
            <a:avLst/>
          </a:prstGeom>
          <a:solidFill>
            <a:schemeClr val="bg1"/>
          </a:solidFill>
          <a:ln>
            <a:solidFill>
              <a:schemeClr val="tx2"/>
            </a:solidFill>
          </a:ln>
        </p:spPr>
        <p:txBody>
          <a:bodyPr wrap="square" lIns="0" tIns="0" rIns="0" bIns="0"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786"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新たな流入層の</a:t>
            </a:r>
            <a:endParaRPr kumimoji="1" lang="en-US" altLang="ja-JP" sz="786"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786"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増加</a:t>
            </a:r>
            <a:endParaRPr kumimoji="1" lang="en-US" altLang="ja-JP" sz="786"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93" name="楕円 92"/>
          <p:cNvSpPr/>
          <p:nvPr/>
        </p:nvSpPr>
        <p:spPr>
          <a:xfrm>
            <a:off x="1955581" y="4585301"/>
            <a:ext cx="1080000" cy="424286"/>
          </a:xfrm>
          <a:prstGeom prst="ellipse">
            <a:avLst/>
          </a:prstGeom>
          <a:solidFill>
            <a:schemeClr val="bg1"/>
          </a:solidFill>
          <a:ln>
            <a:solidFill>
              <a:schemeClr val="tx2"/>
            </a:solidFill>
          </a:ln>
        </p:spPr>
        <p:txBody>
          <a:bodyPr wrap="square" lIns="0" tIns="0" rIns="0" bIns="0"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786"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国内外観光客の増加</a:t>
            </a:r>
            <a:endParaRPr kumimoji="1" lang="en-US" altLang="ja-JP" sz="786"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94" name="正方形/長方形 93"/>
          <p:cNvSpPr/>
          <p:nvPr/>
        </p:nvSpPr>
        <p:spPr>
          <a:xfrm>
            <a:off x="6719407" y="836174"/>
            <a:ext cx="437143" cy="257143"/>
          </a:xfrm>
          <a:prstGeom prst="rect">
            <a:avLst/>
          </a:prstGeom>
          <a:solidFill>
            <a:srgbClr val="F8CBAD"/>
          </a:solidFill>
          <a:ln>
            <a:solidFill>
              <a:schemeClr val="tx1"/>
            </a:solidFill>
          </a:ln>
        </p:spPr>
        <p:txBody>
          <a:bodyPr wrap="none"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1.</a:t>
            </a:r>
            <a:r>
              <a:rPr kumimoji="1" lang="ja-JP" altLang="en-US"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貧困</a:t>
            </a:r>
          </a:p>
        </p:txBody>
      </p:sp>
      <p:sp>
        <p:nvSpPr>
          <p:cNvPr id="95" name="正方形/長方形 94"/>
          <p:cNvSpPr/>
          <p:nvPr/>
        </p:nvSpPr>
        <p:spPr>
          <a:xfrm>
            <a:off x="7286943" y="836174"/>
            <a:ext cx="437143" cy="257143"/>
          </a:xfrm>
          <a:prstGeom prst="rect">
            <a:avLst/>
          </a:prstGeom>
          <a:solidFill>
            <a:srgbClr val="F8CBAD"/>
          </a:solidFill>
          <a:ln>
            <a:solidFill>
              <a:schemeClr val="tx1"/>
            </a:solidFill>
          </a:ln>
        </p:spPr>
        <p:txBody>
          <a:bodyPr wrap="none"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2.</a:t>
            </a:r>
            <a:r>
              <a:rPr kumimoji="1" lang="ja-JP" altLang="en-US"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福祉</a:t>
            </a:r>
          </a:p>
        </p:txBody>
      </p:sp>
      <p:sp>
        <p:nvSpPr>
          <p:cNvPr id="96" name="正方形/長方形 95"/>
          <p:cNvSpPr/>
          <p:nvPr/>
        </p:nvSpPr>
        <p:spPr>
          <a:xfrm>
            <a:off x="7854479" y="836174"/>
            <a:ext cx="437143" cy="257143"/>
          </a:xfrm>
          <a:prstGeom prst="rect">
            <a:avLst/>
          </a:prstGeom>
          <a:solidFill>
            <a:srgbClr val="F8CBAD"/>
          </a:solidFill>
          <a:ln>
            <a:solidFill>
              <a:schemeClr val="tx1"/>
            </a:solidFill>
          </a:ln>
        </p:spPr>
        <p:txBody>
          <a:bodyPr wrap="none"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3.</a:t>
            </a:r>
            <a:r>
              <a:rPr kumimoji="1" lang="ja-JP" altLang="en-US"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医療</a:t>
            </a:r>
          </a:p>
        </p:txBody>
      </p:sp>
      <p:sp>
        <p:nvSpPr>
          <p:cNvPr id="97" name="正方形/長方形 96"/>
          <p:cNvSpPr/>
          <p:nvPr/>
        </p:nvSpPr>
        <p:spPr>
          <a:xfrm>
            <a:off x="8422014" y="836174"/>
            <a:ext cx="437143" cy="257143"/>
          </a:xfrm>
          <a:prstGeom prst="rect">
            <a:avLst/>
          </a:prstGeom>
          <a:solidFill>
            <a:srgbClr val="F8CBAD"/>
          </a:solidFill>
          <a:ln>
            <a:solidFill>
              <a:schemeClr val="tx1"/>
            </a:solidFill>
          </a:ln>
        </p:spPr>
        <p:txBody>
          <a:bodyPr wrap="none"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4.</a:t>
            </a:r>
            <a:r>
              <a:rPr kumimoji="1" lang="ja-JP" altLang="en-US"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安全</a:t>
            </a:r>
            <a:endParaRPr kumimoji="1" lang="en-US" altLang="ja-JP"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安心</a:t>
            </a:r>
          </a:p>
        </p:txBody>
      </p:sp>
      <p:sp>
        <p:nvSpPr>
          <p:cNvPr id="98" name="正方形/長方形 97"/>
          <p:cNvSpPr/>
          <p:nvPr/>
        </p:nvSpPr>
        <p:spPr>
          <a:xfrm>
            <a:off x="8422014" y="1208378"/>
            <a:ext cx="437143" cy="257143"/>
          </a:xfrm>
          <a:prstGeom prst="rect">
            <a:avLst/>
          </a:prstGeom>
          <a:solidFill>
            <a:srgbClr val="B4C7E7"/>
          </a:solidFill>
          <a:ln>
            <a:solidFill>
              <a:schemeClr val="tx1"/>
            </a:solidFill>
          </a:ln>
        </p:spPr>
        <p:txBody>
          <a:bodyPr wrap="square"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5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8.</a:t>
            </a:r>
            <a:r>
              <a:rPr kumimoji="1" lang="ja-JP" altLang="en-US" sz="5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まち</a:t>
            </a:r>
            <a:endParaRPr kumimoji="1" lang="en-US" altLang="ja-JP" sz="5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5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づくり</a:t>
            </a:r>
          </a:p>
        </p:txBody>
      </p:sp>
      <p:sp>
        <p:nvSpPr>
          <p:cNvPr id="99" name="正方形/長方形 98"/>
          <p:cNvSpPr/>
          <p:nvPr/>
        </p:nvSpPr>
        <p:spPr>
          <a:xfrm>
            <a:off x="6719407" y="1206918"/>
            <a:ext cx="437143" cy="260063"/>
          </a:xfrm>
          <a:prstGeom prst="rect">
            <a:avLst/>
          </a:prstGeom>
          <a:solidFill>
            <a:srgbClr val="C5E0B4"/>
          </a:solidFill>
          <a:ln>
            <a:solidFill>
              <a:schemeClr val="tx1"/>
            </a:solidFill>
          </a:ln>
        </p:spPr>
        <p:txBody>
          <a:bodyPr wrap="none"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5.</a:t>
            </a:r>
            <a:r>
              <a:rPr kumimoji="1" lang="ja-JP" altLang="en-US"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子育て</a:t>
            </a:r>
          </a:p>
        </p:txBody>
      </p:sp>
      <p:sp>
        <p:nvSpPr>
          <p:cNvPr id="100" name="正方形/長方形 99"/>
          <p:cNvSpPr/>
          <p:nvPr/>
        </p:nvSpPr>
        <p:spPr>
          <a:xfrm>
            <a:off x="7286943" y="1208378"/>
            <a:ext cx="437143" cy="257143"/>
          </a:xfrm>
          <a:prstGeom prst="rect">
            <a:avLst/>
          </a:prstGeom>
          <a:solidFill>
            <a:srgbClr val="C5E0B4"/>
          </a:solidFill>
          <a:ln>
            <a:solidFill>
              <a:schemeClr val="tx1"/>
            </a:solidFill>
          </a:ln>
        </p:spPr>
        <p:txBody>
          <a:bodyPr wrap="none"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6.</a:t>
            </a:r>
            <a:r>
              <a:rPr kumimoji="1" lang="ja-JP" altLang="en-US"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教育</a:t>
            </a:r>
          </a:p>
        </p:txBody>
      </p:sp>
      <p:sp>
        <p:nvSpPr>
          <p:cNvPr id="101" name="正方形/長方形 100"/>
          <p:cNvSpPr/>
          <p:nvPr/>
        </p:nvSpPr>
        <p:spPr>
          <a:xfrm>
            <a:off x="7854479" y="1208378"/>
            <a:ext cx="437143" cy="257143"/>
          </a:xfrm>
          <a:prstGeom prst="rect">
            <a:avLst/>
          </a:prstGeom>
          <a:solidFill>
            <a:srgbClr val="C5E0B4"/>
          </a:solidFill>
          <a:ln>
            <a:solidFill>
              <a:schemeClr val="tx1"/>
            </a:solidFill>
          </a:ln>
        </p:spPr>
        <p:txBody>
          <a:bodyPr wrap="square"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5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7.</a:t>
            </a:r>
            <a:r>
              <a:rPr kumimoji="1" lang="ja-JP" altLang="en-US" sz="5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観光</a:t>
            </a:r>
            <a:endParaRPr kumimoji="1" lang="en-US" altLang="ja-JP" sz="5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5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にぎわい</a:t>
            </a:r>
          </a:p>
        </p:txBody>
      </p:sp>
      <p:sp>
        <p:nvSpPr>
          <p:cNvPr id="103" name="サブタイトル 2"/>
          <p:cNvSpPr txBox="1">
            <a:spLocks/>
          </p:cNvSpPr>
          <p:nvPr/>
        </p:nvSpPr>
        <p:spPr>
          <a:xfrm>
            <a:off x="7424058" y="1577910"/>
            <a:ext cx="1543752" cy="164197"/>
          </a:xfrm>
          <a:prstGeom prst="rect">
            <a:avLst/>
          </a:prstGeom>
        </p:spPr>
        <p:txBody>
          <a:bodyPr vert="horz" wrap="none" lIns="25714" tIns="25714" rIns="25714" bIns="25714" rtlCol="0">
            <a:noAutofit/>
          </a:bodyPr>
          <a:lstStyle>
            <a:lvl1pPr marL="0" indent="0" algn="ctr" defTabSz="1280160" rtl="0" eaLnBrk="1" latinLnBrk="0" hangingPunct="1">
              <a:lnSpc>
                <a:spcPct val="90000"/>
              </a:lnSpc>
              <a:spcBef>
                <a:spcPts val="1400"/>
              </a:spcBef>
              <a:buFont typeface="Arial" panose="020B0604020202020204" pitchFamily="34" charset="0"/>
              <a:buNone/>
              <a:defRPr kumimoji="1" sz="3360" kern="1200">
                <a:solidFill>
                  <a:schemeClr val="tx1"/>
                </a:solidFill>
                <a:latin typeface="+mn-lt"/>
                <a:ea typeface="+mn-ea"/>
                <a:cs typeface="+mn-cs"/>
              </a:defRPr>
            </a:lvl1pPr>
            <a:lvl2pPr marL="640080" indent="0" algn="ctr" defTabSz="1280160" rtl="0" eaLnBrk="1" latinLnBrk="0" hangingPunct="1">
              <a:lnSpc>
                <a:spcPct val="90000"/>
              </a:lnSpc>
              <a:spcBef>
                <a:spcPts val="700"/>
              </a:spcBef>
              <a:buFont typeface="Arial" panose="020B0604020202020204" pitchFamily="34" charset="0"/>
              <a:buNone/>
              <a:defRPr kumimoji="1" sz="2800" kern="1200">
                <a:solidFill>
                  <a:schemeClr val="tx1"/>
                </a:solidFill>
                <a:latin typeface="+mn-lt"/>
                <a:ea typeface="+mn-ea"/>
                <a:cs typeface="+mn-cs"/>
              </a:defRPr>
            </a:lvl2pPr>
            <a:lvl3pPr marL="1280160" indent="0" algn="ctr" defTabSz="1280160" rtl="0" eaLnBrk="1" latinLnBrk="0" hangingPunct="1">
              <a:lnSpc>
                <a:spcPct val="90000"/>
              </a:lnSpc>
              <a:spcBef>
                <a:spcPts val="700"/>
              </a:spcBef>
              <a:buFont typeface="Arial" panose="020B0604020202020204" pitchFamily="34" charset="0"/>
              <a:buNone/>
              <a:defRPr kumimoji="1" sz="2520" kern="1200">
                <a:solidFill>
                  <a:schemeClr val="tx1"/>
                </a:solidFill>
                <a:latin typeface="+mn-lt"/>
                <a:ea typeface="+mn-ea"/>
                <a:cs typeface="+mn-cs"/>
              </a:defRPr>
            </a:lvl3pPr>
            <a:lvl4pPr marL="1920240" indent="0" algn="ctr" defTabSz="1280160" rtl="0" eaLnBrk="1" latinLnBrk="0" hangingPunct="1">
              <a:lnSpc>
                <a:spcPct val="90000"/>
              </a:lnSpc>
              <a:spcBef>
                <a:spcPts val="700"/>
              </a:spcBef>
              <a:buFont typeface="Arial" panose="020B0604020202020204" pitchFamily="34" charset="0"/>
              <a:buNone/>
              <a:defRPr kumimoji="1" sz="2240" kern="1200">
                <a:solidFill>
                  <a:schemeClr val="tx1"/>
                </a:solidFill>
                <a:latin typeface="+mn-lt"/>
                <a:ea typeface="+mn-ea"/>
                <a:cs typeface="+mn-cs"/>
              </a:defRPr>
            </a:lvl4pPr>
            <a:lvl5pPr marL="2560320" indent="0" algn="ctr" defTabSz="1280160" rtl="0" eaLnBrk="1" latinLnBrk="0" hangingPunct="1">
              <a:lnSpc>
                <a:spcPct val="90000"/>
              </a:lnSpc>
              <a:spcBef>
                <a:spcPts val="700"/>
              </a:spcBef>
              <a:buFont typeface="Arial" panose="020B0604020202020204" pitchFamily="34" charset="0"/>
              <a:buNone/>
              <a:defRPr kumimoji="1" sz="2240" kern="1200">
                <a:solidFill>
                  <a:schemeClr val="tx1"/>
                </a:solidFill>
                <a:latin typeface="+mn-lt"/>
                <a:ea typeface="+mn-ea"/>
                <a:cs typeface="+mn-cs"/>
              </a:defRPr>
            </a:lvl5pPr>
            <a:lvl6pPr marL="3200400" indent="0" algn="ctr" defTabSz="1280160" rtl="0" eaLnBrk="1" latinLnBrk="0" hangingPunct="1">
              <a:lnSpc>
                <a:spcPct val="90000"/>
              </a:lnSpc>
              <a:spcBef>
                <a:spcPts val="700"/>
              </a:spcBef>
              <a:buFont typeface="Arial" panose="020B0604020202020204" pitchFamily="34" charset="0"/>
              <a:buNone/>
              <a:defRPr kumimoji="1" sz="2240" kern="1200">
                <a:solidFill>
                  <a:schemeClr val="tx1"/>
                </a:solidFill>
                <a:latin typeface="+mn-lt"/>
                <a:ea typeface="+mn-ea"/>
                <a:cs typeface="+mn-cs"/>
              </a:defRPr>
            </a:lvl6pPr>
            <a:lvl7pPr marL="3840480" indent="0" algn="ctr" defTabSz="1280160" rtl="0" eaLnBrk="1" latinLnBrk="0" hangingPunct="1">
              <a:lnSpc>
                <a:spcPct val="90000"/>
              </a:lnSpc>
              <a:spcBef>
                <a:spcPts val="700"/>
              </a:spcBef>
              <a:buFont typeface="Arial" panose="020B0604020202020204" pitchFamily="34" charset="0"/>
              <a:buNone/>
              <a:defRPr kumimoji="1" sz="2240" kern="1200">
                <a:solidFill>
                  <a:schemeClr val="tx1"/>
                </a:solidFill>
                <a:latin typeface="+mn-lt"/>
                <a:ea typeface="+mn-ea"/>
                <a:cs typeface="+mn-cs"/>
              </a:defRPr>
            </a:lvl7pPr>
            <a:lvl8pPr marL="4480560" indent="0" algn="ctr" defTabSz="1280160" rtl="0" eaLnBrk="1" latinLnBrk="0" hangingPunct="1">
              <a:lnSpc>
                <a:spcPct val="90000"/>
              </a:lnSpc>
              <a:spcBef>
                <a:spcPts val="700"/>
              </a:spcBef>
              <a:buFont typeface="Arial" panose="020B0604020202020204" pitchFamily="34" charset="0"/>
              <a:buNone/>
              <a:defRPr kumimoji="1" sz="2240" kern="1200">
                <a:solidFill>
                  <a:schemeClr val="tx1"/>
                </a:solidFill>
                <a:latin typeface="+mn-lt"/>
                <a:ea typeface="+mn-ea"/>
                <a:cs typeface="+mn-cs"/>
              </a:defRPr>
            </a:lvl8pPr>
            <a:lvl9pPr marL="5120640" indent="0" algn="ctr" defTabSz="1280160" rtl="0" eaLnBrk="1" latinLnBrk="0" hangingPunct="1">
              <a:lnSpc>
                <a:spcPct val="90000"/>
              </a:lnSpc>
              <a:spcBef>
                <a:spcPts val="700"/>
              </a:spcBef>
              <a:buFont typeface="Arial" panose="020B0604020202020204" pitchFamily="34" charset="0"/>
              <a:buNone/>
              <a:defRPr kumimoji="1" sz="2240" kern="1200">
                <a:solidFill>
                  <a:schemeClr val="tx1"/>
                </a:solidFill>
                <a:latin typeface="+mn-lt"/>
                <a:ea typeface="+mn-ea"/>
                <a:cs typeface="+mn-cs"/>
              </a:defRPr>
            </a:lvl9pPr>
          </a:lstStyle>
          <a:p>
            <a:pPr marL="0" marR="0" lvl="0" indent="0" algn="r" defTabSz="1280160" rtl="0" eaLnBrk="1" fontAlgn="auto" latinLnBrk="0" hangingPunct="1">
              <a:lnSpc>
                <a:spcPct val="90000"/>
              </a:lnSpc>
              <a:spcBef>
                <a:spcPts val="1400"/>
              </a:spcBef>
              <a:spcAft>
                <a:spcPts val="0"/>
              </a:spcAft>
              <a:buClrTx/>
              <a:buSzTx/>
              <a:buFont typeface="Arial" panose="020B0604020202020204" pitchFamily="34" charset="0"/>
              <a:buNone/>
              <a:tabLst/>
              <a:defRPr/>
            </a:pPr>
            <a:r>
              <a:rPr kumimoji="1" lang="en-US" altLang="ja-JP" sz="857"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1" lang="ja-JP" altLang="en-US" sz="857"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有識者から示された</a:t>
            </a:r>
            <a:r>
              <a:rPr kumimoji="1" lang="ja-JP" altLang="en-US" sz="857"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８分野</a:t>
            </a:r>
            <a:endParaRPr kumimoji="1" lang="en-US" altLang="ja-JP" sz="857"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105" name="テキスト ボックス 104"/>
          <p:cNvSpPr txBox="1"/>
          <p:nvPr/>
        </p:nvSpPr>
        <p:spPr>
          <a:xfrm>
            <a:off x="289368" y="5247293"/>
            <a:ext cx="5398762" cy="738664"/>
          </a:xfrm>
          <a:prstGeom prst="rect">
            <a:avLst/>
          </a:prstGeom>
          <a:solidFill>
            <a:schemeClr val="accent2">
              <a:lumMod val="20000"/>
              <a:lumOff val="80000"/>
            </a:schemeClr>
          </a:solidFill>
          <a:ln>
            <a:solidFill>
              <a:schemeClr val="tx2">
                <a:lumMod val="20000"/>
                <a:lumOff val="80000"/>
              </a:schemeClr>
            </a:solidFill>
          </a:ln>
        </p:spPr>
        <p:txBody>
          <a:bodyPr wrap="square" rtlCol="0" anchor="ctr" anchorCtr="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500" b="1" i="0" u="none" strike="noStrike" kern="1200" cap="none" spc="0" normalizeH="0" baseline="0" noProof="0" dirty="0">
                <a:ln>
                  <a:noFill/>
                </a:ln>
                <a:solidFill>
                  <a:srgbClr val="3366CC"/>
                </a:solidFill>
                <a:effectLst/>
                <a:uLnTx/>
                <a:uFillTx/>
                <a:latin typeface="ＭＳ Ｐゴシック" panose="020B0600070205080204" pitchFamily="50" charset="-128"/>
                <a:ea typeface="ＭＳ Ｐゴシック" panose="020B0600070205080204" pitchFamily="50" charset="-128"/>
                <a:cs typeface="+mn-cs"/>
              </a:rPr>
              <a:t> 令和４年８月</a:t>
            </a:r>
            <a:endParaRPr kumimoji="1" lang="en-US" altLang="ja-JP" sz="1500" b="1" i="0" u="none" strike="noStrike" kern="1200" cap="none" spc="0" normalizeH="0" baseline="0" noProof="0" dirty="0">
              <a:ln>
                <a:noFill/>
              </a:ln>
              <a:solidFill>
                <a:srgbClr val="3366CC"/>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5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2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「第三期西成特区構想　有識者提言書」</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とりまとめ</a:t>
            </a:r>
            <a:endParaRPr kumimoji="1" lang="en-US" altLang="ja-JP" sz="13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これまでの取組みを基盤とした</a:t>
            </a:r>
            <a:r>
              <a:rPr kumimoji="1" lang="en-US" altLang="ja-JP" sz="12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16</a:t>
            </a:r>
            <a:r>
              <a:rPr kumimoji="1" lang="ja-JP" altLang="en-US" sz="12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項目の提言</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がなされた。</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106" name="円形吹き出し 105"/>
          <p:cNvSpPr/>
          <p:nvPr/>
        </p:nvSpPr>
        <p:spPr>
          <a:xfrm>
            <a:off x="168537" y="6066538"/>
            <a:ext cx="1416879" cy="442547"/>
          </a:xfrm>
          <a:prstGeom prst="wedgeEllipseCallout">
            <a:avLst>
              <a:gd name="adj1" fmla="val 34110"/>
              <a:gd name="adj2" fmla="val -82093"/>
            </a:avLst>
          </a:prstGeom>
          <a:solidFill>
            <a:schemeClr val="bg1"/>
          </a:solidFill>
          <a:ln>
            <a:solidFill>
              <a:schemeClr val="tx2"/>
            </a:solidFill>
          </a:ln>
        </p:spPr>
        <p:txBody>
          <a:bodyPr wrap="none" lIns="0" tIns="0" rIns="0" bIns="0"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786"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あいりん地域への</a:t>
            </a:r>
            <a:endParaRPr kumimoji="1" lang="en-US" altLang="ja-JP" sz="786"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786"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集中施策の検証と持続</a:t>
            </a:r>
            <a:endParaRPr kumimoji="1" lang="en-US" altLang="ja-JP" sz="786"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107" name="楕円 106"/>
          <p:cNvSpPr/>
          <p:nvPr/>
        </p:nvSpPr>
        <p:spPr>
          <a:xfrm>
            <a:off x="1337286" y="6243632"/>
            <a:ext cx="1556801" cy="428139"/>
          </a:xfrm>
          <a:prstGeom prst="ellipse">
            <a:avLst/>
          </a:prstGeom>
          <a:solidFill>
            <a:schemeClr val="bg1"/>
          </a:solidFill>
          <a:ln>
            <a:solidFill>
              <a:schemeClr val="tx2"/>
            </a:solidFill>
          </a:ln>
        </p:spPr>
        <p:txBody>
          <a:bodyPr wrap="square" lIns="0" tIns="0" rIns="0" bIns="0"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786"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あいりん地域の施策の</a:t>
            </a:r>
            <a:endParaRPr kumimoji="1" lang="en-US" altLang="ja-JP" sz="786"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786"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区全体及び周辺への展開</a:t>
            </a:r>
            <a:endParaRPr kumimoji="1" lang="en-US" altLang="ja-JP" sz="786"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108" name="楕円 107"/>
          <p:cNvSpPr/>
          <p:nvPr/>
        </p:nvSpPr>
        <p:spPr>
          <a:xfrm>
            <a:off x="2720744" y="6309529"/>
            <a:ext cx="1214589" cy="445639"/>
          </a:xfrm>
          <a:prstGeom prst="ellipse">
            <a:avLst/>
          </a:prstGeom>
          <a:solidFill>
            <a:schemeClr val="bg1"/>
          </a:solidFill>
          <a:ln>
            <a:solidFill>
              <a:schemeClr val="tx2"/>
            </a:solidFill>
          </a:ln>
        </p:spPr>
        <p:txBody>
          <a:bodyPr wrap="square" lIns="0" tIns="0" rIns="0" bIns="0"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786"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将来を見据えた</a:t>
            </a:r>
            <a:endParaRPr kumimoji="1" lang="en-US" altLang="ja-JP" sz="786"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786"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新たな社会づくり</a:t>
            </a:r>
            <a:endParaRPr kumimoji="1" lang="en-US" altLang="ja-JP" sz="786"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87" name="テキスト ボックス 86"/>
          <p:cNvSpPr txBox="1"/>
          <p:nvPr/>
        </p:nvSpPr>
        <p:spPr>
          <a:xfrm>
            <a:off x="4444824" y="4267126"/>
            <a:ext cx="4558626" cy="899586"/>
          </a:xfrm>
          <a:prstGeom prst="rect">
            <a:avLst/>
          </a:prstGeom>
          <a:solidFill>
            <a:srgbClr val="FFFFFF"/>
          </a:solidFill>
          <a:ln>
            <a:solidFill>
              <a:schemeClr val="accent1"/>
            </a:solidFill>
          </a:ln>
        </p:spPr>
        <p:txBody>
          <a:bodyPr wrap="square" lIns="25714" tIns="77143" rIns="0" bIns="77143" rtlCol="0" anchor="ctr" anchorCtr="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350" b="1" i="0" u="none" strike="noStrike" kern="1200" cap="none" spc="0" normalizeH="0" baseline="0" noProof="0" dirty="0">
                <a:ln>
                  <a:noFill/>
                </a:ln>
                <a:solidFill>
                  <a:srgbClr val="3366CC"/>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平成</a:t>
            </a:r>
            <a:r>
              <a:rPr kumimoji="1" lang="en-US" altLang="ja-JP" sz="1350" b="1" i="0" u="none" strike="noStrike" kern="1200" cap="none" spc="0" normalizeH="0" baseline="0" noProof="0" dirty="0">
                <a:ln>
                  <a:noFill/>
                </a:ln>
                <a:solidFill>
                  <a:srgbClr val="3366CC"/>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30</a:t>
            </a:r>
            <a:r>
              <a:rPr kumimoji="1" lang="ja-JP" altLang="en-US" sz="1350" b="1" i="0" u="none" strike="noStrike" kern="1200" cap="none" spc="0" normalizeH="0" baseline="0" noProof="0" dirty="0">
                <a:ln>
                  <a:noFill/>
                </a:ln>
                <a:solidFill>
                  <a:srgbClr val="3366CC"/>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年度～令和４年度</a:t>
            </a:r>
            <a:r>
              <a:rPr kumimoji="1" lang="ja-JP" altLang="en-US" sz="1350" b="1" i="0" u="none" strike="noStrike" kern="1200" cap="none" spc="0" normalizeH="0" baseline="0" noProof="0" dirty="0">
                <a:ln>
                  <a:noFill/>
                </a:ln>
                <a:solidFill>
                  <a:srgbClr val="3366CC"/>
                </a:solidFill>
                <a:effectLst/>
                <a:uLnTx/>
                <a:uFillTx/>
                <a:latin typeface="ＭＳ Ｐゴシック" panose="020B0600070205080204" pitchFamily="50" charset="-128"/>
                <a:ea typeface="ＭＳ Ｐゴシック" panose="020B0600070205080204" pitchFamily="50" charset="-128"/>
                <a:cs typeface="+mn-cs"/>
              </a:rPr>
              <a:t>（第２期特区構想）</a:t>
            </a:r>
            <a:r>
              <a:rPr kumimoji="1" lang="en-US" altLang="ja-JP" sz="1143" b="1" i="0" u="none" strike="noStrike" kern="1200" cap="none" spc="0" normalizeH="0" baseline="0" noProof="0" dirty="0">
                <a:ln>
                  <a:noFill/>
                </a:ln>
                <a:solidFill>
                  <a:srgbClr val="3366CC"/>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143" b="1" i="0" u="none"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現在実施中</a:t>
            </a:r>
            <a:r>
              <a:rPr kumimoji="1" lang="en-US" altLang="ja-JP" sz="1143" b="1" i="0" u="none" strike="noStrike" kern="1200" cap="none" spc="0" normalizeH="0" baseline="0" noProof="0" dirty="0">
                <a:ln>
                  <a:noFill/>
                </a:ln>
                <a:solidFill>
                  <a:srgbClr val="3366CC"/>
                </a:solidFill>
                <a:effectLst/>
                <a:uLnTx/>
                <a:uFillTx/>
                <a:latin typeface="ＭＳ Ｐゴシック" panose="020B0600070205080204" pitchFamily="50" charset="-128"/>
                <a:ea typeface="ＭＳ Ｐゴシック" panose="020B0600070205080204" pitchFamily="50" charset="-128"/>
                <a:cs typeface="+mn-cs"/>
              </a:rPr>
              <a:t>】</a:t>
            </a:r>
          </a:p>
          <a:p>
            <a:pPr marL="0" marR="0" lvl="0" indent="0" algn="l" defTabSz="914400" rtl="0" eaLnBrk="1" fontAlgn="auto" latinLnBrk="0" hangingPunct="1">
              <a:lnSpc>
                <a:spcPct val="100000"/>
              </a:lnSpc>
              <a:spcBef>
                <a:spcPts val="429"/>
              </a:spcBef>
              <a:spcAft>
                <a:spcPts val="0"/>
              </a:spcAft>
              <a:buClrTx/>
              <a:buSzTx/>
              <a:buFontTx/>
              <a:buNone/>
              <a:tabLst/>
              <a:defRPr/>
            </a:pPr>
            <a:r>
              <a:rPr kumimoji="1" lang="ja-JP" altLang="en-US" sz="1050" b="1" i="0" u="none" strike="noStrike" kern="1200" cap="none" spc="0" normalizeH="0" baseline="0" noProof="0" dirty="0">
                <a:ln>
                  <a:noFill/>
                </a:ln>
                <a:solidFill>
                  <a:srgbClr val="CC9900"/>
                </a:solidFill>
                <a:effectLst/>
                <a:uLnTx/>
                <a:uFillTx/>
                <a:latin typeface="Calibri"/>
                <a:ea typeface="ＭＳ Ｐゴシック" panose="020B0600070205080204" pitchFamily="50" charset="-128"/>
                <a:cs typeface="+mn-cs"/>
              </a:rPr>
              <a:t>　</a:t>
            </a: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第一期から引き続き</a:t>
            </a:r>
            <a:r>
              <a:rPr kumimoji="1" lang="ja-JP" altLang="en-US" sz="1050" b="1" i="0" u="none" strike="noStrike" kern="1200" cap="none" spc="0" normalizeH="0" baseline="0" noProof="0" dirty="0">
                <a:ln>
                  <a:noFill/>
                </a:ln>
                <a:solidFill>
                  <a:srgbClr val="FF9900"/>
                </a:solidFill>
                <a:effectLst/>
                <a:uLnTx/>
                <a:uFillTx/>
                <a:latin typeface="Calibri"/>
                <a:ea typeface="ＭＳ Ｐゴシック" panose="020B0600070205080204" pitchFamily="50" charset="-128"/>
                <a:cs typeface="+mn-cs"/>
              </a:rPr>
              <a:t>「ボトムアップ方式」</a:t>
            </a: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で議論を重ね</a:t>
            </a:r>
            <a:r>
              <a:rPr kumimoji="1" lang="ja-JP" altLang="en-US" sz="1050" b="1" i="0" u="none" strike="noStrike" kern="1200" cap="none" spc="0" normalizeH="0" baseline="0" noProof="0" dirty="0">
                <a:ln>
                  <a:noFill/>
                </a:ln>
                <a:solidFill>
                  <a:srgbClr val="FF9900"/>
                </a:solidFill>
                <a:effectLst/>
                <a:uLnTx/>
                <a:uFillTx/>
                <a:latin typeface="Calibri"/>
                <a:ea typeface="ＭＳ Ｐゴシック" panose="020B0600070205080204" pitchFamily="50" charset="-128"/>
                <a:cs typeface="+mn-cs"/>
              </a:rPr>
              <a:t>「</a:t>
            </a:r>
            <a:r>
              <a:rPr kumimoji="1" lang="zh-TW" altLang="en-US" sz="1050" b="1" i="0" u="none" strike="noStrike" kern="1200" cap="none" spc="0" normalizeH="0" baseline="0" noProof="0" dirty="0">
                <a:ln>
                  <a:noFill/>
                </a:ln>
                <a:solidFill>
                  <a:srgbClr val="FF9900"/>
                </a:solidFill>
                <a:effectLst/>
                <a:uLnTx/>
                <a:uFillTx/>
                <a:latin typeface="メイリオ" panose="020B0604030504040204" pitchFamily="50" charset="-128"/>
                <a:ea typeface="メイリオ" panose="020B0604030504040204" pitchFamily="50" charset="-128"/>
                <a:cs typeface="Meiryo UI" panose="020B0604030504040204" pitchFamily="50" charset="-128"/>
              </a:rPr>
              <a:t>西成特区構想</a:t>
            </a:r>
            <a:endParaRPr kumimoji="1" lang="en-US" altLang="zh-TW" sz="1050" b="1" i="0" u="none" strike="noStrike" kern="1200" cap="none" spc="0" normalizeH="0" baseline="0" noProof="0" dirty="0">
              <a:ln>
                <a:noFill/>
              </a:ln>
              <a:solidFill>
                <a:srgbClr val="FF9900"/>
              </a:solidFill>
              <a:effectLst/>
              <a:uLnTx/>
              <a:uFillTx/>
              <a:latin typeface="メイリオ" panose="020B0604030504040204" pitchFamily="50" charset="-128"/>
              <a:ea typeface="メイリオ" panose="020B0604030504040204" pitchFamily="50" charset="-128"/>
              <a:cs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1" i="0" u="none" strike="noStrike" kern="1200" cap="none" spc="0" normalizeH="0" baseline="0" noProof="0" dirty="0">
                <a:ln>
                  <a:noFill/>
                </a:ln>
                <a:solidFill>
                  <a:srgbClr val="FF9900"/>
                </a:solidFill>
                <a:effectLst/>
                <a:uLnTx/>
                <a:uFillTx/>
                <a:latin typeface="メイリオ" panose="020B0604030504040204" pitchFamily="50" charset="-128"/>
                <a:ea typeface="メイリオ" panose="020B0604030504040204" pitchFamily="50" charset="-128"/>
                <a:cs typeface="Meiryo UI" panose="020B0604030504040204" pitchFamily="50" charset="-128"/>
              </a:rPr>
              <a:t>　</a:t>
            </a:r>
            <a:r>
              <a:rPr kumimoji="1" lang="zh-TW" altLang="en-US" sz="1050" b="1" i="0" u="none" strike="noStrike" kern="1200" cap="none" spc="0" normalizeH="0" baseline="0" noProof="0" dirty="0">
                <a:ln>
                  <a:noFill/>
                </a:ln>
                <a:solidFill>
                  <a:srgbClr val="FF9900"/>
                </a:solidFill>
                <a:effectLst/>
                <a:uLnTx/>
                <a:uFillTx/>
                <a:latin typeface="メイリオ" panose="020B0604030504040204" pitchFamily="50" charset="-128"/>
                <a:ea typeface="メイリオ" panose="020B0604030504040204" pitchFamily="50" charset="-128"/>
                <a:cs typeface="Meiryo UI" panose="020B0604030504040204" pitchFamily="50" charset="-128"/>
              </a:rPr>
              <a:t>有識者座談会報告書</a:t>
            </a:r>
            <a:r>
              <a:rPr kumimoji="1" lang="ja-JP" altLang="en-US" sz="1050" b="1" i="0" u="none" strike="noStrike" kern="1200" cap="none" spc="0" normalizeH="0" baseline="0" noProof="0" dirty="0">
                <a:ln>
                  <a:noFill/>
                </a:ln>
                <a:solidFill>
                  <a:srgbClr val="FF9900"/>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」「まちづくりビジョン有識者提言」</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に基づいて</a:t>
            </a:r>
            <a:endPar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　</a:t>
            </a: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関係各局等が施策・事業を具体化</a:t>
            </a:r>
            <a:endPar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endParaRPr>
          </a:p>
        </p:txBody>
      </p:sp>
      <p:sp>
        <p:nvSpPr>
          <p:cNvPr id="35" name="テキスト ボックス 34"/>
          <p:cNvSpPr txBox="1"/>
          <p:nvPr/>
        </p:nvSpPr>
        <p:spPr>
          <a:xfrm>
            <a:off x="4444824" y="5769774"/>
            <a:ext cx="4558626" cy="899586"/>
          </a:xfrm>
          <a:prstGeom prst="rect">
            <a:avLst/>
          </a:prstGeom>
          <a:solidFill>
            <a:srgbClr val="FFFFFF"/>
          </a:solidFill>
          <a:ln>
            <a:solidFill>
              <a:schemeClr val="accent1"/>
            </a:solidFill>
          </a:ln>
        </p:spPr>
        <p:txBody>
          <a:bodyPr wrap="none" lIns="25714" tIns="77143" rIns="0" bIns="77143" rtlCol="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350" b="1" i="0" u="none" strike="noStrike" kern="1200" cap="none" spc="0" normalizeH="0" baseline="0" noProof="0" dirty="0">
                <a:ln>
                  <a:noFill/>
                </a:ln>
                <a:solidFill>
                  <a:srgbClr val="3366CC"/>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令和５年度～令和９年度</a:t>
            </a:r>
            <a:r>
              <a:rPr kumimoji="1" lang="ja-JP" altLang="en-US" sz="1350" b="1" i="0" u="none" strike="noStrike" kern="1200" cap="none" spc="0" normalizeH="0" baseline="0" noProof="0" dirty="0">
                <a:ln>
                  <a:noFill/>
                </a:ln>
                <a:solidFill>
                  <a:srgbClr val="3366CC"/>
                </a:solidFill>
                <a:effectLst/>
                <a:uLnTx/>
                <a:uFillTx/>
                <a:latin typeface="ＭＳ Ｐゴシック" panose="020B0600070205080204" pitchFamily="50" charset="-128"/>
                <a:ea typeface="ＭＳ Ｐゴシック" panose="020B0600070205080204" pitchFamily="50" charset="-128"/>
                <a:cs typeface="+mn-cs"/>
              </a:rPr>
              <a:t>（第３期特区構想）</a:t>
            </a:r>
          </a:p>
          <a:p>
            <a:pPr marL="0" marR="0" lvl="0" indent="0" algn="l" defTabSz="914400" rtl="0" eaLnBrk="1" fontAlgn="auto" latinLnBrk="0" hangingPunct="1">
              <a:lnSpc>
                <a:spcPct val="100000"/>
              </a:lnSpc>
              <a:spcBef>
                <a:spcPts val="429"/>
              </a:spcBef>
              <a:spcAft>
                <a:spcPts val="0"/>
              </a:spcAft>
              <a:buClrTx/>
              <a:buSzTx/>
              <a:buFontTx/>
              <a:buNone/>
              <a:tabLst/>
              <a:defRPr/>
            </a:pPr>
            <a:r>
              <a:rPr kumimoji="1" lang="ja-JP" altLang="en-US" sz="1050" b="1" i="0" u="none" strike="noStrike" kern="1200" cap="none" spc="0" normalizeH="0" baseline="0" noProof="0" dirty="0">
                <a:ln>
                  <a:noFill/>
                </a:ln>
                <a:solidFill>
                  <a:srgbClr val="CC9900"/>
                </a:solidFill>
                <a:effectLst/>
                <a:uLnTx/>
                <a:uFillTx/>
                <a:latin typeface="Calibri"/>
                <a:ea typeface="ＭＳ Ｐゴシック" panose="020B0600070205080204" pitchFamily="50" charset="-128"/>
                <a:cs typeface="+mn-cs"/>
              </a:rPr>
              <a:t>　</a:t>
            </a:r>
            <a:r>
              <a:rPr kumimoji="1" lang="ja-JP" altLang="en-US" sz="1050" b="1" i="0" u="none" strike="noStrike" kern="1200" cap="none" spc="0" normalizeH="0" baseline="0" noProof="0" dirty="0">
                <a:ln>
                  <a:noFill/>
                </a:ln>
                <a:solidFill>
                  <a:srgbClr val="F3A10D"/>
                </a:solidFill>
                <a:effectLst/>
                <a:uLnTx/>
                <a:uFillTx/>
                <a:latin typeface="Calibri"/>
                <a:ea typeface="ＭＳ Ｐゴシック" panose="020B0600070205080204" pitchFamily="50" charset="-128"/>
                <a:cs typeface="+mn-cs"/>
              </a:rPr>
              <a:t>令和</a:t>
            </a:r>
            <a:r>
              <a:rPr kumimoji="1" lang="en-US" altLang="ja-JP" sz="1050" b="1" i="0" u="none" strike="noStrike" kern="1200" cap="none" spc="0" normalizeH="0" baseline="0" noProof="0" dirty="0">
                <a:ln>
                  <a:noFill/>
                </a:ln>
                <a:solidFill>
                  <a:srgbClr val="F3A10D"/>
                </a:solidFill>
                <a:effectLst/>
                <a:uLnTx/>
                <a:uFillTx/>
                <a:latin typeface="Calibri"/>
                <a:ea typeface="ＭＳ Ｐゴシック" panose="020B0600070205080204" pitchFamily="50" charset="-128"/>
                <a:cs typeface="+mn-cs"/>
              </a:rPr>
              <a:t>4</a:t>
            </a:r>
            <a:r>
              <a:rPr kumimoji="1" lang="ja-JP" altLang="en-US" sz="1050" b="1" i="0" u="none" strike="noStrike" kern="1200" cap="none" spc="0" normalizeH="0" baseline="0" noProof="0" dirty="0">
                <a:ln>
                  <a:noFill/>
                </a:ln>
                <a:solidFill>
                  <a:srgbClr val="F3A10D"/>
                </a:solidFill>
                <a:effectLst/>
                <a:uLnTx/>
                <a:uFillTx/>
                <a:latin typeface="Calibri"/>
                <a:ea typeface="ＭＳ Ｐゴシック" panose="020B0600070205080204" pitchFamily="50" charset="-128"/>
                <a:cs typeface="+mn-cs"/>
              </a:rPr>
              <a:t>年</a:t>
            </a:r>
            <a:r>
              <a:rPr kumimoji="1" lang="en-US" altLang="ja-JP" sz="1050" b="1" i="0" u="none" strike="noStrike" kern="1200" cap="none" spc="0" normalizeH="0" baseline="0" noProof="0" dirty="0">
                <a:ln>
                  <a:noFill/>
                </a:ln>
                <a:solidFill>
                  <a:srgbClr val="F3A10D"/>
                </a:solidFill>
                <a:effectLst/>
                <a:uLnTx/>
                <a:uFillTx/>
                <a:latin typeface="Calibri"/>
                <a:ea typeface="ＭＳ Ｐゴシック" panose="020B0600070205080204" pitchFamily="50" charset="-128"/>
                <a:cs typeface="+mn-cs"/>
              </a:rPr>
              <a:t>9</a:t>
            </a:r>
            <a:r>
              <a:rPr kumimoji="1" lang="ja-JP" altLang="en-US" sz="1050" b="1" i="0" u="none" strike="noStrike" kern="1200" cap="none" spc="0" normalizeH="0" baseline="0" noProof="0" dirty="0">
                <a:ln>
                  <a:noFill/>
                </a:ln>
                <a:solidFill>
                  <a:srgbClr val="F3A10D"/>
                </a:solidFill>
                <a:effectLst/>
                <a:uLnTx/>
                <a:uFillTx/>
                <a:latin typeface="Calibri"/>
                <a:ea typeface="ＭＳ Ｐゴシック" panose="020B0600070205080204" pitchFamily="50" charset="-128"/>
                <a:cs typeface="+mn-cs"/>
              </a:rPr>
              <a:t>月</a:t>
            </a:r>
            <a:r>
              <a:rPr kumimoji="1" lang="en-US" altLang="ja-JP" sz="1050" b="1" i="0" u="none" strike="noStrike" kern="1200" cap="none" spc="0" normalizeH="0" baseline="0" noProof="0" dirty="0">
                <a:ln>
                  <a:noFill/>
                </a:ln>
                <a:solidFill>
                  <a:srgbClr val="F3A10D"/>
                </a:solidFill>
                <a:effectLst/>
                <a:uLnTx/>
                <a:uFillTx/>
                <a:latin typeface="Calibri"/>
                <a:ea typeface="ＭＳ Ｐゴシック" panose="020B0600070205080204" pitchFamily="50" charset="-128"/>
                <a:cs typeface="+mn-cs"/>
              </a:rPr>
              <a:t>7</a:t>
            </a:r>
            <a:r>
              <a:rPr kumimoji="1" lang="ja-JP" altLang="en-US" sz="1050" b="1" i="0" u="none" strike="noStrike" kern="1200" cap="none" spc="0" normalizeH="0" baseline="0" noProof="0" dirty="0">
                <a:ln>
                  <a:noFill/>
                </a:ln>
                <a:solidFill>
                  <a:srgbClr val="F3A10D"/>
                </a:solidFill>
                <a:effectLst/>
                <a:uLnTx/>
                <a:uFillTx/>
                <a:latin typeface="Calibri"/>
                <a:ea typeface="ＭＳ Ｐゴシック" panose="020B0600070205080204" pitchFamily="50" charset="-128"/>
                <a:cs typeface="+mn-cs"/>
              </a:rPr>
              <a:t>日の戦略会議において実施が決定</a:t>
            </a: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r>
            <a:b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b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「人口減少に歯止めをかける」ことをめざし、各種取組みを進めていく。</a:t>
            </a:r>
            <a:endParaRPr kumimoji="1" lang="en-US" altLang="ja-JP" sz="1050" b="1" i="0" u="none" strike="noStrike" kern="1200" cap="none" spc="0" normalizeH="0" baseline="0" noProof="0" dirty="0">
              <a:ln>
                <a:noFill/>
              </a:ln>
              <a:solidFill>
                <a:srgbClr val="CC9900"/>
              </a:solidFill>
              <a:effectLst/>
              <a:uLnTx/>
              <a:uFillTx/>
              <a:latin typeface="Calibri"/>
              <a:ea typeface="ＭＳ Ｐゴシック" panose="020B0600070205080204" pitchFamily="50" charset="-128"/>
              <a:cs typeface="+mn-cs"/>
            </a:endParaRPr>
          </a:p>
        </p:txBody>
      </p:sp>
      <p:sp>
        <p:nvSpPr>
          <p:cNvPr id="36" name="下矢印 35"/>
          <p:cNvSpPr/>
          <p:nvPr/>
        </p:nvSpPr>
        <p:spPr>
          <a:xfrm>
            <a:off x="6291667" y="5219461"/>
            <a:ext cx="1724481" cy="499877"/>
          </a:xfrm>
          <a:prstGeom prst="downArrow">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35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38" name="テキスト ボックス 36"/>
          <p:cNvSpPr txBox="1"/>
          <p:nvPr/>
        </p:nvSpPr>
        <p:spPr>
          <a:xfrm>
            <a:off x="76460" y="14856"/>
            <a:ext cx="3308275"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lvl="0">
              <a:defRPr/>
            </a:pP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Ⅰ</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　</a:t>
            </a:r>
            <a:r>
              <a:rPr lang="ja-JP" altLang="en-US"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政策の刷新・西成特区構想</a:t>
            </a:r>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31</a:t>
            </a:fld>
            <a:endParaRPr lang="ja-JP" altLang="en-US"/>
          </a:p>
        </p:txBody>
      </p:sp>
    </p:spTree>
    <p:extLst>
      <p:ext uri="{BB962C8B-B14F-4D97-AF65-F5344CB8AC3E}">
        <p14:creationId xmlns:p14="http://schemas.microsoft.com/office/powerpoint/2010/main" val="860759359"/>
      </p:ext>
    </p:extLst>
  </p:cSld>
  <p:clrMapOvr>
    <a:masterClrMapping/>
  </p:clrMapOvr>
</p:sld>
</file>

<file path=ppt/slides/slide3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Rectangle 4"/>
          <p:cNvSpPr>
            <a:spLocks noChangeArrowheads="1"/>
          </p:cNvSpPr>
          <p:nvPr/>
        </p:nvSpPr>
        <p:spPr bwMode="auto">
          <a:xfrm>
            <a:off x="350227" y="1050682"/>
            <a:ext cx="8442081" cy="439616"/>
          </a:xfrm>
          <a:prstGeom prst="rect">
            <a:avLst/>
          </a:prstGeom>
          <a:solidFill>
            <a:srgbClr val="000099"/>
          </a:solidFill>
          <a:ln w="38100" algn="ctr">
            <a:noFill/>
            <a:miter lim="800000"/>
            <a:headEnd/>
            <a:tailEnd/>
          </a:ln>
          <a:effectLst/>
        </p:spPr>
        <p:txBody>
          <a:bodyPr wrap="none" lIns="71934" tIns="35967" rIns="71934" bIns="35967" anchor="ctr"/>
          <a:lstStyle/>
          <a:p>
            <a:pPr marL="0" marR="0" lvl="0" indent="0" algn="ctr" defTabSz="844083" rtl="0" eaLnBrk="1" fontAlgn="base" latinLnBrk="0" hangingPunct="1">
              <a:lnSpc>
                <a:spcPct val="100000"/>
              </a:lnSpc>
              <a:spcBef>
                <a:spcPct val="0"/>
              </a:spcBef>
              <a:spcAft>
                <a:spcPct val="0"/>
              </a:spcAft>
              <a:buClrTx/>
              <a:buSzTx/>
              <a:buFontTx/>
              <a:buNone/>
              <a:tabLst/>
              <a:defRPr/>
            </a:pPr>
            <a:r>
              <a:rPr kumimoji="1" lang="ja-JP" altLang="en-US" sz="2585"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HG創英角ｺﾞｼｯｸUB" pitchFamily="49" charset="-128"/>
                <a:cs typeface="+mn-cs"/>
              </a:rPr>
              <a:t>令和３年度</a:t>
            </a:r>
            <a:endParaRPr kumimoji="1" lang="en-US" altLang="ja-JP" sz="2585"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HG創英角ｺﾞｼｯｸUB" pitchFamily="49" charset="-128"/>
              <a:cs typeface="+mn-cs"/>
            </a:endParaRPr>
          </a:p>
        </p:txBody>
      </p:sp>
      <p:sp>
        <p:nvSpPr>
          <p:cNvPr id="7" name="コンテンツ プレースホルダー 2"/>
          <p:cNvSpPr txBox="1">
            <a:spLocks/>
          </p:cNvSpPr>
          <p:nvPr/>
        </p:nvSpPr>
        <p:spPr>
          <a:xfrm>
            <a:off x="507022" y="1949810"/>
            <a:ext cx="8128490" cy="1723776"/>
          </a:xfrm>
          <a:prstGeom prst="rect">
            <a:avLst/>
          </a:prstGeom>
        </p:spPr>
        <p:txBody>
          <a:bodyPr anchor="t" anchorCtr="0">
            <a:noAutofit/>
          </a:bodyPr>
          <a:lstStyle>
            <a:lvl1pPr marL="285750" indent="-285750" algn="l" rtl="0" eaLnBrk="0" fontAlgn="base" hangingPunct="0">
              <a:spcBef>
                <a:spcPct val="20000"/>
              </a:spcBef>
              <a:spcAft>
                <a:spcPct val="0"/>
              </a:spcAft>
              <a:buChar char="•"/>
              <a:defRPr kumimoji="1" sz="2800">
                <a:solidFill>
                  <a:schemeClr val="tx1"/>
                </a:solidFill>
                <a:latin typeface="+mn-lt"/>
                <a:ea typeface="+mn-ea"/>
                <a:cs typeface="+mn-cs"/>
              </a:defRPr>
            </a:lvl1pPr>
            <a:lvl2pPr marL="627063" indent="-236538" algn="l" rtl="0" eaLnBrk="0" fontAlgn="base" hangingPunct="0">
              <a:spcBef>
                <a:spcPct val="20000"/>
              </a:spcBef>
              <a:spcAft>
                <a:spcPct val="0"/>
              </a:spcAft>
              <a:buChar char="–"/>
              <a:defRPr kumimoji="1" sz="2400">
                <a:solidFill>
                  <a:schemeClr val="tx1"/>
                </a:solidFill>
                <a:latin typeface="+mn-lt"/>
                <a:ea typeface="+mn-ea"/>
              </a:defRPr>
            </a:lvl2pPr>
            <a:lvl3pPr marL="968375" indent="-188913" algn="l" rtl="0" eaLnBrk="0" fontAlgn="base" hangingPunct="0">
              <a:spcBef>
                <a:spcPct val="20000"/>
              </a:spcBef>
              <a:spcAft>
                <a:spcPct val="0"/>
              </a:spcAft>
              <a:buChar char="•"/>
              <a:defRPr kumimoji="1" sz="2000">
                <a:solidFill>
                  <a:schemeClr val="tx1"/>
                </a:solidFill>
                <a:latin typeface="+mn-lt"/>
                <a:ea typeface="+mn-ea"/>
              </a:defRPr>
            </a:lvl3pPr>
            <a:lvl4pPr marL="1357313" indent="-188913" algn="l" rtl="0" eaLnBrk="0" fontAlgn="base" hangingPunct="0">
              <a:spcBef>
                <a:spcPct val="20000"/>
              </a:spcBef>
              <a:spcAft>
                <a:spcPct val="0"/>
              </a:spcAft>
              <a:buChar char="–"/>
              <a:defRPr kumimoji="1" sz="1700">
                <a:solidFill>
                  <a:schemeClr val="tx1"/>
                </a:solidFill>
                <a:latin typeface="+mn-lt"/>
                <a:ea typeface="+mn-ea"/>
              </a:defRPr>
            </a:lvl4pPr>
            <a:lvl5pPr marL="1747838" indent="-188913" algn="l" rtl="0" eaLnBrk="0" fontAlgn="base" hangingPunct="0">
              <a:spcBef>
                <a:spcPct val="20000"/>
              </a:spcBef>
              <a:spcAft>
                <a:spcPct val="0"/>
              </a:spcAft>
              <a:buChar char="»"/>
              <a:defRPr kumimoji="1" sz="1700">
                <a:solidFill>
                  <a:schemeClr val="tx1"/>
                </a:solidFill>
                <a:latin typeface="+mn-lt"/>
                <a:ea typeface="+mn-ea"/>
              </a:defRPr>
            </a:lvl5pPr>
            <a:lvl6pPr marL="2142013" indent="-194728" algn="l" rtl="0" fontAlgn="base">
              <a:spcBef>
                <a:spcPct val="20000"/>
              </a:spcBef>
              <a:spcAft>
                <a:spcPct val="0"/>
              </a:spcAft>
              <a:buChar char="»"/>
              <a:defRPr kumimoji="1" sz="1700">
                <a:solidFill>
                  <a:schemeClr val="tx1"/>
                </a:solidFill>
                <a:latin typeface="+mn-lt"/>
                <a:ea typeface="+mn-ea"/>
              </a:defRPr>
            </a:lvl6pPr>
            <a:lvl7pPr marL="2531469" indent="-194728" algn="l" rtl="0" fontAlgn="base">
              <a:spcBef>
                <a:spcPct val="20000"/>
              </a:spcBef>
              <a:spcAft>
                <a:spcPct val="0"/>
              </a:spcAft>
              <a:buChar char="»"/>
              <a:defRPr kumimoji="1" sz="1700">
                <a:solidFill>
                  <a:schemeClr val="tx1"/>
                </a:solidFill>
                <a:latin typeface="+mn-lt"/>
                <a:ea typeface="+mn-ea"/>
              </a:defRPr>
            </a:lvl7pPr>
            <a:lvl8pPr marL="2920928" indent="-194728" algn="l" rtl="0" fontAlgn="base">
              <a:spcBef>
                <a:spcPct val="20000"/>
              </a:spcBef>
              <a:spcAft>
                <a:spcPct val="0"/>
              </a:spcAft>
              <a:buChar char="»"/>
              <a:defRPr kumimoji="1" sz="1700">
                <a:solidFill>
                  <a:schemeClr val="tx1"/>
                </a:solidFill>
                <a:latin typeface="+mn-lt"/>
                <a:ea typeface="+mn-ea"/>
              </a:defRPr>
            </a:lvl8pPr>
            <a:lvl9pPr marL="3310386" indent="-194728" algn="l" rtl="0" fontAlgn="base">
              <a:spcBef>
                <a:spcPct val="20000"/>
              </a:spcBef>
              <a:spcAft>
                <a:spcPct val="0"/>
              </a:spcAft>
              <a:buChar char="»"/>
              <a:defRPr kumimoji="1" sz="1700">
                <a:solidFill>
                  <a:schemeClr val="tx1"/>
                </a:solidFill>
                <a:latin typeface="+mn-lt"/>
                <a:ea typeface="+mn-ea"/>
              </a:defRPr>
            </a:lvl9pPr>
          </a:lstStyle>
          <a:p>
            <a:pPr marL="263776" marR="0" lvl="0" indent="-263776" algn="l" defTabSz="844083" rtl="0" eaLnBrk="0" fontAlgn="base" latinLnBrk="0" hangingPunct="0">
              <a:lnSpc>
                <a:spcPct val="120000"/>
              </a:lnSpc>
              <a:spcBef>
                <a:spcPts val="0"/>
              </a:spcBef>
              <a:spcAft>
                <a:spcPct val="0"/>
              </a:spcAft>
              <a:buClrTx/>
              <a:buSzTx/>
              <a:buFont typeface="Wingdings" panose="05000000000000000000" pitchFamily="2" charset="2"/>
              <a:buChar char="Ø"/>
              <a:tabLst/>
              <a:defRPr/>
            </a:pPr>
            <a:endPar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p:txBody>
      </p:sp>
      <p:sp>
        <p:nvSpPr>
          <p:cNvPr id="5" name="AutoShape 6"/>
          <p:cNvSpPr>
            <a:spLocks noChangeArrowheads="1"/>
          </p:cNvSpPr>
          <p:nvPr/>
        </p:nvSpPr>
        <p:spPr bwMode="auto">
          <a:xfrm>
            <a:off x="507024" y="1571585"/>
            <a:ext cx="8128489" cy="366281"/>
          </a:xfrm>
          <a:prstGeom prst="roundRect">
            <a:avLst>
              <a:gd name="adj" fmla="val 16667"/>
            </a:avLst>
          </a:prstGeom>
          <a:solidFill>
            <a:schemeClr val="accent1">
              <a:lumMod val="40000"/>
              <a:lumOff val="60000"/>
            </a:schemeClr>
          </a:solidFill>
          <a:ln w="22225">
            <a:noFill/>
            <a:round/>
            <a:headEnd/>
            <a:tailEnd/>
          </a:ln>
          <a:effectLst>
            <a:outerShdw blurRad="50800" dist="38100" dir="2700000" algn="tl" rotWithShape="0">
              <a:prstClr val="black">
                <a:alpha val="40000"/>
              </a:prstClr>
            </a:outerShdw>
          </a:effectLst>
        </p:spPr>
        <p:txBody>
          <a:bodyPr lIns="71934" tIns="0" rIns="71934" bIns="0" anchor="ctr"/>
          <a:lstStyle/>
          <a:p>
            <a:pPr marL="0" marR="0" lvl="0" indent="0" algn="l" defTabSz="844083" rtl="0" eaLnBrk="0" fontAlgn="base" latinLnBrk="0" hangingPunct="0">
              <a:lnSpc>
                <a:spcPct val="100000"/>
              </a:lnSpc>
              <a:spcBef>
                <a:spcPct val="0"/>
              </a:spcBef>
              <a:spcAft>
                <a:spcPct val="0"/>
              </a:spcAft>
              <a:buClrTx/>
              <a:buSzTx/>
              <a:buFontTx/>
              <a:buNone/>
              <a:tabLst/>
              <a:defRPr/>
            </a:pPr>
            <a:r>
              <a:rPr kumimoji="1" lang="ja-JP" altLang="en-US"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子育て世帯への臨時特別給付事業　　　　　　　　　　　（第</a:t>
            </a:r>
            <a:r>
              <a:rPr kumimoji="1" lang="en-US" altLang="ja-JP"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13</a:t>
            </a:r>
            <a:r>
              <a:rPr kumimoji="1" lang="ja-JP" altLang="en-US"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回、第</a:t>
            </a:r>
            <a:r>
              <a:rPr kumimoji="1" lang="en-US" altLang="ja-JP"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14</a:t>
            </a:r>
            <a:r>
              <a:rPr kumimoji="1" lang="ja-JP" altLang="en-US"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回補正）</a:t>
            </a:r>
          </a:p>
        </p:txBody>
      </p:sp>
      <p:sp>
        <p:nvSpPr>
          <p:cNvPr id="2" name="正方形/長方形 1"/>
          <p:cNvSpPr/>
          <p:nvPr/>
        </p:nvSpPr>
        <p:spPr>
          <a:xfrm>
            <a:off x="507024" y="2019156"/>
            <a:ext cx="8128489" cy="1882760"/>
          </a:xfrm>
          <a:prstGeom prst="rect">
            <a:avLst/>
          </a:prstGeom>
        </p:spPr>
        <p:txBody>
          <a:bodyPr wrap="square">
            <a:spAutoFit/>
          </a:bodyPr>
          <a:lstStyle/>
          <a:p>
            <a:pPr marL="263776" marR="0" lvl="0" indent="-263776" algn="l" defTabSz="844083" rtl="0" eaLnBrk="0" fontAlgn="base" latinLnBrk="0" hangingPunct="0">
              <a:lnSpc>
                <a:spcPct val="100000"/>
              </a:lnSpc>
              <a:spcBef>
                <a:spcPct val="0"/>
              </a:spcBef>
              <a:spcAft>
                <a:spcPct val="0"/>
              </a:spcAft>
              <a:buClrTx/>
              <a:buSzTx/>
              <a:buFont typeface="Wingdings" panose="05000000000000000000" pitchFamily="2" charset="2"/>
              <a:buChar char="Ø"/>
              <a:tabLst/>
              <a:defRPr/>
            </a:pPr>
            <a:r>
              <a:rPr kumimoji="1" lang="ja-JP" altLang="en-US"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児童を養育している者の年収が９６０万円以上（</a:t>
            </a:r>
            <a:r>
              <a:rPr kumimoji="1" lang="en-US" altLang="ja-JP"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a:t>
            </a:r>
            <a:r>
              <a:rPr kumimoji="1" lang="ja-JP" altLang="en-US"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１）の世帯を除き、０歳から高校３年生までのこどもたち（</a:t>
            </a:r>
            <a:r>
              <a:rPr kumimoji="1" lang="en-US" altLang="ja-JP"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a:t>
            </a:r>
            <a:r>
              <a:rPr kumimoji="1" lang="ja-JP" altLang="en-US"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２）に１人当たり５万円の現金を支給。</a:t>
            </a:r>
          </a:p>
          <a:p>
            <a:pPr marL="0" marR="0" lvl="0" indent="0" algn="l" defTabSz="844083" rtl="0" eaLnBrk="0" fontAlgn="base" latinLnBrk="0" hangingPunct="0">
              <a:lnSpc>
                <a:spcPct val="100000"/>
              </a:lnSpc>
              <a:spcBef>
                <a:spcPct val="0"/>
              </a:spcBef>
              <a:spcAft>
                <a:spcPct val="0"/>
              </a:spcAft>
              <a:buClrTx/>
              <a:buSzTx/>
              <a:buFontTx/>
              <a:buNone/>
              <a:tabLst/>
              <a:defRPr/>
            </a:pPr>
            <a:r>
              <a:rPr kumimoji="1" lang="ja-JP" altLang="en-US"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a:t>
            </a:r>
            <a:r>
              <a:rPr kumimoji="1" lang="ja-JP" altLang="en-US" sz="1662" b="1"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１７７億　　　５００万円（第</a:t>
            </a:r>
            <a:r>
              <a:rPr kumimoji="1" lang="en-US" altLang="ja-JP" sz="1662" b="1"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13</a:t>
            </a:r>
            <a:r>
              <a:rPr kumimoji="1" lang="ja-JP" altLang="en-US" sz="1662" b="1"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回補正予算）</a:t>
            </a:r>
          </a:p>
          <a:p>
            <a:pPr marL="0" marR="0" lvl="0" indent="0" algn="l" defTabSz="844083" rtl="0" eaLnBrk="0" fontAlgn="base" latinLnBrk="0" hangingPunct="0">
              <a:lnSpc>
                <a:spcPct val="100000"/>
              </a:lnSpc>
              <a:spcBef>
                <a:spcPct val="0"/>
              </a:spcBef>
              <a:spcAft>
                <a:spcPct val="0"/>
              </a:spcAft>
              <a:buClrTx/>
              <a:buSzTx/>
              <a:buFontTx/>
              <a:buNone/>
              <a:tabLst/>
              <a:defRPr/>
            </a:pPr>
            <a:r>
              <a:rPr kumimoji="1" lang="ja-JP" altLang="en-US"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a:t>
            </a:r>
            <a:r>
              <a:rPr kumimoji="1" lang="en-US" altLang="ja-JP"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a:t>
            </a:r>
            <a:r>
              <a:rPr kumimoji="1" lang="ja-JP" altLang="en-US"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１）扶養親族等が児童２人と年収１０３万円以下の配偶者の場合の目安</a:t>
            </a:r>
          </a:p>
          <a:p>
            <a:pPr marL="0" marR="0" lvl="0" indent="0" algn="l" defTabSz="844083" rtl="0" eaLnBrk="0" fontAlgn="base" latinLnBrk="0" hangingPunct="0">
              <a:lnSpc>
                <a:spcPct val="100000"/>
              </a:lnSpc>
              <a:spcBef>
                <a:spcPct val="0"/>
              </a:spcBef>
              <a:spcAft>
                <a:spcPct val="0"/>
              </a:spcAft>
              <a:buClrTx/>
              <a:buSzTx/>
              <a:buFontTx/>
              <a:buNone/>
              <a:tabLst/>
              <a:defRPr/>
            </a:pPr>
            <a:r>
              <a:rPr kumimoji="1" lang="ja-JP" altLang="en-US"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a:t>
            </a:r>
            <a:r>
              <a:rPr kumimoji="1" lang="en-US" altLang="ja-JP"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a:t>
            </a:r>
            <a:r>
              <a:rPr kumimoji="1" lang="ja-JP" altLang="en-US"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２）平成１５年４月２日から令和４年３月３１日までの間に出生した児童</a:t>
            </a:r>
          </a:p>
          <a:p>
            <a:pPr marL="263776" marR="0" lvl="0" indent="-263776" algn="l" defTabSz="844083" rtl="0" eaLnBrk="0" fontAlgn="base" latinLnBrk="0" hangingPunct="0">
              <a:lnSpc>
                <a:spcPct val="100000"/>
              </a:lnSpc>
              <a:spcBef>
                <a:spcPct val="0"/>
              </a:spcBef>
              <a:spcAft>
                <a:spcPct val="0"/>
              </a:spcAft>
              <a:buClrTx/>
              <a:buSzTx/>
              <a:buFont typeface="Wingdings" panose="05000000000000000000" pitchFamily="2" charset="2"/>
              <a:buChar char="Ø"/>
              <a:tabLst/>
              <a:defRPr/>
            </a:pPr>
            <a:r>
              <a:rPr kumimoji="1" lang="ja-JP" altLang="en-US"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１０万円を一括して現金支給するため、対象のこども１人当たり５万円の給付金を追加。</a:t>
            </a:r>
          </a:p>
          <a:p>
            <a:pPr marL="0" marR="0" lvl="0" indent="0" algn="l" defTabSz="844083" rtl="0" eaLnBrk="0" fontAlgn="base" latinLnBrk="0" hangingPunct="0">
              <a:lnSpc>
                <a:spcPct val="100000"/>
              </a:lnSpc>
              <a:spcBef>
                <a:spcPct val="0"/>
              </a:spcBef>
              <a:spcAft>
                <a:spcPct val="0"/>
              </a:spcAft>
              <a:buClrTx/>
              <a:buSzTx/>
              <a:buFontTx/>
              <a:buNone/>
              <a:tabLst/>
              <a:defRPr/>
            </a:pPr>
            <a:r>
              <a:rPr kumimoji="1" lang="ja-JP" altLang="en-US"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a:t>
            </a:r>
            <a:r>
              <a:rPr kumimoji="1" lang="ja-JP" altLang="en-US" sz="1662" b="1"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１７４億５，１００万円（第</a:t>
            </a:r>
            <a:r>
              <a:rPr kumimoji="1" lang="en-US" altLang="ja-JP" sz="1662" b="1"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14</a:t>
            </a:r>
            <a:r>
              <a:rPr kumimoji="1" lang="ja-JP" altLang="en-US" sz="1662" b="1"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回補正予算）</a:t>
            </a:r>
          </a:p>
        </p:txBody>
      </p:sp>
      <p:sp>
        <p:nvSpPr>
          <p:cNvPr id="3" name="スライド番号プレースホルダー 2"/>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1E2DCCE-2328-4EE7-B47C-8DACD135FF60}" type="slidenum">
              <a:rPr kumimoji="1" lang="en-US" altLang="ja-JP" sz="11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319</a:t>
            </a:fld>
            <a:endParaRPr kumimoji="1" lang="en-US" altLang="ja-JP" sz="11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
        <p:nvSpPr>
          <p:cNvPr id="8" name="テキスト ボックス 36"/>
          <p:cNvSpPr txBox="1"/>
          <p:nvPr/>
        </p:nvSpPr>
        <p:spPr>
          <a:xfrm>
            <a:off x="53576" y="46166"/>
            <a:ext cx="3993789"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Ⅳ</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　新型</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コロナウイルス感染症</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対策</a:t>
            </a:r>
            <a:endPar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endParaRPr>
          </a:p>
        </p:txBody>
      </p:sp>
    </p:spTree>
    <p:extLst>
      <p:ext uri="{BB962C8B-B14F-4D97-AF65-F5344CB8AC3E}">
        <p14:creationId xmlns:p14="http://schemas.microsoft.com/office/powerpoint/2010/main" val="3351823141"/>
      </p:ext>
    </p:extLst>
  </p:cSld>
  <p:clrMapOvr>
    <a:masterClrMapping/>
  </p:clrMapOvr>
  <p:transition/>
  <p:timing>
    <p:tnLst>
      <p:par>
        <p:cTn id="1" dur="indefinite" restart="never" nodeType="tmRoot"/>
      </p:par>
    </p:tnLst>
  </p:timing>
</p:sld>
</file>

<file path=ppt/slides/slide3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Rectangle 4"/>
          <p:cNvSpPr>
            <a:spLocks noChangeArrowheads="1"/>
          </p:cNvSpPr>
          <p:nvPr/>
        </p:nvSpPr>
        <p:spPr bwMode="auto">
          <a:xfrm>
            <a:off x="350227" y="1050682"/>
            <a:ext cx="8442081" cy="439616"/>
          </a:xfrm>
          <a:prstGeom prst="rect">
            <a:avLst/>
          </a:prstGeom>
          <a:solidFill>
            <a:srgbClr val="000099"/>
          </a:solidFill>
          <a:ln w="38100" algn="ctr">
            <a:noFill/>
            <a:miter lim="800000"/>
            <a:headEnd/>
            <a:tailEnd/>
          </a:ln>
          <a:effectLst/>
        </p:spPr>
        <p:txBody>
          <a:bodyPr wrap="none" lIns="71934" tIns="35967" rIns="71934" bIns="35967" anchor="ctr"/>
          <a:lstStyle/>
          <a:p>
            <a:pPr marL="0" marR="0" lvl="0" indent="0" algn="ctr" defTabSz="844083" rtl="0" eaLnBrk="1" fontAlgn="base" latinLnBrk="0" hangingPunct="1">
              <a:lnSpc>
                <a:spcPct val="100000"/>
              </a:lnSpc>
              <a:spcBef>
                <a:spcPct val="0"/>
              </a:spcBef>
              <a:spcAft>
                <a:spcPct val="0"/>
              </a:spcAft>
              <a:buClrTx/>
              <a:buSzTx/>
              <a:buFontTx/>
              <a:buNone/>
              <a:tabLst/>
              <a:defRPr/>
            </a:pPr>
            <a:r>
              <a:rPr kumimoji="1" lang="ja-JP" altLang="en-US" sz="2585"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HG創英角ｺﾞｼｯｸUB" pitchFamily="49" charset="-128"/>
                <a:cs typeface="+mn-cs"/>
              </a:rPr>
              <a:t>令和３年度</a:t>
            </a:r>
            <a:endParaRPr kumimoji="1" lang="en-US" altLang="ja-JP" sz="2585"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HG創英角ｺﾞｼｯｸUB" pitchFamily="49" charset="-128"/>
              <a:cs typeface="+mn-cs"/>
            </a:endParaRPr>
          </a:p>
        </p:txBody>
      </p:sp>
      <p:sp>
        <p:nvSpPr>
          <p:cNvPr id="7" name="コンテンツ プレースホルダー 2"/>
          <p:cNvSpPr txBox="1">
            <a:spLocks/>
          </p:cNvSpPr>
          <p:nvPr/>
        </p:nvSpPr>
        <p:spPr>
          <a:xfrm>
            <a:off x="507022" y="1949810"/>
            <a:ext cx="8128490" cy="1723776"/>
          </a:xfrm>
          <a:prstGeom prst="rect">
            <a:avLst/>
          </a:prstGeom>
        </p:spPr>
        <p:txBody>
          <a:bodyPr anchor="t" anchorCtr="0">
            <a:noAutofit/>
          </a:bodyPr>
          <a:lstStyle>
            <a:lvl1pPr marL="285750" indent="-285750" algn="l" rtl="0" eaLnBrk="0" fontAlgn="base" hangingPunct="0">
              <a:spcBef>
                <a:spcPct val="20000"/>
              </a:spcBef>
              <a:spcAft>
                <a:spcPct val="0"/>
              </a:spcAft>
              <a:buChar char="•"/>
              <a:defRPr kumimoji="1" sz="2800">
                <a:solidFill>
                  <a:schemeClr val="tx1"/>
                </a:solidFill>
                <a:latin typeface="+mn-lt"/>
                <a:ea typeface="+mn-ea"/>
                <a:cs typeface="+mn-cs"/>
              </a:defRPr>
            </a:lvl1pPr>
            <a:lvl2pPr marL="627063" indent="-236538" algn="l" rtl="0" eaLnBrk="0" fontAlgn="base" hangingPunct="0">
              <a:spcBef>
                <a:spcPct val="20000"/>
              </a:spcBef>
              <a:spcAft>
                <a:spcPct val="0"/>
              </a:spcAft>
              <a:buChar char="–"/>
              <a:defRPr kumimoji="1" sz="2400">
                <a:solidFill>
                  <a:schemeClr val="tx1"/>
                </a:solidFill>
                <a:latin typeface="+mn-lt"/>
                <a:ea typeface="+mn-ea"/>
              </a:defRPr>
            </a:lvl2pPr>
            <a:lvl3pPr marL="968375" indent="-188913" algn="l" rtl="0" eaLnBrk="0" fontAlgn="base" hangingPunct="0">
              <a:spcBef>
                <a:spcPct val="20000"/>
              </a:spcBef>
              <a:spcAft>
                <a:spcPct val="0"/>
              </a:spcAft>
              <a:buChar char="•"/>
              <a:defRPr kumimoji="1" sz="2000">
                <a:solidFill>
                  <a:schemeClr val="tx1"/>
                </a:solidFill>
                <a:latin typeface="+mn-lt"/>
                <a:ea typeface="+mn-ea"/>
              </a:defRPr>
            </a:lvl3pPr>
            <a:lvl4pPr marL="1357313" indent="-188913" algn="l" rtl="0" eaLnBrk="0" fontAlgn="base" hangingPunct="0">
              <a:spcBef>
                <a:spcPct val="20000"/>
              </a:spcBef>
              <a:spcAft>
                <a:spcPct val="0"/>
              </a:spcAft>
              <a:buChar char="–"/>
              <a:defRPr kumimoji="1" sz="1700">
                <a:solidFill>
                  <a:schemeClr val="tx1"/>
                </a:solidFill>
                <a:latin typeface="+mn-lt"/>
                <a:ea typeface="+mn-ea"/>
              </a:defRPr>
            </a:lvl4pPr>
            <a:lvl5pPr marL="1747838" indent="-188913" algn="l" rtl="0" eaLnBrk="0" fontAlgn="base" hangingPunct="0">
              <a:spcBef>
                <a:spcPct val="20000"/>
              </a:spcBef>
              <a:spcAft>
                <a:spcPct val="0"/>
              </a:spcAft>
              <a:buChar char="»"/>
              <a:defRPr kumimoji="1" sz="1700">
                <a:solidFill>
                  <a:schemeClr val="tx1"/>
                </a:solidFill>
                <a:latin typeface="+mn-lt"/>
                <a:ea typeface="+mn-ea"/>
              </a:defRPr>
            </a:lvl5pPr>
            <a:lvl6pPr marL="2142013" indent="-194728" algn="l" rtl="0" fontAlgn="base">
              <a:spcBef>
                <a:spcPct val="20000"/>
              </a:spcBef>
              <a:spcAft>
                <a:spcPct val="0"/>
              </a:spcAft>
              <a:buChar char="»"/>
              <a:defRPr kumimoji="1" sz="1700">
                <a:solidFill>
                  <a:schemeClr val="tx1"/>
                </a:solidFill>
                <a:latin typeface="+mn-lt"/>
                <a:ea typeface="+mn-ea"/>
              </a:defRPr>
            </a:lvl6pPr>
            <a:lvl7pPr marL="2531469" indent="-194728" algn="l" rtl="0" fontAlgn="base">
              <a:spcBef>
                <a:spcPct val="20000"/>
              </a:spcBef>
              <a:spcAft>
                <a:spcPct val="0"/>
              </a:spcAft>
              <a:buChar char="»"/>
              <a:defRPr kumimoji="1" sz="1700">
                <a:solidFill>
                  <a:schemeClr val="tx1"/>
                </a:solidFill>
                <a:latin typeface="+mn-lt"/>
                <a:ea typeface="+mn-ea"/>
              </a:defRPr>
            </a:lvl7pPr>
            <a:lvl8pPr marL="2920928" indent="-194728" algn="l" rtl="0" fontAlgn="base">
              <a:spcBef>
                <a:spcPct val="20000"/>
              </a:spcBef>
              <a:spcAft>
                <a:spcPct val="0"/>
              </a:spcAft>
              <a:buChar char="»"/>
              <a:defRPr kumimoji="1" sz="1700">
                <a:solidFill>
                  <a:schemeClr val="tx1"/>
                </a:solidFill>
                <a:latin typeface="+mn-lt"/>
                <a:ea typeface="+mn-ea"/>
              </a:defRPr>
            </a:lvl8pPr>
            <a:lvl9pPr marL="3310386" indent="-194728" algn="l" rtl="0" fontAlgn="base">
              <a:spcBef>
                <a:spcPct val="20000"/>
              </a:spcBef>
              <a:spcAft>
                <a:spcPct val="0"/>
              </a:spcAft>
              <a:buChar char="»"/>
              <a:defRPr kumimoji="1" sz="1700">
                <a:solidFill>
                  <a:schemeClr val="tx1"/>
                </a:solidFill>
                <a:latin typeface="+mn-lt"/>
                <a:ea typeface="+mn-ea"/>
              </a:defRPr>
            </a:lvl9pPr>
          </a:lstStyle>
          <a:p>
            <a:pPr marL="263776" marR="0" lvl="0" indent="-263776" algn="l" defTabSz="844083" rtl="0" eaLnBrk="0" fontAlgn="base" latinLnBrk="0" hangingPunct="0">
              <a:lnSpc>
                <a:spcPct val="120000"/>
              </a:lnSpc>
              <a:spcBef>
                <a:spcPts val="0"/>
              </a:spcBef>
              <a:spcAft>
                <a:spcPct val="0"/>
              </a:spcAft>
              <a:buClrTx/>
              <a:buSzTx/>
              <a:buFont typeface="Wingdings" panose="05000000000000000000" pitchFamily="2" charset="2"/>
              <a:buChar char="Ø"/>
              <a:tabLst/>
              <a:defRPr/>
            </a:pPr>
            <a:endPar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p:txBody>
      </p:sp>
      <p:sp>
        <p:nvSpPr>
          <p:cNvPr id="5" name="AutoShape 6"/>
          <p:cNvSpPr>
            <a:spLocks noChangeArrowheads="1"/>
          </p:cNvSpPr>
          <p:nvPr/>
        </p:nvSpPr>
        <p:spPr bwMode="auto">
          <a:xfrm>
            <a:off x="507024" y="1571586"/>
            <a:ext cx="8128489" cy="649100"/>
          </a:xfrm>
          <a:prstGeom prst="roundRect">
            <a:avLst>
              <a:gd name="adj" fmla="val 16667"/>
            </a:avLst>
          </a:prstGeom>
          <a:solidFill>
            <a:schemeClr val="accent1">
              <a:lumMod val="40000"/>
              <a:lumOff val="60000"/>
            </a:schemeClr>
          </a:solidFill>
          <a:ln w="22225">
            <a:noFill/>
            <a:round/>
            <a:headEnd/>
            <a:tailEnd/>
          </a:ln>
          <a:effectLst>
            <a:outerShdw blurRad="50800" dist="38100" dir="2700000" algn="tl" rotWithShape="0">
              <a:prstClr val="black">
                <a:alpha val="40000"/>
              </a:prstClr>
            </a:outerShdw>
          </a:effectLst>
        </p:spPr>
        <p:txBody>
          <a:bodyPr lIns="71934" tIns="0" rIns="71934" bIns="0" anchor="ctr"/>
          <a:lstStyle/>
          <a:p>
            <a:pPr marL="0" marR="0" lvl="0" indent="0" algn="l" defTabSz="844083" rtl="0" eaLnBrk="0" fontAlgn="base" latinLnBrk="0" hangingPunct="0">
              <a:lnSpc>
                <a:spcPct val="100000"/>
              </a:lnSpc>
              <a:spcBef>
                <a:spcPct val="0"/>
              </a:spcBef>
              <a:spcAft>
                <a:spcPct val="0"/>
              </a:spcAft>
              <a:buClrTx/>
              <a:buSzTx/>
              <a:buFontTx/>
              <a:buNone/>
              <a:tabLst/>
              <a:defRPr/>
            </a:pPr>
            <a:r>
              <a:rPr kumimoji="1" lang="ja-JP" altLang="en-US"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住民税非課税世帯等に対する臨時特別給付金</a:t>
            </a:r>
            <a:endParaRPr kumimoji="1" lang="en-US" altLang="ja-JP"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endParaRPr>
          </a:p>
          <a:p>
            <a:pPr marL="0" marR="0" lvl="0" indent="0" algn="l" defTabSz="844083" rtl="0" eaLnBrk="0" fontAlgn="base" latinLnBrk="0" hangingPunct="0">
              <a:lnSpc>
                <a:spcPct val="100000"/>
              </a:lnSpc>
              <a:spcBef>
                <a:spcPct val="0"/>
              </a:spcBef>
              <a:spcAft>
                <a:spcPct val="0"/>
              </a:spcAft>
              <a:buClrTx/>
              <a:buSzTx/>
              <a:buFontTx/>
              <a:buNone/>
              <a:tabLst/>
              <a:defRPr/>
            </a:pPr>
            <a:r>
              <a:rPr kumimoji="1" lang="ja-JP" altLang="en-US"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　 　　　　　　　　　　　　　　　　　　　　　　　　　５８０億１，１００万円（第</a:t>
            </a:r>
            <a:r>
              <a:rPr kumimoji="1" lang="en-US" altLang="ja-JP"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14</a:t>
            </a:r>
            <a:r>
              <a:rPr kumimoji="1" lang="ja-JP" altLang="en-US"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回補正）</a:t>
            </a:r>
          </a:p>
        </p:txBody>
      </p:sp>
      <p:sp>
        <p:nvSpPr>
          <p:cNvPr id="2" name="正方形/長方形 1"/>
          <p:cNvSpPr/>
          <p:nvPr/>
        </p:nvSpPr>
        <p:spPr>
          <a:xfrm>
            <a:off x="507022" y="2433328"/>
            <a:ext cx="8128490" cy="2820003"/>
          </a:xfrm>
          <a:prstGeom prst="rect">
            <a:avLst/>
          </a:prstGeom>
        </p:spPr>
        <p:txBody>
          <a:bodyPr wrap="square">
            <a:spAutoFit/>
          </a:bodyPr>
          <a:lstStyle/>
          <a:p>
            <a:pPr marL="263776" marR="0" lvl="0" indent="-263776" algn="l" defTabSz="844083" rtl="0" eaLnBrk="0" fontAlgn="base" latinLnBrk="0" hangingPunct="0">
              <a:lnSpc>
                <a:spcPct val="100000"/>
              </a:lnSpc>
              <a:spcBef>
                <a:spcPct val="0"/>
              </a:spcBef>
              <a:spcAft>
                <a:spcPct val="0"/>
              </a:spcAft>
              <a:buClrTx/>
              <a:buSzTx/>
              <a:buFont typeface="Wingdings" panose="05000000000000000000" pitchFamily="2" charset="2"/>
              <a:buChar char="Ø"/>
              <a:tabLst/>
              <a:defRPr/>
            </a:pPr>
            <a:r>
              <a:rPr kumimoji="1" lang="ja-JP" altLang="en-US" sz="1477"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新型コロナウイルス感染症の影響が長期化する中、様々な困難に直面した方々が、速やかに生活・暮らしの支援を受けられるよう、住民税非課税世帯等に対し、１世帯当たり</a:t>
            </a:r>
            <a:r>
              <a:rPr kumimoji="1" lang="en-US" altLang="ja-JP" sz="1477"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10</a:t>
            </a:r>
            <a:r>
              <a:rPr kumimoji="1" lang="ja-JP" altLang="en-US" sz="1477"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万円を支給するもの。</a:t>
            </a:r>
          </a:p>
          <a:p>
            <a:pPr marL="263776" marR="0" lvl="0" indent="-263776" algn="l" defTabSz="844083" rtl="0" eaLnBrk="0" fontAlgn="base" latinLnBrk="0" hangingPunct="0">
              <a:lnSpc>
                <a:spcPct val="100000"/>
              </a:lnSpc>
              <a:spcBef>
                <a:spcPct val="0"/>
              </a:spcBef>
              <a:spcAft>
                <a:spcPct val="0"/>
              </a:spcAft>
              <a:buClrTx/>
              <a:buSzTx/>
              <a:buFont typeface="Wingdings" panose="05000000000000000000" pitchFamily="2" charset="2"/>
              <a:buChar char="Ø"/>
              <a:tabLst/>
              <a:defRPr/>
            </a:pPr>
            <a:r>
              <a:rPr kumimoji="1" lang="ja-JP" altLang="en-US" sz="1477"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想定世帯数　約</a:t>
            </a:r>
            <a:r>
              <a:rPr kumimoji="1" lang="en-US" altLang="ja-JP" sz="1477"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57</a:t>
            </a:r>
            <a:r>
              <a:rPr kumimoji="1" lang="ja-JP" altLang="en-US" sz="1477"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万</a:t>
            </a:r>
            <a:r>
              <a:rPr kumimoji="1" lang="en-US" altLang="ja-JP" sz="1477"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4,200</a:t>
            </a:r>
            <a:r>
              <a:rPr kumimoji="1" lang="ja-JP" altLang="en-US" sz="1477"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世帯</a:t>
            </a:r>
          </a:p>
          <a:p>
            <a:pPr marL="0" marR="0" lvl="0" indent="0" algn="l" defTabSz="844083" rtl="0" eaLnBrk="0" fontAlgn="base" latinLnBrk="0" hangingPunct="0">
              <a:lnSpc>
                <a:spcPct val="100000"/>
              </a:lnSpc>
              <a:spcBef>
                <a:spcPct val="0"/>
              </a:spcBef>
              <a:spcAft>
                <a:spcPct val="0"/>
              </a:spcAft>
              <a:buClrTx/>
              <a:buSzTx/>
              <a:buFontTx/>
              <a:buNone/>
              <a:tabLst/>
              <a:defRPr/>
            </a:pPr>
            <a:r>
              <a:rPr kumimoji="1" lang="ja-JP" altLang="en-US" sz="1477"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a:t>
            </a:r>
            <a:r>
              <a:rPr kumimoji="1" lang="en-US" altLang="ja-JP" sz="1477"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a:t>
            </a:r>
            <a:r>
              <a:rPr kumimoji="1" lang="ja-JP" altLang="en-US" sz="1477"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スケジュール</a:t>
            </a:r>
            <a:r>
              <a:rPr kumimoji="1" lang="en-US" altLang="ja-JP" sz="1477"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a:t>
            </a:r>
          </a:p>
          <a:p>
            <a:pPr marL="0" marR="0" lvl="0" indent="0" algn="l" defTabSz="844083" rtl="0" eaLnBrk="0" fontAlgn="base" latinLnBrk="0" hangingPunct="0">
              <a:lnSpc>
                <a:spcPct val="100000"/>
              </a:lnSpc>
              <a:spcBef>
                <a:spcPct val="0"/>
              </a:spcBef>
              <a:spcAft>
                <a:spcPct val="0"/>
              </a:spcAft>
              <a:buClrTx/>
              <a:buSzTx/>
              <a:buFontTx/>
              <a:buNone/>
              <a:tabLst/>
              <a:defRPr/>
            </a:pPr>
            <a:r>
              <a:rPr kumimoji="1" lang="ja-JP" altLang="en-US" sz="1477"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令和</a:t>
            </a:r>
            <a:r>
              <a:rPr kumimoji="1" lang="en-US" altLang="ja-JP" sz="1477"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4</a:t>
            </a:r>
            <a:r>
              <a:rPr kumimoji="1" lang="ja-JP" altLang="en-US" sz="1477"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年</a:t>
            </a:r>
            <a:r>
              <a:rPr kumimoji="1" lang="en-US" altLang="ja-JP" sz="1477"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a:t>
            </a:r>
            <a:r>
              <a:rPr kumimoji="1" lang="ja-JP" altLang="en-US" sz="1477"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477"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18</a:t>
            </a:r>
            <a:r>
              <a:rPr kumimoji="1" lang="ja-JP" altLang="en-US" sz="1477"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　コールセンター開設及び専用</a:t>
            </a:r>
            <a:r>
              <a:rPr kumimoji="1" lang="en-US" altLang="ja-JP" sz="1477"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HP</a:t>
            </a:r>
            <a:r>
              <a:rPr kumimoji="1" lang="ja-JP" altLang="en-US" sz="1477"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開設</a:t>
            </a:r>
          </a:p>
          <a:p>
            <a:pPr marL="0" marR="0" lvl="0" indent="0" algn="l" defTabSz="844083" rtl="0" eaLnBrk="0" fontAlgn="base" latinLnBrk="0" hangingPunct="0">
              <a:lnSpc>
                <a:spcPct val="100000"/>
              </a:lnSpc>
              <a:spcBef>
                <a:spcPct val="0"/>
              </a:spcBef>
              <a:spcAft>
                <a:spcPct val="0"/>
              </a:spcAft>
              <a:buClrTx/>
              <a:buSzTx/>
              <a:buFontTx/>
              <a:buNone/>
              <a:tabLst/>
              <a:defRPr/>
            </a:pPr>
            <a:r>
              <a:rPr kumimoji="1" lang="ja-JP" altLang="en-US" sz="1477"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a:t>
            </a:r>
            <a:r>
              <a:rPr kumimoji="1" lang="en-US" altLang="ja-JP" sz="1477"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2</a:t>
            </a:r>
            <a:r>
              <a:rPr kumimoji="1" lang="ja-JP" altLang="en-US" sz="1477"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477"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a:t>
            </a:r>
            <a:r>
              <a:rPr kumimoji="1" lang="ja-JP" altLang="en-US" sz="1477"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　区役所窓口開設</a:t>
            </a:r>
          </a:p>
          <a:p>
            <a:pPr marL="0" marR="0" lvl="0" indent="0" algn="l" defTabSz="844083" rtl="0" eaLnBrk="0" fontAlgn="base" latinLnBrk="0" hangingPunct="0">
              <a:lnSpc>
                <a:spcPct val="100000"/>
              </a:lnSpc>
              <a:spcBef>
                <a:spcPct val="0"/>
              </a:spcBef>
              <a:spcAft>
                <a:spcPct val="0"/>
              </a:spcAft>
              <a:buClrTx/>
              <a:buSzTx/>
              <a:buFontTx/>
              <a:buNone/>
              <a:tabLst/>
              <a:defRPr/>
            </a:pPr>
            <a:r>
              <a:rPr kumimoji="1" lang="ja-JP" altLang="en-US" sz="1477"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a:t>
            </a:r>
            <a:r>
              <a:rPr kumimoji="1" lang="en-US" altLang="ja-JP" sz="1477"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2</a:t>
            </a:r>
            <a:r>
              <a:rPr kumimoji="1" lang="ja-JP" altLang="en-US" sz="1477"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477"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6</a:t>
            </a:r>
            <a:r>
              <a:rPr kumimoji="1" lang="ja-JP" altLang="en-US" sz="1477"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　申請書類等順次送付開始</a:t>
            </a:r>
          </a:p>
          <a:p>
            <a:pPr marL="0" marR="0" lvl="0" indent="0" algn="l" defTabSz="844083" rtl="0" eaLnBrk="0" fontAlgn="base" latinLnBrk="0" hangingPunct="0">
              <a:lnSpc>
                <a:spcPct val="100000"/>
              </a:lnSpc>
              <a:spcBef>
                <a:spcPct val="0"/>
              </a:spcBef>
              <a:spcAft>
                <a:spcPct val="0"/>
              </a:spcAft>
              <a:buClrTx/>
              <a:buSzTx/>
              <a:buFontTx/>
              <a:buNone/>
              <a:tabLst/>
              <a:defRPr/>
            </a:pPr>
            <a:r>
              <a:rPr kumimoji="1" lang="ja-JP" altLang="en-US" sz="1477"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a:t>
            </a:r>
            <a:r>
              <a:rPr kumimoji="1" lang="en-US" altLang="ja-JP" sz="1477"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2</a:t>
            </a:r>
            <a:r>
              <a:rPr kumimoji="1" lang="ja-JP" altLang="en-US" sz="1477"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477"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25</a:t>
            </a:r>
            <a:r>
              <a:rPr kumimoji="1" lang="ja-JP" altLang="en-US" sz="1477"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　給付金支給開始</a:t>
            </a:r>
          </a:p>
          <a:p>
            <a:pPr marL="0" marR="0" lvl="0" indent="0" algn="l" defTabSz="844083" rtl="0" eaLnBrk="0" fontAlgn="base" latinLnBrk="0" hangingPunct="0">
              <a:lnSpc>
                <a:spcPct val="100000"/>
              </a:lnSpc>
              <a:spcBef>
                <a:spcPct val="0"/>
              </a:spcBef>
              <a:spcAft>
                <a:spcPct val="0"/>
              </a:spcAft>
              <a:buClrTx/>
              <a:buSzTx/>
              <a:buFontTx/>
              <a:buNone/>
              <a:tabLst/>
              <a:defRPr/>
            </a:pPr>
            <a:r>
              <a:rPr kumimoji="1" lang="ja-JP" altLang="en-US" sz="1477"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a:t>
            </a:r>
            <a:r>
              <a:rPr kumimoji="1" lang="en-US" altLang="ja-JP" sz="1477"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6</a:t>
            </a:r>
            <a:r>
              <a:rPr kumimoji="1" lang="ja-JP" altLang="en-US" sz="1477"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477"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a:t>
            </a:r>
            <a:r>
              <a:rPr kumimoji="1" lang="ja-JP" altLang="en-US" sz="1477"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　令和４年度の非課税世帯へもプッシュ型で支給することとする運用改善</a:t>
            </a:r>
          </a:p>
          <a:p>
            <a:pPr marL="0" marR="0" lvl="0" indent="0" algn="l" defTabSz="844083" rtl="0" eaLnBrk="0" fontAlgn="base" latinLnBrk="0" hangingPunct="0">
              <a:lnSpc>
                <a:spcPct val="100000"/>
              </a:lnSpc>
              <a:spcBef>
                <a:spcPct val="0"/>
              </a:spcBef>
              <a:spcAft>
                <a:spcPct val="0"/>
              </a:spcAft>
              <a:buClrTx/>
              <a:buSzTx/>
              <a:buFontTx/>
              <a:buNone/>
              <a:tabLst/>
              <a:defRPr/>
            </a:pPr>
            <a:r>
              <a:rPr kumimoji="1" lang="ja-JP" altLang="en-US" sz="1477"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a:t>
            </a:r>
            <a:r>
              <a:rPr kumimoji="1" lang="en-US" altLang="ja-JP" sz="1477"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9</a:t>
            </a:r>
            <a:r>
              <a:rPr kumimoji="1" lang="ja-JP" altLang="en-US" sz="1477"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477"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30</a:t>
            </a:r>
            <a:r>
              <a:rPr kumimoji="1" lang="ja-JP" altLang="en-US" sz="1477"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　申請期限</a:t>
            </a:r>
          </a:p>
          <a:p>
            <a:pPr marL="0" marR="0" lvl="0" indent="0" algn="l" defTabSz="844083" rtl="0" eaLnBrk="0" fontAlgn="base" latinLnBrk="0" hangingPunct="0">
              <a:lnSpc>
                <a:spcPct val="100000"/>
              </a:lnSpc>
              <a:spcBef>
                <a:spcPct val="0"/>
              </a:spcBef>
              <a:spcAft>
                <a:spcPct val="0"/>
              </a:spcAft>
              <a:buClrTx/>
              <a:buSzTx/>
              <a:buFontTx/>
              <a:buNone/>
              <a:tabLst/>
              <a:defRPr/>
            </a:pPr>
            <a:r>
              <a:rPr kumimoji="1" lang="ja-JP" altLang="en-US" sz="1477"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a:t>
            </a:r>
            <a:r>
              <a:rPr kumimoji="1" lang="en-US" altLang="ja-JP" sz="1477"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12</a:t>
            </a:r>
            <a:r>
              <a:rPr kumimoji="1" lang="ja-JP" altLang="en-US" sz="1477"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477"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31</a:t>
            </a:r>
            <a:r>
              <a:rPr kumimoji="1" lang="ja-JP" altLang="en-US" sz="1477"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　支給決定期限</a:t>
            </a:r>
          </a:p>
          <a:p>
            <a:pPr marL="0" marR="0" lvl="0" indent="0" algn="l" defTabSz="844083" rtl="0" eaLnBrk="0" fontAlgn="base" latinLnBrk="0" hangingPunct="0">
              <a:lnSpc>
                <a:spcPct val="100000"/>
              </a:lnSpc>
              <a:spcBef>
                <a:spcPct val="0"/>
              </a:spcBef>
              <a:spcAft>
                <a:spcPct val="0"/>
              </a:spcAft>
              <a:buClrTx/>
              <a:buSzTx/>
              <a:buFontTx/>
              <a:buNone/>
              <a:tabLst/>
              <a:defRPr/>
            </a:pPr>
            <a:r>
              <a:rPr kumimoji="1" lang="ja-JP" altLang="en-US" sz="1477"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令和</a:t>
            </a:r>
            <a:r>
              <a:rPr kumimoji="1" lang="en-US" altLang="ja-JP" sz="1477"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5</a:t>
            </a:r>
            <a:r>
              <a:rPr kumimoji="1" lang="ja-JP" altLang="en-US" sz="1477"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年</a:t>
            </a:r>
            <a:r>
              <a:rPr kumimoji="1" lang="en-US" altLang="ja-JP" sz="1477"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3</a:t>
            </a:r>
            <a:r>
              <a:rPr kumimoji="1" lang="ja-JP" altLang="en-US" sz="1477"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477"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31</a:t>
            </a:r>
            <a:r>
              <a:rPr kumimoji="1" lang="ja-JP" altLang="en-US" sz="1477"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　事業終了予定</a:t>
            </a:r>
          </a:p>
        </p:txBody>
      </p:sp>
      <p:sp>
        <p:nvSpPr>
          <p:cNvPr id="3" name="スライド番号プレースホルダー 2"/>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1E2DCCE-2328-4EE7-B47C-8DACD135FF60}" type="slidenum">
              <a:rPr kumimoji="1" lang="en-US" altLang="ja-JP" sz="11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320</a:t>
            </a:fld>
            <a:endParaRPr kumimoji="1" lang="en-US" altLang="ja-JP" sz="11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
        <p:nvSpPr>
          <p:cNvPr id="8" name="テキスト ボックス 36"/>
          <p:cNvSpPr txBox="1"/>
          <p:nvPr/>
        </p:nvSpPr>
        <p:spPr>
          <a:xfrm>
            <a:off x="53576" y="46166"/>
            <a:ext cx="3993789"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Ⅳ</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　新型</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コロナウイルス感染症</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対策</a:t>
            </a:r>
            <a:endPar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endParaRPr>
          </a:p>
        </p:txBody>
      </p:sp>
    </p:spTree>
    <p:extLst>
      <p:ext uri="{BB962C8B-B14F-4D97-AF65-F5344CB8AC3E}">
        <p14:creationId xmlns:p14="http://schemas.microsoft.com/office/powerpoint/2010/main" val="2914941494"/>
      </p:ext>
    </p:extLst>
  </p:cSld>
  <p:clrMapOvr>
    <a:masterClrMapping/>
  </p:clrMapOvr>
  <p:transition/>
  <p:timing>
    <p:tnLst>
      <p:par>
        <p:cTn id="1" dur="indefinite" restart="never" nodeType="tmRoot"/>
      </p:par>
    </p:tnLst>
  </p:timing>
</p:sld>
</file>

<file path=ppt/slides/slide3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Rectangle 4"/>
          <p:cNvSpPr>
            <a:spLocks noChangeArrowheads="1"/>
          </p:cNvSpPr>
          <p:nvPr/>
        </p:nvSpPr>
        <p:spPr bwMode="auto">
          <a:xfrm>
            <a:off x="350227" y="1050682"/>
            <a:ext cx="8442081" cy="439616"/>
          </a:xfrm>
          <a:prstGeom prst="rect">
            <a:avLst/>
          </a:prstGeom>
          <a:solidFill>
            <a:srgbClr val="000099"/>
          </a:solidFill>
          <a:ln w="38100" algn="ctr">
            <a:noFill/>
            <a:miter lim="800000"/>
            <a:headEnd/>
            <a:tailEnd/>
          </a:ln>
          <a:effectLst/>
        </p:spPr>
        <p:txBody>
          <a:bodyPr wrap="none" lIns="71934" tIns="35967" rIns="71934" bIns="35967" anchor="ctr"/>
          <a:lstStyle/>
          <a:p>
            <a:pPr marL="0" marR="0" lvl="0" indent="0" algn="ctr" defTabSz="844083" rtl="0" eaLnBrk="1" fontAlgn="base" latinLnBrk="0" hangingPunct="1">
              <a:lnSpc>
                <a:spcPct val="100000"/>
              </a:lnSpc>
              <a:spcBef>
                <a:spcPct val="0"/>
              </a:spcBef>
              <a:spcAft>
                <a:spcPct val="0"/>
              </a:spcAft>
              <a:buClrTx/>
              <a:buSzTx/>
              <a:buFontTx/>
              <a:buNone/>
              <a:tabLst/>
              <a:defRPr/>
            </a:pPr>
            <a:r>
              <a:rPr kumimoji="1" lang="ja-JP" altLang="en-US" sz="2585"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HG創英角ｺﾞｼｯｸUB" pitchFamily="49" charset="-128"/>
                <a:cs typeface="+mn-cs"/>
              </a:rPr>
              <a:t>令和３年度</a:t>
            </a:r>
            <a:endParaRPr kumimoji="1" lang="en-US" altLang="ja-JP" sz="2585"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HG創英角ｺﾞｼｯｸUB" pitchFamily="49" charset="-128"/>
              <a:cs typeface="+mn-cs"/>
            </a:endParaRPr>
          </a:p>
        </p:txBody>
      </p:sp>
      <p:sp>
        <p:nvSpPr>
          <p:cNvPr id="7" name="コンテンツ プレースホルダー 2"/>
          <p:cNvSpPr txBox="1">
            <a:spLocks/>
          </p:cNvSpPr>
          <p:nvPr/>
        </p:nvSpPr>
        <p:spPr>
          <a:xfrm>
            <a:off x="507022" y="1949810"/>
            <a:ext cx="8128490" cy="1723776"/>
          </a:xfrm>
          <a:prstGeom prst="rect">
            <a:avLst/>
          </a:prstGeom>
        </p:spPr>
        <p:txBody>
          <a:bodyPr anchor="t" anchorCtr="0">
            <a:noAutofit/>
          </a:bodyPr>
          <a:lstStyle>
            <a:lvl1pPr marL="285750" indent="-285750" algn="l" rtl="0" eaLnBrk="0" fontAlgn="base" hangingPunct="0">
              <a:spcBef>
                <a:spcPct val="20000"/>
              </a:spcBef>
              <a:spcAft>
                <a:spcPct val="0"/>
              </a:spcAft>
              <a:buChar char="•"/>
              <a:defRPr kumimoji="1" sz="2800">
                <a:solidFill>
                  <a:schemeClr val="tx1"/>
                </a:solidFill>
                <a:latin typeface="+mn-lt"/>
                <a:ea typeface="+mn-ea"/>
                <a:cs typeface="+mn-cs"/>
              </a:defRPr>
            </a:lvl1pPr>
            <a:lvl2pPr marL="627063" indent="-236538" algn="l" rtl="0" eaLnBrk="0" fontAlgn="base" hangingPunct="0">
              <a:spcBef>
                <a:spcPct val="20000"/>
              </a:spcBef>
              <a:spcAft>
                <a:spcPct val="0"/>
              </a:spcAft>
              <a:buChar char="–"/>
              <a:defRPr kumimoji="1" sz="2400">
                <a:solidFill>
                  <a:schemeClr val="tx1"/>
                </a:solidFill>
                <a:latin typeface="+mn-lt"/>
                <a:ea typeface="+mn-ea"/>
              </a:defRPr>
            </a:lvl2pPr>
            <a:lvl3pPr marL="968375" indent="-188913" algn="l" rtl="0" eaLnBrk="0" fontAlgn="base" hangingPunct="0">
              <a:spcBef>
                <a:spcPct val="20000"/>
              </a:spcBef>
              <a:spcAft>
                <a:spcPct val="0"/>
              </a:spcAft>
              <a:buChar char="•"/>
              <a:defRPr kumimoji="1" sz="2000">
                <a:solidFill>
                  <a:schemeClr val="tx1"/>
                </a:solidFill>
                <a:latin typeface="+mn-lt"/>
                <a:ea typeface="+mn-ea"/>
              </a:defRPr>
            </a:lvl3pPr>
            <a:lvl4pPr marL="1357313" indent="-188913" algn="l" rtl="0" eaLnBrk="0" fontAlgn="base" hangingPunct="0">
              <a:spcBef>
                <a:spcPct val="20000"/>
              </a:spcBef>
              <a:spcAft>
                <a:spcPct val="0"/>
              </a:spcAft>
              <a:buChar char="–"/>
              <a:defRPr kumimoji="1" sz="1700">
                <a:solidFill>
                  <a:schemeClr val="tx1"/>
                </a:solidFill>
                <a:latin typeface="+mn-lt"/>
                <a:ea typeface="+mn-ea"/>
              </a:defRPr>
            </a:lvl4pPr>
            <a:lvl5pPr marL="1747838" indent="-188913" algn="l" rtl="0" eaLnBrk="0" fontAlgn="base" hangingPunct="0">
              <a:spcBef>
                <a:spcPct val="20000"/>
              </a:spcBef>
              <a:spcAft>
                <a:spcPct val="0"/>
              </a:spcAft>
              <a:buChar char="»"/>
              <a:defRPr kumimoji="1" sz="1700">
                <a:solidFill>
                  <a:schemeClr val="tx1"/>
                </a:solidFill>
                <a:latin typeface="+mn-lt"/>
                <a:ea typeface="+mn-ea"/>
              </a:defRPr>
            </a:lvl5pPr>
            <a:lvl6pPr marL="2142013" indent="-194728" algn="l" rtl="0" fontAlgn="base">
              <a:spcBef>
                <a:spcPct val="20000"/>
              </a:spcBef>
              <a:spcAft>
                <a:spcPct val="0"/>
              </a:spcAft>
              <a:buChar char="»"/>
              <a:defRPr kumimoji="1" sz="1700">
                <a:solidFill>
                  <a:schemeClr val="tx1"/>
                </a:solidFill>
                <a:latin typeface="+mn-lt"/>
                <a:ea typeface="+mn-ea"/>
              </a:defRPr>
            </a:lvl6pPr>
            <a:lvl7pPr marL="2531469" indent="-194728" algn="l" rtl="0" fontAlgn="base">
              <a:spcBef>
                <a:spcPct val="20000"/>
              </a:spcBef>
              <a:spcAft>
                <a:spcPct val="0"/>
              </a:spcAft>
              <a:buChar char="»"/>
              <a:defRPr kumimoji="1" sz="1700">
                <a:solidFill>
                  <a:schemeClr val="tx1"/>
                </a:solidFill>
                <a:latin typeface="+mn-lt"/>
                <a:ea typeface="+mn-ea"/>
              </a:defRPr>
            </a:lvl7pPr>
            <a:lvl8pPr marL="2920928" indent="-194728" algn="l" rtl="0" fontAlgn="base">
              <a:spcBef>
                <a:spcPct val="20000"/>
              </a:spcBef>
              <a:spcAft>
                <a:spcPct val="0"/>
              </a:spcAft>
              <a:buChar char="»"/>
              <a:defRPr kumimoji="1" sz="1700">
                <a:solidFill>
                  <a:schemeClr val="tx1"/>
                </a:solidFill>
                <a:latin typeface="+mn-lt"/>
                <a:ea typeface="+mn-ea"/>
              </a:defRPr>
            </a:lvl8pPr>
            <a:lvl9pPr marL="3310386" indent="-194728" algn="l" rtl="0" fontAlgn="base">
              <a:spcBef>
                <a:spcPct val="20000"/>
              </a:spcBef>
              <a:spcAft>
                <a:spcPct val="0"/>
              </a:spcAft>
              <a:buChar char="»"/>
              <a:defRPr kumimoji="1" sz="1700">
                <a:solidFill>
                  <a:schemeClr val="tx1"/>
                </a:solidFill>
                <a:latin typeface="+mn-lt"/>
                <a:ea typeface="+mn-ea"/>
              </a:defRPr>
            </a:lvl9pPr>
          </a:lstStyle>
          <a:p>
            <a:pPr marL="263776" marR="0" lvl="0" indent="-263776" algn="l" defTabSz="844083" rtl="0" eaLnBrk="0" fontAlgn="base" latinLnBrk="0" hangingPunct="0">
              <a:lnSpc>
                <a:spcPct val="120000"/>
              </a:lnSpc>
              <a:spcBef>
                <a:spcPts val="0"/>
              </a:spcBef>
              <a:spcAft>
                <a:spcPct val="0"/>
              </a:spcAft>
              <a:buClrTx/>
              <a:buSzTx/>
              <a:buFont typeface="Wingdings" panose="05000000000000000000" pitchFamily="2" charset="2"/>
              <a:buChar char="Ø"/>
              <a:tabLst/>
              <a:defRPr/>
            </a:pPr>
            <a:endPar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p:txBody>
      </p:sp>
      <p:sp>
        <p:nvSpPr>
          <p:cNvPr id="5" name="AutoShape 6"/>
          <p:cNvSpPr>
            <a:spLocks noChangeArrowheads="1"/>
          </p:cNvSpPr>
          <p:nvPr/>
        </p:nvSpPr>
        <p:spPr bwMode="auto">
          <a:xfrm>
            <a:off x="507024" y="1571585"/>
            <a:ext cx="8128489" cy="366281"/>
          </a:xfrm>
          <a:prstGeom prst="roundRect">
            <a:avLst>
              <a:gd name="adj" fmla="val 16667"/>
            </a:avLst>
          </a:prstGeom>
          <a:solidFill>
            <a:schemeClr val="accent1">
              <a:lumMod val="40000"/>
              <a:lumOff val="60000"/>
            </a:schemeClr>
          </a:solidFill>
          <a:ln w="22225">
            <a:noFill/>
            <a:round/>
            <a:headEnd/>
            <a:tailEnd/>
          </a:ln>
          <a:effectLst>
            <a:outerShdw blurRad="50800" dist="38100" dir="2700000" algn="tl" rotWithShape="0">
              <a:prstClr val="black">
                <a:alpha val="40000"/>
              </a:prstClr>
            </a:outerShdw>
          </a:effectLst>
        </p:spPr>
        <p:txBody>
          <a:bodyPr lIns="71934" tIns="0" rIns="71934" bIns="0" anchor="ctr"/>
          <a:lstStyle/>
          <a:p>
            <a:pPr marL="0" marR="0" lvl="0" indent="0" algn="l" defTabSz="844083" rtl="0" eaLnBrk="0" fontAlgn="base" latinLnBrk="0" hangingPunct="0">
              <a:lnSpc>
                <a:spcPct val="100000"/>
              </a:lnSpc>
              <a:spcBef>
                <a:spcPct val="0"/>
              </a:spcBef>
              <a:spcAft>
                <a:spcPct val="0"/>
              </a:spcAft>
              <a:buClrTx/>
              <a:buSzTx/>
              <a:buFontTx/>
              <a:buNone/>
              <a:tabLst/>
              <a:defRPr/>
            </a:pPr>
            <a:r>
              <a:rPr kumimoji="1" lang="ja-JP" altLang="en-US"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所得減少世帯に対する臨時特別給付金　　 ５８億１，３００万円（第</a:t>
            </a:r>
            <a:r>
              <a:rPr kumimoji="1" lang="en-US" altLang="ja-JP"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15</a:t>
            </a:r>
            <a:r>
              <a:rPr kumimoji="1" lang="ja-JP" altLang="en-US"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回補正）</a:t>
            </a:r>
          </a:p>
        </p:txBody>
      </p:sp>
      <p:sp>
        <p:nvSpPr>
          <p:cNvPr id="2" name="正方形/長方形 1"/>
          <p:cNvSpPr/>
          <p:nvPr/>
        </p:nvSpPr>
        <p:spPr>
          <a:xfrm>
            <a:off x="507024" y="2160684"/>
            <a:ext cx="8128489" cy="2394310"/>
          </a:xfrm>
          <a:prstGeom prst="rect">
            <a:avLst/>
          </a:prstGeom>
        </p:spPr>
        <p:txBody>
          <a:bodyPr wrap="square">
            <a:spAutoFit/>
          </a:bodyPr>
          <a:lstStyle/>
          <a:p>
            <a:pPr marL="263776" marR="0" lvl="0" indent="-263776" algn="l" defTabSz="844083" rtl="0" eaLnBrk="0" fontAlgn="base" latinLnBrk="0" hangingPunct="0">
              <a:lnSpc>
                <a:spcPct val="100000"/>
              </a:lnSpc>
              <a:spcBef>
                <a:spcPct val="0"/>
              </a:spcBef>
              <a:spcAft>
                <a:spcPct val="0"/>
              </a:spcAft>
              <a:buClrTx/>
              <a:buSzTx/>
              <a:buFont typeface="Wingdings" panose="05000000000000000000" pitchFamily="2" charset="2"/>
              <a:buChar char="Ø"/>
              <a:tabLst/>
              <a:defRPr/>
            </a:pPr>
            <a:r>
              <a:rPr kumimoji="1" lang="ja-JP" altLang="en-US"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コロナ禍における社会情勢の変化により、所得が減少しているにも関わらず、国の制度である非課税世帯向け臨時特別給付金を受けることができない課税世帯に対し、本市独自の支援策として１世帯当たり</a:t>
            </a:r>
            <a:r>
              <a:rPr kumimoji="1" lang="en-US" altLang="ja-JP"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10</a:t>
            </a:r>
            <a:r>
              <a:rPr kumimoji="1" lang="ja-JP" altLang="en-US"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万円を支給するもの</a:t>
            </a:r>
            <a:endParaRPr kumimoji="1" lang="en-US" altLang="ja-JP"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a:p>
            <a:pPr marL="0" marR="0" lvl="0" indent="0" algn="l" defTabSz="844083" rtl="0" eaLnBrk="0" fontAlgn="base" latinLnBrk="0" hangingPunct="0">
              <a:lnSpc>
                <a:spcPct val="100000"/>
              </a:lnSpc>
              <a:spcBef>
                <a:spcPct val="0"/>
              </a:spcBef>
              <a:spcAft>
                <a:spcPct val="0"/>
              </a:spcAft>
              <a:buClrTx/>
              <a:buSzTx/>
              <a:buFontTx/>
              <a:buNone/>
              <a:tabLst/>
              <a:defRPr/>
            </a:pPr>
            <a:r>
              <a:rPr kumimoji="1" lang="ja-JP" altLang="en-US"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a:t>
            </a:r>
            <a:r>
              <a:rPr kumimoji="1" lang="en-US" altLang="ja-JP"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a:t>
            </a:r>
            <a:r>
              <a:rPr kumimoji="1" lang="ja-JP" altLang="en-US"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対象</a:t>
            </a:r>
            <a:r>
              <a:rPr kumimoji="1" lang="en-US" altLang="ja-JP"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a:t>
            </a:r>
            <a:r>
              <a:rPr kumimoji="1" lang="ja-JP" altLang="en-US"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（想定世帯数　約</a:t>
            </a:r>
            <a:r>
              <a:rPr kumimoji="1" lang="en-US" altLang="ja-JP"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5</a:t>
            </a:r>
            <a:r>
              <a:rPr kumimoji="1" lang="ja-JP" altLang="en-US"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万</a:t>
            </a:r>
            <a:r>
              <a:rPr kumimoji="1" lang="en-US" altLang="ja-JP"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7,000</a:t>
            </a:r>
            <a:r>
              <a:rPr kumimoji="1" lang="ja-JP" altLang="en-US"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世帯）</a:t>
            </a:r>
          </a:p>
          <a:p>
            <a:pPr marL="498243" marR="0" lvl="0" indent="-162662" algn="l" defTabSz="844083" rtl="0" eaLnBrk="0" fontAlgn="base" latinLnBrk="0" hangingPunct="0">
              <a:lnSpc>
                <a:spcPct val="100000"/>
              </a:lnSpc>
              <a:spcBef>
                <a:spcPct val="0"/>
              </a:spcBef>
              <a:spcAft>
                <a:spcPct val="0"/>
              </a:spcAft>
              <a:buClrTx/>
              <a:buSzTx/>
              <a:buFontTx/>
              <a:buNone/>
              <a:tabLst/>
              <a:defRPr/>
            </a:pPr>
            <a:r>
              <a:rPr kumimoji="1" lang="ja-JP" altLang="en-US"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①基準日（令和３年</a:t>
            </a:r>
            <a:r>
              <a:rPr kumimoji="1" lang="en-US" altLang="ja-JP"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12</a:t>
            </a:r>
            <a:r>
              <a:rPr kumimoji="1" lang="ja-JP" altLang="en-US"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10</a:t>
            </a:r>
            <a:r>
              <a:rPr kumimoji="1" lang="ja-JP" altLang="en-US"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日）において本市の住民基本台帳に記録されている世帯</a:t>
            </a:r>
          </a:p>
          <a:p>
            <a:pPr marL="498243" marR="0" lvl="0" indent="-162662" algn="l" defTabSz="844083" rtl="0" eaLnBrk="0" fontAlgn="base" latinLnBrk="0" hangingPunct="0">
              <a:lnSpc>
                <a:spcPct val="100000"/>
              </a:lnSpc>
              <a:spcBef>
                <a:spcPct val="0"/>
              </a:spcBef>
              <a:spcAft>
                <a:spcPct val="0"/>
              </a:spcAft>
              <a:buClrTx/>
              <a:buSzTx/>
              <a:buFontTx/>
              <a:buNone/>
              <a:tabLst/>
              <a:defRPr/>
            </a:pPr>
            <a:r>
              <a:rPr kumimoji="1" lang="ja-JP" altLang="en-US"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②新型コロナウイルス感染症の影響により所得が減少したこと</a:t>
            </a:r>
          </a:p>
          <a:p>
            <a:pPr marL="498243" marR="0" lvl="0" indent="-162662" algn="l" defTabSz="844083" rtl="0" eaLnBrk="0" fontAlgn="base" latinLnBrk="0" hangingPunct="0">
              <a:lnSpc>
                <a:spcPct val="100000"/>
              </a:lnSpc>
              <a:spcBef>
                <a:spcPct val="0"/>
              </a:spcBef>
              <a:spcAft>
                <a:spcPct val="0"/>
              </a:spcAft>
              <a:buClrTx/>
              <a:buSzTx/>
              <a:buFontTx/>
              <a:buNone/>
              <a:tabLst/>
              <a:defRPr/>
            </a:pPr>
            <a:r>
              <a:rPr kumimoji="1" lang="ja-JP" altLang="en-US"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③すべての世帯構成員の所得の合計について、令和元年に比して令和２年の所得が３割以上減少していること</a:t>
            </a:r>
          </a:p>
          <a:p>
            <a:pPr marL="498243" marR="0" lvl="0" indent="-162662" algn="l" defTabSz="844083" rtl="0" eaLnBrk="0" fontAlgn="base" latinLnBrk="0" hangingPunct="0">
              <a:lnSpc>
                <a:spcPct val="100000"/>
              </a:lnSpc>
              <a:spcBef>
                <a:spcPct val="0"/>
              </a:spcBef>
              <a:spcAft>
                <a:spcPct val="0"/>
              </a:spcAft>
              <a:buClrTx/>
              <a:buSzTx/>
              <a:buFontTx/>
              <a:buNone/>
              <a:tabLst/>
              <a:defRPr/>
            </a:pPr>
            <a:r>
              <a:rPr kumimoji="1" lang="ja-JP" altLang="en-US"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④住民税非課税世帯に対する臨時特別給付金の対象世帯でないこと</a:t>
            </a:r>
          </a:p>
        </p:txBody>
      </p:sp>
      <p:sp>
        <p:nvSpPr>
          <p:cNvPr id="3" name="スライド番号プレースホルダー 2"/>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1E2DCCE-2328-4EE7-B47C-8DACD135FF60}" type="slidenum">
              <a:rPr kumimoji="1" lang="en-US" altLang="ja-JP" sz="11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321</a:t>
            </a:fld>
            <a:endParaRPr kumimoji="1" lang="en-US" altLang="ja-JP" sz="11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
        <p:nvSpPr>
          <p:cNvPr id="8" name="テキスト ボックス 36"/>
          <p:cNvSpPr txBox="1"/>
          <p:nvPr/>
        </p:nvSpPr>
        <p:spPr>
          <a:xfrm>
            <a:off x="53576" y="46166"/>
            <a:ext cx="3993789"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Ⅳ</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　新型</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コロナウイルス感染症</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対策</a:t>
            </a:r>
            <a:endPar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endParaRPr>
          </a:p>
        </p:txBody>
      </p:sp>
    </p:spTree>
    <p:extLst>
      <p:ext uri="{BB962C8B-B14F-4D97-AF65-F5344CB8AC3E}">
        <p14:creationId xmlns:p14="http://schemas.microsoft.com/office/powerpoint/2010/main" val="3461738657"/>
      </p:ext>
    </p:extLst>
  </p:cSld>
  <p:clrMapOvr>
    <a:masterClrMapping/>
  </p:clrMapOvr>
  <p:transition/>
  <p:timing>
    <p:tnLst>
      <p:par>
        <p:cTn id="1" dur="indefinite" restart="never" nodeType="tmRoot"/>
      </p:par>
    </p:tnLst>
  </p:timing>
</p:sld>
</file>

<file path=ppt/slides/slide3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Rectangle 4"/>
          <p:cNvSpPr>
            <a:spLocks noChangeArrowheads="1"/>
          </p:cNvSpPr>
          <p:nvPr/>
        </p:nvSpPr>
        <p:spPr bwMode="auto">
          <a:xfrm>
            <a:off x="351693" y="1055077"/>
            <a:ext cx="8440615" cy="329712"/>
          </a:xfrm>
          <a:prstGeom prst="rect">
            <a:avLst/>
          </a:prstGeom>
          <a:solidFill>
            <a:srgbClr val="000099"/>
          </a:solidFill>
          <a:ln w="38100" algn="ctr">
            <a:noFill/>
            <a:miter lim="800000"/>
            <a:headEnd/>
            <a:tailEnd/>
          </a:ln>
          <a:effectLst/>
        </p:spPr>
        <p:txBody>
          <a:bodyPr wrap="none" lIns="53951" tIns="26975" rIns="53951" bIns="26975" anchor="ctr"/>
          <a:lstStyle/>
          <a:p>
            <a:pPr marL="0" marR="0" lvl="0" indent="0" algn="ctr" defTabSz="633062" rtl="0" eaLnBrk="1" fontAlgn="base" latinLnBrk="0" hangingPunct="1">
              <a:lnSpc>
                <a:spcPct val="100000"/>
              </a:lnSpc>
              <a:spcBef>
                <a:spcPct val="0"/>
              </a:spcBef>
              <a:spcAft>
                <a:spcPct val="0"/>
              </a:spcAft>
              <a:buClrTx/>
              <a:buSzTx/>
              <a:buFontTx/>
              <a:buNone/>
              <a:tabLst/>
              <a:defRPr/>
            </a:pPr>
            <a:r>
              <a:rPr kumimoji="1" lang="ja-JP" altLang="en-US" sz="1939"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HG創英角ｺﾞｼｯｸUB" pitchFamily="49" charset="-128"/>
                <a:cs typeface="+mn-cs"/>
              </a:rPr>
              <a:t>令和４年度</a:t>
            </a:r>
            <a:endParaRPr kumimoji="1" lang="en-US" altLang="ja-JP" sz="1939"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HG創英角ｺﾞｼｯｸUB" pitchFamily="49" charset="-128"/>
              <a:cs typeface="+mn-cs"/>
            </a:endParaRPr>
          </a:p>
        </p:txBody>
      </p:sp>
      <p:sp>
        <p:nvSpPr>
          <p:cNvPr id="5" name="AutoShape 6"/>
          <p:cNvSpPr>
            <a:spLocks noChangeArrowheads="1"/>
          </p:cNvSpPr>
          <p:nvPr/>
        </p:nvSpPr>
        <p:spPr bwMode="auto">
          <a:xfrm>
            <a:off x="443439" y="2617533"/>
            <a:ext cx="8211250" cy="292416"/>
          </a:xfrm>
          <a:prstGeom prst="roundRect">
            <a:avLst>
              <a:gd name="adj" fmla="val 16667"/>
            </a:avLst>
          </a:prstGeom>
          <a:solidFill>
            <a:schemeClr val="accent1">
              <a:lumMod val="40000"/>
              <a:lumOff val="60000"/>
            </a:schemeClr>
          </a:solidFill>
          <a:ln w="22225">
            <a:noFill/>
            <a:round/>
            <a:headEnd/>
            <a:tailEnd/>
          </a:ln>
          <a:effectLst>
            <a:outerShdw blurRad="50800" dist="38100" dir="2700000" algn="tl" rotWithShape="0">
              <a:prstClr val="black">
                <a:alpha val="40000"/>
              </a:prstClr>
            </a:outerShdw>
          </a:effectLst>
        </p:spPr>
        <p:txBody>
          <a:bodyPr lIns="53951" tIns="0" rIns="53951" bIns="0" anchor="ctr"/>
          <a:lstStyle/>
          <a:p>
            <a:pPr marL="0" marR="0" lvl="0" indent="0" algn="l" defTabSz="633062" rtl="0" eaLnBrk="0" fontAlgn="base" latinLnBrk="0" hangingPunct="0">
              <a:lnSpc>
                <a:spcPct val="100000"/>
              </a:lnSpc>
              <a:spcBef>
                <a:spcPct val="0"/>
              </a:spcBef>
              <a:spcAft>
                <a:spcPct val="0"/>
              </a:spcAft>
              <a:buClrTx/>
              <a:buSzTx/>
              <a:buFontTx/>
              <a:buNone/>
              <a:tabLst/>
              <a:defRPr/>
            </a:pPr>
            <a:r>
              <a:rPr kumimoji="1" lang="ja-JP" altLang="ja-JP" sz="1454" b="0" i="0" u="none" strike="noStrike" kern="1200" cap="none" spc="0" normalizeH="0" baseline="0" noProof="0" dirty="0">
                <a:ln>
                  <a:noFill/>
                </a:ln>
                <a:solidFill>
                  <a:srgbClr val="000099"/>
                </a:solidFill>
                <a:effectLst/>
                <a:uLnTx/>
                <a:uFillTx/>
                <a:latin typeface="HGPｺﾞｼｯｸE" panose="020B0900000000000000" pitchFamily="50" charset="-128"/>
                <a:ea typeface="HGPｺﾞｼｯｸE" panose="020B0900000000000000" pitchFamily="50" charset="-128"/>
                <a:cs typeface="+mn-cs"/>
              </a:rPr>
              <a:t>ＰＣＲ検査体制の</a:t>
            </a:r>
            <a:r>
              <a:rPr kumimoji="1" lang="ja-JP" altLang="en-US" sz="1454" b="0" i="0" u="none" strike="noStrike" kern="1200" cap="none" spc="0" normalizeH="0" baseline="0" noProof="0" dirty="0">
                <a:ln>
                  <a:noFill/>
                </a:ln>
                <a:solidFill>
                  <a:srgbClr val="000099"/>
                </a:solidFill>
                <a:effectLst/>
                <a:uLnTx/>
                <a:uFillTx/>
                <a:latin typeface="HGPｺﾞｼｯｸE" panose="020B0900000000000000" pitchFamily="50" charset="-128"/>
                <a:ea typeface="HGPｺﾞｼｯｸE" panose="020B0900000000000000" pitchFamily="50" charset="-128"/>
                <a:cs typeface="+mn-cs"/>
              </a:rPr>
              <a:t>継続</a:t>
            </a:r>
            <a:r>
              <a:rPr kumimoji="1" lang="ja-JP" altLang="ja-JP" sz="1454" b="0" i="0" u="none" strike="noStrike" kern="1200" cap="none" spc="0" normalizeH="0" baseline="0" noProof="0" dirty="0">
                <a:ln>
                  <a:noFill/>
                </a:ln>
                <a:solidFill>
                  <a:srgbClr val="000099"/>
                </a:solidFill>
                <a:effectLst/>
                <a:uLnTx/>
                <a:uFillTx/>
                <a:latin typeface="HGPｺﾞｼｯｸE" panose="020B0900000000000000" pitchFamily="50" charset="-128"/>
                <a:ea typeface="HGPｺﾞｼｯｸE" panose="020B0900000000000000" pitchFamily="50" charset="-128"/>
                <a:cs typeface="+mn-cs"/>
              </a:rPr>
              <a:t>　</a:t>
            </a:r>
            <a:r>
              <a:rPr kumimoji="1" lang="ja-JP" altLang="en-US" sz="1454" b="0" i="0" u="none" strike="noStrike" kern="1200" cap="none" spc="0" normalizeH="0" baseline="0" noProof="0" dirty="0">
                <a:ln>
                  <a:noFill/>
                </a:ln>
                <a:solidFill>
                  <a:srgbClr val="000099"/>
                </a:solidFill>
                <a:effectLst/>
                <a:uLnTx/>
                <a:uFillTx/>
                <a:latin typeface="HGPｺﾞｼｯｸE" panose="020B0900000000000000" pitchFamily="50" charset="-128"/>
                <a:ea typeface="HGPｺﾞｼｯｸE" panose="020B0900000000000000" pitchFamily="50" charset="-128"/>
                <a:cs typeface="+mn-cs"/>
              </a:rPr>
              <a:t>　　　　　④８３億７，２００万円（</a:t>
            </a:r>
            <a:r>
              <a:rPr kumimoji="1" lang="ja-JP" altLang="ja-JP" sz="1454" b="0" i="0" u="none" strike="noStrike" kern="1200" cap="none" spc="0" normalizeH="0" baseline="0" noProof="0" dirty="0">
                <a:ln>
                  <a:noFill/>
                </a:ln>
                <a:solidFill>
                  <a:srgbClr val="000099"/>
                </a:solidFill>
                <a:effectLst/>
                <a:uLnTx/>
                <a:uFillTx/>
                <a:latin typeface="HGPｺﾞｼｯｸE" panose="020B0900000000000000" pitchFamily="50" charset="-128"/>
                <a:ea typeface="HGPｺﾞｼｯｸE" panose="020B0900000000000000" pitchFamily="50" charset="-128"/>
                <a:cs typeface="+mn-cs"/>
              </a:rPr>
              <a:t>③ ９６億</a:t>
            </a:r>
            <a:r>
              <a:rPr kumimoji="1" lang="ja-JP" altLang="en-US" sz="1454" b="0" i="0" u="none" strike="noStrike" kern="1200" cap="none" spc="0" normalizeH="0" baseline="0" noProof="0" dirty="0">
                <a:ln>
                  <a:noFill/>
                </a:ln>
                <a:solidFill>
                  <a:srgbClr val="000099"/>
                </a:solidFill>
                <a:effectLst/>
                <a:uLnTx/>
                <a:uFillTx/>
                <a:latin typeface="HGPｺﾞｼｯｸE" panose="020B0900000000000000" pitchFamily="50" charset="-128"/>
                <a:ea typeface="HGPｺﾞｼｯｸE" panose="020B0900000000000000" pitchFamily="50" charset="-128"/>
                <a:cs typeface="+mn-cs"/>
              </a:rPr>
              <a:t>６</a:t>
            </a:r>
            <a:r>
              <a:rPr kumimoji="1" lang="ja-JP" altLang="ja-JP" sz="1454" b="0" i="0" u="none" strike="noStrike" kern="1200" cap="none" spc="0" normalizeH="0" baseline="0" noProof="0" dirty="0">
                <a:ln>
                  <a:noFill/>
                </a:ln>
                <a:solidFill>
                  <a:srgbClr val="000099"/>
                </a:solidFill>
                <a:effectLst/>
                <a:uLnTx/>
                <a:uFillTx/>
                <a:latin typeface="HGPｺﾞｼｯｸE" panose="020B0900000000000000" pitchFamily="50" charset="-128"/>
                <a:ea typeface="HGPｺﾞｼｯｸE" panose="020B0900000000000000" pitchFamily="50" charset="-128"/>
                <a:cs typeface="+mn-cs"/>
              </a:rPr>
              <a:t>，</a:t>
            </a:r>
            <a:r>
              <a:rPr kumimoji="1" lang="ja-JP" altLang="en-US" sz="1454" b="0" i="0" u="none" strike="noStrike" kern="1200" cap="none" spc="0" normalizeH="0" baseline="0" noProof="0" dirty="0">
                <a:ln>
                  <a:noFill/>
                </a:ln>
                <a:solidFill>
                  <a:srgbClr val="000099"/>
                </a:solidFill>
                <a:effectLst/>
                <a:uLnTx/>
                <a:uFillTx/>
                <a:latin typeface="HGPｺﾞｼｯｸE" panose="020B0900000000000000" pitchFamily="50" charset="-128"/>
                <a:ea typeface="HGPｺﾞｼｯｸE" panose="020B0900000000000000" pitchFamily="50" charset="-128"/>
                <a:cs typeface="+mn-cs"/>
              </a:rPr>
              <a:t>８</a:t>
            </a:r>
            <a:r>
              <a:rPr kumimoji="1" lang="ja-JP" altLang="ja-JP" sz="1454" b="0" i="0" u="none" strike="noStrike" kern="1200" cap="none" spc="0" normalizeH="0" baseline="0" noProof="0" dirty="0">
                <a:ln>
                  <a:noFill/>
                </a:ln>
                <a:solidFill>
                  <a:srgbClr val="000099"/>
                </a:solidFill>
                <a:effectLst/>
                <a:uLnTx/>
                <a:uFillTx/>
                <a:latin typeface="HGPｺﾞｼｯｸE" panose="020B0900000000000000" pitchFamily="50" charset="-128"/>
                <a:ea typeface="HGPｺﾞｼｯｸE" panose="020B0900000000000000" pitchFamily="50" charset="-128"/>
                <a:cs typeface="+mn-cs"/>
              </a:rPr>
              <a:t>００万円</a:t>
            </a:r>
            <a:r>
              <a:rPr kumimoji="1" lang="ja-JP" altLang="en-US" sz="1454" b="0" i="0" u="none" strike="noStrike" kern="1200" cap="none" spc="0" normalizeH="0" baseline="0" noProof="0" dirty="0">
                <a:ln>
                  <a:noFill/>
                </a:ln>
                <a:solidFill>
                  <a:srgbClr val="000099"/>
                </a:solidFill>
                <a:effectLst/>
                <a:uLnTx/>
                <a:uFillTx/>
                <a:latin typeface="HGPｺﾞｼｯｸE" panose="020B0900000000000000" pitchFamily="50" charset="-128"/>
                <a:ea typeface="HGPｺﾞｼｯｸE" panose="020B0900000000000000" pitchFamily="50" charset="-128"/>
                <a:cs typeface="+mn-cs"/>
              </a:rPr>
              <a:t>）</a:t>
            </a:r>
            <a:r>
              <a:rPr kumimoji="1" lang="ja-JP" altLang="en-US" sz="1454" b="1" i="0" u="none" strike="noStrike" kern="1200" cap="none" spc="0" normalizeH="0" baseline="0" noProof="0" dirty="0">
                <a:ln>
                  <a:noFill/>
                </a:ln>
                <a:solidFill>
                  <a:srgbClr val="000099"/>
                </a:solidFill>
                <a:effectLst/>
                <a:uLnTx/>
                <a:uFillTx/>
                <a:latin typeface="HGPｺﾞｼｯｸE" panose="020B0900000000000000" pitchFamily="50" charset="-128"/>
                <a:ea typeface="HGPｺﾞｼｯｸE" panose="020B0900000000000000" pitchFamily="50" charset="-128"/>
                <a:cs typeface="+mn-cs"/>
              </a:rPr>
              <a:t>　</a:t>
            </a:r>
          </a:p>
        </p:txBody>
      </p:sp>
      <p:sp>
        <p:nvSpPr>
          <p:cNvPr id="10" name="AutoShape 6"/>
          <p:cNvSpPr>
            <a:spLocks noChangeArrowheads="1"/>
          </p:cNvSpPr>
          <p:nvPr/>
        </p:nvSpPr>
        <p:spPr bwMode="auto">
          <a:xfrm>
            <a:off x="443438" y="1472684"/>
            <a:ext cx="8211251" cy="274710"/>
          </a:xfrm>
          <a:prstGeom prst="roundRect">
            <a:avLst>
              <a:gd name="adj" fmla="val 16667"/>
            </a:avLst>
          </a:prstGeom>
          <a:solidFill>
            <a:schemeClr val="accent1">
              <a:lumMod val="40000"/>
              <a:lumOff val="60000"/>
            </a:schemeClr>
          </a:solidFill>
          <a:ln w="22225">
            <a:noFill/>
            <a:round/>
            <a:headEnd/>
            <a:tailEnd/>
          </a:ln>
          <a:effectLst>
            <a:outerShdw blurRad="50800" dist="38100" dir="2700000" algn="tl" rotWithShape="0">
              <a:prstClr val="black">
                <a:alpha val="40000"/>
              </a:prstClr>
            </a:outerShdw>
          </a:effectLst>
        </p:spPr>
        <p:txBody>
          <a:bodyPr lIns="53951" tIns="0" rIns="53951" bIns="0" anchor="ctr"/>
          <a:lstStyle/>
          <a:p>
            <a:pPr marL="0" marR="0" lvl="0" indent="0" algn="l" defTabSz="844083" rtl="0" eaLnBrk="0" fontAlgn="base" latinLnBrk="0" hangingPunct="0">
              <a:lnSpc>
                <a:spcPct val="100000"/>
              </a:lnSpc>
              <a:spcBef>
                <a:spcPct val="0"/>
              </a:spcBef>
              <a:spcAft>
                <a:spcPct val="0"/>
              </a:spcAft>
              <a:buClrTx/>
              <a:buSzTx/>
              <a:buFontTx/>
              <a:buNone/>
              <a:tabLst/>
              <a:defRPr/>
            </a:pPr>
            <a:r>
              <a:rPr kumimoji="1" lang="ja-JP" altLang="en-US" sz="1454"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新型コロナ受診相談センターの運営　④１３億１，６００万円（</a:t>
            </a:r>
            <a:r>
              <a:rPr kumimoji="1" lang="zh-TW" altLang="en-US" sz="1454"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③８億４００万円</a:t>
            </a:r>
            <a:r>
              <a:rPr kumimoji="1" lang="ja-JP" altLang="en-US" sz="1454"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a:t>
            </a:r>
          </a:p>
        </p:txBody>
      </p:sp>
      <p:sp>
        <p:nvSpPr>
          <p:cNvPr id="11" name="正方形/長方形 10"/>
          <p:cNvSpPr/>
          <p:nvPr/>
        </p:nvSpPr>
        <p:spPr>
          <a:xfrm>
            <a:off x="1578548" y="1840304"/>
            <a:ext cx="6059156" cy="348109"/>
          </a:xfrm>
          <a:prstGeom prst="rect">
            <a:avLst/>
          </a:prstGeom>
        </p:spPr>
        <p:txBody>
          <a:bodyPr wrap="square">
            <a:spAutoFit/>
          </a:bodyPr>
          <a:lstStyle/>
          <a:p>
            <a:pPr marL="0" marR="0" lvl="0" indent="0" algn="l" defTabSz="844083" rtl="0" eaLnBrk="0" fontAlgn="base" latinLnBrk="0" hangingPunct="0">
              <a:lnSpc>
                <a:spcPct val="100000"/>
              </a:lnSpc>
              <a:spcBef>
                <a:spcPct val="0"/>
              </a:spcBef>
              <a:spcAft>
                <a:spcPct val="0"/>
              </a:spcAft>
              <a:buClrTx/>
              <a:buSzTx/>
              <a:buFontTx/>
              <a:buNone/>
              <a:tabLst/>
              <a:defRPr/>
            </a:pPr>
            <a:r>
              <a:rPr kumimoji="1" lang="ja-JP" altLang="en-US"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（令和２年度から継続）</a:t>
            </a:r>
            <a:endParaRPr kumimoji="1" lang="ja-JP" altLang="en-US" sz="1246" b="1"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p:txBody>
      </p:sp>
      <p:sp>
        <p:nvSpPr>
          <p:cNvPr id="12" name="正方形/長方形 11"/>
          <p:cNvSpPr/>
          <p:nvPr/>
        </p:nvSpPr>
        <p:spPr>
          <a:xfrm>
            <a:off x="1589125" y="2995919"/>
            <a:ext cx="6059156" cy="348109"/>
          </a:xfrm>
          <a:prstGeom prst="rect">
            <a:avLst/>
          </a:prstGeom>
        </p:spPr>
        <p:txBody>
          <a:bodyPr wrap="square">
            <a:spAutoFit/>
          </a:bodyPr>
          <a:lstStyle/>
          <a:p>
            <a:pPr marL="0" marR="0" lvl="0" indent="0" algn="l" defTabSz="844083" rtl="0" eaLnBrk="0" fontAlgn="base" latinLnBrk="0" hangingPunct="0">
              <a:lnSpc>
                <a:spcPct val="100000"/>
              </a:lnSpc>
              <a:spcBef>
                <a:spcPct val="0"/>
              </a:spcBef>
              <a:spcAft>
                <a:spcPct val="0"/>
              </a:spcAft>
              <a:buClrTx/>
              <a:buSzTx/>
              <a:buFontTx/>
              <a:buNone/>
              <a:tabLst/>
              <a:defRPr/>
            </a:pPr>
            <a:r>
              <a:rPr kumimoji="1" lang="ja-JP" altLang="en-US"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（令和２年度から継続）</a:t>
            </a:r>
            <a:endParaRPr kumimoji="1" lang="ja-JP" altLang="en-US" sz="1246" b="1"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p:txBody>
      </p:sp>
      <p:sp>
        <p:nvSpPr>
          <p:cNvPr id="13" name="AutoShape 6"/>
          <p:cNvSpPr>
            <a:spLocks noChangeArrowheads="1"/>
          </p:cNvSpPr>
          <p:nvPr/>
        </p:nvSpPr>
        <p:spPr bwMode="auto">
          <a:xfrm>
            <a:off x="443439" y="3509242"/>
            <a:ext cx="8211250" cy="467862"/>
          </a:xfrm>
          <a:prstGeom prst="roundRect">
            <a:avLst>
              <a:gd name="adj" fmla="val 16667"/>
            </a:avLst>
          </a:prstGeom>
          <a:solidFill>
            <a:schemeClr val="accent1">
              <a:lumMod val="40000"/>
              <a:lumOff val="60000"/>
            </a:schemeClr>
          </a:solidFill>
          <a:ln w="22225">
            <a:noFill/>
            <a:round/>
            <a:headEnd/>
            <a:tailEnd/>
          </a:ln>
          <a:effectLst>
            <a:outerShdw blurRad="50800" dist="38100" dir="2700000" algn="tl" rotWithShape="0">
              <a:prstClr val="black">
                <a:alpha val="40000"/>
              </a:prstClr>
            </a:outerShdw>
          </a:effectLst>
        </p:spPr>
        <p:txBody>
          <a:bodyPr lIns="53951" tIns="0" rIns="53951" bIns="0" anchor="ctr"/>
          <a:lstStyle/>
          <a:p>
            <a:pPr marL="0" marR="0" lvl="0" indent="0" algn="l" defTabSz="844083" rtl="0" eaLnBrk="0" fontAlgn="base" latinLnBrk="0" hangingPunct="0">
              <a:lnSpc>
                <a:spcPct val="100000"/>
              </a:lnSpc>
              <a:spcBef>
                <a:spcPct val="0"/>
              </a:spcBef>
              <a:spcAft>
                <a:spcPct val="0"/>
              </a:spcAft>
              <a:buClrTx/>
              <a:buSzTx/>
              <a:buFontTx/>
              <a:buNone/>
              <a:tabLst/>
              <a:defRPr/>
            </a:pPr>
            <a:r>
              <a:rPr kumimoji="1" lang="ja-JP" altLang="en-US" sz="1454"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保健所等における健康観察体制の強化など</a:t>
            </a:r>
            <a:endParaRPr kumimoji="1" lang="en-US" altLang="ja-JP" sz="1454"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endParaRPr>
          </a:p>
          <a:p>
            <a:pPr marL="0" marR="0" lvl="0" indent="0" algn="l" defTabSz="844083" rtl="0" eaLnBrk="0" fontAlgn="base" latinLnBrk="0" hangingPunct="0">
              <a:lnSpc>
                <a:spcPct val="100000"/>
              </a:lnSpc>
              <a:spcBef>
                <a:spcPct val="0"/>
              </a:spcBef>
              <a:spcAft>
                <a:spcPct val="0"/>
              </a:spcAft>
              <a:buClrTx/>
              <a:buSzTx/>
              <a:buFontTx/>
              <a:buNone/>
              <a:tabLst/>
              <a:defRPr/>
            </a:pPr>
            <a:r>
              <a:rPr kumimoji="1" lang="ja-JP" altLang="en-US" sz="1454"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　　　　　　　　　　　　　　　　　　　　　　　　④１６億３００万円（③９億８，０００万円）</a:t>
            </a:r>
          </a:p>
        </p:txBody>
      </p:sp>
      <p:sp>
        <p:nvSpPr>
          <p:cNvPr id="15" name="正方形/長方形 14"/>
          <p:cNvSpPr/>
          <p:nvPr/>
        </p:nvSpPr>
        <p:spPr>
          <a:xfrm>
            <a:off x="1589125" y="4077600"/>
            <a:ext cx="6059156" cy="348109"/>
          </a:xfrm>
          <a:prstGeom prst="rect">
            <a:avLst/>
          </a:prstGeom>
        </p:spPr>
        <p:txBody>
          <a:bodyPr wrap="square">
            <a:spAutoFit/>
          </a:bodyPr>
          <a:lstStyle/>
          <a:p>
            <a:pPr marL="0" marR="0" lvl="0" indent="0" algn="l" defTabSz="844083" rtl="0" eaLnBrk="0" fontAlgn="base" latinLnBrk="0" hangingPunct="0">
              <a:lnSpc>
                <a:spcPct val="100000"/>
              </a:lnSpc>
              <a:spcBef>
                <a:spcPct val="0"/>
              </a:spcBef>
              <a:spcAft>
                <a:spcPct val="0"/>
              </a:spcAft>
              <a:buClrTx/>
              <a:buSzTx/>
              <a:buFontTx/>
              <a:buNone/>
              <a:tabLst/>
              <a:defRPr/>
            </a:pPr>
            <a:r>
              <a:rPr kumimoji="1" lang="ja-JP" altLang="en-US"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（令和２年度から継続）</a:t>
            </a:r>
            <a:endParaRPr kumimoji="1" lang="ja-JP" altLang="en-US" sz="1246" b="1"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p:txBody>
      </p:sp>
      <p:sp>
        <p:nvSpPr>
          <p:cNvPr id="16" name="正方形/長方形 15"/>
          <p:cNvSpPr/>
          <p:nvPr/>
        </p:nvSpPr>
        <p:spPr>
          <a:xfrm>
            <a:off x="1578548" y="2208207"/>
            <a:ext cx="6059156" cy="348109"/>
          </a:xfrm>
          <a:prstGeom prst="rect">
            <a:avLst/>
          </a:prstGeom>
        </p:spPr>
        <p:txBody>
          <a:bodyPr wrap="square">
            <a:spAutoFit/>
          </a:bodyPr>
          <a:lstStyle/>
          <a:p>
            <a:pPr marL="0" marR="0" lvl="0" indent="0" algn="l" defTabSz="633062" rtl="0" eaLnBrk="0" fontAlgn="base" latinLnBrk="0" hangingPunct="0">
              <a:lnSpc>
                <a:spcPct val="100000"/>
              </a:lnSpc>
              <a:spcBef>
                <a:spcPct val="0"/>
              </a:spcBef>
              <a:spcAft>
                <a:spcPct val="0"/>
              </a:spcAft>
              <a:buClrTx/>
              <a:buSzTx/>
              <a:buFontTx/>
              <a:buNone/>
              <a:tabLst/>
              <a:defRPr/>
            </a:pPr>
            <a:r>
              <a:rPr kumimoji="1" lang="ja-JP" altLang="en-US"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a:t>
            </a:r>
            <a:r>
              <a:rPr kumimoji="1" lang="ja-JP" altLang="en-US" sz="1292" b="1" i="0" u="none" strike="noStrike" kern="1200" cap="none" spc="0" normalizeH="0" baseline="0" noProof="0" dirty="0">
                <a:ln>
                  <a:noFill/>
                </a:ln>
                <a:solidFill>
                  <a:srgbClr val="000099"/>
                </a:solidFill>
                <a:effectLst/>
                <a:uLnTx/>
                <a:uFillTx/>
                <a:latin typeface="Meiryo UI" panose="020B0604030504040204" pitchFamily="50" charset="-128"/>
                <a:ea typeface="Meiryo UI" panose="020B0604030504040204" pitchFamily="50" charset="-128"/>
                <a:cs typeface="+mn-cs"/>
              </a:rPr>
              <a:t>４５億１，６００万円（第４回補正）</a:t>
            </a:r>
            <a:endParaRPr kumimoji="1" lang="en-US" altLang="ja-JP" sz="1292" b="1" i="0" u="none" strike="noStrike" kern="1200" cap="none" spc="0" normalizeH="0" baseline="0" noProof="0" dirty="0">
              <a:ln>
                <a:noFill/>
              </a:ln>
              <a:solidFill>
                <a:srgbClr val="000099"/>
              </a:solidFill>
              <a:effectLst/>
              <a:uLnTx/>
              <a:uFillTx/>
              <a:latin typeface="Meiryo UI" panose="020B0604030504040204" pitchFamily="50" charset="-128"/>
              <a:ea typeface="Meiryo UI" panose="020B0604030504040204" pitchFamily="50" charset="-128"/>
              <a:cs typeface="+mn-cs"/>
            </a:endParaRPr>
          </a:p>
        </p:txBody>
      </p:sp>
      <p:sp>
        <p:nvSpPr>
          <p:cNvPr id="17" name="正方形/長方形 16"/>
          <p:cNvSpPr/>
          <p:nvPr/>
        </p:nvSpPr>
        <p:spPr>
          <a:xfrm>
            <a:off x="1542422" y="3174059"/>
            <a:ext cx="6059156" cy="348109"/>
          </a:xfrm>
          <a:prstGeom prst="rect">
            <a:avLst/>
          </a:prstGeom>
        </p:spPr>
        <p:txBody>
          <a:bodyPr wrap="square">
            <a:spAutoFit/>
          </a:bodyPr>
          <a:lstStyle/>
          <a:p>
            <a:pPr marL="0" marR="0" lvl="0" indent="0" algn="l" defTabSz="633062" rtl="0" eaLnBrk="0" fontAlgn="base" latinLnBrk="0" hangingPunct="0">
              <a:lnSpc>
                <a:spcPct val="100000"/>
              </a:lnSpc>
              <a:spcBef>
                <a:spcPct val="0"/>
              </a:spcBef>
              <a:spcAft>
                <a:spcPct val="0"/>
              </a:spcAft>
              <a:buClrTx/>
              <a:buSzTx/>
              <a:buFontTx/>
              <a:buNone/>
              <a:tabLst/>
              <a:defRPr/>
            </a:pPr>
            <a:r>
              <a:rPr kumimoji="1" lang="ja-JP" altLang="en-US"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a:t>
            </a:r>
            <a:r>
              <a:rPr kumimoji="1" lang="ja-JP" altLang="en-US" sz="1292" b="1" i="0" u="none" strike="noStrike" kern="1200" cap="none" spc="0" normalizeH="0" baseline="0" noProof="0" dirty="0">
                <a:ln>
                  <a:noFill/>
                </a:ln>
                <a:solidFill>
                  <a:srgbClr val="000099"/>
                </a:solidFill>
                <a:effectLst/>
                <a:uLnTx/>
                <a:uFillTx/>
                <a:latin typeface="Meiryo UI" panose="020B0604030504040204" pitchFamily="50" charset="-128"/>
                <a:ea typeface="Meiryo UI" panose="020B0604030504040204" pitchFamily="50" charset="-128"/>
                <a:cs typeface="+mn-cs"/>
              </a:rPr>
              <a:t>３３億４，９００万円（第４回補正）</a:t>
            </a:r>
            <a:endParaRPr kumimoji="1" lang="en-US" altLang="ja-JP" sz="1292" b="1" i="0" u="none" strike="noStrike" kern="1200" cap="none" spc="0" normalizeH="0" baseline="0" noProof="0" dirty="0">
              <a:ln>
                <a:noFill/>
              </a:ln>
              <a:solidFill>
                <a:srgbClr val="000099"/>
              </a:solidFill>
              <a:effectLst/>
              <a:uLnTx/>
              <a:uFillTx/>
              <a:latin typeface="Meiryo UI" panose="020B0604030504040204" pitchFamily="50" charset="-128"/>
              <a:ea typeface="Meiryo UI" panose="020B0604030504040204" pitchFamily="50" charset="-128"/>
              <a:cs typeface="+mn-cs"/>
            </a:endParaRPr>
          </a:p>
        </p:txBody>
      </p:sp>
      <p:sp>
        <p:nvSpPr>
          <p:cNvPr id="18" name="正方形/長方形 17"/>
          <p:cNvSpPr/>
          <p:nvPr/>
        </p:nvSpPr>
        <p:spPr>
          <a:xfrm>
            <a:off x="1636760" y="4270770"/>
            <a:ext cx="6059156" cy="348109"/>
          </a:xfrm>
          <a:prstGeom prst="rect">
            <a:avLst/>
          </a:prstGeom>
        </p:spPr>
        <p:txBody>
          <a:bodyPr wrap="square">
            <a:spAutoFit/>
          </a:bodyPr>
          <a:lstStyle/>
          <a:p>
            <a:pPr marL="0" marR="0" lvl="0" indent="0" algn="l" defTabSz="633062" rtl="0" eaLnBrk="0" fontAlgn="base" latinLnBrk="0" hangingPunct="0">
              <a:lnSpc>
                <a:spcPct val="100000"/>
              </a:lnSpc>
              <a:spcBef>
                <a:spcPct val="0"/>
              </a:spcBef>
              <a:spcAft>
                <a:spcPct val="0"/>
              </a:spcAft>
              <a:buClrTx/>
              <a:buSzTx/>
              <a:buFontTx/>
              <a:buNone/>
              <a:tabLst/>
              <a:defRPr/>
            </a:pPr>
            <a:r>
              <a:rPr kumimoji="1" lang="ja-JP" altLang="en-US"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a:t>
            </a:r>
            <a:r>
              <a:rPr kumimoji="1" lang="ja-JP" altLang="en-US" sz="1292" b="1" i="0" u="none" strike="noStrike" kern="1200" cap="none" spc="0" normalizeH="0" baseline="0" noProof="0" dirty="0">
                <a:ln>
                  <a:noFill/>
                </a:ln>
                <a:solidFill>
                  <a:srgbClr val="000099"/>
                </a:solidFill>
                <a:effectLst/>
                <a:uLnTx/>
                <a:uFillTx/>
                <a:latin typeface="Meiryo UI" panose="020B0604030504040204" pitchFamily="50" charset="-128"/>
                <a:ea typeface="Meiryo UI" panose="020B0604030504040204" pitchFamily="50" charset="-128"/>
                <a:cs typeface="+mn-cs"/>
              </a:rPr>
              <a:t>４３億７，２００万円（第４回補正）</a:t>
            </a:r>
            <a:endParaRPr kumimoji="1" lang="en-US" altLang="ja-JP" sz="1292" b="1" i="0" u="none" strike="noStrike" kern="1200" cap="none" spc="0" normalizeH="0" baseline="0" noProof="0" dirty="0">
              <a:ln>
                <a:noFill/>
              </a:ln>
              <a:solidFill>
                <a:srgbClr val="000099"/>
              </a:solidFill>
              <a:effectLst/>
              <a:uLnTx/>
              <a:uFillTx/>
              <a:latin typeface="Meiryo UI" panose="020B0604030504040204" pitchFamily="50" charset="-128"/>
              <a:ea typeface="Meiryo UI" panose="020B0604030504040204" pitchFamily="50" charset="-128"/>
              <a:cs typeface="+mn-cs"/>
            </a:endParaRPr>
          </a:p>
        </p:txBody>
      </p:sp>
      <p:sp>
        <p:nvSpPr>
          <p:cNvPr id="22" name="AutoShape 6"/>
          <p:cNvSpPr>
            <a:spLocks noChangeArrowheads="1"/>
          </p:cNvSpPr>
          <p:nvPr/>
        </p:nvSpPr>
        <p:spPr bwMode="auto">
          <a:xfrm>
            <a:off x="443439" y="4643690"/>
            <a:ext cx="8211249" cy="454278"/>
          </a:xfrm>
          <a:prstGeom prst="roundRect">
            <a:avLst>
              <a:gd name="adj" fmla="val 16667"/>
            </a:avLst>
          </a:prstGeom>
          <a:solidFill>
            <a:schemeClr val="accent1">
              <a:lumMod val="40000"/>
              <a:lumOff val="60000"/>
            </a:schemeClr>
          </a:solidFill>
          <a:ln w="22225">
            <a:noFill/>
            <a:round/>
            <a:headEnd/>
            <a:tailEnd/>
          </a:ln>
          <a:effectLst>
            <a:outerShdw blurRad="50800" dist="38100" dir="2700000" algn="tl" rotWithShape="0">
              <a:prstClr val="black">
                <a:alpha val="40000"/>
              </a:prstClr>
            </a:outerShdw>
          </a:effectLst>
        </p:spPr>
        <p:txBody>
          <a:bodyPr lIns="53951" tIns="0" rIns="53951" bIns="0" anchor="ctr"/>
          <a:lstStyle/>
          <a:p>
            <a:pPr marL="0" marR="0" lvl="0" indent="0" algn="l" defTabSz="844083" rtl="0" eaLnBrk="0" fontAlgn="base" latinLnBrk="0" hangingPunct="0">
              <a:lnSpc>
                <a:spcPct val="100000"/>
              </a:lnSpc>
              <a:spcBef>
                <a:spcPct val="0"/>
              </a:spcBef>
              <a:spcAft>
                <a:spcPct val="0"/>
              </a:spcAft>
              <a:buClrTx/>
              <a:buSzTx/>
              <a:buFontTx/>
              <a:buNone/>
              <a:tabLst/>
              <a:defRPr/>
            </a:pPr>
            <a:r>
              <a:rPr kumimoji="1" lang="ja-JP" altLang="en-US" sz="1454"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新型コロナウイルス感染症軽症者等自宅療養者への配食サービス事業</a:t>
            </a:r>
          </a:p>
          <a:p>
            <a:pPr marL="0" marR="0" lvl="0" indent="0" algn="l" defTabSz="633062" rtl="0" eaLnBrk="0" fontAlgn="base" latinLnBrk="0" hangingPunct="0">
              <a:lnSpc>
                <a:spcPct val="100000"/>
              </a:lnSpc>
              <a:spcBef>
                <a:spcPct val="0"/>
              </a:spcBef>
              <a:spcAft>
                <a:spcPct val="0"/>
              </a:spcAft>
              <a:buClrTx/>
              <a:buSzTx/>
              <a:buFontTx/>
              <a:buNone/>
              <a:tabLst/>
              <a:defRPr/>
            </a:pPr>
            <a:r>
              <a:rPr kumimoji="1" lang="ja-JP" altLang="en-US" sz="1454"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　　　　　　　　　　　　　　　　　　　　　④２２億５，６００万円（③１８億５，１００万円）</a:t>
            </a:r>
          </a:p>
        </p:txBody>
      </p:sp>
      <p:sp>
        <p:nvSpPr>
          <p:cNvPr id="23" name="正方形/長方形 22"/>
          <p:cNvSpPr/>
          <p:nvPr/>
        </p:nvSpPr>
        <p:spPr>
          <a:xfrm>
            <a:off x="4755493" y="5129967"/>
            <a:ext cx="3085674" cy="546945"/>
          </a:xfrm>
          <a:prstGeom prst="rect">
            <a:avLst/>
          </a:prstGeom>
        </p:spPr>
        <p:txBody>
          <a:bodyPr wrap="square">
            <a:spAutoFit/>
          </a:bodyPr>
          <a:lstStyle/>
          <a:p>
            <a:pPr marL="0" marR="0" lvl="0" indent="0" algn="l" defTabSz="633062" rtl="0" eaLnBrk="0" fontAlgn="base" latinLnBrk="0" hangingPunct="0">
              <a:lnSpc>
                <a:spcPct val="100000"/>
              </a:lnSpc>
              <a:spcBef>
                <a:spcPct val="0"/>
              </a:spcBef>
              <a:spcAft>
                <a:spcPct val="0"/>
              </a:spcAft>
              <a:buClrTx/>
              <a:buSzTx/>
              <a:buFontTx/>
              <a:buNone/>
              <a:tabLst/>
              <a:defRPr/>
            </a:pPr>
            <a:r>
              <a:rPr kumimoji="1" lang="ja-JP" altLang="en-US"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a:t>
            </a:r>
            <a:r>
              <a:rPr kumimoji="1" lang="ja-JP" altLang="en-US" sz="1292" b="1" i="0" u="none" strike="noStrike" kern="1200" cap="none" spc="0" normalizeH="0" baseline="0" noProof="0" dirty="0">
                <a:ln>
                  <a:noFill/>
                </a:ln>
                <a:solidFill>
                  <a:srgbClr val="000099"/>
                </a:solidFill>
                <a:effectLst/>
                <a:uLnTx/>
                <a:uFillTx/>
                <a:latin typeface="Meiryo UI" panose="020B0604030504040204" pitchFamily="50" charset="-128"/>
                <a:ea typeface="Meiryo UI" panose="020B0604030504040204" pitchFamily="50" charset="-128"/>
                <a:cs typeface="+mn-cs"/>
              </a:rPr>
              <a:t>６１億７，４００万円（第４回補正）</a:t>
            </a:r>
            <a:endParaRPr kumimoji="1" lang="en-US" altLang="ja-JP" sz="1292" b="1" i="0" u="none" strike="noStrike" kern="1200" cap="none" spc="0" normalizeH="0" baseline="0" noProof="0" dirty="0">
              <a:ln>
                <a:noFill/>
              </a:ln>
              <a:solidFill>
                <a:srgbClr val="000099"/>
              </a:solidFill>
              <a:effectLst/>
              <a:uLnTx/>
              <a:uFillTx/>
              <a:latin typeface="Meiryo UI" panose="020B0604030504040204" pitchFamily="50" charset="-128"/>
              <a:ea typeface="Meiryo UI" panose="020B0604030504040204" pitchFamily="50" charset="-128"/>
              <a:cs typeface="+mn-cs"/>
            </a:endParaRPr>
          </a:p>
        </p:txBody>
      </p:sp>
      <p:sp>
        <p:nvSpPr>
          <p:cNvPr id="24" name="正方形/長方形 23"/>
          <p:cNvSpPr/>
          <p:nvPr/>
        </p:nvSpPr>
        <p:spPr>
          <a:xfrm>
            <a:off x="1534296" y="5162301"/>
            <a:ext cx="6059156" cy="348109"/>
          </a:xfrm>
          <a:prstGeom prst="rect">
            <a:avLst/>
          </a:prstGeom>
        </p:spPr>
        <p:txBody>
          <a:bodyPr wrap="square">
            <a:spAutoFit/>
          </a:bodyPr>
          <a:lstStyle/>
          <a:p>
            <a:pPr marL="0" marR="0" lvl="0" indent="0" algn="l" defTabSz="844083" rtl="0" eaLnBrk="0" fontAlgn="base" latinLnBrk="0" hangingPunct="0">
              <a:lnSpc>
                <a:spcPct val="100000"/>
              </a:lnSpc>
              <a:spcBef>
                <a:spcPct val="0"/>
              </a:spcBef>
              <a:spcAft>
                <a:spcPct val="0"/>
              </a:spcAft>
              <a:buClrTx/>
              <a:buSzTx/>
              <a:buFontTx/>
              <a:buNone/>
              <a:tabLst/>
              <a:defRPr/>
            </a:pPr>
            <a:r>
              <a:rPr kumimoji="1" lang="ja-JP" altLang="en-US"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（令和２年度から継続）</a:t>
            </a:r>
            <a:endParaRPr kumimoji="1" lang="ja-JP" altLang="en-US" sz="1246" b="1"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p:txBody>
      </p:sp>
      <p:sp>
        <p:nvSpPr>
          <p:cNvPr id="2" name="スライド番号プレースホルダー 1"/>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1E2DCCE-2328-4EE7-B47C-8DACD135FF60}" type="slidenum">
              <a:rPr kumimoji="1" lang="en-US" altLang="ja-JP" sz="11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322</a:t>
            </a:fld>
            <a:endParaRPr kumimoji="1" lang="en-US" altLang="ja-JP" sz="11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
        <p:nvSpPr>
          <p:cNvPr id="19" name="テキスト ボックス 36"/>
          <p:cNvSpPr txBox="1"/>
          <p:nvPr/>
        </p:nvSpPr>
        <p:spPr>
          <a:xfrm>
            <a:off x="53576" y="46166"/>
            <a:ext cx="3993789"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Ⅳ</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　新型</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コロナウイルス感染症</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対策</a:t>
            </a:r>
            <a:endPar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endParaRPr>
          </a:p>
        </p:txBody>
      </p:sp>
    </p:spTree>
    <p:extLst>
      <p:ext uri="{BB962C8B-B14F-4D97-AF65-F5344CB8AC3E}">
        <p14:creationId xmlns:p14="http://schemas.microsoft.com/office/powerpoint/2010/main" val="3572565567"/>
      </p:ext>
    </p:extLst>
  </p:cSld>
  <p:clrMapOvr>
    <a:masterClrMapping/>
  </p:clrMapOvr>
  <p:transition/>
  <p:timing>
    <p:tnLst>
      <p:par>
        <p:cTn id="1" dur="indefinite" restart="never" nodeType="tmRoot"/>
      </p:par>
    </p:tnLst>
  </p:timing>
</p:sld>
</file>

<file path=ppt/slides/slide3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Rectangle 4"/>
          <p:cNvSpPr>
            <a:spLocks noChangeArrowheads="1"/>
          </p:cNvSpPr>
          <p:nvPr/>
        </p:nvSpPr>
        <p:spPr bwMode="auto">
          <a:xfrm>
            <a:off x="351693" y="1068661"/>
            <a:ext cx="8440615" cy="329712"/>
          </a:xfrm>
          <a:prstGeom prst="rect">
            <a:avLst/>
          </a:prstGeom>
          <a:solidFill>
            <a:srgbClr val="000099"/>
          </a:solidFill>
          <a:ln w="38100" algn="ctr">
            <a:noFill/>
            <a:miter lim="800000"/>
            <a:headEnd/>
            <a:tailEnd/>
          </a:ln>
          <a:effectLst/>
        </p:spPr>
        <p:txBody>
          <a:bodyPr wrap="none" lIns="53951" tIns="26975" rIns="53951" bIns="26975" anchor="ctr"/>
          <a:lstStyle/>
          <a:p>
            <a:pPr marL="0" marR="0" lvl="0" indent="0" algn="ctr" defTabSz="633062" rtl="0" eaLnBrk="1" fontAlgn="base" latinLnBrk="0" hangingPunct="1">
              <a:lnSpc>
                <a:spcPct val="100000"/>
              </a:lnSpc>
              <a:spcBef>
                <a:spcPct val="0"/>
              </a:spcBef>
              <a:spcAft>
                <a:spcPct val="0"/>
              </a:spcAft>
              <a:buClrTx/>
              <a:buSzTx/>
              <a:buFontTx/>
              <a:buNone/>
              <a:tabLst/>
              <a:defRPr/>
            </a:pPr>
            <a:r>
              <a:rPr kumimoji="1" lang="ja-JP" altLang="en-US" sz="1939"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HG創英角ｺﾞｼｯｸUB" pitchFamily="49" charset="-128"/>
                <a:cs typeface="+mn-cs"/>
              </a:rPr>
              <a:t>令和４年度</a:t>
            </a:r>
            <a:endParaRPr kumimoji="1" lang="en-US" altLang="ja-JP" sz="1939"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HG創英角ｺﾞｼｯｸUB" pitchFamily="49" charset="-128"/>
              <a:cs typeface="+mn-cs"/>
            </a:endParaRPr>
          </a:p>
        </p:txBody>
      </p:sp>
      <p:sp>
        <p:nvSpPr>
          <p:cNvPr id="7" name="コンテンツ プレースホルダー 2"/>
          <p:cNvSpPr txBox="1">
            <a:spLocks/>
          </p:cNvSpPr>
          <p:nvPr/>
        </p:nvSpPr>
        <p:spPr>
          <a:xfrm>
            <a:off x="1523267" y="2319607"/>
            <a:ext cx="6096367" cy="1292832"/>
          </a:xfrm>
          <a:prstGeom prst="rect">
            <a:avLst/>
          </a:prstGeom>
        </p:spPr>
        <p:txBody>
          <a:bodyPr anchor="t" anchorCtr="0">
            <a:noAutofit/>
          </a:bodyPr>
          <a:lstStyle>
            <a:lvl1pPr marL="285750" indent="-285750" algn="l" rtl="0" eaLnBrk="0" fontAlgn="base" hangingPunct="0">
              <a:spcBef>
                <a:spcPct val="20000"/>
              </a:spcBef>
              <a:spcAft>
                <a:spcPct val="0"/>
              </a:spcAft>
              <a:buChar char="•"/>
              <a:defRPr kumimoji="1" sz="2800">
                <a:solidFill>
                  <a:schemeClr val="tx1"/>
                </a:solidFill>
                <a:latin typeface="+mn-lt"/>
                <a:ea typeface="+mn-ea"/>
                <a:cs typeface="+mn-cs"/>
              </a:defRPr>
            </a:lvl1pPr>
            <a:lvl2pPr marL="627063" indent="-236538" algn="l" rtl="0" eaLnBrk="0" fontAlgn="base" hangingPunct="0">
              <a:spcBef>
                <a:spcPct val="20000"/>
              </a:spcBef>
              <a:spcAft>
                <a:spcPct val="0"/>
              </a:spcAft>
              <a:buChar char="–"/>
              <a:defRPr kumimoji="1" sz="2400">
                <a:solidFill>
                  <a:schemeClr val="tx1"/>
                </a:solidFill>
                <a:latin typeface="+mn-lt"/>
                <a:ea typeface="+mn-ea"/>
              </a:defRPr>
            </a:lvl2pPr>
            <a:lvl3pPr marL="968375" indent="-188913" algn="l" rtl="0" eaLnBrk="0" fontAlgn="base" hangingPunct="0">
              <a:spcBef>
                <a:spcPct val="20000"/>
              </a:spcBef>
              <a:spcAft>
                <a:spcPct val="0"/>
              </a:spcAft>
              <a:buChar char="•"/>
              <a:defRPr kumimoji="1" sz="2000">
                <a:solidFill>
                  <a:schemeClr val="tx1"/>
                </a:solidFill>
                <a:latin typeface="+mn-lt"/>
                <a:ea typeface="+mn-ea"/>
              </a:defRPr>
            </a:lvl3pPr>
            <a:lvl4pPr marL="1357313" indent="-188913" algn="l" rtl="0" eaLnBrk="0" fontAlgn="base" hangingPunct="0">
              <a:spcBef>
                <a:spcPct val="20000"/>
              </a:spcBef>
              <a:spcAft>
                <a:spcPct val="0"/>
              </a:spcAft>
              <a:buChar char="–"/>
              <a:defRPr kumimoji="1" sz="1700">
                <a:solidFill>
                  <a:schemeClr val="tx1"/>
                </a:solidFill>
                <a:latin typeface="+mn-lt"/>
                <a:ea typeface="+mn-ea"/>
              </a:defRPr>
            </a:lvl4pPr>
            <a:lvl5pPr marL="1747838" indent="-188913" algn="l" rtl="0" eaLnBrk="0" fontAlgn="base" hangingPunct="0">
              <a:spcBef>
                <a:spcPct val="20000"/>
              </a:spcBef>
              <a:spcAft>
                <a:spcPct val="0"/>
              </a:spcAft>
              <a:buChar char="»"/>
              <a:defRPr kumimoji="1" sz="1700">
                <a:solidFill>
                  <a:schemeClr val="tx1"/>
                </a:solidFill>
                <a:latin typeface="+mn-lt"/>
                <a:ea typeface="+mn-ea"/>
              </a:defRPr>
            </a:lvl5pPr>
            <a:lvl6pPr marL="2142013" indent="-194728" algn="l" rtl="0" fontAlgn="base">
              <a:spcBef>
                <a:spcPct val="20000"/>
              </a:spcBef>
              <a:spcAft>
                <a:spcPct val="0"/>
              </a:spcAft>
              <a:buChar char="»"/>
              <a:defRPr kumimoji="1" sz="1700">
                <a:solidFill>
                  <a:schemeClr val="tx1"/>
                </a:solidFill>
                <a:latin typeface="+mn-lt"/>
                <a:ea typeface="+mn-ea"/>
              </a:defRPr>
            </a:lvl6pPr>
            <a:lvl7pPr marL="2531469" indent="-194728" algn="l" rtl="0" fontAlgn="base">
              <a:spcBef>
                <a:spcPct val="20000"/>
              </a:spcBef>
              <a:spcAft>
                <a:spcPct val="0"/>
              </a:spcAft>
              <a:buChar char="»"/>
              <a:defRPr kumimoji="1" sz="1700">
                <a:solidFill>
                  <a:schemeClr val="tx1"/>
                </a:solidFill>
                <a:latin typeface="+mn-lt"/>
                <a:ea typeface="+mn-ea"/>
              </a:defRPr>
            </a:lvl7pPr>
            <a:lvl8pPr marL="2920928" indent="-194728" algn="l" rtl="0" fontAlgn="base">
              <a:spcBef>
                <a:spcPct val="20000"/>
              </a:spcBef>
              <a:spcAft>
                <a:spcPct val="0"/>
              </a:spcAft>
              <a:buChar char="»"/>
              <a:defRPr kumimoji="1" sz="1700">
                <a:solidFill>
                  <a:schemeClr val="tx1"/>
                </a:solidFill>
                <a:latin typeface="+mn-lt"/>
                <a:ea typeface="+mn-ea"/>
              </a:defRPr>
            </a:lvl8pPr>
            <a:lvl9pPr marL="3310386" indent="-194728" algn="l" rtl="0" fontAlgn="base">
              <a:spcBef>
                <a:spcPct val="20000"/>
              </a:spcBef>
              <a:spcAft>
                <a:spcPct val="0"/>
              </a:spcAft>
              <a:buChar char="»"/>
              <a:defRPr kumimoji="1" sz="1700">
                <a:solidFill>
                  <a:schemeClr val="tx1"/>
                </a:solidFill>
                <a:latin typeface="+mn-lt"/>
                <a:ea typeface="+mn-ea"/>
              </a:defRPr>
            </a:lvl9pPr>
          </a:lstStyle>
          <a:p>
            <a:pPr marL="197832" marR="0" lvl="0" indent="-197832" algn="l" defTabSz="633062" rtl="0" eaLnBrk="0" fontAlgn="base" latinLnBrk="0" hangingPunct="0">
              <a:lnSpc>
                <a:spcPct val="120000"/>
              </a:lnSpc>
              <a:spcBef>
                <a:spcPts val="0"/>
              </a:spcBef>
              <a:spcAft>
                <a:spcPct val="0"/>
              </a:spcAft>
              <a:buClrTx/>
              <a:buSzTx/>
              <a:buFont typeface="Wingdings" panose="05000000000000000000" pitchFamily="2" charset="2"/>
              <a:buChar char="Ø"/>
              <a:tabLst/>
              <a:defRPr/>
            </a:pPr>
            <a:endParaRPr kumimoji="1" lang="ja-JP" altLang="en-US" sz="831"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p:txBody>
      </p:sp>
      <p:sp>
        <p:nvSpPr>
          <p:cNvPr id="11" name="正方形/長方形 10"/>
          <p:cNvSpPr/>
          <p:nvPr/>
        </p:nvSpPr>
        <p:spPr>
          <a:xfrm>
            <a:off x="1510839" y="1971188"/>
            <a:ext cx="6059156" cy="348109"/>
          </a:xfrm>
          <a:prstGeom prst="rect">
            <a:avLst/>
          </a:prstGeom>
        </p:spPr>
        <p:txBody>
          <a:bodyPr wrap="square">
            <a:spAutoFit/>
          </a:bodyPr>
          <a:lstStyle/>
          <a:p>
            <a:pPr marL="0" marR="0" lvl="0" indent="0" algn="l" defTabSz="844083" rtl="0" eaLnBrk="0" fontAlgn="base" latinLnBrk="0" hangingPunct="0">
              <a:lnSpc>
                <a:spcPct val="100000"/>
              </a:lnSpc>
              <a:spcBef>
                <a:spcPct val="0"/>
              </a:spcBef>
              <a:spcAft>
                <a:spcPct val="0"/>
              </a:spcAft>
              <a:buClrTx/>
              <a:buSzTx/>
              <a:buFontTx/>
              <a:buNone/>
              <a:tabLst/>
              <a:defRPr/>
            </a:pPr>
            <a:r>
              <a:rPr kumimoji="1" lang="ja-JP" altLang="en-US"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（令和２年度から継続）</a:t>
            </a:r>
            <a:endParaRPr kumimoji="1" lang="ja-JP" altLang="en-US" sz="1246" b="1"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p:txBody>
      </p:sp>
      <p:sp>
        <p:nvSpPr>
          <p:cNvPr id="17" name="AutoShape 6"/>
          <p:cNvSpPr>
            <a:spLocks noChangeArrowheads="1"/>
          </p:cNvSpPr>
          <p:nvPr/>
        </p:nvSpPr>
        <p:spPr bwMode="auto">
          <a:xfrm>
            <a:off x="489311" y="1448492"/>
            <a:ext cx="8165378" cy="502933"/>
          </a:xfrm>
          <a:prstGeom prst="roundRect">
            <a:avLst>
              <a:gd name="adj" fmla="val 16667"/>
            </a:avLst>
          </a:prstGeom>
          <a:solidFill>
            <a:schemeClr val="accent1">
              <a:lumMod val="40000"/>
              <a:lumOff val="60000"/>
            </a:schemeClr>
          </a:solidFill>
          <a:ln w="22225">
            <a:noFill/>
            <a:round/>
            <a:headEnd/>
            <a:tailEnd/>
          </a:ln>
          <a:effectLst>
            <a:outerShdw blurRad="50800" dist="38100" dir="2700000" algn="tl" rotWithShape="0">
              <a:prstClr val="black">
                <a:alpha val="40000"/>
              </a:prstClr>
            </a:outerShdw>
          </a:effectLst>
        </p:spPr>
        <p:txBody>
          <a:bodyPr lIns="53951" tIns="0" rIns="53951" bIns="0" anchor="ctr"/>
          <a:lstStyle/>
          <a:p>
            <a:pPr marL="0" marR="0" lvl="0" indent="0" algn="l" defTabSz="633062" rtl="0" eaLnBrk="0" fontAlgn="base" latinLnBrk="0" hangingPunct="0">
              <a:lnSpc>
                <a:spcPct val="100000"/>
              </a:lnSpc>
              <a:spcBef>
                <a:spcPct val="0"/>
              </a:spcBef>
              <a:spcAft>
                <a:spcPct val="0"/>
              </a:spcAft>
              <a:buClrTx/>
              <a:buSzTx/>
              <a:buFontTx/>
              <a:buNone/>
              <a:tabLst/>
              <a:defRPr/>
            </a:pPr>
            <a:r>
              <a:rPr kumimoji="1" lang="ja-JP" altLang="en-US" sz="1454"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新型コロナウイルス感染症患者</a:t>
            </a:r>
            <a:r>
              <a:rPr kumimoji="1" lang="zh-TW" altLang="en-US" sz="1454"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入院医療費公費負担</a:t>
            </a:r>
            <a:endParaRPr kumimoji="1" lang="en-US" altLang="zh-TW" sz="1454"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endParaRPr>
          </a:p>
          <a:p>
            <a:pPr marL="0" marR="0" lvl="0" indent="0" algn="l" defTabSz="633062" rtl="0" eaLnBrk="0" fontAlgn="base" latinLnBrk="0" hangingPunct="0">
              <a:lnSpc>
                <a:spcPct val="100000"/>
              </a:lnSpc>
              <a:spcBef>
                <a:spcPct val="0"/>
              </a:spcBef>
              <a:spcAft>
                <a:spcPct val="0"/>
              </a:spcAft>
              <a:buClrTx/>
              <a:buSzTx/>
              <a:buFontTx/>
              <a:buNone/>
              <a:tabLst/>
              <a:defRPr/>
            </a:pPr>
            <a:r>
              <a:rPr kumimoji="1" lang="ja-JP" altLang="en-US" sz="1454"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　　　　　　　　　　　　　　　　　　　　　　④４１億５，０００万円（③</a:t>
            </a:r>
            <a:r>
              <a:rPr kumimoji="1" lang="zh-TW" altLang="en-US" sz="1454"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４億５，</a:t>
            </a:r>
            <a:r>
              <a:rPr kumimoji="1" lang="ja-JP" altLang="en-US" sz="1454"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７</a:t>
            </a:r>
            <a:r>
              <a:rPr kumimoji="1" lang="zh-TW" altLang="en-US" sz="1454"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００万円</a:t>
            </a:r>
            <a:r>
              <a:rPr kumimoji="1" lang="ja-JP" altLang="en-US" sz="1454"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a:t>
            </a:r>
          </a:p>
        </p:txBody>
      </p:sp>
      <p:sp>
        <p:nvSpPr>
          <p:cNvPr id="18" name="正方形/長方形 17"/>
          <p:cNvSpPr/>
          <p:nvPr/>
        </p:nvSpPr>
        <p:spPr>
          <a:xfrm>
            <a:off x="1611932" y="2259722"/>
            <a:ext cx="6059156" cy="348109"/>
          </a:xfrm>
          <a:prstGeom prst="rect">
            <a:avLst/>
          </a:prstGeom>
        </p:spPr>
        <p:txBody>
          <a:bodyPr wrap="square">
            <a:spAutoFit/>
          </a:bodyPr>
          <a:lstStyle/>
          <a:p>
            <a:pPr marL="0" marR="0" lvl="0" indent="0" algn="l" defTabSz="633062" rtl="0" eaLnBrk="0" fontAlgn="base" latinLnBrk="0" hangingPunct="0">
              <a:lnSpc>
                <a:spcPct val="100000"/>
              </a:lnSpc>
              <a:spcBef>
                <a:spcPct val="0"/>
              </a:spcBef>
              <a:spcAft>
                <a:spcPct val="0"/>
              </a:spcAft>
              <a:buClrTx/>
              <a:buSzTx/>
              <a:buFontTx/>
              <a:buNone/>
              <a:tabLst/>
              <a:defRPr/>
            </a:pPr>
            <a:r>
              <a:rPr kumimoji="1" lang="ja-JP" altLang="en-US"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a:t>
            </a:r>
            <a:r>
              <a:rPr kumimoji="1" lang="ja-JP" altLang="en-US" sz="1292" b="1" i="0" u="none" strike="noStrike" kern="1200" cap="none" spc="0" normalizeH="0" baseline="0" noProof="0" dirty="0">
                <a:ln>
                  <a:noFill/>
                </a:ln>
                <a:solidFill>
                  <a:srgbClr val="000099"/>
                </a:solidFill>
                <a:effectLst/>
                <a:uLnTx/>
                <a:uFillTx/>
                <a:latin typeface="Meiryo UI" panose="020B0604030504040204" pitchFamily="50" charset="-128"/>
                <a:ea typeface="Meiryo UI" panose="020B0604030504040204" pitchFamily="50" charset="-128"/>
                <a:cs typeface="+mn-cs"/>
              </a:rPr>
              <a:t>２１億６，０００万円（第４回補正）</a:t>
            </a:r>
            <a:endParaRPr kumimoji="1" lang="en-US" altLang="ja-JP" sz="1292" b="1" i="0" u="none" strike="noStrike" kern="1200" cap="none" spc="0" normalizeH="0" baseline="0" noProof="0" dirty="0">
              <a:ln>
                <a:noFill/>
              </a:ln>
              <a:solidFill>
                <a:srgbClr val="000099"/>
              </a:solidFill>
              <a:effectLst/>
              <a:uLnTx/>
              <a:uFillTx/>
              <a:latin typeface="Meiryo UI" panose="020B0604030504040204" pitchFamily="50" charset="-128"/>
              <a:ea typeface="Meiryo UI" panose="020B0604030504040204" pitchFamily="50" charset="-128"/>
              <a:cs typeface="+mn-cs"/>
            </a:endParaRPr>
          </a:p>
        </p:txBody>
      </p:sp>
      <p:sp>
        <p:nvSpPr>
          <p:cNvPr id="16" name="AutoShape 6"/>
          <p:cNvSpPr>
            <a:spLocks noChangeArrowheads="1"/>
          </p:cNvSpPr>
          <p:nvPr/>
        </p:nvSpPr>
        <p:spPr bwMode="auto">
          <a:xfrm>
            <a:off x="489311" y="2628529"/>
            <a:ext cx="8165378" cy="447753"/>
          </a:xfrm>
          <a:prstGeom prst="roundRect">
            <a:avLst>
              <a:gd name="adj" fmla="val 16667"/>
            </a:avLst>
          </a:prstGeom>
          <a:solidFill>
            <a:schemeClr val="accent1">
              <a:lumMod val="40000"/>
              <a:lumOff val="60000"/>
            </a:schemeClr>
          </a:solidFill>
          <a:ln w="22225">
            <a:noFill/>
            <a:round/>
            <a:headEnd/>
            <a:tailEnd/>
          </a:ln>
          <a:effectLst>
            <a:outerShdw blurRad="50800" dist="38100" dir="2700000" algn="tl" rotWithShape="0">
              <a:prstClr val="black">
                <a:alpha val="40000"/>
              </a:prstClr>
            </a:outerShdw>
          </a:effectLst>
        </p:spPr>
        <p:txBody>
          <a:bodyPr lIns="53951" tIns="0" rIns="53951" bIns="0" anchor="ctr"/>
          <a:lstStyle/>
          <a:p>
            <a:pPr marL="0" marR="0" lvl="0" indent="0" algn="l" defTabSz="633062" rtl="0" eaLnBrk="0" fontAlgn="base" latinLnBrk="0" hangingPunct="0">
              <a:lnSpc>
                <a:spcPct val="100000"/>
              </a:lnSpc>
              <a:spcBef>
                <a:spcPct val="0"/>
              </a:spcBef>
              <a:spcAft>
                <a:spcPct val="0"/>
              </a:spcAft>
              <a:buClrTx/>
              <a:buSzTx/>
              <a:buFontTx/>
              <a:buNone/>
              <a:tabLst/>
              <a:defRPr/>
            </a:pPr>
            <a:r>
              <a:rPr kumimoji="1" lang="ja-JP" altLang="en-US" sz="1454"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新型コロナウイルス感染症患者受入病床拡充協力金</a:t>
            </a:r>
            <a:endParaRPr kumimoji="1" lang="en-US" altLang="ja-JP" sz="1454"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endParaRPr>
          </a:p>
          <a:p>
            <a:pPr marL="0" marR="0" lvl="0" indent="0" algn="l" defTabSz="633062" rtl="0" eaLnBrk="0" fontAlgn="base" latinLnBrk="0" hangingPunct="0">
              <a:lnSpc>
                <a:spcPct val="100000"/>
              </a:lnSpc>
              <a:spcBef>
                <a:spcPct val="0"/>
              </a:spcBef>
              <a:spcAft>
                <a:spcPct val="0"/>
              </a:spcAft>
              <a:buClrTx/>
              <a:buSzTx/>
              <a:buFontTx/>
              <a:buNone/>
              <a:tabLst/>
              <a:defRPr/>
            </a:pPr>
            <a:r>
              <a:rPr kumimoji="1" lang="ja-JP" altLang="en-US" sz="1454"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　　　　　　　　　　　　　　　　　　　　　　④１３億８，０００万円（③６億６，０００万円）</a:t>
            </a:r>
          </a:p>
        </p:txBody>
      </p:sp>
      <p:sp>
        <p:nvSpPr>
          <p:cNvPr id="19" name="正方形/長方形 18"/>
          <p:cNvSpPr/>
          <p:nvPr/>
        </p:nvSpPr>
        <p:spPr>
          <a:xfrm>
            <a:off x="1471814" y="3402662"/>
            <a:ext cx="6059156" cy="603883"/>
          </a:xfrm>
          <a:prstGeom prst="rect">
            <a:avLst/>
          </a:prstGeom>
        </p:spPr>
        <p:txBody>
          <a:bodyPr wrap="square">
            <a:spAutoFit/>
          </a:bodyPr>
          <a:lstStyle/>
          <a:p>
            <a:pPr marL="0" marR="0" lvl="0" indent="0" algn="l" defTabSz="633062" rtl="0" eaLnBrk="0" fontAlgn="base" latinLnBrk="0" hangingPunct="0">
              <a:lnSpc>
                <a:spcPct val="100000"/>
              </a:lnSpc>
              <a:spcBef>
                <a:spcPct val="0"/>
              </a:spcBef>
              <a:spcAft>
                <a:spcPct val="0"/>
              </a:spcAft>
              <a:buClrTx/>
              <a:buSzTx/>
              <a:buFontTx/>
              <a:buNone/>
              <a:tabLst/>
              <a:defRPr/>
            </a:pPr>
            <a:r>
              <a:rPr kumimoji="1" lang="ja-JP" altLang="en-US"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a:t>
            </a:r>
            <a:r>
              <a:rPr kumimoji="1" lang="ja-JP" altLang="en-US" sz="1292" b="1" i="0" u="none" strike="noStrike" kern="1200" cap="none" spc="0" normalizeH="0" baseline="0" noProof="0" dirty="0">
                <a:ln>
                  <a:noFill/>
                </a:ln>
                <a:solidFill>
                  <a:srgbClr val="000099"/>
                </a:solidFill>
                <a:effectLst/>
                <a:uLnTx/>
                <a:uFillTx/>
                <a:latin typeface="Meiryo UI" panose="020B0604030504040204" pitchFamily="50" charset="-128"/>
                <a:ea typeface="Meiryo UI" panose="020B0604030504040204" pitchFamily="50" charset="-128"/>
                <a:cs typeface="+mn-cs"/>
              </a:rPr>
              <a:t>８２億５，０００万円（第１回補正）</a:t>
            </a:r>
            <a:endParaRPr kumimoji="1" lang="en-US" altLang="ja-JP" sz="1292" b="1" i="0" u="none" strike="noStrike" kern="1200" cap="none" spc="0" normalizeH="0" baseline="0" noProof="0" dirty="0">
              <a:ln>
                <a:noFill/>
              </a:ln>
              <a:solidFill>
                <a:srgbClr val="000099"/>
              </a:solidFill>
              <a:effectLst/>
              <a:uLnTx/>
              <a:uFillTx/>
              <a:latin typeface="Meiryo UI" panose="020B0604030504040204" pitchFamily="50" charset="-128"/>
              <a:ea typeface="Meiryo UI" panose="020B0604030504040204" pitchFamily="50" charset="-128"/>
              <a:cs typeface="+mn-cs"/>
            </a:endParaRPr>
          </a:p>
          <a:p>
            <a:pPr marL="0" marR="0" lvl="0" indent="0" algn="l" defTabSz="633062" rtl="0" eaLnBrk="0" fontAlgn="base" latinLnBrk="0" hangingPunct="0">
              <a:lnSpc>
                <a:spcPct val="100000"/>
              </a:lnSpc>
              <a:spcBef>
                <a:spcPct val="0"/>
              </a:spcBef>
              <a:spcAft>
                <a:spcPct val="0"/>
              </a:spcAft>
              <a:buClrTx/>
              <a:buSzTx/>
              <a:buFontTx/>
              <a:buNone/>
              <a:tabLst/>
              <a:defRPr/>
            </a:pPr>
            <a:endParaRPr kumimoji="1" lang="en-US" altLang="ja-JP" sz="1662" b="1"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p:txBody>
      </p:sp>
      <p:sp>
        <p:nvSpPr>
          <p:cNvPr id="22" name="正方形/長方形 21"/>
          <p:cNvSpPr/>
          <p:nvPr/>
        </p:nvSpPr>
        <p:spPr>
          <a:xfrm>
            <a:off x="1490419" y="3092183"/>
            <a:ext cx="6059156" cy="348109"/>
          </a:xfrm>
          <a:prstGeom prst="rect">
            <a:avLst/>
          </a:prstGeom>
        </p:spPr>
        <p:txBody>
          <a:bodyPr wrap="square">
            <a:spAutoFit/>
          </a:bodyPr>
          <a:lstStyle/>
          <a:p>
            <a:pPr marL="0" marR="0" lvl="0" indent="0" algn="l" defTabSz="844083" rtl="0" eaLnBrk="0" fontAlgn="base" latinLnBrk="0" hangingPunct="0">
              <a:lnSpc>
                <a:spcPct val="100000"/>
              </a:lnSpc>
              <a:spcBef>
                <a:spcPct val="0"/>
              </a:spcBef>
              <a:spcAft>
                <a:spcPct val="0"/>
              </a:spcAft>
              <a:buClrTx/>
              <a:buSzTx/>
              <a:buFontTx/>
              <a:buNone/>
              <a:tabLst/>
              <a:defRPr/>
            </a:pPr>
            <a:r>
              <a:rPr kumimoji="1" lang="ja-JP" altLang="en-US"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（令和２年度から継続）</a:t>
            </a:r>
            <a:endParaRPr kumimoji="1" lang="ja-JP" altLang="en-US" sz="1246" b="1"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p:txBody>
      </p:sp>
      <p:sp>
        <p:nvSpPr>
          <p:cNvPr id="23" name="AutoShape 6"/>
          <p:cNvSpPr>
            <a:spLocks noChangeArrowheads="1"/>
          </p:cNvSpPr>
          <p:nvPr/>
        </p:nvSpPr>
        <p:spPr bwMode="auto">
          <a:xfrm>
            <a:off x="489312" y="3784106"/>
            <a:ext cx="8165377" cy="445269"/>
          </a:xfrm>
          <a:prstGeom prst="roundRect">
            <a:avLst>
              <a:gd name="adj" fmla="val 16667"/>
            </a:avLst>
          </a:prstGeom>
          <a:solidFill>
            <a:schemeClr val="accent1">
              <a:lumMod val="40000"/>
              <a:lumOff val="60000"/>
            </a:schemeClr>
          </a:solidFill>
          <a:ln w="22225">
            <a:noFill/>
            <a:round/>
            <a:headEnd/>
            <a:tailEnd/>
          </a:ln>
          <a:effectLst>
            <a:outerShdw blurRad="50800" dist="38100" dir="2700000" algn="tl" rotWithShape="0">
              <a:prstClr val="black">
                <a:alpha val="40000"/>
              </a:prstClr>
            </a:outerShdw>
          </a:effectLst>
        </p:spPr>
        <p:txBody>
          <a:bodyPr lIns="53951" tIns="0" rIns="53951" bIns="0" anchor="ctr"/>
          <a:lstStyle/>
          <a:p>
            <a:pPr marL="0" marR="0" lvl="0" indent="0" algn="l" defTabSz="633062" rtl="0" eaLnBrk="0" fontAlgn="base" latinLnBrk="0" hangingPunct="0">
              <a:lnSpc>
                <a:spcPct val="100000"/>
              </a:lnSpc>
              <a:spcBef>
                <a:spcPct val="0"/>
              </a:spcBef>
              <a:spcAft>
                <a:spcPct val="0"/>
              </a:spcAft>
              <a:buClrTx/>
              <a:buSzTx/>
              <a:buFontTx/>
              <a:buNone/>
              <a:tabLst/>
              <a:defRPr/>
            </a:pPr>
            <a:r>
              <a:rPr kumimoji="1" lang="ja-JP" altLang="en-US" sz="1454"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新型コロナウイルスワクチン接種事業</a:t>
            </a:r>
            <a:endParaRPr kumimoji="1" lang="en-US" altLang="ja-JP" sz="1454"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endParaRPr>
          </a:p>
          <a:p>
            <a:pPr marL="0" marR="0" lvl="0" indent="0" algn="l" defTabSz="633062" rtl="0" eaLnBrk="0" fontAlgn="base" latinLnBrk="0" hangingPunct="0">
              <a:lnSpc>
                <a:spcPct val="100000"/>
              </a:lnSpc>
              <a:spcBef>
                <a:spcPct val="0"/>
              </a:spcBef>
              <a:spcAft>
                <a:spcPct val="0"/>
              </a:spcAft>
              <a:buClrTx/>
              <a:buSzTx/>
              <a:buFontTx/>
              <a:buNone/>
              <a:tabLst/>
              <a:defRPr/>
            </a:pPr>
            <a:r>
              <a:rPr kumimoji="1" lang="ja-JP" altLang="en-US" sz="1454"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　　　　　　　　　　　　　　　　　　　④１１６億８，３００万円（③１６７億３，０００万円）</a:t>
            </a:r>
          </a:p>
        </p:txBody>
      </p:sp>
      <p:sp>
        <p:nvSpPr>
          <p:cNvPr id="26" name="正方形/長方形 25"/>
          <p:cNvSpPr/>
          <p:nvPr/>
        </p:nvSpPr>
        <p:spPr>
          <a:xfrm>
            <a:off x="1611932" y="4393340"/>
            <a:ext cx="6059156" cy="348109"/>
          </a:xfrm>
          <a:prstGeom prst="rect">
            <a:avLst/>
          </a:prstGeom>
        </p:spPr>
        <p:txBody>
          <a:bodyPr wrap="square">
            <a:spAutoFit/>
          </a:bodyPr>
          <a:lstStyle/>
          <a:p>
            <a:pPr marL="0" marR="0" lvl="0" indent="0" algn="l" defTabSz="844083" rtl="0" eaLnBrk="0" fontAlgn="base" latinLnBrk="0" hangingPunct="0">
              <a:lnSpc>
                <a:spcPct val="100000"/>
              </a:lnSpc>
              <a:spcBef>
                <a:spcPct val="0"/>
              </a:spcBef>
              <a:spcAft>
                <a:spcPct val="0"/>
              </a:spcAft>
              <a:buClrTx/>
              <a:buSzTx/>
              <a:buFontTx/>
              <a:buNone/>
              <a:tabLst/>
              <a:defRPr/>
            </a:pPr>
            <a:r>
              <a:rPr kumimoji="1" lang="ja-JP" altLang="en-US"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（令和２年度から継続）</a:t>
            </a:r>
            <a:endParaRPr kumimoji="1" lang="ja-JP" altLang="en-US" sz="1246" b="1"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p:txBody>
      </p:sp>
      <p:sp>
        <p:nvSpPr>
          <p:cNvPr id="2" name="スライド番号プレースホルダー 1"/>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1E2DCCE-2328-4EE7-B47C-8DACD135FF60}" type="slidenum">
              <a:rPr kumimoji="1" lang="en-US" altLang="ja-JP" sz="11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323</a:t>
            </a:fld>
            <a:endParaRPr kumimoji="1" lang="en-US" altLang="ja-JP" sz="11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
        <p:nvSpPr>
          <p:cNvPr id="13" name="テキスト ボックス 36"/>
          <p:cNvSpPr txBox="1"/>
          <p:nvPr/>
        </p:nvSpPr>
        <p:spPr>
          <a:xfrm>
            <a:off x="53576" y="46166"/>
            <a:ext cx="3993789"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Ⅳ</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　新型</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コロナウイルス感染症</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対策</a:t>
            </a:r>
            <a:endPar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endParaRPr>
          </a:p>
        </p:txBody>
      </p:sp>
    </p:spTree>
    <p:extLst>
      <p:ext uri="{BB962C8B-B14F-4D97-AF65-F5344CB8AC3E}">
        <p14:creationId xmlns:p14="http://schemas.microsoft.com/office/powerpoint/2010/main" val="1728475588"/>
      </p:ext>
    </p:extLst>
  </p:cSld>
  <p:clrMapOvr>
    <a:masterClrMapping/>
  </p:clrMapOvr>
  <p:transition/>
  <p:timing>
    <p:tnLst>
      <p:par>
        <p:cTn id="1" dur="indefinite" restart="never" nodeType="tmRoot"/>
      </p:par>
    </p:tnLst>
  </p:timing>
</p:sld>
</file>

<file path=ppt/slides/slide3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Rectangle 4"/>
          <p:cNvSpPr>
            <a:spLocks noChangeArrowheads="1"/>
          </p:cNvSpPr>
          <p:nvPr/>
        </p:nvSpPr>
        <p:spPr bwMode="auto">
          <a:xfrm>
            <a:off x="350227" y="1050682"/>
            <a:ext cx="8442081" cy="439616"/>
          </a:xfrm>
          <a:prstGeom prst="rect">
            <a:avLst/>
          </a:prstGeom>
          <a:solidFill>
            <a:srgbClr val="000099"/>
          </a:solidFill>
          <a:ln w="38100" algn="ctr">
            <a:noFill/>
            <a:miter lim="800000"/>
            <a:headEnd/>
            <a:tailEnd/>
          </a:ln>
          <a:effectLst/>
        </p:spPr>
        <p:txBody>
          <a:bodyPr wrap="none" lIns="71934" tIns="35967" rIns="71934" bIns="35967" anchor="ctr"/>
          <a:lstStyle/>
          <a:p>
            <a:pPr marL="0" marR="0" lvl="0" indent="0" algn="ctr" defTabSz="844083" rtl="0" eaLnBrk="1" fontAlgn="base" latinLnBrk="0" hangingPunct="1">
              <a:lnSpc>
                <a:spcPct val="100000"/>
              </a:lnSpc>
              <a:spcBef>
                <a:spcPct val="0"/>
              </a:spcBef>
              <a:spcAft>
                <a:spcPct val="0"/>
              </a:spcAft>
              <a:buClrTx/>
              <a:buSzTx/>
              <a:buFontTx/>
              <a:buNone/>
              <a:tabLst/>
              <a:defRPr/>
            </a:pPr>
            <a:r>
              <a:rPr kumimoji="1" lang="ja-JP" altLang="en-US" sz="2585"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HG創英角ｺﾞｼｯｸUB" pitchFamily="49" charset="-128"/>
                <a:cs typeface="+mn-cs"/>
              </a:rPr>
              <a:t>令和４年度</a:t>
            </a:r>
            <a:endParaRPr kumimoji="1" lang="en-US" altLang="ja-JP" sz="2585"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HG創英角ｺﾞｼｯｸUB" pitchFamily="49" charset="-128"/>
              <a:cs typeface="+mn-cs"/>
            </a:endParaRPr>
          </a:p>
        </p:txBody>
      </p:sp>
      <p:sp>
        <p:nvSpPr>
          <p:cNvPr id="7" name="コンテンツ プレースホルダー 2"/>
          <p:cNvSpPr txBox="1">
            <a:spLocks/>
          </p:cNvSpPr>
          <p:nvPr/>
        </p:nvSpPr>
        <p:spPr>
          <a:xfrm>
            <a:off x="507022" y="1949810"/>
            <a:ext cx="8128490" cy="1723776"/>
          </a:xfrm>
          <a:prstGeom prst="rect">
            <a:avLst/>
          </a:prstGeom>
        </p:spPr>
        <p:txBody>
          <a:bodyPr anchor="t" anchorCtr="0">
            <a:noAutofit/>
          </a:bodyPr>
          <a:lstStyle>
            <a:lvl1pPr marL="285750" indent="-285750" algn="l" rtl="0" eaLnBrk="0" fontAlgn="base" hangingPunct="0">
              <a:spcBef>
                <a:spcPct val="20000"/>
              </a:spcBef>
              <a:spcAft>
                <a:spcPct val="0"/>
              </a:spcAft>
              <a:buChar char="•"/>
              <a:defRPr kumimoji="1" sz="2800">
                <a:solidFill>
                  <a:schemeClr val="tx1"/>
                </a:solidFill>
                <a:latin typeface="+mn-lt"/>
                <a:ea typeface="+mn-ea"/>
                <a:cs typeface="+mn-cs"/>
              </a:defRPr>
            </a:lvl1pPr>
            <a:lvl2pPr marL="627063" indent="-236538" algn="l" rtl="0" eaLnBrk="0" fontAlgn="base" hangingPunct="0">
              <a:spcBef>
                <a:spcPct val="20000"/>
              </a:spcBef>
              <a:spcAft>
                <a:spcPct val="0"/>
              </a:spcAft>
              <a:buChar char="–"/>
              <a:defRPr kumimoji="1" sz="2400">
                <a:solidFill>
                  <a:schemeClr val="tx1"/>
                </a:solidFill>
                <a:latin typeface="+mn-lt"/>
                <a:ea typeface="+mn-ea"/>
              </a:defRPr>
            </a:lvl2pPr>
            <a:lvl3pPr marL="968375" indent="-188913" algn="l" rtl="0" eaLnBrk="0" fontAlgn="base" hangingPunct="0">
              <a:spcBef>
                <a:spcPct val="20000"/>
              </a:spcBef>
              <a:spcAft>
                <a:spcPct val="0"/>
              </a:spcAft>
              <a:buChar char="•"/>
              <a:defRPr kumimoji="1" sz="2000">
                <a:solidFill>
                  <a:schemeClr val="tx1"/>
                </a:solidFill>
                <a:latin typeface="+mn-lt"/>
                <a:ea typeface="+mn-ea"/>
              </a:defRPr>
            </a:lvl3pPr>
            <a:lvl4pPr marL="1357313" indent="-188913" algn="l" rtl="0" eaLnBrk="0" fontAlgn="base" hangingPunct="0">
              <a:spcBef>
                <a:spcPct val="20000"/>
              </a:spcBef>
              <a:spcAft>
                <a:spcPct val="0"/>
              </a:spcAft>
              <a:buChar char="–"/>
              <a:defRPr kumimoji="1" sz="1700">
                <a:solidFill>
                  <a:schemeClr val="tx1"/>
                </a:solidFill>
                <a:latin typeface="+mn-lt"/>
                <a:ea typeface="+mn-ea"/>
              </a:defRPr>
            </a:lvl4pPr>
            <a:lvl5pPr marL="1747838" indent="-188913" algn="l" rtl="0" eaLnBrk="0" fontAlgn="base" hangingPunct="0">
              <a:spcBef>
                <a:spcPct val="20000"/>
              </a:spcBef>
              <a:spcAft>
                <a:spcPct val="0"/>
              </a:spcAft>
              <a:buChar char="»"/>
              <a:defRPr kumimoji="1" sz="1700">
                <a:solidFill>
                  <a:schemeClr val="tx1"/>
                </a:solidFill>
                <a:latin typeface="+mn-lt"/>
                <a:ea typeface="+mn-ea"/>
              </a:defRPr>
            </a:lvl5pPr>
            <a:lvl6pPr marL="2142013" indent="-194728" algn="l" rtl="0" fontAlgn="base">
              <a:spcBef>
                <a:spcPct val="20000"/>
              </a:spcBef>
              <a:spcAft>
                <a:spcPct val="0"/>
              </a:spcAft>
              <a:buChar char="»"/>
              <a:defRPr kumimoji="1" sz="1700">
                <a:solidFill>
                  <a:schemeClr val="tx1"/>
                </a:solidFill>
                <a:latin typeface="+mn-lt"/>
                <a:ea typeface="+mn-ea"/>
              </a:defRPr>
            </a:lvl6pPr>
            <a:lvl7pPr marL="2531469" indent="-194728" algn="l" rtl="0" fontAlgn="base">
              <a:spcBef>
                <a:spcPct val="20000"/>
              </a:spcBef>
              <a:spcAft>
                <a:spcPct val="0"/>
              </a:spcAft>
              <a:buChar char="»"/>
              <a:defRPr kumimoji="1" sz="1700">
                <a:solidFill>
                  <a:schemeClr val="tx1"/>
                </a:solidFill>
                <a:latin typeface="+mn-lt"/>
                <a:ea typeface="+mn-ea"/>
              </a:defRPr>
            </a:lvl7pPr>
            <a:lvl8pPr marL="2920928" indent="-194728" algn="l" rtl="0" fontAlgn="base">
              <a:spcBef>
                <a:spcPct val="20000"/>
              </a:spcBef>
              <a:spcAft>
                <a:spcPct val="0"/>
              </a:spcAft>
              <a:buChar char="»"/>
              <a:defRPr kumimoji="1" sz="1700">
                <a:solidFill>
                  <a:schemeClr val="tx1"/>
                </a:solidFill>
                <a:latin typeface="+mn-lt"/>
                <a:ea typeface="+mn-ea"/>
              </a:defRPr>
            </a:lvl8pPr>
            <a:lvl9pPr marL="3310386" indent="-194728" algn="l" rtl="0" fontAlgn="base">
              <a:spcBef>
                <a:spcPct val="20000"/>
              </a:spcBef>
              <a:spcAft>
                <a:spcPct val="0"/>
              </a:spcAft>
              <a:buChar char="»"/>
              <a:defRPr kumimoji="1" sz="1700">
                <a:solidFill>
                  <a:schemeClr val="tx1"/>
                </a:solidFill>
                <a:latin typeface="+mn-lt"/>
                <a:ea typeface="+mn-ea"/>
              </a:defRPr>
            </a:lvl9pPr>
          </a:lstStyle>
          <a:p>
            <a:pPr marL="263776" marR="0" lvl="0" indent="-263776" algn="l" defTabSz="844083" rtl="0" eaLnBrk="0" fontAlgn="base" latinLnBrk="0" hangingPunct="0">
              <a:lnSpc>
                <a:spcPct val="120000"/>
              </a:lnSpc>
              <a:spcBef>
                <a:spcPts val="0"/>
              </a:spcBef>
              <a:spcAft>
                <a:spcPct val="0"/>
              </a:spcAft>
              <a:buClrTx/>
              <a:buSzTx/>
              <a:buFont typeface="Wingdings" panose="05000000000000000000" pitchFamily="2" charset="2"/>
              <a:buChar char="Ø"/>
              <a:tabLst/>
              <a:defRPr/>
            </a:pPr>
            <a:endPar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p:txBody>
      </p:sp>
      <p:sp>
        <p:nvSpPr>
          <p:cNvPr id="5" name="AutoShape 6"/>
          <p:cNvSpPr>
            <a:spLocks noChangeArrowheads="1"/>
          </p:cNvSpPr>
          <p:nvPr/>
        </p:nvSpPr>
        <p:spPr bwMode="auto">
          <a:xfrm>
            <a:off x="507024" y="1571585"/>
            <a:ext cx="8128489" cy="366281"/>
          </a:xfrm>
          <a:prstGeom prst="roundRect">
            <a:avLst>
              <a:gd name="adj" fmla="val 16667"/>
            </a:avLst>
          </a:prstGeom>
          <a:solidFill>
            <a:schemeClr val="accent1">
              <a:lumMod val="40000"/>
              <a:lumOff val="60000"/>
            </a:schemeClr>
          </a:solidFill>
          <a:ln w="22225">
            <a:noFill/>
            <a:round/>
            <a:headEnd/>
            <a:tailEnd/>
          </a:ln>
          <a:effectLst>
            <a:outerShdw blurRad="50800" dist="38100" dir="2700000" algn="tl" rotWithShape="0">
              <a:prstClr val="black">
                <a:alpha val="40000"/>
              </a:prstClr>
            </a:outerShdw>
          </a:effectLst>
        </p:spPr>
        <p:txBody>
          <a:bodyPr lIns="71934" tIns="0" rIns="71934" bIns="0" anchor="ctr"/>
          <a:lstStyle/>
          <a:p>
            <a:pPr marL="0" marR="0" lvl="0" indent="0" algn="l" defTabSz="844083" rtl="0" eaLnBrk="0" fontAlgn="base" latinLnBrk="0" hangingPunct="0">
              <a:lnSpc>
                <a:spcPct val="100000"/>
              </a:lnSpc>
              <a:spcBef>
                <a:spcPct val="0"/>
              </a:spcBef>
              <a:spcAft>
                <a:spcPct val="0"/>
              </a:spcAft>
              <a:buClrTx/>
              <a:buSzTx/>
              <a:buFontTx/>
              <a:buNone/>
              <a:tabLst/>
              <a:defRPr/>
            </a:pPr>
            <a:r>
              <a:rPr kumimoji="1" lang="zh-TW" altLang="en-US"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学校教育ＩＣＴ活用事業　④ ６５億８，９００万円         （③ ５３億２，８００万円）</a:t>
            </a:r>
            <a:endParaRPr kumimoji="1" lang="ja-JP" altLang="en-US"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endParaRPr>
          </a:p>
        </p:txBody>
      </p:sp>
      <p:sp>
        <p:nvSpPr>
          <p:cNvPr id="2" name="正方形/長方形 1"/>
          <p:cNvSpPr/>
          <p:nvPr/>
        </p:nvSpPr>
        <p:spPr>
          <a:xfrm>
            <a:off x="507024" y="2127529"/>
            <a:ext cx="8128489" cy="2650084"/>
          </a:xfrm>
          <a:prstGeom prst="rect">
            <a:avLst/>
          </a:prstGeom>
        </p:spPr>
        <p:txBody>
          <a:bodyPr wrap="square">
            <a:spAutoFit/>
          </a:bodyPr>
          <a:lstStyle/>
          <a:p>
            <a:pPr marL="263776" marR="0" lvl="0" indent="-263776" algn="l" defTabSz="844083" rtl="0" eaLnBrk="0" fontAlgn="base" latinLnBrk="0" hangingPunct="0">
              <a:lnSpc>
                <a:spcPct val="100000"/>
              </a:lnSpc>
              <a:spcBef>
                <a:spcPct val="0"/>
              </a:spcBef>
              <a:spcAft>
                <a:spcPct val="0"/>
              </a:spcAft>
              <a:buClrTx/>
              <a:buSzTx/>
              <a:buFont typeface="Wingdings" panose="05000000000000000000" pitchFamily="2" charset="2"/>
              <a:buChar char="Ø"/>
              <a:tabLst/>
              <a:defRPr/>
            </a:pPr>
            <a:r>
              <a:rPr kumimoji="1" lang="ja-JP" altLang="en-US"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ＩＣＴ機器を活用し、個別学習や協働学習の充実を図るとともに、子どもの個性や状況に応じた学びを推進</a:t>
            </a:r>
          </a:p>
          <a:p>
            <a:pPr marL="411784" marR="0" lvl="0" indent="-76202" algn="l" defTabSz="844083" rtl="0" eaLnBrk="0" fontAlgn="base" latinLnBrk="0" hangingPunct="0">
              <a:lnSpc>
                <a:spcPct val="100000"/>
              </a:lnSpc>
              <a:spcBef>
                <a:spcPct val="0"/>
              </a:spcBef>
              <a:spcAft>
                <a:spcPct val="0"/>
              </a:spcAft>
              <a:buClrTx/>
              <a:buSzTx/>
              <a:buFontTx/>
              <a:buNone/>
              <a:tabLst/>
              <a:defRPr/>
            </a:pPr>
            <a:r>
              <a:rPr kumimoji="1" lang="ja-JP" altLang="en-US"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・１人１台の学習者用端末を、普段の授業や家庭学習などで日常的に活用し、多様な学習の機会と場を提供</a:t>
            </a:r>
          </a:p>
          <a:p>
            <a:pPr marL="411784" marR="0" lvl="0" indent="-76202" algn="l" defTabSz="844083" rtl="0" eaLnBrk="0" fontAlgn="base" latinLnBrk="0" hangingPunct="0">
              <a:lnSpc>
                <a:spcPct val="100000"/>
              </a:lnSpc>
              <a:spcBef>
                <a:spcPct val="0"/>
              </a:spcBef>
              <a:spcAft>
                <a:spcPct val="0"/>
              </a:spcAft>
              <a:buClrTx/>
              <a:buSzTx/>
              <a:buFontTx/>
              <a:buNone/>
              <a:tabLst/>
              <a:defRPr/>
            </a:pPr>
            <a:r>
              <a:rPr kumimoji="1" lang="ja-JP" altLang="en-US"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・クラウドサービス上のデジタルドリルや協働学習支援ツールを効果的に活用し、個別最適な学びと協働的な学びを推進</a:t>
            </a:r>
          </a:p>
          <a:p>
            <a:pPr marL="263776" marR="0" lvl="0" indent="-263776" algn="l" defTabSz="844083" rtl="0" eaLnBrk="0" fontAlgn="base" latinLnBrk="0" hangingPunct="0">
              <a:lnSpc>
                <a:spcPct val="100000"/>
              </a:lnSpc>
              <a:spcBef>
                <a:spcPct val="0"/>
              </a:spcBef>
              <a:spcAft>
                <a:spcPct val="0"/>
              </a:spcAft>
              <a:buClrTx/>
              <a:buSzTx/>
              <a:buFont typeface="Wingdings" panose="05000000000000000000" pitchFamily="2" charset="2"/>
              <a:buChar char="Ø"/>
              <a:tabLst/>
              <a:defRPr/>
            </a:pPr>
            <a:r>
              <a:rPr kumimoji="1" lang="ja-JP" altLang="en-US"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危機管理対応下での学びの保障の重要性に鑑み、すでに各教員が習得したオンライン学習のノウハウを高め、効果的な学習活動を進めていくほか、日常的にアプリケーション等を活用するなど、ＩＣＴを活用した学習指導の充実を図るため、ＩＣＴ教育アシスタントを増員して配置（令和３年度：</a:t>
            </a:r>
            <a:r>
              <a:rPr kumimoji="1" lang="en-US" altLang="ja-JP"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37</a:t>
            </a:r>
            <a:r>
              <a:rPr kumimoji="1" lang="ja-JP" altLang="en-US"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人→令和４年度：</a:t>
            </a:r>
            <a:r>
              <a:rPr kumimoji="1" lang="en-US" altLang="ja-JP"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65</a:t>
            </a:r>
            <a:r>
              <a:rPr kumimoji="1" lang="ja-JP" altLang="en-US"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人）</a:t>
            </a:r>
          </a:p>
        </p:txBody>
      </p:sp>
      <p:sp>
        <p:nvSpPr>
          <p:cNvPr id="9" name="角丸四角形 8"/>
          <p:cNvSpPr/>
          <p:nvPr/>
        </p:nvSpPr>
        <p:spPr>
          <a:xfrm>
            <a:off x="5396881" y="1621377"/>
            <a:ext cx="652230" cy="266700"/>
          </a:xfrm>
          <a:prstGeom prst="roundRect">
            <a:avLst/>
          </a:prstGeom>
          <a:solidFill>
            <a:schemeClr val="bg1"/>
          </a:solidFill>
          <a:ln w="31750" cmpd="sng">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66462" tIns="0" rIns="66462" bIns="33231" anchor="ctr"/>
          <a:lstStyle>
            <a:defPPr>
              <a:defRPr lang="ja-JP"/>
            </a:defPPr>
            <a:lvl1pPr algn="l" rtl="0" eaLnBrk="0" fontAlgn="base" hangingPunct="0">
              <a:spcBef>
                <a:spcPct val="0"/>
              </a:spcBef>
              <a:spcAft>
                <a:spcPct val="0"/>
              </a:spcAft>
              <a:defRPr kumimoji="1" kern="1200">
                <a:solidFill>
                  <a:schemeClr val="lt1"/>
                </a:solidFill>
                <a:latin typeface="+mn-lt"/>
                <a:ea typeface="+mn-ea"/>
                <a:cs typeface="+mn-cs"/>
              </a:defRPr>
            </a:lvl1pPr>
            <a:lvl2pPr marL="382588" indent="-41275" algn="l" rtl="0" eaLnBrk="0" fontAlgn="base" hangingPunct="0">
              <a:spcBef>
                <a:spcPct val="0"/>
              </a:spcBef>
              <a:spcAft>
                <a:spcPct val="0"/>
              </a:spcAft>
              <a:defRPr kumimoji="1" kern="1200">
                <a:solidFill>
                  <a:schemeClr val="lt1"/>
                </a:solidFill>
                <a:latin typeface="+mn-lt"/>
                <a:ea typeface="+mn-ea"/>
                <a:cs typeface="+mn-cs"/>
              </a:defRPr>
            </a:lvl2pPr>
            <a:lvl3pPr marL="773113" indent="-90488" algn="l" rtl="0" eaLnBrk="0" fontAlgn="base" hangingPunct="0">
              <a:spcBef>
                <a:spcPct val="0"/>
              </a:spcBef>
              <a:spcAft>
                <a:spcPct val="0"/>
              </a:spcAft>
              <a:defRPr kumimoji="1" kern="1200">
                <a:solidFill>
                  <a:schemeClr val="lt1"/>
                </a:solidFill>
                <a:latin typeface="+mn-lt"/>
                <a:ea typeface="+mn-ea"/>
                <a:cs typeface="+mn-cs"/>
              </a:defRPr>
            </a:lvl3pPr>
            <a:lvl4pPr marL="1162050" indent="-138113" algn="l" rtl="0" eaLnBrk="0" fontAlgn="base" hangingPunct="0">
              <a:spcBef>
                <a:spcPct val="0"/>
              </a:spcBef>
              <a:spcAft>
                <a:spcPct val="0"/>
              </a:spcAft>
              <a:defRPr kumimoji="1" kern="1200">
                <a:solidFill>
                  <a:schemeClr val="lt1"/>
                </a:solidFill>
                <a:latin typeface="+mn-lt"/>
                <a:ea typeface="+mn-ea"/>
                <a:cs typeface="+mn-cs"/>
              </a:defRPr>
            </a:lvl4pPr>
            <a:lvl5pPr marL="1552575" indent="-187325" algn="l" rtl="0" eaLnBrk="0" fontAlgn="base" hangingPunct="0">
              <a:spcBef>
                <a:spcPct val="0"/>
              </a:spcBef>
              <a:spcAft>
                <a:spcPct val="0"/>
              </a:spcAft>
              <a:defRPr kumimoji="1" kern="1200">
                <a:solidFill>
                  <a:schemeClr val="lt1"/>
                </a:solidFill>
                <a:latin typeface="+mn-lt"/>
                <a:ea typeface="+mn-ea"/>
                <a:cs typeface="+mn-cs"/>
              </a:defRPr>
            </a:lvl5pPr>
            <a:lvl6pPr marL="2286000" algn="l" defTabSz="914400" rtl="0" eaLnBrk="1" latinLnBrk="0" hangingPunct="1">
              <a:defRPr kumimoji="1" kern="1200">
                <a:solidFill>
                  <a:schemeClr val="lt1"/>
                </a:solidFill>
                <a:latin typeface="+mn-lt"/>
                <a:ea typeface="+mn-ea"/>
                <a:cs typeface="+mn-cs"/>
              </a:defRPr>
            </a:lvl6pPr>
            <a:lvl7pPr marL="2743200" algn="l" defTabSz="914400" rtl="0" eaLnBrk="1" latinLnBrk="0" hangingPunct="1">
              <a:defRPr kumimoji="1" kern="1200">
                <a:solidFill>
                  <a:schemeClr val="lt1"/>
                </a:solidFill>
                <a:latin typeface="+mn-lt"/>
                <a:ea typeface="+mn-ea"/>
                <a:cs typeface="+mn-cs"/>
              </a:defRPr>
            </a:lvl7pPr>
            <a:lvl8pPr marL="3200400" algn="l" defTabSz="914400" rtl="0" eaLnBrk="1" latinLnBrk="0" hangingPunct="1">
              <a:defRPr kumimoji="1" kern="1200">
                <a:solidFill>
                  <a:schemeClr val="lt1"/>
                </a:solidFill>
                <a:latin typeface="+mn-lt"/>
                <a:ea typeface="+mn-ea"/>
                <a:cs typeface="+mn-cs"/>
              </a:defRPr>
            </a:lvl8pPr>
            <a:lvl9pPr marL="3657600" algn="l" defTabSz="914400" rtl="0" eaLnBrk="1" latinLnBrk="0" hangingPunct="1">
              <a:defRPr kumimoji="1" kern="1200">
                <a:solidFill>
                  <a:schemeClr val="lt1"/>
                </a:solidFill>
                <a:latin typeface="+mn-lt"/>
                <a:ea typeface="+mn-ea"/>
                <a:cs typeface="+mn-cs"/>
              </a:defRPr>
            </a:lvl9pPr>
          </a:lstStyle>
          <a:p>
            <a:pPr marL="0" marR="0" lvl="0" indent="0" algn="ctr" defTabSz="844083" rtl="0" eaLnBrk="1" fontAlgn="base" latinLnBrk="0" hangingPunct="1">
              <a:lnSpc>
                <a:spcPct val="100000"/>
              </a:lnSpc>
              <a:spcBef>
                <a:spcPct val="0"/>
              </a:spcBef>
              <a:spcAft>
                <a:spcPct val="0"/>
              </a:spcAft>
              <a:buClrTx/>
              <a:buSzTx/>
              <a:buFontTx/>
              <a:buNone/>
              <a:tabLst/>
              <a:defRPr/>
            </a:pPr>
            <a:r>
              <a:rPr kumimoji="1" lang="ja-JP" altLang="en-US" sz="1662" b="1" i="0" u="none" strike="noStrike" kern="1200" cap="none" spc="0" normalizeH="0" baseline="0" noProof="0" dirty="0">
                <a:ln>
                  <a:noFill/>
                </a:ln>
                <a:solidFill>
                  <a:srgbClr val="000000"/>
                </a:solidFill>
                <a:effectLst/>
                <a:uLnTx/>
                <a:uFillTx/>
                <a:latin typeface="HG丸ｺﾞｼｯｸM-PRO" pitchFamily="50" charset="-128"/>
                <a:ea typeface="HG丸ｺﾞｼｯｸM-PRO" pitchFamily="50" charset="-128"/>
                <a:cs typeface="+mn-cs"/>
              </a:rPr>
              <a:t>拡充</a:t>
            </a:r>
          </a:p>
        </p:txBody>
      </p:sp>
      <p:sp>
        <p:nvSpPr>
          <p:cNvPr id="3" name="スライド番号プレースホルダー 2"/>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1E2DCCE-2328-4EE7-B47C-8DACD135FF60}" type="slidenum">
              <a:rPr kumimoji="1" lang="en-US" altLang="ja-JP" sz="11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324</a:t>
            </a:fld>
            <a:endParaRPr kumimoji="1" lang="en-US" altLang="ja-JP" sz="11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
        <p:nvSpPr>
          <p:cNvPr id="8" name="テキスト ボックス 36"/>
          <p:cNvSpPr txBox="1"/>
          <p:nvPr/>
        </p:nvSpPr>
        <p:spPr>
          <a:xfrm>
            <a:off x="53576" y="46166"/>
            <a:ext cx="3993789"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Ⅳ</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　新型</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コロナウイルス感染症</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対策</a:t>
            </a:r>
            <a:endPar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endParaRPr>
          </a:p>
        </p:txBody>
      </p:sp>
    </p:spTree>
    <p:extLst>
      <p:ext uri="{BB962C8B-B14F-4D97-AF65-F5344CB8AC3E}">
        <p14:creationId xmlns:p14="http://schemas.microsoft.com/office/powerpoint/2010/main" val="1610769230"/>
      </p:ext>
    </p:extLst>
  </p:cSld>
  <p:clrMapOvr>
    <a:masterClrMapping/>
  </p:clrMapOvr>
  <p:transition/>
  <p:timing>
    <p:tnLst>
      <p:par>
        <p:cTn id="1" dur="indefinite" restart="never" nodeType="tmRoot"/>
      </p:par>
    </p:tnLst>
  </p:timing>
</p:sld>
</file>

<file path=ppt/slides/slide3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Rectangle 4"/>
          <p:cNvSpPr>
            <a:spLocks noChangeArrowheads="1"/>
          </p:cNvSpPr>
          <p:nvPr/>
        </p:nvSpPr>
        <p:spPr bwMode="auto">
          <a:xfrm>
            <a:off x="350227" y="1050682"/>
            <a:ext cx="8442081" cy="439616"/>
          </a:xfrm>
          <a:prstGeom prst="rect">
            <a:avLst/>
          </a:prstGeom>
          <a:solidFill>
            <a:srgbClr val="000099"/>
          </a:solidFill>
          <a:ln w="38100" algn="ctr">
            <a:noFill/>
            <a:miter lim="800000"/>
            <a:headEnd/>
            <a:tailEnd/>
          </a:ln>
          <a:effectLst/>
        </p:spPr>
        <p:txBody>
          <a:bodyPr wrap="none" lIns="71934" tIns="35967" rIns="71934" bIns="35967" anchor="ctr"/>
          <a:lstStyle/>
          <a:p>
            <a:pPr marL="0" marR="0" lvl="0" indent="0" algn="ctr" defTabSz="844083" rtl="0" eaLnBrk="1" fontAlgn="base" latinLnBrk="0" hangingPunct="1">
              <a:lnSpc>
                <a:spcPct val="100000"/>
              </a:lnSpc>
              <a:spcBef>
                <a:spcPct val="0"/>
              </a:spcBef>
              <a:spcAft>
                <a:spcPct val="0"/>
              </a:spcAft>
              <a:buClrTx/>
              <a:buSzTx/>
              <a:buFontTx/>
              <a:buNone/>
              <a:tabLst/>
              <a:defRPr/>
            </a:pPr>
            <a:r>
              <a:rPr kumimoji="1" lang="ja-JP" altLang="en-US" sz="2585"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HG創英角ｺﾞｼｯｸUB" pitchFamily="49" charset="-128"/>
                <a:cs typeface="+mn-cs"/>
              </a:rPr>
              <a:t>令和４年度</a:t>
            </a:r>
            <a:endParaRPr kumimoji="1" lang="en-US" altLang="ja-JP" sz="2585"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HG創英角ｺﾞｼｯｸUB" pitchFamily="49" charset="-128"/>
              <a:cs typeface="+mn-cs"/>
            </a:endParaRPr>
          </a:p>
        </p:txBody>
      </p:sp>
      <p:sp>
        <p:nvSpPr>
          <p:cNvPr id="7" name="コンテンツ プレースホルダー 2"/>
          <p:cNvSpPr txBox="1">
            <a:spLocks/>
          </p:cNvSpPr>
          <p:nvPr/>
        </p:nvSpPr>
        <p:spPr>
          <a:xfrm>
            <a:off x="507022" y="1949810"/>
            <a:ext cx="8128490" cy="1723776"/>
          </a:xfrm>
          <a:prstGeom prst="rect">
            <a:avLst/>
          </a:prstGeom>
        </p:spPr>
        <p:txBody>
          <a:bodyPr anchor="t" anchorCtr="0">
            <a:noAutofit/>
          </a:bodyPr>
          <a:lstStyle>
            <a:lvl1pPr marL="285750" indent="-285750" algn="l" rtl="0" eaLnBrk="0" fontAlgn="base" hangingPunct="0">
              <a:spcBef>
                <a:spcPct val="20000"/>
              </a:spcBef>
              <a:spcAft>
                <a:spcPct val="0"/>
              </a:spcAft>
              <a:buChar char="•"/>
              <a:defRPr kumimoji="1" sz="2800">
                <a:solidFill>
                  <a:schemeClr val="tx1"/>
                </a:solidFill>
                <a:latin typeface="+mn-lt"/>
                <a:ea typeface="+mn-ea"/>
                <a:cs typeface="+mn-cs"/>
              </a:defRPr>
            </a:lvl1pPr>
            <a:lvl2pPr marL="627063" indent="-236538" algn="l" rtl="0" eaLnBrk="0" fontAlgn="base" hangingPunct="0">
              <a:spcBef>
                <a:spcPct val="20000"/>
              </a:spcBef>
              <a:spcAft>
                <a:spcPct val="0"/>
              </a:spcAft>
              <a:buChar char="–"/>
              <a:defRPr kumimoji="1" sz="2400">
                <a:solidFill>
                  <a:schemeClr val="tx1"/>
                </a:solidFill>
                <a:latin typeface="+mn-lt"/>
                <a:ea typeface="+mn-ea"/>
              </a:defRPr>
            </a:lvl2pPr>
            <a:lvl3pPr marL="968375" indent="-188913" algn="l" rtl="0" eaLnBrk="0" fontAlgn="base" hangingPunct="0">
              <a:spcBef>
                <a:spcPct val="20000"/>
              </a:spcBef>
              <a:spcAft>
                <a:spcPct val="0"/>
              </a:spcAft>
              <a:buChar char="•"/>
              <a:defRPr kumimoji="1" sz="2000">
                <a:solidFill>
                  <a:schemeClr val="tx1"/>
                </a:solidFill>
                <a:latin typeface="+mn-lt"/>
                <a:ea typeface="+mn-ea"/>
              </a:defRPr>
            </a:lvl3pPr>
            <a:lvl4pPr marL="1357313" indent="-188913" algn="l" rtl="0" eaLnBrk="0" fontAlgn="base" hangingPunct="0">
              <a:spcBef>
                <a:spcPct val="20000"/>
              </a:spcBef>
              <a:spcAft>
                <a:spcPct val="0"/>
              </a:spcAft>
              <a:buChar char="–"/>
              <a:defRPr kumimoji="1" sz="1700">
                <a:solidFill>
                  <a:schemeClr val="tx1"/>
                </a:solidFill>
                <a:latin typeface="+mn-lt"/>
                <a:ea typeface="+mn-ea"/>
              </a:defRPr>
            </a:lvl4pPr>
            <a:lvl5pPr marL="1747838" indent="-188913" algn="l" rtl="0" eaLnBrk="0" fontAlgn="base" hangingPunct="0">
              <a:spcBef>
                <a:spcPct val="20000"/>
              </a:spcBef>
              <a:spcAft>
                <a:spcPct val="0"/>
              </a:spcAft>
              <a:buChar char="»"/>
              <a:defRPr kumimoji="1" sz="1700">
                <a:solidFill>
                  <a:schemeClr val="tx1"/>
                </a:solidFill>
                <a:latin typeface="+mn-lt"/>
                <a:ea typeface="+mn-ea"/>
              </a:defRPr>
            </a:lvl5pPr>
            <a:lvl6pPr marL="2142013" indent="-194728" algn="l" rtl="0" fontAlgn="base">
              <a:spcBef>
                <a:spcPct val="20000"/>
              </a:spcBef>
              <a:spcAft>
                <a:spcPct val="0"/>
              </a:spcAft>
              <a:buChar char="»"/>
              <a:defRPr kumimoji="1" sz="1700">
                <a:solidFill>
                  <a:schemeClr val="tx1"/>
                </a:solidFill>
                <a:latin typeface="+mn-lt"/>
                <a:ea typeface="+mn-ea"/>
              </a:defRPr>
            </a:lvl6pPr>
            <a:lvl7pPr marL="2531469" indent="-194728" algn="l" rtl="0" fontAlgn="base">
              <a:spcBef>
                <a:spcPct val="20000"/>
              </a:spcBef>
              <a:spcAft>
                <a:spcPct val="0"/>
              </a:spcAft>
              <a:buChar char="»"/>
              <a:defRPr kumimoji="1" sz="1700">
                <a:solidFill>
                  <a:schemeClr val="tx1"/>
                </a:solidFill>
                <a:latin typeface="+mn-lt"/>
                <a:ea typeface="+mn-ea"/>
              </a:defRPr>
            </a:lvl7pPr>
            <a:lvl8pPr marL="2920928" indent="-194728" algn="l" rtl="0" fontAlgn="base">
              <a:spcBef>
                <a:spcPct val="20000"/>
              </a:spcBef>
              <a:spcAft>
                <a:spcPct val="0"/>
              </a:spcAft>
              <a:buChar char="»"/>
              <a:defRPr kumimoji="1" sz="1700">
                <a:solidFill>
                  <a:schemeClr val="tx1"/>
                </a:solidFill>
                <a:latin typeface="+mn-lt"/>
                <a:ea typeface="+mn-ea"/>
              </a:defRPr>
            </a:lvl8pPr>
            <a:lvl9pPr marL="3310386" indent="-194728" algn="l" rtl="0" fontAlgn="base">
              <a:spcBef>
                <a:spcPct val="20000"/>
              </a:spcBef>
              <a:spcAft>
                <a:spcPct val="0"/>
              </a:spcAft>
              <a:buChar char="»"/>
              <a:defRPr kumimoji="1" sz="1700">
                <a:solidFill>
                  <a:schemeClr val="tx1"/>
                </a:solidFill>
                <a:latin typeface="+mn-lt"/>
                <a:ea typeface="+mn-ea"/>
              </a:defRPr>
            </a:lvl9pPr>
          </a:lstStyle>
          <a:p>
            <a:pPr marL="263776" marR="0" lvl="0" indent="-263776" algn="l" defTabSz="844083" rtl="0" eaLnBrk="0" fontAlgn="base" latinLnBrk="0" hangingPunct="0">
              <a:lnSpc>
                <a:spcPct val="120000"/>
              </a:lnSpc>
              <a:spcBef>
                <a:spcPts val="0"/>
              </a:spcBef>
              <a:spcAft>
                <a:spcPct val="0"/>
              </a:spcAft>
              <a:buClrTx/>
              <a:buSzTx/>
              <a:buFont typeface="Wingdings" panose="05000000000000000000" pitchFamily="2" charset="2"/>
              <a:buChar char="Ø"/>
              <a:tabLst/>
              <a:defRPr/>
            </a:pPr>
            <a:endPar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p:txBody>
      </p:sp>
      <p:sp>
        <p:nvSpPr>
          <p:cNvPr id="5" name="AutoShape 6"/>
          <p:cNvSpPr>
            <a:spLocks noChangeArrowheads="1"/>
          </p:cNvSpPr>
          <p:nvPr/>
        </p:nvSpPr>
        <p:spPr bwMode="auto">
          <a:xfrm>
            <a:off x="507024" y="1571585"/>
            <a:ext cx="8128489" cy="967298"/>
          </a:xfrm>
          <a:prstGeom prst="roundRect">
            <a:avLst>
              <a:gd name="adj" fmla="val 16667"/>
            </a:avLst>
          </a:prstGeom>
          <a:solidFill>
            <a:schemeClr val="accent1">
              <a:lumMod val="40000"/>
              <a:lumOff val="60000"/>
            </a:schemeClr>
          </a:solidFill>
          <a:ln w="22225">
            <a:noFill/>
            <a:round/>
            <a:headEnd/>
            <a:tailEnd/>
          </a:ln>
          <a:effectLst>
            <a:outerShdw blurRad="50800" dist="38100" dir="2700000" algn="tl" rotWithShape="0">
              <a:prstClr val="black">
                <a:alpha val="40000"/>
              </a:prstClr>
            </a:outerShdw>
          </a:effectLst>
        </p:spPr>
        <p:txBody>
          <a:bodyPr lIns="71934" tIns="0" rIns="71934" bIns="0" anchor="ctr"/>
          <a:lstStyle/>
          <a:p>
            <a:pPr marL="0" marR="0" lvl="0" indent="0" algn="l" defTabSz="844083" rtl="0" eaLnBrk="0" fontAlgn="base" latinLnBrk="0" hangingPunct="0">
              <a:lnSpc>
                <a:spcPct val="100000"/>
              </a:lnSpc>
              <a:spcBef>
                <a:spcPct val="0"/>
              </a:spcBef>
              <a:spcAft>
                <a:spcPct val="0"/>
              </a:spcAft>
              <a:buClrTx/>
              <a:buSzTx/>
              <a:buFontTx/>
              <a:buNone/>
              <a:tabLst/>
              <a:defRPr/>
            </a:pPr>
            <a:r>
              <a:rPr kumimoji="1" lang="ja-JP" altLang="en-US"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新型コロナウイルス感染症生活困窮者自立支援金の支給</a:t>
            </a:r>
            <a:r>
              <a:rPr kumimoji="1" lang="ja-JP" altLang="en-US" sz="1939" b="0" i="0" u="none" strike="sng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事業</a:t>
            </a:r>
            <a:r>
              <a:rPr kumimoji="1" lang="ja-JP" altLang="en-US"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　　　　　　　　　</a:t>
            </a:r>
            <a:endParaRPr kumimoji="1" lang="en-US" altLang="ja-JP"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endParaRPr>
          </a:p>
          <a:p>
            <a:pPr marL="0" marR="0" lvl="0" indent="0" algn="l" defTabSz="844083" rtl="0" eaLnBrk="0" fontAlgn="base" latinLnBrk="0" hangingPunct="0">
              <a:lnSpc>
                <a:spcPct val="100000"/>
              </a:lnSpc>
              <a:spcBef>
                <a:spcPct val="0"/>
              </a:spcBef>
              <a:spcAft>
                <a:spcPct val="0"/>
              </a:spcAft>
              <a:buClrTx/>
              <a:buSzTx/>
              <a:buFontTx/>
              <a:buNone/>
              <a:tabLst/>
              <a:defRPr/>
            </a:pPr>
            <a:r>
              <a:rPr kumimoji="1" lang="ja-JP" altLang="en-US"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　　　　　　　　　　　　　　　　　　　　　　　　　　　　　　　　　　　④ ２９億５</a:t>
            </a:r>
            <a:r>
              <a:rPr kumimoji="1" lang="en-US" altLang="ja-JP"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a:t>
            </a:r>
            <a:r>
              <a:rPr kumimoji="1" lang="ja-JP" altLang="en-US"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８００万円</a:t>
            </a:r>
            <a:endParaRPr kumimoji="1" lang="en-US" altLang="ja-JP"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endParaRPr>
          </a:p>
          <a:p>
            <a:pPr marL="0" marR="0" lvl="0" indent="0" algn="r" defTabSz="844083" rtl="0" eaLnBrk="0" fontAlgn="base" latinLnBrk="0" hangingPunct="0">
              <a:lnSpc>
                <a:spcPct val="100000"/>
              </a:lnSpc>
              <a:spcBef>
                <a:spcPct val="0"/>
              </a:spcBef>
              <a:spcAft>
                <a:spcPct val="0"/>
              </a:spcAft>
              <a:buClrTx/>
              <a:buSzTx/>
              <a:buFontTx/>
              <a:buNone/>
              <a:tabLst/>
              <a:defRPr/>
            </a:pPr>
            <a:r>
              <a:rPr kumimoji="1" lang="ja-JP" altLang="en-US"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８億４，８００万円（第２回補正）</a:t>
            </a:r>
          </a:p>
        </p:txBody>
      </p:sp>
      <p:sp>
        <p:nvSpPr>
          <p:cNvPr id="9" name="正方形/長方形 8"/>
          <p:cNvSpPr/>
          <p:nvPr/>
        </p:nvSpPr>
        <p:spPr>
          <a:xfrm>
            <a:off x="351694" y="2693598"/>
            <a:ext cx="7753350" cy="291170"/>
          </a:xfrm>
          <a:prstGeom prst="rect">
            <a:avLst/>
          </a:prstGeom>
        </p:spPr>
        <p:txBody>
          <a:bodyPr wrap="square">
            <a:spAutoFit/>
          </a:bodyPr>
          <a:lstStyle/>
          <a:p>
            <a:pPr marL="86460" marR="0" lvl="0" indent="-86460" algn="l" defTabSz="844083" rtl="0" eaLnBrk="0" fontAlgn="base" latinLnBrk="0" hangingPunct="0">
              <a:lnSpc>
                <a:spcPct val="100000"/>
              </a:lnSpc>
              <a:spcBef>
                <a:spcPct val="0"/>
              </a:spcBef>
              <a:spcAft>
                <a:spcPct val="0"/>
              </a:spcAft>
              <a:buClrTx/>
              <a:buSzTx/>
              <a:buFontTx/>
              <a:buNone/>
              <a:tabLst/>
              <a:defRPr/>
            </a:pPr>
            <a:r>
              <a:rPr kumimoji="1" lang="ja-JP" altLang="en-US" sz="129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（令和３年度から継続実施）</a:t>
            </a:r>
          </a:p>
        </p:txBody>
      </p:sp>
      <p:sp>
        <p:nvSpPr>
          <p:cNvPr id="2" name="スライド番号プレースホルダー 1"/>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1E2DCCE-2328-4EE7-B47C-8DACD135FF60}" type="slidenum">
              <a:rPr kumimoji="1" lang="en-US" altLang="ja-JP" sz="11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325</a:t>
            </a:fld>
            <a:endParaRPr kumimoji="1" lang="en-US" altLang="ja-JP" sz="11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
        <p:nvSpPr>
          <p:cNvPr id="8" name="テキスト ボックス 36"/>
          <p:cNvSpPr txBox="1"/>
          <p:nvPr/>
        </p:nvSpPr>
        <p:spPr>
          <a:xfrm>
            <a:off x="53576" y="46166"/>
            <a:ext cx="3993789"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Ⅳ</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　新型</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コロナウイルス感染症</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対策</a:t>
            </a:r>
            <a:endPar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endParaRPr>
          </a:p>
        </p:txBody>
      </p:sp>
    </p:spTree>
    <p:extLst>
      <p:ext uri="{BB962C8B-B14F-4D97-AF65-F5344CB8AC3E}">
        <p14:creationId xmlns:p14="http://schemas.microsoft.com/office/powerpoint/2010/main" val="2258537474"/>
      </p:ext>
    </p:extLst>
  </p:cSld>
  <p:clrMapOvr>
    <a:masterClrMapping/>
  </p:clrMapOvr>
  <p:transition/>
  <p:timing>
    <p:tnLst>
      <p:par>
        <p:cTn id="1" dur="indefinite" restart="never" nodeType="tmRoot"/>
      </p:par>
    </p:tnLst>
  </p:timing>
</p:sld>
</file>

<file path=ppt/slides/slide3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Rectangle 4"/>
          <p:cNvSpPr>
            <a:spLocks noChangeArrowheads="1"/>
          </p:cNvSpPr>
          <p:nvPr/>
        </p:nvSpPr>
        <p:spPr bwMode="auto">
          <a:xfrm>
            <a:off x="350227" y="1050682"/>
            <a:ext cx="8442081" cy="439616"/>
          </a:xfrm>
          <a:prstGeom prst="rect">
            <a:avLst/>
          </a:prstGeom>
          <a:solidFill>
            <a:srgbClr val="000099"/>
          </a:solidFill>
          <a:ln w="38100" algn="ctr">
            <a:noFill/>
            <a:miter lim="800000"/>
            <a:headEnd/>
            <a:tailEnd/>
          </a:ln>
          <a:effectLst/>
        </p:spPr>
        <p:txBody>
          <a:bodyPr wrap="none" lIns="71934" tIns="35967" rIns="71934" bIns="35967" anchor="ctr"/>
          <a:lstStyle/>
          <a:p>
            <a:pPr marL="0" marR="0" lvl="0" indent="0" algn="ctr" defTabSz="844083" rtl="0" eaLnBrk="1" fontAlgn="base" latinLnBrk="0" hangingPunct="1">
              <a:lnSpc>
                <a:spcPct val="100000"/>
              </a:lnSpc>
              <a:spcBef>
                <a:spcPct val="0"/>
              </a:spcBef>
              <a:spcAft>
                <a:spcPct val="0"/>
              </a:spcAft>
              <a:buClrTx/>
              <a:buSzTx/>
              <a:buFontTx/>
              <a:buNone/>
              <a:tabLst/>
              <a:defRPr/>
            </a:pPr>
            <a:r>
              <a:rPr kumimoji="1" lang="ja-JP" altLang="en-US" sz="2585"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HG創英角ｺﾞｼｯｸUB" pitchFamily="49" charset="-128"/>
                <a:cs typeface="+mn-cs"/>
              </a:rPr>
              <a:t>令和４年度</a:t>
            </a:r>
            <a:endParaRPr kumimoji="1" lang="en-US" altLang="ja-JP" sz="2585"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HG創英角ｺﾞｼｯｸUB" pitchFamily="49" charset="-128"/>
              <a:cs typeface="+mn-cs"/>
            </a:endParaRPr>
          </a:p>
        </p:txBody>
      </p:sp>
      <p:sp>
        <p:nvSpPr>
          <p:cNvPr id="7" name="コンテンツ プレースホルダー 2"/>
          <p:cNvSpPr txBox="1">
            <a:spLocks/>
          </p:cNvSpPr>
          <p:nvPr/>
        </p:nvSpPr>
        <p:spPr>
          <a:xfrm>
            <a:off x="507022" y="1949810"/>
            <a:ext cx="8128490" cy="1723776"/>
          </a:xfrm>
          <a:prstGeom prst="rect">
            <a:avLst/>
          </a:prstGeom>
        </p:spPr>
        <p:txBody>
          <a:bodyPr anchor="t" anchorCtr="0">
            <a:noAutofit/>
          </a:bodyPr>
          <a:lstStyle>
            <a:lvl1pPr marL="285750" indent="-285750" algn="l" rtl="0" eaLnBrk="0" fontAlgn="base" hangingPunct="0">
              <a:spcBef>
                <a:spcPct val="20000"/>
              </a:spcBef>
              <a:spcAft>
                <a:spcPct val="0"/>
              </a:spcAft>
              <a:buChar char="•"/>
              <a:defRPr kumimoji="1" sz="2800">
                <a:solidFill>
                  <a:schemeClr val="tx1"/>
                </a:solidFill>
                <a:latin typeface="+mn-lt"/>
                <a:ea typeface="+mn-ea"/>
                <a:cs typeface="+mn-cs"/>
              </a:defRPr>
            </a:lvl1pPr>
            <a:lvl2pPr marL="627063" indent="-236538" algn="l" rtl="0" eaLnBrk="0" fontAlgn="base" hangingPunct="0">
              <a:spcBef>
                <a:spcPct val="20000"/>
              </a:spcBef>
              <a:spcAft>
                <a:spcPct val="0"/>
              </a:spcAft>
              <a:buChar char="–"/>
              <a:defRPr kumimoji="1" sz="2400">
                <a:solidFill>
                  <a:schemeClr val="tx1"/>
                </a:solidFill>
                <a:latin typeface="+mn-lt"/>
                <a:ea typeface="+mn-ea"/>
              </a:defRPr>
            </a:lvl2pPr>
            <a:lvl3pPr marL="968375" indent="-188913" algn="l" rtl="0" eaLnBrk="0" fontAlgn="base" hangingPunct="0">
              <a:spcBef>
                <a:spcPct val="20000"/>
              </a:spcBef>
              <a:spcAft>
                <a:spcPct val="0"/>
              </a:spcAft>
              <a:buChar char="•"/>
              <a:defRPr kumimoji="1" sz="2000">
                <a:solidFill>
                  <a:schemeClr val="tx1"/>
                </a:solidFill>
                <a:latin typeface="+mn-lt"/>
                <a:ea typeface="+mn-ea"/>
              </a:defRPr>
            </a:lvl3pPr>
            <a:lvl4pPr marL="1357313" indent="-188913" algn="l" rtl="0" eaLnBrk="0" fontAlgn="base" hangingPunct="0">
              <a:spcBef>
                <a:spcPct val="20000"/>
              </a:spcBef>
              <a:spcAft>
                <a:spcPct val="0"/>
              </a:spcAft>
              <a:buChar char="–"/>
              <a:defRPr kumimoji="1" sz="1700">
                <a:solidFill>
                  <a:schemeClr val="tx1"/>
                </a:solidFill>
                <a:latin typeface="+mn-lt"/>
                <a:ea typeface="+mn-ea"/>
              </a:defRPr>
            </a:lvl4pPr>
            <a:lvl5pPr marL="1747838" indent="-188913" algn="l" rtl="0" eaLnBrk="0" fontAlgn="base" hangingPunct="0">
              <a:spcBef>
                <a:spcPct val="20000"/>
              </a:spcBef>
              <a:spcAft>
                <a:spcPct val="0"/>
              </a:spcAft>
              <a:buChar char="»"/>
              <a:defRPr kumimoji="1" sz="1700">
                <a:solidFill>
                  <a:schemeClr val="tx1"/>
                </a:solidFill>
                <a:latin typeface="+mn-lt"/>
                <a:ea typeface="+mn-ea"/>
              </a:defRPr>
            </a:lvl5pPr>
            <a:lvl6pPr marL="2142013" indent="-194728" algn="l" rtl="0" fontAlgn="base">
              <a:spcBef>
                <a:spcPct val="20000"/>
              </a:spcBef>
              <a:spcAft>
                <a:spcPct val="0"/>
              </a:spcAft>
              <a:buChar char="»"/>
              <a:defRPr kumimoji="1" sz="1700">
                <a:solidFill>
                  <a:schemeClr val="tx1"/>
                </a:solidFill>
                <a:latin typeface="+mn-lt"/>
                <a:ea typeface="+mn-ea"/>
              </a:defRPr>
            </a:lvl6pPr>
            <a:lvl7pPr marL="2531469" indent="-194728" algn="l" rtl="0" fontAlgn="base">
              <a:spcBef>
                <a:spcPct val="20000"/>
              </a:spcBef>
              <a:spcAft>
                <a:spcPct val="0"/>
              </a:spcAft>
              <a:buChar char="»"/>
              <a:defRPr kumimoji="1" sz="1700">
                <a:solidFill>
                  <a:schemeClr val="tx1"/>
                </a:solidFill>
                <a:latin typeface="+mn-lt"/>
                <a:ea typeface="+mn-ea"/>
              </a:defRPr>
            </a:lvl7pPr>
            <a:lvl8pPr marL="2920928" indent="-194728" algn="l" rtl="0" fontAlgn="base">
              <a:spcBef>
                <a:spcPct val="20000"/>
              </a:spcBef>
              <a:spcAft>
                <a:spcPct val="0"/>
              </a:spcAft>
              <a:buChar char="»"/>
              <a:defRPr kumimoji="1" sz="1700">
                <a:solidFill>
                  <a:schemeClr val="tx1"/>
                </a:solidFill>
                <a:latin typeface="+mn-lt"/>
                <a:ea typeface="+mn-ea"/>
              </a:defRPr>
            </a:lvl8pPr>
            <a:lvl9pPr marL="3310386" indent="-194728" algn="l" rtl="0" fontAlgn="base">
              <a:spcBef>
                <a:spcPct val="20000"/>
              </a:spcBef>
              <a:spcAft>
                <a:spcPct val="0"/>
              </a:spcAft>
              <a:buChar char="»"/>
              <a:defRPr kumimoji="1" sz="1700">
                <a:solidFill>
                  <a:schemeClr val="tx1"/>
                </a:solidFill>
                <a:latin typeface="+mn-lt"/>
                <a:ea typeface="+mn-ea"/>
              </a:defRPr>
            </a:lvl9pPr>
          </a:lstStyle>
          <a:p>
            <a:pPr marL="263776" marR="0" lvl="0" indent="-263776" algn="l" defTabSz="844083" rtl="0" eaLnBrk="0" fontAlgn="base" latinLnBrk="0" hangingPunct="0">
              <a:lnSpc>
                <a:spcPct val="120000"/>
              </a:lnSpc>
              <a:spcBef>
                <a:spcPts val="0"/>
              </a:spcBef>
              <a:spcAft>
                <a:spcPct val="0"/>
              </a:spcAft>
              <a:buClrTx/>
              <a:buSzTx/>
              <a:buFont typeface="Wingdings" panose="05000000000000000000" pitchFamily="2" charset="2"/>
              <a:buChar char="Ø"/>
              <a:tabLst/>
              <a:defRPr/>
            </a:pPr>
            <a:endPar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p:txBody>
      </p:sp>
      <p:sp>
        <p:nvSpPr>
          <p:cNvPr id="9" name="正方形/長方形 8"/>
          <p:cNvSpPr/>
          <p:nvPr/>
        </p:nvSpPr>
        <p:spPr>
          <a:xfrm>
            <a:off x="351694" y="2385546"/>
            <a:ext cx="7753350" cy="291170"/>
          </a:xfrm>
          <a:prstGeom prst="rect">
            <a:avLst/>
          </a:prstGeom>
        </p:spPr>
        <p:txBody>
          <a:bodyPr wrap="square">
            <a:spAutoFit/>
          </a:bodyPr>
          <a:lstStyle/>
          <a:p>
            <a:pPr marL="86460" marR="0" lvl="0" indent="-86460" algn="l" defTabSz="844083" rtl="0" eaLnBrk="0" fontAlgn="base" latinLnBrk="0" hangingPunct="0">
              <a:lnSpc>
                <a:spcPct val="100000"/>
              </a:lnSpc>
              <a:spcBef>
                <a:spcPct val="0"/>
              </a:spcBef>
              <a:spcAft>
                <a:spcPct val="0"/>
              </a:spcAft>
              <a:buClrTx/>
              <a:buSzTx/>
              <a:buFontTx/>
              <a:buNone/>
              <a:tabLst/>
              <a:defRPr/>
            </a:pPr>
            <a:r>
              <a:rPr kumimoji="1" lang="ja-JP" altLang="en-US" sz="129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（令和２年度から継続実施）</a:t>
            </a:r>
          </a:p>
        </p:txBody>
      </p:sp>
      <p:sp>
        <p:nvSpPr>
          <p:cNvPr id="10" name="AutoShape 6"/>
          <p:cNvSpPr>
            <a:spLocks noChangeArrowheads="1"/>
          </p:cNvSpPr>
          <p:nvPr/>
        </p:nvSpPr>
        <p:spPr bwMode="auto">
          <a:xfrm>
            <a:off x="507024" y="1668741"/>
            <a:ext cx="8128489" cy="523611"/>
          </a:xfrm>
          <a:prstGeom prst="roundRect">
            <a:avLst>
              <a:gd name="adj" fmla="val 16667"/>
            </a:avLst>
          </a:prstGeom>
          <a:solidFill>
            <a:schemeClr val="accent1">
              <a:lumMod val="40000"/>
              <a:lumOff val="60000"/>
            </a:schemeClr>
          </a:solidFill>
          <a:ln w="22225">
            <a:noFill/>
            <a:round/>
            <a:headEnd/>
            <a:tailEnd/>
          </a:ln>
          <a:effectLst>
            <a:outerShdw blurRad="50800" dist="38100" dir="2700000" algn="tl" rotWithShape="0">
              <a:prstClr val="black">
                <a:alpha val="40000"/>
              </a:prstClr>
            </a:outerShdw>
          </a:effectLst>
        </p:spPr>
        <p:txBody>
          <a:bodyPr lIns="71934" tIns="0" rIns="71934" bIns="0" anchor="ctr"/>
          <a:lstStyle/>
          <a:p>
            <a:pPr marL="0" marR="0" lvl="0" indent="0" algn="l" defTabSz="844083" rtl="0" eaLnBrk="0" fontAlgn="base" latinLnBrk="0" hangingPunct="0">
              <a:lnSpc>
                <a:spcPct val="100000"/>
              </a:lnSpc>
              <a:spcBef>
                <a:spcPct val="0"/>
              </a:spcBef>
              <a:spcAft>
                <a:spcPct val="0"/>
              </a:spcAft>
              <a:buClrTx/>
              <a:buSzTx/>
              <a:buFontTx/>
              <a:buNone/>
              <a:tabLst/>
              <a:defRPr/>
            </a:pPr>
            <a:r>
              <a:rPr kumimoji="1" lang="ja-JP" altLang="en-US"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個室化促進改修費等補助金の創設など　　　　　　　④２億５，４８２万円　</a:t>
            </a:r>
            <a:r>
              <a:rPr kumimoji="1" lang="ja-JP" altLang="en-US" sz="1939" b="0" i="0" u="none" strike="noStrike" kern="1200" cap="none" spc="0" normalizeH="0" baseline="0" noProof="0" dirty="0">
                <a:ln>
                  <a:noFill/>
                </a:ln>
                <a:solidFill>
                  <a:srgbClr val="000000"/>
                </a:solidFill>
                <a:effectLst/>
                <a:uLnTx/>
                <a:uFillTx/>
                <a:latin typeface="HGPｺﾞｼｯｸE" pitchFamily="50" charset="-128"/>
                <a:ea typeface="HGPｺﾞｼｯｸE" pitchFamily="50" charset="-128"/>
                <a:cs typeface="+mn-cs"/>
              </a:rPr>
              <a:t>　　</a:t>
            </a:r>
            <a:r>
              <a:rPr kumimoji="1" lang="ja-JP" altLang="en-US"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　　　　　　　　　　　</a:t>
            </a:r>
          </a:p>
        </p:txBody>
      </p:sp>
      <p:sp>
        <p:nvSpPr>
          <p:cNvPr id="11" name="AutoShape 6"/>
          <p:cNvSpPr>
            <a:spLocks noChangeArrowheads="1"/>
          </p:cNvSpPr>
          <p:nvPr/>
        </p:nvSpPr>
        <p:spPr bwMode="auto">
          <a:xfrm>
            <a:off x="507021" y="4142784"/>
            <a:ext cx="8128489" cy="861232"/>
          </a:xfrm>
          <a:prstGeom prst="roundRect">
            <a:avLst>
              <a:gd name="adj" fmla="val 16667"/>
            </a:avLst>
          </a:prstGeom>
          <a:solidFill>
            <a:schemeClr val="accent1">
              <a:lumMod val="40000"/>
              <a:lumOff val="60000"/>
            </a:schemeClr>
          </a:solidFill>
          <a:ln w="22225">
            <a:noFill/>
            <a:round/>
            <a:headEnd/>
            <a:tailEnd/>
          </a:ln>
          <a:effectLst>
            <a:outerShdw blurRad="50800" dist="38100" dir="2700000" algn="tl" rotWithShape="0">
              <a:prstClr val="black">
                <a:alpha val="40000"/>
              </a:prstClr>
            </a:outerShdw>
          </a:effectLst>
        </p:spPr>
        <p:txBody>
          <a:bodyPr lIns="71934" tIns="0" rIns="71934" bIns="0" anchor="ctr"/>
          <a:lstStyle/>
          <a:p>
            <a:pPr marL="0" marR="0" lvl="0" indent="0" algn="l" defTabSz="844083" rtl="0" eaLnBrk="0" fontAlgn="base" latinLnBrk="0" hangingPunct="0">
              <a:lnSpc>
                <a:spcPct val="100000"/>
              </a:lnSpc>
              <a:spcBef>
                <a:spcPct val="0"/>
              </a:spcBef>
              <a:spcAft>
                <a:spcPct val="0"/>
              </a:spcAft>
              <a:buClrTx/>
              <a:buSzTx/>
              <a:buFontTx/>
              <a:buNone/>
              <a:tabLst/>
              <a:defRPr/>
            </a:pPr>
            <a:r>
              <a:rPr kumimoji="1" lang="ja-JP" altLang="en-US" sz="1939" b="0" i="0" u="none" strike="noStrike" kern="1200" cap="none" spc="0" normalizeH="0" baseline="0" noProof="0" dirty="0" err="1">
                <a:ln>
                  <a:noFill/>
                </a:ln>
                <a:solidFill>
                  <a:srgbClr val="000099"/>
                </a:solidFill>
                <a:effectLst/>
                <a:uLnTx/>
                <a:uFillTx/>
                <a:latin typeface="HGPｺﾞｼｯｸE" pitchFamily="50" charset="-128"/>
                <a:ea typeface="HGPｺﾞｼｯｸE" pitchFamily="50" charset="-128"/>
                <a:cs typeface="+mn-cs"/>
              </a:rPr>
              <a:t>障がい</a:t>
            </a:r>
            <a:r>
              <a:rPr kumimoji="1" lang="ja-JP" altLang="en-US"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福祉サービス事業所等の事業継続に向けた支援</a:t>
            </a:r>
            <a:endParaRPr kumimoji="1" lang="en-US" altLang="ja-JP"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endParaRPr>
          </a:p>
          <a:p>
            <a:pPr marL="0" marR="0" lvl="0" indent="0" algn="r" defTabSz="844083" rtl="0" eaLnBrk="0" fontAlgn="base" latinLnBrk="0" hangingPunct="0">
              <a:lnSpc>
                <a:spcPct val="100000"/>
              </a:lnSpc>
              <a:spcBef>
                <a:spcPct val="0"/>
              </a:spcBef>
              <a:spcAft>
                <a:spcPct val="0"/>
              </a:spcAft>
              <a:buClrTx/>
              <a:buSzTx/>
              <a:buFontTx/>
              <a:buNone/>
              <a:tabLst/>
              <a:defRPr/>
            </a:pPr>
            <a:r>
              <a:rPr kumimoji="1" lang="ja-JP" altLang="en-US"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　　　　　　　　　　　　　　　　　　　　　　　　　　　④４億１，２６９万円</a:t>
            </a:r>
            <a:endParaRPr kumimoji="1" lang="en-US" altLang="ja-JP"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endParaRPr>
          </a:p>
          <a:p>
            <a:pPr marL="0" marR="0" lvl="0" indent="0" algn="r" defTabSz="844083" rtl="0" eaLnBrk="0" fontAlgn="base" latinLnBrk="0" hangingPunct="0">
              <a:lnSpc>
                <a:spcPct val="100000"/>
              </a:lnSpc>
              <a:spcBef>
                <a:spcPct val="0"/>
              </a:spcBef>
              <a:spcAft>
                <a:spcPct val="0"/>
              </a:spcAft>
              <a:buClrTx/>
              <a:buSzTx/>
              <a:buFontTx/>
              <a:buNone/>
              <a:tabLst/>
              <a:defRPr/>
            </a:pPr>
            <a:r>
              <a:rPr kumimoji="1" lang="ja-JP" altLang="en-US"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４６億４，７００万円（第２回補正）</a:t>
            </a:r>
            <a:endParaRPr kumimoji="1" lang="en-US" altLang="ja-JP"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endParaRPr>
          </a:p>
        </p:txBody>
      </p:sp>
      <p:sp>
        <p:nvSpPr>
          <p:cNvPr id="12" name="正方形/長方形 11"/>
          <p:cNvSpPr/>
          <p:nvPr/>
        </p:nvSpPr>
        <p:spPr>
          <a:xfrm>
            <a:off x="350228" y="5183938"/>
            <a:ext cx="7753350" cy="291170"/>
          </a:xfrm>
          <a:prstGeom prst="rect">
            <a:avLst/>
          </a:prstGeom>
        </p:spPr>
        <p:txBody>
          <a:bodyPr wrap="square">
            <a:spAutoFit/>
          </a:bodyPr>
          <a:lstStyle/>
          <a:p>
            <a:pPr marL="86460" marR="0" lvl="0" indent="-86460" algn="l" defTabSz="844083" rtl="0" eaLnBrk="0" fontAlgn="base" latinLnBrk="0" hangingPunct="0">
              <a:lnSpc>
                <a:spcPct val="100000"/>
              </a:lnSpc>
              <a:spcBef>
                <a:spcPct val="0"/>
              </a:spcBef>
              <a:spcAft>
                <a:spcPct val="0"/>
              </a:spcAft>
              <a:buClrTx/>
              <a:buSzTx/>
              <a:buFontTx/>
              <a:buNone/>
              <a:tabLst/>
              <a:defRPr/>
            </a:pPr>
            <a:r>
              <a:rPr kumimoji="1" lang="ja-JP" altLang="en-US" sz="129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（令和２年度から継続実施）</a:t>
            </a:r>
          </a:p>
        </p:txBody>
      </p:sp>
      <p:sp>
        <p:nvSpPr>
          <p:cNvPr id="13" name="AutoShape 6"/>
          <p:cNvSpPr>
            <a:spLocks noChangeArrowheads="1"/>
          </p:cNvSpPr>
          <p:nvPr/>
        </p:nvSpPr>
        <p:spPr bwMode="auto">
          <a:xfrm>
            <a:off x="507022" y="2811699"/>
            <a:ext cx="8128489" cy="813832"/>
          </a:xfrm>
          <a:prstGeom prst="roundRect">
            <a:avLst>
              <a:gd name="adj" fmla="val 16667"/>
            </a:avLst>
          </a:prstGeom>
          <a:solidFill>
            <a:schemeClr val="accent1">
              <a:lumMod val="40000"/>
              <a:lumOff val="60000"/>
            </a:schemeClr>
          </a:solidFill>
          <a:ln w="22225">
            <a:noFill/>
            <a:round/>
            <a:headEnd/>
            <a:tailEnd/>
          </a:ln>
          <a:effectLst>
            <a:outerShdw blurRad="50800" dist="38100" dir="2700000" algn="tl" rotWithShape="0">
              <a:prstClr val="black">
                <a:alpha val="40000"/>
              </a:prstClr>
            </a:outerShdw>
          </a:effectLst>
        </p:spPr>
        <p:txBody>
          <a:bodyPr lIns="71934" tIns="0" rIns="71934" bIns="0" anchor="ctr"/>
          <a:lstStyle/>
          <a:p>
            <a:pPr marL="0" marR="0" lvl="0" indent="0" algn="l" defTabSz="844083" rtl="0" eaLnBrk="0" fontAlgn="base" latinLnBrk="0" hangingPunct="0">
              <a:lnSpc>
                <a:spcPct val="100000"/>
              </a:lnSpc>
              <a:spcBef>
                <a:spcPct val="0"/>
              </a:spcBef>
              <a:spcAft>
                <a:spcPct val="0"/>
              </a:spcAft>
              <a:buClrTx/>
              <a:buSzTx/>
              <a:buFontTx/>
              <a:buNone/>
              <a:tabLst/>
              <a:defRPr/>
            </a:pPr>
            <a:r>
              <a:rPr kumimoji="1" lang="ja-JP" altLang="en-US"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介護施設等における簡易陰圧装置・換気設備設置等に対する補助</a:t>
            </a:r>
          </a:p>
          <a:p>
            <a:pPr marL="0" marR="0" lvl="0" indent="0" algn="r" defTabSz="844083" rtl="0" eaLnBrk="0" fontAlgn="base" latinLnBrk="0" hangingPunct="0">
              <a:lnSpc>
                <a:spcPct val="100000"/>
              </a:lnSpc>
              <a:spcBef>
                <a:spcPct val="0"/>
              </a:spcBef>
              <a:spcAft>
                <a:spcPct val="0"/>
              </a:spcAft>
              <a:buClrTx/>
              <a:buSzTx/>
              <a:buFontTx/>
              <a:buNone/>
              <a:tabLst/>
              <a:defRPr/>
            </a:pPr>
            <a:r>
              <a:rPr kumimoji="1" lang="ja-JP" altLang="en-US"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　　　　③２億３，２８２万円</a:t>
            </a:r>
          </a:p>
        </p:txBody>
      </p:sp>
      <p:sp>
        <p:nvSpPr>
          <p:cNvPr id="15" name="正方形/長方形 14"/>
          <p:cNvSpPr/>
          <p:nvPr/>
        </p:nvSpPr>
        <p:spPr>
          <a:xfrm>
            <a:off x="351694" y="3796761"/>
            <a:ext cx="7753350" cy="291170"/>
          </a:xfrm>
          <a:prstGeom prst="rect">
            <a:avLst/>
          </a:prstGeom>
        </p:spPr>
        <p:txBody>
          <a:bodyPr wrap="square">
            <a:spAutoFit/>
          </a:bodyPr>
          <a:lstStyle/>
          <a:p>
            <a:pPr marL="86460" marR="0" lvl="0" indent="-86460" algn="l" defTabSz="844083" rtl="0" eaLnBrk="0" fontAlgn="base" latinLnBrk="0" hangingPunct="0">
              <a:lnSpc>
                <a:spcPct val="100000"/>
              </a:lnSpc>
              <a:spcBef>
                <a:spcPct val="0"/>
              </a:spcBef>
              <a:spcAft>
                <a:spcPct val="0"/>
              </a:spcAft>
              <a:buClrTx/>
              <a:buSzTx/>
              <a:buFontTx/>
              <a:buNone/>
              <a:tabLst/>
              <a:defRPr/>
            </a:pPr>
            <a:r>
              <a:rPr kumimoji="1" lang="ja-JP" altLang="en-US" sz="129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（令和２年度から継続実施）</a:t>
            </a:r>
          </a:p>
        </p:txBody>
      </p:sp>
      <p:sp>
        <p:nvSpPr>
          <p:cNvPr id="2" name="スライド番号プレースホルダー 1"/>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1E2DCCE-2328-4EE7-B47C-8DACD135FF60}" type="slidenum">
              <a:rPr kumimoji="1" lang="en-US" altLang="ja-JP" sz="11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326</a:t>
            </a:fld>
            <a:endParaRPr kumimoji="1" lang="en-US" altLang="ja-JP" sz="11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
        <p:nvSpPr>
          <p:cNvPr id="16" name="テキスト ボックス 36"/>
          <p:cNvSpPr txBox="1"/>
          <p:nvPr/>
        </p:nvSpPr>
        <p:spPr>
          <a:xfrm>
            <a:off x="53576" y="46166"/>
            <a:ext cx="3993789"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Ⅳ</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　新型</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コロナウイルス感染症</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対策</a:t>
            </a:r>
            <a:endPar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endParaRPr>
          </a:p>
        </p:txBody>
      </p:sp>
    </p:spTree>
    <p:extLst>
      <p:ext uri="{BB962C8B-B14F-4D97-AF65-F5344CB8AC3E}">
        <p14:creationId xmlns:p14="http://schemas.microsoft.com/office/powerpoint/2010/main" val="1443509500"/>
      </p:ext>
    </p:extLst>
  </p:cSld>
  <p:clrMapOvr>
    <a:masterClrMapping/>
  </p:clrMapOvr>
  <p:transition/>
  <p:timing>
    <p:tnLst>
      <p:par>
        <p:cTn id="1" dur="indefinite" restart="never" nodeType="tmRoot"/>
      </p:par>
    </p:tnLst>
  </p:timing>
</p:sld>
</file>

<file path=ppt/slides/slide3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Rectangle 4"/>
          <p:cNvSpPr>
            <a:spLocks noChangeArrowheads="1"/>
          </p:cNvSpPr>
          <p:nvPr/>
        </p:nvSpPr>
        <p:spPr bwMode="auto">
          <a:xfrm>
            <a:off x="350227" y="1050682"/>
            <a:ext cx="8442081" cy="439616"/>
          </a:xfrm>
          <a:prstGeom prst="rect">
            <a:avLst/>
          </a:prstGeom>
          <a:solidFill>
            <a:srgbClr val="000099"/>
          </a:solidFill>
          <a:ln w="38100" algn="ctr">
            <a:noFill/>
            <a:miter lim="800000"/>
            <a:headEnd/>
            <a:tailEnd/>
          </a:ln>
          <a:effectLst/>
        </p:spPr>
        <p:txBody>
          <a:bodyPr wrap="none" lIns="71934" tIns="35967" rIns="71934" bIns="35967" anchor="ctr"/>
          <a:lstStyle/>
          <a:p>
            <a:pPr marL="0" marR="0" lvl="0" indent="0" algn="ctr" defTabSz="844083" rtl="0" eaLnBrk="1" fontAlgn="base" latinLnBrk="0" hangingPunct="1">
              <a:lnSpc>
                <a:spcPct val="100000"/>
              </a:lnSpc>
              <a:spcBef>
                <a:spcPct val="0"/>
              </a:spcBef>
              <a:spcAft>
                <a:spcPct val="0"/>
              </a:spcAft>
              <a:buClrTx/>
              <a:buSzTx/>
              <a:buFontTx/>
              <a:buNone/>
              <a:tabLst/>
              <a:defRPr/>
            </a:pPr>
            <a:r>
              <a:rPr kumimoji="1" lang="ja-JP" altLang="en-US" sz="2585"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HG創英角ｺﾞｼｯｸUB" pitchFamily="49" charset="-128"/>
                <a:cs typeface="+mn-cs"/>
              </a:rPr>
              <a:t>令和４年度</a:t>
            </a:r>
            <a:endParaRPr kumimoji="1" lang="en-US" altLang="ja-JP" sz="2585"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HG創英角ｺﾞｼｯｸUB" pitchFamily="49" charset="-128"/>
              <a:cs typeface="+mn-cs"/>
            </a:endParaRPr>
          </a:p>
        </p:txBody>
      </p:sp>
      <p:sp>
        <p:nvSpPr>
          <p:cNvPr id="7" name="コンテンツ プレースホルダー 2"/>
          <p:cNvSpPr txBox="1">
            <a:spLocks/>
          </p:cNvSpPr>
          <p:nvPr/>
        </p:nvSpPr>
        <p:spPr>
          <a:xfrm>
            <a:off x="507022" y="1949810"/>
            <a:ext cx="8128490" cy="1723776"/>
          </a:xfrm>
          <a:prstGeom prst="rect">
            <a:avLst/>
          </a:prstGeom>
        </p:spPr>
        <p:txBody>
          <a:bodyPr anchor="t" anchorCtr="0">
            <a:noAutofit/>
          </a:bodyPr>
          <a:lstStyle>
            <a:lvl1pPr marL="285750" indent="-285750" algn="l" rtl="0" eaLnBrk="0" fontAlgn="base" hangingPunct="0">
              <a:spcBef>
                <a:spcPct val="20000"/>
              </a:spcBef>
              <a:spcAft>
                <a:spcPct val="0"/>
              </a:spcAft>
              <a:buChar char="•"/>
              <a:defRPr kumimoji="1" sz="2800">
                <a:solidFill>
                  <a:schemeClr val="tx1"/>
                </a:solidFill>
                <a:latin typeface="+mn-lt"/>
                <a:ea typeface="+mn-ea"/>
                <a:cs typeface="+mn-cs"/>
              </a:defRPr>
            </a:lvl1pPr>
            <a:lvl2pPr marL="627063" indent="-236538" algn="l" rtl="0" eaLnBrk="0" fontAlgn="base" hangingPunct="0">
              <a:spcBef>
                <a:spcPct val="20000"/>
              </a:spcBef>
              <a:spcAft>
                <a:spcPct val="0"/>
              </a:spcAft>
              <a:buChar char="–"/>
              <a:defRPr kumimoji="1" sz="2400">
                <a:solidFill>
                  <a:schemeClr val="tx1"/>
                </a:solidFill>
                <a:latin typeface="+mn-lt"/>
                <a:ea typeface="+mn-ea"/>
              </a:defRPr>
            </a:lvl2pPr>
            <a:lvl3pPr marL="968375" indent="-188913" algn="l" rtl="0" eaLnBrk="0" fontAlgn="base" hangingPunct="0">
              <a:spcBef>
                <a:spcPct val="20000"/>
              </a:spcBef>
              <a:spcAft>
                <a:spcPct val="0"/>
              </a:spcAft>
              <a:buChar char="•"/>
              <a:defRPr kumimoji="1" sz="2000">
                <a:solidFill>
                  <a:schemeClr val="tx1"/>
                </a:solidFill>
                <a:latin typeface="+mn-lt"/>
                <a:ea typeface="+mn-ea"/>
              </a:defRPr>
            </a:lvl3pPr>
            <a:lvl4pPr marL="1357313" indent="-188913" algn="l" rtl="0" eaLnBrk="0" fontAlgn="base" hangingPunct="0">
              <a:spcBef>
                <a:spcPct val="20000"/>
              </a:spcBef>
              <a:spcAft>
                <a:spcPct val="0"/>
              </a:spcAft>
              <a:buChar char="–"/>
              <a:defRPr kumimoji="1" sz="1700">
                <a:solidFill>
                  <a:schemeClr val="tx1"/>
                </a:solidFill>
                <a:latin typeface="+mn-lt"/>
                <a:ea typeface="+mn-ea"/>
              </a:defRPr>
            </a:lvl4pPr>
            <a:lvl5pPr marL="1747838" indent="-188913" algn="l" rtl="0" eaLnBrk="0" fontAlgn="base" hangingPunct="0">
              <a:spcBef>
                <a:spcPct val="20000"/>
              </a:spcBef>
              <a:spcAft>
                <a:spcPct val="0"/>
              </a:spcAft>
              <a:buChar char="»"/>
              <a:defRPr kumimoji="1" sz="1700">
                <a:solidFill>
                  <a:schemeClr val="tx1"/>
                </a:solidFill>
                <a:latin typeface="+mn-lt"/>
                <a:ea typeface="+mn-ea"/>
              </a:defRPr>
            </a:lvl5pPr>
            <a:lvl6pPr marL="2142013" indent="-194728" algn="l" rtl="0" fontAlgn="base">
              <a:spcBef>
                <a:spcPct val="20000"/>
              </a:spcBef>
              <a:spcAft>
                <a:spcPct val="0"/>
              </a:spcAft>
              <a:buChar char="»"/>
              <a:defRPr kumimoji="1" sz="1700">
                <a:solidFill>
                  <a:schemeClr val="tx1"/>
                </a:solidFill>
                <a:latin typeface="+mn-lt"/>
                <a:ea typeface="+mn-ea"/>
              </a:defRPr>
            </a:lvl6pPr>
            <a:lvl7pPr marL="2531469" indent="-194728" algn="l" rtl="0" fontAlgn="base">
              <a:spcBef>
                <a:spcPct val="20000"/>
              </a:spcBef>
              <a:spcAft>
                <a:spcPct val="0"/>
              </a:spcAft>
              <a:buChar char="»"/>
              <a:defRPr kumimoji="1" sz="1700">
                <a:solidFill>
                  <a:schemeClr val="tx1"/>
                </a:solidFill>
                <a:latin typeface="+mn-lt"/>
                <a:ea typeface="+mn-ea"/>
              </a:defRPr>
            </a:lvl7pPr>
            <a:lvl8pPr marL="2920928" indent="-194728" algn="l" rtl="0" fontAlgn="base">
              <a:spcBef>
                <a:spcPct val="20000"/>
              </a:spcBef>
              <a:spcAft>
                <a:spcPct val="0"/>
              </a:spcAft>
              <a:buChar char="»"/>
              <a:defRPr kumimoji="1" sz="1700">
                <a:solidFill>
                  <a:schemeClr val="tx1"/>
                </a:solidFill>
                <a:latin typeface="+mn-lt"/>
                <a:ea typeface="+mn-ea"/>
              </a:defRPr>
            </a:lvl8pPr>
            <a:lvl9pPr marL="3310386" indent="-194728" algn="l" rtl="0" fontAlgn="base">
              <a:spcBef>
                <a:spcPct val="20000"/>
              </a:spcBef>
              <a:spcAft>
                <a:spcPct val="0"/>
              </a:spcAft>
              <a:buChar char="»"/>
              <a:defRPr kumimoji="1" sz="1700">
                <a:solidFill>
                  <a:schemeClr val="tx1"/>
                </a:solidFill>
                <a:latin typeface="+mn-lt"/>
                <a:ea typeface="+mn-ea"/>
              </a:defRPr>
            </a:lvl9pPr>
          </a:lstStyle>
          <a:p>
            <a:pPr marL="263776" marR="0" lvl="0" indent="-263776" algn="l" defTabSz="844083" rtl="0" eaLnBrk="0" fontAlgn="base" latinLnBrk="0" hangingPunct="0">
              <a:lnSpc>
                <a:spcPct val="120000"/>
              </a:lnSpc>
              <a:spcBef>
                <a:spcPts val="0"/>
              </a:spcBef>
              <a:spcAft>
                <a:spcPct val="0"/>
              </a:spcAft>
              <a:buClrTx/>
              <a:buSzTx/>
              <a:buFont typeface="Wingdings" panose="05000000000000000000" pitchFamily="2" charset="2"/>
              <a:buChar char="Ø"/>
              <a:tabLst/>
              <a:defRPr/>
            </a:pPr>
            <a:endPar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p:txBody>
      </p:sp>
      <p:sp>
        <p:nvSpPr>
          <p:cNvPr id="5" name="AutoShape 6"/>
          <p:cNvSpPr>
            <a:spLocks noChangeArrowheads="1"/>
          </p:cNvSpPr>
          <p:nvPr/>
        </p:nvSpPr>
        <p:spPr bwMode="auto">
          <a:xfrm>
            <a:off x="507024" y="1564411"/>
            <a:ext cx="8128489" cy="573604"/>
          </a:xfrm>
          <a:prstGeom prst="roundRect">
            <a:avLst>
              <a:gd name="adj" fmla="val 16667"/>
            </a:avLst>
          </a:prstGeom>
          <a:solidFill>
            <a:schemeClr val="accent1">
              <a:lumMod val="40000"/>
              <a:lumOff val="60000"/>
            </a:schemeClr>
          </a:solidFill>
          <a:ln w="22225">
            <a:noFill/>
            <a:round/>
            <a:headEnd/>
            <a:tailEnd/>
          </a:ln>
          <a:effectLst>
            <a:outerShdw blurRad="50800" dist="38100" dir="2700000" algn="tl" rotWithShape="0">
              <a:prstClr val="black">
                <a:alpha val="40000"/>
              </a:prstClr>
            </a:outerShdw>
          </a:effectLst>
        </p:spPr>
        <p:txBody>
          <a:bodyPr lIns="71934" tIns="0" rIns="71934" bIns="0" anchor="ctr"/>
          <a:lstStyle/>
          <a:p>
            <a:pPr marL="0" marR="0" lvl="0" indent="0" algn="l" defTabSz="844083" rtl="0" eaLnBrk="0" fontAlgn="base" latinLnBrk="0" hangingPunct="0">
              <a:lnSpc>
                <a:spcPct val="100000"/>
              </a:lnSpc>
              <a:spcBef>
                <a:spcPct val="0"/>
              </a:spcBef>
              <a:spcAft>
                <a:spcPct val="0"/>
              </a:spcAft>
              <a:buClrTx/>
              <a:buSzTx/>
              <a:buFontTx/>
              <a:buNone/>
              <a:tabLst/>
              <a:defRPr/>
            </a:pPr>
            <a:r>
              <a:rPr kumimoji="1" lang="ja-JP" altLang="en-US"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所得減少世帯・住民税非課税世帯等に対する臨時特別給付金　　　　　　　　</a:t>
            </a:r>
            <a:endParaRPr kumimoji="1" lang="en-US" altLang="ja-JP"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endParaRPr>
          </a:p>
          <a:p>
            <a:pPr marL="0" marR="0" lvl="0" indent="0" algn="l" defTabSz="844083" rtl="0" eaLnBrk="0" fontAlgn="base" latinLnBrk="0" hangingPunct="0">
              <a:lnSpc>
                <a:spcPct val="100000"/>
              </a:lnSpc>
              <a:spcBef>
                <a:spcPct val="0"/>
              </a:spcBef>
              <a:spcAft>
                <a:spcPct val="0"/>
              </a:spcAft>
              <a:buClrTx/>
              <a:buSzTx/>
              <a:buFontTx/>
              <a:buNone/>
              <a:tabLst/>
              <a:defRPr/>
            </a:pPr>
            <a:r>
              <a:rPr kumimoji="1" lang="ja-JP" altLang="en-US"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　　　　　　　　　　　　　　　　　　　　　　　　　　　　　　　　　　④ ５２４億３，６００万円</a:t>
            </a:r>
          </a:p>
        </p:txBody>
      </p:sp>
      <p:sp>
        <p:nvSpPr>
          <p:cNvPr id="2" name="正方形/長方形 1"/>
          <p:cNvSpPr/>
          <p:nvPr/>
        </p:nvSpPr>
        <p:spPr>
          <a:xfrm>
            <a:off x="507022" y="2209847"/>
            <a:ext cx="8128490" cy="3843232"/>
          </a:xfrm>
          <a:prstGeom prst="rect">
            <a:avLst/>
          </a:prstGeom>
        </p:spPr>
        <p:txBody>
          <a:bodyPr wrap="square">
            <a:spAutoFit/>
          </a:bodyPr>
          <a:lstStyle/>
          <a:p>
            <a:pPr marL="0" marR="0" lvl="0" indent="0" algn="l" defTabSz="844083" rtl="0" eaLnBrk="0" fontAlgn="base" latinLnBrk="0" hangingPunct="0">
              <a:lnSpc>
                <a:spcPct val="100000"/>
              </a:lnSpc>
              <a:spcBef>
                <a:spcPct val="0"/>
              </a:spcBef>
              <a:spcAft>
                <a:spcPct val="0"/>
              </a:spcAft>
              <a:buClrTx/>
              <a:buSzTx/>
              <a:buFontTx/>
              <a:buNone/>
              <a:tabLst/>
              <a:defRPr/>
            </a:pPr>
            <a:r>
              <a:rPr kumimoji="1" lang="en-US" altLang="ja-JP" sz="1108"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a:t>
            </a:r>
            <a:r>
              <a:rPr kumimoji="1" lang="ja-JP" altLang="en-US" sz="1108"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当初予算額に、令和３年度３月補正予算の繰越分（４９８億４，４００万円）を含む</a:t>
            </a:r>
          </a:p>
          <a:p>
            <a:pPr marL="158265" marR="0" lvl="0" indent="-158265" algn="l" defTabSz="844083" rtl="0" eaLnBrk="0" fontAlgn="base" latinLnBrk="0" hangingPunct="0">
              <a:lnSpc>
                <a:spcPct val="100000"/>
              </a:lnSpc>
              <a:spcBef>
                <a:spcPct val="0"/>
              </a:spcBef>
              <a:spcAft>
                <a:spcPct val="0"/>
              </a:spcAft>
              <a:buClrTx/>
              <a:buSzTx/>
              <a:buFont typeface="Wingdings" panose="05000000000000000000" pitchFamily="2" charset="2"/>
              <a:buChar char="Ø"/>
              <a:tabLst/>
              <a:defRPr/>
            </a:pPr>
            <a:r>
              <a:rPr kumimoji="1" lang="ja-JP" altLang="en-US" sz="1108"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所得減少世帯に対する臨時特別給付金　④ ６１億２，８００万円</a:t>
            </a:r>
          </a:p>
          <a:p>
            <a:pPr marL="411784" marR="0" lvl="0" indent="-76202" algn="l" defTabSz="844083" rtl="0" eaLnBrk="0" fontAlgn="base" latinLnBrk="0" hangingPunct="0">
              <a:lnSpc>
                <a:spcPct val="100000"/>
              </a:lnSpc>
              <a:spcBef>
                <a:spcPct val="0"/>
              </a:spcBef>
              <a:spcAft>
                <a:spcPct val="0"/>
              </a:spcAft>
              <a:buClrTx/>
              <a:buSzTx/>
              <a:buFontTx/>
              <a:buNone/>
              <a:tabLst/>
              <a:defRPr/>
            </a:pPr>
            <a:r>
              <a:rPr kumimoji="1" lang="en-US" altLang="ja-JP" sz="1108"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a:t>
            </a:r>
            <a:r>
              <a:rPr kumimoji="1" lang="ja-JP" altLang="en-US" sz="1108"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当初予算額に、令和３年度３月補正予算の繰越分（５７億２，４００万円）を含む</a:t>
            </a:r>
          </a:p>
          <a:p>
            <a:pPr marL="411784" marR="0" lvl="0" indent="-76202" algn="l" defTabSz="844083" rtl="0" eaLnBrk="0" fontAlgn="base" latinLnBrk="0" hangingPunct="0">
              <a:lnSpc>
                <a:spcPct val="100000"/>
              </a:lnSpc>
              <a:spcBef>
                <a:spcPct val="0"/>
              </a:spcBef>
              <a:spcAft>
                <a:spcPct val="0"/>
              </a:spcAft>
              <a:buClrTx/>
              <a:buSzTx/>
              <a:buFontTx/>
              <a:buNone/>
              <a:tabLst/>
              <a:defRPr/>
            </a:pPr>
            <a:r>
              <a:rPr kumimoji="1" lang="ja-JP" altLang="en-US" sz="1108"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・コロナ禍における社会情勢の変化により、所得が減少し、暮らしに不安を抱えているにもかかわらず、国の支援が届きにくい「課税世帯」に対し、本市独自の支援策として１世帯あたり</a:t>
            </a:r>
            <a:r>
              <a:rPr kumimoji="1" lang="en-US" altLang="ja-JP" sz="1108"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10</a:t>
            </a:r>
            <a:r>
              <a:rPr kumimoji="1" lang="ja-JP" altLang="en-US" sz="1108"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万円の臨時特別給付金を支給</a:t>
            </a:r>
          </a:p>
          <a:p>
            <a:pPr marL="411784" marR="0" lvl="0" indent="-76202" algn="l" defTabSz="844083" rtl="0" eaLnBrk="0" fontAlgn="base" latinLnBrk="0" hangingPunct="0">
              <a:lnSpc>
                <a:spcPct val="100000"/>
              </a:lnSpc>
              <a:spcBef>
                <a:spcPct val="0"/>
              </a:spcBef>
              <a:spcAft>
                <a:spcPct val="0"/>
              </a:spcAft>
              <a:buClrTx/>
              <a:buSzTx/>
              <a:buFontTx/>
              <a:buNone/>
              <a:tabLst/>
              <a:defRPr/>
            </a:pPr>
            <a:r>
              <a:rPr kumimoji="1" lang="en-US" altLang="ja-JP" sz="1108"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a:t>
            </a:r>
            <a:r>
              <a:rPr kumimoji="1" lang="ja-JP" altLang="en-US" sz="1108"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対象世帯</a:t>
            </a:r>
            <a:r>
              <a:rPr kumimoji="1" lang="en-US" altLang="ja-JP" sz="1108"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a:t>
            </a:r>
          </a:p>
          <a:p>
            <a:pPr marL="411784" marR="0" lvl="0" indent="-76202" algn="l" defTabSz="844083" rtl="0" eaLnBrk="0" fontAlgn="base" latinLnBrk="0" hangingPunct="0">
              <a:lnSpc>
                <a:spcPct val="100000"/>
              </a:lnSpc>
              <a:spcBef>
                <a:spcPct val="0"/>
              </a:spcBef>
              <a:spcAft>
                <a:spcPct val="0"/>
              </a:spcAft>
              <a:buClrTx/>
              <a:buSzTx/>
              <a:buFontTx/>
              <a:buNone/>
              <a:tabLst/>
              <a:defRPr/>
            </a:pPr>
            <a:r>
              <a:rPr kumimoji="1" lang="ja-JP" altLang="en-US" sz="1108"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・基準日（令和３年</a:t>
            </a:r>
            <a:r>
              <a:rPr kumimoji="1" lang="en-US" altLang="ja-JP" sz="1108"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12</a:t>
            </a:r>
            <a:r>
              <a:rPr kumimoji="1" lang="ja-JP" altLang="en-US" sz="1108"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108"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10</a:t>
            </a:r>
            <a:r>
              <a:rPr kumimoji="1" lang="ja-JP" altLang="en-US" sz="1108"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日）時点で本市の住民基本台帳に記録されている世帯であって、世帯全員の所得の合計について、令和２年分が令和元年分に比して</a:t>
            </a:r>
            <a:r>
              <a:rPr kumimoji="1" lang="en-US" altLang="ja-JP" sz="1108"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30</a:t>
            </a:r>
            <a:r>
              <a:rPr kumimoji="1" lang="ja-JP" altLang="en-US" sz="1108"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％以上減少している世帯</a:t>
            </a:r>
          </a:p>
          <a:p>
            <a:pPr marL="411784" marR="0" lvl="0" indent="-76202" algn="l" defTabSz="844083" rtl="0" eaLnBrk="0" fontAlgn="base" latinLnBrk="0" hangingPunct="0">
              <a:lnSpc>
                <a:spcPct val="100000"/>
              </a:lnSpc>
              <a:spcBef>
                <a:spcPct val="0"/>
              </a:spcBef>
              <a:spcAft>
                <a:spcPct val="0"/>
              </a:spcAft>
              <a:buClrTx/>
              <a:buSzTx/>
              <a:buFontTx/>
              <a:buNone/>
              <a:tabLst/>
              <a:defRPr/>
            </a:pPr>
            <a:r>
              <a:rPr kumimoji="1" lang="ja-JP" altLang="en-US" sz="1108"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（住民税非課税世帯に対する臨時特別給付金（国の制度）の対象世帯を除く）</a:t>
            </a:r>
          </a:p>
          <a:p>
            <a:pPr marL="0" marR="0" lvl="0" indent="0" algn="l" defTabSz="844083" rtl="0" eaLnBrk="0" fontAlgn="base" latinLnBrk="0" hangingPunct="0">
              <a:lnSpc>
                <a:spcPct val="100000"/>
              </a:lnSpc>
              <a:spcBef>
                <a:spcPct val="0"/>
              </a:spcBef>
              <a:spcAft>
                <a:spcPct val="0"/>
              </a:spcAft>
              <a:buClrTx/>
              <a:buSzTx/>
              <a:buFontTx/>
              <a:buNone/>
              <a:tabLst/>
              <a:defRPr/>
            </a:pPr>
            <a:r>
              <a:rPr kumimoji="1" lang="en-US" altLang="ja-JP" sz="1108"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a:t>
            </a:r>
            <a:r>
              <a:rPr kumimoji="1" lang="ja-JP" altLang="en-US" sz="1108"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申請期限</a:t>
            </a:r>
            <a:r>
              <a:rPr kumimoji="1" lang="en-US" altLang="ja-JP" sz="1108"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a:t>
            </a:r>
          </a:p>
          <a:p>
            <a:pPr marL="0" marR="0" lvl="0" indent="0" algn="l" defTabSz="844083" rtl="0" eaLnBrk="0" fontAlgn="base" latinLnBrk="0" hangingPunct="0">
              <a:lnSpc>
                <a:spcPct val="100000"/>
              </a:lnSpc>
              <a:spcBef>
                <a:spcPct val="0"/>
              </a:spcBef>
              <a:spcAft>
                <a:spcPct val="0"/>
              </a:spcAft>
              <a:buClrTx/>
              <a:buSzTx/>
              <a:buFontTx/>
              <a:buNone/>
              <a:tabLst/>
              <a:defRPr/>
            </a:pPr>
            <a:r>
              <a:rPr kumimoji="1" lang="ja-JP" altLang="en-US" sz="1108"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令和４年９月</a:t>
            </a:r>
            <a:r>
              <a:rPr kumimoji="1" lang="en-US" altLang="ja-JP" sz="1108"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30</a:t>
            </a:r>
            <a:r>
              <a:rPr kumimoji="1" lang="ja-JP" altLang="en-US" sz="1108"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a:t>
            </a:r>
          </a:p>
          <a:p>
            <a:pPr marL="158265" marR="0" lvl="0" indent="-158265" algn="l" defTabSz="844083" rtl="0" eaLnBrk="0" fontAlgn="base" latinLnBrk="0" hangingPunct="0">
              <a:lnSpc>
                <a:spcPct val="100000"/>
              </a:lnSpc>
              <a:spcBef>
                <a:spcPct val="0"/>
              </a:spcBef>
              <a:spcAft>
                <a:spcPct val="0"/>
              </a:spcAft>
              <a:buClrTx/>
              <a:buSzTx/>
              <a:buFont typeface="Wingdings" panose="05000000000000000000" pitchFamily="2" charset="2"/>
              <a:buChar char="Ø"/>
              <a:tabLst/>
              <a:defRPr/>
            </a:pPr>
            <a:r>
              <a:rPr kumimoji="1" lang="ja-JP" altLang="en-US" sz="1108"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住民税非課税世帯等に対する臨時特別給付金　④ ４６３億８００万円</a:t>
            </a:r>
          </a:p>
          <a:p>
            <a:pPr marL="411784" marR="0" lvl="0" indent="-76202" algn="l" defTabSz="844083" rtl="0" eaLnBrk="0" fontAlgn="base" latinLnBrk="0" hangingPunct="0">
              <a:lnSpc>
                <a:spcPct val="100000"/>
              </a:lnSpc>
              <a:spcBef>
                <a:spcPct val="0"/>
              </a:spcBef>
              <a:spcAft>
                <a:spcPct val="0"/>
              </a:spcAft>
              <a:buClrTx/>
              <a:buSzTx/>
              <a:buFontTx/>
              <a:buNone/>
              <a:tabLst/>
              <a:defRPr/>
            </a:pPr>
            <a:r>
              <a:rPr kumimoji="1" lang="en-US" altLang="ja-JP" sz="1108"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a:t>
            </a:r>
            <a:r>
              <a:rPr kumimoji="1" lang="ja-JP" altLang="en-US" sz="1108"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当初予算額に、令和３年度３月補正予算の繰越分（４４１億２，０００万円）を含む</a:t>
            </a:r>
          </a:p>
          <a:p>
            <a:pPr marL="411784" marR="0" lvl="0" indent="-76202" algn="l" defTabSz="844083" rtl="0" eaLnBrk="0" fontAlgn="base" latinLnBrk="0" hangingPunct="0">
              <a:lnSpc>
                <a:spcPct val="100000"/>
              </a:lnSpc>
              <a:spcBef>
                <a:spcPct val="0"/>
              </a:spcBef>
              <a:spcAft>
                <a:spcPct val="0"/>
              </a:spcAft>
              <a:buClrTx/>
              <a:buSzTx/>
              <a:buFontTx/>
              <a:buNone/>
              <a:tabLst/>
              <a:defRPr/>
            </a:pPr>
            <a:r>
              <a:rPr kumimoji="1" lang="ja-JP" altLang="en-US" sz="1108"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・新型コロナウイルス感染症による影響が長期化する中、住民税非課税世帯等に対して、１世帯あたり</a:t>
            </a:r>
            <a:r>
              <a:rPr kumimoji="1" lang="en-US" altLang="ja-JP" sz="1108"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10</a:t>
            </a:r>
            <a:r>
              <a:rPr kumimoji="1" lang="ja-JP" altLang="en-US" sz="1108"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万円の臨時特別給付金を支給</a:t>
            </a:r>
          </a:p>
          <a:p>
            <a:pPr marL="411784" marR="0" lvl="0" indent="-76202" algn="l" defTabSz="844083" rtl="0" eaLnBrk="0" fontAlgn="base" latinLnBrk="0" hangingPunct="0">
              <a:lnSpc>
                <a:spcPct val="100000"/>
              </a:lnSpc>
              <a:spcBef>
                <a:spcPct val="0"/>
              </a:spcBef>
              <a:spcAft>
                <a:spcPct val="0"/>
              </a:spcAft>
              <a:buClrTx/>
              <a:buSzTx/>
              <a:buFontTx/>
              <a:buNone/>
              <a:tabLst/>
              <a:defRPr/>
            </a:pPr>
            <a:r>
              <a:rPr kumimoji="1" lang="en-US" altLang="ja-JP" sz="1108"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a:t>
            </a:r>
            <a:r>
              <a:rPr kumimoji="1" lang="ja-JP" altLang="en-US" sz="1108"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対象世帯</a:t>
            </a:r>
            <a:r>
              <a:rPr kumimoji="1" lang="en-US" altLang="ja-JP" sz="1108"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a:t>
            </a:r>
          </a:p>
          <a:p>
            <a:pPr marL="411784" marR="0" lvl="0" indent="-76202" algn="l" defTabSz="844083" rtl="0" eaLnBrk="0" fontAlgn="base" latinLnBrk="0" hangingPunct="0">
              <a:lnSpc>
                <a:spcPct val="100000"/>
              </a:lnSpc>
              <a:spcBef>
                <a:spcPct val="0"/>
              </a:spcBef>
              <a:spcAft>
                <a:spcPct val="0"/>
              </a:spcAft>
              <a:buClrTx/>
              <a:buSzTx/>
              <a:buFontTx/>
              <a:buNone/>
              <a:tabLst/>
              <a:defRPr/>
            </a:pPr>
            <a:r>
              <a:rPr kumimoji="1" lang="ja-JP" altLang="en-US" sz="1108"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・基準日（令和３年</a:t>
            </a:r>
            <a:r>
              <a:rPr kumimoji="1" lang="en-US" altLang="ja-JP" sz="1108"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12</a:t>
            </a:r>
            <a:r>
              <a:rPr kumimoji="1" lang="ja-JP" altLang="en-US" sz="1108"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108"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10</a:t>
            </a:r>
            <a:r>
              <a:rPr kumimoji="1" lang="ja-JP" altLang="en-US" sz="1108"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において住民基本台帳に記録されている者であって、世帯全員の令和３年度分又は令和４年度分の住民税均等割が非課税である世帯（令和４年度分の住民税均等割が非課税である世帯については、既に本給付金の支給を受けた世帯と同一の世帯及び当該世帯の世帯主であった者を含む世帯は除く。）</a:t>
            </a:r>
          </a:p>
          <a:p>
            <a:pPr marL="411784" marR="0" lvl="0" indent="-76202" algn="l" defTabSz="844083" rtl="0" eaLnBrk="0" fontAlgn="base" latinLnBrk="0" hangingPunct="0">
              <a:lnSpc>
                <a:spcPct val="100000"/>
              </a:lnSpc>
              <a:spcBef>
                <a:spcPct val="0"/>
              </a:spcBef>
              <a:spcAft>
                <a:spcPct val="0"/>
              </a:spcAft>
              <a:buClrTx/>
              <a:buSzTx/>
              <a:buFontTx/>
              <a:buNone/>
              <a:tabLst/>
              <a:defRPr/>
            </a:pPr>
            <a:r>
              <a:rPr kumimoji="1" lang="ja-JP" altLang="en-US" sz="1108"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・新型コロナウイルス感染症の影響を受けて家計が急変し、上記の世帯と同様の事情にあると認められる世帯</a:t>
            </a:r>
          </a:p>
          <a:p>
            <a:pPr marL="411784" marR="0" lvl="0" indent="-76202" algn="l" defTabSz="844083" rtl="0" eaLnBrk="0" fontAlgn="base" latinLnBrk="0" hangingPunct="0">
              <a:lnSpc>
                <a:spcPct val="100000"/>
              </a:lnSpc>
              <a:spcBef>
                <a:spcPct val="0"/>
              </a:spcBef>
              <a:spcAft>
                <a:spcPct val="0"/>
              </a:spcAft>
              <a:buClrTx/>
              <a:buSzTx/>
              <a:buFontTx/>
              <a:buNone/>
              <a:tabLst/>
              <a:defRPr/>
            </a:pPr>
            <a:r>
              <a:rPr kumimoji="1" lang="en-US" altLang="ja-JP" sz="1108"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a:t>
            </a:r>
            <a:r>
              <a:rPr kumimoji="1" lang="ja-JP" altLang="en-US" sz="1108"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申請期限</a:t>
            </a:r>
            <a:r>
              <a:rPr kumimoji="1" lang="en-US" altLang="ja-JP" sz="1108"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a:t>
            </a:r>
          </a:p>
          <a:p>
            <a:pPr marL="411784" marR="0" lvl="0" indent="-76202" algn="l" defTabSz="844083" rtl="0" eaLnBrk="0" fontAlgn="base" latinLnBrk="0" hangingPunct="0">
              <a:lnSpc>
                <a:spcPct val="100000"/>
              </a:lnSpc>
              <a:spcBef>
                <a:spcPct val="0"/>
              </a:spcBef>
              <a:spcAft>
                <a:spcPct val="0"/>
              </a:spcAft>
              <a:buClrTx/>
              <a:buSzTx/>
              <a:buFontTx/>
              <a:buNone/>
              <a:tabLst/>
              <a:defRPr/>
            </a:pPr>
            <a:r>
              <a:rPr kumimoji="1" lang="ja-JP" altLang="en-US" sz="1108"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・令和４年９月</a:t>
            </a:r>
            <a:r>
              <a:rPr kumimoji="1" lang="en-US" altLang="ja-JP" sz="1108"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30</a:t>
            </a:r>
            <a:r>
              <a:rPr kumimoji="1" lang="ja-JP" altLang="en-US" sz="1108"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a:t>
            </a:r>
          </a:p>
        </p:txBody>
      </p:sp>
      <p:sp>
        <p:nvSpPr>
          <p:cNvPr id="3" name="スライド番号プレースホルダー 2"/>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1E2DCCE-2328-4EE7-B47C-8DACD135FF60}" type="slidenum">
              <a:rPr kumimoji="1" lang="en-US" altLang="ja-JP" sz="11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327</a:t>
            </a:fld>
            <a:endParaRPr kumimoji="1" lang="en-US" altLang="ja-JP" sz="11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
        <p:nvSpPr>
          <p:cNvPr id="8" name="テキスト ボックス 36"/>
          <p:cNvSpPr txBox="1"/>
          <p:nvPr/>
        </p:nvSpPr>
        <p:spPr>
          <a:xfrm>
            <a:off x="53576" y="46166"/>
            <a:ext cx="3993789"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Ⅳ</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　新型</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コロナウイルス感染症</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対策</a:t>
            </a:r>
            <a:endPar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endParaRPr>
          </a:p>
        </p:txBody>
      </p:sp>
    </p:spTree>
    <p:extLst>
      <p:ext uri="{BB962C8B-B14F-4D97-AF65-F5344CB8AC3E}">
        <p14:creationId xmlns:p14="http://schemas.microsoft.com/office/powerpoint/2010/main" val="4194564474"/>
      </p:ext>
    </p:extLst>
  </p:cSld>
  <p:clrMapOvr>
    <a:masterClrMapping/>
  </p:clrMapOvr>
  <p:transition/>
  <p:timing>
    <p:tnLst>
      <p:par>
        <p:cTn id="1" dur="indefinite" restart="never" nodeType="tmRoot"/>
      </p:par>
    </p:tnLst>
  </p:timing>
</p:sld>
</file>

<file path=ppt/slides/slide3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Rectangle 4"/>
          <p:cNvSpPr>
            <a:spLocks noChangeArrowheads="1"/>
          </p:cNvSpPr>
          <p:nvPr/>
        </p:nvSpPr>
        <p:spPr bwMode="auto">
          <a:xfrm>
            <a:off x="350227" y="1050682"/>
            <a:ext cx="8442081" cy="439616"/>
          </a:xfrm>
          <a:prstGeom prst="rect">
            <a:avLst/>
          </a:prstGeom>
          <a:solidFill>
            <a:srgbClr val="000099"/>
          </a:solidFill>
          <a:ln w="38100" algn="ctr">
            <a:noFill/>
            <a:miter lim="800000"/>
            <a:headEnd/>
            <a:tailEnd/>
          </a:ln>
          <a:effectLst/>
        </p:spPr>
        <p:txBody>
          <a:bodyPr wrap="none" lIns="71934" tIns="35967" rIns="71934" bIns="35967" anchor="ctr"/>
          <a:lstStyle/>
          <a:p>
            <a:pPr marL="0" marR="0" lvl="0" indent="0" algn="ctr" defTabSz="844083" rtl="0" eaLnBrk="1" fontAlgn="base" latinLnBrk="0" hangingPunct="1">
              <a:lnSpc>
                <a:spcPct val="100000"/>
              </a:lnSpc>
              <a:spcBef>
                <a:spcPct val="0"/>
              </a:spcBef>
              <a:spcAft>
                <a:spcPct val="0"/>
              </a:spcAft>
              <a:buClrTx/>
              <a:buSzTx/>
              <a:buFontTx/>
              <a:buNone/>
              <a:tabLst/>
              <a:defRPr/>
            </a:pPr>
            <a:r>
              <a:rPr kumimoji="1" lang="ja-JP" altLang="en-US" sz="2585"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HG創英角ｺﾞｼｯｸUB" pitchFamily="49" charset="-128"/>
                <a:cs typeface="+mn-cs"/>
              </a:rPr>
              <a:t>令和４年度</a:t>
            </a:r>
            <a:endParaRPr kumimoji="1" lang="en-US" altLang="ja-JP" sz="2585"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HG創英角ｺﾞｼｯｸUB" pitchFamily="49" charset="-128"/>
              <a:cs typeface="+mn-cs"/>
            </a:endParaRPr>
          </a:p>
        </p:txBody>
      </p:sp>
      <p:sp>
        <p:nvSpPr>
          <p:cNvPr id="7" name="コンテンツ プレースホルダー 2"/>
          <p:cNvSpPr txBox="1">
            <a:spLocks/>
          </p:cNvSpPr>
          <p:nvPr/>
        </p:nvSpPr>
        <p:spPr>
          <a:xfrm>
            <a:off x="507022" y="1949810"/>
            <a:ext cx="8128490" cy="1723776"/>
          </a:xfrm>
          <a:prstGeom prst="rect">
            <a:avLst/>
          </a:prstGeom>
        </p:spPr>
        <p:txBody>
          <a:bodyPr anchor="t" anchorCtr="0">
            <a:noAutofit/>
          </a:bodyPr>
          <a:lstStyle>
            <a:lvl1pPr marL="285750" indent="-285750" algn="l" rtl="0" eaLnBrk="0" fontAlgn="base" hangingPunct="0">
              <a:spcBef>
                <a:spcPct val="20000"/>
              </a:spcBef>
              <a:spcAft>
                <a:spcPct val="0"/>
              </a:spcAft>
              <a:buChar char="•"/>
              <a:defRPr kumimoji="1" sz="2800">
                <a:solidFill>
                  <a:schemeClr val="tx1"/>
                </a:solidFill>
                <a:latin typeface="+mn-lt"/>
                <a:ea typeface="+mn-ea"/>
                <a:cs typeface="+mn-cs"/>
              </a:defRPr>
            </a:lvl1pPr>
            <a:lvl2pPr marL="627063" indent="-236538" algn="l" rtl="0" eaLnBrk="0" fontAlgn="base" hangingPunct="0">
              <a:spcBef>
                <a:spcPct val="20000"/>
              </a:spcBef>
              <a:spcAft>
                <a:spcPct val="0"/>
              </a:spcAft>
              <a:buChar char="–"/>
              <a:defRPr kumimoji="1" sz="2400">
                <a:solidFill>
                  <a:schemeClr val="tx1"/>
                </a:solidFill>
                <a:latin typeface="+mn-lt"/>
                <a:ea typeface="+mn-ea"/>
              </a:defRPr>
            </a:lvl2pPr>
            <a:lvl3pPr marL="968375" indent="-188913" algn="l" rtl="0" eaLnBrk="0" fontAlgn="base" hangingPunct="0">
              <a:spcBef>
                <a:spcPct val="20000"/>
              </a:spcBef>
              <a:spcAft>
                <a:spcPct val="0"/>
              </a:spcAft>
              <a:buChar char="•"/>
              <a:defRPr kumimoji="1" sz="2000">
                <a:solidFill>
                  <a:schemeClr val="tx1"/>
                </a:solidFill>
                <a:latin typeface="+mn-lt"/>
                <a:ea typeface="+mn-ea"/>
              </a:defRPr>
            </a:lvl3pPr>
            <a:lvl4pPr marL="1357313" indent="-188913" algn="l" rtl="0" eaLnBrk="0" fontAlgn="base" hangingPunct="0">
              <a:spcBef>
                <a:spcPct val="20000"/>
              </a:spcBef>
              <a:spcAft>
                <a:spcPct val="0"/>
              </a:spcAft>
              <a:buChar char="–"/>
              <a:defRPr kumimoji="1" sz="1700">
                <a:solidFill>
                  <a:schemeClr val="tx1"/>
                </a:solidFill>
                <a:latin typeface="+mn-lt"/>
                <a:ea typeface="+mn-ea"/>
              </a:defRPr>
            </a:lvl4pPr>
            <a:lvl5pPr marL="1747838" indent="-188913" algn="l" rtl="0" eaLnBrk="0" fontAlgn="base" hangingPunct="0">
              <a:spcBef>
                <a:spcPct val="20000"/>
              </a:spcBef>
              <a:spcAft>
                <a:spcPct val="0"/>
              </a:spcAft>
              <a:buChar char="»"/>
              <a:defRPr kumimoji="1" sz="1700">
                <a:solidFill>
                  <a:schemeClr val="tx1"/>
                </a:solidFill>
                <a:latin typeface="+mn-lt"/>
                <a:ea typeface="+mn-ea"/>
              </a:defRPr>
            </a:lvl5pPr>
            <a:lvl6pPr marL="2142013" indent="-194728" algn="l" rtl="0" fontAlgn="base">
              <a:spcBef>
                <a:spcPct val="20000"/>
              </a:spcBef>
              <a:spcAft>
                <a:spcPct val="0"/>
              </a:spcAft>
              <a:buChar char="»"/>
              <a:defRPr kumimoji="1" sz="1700">
                <a:solidFill>
                  <a:schemeClr val="tx1"/>
                </a:solidFill>
                <a:latin typeface="+mn-lt"/>
                <a:ea typeface="+mn-ea"/>
              </a:defRPr>
            </a:lvl6pPr>
            <a:lvl7pPr marL="2531469" indent="-194728" algn="l" rtl="0" fontAlgn="base">
              <a:spcBef>
                <a:spcPct val="20000"/>
              </a:spcBef>
              <a:spcAft>
                <a:spcPct val="0"/>
              </a:spcAft>
              <a:buChar char="»"/>
              <a:defRPr kumimoji="1" sz="1700">
                <a:solidFill>
                  <a:schemeClr val="tx1"/>
                </a:solidFill>
                <a:latin typeface="+mn-lt"/>
                <a:ea typeface="+mn-ea"/>
              </a:defRPr>
            </a:lvl7pPr>
            <a:lvl8pPr marL="2920928" indent="-194728" algn="l" rtl="0" fontAlgn="base">
              <a:spcBef>
                <a:spcPct val="20000"/>
              </a:spcBef>
              <a:spcAft>
                <a:spcPct val="0"/>
              </a:spcAft>
              <a:buChar char="»"/>
              <a:defRPr kumimoji="1" sz="1700">
                <a:solidFill>
                  <a:schemeClr val="tx1"/>
                </a:solidFill>
                <a:latin typeface="+mn-lt"/>
                <a:ea typeface="+mn-ea"/>
              </a:defRPr>
            </a:lvl8pPr>
            <a:lvl9pPr marL="3310386" indent="-194728" algn="l" rtl="0" fontAlgn="base">
              <a:spcBef>
                <a:spcPct val="20000"/>
              </a:spcBef>
              <a:spcAft>
                <a:spcPct val="0"/>
              </a:spcAft>
              <a:buChar char="»"/>
              <a:defRPr kumimoji="1" sz="1700">
                <a:solidFill>
                  <a:schemeClr val="tx1"/>
                </a:solidFill>
                <a:latin typeface="+mn-lt"/>
                <a:ea typeface="+mn-ea"/>
              </a:defRPr>
            </a:lvl9pPr>
          </a:lstStyle>
          <a:p>
            <a:pPr marL="263776" marR="0" lvl="0" indent="-263776" algn="l" defTabSz="844083" rtl="0" eaLnBrk="0" fontAlgn="base" latinLnBrk="0" hangingPunct="0">
              <a:lnSpc>
                <a:spcPct val="120000"/>
              </a:lnSpc>
              <a:spcBef>
                <a:spcPts val="0"/>
              </a:spcBef>
              <a:spcAft>
                <a:spcPct val="0"/>
              </a:spcAft>
              <a:buClrTx/>
              <a:buSzTx/>
              <a:buFont typeface="Wingdings" panose="05000000000000000000" pitchFamily="2" charset="2"/>
              <a:buChar char="Ø"/>
              <a:tabLst/>
              <a:defRPr/>
            </a:pPr>
            <a:endPar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p:txBody>
      </p:sp>
      <p:sp>
        <p:nvSpPr>
          <p:cNvPr id="5" name="AutoShape 6"/>
          <p:cNvSpPr>
            <a:spLocks noChangeArrowheads="1"/>
          </p:cNvSpPr>
          <p:nvPr/>
        </p:nvSpPr>
        <p:spPr bwMode="auto">
          <a:xfrm>
            <a:off x="507022" y="1596442"/>
            <a:ext cx="8128489" cy="366281"/>
          </a:xfrm>
          <a:prstGeom prst="roundRect">
            <a:avLst>
              <a:gd name="adj" fmla="val 16667"/>
            </a:avLst>
          </a:prstGeom>
          <a:solidFill>
            <a:schemeClr val="accent1">
              <a:lumMod val="40000"/>
              <a:lumOff val="60000"/>
            </a:schemeClr>
          </a:solidFill>
          <a:ln w="22225">
            <a:noFill/>
            <a:round/>
            <a:headEnd/>
            <a:tailEnd/>
          </a:ln>
          <a:effectLst>
            <a:outerShdw blurRad="50800" dist="38100" dir="2700000" algn="tl" rotWithShape="0">
              <a:prstClr val="black">
                <a:alpha val="40000"/>
              </a:prstClr>
            </a:outerShdw>
          </a:effectLst>
        </p:spPr>
        <p:txBody>
          <a:bodyPr lIns="71934" tIns="0" rIns="71934" bIns="0" anchor="ctr"/>
          <a:lstStyle/>
          <a:p>
            <a:pPr marL="0" marR="0" lvl="0" indent="0" algn="l" defTabSz="844083" rtl="0" eaLnBrk="0" fontAlgn="base" latinLnBrk="0" hangingPunct="0">
              <a:lnSpc>
                <a:spcPct val="100000"/>
              </a:lnSpc>
              <a:spcBef>
                <a:spcPct val="0"/>
              </a:spcBef>
              <a:spcAft>
                <a:spcPct val="0"/>
              </a:spcAft>
              <a:buClrTx/>
              <a:buSzTx/>
              <a:buFontTx/>
              <a:buNone/>
              <a:tabLst/>
              <a:defRPr/>
            </a:pPr>
            <a:r>
              <a:rPr kumimoji="1" lang="ja-JP" altLang="en-US"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学校給食費の無償化　　　　　　　　④ ６４億６，６００万円（③ ６０億５００万円）</a:t>
            </a:r>
          </a:p>
        </p:txBody>
      </p:sp>
      <p:sp>
        <p:nvSpPr>
          <p:cNvPr id="2" name="正方形/長方形 1"/>
          <p:cNvSpPr/>
          <p:nvPr/>
        </p:nvSpPr>
        <p:spPr>
          <a:xfrm>
            <a:off x="507024" y="2019156"/>
            <a:ext cx="8128489" cy="1371209"/>
          </a:xfrm>
          <a:prstGeom prst="rect">
            <a:avLst/>
          </a:prstGeom>
        </p:spPr>
        <p:txBody>
          <a:bodyPr wrap="square">
            <a:spAutoFit/>
          </a:bodyPr>
          <a:lstStyle/>
          <a:p>
            <a:pPr marL="263776" marR="0" lvl="0" indent="-263776" algn="l" defTabSz="844083" rtl="0" eaLnBrk="0" fontAlgn="base" latinLnBrk="0" hangingPunct="0">
              <a:lnSpc>
                <a:spcPct val="100000"/>
              </a:lnSpc>
              <a:spcBef>
                <a:spcPct val="0"/>
              </a:spcBef>
              <a:spcAft>
                <a:spcPct val="0"/>
              </a:spcAft>
              <a:buClrTx/>
              <a:buSzTx/>
              <a:buFont typeface="Wingdings" panose="05000000000000000000" pitchFamily="2" charset="2"/>
              <a:buChar char="Ø"/>
              <a:tabLst/>
              <a:defRPr/>
            </a:pPr>
            <a:r>
              <a:rPr kumimoji="1" lang="ja-JP" altLang="en-US" sz="1662"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mn-cs"/>
              </a:rPr>
              <a:t>新型コロナウイルスの収束が見通せない中、経済的影響を受けた保護者等の負担軽減として、全児童生徒（小中学校等）の保護者等から学校給食費を徴収しないこととした措置について、令和４年度も継続</a:t>
            </a:r>
          </a:p>
          <a:p>
            <a:pPr marL="0" marR="0" lvl="0" indent="0" algn="l" defTabSz="844083" rtl="0" eaLnBrk="0" fontAlgn="base" latinLnBrk="0" hangingPunct="0">
              <a:lnSpc>
                <a:spcPct val="100000"/>
              </a:lnSpc>
              <a:spcBef>
                <a:spcPct val="0"/>
              </a:spcBef>
              <a:spcAft>
                <a:spcPct val="0"/>
              </a:spcAft>
              <a:buClrTx/>
              <a:buSzTx/>
              <a:buFontTx/>
              <a:buNone/>
              <a:tabLst/>
              <a:defRPr/>
            </a:pPr>
            <a:r>
              <a:rPr kumimoji="1" lang="ja-JP" altLang="en-US" sz="1662"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mn-cs"/>
              </a:rPr>
              <a:t>・　令和５年度以降の学校給食費の無償化制度については、引き続き様々な観点</a:t>
            </a:r>
            <a:r>
              <a:rPr kumimoji="1" lang="ja-JP" altLang="en-US" sz="1662" b="0" i="0" u="none" strike="noStrike" kern="1200" cap="none" spc="0" normalizeH="0" baseline="0" noProof="0" dirty="0" smtClean="0">
                <a:ln>
                  <a:noFill/>
                </a:ln>
                <a:solidFill>
                  <a:srgbClr val="000000"/>
                </a:solidFill>
                <a:effectLst/>
                <a:uLnTx/>
                <a:uFillTx/>
                <a:latin typeface="Arial" panose="020B0604020202020204" pitchFamily="34" charset="0"/>
                <a:ea typeface="ＭＳ Ｐゴシック" panose="020B0600070205080204" pitchFamily="50" charset="-128"/>
                <a:cs typeface="+mn-cs"/>
              </a:rPr>
              <a:t>から</a:t>
            </a:r>
            <a:endParaRPr kumimoji="1" lang="en-US" altLang="ja-JP" sz="1662" b="0" i="0" u="none" strike="noStrike" kern="1200" cap="none" spc="0" normalizeH="0" baseline="0" noProof="0" dirty="0" smtClean="0">
              <a:ln>
                <a:noFill/>
              </a:ln>
              <a:solidFill>
                <a:srgbClr val="000000"/>
              </a:solidFill>
              <a:effectLst/>
              <a:uLnTx/>
              <a:uFillTx/>
              <a:latin typeface="Arial" panose="020B0604020202020204" pitchFamily="34" charset="0"/>
              <a:ea typeface="ＭＳ Ｐゴシック" panose="020B0600070205080204" pitchFamily="50" charset="-128"/>
              <a:cs typeface="+mn-cs"/>
            </a:endParaRPr>
          </a:p>
          <a:p>
            <a:pPr marL="0" marR="0" lvl="0" indent="0" algn="l" defTabSz="844083" rtl="0" eaLnBrk="0" fontAlgn="base" latinLnBrk="0" hangingPunct="0">
              <a:lnSpc>
                <a:spcPct val="100000"/>
              </a:lnSpc>
              <a:spcBef>
                <a:spcPct val="0"/>
              </a:spcBef>
              <a:spcAft>
                <a:spcPct val="0"/>
              </a:spcAft>
              <a:buClrTx/>
              <a:buSzTx/>
              <a:buFontTx/>
              <a:buNone/>
              <a:tabLst/>
              <a:defRPr/>
            </a:pPr>
            <a:r>
              <a:rPr kumimoji="1" lang="ja-JP" altLang="en-US" sz="1662"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mn-cs"/>
              </a:rPr>
              <a:t>　 </a:t>
            </a:r>
            <a:r>
              <a:rPr kumimoji="1" lang="ja-JP" altLang="en-US" sz="1662" b="0" i="0" u="none" strike="noStrike" kern="1200" cap="none" spc="0" normalizeH="0" baseline="0" noProof="0" dirty="0" smtClean="0">
                <a:ln>
                  <a:noFill/>
                </a:ln>
                <a:solidFill>
                  <a:srgbClr val="000000"/>
                </a:solidFill>
                <a:effectLst/>
                <a:uLnTx/>
                <a:uFillTx/>
                <a:latin typeface="Arial" panose="020B0604020202020204" pitchFamily="34" charset="0"/>
                <a:ea typeface="ＭＳ Ｐゴシック" panose="020B0600070205080204" pitchFamily="50" charset="-128"/>
                <a:cs typeface="+mn-cs"/>
              </a:rPr>
              <a:t> 検討</a:t>
            </a:r>
            <a:endParaRPr kumimoji="1" lang="ja-JP" altLang="en-US" sz="1662"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9" name="AutoShape 6"/>
          <p:cNvSpPr>
            <a:spLocks noChangeArrowheads="1"/>
          </p:cNvSpPr>
          <p:nvPr/>
        </p:nvSpPr>
        <p:spPr bwMode="auto">
          <a:xfrm>
            <a:off x="499032" y="3410286"/>
            <a:ext cx="8128489" cy="366281"/>
          </a:xfrm>
          <a:prstGeom prst="roundRect">
            <a:avLst>
              <a:gd name="adj" fmla="val 16667"/>
            </a:avLst>
          </a:prstGeom>
          <a:solidFill>
            <a:schemeClr val="accent1">
              <a:lumMod val="40000"/>
              <a:lumOff val="60000"/>
            </a:schemeClr>
          </a:solidFill>
          <a:ln w="22225">
            <a:noFill/>
            <a:round/>
            <a:headEnd/>
            <a:tailEnd/>
          </a:ln>
          <a:effectLst>
            <a:outerShdw blurRad="50800" dist="38100" dir="2700000" algn="tl" rotWithShape="0">
              <a:prstClr val="black">
                <a:alpha val="40000"/>
              </a:prstClr>
            </a:outerShdw>
          </a:effectLst>
        </p:spPr>
        <p:txBody>
          <a:bodyPr lIns="71934" tIns="0" rIns="71934" bIns="0" anchor="ctr"/>
          <a:lstStyle/>
          <a:p>
            <a:pPr marL="0" marR="0" lvl="0" indent="0" algn="l" defTabSz="844083" rtl="0" eaLnBrk="0" fontAlgn="base" latinLnBrk="0" hangingPunct="0">
              <a:lnSpc>
                <a:spcPct val="100000"/>
              </a:lnSpc>
              <a:spcBef>
                <a:spcPct val="0"/>
              </a:spcBef>
              <a:spcAft>
                <a:spcPct val="0"/>
              </a:spcAft>
              <a:buClrTx/>
              <a:buSzTx/>
              <a:buFontTx/>
              <a:buNone/>
              <a:tabLst/>
              <a:defRPr/>
            </a:pPr>
            <a:r>
              <a:rPr kumimoji="1" lang="zh-TW" altLang="en-US"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国内旅行消費喚起事業　</a:t>
            </a:r>
            <a:r>
              <a:rPr kumimoji="1" lang="ja-JP" altLang="en-US"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　　　　　　</a:t>
            </a:r>
            <a:r>
              <a:rPr kumimoji="1" lang="zh-TW" altLang="en-US"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④１０億円　      </a:t>
            </a:r>
            <a:r>
              <a:rPr kumimoji="1" lang="ja-JP" altLang="en-US"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　　</a:t>
            </a:r>
            <a:r>
              <a:rPr kumimoji="1" lang="zh-TW" altLang="en-US"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（③ ５億５</a:t>
            </a:r>
            <a:r>
              <a:rPr kumimoji="1" lang="en-US" altLang="zh-TW"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a:t>
            </a:r>
            <a:r>
              <a:rPr kumimoji="1" lang="zh-TW" altLang="en-US"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０００万円）</a:t>
            </a:r>
            <a:endParaRPr kumimoji="1" lang="ja-JP" altLang="en-US"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endParaRPr>
          </a:p>
        </p:txBody>
      </p:sp>
      <p:sp>
        <p:nvSpPr>
          <p:cNvPr id="3" name="正方形/長方形 2"/>
          <p:cNvSpPr/>
          <p:nvPr/>
        </p:nvSpPr>
        <p:spPr>
          <a:xfrm>
            <a:off x="507019" y="3919223"/>
            <a:ext cx="8128492" cy="1626984"/>
          </a:xfrm>
          <a:prstGeom prst="rect">
            <a:avLst/>
          </a:prstGeom>
        </p:spPr>
        <p:txBody>
          <a:bodyPr wrap="square">
            <a:spAutoFit/>
          </a:bodyPr>
          <a:lstStyle/>
          <a:p>
            <a:pPr marL="263776" marR="0" lvl="0" indent="-263776" algn="l" defTabSz="844083" rtl="0" eaLnBrk="0" fontAlgn="base" latinLnBrk="0" hangingPunct="0">
              <a:lnSpc>
                <a:spcPct val="100000"/>
              </a:lnSpc>
              <a:spcBef>
                <a:spcPct val="0"/>
              </a:spcBef>
              <a:spcAft>
                <a:spcPct val="0"/>
              </a:spcAft>
              <a:buClrTx/>
              <a:buSzTx/>
              <a:buFont typeface="Wingdings" panose="05000000000000000000" pitchFamily="2" charset="2"/>
              <a:buChar char="Ø"/>
              <a:tabLst/>
              <a:defRPr/>
            </a:pPr>
            <a:r>
              <a:rPr kumimoji="1" lang="ja-JP" altLang="en-US" sz="1662"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mn-cs"/>
              </a:rPr>
              <a:t>大阪府と共同で、観光に対する需要喚起を図り、特別な旅づくりにより集客を促進するとともに、府内での消費を促すことで、新型コロナウイルス感染症の影響により厳しい経営状況が続く観光関連事業者等を支援</a:t>
            </a:r>
          </a:p>
          <a:p>
            <a:pPr marL="263776" marR="0" lvl="0" indent="-263776" algn="l" defTabSz="844083" rtl="0" eaLnBrk="0" fontAlgn="base" latinLnBrk="0" hangingPunct="0">
              <a:lnSpc>
                <a:spcPct val="100000"/>
              </a:lnSpc>
              <a:spcBef>
                <a:spcPct val="0"/>
              </a:spcBef>
              <a:spcAft>
                <a:spcPct val="0"/>
              </a:spcAft>
              <a:buClrTx/>
              <a:buSzTx/>
              <a:buFont typeface="Wingdings" panose="05000000000000000000" pitchFamily="2" charset="2"/>
              <a:buChar char="Ø"/>
              <a:tabLst/>
              <a:defRPr/>
            </a:pPr>
            <a:r>
              <a:rPr kumimoji="1" lang="ja-JP" altLang="en-US" sz="1662"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mn-cs"/>
              </a:rPr>
              <a:t>大阪独自のクーポン等の配布に加え、観光資源の魅力を引き出す期間限定の魅力的なプレミアム感のある体験コンテンツ（特別な旅づくり）を実施するなど、大阪の魅力を全国へ発信</a:t>
            </a:r>
          </a:p>
        </p:txBody>
      </p:sp>
      <p:sp>
        <p:nvSpPr>
          <p:cNvPr id="10" name="角丸四角形 9"/>
          <p:cNvSpPr/>
          <p:nvPr/>
        </p:nvSpPr>
        <p:spPr>
          <a:xfrm>
            <a:off x="5436096" y="3458377"/>
            <a:ext cx="652230" cy="266700"/>
          </a:xfrm>
          <a:prstGeom prst="roundRect">
            <a:avLst/>
          </a:prstGeom>
          <a:solidFill>
            <a:schemeClr val="bg1"/>
          </a:solidFill>
          <a:ln w="31750" cmpd="sng">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66462" tIns="0" rIns="66462" bIns="33231" anchor="ctr"/>
          <a:lstStyle>
            <a:defPPr>
              <a:defRPr lang="ja-JP"/>
            </a:defPPr>
            <a:lvl1pPr algn="l" rtl="0" eaLnBrk="0" fontAlgn="base" hangingPunct="0">
              <a:spcBef>
                <a:spcPct val="0"/>
              </a:spcBef>
              <a:spcAft>
                <a:spcPct val="0"/>
              </a:spcAft>
              <a:defRPr kumimoji="1" kern="1200">
                <a:solidFill>
                  <a:schemeClr val="lt1"/>
                </a:solidFill>
                <a:latin typeface="+mn-lt"/>
                <a:ea typeface="+mn-ea"/>
                <a:cs typeface="+mn-cs"/>
              </a:defRPr>
            </a:lvl1pPr>
            <a:lvl2pPr marL="382588" indent="-41275" algn="l" rtl="0" eaLnBrk="0" fontAlgn="base" hangingPunct="0">
              <a:spcBef>
                <a:spcPct val="0"/>
              </a:spcBef>
              <a:spcAft>
                <a:spcPct val="0"/>
              </a:spcAft>
              <a:defRPr kumimoji="1" kern="1200">
                <a:solidFill>
                  <a:schemeClr val="lt1"/>
                </a:solidFill>
                <a:latin typeface="+mn-lt"/>
                <a:ea typeface="+mn-ea"/>
                <a:cs typeface="+mn-cs"/>
              </a:defRPr>
            </a:lvl2pPr>
            <a:lvl3pPr marL="773113" indent="-90488" algn="l" rtl="0" eaLnBrk="0" fontAlgn="base" hangingPunct="0">
              <a:spcBef>
                <a:spcPct val="0"/>
              </a:spcBef>
              <a:spcAft>
                <a:spcPct val="0"/>
              </a:spcAft>
              <a:defRPr kumimoji="1" kern="1200">
                <a:solidFill>
                  <a:schemeClr val="lt1"/>
                </a:solidFill>
                <a:latin typeface="+mn-lt"/>
                <a:ea typeface="+mn-ea"/>
                <a:cs typeface="+mn-cs"/>
              </a:defRPr>
            </a:lvl3pPr>
            <a:lvl4pPr marL="1162050" indent="-138113" algn="l" rtl="0" eaLnBrk="0" fontAlgn="base" hangingPunct="0">
              <a:spcBef>
                <a:spcPct val="0"/>
              </a:spcBef>
              <a:spcAft>
                <a:spcPct val="0"/>
              </a:spcAft>
              <a:defRPr kumimoji="1" kern="1200">
                <a:solidFill>
                  <a:schemeClr val="lt1"/>
                </a:solidFill>
                <a:latin typeface="+mn-lt"/>
                <a:ea typeface="+mn-ea"/>
                <a:cs typeface="+mn-cs"/>
              </a:defRPr>
            </a:lvl4pPr>
            <a:lvl5pPr marL="1552575" indent="-187325" algn="l" rtl="0" eaLnBrk="0" fontAlgn="base" hangingPunct="0">
              <a:spcBef>
                <a:spcPct val="0"/>
              </a:spcBef>
              <a:spcAft>
                <a:spcPct val="0"/>
              </a:spcAft>
              <a:defRPr kumimoji="1" kern="1200">
                <a:solidFill>
                  <a:schemeClr val="lt1"/>
                </a:solidFill>
                <a:latin typeface="+mn-lt"/>
                <a:ea typeface="+mn-ea"/>
                <a:cs typeface="+mn-cs"/>
              </a:defRPr>
            </a:lvl5pPr>
            <a:lvl6pPr marL="2286000" algn="l" defTabSz="914400" rtl="0" eaLnBrk="1" latinLnBrk="0" hangingPunct="1">
              <a:defRPr kumimoji="1" kern="1200">
                <a:solidFill>
                  <a:schemeClr val="lt1"/>
                </a:solidFill>
                <a:latin typeface="+mn-lt"/>
                <a:ea typeface="+mn-ea"/>
                <a:cs typeface="+mn-cs"/>
              </a:defRPr>
            </a:lvl6pPr>
            <a:lvl7pPr marL="2743200" algn="l" defTabSz="914400" rtl="0" eaLnBrk="1" latinLnBrk="0" hangingPunct="1">
              <a:defRPr kumimoji="1" kern="1200">
                <a:solidFill>
                  <a:schemeClr val="lt1"/>
                </a:solidFill>
                <a:latin typeface="+mn-lt"/>
                <a:ea typeface="+mn-ea"/>
                <a:cs typeface="+mn-cs"/>
              </a:defRPr>
            </a:lvl7pPr>
            <a:lvl8pPr marL="3200400" algn="l" defTabSz="914400" rtl="0" eaLnBrk="1" latinLnBrk="0" hangingPunct="1">
              <a:defRPr kumimoji="1" kern="1200">
                <a:solidFill>
                  <a:schemeClr val="lt1"/>
                </a:solidFill>
                <a:latin typeface="+mn-lt"/>
                <a:ea typeface="+mn-ea"/>
                <a:cs typeface="+mn-cs"/>
              </a:defRPr>
            </a:lvl8pPr>
            <a:lvl9pPr marL="3657600" algn="l" defTabSz="914400" rtl="0" eaLnBrk="1" latinLnBrk="0" hangingPunct="1">
              <a:defRPr kumimoji="1" kern="1200">
                <a:solidFill>
                  <a:schemeClr val="lt1"/>
                </a:solidFill>
                <a:latin typeface="+mn-lt"/>
                <a:ea typeface="+mn-ea"/>
                <a:cs typeface="+mn-cs"/>
              </a:defRPr>
            </a:lvl9pPr>
          </a:lstStyle>
          <a:p>
            <a:pPr marL="0" marR="0" lvl="0" indent="0" algn="ctr" defTabSz="844083" rtl="0" eaLnBrk="1" fontAlgn="base" latinLnBrk="0" hangingPunct="1">
              <a:lnSpc>
                <a:spcPct val="100000"/>
              </a:lnSpc>
              <a:spcBef>
                <a:spcPct val="0"/>
              </a:spcBef>
              <a:spcAft>
                <a:spcPct val="0"/>
              </a:spcAft>
              <a:buClrTx/>
              <a:buSzTx/>
              <a:buFontTx/>
              <a:buNone/>
              <a:tabLst/>
              <a:defRPr/>
            </a:pPr>
            <a:r>
              <a:rPr kumimoji="1" lang="ja-JP" altLang="en-US" sz="1662" b="1" i="0" u="none" strike="noStrike" kern="1200" cap="none" spc="0" normalizeH="0" baseline="0" noProof="0" dirty="0">
                <a:ln>
                  <a:noFill/>
                </a:ln>
                <a:solidFill>
                  <a:srgbClr val="000000"/>
                </a:solidFill>
                <a:effectLst/>
                <a:uLnTx/>
                <a:uFillTx/>
                <a:latin typeface="HG丸ｺﾞｼｯｸM-PRO" pitchFamily="50" charset="-128"/>
                <a:ea typeface="HG丸ｺﾞｼｯｸM-PRO" pitchFamily="50" charset="-128"/>
                <a:cs typeface="+mn-cs"/>
              </a:rPr>
              <a:t>拡充</a:t>
            </a:r>
          </a:p>
        </p:txBody>
      </p:sp>
      <p:sp>
        <p:nvSpPr>
          <p:cNvPr id="4" name="スライド番号プレースホルダー 3"/>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1E2DCCE-2328-4EE7-B47C-8DACD135FF60}" type="slidenum">
              <a:rPr kumimoji="1" lang="en-US" altLang="ja-JP" sz="11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328</a:t>
            </a:fld>
            <a:endParaRPr kumimoji="1" lang="en-US" altLang="ja-JP" sz="11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
        <p:nvSpPr>
          <p:cNvPr id="11" name="テキスト ボックス 36"/>
          <p:cNvSpPr txBox="1"/>
          <p:nvPr/>
        </p:nvSpPr>
        <p:spPr>
          <a:xfrm>
            <a:off x="53576" y="46166"/>
            <a:ext cx="3993789"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Ⅳ</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　新型</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コロナウイルス感染症</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対策</a:t>
            </a:r>
            <a:endPar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endParaRPr>
          </a:p>
        </p:txBody>
      </p:sp>
    </p:spTree>
    <p:extLst>
      <p:ext uri="{BB962C8B-B14F-4D97-AF65-F5344CB8AC3E}">
        <p14:creationId xmlns:p14="http://schemas.microsoft.com/office/powerpoint/2010/main" val="1478578744"/>
      </p:ext>
    </p:extLst>
  </p:cSld>
  <p:clrMapOvr>
    <a:masterClrMapping/>
  </p:clrMapOvr>
  <p:transition/>
  <p:timing>
    <p:tnLst>
      <p:par>
        <p:cTn id="1" dur="indefinite" restart="never" nodeType="tmRoot"/>
      </p:par>
    </p:tn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正方形/長方形 8"/>
          <p:cNvSpPr/>
          <p:nvPr/>
        </p:nvSpPr>
        <p:spPr>
          <a:xfrm>
            <a:off x="5099125" y="5206701"/>
            <a:ext cx="3711388" cy="1462659"/>
          </a:xfrm>
          <a:prstGeom prst="rect">
            <a:avLst/>
          </a:prstGeom>
          <a:solidFill>
            <a:srgbClr val="66FFFF">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graphicFrame>
        <p:nvGraphicFramePr>
          <p:cNvPr id="24" name="表 23"/>
          <p:cNvGraphicFramePr>
            <a:graphicFrameLocks noGrp="1"/>
          </p:cNvGraphicFramePr>
          <p:nvPr>
            <p:extLst>
              <p:ext uri="{D42A27DB-BD31-4B8C-83A1-F6EECF244321}">
                <p14:modId xmlns:p14="http://schemas.microsoft.com/office/powerpoint/2010/main" val="1044434934"/>
              </p:ext>
            </p:extLst>
          </p:nvPr>
        </p:nvGraphicFramePr>
        <p:xfrm>
          <a:off x="323528" y="797860"/>
          <a:ext cx="8568952" cy="5943600"/>
        </p:xfrm>
        <a:graphic>
          <a:graphicData uri="http://schemas.openxmlformats.org/drawingml/2006/table">
            <a:tbl>
              <a:tblPr firstRow="1" bandRow="1">
                <a:tableStyleId>{5940675A-B579-460E-94D1-54222C63F5DA}</a:tableStyleId>
              </a:tblPr>
              <a:tblGrid>
                <a:gridCol w="1944216">
                  <a:extLst>
                    <a:ext uri="{9D8B030D-6E8A-4147-A177-3AD203B41FA5}">
                      <a16:colId xmlns:a16="http://schemas.microsoft.com/office/drawing/2014/main" val="20000"/>
                    </a:ext>
                  </a:extLst>
                </a:gridCol>
                <a:gridCol w="2776642">
                  <a:extLst>
                    <a:ext uri="{9D8B030D-6E8A-4147-A177-3AD203B41FA5}">
                      <a16:colId xmlns:a16="http://schemas.microsoft.com/office/drawing/2014/main" val="20001"/>
                    </a:ext>
                  </a:extLst>
                </a:gridCol>
                <a:gridCol w="3848094">
                  <a:extLst>
                    <a:ext uri="{9D8B030D-6E8A-4147-A177-3AD203B41FA5}">
                      <a16:colId xmlns:a16="http://schemas.microsoft.com/office/drawing/2014/main" val="20002"/>
                    </a:ext>
                  </a:extLst>
                </a:gridCol>
              </a:tblGrid>
              <a:tr h="321423">
                <a:tc>
                  <a:txBody>
                    <a:bodyPr/>
                    <a:lstStyle/>
                    <a:p>
                      <a:pPr algn="ctr"/>
                      <a:r>
                        <a:rPr kumimoji="1" lang="ja-JP" altLang="en-US" sz="1600" dirty="0"/>
                        <a:t>項目</a:t>
                      </a:r>
                    </a:p>
                  </a:txBody>
                  <a:tcPr/>
                </a:tc>
                <a:tc>
                  <a:txBody>
                    <a:bodyPr/>
                    <a:lstStyle/>
                    <a:p>
                      <a:pPr algn="ctr"/>
                      <a:r>
                        <a:rPr kumimoji="1" lang="ja-JP" altLang="en-US" sz="1600" dirty="0"/>
                        <a:t>これまでの状況</a:t>
                      </a:r>
                    </a:p>
                  </a:txBody>
                  <a:tcPr/>
                </a:tc>
                <a:tc>
                  <a:txBody>
                    <a:bodyPr/>
                    <a:lstStyle/>
                    <a:p>
                      <a:pPr algn="ctr"/>
                      <a:r>
                        <a:rPr kumimoji="1" lang="ja-JP" altLang="en-US" sz="1600" dirty="0"/>
                        <a:t>現在の取組み</a:t>
                      </a:r>
                    </a:p>
                  </a:txBody>
                  <a:tcPr/>
                </a:tc>
                <a:extLst>
                  <a:ext uri="{0D108BD9-81ED-4DB2-BD59-A6C34878D82A}">
                    <a16:rowId xmlns:a16="http://schemas.microsoft.com/office/drawing/2014/main" val="10000"/>
                  </a:ext>
                </a:extLst>
              </a:tr>
              <a:tr h="1928539">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400" dirty="0"/>
                        <a:t>１．市の取組体制</a:t>
                      </a:r>
                    </a:p>
                    <a:p>
                      <a:endParaRPr kumimoji="1" lang="ja-JP" altLang="en-US" sz="1400" dirty="0"/>
                    </a:p>
                  </a:txBody>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400" dirty="0"/>
                        <a:t>・福祉・医療・環境改善などに区と局が連携し対応してきたが、全市的な視点を持ちながら課題の対応にあたってきたため、結果的に西成区の個別課題の抜本的解決が困難</a:t>
                      </a:r>
                      <a:endParaRPr lang="en-US" altLang="ja-JP" sz="1400" dirty="0"/>
                    </a:p>
                    <a:p>
                      <a:endParaRPr kumimoji="1" lang="ja-JP" altLang="en-US" sz="1400" dirty="0"/>
                    </a:p>
                  </a:txBody>
                  <a:tcPr/>
                </a:tc>
                <a:tc>
                  <a:txBody>
                    <a:bodyPr/>
                    <a:lstStyle/>
                    <a:p>
                      <a:r>
                        <a:rPr kumimoji="1" lang="ja-JP" altLang="en-US" sz="1400" dirty="0"/>
                        <a:t>・西成特区構想として西成区に特化した対応を進めるため、西成区長をリーダー、関係局長をメンバーとしたプロジェクトチームを設置。</a:t>
                      </a:r>
                      <a:endParaRPr kumimoji="1" lang="en-US" altLang="ja-JP" sz="1400" dirty="0"/>
                    </a:p>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400" dirty="0"/>
                        <a:t>・西成特区構想の大きな方向性を考える有識者座談会の提言に基づき、関係各局が施策・事業の具体化を実施。</a:t>
                      </a:r>
                      <a:endParaRPr kumimoji="1" lang="en-US" altLang="ja-JP" sz="1400" dirty="0"/>
                    </a:p>
                    <a:p>
                      <a:r>
                        <a:rPr lang="ja-JP" altLang="en-US" sz="1400" dirty="0"/>
                        <a:t>・また、西成特区構想に呼応して、府・府警・市が協力し、薬物対策などの取組みを</a:t>
                      </a:r>
                      <a:r>
                        <a:rPr lang="en-US" altLang="ja-JP" sz="1400" dirty="0"/>
                        <a:t>2014</a:t>
                      </a:r>
                      <a:r>
                        <a:rPr lang="ja-JP" altLang="en-US" sz="1400" dirty="0"/>
                        <a:t>年度から実施。</a:t>
                      </a:r>
                      <a:endParaRPr kumimoji="1" lang="ja-JP" altLang="en-US" sz="1400" dirty="0"/>
                    </a:p>
                  </a:txBody>
                  <a:tcPr/>
                </a:tc>
                <a:extLst>
                  <a:ext uri="{0D108BD9-81ED-4DB2-BD59-A6C34878D82A}">
                    <a16:rowId xmlns:a16="http://schemas.microsoft.com/office/drawing/2014/main" val="10001"/>
                  </a:ext>
                </a:extLst>
              </a:tr>
              <a:tr h="1982992">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400" dirty="0"/>
                        <a:t>２</a:t>
                      </a:r>
                      <a:r>
                        <a:rPr kumimoji="1" lang="ja-JP" altLang="en-US" sz="1400" dirty="0"/>
                        <a:t>．地域との関係</a:t>
                      </a:r>
                    </a:p>
                    <a:p>
                      <a:endParaRPr kumimoji="1" lang="ja-JP" altLang="en-US" sz="1400" dirty="0"/>
                    </a:p>
                  </a:txBody>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400" dirty="0"/>
                        <a:t>・行政の押し付けと受け止められかねないような施策立案プロセス</a:t>
                      </a:r>
                    </a:p>
                    <a:p>
                      <a:pPr marL="0" marR="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dirty="0"/>
                    </a:p>
                    <a:p>
                      <a:pPr marL="0" marR="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dirty="0"/>
                    </a:p>
                    <a:p>
                      <a:pPr marL="0" marR="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dirty="0"/>
                    </a:p>
                    <a:p>
                      <a:pPr marL="0" marR="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dirty="0"/>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400" dirty="0"/>
                        <a:t>・事業の実施にあたっては、地域住民や関係者の意向や要望を聞いて調整</a:t>
                      </a:r>
                    </a:p>
                  </a:txBody>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400" dirty="0"/>
                        <a:t>・地域住民や関係者が当事者として行政とともに施策立案するエリアマネジメント協議会を設置し、官民協働で施策を構築。</a:t>
                      </a:r>
                      <a:endParaRPr lang="en-US" altLang="ja-JP" sz="1400" dirty="0"/>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400" u="none" kern="1200" dirty="0">
                          <a:solidFill>
                            <a:schemeClr val="tx1"/>
                          </a:solidFill>
                          <a:latin typeface="+mn-lt"/>
                          <a:ea typeface="+mn-ea"/>
                          <a:cs typeface="+mn-cs"/>
                        </a:rPr>
                        <a:t>・</a:t>
                      </a:r>
                      <a:r>
                        <a:rPr kumimoji="1" lang="en-US" altLang="ja-JP" sz="1400" u="none" kern="1200" dirty="0">
                          <a:solidFill>
                            <a:schemeClr val="tx1"/>
                          </a:solidFill>
                          <a:latin typeface="+mn-lt"/>
                          <a:ea typeface="+mn-ea"/>
                          <a:cs typeface="+mn-cs"/>
                        </a:rPr>
                        <a:t>2015</a:t>
                      </a:r>
                      <a:r>
                        <a:rPr kumimoji="1" lang="ja-JP" altLang="en-US" sz="1400" u="none" kern="1200" dirty="0">
                          <a:solidFill>
                            <a:schemeClr val="tx1"/>
                          </a:solidFill>
                          <a:latin typeface="+mn-lt"/>
                          <a:ea typeface="+mn-ea"/>
                          <a:cs typeface="+mn-cs"/>
                        </a:rPr>
                        <a:t>年</a:t>
                      </a:r>
                      <a:r>
                        <a:rPr kumimoji="1" lang="en-US" altLang="ja-JP" sz="1400" u="none" kern="1200" dirty="0">
                          <a:solidFill>
                            <a:schemeClr val="tx1"/>
                          </a:solidFill>
                          <a:latin typeface="+mn-lt"/>
                          <a:ea typeface="+mn-ea"/>
                          <a:cs typeface="+mn-cs"/>
                        </a:rPr>
                        <a:t>6</a:t>
                      </a:r>
                      <a:r>
                        <a:rPr kumimoji="1" lang="ja-JP" altLang="en-US" sz="1400" u="none" kern="1200" dirty="0">
                          <a:solidFill>
                            <a:schemeClr val="tx1"/>
                          </a:solidFill>
                          <a:latin typeface="+mn-lt"/>
                          <a:ea typeface="+mn-ea"/>
                          <a:cs typeface="+mn-cs"/>
                        </a:rPr>
                        <a:t>月より、あいりん地域のまちづくりに特化した意見聴取の場として、「あいりん地域まちづくり会議」を開催。</a:t>
                      </a:r>
                      <a:endParaRPr kumimoji="1" lang="en-US" altLang="ja-JP" sz="1100" dirty="0"/>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400" dirty="0"/>
                        <a:t>・あい</a:t>
                      </a:r>
                      <a:r>
                        <a:rPr kumimoji="1" lang="ja-JP" altLang="en-US" sz="1400" dirty="0" err="1"/>
                        <a:t>りん</a:t>
                      </a:r>
                      <a:r>
                        <a:rPr kumimoji="1" lang="ja-JP" altLang="en-US" sz="1400" dirty="0"/>
                        <a:t>地域環境整備事業では、官民協働の仕組みを用いて事業実施。</a:t>
                      </a:r>
                      <a:endParaRPr kumimoji="1" lang="en-US" altLang="ja-JP" sz="1400" dirty="0"/>
                    </a:p>
                    <a:p>
                      <a:endParaRPr kumimoji="1" lang="ja-JP" altLang="en-US" sz="1400" dirty="0"/>
                    </a:p>
                  </a:txBody>
                  <a:tcPr/>
                </a:tc>
                <a:extLst>
                  <a:ext uri="{0D108BD9-81ED-4DB2-BD59-A6C34878D82A}">
                    <a16:rowId xmlns:a16="http://schemas.microsoft.com/office/drawing/2014/main" val="10002"/>
                  </a:ext>
                </a:extLst>
              </a:tr>
              <a:tr h="1314913">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400" dirty="0"/>
                        <a:t>３．取組期間</a:t>
                      </a:r>
                    </a:p>
                    <a:p>
                      <a:endParaRPr kumimoji="1" lang="ja-JP" altLang="en-US" sz="1400" dirty="0"/>
                    </a:p>
                  </a:txBody>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400" dirty="0">
                          <a:solidFill>
                            <a:schemeClr val="tx1"/>
                          </a:solidFill>
                        </a:rPr>
                        <a:t>期間を設定せず、継続的に実施</a:t>
                      </a:r>
                    </a:p>
                    <a:p>
                      <a:endParaRPr kumimoji="1" lang="ja-JP" altLang="en-US" sz="1400" dirty="0">
                        <a:solidFill>
                          <a:schemeClr val="tx1"/>
                        </a:solidFill>
                      </a:endParaRPr>
                    </a:p>
                  </a:txBody>
                  <a:tcPr/>
                </a:tc>
                <a:tc>
                  <a:txBody>
                    <a:bodyPr/>
                    <a:lstStyle/>
                    <a:p>
                      <a:r>
                        <a:rPr kumimoji="1" lang="ja-JP" altLang="en-US" sz="1400" dirty="0">
                          <a:solidFill>
                            <a:schemeClr val="tx1"/>
                          </a:solidFill>
                        </a:rPr>
                        <a:t>・</a:t>
                      </a:r>
                      <a:r>
                        <a:rPr lang="en-US" altLang="ja-JP" sz="1400" strike="noStrike" dirty="0">
                          <a:solidFill>
                            <a:schemeClr val="tx1"/>
                          </a:solidFill>
                        </a:rPr>
                        <a:t>1</a:t>
                      </a:r>
                      <a:r>
                        <a:rPr lang="ja-JP" altLang="en-US" sz="1400" strike="noStrike" dirty="0">
                          <a:solidFill>
                            <a:schemeClr val="tx1"/>
                          </a:solidFill>
                        </a:rPr>
                        <a:t>期</a:t>
                      </a:r>
                      <a:r>
                        <a:rPr lang="en-US" altLang="ja-JP" sz="1400" strike="noStrike" dirty="0">
                          <a:solidFill>
                            <a:schemeClr val="tx1"/>
                          </a:solidFill>
                        </a:rPr>
                        <a:t>5</a:t>
                      </a:r>
                      <a:r>
                        <a:rPr lang="ja-JP" altLang="en-US" sz="1400" strike="noStrike" dirty="0">
                          <a:solidFill>
                            <a:schemeClr val="tx1"/>
                          </a:solidFill>
                        </a:rPr>
                        <a:t>年を計画期間として</a:t>
                      </a:r>
                      <a:r>
                        <a:rPr lang="en-US" altLang="ja-JP" sz="1400" strike="noStrike" dirty="0">
                          <a:solidFill>
                            <a:schemeClr val="tx1"/>
                          </a:solidFill>
                        </a:rPr>
                        <a:t>2013</a:t>
                      </a:r>
                      <a:r>
                        <a:rPr lang="ja-JP" altLang="en-US" sz="1400" strike="noStrike" dirty="0">
                          <a:solidFill>
                            <a:schemeClr val="tx1"/>
                          </a:solidFill>
                        </a:rPr>
                        <a:t>年度から取組みを実施、期末には、総括のうえ継続について判断。</a:t>
                      </a:r>
                      <a:r>
                        <a:rPr lang="en-US" altLang="ja-JP" sz="1400" strike="noStrike" dirty="0">
                          <a:solidFill>
                            <a:schemeClr val="tx1"/>
                          </a:solidFill>
                        </a:rPr>
                        <a:t>2027</a:t>
                      </a:r>
                      <a:r>
                        <a:rPr lang="ja-JP" altLang="en-US" sz="1400" strike="noStrike" dirty="0">
                          <a:solidFill>
                            <a:schemeClr val="tx1"/>
                          </a:solidFill>
                        </a:rPr>
                        <a:t>年度までの取組み継続が決まっている。</a:t>
                      </a:r>
                      <a:endParaRPr lang="en-US" altLang="ja-JP" sz="1400" strike="noStrike" dirty="0">
                        <a:solidFill>
                          <a:schemeClr val="tx1"/>
                        </a:solidFill>
                      </a:endParaRPr>
                    </a:p>
                    <a:p>
                      <a:r>
                        <a:rPr lang="ja-JP" altLang="en-US" sz="1400" strike="noStrike" dirty="0">
                          <a:solidFill>
                            <a:schemeClr val="tx1"/>
                          </a:solidFill>
                        </a:rPr>
                        <a:t>（</a:t>
                      </a:r>
                      <a:r>
                        <a:rPr lang="en-US" altLang="ja-JP" sz="1400" dirty="0">
                          <a:solidFill>
                            <a:schemeClr val="tx1"/>
                          </a:solidFill>
                        </a:rPr>
                        <a:t>2013</a:t>
                      </a:r>
                      <a:r>
                        <a:rPr lang="ja-JP" altLang="en-US" sz="1400" dirty="0">
                          <a:solidFill>
                            <a:schemeClr val="tx1"/>
                          </a:solidFill>
                        </a:rPr>
                        <a:t>～</a:t>
                      </a:r>
                      <a:r>
                        <a:rPr lang="en-US" altLang="ja-JP" sz="1400" u="none" dirty="0">
                          <a:solidFill>
                            <a:schemeClr val="tx1"/>
                          </a:solidFill>
                        </a:rPr>
                        <a:t>2022</a:t>
                      </a:r>
                      <a:r>
                        <a:rPr lang="ja-JP" altLang="en-US" sz="1400" u="none" dirty="0">
                          <a:solidFill>
                            <a:schemeClr val="tx1"/>
                          </a:solidFill>
                        </a:rPr>
                        <a:t>年度予算計　</a:t>
                      </a:r>
                      <a:r>
                        <a:rPr lang="en-US" altLang="ja-JP" sz="1400" u="none" dirty="0" smtClean="0">
                          <a:solidFill>
                            <a:schemeClr val="tx1"/>
                          </a:solidFill>
                        </a:rPr>
                        <a:t>137</a:t>
                      </a:r>
                      <a:r>
                        <a:rPr lang="ja-JP" altLang="en-US" sz="1400" u="none" dirty="0" smtClean="0">
                          <a:solidFill>
                            <a:schemeClr val="tx1"/>
                          </a:solidFill>
                        </a:rPr>
                        <a:t>億</a:t>
                      </a:r>
                      <a:r>
                        <a:rPr lang="en-US" altLang="ja-JP" sz="1400" u="none" dirty="0" smtClean="0">
                          <a:solidFill>
                            <a:schemeClr val="tx1"/>
                          </a:solidFill>
                        </a:rPr>
                        <a:t>8</a:t>
                      </a:r>
                      <a:r>
                        <a:rPr lang="ja-JP" altLang="en-US" sz="1400" u="none" dirty="0" smtClean="0">
                          <a:solidFill>
                            <a:schemeClr val="tx1"/>
                          </a:solidFill>
                        </a:rPr>
                        <a:t>千万円</a:t>
                      </a:r>
                      <a:r>
                        <a:rPr lang="ja-JP" altLang="en-US" sz="1400" u="none" strike="noStrike" dirty="0" smtClean="0">
                          <a:solidFill>
                            <a:schemeClr val="tx1"/>
                          </a:solidFill>
                        </a:rPr>
                        <a:t>）</a:t>
                      </a:r>
                      <a:endParaRPr lang="en-US" altLang="ja-JP" sz="1400" strike="noStrike" dirty="0">
                        <a:solidFill>
                          <a:schemeClr val="tx1"/>
                        </a:solidFill>
                      </a:endParaRPr>
                    </a:p>
                    <a:p>
                      <a:r>
                        <a:rPr kumimoji="1" lang="ja-JP" altLang="en-US" sz="1400" dirty="0">
                          <a:solidFill>
                            <a:schemeClr val="tx1"/>
                          </a:solidFill>
                        </a:rPr>
                        <a:t>・府・府警も、</a:t>
                      </a:r>
                      <a:r>
                        <a:rPr kumimoji="1" lang="en-US" altLang="ja-JP" sz="1400" dirty="0">
                          <a:solidFill>
                            <a:schemeClr val="tx1"/>
                          </a:solidFill>
                        </a:rPr>
                        <a:t>2014</a:t>
                      </a:r>
                      <a:r>
                        <a:rPr kumimoji="1" lang="ja-JP" altLang="en-US" sz="1400" dirty="0">
                          <a:solidFill>
                            <a:schemeClr val="tx1"/>
                          </a:solidFill>
                        </a:rPr>
                        <a:t>～</a:t>
                      </a:r>
                      <a:r>
                        <a:rPr kumimoji="1" lang="en-US" altLang="ja-JP" sz="1400" dirty="0">
                          <a:solidFill>
                            <a:schemeClr val="tx1"/>
                          </a:solidFill>
                        </a:rPr>
                        <a:t>2022</a:t>
                      </a:r>
                      <a:r>
                        <a:rPr kumimoji="1" lang="ja-JP" altLang="en-US" sz="1400" dirty="0">
                          <a:solidFill>
                            <a:schemeClr val="tx1"/>
                          </a:solidFill>
                        </a:rPr>
                        <a:t>年度まで集中的な取組みを実施。</a:t>
                      </a:r>
                      <a:endParaRPr kumimoji="1" lang="en-US" altLang="ja-JP" sz="1400" dirty="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400" dirty="0"/>
                        <a:t>（</a:t>
                      </a:r>
                      <a:r>
                        <a:rPr lang="en-US" altLang="ja-JP" sz="1400" dirty="0"/>
                        <a:t>2014</a:t>
                      </a:r>
                      <a:r>
                        <a:rPr lang="ja-JP" altLang="en-US" sz="1400" dirty="0"/>
                        <a:t>～</a:t>
                      </a:r>
                      <a:r>
                        <a:rPr lang="en-US" altLang="ja-JP" sz="1400" u="none" dirty="0">
                          <a:solidFill>
                            <a:schemeClr val="tx1"/>
                          </a:solidFill>
                        </a:rPr>
                        <a:t>2022</a:t>
                      </a:r>
                      <a:r>
                        <a:rPr lang="ja-JP" altLang="en-US" sz="1400" u="none" dirty="0">
                          <a:solidFill>
                            <a:schemeClr val="tx1"/>
                          </a:solidFill>
                        </a:rPr>
                        <a:t>年度予算計　</a:t>
                      </a:r>
                      <a:r>
                        <a:rPr lang="en-US" altLang="ja-JP" sz="1400" u="none" dirty="0">
                          <a:solidFill>
                            <a:schemeClr val="tx1"/>
                          </a:solidFill>
                        </a:rPr>
                        <a:t>9</a:t>
                      </a:r>
                      <a:r>
                        <a:rPr lang="ja-JP" altLang="en-US" sz="1400" u="none" dirty="0">
                          <a:solidFill>
                            <a:schemeClr val="tx1"/>
                          </a:solidFill>
                        </a:rPr>
                        <a:t>億</a:t>
                      </a:r>
                      <a:r>
                        <a:rPr lang="en-US" altLang="ja-JP" sz="1400" u="none" dirty="0">
                          <a:solidFill>
                            <a:schemeClr val="tx1"/>
                          </a:solidFill>
                        </a:rPr>
                        <a:t>5</a:t>
                      </a:r>
                      <a:r>
                        <a:rPr lang="ja-JP" altLang="en-US" sz="1400" u="none" dirty="0">
                          <a:solidFill>
                            <a:schemeClr val="tx1"/>
                          </a:solidFill>
                        </a:rPr>
                        <a:t>千万円</a:t>
                      </a:r>
                      <a:r>
                        <a:rPr lang="ja-JP" altLang="en-US" sz="1400" dirty="0"/>
                        <a:t>）</a:t>
                      </a:r>
                      <a:endParaRPr lang="en-US" altLang="ja-JP" sz="1400" dirty="0"/>
                    </a:p>
                  </a:txBody>
                  <a:tcPr/>
                </a:tc>
                <a:extLst>
                  <a:ext uri="{0D108BD9-81ED-4DB2-BD59-A6C34878D82A}">
                    <a16:rowId xmlns:a16="http://schemas.microsoft.com/office/drawing/2014/main" val="10003"/>
                  </a:ext>
                </a:extLst>
              </a:tr>
            </a:tbl>
          </a:graphicData>
        </a:graphic>
      </p:graphicFrame>
      <p:sp>
        <p:nvSpPr>
          <p:cNvPr id="22" name="テキスト ボックス 21"/>
          <p:cNvSpPr txBox="1"/>
          <p:nvPr/>
        </p:nvSpPr>
        <p:spPr>
          <a:xfrm>
            <a:off x="251520" y="332656"/>
            <a:ext cx="7704856"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③　西成特区構想の概要（取組体制） </a:t>
            </a:r>
          </a:p>
        </p:txBody>
      </p:sp>
      <p:cxnSp>
        <p:nvCxnSpPr>
          <p:cNvPr id="23" name="直線コネクタ 22"/>
          <p:cNvCxnSpPr/>
          <p:nvPr/>
        </p:nvCxnSpPr>
        <p:spPr>
          <a:xfrm>
            <a:off x="179512" y="692696"/>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8" name="テキスト ボックス 36"/>
          <p:cNvSpPr txBox="1"/>
          <p:nvPr/>
        </p:nvSpPr>
        <p:spPr>
          <a:xfrm>
            <a:off x="144844" y="67923"/>
            <a:ext cx="3308275"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lvl="0">
              <a:defRPr/>
            </a:pP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Ⅰ</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　</a:t>
            </a:r>
            <a:r>
              <a:rPr lang="ja-JP" altLang="en-US"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政策の刷新・西成特区構想</a:t>
            </a:r>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32</a:t>
            </a:fld>
            <a:endParaRPr lang="ja-JP" altLang="en-US"/>
          </a:p>
        </p:txBody>
      </p:sp>
    </p:spTree>
    <p:extLst>
      <p:ext uri="{BB962C8B-B14F-4D97-AF65-F5344CB8AC3E}">
        <p14:creationId xmlns:p14="http://schemas.microsoft.com/office/powerpoint/2010/main" val="2065589817"/>
      </p:ext>
    </p:extLst>
  </p:cSld>
  <p:clrMapOvr>
    <a:masterClrMapping/>
  </p:clrMapOvr>
</p:sld>
</file>

<file path=ppt/slides/slide3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Rectangle 4"/>
          <p:cNvSpPr>
            <a:spLocks noChangeArrowheads="1"/>
          </p:cNvSpPr>
          <p:nvPr/>
        </p:nvSpPr>
        <p:spPr bwMode="auto">
          <a:xfrm>
            <a:off x="350227" y="1050682"/>
            <a:ext cx="8442081" cy="439616"/>
          </a:xfrm>
          <a:prstGeom prst="rect">
            <a:avLst/>
          </a:prstGeom>
          <a:solidFill>
            <a:srgbClr val="000099"/>
          </a:solidFill>
          <a:ln w="38100" algn="ctr">
            <a:noFill/>
            <a:miter lim="800000"/>
            <a:headEnd/>
            <a:tailEnd/>
          </a:ln>
          <a:effectLst/>
        </p:spPr>
        <p:txBody>
          <a:bodyPr wrap="none" lIns="71934" tIns="35967" rIns="71934" bIns="35967" anchor="ctr"/>
          <a:lstStyle/>
          <a:p>
            <a:pPr marL="0" marR="0" lvl="0" indent="0" algn="ctr" defTabSz="844083" rtl="0" eaLnBrk="1" fontAlgn="base" latinLnBrk="0" hangingPunct="1">
              <a:lnSpc>
                <a:spcPct val="100000"/>
              </a:lnSpc>
              <a:spcBef>
                <a:spcPct val="0"/>
              </a:spcBef>
              <a:spcAft>
                <a:spcPct val="0"/>
              </a:spcAft>
              <a:buClrTx/>
              <a:buSzTx/>
              <a:buFontTx/>
              <a:buNone/>
              <a:tabLst/>
              <a:defRPr/>
            </a:pPr>
            <a:r>
              <a:rPr kumimoji="1" lang="ja-JP" altLang="en-US" sz="2585"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HG創英角ｺﾞｼｯｸUB" pitchFamily="49" charset="-128"/>
                <a:cs typeface="+mn-cs"/>
              </a:rPr>
              <a:t>令和４年度</a:t>
            </a:r>
            <a:endParaRPr kumimoji="1" lang="en-US" altLang="ja-JP" sz="2585"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HG創英角ｺﾞｼｯｸUB" pitchFamily="49" charset="-128"/>
              <a:cs typeface="+mn-cs"/>
            </a:endParaRPr>
          </a:p>
        </p:txBody>
      </p:sp>
      <p:sp>
        <p:nvSpPr>
          <p:cNvPr id="7" name="コンテンツ プレースホルダー 2"/>
          <p:cNvSpPr txBox="1">
            <a:spLocks/>
          </p:cNvSpPr>
          <p:nvPr/>
        </p:nvSpPr>
        <p:spPr>
          <a:xfrm>
            <a:off x="507022" y="1949810"/>
            <a:ext cx="8128490" cy="1723776"/>
          </a:xfrm>
          <a:prstGeom prst="rect">
            <a:avLst/>
          </a:prstGeom>
        </p:spPr>
        <p:txBody>
          <a:bodyPr anchor="t" anchorCtr="0">
            <a:noAutofit/>
          </a:bodyPr>
          <a:lstStyle>
            <a:lvl1pPr marL="285750" indent="-285750" algn="l" rtl="0" eaLnBrk="0" fontAlgn="base" hangingPunct="0">
              <a:spcBef>
                <a:spcPct val="20000"/>
              </a:spcBef>
              <a:spcAft>
                <a:spcPct val="0"/>
              </a:spcAft>
              <a:buChar char="•"/>
              <a:defRPr kumimoji="1" sz="2800">
                <a:solidFill>
                  <a:schemeClr val="tx1"/>
                </a:solidFill>
                <a:latin typeface="+mn-lt"/>
                <a:ea typeface="+mn-ea"/>
                <a:cs typeface="+mn-cs"/>
              </a:defRPr>
            </a:lvl1pPr>
            <a:lvl2pPr marL="627063" indent="-236538" algn="l" rtl="0" eaLnBrk="0" fontAlgn="base" hangingPunct="0">
              <a:spcBef>
                <a:spcPct val="20000"/>
              </a:spcBef>
              <a:spcAft>
                <a:spcPct val="0"/>
              </a:spcAft>
              <a:buChar char="–"/>
              <a:defRPr kumimoji="1" sz="2400">
                <a:solidFill>
                  <a:schemeClr val="tx1"/>
                </a:solidFill>
                <a:latin typeface="+mn-lt"/>
                <a:ea typeface="+mn-ea"/>
              </a:defRPr>
            </a:lvl2pPr>
            <a:lvl3pPr marL="968375" indent="-188913" algn="l" rtl="0" eaLnBrk="0" fontAlgn="base" hangingPunct="0">
              <a:spcBef>
                <a:spcPct val="20000"/>
              </a:spcBef>
              <a:spcAft>
                <a:spcPct val="0"/>
              </a:spcAft>
              <a:buChar char="•"/>
              <a:defRPr kumimoji="1" sz="2000">
                <a:solidFill>
                  <a:schemeClr val="tx1"/>
                </a:solidFill>
                <a:latin typeface="+mn-lt"/>
                <a:ea typeface="+mn-ea"/>
              </a:defRPr>
            </a:lvl3pPr>
            <a:lvl4pPr marL="1357313" indent="-188913" algn="l" rtl="0" eaLnBrk="0" fontAlgn="base" hangingPunct="0">
              <a:spcBef>
                <a:spcPct val="20000"/>
              </a:spcBef>
              <a:spcAft>
                <a:spcPct val="0"/>
              </a:spcAft>
              <a:buChar char="–"/>
              <a:defRPr kumimoji="1" sz="1700">
                <a:solidFill>
                  <a:schemeClr val="tx1"/>
                </a:solidFill>
                <a:latin typeface="+mn-lt"/>
                <a:ea typeface="+mn-ea"/>
              </a:defRPr>
            </a:lvl4pPr>
            <a:lvl5pPr marL="1747838" indent="-188913" algn="l" rtl="0" eaLnBrk="0" fontAlgn="base" hangingPunct="0">
              <a:spcBef>
                <a:spcPct val="20000"/>
              </a:spcBef>
              <a:spcAft>
                <a:spcPct val="0"/>
              </a:spcAft>
              <a:buChar char="»"/>
              <a:defRPr kumimoji="1" sz="1700">
                <a:solidFill>
                  <a:schemeClr val="tx1"/>
                </a:solidFill>
                <a:latin typeface="+mn-lt"/>
                <a:ea typeface="+mn-ea"/>
              </a:defRPr>
            </a:lvl5pPr>
            <a:lvl6pPr marL="2142013" indent="-194728" algn="l" rtl="0" fontAlgn="base">
              <a:spcBef>
                <a:spcPct val="20000"/>
              </a:spcBef>
              <a:spcAft>
                <a:spcPct val="0"/>
              </a:spcAft>
              <a:buChar char="»"/>
              <a:defRPr kumimoji="1" sz="1700">
                <a:solidFill>
                  <a:schemeClr val="tx1"/>
                </a:solidFill>
                <a:latin typeface="+mn-lt"/>
                <a:ea typeface="+mn-ea"/>
              </a:defRPr>
            </a:lvl6pPr>
            <a:lvl7pPr marL="2531469" indent="-194728" algn="l" rtl="0" fontAlgn="base">
              <a:spcBef>
                <a:spcPct val="20000"/>
              </a:spcBef>
              <a:spcAft>
                <a:spcPct val="0"/>
              </a:spcAft>
              <a:buChar char="»"/>
              <a:defRPr kumimoji="1" sz="1700">
                <a:solidFill>
                  <a:schemeClr val="tx1"/>
                </a:solidFill>
                <a:latin typeface="+mn-lt"/>
                <a:ea typeface="+mn-ea"/>
              </a:defRPr>
            </a:lvl7pPr>
            <a:lvl8pPr marL="2920928" indent="-194728" algn="l" rtl="0" fontAlgn="base">
              <a:spcBef>
                <a:spcPct val="20000"/>
              </a:spcBef>
              <a:spcAft>
                <a:spcPct val="0"/>
              </a:spcAft>
              <a:buChar char="»"/>
              <a:defRPr kumimoji="1" sz="1700">
                <a:solidFill>
                  <a:schemeClr val="tx1"/>
                </a:solidFill>
                <a:latin typeface="+mn-lt"/>
                <a:ea typeface="+mn-ea"/>
              </a:defRPr>
            </a:lvl8pPr>
            <a:lvl9pPr marL="3310386" indent="-194728" algn="l" rtl="0" fontAlgn="base">
              <a:spcBef>
                <a:spcPct val="20000"/>
              </a:spcBef>
              <a:spcAft>
                <a:spcPct val="0"/>
              </a:spcAft>
              <a:buChar char="»"/>
              <a:defRPr kumimoji="1" sz="1700">
                <a:solidFill>
                  <a:schemeClr val="tx1"/>
                </a:solidFill>
                <a:latin typeface="+mn-lt"/>
                <a:ea typeface="+mn-ea"/>
              </a:defRPr>
            </a:lvl9pPr>
          </a:lstStyle>
          <a:p>
            <a:pPr marL="263776" marR="0" lvl="0" indent="-263776" algn="l" defTabSz="844083" rtl="0" eaLnBrk="0" fontAlgn="base" latinLnBrk="0" hangingPunct="0">
              <a:lnSpc>
                <a:spcPct val="120000"/>
              </a:lnSpc>
              <a:spcBef>
                <a:spcPts val="0"/>
              </a:spcBef>
              <a:spcAft>
                <a:spcPct val="0"/>
              </a:spcAft>
              <a:buClrTx/>
              <a:buSzTx/>
              <a:buFont typeface="Wingdings" panose="05000000000000000000" pitchFamily="2" charset="2"/>
              <a:buChar char="Ø"/>
              <a:tabLst/>
              <a:defRPr/>
            </a:pPr>
            <a:endPar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p:txBody>
      </p:sp>
      <p:sp>
        <p:nvSpPr>
          <p:cNvPr id="5" name="AutoShape 6"/>
          <p:cNvSpPr>
            <a:spLocks noChangeArrowheads="1"/>
          </p:cNvSpPr>
          <p:nvPr/>
        </p:nvSpPr>
        <p:spPr bwMode="auto">
          <a:xfrm>
            <a:off x="507024" y="1571585"/>
            <a:ext cx="8128489" cy="366281"/>
          </a:xfrm>
          <a:prstGeom prst="roundRect">
            <a:avLst>
              <a:gd name="adj" fmla="val 16667"/>
            </a:avLst>
          </a:prstGeom>
          <a:solidFill>
            <a:schemeClr val="accent1">
              <a:lumMod val="40000"/>
              <a:lumOff val="60000"/>
            </a:schemeClr>
          </a:solidFill>
          <a:ln w="22225">
            <a:noFill/>
            <a:round/>
            <a:headEnd/>
            <a:tailEnd/>
          </a:ln>
          <a:effectLst>
            <a:outerShdw blurRad="50800" dist="38100" dir="2700000" algn="tl" rotWithShape="0">
              <a:prstClr val="black">
                <a:alpha val="40000"/>
              </a:prstClr>
            </a:outerShdw>
          </a:effectLst>
        </p:spPr>
        <p:txBody>
          <a:bodyPr lIns="71934" tIns="0" rIns="71934" bIns="0" anchor="ctr"/>
          <a:lstStyle/>
          <a:p>
            <a:pPr marL="0" marR="0" lvl="0" indent="0" algn="l" defTabSz="844083" rtl="0" eaLnBrk="0" fontAlgn="base" latinLnBrk="0" hangingPunct="0">
              <a:lnSpc>
                <a:spcPct val="100000"/>
              </a:lnSpc>
              <a:spcBef>
                <a:spcPct val="0"/>
              </a:spcBef>
              <a:spcAft>
                <a:spcPct val="0"/>
              </a:spcAft>
              <a:buClrTx/>
              <a:buSzTx/>
              <a:buFontTx/>
              <a:buNone/>
              <a:tabLst/>
              <a:defRPr/>
            </a:pPr>
            <a:r>
              <a:rPr kumimoji="1" lang="zh-TW" altLang="en-US"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大阪文化芸術創出事業　</a:t>
            </a:r>
            <a:r>
              <a:rPr kumimoji="1" lang="ja-JP" altLang="en-US"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　　　　　　　</a:t>
            </a:r>
            <a:r>
              <a:rPr kumimoji="1" lang="zh-TW" altLang="en-US"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④ ３億円　       </a:t>
            </a:r>
            <a:r>
              <a:rPr kumimoji="1" lang="ja-JP" altLang="en-US"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　</a:t>
            </a:r>
            <a:r>
              <a:rPr kumimoji="1" lang="zh-TW" altLang="en-US"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（③ １億５，０００万円）</a:t>
            </a:r>
            <a:endParaRPr kumimoji="1" lang="ja-JP" altLang="en-US"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endParaRPr>
          </a:p>
        </p:txBody>
      </p:sp>
      <p:sp>
        <p:nvSpPr>
          <p:cNvPr id="3" name="正方形/長方形 2"/>
          <p:cNvSpPr/>
          <p:nvPr/>
        </p:nvSpPr>
        <p:spPr>
          <a:xfrm>
            <a:off x="507024" y="2019156"/>
            <a:ext cx="8128489" cy="2905860"/>
          </a:xfrm>
          <a:prstGeom prst="rect">
            <a:avLst/>
          </a:prstGeom>
        </p:spPr>
        <p:txBody>
          <a:bodyPr wrap="square">
            <a:spAutoFit/>
          </a:bodyPr>
          <a:lstStyle/>
          <a:p>
            <a:pPr marL="263776" marR="0" lvl="0" indent="-263776" algn="l" defTabSz="844083" rtl="0" eaLnBrk="0" fontAlgn="base" latinLnBrk="0" hangingPunct="0">
              <a:lnSpc>
                <a:spcPct val="100000"/>
              </a:lnSpc>
              <a:spcBef>
                <a:spcPct val="0"/>
              </a:spcBef>
              <a:spcAft>
                <a:spcPct val="0"/>
              </a:spcAft>
              <a:buClrTx/>
              <a:buSzTx/>
              <a:buFont typeface="Wingdings" panose="05000000000000000000" pitchFamily="2" charset="2"/>
              <a:buChar char="Ø"/>
              <a:tabLst/>
              <a:defRPr/>
            </a:pPr>
            <a:r>
              <a:rPr kumimoji="1" lang="ja-JP" altLang="en-US" sz="1662"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mn-cs"/>
              </a:rPr>
              <a:t>様々なイベントの中止・延期など、新型コロナの影響を受けている大阪の文化芸術団体等の支援、及び大阪にゆかりあるアーティストの公演機会の創出と鑑賞機会の提供を大阪府と共同で実施（府市１：１で負担）</a:t>
            </a:r>
          </a:p>
          <a:p>
            <a:pPr marL="263776" marR="0" lvl="0" indent="-263776" algn="l" defTabSz="844083" rtl="0" eaLnBrk="0" fontAlgn="base" latinLnBrk="0" hangingPunct="0">
              <a:lnSpc>
                <a:spcPct val="100000"/>
              </a:lnSpc>
              <a:spcBef>
                <a:spcPct val="0"/>
              </a:spcBef>
              <a:spcAft>
                <a:spcPct val="0"/>
              </a:spcAft>
              <a:buClrTx/>
              <a:buSzTx/>
              <a:buFont typeface="Wingdings" panose="05000000000000000000" pitchFamily="2" charset="2"/>
              <a:buChar char="Ø"/>
              <a:tabLst/>
              <a:defRPr/>
            </a:pPr>
            <a:r>
              <a:rPr kumimoji="1" lang="ja-JP" altLang="en-US" sz="1662"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mn-cs"/>
              </a:rPr>
              <a:t>会場費支援事業（令和４年</a:t>
            </a:r>
            <a:r>
              <a:rPr kumimoji="1" lang="en-US" altLang="ja-JP" sz="1662"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mn-cs"/>
              </a:rPr>
              <a:t>10</a:t>
            </a:r>
            <a:r>
              <a:rPr kumimoji="1" lang="ja-JP" altLang="en-US" sz="1662"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mn-cs"/>
              </a:rPr>
              <a:t>月</a:t>
            </a:r>
            <a:r>
              <a:rPr kumimoji="1" lang="en-US" altLang="ja-JP" sz="1662"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mn-cs"/>
              </a:rPr>
              <a:t>31</a:t>
            </a:r>
            <a:r>
              <a:rPr kumimoji="1" lang="ja-JP" altLang="en-US" sz="1662"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mn-cs"/>
              </a:rPr>
              <a:t>日現在）</a:t>
            </a:r>
          </a:p>
          <a:p>
            <a:pPr marL="498243" marR="0" lvl="0" indent="0" algn="l" defTabSz="844083" rtl="0" eaLnBrk="0" fontAlgn="base" latinLnBrk="0" hangingPunct="0">
              <a:lnSpc>
                <a:spcPct val="100000"/>
              </a:lnSpc>
              <a:spcBef>
                <a:spcPct val="0"/>
              </a:spcBef>
              <a:spcAft>
                <a:spcPct val="0"/>
              </a:spcAft>
              <a:buClrTx/>
              <a:buSzTx/>
              <a:buFontTx/>
              <a:buNone/>
              <a:tabLst/>
              <a:defRPr/>
            </a:pPr>
            <a:r>
              <a:rPr kumimoji="1" lang="ja-JP" altLang="en-US" sz="1662"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mn-cs"/>
              </a:rPr>
              <a:t>文化芸術活動に影響を受けているアーティストや演芸人などに対し、舞台公演・作品展示などの実施にかかる費用の一部について、予算規模を拡充のうえ引き続き支援</a:t>
            </a:r>
          </a:p>
          <a:p>
            <a:pPr marL="498243" marR="0" lvl="0" indent="0" algn="l" defTabSz="844083" rtl="0" eaLnBrk="0" fontAlgn="base" latinLnBrk="0" hangingPunct="0">
              <a:lnSpc>
                <a:spcPct val="100000"/>
              </a:lnSpc>
              <a:spcBef>
                <a:spcPct val="0"/>
              </a:spcBef>
              <a:spcAft>
                <a:spcPct val="0"/>
              </a:spcAft>
              <a:buClrTx/>
              <a:buSzTx/>
              <a:buFontTx/>
              <a:buNone/>
              <a:tabLst/>
              <a:defRPr/>
            </a:pPr>
            <a:r>
              <a:rPr kumimoji="1" lang="ja-JP" altLang="en-US" sz="1662"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mn-cs"/>
              </a:rPr>
              <a:t>　　　交付決定数　　第</a:t>
            </a:r>
            <a:r>
              <a:rPr kumimoji="1" lang="en-US" altLang="ja-JP" sz="1662"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mn-cs"/>
              </a:rPr>
              <a:t>1</a:t>
            </a:r>
            <a:r>
              <a:rPr kumimoji="1" lang="ja-JP" altLang="en-US" sz="1662"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mn-cs"/>
              </a:rPr>
              <a:t>期</a:t>
            </a:r>
            <a:r>
              <a:rPr kumimoji="1" lang="en-US" altLang="ja-JP" sz="1662"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mn-cs"/>
              </a:rPr>
              <a:t>281</a:t>
            </a:r>
            <a:r>
              <a:rPr kumimoji="1" lang="ja-JP" altLang="en-US" sz="1662"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mn-cs"/>
              </a:rPr>
              <a:t>件　第</a:t>
            </a:r>
            <a:r>
              <a:rPr kumimoji="1" lang="en-US" altLang="ja-JP" sz="1662"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mn-cs"/>
              </a:rPr>
              <a:t>2</a:t>
            </a:r>
            <a:r>
              <a:rPr kumimoji="1" lang="ja-JP" altLang="en-US" sz="1662"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mn-cs"/>
              </a:rPr>
              <a:t>期</a:t>
            </a:r>
            <a:r>
              <a:rPr kumimoji="1" lang="en-US" altLang="ja-JP" sz="1662"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mn-cs"/>
              </a:rPr>
              <a:t>314</a:t>
            </a:r>
            <a:r>
              <a:rPr kumimoji="1" lang="ja-JP" altLang="en-US" sz="1662"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mn-cs"/>
              </a:rPr>
              <a:t>件　第３期</a:t>
            </a:r>
            <a:r>
              <a:rPr kumimoji="1" lang="en-US" altLang="ja-JP" sz="1662"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mn-cs"/>
              </a:rPr>
              <a:t>324</a:t>
            </a:r>
            <a:r>
              <a:rPr kumimoji="1" lang="ja-JP" altLang="en-US" sz="1662"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mn-cs"/>
              </a:rPr>
              <a:t>件</a:t>
            </a:r>
          </a:p>
          <a:p>
            <a:pPr marL="263776" marR="0" lvl="0" indent="-263776" algn="l" defTabSz="844083" rtl="0" eaLnBrk="0" fontAlgn="base" latinLnBrk="0" hangingPunct="0">
              <a:lnSpc>
                <a:spcPct val="100000"/>
              </a:lnSpc>
              <a:spcBef>
                <a:spcPct val="0"/>
              </a:spcBef>
              <a:spcAft>
                <a:spcPct val="0"/>
              </a:spcAft>
              <a:buClrTx/>
              <a:buSzTx/>
              <a:buFont typeface="Wingdings" panose="05000000000000000000" pitchFamily="2" charset="2"/>
              <a:buChar char="Ø"/>
              <a:tabLst/>
              <a:defRPr/>
            </a:pPr>
            <a:r>
              <a:rPr kumimoji="1" lang="ja-JP" altLang="en-US" sz="1662"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mn-cs"/>
              </a:rPr>
              <a:t>活動推進事業</a:t>
            </a:r>
          </a:p>
          <a:p>
            <a:pPr marL="498243" marR="0" lvl="0" indent="0" algn="l" defTabSz="844083" rtl="0" eaLnBrk="0" fontAlgn="base" latinLnBrk="0" hangingPunct="0">
              <a:lnSpc>
                <a:spcPct val="100000"/>
              </a:lnSpc>
              <a:spcBef>
                <a:spcPct val="0"/>
              </a:spcBef>
              <a:spcAft>
                <a:spcPct val="0"/>
              </a:spcAft>
              <a:buClrTx/>
              <a:buSzTx/>
              <a:buFontTx/>
              <a:buNone/>
              <a:tabLst/>
              <a:defRPr/>
            </a:pPr>
            <a:r>
              <a:rPr kumimoji="1" lang="ja-JP" altLang="en-US" sz="1662"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mn-cs"/>
              </a:rPr>
              <a:t>大阪にゆかりのあるアーティスト・演芸人・楽団・劇団等による公演を実施し、公演機会や活動の場をさらに創出するとともに、市民の方に文化芸術の鑑賞機会を提供</a:t>
            </a:r>
          </a:p>
          <a:p>
            <a:pPr marL="498243" marR="0" lvl="0" indent="0" algn="l" defTabSz="844083" rtl="0" eaLnBrk="0" fontAlgn="base" latinLnBrk="0" hangingPunct="0">
              <a:lnSpc>
                <a:spcPct val="100000"/>
              </a:lnSpc>
              <a:spcBef>
                <a:spcPct val="0"/>
              </a:spcBef>
              <a:spcAft>
                <a:spcPct val="0"/>
              </a:spcAft>
              <a:buClrTx/>
              <a:buSzTx/>
              <a:buFontTx/>
              <a:buNone/>
              <a:tabLst/>
              <a:defRPr/>
            </a:pPr>
            <a:r>
              <a:rPr kumimoji="1" lang="en-US" altLang="ja-JP" sz="1662"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mn-cs"/>
              </a:rPr>
              <a:t>9</a:t>
            </a:r>
            <a:r>
              <a:rPr kumimoji="1" lang="ja-JP" altLang="en-US" sz="1662"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mn-cs"/>
              </a:rPr>
              <a:t>月から順次プログラムを実施中</a:t>
            </a:r>
          </a:p>
        </p:txBody>
      </p:sp>
      <p:sp>
        <p:nvSpPr>
          <p:cNvPr id="9" name="角丸四角形 8"/>
          <p:cNvSpPr/>
          <p:nvPr/>
        </p:nvSpPr>
        <p:spPr>
          <a:xfrm>
            <a:off x="5473613" y="1621377"/>
            <a:ext cx="652230" cy="266700"/>
          </a:xfrm>
          <a:prstGeom prst="roundRect">
            <a:avLst/>
          </a:prstGeom>
          <a:solidFill>
            <a:schemeClr val="bg1"/>
          </a:solidFill>
          <a:ln w="31750" cmpd="sng">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66462" tIns="0" rIns="66462" bIns="33231" anchor="ctr"/>
          <a:lstStyle>
            <a:defPPr>
              <a:defRPr lang="ja-JP"/>
            </a:defPPr>
            <a:lvl1pPr algn="l" rtl="0" eaLnBrk="0" fontAlgn="base" hangingPunct="0">
              <a:spcBef>
                <a:spcPct val="0"/>
              </a:spcBef>
              <a:spcAft>
                <a:spcPct val="0"/>
              </a:spcAft>
              <a:defRPr kumimoji="1" kern="1200">
                <a:solidFill>
                  <a:schemeClr val="lt1"/>
                </a:solidFill>
                <a:latin typeface="+mn-lt"/>
                <a:ea typeface="+mn-ea"/>
                <a:cs typeface="+mn-cs"/>
              </a:defRPr>
            </a:lvl1pPr>
            <a:lvl2pPr marL="382588" indent="-41275" algn="l" rtl="0" eaLnBrk="0" fontAlgn="base" hangingPunct="0">
              <a:spcBef>
                <a:spcPct val="0"/>
              </a:spcBef>
              <a:spcAft>
                <a:spcPct val="0"/>
              </a:spcAft>
              <a:defRPr kumimoji="1" kern="1200">
                <a:solidFill>
                  <a:schemeClr val="lt1"/>
                </a:solidFill>
                <a:latin typeface="+mn-lt"/>
                <a:ea typeface="+mn-ea"/>
                <a:cs typeface="+mn-cs"/>
              </a:defRPr>
            </a:lvl2pPr>
            <a:lvl3pPr marL="773113" indent="-90488" algn="l" rtl="0" eaLnBrk="0" fontAlgn="base" hangingPunct="0">
              <a:spcBef>
                <a:spcPct val="0"/>
              </a:spcBef>
              <a:spcAft>
                <a:spcPct val="0"/>
              </a:spcAft>
              <a:defRPr kumimoji="1" kern="1200">
                <a:solidFill>
                  <a:schemeClr val="lt1"/>
                </a:solidFill>
                <a:latin typeface="+mn-lt"/>
                <a:ea typeface="+mn-ea"/>
                <a:cs typeface="+mn-cs"/>
              </a:defRPr>
            </a:lvl3pPr>
            <a:lvl4pPr marL="1162050" indent="-138113" algn="l" rtl="0" eaLnBrk="0" fontAlgn="base" hangingPunct="0">
              <a:spcBef>
                <a:spcPct val="0"/>
              </a:spcBef>
              <a:spcAft>
                <a:spcPct val="0"/>
              </a:spcAft>
              <a:defRPr kumimoji="1" kern="1200">
                <a:solidFill>
                  <a:schemeClr val="lt1"/>
                </a:solidFill>
                <a:latin typeface="+mn-lt"/>
                <a:ea typeface="+mn-ea"/>
                <a:cs typeface="+mn-cs"/>
              </a:defRPr>
            </a:lvl4pPr>
            <a:lvl5pPr marL="1552575" indent="-187325" algn="l" rtl="0" eaLnBrk="0" fontAlgn="base" hangingPunct="0">
              <a:spcBef>
                <a:spcPct val="0"/>
              </a:spcBef>
              <a:spcAft>
                <a:spcPct val="0"/>
              </a:spcAft>
              <a:defRPr kumimoji="1" kern="1200">
                <a:solidFill>
                  <a:schemeClr val="lt1"/>
                </a:solidFill>
                <a:latin typeface="+mn-lt"/>
                <a:ea typeface="+mn-ea"/>
                <a:cs typeface="+mn-cs"/>
              </a:defRPr>
            </a:lvl5pPr>
            <a:lvl6pPr marL="2286000" algn="l" defTabSz="914400" rtl="0" eaLnBrk="1" latinLnBrk="0" hangingPunct="1">
              <a:defRPr kumimoji="1" kern="1200">
                <a:solidFill>
                  <a:schemeClr val="lt1"/>
                </a:solidFill>
                <a:latin typeface="+mn-lt"/>
                <a:ea typeface="+mn-ea"/>
                <a:cs typeface="+mn-cs"/>
              </a:defRPr>
            </a:lvl6pPr>
            <a:lvl7pPr marL="2743200" algn="l" defTabSz="914400" rtl="0" eaLnBrk="1" latinLnBrk="0" hangingPunct="1">
              <a:defRPr kumimoji="1" kern="1200">
                <a:solidFill>
                  <a:schemeClr val="lt1"/>
                </a:solidFill>
                <a:latin typeface="+mn-lt"/>
                <a:ea typeface="+mn-ea"/>
                <a:cs typeface="+mn-cs"/>
              </a:defRPr>
            </a:lvl7pPr>
            <a:lvl8pPr marL="3200400" algn="l" defTabSz="914400" rtl="0" eaLnBrk="1" latinLnBrk="0" hangingPunct="1">
              <a:defRPr kumimoji="1" kern="1200">
                <a:solidFill>
                  <a:schemeClr val="lt1"/>
                </a:solidFill>
                <a:latin typeface="+mn-lt"/>
                <a:ea typeface="+mn-ea"/>
                <a:cs typeface="+mn-cs"/>
              </a:defRPr>
            </a:lvl8pPr>
            <a:lvl9pPr marL="3657600" algn="l" defTabSz="914400" rtl="0" eaLnBrk="1" latinLnBrk="0" hangingPunct="1">
              <a:defRPr kumimoji="1" kern="1200">
                <a:solidFill>
                  <a:schemeClr val="lt1"/>
                </a:solidFill>
                <a:latin typeface="+mn-lt"/>
                <a:ea typeface="+mn-ea"/>
                <a:cs typeface="+mn-cs"/>
              </a:defRPr>
            </a:lvl9pPr>
          </a:lstStyle>
          <a:p>
            <a:pPr marL="0" marR="0" lvl="0" indent="0" algn="ctr" defTabSz="844083" rtl="0" eaLnBrk="1" fontAlgn="base" latinLnBrk="0" hangingPunct="1">
              <a:lnSpc>
                <a:spcPct val="100000"/>
              </a:lnSpc>
              <a:spcBef>
                <a:spcPct val="0"/>
              </a:spcBef>
              <a:spcAft>
                <a:spcPct val="0"/>
              </a:spcAft>
              <a:buClrTx/>
              <a:buSzTx/>
              <a:buFontTx/>
              <a:buNone/>
              <a:tabLst/>
              <a:defRPr/>
            </a:pPr>
            <a:r>
              <a:rPr kumimoji="1" lang="ja-JP" altLang="en-US" sz="1662" b="1" i="0" u="none" strike="noStrike" kern="1200" cap="none" spc="0" normalizeH="0" baseline="0" noProof="0" dirty="0">
                <a:ln>
                  <a:noFill/>
                </a:ln>
                <a:solidFill>
                  <a:srgbClr val="000000"/>
                </a:solidFill>
                <a:effectLst/>
                <a:uLnTx/>
                <a:uFillTx/>
                <a:latin typeface="HG丸ｺﾞｼｯｸM-PRO" pitchFamily="50" charset="-128"/>
                <a:ea typeface="HG丸ｺﾞｼｯｸM-PRO" pitchFamily="50" charset="-128"/>
                <a:cs typeface="+mn-cs"/>
              </a:rPr>
              <a:t>拡充</a:t>
            </a:r>
          </a:p>
        </p:txBody>
      </p:sp>
      <p:sp>
        <p:nvSpPr>
          <p:cNvPr id="2" name="スライド番号プレースホルダー 1"/>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1E2DCCE-2328-4EE7-B47C-8DACD135FF60}" type="slidenum">
              <a:rPr kumimoji="1" lang="en-US" altLang="ja-JP" sz="11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329</a:t>
            </a:fld>
            <a:endParaRPr kumimoji="1" lang="en-US" altLang="ja-JP" sz="11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
        <p:nvSpPr>
          <p:cNvPr id="8" name="テキスト ボックス 36"/>
          <p:cNvSpPr txBox="1"/>
          <p:nvPr/>
        </p:nvSpPr>
        <p:spPr>
          <a:xfrm>
            <a:off x="53576" y="46166"/>
            <a:ext cx="3993789"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Ⅳ</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　新型</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コロナウイルス感染症</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対策</a:t>
            </a:r>
            <a:endPar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endParaRPr>
          </a:p>
        </p:txBody>
      </p:sp>
    </p:spTree>
    <p:extLst>
      <p:ext uri="{BB962C8B-B14F-4D97-AF65-F5344CB8AC3E}">
        <p14:creationId xmlns:p14="http://schemas.microsoft.com/office/powerpoint/2010/main" val="4078029984"/>
      </p:ext>
    </p:extLst>
  </p:cSld>
  <p:clrMapOvr>
    <a:masterClrMapping/>
  </p:clrMapOvr>
  <p:transition/>
  <p:timing>
    <p:tnLst>
      <p:par>
        <p:cTn id="1" dur="indefinite" restart="never" nodeType="tmRoot"/>
      </p:par>
    </p:tnLst>
  </p:timing>
</p:sld>
</file>

<file path=ppt/slides/slide3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Rectangle 4"/>
          <p:cNvSpPr>
            <a:spLocks noChangeArrowheads="1"/>
          </p:cNvSpPr>
          <p:nvPr/>
        </p:nvSpPr>
        <p:spPr bwMode="auto">
          <a:xfrm>
            <a:off x="350227" y="1050682"/>
            <a:ext cx="8442081" cy="439616"/>
          </a:xfrm>
          <a:prstGeom prst="rect">
            <a:avLst/>
          </a:prstGeom>
          <a:solidFill>
            <a:srgbClr val="000099"/>
          </a:solidFill>
          <a:ln w="38100" algn="ctr">
            <a:noFill/>
            <a:miter lim="800000"/>
            <a:headEnd/>
            <a:tailEnd/>
          </a:ln>
          <a:effectLst/>
        </p:spPr>
        <p:txBody>
          <a:bodyPr wrap="none" lIns="71934" tIns="35967" rIns="71934" bIns="35967" anchor="ctr"/>
          <a:lstStyle/>
          <a:p>
            <a:pPr marL="0" marR="0" lvl="0" indent="0" algn="ctr" defTabSz="844083" rtl="0" eaLnBrk="1" fontAlgn="base" latinLnBrk="0" hangingPunct="1">
              <a:lnSpc>
                <a:spcPct val="100000"/>
              </a:lnSpc>
              <a:spcBef>
                <a:spcPct val="0"/>
              </a:spcBef>
              <a:spcAft>
                <a:spcPct val="0"/>
              </a:spcAft>
              <a:buClrTx/>
              <a:buSzTx/>
              <a:buFontTx/>
              <a:buNone/>
              <a:tabLst/>
              <a:defRPr/>
            </a:pPr>
            <a:r>
              <a:rPr kumimoji="1" lang="ja-JP" altLang="en-US" sz="2585"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HG創英角ｺﾞｼｯｸUB" pitchFamily="49" charset="-128"/>
                <a:cs typeface="+mn-cs"/>
              </a:rPr>
              <a:t>令和４年度</a:t>
            </a:r>
            <a:endParaRPr kumimoji="1" lang="en-US" altLang="ja-JP" sz="2585"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HG創英角ｺﾞｼｯｸUB" pitchFamily="49" charset="-128"/>
              <a:cs typeface="+mn-cs"/>
            </a:endParaRPr>
          </a:p>
        </p:txBody>
      </p:sp>
      <p:sp>
        <p:nvSpPr>
          <p:cNvPr id="7" name="コンテンツ プレースホルダー 2"/>
          <p:cNvSpPr txBox="1">
            <a:spLocks/>
          </p:cNvSpPr>
          <p:nvPr/>
        </p:nvSpPr>
        <p:spPr>
          <a:xfrm>
            <a:off x="507022" y="1949810"/>
            <a:ext cx="8128490" cy="1723776"/>
          </a:xfrm>
          <a:prstGeom prst="rect">
            <a:avLst/>
          </a:prstGeom>
        </p:spPr>
        <p:txBody>
          <a:bodyPr anchor="t" anchorCtr="0">
            <a:noAutofit/>
          </a:bodyPr>
          <a:lstStyle>
            <a:lvl1pPr marL="285750" indent="-285750" algn="l" rtl="0" eaLnBrk="0" fontAlgn="base" hangingPunct="0">
              <a:spcBef>
                <a:spcPct val="20000"/>
              </a:spcBef>
              <a:spcAft>
                <a:spcPct val="0"/>
              </a:spcAft>
              <a:buChar char="•"/>
              <a:defRPr kumimoji="1" sz="2800">
                <a:solidFill>
                  <a:schemeClr val="tx1"/>
                </a:solidFill>
                <a:latin typeface="+mn-lt"/>
                <a:ea typeface="+mn-ea"/>
                <a:cs typeface="+mn-cs"/>
              </a:defRPr>
            </a:lvl1pPr>
            <a:lvl2pPr marL="627063" indent="-236538" algn="l" rtl="0" eaLnBrk="0" fontAlgn="base" hangingPunct="0">
              <a:spcBef>
                <a:spcPct val="20000"/>
              </a:spcBef>
              <a:spcAft>
                <a:spcPct val="0"/>
              </a:spcAft>
              <a:buChar char="–"/>
              <a:defRPr kumimoji="1" sz="2400">
                <a:solidFill>
                  <a:schemeClr val="tx1"/>
                </a:solidFill>
                <a:latin typeface="+mn-lt"/>
                <a:ea typeface="+mn-ea"/>
              </a:defRPr>
            </a:lvl2pPr>
            <a:lvl3pPr marL="968375" indent="-188913" algn="l" rtl="0" eaLnBrk="0" fontAlgn="base" hangingPunct="0">
              <a:spcBef>
                <a:spcPct val="20000"/>
              </a:spcBef>
              <a:spcAft>
                <a:spcPct val="0"/>
              </a:spcAft>
              <a:buChar char="•"/>
              <a:defRPr kumimoji="1" sz="2000">
                <a:solidFill>
                  <a:schemeClr val="tx1"/>
                </a:solidFill>
                <a:latin typeface="+mn-lt"/>
                <a:ea typeface="+mn-ea"/>
              </a:defRPr>
            </a:lvl3pPr>
            <a:lvl4pPr marL="1357313" indent="-188913" algn="l" rtl="0" eaLnBrk="0" fontAlgn="base" hangingPunct="0">
              <a:spcBef>
                <a:spcPct val="20000"/>
              </a:spcBef>
              <a:spcAft>
                <a:spcPct val="0"/>
              </a:spcAft>
              <a:buChar char="–"/>
              <a:defRPr kumimoji="1" sz="1700">
                <a:solidFill>
                  <a:schemeClr val="tx1"/>
                </a:solidFill>
                <a:latin typeface="+mn-lt"/>
                <a:ea typeface="+mn-ea"/>
              </a:defRPr>
            </a:lvl4pPr>
            <a:lvl5pPr marL="1747838" indent="-188913" algn="l" rtl="0" eaLnBrk="0" fontAlgn="base" hangingPunct="0">
              <a:spcBef>
                <a:spcPct val="20000"/>
              </a:spcBef>
              <a:spcAft>
                <a:spcPct val="0"/>
              </a:spcAft>
              <a:buChar char="»"/>
              <a:defRPr kumimoji="1" sz="1700">
                <a:solidFill>
                  <a:schemeClr val="tx1"/>
                </a:solidFill>
                <a:latin typeface="+mn-lt"/>
                <a:ea typeface="+mn-ea"/>
              </a:defRPr>
            </a:lvl5pPr>
            <a:lvl6pPr marL="2142013" indent="-194728" algn="l" rtl="0" fontAlgn="base">
              <a:spcBef>
                <a:spcPct val="20000"/>
              </a:spcBef>
              <a:spcAft>
                <a:spcPct val="0"/>
              </a:spcAft>
              <a:buChar char="»"/>
              <a:defRPr kumimoji="1" sz="1700">
                <a:solidFill>
                  <a:schemeClr val="tx1"/>
                </a:solidFill>
                <a:latin typeface="+mn-lt"/>
                <a:ea typeface="+mn-ea"/>
              </a:defRPr>
            </a:lvl6pPr>
            <a:lvl7pPr marL="2531469" indent="-194728" algn="l" rtl="0" fontAlgn="base">
              <a:spcBef>
                <a:spcPct val="20000"/>
              </a:spcBef>
              <a:spcAft>
                <a:spcPct val="0"/>
              </a:spcAft>
              <a:buChar char="»"/>
              <a:defRPr kumimoji="1" sz="1700">
                <a:solidFill>
                  <a:schemeClr val="tx1"/>
                </a:solidFill>
                <a:latin typeface="+mn-lt"/>
                <a:ea typeface="+mn-ea"/>
              </a:defRPr>
            </a:lvl7pPr>
            <a:lvl8pPr marL="2920928" indent="-194728" algn="l" rtl="0" fontAlgn="base">
              <a:spcBef>
                <a:spcPct val="20000"/>
              </a:spcBef>
              <a:spcAft>
                <a:spcPct val="0"/>
              </a:spcAft>
              <a:buChar char="»"/>
              <a:defRPr kumimoji="1" sz="1700">
                <a:solidFill>
                  <a:schemeClr val="tx1"/>
                </a:solidFill>
                <a:latin typeface="+mn-lt"/>
                <a:ea typeface="+mn-ea"/>
              </a:defRPr>
            </a:lvl8pPr>
            <a:lvl9pPr marL="3310386" indent="-194728" algn="l" rtl="0" fontAlgn="base">
              <a:spcBef>
                <a:spcPct val="20000"/>
              </a:spcBef>
              <a:spcAft>
                <a:spcPct val="0"/>
              </a:spcAft>
              <a:buChar char="»"/>
              <a:defRPr kumimoji="1" sz="1700">
                <a:solidFill>
                  <a:schemeClr val="tx1"/>
                </a:solidFill>
                <a:latin typeface="+mn-lt"/>
                <a:ea typeface="+mn-ea"/>
              </a:defRPr>
            </a:lvl9pPr>
          </a:lstStyle>
          <a:p>
            <a:pPr marL="263776" marR="0" lvl="0" indent="-263776" algn="l" defTabSz="844083" rtl="0" eaLnBrk="0" fontAlgn="base" latinLnBrk="0" hangingPunct="0">
              <a:lnSpc>
                <a:spcPct val="120000"/>
              </a:lnSpc>
              <a:spcBef>
                <a:spcPts val="0"/>
              </a:spcBef>
              <a:spcAft>
                <a:spcPct val="0"/>
              </a:spcAft>
              <a:buClrTx/>
              <a:buSzTx/>
              <a:buFont typeface="Wingdings" panose="05000000000000000000" pitchFamily="2" charset="2"/>
              <a:buChar char="Ø"/>
              <a:tabLst/>
              <a:defRPr/>
            </a:pPr>
            <a:endPar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p:txBody>
      </p:sp>
      <p:sp>
        <p:nvSpPr>
          <p:cNvPr id="5" name="AutoShape 6"/>
          <p:cNvSpPr>
            <a:spLocks noChangeArrowheads="1"/>
          </p:cNvSpPr>
          <p:nvPr/>
        </p:nvSpPr>
        <p:spPr bwMode="auto">
          <a:xfrm>
            <a:off x="507024" y="1571587"/>
            <a:ext cx="8128489" cy="647770"/>
          </a:xfrm>
          <a:prstGeom prst="roundRect">
            <a:avLst>
              <a:gd name="adj" fmla="val 16667"/>
            </a:avLst>
          </a:prstGeom>
          <a:solidFill>
            <a:schemeClr val="accent1">
              <a:lumMod val="40000"/>
              <a:lumOff val="60000"/>
            </a:schemeClr>
          </a:solidFill>
          <a:ln w="22225">
            <a:noFill/>
            <a:round/>
            <a:headEnd/>
            <a:tailEnd/>
          </a:ln>
          <a:effectLst>
            <a:outerShdw blurRad="50800" dist="38100" dir="2700000" algn="tl" rotWithShape="0">
              <a:prstClr val="black">
                <a:alpha val="40000"/>
              </a:prstClr>
            </a:outerShdw>
          </a:effectLst>
        </p:spPr>
        <p:txBody>
          <a:bodyPr lIns="71934" tIns="0" rIns="71934" bIns="0" anchor="ctr"/>
          <a:lstStyle/>
          <a:p>
            <a:pPr marL="0" marR="0" lvl="0" indent="0" algn="l" defTabSz="844083" rtl="0" eaLnBrk="0" fontAlgn="base" latinLnBrk="0" hangingPunct="0">
              <a:lnSpc>
                <a:spcPct val="100000"/>
              </a:lnSpc>
              <a:spcBef>
                <a:spcPct val="0"/>
              </a:spcBef>
              <a:spcAft>
                <a:spcPct val="0"/>
              </a:spcAft>
              <a:buClrTx/>
              <a:buSzTx/>
              <a:buFontTx/>
              <a:buNone/>
              <a:tabLst/>
              <a:defRPr/>
            </a:pPr>
            <a:r>
              <a:rPr kumimoji="1" lang="ja-JP" altLang="en-US"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大阪城天守閣を中心とした集客促進事業（９０周年記念事業）</a:t>
            </a:r>
            <a:endParaRPr kumimoji="1" lang="en-US" altLang="ja-JP"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endParaRPr>
          </a:p>
          <a:p>
            <a:pPr marL="0" marR="0" lvl="0" indent="0" algn="l" defTabSz="844083" rtl="0" eaLnBrk="0" fontAlgn="base" latinLnBrk="0" hangingPunct="0">
              <a:lnSpc>
                <a:spcPct val="100000"/>
              </a:lnSpc>
              <a:spcBef>
                <a:spcPct val="0"/>
              </a:spcBef>
              <a:spcAft>
                <a:spcPct val="0"/>
              </a:spcAft>
              <a:buClrTx/>
              <a:buSzTx/>
              <a:buFontTx/>
              <a:buNone/>
              <a:tabLst/>
              <a:defRPr/>
            </a:pPr>
            <a:r>
              <a:rPr kumimoji="1" lang="ja-JP" altLang="en-US"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　　　　　　　　　　　　　　　　　　　　　　　　　　　　　　　　④２億６，３００万円</a:t>
            </a:r>
          </a:p>
        </p:txBody>
      </p:sp>
      <p:sp>
        <p:nvSpPr>
          <p:cNvPr id="4" name="正方形/長方形 3"/>
          <p:cNvSpPr/>
          <p:nvPr/>
        </p:nvSpPr>
        <p:spPr>
          <a:xfrm>
            <a:off x="570034" y="2354752"/>
            <a:ext cx="8002464" cy="3273717"/>
          </a:xfrm>
          <a:prstGeom prst="rect">
            <a:avLst/>
          </a:prstGeom>
        </p:spPr>
        <p:txBody>
          <a:bodyPr wrap="square">
            <a:spAutoFit/>
          </a:bodyPr>
          <a:lstStyle/>
          <a:p>
            <a:pPr marL="263776" marR="0" lvl="0" indent="-263776" algn="l" defTabSz="844083" rtl="0" eaLnBrk="0" fontAlgn="base" latinLnBrk="0" hangingPunct="0">
              <a:lnSpc>
                <a:spcPct val="100000"/>
              </a:lnSpc>
              <a:spcBef>
                <a:spcPct val="0"/>
              </a:spcBef>
              <a:spcAft>
                <a:spcPct val="0"/>
              </a:spcAft>
              <a:buClrTx/>
              <a:buSzTx/>
              <a:buFont typeface="Wingdings" panose="05000000000000000000" pitchFamily="2" charset="2"/>
              <a:buChar char="Ø"/>
              <a:tabLst/>
              <a:defRPr/>
            </a:pPr>
            <a:r>
              <a:rPr kumimoji="1" lang="ja-JP" altLang="en-US" sz="129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大阪城天守閣の復興９０周年を締めくくるイベントを、市民や各種団体、事業者等の参加を得て開催することで大阪への集客を促進し、コロナからの復興の機運を醸成</a:t>
            </a:r>
            <a:endParaRPr kumimoji="1" lang="en-US" altLang="ja-JP" sz="129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a:p>
            <a:pPr marL="0" marR="0" lvl="0" indent="0" algn="l" defTabSz="844083" rtl="0" eaLnBrk="0" fontAlgn="base" latinLnBrk="0" hangingPunct="0">
              <a:lnSpc>
                <a:spcPct val="100000"/>
              </a:lnSpc>
              <a:spcBef>
                <a:spcPct val="0"/>
              </a:spcBef>
              <a:spcAft>
                <a:spcPct val="0"/>
              </a:spcAft>
              <a:buClrTx/>
              <a:buSzTx/>
              <a:buFontTx/>
              <a:buNone/>
              <a:tabLst/>
              <a:defRPr/>
            </a:pPr>
            <a:r>
              <a:rPr kumimoji="1" lang="ja-JP" altLang="en-US" sz="129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＜大阪城天守閣復興</a:t>
            </a:r>
            <a:r>
              <a:rPr kumimoji="1" lang="en-US" altLang="ja-JP" sz="129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90</a:t>
            </a:r>
            <a:r>
              <a:rPr kumimoji="1" lang="ja-JP" altLang="en-US" sz="129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周年記念イベント「大阪城夢祭」＞</a:t>
            </a:r>
          </a:p>
          <a:p>
            <a:pPr marL="411784" marR="0" lvl="0" indent="-76202" algn="l" defTabSz="844083" rtl="0" eaLnBrk="0" fontAlgn="base" latinLnBrk="0" hangingPunct="0">
              <a:lnSpc>
                <a:spcPct val="100000"/>
              </a:lnSpc>
              <a:spcBef>
                <a:spcPct val="0"/>
              </a:spcBef>
              <a:spcAft>
                <a:spcPct val="0"/>
              </a:spcAft>
              <a:buClrTx/>
              <a:buSzTx/>
              <a:buFontTx/>
              <a:buNone/>
              <a:tabLst/>
              <a:defRPr/>
            </a:pPr>
            <a:r>
              <a:rPr kumimoji="1" lang="ja-JP" altLang="en-US" sz="129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新型コロナウイルス感染症に</a:t>
            </a:r>
            <a:r>
              <a:rPr kumimoji="1" lang="ja-JP" altLang="en-US" sz="1292" b="0" i="0" u="none" strike="noStrike" kern="1200" cap="none" spc="0" normalizeH="0" baseline="0" noProof="0" dirty="0" smtClean="0">
                <a:ln>
                  <a:noFill/>
                </a:ln>
                <a:solidFill>
                  <a:srgbClr val="000000"/>
                </a:solidFill>
                <a:effectLst/>
                <a:uLnTx/>
                <a:uFillTx/>
                <a:latin typeface="Meiryo UI" panose="020B0604030504040204" pitchFamily="50" charset="-128"/>
                <a:ea typeface="Meiryo UI" panose="020B0604030504040204" pitchFamily="50" charset="-128"/>
                <a:cs typeface="+mn-cs"/>
              </a:rPr>
              <a:t>より社会</a:t>
            </a:r>
            <a:r>
              <a:rPr kumimoji="1" lang="ja-JP" altLang="en-US" sz="129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経済活動は大きな影響を受け、観光産業においても甚大な打撃を被ったため、大阪城天守閣の復興</a:t>
            </a:r>
            <a:r>
              <a:rPr kumimoji="1" lang="en-US" altLang="ja-JP" sz="129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90</a:t>
            </a:r>
            <a:r>
              <a:rPr kumimoji="1" lang="ja-JP" altLang="en-US" sz="129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周年を締めくくるイベントを大阪城公園全域で開催し、新しい生活様式の実践はもとより、多様性の尊重など、今現在の社会に求められる新たな概念や価値観を取り入れ、先駆的かつ創造的な取り組みとなるよう工夫をしながら、コロナ感染症からの復興の機運を醸成するとともに、全国から集客を図り、大阪観光産業の復興を図ることを目的とする。</a:t>
            </a:r>
          </a:p>
          <a:p>
            <a:pPr marL="411784" marR="0" lvl="0" indent="-76202" algn="l" defTabSz="844083" rtl="0" eaLnBrk="0" fontAlgn="base" latinLnBrk="0" hangingPunct="0">
              <a:lnSpc>
                <a:spcPct val="100000"/>
              </a:lnSpc>
              <a:spcBef>
                <a:spcPct val="0"/>
              </a:spcBef>
              <a:spcAft>
                <a:spcPct val="0"/>
              </a:spcAft>
              <a:buClrTx/>
              <a:buSzTx/>
              <a:buFontTx/>
              <a:buNone/>
              <a:tabLst/>
              <a:defRPr/>
            </a:pPr>
            <a:r>
              <a:rPr kumimoji="1" lang="ja-JP" altLang="en-US" sz="129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・実施内容：大阪城天守閣復興</a:t>
            </a:r>
            <a:r>
              <a:rPr kumimoji="1" lang="en-US" altLang="ja-JP" sz="129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90</a:t>
            </a:r>
            <a:r>
              <a:rPr kumimoji="1" lang="ja-JP" altLang="en-US" sz="129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周年記念イベント「大阪城夢祭」の開催</a:t>
            </a:r>
          </a:p>
          <a:p>
            <a:pPr marL="411784" marR="0" lvl="0" indent="-76202" algn="l" defTabSz="844083" rtl="0" eaLnBrk="0" fontAlgn="base" latinLnBrk="0" hangingPunct="0">
              <a:lnSpc>
                <a:spcPct val="100000"/>
              </a:lnSpc>
              <a:spcBef>
                <a:spcPct val="0"/>
              </a:spcBef>
              <a:spcAft>
                <a:spcPct val="0"/>
              </a:spcAft>
              <a:buClrTx/>
              <a:buSzTx/>
              <a:buFontTx/>
              <a:buNone/>
              <a:tabLst/>
              <a:defRPr/>
            </a:pPr>
            <a:r>
              <a:rPr kumimoji="1" lang="ja-JP" altLang="en-US" sz="129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・実施期間：令和４年</a:t>
            </a:r>
            <a:r>
              <a:rPr kumimoji="1" lang="en-US" altLang="ja-JP" sz="129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10</a:t>
            </a:r>
            <a:r>
              <a:rPr kumimoji="1" lang="ja-JP" altLang="en-US" sz="129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29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15</a:t>
            </a:r>
            <a:r>
              <a:rPr kumimoji="1" lang="ja-JP" altLang="en-US" sz="129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a:t>
            </a:r>
            <a:r>
              <a:rPr kumimoji="1" lang="en-US" altLang="ja-JP" sz="129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23</a:t>
            </a:r>
            <a:r>
              <a:rPr kumimoji="1" lang="ja-JP" altLang="en-US" sz="129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a:t>
            </a:r>
            <a:endParaRPr kumimoji="1" lang="en-US" altLang="ja-JP" sz="129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a:p>
            <a:pPr marL="411784" marR="0" lvl="0" indent="-162662" algn="l" defTabSz="844083" rtl="0" eaLnBrk="0" fontAlgn="base" latinLnBrk="0" hangingPunct="0">
              <a:lnSpc>
                <a:spcPct val="100000"/>
              </a:lnSpc>
              <a:spcBef>
                <a:spcPct val="0"/>
              </a:spcBef>
              <a:spcAft>
                <a:spcPct val="0"/>
              </a:spcAft>
              <a:buClrTx/>
              <a:buSzTx/>
              <a:buFontTx/>
              <a:buNone/>
              <a:tabLst/>
              <a:defRPr/>
            </a:pPr>
            <a:r>
              <a:rPr kumimoji="1" lang="ja-JP" altLang="en-US" sz="129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＜「大阪・尼崎・岸和田　三城同盟　参城キャンペーン」＞</a:t>
            </a:r>
          </a:p>
          <a:p>
            <a:pPr marL="411784" marR="0" lvl="0" indent="-76202" algn="l" defTabSz="844083" rtl="0" eaLnBrk="0" fontAlgn="base" latinLnBrk="0" hangingPunct="0">
              <a:lnSpc>
                <a:spcPct val="100000"/>
              </a:lnSpc>
              <a:spcBef>
                <a:spcPct val="0"/>
              </a:spcBef>
              <a:spcAft>
                <a:spcPct val="0"/>
              </a:spcAft>
              <a:buClrTx/>
              <a:buSzTx/>
              <a:buFontTx/>
              <a:buNone/>
              <a:tabLst/>
              <a:defRPr/>
            </a:pPr>
            <a:r>
              <a:rPr kumimoji="1" lang="ja-JP" altLang="en-US" sz="129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新型コロナウィルスの終息を見据えて、大阪の観光におけるシンボル的な存在である大阪城を核とし、縁のある城郭と連携し、それぞれの関係性をふまえたキャンペーンを実施。それにより大阪城天守閣の入館者を呼び戻すとともに、市民や近隣の人々の外出や移動を促し、大阪市に観光客を誘引する。</a:t>
            </a:r>
          </a:p>
          <a:p>
            <a:pPr marL="411784" marR="0" lvl="0" indent="-76202" algn="l" defTabSz="844083" rtl="0" eaLnBrk="0" fontAlgn="base" latinLnBrk="0" hangingPunct="0">
              <a:lnSpc>
                <a:spcPct val="100000"/>
              </a:lnSpc>
              <a:spcBef>
                <a:spcPct val="0"/>
              </a:spcBef>
              <a:spcAft>
                <a:spcPct val="0"/>
              </a:spcAft>
              <a:buClrTx/>
              <a:buSzTx/>
              <a:buFontTx/>
              <a:buNone/>
              <a:tabLst/>
              <a:defRPr/>
            </a:pPr>
            <a:r>
              <a:rPr kumimoji="1" lang="ja-JP" altLang="en-US" sz="129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・実施内容：「大阪・尼崎・岸和田　参城キャンペーン」スタンプラリーの実施</a:t>
            </a:r>
          </a:p>
          <a:p>
            <a:pPr marL="411784" marR="0" lvl="0" indent="-76202" algn="l" defTabSz="844083" rtl="0" eaLnBrk="0" fontAlgn="base" latinLnBrk="0" hangingPunct="0">
              <a:lnSpc>
                <a:spcPct val="100000"/>
              </a:lnSpc>
              <a:spcBef>
                <a:spcPct val="0"/>
              </a:spcBef>
              <a:spcAft>
                <a:spcPct val="0"/>
              </a:spcAft>
              <a:buClrTx/>
              <a:buSzTx/>
              <a:buFontTx/>
              <a:buNone/>
              <a:tabLst/>
              <a:defRPr/>
            </a:pPr>
            <a:r>
              <a:rPr kumimoji="1" lang="ja-JP" altLang="en-US" sz="129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・実施期間：令和４年４月１日～令和５年３月</a:t>
            </a:r>
            <a:r>
              <a:rPr kumimoji="1" lang="en-US" altLang="ja-JP" sz="129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31</a:t>
            </a:r>
            <a:r>
              <a:rPr kumimoji="1" lang="ja-JP" altLang="en-US" sz="129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日（予定）</a:t>
            </a:r>
          </a:p>
        </p:txBody>
      </p:sp>
      <p:sp>
        <p:nvSpPr>
          <p:cNvPr id="9" name="角丸四角形 8"/>
          <p:cNvSpPr/>
          <p:nvPr/>
        </p:nvSpPr>
        <p:spPr>
          <a:xfrm>
            <a:off x="7882834" y="1921036"/>
            <a:ext cx="689664" cy="266700"/>
          </a:xfrm>
          <a:prstGeom prst="roundRect">
            <a:avLst>
              <a:gd name="adj" fmla="val 50000"/>
            </a:avLst>
          </a:prstGeom>
          <a:solidFill>
            <a:schemeClr val="bg1"/>
          </a:solidFill>
          <a:ln w="25400" cmpd="sng">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84369" tIns="0" rIns="84369" bIns="33215" anchor="ctr"/>
          <a:lstStyle>
            <a:defPPr>
              <a:defRPr lang="ja-JP"/>
            </a:defPPr>
            <a:lvl1pPr algn="l" rtl="0" eaLnBrk="0" fontAlgn="base" hangingPunct="0">
              <a:spcBef>
                <a:spcPct val="0"/>
              </a:spcBef>
              <a:spcAft>
                <a:spcPct val="0"/>
              </a:spcAft>
              <a:defRPr kumimoji="1" kern="1200">
                <a:solidFill>
                  <a:schemeClr val="lt1"/>
                </a:solidFill>
                <a:latin typeface="+mn-lt"/>
                <a:ea typeface="+mn-ea"/>
                <a:cs typeface="+mn-cs"/>
              </a:defRPr>
            </a:lvl1pPr>
            <a:lvl2pPr marL="382588" indent="-41275" algn="l" rtl="0" eaLnBrk="0" fontAlgn="base" hangingPunct="0">
              <a:spcBef>
                <a:spcPct val="0"/>
              </a:spcBef>
              <a:spcAft>
                <a:spcPct val="0"/>
              </a:spcAft>
              <a:defRPr kumimoji="1" kern="1200">
                <a:solidFill>
                  <a:schemeClr val="lt1"/>
                </a:solidFill>
                <a:latin typeface="+mn-lt"/>
                <a:ea typeface="+mn-ea"/>
                <a:cs typeface="+mn-cs"/>
              </a:defRPr>
            </a:lvl2pPr>
            <a:lvl3pPr marL="773113" indent="-90488" algn="l" rtl="0" eaLnBrk="0" fontAlgn="base" hangingPunct="0">
              <a:spcBef>
                <a:spcPct val="0"/>
              </a:spcBef>
              <a:spcAft>
                <a:spcPct val="0"/>
              </a:spcAft>
              <a:defRPr kumimoji="1" kern="1200">
                <a:solidFill>
                  <a:schemeClr val="lt1"/>
                </a:solidFill>
                <a:latin typeface="+mn-lt"/>
                <a:ea typeface="+mn-ea"/>
                <a:cs typeface="+mn-cs"/>
              </a:defRPr>
            </a:lvl3pPr>
            <a:lvl4pPr marL="1162050" indent="-138113" algn="l" rtl="0" eaLnBrk="0" fontAlgn="base" hangingPunct="0">
              <a:spcBef>
                <a:spcPct val="0"/>
              </a:spcBef>
              <a:spcAft>
                <a:spcPct val="0"/>
              </a:spcAft>
              <a:defRPr kumimoji="1" kern="1200">
                <a:solidFill>
                  <a:schemeClr val="lt1"/>
                </a:solidFill>
                <a:latin typeface="+mn-lt"/>
                <a:ea typeface="+mn-ea"/>
                <a:cs typeface="+mn-cs"/>
              </a:defRPr>
            </a:lvl4pPr>
            <a:lvl5pPr marL="1552575" indent="-187325" algn="l" rtl="0" eaLnBrk="0" fontAlgn="base" hangingPunct="0">
              <a:spcBef>
                <a:spcPct val="0"/>
              </a:spcBef>
              <a:spcAft>
                <a:spcPct val="0"/>
              </a:spcAft>
              <a:defRPr kumimoji="1" kern="1200">
                <a:solidFill>
                  <a:schemeClr val="lt1"/>
                </a:solidFill>
                <a:latin typeface="+mn-lt"/>
                <a:ea typeface="+mn-ea"/>
                <a:cs typeface="+mn-cs"/>
              </a:defRPr>
            </a:lvl5pPr>
            <a:lvl6pPr marL="2286000" algn="l" defTabSz="914400" rtl="0" eaLnBrk="1" latinLnBrk="0" hangingPunct="1">
              <a:defRPr kumimoji="1" kern="1200">
                <a:solidFill>
                  <a:schemeClr val="lt1"/>
                </a:solidFill>
                <a:latin typeface="+mn-lt"/>
                <a:ea typeface="+mn-ea"/>
                <a:cs typeface="+mn-cs"/>
              </a:defRPr>
            </a:lvl6pPr>
            <a:lvl7pPr marL="2743200" algn="l" defTabSz="914400" rtl="0" eaLnBrk="1" latinLnBrk="0" hangingPunct="1">
              <a:defRPr kumimoji="1" kern="1200">
                <a:solidFill>
                  <a:schemeClr val="lt1"/>
                </a:solidFill>
                <a:latin typeface="+mn-lt"/>
                <a:ea typeface="+mn-ea"/>
                <a:cs typeface="+mn-cs"/>
              </a:defRPr>
            </a:lvl7pPr>
            <a:lvl8pPr marL="3200400" algn="l" defTabSz="914400" rtl="0" eaLnBrk="1" latinLnBrk="0" hangingPunct="1">
              <a:defRPr kumimoji="1" kern="1200">
                <a:solidFill>
                  <a:schemeClr val="lt1"/>
                </a:solidFill>
                <a:latin typeface="+mn-lt"/>
                <a:ea typeface="+mn-ea"/>
                <a:cs typeface="+mn-cs"/>
              </a:defRPr>
            </a:lvl8pPr>
            <a:lvl9pPr marL="3657600" algn="l" defTabSz="914400" rtl="0" eaLnBrk="1" latinLnBrk="0" hangingPunct="1">
              <a:defRPr kumimoji="1" kern="1200">
                <a:solidFill>
                  <a:schemeClr val="lt1"/>
                </a:solidFill>
                <a:latin typeface="+mn-lt"/>
                <a:ea typeface="+mn-ea"/>
                <a:cs typeface="+mn-cs"/>
              </a:defRPr>
            </a:lvl9pPr>
          </a:lstStyle>
          <a:p>
            <a:pPr marL="0" marR="0" lvl="0" indent="0" algn="ctr" defTabSz="844083" rtl="0" eaLnBrk="1" fontAlgn="base" latinLnBrk="0" hangingPunct="1">
              <a:lnSpc>
                <a:spcPct val="100000"/>
              </a:lnSpc>
              <a:spcBef>
                <a:spcPct val="0"/>
              </a:spcBef>
              <a:spcAft>
                <a:spcPct val="0"/>
              </a:spcAft>
              <a:buClrTx/>
              <a:buSzTx/>
              <a:buFontTx/>
              <a:buNone/>
              <a:tabLst/>
              <a:defRPr/>
            </a:pPr>
            <a:r>
              <a:rPr kumimoji="1" lang="ja-JP" altLang="en-US" sz="1662" b="1" i="0" u="none" strike="noStrike" kern="1200" cap="none" spc="0" normalizeH="0" baseline="0" noProof="0" dirty="0">
                <a:ln>
                  <a:noFill/>
                </a:ln>
                <a:solidFill>
                  <a:srgbClr val="000000"/>
                </a:solidFill>
                <a:effectLst/>
                <a:uLnTx/>
                <a:uFillTx/>
                <a:latin typeface="HG丸ｺﾞｼｯｸM-PRO" pitchFamily="50" charset="-128"/>
                <a:ea typeface="HG丸ｺﾞｼｯｸM-PRO" pitchFamily="50" charset="-128"/>
                <a:cs typeface="+mn-cs"/>
              </a:rPr>
              <a:t>新規</a:t>
            </a:r>
          </a:p>
        </p:txBody>
      </p:sp>
      <p:sp>
        <p:nvSpPr>
          <p:cNvPr id="2" name="スライド番号プレースホルダー 1"/>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1E2DCCE-2328-4EE7-B47C-8DACD135FF60}" type="slidenum">
              <a:rPr kumimoji="1" lang="en-US" altLang="ja-JP" sz="11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330</a:t>
            </a:fld>
            <a:endParaRPr kumimoji="1" lang="en-US" altLang="ja-JP" sz="11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
        <p:nvSpPr>
          <p:cNvPr id="8" name="テキスト ボックス 36"/>
          <p:cNvSpPr txBox="1"/>
          <p:nvPr/>
        </p:nvSpPr>
        <p:spPr>
          <a:xfrm>
            <a:off x="53576" y="46166"/>
            <a:ext cx="3993789"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Ⅳ</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　新型</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コロナウイルス感染症</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対策</a:t>
            </a:r>
            <a:endPar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endParaRPr>
          </a:p>
        </p:txBody>
      </p:sp>
    </p:spTree>
    <p:extLst>
      <p:ext uri="{BB962C8B-B14F-4D97-AF65-F5344CB8AC3E}">
        <p14:creationId xmlns:p14="http://schemas.microsoft.com/office/powerpoint/2010/main" val="2114941369"/>
      </p:ext>
    </p:extLst>
  </p:cSld>
  <p:clrMapOvr>
    <a:masterClrMapping/>
  </p:clrMapOvr>
  <p:transition/>
  <p:timing>
    <p:tnLst>
      <p:par>
        <p:cTn id="1" dur="indefinite" restart="never" nodeType="tmRoot"/>
      </p:par>
    </p:tnLst>
  </p:timing>
</p:sld>
</file>

<file path=ppt/slides/slide3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Rectangle 4"/>
          <p:cNvSpPr>
            <a:spLocks noChangeArrowheads="1"/>
          </p:cNvSpPr>
          <p:nvPr/>
        </p:nvSpPr>
        <p:spPr bwMode="auto">
          <a:xfrm>
            <a:off x="350227" y="1050682"/>
            <a:ext cx="8442081" cy="439616"/>
          </a:xfrm>
          <a:prstGeom prst="rect">
            <a:avLst/>
          </a:prstGeom>
          <a:solidFill>
            <a:srgbClr val="000099"/>
          </a:solidFill>
          <a:ln w="38100" algn="ctr">
            <a:noFill/>
            <a:miter lim="800000"/>
            <a:headEnd/>
            <a:tailEnd/>
          </a:ln>
          <a:effectLst/>
        </p:spPr>
        <p:txBody>
          <a:bodyPr wrap="none" lIns="71934" tIns="35967" rIns="71934" bIns="35967" anchor="ctr"/>
          <a:lstStyle/>
          <a:p>
            <a:pPr marL="0" marR="0" lvl="0" indent="0" algn="ctr" defTabSz="844083" rtl="0" eaLnBrk="1" fontAlgn="base" latinLnBrk="0" hangingPunct="1">
              <a:lnSpc>
                <a:spcPct val="100000"/>
              </a:lnSpc>
              <a:spcBef>
                <a:spcPct val="0"/>
              </a:spcBef>
              <a:spcAft>
                <a:spcPct val="0"/>
              </a:spcAft>
              <a:buClrTx/>
              <a:buSzTx/>
              <a:buFontTx/>
              <a:buNone/>
              <a:tabLst/>
              <a:defRPr/>
            </a:pPr>
            <a:r>
              <a:rPr kumimoji="1" lang="ja-JP" altLang="en-US" sz="2585"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HG創英角ｺﾞｼｯｸUB" pitchFamily="49" charset="-128"/>
                <a:cs typeface="+mn-cs"/>
              </a:rPr>
              <a:t>令和４年度</a:t>
            </a:r>
            <a:endParaRPr kumimoji="1" lang="en-US" altLang="ja-JP" sz="2585"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HG創英角ｺﾞｼｯｸUB" pitchFamily="49" charset="-128"/>
              <a:cs typeface="+mn-cs"/>
            </a:endParaRPr>
          </a:p>
        </p:txBody>
      </p:sp>
      <p:sp>
        <p:nvSpPr>
          <p:cNvPr id="7" name="コンテンツ プレースホルダー 2"/>
          <p:cNvSpPr txBox="1">
            <a:spLocks/>
          </p:cNvSpPr>
          <p:nvPr/>
        </p:nvSpPr>
        <p:spPr>
          <a:xfrm>
            <a:off x="507022" y="1949810"/>
            <a:ext cx="8128490" cy="1723776"/>
          </a:xfrm>
          <a:prstGeom prst="rect">
            <a:avLst/>
          </a:prstGeom>
        </p:spPr>
        <p:txBody>
          <a:bodyPr anchor="t" anchorCtr="0">
            <a:noAutofit/>
          </a:bodyPr>
          <a:lstStyle>
            <a:lvl1pPr marL="285750" indent="-285750" algn="l" rtl="0" eaLnBrk="0" fontAlgn="base" hangingPunct="0">
              <a:spcBef>
                <a:spcPct val="20000"/>
              </a:spcBef>
              <a:spcAft>
                <a:spcPct val="0"/>
              </a:spcAft>
              <a:buChar char="•"/>
              <a:defRPr kumimoji="1" sz="2800">
                <a:solidFill>
                  <a:schemeClr val="tx1"/>
                </a:solidFill>
                <a:latin typeface="+mn-lt"/>
                <a:ea typeface="+mn-ea"/>
                <a:cs typeface="+mn-cs"/>
              </a:defRPr>
            </a:lvl1pPr>
            <a:lvl2pPr marL="627063" indent="-236538" algn="l" rtl="0" eaLnBrk="0" fontAlgn="base" hangingPunct="0">
              <a:spcBef>
                <a:spcPct val="20000"/>
              </a:spcBef>
              <a:spcAft>
                <a:spcPct val="0"/>
              </a:spcAft>
              <a:buChar char="–"/>
              <a:defRPr kumimoji="1" sz="2400">
                <a:solidFill>
                  <a:schemeClr val="tx1"/>
                </a:solidFill>
                <a:latin typeface="+mn-lt"/>
                <a:ea typeface="+mn-ea"/>
              </a:defRPr>
            </a:lvl2pPr>
            <a:lvl3pPr marL="968375" indent="-188913" algn="l" rtl="0" eaLnBrk="0" fontAlgn="base" hangingPunct="0">
              <a:spcBef>
                <a:spcPct val="20000"/>
              </a:spcBef>
              <a:spcAft>
                <a:spcPct val="0"/>
              </a:spcAft>
              <a:buChar char="•"/>
              <a:defRPr kumimoji="1" sz="2000">
                <a:solidFill>
                  <a:schemeClr val="tx1"/>
                </a:solidFill>
                <a:latin typeface="+mn-lt"/>
                <a:ea typeface="+mn-ea"/>
              </a:defRPr>
            </a:lvl3pPr>
            <a:lvl4pPr marL="1357313" indent="-188913" algn="l" rtl="0" eaLnBrk="0" fontAlgn="base" hangingPunct="0">
              <a:spcBef>
                <a:spcPct val="20000"/>
              </a:spcBef>
              <a:spcAft>
                <a:spcPct val="0"/>
              </a:spcAft>
              <a:buChar char="–"/>
              <a:defRPr kumimoji="1" sz="1700">
                <a:solidFill>
                  <a:schemeClr val="tx1"/>
                </a:solidFill>
                <a:latin typeface="+mn-lt"/>
                <a:ea typeface="+mn-ea"/>
              </a:defRPr>
            </a:lvl4pPr>
            <a:lvl5pPr marL="1747838" indent="-188913" algn="l" rtl="0" eaLnBrk="0" fontAlgn="base" hangingPunct="0">
              <a:spcBef>
                <a:spcPct val="20000"/>
              </a:spcBef>
              <a:spcAft>
                <a:spcPct val="0"/>
              </a:spcAft>
              <a:buChar char="»"/>
              <a:defRPr kumimoji="1" sz="1700">
                <a:solidFill>
                  <a:schemeClr val="tx1"/>
                </a:solidFill>
                <a:latin typeface="+mn-lt"/>
                <a:ea typeface="+mn-ea"/>
              </a:defRPr>
            </a:lvl5pPr>
            <a:lvl6pPr marL="2142013" indent="-194728" algn="l" rtl="0" fontAlgn="base">
              <a:spcBef>
                <a:spcPct val="20000"/>
              </a:spcBef>
              <a:spcAft>
                <a:spcPct val="0"/>
              </a:spcAft>
              <a:buChar char="»"/>
              <a:defRPr kumimoji="1" sz="1700">
                <a:solidFill>
                  <a:schemeClr val="tx1"/>
                </a:solidFill>
                <a:latin typeface="+mn-lt"/>
                <a:ea typeface="+mn-ea"/>
              </a:defRPr>
            </a:lvl6pPr>
            <a:lvl7pPr marL="2531469" indent="-194728" algn="l" rtl="0" fontAlgn="base">
              <a:spcBef>
                <a:spcPct val="20000"/>
              </a:spcBef>
              <a:spcAft>
                <a:spcPct val="0"/>
              </a:spcAft>
              <a:buChar char="»"/>
              <a:defRPr kumimoji="1" sz="1700">
                <a:solidFill>
                  <a:schemeClr val="tx1"/>
                </a:solidFill>
                <a:latin typeface="+mn-lt"/>
                <a:ea typeface="+mn-ea"/>
              </a:defRPr>
            </a:lvl7pPr>
            <a:lvl8pPr marL="2920928" indent="-194728" algn="l" rtl="0" fontAlgn="base">
              <a:spcBef>
                <a:spcPct val="20000"/>
              </a:spcBef>
              <a:spcAft>
                <a:spcPct val="0"/>
              </a:spcAft>
              <a:buChar char="»"/>
              <a:defRPr kumimoji="1" sz="1700">
                <a:solidFill>
                  <a:schemeClr val="tx1"/>
                </a:solidFill>
                <a:latin typeface="+mn-lt"/>
                <a:ea typeface="+mn-ea"/>
              </a:defRPr>
            </a:lvl8pPr>
            <a:lvl9pPr marL="3310386" indent="-194728" algn="l" rtl="0" fontAlgn="base">
              <a:spcBef>
                <a:spcPct val="20000"/>
              </a:spcBef>
              <a:spcAft>
                <a:spcPct val="0"/>
              </a:spcAft>
              <a:buChar char="»"/>
              <a:defRPr kumimoji="1" sz="1700">
                <a:solidFill>
                  <a:schemeClr val="tx1"/>
                </a:solidFill>
                <a:latin typeface="+mn-lt"/>
                <a:ea typeface="+mn-ea"/>
              </a:defRPr>
            </a:lvl9pPr>
          </a:lstStyle>
          <a:p>
            <a:pPr marL="263776" marR="0" lvl="0" indent="-263776" algn="l" defTabSz="844083" rtl="0" eaLnBrk="0" fontAlgn="base" latinLnBrk="0" hangingPunct="0">
              <a:lnSpc>
                <a:spcPct val="120000"/>
              </a:lnSpc>
              <a:spcBef>
                <a:spcPts val="0"/>
              </a:spcBef>
              <a:spcAft>
                <a:spcPct val="0"/>
              </a:spcAft>
              <a:buClrTx/>
              <a:buSzTx/>
              <a:buFont typeface="Wingdings" panose="05000000000000000000" pitchFamily="2" charset="2"/>
              <a:buChar char="Ø"/>
              <a:tabLst/>
              <a:defRPr/>
            </a:pPr>
            <a:endPar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p:txBody>
      </p:sp>
      <p:sp>
        <p:nvSpPr>
          <p:cNvPr id="5" name="AutoShape 6"/>
          <p:cNvSpPr>
            <a:spLocks noChangeArrowheads="1"/>
          </p:cNvSpPr>
          <p:nvPr/>
        </p:nvSpPr>
        <p:spPr bwMode="auto">
          <a:xfrm>
            <a:off x="507024" y="1571585"/>
            <a:ext cx="8128489" cy="366281"/>
          </a:xfrm>
          <a:prstGeom prst="roundRect">
            <a:avLst>
              <a:gd name="adj" fmla="val 16667"/>
            </a:avLst>
          </a:prstGeom>
          <a:solidFill>
            <a:schemeClr val="accent1">
              <a:lumMod val="40000"/>
              <a:lumOff val="60000"/>
            </a:schemeClr>
          </a:solidFill>
          <a:ln w="22225">
            <a:noFill/>
            <a:round/>
            <a:headEnd/>
            <a:tailEnd/>
          </a:ln>
          <a:effectLst>
            <a:outerShdw blurRad="50800" dist="38100" dir="2700000" algn="tl" rotWithShape="0">
              <a:prstClr val="black">
                <a:alpha val="40000"/>
              </a:prstClr>
            </a:outerShdw>
          </a:effectLst>
        </p:spPr>
        <p:txBody>
          <a:bodyPr lIns="71934" tIns="0" rIns="71934" bIns="0" anchor="ctr"/>
          <a:lstStyle/>
          <a:p>
            <a:pPr marL="0" marR="0" lvl="0" indent="0" algn="l" defTabSz="844083" rtl="0" eaLnBrk="0" fontAlgn="base" latinLnBrk="0" hangingPunct="0">
              <a:lnSpc>
                <a:spcPct val="100000"/>
              </a:lnSpc>
              <a:spcBef>
                <a:spcPct val="0"/>
              </a:spcBef>
              <a:spcAft>
                <a:spcPct val="0"/>
              </a:spcAft>
              <a:buClrTx/>
              <a:buSzTx/>
              <a:buFontTx/>
              <a:buNone/>
              <a:tabLst/>
              <a:defRPr/>
            </a:pPr>
            <a:r>
              <a:rPr kumimoji="1" lang="ja-JP" altLang="en-US"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（参考）大阪府飲食店等に対する営業時間短縮協力金に係る上乗せ協力金</a:t>
            </a:r>
          </a:p>
        </p:txBody>
      </p:sp>
      <p:sp>
        <p:nvSpPr>
          <p:cNvPr id="2" name="正方形/長方形 1"/>
          <p:cNvSpPr/>
          <p:nvPr/>
        </p:nvSpPr>
        <p:spPr>
          <a:xfrm>
            <a:off x="507024" y="2091805"/>
            <a:ext cx="8128489" cy="546945"/>
          </a:xfrm>
          <a:prstGeom prst="rect">
            <a:avLst/>
          </a:prstGeom>
        </p:spPr>
        <p:txBody>
          <a:bodyPr wrap="square">
            <a:spAutoFit/>
          </a:bodyPr>
          <a:lstStyle/>
          <a:p>
            <a:pPr marL="263776" marR="0" lvl="0" indent="-263776" algn="just" defTabSz="844083" rtl="0" eaLnBrk="0" fontAlgn="base" latinLnBrk="0" hangingPunct="0">
              <a:lnSpc>
                <a:spcPct val="100000"/>
              </a:lnSpc>
              <a:spcBef>
                <a:spcPct val="0"/>
              </a:spcBef>
              <a:spcAft>
                <a:spcPts val="0"/>
              </a:spcAft>
              <a:buClrTx/>
              <a:buSzTx/>
              <a:buFont typeface="Wingdings" panose="05000000000000000000" pitchFamily="2" charset="2"/>
              <a:buChar char="Ø"/>
              <a:tabLst/>
              <a:defRPr/>
            </a:pPr>
            <a:r>
              <a:rPr kumimoji="1" lang="ja-JP" altLang="ja-JP" sz="1477" b="0" i="0" u="none" strike="noStrike" kern="100" cap="none" spc="0" normalizeH="0" baseline="0" noProof="0" dirty="0">
                <a:ln>
                  <a:noFill/>
                </a:ln>
                <a:solidFill>
                  <a:srgbClr val="0D0D0D"/>
                </a:solidFill>
                <a:effectLst/>
                <a:uLnTx/>
                <a:uFillTx/>
                <a:latin typeface="Meiryo UI" panose="020B0604030504040204" pitchFamily="50" charset="-128"/>
                <a:ea typeface="Meiryo UI" panose="020B0604030504040204" pitchFamily="50" charset="-128"/>
                <a:cs typeface="Times New Roman" panose="02020603050405020304" pitchFamily="18" charset="0"/>
              </a:rPr>
              <a:t>大阪府が実施した営業時間短縮要請等にご協力いただいた飲食店等に</a:t>
            </a:r>
            <a:r>
              <a:rPr kumimoji="1" lang="ja-JP" altLang="ja-JP" sz="1477" b="0" i="0" u="none" strike="noStrike" kern="1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Times New Roman" panose="02020603050405020304" pitchFamily="18" charset="0"/>
              </a:rPr>
              <a:t>対して、令和３年度に受付した上乗せ協力金の支給事務を引き続き実施</a:t>
            </a:r>
            <a:endParaRPr kumimoji="1" lang="ja-JP" altLang="ja-JP" sz="1292" b="0" i="0" u="none" strike="noStrike" kern="1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Times New Roman" panose="02020603050405020304" pitchFamily="18" charset="0"/>
            </a:endParaRPr>
          </a:p>
        </p:txBody>
      </p:sp>
      <p:sp>
        <p:nvSpPr>
          <p:cNvPr id="3" name="スライド番号プレースホルダー 2"/>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1E2DCCE-2328-4EE7-B47C-8DACD135FF60}" type="slidenum">
              <a:rPr kumimoji="1" lang="en-US" altLang="ja-JP" sz="11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331</a:t>
            </a:fld>
            <a:endParaRPr kumimoji="1" lang="en-US" altLang="ja-JP" sz="11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
        <p:nvSpPr>
          <p:cNvPr id="8" name="テキスト ボックス 36"/>
          <p:cNvSpPr txBox="1"/>
          <p:nvPr/>
        </p:nvSpPr>
        <p:spPr>
          <a:xfrm>
            <a:off x="53576" y="46166"/>
            <a:ext cx="3993789"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Ⅳ</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　新型</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コロナウイルス感染症</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対策</a:t>
            </a:r>
            <a:endPar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endParaRPr>
          </a:p>
        </p:txBody>
      </p:sp>
    </p:spTree>
    <p:extLst>
      <p:ext uri="{BB962C8B-B14F-4D97-AF65-F5344CB8AC3E}">
        <p14:creationId xmlns:p14="http://schemas.microsoft.com/office/powerpoint/2010/main" val="879154655"/>
      </p:ext>
    </p:extLst>
  </p:cSld>
  <p:clrMapOvr>
    <a:masterClrMapping/>
  </p:clrMapOvr>
  <p:transition/>
  <p:timing>
    <p:tnLst>
      <p:par>
        <p:cTn id="1" dur="indefinite" restart="never" nodeType="tmRoot"/>
      </p:par>
    </p:tnLst>
  </p:timing>
</p:sld>
</file>

<file path=ppt/slides/slide3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Rectangle 4"/>
          <p:cNvSpPr>
            <a:spLocks noChangeArrowheads="1"/>
          </p:cNvSpPr>
          <p:nvPr/>
        </p:nvSpPr>
        <p:spPr bwMode="auto">
          <a:xfrm>
            <a:off x="350227" y="1050682"/>
            <a:ext cx="8442081" cy="439616"/>
          </a:xfrm>
          <a:prstGeom prst="rect">
            <a:avLst/>
          </a:prstGeom>
          <a:solidFill>
            <a:srgbClr val="000099"/>
          </a:solidFill>
          <a:ln w="38100" algn="ctr">
            <a:noFill/>
            <a:miter lim="800000"/>
            <a:headEnd/>
            <a:tailEnd/>
          </a:ln>
          <a:effectLst/>
        </p:spPr>
        <p:txBody>
          <a:bodyPr wrap="none" lIns="71934" tIns="35967" rIns="71934" bIns="35967" anchor="ctr"/>
          <a:lstStyle/>
          <a:p>
            <a:pPr marL="0" marR="0" lvl="0" indent="0" algn="ctr" defTabSz="844083" rtl="0" eaLnBrk="1" fontAlgn="base" latinLnBrk="0" hangingPunct="1">
              <a:lnSpc>
                <a:spcPct val="100000"/>
              </a:lnSpc>
              <a:spcBef>
                <a:spcPct val="0"/>
              </a:spcBef>
              <a:spcAft>
                <a:spcPct val="0"/>
              </a:spcAft>
              <a:buClrTx/>
              <a:buSzTx/>
              <a:buFontTx/>
              <a:buNone/>
              <a:tabLst/>
              <a:defRPr/>
            </a:pPr>
            <a:r>
              <a:rPr kumimoji="1" lang="ja-JP" altLang="en-US" sz="2585"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HG創英角ｺﾞｼｯｸUB" pitchFamily="49" charset="-128"/>
                <a:cs typeface="+mn-cs"/>
              </a:rPr>
              <a:t>令和４年度</a:t>
            </a:r>
            <a:endParaRPr kumimoji="1" lang="en-US" altLang="ja-JP" sz="2585"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HG創英角ｺﾞｼｯｸUB" pitchFamily="49" charset="-128"/>
              <a:cs typeface="+mn-cs"/>
            </a:endParaRPr>
          </a:p>
        </p:txBody>
      </p:sp>
      <p:sp>
        <p:nvSpPr>
          <p:cNvPr id="12" name="コンテンツ プレースホルダー 2"/>
          <p:cNvSpPr txBox="1">
            <a:spLocks/>
          </p:cNvSpPr>
          <p:nvPr/>
        </p:nvSpPr>
        <p:spPr>
          <a:xfrm>
            <a:off x="463985" y="2324633"/>
            <a:ext cx="8128490" cy="1198371"/>
          </a:xfrm>
          <a:prstGeom prst="rect">
            <a:avLst/>
          </a:prstGeom>
        </p:spPr>
        <p:txBody>
          <a:bodyPr anchor="t" anchorCtr="0">
            <a:noAutofit/>
          </a:bodyPr>
          <a:lstStyle>
            <a:lvl1pPr marL="285750" indent="-285750" algn="l" rtl="0" eaLnBrk="0" fontAlgn="base" hangingPunct="0">
              <a:spcBef>
                <a:spcPct val="20000"/>
              </a:spcBef>
              <a:spcAft>
                <a:spcPct val="0"/>
              </a:spcAft>
              <a:buChar char="•"/>
              <a:defRPr kumimoji="1" sz="2800">
                <a:solidFill>
                  <a:schemeClr val="tx1"/>
                </a:solidFill>
                <a:latin typeface="+mn-lt"/>
                <a:ea typeface="+mn-ea"/>
                <a:cs typeface="+mn-cs"/>
              </a:defRPr>
            </a:lvl1pPr>
            <a:lvl2pPr marL="627063" indent="-236538" algn="l" rtl="0" eaLnBrk="0" fontAlgn="base" hangingPunct="0">
              <a:spcBef>
                <a:spcPct val="20000"/>
              </a:spcBef>
              <a:spcAft>
                <a:spcPct val="0"/>
              </a:spcAft>
              <a:buChar char="–"/>
              <a:defRPr kumimoji="1" sz="2400">
                <a:solidFill>
                  <a:schemeClr val="tx1"/>
                </a:solidFill>
                <a:latin typeface="+mn-lt"/>
                <a:ea typeface="+mn-ea"/>
              </a:defRPr>
            </a:lvl2pPr>
            <a:lvl3pPr marL="968375" indent="-188913" algn="l" rtl="0" eaLnBrk="0" fontAlgn="base" hangingPunct="0">
              <a:spcBef>
                <a:spcPct val="20000"/>
              </a:spcBef>
              <a:spcAft>
                <a:spcPct val="0"/>
              </a:spcAft>
              <a:buChar char="•"/>
              <a:defRPr kumimoji="1" sz="2000">
                <a:solidFill>
                  <a:schemeClr val="tx1"/>
                </a:solidFill>
                <a:latin typeface="+mn-lt"/>
                <a:ea typeface="+mn-ea"/>
              </a:defRPr>
            </a:lvl3pPr>
            <a:lvl4pPr marL="1357313" indent="-188913" algn="l" rtl="0" eaLnBrk="0" fontAlgn="base" hangingPunct="0">
              <a:spcBef>
                <a:spcPct val="20000"/>
              </a:spcBef>
              <a:spcAft>
                <a:spcPct val="0"/>
              </a:spcAft>
              <a:buChar char="–"/>
              <a:defRPr kumimoji="1" sz="1700">
                <a:solidFill>
                  <a:schemeClr val="tx1"/>
                </a:solidFill>
                <a:latin typeface="+mn-lt"/>
                <a:ea typeface="+mn-ea"/>
              </a:defRPr>
            </a:lvl4pPr>
            <a:lvl5pPr marL="1747838" indent="-188913" algn="l" rtl="0" eaLnBrk="0" fontAlgn="base" hangingPunct="0">
              <a:spcBef>
                <a:spcPct val="20000"/>
              </a:spcBef>
              <a:spcAft>
                <a:spcPct val="0"/>
              </a:spcAft>
              <a:buChar char="»"/>
              <a:defRPr kumimoji="1" sz="1700">
                <a:solidFill>
                  <a:schemeClr val="tx1"/>
                </a:solidFill>
                <a:latin typeface="+mn-lt"/>
                <a:ea typeface="+mn-ea"/>
              </a:defRPr>
            </a:lvl5pPr>
            <a:lvl6pPr marL="2142013" indent="-194728" algn="l" rtl="0" fontAlgn="base">
              <a:spcBef>
                <a:spcPct val="20000"/>
              </a:spcBef>
              <a:spcAft>
                <a:spcPct val="0"/>
              </a:spcAft>
              <a:buChar char="»"/>
              <a:defRPr kumimoji="1" sz="1700">
                <a:solidFill>
                  <a:schemeClr val="tx1"/>
                </a:solidFill>
                <a:latin typeface="+mn-lt"/>
                <a:ea typeface="+mn-ea"/>
              </a:defRPr>
            </a:lvl6pPr>
            <a:lvl7pPr marL="2531469" indent="-194728" algn="l" rtl="0" fontAlgn="base">
              <a:spcBef>
                <a:spcPct val="20000"/>
              </a:spcBef>
              <a:spcAft>
                <a:spcPct val="0"/>
              </a:spcAft>
              <a:buChar char="»"/>
              <a:defRPr kumimoji="1" sz="1700">
                <a:solidFill>
                  <a:schemeClr val="tx1"/>
                </a:solidFill>
                <a:latin typeface="+mn-lt"/>
                <a:ea typeface="+mn-ea"/>
              </a:defRPr>
            </a:lvl7pPr>
            <a:lvl8pPr marL="2920928" indent="-194728" algn="l" rtl="0" fontAlgn="base">
              <a:spcBef>
                <a:spcPct val="20000"/>
              </a:spcBef>
              <a:spcAft>
                <a:spcPct val="0"/>
              </a:spcAft>
              <a:buChar char="»"/>
              <a:defRPr kumimoji="1" sz="1700">
                <a:solidFill>
                  <a:schemeClr val="tx1"/>
                </a:solidFill>
                <a:latin typeface="+mn-lt"/>
                <a:ea typeface="+mn-ea"/>
              </a:defRPr>
            </a:lvl8pPr>
            <a:lvl9pPr marL="3310386" indent="-194728" algn="l" rtl="0" fontAlgn="base">
              <a:spcBef>
                <a:spcPct val="20000"/>
              </a:spcBef>
              <a:spcAft>
                <a:spcPct val="0"/>
              </a:spcAft>
              <a:buChar char="»"/>
              <a:defRPr kumimoji="1" sz="1700">
                <a:solidFill>
                  <a:schemeClr val="tx1"/>
                </a:solidFill>
                <a:latin typeface="+mn-lt"/>
                <a:ea typeface="+mn-ea"/>
              </a:defRPr>
            </a:lvl9pPr>
          </a:lstStyle>
          <a:p>
            <a:pPr marL="263776" marR="0" lvl="0" indent="-263776" algn="l" defTabSz="844083" rtl="0" eaLnBrk="0" fontAlgn="base" latinLnBrk="0" hangingPunct="0">
              <a:lnSpc>
                <a:spcPct val="120000"/>
              </a:lnSpc>
              <a:spcBef>
                <a:spcPts val="0"/>
              </a:spcBef>
              <a:spcAft>
                <a:spcPct val="0"/>
              </a:spcAft>
              <a:buClrTx/>
              <a:buSzTx/>
              <a:buFont typeface="Wingdings" panose="05000000000000000000" pitchFamily="2" charset="2"/>
              <a:buChar char="Ø"/>
              <a:tabLst/>
              <a:defRPr/>
            </a:pPr>
            <a:r>
              <a:rPr kumimoji="1" lang="ja-JP" altLang="en-US" sz="1015"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市内小売店舗等への支援として、プレミアム付き商品券の発行を通じた需要喚起策を実施</a:t>
            </a:r>
          </a:p>
          <a:p>
            <a:pPr marL="0" marR="0" lvl="0" indent="0" algn="l" defTabSz="844083" rtl="0" eaLnBrk="0" fontAlgn="base" latinLnBrk="0" hangingPunct="0">
              <a:lnSpc>
                <a:spcPct val="120000"/>
              </a:lnSpc>
              <a:spcBef>
                <a:spcPts val="0"/>
              </a:spcBef>
              <a:spcAft>
                <a:spcPct val="0"/>
              </a:spcAft>
              <a:buClrTx/>
              <a:buSzTx/>
              <a:buFontTx/>
              <a:buNone/>
              <a:tabLst/>
              <a:defRPr/>
            </a:pPr>
            <a:r>
              <a:rPr kumimoji="1" lang="ja-JP" altLang="en-US" sz="1015"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商品券の概要</a:t>
            </a:r>
          </a:p>
          <a:p>
            <a:pPr marL="0" marR="0" lvl="0" indent="0" algn="l" defTabSz="844083" rtl="0" eaLnBrk="0" fontAlgn="base" latinLnBrk="0" hangingPunct="0">
              <a:lnSpc>
                <a:spcPct val="120000"/>
              </a:lnSpc>
              <a:spcBef>
                <a:spcPts val="0"/>
              </a:spcBef>
              <a:spcAft>
                <a:spcPct val="0"/>
              </a:spcAft>
              <a:buClrTx/>
              <a:buSzTx/>
              <a:buFontTx/>
              <a:buNone/>
              <a:tabLst/>
              <a:defRPr/>
            </a:pPr>
            <a:r>
              <a:rPr kumimoji="1" lang="ja-JP" altLang="en-US" sz="1015"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・額面総額：１口 </a:t>
            </a:r>
            <a:r>
              <a:rPr kumimoji="1" lang="en-US" altLang="ja-JP" sz="1015"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13,000</a:t>
            </a:r>
            <a:r>
              <a:rPr kumimoji="1" lang="ja-JP" altLang="en-US" sz="1015"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円分（販売価格 </a:t>
            </a:r>
            <a:r>
              <a:rPr kumimoji="1" lang="en-US" altLang="ja-JP" sz="1015"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10,000</a:t>
            </a:r>
            <a:r>
              <a:rPr kumimoji="1" lang="ja-JP" altLang="en-US" sz="1015"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円＋プレミアム分 </a:t>
            </a:r>
            <a:r>
              <a:rPr kumimoji="1" lang="en-US" altLang="ja-JP" sz="1015"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3,000</a:t>
            </a:r>
            <a:r>
              <a:rPr kumimoji="1" lang="ja-JP" altLang="en-US" sz="1015"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円）</a:t>
            </a:r>
          </a:p>
          <a:p>
            <a:pPr marL="0" marR="0" lvl="0" indent="0" algn="l" defTabSz="844083" rtl="0" eaLnBrk="0" fontAlgn="base" latinLnBrk="0" hangingPunct="0">
              <a:lnSpc>
                <a:spcPct val="120000"/>
              </a:lnSpc>
              <a:spcBef>
                <a:spcPts val="0"/>
              </a:spcBef>
              <a:spcAft>
                <a:spcPct val="0"/>
              </a:spcAft>
              <a:buClrTx/>
              <a:buSzTx/>
              <a:buFontTx/>
              <a:buNone/>
              <a:tabLst/>
              <a:defRPr/>
            </a:pPr>
            <a:r>
              <a:rPr kumimoji="1" lang="ja-JP" altLang="en-US" sz="1015"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・購入上限：１人あたり４口まで購入可能	</a:t>
            </a:r>
          </a:p>
          <a:p>
            <a:pPr marL="0" marR="0" lvl="0" indent="0" algn="l" defTabSz="844083" rtl="0" eaLnBrk="0" fontAlgn="base" latinLnBrk="0" hangingPunct="0">
              <a:lnSpc>
                <a:spcPct val="120000"/>
              </a:lnSpc>
              <a:spcBef>
                <a:spcPts val="0"/>
              </a:spcBef>
              <a:spcAft>
                <a:spcPct val="0"/>
              </a:spcAft>
              <a:buClrTx/>
              <a:buSzTx/>
              <a:buFontTx/>
              <a:buNone/>
              <a:tabLst/>
              <a:defRPr/>
            </a:pPr>
            <a:r>
              <a:rPr kumimoji="1" lang="ja-JP" altLang="en-US" sz="1015"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・対象店舗：市内の登録店舗（飲食店、宿泊施設、旅行業等を除く）</a:t>
            </a:r>
          </a:p>
          <a:p>
            <a:pPr marL="0" marR="0" lvl="0" indent="0" algn="l" defTabSz="844083" rtl="0" eaLnBrk="0" fontAlgn="base" latinLnBrk="0" hangingPunct="0">
              <a:lnSpc>
                <a:spcPct val="120000"/>
              </a:lnSpc>
              <a:spcBef>
                <a:spcPts val="0"/>
              </a:spcBef>
              <a:spcAft>
                <a:spcPct val="0"/>
              </a:spcAft>
              <a:buClrTx/>
              <a:buSzTx/>
              <a:buFontTx/>
              <a:buNone/>
              <a:tabLst/>
              <a:defRPr/>
            </a:pPr>
            <a:r>
              <a:rPr kumimoji="1" lang="ja-JP" altLang="en-US" sz="1015"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・利用期間：令和４年１１月～令和５年２月（予定）</a:t>
            </a:r>
          </a:p>
        </p:txBody>
      </p:sp>
      <p:sp>
        <p:nvSpPr>
          <p:cNvPr id="9" name="コンテンツ プレースホルダー 2"/>
          <p:cNvSpPr txBox="1">
            <a:spLocks/>
          </p:cNvSpPr>
          <p:nvPr/>
        </p:nvSpPr>
        <p:spPr>
          <a:xfrm>
            <a:off x="479959" y="4299641"/>
            <a:ext cx="8208554" cy="506750"/>
          </a:xfrm>
          <a:prstGeom prst="rect">
            <a:avLst/>
          </a:prstGeom>
        </p:spPr>
        <p:txBody>
          <a:bodyPr anchor="t" anchorCtr="0">
            <a:noAutofit/>
          </a:bodyPr>
          <a:lstStyle>
            <a:lvl1pPr marL="285750" indent="-285750" algn="l" rtl="0" eaLnBrk="0" fontAlgn="base" hangingPunct="0">
              <a:spcBef>
                <a:spcPct val="20000"/>
              </a:spcBef>
              <a:spcAft>
                <a:spcPct val="0"/>
              </a:spcAft>
              <a:buChar char="•"/>
              <a:defRPr kumimoji="1" sz="2800">
                <a:solidFill>
                  <a:schemeClr val="tx1"/>
                </a:solidFill>
                <a:latin typeface="+mn-lt"/>
                <a:ea typeface="+mn-ea"/>
                <a:cs typeface="+mn-cs"/>
              </a:defRPr>
            </a:lvl1pPr>
            <a:lvl2pPr marL="627063" indent="-236538" algn="l" rtl="0" eaLnBrk="0" fontAlgn="base" hangingPunct="0">
              <a:spcBef>
                <a:spcPct val="20000"/>
              </a:spcBef>
              <a:spcAft>
                <a:spcPct val="0"/>
              </a:spcAft>
              <a:buChar char="–"/>
              <a:defRPr kumimoji="1" sz="2400">
                <a:solidFill>
                  <a:schemeClr val="tx1"/>
                </a:solidFill>
                <a:latin typeface="+mn-lt"/>
                <a:ea typeface="+mn-ea"/>
              </a:defRPr>
            </a:lvl2pPr>
            <a:lvl3pPr marL="968375" indent="-188913" algn="l" rtl="0" eaLnBrk="0" fontAlgn="base" hangingPunct="0">
              <a:spcBef>
                <a:spcPct val="20000"/>
              </a:spcBef>
              <a:spcAft>
                <a:spcPct val="0"/>
              </a:spcAft>
              <a:buChar char="•"/>
              <a:defRPr kumimoji="1" sz="2000">
                <a:solidFill>
                  <a:schemeClr val="tx1"/>
                </a:solidFill>
                <a:latin typeface="+mn-lt"/>
                <a:ea typeface="+mn-ea"/>
              </a:defRPr>
            </a:lvl3pPr>
            <a:lvl4pPr marL="1357313" indent="-188913" algn="l" rtl="0" eaLnBrk="0" fontAlgn="base" hangingPunct="0">
              <a:spcBef>
                <a:spcPct val="20000"/>
              </a:spcBef>
              <a:spcAft>
                <a:spcPct val="0"/>
              </a:spcAft>
              <a:buChar char="–"/>
              <a:defRPr kumimoji="1" sz="1700">
                <a:solidFill>
                  <a:schemeClr val="tx1"/>
                </a:solidFill>
                <a:latin typeface="+mn-lt"/>
                <a:ea typeface="+mn-ea"/>
              </a:defRPr>
            </a:lvl4pPr>
            <a:lvl5pPr marL="1747838" indent="-188913" algn="l" rtl="0" eaLnBrk="0" fontAlgn="base" hangingPunct="0">
              <a:spcBef>
                <a:spcPct val="20000"/>
              </a:spcBef>
              <a:spcAft>
                <a:spcPct val="0"/>
              </a:spcAft>
              <a:buChar char="»"/>
              <a:defRPr kumimoji="1" sz="1700">
                <a:solidFill>
                  <a:schemeClr val="tx1"/>
                </a:solidFill>
                <a:latin typeface="+mn-lt"/>
                <a:ea typeface="+mn-ea"/>
              </a:defRPr>
            </a:lvl5pPr>
            <a:lvl6pPr marL="2142013" indent="-194728" algn="l" rtl="0" fontAlgn="base">
              <a:spcBef>
                <a:spcPct val="20000"/>
              </a:spcBef>
              <a:spcAft>
                <a:spcPct val="0"/>
              </a:spcAft>
              <a:buChar char="»"/>
              <a:defRPr kumimoji="1" sz="1700">
                <a:solidFill>
                  <a:schemeClr val="tx1"/>
                </a:solidFill>
                <a:latin typeface="+mn-lt"/>
                <a:ea typeface="+mn-ea"/>
              </a:defRPr>
            </a:lvl6pPr>
            <a:lvl7pPr marL="2531469" indent="-194728" algn="l" rtl="0" fontAlgn="base">
              <a:spcBef>
                <a:spcPct val="20000"/>
              </a:spcBef>
              <a:spcAft>
                <a:spcPct val="0"/>
              </a:spcAft>
              <a:buChar char="»"/>
              <a:defRPr kumimoji="1" sz="1700">
                <a:solidFill>
                  <a:schemeClr val="tx1"/>
                </a:solidFill>
                <a:latin typeface="+mn-lt"/>
                <a:ea typeface="+mn-ea"/>
              </a:defRPr>
            </a:lvl7pPr>
            <a:lvl8pPr marL="2920928" indent="-194728" algn="l" rtl="0" fontAlgn="base">
              <a:spcBef>
                <a:spcPct val="20000"/>
              </a:spcBef>
              <a:spcAft>
                <a:spcPct val="0"/>
              </a:spcAft>
              <a:buChar char="»"/>
              <a:defRPr kumimoji="1" sz="1700">
                <a:solidFill>
                  <a:schemeClr val="tx1"/>
                </a:solidFill>
                <a:latin typeface="+mn-lt"/>
                <a:ea typeface="+mn-ea"/>
              </a:defRPr>
            </a:lvl8pPr>
            <a:lvl9pPr marL="3310386" indent="-194728" algn="l" rtl="0" fontAlgn="base">
              <a:spcBef>
                <a:spcPct val="20000"/>
              </a:spcBef>
              <a:spcAft>
                <a:spcPct val="0"/>
              </a:spcAft>
              <a:buChar char="»"/>
              <a:defRPr kumimoji="1" sz="1700">
                <a:solidFill>
                  <a:schemeClr val="tx1"/>
                </a:solidFill>
                <a:latin typeface="+mn-lt"/>
                <a:ea typeface="+mn-ea"/>
              </a:defRPr>
            </a:lvl9pPr>
          </a:lstStyle>
          <a:p>
            <a:pPr marL="263776" marR="0" lvl="0" indent="-263776" algn="l" defTabSz="844083" rtl="0" eaLnBrk="0" fontAlgn="base" latinLnBrk="0" hangingPunct="0">
              <a:lnSpc>
                <a:spcPct val="120000"/>
              </a:lnSpc>
              <a:spcBef>
                <a:spcPts val="0"/>
              </a:spcBef>
              <a:spcAft>
                <a:spcPct val="0"/>
              </a:spcAft>
              <a:buClrTx/>
              <a:buSzTx/>
              <a:buFont typeface="Wingdings" panose="05000000000000000000" pitchFamily="2" charset="2"/>
              <a:buChar char="Ø"/>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新型コロナウイルス感染症や原油価格・物価高騰などの影響を受けている市民等に対し、生活支援として上下水道料金に係る基本料金を減額	</a:t>
            </a:r>
          </a:p>
        </p:txBody>
      </p:sp>
      <p:sp>
        <p:nvSpPr>
          <p:cNvPr id="10" name="AutoShape 6"/>
          <p:cNvSpPr>
            <a:spLocks noChangeArrowheads="1"/>
          </p:cNvSpPr>
          <p:nvPr/>
        </p:nvSpPr>
        <p:spPr bwMode="auto">
          <a:xfrm>
            <a:off x="436504" y="3596732"/>
            <a:ext cx="8128489" cy="607061"/>
          </a:xfrm>
          <a:prstGeom prst="roundRect">
            <a:avLst>
              <a:gd name="adj" fmla="val 10936"/>
            </a:avLst>
          </a:prstGeom>
          <a:solidFill>
            <a:schemeClr val="accent1">
              <a:lumMod val="40000"/>
              <a:lumOff val="60000"/>
            </a:schemeClr>
          </a:solidFill>
          <a:ln w="22225">
            <a:noFill/>
            <a:round/>
            <a:headEnd/>
            <a:tailEnd/>
          </a:ln>
          <a:effectLst>
            <a:outerShdw blurRad="50800" dist="38100" dir="2700000" algn="tl" rotWithShape="0">
              <a:prstClr val="black">
                <a:alpha val="40000"/>
              </a:prstClr>
            </a:outerShdw>
          </a:effectLst>
        </p:spPr>
        <p:txBody>
          <a:bodyPr lIns="71934" tIns="0" rIns="71934" bIns="0" anchor="ctr"/>
          <a:lstStyle/>
          <a:p>
            <a:pPr marL="0" marR="0" lvl="0" indent="0" algn="l" defTabSz="844083" rtl="0" eaLnBrk="0" fontAlgn="base" latinLnBrk="0" hangingPunct="0">
              <a:lnSpc>
                <a:spcPct val="100000"/>
              </a:lnSpc>
              <a:spcBef>
                <a:spcPct val="0"/>
              </a:spcBef>
              <a:spcAft>
                <a:spcPct val="0"/>
              </a:spcAft>
              <a:buClrTx/>
              <a:buSzTx/>
              <a:buFontTx/>
              <a:buNone/>
              <a:tabLst/>
              <a:defRPr/>
            </a:pPr>
            <a:r>
              <a:rPr kumimoji="1" lang="ja-JP" altLang="en-US"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上下水道料金の減額による市民生活への支援</a:t>
            </a:r>
            <a:endParaRPr kumimoji="1" lang="en-US" altLang="ja-JP"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endParaRPr>
          </a:p>
          <a:p>
            <a:pPr marL="0" marR="0" lvl="0" indent="0" algn="l" defTabSz="844083" rtl="0" eaLnBrk="0" fontAlgn="base" latinLnBrk="0" hangingPunct="0">
              <a:lnSpc>
                <a:spcPct val="100000"/>
              </a:lnSpc>
              <a:spcBef>
                <a:spcPct val="0"/>
              </a:spcBef>
              <a:spcAft>
                <a:spcPct val="0"/>
              </a:spcAft>
              <a:buClrTx/>
              <a:buSzTx/>
              <a:buFontTx/>
              <a:buNone/>
              <a:tabLst/>
              <a:defRPr/>
            </a:pPr>
            <a:r>
              <a:rPr kumimoji="1" lang="ja-JP" altLang="en-US"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　　　　　　　　　　　　　　　　　　　　　　　　　　　　７８億３，９００万円（第２回補正）</a:t>
            </a:r>
          </a:p>
        </p:txBody>
      </p:sp>
      <p:sp>
        <p:nvSpPr>
          <p:cNvPr id="13" name="AutoShape 6"/>
          <p:cNvSpPr>
            <a:spLocks noChangeArrowheads="1"/>
          </p:cNvSpPr>
          <p:nvPr/>
        </p:nvSpPr>
        <p:spPr bwMode="auto">
          <a:xfrm>
            <a:off x="493280" y="1551862"/>
            <a:ext cx="8128489" cy="688986"/>
          </a:xfrm>
          <a:prstGeom prst="roundRect">
            <a:avLst>
              <a:gd name="adj" fmla="val 16667"/>
            </a:avLst>
          </a:prstGeom>
          <a:solidFill>
            <a:schemeClr val="accent1">
              <a:lumMod val="40000"/>
              <a:lumOff val="60000"/>
            </a:schemeClr>
          </a:solidFill>
          <a:ln w="22225">
            <a:noFill/>
            <a:round/>
            <a:headEnd/>
            <a:tailEnd/>
          </a:ln>
          <a:effectLst>
            <a:outerShdw blurRad="50800" dist="38100" dir="2700000" algn="tl" rotWithShape="0">
              <a:prstClr val="black">
                <a:alpha val="40000"/>
              </a:prstClr>
            </a:outerShdw>
          </a:effectLst>
        </p:spPr>
        <p:txBody>
          <a:bodyPr lIns="71934" tIns="0" rIns="71934" bIns="0" anchor="ctr"/>
          <a:lstStyle/>
          <a:p>
            <a:pPr marL="0" marR="0" lvl="0" indent="0" algn="l" defTabSz="844083" rtl="0" eaLnBrk="0" fontAlgn="base" latinLnBrk="0" hangingPunct="0">
              <a:lnSpc>
                <a:spcPct val="100000"/>
              </a:lnSpc>
              <a:spcBef>
                <a:spcPct val="0"/>
              </a:spcBef>
              <a:spcAft>
                <a:spcPct val="0"/>
              </a:spcAft>
              <a:buClrTx/>
              <a:buSzTx/>
              <a:buFontTx/>
              <a:buNone/>
              <a:tabLst/>
              <a:defRPr/>
            </a:pPr>
            <a:r>
              <a:rPr kumimoji="1" lang="ja-JP" altLang="en-US"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商品券を活用した需要喚起事業　　　　　 　　</a:t>
            </a:r>
            <a:endParaRPr kumimoji="1" lang="en-US" altLang="ja-JP"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endParaRPr>
          </a:p>
          <a:p>
            <a:pPr marL="0" marR="0" lvl="0" indent="0" algn="r" defTabSz="844083" rtl="0" eaLnBrk="0" fontAlgn="base" latinLnBrk="0" hangingPunct="0">
              <a:lnSpc>
                <a:spcPct val="100000"/>
              </a:lnSpc>
              <a:spcBef>
                <a:spcPct val="0"/>
              </a:spcBef>
              <a:spcAft>
                <a:spcPct val="0"/>
              </a:spcAft>
              <a:buClrTx/>
              <a:buSzTx/>
              <a:buFontTx/>
              <a:buNone/>
              <a:tabLst/>
              <a:defRPr/>
            </a:pPr>
            <a:r>
              <a:rPr kumimoji="1" lang="en-US" altLang="ja-JP"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107</a:t>
            </a:r>
            <a:r>
              <a:rPr kumimoji="1" lang="ja-JP" altLang="en-US"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億６，２００万円（第２回、第６回補正）</a:t>
            </a:r>
          </a:p>
        </p:txBody>
      </p:sp>
      <p:sp>
        <p:nvSpPr>
          <p:cNvPr id="2" name="スライド番号プレースホルダー 1"/>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1E2DCCE-2328-4EE7-B47C-8DACD135FF60}" type="slidenum">
              <a:rPr kumimoji="1" lang="en-US" altLang="ja-JP" sz="11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332</a:t>
            </a:fld>
            <a:endParaRPr kumimoji="1" lang="en-US" altLang="ja-JP" sz="11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
        <p:nvSpPr>
          <p:cNvPr id="11" name="テキスト ボックス 36"/>
          <p:cNvSpPr txBox="1"/>
          <p:nvPr/>
        </p:nvSpPr>
        <p:spPr>
          <a:xfrm>
            <a:off x="53576" y="46166"/>
            <a:ext cx="3993789"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Ⅳ</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　新型</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コロナウイルス感染症</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対策</a:t>
            </a:r>
            <a:endPar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endParaRPr>
          </a:p>
        </p:txBody>
      </p:sp>
    </p:spTree>
    <p:extLst>
      <p:ext uri="{BB962C8B-B14F-4D97-AF65-F5344CB8AC3E}">
        <p14:creationId xmlns:p14="http://schemas.microsoft.com/office/powerpoint/2010/main" val="1865762790"/>
      </p:ext>
    </p:extLst>
  </p:cSld>
  <p:clrMapOvr>
    <a:masterClrMapping/>
  </p:clrMapOvr>
  <p:transition/>
  <p:timing>
    <p:tnLst>
      <p:par>
        <p:cTn id="1" dur="indefinite" restart="never" nodeType="tmRoot"/>
      </p:par>
    </p:tnLst>
  </p:timing>
</p:sld>
</file>

<file path=ppt/slides/slide3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Rectangle 4"/>
          <p:cNvSpPr>
            <a:spLocks noChangeArrowheads="1"/>
          </p:cNvSpPr>
          <p:nvPr/>
        </p:nvSpPr>
        <p:spPr bwMode="auto">
          <a:xfrm>
            <a:off x="350227" y="1050682"/>
            <a:ext cx="8442081" cy="439616"/>
          </a:xfrm>
          <a:prstGeom prst="rect">
            <a:avLst/>
          </a:prstGeom>
          <a:solidFill>
            <a:srgbClr val="000099"/>
          </a:solidFill>
          <a:ln w="38100" algn="ctr">
            <a:noFill/>
            <a:miter lim="800000"/>
            <a:headEnd/>
            <a:tailEnd/>
          </a:ln>
          <a:effectLst/>
        </p:spPr>
        <p:txBody>
          <a:bodyPr wrap="none" lIns="71934" tIns="35967" rIns="71934" bIns="35967" anchor="ctr"/>
          <a:lstStyle/>
          <a:p>
            <a:pPr marL="0" marR="0" lvl="0" indent="0" algn="ctr" defTabSz="844083" rtl="0" eaLnBrk="1" fontAlgn="base" latinLnBrk="0" hangingPunct="1">
              <a:lnSpc>
                <a:spcPct val="100000"/>
              </a:lnSpc>
              <a:spcBef>
                <a:spcPct val="0"/>
              </a:spcBef>
              <a:spcAft>
                <a:spcPct val="0"/>
              </a:spcAft>
              <a:buClrTx/>
              <a:buSzTx/>
              <a:buFontTx/>
              <a:buNone/>
              <a:tabLst/>
              <a:defRPr/>
            </a:pPr>
            <a:r>
              <a:rPr kumimoji="1" lang="ja-JP" altLang="en-US" sz="2585"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HG創英角ｺﾞｼｯｸUB" pitchFamily="49" charset="-128"/>
                <a:cs typeface="+mn-cs"/>
              </a:rPr>
              <a:t>令和４年度</a:t>
            </a:r>
            <a:endParaRPr kumimoji="1" lang="en-US" altLang="ja-JP" sz="2585"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HG創英角ｺﾞｼｯｸUB" pitchFamily="49" charset="-128"/>
              <a:cs typeface="+mn-cs"/>
            </a:endParaRPr>
          </a:p>
        </p:txBody>
      </p:sp>
      <p:sp>
        <p:nvSpPr>
          <p:cNvPr id="9" name="コンテンツ プレースホルダー 2"/>
          <p:cNvSpPr txBox="1">
            <a:spLocks/>
          </p:cNvSpPr>
          <p:nvPr/>
        </p:nvSpPr>
        <p:spPr>
          <a:xfrm>
            <a:off x="507019" y="2108940"/>
            <a:ext cx="8208554" cy="500810"/>
          </a:xfrm>
          <a:prstGeom prst="rect">
            <a:avLst/>
          </a:prstGeom>
        </p:spPr>
        <p:txBody>
          <a:bodyPr anchor="t" anchorCtr="0">
            <a:noAutofit/>
          </a:bodyPr>
          <a:lstStyle>
            <a:lvl1pPr marL="285750" indent="-285750" algn="l" rtl="0" eaLnBrk="0" fontAlgn="base" hangingPunct="0">
              <a:spcBef>
                <a:spcPct val="20000"/>
              </a:spcBef>
              <a:spcAft>
                <a:spcPct val="0"/>
              </a:spcAft>
              <a:buChar char="•"/>
              <a:defRPr kumimoji="1" sz="2800">
                <a:solidFill>
                  <a:schemeClr val="tx1"/>
                </a:solidFill>
                <a:latin typeface="+mn-lt"/>
                <a:ea typeface="+mn-ea"/>
                <a:cs typeface="+mn-cs"/>
              </a:defRPr>
            </a:lvl1pPr>
            <a:lvl2pPr marL="627063" indent="-236538" algn="l" rtl="0" eaLnBrk="0" fontAlgn="base" hangingPunct="0">
              <a:spcBef>
                <a:spcPct val="20000"/>
              </a:spcBef>
              <a:spcAft>
                <a:spcPct val="0"/>
              </a:spcAft>
              <a:buChar char="–"/>
              <a:defRPr kumimoji="1" sz="2400">
                <a:solidFill>
                  <a:schemeClr val="tx1"/>
                </a:solidFill>
                <a:latin typeface="+mn-lt"/>
                <a:ea typeface="+mn-ea"/>
              </a:defRPr>
            </a:lvl2pPr>
            <a:lvl3pPr marL="968375" indent="-188913" algn="l" rtl="0" eaLnBrk="0" fontAlgn="base" hangingPunct="0">
              <a:spcBef>
                <a:spcPct val="20000"/>
              </a:spcBef>
              <a:spcAft>
                <a:spcPct val="0"/>
              </a:spcAft>
              <a:buChar char="•"/>
              <a:defRPr kumimoji="1" sz="2000">
                <a:solidFill>
                  <a:schemeClr val="tx1"/>
                </a:solidFill>
                <a:latin typeface="+mn-lt"/>
                <a:ea typeface="+mn-ea"/>
              </a:defRPr>
            </a:lvl3pPr>
            <a:lvl4pPr marL="1357313" indent="-188913" algn="l" rtl="0" eaLnBrk="0" fontAlgn="base" hangingPunct="0">
              <a:spcBef>
                <a:spcPct val="20000"/>
              </a:spcBef>
              <a:spcAft>
                <a:spcPct val="0"/>
              </a:spcAft>
              <a:buChar char="–"/>
              <a:defRPr kumimoji="1" sz="1700">
                <a:solidFill>
                  <a:schemeClr val="tx1"/>
                </a:solidFill>
                <a:latin typeface="+mn-lt"/>
                <a:ea typeface="+mn-ea"/>
              </a:defRPr>
            </a:lvl4pPr>
            <a:lvl5pPr marL="1747838" indent="-188913" algn="l" rtl="0" eaLnBrk="0" fontAlgn="base" hangingPunct="0">
              <a:spcBef>
                <a:spcPct val="20000"/>
              </a:spcBef>
              <a:spcAft>
                <a:spcPct val="0"/>
              </a:spcAft>
              <a:buChar char="»"/>
              <a:defRPr kumimoji="1" sz="1700">
                <a:solidFill>
                  <a:schemeClr val="tx1"/>
                </a:solidFill>
                <a:latin typeface="+mn-lt"/>
                <a:ea typeface="+mn-ea"/>
              </a:defRPr>
            </a:lvl5pPr>
            <a:lvl6pPr marL="2142013" indent="-194728" algn="l" rtl="0" fontAlgn="base">
              <a:spcBef>
                <a:spcPct val="20000"/>
              </a:spcBef>
              <a:spcAft>
                <a:spcPct val="0"/>
              </a:spcAft>
              <a:buChar char="»"/>
              <a:defRPr kumimoji="1" sz="1700">
                <a:solidFill>
                  <a:schemeClr val="tx1"/>
                </a:solidFill>
                <a:latin typeface="+mn-lt"/>
                <a:ea typeface="+mn-ea"/>
              </a:defRPr>
            </a:lvl6pPr>
            <a:lvl7pPr marL="2531469" indent="-194728" algn="l" rtl="0" fontAlgn="base">
              <a:spcBef>
                <a:spcPct val="20000"/>
              </a:spcBef>
              <a:spcAft>
                <a:spcPct val="0"/>
              </a:spcAft>
              <a:buChar char="»"/>
              <a:defRPr kumimoji="1" sz="1700">
                <a:solidFill>
                  <a:schemeClr val="tx1"/>
                </a:solidFill>
                <a:latin typeface="+mn-lt"/>
                <a:ea typeface="+mn-ea"/>
              </a:defRPr>
            </a:lvl7pPr>
            <a:lvl8pPr marL="2920928" indent="-194728" algn="l" rtl="0" fontAlgn="base">
              <a:spcBef>
                <a:spcPct val="20000"/>
              </a:spcBef>
              <a:spcAft>
                <a:spcPct val="0"/>
              </a:spcAft>
              <a:buChar char="»"/>
              <a:defRPr kumimoji="1" sz="1700">
                <a:solidFill>
                  <a:schemeClr val="tx1"/>
                </a:solidFill>
                <a:latin typeface="+mn-lt"/>
                <a:ea typeface="+mn-ea"/>
              </a:defRPr>
            </a:lvl8pPr>
            <a:lvl9pPr marL="3310386" indent="-194728" algn="l" rtl="0" fontAlgn="base">
              <a:spcBef>
                <a:spcPct val="20000"/>
              </a:spcBef>
              <a:spcAft>
                <a:spcPct val="0"/>
              </a:spcAft>
              <a:buChar char="»"/>
              <a:defRPr kumimoji="1" sz="1700">
                <a:solidFill>
                  <a:schemeClr val="tx1"/>
                </a:solidFill>
                <a:latin typeface="+mn-lt"/>
                <a:ea typeface="+mn-ea"/>
              </a:defRPr>
            </a:lvl9pPr>
          </a:lstStyle>
          <a:p>
            <a:pPr marL="263776" marR="0" lvl="0" indent="-263776" algn="l" defTabSz="844083" rtl="0" eaLnBrk="0" fontAlgn="base" latinLnBrk="0" hangingPunct="0">
              <a:lnSpc>
                <a:spcPct val="120000"/>
              </a:lnSpc>
              <a:spcBef>
                <a:spcPts val="0"/>
              </a:spcBef>
              <a:spcAft>
                <a:spcPct val="0"/>
              </a:spcAft>
              <a:buClrTx/>
              <a:buSzTx/>
              <a:buFont typeface="Wingdings" panose="05000000000000000000" pitchFamily="2" charset="2"/>
              <a:buChar char="Ø"/>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国の「コロナ禍における「原油価格・物価高騰等総合緊急対策」」に基づき、低所得の子育て世帯に対して、児童１人当たり一律５万円の給付金を支給</a:t>
            </a:r>
          </a:p>
        </p:txBody>
      </p:sp>
      <p:sp>
        <p:nvSpPr>
          <p:cNvPr id="10" name="AutoShape 6"/>
          <p:cNvSpPr>
            <a:spLocks noChangeArrowheads="1"/>
          </p:cNvSpPr>
          <p:nvPr/>
        </p:nvSpPr>
        <p:spPr bwMode="auto">
          <a:xfrm>
            <a:off x="507021" y="1603901"/>
            <a:ext cx="8128489" cy="317962"/>
          </a:xfrm>
          <a:prstGeom prst="roundRect">
            <a:avLst>
              <a:gd name="adj" fmla="val 10936"/>
            </a:avLst>
          </a:prstGeom>
          <a:solidFill>
            <a:schemeClr val="accent1">
              <a:lumMod val="40000"/>
              <a:lumOff val="60000"/>
            </a:schemeClr>
          </a:solidFill>
          <a:ln w="22225">
            <a:noFill/>
            <a:round/>
            <a:headEnd/>
            <a:tailEnd/>
          </a:ln>
          <a:effectLst>
            <a:outerShdw blurRad="50800" dist="38100" dir="2700000" algn="tl" rotWithShape="0">
              <a:prstClr val="black">
                <a:alpha val="40000"/>
              </a:prstClr>
            </a:outerShdw>
          </a:effectLst>
        </p:spPr>
        <p:txBody>
          <a:bodyPr lIns="71934" tIns="0" rIns="71934" bIns="0" anchor="ctr"/>
          <a:lstStyle/>
          <a:p>
            <a:pPr marL="0" marR="0" lvl="0" indent="0" algn="l" defTabSz="844083" rtl="0" eaLnBrk="0" fontAlgn="base" latinLnBrk="0" hangingPunct="0">
              <a:lnSpc>
                <a:spcPct val="100000"/>
              </a:lnSpc>
              <a:spcBef>
                <a:spcPct val="0"/>
              </a:spcBef>
              <a:spcAft>
                <a:spcPct val="0"/>
              </a:spcAft>
              <a:buClrTx/>
              <a:buSzTx/>
              <a:buFontTx/>
              <a:buNone/>
              <a:tabLst/>
              <a:defRPr/>
            </a:pPr>
            <a:r>
              <a:rPr kumimoji="1" lang="ja-JP" altLang="en-US"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子育て世帯生活支援特別給付金　　　　　 　　４６億８，５００万円（第３回補正）</a:t>
            </a:r>
          </a:p>
        </p:txBody>
      </p:sp>
      <p:sp>
        <p:nvSpPr>
          <p:cNvPr id="2" name="スライド番号プレースホルダー 1"/>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1E2DCCE-2328-4EE7-B47C-8DACD135FF60}" type="slidenum">
              <a:rPr kumimoji="1" lang="en-US" altLang="ja-JP" sz="11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333</a:t>
            </a:fld>
            <a:endParaRPr kumimoji="1" lang="en-US" altLang="ja-JP" sz="11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
        <p:nvSpPr>
          <p:cNvPr id="6" name="テキスト ボックス 36"/>
          <p:cNvSpPr txBox="1"/>
          <p:nvPr/>
        </p:nvSpPr>
        <p:spPr>
          <a:xfrm>
            <a:off x="53576" y="46166"/>
            <a:ext cx="3993789"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Ⅳ</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　新型</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コロナウイルス感染症</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対策</a:t>
            </a:r>
            <a:endPar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endParaRPr>
          </a:p>
        </p:txBody>
      </p:sp>
    </p:spTree>
    <p:extLst>
      <p:ext uri="{BB962C8B-B14F-4D97-AF65-F5344CB8AC3E}">
        <p14:creationId xmlns:p14="http://schemas.microsoft.com/office/powerpoint/2010/main" val="2972379019"/>
      </p:ext>
    </p:extLst>
  </p:cSld>
  <p:clrMapOvr>
    <a:masterClrMapping/>
  </p:clrMapOvr>
  <p:transition/>
  <p:timing>
    <p:tnLst>
      <p:par>
        <p:cTn id="1" dur="indefinite" restart="never" nodeType="tmRoot"/>
      </p:par>
    </p:tnLst>
  </p:timing>
</p:sld>
</file>

<file path=ppt/slides/slide3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a:spLocks noChangeArrowheads="1"/>
          </p:cNvSpPr>
          <p:nvPr/>
        </p:nvSpPr>
        <p:spPr bwMode="auto">
          <a:xfrm>
            <a:off x="351693" y="2469176"/>
            <a:ext cx="8440615" cy="1097573"/>
          </a:xfrm>
          <a:prstGeom prst="rect">
            <a:avLst/>
          </a:prstGeom>
          <a:solidFill>
            <a:schemeClr val="accent5">
              <a:lumMod val="75000"/>
            </a:schemeClr>
          </a:solidFill>
          <a:ln w="38100" algn="ctr">
            <a:noFill/>
            <a:miter lim="800000"/>
            <a:headEnd/>
            <a:tailEnd/>
          </a:ln>
          <a:effectLst/>
        </p:spPr>
        <p:txBody>
          <a:bodyPr wrap="none" lIns="71934" tIns="35967" rIns="71934" bIns="35967" anchor="ctr"/>
          <a:lstStyle/>
          <a:p>
            <a:pPr marL="0" marR="0" lvl="0" indent="0" algn="l" defTabSz="844083" rtl="0" eaLnBrk="1" fontAlgn="base" latinLnBrk="0" hangingPunct="1">
              <a:lnSpc>
                <a:spcPct val="100000"/>
              </a:lnSpc>
              <a:spcBef>
                <a:spcPct val="0"/>
              </a:spcBef>
              <a:spcAft>
                <a:spcPct val="0"/>
              </a:spcAft>
              <a:buClrTx/>
              <a:buSzTx/>
              <a:buFontTx/>
              <a:buNone/>
              <a:tabLst/>
              <a:defRPr/>
            </a:pPr>
            <a:endParaRPr kumimoji="1" lang="ja-JP" altLang="en-US" sz="2215" b="0" i="0" u="none" strike="noStrike" kern="1200" cap="none" spc="0" normalizeH="0" baseline="0" noProof="0" dirty="0">
              <a:ln>
                <a:noFill/>
              </a:ln>
              <a:solidFill>
                <a:srgbClr val="FFFFFF"/>
              </a:solidFill>
              <a:effectLst/>
              <a:uLnTx/>
              <a:uFillTx/>
              <a:latin typeface="Arial" panose="020B0604020202020204" pitchFamily="34" charset="0"/>
              <a:ea typeface="HG創英角ｺﾞｼｯｸUB" pitchFamily="49" charset="-128"/>
              <a:cs typeface="+mn-cs"/>
            </a:endParaRPr>
          </a:p>
        </p:txBody>
      </p:sp>
      <p:sp>
        <p:nvSpPr>
          <p:cNvPr id="3075" name="Text Box 4"/>
          <p:cNvSpPr txBox="1">
            <a:spLocks noChangeArrowheads="1"/>
          </p:cNvSpPr>
          <p:nvPr/>
        </p:nvSpPr>
        <p:spPr bwMode="auto">
          <a:xfrm>
            <a:off x="351694" y="2471347"/>
            <a:ext cx="8362461" cy="1095352"/>
          </a:xfrm>
          <a:prstGeom prst="rect">
            <a:avLst/>
          </a:prstGeom>
          <a:noFill/>
          <a:ln w="9525">
            <a:noFill/>
            <a:miter lim="800000"/>
            <a:headEnd/>
            <a:tailEnd/>
          </a:ln>
        </p:spPr>
        <p:txBody>
          <a:bodyPr wrap="square" lIns="71934" tIns="35967" rIns="71934" bIns="35967">
            <a:spAutoFit/>
          </a:bodyPr>
          <a:lstStyle/>
          <a:p>
            <a:pPr marL="1657392" marR="0" lvl="0" indent="-1657392" algn="l" defTabSz="844083" rtl="0" eaLnBrk="1" fontAlgn="base" latinLnBrk="0" hangingPunct="1">
              <a:lnSpc>
                <a:spcPct val="100000"/>
              </a:lnSpc>
              <a:spcBef>
                <a:spcPct val="0"/>
              </a:spcBef>
              <a:spcAft>
                <a:spcPct val="0"/>
              </a:spcAft>
              <a:buClrTx/>
              <a:buSzTx/>
              <a:buFontTx/>
              <a:buNone/>
              <a:tabLst/>
              <a:defRPr/>
            </a:pPr>
            <a:r>
              <a:rPr kumimoji="1" lang="ja-JP" altLang="en-US" sz="3323"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HG創英角ｺﾞｼｯｸUB" pitchFamily="49" charset="-128"/>
                <a:cs typeface="+mn-cs"/>
              </a:rPr>
              <a:t>（参考）新型コロナウイルス感染症対策における財政規模</a:t>
            </a:r>
            <a:r>
              <a:rPr kumimoji="1" lang="en-US" altLang="ja-JP" sz="3323"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HG創英角ｺﾞｼｯｸUB" pitchFamily="49" charset="-128"/>
                <a:cs typeface="+mn-cs"/>
              </a:rPr>
              <a:t>&lt;</a:t>
            </a:r>
            <a:r>
              <a:rPr kumimoji="1" lang="ja-JP" altLang="en-US" sz="3323"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HG創英角ｺﾞｼｯｸUB" pitchFamily="49" charset="-128"/>
                <a:cs typeface="+mn-cs"/>
              </a:rPr>
              <a:t>一般会計</a:t>
            </a:r>
            <a:r>
              <a:rPr kumimoji="1" lang="en-US" altLang="ja-JP" sz="3323"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HG創英角ｺﾞｼｯｸUB" pitchFamily="49" charset="-128"/>
                <a:cs typeface="+mn-cs"/>
              </a:rPr>
              <a:t>&gt;</a:t>
            </a:r>
          </a:p>
        </p:txBody>
      </p:sp>
      <p:sp>
        <p:nvSpPr>
          <p:cNvPr id="2" name="スライド番号プレースホルダー 1"/>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1E2DCCE-2328-4EE7-B47C-8DACD135FF60}" type="slidenum">
              <a:rPr kumimoji="1" lang="en-US" altLang="ja-JP" sz="11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334</a:t>
            </a:fld>
            <a:endParaRPr kumimoji="1" lang="en-US" altLang="ja-JP" sz="11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
        <p:nvSpPr>
          <p:cNvPr id="6" name="テキスト ボックス 36"/>
          <p:cNvSpPr txBox="1"/>
          <p:nvPr/>
        </p:nvSpPr>
        <p:spPr>
          <a:xfrm>
            <a:off x="53576" y="46166"/>
            <a:ext cx="3993789"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Ⅳ</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　新型</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コロナウイルス感染症</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対策</a:t>
            </a:r>
            <a:endPar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endParaRPr>
          </a:p>
        </p:txBody>
      </p:sp>
    </p:spTree>
    <p:extLst>
      <p:ext uri="{BB962C8B-B14F-4D97-AF65-F5344CB8AC3E}">
        <p14:creationId xmlns:p14="http://schemas.microsoft.com/office/powerpoint/2010/main" val="1595883980"/>
      </p:ext>
    </p:extLst>
  </p:cSld>
  <p:clrMapOvr>
    <a:masterClrMapping/>
  </p:clrMapOvr>
  <p:transition/>
  <p:timing>
    <p:tnLst>
      <p:par>
        <p:cTn id="1" dur="indefinite" restart="never" nodeType="tmRoot"/>
      </p:par>
    </p:tnLst>
  </p:timing>
</p:sld>
</file>

<file path=ppt/slides/slide3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AutoShape 6"/>
          <p:cNvSpPr>
            <a:spLocks noChangeArrowheads="1"/>
          </p:cNvSpPr>
          <p:nvPr/>
        </p:nvSpPr>
        <p:spPr bwMode="auto">
          <a:xfrm>
            <a:off x="664184" y="1102502"/>
            <a:ext cx="3840677" cy="216344"/>
          </a:xfrm>
          <a:prstGeom prst="roundRect">
            <a:avLst>
              <a:gd name="adj" fmla="val 10936"/>
            </a:avLst>
          </a:prstGeom>
          <a:solidFill>
            <a:schemeClr val="accent1">
              <a:lumMod val="40000"/>
              <a:lumOff val="60000"/>
            </a:schemeClr>
          </a:solidFill>
          <a:ln w="22225">
            <a:noFill/>
            <a:round/>
            <a:headEnd/>
            <a:tailEnd/>
          </a:ln>
          <a:effectLst>
            <a:outerShdw blurRad="50800" dist="38100" dir="2700000" algn="tl" rotWithShape="0">
              <a:prstClr val="black">
                <a:alpha val="40000"/>
              </a:prstClr>
            </a:outerShdw>
          </a:effectLst>
        </p:spPr>
        <p:txBody>
          <a:bodyPr lIns="71934" tIns="0" rIns="71934" bIns="0" anchor="ctr"/>
          <a:lstStyle/>
          <a:p>
            <a:pPr marL="0" marR="0" lvl="0" indent="0" algn="ctr" defTabSz="844083" rtl="0" eaLnBrk="0" fontAlgn="base" latinLnBrk="0" hangingPunct="0">
              <a:lnSpc>
                <a:spcPct val="100000"/>
              </a:lnSpc>
              <a:spcBef>
                <a:spcPct val="0"/>
              </a:spcBef>
              <a:spcAft>
                <a:spcPct val="0"/>
              </a:spcAft>
              <a:buClrTx/>
              <a:buSzTx/>
              <a:buFontTx/>
              <a:buNone/>
              <a:tabLst/>
              <a:defRPr/>
            </a:pPr>
            <a:r>
              <a:rPr kumimoji="1" lang="ja-JP" altLang="en-US" sz="1292"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令和２年度予算（当初＋補正）　　 　 　　　　　</a:t>
            </a:r>
          </a:p>
        </p:txBody>
      </p:sp>
      <p:sp>
        <p:nvSpPr>
          <p:cNvPr id="5" name="AutoShape 6"/>
          <p:cNvSpPr>
            <a:spLocks noChangeArrowheads="1"/>
          </p:cNvSpPr>
          <p:nvPr/>
        </p:nvSpPr>
        <p:spPr bwMode="auto">
          <a:xfrm>
            <a:off x="5053517" y="1102502"/>
            <a:ext cx="3060808" cy="196735"/>
          </a:xfrm>
          <a:prstGeom prst="roundRect">
            <a:avLst>
              <a:gd name="adj" fmla="val 10936"/>
            </a:avLst>
          </a:prstGeom>
          <a:solidFill>
            <a:schemeClr val="accent1">
              <a:lumMod val="40000"/>
              <a:lumOff val="60000"/>
            </a:schemeClr>
          </a:solidFill>
          <a:ln w="22225">
            <a:noFill/>
            <a:round/>
            <a:headEnd/>
            <a:tailEnd/>
          </a:ln>
          <a:effectLst>
            <a:outerShdw blurRad="50800" dist="38100" dir="2700000" algn="tl" rotWithShape="0">
              <a:prstClr val="black">
                <a:alpha val="40000"/>
              </a:prstClr>
            </a:outerShdw>
          </a:effectLst>
        </p:spPr>
        <p:txBody>
          <a:bodyPr lIns="71934" tIns="0" rIns="71934" bIns="0" anchor="ctr"/>
          <a:lstStyle/>
          <a:p>
            <a:pPr marL="0" marR="0" lvl="0" indent="0" algn="ctr" defTabSz="844083" rtl="0" eaLnBrk="0" fontAlgn="base" latinLnBrk="0" hangingPunct="0">
              <a:lnSpc>
                <a:spcPct val="100000"/>
              </a:lnSpc>
              <a:spcBef>
                <a:spcPct val="0"/>
              </a:spcBef>
              <a:spcAft>
                <a:spcPct val="0"/>
              </a:spcAft>
              <a:buClrTx/>
              <a:buSzTx/>
              <a:buFontTx/>
              <a:buNone/>
              <a:tabLst/>
              <a:defRPr/>
            </a:pPr>
            <a:r>
              <a:rPr kumimoji="1" lang="ja-JP" altLang="en-US" sz="1292"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令和３年度当初予算　　 　 　　　　　</a:t>
            </a:r>
          </a:p>
        </p:txBody>
      </p:sp>
      <p:pic>
        <p:nvPicPr>
          <p:cNvPr id="3" name="図 2"/>
          <p:cNvPicPr>
            <a:picLocks noChangeAspect="1"/>
          </p:cNvPicPr>
          <p:nvPr/>
        </p:nvPicPr>
        <p:blipFill>
          <a:blip r:embed="rId2"/>
          <a:stretch>
            <a:fillRect/>
          </a:stretch>
        </p:blipFill>
        <p:spPr>
          <a:xfrm>
            <a:off x="396318" y="1363859"/>
            <a:ext cx="4266556" cy="4396857"/>
          </a:xfrm>
          <a:prstGeom prst="rect">
            <a:avLst/>
          </a:prstGeom>
        </p:spPr>
      </p:pic>
      <p:pic>
        <p:nvPicPr>
          <p:cNvPr id="8" name="図 7"/>
          <p:cNvPicPr>
            <a:picLocks noChangeAspect="1"/>
          </p:cNvPicPr>
          <p:nvPr/>
        </p:nvPicPr>
        <p:blipFill>
          <a:blip r:embed="rId3"/>
          <a:stretch>
            <a:fillRect/>
          </a:stretch>
        </p:blipFill>
        <p:spPr>
          <a:xfrm>
            <a:off x="5102174" y="1366527"/>
            <a:ext cx="2945511" cy="4371975"/>
          </a:xfrm>
          <a:prstGeom prst="rect">
            <a:avLst/>
          </a:prstGeom>
        </p:spPr>
      </p:pic>
      <p:sp>
        <p:nvSpPr>
          <p:cNvPr id="2" name="スライド番号プレースホルダー 1"/>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1E2DCCE-2328-4EE7-B47C-8DACD135FF60}" type="slidenum">
              <a:rPr kumimoji="1" lang="en-US" altLang="ja-JP" sz="11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335</a:t>
            </a:fld>
            <a:endParaRPr kumimoji="1" lang="en-US" altLang="ja-JP" sz="11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
        <p:nvSpPr>
          <p:cNvPr id="7" name="テキスト ボックス 36"/>
          <p:cNvSpPr txBox="1"/>
          <p:nvPr/>
        </p:nvSpPr>
        <p:spPr>
          <a:xfrm>
            <a:off x="53576" y="46166"/>
            <a:ext cx="3993789"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Ⅳ</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　新型</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コロナウイルス感染症</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対策</a:t>
            </a:r>
            <a:endPar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endParaRPr>
          </a:p>
        </p:txBody>
      </p:sp>
    </p:spTree>
    <p:extLst>
      <p:ext uri="{BB962C8B-B14F-4D97-AF65-F5344CB8AC3E}">
        <p14:creationId xmlns:p14="http://schemas.microsoft.com/office/powerpoint/2010/main" val="55263224"/>
      </p:ext>
    </p:extLst>
  </p:cSld>
  <p:clrMapOvr>
    <a:masterClrMapping/>
  </p:clrMapOvr>
  <p:timing>
    <p:tnLst>
      <p:par>
        <p:cTn id="1" dur="indefinite" restart="never" nodeType="tmRoot"/>
      </p:par>
    </p:tnLst>
  </p:timing>
</p:sld>
</file>

<file path=ppt/slides/slide3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AutoShape 6"/>
          <p:cNvSpPr>
            <a:spLocks noChangeArrowheads="1"/>
          </p:cNvSpPr>
          <p:nvPr/>
        </p:nvSpPr>
        <p:spPr bwMode="auto">
          <a:xfrm>
            <a:off x="686397" y="1099500"/>
            <a:ext cx="3430219" cy="215042"/>
          </a:xfrm>
          <a:prstGeom prst="roundRect">
            <a:avLst>
              <a:gd name="adj" fmla="val 10936"/>
            </a:avLst>
          </a:prstGeom>
          <a:solidFill>
            <a:schemeClr val="accent1">
              <a:lumMod val="40000"/>
              <a:lumOff val="60000"/>
            </a:schemeClr>
          </a:solidFill>
          <a:ln w="22225">
            <a:noFill/>
            <a:round/>
            <a:headEnd/>
            <a:tailEnd/>
          </a:ln>
          <a:effectLst>
            <a:outerShdw blurRad="50800" dist="38100" dir="2700000" algn="tl" rotWithShape="0">
              <a:prstClr val="black">
                <a:alpha val="40000"/>
              </a:prstClr>
            </a:outerShdw>
          </a:effectLst>
        </p:spPr>
        <p:txBody>
          <a:bodyPr lIns="71934" tIns="0" rIns="71934" bIns="0" anchor="ctr"/>
          <a:lstStyle/>
          <a:p>
            <a:pPr marL="0" marR="0" lvl="0" indent="0" algn="ctr" defTabSz="844083" rtl="0" eaLnBrk="0" fontAlgn="base" latinLnBrk="0" hangingPunct="0">
              <a:lnSpc>
                <a:spcPct val="100000"/>
              </a:lnSpc>
              <a:spcBef>
                <a:spcPct val="0"/>
              </a:spcBef>
              <a:spcAft>
                <a:spcPct val="0"/>
              </a:spcAft>
              <a:buClrTx/>
              <a:buSzTx/>
              <a:buFontTx/>
              <a:buNone/>
              <a:tabLst/>
              <a:defRPr/>
            </a:pPr>
            <a:r>
              <a:rPr kumimoji="1" lang="ja-JP" altLang="en-US" sz="1292"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令和３年度予算（当初＋補正）　　 　 　　　　　</a:t>
            </a:r>
          </a:p>
        </p:txBody>
      </p:sp>
      <p:sp>
        <p:nvSpPr>
          <p:cNvPr id="11" name="AutoShape 6"/>
          <p:cNvSpPr>
            <a:spLocks noChangeArrowheads="1"/>
          </p:cNvSpPr>
          <p:nvPr/>
        </p:nvSpPr>
        <p:spPr bwMode="auto">
          <a:xfrm>
            <a:off x="4818777" y="1106699"/>
            <a:ext cx="3060808" cy="196735"/>
          </a:xfrm>
          <a:prstGeom prst="roundRect">
            <a:avLst>
              <a:gd name="adj" fmla="val 10936"/>
            </a:avLst>
          </a:prstGeom>
          <a:solidFill>
            <a:schemeClr val="accent1">
              <a:lumMod val="40000"/>
              <a:lumOff val="60000"/>
            </a:schemeClr>
          </a:solidFill>
          <a:ln w="22225">
            <a:noFill/>
            <a:round/>
            <a:headEnd/>
            <a:tailEnd/>
          </a:ln>
          <a:effectLst>
            <a:outerShdw blurRad="50800" dist="38100" dir="2700000" algn="tl" rotWithShape="0">
              <a:prstClr val="black">
                <a:alpha val="40000"/>
              </a:prstClr>
            </a:outerShdw>
          </a:effectLst>
        </p:spPr>
        <p:txBody>
          <a:bodyPr lIns="71934" tIns="0" rIns="71934" bIns="0" anchor="ctr"/>
          <a:lstStyle/>
          <a:p>
            <a:pPr marL="0" marR="0" lvl="0" indent="0" algn="ctr" defTabSz="844083" rtl="0" eaLnBrk="0" fontAlgn="base" latinLnBrk="0" hangingPunct="0">
              <a:lnSpc>
                <a:spcPct val="100000"/>
              </a:lnSpc>
              <a:spcBef>
                <a:spcPct val="0"/>
              </a:spcBef>
              <a:spcAft>
                <a:spcPct val="0"/>
              </a:spcAft>
              <a:buClrTx/>
              <a:buSzTx/>
              <a:buFontTx/>
              <a:buNone/>
              <a:tabLst/>
              <a:defRPr/>
            </a:pPr>
            <a:r>
              <a:rPr kumimoji="1" lang="ja-JP" altLang="en-US" sz="1292"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令和４年度当初予算　　 　 　　　　　</a:t>
            </a:r>
          </a:p>
        </p:txBody>
      </p:sp>
      <p:pic>
        <p:nvPicPr>
          <p:cNvPr id="2" name="図 1"/>
          <p:cNvPicPr>
            <a:picLocks noChangeAspect="1"/>
          </p:cNvPicPr>
          <p:nvPr/>
        </p:nvPicPr>
        <p:blipFill>
          <a:blip r:embed="rId3"/>
          <a:stretch>
            <a:fillRect/>
          </a:stretch>
        </p:blipFill>
        <p:spPr>
          <a:xfrm>
            <a:off x="686397" y="1336755"/>
            <a:ext cx="3392072" cy="4455063"/>
          </a:xfrm>
          <a:prstGeom prst="rect">
            <a:avLst/>
          </a:prstGeom>
        </p:spPr>
      </p:pic>
      <p:pic>
        <p:nvPicPr>
          <p:cNvPr id="3" name="図 2"/>
          <p:cNvPicPr>
            <a:picLocks noChangeAspect="1"/>
          </p:cNvPicPr>
          <p:nvPr/>
        </p:nvPicPr>
        <p:blipFill>
          <a:blip r:embed="rId4"/>
          <a:stretch>
            <a:fillRect/>
          </a:stretch>
        </p:blipFill>
        <p:spPr>
          <a:xfrm>
            <a:off x="4863201" y="1370074"/>
            <a:ext cx="2944368" cy="4337773"/>
          </a:xfrm>
          <a:prstGeom prst="rect">
            <a:avLst/>
          </a:prstGeom>
        </p:spPr>
      </p:pic>
      <p:sp>
        <p:nvSpPr>
          <p:cNvPr id="4" name="スライド番号プレースホルダー 3"/>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1E2DCCE-2328-4EE7-B47C-8DACD135FF60}" type="slidenum">
              <a:rPr kumimoji="1" lang="en-US" altLang="ja-JP" sz="11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336</a:t>
            </a:fld>
            <a:endParaRPr kumimoji="1" lang="en-US" altLang="ja-JP" sz="11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
        <p:nvSpPr>
          <p:cNvPr id="7" name="テキスト ボックス 36"/>
          <p:cNvSpPr txBox="1"/>
          <p:nvPr/>
        </p:nvSpPr>
        <p:spPr>
          <a:xfrm>
            <a:off x="53576" y="46166"/>
            <a:ext cx="3993789"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Ⅳ</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　新型</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コロナウイルス感染症</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対策</a:t>
            </a:r>
            <a:endPar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endParaRPr>
          </a:p>
        </p:txBody>
      </p:sp>
    </p:spTree>
    <p:extLst>
      <p:ext uri="{BB962C8B-B14F-4D97-AF65-F5344CB8AC3E}">
        <p14:creationId xmlns:p14="http://schemas.microsoft.com/office/powerpoint/2010/main" val="1934861949"/>
      </p:ext>
    </p:extLst>
  </p:cSld>
  <p:clrMapOvr>
    <a:masterClrMapping/>
  </p:clrMapOvr>
  <p:transition/>
  <p:timing>
    <p:tnLst>
      <p:par>
        <p:cTn id="1" dur="indefinite" restart="never" nodeType="tmRoot"/>
      </p:par>
    </p:tnLst>
  </p:timing>
</p:sld>
</file>

<file path=ppt/slides/slide3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AutoShape 6"/>
          <p:cNvSpPr>
            <a:spLocks noChangeArrowheads="1"/>
          </p:cNvSpPr>
          <p:nvPr/>
        </p:nvSpPr>
        <p:spPr bwMode="auto">
          <a:xfrm>
            <a:off x="1041792" y="1182267"/>
            <a:ext cx="3430219" cy="215042"/>
          </a:xfrm>
          <a:prstGeom prst="roundRect">
            <a:avLst>
              <a:gd name="adj" fmla="val 10936"/>
            </a:avLst>
          </a:prstGeom>
          <a:solidFill>
            <a:schemeClr val="accent1">
              <a:lumMod val="40000"/>
              <a:lumOff val="60000"/>
            </a:schemeClr>
          </a:solidFill>
          <a:ln w="22225">
            <a:noFill/>
            <a:round/>
            <a:headEnd/>
            <a:tailEnd/>
          </a:ln>
          <a:effectLst>
            <a:outerShdw blurRad="50800" dist="38100" dir="2700000" algn="tl" rotWithShape="0">
              <a:prstClr val="black">
                <a:alpha val="40000"/>
              </a:prstClr>
            </a:outerShdw>
          </a:effectLst>
        </p:spPr>
        <p:txBody>
          <a:bodyPr lIns="71934" tIns="0" rIns="71934" bIns="0" anchor="ctr"/>
          <a:lstStyle/>
          <a:p>
            <a:pPr marL="0" marR="0" lvl="0" indent="0" algn="ctr" defTabSz="844083" rtl="0" eaLnBrk="0" fontAlgn="base" latinLnBrk="0" hangingPunct="0">
              <a:lnSpc>
                <a:spcPct val="100000"/>
              </a:lnSpc>
              <a:spcBef>
                <a:spcPct val="0"/>
              </a:spcBef>
              <a:spcAft>
                <a:spcPct val="0"/>
              </a:spcAft>
              <a:buClrTx/>
              <a:buSzTx/>
              <a:buFontTx/>
              <a:buNone/>
              <a:tabLst/>
              <a:defRPr/>
            </a:pPr>
            <a:r>
              <a:rPr kumimoji="1" lang="ja-JP" altLang="en-US" sz="1292"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令和４年度予算（当初＋補正）　　 　 　　　　　</a:t>
            </a:r>
          </a:p>
        </p:txBody>
      </p:sp>
      <p:pic>
        <p:nvPicPr>
          <p:cNvPr id="5" name="図 4"/>
          <p:cNvPicPr>
            <a:picLocks noChangeAspect="1"/>
          </p:cNvPicPr>
          <p:nvPr/>
        </p:nvPicPr>
        <p:blipFill>
          <a:blip r:embed="rId2"/>
          <a:stretch>
            <a:fillRect/>
          </a:stretch>
        </p:blipFill>
        <p:spPr>
          <a:xfrm>
            <a:off x="464278" y="1461688"/>
            <a:ext cx="4700896" cy="4231914"/>
          </a:xfrm>
          <a:prstGeom prst="rect">
            <a:avLst/>
          </a:prstGeom>
        </p:spPr>
      </p:pic>
      <p:sp>
        <p:nvSpPr>
          <p:cNvPr id="2" name="スライド番号プレースホルダー 1"/>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1E2DCCE-2328-4EE7-B47C-8DACD135FF60}" type="slidenum">
              <a:rPr kumimoji="1" lang="en-US" altLang="ja-JP" sz="11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337</a:t>
            </a:fld>
            <a:endParaRPr kumimoji="1" lang="en-US" altLang="ja-JP" sz="11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
        <p:nvSpPr>
          <p:cNvPr id="6" name="テキスト ボックス 36"/>
          <p:cNvSpPr txBox="1"/>
          <p:nvPr/>
        </p:nvSpPr>
        <p:spPr>
          <a:xfrm>
            <a:off x="53576" y="46166"/>
            <a:ext cx="3993789"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Ⅳ</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　新型</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コロナウイルス感染症</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対策</a:t>
            </a:r>
            <a:endPar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endParaRPr>
          </a:p>
        </p:txBody>
      </p:sp>
    </p:spTree>
    <p:extLst>
      <p:ext uri="{BB962C8B-B14F-4D97-AF65-F5344CB8AC3E}">
        <p14:creationId xmlns:p14="http://schemas.microsoft.com/office/powerpoint/2010/main" val="3898685075"/>
      </p:ext>
    </p:extLst>
  </p:cSld>
  <p:clrMapOvr>
    <a:masterClrMapping/>
  </p:clrMapOvr>
  <p:timing>
    <p:tnLst>
      <p:par>
        <p:cTn id="1" dur="indefinite" restart="never" nodeType="tmRoot"/>
      </p:par>
    </p:tnLst>
  </p:timing>
</p:sld>
</file>

<file path=ppt/slides/slide3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スライド番号プレースホルダー 3"/>
          <p:cNvSpPr>
            <a:spLocks noGrp="1"/>
          </p:cNvSpPr>
          <p:nvPr>
            <p:ph type="sldNum" sz="quarter" idx="12"/>
          </p:nvPr>
        </p:nvSpPr>
        <p:spPr/>
        <p:txBody>
          <a:bodyPr/>
          <a:lstStyle/>
          <a:p>
            <a:fld id="{63BC356D-1576-478B-8647-1361C6E9DFF7}" type="slidenum">
              <a:rPr lang="ja-JP" altLang="en-US" smtClean="0"/>
              <a:pPr/>
              <a:t>338</a:t>
            </a:fld>
            <a:endParaRPr lang="ja-JP" altLang="en-US"/>
          </a:p>
        </p:txBody>
      </p:sp>
      <p:sp>
        <p:nvSpPr>
          <p:cNvPr id="2" name="タイトル 1"/>
          <p:cNvSpPr>
            <a:spLocks noGrp="1"/>
          </p:cNvSpPr>
          <p:nvPr>
            <p:ph type="title" idx="4294967295"/>
          </p:nvPr>
        </p:nvSpPr>
        <p:spPr>
          <a:xfrm>
            <a:off x="0" y="1484313"/>
            <a:ext cx="7527925" cy="720725"/>
          </a:xfrm>
        </p:spPr>
        <p:txBody>
          <a:bodyPr>
            <a:normAutofit fontScale="90000"/>
          </a:bodyPr>
          <a:lstStyle/>
          <a:p>
            <a:r>
              <a:rPr kumimoji="1" lang="en-US" altLang="ja-JP" dirty="0">
                <a:latin typeface="BIZ UDゴシック" panose="020B0400000000000000" pitchFamily="49" charset="-128"/>
                <a:ea typeface="BIZ UDゴシック" panose="020B0400000000000000" pitchFamily="49" charset="-128"/>
              </a:rPr>
              <a:t>Ⅴ</a:t>
            </a:r>
            <a:r>
              <a:rPr kumimoji="1" lang="ja-JP" altLang="en-US" dirty="0">
                <a:latin typeface="BIZ UDゴシック" panose="020B0400000000000000" pitchFamily="49" charset="-128"/>
                <a:ea typeface="BIZ UDゴシック" panose="020B0400000000000000" pitchFamily="49" charset="-128"/>
              </a:rPr>
              <a:t>　その他</a:t>
            </a:r>
          </a:p>
        </p:txBody>
      </p:sp>
    </p:spTree>
    <p:extLst>
      <p:ext uri="{BB962C8B-B14F-4D97-AF65-F5344CB8AC3E}">
        <p14:creationId xmlns:p14="http://schemas.microsoft.com/office/powerpoint/2010/main" val="2373987330"/>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正方形/長方形 11"/>
          <p:cNvSpPr/>
          <p:nvPr/>
        </p:nvSpPr>
        <p:spPr>
          <a:xfrm>
            <a:off x="71572" y="692696"/>
            <a:ext cx="8928847" cy="6120680"/>
          </a:xfrm>
          <a:prstGeom prst="rect">
            <a:avLst/>
          </a:prstGeom>
          <a:solidFill>
            <a:schemeClr val="accent6">
              <a:lumMod val="60000"/>
              <a:lumOff val="40000"/>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2" name="角丸四角形 1"/>
          <p:cNvSpPr/>
          <p:nvPr/>
        </p:nvSpPr>
        <p:spPr>
          <a:xfrm>
            <a:off x="179512" y="4745794"/>
            <a:ext cx="8712968" cy="2067582"/>
          </a:xfrm>
          <a:prstGeom prst="roundRect">
            <a:avLst/>
          </a:prstGeom>
        </p:spPr>
        <p:style>
          <a:lnRef idx="1">
            <a:schemeClr val="accent6"/>
          </a:lnRef>
          <a:fillRef idx="3">
            <a:schemeClr val="accent6"/>
          </a:fillRef>
          <a:effectRef idx="2">
            <a:schemeClr val="accent6"/>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34" name="テキスト ボックス 33"/>
          <p:cNvSpPr txBox="1"/>
          <p:nvPr/>
        </p:nvSpPr>
        <p:spPr>
          <a:xfrm>
            <a:off x="251520" y="332656"/>
            <a:ext cx="7704856"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④　主な取組みと進捗状況（短期集中的対策）</a:t>
            </a:r>
          </a:p>
        </p:txBody>
      </p:sp>
      <p:cxnSp>
        <p:nvCxnSpPr>
          <p:cNvPr id="37" name="直線コネクタ 36"/>
          <p:cNvCxnSpPr/>
          <p:nvPr/>
        </p:nvCxnSpPr>
        <p:spPr>
          <a:xfrm>
            <a:off x="179512" y="692696"/>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52" name="コンテンツ プレースホルダー 2"/>
          <p:cNvSpPr txBox="1">
            <a:spLocks/>
          </p:cNvSpPr>
          <p:nvPr/>
        </p:nvSpPr>
        <p:spPr>
          <a:xfrm>
            <a:off x="392107" y="5055521"/>
            <a:ext cx="8500373" cy="1618017"/>
          </a:xfrm>
          <a:prstGeom prst="rect">
            <a:avLst/>
          </a:prstGeom>
        </p:spPr>
        <p:txBody>
          <a:bodyPr vert="horz" lIns="91440" tIns="45720" rIns="91440" bIns="45720" rtlCol="0">
            <a:noAutofit/>
          </a:bodyPr>
          <a:lstStyle>
            <a:lvl1pPr marL="0" indent="0" algn="ctr" defTabSz="914400" rtl="0" eaLnBrk="1" latinLnBrk="0" hangingPunct="1">
              <a:spcBef>
                <a:spcPct val="20000"/>
              </a:spcBef>
              <a:buFont typeface="Arial" panose="020B0604020202020204" pitchFamily="34" charset="0"/>
              <a:buNone/>
              <a:defRPr kumimoji="1" sz="3200" kern="1200">
                <a:solidFill>
                  <a:schemeClr val="tx1">
                    <a:tint val="75000"/>
                  </a:schemeClr>
                </a:solidFill>
                <a:latin typeface="+mn-lt"/>
                <a:ea typeface="+mn-ea"/>
                <a:cs typeface="+mn-cs"/>
              </a:defRPr>
            </a:lvl1pPr>
            <a:lvl2pPr marL="457200" indent="0" algn="ctr" defTabSz="914400" rtl="0" eaLnBrk="1" latinLnBrk="0" hangingPunct="1">
              <a:spcBef>
                <a:spcPct val="20000"/>
              </a:spcBef>
              <a:buFont typeface="Arial" panose="020B0604020202020204" pitchFamily="34" charset="0"/>
              <a:buNone/>
              <a:defRPr kumimoji="1" sz="2800" kern="1200">
                <a:solidFill>
                  <a:schemeClr val="tx1">
                    <a:tint val="75000"/>
                  </a:schemeClr>
                </a:solidFill>
                <a:latin typeface="+mn-lt"/>
                <a:ea typeface="+mn-ea"/>
                <a:cs typeface="+mn-cs"/>
              </a:defRPr>
            </a:lvl2pPr>
            <a:lvl3pPr marL="914400" indent="0" algn="ctr" defTabSz="914400" rtl="0" eaLnBrk="1" latinLnBrk="0" hangingPunct="1">
              <a:spcBef>
                <a:spcPct val="20000"/>
              </a:spcBef>
              <a:buFont typeface="Arial" panose="020B0604020202020204" pitchFamily="34" charset="0"/>
              <a:buNone/>
              <a:defRPr kumimoji="1" sz="2400" kern="1200">
                <a:solidFill>
                  <a:schemeClr val="tx1">
                    <a:tint val="75000"/>
                  </a:schemeClr>
                </a:solidFill>
                <a:latin typeface="+mn-lt"/>
                <a:ea typeface="+mn-ea"/>
                <a:cs typeface="+mn-cs"/>
              </a:defRPr>
            </a:lvl3pPr>
            <a:lvl4pPr marL="1371600" indent="0" algn="ctr" defTabSz="914400" rtl="0" eaLnBrk="1" latinLnBrk="0" hangingPunct="1">
              <a:spcBef>
                <a:spcPct val="20000"/>
              </a:spcBef>
              <a:buFont typeface="Arial" panose="020B0604020202020204" pitchFamily="34" charset="0"/>
              <a:buNone/>
              <a:defRPr kumimoji="1" sz="2000" kern="1200">
                <a:solidFill>
                  <a:schemeClr val="tx1">
                    <a:tint val="75000"/>
                  </a:schemeClr>
                </a:solidFill>
                <a:latin typeface="+mn-lt"/>
                <a:ea typeface="+mn-ea"/>
                <a:cs typeface="+mn-cs"/>
              </a:defRPr>
            </a:lvl4pPr>
            <a:lvl5pPr marL="1828800" indent="0" algn="ctr" defTabSz="914400" rtl="0" eaLnBrk="1" latinLnBrk="0" hangingPunct="1">
              <a:spcBef>
                <a:spcPct val="20000"/>
              </a:spcBef>
              <a:buFont typeface="Arial" panose="020B0604020202020204" pitchFamily="34" charset="0"/>
              <a:buNone/>
              <a:defRPr kumimoji="1" sz="2000" kern="1200">
                <a:solidFill>
                  <a:schemeClr val="tx1">
                    <a:tint val="75000"/>
                  </a:schemeClr>
                </a:solidFill>
                <a:latin typeface="+mn-lt"/>
                <a:ea typeface="+mn-ea"/>
                <a:cs typeface="+mn-cs"/>
              </a:defRPr>
            </a:lvl5pPr>
            <a:lvl6pPr marL="2286000" indent="0" algn="ctr" defTabSz="914400" rtl="0" eaLnBrk="1" latinLnBrk="0" hangingPunct="1">
              <a:spcBef>
                <a:spcPct val="20000"/>
              </a:spcBef>
              <a:buFont typeface="Arial" panose="020B0604020202020204" pitchFamily="34" charset="0"/>
              <a:buNone/>
              <a:defRPr kumimoji="1" sz="2000" kern="1200">
                <a:solidFill>
                  <a:schemeClr val="tx1">
                    <a:tint val="75000"/>
                  </a:schemeClr>
                </a:solidFill>
                <a:latin typeface="+mn-lt"/>
                <a:ea typeface="+mn-ea"/>
                <a:cs typeface="+mn-cs"/>
              </a:defRPr>
            </a:lvl6pPr>
            <a:lvl7pPr marL="2743200" indent="0" algn="ctr" defTabSz="914400" rtl="0" eaLnBrk="1" latinLnBrk="0" hangingPunct="1">
              <a:spcBef>
                <a:spcPct val="20000"/>
              </a:spcBef>
              <a:buFont typeface="Arial" panose="020B0604020202020204" pitchFamily="34" charset="0"/>
              <a:buNone/>
              <a:defRPr kumimoji="1" sz="2000" kern="1200">
                <a:solidFill>
                  <a:schemeClr val="tx1">
                    <a:tint val="75000"/>
                  </a:schemeClr>
                </a:solidFill>
                <a:latin typeface="+mn-lt"/>
                <a:ea typeface="+mn-ea"/>
                <a:cs typeface="+mn-cs"/>
              </a:defRPr>
            </a:lvl7pPr>
            <a:lvl8pPr marL="3200400" indent="0" algn="ctr" defTabSz="914400" rtl="0" eaLnBrk="1" latinLnBrk="0" hangingPunct="1">
              <a:spcBef>
                <a:spcPct val="20000"/>
              </a:spcBef>
              <a:buFont typeface="Arial" panose="020B0604020202020204" pitchFamily="34" charset="0"/>
              <a:buNone/>
              <a:defRPr kumimoji="1" sz="2000" kern="1200">
                <a:solidFill>
                  <a:schemeClr val="tx1">
                    <a:tint val="75000"/>
                  </a:schemeClr>
                </a:solidFill>
                <a:latin typeface="+mn-lt"/>
                <a:ea typeface="+mn-ea"/>
                <a:cs typeface="+mn-cs"/>
              </a:defRPr>
            </a:lvl8pPr>
            <a:lvl9pPr marL="3657600" indent="0" algn="ctr" defTabSz="914400" rtl="0" eaLnBrk="1" latinLnBrk="0" hangingPunct="1">
              <a:spcBef>
                <a:spcPct val="20000"/>
              </a:spcBef>
              <a:buFont typeface="Arial" panose="020B0604020202020204" pitchFamily="34" charset="0"/>
              <a:buNone/>
              <a:defRPr kumimoji="1" sz="2000" kern="1200">
                <a:solidFill>
                  <a:schemeClr val="tx1">
                    <a:tint val="75000"/>
                  </a:schemeClr>
                </a:solidFill>
                <a:latin typeface="+mn-lt"/>
                <a:ea typeface="+mn-ea"/>
                <a:cs typeface="+mn-cs"/>
              </a:defRPr>
            </a:lvl9pPr>
          </a:lstStyle>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ごみの不法投棄対策・迷惑駐輪対策などの短期集中的な取り組みにより、地域の方々からは「まちがきれいになった」との評価。まちのイメージが大きく改善。</a:t>
            </a:r>
            <a:endPar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結核については目標（高まん延状態である</a:t>
            </a:r>
            <a:r>
              <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100</a:t>
            </a: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以下）を前倒しで達成したが、他区と比較して依然高い状況である。</a:t>
            </a:r>
            <a:endPar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あいりん地域の環境維持に必要な取組は継続しつつ、これまでの成果を活用し、地域外でも　散見されるごみ溜まりの対策や結核健診の充実を地域と協働して行うなど、成果を区全体に広げる取組みを行う。</a:t>
            </a:r>
          </a:p>
        </p:txBody>
      </p:sp>
      <p:sp>
        <p:nvSpPr>
          <p:cNvPr id="55" name="テキスト ボックス 54"/>
          <p:cNvSpPr txBox="1"/>
          <p:nvPr/>
        </p:nvSpPr>
        <p:spPr>
          <a:xfrm>
            <a:off x="323528" y="4714420"/>
            <a:ext cx="7192765" cy="369332"/>
          </a:xfrm>
          <a:prstGeom prst="rect">
            <a:avLst/>
          </a:prstGeom>
          <a:noFill/>
        </p:spPr>
        <p:txBody>
          <a:bodyPr wrap="square" rtlCol="0" anchor="ctr" anchorCtr="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srgbClr val="0070C0"/>
                </a:solidFill>
                <a:effectLst/>
                <a:uLnTx/>
                <a:uFillTx/>
                <a:latin typeface="Calibri"/>
                <a:ea typeface="ＭＳ Ｐゴシック" panose="020B0600070205080204" pitchFamily="50" charset="-128"/>
                <a:cs typeface="+mn-cs"/>
              </a:rPr>
              <a:t>◆総括と今後の課題</a:t>
            </a:r>
          </a:p>
        </p:txBody>
      </p:sp>
      <p:graphicFrame>
        <p:nvGraphicFramePr>
          <p:cNvPr id="13" name="表 12"/>
          <p:cNvGraphicFramePr>
            <a:graphicFrameLocks noGrp="1"/>
          </p:cNvGraphicFramePr>
          <p:nvPr/>
        </p:nvGraphicFramePr>
        <p:xfrm>
          <a:off x="392107" y="799145"/>
          <a:ext cx="8412315" cy="3876057"/>
        </p:xfrm>
        <a:graphic>
          <a:graphicData uri="http://schemas.openxmlformats.org/drawingml/2006/table">
            <a:tbl>
              <a:tblPr firstRow="1" bandRow="1">
                <a:tableStyleId>{BC89EF96-8CEA-46FF-86C4-4CE0E7609802}</a:tableStyleId>
              </a:tblPr>
              <a:tblGrid>
                <a:gridCol w="1332156">
                  <a:extLst>
                    <a:ext uri="{9D8B030D-6E8A-4147-A177-3AD203B41FA5}">
                      <a16:colId xmlns:a16="http://schemas.microsoft.com/office/drawing/2014/main" val="20000"/>
                    </a:ext>
                  </a:extLst>
                </a:gridCol>
                <a:gridCol w="1234946">
                  <a:extLst>
                    <a:ext uri="{9D8B030D-6E8A-4147-A177-3AD203B41FA5}">
                      <a16:colId xmlns:a16="http://schemas.microsoft.com/office/drawing/2014/main" val="582100638"/>
                    </a:ext>
                  </a:extLst>
                </a:gridCol>
                <a:gridCol w="1529511">
                  <a:extLst>
                    <a:ext uri="{9D8B030D-6E8A-4147-A177-3AD203B41FA5}">
                      <a16:colId xmlns:a16="http://schemas.microsoft.com/office/drawing/2014/main" val="20001"/>
                    </a:ext>
                  </a:extLst>
                </a:gridCol>
                <a:gridCol w="4315702">
                  <a:extLst>
                    <a:ext uri="{9D8B030D-6E8A-4147-A177-3AD203B41FA5}">
                      <a16:colId xmlns:a16="http://schemas.microsoft.com/office/drawing/2014/main" val="20002"/>
                    </a:ext>
                  </a:extLst>
                </a:gridCol>
              </a:tblGrid>
              <a:tr h="260175">
                <a:tc>
                  <a:txBody>
                    <a:bodyPr/>
                    <a:lstStyle/>
                    <a:p>
                      <a:pPr marL="0" marR="0" indent="0" algn="ctr" defTabSz="1072866" rtl="0" eaLnBrk="1" fontAlgn="auto" latinLnBrk="0" hangingPunct="1">
                        <a:lnSpc>
                          <a:spcPct val="100000"/>
                        </a:lnSpc>
                        <a:spcBef>
                          <a:spcPts val="0"/>
                        </a:spcBef>
                        <a:spcAft>
                          <a:spcPts val="0"/>
                        </a:spcAft>
                        <a:buClrTx/>
                        <a:buSzTx/>
                        <a:buFontTx/>
                        <a:buNone/>
                        <a:tabLst/>
                        <a:defRPr/>
                      </a:pPr>
                      <a:r>
                        <a:rPr kumimoji="1" lang="ja-JP" altLang="en-US" sz="1400" u="none" dirty="0">
                          <a:latin typeface="メイリオ" panose="020B0604030504040204" pitchFamily="50" charset="-128"/>
                          <a:ea typeface="メイリオ" panose="020B0604030504040204" pitchFamily="50" charset="-128"/>
                        </a:rPr>
                        <a:t>分類</a:t>
                      </a:r>
                      <a:endParaRPr kumimoji="1" lang="ja-JP" altLang="en-US" sz="1400" u="none" dirty="0">
                        <a:solidFill>
                          <a:schemeClr val="tx1"/>
                        </a:solidFill>
                        <a:latin typeface="メイリオ" panose="020B0604030504040204" pitchFamily="50" charset="-128"/>
                        <a:ea typeface="メイリオ" panose="020B0604030504040204" pitchFamily="50" charset="-128"/>
                        <a:cs typeface="Meiryo UI" panose="020B0604030504040204" pitchFamily="50" charset="-128"/>
                      </a:endParaRPr>
                    </a:p>
                  </a:txBody>
                  <a:tcPr marL="68580" marR="68580" marT="34290" marB="34290" anchor="ctr"/>
                </a:tc>
                <a:tc gridSpan="2">
                  <a:txBody>
                    <a:bodyPr/>
                    <a:lstStyle/>
                    <a:p>
                      <a:pPr algn="ctr"/>
                      <a:r>
                        <a:rPr kumimoji="1" lang="ja-JP" altLang="en-US" sz="1400" dirty="0">
                          <a:latin typeface="メイリオ" panose="020B0604030504040204" pitchFamily="50" charset="-128"/>
                          <a:ea typeface="メイリオ" panose="020B0604030504040204" pitchFamily="50" charset="-128"/>
                        </a:rPr>
                        <a:t>取組み</a:t>
                      </a:r>
                    </a:p>
                  </a:txBody>
                  <a:tcPr marL="68580" marR="68580" marT="34290" marB="34290" anchor="ctr"/>
                </a:tc>
                <a:tc hMerge="1">
                  <a:txBody>
                    <a:bodyPr/>
                    <a:lstStyle/>
                    <a:p>
                      <a:pPr algn="ctr"/>
                      <a:endParaRPr kumimoji="1" lang="ja-JP" altLang="en-US" sz="2000" dirty="0">
                        <a:latin typeface="メイリオ" panose="020B0604030504040204" pitchFamily="50" charset="-128"/>
                        <a:ea typeface="メイリオ" panose="020B0604030504040204" pitchFamily="50" charset="-128"/>
                      </a:endParaRPr>
                    </a:p>
                  </a:txBody>
                  <a:tcPr marL="96012" marR="96012" marT="48006" marB="48006" anchor="ctr"/>
                </a:tc>
                <a:tc>
                  <a:txBody>
                    <a:bodyPr/>
                    <a:lstStyle/>
                    <a:p>
                      <a:pPr algn="ctr"/>
                      <a:r>
                        <a:rPr kumimoji="1" lang="ja-JP" altLang="en-US" sz="1400" dirty="0">
                          <a:latin typeface="メイリオ" panose="020B0604030504040204" pitchFamily="50" charset="-128"/>
                          <a:ea typeface="メイリオ" panose="020B0604030504040204" pitchFamily="50" charset="-128"/>
                        </a:rPr>
                        <a:t>概要</a:t>
                      </a:r>
                    </a:p>
                  </a:txBody>
                  <a:tcPr marL="68580" marR="68580" marT="34290" marB="34290" anchor="ctr"/>
                </a:tc>
                <a:extLst>
                  <a:ext uri="{0D108BD9-81ED-4DB2-BD59-A6C34878D82A}">
                    <a16:rowId xmlns:a16="http://schemas.microsoft.com/office/drawing/2014/main" val="10000"/>
                  </a:ext>
                </a:extLst>
              </a:tr>
              <a:tr h="527383">
                <a:tc rowSpan="6">
                  <a:txBody>
                    <a:bodyPr/>
                    <a:lstStyle/>
                    <a:p>
                      <a:pPr marL="0" marR="0" indent="0" algn="ctr" defTabSz="1072866" rtl="0" eaLnBrk="1" fontAlgn="auto" latinLnBrk="0" hangingPunct="1">
                        <a:lnSpc>
                          <a:spcPct val="100000"/>
                        </a:lnSpc>
                        <a:spcBef>
                          <a:spcPts val="0"/>
                        </a:spcBef>
                        <a:spcAft>
                          <a:spcPts val="0"/>
                        </a:spcAft>
                        <a:buClrTx/>
                        <a:buSzTx/>
                        <a:buFontTx/>
                        <a:buNone/>
                        <a:tabLst/>
                        <a:defRPr/>
                      </a:pPr>
                      <a:r>
                        <a:rPr lang="ja-JP" altLang="en-US" sz="1300" u="none" dirty="0">
                          <a:latin typeface="メイリオ" panose="020B0604030504040204" pitchFamily="50" charset="-128"/>
                          <a:ea typeface="メイリオ" panose="020B0604030504040204" pitchFamily="50" charset="-128"/>
                        </a:rPr>
                        <a:t>第一期から継続</a:t>
                      </a:r>
                      <a:endParaRPr lang="en-US" altLang="ja-JP" sz="1300" u="none" dirty="0">
                        <a:latin typeface="メイリオ" panose="020B0604030504040204" pitchFamily="50" charset="-128"/>
                        <a:ea typeface="メイリオ" panose="020B0604030504040204" pitchFamily="50" charset="-128"/>
                      </a:endParaRPr>
                    </a:p>
                  </a:txBody>
                  <a:tcPr marL="68580" marR="68580" marT="34290" marB="34290" anchor="ctr">
                    <a:noFill/>
                  </a:tcPr>
                </a:tc>
                <a:tc rowSpan="5">
                  <a:txBody>
                    <a:bodyPr/>
                    <a:lstStyle/>
                    <a:p>
                      <a:pPr algn="ctr"/>
                      <a:r>
                        <a:rPr kumimoji="1" lang="ja-JP" altLang="en-US" sz="1400" dirty="0">
                          <a:latin typeface="メイリオ" panose="020B0604030504040204" pitchFamily="50" charset="-128"/>
                          <a:ea typeface="メイリオ" panose="020B0604030504040204" pitchFamily="50" charset="-128"/>
                        </a:rPr>
                        <a:t>あいりん地域</a:t>
                      </a:r>
                      <a:endParaRPr kumimoji="1" lang="en-US" altLang="ja-JP" sz="1400" dirty="0">
                        <a:latin typeface="メイリオ" panose="020B0604030504040204" pitchFamily="50" charset="-128"/>
                        <a:ea typeface="メイリオ" panose="020B0604030504040204" pitchFamily="50" charset="-128"/>
                      </a:endParaRPr>
                    </a:p>
                    <a:p>
                      <a:pPr algn="ctr"/>
                      <a:r>
                        <a:rPr kumimoji="1" lang="ja-JP" altLang="en-US" sz="1400" dirty="0">
                          <a:latin typeface="メイリオ" panose="020B0604030504040204" pitchFamily="50" charset="-128"/>
                          <a:ea typeface="メイリオ" panose="020B0604030504040204" pitchFamily="50" charset="-128"/>
                        </a:rPr>
                        <a:t>環境整備</a:t>
                      </a:r>
                    </a:p>
                  </a:txBody>
                  <a:tcPr marL="68580" marR="68580" marT="34290" marB="34290" anchor="ctr">
                    <a:noFill/>
                  </a:tcPr>
                </a:tc>
                <a:tc>
                  <a:txBody>
                    <a:bodyPr/>
                    <a:lstStyle/>
                    <a:p>
                      <a:pPr algn="ctr"/>
                      <a:r>
                        <a:rPr kumimoji="1" lang="ja-JP" altLang="en-US" sz="1400" dirty="0">
                          <a:latin typeface="メイリオ" panose="020B0604030504040204" pitchFamily="50" charset="-128"/>
                          <a:ea typeface="メイリオ" panose="020B0604030504040204" pitchFamily="50" charset="-128"/>
                        </a:rPr>
                        <a:t>不法投棄対策</a:t>
                      </a:r>
                    </a:p>
                  </a:txBody>
                  <a:tcPr marL="68580" marR="68580" marT="34290" marB="34290" anchor="ctr">
                    <a:noFill/>
                  </a:tcPr>
                </a:tc>
                <a:tc>
                  <a:txBody>
                    <a:bodyPr/>
                    <a:lstStyle/>
                    <a:p>
                      <a:r>
                        <a:rPr kumimoji="1" lang="ja-JP" altLang="en-US" sz="1100" dirty="0">
                          <a:latin typeface="メイリオ" panose="020B0604030504040204" pitchFamily="50" charset="-128"/>
                          <a:ea typeface="メイリオ" panose="020B0604030504040204" pitchFamily="50" charset="-128"/>
                        </a:rPr>
                        <a:t>徹底した清掃・収集、ごみの不法投棄抑制に向けた巡回、チラシの配付による啓発などを実施し、さらに警察と連携した不法投棄の抑止を行っている。</a:t>
                      </a:r>
                      <a:endParaRPr kumimoji="1" lang="zh-TW" altLang="en-US" sz="1100" dirty="0">
                        <a:latin typeface="メイリオ" panose="020B0604030504040204" pitchFamily="50" charset="-128"/>
                        <a:ea typeface="メイリオ" panose="020B0604030504040204" pitchFamily="50" charset="-128"/>
                      </a:endParaRPr>
                    </a:p>
                  </a:txBody>
                  <a:tcPr marL="68580" marR="68580" marT="34290" marB="34290" anchor="ctr">
                    <a:noFill/>
                  </a:tcPr>
                </a:tc>
                <a:extLst>
                  <a:ext uri="{0D108BD9-81ED-4DB2-BD59-A6C34878D82A}">
                    <a16:rowId xmlns:a16="http://schemas.microsoft.com/office/drawing/2014/main" val="10001"/>
                  </a:ext>
                </a:extLst>
              </a:tr>
              <a:tr h="372684">
                <a:tc vMerge="1">
                  <a:txBody>
                    <a:bodyPr/>
                    <a:lstStyle/>
                    <a:p>
                      <a:endParaRPr kumimoji="1" lang="ja-JP" altLang="en-US"/>
                    </a:p>
                  </a:txBody>
                  <a:tcPr/>
                </a:tc>
                <a:tc vMerge="1">
                  <a:txBody>
                    <a:bodyPr/>
                    <a:lstStyle/>
                    <a:p>
                      <a:pPr marL="0" marR="0" indent="0" algn="ctr" defTabSz="1072866" rtl="0" eaLnBrk="1" fontAlgn="auto" latinLnBrk="0" hangingPunct="1">
                        <a:lnSpc>
                          <a:spcPct val="100000"/>
                        </a:lnSpc>
                        <a:spcBef>
                          <a:spcPts val="0"/>
                        </a:spcBef>
                        <a:spcAft>
                          <a:spcPts val="0"/>
                        </a:spcAft>
                        <a:buClrTx/>
                        <a:buSzTx/>
                        <a:buFontTx/>
                        <a:buNone/>
                        <a:tabLst/>
                        <a:defRPr/>
                      </a:pPr>
                      <a:endParaRPr kumimoji="1" lang="ja-JP" altLang="en-US" sz="2000" dirty="0">
                        <a:latin typeface="メイリオ" panose="020B0604030504040204" pitchFamily="50" charset="-128"/>
                        <a:ea typeface="メイリオ" panose="020B0604030504040204" pitchFamily="50" charset="-128"/>
                      </a:endParaRPr>
                    </a:p>
                  </a:txBody>
                  <a:tcPr marL="96012" marR="96012" marT="48006" marB="48006" anchor="ctr">
                    <a:solidFill>
                      <a:schemeClr val="bg1"/>
                    </a:solidFill>
                  </a:tcPr>
                </a:tc>
                <a:tc>
                  <a:txBody>
                    <a:bodyPr/>
                    <a:lstStyle/>
                    <a:p>
                      <a:pPr marL="0" marR="0" indent="0" algn="ctr" defTabSz="1072866" rtl="0" eaLnBrk="1" fontAlgn="auto" latinLnBrk="0" hangingPunct="1">
                        <a:lnSpc>
                          <a:spcPct val="100000"/>
                        </a:lnSpc>
                        <a:spcBef>
                          <a:spcPts val="0"/>
                        </a:spcBef>
                        <a:spcAft>
                          <a:spcPts val="0"/>
                        </a:spcAft>
                        <a:buClrTx/>
                        <a:buSzTx/>
                        <a:buFontTx/>
                        <a:buNone/>
                        <a:tabLst/>
                        <a:defRPr/>
                      </a:pPr>
                      <a:r>
                        <a:rPr kumimoji="1" lang="ja-JP" altLang="en-US" sz="1400" dirty="0">
                          <a:latin typeface="メイリオ" panose="020B0604030504040204" pitchFamily="50" charset="-128"/>
                          <a:ea typeface="メイリオ" panose="020B0604030504040204" pitchFamily="50" charset="-128"/>
                        </a:rPr>
                        <a:t>落書き対策</a:t>
                      </a:r>
                    </a:p>
                  </a:txBody>
                  <a:tcPr marL="68580" marR="68580" marT="34290" marB="34290" anchor="ctr">
                    <a:noFill/>
                  </a:tcPr>
                </a:tc>
                <a:tc>
                  <a:txBody>
                    <a:bodyPr/>
                    <a:lstStyle/>
                    <a:p>
                      <a:r>
                        <a:rPr kumimoji="1" lang="ja-JP" altLang="en-US" sz="1100" dirty="0">
                          <a:latin typeface="メイリオ" panose="020B0604030504040204" pitchFamily="50" charset="-128"/>
                          <a:ea typeface="メイリオ" panose="020B0604030504040204" pitchFamily="50" charset="-128"/>
                        </a:rPr>
                        <a:t>あいりん地域内における落書きの消去を実施するとともに、</a:t>
                      </a:r>
                      <a:endParaRPr kumimoji="1" lang="en-US" altLang="ja-JP" sz="1100" dirty="0">
                        <a:latin typeface="メイリオ" panose="020B0604030504040204" pitchFamily="50" charset="-128"/>
                        <a:ea typeface="メイリオ" panose="020B0604030504040204" pitchFamily="50" charset="-128"/>
                      </a:endParaRPr>
                    </a:p>
                    <a:p>
                      <a:r>
                        <a:rPr lang="ja-JP" altLang="en-US" sz="1100" dirty="0">
                          <a:latin typeface="メイリオ" panose="020B0604030504040204" pitchFamily="50" charset="-128"/>
                          <a:ea typeface="メイリオ" panose="020B0604030504040204" pitchFamily="50" charset="-128"/>
                        </a:rPr>
                        <a:t>被害防止にも努めている。</a:t>
                      </a:r>
                      <a:endParaRPr kumimoji="1" lang="zh-TW" altLang="en-US" sz="1100" dirty="0">
                        <a:latin typeface="メイリオ" panose="020B0604030504040204" pitchFamily="50" charset="-128"/>
                        <a:ea typeface="メイリオ" panose="020B0604030504040204" pitchFamily="50" charset="-128"/>
                      </a:endParaRPr>
                    </a:p>
                  </a:txBody>
                  <a:tcPr marL="68580" marR="68580" marT="34290" marB="34290" anchor="ctr">
                    <a:noFill/>
                  </a:tcPr>
                </a:tc>
                <a:extLst>
                  <a:ext uri="{0D108BD9-81ED-4DB2-BD59-A6C34878D82A}">
                    <a16:rowId xmlns:a16="http://schemas.microsoft.com/office/drawing/2014/main" val="10002"/>
                  </a:ext>
                </a:extLst>
              </a:tr>
              <a:tr h="372684">
                <a:tc vMerge="1">
                  <a:txBody>
                    <a:bodyPr/>
                    <a:lstStyle/>
                    <a:p>
                      <a:endParaRPr kumimoji="1" lang="ja-JP" altLang="en-US" dirty="0"/>
                    </a:p>
                  </a:txBody>
                  <a:tcPr/>
                </a:tc>
                <a:tc vMerge="1">
                  <a:txBody>
                    <a:bodyPr/>
                    <a:lstStyle/>
                    <a:p>
                      <a:pPr marL="0" marR="0" indent="0" algn="ctr" defTabSz="1072866" rtl="0" eaLnBrk="1" fontAlgn="auto" latinLnBrk="0" hangingPunct="1">
                        <a:lnSpc>
                          <a:spcPct val="100000"/>
                        </a:lnSpc>
                        <a:spcBef>
                          <a:spcPts val="0"/>
                        </a:spcBef>
                        <a:spcAft>
                          <a:spcPts val="0"/>
                        </a:spcAft>
                        <a:buClrTx/>
                        <a:buSzTx/>
                        <a:buFontTx/>
                        <a:buNone/>
                        <a:tabLst/>
                        <a:defRPr/>
                      </a:pPr>
                      <a:endParaRPr kumimoji="1" lang="ja-JP" altLang="en-US" sz="2000" dirty="0">
                        <a:latin typeface="メイリオ" panose="020B0604030504040204" pitchFamily="50" charset="-128"/>
                        <a:ea typeface="メイリオ" panose="020B0604030504040204" pitchFamily="50" charset="-128"/>
                      </a:endParaRPr>
                    </a:p>
                  </a:txBody>
                  <a:tcPr marL="96012" marR="96012" marT="48006" marB="48006" anchor="ctr">
                    <a:solidFill>
                      <a:schemeClr val="bg1"/>
                    </a:solidFill>
                  </a:tcPr>
                </a:tc>
                <a:tc>
                  <a:txBody>
                    <a:bodyPr/>
                    <a:lstStyle/>
                    <a:p>
                      <a:pPr marL="0" marR="0" indent="0" algn="ctr" defTabSz="1072866" rtl="0" eaLnBrk="1" fontAlgn="auto" latinLnBrk="0" hangingPunct="1">
                        <a:lnSpc>
                          <a:spcPct val="100000"/>
                        </a:lnSpc>
                        <a:spcBef>
                          <a:spcPts val="0"/>
                        </a:spcBef>
                        <a:spcAft>
                          <a:spcPts val="0"/>
                        </a:spcAft>
                        <a:buClrTx/>
                        <a:buSzTx/>
                        <a:buFontTx/>
                        <a:buNone/>
                        <a:tabLst/>
                        <a:defRPr/>
                      </a:pPr>
                      <a:r>
                        <a:rPr kumimoji="1" lang="ja-JP" altLang="en-US" sz="1400" dirty="0">
                          <a:latin typeface="メイリオ" panose="020B0604030504040204" pitchFamily="50" charset="-128"/>
                          <a:ea typeface="メイリオ" panose="020B0604030504040204" pitchFamily="50" charset="-128"/>
                        </a:rPr>
                        <a:t>迷惑駐輪対策</a:t>
                      </a:r>
                    </a:p>
                  </a:txBody>
                  <a:tcPr marL="68580" marR="68580" marT="34290" marB="34290" anchor="ctr">
                    <a:noFill/>
                  </a:tcPr>
                </a:tc>
                <a:tc>
                  <a:txBody>
                    <a:bodyPr/>
                    <a:lstStyle/>
                    <a:p>
                      <a:r>
                        <a:rPr kumimoji="1" lang="ja-JP" altLang="en-US" sz="1100" dirty="0">
                          <a:latin typeface="メイリオ" panose="020B0604030504040204" pitchFamily="50" charset="-128"/>
                          <a:ea typeface="メイリオ" panose="020B0604030504040204" pitchFamily="50" charset="-128"/>
                        </a:rPr>
                        <a:t>自転車置場の整備や、放置自転車の整理や撤去等を実施して</a:t>
                      </a:r>
                      <a:endParaRPr kumimoji="1" lang="en-US" altLang="ja-JP" sz="1100" dirty="0">
                        <a:latin typeface="メイリオ" panose="020B0604030504040204" pitchFamily="50" charset="-128"/>
                        <a:ea typeface="メイリオ" panose="020B0604030504040204" pitchFamily="50" charset="-128"/>
                      </a:endParaRPr>
                    </a:p>
                    <a:p>
                      <a:r>
                        <a:rPr kumimoji="1" lang="ja-JP" altLang="en-US" sz="1100" dirty="0">
                          <a:latin typeface="メイリオ" panose="020B0604030504040204" pitchFamily="50" charset="-128"/>
                          <a:ea typeface="メイリオ" panose="020B0604030504040204" pitchFamily="50" charset="-128"/>
                        </a:rPr>
                        <a:t>交通支障の解消に努めている。</a:t>
                      </a:r>
                      <a:endParaRPr kumimoji="1" lang="zh-TW" altLang="en-US" sz="1100" dirty="0">
                        <a:latin typeface="メイリオ" panose="020B0604030504040204" pitchFamily="50" charset="-128"/>
                        <a:ea typeface="メイリオ" panose="020B0604030504040204" pitchFamily="50" charset="-128"/>
                      </a:endParaRPr>
                    </a:p>
                  </a:txBody>
                  <a:tcPr marL="68580" marR="68580" marT="34290" marB="34290" anchor="ctr">
                    <a:noFill/>
                  </a:tcPr>
                </a:tc>
                <a:extLst>
                  <a:ext uri="{0D108BD9-81ED-4DB2-BD59-A6C34878D82A}">
                    <a16:rowId xmlns:a16="http://schemas.microsoft.com/office/drawing/2014/main" val="10003"/>
                  </a:ext>
                </a:extLst>
              </a:tr>
              <a:tr h="682081">
                <a:tc vMerge="1">
                  <a:txBody>
                    <a:bodyPr/>
                    <a:lstStyle/>
                    <a:p>
                      <a:endParaRPr kumimoji="1" lang="ja-JP" altLang="en-US" dirty="0"/>
                    </a:p>
                  </a:txBody>
                  <a:tcPr/>
                </a:tc>
                <a:tc vMerge="1">
                  <a:txBody>
                    <a:bodyPr/>
                    <a:lstStyle/>
                    <a:p>
                      <a:pPr algn="ctr"/>
                      <a:endParaRPr kumimoji="1" lang="ja-JP" altLang="en-US" sz="2000" dirty="0">
                        <a:latin typeface="メイリオ" panose="020B0604030504040204" pitchFamily="50" charset="-128"/>
                        <a:ea typeface="メイリオ" panose="020B0604030504040204" pitchFamily="50" charset="-128"/>
                      </a:endParaRPr>
                    </a:p>
                  </a:txBody>
                  <a:tcPr marL="96012" marR="96012" marT="48006" marB="48006" anchor="ctr">
                    <a:solidFill>
                      <a:schemeClr val="bg1"/>
                    </a:solidFill>
                  </a:tcPr>
                </a:tc>
                <a:tc>
                  <a:txBody>
                    <a:bodyPr/>
                    <a:lstStyle/>
                    <a:p>
                      <a:pPr algn="ctr"/>
                      <a:r>
                        <a:rPr kumimoji="1" lang="ja-JP" altLang="en-US" sz="1400" dirty="0">
                          <a:latin typeface="メイリオ" panose="020B0604030504040204" pitchFamily="50" charset="-128"/>
                          <a:ea typeface="メイリオ" panose="020B0604030504040204" pitchFamily="50" charset="-128"/>
                        </a:rPr>
                        <a:t>違法露店対策</a:t>
                      </a:r>
                    </a:p>
                  </a:txBody>
                  <a:tcPr marL="68580" marR="68580" marT="34290" marB="34290" anchor="ctr">
                    <a:noFill/>
                  </a:tcPr>
                </a:tc>
                <a:tc>
                  <a:txBody>
                    <a:bodyPr/>
                    <a:lstStyle/>
                    <a:p>
                      <a:r>
                        <a:rPr kumimoji="1" lang="ja-JP" altLang="en-US" sz="1100" dirty="0">
                          <a:latin typeface="メイリオ" panose="020B0604030504040204" pitchFamily="50" charset="-128"/>
                          <a:ea typeface="メイリオ" panose="020B0604030504040204" pitchFamily="50" charset="-128"/>
                        </a:rPr>
                        <a:t>露店経営者の実態調査等を通じて、露店営業を余儀なくされて</a:t>
                      </a:r>
                      <a:endParaRPr kumimoji="1" lang="en-US" altLang="ja-JP" sz="1100" dirty="0">
                        <a:latin typeface="メイリオ" panose="020B0604030504040204" pitchFamily="50" charset="-128"/>
                        <a:ea typeface="メイリオ" panose="020B0604030504040204" pitchFamily="50" charset="-128"/>
                      </a:endParaRPr>
                    </a:p>
                    <a:p>
                      <a:r>
                        <a:rPr kumimoji="1" lang="ja-JP" altLang="en-US" sz="1100" dirty="0">
                          <a:latin typeface="メイリオ" panose="020B0604030504040204" pitchFamily="50" charset="-128"/>
                          <a:ea typeface="メイリオ" panose="020B0604030504040204" pitchFamily="50" charset="-128"/>
                        </a:rPr>
                        <a:t>いる方に対する生活相談を行うなど福祉的支援等を行うとともに、</a:t>
                      </a:r>
                      <a:endParaRPr kumimoji="1" lang="en-US" altLang="ja-JP" sz="1100" dirty="0">
                        <a:latin typeface="メイリオ" panose="020B0604030504040204" pitchFamily="50" charset="-128"/>
                        <a:ea typeface="メイリオ" panose="020B0604030504040204" pitchFamily="50" charset="-128"/>
                      </a:endParaRPr>
                    </a:p>
                    <a:p>
                      <a:r>
                        <a:rPr kumimoji="1" lang="ja-JP" altLang="en-US" sz="1100" dirty="0">
                          <a:latin typeface="メイリオ" panose="020B0604030504040204" pitchFamily="50" charset="-128"/>
                          <a:ea typeface="メイリオ" panose="020B0604030504040204" pitchFamily="50" charset="-128"/>
                        </a:rPr>
                        <a:t>街頭の防犯カメラの設置等を通じて、府警による取締りを支援</a:t>
                      </a:r>
                      <a:endParaRPr kumimoji="1" lang="en-US" altLang="ja-JP" sz="1100" dirty="0">
                        <a:latin typeface="メイリオ" panose="020B0604030504040204" pitchFamily="50" charset="-128"/>
                        <a:ea typeface="メイリオ" panose="020B0604030504040204" pitchFamily="50" charset="-128"/>
                      </a:endParaRPr>
                    </a:p>
                    <a:p>
                      <a:r>
                        <a:rPr kumimoji="1" lang="ja-JP" altLang="en-US" sz="1100" dirty="0">
                          <a:latin typeface="メイリオ" panose="020B0604030504040204" pitchFamily="50" charset="-128"/>
                          <a:ea typeface="メイリオ" panose="020B0604030504040204" pitchFamily="50" charset="-128"/>
                        </a:rPr>
                        <a:t>した。</a:t>
                      </a:r>
                    </a:p>
                  </a:txBody>
                  <a:tcPr marL="68580" marR="68580" marT="34290" marB="34290" anchor="ctr">
                    <a:noFill/>
                  </a:tcPr>
                </a:tc>
                <a:extLst>
                  <a:ext uri="{0D108BD9-81ED-4DB2-BD59-A6C34878D82A}">
                    <a16:rowId xmlns:a16="http://schemas.microsoft.com/office/drawing/2014/main" val="10004"/>
                  </a:ext>
                </a:extLst>
              </a:tr>
              <a:tr h="372684">
                <a:tc vMerge="1">
                  <a:txBody>
                    <a:bodyPr/>
                    <a:lstStyle/>
                    <a:p>
                      <a:endParaRPr kumimoji="1" lang="ja-JP" altLang="en-US"/>
                    </a:p>
                  </a:txBody>
                  <a:tcPr/>
                </a:tc>
                <a:tc vMerge="1">
                  <a:txBody>
                    <a:bodyPr/>
                    <a:lstStyle/>
                    <a:p>
                      <a:pPr algn="ctr"/>
                      <a:endParaRPr kumimoji="1" lang="ja-JP" altLang="en-US" sz="2000" dirty="0">
                        <a:latin typeface="メイリオ" panose="020B0604030504040204" pitchFamily="50" charset="-128"/>
                        <a:ea typeface="メイリオ" panose="020B0604030504040204" pitchFamily="50" charset="-128"/>
                      </a:endParaRPr>
                    </a:p>
                  </a:txBody>
                  <a:tcPr marL="96012" marR="96012" marT="48006" marB="48006" anchor="ctr">
                    <a:solidFill>
                      <a:schemeClr val="bg1"/>
                    </a:solidFill>
                  </a:tcPr>
                </a:tc>
                <a:tc>
                  <a:txBody>
                    <a:bodyPr/>
                    <a:lstStyle/>
                    <a:p>
                      <a:pPr algn="ctr"/>
                      <a:r>
                        <a:rPr kumimoji="1" lang="ja-JP" altLang="en-US" sz="1400" dirty="0">
                          <a:latin typeface="メイリオ" panose="020B0604030504040204" pitchFamily="50" charset="-128"/>
                          <a:ea typeface="メイリオ" panose="020B0604030504040204" pitchFamily="50" charset="-128"/>
                        </a:rPr>
                        <a:t>野宿生活者支援</a:t>
                      </a:r>
                    </a:p>
                  </a:txBody>
                  <a:tcPr marL="68580" marR="68580" marT="34290" marB="34290" anchor="ctr">
                    <a:noFill/>
                  </a:tcPr>
                </a:tc>
                <a:tc>
                  <a:txBody>
                    <a:bodyPr/>
                    <a:lstStyle/>
                    <a:p>
                      <a:r>
                        <a:rPr kumimoji="1" lang="ja-JP" altLang="en-US" sz="1100" dirty="0">
                          <a:latin typeface="メイリオ" panose="020B0604030504040204" pitchFamily="50" charset="-128"/>
                          <a:ea typeface="メイリオ" panose="020B0604030504040204" pitchFamily="50" charset="-128"/>
                        </a:rPr>
                        <a:t>公園等で野宿生活を余儀なくされている方に対して、居宅移行に</a:t>
                      </a:r>
                      <a:endParaRPr kumimoji="1" lang="en-US" altLang="ja-JP" sz="1100" dirty="0">
                        <a:latin typeface="メイリオ" panose="020B0604030504040204" pitchFamily="50" charset="-128"/>
                        <a:ea typeface="メイリオ" panose="020B0604030504040204" pitchFamily="50" charset="-128"/>
                      </a:endParaRPr>
                    </a:p>
                    <a:p>
                      <a:r>
                        <a:rPr kumimoji="1" lang="ja-JP" altLang="en-US" sz="1100" dirty="0">
                          <a:latin typeface="メイリオ" panose="020B0604030504040204" pitchFamily="50" charset="-128"/>
                          <a:ea typeface="メイリオ" panose="020B0604030504040204" pitchFamily="50" charset="-128"/>
                        </a:rPr>
                        <a:t>に向けた福祉的支援等を実施している。</a:t>
                      </a:r>
                    </a:p>
                  </a:txBody>
                  <a:tcPr marL="68580" marR="68580" marT="34290" marB="34290" anchor="ctr">
                    <a:noFill/>
                  </a:tcPr>
                </a:tc>
                <a:extLst>
                  <a:ext uri="{0D108BD9-81ED-4DB2-BD59-A6C34878D82A}">
                    <a16:rowId xmlns:a16="http://schemas.microsoft.com/office/drawing/2014/main" val="1766870201"/>
                  </a:ext>
                </a:extLst>
              </a:tr>
              <a:tr h="372684">
                <a:tc vMerge="1">
                  <a:txBody>
                    <a:bodyPr/>
                    <a:lstStyle/>
                    <a:p>
                      <a:endParaRPr kumimoji="1" lang="ja-JP" altLang="en-US" dirty="0"/>
                    </a:p>
                  </a:txBody>
                  <a:tcPr/>
                </a:tc>
                <a:tc gridSpan="2">
                  <a:txBody>
                    <a:bodyPr/>
                    <a:lstStyle/>
                    <a:p>
                      <a:pPr algn="ctr"/>
                      <a:r>
                        <a:rPr kumimoji="1" lang="ja-JP" altLang="en-US" sz="1400" dirty="0">
                          <a:latin typeface="メイリオ" panose="020B0604030504040204" pitchFamily="50" charset="-128"/>
                          <a:ea typeface="メイリオ" panose="020B0604030504040204" pitchFamily="50" charset="-128"/>
                        </a:rPr>
                        <a:t>結核対策</a:t>
                      </a:r>
                    </a:p>
                  </a:txBody>
                  <a:tcPr marL="68580" marR="68580" marT="34290" marB="34290" anchor="ctr">
                    <a:noFill/>
                  </a:tcPr>
                </a:tc>
                <a:tc hMerge="1">
                  <a:txBody>
                    <a:bodyPr/>
                    <a:lstStyle/>
                    <a:p>
                      <a:pPr algn="ctr"/>
                      <a:endParaRPr kumimoji="1" lang="ja-JP" altLang="en-US" sz="2000" dirty="0">
                        <a:latin typeface="メイリオ" panose="020B0604030504040204" pitchFamily="50" charset="-128"/>
                        <a:ea typeface="メイリオ" panose="020B0604030504040204" pitchFamily="50" charset="-128"/>
                      </a:endParaRPr>
                    </a:p>
                  </a:txBody>
                  <a:tcPr marL="96012" marR="96012" marT="48006" marB="48006" anchor="ctr">
                    <a:solidFill>
                      <a:schemeClr val="bg1"/>
                    </a:solidFill>
                  </a:tcPr>
                </a:tc>
                <a:tc>
                  <a:txBody>
                    <a:bodyPr/>
                    <a:lstStyle/>
                    <a:p>
                      <a:r>
                        <a:rPr kumimoji="1" lang="ja-JP" altLang="en-US" sz="1100" dirty="0">
                          <a:latin typeface="メイリオ" panose="020B0604030504040204" pitchFamily="50" charset="-128"/>
                          <a:ea typeface="メイリオ" panose="020B0604030504040204" pitchFamily="50" charset="-128"/>
                        </a:rPr>
                        <a:t>結核健診の拡充による患者の早期発見・早期治療の推進と長期間にわたる服薬に対する支援（</a:t>
                      </a:r>
                      <a:r>
                        <a:rPr kumimoji="1" lang="en-US" altLang="ja-JP" sz="1100" dirty="0">
                          <a:latin typeface="メイリオ" panose="020B0604030504040204" pitchFamily="50" charset="-128"/>
                          <a:ea typeface="メイリオ" panose="020B0604030504040204" pitchFamily="50" charset="-128"/>
                        </a:rPr>
                        <a:t>DOTS</a:t>
                      </a:r>
                      <a:r>
                        <a:rPr kumimoji="1" lang="ja-JP" altLang="en-US" sz="1100" dirty="0">
                          <a:latin typeface="メイリオ" panose="020B0604030504040204" pitchFamily="50" charset="-128"/>
                          <a:ea typeface="メイリオ" panose="020B0604030504040204" pitchFamily="50" charset="-128"/>
                        </a:rPr>
                        <a:t>など）の充実を図っている。</a:t>
                      </a:r>
                    </a:p>
                  </a:txBody>
                  <a:tcPr marL="68580" marR="68580" marT="34290" marB="34290" anchor="ctr">
                    <a:noFill/>
                  </a:tcPr>
                </a:tc>
                <a:extLst>
                  <a:ext uri="{0D108BD9-81ED-4DB2-BD59-A6C34878D82A}">
                    <a16:rowId xmlns:a16="http://schemas.microsoft.com/office/drawing/2014/main" val="10005"/>
                  </a:ext>
                </a:extLst>
              </a:tr>
              <a:tr h="668037">
                <a:tc>
                  <a:txBody>
                    <a:bodyPr/>
                    <a:lstStyle/>
                    <a:p>
                      <a:pPr marL="0" marR="0" indent="0" algn="ctr" defTabSz="1072866" rtl="0" eaLnBrk="1" fontAlgn="auto" latinLnBrk="0" hangingPunct="1">
                        <a:lnSpc>
                          <a:spcPct val="100000"/>
                        </a:lnSpc>
                        <a:spcBef>
                          <a:spcPts val="0"/>
                        </a:spcBef>
                        <a:spcAft>
                          <a:spcPts val="0"/>
                        </a:spcAft>
                        <a:buClrTx/>
                        <a:buSzTx/>
                        <a:buFontTx/>
                        <a:buNone/>
                        <a:tabLst/>
                        <a:defRPr/>
                      </a:pPr>
                      <a:r>
                        <a:rPr lang="ja-JP" altLang="en-US" sz="1300" u="none" dirty="0">
                          <a:latin typeface="メイリオ" panose="020B0604030504040204" pitchFamily="50" charset="-128"/>
                          <a:ea typeface="メイリオ" panose="020B0604030504040204" pitchFamily="50" charset="-128"/>
                        </a:rPr>
                        <a:t>第二期から実施</a:t>
                      </a:r>
                      <a:endParaRPr kumimoji="1" lang="ja-JP" altLang="en-US" sz="1100" u="none" dirty="0">
                        <a:solidFill>
                          <a:schemeClr val="tx1"/>
                        </a:solidFill>
                        <a:latin typeface="メイリオ" panose="020B0604030504040204" pitchFamily="50" charset="-128"/>
                        <a:ea typeface="メイリオ" panose="020B0604030504040204" pitchFamily="50" charset="-128"/>
                        <a:cs typeface="Meiryo UI" panose="020B0604030504040204" pitchFamily="50" charset="-128"/>
                      </a:endParaRPr>
                    </a:p>
                  </a:txBody>
                  <a:tcPr marL="68580" marR="68580" marT="34290" marB="34290" anchor="ctr">
                    <a:noFill/>
                  </a:tcPr>
                </a:tc>
                <a:tc gridSpan="2">
                  <a:txBody>
                    <a:bodyPr/>
                    <a:lstStyle/>
                    <a:p>
                      <a:pPr algn="ctr"/>
                      <a:r>
                        <a:rPr kumimoji="1" lang="ja-JP" altLang="en-US" sz="1200" dirty="0">
                          <a:latin typeface="メイリオ" panose="020B0604030504040204" pitchFamily="50" charset="-128"/>
                          <a:ea typeface="メイリオ" panose="020B0604030504040204" pitchFamily="50" charset="-128"/>
                        </a:rPr>
                        <a:t>西成版サービスハブ</a:t>
                      </a:r>
                      <a:endParaRPr kumimoji="1" lang="en-US" altLang="ja-JP" sz="1200" dirty="0">
                        <a:latin typeface="メイリオ" panose="020B0604030504040204" pitchFamily="50" charset="-128"/>
                        <a:ea typeface="メイリオ" panose="020B0604030504040204" pitchFamily="50" charset="-128"/>
                      </a:endParaRPr>
                    </a:p>
                    <a:p>
                      <a:pPr algn="ctr"/>
                      <a:r>
                        <a:rPr kumimoji="1" lang="ja-JP" altLang="en-US" sz="1200" dirty="0">
                          <a:latin typeface="メイリオ" panose="020B0604030504040204" pitchFamily="50" charset="-128"/>
                          <a:ea typeface="メイリオ" panose="020B0604030504040204" pitchFamily="50" charset="-128"/>
                        </a:rPr>
                        <a:t>構築・運営事業</a:t>
                      </a:r>
                    </a:p>
                  </a:txBody>
                  <a:tcPr marL="68580" marR="68580" marT="34290" marB="34290" anchor="ctr">
                    <a:noFill/>
                  </a:tcPr>
                </a:tc>
                <a:tc hMerge="1">
                  <a:txBody>
                    <a:bodyPr/>
                    <a:lstStyle/>
                    <a:p>
                      <a:pPr algn="ctr"/>
                      <a:endParaRPr kumimoji="1" lang="ja-JP" altLang="en-US" sz="1700" dirty="0">
                        <a:latin typeface="メイリオ" panose="020B0604030504040204" pitchFamily="50" charset="-128"/>
                        <a:ea typeface="メイリオ" panose="020B0604030504040204" pitchFamily="50" charset="-128"/>
                      </a:endParaRPr>
                    </a:p>
                  </a:txBody>
                  <a:tcPr marL="96012" marR="96012" marT="48006" marB="48006" anchor="ctr">
                    <a:solidFill>
                      <a:schemeClr val="bg1"/>
                    </a:solidFill>
                  </a:tcPr>
                </a:tc>
                <a:tc>
                  <a:txBody>
                    <a:bodyPr/>
                    <a:lstStyle/>
                    <a:p>
                      <a:r>
                        <a:rPr kumimoji="1" lang="ja-JP" altLang="en-US" sz="1100" dirty="0">
                          <a:latin typeface="メイリオ" panose="020B0604030504040204" pitchFamily="50" charset="-128"/>
                          <a:ea typeface="メイリオ" panose="020B0604030504040204" pitchFamily="50" charset="-128"/>
                        </a:rPr>
                        <a:t>就労に向けた課題を抱え、直ちに就労することが困難な若年層の</a:t>
                      </a:r>
                      <a:endParaRPr kumimoji="1" lang="en-US" altLang="ja-JP" sz="1100" dirty="0">
                        <a:latin typeface="メイリオ" panose="020B0604030504040204" pitchFamily="50" charset="-128"/>
                        <a:ea typeface="メイリオ" panose="020B0604030504040204" pitchFamily="50" charset="-128"/>
                      </a:endParaRPr>
                    </a:p>
                    <a:p>
                      <a:r>
                        <a:rPr kumimoji="1" lang="ja-JP" altLang="en-US" sz="1100" dirty="0">
                          <a:latin typeface="メイリオ" panose="020B0604030504040204" pitchFamily="50" charset="-128"/>
                          <a:ea typeface="メイリオ" panose="020B0604030504040204" pitchFamily="50" charset="-128"/>
                        </a:rPr>
                        <a:t>流入者に対して、課題に応じて段階を踏んだ、丁寧な支援を実施することで、就労などを通じた社会参加につなげている。</a:t>
                      </a:r>
                      <a:endParaRPr kumimoji="1" lang="en-US" altLang="ja-JP" sz="1100" dirty="0">
                        <a:latin typeface="メイリオ" panose="020B0604030504040204" pitchFamily="50" charset="-128"/>
                        <a:ea typeface="メイリオ" panose="020B0604030504040204" pitchFamily="50" charset="-128"/>
                      </a:endParaRPr>
                    </a:p>
                  </a:txBody>
                  <a:tcPr marL="68580" marR="68580" marT="34290" marB="34290" anchor="ctr">
                    <a:noFill/>
                  </a:tcPr>
                </a:tc>
                <a:extLst>
                  <a:ext uri="{0D108BD9-81ED-4DB2-BD59-A6C34878D82A}">
                    <a16:rowId xmlns:a16="http://schemas.microsoft.com/office/drawing/2014/main" val="894026181"/>
                  </a:ext>
                </a:extLst>
              </a:tr>
            </a:tbl>
          </a:graphicData>
        </a:graphic>
      </p:graphicFrame>
      <p:sp>
        <p:nvSpPr>
          <p:cNvPr id="11" name="テキスト ボックス 36"/>
          <p:cNvSpPr txBox="1"/>
          <p:nvPr/>
        </p:nvSpPr>
        <p:spPr>
          <a:xfrm>
            <a:off x="144844" y="67923"/>
            <a:ext cx="3308275"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Ⅰ</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　政策の刷新・西成特区構想</a:t>
            </a:r>
          </a:p>
        </p:txBody>
      </p:sp>
      <p:sp>
        <p:nvSpPr>
          <p:cNvPr id="3" name="スライド番号プレースホルダー 2"/>
          <p:cNvSpPr>
            <a:spLocks noGrp="1"/>
          </p:cNvSpPr>
          <p:nvPr>
            <p:ph type="sldNum" sz="quarter" idx="12"/>
          </p:nvPr>
        </p:nvSpPr>
        <p:spPr>
          <a:xfrm>
            <a:off x="8474044" y="6670748"/>
            <a:ext cx="720080" cy="177924"/>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CEC3038-1CF1-4B63-9920-55248DCFBA97}" type="slidenum">
              <a:rPr kumimoji="1" lang="ja-JP" altLang="en-US" sz="12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33</a:t>
            </a:fld>
            <a:endParaRPr kumimoji="1" lang="ja-JP" altLang="en-US" sz="1200" b="0" i="0" u="none" strike="noStrike" kern="1200" cap="none" spc="0" normalizeH="0" baseline="0" noProof="0" dirty="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Tree>
    <p:extLst>
      <p:ext uri="{BB962C8B-B14F-4D97-AF65-F5344CB8AC3E}">
        <p14:creationId xmlns:p14="http://schemas.microsoft.com/office/powerpoint/2010/main" val="1757395259"/>
      </p:ext>
    </p:extLst>
  </p:cSld>
  <p:clrMapOvr>
    <a:masterClrMapping/>
  </p:clrMapOvr>
</p:sld>
</file>

<file path=ppt/slides/slide3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角丸四角形 13"/>
          <p:cNvSpPr/>
          <p:nvPr/>
        </p:nvSpPr>
        <p:spPr>
          <a:xfrm>
            <a:off x="7326068" y="2173275"/>
            <a:ext cx="1624301" cy="463637"/>
          </a:xfrm>
          <a:prstGeom prst="roundRect">
            <a:avLst>
              <a:gd name="adj" fmla="val 5685"/>
            </a:avLst>
          </a:prstGeom>
          <a:solidFill>
            <a:srgbClr val="05E0DB">
              <a:lumMod val="60000"/>
              <a:lumOff val="40000"/>
              <a:alpha val="50000"/>
            </a:srgbClr>
          </a:solidFill>
          <a:ln w="38100" cap="flat" cmpd="sng" algn="ctr">
            <a:noFill/>
            <a:prstDash val="dash"/>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3" name="角丸四角形 12"/>
          <p:cNvSpPr/>
          <p:nvPr/>
        </p:nvSpPr>
        <p:spPr>
          <a:xfrm>
            <a:off x="7248139" y="4587578"/>
            <a:ext cx="1780161" cy="1361701"/>
          </a:xfrm>
          <a:prstGeom prst="roundRect">
            <a:avLst>
              <a:gd name="adj" fmla="val 5685"/>
            </a:avLst>
          </a:prstGeom>
          <a:solidFill>
            <a:srgbClr val="05E0DB">
              <a:lumMod val="60000"/>
              <a:lumOff val="40000"/>
              <a:alpha val="50000"/>
            </a:srgbClr>
          </a:solidFill>
          <a:ln w="38100" cap="flat" cmpd="sng" algn="ctr">
            <a:noFill/>
            <a:prstDash val="dash"/>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2" name="角丸四角形 11"/>
          <p:cNvSpPr/>
          <p:nvPr/>
        </p:nvSpPr>
        <p:spPr>
          <a:xfrm>
            <a:off x="5292080" y="4293096"/>
            <a:ext cx="1800200" cy="1296144"/>
          </a:xfrm>
          <a:prstGeom prst="roundRect">
            <a:avLst>
              <a:gd name="adj" fmla="val 5685"/>
            </a:avLst>
          </a:prstGeom>
          <a:solidFill>
            <a:srgbClr val="05E0DB">
              <a:lumMod val="60000"/>
              <a:lumOff val="40000"/>
              <a:alpha val="50000"/>
            </a:srgbClr>
          </a:solidFill>
          <a:ln w="38100" cap="flat" cmpd="sng" algn="ctr">
            <a:noFill/>
            <a:prstDash val="dash"/>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4" name="テキスト ボックス 3"/>
          <p:cNvSpPr txBox="1"/>
          <p:nvPr/>
        </p:nvSpPr>
        <p:spPr>
          <a:xfrm>
            <a:off x="0" y="2"/>
            <a:ext cx="5004048" cy="338554"/>
          </a:xfrm>
          <a:prstGeom prst="rect">
            <a:avLst/>
          </a:prstGeom>
          <a:noFill/>
        </p:spPr>
        <p:txBody>
          <a:bodyPr wrap="square" rtlCol="0">
            <a:spAutoFit/>
          </a:bodyPr>
          <a:lstStyle/>
          <a:p>
            <a:r>
              <a:rPr lang="ja-JP" altLang="en-US" sz="1600" u="sng" dirty="0">
                <a:solidFill>
                  <a:prstClr val="black"/>
                </a:solidFill>
                <a:latin typeface="BIZ UDゴシック" panose="020B0400000000000000" pitchFamily="49" charset="-128"/>
                <a:ea typeface="BIZ UDゴシック" panose="020B0400000000000000" pitchFamily="49" charset="-128"/>
                <a:cs typeface="Meiryo UI" pitchFamily="50" charset="-128"/>
              </a:rPr>
              <a:t>新公会計制度の導入</a:t>
            </a:r>
            <a:endParaRPr lang="en-US" altLang="ja-JP" sz="1600" u="sng" dirty="0">
              <a:solidFill>
                <a:prstClr val="black"/>
              </a:solidFill>
              <a:latin typeface="BIZ UDゴシック" panose="020B0400000000000000" pitchFamily="49" charset="-128"/>
              <a:ea typeface="BIZ UDゴシック" panose="020B0400000000000000" pitchFamily="49" charset="-128"/>
            </a:endParaRPr>
          </a:p>
        </p:txBody>
      </p:sp>
      <p:sp>
        <p:nvSpPr>
          <p:cNvPr id="5" name="テキスト ボックス 4"/>
          <p:cNvSpPr txBox="1"/>
          <p:nvPr/>
        </p:nvSpPr>
        <p:spPr>
          <a:xfrm>
            <a:off x="0" y="476674"/>
            <a:ext cx="2411760" cy="3231654"/>
          </a:xfrm>
          <a:prstGeom prst="rect">
            <a:avLst/>
          </a:prstGeom>
          <a:noFill/>
        </p:spPr>
        <p:txBody>
          <a:bodyPr wrap="square" rtlCol="0">
            <a:spAutoFit/>
          </a:bodyPr>
          <a:lstStyle/>
          <a:p>
            <a:r>
              <a:rPr lang="ja-JP" altLang="en-US" sz="1200" dirty="0">
                <a:solidFill>
                  <a:prstClr val="black"/>
                </a:solidFill>
                <a:latin typeface="BIZ UDゴシック" panose="020B0400000000000000" pitchFamily="49" charset="-128"/>
                <a:ea typeface="BIZ UDゴシック" panose="020B0400000000000000" pitchFamily="49" charset="-128"/>
              </a:rPr>
              <a:t>①分野：　－</a:t>
            </a:r>
            <a:endParaRPr lang="en-US" altLang="ja-JP" sz="1200" dirty="0">
              <a:solidFill>
                <a:prstClr val="black"/>
              </a:solidFill>
              <a:latin typeface="BIZ UDゴシック" panose="020B0400000000000000" pitchFamily="49" charset="-128"/>
              <a:ea typeface="BIZ UDゴシック" panose="020B0400000000000000" pitchFamily="49" charset="-128"/>
            </a:endParaRPr>
          </a:p>
          <a:p>
            <a:endParaRPr lang="en-US" altLang="ja-JP" sz="1200" dirty="0">
              <a:solidFill>
                <a:prstClr val="black"/>
              </a:solidFill>
              <a:latin typeface="BIZ UDゴシック" panose="020B0400000000000000" pitchFamily="49" charset="-128"/>
              <a:ea typeface="BIZ UDゴシック" panose="020B0400000000000000" pitchFamily="49" charset="-128"/>
            </a:endParaRPr>
          </a:p>
          <a:p>
            <a:r>
              <a:rPr lang="ja-JP" altLang="en-US" sz="1200" dirty="0">
                <a:solidFill>
                  <a:prstClr val="black"/>
                </a:solidFill>
                <a:latin typeface="BIZ UDゴシック" panose="020B0400000000000000" pitchFamily="49" charset="-128"/>
                <a:ea typeface="BIZ UDゴシック" panose="020B0400000000000000" pitchFamily="49" charset="-128"/>
              </a:rPr>
              <a:t>②タイプ</a:t>
            </a:r>
            <a:endParaRPr lang="en-US" altLang="ja-JP" sz="1200" dirty="0">
              <a:solidFill>
                <a:prstClr val="black"/>
              </a:solidFill>
              <a:latin typeface="BIZ UDゴシック" panose="020B0400000000000000" pitchFamily="49" charset="-128"/>
              <a:ea typeface="BIZ UDゴシック" panose="020B0400000000000000" pitchFamily="49" charset="-128"/>
            </a:endParaRPr>
          </a:p>
          <a:p>
            <a:r>
              <a:rPr lang="ja-JP" altLang="en-US" sz="1200" dirty="0">
                <a:solidFill>
                  <a:prstClr val="black"/>
                </a:solidFill>
                <a:latin typeface="BIZ UDゴシック" panose="020B0400000000000000" pitchFamily="49" charset="-128"/>
                <a:ea typeface="BIZ UDゴシック" panose="020B0400000000000000" pitchFamily="49" charset="-128"/>
              </a:rPr>
              <a:t>　  □ 　政策イノベーション</a:t>
            </a:r>
            <a:endParaRPr lang="en-US" altLang="ja-JP" sz="1200" dirty="0">
              <a:solidFill>
                <a:prstClr val="black"/>
              </a:solidFill>
              <a:latin typeface="BIZ UDゴシック" panose="020B0400000000000000" pitchFamily="49" charset="-128"/>
              <a:ea typeface="BIZ UDゴシック" panose="020B0400000000000000" pitchFamily="49" charset="-128"/>
            </a:endParaRPr>
          </a:p>
          <a:p>
            <a:r>
              <a:rPr lang="ja-JP" altLang="en-US" sz="1200" dirty="0">
                <a:solidFill>
                  <a:prstClr val="black"/>
                </a:solidFill>
                <a:latin typeface="BIZ UDゴシック" panose="020B0400000000000000" pitchFamily="49" charset="-128"/>
                <a:ea typeface="BIZ UDゴシック" panose="020B0400000000000000" pitchFamily="49" charset="-128"/>
              </a:rPr>
              <a:t>  　☑ 　執行の刷新</a:t>
            </a:r>
            <a:endParaRPr lang="en-US" altLang="ja-JP" sz="1200" dirty="0">
              <a:solidFill>
                <a:prstClr val="black"/>
              </a:solidFill>
              <a:latin typeface="BIZ UDゴシック" panose="020B0400000000000000" pitchFamily="49" charset="-128"/>
              <a:ea typeface="BIZ UDゴシック" panose="020B0400000000000000" pitchFamily="49" charset="-128"/>
            </a:endParaRPr>
          </a:p>
          <a:p>
            <a:endParaRPr lang="en-US" altLang="ja-JP" sz="1200" dirty="0">
              <a:solidFill>
                <a:prstClr val="black"/>
              </a:solidFill>
              <a:latin typeface="BIZ UDゴシック" panose="020B0400000000000000" pitchFamily="49" charset="-128"/>
              <a:ea typeface="BIZ UDゴシック" panose="020B0400000000000000" pitchFamily="49" charset="-128"/>
            </a:endParaRPr>
          </a:p>
          <a:p>
            <a:r>
              <a:rPr lang="ja-JP" altLang="en-US" sz="1200" dirty="0">
                <a:solidFill>
                  <a:prstClr val="black"/>
                </a:solidFill>
                <a:latin typeface="BIZ UDゴシック" panose="020B0400000000000000" pitchFamily="49" charset="-128"/>
                <a:ea typeface="BIZ UDゴシック" panose="020B0400000000000000" pitchFamily="49" charset="-128"/>
              </a:rPr>
              <a:t>③改革スタイル</a:t>
            </a:r>
            <a:endParaRPr lang="en-US" altLang="ja-JP" sz="1200" dirty="0">
              <a:solidFill>
                <a:prstClr val="black"/>
              </a:solidFill>
              <a:latin typeface="BIZ UDゴシック" panose="020B0400000000000000" pitchFamily="49" charset="-128"/>
              <a:ea typeface="BIZ UDゴシック" panose="020B0400000000000000" pitchFamily="49" charset="-128"/>
            </a:endParaRPr>
          </a:p>
          <a:p>
            <a:r>
              <a:rPr lang="ja-JP" altLang="en-US" sz="1200" dirty="0">
                <a:solidFill>
                  <a:prstClr val="black"/>
                </a:solidFill>
                <a:latin typeface="BIZ UDゴシック" panose="020B0400000000000000" pitchFamily="49" charset="-128"/>
                <a:ea typeface="BIZ UDゴシック" panose="020B0400000000000000" pitchFamily="49" charset="-128"/>
              </a:rPr>
              <a:t>　　□　投資・予算</a:t>
            </a:r>
            <a:endParaRPr lang="en-US" altLang="ja-JP" sz="1200" dirty="0">
              <a:solidFill>
                <a:prstClr val="black"/>
              </a:solidFill>
              <a:latin typeface="BIZ UDゴシック" panose="020B0400000000000000" pitchFamily="49" charset="-128"/>
              <a:ea typeface="BIZ UDゴシック" panose="020B0400000000000000" pitchFamily="49" charset="-128"/>
            </a:endParaRPr>
          </a:p>
          <a:p>
            <a:r>
              <a:rPr lang="ja-JP" altLang="en-US" sz="1200" dirty="0">
                <a:solidFill>
                  <a:prstClr val="black"/>
                </a:solidFill>
                <a:latin typeface="BIZ UDゴシック" panose="020B0400000000000000" pitchFamily="49" charset="-128"/>
                <a:ea typeface="BIZ UDゴシック" panose="020B0400000000000000" pitchFamily="49" charset="-128"/>
              </a:rPr>
              <a:t>　　☑ 　条例・規則・運用ﾙｰﾙ</a:t>
            </a:r>
            <a:endParaRPr lang="en-US" altLang="ja-JP" sz="1200" dirty="0">
              <a:solidFill>
                <a:prstClr val="black"/>
              </a:solidFill>
              <a:latin typeface="BIZ UDゴシック" panose="020B0400000000000000" pitchFamily="49" charset="-128"/>
              <a:ea typeface="BIZ UDゴシック" panose="020B0400000000000000" pitchFamily="49" charset="-128"/>
            </a:endParaRPr>
          </a:p>
          <a:p>
            <a:r>
              <a:rPr lang="ja-JP" altLang="en-US" sz="1200" dirty="0">
                <a:solidFill>
                  <a:prstClr val="black"/>
                </a:solidFill>
                <a:latin typeface="BIZ UDゴシック" panose="020B0400000000000000" pitchFamily="49" charset="-128"/>
                <a:ea typeface="BIZ UDゴシック" panose="020B0400000000000000" pitchFamily="49" charset="-128"/>
              </a:rPr>
              <a:t>　　□　組織・経営形態</a:t>
            </a:r>
            <a:endParaRPr lang="en-US" altLang="ja-JP" sz="1200" dirty="0">
              <a:solidFill>
                <a:prstClr val="black"/>
              </a:solidFill>
              <a:latin typeface="BIZ UDゴシック" panose="020B0400000000000000" pitchFamily="49" charset="-128"/>
              <a:ea typeface="BIZ UDゴシック" panose="020B0400000000000000" pitchFamily="49" charset="-128"/>
            </a:endParaRPr>
          </a:p>
          <a:p>
            <a:r>
              <a:rPr lang="ja-JP" altLang="en-US" sz="1200" dirty="0">
                <a:solidFill>
                  <a:prstClr val="black"/>
                </a:solidFill>
                <a:latin typeface="BIZ UDゴシック" panose="020B0400000000000000" pitchFamily="49" charset="-128"/>
                <a:ea typeface="BIZ UDゴシック" panose="020B0400000000000000" pitchFamily="49" charset="-128"/>
              </a:rPr>
              <a:t>　　□　権限移譲</a:t>
            </a:r>
            <a:endParaRPr lang="en-US" altLang="ja-JP" sz="1200" dirty="0">
              <a:solidFill>
                <a:prstClr val="black"/>
              </a:solidFill>
              <a:latin typeface="BIZ UDゴシック" panose="020B0400000000000000" pitchFamily="49" charset="-128"/>
              <a:ea typeface="BIZ UDゴシック" panose="020B0400000000000000" pitchFamily="49" charset="-128"/>
            </a:endParaRPr>
          </a:p>
          <a:p>
            <a:endParaRPr lang="en-US" altLang="ja-JP" sz="1200" dirty="0">
              <a:solidFill>
                <a:prstClr val="black"/>
              </a:solidFill>
              <a:latin typeface="BIZ UDゴシック" panose="020B0400000000000000" pitchFamily="49" charset="-128"/>
              <a:ea typeface="BIZ UDゴシック" panose="020B0400000000000000" pitchFamily="49" charset="-128"/>
            </a:endParaRPr>
          </a:p>
          <a:p>
            <a:r>
              <a:rPr lang="ja-JP" altLang="en-US" sz="1200" dirty="0">
                <a:solidFill>
                  <a:prstClr val="black"/>
                </a:solidFill>
                <a:latin typeface="BIZ UDゴシック" panose="020B0400000000000000" pitchFamily="49" charset="-128"/>
                <a:ea typeface="BIZ UDゴシック" panose="020B0400000000000000" pitchFamily="49" charset="-128"/>
              </a:rPr>
              <a:t>④担当部局</a:t>
            </a:r>
            <a:endParaRPr lang="en-US" altLang="ja-JP" sz="1200" dirty="0">
              <a:solidFill>
                <a:prstClr val="black"/>
              </a:solidFill>
              <a:latin typeface="BIZ UDゴシック" panose="020B0400000000000000" pitchFamily="49" charset="-128"/>
              <a:ea typeface="BIZ UDゴシック" panose="020B0400000000000000" pitchFamily="49" charset="-128"/>
            </a:endParaRPr>
          </a:p>
          <a:p>
            <a:r>
              <a:rPr lang="ja-JP" altLang="en-US" sz="1200" dirty="0">
                <a:solidFill>
                  <a:prstClr val="black"/>
                </a:solidFill>
                <a:latin typeface="BIZ UDゴシック" panose="020B0400000000000000" pitchFamily="49" charset="-128"/>
                <a:ea typeface="BIZ UDゴシック" panose="020B0400000000000000" pitchFamily="49" charset="-128"/>
              </a:rPr>
              <a:t>　　市　会計室</a:t>
            </a:r>
            <a:endParaRPr lang="en-US" altLang="ja-JP" sz="1200" dirty="0">
              <a:solidFill>
                <a:prstClr val="black"/>
              </a:solidFill>
              <a:latin typeface="BIZ UDゴシック" panose="020B0400000000000000" pitchFamily="49" charset="-128"/>
              <a:ea typeface="BIZ UDゴシック" panose="020B0400000000000000" pitchFamily="49" charset="-128"/>
            </a:endParaRPr>
          </a:p>
          <a:p>
            <a:endParaRPr lang="en-US" altLang="ja-JP" sz="1200" dirty="0">
              <a:solidFill>
                <a:prstClr val="black"/>
              </a:solidFill>
              <a:latin typeface="BIZ UDゴシック" panose="020B0400000000000000" pitchFamily="49" charset="-128"/>
              <a:ea typeface="BIZ UDゴシック" panose="020B0400000000000000" pitchFamily="49" charset="-128"/>
            </a:endParaRPr>
          </a:p>
          <a:p>
            <a:r>
              <a:rPr lang="ja-JP" altLang="en-US" sz="1200" dirty="0">
                <a:solidFill>
                  <a:prstClr val="black"/>
                </a:solidFill>
                <a:latin typeface="BIZ UDゴシック" panose="020B0400000000000000" pitchFamily="49" charset="-128"/>
                <a:ea typeface="BIZ UDゴシック" panose="020B0400000000000000" pitchFamily="49" charset="-128"/>
              </a:rPr>
              <a:t>⑤時期</a:t>
            </a:r>
            <a:endParaRPr lang="en-US" altLang="ja-JP" sz="1200" dirty="0">
              <a:solidFill>
                <a:prstClr val="black"/>
              </a:solidFill>
              <a:latin typeface="BIZ UDゴシック" panose="020B0400000000000000" pitchFamily="49" charset="-128"/>
              <a:ea typeface="BIZ UDゴシック" panose="020B0400000000000000" pitchFamily="49" charset="-128"/>
            </a:endParaRPr>
          </a:p>
          <a:p>
            <a:r>
              <a:rPr lang="ja-JP" altLang="en-US" sz="1200" dirty="0">
                <a:solidFill>
                  <a:prstClr val="black"/>
                </a:solidFill>
                <a:latin typeface="BIZ UDゴシック" panose="020B0400000000000000" pitchFamily="49" charset="-128"/>
                <a:ea typeface="BIZ UDゴシック" panose="020B0400000000000000" pitchFamily="49" charset="-128"/>
              </a:rPr>
              <a:t>　</a:t>
            </a:r>
            <a:r>
              <a:rPr lang="en-US" altLang="ja-JP" sz="1200" dirty="0">
                <a:solidFill>
                  <a:prstClr val="black"/>
                </a:solidFill>
                <a:latin typeface="BIZ UDゴシック" panose="020B0400000000000000" pitchFamily="49" charset="-128"/>
                <a:ea typeface="BIZ UDゴシック" panose="020B0400000000000000" pitchFamily="49" charset="-128"/>
              </a:rPr>
              <a:t>2015</a:t>
            </a:r>
            <a:r>
              <a:rPr lang="ja-JP" altLang="en-US" sz="1200" dirty="0">
                <a:solidFill>
                  <a:prstClr val="black"/>
                </a:solidFill>
                <a:latin typeface="BIZ UDゴシック" panose="020B0400000000000000" pitchFamily="49" charset="-128"/>
                <a:ea typeface="BIZ UDゴシック" panose="020B0400000000000000" pitchFamily="49" charset="-128"/>
              </a:rPr>
              <a:t>年度（導入）</a:t>
            </a:r>
          </a:p>
        </p:txBody>
      </p:sp>
      <p:graphicFrame>
        <p:nvGraphicFramePr>
          <p:cNvPr id="7" name="表 6"/>
          <p:cNvGraphicFramePr>
            <a:graphicFrameLocks noGrp="1"/>
          </p:cNvGraphicFramePr>
          <p:nvPr>
            <p:extLst>
              <p:ext uri="{D42A27DB-BD31-4B8C-83A1-F6EECF244321}">
                <p14:modId xmlns:p14="http://schemas.microsoft.com/office/powerpoint/2010/main" val="422107310"/>
              </p:ext>
            </p:extLst>
          </p:nvPr>
        </p:nvGraphicFramePr>
        <p:xfrm>
          <a:off x="2267744" y="620688"/>
          <a:ext cx="6760556" cy="5480990"/>
        </p:xfrm>
        <a:graphic>
          <a:graphicData uri="http://schemas.openxmlformats.org/drawingml/2006/table">
            <a:tbl>
              <a:tblPr firstRow="1">
                <a:tableStyleId>{5C22544A-7EE6-4342-B048-85BDC9FD1C3A}</a:tableStyleId>
              </a:tblPr>
              <a:tblGrid>
                <a:gridCol w="1575980">
                  <a:extLst>
                    <a:ext uri="{9D8B030D-6E8A-4147-A177-3AD203B41FA5}">
                      <a16:colId xmlns:a16="http://schemas.microsoft.com/office/drawing/2014/main" val="20000"/>
                    </a:ext>
                  </a:extLst>
                </a:gridCol>
                <a:gridCol w="1411138">
                  <a:extLst>
                    <a:ext uri="{9D8B030D-6E8A-4147-A177-3AD203B41FA5}">
                      <a16:colId xmlns:a16="http://schemas.microsoft.com/office/drawing/2014/main" val="20001"/>
                    </a:ext>
                  </a:extLst>
                </a:gridCol>
                <a:gridCol w="1901230">
                  <a:extLst>
                    <a:ext uri="{9D8B030D-6E8A-4147-A177-3AD203B41FA5}">
                      <a16:colId xmlns:a16="http://schemas.microsoft.com/office/drawing/2014/main" val="20002"/>
                    </a:ext>
                  </a:extLst>
                </a:gridCol>
                <a:gridCol w="1872208">
                  <a:extLst>
                    <a:ext uri="{9D8B030D-6E8A-4147-A177-3AD203B41FA5}">
                      <a16:colId xmlns:a16="http://schemas.microsoft.com/office/drawing/2014/main" val="20003"/>
                    </a:ext>
                  </a:extLst>
                </a:gridCol>
              </a:tblGrid>
              <a:tr h="598550">
                <a:tc>
                  <a:txBody>
                    <a:bodyPr/>
                    <a:lstStyle/>
                    <a:p>
                      <a:pPr algn="ctr"/>
                      <a:r>
                        <a:rPr kumimoji="1" lang="ja-JP" altLang="en-US" sz="1500" dirty="0">
                          <a:latin typeface="Calibri" panose="020F0502020204030204" pitchFamily="34" charset="0"/>
                          <a:ea typeface="ＭＳ Ｐゴシック" panose="020B0600070205080204" pitchFamily="50" charset="-128"/>
                          <a:cs typeface="Calibri" panose="020F0502020204030204" pitchFamily="34" charset="0"/>
                        </a:rPr>
                        <a:t>改革前の課題</a:t>
                      </a:r>
                      <a:endParaRPr kumimoji="1" lang="en-US" altLang="ja-JP" sz="1500" dirty="0">
                        <a:latin typeface="Calibri" panose="020F0502020204030204" pitchFamily="34" charset="0"/>
                        <a:ea typeface="ＭＳ Ｐゴシック" panose="020B0600070205080204" pitchFamily="50" charset="-128"/>
                        <a:cs typeface="Calibri" panose="020F0502020204030204" pitchFamily="34" charset="0"/>
                      </a:endParaRPr>
                    </a:p>
                    <a:p>
                      <a:pPr algn="ctr"/>
                      <a:r>
                        <a:rPr kumimoji="1" lang="ja-JP" altLang="en-US" sz="1500" dirty="0">
                          <a:latin typeface="Calibri" panose="020F0502020204030204" pitchFamily="34" charset="0"/>
                          <a:ea typeface="ＭＳ Ｐゴシック" panose="020B0600070205080204" pitchFamily="50" charset="-128"/>
                          <a:cs typeface="Calibri" panose="020F0502020204030204" pitchFamily="34" charset="0"/>
                        </a:rPr>
                        <a:t>（</a:t>
                      </a:r>
                      <a:r>
                        <a:rPr kumimoji="1" lang="en-US" altLang="ja-JP" sz="1500" dirty="0">
                          <a:latin typeface="Calibri" panose="020F0502020204030204" pitchFamily="34" charset="0"/>
                          <a:ea typeface="ＭＳ Ｐゴシック" panose="020B0600070205080204" pitchFamily="50" charset="-128"/>
                          <a:cs typeface="Calibri" panose="020F0502020204030204" pitchFamily="34" charset="0"/>
                        </a:rPr>
                        <a:t>Why</a:t>
                      </a:r>
                      <a:r>
                        <a:rPr kumimoji="1" lang="ja-JP" altLang="en-US" sz="1500" dirty="0">
                          <a:latin typeface="Calibri" panose="020F0502020204030204" pitchFamily="34" charset="0"/>
                          <a:ea typeface="ＭＳ Ｐゴシック" panose="020B0600070205080204" pitchFamily="50" charset="-128"/>
                          <a:cs typeface="Calibri" panose="020F0502020204030204" pitchFamily="34" charset="0"/>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ja-JP" altLang="en-US" sz="1500" dirty="0">
                          <a:latin typeface="Calibri" panose="020F0502020204030204" pitchFamily="34" charset="0"/>
                          <a:ea typeface="ＭＳ Ｐゴシック" panose="020B0600070205080204" pitchFamily="50" charset="-128"/>
                          <a:cs typeface="Calibri" panose="020F0502020204030204" pitchFamily="34" charset="0"/>
                        </a:rPr>
                        <a:t>改革の方向性</a:t>
                      </a:r>
                      <a:endParaRPr kumimoji="1" lang="en-US" altLang="ja-JP" sz="1500" dirty="0">
                        <a:latin typeface="Calibri" panose="020F0502020204030204" pitchFamily="34" charset="0"/>
                        <a:ea typeface="ＭＳ Ｐゴシック" panose="020B0600070205080204" pitchFamily="50" charset="-128"/>
                        <a:cs typeface="Calibri" panose="020F0502020204030204" pitchFamily="34" charset="0"/>
                      </a:endParaRPr>
                    </a:p>
                    <a:p>
                      <a:pPr algn="ctr"/>
                      <a:r>
                        <a:rPr kumimoji="1" lang="ja-JP" altLang="en-US" sz="1500" dirty="0">
                          <a:latin typeface="Calibri" panose="020F0502020204030204" pitchFamily="34" charset="0"/>
                          <a:ea typeface="ＭＳ Ｐゴシック" panose="020B0600070205080204" pitchFamily="50" charset="-128"/>
                          <a:cs typeface="Calibri" panose="020F0502020204030204" pitchFamily="34" charset="0"/>
                        </a:rPr>
                        <a:t>（</a:t>
                      </a:r>
                      <a:r>
                        <a:rPr kumimoji="1" lang="en-US" altLang="ja-JP" sz="1500" dirty="0">
                          <a:latin typeface="Calibri" panose="020F0502020204030204" pitchFamily="34" charset="0"/>
                          <a:ea typeface="ＭＳ Ｐゴシック" panose="020B0600070205080204" pitchFamily="50" charset="-128"/>
                          <a:cs typeface="Calibri" panose="020F0502020204030204" pitchFamily="34" charset="0"/>
                        </a:rPr>
                        <a:t>Vision</a:t>
                      </a:r>
                      <a:r>
                        <a:rPr kumimoji="1" lang="ja-JP" altLang="en-US" sz="1500" dirty="0">
                          <a:latin typeface="Calibri" panose="020F0502020204030204" pitchFamily="34" charset="0"/>
                          <a:ea typeface="ＭＳ Ｐゴシック" panose="020B0600070205080204" pitchFamily="50" charset="-128"/>
                          <a:cs typeface="Calibri" panose="020F0502020204030204" pitchFamily="34" charset="0"/>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ja-JP" altLang="en-US" sz="1500" dirty="0">
                          <a:latin typeface="Calibri" panose="020F0502020204030204" pitchFamily="34" charset="0"/>
                          <a:ea typeface="ＭＳ Ｐゴシック" panose="020B0600070205080204" pitchFamily="50" charset="-128"/>
                          <a:cs typeface="Calibri" panose="020F0502020204030204" pitchFamily="34" charset="0"/>
                        </a:rPr>
                        <a:t>何をどう改革したか</a:t>
                      </a:r>
                      <a:endParaRPr kumimoji="1" lang="en-US" altLang="ja-JP" sz="1500" dirty="0">
                        <a:latin typeface="Calibri" panose="020F0502020204030204" pitchFamily="34" charset="0"/>
                        <a:ea typeface="ＭＳ Ｐゴシック" panose="020B0600070205080204" pitchFamily="50" charset="-128"/>
                        <a:cs typeface="Calibri" panose="020F0502020204030204" pitchFamily="34" charset="0"/>
                      </a:endParaRPr>
                    </a:p>
                    <a:p>
                      <a:pPr algn="ctr"/>
                      <a:r>
                        <a:rPr kumimoji="1" lang="ja-JP" altLang="en-US" sz="1500" dirty="0">
                          <a:latin typeface="Calibri" panose="020F0502020204030204" pitchFamily="34" charset="0"/>
                          <a:ea typeface="ＭＳ Ｐゴシック" panose="020B0600070205080204" pitchFamily="50" charset="-128"/>
                          <a:cs typeface="Calibri" panose="020F0502020204030204" pitchFamily="34" charset="0"/>
                        </a:rPr>
                        <a:t>（</a:t>
                      </a:r>
                      <a:r>
                        <a:rPr kumimoji="1" lang="en-US" altLang="ja-JP" sz="1500" dirty="0">
                          <a:latin typeface="Calibri" panose="020F0502020204030204" pitchFamily="34" charset="0"/>
                          <a:ea typeface="ＭＳ Ｐゴシック" panose="020B0600070205080204" pitchFamily="50" charset="-128"/>
                          <a:cs typeface="Calibri" panose="020F0502020204030204" pitchFamily="34" charset="0"/>
                        </a:rPr>
                        <a:t>What</a:t>
                      </a:r>
                      <a:r>
                        <a:rPr kumimoji="1" lang="ja-JP" altLang="en-US" sz="1500" dirty="0">
                          <a:latin typeface="Calibri" panose="020F0502020204030204" pitchFamily="34" charset="0"/>
                          <a:ea typeface="ＭＳ Ｐゴシック" panose="020B0600070205080204" pitchFamily="50" charset="-128"/>
                          <a:cs typeface="Calibri" panose="020F0502020204030204" pitchFamily="34" charset="0"/>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ja-JP" altLang="en-US" sz="1500" dirty="0">
                          <a:latin typeface="Calibri" panose="020F0502020204030204" pitchFamily="34" charset="0"/>
                          <a:ea typeface="ＭＳ Ｐゴシック" panose="020B0600070205080204" pitchFamily="50" charset="-128"/>
                          <a:cs typeface="Calibri" panose="020F0502020204030204" pitchFamily="34" charset="0"/>
                        </a:rPr>
                        <a:t>主な成果</a:t>
                      </a:r>
                      <a:endParaRPr kumimoji="1" lang="en-US" altLang="ja-JP" sz="1500" dirty="0">
                        <a:latin typeface="Calibri" panose="020F0502020204030204" pitchFamily="34" charset="0"/>
                        <a:ea typeface="ＭＳ Ｐゴシック" panose="020B0600070205080204" pitchFamily="50" charset="-128"/>
                        <a:cs typeface="Calibri" panose="020F0502020204030204" pitchFamily="34" charset="0"/>
                      </a:endParaRPr>
                    </a:p>
                    <a:p>
                      <a:pPr algn="ctr"/>
                      <a:r>
                        <a:rPr kumimoji="1" lang="ja-JP" altLang="en-US" sz="1500" dirty="0">
                          <a:latin typeface="Calibri" panose="020F0502020204030204" pitchFamily="34" charset="0"/>
                          <a:ea typeface="ＭＳ Ｐゴシック" panose="020B0600070205080204" pitchFamily="50" charset="-128"/>
                          <a:cs typeface="Calibri" panose="020F0502020204030204" pitchFamily="34" charset="0"/>
                        </a:rPr>
                        <a:t>（</a:t>
                      </a:r>
                      <a:r>
                        <a:rPr kumimoji="1" lang="en-US" altLang="ja-JP" sz="1500" dirty="0">
                          <a:latin typeface="Calibri" panose="020F0502020204030204" pitchFamily="34" charset="0"/>
                          <a:ea typeface="ＭＳ Ｐゴシック" panose="020B0600070205080204" pitchFamily="50" charset="-128"/>
                          <a:cs typeface="Calibri" panose="020F0502020204030204" pitchFamily="34" charset="0"/>
                        </a:rPr>
                        <a:t>Outcome</a:t>
                      </a:r>
                      <a:r>
                        <a:rPr kumimoji="1" lang="ja-JP" altLang="en-US" sz="1500" dirty="0">
                          <a:latin typeface="Calibri" panose="020F0502020204030204" pitchFamily="34" charset="0"/>
                          <a:ea typeface="ＭＳ Ｐゴシック" panose="020B0600070205080204" pitchFamily="50" charset="-128"/>
                          <a:cs typeface="Calibri" panose="020F0502020204030204" pitchFamily="34" charset="0"/>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0"/>
                  </a:ext>
                </a:extLst>
              </a:tr>
              <a:tr h="4882440">
                <a:tc>
                  <a:txBody>
                    <a:bodyPr/>
                    <a:lstStyle/>
                    <a:p>
                      <a:pPr marL="72000" marR="0" indent="-457200" algn="l" defTabSz="914400" rtl="0" eaLnBrk="1" fontAlgn="auto" latinLnBrk="0" hangingPunct="1">
                        <a:lnSpc>
                          <a:spcPct val="100000"/>
                        </a:lnSpc>
                        <a:spcBef>
                          <a:spcPts val="0"/>
                        </a:spcBef>
                        <a:spcAft>
                          <a:spcPts val="0"/>
                        </a:spcAft>
                        <a:buClrTx/>
                        <a:buSzTx/>
                        <a:buFontTx/>
                        <a:buNone/>
                        <a:tabLst/>
                        <a:defRPr/>
                      </a:pPr>
                      <a:endParaRPr kumimoji="1" lang="en-US" altLang="ja-JP" sz="900" kern="120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endParaRPr>
                    </a:p>
                    <a:p>
                      <a:pPr marL="72000" marR="0" indent="-457200" algn="just" defTabSz="914400" rtl="0" eaLnBrk="1" fontAlgn="auto" latinLnBrk="0" hangingPunct="1">
                        <a:lnSpc>
                          <a:spcPct val="100000"/>
                        </a:lnSpc>
                        <a:spcBef>
                          <a:spcPts val="0"/>
                        </a:spcBef>
                        <a:spcAft>
                          <a:spcPts val="0"/>
                        </a:spcAft>
                        <a:buClrTx/>
                        <a:buSzTx/>
                        <a:buFontTx/>
                        <a:buNone/>
                        <a:tabLst/>
                        <a:defRPr/>
                      </a:pPr>
                      <a:r>
                        <a:rPr kumimoji="1" lang="ja-JP" altLang="en-US" sz="1200" kern="1200" dirty="0">
                          <a:solidFill>
                            <a:schemeClr val="dk1"/>
                          </a:solidFill>
                          <a:latin typeface="Calibri" panose="020F0502020204030204" pitchFamily="34" charset="0"/>
                          <a:ea typeface="ＭＳ Ｐゴシック" panose="020B0600070205080204" pitchFamily="50" charset="-128"/>
                          <a:cs typeface="Calibri" panose="020F0502020204030204" pitchFamily="34" charset="0"/>
                        </a:rPr>
                        <a:t>  旧来の官庁会計である現金主義・単式簿記は、次のような課題を抱えている。</a:t>
                      </a:r>
                      <a:endParaRPr kumimoji="1" lang="en-US" altLang="ja-JP" sz="1200" kern="1200" dirty="0">
                        <a:solidFill>
                          <a:schemeClr val="dk1"/>
                        </a:solidFill>
                        <a:latin typeface="Calibri" panose="020F0502020204030204" pitchFamily="34" charset="0"/>
                        <a:ea typeface="ＭＳ Ｐゴシック" panose="020B0600070205080204" pitchFamily="50" charset="-128"/>
                        <a:cs typeface="Calibri" panose="020F0502020204030204" pitchFamily="34" charset="0"/>
                      </a:endParaRPr>
                    </a:p>
                    <a:p>
                      <a:pPr marL="72000" indent="-457200" algn="just">
                        <a:lnSpc>
                          <a:spcPct val="100000"/>
                        </a:lnSpc>
                      </a:pPr>
                      <a:endParaRPr kumimoji="1" lang="en-US" altLang="ja-JP" sz="1200" kern="1200" dirty="0">
                        <a:solidFill>
                          <a:schemeClr val="dk1"/>
                        </a:solidFill>
                        <a:latin typeface="Calibri" panose="020F0502020204030204" pitchFamily="34" charset="0"/>
                        <a:ea typeface="ＭＳ Ｐゴシック" panose="020B0600070205080204" pitchFamily="50" charset="-128"/>
                        <a:cs typeface="Calibri" panose="020F0502020204030204" pitchFamily="34" charset="0"/>
                      </a:endParaRPr>
                    </a:p>
                    <a:p>
                      <a:pPr marL="72000" indent="-457200" algn="just">
                        <a:lnSpc>
                          <a:spcPct val="100000"/>
                        </a:lnSpc>
                      </a:pPr>
                      <a:r>
                        <a:rPr kumimoji="1" lang="ja-JP" altLang="en-US" sz="1200" kern="1200" dirty="0">
                          <a:solidFill>
                            <a:schemeClr val="dk1"/>
                          </a:solidFill>
                          <a:latin typeface="Calibri" panose="020F0502020204030204" pitchFamily="34" charset="0"/>
                          <a:ea typeface="ＭＳ Ｐゴシック" panose="020B0600070205080204" pitchFamily="50" charset="-128"/>
                          <a:cs typeface="Calibri" panose="020F0502020204030204" pitchFamily="34" charset="0"/>
                        </a:rPr>
                        <a:t>・資産・負債に関するストック情報が不十分</a:t>
                      </a:r>
                      <a:endParaRPr kumimoji="1" lang="en-US" altLang="ja-JP" sz="1200" kern="1200" dirty="0">
                        <a:solidFill>
                          <a:schemeClr val="dk1"/>
                        </a:solidFill>
                        <a:latin typeface="Calibri" panose="020F0502020204030204" pitchFamily="34" charset="0"/>
                        <a:ea typeface="ＭＳ Ｐゴシック" panose="020B0600070205080204" pitchFamily="50" charset="-128"/>
                        <a:cs typeface="Calibri" panose="020F0502020204030204" pitchFamily="34" charset="0"/>
                      </a:endParaRPr>
                    </a:p>
                    <a:p>
                      <a:pPr marL="72000" indent="-457200" algn="just">
                        <a:lnSpc>
                          <a:spcPct val="100000"/>
                        </a:lnSpc>
                      </a:pPr>
                      <a:r>
                        <a:rPr kumimoji="1" lang="ja-JP" altLang="en-US" sz="1200" kern="1200" dirty="0">
                          <a:solidFill>
                            <a:schemeClr val="dk1"/>
                          </a:solidFill>
                          <a:latin typeface="Calibri" panose="020F0502020204030204" pitchFamily="34" charset="0"/>
                          <a:ea typeface="ＭＳ Ｐゴシック" panose="020B0600070205080204" pitchFamily="50" charset="-128"/>
                          <a:cs typeface="Calibri" panose="020F0502020204030204" pitchFamily="34" charset="0"/>
                        </a:rPr>
                        <a:t>・減価償却費等のコスト情報が不十分</a:t>
                      </a:r>
                    </a:p>
                    <a:p>
                      <a:pPr marL="72000" indent="-457200" algn="just">
                        <a:lnSpc>
                          <a:spcPct val="100000"/>
                        </a:lnSpc>
                      </a:pPr>
                      <a:r>
                        <a:rPr kumimoji="1" lang="ja-JP" altLang="en-US" sz="1200" kern="1200" dirty="0">
                          <a:solidFill>
                            <a:schemeClr val="dk1"/>
                          </a:solidFill>
                          <a:latin typeface="Calibri" panose="020F0502020204030204" pitchFamily="34" charset="0"/>
                          <a:ea typeface="ＭＳ Ｐゴシック" panose="020B0600070205080204" pitchFamily="50" charset="-128"/>
                          <a:cs typeface="Calibri" panose="020F0502020204030204" pitchFamily="34" charset="0"/>
                        </a:rPr>
                        <a:t>・財務情報の開示に関する一定のルールがなく、説明責任を果たせない</a:t>
                      </a:r>
                      <a:endParaRPr kumimoji="1" lang="en-US" altLang="ja-JP" sz="1200" kern="1200" dirty="0">
                        <a:solidFill>
                          <a:schemeClr val="dk1"/>
                        </a:solidFill>
                        <a:latin typeface="Calibri" panose="020F0502020204030204" pitchFamily="34" charset="0"/>
                        <a:ea typeface="ＭＳ Ｐゴシック" panose="020B0600070205080204" pitchFamily="50" charset="-128"/>
                        <a:cs typeface="Calibri" panose="020F0502020204030204" pitchFamily="34" charset="0"/>
                      </a:endParaRPr>
                    </a:p>
                    <a:p>
                      <a:pPr marL="72000" indent="-457200" algn="just">
                        <a:lnSpc>
                          <a:spcPct val="100000"/>
                        </a:lnSpc>
                      </a:pPr>
                      <a:r>
                        <a:rPr kumimoji="1" lang="ja-JP" altLang="en-US" sz="1200" kern="1200" dirty="0">
                          <a:solidFill>
                            <a:schemeClr val="dk1"/>
                          </a:solidFill>
                          <a:latin typeface="Calibri" panose="020F0502020204030204" pitchFamily="34" charset="0"/>
                          <a:ea typeface="ＭＳ Ｐゴシック" panose="020B0600070205080204" pitchFamily="50" charset="-128"/>
                          <a:cs typeface="Calibri" panose="020F0502020204030204" pitchFamily="34" charset="0"/>
                        </a:rPr>
                        <a:t>・予算（</a:t>
                      </a:r>
                      <a:r>
                        <a:rPr kumimoji="1" lang="en-US" altLang="ja-JP" sz="1200" kern="1200" dirty="0">
                          <a:solidFill>
                            <a:schemeClr val="dk1"/>
                          </a:solidFill>
                          <a:latin typeface="Calibri" panose="020F0502020204030204" pitchFamily="34" charset="0"/>
                          <a:ea typeface="ＭＳ Ｐゴシック" panose="020B0600070205080204" pitchFamily="50" charset="-128"/>
                          <a:cs typeface="Calibri" panose="020F0502020204030204" pitchFamily="34" charset="0"/>
                        </a:rPr>
                        <a:t>Plan</a:t>
                      </a:r>
                      <a:r>
                        <a:rPr kumimoji="1" lang="ja-JP" altLang="en-US" sz="1200" kern="1200" dirty="0">
                          <a:solidFill>
                            <a:schemeClr val="dk1"/>
                          </a:solidFill>
                          <a:latin typeface="Calibri" panose="020F0502020204030204" pitchFamily="34" charset="0"/>
                          <a:ea typeface="ＭＳ Ｐゴシック" panose="020B0600070205080204" pitchFamily="50" charset="-128"/>
                          <a:cs typeface="Calibri" panose="020F0502020204030204" pitchFamily="34" charset="0"/>
                        </a:rPr>
                        <a:t>）と執行（</a:t>
                      </a:r>
                      <a:r>
                        <a:rPr kumimoji="1" lang="en-US" altLang="ja-JP" sz="1200" kern="1200" dirty="0">
                          <a:solidFill>
                            <a:schemeClr val="dk1"/>
                          </a:solidFill>
                          <a:latin typeface="Calibri" panose="020F0502020204030204" pitchFamily="34" charset="0"/>
                          <a:ea typeface="ＭＳ Ｐゴシック" panose="020B0600070205080204" pitchFamily="50" charset="-128"/>
                          <a:cs typeface="Calibri" panose="020F0502020204030204" pitchFamily="34" charset="0"/>
                        </a:rPr>
                        <a:t>Do</a:t>
                      </a:r>
                      <a:r>
                        <a:rPr kumimoji="1" lang="ja-JP" altLang="en-US" sz="1200" kern="1200" dirty="0">
                          <a:solidFill>
                            <a:schemeClr val="dk1"/>
                          </a:solidFill>
                          <a:latin typeface="Calibri" panose="020F0502020204030204" pitchFamily="34" charset="0"/>
                          <a:ea typeface="ＭＳ Ｐゴシック" panose="020B0600070205080204" pitchFamily="50" charset="-128"/>
                          <a:cs typeface="Calibri" panose="020F0502020204030204" pitchFamily="34" charset="0"/>
                        </a:rPr>
                        <a:t>）が重視され、検証（</a:t>
                      </a:r>
                      <a:r>
                        <a:rPr kumimoji="1" lang="en-US" altLang="ja-JP" sz="1200" kern="1200" dirty="0">
                          <a:solidFill>
                            <a:schemeClr val="dk1"/>
                          </a:solidFill>
                          <a:latin typeface="Calibri" panose="020F0502020204030204" pitchFamily="34" charset="0"/>
                          <a:ea typeface="ＭＳ Ｐゴシック" panose="020B0600070205080204" pitchFamily="50" charset="-128"/>
                          <a:cs typeface="Calibri" panose="020F0502020204030204" pitchFamily="34" charset="0"/>
                        </a:rPr>
                        <a:t>Check</a:t>
                      </a:r>
                      <a:r>
                        <a:rPr kumimoji="1" lang="ja-JP" altLang="en-US" sz="1200" kern="1200" dirty="0">
                          <a:solidFill>
                            <a:schemeClr val="dk1"/>
                          </a:solidFill>
                          <a:latin typeface="Calibri" panose="020F0502020204030204" pitchFamily="34" charset="0"/>
                          <a:ea typeface="ＭＳ Ｐゴシック" panose="020B0600070205080204" pitchFamily="50" charset="-128"/>
                          <a:cs typeface="Calibri" panose="020F0502020204030204" pitchFamily="34" charset="0"/>
                        </a:rPr>
                        <a:t>） や見直し（</a:t>
                      </a:r>
                      <a:r>
                        <a:rPr kumimoji="1" lang="en-US" altLang="ja-JP" sz="1200" kern="1200" dirty="0">
                          <a:solidFill>
                            <a:schemeClr val="dk1"/>
                          </a:solidFill>
                          <a:latin typeface="Calibri" panose="020F0502020204030204" pitchFamily="34" charset="0"/>
                          <a:ea typeface="ＭＳ Ｐゴシック" panose="020B0600070205080204" pitchFamily="50" charset="-128"/>
                          <a:cs typeface="Calibri" panose="020F0502020204030204" pitchFamily="34" charset="0"/>
                        </a:rPr>
                        <a:t>Action</a:t>
                      </a:r>
                      <a:r>
                        <a:rPr kumimoji="1" lang="ja-JP" altLang="en-US" sz="1200" kern="1200" dirty="0">
                          <a:solidFill>
                            <a:schemeClr val="dk1"/>
                          </a:solidFill>
                          <a:latin typeface="Calibri" panose="020F0502020204030204" pitchFamily="34" charset="0"/>
                          <a:ea typeface="ＭＳ Ｐゴシック" panose="020B0600070205080204" pitchFamily="50" charset="-128"/>
                          <a:cs typeface="Calibri" panose="020F0502020204030204" pitchFamily="34" charset="0"/>
                        </a:rPr>
                        <a:t>）が十分ではない </a:t>
                      </a:r>
                      <a:endParaRPr kumimoji="1" lang="en-US" altLang="ja-JP" sz="1200" kern="1200" dirty="0">
                        <a:solidFill>
                          <a:schemeClr val="dk1"/>
                        </a:solidFill>
                        <a:latin typeface="Calibri" panose="020F0502020204030204" pitchFamily="34" charset="0"/>
                        <a:ea typeface="ＭＳ Ｐゴシック" panose="020B0600070205080204" pitchFamily="50" charset="-128"/>
                        <a:cs typeface="Calibri" panose="020F0502020204030204" pitchFamily="34" charset="0"/>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72000" indent="-457200" algn="l" defTabSz="914400" rtl="0" eaLnBrk="1" latinLnBrk="0" hangingPunct="1"/>
                      <a:endParaRPr kumimoji="1" lang="en-US" altLang="ja-JP" sz="1200" kern="1200" dirty="0">
                        <a:solidFill>
                          <a:schemeClr val="dk1"/>
                        </a:solidFill>
                        <a:latin typeface="Calibri" panose="020F0502020204030204" pitchFamily="34" charset="0"/>
                        <a:ea typeface="ＭＳ Ｐゴシック" panose="020B0600070205080204" pitchFamily="50" charset="-128"/>
                        <a:cs typeface="Calibri" panose="020F0502020204030204" pitchFamily="34" charset="0"/>
                      </a:endParaRPr>
                    </a:p>
                    <a:p>
                      <a:pPr marL="72000" indent="-457200" algn="just" defTabSz="914400" rtl="0" eaLnBrk="1" latinLnBrk="0" hangingPunct="1"/>
                      <a:r>
                        <a:rPr kumimoji="1" lang="ja-JP" altLang="en-US" sz="1200" kern="1200" dirty="0">
                          <a:solidFill>
                            <a:schemeClr val="dk1"/>
                          </a:solidFill>
                          <a:latin typeface="Calibri" panose="020F0502020204030204" pitchFamily="34" charset="0"/>
                          <a:ea typeface="ＭＳ Ｐゴシック" panose="020B0600070205080204" pitchFamily="50" charset="-128"/>
                          <a:cs typeface="Calibri" panose="020F0502020204030204" pitchFamily="34" charset="0"/>
                        </a:rPr>
                        <a:t>  全国的にも先進性の高い大阪府と同様の新公会計制度（発生主義・複式簿記・日々仕訳）を導入する。</a:t>
                      </a:r>
                      <a:endParaRPr kumimoji="1" lang="en-US" altLang="ja-JP" sz="1200" kern="1200" dirty="0">
                        <a:solidFill>
                          <a:schemeClr val="dk1"/>
                        </a:solidFill>
                        <a:latin typeface="Calibri" panose="020F0502020204030204" pitchFamily="34" charset="0"/>
                        <a:ea typeface="ＭＳ Ｐゴシック" panose="020B0600070205080204" pitchFamily="50" charset="-128"/>
                        <a:cs typeface="Calibri" panose="020F0502020204030204" pitchFamily="34" charset="0"/>
                      </a:endParaRPr>
                    </a:p>
                    <a:p>
                      <a:pPr marL="72000" indent="-457200" algn="l" defTabSz="914400" rtl="0" eaLnBrk="1" latinLnBrk="0" hangingPunct="1"/>
                      <a:endParaRPr kumimoji="1" lang="en-US" altLang="ja-JP" sz="1200" kern="1200" dirty="0">
                        <a:solidFill>
                          <a:schemeClr val="dk1"/>
                        </a:solidFill>
                        <a:latin typeface="Calibri" panose="020F0502020204030204" pitchFamily="34" charset="0"/>
                        <a:ea typeface="ＭＳ Ｐゴシック" panose="020B0600070205080204" pitchFamily="50" charset="-128"/>
                        <a:cs typeface="Calibri" panose="020F0502020204030204" pitchFamily="34" charset="0"/>
                      </a:endParaRPr>
                    </a:p>
                    <a:p>
                      <a:pPr marL="72000" indent="-457200" algn="just" defTabSz="914400" rtl="0" eaLnBrk="1" latinLnBrk="0" hangingPunct="1"/>
                      <a:r>
                        <a:rPr kumimoji="1" lang="ja-JP" altLang="en-US" sz="1200" kern="1200" baseline="0" dirty="0">
                          <a:solidFill>
                            <a:schemeClr val="dk1"/>
                          </a:solidFill>
                          <a:latin typeface="Calibri" panose="020F0502020204030204" pitchFamily="34" charset="0"/>
                          <a:ea typeface="ＭＳ Ｐゴシック" panose="020B0600070205080204" pitchFamily="50" charset="-128"/>
                          <a:cs typeface="Calibri" panose="020F0502020204030204" pitchFamily="34" charset="0"/>
                        </a:rPr>
                        <a:t>  </a:t>
                      </a:r>
                      <a:r>
                        <a:rPr kumimoji="1" lang="ja-JP" altLang="en-US" sz="1200" kern="1200" dirty="0">
                          <a:solidFill>
                            <a:schemeClr val="dk1"/>
                          </a:solidFill>
                          <a:latin typeface="Calibri" panose="020F0502020204030204" pitchFamily="34" charset="0"/>
                          <a:ea typeface="ＭＳ Ｐゴシック" panose="020B0600070205080204" pitchFamily="50" charset="-128"/>
                          <a:cs typeface="Calibri" panose="020F0502020204030204" pitchFamily="34" charset="0"/>
                        </a:rPr>
                        <a:t>財務諸表を作成し、従来の官庁会計では見えにくかったストック情報やコスト情報を明らかにする。</a:t>
                      </a:r>
                      <a:endParaRPr kumimoji="1" lang="en-US" altLang="ja-JP" sz="1200" kern="1200" dirty="0">
                        <a:solidFill>
                          <a:schemeClr val="dk1"/>
                        </a:solidFill>
                        <a:latin typeface="Calibri" panose="020F0502020204030204" pitchFamily="34" charset="0"/>
                        <a:ea typeface="ＭＳ Ｐゴシック" panose="020B0600070205080204" pitchFamily="50" charset="-128"/>
                        <a:cs typeface="Calibri" panose="020F0502020204030204" pitchFamily="34" charset="0"/>
                      </a:endParaRPr>
                    </a:p>
                    <a:p>
                      <a:pPr marL="72000" indent="-457200" algn="l" defTabSz="914400" rtl="0" eaLnBrk="1" latinLnBrk="0" hangingPunct="1"/>
                      <a:endParaRPr kumimoji="1" lang="en-US" altLang="ja-JP" sz="1200" kern="1200" dirty="0">
                        <a:solidFill>
                          <a:schemeClr val="dk1"/>
                        </a:solidFill>
                        <a:latin typeface="Calibri" panose="020F0502020204030204" pitchFamily="34" charset="0"/>
                        <a:ea typeface="ＭＳ Ｐゴシック" panose="020B0600070205080204" pitchFamily="50" charset="-128"/>
                        <a:cs typeface="Calibri" panose="020F0502020204030204" pitchFamily="34" charset="0"/>
                      </a:endParaRPr>
                    </a:p>
                    <a:p>
                      <a:pPr marL="72000" indent="-457200" algn="just" defTabSz="914400" rtl="0" eaLnBrk="1" latinLnBrk="0" hangingPunct="1"/>
                      <a:r>
                        <a:rPr kumimoji="1" lang="ja-JP" altLang="en-US" sz="1200" kern="1200" baseline="0" dirty="0">
                          <a:solidFill>
                            <a:schemeClr val="dk1"/>
                          </a:solidFill>
                          <a:latin typeface="Calibri" panose="020F0502020204030204" pitchFamily="34" charset="0"/>
                          <a:ea typeface="ＭＳ Ｐゴシック" panose="020B0600070205080204" pitchFamily="50" charset="-128"/>
                          <a:cs typeface="Calibri" panose="020F0502020204030204" pitchFamily="34" charset="0"/>
                        </a:rPr>
                        <a:t>  </a:t>
                      </a:r>
                      <a:r>
                        <a:rPr kumimoji="1" lang="ja-JP" altLang="en-US" sz="1200" kern="1200" dirty="0">
                          <a:solidFill>
                            <a:schemeClr val="dk1"/>
                          </a:solidFill>
                          <a:latin typeface="Calibri" panose="020F0502020204030204" pitchFamily="34" charset="0"/>
                          <a:ea typeface="ＭＳ Ｐゴシック" panose="020B0600070205080204" pitchFamily="50" charset="-128"/>
                          <a:cs typeface="Calibri" panose="020F0502020204030204" pitchFamily="34" charset="0"/>
                        </a:rPr>
                        <a:t>各事業部門が自ら財務諸表を分析し、フルコスト情報等を把握して事業の分析や改善に生かせるよう、職員一人ひとりの能力を向上させる。</a:t>
                      </a:r>
                      <a:endParaRPr kumimoji="1" lang="en-US" altLang="ja-JP" sz="1200" kern="1200" dirty="0">
                        <a:solidFill>
                          <a:srgbClr val="FF0000"/>
                        </a:solidFill>
                        <a:latin typeface="Calibri" panose="020F0502020204030204" pitchFamily="34" charset="0"/>
                        <a:ea typeface="ＭＳ Ｐゴシック" panose="020B0600070205080204" pitchFamily="50" charset="-128"/>
                        <a:cs typeface="Calibri" panose="020F0502020204030204" pitchFamily="34" charset="0"/>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72000" indent="-457200">
                        <a:spcBef>
                          <a:spcPts val="0"/>
                        </a:spcBef>
                      </a:pPr>
                      <a:endParaRPr kumimoji="1" lang="en-US" altLang="ja-JP" sz="1200" kern="1200" dirty="0">
                        <a:solidFill>
                          <a:schemeClr val="dk1"/>
                        </a:solidFill>
                        <a:latin typeface="Calibri" panose="020F0502020204030204" pitchFamily="34" charset="0"/>
                        <a:ea typeface="ＭＳ Ｐゴシック" panose="020B0600070205080204" pitchFamily="50" charset="-128"/>
                        <a:cs typeface="Calibri" panose="020F0502020204030204" pitchFamily="34" charset="0"/>
                      </a:endParaRPr>
                    </a:p>
                    <a:p>
                      <a:pPr marL="72000" indent="-457200" algn="just">
                        <a:spcBef>
                          <a:spcPts val="0"/>
                        </a:spcBef>
                      </a:pPr>
                      <a:r>
                        <a:rPr kumimoji="1" lang="ja-JP" altLang="en-US" sz="1200" kern="1200" dirty="0">
                          <a:solidFill>
                            <a:schemeClr val="dk1"/>
                          </a:solidFill>
                          <a:latin typeface="Calibri" panose="020F0502020204030204" pitchFamily="34" charset="0"/>
                          <a:ea typeface="ＭＳ Ｐゴシック" panose="020B0600070205080204" pitchFamily="50" charset="-128"/>
                          <a:cs typeface="Calibri" panose="020F0502020204030204" pitchFamily="34" charset="0"/>
                        </a:rPr>
                        <a:t>・財務諸表作成基準等の策定</a:t>
                      </a:r>
                      <a:endParaRPr kumimoji="1" lang="en-US" altLang="ja-JP" sz="1200" kern="1200" dirty="0">
                        <a:solidFill>
                          <a:schemeClr val="dk1"/>
                        </a:solidFill>
                        <a:latin typeface="Calibri" panose="020F0502020204030204" pitchFamily="34" charset="0"/>
                        <a:ea typeface="ＭＳ Ｐゴシック" panose="020B0600070205080204" pitchFamily="50" charset="-128"/>
                        <a:cs typeface="Calibri" panose="020F0502020204030204" pitchFamily="34" charset="0"/>
                      </a:endParaRPr>
                    </a:p>
                    <a:p>
                      <a:pPr marL="72000" indent="-457200" algn="just">
                        <a:spcBef>
                          <a:spcPts val="0"/>
                        </a:spcBef>
                      </a:pPr>
                      <a:r>
                        <a:rPr kumimoji="1" lang="ja-JP" altLang="en-US" sz="1200" kern="1200" dirty="0">
                          <a:solidFill>
                            <a:schemeClr val="dk1"/>
                          </a:solidFill>
                          <a:latin typeface="Calibri" panose="020F0502020204030204" pitchFamily="34" charset="0"/>
                          <a:ea typeface="ＭＳ Ｐゴシック" panose="020B0600070205080204" pitchFamily="50" charset="-128"/>
                          <a:cs typeface="Calibri" panose="020F0502020204030204" pitchFamily="34" charset="0"/>
                        </a:rPr>
                        <a:t>・システム改修の実施</a:t>
                      </a:r>
                      <a:endParaRPr kumimoji="1" lang="en-US" altLang="ja-JP" sz="1200" kern="1200" dirty="0">
                        <a:solidFill>
                          <a:schemeClr val="dk1"/>
                        </a:solidFill>
                        <a:latin typeface="Calibri" panose="020F0502020204030204" pitchFamily="34" charset="0"/>
                        <a:ea typeface="ＭＳ Ｐゴシック" panose="020B0600070205080204" pitchFamily="50" charset="-128"/>
                        <a:cs typeface="Calibri" panose="020F0502020204030204" pitchFamily="34" charset="0"/>
                      </a:endParaRPr>
                    </a:p>
                    <a:p>
                      <a:pPr marL="72000" indent="-457200">
                        <a:spcBef>
                          <a:spcPts val="0"/>
                        </a:spcBef>
                      </a:pPr>
                      <a:endParaRPr kumimoji="1" lang="en-US" altLang="ja-JP" sz="1200" kern="1200" dirty="0">
                        <a:solidFill>
                          <a:schemeClr val="dk1"/>
                        </a:solidFill>
                        <a:latin typeface="Calibri" panose="020F0502020204030204" pitchFamily="34" charset="0"/>
                        <a:ea typeface="ＭＳ Ｐゴシック" panose="020B0600070205080204" pitchFamily="50" charset="-128"/>
                        <a:cs typeface="Calibri" panose="020F0502020204030204" pitchFamily="34" charset="0"/>
                      </a:endParaRPr>
                    </a:p>
                    <a:p>
                      <a:pPr marL="72000" marR="0" indent="-457200" algn="just" defTabSz="914400" rtl="0" eaLnBrk="1" fontAlgn="auto" latinLnBrk="0" hangingPunct="1">
                        <a:lnSpc>
                          <a:spcPct val="100000"/>
                        </a:lnSpc>
                        <a:spcBef>
                          <a:spcPts val="0"/>
                        </a:spcBef>
                        <a:spcAft>
                          <a:spcPts val="0"/>
                        </a:spcAft>
                        <a:buClrTx/>
                        <a:buSzTx/>
                        <a:buFontTx/>
                        <a:buNone/>
                        <a:tabLst/>
                        <a:defRPr/>
                      </a:pPr>
                      <a:r>
                        <a:rPr kumimoji="1" lang="ja-JP" altLang="en-US" sz="1200" kern="1200" dirty="0">
                          <a:solidFill>
                            <a:schemeClr val="dk1"/>
                          </a:solidFill>
                          <a:latin typeface="Calibri" panose="020F0502020204030204" pitchFamily="34" charset="0"/>
                          <a:ea typeface="ＭＳ Ｐゴシック" panose="020B0600070205080204" pitchFamily="50" charset="-128"/>
                          <a:cs typeface="Calibri" panose="020F0502020204030204" pitchFamily="34" charset="0"/>
                        </a:rPr>
                        <a:t>・事業別財務諸表の作成単位の決定</a:t>
                      </a:r>
                      <a:endParaRPr kumimoji="1" lang="en-US" altLang="ja-JP" sz="1200" kern="1200" dirty="0">
                        <a:solidFill>
                          <a:schemeClr val="dk1"/>
                        </a:solidFill>
                        <a:latin typeface="Calibri" panose="020F0502020204030204" pitchFamily="34" charset="0"/>
                        <a:ea typeface="ＭＳ Ｐゴシック" panose="020B0600070205080204" pitchFamily="50" charset="-128"/>
                        <a:cs typeface="Calibri" panose="020F0502020204030204" pitchFamily="34" charset="0"/>
                      </a:endParaRPr>
                    </a:p>
                    <a:p>
                      <a:pPr marL="72000" indent="-457200">
                        <a:spcBef>
                          <a:spcPts val="0"/>
                        </a:spcBef>
                      </a:pPr>
                      <a:endParaRPr kumimoji="1" lang="en-US" altLang="ja-JP" sz="1200" kern="1200" dirty="0">
                        <a:solidFill>
                          <a:schemeClr val="dk1"/>
                        </a:solidFill>
                        <a:latin typeface="Calibri" panose="020F0502020204030204" pitchFamily="34" charset="0"/>
                        <a:ea typeface="ＭＳ Ｐゴシック" panose="020B0600070205080204" pitchFamily="50" charset="-128"/>
                        <a:cs typeface="Calibri" panose="020F0502020204030204" pitchFamily="34" charset="0"/>
                      </a:endParaRPr>
                    </a:p>
                    <a:p>
                      <a:pPr marL="72000" indent="-457200" algn="just">
                        <a:spcBef>
                          <a:spcPts val="0"/>
                        </a:spcBef>
                      </a:pPr>
                      <a:r>
                        <a:rPr kumimoji="1" lang="ja-JP" altLang="en-US" sz="1200" kern="1200" dirty="0">
                          <a:solidFill>
                            <a:schemeClr val="dk1"/>
                          </a:solidFill>
                          <a:latin typeface="Calibri" panose="020F0502020204030204" pitchFamily="34" charset="0"/>
                          <a:ea typeface="ＭＳ Ｐゴシック" panose="020B0600070205080204" pitchFamily="50" charset="-128"/>
                          <a:cs typeface="Calibri" panose="020F0502020204030204" pitchFamily="34" charset="0"/>
                        </a:rPr>
                        <a:t>・新公会計制度や財務諸表の基礎知識等に関する職員研修の実施</a:t>
                      </a:r>
                      <a:endParaRPr kumimoji="1" lang="en-US" altLang="ja-JP" sz="1200" kern="1200" dirty="0">
                        <a:solidFill>
                          <a:schemeClr val="dk1"/>
                        </a:solidFill>
                        <a:latin typeface="Calibri" panose="020F0502020204030204" pitchFamily="34" charset="0"/>
                        <a:ea typeface="ＭＳ Ｐゴシック" panose="020B0600070205080204" pitchFamily="50" charset="-128"/>
                        <a:cs typeface="Calibri" panose="020F0502020204030204" pitchFamily="34" charset="0"/>
                      </a:endParaRPr>
                    </a:p>
                    <a:p>
                      <a:pPr marL="72000" indent="-457200">
                        <a:spcBef>
                          <a:spcPts val="0"/>
                        </a:spcBef>
                      </a:pPr>
                      <a:endParaRPr kumimoji="1" lang="en-US" altLang="ja-JP" sz="1200" kern="1200" dirty="0">
                        <a:solidFill>
                          <a:schemeClr val="dk1"/>
                        </a:solidFill>
                        <a:latin typeface="Calibri" panose="020F0502020204030204" pitchFamily="34" charset="0"/>
                        <a:ea typeface="ＭＳ Ｐゴシック" panose="020B0600070205080204" pitchFamily="50" charset="-128"/>
                        <a:cs typeface="Calibri" panose="020F0502020204030204" pitchFamily="34" charset="0"/>
                      </a:endParaRPr>
                    </a:p>
                    <a:p>
                      <a:pPr marL="72000" indent="-457200" algn="just">
                        <a:spcBef>
                          <a:spcPts val="0"/>
                        </a:spcBef>
                      </a:pPr>
                      <a:r>
                        <a:rPr kumimoji="1" lang="ja-JP" altLang="en-US" sz="1200" kern="120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rPr>
                        <a:t>・上記の財務諸表作成基準等に基づく資産・負債の評価及び公有財産台帳の整備</a:t>
                      </a:r>
                      <a:endParaRPr kumimoji="1" lang="en-US" altLang="ja-JP" sz="1200" kern="120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endParaRPr>
                    </a:p>
                    <a:p>
                      <a:pPr marL="72000" indent="-457200" algn="just">
                        <a:spcBef>
                          <a:spcPts val="0"/>
                        </a:spcBef>
                      </a:pPr>
                      <a:endParaRPr kumimoji="1" lang="en-US" altLang="ja-JP" sz="1200" kern="120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endParaRPr>
                    </a:p>
                    <a:p>
                      <a:pPr marL="72000" indent="-457200" algn="just">
                        <a:spcBef>
                          <a:spcPts val="0"/>
                        </a:spcBef>
                      </a:pPr>
                      <a:r>
                        <a:rPr kumimoji="1" lang="ja-JP" altLang="en-US" sz="1200" kern="120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rPr>
                        <a:t>・市民・議会・投資家等に対し、より詳細な財務情報の公開</a:t>
                      </a:r>
                      <a:endParaRPr kumimoji="1" lang="en-US" altLang="ja-JP" sz="1200" kern="120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endParaRPr>
                    </a:p>
                    <a:p>
                      <a:pPr marL="72000" indent="-457200" algn="just">
                        <a:spcBef>
                          <a:spcPts val="0"/>
                        </a:spcBef>
                      </a:pPr>
                      <a:endParaRPr kumimoji="1" lang="en-US" altLang="ja-JP" sz="1200" kern="120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endParaRPr>
                    </a:p>
                    <a:p>
                      <a:pPr marL="72000" indent="-457200" algn="just">
                        <a:spcBef>
                          <a:spcPts val="0"/>
                        </a:spcBef>
                      </a:pPr>
                      <a:r>
                        <a:rPr kumimoji="1" lang="ja-JP" altLang="en-US" sz="1200" kern="120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rPr>
                        <a:t>・財務諸表の全市的な活用に向けた環境の整備</a:t>
                      </a:r>
                      <a:endParaRPr kumimoji="1" lang="en-US" altLang="ja-JP" sz="1200" kern="120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endParaRPr>
                    </a:p>
                    <a:p>
                      <a:pPr marL="72000" indent="-457200" algn="just">
                        <a:spcBef>
                          <a:spcPts val="0"/>
                        </a:spcBef>
                      </a:pPr>
                      <a:endParaRPr kumimoji="1" lang="en-US" altLang="ja-JP" sz="1200" kern="120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72000" indent="-457200" algn="l"/>
                      <a:endParaRPr kumimoji="1" lang="en-US" altLang="ja-JP" sz="1200" dirty="0">
                        <a:latin typeface="Calibri" panose="020F0502020204030204" pitchFamily="34" charset="0"/>
                        <a:ea typeface="ＭＳ Ｐゴシック" panose="020B0600070205080204" pitchFamily="50" charset="-128"/>
                        <a:cs typeface="Calibri" panose="020F0502020204030204" pitchFamily="34" charset="0"/>
                      </a:endParaRPr>
                    </a:p>
                    <a:p>
                      <a:pPr marL="72000" indent="-457200" algn="l" defTabSz="914400" rtl="0" eaLnBrk="1" latinLnBrk="0" hangingPunct="1"/>
                      <a:r>
                        <a:rPr kumimoji="1" lang="ja-JP" altLang="en-US" sz="1200" kern="1200" dirty="0">
                          <a:solidFill>
                            <a:schemeClr val="dk1"/>
                          </a:solidFill>
                          <a:latin typeface="Calibri" panose="020F0502020204030204" pitchFamily="34" charset="0"/>
                          <a:ea typeface="ＭＳ Ｐゴシック" panose="020B0600070205080204" pitchFamily="50" charset="-128"/>
                          <a:cs typeface="Calibri" panose="020F0502020204030204" pitchFamily="34" charset="0"/>
                        </a:rPr>
                        <a:t>・職員研修の実施実績</a:t>
                      </a:r>
                      <a:endParaRPr kumimoji="1" lang="en-US" altLang="ja-JP" sz="1200" kern="1200" dirty="0">
                        <a:solidFill>
                          <a:schemeClr val="dk1"/>
                        </a:solidFill>
                        <a:latin typeface="Calibri" panose="020F0502020204030204" pitchFamily="34" charset="0"/>
                        <a:ea typeface="ＭＳ Ｐゴシック" panose="020B0600070205080204" pitchFamily="50" charset="-128"/>
                        <a:cs typeface="Calibri" panose="020F0502020204030204" pitchFamily="34" charset="0"/>
                      </a:endParaRPr>
                    </a:p>
                    <a:p>
                      <a:pPr marL="72000" indent="-457200" algn="l" defTabSz="914400" rtl="0" eaLnBrk="1" latinLnBrk="0" hangingPunct="1"/>
                      <a:r>
                        <a:rPr kumimoji="1" lang="ja-JP" altLang="en-US" sz="1200" strike="noStrike" kern="1200" dirty="0">
                          <a:solidFill>
                            <a:srgbClr val="FF0000"/>
                          </a:solidFill>
                          <a:latin typeface="Calibri" panose="020F0502020204030204" pitchFamily="34" charset="0"/>
                          <a:ea typeface="ＭＳ Ｐゴシック" panose="020B0600070205080204" pitchFamily="50" charset="-128"/>
                          <a:cs typeface="Calibri" panose="020F0502020204030204" pitchFamily="34" charset="0"/>
                        </a:rPr>
                        <a:t>　</a:t>
                      </a:r>
                      <a:r>
                        <a:rPr kumimoji="1" lang="ja-JP" altLang="en-US" sz="1200" strike="noStrike" kern="1200" baseline="0" dirty="0">
                          <a:solidFill>
                            <a:srgbClr val="FF0000"/>
                          </a:solidFill>
                          <a:latin typeface="Calibri" panose="020F0502020204030204" pitchFamily="34" charset="0"/>
                          <a:ea typeface="ＭＳ Ｐゴシック" panose="020B0600070205080204" pitchFamily="50" charset="-128"/>
                          <a:cs typeface="Calibri" panose="020F0502020204030204" pitchFamily="34" charset="0"/>
                        </a:rPr>
                        <a:t> </a:t>
                      </a:r>
                      <a:r>
                        <a:rPr kumimoji="1" lang="en-US" altLang="ja-JP" sz="1200" strike="noStrike" kern="1200" baseline="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rPr>
                        <a:t>4,400</a:t>
                      </a:r>
                      <a:r>
                        <a:rPr kumimoji="1" lang="ja-JP" altLang="en-US" sz="1200" strike="noStrike" kern="1200" baseline="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rPr>
                        <a:t>人</a:t>
                      </a:r>
                      <a:r>
                        <a:rPr kumimoji="1" lang="en-US" altLang="ja-JP" sz="1200" strike="noStrike" kern="1200" baseline="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rPr>
                        <a:t>(2013</a:t>
                      </a:r>
                      <a:r>
                        <a:rPr kumimoji="1" lang="ja-JP" altLang="en-US" sz="1200" strike="noStrike" kern="1200" baseline="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rPr>
                        <a:t>年度</a:t>
                      </a:r>
                      <a:r>
                        <a:rPr kumimoji="1" lang="en-US" altLang="ja-JP" sz="1200" strike="noStrike" kern="1200" baseline="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rPr>
                        <a:t>)</a:t>
                      </a:r>
                    </a:p>
                    <a:p>
                      <a:pPr marL="72000" marR="0" indent="-457200" algn="l" defTabSz="914400" rtl="0" eaLnBrk="1" fontAlgn="auto" latinLnBrk="0" hangingPunct="1">
                        <a:lnSpc>
                          <a:spcPct val="100000"/>
                        </a:lnSpc>
                        <a:spcBef>
                          <a:spcPts val="0"/>
                        </a:spcBef>
                        <a:spcAft>
                          <a:spcPts val="0"/>
                        </a:spcAft>
                        <a:buClrTx/>
                        <a:buSzTx/>
                        <a:buFontTx/>
                        <a:buNone/>
                        <a:tabLst/>
                        <a:defRPr/>
                      </a:pPr>
                      <a:r>
                        <a:rPr kumimoji="1" lang="ja-JP" altLang="en-US" sz="1200" kern="1200" dirty="0">
                          <a:solidFill>
                            <a:srgbClr val="FF0000"/>
                          </a:solidFill>
                          <a:latin typeface="Calibri" panose="020F0502020204030204" pitchFamily="34" charset="0"/>
                          <a:ea typeface="ＭＳ Ｐゴシック" panose="020B0600070205080204" pitchFamily="50" charset="-128"/>
                          <a:cs typeface="Calibri" panose="020F0502020204030204" pitchFamily="34" charset="0"/>
                        </a:rPr>
                        <a:t>　</a:t>
                      </a:r>
                      <a:r>
                        <a:rPr kumimoji="1" lang="en-US" altLang="ja-JP" sz="1200" kern="1200" baseline="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rPr>
                        <a:t>12,500</a:t>
                      </a:r>
                      <a:r>
                        <a:rPr kumimoji="1" lang="ja-JP" altLang="en-US" sz="1200" kern="120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rPr>
                        <a:t>人</a:t>
                      </a:r>
                      <a:endParaRPr kumimoji="1" lang="en-US" altLang="ja-JP" sz="1200" kern="120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endParaRPr>
                    </a:p>
                    <a:p>
                      <a:pPr marL="72000" marR="0" indent="-457200" algn="r" defTabSz="914400" rtl="0" eaLnBrk="1" fontAlgn="auto" latinLnBrk="0" hangingPunct="1">
                        <a:lnSpc>
                          <a:spcPct val="100000"/>
                        </a:lnSpc>
                        <a:spcBef>
                          <a:spcPts val="0"/>
                        </a:spcBef>
                        <a:spcAft>
                          <a:spcPts val="0"/>
                        </a:spcAft>
                        <a:buClrTx/>
                        <a:buSzTx/>
                        <a:buFontTx/>
                        <a:buNone/>
                        <a:tabLst/>
                        <a:defRPr/>
                      </a:pPr>
                      <a:r>
                        <a:rPr kumimoji="1" lang="en-US" altLang="ja-JP" sz="1200" kern="120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rPr>
                        <a:t>(2014</a:t>
                      </a:r>
                      <a:r>
                        <a:rPr kumimoji="1" lang="ja-JP" altLang="en-US" sz="1200" kern="120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rPr>
                        <a:t>～</a:t>
                      </a:r>
                      <a:r>
                        <a:rPr kumimoji="1" lang="en-US" altLang="ja-JP" sz="1200" kern="120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rPr>
                        <a:t>2017</a:t>
                      </a:r>
                      <a:r>
                        <a:rPr kumimoji="1" lang="ja-JP" altLang="en-US" sz="1200" kern="120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rPr>
                        <a:t>年度</a:t>
                      </a:r>
                      <a:r>
                        <a:rPr kumimoji="1" lang="en-US" altLang="ja-JP" sz="1200" kern="120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rPr>
                        <a:t>)</a:t>
                      </a:r>
                    </a:p>
                    <a:p>
                      <a:pPr marL="72000" marR="0" lvl="0" indent="-457200" algn="l" defTabSz="914400" rtl="0" eaLnBrk="1" fontAlgn="auto" latinLnBrk="0" hangingPunct="1">
                        <a:lnSpc>
                          <a:spcPct val="100000"/>
                        </a:lnSpc>
                        <a:spcBef>
                          <a:spcPts val="0"/>
                        </a:spcBef>
                        <a:spcAft>
                          <a:spcPts val="0"/>
                        </a:spcAft>
                        <a:buClrTx/>
                        <a:buSzTx/>
                        <a:buFontTx/>
                        <a:buNone/>
                        <a:tabLst/>
                        <a:defRPr/>
                      </a:pPr>
                      <a:r>
                        <a:rPr kumimoji="1" lang="ja-JP" altLang="en-US" sz="1200" kern="1200" baseline="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rPr>
                        <a:t>　 </a:t>
                      </a:r>
                      <a:r>
                        <a:rPr kumimoji="1" lang="en-US" altLang="ja-JP" sz="1200" kern="1200" baseline="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rPr>
                        <a:t>6,700</a:t>
                      </a:r>
                      <a:r>
                        <a:rPr kumimoji="1" lang="ja-JP" altLang="en-US" sz="1200" kern="120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rPr>
                        <a:t>人</a:t>
                      </a:r>
                      <a:endParaRPr kumimoji="1" lang="en-US" altLang="ja-JP" sz="1200" kern="120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endParaRPr>
                    </a:p>
                    <a:p>
                      <a:pPr marL="72000" marR="0" lvl="0" indent="-457200" algn="r" defTabSz="914400" rtl="0" eaLnBrk="1" fontAlgn="auto" latinLnBrk="0" hangingPunct="1">
                        <a:lnSpc>
                          <a:spcPct val="100000"/>
                        </a:lnSpc>
                        <a:spcBef>
                          <a:spcPts val="0"/>
                        </a:spcBef>
                        <a:spcAft>
                          <a:spcPts val="0"/>
                        </a:spcAft>
                        <a:buClrTx/>
                        <a:buSzTx/>
                        <a:buFontTx/>
                        <a:buNone/>
                        <a:tabLst/>
                        <a:defRPr/>
                      </a:pPr>
                      <a:r>
                        <a:rPr kumimoji="1" lang="en-US" altLang="ja-JP" sz="1200" kern="120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rPr>
                        <a:t>(2018</a:t>
                      </a:r>
                      <a:r>
                        <a:rPr kumimoji="1" lang="ja-JP" altLang="en-US" sz="1200" kern="120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rPr>
                        <a:t>～</a:t>
                      </a:r>
                      <a:r>
                        <a:rPr kumimoji="1" lang="en-US" altLang="ja-JP" sz="1200" kern="120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rPr>
                        <a:t>2021</a:t>
                      </a:r>
                      <a:r>
                        <a:rPr kumimoji="1" lang="ja-JP" altLang="en-US" sz="1200" kern="120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rPr>
                        <a:t>年度</a:t>
                      </a:r>
                      <a:r>
                        <a:rPr kumimoji="1" lang="en-US" altLang="ja-JP" sz="1200" kern="120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rPr>
                        <a:t>)</a:t>
                      </a:r>
                    </a:p>
                    <a:p>
                      <a:pPr marL="72000" indent="-457200" algn="l" defTabSz="914400" rtl="0" eaLnBrk="1" latinLnBrk="0" hangingPunct="1"/>
                      <a:endParaRPr kumimoji="1" lang="en-US" altLang="ja-JP" sz="600" strike="noStrike" kern="1200" baseline="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endParaRPr>
                    </a:p>
                    <a:p>
                      <a:pPr marL="72000" indent="-457200" algn="just" defTabSz="914400" rtl="0" eaLnBrk="1" latinLnBrk="0" hangingPunct="1"/>
                      <a:r>
                        <a:rPr kumimoji="1" lang="ja-JP" altLang="en-US" sz="1200" kern="1200" dirty="0">
                          <a:solidFill>
                            <a:schemeClr val="dk1"/>
                          </a:solidFill>
                          <a:latin typeface="Calibri" panose="020F0502020204030204" pitchFamily="34" charset="0"/>
                          <a:ea typeface="ＭＳ Ｐゴシック" panose="020B0600070205080204" pitchFamily="50" charset="-128"/>
                          <a:cs typeface="Calibri" panose="020F0502020204030204" pitchFamily="34" charset="0"/>
                        </a:rPr>
                        <a:t>（各課長級、会計事務従事職員、新規採用者などを対象）</a:t>
                      </a:r>
                      <a:endParaRPr kumimoji="1" lang="en-US" altLang="ja-JP" sz="1200" kern="1200" dirty="0">
                        <a:solidFill>
                          <a:schemeClr val="dk1"/>
                        </a:solidFill>
                        <a:latin typeface="Calibri" panose="020F0502020204030204" pitchFamily="34" charset="0"/>
                        <a:ea typeface="ＭＳ Ｐゴシック" panose="020B0600070205080204" pitchFamily="50" charset="-128"/>
                        <a:cs typeface="Calibri" panose="020F0502020204030204" pitchFamily="34" charset="0"/>
                      </a:endParaRPr>
                    </a:p>
                    <a:p>
                      <a:pPr marL="72000" indent="-457200" algn="l" defTabSz="914400" rtl="0" eaLnBrk="1" latinLnBrk="0" hangingPunct="1"/>
                      <a:endParaRPr kumimoji="1" lang="en-US" altLang="ja-JP" sz="600" kern="1200" dirty="0">
                        <a:solidFill>
                          <a:schemeClr val="dk1"/>
                        </a:solidFill>
                        <a:latin typeface="Calibri" panose="020F0502020204030204" pitchFamily="34" charset="0"/>
                        <a:ea typeface="ＭＳ Ｐゴシック" panose="020B0600070205080204" pitchFamily="50" charset="-128"/>
                        <a:cs typeface="Calibri" panose="020F0502020204030204" pitchFamily="34" charset="0"/>
                      </a:endParaRPr>
                    </a:p>
                    <a:p>
                      <a:pPr marL="72000" indent="-457200" algn="l" defTabSz="914400" rtl="0" eaLnBrk="1" latinLnBrk="0" hangingPunct="1"/>
                      <a:r>
                        <a:rPr kumimoji="1" lang="ja-JP" altLang="en-US" sz="1200" kern="1200" dirty="0">
                          <a:solidFill>
                            <a:schemeClr val="dk1"/>
                          </a:solidFill>
                          <a:latin typeface="Calibri" panose="020F0502020204030204" pitchFamily="34" charset="0"/>
                          <a:ea typeface="ＭＳ Ｐゴシック" panose="020B0600070205080204" pitchFamily="50" charset="-128"/>
                          <a:cs typeface="Calibri" panose="020F0502020204030204" pitchFamily="34" charset="0"/>
                        </a:rPr>
                        <a:t>・</a:t>
                      </a:r>
                      <a:r>
                        <a:rPr kumimoji="1" lang="en-US" altLang="ja-JP" sz="1200" kern="1200" dirty="0">
                          <a:solidFill>
                            <a:schemeClr val="dk1"/>
                          </a:solidFill>
                          <a:latin typeface="Calibri" panose="020F0502020204030204" pitchFamily="34" charset="0"/>
                          <a:ea typeface="ＭＳ Ｐゴシック" panose="020B0600070205080204" pitchFamily="50" charset="-128"/>
                          <a:cs typeface="Calibri" panose="020F0502020204030204" pitchFamily="34" charset="0"/>
                        </a:rPr>
                        <a:t>2015</a:t>
                      </a:r>
                      <a:r>
                        <a:rPr kumimoji="1" lang="ja-JP" altLang="en-US" sz="1200" kern="1200" dirty="0">
                          <a:solidFill>
                            <a:schemeClr val="dk1"/>
                          </a:solidFill>
                          <a:latin typeface="Calibri" panose="020F0502020204030204" pitchFamily="34" charset="0"/>
                          <a:ea typeface="ＭＳ Ｐゴシック" panose="020B0600070205080204" pitchFamily="50" charset="-128"/>
                          <a:cs typeface="Calibri" panose="020F0502020204030204" pitchFamily="34" charset="0"/>
                        </a:rPr>
                        <a:t>年度</a:t>
                      </a:r>
                      <a:endParaRPr kumimoji="1" lang="en-US" altLang="ja-JP" sz="1200" strike="sngStrike" kern="1200" dirty="0">
                        <a:solidFill>
                          <a:srgbClr val="FF0000"/>
                        </a:solidFill>
                        <a:latin typeface="Calibri" panose="020F0502020204030204" pitchFamily="34" charset="0"/>
                        <a:ea typeface="ＭＳ Ｐゴシック" panose="020B0600070205080204" pitchFamily="50" charset="-128"/>
                        <a:cs typeface="Calibri" panose="020F0502020204030204" pitchFamily="34" charset="0"/>
                      </a:endParaRPr>
                    </a:p>
                    <a:p>
                      <a:pPr marL="72000" indent="-457200" algn="l" defTabSz="914400" rtl="0" eaLnBrk="1" latinLnBrk="0" hangingPunct="1"/>
                      <a:r>
                        <a:rPr kumimoji="1" lang="ja-JP" altLang="en-US" sz="1200" kern="120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rPr>
                        <a:t>  政令市初の本格的な新公会計制度の運用を開始</a:t>
                      </a:r>
                      <a:endParaRPr kumimoji="1" lang="en-US" altLang="ja-JP" sz="1200" kern="120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endParaRPr>
                    </a:p>
                    <a:p>
                      <a:pPr marL="72000" indent="-457200" algn="just" defTabSz="914400" rtl="0" eaLnBrk="1" latinLnBrk="0" hangingPunct="1"/>
                      <a:r>
                        <a:rPr kumimoji="1" lang="ja-JP" altLang="en-US" sz="1200" kern="1200" dirty="0">
                          <a:solidFill>
                            <a:schemeClr val="dk1"/>
                          </a:solidFill>
                          <a:latin typeface="Calibri" panose="020F0502020204030204" pitchFamily="34" charset="0"/>
                          <a:ea typeface="ＭＳ Ｐゴシック" panose="020B0600070205080204" pitchFamily="50" charset="-128"/>
                          <a:cs typeface="Calibri" panose="020F0502020204030204" pitchFamily="34" charset="0"/>
                        </a:rPr>
                        <a:t>  開始</a:t>
                      </a:r>
                      <a:r>
                        <a:rPr kumimoji="1" lang="en-US" altLang="ja-JP" sz="1200" kern="1200" dirty="0">
                          <a:solidFill>
                            <a:schemeClr val="dk1"/>
                          </a:solidFill>
                          <a:latin typeface="Calibri" panose="020F0502020204030204" pitchFamily="34" charset="0"/>
                          <a:ea typeface="ＭＳ Ｐゴシック" panose="020B0600070205080204" pitchFamily="50" charset="-128"/>
                          <a:cs typeface="Calibri" panose="020F0502020204030204" pitchFamily="34" charset="0"/>
                        </a:rPr>
                        <a:t>BS</a:t>
                      </a:r>
                      <a:r>
                        <a:rPr kumimoji="1" lang="ja-JP" altLang="en-US" sz="1200" kern="1200" dirty="0">
                          <a:solidFill>
                            <a:schemeClr val="dk1"/>
                          </a:solidFill>
                          <a:latin typeface="Calibri" panose="020F0502020204030204" pitchFamily="34" charset="0"/>
                          <a:ea typeface="ＭＳ Ｐゴシック" panose="020B0600070205080204" pitchFamily="50" charset="-128"/>
                          <a:cs typeface="Calibri" panose="020F0502020204030204" pitchFamily="34" charset="0"/>
                        </a:rPr>
                        <a:t>の作成</a:t>
                      </a:r>
                      <a:r>
                        <a:rPr kumimoji="1" lang="ja-JP" altLang="en-US" sz="1200" kern="120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rPr>
                        <a:t>・公表</a:t>
                      </a:r>
                      <a:endParaRPr kumimoji="1" lang="en-US" altLang="ja-JP" sz="1200" kern="120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endParaRPr>
                    </a:p>
                    <a:p>
                      <a:pPr marL="72000" indent="-457200" algn="l" defTabSz="914400" rtl="0" eaLnBrk="1" latinLnBrk="0" hangingPunct="1"/>
                      <a:endParaRPr kumimoji="1" lang="en-US" altLang="ja-JP" sz="600" kern="1200" dirty="0">
                        <a:solidFill>
                          <a:srgbClr val="FF0000"/>
                        </a:solidFill>
                        <a:latin typeface="Calibri" panose="020F0502020204030204" pitchFamily="34" charset="0"/>
                        <a:ea typeface="ＭＳ Ｐゴシック" panose="020B0600070205080204" pitchFamily="50" charset="-128"/>
                        <a:cs typeface="Calibri" panose="020F0502020204030204" pitchFamily="34" charset="0"/>
                      </a:endParaRPr>
                    </a:p>
                    <a:p>
                      <a:pPr marL="72000" indent="-457200"/>
                      <a:r>
                        <a:rPr lang="ja-JP" altLang="en-US" sz="1200" dirty="0">
                          <a:latin typeface="Calibri" panose="020F0502020204030204" pitchFamily="34" charset="0"/>
                          <a:ea typeface="ＭＳ Ｐゴシック" panose="020B0600070205080204" pitchFamily="50" charset="-128"/>
                          <a:cs typeface="Calibri" panose="020F0502020204030204" pitchFamily="34" charset="0"/>
                        </a:rPr>
                        <a:t>・</a:t>
                      </a:r>
                      <a:r>
                        <a:rPr lang="en-US" altLang="ja-JP" sz="1200" dirty="0">
                          <a:latin typeface="Calibri" panose="020F0502020204030204" pitchFamily="34" charset="0"/>
                          <a:ea typeface="ＭＳ Ｐゴシック" panose="020B0600070205080204" pitchFamily="50" charset="-128"/>
                          <a:cs typeface="Calibri" panose="020F0502020204030204" pitchFamily="34" charset="0"/>
                        </a:rPr>
                        <a:t>2016</a:t>
                      </a:r>
                      <a:r>
                        <a:rPr lang="ja-JP" altLang="en-US" sz="1200" dirty="0">
                          <a:latin typeface="Calibri" panose="020F0502020204030204" pitchFamily="34" charset="0"/>
                          <a:ea typeface="ＭＳ Ｐゴシック" panose="020B0600070205080204" pitchFamily="50" charset="-128"/>
                          <a:cs typeface="Calibri" panose="020F0502020204030204" pitchFamily="34" charset="0"/>
                        </a:rPr>
                        <a:t>年度～</a:t>
                      </a:r>
                      <a:endParaRPr lang="en-US" altLang="ja-JP" sz="1200" dirty="0">
                        <a:latin typeface="Calibri" panose="020F0502020204030204" pitchFamily="34" charset="0"/>
                        <a:ea typeface="ＭＳ Ｐゴシック" panose="020B0600070205080204" pitchFamily="50" charset="-128"/>
                        <a:cs typeface="Calibri" panose="020F0502020204030204" pitchFamily="34" charset="0"/>
                      </a:endParaRPr>
                    </a:p>
                    <a:p>
                      <a:pPr marL="72000" indent="-457200" algn="just"/>
                      <a:r>
                        <a:rPr lang="ja-JP" altLang="en-US" sz="1200" dirty="0">
                          <a:latin typeface="Calibri" panose="020F0502020204030204" pitchFamily="34" charset="0"/>
                          <a:ea typeface="ＭＳ Ｐゴシック" panose="020B0600070205080204" pitchFamily="50" charset="-128"/>
                          <a:cs typeface="Calibri" panose="020F0502020204030204" pitchFamily="34" charset="0"/>
                        </a:rPr>
                        <a:t>  財務諸表の作成・公表</a:t>
                      </a:r>
                      <a:endParaRPr lang="en-US" altLang="ja-JP" sz="1200" dirty="0">
                        <a:solidFill>
                          <a:srgbClr val="FF0000"/>
                        </a:solidFill>
                        <a:latin typeface="Calibri" panose="020F0502020204030204" pitchFamily="34" charset="0"/>
                        <a:ea typeface="ＭＳ Ｐゴシック" panose="020B0600070205080204" pitchFamily="50" charset="-128"/>
                        <a:cs typeface="Calibri" panose="020F0502020204030204" pitchFamily="34" charset="0"/>
                      </a:endParaRPr>
                    </a:p>
                    <a:p>
                      <a:pPr marL="72000" indent="-457200" algn="just"/>
                      <a:r>
                        <a:rPr lang="ja-JP" altLang="en-US" sz="1200" baseline="0" dirty="0">
                          <a:solidFill>
                            <a:srgbClr val="FF0000"/>
                          </a:solidFill>
                          <a:latin typeface="Calibri" panose="020F0502020204030204" pitchFamily="34" charset="0"/>
                          <a:ea typeface="ＭＳ Ｐゴシック" panose="020B0600070205080204" pitchFamily="50" charset="-128"/>
                          <a:cs typeface="Calibri" panose="020F0502020204030204" pitchFamily="34" charset="0"/>
                        </a:rPr>
                        <a:t>  </a:t>
                      </a:r>
                      <a:r>
                        <a:rPr lang="ja-JP" altLang="en-US" sz="120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rPr>
                        <a:t>決算の要点等を市民向けに分かりやすくまとめた解説資料の作成・公表</a:t>
                      </a:r>
                    </a:p>
                    <a:p>
                      <a:pPr marL="72000" indent="-457200" algn="just"/>
                      <a:r>
                        <a:rPr lang="ja-JP" altLang="en-US" sz="1200" baseline="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rPr>
                        <a:t>  </a:t>
                      </a:r>
                      <a:r>
                        <a:rPr lang="ja-JP" altLang="en-US" sz="120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rPr>
                        <a:t>活用方策（財務諸表等の汎用的な活用例や施策・事業のフルコスト検証シートなど）の作成・周知</a:t>
                      </a:r>
                      <a:endParaRPr lang="en-US" altLang="ja-JP" sz="120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1"/>
                  </a:ext>
                </a:extLst>
              </a:tr>
            </a:tbl>
          </a:graphicData>
        </a:graphic>
      </p:graphicFrame>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339</a:t>
            </a:fld>
            <a:endParaRPr lang="ja-JP" altLang="en-US"/>
          </a:p>
        </p:txBody>
      </p:sp>
    </p:spTree>
    <p:extLst>
      <p:ext uri="{BB962C8B-B14F-4D97-AF65-F5344CB8AC3E}">
        <p14:creationId xmlns:p14="http://schemas.microsoft.com/office/powerpoint/2010/main" val="1404324853"/>
      </p:ext>
    </p:extLst>
  </p:cSld>
  <p:clrMapOvr>
    <a:masterClrMapping/>
  </p:clrMapOvr>
</p:sld>
</file>

<file path=ppt/slides/slide3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テキスト ボックス 3"/>
          <p:cNvSpPr txBox="1"/>
          <p:nvPr/>
        </p:nvSpPr>
        <p:spPr>
          <a:xfrm>
            <a:off x="0" y="0"/>
            <a:ext cx="3563888" cy="338554"/>
          </a:xfrm>
          <a:prstGeom prst="rect">
            <a:avLst/>
          </a:prstGeom>
          <a:noFill/>
        </p:spPr>
        <p:txBody>
          <a:bodyPr wrap="square" rtlCol="0">
            <a:spAutoFit/>
          </a:bodyPr>
          <a:lstStyle/>
          <a:p>
            <a:r>
              <a:rPr lang="ja-JP" altLang="en-US" sz="1600" u="sng" dirty="0">
                <a:solidFill>
                  <a:prstClr val="black"/>
                </a:solidFill>
                <a:latin typeface="BIZ UDゴシック" panose="020B0400000000000000" pitchFamily="49" charset="-128"/>
                <a:ea typeface="BIZ UDゴシック" panose="020B0400000000000000" pitchFamily="49" charset="-128"/>
                <a:cs typeface="Meiryo UI" pitchFamily="50" charset="-128"/>
              </a:rPr>
              <a:t>市税・使用料の減免措置の見直し</a:t>
            </a:r>
            <a:endParaRPr lang="en-US" altLang="ja-JP" sz="1600" u="sng" dirty="0">
              <a:solidFill>
                <a:prstClr val="black"/>
              </a:solidFill>
              <a:latin typeface="BIZ UDゴシック" panose="020B0400000000000000" pitchFamily="49" charset="-128"/>
              <a:ea typeface="BIZ UDゴシック" panose="020B0400000000000000" pitchFamily="49" charset="-128"/>
            </a:endParaRPr>
          </a:p>
        </p:txBody>
      </p:sp>
      <p:sp>
        <p:nvSpPr>
          <p:cNvPr id="5" name="テキスト ボックス 4"/>
          <p:cNvSpPr txBox="1"/>
          <p:nvPr/>
        </p:nvSpPr>
        <p:spPr>
          <a:xfrm>
            <a:off x="0" y="476672"/>
            <a:ext cx="2123728" cy="2970044"/>
          </a:xfrm>
          <a:prstGeom prst="rect">
            <a:avLst/>
          </a:prstGeom>
          <a:noFill/>
        </p:spPr>
        <p:txBody>
          <a:bodyPr wrap="square" rtlCol="0">
            <a:spAutoFit/>
          </a:bodyPr>
          <a:lstStyle/>
          <a:p>
            <a:r>
              <a:rPr lang="ja-JP" altLang="en-US" sz="1100" dirty="0">
                <a:solidFill>
                  <a:prstClr val="black"/>
                </a:solidFill>
                <a:latin typeface="BIZ UDゴシック" panose="020B0400000000000000" pitchFamily="49" charset="-128"/>
                <a:ea typeface="BIZ UDゴシック" panose="020B0400000000000000" pitchFamily="49" charset="-128"/>
              </a:rPr>
              <a:t>①分野：　－</a:t>
            </a:r>
            <a:endParaRPr lang="en-US" altLang="ja-JP" sz="1100" dirty="0">
              <a:solidFill>
                <a:prstClr val="black"/>
              </a:solidFill>
              <a:latin typeface="BIZ UDゴシック" panose="020B0400000000000000" pitchFamily="49" charset="-128"/>
              <a:ea typeface="BIZ UDゴシック" panose="020B0400000000000000" pitchFamily="49" charset="-128"/>
            </a:endParaRPr>
          </a:p>
          <a:p>
            <a:endParaRPr lang="en-US" altLang="ja-JP" sz="1100" dirty="0">
              <a:solidFill>
                <a:prstClr val="black"/>
              </a:solidFill>
              <a:latin typeface="BIZ UDゴシック" panose="020B0400000000000000" pitchFamily="49" charset="-128"/>
              <a:ea typeface="BIZ UDゴシック" panose="020B0400000000000000" pitchFamily="49" charset="-128"/>
            </a:endParaRPr>
          </a:p>
          <a:p>
            <a:r>
              <a:rPr lang="ja-JP" altLang="en-US" sz="1100" dirty="0">
                <a:solidFill>
                  <a:prstClr val="black"/>
                </a:solidFill>
                <a:latin typeface="BIZ UDゴシック" panose="020B0400000000000000" pitchFamily="49" charset="-128"/>
                <a:ea typeface="BIZ UDゴシック" panose="020B0400000000000000" pitchFamily="49" charset="-128"/>
              </a:rPr>
              <a:t>②タイプ</a:t>
            </a:r>
            <a:endParaRPr lang="en-US" altLang="ja-JP" sz="1100" dirty="0">
              <a:solidFill>
                <a:prstClr val="black"/>
              </a:solidFill>
              <a:latin typeface="BIZ UDゴシック" panose="020B0400000000000000" pitchFamily="49" charset="-128"/>
              <a:ea typeface="BIZ UDゴシック" panose="020B0400000000000000" pitchFamily="49" charset="-128"/>
            </a:endParaRPr>
          </a:p>
          <a:p>
            <a:r>
              <a:rPr lang="ja-JP" altLang="en-US" sz="1100" dirty="0">
                <a:solidFill>
                  <a:prstClr val="black"/>
                </a:solidFill>
                <a:latin typeface="BIZ UDゴシック" panose="020B0400000000000000" pitchFamily="49" charset="-128"/>
                <a:ea typeface="BIZ UDゴシック" panose="020B0400000000000000" pitchFamily="49" charset="-128"/>
              </a:rPr>
              <a:t>　  □ 　政策イノベーション</a:t>
            </a:r>
            <a:endParaRPr lang="en-US" altLang="ja-JP" sz="1100" dirty="0">
              <a:solidFill>
                <a:prstClr val="black"/>
              </a:solidFill>
              <a:latin typeface="BIZ UDゴシック" panose="020B0400000000000000" pitchFamily="49" charset="-128"/>
              <a:ea typeface="BIZ UDゴシック" panose="020B0400000000000000" pitchFamily="49" charset="-128"/>
            </a:endParaRPr>
          </a:p>
          <a:p>
            <a:r>
              <a:rPr lang="ja-JP" altLang="en-US" sz="1100" dirty="0">
                <a:solidFill>
                  <a:prstClr val="black"/>
                </a:solidFill>
                <a:latin typeface="BIZ UDゴシック" panose="020B0400000000000000" pitchFamily="49" charset="-128"/>
                <a:ea typeface="BIZ UDゴシック" panose="020B0400000000000000" pitchFamily="49" charset="-128"/>
              </a:rPr>
              <a:t>    ☑ 　執行の刷新</a:t>
            </a:r>
            <a:endParaRPr lang="en-US" altLang="ja-JP" sz="1100" dirty="0">
              <a:solidFill>
                <a:prstClr val="black"/>
              </a:solidFill>
              <a:latin typeface="BIZ UDゴシック" panose="020B0400000000000000" pitchFamily="49" charset="-128"/>
              <a:ea typeface="BIZ UDゴシック" panose="020B0400000000000000" pitchFamily="49" charset="-128"/>
            </a:endParaRPr>
          </a:p>
          <a:p>
            <a:endParaRPr lang="en-US" altLang="ja-JP" sz="1100" dirty="0">
              <a:solidFill>
                <a:prstClr val="black"/>
              </a:solidFill>
              <a:latin typeface="BIZ UDゴシック" panose="020B0400000000000000" pitchFamily="49" charset="-128"/>
              <a:ea typeface="BIZ UDゴシック" panose="020B0400000000000000" pitchFamily="49" charset="-128"/>
            </a:endParaRPr>
          </a:p>
          <a:p>
            <a:r>
              <a:rPr lang="ja-JP" altLang="en-US" sz="1100" dirty="0">
                <a:solidFill>
                  <a:prstClr val="black"/>
                </a:solidFill>
                <a:latin typeface="BIZ UDゴシック" panose="020B0400000000000000" pitchFamily="49" charset="-128"/>
                <a:ea typeface="BIZ UDゴシック" panose="020B0400000000000000" pitchFamily="49" charset="-128"/>
              </a:rPr>
              <a:t>③改革スタイル</a:t>
            </a:r>
            <a:endParaRPr lang="en-US" altLang="ja-JP" sz="1100" dirty="0">
              <a:solidFill>
                <a:prstClr val="black"/>
              </a:solidFill>
              <a:latin typeface="BIZ UDゴシック" panose="020B0400000000000000" pitchFamily="49" charset="-128"/>
              <a:ea typeface="BIZ UDゴシック" panose="020B0400000000000000" pitchFamily="49" charset="-128"/>
            </a:endParaRPr>
          </a:p>
          <a:p>
            <a:r>
              <a:rPr lang="ja-JP" altLang="en-US" sz="1100" dirty="0">
                <a:solidFill>
                  <a:prstClr val="black"/>
                </a:solidFill>
                <a:latin typeface="BIZ UDゴシック" panose="020B0400000000000000" pitchFamily="49" charset="-128"/>
                <a:ea typeface="BIZ UDゴシック" panose="020B0400000000000000" pitchFamily="49" charset="-128"/>
              </a:rPr>
              <a:t>　　□　投資・予算</a:t>
            </a:r>
            <a:endParaRPr lang="en-US" altLang="ja-JP" sz="1100" dirty="0">
              <a:solidFill>
                <a:prstClr val="black"/>
              </a:solidFill>
              <a:latin typeface="BIZ UDゴシック" panose="020B0400000000000000" pitchFamily="49" charset="-128"/>
              <a:ea typeface="BIZ UDゴシック" panose="020B0400000000000000" pitchFamily="49" charset="-128"/>
            </a:endParaRPr>
          </a:p>
          <a:p>
            <a:r>
              <a:rPr lang="ja-JP" altLang="en-US" sz="1100" dirty="0">
                <a:solidFill>
                  <a:prstClr val="black"/>
                </a:solidFill>
                <a:latin typeface="BIZ UDゴシック" panose="020B0400000000000000" pitchFamily="49" charset="-128"/>
                <a:ea typeface="BIZ UDゴシック" panose="020B0400000000000000" pitchFamily="49" charset="-128"/>
              </a:rPr>
              <a:t>　　☑  条例・規則・運用ﾙｰﾙ</a:t>
            </a:r>
            <a:endParaRPr lang="en-US" altLang="ja-JP" sz="1100" dirty="0">
              <a:solidFill>
                <a:prstClr val="black"/>
              </a:solidFill>
              <a:latin typeface="BIZ UDゴシック" panose="020B0400000000000000" pitchFamily="49" charset="-128"/>
              <a:ea typeface="BIZ UDゴシック" panose="020B0400000000000000" pitchFamily="49" charset="-128"/>
            </a:endParaRPr>
          </a:p>
          <a:p>
            <a:r>
              <a:rPr lang="ja-JP" altLang="en-US" sz="1100" dirty="0">
                <a:solidFill>
                  <a:prstClr val="black"/>
                </a:solidFill>
                <a:latin typeface="BIZ UDゴシック" panose="020B0400000000000000" pitchFamily="49" charset="-128"/>
                <a:ea typeface="BIZ UDゴシック" panose="020B0400000000000000" pitchFamily="49" charset="-128"/>
              </a:rPr>
              <a:t>　　□　組織・経営形態</a:t>
            </a:r>
            <a:endParaRPr lang="en-US" altLang="ja-JP" sz="1100" dirty="0">
              <a:solidFill>
                <a:prstClr val="black"/>
              </a:solidFill>
              <a:latin typeface="BIZ UDゴシック" panose="020B0400000000000000" pitchFamily="49" charset="-128"/>
              <a:ea typeface="BIZ UDゴシック" panose="020B0400000000000000" pitchFamily="49" charset="-128"/>
            </a:endParaRPr>
          </a:p>
          <a:p>
            <a:r>
              <a:rPr lang="ja-JP" altLang="en-US" sz="1100" dirty="0">
                <a:solidFill>
                  <a:prstClr val="black"/>
                </a:solidFill>
                <a:latin typeface="BIZ UDゴシック" panose="020B0400000000000000" pitchFamily="49" charset="-128"/>
                <a:ea typeface="BIZ UDゴシック" panose="020B0400000000000000" pitchFamily="49" charset="-128"/>
              </a:rPr>
              <a:t>　　□　権限移譲</a:t>
            </a:r>
            <a:endParaRPr lang="en-US" altLang="ja-JP" sz="1100" dirty="0">
              <a:solidFill>
                <a:prstClr val="black"/>
              </a:solidFill>
              <a:latin typeface="BIZ UDゴシック" panose="020B0400000000000000" pitchFamily="49" charset="-128"/>
              <a:ea typeface="BIZ UDゴシック" panose="020B0400000000000000" pitchFamily="49" charset="-128"/>
            </a:endParaRPr>
          </a:p>
          <a:p>
            <a:endParaRPr lang="en-US" altLang="ja-JP" sz="1100" dirty="0">
              <a:solidFill>
                <a:prstClr val="black"/>
              </a:solidFill>
              <a:latin typeface="BIZ UDゴシック" panose="020B0400000000000000" pitchFamily="49" charset="-128"/>
              <a:ea typeface="BIZ UDゴシック" panose="020B0400000000000000" pitchFamily="49" charset="-128"/>
            </a:endParaRPr>
          </a:p>
          <a:p>
            <a:r>
              <a:rPr lang="ja-JP" altLang="en-US" sz="1100" dirty="0">
                <a:solidFill>
                  <a:prstClr val="black"/>
                </a:solidFill>
                <a:latin typeface="BIZ UDゴシック" panose="020B0400000000000000" pitchFamily="49" charset="-128"/>
                <a:ea typeface="BIZ UDゴシック" panose="020B0400000000000000" pitchFamily="49" charset="-128"/>
              </a:rPr>
              <a:t>④担当部局</a:t>
            </a:r>
            <a:endParaRPr lang="en-US" altLang="ja-JP" sz="1100" dirty="0">
              <a:solidFill>
                <a:prstClr val="black"/>
              </a:solidFill>
              <a:latin typeface="BIZ UDゴシック" panose="020B0400000000000000" pitchFamily="49" charset="-128"/>
              <a:ea typeface="BIZ UDゴシック" panose="020B0400000000000000" pitchFamily="49" charset="-128"/>
            </a:endParaRPr>
          </a:p>
          <a:p>
            <a:r>
              <a:rPr lang="ja-JP" altLang="en-US" sz="1100" dirty="0">
                <a:solidFill>
                  <a:prstClr val="black"/>
                </a:solidFill>
                <a:latin typeface="BIZ UDゴシック" panose="020B0400000000000000" pitchFamily="49" charset="-128"/>
                <a:ea typeface="BIZ UDゴシック" panose="020B0400000000000000" pitchFamily="49" charset="-128"/>
              </a:rPr>
              <a:t>　　市　財政局・契約管財局</a:t>
            </a:r>
            <a:endParaRPr lang="en-US" altLang="ja-JP" sz="1100" dirty="0">
              <a:solidFill>
                <a:prstClr val="black"/>
              </a:solidFill>
              <a:latin typeface="BIZ UDゴシック" panose="020B0400000000000000" pitchFamily="49" charset="-128"/>
              <a:ea typeface="BIZ UDゴシック" panose="020B0400000000000000" pitchFamily="49" charset="-128"/>
            </a:endParaRPr>
          </a:p>
          <a:p>
            <a:endParaRPr lang="en-US" altLang="ja-JP" sz="1100" dirty="0">
              <a:solidFill>
                <a:prstClr val="black"/>
              </a:solidFill>
              <a:latin typeface="BIZ UDゴシック" panose="020B0400000000000000" pitchFamily="49" charset="-128"/>
              <a:ea typeface="BIZ UDゴシック" panose="020B0400000000000000" pitchFamily="49" charset="-128"/>
            </a:endParaRPr>
          </a:p>
          <a:p>
            <a:r>
              <a:rPr lang="ja-JP" altLang="en-US" sz="1100" dirty="0">
                <a:solidFill>
                  <a:prstClr val="black"/>
                </a:solidFill>
                <a:latin typeface="BIZ UDゴシック" panose="020B0400000000000000" pitchFamily="49" charset="-128"/>
                <a:ea typeface="BIZ UDゴシック" panose="020B0400000000000000" pitchFamily="49" charset="-128"/>
              </a:rPr>
              <a:t>⑤時期</a:t>
            </a:r>
            <a:endParaRPr lang="en-US" altLang="ja-JP" sz="1100" dirty="0">
              <a:solidFill>
                <a:prstClr val="black"/>
              </a:solidFill>
              <a:latin typeface="BIZ UDゴシック" panose="020B0400000000000000" pitchFamily="49" charset="-128"/>
              <a:ea typeface="BIZ UDゴシック" panose="020B0400000000000000" pitchFamily="49" charset="-128"/>
            </a:endParaRPr>
          </a:p>
          <a:p>
            <a:r>
              <a:rPr lang="ja-JP" altLang="en-US" sz="1100" dirty="0">
                <a:solidFill>
                  <a:prstClr val="black"/>
                </a:solidFill>
                <a:latin typeface="BIZ UDゴシック" panose="020B0400000000000000" pitchFamily="49" charset="-128"/>
                <a:ea typeface="BIZ UDゴシック" panose="020B0400000000000000" pitchFamily="49" charset="-128"/>
              </a:rPr>
              <a:t>　</a:t>
            </a:r>
            <a:r>
              <a:rPr lang="en-US" altLang="ja-JP" sz="1100" dirty="0">
                <a:solidFill>
                  <a:prstClr val="black"/>
                </a:solidFill>
                <a:latin typeface="BIZ UDゴシック" panose="020B0400000000000000" pitchFamily="49" charset="-128"/>
                <a:ea typeface="BIZ UDゴシック" panose="020B0400000000000000" pitchFamily="49" charset="-128"/>
              </a:rPr>
              <a:t>2012</a:t>
            </a:r>
            <a:r>
              <a:rPr lang="ja-JP" altLang="en-US" sz="1100" dirty="0">
                <a:solidFill>
                  <a:prstClr val="black"/>
                </a:solidFill>
                <a:latin typeface="BIZ UDゴシック" panose="020B0400000000000000" pitchFamily="49" charset="-128"/>
                <a:ea typeface="BIZ UDゴシック" panose="020B0400000000000000" pitchFamily="49" charset="-128"/>
              </a:rPr>
              <a:t>年度～</a:t>
            </a:r>
          </a:p>
        </p:txBody>
      </p:sp>
      <p:sp>
        <p:nvSpPr>
          <p:cNvPr id="11" name="二等辺三角形 10"/>
          <p:cNvSpPr/>
          <p:nvPr/>
        </p:nvSpPr>
        <p:spPr>
          <a:xfrm rot="5400000">
            <a:off x="7254316" y="2127243"/>
            <a:ext cx="324000" cy="72008"/>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latin typeface="BIZ UDゴシック" panose="020B0400000000000000" pitchFamily="49" charset="-128"/>
              <a:ea typeface="BIZ UDゴシック" panose="020B0400000000000000" pitchFamily="49" charset="-128"/>
            </a:endParaRPr>
          </a:p>
        </p:txBody>
      </p:sp>
      <p:sp>
        <p:nvSpPr>
          <p:cNvPr id="12" name="二等辺三角形 11"/>
          <p:cNvSpPr/>
          <p:nvPr/>
        </p:nvSpPr>
        <p:spPr>
          <a:xfrm rot="5400000">
            <a:off x="7254316" y="3699012"/>
            <a:ext cx="324000" cy="72008"/>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latin typeface="BIZ UDゴシック" panose="020B0400000000000000" pitchFamily="49" charset="-128"/>
              <a:ea typeface="BIZ UDゴシック" panose="020B0400000000000000" pitchFamily="49" charset="-128"/>
            </a:endParaRPr>
          </a:p>
        </p:txBody>
      </p:sp>
      <p:graphicFrame>
        <p:nvGraphicFramePr>
          <p:cNvPr id="7" name="表 6"/>
          <p:cNvGraphicFramePr>
            <a:graphicFrameLocks noGrp="1"/>
          </p:cNvGraphicFramePr>
          <p:nvPr>
            <p:extLst>
              <p:ext uri="{D42A27DB-BD31-4B8C-83A1-F6EECF244321}">
                <p14:modId xmlns:p14="http://schemas.microsoft.com/office/powerpoint/2010/main" val="4064506825"/>
              </p:ext>
            </p:extLst>
          </p:nvPr>
        </p:nvGraphicFramePr>
        <p:xfrm>
          <a:off x="2123728" y="700511"/>
          <a:ext cx="6768752" cy="5478898"/>
        </p:xfrm>
        <a:graphic>
          <a:graphicData uri="http://schemas.openxmlformats.org/drawingml/2006/table">
            <a:tbl>
              <a:tblPr firstRow="1">
                <a:tableStyleId>{5C22544A-7EE6-4342-B048-85BDC9FD1C3A}</a:tableStyleId>
              </a:tblPr>
              <a:tblGrid>
                <a:gridCol w="1224136">
                  <a:extLst>
                    <a:ext uri="{9D8B030D-6E8A-4147-A177-3AD203B41FA5}">
                      <a16:colId xmlns:a16="http://schemas.microsoft.com/office/drawing/2014/main" val="20000"/>
                    </a:ext>
                  </a:extLst>
                </a:gridCol>
                <a:gridCol w="1224136">
                  <a:extLst>
                    <a:ext uri="{9D8B030D-6E8A-4147-A177-3AD203B41FA5}">
                      <a16:colId xmlns:a16="http://schemas.microsoft.com/office/drawing/2014/main" val="20001"/>
                    </a:ext>
                  </a:extLst>
                </a:gridCol>
                <a:gridCol w="1512168">
                  <a:extLst>
                    <a:ext uri="{9D8B030D-6E8A-4147-A177-3AD203B41FA5}">
                      <a16:colId xmlns:a16="http://schemas.microsoft.com/office/drawing/2014/main" val="20002"/>
                    </a:ext>
                  </a:extLst>
                </a:gridCol>
                <a:gridCol w="2808312">
                  <a:extLst>
                    <a:ext uri="{9D8B030D-6E8A-4147-A177-3AD203B41FA5}">
                      <a16:colId xmlns:a16="http://schemas.microsoft.com/office/drawing/2014/main" val="20003"/>
                    </a:ext>
                  </a:extLst>
                </a:gridCol>
              </a:tblGrid>
              <a:tr h="504055">
                <a:tc>
                  <a:txBody>
                    <a:bodyPr/>
                    <a:lstStyle/>
                    <a:p>
                      <a:pPr algn="ctr"/>
                      <a:r>
                        <a:rPr kumimoji="1" lang="ja-JP" altLang="en-US" sz="1400" spc="-110" baseline="0" dirty="0">
                          <a:latin typeface="Calibri" panose="020F0502020204030204" pitchFamily="34" charset="0"/>
                          <a:ea typeface="ＭＳ Ｐゴシック" panose="020B0600070205080204" pitchFamily="50" charset="-128"/>
                          <a:cs typeface="Calibri" panose="020F0502020204030204" pitchFamily="34" charset="0"/>
                        </a:rPr>
                        <a:t>改革前の課題</a:t>
                      </a:r>
                      <a:endParaRPr kumimoji="1" lang="en-US" altLang="ja-JP" sz="1400" spc="-110" baseline="0" dirty="0">
                        <a:latin typeface="Calibri" panose="020F0502020204030204" pitchFamily="34" charset="0"/>
                        <a:ea typeface="ＭＳ Ｐゴシック" panose="020B0600070205080204" pitchFamily="50" charset="-128"/>
                        <a:cs typeface="Calibri" panose="020F0502020204030204" pitchFamily="34" charset="0"/>
                      </a:endParaRPr>
                    </a:p>
                    <a:p>
                      <a:pPr algn="ctr"/>
                      <a:r>
                        <a:rPr kumimoji="1" lang="ja-JP" altLang="en-US" sz="1400" dirty="0">
                          <a:latin typeface="Calibri" panose="020F0502020204030204" pitchFamily="34" charset="0"/>
                          <a:ea typeface="ＭＳ Ｐゴシック" panose="020B0600070205080204" pitchFamily="50" charset="-128"/>
                          <a:cs typeface="Calibri" panose="020F0502020204030204" pitchFamily="34" charset="0"/>
                        </a:rPr>
                        <a:t>（</a:t>
                      </a:r>
                      <a:r>
                        <a:rPr kumimoji="1" lang="en-US" altLang="ja-JP" sz="1400" dirty="0">
                          <a:latin typeface="Calibri" panose="020F0502020204030204" pitchFamily="34" charset="0"/>
                          <a:ea typeface="ＭＳ Ｐゴシック" panose="020B0600070205080204" pitchFamily="50" charset="-128"/>
                          <a:cs typeface="Calibri" panose="020F0502020204030204" pitchFamily="34" charset="0"/>
                        </a:rPr>
                        <a:t>Why</a:t>
                      </a:r>
                      <a:r>
                        <a:rPr kumimoji="1" lang="ja-JP" altLang="en-US" sz="1400" dirty="0">
                          <a:latin typeface="Calibri" panose="020F0502020204030204" pitchFamily="34" charset="0"/>
                          <a:ea typeface="ＭＳ Ｐゴシック" panose="020B0600070205080204" pitchFamily="50" charset="-128"/>
                          <a:cs typeface="Calibri" panose="020F0502020204030204" pitchFamily="34" charset="0"/>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ja-JP" altLang="en-US" sz="1400" spc="-110" baseline="0" dirty="0">
                          <a:latin typeface="Calibri" panose="020F0502020204030204" pitchFamily="34" charset="0"/>
                          <a:ea typeface="ＭＳ Ｐゴシック" panose="020B0600070205080204" pitchFamily="50" charset="-128"/>
                          <a:cs typeface="Calibri" panose="020F0502020204030204" pitchFamily="34" charset="0"/>
                        </a:rPr>
                        <a:t>改革の方向性</a:t>
                      </a:r>
                      <a:endParaRPr kumimoji="1" lang="en-US" altLang="ja-JP" sz="1400" spc="-110" baseline="0" dirty="0">
                        <a:latin typeface="Calibri" panose="020F0502020204030204" pitchFamily="34" charset="0"/>
                        <a:ea typeface="ＭＳ Ｐゴシック" panose="020B0600070205080204" pitchFamily="50" charset="-128"/>
                        <a:cs typeface="Calibri" panose="020F0502020204030204" pitchFamily="34" charset="0"/>
                      </a:endParaRPr>
                    </a:p>
                    <a:p>
                      <a:pPr algn="ctr"/>
                      <a:r>
                        <a:rPr kumimoji="1" lang="ja-JP" altLang="en-US" sz="1400" dirty="0">
                          <a:latin typeface="Calibri" panose="020F0502020204030204" pitchFamily="34" charset="0"/>
                          <a:ea typeface="ＭＳ Ｐゴシック" panose="020B0600070205080204" pitchFamily="50" charset="-128"/>
                          <a:cs typeface="Calibri" panose="020F0502020204030204" pitchFamily="34" charset="0"/>
                        </a:rPr>
                        <a:t>（</a:t>
                      </a:r>
                      <a:r>
                        <a:rPr kumimoji="1" lang="en-US" altLang="ja-JP" sz="1400" dirty="0">
                          <a:latin typeface="Calibri" panose="020F0502020204030204" pitchFamily="34" charset="0"/>
                          <a:ea typeface="ＭＳ Ｐゴシック" panose="020B0600070205080204" pitchFamily="50" charset="-128"/>
                          <a:cs typeface="Calibri" panose="020F0502020204030204" pitchFamily="34" charset="0"/>
                        </a:rPr>
                        <a:t>Vision</a:t>
                      </a:r>
                      <a:r>
                        <a:rPr kumimoji="1" lang="ja-JP" altLang="en-US" sz="1400" dirty="0">
                          <a:latin typeface="Calibri" panose="020F0502020204030204" pitchFamily="34" charset="0"/>
                          <a:ea typeface="ＭＳ Ｐゴシック" panose="020B0600070205080204" pitchFamily="50" charset="-128"/>
                          <a:cs typeface="Calibri" panose="020F0502020204030204" pitchFamily="34" charset="0"/>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ja-JP" altLang="en-US" sz="1400" spc="-140" baseline="0" dirty="0">
                          <a:latin typeface="Calibri" panose="020F0502020204030204" pitchFamily="34" charset="0"/>
                          <a:ea typeface="ＭＳ Ｐゴシック" panose="020B0600070205080204" pitchFamily="50" charset="-128"/>
                          <a:cs typeface="Calibri" panose="020F0502020204030204" pitchFamily="34" charset="0"/>
                        </a:rPr>
                        <a:t>何をどう改革したか</a:t>
                      </a:r>
                      <a:endParaRPr kumimoji="1" lang="en-US" altLang="ja-JP" sz="1400" spc="-140" baseline="0" dirty="0">
                        <a:latin typeface="Calibri" panose="020F0502020204030204" pitchFamily="34" charset="0"/>
                        <a:ea typeface="ＭＳ Ｐゴシック" panose="020B0600070205080204" pitchFamily="50" charset="-128"/>
                        <a:cs typeface="Calibri" panose="020F0502020204030204" pitchFamily="34" charset="0"/>
                      </a:endParaRPr>
                    </a:p>
                    <a:p>
                      <a:pPr algn="ctr"/>
                      <a:r>
                        <a:rPr kumimoji="1" lang="ja-JP" altLang="en-US" sz="1400" dirty="0">
                          <a:latin typeface="Calibri" panose="020F0502020204030204" pitchFamily="34" charset="0"/>
                          <a:ea typeface="ＭＳ Ｐゴシック" panose="020B0600070205080204" pitchFamily="50" charset="-128"/>
                          <a:cs typeface="Calibri" panose="020F0502020204030204" pitchFamily="34" charset="0"/>
                        </a:rPr>
                        <a:t>（</a:t>
                      </a:r>
                      <a:r>
                        <a:rPr kumimoji="1" lang="en-US" altLang="ja-JP" sz="1400" dirty="0">
                          <a:latin typeface="Calibri" panose="020F0502020204030204" pitchFamily="34" charset="0"/>
                          <a:ea typeface="ＭＳ Ｐゴシック" panose="020B0600070205080204" pitchFamily="50" charset="-128"/>
                          <a:cs typeface="Calibri" panose="020F0502020204030204" pitchFamily="34" charset="0"/>
                        </a:rPr>
                        <a:t>What</a:t>
                      </a:r>
                      <a:r>
                        <a:rPr kumimoji="1" lang="ja-JP" altLang="en-US" sz="1400" dirty="0">
                          <a:latin typeface="Calibri" panose="020F0502020204030204" pitchFamily="34" charset="0"/>
                          <a:ea typeface="ＭＳ Ｐゴシック" panose="020B0600070205080204" pitchFamily="50" charset="-128"/>
                          <a:cs typeface="Calibri" panose="020F0502020204030204" pitchFamily="34" charset="0"/>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ja-JP" altLang="en-US" sz="1400" dirty="0">
                          <a:latin typeface="Calibri" panose="020F0502020204030204" pitchFamily="34" charset="0"/>
                          <a:ea typeface="ＭＳ Ｐゴシック" panose="020B0600070205080204" pitchFamily="50" charset="-128"/>
                          <a:cs typeface="Calibri" panose="020F0502020204030204" pitchFamily="34" charset="0"/>
                        </a:rPr>
                        <a:t>主な成果</a:t>
                      </a:r>
                      <a:endParaRPr kumimoji="1" lang="en-US" altLang="ja-JP" sz="1400" dirty="0">
                        <a:latin typeface="Calibri" panose="020F0502020204030204" pitchFamily="34" charset="0"/>
                        <a:ea typeface="ＭＳ Ｐゴシック" panose="020B0600070205080204" pitchFamily="50" charset="-128"/>
                        <a:cs typeface="Calibri" panose="020F0502020204030204" pitchFamily="34" charset="0"/>
                      </a:endParaRPr>
                    </a:p>
                    <a:p>
                      <a:pPr algn="ctr"/>
                      <a:r>
                        <a:rPr kumimoji="1" lang="ja-JP" altLang="en-US" sz="1400" dirty="0">
                          <a:latin typeface="Calibri" panose="020F0502020204030204" pitchFamily="34" charset="0"/>
                          <a:ea typeface="ＭＳ Ｐゴシック" panose="020B0600070205080204" pitchFamily="50" charset="-128"/>
                          <a:cs typeface="Calibri" panose="020F0502020204030204" pitchFamily="34" charset="0"/>
                        </a:rPr>
                        <a:t>（</a:t>
                      </a:r>
                      <a:r>
                        <a:rPr kumimoji="1" lang="en-US" altLang="ja-JP" sz="1400" dirty="0">
                          <a:latin typeface="Calibri" panose="020F0502020204030204" pitchFamily="34" charset="0"/>
                          <a:ea typeface="ＭＳ Ｐゴシック" panose="020B0600070205080204" pitchFamily="50" charset="-128"/>
                          <a:cs typeface="Calibri" panose="020F0502020204030204" pitchFamily="34" charset="0"/>
                        </a:rPr>
                        <a:t>Outcome</a:t>
                      </a:r>
                      <a:r>
                        <a:rPr kumimoji="1" lang="ja-JP" altLang="en-US" sz="1400" dirty="0">
                          <a:latin typeface="Calibri" panose="020F0502020204030204" pitchFamily="34" charset="0"/>
                          <a:ea typeface="ＭＳ Ｐゴシック" panose="020B0600070205080204" pitchFamily="50" charset="-128"/>
                          <a:cs typeface="Calibri" panose="020F0502020204030204" pitchFamily="34" charset="0"/>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0"/>
                  </a:ext>
                </a:extLst>
              </a:tr>
              <a:tr h="4960738">
                <a:tc>
                  <a:txBody>
                    <a:bodyPr/>
                    <a:lstStyle/>
                    <a:p>
                      <a:pPr marL="72000" indent="-457200" algn="l">
                        <a:lnSpc>
                          <a:spcPts val="1500"/>
                        </a:lnSpc>
                      </a:pPr>
                      <a:r>
                        <a:rPr kumimoji="1" lang="ja-JP" altLang="en-US" sz="1200" spc="-110" baseline="0" dirty="0">
                          <a:latin typeface="Calibri" panose="020F0502020204030204" pitchFamily="34" charset="0"/>
                          <a:ea typeface="ＭＳ Ｐゴシック" panose="020B0600070205080204" pitchFamily="50" charset="-128"/>
                          <a:cs typeface="Calibri" panose="020F0502020204030204" pitchFamily="34" charset="0"/>
                        </a:rPr>
                        <a:t>   市税や不動産使用料・貸付料の減免措置を通じた財政的支援については、その目的と減免額（支援額）を明らかにして透明性を確保する必要がある。</a:t>
                      </a:r>
                      <a:endParaRPr kumimoji="1" lang="en-US" altLang="ja-JP" sz="1200" spc="-110" baseline="0" dirty="0">
                        <a:latin typeface="Calibri" panose="020F0502020204030204" pitchFamily="34" charset="0"/>
                        <a:ea typeface="ＭＳ Ｐゴシック" panose="020B0600070205080204" pitchFamily="50" charset="-128"/>
                        <a:cs typeface="Calibri" panose="020F0502020204030204" pitchFamily="34" charset="0"/>
                      </a:endParaRPr>
                    </a:p>
                    <a:p>
                      <a:pPr marL="72000" indent="-457200" algn="l">
                        <a:lnSpc>
                          <a:spcPts val="1500"/>
                        </a:lnSpc>
                      </a:pPr>
                      <a:endParaRPr kumimoji="1" lang="en-US" altLang="ja-JP" sz="1200" spc="-110" baseline="0" dirty="0">
                        <a:latin typeface="Calibri" panose="020F0502020204030204" pitchFamily="34" charset="0"/>
                        <a:ea typeface="ＭＳ Ｐゴシック" panose="020B0600070205080204" pitchFamily="50" charset="-128"/>
                        <a:cs typeface="Calibri" panose="020F0502020204030204" pitchFamily="34" charset="0"/>
                      </a:endParaRPr>
                    </a:p>
                    <a:p>
                      <a:pPr marL="72000" indent="-457200" algn="l">
                        <a:lnSpc>
                          <a:spcPts val="1500"/>
                        </a:lnSpc>
                      </a:pPr>
                      <a:r>
                        <a:rPr kumimoji="1" lang="ja-JP" altLang="en-US" sz="1200" spc="-110" baseline="0" dirty="0">
                          <a:latin typeface="Calibri" panose="020F0502020204030204" pitchFamily="34" charset="0"/>
                          <a:ea typeface="ＭＳ Ｐゴシック" panose="020B0600070205080204" pitchFamily="50" charset="-128"/>
                          <a:cs typeface="Calibri" panose="020F0502020204030204" pitchFamily="34" charset="0"/>
                        </a:rPr>
                        <a:t>   また、本来の目的とは異なる名目の下での隠れた支援や見えにくい支援は、排除していく必要がある。</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72000" indent="-457200" algn="l">
                        <a:lnSpc>
                          <a:spcPts val="1500"/>
                        </a:lnSpc>
                      </a:pPr>
                      <a:r>
                        <a:rPr kumimoji="1" lang="ja-JP" altLang="en-US" sz="1200" spc="-110" baseline="0" dirty="0">
                          <a:latin typeface="Calibri" panose="020F0502020204030204" pitchFamily="34" charset="0"/>
                          <a:ea typeface="ＭＳ Ｐゴシック" panose="020B0600070205080204" pitchFamily="50" charset="-128"/>
                          <a:cs typeface="Calibri" panose="020F0502020204030204" pitchFamily="34" charset="0"/>
                        </a:rPr>
                        <a:t>   市税、不動産使用料等の減免措置について、減免（財政的支援）の目的と減免額（支援額）を公表する。</a:t>
                      </a:r>
                      <a:endParaRPr kumimoji="1" lang="en-US" altLang="ja-JP" sz="1200" spc="-110" baseline="0" dirty="0">
                        <a:latin typeface="Calibri" panose="020F0502020204030204" pitchFamily="34" charset="0"/>
                        <a:ea typeface="ＭＳ Ｐゴシック" panose="020B0600070205080204" pitchFamily="50" charset="-128"/>
                        <a:cs typeface="Calibri" panose="020F0502020204030204" pitchFamily="34" charset="0"/>
                      </a:endParaRPr>
                    </a:p>
                    <a:p>
                      <a:pPr marL="72000" indent="-457200" algn="l">
                        <a:lnSpc>
                          <a:spcPts val="1500"/>
                        </a:lnSpc>
                      </a:pPr>
                      <a:endParaRPr kumimoji="1" lang="en-US" altLang="ja-JP" sz="1200" spc="-110" baseline="0" dirty="0">
                        <a:latin typeface="Calibri" panose="020F0502020204030204" pitchFamily="34" charset="0"/>
                        <a:ea typeface="ＭＳ Ｐゴシック" panose="020B0600070205080204" pitchFamily="50" charset="-128"/>
                        <a:cs typeface="Calibri" panose="020F0502020204030204" pitchFamily="34" charset="0"/>
                      </a:endParaRPr>
                    </a:p>
                    <a:p>
                      <a:pPr marL="72000" indent="-457200" algn="l">
                        <a:lnSpc>
                          <a:spcPts val="1500"/>
                        </a:lnSpc>
                      </a:pPr>
                      <a:r>
                        <a:rPr kumimoji="1" lang="ja-JP" altLang="en-US" sz="1200" spc="-110" baseline="0" dirty="0">
                          <a:latin typeface="Calibri" panose="020F0502020204030204" pitchFamily="34" charset="0"/>
                          <a:ea typeface="ＭＳ Ｐゴシック" panose="020B0600070205080204" pitchFamily="50" charset="-128"/>
                          <a:cs typeface="Calibri" panose="020F0502020204030204" pitchFamily="34" charset="0"/>
                        </a:rPr>
                        <a:t>   また、減免（財政的支援）の必要性を再点検するとともに、その効果を検証する。</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72000" indent="-457200" algn="l">
                        <a:lnSpc>
                          <a:spcPts val="1500"/>
                        </a:lnSpc>
                      </a:pPr>
                      <a:r>
                        <a:rPr kumimoji="1" lang="ja-JP" altLang="en-US" sz="1200" spc="-110" dirty="0">
                          <a:latin typeface="Calibri" panose="020F0502020204030204" pitchFamily="34" charset="0"/>
                          <a:ea typeface="ＭＳ Ｐゴシック" panose="020B0600070205080204" pitchFamily="50" charset="-128"/>
                          <a:cs typeface="Calibri" panose="020F0502020204030204" pitchFamily="34" charset="0"/>
                        </a:rPr>
                        <a:t>・</a:t>
                      </a:r>
                      <a:r>
                        <a:rPr kumimoji="1" lang="ja-JP" altLang="en-US" sz="1200" spc="-110" baseline="0" dirty="0">
                          <a:latin typeface="Calibri" panose="020F0502020204030204" pitchFamily="34" charset="0"/>
                          <a:ea typeface="ＭＳ Ｐゴシック" panose="020B0600070205080204" pitchFamily="50" charset="-128"/>
                          <a:cs typeface="Calibri" panose="020F0502020204030204" pitchFamily="34" charset="0"/>
                        </a:rPr>
                        <a:t>減免措置状況の公表</a:t>
                      </a:r>
                      <a:endParaRPr kumimoji="1" lang="en-US" altLang="ja-JP" sz="1200" spc="-110" baseline="0" dirty="0">
                        <a:latin typeface="Calibri" panose="020F0502020204030204" pitchFamily="34" charset="0"/>
                        <a:ea typeface="ＭＳ Ｐゴシック" panose="020B0600070205080204" pitchFamily="50" charset="-128"/>
                        <a:cs typeface="Calibri" panose="020F0502020204030204" pitchFamily="34" charset="0"/>
                      </a:endParaRPr>
                    </a:p>
                    <a:p>
                      <a:pPr marL="72000" indent="-457200" algn="l">
                        <a:lnSpc>
                          <a:spcPts val="1500"/>
                        </a:lnSpc>
                      </a:pPr>
                      <a:endParaRPr kumimoji="1" lang="en-US" altLang="ja-JP" sz="1200" spc="-110" dirty="0">
                        <a:latin typeface="Calibri" panose="020F0502020204030204" pitchFamily="34" charset="0"/>
                        <a:ea typeface="ＭＳ Ｐゴシック" panose="020B0600070205080204" pitchFamily="50" charset="-128"/>
                        <a:cs typeface="Calibri" panose="020F0502020204030204" pitchFamily="34" charset="0"/>
                      </a:endParaRPr>
                    </a:p>
                    <a:p>
                      <a:pPr marL="72000" indent="-457200" algn="l">
                        <a:lnSpc>
                          <a:spcPts val="1500"/>
                        </a:lnSpc>
                      </a:pPr>
                      <a:r>
                        <a:rPr kumimoji="1" lang="ja-JP" altLang="en-US" sz="1200" spc="-110" dirty="0">
                          <a:latin typeface="Calibri" panose="020F0502020204030204" pitchFamily="34" charset="0"/>
                          <a:ea typeface="ＭＳ Ｐゴシック" panose="020B0600070205080204" pitchFamily="50" charset="-128"/>
                          <a:cs typeface="Calibri" panose="020F0502020204030204" pitchFamily="34" charset="0"/>
                        </a:rPr>
                        <a:t>・減免措置の見直しの実施</a:t>
                      </a:r>
                      <a:endParaRPr kumimoji="1" lang="en-US" altLang="ja-JP" sz="1200" spc="-110" dirty="0">
                        <a:latin typeface="Calibri" panose="020F0502020204030204" pitchFamily="34" charset="0"/>
                        <a:ea typeface="ＭＳ Ｐゴシック" panose="020B0600070205080204" pitchFamily="50" charset="-128"/>
                        <a:cs typeface="Calibri" panose="020F0502020204030204" pitchFamily="34" charset="0"/>
                      </a:endParaRPr>
                    </a:p>
                    <a:p>
                      <a:pPr marL="72000" indent="-457200" algn="l">
                        <a:lnSpc>
                          <a:spcPts val="1500"/>
                        </a:lnSpc>
                      </a:pPr>
                      <a:r>
                        <a:rPr kumimoji="1" lang="ja-JP" altLang="en-US" sz="1200" spc="-110" dirty="0">
                          <a:latin typeface="Calibri" panose="020F0502020204030204" pitchFamily="34" charset="0"/>
                          <a:ea typeface="ＭＳ Ｐゴシック" panose="020B0600070205080204" pitchFamily="50" charset="-128"/>
                          <a:cs typeface="Calibri" panose="020F0502020204030204" pitchFamily="34" charset="0"/>
                        </a:rPr>
                        <a:t>　　　（</a:t>
                      </a:r>
                      <a:r>
                        <a:rPr kumimoji="1" lang="en-US" altLang="ja-JP" sz="1200" spc="-110" dirty="0">
                          <a:latin typeface="Calibri" panose="020F0502020204030204" pitchFamily="34" charset="0"/>
                          <a:ea typeface="ＭＳ Ｐゴシック" panose="020B0600070205080204" pitchFamily="50" charset="-128"/>
                          <a:cs typeface="Calibri" panose="020F0502020204030204" pitchFamily="34" charset="0"/>
                        </a:rPr>
                        <a:t>2012</a:t>
                      </a:r>
                      <a:r>
                        <a:rPr kumimoji="1" lang="ja-JP" altLang="en-US" sz="1200" spc="-110" dirty="0">
                          <a:latin typeface="Calibri" panose="020F0502020204030204" pitchFamily="34" charset="0"/>
                          <a:ea typeface="ＭＳ Ｐゴシック" panose="020B0600070205080204" pitchFamily="50" charset="-128"/>
                          <a:cs typeface="Calibri" panose="020F0502020204030204" pitchFamily="34" charset="0"/>
                        </a:rPr>
                        <a:t>年度）</a:t>
                      </a:r>
                      <a:endParaRPr kumimoji="1" lang="en-US" altLang="ja-JP" sz="1200" spc="-110" dirty="0">
                        <a:latin typeface="Calibri" panose="020F0502020204030204" pitchFamily="34" charset="0"/>
                        <a:ea typeface="ＭＳ Ｐゴシック" panose="020B0600070205080204" pitchFamily="50" charset="-128"/>
                        <a:cs typeface="Calibri" panose="020F0502020204030204" pitchFamily="34" charset="0"/>
                      </a:endParaRPr>
                    </a:p>
                    <a:p>
                      <a:pPr marL="72000" indent="-457200" algn="l">
                        <a:lnSpc>
                          <a:spcPts val="1500"/>
                        </a:lnSpc>
                      </a:pPr>
                      <a:r>
                        <a:rPr kumimoji="1" lang="ja-JP" altLang="en-US" sz="1200" spc="-110" dirty="0">
                          <a:latin typeface="Calibri" panose="020F0502020204030204" pitchFamily="34" charset="0"/>
                          <a:ea typeface="ＭＳ Ｐゴシック" panose="020B0600070205080204" pitchFamily="50" charset="-128"/>
                          <a:cs typeface="Calibri" panose="020F0502020204030204" pitchFamily="34" charset="0"/>
                        </a:rPr>
                        <a:t>　　</a:t>
                      </a:r>
                      <a:r>
                        <a:rPr kumimoji="1" lang="ja-JP" altLang="en-US" sz="1200" spc="-11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rPr>
                        <a:t>　</a:t>
                      </a:r>
                      <a:r>
                        <a:rPr kumimoji="1" lang="ja-JP" altLang="en-US" sz="1200" b="0" spc="-11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rPr>
                        <a:t>（</a:t>
                      </a:r>
                      <a:r>
                        <a:rPr kumimoji="1" lang="en-US" altLang="ja-JP" sz="1200" b="0" spc="-11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rPr>
                        <a:t>2015</a:t>
                      </a:r>
                      <a:r>
                        <a:rPr kumimoji="1" lang="ja-JP" altLang="en-US" sz="1200" b="0" spc="-11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rPr>
                        <a:t>年度）</a:t>
                      </a:r>
                      <a:endParaRPr kumimoji="1" lang="en-US" altLang="ja-JP" sz="1200" b="0" spc="-11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endParaRPr>
                    </a:p>
                    <a:p>
                      <a:pPr marL="72000" indent="-457200" algn="l">
                        <a:lnSpc>
                          <a:spcPts val="1500"/>
                        </a:lnSpc>
                      </a:pPr>
                      <a:r>
                        <a:rPr kumimoji="1" lang="ja-JP" altLang="en-US" sz="1200" b="0" spc="-11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rPr>
                        <a:t>　　　（</a:t>
                      </a:r>
                      <a:r>
                        <a:rPr kumimoji="1" lang="en-US" altLang="ja-JP" sz="1200" b="0" spc="-11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rPr>
                        <a:t>2016</a:t>
                      </a:r>
                      <a:r>
                        <a:rPr kumimoji="1" lang="ja-JP" altLang="en-US" sz="1200" b="0" spc="-11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rPr>
                        <a:t>年度</a:t>
                      </a:r>
                      <a:r>
                        <a:rPr kumimoji="1" lang="ja-JP" altLang="en-US" sz="1200" b="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rPr>
                        <a:t>）</a:t>
                      </a:r>
                      <a:endParaRPr kumimoji="1" lang="en-US" altLang="ja-JP" sz="1200" b="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endParaRPr>
                    </a:p>
                    <a:p>
                      <a:pPr marL="72000" indent="-457200" algn="l">
                        <a:lnSpc>
                          <a:spcPts val="1500"/>
                        </a:lnSpc>
                      </a:pPr>
                      <a:endParaRPr kumimoji="1" lang="en-US" altLang="ja-JP" sz="1200" dirty="0">
                        <a:latin typeface="Calibri" panose="020F0502020204030204" pitchFamily="34" charset="0"/>
                        <a:ea typeface="ＭＳ Ｐゴシック" panose="020B0600070205080204" pitchFamily="50" charset="-128"/>
                        <a:cs typeface="Calibri" panose="020F0502020204030204" pitchFamily="34" charset="0"/>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72000" indent="-457200" algn="l" defTabSz="914400" rtl="0" eaLnBrk="1" latinLnBrk="0" hangingPunct="1">
                        <a:lnSpc>
                          <a:spcPts val="1400"/>
                        </a:lnSpc>
                      </a:pPr>
                      <a:r>
                        <a:rPr kumimoji="1" lang="ja-JP" altLang="ja-JP" sz="1200" kern="1200" spc="-110" dirty="0">
                          <a:solidFill>
                            <a:schemeClr val="dk1"/>
                          </a:solidFill>
                          <a:latin typeface="Calibri" panose="020F0502020204030204" pitchFamily="34" charset="0"/>
                          <a:ea typeface="ＭＳ Ｐゴシック" panose="020B0600070205080204" pitchFamily="50" charset="-128"/>
                          <a:cs typeface="Calibri" panose="020F0502020204030204" pitchFamily="34" charset="0"/>
                        </a:rPr>
                        <a:t>・市税の減免措置の見直し</a:t>
                      </a:r>
                    </a:p>
                    <a:p>
                      <a:pPr marL="72000" indent="-457200" algn="l" defTabSz="914400" rtl="0" eaLnBrk="1" latinLnBrk="0" hangingPunct="1">
                        <a:lnSpc>
                          <a:spcPts val="1400"/>
                        </a:lnSpc>
                      </a:pPr>
                      <a:r>
                        <a:rPr kumimoji="1" lang="ja-JP" altLang="en-US" sz="1200" kern="1200" spc="-110" dirty="0">
                          <a:solidFill>
                            <a:schemeClr val="dk1"/>
                          </a:solidFill>
                          <a:latin typeface="Calibri" panose="020F0502020204030204" pitchFamily="34" charset="0"/>
                          <a:ea typeface="ＭＳ Ｐゴシック" panose="020B0600070205080204" pitchFamily="50" charset="-128"/>
                          <a:cs typeface="Calibri" panose="020F0502020204030204" pitchFamily="34" charset="0"/>
                        </a:rPr>
                        <a:t>    →減免項目</a:t>
                      </a:r>
                      <a:r>
                        <a:rPr kumimoji="1" lang="en-US" altLang="ja-JP" sz="1200" kern="1200" spc="-110" dirty="0">
                          <a:solidFill>
                            <a:schemeClr val="dk1"/>
                          </a:solidFill>
                          <a:latin typeface="Calibri" panose="020F0502020204030204" pitchFamily="34" charset="0"/>
                          <a:ea typeface="ＭＳ Ｐゴシック" panose="020B0600070205080204" pitchFamily="50" charset="-128"/>
                          <a:cs typeface="Calibri" panose="020F0502020204030204" pitchFamily="34" charset="0"/>
                        </a:rPr>
                        <a:t>88</a:t>
                      </a:r>
                      <a:r>
                        <a:rPr kumimoji="1" lang="ja-JP" altLang="en-US" sz="1200" kern="1200" spc="-110" dirty="0">
                          <a:solidFill>
                            <a:schemeClr val="dk1"/>
                          </a:solidFill>
                          <a:latin typeface="Calibri" panose="020F0502020204030204" pitchFamily="34" charset="0"/>
                          <a:ea typeface="ＭＳ Ｐゴシック" panose="020B0600070205080204" pitchFamily="50" charset="-128"/>
                          <a:cs typeface="Calibri" panose="020F0502020204030204" pitchFamily="34" charset="0"/>
                        </a:rPr>
                        <a:t>件中、　</a:t>
                      </a:r>
                      <a:endParaRPr kumimoji="1" lang="en-US" altLang="ja-JP" sz="1200" kern="1200" spc="-110" dirty="0">
                        <a:solidFill>
                          <a:schemeClr val="dk1"/>
                        </a:solidFill>
                        <a:latin typeface="Calibri" panose="020F0502020204030204" pitchFamily="34" charset="0"/>
                        <a:ea typeface="ＭＳ Ｐゴシック" panose="020B0600070205080204" pitchFamily="50" charset="-128"/>
                        <a:cs typeface="Calibri" panose="020F0502020204030204" pitchFamily="34" charset="0"/>
                      </a:endParaRPr>
                    </a:p>
                    <a:p>
                      <a:pPr marL="72000" indent="-457200" algn="l" defTabSz="914400" rtl="0" eaLnBrk="1" latinLnBrk="0" hangingPunct="1">
                        <a:lnSpc>
                          <a:spcPts val="1400"/>
                        </a:lnSpc>
                      </a:pPr>
                      <a:r>
                        <a:rPr kumimoji="1" lang="ja-JP" altLang="en-US" sz="1200" kern="1200" spc="-110" dirty="0">
                          <a:solidFill>
                            <a:schemeClr val="dk1"/>
                          </a:solidFill>
                          <a:latin typeface="Calibri" panose="020F0502020204030204" pitchFamily="34" charset="0"/>
                          <a:ea typeface="ＭＳ Ｐゴシック" panose="020B0600070205080204" pitchFamily="50" charset="-128"/>
                          <a:cs typeface="Calibri" panose="020F0502020204030204" pitchFamily="34" charset="0"/>
                        </a:rPr>
                        <a:t>　</a:t>
                      </a:r>
                      <a:r>
                        <a:rPr kumimoji="1" lang="ja-JP" altLang="en-US" sz="1100" kern="1200" spc="-110" dirty="0">
                          <a:solidFill>
                            <a:schemeClr val="dk1"/>
                          </a:solidFill>
                          <a:latin typeface="Calibri" panose="020F0502020204030204" pitchFamily="34" charset="0"/>
                          <a:ea typeface="ＭＳ Ｐゴシック" panose="020B0600070205080204" pitchFamily="50" charset="-128"/>
                          <a:cs typeface="Calibri" panose="020F0502020204030204" pitchFamily="34" charset="0"/>
                        </a:rPr>
                        <a:t>（</a:t>
                      </a:r>
                      <a:r>
                        <a:rPr kumimoji="1" lang="en-US" altLang="ja-JP" sz="1100" kern="1200" spc="-110" dirty="0">
                          <a:solidFill>
                            <a:schemeClr val="dk1"/>
                          </a:solidFill>
                          <a:latin typeface="Calibri" panose="020F0502020204030204" pitchFamily="34" charset="0"/>
                          <a:ea typeface="ＭＳ Ｐゴシック" panose="020B0600070205080204" pitchFamily="50" charset="-128"/>
                          <a:cs typeface="Calibri" panose="020F0502020204030204" pitchFamily="34" charset="0"/>
                        </a:rPr>
                        <a:t>2012</a:t>
                      </a:r>
                      <a:r>
                        <a:rPr kumimoji="1" lang="ja-JP" altLang="en-US" sz="1100" kern="1200" spc="-110" dirty="0">
                          <a:solidFill>
                            <a:schemeClr val="dk1"/>
                          </a:solidFill>
                          <a:latin typeface="Calibri" panose="020F0502020204030204" pitchFamily="34" charset="0"/>
                          <a:ea typeface="ＭＳ Ｐゴシック" panose="020B0600070205080204" pitchFamily="50" charset="-128"/>
                          <a:cs typeface="Calibri" panose="020F0502020204030204" pitchFamily="34" charset="0"/>
                        </a:rPr>
                        <a:t>～</a:t>
                      </a:r>
                      <a:r>
                        <a:rPr kumimoji="1" lang="en-US" altLang="ja-JP" sz="1100" kern="1200" spc="-110" dirty="0">
                          <a:solidFill>
                            <a:schemeClr val="dk1"/>
                          </a:solidFill>
                          <a:latin typeface="Calibri" panose="020F0502020204030204" pitchFamily="34" charset="0"/>
                          <a:ea typeface="ＭＳ Ｐゴシック" panose="020B0600070205080204" pitchFamily="50" charset="-128"/>
                          <a:cs typeface="Calibri" panose="020F0502020204030204" pitchFamily="34" charset="0"/>
                        </a:rPr>
                        <a:t>2013</a:t>
                      </a:r>
                      <a:r>
                        <a:rPr kumimoji="1" lang="ja-JP" altLang="en-US" sz="1100" kern="1200" spc="-110" dirty="0">
                          <a:solidFill>
                            <a:schemeClr val="dk1"/>
                          </a:solidFill>
                          <a:latin typeface="Calibri" panose="020F0502020204030204" pitchFamily="34" charset="0"/>
                          <a:ea typeface="ＭＳ Ｐゴシック" panose="020B0600070205080204" pitchFamily="50" charset="-128"/>
                          <a:cs typeface="Calibri" panose="020F0502020204030204" pitchFamily="34" charset="0"/>
                        </a:rPr>
                        <a:t>年度）</a:t>
                      </a:r>
                      <a:r>
                        <a:rPr kumimoji="1" lang="ja-JP" altLang="en-US" sz="1100" b="0" kern="1200" spc="-11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rPr>
                        <a:t> 　   　 （</a:t>
                      </a:r>
                      <a:r>
                        <a:rPr kumimoji="1" lang="en-US" altLang="ja-JP" sz="1100" b="0" kern="1200" spc="-11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rPr>
                        <a:t>2012</a:t>
                      </a:r>
                      <a:r>
                        <a:rPr kumimoji="1" lang="ja-JP" altLang="en-US" sz="1100" b="0" kern="1200" spc="-11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rPr>
                        <a:t>～</a:t>
                      </a:r>
                      <a:r>
                        <a:rPr kumimoji="1" lang="en-US" altLang="ja-JP" sz="1100" b="0" kern="1200" spc="-11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rPr>
                        <a:t>2017</a:t>
                      </a:r>
                      <a:r>
                        <a:rPr kumimoji="1" lang="ja-JP" altLang="en-US" sz="1100" b="0" kern="1200" spc="-11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rPr>
                        <a:t>年度）</a:t>
                      </a:r>
                      <a:endParaRPr kumimoji="1" lang="en-US" altLang="ja-JP" sz="1100" kern="1200" spc="-110" dirty="0">
                        <a:solidFill>
                          <a:schemeClr val="dk1"/>
                        </a:solidFill>
                        <a:latin typeface="Calibri" panose="020F0502020204030204" pitchFamily="34" charset="0"/>
                        <a:ea typeface="ＭＳ Ｐゴシック" panose="020B0600070205080204" pitchFamily="50" charset="-128"/>
                        <a:cs typeface="Calibri" panose="020F0502020204030204" pitchFamily="34" charset="0"/>
                      </a:endParaRPr>
                    </a:p>
                    <a:p>
                      <a:pPr marL="72000" indent="-457200" algn="l" defTabSz="914400" rtl="0" eaLnBrk="1" latinLnBrk="0" hangingPunct="1">
                        <a:lnSpc>
                          <a:spcPts val="1400"/>
                        </a:lnSpc>
                      </a:pPr>
                      <a:r>
                        <a:rPr kumimoji="1" lang="ja-JP" altLang="en-US" sz="1100" kern="1200" spc="-110" dirty="0">
                          <a:solidFill>
                            <a:schemeClr val="dk1"/>
                          </a:solidFill>
                          <a:latin typeface="Calibri" panose="020F0502020204030204" pitchFamily="34" charset="0"/>
                          <a:ea typeface="ＭＳ Ｐゴシック" panose="020B0600070205080204" pitchFamily="50" charset="-128"/>
                          <a:cs typeface="Calibri" panose="020F0502020204030204" pitchFamily="34" charset="0"/>
                        </a:rPr>
                        <a:t>　 ・</a:t>
                      </a:r>
                      <a:r>
                        <a:rPr kumimoji="1" lang="ja-JP" altLang="ja-JP" sz="1100" kern="1200" spc="-110" dirty="0">
                          <a:solidFill>
                            <a:schemeClr val="dk1"/>
                          </a:solidFill>
                          <a:latin typeface="Calibri" panose="020F0502020204030204" pitchFamily="34" charset="0"/>
                          <a:ea typeface="ＭＳ Ｐゴシック" panose="020B0600070205080204" pitchFamily="50" charset="-128"/>
                          <a:cs typeface="Calibri" panose="020F0502020204030204" pitchFamily="34" charset="0"/>
                        </a:rPr>
                        <a:t>廃止</a:t>
                      </a:r>
                      <a:r>
                        <a:rPr kumimoji="1" lang="en-US" altLang="ja-JP" sz="1100" kern="1200" spc="-110" dirty="0">
                          <a:solidFill>
                            <a:schemeClr val="dk1"/>
                          </a:solidFill>
                          <a:latin typeface="Calibri" panose="020F0502020204030204" pitchFamily="34" charset="0"/>
                          <a:ea typeface="ＭＳ Ｐゴシック" panose="020B0600070205080204" pitchFamily="50" charset="-128"/>
                          <a:cs typeface="Calibri" panose="020F0502020204030204" pitchFamily="34" charset="0"/>
                        </a:rPr>
                        <a:t>61</a:t>
                      </a:r>
                      <a:r>
                        <a:rPr kumimoji="1" lang="ja-JP" altLang="ja-JP" sz="1100" kern="1200" spc="-110" dirty="0">
                          <a:solidFill>
                            <a:schemeClr val="dk1"/>
                          </a:solidFill>
                          <a:latin typeface="Calibri" panose="020F0502020204030204" pitchFamily="34" charset="0"/>
                          <a:ea typeface="ＭＳ Ｐゴシック" panose="020B0600070205080204" pitchFamily="50" charset="-128"/>
                          <a:cs typeface="Calibri" panose="020F0502020204030204" pitchFamily="34" charset="0"/>
                        </a:rPr>
                        <a:t>件</a:t>
                      </a:r>
                      <a:r>
                        <a:rPr kumimoji="1" lang="ja-JP" altLang="en-US" sz="1100" kern="1200" spc="-110" dirty="0">
                          <a:solidFill>
                            <a:schemeClr val="dk1"/>
                          </a:solidFill>
                          <a:latin typeface="Calibri" panose="020F0502020204030204" pitchFamily="34" charset="0"/>
                          <a:ea typeface="ＭＳ Ｐゴシック" panose="020B0600070205080204" pitchFamily="50" charset="-128"/>
                          <a:cs typeface="Calibri" panose="020F0502020204030204" pitchFamily="34" charset="0"/>
                        </a:rPr>
                        <a:t>　　　　　　　     ・ </a:t>
                      </a:r>
                      <a:r>
                        <a:rPr kumimoji="1" lang="ja-JP" altLang="en-US" sz="1100" b="0" kern="1200" spc="-11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rPr>
                        <a:t>廃止</a:t>
                      </a:r>
                      <a:r>
                        <a:rPr kumimoji="1" lang="en-US" altLang="ja-JP" sz="1100" b="0" kern="1200" spc="-11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rPr>
                        <a:t>62</a:t>
                      </a:r>
                      <a:r>
                        <a:rPr kumimoji="1" lang="ja-JP" altLang="en-US" sz="1100" b="0" kern="1200" spc="-11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rPr>
                        <a:t>件</a:t>
                      </a:r>
                      <a:endParaRPr kumimoji="1" lang="en-US" altLang="ja-JP" sz="1100" kern="1200" spc="-110" dirty="0">
                        <a:solidFill>
                          <a:schemeClr val="dk1"/>
                        </a:solidFill>
                        <a:latin typeface="Calibri" panose="020F0502020204030204" pitchFamily="34" charset="0"/>
                        <a:ea typeface="ＭＳ Ｐゴシック" panose="020B0600070205080204" pitchFamily="50" charset="-128"/>
                        <a:cs typeface="Calibri" panose="020F0502020204030204" pitchFamily="34" charset="0"/>
                      </a:endParaRPr>
                    </a:p>
                    <a:p>
                      <a:pPr marL="72000" marR="0" indent="-457200" algn="l" defTabSz="914400" rtl="0" eaLnBrk="1" fontAlgn="auto" latinLnBrk="0" hangingPunct="1">
                        <a:lnSpc>
                          <a:spcPts val="1400"/>
                        </a:lnSpc>
                        <a:spcBef>
                          <a:spcPts val="0"/>
                        </a:spcBef>
                        <a:spcAft>
                          <a:spcPts val="0"/>
                        </a:spcAft>
                        <a:buClrTx/>
                        <a:buSzTx/>
                        <a:buFontTx/>
                        <a:buNone/>
                        <a:tabLst/>
                        <a:defRPr/>
                      </a:pPr>
                      <a:r>
                        <a:rPr kumimoji="1" lang="ja-JP" altLang="en-US" sz="1100" kern="1200" spc="-110" dirty="0">
                          <a:solidFill>
                            <a:schemeClr val="dk1"/>
                          </a:solidFill>
                          <a:latin typeface="Calibri" panose="020F0502020204030204" pitchFamily="34" charset="0"/>
                          <a:ea typeface="ＭＳ Ｐゴシック" panose="020B0600070205080204" pitchFamily="50" charset="-128"/>
                          <a:cs typeface="Calibri" panose="020F0502020204030204" pitchFamily="34" charset="0"/>
                        </a:rPr>
                        <a:t>　    </a:t>
                      </a:r>
                      <a:r>
                        <a:rPr kumimoji="1" lang="ja-JP" altLang="ja-JP" sz="1100" kern="1200" spc="-110" dirty="0">
                          <a:solidFill>
                            <a:schemeClr val="dk1"/>
                          </a:solidFill>
                          <a:latin typeface="Calibri" panose="020F0502020204030204" pitchFamily="34" charset="0"/>
                          <a:ea typeface="ＭＳ Ｐゴシック" panose="020B0600070205080204" pitchFamily="50" charset="-128"/>
                          <a:cs typeface="Calibri" panose="020F0502020204030204" pitchFamily="34" charset="0"/>
                        </a:rPr>
                        <a:t>基準等見直し</a:t>
                      </a:r>
                      <a:r>
                        <a:rPr kumimoji="1" lang="en-US" altLang="ja-JP" sz="1100" kern="1200" spc="-110" dirty="0">
                          <a:solidFill>
                            <a:schemeClr val="dk1"/>
                          </a:solidFill>
                          <a:latin typeface="Calibri" panose="020F0502020204030204" pitchFamily="34" charset="0"/>
                          <a:ea typeface="ＭＳ Ｐゴシック" panose="020B0600070205080204" pitchFamily="50" charset="-128"/>
                          <a:cs typeface="Calibri" panose="020F0502020204030204" pitchFamily="34" charset="0"/>
                        </a:rPr>
                        <a:t>11</a:t>
                      </a:r>
                      <a:r>
                        <a:rPr kumimoji="1" lang="ja-JP" altLang="ja-JP" sz="1100" kern="1200" spc="-110" dirty="0">
                          <a:solidFill>
                            <a:schemeClr val="dk1"/>
                          </a:solidFill>
                          <a:latin typeface="Calibri" panose="020F0502020204030204" pitchFamily="34" charset="0"/>
                          <a:ea typeface="ＭＳ Ｐゴシック" panose="020B0600070205080204" pitchFamily="50" charset="-128"/>
                          <a:cs typeface="Calibri" panose="020F0502020204030204" pitchFamily="34" charset="0"/>
                        </a:rPr>
                        <a:t>件</a:t>
                      </a:r>
                      <a:r>
                        <a:rPr kumimoji="1" lang="ja-JP" altLang="en-US" sz="1100" kern="1200" spc="-110" dirty="0">
                          <a:solidFill>
                            <a:schemeClr val="dk1"/>
                          </a:solidFill>
                          <a:latin typeface="Calibri" panose="020F0502020204030204" pitchFamily="34" charset="0"/>
                          <a:ea typeface="ＭＳ Ｐゴシック" panose="020B0600070205080204" pitchFamily="50" charset="-128"/>
                          <a:cs typeface="Calibri" panose="020F0502020204030204" pitchFamily="34" charset="0"/>
                        </a:rPr>
                        <a:t>　　    </a:t>
                      </a:r>
                      <a:r>
                        <a:rPr kumimoji="1" lang="ja-JP" altLang="en-US" sz="1100" b="0" kern="1200" spc="-11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rPr>
                        <a:t>基準等見直し</a:t>
                      </a:r>
                      <a:r>
                        <a:rPr kumimoji="1" lang="en-US" altLang="ja-JP" sz="1100" b="0" kern="1200" spc="-11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rPr>
                        <a:t>11</a:t>
                      </a:r>
                      <a:r>
                        <a:rPr kumimoji="1" lang="ja-JP" altLang="en-US" sz="1100" b="0" kern="1200" spc="-11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rPr>
                        <a:t>件　　</a:t>
                      </a:r>
                      <a:endParaRPr kumimoji="1" lang="en-US" altLang="ja-JP" sz="1100" b="0" kern="1200" spc="-11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endParaRPr>
                    </a:p>
                    <a:p>
                      <a:pPr marL="72000" marR="0" indent="-457200" algn="l" defTabSz="914400" rtl="0" eaLnBrk="1" fontAlgn="auto" latinLnBrk="0" hangingPunct="1">
                        <a:lnSpc>
                          <a:spcPts val="1400"/>
                        </a:lnSpc>
                        <a:spcBef>
                          <a:spcPts val="0"/>
                        </a:spcBef>
                        <a:spcAft>
                          <a:spcPts val="0"/>
                        </a:spcAft>
                        <a:buClrTx/>
                        <a:buSzTx/>
                        <a:buFontTx/>
                        <a:buNone/>
                        <a:tabLst/>
                        <a:defRPr/>
                      </a:pPr>
                      <a:r>
                        <a:rPr kumimoji="1" lang="ja-JP" altLang="en-US" sz="1100" b="0" kern="1200" spc="-11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rPr>
                        <a:t>　 </a:t>
                      </a:r>
                      <a:r>
                        <a:rPr kumimoji="1" lang="ja-JP" altLang="en-US" sz="1100" kern="1200" spc="-110" baseline="0" dirty="0">
                          <a:solidFill>
                            <a:schemeClr val="dk1"/>
                          </a:solidFill>
                          <a:latin typeface="Calibri" panose="020F0502020204030204" pitchFamily="34" charset="0"/>
                          <a:ea typeface="ＭＳ Ｐゴシック" panose="020B0600070205080204" pitchFamily="50" charset="-128"/>
                          <a:cs typeface="Calibri" panose="020F0502020204030204" pitchFamily="34" charset="0"/>
                        </a:rPr>
                        <a:t>・減免額　　　　　　　　       </a:t>
                      </a:r>
                      <a:r>
                        <a:rPr kumimoji="1" lang="ja-JP" altLang="en-US" sz="1100" b="0" kern="1200" spc="-110" baseline="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rPr>
                        <a:t>・</a:t>
                      </a:r>
                      <a:r>
                        <a:rPr kumimoji="1" lang="ja-JP" altLang="en-US" sz="1100" b="0" kern="1200" spc="-11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rPr>
                        <a:t>減免額</a:t>
                      </a:r>
                      <a:endParaRPr kumimoji="1" lang="en-US" altLang="ja-JP" sz="1100" kern="1200" spc="-110" baseline="0" dirty="0">
                        <a:solidFill>
                          <a:schemeClr val="dk1"/>
                        </a:solidFill>
                        <a:latin typeface="Calibri" panose="020F0502020204030204" pitchFamily="34" charset="0"/>
                        <a:ea typeface="ＭＳ Ｐゴシック" panose="020B0600070205080204" pitchFamily="50" charset="-128"/>
                        <a:cs typeface="Calibri" panose="020F0502020204030204" pitchFamily="34" charset="0"/>
                      </a:endParaRPr>
                    </a:p>
                    <a:p>
                      <a:pPr marL="72000" indent="-457200" algn="l" defTabSz="914400" rtl="0" eaLnBrk="1" latinLnBrk="0" hangingPunct="1">
                        <a:lnSpc>
                          <a:spcPts val="1400"/>
                        </a:lnSpc>
                      </a:pPr>
                      <a:r>
                        <a:rPr kumimoji="1" lang="ja-JP" altLang="en-US" sz="1100" kern="1200" spc="-110" baseline="0" dirty="0">
                          <a:solidFill>
                            <a:schemeClr val="dk1"/>
                          </a:solidFill>
                          <a:latin typeface="Calibri" panose="020F0502020204030204" pitchFamily="34" charset="0"/>
                          <a:ea typeface="ＭＳ Ｐゴシック" panose="020B0600070205080204" pitchFamily="50" charset="-128"/>
                          <a:cs typeface="Calibri" panose="020F0502020204030204" pitchFamily="34" charset="0"/>
                        </a:rPr>
                        <a:t>　    見直し前</a:t>
                      </a:r>
                      <a:r>
                        <a:rPr kumimoji="1" lang="en-US" altLang="ja-JP" sz="1100" kern="1200" spc="-110" baseline="0" dirty="0">
                          <a:solidFill>
                            <a:schemeClr val="dk1"/>
                          </a:solidFill>
                          <a:latin typeface="Calibri" panose="020F0502020204030204" pitchFamily="34" charset="0"/>
                          <a:ea typeface="ＭＳ Ｐゴシック" panose="020B0600070205080204" pitchFamily="50" charset="-128"/>
                          <a:cs typeface="Calibri" panose="020F0502020204030204" pitchFamily="34" charset="0"/>
                        </a:rPr>
                        <a:t>15.0</a:t>
                      </a:r>
                      <a:r>
                        <a:rPr kumimoji="1" lang="ja-JP" altLang="en-US" sz="1100" kern="1200" spc="-110" baseline="0" dirty="0">
                          <a:solidFill>
                            <a:schemeClr val="dk1"/>
                          </a:solidFill>
                          <a:latin typeface="Calibri" panose="020F0502020204030204" pitchFamily="34" charset="0"/>
                          <a:ea typeface="ＭＳ Ｐゴシック" panose="020B0600070205080204" pitchFamily="50" charset="-128"/>
                          <a:cs typeface="Calibri" panose="020F0502020204030204" pitchFamily="34" charset="0"/>
                        </a:rPr>
                        <a:t>億円　　　  </a:t>
                      </a:r>
                      <a:r>
                        <a:rPr kumimoji="1" lang="ja-JP" altLang="en-US" sz="1100" b="0" kern="1200" spc="-11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rPr>
                        <a:t>見直し前</a:t>
                      </a:r>
                      <a:r>
                        <a:rPr kumimoji="1" lang="en-US" altLang="ja-JP" sz="1100" b="0" kern="1200" spc="-11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rPr>
                        <a:t>15.0</a:t>
                      </a:r>
                      <a:r>
                        <a:rPr kumimoji="1" lang="ja-JP" altLang="en-US" sz="1100" b="0" kern="1200" spc="-11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rPr>
                        <a:t>億円</a:t>
                      </a:r>
                      <a:endParaRPr kumimoji="1" lang="en-US" altLang="ja-JP" sz="1100" kern="1200" spc="-110" baseline="0" dirty="0">
                        <a:solidFill>
                          <a:schemeClr val="dk1"/>
                        </a:solidFill>
                        <a:latin typeface="Calibri" panose="020F0502020204030204" pitchFamily="34" charset="0"/>
                        <a:ea typeface="ＭＳ Ｐゴシック" panose="020B0600070205080204" pitchFamily="50" charset="-128"/>
                        <a:cs typeface="Calibri" panose="020F0502020204030204" pitchFamily="34" charset="0"/>
                      </a:endParaRPr>
                    </a:p>
                    <a:p>
                      <a:pPr marL="72000" marR="0" indent="-457200" algn="l" defTabSz="914400" rtl="0" eaLnBrk="1" fontAlgn="auto" latinLnBrk="0" hangingPunct="1">
                        <a:lnSpc>
                          <a:spcPts val="1400"/>
                        </a:lnSpc>
                        <a:spcBef>
                          <a:spcPts val="0"/>
                        </a:spcBef>
                        <a:spcAft>
                          <a:spcPts val="0"/>
                        </a:spcAft>
                        <a:buClrTx/>
                        <a:buSzTx/>
                        <a:buFontTx/>
                        <a:buNone/>
                        <a:tabLst/>
                        <a:defRPr/>
                      </a:pPr>
                      <a:r>
                        <a:rPr kumimoji="1" lang="ja-JP" altLang="en-US" sz="1100" kern="1200" spc="-110" baseline="0" dirty="0">
                          <a:solidFill>
                            <a:schemeClr val="dk1"/>
                          </a:solidFill>
                          <a:latin typeface="Calibri" panose="020F0502020204030204" pitchFamily="34" charset="0"/>
                          <a:ea typeface="ＭＳ Ｐゴシック" panose="020B0600070205080204" pitchFamily="50" charset="-128"/>
                          <a:cs typeface="Calibri" panose="020F0502020204030204" pitchFamily="34" charset="0"/>
                        </a:rPr>
                        <a:t>　    →見直し後</a:t>
                      </a:r>
                      <a:r>
                        <a:rPr kumimoji="1" lang="en-US" altLang="ja-JP" sz="1100" kern="1200" spc="-110" baseline="0" dirty="0">
                          <a:solidFill>
                            <a:schemeClr val="dk1"/>
                          </a:solidFill>
                          <a:latin typeface="Calibri" panose="020F0502020204030204" pitchFamily="34" charset="0"/>
                          <a:ea typeface="ＭＳ Ｐゴシック" panose="020B0600070205080204" pitchFamily="50" charset="-128"/>
                          <a:cs typeface="Calibri" panose="020F0502020204030204" pitchFamily="34" charset="0"/>
                        </a:rPr>
                        <a:t>10.6</a:t>
                      </a:r>
                      <a:r>
                        <a:rPr kumimoji="1" lang="ja-JP" altLang="en-US" sz="1100" kern="1200" spc="-110" baseline="0" dirty="0">
                          <a:solidFill>
                            <a:schemeClr val="dk1"/>
                          </a:solidFill>
                          <a:latin typeface="Calibri" panose="020F0502020204030204" pitchFamily="34" charset="0"/>
                          <a:ea typeface="ＭＳ Ｐゴシック" panose="020B0600070205080204" pitchFamily="50" charset="-128"/>
                          <a:cs typeface="Calibri" panose="020F0502020204030204" pitchFamily="34" charset="0"/>
                        </a:rPr>
                        <a:t>億円　   　</a:t>
                      </a:r>
                      <a:r>
                        <a:rPr kumimoji="1" lang="ja-JP" altLang="en-US" sz="1100" b="0" kern="1200" spc="-11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rPr>
                        <a:t>→見直し後</a:t>
                      </a:r>
                      <a:r>
                        <a:rPr kumimoji="1" lang="en-US" altLang="ja-JP" sz="1100" b="0" kern="1200" spc="-11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rPr>
                        <a:t>6.3</a:t>
                      </a:r>
                      <a:r>
                        <a:rPr kumimoji="1" lang="ja-JP" altLang="en-US" sz="1100" b="0" kern="1200" spc="-11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rPr>
                        <a:t>億円</a:t>
                      </a:r>
                    </a:p>
                    <a:p>
                      <a:pPr marL="72000" indent="-457200" algn="l" defTabSz="914400" rtl="0" eaLnBrk="1" latinLnBrk="0" hangingPunct="1">
                        <a:lnSpc>
                          <a:spcPts val="1400"/>
                        </a:lnSpc>
                      </a:pPr>
                      <a:r>
                        <a:rPr kumimoji="1" lang="ja-JP" altLang="en-US" sz="1200" b="0" kern="1200" spc="-11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rPr>
                        <a:t>　　　　　      　　</a:t>
                      </a:r>
                    </a:p>
                    <a:p>
                      <a:pPr marL="72000" indent="-457200" algn="l" defTabSz="914400" rtl="0" eaLnBrk="1" latinLnBrk="0" hangingPunct="1">
                        <a:lnSpc>
                          <a:spcPts val="1400"/>
                        </a:lnSpc>
                      </a:pPr>
                      <a:r>
                        <a:rPr kumimoji="1" lang="ja-JP" altLang="ja-JP" sz="1200" kern="1200" spc="-110" dirty="0">
                          <a:solidFill>
                            <a:schemeClr val="dk1"/>
                          </a:solidFill>
                          <a:latin typeface="Calibri" panose="020F0502020204030204" pitchFamily="34" charset="0"/>
                          <a:ea typeface="ＭＳ Ｐゴシック" panose="020B0600070205080204" pitchFamily="50" charset="-128"/>
                          <a:cs typeface="Calibri" panose="020F0502020204030204" pitchFamily="34" charset="0"/>
                        </a:rPr>
                        <a:t>・</a:t>
                      </a:r>
                      <a:r>
                        <a:rPr kumimoji="1" lang="ja-JP" altLang="en-US" sz="1200" kern="1200" spc="-110" dirty="0">
                          <a:solidFill>
                            <a:schemeClr val="dk1"/>
                          </a:solidFill>
                          <a:latin typeface="Calibri" panose="020F0502020204030204" pitchFamily="34" charset="0"/>
                          <a:ea typeface="ＭＳ Ｐゴシック" panose="020B0600070205080204" pitchFamily="50" charset="-128"/>
                          <a:cs typeface="Calibri" panose="020F0502020204030204" pitchFamily="34" charset="0"/>
                        </a:rPr>
                        <a:t>不動産</a:t>
                      </a:r>
                      <a:r>
                        <a:rPr kumimoji="1" lang="ja-JP" altLang="ja-JP" sz="1200" kern="1200" spc="-110" dirty="0">
                          <a:solidFill>
                            <a:schemeClr val="dk1"/>
                          </a:solidFill>
                          <a:latin typeface="Calibri" panose="020F0502020204030204" pitchFamily="34" charset="0"/>
                          <a:ea typeface="ＭＳ Ｐゴシック" panose="020B0600070205080204" pitchFamily="50" charset="-128"/>
                          <a:cs typeface="Calibri" panose="020F0502020204030204" pitchFamily="34" charset="0"/>
                        </a:rPr>
                        <a:t>使用料の減免措置の見直し</a:t>
                      </a:r>
                      <a:endParaRPr kumimoji="1" lang="en-US" altLang="ja-JP" sz="1200" kern="1200" spc="-110" dirty="0">
                        <a:solidFill>
                          <a:schemeClr val="dk1"/>
                        </a:solidFill>
                        <a:latin typeface="Calibri" panose="020F0502020204030204" pitchFamily="34" charset="0"/>
                        <a:ea typeface="ＭＳ Ｐゴシック" panose="020B0600070205080204" pitchFamily="50" charset="-128"/>
                        <a:cs typeface="Calibri" panose="020F0502020204030204" pitchFamily="34" charset="0"/>
                      </a:endParaRPr>
                    </a:p>
                    <a:p>
                      <a:pPr marL="72000" indent="-457200" algn="l" defTabSz="914400" rtl="0" eaLnBrk="1" latinLnBrk="0" hangingPunct="1">
                        <a:lnSpc>
                          <a:spcPts val="1400"/>
                        </a:lnSpc>
                      </a:pPr>
                      <a:r>
                        <a:rPr kumimoji="1" lang="ja-JP" altLang="en-US" sz="1200" kern="1200" spc="-110" dirty="0">
                          <a:solidFill>
                            <a:schemeClr val="dk1"/>
                          </a:solidFill>
                          <a:latin typeface="Calibri" panose="020F0502020204030204" pitchFamily="34" charset="0"/>
                          <a:ea typeface="ＭＳ Ｐゴシック" panose="020B0600070205080204" pitchFamily="50" charset="-128"/>
                          <a:cs typeface="Calibri" panose="020F0502020204030204" pitchFamily="34" charset="0"/>
                        </a:rPr>
                        <a:t>   →減免件数</a:t>
                      </a:r>
                      <a:r>
                        <a:rPr kumimoji="1" lang="en-US" altLang="ja-JP" sz="1200" kern="1200" spc="-110" dirty="0">
                          <a:solidFill>
                            <a:schemeClr val="dk1"/>
                          </a:solidFill>
                          <a:latin typeface="Calibri" panose="020F0502020204030204" pitchFamily="34" charset="0"/>
                          <a:ea typeface="ＭＳ Ｐゴシック" panose="020B0600070205080204" pitchFamily="50" charset="-128"/>
                          <a:cs typeface="Calibri" panose="020F0502020204030204" pitchFamily="34" charset="0"/>
                        </a:rPr>
                        <a:t>1,424</a:t>
                      </a:r>
                      <a:r>
                        <a:rPr kumimoji="1" lang="ja-JP" altLang="en-US" sz="1200" kern="1200" spc="-110" dirty="0">
                          <a:solidFill>
                            <a:schemeClr val="dk1"/>
                          </a:solidFill>
                          <a:latin typeface="Calibri" panose="020F0502020204030204" pitchFamily="34" charset="0"/>
                          <a:ea typeface="ＭＳ Ｐゴシック" panose="020B0600070205080204" pitchFamily="50" charset="-128"/>
                          <a:cs typeface="Calibri" panose="020F0502020204030204" pitchFamily="34" charset="0"/>
                        </a:rPr>
                        <a:t>件中、</a:t>
                      </a:r>
                      <a:endParaRPr kumimoji="1" lang="ja-JP" altLang="ja-JP" sz="1200" kern="1200" spc="-110" dirty="0">
                        <a:solidFill>
                          <a:schemeClr val="dk1"/>
                        </a:solidFill>
                        <a:latin typeface="Calibri" panose="020F0502020204030204" pitchFamily="34" charset="0"/>
                        <a:ea typeface="ＭＳ Ｐゴシック" panose="020B0600070205080204" pitchFamily="50" charset="-128"/>
                        <a:cs typeface="Calibri" panose="020F0502020204030204" pitchFamily="34" charset="0"/>
                      </a:endParaRPr>
                    </a:p>
                    <a:p>
                      <a:pPr marL="72000" marR="0" indent="-457200" algn="l" defTabSz="914400" rtl="0" eaLnBrk="1" fontAlgn="auto" latinLnBrk="0" hangingPunct="1">
                        <a:lnSpc>
                          <a:spcPts val="1400"/>
                        </a:lnSpc>
                        <a:spcBef>
                          <a:spcPts val="0"/>
                        </a:spcBef>
                        <a:spcAft>
                          <a:spcPts val="0"/>
                        </a:spcAft>
                        <a:buClrTx/>
                        <a:buSzTx/>
                        <a:buFontTx/>
                        <a:buNone/>
                        <a:tabLst/>
                        <a:defRPr/>
                      </a:pPr>
                      <a:r>
                        <a:rPr kumimoji="1" lang="ja-JP" altLang="en-US" sz="1100" kern="1200" spc="-110" dirty="0">
                          <a:solidFill>
                            <a:schemeClr val="dk1"/>
                          </a:solidFill>
                          <a:latin typeface="Calibri" panose="020F0502020204030204" pitchFamily="34" charset="0"/>
                          <a:ea typeface="ＭＳ Ｐゴシック" panose="020B0600070205080204" pitchFamily="50" charset="-128"/>
                          <a:cs typeface="Calibri" panose="020F0502020204030204" pitchFamily="34" charset="0"/>
                        </a:rPr>
                        <a:t>   （</a:t>
                      </a:r>
                      <a:r>
                        <a:rPr kumimoji="1" lang="en-US" altLang="ja-JP" sz="1100" kern="1200" spc="-110" dirty="0">
                          <a:solidFill>
                            <a:schemeClr val="dk1"/>
                          </a:solidFill>
                          <a:latin typeface="Calibri" panose="020F0502020204030204" pitchFamily="34" charset="0"/>
                          <a:ea typeface="ＭＳ Ｐゴシック" panose="020B0600070205080204" pitchFamily="50" charset="-128"/>
                          <a:cs typeface="Calibri" panose="020F0502020204030204" pitchFamily="34" charset="0"/>
                        </a:rPr>
                        <a:t>2012</a:t>
                      </a:r>
                      <a:r>
                        <a:rPr kumimoji="1" lang="ja-JP" altLang="en-US" sz="1100" kern="1200" spc="-110" dirty="0">
                          <a:solidFill>
                            <a:schemeClr val="dk1"/>
                          </a:solidFill>
                          <a:latin typeface="Calibri" panose="020F0502020204030204" pitchFamily="34" charset="0"/>
                          <a:ea typeface="ＭＳ Ｐゴシック" panose="020B0600070205080204" pitchFamily="50" charset="-128"/>
                          <a:cs typeface="Calibri" panose="020F0502020204030204" pitchFamily="34" charset="0"/>
                        </a:rPr>
                        <a:t>～</a:t>
                      </a:r>
                      <a:r>
                        <a:rPr kumimoji="1" lang="en-US" altLang="ja-JP" sz="1100" kern="1200" spc="-110" dirty="0">
                          <a:solidFill>
                            <a:schemeClr val="dk1"/>
                          </a:solidFill>
                          <a:latin typeface="Calibri" panose="020F0502020204030204" pitchFamily="34" charset="0"/>
                          <a:ea typeface="ＭＳ Ｐゴシック" panose="020B0600070205080204" pitchFamily="50" charset="-128"/>
                          <a:cs typeface="Calibri" panose="020F0502020204030204" pitchFamily="34" charset="0"/>
                        </a:rPr>
                        <a:t>2013</a:t>
                      </a:r>
                      <a:r>
                        <a:rPr kumimoji="1" lang="ja-JP" altLang="en-US" sz="1100" kern="1200" spc="-110" dirty="0">
                          <a:solidFill>
                            <a:schemeClr val="dk1"/>
                          </a:solidFill>
                          <a:latin typeface="Calibri" panose="020F0502020204030204" pitchFamily="34" charset="0"/>
                          <a:ea typeface="ＭＳ Ｐゴシック" panose="020B0600070205080204" pitchFamily="50" charset="-128"/>
                          <a:cs typeface="Calibri" panose="020F0502020204030204" pitchFamily="34" charset="0"/>
                        </a:rPr>
                        <a:t>年度）　　 　 （</a:t>
                      </a:r>
                      <a:r>
                        <a:rPr kumimoji="1" lang="en-US" altLang="ja-JP" sz="1100" kern="1200" spc="-110" dirty="0">
                          <a:solidFill>
                            <a:schemeClr val="dk1"/>
                          </a:solidFill>
                          <a:latin typeface="Calibri" panose="020F0502020204030204" pitchFamily="34" charset="0"/>
                          <a:ea typeface="ＭＳ Ｐゴシック" panose="020B0600070205080204" pitchFamily="50" charset="-128"/>
                          <a:cs typeface="Calibri" panose="020F0502020204030204" pitchFamily="34" charset="0"/>
                        </a:rPr>
                        <a:t>2012</a:t>
                      </a:r>
                      <a:r>
                        <a:rPr kumimoji="1" lang="ja-JP" altLang="en-US" sz="1100" kern="1200" spc="-110" dirty="0">
                          <a:solidFill>
                            <a:schemeClr val="dk1"/>
                          </a:solidFill>
                          <a:latin typeface="Calibri" panose="020F0502020204030204" pitchFamily="34" charset="0"/>
                          <a:ea typeface="ＭＳ Ｐゴシック" panose="020B0600070205080204" pitchFamily="50" charset="-128"/>
                          <a:cs typeface="Calibri" panose="020F0502020204030204" pitchFamily="34" charset="0"/>
                        </a:rPr>
                        <a:t>～</a:t>
                      </a:r>
                      <a:r>
                        <a:rPr kumimoji="1" lang="en-US" altLang="ja-JP" sz="1100" kern="1200" spc="-110" dirty="0">
                          <a:solidFill>
                            <a:schemeClr val="dk1"/>
                          </a:solidFill>
                          <a:latin typeface="Calibri" panose="020F0502020204030204" pitchFamily="34" charset="0"/>
                          <a:ea typeface="ＭＳ Ｐゴシック" panose="020B0600070205080204" pitchFamily="50" charset="-128"/>
                          <a:cs typeface="Calibri" panose="020F0502020204030204" pitchFamily="34" charset="0"/>
                        </a:rPr>
                        <a:t>2014</a:t>
                      </a:r>
                      <a:r>
                        <a:rPr kumimoji="1" lang="ja-JP" altLang="en-US" sz="1100" kern="1200" spc="-110" dirty="0">
                          <a:solidFill>
                            <a:schemeClr val="dk1"/>
                          </a:solidFill>
                          <a:latin typeface="Calibri" panose="020F0502020204030204" pitchFamily="34" charset="0"/>
                          <a:ea typeface="ＭＳ Ｐゴシック" panose="020B0600070205080204" pitchFamily="50" charset="-128"/>
                          <a:cs typeface="Calibri" panose="020F0502020204030204" pitchFamily="34" charset="0"/>
                        </a:rPr>
                        <a:t>年度）</a:t>
                      </a:r>
                      <a:endParaRPr kumimoji="1" lang="en-US" altLang="ja-JP" sz="1100" kern="1200" spc="-110" dirty="0">
                        <a:solidFill>
                          <a:schemeClr val="dk1"/>
                        </a:solidFill>
                        <a:latin typeface="Calibri" panose="020F0502020204030204" pitchFamily="34" charset="0"/>
                        <a:ea typeface="ＭＳ Ｐゴシック" panose="020B0600070205080204" pitchFamily="50" charset="-128"/>
                        <a:cs typeface="Calibri" panose="020F0502020204030204" pitchFamily="34" charset="0"/>
                      </a:endParaRPr>
                    </a:p>
                    <a:p>
                      <a:pPr marL="72000" marR="0" indent="-457200" algn="l" defTabSz="914400" rtl="0" eaLnBrk="1" fontAlgn="auto" latinLnBrk="0" hangingPunct="1">
                        <a:lnSpc>
                          <a:spcPts val="1400"/>
                        </a:lnSpc>
                        <a:spcBef>
                          <a:spcPts val="0"/>
                        </a:spcBef>
                        <a:spcAft>
                          <a:spcPts val="0"/>
                        </a:spcAft>
                        <a:buClrTx/>
                        <a:buSzTx/>
                        <a:buFontTx/>
                        <a:buNone/>
                        <a:tabLst/>
                        <a:defRPr/>
                      </a:pPr>
                      <a:r>
                        <a:rPr kumimoji="1" lang="ja-JP" altLang="en-US" sz="1100" kern="1200" spc="-110" dirty="0">
                          <a:solidFill>
                            <a:schemeClr val="dk1"/>
                          </a:solidFill>
                          <a:latin typeface="Calibri" panose="020F0502020204030204" pitchFamily="34" charset="0"/>
                          <a:ea typeface="ＭＳ Ｐゴシック" panose="020B0600070205080204" pitchFamily="50" charset="-128"/>
                          <a:cs typeface="Calibri" panose="020F0502020204030204" pitchFamily="34" charset="0"/>
                        </a:rPr>
                        <a:t>    ・減免率見直し・減免　  ・減免率見直し・減免</a:t>
                      </a:r>
                    </a:p>
                    <a:p>
                      <a:pPr marL="72000" marR="0" indent="-457200" algn="l" defTabSz="914400" rtl="0" eaLnBrk="1" fontAlgn="auto" latinLnBrk="0" hangingPunct="1">
                        <a:lnSpc>
                          <a:spcPts val="1400"/>
                        </a:lnSpc>
                        <a:spcBef>
                          <a:spcPts val="0"/>
                        </a:spcBef>
                        <a:spcAft>
                          <a:spcPts val="0"/>
                        </a:spcAft>
                        <a:buClrTx/>
                        <a:buSzTx/>
                        <a:buFontTx/>
                        <a:buNone/>
                        <a:tabLst/>
                        <a:defRPr/>
                      </a:pPr>
                      <a:r>
                        <a:rPr kumimoji="1" lang="ja-JP" altLang="en-US" sz="1100" kern="1200" spc="-110" dirty="0">
                          <a:solidFill>
                            <a:schemeClr val="dk1"/>
                          </a:solidFill>
                          <a:latin typeface="Calibri" panose="020F0502020204030204" pitchFamily="34" charset="0"/>
                          <a:ea typeface="ＭＳ Ｐゴシック" panose="020B0600070205080204" pitchFamily="50" charset="-128"/>
                          <a:cs typeface="Calibri" panose="020F0502020204030204" pitchFamily="34" charset="0"/>
                        </a:rPr>
                        <a:t>　   廃止</a:t>
                      </a:r>
                      <a:r>
                        <a:rPr kumimoji="1" lang="en-US" altLang="ja-JP" sz="1100" kern="1200" spc="-110" dirty="0">
                          <a:solidFill>
                            <a:schemeClr val="dk1"/>
                          </a:solidFill>
                          <a:latin typeface="Calibri" panose="020F0502020204030204" pitchFamily="34" charset="0"/>
                          <a:ea typeface="ＭＳ Ｐゴシック" panose="020B0600070205080204" pitchFamily="50" charset="-128"/>
                          <a:cs typeface="Calibri" panose="020F0502020204030204" pitchFamily="34" charset="0"/>
                        </a:rPr>
                        <a:t>97</a:t>
                      </a:r>
                      <a:r>
                        <a:rPr kumimoji="1" lang="ja-JP" altLang="en-US" sz="1100" kern="1200" spc="-110" dirty="0">
                          <a:solidFill>
                            <a:schemeClr val="dk1"/>
                          </a:solidFill>
                          <a:latin typeface="Calibri" panose="020F0502020204030204" pitchFamily="34" charset="0"/>
                          <a:ea typeface="ＭＳ Ｐゴシック" panose="020B0600070205080204" pitchFamily="50" charset="-128"/>
                          <a:cs typeface="Calibri" panose="020F0502020204030204" pitchFamily="34" charset="0"/>
                        </a:rPr>
                        <a:t>件　　　　　　　         廃止</a:t>
                      </a:r>
                      <a:r>
                        <a:rPr kumimoji="1" lang="en-US" altLang="ja-JP" sz="1100" kern="1200" spc="-110" dirty="0">
                          <a:solidFill>
                            <a:schemeClr val="dk1"/>
                          </a:solidFill>
                          <a:latin typeface="Calibri" panose="020F0502020204030204" pitchFamily="34" charset="0"/>
                          <a:ea typeface="ＭＳ Ｐゴシック" panose="020B0600070205080204" pitchFamily="50" charset="-128"/>
                          <a:cs typeface="Calibri" panose="020F0502020204030204" pitchFamily="34" charset="0"/>
                        </a:rPr>
                        <a:t>198</a:t>
                      </a:r>
                      <a:r>
                        <a:rPr kumimoji="1" lang="ja-JP" altLang="en-US" sz="1100" kern="1200" spc="-110" dirty="0">
                          <a:solidFill>
                            <a:schemeClr val="dk1"/>
                          </a:solidFill>
                          <a:latin typeface="Calibri" panose="020F0502020204030204" pitchFamily="34" charset="0"/>
                          <a:ea typeface="ＭＳ Ｐゴシック" panose="020B0600070205080204" pitchFamily="50" charset="-128"/>
                          <a:cs typeface="Calibri" panose="020F0502020204030204" pitchFamily="34" charset="0"/>
                        </a:rPr>
                        <a:t>件</a:t>
                      </a:r>
                    </a:p>
                    <a:p>
                      <a:pPr marL="72000" marR="0" indent="-457200" algn="l" defTabSz="914400" rtl="0" eaLnBrk="1" fontAlgn="auto" latinLnBrk="0" hangingPunct="1">
                        <a:lnSpc>
                          <a:spcPts val="1400"/>
                        </a:lnSpc>
                        <a:spcBef>
                          <a:spcPts val="0"/>
                        </a:spcBef>
                        <a:spcAft>
                          <a:spcPts val="0"/>
                        </a:spcAft>
                        <a:buClrTx/>
                        <a:buSzTx/>
                        <a:buFontTx/>
                        <a:buNone/>
                        <a:tabLst/>
                        <a:defRPr/>
                      </a:pPr>
                      <a:r>
                        <a:rPr kumimoji="1" lang="ja-JP" altLang="en-US" sz="1100" kern="1200" spc="-110" dirty="0">
                          <a:solidFill>
                            <a:schemeClr val="dk1"/>
                          </a:solidFill>
                          <a:latin typeface="Calibri" panose="020F0502020204030204" pitchFamily="34" charset="0"/>
                          <a:ea typeface="ＭＳ Ｐゴシック" panose="020B0600070205080204" pitchFamily="50" charset="-128"/>
                          <a:cs typeface="Calibri" panose="020F0502020204030204" pitchFamily="34" charset="0"/>
                        </a:rPr>
                        <a:t>    ・減免額　　　　　　　             ・減免額</a:t>
                      </a:r>
                    </a:p>
                    <a:p>
                      <a:pPr marL="72000" indent="-457200" algn="l" defTabSz="914400" rtl="0" eaLnBrk="1" latinLnBrk="0" hangingPunct="1">
                        <a:lnSpc>
                          <a:spcPts val="1400"/>
                        </a:lnSpc>
                      </a:pPr>
                      <a:r>
                        <a:rPr kumimoji="1" lang="ja-JP" altLang="en-US" sz="1100" kern="1200" spc="-110" dirty="0">
                          <a:solidFill>
                            <a:schemeClr val="dk1"/>
                          </a:solidFill>
                          <a:latin typeface="Calibri" panose="020F0502020204030204" pitchFamily="34" charset="0"/>
                          <a:ea typeface="ＭＳ Ｐゴシック" panose="020B0600070205080204" pitchFamily="50" charset="-128"/>
                          <a:cs typeface="Calibri" panose="020F0502020204030204" pitchFamily="34" charset="0"/>
                        </a:rPr>
                        <a:t>　   見直し前</a:t>
                      </a:r>
                      <a:r>
                        <a:rPr kumimoji="1" lang="en-US" altLang="ja-JP" sz="1100" kern="1200" spc="-110" dirty="0">
                          <a:solidFill>
                            <a:schemeClr val="dk1"/>
                          </a:solidFill>
                          <a:latin typeface="Calibri" panose="020F0502020204030204" pitchFamily="34" charset="0"/>
                          <a:ea typeface="ＭＳ Ｐゴシック" panose="020B0600070205080204" pitchFamily="50" charset="-128"/>
                          <a:cs typeface="Calibri" panose="020F0502020204030204" pitchFamily="34" charset="0"/>
                        </a:rPr>
                        <a:t>72.7</a:t>
                      </a:r>
                      <a:r>
                        <a:rPr kumimoji="1" lang="ja-JP" altLang="en-US" sz="1100" kern="1200" spc="-110" dirty="0">
                          <a:solidFill>
                            <a:schemeClr val="dk1"/>
                          </a:solidFill>
                          <a:latin typeface="Calibri" panose="020F0502020204030204" pitchFamily="34" charset="0"/>
                          <a:ea typeface="ＭＳ Ｐゴシック" panose="020B0600070205080204" pitchFamily="50" charset="-128"/>
                          <a:cs typeface="Calibri" panose="020F0502020204030204" pitchFamily="34" charset="0"/>
                        </a:rPr>
                        <a:t>億円　　　   見直し前</a:t>
                      </a:r>
                      <a:r>
                        <a:rPr kumimoji="1" lang="en-US" altLang="ja-JP" sz="1100" kern="1200" spc="-110" dirty="0">
                          <a:solidFill>
                            <a:schemeClr val="dk1"/>
                          </a:solidFill>
                          <a:latin typeface="Calibri" panose="020F0502020204030204" pitchFamily="34" charset="0"/>
                          <a:ea typeface="ＭＳ Ｐゴシック" panose="020B0600070205080204" pitchFamily="50" charset="-128"/>
                          <a:cs typeface="Calibri" panose="020F0502020204030204" pitchFamily="34" charset="0"/>
                        </a:rPr>
                        <a:t>72.7</a:t>
                      </a:r>
                      <a:r>
                        <a:rPr kumimoji="1" lang="ja-JP" altLang="en-US" sz="1100" kern="1200" spc="-110" dirty="0">
                          <a:solidFill>
                            <a:schemeClr val="dk1"/>
                          </a:solidFill>
                          <a:latin typeface="Calibri" panose="020F0502020204030204" pitchFamily="34" charset="0"/>
                          <a:ea typeface="ＭＳ Ｐゴシック" panose="020B0600070205080204" pitchFamily="50" charset="-128"/>
                          <a:cs typeface="Calibri" panose="020F0502020204030204" pitchFamily="34" charset="0"/>
                        </a:rPr>
                        <a:t>億円</a:t>
                      </a:r>
                    </a:p>
                    <a:p>
                      <a:pPr marL="72000" marR="0" indent="-457200" algn="l" defTabSz="914400" rtl="0" eaLnBrk="1" fontAlgn="auto" latinLnBrk="0" hangingPunct="1">
                        <a:lnSpc>
                          <a:spcPts val="1400"/>
                        </a:lnSpc>
                        <a:spcBef>
                          <a:spcPts val="0"/>
                        </a:spcBef>
                        <a:spcAft>
                          <a:spcPts val="0"/>
                        </a:spcAft>
                        <a:buClrTx/>
                        <a:buSzTx/>
                        <a:buFontTx/>
                        <a:buNone/>
                        <a:tabLst/>
                        <a:defRPr/>
                      </a:pPr>
                      <a:r>
                        <a:rPr kumimoji="1" lang="ja-JP" altLang="en-US" sz="1100" kern="1200" spc="-110" dirty="0">
                          <a:solidFill>
                            <a:schemeClr val="dk1"/>
                          </a:solidFill>
                          <a:latin typeface="Calibri" panose="020F0502020204030204" pitchFamily="34" charset="0"/>
                          <a:ea typeface="ＭＳ Ｐゴシック" panose="020B0600070205080204" pitchFamily="50" charset="-128"/>
                          <a:cs typeface="Calibri" panose="020F0502020204030204" pitchFamily="34" charset="0"/>
                        </a:rPr>
                        <a:t>　   →見直し後</a:t>
                      </a:r>
                      <a:r>
                        <a:rPr kumimoji="1" lang="en-US" altLang="ja-JP" sz="1100" kern="1200" spc="-110" dirty="0">
                          <a:solidFill>
                            <a:schemeClr val="dk1"/>
                          </a:solidFill>
                          <a:latin typeface="Calibri" panose="020F0502020204030204" pitchFamily="34" charset="0"/>
                          <a:ea typeface="ＭＳ Ｐゴシック" panose="020B0600070205080204" pitchFamily="50" charset="-128"/>
                          <a:cs typeface="Calibri" panose="020F0502020204030204" pitchFamily="34" charset="0"/>
                        </a:rPr>
                        <a:t>70.5</a:t>
                      </a:r>
                      <a:r>
                        <a:rPr kumimoji="1" lang="ja-JP" altLang="en-US" sz="1100" kern="1200" spc="-110" dirty="0">
                          <a:solidFill>
                            <a:schemeClr val="dk1"/>
                          </a:solidFill>
                          <a:latin typeface="Calibri" panose="020F0502020204030204" pitchFamily="34" charset="0"/>
                          <a:ea typeface="ＭＳ Ｐゴシック" panose="020B0600070205080204" pitchFamily="50" charset="-128"/>
                          <a:cs typeface="Calibri" panose="020F0502020204030204" pitchFamily="34" charset="0"/>
                        </a:rPr>
                        <a:t>億円　　   →見直し後</a:t>
                      </a:r>
                      <a:r>
                        <a:rPr kumimoji="1" lang="en-US" altLang="ja-JP" sz="1100" kern="1200" spc="-110" dirty="0">
                          <a:solidFill>
                            <a:schemeClr val="dk1"/>
                          </a:solidFill>
                          <a:latin typeface="Calibri" panose="020F0502020204030204" pitchFamily="34" charset="0"/>
                          <a:ea typeface="ＭＳ Ｐゴシック" panose="020B0600070205080204" pitchFamily="50" charset="-128"/>
                          <a:cs typeface="Calibri" panose="020F0502020204030204" pitchFamily="34" charset="0"/>
                        </a:rPr>
                        <a:t>58.8</a:t>
                      </a:r>
                      <a:r>
                        <a:rPr kumimoji="1" lang="ja-JP" altLang="en-US" sz="1100" kern="1200" spc="-110" dirty="0">
                          <a:solidFill>
                            <a:schemeClr val="dk1"/>
                          </a:solidFill>
                          <a:latin typeface="Calibri" panose="020F0502020204030204" pitchFamily="34" charset="0"/>
                          <a:ea typeface="ＭＳ Ｐゴシック" panose="020B0600070205080204" pitchFamily="50" charset="-128"/>
                          <a:cs typeface="Calibri" panose="020F0502020204030204" pitchFamily="34" charset="0"/>
                        </a:rPr>
                        <a:t>億円</a:t>
                      </a:r>
                      <a:endParaRPr kumimoji="1" lang="en-US" altLang="ja-JP" sz="1100" kern="1200" spc="-110" dirty="0">
                        <a:solidFill>
                          <a:schemeClr val="dk1"/>
                        </a:solidFill>
                        <a:latin typeface="Calibri" panose="020F0502020204030204" pitchFamily="34" charset="0"/>
                        <a:ea typeface="ＭＳ Ｐゴシック" panose="020B0600070205080204" pitchFamily="50" charset="-128"/>
                        <a:cs typeface="Calibri" panose="020F0502020204030204" pitchFamily="34" charset="0"/>
                      </a:endParaRPr>
                    </a:p>
                    <a:p>
                      <a:pPr marL="72000" marR="0" indent="-457200" algn="l" defTabSz="914400" rtl="0" eaLnBrk="1" fontAlgn="auto" latinLnBrk="0" hangingPunct="1">
                        <a:lnSpc>
                          <a:spcPts val="1400"/>
                        </a:lnSpc>
                        <a:spcBef>
                          <a:spcPts val="0"/>
                        </a:spcBef>
                        <a:spcAft>
                          <a:spcPts val="0"/>
                        </a:spcAft>
                        <a:buClrTx/>
                        <a:buSzTx/>
                        <a:buFontTx/>
                        <a:buNone/>
                        <a:tabLst/>
                        <a:defRPr/>
                      </a:pPr>
                      <a:endParaRPr kumimoji="1" lang="en-US" altLang="ja-JP" sz="1100" kern="1200" spc="-110" dirty="0">
                        <a:solidFill>
                          <a:schemeClr val="dk1"/>
                        </a:solidFill>
                        <a:latin typeface="Calibri" panose="020F0502020204030204" pitchFamily="34" charset="0"/>
                        <a:ea typeface="ＭＳ Ｐゴシック" panose="020B0600070205080204" pitchFamily="50" charset="-128"/>
                        <a:cs typeface="Calibri" panose="020F0502020204030204" pitchFamily="34" charset="0"/>
                      </a:endParaRPr>
                    </a:p>
                    <a:p>
                      <a:pPr marL="72000" marR="0" indent="-457200" algn="l" defTabSz="914400" rtl="0" eaLnBrk="1" fontAlgn="auto" latinLnBrk="0" hangingPunct="1">
                        <a:lnSpc>
                          <a:spcPts val="1400"/>
                        </a:lnSpc>
                        <a:spcBef>
                          <a:spcPts val="0"/>
                        </a:spcBef>
                        <a:spcAft>
                          <a:spcPts val="0"/>
                        </a:spcAft>
                        <a:buClrTx/>
                        <a:buSzTx/>
                        <a:buFontTx/>
                        <a:buNone/>
                        <a:tabLst/>
                        <a:defRPr/>
                      </a:pPr>
                      <a:r>
                        <a:rPr kumimoji="1" lang="en-US" altLang="ja-JP" sz="1100" kern="1200" spc="-110" dirty="0">
                          <a:solidFill>
                            <a:schemeClr val="dk1"/>
                          </a:solidFill>
                          <a:latin typeface="Calibri" panose="020F0502020204030204" pitchFamily="34" charset="0"/>
                          <a:ea typeface="+mn-ea"/>
                          <a:cs typeface="Calibri" panose="020F0502020204030204" pitchFamily="34" charset="0"/>
                        </a:rPr>
                        <a:t>※</a:t>
                      </a:r>
                      <a:r>
                        <a:rPr kumimoji="1" lang="ja-JP" altLang="en-US" sz="1100" kern="1200" spc="-110" dirty="0">
                          <a:solidFill>
                            <a:schemeClr val="dk1"/>
                          </a:solidFill>
                          <a:latin typeface="Calibri" panose="020F0502020204030204" pitchFamily="34" charset="0"/>
                          <a:ea typeface="+mn-ea"/>
                          <a:cs typeface="Calibri" panose="020F0502020204030204" pitchFamily="34" charset="0"/>
                        </a:rPr>
                        <a:t>全項目一覧は下記を参照。</a:t>
                      </a:r>
                    </a:p>
                    <a:p>
                      <a:pPr marL="72000" marR="0" indent="-457200" algn="l" defTabSz="914400" rtl="0" eaLnBrk="1" fontAlgn="auto" latinLnBrk="0" hangingPunct="1">
                        <a:lnSpc>
                          <a:spcPts val="1400"/>
                        </a:lnSpc>
                        <a:spcBef>
                          <a:spcPts val="0"/>
                        </a:spcBef>
                        <a:spcAft>
                          <a:spcPts val="0"/>
                        </a:spcAft>
                        <a:buClrTx/>
                        <a:buSzTx/>
                        <a:buFontTx/>
                        <a:buNone/>
                        <a:tabLst/>
                        <a:defRPr/>
                      </a:pPr>
                      <a:r>
                        <a:rPr kumimoji="1" lang="ja-JP" altLang="en-US" sz="1100" kern="1200" spc="-110" dirty="0">
                          <a:solidFill>
                            <a:schemeClr val="dk1"/>
                          </a:solidFill>
                          <a:latin typeface="Calibri" panose="020F0502020204030204" pitchFamily="34" charset="0"/>
                          <a:ea typeface="+mn-ea"/>
                          <a:cs typeface="Calibri" panose="020F0502020204030204" pitchFamily="34" charset="0"/>
                        </a:rPr>
                        <a:t>・付属資料２（市税の減免措置の見直し）</a:t>
                      </a:r>
                    </a:p>
                    <a:p>
                      <a:pPr marL="72000" marR="0" indent="-457200" algn="l" defTabSz="914400" rtl="0" eaLnBrk="1" fontAlgn="auto" latinLnBrk="0" hangingPunct="1">
                        <a:lnSpc>
                          <a:spcPts val="1400"/>
                        </a:lnSpc>
                        <a:spcBef>
                          <a:spcPts val="0"/>
                        </a:spcBef>
                        <a:spcAft>
                          <a:spcPts val="0"/>
                        </a:spcAft>
                        <a:buClrTx/>
                        <a:buSzTx/>
                        <a:buFontTx/>
                        <a:buNone/>
                        <a:tabLst/>
                        <a:defRPr/>
                      </a:pPr>
                      <a:r>
                        <a:rPr kumimoji="1" lang="ja-JP" altLang="en-US" sz="1100" kern="1200" spc="-110" dirty="0">
                          <a:solidFill>
                            <a:schemeClr val="dk1"/>
                          </a:solidFill>
                          <a:latin typeface="Calibri" panose="020F0502020204030204" pitchFamily="34" charset="0"/>
                          <a:ea typeface="+mn-ea"/>
                          <a:cs typeface="Calibri" panose="020F0502020204030204" pitchFamily="34" charset="0"/>
                        </a:rPr>
                        <a:t>・付属資料３（使用料の減免措置の見直し）</a:t>
                      </a:r>
                    </a:p>
                    <a:p>
                      <a:pPr marL="72000" marR="0" indent="-457200" algn="l" defTabSz="914400" rtl="0" eaLnBrk="1" fontAlgn="auto" latinLnBrk="0" hangingPunct="1">
                        <a:lnSpc>
                          <a:spcPts val="1400"/>
                        </a:lnSpc>
                        <a:spcBef>
                          <a:spcPts val="0"/>
                        </a:spcBef>
                        <a:spcAft>
                          <a:spcPts val="0"/>
                        </a:spcAft>
                        <a:buClrTx/>
                        <a:buSzTx/>
                        <a:buFontTx/>
                        <a:buNone/>
                        <a:tabLst/>
                        <a:defRPr/>
                      </a:pPr>
                      <a:endParaRPr kumimoji="1" lang="ja-JP" altLang="en-US" sz="1100" kern="1200" spc="-110" dirty="0">
                        <a:solidFill>
                          <a:schemeClr val="dk1"/>
                        </a:solidFill>
                        <a:latin typeface="Calibri" panose="020F0502020204030204" pitchFamily="34" charset="0"/>
                        <a:ea typeface="ＭＳ Ｐゴシック" panose="020B0600070205080204" pitchFamily="50" charset="-128"/>
                        <a:cs typeface="Calibri" panose="020F0502020204030204" pitchFamily="34" charset="0"/>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1"/>
                  </a:ext>
                </a:extLst>
              </a:tr>
            </a:tbl>
          </a:graphicData>
        </a:graphic>
      </p:graphicFrame>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340</a:t>
            </a:fld>
            <a:endParaRPr lang="ja-JP" altLang="en-US"/>
          </a:p>
        </p:txBody>
      </p:sp>
    </p:spTree>
    <p:extLst>
      <p:ext uri="{BB962C8B-B14F-4D97-AF65-F5344CB8AC3E}">
        <p14:creationId xmlns:p14="http://schemas.microsoft.com/office/powerpoint/2010/main" val="2955876198"/>
      </p:ext>
    </p:extLst>
  </p:cSld>
  <p:clrMapOvr>
    <a:masterClrMapping/>
  </p:clrMapOvr>
</p:sld>
</file>

<file path=ppt/slides/slide3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正方形/長方形 7"/>
          <p:cNvSpPr/>
          <p:nvPr/>
        </p:nvSpPr>
        <p:spPr>
          <a:xfrm>
            <a:off x="7236296" y="4317649"/>
            <a:ext cx="1706666" cy="551511"/>
          </a:xfrm>
          <a:prstGeom prst="rect">
            <a:avLst/>
          </a:prstGeom>
          <a:solidFill>
            <a:srgbClr val="05E0DB">
              <a:lumMod val="20000"/>
              <a:lumOff val="80000"/>
            </a:srgbClr>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6" name="正方形/長方形 5"/>
          <p:cNvSpPr/>
          <p:nvPr/>
        </p:nvSpPr>
        <p:spPr>
          <a:xfrm>
            <a:off x="5436096" y="4408930"/>
            <a:ext cx="1800200" cy="2083945"/>
          </a:xfrm>
          <a:prstGeom prst="rect">
            <a:avLst/>
          </a:prstGeom>
          <a:solidFill>
            <a:srgbClr val="05E0DB">
              <a:lumMod val="20000"/>
              <a:lumOff val="80000"/>
            </a:srgbClr>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4" name="テキスト ボックス 3"/>
          <p:cNvSpPr txBox="1"/>
          <p:nvPr/>
        </p:nvSpPr>
        <p:spPr>
          <a:xfrm>
            <a:off x="0" y="0"/>
            <a:ext cx="3563888" cy="338554"/>
          </a:xfrm>
          <a:prstGeom prst="rect">
            <a:avLst/>
          </a:prstGeom>
          <a:noFill/>
        </p:spPr>
        <p:txBody>
          <a:bodyPr wrap="square" rtlCol="0">
            <a:spAutoFit/>
          </a:bodyPr>
          <a:lstStyle/>
          <a:p>
            <a:r>
              <a:rPr lang="ja-JP" altLang="en-US" sz="1600" u="sng" dirty="0">
                <a:solidFill>
                  <a:prstClr val="black"/>
                </a:solidFill>
                <a:latin typeface="BIZ UDゴシック" panose="020B0400000000000000" pitchFamily="49" charset="-128"/>
                <a:ea typeface="BIZ UDゴシック" panose="020B0400000000000000" pitchFamily="49" charset="-128"/>
                <a:cs typeface="Meiryo UI" pitchFamily="50" charset="-128"/>
              </a:rPr>
              <a:t>外郭団体改革（その１）</a:t>
            </a:r>
            <a:endParaRPr lang="en-US" altLang="ja-JP" sz="1600" u="sng" dirty="0">
              <a:solidFill>
                <a:prstClr val="black"/>
              </a:solidFill>
              <a:latin typeface="BIZ UDゴシック" panose="020B0400000000000000" pitchFamily="49" charset="-128"/>
              <a:ea typeface="BIZ UDゴシック" panose="020B0400000000000000" pitchFamily="49" charset="-128"/>
              <a:cs typeface="Meiryo UI" pitchFamily="50" charset="-128"/>
            </a:endParaRPr>
          </a:p>
        </p:txBody>
      </p:sp>
      <p:sp>
        <p:nvSpPr>
          <p:cNvPr id="5" name="テキスト ボックス 4"/>
          <p:cNvSpPr txBox="1"/>
          <p:nvPr/>
        </p:nvSpPr>
        <p:spPr>
          <a:xfrm>
            <a:off x="0" y="476672"/>
            <a:ext cx="2123728" cy="2800767"/>
          </a:xfrm>
          <a:prstGeom prst="rect">
            <a:avLst/>
          </a:prstGeom>
          <a:noFill/>
        </p:spPr>
        <p:txBody>
          <a:bodyPr wrap="square" rtlCol="0">
            <a:spAutoFit/>
          </a:bodyPr>
          <a:lstStyle/>
          <a:p>
            <a:r>
              <a:rPr lang="ja-JP" altLang="en-US" sz="1100" dirty="0">
                <a:solidFill>
                  <a:prstClr val="black"/>
                </a:solidFill>
                <a:latin typeface="BIZ UDゴシック" panose="020B0400000000000000" pitchFamily="49" charset="-128"/>
                <a:ea typeface="BIZ UDゴシック" panose="020B0400000000000000" pitchFamily="49" charset="-128"/>
              </a:rPr>
              <a:t>①分野：　－</a:t>
            </a:r>
            <a:endParaRPr lang="en-US" altLang="ja-JP" sz="1100" dirty="0">
              <a:solidFill>
                <a:prstClr val="black"/>
              </a:solidFill>
              <a:latin typeface="BIZ UDゴシック" panose="020B0400000000000000" pitchFamily="49" charset="-128"/>
              <a:ea typeface="BIZ UDゴシック" panose="020B0400000000000000" pitchFamily="49" charset="-128"/>
            </a:endParaRPr>
          </a:p>
          <a:p>
            <a:endParaRPr lang="en-US" altLang="ja-JP" sz="1100" dirty="0">
              <a:solidFill>
                <a:prstClr val="black"/>
              </a:solidFill>
              <a:latin typeface="BIZ UDゴシック" panose="020B0400000000000000" pitchFamily="49" charset="-128"/>
              <a:ea typeface="BIZ UDゴシック" panose="020B0400000000000000" pitchFamily="49" charset="-128"/>
            </a:endParaRPr>
          </a:p>
          <a:p>
            <a:r>
              <a:rPr lang="ja-JP" altLang="en-US" sz="1100" dirty="0">
                <a:solidFill>
                  <a:prstClr val="black"/>
                </a:solidFill>
                <a:latin typeface="BIZ UDゴシック" panose="020B0400000000000000" pitchFamily="49" charset="-128"/>
                <a:ea typeface="BIZ UDゴシック" panose="020B0400000000000000" pitchFamily="49" charset="-128"/>
              </a:rPr>
              <a:t>②タイプ</a:t>
            </a:r>
            <a:endParaRPr lang="en-US" altLang="ja-JP" sz="1100" dirty="0">
              <a:solidFill>
                <a:prstClr val="black"/>
              </a:solidFill>
              <a:latin typeface="BIZ UDゴシック" panose="020B0400000000000000" pitchFamily="49" charset="-128"/>
              <a:ea typeface="BIZ UDゴシック" panose="020B0400000000000000" pitchFamily="49" charset="-128"/>
            </a:endParaRPr>
          </a:p>
          <a:p>
            <a:r>
              <a:rPr lang="ja-JP" altLang="en-US" sz="1100" dirty="0">
                <a:solidFill>
                  <a:prstClr val="black"/>
                </a:solidFill>
                <a:latin typeface="BIZ UDゴシック" panose="020B0400000000000000" pitchFamily="49" charset="-128"/>
                <a:ea typeface="BIZ UDゴシック" panose="020B0400000000000000" pitchFamily="49" charset="-128"/>
              </a:rPr>
              <a:t>　  □ 　政策イノベーション</a:t>
            </a:r>
            <a:endParaRPr lang="en-US" altLang="ja-JP" sz="1100" dirty="0">
              <a:solidFill>
                <a:prstClr val="black"/>
              </a:solidFill>
              <a:latin typeface="BIZ UDゴシック" panose="020B0400000000000000" pitchFamily="49" charset="-128"/>
              <a:ea typeface="BIZ UDゴシック" panose="020B0400000000000000" pitchFamily="49" charset="-128"/>
            </a:endParaRPr>
          </a:p>
          <a:p>
            <a:r>
              <a:rPr lang="ja-JP" altLang="en-US" sz="1100" dirty="0">
                <a:solidFill>
                  <a:prstClr val="black"/>
                </a:solidFill>
                <a:latin typeface="BIZ UDゴシック" panose="020B0400000000000000" pitchFamily="49" charset="-128"/>
                <a:ea typeface="BIZ UDゴシック" panose="020B0400000000000000" pitchFamily="49" charset="-128"/>
              </a:rPr>
              <a:t>    □ 　執行の刷新</a:t>
            </a:r>
            <a:endParaRPr lang="en-US" altLang="ja-JP" sz="1100" dirty="0">
              <a:solidFill>
                <a:prstClr val="black"/>
              </a:solidFill>
              <a:latin typeface="BIZ UDゴシック" panose="020B0400000000000000" pitchFamily="49" charset="-128"/>
              <a:ea typeface="BIZ UDゴシック" panose="020B0400000000000000" pitchFamily="49" charset="-128"/>
            </a:endParaRPr>
          </a:p>
          <a:p>
            <a:endParaRPr lang="en-US" altLang="ja-JP" sz="1100" dirty="0">
              <a:solidFill>
                <a:prstClr val="black"/>
              </a:solidFill>
              <a:latin typeface="BIZ UDゴシック" panose="020B0400000000000000" pitchFamily="49" charset="-128"/>
              <a:ea typeface="BIZ UDゴシック" panose="020B0400000000000000" pitchFamily="49" charset="-128"/>
            </a:endParaRPr>
          </a:p>
          <a:p>
            <a:r>
              <a:rPr lang="ja-JP" altLang="en-US" sz="1100" dirty="0">
                <a:solidFill>
                  <a:prstClr val="black"/>
                </a:solidFill>
                <a:latin typeface="BIZ UDゴシック" panose="020B0400000000000000" pitchFamily="49" charset="-128"/>
                <a:ea typeface="BIZ UDゴシック" panose="020B0400000000000000" pitchFamily="49" charset="-128"/>
              </a:rPr>
              <a:t>③改革スタイル</a:t>
            </a:r>
            <a:endParaRPr lang="en-US" altLang="ja-JP" sz="1100" dirty="0">
              <a:solidFill>
                <a:prstClr val="black"/>
              </a:solidFill>
              <a:latin typeface="BIZ UDゴシック" panose="020B0400000000000000" pitchFamily="49" charset="-128"/>
              <a:ea typeface="BIZ UDゴシック" panose="020B0400000000000000" pitchFamily="49" charset="-128"/>
            </a:endParaRPr>
          </a:p>
          <a:p>
            <a:r>
              <a:rPr lang="ja-JP" altLang="en-US" sz="1100" dirty="0">
                <a:solidFill>
                  <a:prstClr val="black"/>
                </a:solidFill>
                <a:latin typeface="BIZ UDゴシック" panose="020B0400000000000000" pitchFamily="49" charset="-128"/>
                <a:ea typeface="BIZ UDゴシック" panose="020B0400000000000000" pitchFamily="49" charset="-128"/>
              </a:rPr>
              <a:t>　　□　投資・予算</a:t>
            </a:r>
            <a:endParaRPr lang="en-US" altLang="ja-JP" sz="1100" dirty="0">
              <a:solidFill>
                <a:prstClr val="black"/>
              </a:solidFill>
              <a:latin typeface="BIZ UDゴシック" panose="020B0400000000000000" pitchFamily="49" charset="-128"/>
              <a:ea typeface="BIZ UDゴシック" panose="020B0400000000000000" pitchFamily="49" charset="-128"/>
            </a:endParaRPr>
          </a:p>
          <a:p>
            <a:r>
              <a:rPr lang="ja-JP" altLang="en-US" sz="1100" dirty="0">
                <a:solidFill>
                  <a:prstClr val="black"/>
                </a:solidFill>
                <a:latin typeface="BIZ UDゴシック" panose="020B0400000000000000" pitchFamily="49" charset="-128"/>
                <a:ea typeface="BIZ UDゴシック" panose="020B0400000000000000" pitchFamily="49" charset="-128"/>
              </a:rPr>
              <a:t>　　□  条例・規則・運用ﾙｰﾙ</a:t>
            </a:r>
            <a:endParaRPr lang="en-US" altLang="ja-JP" sz="1100" dirty="0">
              <a:solidFill>
                <a:prstClr val="black"/>
              </a:solidFill>
              <a:latin typeface="BIZ UDゴシック" panose="020B0400000000000000" pitchFamily="49" charset="-128"/>
              <a:ea typeface="BIZ UDゴシック" panose="020B0400000000000000" pitchFamily="49" charset="-128"/>
            </a:endParaRPr>
          </a:p>
          <a:p>
            <a:r>
              <a:rPr lang="ja-JP" altLang="en-US" sz="1100" dirty="0">
                <a:solidFill>
                  <a:prstClr val="black"/>
                </a:solidFill>
                <a:latin typeface="BIZ UDゴシック" panose="020B0400000000000000" pitchFamily="49" charset="-128"/>
                <a:ea typeface="BIZ UDゴシック" panose="020B0400000000000000" pitchFamily="49" charset="-128"/>
              </a:rPr>
              <a:t>　　□　組織・経営形態</a:t>
            </a:r>
            <a:endParaRPr lang="en-US" altLang="ja-JP" sz="1100" dirty="0">
              <a:solidFill>
                <a:prstClr val="black"/>
              </a:solidFill>
              <a:latin typeface="BIZ UDゴシック" panose="020B0400000000000000" pitchFamily="49" charset="-128"/>
              <a:ea typeface="BIZ UDゴシック" panose="020B0400000000000000" pitchFamily="49" charset="-128"/>
            </a:endParaRPr>
          </a:p>
          <a:p>
            <a:r>
              <a:rPr lang="ja-JP" altLang="en-US" sz="1100" dirty="0">
                <a:solidFill>
                  <a:prstClr val="black"/>
                </a:solidFill>
                <a:latin typeface="BIZ UDゴシック" panose="020B0400000000000000" pitchFamily="49" charset="-128"/>
                <a:ea typeface="BIZ UDゴシック" panose="020B0400000000000000" pitchFamily="49" charset="-128"/>
              </a:rPr>
              <a:t>　　□　権限移譲</a:t>
            </a:r>
            <a:endParaRPr lang="en-US" altLang="ja-JP" sz="1100" dirty="0">
              <a:solidFill>
                <a:prstClr val="black"/>
              </a:solidFill>
              <a:latin typeface="BIZ UDゴシック" panose="020B0400000000000000" pitchFamily="49" charset="-128"/>
              <a:ea typeface="BIZ UDゴシック" panose="020B0400000000000000" pitchFamily="49" charset="-128"/>
            </a:endParaRPr>
          </a:p>
          <a:p>
            <a:endParaRPr lang="en-US" altLang="ja-JP" sz="1100" dirty="0">
              <a:solidFill>
                <a:prstClr val="black"/>
              </a:solidFill>
              <a:latin typeface="BIZ UDゴシック" panose="020B0400000000000000" pitchFamily="49" charset="-128"/>
              <a:ea typeface="BIZ UDゴシック" panose="020B0400000000000000" pitchFamily="49" charset="-128"/>
            </a:endParaRPr>
          </a:p>
          <a:p>
            <a:r>
              <a:rPr lang="ja-JP" altLang="en-US" sz="1100" dirty="0">
                <a:solidFill>
                  <a:prstClr val="black"/>
                </a:solidFill>
                <a:latin typeface="BIZ UDゴシック" panose="020B0400000000000000" pitchFamily="49" charset="-128"/>
                <a:ea typeface="BIZ UDゴシック" panose="020B0400000000000000" pitchFamily="49" charset="-128"/>
              </a:rPr>
              <a:t>④担当部局</a:t>
            </a:r>
            <a:endParaRPr lang="en-US" altLang="ja-JP" sz="1100" dirty="0">
              <a:solidFill>
                <a:prstClr val="black"/>
              </a:solidFill>
              <a:latin typeface="BIZ UDゴシック" panose="020B0400000000000000" pitchFamily="49" charset="-128"/>
              <a:ea typeface="BIZ UDゴシック" panose="020B0400000000000000" pitchFamily="49" charset="-128"/>
            </a:endParaRPr>
          </a:p>
          <a:p>
            <a:r>
              <a:rPr lang="ja-JP" altLang="en-US" sz="1100" dirty="0">
                <a:solidFill>
                  <a:prstClr val="black"/>
                </a:solidFill>
                <a:latin typeface="BIZ UDゴシック" panose="020B0400000000000000" pitchFamily="49" charset="-128"/>
                <a:ea typeface="BIZ UDゴシック" panose="020B0400000000000000" pitchFamily="49" charset="-128"/>
              </a:rPr>
              <a:t>　　市　総務局</a:t>
            </a:r>
            <a:endParaRPr lang="en-US" altLang="ja-JP" sz="1100" dirty="0">
              <a:solidFill>
                <a:prstClr val="black"/>
              </a:solidFill>
              <a:latin typeface="BIZ UDゴシック" panose="020B0400000000000000" pitchFamily="49" charset="-128"/>
              <a:ea typeface="BIZ UDゴシック" panose="020B0400000000000000" pitchFamily="49" charset="-128"/>
            </a:endParaRPr>
          </a:p>
          <a:p>
            <a:endParaRPr lang="en-US" altLang="ja-JP" sz="1100" dirty="0">
              <a:solidFill>
                <a:prstClr val="black"/>
              </a:solidFill>
              <a:latin typeface="BIZ UDゴシック" panose="020B0400000000000000" pitchFamily="49" charset="-128"/>
              <a:ea typeface="BIZ UDゴシック" panose="020B0400000000000000" pitchFamily="49" charset="-128"/>
            </a:endParaRPr>
          </a:p>
          <a:p>
            <a:r>
              <a:rPr lang="ja-JP" altLang="en-US" sz="1100" dirty="0">
                <a:solidFill>
                  <a:prstClr val="black"/>
                </a:solidFill>
                <a:latin typeface="BIZ UDゴシック" panose="020B0400000000000000" pitchFamily="49" charset="-128"/>
                <a:ea typeface="BIZ UDゴシック" panose="020B0400000000000000" pitchFamily="49" charset="-128"/>
              </a:rPr>
              <a:t>⑤時期</a:t>
            </a:r>
          </a:p>
        </p:txBody>
      </p:sp>
      <p:graphicFrame>
        <p:nvGraphicFramePr>
          <p:cNvPr id="7" name="表 6"/>
          <p:cNvGraphicFramePr>
            <a:graphicFrameLocks noGrp="1"/>
          </p:cNvGraphicFramePr>
          <p:nvPr/>
        </p:nvGraphicFramePr>
        <p:xfrm>
          <a:off x="2174210" y="707267"/>
          <a:ext cx="6768752" cy="5791200"/>
        </p:xfrm>
        <a:graphic>
          <a:graphicData uri="http://schemas.openxmlformats.org/drawingml/2006/table">
            <a:tbl>
              <a:tblPr firstRow="1">
                <a:tableStyleId>{5C22544A-7EE6-4342-B048-85BDC9FD1C3A}</a:tableStyleId>
              </a:tblPr>
              <a:tblGrid>
                <a:gridCol w="1533694">
                  <a:extLst>
                    <a:ext uri="{9D8B030D-6E8A-4147-A177-3AD203B41FA5}">
                      <a16:colId xmlns:a16="http://schemas.microsoft.com/office/drawing/2014/main" val="20000"/>
                    </a:ext>
                  </a:extLst>
                </a:gridCol>
                <a:gridCol w="1728192">
                  <a:extLst>
                    <a:ext uri="{9D8B030D-6E8A-4147-A177-3AD203B41FA5}">
                      <a16:colId xmlns:a16="http://schemas.microsoft.com/office/drawing/2014/main" val="20001"/>
                    </a:ext>
                  </a:extLst>
                </a:gridCol>
                <a:gridCol w="1814678">
                  <a:extLst>
                    <a:ext uri="{9D8B030D-6E8A-4147-A177-3AD203B41FA5}">
                      <a16:colId xmlns:a16="http://schemas.microsoft.com/office/drawing/2014/main" val="20002"/>
                    </a:ext>
                  </a:extLst>
                </a:gridCol>
                <a:gridCol w="1692188">
                  <a:extLst>
                    <a:ext uri="{9D8B030D-6E8A-4147-A177-3AD203B41FA5}">
                      <a16:colId xmlns:a16="http://schemas.microsoft.com/office/drawing/2014/main" val="20003"/>
                    </a:ext>
                  </a:extLst>
                </a:gridCol>
              </a:tblGrid>
              <a:tr h="504055">
                <a:tc>
                  <a:txBody>
                    <a:bodyPr/>
                    <a:lstStyle/>
                    <a:p>
                      <a:pPr algn="ctr"/>
                      <a:r>
                        <a:rPr kumimoji="1" lang="ja-JP" altLang="en-US" sz="1400" spc="-110" baseline="0" dirty="0">
                          <a:latin typeface="Calibri" panose="020F0502020204030204" pitchFamily="34" charset="0"/>
                          <a:ea typeface="ＭＳ Ｐゴシック" panose="020B0600070205080204" pitchFamily="50" charset="-128"/>
                          <a:cs typeface="Calibri" panose="020F0502020204030204" pitchFamily="34" charset="0"/>
                        </a:rPr>
                        <a:t>改革前の課題</a:t>
                      </a:r>
                      <a:endParaRPr kumimoji="1" lang="en-US" altLang="ja-JP" sz="1400" spc="-110" baseline="0" dirty="0">
                        <a:latin typeface="Calibri" panose="020F0502020204030204" pitchFamily="34" charset="0"/>
                        <a:ea typeface="ＭＳ Ｐゴシック" panose="020B0600070205080204" pitchFamily="50" charset="-128"/>
                        <a:cs typeface="Calibri" panose="020F0502020204030204" pitchFamily="34" charset="0"/>
                      </a:endParaRPr>
                    </a:p>
                    <a:p>
                      <a:pPr algn="ctr"/>
                      <a:r>
                        <a:rPr kumimoji="1" lang="ja-JP" altLang="en-US" sz="1400" dirty="0">
                          <a:latin typeface="Calibri" panose="020F0502020204030204" pitchFamily="34" charset="0"/>
                          <a:ea typeface="ＭＳ Ｐゴシック" panose="020B0600070205080204" pitchFamily="50" charset="-128"/>
                          <a:cs typeface="Calibri" panose="020F0502020204030204" pitchFamily="34" charset="0"/>
                        </a:rPr>
                        <a:t>（</a:t>
                      </a:r>
                      <a:r>
                        <a:rPr kumimoji="1" lang="en-US" altLang="ja-JP" sz="1400" dirty="0">
                          <a:latin typeface="Calibri" panose="020F0502020204030204" pitchFamily="34" charset="0"/>
                          <a:ea typeface="ＭＳ Ｐゴシック" panose="020B0600070205080204" pitchFamily="50" charset="-128"/>
                          <a:cs typeface="Calibri" panose="020F0502020204030204" pitchFamily="34" charset="0"/>
                        </a:rPr>
                        <a:t>Why</a:t>
                      </a:r>
                      <a:r>
                        <a:rPr kumimoji="1" lang="ja-JP" altLang="en-US" sz="1400" dirty="0">
                          <a:latin typeface="Calibri" panose="020F0502020204030204" pitchFamily="34" charset="0"/>
                          <a:ea typeface="ＭＳ Ｐゴシック" panose="020B0600070205080204" pitchFamily="50" charset="-128"/>
                          <a:cs typeface="Calibri" panose="020F0502020204030204" pitchFamily="34" charset="0"/>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ja-JP" altLang="en-US" sz="1400" spc="-110" baseline="0" dirty="0">
                          <a:latin typeface="Calibri" panose="020F0502020204030204" pitchFamily="34" charset="0"/>
                          <a:ea typeface="ＭＳ Ｐゴシック" panose="020B0600070205080204" pitchFamily="50" charset="-128"/>
                          <a:cs typeface="Calibri" panose="020F0502020204030204" pitchFamily="34" charset="0"/>
                        </a:rPr>
                        <a:t>改革の方向性</a:t>
                      </a:r>
                      <a:endParaRPr kumimoji="1" lang="en-US" altLang="ja-JP" sz="1400" spc="-110" baseline="0" dirty="0">
                        <a:latin typeface="Calibri" panose="020F0502020204030204" pitchFamily="34" charset="0"/>
                        <a:ea typeface="ＭＳ Ｐゴシック" panose="020B0600070205080204" pitchFamily="50" charset="-128"/>
                        <a:cs typeface="Calibri" panose="020F0502020204030204" pitchFamily="34" charset="0"/>
                      </a:endParaRPr>
                    </a:p>
                    <a:p>
                      <a:pPr algn="ctr"/>
                      <a:r>
                        <a:rPr kumimoji="1" lang="ja-JP" altLang="en-US" sz="1400" dirty="0">
                          <a:latin typeface="Calibri" panose="020F0502020204030204" pitchFamily="34" charset="0"/>
                          <a:ea typeface="ＭＳ Ｐゴシック" panose="020B0600070205080204" pitchFamily="50" charset="-128"/>
                          <a:cs typeface="Calibri" panose="020F0502020204030204" pitchFamily="34" charset="0"/>
                        </a:rPr>
                        <a:t>（</a:t>
                      </a:r>
                      <a:r>
                        <a:rPr kumimoji="1" lang="en-US" altLang="ja-JP" sz="1400" dirty="0">
                          <a:latin typeface="Calibri" panose="020F0502020204030204" pitchFamily="34" charset="0"/>
                          <a:ea typeface="ＭＳ Ｐゴシック" panose="020B0600070205080204" pitchFamily="50" charset="-128"/>
                          <a:cs typeface="Calibri" panose="020F0502020204030204" pitchFamily="34" charset="0"/>
                        </a:rPr>
                        <a:t>Vision</a:t>
                      </a:r>
                      <a:r>
                        <a:rPr kumimoji="1" lang="ja-JP" altLang="en-US" sz="1400" dirty="0">
                          <a:latin typeface="Calibri" panose="020F0502020204030204" pitchFamily="34" charset="0"/>
                          <a:ea typeface="ＭＳ Ｐゴシック" panose="020B0600070205080204" pitchFamily="50" charset="-128"/>
                          <a:cs typeface="Calibri" panose="020F0502020204030204" pitchFamily="34" charset="0"/>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ja-JP" altLang="en-US" sz="1400" spc="-140" baseline="0" dirty="0">
                          <a:latin typeface="Calibri" panose="020F0502020204030204" pitchFamily="34" charset="0"/>
                          <a:ea typeface="ＭＳ Ｐゴシック" panose="020B0600070205080204" pitchFamily="50" charset="-128"/>
                          <a:cs typeface="Calibri" panose="020F0502020204030204" pitchFamily="34" charset="0"/>
                        </a:rPr>
                        <a:t>何をどう改革したか</a:t>
                      </a:r>
                      <a:endParaRPr kumimoji="1" lang="en-US" altLang="ja-JP" sz="1400" spc="-140" baseline="0" dirty="0">
                        <a:latin typeface="Calibri" panose="020F0502020204030204" pitchFamily="34" charset="0"/>
                        <a:ea typeface="ＭＳ Ｐゴシック" panose="020B0600070205080204" pitchFamily="50" charset="-128"/>
                        <a:cs typeface="Calibri" panose="020F0502020204030204" pitchFamily="34" charset="0"/>
                      </a:endParaRPr>
                    </a:p>
                    <a:p>
                      <a:pPr algn="ctr"/>
                      <a:r>
                        <a:rPr kumimoji="1" lang="ja-JP" altLang="en-US" sz="1400" dirty="0">
                          <a:latin typeface="Calibri" panose="020F0502020204030204" pitchFamily="34" charset="0"/>
                          <a:ea typeface="ＭＳ Ｐゴシック" panose="020B0600070205080204" pitchFamily="50" charset="-128"/>
                          <a:cs typeface="Calibri" panose="020F0502020204030204" pitchFamily="34" charset="0"/>
                        </a:rPr>
                        <a:t>（</a:t>
                      </a:r>
                      <a:r>
                        <a:rPr kumimoji="1" lang="en-US" altLang="ja-JP" sz="1400" dirty="0">
                          <a:latin typeface="Calibri" panose="020F0502020204030204" pitchFamily="34" charset="0"/>
                          <a:ea typeface="ＭＳ Ｐゴシック" panose="020B0600070205080204" pitchFamily="50" charset="-128"/>
                          <a:cs typeface="Calibri" panose="020F0502020204030204" pitchFamily="34" charset="0"/>
                        </a:rPr>
                        <a:t>What</a:t>
                      </a:r>
                      <a:r>
                        <a:rPr kumimoji="1" lang="ja-JP" altLang="en-US" sz="1400" dirty="0">
                          <a:latin typeface="Calibri" panose="020F0502020204030204" pitchFamily="34" charset="0"/>
                          <a:ea typeface="ＭＳ Ｐゴシック" panose="020B0600070205080204" pitchFamily="50" charset="-128"/>
                          <a:cs typeface="Calibri" panose="020F0502020204030204" pitchFamily="34" charset="0"/>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ja-JP" altLang="en-US" sz="1400" dirty="0">
                          <a:latin typeface="Calibri" panose="020F0502020204030204" pitchFamily="34" charset="0"/>
                          <a:ea typeface="ＭＳ Ｐゴシック" panose="020B0600070205080204" pitchFamily="50" charset="-128"/>
                          <a:cs typeface="Calibri" panose="020F0502020204030204" pitchFamily="34" charset="0"/>
                        </a:rPr>
                        <a:t>主な成果</a:t>
                      </a:r>
                      <a:endParaRPr kumimoji="1" lang="en-US" altLang="ja-JP" sz="1400" dirty="0">
                        <a:latin typeface="Calibri" panose="020F0502020204030204" pitchFamily="34" charset="0"/>
                        <a:ea typeface="ＭＳ Ｐゴシック" panose="020B0600070205080204" pitchFamily="50" charset="-128"/>
                        <a:cs typeface="Calibri" panose="020F0502020204030204" pitchFamily="34" charset="0"/>
                      </a:endParaRPr>
                    </a:p>
                    <a:p>
                      <a:pPr algn="ctr"/>
                      <a:r>
                        <a:rPr kumimoji="1" lang="ja-JP" altLang="en-US" sz="1400" dirty="0">
                          <a:latin typeface="Calibri" panose="020F0502020204030204" pitchFamily="34" charset="0"/>
                          <a:ea typeface="ＭＳ Ｐゴシック" panose="020B0600070205080204" pitchFamily="50" charset="-128"/>
                          <a:cs typeface="Calibri" panose="020F0502020204030204" pitchFamily="34" charset="0"/>
                        </a:rPr>
                        <a:t>（</a:t>
                      </a:r>
                      <a:r>
                        <a:rPr kumimoji="1" lang="en-US" altLang="ja-JP" sz="1400" dirty="0">
                          <a:latin typeface="Calibri" panose="020F0502020204030204" pitchFamily="34" charset="0"/>
                          <a:ea typeface="ＭＳ Ｐゴシック" panose="020B0600070205080204" pitchFamily="50" charset="-128"/>
                          <a:cs typeface="Calibri" panose="020F0502020204030204" pitchFamily="34" charset="0"/>
                        </a:rPr>
                        <a:t>Outcome</a:t>
                      </a:r>
                      <a:r>
                        <a:rPr kumimoji="1" lang="ja-JP" altLang="en-US" sz="1400" dirty="0">
                          <a:latin typeface="Calibri" panose="020F0502020204030204" pitchFamily="34" charset="0"/>
                          <a:ea typeface="ＭＳ Ｐゴシック" panose="020B0600070205080204" pitchFamily="50" charset="-128"/>
                          <a:cs typeface="Calibri" panose="020F0502020204030204" pitchFamily="34" charset="0"/>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0"/>
                  </a:ext>
                </a:extLst>
              </a:tr>
              <a:tr h="4960738">
                <a:tc>
                  <a:txBody>
                    <a:bodyPr/>
                    <a:lstStyle/>
                    <a:p>
                      <a:pPr marL="72000" indent="-457200" algn="l">
                        <a:lnSpc>
                          <a:spcPts val="1200"/>
                        </a:lnSpc>
                      </a:pPr>
                      <a:r>
                        <a:rPr kumimoji="1" lang="ja-JP" altLang="en-US" sz="1050" b="0" dirty="0">
                          <a:solidFill>
                            <a:schemeClr val="tx1"/>
                          </a:solidFill>
                          <a:latin typeface="+mn-lt"/>
                          <a:ea typeface="+mn-ea"/>
                        </a:rPr>
                        <a:t>・「民間でできることは民間に」という市政改革の方針に沿って、外郭団体のあり方や市としての関与を抜本的に見直す</a:t>
                      </a:r>
                      <a:endParaRPr kumimoji="1" lang="en-US" altLang="ja-JP" sz="1050" b="0" dirty="0">
                        <a:solidFill>
                          <a:schemeClr val="tx1"/>
                        </a:solidFill>
                        <a:latin typeface="+mn-lt"/>
                        <a:ea typeface="+mn-ea"/>
                      </a:endParaRPr>
                    </a:p>
                    <a:p>
                      <a:pPr marL="72000" indent="-457200" algn="l">
                        <a:lnSpc>
                          <a:spcPts val="1200"/>
                        </a:lnSpc>
                      </a:pPr>
                      <a:endParaRPr kumimoji="1" lang="en-US" altLang="ja-JP" sz="1050" b="0" dirty="0">
                        <a:solidFill>
                          <a:schemeClr val="tx1"/>
                        </a:solidFill>
                        <a:latin typeface="+mn-lt"/>
                        <a:ea typeface="+mn-ea"/>
                      </a:endParaRPr>
                    </a:p>
                    <a:p>
                      <a:pPr marL="72000" indent="-457200" algn="l">
                        <a:lnSpc>
                          <a:spcPts val="1200"/>
                        </a:lnSpc>
                      </a:pPr>
                      <a:endParaRPr kumimoji="1" lang="en-US" altLang="ja-JP" sz="1050" b="0" dirty="0">
                        <a:solidFill>
                          <a:schemeClr val="tx1"/>
                        </a:solidFill>
                        <a:latin typeface="+mn-lt"/>
                        <a:ea typeface="+mn-ea"/>
                      </a:endParaRPr>
                    </a:p>
                    <a:p>
                      <a:pPr marL="72000" indent="-457200" algn="l">
                        <a:lnSpc>
                          <a:spcPts val="1200"/>
                        </a:lnSpc>
                      </a:pPr>
                      <a:endParaRPr kumimoji="1" lang="en-US" altLang="ja-JP" sz="1050" b="0" dirty="0">
                        <a:solidFill>
                          <a:schemeClr val="tx1"/>
                        </a:solidFill>
                        <a:latin typeface="+mn-lt"/>
                        <a:ea typeface="+mn-ea"/>
                      </a:endParaRPr>
                    </a:p>
                    <a:p>
                      <a:pPr marL="72000" indent="-457200" algn="l">
                        <a:lnSpc>
                          <a:spcPts val="1200"/>
                        </a:lnSpc>
                      </a:pPr>
                      <a:endParaRPr kumimoji="1" lang="en-US" altLang="ja-JP" sz="1050" b="0" dirty="0">
                        <a:solidFill>
                          <a:schemeClr val="tx1"/>
                        </a:solidFill>
                        <a:latin typeface="+mn-lt"/>
                        <a:ea typeface="+mn-ea"/>
                      </a:endParaRPr>
                    </a:p>
                    <a:p>
                      <a:pPr marL="72000" indent="-457200" algn="l">
                        <a:lnSpc>
                          <a:spcPts val="1200"/>
                        </a:lnSpc>
                      </a:pPr>
                      <a:endParaRPr kumimoji="1" lang="en-US" altLang="ja-JP" sz="1050" b="0" dirty="0">
                        <a:solidFill>
                          <a:schemeClr val="tx1"/>
                        </a:solidFill>
                        <a:latin typeface="+mn-lt"/>
                        <a:ea typeface="+mn-ea"/>
                      </a:endParaRPr>
                    </a:p>
                    <a:p>
                      <a:pPr marL="72000" indent="-457200" algn="l">
                        <a:lnSpc>
                          <a:spcPts val="1200"/>
                        </a:lnSpc>
                      </a:pPr>
                      <a:endParaRPr kumimoji="1" lang="en-US" altLang="ja-JP" sz="1050" b="0" dirty="0">
                        <a:solidFill>
                          <a:schemeClr val="tx1"/>
                        </a:solidFill>
                        <a:latin typeface="+mn-lt"/>
                        <a:ea typeface="+mn-ea"/>
                      </a:endParaRPr>
                    </a:p>
                    <a:p>
                      <a:pPr marL="72000" indent="-457200" algn="l">
                        <a:lnSpc>
                          <a:spcPts val="1200"/>
                        </a:lnSpc>
                      </a:pPr>
                      <a:endParaRPr kumimoji="1" lang="en-US" altLang="ja-JP" sz="1050" b="0" dirty="0">
                        <a:solidFill>
                          <a:schemeClr val="tx1"/>
                        </a:solidFill>
                        <a:latin typeface="+mn-lt"/>
                        <a:ea typeface="+mn-ea"/>
                      </a:endParaRPr>
                    </a:p>
                    <a:p>
                      <a:pPr marL="72000" indent="-457200" algn="l">
                        <a:lnSpc>
                          <a:spcPts val="1200"/>
                        </a:lnSpc>
                      </a:pPr>
                      <a:endParaRPr kumimoji="1" lang="en-US" altLang="ja-JP" sz="1050" b="0" dirty="0">
                        <a:solidFill>
                          <a:schemeClr val="tx1"/>
                        </a:solidFill>
                        <a:latin typeface="+mn-lt"/>
                        <a:ea typeface="+mn-ea"/>
                      </a:endParaRPr>
                    </a:p>
                    <a:p>
                      <a:pPr marL="72000" indent="-457200" algn="l">
                        <a:lnSpc>
                          <a:spcPts val="1200"/>
                        </a:lnSpc>
                      </a:pPr>
                      <a:endParaRPr kumimoji="1" lang="en-US" altLang="ja-JP" sz="1050" b="0" dirty="0">
                        <a:solidFill>
                          <a:schemeClr val="tx1"/>
                        </a:solidFill>
                        <a:latin typeface="+mn-lt"/>
                        <a:ea typeface="+mn-ea"/>
                      </a:endParaRPr>
                    </a:p>
                    <a:p>
                      <a:pPr marL="72000" marR="0" lvl="0" indent="-457200" algn="l" defTabSz="914400" rtl="0" eaLnBrk="1" fontAlgn="auto" latinLnBrk="0" hangingPunct="1">
                        <a:lnSpc>
                          <a:spcPts val="1200"/>
                        </a:lnSpc>
                        <a:spcBef>
                          <a:spcPts val="0"/>
                        </a:spcBef>
                        <a:spcAft>
                          <a:spcPts val="0"/>
                        </a:spcAft>
                        <a:buClrTx/>
                        <a:buSzTx/>
                        <a:buFontTx/>
                        <a:buNone/>
                        <a:tabLst/>
                        <a:defRPr/>
                      </a:pPr>
                      <a:endParaRPr lang="en-US" altLang="ja-JP" sz="1050" dirty="0">
                        <a:solidFill>
                          <a:srgbClr val="FF0000"/>
                        </a:solidFill>
                        <a:latin typeface="+mn-lt"/>
                        <a:ea typeface="+mn-ea"/>
                      </a:endParaRPr>
                    </a:p>
                    <a:p>
                      <a:pPr marL="72000" marR="0" lvl="0" indent="-457200" algn="l" defTabSz="914400" rtl="0" eaLnBrk="1" fontAlgn="auto" latinLnBrk="0" hangingPunct="1">
                        <a:lnSpc>
                          <a:spcPts val="1200"/>
                        </a:lnSpc>
                        <a:spcBef>
                          <a:spcPts val="0"/>
                        </a:spcBef>
                        <a:spcAft>
                          <a:spcPts val="0"/>
                        </a:spcAft>
                        <a:buClrTx/>
                        <a:buSzTx/>
                        <a:buFontTx/>
                        <a:buNone/>
                        <a:tabLst/>
                        <a:defRPr/>
                      </a:pPr>
                      <a:endParaRPr lang="en-US" altLang="ja-JP" sz="1050" dirty="0">
                        <a:solidFill>
                          <a:srgbClr val="FF0000"/>
                        </a:solidFill>
                        <a:latin typeface="+mn-lt"/>
                        <a:ea typeface="+mn-ea"/>
                      </a:endParaRPr>
                    </a:p>
                    <a:p>
                      <a:pPr marL="72000" marR="0" lvl="0" indent="-457200" algn="l" defTabSz="914400" rtl="0" eaLnBrk="1" fontAlgn="auto" latinLnBrk="0" hangingPunct="1">
                        <a:lnSpc>
                          <a:spcPts val="1200"/>
                        </a:lnSpc>
                        <a:spcBef>
                          <a:spcPts val="0"/>
                        </a:spcBef>
                        <a:spcAft>
                          <a:spcPts val="0"/>
                        </a:spcAft>
                        <a:buClrTx/>
                        <a:buSzTx/>
                        <a:buFontTx/>
                        <a:buNone/>
                        <a:tabLst/>
                        <a:defRPr/>
                      </a:pPr>
                      <a:endParaRPr lang="en-US" altLang="ja-JP" sz="1050" dirty="0">
                        <a:solidFill>
                          <a:srgbClr val="FF0000"/>
                        </a:solidFill>
                        <a:latin typeface="+mn-lt"/>
                        <a:ea typeface="+mn-ea"/>
                      </a:endParaRPr>
                    </a:p>
                    <a:p>
                      <a:pPr marL="72000" marR="0" lvl="0" indent="-457200" algn="l" defTabSz="914400" rtl="0" eaLnBrk="1" fontAlgn="auto" latinLnBrk="0" hangingPunct="1">
                        <a:lnSpc>
                          <a:spcPts val="1200"/>
                        </a:lnSpc>
                        <a:spcBef>
                          <a:spcPts val="0"/>
                        </a:spcBef>
                        <a:spcAft>
                          <a:spcPts val="0"/>
                        </a:spcAft>
                        <a:buClrTx/>
                        <a:buSzTx/>
                        <a:buFontTx/>
                        <a:buNone/>
                        <a:tabLst/>
                        <a:defRPr/>
                      </a:pPr>
                      <a:endParaRPr lang="en-US" altLang="ja-JP" sz="1050" dirty="0">
                        <a:solidFill>
                          <a:srgbClr val="FF0000"/>
                        </a:solidFill>
                        <a:latin typeface="+mn-lt"/>
                        <a:ea typeface="+mn-ea"/>
                      </a:endParaRPr>
                    </a:p>
                    <a:p>
                      <a:pPr marL="72000" marR="0" lvl="0" indent="-457200" algn="l" defTabSz="914400" rtl="0" eaLnBrk="1" fontAlgn="auto" latinLnBrk="0" hangingPunct="1">
                        <a:lnSpc>
                          <a:spcPts val="1200"/>
                        </a:lnSpc>
                        <a:spcBef>
                          <a:spcPts val="0"/>
                        </a:spcBef>
                        <a:spcAft>
                          <a:spcPts val="0"/>
                        </a:spcAft>
                        <a:buClrTx/>
                        <a:buSzTx/>
                        <a:buFontTx/>
                        <a:buNone/>
                        <a:tabLst/>
                        <a:defRPr/>
                      </a:pPr>
                      <a:endParaRPr lang="en-US" altLang="ja-JP" sz="1050" dirty="0">
                        <a:solidFill>
                          <a:srgbClr val="FF0000"/>
                        </a:solidFill>
                        <a:latin typeface="+mn-lt"/>
                        <a:ea typeface="+mn-ea"/>
                      </a:endParaRPr>
                    </a:p>
                    <a:p>
                      <a:pPr marL="72000" marR="0" lvl="0" indent="-457200" algn="l" defTabSz="914400" rtl="0" eaLnBrk="1" fontAlgn="auto" latinLnBrk="0" hangingPunct="1">
                        <a:lnSpc>
                          <a:spcPts val="1200"/>
                        </a:lnSpc>
                        <a:spcBef>
                          <a:spcPts val="0"/>
                        </a:spcBef>
                        <a:spcAft>
                          <a:spcPts val="0"/>
                        </a:spcAft>
                        <a:buClrTx/>
                        <a:buSzTx/>
                        <a:buFontTx/>
                        <a:buNone/>
                        <a:tabLst/>
                        <a:defRPr/>
                      </a:pPr>
                      <a:endParaRPr lang="en-US" altLang="ja-JP" sz="1050" dirty="0">
                        <a:solidFill>
                          <a:srgbClr val="FF0000"/>
                        </a:solidFill>
                        <a:latin typeface="+mn-lt"/>
                        <a:ea typeface="+mn-ea"/>
                      </a:endParaRPr>
                    </a:p>
                    <a:p>
                      <a:pPr marL="72000" marR="0" lvl="0" indent="-457200" algn="l" defTabSz="914400" rtl="0" eaLnBrk="1" fontAlgn="auto" latinLnBrk="0" hangingPunct="1">
                        <a:lnSpc>
                          <a:spcPts val="1200"/>
                        </a:lnSpc>
                        <a:spcBef>
                          <a:spcPts val="0"/>
                        </a:spcBef>
                        <a:spcAft>
                          <a:spcPts val="0"/>
                        </a:spcAft>
                        <a:buClrTx/>
                        <a:buSzTx/>
                        <a:buFontTx/>
                        <a:buNone/>
                        <a:tabLst/>
                        <a:defRPr/>
                      </a:pPr>
                      <a:endParaRPr lang="en-US" altLang="ja-JP" sz="1050" dirty="0">
                        <a:solidFill>
                          <a:srgbClr val="FF0000"/>
                        </a:solidFill>
                        <a:latin typeface="+mn-lt"/>
                        <a:ea typeface="+mn-ea"/>
                      </a:endParaRPr>
                    </a:p>
                    <a:p>
                      <a:pPr marL="72000" marR="0" lvl="0" indent="-457200" algn="l" defTabSz="914400" rtl="0" eaLnBrk="1" fontAlgn="auto" latinLnBrk="0" hangingPunct="1">
                        <a:lnSpc>
                          <a:spcPts val="1200"/>
                        </a:lnSpc>
                        <a:spcBef>
                          <a:spcPts val="0"/>
                        </a:spcBef>
                        <a:spcAft>
                          <a:spcPts val="0"/>
                        </a:spcAft>
                        <a:buClrTx/>
                        <a:buSzTx/>
                        <a:buFontTx/>
                        <a:buNone/>
                        <a:tabLst/>
                        <a:defRPr/>
                      </a:pPr>
                      <a:endParaRPr lang="en-US" altLang="ja-JP" sz="1050" dirty="0">
                        <a:solidFill>
                          <a:srgbClr val="FF0000"/>
                        </a:solidFill>
                        <a:latin typeface="+mn-lt"/>
                        <a:ea typeface="+mn-ea"/>
                      </a:endParaRPr>
                    </a:p>
                    <a:p>
                      <a:pPr marL="72000" marR="0" lvl="0" indent="-457200" algn="l" defTabSz="914400" rtl="0" eaLnBrk="1" fontAlgn="auto" latinLnBrk="0" hangingPunct="1">
                        <a:lnSpc>
                          <a:spcPts val="1200"/>
                        </a:lnSpc>
                        <a:spcBef>
                          <a:spcPts val="0"/>
                        </a:spcBef>
                        <a:spcAft>
                          <a:spcPts val="0"/>
                        </a:spcAft>
                        <a:buClrTx/>
                        <a:buSzTx/>
                        <a:buFontTx/>
                        <a:buNone/>
                        <a:tabLst/>
                        <a:defRPr/>
                      </a:pPr>
                      <a:endParaRPr lang="en-US" altLang="ja-JP" sz="1050" dirty="0">
                        <a:solidFill>
                          <a:srgbClr val="FF0000"/>
                        </a:solidFill>
                        <a:latin typeface="+mn-lt"/>
                        <a:ea typeface="+mn-ea"/>
                      </a:endParaRPr>
                    </a:p>
                    <a:p>
                      <a:pPr marL="72000" marR="0" lvl="0" indent="-457200" algn="l" defTabSz="914400" rtl="0" eaLnBrk="1" fontAlgn="auto" latinLnBrk="0" hangingPunct="1">
                        <a:lnSpc>
                          <a:spcPts val="1200"/>
                        </a:lnSpc>
                        <a:spcBef>
                          <a:spcPts val="0"/>
                        </a:spcBef>
                        <a:spcAft>
                          <a:spcPts val="0"/>
                        </a:spcAft>
                        <a:buClrTx/>
                        <a:buSzTx/>
                        <a:buFontTx/>
                        <a:buNone/>
                        <a:tabLst/>
                        <a:defRPr/>
                      </a:pPr>
                      <a:endParaRPr lang="en-US" altLang="ja-JP" sz="1050" dirty="0">
                        <a:solidFill>
                          <a:srgbClr val="FF0000"/>
                        </a:solidFill>
                        <a:latin typeface="+mn-lt"/>
                        <a:ea typeface="+mn-ea"/>
                      </a:endParaRPr>
                    </a:p>
                    <a:p>
                      <a:pPr marL="72000" marR="0" lvl="0" indent="-457200" algn="l" defTabSz="914400" rtl="0" eaLnBrk="1" fontAlgn="auto" latinLnBrk="0" hangingPunct="1">
                        <a:lnSpc>
                          <a:spcPts val="1200"/>
                        </a:lnSpc>
                        <a:spcBef>
                          <a:spcPts val="0"/>
                        </a:spcBef>
                        <a:spcAft>
                          <a:spcPts val="0"/>
                        </a:spcAft>
                        <a:buClrTx/>
                        <a:buSzTx/>
                        <a:buFontTx/>
                        <a:buNone/>
                        <a:tabLst/>
                        <a:defRPr/>
                      </a:pPr>
                      <a:endParaRPr lang="en-US" altLang="ja-JP" sz="1050" dirty="0">
                        <a:solidFill>
                          <a:srgbClr val="FF0000"/>
                        </a:solidFill>
                        <a:latin typeface="+mn-lt"/>
                        <a:ea typeface="+mn-ea"/>
                      </a:endParaRPr>
                    </a:p>
                    <a:p>
                      <a:pPr marL="72000" marR="0" lvl="0" indent="-457200" algn="l" defTabSz="914400" rtl="0" eaLnBrk="1" fontAlgn="auto" latinLnBrk="0" hangingPunct="1">
                        <a:lnSpc>
                          <a:spcPts val="1200"/>
                        </a:lnSpc>
                        <a:spcBef>
                          <a:spcPts val="0"/>
                        </a:spcBef>
                        <a:spcAft>
                          <a:spcPts val="0"/>
                        </a:spcAft>
                        <a:buClrTx/>
                        <a:buSzTx/>
                        <a:buFontTx/>
                        <a:buNone/>
                        <a:tabLst/>
                        <a:defRPr/>
                      </a:pPr>
                      <a:endParaRPr lang="en-US" altLang="ja-JP" sz="1050" dirty="0">
                        <a:solidFill>
                          <a:srgbClr val="FF0000"/>
                        </a:solidFill>
                        <a:latin typeface="+mn-lt"/>
                        <a:ea typeface="+mn-ea"/>
                      </a:endParaRPr>
                    </a:p>
                    <a:p>
                      <a:pPr marL="72000" marR="0" lvl="0" indent="-457200" algn="l" defTabSz="914400" rtl="0" eaLnBrk="1" fontAlgn="auto" latinLnBrk="0" hangingPunct="1">
                        <a:lnSpc>
                          <a:spcPts val="1200"/>
                        </a:lnSpc>
                        <a:spcBef>
                          <a:spcPts val="0"/>
                        </a:spcBef>
                        <a:spcAft>
                          <a:spcPts val="0"/>
                        </a:spcAft>
                        <a:buClrTx/>
                        <a:buSzTx/>
                        <a:buFontTx/>
                        <a:buNone/>
                        <a:tabLst/>
                        <a:defRPr/>
                      </a:pPr>
                      <a:endParaRPr lang="en-US" altLang="ja-JP" sz="1050" dirty="0">
                        <a:solidFill>
                          <a:srgbClr val="FF0000"/>
                        </a:solidFill>
                        <a:latin typeface="+mn-lt"/>
                        <a:ea typeface="+mn-ea"/>
                      </a:endParaRPr>
                    </a:p>
                    <a:p>
                      <a:pPr marL="72000" marR="0" lvl="0" indent="-457200" algn="l" defTabSz="914400" rtl="0" eaLnBrk="1" fontAlgn="auto" latinLnBrk="0" hangingPunct="1">
                        <a:lnSpc>
                          <a:spcPts val="1200"/>
                        </a:lnSpc>
                        <a:spcBef>
                          <a:spcPts val="0"/>
                        </a:spcBef>
                        <a:spcAft>
                          <a:spcPts val="0"/>
                        </a:spcAft>
                        <a:buClrTx/>
                        <a:buSzTx/>
                        <a:buFontTx/>
                        <a:buNone/>
                        <a:tabLst/>
                        <a:defRPr/>
                      </a:pPr>
                      <a:endParaRPr lang="en-US" altLang="ja-JP" sz="1050" dirty="0">
                        <a:solidFill>
                          <a:srgbClr val="FF0000"/>
                        </a:solidFill>
                        <a:latin typeface="+mn-lt"/>
                        <a:ea typeface="+mn-ea"/>
                      </a:endParaRPr>
                    </a:p>
                    <a:p>
                      <a:pPr marL="72000" marR="0" lvl="0" indent="-457200" algn="l" defTabSz="914400" rtl="0" eaLnBrk="1" fontAlgn="auto" latinLnBrk="0" hangingPunct="1">
                        <a:lnSpc>
                          <a:spcPts val="1200"/>
                        </a:lnSpc>
                        <a:spcBef>
                          <a:spcPts val="0"/>
                        </a:spcBef>
                        <a:spcAft>
                          <a:spcPts val="0"/>
                        </a:spcAft>
                        <a:buClrTx/>
                        <a:buSzTx/>
                        <a:buFontTx/>
                        <a:buNone/>
                        <a:tabLst/>
                        <a:defRPr/>
                      </a:pPr>
                      <a:endParaRPr lang="en-US" altLang="ja-JP" sz="1050" dirty="0">
                        <a:solidFill>
                          <a:srgbClr val="FF0000"/>
                        </a:solidFill>
                        <a:latin typeface="+mn-lt"/>
                        <a:ea typeface="+mn-ea"/>
                      </a:endParaRPr>
                    </a:p>
                    <a:p>
                      <a:pPr marL="72000" marR="0" lvl="0" indent="-457200" algn="l" defTabSz="914400" rtl="0" eaLnBrk="1" fontAlgn="auto" latinLnBrk="0" hangingPunct="1">
                        <a:lnSpc>
                          <a:spcPts val="1200"/>
                        </a:lnSpc>
                        <a:spcBef>
                          <a:spcPts val="0"/>
                        </a:spcBef>
                        <a:spcAft>
                          <a:spcPts val="0"/>
                        </a:spcAft>
                        <a:buClrTx/>
                        <a:buSzTx/>
                        <a:buFontTx/>
                        <a:buNone/>
                        <a:tabLst/>
                        <a:defRPr/>
                      </a:pPr>
                      <a:endParaRPr lang="en-US" altLang="ja-JP" sz="1050" dirty="0">
                        <a:solidFill>
                          <a:srgbClr val="FF0000"/>
                        </a:solidFill>
                        <a:latin typeface="+mn-lt"/>
                        <a:ea typeface="+mn-ea"/>
                      </a:endParaRPr>
                    </a:p>
                    <a:p>
                      <a:pPr marL="72000" marR="0" lvl="0" indent="-457200" algn="l" defTabSz="914400" rtl="0" eaLnBrk="1" fontAlgn="auto" latinLnBrk="0" hangingPunct="1">
                        <a:lnSpc>
                          <a:spcPts val="1200"/>
                        </a:lnSpc>
                        <a:spcBef>
                          <a:spcPts val="0"/>
                        </a:spcBef>
                        <a:spcAft>
                          <a:spcPts val="0"/>
                        </a:spcAft>
                        <a:buClrTx/>
                        <a:buSzTx/>
                        <a:buFontTx/>
                        <a:buNone/>
                        <a:tabLst/>
                        <a:defRPr/>
                      </a:pPr>
                      <a:endParaRPr lang="en-US" altLang="ja-JP" sz="1050" dirty="0">
                        <a:solidFill>
                          <a:srgbClr val="FF0000"/>
                        </a:solidFill>
                        <a:latin typeface="+mn-lt"/>
                        <a:ea typeface="+mn-ea"/>
                      </a:endParaRPr>
                    </a:p>
                    <a:p>
                      <a:pPr marL="72000" marR="0" lvl="0" indent="-457200" algn="l" defTabSz="914400" rtl="0" eaLnBrk="1" fontAlgn="auto" latinLnBrk="0" hangingPunct="1">
                        <a:lnSpc>
                          <a:spcPts val="1200"/>
                        </a:lnSpc>
                        <a:spcBef>
                          <a:spcPts val="0"/>
                        </a:spcBef>
                        <a:spcAft>
                          <a:spcPts val="0"/>
                        </a:spcAft>
                        <a:buClrTx/>
                        <a:buSzTx/>
                        <a:buFontTx/>
                        <a:buNone/>
                        <a:tabLst/>
                        <a:defRPr/>
                      </a:pPr>
                      <a:r>
                        <a:rPr lang="ja-JP" altLang="en-US" sz="1050" dirty="0">
                          <a:solidFill>
                            <a:schemeClr val="tx1"/>
                          </a:solidFill>
                          <a:latin typeface="+mn-lt"/>
                          <a:ea typeface="+mn-ea"/>
                        </a:rPr>
                        <a:t>（次頁に続く）</a:t>
                      </a:r>
                      <a:endParaRPr lang="en-US" altLang="ja-JP" sz="1050" dirty="0">
                        <a:solidFill>
                          <a:schemeClr val="tx1"/>
                        </a:solidFill>
                        <a:latin typeface="+mn-lt"/>
                        <a:ea typeface="+mn-ea"/>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72000" indent="-457200" algn="l">
                        <a:lnSpc>
                          <a:spcPts val="1200"/>
                        </a:lnSpc>
                      </a:pPr>
                      <a:r>
                        <a:rPr kumimoji="1" lang="en-US" altLang="ja-JP" sz="1050" b="0" dirty="0">
                          <a:solidFill>
                            <a:schemeClr val="tx1"/>
                          </a:solidFill>
                          <a:latin typeface="+mn-lt"/>
                          <a:ea typeface="+mn-ea"/>
                        </a:rPr>
                        <a:t>【</a:t>
                      </a:r>
                      <a:r>
                        <a:rPr kumimoji="1" lang="ja-JP" altLang="en-US" sz="1050" b="0" dirty="0">
                          <a:solidFill>
                            <a:schemeClr val="tx1"/>
                          </a:solidFill>
                          <a:latin typeface="+mn-lt"/>
                          <a:ea typeface="+mn-ea"/>
                        </a:rPr>
                        <a:t>外郭団体の必要性の精査</a:t>
                      </a:r>
                      <a:r>
                        <a:rPr kumimoji="1" lang="en-US" altLang="ja-JP" sz="1050" b="0" dirty="0">
                          <a:solidFill>
                            <a:schemeClr val="tx1"/>
                          </a:solidFill>
                          <a:latin typeface="+mn-lt"/>
                          <a:ea typeface="+mn-ea"/>
                        </a:rPr>
                        <a:t>】</a:t>
                      </a:r>
                    </a:p>
                    <a:p>
                      <a:pPr marL="72000" indent="-457200" algn="l">
                        <a:lnSpc>
                          <a:spcPts val="1200"/>
                        </a:lnSpc>
                      </a:pPr>
                      <a:endParaRPr kumimoji="1" lang="en-US" altLang="ja-JP" sz="1050" b="1" dirty="0">
                        <a:solidFill>
                          <a:schemeClr val="tx1"/>
                        </a:solidFill>
                        <a:latin typeface="+mn-lt"/>
                        <a:ea typeface="+mn-ea"/>
                      </a:endParaRPr>
                    </a:p>
                    <a:p>
                      <a:pPr marL="72000" indent="-457200" algn="l">
                        <a:lnSpc>
                          <a:spcPts val="1200"/>
                        </a:lnSpc>
                      </a:pPr>
                      <a:r>
                        <a:rPr kumimoji="1" lang="ja-JP" altLang="en-US" sz="1050" b="0" dirty="0">
                          <a:solidFill>
                            <a:schemeClr val="tx1"/>
                          </a:solidFill>
                          <a:latin typeface="+mn-lt"/>
                          <a:ea typeface="+mn-ea"/>
                        </a:rPr>
                        <a:t>（</a:t>
                      </a:r>
                      <a:r>
                        <a:rPr kumimoji="1" lang="en-US" altLang="ja-JP" sz="1050" b="0" dirty="0">
                          <a:solidFill>
                            <a:schemeClr val="tx1"/>
                          </a:solidFill>
                          <a:latin typeface="+mn-lt"/>
                          <a:ea typeface="+mn-ea"/>
                        </a:rPr>
                        <a:t>2012</a:t>
                      </a:r>
                      <a:r>
                        <a:rPr kumimoji="1" lang="ja-JP" altLang="en-US" sz="1050" b="0" dirty="0">
                          <a:solidFill>
                            <a:schemeClr val="tx1"/>
                          </a:solidFill>
                          <a:latin typeface="+mn-lt"/>
                          <a:ea typeface="+mn-ea"/>
                        </a:rPr>
                        <a:t>～</a:t>
                      </a:r>
                      <a:r>
                        <a:rPr kumimoji="1" lang="en-US" altLang="ja-JP" sz="1050" b="0" dirty="0">
                          <a:solidFill>
                            <a:schemeClr val="tx1"/>
                          </a:solidFill>
                          <a:latin typeface="+mn-lt"/>
                          <a:ea typeface="+mn-ea"/>
                        </a:rPr>
                        <a:t>2019</a:t>
                      </a:r>
                      <a:r>
                        <a:rPr kumimoji="1" lang="ja-JP" altLang="en-US" sz="1050" b="0" dirty="0">
                          <a:solidFill>
                            <a:schemeClr val="tx1"/>
                          </a:solidFill>
                          <a:latin typeface="+mn-lt"/>
                          <a:ea typeface="+mn-ea"/>
                        </a:rPr>
                        <a:t>年度）</a:t>
                      </a:r>
                      <a:endParaRPr kumimoji="1" lang="en-US" altLang="ja-JP" sz="1050" b="0" dirty="0">
                        <a:solidFill>
                          <a:schemeClr val="tx1"/>
                        </a:solidFill>
                        <a:latin typeface="+mn-lt"/>
                        <a:ea typeface="+mn-ea"/>
                      </a:endParaRPr>
                    </a:p>
                    <a:p>
                      <a:pPr marL="72000" indent="-457200" algn="l">
                        <a:lnSpc>
                          <a:spcPts val="1200"/>
                        </a:lnSpc>
                      </a:pPr>
                      <a:r>
                        <a:rPr kumimoji="1" lang="ja-JP" altLang="en-US" sz="1050" b="0" dirty="0">
                          <a:solidFill>
                            <a:schemeClr val="tx1"/>
                          </a:solidFill>
                          <a:latin typeface="+mn-lt"/>
                          <a:ea typeface="+mn-ea"/>
                        </a:rPr>
                        <a:t>・外郭団体への資本的関与（出資・出えん）や人的関与（役職員の派遣）が本市の施策目的を達成する上で真に必要かどうかを改めて精査し、その結果に基づき、廃止、民営化、広域化などの見直しを行う</a:t>
                      </a:r>
                      <a:endParaRPr kumimoji="1" lang="en-US" altLang="ja-JP" sz="1050" b="0" dirty="0">
                        <a:solidFill>
                          <a:schemeClr val="tx1"/>
                        </a:solidFill>
                        <a:latin typeface="+mn-lt"/>
                        <a:ea typeface="+mn-ea"/>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72000" indent="-457200" algn="l">
                        <a:lnSpc>
                          <a:spcPts val="1200"/>
                        </a:lnSpc>
                      </a:pPr>
                      <a:r>
                        <a:rPr kumimoji="1" lang="ja-JP" altLang="en-US" sz="1050" b="0" dirty="0">
                          <a:solidFill>
                            <a:schemeClr val="tx1"/>
                          </a:solidFill>
                          <a:latin typeface="+mn-lt"/>
                          <a:ea typeface="+mn-ea"/>
                        </a:rPr>
                        <a:t>・「外郭団体見直しの方向性について」策定（</a:t>
                      </a:r>
                      <a:r>
                        <a:rPr kumimoji="1" lang="en-US" altLang="ja-JP" sz="1050" b="0" dirty="0">
                          <a:solidFill>
                            <a:schemeClr val="tx1"/>
                          </a:solidFill>
                          <a:latin typeface="+mn-lt"/>
                          <a:ea typeface="+mn-ea"/>
                        </a:rPr>
                        <a:t>2012</a:t>
                      </a:r>
                      <a:r>
                        <a:rPr kumimoji="1" lang="ja-JP" altLang="en-US" sz="1050" b="0" dirty="0">
                          <a:solidFill>
                            <a:schemeClr val="tx1"/>
                          </a:solidFill>
                          <a:latin typeface="+mn-lt"/>
                          <a:ea typeface="+mn-ea"/>
                        </a:rPr>
                        <a:t>年</a:t>
                      </a:r>
                      <a:r>
                        <a:rPr kumimoji="1" lang="en-US" altLang="ja-JP" sz="1050" b="0" dirty="0">
                          <a:solidFill>
                            <a:schemeClr val="tx1"/>
                          </a:solidFill>
                          <a:latin typeface="+mn-lt"/>
                          <a:ea typeface="+mn-ea"/>
                        </a:rPr>
                        <a:t>7</a:t>
                      </a:r>
                      <a:r>
                        <a:rPr kumimoji="1" lang="ja-JP" altLang="en-US" sz="1050" b="0" dirty="0">
                          <a:solidFill>
                            <a:schemeClr val="tx1"/>
                          </a:solidFill>
                          <a:latin typeface="+mn-lt"/>
                          <a:ea typeface="+mn-ea"/>
                        </a:rPr>
                        <a:t>月）</a:t>
                      </a:r>
                      <a:endParaRPr kumimoji="1" lang="en-US" altLang="ja-JP" sz="1050" b="0" dirty="0">
                        <a:solidFill>
                          <a:schemeClr val="tx1"/>
                        </a:solidFill>
                        <a:latin typeface="+mn-lt"/>
                        <a:ea typeface="+mn-ea"/>
                      </a:endParaRPr>
                    </a:p>
                    <a:p>
                      <a:pPr marL="72000" indent="-457200" algn="l">
                        <a:lnSpc>
                          <a:spcPts val="1200"/>
                        </a:lnSpc>
                      </a:pPr>
                      <a:r>
                        <a:rPr kumimoji="1" lang="ja-JP" altLang="en-US" sz="1050" b="0" dirty="0">
                          <a:solidFill>
                            <a:schemeClr val="tx1"/>
                          </a:solidFill>
                          <a:latin typeface="+mn-lt"/>
                          <a:ea typeface="+mn-ea"/>
                        </a:rPr>
                        <a:t>・「大阪市外郭団体等への関与及び監理事項等に関する条例」制定（</a:t>
                      </a:r>
                      <a:r>
                        <a:rPr kumimoji="1" lang="en-US" altLang="ja-JP" sz="1050" b="0" dirty="0">
                          <a:solidFill>
                            <a:schemeClr val="tx1"/>
                          </a:solidFill>
                          <a:latin typeface="+mn-lt"/>
                          <a:ea typeface="+mn-ea"/>
                        </a:rPr>
                        <a:t>2013</a:t>
                      </a:r>
                      <a:r>
                        <a:rPr kumimoji="1" lang="ja-JP" altLang="en-US" sz="1050" b="0" dirty="0">
                          <a:solidFill>
                            <a:schemeClr val="tx1"/>
                          </a:solidFill>
                          <a:latin typeface="+mn-lt"/>
                          <a:ea typeface="+mn-ea"/>
                        </a:rPr>
                        <a:t>年</a:t>
                      </a:r>
                      <a:r>
                        <a:rPr kumimoji="1" lang="en-US" altLang="ja-JP" sz="1050" b="0" dirty="0">
                          <a:solidFill>
                            <a:schemeClr val="tx1"/>
                          </a:solidFill>
                          <a:latin typeface="+mn-lt"/>
                          <a:ea typeface="+mn-ea"/>
                        </a:rPr>
                        <a:t>3</a:t>
                      </a:r>
                      <a:r>
                        <a:rPr kumimoji="1" lang="ja-JP" altLang="en-US" sz="1050" b="0" dirty="0">
                          <a:solidFill>
                            <a:schemeClr val="tx1"/>
                          </a:solidFill>
                          <a:latin typeface="+mn-lt"/>
                          <a:ea typeface="+mn-ea"/>
                        </a:rPr>
                        <a:t>月）</a:t>
                      </a:r>
                      <a:endParaRPr kumimoji="1" lang="en-US" altLang="ja-JP" sz="1050" b="0" dirty="0">
                        <a:solidFill>
                          <a:schemeClr val="tx1"/>
                        </a:solidFill>
                        <a:latin typeface="+mn-lt"/>
                        <a:ea typeface="+mn-ea"/>
                      </a:endParaRPr>
                    </a:p>
                    <a:p>
                      <a:pPr marL="72000" indent="-457200" algn="l">
                        <a:lnSpc>
                          <a:spcPts val="1200"/>
                        </a:lnSpc>
                      </a:pPr>
                      <a:r>
                        <a:rPr kumimoji="1" lang="ja-JP" altLang="en-US" sz="1050" b="0" dirty="0">
                          <a:solidFill>
                            <a:schemeClr val="tx1"/>
                          </a:solidFill>
                          <a:latin typeface="+mn-lt"/>
                          <a:ea typeface="+mn-ea"/>
                        </a:rPr>
                        <a:t>・「同条例施行規則」制定（</a:t>
                      </a:r>
                      <a:r>
                        <a:rPr kumimoji="1" lang="en-US" altLang="ja-JP" sz="1050" b="0" dirty="0">
                          <a:solidFill>
                            <a:schemeClr val="tx1"/>
                          </a:solidFill>
                          <a:latin typeface="+mn-lt"/>
                          <a:ea typeface="+mn-ea"/>
                        </a:rPr>
                        <a:t>2013</a:t>
                      </a:r>
                      <a:r>
                        <a:rPr kumimoji="1" lang="ja-JP" altLang="en-US" sz="1050" b="0" dirty="0">
                          <a:solidFill>
                            <a:schemeClr val="tx1"/>
                          </a:solidFill>
                          <a:latin typeface="+mn-lt"/>
                          <a:ea typeface="+mn-ea"/>
                        </a:rPr>
                        <a:t>年</a:t>
                      </a:r>
                      <a:r>
                        <a:rPr kumimoji="1" lang="en-US" altLang="ja-JP" sz="1050" b="0" dirty="0">
                          <a:solidFill>
                            <a:schemeClr val="tx1"/>
                          </a:solidFill>
                          <a:latin typeface="+mn-lt"/>
                          <a:ea typeface="+mn-ea"/>
                        </a:rPr>
                        <a:t>7</a:t>
                      </a:r>
                      <a:r>
                        <a:rPr kumimoji="1" lang="ja-JP" altLang="en-US" sz="1050" b="0" dirty="0">
                          <a:solidFill>
                            <a:schemeClr val="tx1"/>
                          </a:solidFill>
                          <a:latin typeface="+mn-lt"/>
                          <a:ea typeface="+mn-ea"/>
                        </a:rPr>
                        <a:t>月）</a:t>
                      </a:r>
                      <a:endParaRPr kumimoji="1" lang="en-US" altLang="ja-JP" sz="1050" b="0" dirty="0">
                        <a:solidFill>
                          <a:schemeClr val="tx1"/>
                        </a:solidFill>
                        <a:latin typeface="+mn-lt"/>
                        <a:ea typeface="+mn-ea"/>
                      </a:endParaRPr>
                    </a:p>
                    <a:p>
                      <a:pPr marL="72000" indent="-457200" algn="l">
                        <a:lnSpc>
                          <a:spcPts val="1200"/>
                        </a:lnSpc>
                      </a:pPr>
                      <a:r>
                        <a:rPr kumimoji="1" lang="ja-JP" altLang="en-US" sz="1050" b="0" dirty="0">
                          <a:solidFill>
                            <a:schemeClr val="tx1"/>
                          </a:solidFill>
                          <a:latin typeface="+mn-lt"/>
                          <a:ea typeface="+mn-ea"/>
                        </a:rPr>
                        <a:t>・「大阪市外郭団体指定に関する基準について」制定（</a:t>
                      </a:r>
                      <a:r>
                        <a:rPr kumimoji="1" lang="en-US" altLang="ja-JP" sz="1050" b="0" dirty="0">
                          <a:solidFill>
                            <a:schemeClr val="tx1"/>
                          </a:solidFill>
                          <a:latin typeface="+mn-lt"/>
                          <a:ea typeface="+mn-ea"/>
                        </a:rPr>
                        <a:t>2013</a:t>
                      </a:r>
                      <a:r>
                        <a:rPr kumimoji="1" lang="ja-JP" altLang="en-US" sz="1050" b="0" dirty="0">
                          <a:solidFill>
                            <a:schemeClr val="tx1"/>
                          </a:solidFill>
                          <a:latin typeface="+mn-lt"/>
                          <a:ea typeface="+mn-ea"/>
                        </a:rPr>
                        <a:t>年</a:t>
                      </a:r>
                      <a:r>
                        <a:rPr kumimoji="1" lang="en-US" altLang="ja-JP" sz="1050" b="0" dirty="0">
                          <a:solidFill>
                            <a:schemeClr val="tx1"/>
                          </a:solidFill>
                          <a:latin typeface="+mn-lt"/>
                          <a:ea typeface="+mn-ea"/>
                        </a:rPr>
                        <a:t>7</a:t>
                      </a:r>
                      <a:r>
                        <a:rPr kumimoji="1" lang="ja-JP" altLang="en-US" sz="1050" b="0" dirty="0">
                          <a:solidFill>
                            <a:schemeClr val="tx1"/>
                          </a:solidFill>
                          <a:latin typeface="+mn-lt"/>
                          <a:ea typeface="+mn-ea"/>
                        </a:rPr>
                        <a:t>月）</a:t>
                      </a:r>
                      <a:endParaRPr kumimoji="1" lang="en-US" altLang="ja-JP" sz="1050" b="0" dirty="0">
                        <a:solidFill>
                          <a:schemeClr val="tx1"/>
                        </a:solidFill>
                        <a:latin typeface="+mn-lt"/>
                        <a:ea typeface="+mn-ea"/>
                      </a:endParaRPr>
                    </a:p>
                    <a:p>
                      <a:pPr marL="72000" indent="-457200" algn="l">
                        <a:lnSpc>
                          <a:spcPts val="1200"/>
                        </a:lnSpc>
                      </a:pPr>
                      <a:r>
                        <a:rPr kumimoji="1" lang="ja-JP" altLang="en-US" sz="1050" b="0" dirty="0">
                          <a:solidFill>
                            <a:schemeClr val="tx1"/>
                          </a:solidFill>
                          <a:latin typeface="+mn-lt"/>
                          <a:ea typeface="+mn-ea"/>
                        </a:rPr>
                        <a:t>・「外郭団体関与・監理見直し計画」策定（</a:t>
                      </a:r>
                      <a:r>
                        <a:rPr kumimoji="1" lang="en-US" altLang="ja-JP" sz="1050" b="0" dirty="0">
                          <a:solidFill>
                            <a:schemeClr val="tx1"/>
                          </a:solidFill>
                          <a:latin typeface="+mn-lt"/>
                          <a:ea typeface="+mn-ea"/>
                        </a:rPr>
                        <a:t>2014</a:t>
                      </a:r>
                      <a:r>
                        <a:rPr kumimoji="1" lang="ja-JP" altLang="en-US" sz="1050" b="0" dirty="0">
                          <a:solidFill>
                            <a:schemeClr val="tx1"/>
                          </a:solidFill>
                          <a:latin typeface="+mn-lt"/>
                          <a:ea typeface="+mn-ea"/>
                        </a:rPr>
                        <a:t>年</a:t>
                      </a:r>
                      <a:r>
                        <a:rPr kumimoji="1" lang="en-US" altLang="ja-JP" sz="1050" b="0" dirty="0">
                          <a:solidFill>
                            <a:schemeClr val="tx1"/>
                          </a:solidFill>
                          <a:latin typeface="+mn-lt"/>
                          <a:ea typeface="+mn-ea"/>
                        </a:rPr>
                        <a:t>2</a:t>
                      </a:r>
                      <a:r>
                        <a:rPr kumimoji="1" lang="ja-JP" altLang="en-US" sz="1050" b="0" dirty="0">
                          <a:solidFill>
                            <a:schemeClr val="tx1"/>
                          </a:solidFill>
                          <a:latin typeface="+mn-lt"/>
                          <a:ea typeface="+mn-ea"/>
                        </a:rPr>
                        <a:t>月）</a:t>
                      </a:r>
                      <a:endParaRPr kumimoji="1" lang="en-US" altLang="ja-JP" sz="1050" b="0" dirty="0">
                        <a:solidFill>
                          <a:schemeClr val="tx1"/>
                        </a:solidFill>
                        <a:latin typeface="+mn-lt"/>
                        <a:ea typeface="+mn-ea"/>
                      </a:endParaRPr>
                    </a:p>
                    <a:p>
                      <a:pPr marL="72000" indent="-457200" algn="l">
                        <a:lnSpc>
                          <a:spcPts val="1200"/>
                        </a:lnSpc>
                      </a:pPr>
                      <a:endParaRPr kumimoji="1" lang="en-US" altLang="ja-JP" sz="1050" b="0" dirty="0">
                        <a:solidFill>
                          <a:schemeClr val="tx1"/>
                        </a:solidFill>
                        <a:latin typeface="+mn-lt"/>
                        <a:ea typeface="+mn-ea"/>
                      </a:endParaRPr>
                    </a:p>
                    <a:p>
                      <a:pPr marL="72000" indent="-457200" algn="l">
                        <a:lnSpc>
                          <a:spcPts val="1200"/>
                        </a:lnSpc>
                      </a:pPr>
                      <a:r>
                        <a:rPr kumimoji="1" lang="ja-JP" altLang="en-US" sz="1050" b="0" dirty="0">
                          <a:solidFill>
                            <a:schemeClr val="tx1"/>
                          </a:solidFill>
                          <a:latin typeface="+mn-lt"/>
                          <a:ea typeface="+mn-ea"/>
                        </a:rPr>
                        <a:t>・「外郭団体関与・監理見直し計画</a:t>
                      </a:r>
                      <a:r>
                        <a:rPr kumimoji="1" lang="en-US" altLang="ja-JP" sz="1050" b="0" dirty="0">
                          <a:solidFill>
                            <a:schemeClr val="tx1"/>
                          </a:solidFill>
                          <a:latin typeface="+mn-lt"/>
                          <a:ea typeface="+mn-ea"/>
                        </a:rPr>
                        <a:t>(</a:t>
                      </a:r>
                      <a:r>
                        <a:rPr kumimoji="1" lang="ja-JP" altLang="en-US" sz="1050" b="0" dirty="0">
                          <a:solidFill>
                            <a:schemeClr val="tx1"/>
                          </a:solidFill>
                          <a:latin typeface="+mn-lt"/>
                          <a:ea typeface="+mn-ea"/>
                        </a:rPr>
                        <a:t>更新版</a:t>
                      </a:r>
                      <a:r>
                        <a:rPr kumimoji="1" lang="en-US" altLang="ja-JP" sz="1050" b="0" dirty="0">
                          <a:solidFill>
                            <a:schemeClr val="tx1"/>
                          </a:solidFill>
                          <a:latin typeface="+mn-lt"/>
                          <a:ea typeface="+mn-ea"/>
                        </a:rPr>
                        <a:t>)</a:t>
                      </a:r>
                      <a:r>
                        <a:rPr kumimoji="1" lang="ja-JP" altLang="en-US" sz="1050" b="0" dirty="0">
                          <a:solidFill>
                            <a:schemeClr val="tx1"/>
                          </a:solidFill>
                          <a:latin typeface="+mn-lt"/>
                          <a:ea typeface="+mn-ea"/>
                        </a:rPr>
                        <a:t>」策定（</a:t>
                      </a:r>
                      <a:r>
                        <a:rPr kumimoji="1" lang="en-US" altLang="ja-JP" sz="1050" b="0" dirty="0">
                          <a:solidFill>
                            <a:schemeClr val="tx1"/>
                          </a:solidFill>
                          <a:latin typeface="+mn-lt"/>
                          <a:ea typeface="+mn-ea"/>
                        </a:rPr>
                        <a:t>2015</a:t>
                      </a:r>
                      <a:r>
                        <a:rPr kumimoji="1" lang="ja-JP" altLang="en-US" sz="1050" b="0" dirty="0">
                          <a:solidFill>
                            <a:schemeClr val="tx1"/>
                          </a:solidFill>
                          <a:latin typeface="+mn-lt"/>
                          <a:ea typeface="+mn-ea"/>
                        </a:rPr>
                        <a:t>年</a:t>
                      </a:r>
                      <a:r>
                        <a:rPr kumimoji="1" lang="en-US" altLang="ja-JP" sz="1050" b="0" dirty="0">
                          <a:solidFill>
                            <a:schemeClr val="tx1"/>
                          </a:solidFill>
                          <a:latin typeface="+mn-lt"/>
                          <a:ea typeface="+mn-ea"/>
                        </a:rPr>
                        <a:t>2</a:t>
                      </a:r>
                      <a:r>
                        <a:rPr kumimoji="1" lang="ja-JP" altLang="en-US" sz="1050" b="0" dirty="0">
                          <a:solidFill>
                            <a:schemeClr val="tx1"/>
                          </a:solidFill>
                          <a:latin typeface="+mn-lt"/>
                          <a:ea typeface="+mn-ea"/>
                        </a:rPr>
                        <a:t>月）</a:t>
                      </a:r>
                      <a:endParaRPr kumimoji="1" lang="en-US" altLang="ja-JP" sz="1050" b="0" dirty="0">
                        <a:solidFill>
                          <a:schemeClr val="tx1"/>
                        </a:solidFill>
                        <a:latin typeface="+mn-lt"/>
                        <a:ea typeface="+mn-ea"/>
                      </a:endParaRPr>
                    </a:p>
                    <a:p>
                      <a:pPr marL="72000" indent="-457200" algn="l">
                        <a:lnSpc>
                          <a:spcPts val="1200"/>
                        </a:lnSpc>
                      </a:pPr>
                      <a:endParaRPr kumimoji="1" lang="en-US" altLang="ja-JP" sz="1050" b="0" dirty="0">
                        <a:solidFill>
                          <a:schemeClr val="tx1"/>
                        </a:solidFill>
                        <a:latin typeface="+mn-lt"/>
                        <a:ea typeface="+mn-ea"/>
                      </a:endParaRPr>
                    </a:p>
                    <a:p>
                      <a:pPr marL="72000" indent="-457200" algn="l">
                        <a:lnSpc>
                          <a:spcPts val="1200"/>
                        </a:lnSpc>
                      </a:pPr>
                      <a:r>
                        <a:rPr kumimoji="1" lang="ja-JP" altLang="en-US" sz="1050" b="0" dirty="0">
                          <a:solidFill>
                            <a:schemeClr val="tx1"/>
                          </a:solidFill>
                          <a:latin typeface="+mn-lt"/>
                          <a:ea typeface="+mn-ea"/>
                        </a:rPr>
                        <a:t>・「外郭団体の方向性について」策定</a:t>
                      </a:r>
                      <a:r>
                        <a:rPr kumimoji="1" lang="en-US" altLang="ja-JP" sz="1050" b="0" dirty="0">
                          <a:solidFill>
                            <a:schemeClr val="tx1"/>
                          </a:solidFill>
                          <a:latin typeface="+mn-lt"/>
                          <a:ea typeface="+mn-ea"/>
                        </a:rPr>
                        <a:t>(2017</a:t>
                      </a:r>
                      <a:r>
                        <a:rPr kumimoji="1" lang="ja-JP" altLang="en-US" sz="1050" b="0" dirty="0">
                          <a:solidFill>
                            <a:schemeClr val="tx1"/>
                          </a:solidFill>
                          <a:latin typeface="+mn-lt"/>
                          <a:ea typeface="+mn-ea"/>
                        </a:rPr>
                        <a:t>年</a:t>
                      </a:r>
                      <a:r>
                        <a:rPr kumimoji="1" lang="en-US" altLang="ja-JP" sz="1050" b="0" dirty="0">
                          <a:solidFill>
                            <a:schemeClr val="tx1"/>
                          </a:solidFill>
                          <a:latin typeface="+mn-lt"/>
                          <a:ea typeface="+mn-ea"/>
                        </a:rPr>
                        <a:t>3</a:t>
                      </a:r>
                      <a:r>
                        <a:rPr kumimoji="1" lang="ja-JP" altLang="en-US" sz="1050" b="0" dirty="0">
                          <a:solidFill>
                            <a:schemeClr val="tx1"/>
                          </a:solidFill>
                          <a:latin typeface="+mn-lt"/>
                          <a:ea typeface="+mn-ea"/>
                        </a:rPr>
                        <a:t>月</a:t>
                      </a:r>
                      <a:r>
                        <a:rPr kumimoji="1" lang="en-US" altLang="ja-JP" sz="1050" b="0" dirty="0">
                          <a:solidFill>
                            <a:schemeClr val="tx1"/>
                          </a:solidFill>
                          <a:latin typeface="+mn-lt"/>
                          <a:ea typeface="+mn-ea"/>
                        </a:rPr>
                        <a:t>)</a:t>
                      </a:r>
                    </a:p>
                    <a:p>
                      <a:pPr marL="72000" indent="-457200" algn="l">
                        <a:lnSpc>
                          <a:spcPts val="1200"/>
                        </a:lnSpc>
                      </a:pPr>
                      <a:endParaRPr kumimoji="1" lang="en-US" altLang="ja-JP" sz="1050" b="0" dirty="0">
                        <a:solidFill>
                          <a:schemeClr val="tx1"/>
                        </a:solidFill>
                        <a:latin typeface="+mn-lt"/>
                        <a:ea typeface="+mn-ea"/>
                      </a:endParaRPr>
                    </a:p>
                    <a:p>
                      <a:pPr marL="72000" marR="0" lvl="0" indent="-457200" algn="l" defTabSz="914400" rtl="0" eaLnBrk="1" fontAlgn="auto" latinLnBrk="0" hangingPunct="1">
                        <a:lnSpc>
                          <a:spcPts val="1200"/>
                        </a:lnSpc>
                        <a:spcBef>
                          <a:spcPts val="0"/>
                        </a:spcBef>
                        <a:spcAft>
                          <a:spcPts val="0"/>
                        </a:spcAft>
                        <a:buClrTx/>
                        <a:buSzTx/>
                        <a:buFontTx/>
                        <a:buNone/>
                        <a:tabLst/>
                        <a:defRPr/>
                      </a:pPr>
                      <a:r>
                        <a:rPr kumimoji="1" lang="ja-JP" altLang="en-US" sz="1050" b="0" dirty="0">
                          <a:solidFill>
                            <a:schemeClr val="tx1"/>
                          </a:solidFill>
                          <a:latin typeface="+mn-lt"/>
                          <a:ea typeface="+mn-ea"/>
                        </a:rPr>
                        <a:t>・行政目的･施策の達成のための実効性のある監理を目指して、</a:t>
                      </a:r>
                      <a:r>
                        <a:rPr kumimoji="1" lang="en-US" altLang="ja-JP" sz="1050" b="0" dirty="0">
                          <a:solidFill>
                            <a:schemeClr val="tx1"/>
                          </a:solidFill>
                          <a:latin typeface="+mn-lt"/>
                          <a:ea typeface="+mn-ea"/>
                        </a:rPr>
                        <a:t>2020</a:t>
                      </a:r>
                      <a:r>
                        <a:rPr kumimoji="1" lang="ja-JP" altLang="en-US" sz="1050" b="0" dirty="0">
                          <a:solidFill>
                            <a:schemeClr val="tx1"/>
                          </a:solidFill>
                          <a:latin typeface="+mn-lt"/>
                          <a:ea typeface="+mn-ea"/>
                        </a:rPr>
                        <a:t>年度からの新たな外郭団体等の監理の仕組みを構築し、「大阪市外郭団体等への関与及び監理事項等に関する条例施行要綱」及び「大阪市外郭団体の指定に関する基準を定める規程」を制定（</a:t>
                      </a:r>
                      <a:r>
                        <a:rPr kumimoji="1" lang="en-US" altLang="ja-JP" sz="1050" b="0" dirty="0">
                          <a:solidFill>
                            <a:schemeClr val="tx1"/>
                          </a:solidFill>
                          <a:latin typeface="+mn-lt"/>
                          <a:ea typeface="+mn-ea"/>
                        </a:rPr>
                        <a:t>2020</a:t>
                      </a:r>
                      <a:r>
                        <a:rPr kumimoji="1" lang="ja-JP" altLang="en-US" sz="1050" b="0" dirty="0">
                          <a:solidFill>
                            <a:schemeClr val="tx1"/>
                          </a:solidFill>
                          <a:latin typeface="+mn-lt"/>
                          <a:ea typeface="+mn-ea"/>
                        </a:rPr>
                        <a:t>年</a:t>
                      </a:r>
                      <a:r>
                        <a:rPr kumimoji="1" lang="en-US" altLang="ja-JP" sz="1050" b="0" dirty="0">
                          <a:solidFill>
                            <a:schemeClr val="tx1"/>
                          </a:solidFill>
                          <a:latin typeface="+mn-lt"/>
                          <a:ea typeface="+mn-ea"/>
                        </a:rPr>
                        <a:t>1</a:t>
                      </a:r>
                      <a:r>
                        <a:rPr kumimoji="1" lang="ja-JP" altLang="en-US" sz="1050" b="0" dirty="0">
                          <a:solidFill>
                            <a:schemeClr val="tx1"/>
                          </a:solidFill>
                          <a:latin typeface="+mn-lt"/>
                          <a:ea typeface="+mn-ea"/>
                        </a:rPr>
                        <a:t>月）。同規程に基づき、外郭団体の必要性を精査。</a:t>
                      </a:r>
                      <a:endParaRPr kumimoji="1" lang="en-US" altLang="ja-JP" sz="1050" b="0" dirty="0">
                        <a:solidFill>
                          <a:schemeClr val="tx1"/>
                        </a:solidFill>
                        <a:latin typeface="+mn-lt"/>
                        <a:ea typeface="+mn-ea"/>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72000" indent="-457200" algn="l">
                        <a:lnSpc>
                          <a:spcPts val="1200"/>
                        </a:lnSpc>
                      </a:pPr>
                      <a:r>
                        <a:rPr kumimoji="1" lang="ja-JP" altLang="en-US" sz="1050" b="0" dirty="0">
                          <a:solidFill>
                            <a:schemeClr val="tx1"/>
                          </a:solidFill>
                          <a:latin typeface="+mn-lt"/>
                          <a:ea typeface="+mn-ea"/>
                        </a:rPr>
                        <a:t>・</a:t>
                      </a:r>
                      <a:r>
                        <a:rPr kumimoji="1" lang="en-US" altLang="ja-JP" sz="1050" b="0" dirty="0">
                          <a:solidFill>
                            <a:schemeClr val="tx1"/>
                          </a:solidFill>
                          <a:latin typeface="+mn-lt"/>
                          <a:ea typeface="+mn-ea"/>
                        </a:rPr>
                        <a:t>2014</a:t>
                      </a:r>
                      <a:r>
                        <a:rPr kumimoji="1" lang="ja-JP" altLang="en-US" sz="1050" b="0" dirty="0">
                          <a:solidFill>
                            <a:schemeClr val="tx1"/>
                          </a:solidFill>
                          <a:latin typeface="+mn-lt"/>
                          <a:ea typeface="+mn-ea"/>
                        </a:rPr>
                        <a:t>年</a:t>
                      </a:r>
                      <a:r>
                        <a:rPr kumimoji="1" lang="en-US" altLang="ja-JP" sz="1050" b="0" dirty="0">
                          <a:solidFill>
                            <a:schemeClr val="tx1"/>
                          </a:solidFill>
                          <a:latin typeface="+mn-lt"/>
                          <a:ea typeface="+mn-ea"/>
                        </a:rPr>
                        <a:t>4</a:t>
                      </a:r>
                      <a:r>
                        <a:rPr kumimoji="1" lang="ja-JP" altLang="en-US" sz="1050" b="0" dirty="0">
                          <a:solidFill>
                            <a:schemeClr val="tx1"/>
                          </a:solidFill>
                          <a:latin typeface="+mn-lt"/>
                          <a:ea typeface="+mn-ea"/>
                        </a:rPr>
                        <a:t>月</a:t>
                      </a:r>
                      <a:r>
                        <a:rPr kumimoji="1" lang="en-US" altLang="ja-JP" sz="1050" b="0" dirty="0">
                          <a:solidFill>
                            <a:schemeClr val="tx1"/>
                          </a:solidFill>
                          <a:latin typeface="+mn-lt"/>
                          <a:ea typeface="+mn-ea"/>
                        </a:rPr>
                        <a:t>1</a:t>
                      </a:r>
                      <a:r>
                        <a:rPr kumimoji="1" lang="ja-JP" altLang="en-US" sz="1050" b="0" dirty="0">
                          <a:solidFill>
                            <a:schemeClr val="tx1"/>
                          </a:solidFill>
                          <a:latin typeface="+mn-lt"/>
                          <a:ea typeface="+mn-ea"/>
                        </a:rPr>
                        <a:t>日現在で、</a:t>
                      </a:r>
                      <a:r>
                        <a:rPr kumimoji="1" lang="en-US" altLang="ja-JP" sz="1050" b="0" dirty="0">
                          <a:solidFill>
                            <a:schemeClr val="tx1"/>
                          </a:solidFill>
                          <a:latin typeface="+mn-lt"/>
                          <a:ea typeface="+mn-ea"/>
                        </a:rPr>
                        <a:t>2011</a:t>
                      </a:r>
                      <a:r>
                        <a:rPr kumimoji="1" lang="ja-JP" altLang="en-US" sz="1050" b="0" dirty="0">
                          <a:solidFill>
                            <a:schemeClr val="tx1"/>
                          </a:solidFill>
                          <a:latin typeface="+mn-lt"/>
                          <a:ea typeface="+mn-ea"/>
                        </a:rPr>
                        <a:t>年度と比較して</a:t>
                      </a:r>
                      <a:r>
                        <a:rPr kumimoji="1" lang="en-US" altLang="ja-JP" sz="1050" b="0" dirty="0">
                          <a:solidFill>
                            <a:schemeClr val="tx1"/>
                          </a:solidFill>
                          <a:latin typeface="+mn-lt"/>
                          <a:ea typeface="+mn-ea"/>
                        </a:rPr>
                        <a:t>48.6</a:t>
                      </a:r>
                      <a:r>
                        <a:rPr kumimoji="1" lang="ja-JP" altLang="en-US" sz="1050" b="0" dirty="0">
                          <a:solidFill>
                            <a:schemeClr val="tx1"/>
                          </a:solidFill>
                          <a:latin typeface="+mn-lt"/>
                          <a:ea typeface="+mn-ea"/>
                        </a:rPr>
                        <a:t>％の減</a:t>
                      </a:r>
                    </a:p>
                    <a:p>
                      <a:pPr marL="72000" indent="-457200" algn="l">
                        <a:lnSpc>
                          <a:spcPts val="1200"/>
                        </a:lnSpc>
                      </a:pPr>
                      <a:r>
                        <a:rPr kumimoji="1" lang="en-US" altLang="ja-JP" sz="1050" b="0" dirty="0">
                          <a:solidFill>
                            <a:schemeClr val="tx1"/>
                          </a:solidFill>
                          <a:latin typeface="+mn-lt"/>
                          <a:ea typeface="+mn-ea"/>
                        </a:rPr>
                        <a:t>72</a:t>
                      </a:r>
                      <a:r>
                        <a:rPr kumimoji="1" lang="ja-JP" altLang="en-US" sz="1050" b="0" dirty="0">
                          <a:solidFill>
                            <a:schemeClr val="tx1"/>
                          </a:solidFill>
                          <a:latin typeface="+mn-lt"/>
                          <a:ea typeface="+mn-ea"/>
                        </a:rPr>
                        <a:t>団体→</a:t>
                      </a:r>
                      <a:r>
                        <a:rPr kumimoji="1" lang="en-US" altLang="ja-JP" sz="1050" b="0" dirty="0">
                          <a:solidFill>
                            <a:schemeClr val="tx1"/>
                          </a:solidFill>
                          <a:latin typeface="+mn-lt"/>
                          <a:ea typeface="+mn-ea"/>
                        </a:rPr>
                        <a:t>37</a:t>
                      </a:r>
                      <a:r>
                        <a:rPr kumimoji="1" lang="ja-JP" altLang="en-US" sz="1050" b="0" dirty="0">
                          <a:solidFill>
                            <a:schemeClr val="tx1"/>
                          </a:solidFill>
                          <a:latin typeface="+mn-lt"/>
                          <a:ea typeface="+mn-ea"/>
                        </a:rPr>
                        <a:t>団体</a:t>
                      </a:r>
                    </a:p>
                    <a:p>
                      <a:pPr marL="72000" indent="-457200" algn="l">
                        <a:lnSpc>
                          <a:spcPts val="1200"/>
                        </a:lnSpc>
                      </a:pPr>
                      <a:r>
                        <a:rPr kumimoji="1" lang="ja-JP" altLang="en-US" sz="1050" b="0" dirty="0">
                          <a:solidFill>
                            <a:schemeClr val="tx1"/>
                          </a:solidFill>
                          <a:latin typeface="+mn-lt"/>
                          <a:ea typeface="+mn-ea"/>
                        </a:rPr>
                        <a:t>（▲</a:t>
                      </a:r>
                      <a:r>
                        <a:rPr kumimoji="1" lang="en-US" altLang="ja-JP" sz="1050" b="0" dirty="0">
                          <a:solidFill>
                            <a:schemeClr val="tx1"/>
                          </a:solidFill>
                          <a:latin typeface="+mn-lt"/>
                          <a:ea typeface="+mn-ea"/>
                        </a:rPr>
                        <a:t>35</a:t>
                      </a:r>
                      <a:r>
                        <a:rPr kumimoji="1" lang="ja-JP" altLang="en-US" sz="1050" b="0" dirty="0">
                          <a:solidFill>
                            <a:schemeClr val="tx1"/>
                          </a:solidFill>
                          <a:latin typeface="+mn-lt"/>
                          <a:ea typeface="+mn-ea"/>
                        </a:rPr>
                        <a:t>団体）</a:t>
                      </a:r>
                    </a:p>
                    <a:p>
                      <a:pPr marL="72000" indent="-457200" algn="l">
                        <a:lnSpc>
                          <a:spcPts val="1200"/>
                        </a:lnSpc>
                      </a:pPr>
                      <a:r>
                        <a:rPr kumimoji="1" lang="ja-JP" altLang="en-US" sz="1050" b="0" dirty="0">
                          <a:solidFill>
                            <a:schemeClr val="tx1"/>
                          </a:solidFill>
                          <a:latin typeface="+mn-lt"/>
                          <a:ea typeface="+mn-ea"/>
                        </a:rPr>
                        <a:t>・</a:t>
                      </a:r>
                      <a:r>
                        <a:rPr kumimoji="1" lang="en-US" altLang="ja-JP" sz="1050" b="0" dirty="0">
                          <a:solidFill>
                            <a:schemeClr val="tx1"/>
                          </a:solidFill>
                          <a:latin typeface="+mn-lt"/>
                          <a:ea typeface="+mn-ea"/>
                        </a:rPr>
                        <a:t>2014</a:t>
                      </a:r>
                      <a:r>
                        <a:rPr kumimoji="1" lang="ja-JP" altLang="en-US" sz="1050" b="0" dirty="0">
                          <a:solidFill>
                            <a:schemeClr val="tx1"/>
                          </a:solidFill>
                          <a:latin typeface="+mn-lt"/>
                          <a:ea typeface="+mn-ea"/>
                        </a:rPr>
                        <a:t>年</a:t>
                      </a:r>
                      <a:r>
                        <a:rPr kumimoji="1" lang="en-US" altLang="ja-JP" sz="1050" b="0" dirty="0">
                          <a:solidFill>
                            <a:schemeClr val="tx1"/>
                          </a:solidFill>
                          <a:latin typeface="+mn-lt"/>
                          <a:ea typeface="+mn-ea"/>
                        </a:rPr>
                        <a:t>4</a:t>
                      </a:r>
                      <a:r>
                        <a:rPr kumimoji="1" lang="ja-JP" altLang="en-US" sz="1050" b="0" dirty="0">
                          <a:solidFill>
                            <a:schemeClr val="tx1"/>
                          </a:solidFill>
                          <a:latin typeface="+mn-lt"/>
                          <a:ea typeface="+mn-ea"/>
                        </a:rPr>
                        <a:t>月</a:t>
                      </a:r>
                      <a:r>
                        <a:rPr kumimoji="1" lang="en-US" altLang="ja-JP" sz="1050" b="0" dirty="0">
                          <a:solidFill>
                            <a:schemeClr val="tx1"/>
                          </a:solidFill>
                          <a:latin typeface="+mn-lt"/>
                          <a:ea typeface="+mn-ea"/>
                        </a:rPr>
                        <a:t>1</a:t>
                      </a:r>
                      <a:r>
                        <a:rPr kumimoji="1" lang="ja-JP" altLang="en-US" sz="1050" b="0" dirty="0">
                          <a:solidFill>
                            <a:schemeClr val="tx1"/>
                          </a:solidFill>
                          <a:latin typeface="+mn-lt"/>
                          <a:ea typeface="+mn-ea"/>
                        </a:rPr>
                        <a:t>日現在で、  　　　　　　　　　　　　</a:t>
                      </a:r>
                    </a:p>
                    <a:p>
                      <a:pPr marL="72000" indent="-457200" algn="l">
                        <a:lnSpc>
                          <a:spcPts val="1200"/>
                        </a:lnSpc>
                      </a:pPr>
                      <a:r>
                        <a:rPr kumimoji="1" lang="ja-JP" altLang="en-US" sz="1050" b="0" dirty="0">
                          <a:solidFill>
                            <a:schemeClr val="tx1"/>
                          </a:solidFill>
                          <a:latin typeface="+mn-lt"/>
                          <a:ea typeface="+mn-ea"/>
                        </a:rPr>
                        <a:t> </a:t>
                      </a:r>
                      <a:r>
                        <a:rPr kumimoji="1" lang="en-US" altLang="ja-JP" sz="1050" b="0" dirty="0">
                          <a:solidFill>
                            <a:schemeClr val="tx1"/>
                          </a:solidFill>
                          <a:latin typeface="+mn-lt"/>
                          <a:ea typeface="+mn-ea"/>
                        </a:rPr>
                        <a:t>2005</a:t>
                      </a:r>
                      <a:r>
                        <a:rPr kumimoji="1" lang="ja-JP" altLang="en-US" sz="1050" b="0" dirty="0">
                          <a:solidFill>
                            <a:schemeClr val="tx1"/>
                          </a:solidFill>
                          <a:latin typeface="+mn-lt"/>
                          <a:ea typeface="+mn-ea"/>
                        </a:rPr>
                        <a:t>年度と比較して</a:t>
                      </a:r>
                    </a:p>
                    <a:p>
                      <a:pPr marL="72000" indent="-457200" algn="l">
                        <a:lnSpc>
                          <a:spcPts val="1200"/>
                        </a:lnSpc>
                      </a:pPr>
                      <a:r>
                        <a:rPr kumimoji="1" lang="ja-JP" altLang="en-US" sz="1050" b="0" dirty="0">
                          <a:solidFill>
                            <a:schemeClr val="tx1"/>
                          </a:solidFill>
                          <a:latin typeface="+mn-lt"/>
                          <a:ea typeface="+mn-ea"/>
                        </a:rPr>
                        <a:t> </a:t>
                      </a:r>
                      <a:r>
                        <a:rPr kumimoji="1" lang="en-US" altLang="ja-JP" sz="1050" b="0" dirty="0">
                          <a:solidFill>
                            <a:schemeClr val="tx1"/>
                          </a:solidFill>
                          <a:latin typeface="+mn-lt"/>
                          <a:ea typeface="+mn-ea"/>
                        </a:rPr>
                        <a:t>74.7</a:t>
                      </a:r>
                      <a:r>
                        <a:rPr kumimoji="1" lang="ja-JP" altLang="en-US" sz="1050" b="0" dirty="0">
                          <a:solidFill>
                            <a:schemeClr val="tx1"/>
                          </a:solidFill>
                          <a:latin typeface="+mn-lt"/>
                          <a:ea typeface="+mn-ea"/>
                        </a:rPr>
                        <a:t>％の減</a:t>
                      </a:r>
                    </a:p>
                    <a:p>
                      <a:pPr marL="72000" indent="-457200" algn="l">
                        <a:lnSpc>
                          <a:spcPts val="1200"/>
                        </a:lnSpc>
                      </a:pPr>
                      <a:r>
                        <a:rPr kumimoji="1" lang="ja-JP" altLang="en-US" sz="1050" b="0" dirty="0">
                          <a:solidFill>
                            <a:schemeClr val="tx1"/>
                          </a:solidFill>
                          <a:latin typeface="+mn-lt"/>
                          <a:ea typeface="+mn-ea"/>
                        </a:rPr>
                        <a:t> </a:t>
                      </a:r>
                      <a:r>
                        <a:rPr kumimoji="1" lang="en-US" altLang="ja-JP" sz="1050" b="0" dirty="0">
                          <a:solidFill>
                            <a:schemeClr val="tx1"/>
                          </a:solidFill>
                          <a:latin typeface="+mn-lt"/>
                          <a:ea typeface="+mn-ea"/>
                        </a:rPr>
                        <a:t>146</a:t>
                      </a:r>
                      <a:r>
                        <a:rPr kumimoji="1" lang="ja-JP" altLang="en-US" sz="1050" b="0" dirty="0">
                          <a:solidFill>
                            <a:schemeClr val="tx1"/>
                          </a:solidFill>
                          <a:latin typeface="+mn-lt"/>
                          <a:ea typeface="+mn-ea"/>
                        </a:rPr>
                        <a:t>団体→</a:t>
                      </a:r>
                      <a:r>
                        <a:rPr kumimoji="1" lang="en-US" altLang="ja-JP" sz="1050" b="0" dirty="0">
                          <a:solidFill>
                            <a:schemeClr val="tx1"/>
                          </a:solidFill>
                          <a:latin typeface="+mn-lt"/>
                          <a:ea typeface="+mn-ea"/>
                        </a:rPr>
                        <a:t>37</a:t>
                      </a:r>
                      <a:r>
                        <a:rPr kumimoji="1" lang="ja-JP" altLang="en-US" sz="1050" b="0" dirty="0">
                          <a:solidFill>
                            <a:schemeClr val="tx1"/>
                          </a:solidFill>
                          <a:latin typeface="+mn-lt"/>
                          <a:ea typeface="+mn-ea"/>
                        </a:rPr>
                        <a:t>団体</a:t>
                      </a:r>
                    </a:p>
                    <a:p>
                      <a:pPr marL="72000" indent="-457200" algn="l">
                        <a:lnSpc>
                          <a:spcPts val="1200"/>
                        </a:lnSpc>
                      </a:pPr>
                      <a:r>
                        <a:rPr kumimoji="1" lang="ja-JP" altLang="en-US" sz="1050" b="0" dirty="0">
                          <a:solidFill>
                            <a:schemeClr val="tx1"/>
                          </a:solidFill>
                          <a:latin typeface="+mn-lt"/>
                          <a:ea typeface="+mn-ea"/>
                        </a:rPr>
                        <a:t> （▲</a:t>
                      </a:r>
                      <a:r>
                        <a:rPr kumimoji="1" lang="en-US" altLang="ja-JP" sz="1050" b="0" dirty="0">
                          <a:solidFill>
                            <a:schemeClr val="tx1"/>
                          </a:solidFill>
                          <a:latin typeface="+mn-lt"/>
                          <a:ea typeface="+mn-ea"/>
                        </a:rPr>
                        <a:t>109</a:t>
                      </a:r>
                      <a:r>
                        <a:rPr kumimoji="1" lang="ja-JP" altLang="en-US" sz="1050" b="0" dirty="0">
                          <a:solidFill>
                            <a:schemeClr val="tx1"/>
                          </a:solidFill>
                          <a:latin typeface="+mn-lt"/>
                          <a:ea typeface="+mn-ea"/>
                        </a:rPr>
                        <a:t>団体）</a:t>
                      </a:r>
                    </a:p>
                    <a:p>
                      <a:pPr marL="72000" marR="0" lvl="0" indent="-457200" algn="l" defTabSz="914400" rtl="0" eaLnBrk="1" fontAlgn="auto" latinLnBrk="0" hangingPunct="1">
                        <a:lnSpc>
                          <a:spcPts val="1200"/>
                        </a:lnSpc>
                        <a:spcBef>
                          <a:spcPts val="0"/>
                        </a:spcBef>
                        <a:spcAft>
                          <a:spcPts val="0"/>
                        </a:spcAft>
                        <a:buClrTx/>
                        <a:buSzTx/>
                        <a:buFontTx/>
                        <a:buNone/>
                        <a:tabLst/>
                        <a:defRPr/>
                      </a:pPr>
                      <a:r>
                        <a:rPr kumimoji="1" lang="ja-JP" altLang="en-US" sz="1050" b="0" dirty="0">
                          <a:solidFill>
                            <a:schemeClr val="tx1"/>
                          </a:solidFill>
                          <a:latin typeface="+mn-lt"/>
                          <a:ea typeface="+mn-ea"/>
                        </a:rPr>
                        <a:t>・</a:t>
                      </a:r>
                      <a:r>
                        <a:rPr kumimoji="1" lang="en-US" altLang="ja-JP" sz="1050" b="0" dirty="0">
                          <a:solidFill>
                            <a:schemeClr val="tx1"/>
                          </a:solidFill>
                          <a:latin typeface="+mn-lt"/>
                          <a:ea typeface="+mn-ea"/>
                        </a:rPr>
                        <a:t>2015</a:t>
                      </a:r>
                      <a:r>
                        <a:rPr kumimoji="1" lang="ja-JP" altLang="en-US" sz="1050" b="0" dirty="0">
                          <a:solidFill>
                            <a:schemeClr val="tx1"/>
                          </a:solidFill>
                          <a:latin typeface="+mn-lt"/>
                          <a:ea typeface="+mn-ea"/>
                        </a:rPr>
                        <a:t>年</a:t>
                      </a:r>
                      <a:r>
                        <a:rPr kumimoji="1" lang="en-US" altLang="ja-JP" sz="1050" b="0" dirty="0">
                          <a:solidFill>
                            <a:schemeClr val="tx1"/>
                          </a:solidFill>
                          <a:latin typeface="+mn-lt"/>
                          <a:ea typeface="+mn-ea"/>
                        </a:rPr>
                        <a:t>3</a:t>
                      </a:r>
                      <a:r>
                        <a:rPr kumimoji="1" lang="ja-JP" altLang="en-US" sz="1050" b="0" dirty="0">
                          <a:solidFill>
                            <a:schemeClr val="tx1"/>
                          </a:solidFill>
                          <a:latin typeface="+mn-lt"/>
                          <a:ea typeface="+mn-ea"/>
                        </a:rPr>
                        <a:t>月末現在、</a:t>
                      </a:r>
                      <a:endParaRPr kumimoji="1" lang="en-US" altLang="ja-JP" sz="1050" b="0" dirty="0">
                        <a:solidFill>
                          <a:schemeClr val="tx1"/>
                        </a:solidFill>
                        <a:latin typeface="+mn-lt"/>
                        <a:ea typeface="+mn-ea"/>
                      </a:endParaRPr>
                    </a:p>
                    <a:p>
                      <a:pPr marL="72000" marR="0" lvl="0" indent="-457200" algn="l" defTabSz="914400" rtl="0" eaLnBrk="1" fontAlgn="auto" latinLnBrk="0" hangingPunct="1">
                        <a:lnSpc>
                          <a:spcPts val="1200"/>
                        </a:lnSpc>
                        <a:spcBef>
                          <a:spcPts val="0"/>
                        </a:spcBef>
                        <a:spcAft>
                          <a:spcPts val="0"/>
                        </a:spcAft>
                        <a:buClrTx/>
                        <a:buSzTx/>
                        <a:buFontTx/>
                        <a:buNone/>
                        <a:tabLst/>
                        <a:defRPr/>
                      </a:pPr>
                      <a:r>
                        <a:rPr kumimoji="1" lang="en-US" altLang="ja-JP" sz="1050" b="0" dirty="0">
                          <a:solidFill>
                            <a:schemeClr val="tx1"/>
                          </a:solidFill>
                          <a:latin typeface="+mn-lt"/>
                          <a:ea typeface="+mn-ea"/>
                        </a:rPr>
                        <a:t>32</a:t>
                      </a:r>
                      <a:r>
                        <a:rPr kumimoji="1" lang="ja-JP" altLang="en-US" sz="1050" b="0" dirty="0">
                          <a:solidFill>
                            <a:schemeClr val="tx1"/>
                          </a:solidFill>
                          <a:latin typeface="+mn-lt"/>
                          <a:ea typeface="+mn-ea"/>
                        </a:rPr>
                        <a:t>団体</a:t>
                      </a:r>
                      <a:endParaRPr kumimoji="1" lang="en-US" altLang="ja-JP" sz="1050" b="0" dirty="0">
                        <a:solidFill>
                          <a:schemeClr val="tx1"/>
                        </a:solidFill>
                        <a:latin typeface="+mn-lt"/>
                        <a:ea typeface="+mn-ea"/>
                      </a:endParaRPr>
                    </a:p>
                    <a:p>
                      <a:pPr marL="72000" marR="0" lvl="0" indent="-457200" algn="l" defTabSz="914400" rtl="0" eaLnBrk="1" fontAlgn="auto" latinLnBrk="0" hangingPunct="1">
                        <a:lnSpc>
                          <a:spcPts val="1200"/>
                        </a:lnSpc>
                        <a:spcBef>
                          <a:spcPts val="0"/>
                        </a:spcBef>
                        <a:spcAft>
                          <a:spcPts val="0"/>
                        </a:spcAft>
                        <a:buClrTx/>
                        <a:buSzTx/>
                        <a:buFontTx/>
                        <a:buNone/>
                        <a:tabLst/>
                        <a:defRPr/>
                      </a:pPr>
                      <a:endParaRPr kumimoji="1" lang="en-US" altLang="ja-JP" sz="1050" b="0" dirty="0">
                        <a:solidFill>
                          <a:schemeClr val="tx1"/>
                        </a:solidFill>
                        <a:latin typeface="+mn-lt"/>
                        <a:ea typeface="+mn-ea"/>
                      </a:endParaRPr>
                    </a:p>
                    <a:p>
                      <a:pPr marL="72000" marR="0" lvl="0" indent="-457200" algn="l" defTabSz="914400" rtl="0" eaLnBrk="1" fontAlgn="auto" latinLnBrk="0" hangingPunct="1">
                        <a:lnSpc>
                          <a:spcPts val="1200"/>
                        </a:lnSpc>
                        <a:spcBef>
                          <a:spcPts val="0"/>
                        </a:spcBef>
                        <a:spcAft>
                          <a:spcPts val="0"/>
                        </a:spcAft>
                        <a:buClrTx/>
                        <a:buSzTx/>
                        <a:buFontTx/>
                        <a:buNone/>
                        <a:tabLst/>
                        <a:defRPr/>
                      </a:pPr>
                      <a:r>
                        <a:rPr kumimoji="1" lang="ja-JP" altLang="en-US" sz="1050" b="0" dirty="0">
                          <a:solidFill>
                            <a:schemeClr val="tx1"/>
                          </a:solidFill>
                          <a:latin typeface="+mn-lt"/>
                          <a:ea typeface="+mn-ea"/>
                        </a:rPr>
                        <a:t>・</a:t>
                      </a:r>
                      <a:r>
                        <a:rPr kumimoji="1" lang="en-US" altLang="ja-JP" sz="1050" b="0" dirty="0">
                          <a:solidFill>
                            <a:schemeClr val="tx1"/>
                          </a:solidFill>
                          <a:latin typeface="+mn-lt"/>
                          <a:ea typeface="+mn-ea"/>
                        </a:rPr>
                        <a:t>2016</a:t>
                      </a:r>
                      <a:r>
                        <a:rPr kumimoji="1" lang="ja-JP" altLang="en-US" sz="1050" b="0" dirty="0">
                          <a:solidFill>
                            <a:schemeClr val="tx1"/>
                          </a:solidFill>
                          <a:latin typeface="+mn-lt"/>
                          <a:ea typeface="+mn-ea"/>
                        </a:rPr>
                        <a:t>年</a:t>
                      </a:r>
                      <a:r>
                        <a:rPr kumimoji="1" lang="en-US" altLang="ja-JP" sz="1050" b="0" dirty="0">
                          <a:solidFill>
                            <a:schemeClr val="tx1"/>
                          </a:solidFill>
                          <a:latin typeface="+mn-lt"/>
                          <a:ea typeface="+mn-ea"/>
                        </a:rPr>
                        <a:t>3</a:t>
                      </a:r>
                      <a:r>
                        <a:rPr kumimoji="1" lang="ja-JP" altLang="en-US" sz="1050" b="0" dirty="0">
                          <a:solidFill>
                            <a:schemeClr val="tx1"/>
                          </a:solidFill>
                          <a:latin typeface="+mn-lt"/>
                          <a:ea typeface="+mn-ea"/>
                        </a:rPr>
                        <a:t>月末現在、</a:t>
                      </a:r>
                      <a:endParaRPr kumimoji="1" lang="en-US" altLang="ja-JP" sz="1050" b="0" dirty="0">
                        <a:solidFill>
                          <a:schemeClr val="tx1"/>
                        </a:solidFill>
                        <a:latin typeface="+mn-lt"/>
                        <a:ea typeface="+mn-ea"/>
                      </a:endParaRPr>
                    </a:p>
                    <a:p>
                      <a:pPr marL="72000" marR="0" lvl="0" indent="-457200" algn="l" defTabSz="914400" rtl="0" eaLnBrk="1" fontAlgn="auto" latinLnBrk="0" hangingPunct="1">
                        <a:lnSpc>
                          <a:spcPts val="1200"/>
                        </a:lnSpc>
                        <a:spcBef>
                          <a:spcPts val="0"/>
                        </a:spcBef>
                        <a:spcAft>
                          <a:spcPts val="0"/>
                        </a:spcAft>
                        <a:buClrTx/>
                        <a:buSzTx/>
                        <a:buFontTx/>
                        <a:buNone/>
                        <a:tabLst/>
                        <a:defRPr/>
                      </a:pPr>
                      <a:r>
                        <a:rPr kumimoji="1" lang="en-US" altLang="ja-JP" sz="1050" b="0" dirty="0">
                          <a:solidFill>
                            <a:schemeClr val="tx1"/>
                          </a:solidFill>
                          <a:latin typeface="+mn-lt"/>
                          <a:ea typeface="+mn-ea"/>
                        </a:rPr>
                        <a:t>27</a:t>
                      </a:r>
                      <a:r>
                        <a:rPr kumimoji="1" lang="ja-JP" altLang="en-US" sz="1050" b="0" dirty="0">
                          <a:solidFill>
                            <a:schemeClr val="tx1"/>
                          </a:solidFill>
                          <a:latin typeface="+mn-lt"/>
                          <a:ea typeface="+mn-ea"/>
                        </a:rPr>
                        <a:t>団体</a:t>
                      </a:r>
                      <a:endParaRPr kumimoji="1" lang="en-US" altLang="ja-JP" sz="1050" b="0" dirty="0">
                        <a:solidFill>
                          <a:schemeClr val="tx1"/>
                        </a:solidFill>
                        <a:latin typeface="+mn-lt"/>
                        <a:ea typeface="+mn-ea"/>
                      </a:endParaRPr>
                    </a:p>
                    <a:p>
                      <a:pPr marL="72000" marR="0" lvl="0" indent="-457200" algn="l" defTabSz="914400" rtl="0" eaLnBrk="1" fontAlgn="auto" latinLnBrk="0" hangingPunct="1">
                        <a:lnSpc>
                          <a:spcPts val="1200"/>
                        </a:lnSpc>
                        <a:spcBef>
                          <a:spcPts val="0"/>
                        </a:spcBef>
                        <a:spcAft>
                          <a:spcPts val="0"/>
                        </a:spcAft>
                        <a:buClrTx/>
                        <a:buSzTx/>
                        <a:buFontTx/>
                        <a:buNone/>
                        <a:tabLst/>
                        <a:defRPr/>
                      </a:pPr>
                      <a:endParaRPr kumimoji="1" lang="en-US" altLang="ja-JP" sz="1050" b="0" dirty="0">
                        <a:solidFill>
                          <a:schemeClr val="tx1"/>
                        </a:solidFill>
                        <a:latin typeface="+mn-lt"/>
                        <a:ea typeface="+mn-ea"/>
                      </a:endParaRPr>
                    </a:p>
                    <a:p>
                      <a:pPr marL="72000" marR="0" lvl="0" indent="-457200" algn="l" defTabSz="914400" rtl="0" eaLnBrk="1" fontAlgn="auto" latinLnBrk="0" hangingPunct="1">
                        <a:lnSpc>
                          <a:spcPts val="1200"/>
                        </a:lnSpc>
                        <a:spcBef>
                          <a:spcPts val="0"/>
                        </a:spcBef>
                        <a:spcAft>
                          <a:spcPts val="0"/>
                        </a:spcAft>
                        <a:buClrTx/>
                        <a:buSzTx/>
                        <a:buFontTx/>
                        <a:buNone/>
                        <a:tabLst/>
                        <a:defRPr/>
                      </a:pPr>
                      <a:endParaRPr kumimoji="1" lang="en-US" altLang="ja-JP" sz="1050" b="0" dirty="0">
                        <a:solidFill>
                          <a:schemeClr val="tx1"/>
                        </a:solidFill>
                        <a:latin typeface="+mn-lt"/>
                        <a:ea typeface="+mn-ea"/>
                      </a:endParaRPr>
                    </a:p>
                    <a:p>
                      <a:pPr marL="72000" marR="0" lvl="0" indent="-457200" algn="l" defTabSz="914400" rtl="0" eaLnBrk="1" fontAlgn="auto" latinLnBrk="0" hangingPunct="1">
                        <a:lnSpc>
                          <a:spcPts val="1200"/>
                        </a:lnSpc>
                        <a:spcBef>
                          <a:spcPts val="0"/>
                        </a:spcBef>
                        <a:spcAft>
                          <a:spcPts val="0"/>
                        </a:spcAft>
                        <a:buClrTx/>
                        <a:buSzTx/>
                        <a:buFontTx/>
                        <a:buNone/>
                        <a:tabLst/>
                        <a:defRPr/>
                      </a:pPr>
                      <a:r>
                        <a:rPr kumimoji="1" lang="ja-JP" altLang="en-US" sz="1050" b="0" dirty="0">
                          <a:solidFill>
                            <a:schemeClr val="tx1"/>
                          </a:solidFill>
                          <a:latin typeface="+mn-lt"/>
                          <a:ea typeface="+mn-ea"/>
                        </a:rPr>
                        <a:t>・</a:t>
                      </a:r>
                      <a:r>
                        <a:rPr kumimoji="1" lang="en-US" altLang="ja-JP" sz="1050" b="0" dirty="0">
                          <a:solidFill>
                            <a:schemeClr val="tx1"/>
                          </a:solidFill>
                          <a:latin typeface="+mn-lt"/>
                          <a:ea typeface="+mn-ea"/>
                        </a:rPr>
                        <a:t>2018</a:t>
                      </a:r>
                      <a:r>
                        <a:rPr kumimoji="1" lang="ja-JP" altLang="en-US" sz="1050" b="0" dirty="0">
                          <a:solidFill>
                            <a:schemeClr val="tx1"/>
                          </a:solidFill>
                          <a:latin typeface="+mn-lt"/>
                          <a:ea typeface="+mn-ea"/>
                        </a:rPr>
                        <a:t>年</a:t>
                      </a:r>
                      <a:r>
                        <a:rPr kumimoji="1" lang="en-US" altLang="ja-JP" sz="1050" b="0" dirty="0">
                          <a:solidFill>
                            <a:schemeClr val="tx1"/>
                          </a:solidFill>
                          <a:latin typeface="+mn-lt"/>
                          <a:ea typeface="+mn-ea"/>
                        </a:rPr>
                        <a:t>3</a:t>
                      </a:r>
                      <a:r>
                        <a:rPr kumimoji="1" lang="ja-JP" altLang="en-US" sz="1050" b="0" dirty="0">
                          <a:solidFill>
                            <a:schemeClr val="tx1"/>
                          </a:solidFill>
                          <a:latin typeface="+mn-lt"/>
                          <a:ea typeface="+mn-ea"/>
                        </a:rPr>
                        <a:t>月末現在、</a:t>
                      </a:r>
                      <a:endParaRPr kumimoji="1" lang="en-US" altLang="ja-JP" sz="1050" b="0" dirty="0">
                        <a:solidFill>
                          <a:schemeClr val="tx1"/>
                        </a:solidFill>
                        <a:latin typeface="+mn-lt"/>
                        <a:ea typeface="+mn-ea"/>
                      </a:endParaRPr>
                    </a:p>
                    <a:p>
                      <a:pPr marL="72000" marR="0" lvl="0" indent="-457200" algn="l" defTabSz="914400" rtl="0" eaLnBrk="1" fontAlgn="auto" latinLnBrk="0" hangingPunct="1">
                        <a:lnSpc>
                          <a:spcPts val="1200"/>
                        </a:lnSpc>
                        <a:spcBef>
                          <a:spcPts val="0"/>
                        </a:spcBef>
                        <a:spcAft>
                          <a:spcPts val="0"/>
                        </a:spcAft>
                        <a:buClrTx/>
                        <a:buSzTx/>
                        <a:buFontTx/>
                        <a:buNone/>
                        <a:tabLst/>
                        <a:defRPr/>
                      </a:pPr>
                      <a:r>
                        <a:rPr kumimoji="1" lang="en-US" altLang="ja-JP" sz="1050" b="0" dirty="0">
                          <a:solidFill>
                            <a:schemeClr val="tx1"/>
                          </a:solidFill>
                          <a:latin typeface="+mn-lt"/>
                          <a:ea typeface="+mn-ea"/>
                        </a:rPr>
                        <a:t>26</a:t>
                      </a:r>
                      <a:r>
                        <a:rPr kumimoji="1" lang="ja-JP" altLang="en-US" sz="1050" b="0" dirty="0">
                          <a:solidFill>
                            <a:schemeClr val="tx1"/>
                          </a:solidFill>
                          <a:latin typeface="+mn-lt"/>
                          <a:ea typeface="+mn-ea"/>
                        </a:rPr>
                        <a:t>団体</a:t>
                      </a:r>
                      <a:endParaRPr kumimoji="1" lang="en-US" altLang="ja-JP" sz="1050" b="0" dirty="0">
                        <a:solidFill>
                          <a:schemeClr val="tx1"/>
                        </a:solidFill>
                        <a:latin typeface="+mn-lt"/>
                        <a:ea typeface="+mn-ea"/>
                      </a:endParaRPr>
                    </a:p>
                    <a:p>
                      <a:pPr marL="72000" marR="0" lvl="0" indent="-457200" algn="l" defTabSz="914400" rtl="0" eaLnBrk="1" fontAlgn="auto" latinLnBrk="0" hangingPunct="1">
                        <a:lnSpc>
                          <a:spcPts val="1200"/>
                        </a:lnSpc>
                        <a:spcBef>
                          <a:spcPts val="0"/>
                        </a:spcBef>
                        <a:spcAft>
                          <a:spcPts val="0"/>
                        </a:spcAft>
                        <a:buClrTx/>
                        <a:buSzTx/>
                        <a:buFontTx/>
                        <a:buNone/>
                        <a:tabLst/>
                        <a:defRPr/>
                      </a:pPr>
                      <a:endParaRPr kumimoji="1" lang="en-US" altLang="ja-JP" sz="1050" b="0" dirty="0">
                        <a:solidFill>
                          <a:schemeClr val="tx1"/>
                        </a:solidFill>
                        <a:latin typeface="+mn-lt"/>
                        <a:ea typeface="+mn-ea"/>
                      </a:endParaRPr>
                    </a:p>
                    <a:p>
                      <a:pPr marL="72000" indent="-457200" algn="l">
                        <a:lnSpc>
                          <a:spcPts val="1200"/>
                        </a:lnSpc>
                      </a:pPr>
                      <a:r>
                        <a:rPr kumimoji="1" lang="ja-JP" altLang="en-US" sz="1050" b="0" dirty="0">
                          <a:solidFill>
                            <a:schemeClr val="tx1"/>
                          </a:solidFill>
                          <a:latin typeface="+mn-lt"/>
                          <a:ea typeface="+mn-ea"/>
                        </a:rPr>
                        <a:t>・</a:t>
                      </a:r>
                      <a:r>
                        <a:rPr kumimoji="1" lang="en-US" altLang="ja-JP" sz="1050" b="0" dirty="0">
                          <a:solidFill>
                            <a:schemeClr val="tx1"/>
                          </a:solidFill>
                          <a:latin typeface="+mn-lt"/>
                          <a:ea typeface="+mn-ea"/>
                        </a:rPr>
                        <a:t>2020</a:t>
                      </a:r>
                      <a:r>
                        <a:rPr kumimoji="1" lang="ja-JP" altLang="en-US" sz="1050" b="0" dirty="0">
                          <a:solidFill>
                            <a:schemeClr val="tx1"/>
                          </a:solidFill>
                          <a:latin typeface="+mn-lt"/>
                          <a:ea typeface="+mn-ea"/>
                        </a:rPr>
                        <a:t>年</a:t>
                      </a:r>
                      <a:r>
                        <a:rPr kumimoji="1" lang="en-US" altLang="ja-JP" sz="1050" b="0" dirty="0">
                          <a:solidFill>
                            <a:schemeClr val="tx1"/>
                          </a:solidFill>
                          <a:latin typeface="+mn-lt"/>
                          <a:ea typeface="+mn-ea"/>
                        </a:rPr>
                        <a:t>3</a:t>
                      </a:r>
                      <a:r>
                        <a:rPr kumimoji="1" lang="ja-JP" altLang="en-US" sz="1050" b="0" dirty="0">
                          <a:solidFill>
                            <a:schemeClr val="tx1"/>
                          </a:solidFill>
                          <a:latin typeface="+mn-lt"/>
                          <a:ea typeface="+mn-ea"/>
                        </a:rPr>
                        <a:t>月末現在、</a:t>
                      </a:r>
                      <a:endParaRPr kumimoji="1" lang="en-US" altLang="ja-JP" sz="1050" b="0" dirty="0">
                        <a:solidFill>
                          <a:schemeClr val="tx1"/>
                        </a:solidFill>
                        <a:latin typeface="+mn-lt"/>
                        <a:ea typeface="+mn-ea"/>
                      </a:endParaRPr>
                    </a:p>
                    <a:p>
                      <a:pPr marL="72000" indent="-457200" algn="l">
                        <a:lnSpc>
                          <a:spcPts val="1200"/>
                        </a:lnSpc>
                      </a:pPr>
                      <a:r>
                        <a:rPr kumimoji="1" lang="en-US" altLang="ja-JP" sz="1050" b="0" dirty="0">
                          <a:solidFill>
                            <a:schemeClr val="tx1"/>
                          </a:solidFill>
                          <a:latin typeface="+mn-lt"/>
                          <a:ea typeface="+mn-ea"/>
                        </a:rPr>
                        <a:t>14</a:t>
                      </a:r>
                      <a:r>
                        <a:rPr kumimoji="1" lang="ja-JP" altLang="en-US" sz="1050" b="0" dirty="0">
                          <a:solidFill>
                            <a:schemeClr val="tx1"/>
                          </a:solidFill>
                          <a:latin typeface="+mn-lt"/>
                          <a:ea typeface="+mn-ea"/>
                        </a:rPr>
                        <a:t>団体</a:t>
                      </a:r>
                      <a:endParaRPr kumimoji="1" lang="en-US" altLang="ja-JP" sz="1050" b="0" dirty="0">
                        <a:solidFill>
                          <a:schemeClr val="tx1"/>
                        </a:solidFill>
                        <a:latin typeface="+mn-lt"/>
                        <a:ea typeface="+mn-ea"/>
                      </a:endParaRPr>
                    </a:p>
                    <a:p>
                      <a:pPr marL="72000" indent="-457200" algn="l">
                        <a:lnSpc>
                          <a:spcPts val="1200"/>
                        </a:lnSpc>
                      </a:pPr>
                      <a:r>
                        <a:rPr kumimoji="1" lang="ja-JP" altLang="en-US" sz="1050" b="0" dirty="0">
                          <a:solidFill>
                            <a:schemeClr val="tx1"/>
                          </a:solidFill>
                          <a:latin typeface="+mn-lt"/>
                          <a:ea typeface="+mn-ea"/>
                        </a:rPr>
                        <a:t>　</a:t>
                      </a:r>
                      <a:endParaRPr kumimoji="1" lang="en-US" altLang="ja-JP" sz="1050" b="0" dirty="0">
                        <a:solidFill>
                          <a:schemeClr val="tx1"/>
                        </a:solidFill>
                        <a:latin typeface="+mn-lt"/>
                        <a:ea typeface="+mn-ea"/>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1"/>
                  </a:ext>
                </a:extLst>
              </a:tr>
            </a:tbl>
          </a:graphicData>
        </a:graphic>
      </p:graphicFrame>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341</a:t>
            </a:fld>
            <a:endParaRPr lang="ja-JP" altLang="en-US"/>
          </a:p>
        </p:txBody>
      </p:sp>
    </p:spTree>
    <p:extLst>
      <p:ext uri="{BB962C8B-B14F-4D97-AF65-F5344CB8AC3E}">
        <p14:creationId xmlns:p14="http://schemas.microsoft.com/office/powerpoint/2010/main" val="1166142925"/>
      </p:ext>
    </p:extLst>
  </p:cSld>
  <p:clrMapOvr>
    <a:masterClrMapping/>
  </p:clrMapOvr>
</p:sld>
</file>

<file path=ppt/slides/slide3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テキスト ボックス 3"/>
          <p:cNvSpPr txBox="1"/>
          <p:nvPr/>
        </p:nvSpPr>
        <p:spPr>
          <a:xfrm>
            <a:off x="0" y="0"/>
            <a:ext cx="3563888" cy="338554"/>
          </a:xfrm>
          <a:prstGeom prst="rect">
            <a:avLst/>
          </a:prstGeom>
          <a:noFill/>
        </p:spPr>
        <p:txBody>
          <a:bodyPr wrap="square" rtlCol="0">
            <a:spAutoFit/>
          </a:bodyPr>
          <a:lstStyle/>
          <a:p>
            <a:r>
              <a:rPr lang="ja-JP" altLang="en-US" sz="1600" u="sng" dirty="0">
                <a:solidFill>
                  <a:prstClr val="black"/>
                </a:solidFill>
                <a:latin typeface="BIZ UDゴシック" panose="020B0400000000000000" pitchFamily="49" charset="-128"/>
                <a:ea typeface="BIZ UDゴシック" panose="020B0400000000000000" pitchFamily="49" charset="-128"/>
                <a:cs typeface="Meiryo UI" pitchFamily="50" charset="-128"/>
              </a:rPr>
              <a:t>外郭団体改革（その２）</a:t>
            </a:r>
            <a:endParaRPr lang="en-US" altLang="ja-JP" sz="1600" u="sng" dirty="0">
              <a:solidFill>
                <a:prstClr val="black"/>
              </a:solidFill>
              <a:latin typeface="BIZ UDゴシック" panose="020B0400000000000000" pitchFamily="49" charset="-128"/>
              <a:ea typeface="BIZ UDゴシック" panose="020B0400000000000000" pitchFamily="49" charset="-128"/>
            </a:endParaRPr>
          </a:p>
        </p:txBody>
      </p:sp>
      <p:graphicFrame>
        <p:nvGraphicFramePr>
          <p:cNvPr id="7" name="表 6"/>
          <p:cNvGraphicFramePr>
            <a:graphicFrameLocks noGrp="1"/>
          </p:cNvGraphicFramePr>
          <p:nvPr/>
        </p:nvGraphicFramePr>
        <p:xfrm>
          <a:off x="2174210" y="707267"/>
          <a:ext cx="6768752" cy="5170005"/>
        </p:xfrm>
        <a:graphic>
          <a:graphicData uri="http://schemas.openxmlformats.org/drawingml/2006/table">
            <a:tbl>
              <a:tblPr firstRow="1">
                <a:tableStyleId>{5C22544A-7EE6-4342-B048-85BDC9FD1C3A}</a:tableStyleId>
              </a:tblPr>
              <a:tblGrid>
                <a:gridCol w="1533694">
                  <a:extLst>
                    <a:ext uri="{9D8B030D-6E8A-4147-A177-3AD203B41FA5}">
                      <a16:colId xmlns:a16="http://schemas.microsoft.com/office/drawing/2014/main" val="20000"/>
                    </a:ext>
                  </a:extLst>
                </a:gridCol>
                <a:gridCol w="1728192">
                  <a:extLst>
                    <a:ext uri="{9D8B030D-6E8A-4147-A177-3AD203B41FA5}">
                      <a16:colId xmlns:a16="http://schemas.microsoft.com/office/drawing/2014/main" val="20001"/>
                    </a:ext>
                  </a:extLst>
                </a:gridCol>
                <a:gridCol w="1814678">
                  <a:extLst>
                    <a:ext uri="{9D8B030D-6E8A-4147-A177-3AD203B41FA5}">
                      <a16:colId xmlns:a16="http://schemas.microsoft.com/office/drawing/2014/main" val="20002"/>
                    </a:ext>
                  </a:extLst>
                </a:gridCol>
                <a:gridCol w="1692188">
                  <a:extLst>
                    <a:ext uri="{9D8B030D-6E8A-4147-A177-3AD203B41FA5}">
                      <a16:colId xmlns:a16="http://schemas.microsoft.com/office/drawing/2014/main" val="20003"/>
                    </a:ext>
                  </a:extLst>
                </a:gridCol>
              </a:tblGrid>
              <a:tr h="504055">
                <a:tc>
                  <a:txBody>
                    <a:bodyPr/>
                    <a:lstStyle/>
                    <a:p>
                      <a:pPr algn="ctr"/>
                      <a:r>
                        <a:rPr kumimoji="1" lang="ja-JP" altLang="en-US" sz="1400" spc="-110" baseline="0" dirty="0">
                          <a:latin typeface="Calibri" panose="020F0502020204030204" pitchFamily="34" charset="0"/>
                          <a:ea typeface="ＭＳ Ｐゴシック" panose="020B0600070205080204" pitchFamily="50" charset="-128"/>
                          <a:cs typeface="Calibri" panose="020F0502020204030204" pitchFamily="34" charset="0"/>
                        </a:rPr>
                        <a:t>改革前の課題</a:t>
                      </a:r>
                      <a:endParaRPr kumimoji="1" lang="en-US" altLang="ja-JP" sz="1400" spc="-110" baseline="0" dirty="0">
                        <a:latin typeface="Calibri" panose="020F0502020204030204" pitchFamily="34" charset="0"/>
                        <a:ea typeface="ＭＳ Ｐゴシック" panose="020B0600070205080204" pitchFamily="50" charset="-128"/>
                        <a:cs typeface="Calibri" panose="020F0502020204030204" pitchFamily="34" charset="0"/>
                      </a:endParaRPr>
                    </a:p>
                    <a:p>
                      <a:pPr algn="ctr"/>
                      <a:r>
                        <a:rPr kumimoji="1" lang="ja-JP" altLang="en-US" sz="1400" dirty="0">
                          <a:latin typeface="Calibri" panose="020F0502020204030204" pitchFamily="34" charset="0"/>
                          <a:ea typeface="ＭＳ Ｐゴシック" panose="020B0600070205080204" pitchFamily="50" charset="-128"/>
                          <a:cs typeface="Calibri" panose="020F0502020204030204" pitchFamily="34" charset="0"/>
                        </a:rPr>
                        <a:t>（</a:t>
                      </a:r>
                      <a:r>
                        <a:rPr kumimoji="1" lang="en-US" altLang="ja-JP" sz="1400" dirty="0">
                          <a:latin typeface="Calibri" panose="020F0502020204030204" pitchFamily="34" charset="0"/>
                          <a:ea typeface="ＭＳ Ｐゴシック" panose="020B0600070205080204" pitchFamily="50" charset="-128"/>
                          <a:cs typeface="Calibri" panose="020F0502020204030204" pitchFamily="34" charset="0"/>
                        </a:rPr>
                        <a:t>Why</a:t>
                      </a:r>
                      <a:r>
                        <a:rPr kumimoji="1" lang="ja-JP" altLang="en-US" sz="1400" dirty="0">
                          <a:latin typeface="Calibri" panose="020F0502020204030204" pitchFamily="34" charset="0"/>
                          <a:ea typeface="ＭＳ Ｐゴシック" panose="020B0600070205080204" pitchFamily="50" charset="-128"/>
                          <a:cs typeface="Calibri" panose="020F0502020204030204" pitchFamily="34" charset="0"/>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ja-JP" altLang="en-US" sz="1400" spc="-110" baseline="0" dirty="0">
                          <a:latin typeface="Calibri" panose="020F0502020204030204" pitchFamily="34" charset="0"/>
                          <a:ea typeface="ＭＳ Ｐゴシック" panose="020B0600070205080204" pitchFamily="50" charset="-128"/>
                          <a:cs typeface="Calibri" panose="020F0502020204030204" pitchFamily="34" charset="0"/>
                        </a:rPr>
                        <a:t>改革の方向性</a:t>
                      </a:r>
                      <a:endParaRPr kumimoji="1" lang="en-US" altLang="ja-JP" sz="1400" spc="-110" baseline="0" dirty="0">
                        <a:latin typeface="Calibri" panose="020F0502020204030204" pitchFamily="34" charset="0"/>
                        <a:ea typeface="ＭＳ Ｐゴシック" panose="020B0600070205080204" pitchFamily="50" charset="-128"/>
                        <a:cs typeface="Calibri" panose="020F0502020204030204" pitchFamily="34" charset="0"/>
                      </a:endParaRPr>
                    </a:p>
                    <a:p>
                      <a:pPr algn="ctr"/>
                      <a:r>
                        <a:rPr kumimoji="1" lang="ja-JP" altLang="en-US" sz="1400" dirty="0">
                          <a:latin typeface="Calibri" panose="020F0502020204030204" pitchFamily="34" charset="0"/>
                          <a:ea typeface="ＭＳ Ｐゴシック" panose="020B0600070205080204" pitchFamily="50" charset="-128"/>
                          <a:cs typeface="Calibri" panose="020F0502020204030204" pitchFamily="34" charset="0"/>
                        </a:rPr>
                        <a:t>（</a:t>
                      </a:r>
                      <a:r>
                        <a:rPr kumimoji="1" lang="en-US" altLang="ja-JP" sz="1400" dirty="0">
                          <a:latin typeface="Calibri" panose="020F0502020204030204" pitchFamily="34" charset="0"/>
                          <a:ea typeface="ＭＳ Ｐゴシック" panose="020B0600070205080204" pitchFamily="50" charset="-128"/>
                          <a:cs typeface="Calibri" panose="020F0502020204030204" pitchFamily="34" charset="0"/>
                        </a:rPr>
                        <a:t>Vision</a:t>
                      </a:r>
                      <a:r>
                        <a:rPr kumimoji="1" lang="ja-JP" altLang="en-US" sz="1400" dirty="0">
                          <a:latin typeface="Calibri" panose="020F0502020204030204" pitchFamily="34" charset="0"/>
                          <a:ea typeface="ＭＳ Ｐゴシック" panose="020B0600070205080204" pitchFamily="50" charset="-128"/>
                          <a:cs typeface="Calibri" panose="020F0502020204030204" pitchFamily="34" charset="0"/>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ja-JP" altLang="en-US" sz="1400" spc="-140" baseline="0" dirty="0">
                          <a:latin typeface="Calibri" panose="020F0502020204030204" pitchFamily="34" charset="0"/>
                          <a:ea typeface="ＭＳ Ｐゴシック" panose="020B0600070205080204" pitchFamily="50" charset="-128"/>
                          <a:cs typeface="Calibri" panose="020F0502020204030204" pitchFamily="34" charset="0"/>
                        </a:rPr>
                        <a:t>何をどう改革したか</a:t>
                      </a:r>
                      <a:endParaRPr kumimoji="1" lang="en-US" altLang="ja-JP" sz="1400" spc="-140" baseline="0" dirty="0">
                        <a:latin typeface="Calibri" panose="020F0502020204030204" pitchFamily="34" charset="0"/>
                        <a:ea typeface="ＭＳ Ｐゴシック" panose="020B0600070205080204" pitchFamily="50" charset="-128"/>
                        <a:cs typeface="Calibri" panose="020F0502020204030204" pitchFamily="34" charset="0"/>
                      </a:endParaRPr>
                    </a:p>
                    <a:p>
                      <a:pPr algn="ctr"/>
                      <a:r>
                        <a:rPr kumimoji="1" lang="ja-JP" altLang="en-US" sz="1400" dirty="0">
                          <a:latin typeface="Calibri" panose="020F0502020204030204" pitchFamily="34" charset="0"/>
                          <a:ea typeface="ＭＳ Ｐゴシック" panose="020B0600070205080204" pitchFamily="50" charset="-128"/>
                          <a:cs typeface="Calibri" panose="020F0502020204030204" pitchFamily="34" charset="0"/>
                        </a:rPr>
                        <a:t>（</a:t>
                      </a:r>
                      <a:r>
                        <a:rPr kumimoji="1" lang="en-US" altLang="ja-JP" sz="1400" dirty="0">
                          <a:latin typeface="Calibri" panose="020F0502020204030204" pitchFamily="34" charset="0"/>
                          <a:ea typeface="ＭＳ Ｐゴシック" panose="020B0600070205080204" pitchFamily="50" charset="-128"/>
                          <a:cs typeface="Calibri" panose="020F0502020204030204" pitchFamily="34" charset="0"/>
                        </a:rPr>
                        <a:t>What</a:t>
                      </a:r>
                      <a:r>
                        <a:rPr kumimoji="1" lang="ja-JP" altLang="en-US" sz="1400" dirty="0">
                          <a:latin typeface="Calibri" panose="020F0502020204030204" pitchFamily="34" charset="0"/>
                          <a:ea typeface="ＭＳ Ｐゴシック" panose="020B0600070205080204" pitchFamily="50" charset="-128"/>
                          <a:cs typeface="Calibri" panose="020F0502020204030204" pitchFamily="34" charset="0"/>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ja-JP" altLang="en-US" sz="1400" dirty="0">
                          <a:latin typeface="Calibri" panose="020F0502020204030204" pitchFamily="34" charset="0"/>
                          <a:ea typeface="ＭＳ Ｐゴシック" panose="020B0600070205080204" pitchFamily="50" charset="-128"/>
                          <a:cs typeface="Calibri" panose="020F0502020204030204" pitchFamily="34" charset="0"/>
                        </a:rPr>
                        <a:t>主な成果</a:t>
                      </a:r>
                      <a:endParaRPr kumimoji="1" lang="en-US" altLang="ja-JP" sz="1400" dirty="0">
                        <a:latin typeface="Calibri" panose="020F0502020204030204" pitchFamily="34" charset="0"/>
                        <a:ea typeface="ＭＳ Ｐゴシック" panose="020B0600070205080204" pitchFamily="50" charset="-128"/>
                        <a:cs typeface="Calibri" panose="020F0502020204030204" pitchFamily="34" charset="0"/>
                      </a:endParaRPr>
                    </a:p>
                    <a:p>
                      <a:pPr algn="ctr"/>
                      <a:r>
                        <a:rPr kumimoji="1" lang="ja-JP" altLang="en-US" sz="1400" dirty="0">
                          <a:latin typeface="Calibri" panose="020F0502020204030204" pitchFamily="34" charset="0"/>
                          <a:ea typeface="ＭＳ Ｐゴシック" panose="020B0600070205080204" pitchFamily="50" charset="-128"/>
                          <a:cs typeface="Calibri" panose="020F0502020204030204" pitchFamily="34" charset="0"/>
                        </a:rPr>
                        <a:t>（</a:t>
                      </a:r>
                      <a:r>
                        <a:rPr kumimoji="1" lang="en-US" altLang="ja-JP" sz="1400" dirty="0">
                          <a:latin typeface="Calibri" panose="020F0502020204030204" pitchFamily="34" charset="0"/>
                          <a:ea typeface="ＭＳ Ｐゴシック" panose="020B0600070205080204" pitchFamily="50" charset="-128"/>
                          <a:cs typeface="Calibri" panose="020F0502020204030204" pitchFamily="34" charset="0"/>
                        </a:rPr>
                        <a:t>Outcome</a:t>
                      </a:r>
                      <a:r>
                        <a:rPr kumimoji="1" lang="ja-JP" altLang="en-US" sz="1400" dirty="0">
                          <a:latin typeface="Calibri" panose="020F0502020204030204" pitchFamily="34" charset="0"/>
                          <a:ea typeface="ＭＳ Ｐゴシック" panose="020B0600070205080204" pitchFamily="50" charset="-128"/>
                          <a:cs typeface="Calibri" panose="020F0502020204030204" pitchFamily="34" charset="0"/>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0"/>
                  </a:ext>
                </a:extLst>
              </a:tr>
              <a:tr h="4651845">
                <a:tc>
                  <a:txBody>
                    <a:bodyPr/>
                    <a:lstStyle/>
                    <a:p>
                      <a:pPr marL="72000" marR="0" lvl="0" indent="-457200" algn="l" defTabSz="914400" rtl="0" eaLnBrk="1" fontAlgn="auto" latinLnBrk="0" hangingPunct="1">
                        <a:lnSpc>
                          <a:spcPts val="1400"/>
                        </a:lnSpc>
                        <a:spcBef>
                          <a:spcPts val="0"/>
                        </a:spcBef>
                        <a:spcAft>
                          <a:spcPts val="0"/>
                        </a:spcAft>
                        <a:buClrTx/>
                        <a:buSzTx/>
                        <a:buFontTx/>
                        <a:buNone/>
                        <a:tabLst/>
                        <a:defRPr/>
                      </a:pPr>
                      <a:r>
                        <a:rPr kumimoji="1" lang="ja-JP" altLang="en-US" sz="1050" b="0" dirty="0">
                          <a:solidFill>
                            <a:schemeClr val="tx1"/>
                          </a:solidFill>
                          <a:latin typeface="+mj-lt"/>
                          <a:ea typeface="+mn-ea"/>
                        </a:rPr>
                        <a:t>（</a:t>
                      </a:r>
                      <a:r>
                        <a:rPr lang="ja-JP" altLang="en-US" sz="1050" dirty="0">
                          <a:solidFill>
                            <a:schemeClr val="tx1"/>
                          </a:solidFill>
                          <a:latin typeface="+mj-lt"/>
                          <a:ea typeface="+mn-ea"/>
                        </a:rPr>
                        <a:t>前頁からの続き）</a:t>
                      </a:r>
                      <a:endParaRPr lang="en-US" altLang="ja-JP" sz="1050" dirty="0">
                        <a:solidFill>
                          <a:schemeClr val="tx1"/>
                        </a:solidFill>
                        <a:latin typeface="+mj-lt"/>
                        <a:ea typeface="+mn-ea"/>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72000" marR="0" lvl="0" indent="-457200" algn="l" defTabSz="914400" rtl="0" eaLnBrk="1" fontAlgn="auto" latinLnBrk="0" hangingPunct="1">
                        <a:lnSpc>
                          <a:spcPts val="1400"/>
                        </a:lnSpc>
                        <a:spcBef>
                          <a:spcPts val="0"/>
                        </a:spcBef>
                        <a:spcAft>
                          <a:spcPts val="0"/>
                        </a:spcAft>
                        <a:buClrTx/>
                        <a:buSzTx/>
                        <a:buFontTx/>
                        <a:buNone/>
                        <a:tabLst/>
                        <a:defRPr/>
                      </a:pPr>
                      <a:endParaRPr kumimoji="1" lang="en-US" altLang="ja-JP" sz="1050" b="0" dirty="0">
                        <a:solidFill>
                          <a:schemeClr val="tx1"/>
                        </a:solidFill>
                        <a:latin typeface="+mj-lt"/>
                        <a:ea typeface="+mn-ea"/>
                      </a:endParaRPr>
                    </a:p>
                    <a:p>
                      <a:pPr marL="72000" marR="0" lvl="0" indent="-457200" algn="l" defTabSz="914400" rtl="0" eaLnBrk="1" fontAlgn="auto" latinLnBrk="0" hangingPunct="1">
                        <a:lnSpc>
                          <a:spcPts val="1400"/>
                        </a:lnSpc>
                        <a:spcBef>
                          <a:spcPts val="0"/>
                        </a:spcBef>
                        <a:spcAft>
                          <a:spcPts val="0"/>
                        </a:spcAft>
                        <a:buClrTx/>
                        <a:buSzTx/>
                        <a:buFontTx/>
                        <a:buNone/>
                        <a:tabLst/>
                        <a:defRPr/>
                      </a:pPr>
                      <a:r>
                        <a:rPr kumimoji="1" lang="en-US" altLang="ja-JP" sz="1050" b="0" dirty="0">
                          <a:solidFill>
                            <a:schemeClr val="tx1"/>
                          </a:solidFill>
                          <a:latin typeface="+mj-lt"/>
                          <a:ea typeface="+mn-ea"/>
                        </a:rPr>
                        <a:t>【</a:t>
                      </a:r>
                      <a:r>
                        <a:rPr kumimoji="1" lang="ja-JP" altLang="en-US" sz="1050" b="0" dirty="0">
                          <a:solidFill>
                            <a:schemeClr val="tx1"/>
                          </a:solidFill>
                          <a:latin typeface="+mj-lt"/>
                          <a:ea typeface="+mn-ea"/>
                        </a:rPr>
                        <a:t>外郭団体との随意契約の見直し</a:t>
                      </a:r>
                      <a:r>
                        <a:rPr kumimoji="1" lang="en-US" altLang="ja-JP" sz="1050" b="0" dirty="0">
                          <a:solidFill>
                            <a:schemeClr val="tx1"/>
                          </a:solidFill>
                          <a:latin typeface="+mj-lt"/>
                          <a:ea typeface="+mn-ea"/>
                        </a:rPr>
                        <a:t>】</a:t>
                      </a:r>
                    </a:p>
                    <a:p>
                      <a:pPr marL="72000" marR="0" lvl="0" indent="-457200" algn="l" defTabSz="914400" rtl="0" eaLnBrk="1" fontAlgn="auto" latinLnBrk="0" hangingPunct="1">
                        <a:lnSpc>
                          <a:spcPts val="1400"/>
                        </a:lnSpc>
                        <a:spcBef>
                          <a:spcPts val="0"/>
                        </a:spcBef>
                        <a:spcAft>
                          <a:spcPts val="0"/>
                        </a:spcAft>
                        <a:buClrTx/>
                        <a:buSzTx/>
                        <a:buFontTx/>
                        <a:buNone/>
                        <a:tabLst/>
                        <a:defRPr/>
                      </a:pPr>
                      <a:endParaRPr kumimoji="1" lang="en-US" altLang="ja-JP" sz="1050" b="0" dirty="0">
                        <a:solidFill>
                          <a:schemeClr val="tx1"/>
                        </a:solidFill>
                        <a:latin typeface="+mj-lt"/>
                        <a:ea typeface="+mn-ea"/>
                      </a:endParaRPr>
                    </a:p>
                    <a:p>
                      <a:pPr marL="72000" marR="0" lvl="0" indent="-457200" algn="l" defTabSz="914400" rtl="0" eaLnBrk="1" fontAlgn="auto" latinLnBrk="0" hangingPunct="1">
                        <a:lnSpc>
                          <a:spcPts val="1400"/>
                        </a:lnSpc>
                        <a:spcBef>
                          <a:spcPts val="0"/>
                        </a:spcBef>
                        <a:spcAft>
                          <a:spcPts val="0"/>
                        </a:spcAft>
                        <a:buClrTx/>
                        <a:buSzTx/>
                        <a:buFontTx/>
                        <a:buNone/>
                        <a:tabLst/>
                        <a:defRPr/>
                      </a:pPr>
                      <a:r>
                        <a:rPr kumimoji="1" lang="ja-JP" altLang="en-US" sz="1050" b="0" dirty="0">
                          <a:solidFill>
                            <a:schemeClr val="tx1"/>
                          </a:solidFill>
                          <a:latin typeface="+mj-lt"/>
                          <a:ea typeface="+mn-ea"/>
                        </a:rPr>
                        <a:t>（</a:t>
                      </a:r>
                      <a:r>
                        <a:rPr kumimoji="1" lang="en-US" altLang="ja-JP" sz="1050" b="0" dirty="0">
                          <a:solidFill>
                            <a:schemeClr val="tx1"/>
                          </a:solidFill>
                          <a:latin typeface="+mj-lt"/>
                          <a:ea typeface="+mn-ea"/>
                        </a:rPr>
                        <a:t>2012</a:t>
                      </a:r>
                      <a:r>
                        <a:rPr kumimoji="1" lang="ja-JP" altLang="en-US" sz="1050" b="0" dirty="0">
                          <a:solidFill>
                            <a:schemeClr val="tx1"/>
                          </a:solidFill>
                          <a:latin typeface="+mj-lt"/>
                          <a:ea typeface="+mn-ea"/>
                        </a:rPr>
                        <a:t>～</a:t>
                      </a:r>
                      <a:r>
                        <a:rPr kumimoji="1" lang="en-US" altLang="ja-JP" sz="1050" b="0" dirty="0">
                          <a:solidFill>
                            <a:schemeClr val="tx1"/>
                          </a:solidFill>
                          <a:latin typeface="+mj-lt"/>
                          <a:ea typeface="+mn-ea"/>
                        </a:rPr>
                        <a:t>2014</a:t>
                      </a:r>
                      <a:r>
                        <a:rPr kumimoji="1" lang="ja-JP" altLang="en-US" sz="1050" b="0" dirty="0">
                          <a:solidFill>
                            <a:schemeClr val="tx1"/>
                          </a:solidFill>
                          <a:latin typeface="+mj-lt"/>
                          <a:ea typeface="+mn-ea"/>
                        </a:rPr>
                        <a:t>年度）</a:t>
                      </a:r>
                      <a:endParaRPr kumimoji="1" lang="en-US" altLang="ja-JP" sz="1050" b="0" dirty="0">
                        <a:solidFill>
                          <a:schemeClr val="tx1"/>
                        </a:solidFill>
                        <a:latin typeface="+mj-lt"/>
                        <a:ea typeface="+mn-ea"/>
                      </a:endParaRPr>
                    </a:p>
                    <a:p>
                      <a:pPr marL="72000" marR="0" lvl="0" indent="-457200" algn="l" defTabSz="914400" rtl="0" eaLnBrk="1" fontAlgn="auto" latinLnBrk="0" hangingPunct="1">
                        <a:lnSpc>
                          <a:spcPts val="1400"/>
                        </a:lnSpc>
                        <a:spcBef>
                          <a:spcPts val="0"/>
                        </a:spcBef>
                        <a:spcAft>
                          <a:spcPts val="0"/>
                        </a:spcAft>
                        <a:buClrTx/>
                        <a:buSzTx/>
                        <a:buFontTx/>
                        <a:buNone/>
                        <a:tabLst/>
                        <a:defRPr/>
                      </a:pPr>
                      <a:endParaRPr kumimoji="1" lang="en-US" altLang="ja-JP" sz="1050" b="0" dirty="0">
                        <a:solidFill>
                          <a:schemeClr val="tx1"/>
                        </a:solidFill>
                        <a:latin typeface="+mj-lt"/>
                        <a:ea typeface="+mn-ea"/>
                      </a:endParaRPr>
                    </a:p>
                    <a:p>
                      <a:pPr marL="72000" marR="0" lvl="0" indent="-457200" algn="l" defTabSz="914400" rtl="0" eaLnBrk="1" fontAlgn="auto" latinLnBrk="0" hangingPunct="1">
                        <a:lnSpc>
                          <a:spcPts val="1400"/>
                        </a:lnSpc>
                        <a:spcBef>
                          <a:spcPts val="0"/>
                        </a:spcBef>
                        <a:spcAft>
                          <a:spcPts val="0"/>
                        </a:spcAft>
                        <a:buClrTx/>
                        <a:buSzTx/>
                        <a:buFontTx/>
                        <a:buNone/>
                        <a:tabLst/>
                        <a:defRPr/>
                      </a:pPr>
                      <a:r>
                        <a:rPr kumimoji="1" lang="ja-JP" altLang="en-US" sz="1050" b="0" dirty="0">
                          <a:solidFill>
                            <a:schemeClr val="tx1"/>
                          </a:solidFill>
                          <a:latin typeface="+mj-lt"/>
                          <a:ea typeface="+mn-ea"/>
                        </a:rPr>
                        <a:t>・外郭団体との競争性のない随意契約について、外郭団体への支援といった誤解を招くことのないよう、徹底した見直しを行う</a:t>
                      </a:r>
                      <a:endParaRPr kumimoji="1" lang="en-US" altLang="ja-JP" sz="1050" b="0" dirty="0">
                        <a:solidFill>
                          <a:schemeClr val="tx1"/>
                        </a:solidFill>
                        <a:latin typeface="+mj-lt"/>
                        <a:ea typeface="+mn-ea"/>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72000" marR="0" indent="-457200" algn="l" defTabSz="914400" rtl="0" eaLnBrk="1" fontAlgn="auto" latinLnBrk="0" hangingPunct="1">
                        <a:lnSpc>
                          <a:spcPts val="1400"/>
                        </a:lnSpc>
                        <a:spcBef>
                          <a:spcPts val="0"/>
                        </a:spcBef>
                        <a:spcAft>
                          <a:spcPts val="0"/>
                        </a:spcAft>
                        <a:buClrTx/>
                        <a:buSzTx/>
                        <a:buFontTx/>
                        <a:buNone/>
                        <a:tabLst/>
                        <a:defRPr/>
                      </a:pPr>
                      <a:endParaRPr kumimoji="1" lang="en-US" altLang="ja-JP" sz="1050" b="0" dirty="0">
                        <a:solidFill>
                          <a:schemeClr val="tx1"/>
                        </a:solidFill>
                        <a:latin typeface="+mj-lt"/>
                        <a:ea typeface="+mn-ea"/>
                      </a:endParaRPr>
                    </a:p>
                    <a:p>
                      <a:pPr marL="72000" marR="0" indent="-457200" algn="l" defTabSz="914400" rtl="0" eaLnBrk="1" fontAlgn="auto" latinLnBrk="0" hangingPunct="1">
                        <a:lnSpc>
                          <a:spcPts val="1400"/>
                        </a:lnSpc>
                        <a:spcBef>
                          <a:spcPts val="0"/>
                        </a:spcBef>
                        <a:spcAft>
                          <a:spcPts val="0"/>
                        </a:spcAft>
                        <a:buClrTx/>
                        <a:buSzTx/>
                        <a:buFontTx/>
                        <a:buNone/>
                        <a:tabLst/>
                        <a:defRPr/>
                      </a:pPr>
                      <a:r>
                        <a:rPr kumimoji="1" lang="ja-JP" altLang="en-US" sz="1050" b="0" dirty="0">
                          <a:solidFill>
                            <a:schemeClr val="tx1"/>
                          </a:solidFill>
                          <a:latin typeface="+mj-lt"/>
                          <a:ea typeface="+mn-ea"/>
                        </a:rPr>
                        <a:t>・「外郭団体への競争性のない随意契約による事業委託の見直しについて」策定（</a:t>
                      </a:r>
                      <a:r>
                        <a:rPr kumimoji="1" lang="en-US" altLang="ja-JP" sz="1050" b="0" dirty="0">
                          <a:solidFill>
                            <a:schemeClr val="tx1"/>
                          </a:solidFill>
                          <a:latin typeface="+mj-lt"/>
                          <a:ea typeface="+mn-ea"/>
                        </a:rPr>
                        <a:t>2012</a:t>
                      </a:r>
                      <a:r>
                        <a:rPr kumimoji="1" lang="ja-JP" altLang="en-US" sz="1050" b="0" dirty="0">
                          <a:solidFill>
                            <a:schemeClr val="tx1"/>
                          </a:solidFill>
                          <a:latin typeface="+mj-lt"/>
                          <a:ea typeface="+mn-ea"/>
                        </a:rPr>
                        <a:t>年</a:t>
                      </a:r>
                      <a:r>
                        <a:rPr kumimoji="1" lang="en-US" altLang="ja-JP" sz="1050" b="0" dirty="0">
                          <a:solidFill>
                            <a:schemeClr val="tx1"/>
                          </a:solidFill>
                          <a:latin typeface="+mj-lt"/>
                          <a:ea typeface="+mn-ea"/>
                        </a:rPr>
                        <a:t>7</a:t>
                      </a:r>
                      <a:r>
                        <a:rPr kumimoji="1" lang="ja-JP" altLang="en-US" sz="1050" b="0" dirty="0">
                          <a:solidFill>
                            <a:schemeClr val="tx1"/>
                          </a:solidFill>
                          <a:latin typeface="+mj-lt"/>
                          <a:ea typeface="+mn-ea"/>
                        </a:rPr>
                        <a:t>月）</a:t>
                      </a:r>
                      <a:endParaRPr kumimoji="1" lang="en-US" altLang="ja-JP" sz="1050" b="0" dirty="0">
                        <a:solidFill>
                          <a:schemeClr val="tx1"/>
                        </a:solidFill>
                        <a:latin typeface="+mj-lt"/>
                        <a:ea typeface="+mn-ea"/>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72000" indent="-457200" algn="l">
                        <a:lnSpc>
                          <a:spcPts val="1400"/>
                        </a:lnSpc>
                      </a:pPr>
                      <a:endParaRPr kumimoji="1" lang="en-US" altLang="ja-JP" sz="1050" b="0" dirty="0">
                        <a:solidFill>
                          <a:schemeClr val="tx1"/>
                        </a:solidFill>
                        <a:latin typeface="+mj-lt"/>
                        <a:ea typeface="+mn-ea"/>
                      </a:endParaRPr>
                    </a:p>
                    <a:p>
                      <a:pPr marL="72000" indent="-457200" algn="l">
                        <a:lnSpc>
                          <a:spcPts val="1400"/>
                        </a:lnSpc>
                      </a:pPr>
                      <a:r>
                        <a:rPr kumimoji="1" lang="ja-JP" altLang="en-US" sz="1050" b="0" dirty="0">
                          <a:solidFill>
                            <a:schemeClr val="tx1"/>
                          </a:solidFill>
                          <a:latin typeface="+mj-lt"/>
                          <a:ea typeface="+mn-ea"/>
                        </a:rPr>
                        <a:t>・</a:t>
                      </a:r>
                      <a:r>
                        <a:rPr kumimoji="1" lang="en-US" altLang="ja-JP" sz="1050" b="0" dirty="0">
                          <a:solidFill>
                            <a:schemeClr val="tx1"/>
                          </a:solidFill>
                          <a:latin typeface="+mj-lt"/>
                          <a:ea typeface="+mn-ea"/>
                        </a:rPr>
                        <a:t>2013</a:t>
                      </a:r>
                      <a:r>
                        <a:rPr kumimoji="1" lang="ja-JP" altLang="en-US" sz="1050" b="0" dirty="0">
                          <a:solidFill>
                            <a:schemeClr val="tx1"/>
                          </a:solidFill>
                          <a:latin typeface="+mj-lt"/>
                          <a:ea typeface="+mn-ea"/>
                        </a:rPr>
                        <a:t>年度決算において、</a:t>
                      </a:r>
                      <a:r>
                        <a:rPr kumimoji="1" lang="en-US" altLang="ja-JP" sz="1050" b="0" dirty="0">
                          <a:solidFill>
                            <a:schemeClr val="tx1"/>
                          </a:solidFill>
                          <a:latin typeface="+mj-lt"/>
                          <a:ea typeface="+mn-ea"/>
                        </a:rPr>
                        <a:t>2010</a:t>
                      </a:r>
                      <a:r>
                        <a:rPr kumimoji="1" lang="ja-JP" altLang="en-US" sz="1050" b="0" dirty="0">
                          <a:solidFill>
                            <a:schemeClr val="tx1"/>
                          </a:solidFill>
                          <a:latin typeface="+mj-lt"/>
                          <a:ea typeface="+mn-ea"/>
                        </a:rPr>
                        <a:t>年度決算と比較して、金額は</a:t>
                      </a:r>
                      <a:r>
                        <a:rPr kumimoji="1" lang="en-US" altLang="ja-JP" sz="1050" b="0" dirty="0">
                          <a:solidFill>
                            <a:schemeClr val="tx1"/>
                          </a:solidFill>
                          <a:latin typeface="+mj-lt"/>
                          <a:ea typeface="+mn-ea"/>
                        </a:rPr>
                        <a:t>87.5</a:t>
                      </a:r>
                      <a:r>
                        <a:rPr kumimoji="1" lang="ja-JP" altLang="en-US" sz="1050" b="0" dirty="0">
                          <a:solidFill>
                            <a:schemeClr val="tx1"/>
                          </a:solidFill>
                          <a:latin typeface="+mj-lt"/>
                          <a:ea typeface="+mn-ea"/>
                        </a:rPr>
                        <a:t>％の減</a:t>
                      </a:r>
                      <a:endParaRPr kumimoji="1" lang="en-US" altLang="ja-JP" sz="1050" b="0" dirty="0">
                        <a:solidFill>
                          <a:schemeClr val="tx1"/>
                        </a:solidFill>
                        <a:latin typeface="+mj-lt"/>
                        <a:ea typeface="+mn-ea"/>
                      </a:endParaRPr>
                    </a:p>
                    <a:p>
                      <a:pPr marL="72000" indent="-457200" algn="l">
                        <a:lnSpc>
                          <a:spcPts val="1400"/>
                        </a:lnSpc>
                      </a:pPr>
                      <a:r>
                        <a:rPr kumimoji="1" lang="en-US" altLang="ja-JP" sz="1050" b="0" dirty="0">
                          <a:solidFill>
                            <a:schemeClr val="tx1"/>
                          </a:solidFill>
                          <a:latin typeface="+mj-lt"/>
                          <a:ea typeface="+mn-ea"/>
                        </a:rPr>
                        <a:t>321</a:t>
                      </a:r>
                      <a:r>
                        <a:rPr kumimoji="1" lang="ja-JP" altLang="en-US" sz="1050" b="0" dirty="0">
                          <a:solidFill>
                            <a:schemeClr val="tx1"/>
                          </a:solidFill>
                          <a:latin typeface="+mj-lt"/>
                          <a:ea typeface="+mn-ea"/>
                        </a:rPr>
                        <a:t>億円→</a:t>
                      </a:r>
                      <a:r>
                        <a:rPr kumimoji="1" lang="en-US" altLang="ja-JP" sz="1050" b="0" dirty="0">
                          <a:solidFill>
                            <a:schemeClr val="tx1"/>
                          </a:solidFill>
                          <a:latin typeface="+mj-lt"/>
                          <a:ea typeface="+mn-ea"/>
                        </a:rPr>
                        <a:t>40</a:t>
                      </a:r>
                      <a:r>
                        <a:rPr kumimoji="1" lang="ja-JP" altLang="en-US" sz="1050" b="0" dirty="0">
                          <a:solidFill>
                            <a:schemeClr val="tx1"/>
                          </a:solidFill>
                          <a:latin typeface="+mj-lt"/>
                          <a:ea typeface="+mn-ea"/>
                        </a:rPr>
                        <a:t>億円</a:t>
                      </a:r>
                      <a:endParaRPr kumimoji="1" lang="en-US" altLang="ja-JP" sz="1050" b="0" dirty="0">
                        <a:solidFill>
                          <a:schemeClr val="tx1"/>
                        </a:solidFill>
                        <a:latin typeface="+mj-lt"/>
                        <a:ea typeface="+mn-ea"/>
                      </a:endParaRPr>
                    </a:p>
                    <a:p>
                      <a:pPr marL="72000" indent="-457200" algn="l">
                        <a:lnSpc>
                          <a:spcPts val="1400"/>
                        </a:lnSpc>
                      </a:pPr>
                      <a:r>
                        <a:rPr kumimoji="1" lang="ja-JP" altLang="en-US" sz="1050" b="0" dirty="0">
                          <a:solidFill>
                            <a:schemeClr val="tx1"/>
                          </a:solidFill>
                          <a:latin typeface="+mj-lt"/>
                          <a:ea typeface="+mn-ea"/>
                        </a:rPr>
                        <a:t>（▲</a:t>
                      </a:r>
                      <a:r>
                        <a:rPr kumimoji="1" lang="en-US" altLang="ja-JP" sz="1050" b="0" dirty="0">
                          <a:solidFill>
                            <a:schemeClr val="tx1"/>
                          </a:solidFill>
                          <a:latin typeface="+mj-lt"/>
                          <a:ea typeface="+mn-ea"/>
                        </a:rPr>
                        <a:t>281</a:t>
                      </a:r>
                      <a:r>
                        <a:rPr kumimoji="1" lang="ja-JP" altLang="en-US" sz="1050" b="0" dirty="0">
                          <a:solidFill>
                            <a:schemeClr val="tx1"/>
                          </a:solidFill>
                          <a:latin typeface="+mj-lt"/>
                          <a:ea typeface="+mn-ea"/>
                        </a:rPr>
                        <a:t>億円）</a:t>
                      </a:r>
                      <a:endParaRPr kumimoji="1" lang="en-US" altLang="ja-JP" sz="1050" b="0" dirty="0">
                        <a:solidFill>
                          <a:schemeClr val="tx1"/>
                        </a:solidFill>
                        <a:latin typeface="+mj-lt"/>
                        <a:ea typeface="+mn-ea"/>
                      </a:endParaRPr>
                    </a:p>
                    <a:p>
                      <a:pPr marL="72000" indent="-457200" algn="l">
                        <a:lnSpc>
                          <a:spcPts val="1400"/>
                        </a:lnSpc>
                      </a:pPr>
                      <a:r>
                        <a:rPr kumimoji="1" lang="ja-JP" altLang="en-US" sz="1050" b="0" dirty="0">
                          <a:solidFill>
                            <a:schemeClr val="tx1"/>
                          </a:solidFill>
                          <a:latin typeface="+mj-lt"/>
                          <a:ea typeface="+mn-ea"/>
                        </a:rPr>
                        <a:t>件数は</a:t>
                      </a:r>
                      <a:r>
                        <a:rPr kumimoji="1" lang="en-US" altLang="ja-JP" sz="1050" b="0" dirty="0">
                          <a:solidFill>
                            <a:schemeClr val="tx1"/>
                          </a:solidFill>
                          <a:latin typeface="+mj-lt"/>
                          <a:ea typeface="+mn-ea"/>
                        </a:rPr>
                        <a:t>94.2</a:t>
                      </a:r>
                      <a:r>
                        <a:rPr kumimoji="1" lang="ja-JP" altLang="en-US" sz="1050" b="0" dirty="0">
                          <a:solidFill>
                            <a:schemeClr val="tx1"/>
                          </a:solidFill>
                          <a:latin typeface="+mj-lt"/>
                          <a:ea typeface="+mn-ea"/>
                        </a:rPr>
                        <a:t>％の減</a:t>
                      </a:r>
                      <a:endParaRPr kumimoji="1" lang="en-US" altLang="ja-JP" sz="1050" b="0" dirty="0">
                        <a:solidFill>
                          <a:schemeClr val="tx1"/>
                        </a:solidFill>
                        <a:latin typeface="+mj-lt"/>
                        <a:ea typeface="+mn-ea"/>
                      </a:endParaRPr>
                    </a:p>
                    <a:p>
                      <a:pPr marL="72000" indent="-457200" algn="l">
                        <a:lnSpc>
                          <a:spcPts val="1400"/>
                        </a:lnSpc>
                      </a:pPr>
                      <a:r>
                        <a:rPr kumimoji="1" lang="en-US" altLang="ja-JP" sz="1050" b="0" dirty="0">
                          <a:solidFill>
                            <a:schemeClr val="tx1"/>
                          </a:solidFill>
                          <a:latin typeface="+mj-lt"/>
                          <a:ea typeface="+mn-ea"/>
                        </a:rPr>
                        <a:t>325</a:t>
                      </a:r>
                      <a:r>
                        <a:rPr kumimoji="1" lang="ja-JP" altLang="en-US" sz="1050" b="0" dirty="0">
                          <a:solidFill>
                            <a:schemeClr val="tx1"/>
                          </a:solidFill>
                          <a:latin typeface="+mj-lt"/>
                          <a:ea typeface="+mn-ea"/>
                        </a:rPr>
                        <a:t>件→</a:t>
                      </a:r>
                      <a:r>
                        <a:rPr kumimoji="1" lang="en-US" altLang="ja-JP" sz="1050" b="0" dirty="0">
                          <a:solidFill>
                            <a:schemeClr val="tx1"/>
                          </a:solidFill>
                          <a:latin typeface="+mj-lt"/>
                          <a:ea typeface="+mn-ea"/>
                        </a:rPr>
                        <a:t>19</a:t>
                      </a:r>
                      <a:r>
                        <a:rPr kumimoji="1" lang="ja-JP" altLang="en-US" sz="1050" b="0" dirty="0">
                          <a:solidFill>
                            <a:schemeClr val="tx1"/>
                          </a:solidFill>
                          <a:latin typeface="+mj-lt"/>
                          <a:ea typeface="+mn-ea"/>
                        </a:rPr>
                        <a:t>件</a:t>
                      </a:r>
                      <a:endParaRPr kumimoji="1" lang="en-US" altLang="ja-JP" sz="1050" b="0" dirty="0">
                        <a:solidFill>
                          <a:schemeClr val="tx1"/>
                        </a:solidFill>
                        <a:latin typeface="+mj-lt"/>
                        <a:ea typeface="+mn-ea"/>
                      </a:endParaRPr>
                    </a:p>
                    <a:p>
                      <a:pPr marL="72000" indent="-457200" algn="l">
                        <a:lnSpc>
                          <a:spcPts val="1400"/>
                        </a:lnSpc>
                      </a:pPr>
                      <a:r>
                        <a:rPr kumimoji="1" lang="ja-JP" altLang="en-US" sz="1050" b="0" dirty="0">
                          <a:solidFill>
                            <a:schemeClr val="tx1"/>
                          </a:solidFill>
                          <a:latin typeface="+mj-lt"/>
                          <a:ea typeface="+mn-ea"/>
                        </a:rPr>
                        <a:t>（▲</a:t>
                      </a:r>
                      <a:r>
                        <a:rPr kumimoji="1" lang="en-US" altLang="ja-JP" sz="1050" b="0" dirty="0">
                          <a:solidFill>
                            <a:schemeClr val="tx1"/>
                          </a:solidFill>
                          <a:latin typeface="+mj-lt"/>
                          <a:ea typeface="+mn-ea"/>
                        </a:rPr>
                        <a:t>306</a:t>
                      </a:r>
                      <a:r>
                        <a:rPr kumimoji="1" lang="ja-JP" altLang="en-US" sz="1050" b="0" dirty="0">
                          <a:solidFill>
                            <a:schemeClr val="tx1"/>
                          </a:solidFill>
                          <a:latin typeface="+mj-lt"/>
                          <a:ea typeface="+mn-ea"/>
                        </a:rPr>
                        <a:t>件）</a:t>
                      </a:r>
                      <a:endParaRPr kumimoji="1" lang="en-US" altLang="ja-JP" sz="1050" b="0" dirty="0">
                        <a:solidFill>
                          <a:schemeClr val="tx1"/>
                        </a:solidFill>
                        <a:latin typeface="+mj-lt"/>
                        <a:ea typeface="+mn-ea"/>
                      </a:endParaRPr>
                    </a:p>
                    <a:p>
                      <a:pPr marL="72000" indent="-457200" algn="l">
                        <a:lnSpc>
                          <a:spcPts val="1400"/>
                        </a:lnSpc>
                      </a:pPr>
                      <a:endParaRPr kumimoji="1" lang="en-US" altLang="ja-JP" sz="1050" b="0" dirty="0">
                        <a:solidFill>
                          <a:schemeClr val="tx1"/>
                        </a:solidFill>
                        <a:latin typeface="+mj-lt"/>
                        <a:ea typeface="+mn-ea"/>
                      </a:endParaRPr>
                    </a:p>
                    <a:p>
                      <a:pPr marL="72000" indent="-457200" algn="l">
                        <a:lnSpc>
                          <a:spcPts val="1400"/>
                        </a:lnSpc>
                      </a:pPr>
                      <a:r>
                        <a:rPr kumimoji="1" lang="ja-JP" altLang="en-US" sz="1050" b="0" dirty="0">
                          <a:solidFill>
                            <a:schemeClr val="tx1"/>
                          </a:solidFill>
                          <a:latin typeface="+mj-lt"/>
                          <a:ea typeface="+mn-ea"/>
                        </a:rPr>
                        <a:t>・</a:t>
                      </a:r>
                      <a:r>
                        <a:rPr kumimoji="1" lang="en-US" altLang="ja-JP" sz="1050" b="0" dirty="0">
                          <a:solidFill>
                            <a:schemeClr val="tx1"/>
                          </a:solidFill>
                          <a:latin typeface="+mj-lt"/>
                          <a:ea typeface="+mn-ea"/>
                        </a:rPr>
                        <a:t>2014</a:t>
                      </a:r>
                      <a:r>
                        <a:rPr kumimoji="1" lang="ja-JP" altLang="en-US" sz="1050" b="0" dirty="0">
                          <a:solidFill>
                            <a:schemeClr val="tx1"/>
                          </a:solidFill>
                          <a:latin typeface="+mj-lt"/>
                          <a:ea typeface="+mn-ea"/>
                        </a:rPr>
                        <a:t>年度決算において、</a:t>
                      </a:r>
                      <a:r>
                        <a:rPr kumimoji="1" lang="en-US" altLang="ja-JP" sz="1050" b="0" dirty="0">
                          <a:solidFill>
                            <a:schemeClr val="tx1"/>
                          </a:solidFill>
                          <a:latin typeface="+mj-lt"/>
                          <a:ea typeface="+mn-ea"/>
                        </a:rPr>
                        <a:t>2010</a:t>
                      </a:r>
                      <a:r>
                        <a:rPr kumimoji="1" lang="ja-JP" altLang="en-US" sz="1050" b="0" dirty="0">
                          <a:solidFill>
                            <a:schemeClr val="tx1"/>
                          </a:solidFill>
                          <a:latin typeface="+mj-lt"/>
                          <a:ea typeface="+mn-ea"/>
                        </a:rPr>
                        <a:t>年度決算と比較して、</a:t>
                      </a:r>
                      <a:endParaRPr kumimoji="1" lang="en-US" altLang="ja-JP" sz="1050" b="0" dirty="0">
                        <a:solidFill>
                          <a:schemeClr val="tx1"/>
                        </a:solidFill>
                        <a:latin typeface="+mj-lt"/>
                        <a:ea typeface="+mn-ea"/>
                      </a:endParaRPr>
                    </a:p>
                    <a:p>
                      <a:pPr marL="72000" indent="-457200" algn="l">
                        <a:lnSpc>
                          <a:spcPts val="1400"/>
                        </a:lnSpc>
                      </a:pPr>
                      <a:r>
                        <a:rPr kumimoji="1" lang="ja-JP" altLang="en-US" sz="1050" b="0" dirty="0">
                          <a:solidFill>
                            <a:schemeClr val="tx1"/>
                          </a:solidFill>
                          <a:latin typeface="+mj-lt"/>
                          <a:ea typeface="+mn-ea"/>
                        </a:rPr>
                        <a:t>金額は</a:t>
                      </a:r>
                      <a:r>
                        <a:rPr kumimoji="1" lang="en-US" altLang="ja-JP" sz="1050" b="0" dirty="0">
                          <a:solidFill>
                            <a:schemeClr val="tx1"/>
                          </a:solidFill>
                          <a:latin typeface="+mj-lt"/>
                          <a:ea typeface="+mn-ea"/>
                        </a:rPr>
                        <a:t>88.8</a:t>
                      </a:r>
                      <a:r>
                        <a:rPr kumimoji="1" lang="ja-JP" altLang="en-US" sz="1050" b="0" dirty="0">
                          <a:solidFill>
                            <a:schemeClr val="tx1"/>
                          </a:solidFill>
                          <a:latin typeface="+mj-lt"/>
                          <a:ea typeface="+mn-ea"/>
                        </a:rPr>
                        <a:t>％の減</a:t>
                      </a:r>
                      <a:endParaRPr kumimoji="1" lang="en-US" altLang="ja-JP" sz="1050" b="0" dirty="0">
                        <a:solidFill>
                          <a:schemeClr val="tx1"/>
                        </a:solidFill>
                        <a:latin typeface="+mj-lt"/>
                        <a:ea typeface="+mn-ea"/>
                      </a:endParaRPr>
                    </a:p>
                    <a:p>
                      <a:pPr marL="72000" indent="-457200" algn="l">
                        <a:lnSpc>
                          <a:spcPts val="1400"/>
                        </a:lnSpc>
                      </a:pPr>
                      <a:r>
                        <a:rPr kumimoji="1" lang="en-US" altLang="ja-JP" sz="1050" b="0" dirty="0">
                          <a:solidFill>
                            <a:schemeClr val="tx1"/>
                          </a:solidFill>
                          <a:latin typeface="+mj-lt"/>
                          <a:ea typeface="+mn-ea"/>
                        </a:rPr>
                        <a:t>321</a:t>
                      </a:r>
                      <a:r>
                        <a:rPr kumimoji="1" lang="ja-JP" altLang="en-US" sz="1050" b="0" dirty="0">
                          <a:solidFill>
                            <a:schemeClr val="tx1"/>
                          </a:solidFill>
                          <a:latin typeface="+mj-lt"/>
                          <a:ea typeface="+mn-ea"/>
                        </a:rPr>
                        <a:t>億円→</a:t>
                      </a:r>
                      <a:r>
                        <a:rPr kumimoji="1" lang="en-US" altLang="ja-JP" sz="1050" b="0" dirty="0">
                          <a:solidFill>
                            <a:schemeClr val="tx1"/>
                          </a:solidFill>
                          <a:latin typeface="+mj-lt"/>
                          <a:ea typeface="+mn-ea"/>
                        </a:rPr>
                        <a:t>36</a:t>
                      </a:r>
                      <a:r>
                        <a:rPr kumimoji="1" lang="ja-JP" altLang="en-US" sz="1050" b="0" dirty="0">
                          <a:solidFill>
                            <a:schemeClr val="tx1"/>
                          </a:solidFill>
                          <a:latin typeface="+mj-lt"/>
                          <a:ea typeface="+mn-ea"/>
                        </a:rPr>
                        <a:t>億円</a:t>
                      </a:r>
                      <a:endParaRPr kumimoji="1" lang="en-US" altLang="ja-JP" sz="1050" b="0" dirty="0">
                        <a:solidFill>
                          <a:schemeClr val="tx1"/>
                        </a:solidFill>
                        <a:latin typeface="+mj-lt"/>
                        <a:ea typeface="+mn-ea"/>
                      </a:endParaRPr>
                    </a:p>
                    <a:p>
                      <a:pPr marL="72000" indent="-457200" algn="l">
                        <a:lnSpc>
                          <a:spcPts val="1400"/>
                        </a:lnSpc>
                      </a:pPr>
                      <a:r>
                        <a:rPr kumimoji="1" lang="ja-JP" altLang="en-US" sz="1050" b="0" dirty="0">
                          <a:solidFill>
                            <a:schemeClr val="tx1"/>
                          </a:solidFill>
                          <a:latin typeface="+mj-lt"/>
                          <a:ea typeface="+mn-ea"/>
                        </a:rPr>
                        <a:t>（▲</a:t>
                      </a:r>
                      <a:r>
                        <a:rPr kumimoji="1" lang="en-US" altLang="ja-JP" sz="1050" b="0" dirty="0">
                          <a:solidFill>
                            <a:schemeClr val="tx1"/>
                          </a:solidFill>
                          <a:latin typeface="+mj-lt"/>
                          <a:ea typeface="+mn-ea"/>
                        </a:rPr>
                        <a:t>285</a:t>
                      </a:r>
                      <a:r>
                        <a:rPr kumimoji="1" lang="ja-JP" altLang="en-US" sz="1050" b="0" dirty="0">
                          <a:solidFill>
                            <a:schemeClr val="tx1"/>
                          </a:solidFill>
                          <a:latin typeface="+mj-lt"/>
                          <a:ea typeface="+mn-ea"/>
                        </a:rPr>
                        <a:t>億円）</a:t>
                      </a:r>
                      <a:endParaRPr kumimoji="1" lang="en-US" altLang="ja-JP" sz="1050" b="0" dirty="0">
                        <a:solidFill>
                          <a:schemeClr val="tx1"/>
                        </a:solidFill>
                        <a:latin typeface="+mj-lt"/>
                        <a:ea typeface="+mn-ea"/>
                      </a:endParaRPr>
                    </a:p>
                    <a:p>
                      <a:pPr marL="72000" indent="-457200" algn="l">
                        <a:lnSpc>
                          <a:spcPts val="1400"/>
                        </a:lnSpc>
                      </a:pPr>
                      <a:r>
                        <a:rPr kumimoji="1" lang="ja-JP" altLang="en-US" sz="1050" b="0" dirty="0">
                          <a:solidFill>
                            <a:schemeClr val="tx1"/>
                          </a:solidFill>
                          <a:latin typeface="+mj-lt"/>
                          <a:ea typeface="+mn-ea"/>
                        </a:rPr>
                        <a:t>件数は</a:t>
                      </a:r>
                      <a:r>
                        <a:rPr kumimoji="1" lang="en-US" altLang="ja-JP" sz="1050" b="0" dirty="0">
                          <a:solidFill>
                            <a:schemeClr val="tx1"/>
                          </a:solidFill>
                          <a:latin typeface="+mj-lt"/>
                          <a:ea typeface="+mn-ea"/>
                        </a:rPr>
                        <a:t>96.0</a:t>
                      </a:r>
                      <a:r>
                        <a:rPr kumimoji="1" lang="ja-JP" altLang="en-US" sz="1050" b="0" dirty="0">
                          <a:solidFill>
                            <a:schemeClr val="tx1"/>
                          </a:solidFill>
                          <a:latin typeface="+mj-lt"/>
                          <a:ea typeface="+mn-ea"/>
                        </a:rPr>
                        <a:t>％の減</a:t>
                      </a:r>
                      <a:endParaRPr kumimoji="1" lang="en-US" altLang="ja-JP" sz="1050" b="0" dirty="0">
                        <a:solidFill>
                          <a:schemeClr val="tx1"/>
                        </a:solidFill>
                        <a:latin typeface="+mj-lt"/>
                        <a:ea typeface="+mn-ea"/>
                      </a:endParaRPr>
                    </a:p>
                    <a:p>
                      <a:pPr marL="72000" indent="-457200" algn="l">
                        <a:lnSpc>
                          <a:spcPts val="1400"/>
                        </a:lnSpc>
                      </a:pPr>
                      <a:r>
                        <a:rPr kumimoji="1" lang="en-US" altLang="ja-JP" sz="1050" b="0" dirty="0">
                          <a:solidFill>
                            <a:schemeClr val="tx1"/>
                          </a:solidFill>
                          <a:latin typeface="+mj-lt"/>
                          <a:ea typeface="+mn-ea"/>
                        </a:rPr>
                        <a:t>325</a:t>
                      </a:r>
                      <a:r>
                        <a:rPr kumimoji="1" lang="ja-JP" altLang="en-US" sz="1050" b="0" dirty="0">
                          <a:solidFill>
                            <a:schemeClr val="tx1"/>
                          </a:solidFill>
                          <a:latin typeface="+mj-lt"/>
                          <a:ea typeface="+mn-ea"/>
                        </a:rPr>
                        <a:t>件→</a:t>
                      </a:r>
                      <a:r>
                        <a:rPr kumimoji="1" lang="en-US" altLang="ja-JP" sz="1050" b="0" dirty="0">
                          <a:solidFill>
                            <a:schemeClr val="tx1"/>
                          </a:solidFill>
                          <a:latin typeface="+mj-lt"/>
                          <a:ea typeface="+mn-ea"/>
                        </a:rPr>
                        <a:t>13</a:t>
                      </a:r>
                      <a:r>
                        <a:rPr kumimoji="1" lang="ja-JP" altLang="en-US" sz="1050" b="0" dirty="0">
                          <a:solidFill>
                            <a:schemeClr val="tx1"/>
                          </a:solidFill>
                          <a:latin typeface="+mj-lt"/>
                          <a:ea typeface="+mn-ea"/>
                        </a:rPr>
                        <a:t>件</a:t>
                      </a:r>
                      <a:endParaRPr kumimoji="1" lang="en-US" altLang="ja-JP" sz="1050" b="0" dirty="0">
                        <a:solidFill>
                          <a:schemeClr val="tx1"/>
                        </a:solidFill>
                        <a:latin typeface="+mj-lt"/>
                        <a:ea typeface="+mn-ea"/>
                      </a:endParaRPr>
                    </a:p>
                    <a:p>
                      <a:pPr marL="72000" indent="-457200" algn="l">
                        <a:lnSpc>
                          <a:spcPts val="1400"/>
                        </a:lnSpc>
                      </a:pPr>
                      <a:r>
                        <a:rPr kumimoji="1" lang="ja-JP" altLang="en-US" sz="1050" b="0" dirty="0">
                          <a:solidFill>
                            <a:schemeClr val="tx1"/>
                          </a:solidFill>
                          <a:latin typeface="+mj-lt"/>
                          <a:ea typeface="+mn-ea"/>
                        </a:rPr>
                        <a:t>（▲</a:t>
                      </a:r>
                      <a:r>
                        <a:rPr kumimoji="1" lang="en-US" altLang="ja-JP" sz="1050" b="0" dirty="0">
                          <a:solidFill>
                            <a:schemeClr val="tx1"/>
                          </a:solidFill>
                          <a:latin typeface="+mj-lt"/>
                          <a:ea typeface="+mn-ea"/>
                        </a:rPr>
                        <a:t>312</a:t>
                      </a:r>
                      <a:r>
                        <a:rPr kumimoji="1" lang="ja-JP" altLang="en-US" sz="1050" b="0" dirty="0">
                          <a:solidFill>
                            <a:schemeClr val="tx1"/>
                          </a:solidFill>
                          <a:latin typeface="+mj-lt"/>
                          <a:ea typeface="+mn-ea"/>
                        </a:rPr>
                        <a:t>件）</a:t>
                      </a:r>
                      <a:endParaRPr kumimoji="1" lang="en-US" altLang="ja-JP" sz="1050" kern="1200" dirty="0">
                        <a:solidFill>
                          <a:schemeClr val="tx1"/>
                        </a:solidFill>
                        <a:latin typeface="+mj-lt"/>
                        <a:ea typeface="+mn-ea"/>
                        <a:cs typeface="+mn-cs"/>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1"/>
                  </a:ext>
                </a:extLst>
              </a:tr>
            </a:tbl>
          </a:graphicData>
        </a:graphic>
      </p:graphicFrame>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342</a:t>
            </a:fld>
            <a:endParaRPr lang="ja-JP" altLang="en-US"/>
          </a:p>
        </p:txBody>
      </p:sp>
    </p:spTree>
    <p:extLst>
      <p:ext uri="{BB962C8B-B14F-4D97-AF65-F5344CB8AC3E}">
        <p14:creationId xmlns:p14="http://schemas.microsoft.com/office/powerpoint/2010/main" val="2490298018"/>
      </p:ext>
    </p:extLst>
  </p:cSld>
  <p:clrMapOvr>
    <a:masterClrMapping/>
  </p:clrMapOvr>
</p:sld>
</file>

<file path=ppt/slides/slide3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テキスト ボックス 4"/>
          <p:cNvSpPr txBox="1"/>
          <p:nvPr/>
        </p:nvSpPr>
        <p:spPr>
          <a:xfrm>
            <a:off x="0" y="476672"/>
            <a:ext cx="2411760" cy="3046988"/>
          </a:xfrm>
          <a:prstGeom prst="rect">
            <a:avLst/>
          </a:prstGeom>
          <a:noFill/>
        </p:spPr>
        <p:txBody>
          <a:bodyPr wrap="square" rtlCol="0">
            <a:spAutoFit/>
          </a:bodyPr>
          <a:lstStyle/>
          <a:p>
            <a:r>
              <a:rPr kumimoji="1" lang="ja-JP" altLang="en-US" sz="1200" dirty="0">
                <a:latin typeface="BIZ UDゴシック" panose="020B0400000000000000" pitchFamily="49" charset="-128"/>
                <a:ea typeface="BIZ UDゴシック" panose="020B0400000000000000" pitchFamily="49" charset="-128"/>
              </a:rPr>
              <a:t>①分野：　まちづくり</a:t>
            </a:r>
            <a:endParaRPr lang="en-US" altLang="ja-JP" sz="1200" dirty="0">
              <a:latin typeface="BIZ UDゴシック" panose="020B0400000000000000" pitchFamily="49" charset="-128"/>
              <a:ea typeface="BIZ UDゴシック" panose="020B0400000000000000" pitchFamily="49" charset="-128"/>
            </a:endParaRPr>
          </a:p>
          <a:p>
            <a:r>
              <a:rPr kumimoji="1" lang="ja-JP" altLang="en-US" sz="1200" dirty="0">
                <a:latin typeface="BIZ UDゴシック" panose="020B0400000000000000" pitchFamily="49" charset="-128"/>
                <a:ea typeface="BIZ UDゴシック" panose="020B0400000000000000" pitchFamily="49" charset="-128"/>
              </a:rPr>
              <a:t>②タイプ</a:t>
            </a:r>
            <a:endParaRPr kumimoji="1" lang="en-US" altLang="ja-JP" sz="1200" dirty="0">
              <a:latin typeface="BIZ UDゴシック" panose="020B0400000000000000" pitchFamily="49" charset="-128"/>
              <a:ea typeface="BIZ UDゴシック" panose="020B0400000000000000" pitchFamily="49" charset="-128"/>
            </a:endParaRPr>
          </a:p>
          <a:p>
            <a:r>
              <a:rPr lang="ja-JP" altLang="en-US" sz="1200" dirty="0">
                <a:latin typeface="BIZ UDゴシック" panose="020B0400000000000000" pitchFamily="49" charset="-128"/>
                <a:ea typeface="BIZ UDゴシック" panose="020B0400000000000000" pitchFamily="49" charset="-128"/>
              </a:rPr>
              <a:t>　　□　政策イノベーション</a:t>
            </a:r>
            <a:endParaRPr lang="en-US" altLang="ja-JP" sz="1200" dirty="0">
              <a:latin typeface="BIZ UDゴシック" panose="020B0400000000000000" pitchFamily="49" charset="-128"/>
              <a:ea typeface="BIZ UDゴシック" panose="020B0400000000000000" pitchFamily="49" charset="-128"/>
            </a:endParaRPr>
          </a:p>
          <a:p>
            <a:r>
              <a:rPr lang="ja-JP" altLang="en-US" sz="1200" dirty="0">
                <a:latin typeface="BIZ UDゴシック" panose="020B0400000000000000" pitchFamily="49" charset="-128"/>
                <a:ea typeface="BIZ UDゴシック" panose="020B0400000000000000" pitchFamily="49" charset="-128"/>
              </a:rPr>
              <a:t>　　☑　</a:t>
            </a:r>
            <a:r>
              <a:rPr kumimoji="1" lang="ja-JP" altLang="en-US" sz="1200" dirty="0">
                <a:latin typeface="BIZ UDゴシック" panose="020B0400000000000000" pitchFamily="49" charset="-128"/>
                <a:ea typeface="BIZ UDゴシック" panose="020B0400000000000000" pitchFamily="49" charset="-128"/>
              </a:rPr>
              <a:t>執行の刷新</a:t>
            </a:r>
            <a:endParaRPr kumimoji="1" lang="en-US" altLang="ja-JP" sz="1200" dirty="0">
              <a:latin typeface="BIZ UDゴシック" panose="020B0400000000000000" pitchFamily="49" charset="-128"/>
              <a:ea typeface="BIZ UDゴシック" panose="020B0400000000000000" pitchFamily="49" charset="-128"/>
            </a:endParaRPr>
          </a:p>
          <a:p>
            <a:endParaRPr lang="en-US" altLang="ja-JP" sz="1200" dirty="0">
              <a:latin typeface="BIZ UDゴシック" panose="020B0400000000000000" pitchFamily="49" charset="-128"/>
              <a:ea typeface="BIZ UDゴシック" panose="020B0400000000000000" pitchFamily="49" charset="-128"/>
            </a:endParaRPr>
          </a:p>
          <a:p>
            <a:r>
              <a:rPr lang="ja-JP" altLang="en-US" sz="1200" dirty="0">
                <a:latin typeface="BIZ UDゴシック" panose="020B0400000000000000" pitchFamily="49" charset="-128"/>
                <a:ea typeface="BIZ UDゴシック" panose="020B0400000000000000" pitchFamily="49" charset="-128"/>
              </a:rPr>
              <a:t>③改革スタイル</a:t>
            </a:r>
            <a:endParaRPr lang="en-US" altLang="ja-JP" sz="1200" dirty="0">
              <a:latin typeface="BIZ UDゴシック" panose="020B0400000000000000" pitchFamily="49" charset="-128"/>
              <a:ea typeface="BIZ UDゴシック" panose="020B0400000000000000" pitchFamily="49" charset="-128"/>
            </a:endParaRPr>
          </a:p>
          <a:p>
            <a:r>
              <a:rPr lang="ja-JP" altLang="en-US" sz="1200" dirty="0">
                <a:latin typeface="BIZ UDゴシック" panose="020B0400000000000000" pitchFamily="49" charset="-128"/>
                <a:ea typeface="BIZ UDゴシック" panose="020B0400000000000000" pitchFamily="49" charset="-128"/>
              </a:rPr>
              <a:t>　　□ 　投資・予算</a:t>
            </a:r>
            <a:endParaRPr lang="en-US" altLang="ja-JP" sz="1200" dirty="0">
              <a:latin typeface="BIZ UDゴシック" panose="020B0400000000000000" pitchFamily="49" charset="-128"/>
              <a:ea typeface="BIZ UDゴシック" panose="020B0400000000000000" pitchFamily="49" charset="-128"/>
            </a:endParaRPr>
          </a:p>
          <a:p>
            <a:r>
              <a:rPr lang="ja-JP" altLang="en-US" sz="1200" dirty="0">
                <a:latin typeface="BIZ UDゴシック" panose="020B0400000000000000" pitchFamily="49" charset="-128"/>
                <a:ea typeface="BIZ UDゴシック" panose="020B0400000000000000" pitchFamily="49" charset="-128"/>
              </a:rPr>
              <a:t>　　☑ 　条例・規則・運用ﾙｰﾙ</a:t>
            </a:r>
            <a:endParaRPr lang="en-US" altLang="ja-JP" sz="1200" dirty="0">
              <a:latin typeface="BIZ UDゴシック" panose="020B0400000000000000" pitchFamily="49" charset="-128"/>
              <a:ea typeface="BIZ UDゴシック" panose="020B0400000000000000" pitchFamily="49" charset="-128"/>
            </a:endParaRPr>
          </a:p>
          <a:p>
            <a:r>
              <a:rPr lang="ja-JP" altLang="en-US" sz="1200" dirty="0">
                <a:latin typeface="BIZ UDゴシック" panose="020B0400000000000000" pitchFamily="49" charset="-128"/>
                <a:ea typeface="BIZ UDゴシック" panose="020B0400000000000000" pitchFamily="49" charset="-128"/>
              </a:rPr>
              <a:t>　　□　組織・経営形態</a:t>
            </a:r>
            <a:endParaRPr lang="en-US" altLang="ja-JP" sz="1200" dirty="0">
              <a:latin typeface="BIZ UDゴシック" panose="020B0400000000000000" pitchFamily="49" charset="-128"/>
              <a:ea typeface="BIZ UDゴシック" panose="020B0400000000000000" pitchFamily="49" charset="-128"/>
            </a:endParaRPr>
          </a:p>
          <a:p>
            <a:r>
              <a:rPr lang="ja-JP" altLang="en-US" sz="1200" dirty="0">
                <a:latin typeface="BIZ UDゴシック" panose="020B0400000000000000" pitchFamily="49" charset="-128"/>
                <a:ea typeface="BIZ UDゴシック" panose="020B0400000000000000" pitchFamily="49" charset="-128"/>
              </a:rPr>
              <a:t>　　□　権限移譲</a:t>
            </a:r>
            <a:endParaRPr lang="en-US" altLang="ja-JP" sz="1200" dirty="0">
              <a:latin typeface="BIZ UDゴシック" panose="020B0400000000000000" pitchFamily="49" charset="-128"/>
              <a:ea typeface="BIZ UDゴシック" panose="020B0400000000000000" pitchFamily="49" charset="-128"/>
            </a:endParaRPr>
          </a:p>
          <a:p>
            <a:endParaRPr kumimoji="1" lang="en-US" altLang="ja-JP" sz="1200" dirty="0">
              <a:latin typeface="BIZ UDゴシック" panose="020B0400000000000000" pitchFamily="49" charset="-128"/>
              <a:ea typeface="BIZ UDゴシック" panose="020B0400000000000000" pitchFamily="49" charset="-128"/>
            </a:endParaRPr>
          </a:p>
          <a:p>
            <a:r>
              <a:rPr lang="ja-JP" altLang="en-US" sz="1200" dirty="0">
                <a:latin typeface="BIZ UDゴシック" panose="020B0400000000000000" pitchFamily="49" charset="-128"/>
                <a:ea typeface="BIZ UDゴシック" panose="020B0400000000000000" pitchFamily="49" charset="-128"/>
              </a:rPr>
              <a:t>④担当部局</a:t>
            </a:r>
            <a:endParaRPr lang="en-US" altLang="ja-JP" sz="1200" dirty="0">
              <a:latin typeface="BIZ UDゴシック" panose="020B0400000000000000" pitchFamily="49" charset="-128"/>
              <a:ea typeface="BIZ UDゴシック" panose="020B0400000000000000" pitchFamily="49" charset="-128"/>
            </a:endParaRPr>
          </a:p>
          <a:p>
            <a:r>
              <a:rPr kumimoji="1" lang="ja-JP" altLang="en-US" sz="1200" dirty="0">
                <a:latin typeface="BIZ UDゴシック" panose="020B0400000000000000" pitchFamily="49" charset="-128"/>
                <a:ea typeface="BIZ UDゴシック" panose="020B0400000000000000" pitchFamily="49" charset="-128"/>
              </a:rPr>
              <a:t>　　市　</a:t>
            </a:r>
            <a:r>
              <a:rPr lang="ja-JP" altLang="en-US" sz="1200" dirty="0">
                <a:latin typeface="BIZ UDゴシック" panose="020B0400000000000000" pitchFamily="49" charset="-128"/>
                <a:ea typeface="BIZ UDゴシック" panose="020B0400000000000000" pitchFamily="49" charset="-128"/>
              </a:rPr>
              <a:t>計画調整局</a:t>
            </a:r>
            <a:endParaRPr lang="en-US" altLang="ja-JP" sz="1200" dirty="0">
              <a:latin typeface="BIZ UDゴシック" panose="020B0400000000000000" pitchFamily="49" charset="-128"/>
              <a:ea typeface="BIZ UDゴシック" panose="020B0400000000000000" pitchFamily="49" charset="-128"/>
            </a:endParaRPr>
          </a:p>
          <a:p>
            <a:endParaRPr kumimoji="1" lang="en-US" altLang="ja-JP" sz="1200" dirty="0">
              <a:latin typeface="BIZ UDゴシック" panose="020B0400000000000000" pitchFamily="49" charset="-128"/>
              <a:ea typeface="BIZ UDゴシック" panose="020B0400000000000000" pitchFamily="49" charset="-128"/>
            </a:endParaRPr>
          </a:p>
          <a:p>
            <a:r>
              <a:rPr lang="ja-JP" altLang="en-US" sz="1200" dirty="0">
                <a:latin typeface="BIZ UDゴシック" panose="020B0400000000000000" pitchFamily="49" charset="-128"/>
                <a:ea typeface="BIZ UDゴシック" panose="020B0400000000000000" pitchFamily="49" charset="-128"/>
              </a:rPr>
              <a:t>⑤時期</a:t>
            </a:r>
            <a:endParaRPr lang="en-US" altLang="ja-JP" sz="1200" dirty="0">
              <a:latin typeface="BIZ UDゴシック" panose="020B0400000000000000" pitchFamily="49" charset="-128"/>
              <a:ea typeface="BIZ UDゴシック" panose="020B0400000000000000" pitchFamily="49" charset="-128"/>
            </a:endParaRPr>
          </a:p>
          <a:p>
            <a:r>
              <a:rPr kumimoji="1" lang="ja-JP" altLang="en-US" sz="1200" dirty="0">
                <a:latin typeface="BIZ UDゴシック" panose="020B0400000000000000" pitchFamily="49" charset="-128"/>
                <a:ea typeface="BIZ UDゴシック" panose="020B0400000000000000" pitchFamily="49" charset="-128"/>
              </a:rPr>
              <a:t>　　</a:t>
            </a:r>
            <a:r>
              <a:rPr lang="en-US" altLang="ja-JP" sz="1200" dirty="0">
                <a:latin typeface="BIZ UDゴシック" panose="020B0400000000000000" pitchFamily="49" charset="-128"/>
                <a:ea typeface="BIZ UDゴシック" panose="020B0400000000000000" pitchFamily="49" charset="-128"/>
              </a:rPr>
              <a:t>2012</a:t>
            </a:r>
            <a:r>
              <a:rPr kumimoji="1" lang="ja-JP" altLang="en-US" sz="1200" dirty="0">
                <a:latin typeface="BIZ UDゴシック" panose="020B0400000000000000" pitchFamily="49" charset="-128"/>
                <a:ea typeface="BIZ UDゴシック" panose="020B0400000000000000" pitchFamily="49" charset="-128"/>
              </a:rPr>
              <a:t>年～</a:t>
            </a:r>
          </a:p>
        </p:txBody>
      </p:sp>
      <p:sp>
        <p:nvSpPr>
          <p:cNvPr id="10" name="角丸四角形 9"/>
          <p:cNvSpPr/>
          <p:nvPr/>
        </p:nvSpPr>
        <p:spPr>
          <a:xfrm>
            <a:off x="665820" y="2708920"/>
            <a:ext cx="936104" cy="288032"/>
          </a:xfrm>
          <a:prstGeom prst="roundRect">
            <a:avLst>
              <a:gd name="adj" fmla="val 3640"/>
            </a:avLst>
          </a:prstGeom>
          <a:solidFill>
            <a:srgbClr val="66FFFF">
              <a:alpha val="50000"/>
            </a:srgb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aphicFrame>
        <p:nvGraphicFramePr>
          <p:cNvPr id="6" name="表 5"/>
          <p:cNvGraphicFramePr>
            <a:graphicFrameLocks noGrp="1"/>
          </p:cNvGraphicFramePr>
          <p:nvPr/>
        </p:nvGraphicFramePr>
        <p:xfrm>
          <a:off x="2267744" y="437728"/>
          <a:ext cx="6696744" cy="5943600"/>
        </p:xfrm>
        <a:graphic>
          <a:graphicData uri="http://schemas.openxmlformats.org/drawingml/2006/table">
            <a:tbl>
              <a:tblPr firstRow="1">
                <a:tableStyleId>{5940675A-B579-460E-94D1-54222C63F5DA}</a:tableStyleId>
              </a:tblPr>
              <a:tblGrid>
                <a:gridCol w="1674186">
                  <a:extLst>
                    <a:ext uri="{9D8B030D-6E8A-4147-A177-3AD203B41FA5}">
                      <a16:colId xmlns:a16="http://schemas.microsoft.com/office/drawing/2014/main" val="20000"/>
                    </a:ext>
                  </a:extLst>
                </a:gridCol>
                <a:gridCol w="1674186">
                  <a:extLst>
                    <a:ext uri="{9D8B030D-6E8A-4147-A177-3AD203B41FA5}">
                      <a16:colId xmlns:a16="http://schemas.microsoft.com/office/drawing/2014/main" val="20001"/>
                    </a:ext>
                  </a:extLst>
                </a:gridCol>
                <a:gridCol w="1674186">
                  <a:extLst>
                    <a:ext uri="{9D8B030D-6E8A-4147-A177-3AD203B41FA5}">
                      <a16:colId xmlns:a16="http://schemas.microsoft.com/office/drawing/2014/main" val="20002"/>
                    </a:ext>
                  </a:extLst>
                </a:gridCol>
                <a:gridCol w="1674186">
                  <a:extLst>
                    <a:ext uri="{9D8B030D-6E8A-4147-A177-3AD203B41FA5}">
                      <a16:colId xmlns:a16="http://schemas.microsoft.com/office/drawing/2014/main" val="20003"/>
                    </a:ext>
                  </a:extLst>
                </a:gridCol>
              </a:tblGrid>
              <a:tr h="504056">
                <a:tc>
                  <a:txBody>
                    <a:bodyPr/>
                    <a:lstStyle/>
                    <a:p>
                      <a:pPr algn="ctr"/>
                      <a:r>
                        <a:rPr kumimoji="1" lang="ja-JP" altLang="en-US" sz="1400" dirty="0">
                          <a:solidFill>
                            <a:schemeClr val="bg1"/>
                          </a:solidFill>
                        </a:rPr>
                        <a:t>改革前の課題</a:t>
                      </a:r>
                      <a:endParaRPr kumimoji="1" lang="en-US" altLang="ja-JP" sz="1400" dirty="0">
                        <a:solidFill>
                          <a:schemeClr val="bg1"/>
                        </a:solidFill>
                      </a:endParaRPr>
                    </a:p>
                    <a:p>
                      <a:pPr algn="ctr"/>
                      <a:r>
                        <a:rPr kumimoji="1" lang="ja-JP" altLang="en-US" sz="1400" dirty="0">
                          <a:solidFill>
                            <a:schemeClr val="bg1"/>
                          </a:solidFill>
                        </a:rPr>
                        <a:t>（</a:t>
                      </a:r>
                      <a:r>
                        <a:rPr kumimoji="1" lang="en-US" altLang="ja-JP" sz="1400" dirty="0">
                          <a:solidFill>
                            <a:schemeClr val="bg1"/>
                          </a:solidFill>
                        </a:rPr>
                        <a:t>Why</a:t>
                      </a:r>
                      <a:r>
                        <a:rPr kumimoji="1" lang="ja-JP" altLang="en-US" sz="1400" dirty="0">
                          <a:solidFill>
                            <a:schemeClr val="bg1"/>
                          </a:solidFill>
                        </a:rPr>
                        <a:t>）</a:t>
                      </a:r>
                    </a:p>
                  </a:txBody>
                  <a:tcPr>
                    <a:solidFill>
                      <a:schemeClr val="accent1"/>
                    </a:solidFill>
                  </a:tcPr>
                </a:tc>
                <a:tc>
                  <a:txBody>
                    <a:bodyPr/>
                    <a:lstStyle/>
                    <a:p>
                      <a:pPr algn="ctr"/>
                      <a:r>
                        <a:rPr kumimoji="1" lang="ja-JP" altLang="en-US" sz="1400" dirty="0">
                          <a:solidFill>
                            <a:schemeClr val="bg1"/>
                          </a:solidFill>
                        </a:rPr>
                        <a:t>改革の方向性</a:t>
                      </a:r>
                      <a:endParaRPr kumimoji="1" lang="en-US" altLang="ja-JP" sz="1400" dirty="0">
                        <a:solidFill>
                          <a:schemeClr val="bg1"/>
                        </a:solidFill>
                      </a:endParaRPr>
                    </a:p>
                    <a:p>
                      <a:pPr algn="ctr"/>
                      <a:r>
                        <a:rPr kumimoji="1" lang="ja-JP" altLang="en-US" sz="1400" dirty="0">
                          <a:solidFill>
                            <a:schemeClr val="bg1"/>
                          </a:solidFill>
                        </a:rPr>
                        <a:t>（</a:t>
                      </a:r>
                      <a:r>
                        <a:rPr kumimoji="1" lang="en-US" altLang="ja-JP" sz="1400" dirty="0">
                          <a:solidFill>
                            <a:schemeClr val="bg1"/>
                          </a:solidFill>
                        </a:rPr>
                        <a:t>Vision)</a:t>
                      </a:r>
                      <a:endParaRPr kumimoji="1" lang="ja-JP" altLang="en-US" sz="1400" dirty="0">
                        <a:solidFill>
                          <a:schemeClr val="bg1"/>
                        </a:solidFill>
                      </a:endParaRPr>
                    </a:p>
                  </a:txBody>
                  <a:tcPr>
                    <a:solidFill>
                      <a:schemeClr val="accent1"/>
                    </a:solidFill>
                  </a:tcPr>
                </a:tc>
                <a:tc>
                  <a:txBody>
                    <a:bodyPr/>
                    <a:lstStyle/>
                    <a:p>
                      <a:pPr algn="ctr"/>
                      <a:r>
                        <a:rPr kumimoji="1" lang="ja-JP" altLang="en-US" sz="1400" dirty="0">
                          <a:solidFill>
                            <a:schemeClr val="bg1"/>
                          </a:solidFill>
                        </a:rPr>
                        <a:t>何をどう改革したか</a:t>
                      </a:r>
                      <a:endParaRPr kumimoji="1" lang="en-US" altLang="ja-JP" sz="1400" dirty="0">
                        <a:solidFill>
                          <a:schemeClr val="bg1"/>
                        </a:solidFill>
                      </a:endParaRPr>
                    </a:p>
                    <a:p>
                      <a:pPr algn="ctr"/>
                      <a:r>
                        <a:rPr kumimoji="1" lang="ja-JP" altLang="en-US" sz="1400" dirty="0">
                          <a:solidFill>
                            <a:schemeClr val="bg1"/>
                          </a:solidFill>
                        </a:rPr>
                        <a:t>（</a:t>
                      </a:r>
                      <a:r>
                        <a:rPr kumimoji="1" lang="en-US" altLang="ja-JP" sz="1400" dirty="0">
                          <a:solidFill>
                            <a:schemeClr val="bg1"/>
                          </a:solidFill>
                        </a:rPr>
                        <a:t>What</a:t>
                      </a:r>
                      <a:r>
                        <a:rPr kumimoji="1" lang="ja-JP" altLang="en-US" sz="1400" dirty="0">
                          <a:solidFill>
                            <a:schemeClr val="bg1"/>
                          </a:solidFill>
                        </a:rPr>
                        <a:t>）</a:t>
                      </a:r>
                    </a:p>
                  </a:txBody>
                  <a:tcPr>
                    <a:solidFill>
                      <a:schemeClr val="accent1"/>
                    </a:solidFill>
                  </a:tcPr>
                </a:tc>
                <a:tc>
                  <a:txBody>
                    <a:bodyPr/>
                    <a:lstStyle/>
                    <a:p>
                      <a:pPr algn="ctr"/>
                      <a:r>
                        <a:rPr kumimoji="1" lang="ja-JP" altLang="en-US" sz="1400" dirty="0">
                          <a:solidFill>
                            <a:schemeClr val="bg1"/>
                          </a:solidFill>
                        </a:rPr>
                        <a:t>主な成果</a:t>
                      </a:r>
                      <a:endParaRPr kumimoji="1" lang="en-US" altLang="ja-JP" sz="1400" dirty="0">
                        <a:solidFill>
                          <a:schemeClr val="bg1"/>
                        </a:solidFill>
                      </a:endParaRPr>
                    </a:p>
                    <a:p>
                      <a:pPr algn="ctr"/>
                      <a:r>
                        <a:rPr kumimoji="1" lang="ja-JP" altLang="en-US" sz="1400" dirty="0">
                          <a:solidFill>
                            <a:schemeClr val="bg1"/>
                          </a:solidFill>
                        </a:rPr>
                        <a:t>（</a:t>
                      </a:r>
                      <a:r>
                        <a:rPr kumimoji="1" lang="en-US" altLang="ja-JP" sz="1400" dirty="0">
                          <a:solidFill>
                            <a:schemeClr val="bg1"/>
                          </a:solidFill>
                        </a:rPr>
                        <a:t>Outcome</a:t>
                      </a:r>
                      <a:r>
                        <a:rPr kumimoji="1" lang="ja-JP" altLang="en-US" sz="1400" dirty="0">
                          <a:solidFill>
                            <a:schemeClr val="bg1"/>
                          </a:solidFill>
                        </a:rPr>
                        <a:t>）</a:t>
                      </a:r>
                    </a:p>
                  </a:txBody>
                  <a:tcPr>
                    <a:solidFill>
                      <a:schemeClr val="accent1"/>
                    </a:solidFill>
                  </a:tcPr>
                </a:tc>
                <a:extLst>
                  <a:ext uri="{0D108BD9-81ED-4DB2-BD59-A6C34878D82A}">
                    <a16:rowId xmlns:a16="http://schemas.microsoft.com/office/drawing/2014/main" val="10000"/>
                  </a:ext>
                </a:extLst>
              </a:tr>
              <a:tr h="5386496">
                <a:tc>
                  <a:txBody>
                    <a:bodyPr/>
                    <a:lstStyle/>
                    <a:p>
                      <a:pPr algn="l"/>
                      <a:r>
                        <a:rPr kumimoji="1" lang="ja-JP" altLang="en-US" sz="1400" dirty="0"/>
                        <a:t>・</a:t>
                      </a:r>
                      <a:r>
                        <a:rPr kumimoji="1" lang="en-US" altLang="ja-JP" sz="1400" dirty="0"/>
                        <a:t>2012</a:t>
                      </a:r>
                      <a:r>
                        <a:rPr kumimoji="1" lang="ja-JP" altLang="en-US" sz="1400" dirty="0"/>
                        <a:t>年</a:t>
                      </a:r>
                      <a:r>
                        <a:rPr kumimoji="1" lang="en-US" altLang="ja-JP" sz="1400" dirty="0"/>
                        <a:t>4</a:t>
                      </a:r>
                      <a:r>
                        <a:rPr kumimoji="1" lang="ja-JP" altLang="en-US" sz="1400" dirty="0"/>
                        <a:t>月時点で、都市計画道路は総延長約</a:t>
                      </a:r>
                      <a:r>
                        <a:rPr kumimoji="1" lang="en-US" altLang="ja-JP" sz="1400" dirty="0"/>
                        <a:t>450</a:t>
                      </a:r>
                      <a:r>
                        <a:rPr kumimoji="1" lang="ja-JP" altLang="en-US" sz="1400" dirty="0"/>
                        <a:t>ｋｍのうち約</a:t>
                      </a:r>
                      <a:r>
                        <a:rPr kumimoji="1" lang="en-US" altLang="ja-JP" sz="1400" dirty="0"/>
                        <a:t>85</a:t>
                      </a:r>
                      <a:r>
                        <a:rPr kumimoji="1" lang="ja-JP" altLang="en-US" sz="1400" dirty="0"/>
                        <a:t>ｋｍ（約</a:t>
                      </a:r>
                      <a:r>
                        <a:rPr kumimoji="1" lang="en-US" altLang="ja-JP" sz="1400" dirty="0"/>
                        <a:t>19</a:t>
                      </a:r>
                      <a:r>
                        <a:rPr kumimoji="1" lang="ja-JP" altLang="en-US" sz="1400" dirty="0"/>
                        <a:t>％）、市営の都市計画公園・緑地は総面積約</a:t>
                      </a:r>
                      <a:r>
                        <a:rPr kumimoji="1" lang="en-US" altLang="ja-JP" sz="1400" dirty="0"/>
                        <a:t>992ha</a:t>
                      </a:r>
                      <a:r>
                        <a:rPr kumimoji="1" lang="ja-JP" altLang="en-US" sz="1400" dirty="0"/>
                        <a:t>のうち約</a:t>
                      </a:r>
                      <a:r>
                        <a:rPr kumimoji="1" lang="en-US" altLang="ja-JP" sz="1400" dirty="0"/>
                        <a:t>133ha</a:t>
                      </a:r>
                      <a:r>
                        <a:rPr kumimoji="1" lang="ja-JP" altLang="en-US" sz="1400" dirty="0"/>
                        <a:t>（約</a:t>
                      </a:r>
                      <a:r>
                        <a:rPr kumimoji="1" lang="en-US" altLang="ja-JP" sz="1400" dirty="0"/>
                        <a:t>13</a:t>
                      </a:r>
                      <a:r>
                        <a:rPr kumimoji="1" lang="ja-JP" altLang="en-US" sz="1400" dirty="0"/>
                        <a:t>％）が事業未着手であった。</a:t>
                      </a:r>
                      <a:endParaRPr kumimoji="1" lang="en-US" altLang="ja-JP" sz="1400" dirty="0"/>
                    </a:p>
                    <a:p>
                      <a:pPr algn="l"/>
                      <a:endParaRPr kumimoji="1" lang="en-US" altLang="ja-JP" sz="1400" dirty="0"/>
                    </a:p>
                    <a:p>
                      <a:pPr algn="l"/>
                      <a:r>
                        <a:rPr kumimoji="1" lang="ja-JP" altLang="en-US" sz="1400" dirty="0"/>
                        <a:t>・本市の厳しい財政状況の中、現計画の道路や公園・緑地の整備には事業の長期化が予想され、計画区域内の建築制限の長期化が懸念された。</a:t>
                      </a:r>
                    </a:p>
                  </a:txBody>
                  <a:tcPr/>
                </a:tc>
                <a:tc>
                  <a:txBody>
                    <a:bodyPr/>
                    <a:lstStyle/>
                    <a:p>
                      <a:pPr algn="l"/>
                      <a:r>
                        <a:rPr kumimoji="1" lang="ja-JP" altLang="en-US" sz="1400" dirty="0"/>
                        <a:t>・都市計画道路や公園・緑地が主に決定された高度成長期からの社会経済状況の変化を踏まえて、事業未着手の計画について整備の必要性を改めて検証し、真に必要と判断されるもの以外は計画の見直しを行うこととした。</a:t>
                      </a:r>
                    </a:p>
                  </a:txBody>
                  <a:tcPr/>
                </a:tc>
                <a:tc>
                  <a:txBody>
                    <a:bodyPr/>
                    <a:lstStyle/>
                    <a:p>
                      <a:pPr algn="l"/>
                      <a:r>
                        <a:rPr kumimoji="1" lang="ja-JP" altLang="en-US" sz="1400" dirty="0"/>
                        <a:t>・都市計画道路については、事業未着手路線である延長約</a:t>
                      </a:r>
                      <a:r>
                        <a:rPr kumimoji="1" lang="en-US" altLang="ja-JP" sz="1400" dirty="0"/>
                        <a:t>85</a:t>
                      </a:r>
                      <a:r>
                        <a:rPr kumimoji="1" lang="ja-JP" altLang="en-US" sz="1400" dirty="0"/>
                        <a:t>ｋｍのうち、約</a:t>
                      </a:r>
                      <a:r>
                        <a:rPr kumimoji="1" lang="en-US" altLang="ja-JP" sz="1400" dirty="0"/>
                        <a:t>40</a:t>
                      </a:r>
                      <a:r>
                        <a:rPr kumimoji="1" lang="ja-JP" altLang="en-US" sz="1400" dirty="0"/>
                        <a:t>％に相当する延長約</a:t>
                      </a:r>
                      <a:r>
                        <a:rPr kumimoji="1" lang="en-US" altLang="ja-JP" sz="1400" dirty="0"/>
                        <a:t>34</a:t>
                      </a:r>
                      <a:r>
                        <a:rPr kumimoji="1" lang="ja-JP" altLang="en-US" sz="1400" dirty="0"/>
                        <a:t>ｋｍについて、計画を見直した（</a:t>
                      </a:r>
                      <a:r>
                        <a:rPr kumimoji="1" lang="en-US" altLang="ja-JP" sz="1400" dirty="0"/>
                        <a:t>2013.4</a:t>
                      </a:r>
                      <a:r>
                        <a:rPr kumimoji="1" lang="ja-JP" altLang="en-US" sz="1400" dirty="0"/>
                        <a:t>実施）</a:t>
                      </a:r>
                      <a:endParaRPr kumimoji="1" lang="en-US" altLang="ja-JP" sz="1400" dirty="0"/>
                    </a:p>
                    <a:p>
                      <a:pPr algn="l"/>
                      <a:endParaRPr kumimoji="1" lang="en-US" altLang="ja-JP" sz="1400" dirty="0"/>
                    </a:p>
                    <a:p>
                      <a:pPr algn="l"/>
                      <a:r>
                        <a:rPr kumimoji="1" lang="ja-JP" altLang="en-US" sz="1400" dirty="0"/>
                        <a:t>・都市計画公園・緑地（市営）については、未着手である面積約</a:t>
                      </a:r>
                      <a:r>
                        <a:rPr kumimoji="1" lang="en-US" altLang="ja-JP" sz="1400" dirty="0"/>
                        <a:t>133ha</a:t>
                      </a:r>
                      <a:r>
                        <a:rPr kumimoji="1" lang="ja-JP" altLang="en-US" sz="1400" dirty="0"/>
                        <a:t>のうち、約</a:t>
                      </a:r>
                      <a:r>
                        <a:rPr kumimoji="1" lang="en-US" altLang="ja-JP" sz="1400" dirty="0"/>
                        <a:t>56</a:t>
                      </a:r>
                      <a:r>
                        <a:rPr kumimoji="1" lang="ja-JP" altLang="en-US" sz="1400" dirty="0"/>
                        <a:t>％に相当する面積約</a:t>
                      </a:r>
                      <a:r>
                        <a:rPr kumimoji="1" lang="en-US" altLang="ja-JP" sz="1400"/>
                        <a:t>74ha</a:t>
                      </a:r>
                      <a:r>
                        <a:rPr kumimoji="1" lang="ja-JP" altLang="en-US" sz="1400" dirty="0"/>
                        <a:t>について、計画を見直した（</a:t>
                      </a:r>
                      <a:r>
                        <a:rPr kumimoji="1" lang="en-US" altLang="ja-JP" sz="1400" dirty="0"/>
                        <a:t>2014.4</a:t>
                      </a:r>
                      <a:r>
                        <a:rPr kumimoji="1" lang="ja-JP" altLang="en-US" sz="1400" dirty="0"/>
                        <a:t>実施）</a:t>
                      </a:r>
                    </a:p>
                  </a:txBody>
                  <a:tcPr/>
                </a:tc>
                <a:tc>
                  <a:txBody>
                    <a:bodyPr/>
                    <a:lstStyle/>
                    <a:p>
                      <a:pPr algn="l"/>
                      <a:r>
                        <a:rPr kumimoji="1" lang="ja-JP" altLang="en-US" sz="1400" dirty="0"/>
                        <a:t>・都市計画道路については、今後必要と見込んでいた事業費及び必要年数の削減効果が見込める</a:t>
                      </a:r>
                      <a:endParaRPr kumimoji="1" lang="en-US" altLang="ja-JP" sz="1400" dirty="0"/>
                    </a:p>
                    <a:p>
                      <a:pPr algn="l"/>
                      <a:r>
                        <a:rPr kumimoji="1" lang="ja-JP" altLang="en-US" sz="1400" dirty="0"/>
                        <a:t>（</a:t>
                      </a:r>
                      <a:r>
                        <a:rPr kumimoji="1" lang="en-US" altLang="ja-JP" sz="1400" dirty="0"/>
                        <a:t>9800</a:t>
                      </a:r>
                      <a:r>
                        <a:rPr kumimoji="1" lang="ja-JP" altLang="en-US" sz="1400" dirty="0"/>
                        <a:t>億⇒</a:t>
                      </a:r>
                      <a:r>
                        <a:rPr kumimoji="1" lang="en-US" altLang="ja-JP" sz="1400" u="none" dirty="0"/>
                        <a:t>5700</a:t>
                      </a:r>
                      <a:r>
                        <a:rPr kumimoji="1" lang="ja-JP" altLang="en-US" sz="1400" dirty="0"/>
                        <a:t>億</a:t>
                      </a:r>
                      <a:endParaRPr kumimoji="1" lang="en-US" altLang="ja-JP" sz="1400" dirty="0"/>
                    </a:p>
                    <a:p>
                      <a:pPr algn="l"/>
                      <a:r>
                        <a:rPr kumimoji="1" lang="ja-JP" altLang="en-US" sz="1400" dirty="0"/>
                        <a:t>　　　△</a:t>
                      </a:r>
                      <a:r>
                        <a:rPr kumimoji="1" lang="en-US" altLang="ja-JP" sz="1400" u="none" dirty="0"/>
                        <a:t>4,100</a:t>
                      </a:r>
                      <a:r>
                        <a:rPr kumimoji="1" lang="ja-JP" altLang="en-US" sz="1400" dirty="0"/>
                        <a:t>億円）</a:t>
                      </a:r>
                      <a:endParaRPr kumimoji="1" lang="en-US" altLang="ja-JP" sz="1400" dirty="0"/>
                    </a:p>
                    <a:p>
                      <a:pPr algn="l"/>
                      <a:r>
                        <a:rPr kumimoji="1" lang="ja-JP" altLang="en-US" sz="1400" dirty="0"/>
                        <a:t>（</a:t>
                      </a:r>
                      <a:r>
                        <a:rPr kumimoji="1" lang="en-US" altLang="ja-JP" sz="1400" dirty="0"/>
                        <a:t>70</a:t>
                      </a:r>
                      <a:r>
                        <a:rPr kumimoji="1" lang="ja-JP" altLang="en-US" sz="1400" dirty="0"/>
                        <a:t>年以上⇒約</a:t>
                      </a:r>
                      <a:r>
                        <a:rPr kumimoji="1" lang="en-US" altLang="ja-JP" sz="1400" dirty="0"/>
                        <a:t>30</a:t>
                      </a:r>
                      <a:r>
                        <a:rPr kumimoji="1" lang="ja-JP" altLang="en-US" sz="1400" dirty="0"/>
                        <a:t>年）</a:t>
                      </a:r>
                      <a:endParaRPr kumimoji="1" lang="en-US" altLang="ja-JP" sz="1400" dirty="0"/>
                    </a:p>
                    <a:p>
                      <a:pPr algn="l"/>
                      <a:endParaRPr kumimoji="1" lang="en-US" altLang="ja-JP" sz="1400" dirty="0"/>
                    </a:p>
                    <a:p>
                      <a:pPr algn="l"/>
                      <a:r>
                        <a:rPr kumimoji="1" lang="ja-JP" altLang="en-US" sz="1400" dirty="0"/>
                        <a:t>・都市計画公園・緑地については、今後必要と見込んでいた事業費及び必要年数の削減効果が見込める</a:t>
                      </a:r>
                      <a:endParaRPr kumimoji="1" lang="en-US" altLang="ja-JP" sz="1400" dirty="0"/>
                    </a:p>
                    <a:p>
                      <a:pPr algn="l"/>
                      <a:r>
                        <a:rPr kumimoji="1" lang="ja-JP" altLang="en-US" sz="1400" dirty="0"/>
                        <a:t>（</a:t>
                      </a:r>
                      <a:r>
                        <a:rPr kumimoji="1" lang="en-US" altLang="ja-JP" sz="1400" dirty="0"/>
                        <a:t>4140</a:t>
                      </a:r>
                      <a:r>
                        <a:rPr kumimoji="1" lang="ja-JP" altLang="en-US" sz="1400" dirty="0"/>
                        <a:t>億⇒</a:t>
                      </a:r>
                      <a:r>
                        <a:rPr kumimoji="1" lang="en-US" altLang="ja-JP" sz="1400" dirty="0"/>
                        <a:t>460</a:t>
                      </a:r>
                      <a:r>
                        <a:rPr kumimoji="1" lang="ja-JP" altLang="en-US" sz="1400" dirty="0"/>
                        <a:t>億</a:t>
                      </a:r>
                      <a:endParaRPr kumimoji="1" lang="en-US" altLang="ja-JP" sz="1400" dirty="0"/>
                    </a:p>
                    <a:p>
                      <a:pPr algn="l"/>
                      <a:r>
                        <a:rPr kumimoji="1" lang="ja-JP" altLang="en-US" sz="1400" dirty="0"/>
                        <a:t>　　　△</a:t>
                      </a:r>
                      <a:r>
                        <a:rPr kumimoji="1" lang="en-US" altLang="ja-JP" sz="1400" dirty="0"/>
                        <a:t>3,680</a:t>
                      </a:r>
                      <a:r>
                        <a:rPr kumimoji="1" lang="ja-JP" altLang="en-US" sz="1400" dirty="0"/>
                        <a:t>億円）</a:t>
                      </a:r>
                      <a:endParaRPr kumimoji="1" lang="en-US" altLang="ja-JP" sz="1400" dirty="0"/>
                    </a:p>
                    <a:p>
                      <a:pPr algn="l"/>
                      <a:r>
                        <a:rPr kumimoji="1" lang="ja-JP" altLang="en-US" sz="1400" dirty="0"/>
                        <a:t>（</a:t>
                      </a:r>
                      <a:r>
                        <a:rPr kumimoji="1" lang="en-US" altLang="ja-JP" sz="1400" dirty="0"/>
                        <a:t>240</a:t>
                      </a:r>
                      <a:r>
                        <a:rPr kumimoji="1" lang="ja-JP" altLang="en-US" sz="1400" dirty="0"/>
                        <a:t>年⇒約</a:t>
                      </a:r>
                      <a:r>
                        <a:rPr kumimoji="1" lang="en-US" altLang="ja-JP" sz="1400" dirty="0"/>
                        <a:t>30</a:t>
                      </a:r>
                      <a:r>
                        <a:rPr kumimoji="1" lang="ja-JP" altLang="en-US" sz="1400" dirty="0"/>
                        <a:t>年）</a:t>
                      </a:r>
                      <a:endParaRPr kumimoji="1" lang="en-US" altLang="ja-JP" sz="1400" dirty="0"/>
                    </a:p>
                    <a:p>
                      <a:pPr algn="l"/>
                      <a:endParaRPr kumimoji="1" lang="en-US" altLang="ja-JP" sz="1400" dirty="0"/>
                    </a:p>
                    <a:p>
                      <a:pPr algn="l"/>
                      <a:r>
                        <a:rPr kumimoji="1" lang="ja-JP" altLang="en-US" sz="1400" dirty="0"/>
                        <a:t>・見直しにより、長期化してきた建築制限が解除された。</a:t>
                      </a:r>
                      <a:endParaRPr kumimoji="1" lang="en-US" altLang="ja-JP" sz="1400" dirty="0"/>
                    </a:p>
                    <a:p>
                      <a:pPr algn="l"/>
                      <a:endParaRPr kumimoji="1" lang="ja-JP" altLang="en-US" sz="1400" dirty="0"/>
                    </a:p>
                  </a:txBody>
                  <a:tcPr/>
                </a:tc>
                <a:extLst>
                  <a:ext uri="{0D108BD9-81ED-4DB2-BD59-A6C34878D82A}">
                    <a16:rowId xmlns:a16="http://schemas.microsoft.com/office/drawing/2014/main" val="10001"/>
                  </a:ext>
                </a:extLst>
              </a:tr>
            </a:tbl>
          </a:graphicData>
        </a:graphic>
      </p:graphicFrame>
      <p:sp>
        <p:nvSpPr>
          <p:cNvPr id="9" name="テキスト ボックス 8"/>
          <p:cNvSpPr txBox="1"/>
          <p:nvPr/>
        </p:nvSpPr>
        <p:spPr>
          <a:xfrm>
            <a:off x="0" y="0"/>
            <a:ext cx="7812360" cy="338554"/>
          </a:xfrm>
          <a:prstGeom prst="rect">
            <a:avLst/>
          </a:prstGeom>
          <a:noFill/>
        </p:spPr>
        <p:txBody>
          <a:bodyPr wrap="square" rtlCol="0">
            <a:spAutoFit/>
          </a:bodyPr>
          <a:lstStyle/>
          <a:p>
            <a:r>
              <a:rPr kumimoji="1" lang="ja-JP" altLang="en-US" sz="1600" u="sng" dirty="0">
                <a:latin typeface="BIZ UDゴシック" panose="020B0400000000000000" pitchFamily="49" charset="-128"/>
                <a:ea typeface="BIZ UDゴシック" panose="020B0400000000000000" pitchFamily="49" charset="-128"/>
              </a:rPr>
              <a:t>都市計画道路・公園等の見直し</a:t>
            </a:r>
            <a:endParaRPr kumimoji="1" lang="en-US" altLang="ja-JP" sz="1600" u="sng" dirty="0">
              <a:latin typeface="BIZ UDゴシック" panose="020B0400000000000000" pitchFamily="49" charset="-128"/>
              <a:ea typeface="BIZ UDゴシック" panose="020B0400000000000000" pitchFamily="49" charset="-128"/>
            </a:endParaRPr>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343</a:t>
            </a:fld>
            <a:endParaRPr lang="ja-JP" altLang="en-US"/>
          </a:p>
        </p:txBody>
      </p:sp>
    </p:spTree>
    <p:extLst>
      <p:ext uri="{BB962C8B-B14F-4D97-AF65-F5344CB8AC3E}">
        <p14:creationId xmlns:p14="http://schemas.microsoft.com/office/powerpoint/2010/main" val="3845312241"/>
      </p:ext>
    </p:extLst>
  </p:cSld>
  <p:clrMapOvr>
    <a:masterClrMapping/>
  </p:clrMapOvr>
</p:sld>
</file>

<file path=ppt/slides/slide3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角丸四角形 6"/>
          <p:cNvSpPr/>
          <p:nvPr/>
        </p:nvSpPr>
        <p:spPr>
          <a:xfrm>
            <a:off x="7308303" y="3433346"/>
            <a:ext cx="1689721" cy="1795853"/>
          </a:xfrm>
          <a:prstGeom prst="roundRect">
            <a:avLst>
              <a:gd name="adj" fmla="val 3640"/>
            </a:avLst>
          </a:prstGeom>
          <a:solidFill>
            <a:srgbClr val="05E0DB">
              <a:lumMod val="60000"/>
              <a:lumOff val="40000"/>
              <a:alpha val="50000"/>
            </a:srgbClr>
          </a:solidFill>
          <a:ln w="38100" cap="flat" cmpd="sng" algn="ctr">
            <a:noFill/>
            <a:prstDash val="dash"/>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1" name="角丸四角形 10"/>
          <p:cNvSpPr/>
          <p:nvPr/>
        </p:nvSpPr>
        <p:spPr>
          <a:xfrm>
            <a:off x="5680514" y="1507780"/>
            <a:ext cx="403657" cy="147791"/>
          </a:xfrm>
          <a:prstGeom prst="roundRect">
            <a:avLst>
              <a:gd name="adj" fmla="val 3640"/>
            </a:avLst>
          </a:prstGeom>
          <a:solidFill>
            <a:schemeClr val="accent6">
              <a:lumMod val="60000"/>
              <a:lumOff val="40000"/>
              <a:alpha val="5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dirty="0">
              <a:solidFill>
                <a:prstClr val="white"/>
              </a:solidFill>
              <a:latin typeface="BIZ UDゴシック" panose="020B0400000000000000" pitchFamily="49" charset="-128"/>
              <a:ea typeface="BIZ UDゴシック" panose="020B0400000000000000" pitchFamily="49" charset="-128"/>
            </a:endParaRPr>
          </a:p>
        </p:txBody>
      </p:sp>
      <p:graphicFrame>
        <p:nvGraphicFramePr>
          <p:cNvPr id="6" name="表 5"/>
          <p:cNvGraphicFramePr>
            <a:graphicFrameLocks noGrp="1"/>
          </p:cNvGraphicFramePr>
          <p:nvPr/>
        </p:nvGraphicFramePr>
        <p:xfrm>
          <a:off x="2301277" y="501718"/>
          <a:ext cx="6696748" cy="5863259"/>
        </p:xfrm>
        <a:graphic>
          <a:graphicData uri="http://schemas.openxmlformats.org/drawingml/2006/table">
            <a:tbl>
              <a:tblPr firstRow="1">
                <a:tableStyleId>{616DA210-FB5B-4158-B5E0-FEB733F419BA}</a:tableStyleId>
              </a:tblPr>
              <a:tblGrid>
                <a:gridCol w="1674187">
                  <a:extLst>
                    <a:ext uri="{9D8B030D-6E8A-4147-A177-3AD203B41FA5}">
                      <a16:colId xmlns:a16="http://schemas.microsoft.com/office/drawing/2014/main" val="20000"/>
                    </a:ext>
                  </a:extLst>
                </a:gridCol>
                <a:gridCol w="1674187">
                  <a:extLst>
                    <a:ext uri="{9D8B030D-6E8A-4147-A177-3AD203B41FA5}">
                      <a16:colId xmlns:a16="http://schemas.microsoft.com/office/drawing/2014/main" val="20001"/>
                    </a:ext>
                  </a:extLst>
                </a:gridCol>
                <a:gridCol w="1674187">
                  <a:extLst>
                    <a:ext uri="{9D8B030D-6E8A-4147-A177-3AD203B41FA5}">
                      <a16:colId xmlns:a16="http://schemas.microsoft.com/office/drawing/2014/main" val="20002"/>
                    </a:ext>
                  </a:extLst>
                </a:gridCol>
                <a:gridCol w="1674187">
                  <a:extLst>
                    <a:ext uri="{9D8B030D-6E8A-4147-A177-3AD203B41FA5}">
                      <a16:colId xmlns:a16="http://schemas.microsoft.com/office/drawing/2014/main" val="20003"/>
                    </a:ext>
                  </a:extLst>
                </a:gridCol>
              </a:tblGrid>
              <a:tr h="576058">
                <a:tc>
                  <a:txBody>
                    <a:bodyPr/>
                    <a:lstStyle/>
                    <a:p>
                      <a:pPr algn="ctr"/>
                      <a:r>
                        <a:rPr kumimoji="1" lang="ja-JP" altLang="en-US" sz="1400" dirty="0">
                          <a:solidFill>
                            <a:schemeClr val="bg1"/>
                          </a:solidFill>
                          <a:latin typeface="+mn-lt"/>
                          <a:ea typeface="ＭＳ Ｐゴシック" panose="020B0600070205080204" pitchFamily="50" charset="-128"/>
                        </a:rPr>
                        <a:t>改革前の課題</a:t>
                      </a:r>
                      <a:endParaRPr kumimoji="1" lang="en-US" altLang="ja-JP" sz="1400" dirty="0">
                        <a:solidFill>
                          <a:schemeClr val="bg1"/>
                        </a:solidFill>
                        <a:latin typeface="+mn-lt"/>
                        <a:ea typeface="ＭＳ Ｐゴシック" panose="020B0600070205080204" pitchFamily="50" charset="-128"/>
                      </a:endParaRPr>
                    </a:p>
                    <a:p>
                      <a:pPr algn="ctr"/>
                      <a:r>
                        <a:rPr kumimoji="1" lang="ja-JP" altLang="en-US" sz="1400" dirty="0">
                          <a:solidFill>
                            <a:schemeClr val="bg1"/>
                          </a:solidFill>
                          <a:latin typeface="+mn-lt"/>
                          <a:ea typeface="ＭＳ Ｐゴシック" panose="020B0600070205080204" pitchFamily="50" charset="-128"/>
                        </a:rPr>
                        <a:t>（</a:t>
                      </a:r>
                      <a:r>
                        <a:rPr kumimoji="1" lang="en-US" altLang="ja-JP" sz="1400" dirty="0">
                          <a:solidFill>
                            <a:schemeClr val="bg1"/>
                          </a:solidFill>
                          <a:latin typeface="+mn-lt"/>
                          <a:ea typeface="ＭＳ Ｐゴシック" panose="020B0600070205080204" pitchFamily="50" charset="-128"/>
                        </a:rPr>
                        <a:t>Why</a:t>
                      </a:r>
                      <a:r>
                        <a:rPr kumimoji="1" lang="ja-JP" altLang="en-US" sz="1400" dirty="0">
                          <a:solidFill>
                            <a:schemeClr val="bg1"/>
                          </a:solidFill>
                          <a:latin typeface="+mn-lt"/>
                          <a:ea typeface="ＭＳ Ｐゴシック" panose="020B0600070205080204" pitchFamily="50" charset="-128"/>
                        </a:rPr>
                        <a:t>）</a:t>
                      </a:r>
                    </a:p>
                  </a:txBody>
                  <a:tcPr anchor="ctr">
                    <a:solidFill>
                      <a:schemeClr val="accent1"/>
                    </a:solidFill>
                  </a:tcPr>
                </a:tc>
                <a:tc>
                  <a:txBody>
                    <a:bodyPr/>
                    <a:lstStyle/>
                    <a:p>
                      <a:pPr algn="ctr"/>
                      <a:r>
                        <a:rPr kumimoji="1" lang="ja-JP" altLang="en-US" sz="1400" dirty="0">
                          <a:solidFill>
                            <a:schemeClr val="bg1"/>
                          </a:solidFill>
                          <a:latin typeface="+mn-lt"/>
                          <a:ea typeface="ＭＳ Ｐゴシック" panose="020B0600070205080204" pitchFamily="50" charset="-128"/>
                        </a:rPr>
                        <a:t>改革の方向性</a:t>
                      </a:r>
                      <a:endParaRPr kumimoji="1" lang="en-US" altLang="ja-JP" sz="1400" dirty="0">
                        <a:solidFill>
                          <a:schemeClr val="bg1"/>
                        </a:solidFill>
                        <a:latin typeface="+mn-lt"/>
                        <a:ea typeface="ＭＳ Ｐゴシック" panose="020B0600070205080204" pitchFamily="50" charset="-128"/>
                      </a:endParaRPr>
                    </a:p>
                    <a:p>
                      <a:pPr algn="ctr"/>
                      <a:r>
                        <a:rPr kumimoji="1" lang="ja-JP" altLang="en-US" sz="1400" dirty="0">
                          <a:solidFill>
                            <a:schemeClr val="bg1"/>
                          </a:solidFill>
                          <a:latin typeface="+mn-lt"/>
                          <a:ea typeface="ＭＳ Ｐゴシック" panose="020B0600070205080204" pitchFamily="50" charset="-128"/>
                        </a:rPr>
                        <a:t>（</a:t>
                      </a:r>
                      <a:r>
                        <a:rPr kumimoji="1" lang="en-US" altLang="ja-JP" sz="1400" dirty="0">
                          <a:solidFill>
                            <a:schemeClr val="bg1"/>
                          </a:solidFill>
                          <a:latin typeface="+mn-lt"/>
                          <a:ea typeface="ＭＳ Ｐゴシック" panose="020B0600070205080204" pitchFamily="50" charset="-128"/>
                        </a:rPr>
                        <a:t>Vision)</a:t>
                      </a:r>
                      <a:endParaRPr kumimoji="1" lang="ja-JP" altLang="en-US" sz="1400" dirty="0">
                        <a:solidFill>
                          <a:schemeClr val="bg1"/>
                        </a:solidFill>
                        <a:latin typeface="+mn-lt"/>
                        <a:ea typeface="ＭＳ Ｐゴシック" panose="020B0600070205080204" pitchFamily="50" charset="-128"/>
                      </a:endParaRPr>
                    </a:p>
                  </a:txBody>
                  <a:tcPr anchor="ctr">
                    <a:solidFill>
                      <a:schemeClr val="accent1"/>
                    </a:solidFill>
                  </a:tcPr>
                </a:tc>
                <a:tc>
                  <a:txBody>
                    <a:bodyPr/>
                    <a:lstStyle/>
                    <a:p>
                      <a:pPr algn="ctr"/>
                      <a:r>
                        <a:rPr kumimoji="1" lang="ja-JP" altLang="en-US" sz="1300" dirty="0">
                          <a:solidFill>
                            <a:schemeClr val="bg1"/>
                          </a:solidFill>
                          <a:latin typeface="+mn-lt"/>
                          <a:ea typeface="ＭＳ Ｐゴシック" panose="020B0600070205080204" pitchFamily="50" charset="-128"/>
                        </a:rPr>
                        <a:t>何をどう改革したか</a:t>
                      </a:r>
                      <a:endParaRPr kumimoji="1" lang="en-US" altLang="ja-JP" sz="1300" dirty="0">
                        <a:solidFill>
                          <a:schemeClr val="bg1"/>
                        </a:solidFill>
                        <a:latin typeface="+mn-lt"/>
                        <a:ea typeface="ＭＳ Ｐゴシック" panose="020B0600070205080204" pitchFamily="50" charset="-128"/>
                      </a:endParaRPr>
                    </a:p>
                    <a:p>
                      <a:pPr algn="ctr"/>
                      <a:r>
                        <a:rPr kumimoji="1" lang="ja-JP" altLang="en-US" sz="1400" dirty="0">
                          <a:solidFill>
                            <a:schemeClr val="bg1"/>
                          </a:solidFill>
                          <a:latin typeface="+mn-lt"/>
                          <a:ea typeface="ＭＳ Ｐゴシック" panose="020B0600070205080204" pitchFamily="50" charset="-128"/>
                        </a:rPr>
                        <a:t>（</a:t>
                      </a:r>
                      <a:r>
                        <a:rPr kumimoji="1" lang="en-US" altLang="ja-JP" sz="1400" dirty="0">
                          <a:solidFill>
                            <a:schemeClr val="bg1"/>
                          </a:solidFill>
                          <a:latin typeface="+mn-lt"/>
                          <a:ea typeface="ＭＳ Ｐゴシック" panose="020B0600070205080204" pitchFamily="50" charset="-128"/>
                        </a:rPr>
                        <a:t>What</a:t>
                      </a:r>
                      <a:r>
                        <a:rPr kumimoji="1" lang="ja-JP" altLang="en-US" sz="1400" dirty="0">
                          <a:solidFill>
                            <a:schemeClr val="bg1"/>
                          </a:solidFill>
                          <a:latin typeface="+mn-lt"/>
                          <a:ea typeface="ＭＳ Ｐゴシック" panose="020B0600070205080204" pitchFamily="50" charset="-128"/>
                        </a:rPr>
                        <a:t>）</a:t>
                      </a:r>
                    </a:p>
                  </a:txBody>
                  <a:tcPr anchor="ctr">
                    <a:solidFill>
                      <a:schemeClr val="accent1"/>
                    </a:solidFill>
                  </a:tcPr>
                </a:tc>
                <a:tc>
                  <a:txBody>
                    <a:bodyPr/>
                    <a:lstStyle/>
                    <a:p>
                      <a:pPr algn="ctr"/>
                      <a:r>
                        <a:rPr kumimoji="1" lang="ja-JP" altLang="en-US" sz="1400" dirty="0">
                          <a:solidFill>
                            <a:schemeClr val="bg1"/>
                          </a:solidFill>
                          <a:latin typeface="+mn-lt"/>
                          <a:ea typeface="ＭＳ Ｐゴシック" panose="020B0600070205080204" pitchFamily="50" charset="-128"/>
                        </a:rPr>
                        <a:t>主な成果</a:t>
                      </a:r>
                      <a:endParaRPr kumimoji="1" lang="en-US" altLang="ja-JP" sz="1400" dirty="0">
                        <a:solidFill>
                          <a:schemeClr val="bg1"/>
                        </a:solidFill>
                        <a:latin typeface="+mn-lt"/>
                        <a:ea typeface="ＭＳ Ｐゴシック" panose="020B0600070205080204" pitchFamily="50" charset="-128"/>
                      </a:endParaRPr>
                    </a:p>
                    <a:p>
                      <a:pPr algn="ctr"/>
                      <a:r>
                        <a:rPr kumimoji="1" lang="ja-JP" altLang="en-US" sz="1400" dirty="0">
                          <a:solidFill>
                            <a:schemeClr val="bg1"/>
                          </a:solidFill>
                          <a:latin typeface="+mn-lt"/>
                          <a:ea typeface="ＭＳ Ｐゴシック" panose="020B0600070205080204" pitchFamily="50" charset="-128"/>
                        </a:rPr>
                        <a:t>（</a:t>
                      </a:r>
                      <a:r>
                        <a:rPr kumimoji="1" lang="en-US" altLang="ja-JP" sz="1400" dirty="0">
                          <a:solidFill>
                            <a:schemeClr val="bg1"/>
                          </a:solidFill>
                          <a:latin typeface="+mn-lt"/>
                          <a:ea typeface="ＭＳ Ｐゴシック" panose="020B0600070205080204" pitchFamily="50" charset="-128"/>
                        </a:rPr>
                        <a:t>Outcome</a:t>
                      </a:r>
                      <a:r>
                        <a:rPr kumimoji="1" lang="ja-JP" altLang="en-US" sz="1400" dirty="0">
                          <a:solidFill>
                            <a:schemeClr val="bg1"/>
                          </a:solidFill>
                          <a:latin typeface="+mn-lt"/>
                          <a:ea typeface="ＭＳ Ｐゴシック" panose="020B0600070205080204" pitchFamily="50" charset="-128"/>
                        </a:rPr>
                        <a:t>）</a:t>
                      </a:r>
                    </a:p>
                  </a:txBody>
                  <a:tcPr anchor="ctr">
                    <a:solidFill>
                      <a:schemeClr val="accent1"/>
                    </a:solidFill>
                  </a:tcPr>
                </a:tc>
                <a:extLst>
                  <a:ext uri="{0D108BD9-81ED-4DB2-BD59-A6C34878D82A}">
                    <a16:rowId xmlns:a16="http://schemas.microsoft.com/office/drawing/2014/main" val="10000"/>
                  </a:ext>
                </a:extLst>
              </a:tr>
              <a:tr h="5287201">
                <a:tc>
                  <a:txBody>
                    <a:bodyPr/>
                    <a:lstStyle/>
                    <a:p>
                      <a:pPr marL="72000" indent="-457200" algn="just">
                        <a:lnSpc>
                          <a:spcPct val="100000"/>
                        </a:lnSpc>
                      </a:pPr>
                      <a:r>
                        <a:rPr kumimoji="1" lang="ja-JP" altLang="ja-JP" sz="1300" kern="1200" dirty="0">
                          <a:latin typeface="+mn-lt"/>
                          <a:ea typeface="ＭＳ Ｐゴシック" panose="020B0600070205080204" pitchFamily="50" charset="-128"/>
                        </a:rPr>
                        <a:t>・大阪が再び力強く成長する都市となるためには、これまでの仕組みを大きく転換し、不必要な規制等があれば緩和・撤廃していくなど、民間の活動を促進する環境等を整備していく必要。</a:t>
                      </a:r>
                    </a:p>
                    <a:p>
                      <a:pPr marL="72000" indent="-457200" algn="just">
                        <a:lnSpc>
                          <a:spcPct val="100000"/>
                        </a:lnSpc>
                      </a:pPr>
                      <a:endParaRPr kumimoji="1" lang="en-US" altLang="ja-JP" sz="1300" kern="1200" dirty="0">
                        <a:latin typeface="+mn-lt"/>
                        <a:ea typeface="ＭＳ Ｐゴシック" panose="020B0600070205080204" pitchFamily="50" charset="-128"/>
                      </a:endParaRPr>
                    </a:p>
                    <a:p>
                      <a:pPr marL="72000" indent="-457200" algn="just">
                        <a:lnSpc>
                          <a:spcPct val="100000"/>
                        </a:lnSpc>
                      </a:pPr>
                      <a:r>
                        <a:rPr kumimoji="1" lang="ja-JP" altLang="en-US" sz="1300" kern="1200" dirty="0">
                          <a:latin typeface="+mn-lt"/>
                          <a:ea typeface="ＭＳ Ｐゴシック" panose="020B0600070205080204" pitchFamily="50" charset="-128"/>
                        </a:rPr>
                        <a:t>・市の条例や規則についても、業規制の観点から、規制緩和について検討が求められていた。</a:t>
                      </a:r>
                      <a:endParaRPr kumimoji="1" lang="en-US" altLang="ja-JP" sz="1300" kern="1200" dirty="0">
                        <a:latin typeface="+mn-lt"/>
                        <a:ea typeface="ＭＳ Ｐゴシック" panose="020B0600070205080204" pitchFamily="50" charset="-128"/>
                      </a:endParaRPr>
                    </a:p>
                    <a:p>
                      <a:pPr marL="72000" indent="-457200">
                        <a:lnSpc>
                          <a:spcPct val="100000"/>
                        </a:lnSpc>
                      </a:pPr>
                      <a:endParaRPr kumimoji="1" lang="ja-JP" altLang="ja-JP" sz="1300" kern="1200" dirty="0">
                        <a:latin typeface="+mn-lt"/>
                        <a:ea typeface="ＭＳ Ｐゴシック" panose="020B0600070205080204" pitchFamily="50" charset="-128"/>
                      </a:endParaRPr>
                    </a:p>
                    <a:p>
                      <a:pPr marL="72000" indent="-457200" algn="l">
                        <a:lnSpc>
                          <a:spcPct val="100000"/>
                        </a:lnSpc>
                      </a:pPr>
                      <a:endParaRPr kumimoji="1" lang="ja-JP" altLang="en-US" sz="1300" dirty="0">
                        <a:latin typeface="+mn-lt"/>
                        <a:ea typeface="ＭＳ Ｐゴシック" panose="020B0600070205080204" pitchFamily="50" charset="-128"/>
                      </a:endParaRPr>
                    </a:p>
                  </a:txBody>
                  <a:tcPr/>
                </a:tc>
                <a:tc>
                  <a:txBody>
                    <a:bodyPr/>
                    <a:lstStyle/>
                    <a:p>
                      <a:pPr marL="72000" indent="-457200" algn="just">
                        <a:lnSpc>
                          <a:spcPct val="100000"/>
                        </a:lnSpc>
                      </a:pPr>
                      <a:r>
                        <a:rPr kumimoji="1" lang="ja-JP" altLang="ja-JP" sz="1300" kern="1200" dirty="0">
                          <a:latin typeface="+mn-lt"/>
                          <a:ea typeface="ＭＳ Ｐゴシック" panose="020B0600070205080204" pitchFamily="50" charset="-128"/>
                        </a:rPr>
                        <a:t>・</a:t>
                      </a:r>
                      <a:r>
                        <a:rPr kumimoji="1" lang="ja-JP" altLang="en-US" sz="1300" kern="1200" dirty="0">
                          <a:latin typeface="+mn-lt"/>
                          <a:ea typeface="ＭＳ Ｐゴシック" panose="020B0600070205080204" pitchFamily="50" charset="-128"/>
                        </a:rPr>
                        <a:t>府市統合本部のもとに設置した「規制・サービス改革部会」において、条例・審査基準の点検を実施</a:t>
                      </a:r>
                      <a:r>
                        <a:rPr kumimoji="1" lang="ja-JP" altLang="ja-JP" sz="1300" kern="1200" dirty="0">
                          <a:latin typeface="+mn-lt"/>
                          <a:ea typeface="ＭＳ Ｐゴシック" panose="020B0600070205080204" pitchFamily="50" charset="-128"/>
                        </a:rPr>
                        <a:t>。</a:t>
                      </a:r>
                      <a:endParaRPr kumimoji="1" lang="en-US" altLang="ja-JP" sz="1300" kern="1200" dirty="0">
                        <a:latin typeface="+mn-lt"/>
                        <a:ea typeface="ＭＳ Ｐゴシック" panose="020B0600070205080204" pitchFamily="50" charset="-128"/>
                      </a:endParaRPr>
                    </a:p>
                  </a:txBody>
                  <a:tcPr/>
                </a:tc>
                <a:tc>
                  <a:txBody>
                    <a:bodyPr/>
                    <a:lstStyle/>
                    <a:p>
                      <a:pPr marL="72000" indent="-457200" algn="just">
                        <a:lnSpc>
                          <a:spcPct val="100000"/>
                        </a:lnSpc>
                      </a:pPr>
                      <a:r>
                        <a:rPr kumimoji="1" lang="ja-JP" altLang="en-US" sz="1300" dirty="0">
                          <a:solidFill>
                            <a:schemeClr val="tx1"/>
                          </a:solidFill>
                          <a:latin typeface="+mn-lt"/>
                          <a:ea typeface="ＭＳ Ｐゴシック" panose="020B0600070205080204" pitchFamily="50" charset="-128"/>
                        </a:rPr>
                        <a:t>・</a:t>
                      </a:r>
                      <a:r>
                        <a:rPr kumimoji="1" lang="en-US" altLang="ja-JP" sz="1300" u="none" dirty="0">
                          <a:solidFill>
                            <a:schemeClr val="tx1"/>
                          </a:solidFill>
                          <a:latin typeface="+mn-lt"/>
                          <a:ea typeface="ＭＳ Ｐゴシック" panose="020B0600070205080204" pitchFamily="50" charset="-128"/>
                        </a:rPr>
                        <a:t>2013</a:t>
                      </a:r>
                      <a:r>
                        <a:rPr kumimoji="1" lang="ja-JP" altLang="en-US" sz="1300" u="none" dirty="0">
                          <a:solidFill>
                            <a:schemeClr val="tx1"/>
                          </a:solidFill>
                          <a:latin typeface="+mn-lt"/>
                          <a:ea typeface="ＭＳ Ｐゴシック" panose="020B0600070205080204" pitchFamily="50" charset="-128"/>
                        </a:rPr>
                        <a:t>年度の取組みにおいて</a:t>
                      </a:r>
                      <a:r>
                        <a:rPr kumimoji="1" lang="ja-JP" altLang="en-US" sz="1300" dirty="0">
                          <a:solidFill>
                            <a:schemeClr val="tx1"/>
                          </a:solidFill>
                          <a:latin typeface="+mn-lt"/>
                          <a:ea typeface="ＭＳ Ｐゴシック" panose="020B0600070205080204" pitchFamily="50" charset="-128"/>
                        </a:rPr>
                        <a:t>、規制条例（</a:t>
                      </a:r>
                      <a:r>
                        <a:rPr kumimoji="1" lang="en-US" altLang="ja-JP" sz="1300" dirty="0">
                          <a:solidFill>
                            <a:schemeClr val="tx1"/>
                          </a:solidFill>
                          <a:latin typeface="+mn-lt"/>
                          <a:ea typeface="ＭＳ Ｐゴシック" panose="020B0600070205080204" pitchFamily="50" charset="-128"/>
                        </a:rPr>
                        <a:t>109</a:t>
                      </a:r>
                      <a:r>
                        <a:rPr kumimoji="1" lang="ja-JP" altLang="en-US" sz="1300" dirty="0">
                          <a:latin typeface="+mn-lt"/>
                          <a:ea typeface="ＭＳ Ｐゴシック" panose="020B0600070205080204" pitchFamily="50" charset="-128"/>
                        </a:rPr>
                        <a:t>）、審査基準（</a:t>
                      </a:r>
                      <a:r>
                        <a:rPr kumimoji="1" lang="en-US" altLang="ja-JP" sz="1300" dirty="0">
                          <a:latin typeface="+mn-lt"/>
                          <a:ea typeface="ＭＳ Ｐゴシック" panose="020B0600070205080204" pitchFamily="50" charset="-128"/>
                        </a:rPr>
                        <a:t>443</a:t>
                      </a:r>
                      <a:r>
                        <a:rPr kumimoji="1" lang="ja-JP" altLang="en-US" sz="1300" dirty="0">
                          <a:latin typeface="+mn-lt"/>
                          <a:ea typeface="ＭＳ Ｐゴシック" panose="020B0600070205080204" pitchFamily="50" charset="-128"/>
                        </a:rPr>
                        <a:t>）を対象に、部会から各所属に対して、国基準や政令市との比較・点検を依頼するとともにヒアリングを実施し、見直し（</a:t>
                      </a:r>
                      <a:r>
                        <a:rPr kumimoji="1" lang="en-US" altLang="ja-JP" sz="1300" dirty="0">
                          <a:latin typeface="+mn-lt"/>
                          <a:ea typeface="ＭＳ Ｐゴシック" panose="020B0600070205080204" pitchFamily="50" charset="-128"/>
                        </a:rPr>
                        <a:t>5</a:t>
                      </a:r>
                      <a:r>
                        <a:rPr kumimoji="1" lang="ja-JP" altLang="en-US" sz="1300" dirty="0">
                          <a:latin typeface="+mn-lt"/>
                          <a:ea typeface="ＭＳ Ｐゴシック" panose="020B0600070205080204" pitchFamily="50" charset="-128"/>
                        </a:rPr>
                        <a:t>条例等</a:t>
                      </a:r>
                      <a:r>
                        <a:rPr kumimoji="1" lang="en-US" altLang="ja-JP" sz="1300" dirty="0">
                          <a:latin typeface="+mn-lt"/>
                          <a:ea typeface="ＭＳ Ｐゴシック" panose="020B0600070205080204" pitchFamily="50" charset="-128"/>
                        </a:rPr>
                        <a:t>12</a:t>
                      </a:r>
                      <a:r>
                        <a:rPr kumimoji="1" lang="ja-JP" altLang="en-US" sz="1300" dirty="0">
                          <a:latin typeface="+mn-lt"/>
                          <a:ea typeface="ＭＳ Ｐゴシック" panose="020B0600070205080204" pitchFamily="50" charset="-128"/>
                        </a:rPr>
                        <a:t>項目、</a:t>
                      </a:r>
                      <a:r>
                        <a:rPr kumimoji="1" lang="en-US" altLang="ja-JP" sz="1300" dirty="0">
                          <a:latin typeface="+mn-lt"/>
                          <a:ea typeface="ＭＳ Ｐゴシック" panose="020B0600070205080204" pitchFamily="50" charset="-128"/>
                        </a:rPr>
                        <a:t>6</a:t>
                      </a:r>
                      <a:r>
                        <a:rPr kumimoji="1" lang="ja-JP" altLang="en-US" sz="1300" dirty="0">
                          <a:latin typeface="+mn-lt"/>
                          <a:ea typeface="ＭＳ Ｐゴシック" panose="020B0600070205080204" pitchFamily="50" charset="-128"/>
                        </a:rPr>
                        <a:t>審査基準）を行った。</a:t>
                      </a:r>
                      <a:endParaRPr kumimoji="1" lang="en-US" altLang="ja-JP" sz="1300" dirty="0">
                        <a:latin typeface="+mn-lt"/>
                        <a:ea typeface="ＭＳ Ｐゴシック" panose="020B0600070205080204" pitchFamily="50" charset="-128"/>
                      </a:endParaRPr>
                    </a:p>
                    <a:p>
                      <a:pPr marL="72000" indent="-457200" algn="just">
                        <a:lnSpc>
                          <a:spcPct val="100000"/>
                        </a:lnSpc>
                      </a:pPr>
                      <a:r>
                        <a:rPr kumimoji="1" lang="en-US" altLang="ja-JP" sz="1300" dirty="0">
                          <a:latin typeface="+mn-lt"/>
                          <a:ea typeface="ＭＳ Ｐゴシック" panose="020B0600070205080204" pitchFamily="50" charset="-128"/>
                        </a:rPr>
                        <a:t>【</a:t>
                      </a:r>
                      <a:r>
                        <a:rPr kumimoji="1" lang="ja-JP" altLang="en-US" sz="1300" dirty="0">
                          <a:latin typeface="+mn-lt"/>
                          <a:ea typeface="ＭＳ Ｐゴシック" panose="020B0600070205080204" pitchFamily="50" charset="-128"/>
                        </a:rPr>
                        <a:t>見直しを行う項目</a:t>
                      </a:r>
                      <a:r>
                        <a:rPr kumimoji="1" lang="en-US" altLang="ja-JP" sz="1300" dirty="0">
                          <a:latin typeface="+mn-lt"/>
                          <a:ea typeface="ＭＳ Ｐゴシック" panose="020B0600070205080204" pitchFamily="50" charset="-128"/>
                        </a:rPr>
                        <a:t>】</a:t>
                      </a:r>
                    </a:p>
                    <a:p>
                      <a:pPr marL="72000" indent="-457200" algn="just">
                        <a:lnSpc>
                          <a:spcPct val="100000"/>
                        </a:lnSpc>
                      </a:pPr>
                      <a:r>
                        <a:rPr kumimoji="1" lang="ja-JP" altLang="en-US" sz="1300" dirty="0">
                          <a:latin typeface="+mn-lt"/>
                          <a:ea typeface="ＭＳ Ｐゴシック" panose="020B0600070205080204" pitchFamily="50" charset="-128"/>
                        </a:rPr>
                        <a:t>・</a:t>
                      </a:r>
                      <a:r>
                        <a:rPr kumimoji="1" lang="en-US" altLang="ja-JP" sz="1300" dirty="0">
                          <a:latin typeface="+mn-lt"/>
                          <a:ea typeface="ＭＳ Ｐゴシック" panose="020B0600070205080204" pitchFamily="50" charset="-128"/>
                        </a:rPr>
                        <a:t>5</a:t>
                      </a:r>
                      <a:r>
                        <a:rPr kumimoji="1" lang="ja-JP" altLang="en-US" sz="1300" dirty="0">
                          <a:latin typeface="+mn-lt"/>
                          <a:ea typeface="ＭＳ Ｐゴシック" panose="020B0600070205080204" pitchFamily="50" charset="-128"/>
                        </a:rPr>
                        <a:t>条例等</a:t>
                      </a:r>
                      <a:r>
                        <a:rPr kumimoji="1" lang="en-US" altLang="ja-JP" sz="1300" dirty="0">
                          <a:latin typeface="+mn-lt"/>
                          <a:ea typeface="ＭＳ Ｐゴシック" panose="020B0600070205080204" pitchFamily="50" charset="-128"/>
                        </a:rPr>
                        <a:t>12</a:t>
                      </a:r>
                      <a:r>
                        <a:rPr kumimoji="1" lang="ja-JP" altLang="en-US" sz="1300" dirty="0">
                          <a:latin typeface="+mn-lt"/>
                          <a:ea typeface="ＭＳ Ｐゴシック" panose="020B0600070205080204" pitchFamily="50" charset="-128"/>
                        </a:rPr>
                        <a:t>項目</a:t>
                      </a:r>
                      <a:endParaRPr kumimoji="1" lang="en-US" altLang="ja-JP" sz="1300" dirty="0">
                        <a:latin typeface="+mn-lt"/>
                        <a:ea typeface="ＭＳ Ｐゴシック" panose="020B0600070205080204" pitchFamily="50" charset="-128"/>
                      </a:endParaRPr>
                    </a:p>
                    <a:p>
                      <a:pPr marL="72000" indent="-457200" algn="just">
                        <a:lnSpc>
                          <a:spcPct val="100000"/>
                        </a:lnSpc>
                      </a:pPr>
                      <a:r>
                        <a:rPr kumimoji="1" lang="ja-JP" altLang="en-US" sz="1300" dirty="0">
                          <a:latin typeface="+mn-lt"/>
                          <a:ea typeface="ＭＳ Ｐゴシック" panose="020B0600070205080204" pitchFamily="50" charset="-128"/>
                        </a:rPr>
                        <a:t>⇒建築物における駐車施設の附置に関する条例など</a:t>
                      </a:r>
                      <a:endParaRPr kumimoji="1" lang="en-US" altLang="ja-JP" sz="1300" dirty="0">
                        <a:latin typeface="+mn-lt"/>
                        <a:ea typeface="ＭＳ Ｐゴシック" panose="020B0600070205080204" pitchFamily="50" charset="-128"/>
                      </a:endParaRPr>
                    </a:p>
                    <a:p>
                      <a:pPr marL="72000" indent="-457200" algn="just">
                        <a:lnSpc>
                          <a:spcPct val="100000"/>
                        </a:lnSpc>
                      </a:pPr>
                      <a:r>
                        <a:rPr kumimoji="1" lang="ja-JP" altLang="en-US" sz="1300" dirty="0">
                          <a:latin typeface="+mn-lt"/>
                          <a:ea typeface="ＭＳ Ｐゴシック" panose="020B0600070205080204" pitchFamily="50" charset="-128"/>
                        </a:rPr>
                        <a:t>・</a:t>
                      </a:r>
                      <a:r>
                        <a:rPr kumimoji="1" lang="en-US" altLang="ja-JP" sz="1300" dirty="0">
                          <a:latin typeface="+mn-lt"/>
                          <a:ea typeface="ＭＳ Ｐゴシック" panose="020B0600070205080204" pitchFamily="50" charset="-128"/>
                        </a:rPr>
                        <a:t>6</a:t>
                      </a:r>
                      <a:r>
                        <a:rPr kumimoji="1" lang="ja-JP" altLang="en-US" sz="1300" dirty="0">
                          <a:latin typeface="+mn-lt"/>
                          <a:ea typeface="ＭＳ Ｐゴシック" panose="020B0600070205080204" pitchFamily="50" charset="-128"/>
                        </a:rPr>
                        <a:t>審査基準</a:t>
                      </a:r>
                      <a:endParaRPr kumimoji="1" lang="en-US" altLang="ja-JP" sz="1300" dirty="0">
                        <a:latin typeface="+mn-lt"/>
                        <a:ea typeface="ＭＳ Ｐゴシック" panose="020B0600070205080204" pitchFamily="50" charset="-128"/>
                      </a:endParaRPr>
                    </a:p>
                    <a:p>
                      <a:pPr marL="72000" indent="-457200" algn="just">
                        <a:lnSpc>
                          <a:spcPct val="100000"/>
                        </a:lnSpc>
                      </a:pPr>
                      <a:r>
                        <a:rPr kumimoji="1" lang="ja-JP" altLang="en-US" sz="1300" dirty="0">
                          <a:latin typeface="+mn-lt"/>
                          <a:ea typeface="ＭＳ Ｐゴシック" panose="020B0600070205080204" pitchFamily="50" charset="-128"/>
                        </a:rPr>
                        <a:t>⇒</a:t>
                      </a:r>
                      <a:r>
                        <a:rPr kumimoji="1" lang="ja-JP" altLang="en-US" sz="1300" kern="1200" dirty="0">
                          <a:latin typeface="+mn-lt"/>
                          <a:ea typeface="ＭＳ Ｐゴシック" panose="020B0600070205080204" pitchFamily="50" charset="-128"/>
                        </a:rPr>
                        <a:t>指定外・区域外就学の許可基準を見直し</a:t>
                      </a:r>
                      <a:r>
                        <a:rPr kumimoji="1" lang="ja-JP" altLang="en-US" sz="1300" dirty="0">
                          <a:latin typeface="+mn-lt"/>
                          <a:ea typeface="ＭＳ Ｐゴシック" panose="020B0600070205080204" pitchFamily="50" charset="-128"/>
                        </a:rPr>
                        <a:t>等</a:t>
                      </a:r>
                      <a:endParaRPr kumimoji="1" lang="en-US" altLang="ja-JP" sz="1300" dirty="0">
                        <a:latin typeface="+mn-lt"/>
                        <a:ea typeface="ＭＳ Ｐゴシック" panose="020B0600070205080204" pitchFamily="50" charset="-128"/>
                      </a:endParaRPr>
                    </a:p>
                    <a:p>
                      <a:pPr marL="72000" indent="-457200" algn="just">
                        <a:lnSpc>
                          <a:spcPct val="100000"/>
                        </a:lnSpc>
                      </a:pPr>
                      <a:r>
                        <a:rPr kumimoji="1" lang="ja-JP" altLang="en-US" sz="1300" dirty="0">
                          <a:solidFill>
                            <a:schemeClr val="tx1"/>
                          </a:solidFill>
                          <a:latin typeface="+mn-lt"/>
                          <a:ea typeface="ＭＳ Ｐゴシック" panose="020B0600070205080204" pitchFamily="50" charset="-128"/>
                        </a:rPr>
                        <a:t>・</a:t>
                      </a:r>
                      <a:r>
                        <a:rPr kumimoji="1" lang="en-US" altLang="ja-JP" sz="1300" u="none" dirty="0">
                          <a:solidFill>
                            <a:schemeClr val="tx1"/>
                          </a:solidFill>
                          <a:latin typeface="+mn-lt"/>
                          <a:ea typeface="ＭＳ Ｐゴシック" panose="020B0600070205080204" pitchFamily="50" charset="-128"/>
                        </a:rPr>
                        <a:t>2017</a:t>
                      </a:r>
                      <a:r>
                        <a:rPr kumimoji="1" lang="ja-JP" altLang="en-US" sz="1300" u="none" dirty="0">
                          <a:solidFill>
                            <a:schemeClr val="tx1"/>
                          </a:solidFill>
                          <a:latin typeface="+mn-lt"/>
                          <a:ea typeface="ＭＳ Ｐゴシック" panose="020B0600070205080204" pitchFamily="50" charset="-128"/>
                        </a:rPr>
                        <a:t>年度も、規制条例（</a:t>
                      </a:r>
                      <a:r>
                        <a:rPr kumimoji="1" lang="en-US" altLang="ja-JP" sz="1300" u="none" dirty="0">
                          <a:solidFill>
                            <a:schemeClr val="tx1"/>
                          </a:solidFill>
                          <a:latin typeface="+mn-lt"/>
                          <a:ea typeface="ＭＳ Ｐゴシック" panose="020B0600070205080204" pitchFamily="50" charset="-128"/>
                        </a:rPr>
                        <a:t>171</a:t>
                      </a:r>
                      <a:r>
                        <a:rPr kumimoji="1" lang="ja-JP" altLang="en-US" sz="1300" u="none" dirty="0">
                          <a:solidFill>
                            <a:schemeClr val="tx1"/>
                          </a:solidFill>
                          <a:latin typeface="+mn-lt"/>
                          <a:ea typeface="ＭＳ Ｐゴシック" panose="020B0600070205080204" pitchFamily="50" charset="-128"/>
                        </a:rPr>
                        <a:t>）等を対象に同様の取組を実施し、１条例の廃止等を行った。</a:t>
                      </a:r>
                      <a:endParaRPr kumimoji="1" lang="en-US" altLang="ja-JP" sz="1300" u="none" dirty="0">
                        <a:solidFill>
                          <a:schemeClr val="tx1"/>
                        </a:solidFill>
                        <a:latin typeface="+mn-lt"/>
                        <a:ea typeface="ＭＳ Ｐゴシック" panose="020B0600070205080204" pitchFamily="50" charset="-128"/>
                      </a:endParaRPr>
                    </a:p>
                  </a:txBody>
                  <a:tcPr>
                    <a:solidFill>
                      <a:schemeClr val="bg1"/>
                    </a:solidFill>
                  </a:tcPr>
                </a:tc>
                <a:tc>
                  <a:txBody>
                    <a:bodyPr/>
                    <a:lstStyle/>
                    <a:p>
                      <a:pPr marL="72000" indent="-457200" algn="just">
                        <a:lnSpc>
                          <a:spcPct val="100000"/>
                        </a:lnSpc>
                      </a:pPr>
                      <a:r>
                        <a:rPr kumimoji="1" lang="ja-JP" altLang="en-US" sz="1300" kern="1200" dirty="0">
                          <a:latin typeface="+mn-lt"/>
                          <a:ea typeface="ＭＳ Ｐゴシック" panose="020B0600070205080204" pitchFamily="50" charset="-128"/>
                        </a:rPr>
                        <a:t>・</a:t>
                      </a:r>
                      <a:r>
                        <a:rPr kumimoji="1" lang="ja-JP" altLang="ja-JP" sz="1300" kern="1200" dirty="0">
                          <a:latin typeface="+mn-lt"/>
                          <a:ea typeface="ＭＳ Ｐゴシック" panose="020B0600070205080204" pitchFamily="50" charset="-128"/>
                        </a:rPr>
                        <a:t>例えば、駐車場附置義務条例の緩和については、既存駐車施設の有効利用や、店舗事業者等の建築物の建替えの促進などが今後期待されるなど、業規制の観点での緩和を行うことで、大阪の産業の活性化等につながる。</a:t>
                      </a:r>
                      <a:endParaRPr kumimoji="1" lang="en-US" altLang="ja-JP" sz="1300" kern="1200" dirty="0">
                        <a:latin typeface="+mn-lt"/>
                        <a:ea typeface="ＭＳ Ｐゴシック" panose="020B0600070205080204" pitchFamily="50" charset="-128"/>
                      </a:endParaRPr>
                    </a:p>
                    <a:p>
                      <a:pPr marL="72000" indent="-457200" algn="just">
                        <a:lnSpc>
                          <a:spcPct val="100000"/>
                        </a:lnSpc>
                      </a:pPr>
                      <a:r>
                        <a:rPr kumimoji="1" lang="ja-JP" altLang="en-US" sz="1300" kern="1200" dirty="0">
                          <a:solidFill>
                            <a:schemeClr val="dk1"/>
                          </a:solidFill>
                          <a:latin typeface="+mn-lt"/>
                          <a:ea typeface="ＭＳ Ｐゴシック" panose="020B0600070205080204" pitchFamily="50" charset="-128"/>
                          <a:cs typeface="+mn-cs"/>
                        </a:rPr>
                        <a:t>・</a:t>
                      </a:r>
                      <a:r>
                        <a:rPr kumimoji="1" lang="ja-JP" altLang="en-US" sz="1300" kern="1200" dirty="0">
                          <a:solidFill>
                            <a:schemeClr val="tx1"/>
                          </a:solidFill>
                          <a:latin typeface="+mn-lt"/>
                          <a:ea typeface="ＭＳ Ｐゴシック" panose="020B0600070205080204" pitchFamily="50" charset="-128"/>
                          <a:cs typeface="+mn-cs"/>
                        </a:rPr>
                        <a:t>これらの取組みによって条例等による不必要な規制は解消された。</a:t>
                      </a:r>
                      <a:r>
                        <a:rPr kumimoji="1" lang="ja-JP" altLang="en-US" sz="1300" u="none" kern="1200" dirty="0">
                          <a:solidFill>
                            <a:schemeClr val="tx1"/>
                          </a:solidFill>
                          <a:effectLst/>
                          <a:latin typeface="+mn-lt"/>
                          <a:ea typeface="ＭＳ Ｐゴシック" panose="020B0600070205080204" pitchFamily="50" charset="-128"/>
                          <a:cs typeface="+mn-cs"/>
                        </a:rPr>
                        <a:t>今後は各所属のマネジメントにより継続的に所管条例等の点検を実施する。</a:t>
                      </a:r>
                    </a:p>
                    <a:p>
                      <a:pPr marL="72000" indent="-457200" algn="just">
                        <a:lnSpc>
                          <a:spcPct val="100000"/>
                        </a:lnSpc>
                      </a:pPr>
                      <a:endParaRPr kumimoji="1" lang="ja-JP" altLang="ja-JP" sz="1300" kern="1200" dirty="0">
                        <a:solidFill>
                          <a:schemeClr val="dk1"/>
                        </a:solidFill>
                        <a:latin typeface="+mn-lt"/>
                        <a:ea typeface="ＭＳ Ｐゴシック" panose="020B0600070205080204" pitchFamily="50" charset="-128"/>
                        <a:cs typeface="+mn-cs"/>
                      </a:endParaRPr>
                    </a:p>
                  </a:txBody>
                  <a:tcPr/>
                </a:tc>
                <a:extLst>
                  <a:ext uri="{0D108BD9-81ED-4DB2-BD59-A6C34878D82A}">
                    <a16:rowId xmlns:a16="http://schemas.microsoft.com/office/drawing/2014/main" val="10001"/>
                  </a:ext>
                </a:extLst>
              </a:tr>
            </a:tbl>
          </a:graphicData>
        </a:graphic>
      </p:graphicFrame>
      <p:sp>
        <p:nvSpPr>
          <p:cNvPr id="4" name="テキスト ボックス 3"/>
          <p:cNvSpPr txBox="1"/>
          <p:nvPr/>
        </p:nvSpPr>
        <p:spPr>
          <a:xfrm>
            <a:off x="0" y="-5898"/>
            <a:ext cx="5508104" cy="338554"/>
          </a:xfrm>
          <a:prstGeom prst="rect">
            <a:avLst/>
          </a:prstGeom>
          <a:noFill/>
        </p:spPr>
        <p:txBody>
          <a:bodyPr wrap="square" rtlCol="0">
            <a:spAutoFit/>
          </a:bodyPr>
          <a:lstStyle/>
          <a:p>
            <a:r>
              <a:rPr lang="ja-JP" altLang="en-US" sz="1600" u="sng" dirty="0">
                <a:solidFill>
                  <a:prstClr val="black"/>
                </a:solidFill>
                <a:latin typeface="BIZ UDゴシック" panose="020B0400000000000000" pitchFamily="49" charset="-128"/>
                <a:ea typeface="BIZ UDゴシック" panose="020B0400000000000000" pitchFamily="49" charset="-128"/>
              </a:rPr>
              <a:t>条例・審査基準の見直し</a:t>
            </a:r>
            <a:endParaRPr lang="en-US" altLang="ja-JP" sz="1600" u="sng" dirty="0">
              <a:solidFill>
                <a:prstClr val="black"/>
              </a:solidFill>
              <a:latin typeface="BIZ UDゴシック" panose="020B0400000000000000" pitchFamily="49" charset="-128"/>
              <a:ea typeface="BIZ UDゴシック" panose="020B0400000000000000" pitchFamily="49" charset="-128"/>
            </a:endParaRPr>
          </a:p>
        </p:txBody>
      </p:sp>
      <p:sp>
        <p:nvSpPr>
          <p:cNvPr id="5" name="テキスト ボックス 4"/>
          <p:cNvSpPr txBox="1"/>
          <p:nvPr/>
        </p:nvSpPr>
        <p:spPr>
          <a:xfrm>
            <a:off x="-74987" y="476679"/>
            <a:ext cx="2376264" cy="3785652"/>
          </a:xfrm>
          <a:prstGeom prst="rect">
            <a:avLst/>
          </a:prstGeom>
          <a:noFill/>
        </p:spPr>
        <p:txBody>
          <a:bodyPr wrap="square" rtlCol="0">
            <a:spAutoFit/>
          </a:bodyPr>
          <a:lstStyle/>
          <a:p>
            <a:r>
              <a:rPr lang="ja-JP" altLang="en-US" sz="1200" dirty="0">
                <a:solidFill>
                  <a:prstClr val="black"/>
                </a:solidFill>
                <a:latin typeface="BIZ UDゴシック" panose="020B0400000000000000" pitchFamily="49" charset="-128"/>
                <a:ea typeface="BIZ UDゴシック" panose="020B0400000000000000" pitchFamily="49" charset="-128"/>
              </a:rPr>
              <a:t>①分野：　規制緩和</a:t>
            </a:r>
            <a:endParaRPr lang="en-US" altLang="ja-JP" sz="1200" dirty="0">
              <a:solidFill>
                <a:prstClr val="black"/>
              </a:solidFill>
              <a:latin typeface="BIZ UDゴシック" panose="020B0400000000000000" pitchFamily="49" charset="-128"/>
              <a:ea typeface="BIZ UDゴシック" panose="020B0400000000000000" pitchFamily="49" charset="-128"/>
            </a:endParaRPr>
          </a:p>
          <a:p>
            <a:endParaRPr lang="en-US" altLang="ja-JP" sz="1200" dirty="0">
              <a:solidFill>
                <a:prstClr val="black"/>
              </a:solidFill>
              <a:latin typeface="BIZ UDゴシック" panose="020B0400000000000000" pitchFamily="49" charset="-128"/>
              <a:ea typeface="BIZ UDゴシック" panose="020B0400000000000000" pitchFamily="49" charset="-128"/>
            </a:endParaRPr>
          </a:p>
          <a:p>
            <a:r>
              <a:rPr lang="ja-JP" altLang="en-US" sz="1200" dirty="0">
                <a:solidFill>
                  <a:prstClr val="black"/>
                </a:solidFill>
                <a:latin typeface="BIZ UDゴシック" panose="020B0400000000000000" pitchFamily="49" charset="-128"/>
                <a:ea typeface="BIZ UDゴシック" panose="020B0400000000000000" pitchFamily="49" charset="-128"/>
              </a:rPr>
              <a:t>②タイプ</a:t>
            </a:r>
            <a:endParaRPr lang="en-US" altLang="ja-JP" sz="1200" dirty="0">
              <a:solidFill>
                <a:prstClr val="black"/>
              </a:solidFill>
              <a:latin typeface="BIZ UDゴシック" panose="020B0400000000000000" pitchFamily="49" charset="-128"/>
              <a:ea typeface="BIZ UDゴシック" panose="020B0400000000000000" pitchFamily="49" charset="-128"/>
            </a:endParaRPr>
          </a:p>
          <a:p>
            <a:r>
              <a:rPr lang="ja-JP" altLang="en-US" sz="1200" dirty="0">
                <a:solidFill>
                  <a:prstClr val="black"/>
                </a:solidFill>
                <a:latin typeface="BIZ UDゴシック" panose="020B0400000000000000" pitchFamily="49" charset="-128"/>
                <a:ea typeface="BIZ UDゴシック" panose="020B0400000000000000" pitchFamily="49" charset="-128"/>
              </a:rPr>
              <a:t>　　☑　政策イノベーション</a:t>
            </a:r>
            <a:endParaRPr lang="en-US" altLang="ja-JP" sz="1200" dirty="0">
              <a:solidFill>
                <a:prstClr val="black"/>
              </a:solidFill>
              <a:latin typeface="BIZ UDゴシック" panose="020B0400000000000000" pitchFamily="49" charset="-128"/>
              <a:ea typeface="BIZ UDゴシック" panose="020B0400000000000000" pitchFamily="49" charset="-128"/>
            </a:endParaRPr>
          </a:p>
          <a:p>
            <a:r>
              <a:rPr lang="ja-JP" altLang="en-US" sz="1200" dirty="0">
                <a:solidFill>
                  <a:prstClr val="black"/>
                </a:solidFill>
                <a:latin typeface="BIZ UDゴシック" panose="020B0400000000000000" pitchFamily="49" charset="-128"/>
                <a:ea typeface="BIZ UDゴシック" panose="020B0400000000000000" pitchFamily="49" charset="-128"/>
              </a:rPr>
              <a:t>　　□ 　執行の刷新</a:t>
            </a:r>
            <a:endParaRPr lang="en-US" altLang="ja-JP" sz="1200" dirty="0">
              <a:solidFill>
                <a:prstClr val="black"/>
              </a:solidFill>
              <a:latin typeface="BIZ UDゴシック" panose="020B0400000000000000" pitchFamily="49" charset="-128"/>
              <a:ea typeface="BIZ UDゴシック" panose="020B0400000000000000" pitchFamily="49" charset="-128"/>
            </a:endParaRPr>
          </a:p>
          <a:p>
            <a:endParaRPr lang="en-US" altLang="ja-JP" sz="1200" dirty="0">
              <a:solidFill>
                <a:prstClr val="black"/>
              </a:solidFill>
              <a:latin typeface="BIZ UDゴシック" panose="020B0400000000000000" pitchFamily="49" charset="-128"/>
              <a:ea typeface="BIZ UDゴシック" panose="020B0400000000000000" pitchFamily="49" charset="-128"/>
            </a:endParaRPr>
          </a:p>
          <a:p>
            <a:r>
              <a:rPr lang="ja-JP" altLang="en-US" sz="1200" dirty="0">
                <a:solidFill>
                  <a:prstClr val="black"/>
                </a:solidFill>
                <a:latin typeface="BIZ UDゴシック" panose="020B0400000000000000" pitchFamily="49" charset="-128"/>
                <a:ea typeface="BIZ UDゴシック" panose="020B0400000000000000" pitchFamily="49" charset="-128"/>
              </a:rPr>
              <a:t>③改革スタイル</a:t>
            </a:r>
            <a:endParaRPr lang="en-US" altLang="ja-JP" sz="1200" dirty="0">
              <a:solidFill>
                <a:prstClr val="black"/>
              </a:solidFill>
              <a:latin typeface="BIZ UDゴシック" panose="020B0400000000000000" pitchFamily="49" charset="-128"/>
              <a:ea typeface="BIZ UDゴシック" panose="020B0400000000000000" pitchFamily="49" charset="-128"/>
            </a:endParaRPr>
          </a:p>
          <a:p>
            <a:r>
              <a:rPr lang="ja-JP" altLang="en-US" sz="1200" dirty="0">
                <a:solidFill>
                  <a:prstClr val="black"/>
                </a:solidFill>
                <a:latin typeface="BIZ UDゴシック" panose="020B0400000000000000" pitchFamily="49" charset="-128"/>
                <a:ea typeface="BIZ UDゴシック" panose="020B0400000000000000" pitchFamily="49" charset="-128"/>
              </a:rPr>
              <a:t>　　□　投資・予算</a:t>
            </a:r>
            <a:endParaRPr lang="en-US" altLang="ja-JP" sz="1200" dirty="0">
              <a:solidFill>
                <a:prstClr val="black"/>
              </a:solidFill>
              <a:latin typeface="BIZ UDゴシック" panose="020B0400000000000000" pitchFamily="49" charset="-128"/>
              <a:ea typeface="BIZ UDゴシック" panose="020B0400000000000000" pitchFamily="49" charset="-128"/>
            </a:endParaRPr>
          </a:p>
          <a:p>
            <a:r>
              <a:rPr lang="ja-JP" altLang="en-US" sz="1200" dirty="0">
                <a:solidFill>
                  <a:prstClr val="black"/>
                </a:solidFill>
                <a:latin typeface="BIZ UDゴシック" panose="020B0400000000000000" pitchFamily="49" charset="-128"/>
                <a:ea typeface="BIZ UDゴシック" panose="020B0400000000000000" pitchFamily="49" charset="-128"/>
              </a:rPr>
              <a:t>　　☑ 　条例・規則・運用ﾙｰﾙ</a:t>
            </a:r>
            <a:endParaRPr lang="en-US" altLang="ja-JP" sz="1200" dirty="0">
              <a:solidFill>
                <a:prstClr val="black"/>
              </a:solidFill>
              <a:latin typeface="BIZ UDゴシック" panose="020B0400000000000000" pitchFamily="49" charset="-128"/>
              <a:ea typeface="BIZ UDゴシック" panose="020B0400000000000000" pitchFamily="49" charset="-128"/>
            </a:endParaRPr>
          </a:p>
          <a:p>
            <a:r>
              <a:rPr lang="ja-JP" altLang="en-US" sz="1200" dirty="0">
                <a:solidFill>
                  <a:prstClr val="black"/>
                </a:solidFill>
                <a:latin typeface="BIZ UDゴシック" panose="020B0400000000000000" pitchFamily="49" charset="-128"/>
                <a:ea typeface="BIZ UDゴシック" panose="020B0400000000000000" pitchFamily="49" charset="-128"/>
              </a:rPr>
              <a:t>　　□　組織・経営形態</a:t>
            </a:r>
            <a:endParaRPr lang="en-US" altLang="ja-JP" sz="1200" dirty="0">
              <a:solidFill>
                <a:prstClr val="black"/>
              </a:solidFill>
              <a:latin typeface="BIZ UDゴシック" panose="020B0400000000000000" pitchFamily="49" charset="-128"/>
              <a:ea typeface="BIZ UDゴシック" panose="020B0400000000000000" pitchFamily="49" charset="-128"/>
            </a:endParaRPr>
          </a:p>
          <a:p>
            <a:r>
              <a:rPr lang="ja-JP" altLang="en-US" sz="1200" dirty="0">
                <a:solidFill>
                  <a:prstClr val="black"/>
                </a:solidFill>
                <a:latin typeface="BIZ UDゴシック" panose="020B0400000000000000" pitchFamily="49" charset="-128"/>
                <a:ea typeface="BIZ UDゴシック" panose="020B0400000000000000" pitchFamily="49" charset="-128"/>
              </a:rPr>
              <a:t>　　□　権限移譲</a:t>
            </a:r>
            <a:endParaRPr lang="en-US" altLang="ja-JP" sz="1200" dirty="0">
              <a:solidFill>
                <a:prstClr val="black"/>
              </a:solidFill>
              <a:latin typeface="BIZ UDゴシック" panose="020B0400000000000000" pitchFamily="49" charset="-128"/>
              <a:ea typeface="BIZ UDゴシック" panose="020B0400000000000000" pitchFamily="49" charset="-128"/>
            </a:endParaRPr>
          </a:p>
          <a:p>
            <a:endParaRPr lang="en-US" altLang="ja-JP" sz="1200" dirty="0">
              <a:solidFill>
                <a:prstClr val="black"/>
              </a:solidFill>
              <a:latin typeface="BIZ UDゴシック" panose="020B0400000000000000" pitchFamily="49" charset="-128"/>
              <a:ea typeface="BIZ UDゴシック" panose="020B0400000000000000" pitchFamily="49" charset="-128"/>
            </a:endParaRPr>
          </a:p>
          <a:p>
            <a:r>
              <a:rPr lang="ja-JP" altLang="en-US" sz="1200" dirty="0">
                <a:solidFill>
                  <a:prstClr val="black"/>
                </a:solidFill>
                <a:latin typeface="BIZ UDゴシック" panose="020B0400000000000000" pitchFamily="49" charset="-128"/>
                <a:ea typeface="BIZ UDゴシック" panose="020B0400000000000000" pitchFamily="49" charset="-128"/>
              </a:rPr>
              <a:t>④担当部局</a:t>
            </a:r>
            <a:endParaRPr lang="en-US" altLang="ja-JP" sz="1200" dirty="0">
              <a:solidFill>
                <a:prstClr val="black"/>
              </a:solidFill>
              <a:latin typeface="BIZ UDゴシック" panose="020B0400000000000000" pitchFamily="49" charset="-128"/>
              <a:ea typeface="BIZ UDゴシック" panose="020B0400000000000000" pitchFamily="49" charset="-128"/>
            </a:endParaRPr>
          </a:p>
          <a:p>
            <a:r>
              <a:rPr lang="ja-JP" altLang="en-US" sz="1200" dirty="0">
                <a:solidFill>
                  <a:prstClr val="black"/>
                </a:solidFill>
                <a:latin typeface="BIZ UDゴシック" panose="020B0400000000000000" pitchFamily="49" charset="-128"/>
                <a:ea typeface="BIZ UDゴシック" panose="020B0400000000000000" pitchFamily="49" charset="-128"/>
              </a:rPr>
              <a:t>　　市　市政改革室</a:t>
            </a:r>
            <a:endParaRPr lang="en-US" altLang="ja-JP" sz="1200" dirty="0">
              <a:solidFill>
                <a:prstClr val="black"/>
              </a:solidFill>
              <a:latin typeface="BIZ UDゴシック" panose="020B0400000000000000" pitchFamily="49" charset="-128"/>
              <a:ea typeface="BIZ UDゴシック" panose="020B0400000000000000" pitchFamily="49" charset="-128"/>
            </a:endParaRPr>
          </a:p>
          <a:p>
            <a:r>
              <a:rPr lang="ja-JP" altLang="en-US" sz="1200" dirty="0">
                <a:solidFill>
                  <a:prstClr val="black"/>
                </a:solidFill>
                <a:latin typeface="BIZ UDゴシック" panose="020B0400000000000000" pitchFamily="49" charset="-128"/>
                <a:ea typeface="BIZ UDゴシック" panose="020B0400000000000000" pitchFamily="49" charset="-128"/>
              </a:rPr>
              <a:t>　　　　政策企画室</a:t>
            </a:r>
            <a:endParaRPr lang="en-US" altLang="ja-JP" sz="1200" dirty="0">
              <a:solidFill>
                <a:prstClr val="black"/>
              </a:solidFill>
              <a:latin typeface="BIZ UDゴシック" panose="020B0400000000000000" pitchFamily="49" charset="-128"/>
              <a:ea typeface="BIZ UDゴシック" panose="020B0400000000000000" pitchFamily="49" charset="-128"/>
            </a:endParaRPr>
          </a:p>
          <a:p>
            <a:r>
              <a:rPr lang="ja-JP" altLang="en-US" sz="1200" dirty="0">
                <a:solidFill>
                  <a:prstClr val="black"/>
                </a:solidFill>
                <a:latin typeface="BIZ UDゴシック" panose="020B0400000000000000" pitchFamily="49" charset="-128"/>
                <a:ea typeface="BIZ UDゴシック" panose="020B0400000000000000" pitchFamily="49" charset="-128"/>
              </a:rPr>
              <a:t>　　　　総務局</a:t>
            </a:r>
            <a:endParaRPr lang="en-US" altLang="ja-JP" sz="1200" dirty="0">
              <a:solidFill>
                <a:prstClr val="black"/>
              </a:solidFill>
              <a:latin typeface="BIZ UDゴシック" panose="020B0400000000000000" pitchFamily="49" charset="-128"/>
              <a:ea typeface="BIZ UDゴシック" panose="020B0400000000000000" pitchFamily="49" charset="-128"/>
            </a:endParaRPr>
          </a:p>
          <a:p>
            <a:r>
              <a:rPr lang="ja-JP" altLang="en-US" sz="1200" dirty="0">
                <a:solidFill>
                  <a:prstClr val="black"/>
                </a:solidFill>
                <a:latin typeface="BIZ UDゴシック" panose="020B0400000000000000" pitchFamily="49" charset="-128"/>
                <a:ea typeface="BIZ UDゴシック" panose="020B0400000000000000" pitchFamily="49" charset="-128"/>
              </a:rPr>
              <a:t>　（規制・サービス改革部会）　　　　  </a:t>
            </a:r>
            <a:endParaRPr lang="en-US" altLang="ja-JP" sz="1200" dirty="0">
              <a:solidFill>
                <a:prstClr val="black"/>
              </a:solidFill>
              <a:latin typeface="BIZ UDゴシック" panose="020B0400000000000000" pitchFamily="49" charset="-128"/>
              <a:ea typeface="BIZ UDゴシック" panose="020B0400000000000000" pitchFamily="49" charset="-128"/>
            </a:endParaRPr>
          </a:p>
          <a:p>
            <a:endParaRPr lang="en-US" altLang="ja-JP" sz="1200" dirty="0">
              <a:solidFill>
                <a:prstClr val="black"/>
              </a:solidFill>
              <a:latin typeface="BIZ UDゴシック" panose="020B0400000000000000" pitchFamily="49" charset="-128"/>
              <a:ea typeface="BIZ UDゴシック" panose="020B0400000000000000" pitchFamily="49" charset="-128"/>
            </a:endParaRPr>
          </a:p>
          <a:p>
            <a:r>
              <a:rPr lang="ja-JP" altLang="en-US" sz="1200" dirty="0">
                <a:solidFill>
                  <a:prstClr val="black"/>
                </a:solidFill>
                <a:latin typeface="BIZ UDゴシック" panose="020B0400000000000000" pitchFamily="49" charset="-128"/>
                <a:ea typeface="BIZ UDゴシック" panose="020B0400000000000000" pitchFamily="49" charset="-128"/>
              </a:rPr>
              <a:t>⑤時期</a:t>
            </a:r>
            <a:endParaRPr lang="en-US" altLang="ja-JP" sz="1200" dirty="0">
              <a:solidFill>
                <a:prstClr val="black"/>
              </a:solidFill>
              <a:latin typeface="BIZ UDゴシック" panose="020B0400000000000000" pitchFamily="49" charset="-128"/>
              <a:ea typeface="BIZ UDゴシック" panose="020B0400000000000000" pitchFamily="49" charset="-128"/>
            </a:endParaRPr>
          </a:p>
          <a:p>
            <a:r>
              <a:rPr lang="ja-JP" altLang="en-US" sz="1200" dirty="0">
                <a:solidFill>
                  <a:prstClr val="black"/>
                </a:solidFill>
                <a:latin typeface="BIZ UDゴシック" panose="020B0400000000000000" pitchFamily="49" charset="-128"/>
                <a:ea typeface="BIZ UDゴシック" panose="020B0400000000000000" pitchFamily="49" charset="-128"/>
              </a:rPr>
              <a:t>　　</a:t>
            </a:r>
            <a:r>
              <a:rPr lang="en-US" altLang="ja-JP" sz="1200" dirty="0">
                <a:solidFill>
                  <a:prstClr val="black"/>
                </a:solidFill>
                <a:latin typeface="BIZ UDゴシック" panose="020B0400000000000000" pitchFamily="49" charset="-128"/>
                <a:ea typeface="BIZ UDゴシック" panose="020B0400000000000000" pitchFamily="49" charset="-128"/>
              </a:rPr>
              <a:t>2013</a:t>
            </a:r>
            <a:r>
              <a:rPr lang="ja-JP" altLang="en-US" sz="1200" dirty="0">
                <a:solidFill>
                  <a:prstClr val="black"/>
                </a:solidFill>
                <a:latin typeface="BIZ UDゴシック" panose="020B0400000000000000" pitchFamily="49" charset="-128"/>
                <a:ea typeface="BIZ UDゴシック" panose="020B0400000000000000" pitchFamily="49" charset="-128"/>
              </a:rPr>
              <a:t>年～</a:t>
            </a:r>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344</a:t>
            </a:fld>
            <a:endParaRPr lang="ja-JP" altLang="en-US"/>
          </a:p>
        </p:txBody>
      </p:sp>
    </p:spTree>
    <p:extLst>
      <p:ext uri="{BB962C8B-B14F-4D97-AF65-F5344CB8AC3E}">
        <p14:creationId xmlns:p14="http://schemas.microsoft.com/office/powerpoint/2010/main" val="219088576"/>
      </p:ext>
    </p:extLst>
  </p:cSld>
  <p:clrMapOvr>
    <a:masterClrMapping/>
  </p:clrMapOvr>
</p:sld>
</file>

<file path=ppt/slides/slide3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角丸四角形 5"/>
          <p:cNvSpPr/>
          <p:nvPr/>
        </p:nvSpPr>
        <p:spPr>
          <a:xfrm>
            <a:off x="1428336" y="6015922"/>
            <a:ext cx="602235" cy="136300"/>
          </a:xfrm>
          <a:prstGeom prst="roundRect">
            <a:avLst>
              <a:gd name="adj" fmla="val 3640"/>
            </a:avLst>
          </a:prstGeom>
          <a:solidFill>
            <a:schemeClr val="accent6">
              <a:lumMod val="60000"/>
              <a:lumOff val="40000"/>
              <a:alpha val="5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endParaRPr>
          </a:p>
        </p:txBody>
      </p:sp>
      <p:sp>
        <p:nvSpPr>
          <p:cNvPr id="5" name="角丸四角形 4"/>
          <p:cNvSpPr/>
          <p:nvPr/>
        </p:nvSpPr>
        <p:spPr>
          <a:xfrm>
            <a:off x="1172905" y="6152222"/>
            <a:ext cx="4373597" cy="248580"/>
          </a:xfrm>
          <a:prstGeom prst="roundRect">
            <a:avLst>
              <a:gd name="adj" fmla="val 3640"/>
            </a:avLst>
          </a:prstGeom>
          <a:solidFill>
            <a:schemeClr val="accent6">
              <a:lumMod val="60000"/>
              <a:lumOff val="40000"/>
              <a:alpha val="5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endParaRPr>
          </a:p>
        </p:txBody>
      </p:sp>
      <p:graphicFrame>
        <p:nvGraphicFramePr>
          <p:cNvPr id="12" name="表 11"/>
          <p:cNvGraphicFramePr>
            <a:graphicFrameLocks noGrp="1"/>
          </p:cNvGraphicFramePr>
          <p:nvPr/>
        </p:nvGraphicFramePr>
        <p:xfrm>
          <a:off x="971600" y="404668"/>
          <a:ext cx="7776864" cy="6132437"/>
        </p:xfrm>
        <a:graphic>
          <a:graphicData uri="http://schemas.openxmlformats.org/drawingml/2006/table">
            <a:tbl>
              <a:tblPr/>
              <a:tblGrid>
                <a:gridCol w="1440160">
                  <a:extLst>
                    <a:ext uri="{9D8B030D-6E8A-4147-A177-3AD203B41FA5}">
                      <a16:colId xmlns:a16="http://schemas.microsoft.com/office/drawing/2014/main" val="20000"/>
                    </a:ext>
                  </a:extLst>
                </a:gridCol>
                <a:gridCol w="3552395">
                  <a:extLst>
                    <a:ext uri="{9D8B030D-6E8A-4147-A177-3AD203B41FA5}">
                      <a16:colId xmlns:a16="http://schemas.microsoft.com/office/drawing/2014/main" val="20001"/>
                    </a:ext>
                  </a:extLst>
                </a:gridCol>
                <a:gridCol w="2784309">
                  <a:extLst>
                    <a:ext uri="{9D8B030D-6E8A-4147-A177-3AD203B41FA5}">
                      <a16:colId xmlns:a16="http://schemas.microsoft.com/office/drawing/2014/main" val="20002"/>
                    </a:ext>
                  </a:extLst>
                </a:gridCol>
              </a:tblGrid>
              <a:tr h="432047">
                <a:tc>
                  <a:txBody>
                    <a:bodyPr/>
                    <a:lstStyle/>
                    <a:p>
                      <a:pPr algn="ctr">
                        <a:lnSpc>
                          <a:spcPct val="115000"/>
                        </a:lnSpc>
                        <a:spcAft>
                          <a:spcPts val="0"/>
                        </a:spcAft>
                      </a:pPr>
                      <a:r>
                        <a:rPr lang="ja-JP" sz="1100" b="0" kern="100" dirty="0">
                          <a:solidFill>
                            <a:srgbClr val="000000"/>
                          </a:solidFill>
                          <a:latin typeface="Meiryo UI" pitchFamily="50" charset="-128"/>
                          <a:ea typeface="Meiryo UI" pitchFamily="50" charset="-128"/>
                          <a:cs typeface="Meiryo UI" pitchFamily="50" charset="-128"/>
                        </a:rPr>
                        <a:t>条例名</a:t>
                      </a:r>
                      <a:endParaRPr lang="ja-JP" sz="1100" b="0" kern="100" dirty="0">
                        <a:latin typeface="Meiryo UI" pitchFamily="50" charset="-128"/>
                        <a:ea typeface="Meiryo UI" pitchFamily="50" charset="-128"/>
                        <a:cs typeface="Meiryo UI" pitchFamily="50" charset="-128"/>
                      </a:endParaRPr>
                    </a:p>
                  </a:txBody>
                  <a:tcPr marL="44651" marR="44651" marT="11576" marB="11576"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ja-JP" sz="1100" b="0" kern="100" dirty="0">
                          <a:solidFill>
                            <a:srgbClr val="000000"/>
                          </a:solidFill>
                          <a:latin typeface="Meiryo UI" pitchFamily="50" charset="-128"/>
                          <a:ea typeface="Meiryo UI" pitchFamily="50" charset="-128"/>
                          <a:cs typeface="Meiryo UI" pitchFamily="50" charset="-128"/>
                        </a:rPr>
                        <a:t>改善内容</a:t>
                      </a:r>
                      <a:endParaRPr lang="ja-JP" sz="1100" b="0" kern="100" dirty="0">
                        <a:latin typeface="Meiryo UI" pitchFamily="50" charset="-128"/>
                        <a:ea typeface="Meiryo UI" pitchFamily="50" charset="-128"/>
                        <a:cs typeface="Meiryo UI" pitchFamily="50" charset="-128"/>
                      </a:endParaRPr>
                    </a:p>
                  </a:txBody>
                  <a:tcPr marL="44651" marR="44651" marT="11576" marB="11576"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ja-JP" altLang="en-US" sz="1100" b="0" kern="100" dirty="0">
                          <a:latin typeface="Meiryo UI" pitchFamily="50" charset="-128"/>
                          <a:ea typeface="Meiryo UI" pitchFamily="50" charset="-128"/>
                          <a:cs typeface="Meiryo UI" pitchFamily="50" charset="-128"/>
                        </a:rPr>
                        <a:t>期待される効果</a:t>
                      </a:r>
                      <a:endParaRPr lang="ja-JP" sz="1100" b="0" kern="100" dirty="0">
                        <a:latin typeface="Meiryo UI" pitchFamily="50" charset="-128"/>
                        <a:ea typeface="Meiryo UI" pitchFamily="50" charset="-128"/>
                        <a:cs typeface="Meiryo UI" pitchFamily="50" charset="-128"/>
                      </a:endParaRPr>
                    </a:p>
                  </a:txBody>
                  <a:tcPr marL="44651" marR="44651" marT="11576" marB="11576"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0"/>
                  </a:ext>
                </a:extLst>
              </a:tr>
              <a:tr h="1613587">
                <a:tc>
                  <a:txBody>
                    <a:bodyPr/>
                    <a:lstStyle/>
                    <a:p>
                      <a:pPr algn="just">
                        <a:lnSpc>
                          <a:spcPct val="115000"/>
                        </a:lnSpc>
                        <a:spcAft>
                          <a:spcPts val="0"/>
                        </a:spcAft>
                      </a:pPr>
                      <a:endParaRPr lang="en-US" altLang="ja-JP" sz="1100" kern="100" dirty="0">
                        <a:solidFill>
                          <a:srgbClr val="000000"/>
                        </a:solidFill>
                        <a:latin typeface="Meiryo UI" pitchFamily="50" charset="-128"/>
                        <a:ea typeface="Meiryo UI" pitchFamily="50" charset="-128"/>
                        <a:cs typeface="Meiryo UI" pitchFamily="50" charset="-128"/>
                      </a:endParaRPr>
                    </a:p>
                    <a:p>
                      <a:pPr algn="just">
                        <a:lnSpc>
                          <a:spcPct val="115000"/>
                        </a:lnSpc>
                        <a:spcAft>
                          <a:spcPts val="0"/>
                        </a:spcAft>
                      </a:pPr>
                      <a:r>
                        <a:rPr lang="ja-JP" sz="1100" kern="100" dirty="0">
                          <a:solidFill>
                            <a:srgbClr val="000000"/>
                          </a:solidFill>
                          <a:latin typeface="Meiryo UI" pitchFamily="50" charset="-128"/>
                          <a:ea typeface="Meiryo UI" pitchFamily="50" charset="-128"/>
                          <a:cs typeface="Meiryo UI" pitchFamily="50" charset="-128"/>
                        </a:rPr>
                        <a:t>建築物における駐車施設の附置に関する条例 </a:t>
                      </a:r>
                      <a:endParaRPr lang="ja-JP" sz="1100" kern="100" dirty="0">
                        <a:latin typeface="Meiryo UI" pitchFamily="50" charset="-128"/>
                        <a:ea typeface="Meiryo UI" pitchFamily="50" charset="-128"/>
                        <a:cs typeface="Meiryo UI" pitchFamily="50" charset="-128"/>
                      </a:endParaRPr>
                    </a:p>
                  </a:txBody>
                  <a:tcPr marL="44651" marR="44651" marT="11576" marB="11576">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110490" indent="-110490" algn="just">
                        <a:lnSpc>
                          <a:spcPct val="115000"/>
                        </a:lnSpc>
                        <a:spcAft>
                          <a:spcPts val="0"/>
                        </a:spcAft>
                      </a:pPr>
                      <a:endParaRPr lang="en-US" altLang="ja-JP" sz="1100" kern="100" dirty="0">
                        <a:solidFill>
                          <a:srgbClr val="000000"/>
                        </a:solidFill>
                        <a:latin typeface="Meiryo UI" pitchFamily="50" charset="-128"/>
                        <a:ea typeface="Meiryo UI" pitchFamily="50" charset="-128"/>
                        <a:cs typeface="Meiryo UI" pitchFamily="50" charset="-128"/>
                      </a:endParaRPr>
                    </a:p>
                    <a:p>
                      <a:pPr marL="110490" indent="-110490" algn="just">
                        <a:lnSpc>
                          <a:spcPct val="115000"/>
                        </a:lnSpc>
                        <a:spcAft>
                          <a:spcPts val="0"/>
                        </a:spcAft>
                      </a:pPr>
                      <a:r>
                        <a:rPr lang="ja-JP" sz="1100" kern="100" dirty="0">
                          <a:solidFill>
                            <a:srgbClr val="000000"/>
                          </a:solidFill>
                          <a:latin typeface="Meiryo UI" pitchFamily="50" charset="-128"/>
                          <a:ea typeface="Meiryo UI" pitchFamily="50" charset="-128"/>
                          <a:cs typeface="Meiryo UI" pitchFamily="50" charset="-128"/>
                        </a:rPr>
                        <a:t>・建築物の新築又は増築の場合の駐車施設の附置義務及び基準（建築物を建築する際に必要な駐車場１台当たりの床面積）のほか、建築物の用途変更の場合の駐車施設の附置義務及び基準や、駐車施設等の附置の特例措置。</a:t>
                      </a:r>
                      <a:endParaRPr lang="en-US" altLang="ja-JP" sz="1100" kern="100" dirty="0">
                        <a:solidFill>
                          <a:srgbClr val="000000"/>
                        </a:solidFill>
                        <a:latin typeface="Meiryo UI" pitchFamily="50" charset="-128"/>
                        <a:ea typeface="Meiryo UI" pitchFamily="50" charset="-128"/>
                        <a:cs typeface="Meiryo UI" pitchFamily="50" charset="-128"/>
                      </a:endParaRPr>
                    </a:p>
                    <a:p>
                      <a:pPr marL="110490" indent="-110490" algn="just">
                        <a:lnSpc>
                          <a:spcPct val="115000"/>
                        </a:lnSpc>
                        <a:spcAft>
                          <a:spcPts val="0"/>
                        </a:spcAft>
                      </a:pPr>
                      <a:endParaRPr lang="ja-JP" sz="1100" kern="100" dirty="0">
                        <a:latin typeface="Meiryo UI" pitchFamily="50" charset="-128"/>
                        <a:ea typeface="Meiryo UI" pitchFamily="50" charset="-128"/>
                        <a:cs typeface="Meiryo UI" pitchFamily="50" charset="-128"/>
                      </a:endParaRPr>
                    </a:p>
                    <a:p>
                      <a:pPr indent="139700" algn="just">
                        <a:lnSpc>
                          <a:spcPct val="115000"/>
                        </a:lnSpc>
                        <a:spcAft>
                          <a:spcPts val="0"/>
                        </a:spcAft>
                      </a:pPr>
                      <a:r>
                        <a:rPr lang="ja-JP" sz="1100" kern="100" dirty="0">
                          <a:solidFill>
                            <a:srgbClr val="000000"/>
                          </a:solidFill>
                          <a:latin typeface="Meiryo UI" pitchFamily="50" charset="-128"/>
                          <a:ea typeface="Meiryo UI" pitchFamily="50" charset="-128"/>
                          <a:cs typeface="Meiryo UI" pitchFamily="50" charset="-128"/>
                        </a:rPr>
                        <a:t>⇒</a:t>
                      </a:r>
                      <a:r>
                        <a:rPr lang="en-US" sz="1100" kern="100" dirty="0">
                          <a:solidFill>
                            <a:srgbClr val="000000"/>
                          </a:solidFill>
                          <a:latin typeface="Meiryo UI" pitchFamily="50" charset="-128"/>
                          <a:ea typeface="Meiryo UI" pitchFamily="50" charset="-128"/>
                          <a:cs typeface="Meiryo UI" pitchFamily="50" charset="-128"/>
                        </a:rPr>
                        <a:t>25</a:t>
                      </a:r>
                      <a:r>
                        <a:rPr lang="ja-JP" sz="1100" kern="100" dirty="0">
                          <a:solidFill>
                            <a:srgbClr val="000000"/>
                          </a:solidFill>
                          <a:latin typeface="Meiryo UI" pitchFamily="50" charset="-128"/>
                          <a:ea typeface="Meiryo UI" pitchFamily="50" charset="-128"/>
                          <a:cs typeface="Meiryo UI" pitchFamily="50" charset="-128"/>
                        </a:rPr>
                        <a:t>年度実施の実態調査結果に基づき、改正（緩</a:t>
                      </a:r>
                      <a:r>
                        <a:rPr lang="ja-JP" altLang="en-US" sz="1100" kern="100" dirty="0">
                          <a:solidFill>
                            <a:srgbClr val="000000"/>
                          </a:solidFill>
                          <a:latin typeface="Meiryo UI" pitchFamily="50" charset="-128"/>
                          <a:ea typeface="Meiryo UI" pitchFamily="50" charset="-128"/>
                          <a:cs typeface="Meiryo UI" pitchFamily="50" charset="-128"/>
                        </a:rPr>
                        <a:t>　</a:t>
                      </a:r>
                      <a:endParaRPr lang="en-US" altLang="ja-JP" sz="1100" kern="100" dirty="0">
                        <a:solidFill>
                          <a:srgbClr val="000000"/>
                        </a:solidFill>
                        <a:latin typeface="Meiryo UI" pitchFamily="50" charset="-128"/>
                        <a:ea typeface="Meiryo UI" pitchFamily="50" charset="-128"/>
                        <a:cs typeface="Meiryo UI" pitchFamily="50" charset="-128"/>
                      </a:endParaRPr>
                    </a:p>
                    <a:p>
                      <a:pPr indent="139700" algn="just">
                        <a:lnSpc>
                          <a:spcPct val="115000"/>
                        </a:lnSpc>
                        <a:spcAft>
                          <a:spcPts val="0"/>
                        </a:spcAft>
                      </a:pPr>
                      <a:r>
                        <a:rPr lang="ja-JP" altLang="en-US" sz="1100" kern="100" dirty="0">
                          <a:solidFill>
                            <a:srgbClr val="000000"/>
                          </a:solidFill>
                          <a:latin typeface="Meiryo UI" pitchFamily="50" charset="-128"/>
                          <a:ea typeface="Meiryo UI" pitchFamily="50" charset="-128"/>
                          <a:cs typeface="Meiryo UI" pitchFamily="50" charset="-128"/>
                        </a:rPr>
                        <a:t>　　</a:t>
                      </a:r>
                      <a:r>
                        <a:rPr lang="ja-JP" sz="1100" kern="100" dirty="0">
                          <a:solidFill>
                            <a:srgbClr val="000000"/>
                          </a:solidFill>
                          <a:latin typeface="Meiryo UI" pitchFamily="50" charset="-128"/>
                          <a:ea typeface="Meiryo UI" pitchFamily="50" charset="-128"/>
                          <a:cs typeface="Meiryo UI" pitchFamily="50" charset="-128"/>
                        </a:rPr>
                        <a:t>和）</a:t>
                      </a:r>
                      <a:r>
                        <a:rPr lang="ja-JP" altLang="en-US" sz="1100" kern="100" dirty="0">
                          <a:solidFill>
                            <a:srgbClr val="000000"/>
                          </a:solidFill>
                          <a:latin typeface="Meiryo UI" pitchFamily="50" charset="-128"/>
                          <a:ea typeface="Meiryo UI" pitchFamily="50" charset="-128"/>
                          <a:cs typeface="Meiryo UI" pitchFamily="50" charset="-128"/>
                        </a:rPr>
                        <a:t>済み</a:t>
                      </a:r>
                      <a:endParaRPr lang="ja-JP" sz="1100" kern="100" dirty="0">
                        <a:latin typeface="Meiryo UI" pitchFamily="50" charset="-128"/>
                        <a:ea typeface="Meiryo UI" pitchFamily="50" charset="-128"/>
                        <a:cs typeface="Meiryo UI" pitchFamily="50" charset="-128"/>
                      </a:endParaRPr>
                    </a:p>
                  </a:txBody>
                  <a:tcPr marL="44651" marR="44651" marT="11576" marB="11576">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endParaRPr kumimoji="1" lang="en-US" altLang="ja-JP" sz="1100" kern="1200" dirty="0">
                        <a:solidFill>
                          <a:schemeClr val="tx1"/>
                        </a:solidFill>
                        <a:latin typeface="Meiryo UI" pitchFamily="50" charset="-128"/>
                        <a:ea typeface="Meiryo UI" pitchFamily="50" charset="-128"/>
                        <a:cs typeface="Meiryo UI" pitchFamily="50" charset="-128"/>
                      </a:endParaRPr>
                    </a:p>
                    <a:p>
                      <a:r>
                        <a:rPr kumimoji="1" lang="ja-JP" altLang="en-US" sz="1100" kern="1200" dirty="0">
                          <a:solidFill>
                            <a:schemeClr val="tx1"/>
                          </a:solidFill>
                          <a:latin typeface="Meiryo UI" pitchFamily="50" charset="-128"/>
                          <a:ea typeface="Meiryo UI" pitchFamily="50" charset="-128"/>
                          <a:cs typeface="Meiryo UI" pitchFamily="50" charset="-128"/>
                        </a:rPr>
                        <a:t>供給過剰となっている都心部の既存駐車施設の有効利用が図られ、将来の駐車施設の需給バランスが是正される。</a:t>
                      </a:r>
                      <a:endParaRPr kumimoji="1" lang="en-US" altLang="ja-JP" sz="1100" kern="1200" dirty="0">
                        <a:solidFill>
                          <a:schemeClr val="tx1"/>
                        </a:solidFill>
                        <a:latin typeface="Meiryo UI" pitchFamily="50" charset="-128"/>
                        <a:ea typeface="Meiryo UI" pitchFamily="50" charset="-128"/>
                        <a:cs typeface="Meiryo UI" pitchFamily="50" charset="-128"/>
                      </a:endParaRPr>
                    </a:p>
                    <a:p>
                      <a:r>
                        <a:rPr kumimoji="1" lang="en-US" altLang="ja-JP" sz="1100" kern="1200" dirty="0">
                          <a:solidFill>
                            <a:schemeClr val="tx1"/>
                          </a:solidFill>
                          <a:latin typeface="Meiryo UI" pitchFamily="50" charset="-128"/>
                          <a:ea typeface="Meiryo UI" pitchFamily="50" charset="-128"/>
                          <a:cs typeface="Meiryo UI" pitchFamily="50" charset="-128"/>
                        </a:rPr>
                        <a:t>    </a:t>
                      </a:r>
                      <a:endParaRPr kumimoji="1" lang="ja-JP" altLang="ja-JP" sz="1100" kern="1200" dirty="0">
                        <a:solidFill>
                          <a:schemeClr val="tx1"/>
                        </a:solidFill>
                        <a:latin typeface="Meiryo UI" pitchFamily="50" charset="-128"/>
                        <a:ea typeface="Meiryo UI" pitchFamily="50" charset="-128"/>
                        <a:cs typeface="Meiryo UI" pitchFamily="50" charset="-128"/>
                      </a:endParaRPr>
                    </a:p>
                    <a:p>
                      <a:pPr algn="just">
                        <a:lnSpc>
                          <a:spcPct val="115000"/>
                        </a:lnSpc>
                        <a:spcAft>
                          <a:spcPts val="0"/>
                        </a:spcAft>
                      </a:pPr>
                      <a:endParaRPr lang="ja-JP" sz="1100" kern="100" dirty="0">
                        <a:latin typeface="Meiryo UI" pitchFamily="50" charset="-128"/>
                        <a:ea typeface="Meiryo UI" pitchFamily="50" charset="-128"/>
                        <a:cs typeface="Meiryo UI" pitchFamily="50" charset="-128"/>
                      </a:endParaRPr>
                    </a:p>
                  </a:txBody>
                  <a:tcPr marL="44651" marR="44651" marT="11576" marB="11576">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1"/>
                  </a:ext>
                </a:extLst>
              </a:tr>
              <a:tr h="2210211">
                <a:tc>
                  <a:txBody>
                    <a:bodyPr/>
                    <a:lstStyle/>
                    <a:p>
                      <a:pPr algn="just">
                        <a:lnSpc>
                          <a:spcPct val="115000"/>
                        </a:lnSpc>
                        <a:spcAft>
                          <a:spcPts val="0"/>
                        </a:spcAft>
                      </a:pPr>
                      <a:endParaRPr lang="en-US" altLang="zh-CN" sz="1100" kern="100" dirty="0">
                        <a:solidFill>
                          <a:srgbClr val="000000"/>
                        </a:solidFill>
                        <a:latin typeface="Meiryo UI" pitchFamily="50" charset="-128"/>
                        <a:ea typeface="Meiryo UI" pitchFamily="50" charset="-128"/>
                        <a:cs typeface="Meiryo UI" pitchFamily="50" charset="-128"/>
                      </a:endParaRPr>
                    </a:p>
                    <a:p>
                      <a:pPr algn="just">
                        <a:lnSpc>
                          <a:spcPct val="115000"/>
                        </a:lnSpc>
                        <a:spcAft>
                          <a:spcPts val="0"/>
                        </a:spcAft>
                      </a:pPr>
                      <a:r>
                        <a:rPr lang="zh-CN" sz="1100" kern="100" dirty="0">
                          <a:solidFill>
                            <a:srgbClr val="000000"/>
                          </a:solidFill>
                          <a:latin typeface="Meiryo UI" pitchFamily="50" charset="-128"/>
                          <a:ea typeface="Meiryo UI" pitchFamily="50" charset="-128"/>
                          <a:cs typeface="Meiryo UI" pitchFamily="50" charset="-128"/>
                        </a:rPr>
                        <a:t>普通河川管理条例 </a:t>
                      </a:r>
                      <a:endParaRPr lang="ja-JP" sz="1100" kern="100" dirty="0">
                        <a:latin typeface="Meiryo UI" pitchFamily="50" charset="-128"/>
                        <a:ea typeface="Meiryo UI" pitchFamily="50" charset="-128"/>
                        <a:cs typeface="Meiryo UI" pitchFamily="50" charset="-128"/>
                      </a:endParaRPr>
                    </a:p>
                  </a:txBody>
                  <a:tcPr marL="44651" marR="44651" marT="11576" marB="11576">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139700" indent="-139700" algn="just">
                        <a:lnSpc>
                          <a:spcPct val="115000"/>
                        </a:lnSpc>
                        <a:spcAft>
                          <a:spcPts val="0"/>
                        </a:spcAft>
                      </a:pPr>
                      <a:endParaRPr lang="en-US" altLang="ja-JP" sz="1100" kern="100" dirty="0">
                        <a:solidFill>
                          <a:srgbClr val="000000"/>
                        </a:solidFill>
                        <a:latin typeface="Meiryo UI" pitchFamily="50" charset="-128"/>
                        <a:ea typeface="Meiryo UI" pitchFamily="50" charset="-128"/>
                        <a:cs typeface="Meiryo UI" pitchFamily="50" charset="-128"/>
                      </a:endParaRPr>
                    </a:p>
                    <a:p>
                      <a:pPr marL="139700" indent="-139700" algn="just">
                        <a:lnSpc>
                          <a:spcPct val="115000"/>
                        </a:lnSpc>
                        <a:spcAft>
                          <a:spcPts val="0"/>
                        </a:spcAft>
                      </a:pPr>
                      <a:r>
                        <a:rPr lang="ja-JP" sz="1100" kern="100" dirty="0">
                          <a:solidFill>
                            <a:srgbClr val="000000"/>
                          </a:solidFill>
                          <a:latin typeface="Meiryo UI" pitchFamily="50" charset="-128"/>
                          <a:ea typeface="Meiryo UI" pitchFamily="50" charset="-128"/>
                          <a:cs typeface="Meiryo UI" pitchFamily="50" charset="-128"/>
                        </a:rPr>
                        <a:t>・河川敷地に設置した工作物の所有権の移転に伴う河川敷地の占用許可（占用許可制の廃止）のほか、許可が得られない場合の撤去及び原状回復義務、行為の許可にあたって立てた保証人の連帯責任、許可の取消等による損害に対する補償を行わない旨の規定、沿岸地使用者による河川の損害防止工事等の実施の権限及び同工事を本市が委託施工した場合の手数料の納付等、行為の許可を受けた者の義務の不履行に対する代執行。</a:t>
                      </a:r>
                      <a:endParaRPr lang="en-US" altLang="ja-JP" sz="1100" kern="100" dirty="0">
                        <a:solidFill>
                          <a:srgbClr val="000000"/>
                        </a:solidFill>
                        <a:latin typeface="Meiryo UI" pitchFamily="50" charset="-128"/>
                        <a:ea typeface="Meiryo UI" pitchFamily="50" charset="-128"/>
                        <a:cs typeface="Meiryo UI" pitchFamily="50" charset="-128"/>
                      </a:endParaRPr>
                    </a:p>
                    <a:p>
                      <a:pPr marL="139700" indent="-139700" algn="just">
                        <a:lnSpc>
                          <a:spcPct val="115000"/>
                        </a:lnSpc>
                        <a:spcAft>
                          <a:spcPts val="0"/>
                        </a:spcAft>
                      </a:pPr>
                      <a:endParaRPr lang="en-US" altLang="ja-JP" sz="1100" kern="100" dirty="0">
                        <a:solidFill>
                          <a:srgbClr val="000000"/>
                        </a:solidFill>
                        <a:latin typeface="Meiryo UI" pitchFamily="50" charset="-128"/>
                        <a:ea typeface="Meiryo UI" pitchFamily="50" charset="-128"/>
                        <a:cs typeface="Meiryo UI" pitchFamily="50" charset="-128"/>
                      </a:endParaRPr>
                    </a:p>
                    <a:p>
                      <a:pPr marL="139700" indent="-139700" algn="just">
                        <a:lnSpc>
                          <a:spcPct val="115000"/>
                        </a:lnSpc>
                        <a:spcAft>
                          <a:spcPts val="0"/>
                        </a:spcAft>
                      </a:pPr>
                      <a:r>
                        <a:rPr lang="ja-JP" altLang="en-US" sz="1100" kern="100" dirty="0">
                          <a:solidFill>
                            <a:srgbClr val="000000"/>
                          </a:solidFill>
                          <a:latin typeface="Meiryo UI" pitchFamily="50" charset="-128"/>
                          <a:ea typeface="Meiryo UI" pitchFamily="50" charset="-128"/>
                          <a:cs typeface="Meiryo UI" pitchFamily="50" charset="-128"/>
                        </a:rPr>
                        <a:t>　　</a:t>
                      </a:r>
                      <a:r>
                        <a:rPr lang="ja-JP" sz="1100" kern="100" dirty="0">
                          <a:solidFill>
                            <a:srgbClr val="000000"/>
                          </a:solidFill>
                          <a:latin typeface="Meiryo UI" pitchFamily="50" charset="-128"/>
                          <a:ea typeface="Meiryo UI" pitchFamily="50" charset="-128"/>
                          <a:cs typeface="Meiryo UI" pitchFamily="50" charset="-128"/>
                        </a:rPr>
                        <a:t>⇒改正済み（規定の緩和） </a:t>
                      </a:r>
                      <a:endParaRPr lang="ja-JP" sz="1100" kern="100" dirty="0">
                        <a:latin typeface="Meiryo UI" pitchFamily="50" charset="-128"/>
                        <a:ea typeface="Meiryo UI" pitchFamily="50" charset="-128"/>
                        <a:cs typeface="Meiryo UI" pitchFamily="50" charset="-128"/>
                      </a:endParaRPr>
                    </a:p>
                  </a:txBody>
                  <a:tcPr marL="44651" marR="44651" marT="11576" marB="11576">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139700" indent="-139700" algn="just">
                        <a:lnSpc>
                          <a:spcPct val="115000"/>
                        </a:lnSpc>
                        <a:spcAft>
                          <a:spcPts val="0"/>
                        </a:spcAft>
                      </a:pPr>
                      <a:endParaRPr lang="en-US" altLang="ja-JP" sz="1100" kern="100" dirty="0">
                        <a:latin typeface="Meiryo UI" pitchFamily="50" charset="-128"/>
                        <a:ea typeface="Meiryo UI" pitchFamily="50" charset="-128"/>
                        <a:cs typeface="Meiryo UI" pitchFamily="50" charset="-128"/>
                      </a:endParaRPr>
                    </a:p>
                    <a:p>
                      <a:pPr marL="139700" indent="-139700" algn="just">
                        <a:lnSpc>
                          <a:spcPct val="115000"/>
                        </a:lnSpc>
                        <a:spcAft>
                          <a:spcPts val="0"/>
                        </a:spcAft>
                      </a:pPr>
                      <a:r>
                        <a:rPr lang="ja-JP" altLang="en-US" sz="1100" kern="100" dirty="0">
                          <a:latin typeface="Meiryo UI" pitchFamily="50" charset="-128"/>
                          <a:ea typeface="Meiryo UI" pitchFamily="50" charset="-128"/>
                          <a:cs typeface="Meiryo UI" pitchFamily="50" charset="-128"/>
                        </a:rPr>
                        <a:t>・他水準に緩和したことにより、手続きの簡</a:t>
                      </a:r>
                      <a:endParaRPr lang="en-US" altLang="ja-JP" sz="1100" kern="100" dirty="0">
                        <a:latin typeface="Meiryo UI" pitchFamily="50" charset="-128"/>
                        <a:ea typeface="Meiryo UI" pitchFamily="50" charset="-128"/>
                        <a:cs typeface="Meiryo UI" pitchFamily="50" charset="-128"/>
                      </a:endParaRPr>
                    </a:p>
                    <a:p>
                      <a:pPr marL="139700" indent="-139700" algn="just">
                        <a:lnSpc>
                          <a:spcPct val="115000"/>
                        </a:lnSpc>
                        <a:spcAft>
                          <a:spcPts val="0"/>
                        </a:spcAft>
                      </a:pPr>
                      <a:r>
                        <a:rPr lang="ja-JP" altLang="en-US" sz="1100" kern="100" dirty="0">
                          <a:latin typeface="Meiryo UI" pitchFamily="50" charset="-128"/>
                          <a:ea typeface="Meiryo UI" pitchFamily="50" charset="-128"/>
                          <a:cs typeface="Meiryo UI" pitchFamily="50" charset="-128"/>
                        </a:rPr>
                        <a:t>素化など事業者等への負担感の軽減が</a:t>
                      </a:r>
                      <a:endParaRPr lang="en-US" altLang="ja-JP" sz="1100" kern="100" dirty="0">
                        <a:latin typeface="Meiryo UI" pitchFamily="50" charset="-128"/>
                        <a:ea typeface="Meiryo UI" pitchFamily="50" charset="-128"/>
                        <a:cs typeface="Meiryo UI" pitchFamily="50" charset="-128"/>
                      </a:endParaRPr>
                    </a:p>
                    <a:p>
                      <a:pPr marL="139700" indent="-139700" algn="just">
                        <a:lnSpc>
                          <a:spcPct val="115000"/>
                        </a:lnSpc>
                        <a:spcAft>
                          <a:spcPts val="0"/>
                        </a:spcAft>
                      </a:pPr>
                      <a:r>
                        <a:rPr lang="ja-JP" altLang="en-US" sz="1100" kern="100" dirty="0">
                          <a:latin typeface="Meiryo UI" pitchFamily="50" charset="-128"/>
                          <a:ea typeface="Meiryo UI" pitchFamily="50" charset="-128"/>
                          <a:cs typeface="Meiryo UI" pitchFamily="50" charset="-128"/>
                        </a:rPr>
                        <a:t>図られる。</a:t>
                      </a:r>
                      <a:endParaRPr lang="en-US" altLang="ja-JP" sz="1100" kern="100" dirty="0">
                        <a:latin typeface="Meiryo UI" pitchFamily="50" charset="-128"/>
                        <a:ea typeface="Meiryo UI" pitchFamily="50" charset="-128"/>
                        <a:cs typeface="Meiryo UI" pitchFamily="50" charset="-128"/>
                      </a:endParaRPr>
                    </a:p>
                    <a:p>
                      <a:pPr marL="139700" indent="-139700" algn="just">
                        <a:lnSpc>
                          <a:spcPct val="115000"/>
                        </a:lnSpc>
                        <a:spcAft>
                          <a:spcPts val="0"/>
                        </a:spcAft>
                      </a:pPr>
                      <a:endParaRPr lang="ja-JP" sz="1100" kern="100" dirty="0">
                        <a:latin typeface="Meiryo UI" pitchFamily="50" charset="-128"/>
                        <a:ea typeface="Meiryo UI" pitchFamily="50" charset="-128"/>
                        <a:cs typeface="Meiryo UI" pitchFamily="50" charset="-128"/>
                      </a:endParaRPr>
                    </a:p>
                  </a:txBody>
                  <a:tcPr marL="44651" marR="44651" marT="11576" marB="11576">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2"/>
                  </a:ext>
                </a:extLst>
              </a:tr>
              <a:tr h="1876592">
                <a:tc gridSpan="3">
                  <a:txBody>
                    <a:bodyPr/>
                    <a:lstStyle/>
                    <a:p>
                      <a:pPr marL="0" marR="0" indent="0" algn="just" defTabSz="914400" rtl="0" eaLnBrk="1" fontAlgn="auto" latinLnBrk="0" hangingPunct="1">
                        <a:lnSpc>
                          <a:spcPct val="115000"/>
                        </a:lnSpc>
                        <a:spcBef>
                          <a:spcPts val="0"/>
                        </a:spcBef>
                        <a:spcAft>
                          <a:spcPts val="0"/>
                        </a:spcAft>
                        <a:buClrTx/>
                        <a:buSzTx/>
                        <a:buFontTx/>
                        <a:buNone/>
                        <a:tabLst/>
                        <a:defRPr/>
                      </a:pPr>
                      <a:endParaRPr lang="en-US" altLang="ja-JP" sz="1100" kern="100" dirty="0">
                        <a:latin typeface="Meiryo UI" pitchFamily="50" charset="-128"/>
                        <a:ea typeface="Meiryo UI" pitchFamily="50" charset="-128"/>
                        <a:cs typeface="Meiryo UI" pitchFamily="50" charset="-128"/>
                      </a:endParaRPr>
                    </a:p>
                    <a:p>
                      <a:pPr marL="0" marR="0" indent="0" algn="just" defTabSz="914400" rtl="0" eaLnBrk="1" fontAlgn="auto" latinLnBrk="0" hangingPunct="1">
                        <a:lnSpc>
                          <a:spcPct val="115000"/>
                        </a:lnSpc>
                        <a:spcBef>
                          <a:spcPts val="0"/>
                        </a:spcBef>
                        <a:spcAft>
                          <a:spcPts val="0"/>
                        </a:spcAft>
                        <a:buClrTx/>
                        <a:buSzTx/>
                        <a:buFontTx/>
                        <a:buNone/>
                        <a:tabLst/>
                        <a:defRPr/>
                      </a:pPr>
                      <a:r>
                        <a:rPr lang="ja-JP" altLang="en-US" sz="1100" kern="100" dirty="0">
                          <a:latin typeface="Meiryo UI" pitchFamily="50" charset="-128"/>
                          <a:ea typeface="Meiryo UI" pitchFamily="50" charset="-128"/>
                          <a:cs typeface="Meiryo UI" pitchFamily="50" charset="-128"/>
                        </a:rPr>
                        <a:t>その他にも、</a:t>
                      </a:r>
                      <a:r>
                        <a:rPr lang="ja-JP" altLang="en-US" sz="1100" kern="100" dirty="0">
                          <a:solidFill>
                            <a:schemeClr val="tx1"/>
                          </a:solidFill>
                          <a:latin typeface="Meiryo UI" pitchFamily="50" charset="-128"/>
                          <a:ea typeface="Meiryo UI" pitchFamily="50" charset="-128"/>
                          <a:cs typeface="Meiryo UI" pitchFamily="50" charset="-128"/>
                        </a:rPr>
                        <a:t>以下の条例・規則の</a:t>
                      </a:r>
                      <a:r>
                        <a:rPr kumimoji="1" lang="ja-JP" altLang="en-US" sz="1100" kern="100" dirty="0">
                          <a:solidFill>
                            <a:schemeClr val="tx1"/>
                          </a:solidFill>
                          <a:latin typeface="Meiryo UI" pitchFamily="50" charset="-128"/>
                          <a:ea typeface="Meiryo UI" pitchFamily="50" charset="-128"/>
                          <a:cs typeface="Meiryo UI" pitchFamily="50" charset="-128"/>
                        </a:rPr>
                        <a:t>改正等を行った</a:t>
                      </a:r>
                      <a:r>
                        <a:rPr lang="ja-JP" altLang="en-US" sz="1100" kern="100" dirty="0">
                          <a:solidFill>
                            <a:schemeClr val="tx1"/>
                          </a:solidFill>
                          <a:latin typeface="Meiryo UI" pitchFamily="50" charset="-128"/>
                          <a:ea typeface="Meiryo UI" pitchFamily="50" charset="-128"/>
                          <a:cs typeface="Meiryo UI" pitchFamily="50" charset="-128"/>
                        </a:rPr>
                        <a:t>。</a:t>
                      </a:r>
                      <a:endParaRPr lang="en-US" altLang="ja-JP" sz="1100" kern="100" dirty="0">
                        <a:solidFill>
                          <a:schemeClr val="tx1"/>
                        </a:solidFill>
                        <a:latin typeface="Meiryo UI" pitchFamily="50" charset="-128"/>
                        <a:ea typeface="Meiryo UI" pitchFamily="50" charset="-128"/>
                        <a:cs typeface="Meiryo UI" pitchFamily="50" charset="-128"/>
                      </a:endParaRPr>
                    </a:p>
                    <a:p>
                      <a:pPr marL="0" marR="0" indent="0" algn="just" defTabSz="914400" rtl="0" eaLnBrk="1" fontAlgn="auto" latinLnBrk="0" hangingPunct="1">
                        <a:lnSpc>
                          <a:spcPct val="115000"/>
                        </a:lnSpc>
                        <a:spcBef>
                          <a:spcPts val="0"/>
                        </a:spcBef>
                        <a:spcAft>
                          <a:spcPts val="0"/>
                        </a:spcAft>
                        <a:buClrTx/>
                        <a:buSzTx/>
                        <a:buFontTx/>
                        <a:buNone/>
                        <a:tabLst/>
                        <a:defRPr/>
                      </a:pPr>
                      <a:r>
                        <a:rPr lang="ja-JP" altLang="en-US" sz="1100" kern="100" dirty="0">
                          <a:solidFill>
                            <a:schemeClr val="tx1"/>
                          </a:solidFill>
                          <a:latin typeface="Meiryo UI" pitchFamily="50" charset="-128"/>
                          <a:ea typeface="Meiryo UI" pitchFamily="50" charset="-128"/>
                          <a:cs typeface="Meiryo UI" pitchFamily="50" charset="-128"/>
                        </a:rPr>
                        <a:t>　</a:t>
                      </a:r>
                      <a:r>
                        <a:rPr lang="en-US" altLang="ja-JP" sz="1100" kern="100" dirty="0">
                          <a:solidFill>
                            <a:schemeClr val="tx1"/>
                          </a:solidFill>
                          <a:latin typeface="Meiryo UI" pitchFamily="50" charset="-128"/>
                          <a:ea typeface="Meiryo UI" pitchFamily="50" charset="-128"/>
                          <a:cs typeface="Meiryo UI" pitchFamily="50" charset="-128"/>
                        </a:rPr>
                        <a:t>‐</a:t>
                      </a:r>
                      <a:r>
                        <a:rPr lang="ja-JP" altLang="ja-JP" sz="1100" kern="100" dirty="0">
                          <a:solidFill>
                            <a:schemeClr val="tx1"/>
                          </a:solidFill>
                          <a:latin typeface="Meiryo UI" pitchFamily="50" charset="-128"/>
                          <a:ea typeface="Meiryo UI" pitchFamily="50" charset="-128"/>
                          <a:cs typeface="Meiryo UI" pitchFamily="50" charset="-128"/>
                        </a:rPr>
                        <a:t>大阪市高速鉄道及び中量軌道乗車料条例</a:t>
                      </a:r>
                      <a:r>
                        <a:rPr lang="ja-JP" altLang="en-US" sz="1100" kern="100" dirty="0">
                          <a:solidFill>
                            <a:schemeClr val="tx1"/>
                          </a:solidFill>
                          <a:latin typeface="Meiryo UI" pitchFamily="50" charset="-128"/>
                          <a:ea typeface="Meiryo UI" pitchFamily="50" charset="-128"/>
                          <a:cs typeface="Meiryo UI" pitchFamily="50" charset="-128"/>
                        </a:rPr>
                        <a:t>（</a:t>
                      </a:r>
                      <a:r>
                        <a:rPr lang="ja-JP" altLang="ja-JP" sz="1100" kern="100" dirty="0">
                          <a:solidFill>
                            <a:schemeClr val="tx1"/>
                          </a:solidFill>
                          <a:latin typeface="Meiryo UI" pitchFamily="50" charset="-128"/>
                          <a:ea typeface="Meiryo UI" pitchFamily="50" charset="-128"/>
                          <a:cs typeface="Meiryo UI" pitchFamily="50" charset="-128"/>
                        </a:rPr>
                        <a:t>記名の乗車券を他人に使用させた者に対する過料（</a:t>
                      </a:r>
                      <a:r>
                        <a:rPr lang="en-US" altLang="ja-JP" sz="1100" kern="100" dirty="0">
                          <a:solidFill>
                            <a:schemeClr val="tx1"/>
                          </a:solidFill>
                          <a:latin typeface="Meiryo UI" pitchFamily="50" charset="-128"/>
                          <a:ea typeface="Meiryo UI" pitchFamily="50" charset="-128"/>
                          <a:cs typeface="Meiryo UI" pitchFamily="50" charset="-128"/>
                        </a:rPr>
                        <a:t>1,000</a:t>
                      </a:r>
                      <a:r>
                        <a:rPr lang="ja-JP" altLang="ja-JP" sz="1100" kern="100" dirty="0">
                          <a:solidFill>
                            <a:schemeClr val="tx1"/>
                          </a:solidFill>
                          <a:latin typeface="Meiryo UI" pitchFamily="50" charset="-128"/>
                          <a:ea typeface="Meiryo UI" pitchFamily="50" charset="-128"/>
                          <a:cs typeface="Meiryo UI" pitchFamily="50" charset="-128"/>
                        </a:rPr>
                        <a:t>円以下）</a:t>
                      </a:r>
                      <a:r>
                        <a:rPr lang="ja-JP" altLang="en-US" sz="1100" kern="100" dirty="0">
                          <a:solidFill>
                            <a:schemeClr val="tx1"/>
                          </a:solidFill>
                          <a:latin typeface="Meiryo UI" pitchFamily="50" charset="-128"/>
                          <a:ea typeface="Meiryo UI" pitchFamily="50" charset="-128"/>
                          <a:cs typeface="Meiryo UI" pitchFamily="50" charset="-128"/>
                        </a:rPr>
                        <a:t>）</a:t>
                      </a:r>
                      <a:endParaRPr lang="en-US" altLang="ja-JP" sz="1100" kern="100" dirty="0">
                        <a:solidFill>
                          <a:schemeClr val="tx1"/>
                        </a:solidFill>
                        <a:latin typeface="Meiryo UI" pitchFamily="50" charset="-128"/>
                        <a:ea typeface="Meiryo UI" pitchFamily="50" charset="-128"/>
                        <a:cs typeface="Meiryo UI" pitchFamily="50" charset="-128"/>
                      </a:endParaRPr>
                    </a:p>
                    <a:p>
                      <a:pPr marL="0" marR="0" indent="0" algn="just" defTabSz="914400" rtl="0" eaLnBrk="1" fontAlgn="auto" latinLnBrk="0" hangingPunct="1">
                        <a:lnSpc>
                          <a:spcPct val="115000"/>
                        </a:lnSpc>
                        <a:spcBef>
                          <a:spcPts val="0"/>
                        </a:spcBef>
                        <a:spcAft>
                          <a:spcPts val="0"/>
                        </a:spcAft>
                        <a:buClrTx/>
                        <a:buSzTx/>
                        <a:buFontTx/>
                        <a:buNone/>
                        <a:tabLst/>
                        <a:defRPr/>
                      </a:pPr>
                      <a:r>
                        <a:rPr lang="ja-JP" altLang="en-US" sz="1100" kern="100" dirty="0">
                          <a:solidFill>
                            <a:schemeClr val="tx1"/>
                          </a:solidFill>
                          <a:latin typeface="Meiryo UI" pitchFamily="50" charset="-128"/>
                          <a:ea typeface="Meiryo UI" pitchFamily="50" charset="-128"/>
                          <a:cs typeface="Meiryo UI" pitchFamily="50" charset="-128"/>
                        </a:rPr>
                        <a:t>　　　</a:t>
                      </a:r>
                      <a:r>
                        <a:rPr lang="ja-JP" altLang="ja-JP" sz="1100" kern="100" dirty="0">
                          <a:solidFill>
                            <a:schemeClr val="tx1"/>
                          </a:solidFill>
                          <a:latin typeface="Meiryo UI" pitchFamily="50" charset="-128"/>
                          <a:ea typeface="Meiryo UI" pitchFamily="50" charset="-128"/>
                          <a:cs typeface="Meiryo UI" pitchFamily="50" charset="-128"/>
                        </a:rPr>
                        <a:t>⇒改正済み（削除）</a:t>
                      </a:r>
                      <a:endParaRPr lang="en-US" altLang="ja-JP" sz="1100" kern="100" dirty="0">
                        <a:solidFill>
                          <a:schemeClr val="tx1"/>
                        </a:solidFill>
                        <a:latin typeface="Meiryo UI" pitchFamily="50" charset="-128"/>
                        <a:ea typeface="Meiryo UI" pitchFamily="50" charset="-128"/>
                        <a:cs typeface="Meiryo UI" pitchFamily="50" charset="-128"/>
                      </a:endParaRPr>
                    </a:p>
                    <a:p>
                      <a:pPr marL="0" marR="0" indent="0" algn="just" defTabSz="914400" rtl="0" eaLnBrk="1" fontAlgn="auto" latinLnBrk="0" hangingPunct="1">
                        <a:lnSpc>
                          <a:spcPct val="115000"/>
                        </a:lnSpc>
                        <a:spcBef>
                          <a:spcPts val="0"/>
                        </a:spcBef>
                        <a:spcAft>
                          <a:spcPts val="0"/>
                        </a:spcAft>
                        <a:buClrTx/>
                        <a:buSzTx/>
                        <a:buFontTx/>
                        <a:buNone/>
                        <a:tabLst/>
                        <a:defRPr/>
                      </a:pPr>
                      <a:r>
                        <a:rPr lang="ja-JP" altLang="en-US" sz="1100" kern="100" dirty="0">
                          <a:solidFill>
                            <a:schemeClr val="tx1"/>
                          </a:solidFill>
                          <a:latin typeface="Meiryo UI" pitchFamily="50" charset="-128"/>
                          <a:ea typeface="Meiryo UI" pitchFamily="50" charset="-128"/>
                          <a:cs typeface="Meiryo UI" pitchFamily="50" charset="-128"/>
                        </a:rPr>
                        <a:t>　</a:t>
                      </a:r>
                      <a:r>
                        <a:rPr lang="en-US" altLang="ja-JP" sz="1100" kern="100" dirty="0">
                          <a:solidFill>
                            <a:schemeClr val="tx1"/>
                          </a:solidFill>
                          <a:latin typeface="Meiryo UI" pitchFamily="50" charset="-128"/>
                          <a:ea typeface="Meiryo UI" pitchFamily="50" charset="-128"/>
                          <a:cs typeface="Meiryo UI" pitchFamily="50" charset="-128"/>
                        </a:rPr>
                        <a:t>‐</a:t>
                      </a:r>
                      <a:r>
                        <a:rPr lang="zh-CN" altLang="ja-JP" sz="1100" kern="100" dirty="0">
                          <a:solidFill>
                            <a:schemeClr val="tx1"/>
                          </a:solidFill>
                          <a:latin typeface="Meiryo UI" pitchFamily="50" charset="-128"/>
                          <a:ea typeface="Meiryo UI" pitchFamily="50" charset="-128"/>
                          <a:cs typeface="Meiryo UI" pitchFamily="50" charset="-128"/>
                        </a:rPr>
                        <a:t>大阪市自動車運送乗車料条例</a:t>
                      </a:r>
                      <a:r>
                        <a:rPr lang="ja-JP" altLang="en-US" sz="1100" kern="100" dirty="0">
                          <a:solidFill>
                            <a:schemeClr val="tx1"/>
                          </a:solidFill>
                          <a:latin typeface="Meiryo UI" pitchFamily="50" charset="-128"/>
                          <a:ea typeface="Meiryo UI" pitchFamily="50" charset="-128"/>
                          <a:cs typeface="Meiryo UI" pitchFamily="50" charset="-128"/>
                        </a:rPr>
                        <a:t>（</a:t>
                      </a:r>
                      <a:r>
                        <a:rPr lang="ja-JP" altLang="ja-JP" sz="1100" kern="100" dirty="0">
                          <a:solidFill>
                            <a:schemeClr val="tx1"/>
                          </a:solidFill>
                          <a:latin typeface="Meiryo UI" pitchFamily="50" charset="-128"/>
                          <a:ea typeface="Meiryo UI" pitchFamily="50" charset="-128"/>
                          <a:cs typeface="Meiryo UI" pitchFamily="50" charset="-128"/>
                        </a:rPr>
                        <a:t>記名の乗車券を他人に使用させた者に対する過料（</a:t>
                      </a:r>
                      <a:r>
                        <a:rPr lang="en-US" altLang="ja-JP" sz="1100" kern="100" dirty="0">
                          <a:solidFill>
                            <a:schemeClr val="tx1"/>
                          </a:solidFill>
                          <a:latin typeface="Meiryo UI" pitchFamily="50" charset="-128"/>
                          <a:ea typeface="Meiryo UI" pitchFamily="50" charset="-128"/>
                          <a:cs typeface="Meiryo UI" pitchFamily="50" charset="-128"/>
                        </a:rPr>
                        <a:t>1,000</a:t>
                      </a:r>
                      <a:r>
                        <a:rPr lang="ja-JP" altLang="ja-JP" sz="1100" kern="100" dirty="0">
                          <a:solidFill>
                            <a:schemeClr val="tx1"/>
                          </a:solidFill>
                          <a:latin typeface="Meiryo UI" pitchFamily="50" charset="-128"/>
                          <a:ea typeface="Meiryo UI" pitchFamily="50" charset="-128"/>
                          <a:cs typeface="Meiryo UI" pitchFamily="50" charset="-128"/>
                        </a:rPr>
                        <a:t>円以下）</a:t>
                      </a:r>
                      <a:r>
                        <a:rPr lang="ja-JP" altLang="en-US" sz="1100" kern="100" dirty="0">
                          <a:solidFill>
                            <a:schemeClr val="tx1"/>
                          </a:solidFill>
                          <a:latin typeface="Meiryo UI" pitchFamily="50" charset="-128"/>
                          <a:ea typeface="Meiryo UI" pitchFamily="50" charset="-128"/>
                          <a:cs typeface="Meiryo UI" pitchFamily="50" charset="-128"/>
                        </a:rPr>
                        <a:t>）</a:t>
                      </a:r>
                      <a:endParaRPr lang="en-US" altLang="ja-JP" sz="1100" kern="100" dirty="0">
                        <a:solidFill>
                          <a:schemeClr val="tx1"/>
                        </a:solidFill>
                        <a:latin typeface="Meiryo UI" pitchFamily="50" charset="-128"/>
                        <a:ea typeface="Meiryo UI" pitchFamily="50" charset="-128"/>
                        <a:cs typeface="Meiryo UI" pitchFamily="50" charset="-128"/>
                      </a:endParaRPr>
                    </a:p>
                    <a:p>
                      <a:pPr marL="0" marR="0" indent="0" algn="just" defTabSz="914400" rtl="0" eaLnBrk="1" fontAlgn="auto" latinLnBrk="0" hangingPunct="1">
                        <a:lnSpc>
                          <a:spcPct val="115000"/>
                        </a:lnSpc>
                        <a:spcBef>
                          <a:spcPts val="0"/>
                        </a:spcBef>
                        <a:spcAft>
                          <a:spcPts val="0"/>
                        </a:spcAft>
                        <a:buClrTx/>
                        <a:buSzTx/>
                        <a:buFontTx/>
                        <a:buNone/>
                        <a:tabLst/>
                        <a:defRPr/>
                      </a:pPr>
                      <a:r>
                        <a:rPr lang="ja-JP" altLang="en-US" sz="1100" kern="100" dirty="0">
                          <a:solidFill>
                            <a:schemeClr val="tx1"/>
                          </a:solidFill>
                          <a:latin typeface="Meiryo UI" pitchFamily="50" charset="-128"/>
                          <a:ea typeface="Meiryo UI" pitchFamily="50" charset="-128"/>
                          <a:cs typeface="Meiryo UI" pitchFamily="50" charset="-128"/>
                        </a:rPr>
                        <a:t>　　　</a:t>
                      </a:r>
                      <a:r>
                        <a:rPr lang="ja-JP" altLang="ja-JP" sz="1100" kern="100" dirty="0">
                          <a:solidFill>
                            <a:schemeClr val="tx1"/>
                          </a:solidFill>
                          <a:latin typeface="Meiryo UI" pitchFamily="50" charset="-128"/>
                          <a:ea typeface="Meiryo UI" pitchFamily="50" charset="-128"/>
                          <a:cs typeface="Meiryo UI" pitchFamily="50" charset="-128"/>
                        </a:rPr>
                        <a:t>⇒改正済み（削除）</a:t>
                      </a:r>
                    </a:p>
                    <a:p>
                      <a:pPr marL="0" marR="0" indent="0" algn="just" defTabSz="914400" rtl="0" eaLnBrk="1" fontAlgn="auto" latinLnBrk="0" hangingPunct="1">
                        <a:lnSpc>
                          <a:spcPct val="115000"/>
                        </a:lnSpc>
                        <a:spcBef>
                          <a:spcPts val="0"/>
                        </a:spcBef>
                        <a:spcAft>
                          <a:spcPts val="0"/>
                        </a:spcAft>
                        <a:buClrTx/>
                        <a:buSzTx/>
                        <a:buFontTx/>
                        <a:buNone/>
                        <a:tabLst/>
                        <a:defRPr/>
                      </a:pPr>
                      <a:r>
                        <a:rPr lang="ja-JP" altLang="en-US" sz="1100" kern="100" dirty="0">
                          <a:solidFill>
                            <a:schemeClr val="tx1"/>
                          </a:solidFill>
                          <a:latin typeface="Meiryo UI" pitchFamily="50" charset="-128"/>
                          <a:ea typeface="Meiryo UI" pitchFamily="50" charset="-128"/>
                          <a:cs typeface="Meiryo UI" pitchFamily="50" charset="-128"/>
                        </a:rPr>
                        <a:t>　</a:t>
                      </a:r>
                      <a:r>
                        <a:rPr lang="en-US" altLang="ja-JP" sz="1100" kern="100" dirty="0">
                          <a:solidFill>
                            <a:schemeClr val="tx1"/>
                          </a:solidFill>
                          <a:latin typeface="Meiryo UI" pitchFamily="50" charset="-128"/>
                          <a:ea typeface="Meiryo UI" pitchFamily="50" charset="-128"/>
                          <a:cs typeface="Meiryo UI" pitchFamily="50" charset="-128"/>
                        </a:rPr>
                        <a:t>‐</a:t>
                      </a:r>
                      <a:r>
                        <a:rPr lang="ja-JP" altLang="ja-JP" sz="1100" kern="100" dirty="0">
                          <a:solidFill>
                            <a:schemeClr val="tx1"/>
                          </a:solidFill>
                          <a:latin typeface="Meiryo UI" pitchFamily="50" charset="-128"/>
                          <a:ea typeface="Meiryo UI" pitchFamily="50" charset="-128"/>
                          <a:cs typeface="Meiryo UI" pitchFamily="50" charset="-128"/>
                        </a:rPr>
                        <a:t>印鑑条例施行規則 </a:t>
                      </a:r>
                      <a:r>
                        <a:rPr lang="ja-JP" altLang="en-US" sz="1100" kern="100" dirty="0">
                          <a:solidFill>
                            <a:schemeClr val="tx1"/>
                          </a:solidFill>
                          <a:latin typeface="Meiryo UI" pitchFamily="50" charset="-128"/>
                          <a:ea typeface="Meiryo UI" pitchFamily="50" charset="-128"/>
                          <a:cs typeface="Meiryo UI" pitchFamily="50" charset="-128"/>
                        </a:rPr>
                        <a:t>（</a:t>
                      </a:r>
                      <a:r>
                        <a:rPr lang="ja-JP" altLang="ja-JP" sz="1100" kern="100" dirty="0">
                          <a:solidFill>
                            <a:schemeClr val="tx1"/>
                          </a:solidFill>
                          <a:latin typeface="Meiryo UI" pitchFamily="50" charset="-128"/>
                          <a:ea typeface="Meiryo UI" pitchFamily="50" charset="-128"/>
                          <a:cs typeface="Meiryo UI" pitchFamily="50" charset="-128"/>
                        </a:rPr>
                        <a:t>登録の申請（印鑑登録申請書の記載事項に「本籍地又は国籍」「世帯主氏名」を設定）</a:t>
                      </a:r>
                      <a:r>
                        <a:rPr lang="ja-JP" altLang="en-US" sz="1100" kern="100" dirty="0">
                          <a:solidFill>
                            <a:schemeClr val="tx1"/>
                          </a:solidFill>
                          <a:latin typeface="Meiryo UI" pitchFamily="50" charset="-128"/>
                          <a:ea typeface="Meiryo UI" pitchFamily="50" charset="-128"/>
                          <a:cs typeface="Meiryo UI" pitchFamily="50" charset="-128"/>
                        </a:rPr>
                        <a:t>）</a:t>
                      </a:r>
                      <a:endParaRPr lang="en-US" altLang="ja-JP" sz="1100" kern="100" dirty="0">
                        <a:solidFill>
                          <a:schemeClr val="tx1"/>
                        </a:solidFill>
                        <a:latin typeface="Meiryo UI" pitchFamily="50" charset="-128"/>
                        <a:ea typeface="Meiryo UI" pitchFamily="50" charset="-128"/>
                        <a:cs typeface="Meiryo UI" pitchFamily="50" charset="-128"/>
                      </a:endParaRPr>
                    </a:p>
                    <a:p>
                      <a:pPr marL="0" marR="0" indent="0" algn="just" defTabSz="914400" rtl="0" eaLnBrk="1" fontAlgn="auto" latinLnBrk="0" hangingPunct="1">
                        <a:lnSpc>
                          <a:spcPct val="115000"/>
                        </a:lnSpc>
                        <a:spcBef>
                          <a:spcPts val="0"/>
                        </a:spcBef>
                        <a:spcAft>
                          <a:spcPts val="0"/>
                        </a:spcAft>
                        <a:buClrTx/>
                        <a:buSzTx/>
                        <a:buFontTx/>
                        <a:buNone/>
                        <a:tabLst/>
                        <a:defRPr/>
                      </a:pPr>
                      <a:r>
                        <a:rPr lang="ja-JP" altLang="en-US" sz="1100" kern="100" dirty="0">
                          <a:solidFill>
                            <a:schemeClr val="tx1"/>
                          </a:solidFill>
                          <a:latin typeface="Meiryo UI" pitchFamily="50" charset="-128"/>
                          <a:ea typeface="Meiryo UI" pitchFamily="50" charset="-128"/>
                          <a:cs typeface="Meiryo UI" pitchFamily="50" charset="-128"/>
                        </a:rPr>
                        <a:t>　　　</a:t>
                      </a:r>
                      <a:r>
                        <a:rPr lang="ja-JP" altLang="ja-JP" sz="1100" kern="100" dirty="0">
                          <a:solidFill>
                            <a:schemeClr val="tx1"/>
                          </a:solidFill>
                          <a:latin typeface="Meiryo UI" pitchFamily="50" charset="-128"/>
                          <a:ea typeface="Meiryo UI" pitchFamily="50" charset="-128"/>
                          <a:cs typeface="Meiryo UI" pitchFamily="50" charset="-128"/>
                        </a:rPr>
                        <a:t>⇒改正</a:t>
                      </a:r>
                      <a:r>
                        <a:rPr lang="ja-JP" altLang="en-US" sz="1100" u="none" kern="100" dirty="0">
                          <a:solidFill>
                            <a:schemeClr val="tx1"/>
                          </a:solidFill>
                          <a:latin typeface="Meiryo UI" pitchFamily="50" charset="-128"/>
                          <a:ea typeface="Meiryo UI" pitchFamily="50" charset="-128"/>
                          <a:cs typeface="Meiryo UI" pitchFamily="50" charset="-128"/>
                        </a:rPr>
                        <a:t>済み</a:t>
                      </a:r>
                      <a:r>
                        <a:rPr lang="ja-JP" altLang="ja-JP" sz="1100" kern="100" dirty="0">
                          <a:solidFill>
                            <a:schemeClr val="tx1"/>
                          </a:solidFill>
                          <a:latin typeface="Meiryo UI" pitchFamily="50" charset="-128"/>
                          <a:ea typeface="Meiryo UI" pitchFamily="50" charset="-128"/>
                          <a:cs typeface="Meiryo UI" pitchFamily="50" charset="-128"/>
                        </a:rPr>
                        <a:t>（削除）</a:t>
                      </a:r>
                      <a:endParaRPr lang="en-US" altLang="ja-JP" sz="1100" kern="100" dirty="0">
                        <a:solidFill>
                          <a:schemeClr val="tx1"/>
                        </a:solidFill>
                        <a:latin typeface="Meiryo UI" pitchFamily="50" charset="-128"/>
                        <a:ea typeface="Meiryo UI" pitchFamily="50" charset="-128"/>
                        <a:cs typeface="Meiryo UI" pitchFamily="50" charset="-128"/>
                      </a:endParaRPr>
                    </a:p>
                    <a:p>
                      <a:pPr marL="0" marR="0" indent="0" algn="just" defTabSz="914400" rtl="0" eaLnBrk="1" fontAlgn="auto" latinLnBrk="0" hangingPunct="1">
                        <a:lnSpc>
                          <a:spcPct val="115000"/>
                        </a:lnSpc>
                        <a:spcBef>
                          <a:spcPts val="0"/>
                        </a:spcBef>
                        <a:spcAft>
                          <a:spcPts val="0"/>
                        </a:spcAft>
                        <a:buClrTx/>
                        <a:buSzTx/>
                        <a:buFontTx/>
                        <a:buNone/>
                        <a:tabLst/>
                        <a:defRPr/>
                      </a:pPr>
                      <a:r>
                        <a:rPr lang="ja-JP" altLang="en-US" sz="1100" kern="100" dirty="0">
                          <a:solidFill>
                            <a:schemeClr val="tx1"/>
                          </a:solidFill>
                          <a:latin typeface="Meiryo UI" pitchFamily="50" charset="-128"/>
                          <a:ea typeface="Meiryo UI" pitchFamily="50" charset="-128"/>
                          <a:cs typeface="Meiryo UI" pitchFamily="50" charset="-128"/>
                        </a:rPr>
                        <a:t>　</a:t>
                      </a:r>
                      <a:r>
                        <a:rPr lang="en-US" altLang="ja-JP" sz="1100" kern="100" dirty="0">
                          <a:solidFill>
                            <a:schemeClr val="tx1"/>
                          </a:solidFill>
                          <a:latin typeface="Meiryo UI" pitchFamily="50" charset="-128"/>
                          <a:ea typeface="Meiryo UI" pitchFamily="50" charset="-128"/>
                          <a:cs typeface="Meiryo UI" pitchFamily="50" charset="-128"/>
                        </a:rPr>
                        <a:t>‐</a:t>
                      </a:r>
                      <a:r>
                        <a:rPr lang="ja-JP" altLang="en-US" sz="1100" u="none" kern="100" dirty="0">
                          <a:solidFill>
                            <a:schemeClr val="tx1"/>
                          </a:solidFill>
                          <a:latin typeface="Meiryo UI" pitchFamily="50" charset="-128"/>
                          <a:ea typeface="Meiryo UI" pitchFamily="50" charset="-128"/>
                          <a:cs typeface="Meiryo UI" pitchFamily="50" charset="-128"/>
                        </a:rPr>
                        <a:t>大阪市個人の市民税に係る特例給付金の支給に関する条例　⇒　廃止済み</a:t>
                      </a:r>
                      <a:endParaRPr lang="ja-JP" sz="1100" u="none" strike="sngStrike" kern="100" dirty="0">
                        <a:solidFill>
                          <a:schemeClr val="tx1"/>
                        </a:solidFill>
                        <a:latin typeface="Meiryo UI" pitchFamily="50" charset="-128"/>
                        <a:ea typeface="Meiryo UI" pitchFamily="50" charset="-128"/>
                        <a:cs typeface="Meiryo UI" pitchFamily="50" charset="-128"/>
                      </a:endParaRPr>
                    </a:p>
                  </a:txBody>
                  <a:tcPr marL="44651" marR="44651" marT="11576" marB="11576">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hMerge="1">
                  <a:txBody>
                    <a:bodyPr/>
                    <a:lstStyle/>
                    <a:p>
                      <a:pPr marL="139700" indent="-139700" algn="just">
                        <a:lnSpc>
                          <a:spcPct val="115000"/>
                        </a:lnSpc>
                        <a:spcAft>
                          <a:spcPts val="0"/>
                        </a:spcAft>
                      </a:pPr>
                      <a:endParaRPr lang="ja-JP" sz="1000" kern="100" dirty="0">
                        <a:latin typeface="Meiryo UI" pitchFamily="50" charset="-128"/>
                        <a:ea typeface="Meiryo UI" pitchFamily="50" charset="-128"/>
                        <a:cs typeface="Meiryo UI" pitchFamily="50" charset="-128"/>
                      </a:endParaRPr>
                    </a:p>
                  </a:txBody>
                  <a:tcPr marL="44650" marR="44650" marT="11576" marB="11576">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pPr marL="139700" indent="-139700" algn="just">
                        <a:lnSpc>
                          <a:spcPct val="115000"/>
                        </a:lnSpc>
                        <a:spcAft>
                          <a:spcPts val="0"/>
                        </a:spcAft>
                      </a:pPr>
                      <a:endParaRPr lang="ja-JP" altLang="en-US" sz="1000" kern="100" dirty="0">
                        <a:latin typeface="Meiryo UI" pitchFamily="50" charset="-128"/>
                        <a:ea typeface="Meiryo UI" pitchFamily="50" charset="-128"/>
                        <a:cs typeface="Meiryo UI" pitchFamily="50" charset="-128"/>
                      </a:endParaRPr>
                    </a:p>
                  </a:txBody>
                  <a:tcPr marL="44650" marR="44650" marT="11576" marB="11576">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3"/>
                  </a:ext>
                </a:extLst>
              </a:tr>
            </a:tbl>
          </a:graphicData>
        </a:graphic>
      </p:graphicFrame>
      <p:sp>
        <p:nvSpPr>
          <p:cNvPr id="14" name="角丸四角形 13"/>
          <p:cNvSpPr/>
          <p:nvPr/>
        </p:nvSpPr>
        <p:spPr>
          <a:xfrm>
            <a:off x="251520" y="1844824"/>
            <a:ext cx="576064" cy="2592288"/>
          </a:xfrm>
          <a:prstGeom prst="round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srgbClr val="31B6FD">
                    <a:lumMod val="75000"/>
                  </a:srgbClr>
                </a:solidFill>
                <a:effectLst/>
                <a:uLnTx/>
                <a:uFillTx/>
                <a:latin typeface="Calibri"/>
                <a:ea typeface="ＭＳ Ｐゴシック" panose="020B0600070205080204" pitchFamily="50" charset="-128"/>
                <a:cs typeface="+mn-cs"/>
              </a:rPr>
              <a:t>条　　例・規則</a:t>
            </a:r>
          </a:p>
        </p:txBody>
      </p:sp>
      <p:sp>
        <p:nvSpPr>
          <p:cNvPr id="3" name="スライド番号プレースホルダー 2"/>
          <p:cNvSpPr>
            <a:spLocks noGrp="1"/>
          </p:cNvSpPr>
          <p:nvPr>
            <p:ph type="sldNum" sz="quarter" idx="12"/>
          </p:nvPr>
        </p:nvSpPr>
        <p:spPr/>
        <p:txBody>
          <a:bodyPr/>
          <a:lstStyle/>
          <a:p>
            <a:fld id="{CCEC3038-1CF1-4B63-9920-55248DCFBA97}" type="slidenum">
              <a:rPr kumimoji="1" lang="ja-JP" altLang="en-US" smtClean="0"/>
              <a:pPr/>
              <a:t>345</a:t>
            </a:fld>
            <a:endParaRPr kumimoji="1" lang="ja-JP" altLang="en-US"/>
          </a:p>
        </p:txBody>
      </p:sp>
    </p:spTree>
    <p:extLst>
      <p:ext uri="{BB962C8B-B14F-4D97-AF65-F5344CB8AC3E}">
        <p14:creationId xmlns:p14="http://schemas.microsoft.com/office/powerpoint/2010/main" val="3373392876"/>
      </p:ext>
    </p:extLst>
  </p:cSld>
  <p:clrMapOvr>
    <a:masterClrMapping/>
  </p:clrMapOvr>
</p:sld>
</file>

<file path=ppt/slides/slide3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3" name="表 12"/>
          <p:cNvGraphicFramePr>
            <a:graphicFrameLocks noGrp="1"/>
          </p:cNvGraphicFramePr>
          <p:nvPr/>
        </p:nvGraphicFramePr>
        <p:xfrm>
          <a:off x="1115616" y="260648"/>
          <a:ext cx="7704856" cy="6033414"/>
        </p:xfrm>
        <a:graphic>
          <a:graphicData uri="http://schemas.openxmlformats.org/drawingml/2006/table">
            <a:tbl>
              <a:tblPr/>
              <a:tblGrid>
                <a:gridCol w="1400155">
                  <a:extLst>
                    <a:ext uri="{9D8B030D-6E8A-4147-A177-3AD203B41FA5}">
                      <a16:colId xmlns:a16="http://schemas.microsoft.com/office/drawing/2014/main" val="20000"/>
                    </a:ext>
                  </a:extLst>
                </a:gridCol>
                <a:gridCol w="3453717">
                  <a:extLst>
                    <a:ext uri="{9D8B030D-6E8A-4147-A177-3AD203B41FA5}">
                      <a16:colId xmlns:a16="http://schemas.microsoft.com/office/drawing/2014/main" val="20001"/>
                    </a:ext>
                  </a:extLst>
                </a:gridCol>
                <a:gridCol w="2850984">
                  <a:extLst>
                    <a:ext uri="{9D8B030D-6E8A-4147-A177-3AD203B41FA5}">
                      <a16:colId xmlns:a16="http://schemas.microsoft.com/office/drawing/2014/main" val="20002"/>
                    </a:ext>
                  </a:extLst>
                </a:gridCol>
              </a:tblGrid>
              <a:tr h="432048">
                <a:tc>
                  <a:txBody>
                    <a:bodyPr/>
                    <a:lstStyle/>
                    <a:p>
                      <a:pPr algn="ctr">
                        <a:lnSpc>
                          <a:spcPct val="115000"/>
                        </a:lnSpc>
                        <a:spcAft>
                          <a:spcPts val="0"/>
                        </a:spcAft>
                      </a:pPr>
                      <a:r>
                        <a:rPr lang="ja-JP" sz="1100" kern="100" dirty="0">
                          <a:solidFill>
                            <a:srgbClr val="000000"/>
                          </a:solidFill>
                          <a:latin typeface="Century"/>
                          <a:ea typeface="HG丸ｺﾞｼｯｸM-PRO"/>
                          <a:cs typeface="Times New Roman"/>
                        </a:rPr>
                        <a:t>審査基準名</a:t>
                      </a:r>
                      <a:endParaRPr lang="ja-JP" sz="1100" kern="100" dirty="0">
                        <a:latin typeface="Century"/>
                        <a:ea typeface="ＭＳ 明朝"/>
                        <a:cs typeface="Times New Roman"/>
                      </a:endParaRPr>
                    </a:p>
                  </a:txBody>
                  <a:tcPr marL="44514" marR="44514" marT="11541" marB="11541"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ja-JP" sz="1100" kern="100" dirty="0">
                          <a:solidFill>
                            <a:srgbClr val="000000"/>
                          </a:solidFill>
                          <a:latin typeface="Century"/>
                          <a:ea typeface="HG丸ｺﾞｼｯｸM-PRO"/>
                          <a:cs typeface="Times New Roman"/>
                        </a:rPr>
                        <a:t>改善内容</a:t>
                      </a:r>
                      <a:endParaRPr lang="ja-JP" sz="1100" kern="100" dirty="0">
                        <a:latin typeface="Century"/>
                        <a:ea typeface="ＭＳ 明朝"/>
                        <a:cs typeface="Times New Roman"/>
                      </a:endParaRPr>
                    </a:p>
                  </a:txBody>
                  <a:tcPr marL="44514" marR="44514" marT="11541" marB="11541"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ja-JP" altLang="en-US" sz="1100" kern="100" dirty="0">
                          <a:latin typeface="Century"/>
                          <a:ea typeface="ＭＳ 明朝"/>
                          <a:cs typeface="Times New Roman"/>
                        </a:rPr>
                        <a:t>期待される効果</a:t>
                      </a:r>
                      <a:endParaRPr lang="ja-JP" sz="1100" kern="100" dirty="0">
                        <a:latin typeface="Century"/>
                        <a:ea typeface="ＭＳ 明朝"/>
                        <a:cs typeface="Times New Roman"/>
                      </a:endParaRPr>
                    </a:p>
                  </a:txBody>
                  <a:tcPr marL="44514" marR="44514" marT="11541" marB="11541"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0"/>
                  </a:ext>
                </a:extLst>
              </a:tr>
              <a:tr h="1001913">
                <a:tc>
                  <a:txBody>
                    <a:bodyPr/>
                    <a:lstStyle/>
                    <a:p>
                      <a:pPr algn="just">
                        <a:lnSpc>
                          <a:spcPct val="115000"/>
                        </a:lnSpc>
                        <a:spcAft>
                          <a:spcPts val="0"/>
                        </a:spcAft>
                      </a:pPr>
                      <a:endParaRPr lang="en-US" altLang="ja-JP" sz="1100" kern="100" dirty="0">
                        <a:solidFill>
                          <a:srgbClr val="000000"/>
                        </a:solidFill>
                        <a:latin typeface="Meiryo UI" pitchFamily="50" charset="-128"/>
                        <a:ea typeface="Meiryo UI" pitchFamily="50" charset="-128"/>
                        <a:cs typeface="Meiryo UI" pitchFamily="50" charset="-128"/>
                      </a:endParaRPr>
                    </a:p>
                    <a:p>
                      <a:pPr algn="just">
                        <a:lnSpc>
                          <a:spcPct val="115000"/>
                        </a:lnSpc>
                        <a:spcAft>
                          <a:spcPts val="0"/>
                        </a:spcAft>
                      </a:pPr>
                      <a:r>
                        <a:rPr lang="ja-JP" sz="1100" kern="100" dirty="0">
                          <a:solidFill>
                            <a:srgbClr val="000000"/>
                          </a:solidFill>
                          <a:latin typeface="Meiryo UI" pitchFamily="50" charset="-128"/>
                          <a:ea typeface="Meiryo UI" pitchFamily="50" charset="-128"/>
                          <a:cs typeface="Meiryo UI" pitchFamily="50" charset="-128"/>
                        </a:rPr>
                        <a:t>駐車施設等承認／</a:t>
                      </a:r>
                      <a:endParaRPr lang="ja-JP" sz="1100" kern="100" dirty="0">
                        <a:latin typeface="Meiryo UI" pitchFamily="50" charset="-128"/>
                        <a:ea typeface="Meiryo UI" pitchFamily="50" charset="-128"/>
                        <a:cs typeface="Meiryo UI" pitchFamily="50" charset="-128"/>
                      </a:endParaRPr>
                    </a:p>
                    <a:p>
                      <a:pPr algn="just">
                        <a:lnSpc>
                          <a:spcPct val="115000"/>
                        </a:lnSpc>
                        <a:spcAft>
                          <a:spcPts val="0"/>
                        </a:spcAft>
                      </a:pPr>
                      <a:r>
                        <a:rPr lang="ja-JP" sz="1100" kern="100" dirty="0">
                          <a:solidFill>
                            <a:srgbClr val="000000"/>
                          </a:solidFill>
                          <a:latin typeface="Meiryo UI" pitchFamily="50" charset="-128"/>
                          <a:ea typeface="Meiryo UI" pitchFamily="50" charset="-128"/>
                          <a:cs typeface="Meiryo UI" pitchFamily="50" charset="-128"/>
                        </a:rPr>
                        <a:t>共同駐車場指定</a:t>
                      </a:r>
                      <a:endParaRPr lang="ja-JP" sz="1100" kern="100" dirty="0">
                        <a:latin typeface="Meiryo UI" pitchFamily="50" charset="-128"/>
                        <a:ea typeface="Meiryo UI" pitchFamily="50" charset="-128"/>
                        <a:cs typeface="Meiryo UI" pitchFamily="50" charset="-128"/>
                      </a:endParaRPr>
                    </a:p>
                  </a:txBody>
                  <a:tcPr marL="44514" marR="44514" marT="11541" marB="11541">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139700" indent="-139700" algn="just">
                        <a:lnSpc>
                          <a:spcPct val="115000"/>
                        </a:lnSpc>
                        <a:spcAft>
                          <a:spcPts val="0"/>
                        </a:spcAft>
                      </a:pPr>
                      <a:endParaRPr lang="en-US" altLang="ja-JP" sz="1100" kern="100" dirty="0">
                        <a:solidFill>
                          <a:srgbClr val="000000"/>
                        </a:solidFill>
                        <a:latin typeface="Meiryo UI" pitchFamily="50" charset="-128"/>
                        <a:ea typeface="Meiryo UI" pitchFamily="50" charset="-128"/>
                        <a:cs typeface="Meiryo UI" pitchFamily="50" charset="-128"/>
                      </a:endParaRPr>
                    </a:p>
                    <a:p>
                      <a:pPr marL="139700" indent="-139700" algn="just">
                        <a:lnSpc>
                          <a:spcPct val="115000"/>
                        </a:lnSpc>
                        <a:spcAft>
                          <a:spcPts val="0"/>
                        </a:spcAft>
                      </a:pPr>
                      <a:r>
                        <a:rPr lang="ja-JP" sz="1100" kern="100" dirty="0">
                          <a:solidFill>
                            <a:srgbClr val="000000"/>
                          </a:solidFill>
                          <a:latin typeface="Meiryo UI" pitchFamily="50" charset="-128"/>
                          <a:ea typeface="Meiryo UI" pitchFamily="50" charset="-128"/>
                          <a:cs typeface="Meiryo UI" pitchFamily="50" charset="-128"/>
                        </a:rPr>
                        <a:t>・建築物敷地から敷地外駐車場までの距離について規定</a:t>
                      </a:r>
                      <a:endParaRPr lang="ja-JP" sz="1100" kern="100" dirty="0">
                        <a:latin typeface="Meiryo UI" pitchFamily="50" charset="-128"/>
                        <a:ea typeface="Meiryo UI" pitchFamily="50" charset="-128"/>
                        <a:cs typeface="Meiryo UI" pitchFamily="50" charset="-128"/>
                      </a:endParaRPr>
                    </a:p>
                    <a:p>
                      <a:pPr marL="139700" indent="-139700" algn="just">
                        <a:lnSpc>
                          <a:spcPct val="115000"/>
                        </a:lnSpc>
                        <a:spcAft>
                          <a:spcPts val="0"/>
                        </a:spcAft>
                      </a:pPr>
                      <a:r>
                        <a:rPr lang="ja-JP" sz="1100" kern="100" dirty="0">
                          <a:solidFill>
                            <a:srgbClr val="000000"/>
                          </a:solidFill>
                          <a:latin typeface="Meiryo UI" pitchFamily="50" charset="-128"/>
                          <a:ea typeface="Meiryo UI" pitchFamily="50" charset="-128"/>
                          <a:cs typeface="Meiryo UI" pitchFamily="50" charset="-128"/>
                        </a:rPr>
                        <a:t>・共同駐車場の承認の条件（対象規模）を規定。</a:t>
                      </a:r>
                      <a:endParaRPr lang="ja-JP" sz="1100" kern="100" dirty="0">
                        <a:latin typeface="Meiryo UI" pitchFamily="50" charset="-128"/>
                        <a:ea typeface="Meiryo UI" pitchFamily="50" charset="-128"/>
                        <a:cs typeface="Meiryo UI" pitchFamily="50" charset="-128"/>
                      </a:endParaRPr>
                    </a:p>
                    <a:p>
                      <a:pPr marL="133350" algn="just">
                        <a:lnSpc>
                          <a:spcPct val="115000"/>
                        </a:lnSpc>
                        <a:spcAft>
                          <a:spcPts val="0"/>
                        </a:spcAft>
                      </a:pPr>
                      <a:r>
                        <a:rPr lang="ja-JP" sz="1100" kern="100" dirty="0">
                          <a:solidFill>
                            <a:srgbClr val="000000"/>
                          </a:solidFill>
                          <a:latin typeface="Meiryo UI" pitchFamily="50" charset="-128"/>
                          <a:ea typeface="Meiryo UI" pitchFamily="50" charset="-128"/>
                          <a:cs typeface="Meiryo UI" pitchFamily="50" charset="-128"/>
                        </a:rPr>
                        <a:t>⇒前頁の条例改正にあわせ、改正（緩和）</a:t>
                      </a:r>
                      <a:r>
                        <a:rPr lang="ja-JP" altLang="en-US" sz="1100" kern="100" dirty="0">
                          <a:solidFill>
                            <a:srgbClr val="000000"/>
                          </a:solidFill>
                          <a:latin typeface="Meiryo UI" pitchFamily="50" charset="-128"/>
                          <a:ea typeface="Meiryo UI" pitchFamily="50" charset="-128"/>
                          <a:cs typeface="Meiryo UI" pitchFamily="50" charset="-128"/>
                        </a:rPr>
                        <a:t>済み</a:t>
                      </a:r>
                      <a:endParaRPr lang="ja-JP" sz="1100" kern="100" dirty="0">
                        <a:latin typeface="Meiryo UI" pitchFamily="50" charset="-128"/>
                        <a:ea typeface="Meiryo UI" pitchFamily="50" charset="-128"/>
                        <a:cs typeface="Meiryo UI" pitchFamily="50" charset="-128"/>
                      </a:endParaRPr>
                    </a:p>
                  </a:txBody>
                  <a:tcPr marL="44514" marR="44514" marT="11541" marB="11541">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indent="0" algn="just" defTabSz="914400" rtl="0" eaLnBrk="1" fontAlgn="auto" latinLnBrk="0" hangingPunct="1">
                        <a:lnSpc>
                          <a:spcPct val="115000"/>
                        </a:lnSpc>
                        <a:spcBef>
                          <a:spcPts val="0"/>
                        </a:spcBef>
                        <a:spcAft>
                          <a:spcPts val="0"/>
                        </a:spcAft>
                        <a:buClrTx/>
                        <a:buSzTx/>
                        <a:buFontTx/>
                        <a:buNone/>
                        <a:tabLst/>
                        <a:defRPr/>
                      </a:pPr>
                      <a:endParaRPr kumimoji="1" lang="en-US" altLang="ja-JP" sz="1100" kern="1200" dirty="0">
                        <a:solidFill>
                          <a:schemeClr val="tx1"/>
                        </a:solidFill>
                        <a:latin typeface="Meiryo UI" pitchFamily="50" charset="-128"/>
                        <a:ea typeface="Meiryo UI" pitchFamily="50" charset="-128"/>
                        <a:cs typeface="Meiryo UI" pitchFamily="50" charset="-128"/>
                      </a:endParaRPr>
                    </a:p>
                    <a:p>
                      <a:pPr marL="0" marR="0" indent="0" algn="just" defTabSz="914400" rtl="0" eaLnBrk="1" fontAlgn="auto" latinLnBrk="0" hangingPunct="1">
                        <a:lnSpc>
                          <a:spcPct val="115000"/>
                        </a:lnSpc>
                        <a:spcBef>
                          <a:spcPts val="0"/>
                        </a:spcBef>
                        <a:spcAft>
                          <a:spcPts val="0"/>
                        </a:spcAft>
                        <a:buClrTx/>
                        <a:buSzTx/>
                        <a:buFontTx/>
                        <a:buNone/>
                        <a:tabLst/>
                        <a:defRPr/>
                      </a:pPr>
                      <a:r>
                        <a:rPr kumimoji="1" lang="ja-JP" altLang="en-US" sz="1100" kern="1200" dirty="0">
                          <a:solidFill>
                            <a:schemeClr val="tx1"/>
                          </a:solidFill>
                          <a:latin typeface="Meiryo UI" pitchFamily="50" charset="-128"/>
                          <a:ea typeface="Meiryo UI" pitchFamily="50" charset="-128"/>
                          <a:cs typeface="Meiryo UI" pitchFamily="50" charset="-128"/>
                        </a:rPr>
                        <a:t>・</a:t>
                      </a:r>
                      <a:r>
                        <a:rPr kumimoji="1" lang="ja-JP" altLang="ja-JP" sz="1100" kern="1200" dirty="0">
                          <a:solidFill>
                            <a:schemeClr val="tx1"/>
                          </a:solidFill>
                          <a:latin typeface="Meiryo UI" pitchFamily="50" charset="-128"/>
                          <a:ea typeface="Meiryo UI" pitchFamily="50" charset="-128"/>
                          <a:cs typeface="Meiryo UI" pitchFamily="50" charset="-128"/>
                        </a:rPr>
                        <a:t>駐車場を確保する際の店舗</a:t>
                      </a:r>
                      <a:r>
                        <a:rPr kumimoji="1" lang="ja-JP" altLang="en-US" sz="1100" kern="1200" dirty="0">
                          <a:solidFill>
                            <a:schemeClr val="tx1"/>
                          </a:solidFill>
                          <a:latin typeface="Meiryo UI" pitchFamily="50" charset="-128"/>
                          <a:ea typeface="Meiryo UI" pitchFamily="50" charset="-128"/>
                          <a:cs typeface="Meiryo UI" pitchFamily="50" charset="-128"/>
                        </a:rPr>
                        <a:t>等</a:t>
                      </a:r>
                      <a:r>
                        <a:rPr kumimoji="1" lang="ja-JP" altLang="ja-JP" sz="1100" kern="1200" dirty="0">
                          <a:solidFill>
                            <a:schemeClr val="tx1"/>
                          </a:solidFill>
                          <a:latin typeface="Meiryo UI" pitchFamily="50" charset="-128"/>
                          <a:ea typeface="Meiryo UI" pitchFamily="50" charset="-128"/>
                          <a:cs typeface="Meiryo UI" pitchFamily="50" charset="-128"/>
                        </a:rPr>
                        <a:t>と駐車場の距離範囲を大阪市のバス停勢圏（直線距離</a:t>
                      </a:r>
                      <a:r>
                        <a:rPr kumimoji="1" lang="en-US" altLang="ja-JP" sz="1100" kern="1200" dirty="0">
                          <a:solidFill>
                            <a:schemeClr val="tx1"/>
                          </a:solidFill>
                          <a:latin typeface="Meiryo UI" pitchFamily="50" charset="-128"/>
                          <a:ea typeface="Meiryo UI" pitchFamily="50" charset="-128"/>
                          <a:cs typeface="Meiryo UI" pitchFamily="50" charset="-128"/>
                        </a:rPr>
                        <a:t> 350m</a:t>
                      </a:r>
                      <a:r>
                        <a:rPr kumimoji="1" lang="ja-JP" altLang="ja-JP" sz="1100" kern="1200" dirty="0" err="1">
                          <a:solidFill>
                            <a:schemeClr val="tx1"/>
                          </a:solidFill>
                          <a:latin typeface="Meiryo UI" pitchFamily="50" charset="-128"/>
                          <a:ea typeface="Meiryo UI" pitchFamily="50" charset="-128"/>
                          <a:cs typeface="Meiryo UI" pitchFamily="50" charset="-128"/>
                        </a:rPr>
                        <a:t>、</a:t>
                      </a:r>
                      <a:r>
                        <a:rPr kumimoji="1" lang="ja-JP" altLang="ja-JP" sz="1100" kern="1200" dirty="0">
                          <a:solidFill>
                            <a:schemeClr val="tx1"/>
                          </a:solidFill>
                          <a:latin typeface="Meiryo UI" pitchFamily="50" charset="-128"/>
                          <a:ea typeface="Meiryo UI" pitchFamily="50" charset="-128"/>
                          <a:cs typeface="Meiryo UI" pitchFamily="50" charset="-128"/>
                        </a:rPr>
                        <a:t>徒歩</a:t>
                      </a:r>
                      <a:r>
                        <a:rPr kumimoji="1" lang="en-US" altLang="ja-JP" sz="1100" kern="1200" dirty="0">
                          <a:solidFill>
                            <a:schemeClr val="tx1"/>
                          </a:solidFill>
                          <a:latin typeface="Meiryo UI" pitchFamily="50" charset="-128"/>
                          <a:ea typeface="Meiryo UI" pitchFamily="50" charset="-128"/>
                          <a:cs typeface="Meiryo UI" pitchFamily="50" charset="-128"/>
                        </a:rPr>
                        <a:t>7~8</a:t>
                      </a:r>
                      <a:r>
                        <a:rPr kumimoji="1" lang="ja-JP" altLang="ja-JP" sz="1100" kern="1200" dirty="0">
                          <a:solidFill>
                            <a:schemeClr val="tx1"/>
                          </a:solidFill>
                          <a:latin typeface="Meiryo UI" pitchFamily="50" charset="-128"/>
                          <a:ea typeface="Meiryo UI" pitchFamily="50" charset="-128"/>
                          <a:cs typeface="Meiryo UI" pitchFamily="50" charset="-128"/>
                        </a:rPr>
                        <a:t>分以内）にすることにより、</a:t>
                      </a:r>
                      <a:r>
                        <a:rPr kumimoji="1" lang="ja-JP" altLang="en-US" sz="1100" kern="1200" dirty="0">
                          <a:solidFill>
                            <a:schemeClr val="tx1"/>
                          </a:solidFill>
                          <a:latin typeface="Meiryo UI" pitchFamily="50" charset="-128"/>
                          <a:ea typeface="Meiryo UI" pitchFamily="50" charset="-128"/>
                          <a:cs typeface="Meiryo UI" pitchFamily="50" charset="-128"/>
                        </a:rPr>
                        <a:t>周辺の既存駐車場の有効活用を図り、</a:t>
                      </a:r>
                      <a:r>
                        <a:rPr kumimoji="1" lang="ja-JP" altLang="ja-JP" sz="1100" kern="1200" dirty="0">
                          <a:solidFill>
                            <a:schemeClr val="tx1"/>
                          </a:solidFill>
                          <a:latin typeface="Meiryo UI" pitchFamily="50" charset="-128"/>
                          <a:ea typeface="Meiryo UI" pitchFamily="50" charset="-128"/>
                          <a:cs typeface="Meiryo UI" pitchFamily="50" charset="-128"/>
                        </a:rPr>
                        <a:t>「グランドデザイン・大阪」</a:t>
                      </a:r>
                      <a:r>
                        <a:rPr kumimoji="1" lang="ja-JP" altLang="en-US" sz="1100" kern="1200" dirty="0">
                          <a:solidFill>
                            <a:schemeClr val="tx1"/>
                          </a:solidFill>
                          <a:latin typeface="Meiryo UI" pitchFamily="50" charset="-128"/>
                          <a:ea typeface="Meiryo UI" pitchFamily="50" charset="-128"/>
                          <a:cs typeface="Meiryo UI" pitchFamily="50" charset="-128"/>
                        </a:rPr>
                        <a:t>において「人」を重視した「自動車を抑制し、都心部を人に開放する、歩いて楽しい都市」の実現に向けたまちづくりを促進する。</a:t>
                      </a:r>
                      <a:endParaRPr kumimoji="1" lang="en-US" altLang="ja-JP" sz="1100" kern="1200" dirty="0">
                        <a:solidFill>
                          <a:schemeClr val="tx1"/>
                        </a:solidFill>
                        <a:latin typeface="Meiryo UI" pitchFamily="50" charset="-128"/>
                        <a:ea typeface="Meiryo UI" pitchFamily="50" charset="-128"/>
                        <a:cs typeface="Meiryo UI" pitchFamily="50" charset="-128"/>
                      </a:endParaRPr>
                    </a:p>
                    <a:p>
                      <a:pPr marL="0" marR="0" indent="0" algn="just" defTabSz="914400" rtl="0" eaLnBrk="1" fontAlgn="auto" latinLnBrk="0" hangingPunct="1">
                        <a:lnSpc>
                          <a:spcPct val="115000"/>
                        </a:lnSpc>
                        <a:spcBef>
                          <a:spcPts val="0"/>
                        </a:spcBef>
                        <a:spcAft>
                          <a:spcPts val="0"/>
                        </a:spcAft>
                        <a:buClrTx/>
                        <a:buSzTx/>
                        <a:buFontTx/>
                        <a:buNone/>
                        <a:tabLst/>
                        <a:defRPr/>
                      </a:pPr>
                      <a:endParaRPr lang="ja-JP" sz="1100" kern="100" dirty="0">
                        <a:latin typeface="Meiryo UI" pitchFamily="50" charset="-128"/>
                        <a:ea typeface="Meiryo UI" pitchFamily="50" charset="-128"/>
                        <a:cs typeface="Meiryo UI" pitchFamily="50" charset="-128"/>
                      </a:endParaRPr>
                    </a:p>
                  </a:txBody>
                  <a:tcPr marL="44514" marR="44514" marT="11541" marB="11541">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1"/>
                  </a:ext>
                </a:extLst>
              </a:tr>
              <a:tr h="390242">
                <a:tc>
                  <a:txBody>
                    <a:bodyPr/>
                    <a:lstStyle/>
                    <a:p>
                      <a:pPr algn="just">
                        <a:lnSpc>
                          <a:spcPct val="115000"/>
                        </a:lnSpc>
                        <a:spcAft>
                          <a:spcPts val="0"/>
                        </a:spcAft>
                      </a:pPr>
                      <a:endParaRPr lang="en-US" altLang="ja-JP" sz="1100" kern="100" dirty="0">
                        <a:solidFill>
                          <a:srgbClr val="000000"/>
                        </a:solidFill>
                        <a:latin typeface="Meiryo UI" pitchFamily="50" charset="-128"/>
                        <a:ea typeface="Meiryo UI" pitchFamily="50" charset="-128"/>
                        <a:cs typeface="Meiryo UI" pitchFamily="50" charset="-128"/>
                      </a:endParaRPr>
                    </a:p>
                    <a:p>
                      <a:pPr algn="just">
                        <a:lnSpc>
                          <a:spcPct val="115000"/>
                        </a:lnSpc>
                        <a:spcAft>
                          <a:spcPts val="0"/>
                        </a:spcAft>
                      </a:pPr>
                      <a:r>
                        <a:rPr lang="ja-JP" sz="1100" kern="100" dirty="0">
                          <a:solidFill>
                            <a:srgbClr val="000000"/>
                          </a:solidFill>
                          <a:latin typeface="Meiryo UI" pitchFamily="50" charset="-128"/>
                          <a:ea typeface="Meiryo UI" pitchFamily="50" charset="-128"/>
                          <a:cs typeface="Meiryo UI" pitchFamily="50" charset="-128"/>
                        </a:rPr>
                        <a:t>小学校及び中学校における指定外・区域外就学の許可 </a:t>
                      </a:r>
                      <a:endParaRPr lang="ja-JP" sz="1100" kern="100" dirty="0">
                        <a:latin typeface="Meiryo UI" pitchFamily="50" charset="-128"/>
                        <a:ea typeface="Meiryo UI" pitchFamily="50" charset="-128"/>
                        <a:cs typeface="Meiryo UI" pitchFamily="50" charset="-128"/>
                      </a:endParaRPr>
                    </a:p>
                  </a:txBody>
                  <a:tcPr marL="44514" marR="44514" marT="11541" marB="11541">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indent="0" algn="just">
                        <a:lnSpc>
                          <a:spcPct val="115000"/>
                        </a:lnSpc>
                        <a:spcAft>
                          <a:spcPts val="0"/>
                        </a:spcAft>
                      </a:pPr>
                      <a:endParaRPr lang="en-US" altLang="ja-JP" sz="1100" kern="100" dirty="0">
                        <a:solidFill>
                          <a:srgbClr val="000000"/>
                        </a:solidFill>
                        <a:latin typeface="Meiryo UI" pitchFamily="50" charset="-128"/>
                        <a:ea typeface="Meiryo UI" pitchFamily="50" charset="-128"/>
                        <a:cs typeface="Meiryo UI" pitchFamily="50" charset="-128"/>
                      </a:endParaRPr>
                    </a:p>
                    <a:p>
                      <a:pPr marL="0" indent="0" algn="just">
                        <a:lnSpc>
                          <a:spcPct val="115000"/>
                        </a:lnSpc>
                        <a:spcAft>
                          <a:spcPts val="0"/>
                        </a:spcAft>
                      </a:pPr>
                      <a:r>
                        <a:rPr lang="ja-JP" sz="1100" kern="100" dirty="0">
                          <a:solidFill>
                            <a:srgbClr val="000000"/>
                          </a:solidFill>
                          <a:latin typeface="Meiryo UI" pitchFamily="50" charset="-128"/>
                          <a:ea typeface="Meiryo UI" pitchFamily="50" charset="-128"/>
                          <a:cs typeface="Meiryo UI" pitchFamily="50" charset="-128"/>
                        </a:rPr>
                        <a:t>・児童・生徒の学校指定の変更（指定外就学）・区域外就学の許可については、教育上真にやむを得ず、希望する学校への登校及び下校の安全に支障がないと認められる場合に限ると定めている</a:t>
                      </a:r>
                      <a:r>
                        <a:rPr lang="ja-JP" altLang="en-US" sz="1100" kern="100" dirty="0">
                          <a:solidFill>
                            <a:srgbClr val="000000"/>
                          </a:solidFill>
                          <a:latin typeface="Meiryo UI" pitchFamily="50" charset="-128"/>
                          <a:ea typeface="Meiryo UI" pitchFamily="50" charset="-128"/>
                          <a:cs typeface="Meiryo UI" pitchFamily="50" charset="-128"/>
                        </a:rPr>
                        <a:t>。</a:t>
                      </a:r>
                      <a:endParaRPr lang="en-US" altLang="ja-JP" sz="1100" kern="100" dirty="0">
                        <a:solidFill>
                          <a:srgbClr val="000000"/>
                        </a:solidFill>
                        <a:latin typeface="Meiryo UI" pitchFamily="50" charset="-128"/>
                        <a:ea typeface="Meiryo UI" pitchFamily="50" charset="-128"/>
                        <a:cs typeface="Meiryo UI" pitchFamily="50" charset="-128"/>
                      </a:endParaRPr>
                    </a:p>
                    <a:p>
                      <a:pPr marL="0" indent="0" algn="just">
                        <a:lnSpc>
                          <a:spcPct val="115000"/>
                        </a:lnSpc>
                        <a:spcAft>
                          <a:spcPts val="0"/>
                        </a:spcAft>
                      </a:pPr>
                      <a:r>
                        <a:rPr lang="ja-JP" sz="1100" kern="100" dirty="0">
                          <a:solidFill>
                            <a:srgbClr val="000000"/>
                          </a:solidFill>
                          <a:latin typeface="Meiryo UI" pitchFamily="50" charset="-128"/>
                          <a:ea typeface="Meiryo UI" pitchFamily="50" charset="-128"/>
                          <a:cs typeface="Meiryo UI" pitchFamily="50" charset="-128"/>
                        </a:rPr>
                        <a:t>⇒改正済み（学校選択制導入に伴う変更） </a:t>
                      </a:r>
                      <a:endParaRPr lang="ja-JP" sz="1100" kern="100" dirty="0">
                        <a:latin typeface="Meiryo UI" pitchFamily="50" charset="-128"/>
                        <a:ea typeface="Meiryo UI" pitchFamily="50" charset="-128"/>
                        <a:cs typeface="Meiryo UI" pitchFamily="50" charset="-128"/>
                      </a:endParaRPr>
                    </a:p>
                  </a:txBody>
                  <a:tcPr marL="44514" marR="44514" marT="11541" marB="11541">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endParaRPr kumimoji="1" lang="en-US" altLang="ja-JP" sz="1100" kern="1200" dirty="0">
                        <a:solidFill>
                          <a:schemeClr val="tx1"/>
                        </a:solidFill>
                        <a:latin typeface="Meiryo UI" pitchFamily="50" charset="-128"/>
                        <a:ea typeface="Meiryo UI" pitchFamily="50" charset="-128"/>
                        <a:cs typeface="Meiryo UI" pitchFamily="50" charset="-128"/>
                      </a:endParaRPr>
                    </a:p>
                    <a:p>
                      <a:r>
                        <a:rPr kumimoji="1" lang="ja-JP" altLang="en-US" sz="1100" kern="1200" dirty="0">
                          <a:solidFill>
                            <a:schemeClr val="tx1"/>
                          </a:solidFill>
                          <a:latin typeface="Meiryo UI" pitchFamily="50" charset="-128"/>
                          <a:ea typeface="Meiryo UI" pitchFamily="50" charset="-128"/>
                          <a:cs typeface="Meiryo UI" pitchFamily="50" charset="-128"/>
                        </a:rPr>
                        <a:t>・指定外・区域外就学の許可基準を見直し、学校選択制を導入したことにより、次の点に</a:t>
                      </a:r>
                      <a:r>
                        <a:rPr kumimoji="1" lang="ja-JP" altLang="en-US" sz="1100" kern="1200">
                          <a:solidFill>
                            <a:schemeClr val="tx1"/>
                          </a:solidFill>
                          <a:latin typeface="Meiryo UI" pitchFamily="50" charset="-128"/>
                          <a:ea typeface="Meiryo UI" pitchFamily="50" charset="-128"/>
                          <a:cs typeface="Meiryo UI" pitchFamily="50" charset="-128"/>
                        </a:rPr>
                        <a:t>ついて効果が期待</a:t>
                      </a:r>
                      <a:r>
                        <a:rPr kumimoji="1" lang="ja-JP" altLang="en-US" sz="1100" kern="1200" dirty="0">
                          <a:solidFill>
                            <a:schemeClr val="tx1"/>
                          </a:solidFill>
                          <a:latin typeface="Meiryo UI" pitchFamily="50" charset="-128"/>
                          <a:ea typeface="Meiryo UI" pitchFamily="50" charset="-128"/>
                          <a:cs typeface="Meiryo UI" pitchFamily="50" charset="-128"/>
                        </a:rPr>
                        <a:t>できる。</a:t>
                      </a:r>
                      <a:r>
                        <a:rPr kumimoji="1" lang="ja-JP" altLang="ja-JP" sz="1100" kern="1200" dirty="0">
                          <a:solidFill>
                            <a:schemeClr val="tx1"/>
                          </a:solidFill>
                          <a:latin typeface="Meiryo UI" pitchFamily="50" charset="-128"/>
                          <a:ea typeface="Meiryo UI" pitchFamily="50" charset="-128"/>
                          <a:cs typeface="Meiryo UI" pitchFamily="50" charset="-128"/>
                        </a:rPr>
                        <a:t> </a:t>
                      </a:r>
                      <a:endParaRPr kumimoji="1" lang="en-US" altLang="ja-JP" sz="1100" kern="1200" dirty="0">
                        <a:solidFill>
                          <a:schemeClr val="tx1"/>
                        </a:solidFill>
                        <a:latin typeface="Meiryo UI" pitchFamily="50" charset="-128"/>
                        <a:ea typeface="Meiryo UI" pitchFamily="50" charset="-128"/>
                        <a:cs typeface="Meiryo UI" pitchFamily="50" charset="-128"/>
                      </a:endParaRPr>
                    </a:p>
                    <a:p>
                      <a:r>
                        <a:rPr kumimoji="1" lang="ja-JP" altLang="ja-JP" sz="1100" kern="1200" dirty="0">
                          <a:solidFill>
                            <a:schemeClr val="tx1"/>
                          </a:solidFill>
                          <a:latin typeface="Meiryo UI" pitchFamily="50" charset="-128"/>
                          <a:ea typeface="Meiryo UI" pitchFamily="50" charset="-128"/>
                          <a:cs typeface="Meiryo UI" pitchFamily="50" charset="-128"/>
                        </a:rPr>
                        <a:t>①子</a:t>
                      </a:r>
                      <a:r>
                        <a:rPr kumimoji="1" lang="ja-JP" altLang="en-US" sz="1100" kern="1200" dirty="0">
                          <a:solidFill>
                            <a:schemeClr val="tx1"/>
                          </a:solidFill>
                          <a:latin typeface="Meiryo UI" pitchFamily="50" charset="-128"/>
                          <a:ea typeface="Meiryo UI" pitchFamily="50" charset="-128"/>
                          <a:cs typeface="Meiryo UI" pitchFamily="50" charset="-128"/>
                        </a:rPr>
                        <a:t>ど</a:t>
                      </a:r>
                      <a:r>
                        <a:rPr kumimoji="1" lang="ja-JP" altLang="ja-JP" sz="1100" kern="1200" dirty="0">
                          <a:solidFill>
                            <a:schemeClr val="tx1"/>
                          </a:solidFill>
                          <a:latin typeface="Meiryo UI" pitchFamily="50" charset="-128"/>
                          <a:ea typeface="Meiryo UI" pitchFamily="50" charset="-128"/>
                          <a:cs typeface="Meiryo UI" pitchFamily="50" charset="-128"/>
                        </a:rPr>
                        <a:t>もや保護者</a:t>
                      </a:r>
                      <a:r>
                        <a:rPr kumimoji="1" lang="ja-JP" altLang="en-US" sz="1100" kern="1200" dirty="0">
                          <a:solidFill>
                            <a:schemeClr val="tx1"/>
                          </a:solidFill>
                          <a:latin typeface="Meiryo UI" pitchFamily="50" charset="-128"/>
                          <a:ea typeface="Meiryo UI" pitchFamily="50" charset="-128"/>
                          <a:cs typeface="Meiryo UI" pitchFamily="50" charset="-128"/>
                        </a:rPr>
                        <a:t>が</a:t>
                      </a:r>
                      <a:r>
                        <a:rPr kumimoji="1" lang="ja-JP" altLang="ja-JP" sz="1100" kern="1200" dirty="0">
                          <a:solidFill>
                            <a:schemeClr val="tx1"/>
                          </a:solidFill>
                          <a:latin typeface="Meiryo UI" pitchFamily="50" charset="-128"/>
                          <a:ea typeface="Meiryo UI" pitchFamily="50" charset="-128"/>
                          <a:cs typeface="Meiryo UI" pitchFamily="50" charset="-128"/>
                        </a:rPr>
                        <a:t>学校を選択することができる</a:t>
                      </a:r>
                      <a:r>
                        <a:rPr kumimoji="1" lang="ja-JP" altLang="en-US" sz="1100" kern="1200" dirty="0">
                          <a:solidFill>
                            <a:schemeClr val="tx1"/>
                          </a:solidFill>
                          <a:latin typeface="Meiryo UI" pitchFamily="50" charset="-128"/>
                          <a:ea typeface="Meiryo UI" pitchFamily="50" charset="-128"/>
                          <a:cs typeface="Meiryo UI" pitchFamily="50" charset="-128"/>
                        </a:rPr>
                        <a:t>こと。</a:t>
                      </a:r>
                      <a:endParaRPr kumimoji="1" lang="ja-JP" altLang="ja-JP" sz="1100" kern="1200" dirty="0">
                        <a:solidFill>
                          <a:schemeClr val="tx1"/>
                        </a:solidFill>
                        <a:latin typeface="Meiryo UI" pitchFamily="50" charset="-128"/>
                        <a:ea typeface="Meiryo UI" pitchFamily="50" charset="-128"/>
                        <a:cs typeface="Meiryo UI" pitchFamily="50" charset="-128"/>
                      </a:endParaRPr>
                    </a:p>
                    <a:p>
                      <a:r>
                        <a:rPr kumimoji="1" lang="ja-JP" altLang="ja-JP" sz="1100" kern="1200" dirty="0">
                          <a:solidFill>
                            <a:schemeClr val="tx1"/>
                          </a:solidFill>
                          <a:latin typeface="Meiryo UI" pitchFamily="50" charset="-128"/>
                          <a:ea typeface="Meiryo UI" pitchFamily="50" charset="-128"/>
                          <a:cs typeface="Meiryo UI" pitchFamily="50" charset="-128"/>
                        </a:rPr>
                        <a:t>②子</a:t>
                      </a:r>
                      <a:r>
                        <a:rPr kumimoji="1" lang="ja-JP" altLang="en-US" sz="1100" kern="1200" dirty="0">
                          <a:solidFill>
                            <a:schemeClr val="tx1"/>
                          </a:solidFill>
                          <a:latin typeface="Meiryo UI" pitchFamily="50" charset="-128"/>
                          <a:ea typeface="Meiryo UI" pitchFamily="50" charset="-128"/>
                          <a:cs typeface="Meiryo UI" pitchFamily="50" charset="-128"/>
                        </a:rPr>
                        <a:t>ど</a:t>
                      </a:r>
                      <a:r>
                        <a:rPr kumimoji="1" lang="ja-JP" altLang="ja-JP" sz="1100" kern="1200" dirty="0">
                          <a:solidFill>
                            <a:schemeClr val="tx1"/>
                          </a:solidFill>
                          <a:latin typeface="Meiryo UI" pitchFamily="50" charset="-128"/>
                          <a:ea typeface="Meiryo UI" pitchFamily="50" charset="-128"/>
                          <a:cs typeface="Meiryo UI" pitchFamily="50" charset="-128"/>
                        </a:rPr>
                        <a:t>もや保護者</a:t>
                      </a:r>
                      <a:r>
                        <a:rPr kumimoji="1" lang="ja-JP" altLang="en-US" sz="1100" kern="1200" dirty="0">
                          <a:solidFill>
                            <a:schemeClr val="tx1"/>
                          </a:solidFill>
                          <a:latin typeface="Meiryo UI" pitchFamily="50" charset="-128"/>
                          <a:ea typeface="Meiryo UI" pitchFamily="50" charset="-128"/>
                          <a:cs typeface="Meiryo UI" pitchFamily="50" charset="-128"/>
                        </a:rPr>
                        <a:t>が</a:t>
                      </a:r>
                      <a:r>
                        <a:rPr kumimoji="1" lang="ja-JP" altLang="ja-JP" sz="1100" kern="1200" dirty="0">
                          <a:solidFill>
                            <a:schemeClr val="tx1"/>
                          </a:solidFill>
                          <a:latin typeface="Meiryo UI" pitchFamily="50" charset="-128"/>
                          <a:ea typeface="Meiryo UI" pitchFamily="50" charset="-128"/>
                          <a:cs typeface="Meiryo UI" pitchFamily="50" charset="-128"/>
                        </a:rPr>
                        <a:t>自ら学校を選</a:t>
                      </a:r>
                      <a:r>
                        <a:rPr kumimoji="1" lang="ja-JP" altLang="en-US" sz="1100" kern="1200" dirty="0">
                          <a:solidFill>
                            <a:schemeClr val="tx1"/>
                          </a:solidFill>
                          <a:latin typeface="Meiryo UI" pitchFamily="50" charset="-128"/>
                          <a:ea typeface="Meiryo UI" pitchFamily="50" charset="-128"/>
                          <a:cs typeface="Meiryo UI" pitchFamily="50" charset="-128"/>
                        </a:rPr>
                        <a:t>ぶ</a:t>
                      </a:r>
                      <a:r>
                        <a:rPr kumimoji="1" lang="ja-JP" altLang="ja-JP" sz="1100" kern="1200" dirty="0">
                          <a:solidFill>
                            <a:schemeClr val="tx1"/>
                          </a:solidFill>
                          <a:latin typeface="Meiryo UI" pitchFamily="50" charset="-128"/>
                          <a:ea typeface="Meiryo UI" pitchFamily="50" charset="-128"/>
                          <a:cs typeface="Meiryo UI" pitchFamily="50" charset="-128"/>
                        </a:rPr>
                        <a:t>ことにより、学校の教育活動等、学校教育に関心を持ち、より積極的に関わろうとすること</a:t>
                      </a:r>
                      <a:r>
                        <a:rPr kumimoji="1" lang="ja-JP" altLang="en-US" sz="1100" kern="1200" dirty="0">
                          <a:solidFill>
                            <a:schemeClr val="tx1"/>
                          </a:solidFill>
                          <a:latin typeface="Meiryo UI" pitchFamily="50" charset="-128"/>
                          <a:ea typeface="Meiryo UI" pitchFamily="50" charset="-128"/>
                          <a:cs typeface="Meiryo UI" pitchFamily="50" charset="-128"/>
                        </a:rPr>
                        <a:t>が</a:t>
                      </a:r>
                      <a:r>
                        <a:rPr kumimoji="1" lang="ja-JP" altLang="ja-JP" sz="1100" kern="1200" dirty="0">
                          <a:solidFill>
                            <a:schemeClr val="tx1"/>
                          </a:solidFill>
                          <a:latin typeface="Meiryo UI" pitchFamily="50" charset="-128"/>
                          <a:ea typeface="Meiryo UI" pitchFamily="50" charset="-128"/>
                          <a:cs typeface="Meiryo UI" pitchFamily="50" charset="-128"/>
                        </a:rPr>
                        <a:t>期待できる</a:t>
                      </a:r>
                      <a:r>
                        <a:rPr kumimoji="1" lang="en-US" altLang="ja-JP" sz="1100" kern="1200" dirty="0">
                          <a:solidFill>
                            <a:schemeClr val="tx1"/>
                          </a:solidFill>
                          <a:latin typeface="Meiryo UI" pitchFamily="50" charset="-128"/>
                          <a:ea typeface="Meiryo UI" pitchFamily="50" charset="-128"/>
                          <a:cs typeface="Meiryo UI" pitchFamily="50" charset="-128"/>
                        </a:rPr>
                        <a:t>  </a:t>
                      </a:r>
                      <a:r>
                        <a:rPr kumimoji="1" lang="ja-JP" altLang="ja-JP" sz="1100" kern="1200" dirty="0">
                          <a:solidFill>
                            <a:schemeClr val="tx1"/>
                          </a:solidFill>
                          <a:latin typeface="Meiryo UI" pitchFamily="50" charset="-128"/>
                          <a:ea typeface="Meiryo UI" pitchFamily="50" charset="-128"/>
                          <a:cs typeface="Meiryo UI" pitchFamily="50" charset="-128"/>
                        </a:rPr>
                        <a:t>等</a:t>
                      </a:r>
                    </a:p>
                    <a:p>
                      <a:r>
                        <a:rPr kumimoji="1" lang="en-US" altLang="ja-JP" sz="1100" kern="1200" dirty="0">
                          <a:solidFill>
                            <a:schemeClr val="tx1"/>
                          </a:solidFill>
                          <a:latin typeface="Meiryo UI" pitchFamily="50" charset="-128"/>
                          <a:ea typeface="Meiryo UI" pitchFamily="50" charset="-128"/>
                          <a:cs typeface="Meiryo UI" pitchFamily="50" charset="-128"/>
                        </a:rPr>
                        <a:t> </a:t>
                      </a:r>
                      <a:endParaRPr kumimoji="1" lang="ja-JP" altLang="ja-JP" sz="1100" kern="1200" dirty="0">
                        <a:solidFill>
                          <a:schemeClr val="tx1"/>
                        </a:solidFill>
                        <a:latin typeface="Meiryo UI" pitchFamily="50" charset="-128"/>
                        <a:ea typeface="Meiryo UI" pitchFamily="50" charset="-128"/>
                        <a:cs typeface="Meiryo UI" pitchFamily="50" charset="-128"/>
                      </a:endParaRPr>
                    </a:p>
                  </a:txBody>
                  <a:tcPr marL="44514" marR="44514" marT="11541" marB="11541">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2"/>
                  </a:ext>
                </a:extLst>
              </a:tr>
              <a:tr h="677304">
                <a:tc gridSpan="3">
                  <a:txBody>
                    <a:bodyPr/>
                    <a:lstStyle/>
                    <a:p>
                      <a:pPr marL="0" marR="0" indent="0" algn="just" defTabSz="914400" rtl="0" eaLnBrk="1" fontAlgn="auto" latinLnBrk="0" hangingPunct="1">
                        <a:lnSpc>
                          <a:spcPct val="115000"/>
                        </a:lnSpc>
                        <a:spcBef>
                          <a:spcPts val="0"/>
                        </a:spcBef>
                        <a:spcAft>
                          <a:spcPts val="0"/>
                        </a:spcAft>
                        <a:buClrTx/>
                        <a:buSzTx/>
                        <a:buFontTx/>
                        <a:buNone/>
                        <a:tabLst/>
                        <a:defRPr/>
                      </a:pPr>
                      <a:endParaRPr lang="en-US" altLang="ja-JP" sz="1100" kern="100" dirty="0">
                        <a:latin typeface="Meiryo UI" pitchFamily="50" charset="-128"/>
                        <a:ea typeface="Meiryo UI" pitchFamily="50" charset="-128"/>
                        <a:cs typeface="Meiryo UI" pitchFamily="50" charset="-128"/>
                      </a:endParaRPr>
                    </a:p>
                    <a:p>
                      <a:pPr marL="0" marR="0" indent="0" algn="just" defTabSz="914400" rtl="0" eaLnBrk="1" fontAlgn="auto" latinLnBrk="0" hangingPunct="1">
                        <a:lnSpc>
                          <a:spcPct val="115000"/>
                        </a:lnSpc>
                        <a:spcBef>
                          <a:spcPts val="0"/>
                        </a:spcBef>
                        <a:spcAft>
                          <a:spcPts val="0"/>
                        </a:spcAft>
                        <a:buClrTx/>
                        <a:buSzTx/>
                        <a:buFontTx/>
                        <a:buNone/>
                        <a:tabLst/>
                        <a:defRPr/>
                      </a:pPr>
                      <a:r>
                        <a:rPr lang="ja-JP" altLang="en-US" sz="1100" kern="100" dirty="0">
                          <a:latin typeface="Meiryo UI" pitchFamily="50" charset="-128"/>
                          <a:ea typeface="Meiryo UI" pitchFamily="50" charset="-128"/>
                          <a:cs typeface="Meiryo UI" pitchFamily="50" charset="-128"/>
                        </a:rPr>
                        <a:t>その他にも、以下の審査基準を改正した。</a:t>
                      </a:r>
                      <a:endParaRPr lang="en-US" altLang="ja-JP" sz="1100" kern="100" dirty="0">
                        <a:latin typeface="Meiryo UI" pitchFamily="50" charset="-128"/>
                        <a:ea typeface="Meiryo UI" pitchFamily="50" charset="-128"/>
                        <a:cs typeface="Meiryo UI" pitchFamily="50" charset="-128"/>
                      </a:endParaRPr>
                    </a:p>
                    <a:p>
                      <a:pPr marL="0" marR="0" indent="0" algn="just" defTabSz="914400" rtl="0" eaLnBrk="1" fontAlgn="auto" latinLnBrk="0" hangingPunct="1">
                        <a:lnSpc>
                          <a:spcPct val="115000"/>
                        </a:lnSpc>
                        <a:spcBef>
                          <a:spcPts val="0"/>
                        </a:spcBef>
                        <a:spcAft>
                          <a:spcPts val="0"/>
                        </a:spcAft>
                        <a:buClrTx/>
                        <a:buSzTx/>
                        <a:buFontTx/>
                        <a:buNone/>
                        <a:tabLst/>
                        <a:defRPr/>
                      </a:pPr>
                      <a:r>
                        <a:rPr lang="ja-JP" altLang="en-US" sz="1100" kern="100" dirty="0">
                          <a:latin typeface="Meiryo UI" pitchFamily="50" charset="-128"/>
                          <a:ea typeface="Meiryo UI" pitchFamily="50" charset="-128"/>
                          <a:cs typeface="Meiryo UI" pitchFamily="50" charset="-128"/>
                        </a:rPr>
                        <a:t>　</a:t>
                      </a:r>
                      <a:r>
                        <a:rPr lang="en-US" altLang="ja-JP" sz="1100" kern="100" dirty="0">
                          <a:latin typeface="Meiryo UI" pitchFamily="50" charset="-128"/>
                          <a:ea typeface="Meiryo UI" pitchFamily="50" charset="-128"/>
                          <a:cs typeface="Meiryo UI" pitchFamily="50" charset="-128"/>
                        </a:rPr>
                        <a:t>‐</a:t>
                      </a:r>
                      <a:r>
                        <a:rPr lang="ja-JP" altLang="ja-JP" sz="1100" kern="100" dirty="0">
                          <a:solidFill>
                            <a:srgbClr val="000000"/>
                          </a:solidFill>
                          <a:latin typeface="Meiryo UI" pitchFamily="50" charset="-128"/>
                          <a:ea typeface="Meiryo UI" pitchFamily="50" charset="-128"/>
                          <a:cs typeface="Meiryo UI" pitchFamily="50" charset="-128"/>
                        </a:rPr>
                        <a:t>工作物の所有権の移転に伴う河川敷地の占用許可</a:t>
                      </a:r>
                      <a:r>
                        <a:rPr lang="ja-JP" altLang="en-US" sz="1100" kern="100" dirty="0">
                          <a:solidFill>
                            <a:srgbClr val="000000"/>
                          </a:solidFill>
                          <a:latin typeface="Meiryo UI" pitchFamily="50" charset="-128"/>
                          <a:ea typeface="Meiryo UI" pitchFamily="50" charset="-128"/>
                          <a:cs typeface="Meiryo UI" pitchFamily="50" charset="-128"/>
                        </a:rPr>
                        <a:t>（</a:t>
                      </a:r>
                      <a:r>
                        <a:rPr lang="ja-JP" altLang="ja-JP" sz="1100" kern="100" dirty="0">
                          <a:solidFill>
                            <a:srgbClr val="000000"/>
                          </a:solidFill>
                          <a:latin typeface="Meiryo UI" pitchFamily="50" charset="-128"/>
                          <a:ea typeface="Meiryo UI" pitchFamily="50" charset="-128"/>
                          <a:cs typeface="Meiryo UI" pitchFamily="50" charset="-128"/>
                        </a:rPr>
                        <a:t>普通河川管理条例にかかる改正（</a:t>
                      </a:r>
                      <a:r>
                        <a:rPr lang="en-US" altLang="ja-JP" sz="1100" kern="100" dirty="0">
                          <a:solidFill>
                            <a:srgbClr val="000000"/>
                          </a:solidFill>
                          <a:latin typeface="Meiryo UI" pitchFamily="50" charset="-128"/>
                          <a:ea typeface="Meiryo UI" pitchFamily="50" charset="-128"/>
                          <a:cs typeface="Meiryo UI" pitchFamily="50" charset="-128"/>
                        </a:rPr>
                        <a:t>9</a:t>
                      </a:r>
                      <a:r>
                        <a:rPr lang="ja-JP" altLang="ja-JP" sz="1100" kern="100" dirty="0">
                          <a:solidFill>
                            <a:srgbClr val="000000"/>
                          </a:solidFill>
                          <a:latin typeface="Meiryo UI" pitchFamily="50" charset="-128"/>
                          <a:ea typeface="Meiryo UI" pitchFamily="50" charset="-128"/>
                          <a:cs typeface="Meiryo UI" pitchFamily="50" charset="-128"/>
                        </a:rPr>
                        <a:t>条の削除）に関わり、同条に基づく審査</a:t>
                      </a:r>
                      <a:r>
                        <a:rPr lang="ja-JP" altLang="en-US" sz="1100" kern="100" dirty="0">
                          <a:solidFill>
                            <a:srgbClr val="000000"/>
                          </a:solidFill>
                          <a:latin typeface="Meiryo UI" pitchFamily="50" charset="-128"/>
                          <a:ea typeface="Meiryo UI" pitchFamily="50" charset="-128"/>
                          <a:cs typeface="Meiryo UI" pitchFamily="50" charset="-128"/>
                        </a:rPr>
                        <a:t>　</a:t>
                      </a:r>
                      <a:endParaRPr lang="en-US" altLang="ja-JP" sz="1100" kern="100" dirty="0">
                        <a:solidFill>
                          <a:srgbClr val="000000"/>
                        </a:solidFill>
                        <a:latin typeface="Meiryo UI" pitchFamily="50" charset="-128"/>
                        <a:ea typeface="Meiryo UI" pitchFamily="50" charset="-128"/>
                        <a:cs typeface="Meiryo UI" pitchFamily="50" charset="-128"/>
                      </a:endParaRPr>
                    </a:p>
                    <a:p>
                      <a:pPr marL="0" marR="0" indent="0" algn="just" defTabSz="914400" rtl="0" eaLnBrk="1" fontAlgn="auto" latinLnBrk="0" hangingPunct="1">
                        <a:lnSpc>
                          <a:spcPct val="115000"/>
                        </a:lnSpc>
                        <a:spcBef>
                          <a:spcPts val="0"/>
                        </a:spcBef>
                        <a:spcAft>
                          <a:spcPts val="0"/>
                        </a:spcAft>
                        <a:buClrTx/>
                        <a:buSzTx/>
                        <a:buFontTx/>
                        <a:buNone/>
                        <a:tabLst/>
                        <a:defRPr/>
                      </a:pPr>
                      <a:r>
                        <a:rPr lang="ja-JP" altLang="en-US" sz="1100" kern="100" dirty="0">
                          <a:solidFill>
                            <a:srgbClr val="000000"/>
                          </a:solidFill>
                          <a:latin typeface="Meiryo UI" pitchFamily="50" charset="-128"/>
                          <a:ea typeface="Meiryo UI" pitchFamily="50" charset="-128"/>
                          <a:cs typeface="Meiryo UI" pitchFamily="50" charset="-128"/>
                        </a:rPr>
                        <a:t>　　</a:t>
                      </a:r>
                      <a:r>
                        <a:rPr lang="ja-JP" altLang="ja-JP" sz="1100" kern="100" dirty="0">
                          <a:solidFill>
                            <a:srgbClr val="000000"/>
                          </a:solidFill>
                          <a:latin typeface="Meiryo UI" pitchFamily="50" charset="-128"/>
                          <a:ea typeface="Meiryo UI" pitchFamily="50" charset="-128"/>
                          <a:cs typeface="Meiryo UI" pitchFamily="50" charset="-128"/>
                        </a:rPr>
                        <a:t>基準についても改正（条例改正については前頁参照）</a:t>
                      </a:r>
                      <a:r>
                        <a:rPr lang="ja-JP" altLang="en-US" sz="1100" kern="100" dirty="0">
                          <a:solidFill>
                            <a:srgbClr val="000000"/>
                          </a:solidFill>
                          <a:latin typeface="Meiryo UI" pitchFamily="50" charset="-128"/>
                          <a:ea typeface="Meiryo UI" pitchFamily="50" charset="-128"/>
                          <a:cs typeface="Meiryo UI" pitchFamily="50" charset="-128"/>
                        </a:rPr>
                        <a:t>）</a:t>
                      </a:r>
                      <a:endParaRPr lang="en-US" altLang="ja-JP" sz="1100" kern="100" dirty="0">
                        <a:solidFill>
                          <a:srgbClr val="000000"/>
                        </a:solidFill>
                        <a:latin typeface="Meiryo UI" pitchFamily="50" charset="-128"/>
                        <a:ea typeface="Meiryo UI" pitchFamily="50" charset="-128"/>
                        <a:cs typeface="Meiryo UI" pitchFamily="50" charset="-128"/>
                      </a:endParaRPr>
                    </a:p>
                    <a:p>
                      <a:pPr algn="just">
                        <a:lnSpc>
                          <a:spcPct val="115000"/>
                        </a:lnSpc>
                        <a:spcAft>
                          <a:spcPts val="0"/>
                        </a:spcAft>
                      </a:pPr>
                      <a:r>
                        <a:rPr lang="ja-JP" altLang="en-US" sz="1100" kern="100" dirty="0">
                          <a:solidFill>
                            <a:srgbClr val="000000"/>
                          </a:solidFill>
                          <a:latin typeface="Meiryo UI" pitchFamily="50" charset="-128"/>
                          <a:ea typeface="Meiryo UI" pitchFamily="50" charset="-128"/>
                          <a:cs typeface="Meiryo UI" pitchFamily="50" charset="-128"/>
                        </a:rPr>
                        <a:t>　　　⇒</a:t>
                      </a:r>
                      <a:r>
                        <a:rPr lang="ja-JP" altLang="ja-JP" sz="1100" kern="100" dirty="0">
                          <a:solidFill>
                            <a:srgbClr val="000000"/>
                          </a:solidFill>
                          <a:latin typeface="Meiryo UI" pitchFamily="50" charset="-128"/>
                          <a:ea typeface="Meiryo UI" pitchFamily="50" charset="-128"/>
                          <a:cs typeface="Meiryo UI" pitchFamily="50" charset="-128"/>
                        </a:rPr>
                        <a:t>改正</a:t>
                      </a:r>
                      <a:r>
                        <a:rPr lang="ja-JP" altLang="en-US" sz="1100" kern="100" dirty="0">
                          <a:solidFill>
                            <a:srgbClr val="000000"/>
                          </a:solidFill>
                          <a:latin typeface="Meiryo UI" pitchFamily="50" charset="-128"/>
                          <a:ea typeface="Meiryo UI" pitchFamily="50" charset="-128"/>
                          <a:cs typeface="Meiryo UI" pitchFamily="50" charset="-128"/>
                        </a:rPr>
                        <a:t>（廃止）</a:t>
                      </a:r>
                      <a:r>
                        <a:rPr lang="ja-JP" altLang="ja-JP" sz="1100" kern="100" dirty="0">
                          <a:solidFill>
                            <a:srgbClr val="000000"/>
                          </a:solidFill>
                          <a:latin typeface="Meiryo UI" pitchFamily="50" charset="-128"/>
                          <a:ea typeface="Meiryo UI" pitchFamily="50" charset="-128"/>
                          <a:cs typeface="Meiryo UI" pitchFamily="50" charset="-128"/>
                        </a:rPr>
                        <a:t>済み</a:t>
                      </a:r>
                      <a:endParaRPr lang="ja-JP" altLang="ja-JP" sz="1100" kern="100" dirty="0">
                        <a:latin typeface="Meiryo UI" pitchFamily="50" charset="-128"/>
                        <a:ea typeface="Meiryo UI" pitchFamily="50" charset="-128"/>
                        <a:cs typeface="Meiryo UI" pitchFamily="50" charset="-128"/>
                      </a:endParaRPr>
                    </a:p>
                    <a:p>
                      <a:pPr algn="just">
                        <a:lnSpc>
                          <a:spcPct val="115000"/>
                        </a:lnSpc>
                        <a:spcAft>
                          <a:spcPts val="0"/>
                        </a:spcAft>
                      </a:pPr>
                      <a:r>
                        <a:rPr lang="ja-JP" altLang="en-US" sz="1100" kern="100" dirty="0">
                          <a:latin typeface="Meiryo UI" pitchFamily="50" charset="-128"/>
                          <a:ea typeface="Meiryo UI" pitchFamily="50" charset="-128"/>
                          <a:cs typeface="Meiryo UI" pitchFamily="50" charset="-128"/>
                        </a:rPr>
                        <a:t>　</a:t>
                      </a:r>
                      <a:r>
                        <a:rPr lang="en-US" altLang="ja-JP" sz="1100" kern="100" dirty="0">
                          <a:latin typeface="Meiryo UI" pitchFamily="50" charset="-128"/>
                          <a:ea typeface="Meiryo UI" pitchFamily="50" charset="-128"/>
                          <a:cs typeface="Meiryo UI" pitchFamily="50" charset="-128"/>
                        </a:rPr>
                        <a:t>‐</a:t>
                      </a:r>
                      <a:r>
                        <a:rPr lang="ja-JP" altLang="ja-JP" sz="1100" kern="100" dirty="0">
                          <a:solidFill>
                            <a:srgbClr val="000000"/>
                          </a:solidFill>
                          <a:latin typeface="Meiryo UI" pitchFamily="50" charset="-128"/>
                          <a:ea typeface="Meiryo UI" pitchFamily="50" charset="-128"/>
                          <a:cs typeface="Meiryo UI" pitchFamily="50" charset="-128"/>
                        </a:rPr>
                        <a:t>化製場外における処理禁止の特例の許可化</a:t>
                      </a:r>
                      <a:r>
                        <a:rPr lang="ja-JP" altLang="en-US" sz="1100" kern="100" dirty="0">
                          <a:solidFill>
                            <a:srgbClr val="000000"/>
                          </a:solidFill>
                          <a:latin typeface="Meiryo UI" pitchFamily="50" charset="-128"/>
                          <a:ea typeface="Meiryo UI" pitchFamily="50" charset="-128"/>
                          <a:cs typeface="Meiryo UI" pitchFamily="50" charset="-128"/>
                        </a:rPr>
                        <a:t>（</a:t>
                      </a:r>
                      <a:r>
                        <a:rPr lang="ja-JP" altLang="ja-JP" sz="1100" kern="100" dirty="0">
                          <a:solidFill>
                            <a:srgbClr val="000000"/>
                          </a:solidFill>
                          <a:latin typeface="Meiryo UI" pitchFamily="50" charset="-128"/>
                          <a:ea typeface="Meiryo UI" pitchFamily="50" charset="-128"/>
                          <a:cs typeface="Meiryo UI" pitchFamily="50" charset="-128"/>
                        </a:rPr>
                        <a:t>製場外における処理禁止の特例許可申請について、原則許可しない旨定めている</a:t>
                      </a:r>
                      <a:r>
                        <a:rPr lang="ja-JP" altLang="en-US" sz="1100" kern="100" dirty="0">
                          <a:solidFill>
                            <a:srgbClr val="000000"/>
                          </a:solidFill>
                          <a:latin typeface="Meiryo UI" pitchFamily="50" charset="-128"/>
                          <a:ea typeface="Meiryo UI" pitchFamily="50" charset="-128"/>
                          <a:cs typeface="Meiryo UI" pitchFamily="50" charset="-128"/>
                        </a:rPr>
                        <a:t>）</a:t>
                      </a:r>
                      <a:endParaRPr lang="en-US" altLang="ja-JP" sz="1100" kern="100" dirty="0">
                        <a:solidFill>
                          <a:srgbClr val="000000"/>
                        </a:solidFill>
                        <a:latin typeface="Meiryo UI" pitchFamily="50" charset="-128"/>
                        <a:ea typeface="Meiryo UI" pitchFamily="50" charset="-128"/>
                        <a:cs typeface="Meiryo UI" pitchFamily="50" charset="-128"/>
                      </a:endParaRPr>
                    </a:p>
                    <a:p>
                      <a:pPr algn="just">
                        <a:lnSpc>
                          <a:spcPct val="115000"/>
                        </a:lnSpc>
                        <a:spcAft>
                          <a:spcPts val="0"/>
                        </a:spcAft>
                      </a:pPr>
                      <a:r>
                        <a:rPr lang="ja-JP" altLang="en-US" sz="1100" kern="100" dirty="0">
                          <a:solidFill>
                            <a:srgbClr val="000000"/>
                          </a:solidFill>
                          <a:latin typeface="Meiryo UI" pitchFamily="50" charset="-128"/>
                          <a:ea typeface="Meiryo UI" pitchFamily="50" charset="-128"/>
                          <a:cs typeface="Meiryo UI" pitchFamily="50" charset="-128"/>
                        </a:rPr>
                        <a:t>　　　</a:t>
                      </a:r>
                      <a:r>
                        <a:rPr lang="ja-JP" altLang="ja-JP" sz="1100" kern="100" dirty="0">
                          <a:solidFill>
                            <a:srgbClr val="000000"/>
                          </a:solidFill>
                          <a:latin typeface="Meiryo UI" pitchFamily="50" charset="-128"/>
                          <a:ea typeface="Meiryo UI" pitchFamily="50" charset="-128"/>
                          <a:cs typeface="Meiryo UI" pitchFamily="50" charset="-128"/>
                        </a:rPr>
                        <a:t>⇒改正（緩和）</a:t>
                      </a:r>
                      <a:r>
                        <a:rPr lang="ja-JP" altLang="en-US" sz="1100" kern="100" dirty="0">
                          <a:solidFill>
                            <a:srgbClr val="000000"/>
                          </a:solidFill>
                          <a:latin typeface="Meiryo UI" pitchFamily="50" charset="-128"/>
                          <a:ea typeface="Meiryo UI" pitchFamily="50" charset="-128"/>
                          <a:cs typeface="Meiryo UI" pitchFamily="50" charset="-128"/>
                        </a:rPr>
                        <a:t>済み</a:t>
                      </a:r>
                      <a:r>
                        <a:rPr lang="ja-JP" altLang="ja-JP" sz="1100" kern="100" dirty="0">
                          <a:solidFill>
                            <a:srgbClr val="000000"/>
                          </a:solidFill>
                          <a:latin typeface="Meiryo UI" pitchFamily="50" charset="-128"/>
                          <a:ea typeface="Meiryo UI" pitchFamily="50" charset="-128"/>
                          <a:cs typeface="Meiryo UI" pitchFamily="50" charset="-128"/>
                        </a:rPr>
                        <a:t> </a:t>
                      </a:r>
                      <a:endParaRPr lang="en-US" altLang="ja-JP" sz="1100" kern="100" dirty="0">
                        <a:solidFill>
                          <a:srgbClr val="000000"/>
                        </a:solidFill>
                        <a:latin typeface="Meiryo UI" pitchFamily="50" charset="-128"/>
                        <a:ea typeface="Meiryo UI" pitchFamily="50" charset="-128"/>
                        <a:cs typeface="Meiryo UI" pitchFamily="50" charset="-128"/>
                      </a:endParaRPr>
                    </a:p>
                    <a:p>
                      <a:pPr marL="0" indent="0" algn="just">
                        <a:lnSpc>
                          <a:spcPct val="115000"/>
                        </a:lnSpc>
                        <a:spcAft>
                          <a:spcPts val="0"/>
                        </a:spcAft>
                      </a:pPr>
                      <a:r>
                        <a:rPr lang="ja-JP" altLang="en-US" sz="1100" kern="100" dirty="0">
                          <a:solidFill>
                            <a:srgbClr val="000000"/>
                          </a:solidFill>
                          <a:latin typeface="Meiryo UI" pitchFamily="50" charset="-128"/>
                          <a:ea typeface="Meiryo UI" pitchFamily="50" charset="-128"/>
                          <a:cs typeface="Meiryo UI" pitchFamily="50" charset="-128"/>
                        </a:rPr>
                        <a:t>　</a:t>
                      </a:r>
                      <a:r>
                        <a:rPr lang="en-US" altLang="ja-JP" sz="1100" kern="100" dirty="0">
                          <a:solidFill>
                            <a:srgbClr val="000000"/>
                          </a:solidFill>
                          <a:latin typeface="Meiryo UI" pitchFamily="50" charset="-128"/>
                          <a:ea typeface="Meiryo UI" pitchFamily="50" charset="-128"/>
                          <a:cs typeface="Meiryo UI" pitchFamily="50" charset="-128"/>
                        </a:rPr>
                        <a:t>‐</a:t>
                      </a:r>
                      <a:r>
                        <a:rPr lang="ja-JP" altLang="ja-JP" sz="1100" kern="100" dirty="0">
                          <a:solidFill>
                            <a:srgbClr val="000000"/>
                          </a:solidFill>
                          <a:latin typeface="Meiryo UI" pitchFamily="50" charset="-128"/>
                          <a:ea typeface="Meiryo UI" pitchFamily="50" charset="-128"/>
                          <a:cs typeface="Meiryo UI" pitchFamily="50" charset="-128"/>
                        </a:rPr>
                        <a:t>行政財産の目的外使用許可</a:t>
                      </a:r>
                      <a:r>
                        <a:rPr lang="ja-JP" altLang="en-US" sz="1100" kern="100" dirty="0">
                          <a:solidFill>
                            <a:srgbClr val="000000"/>
                          </a:solidFill>
                          <a:latin typeface="Meiryo UI" pitchFamily="50" charset="-128"/>
                          <a:ea typeface="Meiryo UI" pitchFamily="50" charset="-128"/>
                          <a:cs typeface="Meiryo UI" pitchFamily="50" charset="-128"/>
                        </a:rPr>
                        <a:t>（</a:t>
                      </a:r>
                      <a:r>
                        <a:rPr lang="ja-JP" altLang="ja-JP" sz="1100" kern="100" dirty="0">
                          <a:solidFill>
                            <a:srgbClr val="000000"/>
                          </a:solidFill>
                          <a:latin typeface="Meiryo UI" pitchFamily="50" charset="-128"/>
                          <a:ea typeface="Meiryo UI" pitchFamily="50" charset="-128"/>
                          <a:cs typeface="Meiryo UI" pitchFamily="50" charset="-128"/>
                        </a:rPr>
                        <a:t>使用を許可することができる範囲の基準として、「隣接」を要件としているほか、使用を許可しない相手方</a:t>
                      </a:r>
                      <a:endParaRPr lang="en-US" altLang="ja-JP" sz="1100" kern="100" dirty="0">
                        <a:solidFill>
                          <a:srgbClr val="000000"/>
                        </a:solidFill>
                        <a:latin typeface="Meiryo UI" pitchFamily="50" charset="-128"/>
                        <a:ea typeface="Meiryo UI" pitchFamily="50" charset="-128"/>
                        <a:cs typeface="Meiryo UI" pitchFamily="50" charset="-128"/>
                      </a:endParaRPr>
                    </a:p>
                    <a:p>
                      <a:pPr marL="0" indent="0" algn="just">
                        <a:lnSpc>
                          <a:spcPct val="115000"/>
                        </a:lnSpc>
                        <a:spcAft>
                          <a:spcPts val="0"/>
                        </a:spcAft>
                      </a:pPr>
                      <a:r>
                        <a:rPr lang="ja-JP" altLang="en-US" sz="1100" kern="100" dirty="0">
                          <a:solidFill>
                            <a:srgbClr val="000000"/>
                          </a:solidFill>
                          <a:latin typeface="Meiryo UI" pitchFamily="50" charset="-128"/>
                          <a:ea typeface="Meiryo UI" pitchFamily="50" charset="-128"/>
                          <a:cs typeface="Meiryo UI" pitchFamily="50" charset="-128"/>
                        </a:rPr>
                        <a:t>　　</a:t>
                      </a:r>
                      <a:r>
                        <a:rPr lang="ja-JP" altLang="ja-JP" sz="1100" kern="100" dirty="0">
                          <a:solidFill>
                            <a:srgbClr val="000000"/>
                          </a:solidFill>
                          <a:latin typeface="Meiryo UI" pitchFamily="50" charset="-128"/>
                          <a:ea typeface="Meiryo UI" pitchFamily="50" charset="-128"/>
                          <a:cs typeface="Meiryo UI" pitchFamily="50" charset="-128"/>
                        </a:rPr>
                        <a:t>の基準として、「市内又は近接市町村に住所又は事務所を有しない者」と定めている</a:t>
                      </a:r>
                      <a:r>
                        <a:rPr lang="ja-JP" altLang="en-US" sz="1100" kern="100" dirty="0">
                          <a:solidFill>
                            <a:srgbClr val="000000"/>
                          </a:solidFill>
                          <a:latin typeface="Meiryo UI" pitchFamily="50" charset="-128"/>
                          <a:ea typeface="Meiryo UI" pitchFamily="50" charset="-128"/>
                          <a:cs typeface="Meiryo UI" pitchFamily="50" charset="-128"/>
                        </a:rPr>
                        <a:t>）</a:t>
                      </a:r>
                      <a:r>
                        <a:rPr lang="ja-JP" altLang="ja-JP" sz="1100" kern="100" dirty="0">
                          <a:solidFill>
                            <a:srgbClr val="000000"/>
                          </a:solidFill>
                          <a:latin typeface="Meiryo UI" pitchFamily="50" charset="-128"/>
                          <a:ea typeface="Meiryo UI" pitchFamily="50" charset="-128"/>
                          <a:cs typeface="Meiryo UI" pitchFamily="50" charset="-128"/>
                        </a:rPr>
                        <a:t> </a:t>
                      </a:r>
                      <a:endParaRPr lang="en-US" altLang="ja-JP" sz="1100" kern="100" dirty="0">
                        <a:solidFill>
                          <a:schemeClr val="tx1"/>
                        </a:solidFill>
                        <a:latin typeface="Meiryo UI" pitchFamily="50" charset="-128"/>
                        <a:ea typeface="Meiryo UI" pitchFamily="50" charset="-128"/>
                        <a:cs typeface="Meiryo UI" pitchFamily="50" charset="-128"/>
                      </a:endParaRPr>
                    </a:p>
                    <a:p>
                      <a:pPr marL="0" indent="0" algn="just">
                        <a:lnSpc>
                          <a:spcPct val="115000"/>
                        </a:lnSpc>
                        <a:spcAft>
                          <a:spcPts val="0"/>
                        </a:spcAft>
                      </a:pPr>
                      <a:r>
                        <a:rPr lang="ja-JP" altLang="en-US" sz="1100" kern="100" dirty="0">
                          <a:solidFill>
                            <a:srgbClr val="000000"/>
                          </a:solidFill>
                          <a:latin typeface="Meiryo UI" pitchFamily="50" charset="-128"/>
                          <a:ea typeface="Meiryo UI" pitchFamily="50" charset="-128"/>
                          <a:cs typeface="Meiryo UI" pitchFamily="50" charset="-128"/>
                        </a:rPr>
                        <a:t>　　　</a:t>
                      </a:r>
                      <a:r>
                        <a:rPr lang="ja-JP" altLang="ja-JP" sz="1100" kern="100" dirty="0">
                          <a:solidFill>
                            <a:srgbClr val="000000"/>
                          </a:solidFill>
                          <a:latin typeface="Meiryo UI" pitchFamily="50" charset="-128"/>
                          <a:ea typeface="Meiryo UI" pitchFamily="50" charset="-128"/>
                          <a:cs typeface="Meiryo UI" pitchFamily="50" charset="-128"/>
                        </a:rPr>
                        <a:t>⇒改正済み（</a:t>
                      </a:r>
                      <a:r>
                        <a:rPr lang="ja-JP" altLang="en-US" sz="1100" kern="100" dirty="0">
                          <a:solidFill>
                            <a:srgbClr val="000000"/>
                          </a:solidFill>
                          <a:latin typeface="Meiryo UI" pitchFamily="50" charset="-128"/>
                          <a:ea typeface="Meiryo UI" pitchFamily="50" charset="-128"/>
                          <a:cs typeface="Meiryo UI" pitchFamily="50" charset="-128"/>
                        </a:rPr>
                        <a:t>隣接要件・</a:t>
                      </a:r>
                      <a:r>
                        <a:rPr lang="ja-JP" altLang="ja-JP" sz="1100" kern="100" dirty="0">
                          <a:solidFill>
                            <a:srgbClr val="000000"/>
                          </a:solidFill>
                          <a:latin typeface="Meiryo UI" pitchFamily="50" charset="-128"/>
                          <a:ea typeface="Meiryo UI" pitchFamily="50" charset="-128"/>
                          <a:cs typeface="Meiryo UI" pitchFamily="50" charset="-128"/>
                        </a:rPr>
                        <a:t>地域要件の規定削除） </a:t>
                      </a:r>
                      <a:endParaRPr lang="ja-JP" altLang="ja-JP" sz="1100" kern="100" dirty="0">
                        <a:latin typeface="Meiryo UI" pitchFamily="50" charset="-128"/>
                        <a:ea typeface="Meiryo UI" pitchFamily="50" charset="-128"/>
                        <a:cs typeface="Meiryo UI" pitchFamily="50" charset="-128"/>
                      </a:endParaRPr>
                    </a:p>
                    <a:p>
                      <a:pPr algn="just">
                        <a:lnSpc>
                          <a:spcPct val="115000"/>
                        </a:lnSpc>
                        <a:spcAft>
                          <a:spcPts val="0"/>
                        </a:spcAft>
                      </a:pPr>
                      <a:endParaRPr lang="ja-JP" sz="1100" kern="100" dirty="0">
                        <a:latin typeface="Meiryo UI" pitchFamily="50" charset="-128"/>
                        <a:ea typeface="Meiryo UI" pitchFamily="50" charset="-128"/>
                        <a:cs typeface="Meiryo UI" pitchFamily="50" charset="-128"/>
                      </a:endParaRPr>
                    </a:p>
                  </a:txBody>
                  <a:tcPr marL="44514" marR="44514" marT="11541" marB="11541">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pPr marL="0" indent="0" algn="just">
                        <a:lnSpc>
                          <a:spcPct val="115000"/>
                        </a:lnSpc>
                        <a:spcAft>
                          <a:spcPts val="0"/>
                        </a:spcAft>
                      </a:pPr>
                      <a:endParaRPr lang="ja-JP" sz="1000" kern="100" dirty="0">
                        <a:latin typeface="Meiryo UI" pitchFamily="50" charset="-128"/>
                        <a:ea typeface="Meiryo UI" pitchFamily="50" charset="-128"/>
                        <a:cs typeface="Meiryo UI" pitchFamily="50" charset="-128"/>
                      </a:endParaRPr>
                    </a:p>
                  </a:txBody>
                  <a:tcPr marL="44514" marR="44514" marT="11541" marB="11541">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pPr marL="139700" indent="-139700" algn="just">
                        <a:lnSpc>
                          <a:spcPct val="115000"/>
                        </a:lnSpc>
                        <a:spcAft>
                          <a:spcPts val="0"/>
                        </a:spcAft>
                      </a:pPr>
                      <a:endParaRPr lang="ja-JP" sz="1000" kern="100" dirty="0">
                        <a:latin typeface="Meiryo UI" pitchFamily="50" charset="-128"/>
                        <a:ea typeface="Meiryo UI" pitchFamily="50" charset="-128"/>
                        <a:cs typeface="Meiryo UI" pitchFamily="50" charset="-128"/>
                      </a:endParaRPr>
                    </a:p>
                  </a:txBody>
                  <a:tcPr marL="44514" marR="44514" marT="11541" marB="11541">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3"/>
                  </a:ext>
                </a:extLst>
              </a:tr>
            </a:tbl>
          </a:graphicData>
        </a:graphic>
      </p:graphicFrame>
      <p:sp>
        <p:nvSpPr>
          <p:cNvPr id="6" name="角丸四角形 5"/>
          <p:cNvSpPr/>
          <p:nvPr/>
        </p:nvSpPr>
        <p:spPr>
          <a:xfrm>
            <a:off x="323528" y="2420888"/>
            <a:ext cx="576064" cy="2592288"/>
          </a:xfrm>
          <a:prstGeom prst="round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srgbClr val="31B6FD">
                    <a:lumMod val="75000"/>
                  </a:srgbClr>
                </a:solidFill>
                <a:effectLst/>
                <a:uLnTx/>
                <a:uFillTx/>
                <a:latin typeface="Calibri"/>
                <a:ea typeface="ＭＳ Ｐゴシック" panose="020B0600070205080204" pitchFamily="50" charset="-128"/>
                <a:cs typeface="+mn-cs"/>
              </a:rPr>
              <a:t>審査基準</a:t>
            </a:r>
          </a:p>
        </p:txBody>
      </p:sp>
      <p:sp>
        <p:nvSpPr>
          <p:cNvPr id="3" name="スライド番号プレースホルダー 2"/>
          <p:cNvSpPr>
            <a:spLocks noGrp="1"/>
          </p:cNvSpPr>
          <p:nvPr>
            <p:ph type="sldNum" sz="quarter" idx="12"/>
          </p:nvPr>
        </p:nvSpPr>
        <p:spPr/>
        <p:txBody>
          <a:bodyPr/>
          <a:lstStyle/>
          <a:p>
            <a:fld id="{CCEC3038-1CF1-4B63-9920-55248DCFBA97}" type="slidenum">
              <a:rPr kumimoji="1" lang="ja-JP" altLang="en-US" smtClean="0"/>
              <a:pPr/>
              <a:t>346</a:t>
            </a:fld>
            <a:endParaRPr kumimoji="1" lang="ja-JP" altLang="en-US"/>
          </a:p>
        </p:txBody>
      </p:sp>
    </p:spTree>
    <p:extLst>
      <p:ext uri="{BB962C8B-B14F-4D97-AF65-F5344CB8AC3E}">
        <p14:creationId xmlns:p14="http://schemas.microsoft.com/office/powerpoint/2010/main" val="445200844"/>
      </p:ext>
    </p:extLst>
  </p:cSld>
  <p:clrMapOvr>
    <a:masterClrMapping/>
  </p:clrMapOvr>
</p:sld>
</file>

<file path=ppt/slides/slide3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角丸四角形 6"/>
          <p:cNvSpPr/>
          <p:nvPr/>
        </p:nvSpPr>
        <p:spPr>
          <a:xfrm>
            <a:off x="7338363" y="5736503"/>
            <a:ext cx="1482110" cy="716833"/>
          </a:xfrm>
          <a:prstGeom prst="roundRect">
            <a:avLst>
              <a:gd name="adj" fmla="val 5685"/>
            </a:avLst>
          </a:prstGeom>
          <a:solidFill>
            <a:srgbClr val="05E0DB">
              <a:lumMod val="60000"/>
              <a:lumOff val="40000"/>
              <a:alpha val="50000"/>
            </a:srgbClr>
          </a:solidFill>
          <a:ln w="38100" cap="flat" cmpd="sng" algn="ctr">
            <a:noFill/>
            <a:prstDash val="dash"/>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5" name="テキスト ボックス 4"/>
          <p:cNvSpPr txBox="1"/>
          <p:nvPr/>
        </p:nvSpPr>
        <p:spPr>
          <a:xfrm>
            <a:off x="0" y="476672"/>
            <a:ext cx="2411760" cy="2970044"/>
          </a:xfrm>
          <a:prstGeom prst="rect">
            <a:avLst/>
          </a:prstGeom>
          <a:noFill/>
        </p:spPr>
        <p:txBody>
          <a:bodyPr wrap="square" rtlCol="0">
            <a:spAutoFit/>
          </a:bodyPr>
          <a:lstStyle/>
          <a:p>
            <a:r>
              <a:rPr kumimoji="1" lang="ja-JP" altLang="en-US" sz="1100" dirty="0">
                <a:latin typeface="BIZ UDゴシック" panose="020B0400000000000000" pitchFamily="49" charset="-128"/>
                <a:ea typeface="BIZ UDゴシック" panose="020B0400000000000000" pitchFamily="49" charset="-128"/>
              </a:rPr>
              <a:t>①分野：　雇用／産業</a:t>
            </a:r>
            <a:endParaRPr kumimoji="1" lang="en-US" altLang="ja-JP" sz="1100" dirty="0">
              <a:latin typeface="BIZ UDゴシック" panose="020B0400000000000000" pitchFamily="49" charset="-128"/>
              <a:ea typeface="BIZ UDゴシック" panose="020B0400000000000000" pitchFamily="49" charset="-128"/>
            </a:endParaRPr>
          </a:p>
          <a:p>
            <a:endParaRPr lang="en-US" altLang="ja-JP" sz="1100" dirty="0">
              <a:latin typeface="BIZ UDゴシック" panose="020B0400000000000000" pitchFamily="49" charset="-128"/>
              <a:ea typeface="BIZ UDゴシック" panose="020B0400000000000000" pitchFamily="49" charset="-128"/>
            </a:endParaRPr>
          </a:p>
          <a:p>
            <a:r>
              <a:rPr kumimoji="1" lang="ja-JP" altLang="en-US" sz="1100" dirty="0">
                <a:latin typeface="BIZ UDゴシック" panose="020B0400000000000000" pitchFamily="49" charset="-128"/>
                <a:ea typeface="BIZ UDゴシック" panose="020B0400000000000000" pitchFamily="49" charset="-128"/>
              </a:rPr>
              <a:t>②タイプ</a:t>
            </a:r>
            <a:endParaRPr kumimoji="1" lang="en-US" altLang="ja-JP" sz="1100" dirty="0">
              <a:latin typeface="BIZ UDゴシック" panose="020B0400000000000000" pitchFamily="49" charset="-128"/>
              <a:ea typeface="BIZ UDゴシック" panose="020B0400000000000000" pitchFamily="49" charset="-128"/>
            </a:endParaRPr>
          </a:p>
          <a:p>
            <a:r>
              <a:rPr lang="ja-JP" altLang="en-US" sz="1100" dirty="0">
                <a:latin typeface="BIZ UDゴシック" panose="020B0400000000000000" pitchFamily="49" charset="-128"/>
                <a:ea typeface="BIZ UDゴシック" panose="020B0400000000000000" pitchFamily="49" charset="-128"/>
              </a:rPr>
              <a:t>　　□   政策イノベーション</a:t>
            </a:r>
            <a:endParaRPr lang="en-US" altLang="ja-JP" sz="1100" dirty="0">
              <a:latin typeface="BIZ UDゴシック" panose="020B0400000000000000" pitchFamily="49" charset="-128"/>
              <a:ea typeface="BIZ UDゴシック" panose="020B0400000000000000" pitchFamily="49" charset="-128"/>
            </a:endParaRPr>
          </a:p>
          <a:p>
            <a:r>
              <a:rPr kumimoji="1" lang="ja-JP" altLang="en-US" sz="1100" dirty="0">
                <a:latin typeface="BIZ UDゴシック" panose="020B0400000000000000" pitchFamily="49" charset="-128"/>
                <a:ea typeface="BIZ UDゴシック" panose="020B0400000000000000" pitchFamily="49" charset="-128"/>
              </a:rPr>
              <a:t>　　</a:t>
            </a:r>
            <a:r>
              <a:rPr lang="ja-JP" altLang="en-US" sz="1100" dirty="0">
                <a:latin typeface="BIZ UDゴシック" panose="020B0400000000000000" pitchFamily="49" charset="-128"/>
                <a:ea typeface="BIZ UDゴシック" panose="020B0400000000000000" pitchFamily="49" charset="-128"/>
              </a:rPr>
              <a:t>☑   </a:t>
            </a:r>
            <a:r>
              <a:rPr kumimoji="1" lang="ja-JP" altLang="en-US" sz="1100" dirty="0">
                <a:latin typeface="BIZ UDゴシック" panose="020B0400000000000000" pitchFamily="49" charset="-128"/>
                <a:ea typeface="BIZ UDゴシック" panose="020B0400000000000000" pitchFamily="49" charset="-128"/>
              </a:rPr>
              <a:t>執行の刷新</a:t>
            </a:r>
            <a:endParaRPr kumimoji="1" lang="en-US" altLang="ja-JP" sz="1100" dirty="0">
              <a:latin typeface="BIZ UDゴシック" panose="020B0400000000000000" pitchFamily="49" charset="-128"/>
              <a:ea typeface="BIZ UDゴシック" panose="020B0400000000000000" pitchFamily="49" charset="-128"/>
            </a:endParaRPr>
          </a:p>
          <a:p>
            <a:endParaRPr lang="en-US" altLang="ja-JP" sz="1100" dirty="0">
              <a:latin typeface="BIZ UDゴシック" panose="020B0400000000000000" pitchFamily="49" charset="-128"/>
              <a:ea typeface="BIZ UDゴシック" panose="020B0400000000000000" pitchFamily="49" charset="-128"/>
            </a:endParaRPr>
          </a:p>
          <a:p>
            <a:r>
              <a:rPr lang="ja-JP" altLang="en-US" sz="1100" dirty="0">
                <a:latin typeface="BIZ UDゴシック" panose="020B0400000000000000" pitchFamily="49" charset="-128"/>
                <a:ea typeface="BIZ UDゴシック" panose="020B0400000000000000" pitchFamily="49" charset="-128"/>
              </a:rPr>
              <a:t>③改革スタイル</a:t>
            </a:r>
            <a:endParaRPr lang="en-US" altLang="ja-JP" sz="1100" dirty="0">
              <a:latin typeface="BIZ UDゴシック" panose="020B0400000000000000" pitchFamily="49" charset="-128"/>
              <a:ea typeface="BIZ UDゴシック" panose="020B0400000000000000" pitchFamily="49" charset="-128"/>
            </a:endParaRPr>
          </a:p>
          <a:p>
            <a:r>
              <a:rPr lang="ja-JP" altLang="en-US" sz="1100" dirty="0">
                <a:latin typeface="BIZ UDゴシック" panose="020B0400000000000000" pitchFamily="49" charset="-128"/>
                <a:ea typeface="BIZ UDゴシック" panose="020B0400000000000000" pitchFamily="49" charset="-128"/>
              </a:rPr>
              <a:t>　　□　投資・予算</a:t>
            </a:r>
            <a:endParaRPr lang="en-US" altLang="ja-JP" sz="1100" dirty="0">
              <a:latin typeface="BIZ UDゴシック" panose="020B0400000000000000" pitchFamily="49" charset="-128"/>
              <a:ea typeface="BIZ UDゴシック" panose="020B0400000000000000" pitchFamily="49" charset="-128"/>
            </a:endParaRPr>
          </a:p>
          <a:p>
            <a:r>
              <a:rPr lang="ja-JP" altLang="en-US" sz="1100" dirty="0">
                <a:latin typeface="BIZ UDゴシック" panose="020B0400000000000000" pitchFamily="49" charset="-128"/>
                <a:ea typeface="BIZ UDゴシック" panose="020B0400000000000000" pitchFamily="49" charset="-128"/>
              </a:rPr>
              <a:t>　  ☑   条例・規則・運用ﾙｰﾙ</a:t>
            </a:r>
            <a:endParaRPr lang="en-US" altLang="ja-JP" sz="1100" dirty="0">
              <a:latin typeface="BIZ UDゴシック" panose="020B0400000000000000" pitchFamily="49" charset="-128"/>
              <a:ea typeface="BIZ UDゴシック" panose="020B0400000000000000" pitchFamily="49" charset="-128"/>
            </a:endParaRPr>
          </a:p>
          <a:p>
            <a:r>
              <a:rPr lang="ja-JP" altLang="en-US" sz="1100" dirty="0">
                <a:latin typeface="BIZ UDゴシック" panose="020B0400000000000000" pitchFamily="49" charset="-128"/>
                <a:ea typeface="BIZ UDゴシック" panose="020B0400000000000000" pitchFamily="49" charset="-128"/>
              </a:rPr>
              <a:t>　　□　組織・経営形態</a:t>
            </a:r>
            <a:endParaRPr lang="en-US" altLang="ja-JP" sz="1100" dirty="0">
              <a:latin typeface="BIZ UDゴシック" panose="020B0400000000000000" pitchFamily="49" charset="-128"/>
              <a:ea typeface="BIZ UDゴシック" panose="020B0400000000000000" pitchFamily="49" charset="-128"/>
            </a:endParaRPr>
          </a:p>
          <a:p>
            <a:r>
              <a:rPr lang="ja-JP" altLang="en-US" sz="1100" dirty="0">
                <a:latin typeface="BIZ UDゴシック" panose="020B0400000000000000" pitchFamily="49" charset="-128"/>
                <a:ea typeface="BIZ UDゴシック" panose="020B0400000000000000" pitchFamily="49" charset="-128"/>
              </a:rPr>
              <a:t>　　□　権限移譲</a:t>
            </a:r>
            <a:endParaRPr lang="en-US" altLang="ja-JP" sz="1100" dirty="0">
              <a:latin typeface="BIZ UDゴシック" panose="020B0400000000000000" pitchFamily="49" charset="-128"/>
              <a:ea typeface="BIZ UDゴシック" panose="020B0400000000000000" pitchFamily="49" charset="-128"/>
            </a:endParaRPr>
          </a:p>
          <a:p>
            <a:endParaRPr kumimoji="1" lang="en-US" altLang="ja-JP" sz="1100" dirty="0">
              <a:latin typeface="BIZ UDゴシック" panose="020B0400000000000000" pitchFamily="49" charset="-128"/>
              <a:ea typeface="BIZ UDゴシック" panose="020B0400000000000000" pitchFamily="49" charset="-128"/>
            </a:endParaRPr>
          </a:p>
          <a:p>
            <a:r>
              <a:rPr lang="ja-JP" altLang="en-US" sz="1100" dirty="0">
                <a:latin typeface="BIZ UDゴシック" panose="020B0400000000000000" pitchFamily="49" charset="-128"/>
                <a:ea typeface="BIZ UDゴシック" panose="020B0400000000000000" pitchFamily="49" charset="-128"/>
              </a:rPr>
              <a:t>④担当部局</a:t>
            </a:r>
            <a:endParaRPr lang="en-US" altLang="ja-JP" sz="1100" dirty="0">
              <a:latin typeface="BIZ UDゴシック" panose="020B0400000000000000" pitchFamily="49" charset="-128"/>
              <a:ea typeface="BIZ UDゴシック" panose="020B0400000000000000" pitchFamily="49" charset="-128"/>
            </a:endParaRPr>
          </a:p>
          <a:p>
            <a:r>
              <a:rPr kumimoji="1" lang="ja-JP" altLang="en-US" sz="1100" dirty="0">
                <a:latin typeface="BIZ UDゴシック" panose="020B0400000000000000" pitchFamily="49" charset="-128"/>
                <a:ea typeface="BIZ UDゴシック" panose="020B0400000000000000" pitchFamily="49" charset="-128"/>
              </a:rPr>
              <a:t>　　市　　</a:t>
            </a:r>
            <a:r>
              <a:rPr lang="ja-JP" altLang="en-US" sz="1100" dirty="0">
                <a:latin typeface="BIZ UDゴシック" panose="020B0400000000000000" pitchFamily="49" charset="-128"/>
                <a:ea typeface="BIZ UDゴシック" panose="020B0400000000000000" pitchFamily="49" charset="-128"/>
              </a:rPr>
              <a:t>政策企画室</a:t>
            </a:r>
            <a:endParaRPr kumimoji="1" lang="en-US" altLang="ja-JP" sz="1100" dirty="0">
              <a:latin typeface="BIZ UDゴシック" panose="020B0400000000000000" pitchFamily="49" charset="-128"/>
              <a:ea typeface="BIZ UDゴシック" panose="020B0400000000000000" pitchFamily="49" charset="-128"/>
            </a:endParaRPr>
          </a:p>
          <a:p>
            <a:endParaRPr kumimoji="1" lang="en-US" altLang="ja-JP" sz="1100" dirty="0">
              <a:latin typeface="BIZ UDゴシック" panose="020B0400000000000000" pitchFamily="49" charset="-128"/>
              <a:ea typeface="BIZ UDゴシック" panose="020B0400000000000000" pitchFamily="49" charset="-128"/>
            </a:endParaRPr>
          </a:p>
          <a:p>
            <a:r>
              <a:rPr lang="ja-JP" altLang="en-US" sz="1100" dirty="0">
                <a:latin typeface="BIZ UDゴシック" panose="020B0400000000000000" pitchFamily="49" charset="-128"/>
                <a:ea typeface="BIZ UDゴシック" panose="020B0400000000000000" pitchFamily="49" charset="-128"/>
              </a:rPr>
              <a:t>⑤時期</a:t>
            </a:r>
            <a:endParaRPr lang="en-US" altLang="ja-JP" sz="1100" dirty="0">
              <a:latin typeface="BIZ UDゴシック" panose="020B0400000000000000" pitchFamily="49" charset="-128"/>
              <a:ea typeface="BIZ UDゴシック" panose="020B0400000000000000" pitchFamily="49" charset="-128"/>
            </a:endParaRPr>
          </a:p>
          <a:p>
            <a:r>
              <a:rPr kumimoji="1" lang="ja-JP" altLang="en-US" sz="1100" dirty="0">
                <a:latin typeface="BIZ UDゴシック" panose="020B0400000000000000" pitchFamily="49" charset="-128"/>
                <a:ea typeface="BIZ UDゴシック" panose="020B0400000000000000" pitchFamily="49" charset="-128"/>
              </a:rPr>
              <a:t>　　</a:t>
            </a:r>
            <a:r>
              <a:rPr lang="en-US" altLang="ja-JP" sz="1100" dirty="0">
                <a:latin typeface="BIZ UDゴシック" panose="020B0400000000000000" pitchFamily="49" charset="-128"/>
                <a:ea typeface="BIZ UDゴシック" panose="020B0400000000000000" pitchFamily="49" charset="-128"/>
              </a:rPr>
              <a:t>2012</a:t>
            </a:r>
            <a:r>
              <a:rPr kumimoji="1" lang="ja-JP" altLang="en-US" sz="1100" dirty="0">
                <a:latin typeface="BIZ UDゴシック" panose="020B0400000000000000" pitchFamily="49" charset="-128"/>
                <a:ea typeface="BIZ UDゴシック" panose="020B0400000000000000" pitchFamily="49" charset="-128"/>
              </a:rPr>
              <a:t>年～</a:t>
            </a:r>
          </a:p>
        </p:txBody>
      </p:sp>
      <p:sp>
        <p:nvSpPr>
          <p:cNvPr id="4" name="テキスト ボックス 3"/>
          <p:cNvSpPr txBox="1"/>
          <p:nvPr/>
        </p:nvSpPr>
        <p:spPr>
          <a:xfrm>
            <a:off x="0" y="0"/>
            <a:ext cx="5796136" cy="338554"/>
          </a:xfrm>
          <a:prstGeom prst="rect">
            <a:avLst/>
          </a:prstGeom>
          <a:noFill/>
        </p:spPr>
        <p:txBody>
          <a:bodyPr wrap="square" rtlCol="0">
            <a:spAutoFit/>
          </a:bodyPr>
          <a:lstStyle/>
          <a:p>
            <a:r>
              <a:rPr lang="ja-JP" altLang="en-US" sz="1600" u="sng" dirty="0">
                <a:latin typeface="BIZ UDゴシック" panose="020B0400000000000000" pitchFamily="49" charset="-128"/>
                <a:ea typeface="BIZ UDゴシック" panose="020B0400000000000000" pitchFamily="49" charset="-128"/>
              </a:rPr>
              <a:t>市政情報の見える化（オープン市役所など）</a:t>
            </a:r>
            <a:endParaRPr kumimoji="1" lang="en-US" altLang="ja-JP" sz="1600" u="sng" dirty="0">
              <a:latin typeface="BIZ UDゴシック" panose="020B0400000000000000" pitchFamily="49" charset="-128"/>
              <a:ea typeface="BIZ UDゴシック" panose="020B0400000000000000" pitchFamily="49" charset="-128"/>
            </a:endParaRPr>
          </a:p>
        </p:txBody>
      </p:sp>
      <p:graphicFrame>
        <p:nvGraphicFramePr>
          <p:cNvPr id="6" name="表 5"/>
          <p:cNvGraphicFramePr>
            <a:graphicFrameLocks noGrp="1"/>
          </p:cNvGraphicFramePr>
          <p:nvPr>
            <p:extLst>
              <p:ext uri="{D42A27DB-BD31-4B8C-83A1-F6EECF244321}">
                <p14:modId xmlns:p14="http://schemas.microsoft.com/office/powerpoint/2010/main" val="3277744634"/>
              </p:ext>
            </p:extLst>
          </p:nvPr>
        </p:nvGraphicFramePr>
        <p:xfrm>
          <a:off x="2236867" y="493096"/>
          <a:ext cx="6840760" cy="6004921"/>
        </p:xfrm>
        <a:graphic>
          <a:graphicData uri="http://schemas.openxmlformats.org/drawingml/2006/table">
            <a:tbl>
              <a:tblPr firstRow="1">
                <a:tableStyleId>{616DA210-FB5B-4158-B5E0-FEB733F419BA}</a:tableStyleId>
              </a:tblPr>
              <a:tblGrid>
                <a:gridCol w="1440160">
                  <a:extLst>
                    <a:ext uri="{9D8B030D-6E8A-4147-A177-3AD203B41FA5}">
                      <a16:colId xmlns:a16="http://schemas.microsoft.com/office/drawing/2014/main" val="20000"/>
                    </a:ext>
                  </a:extLst>
                </a:gridCol>
                <a:gridCol w="1368152">
                  <a:extLst>
                    <a:ext uri="{9D8B030D-6E8A-4147-A177-3AD203B41FA5}">
                      <a16:colId xmlns:a16="http://schemas.microsoft.com/office/drawing/2014/main" val="20001"/>
                    </a:ext>
                  </a:extLst>
                </a:gridCol>
                <a:gridCol w="2214246">
                  <a:extLst>
                    <a:ext uri="{9D8B030D-6E8A-4147-A177-3AD203B41FA5}">
                      <a16:colId xmlns:a16="http://schemas.microsoft.com/office/drawing/2014/main" val="20002"/>
                    </a:ext>
                  </a:extLst>
                </a:gridCol>
                <a:gridCol w="1818202">
                  <a:extLst>
                    <a:ext uri="{9D8B030D-6E8A-4147-A177-3AD203B41FA5}">
                      <a16:colId xmlns:a16="http://schemas.microsoft.com/office/drawing/2014/main" val="20003"/>
                    </a:ext>
                  </a:extLst>
                </a:gridCol>
              </a:tblGrid>
              <a:tr h="609961">
                <a:tc>
                  <a:txBody>
                    <a:bodyPr/>
                    <a:lstStyle/>
                    <a:p>
                      <a:pPr algn="ctr"/>
                      <a:r>
                        <a:rPr kumimoji="1" lang="ja-JP" altLang="en-US" sz="1400" dirty="0">
                          <a:solidFill>
                            <a:schemeClr val="bg1"/>
                          </a:solidFill>
                          <a:latin typeface="Calibri" panose="020F0502020204030204" pitchFamily="34" charset="0"/>
                          <a:ea typeface="ＭＳ Ｐゴシック" panose="020B0600070205080204" pitchFamily="50" charset="-128"/>
                          <a:cs typeface="Calibri" panose="020F0502020204030204" pitchFamily="34" charset="0"/>
                        </a:rPr>
                        <a:t>改革前の課題</a:t>
                      </a:r>
                      <a:endParaRPr kumimoji="1" lang="en-US" altLang="ja-JP" sz="1400" dirty="0">
                        <a:solidFill>
                          <a:schemeClr val="bg1"/>
                        </a:solidFill>
                        <a:latin typeface="Calibri" panose="020F0502020204030204" pitchFamily="34" charset="0"/>
                        <a:ea typeface="ＭＳ Ｐゴシック" panose="020B0600070205080204" pitchFamily="50" charset="-128"/>
                        <a:cs typeface="Calibri" panose="020F0502020204030204" pitchFamily="34" charset="0"/>
                      </a:endParaRPr>
                    </a:p>
                    <a:p>
                      <a:pPr algn="ctr"/>
                      <a:r>
                        <a:rPr kumimoji="1" lang="ja-JP" altLang="en-US" sz="1400" dirty="0">
                          <a:solidFill>
                            <a:schemeClr val="bg1"/>
                          </a:solidFill>
                          <a:latin typeface="Calibri" panose="020F0502020204030204" pitchFamily="34" charset="0"/>
                          <a:ea typeface="ＭＳ Ｐゴシック" panose="020B0600070205080204" pitchFamily="50" charset="-128"/>
                          <a:cs typeface="Calibri" panose="020F0502020204030204" pitchFamily="34" charset="0"/>
                        </a:rPr>
                        <a:t>（</a:t>
                      </a:r>
                      <a:r>
                        <a:rPr kumimoji="1" lang="en-US" altLang="ja-JP" sz="1400" dirty="0">
                          <a:solidFill>
                            <a:schemeClr val="bg1"/>
                          </a:solidFill>
                          <a:latin typeface="Calibri" panose="020F0502020204030204" pitchFamily="34" charset="0"/>
                          <a:ea typeface="ＭＳ Ｐゴシック" panose="020B0600070205080204" pitchFamily="50" charset="-128"/>
                          <a:cs typeface="Calibri" panose="020F0502020204030204" pitchFamily="34" charset="0"/>
                        </a:rPr>
                        <a:t>Why</a:t>
                      </a:r>
                      <a:r>
                        <a:rPr kumimoji="1" lang="ja-JP" altLang="en-US" sz="1400" dirty="0">
                          <a:solidFill>
                            <a:schemeClr val="bg1"/>
                          </a:solidFill>
                          <a:latin typeface="Calibri" panose="020F0502020204030204" pitchFamily="34" charset="0"/>
                          <a:ea typeface="ＭＳ Ｐゴシック" panose="020B0600070205080204" pitchFamily="50" charset="-128"/>
                          <a:cs typeface="Calibri" panose="020F0502020204030204" pitchFamily="34" charset="0"/>
                        </a:rPr>
                        <a:t>）</a:t>
                      </a:r>
                    </a:p>
                  </a:txBody>
                  <a:tcPr anchor="ctr">
                    <a:solidFill>
                      <a:schemeClr val="accent1"/>
                    </a:solidFill>
                  </a:tcPr>
                </a:tc>
                <a:tc>
                  <a:txBody>
                    <a:bodyPr/>
                    <a:lstStyle/>
                    <a:p>
                      <a:pPr algn="ctr"/>
                      <a:r>
                        <a:rPr kumimoji="1" lang="ja-JP" altLang="en-US" sz="1400" dirty="0">
                          <a:solidFill>
                            <a:schemeClr val="bg1"/>
                          </a:solidFill>
                          <a:latin typeface="Calibri" panose="020F0502020204030204" pitchFamily="34" charset="0"/>
                          <a:ea typeface="ＭＳ Ｐゴシック" panose="020B0600070205080204" pitchFamily="50" charset="-128"/>
                          <a:cs typeface="Calibri" panose="020F0502020204030204" pitchFamily="34" charset="0"/>
                        </a:rPr>
                        <a:t>改革の方向性</a:t>
                      </a:r>
                      <a:endParaRPr kumimoji="1" lang="en-US" altLang="ja-JP" sz="1400" dirty="0">
                        <a:solidFill>
                          <a:schemeClr val="bg1"/>
                        </a:solidFill>
                        <a:latin typeface="Calibri" panose="020F0502020204030204" pitchFamily="34" charset="0"/>
                        <a:ea typeface="ＭＳ Ｐゴシック" panose="020B0600070205080204" pitchFamily="50" charset="-128"/>
                        <a:cs typeface="Calibri" panose="020F0502020204030204" pitchFamily="34" charset="0"/>
                      </a:endParaRPr>
                    </a:p>
                    <a:p>
                      <a:pPr algn="ctr"/>
                      <a:r>
                        <a:rPr kumimoji="1" lang="ja-JP" altLang="en-US" sz="1400" dirty="0">
                          <a:solidFill>
                            <a:schemeClr val="bg1"/>
                          </a:solidFill>
                          <a:latin typeface="Calibri" panose="020F0502020204030204" pitchFamily="34" charset="0"/>
                          <a:ea typeface="ＭＳ Ｐゴシック" panose="020B0600070205080204" pitchFamily="50" charset="-128"/>
                          <a:cs typeface="Calibri" panose="020F0502020204030204" pitchFamily="34" charset="0"/>
                        </a:rPr>
                        <a:t>（</a:t>
                      </a:r>
                      <a:r>
                        <a:rPr kumimoji="1" lang="en-US" altLang="ja-JP" sz="1400" dirty="0">
                          <a:solidFill>
                            <a:schemeClr val="bg1"/>
                          </a:solidFill>
                          <a:latin typeface="Calibri" panose="020F0502020204030204" pitchFamily="34" charset="0"/>
                          <a:ea typeface="ＭＳ Ｐゴシック" panose="020B0600070205080204" pitchFamily="50" charset="-128"/>
                          <a:cs typeface="Calibri" panose="020F0502020204030204" pitchFamily="34" charset="0"/>
                        </a:rPr>
                        <a:t>Vision</a:t>
                      </a:r>
                      <a:r>
                        <a:rPr kumimoji="1" lang="ja-JP" altLang="en-US" sz="1400" dirty="0">
                          <a:solidFill>
                            <a:schemeClr val="bg1"/>
                          </a:solidFill>
                          <a:latin typeface="Calibri" panose="020F0502020204030204" pitchFamily="34" charset="0"/>
                          <a:ea typeface="ＭＳ Ｐゴシック" panose="020B0600070205080204" pitchFamily="50" charset="-128"/>
                          <a:cs typeface="Calibri" panose="020F0502020204030204" pitchFamily="34" charset="0"/>
                        </a:rPr>
                        <a:t>）</a:t>
                      </a:r>
                    </a:p>
                  </a:txBody>
                  <a:tcPr anchor="ctr">
                    <a:solidFill>
                      <a:schemeClr val="accent1"/>
                    </a:solidFill>
                  </a:tcPr>
                </a:tc>
                <a:tc>
                  <a:txBody>
                    <a:bodyPr/>
                    <a:lstStyle/>
                    <a:p>
                      <a:pPr algn="ctr"/>
                      <a:r>
                        <a:rPr kumimoji="1" lang="ja-JP" altLang="en-US" sz="1400" dirty="0">
                          <a:solidFill>
                            <a:schemeClr val="bg1"/>
                          </a:solidFill>
                          <a:latin typeface="Calibri" panose="020F0502020204030204" pitchFamily="34" charset="0"/>
                          <a:ea typeface="ＭＳ Ｐゴシック" panose="020B0600070205080204" pitchFamily="50" charset="-128"/>
                          <a:cs typeface="Calibri" panose="020F0502020204030204" pitchFamily="34" charset="0"/>
                        </a:rPr>
                        <a:t>何をどう改革したか</a:t>
                      </a:r>
                      <a:endParaRPr kumimoji="1" lang="en-US" altLang="ja-JP" sz="1400" dirty="0">
                        <a:solidFill>
                          <a:schemeClr val="bg1"/>
                        </a:solidFill>
                        <a:latin typeface="Calibri" panose="020F0502020204030204" pitchFamily="34" charset="0"/>
                        <a:ea typeface="ＭＳ Ｐゴシック" panose="020B0600070205080204" pitchFamily="50" charset="-128"/>
                        <a:cs typeface="Calibri" panose="020F0502020204030204" pitchFamily="34" charset="0"/>
                      </a:endParaRPr>
                    </a:p>
                    <a:p>
                      <a:pPr algn="ctr"/>
                      <a:r>
                        <a:rPr kumimoji="1" lang="ja-JP" altLang="en-US" sz="1400" dirty="0">
                          <a:solidFill>
                            <a:schemeClr val="bg1"/>
                          </a:solidFill>
                          <a:latin typeface="Calibri" panose="020F0502020204030204" pitchFamily="34" charset="0"/>
                          <a:ea typeface="ＭＳ Ｐゴシック" panose="020B0600070205080204" pitchFamily="50" charset="-128"/>
                          <a:cs typeface="Calibri" panose="020F0502020204030204" pitchFamily="34" charset="0"/>
                        </a:rPr>
                        <a:t>（</a:t>
                      </a:r>
                      <a:r>
                        <a:rPr kumimoji="1" lang="en-US" altLang="ja-JP" sz="1400" dirty="0">
                          <a:solidFill>
                            <a:schemeClr val="bg1"/>
                          </a:solidFill>
                          <a:latin typeface="Calibri" panose="020F0502020204030204" pitchFamily="34" charset="0"/>
                          <a:ea typeface="ＭＳ Ｐゴシック" panose="020B0600070205080204" pitchFamily="50" charset="-128"/>
                          <a:cs typeface="Calibri" panose="020F0502020204030204" pitchFamily="34" charset="0"/>
                        </a:rPr>
                        <a:t>What</a:t>
                      </a:r>
                      <a:r>
                        <a:rPr kumimoji="1" lang="ja-JP" altLang="en-US" sz="1400" dirty="0">
                          <a:solidFill>
                            <a:schemeClr val="bg1"/>
                          </a:solidFill>
                          <a:latin typeface="Calibri" panose="020F0502020204030204" pitchFamily="34" charset="0"/>
                          <a:ea typeface="ＭＳ Ｐゴシック" panose="020B0600070205080204" pitchFamily="50" charset="-128"/>
                          <a:cs typeface="Calibri" panose="020F0502020204030204" pitchFamily="34" charset="0"/>
                        </a:rPr>
                        <a:t>）</a:t>
                      </a:r>
                    </a:p>
                  </a:txBody>
                  <a:tcPr anchor="ctr">
                    <a:solidFill>
                      <a:schemeClr val="accent1"/>
                    </a:solidFill>
                  </a:tcPr>
                </a:tc>
                <a:tc>
                  <a:txBody>
                    <a:bodyPr/>
                    <a:lstStyle/>
                    <a:p>
                      <a:pPr algn="ctr"/>
                      <a:r>
                        <a:rPr kumimoji="1" lang="ja-JP" altLang="en-US" sz="1400" dirty="0">
                          <a:solidFill>
                            <a:schemeClr val="bg1"/>
                          </a:solidFill>
                          <a:latin typeface="Calibri" panose="020F0502020204030204" pitchFamily="34" charset="0"/>
                          <a:ea typeface="ＭＳ Ｐゴシック" panose="020B0600070205080204" pitchFamily="50" charset="-128"/>
                          <a:cs typeface="Calibri" panose="020F0502020204030204" pitchFamily="34" charset="0"/>
                        </a:rPr>
                        <a:t>主な成果</a:t>
                      </a:r>
                      <a:endParaRPr kumimoji="1" lang="en-US" altLang="ja-JP" sz="1400" dirty="0">
                        <a:solidFill>
                          <a:schemeClr val="bg1"/>
                        </a:solidFill>
                        <a:latin typeface="Calibri" panose="020F0502020204030204" pitchFamily="34" charset="0"/>
                        <a:ea typeface="ＭＳ Ｐゴシック" panose="020B0600070205080204" pitchFamily="50" charset="-128"/>
                        <a:cs typeface="Calibri" panose="020F0502020204030204" pitchFamily="34" charset="0"/>
                      </a:endParaRPr>
                    </a:p>
                    <a:p>
                      <a:pPr algn="ctr"/>
                      <a:r>
                        <a:rPr kumimoji="1" lang="ja-JP" altLang="en-US" sz="1400" dirty="0">
                          <a:solidFill>
                            <a:schemeClr val="bg1"/>
                          </a:solidFill>
                          <a:latin typeface="Calibri" panose="020F0502020204030204" pitchFamily="34" charset="0"/>
                          <a:ea typeface="ＭＳ Ｐゴシック" panose="020B0600070205080204" pitchFamily="50" charset="-128"/>
                          <a:cs typeface="Calibri" panose="020F0502020204030204" pitchFamily="34" charset="0"/>
                        </a:rPr>
                        <a:t>（</a:t>
                      </a:r>
                      <a:r>
                        <a:rPr kumimoji="1" lang="en-US" altLang="ja-JP" sz="1400" dirty="0">
                          <a:solidFill>
                            <a:schemeClr val="bg1"/>
                          </a:solidFill>
                          <a:latin typeface="Calibri" panose="020F0502020204030204" pitchFamily="34" charset="0"/>
                          <a:ea typeface="ＭＳ Ｐゴシック" panose="020B0600070205080204" pitchFamily="50" charset="-128"/>
                          <a:cs typeface="Calibri" panose="020F0502020204030204" pitchFamily="34" charset="0"/>
                        </a:rPr>
                        <a:t>Outcome</a:t>
                      </a:r>
                      <a:r>
                        <a:rPr kumimoji="1" lang="ja-JP" altLang="en-US" sz="1400" dirty="0">
                          <a:solidFill>
                            <a:schemeClr val="bg1"/>
                          </a:solidFill>
                          <a:latin typeface="Calibri" panose="020F0502020204030204" pitchFamily="34" charset="0"/>
                          <a:ea typeface="ＭＳ Ｐゴシック" panose="020B0600070205080204" pitchFamily="50" charset="-128"/>
                          <a:cs typeface="Calibri" panose="020F0502020204030204" pitchFamily="34" charset="0"/>
                        </a:rPr>
                        <a:t>）</a:t>
                      </a:r>
                    </a:p>
                  </a:txBody>
                  <a:tcPr anchor="ctr">
                    <a:solidFill>
                      <a:schemeClr val="accent1"/>
                    </a:solidFill>
                  </a:tcPr>
                </a:tc>
                <a:extLst>
                  <a:ext uri="{0D108BD9-81ED-4DB2-BD59-A6C34878D82A}">
                    <a16:rowId xmlns:a16="http://schemas.microsoft.com/office/drawing/2014/main" val="10000"/>
                  </a:ext>
                </a:extLst>
              </a:tr>
              <a:tr h="5363174">
                <a:tc>
                  <a:txBody>
                    <a:bodyPr/>
                    <a:lstStyle/>
                    <a:p>
                      <a:pPr marL="72000" indent="-457200" algn="just"/>
                      <a:r>
                        <a:rPr kumimoji="1" lang="ja-JP" altLang="en-US" sz="1200" strike="noStrike" dirty="0">
                          <a:latin typeface="Calibri" panose="020F0502020204030204" pitchFamily="34" charset="0"/>
                          <a:ea typeface="ＭＳ Ｐゴシック" panose="020B0600070205080204" pitchFamily="50" charset="-128"/>
                          <a:cs typeface="Calibri" panose="020F0502020204030204" pitchFamily="34" charset="0"/>
                        </a:rPr>
                        <a:t>・市政運営の透明性を確保するとともに、市民との情報共有を一層進める必要がある。</a:t>
                      </a:r>
                      <a:endParaRPr kumimoji="1" lang="en-US" altLang="ja-JP" sz="1200" strike="noStrike" dirty="0">
                        <a:latin typeface="Calibri" panose="020F0502020204030204" pitchFamily="34" charset="0"/>
                        <a:ea typeface="ＭＳ Ｐゴシック" panose="020B0600070205080204" pitchFamily="50" charset="-128"/>
                        <a:cs typeface="Calibri" panose="020F0502020204030204" pitchFamily="34" charset="0"/>
                      </a:endParaRPr>
                    </a:p>
                    <a:p>
                      <a:pPr marL="72000" indent="-457200" algn="l"/>
                      <a:endParaRPr kumimoji="1" lang="en-US" altLang="ja-JP" sz="1200" strike="noStrike" dirty="0">
                        <a:latin typeface="Calibri" panose="020F0502020204030204" pitchFamily="34" charset="0"/>
                        <a:ea typeface="ＭＳ Ｐゴシック" panose="020B0600070205080204" pitchFamily="50" charset="-128"/>
                        <a:cs typeface="Calibri" panose="020F0502020204030204" pitchFamily="34" charset="0"/>
                      </a:endParaRPr>
                    </a:p>
                    <a:p>
                      <a:pPr marL="72000" indent="-457200" algn="just"/>
                      <a:r>
                        <a:rPr kumimoji="1" lang="ja-JP" altLang="en-US" sz="1200" strike="noStrike" dirty="0">
                          <a:latin typeface="Calibri" panose="020F0502020204030204" pitchFamily="34" charset="0"/>
                          <a:ea typeface="ＭＳ Ｐゴシック" panose="020B0600070205080204" pitchFamily="50" charset="-128"/>
                          <a:cs typeface="Calibri" panose="020F0502020204030204" pitchFamily="34" charset="0"/>
                        </a:rPr>
                        <a:t>・例えば、重要事項の意思決定の場である政策会議（現・戦略会議）等について、会議自体は非公開で開催しており、大阪市の方針や施策の決定にあたり、具体にどのような議論が行われているか（プロセス）までは公表していなかった。</a:t>
                      </a:r>
                      <a:endParaRPr kumimoji="1" lang="en-US" altLang="ja-JP" sz="1200" strike="noStrike" dirty="0">
                        <a:latin typeface="Calibri" panose="020F0502020204030204" pitchFamily="34" charset="0"/>
                        <a:ea typeface="ＭＳ Ｐゴシック" panose="020B0600070205080204" pitchFamily="50" charset="-128"/>
                        <a:cs typeface="Calibri" panose="020F0502020204030204" pitchFamily="34" charset="0"/>
                      </a:endParaRPr>
                    </a:p>
                    <a:p>
                      <a:pPr marL="72000" indent="-457200" algn="just"/>
                      <a:r>
                        <a:rPr kumimoji="1" lang="ja-JP" altLang="en-US" sz="1200" strike="noStrike" dirty="0">
                          <a:latin typeface="Calibri" panose="020F0502020204030204" pitchFamily="34" charset="0"/>
                          <a:ea typeface="ＭＳ Ｐゴシック" panose="020B0600070205080204" pitchFamily="50" charset="-128"/>
                          <a:cs typeface="Calibri" panose="020F0502020204030204" pitchFamily="34" charset="0"/>
                        </a:rPr>
                        <a:t>（議事要旨・資料は事後ホームページに掲載）</a:t>
                      </a:r>
                      <a:endParaRPr kumimoji="1" lang="en-US" altLang="ja-JP" sz="1200" strike="noStrike" dirty="0">
                        <a:latin typeface="Calibri" panose="020F0502020204030204" pitchFamily="34" charset="0"/>
                        <a:ea typeface="ＭＳ Ｐゴシック" panose="020B0600070205080204" pitchFamily="50" charset="-128"/>
                        <a:cs typeface="Calibri" panose="020F0502020204030204" pitchFamily="34" charset="0"/>
                      </a:endParaRPr>
                    </a:p>
                    <a:p>
                      <a:pPr marL="72000" indent="-457200" algn="l"/>
                      <a:endParaRPr kumimoji="1" lang="en-US" altLang="ja-JP" sz="1200" strike="noStrike" dirty="0">
                        <a:latin typeface="Calibri" panose="020F0502020204030204" pitchFamily="34" charset="0"/>
                        <a:ea typeface="ＭＳ Ｐゴシック" panose="020B0600070205080204" pitchFamily="50" charset="-128"/>
                        <a:cs typeface="Calibri" panose="020F0502020204030204" pitchFamily="34" charset="0"/>
                      </a:endParaRPr>
                    </a:p>
                    <a:p>
                      <a:pPr marL="72000" indent="-457200" algn="l"/>
                      <a:endParaRPr kumimoji="1" lang="ja-JP" altLang="en-US" sz="1200" b="0" strike="noStrike" dirty="0">
                        <a:solidFill>
                          <a:schemeClr val="tx1"/>
                        </a:solidFill>
                        <a:latin typeface="Calibri" panose="020F0502020204030204" pitchFamily="34" charset="0"/>
                        <a:ea typeface="ＭＳ Ｐゴシック" panose="020B0600070205080204" pitchFamily="50" charset="-128"/>
                        <a:cs typeface="Calibri" panose="020F0502020204030204" pitchFamily="34" charset="0"/>
                      </a:endParaRPr>
                    </a:p>
                  </a:txBody>
                  <a:tcPr/>
                </a:tc>
                <a:tc>
                  <a:txBody>
                    <a:bodyPr/>
                    <a:lstStyle/>
                    <a:p>
                      <a:pPr marL="72000" indent="-457200" algn="just"/>
                      <a:r>
                        <a:rPr lang="ja-JP" altLang="en-US" sz="1200" strike="noStrike" dirty="0">
                          <a:latin typeface="Calibri" panose="020F0502020204030204" pitchFamily="34" charset="0"/>
                          <a:ea typeface="ＭＳ Ｐゴシック" panose="020B0600070205080204" pitchFamily="50" charset="-128"/>
                          <a:cs typeface="Calibri" panose="020F0502020204030204" pitchFamily="34" charset="0"/>
                        </a:rPr>
                        <a:t>・施策の発端から決定・実行までの施策プロセスを「見える化」することにより、市政運営の透明性の確保と、市民の市政参加の促進を図り、市民本位の開かれた市政を実現する。</a:t>
                      </a:r>
                      <a:endParaRPr lang="en-US" altLang="ja-JP" sz="1200" b="0" strike="noStrike" dirty="0">
                        <a:solidFill>
                          <a:schemeClr val="tx1"/>
                        </a:solidFill>
                        <a:latin typeface="Calibri" panose="020F0502020204030204" pitchFamily="34" charset="0"/>
                        <a:ea typeface="ＭＳ Ｐゴシック" panose="020B0600070205080204" pitchFamily="50" charset="-128"/>
                        <a:cs typeface="Calibri" panose="020F0502020204030204" pitchFamily="34" charset="0"/>
                      </a:endParaRPr>
                    </a:p>
                  </a:txBody>
                  <a:tcPr/>
                </a:tc>
                <a:tc>
                  <a:txBody>
                    <a:bodyPr/>
                    <a:lstStyle/>
                    <a:p>
                      <a:pPr marL="72000" indent="-72000" algn="just"/>
                      <a:r>
                        <a:rPr kumimoji="1" lang="ja-JP" altLang="en-US" sz="1200" dirty="0">
                          <a:latin typeface="Calibri" panose="020F0502020204030204" pitchFamily="34" charset="0"/>
                          <a:ea typeface="ＭＳ Ｐゴシック" panose="020B0600070205080204" pitchFamily="50" charset="-128"/>
                          <a:cs typeface="Calibri" panose="020F0502020204030204" pitchFamily="34" charset="0"/>
                        </a:rPr>
                        <a:t>・「オープン市役所」として、施策プロセスの情報公開にかかる</a:t>
                      </a:r>
                      <a:r>
                        <a:rPr kumimoji="1" lang="en-US" altLang="ja-JP" sz="1200" dirty="0">
                          <a:latin typeface="Calibri" panose="020F0502020204030204" pitchFamily="34" charset="0"/>
                          <a:ea typeface="ＭＳ Ｐゴシック" panose="020B0600070205080204" pitchFamily="50" charset="-128"/>
                          <a:cs typeface="Calibri" panose="020F0502020204030204" pitchFamily="34" charset="0"/>
                        </a:rPr>
                        <a:t>4</a:t>
                      </a:r>
                      <a:r>
                        <a:rPr kumimoji="1" lang="ja-JP" altLang="en-US" sz="1200" dirty="0" err="1">
                          <a:latin typeface="Calibri" panose="020F0502020204030204" pitchFamily="34" charset="0"/>
                          <a:ea typeface="ＭＳ Ｐゴシック" panose="020B0600070205080204" pitchFamily="50" charset="-128"/>
                          <a:cs typeface="Calibri" panose="020F0502020204030204" pitchFamily="34" charset="0"/>
                        </a:rPr>
                        <a:t>つの</a:t>
                      </a:r>
                      <a:r>
                        <a:rPr kumimoji="1" lang="ja-JP" altLang="en-US" sz="1200" dirty="0">
                          <a:latin typeface="Calibri" panose="020F0502020204030204" pitchFamily="34" charset="0"/>
                          <a:ea typeface="ＭＳ Ｐゴシック" panose="020B0600070205080204" pitchFamily="50" charset="-128"/>
                          <a:cs typeface="Calibri" panose="020F0502020204030204" pitchFamily="34" charset="0"/>
                        </a:rPr>
                        <a:t>柱を定めた。</a:t>
                      </a:r>
                      <a:endParaRPr kumimoji="1" lang="en-US" altLang="ja-JP" sz="1200" dirty="0">
                        <a:latin typeface="Calibri" panose="020F0502020204030204" pitchFamily="34" charset="0"/>
                        <a:ea typeface="ＭＳ Ｐゴシック" panose="020B0600070205080204" pitchFamily="50" charset="-128"/>
                        <a:cs typeface="Calibri" panose="020F0502020204030204" pitchFamily="34" charset="0"/>
                      </a:endParaRPr>
                    </a:p>
                    <a:p>
                      <a:pPr marL="72000" indent="-72000" algn="just"/>
                      <a:r>
                        <a:rPr kumimoji="1" lang="ja-JP" altLang="en-US" sz="1200" dirty="0">
                          <a:latin typeface="Calibri" panose="020F0502020204030204" pitchFamily="34" charset="0"/>
                          <a:ea typeface="ＭＳ Ｐゴシック" panose="020B0600070205080204" pitchFamily="50" charset="-128"/>
                          <a:cs typeface="Calibri" panose="020F0502020204030204" pitchFamily="34" charset="0"/>
                        </a:rPr>
                        <a:t>①施策プロセスの見える化</a:t>
                      </a:r>
                      <a:endParaRPr kumimoji="1" lang="en-US" altLang="ja-JP" sz="1200" dirty="0">
                        <a:latin typeface="Calibri" panose="020F0502020204030204" pitchFamily="34" charset="0"/>
                        <a:ea typeface="ＭＳ Ｐゴシック" panose="020B0600070205080204" pitchFamily="50" charset="-128"/>
                        <a:cs typeface="Calibri" panose="020F0502020204030204" pitchFamily="34" charset="0"/>
                      </a:endParaRPr>
                    </a:p>
                    <a:p>
                      <a:pPr marL="72000" indent="-72000" algn="just">
                        <a:buFontTx/>
                        <a:buChar char="-"/>
                      </a:pPr>
                      <a:r>
                        <a:rPr kumimoji="1" lang="ja-JP" altLang="en-US" sz="1100" dirty="0">
                          <a:latin typeface="Calibri" panose="020F0502020204030204" pitchFamily="34" charset="0"/>
                          <a:ea typeface="ＭＳ Ｐゴシック" panose="020B0600070205080204" pitchFamily="50" charset="-128"/>
                          <a:cs typeface="Calibri" panose="020F0502020204030204" pitchFamily="34" charset="0"/>
                        </a:rPr>
                        <a:t> 施策カルテの作成</a:t>
                      </a:r>
                      <a:endParaRPr kumimoji="1" lang="en-US" altLang="ja-JP" sz="1100" dirty="0">
                        <a:latin typeface="Calibri" panose="020F0502020204030204" pitchFamily="34" charset="0"/>
                        <a:ea typeface="ＭＳ Ｐゴシック" panose="020B0600070205080204" pitchFamily="50" charset="-128"/>
                        <a:cs typeface="Calibri" panose="020F0502020204030204" pitchFamily="34" charset="0"/>
                      </a:endParaRPr>
                    </a:p>
                    <a:p>
                      <a:pPr marL="72000" indent="-72000" algn="just">
                        <a:buFontTx/>
                        <a:buNone/>
                      </a:pPr>
                      <a:r>
                        <a:rPr lang="ja-JP" altLang="en-US" sz="1100" dirty="0">
                          <a:latin typeface="Calibri" panose="020F0502020204030204" pitchFamily="34" charset="0"/>
                          <a:ea typeface="ＭＳ Ｐゴシック" panose="020B0600070205080204" pitchFamily="50" charset="-128"/>
                          <a:cs typeface="Calibri" panose="020F0502020204030204" pitchFamily="34" charset="0"/>
                        </a:rPr>
                        <a:t>（施策の概要、きっかけは何か、今後の予定など）</a:t>
                      </a:r>
                      <a:endParaRPr kumimoji="1" lang="en-US" altLang="ja-JP" sz="1100" dirty="0">
                        <a:latin typeface="Calibri" panose="020F0502020204030204" pitchFamily="34" charset="0"/>
                        <a:ea typeface="ＭＳ Ｐゴシック" panose="020B0600070205080204" pitchFamily="50" charset="-128"/>
                        <a:cs typeface="Calibri" panose="020F0502020204030204" pitchFamily="34" charset="0"/>
                      </a:endParaRPr>
                    </a:p>
                    <a:p>
                      <a:pPr marL="72000" indent="-72000" algn="just">
                        <a:buFontTx/>
                        <a:buChar char="-"/>
                      </a:pPr>
                      <a:r>
                        <a:rPr kumimoji="1" lang="ja-JP" altLang="en-US" sz="1100" dirty="0">
                          <a:latin typeface="Calibri" panose="020F0502020204030204" pitchFamily="34" charset="0"/>
                          <a:ea typeface="ＭＳ Ｐゴシック" panose="020B0600070205080204" pitchFamily="50" charset="-128"/>
                          <a:cs typeface="Calibri" panose="020F0502020204030204" pitchFamily="34" charset="0"/>
                        </a:rPr>
                        <a:t> 戦略会議・</a:t>
                      </a:r>
                      <a:r>
                        <a:rPr kumimoji="1" lang="ja-JP" altLang="en-US" sz="110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rPr>
                        <a:t>副首都</a:t>
                      </a:r>
                      <a:r>
                        <a:rPr kumimoji="1" lang="ja-JP" altLang="en-US" sz="1100" dirty="0" smtClean="0">
                          <a:solidFill>
                            <a:schemeClr val="tx1"/>
                          </a:solidFill>
                          <a:latin typeface="Calibri" panose="020F0502020204030204" pitchFamily="34" charset="0"/>
                          <a:ea typeface="ＭＳ Ｐゴシック" panose="020B0600070205080204" pitchFamily="50" charset="-128"/>
                          <a:cs typeface="Calibri" panose="020F0502020204030204" pitchFamily="34" charset="0"/>
                        </a:rPr>
                        <a:t>推進</a:t>
                      </a:r>
                      <a:r>
                        <a:rPr kumimoji="1" lang="ja-JP" altLang="en-US" sz="1100" dirty="0" smtClean="0">
                          <a:latin typeface="Calibri" panose="020F0502020204030204" pitchFamily="34" charset="0"/>
                          <a:ea typeface="ＭＳ Ｐゴシック" panose="020B0600070205080204" pitchFamily="50" charset="-128"/>
                          <a:cs typeface="Calibri" panose="020F0502020204030204" pitchFamily="34" charset="0"/>
                        </a:rPr>
                        <a:t>本部</a:t>
                      </a:r>
                      <a:r>
                        <a:rPr kumimoji="1" lang="ja-JP" altLang="en-US" sz="1100" dirty="0">
                          <a:latin typeface="Calibri" panose="020F0502020204030204" pitchFamily="34" charset="0"/>
                          <a:ea typeface="ＭＳ Ｐゴシック" panose="020B0600070205080204" pitchFamily="50" charset="-128"/>
                          <a:cs typeface="Calibri" panose="020F0502020204030204" pitchFamily="34" charset="0"/>
                        </a:rPr>
                        <a:t>会議などの庁内会議 </a:t>
                      </a:r>
                      <a:endParaRPr kumimoji="1" lang="en-US" altLang="ja-JP" sz="1100" dirty="0">
                        <a:latin typeface="Calibri" panose="020F0502020204030204" pitchFamily="34" charset="0"/>
                        <a:ea typeface="ＭＳ Ｐゴシック" panose="020B0600070205080204" pitchFamily="50" charset="-128"/>
                        <a:cs typeface="Calibri" panose="020F0502020204030204" pitchFamily="34" charset="0"/>
                      </a:endParaRPr>
                    </a:p>
                    <a:p>
                      <a:pPr marL="72000" indent="-72000" algn="just">
                        <a:buFontTx/>
                        <a:buNone/>
                      </a:pPr>
                      <a:r>
                        <a:rPr kumimoji="1" lang="en-US" altLang="ja-JP" sz="1100" dirty="0">
                          <a:latin typeface="Calibri" panose="020F0502020204030204" pitchFamily="34" charset="0"/>
                          <a:ea typeface="ＭＳ Ｐゴシック" panose="020B0600070205080204" pitchFamily="50" charset="-128"/>
                          <a:cs typeface="Calibri" panose="020F0502020204030204" pitchFamily="34" charset="0"/>
                        </a:rPr>
                        <a:t>  </a:t>
                      </a:r>
                      <a:r>
                        <a:rPr kumimoji="1" lang="ja-JP" altLang="en-US" sz="1100" dirty="0">
                          <a:latin typeface="Calibri" panose="020F0502020204030204" pitchFamily="34" charset="0"/>
                          <a:ea typeface="ＭＳ Ｐゴシック" panose="020B0600070205080204" pitchFamily="50" charset="-128"/>
                          <a:cs typeface="Calibri" panose="020F0502020204030204" pitchFamily="34" charset="0"/>
                        </a:rPr>
                        <a:t>内容の公表（</a:t>
                      </a:r>
                      <a:r>
                        <a:rPr kumimoji="1" lang="ja-JP" altLang="en-US" sz="1100" dirty="0" smtClean="0">
                          <a:latin typeface="Calibri" panose="020F0502020204030204" pitchFamily="34" charset="0"/>
                          <a:ea typeface="ＭＳ Ｐゴシック" panose="020B0600070205080204" pitchFamily="50" charset="-128"/>
                          <a:cs typeface="Calibri" panose="020F0502020204030204" pitchFamily="34" charset="0"/>
                        </a:rPr>
                        <a:t>プレスオープン</a:t>
                      </a:r>
                      <a:r>
                        <a:rPr kumimoji="1" lang="ja-JP" altLang="en-US" sz="1100" dirty="0">
                          <a:latin typeface="Calibri" panose="020F0502020204030204" pitchFamily="34" charset="0"/>
                          <a:ea typeface="ＭＳ Ｐゴシック" panose="020B0600070205080204" pitchFamily="50" charset="-128"/>
                          <a:cs typeface="Calibri" panose="020F0502020204030204" pitchFamily="34" charset="0"/>
                        </a:rPr>
                        <a:t>及び事後の公表）</a:t>
                      </a:r>
                      <a:endParaRPr kumimoji="1" lang="en-US" altLang="ja-JP" sz="1100" dirty="0">
                        <a:latin typeface="Calibri" panose="020F0502020204030204" pitchFamily="34" charset="0"/>
                        <a:ea typeface="ＭＳ Ｐゴシック" panose="020B0600070205080204" pitchFamily="50" charset="-128"/>
                        <a:cs typeface="Calibri" panose="020F0502020204030204" pitchFamily="34" charset="0"/>
                      </a:endParaRPr>
                    </a:p>
                    <a:p>
                      <a:pPr marL="72000" indent="-72000" algn="just"/>
                      <a:r>
                        <a:rPr kumimoji="1" lang="en-US" altLang="ja-JP" sz="1100" dirty="0">
                          <a:latin typeface="Calibri" panose="020F0502020204030204" pitchFamily="34" charset="0"/>
                          <a:ea typeface="ＭＳ Ｐゴシック" panose="020B0600070205080204" pitchFamily="50" charset="-128"/>
                          <a:cs typeface="Calibri" panose="020F0502020204030204" pitchFamily="34" charset="0"/>
                        </a:rPr>
                        <a:t>-</a:t>
                      </a:r>
                      <a:r>
                        <a:rPr kumimoji="1" lang="en-US" altLang="ja-JP" sz="1100" baseline="0" dirty="0">
                          <a:latin typeface="Calibri" panose="020F0502020204030204" pitchFamily="34" charset="0"/>
                          <a:ea typeface="ＭＳ Ｐゴシック" panose="020B0600070205080204" pitchFamily="50" charset="-128"/>
                          <a:cs typeface="Calibri" panose="020F0502020204030204" pitchFamily="34" charset="0"/>
                        </a:rPr>
                        <a:t> </a:t>
                      </a:r>
                      <a:r>
                        <a:rPr kumimoji="1" lang="ja-JP" altLang="en-US" sz="1100" dirty="0">
                          <a:latin typeface="Calibri" panose="020F0502020204030204" pitchFamily="34" charset="0"/>
                          <a:ea typeface="ＭＳ Ｐゴシック" panose="020B0600070205080204" pitchFamily="50" charset="-128"/>
                          <a:cs typeface="Calibri" panose="020F0502020204030204" pitchFamily="34" charset="0"/>
                        </a:rPr>
                        <a:t>要綱・要領等の公表</a:t>
                      </a:r>
                      <a:endParaRPr kumimoji="1" lang="en-US" altLang="ja-JP" sz="1100" dirty="0">
                        <a:latin typeface="Calibri" panose="020F0502020204030204" pitchFamily="34" charset="0"/>
                        <a:ea typeface="ＭＳ Ｐゴシック" panose="020B0600070205080204" pitchFamily="50" charset="-128"/>
                        <a:cs typeface="Calibri" panose="020F0502020204030204" pitchFamily="34" charset="0"/>
                      </a:endParaRPr>
                    </a:p>
                    <a:p>
                      <a:pPr marL="72000" indent="-72000" algn="just"/>
                      <a:r>
                        <a:rPr kumimoji="1" lang="ja-JP" altLang="en-US" sz="1200" dirty="0">
                          <a:latin typeface="Calibri" panose="020F0502020204030204" pitchFamily="34" charset="0"/>
                          <a:ea typeface="ＭＳ Ｐゴシック" panose="020B0600070205080204" pitchFamily="50" charset="-128"/>
                          <a:cs typeface="Calibri" panose="020F0502020204030204" pitchFamily="34" charset="0"/>
                        </a:rPr>
                        <a:t>②予算編成過程の公表</a:t>
                      </a:r>
                      <a:endParaRPr kumimoji="1" lang="en-US" altLang="ja-JP" sz="1200" dirty="0">
                        <a:latin typeface="Calibri" panose="020F0502020204030204" pitchFamily="34" charset="0"/>
                        <a:ea typeface="ＭＳ Ｐゴシック" panose="020B0600070205080204" pitchFamily="50" charset="-128"/>
                        <a:cs typeface="Calibri" panose="020F0502020204030204" pitchFamily="34" charset="0"/>
                      </a:endParaRPr>
                    </a:p>
                    <a:p>
                      <a:pPr marL="72000" indent="-72000" algn="just"/>
                      <a:r>
                        <a:rPr kumimoji="1" lang="ja-JP" altLang="en-US" sz="1100" dirty="0">
                          <a:latin typeface="Calibri" panose="020F0502020204030204" pitchFamily="34" charset="0"/>
                          <a:ea typeface="ＭＳ Ｐゴシック" panose="020B0600070205080204" pitchFamily="50" charset="-128"/>
                          <a:cs typeface="Calibri" panose="020F0502020204030204" pitchFamily="34" charset="0"/>
                        </a:rPr>
                        <a:t>（</a:t>
                      </a:r>
                      <a:r>
                        <a:rPr lang="ja-JP" altLang="en-US" sz="1100" dirty="0">
                          <a:latin typeface="Calibri" panose="020F0502020204030204" pitchFamily="34" charset="0"/>
                          <a:ea typeface="ＭＳ Ｐゴシック" panose="020B0600070205080204" pitchFamily="50" charset="-128"/>
                          <a:cs typeface="Calibri" panose="020F0502020204030204" pitchFamily="34" charset="0"/>
                        </a:rPr>
                        <a:t>予算編成の基本的な考え方や各所属の予算要求状況、市長ヒアリングなど</a:t>
                      </a:r>
                      <a:r>
                        <a:rPr kumimoji="1" lang="ja-JP" altLang="en-US" sz="1100" dirty="0">
                          <a:latin typeface="Calibri" panose="020F0502020204030204" pitchFamily="34" charset="0"/>
                          <a:ea typeface="ＭＳ Ｐゴシック" panose="020B0600070205080204" pitchFamily="50" charset="-128"/>
                          <a:cs typeface="Calibri" panose="020F0502020204030204" pitchFamily="34" charset="0"/>
                        </a:rPr>
                        <a:t>）</a:t>
                      </a:r>
                      <a:endParaRPr kumimoji="1" lang="en-US" altLang="ja-JP" sz="1100" dirty="0">
                        <a:latin typeface="Calibri" panose="020F0502020204030204" pitchFamily="34" charset="0"/>
                        <a:ea typeface="ＭＳ Ｐゴシック" panose="020B0600070205080204" pitchFamily="50" charset="-128"/>
                        <a:cs typeface="Calibri" panose="020F0502020204030204" pitchFamily="34" charset="0"/>
                      </a:endParaRPr>
                    </a:p>
                    <a:p>
                      <a:pPr marL="72000" indent="-72000" algn="just"/>
                      <a:r>
                        <a:rPr kumimoji="1" lang="ja-JP" altLang="en-US" sz="1200" dirty="0">
                          <a:latin typeface="Calibri" panose="020F0502020204030204" pitchFamily="34" charset="0"/>
                          <a:ea typeface="ＭＳ Ｐゴシック" panose="020B0600070205080204" pitchFamily="50" charset="-128"/>
                          <a:cs typeface="Calibri" panose="020F0502020204030204" pitchFamily="34" charset="0"/>
                        </a:rPr>
                        <a:t>③公金支出情報の公表</a:t>
                      </a:r>
                      <a:endParaRPr kumimoji="1" lang="en-US" altLang="ja-JP" sz="1200" dirty="0">
                        <a:latin typeface="Calibri" panose="020F0502020204030204" pitchFamily="34" charset="0"/>
                        <a:ea typeface="ＭＳ Ｐゴシック" panose="020B0600070205080204" pitchFamily="50" charset="-128"/>
                        <a:cs typeface="Calibri" panose="020F0502020204030204" pitchFamily="34" charset="0"/>
                      </a:endParaRPr>
                    </a:p>
                    <a:p>
                      <a:pPr marL="72000" indent="-72000" algn="just"/>
                      <a:r>
                        <a:rPr kumimoji="1" lang="ja-JP" altLang="en-US" sz="1100" dirty="0">
                          <a:latin typeface="Calibri" panose="020F0502020204030204" pitchFamily="34" charset="0"/>
                          <a:ea typeface="ＭＳ Ｐゴシック" panose="020B0600070205080204" pitchFamily="50" charset="-128"/>
                          <a:cs typeface="Calibri" panose="020F0502020204030204" pitchFamily="34" charset="0"/>
                        </a:rPr>
                        <a:t>（</a:t>
                      </a:r>
                      <a:r>
                        <a:rPr lang="ja-JP" altLang="en-US" sz="1100" dirty="0">
                          <a:latin typeface="Calibri" panose="020F0502020204030204" pitchFamily="34" charset="0"/>
                          <a:ea typeface="ＭＳ Ｐゴシック" panose="020B0600070205080204" pitchFamily="50" charset="-128"/>
                          <a:cs typeface="Calibri" panose="020F0502020204030204" pitchFamily="34" charset="0"/>
                        </a:rPr>
                        <a:t>支払日、支払額、支払内容など</a:t>
                      </a:r>
                      <a:r>
                        <a:rPr kumimoji="1" lang="ja-JP" altLang="en-US" sz="1100" dirty="0">
                          <a:latin typeface="Calibri" panose="020F0502020204030204" pitchFamily="34" charset="0"/>
                          <a:ea typeface="ＭＳ Ｐゴシック" panose="020B0600070205080204" pitchFamily="50" charset="-128"/>
                          <a:cs typeface="Calibri" panose="020F0502020204030204" pitchFamily="34" charset="0"/>
                        </a:rPr>
                        <a:t>）</a:t>
                      </a:r>
                      <a:endParaRPr kumimoji="1" lang="en-US" altLang="ja-JP" sz="1200" dirty="0">
                        <a:latin typeface="Calibri" panose="020F0502020204030204" pitchFamily="34" charset="0"/>
                        <a:ea typeface="ＭＳ Ｐゴシック" panose="020B0600070205080204" pitchFamily="50" charset="-128"/>
                        <a:cs typeface="Calibri" panose="020F0502020204030204" pitchFamily="34" charset="0"/>
                      </a:endParaRPr>
                    </a:p>
                    <a:p>
                      <a:pPr marL="72000" indent="-72000" algn="just"/>
                      <a:r>
                        <a:rPr kumimoji="1" lang="ja-JP" altLang="en-US" sz="1200" dirty="0">
                          <a:latin typeface="Calibri" panose="020F0502020204030204" pitchFamily="34" charset="0"/>
                          <a:ea typeface="ＭＳ Ｐゴシック" panose="020B0600070205080204" pitchFamily="50" charset="-128"/>
                          <a:cs typeface="Calibri" panose="020F0502020204030204" pitchFamily="34" charset="0"/>
                        </a:rPr>
                        <a:t>④市民の声の見える化</a:t>
                      </a:r>
                      <a:endParaRPr kumimoji="1" lang="en-US" altLang="ja-JP" sz="1200" dirty="0">
                        <a:latin typeface="Calibri" panose="020F0502020204030204" pitchFamily="34" charset="0"/>
                        <a:ea typeface="ＭＳ Ｐゴシック" panose="020B0600070205080204" pitchFamily="50" charset="-128"/>
                        <a:cs typeface="Calibri" panose="020F0502020204030204" pitchFamily="34" charset="0"/>
                      </a:endParaRPr>
                    </a:p>
                    <a:p>
                      <a:pPr marL="72000" indent="-72000" algn="just"/>
                      <a:r>
                        <a:rPr kumimoji="1" lang="ja-JP" altLang="en-US" sz="1200" kern="120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rPr>
                        <a:t>（</a:t>
                      </a:r>
                      <a:r>
                        <a:rPr kumimoji="1" lang="zh-TW" altLang="en-US" sz="1200" kern="120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rPr>
                        <a:t>原則</a:t>
                      </a:r>
                      <a:r>
                        <a:rPr kumimoji="1" lang="ja-JP" altLang="en-US" sz="1200" kern="1200" dirty="0" err="1">
                          <a:solidFill>
                            <a:schemeClr val="tx1"/>
                          </a:solidFill>
                          <a:latin typeface="Calibri" panose="020F0502020204030204" pitchFamily="34" charset="0"/>
                          <a:ea typeface="ＭＳ Ｐゴシック" panose="020B0600070205080204" pitchFamily="50" charset="-128"/>
                          <a:cs typeface="Calibri" panose="020F0502020204030204" pitchFamily="34" charset="0"/>
                        </a:rPr>
                        <a:t>、</a:t>
                      </a:r>
                      <a:r>
                        <a:rPr kumimoji="1" lang="zh-TW" altLang="en-US" sz="1200" kern="120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rPr>
                        <a:t>全件公表</a:t>
                      </a:r>
                      <a:r>
                        <a:rPr kumimoji="1" lang="ja-JP" altLang="en-US" sz="1200" kern="120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rPr>
                        <a:t>）</a:t>
                      </a:r>
                      <a:endParaRPr kumimoji="1" lang="en-US" altLang="ja-JP" sz="1200" kern="120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endParaRPr>
                    </a:p>
                    <a:p>
                      <a:pPr marL="72000" indent="-72000" algn="just"/>
                      <a:endParaRPr kumimoji="1" lang="en-US" altLang="ja-JP" sz="1100" dirty="0">
                        <a:latin typeface="Calibri" panose="020F0502020204030204" pitchFamily="34" charset="0"/>
                        <a:ea typeface="ＭＳ Ｐゴシック" panose="020B0600070205080204" pitchFamily="50" charset="-128"/>
                        <a:cs typeface="Calibri" panose="020F0502020204030204" pitchFamily="34" charset="0"/>
                      </a:endParaRPr>
                    </a:p>
                    <a:p>
                      <a:pPr marL="72000" indent="-72000" algn="just"/>
                      <a:r>
                        <a:rPr kumimoji="1" lang="ja-JP" altLang="en-US" sz="1200" dirty="0">
                          <a:latin typeface="Calibri" panose="020F0502020204030204" pitchFamily="34" charset="0"/>
                          <a:ea typeface="ＭＳ Ｐゴシック" panose="020B0600070205080204" pitchFamily="50" charset="-128"/>
                          <a:cs typeface="Calibri" panose="020F0502020204030204" pitchFamily="34" charset="0"/>
                        </a:rPr>
                        <a:t>・上記の取組み以外に、大阪市特別顧問及び特別参与の職務実施状況について、府と同様に別途公表。</a:t>
                      </a:r>
                      <a:endParaRPr kumimoji="1" lang="en-US" altLang="ja-JP" sz="120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endParaRPr>
                    </a:p>
                  </a:txBody>
                  <a:tcPr/>
                </a:tc>
                <a:tc>
                  <a:txBody>
                    <a:bodyPr/>
                    <a:lstStyle/>
                    <a:p>
                      <a:pPr marL="72000" marR="0" lvl="0" indent="-4572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50" charset="-128"/>
                          <a:cs typeface="Calibri" panose="020F0502020204030204" pitchFamily="34" charset="0"/>
                        </a:rPr>
                        <a:t>・市政の透明性や、市民との情報共有が一層高まり、市民本位の開かれた市政の実現に向け前進した。</a:t>
                      </a:r>
                      <a:endParaRPr kumimoji="1" lang="en-US" altLang="ja-JP" sz="12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50" charset="-128"/>
                        <a:cs typeface="Calibri" panose="020F0502020204030204" pitchFamily="34" charset="0"/>
                      </a:endParaRPr>
                    </a:p>
                    <a:p>
                      <a:pPr marL="72000" marR="0" lvl="0" indent="-45720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50" charset="-128"/>
                          <a:cs typeface="Calibri" panose="020F0502020204030204" pitchFamily="34" charset="0"/>
                        </a:rPr>
                        <a:t>大阪市がどのように施策を決定し進めていくのかわかりやすい</a:t>
                      </a:r>
                      <a:r>
                        <a:rPr kumimoji="1" lang="ja-JP" altLang="en-US" sz="1100" b="0" i="0" u="none" strike="noStrike" kern="1200" cap="none" spc="0" normalizeH="0" baseline="0" noProof="0" dirty="0">
                          <a:ln>
                            <a:noFill/>
                          </a:ln>
                          <a:solidFill>
                            <a:schemeClr val="tx1"/>
                          </a:solidFill>
                          <a:effectLst/>
                          <a:uLnTx/>
                          <a:uFillTx/>
                          <a:latin typeface="Calibri" panose="020F0502020204030204" pitchFamily="34" charset="0"/>
                          <a:ea typeface="ＭＳ Ｐゴシック" panose="020B0600070205080204" pitchFamily="50" charset="-128"/>
                          <a:cs typeface="Calibri" panose="020F0502020204030204" pitchFamily="34" charset="0"/>
                        </a:rPr>
                        <a:t>と肯定的に</a:t>
                      </a:r>
                      <a:r>
                        <a:rPr kumimoji="1" lang="ja-JP" altLang="en-US" sz="11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50" charset="-128"/>
                          <a:cs typeface="Calibri" panose="020F0502020204030204" pitchFamily="34" charset="0"/>
                        </a:rPr>
                        <a:t>答えた市民の割合　</a:t>
                      </a:r>
                      <a:endParaRPr kumimoji="1" lang="en-US" altLang="ja-JP" sz="11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50" charset="-128"/>
                        <a:cs typeface="Calibri" panose="020F0502020204030204" pitchFamily="34" charset="0"/>
                      </a:endParaRPr>
                    </a:p>
                    <a:p>
                      <a:pPr marL="72000" marR="0" lvl="0" indent="-45720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50" charset="-128"/>
                          <a:cs typeface="Calibri" panose="020F0502020204030204" pitchFamily="34" charset="0"/>
                        </a:rPr>
                        <a:t>2012</a:t>
                      </a:r>
                      <a:r>
                        <a:rPr kumimoji="1" lang="ja-JP" altLang="en-US" sz="11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50" charset="-128"/>
                          <a:cs typeface="Calibri" panose="020F0502020204030204" pitchFamily="34" charset="0"/>
                        </a:rPr>
                        <a:t>年度　</a:t>
                      </a:r>
                      <a:r>
                        <a:rPr kumimoji="1" lang="en-US" altLang="ja-JP" sz="11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50" charset="-128"/>
                          <a:cs typeface="Calibri" panose="020F0502020204030204" pitchFamily="34" charset="0"/>
                        </a:rPr>
                        <a:t>56</a:t>
                      </a:r>
                      <a:r>
                        <a:rPr kumimoji="1" lang="ja-JP" altLang="en-US" sz="11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50" charset="-128"/>
                          <a:cs typeface="Calibri" panose="020F0502020204030204" pitchFamily="34" charset="0"/>
                        </a:rPr>
                        <a:t>％　</a:t>
                      </a:r>
                      <a:endParaRPr kumimoji="1" lang="en-US" altLang="ja-JP" sz="11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50" charset="-128"/>
                        <a:cs typeface="Calibri" panose="020F0502020204030204" pitchFamily="34" charset="0"/>
                      </a:endParaRPr>
                    </a:p>
                    <a:p>
                      <a:pPr marL="72000" marR="0" lvl="0" indent="-45720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50" charset="-128"/>
                          <a:cs typeface="Calibri" panose="020F0502020204030204" pitchFamily="34" charset="0"/>
                        </a:rPr>
                        <a:t>2013</a:t>
                      </a:r>
                      <a:r>
                        <a:rPr kumimoji="1" lang="ja-JP" altLang="en-US" sz="11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50" charset="-128"/>
                          <a:cs typeface="Calibri" panose="020F0502020204030204" pitchFamily="34" charset="0"/>
                        </a:rPr>
                        <a:t>年度　</a:t>
                      </a:r>
                      <a:r>
                        <a:rPr kumimoji="1" lang="en-US" altLang="ja-JP" sz="11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50" charset="-128"/>
                          <a:cs typeface="Calibri" panose="020F0502020204030204" pitchFamily="34" charset="0"/>
                        </a:rPr>
                        <a:t>60</a:t>
                      </a:r>
                      <a:r>
                        <a:rPr kumimoji="1" lang="ja-JP" altLang="en-US" sz="11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50" charset="-128"/>
                          <a:cs typeface="Calibri" panose="020F0502020204030204" pitchFamily="34" charset="0"/>
                        </a:rPr>
                        <a:t>％</a:t>
                      </a:r>
                      <a:endParaRPr kumimoji="1" lang="en-US" altLang="ja-JP" sz="11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50" charset="-128"/>
                        <a:cs typeface="Calibri" panose="020F0502020204030204" pitchFamily="34" charset="0"/>
                      </a:endParaRPr>
                    </a:p>
                    <a:p>
                      <a:pPr marL="72000" marR="0" lvl="0" indent="-45720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schemeClr val="tx1"/>
                          </a:solidFill>
                          <a:effectLst/>
                          <a:uLnTx/>
                          <a:uFillTx/>
                          <a:latin typeface="Calibri" panose="020F0502020204030204" pitchFamily="34" charset="0"/>
                          <a:ea typeface="ＭＳ Ｐゴシック" panose="020B0600070205080204" pitchFamily="50" charset="-128"/>
                          <a:cs typeface="Calibri" panose="020F0502020204030204" pitchFamily="34" charset="0"/>
                        </a:rPr>
                        <a:t>2014</a:t>
                      </a:r>
                      <a:r>
                        <a:rPr kumimoji="1" lang="ja-JP" altLang="en-US" sz="1100" b="0" i="0" u="none" strike="noStrike" kern="1200" cap="none" spc="0" normalizeH="0" baseline="0" noProof="0" dirty="0">
                          <a:ln>
                            <a:noFill/>
                          </a:ln>
                          <a:solidFill>
                            <a:schemeClr val="tx1"/>
                          </a:solidFill>
                          <a:effectLst/>
                          <a:uLnTx/>
                          <a:uFillTx/>
                          <a:latin typeface="Calibri" panose="020F0502020204030204" pitchFamily="34" charset="0"/>
                          <a:ea typeface="ＭＳ Ｐゴシック" panose="020B0600070205080204" pitchFamily="50" charset="-128"/>
                          <a:cs typeface="Calibri" panose="020F0502020204030204" pitchFamily="34" charset="0"/>
                        </a:rPr>
                        <a:t>年度　</a:t>
                      </a:r>
                      <a:r>
                        <a:rPr kumimoji="1" lang="en-US" altLang="ja-JP" sz="1100" b="0" i="0" u="none" strike="noStrike" kern="1200" cap="none" spc="0" normalizeH="0" baseline="0" noProof="0" dirty="0">
                          <a:ln>
                            <a:noFill/>
                          </a:ln>
                          <a:solidFill>
                            <a:schemeClr val="tx1"/>
                          </a:solidFill>
                          <a:effectLst/>
                          <a:uLnTx/>
                          <a:uFillTx/>
                          <a:latin typeface="Calibri" panose="020F0502020204030204" pitchFamily="34" charset="0"/>
                          <a:ea typeface="ＭＳ Ｐゴシック" panose="020B0600070205080204" pitchFamily="50" charset="-128"/>
                          <a:cs typeface="Calibri" panose="020F0502020204030204" pitchFamily="34" charset="0"/>
                        </a:rPr>
                        <a:t>59</a:t>
                      </a:r>
                      <a:r>
                        <a:rPr kumimoji="1" lang="ja-JP" altLang="en-US" sz="1100" b="0" i="0" u="none" strike="noStrike" kern="1200" cap="none" spc="0" normalizeH="0" baseline="0" noProof="0" dirty="0">
                          <a:ln>
                            <a:noFill/>
                          </a:ln>
                          <a:solidFill>
                            <a:schemeClr val="tx1"/>
                          </a:solidFill>
                          <a:effectLst/>
                          <a:uLnTx/>
                          <a:uFillTx/>
                          <a:latin typeface="Calibri" panose="020F0502020204030204" pitchFamily="34" charset="0"/>
                          <a:ea typeface="ＭＳ Ｐゴシック" panose="020B0600070205080204" pitchFamily="50" charset="-128"/>
                          <a:cs typeface="Calibri" panose="020F0502020204030204" pitchFamily="34" charset="0"/>
                        </a:rPr>
                        <a:t>％　</a:t>
                      </a:r>
                      <a:endParaRPr kumimoji="1" lang="en-US" altLang="ja-JP" sz="1100" b="0" i="0" u="none" strike="noStrike" kern="1200" cap="none" spc="0" normalizeH="0" baseline="0" noProof="0" dirty="0">
                        <a:ln>
                          <a:noFill/>
                        </a:ln>
                        <a:solidFill>
                          <a:schemeClr val="tx1"/>
                        </a:solidFill>
                        <a:effectLst/>
                        <a:uLnTx/>
                        <a:uFillTx/>
                        <a:latin typeface="Calibri" panose="020F0502020204030204" pitchFamily="34" charset="0"/>
                        <a:ea typeface="ＭＳ Ｐゴシック" panose="020B0600070205080204" pitchFamily="50" charset="-128"/>
                        <a:cs typeface="Calibri" panose="020F0502020204030204" pitchFamily="34" charset="0"/>
                      </a:endParaRPr>
                    </a:p>
                    <a:p>
                      <a:pPr marL="72000" marR="0" lvl="0" indent="-45720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schemeClr val="tx1"/>
                          </a:solidFill>
                          <a:effectLst/>
                          <a:uLnTx/>
                          <a:uFillTx/>
                          <a:latin typeface="Calibri" panose="020F0502020204030204" pitchFamily="34" charset="0"/>
                          <a:ea typeface="ＭＳ Ｐゴシック" panose="020B0600070205080204" pitchFamily="50" charset="-128"/>
                          <a:cs typeface="Calibri" panose="020F0502020204030204" pitchFamily="34" charset="0"/>
                        </a:rPr>
                        <a:t>2015</a:t>
                      </a:r>
                      <a:r>
                        <a:rPr kumimoji="1" lang="ja-JP" altLang="en-US" sz="1100" b="0" i="0" u="none" strike="noStrike" kern="1200" cap="none" spc="0" normalizeH="0" baseline="0" noProof="0" dirty="0">
                          <a:ln>
                            <a:noFill/>
                          </a:ln>
                          <a:solidFill>
                            <a:schemeClr val="tx1"/>
                          </a:solidFill>
                          <a:effectLst/>
                          <a:uLnTx/>
                          <a:uFillTx/>
                          <a:latin typeface="Calibri" panose="020F0502020204030204" pitchFamily="34" charset="0"/>
                          <a:ea typeface="ＭＳ Ｐゴシック" panose="020B0600070205080204" pitchFamily="50" charset="-128"/>
                          <a:cs typeface="Calibri" panose="020F0502020204030204" pitchFamily="34" charset="0"/>
                        </a:rPr>
                        <a:t>年度　</a:t>
                      </a:r>
                      <a:r>
                        <a:rPr kumimoji="1" lang="en-US" altLang="ja-JP" sz="1100" b="0" i="0" u="none" strike="noStrike" kern="1200" cap="none" spc="0" normalizeH="0" baseline="0" noProof="0" dirty="0">
                          <a:ln>
                            <a:noFill/>
                          </a:ln>
                          <a:solidFill>
                            <a:schemeClr val="tx1"/>
                          </a:solidFill>
                          <a:effectLst/>
                          <a:uLnTx/>
                          <a:uFillTx/>
                          <a:latin typeface="Calibri" panose="020F0502020204030204" pitchFamily="34" charset="0"/>
                          <a:ea typeface="ＭＳ Ｐゴシック" panose="020B0600070205080204" pitchFamily="50" charset="-128"/>
                          <a:cs typeface="Calibri" panose="020F0502020204030204" pitchFamily="34" charset="0"/>
                        </a:rPr>
                        <a:t>59</a:t>
                      </a:r>
                      <a:r>
                        <a:rPr kumimoji="1" lang="ja-JP" altLang="en-US" sz="1100" b="0" i="0" u="none" strike="noStrike" kern="1200" cap="none" spc="0" normalizeH="0" baseline="0" noProof="0" dirty="0">
                          <a:ln>
                            <a:noFill/>
                          </a:ln>
                          <a:solidFill>
                            <a:schemeClr val="tx1"/>
                          </a:solidFill>
                          <a:effectLst/>
                          <a:uLnTx/>
                          <a:uFillTx/>
                          <a:latin typeface="Calibri" panose="020F0502020204030204" pitchFamily="34" charset="0"/>
                          <a:ea typeface="ＭＳ Ｐゴシック" panose="020B0600070205080204" pitchFamily="50" charset="-128"/>
                          <a:cs typeface="Calibri" panose="020F0502020204030204" pitchFamily="34" charset="0"/>
                        </a:rPr>
                        <a:t>％</a:t>
                      </a:r>
                      <a:endParaRPr kumimoji="1" lang="en-US" altLang="ja-JP" sz="1100" b="0" i="0" u="none" strike="noStrike" kern="1200" cap="none" spc="0" normalizeH="0" baseline="0" noProof="0" dirty="0">
                        <a:ln>
                          <a:noFill/>
                        </a:ln>
                        <a:solidFill>
                          <a:schemeClr val="tx1"/>
                        </a:solidFill>
                        <a:effectLst/>
                        <a:uLnTx/>
                        <a:uFillTx/>
                        <a:latin typeface="Calibri" panose="020F0502020204030204" pitchFamily="34" charset="0"/>
                        <a:ea typeface="ＭＳ Ｐゴシック" panose="020B0600070205080204" pitchFamily="50" charset="-128"/>
                        <a:cs typeface="Calibri" panose="020F0502020204030204" pitchFamily="34" charset="0"/>
                      </a:endParaRPr>
                    </a:p>
                    <a:p>
                      <a:pPr marL="72000" marR="0" lvl="0" indent="-45720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schemeClr val="tx1"/>
                          </a:solidFill>
                          <a:effectLst/>
                          <a:uLnTx/>
                          <a:uFillTx/>
                          <a:latin typeface="Calibri" panose="020F0502020204030204" pitchFamily="34" charset="0"/>
                          <a:ea typeface="ＭＳ Ｐゴシック" panose="020B0600070205080204" pitchFamily="50" charset="-128"/>
                          <a:cs typeface="Calibri" panose="020F0502020204030204" pitchFamily="34" charset="0"/>
                        </a:rPr>
                        <a:t>2016</a:t>
                      </a:r>
                      <a:r>
                        <a:rPr kumimoji="1" lang="ja-JP" altLang="en-US" sz="1100" b="0" i="0" u="none" strike="noStrike" kern="1200" cap="none" spc="0" normalizeH="0" baseline="0" noProof="0" dirty="0">
                          <a:ln>
                            <a:noFill/>
                          </a:ln>
                          <a:solidFill>
                            <a:schemeClr val="tx1"/>
                          </a:solidFill>
                          <a:effectLst/>
                          <a:uLnTx/>
                          <a:uFillTx/>
                          <a:latin typeface="Calibri" panose="020F0502020204030204" pitchFamily="34" charset="0"/>
                          <a:ea typeface="ＭＳ Ｐゴシック" panose="020B0600070205080204" pitchFamily="50" charset="-128"/>
                          <a:cs typeface="Calibri" panose="020F0502020204030204" pitchFamily="34" charset="0"/>
                        </a:rPr>
                        <a:t>年度　</a:t>
                      </a:r>
                      <a:r>
                        <a:rPr kumimoji="1" lang="en-US" altLang="ja-JP" sz="1100" b="0" i="0" u="none" strike="noStrike" kern="1200" cap="none" spc="0" normalizeH="0" baseline="0" noProof="0" dirty="0">
                          <a:ln>
                            <a:noFill/>
                          </a:ln>
                          <a:solidFill>
                            <a:schemeClr val="tx1"/>
                          </a:solidFill>
                          <a:effectLst/>
                          <a:uLnTx/>
                          <a:uFillTx/>
                          <a:latin typeface="Calibri" panose="020F0502020204030204" pitchFamily="34" charset="0"/>
                          <a:ea typeface="ＭＳ Ｐゴシック" panose="020B0600070205080204" pitchFamily="50" charset="-128"/>
                          <a:cs typeface="Calibri" panose="020F0502020204030204" pitchFamily="34" charset="0"/>
                        </a:rPr>
                        <a:t>76</a:t>
                      </a:r>
                      <a:r>
                        <a:rPr kumimoji="1" lang="ja-JP" altLang="en-US" sz="1100" b="0" i="0" u="none" strike="noStrike" kern="1200" cap="none" spc="0" normalizeH="0" baseline="0" noProof="0" dirty="0">
                          <a:ln>
                            <a:noFill/>
                          </a:ln>
                          <a:solidFill>
                            <a:schemeClr val="tx1"/>
                          </a:solidFill>
                          <a:effectLst/>
                          <a:uLnTx/>
                          <a:uFillTx/>
                          <a:latin typeface="Calibri" panose="020F0502020204030204" pitchFamily="34" charset="0"/>
                          <a:ea typeface="ＭＳ Ｐゴシック" panose="020B0600070205080204" pitchFamily="50" charset="-128"/>
                          <a:cs typeface="Calibri" panose="020F0502020204030204" pitchFamily="34" charset="0"/>
                        </a:rPr>
                        <a:t>％</a:t>
                      </a:r>
                      <a:r>
                        <a:rPr kumimoji="1" lang="ja-JP" altLang="en-US" sz="11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50" charset="-128"/>
                          <a:cs typeface="Calibri" panose="020F0502020204030204" pitchFamily="34" charset="0"/>
                        </a:rPr>
                        <a:t>　</a:t>
                      </a:r>
                      <a:endParaRPr kumimoji="1" lang="en-US" altLang="ja-JP" sz="11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50" charset="-128"/>
                        <a:cs typeface="Calibri" panose="020F0502020204030204" pitchFamily="34" charset="0"/>
                      </a:endParaRPr>
                    </a:p>
                    <a:p>
                      <a:pPr marL="72000" marR="0" lvl="0" indent="-45720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schemeClr val="tx1"/>
                          </a:solidFill>
                          <a:effectLst/>
                          <a:uLnTx/>
                          <a:uFillTx/>
                          <a:latin typeface="Calibri" panose="020F0502020204030204" pitchFamily="34" charset="0"/>
                          <a:ea typeface="ＭＳ Ｐゴシック" panose="020B0600070205080204" pitchFamily="50" charset="-128"/>
                          <a:cs typeface="Calibri" panose="020F0502020204030204" pitchFamily="34" charset="0"/>
                        </a:rPr>
                        <a:t>2017</a:t>
                      </a:r>
                      <a:r>
                        <a:rPr kumimoji="1" lang="ja-JP" altLang="en-US" sz="1100" b="0" i="0" u="none" strike="noStrike" kern="1200" cap="none" spc="0" normalizeH="0" baseline="0" noProof="0" dirty="0">
                          <a:ln>
                            <a:noFill/>
                          </a:ln>
                          <a:solidFill>
                            <a:schemeClr val="tx1"/>
                          </a:solidFill>
                          <a:effectLst/>
                          <a:uLnTx/>
                          <a:uFillTx/>
                          <a:latin typeface="Calibri" panose="020F0502020204030204" pitchFamily="34" charset="0"/>
                          <a:ea typeface="ＭＳ Ｐゴシック" panose="020B0600070205080204" pitchFamily="50" charset="-128"/>
                          <a:cs typeface="Calibri" panose="020F0502020204030204" pitchFamily="34" charset="0"/>
                        </a:rPr>
                        <a:t>年度　</a:t>
                      </a:r>
                      <a:r>
                        <a:rPr kumimoji="1" lang="en-US" altLang="ja-JP" sz="1100" b="0" i="0" u="none" strike="noStrike" kern="1200" cap="none" spc="0" normalizeH="0" baseline="0" noProof="0" dirty="0">
                          <a:ln>
                            <a:noFill/>
                          </a:ln>
                          <a:solidFill>
                            <a:schemeClr val="tx1"/>
                          </a:solidFill>
                          <a:effectLst/>
                          <a:uLnTx/>
                          <a:uFillTx/>
                          <a:latin typeface="Calibri" panose="020F0502020204030204" pitchFamily="34" charset="0"/>
                          <a:ea typeface="ＭＳ Ｐゴシック" panose="020B0600070205080204" pitchFamily="50" charset="-128"/>
                          <a:cs typeface="Calibri" panose="020F0502020204030204" pitchFamily="34" charset="0"/>
                        </a:rPr>
                        <a:t>72</a:t>
                      </a:r>
                      <a:r>
                        <a:rPr kumimoji="1" lang="ja-JP" altLang="en-US" sz="1100" b="0" i="0" u="none" strike="noStrike" kern="1200" cap="none" spc="0" normalizeH="0" baseline="0" noProof="0" dirty="0">
                          <a:ln>
                            <a:noFill/>
                          </a:ln>
                          <a:solidFill>
                            <a:schemeClr val="tx1"/>
                          </a:solidFill>
                          <a:effectLst/>
                          <a:uLnTx/>
                          <a:uFillTx/>
                          <a:latin typeface="Calibri" panose="020F0502020204030204" pitchFamily="34" charset="0"/>
                          <a:ea typeface="ＭＳ Ｐゴシック" panose="020B0600070205080204" pitchFamily="50" charset="-128"/>
                          <a:cs typeface="Calibri" panose="020F0502020204030204" pitchFamily="34" charset="0"/>
                        </a:rPr>
                        <a:t>％　</a:t>
                      </a:r>
                      <a:endParaRPr kumimoji="1" lang="en-US" altLang="ja-JP" sz="1100" b="0" i="0" u="none" strike="noStrike" kern="1200" cap="none" spc="0" normalizeH="0" baseline="0" noProof="0" dirty="0">
                        <a:ln>
                          <a:noFill/>
                        </a:ln>
                        <a:solidFill>
                          <a:schemeClr val="tx1"/>
                        </a:solidFill>
                        <a:effectLst/>
                        <a:uLnTx/>
                        <a:uFillTx/>
                        <a:latin typeface="Calibri" panose="020F0502020204030204" pitchFamily="34" charset="0"/>
                        <a:ea typeface="ＭＳ Ｐゴシック" panose="020B0600070205080204" pitchFamily="50" charset="-128"/>
                        <a:cs typeface="Calibri" panose="020F0502020204030204" pitchFamily="34" charset="0"/>
                      </a:endParaRPr>
                    </a:p>
                    <a:p>
                      <a:pPr marL="72000" marR="0" lvl="0" indent="-45720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50" charset="-128"/>
                          <a:cs typeface="Calibri" panose="020F0502020204030204" pitchFamily="34" charset="0"/>
                        </a:rPr>
                        <a:t>（市政モニターアンケートより）</a:t>
                      </a:r>
                      <a:endParaRPr kumimoji="1" lang="en-US" altLang="ja-JP" sz="11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50" charset="-128"/>
                        <a:cs typeface="Calibri" panose="020F0502020204030204" pitchFamily="34" charset="0"/>
                      </a:endParaRPr>
                    </a:p>
                    <a:p>
                      <a:pPr marL="72000" marR="0" lvl="0" indent="-4572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50" charset="-128"/>
                          <a:cs typeface="Calibri" panose="020F0502020204030204" pitchFamily="34" charset="0"/>
                        </a:rPr>
                        <a:t>　　</a:t>
                      </a:r>
                      <a:endParaRPr kumimoji="1" lang="en-US" altLang="ja-JP" sz="12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50" charset="-128"/>
                        <a:cs typeface="Calibri" panose="020F0502020204030204" pitchFamily="34" charset="0"/>
                      </a:endParaRPr>
                    </a:p>
                    <a:p>
                      <a:pPr marL="72000" marR="0" lvl="0" indent="-4572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50" charset="-128"/>
                          <a:cs typeface="Calibri" panose="020F0502020204030204" pitchFamily="34" charset="0"/>
                        </a:rPr>
                        <a:t>・公開で実施した戦略会議の回数</a:t>
                      </a:r>
                      <a:endParaRPr kumimoji="1" lang="en-US" altLang="ja-JP" sz="12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50" charset="-128"/>
                        <a:cs typeface="Calibri" panose="020F0502020204030204" pitchFamily="34" charset="0"/>
                      </a:endParaRPr>
                    </a:p>
                    <a:p>
                      <a:pPr marL="72000" marR="0" lvl="0" indent="-45720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50" charset="-128"/>
                          <a:cs typeface="Calibri" panose="020F0502020204030204" pitchFamily="34" charset="0"/>
                        </a:rPr>
                        <a:t>2012</a:t>
                      </a:r>
                      <a:r>
                        <a:rPr kumimoji="1" lang="ja-JP" altLang="en-US" sz="12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50" charset="-128"/>
                          <a:cs typeface="Calibri" panose="020F0502020204030204" pitchFamily="34" charset="0"/>
                        </a:rPr>
                        <a:t>年度： </a:t>
                      </a:r>
                      <a:r>
                        <a:rPr kumimoji="1" lang="en-US" altLang="ja-JP" sz="12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50" charset="-128"/>
                          <a:cs typeface="Calibri" panose="020F0502020204030204" pitchFamily="34" charset="0"/>
                        </a:rPr>
                        <a:t>17</a:t>
                      </a:r>
                      <a:r>
                        <a:rPr kumimoji="1" lang="ja-JP" altLang="en-US" sz="12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50" charset="-128"/>
                          <a:cs typeface="Calibri" panose="020F0502020204030204" pitchFamily="34" charset="0"/>
                        </a:rPr>
                        <a:t>件</a:t>
                      </a:r>
                      <a:r>
                        <a:rPr kumimoji="1" lang="en-US" altLang="ja-JP" sz="12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50" charset="-128"/>
                          <a:cs typeface="Calibri" panose="020F0502020204030204" pitchFamily="34" charset="0"/>
                        </a:rPr>
                        <a:t>/ 18</a:t>
                      </a:r>
                      <a:r>
                        <a:rPr kumimoji="1" lang="ja-JP" altLang="en-US" sz="12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50" charset="-128"/>
                          <a:cs typeface="Calibri" panose="020F0502020204030204" pitchFamily="34" charset="0"/>
                        </a:rPr>
                        <a:t>件</a:t>
                      </a:r>
                      <a:endParaRPr kumimoji="1" lang="en-US" altLang="ja-JP" sz="12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50" charset="-128"/>
                        <a:cs typeface="Calibri" panose="020F0502020204030204" pitchFamily="34" charset="0"/>
                      </a:endParaRPr>
                    </a:p>
                    <a:p>
                      <a:pPr marL="72000" marR="0" lvl="0" indent="-45720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50" charset="-128"/>
                          <a:cs typeface="Calibri" panose="020F0502020204030204" pitchFamily="34" charset="0"/>
                        </a:rPr>
                        <a:t>2013</a:t>
                      </a:r>
                      <a:r>
                        <a:rPr kumimoji="1" lang="ja-JP" altLang="en-US" sz="12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50" charset="-128"/>
                          <a:cs typeface="Calibri" panose="020F0502020204030204" pitchFamily="34" charset="0"/>
                        </a:rPr>
                        <a:t>年度： </a:t>
                      </a:r>
                      <a:r>
                        <a:rPr kumimoji="1" lang="en-US" altLang="ja-JP" sz="12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50" charset="-128"/>
                          <a:cs typeface="Calibri" panose="020F0502020204030204" pitchFamily="34" charset="0"/>
                        </a:rPr>
                        <a:t>10</a:t>
                      </a:r>
                      <a:r>
                        <a:rPr kumimoji="1" lang="ja-JP" altLang="en-US" sz="12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50" charset="-128"/>
                          <a:cs typeface="Calibri" panose="020F0502020204030204" pitchFamily="34" charset="0"/>
                        </a:rPr>
                        <a:t>件</a:t>
                      </a:r>
                      <a:r>
                        <a:rPr kumimoji="1" lang="en-US" altLang="ja-JP" sz="12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50" charset="-128"/>
                          <a:cs typeface="Calibri" panose="020F0502020204030204" pitchFamily="34" charset="0"/>
                        </a:rPr>
                        <a:t>/ 14</a:t>
                      </a:r>
                      <a:r>
                        <a:rPr kumimoji="1" lang="ja-JP" altLang="en-US" sz="12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50" charset="-128"/>
                          <a:cs typeface="Calibri" panose="020F0502020204030204" pitchFamily="34" charset="0"/>
                        </a:rPr>
                        <a:t>件</a:t>
                      </a:r>
                      <a:endParaRPr kumimoji="1" lang="en-US" altLang="ja-JP" sz="12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50" charset="-128"/>
                        <a:cs typeface="Calibri" panose="020F0502020204030204" pitchFamily="34" charset="0"/>
                      </a:endParaRPr>
                    </a:p>
                    <a:p>
                      <a:pPr marL="72000" marR="0" lvl="0" indent="-45720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schemeClr val="tx1"/>
                          </a:solidFill>
                          <a:effectLst/>
                          <a:uLnTx/>
                          <a:uFillTx/>
                          <a:latin typeface="Calibri" panose="020F0502020204030204" pitchFamily="34" charset="0"/>
                          <a:ea typeface="ＭＳ Ｐゴシック" panose="020B0600070205080204" pitchFamily="50" charset="-128"/>
                          <a:cs typeface="Calibri" panose="020F0502020204030204" pitchFamily="34" charset="0"/>
                        </a:rPr>
                        <a:t>2014</a:t>
                      </a:r>
                      <a:r>
                        <a:rPr kumimoji="1" lang="ja-JP" altLang="en-US" sz="1200" b="0" i="0" u="none" strike="noStrike" kern="1200" cap="none" spc="0" normalizeH="0" baseline="0" noProof="0" dirty="0">
                          <a:ln>
                            <a:noFill/>
                          </a:ln>
                          <a:solidFill>
                            <a:schemeClr val="tx1"/>
                          </a:solidFill>
                          <a:effectLst/>
                          <a:uLnTx/>
                          <a:uFillTx/>
                          <a:latin typeface="Calibri" panose="020F0502020204030204" pitchFamily="34" charset="0"/>
                          <a:ea typeface="ＭＳ Ｐゴシック" panose="020B0600070205080204" pitchFamily="50" charset="-128"/>
                          <a:cs typeface="Calibri" panose="020F0502020204030204" pitchFamily="34" charset="0"/>
                        </a:rPr>
                        <a:t>年度：</a:t>
                      </a:r>
                      <a:r>
                        <a:rPr kumimoji="1" lang="en-US" altLang="ja-JP" sz="1200" b="0" i="0" u="none" strike="noStrike" kern="1200" cap="none" spc="0" normalizeH="0" baseline="0" noProof="0" dirty="0">
                          <a:ln>
                            <a:noFill/>
                          </a:ln>
                          <a:solidFill>
                            <a:schemeClr val="tx1"/>
                          </a:solidFill>
                          <a:effectLst/>
                          <a:uLnTx/>
                          <a:uFillTx/>
                          <a:latin typeface="Calibri" panose="020F0502020204030204" pitchFamily="34" charset="0"/>
                          <a:ea typeface="ＭＳ Ｐゴシック" panose="020B0600070205080204" pitchFamily="50" charset="-128"/>
                          <a:cs typeface="Calibri" panose="020F0502020204030204" pitchFamily="34" charset="0"/>
                        </a:rPr>
                        <a:t>  8</a:t>
                      </a:r>
                      <a:r>
                        <a:rPr kumimoji="1" lang="ja-JP" altLang="en-US" sz="1200" b="0" i="0" u="none" strike="noStrike" kern="1200" cap="none" spc="0" normalizeH="0" baseline="0" noProof="0" dirty="0">
                          <a:ln>
                            <a:noFill/>
                          </a:ln>
                          <a:solidFill>
                            <a:schemeClr val="tx1"/>
                          </a:solidFill>
                          <a:effectLst/>
                          <a:uLnTx/>
                          <a:uFillTx/>
                          <a:latin typeface="Calibri" panose="020F0502020204030204" pitchFamily="34" charset="0"/>
                          <a:ea typeface="ＭＳ Ｐゴシック" panose="020B0600070205080204" pitchFamily="50" charset="-128"/>
                          <a:cs typeface="Calibri" panose="020F0502020204030204" pitchFamily="34" charset="0"/>
                        </a:rPr>
                        <a:t>件</a:t>
                      </a:r>
                      <a:r>
                        <a:rPr kumimoji="1" lang="en-US" altLang="ja-JP" sz="1200" b="0" i="0" u="none" strike="noStrike" kern="1200" cap="none" spc="0" normalizeH="0" baseline="0" noProof="0" dirty="0">
                          <a:ln>
                            <a:noFill/>
                          </a:ln>
                          <a:solidFill>
                            <a:schemeClr val="tx1"/>
                          </a:solidFill>
                          <a:effectLst/>
                          <a:uLnTx/>
                          <a:uFillTx/>
                          <a:latin typeface="Calibri" panose="020F0502020204030204" pitchFamily="34" charset="0"/>
                          <a:ea typeface="ＭＳ Ｐゴシック" panose="020B0600070205080204" pitchFamily="50" charset="-128"/>
                          <a:cs typeface="Calibri" panose="020F0502020204030204" pitchFamily="34" charset="0"/>
                        </a:rPr>
                        <a:t>/ 13</a:t>
                      </a:r>
                      <a:r>
                        <a:rPr kumimoji="1" lang="ja-JP" altLang="en-US" sz="1200" b="0" i="0" u="none" strike="noStrike" kern="1200" cap="none" spc="0" normalizeH="0" baseline="0" noProof="0" dirty="0">
                          <a:ln>
                            <a:noFill/>
                          </a:ln>
                          <a:solidFill>
                            <a:schemeClr val="tx1"/>
                          </a:solidFill>
                          <a:effectLst/>
                          <a:uLnTx/>
                          <a:uFillTx/>
                          <a:latin typeface="Calibri" panose="020F0502020204030204" pitchFamily="34" charset="0"/>
                          <a:ea typeface="ＭＳ Ｐゴシック" panose="020B0600070205080204" pitchFamily="50" charset="-128"/>
                          <a:cs typeface="Calibri" panose="020F0502020204030204" pitchFamily="34" charset="0"/>
                        </a:rPr>
                        <a:t>件</a:t>
                      </a:r>
                      <a:endParaRPr kumimoji="1" lang="en-US" altLang="ja-JP" sz="1200" b="0" i="0" u="none" strike="noStrike" kern="1200" cap="none" spc="0" normalizeH="0" baseline="0" noProof="0" dirty="0">
                        <a:ln>
                          <a:noFill/>
                        </a:ln>
                        <a:solidFill>
                          <a:schemeClr val="tx1"/>
                        </a:solidFill>
                        <a:effectLst/>
                        <a:uLnTx/>
                        <a:uFillTx/>
                        <a:latin typeface="Calibri" panose="020F0502020204030204" pitchFamily="34" charset="0"/>
                        <a:ea typeface="ＭＳ Ｐゴシック" panose="020B0600070205080204" pitchFamily="50" charset="-128"/>
                        <a:cs typeface="Calibri" panose="020F0502020204030204" pitchFamily="34" charset="0"/>
                      </a:endParaRPr>
                    </a:p>
                    <a:p>
                      <a:pPr marL="72000" marR="0" lvl="0" indent="-45720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schemeClr val="tx1"/>
                          </a:solidFill>
                          <a:effectLst/>
                          <a:uLnTx/>
                          <a:uFillTx/>
                          <a:latin typeface="Calibri" panose="020F0502020204030204" pitchFamily="34" charset="0"/>
                          <a:ea typeface="ＭＳ Ｐゴシック" panose="020B0600070205080204" pitchFamily="50" charset="-128"/>
                          <a:cs typeface="Calibri" panose="020F0502020204030204" pitchFamily="34" charset="0"/>
                        </a:rPr>
                        <a:t>2015</a:t>
                      </a:r>
                      <a:r>
                        <a:rPr kumimoji="1" lang="ja-JP" altLang="en-US" sz="1200" b="0" i="0" u="none" strike="noStrike" kern="1200" cap="none" spc="0" normalizeH="0" baseline="0" noProof="0" dirty="0">
                          <a:ln>
                            <a:noFill/>
                          </a:ln>
                          <a:solidFill>
                            <a:schemeClr val="tx1"/>
                          </a:solidFill>
                          <a:effectLst/>
                          <a:uLnTx/>
                          <a:uFillTx/>
                          <a:latin typeface="Calibri" panose="020F0502020204030204" pitchFamily="34" charset="0"/>
                          <a:ea typeface="ＭＳ Ｐゴシック" panose="020B0600070205080204" pitchFamily="50" charset="-128"/>
                          <a:cs typeface="Calibri" panose="020F0502020204030204" pitchFamily="34" charset="0"/>
                        </a:rPr>
                        <a:t>年度：</a:t>
                      </a:r>
                      <a:r>
                        <a:rPr kumimoji="1" lang="en-US" altLang="ja-JP" sz="1200" b="0" i="0" u="none" strike="noStrike" kern="1200" cap="none" spc="0" normalizeH="0" baseline="0" noProof="0" dirty="0">
                          <a:ln>
                            <a:noFill/>
                          </a:ln>
                          <a:solidFill>
                            <a:schemeClr val="tx1"/>
                          </a:solidFill>
                          <a:effectLst/>
                          <a:uLnTx/>
                          <a:uFillTx/>
                          <a:latin typeface="Calibri" panose="020F0502020204030204" pitchFamily="34" charset="0"/>
                          <a:ea typeface="ＭＳ Ｐゴシック" panose="020B0600070205080204" pitchFamily="50" charset="-128"/>
                          <a:cs typeface="Calibri" panose="020F0502020204030204" pitchFamily="34" charset="0"/>
                        </a:rPr>
                        <a:t>  4</a:t>
                      </a:r>
                      <a:r>
                        <a:rPr kumimoji="1" lang="ja-JP" altLang="en-US" sz="1200" b="0" i="0" u="none" strike="noStrike" kern="1200" cap="none" spc="0" normalizeH="0" baseline="0" noProof="0" dirty="0">
                          <a:ln>
                            <a:noFill/>
                          </a:ln>
                          <a:solidFill>
                            <a:schemeClr val="tx1"/>
                          </a:solidFill>
                          <a:effectLst/>
                          <a:uLnTx/>
                          <a:uFillTx/>
                          <a:latin typeface="Calibri" panose="020F0502020204030204" pitchFamily="34" charset="0"/>
                          <a:ea typeface="ＭＳ Ｐゴシック" panose="020B0600070205080204" pitchFamily="50" charset="-128"/>
                          <a:cs typeface="Calibri" panose="020F0502020204030204" pitchFamily="34" charset="0"/>
                        </a:rPr>
                        <a:t>件</a:t>
                      </a:r>
                      <a:r>
                        <a:rPr kumimoji="1" lang="en-US" altLang="ja-JP" sz="1200" b="0" i="0" u="none" strike="noStrike" kern="1200" cap="none" spc="0" normalizeH="0" baseline="0" noProof="0" dirty="0">
                          <a:ln>
                            <a:noFill/>
                          </a:ln>
                          <a:solidFill>
                            <a:schemeClr val="tx1"/>
                          </a:solidFill>
                          <a:effectLst/>
                          <a:uLnTx/>
                          <a:uFillTx/>
                          <a:latin typeface="Calibri" panose="020F0502020204030204" pitchFamily="34" charset="0"/>
                          <a:ea typeface="ＭＳ Ｐゴシック" panose="020B0600070205080204" pitchFamily="50" charset="-128"/>
                          <a:cs typeface="Calibri" panose="020F0502020204030204" pitchFamily="34" charset="0"/>
                        </a:rPr>
                        <a:t>/  5</a:t>
                      </a:r>
                      <a:r>
                        <a:rPr kumimoji="1" lang="ja-JP" altLang="en-US" sz="1200" b="0" i="0" u="none" strike="noStrike" kern="1200" cap="none" spc="0" normalizeH="0" baseline="0" noProof="0" dirty="0">
                          <a:ln>
                            <a:noFill/>
                          </a:ln>
                          <a:solidFill>
                            <a:schemeClr val="tx1"/>
                          </a:solidFill>
                          <a:effectLst/>
                          <a:uLnTx/>
                          <a:uFillTx/>
                          <a:latin typeface="Calibri" panose="020F0502020204030204" pitchFamily="34" charset="0"/>
                          <a:ea typeface="ＭＳ Ｐゴシック" panose="020B0600070205080204" pitchFamily="50" charset="-128"/>
                          <a:cs typeface="Calibri" panose="020F0502020204030204" pitchFamily="34" charset="0"/>
                        </a:rPr>
                        <a:t>件</a:t>
                      </a:r>
                      <a:endParaRPr kumimoji="1" lang="en-US" altLang="ja-JP" sz="1200" b="0" i="0" u="none" strike="noStrike" kern="1200" cap="none" spc="0" normalizeH="0" baseline="0" noProof="0" dirty="0">
                        <a:ln>
                          <a:noFill/>
                        </a:ln>
                        <a:solidFill>
                          <a:schemeClr val="tx1"/>
                        </a:solidFill>
                        <a:effectLst/>
                        <a:uLnTx/>
                        <a:uFillTx/>
                        <a:latin typeface="Calibri" panose="020F0502020204030204" pitchFamily="34" charset="0"/>
                        <a:ea typeface="ＭＳ Ｐゴシック" panose="020B0600070205080204" pitchFamily="50" charset="-128"/>
                        <a:cs typeface="Calibri" panose="020F0502020204030204" pitchFamily="34" charset="0"/>
                      </a:endParaRPr>
                    </a:p>
                    <a:p>
                      <a:pPr marL="72000" marR="0" lvl="0" indent="-45720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schemeClr val="tx1"/>
                          </a:solidFill>
                          <a:effectLst/>
                          <a:uLnTx/>
                          <a:uFillTx/>
                          <a:latin typeface="Calibri" panose="020F0502020204030204" pitchFamily="34" charset="0"/>
                          <a:ea typeface="ＭＳ Ｐゴシック" panose="020B0600070205080204" pitchFamily="50" charset="-128"/>
                          <a:cs typeface="Calibri" panose="020F0502020204030204" pitchFamily="34" charset="0"/>
                        </a:rPr>
                        <a:t>2016</a:t>
                      </a:r>
                      <a:r>
                        <a:rPr kumimoji="1" lang="ja-JP" altLang="en-US" sz="1200" b="0" i="0" u="none" strike="noStrike" kern="1200" cap="none" spc="0" normalizeH="0" baseline="0" noProof="0" dirty="0">
                          <a:ln>
                            <a:noFill/>
                          </a:ln>
                          <a:solidFill>
                            <a:schemeClr val="tx1"/>
                          </a:solidFill>
                          <a:effectLst/>
                          <a:uLnTx/>
                          <a:uFillTx/>
                          <a:latin typeface="Calibri" panose="020F0502020204030204" pitchFamily="34" charset="0"/>
                          <a:ea typeface="ＭＳ Ｐゴシック" panose="020B0600070205080204" pitchFamily="50" charset="-128"/>
                          <a:cs typeface="Calibri" panose="020F0502020204030204" pitchFamily="34" charset="0"/>
                        </a:rPr>
                        <a:t>年度：  </a:t>
                      </a:r>
                      <a:r>
                        <a:rPr kumimoji="1" lang="en-US" altLang="ja-JP" sz="1200" b="0" i="0" u="none" strike="noStrike" kern="1200" cap="none" spc="0" normalizeH="0" baseline="0" noProof="0" dirty="0">
                          <a:ln>
                            <a:noFill/>
                          </a:ln>
                          <a:solidFill>
                            <a:schemeClr val="tx1"/>
                          </a:solidFill>
                          <a:effectLst/>
                          <a:uLnTx/>
                          <a:uFillTx/>
                          <a:latin typeface="Calibri" panose="020F0502020204030204" pitchFamily="34" charset="0"/>
                          <a:ea typeface="ＭＳ Ｐゴシック" panose="020B0600070205080204" pitchFamily="50" charset="-128"/>
                          <a:cs typeface="Calibri" panose="020F0502020204030204" pitchFamily="34" charset="0"/>
                        </a:rPr>
                        <a:t>7</a:t>
                      </a:r>
                      <a:r>
                        <a:rPr kumimoji="1" lang="ja-JP" altLang="en-US" sz="1200" b="0" i="0" u="none" strike="noStrike" kern="1200" cap="none" spc="0" normalizeH="0" baseline="0" noProof="0" dirty="0">
                          <a:ln>
                            <a:noFill/>
                          </a:ln>
                          <a:solidFill>
                            <a:schemeClr val="tx1"/>
                          </a:solidFill>
                          <a:effectLst/>
                          <a:uLnTx/>
                          <a:uFillTx/>
                          <a:latin typeface="Calibri" panose="020F0502020204030204" pitchFamily="34" charset="0"/>
                          <a:ea typeface="ＭＳ Ｐゴシック" panose="020B0600070205080204" pitchFamily="50" charset="-128"/>
                          <a:cs typeface="Calibri" panose="020F0502020204030204" pitchFamily="34" charset="0"/>
                        </a:rPr>
                        <a:t>件</a:t>
                      </a:r>
                      <a:r>
                        <a:rPr kumimoji="1" lang="en-US" altLang="ja-JP" sz="1200" b="0" i="0" u="none" strike="noStrike" kern="1200" cap="none" spc="0" normalizeH="0" baseline="0" noProof="0" dirty="0">
                          <a:ln>
                            <a:noFill/>
                          </a:ln>
                          <a:solidFill>
                            <a:schemeClr val="tx1"/>
                          </a:solidFill>
                          <a:effectLst/>
                          <a:uLnTx/>
                          <a:uFillTx/>
                          <a:latin typeface="Calibri" panose="020F0502020204030204" pitchFamily="34" charset="0"/>
                          <a:ea typeface="ＭＳ Ｐゴシック" panose="020B0600070205080204" pitchFamily="50" charset="-128"/>
                          <a:cs typeface="Calibri" panose="020F0502020204030204" pitchFamily="34" charset="0"/>
                        </a:rPr>
                        <a:t>/  9</a:t>
                      </a:r>
                      <a:r>
                        <a:rPr kumimoji="1" lang="ja-JP" altLang="en-US" sz="1200" b="0" i="0" u="none" strike="noStrike" kern="1200" cap="none" spc="0" normalizeH="0" baseline="0" noProof="0" dirty="0">
                          <a:ln>
                            <a:noFill/>
                          </a:ln>
                          <a:solidFill>
                            <a:schemeClr val="tx1"/>
                          </a:solidFill>
                          <a:effectLst/>
                          <a:uLnTx/>
                          <a:uFillTx/>
                          <a:latin typeface="Calibri" panose="020F0502020204030204" pitchFamily="34" charset="0"/>
                          <a:ea typeface="ＭＳ Ｐゴシック" panose="020B0600070205080204" pitchFamily="50" charset="-128"/>
                          <a:cs typeface="Calibri" panose="020F0502020204030204" pitchFamily="34" charset="0"/>
                        </a:rPr>
                        <a:t>件</a:t>
                      </a:r>
                      <a:endParaRPr kumimoji="1" lang="en-US" altLang="ja-JP" sz="1200" b="0" i="0" u="none" strike="noStrike" kern="1200" cap="none" spc="0" normalizeH="0" baseline="0" noProof="0" dirty="0">
                        <a:ln>
                          <a:noFill/>
                        </a:ln>
                        <a:solidFill>
                          <a:schemeClr val="tx1"/>
                        </a:solidFill>
                        <a:effectLst/>
                        <a:uLnTx/>
                        <a:uFillTx/>
                        <a:latin typeface="Calibri" panose="020F0502020204030204" pitchFamily="34" charset="0"/>
                        <a:ea typeface="ＭＳ Ｐゴシック" panose="020B0600070205080204" pitchFamily="50" charset="-128"/>
                        <a:cs typeface="Calibri" panose="020F0502020204030204" pitchFamily="34" charset="0"/>
                      </a:endParaRPr>
                    </a:p>
                    <a:p>
                      <a:pPr marL="72000" marR="0" lvl="0" indent="-45720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schemeClr val="tx1"/>
                          </a:solidFill>
                          <a:effectLst/>
                          <a:uLnTx/>
                          <a:uFillTx/>
                          <a:latin typeface="Calibri" panose="020F0502020204030204" pitchFamily="34" charset="0"/>
                          <a:ea typeface="ＭＳ Ｐゴシック" panose="020B0600070205080204" pitchFamily="50" charset="-128"/>
                          <a:cs typeface="Calibri" panose="020F0502020204030204" pitchFamily="34" charset="0"/>
                        </a:rPr>
                        <a:t>2017</a:t>
                      </a:r>
                      <a:r>
                        <a:rPr kumimoji="1" lang="ja-JP" altLang="en-US" sz="1200" b="0" i="0" u="none" strike="noStrike" kern="1200" cap="none" spc="0" normalizeH="0" baseline="0" noProof="0" dirty="0">
                          <a:ln>
                            <a:noFill/>
                          </a:ln>
                          <a:solidFill>
                            <a:schemeClr val="tx1"/>
                          </a:solidFill>
                          <a:effectLst/>
                          <a:uLnTx/>
                          <a:uFillTx/>
                          <a:latin typeface="Calibri" panose="020F0502020204030204" pitchFamily="34" charset="0"/>
                          <a:ea typeface="ＭＳ Ｐゴシック" panose="020B0600070205080204" pitchFamily="50" charset="-128"/>
                          <a:cs typeface="Calibri" panose="020F0502020204030204" pitchFamily="34" charset="0"/>
                        </a:rPr>
                        <a:t>年度：</a:t>
                      </a:r>
                      <a:r>
                        <a:rPr kumimoji="1" lang="en-US" altLang="ja-JP" sz="1200" b="0" i="0" u="none" strike="noStrike" kern="1200" cap="none" spc="0" normalizeH="0" baseline="0" noProof="0" dirty="0">
                          <a:ln>
                            <a:noFill/>
                          </a:ln>
                          <a:solidFill>
                            <a:schemeClr val="tx1"/>
                          </a:solidFill>
                          <a:effectLst/>
                          <a:uLnTx/>
                          <a:uFillTx/>
                          <a:latin typeface="Calibri" panose="020F0502020204030204" pitchFamily="34" charset="0"/>
                          <a:ea typeface="ＭＳ Ｐゴシック" panose="020B0600070205080204" pitchFamily="50" charset="-128"/>
                          <a:cs typeface="Calibri" panose="020F0502020204030204" pitchFamily="34" charset="0"/>
                        </a:rPr>
                        <a:t>  3</a:t>
                      </a:r>
                      <a:r>
                        <a:rPr kumimoji="1" lang="ja-JP" altLang="en-US" sz="1200" b="0" i="0" u="none" strike="noStrike" kern="1200" cap="none" spc="0" normalizeH="0" baseline="0" noProof="0" dirty="0">
                          <a:ln>
                            <a:noFill/>
                          </a:ln>
                          <a:solidFill>
                            <a:schemeClr val="tx1"/>
                          </a:solidFill>
                          <a:effectLst/>
                          <a:uLnTx/>
                          <a:uFillTx/>
                          <a:latin typeface="Calibri" panose="020F0502020204030204" pitchFamily="34" charset="0"/>
                          <a:ea typeface="ＭＳ Ｐゴシック" panose="020B0600070205080204" pitchFamily="50" charset="-128"/>
                          <a:cs typeface="Calibri" panose="020F0502020204030204" pitchFamily="34" charset="0"/>
                        </a:rPr>
                        <a:t>件</a:t>
                      </a:r>
                      <a:r>
                        <a:rPr kumimoji="1" lang="en-US" altLang="ja-JP" sz="1200" b="0" i="0" u="none" strike="noStrike" kern="1200" cap="none" spc="0" normalizeH="0" baseline="0" noProof="0" dirty="0">
                          <a:ln>
                            <a:noFill/>
                          </a:ln>
                          <a:solidFill>
                            <a:schemeClr val="tx1"/>
                          </a:solidFill>
                          <a:effectLst/>
                          <a:uLnTx/>
                          <a:uFillTx/>
                          <a:latin typeface="Calibri" panose="020F0502020204030204" pitchFamily="34" charset="0"/>
                          <a:ea typeface="ＭＳ Ｐゴシック" panose="020B0600070205080204" pitchFamily="50" charset="-128"/>
                          <a:cs typeface="Calibri" panose="020F0502020204030204" pitchFamily="34" charset="0"/>
                        </a:rPr>
                        <a:t>/  5</a:t>
                      </a:r>
                      <a:r>
                        <a:rPr kumimoji="1" lang="ja-JP" altLang="en-US" sz="1200" b="0" i="0" u="none" strike="noStrike" kern="1200" cap="none" spc="0" normalizeH="0" baseline="0" noProof="0" dirty="0">
                          <a:ln>
                            <a:noFill/>
                          </a:ln>
                          <a:solidFill>
                            <a:schemeClr val="tx1"/>
                          </a:solidFill>
                          <a:effectLst/>
                          <a:uLnTx/>
                          <a:uFillTx/>
                          <a:latin typeface="Calibri" panose="020F0502020204030204" pitchFamily="34" charset="0"/>
                          <a:ea typeface="ＭＳ Ｐゴシック" panose="020B0600070205080204" pitchFamily="50" charset="-128"/>
                          <a:cs typeface="Calibri" panose="020F0502020204030204" pitchFamily="34" charset="0"/>
                        </a:rPr>
                        <a:t>件</a:t>
                      </a:r>
                      <a:endParaRPr kumimoji="1" lang="en-US" altLang="ja-JP" sz="1200" b="0" i="0" u="none" strike="noStrike" kern="1200" cap="none" spc="0" normalizeH="0" baseline="0" noProof="0" dirty="0">
                        <a:ln>
                          <a:noFill/>
                        </a:ln>
                        <a:solidFill>
                          <a:schemeClr val="tx1"/>
                        </a:solidFill>
                        <a:effectLst/>
                        <a:uLnTx/>
                        <a:uFillTx/>
                        <a:latin typeface="Calibri" panose="020F0502020204030204" pitchFamily="34" charset="0"/>
                        <a:ea typeface="ＭＳ Ｐゴシック" panose="020B0600070205080204" pitchFamily="50" charset="-128"/>
                        <a:cs typeface="Calibri" panose="020F0502020204030204" pitchFamily="34" charset="0"/>
                      </a:endParaRPr>
                    </a:p>
                    <a:p>
                      <a:pPr marL="72000" marR="0" lvl="0" indent="-45720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schemeClr val="tx1"/>
                          </a:solidFill>
                          <a:effectLst/>
                          <a:uLnTx/>
                          <a:uFillTx/>
                          <a:latin typeface="Calibri" panose="020F0502020204030204" pitchFamily="34" charset="0"/>
                          <a:ea typeface="ＭＳ Ｐゴシック" panose="020B0600070205080204" pitchFamily="50" charset="-128"/>
                          <a:cs typeface="Calibri" panose="020F0502020204030204" pitchFamily="34" charset="0"/>
                        </a:rPr>
                        <a:t>2018</a:t>
                      </a:r>
                      <a:r>
                        <a:rPr kumimoji="1" lang="ja-JP" altLang="en-US" sz="1200" b="0" i="0" u="none" strike="noStrike" kern="1200" cap="none" spc="0" normalizeH="0" baseline="0" noProof="0" dirty="0">
                          <a:ln>
                            <a:noFill/>
                          </a:ln>
                          <a:solidFill>
                            <a:schemeClr val="tx1"/>
                          </a:solidFill>
                          <a:effectLst/>
                          <a:uLnTx/>
                          <a:uFillTx/>
                          <a:latin typeface="Calibri" panose="020F0502020204030204" pitchFamily="34" charset="0"/>
                          <a:ea typeface="ＭＳ Ｐゴシック" panose="020B0600070205080204" pitchFamily="50" charset="-128"/>
                          <a:cs typeface="Calibri" panose="020F0502020204030204" pitchFamily="34" charset="0"/>
                        </a:rPr>
                        <a:t>年度：  </a:t>
                      </a:r>
                      <a:r>
                        <a:rPr kumimoji="1" lang="en-US" altLang="ja-JP" sz="1200" b="0" i="0" u="none" strike="noStrike" kern="1200" cap="none" spc="0" normalizeH="0" baseline="0" noProof="0" dirty="0">
                          <a:ln>
                            <a:noFill/>
                          </a:ln>
                          <a:solidFill>
                            <a:schemeClr val="tx1"/>
                          </a:solidFill>
                          <a:effectLst/>
                          <a:uLnTx/>
                          <a:uFillTx/>
                          <a:latin typeface="Calibri" panose="020F0502020204030204" pitchFamily="34" charset="0"/>
                          <a:ea typeface="ＭＳ Ｐゴシック" panose="020B0600070205080204" pitchFamily="50" charset="-128"/>
                          <a:cs typeface="Calibri" panose="020F0502020204030204" pitchFamily="34" charset="0"/>
                        </a:rPr>
                        <a:t>2</a:t>
                      </a:r>
                      <a:r>
                        <a:rPr kumimoji="1" lang="ja-JP" altLang="en-US" sz="1200" b="0" i="0" u="none" strike="noStrike" kern="1200" cap="none" spc="0" normalizeH="0" baseline="0" noProof="0" dirty="0">
                          <a:ln>
                            <a:noFill/>
                          </a:ln>
                          <a:solidFill>
                            <a:schemeClr val="tx1"/>
                          </a:solidFill>
                          <a:effectLst/>
                          <a:uLnTx/>
                          <a:uFillTx/>
                          <a:latin typeface="Calibri" panose="020F0502020204030204" pitchFamily="34" charset="0"/>
                          <a:ea typeface="ＭＳ Ｐゴシック" panose="020B0600070205080204" pitchFamily="50" charset="-128"/>
                          <a:cs typeface="Calibri" panose="020F0502020204030204" pitchFamily="34" charset="0"/>
                        </a:rPr>
                        <a:t>件</a:t>
                      </a:r>
                      <a:r>
                        <a:rPr kumimoji="1" lang="en-US" altLang="ja-JP" sz="1200" b="0" i="0" u="none" strike="noStrike" kern="1200" cap="none" spc="0" normalizeH="0" baseline="0" noProof="0" dirty="0">
                          <a:ln>
                            <a:noFill/>
                          </a:ln>
                          <a:solidFill>
                            <a:schemeClr val="tx1"/>
                          </a:solidFill>
                          <a:effectLst/>
                          <a:uLnTx/>
                          <a:uFillTx/>
                          <a:latin typeface="Calibri" panose="020F0502020204030204" pitchFamily="34" charset="0"/>
                          <a:ea typeface="ＭＳ Ｐゴシック" panose="020B0600070205080204" pitchFamily="50" charset="-128"/>
                          <a:cs typeface="Calibri" panose="020F0502020204030204" pitchFamily="34" charset="0"/>
                        </a:rPr>
                        <a:t>/</a:t>
                      </a:r>
                      <a:r>
                        <a:rPr kumimoji="1" lang="ja-JP" altLang="en-US" sz="1200" b="0" i="0" u="none" strike="noStrike" kern="1200" cap="none" spc="0" normalizeH="0" baseline="0" noProof="0" dirty="0">
                          <a:ln>
                            <a:noFill/>
                          </a:ln>
                          <a:solidFill>
                            <a:schemeClr val="tx1"/>
                          </a:solidFill>
                          <a:effectLst/>
                          <a:uLnTx/>
                          <a:uFillTx/>
                          <a:latin typeface="Calibri" panose="020F0502020204030204" pitchFamily="34" charset="0"/>
                          <a:ea typeface="ＭＳ Ｐゴシック" panose="020B0600070205080204" pitchFamily="50" charset="-128"/>
                          <a:cs typeface="Calibri" panose="020F0502020204030204" pitchFamily="34" charset="0"/>
                        </a:rPr>
                        <a:t>  </a:t>
                      </a:r>
                      <a:r>
                        <a:rPr kumimoji="1" lang="en-US" altLang="ja-JP" sz="1200" b="0" i="0" u="none" strike="noStrike" kern="1200" cap="none" spc="0" normalizeH="0" baseline="0" noProof="0" dirty="0">
                          <a:ln>
                            <a:noFill/>
                          </a:ln>
                          <a:solidFill>
                            <a:schemeClr val="tx1"/>
                          </a:solidFill>
                          <a:effectLst/>
                          <a:uLnTx/>
                          <a:uFillTx/>
                          <a:latin typeface="Calibri" panose="020F0502020204030204" pitchFamily="34" charset="0"/>
                          <a:ea typeface="ＭＳ Ｐゴシック" panose="020B0600070205080204" pitchFamily="50" charset="-128"/>
                          <a:cs typeface="Calibri" panose="020F0502020204030204" pitchFamily="34" charset="0"/>
                        </a:rPr>
                        <a:t>4</a:t>
                      </a:r>
                      <a:r>
                        <a:rPr kumimoji="1" lang="ja-JP" altLang="en-US" sz="1200" b="0" i="0" u="none" strike="noStrike" kern="1200" cap="none" spc="0" normalizeH="0" baseline="0" noProof="0" dirty="0">
                          <a:ln>
                            <a:noFill/>
                          </a:ln>
                          <a:solidFill>
                            <a:schemeClr val="tx1"/>
                          </a:solidFill>
                          <a:effectLst/>
                          <a:uLnTx/>
                          <a:uFillTx/>
                          <a:latin typeface="Calibri" panose="020F0502020204030204" pitchFamily="34" charset="0"/>
                          <a:ea typeface="ＭＳ Ｐゴシック" panose="020B0600070205080204" pitchFamily="50" charset="-128"/>
                          <a:cs typeface="Calibri" panose="020F0502020204030204" pitchFamily="34" charset="0"/>
                        </a:rPr>
                        <a:t>件</a:t>
                      </a:r>
                      <a:endParaRPr kumimoji="1" lang="en-US" altLang="ja-JP" sz="1200" b="0" i="0" u="none" strike="noStrike" kern="1200" cap="none" spc="0" normalizeH="0" baseline="0" noProof="0" dirty="0">
                        <a:ln>
                          <a:noFill/>
                        </a:ln>
                        <a:solidFill>
                          <a:schemeClr val="tx1"/>
                        </a:solidFill>
                        <a:effectLst/>
                        <a:uLnTx/>
                        <a:uFillTx/>
                        <a:latin typeface="Calibri" panose="020F0502020204030204" pitchFamily="34" charset="0"/>
                        <a:ea typeface="ＭＳ Ｐゴシック" panose="020B0600070205080204" pitchFamily="50" charset="-128"/>
                        <a:cs typeface="Calibri" panose="020F0502020204030204" pitchFamily="34" charset="0"/>
                      </a:endParaRPr>
                    </a:p>
                    <a:p>
                      <a:pPr marL="72000" marR="0" lvl="0" indent="-45720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schemeClr val="tx1"/>
                          </a:solidFill>
                          <a:effectLst/>
                          <a:uLnTx/>
                          <a:uFillTx/>
                          <a:latin typeface="Calibri" panose="020F0502020204030204" pitchFamily="34" charset="0"/>
                          <a:ea typeface="ＭＳ Ｐゴシック" panose="020B0600070205080204" pitchFamily="50" charset="-128"/>
                          <a:cs typeface="Calibri" panose="020F0502020204030204" pitchFamily="34" charset="0"/>
                        </a:rPr>
                        <a:t>2019</a:t>
                      </a:r>
                      <a:r>
                        <a:rPr kumimoji="1" lang="ja-JP" altLang="en-US" sz="1200" b="0" i="0" u="none" strike="noStrike" kern="1200" cap="none" spc="0" normalizeH="0" baseline="0" noProof="0" dirty="0">
                          <a:ln>
                            <a:noFill/>
                          </a:ln>
                          <a:solidFill>
                            <a:schemeClr val="tx1"/>
                          </a:solidFill>
                          <a:effectLst/>
                          <a:uLnTx/>
                          <a:uFillTx/>
                          <a:latin typeface="Calibri" panose="020F0502020204030204" pitchFamily="34" charset="0"/>
                          <a:ea typeface="ＭＳ Ｐゴシック" panose="020B0600070205080204" pitchFamily="50" charset="-128"/>
                          <a:cs typeface="Calibri" panose="020F0502020204030204" pitchFamily="34" charset="0"/>
                        </a:rPr>
                        <a:t>年度：  </a:t>
                      </a:r>
                      <a:r>
                        <a:rPr kumimoji="1" lang="en-US" altLang="ja-JP" sz="1200" b="0" i="0" u="none" strike="noStrike" kern="1200" cap="none" spc="0" normalizeH="0" baseline="0" noProof="0" dirty="0">
                          <a:ln>
                            <a:noFill/>
                          </a:ln>
                          <a:solidFill>
                            <a:schemeClr val="tx1"/>
                          </a:solidFill>
                          <a:effectLst/>
                          <a:uLnTx/>
                          <a:uFillTx/>
                          <a:latin typeface="Calibri" panose="020F0502020204030204" pitchFamily="34" charset="0"/>
                          <a:ea typeface="ＭＳ Ｐゴシック" panose="020B0600070205080204" pitchFamily="50" charset="-128"/>
                          <a:cs typeface="Calibri" panose="020F0502020204030204" pitchFamily="34" charset="0"/>
                        </a:rPr>
                        <a:t>6</a:t>
                      </a:r>
                      <a:r>
                        <a:rPr kumimoji="1" lang="ja-JP" altLang="en-US" sz="1200" b="0" i="0" u="none" strike="noStrike" kern="1200" cap="none" spc="0" normalizeH="0" baseline="0" noProof="0" dirty="0">
                          <a:ln>
                            <a:noFill/>
                          </a:ln>
                          <a:solidFill>
                            <a:schemeClr val="tx1"/>
                          </a:solidFill>
                          <a:effectLst/>
                          <a:uLnTx/>
                          <a:uFillTx/>
                          <a:latin typeface="Calibri" panose="020F0502020204030204" pitchFamily="34" charset="0"/>
                          <a:ea typeface="ＭＳ Ｐゴシック" panose="020B0600070205080204" pitchFamily="50" charset="-128"/>
                          <a:cs typeface="Calibri" panose="020F0502020204030204" pitchFamily="34" charset="0"/>
                        </a:rPr>
                        <a:t>件</a:t>
                      </a:r>
                      <a:r>
                        <a:rPr kumimoji="1" lang="en-US" altLang="ja-JP" sz="1200" b="0" i="0" u="none" strike="noStrike" kern="1200" cap="none" spc="0" normalizeH="0" baseline="0" noProof="0" dirty="0">
                          <a:ln>
                            <a:noFill/>
                          </a:ln>
                          <a:solidFill>
                            <a:schemeClr val="tx1"/>
                          </a:solidFill>
                          <a:effectLst/>
                          <a:uLnTx/>
                          <a:uFillTx/>
                          <a:latin typeface="Calibri" panose="020F0502020204030204" pitchFamily="34" charset="0"/>
                          <a:ea typeface="ＭＳ Ｐゴシック" panose="020B0600070205080204" pitchFamily="50" charset="-128"/>
                          <a:cs typeface="Calibri" panose="020F0502020204030204" pitchFamily="34" charset="0"/>
                        </a:rPr>
                        <a:t>/</a:t>
                      </a:r>
                      <a:r>
                        <a:rPr kumimoji="1" lang="ja-JP" altLang="en-US" sz="1200" b="0" i="0" u="none" strike="noStrike" kern="1200" cap="none" spc="0" normalizeH="0" baseline="0" noProof="0" dirty="0">
                          <a:ln>
                            <a:noFill/>
                          </a:ln>
                          <a:solidFill>
                            <a:schemeClr val="tx1"/>
                          </a:solidFill>
                          <a:effectLst/>
                          <a:uLnTx/>
                          <a:uFillTx/>
                          <a:latin typeface="Calibri" panose="020F0502020204030204" pitchFamily="34" charset="0"/>
                          <a:ea typeface="ＭＳ Ｐゴシック" panose="020B0600070205080204" pitchFamily="50" charset="-128"/>
                          <a:cs typeface="Calibri" panose="020F0502020204030204" pitchFamily="34" charset="0"/>
                        </a:rPr>
                        <a:t>  </a:t>
                      </a:r>
                      <a:r>
                        <a:rPr kumimoji="1" lang="en-US" altLang="ja-JP" sz="1200" b="0" i="0" u="none" strike="noStrike" kern="1200" cap="none" spc="0" normalizeH="0" baseline="0" noProof="0" dirty="0">
                          <a:ln>
                            <a:noFill/>
                          </a:ln>
                          <a:solidFill>
                            <a:schemeClr val="tx1"/>
                          </a:solidFill>
                          <a:effectLst/>
                          <a:uLnTx/>
                          <a:uFillTx/>
                          <a:latin typeface="Calibri" panose="020F0502020204030204" pitchFamily="34" charset="0"/>
                          <a:ea typeface="ＭＳ Ｐゴシック" panose="020B0600070205080204" pitchFamily="50" charset="-128"/>
                          <a:cs typeface="Calibri" panose="020F0502020204030204" pitchFamily="34" charset="0"/>
                        </a:rPr>
                        <a:t>8</a:t>
                      </a:r>
                      <a:r>
                        <a:rPr kumimoji="1" lang="ja-JP" altLang="en-US" sz="1200" b="0" i="0" u="none" strike="noStrike" kern="1200" cap="none" spc="0" normalizeH="0" baseline="0" noProof="0" dirty="0">
                          <a:ln>
                            <a:noFill/>
                          </a:ln>
                          <a:solidFill>
                            <a:schemeClr val="tx1"/>
                          </a:solidFill>
                          <a:effectLst/>
                          <a:uLnTx/>
                          <a:uFillTx/>
                          <a:latin typeface="Calibri" panose="020F0502020204030204" pitchFamily="34" charset="0"/>
                          <a:ea typeface="ＭＳ Ｐゴシック" panose="020B0600070205080204" pitchFamily="50" charset="-128"/>
                          <a:cs typeface="Calibri" panose="020F0502020204030204" pitchFamily="34" charset="0"/>
                        </a:rPr>
                        <a:t>件</a:t>
                      </a:r>
                      <a:endParaRPr kumimoji="1" lang="en-US" altLang="ja-JP" sz="1200" b="0" i="0" u="none" strike="noStrike" kern="1200" cap="none" spc="0" normalizeH="0" baseline="0" noProof="0" dirty="0">
                        <a:ln>
                          <a:noFill/>
                        </a:ln>
                        <a:solidFill>
                          <a:schemeClr val="tx1"/>
                        </a:solidFill>
                        <a:effectLst/>
                        <a:uLnTx/>
                        <a:uFillTx/>
                        <a:latin typeface="Calibri" panose="020F0502020204030204" pitchFamily="34" charset="0"/>
                        <a:ea typeface="ＭＳ Ｐゴシック" panose="020B0600070205080204" pitchFamily="50" charset="-128"/>
                        <a:cs typeface="Calibri" panose="020F0502020204030204" pitchFamily="34" charset="0"/>
                      </a:endParaRPr>
                    </a:p>
                    <a:p>
                      <a:pPr marL="72000" marR="0" lvl="0" indent="-45720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schemeClr val="tx1"/>
                          </a:solidFill>
                          <a:effectLst/>
                          <a:uLnTx/>
                          <a:uFillTx/>
                          <a:latin typeface="Calibri" panose="020F0502020204030204" pitchFamily="34" charset="0"/>
                          <a:ea typeface="ＭＳ Ｐゴシック" panose="020B0600070205080204" pitchFamily="50" charset="-128"/>
                          <a:cs typeface="Calibri" panose="020F0502020204030204" pitchFamily="34" charset="0"/>
                        </a:rPr>
                        <a:t>2020</a:t>
                      </a:r>
                      <a:r>
                        <a:rPr kumimoji="1" lang="ja-JP" altLang="en-US" sz="1200" b="0" i="0" u="none" strike="noStrike" kern="1200" cap="none" spc="0" normalizeH="0" baseline="0" noProof="0" dirty="0">
                          <a:ln>
                            <a:noFill/>
                          </a:ln>
                          <a:solidFill>
                            <a:schemeClr val="tx1"/>
                          </a:solidFill>
                          <a:effectLst/>
                          <a:uLnTx/>
                          <a:uFillTx/>
                          <a:latin typeface="Calibri" panose="020F0502020204030204" pitchFamily="34" charset="0"/>
                          <a:ea typeface="ＭＳ Ｐゴシック" panose="020B0600070205080204" pitchFamily="50" charset="-128"/>
                          <a:cs typeface="Calibri" panose="020F0502020204030204" pitchFamily="34" charset="0"/>
                        </a:rPr>
                        <a:t>年度：  </a:t>
                      </a:r>
                      <a:r>
                        <a:rPr kumimoji="1" lang="en-US" altLang="ja-JP" sz="1200" b="0" i="0" u="none" strike="noStrike" kern="1200" cap="none" spc="0" normalizeH="0" baseline="0" noProof="0" dirty="0">
                          <a:ln>
                            <a:noFill/>
                          </a:ln>
                          <a:solidFill>
                            <a:schemeClr val="tx1"/>
                          </a:solidFill>
                          <a:effectLst/>
                          <a:uLnTx/>
                          <a:uFillTx/>
                          <a:latin typeface="Calibri" panose="020F0502020204030204" pitchFamily="34" charset="0"/>
                          <a:ea typeface="ＭＳ Ｐゴシック" panose="020B0600070205080204" pitchFamily="50" charset="-128"/>
                          <a:cs typeface="Calibri" panose="020F0502020204030204" pitchFamily="34" charset="0"/>
                        </a:rPr>
                        <a:t>3</a:t>
                      </a:r>
                      <a:r>
                        <a:rPr kumimoji="1" lang="ja-JP" altLang="en-US" sz="1200" b="0" i="0" u="none" strike="noStrike" kern="1200" cap="none" spc="0" normalizeH="0" baseline="0" noProof="0" dirty="0">
                          <a:ln>
                            <a:noFill/>
                          </a:ln>
                          <a:solidFill>
                            <a:schemeClr val="tx1"/>
                          </a:solidFill>
                          <a:effectLst/>
                          <a:uLnTx/>
                          <a:uFillTx/>
                          <a:latin typeface="Calibri" panose="020F0502020204030204" pitchFamily="34" charset="0"/>
                          <a:ea typeface="ＭＳ Ｐゴシック" panose="020B0600070205080204" pitchFamily="50" charset="-128"/>
                          <a:cs typeface="Calibri" panose="020F0502020204030204" pitchFamily="34" charset="0"/>
                        </a:rPr>
                        <a:t>件</a:t>
                      </a:r>
                      <a:r>
                        <a:rPr kumimoji="1" lang="en-US" altLang="ja-JP" sz="1200" b="0" i="0" u="none" strike="noStrike" kern="1200" cap="none" spc="0" normalizeH="0" baseline="0" noProof="0" dirty="0">
                          <a:ln>
                            <a:noFill/>
                          </a:ln>
                          <a:solidFill>
                            <a:schemeClr val="tx1"/>
                          </a:solidFill>
                          <a:effectLst/>
                          <a:uLnTx/>
                          <a:uFillTx/>
                          <a:latin typeface="Calibri" panose="020F0502020204030204" pitchFamily="34" charset="0"/>
                          <a:ea typeface="ＭＳ Ｐゴシック" panose="020B0600070205080204" pitchFamily="50" charset="-128"/>
                          <a:cs typeface="Calibri" panose="020F0502020204030204" pitchFamily="34" charset="0"/>
                        </a:rPr>
                        <a:t>/</a:t>
                      </a:r>
                      <a:r>
                        <a:rPr kumimoji="1" lang="ja-JP" altLang="en-US" sz="1200" b="0" i="0" u="none" strike="noStrike" kern="1200" cap="none" spc="0" normalizeH="0" baseline="0" noProof="0" dirty="0">
                          <a:ln>
                            <a:noFill/>
                          </a:ln>
                          <a:solidFill>
                            <a:schemeClr val="tx1"/>
                          </a:solidFill>
                          <a:effectLst/>
                          <a:uLnTx/>
                          <a:uFillTx/>
                          <a:latin typeface="Calibri" panose="020F0502020204030204" pitchFamily="34" charset="0"/>
                          <a:ea typeface="ＭＳ Ｐゴシック" panose="020B0600070205080204" pitchFamily="50" charset="-128"/>
                          <a:cs typeface="Calibri" panose="020F0502020204030204" pitchFamily="34" charset="0"/>
                        </a:rPr>
                        <a:t>  </a:t>
                      </a:r>
                      <a:r>
                        <a:rPr kumimoji="1" lang="en-US" altLang="ja-JP" sz="1200" b="0" i="0" u="none" strike="noStrike" kern="1200" cap="none" spc="0" normalizeH="0" baseline="0" noProof="0" dirty="0">
                          <a:ln>
                            <a:noFill/>
                          </a:ln>
                          <a:solidFill>
                            <a:schemeClr val="tx1"/>
                          </a:solidFill>
                          <a:effectLst/>
                          <a:uLnTx/>
                          <a:uFillTx/>
                          <a:latin typeface="Calibri" panose="020F0502020204030204" pitchFamily="34" charset="0"/>
                          <a:ea typeface="ＭＳ Ｐゴシック" panose="020B0600070205080204" pitchFamily="50" charset="-128"/>
                          <a:cs typeface="Calibri" panose="020F0502020204030204" pitchFamily="34" charset="0"/>
                        </a:rPr>
                        <a:t>4</a:t>
                      </a:r>
                      <a:r>
                        <a:rPr kumimoji="1" lang="ja-JP" altLang="en-US" sz="1200" b="0" i="0" u="none" strike="noStrike" kern="1200" cap="none" spc="0" normalizeH="0" baseline="0" noProof="0" dirty="0">
                          <a:ln>
                            <a:noFill/>
                          </a:ln>
                          <a:solidFill>
                            <a:schemeClr val="tx1"/>
                          </a:solidFill>
                          <a:effectLst/>
                          <a:uLnTx/>
                          <a:uFillTx/>
                          <a:latin typeface="Calibri" panose="020F0502020204030204" pitchFamily="34" charset="0"/>
                          <a:ea typeface="ＭＳ Ｐゴシック" panose="020B0600070205080204" pitchFamily="50" charset="-128"/>
                          <a:cs typeface="Calibri" panose="020F0502020204030204" pitchFamily="34" charset="0"/>
                        </a:rPr>
                        <a:t>件</a:t>
                      </a:r>
                      <a:endParaRPr kumimoji="1" lang="en-US" altLang="ja-JP" sz="1200" b="0" i="0" u="none" strike="noStrike" kern="1200" cap="none" spc="0" normalizeH="0" baseline="0" noProof="0" dirty="0">
                        <a:ln>
                          <a:noFill/>
                        </a:ln>
                        <a:solidFill>
                          <a:schemeClr val="tx1"/>
                        </a:solidFill>
                        <a:effectLst/>
                        <a:uLnTx/>
                        <a:uFillTx/>
                        <a:latin typeface="Calibri" panose="020F0502020204030204" pitchFamily="34" charset="0"/>
                        <a:ea typeface="ＭＳ Ｐゴシック" panose="020B0600070205080204" pitchFamily="50" charset="-128"/>
                        <a:cs typeface="Calibri" panose="020F0502020204030204" pitchFamily="34" charset="0"/>
                      </a:endParaRPr>
                    </a:p>
                    <a:p>
                      <a:pPr marL="72000" marR="0" lvl="0" indent="-45720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schemeClr val="tx1"/>
                          </a:solidFill>
                          <a:effectLst/>
                          <a:uLnTx/>
                          <a:uFillTx/>
                          <a:latin typeface="Calibri" panose="020F0502020204030204" pitchFamily="34" charset="0"/>
                          <a:ea typeface="ＭＳ Ｐゴシック" panose="020B0600070205080204" pitchFamily="50" charset="-128"/>
                          <a:cs typeface="Calibri" panose="020F0502020204030204" pitchFamily="34" charset="0"/>
                        </a:rPr>
                        <a:t>2021</a:t>
                      </a:r>
                      <a:r>
                        <a:rPr kumimoji="1" lang="ja-JP" altLang="en-US" sz="1200" b="0" i="0" u="none" strike="noStrike" kern="1200" cap="none" spc="0" normalizeH="0" baseline="0" noProof="0" dirty="0">
                          <a:ln>
                            <a:noFill/>
                          </a:ln>
                          <a:solidFill>
                            <a:schemeClr val="tx1"/>
                          </a:solidFill>
                          <a:effectLst/>
                          <a:uLnTx/>
                          <a:uFillTx/>
                          <a:latin typeface="Calibri" panose="020F0502020204030204" pitchFamily="34" charset="0"/>
                          <a:ea typeface="ＭＳ Ｐゴシック" panose="020B0600070205080204" pitchFamily="50" charset="-128"/>
                          <a:cs typeface="Calibri" panose="020F0502020204030204" pitchFamily="34" charset="0"/>
                        </a:rPr>
                        <a:t>年度：  </a:t>
                      </a:r>
                      <a:r>
                        <a:rPr kumimoji="1" lang="en-US" altLang="ja-JP" sz="1200" b="0" i="0" u="none" strike="noStrike" kern="1200" cap="none" spc="0" normalizeH="0" baseline="0" noProof="0" dirty="0">
                          <a:ln>
                            <a:noFill/>
                          </a:ln>
                          <a:solidFill>
                            <a:schemeClr val="tx1"/>
                          </a:solidFill>
                          <a:effectLst/>
                          <a:uLnTx/>
                          <a:uFillTx/>
                          <a:latin typeface="Calibri" panose="020F0502020204030204" pitchFamily="34" charset="0"/>
                          <a:ea typeface="ＭＳ Ｐゴシック" panose="020B0600070205080204" pitchFamily="50" charset="-128"/>
                          <a:cs typeface="Calibri" panose="020F0502020204030204" pitchFamily="34" charset="0"/>
                        </a:rPr>
                        <a:t>3</a:t>
                      </a:r>
                      <a:r>
                        <a:rPr kumimoji="1" lang="ja-JP" altLang="en-US" sz="1200" b="0" i="0" u="none" strike="noStrike" kern="1200" cap="none" spc="0" normalizeH="0" baseline="0" noProof="0" dirty="0">
                          <a:ln>
                            <a:noFill/>
                          </a:ln>
                          <a:solidFill>
                            <a:schemeClr val="tx1"/>
                          </a:solidFill>
                          <a:effectLst/>
                          <a:uLnTx/>
                          <a:uFillTx/>
                          <a:latin typeface="Calibri" panose="020F0502020204030204" pitchFamily="34" charset="0"/>
                          <a:ea typeface="ＭＳ Ｐゴシック" panose="020B0600070205080204" pitchFamily="50" charset="-128"/>
                          <a:cs typeface="Calibri" panose="020F0502020204030204" pitchFamily="34" charset="0"/>
                        </a:rPr>
                        <a:t>件</a:t>
                      </a:r>
                      <a:r>
                        <a:rPr kumimoji="1" lang="en-US" altLang="ja-JP" sz="1200" b="0" i="0" u="none" strike="noStrike" kern="1200" cap="none" spc="0" normalizeH="0" baseline="0" noProof="0" dirty="0">
                          <a:ln>
                            <a:noFill/>
                          </a:ln>
                          <a:solidFill>
                            <a:schemeClr val="tx1"/>
                          </a:solidFill>
                          <a:effectLst/>
                          <a:uLnTx/>
                          <a:uFillTx/>
                          <a:latin typeface="Calibri" panose="020F0502020204030204" pitchFamily="34" charset="0"/>
                          <a:ea typeface="ＭＳ Ｐゴシック" panose="020B0600070205080204" pitchFamily="50" charset="-128"/>
                          <a:cs typeface="Calibri" panose="020F0502020204030204" pitchFamily="34" charset="0"/>
                        </a:rPr>
                        <a:t>/</a:t>
                      </a:r>
                      <a:r>
                        <a:rPr kumimoji="1" lang="ja-JP" altLang="en-US" sz="1200" b="0" i="0" u="none" strike="noStrike" kern="1200" cap="none" spc="0" normalizeH="0" baseline="0" noProof="0" dirty="0">
                          <a:ln>
                            <a:noFill/>
                          </a:ln>
                          <a:solidFill>
                            <a:schemeClr val="tx1"/>
                          </a:solidFill>
                          <a:effectLst/>
                          <a:uLnTx/>
                          <a:uFillTx/>
                          <a:latin typeface="Calibri" panose="020F0502020204030204" pitchFamily="34" charset="0"/>
                          <a:ea typeface="ＭＳ Ｐゴシック" panose="020B0600070205080204" pitchFamily="50" charset="-128"/>
                          <a:cs typeface="Calibri" panose="020F0502020204030204" pitchFamily="34" charset="0"/>
                        </a:rPr>
                        <a:t>  </a:t>
                      </a:r>
                      <a:r>
                        <a:rPr kumimoji="1" lang="en-US" altLang="ja-JP" sz="1200" b="0" i="0" u="none" strike="noStrike" kern="1200" cap="none" spc="0" normalizeH="0" baseline="0" noProof="0" dirty="0">
                          <a:ln>
                            <a:noFill/>
                          </a:ln>
                          <a:solidFill>
                            <a:schemeClr val="tx1"/>
                          </a:solidFill>
                          <a:effectLst/>
                          <a:uLnTx/>
                          <a:uFillTx/>
                          <a:latin typeface="Calibri" panose="020F0502020204030204" pitchFamily="34" charset="0"/>
                          <a:ea typeface="ＭＳ Ｐゴシック" panose="020B0600070205080204" pitchFamily="50" charset="-128"/>
                          <a:cs typeface="Calibri" panose="020F0502020204030204" pitchFamily="34" charset="0"/>
                        </a:rPr>
                        <a:t>3</a:t>
                      </a:r>
                      <a:r>
                        <a:rPr kumimoji="1" lang="ja-JP" altLang="en-US" sz="1200" b="0" i="0" u="none" strike="noStrike" kern="1200" cap="none" spc="0" normalizeH="0" baseline="0" noProof="0" dirty="0">
                          <a:ln>
                            <a:noFill/>
                          </a:ln>
                          <a:solidFill>
                            <a:schemeClr val="tx1"/>
                          </a:solidFill>
                          <a:effectLst/>
                          <a:uLnTx/>
                          <a:uFillTx/>
                          <a:latin typeface="Calibri" panose="020F0502020204030204" pitchFamily="34" charset="0"/>
                          <a:ea typeface="ＭＳ Ｐゴシック" panose="020B0600070205080204" pitchFamily="50" charset="-128"/>
                          <a:cs typeface="Calibri" panose="020F0502020204030204" pitchFamily="34" charset="0"/>
                        </a:rPr>
                        <a:t>件</a:t>
                      </a:r>
                      <a:endParaRPr kumimoji="1" lang="en-US" altLang="ja-JP" sz="1200" strike="noStrike" dirty="0">
                        <a:solidFill>
                          <a:schemeClr val="tx1"/>
                        </a:solidFill>
                        <a:latin typeface="Calibri" panose="020F0502020204030204" pitchFamily="34" charset="0"/>
                        <a:ea typeface="ＭＳ Ｐゴシック" panose="020B0600070205080204" pitchFamily="50" charset="-128"/>
                        <a:cs typeface="Calibri" panose="020F0502020204030204" pitchFamily="34" charset="0"/>
                      </a:endParaRPr>
                    </a:p>
                  </a:txBody>
                  <a:tcPr>
                    <a:noFill/>
                  </a:tcPr>
                </a:tc>
                <a:extLst>
                  <a:ext uri="{0D108BD9-81ED-4DB2-BD59-A6C34878D82A}">
                    <a16:rowId xmlns:a16="http://schemas.microsoft.com/office/drawing/2014/main" val="10001"/>
                  </a:ext>
                </a:extLst>
              </a:tr>
            </a:tbl>
          </a:graphicData>
        </a:graphic>
      </p:graphicFrame>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347</a:t>
            </a:fld>
            <a:endParaRPr lang="ja-JP" altLang="en-US"/>
          </a:p>
        </p:txBody>
      </p:sp>
    </p:spTree>
    <p:extLst>
      <p:ext uri="{BB962C8B-B14F-4D97-AF65-F5344CB8AC3E}">
        <p14:creationId xmlns:p14="http://schemas.microsoft.com/office/powerpoint/2010/main" val="2461750883"/>
      </p:ext>
    </p:extLst>
  </p:cSld>
  <p:clrMapOvr>
    <a:masterClrMapping/>
  </p:clrMapOvr>
</p:sld>
</file>

<file path=ppt/slides/slide3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角丸四角形 7"/>
          <p:cNvSpPr/>
          <p:nvPr/>
        </p:nvSpPr>
        <p:spPr>
          <a:xfrm>
            <a:off x="7133371" y="3610774"/>
            <a:ext cx="977449" cy="178266"/>
          </a:xfrm>
          <a:prstGeom prst="roundRect">
            <a:avLst>
              <a:gd name="adj" fmla="val 3640"/>
            </a:avLst>
          </a:prstGeom>
          <a:solidFill>
            <a:srgbClr val="05E0DB">
              <a:lumMod val="60000"/>
              <a:lumOff val="40000"/>
              <a:alpha val="50000"/>
            </a:srgbClr>
          </a:solidFill>
          <a:ln w="38100" cap="flat" cmpd="sng" algn="ctr">
            <a:noFill/>
            <a:prstDash val="dash"/>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9" name="角丸四角形 8"/>
          <p:cNvSpPr/>
          <p:nvPr/>
        </p:nvSpPr>
        <p:spPr>
          <a:xfrm>
            <a:off x="8199607" y="3358774"/>
            <a:ext cx="900000" cy="252000"/>
          </a:xfrm>
          <a:prstGeom prst="roundRect">
            <a:avLst>
              <a:gd name="adj" fmla="val 3640"/>
            </a:avLst>
          </a:prstGeom>
          <a:solidFill>
            <a:srgbClr val="05E0DB">
              <a:lumMod val="60000"/>
              <a:lumOff val="40000"/>
              <a:alpha val="50000"/>
            </a:srgbClr>
          </a:solidFill>
          <a:ln w="38100" cap="flat" cmpd="sng" algn="ctr">
            <a:noFill/>
            <a:prstDash val="dash"/>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7" name="角丸四角形 6"/>
          <p:cNvSpPr/>
          <p:nvPr/>
        </p:nvSpPr>
        <p:spPr>
          <a:xfrm>
            <a:off x="7023363" y="4077657"/>
            <a:ext cx="2031849" cy="2082561"/>
          </a:xfrm>
          <a:prstGeom prst="roundRect">
            <a:avLst>
              <a:gd name="adj" fmla="val 3640"/>
            </a:avLst>
          </a:prstGeom>
          <a:solidFill>
            <a:srgbClr val="05E0DB">
              <a:lumMod val="60000"/>
              <a:lumOff val="40000"/>
              <a:alpha val="50000"/>
            </a:srgbClr>
          </a:solidFill>
          <a:ln w="38100" cap="flat" cmpd="sng" algn="ctr">
            <a:noFill/>
            <a:prstDash val="dash"/>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4" name="テキスト ボックス 3"/>
          <p:cNvSpPr txBox="1"/>
          <p:nvPr/>
        </p:nvSpPr>
        <p:spPr>
          <a:xfrm>
            <a:off x="0" y="0"/>
            <a:ext cx="2411760" cy="338554"/>
          </a:xfrm>
          <a:prstGeom prst="rect">
            <a:avLst/>
          </a:prstGeom>
          <a:noFill/>
        </p:spPr>
        <p:txBody>
          <a:bodyPr wrap="square" rtlCol="0">
            <a:spAutoFit/>
          </a:bodyPr>
          <a:lstStyle/>
          <a:p>
            <a:r>
              <a:rPr lang="ja-JP" altLang="en-US" sz="1600" u="sng" dirty="0">
                <a:latin typeface="BIZ UDゴシック" panose="020B0400000000000000" pitchFamily="49" charset="-128"/>
                <a:ea typeface="BIZ UDゴシック" panose="020B0400000000000000" pitchFamily="49" charset="-128"/>
              </a:rPr>
              <a:t>生活保護の適正実施</a:t>
            </a:r>
            <a:endParaRPr kumimoji="1" lang="en-US" altLang="ja-JP" sz="1600" u="sng" dirty="0">
              <a:latin typeface="BIZ UDゴシック" panose="020B0400000000000000" pitchFamily="49" charset="-128"/>
              <a:ea typeface="BIZ UDゴシック" panose="020B0400000000000000" pitchFamily="49" charset="-128"/>
            </a:endParaRPr>
          </a:p>
        </p:txBody>
      </p:sp>
      <p:sp>
        <p:nvSpPr>
          <p:cNvPr id="5" name="テキスト ボックス 4"/>
          <p:cNvSpPr txBox="1"/>
          <p:nvPr/>
        </p:nvSpPr>
        <p:spPr>
          <a:xfrm>
            <a:off x="-58056" y="476672"/>
            <a:ext cx="2411760" cy="3600986"/>
          </a:xfrm>
          <a:prstGeom prst="rect">
            <a:avLst/>
          </a:prstGeom>
          <a:noFill/>
        </p:spPr>
        <p:txBody>
          <a:bodyPr wrap="square" rtlCol="0">
            <a:spAutoFit/>
          </a:bodyPr>
          <a:lstStyle/>
          <a:p>
            <a:r>
              <a:rPr kumimoji="1" lang="ja-JP" altLang="en-US" sz="1200" dirty="0">
                <a:latin typeface="BIZ UDゴシック" panose="020B0400000000000000" pitchFamily="49" charset="-128"/>
                <a:ea typeface="BIZ UDゴシック" panose="020B0400000000000000" pitchFamily="49" charset="-128"/>
              </a:rPr>
              <a:t>①分野：　－</a:t>
            </a:r>
            <a:endParaRPr kumimoji="1" lang="en-US" altLang="ja-JP" sz="1200" dirty="0">
              <a:latin typeface="BIZ UDゴシック" panose="020B0400000000000000" pitchFamily="49" charset="-128"/>
              <a:ea typeface="BIZ UDゴシック" panose="020B0400000000000000" pitchFamily="49" charset="-128"/>
            </a:endParaRPr>
          </a:p>
          <a:p>
            <a:endParaRPr lang="en-US" altLang="ja-JP" sz="1200" dirty="0">
              <a:latin typeface="BIZ UDゴシック" panose="020B0400000000000000" pitchFamily="49" charset="-128"/>
              <a:ea typeface="BIZ UDゴシック" panose="020B0400000000000000" pitchFamily="49" charset="-128"/>
            </a:endParaRPr>
          </a:p>
          <a:p>
            <a:r>
              <a:rPr kumimoji="1" lang="ja-JP" altLang="en-US" sz="1200" dirty="0">
                <a:latin typeface="BIZ UDゴシック" panose="020B0400000000000000" pitchFamily="49" charset="-128"/>
                <a:ea typeface="BIZ UDゴシック" panose="020B0400000000000000" pitchFamily="49" charset="-128"/>
              </a:rPr>
              <a:t>②タイプ</a:t>
            </a:r>
            <a:endParaRPr kumimoji="1" lang="en-US" altLang="ja-JP" sz="1200" dirty="0">
              <a:latin typeface="BIZ UDゴシック" panose="020B0400000000000000" pitchFamily="49" charset="-128"/>
              <a:ea typeface="BIZ UDゴシック" panose="020B0400000000000000" pitchFamily="49" charset="-128"/>
            </a:endParaRPr>
          </a:p>
          <a:p>
            <a:r>
              <a:rPr lang="ja-JP" altLang="en-US" sz="1200" dirty="0">
                <a:latin typeface="BIZ UDゴシック" panose="020B0400000000000000" pitchFamily="49" charset="-128"/>
                <a:ea typeface="BIZ UDゴシック" panose="020B0400000000000000" pitchFamily="49" charset="-128"/>
              </a:rPr>
              <a:t>　　☑　政策イノベーション</a:t>
            </a:r>
            <a:endParaRPr lang="en-US" altLang="ja-JP" sz="1200" dirty="0">
              <a:latin typeface="BIZ UDゴシック" panose="020B0400000000000000" pitchFamily="49" charset="-128"/>
              <a:ea typeface="BIZ UDゴシック" panose="020B0400000000000000" pitchFamily="49" charset="-128"/>
            </a:endParaRPr>
          </a:p>
          <a:p>
            <a:r>
              <a:rPr kumimoji="1" lang="ja-JP" altLang="en-US" sz="1200" dirty="0">
                <a:latin typeface="BIZ UDゴシック" panose="020B0400000000000000" pitchFamily="49" charset="-128"/>
                <a:ea typeface="BIZ UDゴシック" panose="020B0400000000000000" pitchFamily="49" charset="-128"/>
              </a:rPr>
              <a:t>　　</a:t>
            </a:r>
            <a:r>
              <a:rPr lang="ja-JP" altLang="en-US" sz="1200" dirty="0">
                <a:latin typeface="BIZ UDゴシック" panose="020B0400000000000000" pitchFamily="49" charset="-128"/>
                <a:ea typeface="BIZ UDゴシック" panose="020B0400000000000000" pitchFamily="49" charset="-128"/>
              </a:rPr>
              <a:t>□　</a:t>
            </a:r>
            <a:r>
              <a:rPr kumimoji="1" lang="ja-JP" altLang="en-US" sz="1200" dirty="0">
                <a:latin typeface="BIZ UDゴシック" panose="020B0400000000000000" pitchFamily="49" charset="-128"/>
                <a:ea typeface="BIZ UDゴシック" panose="020B0400000000000000" pitchFamily="49" charset="-128"/>
              </a:rPr>
              <a:t>執行の刷新</a:t>
            </a:r>
            <a:endParaRPr kumimoji="1" lang="en-US" altLang="ja-JP" sz="1200" dirty="0">
              <a:latin typeface="BIZ UDゴシック" panose="020B0400000000000000" pitchFamily="49" charset="-128"/>
              <a:ea typeface="BIZ UDゴシック" panose="020B0400000000000000" pitchFamily="49" charset="-128"/>
            </a:endParaRPr>
          </a:p>
          <a:p>
            <a:endParaRPr lang="en-US" altLang="ja-JP" sz="1200" dirty="0">
              <a:latin typeface="BIZ UDゴシック" panose="020B0400000000000000" pitchFamily="49" charset="-128"/>
              <a:ea typeface="BIZ UDゴシック" panose="020B0400000000000000" pitchFamily="49" charset="-128"/>
            </a:endParaRPr>
          </a:p>
          <a:p>
            <a:r>
              <a:rPr lang="ja-JP" altLang="en-US" sz="1200" dirty="0">
                <a:latin typeface="BIZ UDゴシック" panose="020B0400000000000000" pitchFamily="49" charset="-128"/>
                <a:ea typeface="BIZ UDゴシック" panose="020B0400000000000000" pitchFamily="49" charset="-128"/>
              </a:rPr>
              <a:t>③改革スタイル</a:t>
            </a:r>
            <a:endParaRPr lang="en-US" altLang="ja-JP" sz="1200" dirty="0">
              <a:latin typeface="BIZ UDゴシック" panose="020B0400000000000000" pitchFamily="49" charset="-128"/>
              <a:ea typeface="BIZ UDゴシック" panose="020B0400000000000000" pitchFamily="49" charset="-128"/>
            </a:endParaRPr>
          </a:p>
          <a:p>
            <a:r>
              <a:rPr lang="ja-JP" altLang="en-US" sz="1200" dirty="0">
                <a:latin typeface="BIZ UDゴシック" panose="020B0400000000000000" pitchFamily="49" charset="-128"/>
                <a:ea typeface="BIZ UDゴシック" panose="020B0400000000000000" pitchFamily="49" charset="-128"/>
              </a:rPr>
              <a:t>　　□　投資・予算</a:t>
            </a:r>
            <a:endParaRPr lang="en-US" altLang="ja-JP" sz="1200" dirty="0">
              <a:latin typeface="BIZ UDゴシック" panose="020B0400000000000000" pitchFamily="49" charset="-128"/>
              <a:ea typeface="BIZ UDゴシック" panose="020B0400000000000000" pitchFamily="49" charset="-128"/>
            </a:endParaRPr>
          </a:p>
          <a:p>
            <a:r>
              <a:rPr lang="ja-JP" altLang="en-US" sz="1200" dirty="0">
                <a:latin typeface="BIZ UDゴシック" panose="020B0400000000000000" pitchFamily="49" charset="-128"/>
                <a:ea typeface="BIZ UDゴシック" panose="020B0400000000000000" pitchFamily="49" charset="-128"/>
              </a:rPr>
              <a:t>　　☑   条例・規則・運用ﾙｰﾙ</a:t>
            </a:r>
            <a:endParaRPr lang="en-US" altLang="ja-JP" sz="1200" dirty="0">
              <a:latin typeface="BIZ UDゴシック" panose="020B0400000000000000" pitchFamily="49" charset="-128"/>
              <a:ea typeface="BIZ UDゴシック" panose="020B0400000000000000" pitchFamily="49" charset="-128"/>
            </a:endParaRPr>
          </a:p>
          <a:p>
            <a:r>
              <a:rPr lang="ja-JP" altLang="en-US" sz="1200" dirty="0">
                <a:latin typeface="BIZ UDゴシック" panose="020B0400000000000000" pitchFamily="49" charset="-128"/>
                <a:ea typeface="BIZ UDゴシック" panose="020B0400000000000000" pitchFamily="49" charset="-128"/>
              </a:rPr>
              <a:t>　　□　組織・経営形態</a:t>
            </a:r>
            <a:endParaRPr lang="en-US" altLang="ja-JP" sz="1200" dirty="0">
              <a:latin typeface="BIZ UDゴシック" panose="020B0400000000000000" pitchFamily="49" charset="-128"/>
              <a:ea typeface="BIZ UDゴシック" panose="020B0400000000000000" pitchFamily="49" charset="-128"/>
            </a:endParaRPr>
          </a:p>
          <a:p>
            <a:r>
              <a:rPr lang="ja-JP" altLang="en-US" sz="1200" dirty="0">
                <a:latin typeface="BIZ UDゴシック" panose="020B0400000000000000" pitchFamily="49" charset="-128"/>
                <a:ea typeface="BIZ UDゴシック" panose="020B0400000000000000" pitchFamily="49" charset="-128"/>
              </a:rPr>
              <a:t>　　□　権限移譲</a:t>
            </a:r>
            <a:endParaRPr lang="en-US" altLang="ja-JP" sz="1200" dirty="0">
              <a:latin typeface="BIZ UDゴシック" panose="020B0400000000000000" pitchFamily="49" charset="-128"/>
              <a:ea typeface="BIZ UDゴシック" panose="020B0400000000000000" pitchFamily="49" charset="-128"/>
            </a:endParaRPr>
          </a:p>
          <a:p>
            <a:endParaRPr kumimoji="1" lang="en-US" altLang="ja-JP" sz="1200" dirty="0">
              <a:latin typeface="BIZ UDゴシック" panose="020B0400000000000000" pitchFamily="49" charset="-128"/>
              <a:ea typeface="BIZ UDゴシック" panose="020B0400000000000000" pitchFamily="49" charset="-128"/>
            </a:endParaRPr>
          </a:p>
          <a:p>
            <a:r>
              <a:rPr lang="ja-JP" altLang="en-US" sz="1200" dirty="0">
                <a:latin typeface="BIZ UDゴシック" panose="020B0400000000000000" pitchFamily="49" charset="-128"/>
                <a:ea typeface="BIZ UDゴシック" panose="020B0400000000000000" pitchFamily="49" charset="-128"/>
              </a:rPr>
              <a:t>④担当部局</a:t>
            </a:r>
            <a:endParaRPr lang="en-US" altLang="ja-JP" sz="1200" dirty="0">
              <a:latin typeface="BIZ UDゴシック" panose="020B0400000000000000" pitchFamily="49" charset="-128"/>
              <a:ea typeface="BIZ UDゴシック" panose="020B0400000000000000" pitchFamily="49" charset="-128"/>
            </a:endParaRPr>
          </a:p>
          <a:p>
            <a:r>
              <a:rPr kumimoji="1" lang="ja-JP" altLang="en-US" sz="1200" dirty="0">
                <a:latin typeface="BIZ UDゴシック" panose="020B0400000000000000" pitchFamily="49" charset="-128"/>
                <a:ea typeface="BIZ UDゴシック" panose="020B0400000000000000" pitchFamily="49" charset="-128"/>
              </a:rPr>
              <a:t>　　市　福祉局</a:t>
            </a:r>
            <a:endParaRPr kumimoji="1" lang="en-US" altLang="ja-JP" sz="1200" dirty="0">
              <a:latin typeface="BIZ UDゴシック" panose="020B0400000000000000" pitchFamily="49" charset="-128"/>
              <a:ea typeface="BIZ UDゴシック" panose="020B0400000000000000" pitchFamily="49" charset="-128"/>
            </a:endParaRPr>
          </a:p>
          <a:p>
            <a:endParaRPr kumimoji="1" lang="en-US" altLang="ja-JP" sz="1200" dirty="0">
              <a:latin typeface="BIZ UDゴシック" panose="020B0400000000000000" pitchFamily="49" charset="-128"/>
              <a:ea typeface="BIZ UDゴシック" panose="020B0400000000000000" pitchFamily="49" charset="-128"/>
            </a:endParaRPr>
          </a:p>
          <a:p>
            <a:r>
              <a:rPr lang="ja-JP" altLang="en-US" sz="1200" dirty="0">
                <a:latin typeface="BIZ UDゴシック" panose="020B0400000000000000" pitchFamily="49" charset="-128"/>
                <a:ea typeface="BIZ UDゴシック" panose="020B0400000000000000" pitchFamily="49" charset="-128"/>
              </a:rPr>
              <a:t>⑤時期</a:t>
            </a:r>
            <a:endParaRPr lang="en-US" altLang="ja-JP" sz="1200" dirty="0">
              <a:latin typeface="BIZ UDゴシック" panose="020B0400000000000000" pitchFamily="49" charset="-128"/>
              <a:ea typeface="BIZ UDゴシック" panose="020B0400000000000000" pitchFamily="49" charset="-128"/>
            </a:endParaRPr>
          </a:p>
          <a:p>
            <a:r>
              <a:rPr kumimoji="1" lang="ja-JP" altLang="en-US" sz="1200" dirty="0">
                <a:latin typeface="BIZ UDゴシック" panose="020B0400000000000000" pitchFamily="49" charset="-128"/>
                <a:ea typeface="BIZ UDゴシック" panose="020B0400000000000000" pitchFamily="49" charset="-128"/>
              </a:rPr>
              <a:t>　生活保護行政特別調査</a:t>
            </a:r>
            <a:endParaRPr kumimoji="1" lang="en-US" altLang="ja-JP" sz="1200" dirty="0">
              <a:latin typeface="BIZ UDゴシック" panose="020B0400000000000000" pitchFamily="49" charset="-128"/>
              <a:ea typeface="BIZ UDゴシック" panose="020B0400000000000000" pitchFamily="49" charset="-128"/>
            </a:endParaRPr>
          </a:p>
          <a:p>
            <a:r>
              <a:rPr lang="ja-JP" altLang="en-US" sz="1200" dirty="0">
                <a:latin typeface="BIZ UDゴシック" panose="020B0400000000000000" pitchFamily="49" charset="-128"/>
                <a:ea typeface="BIZ UDゴシック" panose="020B0400000000000000" pitchFamily="49" charset="-128"/>
              </a:rPr>
              <a:t>　</a:t>
            </a:r>
            <a:r>
              <a:rPr kumimoji="1" lang="ja-JP" altLang="en-US" sz="1200" dirty="0">
                <a:latin typeface="BIZ UDゴシック" panose="020B0400000000000000" pitchFamily="49" charset="-128"/>
                <a:ea typeface="BIZ UDゴシック" panose="020B0400000000000000" pitchFamily="49" charset="-128"/>
              </a:rPr>
              <a:t> プロジェクトチームの設置</a:t>
            </a:r>
            <a:endParaRPr kumimoji="1" lang="en-US" altLang="ja-JP" sz="1200" dirty="0">
              <a:latin typeface="BIZ UDゴシック" panose="020B0400000000000000" pitchFamily="49" charset="-128"/>
              <a:ea typeface="BIZ UDゴシック" panose="020B0400000000000000" pitchFamily="49" charset="-128"/>
            </a:endParaRPr>
          </a:p>
          <a:p>
            <a:r>
              <a:rPr kumimoji="1" lang="ja-JP" altLang="en-US" sz="1200" dirty="0">
                <a:latin typeface="BIZ UDゴシック" panose="020B0400000000000000" pitchFamily="49" charset="-128"/>
                <a:ea typeface="BIZ UDゴシック" panose="020B0400000000000000" pitchFamily="49" charset="-128"/>
              </a:rPr>
              <a:t>　（</a:t>
            </a:r>
            <a:r>
              <a:rPr lang="en-US" altLang="ja-JP" sz="1200" dirty="0">
                <a:latin typeface="BIZ UDゴシック" panose="020B0400000000000000" pitchFamily="49" charset="-128"/>
                <a:ea typeface="BIZ UDゴシック" panose="020B0400000000000000" pitchFamily="49" charset="-128"/>
              </a:rPr>
              <a:t>2009</a:t>
            </a:r>
            <a:r>
              <a:rPr lang="ja-JP" altLang="en-US" sz="1200" dirty="0">
                <a:latin typeface="BIZ UDゴシック" panose="020B0400000000000000" pitchFamily="49" charset="-128"/>
                <a:ea typeface="BIZ UDゴシック" panose="020B0400000000000000" pitchFamily="49" charset="-128"/>
              </a:rPr>
              <a:t>年９月）以降</a:t>
            </a:r>
            <a:r>
              <a:rPr kumimoji="1" lang="ja-JP" altLang="en-US" sz="1200" dirty="0">
                <a:latin typeface="BIZ UDゴシック" panose="020B0400000000000000" pitchFamily="49" charset="-128"/>
                <a:ea typeface="BIZ UDゴシック" panose="020B0400000000000000" pitchFamily="49" charset="-128"/>
              </a:rPr>
              <a:t>順次実施</a:t>
            </a:r>
          </a:p>
        </p:txBody>
      </p:sp>
      <p:graphicFrame>
        <p:nvGraphicFramePr>
          <p:cNvPr id="6" name="表 5"/>
          <p:cNvGraphicFramePr>
            <a:graphicFrameLocks noGrp="1"/>
          </p:cNvGraphicFramePr>
          <p:nvPr/>
        </p:nvGraphicFramePr>
        <p:xfrm>
          <a:off x="2239840" y="476672"/>
          <a:ext cx="6815373" cy="6048672"/>
        </p:xfrm>
        <a:graphic>
          <a:graphicData uri="http://schemas.openxmlformats.org/drawingml/2006/table">
            <a:tbl>
              <a:tblPr firstRow="1">
                <a:tableStyleId>{5C22544A-7EE6-4342-B048-85BDC9FD1C3A}</a:tableStyleId>
              </a:tblPr>
              <a:tblGrid>
                <a:gridCol w="1523605">
                  <a:extLst>
                    <a:ext uri="{9D8B030D-6E8A-4147-A177-3AD203B41FA5}">
                      <a16:colId xmlns:a16="http://schemas.microsoft.com/office/drawing/2014/main" val="20000"/>
                    </a:ext>
                  </a:extLst>
                </a:gridCol>
                <a:gridCol w="1403337">
                  <a:extLst>
                    <a:ext uri="{9D8B030D-6E8A-4147-A177-3AD203B41FA5}">
                      <a16:colId xmlns:a16="http://schemas.microsoft.com/office/drawing/2014/main" val="20001"/>
                    </a:ext>
                  </a:extLst>
                </a:gridCol>
                <a:gridCol w="1894424">
                  <a:extLst>
                    <a:ext uri="{9D8B030D-6E8A-4147-A177-3AD203B41FA5}">
                      <a16:colId xmlns:a16="http://schemas.microsoft.com/office/drawing/2014/main" val="20002"/>
                    </a:ext>
                  </a:extLst>
                </a:gridCol>
                <a:gridCol w="1994007">
                  <a:extLst>
                    <a:ext uri="{9D8B030D-6E8A-4147-A177-3AD203B41FA5}">
                      <a16:colId xmlns:a16="http://schemas.microsoft.com/office/drawing/2014/main" val="20003"/>
                    </a:ext>
                  </a:extLst>
                </a:gridCol>
              </a:tblGrid>
              <a:tr h="439682">
                <a:tc>
                  <a:txBody>
                    <a:bodyPr/>
                    <a:lstStyle/>
                    <a:p>
                      <a:pPr algn="ctr">
                        <a:lnSpc>
                          <a:spcPct val="100000"/>
                        </a:lnSpc>
                        <a:spcBef>
                          <a:spcPts val="0"/>
                        </a:spcBef>
                        <a:spcAft>
                          <a:spcPts val="0"/>
                        </a:spcAft>
                      </a:pPr>
                      <a:r>
                        <a:rPr kumimoji="1" lang="ja-JP" altLang="en-US" sz="1400" dirty="0">
                          <a:latin typeface="Calibri" panose="020F0502020204030204" pitchFamily="34" charset="0"/>
                          <a:ea typeface="ＭＳ Ｐゴシック" panose="020B0600070205080204" pitchFamily="50" charset="-128"/>
                          <a:cs typeface="Calibri" panose="020F0502020204030204" pitchFamily="34" charset="0"/>
                        </a:rPr>
                        <a:t>改革前の課題</a:t>
                      </a:r>
                      <a:endParaRPr kumimoji="1" lang="en-US" altLang="ja-JP" sz="1400" dirty="0">
                        <a:latin typeface="Calibri" panose="020F0502020204030204" pitchFamily="34" charset="0"/>
                        <a:ea typeface="ＭＳ Ｐゴシック" panose="020B0600070205080204" pitchFamily="50" charset="-128"/>
                        <a:cs typeface="Calibri" panose="020F0502020204030204" pitchFamily="34" charset="0"/>
                      </a:endParaRPr>
                    </a:p>
                    <a:p>
                      <a:pPr algn="ctr">
                        <a:lnSpc>
                          <a:spcPct val="100000"/>
                        </a:lnSpc>
                        <a:spcBef>
                          <a:spcPts val="0"/>
                        </a:spcBef>
                        <a:spcAft>
                          <a:spcPts val="0"/>
                        </a:spcAft>
                      </a:pPr>
                      <a:r>
                        <a:rPr kumimoji="1" lang="ja-JP" altLang="en-US" sz="1400" dirty="0">
                          <a:latin typeface="Calibri" panose="020F0502020204030204" pitchFamily="34" charset="0"/>
                          <a:ea typeface="ＭＳ Ｐゴシック" panose="020B0600070205080204" pitchFamily="50" charset="-128"/>
                          <a:cs typeface="Calibri" panose="020F0502020204030204" pitchFamily="34" charset="0"/>
                        </a:rPr>
                        <a:t>（</a:t>
                      </a:r>
                      <a:r>
                        <a:rPr kumimoji="1" lang="en-US" altLang="ja-JP" sz="1400" dirty="0">
                          <a:latin typeface="Calibri" panose="020F0502020204030204" pitchFamily="34" charset="0"/>
                          <a:ea typeface="ＭＳ Ｐゴシック" panose="020B0600070205080204" pitchFamily="50" charset="-128"/>
                          <a:cs typeface="Calibri" panose="020F0502020204030204" pitchFamily="34" charset="0"/>
                        </a:rPr>
                        <a:t>Why</a:t>
                      </a:r>
                      <a:r>
                        <a:rPr kumimoji="1" lang="ja-JP" altLang="en-US" sz="1400" dirty="0">
                          <a:latin typeface="Calibri" panose="020F0502020204030204" pitchFamily="34" charset="0"/>
                          <a:ea typeface="ＭＳ Ｐゴシック" panose="020B0600070205080204" pitchFamily="50" charset="-128"/>
                          <a:cs typeface="Calibri" panose="020F0502020204030204" pitchFamily="34" charset="0"/>
                        </a:rPr>
                        <a:t>）</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lnSpc>
                          <a:spcPct val="100000"/>
                        </a:lnSpc>
                        <a:spcBef>
                          <a:spcPts val="0"/>
                        </a:spcBef>
                        <a:spcAft>
                          <a:spcPts val="0"/>
                        </a:spcAft>
                      </a:pPr>
                      <a:r>
                        <a:rPr kumimoji="1" lang="ja-JP" altLang="en-US" sz="1400" dirty="0">
                          <a:latin typeface="Calibri" panose="020F0502020204030204" pitchFamily="34" charset="0"/>
                          <a:ea typeface="ＭＳ Ｐゴシック" panose="020B0600070205080204" pitchFamily="50" charset="-128"/>
                          <a:cs typeface="Calibri" panose="020F0502020204030204" pitchFamily="34" charset="0"/>
                        </a:rPr>
                        <a:t>改革の方向性</a:t>
                      </a:r>
                      <a:endParaRPr kumimoji="1" lang="en-US" altLang="ja-JP" sz="1400" dirty="0">
                        <a:latin typeface="Calibri" panose="020F0502020204030204" pitchFamily="34" charset="0"/>
                        <a:ea typeface="ＭＳ Ｐゴシック" panose="020B0600070205080204" pitchFamily="50" charset="-128"/>
                        <a:cs typeface="Calibri" panose="020F0502020204030204" pitchFamily="34" charset="0"/>
                      </a:endParaRPr>
                    </a:p>
                    <a:p>
                      <a:pPr algn="ctr">
                        <a:lnSpc>
                          <a:spcPct val="100000"/>
                        </a:lnSpc>
                        <a:spcBef>
                          <a:spcPts val="0"/>
                        </a:spcBef>
                        <a:spcAft>
                          <a:spcPts val="0"/>
                        </a:spcAft>
                      </a:pPr>
                      <a:r>
                        <a:rPr kumimoji="1" lang="ja-JP" altLang="en-US" sz="1400" dirty="0">
                          <a:latin typeface="Calibri" panose="020F0502020204030204" pitchFamily="34" charset="0"/>
                          <a:ea typeface="ＭＳ Ｐゴシック" panose="020B0600070205080204" pitchFamily="50" charset="-128"/>
                          <a:cs typeface="Calibri" panose="020F0502020204030204" pitchFamily="34" charset="0"/>
                        </a:rPr>
                        <a:t>（</a:t>
                      </a:r>
                      <a:r>
                        <a:rPr kumimoji="1" lang="en-US" altLang="ja-JP" sz="1400" dirty="0">
                          <a:latin typeface="Calibri" panose="020F0502020204030204" pitchFamily="34" charset="0"/>
                          <a:ea typeface="ＭＳ Ｐゴシック" panose="020B0600070205080204" pitchFamily="50" charset="-128"/>
                          <a:cs typeface="Calibri" panose="020F0502020204030204" pitchFamily="34" charset="0"/>
                        </a:rPr>
                        <a:t>Vision</a:t>
                      </a:r>
                      <a:r>
                        <a:rPr kumimoji="1" lang="ja-JP" altLang="en-US" sz="1400" dirty="0">
                          <a:latin typeface="Calibri" panose="020F0502020204030204" pitchFamily="34" charset="0"/>
                          <a:ea typeface="ＭＳ Ｐゴシック" panose="020B0600070205080204" pitchFamily="50" charset="-128"/>
                          <a:cs typeface="Calibri" panose="020F0502020204030204" pitchFamily="34" charset="0"/>
                        </a:rPr>
                        <a:t>）</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lnSpc>
                          <a:spcPct val="100000"/>
                        </a:lnSpc>
                        <a:spcBef>
                          <a:spcPts val="0"/>
                        </a:spcBef>
                        <a:spcAft>
                          <a:spcPts val="0"/>
                        </a:spcAft>
                      </a:pPr>
                      <a:r>
                        <a:rPr kumimoji="1" lang="ja-JP" altLang="en-US" sz="1400" dirty="0">
                          <a:latin typeface="Calibri" panose="020F0502020204030204" pitchFamily="34" charset="0"/>
                          <a:ea typeface="ＭＳ Ｐゴシック" panose="020B0600070205080204" pitchFamily="50" charset="-128"/>
                          <a:cs typeface="Calibri" panose="020F0502020204030204" pitchFamily="34" charset="0"/>
                        </a:rPr>
                        <a:t>何をどう改革したか</a:t>
                      </a:r>
                      <a:endParaRPr kumimoji="1" lang="en-US" altLang="ja-JP" sz="1400" dirty="0">
                        <a:latin typeface="Calibri" panose="020F0502020204030204" pitchFamily="34" charset="0"/>
                        <a:ea typeface="ＭＳ Ｐゴシック" panose="020B0600070205080204" pitchFamily="50" charset="-128"/>
                        <a:cs typeface="Calibri" panose="020F0502020204030204" pitchFamily="34" charset="0"/>
                      </a:endParaRPr>
                    </a:p>
                    <a:p>
                      <a:pPr algn="ctr">
                        <a:lnSpc>
                          <a:spcPct val="100000"/>
                        </a:lnSpc>
                        <a:spcBef>
                          <a:spcPts val="0"/>
                        </a:spcBef>
                        <a:spcAft>
                          <a:spcPts val="0"/>
                        </a:spcAft>
                      </a:pPr>
                      <a:r>
                        <a:rPr kumimoji="1" lang="ja-JP" altLang="en-US" sz="1400" dirty="0">
                          <a:latin typeface="Calibri" panose="020F0502020204030204" pitchFamily="34" charset="0"/>
                          <a:ea typeface="ＭＳ Ｐゴシック" panose="020B0600070205080204" pitchFamily="50" charset="-128"/>
                          <a:cs typeface="Calibri" panose="020F0502020204030204" pitchFamily="34" charset="0"/>
                        </a:rPr>
                        <a:t>（</a:t>
                      </a:r>
                      <a:r>
                        <a:rPr kumimoji="1" lang="en-US" altLang="ja-JP" sz="1400" dirty="0">
                          <a:latin typeface="Calibri" panose="020F0502020204030204" pitchFamily="34" charset="0"/>
                          <a:ea typeface="ＭＳ Ｐゴシック" panose="020B0600070205080204" pitchFamily="50" charset="-128"/>
                          <a:cs typeface="Calibri" panose="020F0502020204030204" pitchFamily="34" charset="0"/>
                        </a:rPr>
                        <a:t>What</a:t>
                      </a:r>
                      <a:r>
                        <a:rPr kumimoji="1" lang="ja-JP" altLang="en-US" sz="1400" dirty="0">
                          <a:latin typeface="Calibri" panose="020F0502020204030204" pitchFamily="34" charset="0"/>
                          <a:ea typeface="ＭＳ Ｐゴシック" panose="020B0600070205080204" pitchFamily="50" charset="-128"/>
                          <a:cs typeface="Calibri" panose="020F0502020204030204" pitchFamily="34" charset="0"/>
                        </a:rPr>
                        <a:t>）</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lnSpc>
                          <a:spcPct val="100000"/>
                        </a:lnSpc>
                        <a:spcBef>
                          <a:spcPts val="0"/>
                        </a:spcBef>
                        <a:spcAft>
                          <a:spcPts val="0"/>
                        </a:spcAft>
                      </a:pPr>
                      <a:r>
                        <a:rPr kumimoji="1" lang="ja-JP" altLang="en-US" sz="1400" dirty="0">
                          <a:latin typeface="Calibri" panose="020F0502020204030204" pitchFamily="34" charset="0"/>
                          <a:ea typeface="ＭＳ Ｐゴシック" panose="020B0600070205080204" pitchFamily="50" charset="-128"/>
                          <a:cs typeface="Calibri" panose="020F0502020204030204" pitchFamily="34" charset="0"/>
                        </a:rPr>
                        <a:t>主な成果</a:t>
                      </a:r>
                      <a:endParaRPr kumimoji="1" lang="en-US" altLang="ja-JP" sz="1400" dirty="0">
                        <a:latin typeface="Calibri" panose="020F0502020204030204" pitchFamily="34" charset="0"/>
                        <a:ea typeface="ＭＳ Ｐゴシック" panose="020B0600070205080204" pitchFamily="50" charset="-128"/>
                        <a:cs typeface="Calibri" panose="020F0502020204030204" pitchFamily="34" charset="0"/>
                      </a:endParaRPr>
                    </a:p>
                    <a:p>
                      <a:pPr algn="ctr">
                        <a:lnSpc>
                          <a:spcPct val="100000"/>
                        </a:lnSpc>
                        <a:spcBef>
                          <a:spcPts val="0"/>
                        </a:spcBef>
                        <a:spcAft>
                          <a:spcPts val="0"/>
                        </a:spcAft>
                      </a:pPr>
                      <a:r>
                        <a:rPr kumimoji="1" lang="ja-JP" altLang="en-US" sz="1400" dirty="0">
                          <a:latin typeface="Calibri" panose="020F0502020204030204" pitchFamily="34" charset="0"/>
                          <a:ea typeface="ＭＳ Ｐゴシック" panose="020B0600070205080204" pitchFamily="50" charset="-128"/>
                          <a:cs typeface="Calibri" panose="020F0502020204030204" pitchFamily="34" charset="0"/>
                        </a:rPr>
                        <a:t>（</a:t>
                      </a:r>
                      <a:r>
                        <a:rPr kumimoji="1" lang="en-US" altLang="ja-JP" sz="1400" dirty="0">
                          <a:latin typeface="Calibri" panose="020F0502020204030204" pitchFamily="34" charset="0"/>
                          <a:ea typeface="ＭＳ Ｐゴシック" panose="020B0600070205080204" pitchFamily="50" charset="-128"/>
                          <a:cs typeface="Calibri" panose="020F0502020204030204" pitchFamily="34" charset="0"/>
                        </a:rPr>
                        <a:t>Outcome</a:t>
                      </a:r>
                      <a:r>
                        <a:rPr kumimoji="1" lang="ja-JP" altLang="en-US" sz="1400" dirty="0">
                          <a:latin typeface="Calibri" panose="020F0502020204030204" pitchFamily="34" charset="0"/>
                          <a:ea typeface="ＭＳ Ｐゴシック" panose="020B0600070205080204" pitchFamily="50" charset="-128"/>
                          <a:cs typeface="Calibri" panose="020F0502020204030204" pitchFamily="34" charset="0"/>
                        </a:rPr>
                        <a:t>）</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0"/>
                  </a:ext>
                </a:extLst>
              </a:tr>
              <a:tr h="5530512">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schemeClr val="tx1"/>
                          </a:solidFill>
                          <a:effectLst/>
                          <a:uLnTx/>
                          <a:uFillTx/>
                          <a:latin typeface="+mn-lt"/>
                          <a:ea typeface="+mn-ea"/>
                          <a:cs typeface="+mn-cs"/>
                        </a:rPr>
                        <a:t>・</a:t>
                      </a:r>
                      <a:r>
                        <a:rPr kumimoji="1" lang="en-US" altLang="ja-JP" sz="1200" b="0" i="0" u="none" strike="noStrike" kern="1200" cap="none" spc="0" normalizeH="0" baseline="0" noProof="0" dirty="0">
                          <a:ln>
                            <a:noFill/>
                          </a:ln>
                          <a:solidFill>
                            <a:schemeClr val="tx1"/>
                          </a:solidFill>
                          <a:effectLst/>
                          <a:uLnTx/>
                          <a:uFillTx/>
                          <a:latin typeface="+mn-lt"/>
                          <a:ea typeface="+mn-ea"/>
                          <a:cs typeface="+mn-cs"/>
                        </a:rPr>
                        <a:t>2013</a:t>
                      </a:r>
                      <a:r>
                        <a:rPr kumimoji="1" lang="ja-JP" altLang="ja-JP" sz="1200" b="0" i="0" u="none" strike="noStrike" kern="1200" cap="none" spc="0" normalizeH="0" baseline="0" noProof="0" dirty="0">
                          <a:ln>
                            <a:noFill/>
                          </a:ln>
                          <a:solidFill>
                            <a:schemeClr val="tx1"/>
                          </a:solidFill>
                          <a:effectLst/>
                          <a:uLnTx/>
                          <a:uFillTx/>
                          <a:latin typeface="+mn-lt"/>
                          <a:ea typeface="+mn-ea"/>
                          <a:cs typeface="+mn-cs"/>
                        </a:rPr>
                        <a:t>年に</a:t>
                      </a:r>
                      <a:r>
                        <a:rPr kumimoji="1" lang="ja-JP" altLang="en-US" sz="1200" b="0" i="0" u="none" strike="noStrike" kern="1200" cap="none" spc="0" normalizeH="0" baseline="0" noProof="0" dirty="0">
                          <a:ln>
                            <a:noFill/>
                          </a:ln>
                          <a:solidFill>
                            <a:schemeClr val="tx1"/>
                          </a:solidFill>
                          <a:effectLst/>
                          <a:uLnTx/>
                          <a:uFillTx/>
                          <a:latin typeface="+mn-lt"/>
                          <a:ea typeface="+mn-ea"/>
                          <a:cs typeface="+mn-cs"/>
                        </a:rPr>
                        <a:t>改正された生活保護法では</a:t>
                      </a:r>
                      <a:r>
                        <a:rPr kumimoji="1" lang="ja-JP" altLang="ja-JP" sz="1200" b="0" i="0" u="none" strike="noStrike" kern="1200" cap="none" spc="0" normalizeH="0" baseline="0" noProof="0" dirty="0">
                          <a:ln>
                            <a:noFill/>
                          </a:ln>
                          <a:solidFill>
                            <a:schemeClr val="tx1"/>
                          </a:solidFill>
                          <a:effectLst/>
                          <a:uLnTx/>
                          <a:uFillTx/>
                          <a:latin typeface="+mn-lt"/>
                          <a:ea typeface="+mn-ea"/>
                          <a:cs typeface="+mn-cs"/>
                        </a:rPr>
                        <a:t>、これまでの本市の提案・要望事項が数多く盛り込まれた。しかしながら、</a:t>
                      </a:r>
                      <a:r>
                        <a:rPr kumimoji="1" lang="ja-JP" altLang="en-US" sz="1200" b="0" i="0" u="none" strike="noStrike" kern="1200" cap="none" spc="0" normalizeH="0" baseline="0" noProof="0" dirty="0">
                          <a:ln>
                            <a:noFill/>
                          </a:ln>
                          <a:solidFill>
                            <a:schemeClr val="tx1"/>
                          </a:solidFill>
                          <a:effectLst/>
                          <a:uLnTx/>
                          <a:uFillTx/>
                          <a:latin typeface="+mn-lt"/>
                          <a:ea typeface="+mn-ea"/>
                          <a:cs typeface="+mn-cs"/>
                        </a:rPr>
                        <a:t>医療費の一部自己負担の導入、高齢者向けの新たな生活保障制度の創設、不正受給対策推進のための福祉事務所のさらなる権限強化など、</a:t>
                      </a:r>
                      <a:r>
                        <a:rPr kumimoji="1" lang="ja-JP" altLang="ja-JP" sz="1200" b="0" i="0" u="none" strike="noStrike" kern="1200" cap="none" spc="0" normalizeH="0" baseline="0" noProof="0" dirty="0">
                          <a:ln>
                            <a:noFill/>
                          </a:ln>
                          <a:solidFill>
                            <a:schemeClr val="tx1"/>
                          </a:solidFill>
                          <a:effectLst/>
                          <a:uLnTx/>
                          <a:uFillTx/>
                          <a:latin typeface="+mn-lt"/>
                          <a:ea typeface="+mn-ea"/>
                          <a:cs typeface="+mn-cs"/>
                        </a:rPr>
                        <a:t>法改正に反映されなかった要望事項や法改正後、新たに発生した課題等</a:t>
                      </a:r>
                      <a:r>
                        <a:rPr kumimoji="1" lang="ja-JP" altLang="en-US" sz="1200" b="0" i="0" u="none" strike="noStrike" kern="1200" cap="none" spc="0" normalizeH="0" baseline="0" noProof="0" dirty="0">
                          <a:ln>
                            <a:noFill/>
                          </a:ln>
                          <a:solidFill>
                            <a:schemeClr val="tx1"/>
                          </a:solidFill>
                          <a:effectLst/>
                          <a:uLnTx/>
                          <a:uFillTx/>
                          <a:latin typeface="+mn-lt"/>
                          <a:ea typeface="+mn-ea"/>
                          <a:cs typeface="+mn-cs"/>
                        </a:rPr>
                        <a:t>が存在するため、さらなる制度改正が必要である。</a:t>
                      </a:r>
                      <a:endParaRPr kumimoji="1" lang="en-US" altLang="ja-JP" sz="1200" b="0" i="0" u="none" strike="noStrike" kern="1200" cap="none" spc="0" normalizeH="0" baseline="0" noProof="0" dirty="0">
                        <a:ln>
                          <a:noFill/>
                        </a:ln>
                        <a:solidFill>
                          <a:schemeClr val="tx1"/>
                        </a:solidFill>
                        <a:effectLst/>
                        <a:uLnTx/>
                        <a:uFillTx/>
                        <a:latin typeface="+mn-lt"/>
                        <a:ea typeface="+mn-ea"/>
                        <a:cs typeface="+mn-cs"/>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200" b="0" u="none" dirty="0">
                          <a:solidFill>
                            <a:schemeClr val="tx1"/>
                          </a:solidFill>
                          <a:latin typeface="+mn-lt"/>
                          <a:ea typeface="+mn-ea"/>
                        </a:rPr>
                        <a:t>【</a:t>
                      </a:r>
                      <a:r>
                        <a:rPr kumimoji="1" lang="ja-JP" altLang="en-US" sz="1200" b="0" u="none" dirty="0">
                          <a:solidFill>
                            <a:schemeClr val="tx1"/>
                          </a:solidFill>
                          <a:latin typeface="+mn-lt"/>
                          <a:ea typeface="+mn-ea"/>
                        </a:rPr>
                        <a:t>生活保護制度の抜本的改革</a:t>
                      </a:r>
                      <a:r>
                        <a:rPr kumimoji="1" lang="en-US" altLang="ja-JP" sz="1200" b="0" u="none" dirty="0">
                          <a:solidFill>
                            <a:schemeClr val="tx1"/>
                          </a:solidFill>
                          <a:latin typeface="+mn-lt"/>
                          <a:ea typeface="+mn-ea"/>
                        </a:rPr>
                        <a:t>】</a:t>
                      </a:r>
                    </a:p>
                    <a:p>
                      <a:pPr marL="0" marR="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u="none" dirty="0">
                        <a:solidFill>
                          <a:schemeClr val="tx1"/>
                        </a:solidFill>
                        <a:latin typeface="+mn-lt"/>
                        <a:ea typeface="+mn-ea"/>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b="0" u="none" dirty="0">
                          <a:solidFill>
                            <a:schemeClr val="tx1"/>
                          </a:solidFill>
                          <a:latin typeface="+mn-lt"/>
                          <a:ea typeface="+mn-ea"/>
                        </a:rPr>
                        <a:t>・国への制度改革提案・要望</a:t>
                      </a:r>
                      <a:endParaRPr kumimoji="1" lang="en-US" altLang="ja-JP" sz="1200" b="0" u="none" dirty="0">
                        <a:solidFill>
                          <a:schemeClr val="tx1"/>
                        </a:solidFill>
                        <a:latin typeface="+mn-lt"/>
                        <a:ea typeface="+mn-ea"/>
                      </a:endParaRPr>
                    </a:p>
                    <a:p>
                      <a:pPr algn="l">
                        <a:tabLst/>
                      </a:pPr>
                      <a:endParaRPr kumimoji="1" lang="en-US" altLang="ja-JP" sz="1200" b="0" u="none" dirty="0">
                        <a:solidFill>
                          <a:schemeClr val="tx1"/>
                        </a:solidFill>
                        <a:latin typeface="+mn-lt"/>
                        <a:ea typeface="+mn-ea"/>
                      </a:endParaRPr>
                    </a:p>
                    <a:p>
                      <a:pPr algn="l">
                        <a:tabLst/>
                      </a:pPr>
                      <a:endParaRPr kumimoji="1" lang="en-US" altLang="ja-JP" sz="1200" b="0" u="none" dirty="0">
                        <a:solidFill>
                          <a:schemeClr val="tx1"/>
                        </a:solidFill>
                        <a:latin typeface="+mn-lt"/>
                        <a:ea typeface="+mn-ea"/>
                      </a:endParaRPr>
                    </a:p>
                    <a:p>
                      <a:pPr algn="l">
                        <a:tabLst/>
                      </a:pPr>
                      <a:endParaRPr kumimoji="1" lang="en-US" altLang="ja-JP" sz="1200" b="0" u="none" dirty="0">
                        <a:solidFill>
                          <a:schemeClr val="tx1"/>
                        </a:solidFill>
                        <a:latin typeface="+mn-lt"/>
                        <a:ea typeface="+mn-ea"/>
                      </a:endParaRPr>
                    </a:p>
                    <a:p>
                      <a:pPr algn="l">
                        <a:tabLst/>
                      </a:pPr>
                      <a:r>
                        <a:rPr kumimoji="1" lang="en-US" altLang="ja-JP" sz="1200" b="0" u="none" dirty="0">
                          <a:solidFill>
                            <a:schemeClr val="tx1"/>
                          </a:solidFill>
                          <a:latin typeface="+mn-lt"/>
                          <a:ea typeface="+mn-ea"/>
                        </a:rPr>
                        <a:t>【</a:t>
                      </a:r>
                      <a:r>
                        <a:rPr kumimoji="1" lang="ja-JP" altLang="en-US" sz="1200" b="0" u="none" dirty="0">
                          <a:solidFill>
                            <a:schemeClr val="tx1"/>
                          </a:solidFill>
                          <a:latin typeface="+mn-lt"/>
                          <a:ea typeface="+mn-ea"/>
                        </a:rPr>
                        <a:t>生活保護の適正化に向けた取組の推進</a:t>
                      </a:r>
                      <a:r>
                        <a:rPr kumimoji="1" lang="en-US" altLang="ja-JP" sz="1200" b="0" u="none" dirty="0">
                          <a:solidFill>
                            <a:schemeClr val="tx1"/>
                          </a:solidFill>
                          <a:latin typeface="+mn-lt"/>
                          <a:ea typeface="+mn-ea"/>
                        </a:rPr>
                        <a:t>】</a:t>
                      </a:r>
                    </a:p>
                    <a:p>
                      <a:pPr algn="l"/>
                      <a:endParaRPr kumimoji="1" lang="en-US" altLang="ja-JP" sz="1200" b="0" u="none" dirty="0">
                        <a:solidFill>
                          <a:schemeClr val="tx1"/>
                        </a:solidFill>
                        <a:latin typeface="+mn-lt"/>
                        <a:ea typeface="+mn-ea"/>
                      </a:endParaRPr>
                    </a:p>
                    <a:p>
                      <a:pPr algn="l"/>
                      <a:r>
                        <a:rPr kumimoji="1" lang="ja-JP" altLang="en-US" sz="1200" b="0" u="none" dirty="0">
                          <a:solidFill>
                            <a:schemeClr val="tx1"/>
                          </a:solidFill>
                          <a:latin typeface="+mn-lt"/>
                          <a:ea typeface="+mn-ea"/>
                        </a:rPr>
                        <a:t>・不正受給対策</a:t>
                      </a:r>
                      <a:endParaRPr kumimoji="1" lang="en-US" altLang="ja-JP" sz="1200" b="0" u="none" dirty="0">
                        <a:solidFill>
                          <a:schemeClr val="tx1"/>
                        </a:solidFill>
                        <a:latin typeface="+mn-lt"/>
                        <a:ea typeface="+mn-ea"/>
                      </a:endParaRPr>
                    </a:p>
                    <a:p>
                      <a:pPr algn="l"/>
                      <a:endParaRPr kumimoji="1" lang="en-US" altLang="ja-JP" sz="1200" b="0" u="none" dirty="0">
                        <a:solidFill>
                          <a:schemeClr val="tx1"/>
                        </a:solidFill>
                        <a:latin typeface="+mn-lt"/>
                        <a:ea typeface="+mn-ea"/>
                      </a:endParaRPr>
                    </a:p>
                    <a:p>
                      <a:pPr algn="l"/>
                      <a:endParaRPr kumimoji="1" lang="en-US" altLang="ja-JP" sz="1200" b="0" u="none" dirty="0">
                        <a:solidFill>
                          <a:schemeClr val="tx1"/>
                        </a:solidFill>
                        <a:latin typeface="+mn-lt"/>
                        <a:ea typeface="+mn-ea"/>
                      </a:endParaRPr>
                    </a:p>
                    <a:p>
                      <a:pPr algn="l"/>
                      <a:r>
                        <a:rPr kumimoji="1" lang="ja-JP" altLang="en-US" sz="1200" b="0" u="none" dirty="0">
                          <a:solidFill>
                            <a:schemeClr val="tx1"/>
                          </a:solidFill>
                          <a:latin typeface="+mn-lt"/>
                          <a:ea typeface="+mn-ea"/>
                        </a:rPr>
                        <a:t>・医療扶助の適正化</a:t>
                      </a:r>
                      <a:endParaRPr kumimoji="1" lang="en-US" altLang="ja-JP" sz="1200" b="0" u="none" dirty="0">
                        <a:solidFill>
                          <a:schemeClr val="tx1"/>
                        </a:solidFill>
                        <a:latin typeface="+mn-lt"/>
                        <a:ea typeface="+mn-ea"/>
                      </a:endParaRPr>
                    </a:p>
                    <a:p>
                      <a:pPr algn="l"/>
                      <a:endParaRPr kumimoji="1" lang="en-US" altLang="ja-JP" sz="1200" b="0" u="none" dirty="0">
                        <a:solidFill>
                          <a:schemeClr val="tx1"/>
                        </a:solidFill>
                        <a:latin typeface="+mn-lt"/>
                        <a:ea typeface="+mn-ea"/>
                      </a:endParaRPr>
                    </a:p>
                    <a:p>
                      <a:pPr algn="l"/>
                      <a:endParaRPr kumimoji="1" lang="en-US" altLang="ja-JP" sz="1200" b="0" u="none" dirty="0">
                        <a:solidFill>
                          <a:schemeClr val="tx1"/>
                        </a:solidFill>
                        <a:latin typeface="+mn-lt"/>
                        <a:ea typeface="+mn-ea"/>
                      </a:endParaRPr>
                    </a:p>
                    <a:p>
                      <a:pPr algn="l"/>
                      <a:endParaRPr kumimoji="1" lang="en-US" altLang="ja-JP" sz="1200" b="0" u="none" dirty="0">
                        <a:solidFill>
                          <a:schemeClr val="tx1"/>
                        </a:solidFill>
                        <a:latin typeface="+mn-lt"/>
                        <a:ea typeface="+mn-ea"/>
                      </a:endParaRPr>
                    </a:p>
                    <a:p>
                      <a:pPr algn="l"/>
                      <a:r>
                        <a:rPr kumimoji="1" lang="ja-JP" altLang="en-US" sz="1200" b="0" u="none" dirty="0">
                          <a:solidFill>
                            <a:schemeClr val="tx1"/>
                          </a:solidFill>
                          <a:latin typeface="+mn-lt"/>
                          <a:ea typeface="+mn-ea"/>
                        </a:rPr>
                        <a:t>・就労自立支援</a:t>
                      </a:r>
                      <a:endParaRPr kumimoji="1" lang="en-US" altLang="ja-JP" sz="1200" b="0" u="none" dirty="0">
                        <a:solidFill>
                          <a:schemeClr val="tx1"/>
                        </a:solidFill>
                        <a:latin typeface="+mn-lt"/>
                        <a:ea typeface="+mn-ea"/>
                      </a:endParaRPr>
                    </a:p>
                    <a:p>
                      <a:pPr algn="l"/>
                      <a:endParaRPr kumimoji="1" lang="en-US" altLang="ja-JP" sz="1200" b="0" u="none" dirty="0">
                        <a:solidFill>
                          <a:schemeClr val="tx1"/>
                        </a:solidFill>
                        <a:latin typeface="+mn-lt"/>
                        <a:ea typeface="+mn-ea"/>
                      </a:endParaRPr>
                    </a:p>
                    <a:p>
                      <a:pPr algn="l"/>
                      <a:endParaRPr kumimoji="1" lang="en-US" altLang="ja-JP" sz="1200" b="0" u="none" dirty="0">
                        <a:solidFill>
                          <a:schemeClr val="tx1"/>
                        </a:solidFill>
                        <a:latin typeface="+mn-lt"/>
                        <a:ea typeface="+mn-ea"/>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a:endParaRPr kumimoji="1" lang="en-US" altLang="ja-JP" sz="1200" b="0" u="none" dirty="0">
                        <a:solidFill>
                          <a:schemeClr val="tx1"/>
                        </a:solidFill>
                        <a:latin typeface="+mn-lt"/>
                        <a:ea typeface="+mn-ea"/>
                      </a:endParaRPr>
                    </a:p>
                    <a:p>
                      <a:pPr algn="l"/>
                      <a:endParaRPr kumimoji="1" lang="en-US" altLang="ja-JP" sz="1200" b="0" u="none" dirty="0">
                        <a:solidFill>
                          <a:schemeClr val="tx1"/>
                        </a:solidFill>
                        <a:latin typeface="+mn-lt"/>
                        <a:ea typeface="+mn-ea"/>
                      </a:endParaRPr>
                    </a:p>
                    <a:p>
                      <a:pPr algn="l"/>
                      <a:endParaRPr kumimoji="1" lang="en-US" altLang="ja-JP" sz="1200" b="0" u="none" dirty="0">
                        <a:solidFill>
                          <a:schemeClr val="tx1"/>
                        </a:solidFill>
                        <a:latin typeface="+mn-lt"/>
                        <a:ea typeface="+mn-ea"/>
                      </a:endParaRPr>
                    </a:p>
                    <a:p>
                      <a:pPr algn="l"/>
                      <a:r>
                        <a:rPr kumimoji="1" lang="ja-JP" altLang="en-US" sz="1200" b="0" u="none" dirty="0">
                          <a:solidFill>
                            <a:schemeClr val="tx1"/>
                          </a:solidFill>
                          <a:latin typeface="+mn-lt"/>
                          <a:ea typeface="+mn-ea"/>
                        </a:rPr>
                        <a:t>・市独自の抜本的改革提案をはじめ、あらゆる機会を通じて国に対して制度改革提案・要望を実施</a:t>
                      </a:r>
                      <a:endParaRPr kumimoji="1" lang="en-US" altLang="ja-JP" sz="1200" b="0" u="none" dirty="0">
                        <a:solidFill>
                          <a:schemeClr val="tx1"/>
                        </a:solidFill>
                        <a:latin typeface="+mn-lt"/>
                        <a:ea typeface="+mn-ea"/>
                      </a:endParaRPr>
                    </a:p>
                    <a:p>
                      <a:pPr algn="l"/>
                      <a:endParaRPr kumimoji="1" lang="en-US" altLang="ja-JP" sz="1200" b="0" u="none" dirty="0">
                        <a:solidFill>
                          <a:schemeClr val="tx1"/>
                        </a:solidFill>
                        <a:latin typeface="+mn-lt"/>
                        <a:ea typeface="+mn-ea"/>
                      </a:endParaRPr>
                    </a:p>
                    <a:p>
                      <a:pPr algn="l"/>
                      <a:endParaRPr kumimoji="1" lang="en-US" altLang="ja-JP" sz="1200" b="0" u="none" dirty="0">
                        <a:solidFill>
                          <a:schemeClr val="tx1"/>
                        </a:solidFill>
                        <a:latin typeface="+mn-lt"/>
                        <a:ea typeface="+mn-ea"/>
                      </a:endParaRPr>
                    </a:p>
                    <a:p>
                      <a:pPr algn="l"/>
                      <a:endParaRPr kumimoji="1" lang="en-US" altLang="ja-JP" sz="1200" b="0" u="none" dirty="0">
                        <a:solidFill>
                          <a:schemeClr val="tx1"/>
                        </a:solidFill>
                        <a:latin typeface="+mn-lt"/>
                        <a:ea typeface="+mn-ea"/>
                      </a:endParaRPr>
                    </a:p>
                    <a:p>
                      <a:pPr algn="l"/>
                      <a:endParaRPr kumimoji="1" lang="en-US" altLang="ja-JP" sz="1200" b="0" u="none" dirty="0">
                        <a:solidFill>
                          <a:schemeClr val="tx1"/>
                        </a:solidFill>
                        <a:latin typeface="+mn-lt"/>
                        <a:ea typeface="+mn-ea"/>
                      </a:endParaRPr>
                    </a:p>
                    <a:p>
                      <a:pPr algn="l"/>
                      <a:endParaRPr kumimoji="1" lang="en-US" altLang="ja-JP" sz="1200" b="0" u="none" dirty="0">
                        <a:solidFill>
                          <a:schemeClr val="tx1"/>
                        </a:solidFill>
                        <a:latin typeface="+mn-lt"/>
                        <a:ea typeface="+mn-ea"/>
                      </a:endParaRPr>
                    </a:p>
                    <a:p>
                      <a:pPr algn="l"/>
                      <a:r>
                        <a:rPr kumimoji="1" lang="ja-JP" altLang="en-US" sz="1200" b="0" u="none" dirty="0">
                          <a:solidFill>
                            <a:schemeClr val="tx1"/>
                          </a:solidFill>
                          <a:latin typeface="+mn-lt"/>
                          <a:ea typeface="+mn-ea"/>
                        </a:rPr>
                        <a:t>・不正受給調査専任チームを全区に設置</a:t>
                      </a:r>
                      <a:endParaRPr kumimoji="1" lang="en-US" altLang="ja-JP" sz="1200" b="0" u="none" dirty="0">
                        <a:solidFill>
                          <a:schemeClr val="tx1"/>
                        </a:solidFill>
                        <a:latin typeface="+mn-lt"/>
                        <a:ea typeface="+mn-ea"/>
                      </a:endParaRPr>
                    </a:p>
                    <a:p>
                      <a:pPr algn="l"/>
                      <a:endParaRPr kumimoji="1" lang="en-US" altLang="ja-JP" sz="1200" b="0" u="none" dirty="0">
                        <a:solidFill>
                          <a:schemeClr val="tx1"/>
                        </a:solidFill>
                        <a:latin typeface="+mn-lt"/>
                        <a:ea typeface="+mn-ea"/>
                      </a:endParaRPr>
                    </a:p>
                    <a:p>
                      <a:pPr algn="l"/>
                      <a:r>
                        <a:rPr kumimoji="1" lang="ja-JP" altLang="en-US" sz="1200" b="0" u="none" dirty="0">
                          <a:solidFill>
                            <a:schemeClr val="tx1"/>
                          </a:solidFill>
                          <a:latin typeface="+mn-lt"/>
                          <a:ea typeface="+mn-ea"/>
                        </a:rPr>
                        <a:t>・被保護者への適正受診支援事業に取り組み、医療扶助を適正化</a:t>
                      </a:r>
                      <a:endParaRPr kumimoji="1" lang="en-US" altLang="ja-JP" sz="1200" b="0" u="none" dirty="0">
                        <a:solidFill>
                          <a:schemeClr val="tx1"/>
                        </a:solidFill>
                        <a:latin typeface="+mn-lt"/>
                        <a:ea typeface="+mn-ea"/>
                      </a:endParaRPr>
                    </a:p>
                    <a:p>
                      <a:pPr algn="l"/>
                      <a:endParaRPr kumimoji="1" lang="en-US" altLang="ja-JP" sz="1200" b="0" u="none" dirty="0">
                        <a:solidFill>
                          <a:schemeClr val="tx1"/>
                        </a:solidFill>
                        <a:latin typeface="+mn-lt"/>
                        <a:ea typeface="+mn-ea"/>
                      </a:endParaRPr>
                    </a:p>
                    <a:p>
                      <a:pPr algn="l"/>
                      <a:endParaRPr kumimoji="1" lang="en-US" altLang="ja-JP" sz="1200" b="0" u="none" dirty="0">
                        <a:solidFill>
                          <a:schemeClr val="tx1"/>
                        </a:solidFill>
                        <a:latin typeface="+mn-lt"/>
                        <a:ea typeface="+mn-ea"/>
                      </a:endParaRPr>
                    </a:p>
                    <a:p>
                      <a:pPr algn="l"/>
                      <a:r>
                        <a:rPr kumimoji="1" lang="ja-JP" altLang="en-US" sz="1200" b="0" u="none" dirty="0">
                          <a:solidFill>
                            <a:schemeClr val="tx1"/>
                          </a:solidFill>
                          <a:latin typeface="+mn-lt"/>
                          <a:ea typeface="+mn-ea"/>
                        </a:rPr>
                        <a:t>・総合就職サポート事業</a:t>
                      </a:r>
                      <a:endParaRPr kumimoji="1" lang="en-US" altLang="ja-JP" sz="1200" b="0" u="none" dirty="0">
                        <a:solidFill>
                          <a:schemeClr val="tx1"/>
                        </a:solidFill>
                        <a:latin typeface="+mn-lt"/>
                        <a:ea typeface="+mn-ea"/>
                      </a:endParaRPr>
                    </a:p>
                    <a:p>
                      <a:pPr algn="l"/>
                      <a:r>
                        <a:rPr kumimoji="1" lang="ja-JP" altLang="en-US" sz="1200" b="0" u="none" dirty="0">
                          <a:solidFill>
                            <a:schemeClr val="tx1"/>
                          </a:solidFill>
                          <a:latin typeface="+mn-lt"/>
                          <a:ea typeface="+mn-ea"/>
                        </a:rPr>
                        <a:t>・ハローワークの常設窓口を区役所に設置</a:t>
                      </a:r>
                      <a:endParaRPr kumimoji="1" lang="en-US" altLang="ja-JP" sz="1200" b="0" u="none" dirty="0">
                        <a:solidFill>
                          <a:schemeClr val="tx1"/>
                        </a:solidFill>
                        <a:latin typeface="+mn-lt"/>
                        <a:ea typeface="+mn-ea"/>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schemeClr val="tx1"/>
                          </a:solidFill>
                          <a:effectLst/>
                          <a:uLnTx/>
                          <a:uFillTx/>
                          <a:latin typeface="+mn-lt"/>
                          <a:ea typeface="+mn-ea"/>
                          <a:cs typeface="+mn-cs"/>
                        </a:rPr>
                        <a:t>・</a:t>
                      </a:r>
                      <a:r>
                        <a:rPr kumimoji="1" lang="en-US" altLang="ja-JP" sz="1200" b="0" i="0" u="none" strike="noStrike" kern="1200" cap="none" spc="0" normalizeH="0" baseline="0" noProof="0" dirty="0">
                          <a:ln>
                            <a:noFill/>
                          </a:ln>
                          <a:solidFill>
                            <a:schemeClr val="tx1"/>
                          </a:solidFill>
                          <a:effectLst/>
                          <a:uLnTx/>
                          <a:uFillTx/>
                          <a:latin typeface="+mn-lt"/>
                          <a:ea typeface="+mn-ea"/>
                          <a:cs typeface="+mn-cs"/>
                        </a:rPr>
                        <a:t>2018</a:t>
                      </a:r>
                      <a:r>
                        <a:rPr kumimoji="1" lang="ja-JP" altLang="en-US" sz="1200" b="0" i="0" u="none" strike="noStrike" kern="1200" cap="none" spc="0" normalizeH="0" baseline="0" noProof="0" dirty="0">
                          <a:ln>
                            <a:noFill/>
                          </a:ln>
                          <a:solidFill>
                            <a:schemeClr val="tx1"/>
                          </a:solidFill>
                          <a:effectLst/>
                          <a:uLnTx/>
                          <a:uFillTx/>
                          <a:latin typeface="+mn-lt"/>
                          <a:ea typeface="+mn-ea"/>
                          <a:cs typeface="+mn-cs"/>
                        </a:rPr>
                        <a:t>年通常国会において改正法案が審議され、生活保護法が改正された。</a:t>
                      </a:r>
                      <a:endParaRPr kumimoji="1" lang="en-US" altLang="ja-JP" sz="1200" b="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schemeClr val="tx1"/>
                          </a:solidFill>
                          <a:effectLst/>
                          <a:uLnTx/>
                          <a:uFillTx/>
                          <a:latin typeface="+mn-lt"/>
                          <a:ea typeface="+mn-ea"/>
                          <a:cs typeface="+mn-cs"/>
                        </a:rPr>
                        <a:t>　</a:t>
                      </a:r>
                      <a:endParaRPr kumimoji="1" lang="en-US" altLang="ja-JP" sz="1200" b="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schemeClr val="tx1"/>
                          </a:solidFill>
                          <a:effectLst/>
                          <a:uLnTx/>
                          <a:uFillTx/>
                          <a:latin typeface="+mn-lt"/>
                          <a:ea typeface="+mn-ea"/>
                          <a:cs typeface="+mn-cs"/>
                        </a:rPr>
                        <a:t>・被保護世帯</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schemeClr val="tx1"/>
                          </a:solidFill>
                          <a:effectLst/>
                          <a:uLnTx/>
                          <a:uFillTx/>
                          <a:latin typeface="+mn-lt"/>
                          <a:ea typeface="+mn-ea"/>
                          <a:cs typeface="+mn-cs"/>
                        </a:rPr>
                        <a:t>　</a:t>
                      </a:r>
                      <a:r>
                        <a:rPr kumimoji="1" lang="en-US" altLang="ja-JP" sz="1200" b="0" i="0" u="none" strike="noStrike" kern="1200" cap="none" spc="0" normalizeH="0" baseline="0" noProof="0" dirty="0">
                          <a:ln>
                            <a:noFill/>
                          </a:ln>
                          <a:solidFill>
                            <a:schemeClr val="tx1"/>
                          </a:solidFill>
                          <a:effectLst/>
                          <a:uLnTx/>
                          <a:uFillTx/>
                          <a:latin typeface="+mn-lt"/>
                          <a:ea typeface="+mn-ea"/>
                          <a:cs typeface="+mn-cs"/>
                        </a:rPr>
                        <a:t>2015</a:t>
                      </a:r>
                      <a:r>
                        <a:rPr kumimoji="1" lang="ja-JP" altLang="en-US" sz="1200" b="0" i="0" u="none" strike="noStrike" kern="1200" cap="none" spc="0" normalizeH="0" baseline="0" noProof="0" dirty="0">
                          <a:ln>
                            <a:noFill/>
                          </a:ln>
                          <a:solidFill>
                            <a:schemeClr val="tx1"/>
                          </a:solidFill>
                          <a:effectLst/>
                          <a:uLnTx/>
                          <a:uFillTx/>
                          <a:latin typeface="+mn-lt"/>
                          <a:ea typeface="+mn-ea"/>
                          <a:cs typeface="+mn-cs"/>
                        </a:rPr>
                        <a:t>年</a:t>
                      </a:r>
                      <a:r>
                        <a:rPr kumimoji="1" lang="en-US" altLang="ja-JP" sz="1200" b="0" i="0" u="none" strike="noStrike" kern="1200" cap="none" spc="0" normalizeH="0" baseline="0" noProof="0" dirty="0">
                          <a:ln>
                            <a:noFill/>
                          </a:ln>
                          <a:solidFill>
                            <a:schemeClr val="tx1"/>
                          </a:solidFill>
                          <a:effectLst/>
                          <a:uLnTx/>
                          <a:uFillTx/>
                          <a:latin typeface="+mn-lt"/>
                          <a:ea typeface="+mn-ea"/>
                          <a:cs typeface="+mn-cs"/>
                        </a:rPr>
                        <a:t>7</a:t>
                      </a:r>
                      <a:r>
                        <a:rPr kumimoji="1" lang="ja-JP" altLang="en-US" sz="1200" b="0" i="0" u="none" strike="noStrike" kern="1200" cap="none" spc="0" normalizeH="0" baseline="0" noProof="0" dirty="0">
                          <a:ln>
                            <a:noFill/>
                          </a:ln>
                          <a:solidFill>
                            <a:schemeClr val="tx1"/>
                          </a:solidFill>
                          <a:effectLst/>
                          <a:uLnTx/>
                          <a:uFillTx/>
                          <a:latin typeface="+mn-lt"/>
                          <a:ea typeface="+mn-ea"/>
                          <a:cs typeface="+mn-cs"/>
                        </a:rPr>
                        <a:t>月から</a:t>
                      </a:r>
                      <a:r>
                        <a:rPr kumimoji="1" lang="en-US" altLang="ja-JP" sz="1200" b="0" i="0" u="none" strike="noStrike" kern="1200" cap="none" spc="0" normalizeH="0" baseline="0" noProof="0" dirty="0">
                          <a:ln>
                            <a:noFill/>
                          </a:ln>
                          <a:solidFill>
                            <a:schemeClr val="tx1"/>
                          </a:solidFill>
                          <a:effectLst/>
                          <a:uLnTx/>
                          <a:uFillTx/>
                          <a:latin typeface="+mn-lt"/>
                          <a:ea typeface="+mn-ea"/>
                          <a:cs typeface="+mn-cs"/>
                        </a:rPr>
                        <a:t>2022</a:t>
                      </a:r>
                      <a:r>
                        <a:rPr kumimoji="1" lang="ja-JP" altLang="en-US" sz="1200" b="0" i="0" u="none" strike="noStrike" kern="1200" cap="none" spc="0" normalizeH="0" baseline="0" noProof="0" dirty="0">
                          <a:ln>
                            <a:noFill/>
                          </a:ln>
                          <a:solidFill>
                            <a:schemeClr val="tx1"/>
                          </a:solidFill>
                          <a:effectLst/>
                          <a:uLnTx/>
                          <a:uFillTx/>
                          <a:latin typeface="+mn-lt"/>
                          <a:ea typeface="+mn-ea"/>
                          <a:cs typeface="+mn-cs"/>
                        </a:rPr>
                        <a:t>年</a:t>
                      </a:r>
                      <a:r>
                        <a:rPr kumimoji="1" lang="en-US" altLang="ja-JP" sz="1200" b="0" i="0" u="none" strike="noStrike" kern="1200" cap="none" spc="0" normalizeH="0" baseline="0" noProof="0" dirty="0">
                          <a:ln>
                            <a:noFill/>
                          </a:ln>
                          <a:solidFill>
                            <a:schemeClr val="tx1"/>
                          </a:solidFill>
                          <a:effectLst/>
                          <a:uLnTx/>
                          <a:uFillTx/>
                          <a:latin typeface="+mn-lt"/>
                          <a:ea typeface="+mn-ea"/>
                          <a:cs typeface="+mn-cs"/>
                        </a:rPr>
                        <a:t>9</a:t>
                      </a:r>
                      <a:r>
                        <a:rPr kumimoji="1" lang="ja-JP" altLang="en-US" sz="1200" b="0" i="0" u="none" strike="noStrike" kern="1200" cap="none" spc="0" normalizeH="0" baseline="0" noProof="0" dirty="0">
                          <a:ln>
                            <a:noFill/>
                          </a:ln>
                          <a:solidFill>
                            <a:schemeClr val="tx1"/>
                          </a:solidFill>
                          <a:effectLst/>
                          <a:uLnTx/>
                          <a:uFillTx/>
                          <a:latin typeface="+mn-lt"/>
                          <a:ea typeface="+mn-ea"/>
                          <a:cs typeface="+mn-cs"/>
                        </a:rPr>
                        <a:t>月まで</a:t>
                      </a:r>
                      <a:r>
                        <a:rPr kumimoji="1" lang="en-US" altLang="ja-JP" sz="1200" b="0" i="0" u="none" strike="noStrike" kern="1200" cap="none" spc="0" normalizeH="0" baseline="0" noProof="0" dirty="0">
                          <a:ln>
                            <a:noFill/>
                          </a:ln>
                          <a:solidFill>
                            <a:schemeClr val="tx1"/>
                          </a:solidFill>
                          <a:effectLst/>
                          <a:uLnTx/>
                          <a:uFillTx/>
                          <a:latin typeface="+mn-lt"/>
                          <a:ea typeface="+mn-ea"/>
                          <a:cs typeface="+mn-cs"/>
                        </a:rPr>
                        <a:t>86</a:t>
                      </a:r>
                      <a:r>
                        <a:rPr kumimoji="1" lang="ja-JP" altLang="en-US" sz="1200" b="0" i="0" u="none" strike="noStrike" kern="1200" cap="none" spc="0" normalizeH="0" baseline="0" noProof="0" dirty="0">
                          <a:ln>
                            <a:noFill/>
                          </a:ln>
                          <a:solidFill>
                            <a:schemeClr val="tx1"/>
                          </a:solidFill>
                          <a:effectLst/>
                          <a:uLnTx/>
                          <a:uFillTx/>
                          <a:latin typeface="+mn-lt"/>
                          <a:ea typeface="+mn-ea"/>
                          <a:cs typeface="+mn-cs"/>
                        </a:rPr>
                        <a:t>カ月連続で対前年同月比マイナス</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schemeClr val="tx1"/>
                          </a:solidFill>
                          <a:effectLst/>
                          <a:uLnTx/>
                          <a:uFillTx/>
                          <a:latin typeface="+mn-lt"/>
                          <a:ea typeface="+mn-ea"/>
                          <a:cs typeface="+mn-cs"/>
                        </a:rPr>
                        <a:t>・生活保護費</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schemeClr val="tx1"/>
                          </a:solidFill>
                          <a:effectLst/>
                          <a:uLnTx/>
                          <a:uFillTx/>
                          <a:latin typeface="+mn-lt"/>
                          <a:ea typeface="+mn-ea"/>
                          <a:cs typeface="+mn-cs"/>
                        </a:rPr>
                        <a:t>　予算額は</a:t>
                      </a:r>
                      <a:r>
                        <a:rPr kumimoji="1" lang="en-US" altLang="ja-JP" sz="1200" b="0" i="0" u="none" strike="noStrike" kern="1200" cap="none" spc="0" normalizeH="0" baseline="0" noProof="0" dirty="0">
                          <a:ln>
                            <a:noFill/>
                          </a:ln>
                          <a:solidFill>
                            <a:schemeClr val="tx1"/>
                          </a:solidFill>
                          <a:effectLst/>
                          <a:uLnTx/>
                          <a:uFillTx/>
                          <a:latin typeface="+mn-lt"/>
                          <a:ea typeface="+mn-ea"/>
                          <a:cs typeface="+mn-cs"/>
                        </a:rPr>
                        <a:t>2021</a:t>
                      </a:r>
                      <a:r>
                        <a:rPr kumimoji="1" lang="ja-JP" altLang="en-US" sz="1200" b="0" i="0" u="none" strike="noStrike" kern="1200" cap="none" spc="0" normalizeH="0" baseline="0" noProof="0" dirty="0">
                          <a:ln>
                            <a:noFill/>
                          </a:ln>
                          <a:solidFill>
                            <a:schemeClr val="tx1"/>
                          </a:solidFill>
                          <a:effectLst/>
                          <a:uLnTx/>
                          <a:uFillTx/>
                          <a:latin typeface="+mn-lt"/>
                          <a:ea typeface="+mn-ea"/>
                          <a:cs typeface="+mn-cs"/>
                        </a:rPr>
                        <a:t>年度は新型コロナウイルス感染症の影響で一時的にプラスに転じたが、</a:t>
                      </a:r>
                      <a:r>
                        <a:rPr kumimoji="1" lang="en-US" altLang="ja-JP" sz="1200" b="0" i="0" u="none" strike="noStrike" kern="1200" cap="none" spc="0" normalizeH="0" baseline="0" noProof="0" dirty="0">
                          <a:ln>
                            <a:noFill/>
                          </a:ln>
                          <a:solidFill>
                            <a:schemeClr val="tx1"/>
                          </a:solidFill>
                          <a:effectLst/>
                          <a:uLnTx/>
                          <a:uFillTx/>
                          <a:latin typeface="+mn-lt"/>
                          <a:ea typeface="+mn-ea"/>
                          <a:cs typeface="+mn-cs"/>
                        </a:rPr>
                        <a:t>2013</a:t>
                      </a:r>
                      <a:r>
                        <a:rPr kumimoji="1" lang="ja-JP" altLang="en-US" sz="1200" b="0" i="0" u="none" strike="noStrike" kern="1200" cap="none" spc="0" normalizeH="0" baseline="0" noProof="0" dirty="0">
                          <a:ln>
                            <a:noFill/>
                          </a:ln>
                          <a:solidFill>
                            <a:schemeClr val="tx1"/>
                          </a:solidFill>
                          <a:effectLst/>
                          <a:uLnTx/>
                          <a:uFillTx/>
                          <a:latin typeface="+mn-lt"/>
                          <a:ea typeface="+mn-ea"/>
                          <a:cs typeface="+mn-cs"/>
                        </a:rPr>
                        <a:t>年度以降は対前年度比マイナス傾向である。</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schemeClr val="tx1"/>
                          </a:solidFill>
                          <a:effectLst/>
                          <a:uLnTx/>
                          <a:uFillTx/>
                          <a:latin typeface="+mn-lt"/>
                          <a:ea typeface="+mn-ea"/>
                          <a:cs typeface="+mn-cs"/>
                        </a:rPr>
                        <a:t>(</a:t>
                      </a:r>
                      <a:r>
                        <a:rPr kumimoji="1" lang="ja-JP" altLang="en-US" sz="1200" b="0" i="0" u="none" strike="noStrike" kern="1200" cap="none" spc="0" normalizeH="0" baseline="0" noProof="0" dirty="0">
                          <a:ln>
                            <a:noFill/>
                          </a:ln>
                          <a:solidFill>
                            <a:schemeClr val="tx1"/>
                          </a:solidFill>
                          <a:effectLst/>
                          <a:uLnTx/>
                          <a:uFillTx/>
                          <a:latin typeface="+mn-lt"/>
                          <a:ea typeface="+mn-ea"/>
                          <a:cs typeface="+mn-cs"/>
                        </a:rPr>
                        <a:t>予算額</a:t>
                      </a:r>
                      <a:r>
                        <a:rPr kumimoji="1" lang="en-US" altLang="ja-JP" sz="1200" b="0" i="0" u="none" strike="noStrike" kern="1200" cap="none" spc="0" normalizeH="0" baseline="0" noProof="0" dirty="0">
                          <a:ln>
                            <a:noFill/>
                          </a:ln>
                          <a:solidFill>
                            <a:schemeClr val="tx1"/>
                          </a:solidFill>
                          <a:effectLst/>
                          <a:uLnTx/>
                          <a:uFillTx/>
                          <a:latin typeface="+mn-lt"/>
                          <a:ea typeface="+mn-ea"/>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schemeClr val="tx1"/>
                          </a:solidFill>
                          <a:effectLst/>
                          <a:uLnTx/>
                          <a:uFillTx/>
                          <a:latin typeface="+mn-lt"/>
                          <a:ea typeface="+mn-ea"/>
                          <a:cs typeface="+mn-cs"/>
                        </a:rPr>
                        <a:t>2020</a:t>
                      </a:r>
                      <a:r>
                        <a:rPr kumimoji="1" lang="ja-JP" altLang="en-US" sz="1200" b="0" i="0" u="none" strike="noStrike" kern="1200" cap="none" spc="0" normalizeH="0" baseline="0" noProof="0" dirty="0">
                          <a:ln>
                            <a:noFill/>
                          </a:ln>
                          <a:solidFill>
                            <a:schemeClr val="tx1"/>
                          </a:solidFill>
                          <a:effectLst/>
                          <a:uLnTx/>
                          <a:uFillTx/>
                          <a:latin typeface="+mn-lt"/>
                          <a:ea typeface="+mn-ea"/>
                          <a:cs typeface="+mn-cs"/>
                        </a:rPr>
                        <a:t>年度　</a:t>
                      </a:r>
                      <a:r>
                        <a:rPr kumimoji="1" lang="en-US" altLang="ja-JP" sz="1200" b="0" i="0" u="none" strike="noStrike" kern="1200" cap="none" spc="0" normalizeH="0" baseline="0" noProof="0" dirty="0">
                          <a:ln>
                            <a:noFill/>
                          </a:ln>
                          <a:solidFill>
                            <a:schemeClr val="tx1"/>
                          </a:solidFill>
                          <a:effectLst/>
                          <a:uLnTx/>
                          <a:uFillTx/>
                          <a:latin typeface="+mn-lt"/>
                          <a:ea typeface="+mn-ea"/>
                          <a:cs typeface="+mn-cs"/>
                        </a:rPr>
                        <a:t>2,741</a:t>
                      </a:r>
                      <a:r>
                        <a:rPr kumimoji="1" lang="ja-JP" altLang="en-US" sz="1200" b="0" i="0" u="none" strike="noStrike" kern="1200" cap="none" spc="0" normalizeH="0" baseline="0" noProof="0" dirty="0">
                          <a:ln>
                            <a:noFill/>
                          </a:ln>
                          <a:solidFill>
                            <a:schemeClr val="tx1"/>
                          </a:solidFill>
                          <a:effectLst/>
                          <a:uLnTx/>
                          <a:uFillTx/>
                          <a:latin typeface="+mn-lt"/>
                          <a:ea typeface="+mn-ea"/>
                          <a:cs typeface="+mn-cs"/>
                        </a:rPr>
                        <a:t>億円</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schemeClr val="tx1"/>
                          </a:solidFill>
                          <a:effectLst/>
                          <a:uLnTx/>
                          <a:uFillTx/>
                          <a:latin typeface="+mn-lt"/>
                          <a:ea typeface="+mn-ea"/>
                          <a:cs typeface="+mn-cs"/>
                        </a:rPr>
                        <a:t>2021</a:t>
                      </a:r>
                      <a:r>
                        <a:rPr kumimoji="1" lang="ja-JP" altLang="en-US" sz="1200" b="0" i="0" u="none" strike="noStrike" kern="1200" cap="none" spc="0" normalizeH="0" baseline="0" noProof="0" dirty="0">
                          <a:ln>
                            <a:noFill/>
                          </a:ln>
                          <a:solidFill>
                            <a:schemeClr val="tx1"/>
                          </a:solidFill>
                          <a:effectLst/>
                          <a:uLnTx/>
                          <a:uFillTx/>
                          <a:latin typeface="+mn-lt"/>
                          <a:ea typeface="+mn-ea"/>
                          <a:cs typeface="+mn-cs"/>
                        </a:rPr>
                        <a:t>年度　</a:t>
                      </a:r>
                      <a:r>
                        <a:rPr kumimoji="1" lang="en-US" altLang="ja-JP" sz="1200" b="0" i="0" u="none" strike="noStrike" kern="1200" cap="none" spc="0" normalizeH="0" baseline="0" noProof="0" dirty="0">
                          <a:ln>
                            <a:noFill/>
                          </a:ln>
                          <a:solidFill>
                            <a:schemeClr val="tx1"/>
                          </a:solidFill>
                          <a:effectLst/>
                          <a:uLnTx/>
                          <a:uFillTx/>
                          <a:latin typeface="+mn-lt"/>
                          <a:ea typeface="+mn-ea"/>
                          <a:cs typeface="+mn-cs"/>
                        </a:rPr>
                        <a:t>2,779</a:t>
                      </a:r>
                      <a:r>
                        <a:rPr kumimoji="1" lang="ja-JP" altLang="en-US" sz="1200" b="0" i="0" u="none" strike="noStrike" kern="1200" cap="none" spc="0" normalizeH="0" baseline="0" noProof="0" dirty="0">
                          <a:ln>
                            <a:noFill/>
                          </a:ln>
                          <a:solidFill>
                            <a:schemeClr val="tx1"/>
                          </a:solidFill>
                          <a:effectLst/>
                          <a:uLnTx/>
                          <a:uFillTx/>
                          <a:latin typeface="+mn-lt"/>
                          <a:ea typeface="+mn-ea"/>
                          <a:cs typeface="+mn-cs"/>
                        </a:rPr>
                        <a:t>億円</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schemeClr val="tx1"/>
                          </a:solidFill>
                          <a:effectLst/>
                          <a:uLnTx/>
                          <a:uFillTx/>
                          <a:latin typeface="+mn-lt"/>
                          <a:ea typeface="+mn-ea"/>
                          <a:cs typeface="+mn-cs"/>
                        </a:rPr>
                        <a:t>2022</a:t>
                      </a:r>
                      <a:r>
                        <a:rPr kumimoji="1" lang="ja-JP" altLang="en-US" sz="1200" b="0" i="0" u="none" strike="noStrike" kern="1200" cap="none" spc="0" normalizeH="0" baseline="0" noProof="0" dirty="0">
                          <a:ln>
                            <a:noFill/>
                          </a:ln>
                          <a:solidFill>
                            <a:schemeClr val="tx1"/>
                          </a:solidFill>
                          <a:effectLst/>
                          <a:uLnTx/>
                          <a:uFillTx/>
                          <a:latin typeface="+mn-lt"/>
                          <a:ea typeface="+mn-ea"/>
                          <a:cs typeface="+mn-cs"/>
                        </a:rPr>
                        <a:t>年度　</a:t>
                      </a:r>
                      <a:r>
                        <a:rPr kumimoji="1" lang="en-US" altLang="ja-JP" sz="1200" b="0" i="0" u="none" strike="noStrike" kern="1200" cap="none" spc="0" normalizeH="0" baseline="0" noProof="0" dirty="0">
                          <a:ln>
                            <a:noFill/>
                          </a:ln>
                          <a:solidFill>
                            <a:schemeClr val="tx1"/>
                          </a:solidFill>
                          <a:effectLst/>
                          <a:uLnTx/>
                          <a:uFillTx/>
                          <a:latin typeface="+mn-lt"/>
                          <a:ea typeface="+mn-ea"/>
                          <a:cs typeface="+mn-cs"/>
                        </a:rPr>
                        <a:t>2,730</a:t>
                      </a:r>
                      <a:r>
                        <a:rPr kumimoji="1" lang="ja-JP" altLang="en-US" sz="1200" b="0" i="0" u="none" strike="noStrike" kern="1200" cap="none" spc="0" normalizeH="0" baseline="0" noProof="0" dirty="0">
                          <a:ln>
                            <a:noFill/>
                          </a:ln>
                          <a:solidFill>
                            <a:schemeClr val="tx1"/>
                          </a:solidFill>
                          <a:effectLst/>
                          <a:uLnTx/>
                          <a:uFillTx/>
                          <a:latin typeface="+mn-lt"/>
                          <a:ea typeface="+mn-ea"/>
                          <a:cs typeface="+mn-cs"/>
                        </a:rPr>
                        <a:t>億円</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schemeClr val="tx1"/>
                          </a:solidFill>
                          <a:effectLst/>
                          <a:uLnTx/>
                          <a:uFillTx/>
                          <a:latin typeface="+mn-lt"/>
                          <a:ea typeface="+mn-ea"/>
                          <a:cs typeface="+mn-cs"/>
                        </a:rPr>
                        <a:t>(2012</a:t>
                      </a:r>
                      <a:r>
                        <a:rPr kumimoji="1" lang="ja-JP" altLang="en-US" sz="1200" b="0" i="0" u="none" strike="noStrike" kern="1200" cap="none" spc="0" normalizeH="0" baseline="0" noProof="0" dirty="0">
                          <a:ln>
                            <a:noFill/>
                          </a:ln>
                          <a:solidFill>
                            <a:schemeClr val="tx1"/>
                          </a:solidFill>
                          <a:effectLst/>
                          <a:uLnTx/>
                          <a:uFillTx/>
                          <a:latin typeface="+mn-lt"/>
                          <a:ea typeface="+mn-ea"/>
                          <a:cs typeface="+mn-cs"/>
                        </a:rPr>
                        <a:t>年度→</a:t>
                      </a:r>
                      <a:r>
                        <a:rPr kumimoji="1" lang="en-US" altLang="ja-JP" sz="1200" b="0" i="0" u="none" strike="noStrike" kern="1200" cap="none" spc="0" normalizeH="0" baseline="0" noProof="0" dirty="0">
                          <a:ln>
                            <a:noFill/>
                          </a:ln>
                          <a:solidFill>
                            <a:schemeClr val="tx1"/>
                          </a:solidFill>
                          <a:effectLst/>
                          <a:uLnTx/>
                          <a:uFillTx/>
                          <a:latin typeface="+mn-lt"/>
                          <a:ea typeface="+mn-ea"/>
                          <a:cs typeface="+mn-cs"/>
                        </a:rPr>
                        <a:t>2022</a:t>
                      </a:r>
                      <a:r>
                        <a:rPr kumimoji="1" lang="ja-JP" altLang="en-US" sz="1200" b="0" i="0" u="none" strike="noStrike" kern="1200" cap="none" spc="0" normalizeH="0" baseline="0" noProof="0" dirty="0">
                          <a:ln>
                            <a:noFill/>
                          </a:ln>
                          <a:solidFill>
                            <a:schemeClr val="tx1"/>
                          </a:solidFill>
                          <a:effectLst/>
                          <a:uLnTx/>
                          <a:uFillTx/>
                          <a:latin typeface="+mn-lt"/>
                          <a:ea typeface="+mn-ea"/>
                          <a:cs typeface="+mn-cs"/>
                        </a:rPr>
                        <a:t>年度　▲</a:t>
                      </a:r>
                      <a:r>
                        <a:rPr kumimoji="1" lang="en-US" altLang="ja-JP" sz="1200" b="0" i="0" u="none" strike="noStrike" kern="1200" cap="none" spc="0" normalizeH="0" baseline="0" noProof="0" dirty="0">
                          <a:ln>
                            <a:noFill/>
                          </a:ln>
                          <a:solidFill>
                            <a:schemeClr val="tx1"/>
                          </a:solidFill>
                          <a:effectLst/>
                          <a:uLnTx/>
                          <a:uFillTx/>
                          <a:latin typeface="+mn-lt"/>
                          <a:ea typeface="+mn-ea"/>
                          <a:cs typeface="+mn-cs"/>
                        </a:rPr>
                        <a:t>240</a:t>
                      </a:r>
                      <a:r>
                        <a:rPr kumimoji="1" lang="ja-JP" altLang="en-US" sz="1200" b="0" i="0" u="none" strike="noStrike" kern="1200" cap="none" spc="0" normalizeH="0" baseline="0" noProof="0" dirty="0">
                          <a:ln>
                            <a:noFill/>
                          </a:ln>
                          <a:solidFill>
                            <a:schemeClr val="tx1"/>
                          </a:solidFill>
                          <a:effectLst/>
                          <a:uLnTx/>
                          <a:uFillTx/>
                          <a:latin typeface="+mn-lt"/>
                          <a:ea typeface="+mn-ea"/>
                          <a:cs typeface="+mn-cs"/>
                        </a:rPr>
                        <a:t>億円</a:t>
                      </a:r>
                      <a:r>
                        <a:rPr kumimoji="1" lang="en-US" altLang="ja-JP" sz="1200" b="0" i="0" u="none" strike="noStrike" kern="1200" cap="none" spc="0" normalizeH="0" baseline="0" noProof="0" dirty="0">
                          <a:ln>
                            <a:noFill/>
                          </a:ln>
                          <a:solidFill>
                            <a:schemeClr val="tx1"/>
                          </a:solidFill>
                          <a:effectLst/>
                          <a:uLnTx/>
                          <a:uFillTx/>
                          <a:latin typeface="+mn-lt"/>
                          <a:ea typeface="+mn-ea"/>
                          <a:cs typeface="+mn-cs"/>
                        </a:rPr>
                        <a:t>)</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1"/>
                  </a:ext>
                </a:extLst>
              </a:tr>
            </a:tbl>
          </a:graphicData>
        </a:graphic>
      </p:graphicFrame>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348</a:t>
            </a:fld>
            <a:endParaRPr lang="ja-JP" altLang="en-US"/>
          </a:p>
        </p:txBody>
      </p:sp>
    </p:spTree>
    <p:extLst>
      <p:ext uri="{BB962C8B-B14F-4D97-AF65-F5344CB8AC3E}">
        <p14:creationId xmlns:p14="http://schemas.microsoft.com/office/powerpoint/2010/main" val="3421119360"/>
      </p:ext>
    </p:extLst>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正方形/長方形 14"/>
          <p:cNvSpPr/>
          <p:nvPr/>
        </p:nvSpPr>
        <p:spPr>
          <a:xfrm>
            <a:off x="82330" y="778120"/>
            <a:ext cx="8907332" cy="6008168"/>
          </a:xfrm>
          <a:prstGeom prst="rect">
            <a:avLst/>
          </a:prstGeom>
          <a:solidFill>
            <a:schemeClr val="accent6">
              <a:lumMod val="60000"/>
              <a:lumOff val="40000"/>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endParaRPr>
          </a:p>
        </p:txBody>
      </p:sp>
      <p:sp>
        <p:nvSpPr>
          <p:cNvPr id="11" name="角丸四角形 10"/>
          <p:cNvSpPr/>
          <p:nvPr/>
        </p:nvSpPr>
        <p:spPr>
          <a:xfrm>
            <a:off x="179512" y="4779515"/>
            <a:ext cx="8712968" cy="2051593"/>
          </a:xfrm>
          <a:prstGeom prst="roundRect">
            <a:avLst/>
          </a:prstGeom>
        </p:spPr>
        <p:style>
          <a:lnRef idx="1">
            <a:schemeClr val="accent6"/>
          </a:lnRef>
          <a:fillRef idx="3">
            <a:schemeClr val="accent6"/>
          </a:fillRef>
          <a:effectRef idx="2">
            <a:schemeClr val="accent6"/>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34" name="テキスト ボックス 33"/>
          <p:cNvSpPr txBox="1"/>
          <p:nvPr/>
        </p:nvSpPr>
        <p:spPr>
          <a:xfrm>
            <a:off x="251520" y="332656"/>
            <a:ext cx="8280920"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④　主な取組みと進捗状況（中長期的対策）</a:t>
            </a:r>
          </a:p>
        </p:txBody>
      </p:sp>
      <p:cxnSp>
        <p:nvCxnSpPr>
          <p:cNvPr id="37" name="直線コネクタ 36"/>
          <p:cNvCxnSpPr/>
          <p:nvPr/>
        </p:nvCxnSpPr>
        <p:spPr>
          <a:xfrm>
            <a:off x="179512" y="692696"/>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9" name="テキスト ボックス 8"/>
          <p:cNvSpPr txBox="1"/>
          <p:nvPr/>
        </p:nvSpPr>
        <p:spPr>
          <a:xfrm>
            <a:off x="395536" y="4734127"/>
            <a:ext cx="7192765" cy="369332"/>
          </a:xfrm>
          <a:prstGeom prst="rect">
            <a:avLst/>
          </a:prstGeom>
          <a:noFill/>
        </p:spPr>
        <p:txBody>
          <a:bodyPr wrap="square" rtlCol="0" anchor="ctr" anchorCtr="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srgbClr val="0070C0"/>
                </a:solidFill>
                <a:effectLst/>
                <a:uLnTx/>
                <a:uFillTx/>
                <a:latin typeface="Calibri"/>
                <a:ea typeface="ＭＳ Ｐゴシック" panose="020B0600070205080204" pitchFamily="50" charset="-128"/>
                <a:cs typeface="+mn-cs"/>
              </a:rPr>
              <a:t>◆総括と今後の課題</a:t>
            </a:r>
          </a:p>
        </p:txBody>
      </p:sp>
      <p:sp>
        <p:nvSpPr>
          <p:cNvPr id="10" name="コンテンツ プレースホルダー 2"/>
          <p:cNvSpPr txBox="1">
            <a:spLocks/>
          </p:cNvSpPr>
          <p:nvPr/>
        </p:nvSpPr>
        <p:spPr>
          <a:xfrm>
            <a:off x="467544" y="5013126"/>
            <a:ext cx="8280920" cy="1773162"/>
          </a:xfrm>
          <a:prstGeom prst="rect">
            <a:avLst/>
          </a:prstGeom>
        </p:spPr>
        <p:txBody>
          <a:bodyPr vert="horz" lIns="91440" tIns="45720" rIns="91440" bIns="45720" rtlCol="0">
            <a:noAutofit/>
          </a:bodyPr>
          <a:lstStyle>
            <a:lvl1pPr marL="0" indent="0" algn="ctr" defTabSz="914400" rtl="0" eaLnBrk="1" latinLnBrk="0" hangingPunct="1">
              <a:spcBef>
                <a:spcPct val="20000"/>
              </a:spcBef>
              <a:buFont typeface="Arial" panose="020B0604020202020204" pitchFamily="34" charset="0"/>
              <a:buNone/>
              <a:defRPr kumimoji="1" sz="3200" kern="1200">
                <a:solidFill>
                  <a:schemeClr val="tx1">
                    <a:tint val="75000"/>
                  </a:schemeClr>
                </a:solidFill>
                <a:latin typeface="+mn-lt"/>
                <a:ea typeface="+mn-ea"/>
                <a:cs typeface="+mn-cs"/>
              </a:defRPr>
            </a:lvl1pPr>
            <a:lvl2pPr marL="457200" indent="0" algn="ctr" defTabSz="914400" rtl="0" eaLnBrk="1" latinLnBrk="0" hangingPunct="1">
              <a:spcBef>
                <a:spcPct val="20000"/>
              </a:spcBef>
              <a:buFont typeface="Arial" panose="020B0604020202020204" pitchFamily="34" charset="0"/>
              <a:buNone/>
              <a:defRPr kumimoji="1" sz="2800" kern="1200">
                <a:solidFill>
                  <a:schemeClr val="tx1">
                    <a:tint val="75000"/>
                  </a:schemeClr>
                </a:solidFill>
                <a:latin typeface="+mn-lt"/>
                <a:ea typeface="+mn-ea"/>
                <a:cs typeface="+mn-cs"/>
              </a:defRPr>
            </a:lvl2pPr>
            <a:lvl3pPr marL="914400" indent="0" algn="ctr" defTabSz="914400" rtl="0" eaLnBrk="1" latinLnBrk="0" hangingPunct="1">
              <a:spcBef>
                <a:spcPct val="20000"/>
              </a:spcBef>
              <a:buFont typeface="Arial" panose="020B0604020202020204" pitchFamily="34" charset="0"/>
              <a:buNone/>
              <a:defRPr kumimoji="1" sz="2400" kern="1200">
                <a:solidFill>
                  <a:schemeClr val="tx1">
                    <a:tint val="75000"/>
                  </a:schemeClr>
                </a:solidFill>
                <a:latin typeface="+mn-lt"/>
                <a:ea typeface="+mn-ea"/>
                <a:cs typeface="+mn-cs"/>
              </a:defRPr>
            </a:lvl3pPr>
            <a:lvl4pPr marL="1371600" indent="0" algn="ctr" defTabSz="914400" rtl="0" eaLnBrk="1" latinLnBrk="0" hangingPunct="1">
              <a:spcBef>
                <a:spcPct val="20000"/>
              </a:spcBef>
              <a:buFont typeface="Arial" panose="020B0604020202020204" pitchFamily="34" charset="0"/>
              <a:buNone/>
              <a:defRPr kumimoji="1" sz="2000" kern="1200">
                <a:solidFill>
                  <a:schemeClr val="tx1">
                    <a:tint val="75000"/>
                  </a:schemeClr>
                </a:solidFill>
                <a:latin typeface="+mn-lt"/>
                <a:ea typeface="+mn-ea"/>
                <a:cs typeface="+mn-cs"/>
              </a:defRPr>
            </a:lvl4pPr>
            <a:lvl5pPr marL="1828800" indent="0" algn="ctr" defTabSz="914400" rtl="0" eaLnBrk="1" latinLnBrk="0" hangingPunct="1">
              <a:spcBef>
                <a:spcPct val="20000"/>
              </a:spcBef>
              <a:buFont typeface="Arial" panose="020B0604020202020204" pitchFamily="34" charset="0"/>
              <a:buNone/>
              <a:defRPr kumimoji="1" sz="2000" kern="1200">
                <a:solidFill>
                  <a:schemeClr val="tx1">
                    <a:tint val="75000"/>
                  </a:schemeClr>
                </a:solidFill>
                <a:latin typeface="+mn-lt"/>
                <a:ea typeface="+mn-ea"/>
                <a:cs typeface="+mn-cs"/>
              </a:defRPr>
            </a:lvl5pPr>
            <a:lvl6pPr marL="2286000" indent="0" algn="ctr" defTabSz="914400" rtl="0" eaLnBrk="1" latinLnBrk="0" hangingPunct="1">
              <a:spcBef>
                <a:spcPct val="20000"/>
              </a:spcBef>
              <a:buFont typeface="Arial" panose="020B0604020202020204" pitchFamily="34" charset="0"/>
              <a:buNone/>
              <a:defRPr kumimoji="1" sz="2000" kern="1200">
                <a:solidFill>
                  <a:schemeClr val="tx1">
                    <a:tint val="75000"/>
                  </a:schemeClr>
                </a:solidFill>
                <a:latin typeface="+mn-lt"/>
                <a:ea typeface="+mn-ea"/>
                <a:cs typeface="+mn-cs"/>
              </a:defRPr>
            </a:lvl6pPr>
            <a:lvl7pPr marL="2743200" indent="0" algn="ctr" defTabSz="914400" rtl="0" eaLnBrk="1" latinLnBrk="0" hangingPunct="1">
              <a:spcBef>
                <a:spcPct val="20000"/>
              </a:spcBef>
              <a:buFont typeface="Arial" panose="020B0604020202020204" pitchFamily="34" charset="0"/>
              <a:buNone/>
              <a:defRPr kumimoji="1" sz="2000" kern="1200">
                <a:solidFill>
                  <a:schemeClr val="tx1">
                    <a:tint val="75000"/>
                  </a:schemeClr>
                </a:solidFill>
                <a:latin typeface="+mn-lt"/>
                <a:ea typeface="+mn-ea"/>
                <a:cs typeface="+mn-cs"/>
              </a:defRPr>
            </a:lvl7pPr>
            <a:lvl8pPr marL="3200400" indent="0" algn="ctr" defTabSz="914400" rtl="0" eaLnBrk="1" latinLnBrk="0" hangingPunct="1">
              <a:spcBef>
                <a:spcPct val="20000"/>
              </a:spcBef>
              <a:buFont typeface="Arial" panose="020B0604020202020204" pitchFamily="34" charset="0"/>
              <a:buNone/>
              <a:defRPr kumimoji="1" sz="2000" kern="1200">
                <a:solidFill>
                  <a:schemeClr val="tx1">
                    <a:tint val="75000"/>
                  </a:schemeClr>
                </a:solidFill>
                <a:latin typeface="+mn-lt"/>
                <a:ea typeface="+mn-ea"/>
                <a:cs typeface="+mn-cs"/>
              </a:defRPr>
            </a:lvl8pPr>
            <a:lvl9pPr marL="3657600" indent="0" algn="ctr" defTabSz="914400" rtl="0" eaLnBrk="1" latinLnBrk="0" hangingPunct="1">
              <a:spcBef>
                <a:spcPct val="20000"/>
              </a:spcBef>
              <a:buFont typeface="Arial" panose="020B0604020202020204" pitchFamily="34" charset="0"/>
              <a:buNone/>
              <a:defRPr kumimoji="1" sz="2000" kern="1200">
                <a:solidFill>
                  <a:schemeClr val="tx1">
                    <a:tint val="75000"/>
                  </a:schemeClr>
                </a:solidFill>
                <a:latin typeface="+mn-lt"/>
                <a:ea typeface="+mn-ea"/>
                <a:cs typeface="+mn-cs"/>
              </a:defRPr>
            </a:lvl9pPr>
          </a:lstStyle>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子育てや教育は個別事業の成果は挙がっているが、特区のめざす子育て世帯の流入促進につながるまでには至っていない。</a:t>
            </a:r>
            <a:endPar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にぎわい・観光の取組みとして「新今宮エリア」の魅力の掘り起こしを行ったが、まだまだ認知度は低く、現在は「道半ば」という状況である。</a:t>
            </a:r>
            <a:endPar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子育てや教育については、課題を抱える層だけではなく、子育て世帯の幅広いニーズを満たす取組みを展開するとともに、にぎわい・観光については、コロナ後を見据えたにぎわいの創出に向けて取り組んでいく。</a:t>
            </a:r>
            <a:endPar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graphicFrame>
        <p:nvGraphicFramePr>
          <p:cNvPr id="12" name="表 11"/>
          <p:cNvGraphicFramePr>
            <a:graphicFrameLocks noGrp="1"/>
          </p:cNvGraphicFramePr>
          <p:nvPr/>
        </p:nvGraphicFramePr>
        <p:xfrm>
          <a:off x="657340" y="778120"/>
          <a:ext cx="7954888" cy="3942512"/>
        </p:xfrm>
        <a:graphic>
          <a:graphicData uri="http://schemas.openxmlformats.org/drawingml/2006/table">
            <a:tbl>
              <a:tblPr firstRow="1" bandRow="1">
                <a:tableStyleId>{BC89EF96-8CEA-46FF-86C4-4CE0E7609802}</a:tableStyleId>
              </a:tblPr>
              <a:tblGrid>
                <a:gridCol w="1694096">
                  <a:extLst>
                    <a:ext uri="{9D8B030D-6E8A-4147-A177-3AD203B41FA5}">
                      <a16:colId xmlns:a16="http://schemas.microsoft.com/office/drawing/2014/main" val="20000"/>
                    </a:ext>
                  </a:extLst>
                </a:gridCol>
                <a:gridCol w="2161431">
                  <a:extLst>
                    <a:ext uri="{9D8B030D-6E8A-4147-A177-3AD203B41FA5}">
                      <a16:colId xmlns:a16="http://schemas.microsoft.com/office/drawing/2014/main" val="20001"/>
                    </a:ext>
                  </a:extLst>
                </a:gridCol>
                <a:gridCol w="4099361">
                  <a:extLst>
                    <a:ext uri="{9D8B030D-6E8A-4147-A177-3AD203B41FA5}">
                      <a16:colId xmlns:a16="http://schemas.microsoft.com/office/drawing/2014/main" val="20002"/>
                    </a:ext>
                  </a:extLst>
                </a:gridCol>
              </a:tblGrid>
              <a:tr h="360274">
                <a:tc>
                  <a:txBody>
                    <a:bodyPr/>
                    <a:lstStyle/>
                    <a:p>
                      <a:pPr marL="0" marR="0" indent="0" algn="ctr" defTabSz="1072866" rtl="0" eaLnBrk="1" fontAlgn="auto" latinLnBrk="0" hangingPunct="1">
                        <a:lnSpc>
                          <a:spcPct val="100000"/>
                        </a:lnSpc>
                        <a:spcBef>
                          <a:spcPts val="0"/>
                        </a:spcBef>
                        <a:spcAft>
                          <a:spcPts val="0"/>
                        </a:spcAft>
                        <a:buClrTx/>
                        <a:buSzTx/>
                        <a:buFontTx/>
                        <a:buNone/>
                        <a:tabLst/>
                        <a:defRPr/>
                      </a:pPr>
                      <a:r>
                        <a:rPr kumimoji="1" lang="ja-JP" altLang="en-US" sz="1400" u="none" dirty="0">
                          <a:latin typeface="メイリオ" panose="020B0604030504040204" pitchFamily="50" charset="-128"/>
                          <a:ea typeface="メイリオ" panose="020B0604030504040204" pitchFamily="50" charset="-128"/>
                        </a:rPr>
                        <a:t>分類</a:t>
                      </a:r>
                      <a:endParaRPr kumimoji="1" lang="ja-JP" altLang="en-US" sz="1400" u="none" dirty="0">
                        <a:solidFill>
                          <a:schemeClr val="tx1"/>
                        </a:solidFill>
                        <a:latin typeface="メイリオ" panose="020B0604030504040204" pitchFamily="50" charset="-128"/>
                        <a:ea typeface="メイリオ" panose="020B0604030504040204" pitchFamily="50" charset="-128"/>
                        <a:cs typeface="Meiryo UI" panose="020B0604030504040204" pitchFamily="50" charset="-128"/>
                      </a:endParaRPr>
                    </a:p>
                  </a:txBody>
                  <a:tcPr marL="68580" marR="68580" marT="34290" marB="34290" anchor="ctr"/>
                </a:tc>
                <a:tc>
                  <a:txBody>
                    <a:bodyPr/>
                    <a:lstStyle/>
                    <a:p>
                      <a:pPr algn="ctr"/>
                      <a:r>
                        <a:rPr kumimoji="1" lang="ja-JP" altLang="en-US" sz="1400" dirty="0">
                          <a:latin typeface="メイリオ" panose="020B0604030504040204" pitchFamily="50" charset="-128"/>
                          <a:ea typeface="メイリオ" panose="020B0604030504040204" pitchFamily="50" charset="-128"/>
                        </a:rPr>
                        <a:t>取組み</a:t>
                      </a:r>
                    </a:p>
                  </a:txBody>
                  <a:tcPr marL="68580" marR="68580" marT="34290" marB="34290" anchor="ctr"/>
                </a:tc>
                <a:tc>
                  <a:txBody>
                    <a:bodyPr/>
                    <a:lstStyle/>
                    <a:p>
                      <a:pPr algn="ctr"/>
                      <a:r>
                        <a:rPr kumimoji="1" lang="ja-JP" altLang="en-US" sz="1400" dirty="0">
                          <a:latin typeface="メイリオ" panose="020B0604030504040204" pitchFamily="50" charset="-128"/>
                          <a:ea typeface="メイリオ" panose="020B0604030504040204" pitchFamily="50" charset="-128"/>
                        </a:rPr>
                        <a:t>概要</a:t>
                      </a:r>
                    </a:p>
                  </a:txBody>
                  <a:tcPr marL="68580" marR="68580" marT="34290" marB="34290" anchor="ctr"/>
                </a:tc>
                <a:extLst>
                  <a:ext uri="{0D108BD9-81ED-4DB2-BD59-A6C34878D82A}">
                    <a16:rowId xmlns:a16="http://schemas.microsoft.com/office/drawing/2014/main" val="10000"/>
                  </a:ext>
                </a:extLst>
              </a:tr>
              <a:tr h="528641">
                <a:tc rowSpan="3">
                  <a:txBody>
                    <a:bodyPr/>
                    <a:lstStyle/>
                    <a:p>
                      <a:pPr marL="0" marR="0" indent="0" algn="ctr" defTabSz="1072866" rtl="0" eaLnBrk="1" fontAlgn="auto" latinLnBrk="0" hangingPunct="1">
                        <a:lnSpc>
                          <a:spcPct val="100000"/>
                        </a:lnSpc>
                        <a:spcBef>
                          <a:spcPts val="0"/>
                        </a:spcBef>
                        <a:spcAft>
                          <a:spcPts val="0"/>
                        </a:spcAft>
                        <a:buClrTx/>
                        <a:buSzTx/>
                        <a:buFontTx/>
                        <a:buNone/>
                        <a:tabLst/>
                        <a:defRPr/>
                      </a:pPr>
                      <a:r>
                        <a:rPr lang="ja-JP" altLang="en-US" sz="1300" u="none" dirty="0">
                          <a:latin typeface="メイリオ" panose="020B0604030504040204" pitchFamily="50" charset="-128"/>
                          <a:ea typeface="メイリオ" panose="020B0604030504040204" pitchFamily="50" charset="-128"/>
                        </a:rPr>
                        <a:t>第一期から継続</a:t>
                      </a:r>
                      <a:endParaRPr lang="en-US" altLang="ja-JP" sz="1300" u="none" dirty="0">
                        <a:latin typeface="メイリオ" panose="020B0604030504040204" pitchFamily="50" charset="-128"/>
                        <a:ea typeface="メイリオ" panose="020B0604030504040204" pitchFamily="50" charset="-128"/>
                      </a:endParaRPr>
                    </a:p>
                  </a:txBody>
                  <a:tcPr marL="68580" marR="68580" marT="34290" marB="34290" anchor="ctr">
                    <a:lnB w="12700" cap="flat" cmpd="sng" algn="ctr">
                      <a:solidFill>
                        <a:schemeClr val="accent1"/>
                      </a:solidFill>
                      <a:prstDash val="solid"/>
                      <a:round/>
                      <a:headEnd type="none" w="med" len="med"/>
                      <a:tailEnd type="none" w="med" len="med"/>
                    </a:lnB>
                    <a:noFill/>
                  </a:tcPr>
                </a:tc>
                <a:tc>
                  <a:txBody>
                    <a:bodyPr/>
                    <a:lstStyle/>
                    <a:p>
                      <a:pPr algn="ctr"/>
                      <a:r>
                        <a:rPr kumimoji="1" lang="ja-JP" altLang="en-US" sz="1400" dirty="0">
                          <a:latin typeface="メイリオ" panose="020B0604030504040204" pitchFamily="50" charset="-128"/>
                          <a:ea typeface="メイリオ" panose="020B0604030504040204" pitchFamily="50" charset="-128"/>
                        </a:rPr>
                        <a:t>プレーパーク事業</a:t>
                      </a:r>
                    </a:p>
                  </a:txBody>
                  <a:tcPr marL="68580" marR="68580" marT="34290" marB="34290" anchor="ctr">
                    <a:noFill/>
                  </a:tcPr>
                </a:tc>
                <a:tc>
                  <a:txBody>
                    <a:bodyPr/>
                    <a:lstStyle/>
                    <a:p>
                      <a:r>
                        <a:rPr kumimoji="1" lang="ja-JP" altLang="en-US" sz="1100" dirty="0">
                          <a:latin typeface="メイリオ" panose="020B0604030504040204" pitchFamily="50" charset="-128"/>
                          <a:ea typeface="メイリオ" panose="020B0604030504040204" pitchFamily="50" charset="-128"/>
                        </a:rPr>
                        <a:t>こどもの自由な発想や創意工夫を促して、社会を生き抜く力を育む「居場所づくり」事業として、３つの場（遊び場・学び場・たまり場）を展開している。</a:t>
                      </a:r>
                      <a:endParaRPr kumimoji="1" lang="en-US" altLang="ja-JP" sz="1100" dirty="0">
                        <a:latin typeface="メイリオ" panose="020B0604030504040204" pitchFamily="50" charset="-128"/>
                        <a:ea typeface="メイリオ" panose="020B0604030504040204" pitchFamily="50" charset="-128"/>
                      </a:endParaRPr>
                    </a:p>
                  </a:txBody>
                  <a:tcPr marL="68580" marR="68580" marT="34290" marB="34290" anchor="ctr">
                    <a:noFill/>
                  </a:tcPr>
                </a:tc>
                <a:extLst>
                  <a:ext uri="{0D108BD9-81ED-4DB2-BD59-A6C34878D82A}">
                    <a16:rowId xmlns:a16="http://schemas.microsoft.com/office/drawing/2014/main" val="10001"/>
                  </a:ext>
                </a:extLst>
              </a:tr>
              <a:tr h="528641">
                <a:tc vMerge="1">
                  <a:txBody>
                    <a:bodyPr/>
                    <a:lstStyle/>
                    <a:p>
                      <a:endParaRPr kumimoji="1" lang="ja-JP" altLang="en-US" dirty="0"/>
                    </a:p>
                  </a:txBody>
                  <a:tcPr/>
                </a:tc>
                <a:tc>
                  <a:txBody>
                    <a:bodyPr/>
                    <a:lstStyle/>
                    <a:p>
                      <a:pPr marL="0" marR="0" indent="0" algn="ctr" defTabSz="1072866" rtl="0" eaLnBrk="1" fontAlgn="auto" latinLnBrk="0" hangingPunct="1">
                        <a:lnSpc>
                          <a:spcPct val="100000"/>
                        </a:lnSpc>
                        <a:spcBef>
                          <a:spcPts val="0"/>
                        </a:spcBef>
                        <a:spcAft>
                          <a:spcPts val="0"/>
                        </a:spcAft>
                        <a:buClrTx/>
                        <a:buSzTx/>
                        <a:buFontTx/>
                        <a:buNone/>
                        <a:tabLst/>
                        <a:defRPr/>
                      </a:pPr>
                      <a:r>
                        <a:rPr kumimoji="1" lang="ja-JP" altLang="en-US" sz="1200" dirty="0">
                          <a:latin typeface="メイリオ" panose="020B0604030504040204" pitchFamily="50" charset="-128"/>
                          <a:ea typeface="メイリオ" panose="020B0604030504040204" pitchFamily="50" charset="-128"/>
                        </a:rPr>
                        <a:t>基礎学力向上支援事業</a:t>
                      </a:r>
                      <a:endParaRPr kumimoji="1" lang="en-US" altLang="ja-JP" sz="1200" dirty="0">
                        <a:latin typeface="メイリオ" panose="020B0604030504040204" pitchFamily="50" charset="-128"/>
                        <a:ea typeface="メイリオ" panose="020B0604030504040204" pitchFamily="50" charset="-128"/>
                      </a:endParaRPr>
                    </a:p>
                    <a:p>
                      <a:pPr marL="0" marR="0" indent="0" algn="ctr" defTabSz="1072866" rtl="0" eaLnBrk="1" fontAlgn="auto" latinLnBrk="0" hangingPunct="1">
                        <a:lnSpc>
                          <a:spcPct val="100000"/>
                        </a:lnSpc>
                        <a:spcBef>
                          <a:spcPts val="0"/>
                        </a:spcBef>
                        <a:spcAft>
                          <a:spcPts val="0"/>
                        </a:spcAft>
                        <a:buClrTx/>
                        <a:buSzTx/>
                        <a:buFontTx/>
                        <a:buNone/>
                        <a:tabLst/>
                        <a:defRPr/>
                      </a:pPr>
                      <a:r>
                        <a:rPr kumimoji="1" lang="ja-JP" altLang="en-US" sz="1200" dirty="0">
                          <a:latin typeface="メイリオ" panose="020B0604030504040204" pitchFamily="50" charset="-128"/>
                          <a:ea typeface="メイリオ" panose="020B0604030504040204" pitchFamily="50" charset="-128"/>
                        </a:rPr>
                        <a:t>（ジャガピースクール）</a:t>
                      </a:r>
                    </a:p>
                  </a:txBody>
                  <a:tcPr marL="68580" marR="68580" marT="34290" marB="34290" anchor="ctr">
                    <a:noFill/>
                  </a:tcPr>
                </a:tc>
                <a:tc>
                  <a:txBody>
                    <a:bodyPr/>
                    <a:lstStyle/>
                    <a:p>
                      <a:r>
                        <a:rPr kumimoji="1" lang="ja-JP" altLang="en-US" sz="1100" dirty="0">
                          <a:latin typeface="メイリオ" panose="020B0604030504040204" pitchFamily="50" charset="-128"/>
                          <a:ea typeface="メイリオ" panose="020B0604030504040204" pitchFamily="50" charset="-128"/>
                        </a:rPr>
                        <a:t>基礎学力の向上をめざし、小学校３年生から６年生に対して</a:t>
                      </a:r>
                      <a:endParaRPr kumimoji="1" lang="en-US" altLang="ja-JP" sz="1100" dirty="0">
                        <a:latin typeface="メイリオ" panose="020B0604030504040204" pitchFamily="50" charset="-128"/>
                        <a:ea typeface="メイリオ" panose="020B0604030504040204" pitchFamily="50" charset="-128"/>
                      </a:endParaRPr>
                    </a:p>
                    <a:p>
                      <a:r>
                        <a:rPr kumimoji="1" lang="ja-JP" altLang="en-US" sz="1100" dirty="0">
                          <a:latin typeface="メイリオ" panose="020B0604030504040204" pitchFamily="50" charset="-128"/>
                          <a:ea typeface="メイリオ" panose="020B0604030504040204" pitchFamily="50" charset="-128"/>
                        </a:rPr>
                        <a:t>放課後・夏休みを利用した塾等の事業者による課外授業を</a:t>
                      </a:r>
                      <a:endParaRPr kumimoji="1" lang="en-US" altLang="ja-JP" sz="1100" dirty="0">
                        <a:latin typeface="メイリオ" panose="020B0604030504040204" pitchFamily="50" charset="-128"/>
                        <a:ea typeface="メイリオ" panose="020B0604030504040204" pitchFamily="50" charset="-128"/>
                      </a:endParaRPr>
                    </a:p>
                    <a:p>
                      <a:r>
                        <a:rPr kumimoji="1" lang="ja-JP" altLang="en-US" sz="1100" dirty="0">
                          <a:latin typeface="メイリオ" panose="020B0604030504040204" pitchFamily="50" charset="-128"/>
                          <a:ea typeface="メイリオ" panose="020B0604030504040204" pitchFamily="50" charset="-128"/>
                        </a:rPr>
                        <a:t>実施している。</a:t>
                      </a:r>
                      <a:endParaRPr kumimoji="1" lang="en-US" altLang="ja-JP" sz="1100" dirty="0">
                        <a:latin typeface="メイリオ" panose="020B0604030504040204" pitchFamily="50" charset="-128"/>
                        <a:ea typeface="メイリオ" panose="020B0604030504040204" pitchFamily="50" charset="-128"/>
                      </a:endParaRPr>
                    </a:p>
                  </a:txBody>
                  <a:tcPr marL="68580" marR="68580" marT="34290" marB="34290" anchor="ctr">
                    <a:noFill/>
                  </a:tcPr>
                </a:tc>
                <a:extLst>
                  <a:ext uri="{0D108BD9-81ED-4DB2-BD59-A6C34878D82A}">
                    <a16:rowId xmlns:a16="http://schemas.microsoft.com/office/drawing/2014/main" val="10002"/>
                  </a:ext>
                </a:extLst>
              </a:tr>
              <a:tr h="423554">
                <a:tc vMerge="1">
                  <a:txBody>
                    <a:bodyPr/>
                    <a:lstStyle/>
                    <a:p>
                      <a:pPr marL="0" marR="0" indent="0" algn="ctr" defTabSz="1072866" rtl="0" eaLnBrk="1" fontAlgn="auto" latinLnBrk="0" hangingPunct="1">
                        <a:lnSpc>
                          <a:spcPct val="100000"/>
                        </a:lnSpc>
                        <a:spcBef>
                          <a:spcPts val="0"/>
                        </a:spcBef>
                        <a:spcAft>
                          <a:spcPts val="0"/>
                        </a:spcAft>
                        <a:buClrTx/>
                        <a:buSzTx/>
                        <a:buFontTx/>
                        <a:buNone/>
                        <a:tabLst/>
                        <a:defRPr/>
                      </a:pPr>
                      <a:endParaRPr kumimoji="1" lang="ja-JP" altLang="en-US" sz="1600" u="none" dirty="0">
                        <a:solidFill>
                          <a:schemeClr val="tx1"/>
                        </a:solidFill>
                        <a:latin typeface="メイリオ" panose="020B0604030504040204" pitchFamily="50" charset="-128"/>
                        <a:ea typeface="メイリオ" panose="020B0604030504040204" pitchFamily="50" charset="-128"/>
                        <a:cs typeface="Meiryo UI" panose="020B0604030504040204" pitchFamily="50" charset="-128"/>
                      </a:endParaRPr>
                    </a:p>
                  </a:txBody>
                  <a:tcPr marL="96012" marR="96012" marT="48006" marB="48006" anchor="ctr">
                    <a:solidFill>
                      <a:schemeClr val="bg1"/>
                    </a:solidFill>
                  </a:tcPr>
                </a:tc>
                <a:tc>
                  <a:txBody>
                    <a:bodyPr/>
                    <a:lstStyle/>
                    <a:p>
                      <a:pPr marL="0" marR="0" indent="0" algn="ctr" defTabSz="1072866" rtl="0" eaLnBrk="1" fontAlgn="auto" latinLnBrk="0" hangingPunct="1">
                        <a:lnSpc>
                          <a:spcPct val="100000"/>
                        </a:lnSpc>
                        <a:spcBef>
                          <a:spcPts val="0"/>
                        </a:spcBef>
                        <a:spcAft>
                          <a:spcPts val="0"/>
                        </a:spcAft>
                        <a:buClrTx/>
                        <a:buSzTx/>
                        <a:buFontTx/>
                        <a:buNone/>
                        <a:tabLst/>
                        <a:defRPr/>
                      </a:pPr>
                      <a:r>
                        <a:rPr kumimoji="1" lang="ja-JP" altLang="en-US" sz="1200" dirty="0">
                          <a:latin typeface="メイリオ" panose="020B0604030504040204" pitchFamily="50" charset="-128"/>
                          <a:ea typeface="メイリオ" panose="020B0604030504040204" pitchFamily="50" charset="-128"/>
                        </a:rPr>
                        <a:t>基礎学力アップ事業</a:t>
                      </a:r>
                      <a:endParaRPr kumimoji="1" lang="en-US" altLang="ja-JP" sz="1200" dirty="0">
                        <a:latin typeface="メイリオ" panose="020B0604030504040204" pitchFamily="50" charset="-128"/>
                        <a:ea typeface="メイリオ" panose="020B0604030504040204" pitchFamily="50" charset="-128"/>
                      </a:endParaRPr>
                    </a:p>
                    <a:p>
                      <a:pPr marL="0" marR="0" indent="0" algn="ctr" defTabSz="1072866" rtl="0" eaLnBrk="1" fontAlgn="auto" latinLnBrk="0" hangingPunct="1">
                        <a:lnSpc>
                          <a:spcPct val="100000"/>
                        </a:lnSpc>
                        <a:spcBef>
                          <a:spcPts val="0"/>
                        </a:spcBef>
                        <a:spcAft>
                          <a:spcPts val="0"/>
                        </a:spcAft>
                        <a:buClrTx/>
                        <a:buSzTx/>
                        <a:buFontTx/>
                        <a:buNone/>
                        <a:tabLst/>
                        <a:defRPr/>
                      </a:pPr>
                      <a:r>
                        <a:rPr kumimoji="1" lang="ja-JP" altLang="en-US" sz="1200" dirty="0">
                          <a:latin typeface="メイリオ" panose="020B0604030504040204" pitchFamily="50" charset="-128"/>
                          <a:ea typeface="メイリオ" panose="020B0604030504040204" pitchFamily="50" charset="-128"/>
                        </a:rPr>
                        <a:t>（西成まなび塾）</a:t>
                      </a:r>
                    </a:p>
                  </a:txBody>
                  <a:tcPr marL="68580" marR="68580" marT="34290" marB="34290" anchor="ctr">
                    <a:lnB w="12700" cap="flat" cmpd="sng" algn="ctr">
                      <a:solidFill>
                        <a:schemeClr val="accent1"/>
                      </a:solidFill>
                      <a:prstDash val="solid"/>
                      <a:round/>
                      <a:headEnd type="none" w="med" len="med"/>
                      <a:tailEnd type="none" w="med" len="med"/>
                    </a:lnB>
                    <a:noFill/>
                  </a:tcPr>
                </a:tc>
                <a:tc>
                  <a:txBody>
                    <a:bodyPr/>
                    <a:lstStyle/>
                    <a:p>
                      <a:r>
                        <a:rPr kumimoji="1" lang="ja-JP" altLang="en-US" sz="1100" dirty="0">
                          <a:latin typeface="メイリオ" panose="020B0604030504040204" pitchFamily="50" charset="-128"/>
                          <a:ea typeface="メイリオ" panose="020B0604030504040204" pitchFamily="50" charset="-128"/>
                        </a:rPr>
                        <a:t>学力の向上、学習習慣の定着をめざして、中学生に対して、</a:t>
                      </a:r>
                      <a:endParaRPr kumimoji="1" lang="en-US" altLang="ja-JP" sz="1100" dirty="0">
                        <a:latin typeface="メイリオ" panose="020B0604030504040204" pitchFamily="50" charset="-128"/>
                        <a:ea typeface="メイリオ" panose="020B0604030504040204" pitchFamily="50" charset="-128"/>
                      </a:endParaRPr>
                    </a:p>
                    <a:p>
                      <a:r>
                        <a:rPr kumimoji="1" lang="ja-JP" altLang="en-US" sz="1100" dirty="0">
                          <a:latin typeface="メイリオ" panose="020B0604030504040204" pitchFamily="50" charset="-128"/>
                          <a:ea typeface="メイリオ" panose="020B0604030504040204" pitchFamily="50" charset="-128"/>
                        </a:rPr>
                        <a:t>中学校校舎等の公共施設を活用した課外授業を実施している。</a:t>
                      </a:r>
                    </a:p>
                  </a:txBody>
                  <a:tcPr marL="68580" marR="68580" marT="34290" marB="34290" anchor="ctr">
                    <a:noFill/>
                  </a:tcPr>
                </a:tc>
                <a:extLst>
                  <a:ext uri="{0D108BD9-81ED-4DB2-BD59-A6C34878D82A}">
                    <a16:rowId xmlns:a16="http://schemas.microsoft.com/office/drawing/2014/main" val="10003"/>
                  </a:ext>
                </a:extLst>
              </a:tr>
              <a:tr h="683709">
                <a:tc>
                  <a:txBody>
                    <a:bodyPr/>
                    <a:lstStyle/>
                    <a:p>
                      <a:pPr marL="0" marR="0" lvl="0" indent="0" algn="ctr" defTabSz="1072866" rtl="0" eaLnBrk="1" fontAlgn="auto" latinLnBrk="0" hangingPunct="1">
                        <a:lnSpc>
                          <a:spcPct val="100000"/>
                        </a:lnSpc>
                        <a:spcBef>
                          <a:spcPts val="0"/>
                        </a:spcBef>
                        <a:spcAft>
                          <a:spcPts val="0"/>
                        </a:spcAft>
                        <a:buClrTx/>
                        <a:buSzTx/>
                        <a:buFontTx/>
                        <a:buNone/>
                        <a:tabLst/>
                        <a:defRPr/>
                      </a:pPr>
                      <a:endParaRPr lang="en-US" altLang="ja-JP" sz="1100" u="none" dirty="0">
                        <a:latin typeface="メイリオ" panose="020B0604030504040204" pitchFamily="50" charset="-128"/>
                        <a:ea typeface="メイリオ" panose="020B0604030504040204" pitchFamily="50" charset="-128"/>
                      </a:endParaRPr>
                    </a:p>
                    <a:p>
                      <a:pPr marL="0" marR="0" lvl="0" indent="0" algn="ctr" defTabSz="1072866" rtl="0" eaLnBrk="1" fontAlgn="auto" latinLnBrk="0" hangingPunct="1">
                        <a:lnSpc>
                          <a:spcPct val="100000"/>
                        </a:lnSpc>
                        <a:spcBef>
                          <a:spcPts val="0"/>
                        </a:spcBef>
                        <a:spcAft>
                          <a:spcPts val="0"/>
                        </a:spcAft>
                        <a:buClrTx/>
                        <a:buSzTx/>
                        <a:buFontTx/>
                        <a:buNone/>
                        <a:tabLst/>
                        <a:defRPr/>
                      </a:pPr>
                      <a:r>
                        <a:rPr lang="ja-JP" altLang="en-US" sz="1100" u="none" dirty="0">
                          <a:latin typeface="メイリオ" panose="020B0604030504040204" pitchFamily="50" charset="-128"/>
                          <a:ea typeface="メイリオ" panose="020B0604030504040204" pitchFamily="50" charset="-128"/>
                        </a:rPr>
                        <a:t>第二期から実施</a:t>
                      </a:r>
                      <a:endParaRPr lang="en-US" altLang="ja-JP" sz="1100" u="none" dirty="0">
                        <a:latin typeface="メイリオ" panose="020B0604030504040204" pitchFamily="50" charset="-128"/>
                        <a:ea typeface="メイリオ" panose="020B0604030504040204" pitchFamily="50" charset="-128"/>
                      </a:endParaRPr>
                    </a:p>
                    <a:p>
                      <a:pPr marL="0" marR="0" lvl="0" indent="0" algn="ctr" defTabSz="1072866" rtl="0" eaLnBrk="1" fontAlgn="auto" latinLnBrk="0" hangingPunct="1">
                        <a:lnSpc>
                          <a:spcPct val="100000"/>
                        </a:lnSpc>
                        <a:spcBef>
                          <a:spcPts val="0"/>
                        </a:spcBef>
                        <a:spcAft>
                          <a:spcPts val="0"/>
                        </a:spcAft>
                        <a:buClrTx/>
                        <a:buSzTx/>
                        <a:buFontTx/>
                        <a:buNone/>
                        <a:tabLst/>
                        <a:defRPr/>
                      </a:pPr>
                      <a:endParaRPr kumimoji="1" lang="en-US" altLang="ja-JP" sz="300" u="none" dirty="0">
                        <a:solidFill>
                          <a:schemeClr val="tx1"/>
                        </a:solidFill>
                        <a:latin typeface="メイリオ" panose="020B0604030504040204" pitchFamily="50" charset="-128"/>
                        <a:ea typeface="メイリオ" panose="020B0604030504040204" pitchFamily="50" charset="-128"/>
                        <a:cs typeface="Meiryo UI" panose="020B0604030504040204" pitchFamily="50" charset="-128"/>
                      </a:endParaRPr>
                    </a:p>
                    <a:p>
                      <a:pPr marL="0" marR="0" lvl="0" indent="0" algn="ctr" defTabSz="1072866" rtl="0" eaLnBrk="1" fontAlgn="auto" latinLnBrk="0" hangingPunct="1">
                        <a:lnSpc>
                          <a:spcPct val="100000"/>
                        </a:lnSpc>
                        <a:spcBef>
                          <a:spcPts val="0"/>
                        </a:spcBef>
                        <a:spcAft>
                          <a:spcPts val="0"/>
                        </a:spcAft>
                        <a:buClrTx/>
                        <a:buSzTx/>
                        <a:buFontTx/>
                        <a:buNone/>
                        <a:tabLst/>
                        <a:defRPr/>
                      </a:pPr>
                      <a:r>
                        <a:rPr kumimoji="1" lang="en-US" altLang="ja-JP" sz="800" u="none" dirty="0">
                          <a:solidFill>
                            <a:schemeClr val="tx1"/>
                          </a:solidFill>
                          <a:latin typeface="メイリオ" panose="020B0604030504040204" pitchFamily="50" charset="-128"/>
                          <a:ea typeface="メイリオ" panose="020B0604030504040204" pitchFamily="50" charset="-128"/>
                          <a:cs typeface="Meiryo UI" panose="020B0604030504040204" pitchFamily="50" charset="-128"/>
                        </a:rPr>
                        <a:t>※H29</a:t>
                      </a:r>
                      <a:r>
                        <a:rPr kumimoji="1" lang="ja-JP" altLang="en-US" sz="800" u="none" dirty="0">
                          <a:solidFill>
                            <a:schemeClr val="tx1"/>
                          </a:solidFill>
                          <a:latin typeface="メイリオ" panose="020B0604030504040204" pitchFamily="50" charset="-128"/>
                          <a:ea typeface="メイリオ" panose="020B0604030504040204" pitchFamily="50" charset="-128"/>
                          <a:cs typeface="Meiryo UI" panose="020B0604030504040204" pitchFamily="50" charset="-128"/>
                        </a:rPr>
                        <a:t>～</a:t>
                      </a:r>
                      <a:r>
                        <a:rPr kumimoji="1" lang="en-US" altLang="ja-JP" sz="800" u="none" dirty="0">
                          <a:solidFill>
                            <a:schemeClr val="tx1"/>
                          </a:solidFill>
                          <a:latin typeface="メイリオ" panose="020B0604030504040204" pitchFamily="50" charset="-128"/>
                          <a:ea typeface="メイリオ" panose="020B0604030504040204" pitchFamily="50" charset="-128"/>
                          <a:cs typeface="Meiryo UI" panose="020B0604030504040204" pitchFamily="50" charset="-128"/>
                        </a:rPr>
                        <a:t>R1</a:t>
                      </a:r>
                      <a:r>
                        <a:rPr kumimoji="1" lang="ja-JP" altLang="en-US" sz="800" u="none" dirty="0">
                          <a:solidFill>
                            <a:schemeClr val="tx1"/>
                          </a:solidFill>
                          <a:latin typeface="メイリオ" panose="020B0604030504040204" pitchFamily="50" charset="-128"/>
                          <a:ea typeface="メイリオ" panose="020B0604030504040204" pitchFamily="50" charset="-128"/>
                          <a:cs typeface="Meiryo UI" panose="020B0604030504040204" pitchFamily="50" charset="-128"/>
                        </a:rPr>
                        <a:t>年度はモデル実施</a:t>
                      </a:r>
                      <a:endParaRPr kumimoji="1" lang="en-US" altLang="ja-JP" sz="800" u="none" dirty="0">
                        <a:solidFill>
                          <a:schemeClr val="tx1"/>
                        </a:solidFill>
                        <a:latin typeface="メイリオ" panose="020B0604030504040204" pitchFamily="50" charset="-128"/>
                        <a:ea typeface="メイリオ" panose="020B0604030504040204" pitchFamily="50" charset="-128"/>
                        <a:cs typeface="Meiryo UI" panose="020B0604030504040204" pitchFamily="50" charset="-128"/>
                      </a:endParaRPr>
                    </a:p>
                    <a:p>
                      <a:pPr marL="0" marR="0" lvl="0" indent="0" algn="ctr" defTabSz="1072866" rtl="0" eaLnBrk="1" fontAlgn="auto" latinLnBrk="0" hangingPunct="1">
                        <a:lnSpc>
                          <a:spcPct val="100000"/>
                        </a:lnSpc>
                        <a:spcBef>
                          <a:spcPts val="0"/>
                        </a:spcBef>
                        <a:spcAft>
                          <a:spcPts val="0"/>
                        </a:spcAft>
                        <a:buClrTx/>
                        <a:buSzTx/>
                        <a:buFontTx/>
                        <a:buNone/>
                        <a:tabLst/>
                        <a:defRPr/>
                      </a:pPr>
                      <a:r>
                        <a:rPr kumimoji="1" lang="ja-JP" altLang="en-US" sz="800" u="none" dirty="0">
                          <a:solidFill>
                            <a:schemeClr val="tx1"/>
                          </a:solidFill>
                          <a:latin typeface="メイリオ" panose="020B0604030504040204" pitchFamily="50" charset="-128"/>
                          <a:ea typeface="メイリオ" panose="020B0604030504040204" pitchFamily="50" charset="-128"/>
                          <a:cs typeface="Meiryo UI" panose="020B0604030504040204" pitchFamily="50" charset="-128"/>
                        </a:rPr>
                        <a:t>→</a:t>
                      </a:r>
                      <a:r>
                        <a:rPr kumimoji="1" lang="en-US" altLang="ja-JP" sz="800" u="none" dirty="0">
                          <a:solidFill>
                            <a:schemeClr val="tx1"/>
                          </a:solidFill>
                          <a:latin typeface="メイリオ" panose="020B0604030504040204" pitchFamily="50" charset="-128"/>
                          <a:ea typeface="メイリオ" panose="020B0604030504040204" pitchFamily="50" charset="-128"/>
                          <a:cs typeface="Meiryo UI" panose="020B0604030504040204" pitchFamily="50" charset="-128"/>
                        </a:rPr>
                        <a:t>R2</a:t>
                      </a:r>
                      <a:r>
                        <a:rPr kumimoji="1" lang="ja-JP" altLang="en-US" sz="800" u="none" dirty="0">
                          <a:solidFill>
                            <a:schemeClr val="tx1"/>
                          </a:solidFill>
                          <a:latin typeface="メイリオ" panose="020B0604030504040204" pitchFamily="50" charset="-128"/>
                          <a:ea typeface="メイリオ" panose="020B0604030504040204" pitchFamily="50" charset="-128"/>
                          <a:cs typeface="Meiryo UI" panose="020B0604030504040204" pitchFamily="50" charset="-128"/>
                        </a:rPr>
                        <a:t>年度から本格実施</a:t>
                      </a:r>
                    </a:p>
                  </a:txBody>
                  <a:tcPr marL="68580" marR="68580" marT="34290" marB="34290" anchor="ctr">
                    <a:lnT w="12700" cap="flat" cmpd="sng" algn="ctr">
                      <a:solidFill>
                        <a:schemeClr val="accent1"/>
                      </a:solidFill>
                      <a:prstDash val="solid"/>
                      <a:round/>
                      <a:headEnd type="none" w="med" len="med"/>
                      <a:tailEnd type="none" w="med" len="med"/>
                    </a:lnT>
                    <a:noFill/>
                  </a:tcPr>
                </a:tc>
                <a:tc>
                  <a:txBody>
                    <a:bodyPr/>
                    <a:lstStyle/>
                    <a:p>
                      <a:pPr marL="0" marR="0" indent="0" algn="ctr" defTabSz="1072866" rtl="0" eaLnBrk="1" fontAlgn="auto" latinLnBrk="0" hangingPunct="1">
                        <a:lnSpc>
                          <a:spcPct val="100000"/>
                        </a:lnSpc>
                        <a:spcBef>
                          <a:spcPts val="0"/>
                        </a:spcBef>
                        <a:spcAft>
                          <a:spcPts val="0"/>
                        </a:spcAft>
                        <a:buClrTx/>
                        <a:buSzTx/>
                        <a:buFontTx/>
                        <a:buNone/>
                        <a:tabLst/>
                        <a:defRPr/>
                      </a:pPr>
                      <a:r>
                        <a:rPr kumimoji="1" lang="ja-JP" altLang="en-US" sz="1200" dirty="0">
                          <a:latin typeface="メイリオ" panose="020B0604030504040204" pitchFamily="50" charset="-128"/>
                          <a:ea typeface="メイリオ" panose="020B0604030504040204" pitchFamily="50" charset="-128"/>
                        </a:rPr>
                        <a:t>西成区こども生活・</a:t>
                      </a:r>
                      <a:endParaRPr kumimoji="1" lang="en-US" altLang="ja-JP" sz="1200" dirty="0">
                        <a:latin typeface="メイリオ" panose="020B0604030504040204" pitchFamily="50" charset="-128"/>
                        <a:ea typeface="メイリオ" panose="020B0604030504040204" pitchFamily="50" charset="-128"/>
                      </a:endParaRPr>
                    </a:p>
                    <a:p>
                      <a:pPr marL="0" marR="0" indent="0" algn="ctr" defTabSz="1072866" rtl="0" eaLnBrk="1" fontAlgn="auto" latinLnBrk="0" hangingPunct="1">
                        <a:lnSpc>
                          <a:spcPct val="100000"/>
                        </a:lnSpc>
                        <a:spcBef>
                          <a:spcPts val="0"/>
                        </a:spcBef>
                        <a:spcAft>
                          <a:spcPts val="0"/>
                        </a:spcAft>
                        <a:buClrTx/>
                        <a:buSzTx/>
                        <a:buFontTx/>
                        <a:buNone/>
                        <a:tabLst/>
                        <a:defRPr/>
                      </a:pPr>
                      <a:r>
                        <a:rPr kumimoji="1" lang="ja-JP" altLang="en-US" sz="1200" dirty="0">
                          <a:latin typeface="メイリオ" panose="020B0604030504040204" pitchFamily="50" charset="-128"/>
                          <a:ea typeface="メイリオ" panose="020B0604030504040204" pitchFamily="50" charset="-128"/>
                        </a:rPr>
                        <a:t>まなびサポート事業</a:t>
                      </a:r>
                    </a:p>
                  </a:txBody>
                  <a:tcPr marL="68580" marR="68580" marT="34290" marB="34290" anchor="ctr">
                    <a:lnT w="12700" cap="flat" cmpd="sng" algn="ctr">
                      <a:solidFill>
                        <a:schemeClr val="accent1"/>
                      </a:solidFill>
                      <a:prstDash val="solid"/>
                      <a:round/>
                      <a:headEnd type="none" w="med" len="med"/>
                      <a:tailEnd type="none" w="med" len="med"/>
                    </a:lnT>
                    <a:noFill/>
                  </a:tcPr>
                </a:tc>
                <a:tc>
                  <a:txBody>
                    <a:bodyPr/>
                    <a:lstStyle/>
                    <a:p>
                      <a:r>
                        <a:rPr kumimoji="1" lang="ja-JP" altLang="en-US" sz="1100" dirty="0">
                          <a:latin typeface="メイリオ" panose="020B0604030504040204" pitchFamily="50" charset="-128"/>
                          <a:ea typeface="メイリオ" panose="020B0604030504040204" pitchFamily="50" charset="-128"/>
                        </a:rPr>
                        <a:t>学校生活を通じて「人間関係」「学力」「社会生活に必要な</a:t>
                      </a:r>
                      <a:endParaRPr kumimoji="1" lang="en-US" altLang="ja-JP" sz="1100" dirty="0">
                        <a:latin typeface="メイリオ" panose="020B0604030504040204" pitchFamily="50" charset="-128"/>
                        <a:ea typeface="メイリオ" panose="020B0604030504040204" pitchFamily="50" charset="-128"/>
                      </a:endParaRPr>
                    </a:p>
                    <a:p>
                      <a:r>
                        <a:rPr kumimoji="1" lang="ja-JP" altLang="en-US" sz="1100" dirty="0">
                          <a:latin typeface="メイリオ" panose="020B0604030504040204" pitchFamily="50" charset="-128"/>
                          <a:ea typeface="メイリオ" panose="020B0604030504040204" pitchFamily="50" charset="-128"/>
                        </a:rPr>
                        <a:t>規範意識」などを身に付けてもらうため、不登校や遅刻を</a:t>
                      </a:r>
                      <a:endParaRPr kumimoji="1" lang="en-US" altLang="ja-JP" sz="1100" dirty="0">
                        <a:latin typeface="メイリオ" panose="020B0604030504040204" pitchFamily="50" charset="-128"/>
                        <a:ea typeface="メイリオ" panose="020B0604030504040204" pitchFamily="50" charset="-128"/>
                      </a:endParaRPr>
                    </a:p>
                    <a:p>
                      <a:r>
                        <a:rPr kumimoji="1" lang="ja-JP" altLang="en-US" sz="1100" dirty="0">
                          <a:latin typeface="メイリオ" panose="020B0604030504040204" pitchFamily="50" charset="-128"/>
                          <a:ea typeface="メイリオ" panose="020B0604030504040204" pitchFamily="50" charset="-128"/>
                        </a:rPr>
                        <a:t>繰り返している小中学生に対して、登校に向けた支援等を</a:t>
                      </a:r>
                      <a:endParaRPr kumimoji="1" lang="en-US" altLang="ja-JP" sz="1100" dirty="0">
                        <a:latin typeface="メイリオ" panose="020B0604030504040204" pitchFamily="50" charset="-128"/>
                        <a:ea typeface="メイリオ" panose="020B0604030504040204" pitchFamily="50" charset="-128"/>
                      </a:endParaRPr>
                    </a:p>
                    <a:p>
                      <a:r>
                        <a:rPr kumimoji="1" lang="ja-JP" altLang="en-US" sz="1100" dirty="0">
                          <a:latin typeface="メイリオ" panose="020B0604030504040204" pitchFamily="50" charset="-128"/>
                          <a:ea typeface="メイリオ" panose="020B0604030504040204" pitchFamily="50" charset="-128"/>
                        </a:rPr>
                        <a:t>実施している。</a:t>
                      </a:r>
                    </a:p>
                  </a:txBody>
                  <a:tcPr marL="68580" marR="68580" marT="34290" marB="34290" anchor="ctr">
                    <a:noFill/>
                  </a:tcPr>
                </a:tc>
                <a:extLst>
                  <a:ext uri="{0D108BD9-81ED-4DB2-BD59-A6C34878D82A}">
                    <a16:rowId xmlns:a16="http://schemas.microsoft.com/office/drawing/2014/main" val="1059995628"/>
                  </a:ext>
                </a:extLst>
              </a:tr>
              <a:tr h="1265758">
                <a:tc>
                  <a:txBody>
                    <a:bodyPr/>
                    <a:lstStyle/>
                    <a:p>
                      <a:pPr marL="0" marR="0" indent="0" algn="ctr" defTabSz="1072866" rtl="0" eaLnBrk="1" fontAlgn="auto" latinLnBrk="0" hangingPunct="1">
                        <a:lnSpc>
                          <a:spcPct val="100000"/>
                        </a:lnSpc>
                        <a:spcBef>
                          <a:spcPts val="0"/>
                        </a:spcBef>
                        <a:spcAft>
                          <a:spcPts val="0"/>
                        </a:spcAft>
                        <a:buClrTx/>
                        <a:buSzTx/>
                        <a:buFontTx/>
                        <a:buNone/>
                        <a:tabLst/>
                        <a:defRPr/>
                      </a:pPr>
                      <a:r>
                        <a:rPr kumimoji="1" lang="ja-JP" altLang="en-US" sz="1300" u="none" dirty="0">
                          <a:solidFill>
                            <a:schemeClr val="tx1"/>
                          </a:solidFill>
                          <a:latin typeface="メイリオ" panose="020B0604030504040204" pitchFamily="50" charset="-128"/>
                          <a:ea typeface="メイリオ" panose="020B0604030504040204" pitchFamily="50" charset="-128"/>
                          <a:cs typeface="Meiryo UI" panose="020B0604030504040204" pitchFamily="50" charset="-128"/>
                        </a:rPr>
                        <a:t>第二期から実施</a:t>
                      </a:r>
                      <a:endParaRPr kumimoji="1" lang="en-US" altLang="ja-JP" sz="1300" u="none" dirty="0">
                        <a:solidFill>
                          <a:schemeClr val="tx1"/>
                        </a:solidFill>
                        <a:latin typeface="メイリオ" panose="020B0604030504040204" pitchFamily="50" charset="-128"/>
                        <a:ea typeface="メイリオ" panose="020B0604030504040204" pitchFamily="50" charset="-128"/>
                        <a:cs typeface="Meiryo UI" panose="020B0604030504040204" pitchFamily="50" charset="-128"/>
                      </a:endParaRPr>
                    </a:p>
                  </a:txBody>
                  <a:tcPr marL="68580" marR="68580" marT="34290" marB="34290" anchor="ctr">
                    <a:noFill/>
                  </a:tcPr>
                </a:tc>
                <a:tc>
                  <a:txBody>
                    <a:bodyPr/>
                    <a:lstStyle/>
                    <a:p>
                      <a:pPr marL="0" marR="0" indent="0" algn="ctr" defTabSz="1072866" rtl="0" eaLnBrk="1" fontAlgn="auto" latinLnBrk="0" hangingPunct="1">
                        <a:lnSpc>
                          <a:spcPct val="100000"/>
                        </a:lnSpc>
                        <a:spcBef>
                          <a:spcPts val="0"/>
                        </a:spcBef>
                        <a:spcAft>
                          <a:spcPts val="0"/>
                        </a:spcAft>
                        <a:buClrTx/>
                        <a:buSzTx/>
                        <a:buFontTx/>
                        <a:buNone/>
                        <a:tabLst/>
                        <a:defRPr/>
                      </a:pPr>
                      <a:r>
                        <a:rPr kumimoji="1" lang="ja-JP" altLang="en-US" sz="1300" dirty="0">
                          <a:latin typeface="メイリオ" panose="020B0604030504040204" pitchFamily="50" charset="-128"/>
                          <a:ea typeface="メイリオ" panose="020B0604030504040204" pitchFamily="50" charset="-128"/>
                        </a:rPr>
                        <a:t>新今宮エリアブランド</a:t>
                      </a:r>
                      <a:endParaRPr kumimoji="1" lang="en-US" altLang="ja-JP" sz="1300" dirty="0">
                        <a:latin typeface="メイリオ" panose="020B0604030504040204" pitchFamily="50" charset="-128"/>
                        <a:ea typeface="メイリオ" panose="020B0604030504040204" pitchFamily="50" charset="-128"/>
                      </a:endParaRPr>
                    </a:p>
                    <a:p>
                      <a:pPr marL="0" marR="0" indent="0" algn="ctr" defTabSz="1072866" rtl="0" eaLnBrk="1" fontAlgn="auto" latinLnBrk="0" hangingPunct="1">
                        <a:lnSpc>
                          <a:spcPct val="100000"/>
                        </a:lnSpc>
                        <a:spcBef>
                          <a:spcPts val="0"/>
                        </a:spcBef>
                        <a:spcAft>
                          <a:spcPts val="0"/>
                        </a:spcAft>
                        <a:buClrTx/>
                        <a:buSzTx/>
                        <a:buFontTx/>
                        <a:buNone/>
                        <a:tabLst/>
                        <a:defRPr/>
                      </a:pPr>
                      <a:r>
                        <a:rPr kumimoji="1" lang="ja-JP" altLang="en-US" sz="1300" dirty="0">
                          <a:latin typeface="メイリオ" panose="020B0604030504040204" pitchFamily="50" charset="-128"/>
                          <a:ea typeface="メイリオ" panose="020B0604030504040204" pitchFamily="50" charset="-128"/>
                        </a:rPr>
                        <a:t>向上事業</a:t>
                      </a:r>
                      <a:endParaRPr kumimoji="1" lang="ja-JP" altLang="en-US" sz="1200" dirty="0">
                        <a:latin typeface="メイリオ" panose="020B0604030504040204" pitchFamily="50" charset="-128"/>
                        <a:ea typeface="メイリオ" panose="020B0604030504040204" pitchFamily="50" charset="-128"/>
                      </a:endParaRPr>
                    </a:p>
                  </a:txBody>
                  <a:tcPr marL="68580" marR="68580" marT="34290" marB="34290" anchor="ctr">
                    <a:noFill/>
                  </a:tcPr>
                </a:tc>
                <a:tc>
                  <a:txBody>
                    <a:bodyPr/>
                    <a:lstStyle/>
                    <a:p>
                      <a:r>
                        <a:rPr kumimoji="1" lang="ja-JP" altLang="en-US" sz="1100" dirty="0">
                          <a:latin typeface="メイリオ" panose="020B0604030504040204" pitchFamily="50" charset="-128"/>
                          <a:ea typeface="メイリオ" panose="020B0604030504040204" pitchFamily="50" charset="-128"/>
                        </a:rPr>
                        <a:t>「新今宮エリア」のイメージ向上を図るため、</a:t>
                      </a:r>
                      <a:r>
                        <a:rPr kumimoji="1" lang="ja-JP" altLang="en-US" sz="1100" dirty="0">
                          <a:solidFill>
                            <a:schemeClr val="tx1"/>
                          </a:solidFill>
                          <a:latin typeface="メイリオ" panose="020B0604030504040204" pitchFamily="50" charset="-128"/>
                          <a:ea typeface="メイリオ" panose="020B0604030504040204" pitchFamily="50" charset="-128"/>
                        </a:rPr>
                        <a:t>取組方針</a:t>
                      </a:r>
                      <a:r>
                        <a:rPr kumimoji="1" lang="ja-JP" altLang="en-US" sz="1100" dirty="0">
                          <a:latin typeface="メイリオ" panose="020B0604030504040204" pitchFamily="50" charset="-128"/>
                          <a:ea typeface="メイリオ" panose="020B0604030504040204" pitchFamily="50" charset="-128"/>
                        </a:rPr>
                        <a:t>などを</a:t>
                      </a:r>
                      <a:endParaRPr kumimoji="1" lang="en-US" altLang="ja-JP" sz="1100" dirty="0">
                        <a:latin typeface="メイリオ" panose="020B0604030504040204" pitchFamily="50" charset="-128"/>
                        <a:ea typeface="メイリオ" panose="020B0604030504040204" pitchFamily="50" charset="-128"/>
                      </a:endParaRPr>
                    </a:p>
                    <a:p>
                      <a:r>
                        <a:rPr kumimoji="1" lang="ja-JP" altLang="en-US" sz="1100" dirty="0">
                          <a:latin typeface="メイリオ" panose="020B0604030504040204" pitchFamily="50" charset="-128"/>
                          <a:ea typeface="メイリオ" panose="020B0604030504040204" pitchFamily="50" charset="-128"/>
                        </a:rPr>
                        <a:t>まとめた「プロモーション戦略」を策定するとともに、様々な</a:t>
                      </a:r>
                      <a:endParaRPr kumimoji="1" lang="en-US" altLang="ja-JP" sz="1100" dirty="0">
                        <a:latin typeface="メイリオ" panose="020B0604030504040204" pitchFamily="50" charset="-128"/>
                        <a:ea typeface="メイリオ" panose="020B0604030504040204" pitchFamily="50" charset="-128"/>
                      </a:endParaRPr>
                    </a:p>
                    <a:p>
                      <a:r>
                        <a:rPr kumimoji="1" lang="ja-JP" altLang="en-US" sz="1100" dirty="0">
                          <a:latin typeface="メイリオ" panose="020B0604030504040204" pitchFamily="50" charset="-128"/>
                          <a:ea typeface="メイリオ" panose="020B0604030504040204" pitchFamily="50" charset="-128"/>
                        </a:rPr>
                        <a:t>魅力を効果的に発信するための「ツール」（ポスター・リーフ</a:t>
                      </a:r>
                      <a:endParaRPr kumimoji="1" lang="en-US" altLang="ja-JP" sz="1100" dirty="0">
                        <a:latin typeface="メイリオ" panose="020B0604030504040204" pitchFamily="50" charset="-128"/>
                        <a:ea typeface="メイリオ" panose="020B0604030504040204" pitchFamily="50" charset="-128"/>
                      </a:endParaRPr>
                    </a:p>
                    <a:p>
                      <a:r>
                        <a:rPr kumimoji="1" lang="ja-JP" altLang="en-US" sz="1100" dirty="0">
                          <a:latin typeface="メイリオ" panose="020B0604030504040204" pitchFamily="50" charset="-128"/>
                          <a:ea typeface="メイリオ" panose="020B0604030504040204" pitchFamily="50" charset="-128"/>
                        </a:rPr>
                        <a:t>レット、ホームページ）を作成している。</a:t>
                      </a:r>
                      <a:endParaRPr kumimoji="1" lang="en-US" altLang="ja-JP" sz="1100" dirty="0">
                        <a:latin typeface="メイリオ" panose="020B0604030504040204" pitchFamily="50" charset="-128"/>
                        <a:ea typeface="メイリオ" panose="020B0604030504040204" pitchFamily="50" charset="-128"/>
                      </a:endParaRPr>
                    </a:p>
                    <a:p>
                      <a:r>
                        <a:rPr kumimoji="1" lang="ja-JP" altLang="en-US" sz="1100" dirty="0">
                          <a:latin typeface="メイリオ" panose="020B0604030504040204" pitchFamily="50" charset="-128"/>
                          <a:ea typeface="メイリオ" panose="020B0604030504040204" pitchFamily="50" charset="-128"/>
                        </a:rPr>
                        <a:t>また、来訪された方が、地域を正確に学び、地域で楽しんで</a:t>
                      </a:r>
                      <a:endParaRPr kumimoji="1" lang="en-US" altLang="ja-JP" sz="1100" dirty="0">
                        <a:latin typeface="メイリオ" panose="020B0604030504040204" pitchFamily="50" charset="-128"/>
                        <a:ea typeface="メイリオ" panose="020B0604030504040204" pitchFamily="50" charset="-128"/>
                      </a:endParaRPr>
                    </a:p>
                    <a:p>
                      <a:r>
                        <a:rPr kumimoji="1" lang="ja-JP" altLang="en-US" sz="1100" dirty="0">
                          <a:latin typeface="メイリオ" panose="020B0604030504040204" pitchFamily="50" charset="-128"/>
                          <a:ea typeface="メイリオ" panose="020B0604030504040204" pitchFamily="50" charset="-128"/>
                        </a:rPr>
                        <a:t>いただけるような「新今宮スタディツアー」の定例実施に向けた準備作業等を実施している。</a:t>
                      </a:r>
                    </a:p>
                  </a:txBody>
                  <a:tcPr marL="68580" marR="68580" marT="34290" marB="34290" anchor="ctr">
                    <a:noFill/>
                  </a:tcPr>
                </a:tc>
                <a:extLst>
                  <a:ext uri="{0D108BD9-81ED-4DB2-BD59-A6C34878D82A}">
                    <a16:rowId xmlns:a16="http://schemas.microsoft.com/office/drawing/2014/main" val="3528644241"/>
                  </a:ext>
                </a:extLst>
              </a:tr>
            </a:tbl>
          </a:graphicData>
        </a:graphic>
      </p:graphicFrame>
      <p:sp>
        <p:nvSpPr>
          <p:cNvPr id="13" name="テキスト ボックス 36"/>
          <p:cNvSpPr txBox="1"/>
          <p:nvPr/>
        </p:nvSpPr>
        <p:spPr>
          <a:xfrm>
            <a:off x="144844" y="67923"/>
            <a:ext cx="3308275"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Ⅰ</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　政策の刷新・西成特区構想</a:t>
            </a:r>
          </a:p>
        </p:txBody>
      </p:sp>
      <p:sp>
        <p:nvSpPr>
          <p:cNvPr id="2" name="スライド番号プレースホルダー 1"/>
          <p:cNvSpPr>
            <a:spLocks noGrp="1"/>
          </p:cNvSpPr>
          <p:nvPr>
            <p:ph type="sldNum" sz="quarter" idx="12"/>
          </p:nvPr>
        </p:nvSpPr>
        <p:spPr>
          <a:xfrm>
            <a:off x="8460432" y="6669360"/>
            <a:ext cx="720080" cy="177924"/>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CEC3038-1CF1-4B63-9920-55248DCFBA97}" type="slidenum">
              <a:rPr kumimoji="1" lang="ja-JP" altLang="en-US" sz="12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34</a:t>
            </a:fld>
            <a:endParaRPr kumimoji="1" lang="ja-JP" altLang="en-US" sz="1200" b="0" i="0" u="none" strike="noStrike" kern="1200" cap="none" spc="0" normalizeH="0" baseline="0" noProof="0" dirty="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Tree>
    <p:extLst>
      <p:ext uri="{BB962C8B-B14F-4D97-AF65-F5344CB8AC3E}">
        <p14:creationId xmlns:p14="http://schemas.microsoft.com/office/powerpoint/2010/main" val="1794934385"/>
      </p:ext>
    </p:extLst>
  </p:cSld>
  <p:clrMapOvr>
    <a:masterClrMapping/>
  </p:clrMapOvr>
</p:sld>
</file>

<file path=ppt/slides/slide3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角丸四角形 6"/>
          <p:cNvSpPr/>
          <p:nvPr/>
        </p:nvSpPr>
        <p:spPr>
          <a:xfrm>
            <a:off x="4535996" y="1823983"/>
            <a:ext cx="4296494" cy="233417"/>
          </a:xfrm>
          <a:prstGeom prst="roundRect">
            <a:avLst>
              <a:gd name="adj" fmla="val 0"/>
            </a:avLst>
          </a:prstGeom>
          <a:solidFill>
            <a:srgbClr val="66FFFF">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pic>
        <p:nvPicPr>
          <p:cNvPr id="2" name="図 1"/>
          <p:cNvPicPr>
            <a:picLocks noChangeAspect="1"/>
          </p:cNvPicPr>
          <p:nvPr/>
        </p:nvPicPr>
        <p:blipFill>
          <a:blip r:embed="rId3"/>
          <a:stretch>
            <a:fillRect/>
          </a:stretch>
        </p:blipFill>
        <p:spPr>
          <a:xfrm>
            <a:off x="55814" y="1554373"/>
            <a:ext cx="8980186" cy="5114987"/>
          </a:xfrm>
          <a:prstGeom prst="rect">
            <a:avLst/>
          </a:prstGeom>
        </p:spPr>
      </p:pic>
      <p:sp>
        <p:nvSpPr>
          <p:cNvPr id="9" name="正方形/長方形 8"/>
          <p:cNvSpPr/>
          <p:nvPr/>
        </p:nvSpPr>
        <p:spPr>
          <a:xfrm>
            <a:off x="467544" y="582247"/>
            <a:ext cx="4752528" cy="542497"/>
          </a:xfrm>
          <a:prstGeom prst="rect">
            <a:avLst/>
          </a:prstGeom>
          <a:solidFill>
            <a:srgbClr val="66FFFF">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6" name="角丸四角形 15"/>
          <p:cNvSpPr/>
          <p:nvPr/>
        </p:nvSpPr>
        <p:spPr>
          <a:xfrm>
            <a:off x="225017" y="555389"/>
            <a:ext cx="8640000" cy="576247"/>
          </a:xfrm>
          <a:prstGeom prst="roundRect">
            <a:avLst>
              <a:gd name="adj" fmla="val 0"/>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91536" tIns="45768" rIns="91536" bIns="45768" rtlCol="0" anchor="ctr"/>
          <a:lstStyle/>
          <a:p>
            <a:pPr marL="181165" marR="0" lvl="0" indent="-181165" algn="l" defTabSz="914400" rtl="0" eaLnBrk="1" fontAlgn="auto" latinLnBrk="0" hangingPunct="1">
              <a:lnSpc>
                <a:spcPct val="100000"/>
              </a:lnSpc>
              <a:spcBef>
                <a:spcPts val="0"/>
              </a:spcBef>
              <a:spcAft>
                <a:spcPts val="0"/>
              </a:spcAft>
              <a:buClrTx/>
              <a:buSzTx/>
              <a:buFont typeface="Wingdings" pitchFamily="2" charset="2"/>
              <a:buChar char="l"/>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2015</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7</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月から</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86</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ヶ月連続で対前年同月比マイナス</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81165" marR="0" lvl="0" indent="-181165" algn="l" defTabSz="914400" rtl="0" eaLnBrk="1" fontAlgn="auto" latinLnBrk="0" hangingPunct="1">
              <a:lnSpc>
                <a:spcPct val="100000"/>
              </a:lnSpc>
              <a:spcBef>
                <a:spcPts val="0"/>
              </a:spcBef>
              <a:spcAft>
                <a:spcPts val="0"/>
              </a:spcAft>
              <a:buClrTx/>
              <a:buSzTx/>
              <a:buFont typeface="Wingdings" pitchFamily="2" charset="2"/>
              <a:buChar char="l"/>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高齢者世帯は、</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2021</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年１月以降、対前年同月比で減少傾向にある。</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81165" marR="0" lvl="0" indent="-181165" algn="l" defTabSz="914400" rtl="0" eaLnBrk="1" fontAlgn="auto" latinLnBrk="0" hangingPunct="1">
              <a:lnSpc>
                <a:spcPct val="100000"/>
              </a:lnSpc>
              <a:spcBef>
                <a:spcPts val="0"/>
              </a:spcBef>
              <a:spcAft>
                <a:spcPts val="0"/>
              </a:spcAft>
              <a:buClrTx/>
              <a:buSzTx/>
              <a:buFont typeface="Wingdings" pitchFamily="2" charset="2"/>
              <a:buChar char="l"/>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稼働年齢世帯は、</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2022</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5</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月以降、</a:t>
            </a:r>
            <a:r>
              <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itchFamily="50" charset="-128"/>
              </a:rPr>
              <a:t>対前年同月比でやや増加傾向にある。</a:t>
            </a:r>
            <a:endPar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7" name="フリーフォーム 16"/>
          <p:cNvSpPr/>
          <p:nvPr/>
        </p:nvSpPr>
        <p:spPr>
          <a:xfrm>
            <a:off x="108000" y="199668"/>
            <a:ext cx="8928000" cy="1082877"/>
          </a:xfrm>
          <a:custGeom>
            <a:avLst/>
            <a:gdLst>
              <a:gd name="connsiteX0" fmla="*/ 144000 w 8928000"/>
              <a:gd name="connsiteY0" fmla="*/ 360000 h 1082877"/>
              <a:gd name="connsiteX1" fmla="*/ 144000 w 8928000"/>
              <a:gd name="connsiteY1" fmla="*/ 936247 h 1082877"/>
              <a:gd name="connsiteX2" fmla="*/ 8784000 w 8928000"/>
              <a:gd name="connsiteY2" fmla="*/ 936247 h 1082877"/>
              <a:gd name="connsiteX3" fmla="*/ 8784000 w 8928000"/>
              <a:gd name="connsiteY3" fmla="*/ 360000 h 1082877"/>
              <a:gd name="connsiteX4" fmla="*/ 0 w 8928000"/>
              <a:gd name="connsiteY4" fmla="*/ 0 h 1082877"/>
              <a:gd name="connsiteX5" fmla="*/ 8928000 w 8928000"/>
              <a:gd name="connsiteY5" fmla="*/ 0 h 1082877"/>
              <a:gd name="connsiteX6" fmla="*/ 8928000 w 8928000"/>
              <a:gd name="connsiteY6" fmla="*/ 1082877 h 1082877"/>
              <a:gd name="connsiteX7" fmla="*/ 0 w 8928000"/>
              <a:gd name="connsiteY7" fmla="*/ 1082877 h 1082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928000" h="1082877">
                <a:moveTo>
                  <a:pt x="144000" y="360000"/>
                </a:moveTo>
                <a:lnTo>
                  <a:pt x="144000" y="936247"/>
                </a:lnTo>
                <a:lnTo>
                  <a:pt x="8784000" y="936247"/>
                </a:lnTo>
                <a:lnTo>
                  <a:pt x="8784000" y="360000"/>
                </a:lnTo>
                <a:close/>
                <a:moveTo>
                  <a:pt x="0" y="0"/>
                </a:moveTo>
                <a:lnTo>
                  <a:pt x="8928000" y="0"/>
                </a:lnTo>
                <a:lnTo>
                  <a:pt x="8928000" y="1082877"/>
                </a:lnTo>
                <a:lnTo>
                  <a:pt x="0" y="1082877"/>
                </a:lnTo>
                <a:close/>
              </a:path>
            </a:pathLst>
          </a:custGeom>
          <a:solidFill>
            <a:schemeClr val="tx2">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wrap="square" lIns="91536" tIns="45768" rIns="91536" bIns="45768" rtlCol="0" anchor="t">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Times New Roman" pitchFamily="18" charset="0"/>
              </a:rPr>
              <a:t>被保護世帯の動向</a:t>
            </a:r>
            <a:endParaRPr kumimoji="1" lang="en-US" altLang="ja-JP" sz="1600" b="0"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Times New Roman" pitchFamily="18" charset="0"/>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700" b="0"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Times New Roman" pitchFamily="18" charset="0"/>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700" b="0"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Times New Roman" pitchFamily="18"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700" b="0"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Times New Roman" pitchFamily="18" charset="0"/>
              </a:rPr>
              <a:t>　　　　　　　</a:t>
            </a:r>
            <a:endParaRPr kumimoji="1" lang="en-US" altLang="ja-JP" sz="1700" b="0"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Times New Roman" pitchFamily="18" charset="0"/>
            </a:endParaRPr>
          </a:p>
        </p:txBody>
      </p:sp>
      <p:sp>
        <p:nvSpPr>
          <p:cNvPr id="12" name="正方形/長方形 11"/>
          <p:cNvSpPr/>
          <p:nvPr/>
        </p:nvSpPr>
        <p:spPr>
          <a:xfrm>
            <a:off x="0" y="1556975"/>
            <a:ext cx="537406" cy="26700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世帯数</a:t>
            </a:r>
          </a:p>
        </p:txBody>
      </p:sp>
      <p:sp>
        <p:nvSpPr>
          <p:cNvPr id="3" name="スライド番号プレースホルダー 2"/>
          <p:cNvSpPr>
            <a:spLocks noGrp="1"/>
          </p:cNvSpPr>
          <p:nvPr>
            <p:ph type="sldNum" sz="quarter" idx="12"/>
          </p:nvPr>
        </p:nvSpPr>
        <p:spPr/>
        <p:txBody>
          <a:bodyPr/>
          <a:lstStyle/>
          <a:p>
            <a:fld id="{CCEC3038-1CF1-4B63-9920-55248DCFBA97}" type="slidenum">
              <a:rPr kumimoji="1" lang="ja-JP" altLang="en-US" smtClean="0"/>
              <a:pPr/>
              <a:t>349</a:t>
            </a:fld>
            <a:endParaRPr kumimoji="1" lang="ja-JP" altLang="en-US" dirty="0"/>
          </a:p>
        </p:txBody>
      </p:sp>
    </p:spTree>
    <p:extLst>
      <p:ext uri="{BB962C8B-B14F-4D97-AF65-F5344CB8AC3E}">
        <p14:creationId xmlns:p14="http://schemas.microsoft.com/office/powerpoint/2010/main" val="1154843504"/>
      </p:ext>
    </p:extLst>
  </p:cSld>
  <p:clrMapOvr>
    <a:masterClrMapping/>
  </p:clrMapOvr>
</p:sld>
</file>

<file path=ppt/slides/slide3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角丸四角形 14"/>
          <p:cNvSpPr/>
          <p:nvPr/>
        </p:nvSpPr>
        <p:spPr>
          <a:xfrm>
            <a:off x="5014906" y="923607"/>
            <a:ext cx="2846580" cy="185964"/>
          </a:xfrm>
          <a:prstGeom prst="roundRect">
            <a:avLst/>
          </a:prstGeom>
          <a:solidFill>
            <a:srgbClr val="66FFFF">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4" name="角丸四角形 13"/>
          <p:cNvSpPr/>
          <p:nvPr/>
        </p:nvSpPr>
        <p:spPr>
          <a:xfrm>
            <a:off x="7980521" y="655458"/>
            <a:ext cx="697028" cy="203122"/>
          </a:xfrm>
          <a:prstGeom prst="roundRect">
            <a:avLst/>
          </a:prstGeom>
          <a:solidFill>
            <a:srgbClr val="66FFFF">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3" name="角丸四角形 12"/>
          <p:cNvSpPr/>
          <p:nvPr/>
        </p:nvSpPr>
        <p:spPr>
          <a:xfrm>
            <a:off x="375521" y="902898"/>
            <a:ext cx="3216177" cy="185964"/>
          </a:xfrm>
          <a:prstGeom prst="roundRect">
            <a:avLst/>
          </a:prstGeom>
          <a:solidFill>
            <a:srgbClr val="66FFFF">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9" name="角丸四角形 8"/>
          <p:cNvSpPr/>
          <p:nvPr/>
        </p:nvSpPr>
        <p:spPr>
          <a:xfrm>
            <a:off x="3801588" y="688898"/>
            <a:ext cx="678359" cy="214000"/>
          </a:xfrm>
          <a:prstGeom prst="roundRect">
            <a:avLst/>
          </a:prstGeom>
          <a:solidFill>
            <a:srgbClr val="66FFFF">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pic>
        <p:nvPicPr>
          <p:cNvPr id="10" name="図 9"/>
          <p:cNvPicPr>
            <a:picLocks noChangeAspect="1"/>
          </p:cNvPicPr>
          <p:nvPr/>
        </p:nvPicPr>
        <p:blipFill>
          <a:blip r:embed="rId2"/>
          <a:stretch>
            <a:fillRect/>
          </a:stretch>
        </p:blipFill>
        <p:spPr>
          <a:xfrm>
            <a:off x="144000" y="432000"/>
            <a:ext cx="8705843" cy="6383065"/>
          </a:xfrm>
          <a:prstGeom prst="rect">
            <a:avLst/>
          </a:prstGeom>
        </p:spPr>
      </p:pic>
      <p:sp>
        <p:nvSpPr>
          <p:cNvPr id="3" name="正方形/長方形 2"/>
          <p:cNvSpPr/>
          <p:nvPr/>
        </p:nvSpPr>
        <p:spPr>
          <a:xfrm>
            <a:off x="187324" y="126068"/>
            <a:ext cx="4427984" cy="246221"/>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大阪市の高齢者世帯数の推移</a:t>
            </a:r>
          </a:p>
        </p:txBody>
      </p:sp>
      <p:sp>
        <p:nvSpPr>
          <p:cNvPr id="4" name="正方形/長方形 3"/>
          <p:cNvSpPr/>
          <p:nvPr/>
        </p:nvSpPr>
        <p:spPr>
          <a:xfrm>
            <a:off x="4576707" y="116631"/>
            <a:ext cx="4427984" cy="246221"/>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大阪市の稼働年齢層世帯（高齢者世帯以外）数の推移</a:t>
            </a:r>
          </a:p>
        </p:txBody>
      </p:sp>
      <p:sp>
        <p:nvSpPr>
          <p:cNvPr id="7" name="正方形/長方形 6"/>
          <p:cNvSpPr/>
          <p:nvPr/>
        </p:nvSpPr>
        <p:spPr>
          <a:xfrm>
            <a:off x="160634" y="1016589"/>
            <a:ext cx="537406" cy="26700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世帯数</a:t>
            </a:r>
          </a:p>
        </p:txBody>
      </p:sp>
      <p:sp>
        <p:nvSpPr>
          <p:cNvPr id="8" name="正方形/長方形 7"/>
          <p:cNvSpPr/>
          <p:nvPr/>
        </p:nvSpPr>
        <p:spPr>
          <a:xfrm>
            <a:off x="4553123" y="1050858"/>
            <a:ext cx="537406" cy="26700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世帯数</a:t>
            </a:r>
          </a:p>
        </p:txBody>
      </p:sp>
      <p:sp>
        <p:nvSpPr>
          <p:cNvPr id="2" name="スライド番号プレースホルダー 1"/>
          <p:cNvSpPr>
            <a:spLocks noGrp="1"/>
          </p:cNvSpPr>
          <p:nvPr>
            <p:ph type="sldNum" sz="quarter" idx="12"/>
          </p:nvPr>
        </p:nvSpPr>
        <p:spPr/>
        <p:txBody>
          <a:bodyPr/>
          <a:lstStyle/>
          <a:p>
            <a:fld id="{CCEC3038-1CF1-4B63-9920-55248DCFBA97}" type="slidenum">
              <a:rPr kumimoji="1" lang="ja-JP" altLang="en-US" smtClean="0"/>
              <a:pPr/>
              <a:t>350</a:t>
            </a:fld>
            <a:endParaRPr kumimoji="1" lang="ja-JP" altLang="en-US" dirty="0"/>
          </a:p>
        </p:txBody>
      </p:sp>
    </p:spTree>
    <p:extLst>
      <p:ext uri="{BB962C8B-B14F-4D97-AF65-F5344CB8AC3E}">
        <p14:creationId xmlns:p14="http://schemas.microsoft.com/office/powerpoint/2010/main" val="2435511319"/>
      </p:ext>
    </p:extLst>
  </p:cSld>
  <p:clrMapOvr>
    <a:masterClrMapping/>
  </p:clrMapOvr>
</p:sld>
</file>

<file path=ppt/slides/slide3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 name="正方形/長方形 23"/>
          <p:cNvSpPr/>
          <p:nvPr/>
        </p:nvSpPr>
        <p:spPr>
          <a:xfrm>
            <a:off x="5101220" y="1642454"/>
            <a:ext cx="2597828" cy="4882890"/>
          </a:xfrm>
          <a:prstGeom prst="rect">
            <a:avLst/>
          </a:prstGeom>
          <a:solidFill>
            <a:srgbClr val="66FFFF">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pic>
        <p:nvPicPr>
          <p:cNvPr id="17" name="図 16"/>
          <p:cNvPicPr>
            <a:picLocks noChangeAspect="1"/>
          </p:cNvPicPr>
          <p:nvPr/>
        </p:nvPicPr>
        <p:blipFill>
          <a:blip r:embed="rId2"/>
          <a:stretch>
            <a:fillRect/>
          </a:stretch>
        </p:blipFill>
        <p:spPr>
          <a:xfrm>
            <a:off x="179708" y="1916832"/>
            <a:ext cx="7492633" cy="4877223"/>
          </a:xfrm>
          <a:prstGeom prst="rect">
            <a:avLst/>
          </a:prstGeom>
        </p:spPr>
      </p:pic>
      <p:sp>
        <p:nvSpPr>
          <p:cNvPr id="3" name="角丸四角形 2"/>
          <p:cNvSpPr/>
          <p:nvPr/>
        </p:nvSpPr>
        <p:spPr>
          <a:xfrm>
            <a:off x="539552" y="642642"/>
            <a:ext cx="8200417" cy="216025"/>
          </a:xfrm>
          <a:prstGeom prst="roundRect">
            <a:avLst/>
          </a:prstGeom>
          <a:solidFill>
            <a:srgbClr val="66FFFF">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2" name="角丸四角形 11"/>
          <p:cNvSpPr/>
          <p:nvPr/>
        </p:nvSpPr>
        <p:spPr>
          <a:xfrm>
            <a:off x="539552" y="858667"/>
            <a:ext cx="576064" cy="177973"/>
          </a:xfrm>
          <a:prstGeom prst="roundRect">
            <a:avLst/>
          </a:prstGeom>
          <a:solidFill>
            <a:srgbClr val="66FFFF">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25" name="フリーフォーム 24"/>
          <p:cNvSpPr/>
          <p:nvPr/>
        </p:nvSpPr>
        <p:spPr>
          <a:xfrm>
            <a:off x="108000" y="199668"/>
            <a:ext cx="8928000" cy="1082877"/>
          </a:xfrm>
          <a:custGeom>
            <a:avLst/>
            <a:gdLst>
              <a:gd name="connsiteX0" fmla="*/ 144000 w 8928000"/>
              <a:gd name="connsiteY0" fmla="*/ 360000 h 1082877"/>
              <a:gd name="connsiteX1" fmla="*/ 144000 w 8928000"/>
              <a:gd name="connsiteY1" fmla="*/ 936247 h 1082877"/>
              <a:gd name="connsiteX2" fmla="*/ 8784000 w 8928000"/>
              <a:gd name="connsiteY2" fmla="*/ 936247 h 1082877"/>
              <a:gd name="connsiteX3" fmla="*/ 8784000 w 8928000"/>
              <a:gd name="connsiteY3" fmla="*/ 360000 h 1082877"/>
              <a:gd name="connsiteX4" fmla="*/ 0 w 8928000"/>
              <a:gd name="connsiteY4" fmla="*/ 0 h 1082877"/>
              <a:gd name="connsiteX5" fmla="*/ 8928000 w 8928000"/>
              <a:gd name="connsiteY5" fmla="*/ 0 h 1082877"/>
              <a:gd name="connsiteX6" fmla="*/ 8928000 w 8928000"/>
              <a:gd name="connsiteY6" fmla="*/ 1082877 h 1082877"/>
              <a:gd name="connsiteX7" fmla="*/ 0 w 8928000"/>
              <a:gd name="connsiteY7" fmla="*/ 1082877 h 1082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928000" h="1082877">
                <a:moveTo>
                  <a:pt x="144000" y="360000"/>
                </a:moveTo>
                <a:lnTo>
                  <a:pt x="144000" y="936247"/>
                </a:lnTo>
                <a:lnTo>
                  <a:pt x="8784000" y="936247"/>
                </a:lnTo>
                <a:lnTo>
                  <a:pt x="8784000" y="360000"/>
                </a:lnTo>
                <a:close/>
                <a:moveTo>
                  <a:pt x="0" y="0"/>
                </a:moveTo>
                <a:lnTo>
                  <a:pt x="8928000" y="0"/>
                </a:lnTo>
                <a:lnTo>
                  <a:pt x="8928000" y="1082877"/>
                </a:lnTo>
                <a:lnTo>
                  <a:pt x="0" y="1082877"/>
                </a:lnTo>
                <a:close/>
              </a:path>
            </a:pathLst>
          </a:custGeom>
          <a:solidFill>
            <a:schemeClr val="tx2">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wrap="square" lIns="91536" tIns="45768" rIns="91536" bIns="45768" rtlCol="0" anchor="t">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Times New Roman" pitchFamily="18" charset="0"/>
              </a:rPr>
              <a:t>生活保護費の動向</a:t>
            </a:r>
            <a:endParaRPr kumimoji="1" lang="en-US" altLang="ja-JP" sz="1600" b="0"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Times New Roman" pitchFamily="18" charset="0"/>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700" b="0"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Times New Roman" pitchFamily="18"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700" b="0"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Times New Roman" pitchFamily="18" charset="0"/>
              </a:rPr>
              <a:t>　　　　　　　</a:t>
            </a:r>
            <a:endParaRPr kumimoji="1" lang="en-US" altLang="ja-JP" sz="1700" b="0"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Times New Roman" pitchFamily="18" charset="0"/>
            </a:endParaRPr>
          </a:p>
        </p:txBody>
      </p:sp>
      <p:sp>
        <p:nvSpPr>
          <p:cNvPr id="23" name="角丸四角形 22"/>
          <p:cNvSpPr/>
          <p:nvPr/>
        </p:nvSpPr>
        <p:spPr>
          <a:xfrm>
            <a:off x="252000" y="526415"/>
            <a:ext cx="8640000" cy="576000"/>
          </a:xfrm>
          <a:prstGeom prst="roundRect">
            <a:avLst>
              <a:gd name="adj" fmla="val 0"/>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91536" tIns="45768" rIns="91536" bIns="45768" rtlCol="0" anchor="ctr"/>
          <a:lstStyle/>
          <a:p>
            <a:pPr marL="181165" marR="0" lvl="0" indent="-181165" algn="l" defTabSz="914400" rtl="0" eaLnBrk="1" fontAlgn="auto" latinLnBrk="0" hangingPunct="1">
              <a:lnSpc>
                <a:spcPct val="100000"/>
              </a:lnSpc>
              <a:spcBef>
                <a:spcPts val="0"/>
              </a:spcBef>
              <a:spcAft>
                <a:spcPts val="0"/>
              </a:spcAft>
              <a:buClrTx/>
              <a:buSzTx/>
              <a:buFont typeface="Wingdings" pitchFamily="2" charset="2"/>
              <a:buChar char="l"/>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予算額は</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2021</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年度は新型コロナウイルス感染症の影響で一時的にプラスに転じたが、</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2012</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年度以降は対前年度比マイナス傾向である。　</a:t>
            </a:r>
          </a:p>
        </p:txBody>
      </p:sp>
      <p:sp>
        <p:nvSpPr>
          <p:cNvPr id="4" name="角丸四角形 3"/>
          <p:cNvSpPr/>
          <p:nvPr/>
        </p:nvSpPr>
        <p:spPr>
          <a:xfrm>
            <a:off x="702994" y="1360194"/>
            <a:ext cx="1351373" cy="282260"/>
          </a:xfrm>
          <a:prstGeom prst="roundRect">
            <a:avLst/>
          </a:prstGeom>
          <a:solidFill>
            <a:schemeClr val="bg1"/>
          </a:solidFill>
          <a:ln w="12700">
            <a:solidFill>
              <a:srgbClr val="4F81BD">
                <a:shade val="95000"/>
                <a:satMod val="105000"/>
              </a:srgbClr>
            </a:solidFill>
          </a:ln>
        </p:spPr>
        <p:style>
          <a:lnRef idx="2">
            <a:schemeClr val="accent1">
              <a:shade val="50000"/>
            </a:schemeClr>
          </a:lnRef>
          <a:fillRef idx="1">
            <a:schemeClr val="accent1"/>
          </a:fillRef>
          <a:effectRef idx="0">
            <a:schemeClr val="accent1"/>
          </a:effectRef>
          <a:fontRef idx="minor">
            <a:schemeClr val="lt1"/>
          </a:fontRef>
        </p:style>
        <p:txBody>
          <a:bodyPr lIns="91527" tIns="45763" rIns="91527" bIns="45763" rtlCol="0" anchor="ctr"/>
          <a:lstStyle/>
          <a:p>
            <a:pPr marL="181146" marR="0" lvl="0" indent="-181146" algn="ctr"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予算額の推移</a:t>
            </a:r>
          </a:p>
        </p:txBody>
      </p:sp>
      <p:sp>
        <p:nvSpPr>
          <p:cNvPr id="5" name="テキスト ボックス 4"/>
          <p:cNvSpPr txBox="1"/>
          <p:nvPr/>
        </p:nvSpPr>
        <p:spPr>
          <a:xfrm>
            <a:off x="790022" y="1738295"/>
            <a:ext cx="504056" cy="21544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2,970</a:t>
            </a:r>
            <a:endParaRPr kumimoji="1" lang="ja-JP" altLang="en-US"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6" name="テキスト ボックス 5"/>
          <p:cNvSpPr txBox="1"/>
          <p:nvPr/>
        </p:nvSpPr>
        <p:spPr>
          <a:xfrm>
            <a:off x="1418076" y="1736880"/>
            <a:ext cx="504056" cy="21544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2,967</a:t>
            </a:r>
            <a:endParaRPr kumimoji="1" lang="ja-JP" altLang="en-US"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7" name="テキスト ボックス 6"/>
          <p:cNvSpPr txBox="1"/>
          <p:nvPr/>
        </p:nvSpPr>
        <p:spPr>
          <a:xfrm>
            <a:off x="2054367" y="1738295"/>
            <a:ext cx="504056" cy="21544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2,944</a:t>
            </a:r>
            <a:endParaRPr kumimoji="1" lang="ja-JP" altLang="en-US"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8" name="テキスト ボックス 7"/>
          <p:cNvSpPr txBox="1"/>
          <p:nvPr/>
        </p:nvSpPr>
        <p:spPr>
          <a:xfrm>
            <a:off x="2675895" y="1747230"/>
            <a:ext cx="504056" cy="21544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2,912</a:t>
            </a:r>
            <a:endParaRPr kumimoji="1" lang="ja-JP" altLang="en-US"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9" name="テキスト ボックス 8"/>
          <p:cNvSpPr txBox="1"/>
          <p:nvPr/>
        </p:nvSpPr>
        <p:spPr>
          <a:xfrm>
            <a:off x="3312608" y="1736715"/>
            <a:ext cx="504056" cy="21544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2,882</a:t>
            </a:r>
            <a:endParaRPr kumimoji="1" lang="ja-JP" altLang="en-US"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10" name="テキスト ボックス 9"/>
          <p:cNvSpPr txBox="1"/>
          <p:nvPr/>
        </p:nvSpPr>
        <p:spPr>
          <a:xfrm>
            <a:off x="3924124" y="1747230"/>
            <a:ext cx="504056" cy="21544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2,864</a:t>
            </a:r>
            <a:endParaRPr kumimoji="1" lang="ja-JP" altLang="en-US"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11" name="テキスト ボックス 10"/>
          <p:cNvSpPr txBox="1"/>
          <p:nvPr/>
        </p:nvSpPr>
        <p:spPr>
          <a:xfrm>
            <a:off x="4561389" y="1730895"/>
            <a:ext cx="504056" cy="21544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2,823</a:t>
            </a:r>
            <a:endParaRPr kumimoji="1" lang="ja-JP" altLang="en-US"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graphicFrame>
        <p:nvGraphicFramePr>
          <p:cNvPr id="13" name="コンテンツ プレースホルダ 11"/>
          <p:cNvGraphicFramePr>
            <a:graphicFrameLocks/>
          </p:cNvGraphicFramePr>
          <p:nvPr/>
        </p:nvGraphicFramePr>
        <p:xfrm>
          <a:off x="8048582" y="2135030"/>
          <a:ext cx="629022" cy="4544931"/>
        </p:xfrm>
        <a:graphic>
          <a:graphicData uri="http://schemas.openxmlformats.org/drawingml/2006/chart">
            <c:chart xmlns:c="http://schemas.openxmlformats.org/drawingml/2006/chart" xmlns:r="http://schemas.openxmlformats.org/officeDocument/2006/relationships" r:id="rId3"/>
          </a:graphicData>
        </a:graphic>
      </p:graphicFrame>
      <p:sp>
        <p:nvSpPr>
          <p:cNvPr id="14" name="正方形/長方形 13"/>
          <p:cNvSpPr/>
          <p:nvPr/>
        </p:nvSpPr>
        <p:spPr>
          <a:xfrm>
            <a:off x="7986216" y="2412500"/>
            <a:ext cx="753753" cy="14401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6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その他の扶助</a:t>
            </a:r>
          </a:p>
        </p:txBody>
      </p:sp>
      <p:sp>
        <p:nvSpPr>
          <p:cNvPr id="15" name="テキスト ボックス 14"/>
          <p:cNvSpPr txBox="1"/>
          <p:nvPr/>
        </p:nvSpPr>
        <p:spPr>
          <a:xfrm>
            <a:off x="8111064" y="2166043"/>
            <a:ext cx="504056" cy="21544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合計</a:t>
            </a:r>
            <a:r>
              <a:rPr kumimoji="1" lang="en-US" altLang="ja-JP"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endParaRPr kumimoji="1" lang="ja-JP" altLang="en-US"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16" name="テキスト ボックス 15"/>
          <p:cNvSpPr txBox="1"/>
          <p:nvPr/>
        </p:nvSpPr>
        <p:spPr>
          <a:xfrm>
            <a:off x="7091811" y="1748766"/>
            <a:ext cx="504056" cy="21544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2,730</a:t>
            </a:r>
            <a:endParaRPr kumimoji="1" lang="ja-JP" altLang="en-US"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18" name="テキスト ボックス 17"/>
          <p:cNvSpPr txBox="1"/>
          <p:nvPr/>
        </p:nvSpPr>
        <p:spPr>
          <a:xfrm>
            <a:off x="5214532" y="1738295"/>
            <a:ext cx="504056" cy="21544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2,805</a:t>
            </a:r>
            <a:endParaRPr kumimoji="1" lang="ja-JP" altLang="en-US"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19" name="テキスト ボックス 18"/>
          <p:cNvSpPr txBox="1"/>
          <p:nvPr/>
        </p:nvSpPr>
        <p:spPr>
          <a:xfrm>
            <a:off x="5867675" y="1731288"/>
            <a:ext cx="504056" cy="21544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2,741</a:t>
            </a:r>
            <a:endParaRPr kumimoji="1" lang="ja-JP" altLang="en-US"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20" name="テキスト ボックス 19"/>
          <p:cNvSpPr txBox="1"/>
          <p:nvPr/>
        </p:nvSpPr>
        <p:spPr>
          <a:xfrm>
            <a:off x="6443739" y="1736715"/>
            <a:ext cx="504056" cy="21544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2,779</a:t>
            </a:r>
            <a:endParaRPr kumimoji="1" lang="ja-JP" altLang="en-US"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2" name="スライド番号プレースホルダー 1"/>
          <p:cNvSpPr>
            <a:spLocks noGrp="1"/>
          </p:cNvSpPr>
          <p:nvPr>
            <p:ph type="sldNum" sz="quarter" idx="12"/>
          </p:nvPr>
        </p:nvSpPr>
        <p:spPr/>
        <p:txBody>
          <a:bodyPr/>
          <a:lstStyle/>
          <a:p>
            <a:fld id="{CCEC3038-1CF1-4B63-9920-55248DCFBA97}" type="slidenum">
              <a:rPr kumimoji="1" lang="ja-JP" altLang="en-US" smtClean="0"/>
              <a:pPr/>
              <a:t>351</a:t>
            </a:fld>
            <a:endParaRPr kumimoji="1" lang="ja-JP" altLang="en-US" dirty="0"/>
          </a:p>
        </p:txBody>
      </p:sp>
    </p:spTree>
    <p:extLst>
      <p:ext uri="{BB962C8B-B14F-4D97-AF65-F5344CB8AC3E}">
        <p14:creationId xmlns:p14="http://schemas.microsoft.com/office/powerpoint/2010/main" val="1802359757"/>
      </p:ext>
    </p:extLst>
  </p:cSld>
  <p:clrMapOvr>
    <a:masterClrMapping/>
  </p:clrMapOvr>
</p:sld>
</file>

<file path=ppt/slides/slide3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正方形/長方形 1"/>
          <p:cNvSpPr/>
          <p:nvPr/>
        </p:nvSpPr>
        <p:spPr>
          <a:xfrm>
            <a:off x="4906609" y="1484784"/>
            <a:ext cx="2761735" cy="4956190"/>
          </a:xfrm>
          <a:prstGeom prst="rect">
            <a:avLst/>
          </a:prstGeom>
          <a:solidFill>
            <a:srgbClr val="66FFFF">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pic>
        <p:nvPicPr>
          <p:cNvPr id="4" name="図 3"/>
          <p:cNvPicPr>
            <a:picLocks noChangeAspect="1"/>
          </p:cNvPicPr>
          <p:nvPr/>
        </p:nvPicPr>
        <p:blipFill>
          <a:blip r:embed="rId3"/>
          <a:stretch>
            <a:fillRect/>
          </a:stretch>
        </p:blipFill>
        <p:spPr>
          <a:xfrm>
            <a:off x="193035" y="1864145"/>
            <a:ext cx="7468247" cy="4877223"/>
          </a:xfrm>
          <a:prstGeom prst="rect">
            <a:avLst/>
          </a:prstGeom>
        </p:spPr>
      </p:pic>
      <p:graphicFrame>
        <p:nvGraphicFramePr>
          <p:cNvPr id="15" name="コンテンツ プレースホルダ 11"/>
          <p:cNvGraphicFramePr>
            <a:graphicFrameLocks/>
          </p:cNvGraphicFramePr>
          <p:nvPr/>
        </p:nvGraphicFramePr>
        <p:xfrm>
          <a:off x="8059734" y="2323577"/>
          <a:ext cx="573239" cy="4333421"/>
        </p:xfrm>
        <a:graphic>
          <a:graphicData uri="http://schemas.openxmlformats.org/drawingml/2006/chart">
            <c:chart xmlns:c="http://schemas.openxmlformats.org/drawingml/2006/chart" xmlns:r="http://schemas.openxmlformats.org/officeDocument/2006/relationships" r:id="rId4"/>
          </a:graphicData>
        </a:graphic>
      </p:graphicFrame>
      <p:sp>
        <p:nvSpPr>
          <p:cNvPr id="16" name="正方形/長方形 15"/>
          <p:cNvSpPr/>
          <p:nvPr/>
        </p:nvSpPr>
        <p:spPr>
          <a:xfrm>
            <a:off x="8004068" y="2492896"/>
            <a:ext cx="753753" cy="14401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6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その他の扶助</a:t>
            </a:r>
          </a:p>
        </p:txBody>
      </p:sp>
      <p:sp>
        <p:nvSpPr>
          <p:cNvPr id="3" name="テキスト ボックス 2"/>
          <p:cNvSpPr txBox="1"/>
          <p:nvPr/>
        </p:nvSpPr>
        <p:spPr>
          <a:xfrm>
            <a:off x="804989" y="1700507"/>
            <a:ext cx="504056" cy="21544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2,954</a:t>
            </a:r>
            <a:endParaRPr kumimoji="1" lang="ja-JP" altLang="en-US"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20" name="テキスト ボックス 19"/>
          <p:cNvSpPr txBox="1"/>
          <p:nvPr/>
        </p:nvSpPr>
        <p:spPr>
          <a:xfrm>
            <a:off x="1509522" y="1704531"/>
            <a:ext cx="504056" cy="21544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2,919</a:t>
            </a:r>
            <a:endParaRPr kumimoji="1" lang="ja-JP" altLang="en-US"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21" name="テキスト ボックス 20"/>
          <p:cNvSpPr txBox="1"/>
          <p:nvPr/>
        </p:nvSpPr>
        <p:spPr>
          <a:xfrm>
            <a:off x="2200220" y="1697351"/>
            <a:ext cx="504056" cy="21544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2,916</a:t>
            </a:r>
            <a:endParaRPr kumimoji="1" lang="ja-JP" altLang="en-US"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22" name="テキスト ボックス 21"/>
          <p:cNvSpPr txBox="1"/>
          <p:nvPr/>
        </p:nvSpPr>
        <p:spPr>
          <a:xfrm>
            <a:off x="3592869" y="1700507"/>
            <a:ext cx="504056" cy="21544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2,869</a:t>
            </a:r>
            <a:endParaRPr kumimoji="1" lang="ja-JP" altLang="en-US"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23" name="テキスト ボックス 22"/>
          <p:cNvSpPr txBox="1"/>
          <p:nvPr/>
        </p:nvSpPr>
        <p:spPr>
          <a:xfrm>
            <a:off x="2919815" y="1691735"/>
            <a:ext cx="504056" cy="21544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2,908</a:t>
            </a:r>
            <a:endParaRPr kumimoji="1" lang="ja-JP" altLang="en-US"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24" name="テキスト ボックス 23"/>
          <p:cNvSpPr txBox="1"/>
          <p:nvPr/>
        </p:nvSpPr>
        <p:spPr>
          <a:xfrm>
            <a:off x="4302224" y="1704071"/>
            <a:ext cx="504056" cy="21544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2,832</a:t>
            </a:r>
            <a:endParaRPr kumimoji="1" lang="ja-JP" altLang="en-US"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25" name="テキスト ボックス 24"/>
          <p:cNvSpPr txBox="1"/>
          <p:nvPr/>
        </p:nvSpPr>
        <p:spPr>
          <a:xfrm>
            <a:off x="8128917" y="1689825"/>
            <a:ext cx="504056" cy="21544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合計</a:t>
            </a:r>
            <a:r>
              <a:rPr kumimoji="1" lang="en-US" altLang="ja-JP"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endParaRPr kumimoji="1" lang="ja-JP" altLang="en-US"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33" name="テキスト ボックス 32"/>
          <p:cNvSpPr txBox="1"/>
          <p:nvPr/>
        </p:nvSpPr>
        <p:spPr>
          <a:xfrm>
            <a:off x="5701843" y="1689583"/>
            <a:ext cx="504056" cy="21544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2,722</a:t>
            </a:r>
            <a:endParaRPr kumimoji="1" lang="ja-JP" altLang="en-US"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34" name="テキスト ボックス 33"/>
          <p:cNvSpPr txBox="1"/>
          <p:nvPr/>
        </p:nvSpPr>
        <p:spPr>
          <a:xfrm>
            <a:off x="6376886" y="1707053"/>
            <a:ext cx="504056" cy="21544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2,653</a:t>
            </a:r>
            <a:endParaRPr kumimoji="1" lang="ja-JP" altLang="en-US"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35" name="テキスト ボックス 34"/>
          <p:cNvSpPr txBox="1"/>
          <p:nvPr/>
        </p:nvSpPr>
        <p:spPr>
          <a:xfrm>
            <a:off x="5011145" y="1704071"/>
            <a:ext cx="504056" cy="21544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2,760</a:t>
            </a:r>
            <a:endParaRPr kumimoji="1" lang="ja-JP" altLang="en-US"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36" name="テキスト ボックス 35"/>
          <p:cNvSpPr txBox="1"/>
          <p:nvPr/>
        </p:nvSpPr>
        <p:spPr>
          <a:xfrm>
            <a:off x="7059752" y="1700507"/>
            <a:ext cx="504056" cy="21544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2,604</a:t>
            </a:r>
            <a:endParaRPr kumimoji="1" lang="ja-JP" altLang="en-US"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18" name="角丸四角形 17"/>
          <p:cNvSpPr/>
          <p:nvPr/>
        </p:nvSpPr>
        <p:spPr>
          <a:xfrm>
            <a:off x="585274" y="1359586"/>
            <a:ext cx="1351373" cy="282260"/>
          </a:xfrm>
          <a:prstGeom prst="roundRect">
            <a:avLst/>
          </a:prstGeom>
          <a:solidFill>
            <a:schemeClr val="bg1"/>
          </a:solidFill>
          <a:ln w="12700">
            <a:solidFill>
              <a:srgbClr val="4F81BD">
                <a:shade val="95000"/>
                <a:satMod val="105000"/>
              </a:srgbClr>
            </a:solidFill>
          </a:ln>
        </p:spPr>
        <p:style>
          <a:lnRef idx="2">
            <a:schemeClr val="accent1">
              <a:shade val="50000"/>
            </a:schemeClr>
          </a:lnRef>
          <a:fillRef idx="1">
            <a:schemeClr val="accent1"/>
          </a:fillRef>
          <a:effectRef idx="0">
            <a:schemeClr val="accent1"/>
          </a:effectRef>
          <a:fontRef idx="minor">
            <a:schemeClr val="lt1"/>
          </a:fontRef>
        </p:style>
        <p:txBody>
          <a:bodyPr lIns="91527" tIns="45763" rIns="91527" bIns="45763" rtlCol="0" anchor="ctr"/>
          <a:lstStyle/>
          <a:p>
            <a:pPr marL="181146" marR="0" lvl="0" indent="-181146" algn="ctr"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決算額の推移</a:t>
            </a:r>
          </a:p>
        </p:txBody>
      </p:sp>
      <p:sp>
        <p:nvSpPr>
          <p:cNvPr id="5" name="スライド番号プレースホルダー 4"/>
          <p:cNvSpPr>
            <a:spLocks noGrp="1"/>
          </p:cNvSpPr>
          <p:nvPr>
            <p:ph type="sldNum" sz="quarter" idx="12"/>
          </p:nvPr>
        </p:nvSpPr>
        <p:spPr/>
        <p:txBody>
          <a:bodyPr/>
          <a:lstStyle/>
          <a:p>
            <a:fld id="{CCEC3038-1CF1-4B63-9920-55248DCFBA97}" type="slidenum">
              <a:rPr kumimoji="1" lang="ja-JP" altLang="en-US" smtClean="0"/>
              <a:pPr/>
              <a:t>352</a:t>
            </a:fld>
            <a:endParaRPr kumimoji="1" lang="ja-JP" altLang="en-US" dirty="0"/>
          </a:p>
        </p:txBody>
      </p:sp>
    </p:spTree>
    <p:extLst>
      <p:ext uri="{BB962C8B-B14F-4D97-AF65-F5344CB8AC3E}">
        <p14:creationId xmlns:p14="http://schemas.microsoft.com/office/powerpoint/2010/main" val="2773969393"/>
      </p:ext>
    </p:extLst>
  </p:cSld>
  <p:clrMapOvr>
    <a:masterClrMapping/>
  </p:clrMapOvr>
</p:sld>
</file>

<file path=ppt/slides/slide3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角丸四角形 13"/>
          <p:cNvSpPr/>
          <p:nvPr/>
        </p:nvSpPr>
        <p:spPr>
          <a:xfrm>
            <a:off x="7380308" y="6434674"/>
            <a:ext cx="1656185" cy="335381"/>
          </a:xfrm>
          <a:prstGeom prst="roundRect">
            <a:avLst>
              <a:gd name="adj" fmla="val 5685"/>
            </a:avLst>
          </a:prstGeom>
          <a:solidFill>
            <a:srgbClr val="66FFFF">
              <a:alpha val="50000"/>
            </a:srgb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 name="角丸四角形 11"/>
          <p:cNvSpPr/>
          <p:nvPr/>
        </p:nvSpPr>
        <p:spPr>
          <a:xfrm>
            <a:off x="5004048" y="4941168"/>
            <a:ext cx="2353541" cy="889147"/>
          </a:xfrm>
          <a:prstGeom prst="roundRect">
            <a:avLst>
              <a:gd name="adj" fmla="val 5685"/>
            </a:avLst>
          </a:prstGeom>
          <a:solidFill>
            <a:srgbClr val="66FFFF">
              <a:alpha val="50000"/>
            </a:srgb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 name="角丸四角形 10"/>
          <p:cNvSpPr/>
          <p:nvPr/>
        </p:nvSpPr>
        <p:spPr>
          <a:xfrm>
            <a:off x="7357589" y="4922506"/>
            <a:ext cx="1656183" cy="1031342"/>
          </a:xfrm>
          <a:prstGeom prst="roundRect">
            <a:avLst>
              <a:gd name="adj" fmla="val 5685"/>
            </a:avLst>
          </a:prstGeom>
          <a:solidFill>
            <a:srgbClr val="66FFFF">
              <a:alpha val="50000"/>
            </a:srgb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 name="角丸四角形 12"/>
          <p:cNvSpPr/>
          <p:nvPr/>
        </p:nvSpPr>
        <p:spPr>
          <a:xfrm>
            <a:off x="6152826" y="3994807"/>
            <a:ext cx="1195432" cy="142302"/>
          </a:xfrm>
          <a:prstGeom prst="roundRect">
            <a:avLst>
              <a:gd name="adj" fmla="val 5685"/>
            </a:avLst>
          </a:prstGeom>
          <a:solidFill>
            <a:srgbClr val="66FFFF">
              <a:alpha val="50000"/>
            </a:srgb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 name="角丸四角形 8"/>
          <p:cNvSpPr/>
          <p:nvPr/>
        </p:nvSpPr>
        <p:spPr>
          <a:xfrm>
            <a:off x="7380312" y="3477996"/>
            <a:ext cx="1656183" cy="167028"/>
          </a:xfrm>
          <a:prstGeom prst="roundRect">
            <a:avLst>
              <a:gd name="adj" fmla="val 5685"/>
            </a:avLst>
          </a:prstGeom>
          <a:solidFill>
            <a:srgbClr val="66FFFF">
              <a:alpha val="50000"/>
            </a:srgb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 name="角丸四角形 6"/>
          <p:cNvSpPr/>
          <p:nvPr/>
        </p:nvSpPr>
        <p:spPr>
          <a:xfrm>
            <a:off x="7369662" y="1664909"/>
            <a:ext cx="1656183" cy="996864"/>
          </a:xfrm>
          <a:prstGeom prst="roundRect">
            <a:avLst>
              <a:gd name="adj" fmla="val 5685"/>
            </a:avLst>
          </a:prstGeom>
          <a:solidFill>
            <a:srgbClr val="66FFFF">
              <a:alpha val="50000"/>
            </a:srgb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 name="角丸四角形 7"/>
          <p:cNvSpPr/>
          <p:nvPr/>
        </p:nvSpPr>
        <p:spPr>
          <a:xfrm>
            <a:off x="5004048" y="1300804"/>
            <a:ext cx="2376264" cy="313385"/>
          </a:xfrm>
          <a:prstGeom prst="roundRect">
            <a:avLst>
              <a:gd name="adj" fmla="val 5685"/>
            </a:avLst>
          </a:prstGeom>
          <a:solidFill>
            <a:srgbClr val="66FFFF">
              <a:alpha val="50000"/>
            </a:srgb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aphicFrame>
        <p:nvGraphicFramePr>
          <p:cNvPr id="6" name="表 5"/>
          <p:cNvGraphicFramePr>
            <a:graphicFrameLocks noGrp="1"/>
          </p:cNvGraphicFramePr>
          <p:nvPr>
            <p:extLst>
              <p:ext uri="{D42A27DB-BD31-4B8C-83A1-F6EECF244321}">
                <p14:modId xmlns:p14="http://schemas.microsoft.com/office/powerpoint/2010/main" val="3362254580"/>
              </p:ext>
            </p:extLst>
          </p:nvPr>
        </p:nvGraphicFramePr>
        <p:xfrm>
          <a:off x="2394457" y="208760"/>
          <a:ext cx="6696744" cy="6583680"/>
        </p:xfrm>
        <a:graphic>
          <a:graphicData uri="http://schemas.openxmlformats.org/drawingml/2006/table">
            <a:tbl>
              <a:tblPr firstRow="1">
                <a:tableStyleId>{5C22544A-7EE6-4342-B048-85BDC9FD1C3A}</a:tableStyleId>
              </a:tblPr>
              <a:tblGrid>
                <a:gridCol w="1296144">
                  <a:extLst>
                    <a:ext uri="{9D8B030D-6E8A-4147-A177-3AD203B41FA5}">
                      <a16:colId xmlns:a16="http://schemas.microsoft.com/office/drawing/2014/main" val="20000"/>
                    </a:ext>
                  </a:extLst>
                </a:gridCol>
                <a:gridCol w="1368152">
                  <a:extLst>
                    <a:ext uri="{9D8B030D-6E8A-4147-A177-3AD203B41FA5}">
                      <a16:colId xmlns:a16="http://schemas.microsoft.com/office/drawing/2014/main" val="20001"/>
                    </a:ext>
                  </a:extLst>
                </a:gridCol>
                <a:gridCol w="2358262">
                  <a:extLst>
                    <a:ext uri="{9D8B030D-6E8A-4147-A177-3AD203B41FA5}">
                      <a16:colId xmlns:a16="http://schemas.microsoft.com/office/drawing/2014/main" val="20002"/>
                    </a:ext>
                  </a:extLst>
                </a:gridCol>
                <a:gridCol w="1674186">
                  <a:extLst>
                    <a:ext uri="{9D8B030D-6E8A-4147-A177-3AD203B41FA5}">
                      <a16:colId xmlns:a16="http://schemas.microsoft.com/office/drawing/2014/main" val="20003"/>
                    </a:ext>
                  </a:extLst>
                </a:gridCol>
              </a:tblGrid>
              <a:tr h="515654">
                <a:tc>
                  <a:txBody>
                    <a:bodyPr/>
                    <a:lstStyle/>
                    <a:p>
                      <a:pPr algn="ctr"/>
                      <a:r>
                        <a:rPr kumimoji="1" lang="ja-JP" altLang="en-US" sz="1400" dirty="0">
                          <a:solidFill>
                            <a:schemeClr val="bg1"/>
                          </a:solidFill>
                        </a:rPr>
                        <a:t>改革前の課題</a:t>
                      </a:r>
                      <a:endParaRPr kumimoji="1" lang="en-US" altLang="ja-JP" sz="1400" dirty="0">
                        <a:solidFill>
                          <a:schemeClr val="bg1"/>
                        </a:solidFill>
                      </a:endParaRPr>
                    </a:p>
                    <a:p>
                      <a:pPr algn="ctr"/>
                      <a:r>
                        <a:rPr kumimoji="1" lang="ja-JP" altLang="en-US" sz="1400" dirty="0">
                          <a:solidFill>
                            <a:schemeClr val="bg1"/>
                          </a:solidFill>
                        </a:rPr>
                        <a:t>（</a:t>
                      </a:r>
                      <a:r>
                        <a:rPr kumimoji="1" lang="en-US" altLang="ja-JP" sz="1400" dirty="0">
                          <a:solidFill>
                            <a:schemeClr val="bg1"/>
                          </a:solidFill>
                        </a:rPr>
                        <a:t>Why</a:t>
                      </a:r>
                      <a:r>
                        <a:rPr kumimoji="1" lang="ja-JP" altLang="en-US" sz="1400" dirty="0">
                          <a:solidFill>
                            <a:schemeClr val="bg1"/>
                          </a:solidFill>
                        </a:rPr>
                        <a:t>）</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ja-JP" altLang="en-US" sz="1400" dirty="0">
                          <a:solidFill>
                            <a:schemeClr val="bg1"/>
                          </a:solidFill>
                        </a:rPr>
                        <a:t>改革の方向性</a:t>
                      </a:r>
                      <a:endParaRPr kumimoji="1" lang="en-US" altLang="ja-JP" sz="1400" dirty="0">
                        <a:solidFill>
                          <a:schemeClr val="bg1"/>
                        </a:solidFill>
                      </a:endParaRPr>
                    </a:p>
                    <a:p>
                      <a:pPr algn="ctr"/>
                      <a:r>
                        <a:rPr kumimoji="1" lang="ja-JP" altLang="en-US" sz="1400" dirty="0">
                          <a:solidFill>
                            <a:schemeClr val="bg1"/>
                          </a:solidFill>
                        </a:rPr>
                        <a:t>（</a:t>
                      </a:r>
                      <a:r>
                        <a:rPr kumimoji="1" lang="en-US" altLang="ja-JP" sz="1400" dirty="0">
                          <a:solidFill>
                            <a:schemeClr val="bg1"/>
                          </a:solidFill>
                        </a:rPr>
                        <a:t>Vision</a:t>
                      </a:r>
                      <a:r>
                        <a:rPr kumimoji="1" lang="ja-JP" altLang="en-US" sz="1400" dirty="0">
                          <a:solidFill>
                            <a:schemeClr val="bg1"/>
                          </a:solidFill>
                        </a:rPr>
                        <a:t>）</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ja-JP" altLang="en-US" sz="1400" dirty="0">
                          <a:solidFill>
                            <a:schemeClr val="bg1"/>
                          </a:solidFill>
                        </a:rPr>
                        <a:t>何をどう改革したか</a:t>
                      </a:r>
                      <a:endParaRPr kumimoji="1" lang="en-US" altLang="ja-JP" sz="1400" dirty="0">
                        <a:solidFill>
                          <a:schemeClr val="bg1"/>
                        </a:solidFill>
                      </a:endParaRPr>
                    </a:p>
                    <a:p>
                      <a:pPr algn="ctr"/>
                      <a:r>
                        <a:rPr kumimoji="1" lang="ja-JP" altLang="en-US" sz="1400" dirty="0">
                          <a:solidFill>
                            <a:schemeClr val="bg1"/>
                          </a:solidFill>
                        </a:rPr>
                        <a:t>（</a:t>
                      </a:r>
                      <a:r>
                        <a:rPr kumimoji="1" lang="en-US" altLang="ja-JP" sz="1400" dirty="0">
                          <a:solidFill>
                            <a:schemeClr val="bg1"/>
                          </a:solidFill>
                        </a:rPr>
                        <a:t>What</a:t>
                      </a:r>
                      <a:r>
                        <a:rPr kumimoji="1" lang="ja-JP" altLang="en-US" sz="1400" dirty="0">
                          <a:solidFill>
                            <a:schemeClr val="bg1"/>
                          </a:solidFill>
                        </a:rPr>
                        <a:t>）</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ja-JP" altLang="en-US" sz="1400" dirty="0">
                          <a:solidFill>
                            <a:schemeClr val="bg1"/>
                          </a:solidFill>
                        </a:rPr>
                        <a:t>主な成果</a:t>
                      </a:r>
                      <a:endParaRPr kumimoji="1" lang="en-US" altLang="ja-JP" sz="1400" dirty="0">
                        <a:solidFill>
                          <a:schemeClr val="bg1"/>
                        </a:solidFill>
                      </a:endParaRPr>
                    </a:p>
                    <a:p>
                      <a:pPr algn="ctr"/>
                      <a:r>
                        <a:rPr kumimoji="1" lang="ja-JP" altLang="en-US" sz="1400" dirty="0">
                          <a:solidFill>
                            <a:schemeClr val="bg1"/>
                          </a:solidFill>
                        </a:rPr>
                        <a:t>（</a:t>
                      </a:r>
                      <a:r>
                        <a:rPr kumimoji="1" lang="en-US" altLang="ja-JP" sz="1400" dirty="0">
                          <a:solidFill>
                            <a:schemeClr val="bg1"/>
                          </a:solidFill>
                        </a:rPr>
                        <a:t>Outcome</a:t>
                      </a:r>
                      <a:r>
                        <a:rPr kumimoji="1" lang="ja-JP" altLang="en-US" sz="1400" dirty="0">
                          <a:solidFill>
                            <a:schemeClr val="bg1"/>
                          </a:solidFill>
                        </a:rPr>
                        <a:t>）</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0"/>
                  </a:ext>
                </a:extLst>
              </a:tr>
              <a:tr h="6037074">
                <a:tc>
                  <a:txBody>
                    <a:bodyPr/>
                    <a:lstStyle/>
                    <a:p>
                      <a:pPr algn="just"/>
                      <a:r>
                        <a:rPr kumimoji="1" lang="ja-JP" altLang="en-US" sz="1200" b="1" u="none" kern="1200" noProof="0" dirty="0">
                          <a:solidFill>
                            <a:schemeClr val="tx1"/>
                          </a:solidFill>
                          <a:latin typeface="+mn-lt"/>
                          <a:ea typeface="+mn-ea"/>
                          <a:cs typeface="+mn-cs"/>
                        </a:rPr>
                        <a:t>女性の活躍促進</a:t>
                      </a:r>
                      <a:endParaRPr kumimoji="1" lang="en-US" altLang="ja-JP" sz="1200" b="1" u="none" kern="1200" noProof="0" dirty="0">
                        <a:solidFill>
                          <a:schemeClr val="tx1"/>
                        </a:solidFill>
                        <a:latin typeface="+mn-lt"/>
                        <a:ea typeface="+mn-ea"/>
                        <a:cs typeface="+mn-cs"/>
                      </a:endParaRPr>
                    </a:p>
                    <a:p>
                      <a:pPr algn="just"/>
                      <a:r>
                        <a:rPr kumimoji="1" lang="ja-JP" altLang="en-US" sz="1200" b="0" u="none" kern="1200" noProof="0" dirty="0">
                          <a:solidFill>
                            <a:schemeClr val="tx1"/>
                          </a:solidFill>
                          <a:latin typeface="+mn-lt"/>
                          <a:ea typeface="+mn-ea"/>
                          <a:cs typeface="+mn-cs"/>
                        </a:rPr>
                        <a:t>・</a:t>
                      </a:r>
                      <a:r>
                        <a:rPr kumimoji="1" lang="ja-JP" altLang="en-US" sz="1200" b="0" u="none" kern="1200" dirty="0">
                          <a:solidFill>
                            <a:schemeClr val="tx1"/>
                          </a:solidFill>
                          <a:latin typeface="+mn-lt"/>
                          <a:ea typeface="+mn-ea"/>
                          <a:cs typeface="+mn-cs"/>
                        </a:rPr>
                        <a:t>大阪の女性の就業状況は、全国に比べ、いわゆる</a:t>
                      </a:r>
                      <a:r>
                        <a:rPr kumimoji="1" lang="en-US" altLang="ja-JP" sz="1200" b="0" u="none" kern="1200" dirty="0">
                          <a:solidFill>
                            <a:schemeClr val="tx1"/>
                          </a:solidFill>
                          <a:latin typeface="+mn-lt"/>
                          <a:ea typeface="+mn-ea"/>
                          <a:cs typeface="+mn-cs"/>
                        </a:rPr>
                        <a:t>M</a:t>
                      </a:r>
                      <a:r>
                        <a:rPr kumimoji="1" lang="ja-JP" altLang="en-US" sz="1200" b="0" u="none" kern="1200" dirty="0">
                          <a:solidFill>
                            <a:schemeClr val="tx1"/>
                          </a:solidFill>
                          <a:latin typeface="+mn-lt"/>
                          <a:ea typeface="+mn-ea"/>
                          <a:cs typeface="+mn-cs"/>
                        </a:rPr>
                        <a:t>字型カーブの谷が深く、その後の回復も鈍い傾向</a:t>
                      </a:r>
                      <a:endParaRPr kumimoji="1" lang="en-US" altLang="ja-JP" sz="1200" b="0" u="none" kern="1200" dirty="0">
                        <a:solidFill>
                          <a:schemeClr val="tx1"/>
                        </a:solidFill>
                        <a:latin typeface="+mn-lt"/>
                        <a:ea typeface="+mn-ea"/>
                        <a:cs typeface="+mn-cs"/>
                      </a:endParaRPr>
                    </a:p>
                    <a:p>
                      <a:pPr algn="just"/>
                      <a:endParaRPr kumimoji="1" lang="en-US" altLang="ja-JP" sz="1200" b="0" u="none" kern="1200" dirty="0">
                        <a:solidFill>
                          <a:schemeClr val="tx1"/>
                        </a:solidFill>
                        <a:latin typeface="+mn-lt"/>
                        <a:ea typeface="+mn-ea"/>
                        <a:cs typeface="+mn-cs"/>
                      </a:endParaRPr>
                    </a:p>
                    <a:p>
                      <a:pPr algn="just"/>
                      <a:endParaRPr kumimoji="1" lang="en-US" altLang="ja-JP" sz="1200" b="0" u="none" kern="1200" dirty="0">
                        <a:solidFill>
                          <a:schemeClr val="tx1"/>
                        </a:solidFill>
                        <a:latin typeface="+mn-lt"/>
                        <a:ea typeface="+mn-ea"/>
                        <a:cs typeface="+mn-cs"/>
                      </a:endParaRPr>
                    </a:p>
                    <a:p>
                      <a:pPr algn="just"/>
                      <a:endParaRPr kumimoji="1" lang="en-US" altLang="ja-JP" sz="1200" b="0" u="none" kern="1200" dirty="0">
                        <a:solidFill>
                          <a:schemeClr val="tx1"/>
                        </a:solidFill>
                        <a:latin typeface="+mn-lt"/>
                        <a:ea typeface="+mn-ea"/>
                        <a:cs typeface="+mn-cs"/>
                      </a:endParaRPr>
                    </a:p>
                    <a:p>
                      <a:pPr marL="0" marR="0" lvl="0" indent="0" algn="just" defTabSz="914400" rtl="0" eaLnBrk="1" fontAlgn="auto" latinLnBrk="0" hangingPunct="1">
                        <a:lnSpc>
                          <a:spcPct val="100000"/>
                        </a:lnSpc>
                        <a:spcBef>
                          <a:spcPts val="0"/>
                        </a:spcBef>
                        <a:spcAft>
                          <a:spcPts val="0"/>
                        </a:spcAft>
                        <a:buClrTx/>
                        <a:buSzTx/>
                        <a:buFontTx/>
                        <a:buNone/>
                        <a:tabLst/>
                        <a:defRPr/>
                      </a:pPr>
                      <a:r>
                        <a:rPr kumimoji="1" lang="ja-JP" altLang="en-US" sz="1200" b="0" u="none" kern="1200" dirty="0">
                          <a:solidFill>
                            <a:schemeClr val="tx1"/>
                          </a:solidFill>
                          <a:latin typeface="+mn-lt"/>
                          <a:ea typeface="+mn-ea"/>
                          <a:cs typeface="+mn-cs"/>
                        </a:rPr>
                        <a:t>・企業における女性の活躍促進への理解が十分進んでいない</a:t>
                      </a:r>
                      <a:endParaRPr kumimoji="1" lang="en-US" altLang="ja-JP" sz="1200" b="0" u="none" kern="1200" dirty="0">
                        <a:solidFill>
                          <a:schemeClr val="tx1"/>
                        </a:solidFill>
                        <a:latin typeface="+mn-lt"/>
                        <a:ea typeface="+mn-ea"/>
                        <a:cs typeface="+mn-cs"/>
                      </a:endParaRPr>
                    </a:p>
                    <a:p>
                      <a:pPr algn="just"/>
                      <a:endParaRPr kumimoji="1" lang="en-US" altLang="ja-JP" sz="1200" b="0" u="none" kern="1200" dirty="0">
                        <a:solidFill>
                          <a:schemeClr val="tx1"/>
                        </a:solidFill>
                        <a:latin typeface="+mn-lt"/>
                        <a:ea typeface="+mn-ea"/>
                        <a:cs typeface="+mn-cs"/>
                      </a:endParaRPr>
                    </a:p>
                    <a:p>
                      <a:pPr algn="just"/>
                      <a:endParaRPr kumimoji="1" lang="en-US" altLang="ja-JP" sz="1100" b="0" u="none" kern="1200" dirty="0">
                        <a:solidFill>
                          <a:schemeClr val="tx1"/>
                        </a:solidFill>
                        <a:latin typeface="+mn-lt"/>
                        <a:ea typeface="+mn-ea"/>
                        <a:cs typeface="+mn-cs"/>
                      </a:endParaRPr>
                    </a:p>
                    <a:p>
                      <a:pPr algn="just"/>
                      <a:r>
                        <a:rPr kumimoji="1" lang="ja-JP" altLang="en-US" sz="1200" b="0" u="none" kern="1200" dirty="0">
                          <a:solidFill>
                            <a:schemeClr val="tx1"/>
                          </a:solidFill>
                          <a:latin typeface="+mn-lt"/>
                          <a:ea typeface="+mn-ea"/>
                          <a:cs typeface="+mn-cs"/>
                        </a:rPr>
                        <a:t>・固定的な性別役割分担意識の解消やワーク・ライフ・バランス推進の意義、重要性について社会全体として広めていく必要がある</a:t>
                      </a:r>
                      <a:endParaRPr kumimoji="1" lang="en-US" altLang="ja-JP" sz="1200" b="0" u="none" kern="1200" dirty="0">
                        <a:solidFill>
                          <a:schemeClr val="tx1"/>
                        </a:solidFill>
                        <a:latin typeface="+mn-lt"/>
                        <a:ea typeface="+mn-ea"/>
                        <a:cs typeface="+mn-cs"/>
                      </a:endParaRPr>
                    </a:p>
                    <a:p>
                      <a:pPr algn="just"/>
                      <a:endParaRPr kumimoji="1" lang="en-US" altLang="ja-JP" sz="1200" b="0" u="none" kern="1200" dirty="0">
                        <a:solidFill>
                          <a:schemeClr val="tx1"/>
                        </a:solidFill>
                        <a:latin typeface="+mn-lt"/>
                        <a:ea typeface="+mn-ea"/>
                        <a:cs typeface="+mn-cs"/>
                      </a:endParaRPr>
                    </a:p>
                    <a:p>
                      <a:pPr algn="just"/>
                      <a:endParaRPr kumimoji="1" lang="en-US" altLang="ja-JP" sz="1200" b="0" u="none" kern="1200" dirty="0">
                        <a:solidFill>
                          <a:schemeClr val="tx1"/>
                        </a:solidFill>
                        <a:latin typeface="+mn-lt"/>
                        <a:ea typeface="+mn-ea"/>
                        <a:cs typeface="+mn-cs"/>
                      </a:endParaRPr>
                    </a:p>
                    <a:p>
                      <a:pPr algn="just"/>
                      <a:endParaRPr kumimoji="1" lang="en-US" altLang="ja-JP" sz="1050" b="0" u="none" kern="1200" dirty="0">
                        <a:solidFill>
                          <a:schemeClr val="tx1"/>
                        </a:solidFill>
                        <a:latin typeface="+mn-lt"/>
                        <a:ea typeface="+mn-ea"/>
                        <a:cs typeface="+mn-cs"/>
                      </a:endParaRPr>
                    </a:p>
                    <a:p>
                      <a:pPr algn="just"/>
                      <a:endParaRPr kumimoji="1" lang="en-US" altLang="ja-JP" sz="500" b="0" u="none" kern="1200" dirty="0">
                        <a:solidFill>
                          <a:schemeClr val="tx1"/>
                        </a:solidFill>
                        <a:latin typeface="+mn-lt"/>
                        <a:ea typeface="+mn-ea"/>
                        <a:cs typeface="+mn-cs"/>
                      </a:endParaRPr>
                    </a:p>
                    <a:p>
                      <a:pPr marL="0" marR="0" lvl="0" indent="0" algn="just" defTabSz="914400" rtl="0" eaLnBrk="1" fontAlgn="auto" latinLnBrk="0" hangingPunct="1">
                        <a:lnSpc>
                          <a:spcPct val="100000"/>
                        </a:lnSpc>
                        <a:spcBef>
                          <a:spcPts val="0"/>
                        </a:spcBef>
                        <a:spcAft>
                          <a:spcPts val="0"/>
                        </a:spcAft>
                        <a:buClrTx/>
                        <a:buSzTx/>
                        <a:buFontTx/>
                        <a:buNone/>
                        <a:tabLst/>
                        <a:defRPr/>
                      </a:pPr>
                      <a:r>
                        <a:rPr kumimoji="1" lang="ja-JP" altLang="en-US" sz="1200" b="0" u="none" kern="1200" dirty="0">
                          <a:solidFill>
                            <a:schemeClr val="tx1"/>
                          </a:solidFill>
                          <a:latin typeface="+mn-lt"/>
                          <a:ea typeface="+mn-ea"/>
                          <a:cs typeface="+mn-cs"/>
                        </a:rPr>
                        <a:t>・地域における女性のさらなる活躍が求められている</a:t>
                      </a:r>
                      <a:endParaRPr kumimoji="1" lang="en-US" altLang="ja-JP" sz="1200" b="0" i="0" u="none" strike="noStrike" kern="1200" cap="none" spc="0" normalizeH="0" baseline="0" noProof="0" dirty="0">
                        <a:ln>
                          <a:noFill/>
                        </a:ln>
                        <a:solidFill>
                          <a:schemeClr val="tx1"/>
                        </a:solidFill>
                        <a:effectLst/>
                        <a:uLnTx/>
                        <a:uFillTx/>
                        <a:latin typeface="+mn-lt"/>
                        <a:ea typeface="+mn-ea"/>
                        <a:cs typeface="+mn-cs"/>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just" fontAlgn="ctr"/>
                      <a:endParaRPr kumimoji="1" lang="en-US" altLang="ja-JP" sz="1200" b="0" u="none" kern="1200" dirty="0">
                        <a:solidFill>
                          <a:schemeClr val="tx1"/>
                        </a:solidFill>
                        <a:latin typeface="+mn-lt"/>
                        <a:ea typeface="+mn-ea"/>
                        <a:cs typeface="+mn-cs"/>
                      </a:endParaRPr>
                    </a:p>
                    <a:p>
                      <a:pPr algn="just" fontAlgn="ctr"/>
                      <a:r>
                        <a:rPr kumimoji="1" lang="ja-JP" altLang="en-US" sz="1200" b="0" u="none" kern="1200" dirty="0">
                          <a:solidFill>
                            <a:schemeClr val="tx1"/>
                          </a:solidFill>
                          <a:latin typeface="+mn-lt"/>
                          <a:ea typeface="+mn-ea"/>
                          <a:cs typeface="+mn-cs"/>
                        </a:rPr>
                        <a:t>・女性の就業支援</a:t>
                      </a:r>
                      <a:endParaRPr kumimoji="1" lang="en-US" altLang="ja-JP" sz="1200" b="0" u="none" kern="1200" dirty="0">
                        <a:solidFill>
                          <a:schemeClr val="tx1"/>
                        </a:solidFill>
                        <a:latin typeface="+mn-lt"/>
                        <a:ea typeface="+mn-ea"/>
                        <a:cs typeface="+mn-cs"/>
                      </a:endParaRPr>
                    </a:p>
                    <a:p>
                      <a:pPr algn="just"/>
                      <a:endParaRPr kumimoji="1" lang="en-US" altLang="ja-JP" sz="1200" b="0" u="none" kern="1200" dirty="0">
                        <a:solidFill>
                          <a:schemeClr val="tx1"/>
                        </a:solidFill>
                        <a:latin typeface="+mn-lt"/>
                        <a:ea typeface="+mn-ea"/>
                        <a:cs typeface="+mn-cs"/>
                      </a:endParaRPr>
                    </a:p>
                    <a:p>
                      <a:pPr algn="just"/>
                      <a:endParaRPr kumimoji="1" lang="en-US" altLang="ja-JP" sz="1200" b="0" u="none" kern="1200" dirty="0">
                        <a:solidFill>
                          <a:schemeClr val="tx1"/>
                        </a:solidFill>
                        <a:latin typeface="+mn-lt"/>
                        <a:ea typeface="+mn-ea"/>
                        <a:cs typeface="+mn-cs"/>
                      </a:endParaRPr>
                    </a:p>
                    <a:p>
                      <a:pPr algn="just"/>
                      <a:endParaRPr kumimoji="1" lang="en-US" altLang="ja-JP" sz="1200" b="0" u="none" kern="1200" dirty="0">
                        <a:solidFill>
                          <a:schemeClr val="tx1"/>
                        </a:solidFill>
                        <a:latin typeface="+mn-lt"/>
                        <a:ea typeface="+mn-ea"/>
                        <a:cs typeface="+mn-cs"/>
                      </a:endParaRPr>
                    </a:p>
                    <a:p>
                      <a:pPr algn="just"/>
                      <a:endParaRPr kumimoji="1" lang="en-US" altLang="ja-JP" sz="1200" b="0" u="none" kern="1200" dirty="0">
                        <a:solidFill>
                          <a:schemeClr val="tx1"/>
                        </a:solidFill>
                        <a:latin typeface="+mn-lt"/>
                        <a:ea typeface="+mn-ea"/>
                        <a:cs typeface="+mn-cs"/>
                      </a:endParaRPr>
                    </a:p>
                    <a:p>
                      <a:pPr algn="just"/>
                      <a:endParaRPr kumimoji="1" lang="en-US" altLang="ja-JP" sz="1200" b="0" u="none" kern="1200" dirty="0">
                        <a:solidFill>
                          <a:schemeClr val="tx1"/>
                        </a:solidFill>
                        <a:latin typeface="+mn-lt"/>
                        <a:ea typeface="+mn-ea"/>
                        <a:cs typeface="+mn-cs"/>
                      </a:endParaRPr>
                    </a:p>
                    <a:p>
                      <a:pPr algn="just"/>
                      <a:endParaRPr kumimoji="1" lang="en-US" altLang="ja-JP" sz="1200" b="0" u="none" kern="1200" dirty="0">
                        <a:solidFill>
                          <a:schemeClr val="tx1"/>
                        </a:solidFill>
                        <a:latin typeface="+mn-lt"/>
                        <a:ea typeface="+mn-ea"/>
                        <a:cs typeface="+mn-cs"/>
                      </a:endParaRPr>
                    </a:p>
                    <a:p>
                      <a:pPr algn="just"/>
                      <a:endParaRPr kumimoji="1" lang="en-US" altLang="ja-JP" sz="1200" b="0" u="none" kern="1200" dirty="0">
                        <a:solidFill>
                          <a:schemeClr val="tx1"/>
                        </a:solidFill>
                        <a:latin typeface="+mn-lt"/>
                        <a:ea typeface="+mn-ea"/>
                        <a:cs typeface="+mn-cs"/>
                      </a:endParaRPr>
                    </a:p>
                    <a:p>
                      <a:pPr algn="just"/>
                      <a:endParaRPr kumimoji="1" lang="en-US" altLang="ja-JP" sz="1200" b="0" u="none" kern="1200" dirty="0">
                        <a:solidFill>
                          <a:schemeClr val="tx1"/>
                        </a:solidFill>
                        <a:latin typeface="+mn-lt"/>
                        <a:ea typeface="+mn-ea"/>
                        <a:cs typeface="+mn-cs"/>
                      </a:endParaRPr>
                    </a:p>
                    <a:p>
                      <a:pPr algn="just"/>
                      <a:endParaRPr kumimoji="1" lang="en-US" altLang="ja-JP" sz="1200" b="0" u="none" kern="1200" dirty="0">
                        <a:solidFill>
                          <a:schemeClr val="tx1"/>
                        </a:solidFill>
                        <a:latin typeface="+mn-lt"/>
                        <a:ea typeface="+mn-ea"/>
                        <a:cs typeface="+mn-cs"/>
                      </a:endParaRPr>
                    </a:p>
                    <a:p>
                      <a:pPr algn="just" fontAlgn="ctr">
                        <a:defRPr/>
                      </a:pPr>
                      <a:r>
                        <a:rPr kumimoji="1" lang="ja-JP" altLang="en-US" sz="1200" b="0" u="none" kern="1200" dirty="0">
                          <a:solidFill>
                            <a:schemeClr val="tx1"/>
                          </a:solidFill>
                          <a:latin typeface="+mn-lt"/>
                          <a:ea typeface="+mn-ea"/>
                          <a:cs typeface="+mn-cs"/>
                        </a:rPr>
                        <a:t>・女性の登用、働きやすい職場づくりに取り組む中小企業等への支援</a:t>
                      </a:r>
                      <a:r>
                        <a:rPr kumimoji="1" lang="en-US" altLang="ja-JP" sz="1200" b="0" u="none" kern="1200" dirty="0">
                          <a:solidFill>
                            <a:schemeClr val="tx1"/>
                          </a:solidFill>
                          <a:latin typeface="+mn-lt"/>
                          <a:ea typeface="+mn-ea"/>
                          <a:cs typeface="+mn-cs"/>
                        </a:rPr>
                        <a:t>(</a:t>
                      </a:r>
                      <a:r>
                        <a:rPr kumimoji="1" lang="ja-JP" altLang="en-US" sz="1200" b="0" u="none" kern="1200" dirty="0">
                          <a:solidFill>
                            <a:schemeClr val="tx1"/>
                          </a:solidFill>
                          <a:latin typeface="+mn-lt"/>
                          <a:ea typeface="+mn-ea"/>
                          <a:cs typeface="+mn-cs"/>
                        </a:rPr>
                        <a:t>表彰・認証</a:t>
                      </a:r>
                      <a:r>
                        <a:rPr kumimoji="1" lang="en-US" altLang="ja-JP" sz="1200" b="0" u="none" kern="1200" dirty="0">
                          <a:solidFill>
                            <a:schemeClr val="tx1"/>
                          </a:solidFill>
                          <a:latin typeface="+mn-lt"/>
                          <a:ea typeface="+mn-ea"/>
                          <a:cs typeface="+mn-cs"/>
                        </a:rPr>
                        <a:t>)</a:t>
                      </a:r>
                    </a:p>
                    <a:p>
                      <a:pPr algn="just" fontAlgn="ctr">
                        <a:defRPr/>
                      </a:pPr>
                      <a:endParaRPr kumimoji="1" lang="en-US" altLang="zh-TW" sz="900" b="0" u="none" kern="1200" dirty="0">
                        <a:solidFill>
                          <a:schemeClr val="tx1"/>
                        </a:solidFill>
                        <a:latin typeface="+mn-lt"/>
                        <a:ea typeface="+mn-ea"/>
                        <a:cs typeface="+mn-cs"/>
                      </a:endParaRPr>
                    </a:p>
                    <a:p>
                      <a:pPr algn="just" fontAlgn="ctr">
                        <a:defRPr/>
                      </a:pPr>
                      <a:r>
                        <a:rPr kumimoji="1" lang="ja-JP" altLang="en-US" sz="1200" b="0" u="none" kern="1200" dirty="0">
                          <a:solidFill>
                            <a:schemeClr val="tx1"/>
                          </a:solidFill>
                          <a:latin typeface="+mn-lt"/>
                          <a:ea typeface="+mn-ea"/>
                          <a:cs typeface="+mn-cs"/>
                        </a:rPr>
                        <a:t>・女性の活躍促進に向けた意識改革の推進</a:t>
                      </a:r>
                      <a:endParaRPr kumimoji="1" lang="en-US" altLang="ja-JP" sz="1200" b="0" u="none" kern="1200" dirty="0">
                        <a:solidFill>
                          <a:schemeClr val="tx1"/>
                        </a:solidFill>
                        <a:latin typeface="+mn-lt"/>
                        <a:ea typeface="+mn-ea"/>
                        <a:cs typeface="+mn-cs"/>
                      </a:endParaRPr>
                    </a:p>
                    <a:p>
                      <a:pPr marL="0" marR="0" lvl="0" indent="0" algn="just" defTabSz="914400" rtl="0" eaLnBrk="1" fontAlgn="auto" latinLnBrk="0" hangingPunct="1">
                        <a:lnSpc>
                          <a:spcPct val="100000"/>
                        </a:lnSpc>
                        <a:spcBef>
                          <a:spcPts val="0"/>
                        </a:spcBef>
                        <a:spcAft>
                          <a:spcPts val="0"/>
                        </a:spcAft>
                        <a:buClrTx/>
                        <a:buSzTx/>
                        <a:buFontTx/>
                        <a:buNone/>
                        <a:tabLst/>
                        <a:defRPr/>
                      </a:pPr>
                      <a:endParaRPr kumimoji="1" lang="en-US" altLang="ja-JP" sz="1200" b="0" u="none" kern="1200" dirty="0">
                        <a:solidFill>
                          <a:schemeClr val="tx1"/>
                        </a:solidFill>
                        <a:latin typeface="+mn-lt"/>
                        <a:ea typeface="+mn-ea"/>
                        <a:cs typeface="+mn-cs"/>
                      </a:endParaRPr>
                    </a:p>
                    <a:p>
                      <a:pPr marL="0" marR="0" lvl="0" indent="0" algn="just" defTabSz="914400" rtl="0" eaLnBrk="1" fontAlgn="auto" latinLnBrk="0" hangingPunct="1">
                        <a:lnSpc>
                          <a:spcPct val="100000"/>
                        </a:lnSpc>
                        <a:spcBef>
                          <a:spcPts val="0"/>
                        </a:spcBef>
                        <a:spcAft>
                          <a:spcPts val="0"/>
                        </a:spcAft>
                        <a:buClrTx/>
                        <a:buSzTx/>
                        <a:buFontTx/>
                        <a:buNone/>
                        <a:tabLst/>
                        <a:defRPr/>
                      </a:pPr>
                      <a:endParaRPr kumimoji="1" lang="en-US" altLang="ja-JP" sz="1200" b="0" u="none" kern="1200" dirty="0">
                        <a:solidFill>
                          <a:schemeClr val="tx1"/>
                        </a:solidFill>
                        <a:latin typeface="+mn-lt"/>
                        <a:ea typeface="+mn-ea"/>
                        <a:cs typeface="+mn-cs"/>
                      </a:endParaRPr>
                    </a:p>
                    <a:p>
                      <a:pPr marL="0" marR="0" lvl="0" indent="0" algn="just" defTabSz="914400" rtl="0" eaLnBrk="1" fontAlgn="auto" latinLnBrk="0" hangingPunct="1">
                        <a:lnSpc>
                          <a:spcPct val="100000"/>
                        </a:lnSpc>
                        <a:spcBef>
                          <a:spcPts val="0"/>
                        </a:spcBef>
                        <a:spcAft>
                          <a:spcPts val="0"/>
                        </a:spcAft>
                        <a:buClrTx/>
                        <a:buSzTx/>
                        <a:buFontTx/>
                        <a:buNone/>
                        <a:tabLst/>
                        <a:defRPr/>
                      </a:pPr>
                      <a:endParaRPr kumimoji="1" lang="en-US" altLang="ja-JP" sz="1200" b="0" u="none" kern="1200" dirty="0">
                        <a:solidFill>
                          <a:schemeClr val="tx1"/>
                        </a:solidFill>
                        <a:latin typeface="+mn-lt"/>
                        <a:ea typeface="+mn-ea"/>
                        <a:cs typeface="+mn-cs"/>
                      </a:endParaRPr>
                    </a:p>
                    <a:p>
                      <a:pPr marL="0" marR="0" lvl="0" indent="0" algn="just" defTabSz="914400" rtl="0" eaLnBrk="1" fontAlgn="auto" latinLnBrk="0" hangingPunct="1">
                        <a:lnSpc>
                          <a:spcPct val="100000"/>
                        </a:lnSpc>
                        <a:spcBef>
                          <a:spcPts val="0"/>
                        </a:spcBef>
                        <a:spcAft>
                          <a:spcPts val="0"/>
                        </a:spcAft>
                        <a:buClrTx/>
                        <a:buSzTx/>
                        <a:buFontTx/>
                        <a:buNone/>
                        <a:tabLst/>
                        <a:defRPr/>
                      </a:pPr>
                      <a:endParaRPr kumimoji="1" lang="en-US" altLang="ja-JP" sz="1200" b="0" u="none" kern="1200" dirty="0">
                        <a:solidFill>
                          <a:schemeClr val="tx1"/>
                        </a:solidFill>
                        <a:latin typeface="+mn-lt"/>
                        <a:ea typeface="+mn-ea"/>
                        <a:cs typeface="+mn-cs"/>
                      </a:endParaRPr>
                    </a:p>
                    <a:p>
                      <a:pPr marL="0" marR="0" lvl="0" indent="0" algn="just" defTabSz="914400" rtl="0" eaLnBrk="1" fontAlgn="auto" latinLnBrk="0" hangingPunct="1">
                        <a:lnSpc>
                          <a:spcPct val="100000"/>
                        </a:lnSpc>
                        <a:spcBef>
                          <a:spcPts val="0"/>
                        </a:spcBef>
                        <a:spcAft>
                          <a:spcPts val="0"/>
                        </a:spcAft>
                        <a:buClrTx/>
                        <a:buSzTx/>
                        <a:buFontTx/>
                        <a:buNone/>
                        <a:tabLst/>
                        <a:defRPr/>
                      </a:pPr>
                      <a:endParaRPr kumimoji="1" lang="en-US" altLang="ja-JP" sz="1200" b="0" u="none" kern="1200" dirty="0">
                        <a:solidFill>
                          <a:schemeClr val="tx1"/>
                        </a:solidFill>
                        <a:latin typeface="+mn-lt"/>
                        <a:ea typeface="+mn-ea"/>
                        <a:cs typeface="+mn-cs"/>
                      </a:endParaRPr>
                    </a:p>
                    <a:p>
                      <a:pPr marL="0" marR="0" lvl="0" indent="0" algn="just" defTabSz="914400" rtl="0" eaLnBrk="1" fontAlgn="auto" latinLnBrk="0" hangingPunct="1">
                        <a:lnSpc>
                          <a:spcPct val="100000"/>
                        </a:lnSpc>
                        <a:spcBef>
                          <a:spcPts val="0"/>
                        </a:spcBef>
                        <a:spcAft>
                          <a:spcPts val="0"/>
                        </a:spcAft>
                        <a:buClrTx/>
                        <a:buSzTx/>
                        <a:buFontTx/>
                        <a:buNone/>
                        <a:tabLst/>
                        <a:defRPr/>
                      </a:pPr>
                      <a:endParaRPr kumimoji="1" lang="en-US" altLang="ja-JP" sz="1200" b="0" u="none" kern="1200" dirty="0">
                        <a:solidFill>
                          <a:schemeClr val="tx1"/>
                        </a:solidFill>
                        <a:latin typeface="+mn-lt"/>
                        <a:ea typeface="+mn-ea"/>
                        <a:cs typeface="+mn-cs"/>
                      </a:endParaRPr>
                    </a:p>
                    <a:p>
                      <a:pPr marL="0" marR="0" lvl="0" indent="0" algn="just" defTabSz="914400" rtl="0" eaLnBrk="1" fontAlgn="auto" latinLnBrk="0" hangingPunct="1">
                        <a:lnSpc>
                          <a:spcPct val="100000"/>
                        </a:lnSpc>
                        <a:spcBef>
                          <a:spcPts val="0"/>
                        </a:spcBef>
                        <a:spcAft>
                          <a:spcPts val="0"/>
                        </a:spcAft>
                        <a:buClrTx/>
                        <a:buSzTx/>
                        <a:buFontTx/>
                        <a:buNone/>
                        <a:tabLst/>
                        <a:defRPr/>
                      </a:pPr>
                      <a:endParaRPr kumimoji="1" lang="en-US" altLang="ja-JP" sz="1200" b="0" u="none" kern="1200" dirty="0">
                        <a:solidFill>
                          <a:schemeClr val="tx1"/>
                        </a:solidFill>
                        <a:latin typeface="+mn-lt"/>
                        <a:ea typeface="+mn-ea"/>
                        <a:cs typeface="+mn-cs"/>
                      </a:endParaRPr>
                    </a:p>
                    <a:p>
                      <a:pPr marL="0" marR="0" lvl="0" indent="0" algn="just" defTabSz="914400" rtl="0" eaLnBrk="1" fontAlgn="auto" latinLnBrk="0" hangingPunct="1">
                        <a:lnSpc>
                          <a:spcPct val="100000"/>
                        </a:lnSpc>
                        <a:spcBef>
                          <a:spcPts val="0"/>
                        </a:spcBef>
                        <a:spcAft>
                          <a:spcPts val="0"/>
                        </a:spcAft>
                        <a:buClrTx/>
                        <a:buSzTx/>
                        <a:buFontTx/>
                        <a:buNone/>
                        <a:tabLst/>
                        <a:defRPr/>
                      </a:pPr>
                      <a:endParaRPr kumimoji="1" lang="en-US" altLang="ja-JP" sz="900" b="0" u="none" kern="1200" dirty="0">
                        <a:solidFill>
                          <a:schemeClr val="tx1"/>
                        </a:solidFill>
                        <a:latin typeface="+mn-lt"/>
                        <a:ea typeface="+mn-ea"/>
                        <a:cs typeface="+mn-cs"/>
                      </a:endParaRPr>
                    </a:p>
                    <a:p>
                      <a:pPr marL="0" marR="0" lvl="0" indent="0" algn="just" defTabSz="914400" rtl="0" eaLnBrk="1" fontAlgn="auto" latinLnBrk="0" hangingPunct="1">
                        <a:lnSpc>
                          <a:spcPct val="100000"/>
                        </a:lnSpc>
                        <a:spcBef>
                          <a:spcPts val="0"/>
                        </a:spcBef>
                        <a:spcAft>
                          <a:spcPts val="0"/>
                        </a:spcAft>
                        <a:buClrTx/>
                        <a:buSzTx/>
                        <a:buFontTx/>
                        <a:buNone/>
                        <a:tabLst/>
                        <a:defRPr/>
                      </a:pPr>
                      <a:endParaRPr kumimoji="1" lang="en-US" altLang="ja-JP" sz="800" b="0" u="none" kern="1200" dirty="0">
                        <a:solidFill>
                          <a:schemeClr val="tx1"/>
                        </a:solidFill>
                        <a:latin typeface="+mn-lt"/>
                        <a:ea typeface="+mn-ea"/>
                        <a:cs typeface="+mn-cs"/>
                      </a:endParaRPr>
                    </a:p>
                    <a:p>
                      <a:pPr marL="0" marR="0" lvl="0" indent="0" algn="just" defTabSz="914400" rtl="0" eaLnBrk="1" fontAlgn="auto" latinLnBrk="0" hangingPunct="1">
                        <a:lnSpc>
                          <a:spcPct val="100000"/>
                        </a:lnSpc>
                        <a:spcBef>
                          <a:spcPts val="0"/>
                        </a:spcBef>
                        <a:spcAft>
                          <a:spcPts val="0"/>
                        </a:spcAft>
                        <a:buClrTx/>
                        <a:buSzTx/>
                        <a:buFontTx/>
                        <a:buNone/>
                        <a:tabLst/>
                        <a:defRPr/>
                      </a:pPr>
                      <a:r>
                        <a:rPr kumimoji="1" lang="ja-JP" altLang="en-US" sz="1200" b="0" u="none" kern="1200" dirty="0">
                          <a:solidFill>
                            <a:schemeClr val="tx1"/>
                          </a:solidFill>
                          <a:latin typeface="+mn-lt"/>
                          <a:ea typeface="+mn-ea"/>
                          <a:cs typeface="+mn-cs"/>
                        </a:rPr>
                        <a:t>・地域で活躍する女性の支援</a:t>
                      </a:r>
                      <a:endParaRPr kumimoji="1" lang="en-US" altLang="ja-JP" sz="1200" b="0" u="none" kern="1200" dirty="0">
                        <a:solidFill>
                          <a:schemeClr val="tx1"/>
                        </a:solidFill>
                        <a:latin typeface="+mn-lt"/>
                        <a:ea typeface="+mn-ea"/>
                        <a:cs typeface="+mn-cs"/>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just"/>
                      <a:endParaRPr kumimoji="1" lang="en-US" altLang="ja-JP" sz="1100" b="0" u="sng" kern="1200" dirty="0">
                        <a:solidFill>
                          <a:schemeClr val="tx1"/>
                        </a:solidFill>
                        <a:latin typeface="+mn-lt"/>
                        <a:ea typeface="+mn-ea"/>
                        <a:cs typeface="+mn-cs"/>
                      </a:endParaRPr>
                    </a:p>
                    <a:p>
                      <a:pPr algn="just"/>
                      <a:r>
                        <a:rPr kumimoji="1" lang="ja-JP" altLang="en-US" sz="1100" b="0" u="sng" kern="1200" dirty="0">
                          <a:solidFill>
                            <a:schemeClr val="tx1"/>
                          </a:solidFill>
                          <a:latin typeface="+mn-lt"/>
                          <a:ea typeface="+mn-ea"/>
                          <a:cs typeface="+mn-cs"/>
                        </a:rPr>
                        <a:t>・若者・女性の就労等トータルサポート事業（</a:t>
                      </a:r>
                      <a:r>
                        <a:rPr kumimoji="1" lang="en-US" altLang="ja-JP" sz="1100" b="0" u="sng" kern="1200" dirty="0">
                          <a:solidFill>
                            <a:schemeClr val="tx1"/>
                          </a:solidFill>
                          <a:latin typeface="+mn-lt"/>
                          <a:ea typeface="+mn-ea"/>
                          <a:cs typeface="+mn-cs"/>
                        </a:rPr>
                        <a:t>2016</a:t>
                      </a:r>
                      <a:r>
                        <a:rPr kumimoji="1" lang="ja-JP" altLang="en-US" sz="1100" b="0" u="sng" kern="1200" dirty="0">
                          <a:solidFill>
                            <a:schemeClr val="tx1"/>
                          </a:solidFill>
                          <a:latin typeface="+mn-lt"/>
                          <a:ea typeface="+mn-ea"/>
                          <a:cs typeface="+mn-cs"/>
                        </a:rPr>
                        <a:t>年～）</a:t>
                      </a:r>
                    </a:p>
                    <a:p>
                      <a:pPr algn="just"/>
                      <a:r>
                        <a:rPr kumimoji="1" lang="ja-JP" altLang="en-US" sz="1100" b="0" u="sng" kern="1200" dirty="0">
                          <a:solidFill>
                            <a:schemeClr val="tx1"/>
                          </a:solidFill>
                          <a:latin typeface="+mn-lt"/>
                          <a:ea typeface="+mn-ea"/>
                          <a:cs typeface="+mn-cs"/>
                        </a:rPr>
                        <a:t>・しごと情報ひろば総合就労サポート事業（</a:t>
                      </a:r>
                      <a:r>
                        <a:rPr kumimoji="1" lang="en-US" altLang="ja-JP" sz="1100" b="0" u="sng" kern="1200" dirty="0">
                          <a:solidFill>
                            <a:schemeClr val="tx1"/>
                          </a:solidFill>
                          <a:latin typeface="+mn-lt"/>
                          <a:ea typeface="+mn-ea"/>
                          <a:cs typeface="+mn-cs"/>
                        </a:rPr>
                        <a:t>2019</a:t>
                      </a:r>
                      <a:r>
                        <a:rPr kumimoji="1" lang="ja-JP" altLang="en-US" sz="1100" b="0" u="sng" kern="1200" dirty="0">
                          <a:solidFill>
                            <a:schemeClr val="tx1"/>
                          </a:solidFill>
                          <a:latin typeface="+mn-lt"/>
                          <a:ea typeface="+mn-ea"/>
                          <a:cs typeface="+mn-cs"/>
                        </a:rPr>
                        <a:t>年～）</a:t>
                      </a:r>
                    </a:p>
                    <a:p>
                      <a:pPr algn="just"/>
                      <a:r>
                        <a:rPr kumimoji="1" lang="ja-JP" altLang="en-US" sz="1100" b="0" u="none" kern="1200" dirty="0">
                          <a:solidFill>
                            <a:schemeClr val="tx1"/>
                          </a:solidFill>
                          <a:latin typeface="+mn-lt"/>
                          <a:ea typeface="+mn-ea"/>
                          <a:cs typeface="+mn-cs"/>
                        </a:rPr>
                        <a:t>　求職者の ニーズ等に応じた就労相談や企業とのマッチングなど、ワンストップで切れ目なく総合的に支援を実施</a:t>
                      </a:r>
                    </a:p>
                    <a:p>
                      <a:pPr algn="just"/>
                      <a:r>
                        <a:rPr kumimoji="1" lang="ja-JP" altLang="en-US" sz="1100" b="0" u="none" kern="1200" dirty="0">
                          <a:solidFill>
                            <a:schemeClr val="tx1"/>
                          </a:solidFill>
                          <a:latin typeface="+mn-lt"/>
                          <a:ea typeface="+mn-ea"/>
                          <a:cs typeface="+mn-cs"/>
                        </a:rPr>
                        <a:t>　コミュニケーション能力等スキルを向上させるセミナー等を実施</a:t>
                      </a:r>
                    </a:p>
                    <a:p>
                      <a:pPr algn="just"/>
                      <a:endParaRPr kumimoji="1" lang="ja-JP" altLang="en-US" sz="1100" b="0" u="sng" kern="1200" dirty="0">
                        <a:solidFill>
                          <a:schemeClr val="tx1"/>
                        </a:solidFill>
                        <a:latin typeface="+mn-lt"/>
                        <a:ea typeface="+mn-ea"/>
                        <a:cs typeface="+mn-cs"/>
                      </a:endParaRPr>
                    </a:p>
                    <a:p>
                      <a:pPr algn="just"/>
                      <a:r>
                        <a:rPr kumimoji="1" lang="ja-JP" altLang="en-US" sz="1100" b="0" u="sng" kern="1200" dirty="0">
                          <a:solidFill>
                            <a:schemeClr val="tx1"/>
                          </a:solidFill>
                          <a:latin typeface="+mn-lt"/>
                          <a:ea typeface="+mn-ea"/>
                          <a:cs typeface="+mn-cs"/>
                        </a:rPr>
                        <a:t>・「大阪市女性活躍リーディングカンパニー」認証制度</a:t>
                      </a:r>
                    </a:p>
                    <a:p>
                      <a:pPr algn="just"/>
                      <a:r>
                        <a:rPr kumimoji="1" lang="ja-JP" altLang="en-US" sz="1100" b="0" u="none" kern="1200" dirty="0">
                          <a:solidFill>
                            <a:schemeClr val="tx1"/>
                          </a:solidFill>
                          <a:latin typeface="+mn-lt"/>
                          <a:ea typeface="+mn-ea"/>
                          <a:cs typeface="+mn-cs"/>
                        </a:rPr>
                        <a:t>　「意欲のある女性が活躍し続けられる組織づくり」などについて積極的に推進する企業等を認証</a:t>
                      </a:r>
                    </a:p>
                    <a:p>
                      <a:pPr algn="just"/>
                      <a:endParaRPr kumimoji="1" lang="ja-JP" altLang="en-US" sz="1100" b="0" u="sng" kern="1200" dirty="0">
                        <a:solidFill>
                          <a:schemeClr val="tx1"/>
                        </a:solidFill>
                        <a:latin typeface="+mn-lt"/>
                        <a:ea typeface="+mn-ea"/>
                        <a:cs typeface="+mn-cs"/>
                      </a:endParaRPr>
                    </a:p>
                    <a:p>
                      <a:pPr algn="just"/>
                      <a:r>
                        <a:rPr kumimoji="1" lang="ja-JP" altLang="en-US" sz="1100" b="0" u="sng" kern="1200" dirty="0">
                          <a:solidFill>
                            <a:schemeClr val="tx1"/>
                          </a:solidFill>
                          <a:latin typeface="+mn-lt"/>
                          <a:ea typeface="+mn-ea"/>
                          <a:cs typeface="+mn-cs"/>
                        </a:rPr>
                        <a:t>・「大阪市女性活躍施策検討プロジェクトチーム」を設置</a:t>
                      </a:r>
                      <a:r>
                        <a:rPr kumimoji="1" lang="en-US" altLang="ja-JP" sz="1100" b="0" u="sng" kern="1200" dirty="0">
                          <a:solidFill>
                            <a:schemeClr val="tx1"/>
                          </a:solidFill>
                          <a:latin typeface="+mn-lt"/>
                          <a:ea typeface="+mn-ea"/>
                          <a:cs typeface="+mn-cs"/>
                        </a:rPr>
                        <a:t>(2017</a:t>
                      </a:r>
                      <a:r>
                        <a:rPr kumimoji="1" lang="ja-JP" altLang="en-US" sz="1100" b="0" u="sng" kern="1200" dirty="0">
                          <a:solidFill>
                            <a:schemeClr val="tx1"/>
                          </a:solidFill>
                          <a:latin typeface="+mn-lt"/>
                          <a:ea typeface="+mn-ea"/>
                          <a:cs typeface="+mn-cs"/>
                        </a:rPr>
                        <a:t>年～</a:t>
                      </a:r>
                      <a:r>
                        <a:rPr kumimoji="1" lang="en-US" altLang="ja-JP" sz="1100" b="0" u="sng" kern="1200" dirty="0">
                          <a:solidFill>
                            <a:schemeClr val="tx1"/>
                          </a:solidFill>
                          <a:latin typeface="+mn-lt"/>
                          <a:ea typeface="+mn-ea"/>
                          <a:cs typeface="+mn-cs"/>
                        </a:rPr>
                        <a:t>2018</a:t>
                      </a:r>
                      <a:r>
                        <a:rPr kumimoji="1" lang="ja-JP" altLang="en-US" sz="1100" b="0" u="sng" kern="1200" dirty="0">
                          <a:solidFill>
                            <a:schemeClr val="tx1"/>
                          </a:solidFill>
                          <a:latin typeface="+mn-lt"/>
                          <a:ea typeface="+mn-ea"/>
                          <a:cs typeface="+mn-cs"/>
                        </a:rPr>
                        <a:t>年</a:t>
                      </a:r>
                      <a:r>
                        <a:rPr kumimoji="1" lang="en-US" altLang="ja-JP" sz="1100" b="0" u="sng" kern="1200" dirty="0">
                          <a:solidFill>
                            <a:schemeClr val="tx1"/>
                          </a:solidFill>
                          <a:latin typeface="+mn-lt"/>
                          <a:ea typeface="+mn-ea"/>
                          <a:cs typeface="+mn-cs"/>
                        </a:rPr>
                        <a:t>)</a:t>
                      </a:r>
                    </a:p>
                    <a:p>
                      <a:pPr algn="just"/>
                      <a:r>
                        <a:rPr kumimoji="1" lang="ja-JP" altLang="en-US" sz="1100" b="0" u="none" kern="1200" dirty="0">
                          <a:solidFill>
                            <a:schemeClr val="tx1"/>
                          </a:solidFill>
                          <a:latin typeface="+mn-lt"/>
                          <a:ea typeface="+mn-ea"/>
                          <a:cs typeface="+mn-cs"/>
                        </a:rPr>
                        <a:t>　市と企業・経済団体の女性職員が参加し、官民協働により、働く女性を支援する方策について検討し、市長へ施策提言</a:t>
                      </a:r>
                      <a:endParaRPr kumimoji="1" lang="ja-JP" altLang="en-US" sz="700" b="0" u="none" kern="1200" dirty="0">
                        <a:solidFill>
                          <a:schemeClr val="tx1"/>
                        </a:solidFill>
                        <a:latin typeface="+mn-lt"/>
                        <a:ea typeface="+mn-ea"/>
                        <a:cs typeface="+mn-cs"/>
                      </a:endParaRPr>
                    </a:p>
                    <a:p>
                      <a:pPr algn="just"/>
                      <a:endParaRPr kumimoji="1" lang="ja-JP" altLang="en-US" sz="700" b="0" u="sng" kern="1200" dirty="0">
                        <a:solidFill>
                          <a:schemeClr val="tx1"/>
                        </a:solidFill>
                        <a:latin typeface="+mn-lt"/>
                        <a:ea typeface="+mn-ea"/>
                        <a:cs typeface="+mn-cs"/>
                      </a:endParaRPr>
                    </a:p>
                    <a:p>
                      <a:pPr algn="just"/>
                      <a:r>
                        <a:rPr kumimoji="1" lang="ja-JP" altLang="en-US" sz="1100" b="0" u="sng" kern="1200" dirty="0">
                          <a:solidFill>
                            <a:schemeClr val="tx1"/>
                          </a:solidFill>
                          <a:latin typeface="+mn-lt"/>
                          <a:ea typeface="+mn-ea"/>
                          <a:cs typeface="+mn-cs"/>
                        </a:rPr>
                        <a:t>・女性活躍推進情報サイトにおける仕事と家庭の両立実現に向けた情報の発信や啓発動画の作成</a:t>
                      </a:r>
                    </a:p>
                    <a:p>
                      <a:pPr algn="just"/>
                      <a:r>
                        <a:rPr kumimoji="1" lang="ja-JP" altLang="en-US" sz="1100" b="0" u="sng" kern="1200" dirty="0">
                          <a:solidFill>
                            <a:schemeClr val="tx1"/>
                          </a:solidFill>
                          <a:latin typeface="+mn-lt"/>
                          <a:ea typeface="+mn-ea"/>
                          <a:cs typeface="+mn-cs"/>
                        </a:rPr>
                        <a:t>・仕事と家庭の両立支援のための講座の実施</a:t>
                      </a:r>
                    </a:p>
                    <a:p>
                      <a:pPr algn="just"/>
                      <a:endParaRPr kumimoji="1" lang="ja-JP" altLang="en-US" sz="1100" b="0" u="sng" kern="1200" dirty="0">
                        <a:solidFill>
                          <a:schemeClr val="tx1"/>
                        </a:solidFill>
                        <a:latin typeface="+mn-lt"/>
                        <a:ea typeface="+mn-ea"/>
                        <a:cs typeface="+mn-cs"/>
                      </a:endParaRPr>
                    </a:p>
                    <a:p>
                      <a:pPr algn="just"/>
                      <a:r>
                        <a:rPr kumimoji="1" lang="ja-JP" altLang="en-US" sz="1100" b="0" u="sng" kern="1200" dirty="0">
                          <a:solidFill>
                            <a:schemeClr val="tx1"/>
                          </a:solidFill>
                          <a:latin typeface="+mn-lt"/>
                          <a:ea typeface="+mn-ea"/>
                          <a:cs typeface="+mn-cs"/>
                        </a:rPr>
                        <a:t>・女性チャレンジ応援拠点</a:t>
                      </a:r>
                    </a:p>
                    <a:p>
                      <a:pPr algn="just"/>
                      <a:r>
                        <a:rPr kumimoji="1" lang="ja-JP" altLang="en-US" sz="1100" b="0" u="none" kern="1200" dirty="0">
                          <a:solidFill>
                            <a:schemeClr val="tx1"/>
                          </a:solidFill>
                          <a:latin typeface="+mn-lt"/>
                          <a:ea typeface="+mn-ea"/>
                          <a:cs typeface="+mn-cs"/>
                        </a:rPr>
                        <a:t>　地域で活躍し貢献したい女性を発掘、育成、支援するとともに、地域課題を解決するため起業したい女性等の支援を実施</a:t>
                      </a:r>
                      <a:endParaRPr kumimoji="1" lang="en-US" altLang="ja-JP" sz="1100" b="0" u="none" kern="1200" dirty="0">
                        <a:solidFill>
                          <a:schemeClr val="tx1"/>
                        </a:solidFill>
                        <a:latin typeface="+mn-lt"/>
                        <a:ea typeface="+mn-ea"/>
                        <a:cs typeface="+mn-cs"/>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just" defTabSz="914400" rtl="0" eaLnBrk="1" fontAlgn="auto" latinLnBrk="0" hangingPunct="1">
                        <a:lnSpc>
                          <a:spcPct val="100000"/>
                        </a:lnSpc>
                        <a:spcBef>
                          <a:spcPts val="0"/>
                        </a:spcBef>
                        <a:spcAft>
                          <a:spcPts val="0"/>
                        </a:spcAft>
                        <a:buClrTx/>
                        <a:buSzTx/>
                        <a:buFontTx/>
                        <a:buNone/>
                        <a:tabLst/>
                        <a:defRPr/>
                      </a:pPr>
                      <a:endParaRPr kumimoji="1" lang="en-US" altLang="ja-JP" sz="1100" b="0" u="none" kern="1200" noProof="0" dirty="0">
                        <a:solidFill>
                          <a:schemeClr val="tx1"/>
                        </a:solidFill>
                        <a:latin typeface="+mn-lt"/>
                        <a:ea typeface="+mn-ea"/>
                        <a:cs typeface="+mn-cs"/>
                      </a:endParaRPr>
                    </a:p>
                    <a:p>
                      <a:pPr marL="0" marR="0" lvl="0" indent="0" algn="just" defTabSz="914400" rtl="0" eaLnBrk="1" fontAlgn="auto" latinLnBrk="0" hangingPunct="1">
                        <a:lnSpc>
                          <a:spcPct val="100000"/>
                        </a:lnSpc>
                        <a:spcBef>
                          <a:spcPts val="0"/>
                        </a:spcBef>
                        <a:spcAft>
                          <a:spcPts val="0"/>
                        </a:spcAft>
                        <a:buClrTx/>
                        <a:buSzTx/>
                        <a:buFontTx/>
                        <a:buNone/>
                        <a:tabLst/>
                        <a:defRPr/>
                      </a:pPr>
                      <a:r>
                        <a:rPr kumimoji="1" lang="ja-JP" altLang="en-US" sz="1100" b="0" u="none" kern="1200" noProof="0" dirty="0">
                          <a:solidFill>
                            <a:schemeClr val="tx1"/>
                          </a:solidFill>
                          <a:latin typeface="+mn-lt"/>
                          <a:ea typeface="+mn-ea"/>
                          <a:cs typeface="+mn-cs"/>
                        </a:rPr>
                        <a:t>・トータルサポート事業で支援を行った女性の就職者数</a:t>
                      </a:r>
                    </a:p>
                    <a:p>
                      <a:pPr marL="0" marR="0" lvl="0" indent="0" algn="just" defTabSz="914400" rtl="0" eaLnBrk="1" fontAlgn="auto" latinLnBrk="0" hangingPunct="1">
                        <a:lnSpc>
                          <a:spcPct val="100000"/>
                        </a:lnSpc>
                        <a:spcBef>
                          <a:spcPts val="0"/>
                        </a:spcBef>
                        <a:spcAft>
                          <a:spcPts val="0"/>
                        </a:spcAft>
                        <a:buClrTx/>
                        <a:buSzTx/>
                        <a:buFontTx/>
                        <a:buNone/>
                        <a:tabLst/>
                        <a:defRPr/>
                      </a:pPr>
                      <a:r>
                        <a:rPr kumimoji="1" lang="ja-JP" altLang="en-US" sz="1100" b="0" u="none" kern="1200" noProof="0" dirty="0">
                          <a:solidFill>
                            <a:schemeClr val="tx1"/>
                          </a:solidFill>
                          <a:latin typeface="+mn-lt"/>
                          <a:ea typeface="+mn-ea"/>
                          <a:cs typeface="+mn-cs"/>
                        </a:rPr>
                        <a:t>　</a:t>
                      </a:r>
                      <a:r>
                        <a:rPr kumimoji="1" lang="en-US" altLang="ja-JP" sz="1100" b="0" u="none" kern="1200" noProof="0" dirty="0">
                          <a:solidFill>
                            <a:schemeClr val="tx1"/>
                          </a:solidFill>
                          <a:latin typeface="+mn-lt"/>
                          <a:ea typeface="+mn-ea"/>
                          <a:cs typeface="+mn-cs"/>
                        </a:rPr>
                        <a:t>2016</a:t>
                      </a:r>
                      <a:r>
                        <a:rPr kumimoji="1" lang="ja-JP" altLang="en-US" sz="1100" b="0" u="none" kern="1200" noProof="0" dirty="0">
                          <a:solidFill>
                            <a:schemeClr val="tx1"/>
                          </a:solidFill>
                          <a:latin typeface="+mn-lt"/>
                          <a:ea typeface="+mn-ea"/>
                          <a:cs typeface="+mn-cs"/>
                        </a:rPr>
                        <a:t>年度：</a:t>
                      </a:r>
                      <a:r>
                        <a:rPr kumimoji="1" lang="en-US" altLang="ja-JP" sz="1100" b="0" u="none" kern="1200" noProof="0" dirty="0">
                          <a:solidFill>
                            <a:schemeClr val="tx1"/>
                          </a:solidFill>
                          <a:latin typeface="+mn-lt"/>
                          <a:ea typeface="+mn-ea"/>
                          <a:cs typeface="+mn-cs"/>
                        </a:rPr>
                        <a:t>1,171</a:t>
                      </a:r>
                      <a:r>
                        <a:rPr kumimoji="1" lang="ja-JP" altLang="en-US" sz="1100" b="0" u="none" kern="1200" noProof="0" dirty="0">
                          <a:solidFill>
                            <a:schemeClr val="tx1"/>
                          </a:solidFill>
                          <a:latin typeface="+mn-lt"/>
                          <a:ea typeface="+mn-ea"/>
                          <a:cs typeface="+mn-cs"/>
                        </a:rPr>
                        <a:t>人</a:t>
                      </a:r>
                    </a:p>
                    <a:p>
                      <a:pPr marL="0" marR="0" lvl="0" indent="0" algn="just" defTabSz="914400" rtl="0" eaLnBrk="1" fontAlgn="auto" latinLnBrk="0" hangingPunct="1">
                        <a:lnSpc>
                          <a:spcPct val="100000"/>
                        </a:lnSpc>
                        <a:spcBef>
                          <a:spcPts val="0"/>
                        </a:spcBef>
                        <a:spcAft>
                          <a:spcPts val="0"/>
                        </a:spcAft>
                        <a:buClrTx/>
                        <a:buSzTx/>
                        <a:buFontTx/>
                        <a:buNone/>
                        <a:tabLst/>
                        <a:defRPr/>
                      </a:pPr>
                      <a:r>
                        <a:rPr kumimoji="1" lang="ja-JP" altLang="en-US" sz="1100" b="0" u="none" kern="1200" noProof="0" dirty="0">
                          <a:solidFill>
                            <a:schemeClr val="tx1"/>
                          </a:solidFill>
                          <a:latin typeface="+mn-lt"/>
                          <a:ea typeface="+mn-ea"/>
                          <a:cs typeface="+mn-cs"/>
                        </a:rPr>
                        <a:t>　</a:t>
                      </a:r>
                      <a:r>
                        <a:rPr kumimoji="1" lang="en-US" altLang="ja-JP" sz="1100" b="0" u="none" kern="1200" noProof="0" dirty="0">
                          <a:solidFill>
                            <a:schemeClr val="tx1"/>
                          </a:solidFill>
                          <a:latin typeface="+mn-lt"/>
                          <a:ea typeface="+mn-ea"/>
                          <a:cs typeface="+mn-cs"/>
                        </a:rPr>
                        <a:t>2018</a:t>
                      </a:r>
                      <a:r>
                        <a:rPr kumimoji="1" lang="ja-JP" altLang="en-US" sz="1100" b="0" u="none" kern="1200" noProof="0" dirty="0">
                          <a:solidFill>
                            <a:schemeClr val="tx1"/>
                          </a:solidFill>
                          <a:latin typeface="+mn-lt"/>
                          <a:ea typeface="+mn-ea"/>
                          <a:cs typeface="+mn-cs"/>
                        </a:rPr>
                        <a:t>年度：</a:t>
                      </a:r>
                      <a:r>
                        <a:rPr kumimoji="1" lang="en-US" altLang="ja-JP" sz="1100" b="0" u="none" kern="1200" noProof="0" dirty="0">
                          <a:solidFill>
                            <a:schemeClr val="tx1"/>
                          </a:solidFill>
                          <a:latin typeface="+mn-lt"/>
                          <a:ea typeface="+mn-ea"/>
                          <a:cs typeface="+mn-cs"/>
                        </a:rPr>
                        <a:t>1,332</a:t>
                      </a:r>
                      <a:r>
                        <a:rPr kumimoji="1" lang="ja-JP" altLang="en-US" sz="1100" b="0" u="none" kern="1200" noProof="0" dirty="0">
                          <a:solidFill>
                            <a:schemeClr val="tx1"/>
                          </a:solidFill>
                          <a:latin typeface="+mn-lt"/>
                          <a:ea typeface="+mn-ea"/>
                          <a:cs typeface="+mn-cs"/>
                        </a:rPr>
                        <a:t>人</a:t>
                      </a:r>
                    </a:p>
                    <a:p>
                      <a:pPr marL="0" marR="0" lvl="0" indent="0" algn="just" defTabSz="914400" rtl="0" eaLnBrk="1" fontAlgn="auto" latinLnBrk="0" hangingPunct="1">
                        <a:lnSpc>
                          <a:spcPct val="100000"/>
                        </a:lnSpc>
                        <a:spcBef>
                          <a:spcPts val="0"/>
                        </a:spcBef>
                        <a:spcAft>
                          <a:spcPts val="0"/>
                        </a:spcAft>
                        <a:buClrTx/>
                        <a:buSzTx/>
                        <a:buFontTx/>
                        <a:buNone/>
                        <a:tabLst/>
                        <a:defRPr/>
                      </a:pPr>
                      <a:r>
                        <a:rPr kumimoji="1" lang="ja-JP" altLang="en-US" sz="1100" b="0" u="none" kern="1200" noProof="0" dirty="0">
                          <a:solidFill>
                            <a:schemeClr val="tx1"/>
                          </a:solidFill>
                          <a:latin typeface="+mn-lt"/>
                          <a:ea typeface="+mn-ea"/>
                          <a:cs typeface="+mn-cs"/>
                        </a:rPr>
                        <a:t>・総合就労サポート事業で支援を行った女性の就職者数</a:t>
                      </a:r>
                    </a:p>
                    <a:p>
                      <a:pPr marL="0" marR="0" lvl="0" indent="0" algn="just" defTabSz="914400" rtl="0" eaLnBrk="1" fontAlgn="auto" latinLnBrk="0" hangingPunct="1">
                        <a:lnSpc>
                          <a:spcPct val="100000"/>
                        </a:lnSpc>
                        <a:spcBef>
                          <a:spcPts val="0"/>
                        </a:spcBef>
                        <a:spcAft>
                          <a:spcPts val="0"/>
                        </a:spcAft>
                        <a:buClrTx/>
                        <a:buSzTx/>
                        <a:buFontTx/>
                        <a:buNone/>
                        <a:tabLst/>
                        <a:defRPr/>
                      </a:pPr>
                      <a:r>
                        <a:rPr kumimoji="1" lang="ja-JP" altLang="en-US" sz="1100" b="0" u="none" kern="1200" noProof="0" dirty="0">
                          <a:solidFill>
                            <a:schemeClr val="tx1"/>
                          </a:solidFill>
                          <a:latin typeface="+mn-lt"/>
                          <a:ea typeface="+mn-ea"/>
                          <a:cs typeface="+mn-cs"/>
                        </a:rPr>
                        <a:t>　</a:t>
                      </a:r>
                      <a:r>
                        <a:rPr kumimoji="1" lang="en-US" altLang="ja-JP" sz="1100" b="0" u="none" kern="1200" noProof="0" dirty="0">
                          <a:solidFill>
                            <a:schemeClr val="tx1"/>
                          </a:solidFill>
                          <a:latin typeface="+mn-lt"/>
                          <a:ea typeface="+mn-ea"/>
                          <a:cs typeface="+mn-cs"/>
                        </a:rPr>
                        <a:t>2019</a:t>
                      </a:r>
                      <a:r>
                        <a:rPr kumimoji="1" lang="ja-JP" altLang="en-US" sz="1100" b="0" u="none" kern="1200" noProof="0" dirty="0">
                          <a:solidFill>
                            <a:schemeClr val="tx1"/>
                          </a:solidFill>
                          <a:latin typeface="+mn-lt"/>
                          <a:ea typeface="+mn-ea"/>
                          <a:cs typeface="+mn-cs"/>
                        </a:rPr>
                        <a:t>年度</a:t>
                      </a:r>
                      <a:r>
                        <a:rPr kumimoji="1" lang="en-US" altLang="ja-JP" sz="1100" b="0" u="none" kern="1200" noProof="0" dirty="0">
                          <a:solidFill>
                            <a:schemeClr val="tx1"/>
                          </a:solidFill>
                          <a:latin typeface="+mn-lt"/>
                          <a:ea typeface="+mn-ea"/>
                          <a:cs typeface="+mn-cs"/>
                        </a:rPr>
                        <a:t>1,220</a:t>
                      </a:r>
                      <a:r>
                        <a:rPr kumimoji="1" lang="ja-JP" altLang="en-US" sz="1100" b="0" u="none" kern="1200" noProof="0" dirty="0">
                          <a:solidFill>
                            <a:schemeClr val="tx1"/>
                          </a:solidFill>
                          <a:latin typeface="+mn-lt"/>
                          <a:ea typeface="+mn-ea"/>
                          <a:cs typeface="+mn-cs"/>
                        </a:rPr>
                        <a:t>人</a:t>
                      </a:r>
                    </a:p>
                    <a:p>
                      <a:pPr marL="0" marR="0" lvl="0" indent="0" algn="just" defTabSz="914400" rtl="0" eaLnBrk="1" fontAlgn="auto" latinLnBrk="0" hangingPunct="1">
                        <a:lnSpc>
                          <a:spcPct val="100000"/>
                        </a:lnSpc>
                        <a:spcBef>
                          <a:spcPts val="0"/>
                        </a:spcBef>
                        <a:spcAft>
                          <a:spcPts val="0"/>
                        </a:spcAft>
                        <a:buClrTx/>
                        <a:buSzTx/>
                        <a:buFontTx/>
                        <a:buNone/>
                        <a:tabLst/>
                        <a:defRPr/>
                      </a:pPr>
                      <a:r>
                        <a:rPr kumimoji="1" lang="ja-JP" altLang="en-US" sz="1100" b="0" u="none" kern="1200" noProof="0" dirty="0">
                          <a:solidFill>
                            <a:schemeClr val="tx1"/>
                          </a:solidFill>
                          <a:latin typeface="+mn-lt"/>
                          <a:ea typeface="+mn-ea"/>
                          <a:cs typeface="+mn-cs"/>
                        </a:rPr>
                        <a:t>　</a:t>
                      </a:r>
                      <a:r>
                        <a:rPr kumimoji="1" lang="en-US" altLang="ja-JP" sz="1100" b="0" u="none" kern="1200" noProof="0" dirty="0">
                          <a:solidFill>
                            <a:schemeClr val="tx1"/>
                          </a:solidFill>
                          <a:latin typeface="+mn-lt"/>
                          <a:ea typeface="+mn-ea"/>
                          <a:cs typeface="+mn-cs"/>
                        </a:rPr>
                        <a:t>2021</a:t>
                      </a:r>
                      <a:r>
                        <a:rPr kumimoji="1" lang="ja-JP" altLang="en-US" sz="1100" b="0" u="none" kern="1200" noProof="0" dirty="0">
                          <a:solidFill>
                            <a:schemeClr val="tx1"/>
                          </a:solidFill>
                          <a:latin typeface="+mn-lt"/>
                          <a:ea typeface="+mn-ea"/>
                          <a:cs typeface="+mn-cs"/>
                        </a:rPr>
                        <a:t>年度： </a:t>
                      </a:r>
                      <a:r>
                        <a:rPr kumimoji="1" lang="en-US" altLang="ja-JP" sz="1100" b="0" u="none" kern="1200" noProof="0" dirty="0">
                          <a:solidFill>
                            <a:schemeClr val="tx1"/>
                          </a:solidFill>
                          <a:latin typeface="+mn-lt"/>
                          <a:ea typeface="+mn-ea"/>
                          <a:cs typeface="+mn-cs"/>
                        </a:rPr>
                        <a:t>832</a:t>
                      </a:r>
                      <a:r>
                        <a:rPr kumimoji="1" lang="ja-JP" altLang="en-US" sz="1100" b="0" u="none" kern="1200" noProof="0" dirty="0">
                          <a:solidFill>
                            <a:schemeClr val="tx1"/>
                          </a:solidFill>
                          <a:latin typeface="+mn-lt"/>
                          <a:ea typeface="+mn-ea"/>
                          <a:cs typeface="+mn-cs"/>
                        </a:rPr>
                        <a:t>人</a:t>
                      </a:r>
                    </a:p>
                    <a:p>
                      <a:pPr marL="0" marR="0" lvl="0" indent="0" algn="just" defTabSz="914400" rtl="0" eaLnBrk="1" fontAlgn="auto" latinLnBrk="0" hangingPunct="1">
                        <a:lnSpc>
                          <a:spcPct val="100000"/>
                        </a:lnSpc>
                        <a:spcBef>
                          <a:spcPts val="0"/>
                        </a:spcBef>
                        <a:spcAft>
                          <a:spcPts val="0"/>
                        </a:spcAft>
                        <a:buClrTx/>
                        <a:buSzTx/>
                        <a:buFontTx/>
                        <a:buNone/>
                        <a:tabLst/>
                        <a:defRPr/>
                      </a:pPr>
                      <a:endParaRPr kumimoji="1" lang="en-US" altLang="ja-JP" sz="1100" b="0" u="none" kern="1200" noProof="0" dirty="0">
                        <a:solidFill>
                          <a:schemeClr val="tx1"/>
                        </a:solidFill>
                        <a:latin typeface="+mn-lt"/>
                        <a:ea typeface="+mn-ea"/>
                        <a:cs typeface="+mn-cs"/>
                      </a:endParaRPr>
                    </a:p>
                    <a:p>
                      <a:pPr marL="0" marR="0" lvl="0" indent="0" algn="just" defTabSz="914400" rtl="0" eaLnBrk="1" fontAlgn="auto" latinLnBrk="0" hangingPunct="1">
                        <a:lnSpc>
                          <a:spcPct val="100000"/>
                        </a:lnSpc>
                        <a:spcBef>
                          <a:spcPts val="0"/>
                        </a:spcBef>
                        <a:spcAft>
                          <a:spcPts val="0"/>
                        </a:spcAft>
                        <a:buClrTx/>
                        <a:buSzTx/>
                        <a:buFontTx/>
                        <a:buNone/>
                        <a:tabLst/>
                        <a:defRPr/>
                      </a:pPr>
                      <a:r>
                        <a:rPr kumimoji="1" lang="ja-JP" altLang="en-US" sz="1100" b="0" u="none" kern="1200" noProof="0" dirty="0">
                          <a:solidFill>
                            <a:schemeClr val="tx1"/>
                          </a:solidFill>
                          <a:latin typeface="+mn-lt"/>
                          <a:ea typeface="+mn-ea"/>
                          <a:cs typeface="+mn-cs"/>
                        </a:rPr>
                        <a:t>・女性活躍リーディングカンパニー認証件数（累計</a:t>
                      </a:r>
                      <a:r>
                        <a:rPr kumimoji="1" lang="en-US" altLang="ja-JP" sz="1100" b="0" u="none" kern="1200" noProof="0" dirty="0">
                          <a:solidFill>
                            <a:schemeClr val="tx1"/>
                          </a:solidFill>
                          <a:latin typeface="+mn-lt"/>
                          <a:ea typeface="+mn-ea"/>
                          <a:cs typeface="+mn-cs"/>
                        </a:rPr>
                        <a:t>)</a:t>
                      </a:r>
                    </a:p>
                    <a:p>
                      <a:pPr marL="0" marR="0" lvl="0" indent="0" algn="just" defTabSz="914400" rtl="0" eaLnBrk="1" fontAlgn="auto" latinLnBrk="0" hangingPunct="1">
                        <a:lnSpc>
                          <a:spcPct val="100000"/>
                        </a:lnSpc>
                        <a:spcBef>
                          <a:spcPts val="0"/>
                        </a:spcBef>
                        <a:spcAft>
                          <a:spcPts val="0"/>
                        </a:spcAft>
                        <a:buClrTx/>
                        <a:buSzTx/>
                        <a:buFontTx/>
                        <a:buNone/>
                        <a:tabLst/>
                        <a:defRPr/>
                      </a:pPr>
                      <a:r>
                        <a:rPr kumimoji="1" lang="ja-JP" altLang="en-US" sz="1100" b="0" u="none" kern="1200" noProof="0" dirty="0">
                          <a:solidFill>
                            <a:schemeClr val="tx1"/>
                          </a:solidFill>
                          <a:latin typeface="+mn-lt"/>
                          <a:ea typeface="+mn-ea"/>
                          <a:cs typeface="+mn-cs"/>
                        </a:rPr>
                        <a:t>　</a:t>
                      </a:r>
                      <a:r>
                        <a:rPr kumimoji="1" lang="en-US" altLang="ja-JP" sz="1100" b="0" u="none" kern="1200" noProof="0" dirty="0">
                          <a:solidFill>
                            <a:schemeClr val="tx1"/>
                          </a:solidFill>
                          <a:latin typeface="+mn-lt"/>
                          <a:ea typeface="+mn-ea"/>
                          <a:cs typeface="+mn-cs"/>
                        </a:rPr>
                        <a:t>2014</a:t>
                      </a:r>
                      <a:r>
                        <a:rPr kumimoji="1" lang="ja-JP" altLang="en-US" sz="1100" b="0" u="none" kern="1200" noProof="0" dirty="0">
                          <a:solidFill>
                            <a:schemeClr val="tx1"/>
                          </a:solidFill>
                          <a:latin typeface="+mn-lt"/>
                          <a:ea typeface="+mn-ea"/>
                          <a:cs typeface="+mn-cs"/>
                        </a:rPr>
                        <a:t>年度：</a:t>
                      </a:r>
                      <a:r>
                        <a:rPr kumimoji="1" lang="en-US" altLang="ja-JP" sz="1100" b="0" u="none" kern="1200" noProof="0" dirty="0">
                          <a:solidFill>
                            <a:schemeClr val="tx1"/>
                          </a:solidFill>
                          <a:latin typeface="+mn-lt"/>
                          <a:ea typeface="+mn-ea"/>
                          <a:cs typeface="+mn-cs"/>
                        </a:rPr>
                        <a:t>60</a:t>
                      </a:r>
                      <a:r>
                        <a:rPr kumimoji="1" lang="ja-JP" altLang="en-US" sz="1100" b="0" u="none" kern="1200" noProof="0" dirty="0">
                          <a:solidFill>
                            <a:schemeClr val="tx1"/>
                          </a:solidFill>
                          <a:latin typeface="+mn-lt"/>
                          <a:ea typeface="+mn-ea"/>
                          <a:cs typeface="+mn-cs"/>
                        </a:rPr>
                        <a:t>件</a:t>
                      </a:r>
                    </a:p>
                    <a:p>
                      <a:pPr marL="0" marR="0" lvl="0" indent="0" algn="just" defTabSz="914400" rtl="0" eaLnBrk="1" fontAlgn="auto" latinLnBrk="0" hangingPunct="1">
                        <a:lnSpc>
                          <a:spcPct val="100000"/>
                        </a:lnSpc>
                        <a:spcBef>
                          <a:spcPts val="0"/>
                        </a:spcBef>
                        <a:spcAft>
                          <a:spcPts val="0"/>
                        </a:spcAft>
                        <a:buClrTx/>
                        <a:buSzTx/>
                        <a:buFontTx/>
                        <a:buNone/>
                        <a:tabLst/>
                        <a:defRPr/>
                      </a:pPr>
                      <a:r>
                        <a:rPr kumimoji="1" lang="ja-JP" altLang="en-US" sz="1100" b="0" u="none" kern="1200" noProof="0" dirty="0">
                          <a:solidFill>
                            <a:schemeClr val="tx1"/>
                          </a:solidFill>
                          <a:latin typeface="+mn-lt"/>
                          <a:ea typeface="+mn-ea"/>
                          <a:cs typeface="+mn-cs"/>
                        </a:rPr>
                        <a:t>　</a:t>
                      </a:r>
                      <a:r>
                        <a:rPr kumimoji="1" lang="en-US" altLang="ja-JP" sz="1100" b="0" u="none" kern="1200" noProof="0" dirty="0">
                          <a:solidFill>
                            <a:schemeClr val="tx1"/>
                          </a:solidFill>
                          <a:latin typeface="+mn-lt"/>
                          <a:ea typeface="+mn-ea"/>
                          <a:cs typeface="+mn-cs"/>
                        </a:rPr>
                        <a:t>2017</a:t>
                      </a:r>
                      <a:r>
                        <a:rPr kumimoji="1" lang="ja-JP" altLang="en-US" sz="1100" b="0" u="none" kern="1200" noProof="0" dirty="0">
                          <a:solidFill>
                            <a:schemeClr val="tx1"/>
                          </a:solidFill>
                          <a:latin typeface="+mn-lt"/>
                          <a:ea typeface="+mn-ea"/>
                          <a:cs typeface="+mn-cs"/>
                        </a:rPr>
                        <a:t>年度：</a:t>
                      </a:r>
                      <a:r>
                        <a:rPr kumimoji="1" lang="en-US" altLang="ja-JP" sz="1100" b="0" u="none" kern="1200" noProof="0" dirty="0">
                          <a:solidFill>
                            <a:schemeClr val="tx1"/>
                          </a:solidFill>
                          <a:latin typeface="+mn-lt"/>
                          <a:ea typeface="+mn-ea"/>
                          <a:cs typeface="+mn-cs"/>
                        </a:rPr>
                        <a:t>359</a:t>
                      </a:r>
                      <a:r>
                        <a:rPr kumimoji="1" lang="ja-JP" altLang="en-US" sz="1100" b="0" u="none" kern="1200" noProof="0" dirty="0">
                          <a:solidFill>
                            <a:schemeClr val="tx1"/>
                          </a:solidFill>
                          <a:latin typeface="+mn-lt"/>
                          <a:ea typeface="+mn-ea"/>
                          <a:cs typeface="+mn-cs"/>
                        </a:rPr>
                        <a:t>件</a:t>
                      </a:r>
                    </a:p>
                    <a:p>
                      <a:pPr marL="0" marR="0" lvl="0" indent="0" algn="just" defTabSz="914400" rtl="0" eaLnBrk="1" fontAlgn="auto" latinLnBrk="0" hangingPunct="1">
                        <a:lnSpc>
                          <a:spcPct val="100000"/>
                        </a:lnSpc>
                        <a:spcBef>
                          <a:spcPts val="0"/>
                        </a:spcBef>
                        <a:spcAft>
                          <a:spcPts val="0"/>
                        </a:spcAft>
                        <a:buClrTx/>
                        <a:buSzTx/>
                        <a:buFontTx/>
                        <a:buNone/>
                        <a:tabLst/>
                        <a:defRPr/>
                      </a:pPr>
                      <a:r>
                        <a:rPr kumimoji="1" lang="ja-JP" altLang="en-US" sz="1100" b="0" u="none" kern="1200" noProof="0" dirty="0">
                          <a:solidFill>
                            <a:schemeClr val="tx1"/>
                          </a:solidFill>
                          <a:latin typeface="+mn-lt"/>
                          <a:ea typeface="+mn-ea"/>
                          <a:cs typeface="+mn-cs"/>
                        </a:rPr>
                        <a:t>　</a:t>
                      </a:r>
                      <a:r>
                        <a:rPr kumimoji="1" lang="en-US" altLang="ja-JP" sz="1100" b="0" u="none" kern="1200" noProof="0" dirty="0">
                          <a:solidFill>
                            <a:schemeClr val="tx1"/>
                          </a:solidFill>
                          <a:latin typeface="+mn-lt"/>
                          <a:ea typeface="+mn-ea"/>
                          <a:cs typeface="+mn-cs"/>
                        </a:rPr>
                        <a:t>2021</a:t>
                      </a:r>
                      <a:r>
                        <a:rPr kumimoji="1" lang="ja-JP" altLang="en-US" sz="1100" b="0" u="none" kern="1200" noProof="0" dirty="0">
                          <a:solidFill>
                            <a:schemeClr val="tx1"/>
                          </a:solidFill>
                          <a:latin typeface="+mn-lt"/>
                          <a:ea typeface="+mn-ea"/>
                          <a:cs typeface="+mn-cs"/>
                        </a:rPr>
                        <a:t>年度：</a:t>
                      </a:r>
                      <a:r>
                        <a:rPr kumimoji="1" lang="en-US" altLang="ja-JP" sz="1100" b="0" u="none" kern="1200" noProof="0" dirty="0">
                          <a:solidFill>
                            <a:schemeClr val="tx1"/>
                          </a:solidFill>
                          <a:latin typeface="+mn-lt"/>
                          <a:ea typeface="+mn-ea"/>
                          <a:cs typeface="+mn-cs"/>
                        </a:rPr>
                        <a:t>682</a:t>
                      </a:r>
                      <a:r>
                        <a:rPr kumimoji="1" lang="ja-JP" altLang="en-US" sz="1100" b="0" u="none" kern="1200" noProof="0" dirty="0">
                          <a:solidFill>
                            <a:schemeClr val="tx1"/>
                          </a:solidFill>
                          <a:latin typeface="+mn-lt"/>
                          <a:ea typeface="+mn-ea"/>
                          <a:cs typeface="+mn-cs"/>
                        </a:rPr>
                        <a:t>件</a:t>
                      </a:r>
                    </a:p>
                    <a:p>
                      <a:pPr marL="0" marR="0" lvl="0" indent="0" algn="just" defTabSz="914400" rtl="0" eaLnBrk="1" fontAlgn="auto" latinLnBrk="0" hangingPunct="1">
                        <a:lnSpc>
                          <a:spcPct val="100000"/>
                        </a:lnSpc>
                        <a:spcBef>
                          <a:spcPts val="0"/>
                        </a:spcBef>
                        <a:spcAft>
                          <a:spcPts val="0"/>
                        </a:spcAft>
                        <a:buClrTx/>
                        <a:buSzTx/>
                        <a:buFontTx/>
                        <a:buNone/>
                        <a:tabLst/>
                        <a:defRPr/>
                      </a:pPr>
                      <a:endParaRPr kumimoji="1" lang="ja-JP" altLang="en-US" sz="1100" b="0" u="none" kern="1200" noProof="0" dirty="0">
                        <a:solidFill>
                          <a:schemeClr val="tx1"/>
                        </a:solidFill>
                        <a:latin typeface="+mn-lt"/>
                        <a:ea typeface="+mn-ea"/>
                        <a:cs typeface="+mn-cs"/>
                      </a:endParaRPr>
                    </a:p>
                    <a:p>
                      <a:pPr marL="0" marR="0" lvl="0" indent="0" algn="just" defTabSz="914400" rtl="0" eaLnBrk="1" fontAlgn="auto" latinLnBrk="0" hangingPunct="1">
                        <a:lnSpc>
                          <a:spcPct val="100000"/>
                        </a:lnSpc>
                        <a:spcBef>
                          <a:spcPts val="0"/>
                        </a:spcBef>
                        <a:spcAft>
                          <a:spcPts val="0"/>
                        </a:spcAft>
                        <a:buClrTx/>
                        <a:buSzTx/>
                        <a:buFontTx/>
                        <a:buNone/>
                        <a:tabLst/>
                        <a:defRPr/>
                      </a:pPr>
                      <a:r>
                        <a:rPr kumimoji="1" lang="ja-JP" altLang="en-US" sz="1100" b="0" u="none" kern="1200" noProof="0" dirty="0">
                          <a:solidFill>
                            <a:schemeClr val="tx1"/>
                          </a:solidFill>
                          <a:latin typeface="+mn-lt"/>
                          <a:ea typeface="+mn-ea"/>
                          <a:cs typeface="+mn-cs"/>
                        </a:rPr>
                        <a:t>・</a:t>
                      </a:r>
                      <a:r>
                        <a:rPr kumimoji="1" lang="en-US" altLang="ja-JP" sz="1100" b="0" u="none" kern="1200" noProof="0" dirty="0">
                          <a:solidFill>
                            <a:schemeClr val="tx1"/>
                          </a:solidFill>
                          <a:latin typeface="+mn-lt"/>
                          <a:ea typeface="+mn-ea"/>
                          <a:cs typeface="+mn-cs"/>
                        </a:rPr>
                        <a:t>2018</a:t>
                      </a:r>
                      <a:r>
                        <a:rPr kumimoji="1" lang="ja-JP" altLang="en-US" sz="1100" b="0" u="none" kern="1200" noProof="0" dirty="0">
                          <a:solidFill>
                            <a:schemeClr val="tx1"/>
                          </a:solidFill>
                          <a:latin typeface="+mn-lt"/>
                          <a:ea typeface="+mn-ea"/>
                          <a:cs typeface="+mn-cs"/>
                        </a:rPr>
                        <a:t>年度：市長への施策提言をふまえ具体的に事業化した、市長と企業トップによる宣言リレー動画の配信</a:t>
                      </a:r>
                      <a:endParaRPr kumimoji="1" lang="ja-JP" altLang="en-US" sz="600" b="0" u="none" kern="1200" noProof="0" dirty="0">
                        <a:solidFill>
                          <a:schemeClr val="tx1"/>
                        </a:solidFill>
                        <a:latin typeface="+mn-lt"/>
                        <a:ea typeface="+mn-ea"/>
                        <a:cs typeface="+mn-cs"/>
                      </a:endParaRPr>
                    </a:p>
                    <a:p>
                      <a:pPr marL="0" marR="0" lvl="0" indent="0" algn="just" defTabSz="914400" rtl="0" eaLnBrk="1" fontAlgn="auto" latinLnBrk="0" hangingPunct="1">
                        <a:lnSpc>
                          <a:spcPct val="100000"/>
                        </a:lnSpc>
                        <a:spcBef>
                          <a:spcPts val="0"/>
                        </a:spcBef>
                        <a:spcAft>
                          <a:spcPts val="0"/>
                        </a:spcAft>
                        <a:buClrTx/>
                        <a:buSzTx/>
                        <a:buFontTx/>
                        <a:buNone/>
                        <a:tabLst/>
                        <a:defRPr/>
                      </a:pPr>
                      <a:endParaRPr kumimoji="1" lang="en-US" altLang="ja-JP" sz="600" b="0" u="none" kern="1200" noProof="0" dirty="0">
                        <a:solidFill>
                          <a:schemeClr val="tx1"/>
                        </a:solidFill>
                        <a:latin typeface="+mn-lt"/>
                        <a:ea typeface="+mn-ea"/>
                        <a:cs typeface="+mn-cs"/>
                      </a:endParaRPr>
                    </a:p>
                    <a:p>
                      <a:pPr marL="0" marR="0" lvl="0" indent="0" algn="just" defTabSz="914400" rtl="0" eaLnBrk="1" fontAlgn="auto" latinLnBrk="0" hangingPunct="1">
                        <a:lnSpc>
                          <a:spcPct val="100000"/>
                        </a:lnSpc>
                        <a:spcBef>
                          <a:spcPts val="0"/>
                        </a:spcBef>
                        <a:spcAft>
                          <a:spcPts val="0"/>
                        </a:spcAft>
                        <a:buClrTx/>
                        <a:buSzTx/>
                        <a:buFontTx/>
                        <a:buNone/>
                        <a:tabLst/>
                        <a:defRPr/>
                      </a:pPr>
                      <a:endParaRPr kumimoji="1" lang="en-US" altLang="ja-JP" sz="1100" b="0" u="none" kern="1200" noProof="0" dirty="0">
                        <a:solidFill>
                          <a:schemeClr val="tx1"/>
                        </a:solidFill>
                        <a:latin typeface="+mn-lt"/>
                        <a:ea typeface="+mn-ea"/>
                        <a:cs typeface="+mn-cs"/>
                      </a:endParaRPr>
                    </a:p>
                    <a:p>
                      <a:pPr marL="0" marR="0" lvl="0" indent="0" algn="just" defTabSz="914400" rtl="0" eaLnBrk="1" fontAlgn="auto" latinLnBrk="0" hangingPunct="1">
                        <a:lnSpc>
                          <a:spcPct val="100000"/>
                        </a:lnSpc>
                        <a:spcBef>
                          <a:spcPts val="0"/>
                        </a:spcBef>
                        <a:spcAft>
                          <a:spcPts val="0"/>
                        </a:spcAft>
                        <a:buClrTx/>
                        <a:buSzTx/>
                        <a:buFontTx/>
                        <a:buNone/>
                        <a:tabLst/>
                        <a:defRPr/>
                      </a:pPr>
                      <a:r>
                        <a:rPr kumimoji="1" lang="ja-JP" altLang="en-US" sz="1100" b="0" u="none" kern="1200" noProof="0" dirty="0">
                          <a:solidFill>
                            <a:schemeClr val="tx1"/>
                          </a:solidFill>
                          <a:latin typeface="+mn-lt"/>
                          <a:ea typeface="+mn-ea"/>
                          <a:cs typeface="+mn-cs"/>
                        </a:rPr>
                        <a:t>・女性活躍推進情報サイトの閲覧数</a:t>
                      </a:r>
                    </a:p>
                    <a:p>
                      <a:pPr marL="0" marR="0" lvl="0" indent="0" algn="just" defTabSz="914400" rtl="0" eaLnBrk="1" fontAlgn="auto" latinLnBrk="0" hangingPunct="1">
                        <a:lnSpc>
                          <a:spcPct val="100000"/>
                        </a:lnSpc>
                        <a:spcBef>
                          <a:spcPts val="0"/>
                        </a:spcBef>
                        <a:spcAft>
                          <a:spcPts val="0"/>
                        </a:spcAft>
                        <a:buClrTx/>
                        <a:buSzTx/>
                        <a:buFontTx/>
                        <a:buNone/>
                        <a:tabLst/>
                        <a:defRPr/>
                      </a:pPr>
                      <a:r>
                        <a:rPr kumimoji="1" lang="ja-JP" altLang="en-US" sz="1100" b="0" u="none" kern="1200" noProof="0" dirty="0">
                          <a:solidFill>
                            <a:schemeClr val="tx1"/>
                          </a:solidFill>
                          <a:latin typeface="+mn-lt"/>
                          <a:ea typeface="+mn-ea"/>
                          <a:cs typeface="+mn-cs"/>
                        </a:rPr>
                        <a:t>　</a:t>
                      </a:r>
                      <a:r>
                        <a:rPr kumimoji="1" lang="en-US" altLang="ja-JP" sz="1100" b="0" u="none" kern="1200" noProof="0" dirty="0">
                          <a:solidFill>
                            <a:schemeClr val="tx1"/>
                          </a:solidFill>
                          <a:latin typeface="+mn-lt"/>
                          <a:ea typeface="+mn-ea"/>
                          <a:cs typeface="+mn-cs"/>
                        </a:rPr>
                        <a:t>2021</a:t>
                      </a:r>
                      <a:r>
                        <a:rPr kumimoji="1" lang="ja-JP" altLang="en-US" sz="1100" b="0" u="none" kern="1200" noProof="0" dirty="0">
                          <a:solidFill>
                            <a:schemeClr val="tx1"/>
                          </a:solidFill>
                          <a:latin typeface="+mn-lt"/>
                          <a:ea typeface="+mn-ea"/>
                          <a:cs typeface="+mn-cs"/>
                        </a:rPr>
                        <a:t>年度：</a:t>
                      </a:r>
                      <a:r>
                        <a:rPr kumimoji="1" lang="en-US" altLang="ja-JP" sz="1100" b="0" u="none" kern="1200" noProof="0" dirty="0">
                          <a:solidFill>
                            <a:schemeClr val="tx1"/>
                          </a:solidFill>
                          <a:latin typeface="+mn-lt"/>
                          <a:ea typeface="+mn-ea"/>
                          <a:cs typeface="+mn-cs"/>
                        </a:rPr>
                        <a:t>97,567</a:t>
                      </a:r>
                      <a:r>
                        <a:rPr kumimoji="1" lang="ja-JP" altLang="en-US" sz="1100" b="0" u="none" kern="1200" noProof="0" dirty="0">
                          <a:solidFill>
                            <a:schemeClr val="tx1"/>
                          </a:solidFill>
                          <a:latin typeface="+mn-lt"/>
                          <a:ea typeface="+mn-ea"/>
                          <a:cs typeface="+mn-cs"/>
                        </a:rPr>
                        <a:t>件</a:t>
                      </a:r>
                    </a:p>
                    <a:p>
                      <a:pPr marL="0" marR="0" lvl="0" indent="0" algn="just" defTabSz="914400" rtl="0" eaLnBrk="1" fontAlgn="auto" latinLnBrk="0" hangingPunct="1">
                        <a:lnSpc>
                          <a:spcPct val="100000"/>
                        </a:lnSpc>
                        <a:spcBef>
                          <a:spcPts val="0"/>
                        </a:spcBef>
                        <a:spcAft>
                          <a:spcPts val="0"/>
                        </a:spcAft>
                        <a:buClrTx/>
                        <a:buSzTx/>
                        <a:buFontTx/>
                        <a:buNone/>
                        <a:tabLst/>
                        <a:defRPr/>
                      </a:pPr>
                      <a:r>
                        <a:rPr kumimoji="1" lang="ja-JP" altLang="en-US" sz="1100" b="0" u="none" kern="1200" noProof="0" dirty="0">
                          <a:solidFill>
                            <a:schemeClr val="tx1"/>
                          </a:solidFill>
                          <a:latin typeface="+mn-lt"/>
                          <a:ea typeface="+mn-ea"/>
                          <a:cs typeface="+mn-cs"/>
                        </a:rPr>
                        <a:t>・仕事と家庭の両立支援講座開催回数</a:t>
                      </a:r>
                    </a:p>
                    <a:p>
                      <a:pPr marL="0" marR="0" lvl="0" indent="0" algn="just" defTabSz="914400" rtl="0" eaLnBrk="1" fontAlgn="auto" latinLnBrk="0" hangingPunct="1">
                        <a:lnSpc>
                          <a:spcPct val="100000"/>
                        </a:lnSpc>
                        <a:spcBef>
                          <a:spcPts val="0"/>
                        </a:spcBef>
                        <a:spcAft>
                          <a:spcPts val="0"/>
                        </a:spcAft>
                        <a:buClrTx/>
                        <a:buSzTx/>
                        <a:buFontTx/>
                        <a:buNone/>
                        <a:tabLst/>
                        <a:defRPr/>
                      </a:pPr>
                      <a:r>
                        <a:rPr kumimoji="1" lang="ja-JP" altLang="en-US" sz="1100" b="0" u="none" kern="1200" noProof="0" dirty="0">
                          <a:solidFill>
                            <a:schemeClr val="tx1"/>
                          </a:solidFill>
                          <a:latin typeface="+mn-lt"/>
                          <a:ea typeface="+mn-ea"/>
                          <a:cs typeface="+mn-cs"/>
                        </a:rPr>
                        <a:t>　</a:t>
                      </a:r>
                      <a:r>
                        <a:rPr kumimoji="1" lang="en-US" altLang="ja-JP" sz="1100" b="0" u="none" kern="1200" noProof="0" dirty="0">
                          <a:solidFill>
                            <a:schemeClr val="tx1"/>
                          </a:solidFill>
                          <a:latin typeface="+mn-lt"/>
                          <a:ea typeface="+mn-ea"/>
                          <a:cs typeface="+mn-cs"/>
                        </a:rPr>
                        <a:t>2021</a:t>
                      </a:r>
                      <a:r>
                        <a:rPr kumimoji="1" lang="ja-JP" altLang="en-US" sz="1100" b="0" u="none" kern="1200" noProof="0" dirty="0">
                          <a:solidFill>
                            <a:schemeClr val="tx1"/>
                          </a:solidFill>
                          <a:latin typeface="+mn-lt"/>
                          <a:ea typeface="+mn-ea"/>
                          <a:cs typeface="+mn-cs"/>
                        </a:rPr>
                        <a:t>年度：４回</a:t>
                      </a:r>
                    </a:p>
                    <a:p>
                      <a:pPr marL="0" marR="0" lvl="0" indent="0" algn="just" defTabSz="914400" rtl="0" eaLnBrk="1" fontAlgn="auto" latinLnBrk="0" hangingPunct="1">
                        <a:lnSpc>
                          <a:spcPct val="100000"/>
                        </a:lnSpc>
                        <a:spcBef>
                          <a:spcPts val="0"/>
                        </a:spcBef>
                        <a:spcAft>
                          <a:spcPts val="0"/>
                        </a:spcAft>
                        <a:buClrTx/>
                        <a:buSzTx/>
                        <a:buFontTx/>
                        <a:buNone/>
                        <a:tabLst/>
                        <a:defRPr/>
                      </a:pPr>
                      <a:r>
                        <a:rPr kumimoji="1" lang="ja-JP" altLang="en-US" sz="1100" b="0" u="none" kern="1200" noProof="0" dirty="0">
                          <a:solidFill>
                            <a:schemeClr val="tx1"/>
                          </a:solidFill>
                          <a:latin typeface="+mn-lt"/>
                          <a:ea typeface="+mn-ea"/>
                          <a:cs typeface="+mn-cs"/>
                        </a:rPr>
                        <a:t>・女性チャレンジ応援拠点の利用者数</a:t>
                      </a:r>
                    </a:p>
                    <a:p>
                      <a:pPr marL="0" marR="0" lvl="0" indent="0" algn="just" defTabSz="914400" rtl="0" eaLnBrk="1" fontAlgn="auto" latinLnBrk="0" hangingPunct="1">
                        <a:lnSpc>
                          <a:spcPct val="100000"/>
                        </a:lnSpc>
                        <a:spcBef>
                          <a:spcPts val="0"/>
                        </a:spcBef>
                        <a:spcAft>
                          <a:spcPts val="0"/>
                        </a:spcAft>
                        <a:buClrTx/>
                        <a:buSzTx/>
                        <a:buFontTx/>
                        <a:buNone/>
                        <a:tabLst/>
                        <a:defRPr/>
                      </a:pPr>
                      <a:r>
                        <a:rPr kumimoji="1" lang="ja-JP" altLang="en-US" sz="1100" b="0" u="none" kern="1200" noProof="0" dirty="0">
                          <a:solidFill>
                            <a:schemeClr val="tx1"/>
                          </a:solidFill>
                          <a:latin typeface="+mn-lt"/>
                          <a:ea typeface="+mn-ea"/>
                          <a:cs typeface="+mn-cs"/>
                        </a:rPr>
                        <a:t>　</a:t>
                      </a:r>
                      <a:r>
                        <a:rPr kumimoji="1" lang="en-US" altLang="ja-JP" sz="1100" b="0" u="none" kern="1200" noProof="0" dirty="0">
                          <a:solidFill>
                            <a:schemeClr val="tx1"/>
                          </a:solidFill>
                          <a:latin typeface="+mn-lt"/>
                          <a:ea typeface="+mn-ea"/>
                          <a:cs typeface="+mn-cs"/>
                        </a:rPr>
                        <a:t>2016</a:t>
                      </a:r>
                      <a:r>
                        <a:rPr kumimoji="1" lang="ja-JP" altLang="en-US" sz="1100" b="0" u="none" kern="1200" noProof="0" dirty="0">
                          <a:solidFill>
                            <a:schemeClr val="tx1"/>
                          </a:solidFill>
                          <a:latin typeface="+mn-lt"/>
                          <a:ea typeface="+mn-ea"/>
                          <a:cs typeface="+mn-cs"/>
                        </a:rPr>
                        <a:t>年度： </a:t>
                      </a:r>
                      <a:r>
                        <a:rPr kumimoji="1" lang="en-US" altLang="ja-JP" sz="1100" b="0" u="none" kern="1200" noProof="0" dirty="0">
                          <a:solidFill>
                            <a:schemeClr val="tx1"/>
                          </a:solidFill>
                          <a:latin typeface="+mn-lt"/>
                          <a:ea typeface="+mn-ea"/>
                          <a:cs typeface="+mn-cs"/>
                        </a:rPr>
                        <a:t>366</a:t>
                      </a:r>
                      <a:r>
                        <a:rPr kumimoji="1" lang="ja-JP" altLang="en-US" sz="1100" b="0" u="none" kern="1200" noProof="0" dirty="0">
                          <a:solidFill>
                            <a:schemeClr val="tx1"/>
                          </a:solidFill>
                          <a:latin typeface="+mn-lt"/>
                          <a:ea typeface="+mn-ea"/>
                          <a:cs typeface="+mn-cs"/>
                        </a:rPr>
                        <a:t>人</a:t>
                      </a:r>
                    </a:p>
                    <a:p>
                      <a:pPr marL="0" marR="0" lvl="0" indent="0" algn="just" defTabSz="914400" rtl="0" eaLnBrk="1" fontAlgn="auto" latinLnBrk="0" hangingPunct="1">
                        <a:lnSpc>
                          <a:spcPct val="100000"/>
                        </a:lnSpc>
                        <a:spcBef>
                          <a:spcPts val="0"/>
                        </a:spcBef>
                        <a:spcAft>
                          <a:spcPts val="0"/>
                        </a:spcAft>
                        <a:buClrTx/>
                        <a:buSzTx/>
                        <a:buFontTx/>
                        <a:buNone/>
                        <a:tabLst/>
                        <a:defRPr/>
                      </a:pPr>
                      <a:r>
                        <a:rPr kumimoji="1" lang="ja-JP" altLang="en-US" sz="1100" b="0" u="none" kern="1200" noProof="0" dirty="0">
                          <a:solidFill>
                            <a:schemeClr val="tx1"/>
                          </a:solidFill>
                          <a:latin typeface="+mn-lt"/>
                          <a:ea typeface="+mn-ea"/>
                          <a:cs typeface="+mn-cs"/>
                        </a:rPr>
                        <a:t>　</a:t>
                      </a:r>
                      <a:r>
                        <a:rPr kumimoji="1" lang="en-US" altLang="ja-JP" sz="1100" b="0" u="none" kern="1200" noProof="0" dirty="0">
                          <a:solidFill>
                            <a:schemeClr val="tx1"/>
                          </a:solidFill>
                          <a:latin typeface="+mn-lt"/>
                          <a:ea typeface="+mn-ea"/>
                          <a:cs typeface="+mn-cs"/>
                        </a:rPr>
                        <a:t>2019</a:t>
                      </a:r>
                      <a:r>
                        <a:rPr kumimoji="1" lang="ja-JP" altLang="en-US" sz="1100" b="0" u="none" kern="1200" noProof="0" dirty="0">
                          <a:solidFill>
                            <a:schemeClr val="tx1"/>
                          </a:solidFill>
                          <a:latin typeface="+mn-lt"/>
                          <a:ea typeface="+mn-ea"/>
                          <a:cs typeface="+mn-cs"/>
                        </a:rPr>
                        <a:t>年度：</a:t>
                      </a:r>
                      <a:r>
                        <a:rPr kumimoji="1" lang="en-US" altLang="ja-JP" sz="1100" b="0" u="none" kern="1200" noProof="0" dirty="0">
                          <a:solidFill>
                            <a:schemeClr val="tx1"/>
                          </a:solidFill>
                          <a:latin typeface="+mn-lt"/>
                          <a:ea typeface="+mn-ea"/>
                          <a:cs typeface="+mn-cs"/>
                        </a:rPr>
                        <a:t>1,358</a:t>
                      </a:r>
                      <a:r>
                        <a:rPr kumimoji="1" lang="ja-JP" altLang="en-US" sz="1100" b="0" u="none" kern="1200" noProof="0" dirty="0">
                          <a:solidFill>
                            <a:schemeClr val="tx1"/>
                          </a:solidFill>
                          <a:latin typeface="+mn-lt"/>
                          <a:ea typeface="+mn-ea"/>
                          <a:cs typeface="+mn-cs"/>
                        </a:rPr>
                        <a:t>人</a:t>
                      </a:r>
                    </a:p>
                    <a:p>
                      <a:pPr marL="0" marR="0" lvl="0" indent="0" algn="just" defTabSz="914400" rtl="0" eaLnBrk="1" fontAlgn="auto" latinLnBrk="0" hangingPunct="1">
                        <a:lnSpc>
                          <a:spcPct val="100000"/>
                        </a:lnSpc>
                        <a:spcBef>
                          <a:spcPts val="0"/>
                        </a:spcBef>
                        <a:spcAft>
                          <a:spcPts val="0"/>
                        </a:spcAft>
                        <a:buClrTx/>
                        <a:buSzTx/>
                        <a:buFontTx/>
                        <a:buNone/>
                        <a:tabLst/>
                        <a:defRPr/>
                      </a:pPr>
                      <a:r>
                        <a:rPr kumimoji="1" lang="ja-JP" altLang="en-US" sz="1100" b="0" u="none" kern="1200" noProof="0" dirty="0">
                          <a:solidFill>
                            <a:schemeClr val="tx1"/>
                          </a:solidFill>
                          <a:latin typeface="+mn-lt"/>
                          <a:ea typeface="+mn-ea"/>
                          <a:cs typeface="+mn-cs"/>
                        </a:rPr>
                        <a:t>　</a:t>
                      </a:r>
                      <a:r>
                        <a:rPr kumimoji="1" lang="en-US" altLang="ja-JP" sz="1100" b="0" u="none" kern="1200" noProof="0" dirty="0">
                          <a:solidFill>
                            <a:schemeClr val="tx1"/>
                          </a:solidFill>
                          <a:latin typeface="+mn-lt"/>
                          <a:ea typeface="+mn-ea"/>
                          <a:cs typeface="+mn-cs"/>
                        </a:rPr>
                        <a:t>2021</a:t>
                      </a:r>
                      <a:r>
                        <a:rPr kumimoji="1" lang="ja-JP" altLang="en-US" sz="1100" b="0" u="none" kern="1200" noProof="0" dirty="0">
                          <a:solidFill>
                            <a:schemeClr val="tx1"/>
                          </a:solidFill>
                          <a:latin typeface="+mn-lt"/>
                          <a:ea typeface="+mn-ea"/>
                          <a:cs typeface="+mn-cs"/>
                        </a:rPr>
                        <a:t>年度： </a:t>
                      </a:r>
                      <a:r>
                        <a:rPr kumimoji="1" lang="en-US" altLang="ja-JP" sz="1100" b="0" u="none" kern="1200" noProof="0" dirty="0">
                          <a:solidFill>
                            <a:schemeClr val="tx1"/>
                          </a:solidFill>
                          <a:latin typeface="+mn-lt"/>
                          <a:ea typeface="+mn-ea"/>
                          <a:cs typeface="+mn-cs"/>
                        </a:rPr>
                        <a:t>550</a:t>
                      </a:r>
                      <a:r>
                        <a:rPr kumimoji="1" lang="ja-JP" altLang="en-US" sz="1100" b="0" u="none" kern="1200" noProof="0" dirty="0">
                          <a:solidFill>
                            <a:schemeClr val="tx1"/>
                          </a:solidFill>
                          <a:latin typeface="+mn-lt"/>
                          <a:ea typeface="+mn-ea"/>
                          <a:cs typeface="+mn-cs"/>
                        </a:rPr>
                        <a:t>人</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1"/>
                  </a:ext>
                </a:extLst>
              </a:tr>
            </a:tbl>
          </a:graphicData>
        </a:graphic>
      </p:graphicFrame>
      <p:sp>
        <p:nvSpPr>
          <p:cNvPr id="4" name="テキスト ボックス 3"/>
          <p:cNvSpPr txBox="1"/>
          <p:nvPr/>
        </p:nvSpPr>
        <p:spPr>
          <a:xfrm>
            <a:off x="-710" y="0"/>
            <a:ext cx="3132550" cy="338554"/>
          </a:xfrm>
          <a:prstGeom prst="rect">
            <a:avLst/>
          </a:prstGeom>
          <a:noFill/>
        </p:spPr>
        <p:txBody>
          <a:bodyPr wrap="square" rtlCol="0">
            <a:spAutoFit/>
          </a:bodyPr>
          <a:lstStyle/>
          <a:p>
            <a:r>
              <a:rPr lang="ja-JP" altLang="en-US" sz="1600" u="sng" dirty="0">
                <a:latin typeface="BIZ UDゴシック" panose="020B0400000000000000" pitchFamily="49" charset="-128"/>
                <a:ea typeface="BIZ UDゴシック" panose="020B0400000000000000" pitchFamily="49" charset="-128"/>
              </a:rPr>
              <a:t>ダイバーシティ（その１） </a:t>
            </a:r>
            <a:endParaRPr kumimoji="1" lang="en-US" altLang="ja-JP" sz="1600" dirty="0">
              <a:latin typeface="BIZ UDゴシック" panose="020B0400000000000000" pitchFamily="49" charset="-128"/>
              <a:ea typeface="BIZ UDゴシック" panose="020B0400000000000000" pitchFamily="49" charset="-128"/>
            </a:endParaRPr>
          </a:p>
        </p:txBody>
      </p:sp>
      <p:sp>
        <p:nvSpPr>
          <p:cNvPr id="5" name="テキスト ボックス 4"/>
          <p:cNvSpPr txBox="1"/>
          <p:nvPr/>
        </p:nvSpPr>
        <p:spPr>
          <a:xfrm>
            <a:off x="0" y="476672"/>
            <a:ext cx="2411760" cy="3600986"/>
          </a:xfrm>
          <a:prstGeom prst="rect">
            <a:avLst/>
          </a:prstGeom>
          <a:noFill/>
        </p:spPr>
        <p:txBody>
          <a:bodyPr wrap="square" rtlCol="0">
            <a:spAutoFit/>
          </a:bodyPr>
          <a:lstStyle/>
          <a:p>
            <a:r>
              <a:rPr kumimoji="1" lang="ja-JP" altLang="en-US" sz="1200" dirty="0">
                <a:latin typeface="BIZ UDゴシック" panose="020B0400000000000000" pitchFamily="49" charset="-128"/>
                <a:ea typeface="BIZ UDゴシック" panose="020B0400000000000000" pitchFamily="49" charset="-128"/>
              </a:rPr>
              <a:t>①分野：　－</a:t>
            </a:r>
            <a:endParaRPr kumimoji="1" lang="en-US" altLang="ja-JP" sz="1200" dirty="0">
              <a:latin typeface="BIZ UDゴシック" panose="020B0400000000000000" pitchFamily="49" charset="-128"/>
              <a:ea typeface="BIZ UDゴシック" panose="020B0400000000000000" pitchFamily="49" charset="-128"/>
            </a:endParaRPr>
          </a:p>
          <a:p>
            <a:endParaRPr lang="en-US" altLang="ja-JP" sz="1200" dirty="0">
              <a:latin typeface="BIZ UDゴシック" panose="020B0400000000000000" pitchFamily="49" charset="-128"/>
              <a:ea typeface="BIZ UDゴシック" panose="020B0400000000000000" pitchFamily="49" charset="-128"/>
            </a:endParaRPr>
          </a:p>
          <a:p>
            <a:r>
              <a:rPr kumimoji="1" lang="ja-JP" altLang="en-US" sz="1200" dirty="0">
                <a:latin typeface="BIZ UDゴシック" panose="020B0400000000000000" pitchFamily="49" charset="-128"/>
                <a:ea typeface="BIZ UDゴシック" panose="020B0400000000000000" pitchFamily="49" charset="-128"/>
              </a:rPr>
              <a:t>②タイプ</a:t>
            </a:r>
            <a:endParaRPr kumimoji="1" lang="en-US" altLang="ja-JP" sz="1200" dirty="0">
              <a:latin typeface="BIZ UDゴシック" panose="020B0400000000000000" pitchFamily="49" charset="-128"/>
              <a:ea typeface="BIZ UDゴシック" panose="020B0400000000000000" pitchFamily="49" charset="-128"/>
            </a:endParaRPr>
          </a:p>
          <a:p>
            <a:r>
              <a:rPr lang="ja-JP" altLang="en-US" sz="1200" dirty="0">
                <a:latin typeface="BIZ UDゴシック" panose="020B0400000000000000" pitchFamily="49" charset="-128"/>
                <a:ea typeface="BIZ UDゴシック" panose="020B0400000000000000" pitchFamily="49" charset="-128"/>
              </a:rPr>
              <a:t>　　☑　政策イノベーション</a:t>
            </a:r>
            <a:endParaRPr lang="en-US" altLang="ja-JP" sz="1200" dirty="0">
              <a:latin typeface="BIZ UDゴシック" panose="020B0400000000000000" pitchFamily="49" charset="-128"/>
              <a:ea typeface="BIZ UDゴシック" panose="020B0400000000000000" pitchFamily="49" charset="-128"/>
            </a:endParaRPr>
          </a:p>
          <a:p>
            <a:r>
              <a:rPr kumimoji="1" lang="ja-JP" altLang="en-US" sz="1200" dirty="0">
                <a:latin typeface="BIZ UDゴシック" panose="020B0400000000000000" pitchFamily="49" charset="-128"/>
                <a:ea typeface="BIZ UDゴシック" panose="020B0400000000000000" pitchFamily="49" charset="-128"/>
              </a:rPr>
              <a:t>　　</a:t>
            </a:r>
            <a:r>
              <a:rPr lang="ja-JP" altLang="en-US" sz="1200" dirty="0">
                <a:latin typeface="BIZ UDゴシック" panose="020B0400000000000000" pitchFamily="49" charset="-128"/>
                <a:ea typeface="BIZ UDゴシック" panose="020B0400000000000000" pitchFamily="49" charset="-128"/>
              </a:rPr>
              <a:t>□　</a:t>
            </a:r>
            <a:r>
              <a:rPr kumimoji="1" lang="ja-JP" altLang="en-US" sz="1200" dirty="0">
                <a:latin typeface="BIZ UDゴシック" panose="020B0400000000000000" pitchFamily="49" charset="-128"/>
                <a:ea typeface="BIZ UDゴシック" panose="020B0400000000000000" pitchFamily="49" charset="-128"/>
              </a:rPr>
              <a:t>執行の刷新</a:t>
            </a:r>
            <a:endParaRPr kumimoji="1" lang="en-US" altLang="ja-JP" sz="1200" dirty="0">
              <a:latin typeface="BIZ UDゴシック" panose="020B0400000000000000" pitchFamily="49" charset="-128"/>
              <a:ea typeface="BIZ UDゴシック" panose="020B0400000000000000" pitchFamily="49" charset="-128"/>
            </a:endParaRPr>
          </a:p>
          <a:p>
            <a:endParaRPr lang="en-US" altLang="ja-JP" sz="1200" dirty="0">
              <a:latin typeface="BIZ UDゴシック" panose="020B0400000000000000" pitchFamily="49" charset="-128"/>
              <a:ea typeface="BIZ UDゴシック" panose="020B0400000000000000" pitchFamily="49" charset="-128"/>
            </a:endParaRPr>
          </a:p>
          <a:p>
            <a:r>
              <a:rPr lang="ja-JP" altLang="en-US" sz="1200" dirty="0">
                <a:latin typeface="BIZ UDゴシック" panose="020B0400000000000000" pitchFamily="49" charset="-128"/>
                <a:ea typeface="BIZ UDゴシック" panose="020B0400000000000000" pitchFamily="49" charset="-128"/>
              </a:rPr>
              <a:t>③改革スタイル</a:t>
            </a:r>
            <a:endParaRPr lang="en-US" altLang="ja-JP" sz="1200" dirty="0">
              <a:latin typeface="BIZ UDゴシック" panose="020B0400000000000000" pitchFamily="49" charset="-128"/>
              <a:ea typeface="BIZ UDゴシック" panose="020B0400000000000000" pitchFamily="49" charset="-128"/>
            </a:endParaRPr>
          </a:p>
          <a:p>
            <a:r>
              <a:rPr lang="ja-JP" altLang="en-US" sz="1200" dirty="0">
                <a:latin typeface="BIZ UDゴシック" panose="020B0400000000000000" pitchFamily="49" charset="-128"/>
                <a:ea typeface="BIZ UDゴシック" panose="020B0400000000000000" pitchFamily="49" charset="-128"/>
              </a:rPr>
              <a:t>　  ☑ </a:t>
            </a:r>
            <a:r>
              <a:rPr lang="ja-JP" altLang="en-US" sz="1200" dirty="0" smtClean="0">
                <a:latin typeface="BIZ UDゴシック" panose="020B0400000000000000" pitchFamily="49" charset="-128"/>
                <a:ea typeface="BIZ UDゴシック" panose="020B0400000000000000" pitchFamily="49" charset="-128"/>
              </a:rPr>
              <a:t>　投資</a:t>
            </a:r>
            <a:r>
              <a:rPr lang="ja-JP" altLang="en-US" sz="1200" dirty="0">
                <a:latin typeface="BIZ UDゴシック" panose="020B0400000000000000" pitchFamily="49" charset="-128"/>
                <a:ea typeface="BIZ UDゴシック" panose="020B0400000000000000" pitchFamily="49" charset="-128"/>
              </a:rPr>
              <a:t>・予算</a:t>
            </a:r>
            <a:endParaRPr lang="en-US" altLang="ja-JP" sz="1200" dirty="0">
              <a:latin typeface="BIZ UDゴシック" panose="020B0400000000000000" pitchFamily="49" charset="-128"/>
              <a:ea typeface="BIZ UDゴシック" panose="020B0400000000000000" pitchFamily="49" charset="-128"/>
            </a:endParaRPr>
          </a:p>
          <a:p>
            <a:r>
              <a:rPr lang="ja-JP" altLang="en-US" sz="1200" dirty="0">
                <a:latin typeface="BIZ UDゴシック" panose="020B0400000000000000" pitchFamily="49" charset="-128"/>
                <a:ea typeface="BIZ UDゴシック" panose="020B0400000000000000" pitchFamily="49" charset="-128"/>
              </a:rPr>
              <a:t>　　□ 　条例・規則・運用ﾙｰﾙ</a:t>
            </a:r>
            <a:endParaRPr lang="en-US" altLang="ja-JP" sz="1200" dirty="0">
              <a:latin typeface="BIZ UDゴシック" panose="020B0400000000000000" pitchFamily="49" charset="-128"/>
              <a:ea typeface="BIZ UDゴシック" panose="020B0400000000000000" pitchFamily="49" charset="-128"/>
            </a:endParaRPr>
          </a:p>
          <a:p>
            <a:r>
              <a:rPr lang="ja-JP" altLang="en-US" sz="1200" dirty="0">
                <a:latin typeface="BIZ UDゴシック" panose="020B0400000000000000" pitchFamily="49" charset="-128"/>
                <a:ea typeface="BIZ UDゴシック" panose="020B0400000000000000" pitchFamily="49" charset="-128"/>
              </a:rPr>
              <a:t>　　□　組織・経営形態</a:t>
            </a:r>
            <a:endParaRPr lang="en-US" altLang="ja-JP" sz="1200" dirty="0">
              <a:latin typeface="BIZ UDゴシック" panose="020B0400000000000000" pitchFamily="49" charset="-128"/>
              <a:ea typeface="BIZ UDゴシック" panose="020B0400000000000000" pitchFamily="49" charset="-128"/>
            </a:endParaRPr>
          </a:p>
          <a:p>
            <a:r>
              <a:rPr lang="ja-JP" altLang="en-US" sz="1200" dirty="0">
                <a:latin typeface="BIZ UDゴシック" panose="020B0400000000000000" pitchFamily="49" charset="-128"/>
                <a:ea typeface="BIZ UDゴシック" panose="020B0400000000000000" pitchFamily="49" charset="-128"/>
              </a:rPr>
              <a:t>　　□　権限移譲</a:t>
            </a:r>
            <a:endParaRPr lang="en-US" altLang="ja-JP" sz="1200" dirty="0">
              <a:latin typeface="BIZ UDゴシック" panose="020B0400000000000000" pitchFamily="49" charset="-128"/>
              <a:ea typeface="BIZ UDゴシック" panose="020B0400000000000000" pitchFamily="49" charset="-128"/>
            </a:endParaRPr>
          </a:p>
          <a:p>
            <a:endParaRPr kumimoji="1" lang="en-US" altLang="ja-JP" sz="1200" dirty="0">
              <a:latin typeface="BIZ UDゴシック" panose="020B0400000000000000" pitchFamily="49" charset="-128"/>
              <a:ea typeface="BIZ UDゴシック" panose="020B0400000000000000" pitchFamily="49" charset="-128"/>
            </a:endParaRPr>
          </a:p>
          <a:p>
            <a:r>
              <a:rPr lang="ja-JP" altLang="en-US" sz="1200" dirty="0">
                <a:latin typeface="BIZ UDゴシック" panose="020B0400000000000000" pitchFamily="49" charset="-128"/>
                <a:ea typeface="BIZ UDゴシック" panose="020B0400000000000000" pitchFamily="49" charset="-128"/>
              </a:rPr>
              <a:t>④担当部局</a:t>
            </a:r>
            <a:endParaRPr lang="en-US" altLang="ja-JP" sz="1200" dirty="0">
              <a:latin typeface="BIZ UDゴシック" panose="020B0400000000000000" pitchFamily="49" charset="-128"/>
              <a:ea typeface="BIZ UDゴシック" panose="020B0400000000000000" pitchFamily="49" charset="-128"/>
            </a:endParaRPr>
          </a:p>
          <a:p>
            <a:r>
              <a:rPr kumimoji="1" lang="ja-JP" altLang="en-US" sz="1200" dirty="0">
                <a:latin typeface="BIZ UDゴシック" panose="020B0400000000000000" pitchFamily="49" charset="-128"/>
                <a:ea typeface="BIZ UDゴシック" panose="020B0400000000000000" pitchFamily="49" charset="-128"/>
              </a:rPr>
              <a:t>　　市　</a:t>
            </a:r>
            <a:r>
              <a:rPr lang="ja-JP" altLang="en-US" sz="1200" dirty="0">
                <a:latin typeface="BIZ UDゴシック" panose="020B0400000000000000" pitchFamily="49" charset="-128"/>
                <a:ea typeface="BIZ UDゴシック" panose="020B0400000000000000" pitchFamily="49" charset="-128"/>
              </a:rPr>
              <a:t>市民</a:t>
            </a:r>
            <a:r>
              <a:rPr kumimoji="1" lang="ja-JP" altLang="en-US" sz="1200" dirty="0">
                <a:latin typeface="BIZ UDゴシック" panose="020B0400000000000000" pitchFamily="49" charset="-128"/>
                <a:ea typeface="BIZ UDゴシック" panose="020B0400000000000000" pitchFamily="49" charset="-128"/>
              </a:rPr>
              <a:t>局</a:t>
            </a:r>
            <a:endParaRPr kumimoji="1" lang="en-US" altLang="ja-JP" sz="1200" dirty="0">
              <a:latin typeface="BIZ UDゴシック" panose="020B0400000000000000" pitchFamily="49" charset="-128"/>
              <a:ea typeface="BIZ UDゴシック" panose="020B0400000000000000" pitchFamily="49" charset="-128"/>
            </a:endParaRPr>
          </a:p>
          <a:p>
            <a:endParaRPr kumimoji="1" lang="en-US" altLang="ja-JP" sz="1200" dirty="0">
              <a:latin typeface="BIZ UDゴシック" panose="020B0400000000000000" pitchFamily="49" charset="-128"/>
              <a:ea typeface="BIZ UDゴシック" panose="020B0400000000000000" pitchFamily="49" charset="-128"/>
            </a:endParaRPr>
          </a:p>
          <a:p>
            <a:r>
              <a:rPr lang="ja-JP" altLang="en-US" sz="1200" dirty="0">
                <a:latin typeface="BIZ UDゴシック" panose="020B0400000000000000" pitchFamily="49" charset="-128"/>
                <a:ea typeface="BIZ UDゴシック" panose="020B0400000000000000" pitchFamily="49" charset="-128"/>
              </a:rPr>
              <a:t>⑤時期</a:t>
            </a:r>
            <a:endParaRPr lang="en-US" altLang="ja-JP" sz="1200" dirty="0">
              <a:latin typeface="BIZ UDゴシック" panose="020B0400000000000000" pitchFamily="49" charset="-128"/>
              <a:ea typeface="BIZ UDゴシック" panose="020B0400000000000000" pitchFamily="49" charset="-128"/>
            </a:endParaRPr>
          </a:p>
          <a:p>
            <a:r>
              <a:rPr kumimoji="1" lang="ja-JP" altLang="en-US" sz="1200" dirty="0">
                <a:latin typeface="BIZ UDゴシック" panose="020B0400000000000000" pitchFamily="49" charset="-128"/>
                <a:ea typeface="BIZ UDゴシック" panose="020B0400000000000000" pitchFamily="49" charset="-128"/>
              </a:rPr>
              <a:t>　</a:t>
            </a:r>
            <a:r>
              <a:rPr lang="ja-JP" altLang="en-US" sz="1200" dirty="0">
                <a:latin typeface="BIZ UDゴシック" panose="020B0400000000000000" pitchFamily="49" charset="-128"/>
                <a:ea typeface="BIZ UDゴシック" panose="020B0400000000000000" pitchFamily="49" charset="-128"/>
              </a:rPr>
              <a:t>女性の活躍促進プロジェクト</a:t>
            </a:r>
            <a:endParaRPr lang="en-US" altLang="ja-JP" sz="1200" dirty="0">
              <a:latin typeface="BIZ UDゴシック" panose="020B0400000000000000" pitchFamily="49" charset="-128"/>
              <a:ea typeface="BIZ UDゴシック" panose="020B0400000000000000" pitchFamily="49" charset="-128"/>
            </a:endParaRPr>
          </a:p>
          <a:p>
            <a:r>
              <a:rPr lang="ja-JP" altLang="en-US" sz="1200" dirty="0">
                <a:latin typeface="BIZ UDゴシック" panose="020B0400000000000000" pitchFamily="49" charset="-128"/>
                <a:ea typeface="BIZ UDゴシック" panose="020B0400000000000000" pitchFamily="49" charset="-128"/>
              </a:rPr>
              <a:t>　チーム</a:t>
            </a:r>
            <a:r>
              <a:rPr kumimoji="1" lang="ja-JP" altLang="en-US" sz="1200" dirty="0">
                <a:latin typeface="BIZ UDゴシック" panose="020B0400000000000000" pitchFamily="49" charset="-128"/>
                <a:ea typeface="BIZ UDゴシック" panose="020B0400000000000000" pitchFamily="49" charset="-128"/>
              </a:rPr>
              <a:t>設置（</a:t>
            </a:r>
            <a:r>
              <a:rPr lang="en-US" altLang="ja-JP" sz="1200" dirty="0">
                <a:latin typeface="BIZ UDゴシック" panose="020B0400000000000000" pitchFamily="49" charset="-128"/>
                <a:ea typeface="BIZ UDゴシック" panose="020B0400000000000000" pitchFamily="49" charset="-128"/>
              </a:rPr>
              <a:t>2013</a:t>
            </a:r>
            <a:r>
              <a:rPr lang="ja-JP" altLang="en-US" sz="1200" dirty="0">
                <a:latin typeface="BIZ UDゴシック" panose="020B0400000000000000" pitchFamily="49" charset="-128"/>
                <a:ea typeface="BIZ UDゴシック" panose="020B0400000000000000" pitchFamily="49" charset="-128"/>
              </a:rPr>
              <a:t>年</a:t>
            </a:r>
            <a:r>
              <a:rPr lang="en-US" altLang="ja-JP" sz="1200" dirty="0">
                <a:latin typeface="BIZ UDゴシック" panose="020B0400000000000000" pitchFamily="49" charset="-128"/>
                <a:ea typeface="BIZ UDゴシック" panose="020B0400000000000000" pitchFamily="49" charset="-128"/>
              </a:rPr>
              <a:t>10</a:t>
            </a:r>
            <a:r>
              <a:rPr lang="ja-JP" altLang="en-US" sz="1200" dirty="0">
                <a:latin typeface="BIZ UDゴシック" panose="020B0400000000000000" pitchFamily="49" charset="-128"/>
                <a:ea typeface="BIZ UDゴシック" panose="020B0400000000000000" pitchFamily="49" charset="-128"/>
              </a:rPr>
              <a:t>月）</a:t>
            </a:r>
            <a:endParaRPr lang="en-US" altLang="ja-JP" sz="1200" dirty="0">
              <a:latin typeface="BIZ UDゴシック" panose="020B0400000000000000" pitchFamily="49" charset="-128"/>
              <a:ea typeface="BIZ UDゴシック" panose="020B0400000000000000" pitchFamily="49" charset="-128"/>
            </a:endParaRPr>
          </a:p>
          <a:p>
            <a:r>
              <a:rPr lang="ja-JP" altLang="en-US" sz="1200" dirty="0">
                <a:latin typeface="BIZ UDゴシック" panose="020B0400000000000000" pitchFamily="49" charset="-128"/>
                <a:ea typeface="BIZ UDゴシック" panose="020B0400000000000000" pitchFamily="49" charset="-128"/>
              </a:rPr>
              <a:t>　以降</a:t>
            </a:r>
            <a:r>
              <a:rPr kumimoji="1" lang="ja-JP" altLang="en-US" sz="1200" dirty="0">
                <a:latin typeface="BIZ UDゴシック" panose="020B0400000000000000" pitchFamily="49" charset="-128"/>
                <a:ea typeface="BIZ UDゴシック" panose="020B0400000000000000" pitchFamily="49" charset="-128"/>
              </a:rPr>
              <a:t>順次実施</a:t>
            </a:r>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353</a:t>
            </a:fld>
            <a:endParaRPr lang="ja-JP" altLang="en-US"/>
          </a:p>
        </p:txBody>
      </p:sp>
    </p:spTree>
    <p:extLst>
      <p:ext uri="{BB962C8B-B14F-4D97-AF65-F5344CB8AC3E}">
        <p14:creationId xmlns:p14="http://schemas.microsoft.com/office/powerpoint/2010/main" val="35070297"/>
      </p:ext>
    </p:extLst>
  </p:cSld>
  <p:clrMapOvr>
    <a:masterClrMapping/>
  </p:clrMapOvr>
</p:sld>
</file>

<file path=ppt/slides/slide3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テキスト ボックス 3"/>
          <p:cNvSpPr txBox="1"/>
          <p:nvPr/>
        </p:nvSpPr>
        <p:spPr>
          <a:xfrm>
            <a:off x="0" y="3448"/>
            <a:ext cx="4067944" cy="338554"/>
          </a:xfrm>
          <a:prstGeom prst="rect">
            <a:avLst/>
          </a:prstGeom>
          <a:noFill/>
        </p:spPr>
        <p:txBody>
          <a:bodyPr wrap="square" rtlCol="0">
            <a:spAutoFit/>
          </a:bodyPr>
          <a:lstStyle/>
          <a:p>
            <a:r>
              <a:rPr lang="ja-JP" altLang="en-US" sz="1600" u="sng" dirty="0">
                <a:latin typeface="BIZ UDゴシック" panose="020B0400000000000000" pitchFamily="49" charset="-128"/>
                <a:ea typeface="BIZ UDゴシック" panose="020B0400000000000000" pitchFamily="49" charset="-128"/>
              </a:rPr>
              <a:t>ダイバーシティ（その２） </a:t>
            </a:r>
            <a:endParaRPr kumimoji="1" lang="en-US" altLang="ja-JP" sz="1600" dirty="0">
              <a:latin typeface="BIZ UDゴシック" panose="020B0400000000000000" pitchFamily="49" charset="-128"/>
              <a:ea typeface="BIZ UDゴシック" panose="020B0400000000000000" pitchFamily="49" charset="-128"/>
            </a:endParaRPr>
          </a:p>
        </p:txBody>
      </p:sp>
      <p:sp>
        <p:nvSpPr>
          <p:cNvPr id="5" name="テキスト ボックス 4"/>
          <p:cNvSpPr txBox="1"/>
          <p:nvPr/>
        </p:nvSpPr>
        <p:spPr>
          <a:xfrm>
            <a:off x="0" y="476672"/>
            <a:ext cx="2411760" cy="3600986"/>
          </a:xfrm>
          <a:prstGeom prst="rect">
            <a:avLst/>
          </a:prstGeom>
          <a:noFill/>
        </p:spPr>
        <p:txBody>
          <a:bodyPr wrap="square" rtlCol="0">
            <a:spAutoFit/>
          </a:bodyPr>
          <a:lstStyle/>
          <a:p>
            <a:r>
              <a:rPr kumimoji="1" lang="ja-JP" altLang="en-US" sz="1200" dirty="0">
                <a:latin typeface="BIZ UDゴシック" panose="020B0400000000000000" pitchFamily="49" charset="-128"/>
                <a:ea typeface="BIZ UDゴシック" panose="020B0400000000000000" pitchFamily="49" charset="-128"/>
              </a:rPr>
              <a:t>①分野：　－</a:t>
            </a:r>
            <a:endParaRPr kumimoji="1" lang="en-US" altLang="ja-JP" sz="1200" dirty="0">
              <a:latin typeface="BIZ UDゴシック" panose="020B0400000000000000" pitchFamily="49" charset="-128"/>
              <a:ea typeface="BIZ UDゴシック" panose="020B0400000000000000" pitchFamily="49" charset="-128"/>
            </a:endParaRPr>
          </a:p>
          <a:p>
            <a:endParaRPr lang="en-US" altLang="ja-JP" sz="1200" dirty="0">
              <a:latin typeface="BIZ UDゴシック" panose="020B0400000000000000" pitchFamily="49" charset="-128"/>
              <a:ea typeface="BIZ UDゴシック" panose="020B0400000000000000" pitchFamily="49" charset="-128"/>
            </a:endParaRPr>
          </a:p>
          <a:p>
            <a:r>
              <a:rPr kumimoji="1" lang="ja-JP" altLang="en-US" sz="1200" dirty="0">
                <a:latin typeface="BIZ UDゴシック" panose="020B0400000000000000" pitchFamily="49" charset="-128"/>
                <a:ea typeface="BIZ UDゴシック" panose="020B0400000000000000" pitchFamily="49" charset="-128"/>
              </a:rPr>
              <a:t>②タイプ</a:t>
            </a:r>
            <a:endParaRPr kumimoji="1" lang="en-US" altLang="ja-JP" sz="1200" dirty="0">
              <a:latin typeface="BIZ UDゴシック" panose="020B0400000000000000" pitchFamily="49" charset="-128"/>
              <a:ea typeface="BIZ UDゴシック" panose="020B0400000000000000" pitchFamily="49" charset="-128"/>
            </a:endParaRPr>
          </a:p>
          <a:p>
            <a:r>
              <a:rPr lang="ja-JP" altLang="en-US" sz="1200" dirty="0">
                <a:latin typeface="BIZ UDゴシック" panose="020B0400000000000000" pitchFamily="49" charset="-128"/>
                <a:ea typeface="BIZ UDゴシック" panose="020B0400000000000000" pitchFamily="49" charset="-128"/>
              </a:rPr>
              <a:t>　　☑　政策イノベーション</a:t>
            </a:r>
            <a:endParaRPr lang="en-US" altLang="ja-JP" sz="1200" dirty="0">
              <a:latin typeface="BIZ UDゴシック" panose="020B0400000000000000" pitchFamily="49" charset="-128"/>
              <a:ea typeface="BIZ UDゴシック" panose="020B0400000000000000" pitchFamily="49" charset="-128"/>
            </a:endParaRPr>
          </a:p>
          <a:p>
            <a:r>
              <a:rPr kumimoji="1" lang="ja-JP" altLang="en-US" sz="1200" dirty="0">
                <a:latin typeface="BIZ UDゴシック" panose="020B0400000000000000" pitchFamily="49" charset="-128"/>
                <a:ea typeface="BIZ UDゴシック" panose="020B0400000000000000" pitchFamily="49" charset="-128"/>
              </a:rPr>
              <a:t>　　</a:t>
            </a:r>
            <a:r>
              <a:rPr lang="ja-JP" altLang="en-US" sz="1200" dirty="0">
                <a:latin typeface="BIZ UDゴシック" panose="020B0400000000000000" pitchFamily="49" charset="-128"/>
                <a:ea typeface="BIZ UDゴシック" panose="020B0400000000000000" pitchFamily="49" charset="-128"/>
              </a:rPr>
              <a:t>□　</a:t>
            </a:r>
            <a:r>
              <a:rPr kumimoji="1" lang="ja-JP" altLang="en-US" sz="1200" dirty="0">
                <a:latin typeface="BIZ UDゴシック" panose="020B0400000000000000" pitchFamily="49" charset="-128"/>
                <a:ea typeface="BIZ UDゴシック" panose="020B0400000000000000" pitchFamily="49" charset="-128"/>
              </a:rPr>
              <a:t>執行の刷新</a:t>
            </a:r>
            <a:endParaRPr kumimoji="1" lang="en-US" altLang="ja-JP" sz="1200" dirty="0">
              <a:latin typeface="BIZ UDゴシック" panose="020B0400000000000000" pitchFamily="49" charset="-128"/>
              <a:ea typeface="BIZ UDゴシック" panose="020B0400000000000000" pitchFamily="49" charset="-128"/>
            </a:endParaRPr>
          </a:p>
          <a:p>
            <a:endParaRPr lang="en-US" altLang="ja-JP" sz="1200" dirty="0">
              <a:latin typeface="BIZ UDゴシック" panose="020B0400000000000000" pitchFamily="49" charset="-128"/>
              <a:ea typeface="BIZ UDゴシック" panose="020B0400000000000000" pitchFamily="49" charset="-128"/>
            </a:endParaRPr>
          </a:p>
          <a:p>
            <a:r>
              <a:rPr lang="ja-JP" altLang="en-US" sz="1200" dirty="0">
                <a:latin typeface="BIZ UDゴシック" panose="020B0400000000000000" pitchFamily="49" charset="-128"/>
                <a:ea typeface="BIZ UDゴシック" panose="020B0400000000000000" pitchFamily="49" charset="-128"/>
              </a:rPr>
              <a:t>③改革スタイル</a:t>
            </a:r>
            <a:endParaRPr lang="en-US" altLang="ja-JP" sz="1200" dirty="0">
              <a:latin typeface="BIZ UDゴシック" panose="020B0400000000000000" pitchFamily="49" charset="-128"/>
              <a:ea typeface="BIZ UDゴシック" panose="020B0400000000000000" pitchFamily="49" charset="-128"/>
            </a:endParaRPr>
          </a:p>
          <a:p>
            <a:r>
              <a:rPr lang="ja-JP" altLang="en-US" sz="1200" dirty="0">
                <a:latin typeface="BIZ UDゴシック" panose="020B0400000000000000" pitchFamily="49" charset="-128"/>
                <a:ea typeface="BIZ UDゴシック" panose="020B0400000000000000" pitchFamily="49" charset="-128"/>
              </a:rPr>
              <a:t>　  □ 　投資・予算</a:t>
            </a:r>
            <a:endParaRPr lang="en-US" altLang="ja-JP" sz="1200" dirty="0">
              <a:latin typeface="BIZ UDゴシック" panose="020B0400000000000000" pitchFamily="49" charset="-128"/>
              <a:ea typeface="BIZ UDゴシック" panose="020B0400000000000000" pitchFamily="49" charset="-128"/>
            </a:endParaRPr>
          </a:p>
          <a:p>
            <a:r>
              <a:rPr lang="ja-JP" altLang="en-US" sz="1200" dirty="0">
                <a:latin typeface="BIZ UDゴシック" panose="020B0400000000000000" pitchFamily="49" charset="-128"/>
                <a:ea typeface="BIZ UDゴシック" panose="020B0400000000000000" pitchFamily="49" charset="-128"/>
              </a:rPr>
              <a:t>　　☑ 　条例・規則・運用ﾙｰﾙ</a:t>
            </a:r>
            <a:endParaRPr lang="en-US" altLang="ja-JP" sz="1200" dirty="0">
              <a:latin typeface="BIZ UDゴシック" panose="020B0400000000000000" pitchFamily="49" charset="-128"/>
              <a:ea typeface="BIZ UDゴシック" panose="020B0400000000000000" pitchFamily="49" charset="-128"/>
            </a:endParaRPr>
          </a:p>
          <a:p>
            <a:r>
              <a:rPr lang="ja-JP" altLang="en-US" sz="1200" dirty="0">
                <a:latin typeface="BIZ UDゴシック" panose="020B0400000000000000" pitchFamily="49" charset="-128"/>
                <a:ea typeface="BIZ UDゴシック" panose="020B0400000000000000" pitchFamily="49" charset="-128"/>
              </a:rPr>
              <a:t>　　□　組織・経営形態</a:t>
            </a:r>
            <a:endParaRPr lang="en-US" altLang="ja-JP" sz="1200" dirty="0">
              <a:latin typeface="BIZ UDゴシック" panose="020B0400000000000000" pitchFamily="49" charset="-128"/>
              <a:ea typeface="BIZ UDゴシック" panose="020B0400000000000000" pitchFamily="49" charset="-128"/>
            </a:endParaRPr>
          </a:p>
          <a:p>
            <a:r>
              <a:rPr lang="ja-JP" altLang="en-US" sz="1200" dirty="0">
                <a:latin typeface="BIZ UDゴシック" panose="020B0400000000000000" pitchFamily="49" charset="-128"/>
                <a:ea typeface="BIZ UDゴシック" panose="020B0400000000000000" pitchFamily="49" charset="-128"/>
              </a:rPr>
              <a:t>　　□　権限移譲</a:t>
            </a:r>
            <a:endParaRPr lang="en-US" altLang="ja-JP" sz="1200" dirty="0">
              <a:latin typeface="BIZ UDゴシック" panose="020B0400000000000000" pitchFamily="49" charset="-128"/>
              <a:ea typeface="BIZ UDゴシック" panose="020B0400000000000000" pitchFamily="49" charset="-128"/>
            </a:endParaRPr>
          </a:p>
          <a:p>
            <a:endParaRPr kumimoji="1" lang="en-US" altLang="ja-JP" sz="1200" dirty="0">
              <a:latin typeface="BIZ UDゴシック" panose="020B0400000000000000" pitchFamily="49" charset="-128"/>
              <a:ea typeface="BIZ UDゴシック" panose="020B0400000000000000" pitchFamily="49" charset="-128"/>
            </a:endParaRPr>
          </a:p>
          <a:p>
            <a:r>
              <a:rPr lang="ja-JP" altLang="en-US" sz="1200" dirty="0">
                <a:latin typeface="BIZ UDゴシック" panose="020B0400000000000000" pitchFamily="49" charset="-128"/>
                <a:ea typeface="BIZ UDゴシック" panose="020B0400000000000000" pitchFamily="49" charset="-128"/>
              </a:rPr>
              <a:t>④担当部局</a:t>
            </a:r>
            <a:endParaRPr lang="en-US" altLang="ja-JP" sz="1200" dirty="0">
              <a:latin typeface="BIZ UDゴシック" panose="020B0400000000000000" pitchFamily="49" charset="-128"/>
              <a:ea typeface="BIZ UDゴシック" panose="020B0400000000000000" pitchFamily="49" charset="-128"/>
            </a:endParaRPr>
          </a:p>
          <a:p>
            <a:r>
              <a:rPr kumimoji="1" lang="ja-JP" altLang="en-US" sz="1200" dirty="0">
                <a:latin typeface="BIZ UDゴシック" panose="020B0400000000000000" pitchFamily="49" charset="-128"/>
                <a:ea typeface="BIZ UDゴシック" panose="020B0400000000000000" pitchFamily="49" charset="-128"/>
              </a:rPr>
              <a:t>　　市　</a:t>
            </a:r>
            <a:r>
              <a:rPr lang="ja-JP" altLang="en-US" sz="1200" dirty="0">
                <a:latin typeface="BIZ UDゴシック" panose="020B0400000000000000" pitchFamily="49" charset="-128"/>
                <a:ea typeface="BIZ UDゴシック" panose="020B0400000000000000" pitchFamily="49" charset="-128"/>
              </a:rPr>
              <a:t>市民</a:t>
            </a:r>
            <a:r>
              <a:rPr kumimoji="1" lang="ja-JP" altLang="en-US" sz="1200" dirty="0">
                <a:latin typeface="BIZ UDゴシック" panose="020B0400000000000000" pitchFamily="49" charset="-128"/>
                <a:ea typeface="BIZ UDゴシック" panose="020B0400000000000000" pitchFamily="49" charset="-128"/>
              </a:rPr>
              <a:t>局</a:t>
            </a:r>
            <a:endParaRPr kumimoji="1" lang="en-US" altLang="ja-JP" sz="1200" dirty="0">
              <a:latin typeface="BIZ UDゴシック" panose="020B0400000000000000" pitchFamily="49" charset="-128"/>
              <a:ea typeface="BIZ UDゴシック" panose="020B0400000000000000" pitchFamily="49" charset="-128"/>
            </a:endParaRPr>
          </a:p>
          <a:p>
            <a:endParaRPr kumimoji="1" lang="en-US" altLang="ja-JP" sz="1200" dirty="0">
              <a:latin typeface="BIZ UDゴシック" panose="020B0400000000000000" pitchFamily="49" charset="-128"/>
              <a:ea typeface="BIZ UDゴシック" panose="020B0400000000000000" pitchFamily="49" charset="-128"/>
            </a:endParaRPr>
          </a:p>
          <a:p>
            <a:r>
              <a:rPr lang="ja-JP" altLang="en-US" sz="1200" dirty="0">
                <a:latin typeface="BIZ UDゴシック" panose="020B0400000000000000" pitchFamily="49" charset="-128"/>
                <a:ea typeface="BIZ UDゴシック" panose="020B0400000000000000" pitchFamily="49" charset="-128"/>
              </a:rPr>
              <a:t>⑤時期</a:t>
            </a:r>
            <a:endParaRPr lang="en-US" altLang="ja-JP" sz="1200" dirty="0">
              <a:latin typeface="BIZ UDゴシック" panose="020B0400000000000000" pitchFamily="49" charset="-128"/>
              <a:ea typeface="BIZ UDゴシック" panose="020B0400000000000000" pitchFamily="49" charset="-128"/>
            </a:endParaRPr>
          </a:p>
          <a:p>
            <a:r>
              <a:rPr kumimoji="1" lang="ja-JP" altLang="en-US" sz="1200" dirty="0">
                <a:latin typeface="BIZ UDゴシック" panose="020B0400000000000000" pitchFamily="49" charset="-128"/>
                <a:ea typeface="BIZ UDゴシック" panose="020B0400000000000000" pitchFamily="49" charset="-128"/>
              </a:rPr>
              <a:t>　</a:t>
            </a:r>
            <a:r>
              <a:rPr lang="ja-JP" altLang="en-US" sz="1200" dirty="0">
                <a:latin typeface="BIZ UDゴシック" panose="020B0400000000000000" pitchFamily="49" charset="-128"/>
                <a:ea typeface="BIZ UDゴシック" panose="020B0400000000000000" pitchFamily="49" charset="-128"/>
              </a:rPr>
              <a:t>大阪市ヘイトスピーチへの対処に関する条例施行（</a:t>
            </a:r>
            <a:r>
              <a:rPr lang="en-US" altLang="ja-JP" sz="1200" dirty="0">
                <a:latin typeface="BIZ UDゴシック" panose="020B0400000000000000" pitchFamily="49" charset="-128"/>
                <a:ea typeface="BIZ UDゴシック" panose="020B0400000000000000" pitchFamily="49" charset="-128"/>
              </a:rPr>
              <a:t>2016</a:t>
            </a:r>
            <a:r>
              <a:rPr lang="ja-JP" altLang="en-US" sz="1200" dirty="0">
                <a:latin typeface="BIZ UDゴシック" panose="020B0400000000000000" pitchFamily="49" charset="-128"/>
                <a:ea typeface="BIZ UDゴシック" panose="020B0400000000000000" pitchFamily="49" charset="-128"/>
              </a:rPr>
              <a:t>年）以降</a:t>
            </a:r>
            <a:r>
              <a:rPr kumimoji="1" lang="ja-JP" altLang="en-US" sz="1200" dirty="0">
                <a:latin typeface="BIZ UDゴシック" panose="020B0400000000000000" pitchFamily="49" charset="-128"/>
                <a:ea typeface="BIZ UDゴシック" panose="020B0400000000000000" pitchFamily="49" charset="-128"/>
              </a:rPr>
              <a:t>順次実施</a:t>
            </a:r>
          </a:p>
        </p:txBody>
      </p:sp>
      <p:graphicFrame>
        <p:nvGraphicFramePr>
          <p:cNvPr id="6" name="表 5"/>
          <p:cNvGraphicFramePr>
            <a:graphicFrameLocks noGrp="1"/>
          </p:cNvGraphicFramePr>
          <p:nvPr/>
        </p:nvGraphicFramePr>
        <p:xfrm>
          <a:off x="2339752" y="476672"/>
          <a:ext cx="6696744" cy="6048672"/>
        </p:xfrm>
        <a:graphic>
          <a:graphicData uri="http://schemas.openxmlformats.org/drawingml/2006/table">
            <a:tbl>
              <a:tblPr firstRow="1">
                <a:tableStyleId>{5C22544A-7EE6-4342-B048-85BDC9FD1C3A}</a:tableStyleId>
              </a:tblPr>
              <a:tblGrid>
                <a:gridCol w="1296144">
                  <a:extLst>
                    <a:ext uri="{9D8B030D-6E8A-4147-A177-3AD203B41FA5}">
                      <a16:colId xmlns:a16="http://schemas.microsoft.com/office/drawing/2014/main" val="20000"/>
                    </a:ext>
                  </a:extLst>
                </a:gridCol>
                <a:gridCol w="1368152">
                  <a:extLst>
                    <a:ext uri="{9D8B030D-6E8A-4147-A177-3AD203B41FA5}">
                      <a16:colId xmlns:a16="http://schemas.microsoft.com/office/drawing/2014/main" val="20001"/>
                    </a:ext>
                  </a:extLst>
                </a:gridCol>
                <a:gridCol w="2358262">
                  <a:extLst>
                    <a:ext uri="{9D8B030D-6E8A-4147-A177-3AD203B41FA5}">
                      <a16:colId xmlns:a16="http://schemas.microsoft.com/office/drawing/2014/main" val="20002"/>
                    </a:ext>
                  </a:extLst>
                </a:gridCol>
                <a:gridCol w="1674186">
                  <a:extLst>
                    <a:ext uri="{9D8B030D-6E8A-4147-A177-3AD203B41FA5}">
                      <a16:colId xmlns:a16="http://schemas.microsoft.com/office/drawing/2014/main" val="20003"/>
                    </a:ext>
                  </a:extLst>
                </a:gridCol>
              </a:tblGrid>
              <a:tr h="525534">
                <a:tc>
                  <a:txBody>
                    <a:bodyPr/>
                    <a:lstStyle/>
                    <a:p>
                      <a:pPr algn="ctr"/>
                      <a:r>
                        <a:rPr kumimoji="1" lang="ja-JP" altLang="en-US" sz="1400" dirty="0"/>
                        <a:t>改革前の課題</a:t>
                      </a:r>
                      <a:endParaRPr kumimoji="1" lang="en-US" altLang="ja-JP" sz="1400" dirty="0"/>
                    </a:p>
                    <a:p>
                      <a:pPr algn="ctr"/>
                      <a:r>
                        <a:rPr kumimoji="1" lang="ja-JP" altLang="en-US" sz="1400" dirty="0"/>
                        <a:t>（</a:t>
                      </a:r>
                      <a:r>
                        <a:rPr kumimoji="1" lang="en-US" altLang="ja-JP" sz="1400" dirty="0"/>
                        <a:t>Why</a:t>
                      </a:r>
                      <a:r>
                        <a:rPr kumimoji="1" lang="ja-JP" altLang="en-US" sz="1400" dirty="0"/>
                        <a:t>）</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ja-JP" altLang="en-US" sz="1400" dirty="0"/>
                        <a:t>改革の方向性</a:t>
                      </a:r>
                      <a:endParaRPr kumimoji="1" lang="en-US" altLang="ja-JP" sz="1400" dirty="0"/>
                    </a:p>
                    <a:p>
                      <a:pPr algn="ctr"/>
                      <a:r>
                        <a:rPr kumimoji="1" lang="ja-JP" altLang="en-US" sz="1400" dirty="0"/>
                        <a:t>（</a:t>
                      </a:r>
                      <a:r>
                        <a:rPr kumimoji="1" lang="en-US" altLang="ja-JP" sz="1400" dirty="0"/>
                        <a:t>Vision</a:t>
                      </a:r>
                      <a:r>
                        <a:rPr kumimoji="1" lang="ja-JP" altLang="en-US" sz="1400" dirty="0"/>
                        <a:t>）</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ja-JP" altLang="en-US" sz="1400" dirty="0"/>
                        <a:t>何をどう改革したか</a:t>
                      </a:r>
                      <a:endParaRPr kumimoji="1" lang="en-US" altLang="ja-JP" sz="1400" dirty="0"/>
                    </a:p>
                    <a:p>
                      <a:pPr algn="ctr"/>
                      <a:r>
                        <a:rPr kumimoji="1" lang="ja-JP" altLang="en-US" sz="1400" dirty="0"/>
                        <a:t>（</a:t>
                      </a:r>
                      <a:r>
                        <a:rPr kumimoji="1" lang="en-US" altLang="ja-JP" sz="1400" dirty="0"/>
                        <a:t>What</a:t>
                      </a:r>
                      <a:r>
                        <a:rPr kumimoji="1" lang="ja-JP" altLang="en-US" sz="1400" dirty="0"/>
                        <a:t>）</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ja-JP" altLang="en-US" sz="1400" dirty="0"/>
                        <a:t>主な成果</a:t>
                      </a:r>
                      <a:endParaRPr kumimoji="1" lang="en-US" altLang="ja-JP" sz="1400" dirty="0"/>
                    </a:p>
                    <a:p>
                      <a:pPr algn="ctr"/>
                      <a:r>
                        <a:rPr kumimoji="1" lang="ja-JP" altLang="en-US" sz="1400" dirty="0"/>
                        <a:t>（</a:t>
                      </a:r>
                      <a:r>
                        <a:rPr kumimoji="1" lang="en-US" altLang="ja-JP" sz="1400" dirty="0"/>
                        <a:t>Outcome</a:t>
                      </a:r>
                      <a:r>
                        <a:rPr kumimoji="1" lang="ja-JP" altLang="en-US" sz="1400" dirty="0"/>
                        <a:t>）</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0"/>
                  </a:ext>
                </a:extLst>
              </a:tr>
              <a:tr h="5523138">
                <a:tc>
                  <a:txBody>
                    <a:bodyPr/>
                    <a:lstStyle/>
                    <a:p>
                      <a:pPr algn="just"/>
                      <a:r>
                        <a:rPr kumimoji="1" lang="ja-JP" altLang="en-US" sz="1200" b="1" u="none" kern="1200" noProof="0" dirty="0">
                          <a:solidFill>
                            <a:schemeClr val="tx1"/>
                          </a:solidFill>
                          <a:latin typeface="+mn-lt"/>
                          <a:ea typeface="+mn-ea"/>
                          <a:cs typeface="+mn-cs"/>
                        </a:rPr>
                        <a:t>ヘイトスピーチへの対処</a:t>
                      </a:r>
                      <a:endParaRPr kumimoji="1" lang="en-US" altLang="ja-JP" sz="1200" b="1" u="none" kern="1200" noProof="0" dirty="0">
                        <a:solidFill>
                          <a:schemeClr val="tx1"/>
                        </a:solidFill>
                        <a:latin typeface="+mn-lt"/>
                        <a:ea typeface="+mn-ea"/>
                        <a:cs typeface="+mn-cs"/>
                      </a:endParaRPr>
                    </a:p>
                    <a:p>
                      <a:pPr algn="just"/>
                      <a:r>
                        <a:rPr kumimoji="1" lang="ja-JP" altLang="en-US" sz="1200" b="0" u="none" kern="1200" noProof="0" dirty="0">
                          <a:solidFill>
                            <a:schemeClr val="tx1"/>
                          </a:solidFill>
                          <a:latin typeface="+mn-lt"/>
                          <a:ea typeface="+mn-ea"/>
                          <a:cs typeface="+mn-cs"/>
                        </a:rPr>
                        <a:t>・特定の民族や国籍の人々を排斥する差別的言動（いわゆるヘイトスピーチ）が、在日韓国・朝鮮人をはじめ多くの外国人が居住している大阪市内において現実に行われていた</a:t>
                      </a:r>
                    </a:p>
                    <a:p>
                      <a:pPr algn="just"/>
                      <a:endParaRPr kumimoji="1" lang="en-US" altLang="ja-JP" sz="1200" b="0" u="none" kern="1200" dirty="0">
                        <a:solidFill>
                          <a:schemeClr val="tx1"/>
                        </a:solidFill>
                        <a:latin typeface="+mn-lt"/>
                        <a:ea typeface="+mn-ea"/>
                        <a:cs typeface="+mn-cs"/>
                      </a:endParaRPr>
                    </a:p>
                    <a:p>
                      <a:pPr algn="just"/>
                      <a:endParaRPr kumimoji="1" lang="en-US" altLang="ja-JP" sz="1200" b="0" u="none" kern="1200" dirty="0">
                        <a:solidFill>
                          <a:schemeClr val="tx1"/>
                        </a:solidFill>
                        <a:latin typeface="+mn-lt"/>
                        <a:ea typeface="+mn-ea"/>
                        <a:cs typeface="+mn-cs"/>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just" fontAlgn="ctr"/>
                      <a:endParaRPr kumimoji="1" lang="en-US" altLang="ja-JP" sz="1200" b="0" u="none" kern="1200" dirty="0">
                        <a:solidFill>
                          <a:schemeClr val="tx1"/>
                        </a:solidFill>
                        <a:latin typeface="+mn-lt"/>
                        <a:ea typeface="+mn-ea"/>
                        <a:cs typeface="+mn-cs"/>
                      </a:endParaRPr>
                    </a:p>
                    <a:p>
                      <a:pPr algn="just" fontAlgn="ctr"/>
                      <a:endParaRPr kumimoji="1" lang="en-US" altLang="ja-JP" sz="1200" b="0" u="none" kern="1200" dirty="0">
                        <a:solidFill>
                          <a:schemeClr val="tx1"/>
                        </a:solidFill>
                        <a:latin typeface="+mn-lt"/>
                        <a:ea typeface="+mn-ea"/>
                        <a:cs typeface="+mn-cs"/>
                      </a:endParaRPr>
                    </a:p>
                    <a:p>
                      <a:pPr algn="just" fontAlgn="ctr"/>
                      <a:r>
                        <a:rPr kumimoji="1" lang="ja-JP" altLang="en-US" sz="1200" b="0" u="none" kern="1200" dirty="0">
                          <a:solidFill>
                            <a:schemeClr val="tx1"/>
                          </a:solidFill>
                          <a:latin typeface="+mn-lt"/>
                          <a:ea typeface="+mn-ea"/>
                          <a:cs typeface="+mn-cs"/>
                        </a:rPr>
                        <a:t>・人としての尊厳を傷つけ、社会に差別意識を生じさせるような言動「ヘイトスピーチ」を、大阪市は「許さない」という姿勢を明確にし、市民等の人権を擁護し、ヘイトスピーチを抑止する</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just"/>
                      <a:endParaRPr kumimoji="1" lang="en-US" altLang="ja-JP" sz="1200" b="0" u="sng" kern="1200" dirty="0">
                        <a:solidFill>
                          <a:schemeClr val="tx1"/>
                        </a:solidFill>
                        <a:latin typeface="+mn-lt"/>
                        <a:ea typeface="+mn-ea"/>
                        <a:cs typeface="+mn-cs"/>
                      </a:endParaRPr>
                    </a:p>
                    <a:p>
                      <a:pPr algn="just"/>
                      <a:endParaRPr kumimoji="1" lang="en-US" altLang="ja-JP" sz="1200" b="0" u="sng" kern="1200" dirty="0">
                        <a:solidFill>
                          <a:schemeClr val="tx1"/>
                        </a:solidFill>
                        <a:latin typeface="+mn-lt"/>
                        <a:ea typeface="+mn-ea"/>
                        <a:cs typeface="+mn-cs"/>
                      </a:endParaRPr>
                    </a:p>
                    <a:p>
                      <a:pPr algn="just"/>
                      <a:r>
                        <a:rPr kumimoji="1" lang="ja-JP" altLang="en-US" sz="1200" b="0" u="sng" kern="1200" dirty="0">
                          <a:solidFill>
                            <a:schemeClr val="tx1"/>
                          </a:solidFill>
                          <a:latin typeface="+mn-lt"/>
                          <a:ea typeface="+mn-ea"/>
                          <a:cs typeface="+mn-cs"/>
                        </a:rPr>
                        <a:t>・大阪市ヘイトスピーチへの対処に関する条例施行（</a:t>
                      </a:r>
                      <a:r>
                        <a:rPr kumimoji="1" lang="en-US" altLang="ja-JP" sz="1200" b="0" u="sng" kern="1200" dirty="0">
                          <a:solidFill>
                            <a:schemeClr val="tx1"/>
                          </a:solidFill>
                          <a:latin typeface="+mn-lt"/>
                          <a:ea typeface="+mn-ea"/>
                          <a:cs typeface="+mn-cs"/>
                        </a:rPr>
                        <a:t>2016</a:t>
                      </a:r>
                      <a:r>
                        <a:rPr kumimoji="1" lang="ja-JP" altLang="en-US" sz="1200" b="0" u="sng" kern="1200" dirty="0">
                          <a:solidFill>
                            <a:schemeClr val="tx1"/>
                          </a:solidFill>
                          <a:latin typeface="+mn-lt"/>
                          <a:ea typeface="+mn-ea"/>
                          <a:cs typeface="+mn-cs"/>
                        </a:rPr>
                        <a:t>年）</a:t>
                      </a:r>
                    </a:p>
                    <a:p>
                      <a:pPr algn="just"/>
                      <a:r>
                        <a:rPr kumimoji="1" lang="ja-JP" altLang="en-US" sz="1200" b="0" u="none" kern="1200" dirty="0">
                          <a:solidFill>
                            <a:schemeClr val="tx1"/>
                          </a:solidFill>
                          <a:latin typeface="+mn-lt"/>
                          <a:ea typeface="+mn-ea"/>
                          <a:cs typeface="+mn-cs"/>
                        </a:rPr>
                        <a:t>　条例に基づき大阪市ヘイトスピーチ審査会を設置し、ヘイトスピーチ該当性などについて調査審議</a:t>
                      </a:r>
                      <a:endParaRPr kumimoji="1" lang="en-US" altLang="ja-JP" sz="1200" b="0" u="none" kern="1200" dirty="0">
                        <a:solidFill>
                          <a:schemeClr val="tx1"/>
                        </a:solidFill>
                        <a:latin typeface="+mn-lt"/>
                        <a:ea typeface="+mn-ea"/>
                        <a:cs typeface="+mn-cs"/>
                      </a:endParaRPr>
                    </a:p>
                    <a:p>
                      <a:pPr algn="just"/>
                      <a:endParaRPr kumimoji="1" lang="ja-JP" altLang="en-US" sz="1200" b="0" u="none" kern="1200" dirty="0">
                        <a:solidFill>
                          <a:schemeClr val="tx1"/>
                        </a:solidFill>
                        <a:latin typeface="+mn-lt"/>
                        <a:ea typeface="+mn-ea"/>
                        <a:cs typeface="+mn-cs"/>
                      </a:endParaRPr>
                    </a:p>
                    <a:p>
                      <a:pPr algn="just"/>
                      <a:r>
                        <a:rPr kumimoji="1" lang="ja-JP" altLang="en-US" sz="1200" b="0" u="sng" kern="1200" dirty="0">
                          <a:solidFill>
                            <a:schemeClr val="tx1"/>
                          </a:solidFill>
                          <a:latin typeface="+mn-lt"/>
                          <a:ea typeface="+mn-ea"/>
                          <a:cs typeface="+mn-cs"/>
                        </a:rPr>
                        <a:t>・ヘイトスピーチに該当する場合、プロバイダへの削除要請等の拡散防止措置及びヘイトスピーチの概要等を公表</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just" defTabSz="914400" rtl="0" eaLnBrk="1" fontAlgn="auto" latinLnBrk="0" hangingPunct="1">
                        <a:lnSpc>
                          <a:spcPct val="100000"/>
                        </a:lnSpc>
                        <a:spcBef>
                          <a:spcPts val="0"/>
                        </a:spcBef>
                        <a:spcAft>
                          <a:spcPts val="0"/>
                        </a:spcAft>
                        <a:buClrTx/>
                        <a:buSzTx/>
                        <a:buFontTx/>
                        <a:buNone/>
                        <a:tabLst/>
                        <a:defRPr/>
                      </a:pPr>
                      <a:endParaRPr kumimoji="1" lang="en-US" altLang="ja-JP" sz="1200" b="0" u="none" dirty="0">
                        <a:solidFill>
                          <a:schemeClr val="tx1"/>
                        </a:solidFill>
                      </a:endParaRPr>
                    </a:p>
                    <a:p>
                      <a:pPr marL="0" marR="0" lvl="0" indent="0" algn="just" defTabSz="914400" rtl="0" eaLnBrk="1" fontAlgn="auto" latinLnBrk="0" hangingPunct="1">
                        <a:lnSpc>
                          <a:spcPct val="100000"/>
                        </a:lnSpc>
                        <a:spcBef>
                          <a:spcPts val="0"/>
                        </a:spcBef>
                        <a:spcAft>
                          <a:spcPts val="0"/>
                        </a:spcAft>
                        <a:buClrTx/>
                        <a:buSzTx/>
                        <a:buFontTx/>
                        <a:buNone/>
                        <a:tabLst/>
                        <a:defRPr/>
                      </a:pPr>
                      <a:endParaRPr kumimoji="1" lang="en-US" altLang="ja-JP" sz="1200" b="0" u="none" dirty="0">
                        <a:solidFill>
                          <a:schemeClr val="tx1"/>
                        </a:solidFill>
                      </a:endParaRPr>
                    </a:p>
                    <a:p>
                      <a:pPr marL="0" marR="0" lvl="0" indent="0" algn="just" defTabSz="914400" rtl="0" eaLnBrk="1" fontAlgn="auto" latinLnBrk="0" hangingPunct="1">
                        <a:lnSpc>
                          <a:spcPct val="100000"/>
                        </a:lnSpc>
                        <a:spcBef>
                          <a:spcPts val="0"/>
                        </a:spcBef>
                        <a:spcAft>
                          <a:spcPts val="0"/>
                        </a:spcAft>
                        <a:buClrTx/>
                        <a:buSzTx/>
                        <a:buFontTx/>
                        <a:buNone/>
                        <a:tabLst/>
                        <a:defRPr/>
                      </a:pPr>
                      <a:r>
                        <a:rPr kumimoji="1" lang="ja-JP" altLang="en-US" sz="1200" b="0" u="none" dirty="0">
                          <a:solidFill>
                            <a:schemeClr val="tx1"/>
                          </a:solidFill>
                        </a:rPr>
                        <a:t>・取扱件数</a:t>
                      </a:r>
                      <a:endParaRPr kumimoji="1" lang="en-US" altLang="ja-JP" sz="1200" b="0" u="none" dirty="0">
                        <a:solidFill>
                          <a:schemeClr val="tx1"/>
                        </a:solidFill>
                      </a:endParaRPr>
                    </a:p>
                    <a:p>
                      <a:pPr marL="0" marR="0" lvl="0" indent="0" algn="just" defTabSz="914400" rtl="0" eaLnBrk="1" fontAlgn="auto" latinLnBrk="0" hangingPunct="1">
                        <a:lnSpc>
                          <a:spcPct val="100000"/>
                        </a:lnSpc>
                        <a:spcBef>
                          <a:spcPts val="0"/>
                        </a:spcBef>
                        <a:spcAft>
                          <a:spcPts val="0"/>
                        </a:spcAft>
                        <a:buClrTx/>
                        <a:buSzTx/>
                        <a:buFontTx/>
                        <a:buNone/>
                        <a:tabLst/>
                        <a:defRPr/>
                      </a:pPr>
                      <a:r>
                        <a:rPr kumimoji="1" lang="ja-JP" altLang="en-US" sz="1200" b="0" u="none" baseline="0" dirty="0">
                          <a:solidFill>
                            <a:schemeClr val="tx1"/>
                          </a:solidFill>
                        </a:rPr>
                        <a:t> </a:t>
                      </a:r>
                      <a:r>
                        <a:rPr kumimoji="1" lang="en-US" altLang="ja-JP" sz="1200" b="0" u="none" dirty="0">
                          <a:solidFill>
                            <a:schemeClr val="tx1"/>
                          </a:solidFill>
                        </a:rPr>
                        <a:t>2021</a:t>
                      </a:r>
                      <a:r>
                        <a:rPr kumimoji="1" lang="ja-JP" altLang="en-US" sz="1200" b="0" u="none" dirty="0">
                          <a:solidFill>
                            <a:schemeClr val="tx1"/>
                          </a:solidFill>
                        </a:rPr>
                        <a:t>年度末時点</a:t>
                      </a:r>
                      <a:r>
                        <a:rPr kumimoji="1" lang="en-US" altLang="ja-JP" sz="1200" b="0" u="none" dirty="0">
                          <a:solidFill>
                            <a:schemeClr val="tx1"/>
                          </a:solidFill>
                        </a:rPr>
                        <a:t>:64</a:t>
                      </a:r>
                      <a:r>
                        <a:rPr kumimoji="1" lang="ja-JP" altLang="en-US" sz="1200" b="0" u="none" dirty="0">
                          <a:solidFill>
                            <a:schemeClr val="tx1"/>
                          </a:solidFill>
                        </a:rPr>
                        <a:t>件</a:t>
                      </a:r>
                      <a:endParaRPr kumimoji="1" lang="en-US" altLang="ja-JP" sz="1200" b="0" u="none" dirty="0">
                        <a:solidFill>
                          <a:schemeClr val="tx1"/>
                        </a:solidFill>
                      </a:endParaRPr>
                    </a:p>
                    <a:p>
                      <a:pPr marL="0" marR="0" lvl="0" indent="0" algn="just" defTabSz="914400" rtl="0" eaLnBrk="1" fontAlgn="auto" latinLnBrk="0" hangingPunct="1">
                        <a:lnSpc>
                          <a:spcPct val="100000"/>
                        </a:lnSpc>
                        <a:spcBef>
                          <a:spcPts val="0"/>
                        </a:spcBef>
                        <a:spcAft>
                          <a:spcPts val="0"/>
                        </a:spcAft>
                        <a:buClrTx/>
                        <a:buSzTx/>
                        <a:buFontTx/>
                        <a:buNone/>
                        <a:tabLst/>
                        <a:defRPr/>
                      </a:pPr>
                      <a:r>
                        <a:rPr kumimoji="1" lang="ja-JP" altLang="en-US" sz="1200" b="0" u="none" dirty="0">
                          <a:solidFill>
                            <a:schemeClr val="tx1"/>
                          </a:solidFill>
                        </a:rPr>
                        <a:t>・終了件数</a:t>
                      </a:r>
                      <a:endParaRPr kumimoji="1" lang="en-US" altLang="ja-JP" sz="1200" b="0" u="none" dirty="0">
                        <a:solidFill>
                          <a:schemeClr val="tx1"/>
                        </a:solidFill>
                      </a:endParaRPr>
                    </a:p>
                    <a:p>
                      <a:pPr marL="0" marR="0" lvl="0" indent="0" algn="just" defTabSz="914400" rtl="0" eaLnBrk="1" fontAlgn="auto" latinLnBrk="0" hangingPunct="1">
                        <a:lnSpc>
                          <a:spcPct val="100000"/>
                        </a:lnSpc>
                        <a:spcBef>
                          <a:spcPts val="0"/>
                        </a:spcBef>
                        <a:spcAft>
                          <a:spcPts val="0"/>
                        </a:spcAft>
                        <a:buClrTx/>
                        <a:buSzTx/>
                        <a:buFontTx/>
                        <a:buNone/>
                        <a:tabLst/>
                        <a:defRPr/>
                      </a:pPr>
                      <a:r>
                        <a:rPr kumimoji="1" lang="en-US" altLang="ja-JP" sz="1200" b="0" u="none" dirty="0">
                          <a:solidFill>
                            <a:schemeClr val="tx1"/>
                          </a:solidFill>
                        </a:rPr>
                        <a:t> 2021</a:t>
                      </a:r>
                      <a:r>
                        <a:rPr kumimoji="1" lang="ja-JP" altLang="en-US" sz="1200" b="0" u="none" dirty="0">
                          <a:solidFill>
                            <a:schemeClr val="tx1"/>
                          </a:solidFill>
                        </a:rPr>
                        <a:t>年度末時点</a:t>
                      </a:r>
                      <a:r>
                        <a:rPr kumimoji="1" lang="en-US" altLang="ja-JP" sz="1200" b="0" u="none" dirty="0">
                          <a:solidFill>
                            <a:schemeClr val="tx1"/>
                          </a:solidFill>
                        </a:rPr>
                        <a:t>:32</a:t>
                      </a:r>
                      <a:r>
                        <a:rPr kumimoji="1" lang="ja-JP" altLang="en-US" sz="1200" b="0" u="none" dirty="0">
                          <a:solidFill>
                            <a:schemeClr val="tx1"/>
                          </a:solidFill>
                        </a:rPr>
                        <a:t>件</a:t>
                      </a:r>
                      <a:endParaRPr kumimoji="1" lang="en-US" altLang="ja-JP" sz="1200" b="0" u="none" dirty="0">
                        <a:solidFill>
                          <a:schemeClr val="tx1"/>
                        </a:solidFill>
                      </a:endParaRPr>
                    </a:p>
                    <a:p>
                      <a:pPr marL="0" marR="0" lvl="0" indent="0" algn="just" defTabSz="914400" rtl="0" eaLnBrk="1" fontAlgn="auto" latinLnBrk="0" hangingPunct="1">
                        <a:lnSpc>
                          <a:spcPct val="100000"/>
                        </a:lnSpc>
                        <a:spcBef>
                          <a:spcPts val="0"/>
                        </a:spcBef>
                        <a:spcAft>
                          <a:spcPts val="0"/>
                        </a:spcAft>
                        <a:buClrTx/>
                        <a:buSzTx/>
                        <a:buFontTx/>
                        <a:buNone/>
                        <a:tabLst/>
                        <a:defRPr/>
                      </a:pPr>
                      <a:r>
                        <a:rPr kumimoji="1" lang="en-US" altLang="ja-JP" sz="1200" b="0" u="none" dirty="0">
                          <a:solidFill>
                            <a:schemeClr val="tx1"/>
                          </a:solidFill>
                        </a:rPr>
                        <a:t>(</a:t>
                      </a:r>
                      <a:r>
                        <a:rPr kumimoji="1" lang="ja-JP" altLang="en-US" sz="1200" b="0" u="none" dirty="0">
                          <a:solidFill>
                            <a:schemeClr val="tx1"/>
                          </a:solidFill>
                        </a:rPr>
                        <a:t>うちヘイトスピーチに該当する案件：</a:t>
                      </a:r>
                      <a:r>
                        <a:rPr kumimoji="1" lang="en-US" altLang="ja-JP" sz="1200" b="0" u="none" dirty="0">
                          <a:solidFill>
                            <a:schemeClr val="tx1"/>
                          </a:solidFill>
                        </a:rPr>
                        <a:t>11</a:t>
                      </a:r>
                      <a:r>
                        <a:rPr kumimoji="1" lang="ja-JP" altLang="en-US" sz="1200" b="0" u="none" dirty="0">
                          <a:solidFill>
                            <a:schemeClr val="tx1"/>
                          </a:solidFill>
                        </a:rPr>
                        <a:t>件</a:t>
                      </a:r>
                      <a:r>
                        <a:rPr kumimoji="1" lang="en-US" altLang="ja-JP" sz="1200" b="0" u="none" dirty="0">
                          <a:solidFill>
                            <a:schemeClr val="tx1"/>
                          </a:solidFill>
                        </a:rPr>
                        <a:t>)</a:t>
                      </a:r>
                    </a:p>
                    <a:p>
                      <a:pPr marL="0" marR="0" lvl="0" indent="0" algn="just" defTabSz="914400" rtl="0" eaLnBrk="1" fontAlgn="auto" latinLnBrk="0" hangingPunct="1">
                        <a:lnSpc>
                          <a:spcPct val="100000"/>
                        </a:lnSpc>
                        <a:spcBef>
                          <a:spcPts val="0"/>
                        </a:spcBef>
                        <a:spcAft>
                          <a:spcPts val="0"/>
                        </a:spcAft>
                        <a:buClrTx/>
                        <a:buSzTx/>
                        <a:buFontTx/>
                        <a:buNone/>
                        <a:tabLst/>
                        <a:defRPr/>
                      </a:pPr>
                      <a:endParaRPr kumimoji="1" lang="en-US" altLang="ja-JP" sz="1200" b="0" u="none" dirty="0">
                        <a:solidFill>
                          <a:schemeClr val="tx1"/>
                        </a:solidFill>
                      </a:endParaRPr>
                    </a:p>
                    <a:p>
                      <a:pPr marL="0" marR="0" lvl="0" indent="0" algn="just" defTabSz="914400" rtl="0" eaLnBrk="1" fontAlgn="auto" latinLnBrk="0" hangingPunct="1">
                        <a:lnSpc>
                          <a:spcPct val="100000"/>
                        </a:lnSpc>
                        <a:spcBef>
                          <a:spcPts val="0"/>
                        </a:spcBef>
                        <a:spcAft>
                          <a:spcPts val="0"/>
                        </a:spcAft>
                        <a:buClrTx/>
                        <a:buSzTx/>
                        <a:buFontTx/>
                        <a:buNone/>
                        <a:tabLst/>
                        <a:defRPr/>
                      </a:pPr>
                      <a:r>
                        <a:rPr kumimoji="1" lang="ja-JP" altLang="en-US" sz="1200" b="0" u="none" dirty="0">
                          <a:solidFill>
                            <a:schemeClr val="tx1"/>
                          </a:solidFill>
                        </a:rPr>
                        <a:t>・ヘイトスピーチに該当する案件について、概要等の公表を行い、市民にヘイトスピーチの実態をつぶさに伝え啓発することで、申出件数、情報提供の着信通数ともに、初年度（</a:t>
                      </a:r>
                      <a:r>
                        <a:rPr kumimoji="1" lang="en-US" altLang="ja-JP" sz="1200" b="0" u="none" dirty="0">
                          <a:solidFill>
                            <a:schemeClr val="tx1"/>
                          </a:solidFill>
                        </a:rPr>
                        <a:t>2016</a:t>
                      </a:r>
                      <a:r>
                        <a:rPr kumimoji="1" lang="ja-JP" altLang="en-US" sz="1200" b="0" u="none" dirty="0">
                          <a:solidFill>
                            <a:schemeClr val="tx1"/>
                          </a:solidFill>
                        </a:rPr>
                        <a:t>年度）をピークに、その後、大幅に減少（年度平均で初年度の２割以下）</a:t>
                      </a:r>
                    </a:p>
                    <a:p>
                      <a:pPr marL="0" marR="0" lvl="0" indent="0" algn="just" defTabSz="914400" rtl="0" eaLnBrk="1" fontAlgn="auto" latinLnBrk="0" hangingPunct="1">
                        <a:lnSpc>
                          <a:spcPct val="100000"/>
                        </a:lnSpc>
                        <a:spcBef>
                          <a:spcPts val="0"/>
                        </a:spcBef>
                        <a:spcAft>
                          <a:spcPts val="0"/>
                        </a:spcAft>
                        <a:buClrTx/>
                        <a:buSzTx/>
                        <a:buFontTx/>
                        <a:buNone/>
                        <a:tabLst/>
                        <a:defRPr/>
                      </a:pPr>
                      <a:endParaRPr kumimoji="1" lang="ja-JP" altLang="en-US" sz="1200" b="0" u="none" dirty="0">
                        <a:solidFill>
                          <a:schemeClr val="tx1"/>
                        </a:solidFill>
                      </a:endParaRPr>
                    </a:p>
                    <a:p>
                      <a:pPr marL="0" marR="0" lvl="0" indent="0" algn="just" defTabSz="914400" rtl="0" eaLnBrk="1" fontAlgn="auto" latinLnBrk="0" hangingPunct="1">
                        <a:lnSpc>
                          <a:spcPct val="100000"/>
                        </a:lnSpc>
                        <a:spcBef>
                          <a:spcPts val="0"/>
                        </a:spcBef>
                        <a:spcAft>
                          <a:spcPts val="0"/>
                        </a:spcAft>
                        <a:buClrTx/>
                        <a:buSzTx/>
                        <a:buFontTx/>
                        <a:buNone/>
                        <a:tabLst/>
                        <a:defRPr/>
                      </a:pPr>
                      <a:r>
                        <a:rPr kumimoji="1" lang="ja-JP" altLang="en-US" sz="1200" b="0" u="none" dirty="0">
                          <a:solidFill>
                            <a:schemeClr val="tx1"/>
                          </a:solidFill>
                        </a:rPr>
                        <a:t>・条例の合憲性等に関する訴訟で勝訴（</a:t>
                      </a:r>
                      <a:r>
                        <a:rPr kumimoji="1" lang="en-US" altLang="ja-JP" sz="1200" b="0" u="none" dirty="0">
                          <a:solidFill>
                            <a:schemeClr val="tx1"/>
                          </a:solidFill>
                        </a:rPr>
                        <a:t>2022</a:t>
                      </a:r>
                      <a:r>
                        <a:rPr kumimoji="1" lang="ja-JP" altLang="en-US" sz="1200" b="0" u="none" dirty="0">
                          <a:solidFill>
                            <a:schemeClr val="tx1"/>
                          </a:solidFill>
                        </a:rPr>
                        <a:t>年２月</a:t>
                      </a:r>
                      <a:r>
                        <a:rPr kumimoji="1" lang="en-US" altLang="ja-JP" sz="1200" b="0" u="none" dirty="0">
                          <a:solidFill>
                            <a:schemeClr val="tx1"/>
                          </a:solidFill>
                        </a:rPr>
                        <a:t>15</a:t>
                      </a:r>
                      <a:r>
                        <a:rPr kumimoji="1" lang="ja-JP" altLang="en-US" sz="1200" b="0" u="none" dirty="0">
                          <a:solidFill>
                            <a:schemeClr val="tx1"/>
                          </a:solidFill>
                        </a:rPr>
                        <a:t>日 最高裁判決）</a:t>
                      </a:r>
                    </a:p>
                    <a:p>
                      <a:pPr marL="0" marR="0" lvl="0" indent="0" algn="just" defTabSz="914400" rtl="0" eaLnBrk="1" fontAlgn="auto" latinLnBrk="0" hangingPunct="1">
                        <a:lnSpc>
                          <a:spcPct val="100000"/>
                        </a:lnSpc>
                        <a:spcBef>
                          <a:spcPts val="0"/>
                        </a:spcBef>
                        <a:spcAft>
                          <a:spcPts val="0"/>
                        </a:spcAft>
                        <a:buClrTx/>
                        <a:buSzTx/>
                        <a:buFontTx/>
                        <a:buNone/>
                        <a:tabLst/>
                        <a:defRPr/>
                      </a:pPr>
                      <a:endParaRPr kumimoji="1" lang="en-US" altLang="ja-JP" sz="1200" b="0" u="none" dirty="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1"/>
                  </a:ext>
                </a:extLst>
              </a:tr>
            </a:tbl>
          </a:graphicData>
        </a:graphic>
      </p:graphicFrame>
      <p:sp>
        <p:nvSpPr>
          <p:cNvPr id="7" name="正方形/長方形 6"/>
          <p:cNvSpPr/>
          <p:nvPr/>
        </p:nvSpPr>
        <p:spPr>
          <a:xfrm>
            <a:off x="2843808" y="82214"/>
            <a:ext cx="907228" cy="259788"/>
          </a:xfrm>
          <a:prstGeom prst="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en-US" altLang="ja-JP" sz="1600" b="0" i="0" u="none" strike="noStrike" kern="1200" cap="none" spc="0" normalizeH="0" baseline="0" noProof="0" dirty="0" smtClean="0">
                <a:ln>
                  <a:noFill/>
                </a:ln>
                <a:solidFill>
                  <a:prstClr val="white"/>
                </a:solidFill>
                <a:effectLst/>
                <a:uLnTx/>
                <a:uFillTx/>
                <a:latin typeface="BIZ UDゴシック" panose="020B0400000000000000" pitchFamily="49" charset="-128"/>
                <a:ea typeface="BIZ UDゴシック" panose="020B0400000000000000" pitchFamily="49" charset="-128"/>
              </a:rPr>
              <a:t>〔</a:t>
            </a:r>
            <a:r>
              <a:rPr kumimoji="1" lang="ja-JP" altLang="en-US" sz="1600" b="0" i="0" u="none" strike="noStrike" kern="1200" cap="none" spc="0" normalizeH="0" baseline="0" noProof="0" dirty="0" smtClean="0">
                <a:ln>
                  <a:noFill/>
                </a:ln>
                <a:solidFill>
                  <a:prstClr val="white"/>
                </a:solidFill>
                <a:effectLst/>
                <a:uLnTx/>
                <a:uFillTx/>
                <a:latin typeface="BIZ UDゴシック" panose="020B0400000000000000" pitchFamily="49" charset="-128"/>
                <a:ea typeface="BIZ UDゴシック" panose="020B0400000000000000" pitchFamily="49" charset="-128"/>
              </a:rPr>
              <a:t>追加</a:t>
            </a:r>
            <a:r>
              <a:rPr kumimoji="1" lang="en-US" altLang="ja-JP" sz="1600" b="0" i="0" u="none" strike="noStrike" kern="1200" cap="none" spc="0" normalizeH="0" baseline="0" noProof="0" dirty="0" smtClean="0">
                <a:ln>
                  <a:noFill/>
                </a:ln>
                <a:solidFill>
                  <a:prstClr val="white"/>
                </a:solidFill>
                <a:effectLst/>
                <a:uLnTx/>
                <a:uFillTx/>
                <a:latin typeface="BIZ UDゴシック" panose="020B0400000000000000" pitchFamily="49" charset="-128"/>
                <a:ea typeface="BIZ UDゴシック" panose="020B0400000000000000" pitchFamily="49" charset="-128"/>
              </a:rPr>
              <a:t>〕</a:t>
            </a:r>
            <a:endParaRPr kumimoji="1" lang="ja-JP" altLang="en-US" sz="1600" b="0" i="0" u="none"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endParaRPr>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354</a:t>
            </a:fld>
            <a:endParaRPr lang="ja-JP" altLang="en-US"/>
          </a:p>
        </p:txBody>
      </p:sp>
    </p:spTree>
    <p:extLst>
      <p:ext uri="{BB962C8B-B14F-4D97-AF65-F5344CB8AC3E}">
        <p14:creationId xmlns:p14="http://schemas.microsoft.com/office/powerpoint/2010/main" val="3485067460"/>
      </p:ext>
    </p:extLst>
  </p:cSld>
  <p:clrMapOvr>
    <a:masterClrMapping/>
  </p:clrMapOvr>
</p:sld>
</file>

<file path=ppt/slides/slide3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テキスト ボックス 3"/>
          <p:cNvSpPr txBox="1"/>
          <p:nvPr/>
        </p:nvSpPr>
        <p:spPr>
          <a:xfrm>
            <a:off x="0" y="0"/>
            <a:ext cx="2699792" cy="338554"/>
          </a:xfrm>
          <a:prstGeom prst="rect">
            <a:avLst/>
          </a:prstGeom>
          <a:noFill/>
        </p:spPr>
        <p:txBody>
          <a:bodyPr wrap="square" rtlCol="0">
            <a:spAutoFit/>
          </a:bodyPr>
          <a:lstStyle/>
          <a:p>
            <a:r>
              <a:rPr lang="ja-JP" altLang="en-US" sz="1600" u="sng" dirty="0">
                <a:latin typeface="BIZ UDゴシック" panose="020B0400000000000000" pitchFamily="49" charset="-128"/>
                <a:ea typeface="BIZ UDゴシック" panose="020B0400000000000000" pitchFamily="49" charset="-128"/>
              </a:rPr>
              <a:t>ダイバーシティ（その３）</a:t>
            </a:r>
            <a:endParaRPr kumimoji="1" lang="en-US" altLang="ja-JP" sz="1600" dirty="0">
              <a:latin typeface="BIZ UDゴシック" panose="020B0400000000000000" pitchFamily="49" charset="-128"/>
              <a:ea typeface="BIZ UDゴシック" panose="020B0400000000000000" pitchFamily="49" charset="-128"/>
            </a:endParaRPr>
          </a:p>
        </p:txBody>
      </p:sp>
      <p:sp>
        <p:nvSpPr>
          <p:cNvPr id="5" name="テキスト ボックス 4"/>
          <p:cNvSpPr txBox="1"/>
          <p:nvPr/>
        </p:nvSpPr>
        <p:spPr>
          <a:xfrm>
            <a:off x="0" y="476672"/>
            <a:ext cx="2411760" cy="3600986"/>
          </a:xfrm>
          <a:prstGeom prst="rect">
            <a:avLst/>
          </a:prstGeom>
          <a:noFill/>
        </p:spPr>
        <p:txBody>
          <a:bodyPr wrap="square" rtlCol="0">
            <a:spAutoFit/>
          </a:bodyPr>
          <a:lstStyle/>
          <a:p>
            <a:r>
              <a:rPr kumimoji="1" lang="ja-JP" altLang="en-US" sz="1200" dirty="0">
                <a:latin typeface="BIZ UDゴシック" panose="020B0400000000000000" pitchFamily="49" charset="-128"/>
                <a:ea typeface="BIZ UDゴシック" panose="020B0400000000000000" pitchFamily="49" charset="-128"/>
              </a:rPr>
              <a:t>①分野：　－</a:t>
            </a:r>
            <a:endParaRPr kumimoji="1" lang="en-US" altLang="ja-JP" sz="1200" dirty="0">
              <a:latin typeface="BIZ UDゴシック" panose="020B0400000000000000" pitchFamily="49" charset="-128"/>
              <a:ea typeface="BIZ UDゴシック" panose="020B0400000000000000" pitchFamily="49" charset="-128"/>
            </a:endParaRPr>
          </a:p>
          <a:p>
            <a:endParaRPr lang="en-US" altLang="ja-JP" sz="1200" dirty="0">
              <a:latin typeface="BIZ UDゴシック" panose="020B0400000000000000" pitchFamily="49" charset="-128"/>
              <a:ea typeface="BIZ UDゴシック" panose="020B0400000000000000" pitchFamily="49" charset="-128"/>
            </a:endParaRPr>
          </a:p>
          <a:p>
            <a:r>
              <a:rPr kumimoji="1" lang="ja-JP" altLang="en-US" sz="1200" dirty="0">
                <a:latin typeface="BIZ UDゴシック" panose="020B0400000000000000" pitchFamily="49" charset="-128"/>
                <a:ea typeface="BIZ UDゴシック" panose="020B0400000000000000" pitchFamily="49" charset="-128"/>
              </a:rPr>
              <a:t>②タイプ</a:t>
            </a:r>
            <a:endParaRPr kumimoji="1" lang="en-US" altLang="ja-JP" sz="1200" dirty="0">
              <a:latin typeface="BIZ UDゴシック" panose="020B0400000000000000" pitchFamily="49" charset="-128"/>
              <a:ea typeface="BIZ UDゴシック" panose="020B0400000000000000" pitchFamily="49" charset="-128"/>
            </a:endParaRPr>
          </a:p>
          <a:p>
            <a:r>
              <a:rPr lang="ja-JP" altLang="en-US" sz="1200" dirty="0">
                <a:latin typeface="BIZ UDゴシック" panose="020B0400000000000000" pitchFamily="49" charset="-128"/>
                <a:ea typeface="BIZ UDゴシック" panose="020B0400000000000000" pitchFamily="49" charset="-128"/>
              </a:rPr>
              <a:t>　　☑　政策イノベーション</a:t>
            </a:r>
            <a:endParaRPr lang="en-US" altLang="ja-JP" sz="1200" dirty="0">
              <a:latin typeface="BIZ UDゴシック" panose="020B0400000000000000" pitchFamily="49" charset="-128"/>
              <a:ea typeface="BIZ UDゴシック" panose="020B0400000000000000" pitchFamily="49" charset="-128"/>
            </a:endParaRPr>
          </a:p>
          <a:p>
            <a:r>
              <a:rPr kumimoji="1" lang="ja-JP" altLang="en-US" sz="1200" dirty="0">
                <a:latin typeface="BIZ UDゴシック" panose="020B0400000000000000" pitchFamily="49" charset="-128"/>
                <a:ea typeface="BIZ UDゴシック" panose="020B0400000000000000" pitchFamily="49" charset="-128"/>
              </a:rPr>
              <a:t>　　</a:t>
            </a:r>
            <a:r>
              <a:rPr lang="ja-JP" altLang="en-US" sz="1200" dirty="0">
                <a:latin typeface="BIZ UDゴシック" panose="020B0400000000000000" pitchFamily="49" charset="-128"/>
                <a:ea typeface="BIZ UDゴシック" panose="020B0400000000000000" pitchFamily="49" charset="-128"/>
              </a:rPr>
              <a:t>□　</a:t>
            </a:r>
            <a:r>
              <a:rPr kumimoji="1" lang="ja-JP" altLang="en-US" sz="1200" dirty="0">
                <a:latin typeface="BIZ UDゴシック" panose="020B0400000000000000" pitchFamily="49" charset="-128"/>
                <a:ea typeface="BIZ UDゴシック" panose="020B0400000000000000" pitchFamily="49" charset="-128"/>
              </a:rPr>
              <a:t>執行の刷新</a:t>
            </a:r>
            <a:endParaRPr kumimoji="1" lang="en-US" altLang="ja-JP" sz="1200" dirty="0">
              <a:latin typeface="BIZ UDゴシック" panose="020B0400000000000000" pitchFamily="49" charset="-128"/>
              <a:ea typeface="BIZ UDゴシック" panose="020B0400000000000000" pitchFamily="49" charset="-128"/>
            </a:endParaRPr>
          </a:p>
          <a:p>
            <a:endParaRPr lang="en-US" altLang="ja-JP" sz="1200" dirty="0">
              <a:latin typeface="BIZ UDゴシック" panose="020B0400000000000000" pitchFamily="49" charset="-128"/>
              <a:ea typeface="BIZ UDゴシック" panose="020B0400000000000000" pitchFamily="49" charset="-128"/>
            </a:endParaRPr>
          </a:p>
          <a:p>
            <a:r>
              <a:rPr lang="ja-JP" altLang="en-US" sz="1200" dirty="0">
                <a:latin typeface="BIZ UDゴシック" panose="020B0400000000000000" pitchFamily="49" charset="-128"/>
                <a:ea typeface="BIZ UDゴシック" panose="020B0400000000000000" pitchFamily="49" charset="-128"/>
              </a:rPr>
              <a:t>③改革スタイル</a:t>
            </a:r>
            <a:endParaRPr lang="en-US" altLang="ja-JP" sz="1200" dirty="0">
              <a:latin typeface="BIZ UDゴシック" panose="020B0400000000000000" pitchFamily="49" charset="-128"/>
              <a:ea typeface="BIZ UDゴシック" panose="020B0400000000000000" pitchFamily="49" charset="-128"/>
            </a:endParaRPr>
          </a:p>
          <a:p>
            <a:r>
              <a:rPr lang="ja-JP" altLang="en-US" sz="1200" dirty="0">
                <a:latin typeface="BIZ UDゴシック" panose="020B0400000000000000" pitchFamily="49" charset="-128"/>
                <a:ea typeface="BIZ UDゴシック" panose="020B0400000000000000" pitchFamily="49" charset="-128"/>
              </a:rPr>
              <a:t>　  □ 　投資・予算</a:t>
            </a:r>
            <a:endParaRPr lang="en-US" altLang="ja-JP" sz="1200" dirty="0">
              <a:latin typeface="BIZ UDゴシック" panose="020B0400000000000000" pitchFamily="49" charset="-128"/>
              <a:ea typeface="BIZ UDゴシック" panose="020B0400000000000000" pitchFamily="49" charset="-128"/>
            </a:endParaRPr>
          </a:p>
          <a:p>
            <a:r>
              <a:rPr lang="ja-JP" altLang="en-US" sz="1200" dirty="0">
                <a:latin typeface="BIZ UDゴシック" panose="020B0400000000000000" pitchFamily="49" charset="-128"/>
                <a:ea typeface="BIZ UDゴシック" panose="020B0400000000000000" pitchFamily="49" charset="-128"/>
              </a:rPr>
              <a:t>　　☑ 　条例・規則・運用ﾙｰﾙ</a:t>
            </a:r>
            <a:endParaRPr lang="en-US" altLang="ja-JP" sz="1200" dirty="0">
              <a:latin typeface="BIZ UDゴシック" panose="020B0400000000000000" pitchFamily="49" charset="-128"/>
              <a:ea typeface="BIZ UDゴシック" panose="020B0400000000000000" pitchFamily="49" charset="-128"/>
            </a:endParaRPr>
          </a:p>
          <a:p>
            <a:r>
              <a:rPr lang="ja-JP" altLang="en-US" sz="1200" dirty="0">
                <a:latin typeface="BIZ UDゴシック" panose="020B0400000000000000" pitchFamily="49" charset="-128"/>
                <a:ea typeface="BIZ UDゴシック" panose="020B0400000000000000" pitchFamily="49" charset="-128"/>
              </a:rPr>
              <a:t>　　□　組織・経営形態</a:t>
            </a:r>
            <a:endParaRPr lang="en-US" altLang="ja-JP" sz="1200" dirty="0">
              <a:latin typeface="BIZ UDゴシック" panose="020B0400000000000000" pitchFamily="49" charset="-128"/>
              <a:ea typeface="BIZ UDゴシック" panose="020B0400000000000000" pitchFamily="49" charset="-128"/>
            </a:endParaRPr>
          </a:p>
          <a:p>
            <a:r>
              <a:rPr lang="ja-JP" altLang="en-US" sz="1200" dirty="0">
                <a:latin typeface="BIZ UDゴシック" panose="020B0400000000000000" pitchFamily="49" charset="-128"/>
                <a:ea typeface="BIZ UDゴシック" panose="020B0400000000000000" pitchFamily="49" charset="-128"/>
              </a:rPr>
              <a:t>　　□　権限移譲</a:t>
            </a:r>
            <a:endParaRPr lang="en-US" altLang="ja-JP" sz="1200" dirty="0">
              <a:latin typeface="BIZ UDゴシック" panose="020B0400000000000000" pitchFamily="49" charset="-128"/>
              <a:ea typeface="BIZ UDゴシック" panose="020B0400000000000000" pitchFamily="49" charset="-128"/>
            </a:endParaRPr>
          </a:p>
          <a:p>
            <a:endParaRPr kumimoji="1" lang="en-US" altLang="ja-JP" sz="1200" dirty="0">
              <a:latin typeface="BIZ UDゴシック" panose="020B0400000000000000" pitchFamily="49" charset="-128"/>
              <a:ea typeface="BIZ UDゴシック" panose="020B0400000000000000" pitchFamily="49" charset="-128"/>
            </a:endParaRPr>
          </a:p>
          <a:p>
            <a:r>
              <a:rPr lang="ja-JP" altLang="en-US" sz="1200" dirty="0">
                <a:latin typeface="BIZ UDゴシック" panose="020B0400000000000000" pitchFamily="49" charset="-128"/>
                <a:ea typeface="BIZ UDゴシック" panose="020B0400000000000000" pitchFamily="49" charset="-128"/>
              </a:rPr>
              <a:t>④担当部局</a:t>
            </a:r>
            <a:endParaRPr lang="en-US" altLang="ja-JP" sz="1200" dirty="0">
              <a:latin typeface="BIZ UDゴシック" panose="020B0400000000000000" pitchFamily="49" charset="-128"/>
              <a:ea typeface="BIZ UDゴシック" panose="020B0400000000000000" pitchFamily="49" charset="-128"/>
            </a:endParaRPr>
          </a:p>
          <a:p>
            <a:r>
              <a:rPr kumimoji="1" lang="ja-JP" altLang="en-US" sz="1200" dirty="0">
                <a:latin typeface="BIZ UDゴシック" panose="020B0400000000000000" pitchFamily="49" charset="-128"/>
                <a:ea typeface="BIZ UDゴシック" panose="020B0400000000000000" pitchFamily="49" charset="-128"/>
              </a:rPr>
              <a:t>　　市　</a:t>
            </a:r>
            <a:r>
              <a:rPr lang="ja-JP" altLang="en-US" sz="1200" dirty="0">
                <a:latin typeface="BIZ UDゴシック" panose="020B0400000000000000" pitchFamily="49" charset="-128"/>
                <a:ea typeface="BIZ UDゴシック" panose="020B0400000000000000" pitchFamily="49" charset="-128"/>
              </a:rPr>
              <a:t>市民</a:t>
            </a:r>
            <a:r>
              <a:rPr kumimoji="1" lang="ja-JP" altLang="en-US" sz="1200" dirty="0">
                <a:latin typeface="BIZ UDゴシック" panose="020B0400000000000000" pitchFamily="49" charset="-128"/>
                <a:ea typeface="BIZ UDゴシック" panose="020B0400000000000000" pitchFamily="49" charset="-128"/>
              </a:rPr>
              <a:t>局</a:t>
            </a:r>
            <a:endParaRPr kumimoji="1" lang="en-US" altLang="ja-JP" sz="1200" dirty="0">
              <a:latin typeface="BIZ UDゴシック" panose="020B0400000000000000" pitchFamily="49" charset="-128"/>
              <a:ea typeface="BIZ UDゴシック" panose="020B0400000000000000" pitchFamily="49" charset="-128"/>
            </a:endParaRPr>
          </a:p>
          <a:p>
            <a:endParaRPr kumimoji="1" lang="en-US" altLang="ja-JP" sz="1200" dirty="0">
              <a:latin typeface="BIZ UDゴシック" panose="020B0400000000000000" pitchFamily="49" charset="-128"/>
              <a:ea typeface="BIZ UDゴシック" panose="020B0400000000000000" pitchFamily="49" charset="-128"/>
            </a:endParaRPr>
          </a:p>
          <a:p>
            <a:r>
              <a:rPr lang="ja-JP" altLang="en-US" sz="1200" dirty="0">
                <a:latin typeface="BIZ UDゴシック" panose="020B0400000000000000" pitchFamily="49" charset="-128"/>
                <a:ea typeface="BIZ UDゴシック" panose="020B0400000000000000" pitchFamily="49" charset="-128"/>
              </a:rPr>
              <a:t>⑤時期</a:t>
            </a:r>
            <a:endParaRPr lang="en-US" altLang="ja-JP" sz="1200" dirty="0">
              <a:latin typeface="BIZ UDゴシック" panose="020B0400000000000000" pitchFamily="49" charset="-128"/>
              <a:ea typeface="BIZ UDゴシック" panose="020B0400000000000000" pitchFamily="49" charset="-128"/>
            </a:endParaRPr>
          </a:p>
          <a:p>
            <a:r>
              <a:rPr kumimoji="1" lang="ja-JP" altLang="en-US" sz="1200" dirty="0">
                <a:latin typeface="BIZ UDゴシック" panose="020B0400000000000000" pitchFamily="49" charset="-128"/>
                <a:ea typeface="BIZ UDゴシック" panose="020B0400000000000000" pitchFamily="49" charset="-128"/>
              </a:rPr>
              <a:t>　</a:t>
            </a:r>
            <a:r>
              <a:rPr lang="ja-JP" altLang="en-US" sz="1200" dirty="0">
                <a:latin typeface="BIZ UDゴシック" panose="020B0400000000000000" pitchFamily="49" charset="-128"/>
                <a:ea typeface="BIZ UDゴシック" panose="020B0400000000000000" pitchFamily="49" charset="-128"/>
              </a:rPr>
              <a:t>公的な証明制度の創設（パートナーシップ宣誓証明制度）（</a:t>
            </a:r>
            <a:r>
              <a:rPr lang="en-US" altLang="ja-JP" sz="1200" dirty="0">
                <a:latin typeface="BIZ UDゴシック" panose="020B0400000000000000" pitchFamily="49" charset="-128"/>
                <a:ea typeface="BIZ UDゴシック" panose="020B0400000000000000" pitchFamily="49" charset="-128"/>
              </a:rPr>
              <a:t>2018</a:t>
            </a:r>
            <a:r>
              <a:rPr lang="ja-JP" altLang="en-US" sz="1200" dirty="0">
                <a:latin typeface="BIZ UDゴシック" panose="020B0400000000000000" pitchFamily="49" charset="-128"/>
                <a:ea typeface="BIZ UDゴシック" panose="020B0400000000000000" pitchFamily="49" charset="-128"/>
              </a:rPr>
              <a:t>年～）以降順次実施</a:t>
            </a:r>
          </a:p>
        </p:txBody>
      </p:sp>
      <p:graphicFrame>
        <p:nvGraphicFramePr>
          <p:cNvPr id="6" name="表 5"/>
          <p:cNvGraphicFramePr>
            <a:graphicFrameLocks noGrp="1"/>
          </p:cNvGraphicFramePr>
          <p:nvPr/>
        </p:nvGraphicFramePr>
        <p:xfrm>
          <a:off x="2339752" y="476672"/>
          <a:ext cx="6696744" cy="6088134"/>
        </p:xfrm>
        <a:graphic>
          <a:graphicData uri="http://schemas.openxmlformats.org/drawingml/2006/table">
            <a:tbl>
              <a:tblPr firstRow="1">
                <a:tableStyleId>{5C22544A-7EE6-4342-B048-85BDC9FD1C3A}</a:tableStyleId>
              </a:tblPr>
              <a:tblGrid>
                <a:gridCol w="1296144">
                  <a:extLst>
                    <a:ext uri="{9D8B030D-6E8A-4147-A177-3AD203B41FA5}">
                      <a16:colId xmlns:a16="http://schemas.microsoft.com/office/drawing/2014/main" val="20000"/>
                    </a:ext>
                  </a:extLst>
                </a:gridCol>
                <a:gridCol w="1368152">
                  <a:extLst>
                    <a:ext uri="{9D8B030D-6E8A-4147-A177-3AD203B41FA5}">
                      <a16:colId xmlns:a16="http://schemas.microsoft.com/office/drawing/2014/main" val="20001"/>
                    </a:ext>
                  </a:extLst>
                </a:gridCol>
                <a:gridCol w="2358262">
                  <a:extLst>
                    <a:ext uri="{9D8B030D-6E8A-4147-A177-3AD203B41FA5}">
                      <a16:colId xmlns:a16="http://schemas.microsoft.com/office/drawing/2014/main" val="20002"/>
                    </a:ext>
                  </a:extLst>
                </a:gridCol>
                <a:gridCol w="1674186">
                  <a:extLst>
                    <a:ext uri="{9D8B030D-6E8A-4147-A177-3AD203B41FA5}">
                      <a16:colId xmlns:a16="http://schemas.microsoft.com/office/drawing/2014/main" val="20003"/>
                    </a:ext>
                  </a:extLst>
                </a:gridCol>
              </a:tblGrid>
              <a:tr h="525534">
                <a:tc>
                  <a:txBody>
                    <a:bodyPr/>
                    <a:lstStyle/>
                    <a:p>
                      <a:pPr algn="ctr"/>
                      <a:r>
                        <a:rPr kumimoji="1" lang="ja-JP" altLang="en-US" sz="1400" dirty="0"/>
                        <a:t>改革前の課題</a:t>
                      </a:r>
                      <a:endParaRPr kumimoji="1" lang="en-US" altLang="ja-JP" sz="1400" dirty="0"/>
                    </a:p>
                    <a:p>
                      <a:pPr algn="ctr"/>
                      <a:r>
                        <a:rPr kumimoji="1" lang="ja-JP" altLang="en-US" sz="1400" dirty="0"/>
                        <a:t>（</a:t>
                      </a:r>
                      <a:r>
                        <a:rPr kumimoji="1" lang="en-US" altLang="ja-JP" sz="1400" dirty="0"/>
                        <a:t>Why</a:t>
                      </a:r>
                      <a:r>
                        <a:rPr kumimoji="1" lang="ja-JP" altLang="en-US" sz="1400" dirty="0"/>
                        <a:t>）</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ja-JP" altLang="en-US" sz="1400" dirty="0"/>
                        <a:t>改革の方向性</a:t>
                      </a:r>
                      <a:endParaRPr kumimoji="1" lang="en-US" altLang="ja-JP" sz="1400" dirty="0"/>
                    </a:p>
                    <a:p>
                      <a:pPr algn="ctr"/>
                      <a:r>
                        <a:rPr kumimoji="1" lang="ja-JP" altLang="en-US" sz="1400" dirty="0"/>
                        <a:t>（</a:t>
                      </a:r>
                      <a:r>
                        <a:rPr kumimoji="1" lang="en-US" altLang="ja-JP" sz="1400" dirty="0"/>
                        <a:t>Vision</a:t>
                      </a:r>
                      <a:r>
                        <a:rPr kumimoji="1" lang="ja-JP" altLang="en-US" sz="1400" dirty="0"/>
                        <a:t>）</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ja-JP" altLang="en-US" sz="1400" dirty="0"/>
                        <a:t>何をどう改革したか</a:t>
                      </a:r>
                      <a:endParaRPr kumimoji="1" lang="en-US" altLang="ja-JP" sz="1400" dirty="0"/>
                    </a:p>
                    <a:p>
                      <a:pPr algn="ctr"/>
                      <a:r>
                        <a:rPr kumimoji="1" lang="ja-JP" altLang="en-US" sz="1400" dirty="0"/>
                        <a:t>（</a:t>
                      </a:r>
                      <a:r>
                        <a:rPr kumimoji="1" lang="en-US" altLang="ja-JP" sz="1400" dirty="0"/>
                        <a:t>What</a:t>
                      </a:r>
                      <a:r>
                        <a:rPr kumimoji="1" lang="ja-JP" altLang="en-US" sz="1400" dirty="0"/>
                        <a:t>）</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ja-JP" altLang="en-US" sz="1400" dirty="0"/>
                        <a:t>主な成果</a:t>
                      </a:r>
                      <a:endParaRPr kumimoji="1" lang="en-US" altLang="ja-JP" sz="1400" dirty="0"/>
                    </a:p>
                    <a:p>
                      <a:pPr algn="ctr"/>
                      <a:r>
                        <a:rPr kumimoji="1" lang="ja-JP" altLang="en-US" sz="1400" dirty="0"/>
                        <a:t>（</a:t>
                      </a:r>
                      <a:r>
                        <a:rPr kumimoji="1" lang="en-US" altLang="ja-JP" sz="1400" dirty="0"/>
                        <a:t>Outcome</a:t>
                      </a:r>
                      <a:r>
                        <a:rPr kumimoji="1" lang="ja-JP" altLang="en-US" sz="1400" dirty="0"/>
                        <a:t>）</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0"/>
                  </a:ext>
                </a:extLst>
              </a:tr>
              <a:tr h="5523138">
                <a:tc>
                  <a:txBody>
                    <a:bodyPr/>
                    <a:lstStyle/>
                    <a:p>
                      <a:pPr algn="just"/>
                      <a:r>
                        <a:rPr kumimoji="1" lang="en-US" altLang="ja-JP" sz="1200" b="1" u="none" kern="1200" noProof="0" dirty="0">
                          <a:solidFill>
                            <a:schemeClr val="tx1"/>
                          </a:solidFill>
                          <a:latin typeface="+mn-lt"/>
                          <a:ea typeface="+mn-ea"/>
                          <a:cs typeface="+mn-cs"/>
                        </a:rPr>
                        <a:t>LGBT</a:t>
                      </a:r>
                      <a:r>
                        <a:rPr kumimoji="1" lang="ja-JP" altLang="en-US" sz="1200" b="1" u="none" kern="1200" noProof="0" dirty="0">
                          <a:solidFill>
                            <a:schemeClr val="tx1"/>
                          </a:solidFill>
                          <a:latin typeface="+mn-lt"/>
                          <a:ea typeface="+mn-ea"/>
                          <a:cs typeface="+mn-cs"/>
                        </a:rPr>
                        <a:t>などの性的マイノリティ支援</a:t>
                      </a:r>
                      <a:endParaRPr kumimoji="1" lang="en-US" altLang="ja-JP" sz="1200" b="1" u="none" kern="1200" noProof="0" dirty="0">
                        <a:solidFill>
                          <a:schemeClr val="tx1"/>
                        </a:solidFill>
                        <a:latin typeface="+mn-lt"/>
                        <a:ea typeface="+mn-ea"/>
                        <a:cs typeface="+mn-cs"/>
                      </a:endParaRPr>
                    </a:p>
                    <a:p>
                      <a:pPr algn="just"/>
                      <a:r>
                        <a:rPr kumimoji="1" lang="ja-JP" altLang="en-US" sz="1200" b="0" u="none" kern="1200" noProof="0" dirty="0">
                          <a:solidFill>
                            <a:schemeClr val="tx1"/>
                          </a:solidFill>
                          <a:latin typeface="+mn-lt"/>
                          <a:ea typeface="+mn-ea"/>
                          <a:cs typeface="+mn-cs"/>
                        </a:rPr>
                        <a:t>・</a:t>
                      </a:r>
                      <a:r>
                        <a:rPr kumimoji="1" lang="en-US" altLang="ja-JP" sz="1200" b="0" u="none" kern="1200" noProof="0" dirty="0">
                          <a:solidFill>
                            <a:schemeClr val="tx1"/>
                          </a:solidFill>
                          <a:latin typeface="+mn-lt"/>
                          <a:ea typeface="+mn-ea"/>
                          <a:cs typeface="+mn-cs"/>
                        </a:rPr>
                        <a:t>LGBT</a:t>
                      </a:r>
                      <a:r>
                        <a:rPr kumimoji="1" lang="ja-JP" altLang="en-US" sz="1200" b="0" u="none" kern="1200" noProof="0" dirty="0">
                          <a:solidFill>
                            <a:schemeClr val="tx1"/>
                          </a:solidFill>
                          <a:latin typeface="+mn-lt"/>
                          <a:ea typeface="+mn-ea"/>
                          <a:cs typeface="+mn-cs"/>
                        </a:rPr>
                        <a:t>などの性的マイノリティが</a:t>
                      </a:r>
                    </a:p>
                    <a:p>
                      <a:pPr algn="just"/>
                      <a:r>
                        <a:rPr kumimoji="1" lang="ja-JP" altLang="en-US" sz="1200" b="0" u="none" kern="1200" noProof="0" dirty="0">
                          <a:solidFill>
                            <a:schemeClr val="tx1"/>
                          </a:solidFill>
                          <a:latin typeface="+mn-lt"/>
                          <a:ea typeface="+mn-ea"/>
                          <a:cs typeface="+mn-cs"/>
                        </a:rPr>
                        <a:t>生きづらさを感じ、周囲から差別的な扱いを受けるなど性の多様性についての理解が進んでいない</a:t>
                      </a:r>
                      <a:endParaRPr kumimoji="1" lang="en-US" altLang="ja-JP" sz="1200" b="0" u="none" kern="1200" dirty="0">
                        <a:solidFill>
                          <a:schemeClr val="tx1"/>
                        </a:solidFill>
                        <a:latin typeface="+mn-lt"/>
                        <a:ea typeface="+mn-ea"/>
                        <a:cs typeface="+mn-cs"/>
                      </a:endParaRPr>
                    </a:p>
                    <a:p>
                      <a:pPr algn="just"/>
                      <a:endParaRPr kumimoji="1" lang="en-US" altLang="ja-JP" sz="1200" b="0" u="none" kern="1200" dirty="0">
                        <a:solidFill>
                          <a:schemeClr val="tx1"/>
                        </a:solidFill>
                        <a:latin typeface="+mn-lt"/>
                        <a:ea typeface="+mn-ea"/>
                        <a:cs typeface="+mn-cs"/>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just" fontAlgn="ctr"/>
                      <a:endParaRPr kumimoji="1" lang="en-US" altLang="ja-JP" sz="1200" b="0" u="none" kern="1200" dirty="0">
                        <a:solidFill>
                          <a:schemeClr val="tx1"/>
                        </a:solidFill>
                        <a:latin typeface="+mn-lt"/>
                        <a:ea typeface="+mn-ea"/>
                        <a:cs typeface="+mn-cs"/>
                      </a:endParaRPr>
                    </a:p>
                    <a:p>
                      <a:pPr algn="just" fontAlgn="ctr"/>
                      <a:endParaRPr kumimoji="1" lang="en-US" altLang="ja-JP" sz="1200" b="0" u="none" kern="1200" dirty="0">
                        <a:solidFill>
                          <a:schemeClr val="tx1"/>
                        </a:solidFill>
                        <a:latin typeface="+mn-lt"/>
                        <a:ea typeface="+mn-ea"/>
                        <a:cs typeface="+mn-cs"/>
                      </a:endParaRPr>
                    </a:p>
                    <a:p>
                      <a:pPr algn="just" fontAlgn="ctr"/>
                      <a:r>
                        <a:rPr kumimoji="1" lang="ja-JP" altLang="en-US" sz="1200" b="0" u="none" kern="1200" dirty="0">
                          <a:solidFill>
                            <a:schemeClr val="tx1"/>
                          </a:solidFill>
                          <a:latin typeface="+mn-lt"/>
                          <a:ea typeface="+mn-ea"/>
                          <a:cs typeface="+mn-cs"/>
                        </a:rPr>
                        <a:t>・性のあり方に関係なく、だれもがありのまま受け入れられ、自分らしく生きることができる社会をめざし、性のあり方の多様性についての理解を深める</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just"/>
                      <a:endParaRPr kumimoji="1" lang="en-US" altLang="ja-JP" sz="1200" b="0" u="sng" kern="1200" dirty="0">
                        <a:solidFill>
                          <a:schemeClr val="tx1"/>
                        </a:solidFill>
                        <a:latin typeface="+mn-lt"/>
                        <a:ea typeface="+mn-ea"/>
                        <a:cs typeface="+mn-cs"/>
                      </a:endParaRPr>
                    </a:p>
                    <a:p>
                      <a:pPr algn="just"/>
                      <a:endParaRPr kumimoji="1" lang="en-US" altLang="ja-JP" sz="1200" b="0" u="sng" kern="1200" dirty="0">
                        <a:solidFill>
                          <a:schemeClr val="tx1"/>
                        </a:solidFill>
                        <a:latin typeface="+mn-lt"/>
                        <a:ea typeface="+mn-ea"/>
                        <a:cs typeface="+mn-cs"/>
                      </a:endParaRPr>
                    </a:p>
                    <a:p>
                      <a:pPr algn="just"/>
                      <a:r>
                        <a:rPr kumimoji="1" lang="ja-JP" altLang="en-US" sz="1200" b="0" u="sng" kern="1200" dirty="0">
                          <a:solidFill>
                            <a:schemeClr val="tx1"/>
                          </a:solidFill>
                          <a:latin typeface="+mn-lt"/>
                          <a:ea typeface="+mn-ea"/>
                          <a:cs typeface="+mn-cs"/>
                        </a:rPr>
                        <a:t>・公的な証明制度の創設（パートナーシップ宣誓証明制度）（</a:t>
                      </a:r>
                      <a:r>
                        <a:rPr kumimoji="1" lang="en-US" altLang="ja-JP" sz="1200" b="0" u="sng" kern="1200" dirty="0">
                          <a:solidFill>
                            <a:schemeClr val="tx1"/>
                          </a:solidFill>
                          <a:latin typeface="+mn-lt"/>
                          <a:ea typeface="+mn-ea"/>
                          <a:cs typeface="+mn-cs"/>
                        </a:rPr>
                        <a:t>2018</a:t>
                      </a:r>
                      <a:r>
                        <a:rPr kumimoji="1" lang="ja-JP" altLang="en-US" sz="1200" b="0" u="sng" kern="1200" dirty="0">
                          <a:solidFill>
                            <a:schemeClr val="tx1"/>
                          </a:solidFill>
                          <a:latin typeface="+mn-lt"/>
                          <a:ea typeface="+mn-ea"/>
                          <a:cs typeface="+mn-cs"/>
                        </a:rPr>
                        <a:t>年～）</a:t>
                      </a:r>
                    </a:p>
                    <a:p>
                      <a:pPr algn="just"/>
                      <a:r>
                        <a:rPr kumimoji="1" lang="ja-JP" altLang="en-US" sz="1200" b="0" u="none" kern="1200" dirty="0">
                          <a:solidFill>
                            <a:schemeClr val="tx1"/>
                          </a:solidFill>
                          <a:latin typeface="+mn-lt"/>
                          <a:ea typeface="+mn-ea"/>
                          <a:cs typeface="+mn-cs"/>
                        </a:rPr>
                        <a:t>　</a:t>
                      </a:r>
                      <a:r>
                        <a:rPr kumimoji="1" lang="en-US" altLang="ja-JP" sz="1200" b="0" u="none" kern="1200" dirty="0">
                          <a:solidFill>
                            <a:schemeClr val="tx1"/>
                          </a:solidFill>
                          <a:latin typeface="+mn-lt"/>
                          <a:ea typeface="+mn-ea"/>
                          <a:cs typeface="+mn-cs"/>
                        </a:rPr>
                        <a:t>LGBT</a:t>
                      </a:r>
                      <a:r>
                        <a:rPr kumimoji="1" lang="ja-JP" altLang="en-US" sz="1200" b="0" u="none" kern="1200" dirty="0">
                          <a:solidFill>
                            <a:schemeClr val="tx1"/>
                          </a:solidFill>
                          <a:latin typeface="+mn-lt"/>
                          <a:ea typeface="+mn-ea"/>
                          <a:cs typeface="+mn-cs"/>
                        </a:rPr>
                        <a:t>などの性的マイノリティの当事者が、パートナーとして相互に協力し合う旨を宣誓したことを大阪市として公に証明（</a:t>
                      </a:r>
                      <a:r>
                        <a:rPr kumimoji="1" lang="en-US" altLang="ja-JP" sz="1200" b="0" u="none" kern="1200" dirty="0">
                          <a:solidFill>
                            <a:schemeClr val="tx1"/>
                          </a:solidFill>
                          <a:latin typeface="+mn-lt"/>
                          <a:ea typeface="+mn-ea"/>
                          <a:cs typeface="+mn-cs"/>
                        </a:rPr>
                        <a:t>2022</a:t>
                      </a:r>
                      <a:r>
                        <a:rPr kumimoji="1" lang="ja-JP" altLang="en-US" sz="1200" b="0" u="none" kern="1200" dirty="0">
                          <a:solidFill>
                            <a:schemeClr val="tx1"/>
                          </a:solidFill>
                          <a:latin typeface="+mn-lt"/>
                          <a:ea typeface="+mn-ea"/>
                          <a:cs typeface="+mn-cs"/>
                        </a:rPr>
                        <a:t>年から、対象を子等にも拡大し、ファミリーシップ制度として制度拡充）</a:t>
                      </a:r>
                      <a:endParaRPr kumimoji="1" lang="en-US" altLang="ja-JP" sz="1200" b="0" u="none" kern="1200" dirty="0">
                        <a:solidFill>
                          <a:schemeClr val="tx1"/>
                        </a:solidFill>
                        <a:latin typeface="+mn-lt"/>
                        <a:ea typeface="+mn-ea"/>
                        <a:cs typeface="+mn-cs"/>
                      </a:endParaRPr>
                    </a:p>
                    <a:p>
                      <a:pPr algn="just"/>
                      <a:endParaRPr kumimoji="1" lang="en-US" altLang="ja-JP" sz="1200" b="0" u="none" kern="1200" dirty="0">
                        <a:solidFill>
                          <a:schemeClr val="tx1"/>
                        </a:solidFill>
                        <a:latin typeface="+mn-lt"/>
                        <a:ea typeface="+mn-ea"/>
                        <a:cs typeface="+mn-cs"/>
                      </a:endParaRPr>
                    </a:p>
                    <a:p>
                      <a:pPr algn="just"/>
                      <a:endParaRPr kumimoji="1" lang="en-US" altLang="ja-JP" sz="1200" b="0" u="none" kern="1200" dirty="0">
                        <a:solidFill>
                          <a:schemeClr val="tx1"/>
                        </a:solidFill>
                        <a:latin typeface="+mn-lt"/>
                        <a:ea typeface="+mn-ea"/>
                        <a:cs typeface="+mn-cs"/>
                      </a:endParaRPr>
                    </a:p>
                    <a:p>
                      <a:pPr algn="just"/>
                      <a:endParaRPr kumimoji="1" lang="ja-JP" altLang="en-US" sz="1200" b="0" u="none" kern="1200" dirty="0">
                        <a:solidFill>
                          <a:schemeClr val="tx1"/>
                        </a:solidFill>
                        <a:latin typeface="+mn-lt"/>
                        <a:ea typeface="+mn-ea"/>
                        <a:cs typeface="+mn-cs"/>
                      </a:endParaRPr>
                    </a:p>
                    <a:p>
                      <a:pPr algn="just"/>
                      <a:r>
                        <a:rPr kumimoji="1" lang="ja-JP" altLang="en-US" sz="1200" b="0" u="sng" kern="1200" dirty="0">
                          <a:solidFill>
                            <a:schemeClr val="tx1"/>
                          </a:solidFill>
                          <a:latin typeface="+mn-lt"/>
                          <a:ea typeface="+mn-ea"/>
                          <a:cs typeface="+mn-cs"/>
                        </a:rPr>
                        <a:t>・先進的・先導的に推進する事業者等の認証制度の創設（大阪市</a:t>
                      </a:r>
                      <a:r>
                        <a:rPr kumimoji="1" lang="en-US" altLang="ja-JP" sz="1200" b="0" u="sng" kern="1200" dirty="0">
                          <a:solidFill>
                            <a:schemeClr val="tx1"/>
                          </a:solidFill>
                          <a:latin typeface="+mn-lt"/>
                          <a:ea typeface="+mn-ea"/>
                          <a:cs typeface="+mn-cs"/>
                        </a:rPr>
                        <a:t>LGBT</a:t>
                      </a:r>
                      <a:r>
                        <a:rPr kumimoji="1" lang="ja-JP" altLang="en-US" sz="1200" b="0" u="sng" kern="1200" dirty="0">
                          <a:solidFill>
                            <a:schemeClr val="tx1"/>
                          </a:solidFill>
                          <a:latin typeface="+mn-lt"/>
                          <a:ea typeface="+mn-ea"/>
                          <a:cs typeface="+mn-cs"/>
                        </a:rPr>
                        <a:t>リーディングカンパニー認証制度）（</a:t>
                      </a:r>
                      <a:r>
                        <a:rPr kumimoji="1" lang="en-US" altLang="ja-JP" sz="1200" b="0" u="sng" kern="1200" dirty="0">
                          <a:solidFill>
                            <a:schemeClr val="tx1"/>
                          </a:solidFill>
                          <a:latin typeface="+mn-lt"/>
                          <a:ea typeface="+mn-ea"/>
                          <a:cs typeface="+mn-cs"/>
                        </a:rPr>
                        <a:t>2019</a:t>
                      </a:r>
                      <a:r>
                        <a:rPr kumimoji="1" lang="ja-JP" altLang="en-US" sz="1200" b="0" u="sng" kern="1200" dirty="0">
                          <a:solidFill>
                            <a:schemeClr val="tx1"/>
                          </a:solidFill>
                          <a:latin typeface="+mn-lt"/>
                          <a:ea typeface="+mn-ea"/>
                          <a:cs typeface="+mn-cs"/>
                        </a:rPr>
                        <a:t>年～）</a:t>
                      </a:r>
                    </a:p>
                    <a:p>
                      <a:pPr algn="just"/>
                      <a:r>
                        <a:rPr kumimoji="1" lang="ja-JP" altLang="en-US" sz="1200" b="0" u="none" kern="1200" dirty="0">
                          <a:solidFill>
                            <a:schemeClr val="tx1"/>
                          </a:solidFill>
                          <a:latin typeface="+mn-lt"/>
                          <a:ea typeface="+mn-ea"/>
                          <a:cs typeface="+mn-cs"/>
                        </a:rPr>
                        <a:t>　性的マイノリティの当事者が直面している課題等の解消に向けた取組を、先進的・先導的に推進する事業者等について、大阪市が認証</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just" defTabSz="914400" rtl="0" eaLnBrk="1" fontAlgn="auto" latinLnBrk="0" hangingPunct="1">
                        <a:lnSpc>
                          <a:spcPct val="100000"/>
                        </a:lnSpc>
                        <a:spcBef>
                          <a:spcPts val="0"/>
                        </a:spcBef>
                        <a:spcAft>
                          <a:spcPts val="0"/>
                        </a:spcAft>
                        <a:buClrTx/>
                        <a:buSzTx/>
                        <a:buFontTx/>
                        <a:buNone/>
                        <a:tabLst/>
                        <a:defRPr/>
                      </a:pPr>
                      <a:endParaRPr kumimoji="1" lang="en-US" altLang="ja-JP" sz="1200" b="0" u="none" dirty="0">
                        <a:solidFill>
                          <a:schemeClr val="tx1"/>
                        </a:solidFill>
                      </a:endParaRPr>
                    </a:p>
                    <a:p>
                      <a:pPr marL="0" marR="0" lvl="0" indent="0" algn="just" defTabSz="914400" rtl="0" eaLnBrk="1" fontAlgn="auto" latinLnBrk="0" hangingPunct="1">
                        <a:lnSpc>
                          <a:spcPct val="100000"/>
                        </a:lnSpc>
                        <a:spcBef>
                          <a:spcPts val="0"/>
                        </a:spcBef>
                        <a:spcAft>
                          <a:spcPts val="0"/>
                        </a:spcAft>
                        <a:buClrTx/>
                        <a:buSzTx/>
                        <a:buFontTx/>
                        <a:buNone/>
                        <a:tabLst/>
                        <a:defRPr/>
                      </a:pPr>
                      <a:endParaRPr kumimoji="1" lang="en-US" altLang="ja-JP" sz="1200" b="0" u="none" dirty="0">
                        <a:solidFill>
                          <a:schemeClr val="tx1"/>
                        </a:solidFill>
                      </a:endParaRPr>
                    </a:p>
                    <a:p>
                      <a:pPr marL="0" marR="0" lvl="0" indent="0" algn="just" defTabSz="914400" rtl="0" eaLnBrk="1" fontAlgn="auto" latinLnBrk="0" hangingPunct="1">
                        <a:lnSpc>
                          <a:spcPct val="100000"/>
                        </a:lnSpc>
                        <a:spcBef>
                          <a:spcPts val="0"/>
                        </a:spcBef>
                        <a:spcAft>
                          <a:spcPts val="0"/>
                        </a:spcAft>
                        <a:buClrTx/>
                        <a:buSzTx/>
                        <a:buFontTx/>
                        <a:buNone/>
                        <a:tabLst/>
                        <a:defRPr/>
                      </a:pPr>
                      <a:r>
                        <a:rPr kumimoji="1" lang="ja-JP" altLang="en-US" sz="1200" b="0" u="none" dirty="0">
                          <a:solidFill>
                            <a:schemeClr val="tx1"/>
                          </a:solidFill>
                        </a:rPr>
                        <a:t>・宣誓を行った組数</a:t>
                      </a:r>
                      <a:endParaRPr kumimoji="1" lang="en-US" altLang="ja-JP" sz="1200" b="0" u="none" dirty="0">
                        <a:solidFill>
                          <a:schemeClr val="tx1"/>
                        </a:solidFill>
                      </a:endParaRPr>
                    </a:p>
                    <a:p>
                      <a:pPr marL="0" marR="0" lvl="0" indent="0" algn="just" defTabSz="914400" rtl="0" eaLnBrk="1" fontAlgn="auto" latinLnBrk="0" hangingPunct="1">
                        <a:lnSpc>
                          <a:spcPct val="100000"/>
                        </a:lnSpc>
                        <a:spcBef>
                          <a:spcPts val="0"/>
                        </a:spcBef>
                        <a:spcAft>
                          <a:spcPts val="0"/>
                        </a:spcAft>
                        <a:buClrTx/>
                        <a:buSzTx/>
                        <a:buFontTx/>
                        <a:buNone/>
                        <a:tabLst/>
                        <a:defRPr/>
                      </a:pPr>
                      <a:r>
                        <a:rPr kumimoji="1" lang="en-US" altLang="ja-JP" sz="1100" b="0" u="none" dirty="0">
                          <a:solidFill>
                            <a:schemeClr val="tx1"/>
                          </a:solidFill>
                        </a:rPr>
                        <a:t>2021</a:t>
                      </a:r>
                      <a:r>
                        <a:rPr kumimoji="1" lang="ja-JP" altLang="en-US" sz="1100" b="0" u="none" dirty="0">
                          <a:solidFill>
                            <a:schemeClr val="tx1"/>
                          </a:solidFill>
                        </a:rPr>
                        <a:t>年度末時点</a:t>
                      </a:r>
                      <a:r>
                        <a:rPr kumimoji="1" lang="en-US" altLang="ja-JP" sz="1100" b="0" u="none" dirty="0">
                          <a:solidFill>
                            <a:schemeClr val="tx1"/>
                          </a:solidFill>
                        </a:rPr>
                        <a:t>:389</a:t>
                      </a:r>
                      <a:r>
                        <a:rPr kumimoji="1" lang="ja-JP" altLang="en-US" sz="1100" b="0" u="none" dirty="0">
                          <a:solidFill>
                            <a:schemeClr val="tx1"/>
                          </a:solidFill>
                        </a:rPr>
                        <a:t>組</a:t>
                      </a:r>
                    </a:p>
                    <a:p>
                      <a:pPr marL="0" marR="0" lvl="0" indent="0" algn="just" defTabSz="914400" rtl="0" eaLnBrk="1" fontAlgn="auto" latinLnBrk="0" hangingPunct="1">
                        <a:lnSpc>
                          <a:spcPct val="100000"/>
                        </a:lnSpc>
                        <a:spcBef>
                          <a:spcPts val="0"/>
                        </a:spcBef>
                        <a:spcAft>
                          <a:spcPts val="0"/>
                        </a:spcAft>
                        <a:buClrTx/>
                        <a:buSzTx/>
                        <a:buFontTx/>
                        <a:buNone/>
                        <a:tabLst/>
                        <a:defRPr/>
                      </a:pPr>
                      <a:endParaRPr kumimoji="1" lang="en-US" altLang="ja-JP" sz="1200" b="0" u="none" dirty="0">
                        <a:solidFill>
                          <a:schemeClr val="tx1"/>
                        </a:solidFill>
                      </a:endParaRPr>
                    </a:p>
                    <a:p>
                      <a:pPr marL="0" marR="0" lvl="0" indent="0" algn="just" defTabSz="914400" rtl="0" eaLnBrk="1" fontAlgn="auto" latinLnBrk="0" hangingPunct="1">
                        <a:lnSpc>
                          <a:spcPct val="100000"/>
                        </a:lnSpc>
                        <a:spcBef>
                          <a:spcPts val="0"/>
                        </a:spcBef>
                        <a:spcAft>
                          <a:spcPts val="0"/>
                        </a:spcAft>
                        <a:buClrTx/>
                        <a:buSzTx/>
                        <a:buFontTx/>
                        <a:buNone/>
                        <a:tabLst/>
                        <a:defRPr/>
                      </a:pPr>
                      <a:endParaRPr kumimoji="1" lang="en-US" altLang="ja-JP" sz="1200" b="0" u="none" dirty="0">
                        <a:solidFill>
                          <a:schemeClr val="tx1"/>
                        </a:solidFill>
                      </a:endParaRPr>
                    </a:p>
                    <a:p>
                      <a:pPr marL="0" marR="0" lvl="0" indent="0" algn="just" defTabSz="914400" rtl="0" eaLnBrk="1" fontAlgn="auto" latinLnBrk="0" hangingPunct="1">
                        <a:lnSpc>
                          <a:spcPct val="100000"/>
                        </a:lnSpc>
                        <a:spcBef>
                          <a:spcPts val="0"/>
                        </a:spcBef>
                        <a:spcAft>
                          <a:spcPts val="0"/>
                        </a:spcAft>
                        <a:buClrTx/>
                        <a:buSzTx/>
                        <a:buFontTx/>
                        <a:buNone/>
                        <a:tabLst/>
                        <a:defRPr/>
                      </a:pPr>
                      <a:endParaRPr kumimoji="1" lang="en-US" altLang="ja-JP" sz="1200" b="0" u="none" dirty="0">
                        <a:solidFill>
                          <a:schemeClr val="tx1"/>
                        </a:solidFill>
                      </a:endParaRPr>
                    </a:p>
                    <a:p>
                      <a:pPr marL="0" marR="0" lvl="0" indent="0" algn="just" defTabSz="914400" rtl="0" eaLnBrk="1" fontAlgn="auto" latinLnBrk="0" hangingPunct="1">
                        <a:lnSpc>
                          <a:spcPct val="100000"/>
                        </a:lnSpc>
                        <a:spcBef>
                          <a:spcPts val="0"/>
                        </a:spcBef>
                        <a:spcAft>
                          <a:spcPts val="0"/>
                        </a:spcAft>
                        <a:buClrTx/>
                        <a:buSzTx/>
                        <a:buFontTx/>
                        <a:buNone/>
                        <a:tabLst/>
                        <a:defRPr/>
                      </a:pPr>
                      <a:endParaRPr kumimoji="1" lang="en-US" altLang="ja-JP" sz="1200" b="0" u="none" dirty="0">
                        <a:solidFill>
                          <a:schemeClr val="tx1"/>
                        </a:solidFill>
                      </a:endParaRPr>
                    </a:p>
                    <a:p>
                      <a:pPr marL="0" marR="0" lvl="0" indent="0" algn="just" defTabSz="914400" rtl="0" eaLnBrk="1" fontAlgn="auto" latinLnBrk="0" hangingPunct="1">
                        <a:lnSpc>
                          <a:spcPct val="100000"/>
                        </a:lnSpc>
                        <a:spcBef>
                          <a:spcPts val="0"/>
                        </a:spcBef>
                        <a:spcAft>
                          <a:spcPts val="0"/>
                        </a:spcAft>
                        <a:buClrTx/>
                        <a:buSzTx/>
                        <a:buFontTx/>
                        <a:buNone/>
                        <a:tabLst/>
                        <a:defRPr/>
                      </a:pPr>
                      <a:endParaRPr kumimoji="1" lang="en-US" altLang="ja-JP" sz="1200" b="0" u="none" dirty="0">
                        <a:solidFill>
                          <a:schemeClr val="tx1"/>
                        </a:solidFill>
                      </a:endParaRPr>
                    </a:p>
                    <a:p>
                      <a:pPr marL="0" marR="0" lvl="0" indent="0" algn="just" defTabSz="914400" rtl="0" eaLnBrk="1" fontAlgn="auto" latinLnBrk="0" hangingPunct="1">
                        <a:lnSpc>
                          <a:spcPct val="100000"/>
                        </a:lnSpc>
                        <a:spcBef>
                          <a:spcPts val="0"/>
                        </a:spcBef>
                        <a:spcAft>
                          <a:spcPts val="0"/>
                        </a:spcAft>
                        <a:buClrTx/>
                        <a:buSzTx/>
                        <a:buFontTx/>
                        <a:buNone/>
                        <a:tabLst/>
                        <a:defRPr/>
                      </a:pPr>
                      <a:endParaRPr kumimoji="1" lang="en-US" altLang="ja-JP" sz="1200" b="0" u="none" dirty="0">
                        <a:solidFill>
                          <a:schemeClr val="tx1"/>
                        </a:solidFill>
                      </a:endParaRPr>
                    </a:p>
                    <a:p>
                      <a:pPr marL="0" marR="0" lvl="0" indent="0" algn="just" defTabSz="914400" rtl="0" eaLnBrk="1" fontAlgn="auto" latinLnBrk="0" hangingPunct="1">
                        <a:lnSpc>
                          <a:spcPct val="100000"/>
                        </a:lnSpc>
                        <a:spcBef>
                          <a:spcPts val="0"/>
                        </a:spcBef>
                        <a:spcAft>
                          <a:spcPts val="0"/>
                        </a:spcAft>
                        <a:buClrTx/>
                        <a:buSzTx/>
                        <a:buFontTx/>
                        <a:buNone/>
                        <a:tabLst/>
                        <a:defRPr/>
                      </a:pPr>
                      <a:endParaRPr kumimoji="1" lang="en-US" altLang="ja-JP" sz="1200" b="0" u="none" dirty="0">
                        <a:solidFill>
                          <a:schemeClr val="tx1"/>
                        </a:solidFill>
                      </a:endParaRPr>
                    </a:p>
                    <a:p>
                      <a:pPr marL="0" marR="0" lvl="0" indent="0" algn="just" defTabSz="914400" rtl="0" eaLnBrk="1" fontAlgn="auto" latinLnBrk="0" hangingPunct="1">
                        <a:lnSpc>
                          <a:spcPct val="100000"/>
                        </a:lnSpc>
                        <a:spcBef>
                          <a:spcPts val="0"/>
                        </a:spcBef>
                        <a:spcAft>
                          <a:spcPts val="0"/>
                        </a:spcAft>
                        <a:buClrTx/>
                        <a:buSzTx/>
                        <a:buFontTx/>
                        <a:buNone/>
                        <a:tabLst/>
                        <a:defRPr/>
                      </a:pPr>
                      <a:endParaRPr kumimoji="1" lang="en-US" altLang="ja-JP" sz="1200" b="0" u="none" dirty="0">
                        <a:solidFill>
                          <a:schemeClr val="tx1"/>
                        </a:solidFill>
                      </a:endParaRPr>
                    </a:p>
                    <a:p>
                      <a:pPr marL="0" marR="0" lvl="0" indent="0" algn="just" defTabSz="914400" rtl="0" eaLnBrk="1" fontAlgn="auto" latinLnBrk="0" hangingPunct="1">
                        <a:lnSpc>
                          <a:spcPct val="100000"/>
                        </a:lnSpc>
                        <a:spcBef>
                          <a:spcPts val="0"/>
                        </a:spcBef>
                        <a:spcAft>
                          <a:spcPts val="0"/>
                        </a:spcAft>
                        <a:buClrTx/>
                        <a:buSzTx/>
                        <a:buFontTx/>
                        <a:buNone/>
                        <a:tabLst/>
                        <a:defRPr/>
                      </a:pPr>
                      <a:endParaRPr kumimoji="1" lang="ja-JP" altLang="en-US" sz="1200" b="0" u="none" dirty="0">
                        <a:solidFill>
                          <a:schemeClr val="tx1"/>
                        </a:solidFill>
                      </a:endParaRPr>
                    </a:p>
                    <a:p>
                      <a:pPr marL="0" marR="0" lvl="0" indent="0" algn="just" defTabSz="914400" rtl="0" eaLnBrk="1" fontAlgn="auto" latinLnBrk="0" hangingPunct="1">
                        <a:lnSpc>
                          <a:spcPct val="100000"/>
                        </a:lnSpc>
                        <a:spcBef>
                          <a:spcPts val="0"/>
                        </a:spcBef>
                        <a:spcAft>
                          <a:spcPts val="0"/>
                        </a:spcAft>
                        <a:buClrTx/>
                        <a:buSzTx/>
                        <a:buFontTx/>
                        <a:buNone/>
                        <a:tabLst/>
                        <a:defRPr/>
                      </a:pPr>
                      <a:endParaRPr kumimoji="1" lang="en-US" altLang="ja-JP" sz="1200" b="0" u="none" dirty="0">
                        <a:solidFill>
                          <a:schemeClr val="tx1"/>
                        </a:solidFill>
                      </a:endParaRPr>
                    </a:p>
                    <a:p>
                      <a:pPr marL="0" marR="0" lvl="0" indent="0" algn="just" defTabSz="914400" rtl="0" eaLnBrk="1" fontAlgn="auto" latinLnBrk="0" hangingPunct="1">
                        <a:lnSpc>
                          <a:spcPct val="100000"/>
                        </a:lnSpc>
                        <a:spcBef>
                          <a:spcPts val="0"/>
                        </a:spcBef>
                        <a:spcAft>
                          <a:spcPts val="0"/>
                        </a:spcAft>
                        <a:buClrTx/>
                        <a:buSzTx/>
                        <a:buFontTx/>
                        <a:buNone/>
                        <a:tabLst/>
                        <a:defRPr/>
                      </a:pPr>
                      <a:r>
                        <a:rPr kumimoji="1" lang="ja-JP" altLang="en-US" sz="1200" b="0" u="none" dirty="0">
                          <a:solidFill>
                            <a:schemeClr val="tx1"/>
                          </a:solidFill>
                        </a:rPr>
                        <a:t>・認証件数（累計）</a:t>
                      </a:r>
                    </a:p>
                    <a:p>
                      <a:pPr marL="0" marR="0" lvl="0" indent="0" algn="just" defTabSz="914400" rtl="0" eaLnBrk="1" fontAlgn="auto" latinLnBrk="0" hangingPunct="1">
                        <a:lnSpc>
                          <a:spcPct val="100000"/>
                        </a:lnSpc>
                        <a:spcBef>
                          <a:spcPts val="0"/>
                        </a:spcBef>
                        <a:spcAft>
                          <a:spcPts val="0"/>
                        </a:spcAft>
                        <a:buClrTx/>
                        <a:buSzTx/>
                        <a:buFontTx/>
                        <a:buNone/>
                        <a:tabLst/>
                        <a:defRPr/>
                      </a:pPr>
                      <a:r>
                        <a:rPr kumimoji="1" lang="en-US" altLang="ja-JP" sz="1200" b="0" u="none" dirty="0">
                          <a:solidFill>
                            <a:schemeClr val="tx1"/>
                          </a:solidFill>
                        </a:rPr>
                        <a:t>2021</a:t>
                      </a:r>
                      <a:r>
                        <a:rPr kumimoji="1" lang="ja-JP" altLang="en-US" sz="1200" b="0" u="none" dirty="0">
                          <a:solidFill>
                            <a:schemeClr val="tx1"/>
                          </a:solidFill>
                        </a:rPr>
                        <a:t>年度末時点：</a:t>
                      </a:r>
                      <a:r>
                        <a:rPr kumimoji="1" lang="en-US" altLang="ja-JP" sz="1200" b="0" u="none" dirty="0">
                          <a:solidFill>
                            <a:schemeClr val="tx1"/>
                          </a:solidFill>
                        </a:rPr>
                        <a:t>32</a:t>
                      </a:r>
                      <a:r>
                        <a:rPr kumimoji="1" lang="ja-JP" altLang="en-US" sz="1200" b="0" u="none" dirty="0">
                          <a:solidFill>
                            <a:schemeClr val="tx1"/>
                          </a:solidFill>
                        </a:rPr>
                        <a:t>件</a:t>
                      </a:r>
                    </a:p>
                    <a:p>
                      <a:pPr marL="0" marR="0" lvl="0" indent="0" algn="just" defTabSz="914400" rtl="0" eaLnBrk="1" fontAlgn="auto" latinLnBrk="0" hangingPunct="1">
                        <a:lnSpc>
                          <a:spcPct val="100000"/>
                        </a:lnSpc>
                        <a:spcBef>
                          <a:spcPts val="0"/>
                        </a:spcBef>
                        <a:spcAft>
                          <a:spcPts val="0"/>
                        </a:spcAft>
                        <a:buClrTx/>
                        <a:buSzTx/>
                        <a:buFontTx/>
                        <a:buNone/>
                        <a:tabLst/>
                        <a:defRPr/>
                      </a:pPr>
                      <a:endParaRPr kumimoji="1" lang="en-US" altLang="ja-JP" sz="1200" b="0" u="none" dirty="0">
                        <a:solidFill>
                          <a:schemeClr val="tx1"/>
                        </a:solidFill>
                      </a:endParaRPr>
                    </a:p>
                    <a:p>
                      <a:pPr marL="0" marR="0" lvl="0" indent="0" algn="just" defTabSz="914400" rtl="0" eaLnBrk="1" fontAlgn="auto" latinLnBrk="0" hangingPunct="1">
                        <a:lnSpc>
                          <a:spcPct val="100000"/>
                        </a:lnSpc>
                        <a:spcBef>
                          <a:spcPts val="0"/>
                        </a:spcBef>
                        <a:spcAft>
                          <a:spcPts val="0"/>
                        </a:spcAft>
                        <a:buClrTx/>
                        <a:buSzTx/>
                        <a:buFontTx/>
                        <a:buNone/>
                        <a:tabLst/>
                        <a:defRPr/>
                      </a:pPr>
                      <a:endParaRPr kumimoji="1" lang="en-US" altLang="ja-JP" sz="1200" b="0" u="none" dirty="0">
                        <a:solidFill>
                          <a:schemeClr val="tx1"/>
                        </a:solidFill>
                      </a:endParaRPr>
                    </a:p>
                    <a:p>
                      <a:pPr marL="0" marR="0" lvl="0" indent="0" algn="just" defTabSz="914400" rtl="0" eaLnBrk="1" fontAlgn="auto" latinLnBrk="0" hangingPunct="1">
                        <a:lnSpc>
                          <a:spcPct val="100000"/>
                        </a:lnSpc>
                        <a:spcBef>
                          <a:spcPts val="0"/>
                        </a:spcBef>
                        <a:spcAft>
                          <a:spcPts val="0"/>
                        </a:spcAft>
                        <a:buClrTx/>
                        <a:buSzTx/>
                        <a:buFontTx/>
                        <a:buNone/>
                        <a:tabLst/>
                        <a:defRPr/>
                      </a:pPr>
                      <a:endParaRPr kumimoji="1" lang="en-US" altLang="ja-JP" sz="1200" b="0" u="none" dirty="0">
                        <a:solidFill>
                          <a:schemeClr val="tx1"/>
                        </a:solidFill>
                      </a:endParaRPr>
                    </a:p>
                    <a:p>
                      <a:pPr marL="0" marR="0" lvl="0" indent="0" algn="just" defTabSz="914400" rtl="0" eaLnBrk="1" fontAlgn="auto" latinLnBrk="0" hangingPunct="1">
                        <a:lnSpc>
                          <a:spcPct val="100000"/>
                        </a:lnSpc>
                        <a:spcBef>
                          <a:spcPts val="0"/>
                        </a:spcBef>
                        <a:spcAft>
                          <a:spcPts val="0"/>
                        </a:spcAft>
                        <a:buClrTx/>
                        <a:buSzTx/>
                        <a:buFontTx/>
                        <a:buNone/>
                        <a:tabLst/>
                        <a:defRPr/>
                      </a:pPr>
                      <a:endParaRPr kumimoji="1" lang="en-US" altLang="ja-JP" sz="1200" b="0" u="none" dirty="0">
                        <a:solidFill>
                          <a:schemeClr val="tx1"/>
                        </a:solidFill>
                      </a:endParaRPr>
                    </a:p>
                    <a:p>
                      <a:pPr marL="0" marR="0" lvl="0" indent="0" algn="just" defTabSz="914400" rtl="0" eaLnBrk="1" fontAlgn="auto" latinLnBrk="0" hangingPunct="1">
                        <a:lnSpc>
                          <a:spcPct val="100000"/>
                        </a:lnSpc>
                        <a:spcBef>
                          <a:spcPts val="0"/>
                        </a:spcBef>
                        <a:spcAft>
                          <a:spcPts val="0"/>
                        </a:spcAft>
                        <a:buClrTx/>
                        <a:buSzTx/>
                        <a:buFontTx/>
                        <a:buNone/>
                        <a:tabLst/>
                        <a:defRPr/>
                      </a:pPr>
                      <a:endParaRPr kumimoji="1" lang="en-US" altLang="ja-JP" sz="1200" b="0" u="none" dirty="0">
                        <a:solidFill>
                          <a:schemeClr val="tx1"/>
                        </a:solidFill>
                      </a:endParaRPr>
                    </a:p>
                    <a:p>
                      <a:pPr marL="0" marR="0" lvl="0" indent="0" algn="just" defTabSz="914400" rtl="0" eaLnBrk="1" fontAlgn="auto" latinLnBrk="0" hangingPunct="1">
                        <a:lnSpc>
                          <a:spcPct val="100000"/>
                        </a:lnSpc>
                        <a:spcBef>
                          <a:spcPts val="0"/>
                        </a:spcBef>
                        <a:spcAft>
                          <a:spcPts val="0"/>
                        </a:spcAft>
                        <a:buClrTx/>
                        <a:buSzTx/>
                        <a:buFontTx/>
                        <a:buNone/>
                        <a:tabLst/>
                        <a:defRPr/>
                      </a:pPr>
                      <a:endParaRPr kumimoji="1" lang="en-US" altLang="ja-JP" sz="1200" b="0" u="none" dirty="0">
                        <a:solidFill>
                          <a:schemeClr val="tx1"/>
                        </a:solidFill>
                      </a:endParaRPr>
                    </a:p>
                    <a:p>
                      <a:pPr marL="0" marR="0" lvl="0" indent="0" algn="just" defTabSz="914400" rtl="0" eaLnBrk="1" fontAlgn="auto" latinLnBrk="0" hangingPunct="1">
                        <a:lnSpc>
                          <a:spcPct val="100000"/>
                        </a:lnSpc>
                        <a:spcBef>
                          <a:spcPts val="0"/>
                        </a:spcBef>
                        <a:spcAft>
                          <a:spcPts val="0"/>
                        </a:spcAft>
                        <a:buClrTx/>
                        <a:buSzTx/>
                        <a:buFontTx/>
                        <a:buNone/>
                        <a:tabLst/>
                        <a:defRPr/>
                      </a:pPr>
                      <a:r>
                        <a:rPr kumimoji="1" lang="ja-JP" altLang="en-US" sz="1200" b="0" u="none" dirty="0">
                          <a:solidFill>
                            <a:schemeClr val="tx1"/>
                          </a:solidFill>
                        </a:rPr>
                        <a:t>・</a:t>
                      </a:r>
                      <a:r>
                        <a:rPr kumimoji="1" lang="en-US" altLang="ja-JP" sz="1200" b="0" u="none" dirty="0">
                          <a:solidFill>
                            <a:schemeClr val="tx1"/>
                          </a:solidFill>
                        </a:rPr>
                        <a:t>2022</a:t>
                      </a:r>
                      <a:r>
                        <a:rPr kumimoji="1" lang="ja-JP" altLang="en-US" sz="1200" b="0" u="none" dirty="0">
                          <a:solidFill>
                            <a:schemeClr val="tx1"/>
                          </a:solidFill>
                        </a:rPr>
                        <a:t>年度に、大阪府、堺市、貝塚市、枚方市、茨木市、富田林市、大東市、交野市と「パートナーシップ宣誓証明制度の自治体連携に関する協定」を締結し事務手続きを軽減</a:t>
                      </a:r>
                      <a:endParaRPr kumimoji="1" lang="en-US" altLang="ja-JP" sz="1200" b="0" u="none" dirty="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1"/>
                  </a:ext>
                </a:extLst>
              </a:tr>
            </a:tbl>
          </a:graphicData>
        </a:graphic>
      </p:graphicFrame>
      <p:sp>
        <p:nvSpPr>
          <p:cNvPr id="7" name="正方形/長方形 6"/>
          <p:cNvSpPr/>
          <p:nvPr/>
        </p:nvSpPr>
        <p:spPr>
          <a:xfrm>
            <a:off x="2843808" y="82214"/>
            <a:ext cx="907228" cy="247491"/>
          </a:xfrm>
          <a:prstGeom prst="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en-US" altLang="ja-JP" sz="1600" b="0" i="0" u="none" strike="noStrike" kern="1200" cap="none" spc="0" normalizeH="0" baseline="0" noProof="0" dirty="0" smtClean="0">
                <a:ln>
                  <a:noFill/>
                </a:ln>
                <a:solidFill>
                  <a:prstClr val="white"/>
                </a:solidFill>
                <a:effectLst/>
                <a:uLnTx/>
                <a:uFillTx/>
                <a:latin typeface="BIZ UDゴシック" panose="020B0400000000000000" pitchFamily="49" charset="-128"/>
                <a:ea typeface="BIZ UDゴシック" panose="020B0400000000000000" pitchFamily="49" charset="-128"/>
              </a:rPr>
              <a:t>〔</a:t>
            </a:r>
            <a:r>
              <a:rPr kumimoji="1" lang="ja-JP" altLang="en-US" sz="1600" b="0" i="0" u="none" strike="noStrike" kern="1200" cap="none" spc="0" normalizeH="0" baseline="0" noProof="0" dirty="0" smtClean="0">
                <a:ln>
                  <a:noFill/>
                </a:ln>
                <a:solidFill>
                  <a:prstClr val="white"/>
                </a:solidFill>
                <a:effectLst/>
                <a:uLnTx/>
                <a:uFillTx/>
                <a:latin typeface="BIZ UDゴシック" panose="020B0400000000000000" pitchFamily="49" charset="-128"/>
                <a:ea typeface="BIZ UDゴシック" panose="020B0400000000000000" pitchFamily="49" charset="-128"/>
              </a:rPr>
              <a:t>追加</a:t>
            </a:r>
            <a:r>
              <a:rPr kumimoji="1" lang="en-US" altLang="ja-JP" sz="1600" b="0" i="0" u="none" strike="noStrike" kern="1200" cap="none" spc="0" normalizeH="0" baseline="0" noProof="0" dirty="0" smtClean="0">
                <a:ln>
                  <a:noFill/>
                </a:ln>
                <a:solidFill>
                  <a:prstClr val="white"/>
                </a:solidFill>
                <a:effectLst/>
                <a:uLnTx/>
                <a:uFillTx/>
                <a:latin typeface="BIZ UDゴシック" panose="020B0400000000000000" pitchFamily="49" charset="-128"/>
                <a:ea typeface="BIZ UDゴシック" panose="020B0400000000000000" pitchFamily="49" charset="-128"/>
              </a:rPr>
              <a:t>〕</a:t>
            </a:r>
            <a:endParaRPr kumimoji="1" lang="ja-JP" altLang="en-US" sz="1600" b="0" i="0" u="none"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endParaRPr>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355</a:t>
            </a:fld>
            <a:endParaRPr lang="ja-JP" altLang="en-US"/>
          </a:p>
        </p:txBody>
      </p:sp>
    </p:spTree>
    <p:extLst>
      <p:ext uri="{BB962C8B-B14F-4D97-AF65-F5344CB8AC3E}">
        <p14:creationId xmlns:p14="http://schemas.microsoft.com/office/powerpoint/2010/main" val="1910438229"/>
      </p:ext>
    </p:extLst>
  </p:cSld>
  <p:clrMapOvr>
    <a:masterClrMapping/>
  </p:clrMapOvr>
</p:sld>
</file>

<file path=ppt/slides/slide3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テキスト ボックス 3"/>
          <p:cNvSpPr txBox="1"/>
          <p:nvPr/>
        </p:nvSpPr>
        <p:spPr>
          <a:xfrm>
            <a:off x="30020" y="0"/>
            <a:ext cx="2957804" cy="338554"/>
          </a:xfrm>
          <a:prstGeom prst="rect">
            <a:avLst/>
          </a:prstGeom>
          <a:noFill/>
        </p:spPr>
        <p:txBody>
          <a:bodyPr wrap="square" rtlCol="0">
            <a:spAutoFit/>
          </a:bodyPr>
          <a:lstStyle/>
          <a:p>
            <a:r>
              <a:rPr lang="ja-JP" altLang="en-US" sz="1600" u="sng" dirty="0">
                <a:latin typeface="BIZ UDゴシック" panose="020B0400000000000000" pitchFamily="49" charset="-128"/>
                <a:ea typeface="BIZ UDゴシック" panose="020B0400000000000000" pitchFamily="49" charset="-128"/>
              </a:rPr>
              <a:t>ダイバーシティ（その４）</a:t>
            </a:r>
            <a:endParaRPr kumimoji="1" lang="en-US" altLang="ja-JP" sz="1600" dirty="0">
              <a:latin typeface="BIZ UDゴシック" panose="020B0400000000000000" pitchFamily="49" charset="-128"/>
              <a:ea typeface="BIZ UDゴシック" panose="020B0400000000000000" pitchFamily="49" charset="-128"/>
            </a:endParaRPr>
          </a:p>
        </p:txBody>
      </p:sp>
      <p:sp>
        <p:nvSpPr>
          <p:cNvPr id="5" name="テキスト ボックス 4"/>
          <p:cNvSpPr txBox="1"/>
          <p:nvPr/>
        </p:nvSpPr>
        <p:spPr>
          <a:xfrm>
            <a:off x="0" y="476672"/>
            <a:ext cx="2411760" cy="3416320"/>
          </a:xfrm>
          <a:prstGeom prst="rect">
            <a:avLst/>
          </a:prstGeom>
          <a:noFill/>
        </p:spPr>
        <p:txBody>
          <a:bodyPr wrap="square" rtlCol="0">
            <a:spAutoFit/>
          </a:bodyPr>
          <a:lstStyle/>
          <a:p>
            <a:r>
              <a:rPr kumimoji="1" lang="ja-JP" altLang="en-US" sz="1200" dirty="0">
                <a:latin typeface="BIZ UDゴシック" panose="020B0400000000000000" pitchFamily="49" charset="-128"/>
                <a:ea typeface="BIZ UDゴシック" panose="020B0400000000000000" pitchFamily="49" charset="-128"/>
              </a:rPr>
              <a:t>①分野：　－</a:t>
            </a:r>
            <a:endParaRPr kumimoji="1" lang="en-US" altLang="ja-JP" sz="1200" dirty="0">
              <a:latin typeface="BIZ UDゴシック" panose="020B0400000000000000" pitchFamily="49" charset="-128"/>
              <a:ea typeface="BIZ UDゴシック" panose="020B0400000000000000" pitchFamily="49" charset="-128"/>
            </a:endParaRPr>
          </a:p>
          <a:p>
            <a:endParaRPr lang="en-US" altLang="ja-JP" sz="1200" dirty="0">
              <a:latin typeface="BIZ UDゴシック" panose="020B0400000000000000" pitchFamily="49" charset="-128"/>
              <a:ea typeface="BIZ UDゴシック" panose="020B0400000000000000" pitchFamily="49" charset="-128"/>
            </a:endParaRPr>
          </a:p>
          <a:p>
            <a:r>
              <a:rPr kumimoji="1" lang="ja-JP" altLang="en-US" sz="1200" dirty="0">
                <a:latin typeface="BIZ UDゴシック" panose="020B0400000000000000" pitchFamily="49" charset="-128"/>
                <a:ea typeface="BIZ UDゴシック" panose="020B0400000000000000" pitchFamily="49" charset="-128"/>
              </a:rPr>
              <a:t>②タイプ</a:t>
            </a:r>
            <a:endParaRPr kumimoji="1" lang="en-US" altLang="ja-JP" sz="1200" dirty="0">
              <a:latin typeface="BIZ UDゴシック" panose="020B0400000000000000" pitchFamily="49" charset="-128"/>
              <a:ea typeface="BIZ UDゴシック" panose="020B0400000000000000" pitchFamily="49" charset="-128"/>
            </a:endParaRPr>
          </a:p>
          <a:p>
            <a:r>
              <a:rPr lang="ja-JP" altLang="en-US" sz="1200" dirty="0">
                <a:latin typeface="BIZ UDゴシック" panose="020B0400000000000000" pitchFamily="49" charset="-128"/>
                <a:ea typeface="BIZ UDゴシック" panose="020B0400000000000000" pitchFamily="49" charset="-128"/>
              </a:rPr>
              <a:t>　　☑　政策イノベーション</a:t>
            </a:r>
            <a:endParaRPr lang="en-US" altLang="ja-JP" sz="1200" dirty="0">
              <a:latin typeface="BIZ UDゴシック" panose="020B0400000000000000" pitchFamily="49" charset="-128"/>
              <a:ea typeface="BIZ UDゴシック" panose="020B0400000000000000" pitchFamily="49" charset="-128"/>
            </a:endParaRPr>
          </a:p>
          <a:p>
            <a:r>
              <a:rPr kumimoji="1" lang="ja-JP" altLang="en-US" sz="1200" dirty="0">
                <a:latin typeface="BIZ UDゴシック" panose="020B0400000000000000" pitchFamily="49" charset="-128"/>
                <a:ea typeface="BIZ UDゴシック" panose="020B0400000000000000" pitchFamily="49" charset="-128"/>
              </a:rPr>
              <a:t>　　</a:t>
            </a:r>
            <a:r>
              <a:rPr lang="ja-JP" altLang="en-US" sz="1200" dirty="0">
                <a:latin typeface="BIZ UDゴシック" panose="020B0400000000000000" pitchFamily="49" charset="-128"/>
                <a:ea typeface="BIZ UDゴシック" panose="020B0400000000000000" pitchFamily="49" charset="-128"/>
              </a:rPr>
              <a:t>□　</a:t>
            </a:r>
            <a:r>
              <a:rPr kumimoji="1" lang="ja-JP" altLang="en-US" sz="1200" dirty="0">
                <a:latin typeface="BIZ UDゴシック" panose="020B0400000000000000" pitchFamily="49" charset="-128"/>
                <a:ea typeface="BIZ UDゴシック" panose="020B0400000000000000" pitchFamily="49" charset="-128"/>
              </a:rPr>
              <a:t>執行の刷新</a:t>
            </a:r>
            <a:endParaRPr kumimoji="1" lang="en-US" altLang="ja-JP" sz="1200" dirty="0">
              <a:latin typeface="BIZ UDゴシック" panose="020B0400000000000000" pitchFamily="49" charset="-128"/>
              <a:ea typeface="BIZ UDゴシック" panose="020B0400000000000000" pitchFamily="49" charset="-128"/>
            </a:endParaRPr>
          </a:p>
          <a:p>
            <a:endParaRPr lang="en-US" altLang="ja-JP" sz="1200" dirty="0">
              <a:latin typeface="BIZ UDゴシック" panose="020B0400000000000000" pitchFamily="49" charset="-128"/>
              <a:ea typeface="BIZ UDゴシック" panose="020B0400000000000000" pitchFamily="49" charset="-128"/>
            </a:endParaRPr>
          </a:p>
          <a:p>
            <a:r>
              <a:rPr lang="ja-JP" altLang="en-US" sz="1200" dirty="0">
                <a:latin typeface="BIZ UDゴシック" panose="020B0400000000000000" pitchFamily="49" charset="-128"/>
                <a:ea typeface="BIZ UDゴシック" panose="020B0400000000000000" pitchFamily="49" charset="-128"/>
              </a:rPr>
              <a:t>③改革スタイル</a:t>
            </a:r>
            <a:endParaRPr lang="en-US" altLang="ja-JP" sz="1200" dirty="0">
              <a:latin typeface="BIZ UDゴシック" panose="020B0400000000000000" pitchFamily="49" charset="-128"/>
              <a:ea typeface="BIZ UDゴシック" panose="020B0400000000000000" pitchFamily="49" charset="-128"/>
            </a:endParaRPr>
          </a:p>
          <a:p>
            <a:r>
              <a:rPr lang="ja-JP" altLang="en-US" sz="1200" dirty="0">
                <a:latin typeface="BIZ UDゴシック" panose="020B0400000000000000" pitchFamily="49" charset="-128"/>
                <a:ea typeface="BIZ UDゴシック" panose="020B0400000000000000" pitchFamily="49" charset="-128"/>
              </a:rPr>
              <a:t>　  □ 　投資・予算</a:t>
            </a:r>
            <a:endParaRPr lang="en-US" altLang="ja-JP" sz="1200" dirty="0">
              <a:latin typeface="BIZ UDゴシック" panose="020B0400000000000000" pitchFamily="49" charset="-128"/>
              <a:ea typeface="BIZ UDゴシック" panose="020B0400000000000000" pitchFamily="49" charset="-128"/>
            </a:endParaRPr>
          </a:p>
          <a:p>
            <a:r>
              <a:rPr lang="ja-JP" altLang="en-US" sz="1200" dirty="0">
                <a:latin typeface="BIZ UDゴシック" panose="020B0400000000000000" pitchFamily="49" charset="-128"/>
                <a:ea typeface="BIZ UDゴシック" panose="020B0400000000000000" pitchFamily="49" charset="-128"/>
              </a:rPr>
              <a:t>　　☑ 　条例・規則・運用ﾙｰﾙ</a:t>
            </a:r>
            <a:endParaRPr lang="en-US" altLang="ja-JP" sz="1200" dirty="0">
              <a:latin typeface="BIZ UDゴシック" panose="020B0400000000000000" pitchFamily="49" charset="-128"/>
              <a:ea typeface="BIZ UDゴシック" panose="020B0400000000000000" pitchFamily="49" charset="-128"/>
            </a:endParaRPr>
          </a:p>
          <a:p>
            <a:r>
              <a:rPr lang="ja-JP" altLang="en-US" sz="1200" dirty="0">
                <a:latin typeface="BIZ UDゴシック" panose="020B0400000000000000" pitchFamily="49" charset="-128"/>
                <a:ea typeface="BIZ UDゴシック" panose="020B0400000000000000" pitchFamily="49" charset="-128"/>
              </a:rPr>
              <a:t>　　□　組織・経営形態</a:t>
            </a:r>
            <a:endParaRPr lang="en-US" altLang="ja-JP" sz="1200" dirty="0">
              <a:latin typeface="BIZ UDゴシック" panose="020B0400000000000000" pitchFamily="49" charset="-128"/>
              <a:ea typeface="BIZ UDゴシック" panose="020B0400000000000000" pitchFamily="49" charset="-128"/>
            </a:endParaRPr>
          </a:p>
          <a:p>
            <a:r>
              <a:rPr lang="ja-JP" altLang="en-US" sz="1200" dirty="0">
                <a:latin typeface="BIZ UDゴシック" panose="020B0400000000000000" pitchFamily="49" charset="-128"/>
                <a:ea typeface="BIZ UDゴシック" panose="020B0400000000000000" pitchFamily="49" charset="-128"/>
              </a:rPr>
              <a:t>　　□　権限移譲</a:t>
            </a:r>
            <a:endParaRPr lang="en-US" altLang="ja-JP" sz="1200" dirty="0">
              <a:latin typeface="BIZ UDゴシック" panose="020B0400000000000000" pitchFamily="49" charset="-128"/>
              <a:ea typeface="BIZ UDゴシック" panose="020B0400000000000000" pitchFamily="49" charset="-128"/>
            </a:endParaRPr>
          </a:p>
          <a:p>
            <a:endParaRPr kumimoji="1" lang="en-US" altLang="ja-JP" sz="1200" dirty="0">
              <a:latin typeface="BIZ UDゴシック" panose="020B0400000000000000" pitchFamily="49" charset="-128"/>
              <a:ea typeface="BIZ UDゴシック" panose="020B0400000000000000" pitchFamily="49" charset="-128"/>
            </a:endParaRPr>
          </a:p>
          <a:p>
            <a:r>
              <a:rPr lang="ja-JP" altLang="en-US" sz="1200" dirty="0">
                <a:latin typeface="BIZ UDゴシック" panose="020B0400000000000000" pitchFamily="49" charset="-128"/>
                <a:ea typeface="BIZ UDゴシック" panose="020B0400000000000000" pitchFamily="49" charset="-128"/>
              </a:rPr>
              <a:t>④担当部局</a:t>
            </a:r>
            <a:endParaRPr lang="en-US" altLang="ja-JP" sz="1200" dirty="0">
              <a:latin typeface="BIZ UDゴシック" panose="020B0400000000000000" pitchFamily="49" charset="-128"/>
              <a:ea typeface="BIZ UDゴシック" panose="020B0400000000000000" pitchFamily="49" charset="-128"/>
            </a:endParaRPr>
          </a:p>
          <a:p>
            <a:r>
              <a:rPr kumimoji="1" lang="ja-JP" altLang="en-US" sz="1200" dirty="0">
                <a:latin typeface="BIZ UDゴシック" panose="020B0400000000000000" pitchFamily="49" charset="-128"/>
                <a:ea typeface="BIZ UDゴシック" panose="020B0400000000000000" pitchFamily="49" charset="-128"/>
              </a:rPr>
              <a:t>　　市　</a:t>
            </a:r>
            <a:r>
              <a:rPr lang="ja-JP" altLang="en-US" sz="1200" dirty="0">
                <a:latin typeface="BIZ UDゴシック" panose="020B0400000000000000" pitchFamily="49" charset="-128"/>
                <a:ea typeface="BIZ UDゴシック" panose="020B0400000000000000" pitchFamily="49" charset="-128"/>
              </a:rPr>
              <a:t>市民</a:t>
            </a:r>
            <a:r>
              <a:rPr kumimoji="1" lang="ja-JP" altLang="en-US" sz="1200" dirty="0">
                <a:latin typeface="BIZ UDゴシック" panose="020B0400000000000000" pitchFamily="49" charset="-128"/>
                <a:ea typeface="BIZ UDゴシック" panose="020B0400000000000000" pitchFamily="49" charset="-128"/>
              </a:rPr>
              <a:t>局</a:t>
            </a:r>
            <a:endParaRPr kumimoji="1" lang="en-US" altLang="ja-JP" sz="1200" dirty="0">
              <a:latin typeface="BIZ UDゴシック" panose="020B0400000000000000" pitchFamily="49" charset="-128"/>
              <a:ea typeface="BIZ UDゴシック" panose="020B0400000000000000" pitchFamily="49" charset="-128"/>
            </a:endParaRPr>
          </a:p>
          <a:p>
            <a:endParaRPr kumimoji="1" lang="en-US" altLang="ja-JP" sz="1200" dirty="0">
              <a:latin typeface="BIZ UDゴシック" panose="020B0400000000000000" pitchFamily="49" charset="-128"/>
              <a:ea typeface="BIZ UDゴシック" panose="020B0400000000000000" pitchFamily="49" charset="-128"/>
            </a:endParaRPr>
          </a:p>
          <a:p>
            <a:r>
              <a:rPr lang="ja-JP" altLang="en-US" sz="1200" dirty="0">
                <a:latin typeface="BIZ UDゴシック" panose="020B0400000000000000" pitchFamily="49" charset="-128"/>
                <a:ea typeface="BIZ UDゴシック" panose="020B0400000000000000" pitchFamily="49" charset="-128"/>
              </a:rPr>
              <a:t>⑤時期</a:t>
            </a:r>
            <a:endParaRPr lang="en-US" altLang="ja-JP" sz="1200" dirty="0">
              <a:latin typeface="BIZ UDゴシック" panose="020B0400000000000000" pitchFamily="49" charset="-128"/>
              <a:ea typeface="BIZ UDゴシック" panose="020B0400000000000000" pitchFamily="49" charset="-128"/>
            </a:endParaRPr>
          </a:p>
          <a:p>
            <a:r>
              <a:rPr kumimoji="1" lang="ja-JP" altLang="en-US" sz="1200" dirty="0">
                <a:latin typeface="BIZ UDゴシック" panose="020B0400000000000000" pitchFamily="49" charset="-128"/>
                <a:ea typeface="BIZ UDゴシック" panose="020B0400000000000000" pitchFamily="49" charset="-128"/>
              </a:rPr>
              <a:t>　</a:t>
            </a:r>
            <a:r>
              <a:rPr lang="ja-JP" altLang="en-US" sz="1200" dirty="0">
                <a:latin typeface="BIZ UDゴシック" panose="020B0400000000000000" pitchFamily="49" charset="-128"/>
                <a:ea typeface="BIZ UDゴシック" panose="020B0400000000000000" pitchFamily="49" charset="-128"/>
              </a:rPr>
              <a:t>大阪市多文化共生指針の策定（</a:t>
            </a:r>
            <a:r>
              <a:rPr lang="en-US" altLang="ja-JP" sz="1200" dirty="0">
                <a:latin typeface="BIZ UDゴシック" panose="020B0400000000000000" pitchFamily="49" charset="-128"/>
                <a:ea typeface="BIZ UDゴシック" panose="020B0400000000000000" pitchFamily="49" charset="-128"/>
              </a:rPr>
              <a:t>2020</a:t>
            </a:r>
            <a:r>
              <a:rPr lang="ja-JP" altLang="en-US" sz="1200" dirty="0">
                <a:latin typeface="BIZ UDゴシック" panose="020B0400000000000000" pitchFamily="49" charset="-128"/>
                <a:ea typeface="BIZ UDゴシック" panose="020B0400000000000000" pitchFamily="49" charset="-128"/>
              </a:rPr>
              <a:t>年）　以降</a:t>
            </a:r>
            <a:r>
              <a:rPr kumimoji="1" lang="ja-JP" altLang="en-US" sz="1200" dirty="0">
                <a:latin typeface="BIZ UDゴシック" panose="020B0400000000000000" pitchFamily="49" charset="-128"/>
                <a:ea typeface="BIZ UDゴシック" panose="020B0400000000000000" pitchFamily="49" charset="-128"/>
              </a:rPr>
              <a:t>順次実施</a:t>
            </a:r>
          </a:p>
        </p:txBody>
      </p:sp>
      <p:graphicFrame>
        <p:nvGraphicFramePr>
          <p:cNvPr id="6" name="表 5"/>
          <p:cNvGraphicFramePr>
            <a:graphicFrameLocks noGrp="1"/>
          </p:cNvGraphicFramePr>
          <p:nvPr/>
        </p:nvGraphicFramePr>
        <p:xfrm>
          <a:off x="2339752" y="476672"/>
          <a:ext cx="6696744" cy="6048672"/>
        </p:xfrm>
        <a:graphic>
          <a:graphicData uri="http://schemas.openxmlformats.org/drawingml/2006/table">
            <a:tbl>
              <a:tblPr firstRow="1">
                <a:tableStyleId>{5C22544A-7EE6-4342-B048-85BDC9FD1C3A}</a:tableStyleId>
              </a:tblPr>
              <a:tblGrid>
                <a:gridCol w="1296144">
                  <a:extLst>
                    <a:ext uri="{9D8B030D-6E8A-4147-A177-3AD203B41FA5}">
                      <a16:colId xmlns:a16="http://schemas.microsoft.com/office/drawing/2014/main" val="20000"/>
                    </a:ext>
                  </a:extLst>
                </a:gridCol>
                <a:gridCol w="1368152">
                  <a:extLst>
                    <a:ext uri="{9D8B030D-6E8A-4147-A177-3AD203B41FA5}">
                      <a16:colId xmlns:a16="http://schemas.microsoft.com/office/drawing/2014/main" val="20001"/>
                    </a:ext>
                  </a:extLst>
                </a:gridCol>
                <a:gridCol w="2358262">
                  <a:extLst>
                    <a:ext uri="{9D8B030D-6E8A-4147-A177-3AD203B41FA5}">
                      <a16:colId xmlns:a16="http://schemas.microsoft.com/office/drawing/2014/main" val="20002"/>
                    </a:ext>
                  </a:extLst>
                </a:gridCol>
                <a:gridCol w="1674186">
                  <a:extLst>
                    <a:ext uri="{9D8B030D-6E8A-4147-A177-3AD203B41FA5}">
                      <a16:colId xmlns:a16="http://schemas.microsoft.com/office/drawing/2014/main" val="20003"/>
                    </a:ext>
                  </a:extLst>
                </a:gridCol>
              </a:tblGrid>
              <a:tr h="525534">
                <a:tc>
                  <a:txBody>
                    <a:bodyPr/>
                    <a:lstStyle/>
                    <a:p>
                      <a:pPr algn="ctr"/>
                      <a:r>
                        <a:rPr kumimoji="1" lang="ja-JP" altLang="en-US" sz="1400" dirty="0"/>
                        <a:t>改革前の課題</a:t>
                      </a:r>
                      <a:endParaRPr kumimoji="1" lang="en-US" altLang="ja-JP" sz="1400" dirty="0"/>
                    </a:p>
                    <a:p>
                      <a:pPr algn="ctr"/>
                      <a:r>
                        <a:rPr kumimoji="1" lang="ja-JP" altLang="en-US" sz="1400" dirty="0"/>
                        <a:t>（</a:t>
                      </a:r>
                      <a:r>
                        <a:rPr kumimoji="1" lang="en-US" altLang="ja-JP" sz="1400" dirty="0"/>
                        <a:t>Why</a:t>
                      </a:r>
                      <a:r>
                        <a:rPr kumimoji="1" lang="ja-JP" altLang="en-US" sz="1400" dirty="0"/>
                        <a:t>）</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ja-JP" altLang="en-US" sz="1400" dirty="0"/>
                        <a:t>改革の方向性</a:t>
                      </a:r>
                      <a:endParaRPr kumimoji="1" lang="en-US" altLang="ja-JP" sz="1400" dirty="0"/>
                    </a:p>
                    <a:p>
                      <a:pPr algn="ctr"/>
                      <a:r>
                        <a:rPr kumimoji="1" lang="ja-JP" altLang="en-US" sz="1400" dirty="0"/>
                        <a:t>（</a:t>
                      </a:r>
                      <a:r>
                        <a:rPr kumimoji="1" lang="en-US" altLang="ja-JP" sz="1400" dirty="0"/>
                        <a:t>Vision</a:t>
                      </a:r>
                      <a:r>
                        <a:rPr kumimoji="1" lang="ja-JP" altLang="en-US" sz="1400" dirty="0"/>
                        <a:t>）</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ja-JP" altLang="en-US" sz="1400" dirty="0"/>
                        <a:t>何をどう改革したか</a:t>
                      </a:r>
                      <a:endParaRPr kumimoji="1" lang="en-US" altLang="ja-JP" sz="1400" dirty="0"/>
                    </a:p>
                    <a:p>
                      <a:pPr algn="ctr"/>
                      <a:r>
                        <a:rPr kumimoji="1" lang="ja-JP" altLang="en-US" sz="1400" dirty="0"/>
                        <a:t>（</a:t>
                      </a:r>
                      <a:r>
                        <a:rPr kumimoji="1" lang="en-US" altLang="ja-JP" sz="1400" dirty="0"/>
                        <a:t>What</a:t>
                      </a:r>
                      <a:r>
                        <a:rPr kumimoji="1" lang="ja-JP" altLang="en-US" sz="1400" dirty="0"/>
                        <a:t>）</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ja-JP" altLang="en-US" sz="1400" dirty="0"/>
                        <a:t>主な成果</a:t>
                      </a:r>
                      <a:endParaRPr kumimoji="1" lang="en-US" altLang="ja-JP" sz="1400" dirty="0"/>
                    </a:p>
                    <a:p>
                      <a:pPr algn="ctr"/>
                      <a:r>
                        <a:rPr kumimoji="1" lang="ja-JP" altLang="en-US" sz="1400" dirty="0"/>
                        <a:t>（</a:t>
                      </a:r>
                      <a:r>
                        <a:rPr kumimoji="1" lang="en-US" altLang="ja-JP" sz="1400" dirty="0"/>
                        <a:t>Outcome</a:t>
                      </a:r>
                      <a:r>
                        <a:rPr kumimoji="1" lang="ja-JP" altLang="en-US" sz="1400" dirty="0"/>
                        <a:t>）</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0"/>
                  </a:ext>
                </a:extLst>
              </a:tr>
              <a:tr h="5523138">
                <a:tc>
                  <a:txBody>
                    <a:bodyPr/>
                    <a:lstStyle/>
                    <a:p>
                      <a:pPr algn="just"/>
                      <a:r>
                        <a:rPr kumimoji="1" lang="ja-JP" altLang="en-US" sz="1200" b="1" u="none" kern="1200" noProof="0" dirty="0">
                          <a:solidFill>
                            <a:schemeClr val="tx1"/>
                          </a:solidFill>
                          <a:latin typeface="+mn-ea"/>
                          <a:ea typeface="+mn-ea"/>
                          <a:cs typeface="+mn-cs"/>
                        </a:rPr>
                        <a:t>多文化共生</a:t>
                      </a:r>
                      <a:endParaRPr kumimoji="1" lang="en-US" altLang="ja-JP" sz="1200" b="1" u="none" kern="1200" noProof="0" dirty="0">
                        <a:solidFill>
                          <a:schemeClr val="tx1"/>
                        </a:solidFill>
                        <a:latin typeface="+mn-ea"/>
                        <a:ea typeface="+mn-ea"/>
                        <a:cs typeface="+mn-cs"/>
                      </a:endParaRPr>
                    </a:p>
                    <a:p>
                      <a:pPr algn="just"/>
                      <a:r>
                        <a:rPr kumimoji="1" lang="ja-JP" altLang="en-US" sz="1200" b="0" u="none" kern="1200" noProof="0" dirty="0">
                          <a:solidFill>
                            <a:schemeClr val="tx1"/>
                          </a:solidFill>
                          <a:latin typeface="+mn-lt"/>
                          <a:ea typeface="+mn-ea"/>
                          <a:cs typeface="+mn-cs"/>
                        </a:rPr>
                        <a:t>・近年、外国人材の受入れが進む中、外国人住民数が急増するとともに、国籍も多様化し、外国人住民が抱える課題・ニーズも複雑・多様化している</a:t>
                      </a:r>
                    </a:p>
                    <a:p>
                      <a:pPr algn="just"/>
                      <a:endParaRPr kumimoji="1" lang="ja-JP" altLang="en-US" sz="1200" b="0" u="none" kern="1200" noProof="0" dirty="0">
                        <a:solidFill>
                          <a:schemeClr val="tx1"/>
                        </a:solidFill>
                        <a:latin typeface="+mn-lt"/>
                        <a:ea typeface="+mn-ea"/>
                        <a:cs typeface="+mn-cs"/>
                      </a:endParaRPr>
                    </a:p>
                    <a:p>
                      <a:pPr algn="just"/>
                      <a:r>
                        <a:rPr kumimoji="1" lang="ja-JP" altLang="en-US" sz="1200" b="0" u="none" kern="1200" noProof="0" dirty="0">
                          <a:solidFill>
                            <a:schemeClr val="tx1"/>
                          </a:solidFill>
                          <a:latin typeface="+mn-lt"/>
                          <a:ea typeface="+mn-ea"/>
                          <a:cs typeface="+mn-cs"/>
                        </a:rPr>
                        <a:t>・</a:t>
                      </a:r>
                      <a:r>
                        <a:rPr kumimoji="1" lang="en-US" altLang="ja-JP" sz="1200" b="0" u="none" kern="1200" noProof="0" dirty="0">
                          <a:solidFill>
                            <a:schemeClr val="tx1"/>
                          </a:solidFill>
                          <a:latin typeface="+mn-lt"/>
                          <a:ea typeface="+mn-ea"/>
                          <a:cs typeface="+mn-cs"/>
                        </a:rPr>
                        <a:t>2025</a:t>
                      </a:r>
                      <a:r>
                        <a:rPr kumimoji="1" lang="ja-JP" altLang="en-US" sz="1200" b="0" u="none" kern="1200" noProof="0" dirty="0">
                          <a:solidFill>
                            <a:schemeClr val="tx1"/>
                          </a:solidFill>
                          <a:latin typeface="+mn-lt"/>
                          <a:ea typeface="+mn-ea"/>
                          <a:cs typeface="+mn-cs"/>
                        </a:rPr>
                        <a:t>年の大阪・関西万博開催を契機に、就労・留学など様々な目的での流入に伴い、地域社会において外国人のさらなる増加が見込まれる</a:t>
                      </a:r>
                    </a:p>
                    <a:p>
                      <a:pPr algn="just"/>
                      <a:endParaRPr kumimoji="1" lang="en-US" altLang="ja-JP" sz="1200" b="0" u="none" kern="1200" dirty="0">
                        <a:solidFill>
                          <a:schemeClr val="tx1"/>
                        </a:solidFill>
                        <a:latin typeface="+mn-lt"/>
                        <a:ea typeface="+mn-ea"/>
                        <a:cs typeface="+mn-cs"/>
                      </a:endParaRPr>
                    </a:p>
                    <a:p>
                      <a:pPr algn="just"/>
                      <a:endParaRPr kumimoji="1" lang="en-US" altLang="ja-JP" sz="1200" b="0" u="none" kern="1200" dirty="0">
                        <a:solidFill>
                          <a:schemeClr val="tx1"/>
                        </a:solidFill>
                        <a:latin typeface="+mn-lt"/>
                        <a:ea typeface="+mn-ea"/>
                        <a:cs typeface="+mn-cs"/>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just" fontAlgn="ctr"/>
                      <a:endParaRPr kumimoji="1" lang="en-US" altLang="ja-JP" sz="1200" b="0" u="none" kern="1200" dirty="0">
                        <a:solidFill>
                          <a:schemeClr val="tx1"/>
                        </a:solidFill>
                        <a:latin typeface="+mn-lt"/>
                        <a:ea typeface="+mn-ea"/>
                        <a:cs typeface="+mn-cs"/>
                      </a:endParaRPr>
                    </a:p>
                    <a:p>
                      <a:pPr algn="just" fontAlgn="ctr"/>
                      <a:r>
                        <a:rPr kumimoji="1" lang="ja-JP" altLang="en-US" sz="1200" b="0" u="none" kern="1200" dirty="0">
                          <a:solidFill>
                            <a:schemeClr val="tx1"/>
                          </a:solidFill>
                          <a:latin typeface="+mn-lt"/>
                          <a:ea typeface="+mn-ea"/>
                          <a:cs typeface="+mn-cs"/>
                        </a:rPr>
                        <a:t>・外国人住民が、様々な分野において行政サービスを着実に受け、相談ができる環境整備</a:t>
                      </a:r>
                    </a:p>
                    <a:p>
                      <a:pPr algn="just" fontAlgn="ctr"/>
                      <a:endParaRPr kumimoji="1" lang="ja-JP" altLang="en-US" sz="1200" b="0" u="none" kern="1200" dirty="0">
                        <a:solidFill>
                          <a:schemeClr val="tx1"/>
                        </a:solidFill>
                        <a:latin typeface="+mn-lt"/>
                        <a:ea typeface="+mn-ea"/>
                        <a:cs typeface="+mn-cs"/>
                      </a:endParaRPr>
                    </a:p>
                    <a:p>
                      <a:pPr algn="just" fontAlgn="ctr"/>
                      <a:r>
                        <a:rPr kumimoji="1" lang="ja-JP" altLang="en-US" sz="1200" b="0" u="none" kern="1200" dirty="0">
                          <a:solidFill>
                            <a:schemeClr val="tx1"/>
                          </a:solidFill>
                          <a:latin typeface="+mn-lt"/>
                          <a:ea typeface="+mn-ea"/>
                          <a:cs typeface="+mn-cs"/>
                        </a:rPr>
                        <a:t>・外国人住民も、地域社会の一員として安心して生活し、自分らしく暮らせるまちづくりの推進</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just"/>
                      <a:endParaRPr kumimoji="1" lang="en-US" altLang="ja-JP" sz="1200" b="0" u="sng" kern="1200" dirty="0">
                        <a:solidFill>
                          <a:schemeClr val="tx1"/>
                        </a:solidFill>
                        <a:latin typeface="+mn-lt"/>
                        <a:ea typeface="+mn-ea"/>
                        <a:cs typeface="+mn-cs"/>
                      </a:endParaRPr>
                    </a:p>
                    <a:p>
                      <a:pPr algn="just"/>
                      <a:r>
                        <a:rPr kumimoji="1" lang="ja-JP" altLang="en-US" sz="1200" b="0" u="sng" kern="1200" dirty="0">
                          <a:solidFill>
                            <a:schemeClr val="tx1"/>
                          </a:solidFill>
                          <a:latin typeface="+mn-lt"/>
                          <a:ea typeface="+mn-ea"/>
                          <a:cs typeface="+mn-cs"/>
                        </a:rPr>
                        <a:t>・大阪市多文化共生指針の策定（</a:t>
                      </a:r>
                      <a:r>
                        <a:rPr kumimoji="1" lang="en-US" altLang="ja-JP" sz="1200" b="0" u="sng" kern="1200" dirty="0">
                          <a:solidFill>
                            <a:schemeClr val="tx1"/>
                          </a:solidFill>
                          <a:latin typeface="+mn-lt"/>
                          <a:ea typeface="+mn-ea"/>
                          <a:cs typeface="+mn-cs"/>
                        </a:rPr>
                        <a:t>2020</a:t>
                      </a:r>
                      <a:r>
                        <a:rPr kumimoji="1" lang="ja-JP" altLang="en-US" sz="1200" b="0" u="sng" kern="1200" dirty="0">
                          <a:solidFill>
                            <a:schemeClr val="tx1"/>
                          </a:solidFill>
                          <a:latin typeface="+mn-lt"/>
                          <a:ea typeface="+mn-ea"/>
                          <a:cs typeface="+mn-cs"/>
                        </a:rPr>
                        <a:t>年）</a:t>
                      </a:r>
                    </a:p>
                    <a:p>
                      <a:pPr algn="just"/>
                      <a:r>
                        <a:rPr kumimoji="1" lang="ja-JP" altLang="en-US" sz="1200" b="0" u="none" kern="1200" dirty="0">
                          <a:solidFill>
                            <a:schemeClr val="tx1"/>
                          </a:solidFill>
                          <a:latin typeface="+mn-lt"/>
                          <a:ea typeface="+mn-ea"/>
                          <a:cs typeface="+mn-cs"/>
                        </a:rPr>
                        <a:t>　行動計画を策定し、多文化共生推進本部にて進捗管理</a:t>
                      </a:r>
                    </a:p>
                    <a:p>
                      <a:pPr algn="just"/>
                      <a:r>
                        <a:rPr kumimoji="1" lang="ja-JP" altLang="en-US" sz="1200" b="0" u="none" kern="1200" dirty="0">
                          <a:solidFill>
                            <a:schemeClr val="tx1"/>
                          </a:solidFill>
                          <a:latin typeface="+mn-lt"/>
                          <a:ea typeface="+mn-ea"/>
                          <a:cs typeface="+mn-cs"/>
                        </a:rPr>
                        <a:t>　行政や生活情報の多様な言語、やさしい日本語による情報提供などを実施</a:t>
                      </a:r>
                    </a:p>
                    <a:p>
                      <a:pPr algn="just"/>
                      <a:endParaRPr kumimoji="1" lang="en-US" altLang="ja-JP" sz="1200" b="0" u="sng" kern="1200" dirty="0">
                        <a:solidFill>
                          <a:schemeClr val="tx1"/>
                        </a:solidFill>
                        <a:latin typeface="+mn-lt"/>
                        <a:ea typeface="+mn-ea"/>
                        <a:cs typeface="+mn-cs"/>
                      </a:endParaRPr>
                    </a:p>
                    <a:p>
                      <a:pPr algn="just"/>
                      <a:endParaRPr kumimoji="1" lang="en-US" altLang="ja-JP" sz="1200" b="0" u="sng" kern="1200" dirty="0">
                        <a:solidFill>
                          <a:schemeClr val="tx1"/>
                        </a:solidFill>
                        <a:latin typeface="+mn-lt"/>
                        <a:ea typeface="+mn-ea"/>
                        <a:cs typeface="+mn-cs"/>
                      </a:endParaRPr>
                    </a:p>
                    <a:p>
                      <a:pPr algn="just"/>
                      <a:endParaRPr kumimoji="1" lang="en-US" altLang="ja-JP" sz="1200" b="0" u="sng" kern="1200" dirty="0">
                        <a:solidFill>
                          <a:schemeClr val="tx1"/>
                        </a:solidFill>
                        <a:latin typeface="+mn-lt"/>
                        <a:ea typeface="+mn-ea"/>
                        <a:cs typeface="+mn-cs"/>
                      </a:endParaRPr>
                    </a:p>
                    <a:p>
                      <a:pPr algn="just"/>
                      <a:endParaRPr kumimoji="1" lang="en-US" altLang="ja-JP" sz="1200" b="0" u="sng" kern="1200" dirty="0">
                        <a:solidFill>
                          <a:schemeClr val="tx1"/>
                        </a:solidFill>
                        <a:latin typeface="+mn-lt"/>
                        <a:ea typeface="+mn-ea"/>
                        <a:cs typeface="+mn-cs"/>
                      </a:endParaRPr>
                    </a:p>
                    <a:p>
                      <a:pPr algn="just"/>
                      <a:endParaRPr kumimoji="1" lang="en-US" altLang="ja-JP" sz="1200" b="0" u="sng" kern="1200" dirty="0">
                        <a:solidFill>
                          <a:schemeClr val="tx1"/>
                        </a:solidFill>
                        <a:latin typeface="+mn-lt"/>
                        <a:ea typeface="+mn-ea"/>
                        <a:cs typeface="+mn-cs"/>
                      </a:endParaRPr>
                    </a:p>
                    <a:p>
                      <a:pPr algn="just"/>
                      <a:endParaRPr kumimoji="1" lang="en-US" altLang="ja-JP" sz="1200" b="0" u="sng" kern="1200" dirty="0">
                        <a:solidFill>
                          <a:schemeClr val="tx1"/>
                        </a:solidFill>
                        <a:latin typeface="+mn-lt"/>
                        <a:ea typeface="+mn-ea"/>
                        <a:cs typeface="+mn-cs"/>
                      </a:endParaRPr>
                    </a:p>
                    <a:p>
                      <a:pPr algn="just"/>
                      <a:endParaRPr kumimoji="1" lang="ja-JP" altLang="en-US" sz="1200" b="0" u="sng" kern="1200" dirty="0">
                        <a:solidFill>
                          <a:schemeClr val="tx1"/>
                        </a:solidFill>
                        <a:latin typeface="+mn-lt"/>
                        <a:ea typeface="+mn-ea"/>
                        <a:cs typeface="+mn-cs"/>
                      </a:endParaRPr>
                    </a:p>
                    <a:p>
                      <a:pPr algn="just"/>
                      <a:r>
                        <a:rPr kumimoji="1" lang="ja-JP" altLang="en-US" sz="1200" b="0" u="sng" kern="1200" dirty="0">
                          <a:solidFill>
                            <a:schemeClr val="tx1"/>
                          </a:solidFill>
                          <a:latin typeface="+mn-lt"/>
                          <a:ea typeface="+mn-ea"/>
                          <a:cs typeface="+mn-cs"/>
                        </a:rPr>
                        <a:t>・より身近な地域における住民の相互理解、参加・交流など、多文化共生のまちづくりに向けた取組方策の検討</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just" defTabSz="914400" rtl="0" eaLnBrk="1" fontAlgn="auto" latinLnBrk="0" hangingPunct="1">
                        <a:lnSpc>
                          <a:spcPct val="100000"/>
                        </a:lnSpc>
                        <a:spcBef>
                          <a:spcPts val="0"/>
                        </a:spcBef>
                        <a:spcAft>
                          <a:spcPts val="0"/>
                        </a:spcAft>
                        <a:buClrTx/>
                        <a:buSzTx/>
                        <a:buFontTx/>
                        <a:buNone/>
                        <a:tabLst/>
                        <a:defRPr/>
                      </a:pPr>
                      <a:endParaRPr kumimoji="1" lang="en-US" altLang="ja-JP" sz="1200" b="0" u="none" dirty="0">
                        <a:solidFill>
                          <a:schemeClr val="tx1"/>
                        </a:solidFill>
                      </a:endParaRPr>
                    </a:p>
                    <a:p>
                      <a:pPr marL="0" marR="0" lvl="0" indent="0" algn="just" defTabSz="914400" rtl="0" eaLnBrk="1" fontAlgn="auto" latinLnBrk="0" hangingPunct="1">
                        <a:lnSpc>
                          <a:spcPct val="100000"/>
                        </a:lnSpc>
                        <a:spcBef>
                          <a:spcPts val="0"/>
                        </a:spcBef>
                        <a:spcAft>
                          <a:spcPts val="0"/>
                        </a:spcAft>
                        <a:buClrTx/>
                        <a:buSzTx/>
                        <a:buFontTx/>
                        <a:buNone/>
                        <a:tabLst/>
                        <a:defRPr/>
                      </a:pPr>
                      <a:r>
                        <a:rPr kumimoji="1" lang="ja-JP" altLang="en-US" sz="1200" b="0" u="none" dirty="0">
                          <a:solidFill>
                            <a:schemeClr val="tx1"/>
                          </a:solidFill>
                        </a:rPr>
                        <a:t>・行政・生活情報の多言語化</a:t>
                      </a:r>
                    </a:p>
                    <a:p>
                      <a:pPr marL="0" marR="0" lvl="0" indent="0" algn="just" defTabSz="914400" rtl="0" eaLnBrk="1" fontAlgn="auto" latinLnBrk="0" hangingPunct="1">
                        <a:lnSpc>
                          <a:spcPct val="100000"/>
                        </a:lnSpc>
                        <a:spcBef>
                          <a:spcPts val="0"/>
                        </a:spcBef>
                        <a:spcAft>
                          <a:spcPts val="0"/>
                        </a:spcAft>
                        <a:buClrTx/>
                        <a:buSzTx/>
                        <a:buFontTx/>
                        <a:buNone/>
                        <a:tabLst/>
                        <a:defRPr/>
                      </a:pPr>
                      <a:r>
                        <a:rPr kumimoji="1" lang="ja-JP" altLang="en-US" sz="1200" b="0" u="none" dirty="0">
                          <a:solidFill>
                            <a:schemeClr val="tx1"/>
                          </a:solidFill>
                        </a:rPr>
                        <a:t>市ホームページで外国人向け生活情報が母語で提供できている外国人住民の割合</a:t>
                      </a:r>
                    </a:p>
                    <a:p>
                      <a:pPr marL="0" marR="0" lvl="0" indent="0" algn="just" defTabSz="914400" rtl="0" eaLnBrk="1" fontAlgn="auto" latinLnBrk="0" hangingPunct="1">
                        <a:lnSpc>
                          <a:spcPct val="100000"/>
                        </a:lnSpc>
                        <a:spcBef>
                          <a:spcPts val="0"/>
                        </a:spcBef>
                        <a:spcAft>
                          <a:spcPts val="0"/>
                        </a:spcAft>
                        <a:buClrTx/>
                        <a:buSzTx/>
                        <a:buFontTx/>
                        <a:buNone/>
                        <a:tabLst/>
                        <a:defRPr/>
                      </a:pPr>
                      <a:r>
                        <a:rPr kumimoji="1" lang="ja-JP" altLang="en-US" sz="1200" b="0" u="none" dirty="0">
                          <a:solidFill>
                            <a:schemeClr val="tx1"/>
                          </a:solidFill>
                        </a:rPr>
                        <a:t>　</a:t>
                      </a:r>
                      <a:r>
                        <a:rPr kumimoji="1" lang="en-US" altLang="ja-JP" sz="1200" b="0" u="none" dirty="0">
                          <a:solidFill>
                            <a:schemeClr val="tx1"/>
                          </a:solidFill>
                        </a:rPr>
                        <a:t>2019</a:t>
                      </a:r>
                      <a:r>
                        <a:rPr kumimoji="1" lang="ja-JP" altLang="en-US" sz="1200" b="0" u="none" dirty="0">
                          <a:solidFill>
                            <a:schemeClr val="tx1"/>
                          </a:solidFill>
                        </a:rPr>
                        <a:t>年度：３言語、</a:t>
                      </a:r>
                      <a:endParaRPr kumimoji="1" lang="en-US" altLang="ja-JP" sz="1200" b="0" u="none" dirty="0">
                        <a:solidFill>
                          <a:schemeClr val="tx1"/>
                        </a:solidFill>
                      </a:endParaRPr>
                    </a:p>
                    <a:p>
                      <a:pPr marL="0" marR="0" lvl="0" indent="0" algn="just" defTabSz="914400" rtl="0" eaLnBrk="1" fontAlgn="auto" latinLnBrk="0" hangingPunct="1">
                        <a:lnSpc>
                          <a:spcPct val="100000"/>
                        </a:lnSpc>
                        <a:spcBef>
                          <a:spcPts val="0"/>
                        </a:spcBef>
                        <a:spcAft>
                          <a:spcPts val="0"/>
                        </a:spcAft>
                        <a:buClrTx/>
                        <a:buSzTx/>
                        <a:buFontTx/>
                        <a:buNone/>
                        <a:tabLst/>
                        <a:defRPr/>
                      </a:pPr>
                      <a:r>
                        <a:rPr kumimoji="1" lang="ja-JP" altLang="en-US" sz="1200" b="0" u="none" dirty="0">
                          <a:solidFill>
                            <a:schemeClr val="tx1"/>
                          </a:solidFill>
                        </a:rPr>
                        <a:t>　　　　　　　　</a:t>
                      </a:r>
                      <a:r>
                        <a:rPr kumimoji="1" lang="en-US" altLang="ja-JP" sz="1200" b="0" u="none" dirty="0">
                          <a:solidFill>
                            <a:schemeClr val="tx1"/>
                          </a:solidFill>
                        </a:rPr>
                        <a:t>76.1</a:t>
                      </a:r>
                      <a:r>
                        <a:rPr kumimoji="1" lang="ja-JP" altLang="en-US" sz="1200" b="0" u="none" dirty="0">
                          <a:solidFill>
                            <a:schemeClr val="tx1"/>
                          </a:solidFill>
                        </a:rPr>
                        <a:t>％</a:t>
                      </a:r>
                    </a:p>
                    <a:p>
                      <a:pPr marL="0" marR="0" lvl="0" indent="0" algn="just" defTabSz="914400" rtl="0" eaLnBrk="1" fontAlgn="auto" latinLnBrk="0" hangingPunct="1">
                        <a:lnSpc>
                          <a:spcPct val="100000"/>
                        </a:lnSpc>
                        <a:spcBef>
                          <a:spcPts val="0"/>
                        </a:spcBef>
                        <a:spcAft>
                          <a:spcPts val="0"/>
                        </a:spcAft>
                        <a:buClrTx/>
                        <a:buSzTx/>
                        <a:buFontTx/>
                        <a:buNone/>
                        <a:tabLst/>
                        <a:defRPr/>
                      </a:pPr>
                      <a:r>
                        <a:rPr kumimoji="1" lang="ja-JP" altLang="en-US" sz="1200" b="0" u="none" dirty="0">
                          <a:solidFill>
                            <a:schemeClr val="tx1"/>
                          </a:solidFill>
                        </a:rPr>
                        <a:t>　</a:t>
                      </a:r>
                      <a:r>
                        <a:rPr kumimoji="1" lang="en-US" altLang="ja-JP" sz="1200" b="0" u="none" dirty="0">
                          <a:solidFill>
                            <a:schemeClr val="tx1"/>
                          </a:solidFill>
                        </a:rPr>
                        <a:t>2020</a:t>
                      </a:r>
                      <a:r>
                        <a:rPr kumimoji="1" lang="ja-JP" altLang="en-US" sz="1200" b="0" u="none" dirty="0">
                          <a:solidFill>
                            <a:schemeClr val="tx1"/>
                          </a:solidFill>
                        </a:rPr>
                        <a:t>年度：４言語、</a:t>
                      </a:r>
                      <a:endParaRPr kumimoji="1" lang="en-US" altLang="ja-JP" sz="1200" b="0" u="none" dirty="0">
                        <a:solidFill>
                          <a:schemeClr val="tx1"/>
                        </a:solidFill>
                      </a:endParaRPr>
                    </a:p>
                    <a:p>
                      <a:pPr marL="0" marR="0" lvl="0" indent="0" algn="just" defTabSz="914400" rtl="0" eaLnBrk="1" fontAlgn="auto" latinLnBrk="0" hangingPunct="1">
                        <a:lnSpc>
                          <a:spcPct val="100000"/>
                        </a:lnSpc>
                        <a:spcBef>
                          <a:spcPts val="0"/>
                        </a:spcBef>
                        <a:spcAft>
                          <a:spcPts val="0"/>
                        </a:spcAft>
                        <a:buClrTx/>
                        <a:buSzTx/>
                        <a:buFontTx/>
                        <a:buNone/>
                        <a:tabLst/>
                        <a:defRPr/>
                      </a:pPr>
                      <a:r>
                        <a:rPr kumimoji="1" lang="ja-JP" altLang="en-US" sz="1200" b="0" u="none" dirty="0">
                          <a:solidFill>
                            <a:schemeClr val="tx1"/>
                          </a:solidFill>
                        </a:rPr>
                        <a:t>　　　　　　　　</a:t>
                      </a:r>
                      <a:r>
                        <a:rPr kumimoji="1" lang="en-US" altLang="ja-JP" sz="1200" b="0" u="none" dirty="0">
                          <a:solidFill>
                            <a:schemeClr val="tx1"/>
                          </a:solidFill>
                        </a:rPr>
                        <a:t>87.4</a:t>
                      </a:r>
                      <a:r>
                        <a:rPr kumimoji="1" lang="ja-JP" altLang="en-US" sz="1200" b="0" u="none" dirty="0">
                          <a:solidFill>
                            <a:schemeClr val="tx1"/>
                          </a:solidFill>
                        </a:rPr>
                        <a:t>％</a:t>
                      </a:r>
                    </a:p>
                    <a:p>
                      <a:pPr marL="0" marR="0" lvl="0" indent="0" algn="just" defTabSz="914400" rtl="0" eaLnBrk="1" fontAlgn="auto" latinLnBrk="0" hangingPunct="1">
                        <a:lnSpc>
                          <a:spcPct val="100000"/>
                        </a:lnSpc>
                        <a:spcBef>
                          <a:spcPts val="0"/>
                        </a:spcBef>
                        <a:spcAft>
                          <a:spcPts val="0"/>
                        </a:spcAft>
                        <a:buClrTx/>
                        <a:buSzTx/>
                        <a:buFontTx/>
                        <a:buNone/>
                        <a:tabLst/>
                        <a:defRPr/>
                      </a:pPr>
                      <a:r>
                        <a:rPr kumimoji="1" lang="ja-JP" altLang="en-US" sz="1200" b="0" u="none" dirty="0">
                          <a:solidFill>
                            <a:schemeClr val="tx1"/>
                          </a:solidFill>
                        </a:rPr>
                        <a:t>なお、ホームページは、機械翻訳（</a:t>
                      </a:r>
                      <a:r>
                        <a:rPr kumimoji="1" lang="en-US" altLang="ja-JP" sz="1200" b="0" u="none" dirty="0">
                          <a:solidFill>
                            <a:schemeClr val="tx1"/>
                          </a:solidFill>
                        </a:rPr>
                        <a:t>89</a:t>
                      </a:r>
                      <a:r>
                        <a:rPr kumimoji="1" lang="ja-JP" altLang="en-US" sz="1200" b="0" u="none" dirty="0">
                          <a:solidFill>
                            <a:schemeClr val="tx1"/>
                          </a:solidFill>
                        </a:rPr>
                        <a:t>言語）での対応あり</a:t>
                      </a:r>
                    </a:p>
                    <a:p>
                      <a:pPr marL="0" marR="0" lvl="0" indent="0" algn="just" defTabSz="914400" rtl="0" eaLnBrk="1" fontAlgn="auto" latinLnBrk="0" hangingPunct="1">
                        <a:lnSpc>
                          <a:spcPct val="100000"/>
                        </a:lnSpc>
                        <a:spcBef>
                          <a:spcPts val="0"/>
                        </a:spcBef>
                        <a:spcAft>
                          <a:spcPts val="0"/>
                        </a:spcAft>
                        <a:buClrTx/>
                        <a:buSzTx/>
                        <a:buFontTx/>
                        <a:buNone/>
                        <a:tabLst/>
                        <a:defRPr/>
                      </a:pPr>
                      <a:endParaRPr kumimoji="1" lang="ja-JP" altLang="en-US" sz="1200" b="0" u="none" dirty="0">
                        <a:solidFill>
                          <a:schemeClr val="tx1"/>
                        </a:solidFill>
                      </a:endParaRPr>
                    </a:p>
                    <a:p>
                      <a:pPr marL="0" marR="0" lvl="0" indent="0" algn="just" defTabSz="914400" rtl="0" eaLnBrk="1" fontAlgn="auto" latinLnBrk="0" hangingPunct="1">
                        <a:lnSpc>
                          <a:spcPct val="100000"/>
                        </a:lnSpc>
                        <a:spcBef>
                          <a:spcPts val="0"/>
                        </a:spcBef>
                        <a:spcAft>
                          <a:spcPts val="0"/>
                        </a:spcAft>
                        <a:buClrTx/>
                        <a:buSzTx/>
                        <a:buFontTx/>
                        <a:buNone/>
                        <a:tabLst/>
                        <a:defRPr/>
                      </a:pPr>
                      <a:r>
                        <a:rPr kumimoji="1" lang="ja-JP" altLang="en-US" sz="1200" b="0" u="none" dirty="0">
                          <a:solidFill>
                            <a:schemeClr val="tx1"/>
                          </a:solidFill>
                        </a:rPr>
                        <a:t>・やさしい日本語の活用</a:t>
                      </a:r>
                    </a:p>
                    <a:p>
                      <a:pPr marL="0" marR="0" lvl="0" indent="0" algn="just" defTabSz="914400" rtl="0" eaLnBrk="1" fontAlgn="auto" latinLnBrk="0" hangingPunct="1">
                        <a:lnSpc>
                          <a:spcPct val="100000"/>
                        </a:lnSpc>
                        <a:spcBef>
                          <a:spcPts val="0"/>
                        </a:spcBef>
                        <a:spcAft>
                          <a:spcPts val="0"/>
                        </a:spcAft>
                        <a:buClrTx/>
                        <a:buSzTx/>
                        <a:buFontTx/>
                        <a:buNone/>
                        <a:tabLst/>
                        <a:defRPr/>
                      </a:pPr>
                      <a:r>
                        <a:rPr kumimoji="1" lang="ja-JP" altLang="en-US" sz="1200" b="0" u="none" dirty="0">
                          <a:solidFill>
                            <a:schemeClr val="tx1"/>
                          </a:solidFill>
                        </a:rPr>
                        <a:t>　</a:t>
                      </a:r>
                      <a:r>
                        <a:rPr kumimoji="1" lang="en-US" altLang="ja-JP" sz="1200" b="0" u="none" dirty="0">
                          <a:solidFill>
                            <a:schemeClr val="tx1"/>
                          </a:solidFill>
                        </a:rPr>
                        <a:t>2020</a:t>
                      </a:r>
                      <a:r>
                        <a:rPr kumimoji="1" lang="ja-JP" altLang="en-US" sz="1200" b="0" u="none" dirty="0">
                          <a:solidFill>
                            <a:schemeClr val="tx1"/>
                          </a:solidFill>
                        </a:rPr>
                        <a:t>年：</a:t>
                      </a:r>
                      <a:r>
                        <a:rPr kumimoji="1" lang="en-US" altLang="ja-JP" sz="1200" b="0" u="none" dirty="0">
                          <a:solidFill>
                            <a:schemeClr val="tx1"/>
                          </a:solidFill>
                        </a:rPr>
                        <a:t>20</a:t>
                      </a:r>
                      <a:r>
                        <a:rPr kumimoji="1" lang="ja-JP" altLang="en-US" sz="1200" b="0" u="none" dirty="0">
                          <a:solidFill>
                            <a:schemeClr val="tx1"/>
                          </a:solidFill>
                        </a:rPr>
                        <a:t>区役所、</a:t>
                      </a:r>
                      <a:endParaRPr kumimoji="1" lang="en-US" altLang="ja-JP" sz="1200" b="0" u="none" dirty="0">
                        <a:solidFill>
                          <a:schemeClr val="tx1"/>
                        </a:solidFill>
                      </a:endParaRPr>
                    </a:p>
                    <a:p>
                      <a:pPr marL="0" marR="0" lvl="0" indent="0" algn="just" defTabSz="914400" rtl="0" eaLnBrk="1" fontAlgn="auto" latinLnBrk="0" hangingPunct="1">
                        <a:lnSpc>
                          <a:spcPct val="100000"/>
                        </a:lnSpc>
                        <a:spcBef>
                          <a:spcPts val="0"/>
                        </a:spcBef>
                        <a:spcAft>
                          <a:spcPts val="0"/>
                        </a:spcAft>
                        <a:buClrTx/>
                        <a:buSzTx/>
                        <a:buFontTx/>
                        <a:buNone/>
                        <a:tabLst/>
                        <a:defRPr/>
                      </a:pPr>
                      <a:r>
                        <a:rPr kumimoji="1" lang="ja-JP" altLang="en-US" sz="1200" b="0" u="none" dirty="0">
                          <a:solidFill>
                            <a:schemeClr val="tx1"/>
                          </a:solidFill>
                        </a:rPr>
                        <a:t>　　　　　　</a:t>
                      </a:r>
                      <a:r>
                        <a:rPr kumimoji="1" lang="en-US" altLang="ja-JP" sz="1200" b="0" u="none" baseline="0" dirty="0">
                          <a:solidFill>
                            <a:schemeClr val="tx1"/>
                          </a:solidFill>
                        </a:rPr>
                        <a:t> </a:t>
                      </a:r>
                      <a:r>
                        <a:rPr kumimoji="1" lang="en-US" altLang="ja-JP" sz="1200" b="0" u="none" dirty="0">
                          <a:solidFill>
                            <a:schemeClr val="tx1"/>
                          </a:solidFill>
                        </a:rPr>
                        <a:t>12</a:t>
                      </a:r>
                      <a:r>
                        <a:rPr kumimoji="1" lang="ja-JP" altLang="en-US" sz="1200" b="0" u="none" dirty="0">
                          <a:solidFill>
                            <a:schemeClr val="tx1"/>
                          </a:solidFill>
                        </a:rPr>
                        <a:t>局・室</a:t>
                      </a:r>
                    </a:p>
                    <a:p>
                      <a:pPr marL="0" marR="0" lvl="0" indent="0" algn="just" defTabSz="914400" rtl="0" eaLnBrk="1" fontAlgn="auto" latinLnBrk="0" hangingPunct="1">
                        <a:lnSpc>
                          <a:spcPct val="100000"/>
                        </a:lnSpc>
                        <a:spcBef>
                          <a:spcPts val="0"/>
                        </a:spcBef>
                        <a:spcAft>
                          <a:spcPts val="0"/>
                        </a:spcAft>
                        <a:buClrTx/>
                        <a:buSzTx/>
                        <a:buFontTx/>
                        <a:buNone/>
                        <a:tabLst/>
                        <a:defRPr/>
                      </a:pPr>
                      <a:r>
                        <a:rPr kumimoji="1" lang="ja-JP" altLang="en-US" sz="1200" b="0" u="none" dirty="0">
                          <a:solidFill>
                            <a:schemeClr val="tx1"/>
                          </a:solidFill>
                        </a:rPr>
                        <a:t>　</a:t>
                      </a:r>
                      <a:r>
                        <a:rPr kumimoji="1" lang="en-US" altLang="ja-JP" sz="1200" b="0" u="none" dirty="0">
                          <a:solidFill>
                            <a:schemeClr val="tx1"/>
                          </a:solidFill>
                        </a:rPr>
                        <a:t>2021</a:t>
                      </a:r>
                      <a:r>
                        <a:rPr kumimoji="1" lang="ja-JP" altLang="en-US" sz="1200" b="0" u="none" dirty="0">
                          <a:solidFill>
                            <a:schemeClr val="tx1"/>
                          </a:solidFill>
                        </a:rPr>
                        <a:t>年：</a:t>
                      </a:r>
                      <a:r>
                        <a:rPr kumimoji="1" lang="en-US" altLang="ja-JP" sz="1200" b="0" u="none" dirty="0">
                          <a:solidFill>
                            <a:schemeClr val="tx1"/>
                          </a:solidFill>
                        </a:rPr>
                        <a:t>24</a:t>
                      </a:r>
                      <a:r>
                        <a:rPr kumimoji="1" lang="ja-JP" altLang="en-US" sz="1200" b="0" u="none" dirty="0">
                          <a:solidFill>
                            <a:schemeClr val="tx1"/>
                          </a:solidFill>
                        </a:rPr>
                        <a:t>区役所、</a:t>
                      </a:r>
                      <a:endParaRPr kumimoji="1" lang="en-US" altLang="ja-JP" sz="1200" b="0" u="none" dirty="0">
                        <a:solidFill>
                          <a:schemeClr val="tx1"/>
                        </a:solidFill>
                      </a:endParaRPr>
                    </a:p>
                    <a:p>
                      <a:pPr marL="0" marR="0" lvl="0" indent="0" algn="just" defTabSz="914400" rtl="0" eaLnBrk="1" fontAlgn="auto" latinLnBrk="0" hangingPunct="1">
                        <a:lnSpc>
                          <a:spcPct val="100000"/>
                        </a:lnSpc>
                        <a:spcBef>
                          <a:spcPts val="0"/>
                        </a:spcBef>
                        <a:spcAft>
                          <a:spcPts val="0"/>
                        </a:spcAft>
                        <a:buClrTx/>
                        <a:buSzTx/>
                        <a:buFontTx/>
                        <a:buNone/>
                        <a:tabLst/>
                        <a:defRPr/>
                      </a:pPr>
                      <a:r>
                        <a:rPr kumimoji="1" lang="ja-JP" altLang="en-US" sz="1200" b="0" u="none" dirty="0">
                          <a:solidFill>
                            <a:schemeClr val="tx1"/>
                          </a:solidFill>
                        </a:rPr>
                        <a:t>　　　　　　 </a:t>
                      </a:r>
                      <a:r>
                        <a:rPr kumimoji="1" lang="en-US" altLang="ja-JP" sz="1200" b="0" u="none" dirty="0">
                          <a:solidFill>
                            <a:schemeClr val="tx1"/>
                          </a:solidFill>
                        </a:rPr>
                        <a:t>18</a:t>
                      </a:r>
                      <a:r>
                        <a:rPr kumimoji="1" lang="ja-JP" altLang="en-US" sz="1200" b="0" u="none" dirty="0">
                          <a:solidFill>
                            <a:schemeClr val="tx1"/>
                          </a:solidFill>
                        </a:rPr>
                        <a:t>局・室</a:t>
                      </a:r>
                    </a:p>
                    <a:p>
                      <a:pPr marL="0" marR="0" lvl="0" indent="0" algn="just" defTabSz="914400" rtl="0" eaLnBrk="1" fontAlgn="auto" latinLnBrk="0" hangingPunct="1">
                        <a:lnSpc>
                          <a:spcPct val="100000"/>
                        </a:lnSpc>
                        <a:spcBef>
                          <a:spcPts val="0"/>
                        </a:spcBef>
                        <a:spcAft>
                          <a:spcPts val="0"/>
                        </a:spcAft>
                        <a:buClrTx/>
                        <a:buSzTx/>
                        <a:buFontTx/>
                        <a:buNone/>
                        <a:tabLst/>
                        <a:defRPr/>
                      </a:pPr>
                      <a:endParaRPr kumimoji="1" lang="en-US" altLang="ja-JP" sz="1200" b="0" u="none" dirty="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1"/>
                  </a:ext>
                </a:extLst>
              </a:tr>
            </a:tbl>
          </a:graphicData>
        </a:graphic>
      </p:graphicFrame>
      <p:sp>
        <p:nvSpPr>
          <p:cNvPr id="7" name="正方形/長方形 6"/>
          <p:cNvSpPr/>
          <p:nvPr/>
        </p:nvSpPr>
        <p:spPr>
          <a:xfrm>
            <a:off x="2843808" y="82214"/>
            <a:ext cx="907228" cy="247491"/>
          </a:xfrm>
          <a:prstGeom prst="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en-US" altLang="ja-JP" sz="1600" b="0" i="0" u="none" strike="noStrike" kern="1200" cap="none" spc="0" normalizeH="0" baseline="0" noProof="0" dirty="0" smtClean="0">
                <a:ln>
                  <a:noFill/>
                </a:ln>
                <a:solidFill>
                  <a:prstClr val="white"/>
                </a:solidFill>
                <a:effectLst/>
                <a:uLnTx/>
                <a:uFillTx/>
                <a:latin typeface="BIZ UDゴシック" panose="020B0400000000000000" pitchFamily="49" charset="-128"/>
                <a:ea typeface="BIZ UDゴシック" panose="020B0400000000000000" pitchFamily="49" charset="-128"/>
              </a:rPr>
              <a:t>〔</a:t>
            </a:r>
            <a:r>
              <a:rPr kumimoji="1" lang="ja-JP" altLang="en-US" sz="1600" b="0" i="0" u="none" strike="noStrike" kern="1200" cap="none" spc="0" normalizeH="0" baseline="0" noProof="0" dirty="0" smtClean="0">
                <a:ln>
                  <a:noFill/>
                </a:ln>
                <a:solidFill>
                  <a:prstClr val="white"/>
                </a:solidFill>
                <a:effectLst/>
                <a:uLnTx/>
                <a:uFillTx/>
                <a:latin typeface="BIZ UDゴシック" panose="020B0400000000000000" pitchFamily="49" charset="-128"/>
                <a:ea typeface="BIZ UDゴシック" panose="020B0400000000000000" pitchFamily="49" charset="-128"/>
              </a:rPr>
              <a:t>追加</a:t>
            </a:r>
            <a:r>
              <a:rPr kumimoji="1" lang="en-US" altLang="ja-JP" sz="1600" b="0" i="0" u="none" strike="noStrike" kern="1200" cap="none" spc="0" normalizeH="0" baseline="0" noProof="0" dirty="0" smtClean="0">
                <a:ln>
                  <a:noFill/>
                </a:ln>
                <a:solidFill>
                  <a:prstClr val="white"/>
                </a:solidFill>
                <a:effectLst/>
                <a:uLnTx/>
                <a:uFillTx/>
                <a:latin typeface="BIZ UDゴシック" panose="020B0400000000000000" pitchFamily="49" charset="-128"/>
                <a:ea typeface="BIZ UDゴシック" panose="020B0400000000000000" pitchFamily="49" charset="-128"/>
              </a:rPr>
              <a:t>〕</a:t>
            </a:r>
            <a:endParaRPr kumimoji="1" lang="ja-JP" altLang="en-US" sz="1600" b="0" i="0" u="none"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endParaRPr>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356</a:t>
            </a:fld>
            <a:endParaRPr lang="ja-JP" altLang="en-US"/>
          </a:p>
        </p:txBody>
      </p:sp>
    </p:spTree>
    <p:extLst>
      <p:ext uri="{BB962C8B-B14F-4D97-AF65-F5344CB8AC3E}">
        <p14:creationId xmlns:p14="http://schemas.microsoft.com/office/powerpoint/2010/main" val="2227157473"/>
      </p:ext>
    </p:extLst>
  </p:cSld>
  <p:clrMapOvr>
    <a:masterClrMapping/>
  </p:clrMapOvr>
</p:sld>
</file>

<file path=ppt/slides/slide3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正方形/長方形 8"/>
          <p:cNvSpPr/>
          <p:nvPr/>
        </p:nvSpPr>
        <p:spPr>
          <a:xfrm>
            <a:off x="7429460" y="3933056"/>
            <a:ext cx="1584176" cy="1080120"/>
          </a:xfrm>
          <a:prstGeom prst="rect">
            <a:avLst/>
          </a:prstGeom>
          <a:solidFill>
            <a:srgbClr val="66FFFF">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0" name="正方形/長方形 9"/>
          <p:cNvSpPr/>
          <p:nvPr/>
        </p:nvSpPr>
        <p:spPr>
          <a:xfrm>
            <a:off x="7429460" y="5013176"/>
            <a:ext cx="253550" cy="152400"/>
          </a:xfrm>
          <a:prstGeom prst="rect">
            <a:avLst/>
          </a:prstGeom>
          <a:solidFill>
            <a:srgbClr val="66FFFF">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1" name="正方形/長方形 10"/>
          <p:cNvSpPr/>
          <p:nvPr/>
        </p:nvSpPr>
        <p:spPr>
          <a:xfrm>
            <a:off x="7694582" y="3755658"/>
            <a:ext cx="1319054" cy="177398"/>
          </a:xfrm>
          <a:prstGeom prst="rect">
            <a:avLst/>
          </a:prstGeom>
          <a:solidFill>
            <a:srgbClr val="66FFFF">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graphicFrame>
        <p:nvGraphicFramePr>
          <p:cNvPr id="6" name="表 5"/>
          <p:cNvGraphicFramePr>
            <a:graphicFrameLocks noGrp="1"/>
          </p:cNvGraphicFramePr>
          <p:nvPr>
            <p:extLst>
              <p:ext uri="{D42A27DB-BD31-4B8C-83A1-F6EECF244321}">
                <p14:modId xmlns:p14="http://schemas.microsoft.com/office/powerpoint/2010/main" val="3109689099"/>
              </p:ext>
            </p:extLst>
          </p:nvPr>
        </p:nvGraphicFramePr>
        <p:xfrm>
          <a:off x="2339752" y="326346"/>
          <a:ext cx="6696744" cy="6120680"/>
        </p:xfrm>
        <a:graphic>
          <a:graphicData uri="http://schemas.openxmlformats.org/drawingml/2006/table">
            <a:tbl>
              <a:tblPr firstRow="1">
                <a:tableStyleId>{5940675A-B579-460E-94D1-54222C63F5DA}</a:tableStyleId>
              </a:tblPr>
              <a:tblGrid>
                <a:gridCol w="1674186">
                  <a:extLst>
                    <a:ext uri="{9D8B030D-6E8A-4147-A177-3AD203B41FA5}">
                      <a16:colId xmlns:a16="http://schemas.microsoft.com/office/drawing/2014/main" val="20000"/>
                    </a:ext>
                  </a:extLst>
                </a:gridCol>
                <a:gridCol w="1710190">
                  <a:extLst>
                    <a:ext uri="{9D8B030D-6E8A-4147-A177-3AD203B41FA5}">
                      <a16:colId xmlns:a16="http://schemas.microsoft.com/office/drawing/2014/main" val="20001"/>
                    </a:ext>
                  </a:extLst>
                </a:gridCol>
                <a:gridCol w="1656184">
                  <a:extLst>
                    <a:ext uri="{9D8B030D-6E8A-4147-A177-3AD203B41FA5}">
                      <a16:colId xmlns:a16="http://schemas.microsoft.com/office/drawing/2014/main" val="20002"/>
                    </a:ext>
                  </a:extLst>
                </a:gridCol>
                <a:gridCol w="1656184">
                  <a:extLst>
                    <a:ext uri="{9D8B030D-6E8A-4147-A177-3AD203B41FA5}">
                      <a16:colId xmlns:a16="http://schemas.microsoft.com/office/drawing/2014/main" val="20003"/>
                    </a:ext>
                  </a:extLst>
                </a:gridCol>
              </a:tblGrid>
              <a:tr h="528190">
                <a:tc>
                  <a:txBody>
                    <a:bodyPr/>
                    <a:lstStyle/>
                    <a:p>
                      <a:pPr algn="ctr"/>
                      <a:r>
                        <a:rPr kumimoji="1" lang="ja-JP" altLang="en-US" sz="1400" b="1" dirty="0" smtClean="0">
                          <a:solidFill>
                            <a:schemeClr val="bg1"/>
                          </a:solidFill>
                        </a:rPr>
                        <a:t>改革前の課題</a:t>
                      </a:r>
                      <a:endParaRPr kumimoji="1" lang="en-US" altLang="ja-JP" sz="1400" b="1" dirty="0" smtClean="0">
                        <a:solidFill>
                          <a:schemeClr val="bg1"/>
                        </a:solidFill>
                      </a:endParaRPr>
                    </a:p>
                    <a:p>
                      <a:pPr algn="ctr"/>
                      <a:r>
                        <a:rPr kumimoji="1" lang="ja-JP" altLang="en-US" sz="1400" b="1" dirty="0" smtClean="0">
                          <a:solidFill>
                            <a:schemeClr val="bg1"/>
                          </a:solidFill>
                        </a:rPr>
                        <a:t>（</a:t>
                      </a:r>
                      <a:r>
                        <a:rPr kumimoji="1" lang="en-US" altLang="ja-JP" sz="1400" b="1" dirty="0" smtClean="0">
                          <a:solidFill>
                            <a:schemeClr val="bg1"/>
                          </a:solidFill>
                        </a:rPr>
                        <a:t>Why</a:t>
                      </a:r>
                      <a:r>
                        <a:rPr kumimoji="1" lang="ja-JP" altLang="en-US" sz="1400" b="1" dirty="0" smtClean="0">
                          <a:solidFill>
                            <a:schemeClr val="bg1"/>
                          </a:solidFill>
                        </a:rPr>
                        <a:t>）</a:t>
                      </a:r>
                      <a:endParaRPr kumimoji="1" lang="ja-JP" altLang="en-US" sz="1400" b="1" dirty="0">
                        <a:solidFill>
                          <a:schemeClr val="bg1"/>
                        </a:solidFill>
                      </a:endParaRPr>
                    </a:p>
                  </a:txBody>
                  <a:tcPr>
                    <a:solidFill>
                      <a:srgbClr val="0070C0"/>
                    </a:solidFill>
                  </a:tcPr>
                </a:tc>
                <a:tc>
                  <a:txBody>
                    <a:bodyPr/>
                    <a:lstStyle/>
                    <a:p>
                      <a:pPr algn="ctr"/>
                      <a:r>
                        <a:rPr kumimoji="1" lang="ja-JP" altLang="en-US" sz="1400" b="1" dirty="0" smtClean="0">
                          <a:solidFill>
                            <a:schemeClr val="bg1"/>
                          </a:solidFill>
                        </a:rPr>
                        <a:t>改革の方向性</a:t>
                      </a:r>
                      <a:endParaRPr kumimoji="1" lang="en-US" altLang="ja-JP" sz="1400" b="1" dirty="0" smtClean="0">
                        <a:solidFill>
                          <a:schemeClr val="bg1"/>
                        </a:solidFill>
                      </a:endParaRPr>
                    </a:p>
                    <a:p>
                      <a:pPr algn="ctr"/>
                      <a:r>
                        <a:rPr kumimoji="1" lang="ja-JP" altLang="en-US" sz="1400" b="1" dirty="0" smtClean="0">
                          <a:solidFill>
                            <a:schemeClr val="bg1"/>
                          </a:solidFill>
                        </a:rPr>
                        <a:t>（</a:t>
                      </a:r>
                      <a:r>
                        <a:rPr kumimoji="1" lang="en-US" altLang="ja-JP" sz="1400" b="1" dirty="0" smtClean="0">
                          <a:solidFill>
                            <a:schemeClr val="bg1"/>
                          </a:solidFill>
                        </a:rPr>
                        <a:t>Vision)</a:t>
                      </a:r>
                      <a:endParaRPr kumimoji="1" lang="ja-JP" altLang="en-US" sz="1400" b="1" dirty="0">
                        <a:solidFill>
                          <a:schemeClr val="bg1"/>
                        </a:solidFill>
                      </a:endParaRPr>
                    </a:p>
                  </a:txBody>
                  <a:tcPr>
                    <a:solidFill>
                      <a:srgbClr val="0070C0"/>
                    </a:solidFill>
                  </a:tcPr>
                </a:tc>
                <a:tc>
                  <a:txBody>
                    <a:bodyPr/>
                    <a:lstStyle/>
                    <a:p>
                      <a:pPr algn="ctr"/>
                      <a:r>
                        <a:rPr kumimoji="1" lang="ja-JP" altLang="en-US" sz="1400" b="1" dirty="0" smtClean="0">
                          <a:solidFill>
                            <a:schemeClr val="bg1"/>
                          </a:solidFill>
                        </a:rPr>
                        <a:t>何をどう改革したか</a:t>
                      </a:r>
                      <a:endParaRPr kumimoji="1" lang="en-US" altLang="ja-JP" sz="1400" b="1" dirty="0" smtClean="0">
                        <a:solidFill>
                          <a:schemeClr val="bg1"/>
                        </a:solidFill>
                      </a:endParaRPr>
                    </a:p>
                    <a:p>
                      <a:pPr algn="ctr"/>
                      <a:r>
                        <a:rPr kumimoji="1" lang="ja-JP" altLang="en-US" sz="1400" b="1" dirty="0" smtClean="0">
                          <a:solidFill>
                            <a:schemeClr val="bg1"/>
                          </a:solidFill>
                        </a:rPr>
                        <a:t>（</a:t>
                      </a:r>
                      <a:r>
                        <a:rPr kumimoji="1" lang="en-US" altLang="ja-JP" sz="1400" b="1" dirty="0" smtClean="0">
                          <a:solidFill>
                            <a:schemeClr val="bg1"/>
                          </a:solidFill>
                        </a:rPr>
                        <a:t>What</a:t>
                      </a:r>
                      <a:r>
                        <a:rPr kumimoji="1" lang="ja-JP" altLang="en-US" sz="1400" b="1" dirty="0" smtClean="0">
                          <a:solidFill>
                            <a:schemeClr val="bg1"/>
                          </a:solidFill>
                        </a:rPr>
                        <a:t>）</a:t>
                      </a:r>
                      <a:endParaRPr kumimoji="1" lang="ja-JP" altLang="en-US" sz="1400" b="1" dirty="0">
                        <a:solidFill>
                          <a:schemeClr val="bg1"/>
                        </a:solidFill>
                      </a:endParaRPr>
                    </a:p>
                  </a:txBody>
                  <a:tcPr>
                    <a:solidFill>
                      <a:srgbClr val="0070C0"/>
                    </a:solidFill>
                  </a:tcPr>
                </a:tc>
                <a:tc>
                  <a:txBody>
                    <a:bodyPr/>
                    <a:lstStyle/>
                    <a:p>
                      <a:pPr algn="ctr"/>
                      <a:r>
                        <a:rPr kumimoji="1" lang="ja-JP" altLang="en-US" sz="1400" b="1" dirty="0" smtClean="0">
                          <a:solidFill>
                            <a:schemeClr val="bg1"/>
                          </a:solidFill>
                        </a:rPr>
                        <a:t>主な成果</a:t>
                      </a:r>
                      <a:endParaRPr kumimoji="1" lang="en-US" altLang="ja-JP" sz="1400" b="1" dirty="0" smtClean="0">
                        <a:solidFill>
                          <a:schemeClr val="bg1"/>
                        </a:solidFill>
                      </a:endParaRPr>
                    </a:p>
                    <a:p>
                      <a:pPr algn="ctr"/>
                      <a:r>
                        <a:rPr kumimoji="1" lang="ja-JP" altLang="en-US" sz="1400" b="1" dirty="0" smtClean="0">
                          <a:solidFill>
                            <a:schemeClr val="bg1"/>
                          </a:solidFill>
                        </a:rPr>
                        <a:t>（</a:t>
                      </a:r>
                      <a:r>
                        <a:rPr kumimoji="1" lang="en-US" altLang="ja-JP" sz="1400" b="1" dirty="0" smtClean="0">
                          <a:solidFill>
                            <a:schemeClr val="bg1"/>
                          </a:solidFill>
                        </a:rPr>
                        <a:t>Outcome</a:t>
                      </a:r>
                      <a:r>
                        <a:rPr kumimoji="1" lang="ja-JP" altLang="en-US" sz="1400" b="1" dirty="0" smtClean="0">
                          <a:solidFill>
                            <a:schemeClr val="bg1"/>
                          </a:solidFill>
                        </a:rPr>
                        <a:t>）</a:t>
                      </a:r>
                      <a:endParaRPr kumimoji="1" lang="ja-JP" altLang="en-US" sz="1400" b="1" dirty="0">
                        <a:solidFill>
                          <a:schemeClr val="bg1"/>
                        </a:solidFill>
                      </a:endParaRPr>
                    </a:p>
                  </a:txBody>
                  <a:tcPr>
                    <a:solidFill>
                      <a:srgbClr val="0070C0"/>
                    </a:solidFill>
                  </a:tcPr>
                </a:tc>
                <a:extLst>
                  <a:ext uri="{0D108BD9-81ED-4DB2-BD59-A6C34878D82A}">
                    <a16:rowId xmlns:a16="http://schemas.microsoft.com/office/drawing/2014/main" val="10000"/>
                  </a:ext>
                </a:extLst>
              </a:tr>
              <a:tr h="5592490">
                <a:tc>
                  <a:txBody>
                    <a:bodyPr/>
                    <a:lstStyle/>
                    <a:p>
                      <a:pPr algn="just">
                        <a:lnSpc>
                          <a:spcPts val="1400"/>
                        </a:lnSpc>
                      </a:pPr>
                      <a:r>
                        <a:rPr kumimoji="1" lang="ja-JP" altLang="en-US" sz="1200" dirty="0" smtClean="0">
                          <a:solidFill>
                            <a:schemeClr val="tx1"/>
                          </a:solidFill>
                        </a:rPr>
                        <a:t>・</a:t>
                      </a:r>
                      <a:r>
                        <a:rPr kumimoji="1" lang="en-US" altLang="ja-JP" sz="1200" kern="1200" baseline="0" dirty="0" smtClean="0">
                          <a:solidFill>
                            <a:schemeClr val="tx1"/>
                          </a:solidFill>
                        </a:rPr>
                        <a:t>JR</a:t>
                      </a:r>
                      <a:r>
                        <a:rPr kumimoji="1" lang="ja-JP" altLang="en-US" sz="1200" kern="1200" baseline="0" dirty="0" smtClean="0">
                          <a:solidFill>
                            <a:schemeClr val="tx1"/>
                          </a:solidFill>
                        </a:rPr>
                        <a:t>大阪環状線外周部を中心として密集住宅市街地が形成されており、大規模な地震時には、老朽化した住宅の倒壊や延焼による大火の危険性があり、道路が狭く避難や消火活動が困難であるなど様々な課題を抱えている。これまでも各種取り組みを進めてきたが、十分に改善されていない状況にある。</a:t>
                      </a:r>
                      <a:endParaRPr kumimoji="1" lang="en-US" altLang="ja-JP" sz="1200" kern="1200" baseline="0" dirty="0" smtClean="0">
                        <a:solidFill>
                          <a:schemeClr val="tx1"/>
                        </a:solidFill>
                      </a:endParaRPr>
                    </a:p>
                    <a:p>
                      <a:pPr algn="just">
                        <a:lnSpc>
                          <a:spcPts val="1400"/>
                        </a:lnSpc>
                      </a:pPr>
                      <a:r>
                        <a:rPr kumimoji="1" lang="en-US" altLang="ja-JP" sz="1200" kern="1200" baseline="0" dirty="0" smtClean="0">
                          <a:solidFill>
                            <a:schemeClr val="tx1"/>
                          </a:solidFill>
                        </a:rPr>
                        <a:t>(</a:t>
                      </a:r>
                      <a:r>
                        <a:rPr kumimoji="1" lang="ja-JP" altLang="en-US" sz="1200" kern="1200" baseline="0" dirty="0" smtClean="0">
                          <a:solidFill>
                            <a:schemeClr val="tx1"/>
                          </a:solidFill>
                        </a:rPr>
                        <a:t>面積：約</a:t>
                      </a:r>
                      <a:r>
                        <a:rPr kumimoji="1" lang="en-US" altLang="ja-JP" sz="1200" kern="1200" baseline="0" dirty="0" smtClean="0">
                          <a:solidFill>
                            <a:schemeClr val="tx1"/>
                          </a:solidFill>
                        </a:rPr>
                        <a:t>1,300ha</a:t>
                      </a:r>
                      <a:r>
                        <a:rPr kumimoji="1" lang="ja-JP" altLang="en-US" sz="1200" kern="1200" baseline="0" dirty="0" err="1" smtClean="0">
                          <a:solidFill>
                            <a:schemeClr val="tx1"/>
                          </a:solidFill>
                        </a:rPr>
                        <a:t>、</a:t>
                      </a:r>
                      <a:r>
                        <a:rPr kumimoji="1" lang="ja-JP" altLang="en-US" sz="1200" kern="1200" baseline="0" dirty="0" smtClean="0">
                          <a:solidFill>
                            <a:schemeClr val="tx1"/>
                          </a:solidFill>
                        </a:rPr>
                        <a:t>大阪</a:t>
                      </a:r>
                      <a:r>
                        <a:rPr kumimoji="1" lang="ja-JP" altLang="en-US" sz="1200" kern="1200" spc="-10" baseline="0" dirty="0" smtClean="0">
                          <a:solidFill>
                            <a:schemeClr val="tx1"/>
                          </a:solidFill>
                        </a:rPr>
                        <a:t>市域面積（約</a:t>
                      </a:r>
                      <a:r>
                        <a:rPr kumimoji="1" lang="en-US" altLang="ja-JP" sz="1200" kern="1200" spc="-10" baseline="0" dirty="0" smtClean="0">
                          <a:solidFill>
                            <a:schemeClr val="tx1"/>
                          </a:solidFill>
                        </a:rPr>
                        <a:t>22,300ha</a:t>
                      </a:r>
                      <a:r>
                        <a:rPr kumimoji="1" lang="ja-JP" altLang="en-US" sz="1200" kern="1200" spc="-10" baseline="0" dirty="0" smtClean="0">
                          <a:solidFill>
                            <a:schemeClr val="tx1"/>
                          </a:solidFill>
                        </a:rPr>
                        <a:t>）</a:t>
                      </a:r>
                      <a:r>
                        <a:rPr kumimoji="1" lang="ja-JP" altLang="en-US" sz="1200" kern="1200" baseline="0" dirty="0" smtClean="0">
                          <a:solidFill>
                            <a:schemeClr val="tx1"/>
                          </a:solidFill>
                        </a:rPr>
                        <a:t>の約６％を占める）</a:t>
                      </a:r>
                      <a:endParaRPr kumimoji="1" lang="en-US" altLang="ja-JP" sz="1200" kern="1200" baseline="0" dirty="0" smtClean="0">
                        <a:solidFill>
                          <a:schemeClr val="tx1"/>
                        </a:solidFill>
                      </a:endParaRPr>
                    </a:p>
                    <a:p>
                      <a:pPr marL="0" marR="0" indent="0" algn="just" defTabSz="914400" rtl="0" eaLnBrk="1" fontAlgn="auto" latinLnBrk="0" hangingPunct="1">
                        <a:lnSpc>
                          <a:spcPts val="1400"/>
                        </a:lnSpc>
                        <a:spcBef>
                          <a:spcPts val="0"/>
                        </a:spcBef>
                        <a:spcAft>
                          <a:spcPts val="0"/>
                        </a:spcAft>
                        <a:buClrTx/>
                        <a:buSzTx/>
                        <a:buFontTx/>
                        <a:buNone/>
                        <a:tabLst/>
                        <a:defRPr/>
                      </a:pPr>
                      <a:endParaRPr kumimoji="1" lang="en-US" altLang="ja-JP" sz="1200" u="none" kern="1200" baseline="0" dirty="0" smtClean="0">
                        <a:solidFill>
                          <a:schemeClr val="tx1"/>
                        </a:solidFill>
                      </a:endParaRPr>
                    </a:p>
                    <a:p>
                      <a:pPr marL="0" marR="0" indent="0" algn="just" defTabSz="914400" rtl="0" eaLnBrk="1" fontAlgn="auto" latinLnBrk="0" hangingPunct="1">
                        <a:lnSpc>
                          <a:spcPts val="1400"/>
                        </a:lnSpc>
                        <a:spcBef>
                          <a:spcPts val="0"/>
                        </a:spcBef>
                        <a:spcAft>
                          <a:spcPts val="0"/>
                        </a:spcAft>
                        <a:buClrTx/>
                        <a:buSzTx/>
                        <a:buFontTx/>
                        <a:buNone/>
                        <a:tabLst/>
                        <a:defRPr/>
                      </a:pPr>
                      <a:endParaRPr kumimoji="1" lang="en-US" altLang="ja-JP" sz="1200" u="none" kern="1200" baseline="0" dirty="0" smtClean="0">
                        <a:solidFill>
                          <a:schemeClr val="tx1"/>
                        </a:solidFill>
                      </a:endParaRPr>
                    </a:p>
                    <a:p>
                      <a:pPr marL="0" marR="0" indent="0" algn="just" defTabSz="914400" rtl="0" eaLnBrk="1" fontAlgn="auto" latinLnBrk="0" hangingPunct="1">
                        <a:lnSpc>
                          <a:spcPts val="1400"/>
                        </a:lnSpc>
                        <a:spcBef>
                          <a:spcPts val="0"/>
                        </a:spcBef>
                        <a:spcAft>
                          <a:spcPts val="0"/>
                        </a:spcAft>
                        <a:buClrTx/>
                        <a:buSzTx/>
                        <a:buFontTx/>
                        <a:buNone/>
                        <a:tabLst/>
                        <a:defRPr/>
                      </a:pPr>
                      <a:r>
                        <a:rPr kumimoji="1" lang="ja-JP" altLang="en-US" sz="1200" u="none" kern="1200" baseline="0" dirty="0" smtClean="0">
                          <a:solidFill>
                            <a:schemeClr val="tx1"/>
                          </a:solidFill>
                        </a:rPr>
                        <a:t>図表１（優先地区の区域）</a:t>
                      </a:r>
                      <a:endParaRPr kumimoji="1" lang="en-US" altLang="ja-JP" sz="1200" u="none" kern="1200" baseline="0" dirty="0" smtClean="0">
                        <a:solidFill>
                          <a:schemeClr val="tx1"/>
                        </a:solidFill>
                      </a:endParaRPr>
                    </a:p>
                  </a:txBody>
                  <a:tcPr/>
                </a:tc>
                <a:tc>
                  <a:txBody>
                    <a:bodyPr/>
                    <a:lstStyle/>
                    <a:p>
                      <a:pPr algn="just">
                        <a:lnSpc>
                          <a:spcPts val="1400"/>
                        </a:lnSpc>
                      </a:pPr>
                      <a:r>
                        <a:rPr kumimoji="1" lang="ja-JP" altLang="en-US" sz="1200" dirty="0" smtClean="0">
                          <a:solidFill>
                            <a:schemeClr val="tx1"/>
                          </a:solidFill>
                        </a:rPr>
                        <a:t>これまでの大震災の経験から市民の防災意識が高まるとともに、区ごとの主体的な取り組みが求められていることから、地域防災力を強化しつつ、地域の実情をよく把握している区の意向を踏まえ、地域や市民との協働による地域特性に応じた市街地の不燃化促進や避難経路の確保の取り組みを、エリアを限定して重点的に実施する。</a:t>
                      </a:r>
                      <a:endParaRPr kumimoji="1" lang="en-US" altLang="ja-JP" sz="1200" dirty="0" smtClean="0">
                        <a:solidFill>
                          <a:schemeClr val="tx1"/>
                        </a:solidFill>
                      </a:endParaRPr>
                    </a:p>
                  </a:txBody>
                  <a:tcPr/>
                </a:tc>
                <a:tc>
                  <a:txBody>
                    <a:bodyPr/>
                    <a:lstStyle/>
                    <a:p>
                      <a:pPr algn="just">
                        <a:lnSpc>
                          <a:spcPts val="1400"/>
                        </a:lnSpc>
                      </a:pPr>
                      <a:r>
                        <a:rPr kumimoji="1" lang="ja-JP" altLang="en-US" sz="1200" dirty="0" smtClean="0">
                          <a:solidFill>
                            <a:schemeClr val="tx1"/>
                          </a:solidFill>
                        </a:rPr>
                        <a:t>・関係区長・所属長で構成する「密集住宅市街地整備推進プロジェクトチーム」を設置し</a:t>
                      </a:r>
                      <a:r>
                        <a:rPr kumimoji="1" lang="ja-JP" altLang="en-US" sz="1200" strike="noStrike" baseline="0" dirty="0" smtClean="0">
                          <a:solidFill>
                            <a:schemeClr val="tx1"/>
                          </a:solidFill>
                        </a:rPr>
                        <a:t>（</a:t>
                      </a:r>
                      <a:r>
                        <a:rPr kumimoji="1" lang="en-US" altLang="ja-JP" sz="1200" strike="noStrike" baseline="0" dirty="0" smtClean="0">
                          <a:solidFill>
                            <a:schemeClr val="tx1"/>
                          </a:solidFill>
                        </a:rPr>
                        <a:t>2012.11</a:t>
                      </a:r>
                      <a:r>
                        <a:rPr kumimoji="1" lang="ja-JP" altLang="en-US" sz="1200" strike="noStrike" baseline="0" dirty="0" smtClean="0">
                          <a:solidFill>
                            <a:schemeClr val="tx1"/>
                          </a:solidFill>
                        </a:rPr>
                        <a:t>～）、</a:t>
                      </a:r>
                      <a:r>
                        <a:rPr kumimoji="1" lang="ja-JP" altLang="en-US" sz="1200" u="none" strike="noStrike" baseline="0" dirty="0" smtClean="0">
                          <a:solidFill>
                            <a:schemeClr val="tx1"/>
                          </a:solidFill>
                        </a:rPr>
                        <a:t>「大阪市密集住宅市街地重点整備プログラム」を策定した。（</a:t>
                      </a:r>
                      <a:r>
                        <a:rPr kumimoji="1" lang="en-US" altLang="ja-JP" sz="1200" strike="noStrike" baseline="0" dirty="0" smtClean="0">
                          <a:solidFill>
                            <a:schemeClr val="tx1"/>
                          </a:solidFill>
                        </a:rPr>
                        <a:t>2014.4</a:t>
                      </a:r>
                      <a:r>
                        <a:rPr kumimoji="1" lang="ja-JP" altLang="en-US" sz="1200" u="none" strike="noStrike" baseline="0" dirty="0" smtClean="0">
                          <a:solidFill>
                            <a:schemeClr val="tx1"/>
                          </a:solidFill>
                        </a:rPr>
                        <a:t>）</a:t>
                      </a:r>
                      <a:endParaRPr kumimoji="1" lang="en-US" altLang="ja-JP" sz="1200" u="none" strike="noStrike" baseline="0" dirty="0" smtClean="0">
                        <a:solidFill>
                          <a:schemeClr val="tx1"/>
                        </a:solidFill>
                      </a:endParaRPr>
                    </a:p>
                    <a:p>
                      <a:pPr algn="just">
                        <a:lnSpc>
                          <a:spcPts val="1400"/>
                        </a:lnSpc>
                      </a:pPr>
                      <a:endParaRPr kumimoji="1" lang="en-US" altLang="ja-JP" sz="1200" u="none" strike="noStrike" baseline="0" dirty="0" smtClean="0">
                        <a:solidFill>
                          <a:schemeClr val="tx1"/>
                        </a:solidFill>
                      </a:endParaRPr>
                    </a:p>
                    <a:p>
                      <a:pPr algn="just">
                        <a:lnSpc>
                          <a:spcPts val="1400"/>
                        </a:lnSpc>
                      </a:pPr>
                      <a:r>
                        <a:rPr kumimoji="1" lang="ja-JP" altLang="en-US" sz="1200" u="none" strike="noStrike" baseline="0" dirty="0" smtClean="0">
                          <a:solidFill>
                            <a:schemeClr val="tx1"/>
                          </a:solidFill>
                        </a:rPr>
                        <a:t>○不燃領域率（燃え広がりにくさ）や地区内閉塞度（避難のしやすさ）等についての目標を設定し、</a:t>
                      </a:r>
                      <a:r>
                        <a:rPr kumimoji="1" lang="en-US" altLang="ja-JP" sz="1200" strike="noStrike" baseline="0" dirty="0" smtClean="0">
                          <a:solidFill>
                            <a:schemeClr val="tx1"/>
                          </a:solidFill>
                        </a:rPr>
                        <a:t>2020</a:t>
                      </a:r>
                      <a:r>
                        <a:rPr kumimoji="1" lang="ja-JP" altLang="en-US" sz="1200" u="none" strike="noStrike" baseline="0" dirty="0" smtClean="0">
                          <a:solidFill>
                            <a:schemeClr val="tx1"/>
                          </a:solidFill>
                        </a:rPr>
                        <a:t>年度までの達成を目指す。</a:t>
                      </a:r>
                      <a:endParaRPr kumimoji="1" lang="en-US" altLang="ja-JP" sz="1200" u="none" strike="noStrike" baseline="0" dirty="0" smtClean="0">
                        <a:solidFill>
                          <a:schemeClr val="tx1"/>
                        </a:solidFill>
                      </a:endParaRPr>
                    </a:p>
                    <a:p>
                      <a:pPr algn="just">
                        <a:lnSpc>
                          <a:spcPts val="1400"/>
                        </a:lnSpc>
                      </a:pPr>
                      <a:endParaRPr kumimoji="1" lang="en-US" altLang="ja-JP" sz="1200" u="none" strike="noStrike" baseline="0" dirty="0" smtClean="0">
                        <a:solidFill>
                          <a:schemeClr val="tx1"/>
                        </a:solidFill>
                      </a:endParaRPr>
                    </a:p>
                    <a:p>
                      <a:pPr algn="just">
                        <a:lnSpc>
                          <a:spcPts val="1400"/>
                        </a:lnSpc>
                      </a:pPr>
                      <a:r>
                        <a:rPr kumimoji="1" lang="ja-JP" altLang="en-US" sz="1200" u="none" strike="noStrike" baseline="0" dirty="0" smtClean="0">
                          <a:solidFill>
                            <a:schemeClr val="tx1"/>
                          </a:solidFill>
                        </a:rPr>
                        <a:t>○区の地域防災計画の策定や防災訓練の実施などのソフト面の取り組みと、モデルエリアでの老朽住宅の建替えや除却の重点的な実施などのハード面の取り組みを効果的・効率的に進める。</a:t>
                      </a:r>
                      <a:endParaRPr kumimoji="1" lang="en-US" altLang="ja-JP" sz="1200" u="none" strike="noStrike" baseline="0" dirty="0" smtClean="0">
                        <a:solidFill>
                          <a:schemeClr val="tx1"/>
                        </a:solidFill>
                      </a:endParaRPr>
                    </a:p>
                  </a:txBody>
                  <a:tcPr/>
                </a:tc>
                <a:tc>
                  <a:txBody>
                    <a:bodyPr/>
                    <a:lstStyle/>
                    <a:p>
                      <a:pPr algn="just">
                        <a:lnSpc>
                          <a:spcPts val="1400"/>
                        </a:lnSpc>
                      </a:pPr>
                      <a:r>
                        <a:rPr kumimoji="1" lang="ja-JP" altLang="en-US" sz="1200" u="none" strike="noStrike" baseline="0" dirty="0" smtClean="0">
                          <a:solidFill>
                            <a:schemeClr val="tx1"/>
                          </a:solidFill>
                        </a:rPr>
                        <a:t>・これまでの継続的な取り組みに加え、重点整備エリア（</a:t>
                      </a:r>
                      <a:r>
                        <a:rPr kumimoji="1" lang="ja-JP" altLang="en-US" sz="1200" u="none" strike="noStrike" dirty="0" smtClean="0">
                          <a:solidFill>
                            <a:schemeClr val="tx1"/>
                          </a:solidFill>
                        </a:rPr>
                        <a:t>約</a:t>
                      </a:r>
                      <a:r>
                        <a:rPr kumimoji="1" lang="en-US" altLang="ja-JP" sz="1200" u="none" strike="noStrike" dirty="0" smtClean="0">
                          <a:solidFill>
                            <a:schemeClr val="tx1"/>
                          </a:solidFill>
                        </a:rPr>
                        <a:t>410ha</a:t>
                      </a:r>
                      <a:r>
                        <a:rPr kumimoji="1" lang="ja-JP" altLang="en-US" sz="1200" u="none" strike="noStrike" dirty="0" smtClean="0">
                          <a:solidFill>
                            <a:schemeClr val="tx1"/>
                          </a:solidFill>
                        </a:rPr>
                        <a:t>）</a:t>
                      </a:r>
                      <a:r>
                        <a:rPr kumimoji="1" lang="ja-JP" altLang="en-US" sz="1200" u="none" strike="noStrike" baseline="0" dirty="0" smtClean="0">
                          <a:solidFill>
                            <a:schemeClr val="tx1"/>
                          </a:solidFill>
                        </a:rPr>
                        <a:t>における建替建設費や除却費補助の間取りや建築年次の要件緩和による補助対象の拡大（</a:t>
                      </a:r>
                      <a:r>
                        <a:rPr kumimoji="1" lang="ja-JP" altLang="en-US" sz="1200" u="none" strike="noStrike" dirty="0" smtClean="0">
                          <a:solidFill>
                            <a:schemeClr val="tx1"/>
                          </a:solidFill>
                        </a:rPr>
                        <a:t>重点整備事業）、区画整理手法を用いた公図混乱の解消を行う（福島区モデルエリア）とともに、防災骨格となる都市計画道路の整備を</a:t>
                      </a:r>
                      <a:r>
                        <a:rPr kumimoji="1" lang="ja-JP" altLang="en-US" sz="1200" u="none" strike="noStrike" kern="1200" dirty="0" smtClean="0">
                          <a:solidFill>
                            <a:schemeClr val="tx1"/>
                          </a:solidFill>
                          <a:latin typeface="+mn-lt"/>
                          <a:ea typeface="+mn-ea"/>
                          <a:cs typeface="+mn-cs"/>
                        </a:rPr>
                        <a:t>行うなど、エ</a:t>
                      </a:r>
                      <a:r>
                        <a:rPr kumimoji="1" lang="ja-JP" altLang="en-US" sz="1200" u="none" strike="noStrike" dirty="0" smtClean="0">
                          <a:solidFill>
                            <a:schemeClr val="tx1"/>
                          </a:solidFill>
                        </a:rPr>
                        <a:t>リアを限定した集中的な取り組みを実施した結果、</a:t>
                      </a:r>
                      <a:r>
                        <a:rPr kumimoji="1" lang="en-US" altLang="ja-JP" sz="1200" u="none" strike="noStrike" dirty="0" smtClean="0">
                          <a:solidFill>
                            <a:schemeClr val="tx1"/>
                          </a:solidFill>
                        </a:rPr>
                        <a:t>2020</a:t>
                      </a:r>
                      <a:r>
                        <a:rPr kumimoji="1" lang="ja-JP" altLang="en-US" sz="1200" u="none" strike="noStrike" dirty="0" smtClean="0">
                          <a:solidFill>
                            <a:schemeClr val="tx1"/>
                          </a:solidFill>
                        </a:rPr>
                        <a:t>年度末までに半数以上となる</a:t>
                      </a:r>
                      <a:r>
                        <a:rPr kumimoji="1" lang="en-US" altLang="ja-JP" sz="1200" u="none" strike="noStrike" dirty="0" smtClean="0">
                          <a:solidFill>
                            <a:schemeClr val="tx1"/>
                          </a:solidFill>
                        </a:rPr>
                        <a:t>11</a:t>
                      </a:r>
                      <a:r>
                        <a:rPr kumimoji="1" lang="ja-JP" altLang="en-US" sz="1200" u="none" strike="noStrike" dirty="0" smtClean="0">
                          <a:solidFill>
                            <a:schemeClr val="tx1"/>
                          </a:solidFill>
                        </a:rPr>
                        <a:t>防災街区で２指標を達成</a:t>
                      </a:r>
                      <a:r>
                        <a:rPr kumimoji="1" lang="ja-JP" altLang="en-US" sz="1200" u="none" strike="noStrike" dirty="0" smtClean="0">
                          <a:solidFill>
                            <a:schemeClr val="tx1"/>
                          </a:solidFill>
                          <a:latin typeface="+mj-ea"/>
                          <a:ea typeface="+mj-ea"/>
                        </a:rPr>
                        <a:t>（</a:t>
                      </a:r>
                      <a:r>
                        <a:rPr kumimoji="1" lang="en-US" altLang="ja-JP" sz="1200" u="none" strike="noStrike" dirty="0" smtClean="0">
                          <a:solidFill>
                            <a:schemeClr val="tx1"/>
                          </a:solidFill>
                          <a:latin typeface="+mj-ea"/>
                          <a:ea typeface="+mj-ea"/>
                        </a:rPr>
                        <a:t>1,333ha</a:t>
                      </a:r>
                      <a:r>
                        <a:rPr kumimoji="1" lang="ja-JP" altLang="en-US" sz="1200" u="none" strike="noStrike" dirty="0" smtClean="0">
                          <a:solidFill>
                            <a:schemeClr val="tx1"/>
                          </a:solidFill>
                          <a:latin typeface="+mj-ea"/>
                          <a:ea typeface="+mj-ea"/>
                        </a:rPr>
                        <a:t>のうち</a:t>
                      </a:r>
                      <a:r>
                        <a:rPr kumimoji="1" lang="en-US" altLang="ja-JP" sz="1200" u="none" strike="noStrike" dirty="0" smtClean="0">
                          <a:solidFill>
                            <a:schemeClr val="tx1"/>
                          </a:solidFill>
                          <a:latin typeface="+mj-ea"/>
                          <a:ea typeface="+mj-ea"/>
                        </a:rPr>
                        <a:t>692ha</a:t>
                      </a:r>
                      <a:r>
                        <a:rPr kumimoji="1" lang="ja-JP" altLang="en-US" sz="1200" u="none" strike="noStrike" dirty="0" smtClean="0">
                          <a:solidFill>
                            <a:schemeClr val="tx1"/>
                          </a:solidFill>
                          <a:latin typeface="+mj-ea"/>
                          <a:ea typeface="+mj-ea"/>
                        </a:rPr>
                        <a:t>解消）</a:t>
                      </a:r>
                      <a:r>
                        <a:rPr kumimoji="1" lang="ja-JP" altLang="en-US" sz="1200" u="none" strike="noStrike" dirty="0" smtClean="0">
                          <a:solidFill>
                            <a:schemeClr val="tx1"/>
                          </a:solidFill>
                        </a:rPr>
                        <a:t>するとともに、優先地区の防災骨格形成率を</a:t>
                      </a:r>
                      <a:r>
                        <a:rPr kumimoji="1" lang="en-US" altLang="ja-JP" sz="1200" u="none" strike="noStrike" dirty="0" smtClean="0">
                          <a:solidFill>
                            <a:schemeClr val="tx1"/>
                          </a:solidFill>
                        </a:rPr>
                        <a:t>80</a:t>
                      </a:r>
                      <a:r>
                        <a:rPr kumimoji="1" lang="ja-JP" altLang="en-US" sz="1200" u="none" strike="noStrike" dirty="0" smtClean="0">
                          <a:solidFill>
                            <a:schemeClr val="tx1"/>
                          </a:solidFill>
                        </a:rPr>
                        <a:t>％以上確保した。</a:t>
                      </a:r>
                      <a:endParaRPr kumimoji="1" lang="en-US" altLang="ja-JP" sz="1200" u="none" strike="noStrike" dirty="0" smtClean="0">
                        <a:solidFill>
                          <a:schemeClr val="tx1"/>
                        </a:solidFill>
                      </a:endParaRPr>
                    </a:p>
                    <a:p>
                      <a:pPr marL="0" marR="0" lvl="0" indent="0" algn="just" defTabSz="914400" rtl="0" eaLnBrk="1" fontAlgn="auto" latinLnBrk="0" hangingPunct="1">
                        <a:lnSpc>
                          <a:spcPts val="1400"/>
                        </a:lnSpc>
                        <a:spcBef>
                          <a:spcPts val="0"/>
                        </a:spcBef>
                        <a:spcAft>
                          <a:spcPts val="0"/>
                        </a:spcAft>
                        <a:buClrTx/>
                        <a:buSzTx/>
                        <a:buFontTx/>
                        <a:buNone/>
                        <a:tabLst/>
                        <a:defRPr/>
                      </a:pPr>
                      <a:endParaRPr kumimoji="1" lang="en-US" altLang="ja-JP" sz="1200" u="none" strike="noStrike" dirty="0" smtClean="0">
                        <a:solidFill>
                          <a:schemeClr val="tx1"/>
                        </a:solidFill>
                      </a:endParaRPr>
                    </a:p>
                  </a:txBody>
                  <a:tcPr/>
                </a:tc>
                <a:extLst>
                  <a:ext uri="{0D108BD9-81ED-4DB2-BD59-A6C34878D82A}">
                    <a16:rowId xmlns:a16="http://schemas.microsoft.com/office/drawing/2014/main" val="10001"/>
                  </a:ext>
                </a:extLst>
              </a:tr>
            </a:tbl>
          </a:graphicData>
        </a:graphic>
      </p:graphicFrame>
      <p:sp>
        <p:nvSpPr>
          <p:cNvPr id="4" name="テキスト ボックス 3"/>
          <p:cNvSpPr txBox="1"/>
          <p:nvPr/>
        </p:nvSpPr>
        <p:spPr>
          <a:xfrm>
            <a:off x="0" y="0"/>
            <a:ext cx="3131840"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sng"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rPr>
              <a:t>密集住宅市街地整備の推進</a:t>
            </a:r>
            <a:endParaRPr kumimoji="1" lang="en-US" altLang="ja-JP" sz="1600" b="0" i="0" u="sng"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endParaRPr>
          </a:p>
        </p:txBody>
      </p:sp>
      <p:sp>
        <p:nvSpPr>
          <p:cNvPr id="5" name="テキスト ボックス 4"/>
          <p:cNvSpPr txBox="1"/>
          <p:nvPr/>
        </p:nvSpPr>
        <p:spPr>
          <a:xfrm>
            <a:off x="0" y="476672"/>
            <a:ext cx="2411760" cy="32316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rPr>
              <a:t>①分野：　まちづくり</a:t>
            </a:r>
            <a:endParaRPr kumimoji="1" lang="en-US" altLang="ja-JP" sz="12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rPr>
              <a:t>②タイプ</a:t>
            </a:r>
            <a:endParaRPr kumimoji="1" lang="en-US" altLang="ja-JP" sz="12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rPr>
              <a:t>　</a:t>
            </a:r>
            <a:r>
              <a:rPr kumimoji="1" lang="ja-JP" altLang="en-US" sz="12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rPr>
              <a:t>　☑　政策イノベーション</a:t>
            </a:r>
            <a:endParaRPr kumimoji="1" lang="en-US" altLang="ja-JP" sz="12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rPr>
              <a:t>　</a:t>
            </a:r>
            <a:r>
              <a:rPr kumimoji="1" lang="ja-JP" altLang="en-US" sz="12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rPr>
              <a:t>　□　執行の刷新</a:t>
            </a:r>
            <a:endParaRPr kumimoji="1" lang="en-US" altLang="ja-JP" sz="12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rPr>
              <a:t>③改革スタイル</a:t>
            </a:r>
            <a:endParaRPr kumimoji="1" lang="en-US" altLang="ja-JP" sz="12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rPr>
              <a:t>　</a:t>
            </a:r>
            <a:r>
              <a:rPr kumimoji="1" lang="ja-JP" altLang="en-US" sz="12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rPr>
              <a:t>　☑   投資・予算</a:t>
            </a:r>
            <a:endParaRPr kumimoji="1" lang="en-US" altLang="ja-JP" sz="12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rPr>
              <a:t>　　☑ 　条例・規則・運用ﾙｰﾙ</a:t>
            </a:r>
            <a:endParaRPr kumimoji="1" lang="en-US" altLang="ja-JP" sz="12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rPr>
              <a:t>　　☑ 　 組織・経営形態</a:t>
            </a:r>
            <a:endParaRPr kumimoji="1" lang="en-US" altLang="ja-JP" sz="12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rPr>
              <a:t>　</a:t>
            </a:r>
            <a:r>
              <a:rPr kumimoji="1" lang="ja-JP" altLang="en-US" sz="12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rPr>
              <a:t>　□　権限移譲</a:t>
            </a:r>
            <a:endParaRPr kumimoji="1" lang="en-US" altLang="ja-JP" sz="12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rPr>
              <a:t>④担当部局</a:t>
            </a:r>
            <a:endParaRPr kumimoji="1" lang="en-US" altLang="ja-JP" sz="12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rPr>
              <a:t>　　市　都市整備局　他</a:t>
            </a:r>
            <a:endParaRPr kumimoji="1" lang="en-US" altLang="ja-JP" sz="12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rPr>
              <a:t>⑤時期</a:t>
            </a:r>
            <a:endParaRPr kumimoji="1" lang="en-US" altLang="ja-JP" sz="12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rPr>
              <a:t>　</a:t>
            </a:r>
            <a:r>
              <a:rPr kumimoji="1" lang="ja-JP" altLang="en-US" sz="12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rPr>
              <a:t>　</a:t>
            </a:r>
            <a:r>
              <a:rPr kumimoji="1" lang="en-US" altLang="ja-JP" sz="12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rPr>
              <a:t>2012</a:t>
            </a:r>
            <a:r>
              <a:rPr kumimoji="1" lang="ja-JP" altLang="en-US" sz="12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rPr>
              <a:t>年～</a:t>
            </a:r>
            <a:endParaRPr kumimoji="1"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endParaRPr>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357</a:t>
            </a:fld>
            <a:endParaRPr lang="ja-JP" altLang="en-US"/>
          </a:p>
        </p:txBody>
      </p:sp>
    </p:spTree>
    <p:extLst>
      <p:ext uri="{BB962C8B-B14F-4D97-AF65-F5344CB8AC3E}">
        <p14:creationId xmlns:p14="http://schemas.microsoft.com/office/powerpoint/2010/main" val="1395311758"/>
      </p:ext>
    </p:extLst>
  </p:cSld>
  <p:clrMapOvr>
    <a:masterClrMapping/>
  </p:clrMapOvr>
  <p:timing>
    <p:tnLst>
      <p:par>
        <p:cTn id="1" dur="indefinite" restart="never" nodeType="tmRoot"/>
      </p:par>
    </p:tnLst>
  </p:timing>
</p:sld>
</file>

<file path=ppt/slides/slide3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正方形/長方形 8"/>
          <p:cNvSpPr/>
          <p:nvPr/>
        </p:nvSpPr>
        <p:spPr>
          <a:xfrm>
            <a:off x="5766332" y="894652"/>
            <a:ext cx="1584176" cy="1262236"/>
          </a:xfrm>
          <a:prstGeom prst="rect">
            <a:avLst/>
          </a:prstGeom>
          <a:solidFill>
            <a:srgbClr val="66FFFF">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0" name="正方形/長方形 9"/>
          <p:cNvSpPr/>
          <p:nvPr/>
        </p:nvSpPr>
        <p:spPr>
          <a:xfrm>
            <a:off x="5765971" y="2151463"/>
            <a:ext cx="657646" cy="152400"/>
          </a:xfrm>
          <a:prstGeom prst="rect">
            <a:avLst/>
          </a:prstGeom>
          <a:solidFill>
            <a:srgbClr val="66FFFF">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1" name="正方形/長方形 10"/>
          <p:cNvSpPr/>
          <p:nvPr/>
        </p:nvSpPr>
        <p:spPr>
          <a:xfrm>
            <a:off x="5766332" y="2508136"/>
            <a:ext cx="1584176" cy="862124"/>
          </a:xfrm>
          <a:prstGeom prst="rect">
            <a:avLst/>
          </a:prstGeom>
          <a:solidFill>
            <a:srgbClr val="66FFFF">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2" name="正方形/長方形 11"/>
          <p:cNvSpPr/>
          <p:nvPr/>
        </p:nvSpPr>
        <p:spPr>
          <a:xfrm>
            <a:off x="5765971" y="3369691"/>
            <a:ext cx="1035102" cy="198491"/>
          </a:xfrm>
          <a:prstGeom prst="rect">
            <a:avLst/>
          </a:prstGeom>
          <a:solidFill>
            <a:srgbClr val="66FFFF">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3" name="正方形/長方形 12"/>
          <p:cNvSpPr/>
          <p:nvPr/>
        </p:nvSpPr>
        <p:spPr>
          <a:xfrm>
            <a:off x="5766332" y="3776340"/>
            <a:ext cx="1584176" cy="2798320"/>
          </a:xfrm>
          <a:prstGeom prst="rect">
            <a:avLst/>
          </a:prstGeom>
          <a:solidFill>
            <a:srgbClr val="66FFFF">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4" name="正方形/長方形 13"/>
          <p:cNvSpPr/>
          <p:nvPr/>
        </p:nvSpPr>
        <p:spPr>
          <a:xfrm>
            <a:off x="7416654" y="902272"/>
            <a:ext cx="1584176" cy="3606848"/>
          </a:xfrm>
          <a:prstGeom prst="rect">
            <a:avLst/>
          </a:prstGeom>
          <a:solidFill>
            <a:srgbClr val="66FFFF">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graphicFrame>
        <p:nvGraphicFramePr>
          <p:cNvPr id="6" name="表 5"/>
          <p:cNvGraphicFramePr>
            <a:graphicFrameLocks noGrp="1"/>
          </p:cNvGraphicFramePr>
          <p:nvPr>
            <p:extLst>
              <p:ext uri="{D42A27DB-BD31-4B8C-83A1-F6EECF244321}">
                <p14:modId xmlns:p14="http://schemas.microsoft.com/office/powerpoint/2010/main" val="3643536048"/>
              </p:ext>
            </p:extLst>
          </p:nvPr>
        </p:nvGraphicFramePr>
        <p:xfrm>
          <a:off x="2339752" y="326346"/>
          <a:ext cx="6696744" cy="6309230"/>
        </p:xfrm>
        <a:graphic>
          <a:graphicData uri="http://schemas.openxmlformats.org/drawingml/2006/table">
            <a:tbl>
              <a:tblPr firstRow="1">
                <a:tableStyleId>{5940675A-B579-460E-94D1-54222C63F5DA}</a:tableStyleId>
              </a:tblPr>
              <a:tblGrid>
                <a:gridCol w="1674186">
                  <a:extLst>
                    <a:ext uri="{9D8B030D-6E8A-4147-A177-3AD203B41FA5}">
                      <a16:colId xmlns:a16="http://schemas.microsoft.com/office/drawing/2014/main" val="20000"/>
                    </a:ext>
                  </a:extLst>
                </a:gridCol>
                <a:gridCol w="1710190">
                  <a:extLst>
                    <a:ext uri="{9D8B030D-6E8A-4147-A177-3AD203B41FA5}">
                      <a16:colId xmlns:a16="http://schemas.microsoft.com/office/drawing/2014/main" val="20001"/>
                    </a:ext>
                  </a:extLst>
                </a:gridCol>
                <a:gridCol w="1656184">
                  <a:extLst>
                    <a:ext uri="{9D8B030D-6E8A-4147-A177-3AD203B41FA5}">
                      <a16:colId xmlns:a16="http://schemas.microsoft.com/office/drawing/2014/main" val="20002"/>
                    </a:ext>
                  </a:extLst>
                </a:gridCol>
                <a:gridCol w="1656184">
                  <a:extLst>
                    <a:ext uri="{9D8B030D-6E8A-4147-A177-3AD203B41FA5}">
                      <a16:colId xmlns:a16="http://schemas.microsoft.com/office/drawing/2014/main" val="20003"/>
                    </a:ext>
                  </a:extLst>
                </a:gridCol>
              </a:tblGrid>
              <a:tr h="528190">
                <a:tc>
                  <a:txBody>
                    <a:bodyPr/>
                    <a:lstStyle/>
                    <a:p>
                      <a:pPr algn="ctr"/>
                      <a:r>
                        <a:rPr kumimoji="1" lang="ja-JP" altLang="en-US" sz="1400" b="1" dirty="0" smtClean="0">
                          <a:solidFill>
                            <a:schemeClr val="bg1"/>
                          </a:solidFill>
                        </a:rPr>
                        <a:t>改革前の課題</a:t>
                      </a:r>
                      <a:endParaRPr kumimoji="1" lang="en-US" altLang="ja-JP" sz="1400" b="1" dirty="0" smtClean="0">
                        <a:solidFill>
                          <a:schemeClr val="bg1"/>
                        </a:solidFill>
                      </a:endParaRPr>
                    </a:p>
                    <a:p>
                      <a:pPr algn="ctr"/>
                      <a:r>
                        <a:rPr kumimoji="1" lang="ja-JP" altLang="en-US" sz="1400" b="1" dirty="0" smtClean="0">
                          <a:solidFill>
                            <a:schemeClr val="bg1"/>
                          </a:solidFill>
                        </a:rPr>
                        <a:t>（</a:t>
                      </a:r>
                      <a:r>
                        <a:rPr kumimoji="1" lang="en-US" altLang="ja-JP" sz="1400" b="1" dirty="0" smtClean="0">
                          <a:solidFill>
                            <a:schemeClr val="bg1"/>
                          </a:solidFill>
                        </a:rPr>
                        <a:t>Why</a:t>
                      </a:r>
                      <a:r>
                        <a:rPr kumimoji="1" lang="ja-JP" altLang="en-US" sz="1400" b="1" dirty="0" smtClean="0">
                          <a:solidFill>
                            <a:schemeClr val="bg1"/>
                          </a:solidFill>
                        </a:rPr>
                        <a:t>）</a:t>
                      </a:r>
                      <a:endParaRPr kumimoji="1" lang="ja-JP" altLang="en-US" sz="1400" b="1" dirty="0">
                        <a:solidFill>
                          <a:schemeClr val="bg1"/>
                        </a:solidFill>
                      </a:endParaRPr>
                    </a:p>
                  </a:txBody>
                  <a:tcPr>
                    <a:solidFill>
                      <a:srgbClr val="0070C0"/>
                    </a:solidFill>
                  </a:tcPr>
                </a:tc>
                <a:tc>
                  <a:txBody>
                    <a:bodyPr/>
                    <a:lstStyle/>
                    <a:p>
                      <a:pPr algn="ctr"/>
                      <a:r>
                        <a:rPr kumimoji="1" lang="ja-JP" altLang="en-US" sz="1400" b="1" dirty="0" smtClean="0">
                          <a:solidFill>
                            <a:schemeClr val="bg1"/>
                          </a:solidFill>
                        </a:rPr>
                        <a:t>改革の方向性</a:t>
                      </a:r>
                      <a:endParaRPr kumimoji="1" lang="en-US" altLang="ja-JP" sz="1400" b="1" dirty="0" smtClean="0">
                        <a:solidFill>
                          <a:schemeClr val="bg1"/>
                        </a:solidFill>
                      </a:endParaRPr>
                    </a:p>
                    <a:p>
                      <a:pPr algn="ctr"/>
                      <a:r>
                        <a:rPr kumimoji="1" lang="ja-JP" altLang="en-US" sz="1400" b="1" dirty="0" smtClean="0">
                          <a:solidFill>
                            <a:schemeClr val="bg1"/>
                          </a:solidFill>
                        </a:rPr>
                        <a:t>（</a:t>
                      </a:r>
                      <a:r>
                        <a:rPr kumimoji="1" lang="en-US" altLang="ja-JP" sz="1400" b="1" dirty="0" smtClean="0">
                          <a:solidFill>
                            <a:schemeClr val="bg1"/>
                          </a:solidFill>
                        </a:rPr>
                        <a:t>Vision)</a:t>
                      </a:r>
                      <a:endParaRPr kumimoji="1" lang="ja-JP" altLang="en-US" sz="1400" b="1" dirty="0">
                        <a:solidFill>
                          <a:schemeClr val="bg1"/>
                        </a:solidFill>
                      </a:endParaRPr>
                    </a:p>
                  </a:txBody>
                  <a:tcPr>
                    <a:solidFill>
                      <a:srgbClr val="0070C0"/>
                    </a:solidFill>
                  </a:tcPr>
                </a:tc>
                <a:tc>
                  <a:txBody>
                    <a:bodyPr/>
                    <a:lstStyle/>
                    <a:p>
                      <a:pPr algn="ctr"/>
                      <a:r>
                        <a:rPr kumimoji="1" lang="ja-JP" altLang="en-US" sz="1400" b="1" dirty="0" smtClean="0">
                          <a:solidFill>
                            <a:schemeClr val="bg1"/>
                          </a:solidFill>
                        </a:rPr>
                        <a:t>何をどう改革したか</a:t>
                      </a:r>
                      <a:endParaRPr kumimoji="1" lang="en-US" altLang="ja-JP" sz="1400" b="1" dirty="0" smtClean="0">
                        <a:solidFill>
                          <a:schemeClr val="bg1"/>
                        </a:solidFill>
                      </a:endParaRPr>
                    </a:p>
                    <a:p>
                      <a:pPr algn="ctr"/>
                      <a:r>
                        <a:rPr kumimoji="1" lang="ja-JP" altLang="en-US" sz="1400" b="1" dirty="0" smtClean="0">
                          <a:solidFill>
                            <a:schemeClr val="bg1"/>
                          </a:solidFill>
                        </a:rPr>
                        <a:t>（</a:t>
                      </a:r>
                      <a:r>
                        <a:rPr kumimoji="1" lang="en-US" altLang="ja-JP" sz="1400" b="1" dirty="0" smtClean="0">
                          <a:solidFill>
                            <a:schemeClr val="bg1"/>
                          </a:solidFill>
                        </a:rPr>
                        <a:t>What</a:t>
                      </a:r>
                      <a:r>
                        <a:rPr kumimoji="1" lang="ja-JP" altLang="en-US" sz="1400" b="1" dirty="0" smtClean="0">
                          <a:solidFill>
                            <a:schemeClr val="bg1"/>
                          </a:solidFill>
                        </a:rPr>
                        <a:t>）</a:t>
                      </a:r>
                      <a:endParaRPr kumimoji="1" lang="ja-JP" altLang="en-US" sz="1400" b="1" dirty="0">
                        <a:solidFill>
                          <a:schemeClr val="bg1"/>
                        </a:solidFill>
                      </a:endParaRPr>
                    </a:p>
                  </a:txBody>
                  <a:tcPr>
                    <a:solidFill>
                      <a:srgbClr val="0070C0"/>
                    </a:solidFill>
                  </a:tcPr>
                </a:tc>
                <a:tc>
                  <a:txBody>
                    <a:bodyPr/>
                    <a:lstStyle/>
                    <a:p>
                      <a:pPr algn="ctr"/>
                      <a:r>
                        <a:rPr kumimoji="1" lang="ja-JP" altLang="en-US" sz="1400" b="1" dirty="0" smtClean="0">
                          <a:solidFill>
                            <a:schemeClr val="bg1"/>
                          </a:solidFill>
                        </a:rPr>
                        <a:t>主な成果</a:t>
                      </a:r>
                      <a:endParaRPr kumimoji="1" lang="en-US" altLang="ja-JP" sz="1400" b="1" dirty="0" smtClean="0">
                        <a:solidFill>
                          <a:schemeClr val="bg1"/>
                        </a:solidFill>
                      </a:endParaRPr>
                    </a:p>
                    <a:p>
                      <a:pPr algn="ctr"/>
                      <a:r>
                        <a:rPr kumimoji="1" lang="ja-JP" altLang="en-US" sz="1400" b="1" dirty="0" smtClean="0">
                          <a:solidFill>
                            <a:schemeClr val="bg1"/>
                          </a:solidFill>
                        </a:rPr>
                        <a:t>（</a:t>
                      </a:r>
                      <a:r>
                        <a:rPr kumimoji="1" lang="en-US" altLang="ja-JP" sz="1400" b="1" dirty="0" smtClean="0">
                          <a:solidFill>
                            <a:schemeClr val="bg1"/>
                          </a:solidFill>
                        </a:rPr>
                        <a:t>Outcome</a:t>
                      </a:r>
                      <a:r>
                        <a:rPr kumimoji="1" lang="ja-JP" altLang="en-US" sz="1400" b="1" dirty="0" smtClean="0">
                          <a:solidFill>
                            <a:schemeClr val="bg1"/>
                          </a:solidFill>
                        </a:rPr>
                        <a:t>）</a:t>
                      </a:r>
                      <a:endParaRPr kumimoji="1" lang="ja-JP" altLang="en-US" sz="1400" b="1" dirty="0">
                        <a:solidFill>
                          <a:schemeClr val="bg1"/>
                        </a:solidFill>
                      </a:endParaRPr>
                    </a:p>
                  </a:txBody>
                  <a:tcPr>
                    <a:solidFill>
                      <a:srgbClr val="0070C0"/>
                    </a:solidFill>
                  </a:tcPr>
                </a:tc>
                <a:extLst>
                  <a:ext uri="{0D108BD9-81ED-4DB2-BD59-A6C34878D82A}">
                    <a16:rowId xmlns:a16="http://schemas.microsoft.com/office/drawing/2014/main" val="10000"/>
                  </a:ext>
                </a:extLst>
              </a:tr>
              <a:tr h="5592490">
                <a:tc>
                  <a:txBody>
                    <a:bodyPr/>
                    <a:lstStyle/>
                    <a:p>
                      <a:pPr algn="just">
                        <a:lnSpc>
                          <a:spcPts val="1400"/>
                        </a:lnSpc>
                      </a:pPr>
                      <a:r>
                        <a:rPr kumimoji="1" lang="ja-JP" altLang="en-US" sz="800" dirty="0" smtClean="0">
                          <a:solidFill>
                            <a:schemeClr val="tx1"/>
                          </a:solidFill>
                        </a:rPr>
                        <a:t>・</a:t>
                      </a:r>
                      <a:endParaRPr kumimoji="1" lang="en-US" altLang="ja-JP" sz="800" u="none" kern="1200" baseline="0" dirty="0" smtClean="0">
                        <a:solidFill>
                          <a:schemeClr val="tx1"/>
                        </a:solidFill>
                      </a:endParaRPr>
                    </a:p>
                  </a:txBody>
                  <a:tcPr/>
                </a:tc>
                <a:tc>
                  <a:txBody>
                    <a:bodyPr/>
                    <a:lstStyle/>
                    <a:p>
                      <a:pPr algn="just">
                        <a:lnSpc>
                          <a:spcPts val="1400"/>
                        </a:lnSpc>
                      </a:pPr>
                      <a:endParaRPr kumimoji="1" lang="en-US" altLang="ja-JP" sz="800" dirty="0" smtClean="0">
                        <a:solidFill>
                          <a:schemeClr val="tx1"/>
                        </a:solidFill>
                      </a:endParaRPr>
                    </a:p>
                  </a:txBody>
                  <a:tcPr/>
                </a:tc>
                <a:tc>
                  <a:txBody>
                    <a:bodyPr/>
                    <a:lstStyle/>
                    <a:p>
                      <a:pPr marL="0" marR="0" lvl="0" indent="0" algn="just" defTabSz="914400" rtl="0" eaLnBrk="1" fontAlgn="auto" latinLnBrk="0" hangingPunct="1">
                        <a:lnSpc>
                          <a:spcPts val="1400"/>
                        </a:lnSpc>
                        <a:spcBef>
                          <a:spcPts val="0"/>
                        </a:spcBef>
                        <a:spcAft>
                          <a:spcPts val="0"/>
                        </a:spcAft>
                        <a:buClrTx/>
                        <a:buSzTx/>
                        <a:buFontTx/>
                        <a:buNone/>
                        <a:tabLst/>
                        <a:defRPr/>
                      </a:pPr>
                      <a:r>
                        <a:rPr kumimoji="1" lang="ja-JP" altLang="en-US" sz="1200" u="none" strike="noStrike" baseline="0" dirty="0" smtClean="0">
                          <a:solidFill>
                            <a:schemeClr val="tx1"/>
                          </a:solidFill>
                        </a:rPr>
                        <a:t>・</a:t>
                      </a:r>
                      <a:r>
                        <a:rPr kumimoji="1" lang="en-US" altLang="ja-JP" sz="1200" b="0" u="none" strike="noStrike" baseline="0" dirty="0" smtClean="0">
                          <a:solidFill>
                            <a:schemeClr val="tx1"/>
                          </a:solidFill>
                        </a:rPr>
                        <a:t>2020</a:t>
                      </a:r>
                      <a:r>
                        <a:rPr kumimoji="1" lang="ja-JP" altLang="en-US" sz="1200" b="0" u="none" strike="noStrike" baseline="0" dirty="0" smtClean="0">
                          <a:solidFill>
                            <a:schemeClr val="tx1"/>
                          </a:solidFill>
                        </a:rPr>
                        <a:t>年度</a:t>
                      </a:r>
                      <a:r>
                        <a:rPr kumimoji="1" lang="ja-JP" altLang="en-US" sz="1200" u="none" strike="noStrike" baseline="0" dirty="0" smtClean="0">
                          <a:solidFill>
                            <a:schemeClr val="tx1"/>
                          </a:solidFill>
                        </a:rPr>
                        <a:t>までの取り組みや優先地区における進捗状況を踏まえ、災害に強いまちづくりに向けて「大阪市密集住宅市街地整備プログラム」を策定した。</a:t>
                      </a:r>
                      <a:endParaRPr kumimoji="1" lang="en-US" altLang="ja-JP" sz="1200" u="none" strike="noStrike" baseline="0" dirty="0" smtClean="0">
                        <a:solidFill>
                          <a:schemeClr val="tx1"/>
                        </a:solidFill>
                      </a:endParaRPr>
                    </a:p>
                    <a:p>
                      <a:pPr marL="0" marR="0" lvl="0" indent="0" algn="just" defTabSz="914400" rtl="0" eaLnBrk="1" fontAlgn="auto" latinLnBrk="0" hangingPunct="1">
                        <a:lnSpc>
                          <a:spcPts val="1400"/>
                        </a:lnSpc>
                        <a:spcBef>
                          <a:spcPts val="0"/>
                        </a:spcBef>
                        <a:spcAft>
                          <a:spcPts val="0"/>
                        </a:spcAft>
                        <a:buClrTx/>
                        <a:buSzTx/>
                        <a:buFontTx/>
                        <a:buNone/>
                        <a:tabLst/>
                        <a:defRPr/>
                      </a:pPr>
                      <a:r>
                        <a:rPr kumimoji="1" lang="ja-JP" altLang="en-US" sz="1200" u="none" strike="noStrike" baseline="0" dirty="0" smtClean="0">
                          <a:solidFill>
                            <a:schemeClr val="tx1"/>
                          </a:solidFill>
                        </a:rPr>
                        <a:t>（</a:t>
                      </a:r>
                      <a:r>
                        <a:rPr kumimoji="1" lang="en-US" altLang="ja-JP" sz="1200" u="none" strike="noStrike" baseline="0" dirty="0" smtClean="0">
                          <a:solidFill>
                            <a:schemeClr val="tx1"/>
                          </a:solidFill>
                        </a:rPr>
                        <a:t>2021.3</a:t>
                      </a:r>
                      <a:r>
                        <a:rPr kumimoji="1" lang="ja-JP" altLang="en-US" sz="1200" u="none" strike="noStrike" baseline="0" dirty="0" smtClean="0">
                          <a:solidFill>
                            <a:schemeClr val="tx1"/>
                          </a:solidFill>
                        </a:rPr>
                        <a:t>）</a:t>
                      </a:r>
                      <a:endParaRPr kumimoji="1" lang="en-US" altLang="ja-JP" sz="1200" u="none" strike="noStrike" baseline="0" dirty="0" smtClean="0">
                        <a:solidFill>
                          <a:schemeClr val="tx1"/>
                        </a:solidFill>
                      </a:endParaRPr>
                    </a:p>
                    <a:p>
                      <a:pPr marL="0" marR="0" lvl="0" indent="0" algn="just" defTabSz="914400" rtl="0" eaLnBrk="1" fontAlgn="auto" latinLnBrk="0" hangingPunct="1">
                        <a:lnSpc>
                          <a:spcPts val="1400"/>
                        </a:lnSpc>
                        <a:spcBef>
                          <a:spcPts val="0"/>
                        </a:spcBef>
                        <a:spcAft>
                          <a:spcPts val="0"/>
                        </a:spcAft>
                        <a:buClrTx/>
                        <a:buSzTx/>
                        <a:buFontTx/>
                        <a:buNone/>
                        <a:tabLst/>
                        <a:defRPr/>
                      </a:pPr>
                      <a:endParaRPr kumimoji="1" lang="en-US" altLang="ja-JP" sz="1200" u="none" strike="noStrike" baseline="0" dirty="0" smtClean="0">
                        <a:solidFill>
                          <a:schemeClr val="tx1"/>
                        </a:solidFill>
                      </a:endParaRPr>
                    </a:p>
                    <a:p>
                      <a:pPr marL="0" marR="0" lvl="0" indent="0" algn="just" defTabSz="914400" rtl="0" eaLnBrk="1" fontAlgn="auto" latinLnBrk="0" hangingPunct="1">
                        <a:lnSpc>
                          <a:spcPts val="1400"/>
                        </a:lnSpc>
                        <a:spcBef>
                          <a:spcPts val="0"/>
                        </a:spcBef>
                        <a:spcAft>
                          <a:spcPts val="0"/>
                        </a:spcAft>
                        <a:buClrTx/>
                        <a:buSzTx/>
                        <a:buFontTx/>
                        <a:buNone/>
                        <a:tabLst/>
                        <a:defRPr/>
                      </a:pPr>
                      <a:r>
                        <a:rPr kumimoji="1" lang="ja-JP" altLang="en-US" sz="1200" u="none" strike="noStrike" baseline="0" dirty="0" smtClean="0">
                          <a:solidFill>
                            <a:schemeClr val="tx1"/>
                          </a:solidFill>
                        </a:rPr>
                        <a:t>〇不燃領域率（燃え広がりにくさ）や地区内閉塞度（避難のしやすさ）等についての目標を設定し、</a:t>
                      </a:r>
                      <a:r>
                        <a:rPr kumimoji="1" lang="en-US" altLang="ja-JP" sz="1200" strike="noStrike" baseline="0" dirty="0" smtClean="0">
                          <a:solidFill>
                            <a:schemeClr val="tx1"/>
                          </a:solidFill>
                        </a:rPr>
                        <a:t>2030</a:t>
                      </a:r>
                      <a:r>
                        <a:rPr kumimoji="1" lang="ja-JP" altLang="en-US" sz="1200" u="none" strike="noStrike" baseline="0" dirty="0" smtClean="0">
                          <a:solidFill>
                            <a:schemeClr val="tx1"/>
                          </a:solidFill>
                        </a:rPr>
                        <a:t>年度までの達成を目指す。</a:t>
                      </a:r>
                      <a:endParaRPr kumimoji="1" lang="en-US" altLang="ja-JP" sz="1200" u="none" strike="noStrike" baseline="0" dirty="0" smtClean="0">
                        <a:solidFill>
                          <a:schemeClr val="tx1"/>
                        </a:solidFill>
                      </a:endParaRPr>
                    </a:p>
                    <a:p>
                      <a:pPr marL="0" marR="0" lvl="0" indent="0" algn="just" defTabSz="914400" rtl="0" eaLnBrk="1" fontAlgn="auto" latinLnBrk="0" hangingPunct="1">
                        <a:lnSpc>
                          <a:spcPts val="1400"/>
                        </a:lnSpc>
                        <a:spcBef>
                          <a:spcPts val="0"/>
                        </a:spcBef>
                        <a:spcAft>
                          <a:spcPts val="0"/>
                        </a:spcAft>
                        <a:buClrTx/>
                        <a:buSzTx/>
                        <a:buFontTx/>
                        <a:buNone/>
                        <a:tabLst/>
                        <a:defRPr/>
                      </a:pPr>
                      <a:endParaRPr kumimoji="1" lang="en-US" altLang="ja-JP" sz="1200" u="none" strike="noStrike" baseline="0" dirty="0" smtClean="0">
                        <a:solidFill>
                          <a:schemeClr val="tx1"/>
                        </a:solidFill>
                      </a:endParaRPr>
                    </a:p>
                    <a:p>
                      <a:pPr marL="0" marR="0" lvl="0" indent="0" algn="just" defTabSz="914400" rtl="0" eaLnBrk="1" fontAlgn="auto" latinLnBrk="0" hangingPunct="1">
                        <a:lnSpc>
                          <a:spcPts val="1400"/>
                        </a:lnSpc>
                        <a:spcBef>
                          <a:spcPts val="0"/>
                        </a:spcBef>
                        <a:spcAft>
                          <a:spcPts val="0"/>
                        </a:spcAft>
                        <a:buClrTx/>
                        <a:buSzTx/>
                        <a:buFontTx/>
                        <a:buNone/>
                        <a:tabLst/>
                        <a:defRPr/>
                      </a:pPr>
                      <a:r>
                        <a:rPr kumimoji="1" lang="ja-JP" altLang="en-US" sz="1200" u="none" strike="noStrike" baseline="0" dirty="0" smtClean="0">
                          <a:solidFill>
                            <a:schemeClr val="tx1"/>
                          </a:solidFill>
                        </a:rPr>
                        <a:t>〇平常時の備えと発災時を想定した訓練への支援や地域の地区防災計画の改定支援などのソフト面の取り組みと、重点対策地区での老朽住宅の建替えや除却に対する支援の強化などのハード面の取り組みを効果的・効率的に進める。</a:t>
                      </a:r>
                      <a:endParaRPr kumimoji="1" lang="en-US" altLang="ja-JP" sz="1200" u="none" strike="noStrike" baseline="0" dirty="0" smtClean="0">
                        <a:solidFill>
                          <a:schemeClr val="tx1"/>
                        </a:solidFill>
                      </a:endParaRPr>
                    </a:p>
                    <a:p>
                      <a:pPr marL="0" marR="0" lvl="0" indent="0" algn="just" defTabSz="914400" rtl="0" eaLnBrk="1" fontAlgn="auto" latinLnBrk="0" hangingPunct="1">
                        <a:lnSpc>
                          <a:spcPts val="1400"/>
                        </a:lnSpc>
                        <a:spcBef>
                          <a:spcPts val="0"/>
                        </a:spcBef>
                        <a:spcAft>
                          <a:spcPts val="0"/>
                        </a:spcAft>
                        <a:buClrTx/>
                        <a:buSzTx/>
                        <a:buFontTx/>
                        <a:buNone/>
                        <a:tabLst/>
                        <a:defRPr/>
                      </a:pPr>
                      <a:r>
                        <a:rPr kumimoji="1" lang="ja-JP" altLang="en-US" sz="1200" u="none" strike="noStrike" baseline="0" dirty="0" smtClean="0">
                          <a:solidFill>
                            <a:schemeClr val="tx1"/>
                          </a:solidFill>
                        </a:rPr>
                        <a:t>図表２（密集住宅市街地整備の目標）</a:t>
                      </a:r>
                      <a:endParaRPr kumimoji="1" lang="en-US" altLang="ja-JP" sz="1200" u="none" strike="noStrike" baseline="0" dirty="0" smtClean="0">
                        <a:solidFill>
                          <a:schemeClr val="tx1"/>
                        </a:solidFill>
                      </a:endParaRPr>
                    </a:p>
                    <a:p>
                      <a:pPr marL="0" marR="0" lvl="0" indent="0" algn="just" defTabSz="914400" rtl="0" eaLnBrk="1" fontAlgn="auto" latinLnBrk="0" hangingPunct="1">
                        <a:lnSpc>
                          <a:spcPts val="1400"/>
                        </a:lnSpc>
                        <a:spcBef>
                          <a:spcPts val="0"/>
                        </a:spcBef>
                        <a:spcAft>
                          <a:spcPts val="0"/>
                        </a:spcAft>
                        <a:buClrTx/>
                        <a:buSzTx/>
                        <a:buFontTx/>
                        <a:buNone/>
                        <a:tabLst/>
                        <a:defRPr/>
                      </a:pPr>
                      <a:r>
                        <a:rPr kumimoji="1" lang="ja-JP" altLang="en-US" sz="1200" u="none" strike="noStrike" baseline="0" dirty="0" smtClean="0">
                          <a:solidFill>
                            <a:schemeClr val="tx1"/>
                          </a:solidFill>
                        </a:rPr>
                        <a:t>図表３（</a:t>
                      </a:r>
                      <a:r>
                        <a:rPr lang="ja-JP" altLang="en-US" sz="1200" b="0" dirty="0" smtClean="0">
                          <a:solidFill>
                            <a:schemeClr val="tx1"/>
                          </a:solidFill>
                          <a:latin typeface="+mj-ea"/>
                        </a:rPr>
                        <a:t>密集住宅市街地</a:t>
                      </a:r>
                      <a:r>
                        <a:rPr kumimoji="1" lang="ja-JP" altLang="en-US" sz="1200" b="0" dirty="0" smtClean="0">
                          <a:solidFill>
                            <a:schemeClr val="tx1"/>
                          </a:solidFill>
                        </a:rPr>
                        <a:t>整備プログラムに基づく今後の取り組み ）</a:t>
                      </a:r>
                      <a:endParaRPr kumimoji="1" lang="en-US" altLang="ja-JP" sz="1200" b="0" dirty="0" smtClean="0">
                        <a:solidFill>
                          <a:schemeClr val="tx1"/>
                        </a:solidFill>
                      </a:endParaRPr>
                    </a:p>
                  </a:txBody>
                  <a:tcPr/>
                </a:tc>
                <a:tc>
                  <a:txBody>
                    <a:bodyPr/>
                    <a:lstStyle/>
                    <a:p>
                      <a:pPr algn="just">
                        <a:lnSpc>
                          <a:spcPts val="1400"/>
                        </a:lnSpc>
                      </a:pPr>
                      <a:r>
                        <a:rPr kumimoji="1" lang="ja-JP" altLang="en-US" sz="1200" b="0" u="none" strike="noStrike" baseline="0" dirty="0" smtClean="0">
                          <a:solidFill>
                            <a:schemeClr val="tx1"/>
                          </a:solidFill>
                        </a:rPr>
                        <a:t>・</a:t>
                      </a:r>
                      <a:r>
                        <a:rPr kumimoji="1" lang="en-US" altLang="ja-JP" sz="1200" u="none" strike="noStrike" dirty="0" smtClean="0">
                          <a:solidFill>
                            <a:schemeClr val="tx1"/>
                          </a:solidFill>
                        </a:rPr>
                        <a:t>2020</a:t>
                      </a:r>
                      <a:r>
                        <a:rPr kumimoji="1" lang="ja-JP" altLang="en-US" sz="1200" u="none" strike="noStrike" dirty="0" smtClean="0">
                          <a:solidFill>
                            <a:schemeClr val="tx1"/>
                          </a:solidFill>
                        </a:rPr>
                        <a:t>年度末までに２指標を達成することができなかった</a:t>
                      </a:r>
                      <a:r>
                        <a:rPr kumimoji="1" lang="en-US" altLang="ja-JP" sz="1200" u="none" strike="noStrike" dirty="0" smtClean="0">
                          <a:solidFill>
                            <a:schemeClr val="tx1"/>
                          </a:solidFill>
                        </a:rPr>
                        <a:t>10</a:t>
                      </a:r>
                      <a:r>
                        <a:rPr kumimoji="1" lang="ja-JP" altLang="en-US" sz="1200" u="none" strike="noStrike" dirty="0" smtClean="0">
                          <a:solidFill>
                            <a:schemeClr val="tx1"/>
                          </a:solidFill>
                        </a:rPr>
                        <a:t>防災街区（重点対策地区：約</a:t>
                      </a:r>
                      <a:r>
                        <a:rPr kumimoji="1" lang="en-US" altLang="ja-JP" sz="1200" u="none" strike="noStrike" dirty="0" smtClean="0">
                          <a:solidFill>
                            <a:schemeClr val="tx1"/>
                          </a:solidFill>
                        </a:rPr>
                        <a:t>640ha</a:t>
                      </a:r>
                      <a:r>
                        <a:rPr kumimoji="1" lang="ja-JP" altLang="en-US" sz="1200" u="none" strike="noStrike" dirty="0" smtClean="0">
                          <a:solidFill>
                            <a:schemeClr val="tx1"/>
                          </a:solidFill>
                        </a:rPr>
                        <a:t>）における建替建設費や除却費に対する補助内容の拡充や区画整理手法を用いた公図混乱の解消を行う（重点整備事業）とともに、防災骨格の形成に資する都市計画道路の整備を行うなど、地区を限定した集中的な取り組み（</a:t>
                      </a:r>
                      <a:r>
                        <a:rPr kumimoji="1" lang="en-US" altLang="ja-JP" sz="1200" u="none" strike="noStrike" dirty="0" smtClean="0">
                          <a:solidFill>
                            <a:schemeClr val="tx1"/>
                          </a:solidFill>
                        </a:rPr>
                        <a:t>2021</a:t>
                      </a:r>
                      <a:r>
                        <a:rPr kumimoji="1" lang="ja-JP" altLang="en-US" sz="1200" u="none" strike="noStrike" dirty="0" smtClean="0">
                          <a:solidFill>
                            <a:schemeClr val="tx1"/>
                          </a:solidFill>
                        </a:rPr>
                        <a:t>年度予算：</a:t>
                      </a:r>
                      <a:r>
                        <a:rPr kumimoji="1" lang="en-US" altLang="ja-JP" sz="1200" u="none" strike="noStrike" dirty="0" smtClean="0">
                          <a:solidFill>
                            <a:schemeClr val="tx1"/>
                          </a:solidFill>
                        </a:rPr>
                        <a:t>4</a:t>
                      </a:r>
                      <a:r>
                        <a:rPr kumimoji="1" lang="ja-JP" altLang="en-US" sz="1200" u="none" strike="noStrike" dirty="0" smtClean="0">
                          <a:solidFill>
                            <a:schemeClr val="tx1"/>
                          </a:solidFill>
                        </a:rPr>
                        <a:t>億</a:t>
                      </a:r>
                      <a:r>
                        <a:rPr kumimoji="1" lang="en-US" altLang="ja-JP" sz="1200" u="none" strike="noStrike" dirty="0" smtClean="0">
                          <a:solidFill>
                            <a:schemeClr val="tx1"/>
                          </a:solidFill>
                        </a:rPr>
                        <a:t>82</a:t>
                      </a:r>
                      <a:r>
                        <a:rPr kumimoji="1" lang="ja-JP" altLang="en-US" sz="1200" u="none" strike="noStrike" dirty="0" smtClean="0">
                          <a:solidFill>
                            <a:schemeClr val="tx1"/>
                          </a:solidFill>
                        </a:rPr>
                        <a:t>百万円）を実施している。（</a:t>
                      </a:r>
                      <a:r>
                        <a:rPr kumimoji="1" lang="en-US" altLang="ja-JP" sz="1200" u="none" strike="noStrike" dirty="0" smtClean="0">
                          <a:solidFill>
                            <a:schemeClr val="tx1"/>
                          </a:solidFill>
                        </a:rPr>
                        <a:t>2021.4</a:t>
                      </a:r>
                      <a:r>
                        <a:rPr kumimoji="1" lang="ja-JP" altLang="en-US" sz="1200" u="none" strike="noStrike" dirty="0" smtClean="0">
                          <a:solidFill>
                            <a:schemeClr val="tx1"/>
                          </a:solidFill>
                        </a:rPr>
                        <a:t>～）</a:t>
                      </a:r>
                      <a:endParaRPr kumimoji="1" lang="en-US" altLang="ja-JP" sz="1200" u="none" strike="noStrike" dirty="0" smtClean="0">
                        <a:solidFill>
                          <a:schemeClr val="tx1"/>
                        </a:solidFill>
                      </a:endParaRPr>
                    </a:p>
                    <a:p>
                      <a:pPr algn="just">
                        <a:lnSpc>
                          <a:spcPts val="1400"/>
                        </a:lnSpc>
                      </a:pPr>
                      <a:r>
                        <a:rPr kumimoji="1" lang="ja-JP" altLang="en-US" sz="1200" u="none" strike="noStrike" kern="1200" baseline="0" dirty="0" smtClean="0">
                          <a:solidFill>
                            <a:schemeClr val="tx1"/>
                          </a:solidFill>
                        </a:rPr>
                        <a:t>図表４（</a:t>
                      </a:r>
                      <a:r>
                        <a:rPr kumimoji="1" lang="en-US" altLang="ja-JP" sz="1200" b="0" kern="1200" dirty="0" smtClean="0">
                          <a:solidFill>
                            <a:schemeClr val="tx1"/>
                          </a:solidFill>
                          <a:latin typeface="+mj-ea"/>
                          <a:ea typeface="+mn-ea"/>
                          <a:cs typeface="+mn-cs"/>
                        </a:rPr>
                        <a:t>2021</a:t>
                      </a:r>
                      <a:r>
                        <a:rPr kumimoji="1" lang="ja-JP" altLang="en-US" sz="1200" b="0" kern="1200" dirty="0" smtClean="0">
                          <a:solidFill>
                            <a:schemeClr val="tx1"/>
                          </a:solidFill>
                          <a:latin typeface="+mj-ea"/>
                          <a:ea typeface="+mn-ea"/>
                          <a:cs typeface="+mn-cs"/>
                        </a:rPr>
                        <a:t>年度からの集中的な取り組み</a:t>
                      </a:r>
                      <a:r>
                        <a:rPr kumimoji="1" lang="ja-JP" altLang="en-US" sz="1200" u="none" strike="noStrike" kern="1200" baseline="0" dirty="0" smtClean="0">
                          <a:solidFill>
                            <a:schemeClr val="tx1"/>
                          </a:solidFill>
                        </a:rPr>
                        <a:t>）</a:t>
                      </a:r>
                      <a:endParaRPr kumimoji="1" lang="en-US" altLang="ja-JP" sz="1200" u="none" strike="noStrike" kern="1200" baseline="0" dirty="0" smtClean="0">
                        <a:solidFill>
                          <a:schemeClr val="tx1"/>
                        </a:solidFill>
                      </a:endParaRPr>
                    </a:p>
                    <a:p>
                      <a:pPr algn="just">
                        <a:lnSpc>
                          <a:spcPts val="1400"/>
                        </a:lnSpc>
                      </a:pPr>
                      <a:endParaRPr kumimoji="1" lang="en-US" altLang="ja-JP" sz="1200" strike="noStrike" kern="1200" baseline="0" dirty="0" smtClean="0">
                        <a:solidFill>
                          <a:schemeClr val="tx1"/>
                        </a:solidFill>
                        <a:latin typeface="+mn-ea"/>
                        <a:ea typeface="+mn-ea"/>
                        <a:cs typeface="+mn-cs"/>
                      </a:endParaRPr>
                    </a:p>
                  </a:txBody>
                  <a:tcPr/>
                </a:tc>
                <a:extLst>
                  <a:ext uri="{0D108BD9-81ED-4DB2-BD59-A6C34878D82A}">
                    <a16:rowId xmlns:a16="http://schemas.microsoft.com/office/drawing/2014/main" val="10001"/>
                  </a:ext>
                </a:extLst>
              </a:tr>
            </a:tbl>
          </a:graphicData>
        </a:graphic>
      </p:graphicFrame>
      <p:sp>
        <p:nvSpPr>
          <p:cNvPr id="4" name="テキスト ボックス 3"/>
          <p:cNvSpPr txBox="1"/>
          <p:nvPr/>
        </p:nvSpPr>
        <p:spPr>
          <a:xfrm>
            <a:off x="0" y="0"/>
            <a:ext cx="3131840"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sng"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rPr>
              <a:t>密集住宅市街地整備の推進</a:t>
            </a:r>
            <a:endParaRPr kumimoji="1" lang="en-US" altLang="ja-JP" sz="1600" b="0" i="0" u="sng"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endParaRPr>
          </a:p>
        </p:txBody>
      </p:sp>
      <p:sp>
        <p:nvSpPr>
          <p:cNvPr id="5" name="テキスト ボックス 4"/>
          <p:cNvSpPr txBox="1"/>
          <p:nvPr/>
        </p:nvSpPr>
        <p:spPr>
          <a:xfrm>
            <a:off x="0" y="476672"/>
            <a:ext cx="2411760" cy="32316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rPr>
              <a:t>①分野：　まちづくり</a:t>
            </a:r>
            <a:endParaRPr kumimoji="1" lang="en-US" altLang="ja-JP" sz="12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rPr>
              <a:t>②タイプ</a:t>
            </a:r>
            <a:endParaRPr kumimoji="1" lang="en-US" altLang="ja-JP" sz="12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rPr>
              <a:t>　</a:t>
            </a:r>
            <a:r>
              <a:rPr kumimoji="1" lang="ja-JP" altLang="en-US" sz="12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rPr>
              <a:t>　☑　政策イノベーション</a:t>
            </a:r>
            <a:endParaRPr kumimoji="1" lang="en-US" altLang="ja-JP" sz="12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rPr>
              <a:t>　</a:t>
            </a:r>
            <a:r>
              <a:rPr kumimoji="1" lang="ja-JP" altLang="en-US" sz="12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rPr>
              <a:t>　□　執行の刷新</a:t>
            </a:r>
            <a:endParaRPr kumimoji="1" lang="en-US" altLang="ja-JP" sz="12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rPr>
              <a:t>③改革スタイル</a:t>
            </a:r>
            <a:endParaRPr kumimoji="1" lang="en-US" altLang="ja-JP" sz="12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rPr>
              <a:t>　</a:t>
            </a:r>
            <a:r>
              <a:rPr kumimoji="1" lang="ja-JP" altLang="en-US" sz="12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rPr>
              <a:t>　☑   投資・予算</a:t>
            </a:r>
            <a:endParaRPr kumimoji="1" lang="en-US" altLang="ja-JP" sz="12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rPr>
              <a:t>　　☑ 　条例・規則・運用ﾙｰﾙ</a:t>
            </a:r>
            <a:endParaRPr kumimoji="1" lang="en-US" altLang="ja-JP" sz="12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rPr>
              <a:t>　　☑ 　 組織・経営形態</a:t>
            </a:r>
            <a:endParaRPr kumimoji="1" lang="en-US" altLang="ja-JP" sz="12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rPr>
              <a:t>　</a:t>
            </a:r>
            <a:r>
              <a:rPr kumimoji="1" lang="ja-JP" altLang="en-US" sz="12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rPr>
              <a:t>　□　権限移譲</a:t>
            </a:r>
            <a:endParaRPr kumimoji="1" lang="en-US" altLang="ja-JP" sz="12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rPr>
              <a:t>④担当部局</a:t>
            </a:r>
            <a:endParaRPr kumimoji="1" lang="en-US" altLang="ja-JP" sz="12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rPr>
              <a:t>　　市　都市整備局　他</a:t>
            </a:r>
            <a:endParaRPr kumimoji="1" lang="en-US" altLang="ja-JP" sz="12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rPr>
              <a:t>⑤時期</a:t>
            </a:r>
            <a:endParaRPr kumimoji="1" lang="en-US" altLang="ja-JP" sz="12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rPr>
              <a:t>　</a:t>
            </a:r>
            <a:r>
              <a:rPr kumimoji="1" lang="ja-JP" altLang="en-US" sz="12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rPr>
              <a:t>　</a:t>
            </a:r>
            <a:r>
              <a:rPr kumimoji="1" lang="en-US" altLang="ja-JP" sz="12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rPr>
              <a:t>2012</a:t>
            </a:r>
            <a:r>
              <a:rPr kumimoji="1" lang="ja-JP" altLang="en-US" sz="12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rPr>
              <a:t>年～</a:t>
            </a:r>
            <a:endParaRPr kumimoji="1"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endParaRPr>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358</a:t>
            </a:fld>
            <a:endParaRPr lang="ja-JP" altLang="en-US"/>
          </a:p>
        </p:txBody>
      </p:sp>
    </p:spTree>
    <p:extLst>
      <p:ext uri="{BB962C8B-B14F-4D97-AF65-F5344CB8AC3E}">
        <p14:creationId xmlns:p14="http://schemas.microsoft.com/office/powerpoint/2010/main" val="1967377860"/>
      </p:ext>
    </p:extLst>
  </p:cSld>
  <p:clrMapOvr>
    <a:masterClrMapping/>
  </p:clrMapOvr>
  <p:timing>
    <p:tnLst>
      <p:par>
        <p:cTn id="1" dur="indefinite" restart="never" nodeType="tmRoot"/>
      </p:par>
    </p:tn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角丸四角形 10"/>
          <p:cNvSpPr/>
          <p:nvPr/>
        </p:nvSpPr>
        <p:spPr>
          <a:xfrm>
            <a:off x="140210" y="4621697"/>
            <a:ext cx="8712968" cy="2102717"/>
          </a:xfrm>
          <a:prstGeom prst="roundRect">
            <a:avLst/>
          </a:prstGeom>
        </p:spPr>
        <p:style>
          <a:lnRef idx="1">
            <a:schemeClr val="accent6"/>
          </a:lnRef>
          <a:fillRef idx="3">
            <a:schemeClr val="accent6"/>
          </a:fillRef>
          <a:effectRef idx="2">
            <a:schemeClr val="accent6"/>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34" name="テキスト ボックス 33"/>
          <p:cNvSpPr txBox="1"/>
          <p:nvPr/>
        </p:nvSpPr>
        <p:spPr>
          <a:xfrm>
            <a:off x="251520" y="332656"/>
            <a:ext cx="8280920"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④　主な取組みと進捗状況（将来のための投資プロジェクト・大規模事業）</a:t>
            </a:r>
          </a:p>
        </p:txBody>
      </p:sp>
      <p:cxnSp>
        <p:nvCxnSpPr>
          <p:cNvPr id="37" name="直線コネクタ 36"/>
          <p:cNvCxnSpPr/>
          <p:nvPr/>
        </p:nvCxnSpPr>
        <p:spPr>
          <a:xfrm>
            <a:off x="179512" y="692696"/>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9" name="テキスト ボックス 8"/>
          <p:cNvSpPr txBox="1"/>
          <p:nvPr/>
        </p:nvSpPr>
        <p:spPr>
          <a:xfrm>
            <a:off x="395536" y="4686589"/>
            <a:ext cx="7192765" cy="369332"/>
          </a:xfrm>
          <a:prstGeom prst="rect">
            <a:avLst/>
          </a:prstGeom>
          <a:noFill/>
        </p:spPr>
        <p:txBody>
          <a:bodyPr wrap="square" rtlCol="0" anchor="ctr" anchorCtr="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srgbClr val="0070C0"/>
                </a:solidFill>
                <a:effectLst/>
                <a:uLnTx/>
                <a:uFillTx/>
                <a:latin typeface="Calibri"/>
                <a:ea typeface="ＭＳ Ｐゴシック" panose="020B0600070205080204" pitchFamily="50" charset="-128"/>
                <a:cs typeface="+mn-cs"/>
              </a:rPr>
              <a:t>◆総括と今後の課題</a:t>
            </a:r>
          </a:p>
        </p:txBody>
      </p:sp>
      <p:sp>
        <p:nvSpPr>
          <p:cNvPr id="10" name="コンテンツ プレースホルダー 2"/>
          <p:cNvSpPr txBox="1">
            <a:spLocks/>
          </p:cNvSpPr>
          <p:nvPr/>
        </p:nvSpPr>
        <p:spPr>
          <a:xfrm>
            <a:off x="467544" y="5076874"/>
            <a:ext cx="8280920" cy="1558578"/>
          </a:xfrm>
          <a:prstGeom prst="rect">
            <a:avLst/>
          </a:prstGeom>
        </p:spPr>
        <p:txBody>
          <a:bodyPr vert="horz" lIns="91440" tIns="45720" rIns="91440" bIns="45720" rtlCol="0">
            <a:noAutofit/>
          </a:bodyPr>
          <a:lstStyle>
            <a:lvl1pPr marL="0" indent="0" algn="ctr" defTabSz="914400" rtl="0" eaLnBrk="1" latinLnBrk="0" hangingPunct="1">
              <a:spcBef>
                <a:spcPct val="20000"/>
              </a:spcBef>
              <a:buFont typeface="Arial" panose="020B0604020202020204" pitchFamily="34" charset="0"/>
              <a:buNone/>
              <a:defRPr kumimoji="1" sz="3200" kern="1200">
                <a:solidFill>
                  <a:schemeClr val="tx1">
                    <a:tint val="75000"/>
                  </a:schemeClr>
                </a:solidFill>
                <a:latin typeface="+mn-lt"/>
                <a:ea typeface="+mn-ea"/>
                <a:cs typeface="+mn-cs"/>
              </a:defRPr>
            </a:lvl1pPr>
            <a:lvl2pPr marL="457200" indent="0" algn="ctr" defTabSz="914400" rtl="0" eaLnBrk="1" latinLnBrk="0" hangingPunct="1">
              <a:spcBef>
                <a:spcPct val="20000"/>
              </a:spcBef>
              <a:buFont typeface="Arial" panose="020B0604020202020204" pitchFamily="34" charset="0"/>
              <a:buNone/>
              <a:defRPr kumimoji="1" sz="2800" kern="1200">
                <a:solidFill>
                  <a:schemeClr val="tx1">
                    <a:tint val="75000"/>
                  </a:schemeClr>
                </a:solidFill>
                <a:latin typeface="+mn-lt"/>
                <a:ea typeface="+mn-ea"/>
                <a:cs typeface="+mn-cs"/>
              </a:defRPr>
            </a:lvl2pPr>
            <a:lvl3pPr marL="914400" indent="0" algn="ctr" defTabSz="914400" rtl="0" eaLnBrk="1" latinLnBrk="0" hangingPunct="1">
              <a:spcBef>
                <a:spcPct val="20000"/>
              </a:spcBef>
              <a:buFont typeface="Arial" panose="020B0604020202020204" pitchFamily="34" charset="0"/>
              <a:buNone/>
              <a:defRPr kumimoji="1" sz="2400" kern="1200">
                <a:solidFill>
                  <a:schemeClr val="tx1">
                    <a:tint val="75000"/>
                  </a:schemeClr>
                </a:solidFill>
                <a:latin typeface="+mn-lt"/>
                <a:ea typeface="+mn-ea"/>
                <a:cs typeface="+mn-cs"/>
              </a:defRPr>
            </a:lvl3pPr>
            <a:lvl4pPr marL="1371600" indent="0" algn="ctr" defTabSz="914400" rtl="0" eaLnBrk="1" latinLnBrk="0" hangingPunct="1">
              <a:spcBef>
                <a:spcPct val="20000"/>
              </a:spcBef>
              <a:buFont typeface="Arial" panose="020B0604020202020204" pitchFamily="34" charset="0"/>
              <a:buNone/>
              <a:defRPr kumimoji="1" sz="2000" kern="1200">
                <a:solidFill>
                  <a:schemeClr val="tx1">
                    <a:tint val="75000"/>
                  </a:schemeClr>
                </a:solidFill>
                <a:latin typeface="+mn-lt"/>
                <a:ea typeface="+mn-ea"/>
                <a:cs typeface="+mn-cs"/>
              </a:defRPr>
            </a:lvl4pPr>
            <a:lvl5pPr marL="1828800" indent="0" algn="ctr" defTabSz="914400" rtl="0" eaLnBrk="1" latinLnBrk="0" hangingPunct="1">
              <a:spcBef>
                <a:spcPct val="20000"/>
              </a:spcBef>
              <a:buFont typeface="Arial" panose="020B0604020202020204" pitchFamily="34" charset="0"/>
              <a:buNone/>
              <a:defRPr kumimoji="1" sz="2000" kern="1200">
                <a:solidFill>
                  <a:schemeClr val="tx1">
                    <a:tint val="75000"/>
                  </a:schemeClr>
                </a:solidFill>
                <a:latin typeface="+mn-lt"/>
                <a:ea typeface="+mn-ea"/>
                <a:cs typeface="+mn-cs"/>
              </a:defRPr>
            </a:lvl5pPr>
            <a:lvl6pPr marL="2286000" indent="0" algn="ctr" defTabSz="914400" rtl="0" eaLnBrk="1" latinLnBrk="0" hangingPunct="1">
              <a:spcBef>
                <a:spcPct val="20000"/>
              </a:spcBef>
              <a:buFont typeface="Arial" panose="020B0604020202020204" pitchFamily="34" charset="0"/>
              <a:buNone/>
              <a:defRPr kumimoji="1" sz="2000" kern="1200">
                <a:solidFill>
                  <a:schemeClr val="tx1">
                    <a:tint val="75000"/>
                  </a:schemeClr>
                </a:solidFill>
                <a:latin typeface="+mn-lt"/>
                <a:ea typeface="+mn-ea"/>
                <a:cs typeface="+mn-cs"/>
              </a:defRPr>
            </a:lvl6pPr>
            <a:lvl7pPr marL="2743200" indent="0" algn="ctr" defTabSz="914400" rtl="0" eaLnBrk="1" latinLnBrk="0" hangingPunct="1">
              <a:spcBef>
                <a:spcPct val="20000"/>
              </a:spcBef>
              <a:buFont typeface="Arial" panose="020B0604020202020204" pitchFamily="34" charset="0"/>
              <a:buNone/>
              <a:defRPr kumimoji="1" sz="2000" kern="1200">
                <a:solidFill>
                  <a:schemeClr val="tx1">
                    <a:tint val="75000"/>
                  </a:schemeClr>
                </a:solidFill>
                <a:latin typeface="+mn-lt"/>
                <a:ea typeface="+mn-ea"/>
                <a:cs typeface="+mn-cs"/>
              </a:defRPr>
            </a:lvl7pPr>
            <a:lvl8pPr marL="3200400" indent="0" algn="ctr" defTabSz="914400" rtl="0" eaLnBrk="1" latinLnBrk="0" hangingPunct="1">
              <a:spcBef>
                <a:spcPct val="20000"/>
              </a:spcBef>
              <a:buFont typeface="Arial" panose="020B0604020202020204" pitchFamily="34" charset="0"/>
              <a:buNone/>
              <a:defRPr kumimoji="1" sz="2000" kern="1200">
                <a:solidFill>
                  <a:schemeClr val="tx1">
                    <a:tint val="75000"/>
                  </a:schemeClr>
                </a:solidFill>
                <a:latin typeface="+mn-lt"/>
                <a:ea typeface="+mn-ea"/>
                <a:cs typeface="+mn-cs"/>
              </a:defRPr>
            </a:lvl8pPr>
            <a:lvl9pPr marL="3657600" indent="0" algn="ctr" defTabSz="914400" rtl="0" eaLnBrk="1" latinLnBrk="0" hangingPunct="1">
              <a:spcBef>
                <a:spcPct val="20000"/>
              </a:spcBef>
              <a:buFont typeface="Arial" panose="020B0604020202020204" pitchFamily="34" charset="0"/>
              <a:buNone/>
              <a:defRPr kumimoji="1" sz="2000" kern="1200">
                <a:solidFill>
                  <a:schemeClr val="tx1">
                    <a:tint val="75000"/>
                  </a:schemeClr>
                </a:solidFill>
                <a:latin typeface="+mn-lt"/>
                <a:ea typeface="+mn-ea"/>
                <a:cs typeface="+mn-cs"/>
              </a:defRPr>
            </a:lvl9pPr>
          </a:lstStyle>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あいりん総合センター構成施設の建替えなどにより、あいりん地域の風景は一変した。跡地の利活用に関する議論が深まり、新今宮エリアに対する期待が高まっている。</a:t>
            </a:r>
            <a:endPar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今後、特区構想のめざすところの実現に向け、新今宮周辺でのにぎわいの拠点整備を進めるとともに、子育て世帯の定住を促進するため、魅力的なまちづくりに取り組み、特に、「なにわ筋線」の開通で、さらに利便性が高まる天下茶屋エリアについて、西成区の新たなまちづくりの拠点となるよう、検討を進める。</a:t>
            </a:r>
            <a:endPar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graphicFrame>
        <p:nvGraphicFramePr>
          <p:cNvPr id="15" name="表 14"/>
          <p:cNvGraphicFramePr>
            <a:graphicFrameLocks noGrp="1"/>
          </p:cNvGraphicFramePr>
          <p:nvPr/>
        </p:nvGraphicFramePr>
        <p:xfrm>
          <a:off x="693390" y="809201"/>
          <a:ext cx="7839050" cy="3695992"/>
        </p:xfrm>
        <a:graphic>
          <a:graphicData uri="http://schemas.openxmlformats.org/drawingml/2006/table">
            <a:tbl>
              <a:tblPr firstRow="1" bandRow="1">
                <a:tableStyleId>{BC89EF96-8CEA-46FF-86C4-4CE0E7609802}</a:tableStyleId>
              </a:tblPr>
              <a:tblGrid>
                <a:gridCol w="1585358">
                  <a:extLst>
                    <a:ext uri="{9D8B030D-6E8A-4147-A177-3AD203B41FA5}">
                      <a16:colId xmlns:a16="http://schemas.microsoft.com/office/drawing/2014/main" val="20000"/>
                    </a:ext>
                  </a:extLst>
                </a:gridCol>
                <a:gridCol w="2022696">
                  <a:extLst>
                    <a:ext uri="{9D8B030D-6E8A-4147-A177-3AD203B41FA5}">
                      <a16:colId xmlns:a16="http://schemas.microsoft.com/office/drawing/2014/main" val="20001"/>
                    </a:ext>
                  </a:extLst>
                </a:gridCol>
                <a:gridCol w="4230996">
                  <a:extLst>
                    <a:ext uri="{9D8B030D-6E8A-4147-A177-3AD203B41FA5}">
                      <a16:colId xmlns:a16="http://schemas.microsoft.com/office/drawing/2014/main" val="20002"/>
                    </a:ext>
                  </a:extLst>
                </a:gridCol>
              </a:tblGrid>
              <a:tr h="263225">
                <a:tc>
                  <a:txBody>
                    <a:bodyPr/>
                    <a:lstStyle/>
                    <a:p>
                      <a:pPr marL="0" marR="0" indent="0" algn="ctr" defTabSz="1072866" rtl="0" eaLnBrk="1" fontAlgn="auto" latinLnBrk="0" hangingPunct="1">
                        <a:lnSpc>
                          <a:spcPct val="100000"/>
                        </a:lnSpc>
                        <a:spcBef>
                          <a:spcPts val="0"/>
                        </a:spcBef>
                        <a:spcAft>
                          <a:spcPts val="0"/>
                        </a:spcAft>
                        <a:buClrTx/>
                        <a:buSzTx/>
                        <a:buFontTx/>
                        <a:buNone/>
                        <a:tabLst/>
                        <a:defRPr/>
                      </a:pPr>
                      <a:r>
                        <a:rPr kumimoji="1" lang="ja-JP" altLang="en-US" sz="1400" u="none" dirty="0">
                          <a:latin typeface="メイリオ" panose="020B0604030504040204" pitchFamily="50" charset="-128"/>
                          <a:ea typeface="メイリオ" panose="020B0604030504040204" pitchFamily="50" charset="-128"/>
                        </a:rPr>
                        <a:t>分類</a:t>
                      </a:r>
                      <a:endParaRPr kumimoji="1" lang="ja-JP" altLang="en-US" sz="1400" u="none" dirty="0">
                        <a:solidFill>
                          <a:schemeClr val="tx1"/>
                        </a:solidFill>
                        <a:latin typeface="メイリオ" panose="020B0604030504040204" pitchFamily="50" charset="-128"/>
                        <a:ea typeface="メイリオ" panose="020B0604030504040204" pitchFamily="50" charset="-128"/>
                        <a:cs typeface="Meiryo UI" panose="020B0604030504040204" pitchFamily="50" charset="-128"/>
                      </a:endParaRPr>
                    </a:p>
                  </a:txBody>
                  <a:tcPr marL="68580" marR="68580" marT="34290" marB="34290" anchor="ctr"/>
                </a:tc>
                <a:tc>
                  <a:txBody>
                    <a:bodyPr/>
                    <a:lstStyle/>
                    <a:p>
                      <a:pPr algn="ctr"/>
                      <a:r>
                        <a:rPr kumimoji="1" lang="ja-JP" altLang="en-US" sz="1400" dirty="0">
                          <a:latin typeface="メイリオ" panose="020B0604030504040204" pitchFamily="50" charset="-128"/>
                          <a:ea typeface="メイリオ" panose="020B0604030504040204" pitchFamily="50" charset="-128"/>
                        </a:rPr>
                        <a:t>取組み</a:t>
                      </a:r>
                    </a:p>
                  </a:txBody>
                  <a:tcPr marL="68580" marR="68580" marT="34290" marB="34290" anchor="ctr"/>
                </a:tc>
                <a:tc>
                  <a:txBody>
                    <a:bodyPr/>
                    <a:lstStyle/>
                    <a:p>
                      <a:pPr algn="ctr"/>
                      <a:r>
                        <a:rPr kumimoji="1" lang="ja-JP" altLang="en-US" sz="1400" dirty="0">
                          <a:latin typeface="メイリオ" panose="020B0604030504040204" pitchFamily="50" charset="-128"/>
                          <a:ea typeface="メイリオ" panose="020B0604030504040204" pitchFamily="50" charset="-128"/>
                        </a:rPr>
                        <a:t>概要</a:t>
                      </a:r>
                    </a:p>
                  </a:txBody>
                  <a:tcPr marL="68580" marR="68580" marT="34290" marB="34290" anchor="ctr"/>
                </a:tc>
                <a:extLst>
                  <a:ext uri="{0D108BD9-81ED-4DB2-BD59-A6C34878D82A}">
                    <a16:rowId xmlns:a16="http://schemas.microsoft.com/office/drawing/2014/main" val="10000"/>
                  </a:ext>
                </a:extLst>
              </a:tr>
              <a:tr h="982726">
                <a:tc rowSpan="2">
                  <a:txBody>
                    <a:bodyPr/>
                    <a:lstStyle/>
                    <a:p>
                      <a:pPr marL="0" marR="0" indent="0" algn="ctr" defTabSz="1072866" rtl="0" eaLnBrk="1" fontAlgn="auto" latinLnBrk="0" hangingPunct="1">
                        <a:lnSpc>
                          <a:spcPct val="100000"/>
                        </a:lnSpc>
                        <a:spcBef>
                          <a:spcPts val="0"/>
                        </a:spcBef>
                        <a:spcAft>
                          <a:spcPts val="0"/>
                        </a:spcAft>
                        <a:buClrTx/>
                        <a:buSzTx/>
                        <a:buFontTx/>
                        <a:buNone/>
                        <a:tabLst/>
                        <a:defRPr/>
                      </a:pPr>
                      <a:r>
                        <a:rPr kumimoji="1" lang="ja-JP" altLang="en-US" sz="1200" u="none" dirty="0">
                          <a:latin typeface="メイリオ" panose="020B0604030504040204" pitchFamily="50" charset="-128"/>
                          <a:ea typeface="メイリオ" panose="020B0604030504040204" pitchFamily="50" charset="-128"/>
                        </a:rPr>
                        <a:t>第一期から継続</a:t>
                      </a:r>
                      <a:endParaRPr kumimoji="1" lang="en-US" altLang="ja-JP" sz="1200" u="none" dirty="0">
                        <a:latin typeface="メイリオ" panose="020B0604030504040204" pitchFamily="50" charset="-128"/>
                        <a:ea typeface="メイリオ" panose="020B0604030504040204" pitchFamily="50" charset="-128"/>
                      </a:endParaRPr>
                    </a:p>
                  </a:txBody>
                  <a:tcPr marL="68580" marR="68580" marT="34290" marB="34290" anchor="ctr">
                    <a:solidFill>
                      <a:schemeClr val="bg1"/>
                    </a:solidFill>
                  </a:tcPr>
                </a:tc>
                <a:tc>
                  <a:txBody>
                    <a:bodyPr/>
                    <a:lstStyle/>
                    <a:p>
                      <a:pPr algn="ctr"/>
                      <a:r>
                        <a:rPr kumimoji="1" lang="ja-JP" altLang="en-US" sz="1300" dirty="0">
                          <a:latin typeface="メイリオ" panose="020B0604030504040204" pitchFamily="50" charset="-128"/>
                          <a:ea typeface="メイリオ" panose="020B0604030504040204" pitchFamily="50" charset="-128"/>
                        </a:rPr>
                        <a:t>あい</a:t>
                      </a:r>
                      <a:r>
                        <a:rPr kumimoji="1" lang="ja-JP" altLang="en-US" sz="1300" dirty="0" err="1">
                          <a:latin typeface="メイリオ" panose="020B0604030504040204" pitchFamily="50" charset="-128"/>
                          <a:ea typeface="メイリオ" panose="020B0604030504040204" pitchFamily="50" charset="-128"/>
                        </a:rPr>
                        <a:t>りん</a:t>
                      </a:r>
                      <a:r>
                        <a:rPr kumimoji="1" lang="ja-JP" altLang="en-US" sz="1300" dirty="0">
                          <a:latin typeface="メイリオ" panose="020B0604030504040204" pitchFamily="50" charset="-128"/>
                          <a:ea typeface="メイリオ" panose="020B0604030504040204" pitchFamily="50" charset="-128"/>
                        </a:rPr>
                        <a:t>総合センター</a:t>
                      </a:r>
                      <a:endParaRPr kumimoji="1" lang="en-US" altLang="ja-JP" sz="1300" dirty="0">
                        <a:latin typeface="メイリオ" panose="020B0604030504040204" pitchFamily="50" charset="-128"/>
                        <a:ea typeface="メイリオ" panose="020B0604030504040204" pitchFamily="50" charset="-128"/>
                      </a:endParaRPr>
                    </a:p>
                    <a:p>
                      <a:pPr algn="ctr"/>
                      <a:r>
                        <a:rPr kumimoji="1" lang="ja-JP" altLang="en-US" sz="1300" dirty="0">
                          <a:latin typeface="メイリオ" panose="020B0604030504040204" pitchFamily="50" charset="-128"/>
                          <a:ea typeface="メイリオ" panose="020B0604030504040204" pitchFamily="50" charset="-128"/>
                        </a:rPr>
                        <a:t>構成施設の建替え</a:t>
                      </a:r>
                      <a:endParaRPr kumimoji="1" lang="en-US" altLang="ja-JP" sz="1300" dirty="0">
                        <a:latin typeface="メイリオ" panose="020B0604030504040204" pitchFamily="50" charset="-128"/>
                        <a:ea typeface="メイリオ" panose="020B0604030504040204" pitchFamily="50" charset="-128"/>
                      </a:endParaRPr>
                    </a:p>
                  </a:txBody>
                  <a:tcPr marL="68580" marR="68580" marT="34290" marB="34290" anchor="ctr">
                    <a:solidFill>
                      <a:schemeClr val="bg1"/>
                    </a:solidFill>
                  </a:tcPr>
                </a:tc>
                <a:tc>
                  <a:txBody>
                    <a:bodyPr/>
                    <a:lstStyle/>
                    <a:p>
                      <a:r>
                        <a:rPr kumimoji="1" lang="ja-JP" altLang="en-US" sz="1100" dirty="0">
                          <a:latin typeface="メイリオ" panose="020B0604030504040204" pitchFamily="50" charset="-128"/>
                          <a:ea typeface="メイリオ" panose="020B0604030504040204" pitchFamily="50" charset="-128"/>
                        </a:rPr>
                        <a:t>耐震性を欠くあいりん総合センター</a:t>
                      </a:r>
                      <a:r>
                        <a:rPr kumimoji="1" lang="ja-JP" altLang="en-US" sz="1100" dirty="0">
                          <a:solidFill>
                            <a:schemeClr val="tx1"/>
                          </a:solidFill>
                          <a:latin typeface="メイリオ" panose="020B0604030504040204" pitchFamily="50" charset="-128"/>
                          <a:ea typeface="メイリオ" panose="020B0604030504040204" pitchFamily="50" charset="-128"/>
                        </a:rPr>
                        <a:t>の</a:t>
                      </a:r>
                      <a:r>
                        <a:rPr kumimoji="1" lang="ja-JP" altLang="en-US" sz="1100" dirty="0">
                          <a:latin typeface="メイリオ" panose="020B0604030504040204" pitchFamily="50" charset="-128"/>
                          <a:ea typeface="メイリオ" panose="020B0604030504040204" pitchFamily="50" charset="-128"/>
                        </a:rPr>
                        <a:t>あり方について、地域関係者との合意に基づいて検討を行った。</a:t>
                      </a:r>
                      <a:endParaRPr kumimoji="1" lang="en-US" altLang="ja-JP" sz="1100" dirty="0">
                        <a:latin typeface="メイリオ" panose="020B0604030504040204" pitchFamily="50" charset="-128"/>
                        <a:ea typeface="メイリオ" panose="020B0604030504040204" pitchFamily="50" charset="-128"/>
                      </a:endParaRPr>
                    </a:p>
                    <a:p>
                      <a:r>
                        <a:rPr kumimoji="1" lang="ja-JP" altLang="en-US" sz="1100" dirty="0">
                          <a:latin typeface="メイリオ" panose="020B0604030504040204" pitchFamily="50" charset="-128"/>
                          <a:ea typeface="メイリオ" panose="020B0604030504040204" pitchFamily="50" charset="-128"/>
                        </a:rPr>
                        <a:t>同センターを構成していた建物（市営住宅・病院・労働施設）と</a:t>
                      </a:r>
                      <a:endParaRPr kumimoji="1" lang="en-US" altLang="ja-JP" sz="1100" dirty="0">
                        <a:latin typeface="メイリオ" panose="020B0604030504040204" pitchFamily="50" charset="-128"/>
                        <a:ea typeface="メイリオ" panose="020B0604030504040204" pitchFamily="50" charset="-128"/>
                      </a:endParaRPr>
                    </a:p>
                    <a:p>
                      <a:r>
                        <a:rPr kumimoji="1" lang="ja-JP" altLang="en-US" sz="1100" dirty="0">
                          <a:latin typeface="メイリオ" panose="020B0604030504040204" pitchFamily="50" charset="-128"/>
                          <a:ea typeface="メイリオ" panose="020B0604030504040204" pitchFamily="50" charset="-128"/>
                        </a:rPr>
                        <a:t>隣接する市営住宅は、すでに移転または仮移転している。</a:t>
                      </a:r>
                      <a:endParaRPr kumimoji="1" lang="en-US" altLang="ja-JP" sz="1100" dirty="0">
                        <a:latin typeface="メイリオ" panose="020B0604030504040204" pitchFamily="50" charset="-128"/>
                        <a:ea typeface="メイリオ" panose="020B0604030504040204" pitchFamily="50" charset="-128"/>
                      </a:endParaRPr>
                    </a:p>
                  </a:txBody>
                  <a:tcPr marL="68580" marR="68580" marT="34290" marB="34290" anchor="ctr">
                    <a:solidFill>
                      <a:schemeClr val="bg1"/>
                    </a:solidFill>
                  </a:tcPr>
                </a:tc>
                <a:extLst>
                  <a:ext uri="{0D108BD9-81ED-4DB2-BD59-A6C34878D82A}">
                    <a16:rowId xmlns:a16="http://schemas.microsoft.com/office/drawing/2014/main" val="10001"/>
                  </a:ext>
                </a:extLst>
              </a:tr>
              <a:tr h="1052761">
                <a:tc vMerge="1">
                  <a:txBody>
                    <a:bodyPr/>
                    <a:lstStyle/>
                    <a:p>
                      <a:pPr marL="0" marR="0" indent="0" algn="ctr" defTabSz="1072866" rtl="0" eaLnBrk="1" fontAlgn="auto" latinLnBrk="0" hangingPunct="1">
                        <a:lnSpc>
                          <a:spcPct val="100000"/>
                        </a:lnSpc>
                        <a:spcBef>
                          <a:spcPts val="0"/>
                        </a:spcBef>
                        <a:spcAft>
                          <a:spcPts val="0"/>
                        </a:spcAft>
                        <a:buClrTx/>
                        <a:buSzTx/>
                        <a:buFontTx/>
                        <a:buNone/>
                        <a:tabLst/>
                        <a:defRPr/>
                      </a:pPr>
                      <a:endParaRPr kumimoji="1" lang="en-US" altLang="ja-JP" sz="1700" u="none" dirty="0">
                        <a:latin typeface="メイリオ" panose="020B0604030504040204" pitchFamily="50" charset="-128"/>
                        <a:ea typeface="メイリオ" panose="020B0604030504040204" pitchFamily="50" charset="-128"/>
                      </a:endParaRPr>
                    </a:p>
                  </a:txBody>
                  <a:tcPr marL="96012" marR="96012" marT="48006" marB="48006" anchor="ctr">
                    <a:solidFill>
                      <a:schemeClr val="bg1"/>
                    </a:solidFill>
                  </a:tcPr>
                </a:tc>
                <a:tc>
                  <a:txBody>
                    <a:bodyPr/>
                    <a:lstStyle/>
                    <a:p>
                      <a:pPr algn="ctr"/>
                      <a:r>
                        <a:rPr kumimoji="1" lang="ja-JP" altLang="en-US" sz="1300" dirty="0">
                          <a:latin typeface="メイリオ" panose="020B0604030504040204" pitchFamily="50" charset="-128"/>
                          <a:ea typeface="メイリオ" panose="020B0604030504040204" pitchFamily="50" charset="-128"/>
                        </a:rPr>
                        <a:t>あいりん総合センター</a:t>
                      </a:r>
                      <a:endParaRPr kumimoji="1" lang="en-US" altLang="ja-JP" sz="1300" dirty="0">
                        <a:latin typeface="メイリオ" panose="020B0604030504040204" pitchFamily="50" charset="-128"/>
                        <a:ea typeface="メイリオ" panose="020B0604030504040204" pitchFamily="50" charset="-128"/>
                      </a:endParaRPr>
                    </a:p>
                    <a:p>
                      <a:pPr algn="ctr"/>
                      <a:r>
                        <a:rPr kumimoji="1" lang="ja-JP" altLang="en-US" sz="1300" dirty="0">
                          <a:latin typeface="メイリオ" panose="020B0604030504040204" pitchFamily="50" charset="-128"/>
                          <a:ea typeface="メイリオ" panose="020B0604030504040204" pitchFamily="50" charset="-128"/>
                        </a:rPr>
                        <a:t>跡地等の活用</a:t>
                      </a:r>
                      <a:endParaRPr kumimoji="1" lang="en-US" altLang="ja-JP" sz="1300" dirty="0">
                        <a:latin typeface="メイリオ" panose="020B0604030504040204" pitchFamily="50" charset="-128"/>
                        <a:ea typeface="メイリオ" panose="020B0604030504040204" pitchFamily="50" charset="-128"/>
                      </a:endParaRPr>
                    </a:p>
                  </a:txBody>
                  <a:tcPr marL="68580" marR="68580" marT="34290" marB="34290" anchor="ctr">
                    <a:solidFill>
                      <a:schemeClr val="bg1"/>
                    </a:solidFill>
                  </a:tcPr>
                </a:tc>
                <a:tc>
                  <a:txBody>
                    <a:bodyPr/>
                    <a:lstStyle/>
                    <a:p>
                      <a:r>
                        <a:rPr kumimoji="1" lang="ja-JP" altLang="en-US" sz="1100" dirty="0">
                          <a:latin typeface="メイリオ" panose="020B0604030504040204" pitchFamily="50" charset="-128"/>
                          <a:ea typeface="メイリオ" panose="020B0604030504040204" pitchFamily="50" charset="-128"/>
                        </a:rPr>
                        <a:t>あいりん総合センター及び隣接する市営住宅の跡地等の利活用に</a:t>
                      </a:r>
                      <a:endParaRPr kumimoji="1" lang="en-US" altLang="ja-JP" sz="1100" dirty="0">
                        <a:latin typeface="メイリオ" panose="020B0604030504040204" pitchFamily="50" charset="-128"/>
                        <a:ea typeface="メイリオ" panose="020B0604030504040204" pitchFamily="50" charset="-128"/>
                      </a:endParaRPr>
                    </a:p>
                    <a:p>
                      <a:r>
                        <a:rPr kumimoji="1" lang="ja-JP" altLang="en-US" sz="1100" dirty="0">
                          <a:latin typeface="メイリオ" panose="020B0604030504040204" pitchFamily="50" charset="-128"/>
                          <a:ea typeface="メイリオ" panose="020B0604030504040204" pitchFamily="50" charset="-128"/>
                        </a:rPr>
                        <a:t>向けて、地域関係者との議論を経て、令和３年３月には、</a:t>
                      </a:r>
                      <a:endParaRPr kumimoji="1" lang="en-US" altLang="ja-JP" sz="1100" dirty="0">
                        <a:latin typeface="メイリオ" panose="020B0604030504040204" pitchFamily="50" charset="-128"/>
                        <a:ea typeface="メイリオ" panose="020B0604030504040204" pitchFamily="50" charset="-128"/>
                      </a:endParaRPr>
                    </a:p>
                    <a:p>
                      <a:r>
                        <a:rPr kumimoji="1" lang="ja-JP" altLang="en-US" sz="1100" dirty="0">
                          <a:latin typeface="メイリオ" panose="020B0604030504040204" pitchFamily="50" charset="-128"/>
                          <a:ea typeface="メイリオ" panose="020B0604030504040204" pitchFamily="50" charset="-128"/>
                        </a:rPr>
                        <a:t>大阪府・大阪市で「あいりん総合センター跡地等利活用に</a:t>
                      </a:r>
                      <a:endParaRPr kumimoji="1" lang="en-US" altLang="ja-JP" sz="1100" dirty="0">
                        <a:latin typeface="メイリオ" panose="020B0604030504040204" pitchFamily="50" charset="-128"/>
                        <a:ea typeface="メイリオ" panose="020B0604030504040204" pitchFamily="50" charset="-128"/>
                      </a:endParaRPr>
                    </a:p>
                    <a:p>
                      <a:r>
                        <a:rPr kumimoji="1" lang="ja-JP" altLang="en-US" sz="1100" dirty="0">
                          <a:latin typeface="メイリオ" panose="020B0604030504040204" pitchFamily="50" charset="-128"/>
                          <a:ea typeface="メイリオ" panose="020B0604030504040204" pitchFamily="50" charset="-128"/>
                        </a:rPr>
                        <a:t>かかる基本構想（活用ビジョン）」を策定し、同ビジョンに</a:t>
                      </a:r>
                      <a:endParaRPr kumimoji="1" lang="en-US" altLang="ja-JP" sz="1100" dirty="0">
                        <a:latin typeface="メイリオ" panose="020B0604030504040204" pitchFamily="50" charset="-128"/>
                        <a:ea typeface="メイリオ" panose="020B0604030504040204" pitchFamily="50" charset="-128"/>
                      </a:endParaRPr>
                    </a:p>
                    <a:p>
                      <a:r>
                        <a:rPr kumimoji="1" lang="ja-JP" altLang="en-US" sz="1100" dirty="0">
                          <a:latin typeface="メイリオ" panose="020B0604030504040204" pitchFamily="50" charset="-128"/>
                          <a:ea typeface="メイリオ" panose="020B0604030504040204" pitchFamily="50" charset="-128"/>
                        </a:rPr>
                        <a:t>基づいて、これらの跡地等の活用に向けた地域との対話などを</a:t>
                      </a:r>
                      <a:endParaRPr kumimoji="1" lang="en-US" altLang="ja-JP" sz="1100" dirty="0">
                        <a:latin typeface="メイリオ" panose="020B0604030504040204" pitchFamily="50" charset="-128"/>
                        <a:ea typeface="メイリオ" panose="020B0604030504040204" pitchFamily="50" charset="-128"/>
                      </a:endParaRPr>
                    </a:p>
                    <a:p>
                      <a:r>
                        <a:rPr kumimoji="1" lang="ja-JP" altLang="en-US" sz="1100" dirty="0">
                          <a:latin typeface="メイリオ" panose="020B0604030504040204" pitchFamily="50" charset="-128"/>
                          <a:ea typeface="メイリオ" panose="020B0604030504040204" pitchFamily="50" charset="-128"/>
                        </a:rPr>
                        <a:t>進めている。</a:t>
                      </a:r>
                    </a:p>
                  </a:txBody>
                  <a:tcPr marL="68580" marR="68580" marT="34290" marB="34290" anchor="ctr">
                    <a:solidFill>
                      <a:schemeClr val="bg1"/>
                    </a:solidFill>
                  </a:tcPr>
                </a:tc>
                <a:extLst>
                  <a:ext uri="{0D108BD9-81ED-4DB2-BD59-A6C34878D82A}">
                    <a16:rowId xmlns:a16="http://schemas.microsoft.com/office/drawing/2014/main" val="3653685180"/>
                  </a:ext>
                </a:extLst>
              </a:tr>
              <a:tr h="1356906">
                <a:tc>
                  <a:txBody>
                    <a:bodyPr/>
                    <a:lstStyle/>
                    <a:p>
                      <a:pPr marL="0" marR="0" indent="0" algn="ctr" defTabSz="1072866" rtl="0" eaLnBrk="1" fontAlgn="auto" latinLnBrk="0" hangingPunct="1">
                        <a:lnSpc>
                          <a:spcPct val="100000"/>
                        </a:lnSpc>
                        <a:spcBef>
                          <a:spcPts val="0"/>
                        </a:spcBef>
                        <a:spcAft>
                          <a:spcPts val="0"/>
                        </a:spcAft>
                        <a:buClrTx/>
                        <a:buSzTx/>
                        <a:buFontTx/>
                        <a:buNone/>
                        <a:tabLst/>
                        <a:defRPr/>
                      </a:pPr>
                      <a:r>
                        <a:rPr kumimoji="1" lang="ja-JP" altLang="en-US" sz="1300" u="none" dirty="0">
                          <a:solidFill>
                            <a:schemeClr val="tx1"/>
                          </a:solidFill>
                          <a:latin typeface="メイリオ" panose="020B0604030504040204" pitchFamily="50" charset="-128"/>
                          <a:ea typeface="メイリオ" panose="020B0604030504040204" pitchFamily="50" charset="-128"/>
                          <a:cs typeface="Meiryo UI" panose="020B0604030504040204" pitchFamily="50" charset="-128"/>
                        </a:rPr>
                        <a:t>第二期から実施</a:t>
                      </a:r>
                      <a:endParaRPr kumimoji="1" lang="ja-JP" altLang="en-US" sz="1000" u="none" dirty="0">
                        <a:solidFill>
                          <a:schemeClr val="tx1"/>
                        </a:solidFill>
                        <a:latin typeface="メイリオ" panose="020B0604030504040204" pitchFamily="50" charset="-128"/>
                        <a:ea typeface="メイリオ" panose="020B0604030504040204" pitchFamily="50" charset="-128"/>
                        <a:cs typeface="Meiryo UI" panose="020B0604030504040204" pitchFamily="50" charset="-128"/>
                      </a:endParaRPr>
                    </a:p>
                  </a:txBody>
                  <a:tcPr marL="68580" marR="68580" marT="34290" marB="34290" anchor="ctr">
                    <a:solidFill>
                      <a:schemeClr val="bg1"/>
                    </a:solidFill>
                  </a:tcPr>
                </a:tc>
                <a:tc>
                  <a:txBody>
                    <a:bodyPr/>
                    <a:lstStyle/>
                    <a:p>
                      <a:pPr algn="ctr"/>
                      <a:r>
                        <a:rPr kumimoji="1" lang="ja-JP" altLang="en-US" sz="1300" dirty="0">
                          <a:latin typeface="メイリオ" panose="020B0604030504040204" pitchFamily="50" charset="-128"/>
                          <a:ea typeface="メイリオ" panose="020B0604030504040204" pitchFamily="50" charset="-128"/>
                        </a:rPr>
                        <a:t>公共空間利用モデル</a:t>
                      </a:r>
                      <a:endParaRPr kumimoji="1" lang="en-US" altLang="ja-JP" sz="1300" dirty="0">
                        <a:latin typeface="メイリオ" panose="020B0604030504040204" pitchFamily="50" charset="-128"/>
                        <a:ea typeface="メイリオ" panose="020B0604030504040204" pitchFamily="50" charset="-128"/>
                      </a:endParaRPr>
                    </a:p>
                    <a:p>
                      <a:pPr algn="ctr"/>
                      <a:r>
                        <a:rPr kumimoji="1" lang="ja-JP" altLang="en-US" sz="1300" dirty="0">
                          <a:latin typeface="メイリオ" panose="020B0604030504040204" pitchFamily="50" charset="-128"/>
                          <a:ea typeface="メイリオ" panose="020B0604030504040204" pitchFamily="50" charset="-128"/>
                        </a:rPr>
                        <a:t>構築事業</a:t>
                      </a:r>
                    </a:p>
                  </a:txBody>
                  <a:tcPr marL="68580" marR="68580" marT="34290" marB="34290" anchor="ctr">
                    <a:solidFill>
                      <a:schemeClr val="bg1"/>
                    </a:solidFill>
                  </a:tcPr>
                </a:tc>
                <a:tc>
                  <a:txBody>
                    <a:bodyPr/>
                    <a:lstStyle/>
                    <a:p>
                      <a:r>
                        <a:rPr kumimoji="1" lang="ja-JP" altLang="en-US" sz="1100" dirty="0">
                          <a:latin typeface="メイリオ" panose="020B0604030504040204" pitchFamily="50" charset="-128"/>
                          <a:ea typeface="メイリオ" panose="020B0604030504040204" pitchFamily="50" charset="-128"/>
                        </a:rPr>
                        <a:t>区内の公園・広場・オープンスペースなど、様々な公共空間の</a:t>
                      </a:r>
                      <a:endParaRPr kumimoji="1" lang="en-US" altLang="ja-JP" sz="1100" dirty="0">
                        <a:latin typeface="メイリオ" panose="020B0604030504040204" pitchFamily="50" charset="-128"/>
                        <a:ea typeface="メイリオ" panose="020B0604030504040204" pitchFamily="50" charset="-128"/>
                      </a:endParaRPr>
                    </a:p>
                    <a:p>
                      <a:r>
                        <a:rPr kumimoji="1" lang="ja-JP" altLang="en-US" sz="1100" dirty="0">
                          <a:latin typeface="メイリオ" panose="020B0604030504040204" pitchFamily="50" charset="-128"/>
                          <a:ea typeface="メイリオ" panose="020B0604030504040204" pitchFamily="50" charset="-128"/>
                        </a:rPr>
                        <a:t>公平・適正・有効な活用に向けた検討に活かすため、</a:t>
                      </a:r>
                      <a:endParaRPr kumimoji="1" lang="en-US" altLang="ja-JP" sz="1100" dirty="0">
                        <a:latin typeface="メイリオ" panose="020B0604030504040204" pitchFamily="50" charset="-128"/>
                        <a:ea typeface="メイリオ" panose="020B0604030504040204" pitchFamily="50" charset="-128"/>
                      </a:endParaRPr>
                    </a:p>
                    <a:p>
                      <a:r>
                        <a:rPr kumimoji="1" lang="ja-JP" altLang="en-US" sz="1100" dirty="0">
                          <a:latin typeface="メイリオ" panose="020B0604030504040204" pitchFamily="50" charset="-128"/>
                          <a:ea typeface="メイリオ" panose="020B0604030504040204" pitchFamily="50" charset="-128"/>
                        </a:rPr>
                        <a:t>廃校となった萩之茶屋小学校跡地の北西部（萩小の森）を暫定</a:t>
                      </a:r>
                      <a:endParaRPr kumimoji="1" lang="en-US" altLang="ja-JP" sz="1100" dirty="0">
                        <a:latin typeface="メイリオ" panose="020B0604030504040204" pitchFamily="50" charset="-128"/>
                        <a:ea typeface="メイリオ" panose="020B0604030504040204" pitchFamily="50" charset="-128"/>
                      </a:endParaRPr>
                    </a:p>
                    <a:p>
                      <a:r>
                        <a:rPr kumimoji="1" lang="ja-JP" altLang="en-US" sz="1100" dirty="0">
                          <a:latin typeface="メイリオ" panose="020B0604030504040204" pitchFamily="50" charset="-128"/>
                          <a:ea typeface="メイリオ" panose="020B0604030504040204" pitchFamily="50" charset="-128"/>
                        </a:rPr>
                        <a:t>活用して「限られた公共空間を有効活用するための利用モデル</a:t>
                      </a:r>
                      <a:endParaRPr kumimoji="1" lang="en-US" altLang="ja-JP" sz="1100" dirty="0">
                        <a:latin typeface="メイリオ" panose="020B0604030504040204" pitchFamily="50" charset="-128"/>
                        <a:ea typeface="メイリオ" panose="020B0604030504040204" pitchFamily="50" charset="-128"/>
                      </a:endParaRPr>
                    </a:p>
                    <a:p>
                      <a:r>
                        <a:rPr kumimoji="1" lang="ja-JP" altLang="en-US" sz="1100" dirty="0">
                          <a:latin typeface="メイリオ" panose="020B0604030504040204" pitchFamily="50" charset="-128"/>
                          <a:ea typeface="メイリオ" panose="020B0604030504040204" pitchFamily="50" charset="-128"/>
                        </a:rPr>
                        <a:t>構築」に向けたルールづくりなどを実施した。</a:t>
                      </a:r>
                      <a:endParaRPr kumimoji="1" lang="en-US" altLang="ja-JP" sz="1100" dirty="0">
                        <a:latin typeface="メイリオ" panose="020B0604030504040204" pitchFamily="50" charset="-128"/>
                        <a:ea typeface="メイリオ" panose="020B0604030504040204" pitchFamily="50" charset="-128"/>
                      </a:endParaRPr>
                    </a:p>
                  </a:txBody>
                  <a:tcPr marL="68580" marR="68580" marT="34290" marB="34290" anchor="ctr">
                    <a:solidFill>
                      <a:schemeClr val="bg1"/>
                    </a:solidFill>
                  </a:tcPr>
                </a:tc>
                <a:extLst>
                  <a:ext uri="{0D108BD9-81ED-4DB2-BD59-A6C34878D82A}">
                    <a16:rowId xmlns:a16="http://schemas.microsoft.com/office/drawing/2014/main" val="10003"/>
                  </a:ext>
                </a:extLst>
              </a:tr>
            </a:tbl>
          </a:graphicData>
        </a:graphic>
      </p:graphicFrame>
      <p:sp>
        <p:nvSpPr>
          <p:cNvPr id="12" name="テキスト ボックス 11"/>
          <p:cNvSpPr txBox="1"/>
          <p:nvPr/>
        </p:nvSpPr>
        <p:spPr>
          <a:xfrm>
            <a:off x="8285506" y="281013"/>
            <a:ext cx="646331" cy="369332"/>
          </a:xfrm>
          <a:prstGeom prst="rect">
            <a:avLst/>
          </a:prstGeom>
          <a:solidFill>
            <a:schemeClr val="bg2">
              <a:lumMod val="50000"/>
            </a:schemeClr>
          </a:solidFill>
          <a:ln>
            <a:solidFill>
              <a:schemeClr val="bg2">
                <a:lumMod val="25000"/>
              </a:schemeClr>
            </a:solidFill>
          </a:ln>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rPr>
              <a:t>追加</a:t>
            </a:r>
          </a:p>
        </p:txBody>
      </p:sp>
      <p:sp>
        <p:nvSpPr>
          <p:cNvPr id="13" name="テキスト ボックス 36"/>
          <p:cNvSpPr txBox="1"/>
          <p:nvPr/>
        </p:nvSpPr>
        <p:spPr>
          <a:xfrm>
            <a:off x="144844" y="67923"/>
            <a:ext cx="3308275"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Ⅰ</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　政策の刷新・西成特区構想</a:t>
            </a:r>
          </a:p>
        </p:txBody>
      </p:sp>
      <p:sp>
        <p:nvSpPr>
          <p:cNvPr id="2" name="スライド番号プレースホルダー 1"/>
          <p:cNvSpPr>
            <a:spLocks noGrp="1"/>
          </p:cNvSpPr>
          <p:nvPr>
            <p:ph type="sldNum" sz="quarter" idx="12"/>
          </p:nvPr>
        </p:nvSpPr>
        <p:spPr>
          <a:xfrm>
            <a:off x="8493138" y="6662994"/>
            <a:ext cx="720080" cy="177924"/>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CEC3038-1CF1-4B63-9920-55248DCFBA97}" type="slidenum">
              <a:rPr kumimoji="1" lang="ja-JP" altLang="en-US" sz="12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35</a:t>
            </a:fld>
            <a:endParaRPr kumimoji="1" lang="ja-JP" altLang="en-US" sz="1200" b="0" i="0" u="none" strike="noStrike" kern="1200" cap="none" spc="0" normalizeH="0" baseline="0" noProof="0" dirty="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Tree>
    <p:extLst>
      <p:ext uri="{BB962C8B-B14F-4D97-AF65-F5344CB8AC3E}">
        <p14:creationId xmlns:p14="http://schemas.microsoft.com/office/powerpoint/2010/main" val="1824839083"/>
      </p:ext>
    </p:extLst>
  </p:cSld>
  <p:clrMapOvr>
    <a:masterClrMapping/>
  </p:clrMapOvr>
</p:sld>
</file>

<file path=ppt/slides/slide3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正方形/長方形 77"/>
          <p:cNvSpPr/>
          <p:nvPr/>
        </p:nvSpPr>
        <p:spPr>
          <a:xfrm>
            <a:off x="1588" y="3533870"/>
            <a:ext cx="4560290" cy="3324130"/>
          </a:xfrm>
          <a:prstGeom prst="rect">
            <a:avLst/>
          </a:prstGeom>
          <a:solidFill>
            <a:srgbClr val="66FFFF">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71" name="正方形/長方形 70"/>
          <p:cNvSpPr/>
          <p:nvPr/>
        </p:nvSpPr>
        <p:spPr>
          <a:xfrm>
            <a:off x="4594073" y="-36370"/>
            <a:ext cx="4560290" cy="6909054"/>
          </a:xfrm>
          <a:prstGeom prst="rect">
            <a:avLst/>
          </a:prstGeom>
          <a:solidFill>
            <a:srgbClr val="66FFFF">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54" name="正方形/長方形 153"/>
          <p:cNvSpPr/>
          <p:nvPr/>
        </p:nvSpPr>
        <p:spPr>
          <a:xfrm>
            <a:off x="36965" y="3619500"/>
            <a:ext cx="4496935" cy="3221287"/>
          </a:xfrm>
          <a:prstGeom prst="rect">
            <a:avLst/>
          </a:prstGeom>
          <a:solidFill>
            <a:schemeClr val="bg1"/>
          </a:solidFill>
          <a:ln w="127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55" name="正方形/長方形 154"/>
          <p:cNvSpPr/>
          <p:nvPr/>
        </p:nvSpPr>
        <p:spPr>
          <a:xfrm>
            <a:off x="4629149" y="3609974"/>
            <a:ext cx="4448175" cy="3181351"/>
          </a:xfrm>
          <a:prstGeom prst="rect">
            <a:avLst/>
          </a:prstGeom>
          <a:solidFill>
            <a:schemeClr val="bg1"/>
          </a:solidFill>
          <a:ln w="127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64" name="正方形/長方形 63"/>
          <p:cNvSpPr/>
          <p:nvPr/>
        </p:nvSpPr>
        <p:spPr>
          <a:xfrm>
            <a:off x="4638675" y="133349"/>
            <a:ext cx="4429126" cy="3343276"/>
          </a:xfrm>
          <a:prstGeom prst="rect">
            <a:avLst/>
          </a:prstGeom>
          <a:solidFill>
            <a:schemeClr val="bg1"/>
          </a:solidFill>
          <a:ln w="127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49" name="正方形/長方形 48"/>
          <p:cNvSpPr/>
          <p:nvPr/>
        </p:nvSpPr>
        <p:spPr>
          <a:xfrm>
            <a:off x="62512" y="4110980"/>
            <a:ext cx="4420794" cy="388791"/>
          </a:xfrm>
          <a:prstGeom prst="rect">
            <a:avLst/>
          </a:prstGeom>
          <a:solidFill>
            <a:schemeClr val="accent1">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t" anchorCtr="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endParaRPr kumimoji="1" lang="en-US" altLang="ja-JP" sz="10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51" name="正方形/長方形 50"/>
          <p:cNvSpPr/>
          <p:nvPr/>
        </p:nvSpPr>
        <p:spPr>
          <a:xfrm>
            <a:off x="62512" y="4549365"/>
            <a:ext cx="4420794" cy="388800"/>
          </a:xfrm>
          <a:prstGeom prst="rect">
            <a:avLst/>
          </a:prstGeom>
          <a:solidFill>
            <a:schemeClr val="accent5">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t" anchorCtr="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endParaRPr kumimoji="1" lang="en-US" altLang="ja-JP" sz="10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48" name="正方形/長方形 47"/>
          <p:cNvSpPr/>
          <p:nvPr/>
        </p:nvSpPr>
        <p:spPr>
          <a:xfrm>
            <a:off x="55956" y="6218014"/>
            <a:ext cx="4420794" cy="386673"/>
          </a:xfrm>
          <a:prstGeom prst="rect">
            <a:avLst/>
          </a:prstGeom>
          <a:solidFill>
            <a:schemeClr val="accent5">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t" anchorCtr="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endParaRPr kumimoji="1" lang="en-US" altLang="ja-JP" sz="10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66" name="正方形/長方形 65"/>
          <p:cNvSpPr/>
          <p:nvPr/>
        </p:nvSpPr>
        <p:spPr>
          <a:xfrm>
            <a:off x="4692611" y="2644853"/>
            <a:ext cx="4266579" cy="784147"/>
          </a:xfrm>
          <a:prstGeom prst="rect">
            <a:avLst/>
          </a:prstGeom>
          <a:solidFill>
            <a:schemeClr val="accent5">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t" anchorCtr="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（２）地域防災力の向上</a:t>
            </a:r>
            <a:endParaRPr kumimoji="1" lang="en-US" altLang="ja-JP" sz="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0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z</a:t>
            </a:r>
          </a:p>
        </p:txBody>
      </p:sp>
      <p:sp>
        <p:nvSpPr>
          <p:cNvPr id="52" name="正方形/長方形 51"/>
          <p:cNvSpPr/>
          <p:nvPr/>
        </p:nvSpPr>
        <p:spPr>
          <a:xfrm>
            <a:off x="55956" y="5756498"/>
            <a:ext cx="4420794" cy="417479"/>
          </a:xfrm>
          <a:prstGeom prst="rect">
            <a:avLst/>
          </a:prstGeom>
          <a:solidFill>
            <a:schemeClr val="accent1">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t" anchorCtr="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endParaRPr kumimoji="1" lang="en-US" altLang="ja-JP" sz="10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pic>
        <p:nvPicPr>
          <p:cNvPr id="1029" name="Picture 5"/>
          <p:cNvPicPr>
            <a:picLocks noChangeAspect="1" noChangeArrowheads="1"/>
          </p:cNvPicPr>
          <p:nvPr/>
        </p:nvPicPr>
        <p:blipFill>
          <a:blip r:embed="rId3" cstate="screen"/>
          <a:srcRect/>
          <a:stretch>
            <a:fillRect/>
          </a:stretch>
        </p:blipFill>
        <p:spPr bwMode="auto">
          <a:xfrm>
            <a:off x="67078" y="132027"/>
            <a:ext cx="4500522" cy="3429000"/>
          </a:xfrm>
          <a:prstGeom prst="rect">
            <a:avLst/>
          </a:prstGeom>
          <a:noFill/>
          <a:ln w="9525">
            <a:noFill/>
            <a:miter lim="800000"/>
            <a:headEnd/>
            <a:tailEnd/>
          </a:ln>
          <a:effectLst/>
        </p:spPr>
      </p:pic>
      <p:cxnSp>
        <p:nvCxnSpPr>
          <p:cNvPr id="12" name="直線コネクタ 11"/>
          <p:cNvCxnSpPr/>
          <p:nvPr/>
        </p:nvCxnSpPr>
        <p:spPr>
          <a:xfrm>
            <a:off x="4572000" y="0"/>
            <a:ext cx="0" cy="685800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8" name="テキスト ボックス 27"/>
          <p:cNvSpPr txBox="1"/>
          <p:nvPr/>
        </p:nvSpPr>
        <p:spPr>
          <a:xfrm>
            <a:off x="38182" y="3612464"/>
            <a:ext cx="4496480" cy="254108"/>
          </a:xfrm>
          <a:prstGeom prst="rect">
            <a:avLst/>
          </a:prstGeom>
          <a:solidFill>
            <a:srgbClr val="000080"/>
          </a:solidFill>
        </p:spPr>
        <p:txBody>
          <a:bodyPr wrap="none" tIns="36000" bIns="36000" rtlCol="0"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300" b="1"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密集住宅市街地整備の目標　　　　　　　　　　　　　　　　　</a:t>
            </a:r>
            <a:r>
              <a:rPr kumimoji="1" lang="en-US" altLang="ja-JP" sz="1050" b="1"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a:t>
            </a:r>
            <a:r>
              <a:rPr kumimoji="1" lang="ja-JP" altLang="en-US" sz="1050" b="1"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図表２</a:t>
            </a:r>
            <a:r>
              <a:rPr kumimoji="1" lang="en-US" altLang="ja-JP" sz="1050" b="1"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a:t>
            </a:r>
            <a:endParaRPr kumimoji="1" lang="ja-JP" altLang="en-US" sz="1050" b="1"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endParaRPr>
          </a:p>
        </p:txBody>
      </p:sp>
      <p:cxnSp>
        <p:nvCxnSpPr>
          <p:cNvPr id="29" name="直線コネクタ 28"/>
          <p:cNvCxnSpPr/>
          <p:nvPr/>
        </p:nvCxnSpPr>
        <p:spPr>
          <a:xfrm flipV="1">
            <a:off x="-36512" y="3501008"/>
            <a:ext cx="9180512" cy="3286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47" name="テキスト ボックス 46"/>
          <p:cNvSpPr txBox="1"/>
          <p:nvPr/>
        </p:nvSpPr>
        <p:spPr>
          <a:xfrm>
            <a:off x="26817" y="5741605"/>
            <a:ext cx="4318856" cy="1131079"/>
          </a:xfrm>
          <a:prstGeom prst="rect">
            <a:avLst/>
          </a:prstGeom>
          <a:noFill/>
        </p:spPr>
        <p:txBody>
          <a:bodyPr wrap="square" rtlCol="0">
            <a:spAutoFit/>
          </a:bodyPr>
          <a:lstStyle/>
          <a:p>
            <a:pPr marL="0" marR="0" lvl="0" indent="0" algn="l" defTabSz="914400" rtl="0" eaLnBrk="1" fontAlgn="auto" latinLnBrk="0" hangingPunct="1">
              <a:lnSpc>
                <a:spcPct val="150000"/>
              </a:lnSpc>
              <a:spcBef>
                <a:spcPts val="0"/>
              </a:spcBef>
              <a:spcAft>
                <a:spcPts val="0"/>
              </a:spcAft>
              <a:buClrTx/>
              <a:buSzTx/>
              <a:buFontTx/>
              <a:buNone/>
              <a:tabLst/>
              <a:defRPr/>
            </a:pPr>
            <a:r>
              <a:rPr kumimoji="1" lang="ja-JP" altLang="en-US" sz="75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「大阪市密集住宅市街地重点整備プログラム」（</a:t>
            </a:r>
            <a:r>
              <a:rPr kumimoji="1" lang="en-US" altLang="ja-JP" sz="75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2014.4</a:t>
            </a:r>
            <a:r>
              <a:rPr kumimoji="1" lang="ja-JP" altLang="en-US" sz="75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75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2021.3</a:t>
            </a:r>
            <a:r>
              <a:rPr kumimoji="1" lang="ja-JP" altLang="en-US" sz="75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en-US" altLang="ja-JP" sz="75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50000"/>
              </a:lnSpc>
              <a:spcBef>
                <a:spcPts val="0"/>
              </a:spcBef>
              <a:spcAft>
                <a:spcPts val="0"/>
              </a:spcAft>
              <a:buClrTx/>
              <a:buSzTx/>
              <a:buFontTx/>
              <a:buNone/>
              <a:tabLst/>
              <a:defRPr/>
            </a:pPr>
            <a:r>
              <a:rPr kumimoji="1" lang="ja-JP" altLang="en-US" sz="75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優先地区の防災骨格形成率を８０％以上確保</a:t>
            </a:r>
            <a:endParaRPr kumimoji="1" lang="en-US" altLang="ja-JP" sz="75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75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50000"/>
              </a:lnSpc>
              <a:spcBef>
                <a:spcPts val="0"/>
              </a:spcBef>
              <a:spcAft>
                <a:spcPts val="0"/>
              </a:spcAft>
              <a:buClrTx/>
              <a:buSzTx/>
              <a:buFontTx/>
              <a:buNone/>
              <a:tabLst/>
              <a:defRPr/>
            </a:pPr>
            <a:r>
              <a:rPr kumimoji="1" lang="ja-JP" altLang="en-US" sz="75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「大阪市密集住宅市街地整備プログラム」（</a:t>
            </a:r>
            <a:r>
              <a:rPr kumimoji="1" lang="en-US" altLang="ja-JP" sz="75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2021.4</a:t>
            </a:r>
            <a:r>
              <a:rPr kumimoji="1" lang="ja-JP" altLang="en-US" sz="75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75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2031.3</a:t>
            </a:r>
            <a:r>
              <a:rPr kumimoji="1" lang="ja-JP" altLang="en-US" sz="75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en-US" altLang="ja-JP" sz="75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50000"/>
              </a:lnSpc>
              <a:spcBef>
                <a:spcPts val="0"/>
              </a:spcBef>
              <a:spcAft>
                <a:spcPts val="0"/>
              </a:spcAft>
              <a:buClrTx/>
              <a:buSzTx/>
              <a:buFontTx/>
              <a:buNone/>
              <a:tabLst/>
              <a:defRPr/>
            </a:pPr>
            <a:r>
              <a:rPr kumimoji="1" lang="ja-JP" altLang="en-US" sz="75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優先地区の防災骨格形成率を８３％以上確保</a:t>
            </a:r>
            <a:endParaRPr kumimoji="1" lang="en-US" altLang="ja-JP" sz="75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50000"/>
              </a:lnSpc>
              <a:spcBef>
                <a:spcPts val="0"/>
              </a:spcBef>
              <a:spcAft>
                <a:spcPts val="0"/>
              </a:spcAft>
              <a:buClrTx/>
              <a:buSzTx/>
              <a:buFontTx/>
              <a:buNone/>
              <a:tabLst/>
              <a:defRPr/>
            </a:pPr>
            <a:r>
              <a:rPr kumimoji="1" lang="en-US" altLang="ja-JP" sz="6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6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6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防災骨格形成率：骨格路線（</a:t>
            </a:r>
            <a:r>
              <a:rPr kumimoji="1" lang="en-US" altLang="ja-JP" sz="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２）の整備完了延長／骨格路線全延長</a:t>
            </a:r>
            <a:endParaRPr kumimoji="1" lang="en-US" altLang="ja-JP" sz="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２骨格路線とは、防災上骨格となる都市計画道路（鉄道・河川等を除く）</a:t>
            </a:r>
          </a:p>
        </p:txBody>
      </p:sp>
      <p:sp>
        <p:nvSpPr>
          <p:cNvPr id="46" name="テキスト ボックス 45"/>
          <p:cNvSpPr txBox="1"/>
          <p:nvPr/>
        </p:nvSpPr>
        <p:spPr>
          <a:xfrm>
            <a:off x="26817" y="4077072"/>
            <a:ext cx="4545183" cy="1438855"/>
          </a:xfrm>
          <a:prstGeom prst="rect">
            <a:avLst/>
          </a:prstGeom>
          <a:noFill/>
        </p:spPr>
        <p:txBody>
          <a:bodyPr wrap="square" rtlCol="0">
            <a:spAutoFit/>
          </a:bodyPr>
          <a:lstStyle/>
          <a:p>
            <a:pPr marL="0" marR="0" lvl="0" indent="0" algn="l" defTabSz="914400" rtl="0" eaLnBrk="1" fontAlgn="auto" latinLnBrk="0" hangingPunct="1">
              <a:lnSpc>
                <a:spcPct val="150000"/>
              </a:lnSpc>
              <a:spcBef>
                <a:spcPts val="0"/>
              </a:spcBef>
              <a:spcAft>
                <a:spcPts val="0"/>
              </a:spcAft>
              <a:buClrTx/>
              <a:buSzTx/>
              <a:buFontTx/>
              <a:buNone/>
              <a:tabLst/>
              <a:defRPr/>
            </a:pPr>
            <a:r>
              <a:rPr kumimoji="1" lang="ja-JP" altLang="en-US" sz="75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「大阪市密集住宅市街地重点整備プログラム」（</a:t>
            </a:r>
            <a:r>
              <a:rPr kumimoji="1" lang="en-US" altLang="ja-JP" sz="75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2014.4</a:t>
            </a:r>
            <a:r>
              <a:rPr kumimoji="1" lang="ja-JP" altLang="en-US" sz="75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75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2021.3</a:t>
            </a:r>
            <a:r>
              <a:rPr kumimoji="1" lang="ja-JP" altLang="en-US" sz="75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endParaRPr kumimoji="1" lang="en-US" altLang="ja-JP" sz="75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50000"/>
              </a:lnSpc>
              <a:spcBef>
                <a:spcPts val="0"/>
              </a:spcBef>
              <a:spcAft>
                <a:spcPts val="0"/>
              </a:spcAft>
              <a:buClrTx/>
              <a:buSzTx/>
              <a:buFontTx/>
              <a:buNone/>
              <a:tabLst/>
              <a:defRPr/>
            </a:pPr>
            <a:r>
              <a:rPr kumimoji="1" lang="ja-JP" altLang="en-US" sz="75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優先地区の</a:t>
            </a:r>
            <a:r>
              <a:rPr kumimoji="1" lang="en-US" altLang="ja-JP" sz="75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21</a:t>
            </a:r>
            <a:r>
              <a:rPr kumimoji="1" lang="ja-JP" altLang="en-US" sz="75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カ所の防災街区（</a:t>
            </a:r>
            <a:r>
              <a:rPr kumimoji="1" lang="en-US" altLang="ja-JP" sz="75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75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１ ）のうち、半数以上において①と②両方の指標について目標を達成</a:t>
            </a:r>
            <a:endParaRPr kumimoji="1" lang="en-US" altLang="ja-JP" sz="75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75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50000"/>
              </a:lnSpc>
              <a:spcBef>
                <a:spcPts val="0"/>
              </a:spcBef>
              <a:spcAft>
                <a:spcPts val="0"/>
              </a:spcAft>
              <a:buClrTx/>
              <a:buSzTx/>
              <a:buFontTx/>
              <a:buNone/>
              <a:tabLst/>
              <a:defRPr/>
            </a:pPr>
            <a:r>
              <a:rPr kumimoji="1" lang="ja-JP" altLang="en-US" sz="75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「大阪市密集住宅市街地整備プログラム」（</a:t>
            </a:r>
            <a:r>
              <a:rPr kumimoji="1" lang="en-US" altLang="ja-JP" sz="75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2021.4</a:t>
            </a:r>
            <a:r>
              <a:rPr kumimoji="1" lang="ja-JP" altLang="en-US" sz="75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75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2031.3</a:t>
            </a:r>
            <a:r>
              <a:rPr kumimoji="1" lang="ja-JP" altLang="en-US" sz="75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en-US" altLang="ja-JP" sz="75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50000"/>
              </a:lnSpc>
              <a:spcBef>
                <a:spcPts val="0"/>
              </a:spcBef>
              <a:spcAft>
                <a:spcPts val="0"/>
              </a:spcAft>
              <a:buClrTx/>
              <a:buSzTx/>
              <a:buFontTx/>
              <a:buNone/>
              <a:tabLst/>
              <a:defRPr/>
            </a:pPr>
            <a:r>
              <a:rPr kumimoji="1" lang="ja-JP" altLang="en-US" sz="75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重点対策地区の</a:t>
            </a:r>
            <a:r>
              <a:rPr kumimoji="1" lang="en-US" altLang="ja-JP" sz="75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10</a:t>
            </a:r>
            <a:r>
              <a:rPr kumimoji="1" lang="ja-JP" altLang="en-US" sz="75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カ所の防災街区（</a:t>
            </a:r>
            <a:r>
              <a:rPr kumimoji="1" lang="en-US" altLang="ja-JP" sz="75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75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１ ）のうち、全てにおいて①と②両方の指標について目標を達成</a:t>
            </a:r>
            <a:endParaRPr kumimoji="1" lang="en-US" altLang="ja-JP" sz="8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7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①不燃領域率　　 ４０％以上（不燃領域率が</a:t>
            </a:r>
            <a:r>
              <a:rPr kumimoji="1" lang="en-US" altLang="ja-JP" sz="7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40</a:t>
            </a:r>
            <a:r>
              <a:rPr kumimoji="1" lang="ja-JP" altLang="en-US" sz="7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％になると市街地大火への拡大が大幅に抑制される）</a:t>
            </a:r>
            <a:endParaRPr kumimoji="1" lang="en-US" altLang="ja-JP" sz="7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7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7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②地区内閉塞度　レベル２（地区内閉塞度レベル２とは、避難確率が</a:t>
            </a:r>
            <a:r>
              <a:rPr kumimoji="1" lang="en-US" altLang="ja-JP" sz="7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97</a:t>
            </a:r>
            <a:r>
              <a:rPr kumimoji="1" lang="ja-JP" altLang="en-US" sz="7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％以上であり閉塞危険性が低い）</a:t>
            </a:r>
            <a:endParaRPr kumimoji="1" lang="en-US" altLang="ja-JP" sz="7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7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不燃領域率    ：市街地の燃えにくさを表す指標で、建物の不燃化割合や空地の状況から算定する</a:t>
            </a:r>
            <a:endParaRPr kumimoji="1" lang="en-US" altLang="ja-JP" sz="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地区内閉塞度：被災場所から避難路等周縁部まで避難できる確率を５段階で評価したもの</a:t>
            </a:r>
            <a:endParaRPr kumimoji="1" lang="en-US" altLang="ja-JP" sz="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１防災街区とは、避難路や緊急交通路・主要河川等で構成される延焼遮断帯により囲まれた街区</a:t>
            </a:r>
          </a:p>
        </p:txBody>
      </p:sp>
      <p:grpSp>
        <p:nvGrpSpPr>
          <p:cNvPr id="39" name="グループ化 38"/>
          <p:cNvGrpSpPr/>
          <p:nvPr/>
        </p:nvGrpSpPr>
        <p:grpSpPr>
          <a:xfrm>
            <a:off x="496754" y="5165863"/>
            <a:ext cx="3283158" cy="287869"/>
            <a:chOff x="244471" y="4545910"/>
            <a:chExt cx="3745396" cy="411136"/>
          </a:xfrm>
        </p:grpSpPr>
        <p:sp>
          <p:nvSpPr>
            <p:cNvPr id="43" name="左大かっこ 42"/>
            <p:cNvSpPr/>
            <p:nvPr/>
          </p:nvSpPr>
          <p:spPr>
            <a:xfrm>
              <a:off x="244471" y="4545910"/>
              <a:ext cx="72008" cy="396506"/>
            </a:xfrm>
            <a:prstGeom prst="leftBracket">
              <a:avLst/>
            </a:prstGeom>
            <a:ln w="3175"/>
          </p:spPr>
          <p:style>
            <a:lnRef idx="1">
              <a:schemeClr val="dk1"/>
            </a:lnRef>
            <a:fillRef idx="0">
              <a:schemeClr val="dk1"/>
            </a:fillRef>
            <a:effectRef idx="0">
              <a:schemeClr val="dk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44" name="左大かっこ 43"/>
            <p:cNvSpPr/>
            <p:nvPr/>
          </p:nvSpPr>
          <p:spPr>
            <a:xfrm flipH="1">
              <a:off x="3936711" y="4545910"/>
              <a:ext cx="53156" cy="411136"/>
            </a:xfrm>
            <a:prstGeom prst="leftBracket">
              <a:avLst/>
            </a:prstGeom>
            <a:ln w="3175"/>
          </p:spPr>
          <p:style>
            <a:lnRef idx="1">
              <a:schemeClr val="dk1"/>
            </a:lnRef>
            <a:fillRef idx="0">
              <a:schemeClr val="dk1"/>
            </a:fillRef>
            <a:effectRef idx="0">
              <a:schemeClr val="dk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grpSp>
      <p:grpSp>
        <p:nvGrpSpPr>
          <p:cNvPr id="40" name="グループ化 39"/>
          <p:cNvGrpSpPr/>
          <p:nvPr/>
        </p:nvGrpSpPr>
        <p:grpSpPr>
          <a:xfrm>
            <a:off x="509454" y="6605736"/>
            <a:ext cx="2463512" cy="210753"/>
            <a:chOff x="244471" y="5732643"/>
            <a:chExt cx="2709701" cy="397788"/>
          </a:xfrm>
        </p:grpSpPr>
        <p:sp>
          <p:nvSpPr>
            <p:cNvPr id="41" name="左大かっこ 40"/>
            <p:cNvSpPr/>
            <p:nvPr/>
          </p:nvSpPr>
          <p:spPr>
            <a:xfrm>
              <a:off x="244471" y="5732643"/>
              <a:ext cx="72008" cy="396506"/>
            </a:xfrm>
            <a:prstGeom prst="leftBracket">
              <a:avLst/>
            </a:prstGeom>
            <a:ln w="3175"/>
          </p:spPr>
          <p:style>
            <a:lnRef idx="1">
              <a:schemeClr val="dk1"/>
            </a:lnRef>
            <a:fillRef idx="0">
              <a:schemeClr val="dk1"/>
            </a:fillRef>
            <a:effectRef idx="0">
              <a:schemeClr val="dk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42" name="左大かっこ 41"/>
            <p:cNvSpPr/>
            <p:nvPr/>
          </p:nvSpPr>
          <p:spPr>
            <a:xfrm flipH="1">
              <a:off x="2906800" y="5732643"/>
              <a:ext cx="47372" cy="397788"/>
            </a:xfrm>
            <a:prstGeom prst="leftBracket">
              <a:avLst/>
            </a:prstGeom>
            <a:ln w="3175"/>
          </p:spPr>
          <p:style>
            <a:lnRef idx="1">
              <a:schemeClr val="dk1"/>
            </a:lnRef>
            <a:fillRef idx="0">
              <a:schemeClr val="dk1"/>
            </a:fillRef>
            <a:effectRef idx="0">
              <a:schemeClr val="dk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grpSp>
      <p:grpSp>
        <p:nvGrpSpPr>
          <p:cNvPr id="53" name="グループ化 52"/>
          <p:cNvGrpSpPr/>
          <p:nvPr/>
        </p:nvGrpSpPr>
        <p:grpSpPr>
          <a:xfrm>
            <a:off x="4685419" y="432569"/>
            <a:ext cx="4274548" cy="2932365"/>
            <a:chOff x="105371" y="3736559"/>
            <a:chExt cx="4274548" cy="2932365"/>
          </a:xfrm>
        </p:grpSpPr>
        <p:sp>
          <p:nvSpPr>
            <p:cNvPr id="54" name="正方形/長方形 53"/>
            <p:cNvSpPr/>
            <p:nvPr/>
          </p:nvSpPr>
          <p:spPr>
            <a:xfrm>
              <a:off x="113340" y="4032654"/>
              <a:ext cx="4266579" cy="1836240"/>
            </a:xfrm>
            <a:prstGeom prst="rect">
              <a:avLst/>
            </a:prstGeom>
            <a:solidFill>
              <a:schemeClr val="accent5">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t" anchorCtr="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75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（１）密集住宅市街地の防災性の向上</a:t>
              </a:r>
              <a:endParaRPr kumimoji="1" lang="en-US" altLang="ja-JP" sz="75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endParaRPr kumimoji="1" lang="en-US" altLang="ja-JP" sz="10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grpSp>
          <p:nvGrpSpPr>
            <p:cNvPr id="55" name="グループ化 54"/>
            <p:cNvGrpSpPr/>
            <p:nvPr/>
          </p:nvGrpSpPr>
          <p:grpSpPr>
            <a:xfrm>
              <a:off x="105371" y="3736559"/>
              <a:ext cx="4032448" cy="2932365"/>
              <a:chOff x="4596903" y="3719605"/>
              <a:chExt cx="4032448" cy="2932365"/>
            </a:xfrm>
          </p:grpSpPr>
          <p:sp>
            <p:nvSpPr>
              <p:cNvPr id="58" name="正方形/長方形 57"/>
              <p:cNvSpPr/>
              <p:nvPr/>
            </p:nvSpPr>
            <p:spPr>
              <a:xfrm>
                <a:off x="4697494" y="5098843"/>
                <a:ext cx="3927401" cy="719034"/>
              </a:xfrm>
              <a:prstGeom prst="rect">
                <a:avLst/>
              </a:prstGeom>
              <a:solidFill>
                <a:schemeClr val="bg1"/>
              </a:solidFill>
              <a:ln w="6350">
                <a:noFill/>
              </a:ln>
            </p:spPr>
            <p:style>
              <a:lnRef idx="2">
                <a:schemeClr val="accent1">
                  <a:shade val="50000"/>
                </a:schemeClr>
              </a:lnRef>
              <a:fillRef idx="1">
                <a:schemeClr val="accent1"/>
              </a:fillRef>
              <a:effectRef idx="0">
                <a:schemeClr val="accent1"/>
              </a:effectRef>
              <a:fontRef idx="minor">
                <a:schemeClr val="lt1"/>
              </a:fontRef>
            </p:style>
            <p:txBody>
              <a:bodyPr wrap="square" lIns="36000" tIns="36000" rIns="0" bIns="36000" rtlCol="0" anchor="t" anchorCtr="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優先地区（約</a:t>
                </a:r>
                <a:r>
                  <a:rPr kumimoji="1" lang="en-US" altLang="ja-JP" sz="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1,300ha</a:t>
                </a:r>
                <a:r>
                  <a:rPr kumimoji="1" lang="ja-JP" altLang="en-US" sz="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）において、</a:t>
                </a:r>
                <a:r>
                  <a:rPr kumimoji="1" lang="ja-JP" altLang="ja-JP" sz="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延焼遮断や救助・消防活動及び避難の空間確保を行うため</a:t>
                </a:r>
                <a:endParaRPr kumimoji="1" lang="en-US" altLang="ja-JP" sz="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防災骨格の形成に資する道路など</a:t>
                </a:r>
                <a:r>
                  <a:rPr kumimoji="1" lang="ja-JP" altLang="ja-JP" sz="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都市計画道路の整備を推進</a:t>
                </a:r>
                <a:endParaRPr kumimoji="1" lang="en-US" altLang="ja-JP" sz="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72000" marR="0" lvl="0" indent="-72000" algn="l" defTabSz="914400" rtl="0" eaLnBrk="1" fontAlgn="auto" latinLnBrk="0" hangingPunct="1">
                  <a:lnSpc>
                    <a:spcPct val="100000"/>
                  </a:lnSpc>
                  <a:spcBef>
                    <a:spcPts val="0"/>
                  </a:spcBef>
                  <a:spcAft>
                    <a:spcPts val="0"/>
                  </a:spcAft>
                  <a:buClrTx/>
                  <a:buSzTx/>
                  <a:buFontTx/>
                  <a:buNone/>
                  <a:tabLst/>
                  <a:defRPr/>
                </a:pPr>
                <a:r>
                  <a:rPr kumimoji="1" lang="ja-JP" altLang="en-US" sz="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〇 </a:t>
                </a:r>
                <a:r>
                  <a:rPr kumimoji="1" lang="ja-JP" altLang="ja-JP" sz="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防災骨格の形成に向けた都市計画道路の重点整備</a:t>
                </a:r>
                <a:endParaRPr kumimoji="1" lang="en-US" altLang="ja-JP" sz="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72000" marR="0" lvl="0" indent="-72000" algn="l" defTabSz="914400" rtl="0" eaLnBrk="1" fontAlgn="auto" latinLnBrk="0" hangingPunct="1">
                  <a:lnSpc>
                    <a:spcPct val="100000"/>
                  </a:lnSpc>
                  <a:spcBef>
                    <a:spcPts val="0"/>
                  </a:spcBef>
                  <a:spcAft>
                    <a:spcPts val="0"/>
                  </a:spcAft>
                  <a:buClrTx/>
                  <a:buSzTx/>
                  <a:buFontTx/>
                  <a:buNone/>
                  <a:tabLst/>
                  <a:defRPr/>
                </a:pPr>
                <a:r>
                  <a:rPr kumimoji="1" lang="ja-JP" altLang="en-US" sz="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〇 </a:t>
                </a:r>
                <a:r>
                  <a:rPr kumimoji="1" lang="ja-JP" altLang="ja-JP" sz="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防災街区内の都市計画道路の整備</a:t>
                </a:r>
                <a:endParaRPr kumimoji="1" lang="en-US" altLang="ja-JP" sz="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72000" marR="0" lvl="0" indent="-72000" algn="l" defTabSz="914400" rtl="0" eaLnBrk="1" fontAlgn="auto" latinLnBrk="0" hangingPunct="1">
                  <a:lnSpc>
                    <a:spcPct val="100000"/>
                  </a:lnSpc>
                  <a:spcBef>
                    <a:spcPts val="0"/>
                  </a:spcBef>
                  <a:spcAft>
                    <a:spcPts val="0"/>
                  </a:spcAft>
                  <a:buClrTx/>
                  <a:buSzTx/>
                  <a:buFontTx/>
                  <a:buNone/>
                  <a:tabLst/>
                  <a:defRPr/>
                </a:pPr>
                <a:r>
                  <a:rPr kumimoji="1" lang="ja-JP" altLang="en-US" sz="600" b="0" i="0" u="none" strike="noStrike" kern="1200" cap="none" spc="-11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7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750" b="0" i="0" u="none" strike="noStrike" kern="1200" cap="none" spc="0" normalizeH="0" baseline="0" noProof="0" dirty="0">
                    <a:ln>
                      <a:noFill/>
                    </a:ln>
                    <a:solidFill>
                      <a:prstClr val="black"/>
                    </a:solidFill>
                    <a:effectLst/>
                    <a:uLnTx/>
                    <a:uFillTx/>
                    <a:latin typeface="ＭＳ Ｐゴシック "/>
                    <a:ea typeface="Meiryo UI" panose="020B0604030504040204" pitchFamily="50" charset="-128"/>
                    <a:cs typeface="+mn-cs"/>
                  </a:rPr>
                  <a:t>　　</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endPar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59" name="正方形/長方形 58"/>
              <p:cNvSpPr/>
              <p:nvPr/>
            </p:nvSpPr>
            <p:spPr>
              <a:xfrm>
                <a:off x="4693041" y="4930127"/>
                <a:ext cx="1442420" cy="365428"/>
              </a:xfrm>
              <a:prstGeom prst="rect">
                <a:avLst/>
              </a:prstGeom>
              <a:noFill/>
              <a:ln w="6350">
                <a:noFill/>
                <a:prstDash val="sysDash"/>
              </a:ln>
            </p:spPr>
            <p:style>
              <a:lnRef idx="2">
                <a:schemeClr val="accent1">
                  <a:shade val="50000"/>
                </a:schemeClr>
              </a:lnRef>
              <a:fillRef idx="1">
                <a:schemeClr val="accent1"/>
              </a:fillRef>
              <a:effectRef idx="0">
                <a:schemeClr val="accent1"/>
              </a:effectRef>
              <a:fontRef idx="minor">
                <a:schemeClr val="lt1"/>
              </a:fontRef>
            </p:style>
            <p:txBody>
              <a:bodyPr wrap="square" lIns="36000" tIns="36000" rIns="36000" bIns="36000" rtlCol="0" anchor="t"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75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② 都市計画道路の整備の推進</a:t>
                </a:r>
                <a:endParaRPr kumimoji="1" lang="en-US" altLang="ja-JP" sz="75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60" name="Rectangle 2"/>
              <p:cNvSpPr txBox="1">
                <a:spLocks noChangeArrowheads="1"/>
              </p:cNvSpPr>
              <p:nvPr/>
            </p:nvSpPr>
            <p:spPr>
              <a:xfrm>
                <a:off x="4596903" y="3719605"/>
                <a:ext cx="1508838" cy="188119"/>
              </a:xfrm>
              <a:prstGeom prst="rect">
                <a:avLst/>
              </a:prstGeom>
              <a:solidFill>
                <a:srgbClr val="0070C0"/>
              </a:solidFill>
              <a:ln w="6350">
                <a:solidFill>
                  <a:schemeClr val="tx1"/>
                </a:solidFill>
              </a:ln>
            </p:spPr>
            <p:txBody>
              <a:bodyPr wrap="square" lIns="36000" tIns="36000" rIns="36000" bIns="36000" anchor="ctr" anchorCtr="0">
                <a:spAutoFit/>
              </a:bodyPr>
              <a:lstStyle>
                <a:lvl1pPr algn="ctr" rtl="0" fontAlgn="base">
                  <a:spcBef>
                    <a:spcPct val="0"/>
                  </a:spcBef>
                  <a:spcAft>
                    <a:spcPct val="0"/>
                  </a:spcAft>
                  <a:defRPr kumimoji="1" sz="3200">
                    <a:solidFill>
                      <a:schemeClr val="tx2"/>
                    </a:solidFill>
                    <a:latin typeface="+mj-lt"/>
                    <a:ea typeface="+mj-ea"/>
                    <a:cs typeface="+mj-cs"/>
                  </a:defRPr>
                </a:lvl1pPr>
                <a:lvl2pPr algn="ctr" rtl="0" fontAlgn="base">
                  <a:spcBef>
                    <a:spcPct val="0"/>
                  </a:spcBef>
                  <a:spcAft>
                    <a:spcPct val="0"/>
                  </a:spcAft>
                  <a:defRPr kumimoji="1" sz="3200">
                    <a:solidFill>
                      <a:schemeClr val="tx2"/>
                    </a:solidFill>
                    <a:latin typeface="Arial" charset="0"/>
                    <a:ea typeface="ＭＳ Ｐゴシック" pitchFamily="50" charset="-128"/>
                  </a:defRPr>
                </a:lvl2pPr>
                <a:lvl3pPr algn="ctr" rtl="0" fontAlgn="base">
                  <a:spcBef>
                    <a:spcPct val="0"/>
                  </a:spcBef>
                  <a:spcAft>
                    <a:spcPct val="0"/>
                  </a:spcAft>
                  <a:defRPr kumimoji="1" sz="3200">
                    <a:solidFill>
                      <a:schemeClr val="tx2"/>
                    </a:solidFill>
                    <a:latin typeface="Arial" charset="0"/>
                    <a:ea typeface="ＭＳ Ｐゴシック" pitchFamily="50" charset="-128"/>
                  </a:defRPr>
                </a:lvl3pPr>
                <a:lvl4pPr algn="ctr" rtl="0" fontAlgn="base">
                  <a:spcBef>
                    <a:spcPct val="0"/>
                  </a:spcBef>
                  <a:spcAft>
                    <a:spcPct val="0"/>
                  </a:spcAft>
                  <a:defRPr kumimoji="1" sz="3200">
                    <a:solidFill>
                      <a:schemeClr val="tx2"/>
                    </a:solidFill>
                    <a:latin typeface="Arial" charset="0"/>
                    <a:ea typeface="ＭＳ Ｐゴシック" pitchFamily="50" charset="-128"/>
                  </a:defRPr>
                </a:lvl4pPr>
                <a:lvl5pPr algn="ctr" rtl="0" fontAlgn="base">
                  <a:spcBef>
                    <a:spcPct val="0"/>
                  </a:spcBef>
                  <a:spcAft>
                    <a:spcPct val="0"/>
                  </a:spcAft>
                  <a:defRPr kumimoji="1" sz="3200">
                    <a:solidFill>
                      <a:schemeClr val="tx2"/>
                    </a:solidFill>
                    <a:latin typeface="Arial" charset="0"/>
                    <a:ea typeface="ＭＳ Ｐゴシック" pitchFamily="50" charset="-128"/>
                  </a:defRPr>
                </a:lvl5pPr>
                <a:lvl6pPr marL="457200" algn="ctr" rtl="0" fontAlgn="base">
                  <a:spcBef>
                    <a:spcPct val="0"/>
                  </a:spcBef>
                  <a:spcAft>
                    <a:spcPct val="0"/>
                  </a:spcAft>
                  <a:defRPr kumimoji="1" sz="3200">
                    <a:solidFill>
                      <a:schemeClr val="tx2"/>
                    </a:solidFill>
                    <a:latin typeface="Arial" charset="0"/>
                    <a:ea typeface="ＭＳ Ｐゴシック" pitchFamily="50" charset="-128"/>
                  </a:defRPr>
                </a:lvl6pPr>
                <a:lvl7pPr marL="914400" algn="ctr" rtl="0" fontAlgn="base">
                  <a:spcBef>
                    <a:spcPct val="0"/>
                  </a:spcBef>
                  <a:spcAft>
                    <a:spcPct val="0"/>
                  </a:spcAft>
                  <a:defRPr kumimoji="1" sz="3200">
                    <a:solidFill>
                      <a:schemeClr val="tx2"/>
                    </a:solidFill>
                    <a:latin typeface="Arial" charset="0"/>
                    <a:ea typeface="ＭＳ Ｐゴシック" pitchFamily="50" charset="-128"/>
                  </a:defRPr>
                </a:lvl7pPr>
                <a:lvl8pPr marL="1371600" algn="ctr" rtl="0" fontAlgn="base">
                  <a:spcBef>
                    <a:spcPct val="0"/>
                  </a:spcBef>
                  <a:spcAft>
                    <a:spcPct val="0"/>
                  </a:spcAft>
                  <a:defRPr kumimoji="1" sz="3200">
                    <a:solidFill>
                      <a:schemeClr val="tx2"/>
                    </a:solidFill>
                    <a:latin typeface="Arial" charset="0"/>
                    <a:ea typeface="ＭＳ Ｐゴシック" pitchFamily="50" charset="-128"/>
                  </a:defRPr>
                </a:lvl8pPr>
                <a:lvl9pPr marL="1828800" algn="ctr" rtl="0" fontAlgn="base">
                  <a:spcBef>
                    <a:spcPct val="0"/>
                  </a:spcBef>
                  <a:spcAft>
                    <a:spcPct val="0"/>
                  </a:spcAft>
                  <a:defRPr kumimoji="1" sz="3200">
                    <a:solidFill>
                      <a:schemeClr val="tx2"/>
                    </a:solidFill>
                    <a:latin typeface="Arial" charset="0"/>
                    <a:ea typeface="ＭＳ Ｐゴシック" pitchFamily="50"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750" b="1" i="0" u="none" strike="noStrike" kern="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rPr>
                  <a:t>整備の方向性と主な具体的取組</a:t>
                </a:r>
              </a:p>
            </p:txBody>
          </p:sp>
          <p:sp>
            <p:nvSpPr>
              <p:cNvPr id="61" name="正方形/長方形 60"/>
              <p:cNvSpPr/>
              <p:nvPr/>
            </p:nvSpPr>
            <p:spPr>
              <a:xfrm>
                <a:off x="4693040" y="4329093"/>
                <a:ext cx="3936311" cy="626701"/>
              </a:xfrm>
              <a:prstGeom prst="rect">
                <a:avLst/>
              </a:prstGeom>
              <a:solidFill>
                <a:schemeClr val="bg1"/>
              </a:solidFill>
              <a:ln w="6350">
                <a:noFill/>
              </a:ln>
            </p:spPr>
            <p:style>
              <a:lnRef idx="2">
                <a:schemeClr val="accent1">
                  <a:shade val="50000"/>
                </a:schemeClr>
              </a:lnRef>
              <a:fillRef idx="1">
                <a:schemeClr val="accent1"/>
              </a:fillRef>
              <a:effectRef idx="0">
                <a:schemeClr val="accent1"/>
              </a:effectRef>
              <a:fontRef idx="minor">
                <a:schemeClr val="lt1"/>
              </a:fontRef>
            </p:style>
            <p:txBody>
              <a:bodyPr wrap="square" lIns="36000" tIns="36000" rIns="36000" bIns="36000" rtlCol="0" anchor="t" anchorCtr="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重点対策地区（約</a:t>
                </a:r>
                <a:r>
                  <a:rPr kumimoji="1" lang="en-US" altLang="ja-JP" sz="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640ha</a:t>
                </a:r>
                <a:r>
                  <a:rPr kumimoji="1" lang="ja-JP" altLang="en-US" sz="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）において、</a:t>
                </a:r>
                <a:r>
                  <a:rPr kumimoji="1" lang="ja-JP" altLang="ja-JP" sz="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延焼危険性</a:t>
                </a:r>
                <a:r>
                  <a:rPr kumimoji="1" lang="ja-JP" altLang="en-US" sz="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及び</a:t>
                </a:r>
                <a:r>
                  <a:rPr kumimoji="1" lang="ja-JP" altLang="ja-JP" sz="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避難困難性</a:t>
                </a:r>
                <a:r>
                  <a:rPr kumimoji="1" lang="ja-JP" altLang="en-US" sz="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に対する最低限の安全性の確保を早期に</a:t>
                </a:r>
                <a:r>
                  <a:rPr kumimoji="1" lang="ja-JP" altLang="ja-JP" sz="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図るため</a:t>
                </a:r>
                <a:endParaRPr kumimoji="1" lang="en-US" altLang="ja-JP" sz="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ja-JP" sz="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各種施策を集中的に</a:t>
                </a:r>
                <a:r>
                  <a:rPr kumimoji="1" lang="ja-JP" altLang="en-US" sz="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展開</a:t>
                </a:r>
                <a:endParaRPr kumimoji="1" lang="en-US" altLang="ja-JP" sz="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〇 </a:t>
                </a:r>
                <a:r>
                  <a:rPr kumimoji="1" lang="ja-JP" altLang="ja-JP" sz="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老朽住宅の除却</a:t>
                </a:r>
                <a:r>
                  <a:rPr kumimoji="1" lang="ja-JP" altLang="en-US" sz="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ja-JP" sz="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建替</a:t>
                </a:r>
                <a:r>
                  <a:rPr kumimoji="1" lang="ja-JP" altLang="en-US" sz="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えに対する</a:t>
                </a:r>
                <a:r>
                  <a:rPr kumimoji="1" lang="ja-JP" altLang="ja-JP" sz="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支援</a:t>
                </a:r>
                <a:r>
                  <a:rPr kumimoji="1" lang="ja-JP" altLang="en-US" sz="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の</a:t>
                </a:r>
                <a:r>
                  <a:rPr kumimoji="1" lang="ja-JP" altLang="ja-JP" sz="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強化</a:t>
                </a:r>
                <a:endParaRPr kumimoji="1" lang="en-US" altLang="ja-JP" sz="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〇 公図のずれを解消するために土地区画整理手法を活用した事業を実施</a:t>
                </a:r>
                <a:endParaRPr kumimoji="1" lang="en-US" altLang="ja-JP" sz="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〇 狭あい道路の拡幅整備に対する支援を実施　　　　</a:t>
                </a:r>
                <a:endParaRPr kumimoji="1" lang="en-US" altLang="ja-JP" sz="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62" name="正方形/長方形 61"/>
              <p:cNvSpPr/>
              <p:nvPr/>
            </p:nvSpPr>
            <p:spPr>
              <a:xfrm>
                <a:off x="4667452" y="4174293"/>
                <a:ext cx="1397324" cy="365428"/>
              </a:xfrm>
              <a:prstGeom prst="rect">
                <a:avLst/>
              </a:prstGeom>
              <a:noFill/>
              <a:ln w="6350">
                <a:noFill/>
                <a:prstDash val="sysDash"/>
              </a:ln>
            </p:spPr>
            <p:style>
              <a:lnRef idx="2">
                <a:schemeClr val="accent1">
                  <a:shade val="50000"/>
                </a:schemeClr>
              </a:lnRef>
              <a:fillRef idx="1">
                <a:schemeClr val="accent1"/>
              </a:fillRef>
              <a:effectRef idx="0">
                <a:schemeClr val="accent1"/>
              </a:effectRef>
              <a:fontRef idx="minor">
                <a:schemeClr val="lt1"/>
              </a:fontRef>
            </p:style>
            <p:txBody>
              <a:bodyPr wrap="square" lIns="36000" tIns="36000" rIns="36000" bIns="36000" rtlCol="0" anchor="t"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75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① 市街地の不燃化の促進</a:t>
                </a:r>
                <a:endParaRPr kumimoji="1" lang="en-US" altLang="ja-JP" sz="75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57" name="正方形/長方形 56"/>
              <p:cNvSpPr/>
              <p:nvPr/>
            </p:nvSpPr>
            <p:spPr>
              <a:xfrm>
                <a:off x="4693040" y="6147913"/>
                <a:ext cx="3923134" cy="504057"/>
              </a:xfrm>
              <a:prstGeom prst="rect">
                <a:avLst/>
              </a:prstGeom>
              <a:solidFill>
                <a:schemeClr val="bg1"/>
              </a:solidFill>
              <a:ln w="6350">
                <a:noFill/>
                <a:prstDash val="sysDot"/>
              </a:ln>
            </p:spPr>
            <p:txBody>
              <a:bodyPr wrap="square" lIns="36000" tIns="36000" rIns="0" bIns="3600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発災時には、地域における防災活動が不可欠となるため、各区において、地域防災力の向上に向けた取組を推進</a:t>
                </a:r>
                <a:endParaRPr kumimoji="1" lang="en-US" altLang="ja-JP" sz="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30000"/>
                  </a:lnSpc>
                  <a:spcBef>
                    <a:spcPts val="600"/>
                  </a:spcBef>
                  <a:spcAft>
                    <a:spcPts val="0"/>
                  </a:spcAft>
                  <a:buClrTx/>
                  <a:buSzTx/>
                  <a:buFontTx/>
                  <a:buNone/>
                  <a:tabLst/>
                  <a:defRPr/>
                </a:pPr>
                <a:r>
                  <a:rPr kumimoji="1" lang="ja-JP" altLang="en-US" sz="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〇 </a:t>
                </a:r>
                <a:r>
                  <a:rPr kumimoji="1" lang="ja-JP" altLang="ja-JP" sz="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平常時の備え</a:t>
                </a:r>
                <a:r>
                  <a:rPr kumimoji="1" lang="ja-JP" altLang="en-US" sz="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と発災時を想定した訓練（平常時の備えについての啓発、消火・避難訓練への支援）</a:t>
                </a:r>
                <a:endParaRPr kumimoji="1" lang="en-US" altLang="ja-JP" sz="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30000"/>
                  </a:lnSpc>
                  <a:spcBef>
                    <a:spcPts val="600"/>
                  </a:spcBef>
                  <a:spcAft>
                    <a:spcPts val="0"/>
                  </a:spcAft>
                  <a:buClrTx/>
                  <a:buSzTx/>
                  <a:buFontTx/>
                  <a:buNone/>
                  <a:tabLst/>
                  <a:defRPr/>
                </a:pPr>
                <a:r>
                  <a:rPr kumimoji="1" lang="ja-JP" altLang="en-US" sz="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〇 </a:t>
                </a:r>
                <a:r>
                  <a:rPr kumimoji="1" lang="ja-JP" altLang="ja-JP" sz="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防災に対する機運の醸成</a:t>
                </a:r>
                <a:r>
                  <a:rPr kumimoji="1" lang="ja-JP" altLang="en-US" sz="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（地区防災計画の改定支援、防災意識の啓発）</a:t>
                </a:r>
                <a:endParaRPr kumimoji="1" lang="en-US" altLang="ja-JP" sz="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grpSp>
      </p:grpSp>
      <p:sp>
        <p:nvSpPr>
          <p:cNvPr id="63" name="テキスト ボックス 62"/>
          <p:cNvSpPr txBox="1"/>
          <p:nvPr/>
        </p:nvSpPr>
        <p:spPr>
          <a:xfrm>
            <a:off x="4615435" y="132027"/>
            <a:ext cx="4461890" cy="254108"/>
          </a:xfrm>
          <a:prstGeom prst="rect">
            <a:avLst/>
          </a:prstGeom>
          <a:solidFill>
            <a:srgbClr val="000080"/>
          </a:solidFill>
        </p:spPr>
        <p:txBody>
          <a:bodyPr wrap="none" tIns="36000" bIns="36000" rtlCol="0"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密集住宅市街地</a:t>
            </a:r>
            <a:r>
              <a:rPr kumimoji="1" lang="ja-JP" altLang="en-US" sz="1050" b="1"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整備プログラムに基づく今後の取り組み  </a:t>
            </a:r>
            <a:r>
              <a:rPr kumimoji="1" lang="ja-JP" altLang="en-US" sz="900" b="1"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a:t>
            </a:r>
            <a:r>
              <a:rPr kumimoji="1" lang="en-US" altLang="ja-JP" sz="900" b="1"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2021.4</a:t>
            </a:r>
            <a:r>
              <a:rPr kumimoji="1" lang="ja-JP" altLang="en-US" sz="900" b="1"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a:t>
            </a:r>
            <a:r>
              <a:rPr kumimoji="1" lang="ja-JP" altLang="en-US" sz="1300" b="1"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　 </a:t>
            </a:r>
            <a:r>
              <a:rPr kumimoji="1" lang="en-US" altLang="ja-JP" sz="900" b="1"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a:t>
            </a:r>
            <a:r>
              <a:rPr kumimoji="1" lang="ja-JP" altLang="en-US" sz="900" b="1"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図表３</a:t>
            </a:r>
            <a:r>
              <a:rPr kumimoji="1" lang="en-US" altLang="ja-JP" sz="900" b="1"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a:t>
            </a:r>
            <a:endParaRPr kumimoji="1" lang="ja-JP" altLang="en-US" sz="900" b="1"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endParaRPr>
          </a:p>
        </p:txBody>
      </p:sp>
      <p:pic>
        <p:nvPicPr>
          <p:cNvPr id="126" name="図 125"/>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6889859" y="4277595"/>
            <a:ext cx="1977221" cy="1985416"/>
          </a:xfrm>
          <a:prstGeom prst="rect">
            <a:avLst/>
          </a:prstGeom>
        </p:spPr>
      </p:pic>
      <p:sp>
        <p:nvSpPr>
          <p:cNvPr id="131" name="正方形/長方形 130"/>
          <p:cNvSpPr/>
          <p:nvPr/>
        </p:nvSpPr>
        <p:spPr>
          <a:xfrm>
            <a:off x="5211559" y="5167646"/>
            <a:ext cx="1592648" cy="643961"/>
          </a:xfrm>
          <a:prstGeom prst="rect">
            <a:avLst/>
          </a:prstGeom>
          <a:noFill/>
          <a:ln w="127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wrap="square" lIns="0" tIns="18000" rIns="0" bIns="18000" rtlCol="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750" b="1" i="0" u="none" strike="noStrike" kern="1200" cap="none" spc="0" normalizeH="0" baseline="0" noProof="0" dirty="0">
                <a:ln>
                  <a:noFill/>
                </a:ln>
                <a:solidFill>
                  <a:srgbClr val="FF0000"/>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75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21</a:t>
            </a:r>
            <a:r>
              <a:rPr kumimoji="1" lang="ja-JP" altLang="en-US" sz="75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防災街区中 </a:t>
            </a:r>
            <a:endParaRPr kumimoji="1" lang="en-US" altLang="ja-JP" sz="75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75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 </a:t>
            </a:r>
            <a:r>
              <a:rPr kumimoji="1" lang="en-US" altLang="ja-JP" sz="75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11</a:t>
            </a:r>
            <a:r>
              <a:rPr kumimoji="1" lang="ja-JP" altLang="en-US" sz="75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防災街区で達成</a:t>
            </a:r>
            <a:endParaRPr kumimoji="1" lang="en-US" altLang="ja-JP" sz="75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75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防災骨格形成率</a:t>
            </a:r>
            <a:endParaRPr kumimoji="1" lang="en-US" altLang="ja-JP" sz="75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75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 </a:t>
            </a:r>
            <a:r>
              <a:rPr kumimoji="1" lang="en-US" altLang="ja-JP" sz="75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80</a:t>
            </a:r>
            <a:r>
              <a:rPr kumimoji="1" lang="ja-JP" altLang="en-US" sz="75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％を達成</a:t>
            </a:r>
            <a:endParaRPr kumimoji="1" lang="en-US" altLang="ja-JP" sz="75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32" name="Rectangle 2"/>
          <p:cNvSpPr txBox="1">
            <a:spLocks noChangeArrowheads="1"/>
          </p:cNvSpPr>
          <p:nvPr/>
        </p:nvSpPr>
        <p:spPr>
          <a:xfrm>
            <a:off x="4804475" y="5157192"/>
            <a:ext cx="897786" cy="657720"/>
          </a:xfrm>
          <a:prstGeom prst="rect">
            <a:avLst/>
          </a:prstGeom>
          <a:solidFill>
            <a:srgbClr val="0070C0"/>
          </a:solidFill>
          <a:ln w="3175">
            <a:noFill/>
          </a:ln>
        </p:spPr>
        <p:txBody>
          <a:bodyPr wrap="square" lIns="36000" tIns="36000" rIns="36000" bIns="36000" anchor="ctr" anchorCtr="0">
            <a:noAutofit/>
          </a:bodyPr>
          <a:lstStyle>
            <a:lvl1pPr algn="ctr" rtl="0" fontAlgn="base">
              <a:spcBef>
                <a:spcPct val="0"/>
              </a:spcBef>
              <a:spcAft>
                <a:spcPct val="0"/>
              </a:spcAft>
              <a:defRPr kumimoji="1" sz="3200">
                <a:solidFill>
                  <a:schemeClr val="tx2"/>
                </a:solidFill>
                <a:latin typeface="+mj-lt"/>
                <a:ea typeface="+mj-ea"/>
                <a:cs typeface="+mj-cs"/>
              </a:defRPr>
            </a:lvl1pPr>
            <a:lvl2pPr algn="ctr" rtl="0" fontAlgn="base">
              <a:spcBef>
                <a:spcPct val="0"/>
              </a:spcBef>
              <a:spcAft>
                <a:spcPct val="0"/>
              </a:spcAft>
              <a:defRPr kumimoji="1" sz="3200">
                <a:solidFill>
                  <a:schemeClr val="tx2"/>
                </a:solidFill>
                <a:latin typeface="Arial" charset="0"/>
                <a:ea typeface="ＭＳ Ｐゴシック" pitchFamily="50" charset="-128"/>
              </a:defRPr>
            </a:lvl2pPr>
            <a:lvl3pPr algn="ctr" rtl="0" fontAlgn="base">
              <a:spcBef>
                <a:spcPct val="0"/>
              </a:spcBef>
              <a:spcAft>
                <a:spcPct val="0"/>
              </a:spcAft>
              <a:defRPr kumimoji="1" sz="3200">
                <a:solidFill>
                  <a:schemeClr val="tx2"/>
                </a:solidFill>
                <a:latin typeface="Arial" charset="0"/>
                <a:ea typeface="ＭＳ Ｐゴシック" pitchFamily="50" charset="-128"/>
              </a:defRPr>
            </a:lvl3pPr>
            <a:lvl4pPr algn="ctr" rtl="0" fontAlgn="base">
              <a:spcBef>
                <a:spcPct val="0"/>
              </a:spcBef>
              <a:spcAft>
                <a:spcPct val="0"/>
              </a:spcAft>
              <a:defRPr kumimoji="1" sz="3200">
                <a:solidFill>
                  <a:schemeClr val="tx2"/>
                </a:solidFill>
                <a:latin typeface="Arial" charset="0"/>
                <a:ea typeface="ＭＳ Ｐゴシック" pitchFamily="50" charset="-128"/>
              </a:defRPr>
            </a:lvl4pPr>
            <a:lvl5pPr algn="ctr" rtl="0" fontAlgn="base">
              <a:spcBef>
                <a:spcPct val="0"/>
              </a:spcBef>
              <a:spcAft>
                <a:spcPct val="0"/>
              </a:spcAft>
              <a:defRPr kumimoji="1" sz="3200">
                <a:solidFill>
                  <a:schemeClr val="tx2"/>
                </a:solidFill>
                <a:latin typeface="Arial" charset="0"/>
                <a:ea typeface="ＭＳ Ｐゴシック" pitchFamily="50" charset="-128"/>
              </a:defRPr>
            </a:lvl5pPr>
            <a:lvl6pPr marL="457200" algn="ctr" rtl="0" fontAlgn="base">
              <a:spcBef>
                <a:spcPct val="0"/>
              </a:spcBef>
              <a:spcAft>
                <a:spcPct val="0"/>
              </a:spcAft>
              <a:defRPr kumimoji="1" sz="3200">
                <a:solidFill>
                  <a:schemeClr val="tx2"/>
                </a:solidFill>
                <a:latin typeface="Arial" charset="0"/>
                <a:ea typeface="ＭＳ Ｐゴシック" pitchFamily="50" charset="-128"/>
              </a:defRPr>
            </a:lvl6pPr>
            <a:lvl7pPr marL="914400" algn="ctr" rtl="0" fontAlgn="base">
              <a:spcBef>
                <a:spcPct val="0"/>
              </a:spcBef>
              <a:spcAft>
                <a:spcPct val="0"/>
              </a:spcAft>
              <a:defRPr kumimoji="1" sz="3200">
                <a:solidFill>
                  <a:schemeClr val="tx2"/>
                </a:solidFill>
                <a:latin typeface="Arial" charset="0"/>
                <a:ea typeface="ＭＳ Ｐゴシック" pitchFamily="50" charset="-128"/>
              </a:defRPr>
            </a:lvl7pPr>
            <a:lvl8pPr marL="1371600" algn="ctr" rtl="0" fontAlgn="base">
              <a:spcBef>
                <a:spcPct val="0"/>
              </a:spcBef>
              <a:spcAft>
                <a:spcPct val="0"/>
              </a:spcAft>
              <a:defRPr kumimoji="1" sz="3200">
                <a:solidFill>
                  <a:schemeClr val="tx2"/>
                </a:solidFill>
                <a:latin typeface="Arial" charset="0"/>
                <a:ea typeface="ＭＳ Ｐゴシック" pitchFamily="50" charset="-128"/>
              </a:defRPr>
            </a:lvl8pPr>
            <a:lvl9pPr marL="1828800" algn="ctr" rtl="0" fontAlgn="base">
              <a:spcBef>
                <a:spcPct val="0"/>
              </a:spcBef>
              <a:spcAft>
                <a:spcPct val="0"/>
              </a:spcAft>
              <a:defRPr kumimoji="1" sz="3200">
                <a:solidFill>
                  <a:schemeClr val="tx2"/>
                </a:solidFill>
                <a:latin typeface="Arial" charset="0"/>
                <a:ea typeface="ＭＳ Ｐゴシック" pitchFamily="50"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en-US" altLang="ja-JP" sz="700" b="0" i="0" u="none" strike="noStrike" kern="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2020</a:t>
            </a:r>
            <a:r>
              <a:rPr kumimoji="1" lang="ja-JP" altLang="en-US" sz="700" b="0" i="0" u="none" strike="noStrike" kern="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年度末までの</a:t>
            </a:r>
            <a:endParaRPr kumimoji="1" lang="en-US" altLang="ja-JP" sz="700" b="0" i="0" u="none" strike="noStrike" kern="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700" b="0" i="0" u="none" strike="noStrike" kern="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達成状況</a:t>
            </a:r>
            <a:endParaRPr kumimoji="1" lang="en-US" altLang="ja-JP" sz="700" b="0" i="0" u="none" strike="noStrike" kern="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endParaRPr>
          </a:p>
        </p:txBody>
      </p:sp>
      <p:sp>
        <p:nvSpPr>
          <p:cNvPr id="2" name="正方形/長方形 1"/>
          <p:cNvSpPr/>
          <p:nvPr/>
        </p:nvSpPr>
        <p:spPr>
          <a:xfrm>
            <a:off x="38182" y="3918076"/>
            <a:ext cx="4480094" cy="1632088"/>
          </a:xfrm>
          <a:prstGeom prst="rect">
            <a:avLst/>
          </a:prstGeom>
          <a:noFill/>
          <a:ln w="6350">
            <a:solidFill>
              <a:schemeClr val="tx1"/>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56" name="正方形/長方形 55"/>
          <p:cNvSpPr/>
          <p:nvPr/>
        </p:nvSpPr>
        <p:spPr>
          <a:xfrm>
            <a:off x="38182" y="5568980"/>
            <a:ext cx="4480094" cy="1259107"/>
          </a:xfrm>
          <a:prstGeom prst="rect">
            <a:avLst/>
          </a:prstGeom>
          <a:noFill/>
          <a:ln w="6350">
            <a:solidFill>
              <a:schemeClr val="tx1"/>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65" name="テキスト ボックス 64"/>
          <p:cNvSpPr txBox="1"/>
          <p:nvPr/>
        </p:nvSpPr>
        <p:spPr>
          <a:xfrm>
            <a:off x="4625978" y="3615883"/>
            <a:ext cx="4451347" cy="254108"/>
          </a:xfrm>
          <a:prstGeom prst="rect">
            <a:avLst/>
          </a:prstGeom>
          <a:solidFill>
            <a:srgbClr val="000080"/>
          </a:solidFill>
        </p:spPr>
        <p:txBody>
          <a:bodyPr wrap="none" tIns="36000" bIns="36000" rtlCol="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300" b="1"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2021</a:t>
            </a:r>
            <a:r>
              <a:rPr kumimoji="1" lang="ja-JP" altLang="en-US" sz="1300" b="1"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年度からの集中的な取り組み　</a:t>
            </a:r>
            <a:r>
              <a:rPr kumimoji="1" lang="ja-JP" altLang="en-US" sz="900" b="1"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　　</a:t>
            </a:r>
            <a:r>
              <a:rPr kumimoji="1" lang="ja-JP" altLang="en-US" sz="900" b="1" i="0" u="none" strike="noStrike" kern="1200" cap="none" spc="0" normalizeH="0" baseline="0" noProof="0" dirty="0">
                <a:ln>
                  <a:noFill/>
                </a:ln>
                <a:solidFill>
                  <a:srgbClr val="FF0000"/>
                </a:solidFill>
                <a:effectLst/>
                <a:uLnTx/>
                <a:uFillTx/>
                <a:latin typeface="Calibri"/>
                <a:ea typeface="ＭＳ Ｐゴシック" panose="020B0600070205080204" pitchFamily="50" charset="-128"/>
                <a:cs typeface="+mn-cs"/>
              </a:rPr>
              <a:t>　　　　　　　　　</a:t>
            </a:r>
            <a:r>
              <a:rPr kumimoji="1" lang="ja-JP" altLang="en-US" sz="1300" b="1"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　　 　　</a:t>
            </a:r>
            <a:r>
              <a:rPr kumimoji="1" lang="en-US" altLang="ja-JP" sz="1050" b="1"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a:t>
            </a:r>
            <a:r>
              <a:rPr kumimoji="1" lang="ja-JP" altLang="en-US" sz="1050" b="1"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図表４</a:t>
            </a:r>
            <a:r>
              <a:rPr kumimoji="1" lang="en-US" altLang="ja-JP" sz="1050" b="1"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a:t>
            </a:r>
            <a:endParaRPr kumimoji="1" lang="ja-JP" altLang="en-US" sz="1050" b="1"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endParaRPr>
          </a:p>
        </p:txBody>
      </p:sp>
      <p:sp>
        <p:nvSpPr>
          <p:cNvPr id="67" name="テキスト ボックス 66"/>
          <p:cNvSpPr txBox="1"/>
          <p:nvPr/>
        </p:nvSpPr>
        <p:spPr>
          <a:xfrm>
            <a:off x="4572000" y="3861048"/>
            <a:ext cx="2571130" cy="255968"/>
          </a:xfrm>
          <a:prstGeom prst="rect">
            <a:avLst/>
          </a:prstGeom>
          <a:noFill/>
        </p:spPr>
        <p:txBody>
          <a:bodyPr wrap="square" rtlCol="0">
            <a:spAutoFit/>
          </a:bodyPr>
          <a:lstStyle/>
          <a:p>
            <a:pPr marL="0" marR="0" lvl="0" indent="0" algn="l" defTabSz="914400" rtl="0" eaLnBrk="1" fontAlgn="auto" latinLnBrk="0" hangingPunct="1">
              <a:lnSpc>
                <a:spcPct val="150000"/>
              </a:lnSpc>
              <a:spcBef>
                <a:spcPts val="0"/>
              </a:spcBef>
              <a:spcAft>
                <a:spcPts val="0"/>
              </a:spcAft>
              <a:buClrTx/>
              <a:buSzTx/>
              <a:buFontTx/>
              <a:buNone/>
              <a:tabLst/>
              <a:defRPr/>
            </a:pPr>
            <a:r>
              <a:rPr kumimoji="1" lang="ja-JP" altLang="en-US" sz="8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〇　</a:t>
            </a:r>
            <a:r>
              <a:rPr kumimoji="1" lang="ja-JP" altLang="ja-JP" sz="8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密集住宅市街地</a:t>
            </a:r>
            <a:r>
              <a:rPr kumimoji="1" lang="ja-JP" altLang="en-US" sz="8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重点</a:t>
            </a:r>
            <a:r>
              <a:rPr kumimoji="1" lang="ja-JP" altLang="ja-JP" sz="8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整備</a:t>
            </a:r>
            <a:r>
              <a:rPr kumimoji="1" lang="ja-JP" altLang="en-US" sz="8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事業</a:t>
            </a:r>
            <a:endParaRPr kumimoji="1" lang="en-US" altLang="ja-JP" sz="8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68" name="テキスト ボックス 67"/>
          <p:cNvSpPr txBox="1"/>
          <p:nvPr/>
        </p:nvSpPr>
        <p:spPr>
          <a:xfrm>
            <a:off x="4572000" y="6381328"/>
            <a:ext cx="3544293" cy="461665"/>
          </a:xfrm>
          <a:prstGeom prst="rect">
            <a:avLst/>
          </a:prstGeom>
          <a:noFill/>
        </p:spPr>
        <p:txBody>
          <a:bodyPr wrap="square" rtlCol="0">
            <a:spAutoFit/>
          </a:bodyPr>
          <a:lstStyle/>
          <a:p>
            <a:pPr marL="0" marR="0" lvl="0" indent="0" algn="l" defTabSz="914400" rtl="0" eaLnBrk="1" fontAlgn="auto" latinLnBrk="0" hangingPunct="1">
              <a:lnSpc>
                <a:spcPct val="150000"/>
              </a:lnSpc>
              <a:spcBef>
                <a:spcPts val="0"/>
              </a:spcBef>
              <a:spcAft>
                <a:spcPts val="0"/>
              </a:spcAft>
              <a:buClrTx/>
              <a:buSzTx/>
              <a:buFontTx/>
              <a:buNone/>
              <a:tabLst/>
              <a:defRPr/>
            </a:pPr>
            <a:r>
              <a:rPr kumimoji="1" lang="ja-JP" altLang="en-US" sz="8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〇地域に密着した相談窓口のモデル設置</a:t>
            </a:r>
            <a:endParaRPr kumimoji="1" lang="en-US" altLang="ja-JP"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50000"/>
              </a:lnSpc>
              <a:spcBef>
                <a:spcPts val="0"/>
              </a:spcBef>
              <a:spcAft>
                <a:spcPts val="0"/>
              </a:spcAft>
              <a:buClrTx/>
              <a:buSzTx/>
              <a:buFontTx/>
              <a:buNone/>
              <a:tabLst/>
              <a:defRPr/>
            </a:pPr>
            <a:r>
              <a:rPr kumimoji="1" lang="ja-JP" altLang="en-US" sz="8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〇防災骨格の形成に向けた都市計画道路の重点整備</a:t>
            </a:r>
            <a:endParaRPr kumimoji="1" lang="ja-JP" altLang="ja-JP" sz="8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69" name="テキスト ボックス 68"/>
          <p:cNvSpPr txBox="1"/>
          <p:nvPr/>
        </p:nvSpPr>
        <p:spPr>
          <a:xfrm>
            <a:off x="4737174" y="4141529"/>
            <a:ext cx="2571130" cy="1015663"/>
          </a:xfrm>
          <a:prstGeom prst="rect">
            <a:avLst/>
          </a:prstGeom>
          <a:noFill/>
        </p:spPr>
        <p:txBody>
          <a:bodyPr wrap="square" rtlCol="0">
            <a:spAutoFit/>
          </a:bodyPr>
          <a:lstStyle/>
          <a:p>
            <a:pPr marL="0" marR="0" lvl="0" indent="0" algn="l" defTabSz="914400" rtl="0" eaLnBrk="1" fontAlgn="auto" latinLnBrk="0" hangingPunct="1">
              <a:lnSpc>
                <a:spcPct val="150000"/>
              </a:lnSpc>
              <a:spcBef>
                <a:spcPts val="0"/>
              </a:spcBef>
              <a:spcAft>
                <a:spcPts val="0"/>
              </a:spcAft>
              <a:buClrTx/>
              <a:buSzTx/>
              <a:buFontTx/>
              <a:buNone/>
              <a:tabLst/>
              <a:defRPr/>
            </a:pPr>
            <a:r>
              <a:rPr kumimoji="1" lang="ja-JP" altLang="en-US" sz="8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8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重点対策地区　（約</a:t>
            </a:r>
            <a:r>
              <a:rPr kumimoji="1" lang="en-US" altLang="ja-JP" sz="8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640ha</a:t>
            </a:r>
            <a:r>
              <a:rPr kumimoji="1" lang="ja-JP" altLang="en-US" sz="8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endParaRPr kumimoji="1" lang="en-US" altLang="ja-JP" sz="8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5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・民間老朽住宅建替支援事業</a:t>
            </a:r>
            <a:endParaRPr kumimoji="1" lang="en-US" altLang="ja-JP"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5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・狭あい道路沿道老朽住宅除却促進制度</a:t>
            </a:r>
            <a:endParaRPr kumimoji="1" lang="en-US" altLang="ja-JP"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5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・防災空地活用型除却費補助制度</a:t>
            </a:r>
            <a:endParaRPr kumimoji="1" lang="en-US" altLang="ja-JP"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5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・地籍整備型土地区画整理事業</a:t>
            </a:r>
            <a:endParaRPr kumimoji="1" lang="en-US" altLang="ja-JP"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70" name="正方形/長方形 69"/>
          <p:cNvSpPr/>
          <p:nvPr/>
        </p:nvSpPr>
        <p:spPr>
          <a:xfrm>
            <a:off x="4765866" y="4126159"/>
            <a:ext cx="4166963" cy="2255169"/>
          </a:xfrm>
          <a:prstGeom prst="rect">
            <a:avLst/>
          </a:prstGeom>
          <a:noFill/>
          <a:ln w="6350">
            <a:solidFill>
              <a:schemeClr val="tx1"/>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74" name="角丸四角形 73"/>
          <p:cNvSpPr/>
          <p:nvPr/>
        </p:nvSpPr>
        <p:spPr>
          <a:xfrm>
            <a:off x="4819774" y="5904196"/>
            <a:ext cx="255600" cy="116540"/>
          </a:xfrm>
          <a:prstGeom prst="roundRect">
            <a:avLst>
              <a:gd name="adj" fmla="val 0"/>
            </a:avLst>
          </a:prstGeom>
          <a:solidFill>
            <a:srgbClr val="BBD389"/>
          </a:solidFill>
          <a:ln w="12700" cmpd="sng">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endParaRPr>
          </a:p>
        </p:txBody>
      </p:sp>
      <p:sp>
        <p:nvSpPr>
          <p:cNvPr id="75" name="コンテンツ プレースホルダー 3"/>
          <p:cNvSpPr txBox="1">
            <a:spLocks/>
          </p:cNvSpPr>
          <p:nvPr/>
        </p:nvSpPr>
        <p:spPr>
          <a:xfrm>
            <a:off x="5078955" y="5915518"/>
            <a:ext cx="1787333" cy="107722"/>
          </a:xfrm>
          <a:prstGeom prst="rect">
            <a:avLst/>
          </a:prstGeom>
          <a:noFill/>
        </p:spPr>
        <p:txBody>
          <a:bodyPr vert="horz" wrap="square" lIns="0" tIns="0" rIns="0" bIns="0" rtlCol="0">
            <a:spAutoFit/>
          </a:bodyPr>
          <a:lstStyle>
            <a:lvl1pPr marL="480060" indent="-480060" algn="l" defTabSz="1280160" rtl="0" eaLnBrk="1" latinLnBrk="0" hangingPunct="1">
              <a:spcBef>
                <a:spcPct val="20000"/>
              </a:spcBef>
              <a:buFont typeface="Arial" panose="020B0604020202020204" pitchFamily="34" charset="0"/>
              <a:buChar char="•"/>
              <a:defRPr kumimoji="1" sz="3400" kern="1200">
                <a:solidFill>
                  <a:schemeClr val="tx1"/>
                </a:solidFill>
                <a:latin typeface="+mn-lt"/>
                <a:ea typeface="+mn-ea"/>
                <a:cs typeface="+mn-cs"/>
              </a:defRPr>
            </a:lvl1pPr>
            <a:lvl2pPr marL="1040130" indent="-400050" algn="l" defTabSz="1280160" rtl="0" eaLnBrk="1" latinLnBrk="0" hangingPunct="1">
              <a:spcBef>
                <a:spcPct val="20000"/>
              </a:spcBef>
              <a:buFont typeface="Arial" panose="020B0604020202020204" pitchFamily="34" charset="0"/>
              <a:buChar char="–"/>
              <a:defRPr kumimoji="1" sz="2800" kern="1200">
                <a:solidFill>
                  <a:schemeClr val="tx1"/>
                </a:solidFill>
                <a:latin typeface="+mn-lt"/>
                <a:ea typeface="+mn-ea"/>
                <a:cs typeface="+mn-cs"/>
              </a:defRPr>
            </a:lvl2pPr>
            <a:lvl3pPr marL="1600200" indent="-320040" algn="l" defTabSz="1280160" rtl="0" eaLnBrk="1" latinLnBrk="0" hangingPunct="1">
              <a:spcBef>
                <a:spcPct val="20000"/>
              </a:spcBef>
              <a:buFont typeface="Arial" panose="020B0604020202020204" pitchFamily="34" charset="0"/>
              <a:buChar char="•"/>
              <a:defRPr kumimoji="1" sz="2500" kern="1200">
                <a:solidFill>
                  <a:schemeClr val="tx1"/>
                </a:solidFill>
                <a:latin typeface="+mn-lt"/>
                <a:ea typeface="+mn-ea"/>
                <a:cs typeface="+mn-cs"/>
              </a:defRPr>
            </a:lvl3pPr>
            <a:lvl4pPr marL="2240280" indent="-320040" algn="l" defTabSz="1280160" rtl="0" eaLnBrk="1" latinLnBrk="0" hangingPunct="1">
              <a:spcBef>
                <a:spcPct val="20000"/>
              </a:spcBef>
              <a:buFont typeface="Arial" panose="020B0604020202020204" pitchFamily="34" charset="0"/>
              <a:buChar char="–"/>
              <a:defRPr kumimoji="1" sz="2200" kern="1200">
                <a:solidFill>
                  <a:schemeClr val="tx1"/>
                </a:solidFill>
                <a:latin typeface="+mn-lt"/>
                <a:ea typeface="+mn-ea"/>
                <a:cs typeface="+mn-cs"/>
              </a:defRPr>
            </a:lvl4pPr>
            <a:lvl5pPr marL="2880360" indent="-320040" algn="l" defTabSz="1280160" rtl="0" eaLnBrk="1" latinLnBrk="0" hangingPunct="1">
              <a:spcBef>
                <a:spcPct val="20000"/>
              </a:spcBef>
              <a:buFont typeface="Arial" panose="020B0604020202020204" pitchFamily="34" charset="0"/>
              <a:buChar char="»"/>
              <a:defRPr kumimoji="1" sz="2200" kern="1200">
                <a:solidFill>
                  <a:schemeClr val="tx1"/>
                </a:solidFill>
                <a:latin typeface="+mn-lt"/>
                <a:ea typeface="+mn-ea"/>
                <a:cs typeface="+mn-cs"/>
              </a:defRPr>
            </a:lvl5pPr>
            <a:lvl6pPr marL="3520440" indent="-320040" algn="l" defTabSz="1280160" rtl="0" eaLnBrk="1" latinLnBrk="0" hangingPunct="1">
              <a:spcBef>
                <a:spcPct val="20000"/>
              </a:spcBef>
              <a:buFont typeface="Arial" panose="020B0604020202020204" pitchFamily="34" charset="0"/>
              <a:buChar char="•"/>
              <a:defRPr kumimoji="1" sz="2200" kern="1200">
                <a:solidFill>
                  <a:schemeClr val="tx1"/>
                </a:solidFill>
                <a:latin typeface="+mn-lt"/>
                <a:ea typeface="+mn-ea"/>
                <a:cs typeface="+mn-cs"/>
              </a:defRPr>
            </a:lvl6pPr>
            <a:lvl7pPr marL="4160520" indent="-320040" algn="l" defTabSz="1280160" rtl="0" eaLnBrk="1" latinLnBrk="0" hangingPunct="1">
              <a:spcBef>
                <a:spcPct val="20000"/>
              </a:spcBef>
              <a:buFont typeface="Arial" panose="020B0604020202020204" pitchFamily="34" charset="0"/>
              <a:buChar char="•"/>
              <a:defRPr kumimoji="1" sz="2200" kern="1200">
                <a:solidFill>
                  <a:schemeClr val="tx1"/>
                </a:solidFill>
                <a:latin typeface="+mn-lt"/>
                <a:ea typeface="+mn-ea"/>
                <a:cs typeface="+mn-cs"/>
              </a:defRPr>
            </a:lvl7pPr>
            <a:lvl8pPr marL="4800600" indent="-320040" algn="l" defTabSz="1280160" rtl="0" eaLnBrk="1" latinLnBrk="0" hangingPunct="1">
              <a:spcBef>
                <a:spcPct val="20000"/>
              </a:spcBef>
              <a:buFont typeface="Arial" panose="020B0604020202020204" pitchFamily="34" charset="0"/>
              <a:buChar char="•"/>
              <a:defRPr kumimoji="1" sz="2200" kern="1200">
                <a:solidFill>
                  <a:schemeClr val="tx1"/>
                </a:solidFill>
                <a:latin typeface="+mn-lt"/>
                <a:ea typeface="+mn-ea"/>
                <a:cs typeface="+mn-cs"/>
              </a:defRPr>
            </a:lvl8pPr>
            <a:lvl9pPr marL="5440680" indent="-320040" algn="l" defTabSz="1280160" rtl="0" eaLnBrk="1" latinLnBrk="0" hangingPunct="1">
              <a:spcBef>
                <a:spcPct val="20000"/>
              </a:spcBef>
              <a:buFont typeface="Arial" panose="020B0604020202020204" pitchFamily="34" charset="0"/>
              <a:buChar char="•"/>
              <a:defRPr kumimoji="1" sz="2200" kern="1200">
                <a:solidFill>
                  <a:schemeClr val="tx1"/>
                </a:solidFill>
                <a:latin typeface="+mn-lt"/>
                <a:ea typeface="+mn-ea"/>
                <a:cs typeface="+mn-cs"/>
              </a:defRPr>
            </a:lvl9pPr>
          </a:lstStyle>
          <a:p>
            <a:pPr marL="0" marR="0" lvl="0" indent="0" algn="l" defTabSz="1280160" rtl="0" eaLnBrk="1" fontAlgn="auto" latinLnBrk="0" hangingPunct="1">
              <a:lnSpc>
                <a:spcPct val="100000"/>
              </a:lnSpc>
              <a:spcBef>
                <a:spcPct val="20000"/>
              </a:spcBef>
              <a:spcAft>
                <a:spcPts val="0"/>
              </a:spcAft>
              <a:buClrTx/>
              <a:buSzTx/>
              <a:buFont typeface="Arial" panose="020B0604020202020204" pitchFamily="34" charset="0"/>
              <a:buNone/>
              <a:tabLst/>
              <a:defRPr/>
            </a:pPr>
            <a:r>
              <a:rPr kumimoji="1" lang="ja-JP" altLang="en-US" sz="700" b="1" i="0" u="none" strike="noStrike" kern="120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mn-cs"/>
              </a:rPr>
              <a:t>：重点対策地区</a:t>
            </a:r>
            <a:endParaRPr kumimoji="1" lang="en-US" altLang="ja-JP" sz="700" b="1" i="0" u="none" strike="noStrike" kern="120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mn-cs"/>
            </a:endParaRPr>
          </a:p>
        </p:txBody>
      </p:sp>
      <p:sp>
        <p:nvSpPr>
          <p:cNvPr id="72" name="角丸四角形 71"/>
          <p:cNvSpPr/>
          <p:nvPr/>
        </p:nvSpPr>
        <p:spPr>
          <a:xfrm>
            <a:off x="4819774" y="6114010"/>
            <a:ext cx="255600" cy="116637"/>
          </a:xfrm>
          <a:prstGeom prst="roundRect">
            <a:avLst>
              <a:gd name="adj" fmla="val 0"/>
            </a:avLst>
          </a:prstGeom>
          <a:pattFill prst="openDmnd">
            <a:fgClr>
              <a:schemeClr val="tx1"/>
            </a:fgClr>
            <a:bgClr>
              <a:srgbClr val="BFD789"/>
            </a:bgClr>
          </a:pattFill>
          <a:ln w="12700" cmpd="sng">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endParaRPr>
          </a:p>
        </p:txBody>
      </p:sp>
      <p:sp>
        <p:nvSpPr>
          <p:cNvPr id="76" name="Rectangle 2"/>
          <p:cNvSpPr txBox="1">
            <a:spLocks noChangeArrowheads="1"/>
          </p:cNvSpPr>
          <p:nvPr/>
        </p:nvSpPr>
        <p:spPr>
          <a:xfrm>
            <a:off x="36966" y="3921873"/>
            <a:ext cx="1508838" cy="188119"/>
          </a:xfrm>
          <a:prstGeom prst="rect">
            <a:avLst/>
          </a:prstGeom>
          <a:solidFill>
            <a:srgbClr val="0070C0"/>
          </a:solidFill>
          <a:ln w="6350">
            <a:solidFill>
              <a:schemeClr val="tx1"/>
            </a:solidFill>
          </a:ln>
        </p:spPr>
        <p:txBody>
          <a:bodyPr wrap="square" lIns="36000" tIns="36000" rIns="36000" bIns="36000" anchor="ctr" anchorCtr="0">
            <a:spAutoFit/>
          </a:bodyPr>
          <a:lstStyle>
            <a:lvl1pPr algn="ctr" rtl="0" fontAlgn="base">
              <a:spcBef>
                <a:spcPct val="0"/>
              </a:spcBef>
              <a:spcAft>
                <a:spcPct val="0"/>
              </a:spcAft>
              <a:defRPr kumimoji="1" sz="3200">
                <a:solidFill>
                  <a:schemeClr val="tx2"/>
                </a:solidFill>
                <a:latin typeface="+mj-lt"/>
                <a:ea typeface="+mj-ea"/>
                <a:cs typeface="+mj-cs"/>
              </a:defRPr>
            </a:lvl1pPr>
            <a:lvl2pPr algn="ctr" rtl="0" fontAlgn="base">
              <a:spcBef>
                <a:spcPct val="0"/>
              </a:spcBef>
              <a:spcAft>
                <a:spcPct val="0"/>
              </a:spcAft>
              <a:defRPr kumimoji="1" sz="3200">
                <a:solidFill>
                  <a:schemeClr val="tx2"/>
                </a:solidFill>
                <a:latin typeface="Arial" charset="0"/>
                <a:ea typeface="ＭＳ Ｐゴシック" pitchFamily="50" charset="-128"/>
              </a:defRPr>
            </a:lvl2pPr>
            <a:lvl3pPr algn="ctr" rtl="0" fontAlgn="base">
              <a:spcBef>
                <a:spcPct val="0"/>
              </a:spcBef>
              <a:spcAft>
                <a:spcPct val="0"/>
              </a:spcAft>
              <a:defRPr kumimoji="1" sz="3200">
                <a:solidFill>
                  <a:schemeClr val="tx2"/>
                </a:solidFill>
                <a:latin typeface="Arial" charset="0"/>
                <a:ea typeface="ＭＳ Ｐゴシック" pitchFamily="50" charset="-128"/>
              </a:defRPr>
            </a:lvl3pPr>
            <a:lvl4pPr algn="ctr" rtl="0" fontAlgn="base">
              <a:spcBef>
                <a:spcPct val="0"/>
              </a:spcBef>
              <a:spcAft>
                <a:spcPct val="0"/>
              </a:spcAft>
              <a:defRPr kumimoji="1" sz="3200">
                <a:solidFill>
                  <a:schemeClr val="tx2"/>
                </a:solidFill>
                <a:latin typeface="Arial" charset="0"/>
                <a:ea typeface="ＭＳ Ｐゴシック" pitchFamily="50" charset="-128"/>
              </a:defRPr>
            </a:lvl4pPr>
            <a:lvl5pPr algn="ctr" rtl="0" fontAlgn="base">
              <a:spcBef>
                <a:spcPct val="0"/>
              </a:spcBef>
              <a:spcAft>
                <a:spcPct val="0"/>
              </a:spcAft>
              <a:defRPr kumimoji="1" sz="3200">
                <a:solidFill>
                  <a:schemeClr val="tx2"/>
                </a:solidFill>
                <a:latin typeface="Arial" charset="0"/>
                <a:ea typeface="ＭＳ Ｐゴシック" pitchFamily="50" charset="-128"/>
              </a:defRPr>
            </a:lvl5pPr>
            <a:lvl6pPr marL="457200" algn="ctr" rtl="0" fontAlgn="base">
              <a:spcBef>
                <a:spcPct val="0"/>
              </a:spcBef>
              <a:spcAft>
                <a:spcPct val="0"/>
              </a:spcAft>
              <a:defRPr kumimoji="1" sz="3200">
                <a:solidFill>
                  <a:schemeClr val="tx2"/>
                </a:solidFill>
                <a:latin typeface="Arial" charset="0"/>
                <a:ea typeface="ＭＳ Ｐゴシック" pitchFamily="50" charset="-128"/>
              </a:defRPr>
            </a:lvl6pPr>
            <a:lvl7pPr marL="914400" algn="ctr" rtl="0" fontAlgn="base">
              <a:spcBef>
                <a:spcPct val="0"/>
              </a:spcBef>
              <a:spcAft>
                <a:spcPct val="0"/>
              </a:spcAft>
              <a:defRPr kumimoji="1" sz="3200">
                <a:solidFill>
                  <a:schemeClr val="tx2"/>
                </a:solidFill>
                <a:latin typeface="Arial" charset="0"/>
                <a:ea typeface="ＭＳ Ｐゴシック" pitchFamily="50" charset="-128"/>
              </a:defRPr>
            </a:lvl7pPr>
            <a:lvl8pPr marL="1371600" algn="ctr" rtl="0" fontAlgn="base">
              <a:spcBef>
                <a:spcPct val="0"/>
              </a:spcBef>
              <a:spcAft>
                <a:spcPct val="0"/>
              </a:spcAft>
              <a:defRPr kumimoji="1" sz="3200">
                <a:solidFill>
                  <a:schemeClr val="tx2"/>
                </a:solidFill>
                <a:latin typeface="Arial" charset="0"/>
                <a:ea typeface="ＭＳ Ｐゴシック" pitchFamily="50" charset="-128"/>
              </a:defRPr>
            </a:lvl8pPr>
            <a:lvl9pPr marL="1828800" algn="ctr" rtl="0" fontAlgn="base">
              <a:spcBef>
                <a:spcPct val="0"/>
              </a:spcBef>
              <a:spcAft>
                <a:spcPct val="0"/>
              </a:spcAft>
              <a:defRPr kumimoji="1" sz="3200">
                <a:solidFill>
                  <a:schemeClr val="tx2"/>
                </a:solidFill>
                <a:latin typeface="Arial" charset="0"/>
                <a:ea typeface="ＭＳ Ｐゴシック" pitchFamily="50"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750" b="1" i="0" u="none" strike="noStrike" kern="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rPr>
              <a:t>不燃領域率・地区内閉塞度の目標</a:t>
            </a:r>
          </a:p>
        </p:txBody>
      </p:sp>
      <p:sp>
        <p:nvSpPr>
          <p:cNvPr id="77" name="Rectangle 2"/>
          <p:cNvSpPr txBox="1">
            <a:spLocks noChangeArrowheads="1"/>
          </p:cNvSpPr>
          <p:nvPr/>
        </p:nvSpPr>
        <p:spPr>
          <a:xfrm>
            <a:off x="38182" y="5570759"/>
            <a:ext cx="1508838" cy="188119"/>
          </a:xfrm>
          <a:prstGeom prst="rect">
            <a:avLst/>
          </a:prstGeom>
          <a:solidFill>
            <a:srgbClr val="0070C0"/>
          </a:solidFill>
          <a:ln w="6350">
            <a:solidFill>
              <a:schemeClr val="tx1"/>
            </a:solidFill>
          </a:ln>
        </p:spPr>
        <p:txBody>
          <a:bodyPr wrap="square" lIns="36000" tIns="36000" rIns="36000" bIns="36000" anchor="ctr" anchorCtr="0">
            <a:spAutoFit/>
          </a:bodyPr>
          <a:lstStyle>
            <a:lvl1pPr algn="ctr" rtl="0" fontAlgn="base">
              <a:spcBef>
                <a:spcPct val="0"/>
              </a:spcBef>
              <a:spcAft>
                <a:spcPct val="0"/>
              </a:spcAft>
              <a:defRPr kumimoji="1" sz="3200">
                <a:solidFill>
                  <a:schemeClr val="tx2"/>
                </a:solidFill>
                <a:latin typeface="+mj-lt"/>
                <a:ea typeface="+mj-ea"/>
                <a:cs typeface="+mj-cs"/>
              </a:defRPr>
            </a:lvl1pPr>
            <a:lvl2pPr algn="ctr" rtl="0" fontAlgn="base">
              <a:spcBef>
                <a:spcPct val="0"/>
              </a:spcBef>
              <a:spcAft>
                <a:spcPct val="0"/>
              </a:spcAft>
              <a:defRPr kumimoji="1" sz="3200">
                <a:solidFill>
                  <a:schemeClr val="tx2"/>
                </a:solidFill>
                <a:latin typeface="Arial" charset="0"/>
                <a:ea typeface="ＭＳ Ｐゴシック" pitchFamily="50" charset="-128"/>
              </a:defRPr>
            </a:lvl2pPr>
            <a:lvl3pPr algn="ctr" rtl="0" fontAlgn="base">
              <a:spcBef>
                <a:spcPct val="0"/>
              </a:spcBef>
              <a:spcAft>
                <a:spcPct val="0"/>
              </a:spcAft>
              <a:defRPr kumimoji="1" sz="3200">
                <a:solidFill>
                  <a:schemeClr val="tx2"/>
                </a:solidFill>
                <a:latin typeface="Arial" charset="0"/>
                <a:ea typeface="ＭＳ Ｐゴシック" pitchFamily="50" charset="-128"/>
              </a:defRPr>
            </a:lvl3pPr>
            <a:lvl4pPr algn="ctr" rtl="0" fontAlgn="base">
              <a:spcBef>
                <a:spcPct val="0"/>
              </a:spcBef>
              <a:spcAft>
                <a:spcPct val="0"/>
              </a:spcAft>
              <a:defRPr kumimoji="1" sz="3200">
                <a:solidFill>
                  <a:schemeClr val="tx2"/>
                </a:solidFill>
                <a:latin typeface="Arial" charset="0"/>
                <a:ea typeface="ＭＳ Ｐゴシック" pitchFamily="50" charset="-128"/>
              </a:defRPr>
            </a:lvl4pPr>
            <a:lvl5pPr algn="ctr" rtl="0" fontAlgn="base">
              <a:spcBef>
                <a:spcPct val="0"/>
              </a:spcBef>
              <a:spcAft>
                <a:spcPct val="0"/>
              </a:spcAft>
              <a:defRPr kumimoji="1" sz="3200">
                <a:solidFill>
                  <a:schemeClr val="tx2"/>
                </a:solidFill>
                <a:latin typeface="Arial" charset="0"/>
                <a:ea typeface="ＭＳ Ｐゴシック" pitchFamily="50" charset="-128"/>
              </a:defRPr>
            </a:lvl5pPr>
            <a:lvl6pPr marL="457200" algn="ctr" rtl="0" fontAlgn="base">
              <a:spcBef>
                <a:spcPct val="0"/>
              </a:spcBef>
              <a:spcAft>
                <a:spcPct val="0"/>
              </a:spcAft>
              <a:defRPr kumimoji="1" sz="3200">
                <a:solidFill>
                  <a:schemeClr val="tx2"/>
                </a:solidFill>
                <a:latin typeface="Arial" charset="0"/>
                <a:ea typeface="ＭＳ Ｐゴシック" pitchFamily="50" charset="-128"/>
              </a:defRPr>
            </a:lvl6pPr>
            <a:lvl7pPr marL="914400" algn="ctr" rtl="0" fontAlgn="base">
              <a:spcBef>
                <a:spcPct val="0"/>
              </a:spcBef>
              <a:spcAft>
                <a:spcPct val="0"/>
              </a:spcAft>
              <a:defRPr kumimoji="1" sz="3200">
                <a:solidFill>
                  <a:schemeClr val="tx2"/>
                </a:solidFill>
                <a:latin typeface="Arial" charset="0"/>
                <a:ea typeface="ＭＳ Ｐゴシック" pitchFamily="50" charset="-128"/>
              </a:defRPr>
            </a:lvl7pPr>
            <a:lvl8pPr marL="1371600" algn="ctr" rtl="0" fontAlgn="base">
              <a:spcBef>
                <a:spcPct val="0"/>
              </a:spcBef>
              <a:spcAft>
                <a:spcPct val="0"/>
              </a:spcAft>
              <a:defRPr kumimoji="1" sz="3200">
                <a:solidFill>
                  <a:schemeClr val="tx2"/>
                </a:solidFill>
                <a:latin typeface="Arial" charset="0"/>
                <a:ea typeface="ＭＳ Ｐゴシック" pitchFamily="50" charset="-128"/>
              </a:defRPr>
            </a:lvl8pPr>
            <a:lvl9pPr marL="1828800" algn="ctr" rtl="0" fontAlgn="base">
              <a:spcBef>
                <a:spcPct val="0"/>
              </a:spcBef>
              <a:spcAft>
                <a:spcPct val="0"/>
              </a:spcAft>
              <a:defRPr kumimoji="1" sz="3200">
                <a:solidFill>
                  <a:schemeClr val="tx2"/>
                </a:solidFill>
                <a:latin typeface="Arial" charset="0"/>
                <a:ea typeface="ＭＳ Ｐゴシック" pitchFamily="50"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750" b="1" i="0" u="none" strike="noStrike" kern="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rPr>
              <a:t>防災骨格形成率の目標</a:t>
            </a:r>
          </a:p>
        </p:txBody>
      </p:sp>
      <p:grpSp>
        <p:nvGrpSpPr>
          <p:cNvPr id="4" name="グループ化 3"/>
          <p:cNvGrpSpPr/>
          <p:nvPr/>
        </p:nvGrpSpPr>
        <p:grpSpPr>
          <a:xfrm>
            <a:off x="5078954" y="6121643"/>
            <a:ext cx="1563315" cy="276037"/>
            <a:chOff x="5078954" y="6121643"/>
            <a:chExt cx="1563315" cy="276037"/>
          </a:xfrm>
        </p:grpSpPr>
        <p:sp>
          <p:nvSpPr>
            <p:cNvPr id="73" name="コンテンツ プレースホルダー 3"/>
            <p:cNvSpPr txBox="1">
              <a:spLocks/>
            </p:cNvSpPr>
            <p:nvPr/>
          </p:nvSpPr>
          <p:spPr>
            <a:xfrm>
              <a:off x="5078954" y="6121643"/>
              <a:ext cx="1563315" cy="107722"/>
            </a:xfrm>
            <a:prstGeom prst="rect">
              <a:avLst/>
            </a:prstGeom>
            <a:noFill/>
          </p:spPr>
          <p:txBody>
            <a:bodyPr vert="horz" wrap="square" lIns="0" tIns="0" rIns="0" bIns="0" rtlCol="0">
              <a:spAutoFit/>
            </a:bodyPr>
            <a:lstStyle>
              <a:lvl1pPr marL="480060" indent="-480060" algn="l" defTabSz="1280160" rtl="0" eaLnBrk="1" latinLnBrk="0" hangingPunct="1">
                <a:spcBef>
                  <a:spcPct val="20000"/>
                </a:spcBef>
                <a:buFont typeface="Arial" panose="020B0604020202020204" pitchFamily="34" charset="0"/>
                <a:buChar char="•"/>
                <a:defRPr kumimoji="1" sz="3400" kern="1200">
                  <a:solidFill>
                    <a:schemeClr val="tx1"/>
                  </a:solidFill>
                  <a:latin typeface="+mn-lt"/>
                  <a:ea typeface="+mn-ea"/>
                  <a:cs typeface="+mn-cs"/>
                </a:defRPr>
              </a:lvl1pPr>
              <a:lvl2pPr marL="1040130" indent="-400050" algn="l" defTabSz="1280160" rtl="0" eaLnBrk="1" latinLnBrk="0" hangingPunct="1">
                <a:spcBef>
                  <a:spcPct val="20000"/>
                </a:spcBef>
                <a:buFont typeface="Arial" panose="020B0604020202020204" pitchFamily="34" charset="0"/>
                <a:buChar char="–"/>
                <a:defRPr kumimoji="1" sz="2800" kern="1200">
                  <a:solidFill>
                    <a:schemeClr val="tx1"/>
                  </a:solidFill>
                  <a:latin typeface="+mn-lt"/>
                  <a:ea typeface="+mn-ea"/>
                  <a:cs typeface="+mn-cs"/>
                </a:defRPr>
              </a:lvl2pPr>
              <a:lvl3pPr marL="1600200" indent="-320040" algn="l" defTabSz="1280160" rtl="0" eaLnBrk="1" latinLnBrk="0" hangingPunct="1">
                <a:spcBef>
                  <a:spcPct val="20000"/>
                </a:spcBef>
                <a:buFont typeface="Arial" panose="020B0604020202020204" pitchFamily="34" charset="0"/>
                <a:buChar char="•"/>
                <a:defRPr kumimoji="1" sz="2500" kern="1200">
                  <a:solidFill>
                    <a:schemeClr val="tx1"/>
                  </a:solidFill>
                  <a:latin typeface="+mn-lt"/>
                  <a:ea typeface="+mn-ea"/>
                  <a:cs typeface="+mn-cs"/>
                </a:defRPr>
              </a:lvl3pPr>
              <a:lvl4pPr marL="2240280" indent="-320040" algn="l" defTabSz="1280160" rtl="0" eaLnBrk="1" latinLnBrk="0" hangingPunct="1">
                <a:spcBef>
                  <a:spcPct val="20000"/>
                </a:spcBef>
                <a:buFont typeface="Arial" panose="020B0604020202020204" pitchFamily="34" charset="0"/>
                <a:buChar char="–"/>
                <a:defRPr kumimoji="1" sz="2200" kern="1200">
                  <a:solidFill>
                    <a:schemeClr val="tx1"/>
                  </a:solidFill>
                  <a:latin typeface="+mn-lt"/>
                  <a:ea typeface="+mn-ea"/>
                  <a:cs typeface="+mn-cs"/>
                </a:defRPr>
              </a:lvl4pPr>
              <a:lvl5pPr marL="2880360" indent="-320040" algn="l" defTabSz="1280160" rtl="0" eaLnBrk="1" latinLnBrk="0" hangingPunct="1">
                <a:spcBef>
                  <a:spcPct val="20000"/>
                </a:spcBef>
                <a:buFont typeface="Arial" panose="020B0604020202020204" pitchFamily="34" charset="0"/>
                <a:buChar char="»"/>
                <a:defRPr kumimoji="1" sz="2200" kern="1200">
                  <a:solidFill>
                    <a:schemeClr val="tx1"/>
                  </a:solidFill>
                  <a:latin typeface="+mn-lt"/>
                  <a:ea typeface="+mn-ea"/>
                  <a:cs typeface="+mn-cs"/>
                </a:defRPr>
              </a:lvl5pPr>
              <a:lvl6pPr marL="3520440" indent="-320040" algn="l" defTabSz="1280160" rtl="0" eaLnBrk="1" latinLnBrk="0" hangingPunct="1">
                <a:spcBef>
                  <a:spcPct val="20000"/>
                </a:spcBef>
                <a:buFont typeface="Arial" panose="020B0604020202020204" pitchFamily="34" charset="0"/>
                <a:buChar char="•"/>
                <a:defRPr kumimoji="1" sz="2200" kern="1200">
                  <a:solidFill>
                    <a:schemeClr val="tx1"/>
                  </a:solidFill>
                  <a:latin typeface="+mn-lt"/>
                  <a:ea typeface="+mn-ea"/>
                  <a:cs typeface="+mn-cs"/>
                </a:defRPr>
              </a:lvl6pPr>
              <a:lvl7pPr marL="4160520" indent="-320040" algn="l" defTabSz="1280160" rtl="0" eaLnBrk="1" latinLnBrk="0" hangingPunct="1">
                <a:spcBef>
                  <a:spcPct val="20000"/>
                </a:spcBef>
                <a:buFont typeface="Arial" panose="020B0604020202020204" pitchFamily="34" charset="0"/>
                <a:buChar char="•"/>
                <a:defRPr kumimoji="1" sz="2200" kern="1200">
                  <a:solidFill>
                    <a:schemeClr val="tx1"/>
                  </a:solidFill>
                  <a:latin typeface="+mn-lt"/>
                  <a:ea typeface="+mn-ea"/>
                  <a:cs typeface="+mn-cs"/>
                </a:defRPr>
              </a:lvl7pPr>
              <a:lvl8pPr marL="4800600" indent="-320040" algn="l" defTabSz="1280160" rtl="0" eaLnBrk="1" latinLnBrk="0" hangingPunct="1">
                <a:spcBef>
                  <a:spcPct val="20000"/>
                </a:spcBef>
                <a:buFont typeface="Arial" panose="020B0604020202020204" pitchFamily="34" charset="0"/>
                <a:buChar char="•"/>
                <a:defRPr kumimoji="1" sz="2200" kern="1200">
                  <a:solidFill>
                    <a:schemeClr val="tx1"/>
                  </a:solidFill>
                  <a:latin typeface="+mn-lt"/>
                  <a:ea typeface="+mn-ea"/>
                  <a:cs typeface="+mn-cs"/>
                </a:defRPr>
              </a:lvl8pPr>
              <a:lvl9pPr marL="5440680" indent="-320040" algn="l" defTabSz="1280160" rtl="0" eaLnBrk="1" latinLnBrk="0" hangingPunct="1">
                <a:spcBef>
                  <a:spcPct val="20000"/>
                </a:spcBef>
                <a:buFont typeface="Arial" panose="020B0604020202020204" pitchFamily="34" charset="0"/>
                <a:buChar char="•"/>
                <a:defRPr kumimoji="1" sz="2200" kern="1200">
                  <a:solidFill>
                    <a:schemeClr val="tx1"/>
                  </a:solidFill>
                  <a:latin typeface="+mn-lt"/>
                  <a:ea typeface="+mn-ea"/>
                  <a:cs typeface="+mn-cs"/>
                </a:defRPr>
              </a:lvl9pPr>
            </a:lstStyle>
            <a:p>
              <a:pPr marL="0" marR="0" lvl="0" indent="0" algn="l" defTabSz="1280160" rtl="0" eaLnBrk="1" fontAlgn="auto" latinLnBrk="0" hangingPunct="1">
                <a:lnSpc>
                  <a:spcPct val="100000"/>
                </a:lnSpc>
                <a:spcBef>
                  <a:spcPct val="20000"/>
                </a:spcBef>
                <a:spcAft>
                  <a:spcPts val="0"/>
                </a:spcAft>
                <a:buClrTx/>
                <a:buSzTx/>
                <a:buFont typeface="Arial" panose="020B0604020202020204" pitchFamily="34" charset="0"/>
                <a:buNone/>
                <a:tabLst/>
                <a:defRPr/>
              </a:pPr>
              <a:r>
                <a:rPr kumimoji="1" lang="ja-JP" altLang="en-US" sz="700" b="1" i="0" u="none" strike="noStrike" kern="120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mn-cs"/>
                </a:rPr>
                <a:t>：</a:t>
              </a:r>
              <a:r>
                <a:rPr kumimoji="1" lang="en-US" altLang="ja-JP" sz="700" b="1" i="0" u="none" strike="noStrike" kern="120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mn-cs"/>
                </a:rPr>
                <a:t>2020</a:t>
              </a:r>
              <a:r>
                <a:rPr kumimoji="1" lang="ja-JP" altLang="en-US" sz="700" b="1" i="0" u="none" strike="noStrike" kern="120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mn-cs"/>
                </a:rPr>
                <a:t>年度末までに２指標を達成した     　　　　　　                                             </a:t>
              </a:r>
              <a:endParaRPr kumimoji="1" lang="en-US" altLang="ja-JP" sz="700" b="1" i="0" u="none" strike="noStrike" kern="120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mn-cs"/>
              </a:endParaRPr>
            </a:p>
          </p:txBody>
        </p:sp>
        <p:sp>
          <p:nvSpPr>
            <p:cNvPr id="3" name="正方形/長方形 2"/>
            <p:cNvSpPr/>
            <p:nvPr/>
          </p:nvSpPr>
          <p:spPr>
            <a:xfrm>
              <a:off x="5082406" y="6197625"/>
              <a:ext cx="902811" cy="200055"/>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700" b="1" i="0" u="none" strike="noStrike" kern="120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mn-cs"/>
                </a:rPr>
                <a:t>防災街区</a:t>
              </a:r>
              <a:r>
                <a:rPr kumimoji="1" lang="en-US" altLang="ja-JP" sz="700" b="1" i="0" u="none" strike="noStrike" kern="120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mn-cs"/>
                </a:rPr>
                <a:t>(692ha</a:t>
              </a:r>
              <a:r>
                <a:rPr kumimoji="1" lang="ja-JP" altLang="en-US" sz="700" b="1" i="0" u="none" strike="noStrike" kern="120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mn-cs"/>
                </a:rPr>
                <a:t>）</a:t>
              </a:r>
              <a:endParaRPr kumimoji="1" lang="en-US" altLang="ja-JP" sz="700" b="1" i="0" u="none" strike="noStrike" kern="120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mn-cs"/>
              </a:endParaRPr>
            </a:p>
          </p:txBody>
        </p:sp>
      </p:grpSp>
      <p:sp>
        <p:nvSpPr>
          <p:cNvPr id="6" name="スライド番号プレースホルダー 5"/>
          <p:cNvSpPr>
            <a:spLocks noGrp="1"/>
          </p:cNvSpPr>
          <p:nvPr>
            <p:ph type="sldNum" sz="quarter" idx="12"/>
          </p:nvPr>
        </p:nvSpPr>
        <p:spPr/>
        <p:txBody>
          <a:bodyPr/>
          <a:lstStyle/>
          <a:p>
            <a:fld id="{CCEC3038-1CF1-4B63-9920-55248DCFBA97}" type="slidenum">
              <a:rPr kumimoji="1" lang="ja-JP" altLang="en-US" smtClean="0"/>
              <a:pPr/>
              <a:t>359</a:t>
            </a:fld>
            <a:endParaRPr kumimoji="1" lang="ja-JP" altLang="en-US" dirty="0"/>
          </a:p>
        </p:txBody>
      </p:sp>
    </p:spTree>
    <p:extLst>
      <p:ext uri="{BB962C8B-B14F-4D97-AF65-F5344CB8AC3E}">
        <p14:creationId xmlns:p14="http://schemas.microsoft.com/office/powerpoint/2010/main" val="494885358"/>
      </p:ext>
    </p:extLst>
  </p:cSld>
  <p:clrMapOvr>
    <a:masterClrMapping/>
  </p:clrMapOvr>
</p:sld>
</file>

<file path=ppt/slides/slide3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正方形/長方形 2"/>
          <p:cNvSpPr/>
          <p:nvPr/>
        </p:nvSpPr>
        <p:spPr>
          <a:xfrm>
            <a:off x="5698444" y="4323859"/>
            <a:ext cx="1656184" cy="1121365"/>
          </a:xfrm>
          <a:prstGeom prst="rect">
            <a:avLst/>
          </a:prstGeom>
          <a:solidFill>
            <a:srgbClr val="5AFBF8">
              <a:alpha val="50196"/>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2" name="正方形/長方形 1"/>
          <p:cNvSpPr/>
          <p:nvPr/>
        </p:nvSpPr>
        <p:spPr>
          <a:xfrm>
            <a:off x="7380312" y="1005840"/>
            <a:ext cx="1666504" cy="5303480"/>
          </a:xfrm>
          <a:prstGeom prst="rect">
            <a:avLst/>
          </a:prstGeom>
          <a:solidFill>
            <a:srgbClr val="5AFBF8">
              <a:alpha val="50196"/>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graphicFrame>
        <p:nvGraphicFramePr>
          <p:cNvPr id="6" name="表 5"/>
          <p:cNvGraphicFramePr>
            <a:graphicFrameLocks noGrp="1"/>
          </p:cNvGraphicFramePr>
          <p:nvPr>
            <p:extLst>
              <p:ext uri="{D42A27DB-BD31-4B8C-83A1-F6EECF244321}">
                <p14:modId xmlns:p14="http://schemas.microsoft.com/office/powerpoint/2010/main" val="3636207982"/>
              </p:ext>
            </p:extLst>
          </p:nvPr>
        </p:nvGraphicFramePr>
        <p:xfrm>
          <a:off x="2350072" y="476672"/>
          <a:ext cx="6696744" cy="5982789"/>
        </p:xfrm>
        <a:graphic>
          <a:graphicData uri="http://schemas.openxmlformats.org/drawingml/2006/table">
            <a:tbl>
              <a:tblPr firstRow="1">
                <a:tableStyleId>{ED083AE6-46FA-4A59-8FB0-9F97EB10719F}</a:tableStyleId>
              </a:tblPr>
              <a:tblGrid>
                <a:gridCol w="1674186">
                  <a:extLst>
                    <a:ext uri="{9D8B030D-6E8A-4147-A177-3AD203B41FA5}">
                      <a16:colId xmlns:a16="http://schemas.microsoft.com/office/drawing/2014/main" val="20000"/>
                    </a:ext>
                  </a:extLst>
                </a:gridCol>
                <a:gridCol w="1674186">
                  <a:extLst>
                    <a:ext uri="{9D8B030D-6E8A-4147-A177-3AD203B41FA5}">
                      <a16:colId xmlns:a16="http://schemas.microsoft.com/office/drawing/2014/main" val="20001"/>
                    </a:ext>
                  </a:extLst>
                </a:gridCol>
                <a:gridCol w="1674186">
                  <a:extLst>
                    <a:ext uri="{9D8B030D-6E8A-4147-A177-3AD203B41FA5}">
                      <a16:colId xmlns:a16="http://schemas.microsoft.com/office/drawing/2014/main" val="20002"/>
                    </a:ext>
                  </a:extLst>
                </a:gridCol>
                <a:gridCol w="1674186">
                  <a:extLst>
                    <a:ext uri="{9D8B030D-6E8A-4147-A177-3AD203B41FA5}">
                      <a16:colId xmlns:a16="http://schemas.microsoft.com/office/drawing/2014/main" val="20003"/>
                    </a:ext>
                  </a:extLst>
                </a:gridCol>
              </a:tblGrid>
              <a:tr h="526869">
                <a:tc>
                  <a:txBody>
                    <a:bodyPr/>
                    <a:lstStyle/>
                    <a:p>
                      <a:pPr algn="ctr"/>
                      <a:r>
                        <a:rPr kumimoji="1" lang="ja-JP" altLang="en-US" sz="1400" dirty="0">
                          <a:solidFill>
                            <a:schemeClr val="bg1"/>
                          </a:solidFill>
                        </a:rPr>
                        <a:t>改革前の課題</a:t>
                      </a:r>
                      <a:endParaRPr kumimoji="1" lang="en-US" altLang="ja-JP" sz="1400" dirty="0">
                        <a:solidFill>
                          <a:schemeClr val="bg1"/>
                        </a:solidFill>
                      </a:endParaRPr>
                    </a:p>
                    <a:p>
                      <a:pPr algn="ctr"/>
                      <a:r>
                        <a:rPr kumimoji="1" lang="ja-JP" altLang="en-US" sz="1400" dirty="0">
                          <a:solidFill>
                            <a:schemeClr val="bg1"/>
                          </a:solidFill>
                        </a:rPr>
                        <a:t>（</a:t>
                      </a:r>
                      <a:r>
                        <a:rPr kumimoji="1" lang="en-US" altLang="ja-JP" sz="1400" dirty="0">
                          <a:solidFill>
                            <a:schemeClr val="bg1"/>
                          </a:solidFill>
                        </a:rPr>
                        <a:t>Why</a:t>
                      </a:r>
                      <a:r>
                        <a:rPr kumimoji="1" lang="ja-JP" altLang="en-US" sz="1400" dirty="0">
                          <a:solidFill>
                            <a:schemeClr val="bg1"/>
                          </a:solidFill>
                        </a:rPr>
                        <a:t>）</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70C0"/>
                    </a:solidFill>
                  </a:tcPr>
                </a:tc>
                <a:tc>
                  <a:txBody>
                    <a:bodyPr/>
                    <a:lstStyle/>
                    <a:p>
                      <a:pPr algn="ctr"/>
                      <a:r>
                        <a:rPr kumimoji="1" lang="ja-JP" altLang="en-US" sz="1400" dirty="0">
                          <a:solidFill>
                            <a:schemeClr val="bg1"/>
                          </a:solidFill>
                        </a:rPr>
                        <a:t>改革の方向性</a:t>
                      </a:r>
                      <a:endParaRPr kumimoji="1" lang="en-US" altLang="ja-JP" sz="1400" dirty="0">
                        <a:solidFill>
                          <a:schemeClr val="bg1"/>
                        </a:solidFill>
                      </a:endParaRPr>
                    </a:p>
                    <a:p>
                      <a:pPr algn="ctr"/>
                      <a:r>
                        <a:rPr kumimoji="1" lang="ja-JP" altLang="en-US" sz="1400" dirty="0">
                          <a:solidFill>
                            <a:schemeClr val="bg1"/>
                          </a:solidFill>
                        </a:rPr>
                        <a:t>（</a:t>
                      </a:r>
                      <a:r>
                        <a:rPr kumimoji="1" lang="en-US" altLang="ja-JP" sz="1400" dirty="0">
                          <a:solidFill>
                            <a:schemeClr val="bg1"/>
                          </a:solidFill>
                        </a:rPr>
                        <a:t>Vision)</a:t>
                      </a:r>
                      <a:endParaRPr kumimoji="1" lang="ja-JP" altLang="en-US" sz="1400" dirty="0">
                        <a:solidFill>
                          <a:schemeClr val="bg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70C0"/>
                    </a:solidFill>
                  </a:tcPr>
                </a:tc>
                <a:tc>
                  <a:txBody>
                    <a:bodyPr/>
                    <a:lstStyle/>
                    <a:p>
                      <a:pPr algn="ctr"/>
                      <a:r>
                        <a:rPr kumimoji="1" lang="ja-JP" altLang="en-US" sz="1400" dirty="0">
                          <a:solidFill>
                            <a:schemeClr val="bg1"/>
                          </a:solidFill>
                        </a:rPr>
                        <a:t>何をどう改革したか</a:t>
                      </a:r>
                      <a:endParaRPr kumimoji="1" lang="en-US" altLang="ja-JP" sz="1400" dirty="0">
                        <a:solidFill>
                          <a:schemeClr val="bg1"/>
                        </a:solidFill>
                      </a:endParaRPr>
                    </a:p>
                    <a:p>
                      <a:pPr algn="ctr"/>
                      <a:r>
                        <a:rPr kumimoji="1" lang="ja-JP" altLang="en-US" sz="1400" dirty="0">
                          <a:solidFill>
                            <a:schemeClr val="bg1"/>
                          </a:solidFill>
                        </a:rPr>
                        <a:t>（</a:t>
                      </a:r>
                      <a:r>
                        <a:rPr kumimoji="1" lang="en-US" altLang="ja-JP" sz="1400" dirty="0">
                          <a:solidFill>
                            <a:schemeClr val="bg1"/>
                          </a:solidFill>
                        </a:rPr>
                        <a:t>What</a:t>
                      </a:r>
                      <a:r>
                        <a:rPr kumimoji="1" lang="ja-JP" altLang="en-US" sz="1400" dirty="0">
                          <a:solidFill>
                            <a:schemeClr val="bg1"/>
                          </a:solidFill>
                        </a:rPr>
                        <a:t>）</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70C0"/>
                    </a:solidFill>
                  </a:tcPr>
                </a:tc>
                <a:tc>
                  <a:txBody>
                    <a:bodyPr/>
                    <a:lstStyle/>
                    <a:p>
                      <a:pPr algn="ctr"/>
                      <a:r>
                        <a:rPr kumimoji="1" lang="ja-JP" altLang="en-US" sz="1400" dirty="0">
                          <a:solidFill>
                            <a:schemeClr val="bg1"/>
                          </a:solidFill>
                        </a:rPr>
                        <a:t>主な成果</a:t>
                      </a:r>
                      <a:endParaRPr kumimoji="1" lang="en-US" altLang="ja-JP" sz="1400" dirty="0">
                        <a:solidFill>
                          <a:schemeClr val="bg1"/>
                        </a:solidFill>
                      </a:endParaRPr>
                    </a:p>
                    <a:p>
                      <a:pPr algn="ctr"/>
                      <a:r>
                        <a:rPr kumimoji="1" lang="ja-JP" altLang="en-US" sz="1400" dirty="0">
                          <a:solidFill>
                            <a:schemeClr val="bg1"/>
                          </a:solidFill>
                        </a:rPr>
                        <a:t>（</a:t>
                      </a:r>
                      <a:r>
                        <a:rPr kumimoji="1" lang="en-US" altLang="ja-JP" sz="1400" dirty="0">
                          <a:solidFill>
                            <a:schemeClr val="bg1"/>
                          </a:solidFill>
                        </a:rPr>
                        <a:t>Outcome</a:t>
                      </a:r>
                      <a:r>
                        <a:rPr kumimoji="1" lang="ja-JP" altLang="en-US" sz="1400" dirty="0">
                          <a:solidFill>
                            <a:schemeClr val="bg1"/>
                          </a:solidFill>
                        </a:rPr>
                        <a:t>）</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70C0"/>
                    </a:solidFill>
                  </a:tcPr>
                </a:tc>
                <a:extLst>
                  <a:ext uri="{0D108BD9-81ED-4DB2-BD59-A6C34878D82A}">
                    <a16:rowId xmlns:a16="http://schemas.microsoft.com/office/drawing/2014/main" val="10000"/>
                  </a:ext>
                </a:extLst>
              </a:tr>
              <a:tr h="5151151">
                <a:tc>
                  <a:txBody>
                    <a:bodyPr/>
                    <a:lstStyle/>
                    <a:p>
                      <a:r>
                        <a:rPr kumimoji="1" lang="ja-JP" altLang="en-US" sz="1100" kern="1200" baseline="0" dirty="0"/>
                        <a:t>・大阪の経済は長期にわたって低迷しており、大阪の成長・発展に向けて、</a:t>
                      </a:r>
                      <a:r>
                        <a:rPr kumimoji="1" lang="ja-JP" altLang="en-US" sz="1100" strike="noStrike" kern="1200" baseline="0" dirty="0"/>
                        <a:t>新しい</a:t>
                      </a:r>
                      <a:r>
                        <a:rPr kumimoji="1" lang="ja-JP" altLang="en-US" sz="1100" kern="1200" baseline="0" dirty="0"/>
                        <a:t>ビジネスプロジェクトが創出される環境の整備・充実が求められていた。</a:t>
                      </a:r>
                      <a:endParaRPr kumimoji="1" lang="en-US" altLang="ja-JP" sz="1100" kern="1200" baseline="0" dirty="0"/>
                    </a:p>
                    <a:p>
                      <a:endParaRPr kumimoji="1" lang="en-US" altLang="ja-JP" sz="1100" kern="1200" baseline="0" dirty="0"/>
                    </a:p>
                    <a:p>
                      <a:endParaRPr kumimoji="1" lang="en-US" altLang="ja-JP" sz="1100" kern="1200" baseline="0" dirty="0"/>
                    </a:p>
                    <a:p>
                      <a:r>
                        <a:rPr kumimoji="1" lang="ja-JP" altLang="en-US" sz="1100" kern="1200" baseline="0" dirty="0"/>
                        <a:t>	</a:t>
                      </a:r>
                    </a:p>
                    <a:p>
                      <a:endParaRPr kumimoji="1" lang="ja-JP" altLang="en-US" sz="1100" dirty="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a:r>
                        <a:rPr kumimoji="1" lang="ja-JP" altLang="en-US" sz="1100" dirty="0"/>
                        <a:t>・</a:t>
                      </a:r>
                      <a:r>
                        <a:rPr kumimoji="1" lang="en-US" altLang="ja-JP" sz="1100" dirty="0"/>
                        <a:t>2013</a:t>
                      </a:r>
                      <a:r>
                        <a:rPr kumimoji="1" lang="ja-JP" altLang="en-US" sz="1100" dirty="0"/>
                        <a:t>年に</a:t>
                      </a:r>
                      <a:r>
                        <a:rPr kumimoji="1" lang="ja-JP" altLang="en-US" sz="1100" dirty="0" err="1"/>
                        <a:t>ま</a:t>
                      </a:r>
                      <a:r>
                        <a:rPr kumimoji="1" lang="ja-JP" altLang="en-US" sz="1100" dirty="0"/>
                        <a:t>ちび</a:t>
                      </a:r>
                      <a:r>
                        <a:rPr kumimoji="1" lang="ja-JP" altLang="en-US" sz="1100" dirty="0" err="1"/>
                        <a:t>らき</a:t>
                      </a:r>
                      <a:r>
                        <a:rPr kumimoji="1" lang="ja-JP" altLang="en-US" sz="1100" dirty="0"/>
                        <a:t>し、注目を集める「うめきた」において、</a:t>
                      </a:r>
                      <a:r>
                        <a:rPr lang="ja-JP" altLang="en-US" sz="1100" dirty="0"/>
                        <a:t>大阪・関西のポテンシャルを最大限に活用しながら、グローバルに活躍する</a:t>
                      </a:r>
                      <a:r>
                        <a:rPr kumimoji="1" lang="ja-JP" altLang="en-US" sz="1100" kern="1200" baseline="0" dirty="0"/>
                        <a:t>人材・資金</a:t>
                      </a:r>
                      <a:r>
                        <a:rPr kumimoji="1" lang="ja-JP" altLang="en-US" sz="1100" dirty="0"/>
                        <a:t>・情報等を呼び込み、イノベーションにつながるプロジェクトが継続的に創出される拠点を形成する。</a:t>
                      </a:r>
                      <a:endParaRPr kumimoji="1" lang="en-US" altLang="ja-JP" sz="1100" dirty="0"/>
                    </a:p>
                    <a:p>
                      <a:pPr algn="l"/>
                      <a:endParaRPr kumimoji="1" lang="en-US" altLang="ja-JP" sz="1100" dirty="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100" dirty="0"/>
                        <a:t>・</a:t>
                      </a:r>
                      <a:r>
                        <a:rPr kumimoji="1" lang="en-US" altLang="ja-JP" sz="1100" dirty="0"/>
                        <a:t>2013</a:t>
                      </a:r>
                      <a:r>
                        <a:rPr kumimoji="1" lang="ja-JP" altLang="en-US" sz="1100" dirty="0"/>
                        <a:t>年</a:t>
                      </a:r>
                      <a:r>
                        <a:rPr kumimoji="1" lang="en-US" altLang="ja-JP" sz="1100" dirty="0"/>
                        <a:t>4</a:t>
                      </a:r>
                      <a:r>
                        <a:rPr kumimoji="1" lang="ja-JP" altLang="en-US" sz="1100" dirty="0"/>
                        <a:t>月、うめきたに、</a:t>
                      </a:r>
                      <a:r>
                        <a:rPr kumimoji="1" lang="ja-JP" altLang="en-US" sz="1100" dirty="0">
                          <a:solidFill>
                            <a:schemeClr val="tx1"/>
                          </a:solidFill>
                        </a:rPr>
                        <a:t>「大阪イノベーションハブ</a:t>
                      </a:r>
                      <a:r>
                        <a:rPr kumimoji="1" lang="ja-JP" altLang="en-US" sz="1100" u="none" dirty="0">
                          <a:solidFill>
                            <a:schemeClr val="tx1"/>
                          </a:solidFill>
                        </a:rPr>
                        <a:t>（ＯＩＨ）</a:t>
                      </a:r>
                      <a:r>
                        <a:rPr kumimoji="1" lang="ja-JP" altLang="en-US" sz="1100" dirty="0">
                          <a:solidFill>
                            <a:schemeClr val="tx1"/>
                          </a:solidFill>
                        </a:rPr>
                        <a:t>」を開設。</a:t>
                      </a:r>
                      <a:endParaRPr kumimoji="1" lang="en-US" altLang="ja-JP" sz="1100" dirty="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endParaRPr kumimoji="1" lang="en-US" altLang="ja-JP" sz="1100" dirty="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100" dirty="0">
                          <a:solidFill>
                            <a:schemeClr val="tx1"/>
                          </a:solidFill>
                        </a:rPr>
                        <a:t>・</a:t>
                      </a:r>
                      <a:r>
                        <a:rPr lang="ja-JP" altLang="en-US" sz="1100" u="none" dirty="0">
                          <a:solidFill>
                            <a:schemeClr val="tx1"/>
                          </a:solidFill>
                        </a:rPr>
                        <a:t>ＯＩＨ</a:t>
                      </a:r>
                      <a:r>
                        <a:rPr lang="ja-JP" altLang="en-US" sz="1100" dirty="0">
                          <a:solidFill>
                            <a:schemeClr val="tx1"/>
                          </a:solidFill>
                        </a:rPr>
                        <a:t>では、国内外の起業家や投資家を惹きつけるための</a:t>
                      </a:r>
                      <a:r>
                        <a:rPr lang="ja-JP" altLang="en-US" sz="1100" u="none" dirty="0">
                          <a:solidFill>
                            <a:schemeClr val="tx1"/>
                          </a:solidFill>
                        </a:rPr>
                        <a:t>、</a:t>
                      </a:r>
                      <a:r>
                        <a:rPr lang="ja-JP" altLang="en-US" sz="1100" u="none" strike="noStrike" baseline="0" dirty="0">
                          <a:solidFill>
                            <a:schemeClr val="tx1"/>
                          </a:solidFill>
                        </a:rPr>
                        <a:t>国際ｲﾉﾍﾞｰｼｮﾝ会議</a:t>
                      </a:r>
                      <a:r>
                        <a:rPr lang="en-US" altLang="ja-JP" sz="1100" u="none" strike="noStrike" baseline="0" dirty="0">
                          <a:solidFill>
                            <a:schemeClr val="tx1"/>
                          </a:solidFill>
                        </a:rPr>
                        <a:t>Hack Osaka</a:t>
                      </a:r>
                      <a:r>
                        <a:rPr lang="ja-JP" altLang="en-US" sz="1100" strike="noStrike" baseline="0" dirty="0">
                          <a:solidFill>
                            <a:schemeClr val="tx1"/>
                          </a:solidFill>
                        </a:rPr>
                        <a:t>をはじめとしたプロモーションや、様々な人材交流・コミュニティ形成イベント</a:t>
                      </a:r>
                      <a:r>
                        <a:rPr lang="ja-JP" altLang="en-US" sz="1100" dirty="0">
                          <a:solidFill>
                            <a:schemeClr val="tx1"/>
                          </a:solidFill>
                        </a:rPr>
                        <a:t>を実施するとともに、世界市場に向けた新事業開発プロジェクトの創出・推進を支援。</a:t>
                      </a:r>
                      <a:endParaRPr lang="en-US" altLang="ja-JP" sz="1100" dirty="0">
                        <a:solidFill>
                          <a:schemeClr val="tx1"/>
                        </a:solidFill>
                      </a:endParaRPr>
                    </a:p>
                    <a:p>
                      <a:pPr algn="l"/>
                      <a:endParaRPr kumimoji="1" lang="en-US" altLang="ja-JP" sz="1100" dirty="0">
                        <a:solidFill>
                          <a:schemeClr val="tx1"/>
                        </a:solidFill>
                      </a:endParaRPr>
                    </a:p>
                    <a:p>
                      <a:pPr algn="l"/>
                      <a:r>
                        <a:rPr kumimoji="1" lang="ja-JP" altLang="en-US" sz="1100" baseline="0" dirty="0">
                          <a:solidFill>
                            <a:schemeClr val="tx1"/>
                          </a:solidFill>
                        </a:rPr>
                        <a:t>・ベンチャー企業の創出を支えるファンド</a:t>
                      </a:r>
                      <a:r>
                        <a:rPr kumimoji="1" lang="ja-JP" altLang="en-US" sz="1100" dirty="0">
                          <a:solidFill>
                            <a:schemeClr val="tx1"/>
                          </a:solidFill>
                        </a:rPr>
                        <a:t>への出資（</a:t>
                      </a:r>
                      <a:r>
                        <a:rPr kumimoji="1" lang="en-US" altLang="ja-JP" sz="1100" dirty="0">
                          <a:solidFill>
                            <a:schemeClr val="tx1"/>
                          </a:solidFill>
                        </a:rPr>
                        <a:t>2014</a:t>
                      </a:r>
                      <a:r>
                        <a:rPr kumimoji="1" lang="ja-JP" altLang="en-US" sz="1100" dirty="0">
                          <a:solidFill>
                            <a:schemeClr val="tx1"/>
                          </a:solidFill>
                        </a:rPr>
                        <a:t>年度</a:t>
                      </a:r>
                      <a:r>
                        <a:rPr kumimoji="1" lang="ja-JP" altLang="en-US" sz="1100" baseline="0" dirty="0">
                          <a:solidFill>
                            <a:schemeClr val="tx1"/>
                          </a:solidFill>
                        </a:rPr>
                        <a:t> </a:t>
                      </a:r>
                      <a:r>
                        <a:rPr kumimoji="1" lang="en-US" altLang="ja-JP" sz="1100" dirty="0">
                          <a:solidFill>
                            <a:schemeClr val="tx1"/>
                          </a:solidFill>
                        </a:rPr>
                        <a:t>5</a:t>
                      </a:r>
                      <a:r>
                        <a:rPr kumimoji="1" lang="ja-JP" altLang="en-US" sz="1100" dirty="0">
                          <a:solidFill>
                            <a:schemeClr val="tx1"/>
                          </a:solidFill>
                        </a:rPr>
                        <a:t>億円）</a:t>
                      </a:r>
                      <a:endParaRPr kumimoji="1" lang="en-US" altLang="ja-JP" sz="1100" dirty="0">
                        <a:solidFill>
                          <a:schemeClr val="tx1"/>
                        </a:solidFill>
                      </a:endParaRPr>
                    </a:p>
                    <a:p>
                      <a:pPr algn="l"/>
                      <a:endParaRPr kumimoji="1" lang="en-US" altLang="ja-JP" sz="1100" dirty="0">
                        <a:solidFill>
                          <a:schemeClr val="tx1"/>
                        </a:solidFill>
                      </a:endParaRPr>
                    </a:p>
                    <a:p>
                      <a:pPr algn="l"/>
                      <a:r>
                        <a:rPr kumimoji="1" lang="ja-JP" altLang="en-US" sz="1100" dirty="0">
                          <a:solidFill>
                            <a:schemeClr val="tx1"/>
                          </a:solidFill>
                        </a:rPr>
                        <a:t>・</a:t>
                      </a:r>
                      <a:r>
                        <a:rPr kumimoji="1" lang="en-US" altLang="ja-JP" sz="1100" dirty="0">
                          <a:solidFill>
                            <a:schemeClr val="tx1"/>
                          </a:solidFill>
                        </a:rPr>
                        <a:t>2021</a:t>
                      </a:r>
                      <a:r>
                        <a:rPr kumimoji="1" lang="ja-JP" altLang="en-US" sz="1100" dirty="0">
                          <a:solidFill>
                            <a:schemeClr val="tx1"/>
                          </a:solidFill>
                        </a:rPr>
                        <a:t>年度より機動的な事業実施のため、大阪産業局事業交付金化。</a:t>
                      </a:r>
                      <a:endParaRPr kumimoji="1" lang="en-US" altLang="ja-JP" sz="1100" dirty="0">
                        <a:solidFill>
                          <a:schemeClr val="tx1"/>
                        </a:solidFill>
                      </a:endParaRPr>
                    </a:p>
                    <a:p>
                      <a:pPr algn="l"/>
                      <a:endParaRPr kumimoji="1" lang="en-US" altLang="ja-JP" sz="1100" dirty="0">
                        <a:solidFill>
                          <a:schemeClr val="tx1"/>
                        </a:solidFill>
                      </a:endParaRPr>
                    </a:p>
                    <a:p>
                      <a:pPr algn="l"/>
                      <a:r>
                        <a:rPr kumimoji="1" lang="ja-JP" altLang="en-US" sz="1100" dirty="0">
                          <a:solidFill>
                            <a:schemeClr val="tx1"/>
                          </a:solidFill>
                        </a:rPr>
                        <a:t>・ＯＩＨでは大阪府市連携により事業を実施。</a:t>
                      </a:r>
                      <a:endParaRPr kumimoji="1" lang="en-US" altLang="ja-JP" sz="1100" dirty="0">
                        <a:solidFill>
                          <a:schemeClr val="tx1"/>
                        </a:solidFill>
                      </a:endParaRPr>
                    </a:p>
                    <a:p>
                      <a:pPr algn="l"/>
                      <a:endParaRPr kumimoji="1" lang="en-US" altLang="ja-JP" sz="1100" dirty="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a:r>
                        <a:rPr kumimoji="1" lang="ja-JP" altLang="en-US" sz="1100" u="none" strike="noStrike" dirty="0">
                          <a:solidFill>
                            <a:schemeClr val="tx1"/>
                          </a:solidFill>
                        </a:rPr>
                        <a:t>・</a:t>
                      </a:r>
                      <a:r>
                        <a:rPr kumimoji="1" lang="en-US" altLang="ja-JP" sz="1100" u="none" strike="noStrike" dirty="0">
                          <a:solidFill>
                            <a:schemeClr val="tx1"/>
                          </a:solidFill>
                        </a:rPr>
                        <a:t>2013</a:t>
                      </a:r>
                      <a:r>
                        <a:rPr kumimoji="1" lang="ja-JP" altLang="en-US" sz="1100" u="none" strike="noStrike" dirty="0">
                          <a:solidFill>
                            <a:schemeClr val="tx1"/>
                          </a:solidFill>
                        </a:rPr>
                        <a:t>年度から</a:t>
                      </a:r>
                      <a:r>
                        <a:rPr kumimoji="1" lang="en-US" altLang="ja-JP" sz="1100" u="none" strike="noStrike" dirty="0">
                          <a:solidFill>
                            <a:schemeClr val="tx1"/>
                          </a:solidFill>
                        </a:rPr>
                        <a:t>2021</a:t>
                      </a:r>
                      <a:r>
                        <a:rPr kumimoji="1" lang="ja-JP" altLang="en-US" sz="1100" u="none" strike="noStrike" dirty="0">
                          <a:solidFill>
                            <a:schemeClr val="tx1"/>
                          </a:solidFill>
                        </a:rPr>
                        <a:t>年度までに、</a:t>
                      </a:r>
                      <a:r>
                        <a:rPr kumimoji="1" lang="en-US" altLang="ja-JP" sz="1100" u="none" strike="noStrike" dirty="0">
                          <a:solidFill>
                            <a:schemeClr val="tx1"/>
                          </a:solidFill>
                        </a:rPr>
                        <a:t>445</a:t>
                      </a:r>
                      <a:r>
                        <a:rPr kumimoji="1" lang="ja-JP" altLang="en-US" sz="1100" u="none" strike="noStrike" dirty="0">
                          <a:solidFill>
                            <a:schemeClr val="tx1"/>
                          </a:solidFill>
                        </a:rPr>
                        <a:t>件の事業化プロジェクトの創出・推進を支援。</a:t>
                      </a:r>
                      <a:endParaRPr kumimoji="1" lang="en-US" altLang="ja-JP" sz="1100" u="none" strike="noStrike" dirty="0">
                        <a:solidFill>
                          <a:schemeClr val="tx1"/>
                        </a:solidFill>
                      </a:endParaRPr>
                    </a:p>
                    <a:p>
                      <a:pPr algn="l"/>
                      <a:r>
                        <a:rPr kumimoji="1" lang="ja-JP" altLang="en-US" sz="1100" u="none" strike="noStrike" dirty="0">
                          <a:solidFill>
                            <a:schemeClr val="tx1"/>
                          </a:solidFill>
                        </a:rPr>
                        <a:t>また、国際ｲﾉﾍﾞｰｼｮﾝ会議</a:t>
                      </a:r>
                      <a:r>
                        <a:rPr kumimoji="1" lang="en-US" altLang="ja-JP" sz="1100" u="none" strike="noStrike" dirty="0">
                          <a:solidFill>
                            <a:schemeClr val="tx1"/>
                          </a:solidFill>
                        </a:rPr>
                        <a:t>Hack Osaka</a:t>
                      </a:r>
                      <a:r>
                        <a:rPr kumimoji="1" lang="ja-JP" altLang="en-US" sz="1100" u="none" strike="noStrike" dirty="0">
                          <a:solidFill>
                            <a:schemeClr val="tx1"/>
                          </a:solidFill>
                        </a:rPr>
                        <a:t>の来場者は年々増加しており、</a:t>
                      </a:r>
                      <a:r>
                        <a:rPr kumimoji="1" lang="en-US" altLang="ja-JP" sz="1100" u="none" strike="noStrike" dirty="0">
                          <a:solidFill>
                            <a:schemeClr val="tx1"/>
                          </a:solidFill>
                        </a:rPr>
                        <a:t>2022</a:t>
                      </a:r>
                      <a:r>
                        <a:rPr kumimoji="1" lang="ja-JP" altLang="en-US" sz="1100" u="none" strike="noStrike" dirty="0">
                          <a:solidFill>
                            <a:schemeClr val="tx1"/>
                          </a:solidFill>
                        </a:rPr>
                        <a:t>年</a:t>
                      </a:r>
                      <a:r>
                        <a:rPr kumimoji="1" lang="en-US" altLang="ja-JP" sz="1100" u="none" strike="noStrike" dirty="0">
                          <a:solidFill>
                            <a:schemeClr val="tx1"/>
                          </a:solidFill>
                        </a:rPr>
                        <a:t>2</a:t>
                      </a:r>
                      <a:r>
                        <a:rPr kumimoji="1" lang="ja-JP" altLang="en-US" sz="1100" u="none" strike="noStrike" dirty="0">
                          <a:solidFill>
                            <a:schemeClr val="tx1"/>
                          </a:solidFill>
                        </a:rPr>
                        <a:t>月の開催時には、</a:t>
                      </a:r>
                      <a:r>
                        <a:rPr kumimoji="1" lang="en-US" altLang="ja-JP" sz="1100" u="none" strike="noStrike" dirty="0">
                          <a:solidFill>
                            <a:schemeClr val="tx1"/>
                          </a:solidFill>
                        </a:rPr>
                        <a:t>801</a:t>
                      </a:r>
                      <a:r>
                        <a:rPr kumimoji="1" lang="ja-JP" altLang="en-US" sz="1100" u="none" strike="noStrike" dirty="0">
                          <a:solidFill>
                            <a:schemeClr val="tx1"/>
                          </a:solidFill>
                        </a:rPr>
                        <a:t>人（オンライン含む）が来場。</a:t>
                      </a:r>
                      <a:endParaRPr kumimoji="1" lang="en-US" altLang="ja-JP" sz="1100" u="none" strike="noStrike" dirty="0">
                        <a:solidFill>
                          <a:schemeClr val="tx1"/>
                        </a:solidFill>
                      </a:endParaRPr>
                    </a:p>
                    <a:p>
                      <a:pPr algn="l"/>
                      <a:endParaRPr kumimoji="1" lang="en-US" altLang="ja-JP" sz="1100" u="none" strike="noStrike" dirty="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100" u="none" strike="noStrike" dirty="0">
                          <a:solidFill>
                            <a:schemeClr val="tx1"/>
                          </a:solidFill>
                        </a:rPr>
                        <a:t>・</a:t>
                      </a:r>
                      <a:r>
                        <a:rPr kumimoji="1" lang="en-US" altLang="ja-JP" sz="1100" u="none" strike="noStrike" dirty="0">
                          <a:solidFill>
                            <a:schemeClr val="tx1"/>
                          </a:solidFill>
                        </a:rPr>
                        <a:t>2013</a:t>
                      </a:r>
                      <a:r>
                        <a:rPr kumimoji="1" lang="ja-JP" altLang="en-US" sz="1100" u="none" strike="noStrike" dirty="0">
                          <a:solidFill>
                            <a:schemeClr val="tx1"/>
                          </a:solidFill>
                        </a:rPr>
                        <a:t>～</a:t>
                      </a:r>
                      <a:r>
                        <a:rPr kumimoji="1" lang="en-US" altLang="ja-JP" sz="1100" u="none" strike="noStrike" dirty="0">
                          <a:solidFill>
                            <a:schemeClr val="tx1"/>
                          </a:solidFill>
                        </a:rPr>
                        <a:t>2021</a:t>
                      </a:r>
                      <a:r>
                        <a:rPr kumimoji="1" lang="ja-JP" altLang="en-US" sz="1100" u="none" strike="noStrike" dirty="0">
                          <a:solidFill>
                            <a:schemeClr val="tx1"/>
                          </a:solidFill>
                        </a:rPr>
                        <a:t>年度のイノベーション創出支援補助金交付件数：</a:t>
                      </a:r>
                      <a:r>
                        <a:rPr kumimoji="1" lang="en-US" altLang="ja-JP" sz="1100" u="none" strike="noStrike" dirty="0">
                          <a:solidFill>
                            <a:schemeClr val="tx1"/>
                          </a:solidFill>
                        </a:rPr>
                        <a:t>83</a:t>
                      </a:r>
                      <a:r>
                        <a:rPr kumimoji="1" lang="ja-JP" altLang="en-US" sz="1100" u="none" strike="noStrike" dirty="0">
                          <a:solidFill>
                            <a:schemeClr val="tx1"/>
                          </a:solidFill>
                        </a:rPr>
                        <a:t>件</a:t>
                      </a:r>
                      <a:endParaRPr kumimoji="1" lang="en-US" altLang="ja-JP" sz="1100" u="none" strike="sngStrike" dirty="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endParaRPr kumimoji="1" lang="en-US" altLang="ja-JP" sz="1100" u="none" strike="noStrike" dirty="0">
                        <a:solidFill>
                          <a:schemeClr val="tx1"/>
                        </a:solidFill>
                      </a:endParaRPr>
                    </a:p>
                    <a:p>
                      <a:pPr algn="l"/>
                      <a:r>
                        <a:rPr kumimoji="1" lang="ja-JP" altLang="en-US" sz="1100" u="none" strike="noStrike" dirty="0">
                          <a:solidFill>
                            <a:schemeClr val="tx1"/>
                          </a:solidFill>
                        </a:rPr>
                        <a:t>・</a:t>
                      </a:r>
                      <a:r>
                        <a:rPr kumimoji="1" lang="en-US" altLang="ja-JP" sz="1100" u="none" strike="noStrike" dirty="0">
                          <a:solidFill>
                            <a:schemeClr val="tx1"/>
                          </a:solidFill>
                        </a:rPr>
                        <a:t>2020</a:t>
                      </a:r>
                      <a:r>
                        <a:rPr kumimoji="1" lang="ja-JP" altLang="en-US" sz="1100" u="none" strike="noStrike" dirty="0">
                          <a:solidFill>
                            <a:schemeClr val="tx1"/>
                          </a:solidFill>
                        </a:rPr>
                        <a:t>年</a:t>
                      </a:r>
                      <a:r>
                        <a:rPr kumimoji="1" lang="en-US" altLang="ja-JP" sz="1100" u="none" strike="noStrike" dirty="0">
                          <a:solidFill>
                            <a:schemeClr val="tx1"/>
                          </a:solidFill>
                        </a:rPr>
                        <a:t>7</a:t>
                      </a:r>
                      <a:r>
                        <a:rPr kumimoji="1" lang="ja-JP" altLang="en-US" sz="1100" u="none" strike="noStrike" dirty="0">
                          <a:solidFill>
                            <a:schemeClr val="tx1"/>
                          </a:solidFill>
                        </a:rPr>
                        <a:t>月、「大阪・京都・ひょうご神戸コンソーシアム（構成団体：大阪府、大阪市、京都府、京都市、兵庫県、神戸市等）」が内閣府によりグローバル拠点都市に選定。</a:t>
                      </a:r>
                      <a:endParaRPr kumimoji="1" lang="en-US" altLang="ja-JP" sz="1100" u="none" strike="noStrike" dirty="0">
                        <a:solidFill>
                          <a:schemeClr val="tx1"/>
                        </a:solidFill>
                      </a:endParaRPr>
                    </a:p>
                    <a:p>
                      <a:pPr algn="l"/>
                      <a:endParaRPr kumimoji="1" lang="en-US" altLang="ja-JP" sz="1100" u="none" strike="noStrike" dirty="0">
                        <a:solidFill>
                          <a:schemeClr val="tx1"/>
                        </a:solidFill>
                      </a:endParaRPr>
                    </a:p>
                    <a:p>
                      <a:pPr algn="l"/>
                      <a:r>
                        <a:rPr kumimoji="1" lang="ja-JP" altLang="en-US" sz="1100" u="none" strike="noStrike" dirty="0">
                          <a:solidFill>
                            <a:schemeClr val="tx1"/>
                          </a:solidFill>
                        </a:rPr>
                        <a:t>・大阪スタートアップ・エコシステムコンソーシアムにおけるスタートアップ設立件数</a:t>
                      </a:r>
                      <a:r>
                        <a:rPr kumimoji="1" lang="en-US" altLang="ja-JP" sz="1100" u="none" strike="noStrike" dirty="0">
                          <a:solidFill>
                            <a:schemeClr val="tx1"/>
                          </a:solidFill>
                        </a:rPr>
                        <a:t>163</a:t>
                      </a:r>
                      <a:r>
                        <a:rPr kumimoji="1" lang="ja-JP" altLang="en-US" sz="1100" u="none" strike="noStrike" dirty="0">
                          <a:solidFill>
                            <a:schemeClr val="tx1"/>
                          </a:solidFill>
                        </a:rPr>
                        <a:t>社、</a:t>
                      </a:r>
                      <a:r>
                        <a:rPr kumimoji="1" lang="en-US" altLang="ja-JP" sz="1100" u="none" strike="noStrike" dirty="0">
                          <a:solidFill>
                            <a:schemeClr val="tx1"/>
                          </a:solidFill>
                        </a:rPr>
                        <a:t>5</a:t>
                      </a:r>
                      <a:r>
                        <a:rPr kumimoji="1" lang="ja-JP" altLang="en-US" sz="1100" u="none" strike="noStrike" dirty="0">
                          <a:solidFill>
                            <a:schemeClr val="tx1"/>
                          </a:solidFill>
                        </a:rPr>
                        <a:t>億円以上調達のスタートアップ件数</a:t>
                      </a:r>
                      <a:r>
                        <a:rPr kumimoji="1" lang="en-US" altLang="ja-JP" sz="1100" u="none" strike="noStrike" dirty="0">
                          <a:solidFill>
                            <a:schemeClr val="tx1"/>
                          </a:solidFill>
                        </a:rPr>
                        <a:t>73</a:t>
                      </a:r>
                      <a:r>
                        <a:rPr kumimoji="1" lang="ja-JP" altLang="en-US" sz="1100" u="none" strike="noStrike" dirty="0">
                          <a:solidFill>
                            <a:schemeClr val="tx1"/>
                          </a:solidFill>
                        </a:rPr>
                        <a:t>社等に貢献（</a:t>
                      </a:r>
                      <a:r>
                        <a:rPr kumimoji="1" lang="en-US" altLang="ja-JP" sz="1100" u="none" strike="noStrike" dirty="0">
                          <a:solidFill>
                            <a:schemeClr val="tx1"/>
                          </a:solidFill>
                        </a:rPr>
                        <a:t>2022</a:t>
                      </a:r>
                      <a:r>
                        <a:rPr kumimoji="1" lang="ja-JP" altLang="en-US" sz="1100" u="none" strike="noStrike" dirty="0">
                          <a:solidFill>
                            <a:schemeClr val="tx1"/>
                          </a:solidFill>
                        </a:rPr>
                        <a:t>年</a:t>
                      </a:r>
                      <a:r>
                        <a:rPr kumimoji="1" lang="en-US" altLang="ja-JP" sz="1100" u="none" strike="noStrike" dirty="0">
                          <a:solidFill>
                            <a:schemeClr val="tx1"/>
                          </a:solidFill>
                        </a:rPr>
                        <a:t>3</a:t>
                      </a:r>
                      <a:r>
                        <a:rPr kumimoji="1" lang="ja-JP" altLang="en-US" sz="1100" u="none" strike="noStrike" dirty="0">
                          <a:solidFill>
                            <a:schemeClr val="tx1"/>
                          </a:solidFill>
                        </a:rPr>
                        <a:t>月末現在）</a:t>
                      </a:r>
                      <a:endParaRPr kumimoji="1" lang="en-US" altLang="ja-JP" sz="1100" u="none" strike="noStrike" dirty="0">
                        <a:solidFill>
                          <a:schemeClr val="tx1"/>
                        </a:solidFill>
                      </a:endParaRPr>
                    </a:p>
                    <a:p>
                      <a:pPr algn="l"/>
                      <a:endParaRPr kumimoji="1" lang="en-US" altLang="ja-JP" sz="1100" strike="sngStrike" dirty="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1"/>
                  </a:ext>
                </a:extLst>
              </a:tr>
            </a:tbl>
          </a:graphicData>
        </a:graphic>
      </p:graphicFrame>
      <p:sp>
        <p:nvSpPr>
          <p:cNvPr id="4" name="テキスト ボックス 3"/>
          <p:cNvSpPr txBox="1"/>
          <p:nvPr/>
        </p:nvSpPr>
        <p:spPr>
          <a:xfrm>
            <a:off x="0" y="0"/>
            <a:ext cx="8892480" cy="338554"/>
          </a:xfrm>
          <a:prstGeom prst="rect">
            <a:avLst/>
          </a:prstGeom>
          <a:noFill/>
        </p:spPr>
        <p:txBody>
          <a:bodyPr wrap="square" lIns="91418" tIns="45710" rIns="91418" bIns="4571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sng"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rPr>
              <a:t>グローバルイノベーション創出支援拠点</a:t>
            </a:r>
            <a:endParaRPr kumimoji="1" lang="en-US" altLang="ja-JP" sz="1600" b="0" i="0" u="sng"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endParaRPr>
          </a:p>
        </p:txBody>
      </p:sp>
      <p:sp>
        <p:nvSpPr>
          <p:cNvPr id="5" name="テキスト ボックス 4"/>
          <p:cNvSpPr txBox="1"/>
          <p:nvPr/>
        </p:nvSpPr>
        <p:spPr>
          <a:xfrm>
            <a:off x="0" y="476672"/>
            <a:ext cx="2411760" cy="3231634"/>
          </a:xfrm>
          <a:prstGeom prst="rect">
            <a:avLst/>
          </a:prstGeom>
          <a:noFill/>
        </p:spPr>
        <p:txBody>
          <a:bodyPr wrap="square" lIns="91418" tIns="45710" rIns="91418" bIns="4571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rPr>
              <a:t>①分野：　まちづくり</a:t>
            </a:r>
            <a:endParaRPr kumimoji="1" lang="en-US" altLang="ja-JP"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rPr>
              <a:t>②タイプ</a:t>
            </a:r>
            <a:endParaRPr kumimoji="1" lang="en-US" altLang="ja-JP"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rPr>
              <a:t>　　☑　政策イノベーション</a:t>
            </a:r>
            <a:endParaRPr kumimoji="1" lang="en-US" altLang="ja-JP"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rPr>
              <a:t>　　□　執行の刷新</a:t>
            </a:r>
            <a:endParaRPr kumimoji="1" lang="en-US" altLang="ja-JP"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rPr>
              <a:t>③改革スタイル</a:t>
            </a:r>
            <a:endParaRPr kumimoji="1" lang="en-US" altLang="ja-JP"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rPr>
              <a:t>　　☑ 　投資・予算</a:t>
            </a:r>
            <a:endParaRPr kumimoji="1" lang="en-US" altLang="ja-JP"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rPr>
              <a:t>　　□　条例・規則・運用ﾙｰﾙ</a:t>
            </a:r>
            <a:endParaRPr kumimoji="1" lang="en-US" altLang="ja-JP"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rPr>
              <a:t>　　□　組織・経営形態</a:t>
            </a:r>
            <a:endParaRPr kumimoji="1" lang="en-US" altLang="ja-JP"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rPr>
              <a:t>　　□　権限移譲</a:t>
            </a:r>
            <a:endParaRPr kumimoji="1" lang="en-US" altLang="ja-JP"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rPr>
              <a:t>④担当部局</a:t>
            </a:r>
            <a:endParaRPr kumimoji="1" lang="en-US" altLang="ja-JP"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rPr>
              <a:t>　　市　経済戦略局</a:t>
            </a:r>
            <a:endParaRPr kumimoji="1" lang="en-US" altLang="ja-JP"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rPr>
              <a:t>⑤時期</a:t>
            </a:r>
            <a:endParaRPr kumimoji="1" lang="en-US" altLang="ja-JP"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rPr>
              <a:t>　　</a:t>
            </a:r>
            <a:r>
              <a:rPr kumimoji="1" lang="en-US" altLang="ja-JP"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rPr>
              <a:t>2013</a:t>
            </a:r>
            <a:r>
              <a:rPr kumimoji="1"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rPr>
              <a:t>年～</a:t>
            </a:r>
          </a:p>
        </p:txBody>
      </p:sp>
      <p:sp>
        <p:nvSpPr>
          <p:cNvPr id="7" name="スライド番号プレースホルダー 6"/>
          <p:cNvSpPr>
            <a:spLocks noGrp="1"/>
          </p:cNvSpPr>
          <p:nvPr>
            <p:ph type="sldNum" sz="quarter" idx="12"/>
          </p:nvPr>
        </p:nvSpPr>
        <p:spPr/>
        <p:txBody>
          <a:bodyPr/>
          <a:lstStyle/>
          <a:p>
            <a:fld id="{63BC356D-1576-478B-8647-1361C6E9DFF7}" type="slidenum">
              <a:rPr lang="ja-JP" altLang="en-US" smtClean="0"/>
              <a:pPr/>
              <a:t>360</a:t>
            </a:fld>
            <a:endParaRPr lang="ja-JP" altLang="en-US"/>
          </a:p>
        </p:txBody>
      </p:sp>
    </p:spTree>
    <p:extLst>
      <p:ext uri="{BB962C8B-B14F-4D97-AF65-F5344CB8AC3E}">
        <p14:creationId xmlns:p14="http://schemas.microsoft.com/office/powerpoint/2010/main" val="4085922622"/>
      </p:ext>
    </p:extLst>
  </p:cSld>
  <p:clrMapOvr>
    <a:masterClrMapping/>
  </p:clrMapOvr>
</p:sld>
</file>

<file path=ppt/slides/slide3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右矢印 190"/>
          <p:cNvSpPr>
            <a:spLocks noChangeArrowheads="1"/>
          </p:cNvSpPr>
          <p:nvPr/>
        </p:nvSpPr>
        <p:spPr bwMode="auto">
          <a:xfrm>
            <a:off x="0" y="3007179"/>
            <a:ext cx="8653009" cy="576446"/>
          </a:xfrm>
          <a:prstGeom prst="rightArrow">
            <a:avLst>
              <a:gd name="adj1" fmla="val 50000"/>
              <a:gd name="adj2" fmla="val 50012"/>
            </a:avLst>
          </a:prstGeom>
          <a:solidFill>
            <a:schemeClr val="accent2"/>
          </a:solidFill>
          <a:ln w="9525" algn="ctr">
            <a:noFill/>
            <a:round/>
            <a:headEnd/>
            <a:tailEnd/>
          </a:ln>
        </p:spPr>
        <p:txBody>
          <a:bodyPr wrap="square" lIns="91418" tIns="45710" rIns="91418" bIns="45710">
            <a:spAutoFit/>
          </a:bodyPr>
          <a:lstStyle/>
          <a:p>
            <a:pPr marL="0" marR="0" lvl="0" indent="0" algn="l" defTabSz="913745" rtl="0" eaLnBrk="1" fontAlgn="auto" latinLnBrk="0" hangingPunct="1">
              <a:lnSpc>
                <a:spcPct val="100000"/>
              </a:lnSpc>
              <a:spcBef>
                <a:spcPts val="0"/>
              </a:spcBef>
              <a:spcAft>
                <a:spcPts val="0"/>
              </a:spcAft>
              <a:buClrTx/>
              <a:buSzTx/>
              <a:buFontTx/>
              <a:buNone/>
              <a:tabLst/>
              <a:defRPr/>
            </a:pPr>
            <a:endParaRPr kumimoji="1" lang="ja-JP" altLang="en-US" sz="1286" b="0" i="0" u="none" strike="noStrike" kern="1200" cap="none" spc="0" normalizeH="0" baseline="0" noProof="0" dirty="0">
              <a:ln>
                <a:noFill/>
              </a:ln>
              <a:solidFill>
                <a:srgbClr val="000000"/>
              </a:solidFill>
              <a:effectLst/>
              <a:uLnTx/>
              <a:uFillTx/>
              <a:latin typeface="Calibri"/>
              <a:ea typeface="ＭＳ Ｐゴシック" panose="020B0600070205080204" pitchFamily="50" charset="-128"/>
              <a:cs typeface="+mn-cs"/>
            </a:endParaRPr>
          </a:p>
        </p:txBody>
      </p:sp>
      <p:sp>
        <p:nvSpPr>
          <p:cNvPr id="46" name="角丸四角形 30"/>
          <p:cNvSpPr>
            <a:spLocks noChangeArrowheads="1"/>
          </p:cNvSpPr>
          <p:nvPr/>
        </p:nvSpPr>
        <p:spPr bwMode="auto">
          <a:xfrm>
            <a:off x="4262440" y="2232707"/>
            <a:ext cx="3498169" cy="4219348"/>
          </a:xfrm>
          <a:prstGeom prst="roundRect">
            <a:avLst>
              <a:gd name="adj" fmla="val 1084"/>
            </a:avLst>
          </a:prstGeom>
          <a:solidFill>
            <a:schemeClr val="bg1"/>
          </a:solidFill>
          <a:ln w="9525" algn="ctr">
            <a:solidFill>
              <a:schemeClr val="tx1"/>
            </a:solidFill>
            <a:round/>
            <a:headEnd/>
            <a:tailEnd/>
          </a:ln>
        </p:spPr>
        <p:txBody>
          <a:bodyPr lIns="65298" tIns="32649" rIns="65298" bIns="32649"/>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1" lang="en-US" altLang="ja-JP" sz="1286" b="0" i="0" u="none" strike="noStrike" kern="1200" cap="none" spc="0" normalizeH="0" baseline="0" noProof="0" dirty="0">
              <a:ln>
                <a:noFill/>
              </a:ln>
              <a:solidFill>
                <a:srgbClr val="000000"/>
              </a:solidFill>
              <a:effectLst/>
              <a:uLnTx/>
              <a:uFillTx/>
              <a:latin typeface="ＭＳ Ｐゴシック"/>
              <a:ea typeface="ＭＳ Ｐゴシック" panose="020B0600070205080204" pitchFamily="50" charset="-128"/>
              <a:cs typeface="+mn-cs"/>
            </a:endParaRPr>
          </a:p>
        </p:txBody>
      </p:sp>
      <p:sp>
        <p:nvSpPr>
          <p:cNvPr id="4100" name="角丸四角形 30"/>
          <p:cNvSpPr>
            <a:spLocks noChangeArrowheads="1"/>
          </p:cNvSpPr>
          <p:nvPr/>
        </p:nvSpPr>
        <p:spPr bwMode="auto">
          <a:xfrm>
            <a:off x="5857875" y="2236109"/>
            <a:ext cx="1902732" cy="3507241"/>
          </a:xfrm>
          <a:prstGeom prst="roundRect">
            <a:avLst>
              <a:gd name="adj" fmla="val 3736"/>
            </a:avLst>
          </a:prstGeom>
          <a:noFill/>
          <a:ln w="9525" algn="ctr">
            <a:noFill/>
            <a:round/>
            <a:headEnd/>
            <a:tailEnd/>
          </a:ln>
        </p:spPr>
        <p:txBody>
          <a:bodyPr lIns="65298" tIns="32649" rIns="65298" bIns="32649"/>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1" lang="ja-JP" altLang="en-US" sz="1000" b="0" i="0" u="none" strike="noStrike" kern="1200" cap="none" spc="0" normalizeH="0" baseline="0" noProof="0" dirty="0">
                <a:ln>
                  <a:noFill/>
                </a:ln>
                <a:solidFill>
                  <a:srgbClr val="000000"/>
                </a:solidFill>
                <a:effectLst/>
                <a:uLnTx/>
                <a:uFillTx/>
                <a:latin typeface="Calibri"/>
                <a:ea typeface="ＭＳ Ｐゴシック" panose="020B0600070205080204" pitchFamily="50" charset="-128"/>
                <a:cs typeface="+mn-cs"/>
              </a:rPr>
              <a:t>・</a:t>
            </a:r>
            <a:r>
              <a:rPr kumimoji="1" lang="en-US" altLang="ja-JP" sz="1000" b="0" i="0" u="none" strike="noStrike" kern="1200" cap="none" spc="0" normalizeH="0" baseline="0" noProof="0" dirty="0">
                <a:ln>
                  <a:noFill/>
                </a:ln>
                <a:solidFill>
                  <a:srgbClr val="000000"/>
                </a:solidFill>
                <a:effectLst/>
                <a:uLnTx/>
                <a:uFillTx/>
                <a:latin typeface="Calibri"/>
                <a:ea typeface="ＭＳ Ｐゴシック" panose="020B0600070205080204" pitchFamily="50" charset="-128"/>
                <a:cs typeface="+mn-cs"/>
              </a:rPr>
              <a:t>SP</a:t>
            </a:r>
            <a:r>
              <a:rPr kumimoji="1" lang="ja-JP" altLang="en-US" sz="1000" b="0" i="0" u="none" strike="noStrike" kern="1200" cap="none" spc="0" normalizeH="0" baseline="0" noProof="0" dirty="0">
                <a:ln>
                  <a:noFill/>
                </a:ln>
                <a:solidFill>
                  <a:srgbClr val="000000"/>
                </a:solidFill>
                <a:effectLst/>
                <a:uLnTx/>
                <a:uFillTx/>
                <a:latin typeface="Calibri"/>
                <a:ea typeface="ＭＳ Ｐゴシック" panose="020B0600070205080204" pitchFamily="50" charset="-128"/>
                <a:cs typeface="+mn-cs"/>
              </a:rPr>
              <a:t>のもと、企業や大学等の人材や技術を組み合わせ、プロジェクト創出</a:t>
            </a:r>
            <a:endParaRPr kumimoji="1" lang="en-US" altLang="ja-JP" sz="1000" b="0" i="0" u="none" strike="noStrike" kern="1200" cap="none" spc="0" normalizeH="0" baseline="0" noProof="0" dirty="0">
              <a:ln>
                <a:noFill/>
              </a:ln>
              <a:solidFill>
                <a:srgbClr val="000000"/>
              </a:solidFill>
              <a:effectLst/>
              <a:uLnTx/>
              <a:uFillTx/>
              <a:latin typeface="Calibri"/>
              <a:ea typeface="ＭＳ Ｐゴシック" panose="020B0600070205080204" pitchFamily="50" charset="-128"/>
              <a:cs typeface="+mn-cs"/>
            </a:endParaRPr>
          </a:p>
          <a:p>
            <a:pPr marL="0" marR="0" lvl="0" indent="0" algn="l" defTabSz="914400" rtl="0" eaLnBrk="1" fontAlgn="base" latinLnBrk="0" hangingPunct="1">
              <a:lnSpc>
                <a:spcPct val="100000"/>
              </a:lnSpc>
              <a:spcBef>
                <a:spcPct val="50000"/>
              </a:spcBef>
              <a:spcAft>
                <a:spcPct val="0"/>
              </a:spcAft>
              <a:buClrTx/>
              <a:buSzTx/>
              <a:buFontTx/>
              <a:buNone/>
              <a:tabLst/>
              <a:defRPr/>
            </a:pPr>
            <a:r>
              <a:rPr kumimoji="1" lang="ja-JP" altLang="en-US" sz="1000" b="0" i="0" u="none" strike="noStrike" kern="1200" cap="none" spc="0" normalizeH="0" baseline="0" noProof="0" dirty="0">
                <a:ln>
                  <a:noFill/>
                </a:ln>
                <a:solidFill>
                  <a:srgbClr val="000000"/>
                </a:solidFill>
                <a:effectLst/>
                <a:uLnTx/>
                <a:uFillTx/>
                <a:latin typeface="Calibri"/>
                <a:ea typeface="ＭＳ Ｐゴシック" panose="020B0600070205080204" pitchFamily="50" charset="-128"/>
                <a:cs typeface="+mn-cs"/>
              </a:rPr>
              <a:t>・新事業と投資家とのマッチング</a:t>
            </a:r>
            <a:endParaRPr kumimoji="1" lang="en-US" altLang="ja-JP" sz="1000" b="0" i="0" u="none" strike="noStrike" kern="1200" cap="none" spc="0" normalizeH="0" baseline="0" noProof="0" dirty="0">
              <a:ln>
                <a:noFill/>
              </a:ln>
              <a:solidFill>
                <a:srgbClr val="000000"/>
              </a:solidFill>
              <a:effectLst/>
              <a:uLnTx/>
              <a:uFillTx/>
              <a:latin typeface="Calibri"/>
              <a:ea typeface="ＭＳ Ｐゴシック" panose="020B0600070205080204" pitchFamily="50" charset="-128"/>
              <a:cs typeface="+mn-cs"/>
            </a:endParaRPr>
          </a:p>
          <a:p>
            <a:pPr marL="0" marR="0" lvl="0" indent="0" algn="l" defTabSz="914400" rtl="0" eaLnBrk="1" fontAlgn="base" latinLnBrk="0" hangingPunct="1">
              <a:lnSpc>
                <a:spcPct val="100000"/>
              </a:lnSpc>
              <a:spcBef>
                <a:spcPct val="50000"/>
              </a:spcBef>
              <a:spcAft>
                <a:spcPct val="0"/>
              </a:spcAft>
              <a:buClrTx/>
              <a:buSzTx/>
              <a:buFontTx/>
              <a:buNone/>
              <a:tabLst/>
              <a:defRPr/>
            </a:pPr>
            <a:endParaRPr kumimoji="1" lang="en-US" altLang="ja-JP" sz="929" b="0" i="0" u="none" strike="noStrike" kern="1200" cap="none" spc="0" normalizeH="0" baseline="0" noProof="0" dirty="0">
              <a:ln>
                <a:noFill/>
              </a:ln>
              <a:solidFill>
                <a:srgbClr val="000000"/>
              </a:solidFill>
              <a:effectLst/>
              <a:uLnTx/>
              <a:uFillTx/>
              <a:latin typeface="Calibri"/>
              <a:ea typeface="ＭＳ Ｐゴシック" panose="020B0600070205080204" pitchFamily="50" charset="-128"/>
              <a:cs typeface="+mn-cs"/>
            </a:endParaRPr>
          </a:p>
          <a:p>
            <a:pPr marL="0" marR="0" lvl="0" indent="0" algn="l" defTabSz="914400" rtl="0" eaLnBrk="1" fontAlgn="base" latinLnBrk="0" hangingPunct="1">
              <a:lnSpc>
                <a:spcPct val="100000"/>
              </a:lnSpc>
              <a:spcBef>
                <a:spcPct val="50000"/>
              </a:spcBef>
              <a:spcAft>
                <a:spcPct val="0"/>
              </a:spcAft>
              <a:buClrTx/>
              <a:buSzTx/>
              <a:buFontTx/>
              <a:buNone/>
              <a:tabLst/>
              <a:defRPr/>
            </a:pPr>
            <a:endParaRPr kumimoji="1" lang="en-US" altLang="ja-JP" sz="1286" b="0" i="0" u="none" strike="noStrike" kern="1200" cap="none" spc="0" normalizeH="0" baseline="0" noProof="0" dirty="0">
              <a:ln>
                <a:noFill/>
              </a:ln>
              <a:solidFill>
                <a:srgbClr val="000000"/>
              </a:solidFill>
              <a:effectLst/>
              <a:uLnTx/>
              <a:uFillTx/>
              <a:latin typeface="Calibri"/>
              <a:ea typeface="ＭＳ Ｐゴシック" panose="020B0600070205080204" pitchFamily="50" charset="-128"/>
              <a:cs typeface="+mn-cs"/>
            </a:endParaRPr>
          </a:p>
        </p:txBody>
      </p:sp>
      <p:sp>
        <p:nvSpPr>
          <p:cNvPr id="140" name="角丸四角形 30"/>
          <p:cNvSpPr>
            <a:spLocks noChangeArrowheads="1"/>
          </p:cNvSpPr>
          <p:nvPr/>
        </p:nvSpPr>
        <p:spPr bwMode="auto">
          <a:xfrm>
            <a:off x="4262438" y="2236109"/>
            <a:ext cx="1491116" cy="3507241"/>
          </a:xfrm>
          <a:prstGeom prst="roundRect">
            <a:avLst>
              <a:gd name="adj" fmla="val 3737"/>
            </a:avLst>
          </a:prstGeom>
          <a:noFill/>
          <a:ln w="9525" algn="ctr">
            <a:noFill/>
            <a:round/>
            <a:headEnd/>
            <a:tailEnd/>
          </a:ln>
        </p:spPr>
        <p:txBody>
          <a:bodyPr lIns="65298" tIns="32649" rIns="65298" bIns="32649"/>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1" lang="ja-JP" altLang="en-US" sz="1000" b="0" i="0" u="none" strike="noStrike" kern="1200" cap="none" spc="0" normalizeH="0" baseline="0" noProof="0" dirty="0">
                <a:ln>
                  <a:noFill/>
                </a:ln>
                <a:solidFill>
                  <a:srgbClr val="000000"/>
                </a:solidFill>
                <a:effectLst/>
                <a:uLnTx/>
                <a:uFillTx/>
                <a:latin typeface="ＭＳ Ｐゴシック"/>
                <a:ea typeface="ＭＳ Ｐゴシック" panose="020B0600070205080204" pitchFamily="50" charset="-128"/>
                <a:cs typeface="+mn-cs"/>
              </a:rPr>
              <a:t>ニーズの顕在化から新しいビジネスモデルを構築</a:t>
            </a:r>
            <a:endParaRPr kumimoji="1" lang="en-US" altLang="ja-JP" sz="1000" b="0" i="0" u="none" strike="noStrike" kern="1200" cap="none" spc="0" normalizeH="0" baseline="0" noProof="0" dirty="0">
              <a:ln>
                <a:noFill/>
              </a:ln>
              <a:solidFill>
                <a:srgbClr val="000000"/>
              </a:solidFill>
              <a:effectLst/>
              <a:uLnTx/>
              <a:uFillTx/>
              <a:latin typeface="ＭＳ Ｐゴシック"/>
              <a:ea typeface="ＭＳ Ｐゴシック" panose="020B0600070205080204" pitchFamily="50" charset="-128"/>
              <a:cs typeface="+mn-cs"/>
            </a:endParaRPr>
          </a:p>
        </p:txBody>
      </p:sp>
      <p:sp>
        <p:nvSpPr>
          <p:cNvPr id="4102" name="正方形/長方形 89"/>
          <p:cNvSpPr>
            <a:spLocks noChangeArrowheads="1"/>
          </p:cNvSpPr>
          <p:nvPr/>
        </p:nvSpPr>
        <p:spPr bwMode="auto">
          <a:xfrm>
            <a:off x="0" y="2"/>
            <a:ext cx="9144000" cy="312245"/>
          </a:xfrm>
          <a:prstGeom prst="rect">
            <a:avLst/>
          </a:prstGeom>
          <a:solidFill>
            <a:schemeClr val="accent2"/>
          </a:solidFill>
          <a:ln w="9525" algn="ctr">
            <a:noFill/>
            <a:round/>
            <a:headEnd/>
            <a:tailEnd/>
          </a:ln>
        </p:spPr>
        <p:txBody>
          <a:bodyPr lIns="91418" tIns="45710" rIns="91418" bIns="45710">
            <a:spAutoFit/>
          </a:bodyPr>
          <a:lstStyle/>
          <a:p>
            <a:pPr marL="0" marR="0" lvl="0" indent="0" algn="l" defTabSz="913745" rtl="0" eaLnBrk="1" fontAlgn="auto" latinLnBrk="0" hangingPunct="1">
              <a:lnSpc>
                <a:spcPct val="100000"/>
              </a:lnSpc>
              <a:spcBef>
                <a:spcPts val="0"/>
              </a:spcBef>
              <a:spcAft>
                <a:spcPts val="0"/>
              </a:spcAft>
              <a:buClrTx/>
              <a:buSzTx/>
              <a:buFontTx/>
              <a:buNone/>
              <a:tabLst/>
              <a:defRPr/>
            </a:pPr>
            <a:r>
              <a:rPr kumimoji="1" lang="ja-JP" altLang="en-US" sz="1429" b="1" i="0" u="none" strike="noStrike" kern="1200" cap="none" spc="0" normalizeH="0" baseline="0" noProof="0" dirty="0">
                <a:ln>
                  <a:noFill/>
                </a:ln>
                <a:solidFill>
                  <a:srgbClr val="FFFFFF"/>
                </a:solidFill>
                <a:effectLst/>
                <a:uLnTx/>
                <a:uFillTx/>
                <a:latin typeface="Calibri"/>
                <a:ea typeface="ＭＳ Ｐゴシック" panose="020B0600070205080204" pitchFamily="50" charset="-128"/>
                <a:cs typeface="+mn-cs"/>
              </a:rPr>
              <a:t>グローバルイノベーション創出支援事業の概要</a:t>
            </a:r>
          </a:p>
        </p:txBody>
      </p:sp>
      <p:sp>
        <p:nvSpPr>
          <p:cNvPr id="92" name="角丸四角形 91"/>
          <p:cNvSpPr/>
          <p:nvPr/>
        </p:nvSpPr>
        <p:spPr bwMode="auto">
          <a:xfrm>
            <a:off x="320904" y="1654403"/>
            <a:ext cx="1723571" cy="437696"/>
          </a:xfrm>
          <a:prstGeom prst="roundRect">
            <a:avLst/>
          </a:prstGeom>
          <a:ln w="9525">
            <a:solidFill>
              <a:schemeClr val="tx1"/>
            </a:solidFill>
            <a:headEnd type="none" w="med" len="med"/>
            <a:tailEnd type="none" w="med" len="med"/>
          </a:ln>
        </p:spPr>
        <p:style>
          <a:lnRef idx="2">
            <a:schemeClr val="accent2"/>
          </a:lnRef>
          <a:fillRef idx="1">
            <a:schemeClr val="lt1"/>
          </a:fillRef>
          <a:effectRef idx="0">
            <a:schemeClr val="accent2"/>
          </a:effectRef>
          <a:fontRef idx="minor">
            <a:schemeClr val="dk1"/>
          </a:fontRef>
        </p:style>
        <p:txBody>
          <a:bodyPr lIns="87259" tIns="43630" rIns="87259" bIns="43630" anchor="ctr"/>
          <a:lstStyle/>
          <a:p>
            <a:pPr marL="0" marR="0" lvl="0" indent="0" algn="ctr" defTabSz="1221037" rtl="0" eaLnBrk="1" fontAlgn="auto" latinLnBrk="0" hangingPunct="1">
              <a:lnSpc>
                <a:spcPct val="100000"/>
              </a:lnSpc>
              <a:spcBef>
                <a:spcPts val="0"/>
              </a:spcBef>
              <a:spcAft>
                <a:spcPts val="0"/>
              </a:spcAft>
              <a:buClrTx/>
              <a:buSzTx/>
              <a:buFontTx/>
              <a:buNone/>
              <a:tabLst/>
              <a:defRPr/>
            </a:pPr>
            <a:r>
              <a:rPr kumimoji="1" lang="ja-JP" altLang="en-US" sz="1071" b="0" i="0" u="none" strike="noStrike" kern="1200" cap="none" spc="0" normalizeH="0" baseline="0" noProof="0" dirty="0">
                <a:ln>
                  <a:noFill/>
                </a:ln>
                <a:solidFill>
                  <a:srgbClr val="000000"/>
                </a:solidFill>
                <a:effectLst/>
                <a:uLnTx/>
                <a:uFillTx/>
                <a:latin typeface="Calibri"/>
                <a:ea typeface="ＭＳ Ｐゴシック" panose="020B0600070205080204" pitchFamily="50" charset="-128"/>
                <a:cs typeface="+mn-cs"/>
              </a:rPr>
              <a:t>情報発信</a:t>
            </a:r>
          </a:p>
        </p:txBody>
      </p:sp>
      <p:sp>
        <p:nvSpPr>
          <p:cNvPr id="93" name="角丸四角形 92"/>
          <p:cNvSpPr/>
          <p:nvPr/>
        </p:nvSpPr>
        <p:spPr bwMode="auto">
          <a:xfrm>
            <a:off x="2231573" y="1654403"/>
            <a:ext cx="1876652" cy="437696"/>
          </a:xfrm>
          <a:prstGeom prst="roundRect">
            <a:avLst/>
          </a:prstGeom>
          <a:ln w="9525">
            <a:solidFill>
              <a:schemeClr val="tx1"/>
            </a:solidFill>
            <a:headEnd type="none" w="med" len="med"/>
            <a:tailEnd type="none" w="med" len="med"/>
          </a:ln>
        </p:spPr>
        <p:style>
          <a:lnRef idx="2">
            <a:schemeClr val="accent2"/>
          </a:lnRef>
          <a:fillRef idx="1">
            <a:schemeClr val="lt1"/>
          </a:fillRef>
          <a:effectRef idx="0">
            <a:schemeClr val="accent2"/>
          </a:effectRef>
          <a:fontRef idx="minor">
            <a:schemeClr val="dk1"/>
          </a:fontRef>
        </p:style>
        <p:txBody>
          <a:bodyPr lIns="87259" tIns="43630" rIns="87259" bIns="43630" anchor="ctr"/>
          <a:lstStyle/>
          <a:p>
            <a:pPr marL="0" marR="0" lvl="0" indent="0" algn="ctr" defTabSz="1221037" rtl="0" eaLnBrk="1" fontAlgn="auto" latinLnBrk="0" hangingPunct="1">
              <a:lnSpc>
                <a:spcPct val="100000"/>
              </a:lnSpc>
              <a:spcBef>
                <a:spcPts val="0"/>
              </a:spcBef>
              <a:spcAft>
                <a:spcPts val="0"/>
              </a:spcAft>
              <a:buClrTx/>
              <a:buSzTx/>
              <a:buFontTx/>
              <a:buNone/>
              <a:tabLst/>
              <a:defRPr/>
            </a:pPr>
            <a:r>
              <a:rPr kumimoji="1" lang="ja-JP" altLang="en-US" sz="1071" b="0" i="0" u="none" strike="noStrike" kern="1200" cap="none" spc="0" normalizeH="0" baseline="0" noProof="0" dirty="0">
                <a:ln>
                  <a:noFill/>
                </a:ln>
                <a:solidFill>
                  <a:srgbClr val="000000"/>
                </a:solidFill>
                <a:effectLst/>
                <a:uLnTx/>
                <a:uFillTx/>
                <a:latin typeface="Calibri"/>
                <a:ea typeface="ＭＳ Ｐゴシック" panose="020B0600070205080204" pitchFamily="50" charset="-128"/>
                <a:cs typeface="+mn-cs"/>
              </a:rPr>
              <a:t>コミュニティ形成・連結</a:t>
            </a:r>
          </a:p>
        </p:txBody>
      </p:sp>
      <p:sp>
        <p:nvSpPr>
          <p:cNvPr id="94" name="角丸四角形 93"/>
          <p:cNvSpPr/>
          <p:nvPr/>
        </p:nvSpPr>
        <p:spPr bwMode="auto">
          <a:xfrm>
            <a:off x="4289655" y="1651001"/>
            <a:ext cx="3444875" cy="437696"/>
          </a:xfrm>
          <a:prstGeom prst="roundRect">
            <a:avLst/>
          </a:prstGeom>
          <a:ln w="9525">
            <a:solidFill>
              <a:schemeClr val="tx1"/>
            </a:solidFill>
            <a:headEnd type="none" w="med" len="med"/>
            <a:tailEnd type="none" w="med" len="med"/>
          </a:ln>
        </p:spPr>
        <p:style>
          <a:lnRef idx="2">
            <a:schemeClr val="accent2"/>
          </a:lnRef>
          <a:fillRef idx="1">
            <a:schemeClr val="lt1"/>
          </a:fillRef>
          <a:effectRef idx="0">
            <a:schemeClr val="accent2"/>
          </a:effectRef>
          <a:fontRef idx="minor">
            <a:schemeClr val="dk1"/>
          </a:fontRef>
        </p:style>
        <p:txBody>
          <a:bodyPr lIns="87259" tIns="43630" rIns="87259" bIns="43630" anchor="ctr"/>
          <a:lstStyle/>
          <a:p>
            <a:pPr marL="0" marR="0" lvl="0" indent="0" algn="ctr" defTabSz="1221037" rtl="0" eaLnBrk="1" fontAlgn="auto" latinLnBrk="0" hangingPunct="1">
              <a:lnSpc>
                <a:spcPct val="100000"/>
              </a:lnSpc>
              <a:spcBef>
                <a:spcPts val="0"/>
              </a:spcBef>
              <a:spcAft>
                <a:spcPts val="0"/>
              </a:spcAft>
              <a:buClrTx/>
              <a:buSzTx/>
              <a:buFontTx/>
              <a:buNone/>
              <a:tabLst/>
              <a:defRPr/>
            </a:pPr>
            <a:r>
              <a:rPr kumimoji="1" lang="ja-JP" altLang="en-US" sz="1071" b="0" i="0" u="none" strike="noStrike" kern="1200" cap="none" spc="0" normalizeH="0" baseline="0" noProof="0" dirty="0">
                <a:ln>
                  <a:noFill/>
                </a:ln>
                <a:solidFill>
                  <a:srgbClr val="000000"/>
                </a:solidFill>
                <a:effectLst/>
                <a:uLnTx/>
                <a:uFillTx/>
                <a:latin typeface="Calibri"/>
                <a:ea typeface="ＭＳ Ｐゴシック" panose="020B0600070205080204" pitchFamily="50" charset="-128"/>
                <a:cs typeface="+mn-cs"/>
              </a:rPr>
              <a:t>プロジェクト創出</a:t>
            </a:r>
          </a:p>
        </p:txBody>
      </p:sp>
      <p:cxnSp>
        <p:nvCxnSpPr>
          <p:cNvPr id="4106" name="直線矢印コネクタ 42"/>
          <p:cNvCxnSpPr>
            <a:cxnSpLocks noChangeShapeType="1"/>
            <a:stCxn id="92" idx="3"/>
            <a:endCxn id="93" idx="1"/>
          </p:cNvCxnSpPr>
          <p:nvPr/>
        </p:nvCxnSpPr>
        <p:spPr bwMode="auto">
          <a:xfrm>
            <a:off x="2044475" y="1873250"/>
            <a:ext cx="187098" cy="0"/>
          </a:xfrm>
          <a:prstGeom prst="straightConnector1">
            <a:avLst/>
          </a:prstGeom>
          <a:noFill/>
          <a:ln w="9525" algn="ctr">
            <a:solidFill>
              <a:schemeClr val="tx1"/>
            </a:solidFill>
            <a:round/>
            <a:headEnd/>
            <a:tailEnd type="arrow" w="med" len="med"/>
          </a:ln>
        </p:spPr>
      </p:cxnSp>
      <p:cxnSp>
        <p:nvCxnSpPr>
          <p:cNvPr id="4107" name="直線矢印コネクタ 44"/>
          <p:cNvCxnSpPr>
            <a:cxnSpLocks noChangeShapeType="1"/>
            <a:stCxn id="93" idx="3"/>
            <a:endCxn id="94" idx="1"/>
          </p:cNvCxnSpPr>
          <p:nvPr/>
        </p:nvCxnSpPr>
        <p:spPr bwMode="auto">
          <a:xfrm flipV="1">
            <a:off x="4108225" y="1869851"/>
            <a:ext cx="181429" cy="3401"/>
          </a:xfrm>
          <a:prstGeom prst="straightConnector1">
            <a:avLst/>
          </a:prstGeom>
          <a:noFill/>
          <a:ln w="9525" algn="ctr">
            <a:solidFill>
              <a:schemeClr val="tx1"/>
            </a:solidFill>
            <a:round/>
            <a:headEnd/>
            <a:tailEnd type="arrow" w="med" len="med"/>
          </a:ln>
        </p:spPr>
      </p:cxnSp>
      <p:sp>
        <p:nvSpPr>
          <p:cNvPr id="4108" name="テキスト ボックス 113"/>
          <p:cNvSpPr txBox="1">
            <a:spLocks noChangeArrowheads="1"/>
          </p:cNvSpPr>
          <p:nvPr/>
        </p:nvSpPr>
        <p:spPr bwMode="auto">
          <a:xfrm>
            <a:off x="8632827" y="1783671"/>
            <a:ext cx="329746" cy="2948135"/>
          </a:xfrm>
          <a:prstGeom prst="rect">
            <a:avLst/>
          </a:prstGeom>
          <a:noFill/>
          <a:ln w="9525">
            <a:noFill/>
            <a:miter lim="800000"/>
            <a:headEnd/>
            <a:tailEnd/>
          </a:ln>
        </p:spPr>
        <p:txBody>
          <a:bodyPr vert="eaVert" wrap="none" lIns="65298" tIns="32649" rIns="65298" bIns="32649">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1" lang="ja-JP" altLang="en-US" sz="1286" b="0" i="0" u="none" strike="noStrike" kern="1200" cap="none" spc="0" normalizeH="0" baseline="0" noProof="0">
                <a:ln>
                  <a:noFill/>
                </a:ln>
                <a:solidFill>
                  <a:srgbClr val="000000"/>
                </a:solidFill>
                <a:effectLst/>
                <a:uLnTx/>
                <a:uFillTx/>
                <a:latin typeface="Calibri"/>
                <a:ea typeface="ＭＳ Ｐゴシック" panose="020B0600070205080204" pitchFamily="50" charset="-128"/>
                <a:cs typeface="+mn-cs"/>
              </a:rPr>
              <a:t>グローバルに通用するプロジェクトの創出</a:t>
            </a:r>
          </a:p>
        </p:txBody>
      </p:sp>
      <p:sp>
        <p:nvSpPr>
          <p:cNvPr id="115" name="角丸四角形 114"/>
          <p:cNvSpPr/>
          <p:nvPr/>
        </p:nvSpPr>
        <p:spPr>
          <a:xfrm>
            <a:off x="320902" y="813028"/>
            <a:ext cx="3806598" cy="283482"/>
          </a:xfrm>
          <a:prstGeom prst="round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65298" tIns="32649" rIns="65298" bIns="32649" anchor="ct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1" lang="ja-JP" altLang="en-US" sz="1286" b="1"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国際展開・人材発掘事業</a:t>
            </a:r>
          </a:p>
        </p:txBody>
      </p:sp>
      <p:sp>
        <p:nvSpPr>
          <p:cNvPr id="116" name="角丸四角形 115"/>
          <p:cNvSpPr/>
          <p:nvPr/>
        </p:nvSpPr>
        <p:spPr>
          <a:xfrm>
            <a:off x="4384904" y="813029"/>
            <a:ext cx="3368901" cy="272143"/>
          </a:xfrm>
          <a:prstGeom prst="round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65298" tIns="32649" rIns="65298" bIns="32649" anchor="ct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1" lang="ja-JP" altLang="en-US" sz="1286" b="1"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イノベーション支援事業</a:t>
            </a:r>
          </a:p>
        </p:txBody>
      </p:sp>
      <p:sp>
        <p:nvSpPr>
          <p:cNvPr id="117" name="テキスト ボックス 116"/>
          <p:cNvSpPr txBox="1"/>
          <p:nvPr/>
        </p:nvSpPr>
        <p:spPr>
          <a:xfrm>
            <a:off x="351519" y="1106714"/>
            <a:ext cx="2797666" cy="469892"/>
          </a:xfrm>
          <a:prstGeom prst="rect">
            <a:avLst/>
          </a:prstGeom>
          <a:noFill/>
        </p:spPr>
        <p:txBody>
          <a:bodyPr wrap="none" lIns="65298" tIns="32649" rIns="65298" bIns="32649">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1" lang="ja-JP" altLang="ja-JP" sz="1050" b="0" i="0" u="none" strike="noStrike" kern="1200" cap="none" spc="0" normalizeH="0" baseline="0" noProof="0" dirty="0">
                <a:ln>
                  <a:noFill/>
                </a:ln>
                <a:solidFill>
                  <a:srgbClr val="000000"/>
                </a:solidFill>
                <a:effectLst/>
                <a:uLnTx/>
                <a:uFillTx/>
                <a:latin typeface="ＭＳ Ｐゴシック"/>
                <a:ea typeface="ＭＳ Ｐゴシック" panose="020B0600070205080204" pitchFamily="50" charset="-128"/>
                <a:cs typeface="+mn-cs"/>
              </a:rPr>
              <a:t>世界から</a:t>
            </a:r>
            <a:r>
              <a:rPr kumimoji="1" lang="ja-JP" altLang="en-US" sz="1050" b="0" i="0" u="none" strike="noStrike" kern="1200" cap="none" spc="0" normalizeH="0" baseline="0" noProof="0" dirty="0">
                <a:ln>
                  <a:noFill/>
                </a:ln>
                <a:solidFill>
                  <a:srgbClr val="000000"/>
                </a:solidFill>
                <a:effectLst/>
                <a:uLnTx/>
                <a:uFillTx/>
                <a:latin typeface="ＭＳ Ｐゴシック"/>
                <a:ea typeface="ＭＳ Ｐゴシック" panose="020B0600070205080204" pitchFamily="50" charset="-128"/>
                <a:cs typeface="+mn-cs"/>
              </a:rPr>
              <a:t>イノベーション</a:t>
            </a:r>
            <a:r>
              <a:rPr kumimoji="1" lang="ja-JP" altLang="ja-JP" sz="1050" b="0" i="0" u="none" strike="noStrike" kern="1200" cap="none" spc="0" normalizeH="0" baseline="0" noProof="0" dirty="0">
                <a:ln>
                  <a:noFill/>
                </a:ln>
                <a:solidFill>
                  <a:srgbClr val="000000"/>
                </a:solidFill>
                <a:effectLst/>
                <a:uLnTx/>
                <a:uFillTx/>
                <a:latin typeface="ＭＳ Ｐゴシック"/>
                <a:ea typeface="ＭＳ Ｐゴシック" panose="020B0600070205080204" pitchFamily="50" charset="-128"/>
                <a:cs typeface="+mn-cs"/>
              </a:rPr>
              <a:t>人材や投資家を集め、</a:t>
            </a:r>
            <a:r>
              <a:rPr kumimoji="1" lang="ja-JP" altLang="en-US" sz="1050" b="0" i="0" u="none" strike="noStrike" kern="1200" cap="none" spc="0" normalizeH="0" baseline="0" noProof="0" dirty="0">
                <a:ln>
                  <a:noFill/>
                </a:ln>
                <a:solidFill>
                  <a:srgbClr val="000000"/>
                </a:solidFill>
                <a:effectLst/>
                <a:uLnTx/>
                <a:uFillTx/>
                <a:latin typeface="ＭＳ Ｐゴシック"/>
                <a:ea typeface="ＭＳ Ｐゴシック" panose="020B0600070205080204" pitchFamily="50" charset="-128"/>
                <a:cs typeface="+mn-cs"/>
              </a:rPr>
              <a:t>　</a:t>
            </a:r>
            <a:endParaRPr kumimoji="1" lang="en-US" altLang="ja-JP" sz="1050" b="0" i="0" u="none" strike="noStrike" kern="1200" cap="none" spc="0" normalizeH="0" baseline="0" noProof="0" dirty="0">
              <a:ln>
                <a:noFill/>
              </a:ln>
              <a:solidFill>
                <a:srgbClr val="000000"/>
              </a:solidFill>
              <a:effectLst/>
              <a:uLnTx/>
              <a:uFillTx/>
              <a:latin typeface="ＭＳ Ｐゴシック"/>
              <a:ea typeface="ＭＳ Ｐゴシック" panose="020B0600070205080204" pitchFamily="50" charset="-128"/>
              <a:cs typeface="+mn-cs"/>
            </a:endParaRPr>
          </a:p>
          <a:p>
            <a:pPr marL="0" marR="0" lvl="0" indent="0" algn="l" defTabSz="914400" rtl="0" eaLnBrk="1" fontAlgn="base" latinLnBrk="0" hangingPunct="1">
              <a:lnSpc>
                <a:spcPct val="100000"/>
              </a:lnSpc>
              <a:spcBef>
                <a:spcPct val="50000"/>
              </a:spcBef>
              <a:spcAft>
                <a:spcPct val="0"/>
              </a:spcAft>
              <a:buClrTx/>
              <a:buSzTx/>
              <a:buFontTx/>
              <a:buNone/>
              <a:tabLst/>
              <a:defRPr/>
            </a:pPr>
            <a:r>
              <a:rPr kumimoji="1" lang="ja-JP" altLang="en-US" sz="1050" b="0" i="0" u="none" strike="noStrike" kern="1200" cap="none" spc="0" normalizeH="0" baseline="0" noProof="0" dirty="0">
                <a:ln>
                  <a:noFill/>
                </a:ln>
                <a:solidFill>
                  <a:srgbClr val="000000"/>
                </a:solidFill>
                <a:effectLst/>
                <a:uLnTx/>
                <a:uFillTx/>
                <a:latin typeface="ＭＳ Ｐゴシック"/>
                <a:ea typeface="ＭＳ Ｐゴシック" panose="020B0600070205080204" pitchFamily="50" charset="-128"/>
                <a:cs typeface="+mn-cs"/>
              </a:rPr>
              <a:t>イノベーション</a:t>
            </a:r>
            <a:r>
              <a:rPr kumimoji="1" lang="ja-JP" altLang="ja-JP" sz="1050" b="0" i="0" u="none" strike="noStrike" kern="1200" cap="none" spc="0" normalizeH="0" baseline="0" noProof="0" dirty="0">
                <a:ln>
                  <a:noFill/>
                </a:ln>
                <a:solidFill>
                  <a:srgbClr val="000000"/>
                </a:solidFill>
                <a:effectLst/>
                <a:uLnTx/>
                <a:uFillTx/>
                <a:latin typeface="ＭＳ Ｐゴシック"/>
                <a:ea typeface="ＭＳ Ｐゴシック" panose="020B0600070205080204" pitchFamily="50" charset="-128"/>
                <a:cs typeface="+mn-cs"/>
              </a:rPr>
              <a:t>の成功確率を高める</a:t>
            </a:r>
            <a:endParaRPr kumimoji="1" lang="ja-JP" altLang="en-US" sz="1050" b="0" i="0" u="none" strike="noStrike" kern="1200" cap="none" spc="0" normalizeH="0" baseline="0" noProof="0" dirty="0">
              <a:ln>
                <a:noFill/>
              </a:ln>
              <a:solidFill>
                <a:srgbClr val="000000"/>
              </a:solidFill>
              <a:effectLst/>
              <a:uLnTx/>
              <a:uFillTx/>
              <a:latin typeface="Calibri"/>
              <a:ea typeface="ＭＳ Ｐゴシック" panose="020B0600070205080204" pitchFamily="50" charset="-128"/>
              <a:cs typeface="+mn-cs"/>
            </a:endParaRPr>
          </a:p>
        </p:txBody>
      </p:sp>
      <p:sp>
        <p:nvSpPr>
          <p:cNvPr id="4112" name="テキスト ボックス 118"/>
          <p:cNvSpPr txBox="1">
            <a:spLocks noChangeArrowheads="1"/>
          </p:cNvSpPr>
          <p:nvPr/>
        </p:nvSpPr>
        <p:spPr bwMode="auto">
          <a:xfrm>
            <a:off x="4393975" y="1096509"/>
            <a:ext cx="2627747" cy="227518"/>
          </a:xfrm>
          <a:prstGeom prst="rect">
            <a:avLst/>
          </a:prstGeom>
          <a:noFill/>
          <a:ln w="9525">
            <a:noFill/>
            <a:miter lim="800000"/>
            <a:headEnd/>
            <a:tailEnd/>
          </a:ln>
        </p:spPr>
        <p:txBody>
          <a:bodyPr wrap="none" lIns="65298" tIns="32649" rIns="65298" bIns="32649">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プロジェクト創出のプロセスをトータルで支援</a:t>
            </a:r>
          </a:p>
        </p:txBody>
      </p:sp>
      <p:sp>
        <p:nvSpPr>
          <p:cNvPr id="120" name="角丸四角形 30"/>
          <p:cNvSpPr>
            <a:spLocks noChangeArrowheads="1"/>
          </p:cNvSpPr>
          <p:nvPr/>
        </p:nvSpPr>
        <p:spPr bwMode="auto">
          <a:xfrm>
            <a:off x="2223634" y="2236107"/>
            <a:ext cx="1903866" cy="4218214"/>
          </a:xfrm>
          <a:prstGeom prst="roundRect">
            <a:avLst>
              <a:gd name="adj" fmla="val 3737"/>
            </a:avLst>
          </a:prstGeom>
          <a:solidFill>
            <a:schemeClr val="bg1"/>
          </a:solidFill>
          <a:ln w="9525" algn="ctr">
            <a:solidFill>
              <a:schemeClr val="tx1"/>
            </a:solidFill>
            <a:round/>
            <a:headEnd/>
            <a:tailEnd/>
          </a:ln>
        </p:spPr>
        <p:txBody>
          <a:bodyPr lIns="65298" tIns="32649" rIns="65298" bIns="32649"/>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1" lang="ja-JP" altLang="en-US" sz="1286" b="0" i="0" u="none" strike="noStrike" kern="1200" cap="none" spc="0" normalizeH="0" baseline="0" noProof="0" dirty="0">
                <a:ln>
                  <a:noFill/>
                </a:ln>
                <a:solidFill>
                  <a:srgbClr val="000000"/>
                </a:solidFill>
                <a:effectLst/>
                <a:uLnTx/>
                <a:uFillTx/>
                <a:latin typeface="ＭＳ Ｐゴシック"/>
                <a:ea typeface="ＭＳ Ｐゴシック" panose="020B0600070205080204" pitchFamily="50" charset="-128"/>
                <a:cs typeface="+mn-cs"/>
              </a:rPr>
              <a:t>　</a:t>
            </a:r>
            <a:r>
              <a:rPr kumimoji="1" lang="ja-JP" altLang="en-US" sz="1000" b="0" i="0" u="none" strike="noStrike" kern="1200" cap="none" spc="0" normalizeH="0" baseline="0" noProof="0" dirty="0">
                <a:ln>
                  <a:noFill/>
                </a:ln>
                <a:solidFill>
                  <a:srgbClr val="000000"/>
                </a:solidFill>
                <a:effectLst/>
                <a:uLnTx/>
                <a:uFillTx/>
                <a:latin typeface="ＭＳ Ｐゴシック"/>
                <a:ea typeface="ＭＳ Ｐゴシック" panose="020B0600070205080204" pitchFamily="50" charset="-128"/>
                <a:cs typeface="+mn-cs"/>
              </a:rPr>
              <a:t>人材交流やワークショップによる起業家マインドの醸成</a:t>
            </a:r>
            <a:endParaRPr kumimoji="1" lang="en-US" altLang="ja-JP" sz="1000" b="0" i="0" u="none" strike="noStrike" kern="1200" cap="none" spc="0" normalizeH="0" baseline="0" noProof="0" dirty="0">
              <a:ln>
                <a:noFill/>
              </a:ln>
              <a:solidFill>
                <a:srgbClr val="000000"/>
              </a:solidFill>
              <a:effectLst/>
              <a:uLnTx/>
              <a:uFillTx/>
              <a:latin typeface="ＭＳ Ｐゴシック"/>
              <a:ea typeface="ＭＳ Ｐゴシック" panose="020B0600070205080204" pitchFamily="50" charset="-128"/>
              <a:cs typeface="+mn-cs"/>
            </a:endParaRPr>
          </a:p>
        </p:txBody>
      </p:sp>
      <p:sp>
        <p:nvSpPr>
          <p:cNvPr id="121" name="角丸四角形 30"/>
          <p:cNvSpPr>
            <a:spLocks noChangeArrowheads="1"/>
          </p:cNvSpPr>
          <p:nvPr/>
        </p:nvSpPr>
        <p:spPr bwMode="auto">
          <a:xfrm>
            <a:off x="320905" y="2236107"/>
            <a:ext cx="1730375" cy="4218214"/>
          </a:xfrm>
          <a:prstGeom prst="roundRect">
            <a:avLst>
              <a:gd name="adj" fmla="val 3737"/>
            </a:avLst>
          </a:prstGeom>
          <a:solidFill>
            <a:schemeClr val="bg1"/>
          </a:solidFill>
          <a:ln w="9525" algn="ctr">
            <a:solidFill>
              <a:schemeClr val="tx1"/>
            </a:solidFill>
            <a:round/>
            <a:headEnd/>
            <a:tailEnd/>
          </a:ln>
        </p:spPr>
        <p:txBody>
          <a:bodyPr lIns="65298" tIns="32649" rIns="65298" bIns="32649"/>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1" lang="ja-JP" altLang="en-US" sz="1286" b="0" i="0" u="none" strike="noStrike" kern="1200" cap="none" spc="0" normalizeH="0" baseline="0" noProof="0" dirty="0">
                <a:ln>
                  <a:noFill/>
                </a:ln>
                <a:solidFill>
                  <a:srgbClr val="000000"/>
                </a:solidFill>
                <a:effectLst/>
                <a:uLnTx/>
                <a:uFillTx/>
                <a:latin typeface="ＭＳ Ｐゴシック"/>
                <a:ea typeface="ＭＳ Ｐゴシック" panose="020B0600070205080204" pitchFamily="50" charset="-128"/>
                <a:cs typeface="+mn-cs"/>
              </a:rPr>
              <a:t>　</a:t>
            </a:r>
            <a:r>
              <a:rPr kumimoji="1" lang="ja-JP" altLang="en-US" sz="1000" b="0" i="0" u="none" strike="noStrike" kern="1200" cap="none" spc="0" normalizeH="0" baseline="0" noProof="0" dirty="0">
                <a:ln>
                  <a:noFill/>
                </a:ln>
                <a:solidFill>
                  <a:srgbClr val="000000"/>
                </a:solidFill>
                <a:effectLst/>
                <a:uLnTx/>
                <a:uFillTx/>
                <a:latin typeface="ＭＳ Ｐゴシック"/>
                <a:ea typeface="ＭＳ Ｐゴシック" panose="020B0600070205080204" pitchFamily="50" charset="-128"/>
                <a:cs typeface="+mn-cs"/>
              </a:rPr>
              <a:t>国際プロモーション</a:t>
            </a:r>
            <a:endParaRPr kumimoji="1" lang="en-US" altLang="ja-JP" sz="1000" b="0" i="0" u="none" strike="noStrike" kern="1200" cap="none" spc="0" normalizeH="0" baseline="0" noProof="0" dirty="0">
              <a:ln>
                <a:noFill/>
              </a:ln>
              <a:solidFill>
                <a:srgbClr val="000000"/>
              </a:solidFill>
              <a:effectLst/>
              <a:uLnTx/>
              <a:uFillTx/>
              <a:latin typeface="ＭＳ Ｐゴシック"/>
              <a:ea typeface="ＭＳ Ｐゴシック" panose="020B0600070205080204" pitchFamily="50" charset="-128"/>
              <a:cs typeface="+mn-cs"/>
            </a:endParaRPr>
          </a:p>
          <a:p>
            <a:pPr marL="0" marR="0" lvl="0" indent="0" algn="l" defTabSz="914400" rtl="0" eaLnBrk="1" fontAlgn="base" latinLnBrk="0" hangingPunct="1">
              <a:lnSpc>
                <a:spcPct val="100000"/>
              </a:lnSpc>
              <a:spcBef>
                <a:spcPct val="50000"/>
              </a:spcBef>
              <a:spcAft>
                <a:spcPct val="0"/>
              </a:spcAft>
              <a:buClrTx/>
              <a:buSzTx/>
              <a:buFontTx/>
              <a:buNone/>
              <a:tabLst/>
              <a:defRPr/>
            </a:pPr>
            <a:endParaRPr kumimoji="1" lang="en-US" altLang="ja-JP" sz="929" b="0" i="0" u="none" strike="noStrike" kern="1200" cap="none" spc="0" normalizeH="0" baseline="0" noProof="0" dirty="0">
              <a:ln>
                <a:noFill/>
              </a:ln>
              <a:solidFill>
                <a:srgbClr val="000000"/>
              </a:solidFill>
              <a:effectLst/>
              <a:uLnTx/>
              <a:uFillTx/>
              <a:latin typeface="ＭＳ Ｐゴシック"/>
              <a:ea typeface="ＭＳ Ｐゴシック" panose="020B0600070205080204" pitchFamily="50" charset="-128"/>
              <a:cs typeface="+mn-cs"/>
            </a:endParaRPr>
          </a:p>
          <a:p>
            <a:pPr marL="0" marR="0" lvl="0" indent="0" algn="l" defTabSz="914400" rtl="0" eaLnBrk="1" fontAlgn="base" latinLnBrk="0" hangingPunct="1">
              <a:lnSpc>
                <a:spcPct val="100000"/>
              </a:lnSpc>
              <a:spcBef>
                <a:spcPct val="50000"/>
              </a:spcBef>
              <a:spcAft>
                <a:spcPct val="0"/>
              </a:spcAft>
              <a:buClrTx/>
              <a:buSzTx/>
              <a:buFontTx/>
              <a:buNone/>
              <a:tabLst/>
              <a:defRPr/>
            </a:pPr>
            <a:endParaRPr kumimoji="1" lang="en-US" altLang="ja-JP" sz="1286" b="0" i="0" u="none" strike="noStrike" kern="1200" cap="none" spc="0" normalizeH="0" baseline="0" noProof="0" dirty="0">
              <a:ln>
                <a:noFill/>
              </a:ln>
              <a:solidFill>
                <a:srgbClr val="000000"/>
              </a:solidFill>
              <a:effectLst/>
              <a:uLnTx/>
              <a:uFillTx/>
              <a:latin typeface="ＭＳ Ｐゴシック"/>
              <a:ea typeface="ＭＳ Ｐゴシック" panose="020B0600070205080204" pitchFamily="50" charset="-128"/>
              <a:cs typeface="+mn-cs"/>
            </a:endParaRPr>
          </a:p>
          <a:p>
            <a:pPr marL="0" marR="0" lvl="0" indent="0" algn="l" defTabSz="914400" rtl="0" eaLnBrk="1" fontAlgn="base" latinLnBrk="0" hangingPunct="1">
              <a:lnSpc>
                <a:spcPct val="100000"/>
              </a:lnSpc>
              <a:spcBef>
                <a:spcPct val="50000"/>
              </a:spcBef>
              <a:spcAft>
                <a:spcPct val="0"/>
              </a:spcAft>
              <a:buClrTx/>
              <a:buSzTx/>
              <a:buFontTx/>
              <a:buNone/>
              <a:tabLst/>
              <a:defRPr/>
            </a:pPr>
            <a:endParaRPr kumimoji="1" lang="en-US" altLang="ja-JP" sz="1286" b="0" i="0" u="none" strike="noStrike" kern="1200" cap="none" spc="0" normalizeH="0" baseline="0" noProof="0" dirty="0">
              <a:ln>
                <a:noFill/>
              </a:ln>
              <a:solidFill>
                <a:srgbClr val="000000"/>
              </a:solidFill>
              <a:effectLst/>
              <a:uLnTx/>
              <a:uFillTx/>
              <a:latin typeface="ＭＳ Ｐゴシック"/>
              <a:ea typeface="ＭＳ Ｐゴシック" panose="020B0600070205080204" pitchFamily="50" charset="-128"/>
              <a:cs typeface="+mn-cs"/>
            </a:endParaRPr>
          </a:p>
          <a:p>
            <a:pPr marL="0" marR="0" lvl="0" indent="0" algn="l" defTabSz="914400" rtl="0" eaLnBrk="1" fontAlgn="base" latinLnBrk="0" hangingPunct="1">
              <a:lnSpc>
                <a:spcPct val="100000"/>
              </a:lnSpc>
              <a:spcBef>
                <a:spcPct val="50000"/>
              </a:spcBef>
              <a:spcAft>
                <a:spcPct val="0"/>
              </a:spcAft>
              <a:buClrTx/>
              <a:buSzTx/>
              <a:buFontTx/>
              <a:buNone/>
              <a:tabLst/>
              <a:defRPr/>
            </a:pPr>
            <a:endParaRPr kumimoji="1" lang="en-US" altLang="ja-JP" sz="1286" b="0" i="0" u="none" strike="noStrike" kern="1200" cap="none" spc="0" normalizeH="0" baseline="0" noProof="0" dirty="0">
              <a:ln>
                <a:noFill/>
              </a:ln>
              <a:solidFill>
                <a:srgbClr val="000000"/>
              </a:solidFill>
              <a:effectLst/>
              <a:uLnTx/>
              <a:uFillTx/>
              <a:latin typeface="ＭＳ Ｐゴシック"/>
              <a:ea typeface="ＭＳ Ｐゴシック" panose="020B0600070205080204" pitchFamily="50" charset="-128"/>
              <a:cs typeface="+mn-cs"/>
            </a:endParaRPr>
          </a:p>
          <a:p>
            <a:pPr marL="0" marR="0" lvl="0" indent="0" algn="l" defTabSz="914400" rtl="0" eaLnBrk="1" fontAlgn="base" latinLnBrk="0" hangingPunct="1">
              <a:lnSpc>
                <a:spcPct val="100000"/>
              </a:lnSpc>
              <a:spcBef>
                <a:spcPct val="50000"/>
              </a:spcBef>
              <a:spcAft>
                <a:spcPct val="0"/>
              </a:spcAft>
              <a:buClrTx/>
              <a:buSzTx/>
              <a:buFontTx/>
              <a:buNone/>
              <a:tabLst/>
              <a:defRPr/>
            </a:pPr>
            <a:endParaRPr kumimoji="1" lang="en-US" altLang="ja-JP" sz="1286" b="0" i="0" u="none" strike="noStrike" kern="1200" cap="none" spc="0" normalizeH="0" baseline="0" noProof="0" dirty="0">
              <a:ln>
                <a:noFill/>
              </a:ln>
              <a:solidFill>
                <a:srgbClr val="000000"/>
              </a:solidFill>
              <a:effectLst/>
              <a:uLnTx/>
              <a:uFillTx/>
              <a:latin typeface="ＭＳ Ｐゴシック"/>
              <a:ea typeface="ＭＳ Ｐゴシック" panose="020B0600070205080204" pitchFamily="50" charset="-128"/>
              <a:cs typeface="+mn-cs"/>
            </a:endParaRPr>
          </a:p>
        </p:txBody>
      </p:sp>
      <p:sp>
        <p:nvSpPr>
          <p:cNvPr id="4115" name="角丸四角形 39"/>
          <p:cNvSpPr>
            <a:spLocks noChangeArrowheads="1"/>
          </p:cNvSpPr>
          <p:nvPr/>
        </p:nvSpPr>
        <p:spPr bwMode="auto">
          <a:xfrm>
            <a:off x="527279" y="3263448"/>
            <a:ext cx="1336901" cy="308429"/>
          </a:xfrm>
          <a:prstGeom prst="roundRect">
            <a:avLst>
              <a:gd name="adj" fmla="val 16667"/>
            </a:avLst>
          </a:prstGeom>
          <a:noFill/>
          <a:ln w="9525" algn="ctr">
            <a:solidFill>
              <a:schemeClr val="tx1"/>
            </a:solidFill>
            <a:round/>
            <a:headEnd/>
            <a:tailEnd/>
          </a:ln>
        </p:spPr>
        <p:txBody>
          <a:bodyPr lIns="65298" tIns="32649" rIns="65298" bIns="32649" anchor="ctr"/>
          <a:lstStyle/>
          <a:p>
            <a:pPr marL="0" marR="0" lvl="0" indent="0" algn="ctr" defTabSz="913745" rtl="0" eaLnBrk="1" fontAlgn="auto" latinLnBrk="0" hangingPunct="1">
              <a:lnSpc>
                <a:spcPct val="100000"/>
              </a:lnSpc>
              <a:spcBef>
                <a:spcPts val="0"/>
              </a:spcBef>
              <a:spcAft>
                <a:spcPts val="0"/>
              </a:spcAft>
              <a:buClrTx/>
              <a:buSzTx/>
              <a:buFontTx/>
              <a:buNone/>
              <a:tabLst/>
              <a:defRPr/>
            </a:pPr>
            <a:r>
              <a:rPr kumimoji="1" lang="ja-JP" altLang="en-US" sz="929" b="0" i="0" u="none" strike="noStrike" kern="1200" cap="none" spc="0" normalizeH="0" baseline="0" noProof="0" dirty="0">
                <a:ln>
                  <a:noFill/>
                </a:ln>
                <a:solidFill>
                  <a:srgbClr val="000000"/>
                </a:solidFill>
                <a:effectLst/>
                <a:uLnTx/>
                <a:uFillTx/>
                <a:latin typeface="Calibri"/>
                <a:ea typeface="ＭＳ Ｐゴシック" panose="020B0600070205080204" pitchFamily="50" charset="-128"/>
                <a:cs typeface="+mn-cs"/>
              </a:rPr>
              <a:t>国際イノベーション会議</a:t>
            </a:r>
          </a:p>
        </p:txBody>
      </p:sp>
      <p:sp>
        <p:nvSpPr>
          <p:cNvPr id="4116" name="角丸四角形 39"/>
          <p:cNvSpPr>
            <a:spLocks noChangeArrowheads="1"/>
          </p:cNvSpPr>
          <p:nvPr/>
        </p:nvSpPr>
        <p:spPr bwMode="auto">
          <a:xfrm>
            <a:off x="2369913" y="2890385"/>
            <a:ext cx="1645331" cy="309562"/>
          </a:xfrm>
          <a:prstGeom prst="roundRect">
            <a:avLst>
              <a:gd name="adj" fmla="val 16667"/>
            </a:avLst>
          </a:prstGeom>
          <a:noFill/>
          <a:ln w="9525" algn="ctr">
            <a:solidFill>
              <a:schemeClr val="tx1"/>
            </a:solidFill>
            <a:round/>
            <a:headEnd/>
            <a:tailEnd/>
          </a:ln>
        </p:spPr>
        <p:txBody>
          <a:bodyPr lIns="65298" tIns="32649" rIns="65298" bIns="32649" anchor="ctr"/>
          <a:lstStyle/>
          <a:p>
            <a:pPr marL="0" marR="0" lvl="0" indent="0" algn="ctr" defTabSz="913745" rtl="0" eaLnBrk="1" fontAlgn="auto" latinLnBrk="0" hangingPunct="1">
              <a:lnSpc>
                <a:spcPct val="100000"/>
              </a:lnSpc>
              <a:spcBef>
                <a:spcPts val="0"/>
              </a:spcBef>
              <a:spcAft>
                <a:spcPts val="0"/>
              </a:spcAft>
              <a:buClrTx/>
              <a:buSzTx/>
              <a:buFontTx/>
              <a:buNone/>
              <a:tabLst/>
              <a:defRPr/>
            </a:pPr>
            <a:r>
              <a:rPr kumimoji="1" lang="ja-JP" altLang="en-US" sz="929" b="0" i="0" u="none" strike="noStrike" kern="1200" cap="none" spc="0" normalizeH="0" baseline="0" noProof="0" dirty="0">
                <a:ln>
                  <a:noFill/>
                </a:ln>
                <a:solidFill>
                  <a:srgbClr val="000000"/>
                </a:solidFill>
                <a:effectLst/>
                <a:uLnTx/>
                <a:uFillTx/>
                <a:latin typeface="Calibri"/>
                <a:ea typeface="ＭＳ Ｐゴシック" panose="020B0600070205080204" pitchFamily="50" charset="-128"/>
                <a:cs typeface="+mn-cs"/>
              </a:rPr>
              <a:t>海外ワークショップ</a:t>
            </a:r>
          </a:p>
        </p:txBody>
      </p:sp>
      <p:sp>
        <p:nvSpPr>
          <p:cNvPr id="4117" name="角丸四角形 39"/>
          <p:cNvSpPr>
            <a:spLocks noChangeArrowheads="1"/>
          </p:cNvSpPr>
          <p:nvPr/>
        </p:nvSpPr>
        <p:spPr bwMode="auto">
          <a:xfrm>
            <a:off x="2369913" y="3250975"/>
            <a:ext cx="1645331" cy="308429"/>
          </a:xfrm>
          <a:prstGeom prst="roundRect">
            <a:avLst>
              <a:gd name="adj" fmla="val 16667"/>
            </a:avLst>
          </a:prstGeom>
          <a:noFill/>
          <a:ln w="9525" algn="ctr">
            <a:solidFill>
              <a:schemeClr val="tx1"/>
            </a:solidFill>
            <a:round/>
            <a:headEnd/>
            <a:tailEnd/>
          </a:ln>
        </p:spPr>
        <p:txBody>
          <a:bodyPr lIns="65298" tIns="32649" rIns="65298" bIns="32649" anchor="ctr"/>
          <a:lstStyle/>
          <a:p>
            <a:pPr marL="0" marR="0" lvl="0" indent="0" algn="ctr" defTabSz="913745" rtl="0" eaLnBrk="1" fontAlgn="auto" latinLnBrk="0" hangingPunct="1">
              <a:lnSpc>
                <a:spcPct val="100000"/>
              </a:lnSpc>
              <a:spcBef>
                <a:spcPts val="0"/>
              </a:spcBef>
              <a:spcAft>
                <a:spcPts val="0"/>
              </a:spcAft>
              <a:buClrTx/>
              <a:buSzTx/>
              <a:buFontTx/>
              <a:buNone/>
              <a:tabLst/>
              <a:defRPr/>
            </a:pPr>
            <a:r>
              <a:rPr kumimoji="1" lang="ja-JP" altLang="en-US" sz="929" b="0" i="0" u="none" strike="noStrike" kern="1200" cap="none" spc="0" normalizeH="0" baseline="0" noProof="0" dirty="0">
                <a:ln>
                  <a:noFill/>
                </a:ln>
                <a:solidFill>
                  <a:srgbClr val="000000"/>
                </a:solidFill>
                <a:effectLst/>
                <a:uLnTx/>
                <a:uFillTx/>
                <a:latin typeface="Calibri"/>
                <a:ea typeface="ＭＳ Ｐゴシック" panose="020B0600070205080204" pitchFamily="50" charset="-128"/>
                <a:cs typeface="+mn-cs"/>
              </a:rPr>
              <a:t>ｲﾉﾍﾞｰｼｮﾝ人材のｺﾐｭﾆﾃｨ形成</a:t>
            </a:r>
          </a:p>
        </p:txBody>
      </p:sp>
      <p:sp>
        <p:nvSpPr>
          <p:cNvPr id="4118" name="角丸四角形 39"/>
          <p:cNvSpPr>
            <a:spLocks noChangeArrowheads="1"/>
          </p:cNvSpPr>
          <p:nvPr/>
        </p:nvSpPr>
        <p:spPr bwMode="auto">
          <a:xfrm>
            <a:off x="536349" y="2888118"/>
            <a:ext cx="1327830" cy="308429"/>
          </a:xfrm>
          <a:prstGeom prst="roundRect">
            <a:avLst>
              <a:gd name="adj" fmla="val 16667"/>
            </a:avLst>
          </a:prstGeom>
          <a:noFill/>
          <a:ln w="9525" algn="ctr">
            <a:solidFill>
              <a:schemeClr val="tx1"/>
            </a:solidFill>
            <a:round/>
            <a:headEnd/>
            <a:tailEnd/>
          </a:ln>
        </p:spPr>
        <p:txBody>
          <a:bodyPr lIns="65298" tIns="32649" rIns="65298" bIns="32649" anchor="ctr"/>
          <a:lstStyle/>
          <a:p>
            <a:pPr marL="0" marR="0" lvl="0" indent="0" algn="ctr" defTabSz="913745" rtl="0" eaLnBrk="1" fontAlgn="auto" latinLnBrk="0" hangingPunct="1">
              <a:lnSpc>
                <a:spcPct val="100000"/>
              </a:lnSpc>
              <a:spcBef>
                <a:spcPts val="0"/>
              </a:spcBef>
              <a:spcAft>
                <a:spcPts val="0"/>
              </a:spcAft>
              <a:buClrTx/>
              <a:buSzTx/>
              <a:buFontTx/>
              <a:buNone/>
              <a:tabLst/>
              <a:defRPr/>
            </a:pPr>
            <a:r>
              <a:rPr kumimoji="1" lang="ja-JP" altLang="en-US" sz="929" b="0" i="0" u="none" strike="noStrike" kern="1200" cap="none" spc="0" normalizeH="0" baseline="0" noProof="0" dirty="0">
                <a:ln>
                  <a:noFill/>
                </a:ln>
                <a:solidFill>
                  <a:srgbClr val="000000"/>
                </a:solidFill>
                <a:effectLst/>
                <a:uLnTx/>
                <a:uFillTx/>
                <a:latin typeface="Calibri"/>
                <a:ea typeface="ＭＳ Ｐゴシック" panose="020B0600070205080204" pitchFamily="50" charset="-128"/>
                <a:cs typeface="+mn-cs"/>
              </a:rPr>
              <a:t>英語での情報発信</a:t>
            </a:r>
          </a:p>
        </p:txBody>
      </p:sp>
      <p:sp>
        <p:nvSpPr>
          <p:cNvPr id="4119" name="角丸四角形 21"/>
          <p:cNvSpPr>
            <a:spLocks noChangeArrowheads="1"/>
          </p:cNvSpPr>
          <p:nvPr/>
        </p:nvSpPr>
        <p:spPr bwMode="auto">
          <a:xfrm>
            <a:off x="4468814" y="3057074"/>
            <a:ext cx="1182687" cy="369661"/>
          </a:xfrm>
          <a:prstGeom prst="roundRect">
            <a:avLst>
              <a:gd name="adj" fmla="val 16667"/>
            </a:avLst>
          </a:prstGeom>
          <a:noFill/>
          <a:ln w="9525" algn="ctr">
            <a:solidFill>
              <a:schemeClr val="tx1"/>
            </a:solidFill>
            <a:round/>
            <a:headEnd/>
            <a:tailEnd/>
          </a:ln>
        </p:spPr>
        <p:txBody>
          <a:bodyPr lIns="65298" tIns="32649" rIns="65298" bIns="32649" anchor="ctr"/>
          <a:lstStyle/>
          <a:p>
            <a:pPr marL="0" marR="0" lvl="0" indent="0" algn="ctr" defTabSz="913745" rtl="0" eaLnBrk="1" fontAlgn="auto" latinLnBrk="0" hangingPunct="1">
              <a:lnSpc>
                <a:spcPct val="100000"/>
              </a:lnSpc>
              <a:spcBef>
                <a:spcPts val="0"/>
              </a:spcBef>
              <a:spcAft>
                <a:spcPts val="0"/>
              </a:spcAft>
              <a:buClrTx/>
              <a:buSzTx/>
              <a:buFontTx/>
              <a:buNone/>
              <a:tabLst/>
              <a:defRPr/>
            </a:pPr>
            <a:r>
              <a:rPr kumimoji="1" lang="ja-JP" altLang="en-US" sz="929" b="0" i="0" u="none" strike="noStrike" kern="1200" cap="none" spc="0" normalizeH="0" baseline="0" noProof="0" dirty="0">
                <a:ln>
                  <a:noFill/>
                </a:ln>
                <a:solidFill>
                  <a:srgbClr val="000000"/>
                </a:solidFill>
                <a:effectLst/>
                <a:uLnTx/>
                <a:uFillTx/>
                <a:latin typeface="Calibri"/>
                <a:ea typeface="ＭＳ Ｐゴシック" panose="020B0600070205080204" pitchFamily="50" charset="-128"/>
                <a:cs typeface="+mn-cs"/>
              </a:rPr>
              <a:t>ニーズ顕在化</a:t>
            </a:r>
            <a:endParaRPr kumimoji="1" lang="en-US" altLang="ja-JP" sz="929" b="0" i="0" u="none" strike="noStrike" kern="1200" cap="none" spc="0" normalizeH="0" baseline="0" noProof="0" dirty="0">
              <a:ln>
                <a:noFill/>
              </a:ln>
              <a:solidFill>
                <a:srgbClr val="000000"/>
              </a:solidFill>
              <a:effectLst/>
              <a:uLnTx/>
              <a:uFillTx/>
              <a:latin typeface="Calibri"/>
              <a:ea typeface="ＭＳ Ｐゴシック" panose="020B0600070205080204" pitchFamily="50" charset="-128"/>
              <a:cs typeface="+mn-cs"/>
            </a:endParaRPr>
          </a:p>
          <a:p>
            <a:pPr marL="0" marR="0" lvl="0" indent="0" algn="ctr" defTabSz="913745" rtl="0" eaLnBrk="1" fontAlgn="auto" latinLnBrk="0" hangingPunct="1">
              <a:lnSpc>
                <a:spcPct val="100000"/>
              </a:lnSpc>
              <a:spcBef>
                <a:spcPts val="0"/>
              </a:spcBef>
              <a:spcAft>
                <a:spcPts val="0"/>
              </a:spcAft>
              <a:buClrTx/>
              <a:buSzTx/>
              <a:buFontTx/>
              <a:buNone/>
              <a:tabLst/>
              <a:defRPr/>
            </a:pPr>
            <a:r>
              <a:rPr kumimoji="1" lang="ja-JP" altLang="en-US" sz="929" b="0" i="0" u="none" strike="noStrike" kern="1200" cap="none" spc="0" normalizeH="0" baseline="0" noProof="0" dirty="0">
                <a:ln>
                  <a:noFill/>
                </a:ln>
                <a:solidFill>
                  <a:srgbClr val="000000"/>
                </a:solidFill>
                <a:effectLst/>
                <a:uLnTx/>
                <a:uFillTx/>
                <a:latin typeface="Calibri"/>
                <a:ea typeface="ＭＳ Ｐゴシック" panose="020B0600070205080204" pitchFamily="50" charset="-128"/>
                <a:cs typeface="+mn-cs"/>
              </a:rPr>
              <a:t>プログラム</a:t>
            </a:r>
          </a:p>
        </p:txBody>
      </p:sp>
      <p:sp>
        <p:nvSpPr>
          <p:cNvPr id="4120" name="角丸四角形 21"/>
          <p:cNvSpPr>
            <a:spLocks noChangeArrowheads="1"/>
          </p:cNvSpPr>
          <p:nvPr/>
        </p:nvSpPr>
        <p:spPr bwMode="auto">
          <a:xfrm>
            <a:off x="5961063" y="3057074"/>
            <a:ext cx="1747384" cy="369661"/>
          </a:xfrm>
          <a:prstGeom prst="roundRect">
            <a:avLst>
              <a:gd name="adj" fmla="val 16667"/>
            </a:avLst>
          </a:prstGeom>
          <a:noFill/>
          <a:ln w="9525" algn="ctr">
            <a:solidFill>
              <a:schemeClr val="tx1"/>
            </a:solidFill>
            <a:round/>
            <a:headEnd/>
            <a:tailEnd/>
          </a:ln>
        </p:spPr>
        <p:txBody>
          <a:bodyPr lIns="65298" tIns="32649" rIns="65298" bIns="32649" anchor="ctr"/>
          <a:lstStyle/>
          <a:p>
            <a:pPr marL="0" marR="0" lvl="0" indent="0" algn="ctr" defTabSz="913745" rtl="0" eaLnBrk="1" fontAlgn="auto" latinLnBrk="0" hangingPunct="1">
              <a:lnSpc>
                <a:spcPct val="100000"/>
              </a:lnSpc>
              <a:spcBef>
                <a:spcPts val="0"/>
              </a:spcBef>
              <a:spcAft>
                <a:spcPts val="0"/>
              </a:spcAft>
              <a:buClrTx/>
              <a:buSzTx/>
              <a:buFontTx/>
              <a:buNone/>
              <a:tabLst/>
              <a:defRPr/>
            </a:pPr>
            <a:r>
              <a:rPr kumimoji="1" lang="ja-JP" altLang="en-US" sz="929" b="0" i="0" u="none" strike="noStrike" kern="1200" cap="none" spc="0" normalizeH="0" baseline="0" noProof="0" dirty="0">
                <a:ln>
                  <a:noFill/>
                </a:ln>
                <a:solidFill>
                  <a:srgbClr val="000000"/>
                </a:solidFill>
                <a:effectLst/>
                <a:uLnTx/>
                <a:uFillTx/>
                <a:latin typeface="Calibri"/>
                <a:ea typeface="ＭＳ Ｐゴシック" panose="020B0600070205080204" pitchFamily="50" charset="-128"/>
                <a:cs typeface="+mn-cs"/>
              </a:rPr>
              <a:t>プロジェクト創出</a:t>
            </a:r>
            <a:endParaRPr kumimoji="1" lang="en-US" altLang="ja-JP" sz="929" b="0" i="0" u="none" strike="noStrike" kern="1200" cap="none" spc="0" normalizeH="0" baseline="0" noProof="0" dirty="0">
              <a:ln>
                <a:noFill/>
              </a:ln>
              <a:solidFill>
                <a:srgbClr val="000000"/>
              </a:solidFill>
              <a:effectLst/>
              <a:uLnTx/>
              <a:uFillTx/>
              <a:latin typeface="Calibri"/>
              <a:ea typeface="ＭＳ Ｐゴシック" panose="020B0600070205080204" pitchFamily="50" charset="-128"/>
              <a:cs typeface="+mn-cs"/>
            </a:endParaRPr>
          </a:p>
          <a:p>
            <a:pPr marL="0" marR="0" lvl="0" indent="0" algn="ctr" defTabSz="913745" rtl="0" eaLnBrk="1" fontAlgn="auto" latinLnBrk="0" hangingPunct="1">
              <a:lnSpc>
                <a:spcPct val="100000"/>
              </a:lnSpc>
              <a:spcBef>
                <a:spcPts val="0"/>
              </a:spcBef>
              <a:spcAft>
                <a:spcPts val="0"/>
              </a:spcAft>
              <a:buClrTx/>
              <a:buSzTx/>
              <a:buFontTx/>
              <a:buNone/>
              <a:tabLst/>
              <a:defRPr/>
            </a:pPr>
            <a:r>
              <a:rPr kumimoji="1" lang="ja-JP" altLang="en-US" sz="929" b="0" i="0" u="none" strike="noStrike" kern="1200" cap="none" spc="0" normalizeH="0" baseline="0" noProof="0" dirty="0">
                <a:ln>
                  <a:noFill/>
                </a:ln>
                <a:solidFill>
                  <a:srgbClr val="000000"/>
                </a:solidFill>
                <a:effectLst/>
                <a:uLnTx/>
                <a:uFillTx/>
                <a:latin typeface="Calibri"/>
                <a:ea typeface="ＭＳ Ｐゴシック" panose="020B0600070205080204" pitchFamily="50" charset="-128"/>
                <a:cs typeface="+mn-cs"/>
              </a:rPr>
              <a:t>プログラム</a:t>
            </a:r>
          </a:p>
        </p:txBody>
      </p:sp>
      <p:sp>
        <p:nvSpPr>
          <p:cNvPr id="4121" name="二等辺三角形 136"/>
          <p:cNvSpPr>
            <a:spLocks noChangeArrowheads="1"/>
          </p:cNvSpPr>
          <p:nvPr/>
        </p:nvSpPr>
        <p:spPr bwMode="auto">
          <a:xfrm rot="5400000">
            <a:off x="4045385" y="710268"/>
            <a:ext cx="370969" cy="475889"/>
          </a:xfrm>
          <a:prstGeom prst="triangle">
            <a:avLst>
              <a:gd name="adj" fmla="val 50000"/>
            </a:avLst>
          </a:prstGeom>
          <a:solidFill>
            <a:srgbClr val="FF0000"/>
          </a:solidFill>
          <a:ln w="9525" algn="ctr">
            <a:noFill/>
            <a:round/>
            <a:headEnd/>
            <a:tailEnd/>
          </a:ln>
        </p:spPr>
        <p:txBody>
          <a:bodyPr wrap="square" lIns="91418" tIns="45710" rIns="91418" bIns="45710">
            <a:spAutoFit/>
          </a:bodyPr>
          <a:lstStyle/>
          <a:p>
            <a:pPr marL="0" marR="0" lvl="0" indent="0" algn="l" defTabSz="913745" rtl="0" eaLnBrk="1" fontAlgn="auto" latinLnBrk="0" hangingPunct="1">
              <a:lnSpc>
                <a:spcPct val="100000"/>
              </a:lnSpc>
              <a:spcBef>
                <a:spcPts val="0"/>
              </a:spcBef>
              <a:spcAft>
                <a:spcPts val="0"/>
              </a:spcAft>
              <a:buClrTx/>
              <a:buSzTx/>
              <a:buFontTx/>
              <a:buNone/>
              <a:tabLst/>
              <a:defRPr/>
            </a:pPr>
            <a:endParaRPr kumimoji="1" lang="ja-JP" altLang="en-US" sz="1286" b="0" i="0" u="none" strike="noStrike" kern="1200" cap="none" spc="0" normalizeH="0" baseline="0" noProof="0" dirty="0">
              <a:ln>
                <a:noFill/>
              </a:ln>
              <a:solidFill>
                <a:srgbClr val="000000"/>
              </a:solidFill>
              <a:effectLst/>
              <a:uLnTx/>
              <a:uFillTx/>
              <a:latin typeface="Calibri"/>
              <a:ea typeface="ＭＳ Ｐゴシック" panose="020B0600070205080204" pitchFamily="50" charset="-128"/>
              <a:cs typeface="+mn-cs"/>
            </a:endParaRPr>
          </a:p>
        </p:txBody>
      </p:sp>
      <p:sp>
        <p:nvSpPr>
          <p:cNvPr id="4122" name="角丸四角形 39"/>
          <p:cNvSpPr>
            <a:spLocks noChangeArrowheads="1"/>
          </p:cNvSpPr>
          <p:nvPr/>
        </p:nvSpPr>
        <p:spPr bwMode="auto">
          <a:xfrm>
            <a:off x="3921125" y="6360206"/>
            <a:ext cx="3805464" cy="309562"/>
          </a:xfrm>
          <a:prstGeom prst="roundRect">
            <a:avLst>
              <a:gd name="adj" fmla="val 16667"/>
            </a:avLst>
          </a:prstGeom>
          <a:solidFill>
            <a:schemeClr val="accent1"/>
          </a:solidFill>
          <a:ln w="9525" algn="ctr">
            <a:solidFill>
              <a:schemeClr val="tx1"/>
            </a:solidFill>
            <a:round/>
            <a:headEnd/>
            <a:tailEnd/>
          </a:ln>
        </p:spPr>
        <p:txBody>
          <a:bodyPr lIns="65298" tIns="32649" rIns="65298" bIns="32649" anchor="ctr"/>
          <a:lstStyle/>
          <a:p>
            <a:pPr marL="0" marR="0" lvl="0" indent="0" algn="ctr" defTabSz="913745" rtl="0" eaLnBrk="1" fontAlgn="auto" latinLnBrk="0" hangingPunct="1">
              <a:lnSpc>
                <a:spcPct val="100000"/>
              </a:lnSpc>
              <a:spcBef>
                <a:spcPts val="0"/>
              </a:spcBef>
              <a:spcAft>
                <a:spcPts val="0"/>
              </a:spcAft>
              <a:buClrTx/>
              <a:buSzTx/>
              <a:buFontTx/>
              <a:buNone/>
              <a:tabLst/>
              <a:defRPr/>
            </a:pPr>
            <a:r>
              <a:rPr kumimoji="1" lang="ja-JP" altLang="en-US" sz="1286" b="0" i="0" u="none" strike="noStrike" kern="1200" cap="none" spc="0" normalizeH="0" baseline="0" noProof="0" dirty="0">
                <a:ln>
                  <a:noFill/>
                </a:ln>
                <a:solidFill>
                  <a:srgbClr val="000000"/>
                </a:solidFill>
                <a:effectLst/>
                <a:uLnTx/>
                <a:uFillTx/>
                <a:latin typeface="Calibri"/>
                <a:ea typeface="ＭＳ Ｐゴシック" panose="020B0600070205080204" pitchFamily="50" charset="-128"/>
                <a:cs typeface="+mn-cs"/>
              </a:rPr>
              <a:t>イノベーション創出支援補助金</a:t>
            </a:r>
            <a:endParaRPr kumimoji="1" lang="en-US" altLang="ja-JP" sz="1286" b="0" i="0" u="none" strike="noStrike" kern="1200" cap="none" spc="0" normalizeH="0" baseline="0" noProof="0" dirty="0">
              <a:ln>
                <a:noFill/>
              </a:ln>
              <a:solidFill>
                <a:srgbClr val="000000"/>
              </a:solidFill>
              <a:effectLst/>
              <a:uLnTx/>
              <a:uFillTx/>
              <a:latin typeface="Calibri"/>
              <a:ea typeface="ＭＳ Ｐゴシック" panose="020B0600070205080204" pitchFamily="50" charset="-128"/>
              <a:cs typeface="+mn-cs"/>
            </a:endParaRPr>
          </a:p>
        </p:txBody>
      </p:sp>
      <p:sp>
        <p:nvSpPr>
          <p:cNvPr id="4123" name="円/楕円 152"/>
          <p:cNvSpPr>
            <a:spLocks noChangeArrowheads="1"/>
          </p:cNvSpPr>
          <p:nvPr/>
        </p:nvSpPr>
        <p:spPr bwMode="auto">
          <a:xfrm>
            <a:off x="2377848" y="4485825"/>
            <a:ext cx="5348741" cy="562601"/>
          </a:xfrm>
          <a:prstGeom prst="ellipse">
            <a:avLst/>
          </a:prstGeom>
          <a:noFill/>
          <a:ln w="31750" cmpd="dbl" algn="ctr">
            <a:solidFill>
              <a:schemeClr val="tx1"/>
            </a:solidFill>
            <a:round/>
            <a:headEnd/>
            <a:tailEnd/>
          </a:ln>
        </p:spPr>
        <p:txBody>
          <a:bodyPr lIns="91418" tIns="45710" rIns="91418" bIns="45710">
            <a:spAutoFit/>
          </a:bodyPr>
          <a:lstStyle/>
          <a:p>
            <a:pPr marL="0" marR="0" lvl="0" indent="0" algn="ctr" defTabSz="913745" rtl="0" eaLnBrk="1" fontAlgn="auto" latinLnBrk="0" hangingPunct="1">
              <a:lnSpc>
                <a:spcPct val="100000"/>
              </a:lnSpc>
              <a:spcBef>
                <a:spcPts val="0"/>
              </a:spcBef>
              <a:spcAft>
                <a:spcPts val="0"/>
              </a:spcAft>
              <a:buClrTx/>
              <a:buSzTx/>
              <a:buFontTx/>
              <a:buNone/>
              <a:tabLst/>
              <a:defRPr/>
            </a:pPr>
            <a:r>
              <a:rPr kumimoji="1" lang="en-US" altLang="ja-JP" sz="1071" b="1" i="0" u="none" strike="noStrike" kern="1200" cap="none" spc="0" normalizeH="0" baseline="0" noProof="0" dirty="0">
                <a:ln>
                  <a:noFill/>
                </a:ln>
                <a:solidFill>
                  <a:prstClr val="black"/>
                </a:solidFill>
                <a:effectLst/>
                <a:uLnTx/>
                <a:uFillTx/>
                <a:latin typeface="Arial Black" pitchFamily="34" charset="0"/>
                <a:ea typeface="ＭＳ Ｐゴシック" panose="020B0600070205080204" pitchFamily="50" charset="-128"/>
                <a:cs typeface="+mn-cs"/>
              </a:rPr>
              <a:t>OIH MEMBERS</a:t>
            </a:r>
            <a:r>
              <a:rPr kumimoji="1" lang="ja-JP" altLang="en-US" sz="929" b="1" i="0" u="none" strike="noStrike" kern="1200" cap="none" spc="0" normalizeH="0" baseline="0" noProof="0" dirty="0">
                <a:ln>
                  <a:noFill/>
                </a:ln>
                <a:solidFill>
                  <a:prstClr val="black"/>
                </a:solidFill>
                <a:effectLst/>
                <a:uLnTx/>
                <a:uFillTx/>
                <a:latin typeface="Arial Black" pitchFamily="34" charset="0"/>
                <a:ea typeface="ＭＳ Ｐゴシック" panose="020B0600070205080204" pitchFamily="50" charset="-128"/>
                <a:cs typeface="+mn-cs"/>
              </a:rPr>
              <a:t>（イノベーション</a:t>
            </a:r>
            <a:r>
              <a:rPr kumimoji="1" lang="ja-JP" altLang="en-US" sz="929" b="1" i="0" u="none" strike="noStrike" kern="1200" cap="none" spc="0" normalizeH="0" baseline="0" noProof="0" dirty="0">
                <a:ln>
                  <a:noFill/>
                </a:ln>
                <a:solidFill>
                  <a:srgbClr val="000000"/>
                </a:solidFill>
                <a:effectLst/>
                <a:uLnTx/>
                <a:uFillTx/>
                <a:latin typeface="Arial Black" pitchFamily="34" charset="0"/>
                <a:ea typeface="ＭＳ Ｐゴシック" panose="020B0600070205080204" pitchFamily="50" charset="-128"/>
                <a:cs typeface="+mn-cs"/>
              </a:rPr>
              <a:t>創出の場を形成）</a:t>
            </a:r>
            <a:endParaRPr kumimoji="1" lang="en-US" altLang="ja-JP" sz="929" b="1" i="0" u="none" strike="noStrike" kern="1200" cap="none" spc="0" normalizeH="0" baseline="0" noProof="0" dirty="0">
              <a:ln>
                <a:noFill/>
              </a:ln>
              <a:solidFill>
                <a:srgbClr val="000000"/>
              </a:solidFill>
              <a:effectLst/>
              <a:uLnTx/>
              <a:uFillTx/>
              <a:latin typeface="Arial Black" pitchFamily="34" charset="0"/>
              <a:ea typeface="ＭＳ Ｐゴシック" panose="020B0600070205080204" pitchFamily="50" charset="-128"/>
              <a:cs typeface="+mn-cs"/>
            </a:endParaRPr>
          </a:p>
          <a:p>
            <a:pPr marL="0" marR="0" lvl="0" indent="0" algn="ctr" defTabSz="913745" rtl="0" eaLnBrk="1" fontAlgn="auto" latinLnBrk="0" hangingPunct="1">
              <a:lnSpc>
                <a:spcPct val="100000"/>
              </a:lnSpc>
              <a:spcBef>
                <a:spcPts val="0"/>
              </a:spcBef>
              <a:spcAft>
                <a:spcPts val="0"/>
              </a:spcAft>
              <a:buClrTx/>
              <a:buSzTx/>
              <a:buFontTx/>
              <a:buNone/>
              <a:tabLst/>
              <a:defRPr/>
            </a:pPr>
            <a:endParaRPr kumimoji="1" lang="en-US" altLang="ja-JP" sz="929" b="1" i="0" u="none" strike="noStrike" kern="1200" cap="none" spc="0" normalizeH="0" baseline="0" noProof="0" dirty="0">
              <a:ln>
                <a:noFill/>
              </a:ln>
              <a:solidFill>
                <a:srgbClr val="000000"/>
              </a:solidFill>
              <a:effectLst/>
              <a:uLnTx/>
              <a:uFillTx/>
              <a:latin typeface="Arial Black" pitchFamily="34" charset="0"/>
              <a:ea typeface="ＭＳ Ｐゴシック" panose="020B0600070205080204" pitchFamily="50" charset="-128"/>
              <a:cs typeface="+mn-cs"/>
            </a:endParaRPr>
          </a:p>
        </p:txBody>
      </p:sp>
      <p:pic>
        <p:nvPicPr>
          <p:cNvPr id="4126" name="図 12" descr="IMG_4131.JPG"/>
          <p:cNvPicPr>
            <a:picLocks/>
          </p:cNvPicPr>
          <p:nvPr/>
        </p:nvPicPr>
        <p:blipFill>
          <a:blip r:embed="rId2" cstate="print"/>
          <a:srcRect/>
          <a:stretch>
            <a:fillRect/>
          </a:stretch>
        </p:blipFill>
        <p:spPr bwMode="auto">
          <a:xfrm>
            <a:off x="5979206" y="5177518"/>
            <a:ext cx="925286" cy="630464"/>
          </a:xfrm>
          <a:prstGeom prst="rect">
            <a:avLst/>
          </a:prstGeom>
          <a:noFill/>
          <a:ln w="9525">
            <a:noFill/>
            <a:miter lim="800000"/>
            <a:headEnd/>
            <a:tailEnd/>
          </a:ln>
        </p:spPr>
      </p:pic>
      <p:pic>
        <p:nvPicPr>
          <p:cNvPr id="4128" name="Picture 7" descr="O:\起業家マインド写真\20130305\2.500Startups\IMG_4688.jpg"/>
          <p:cNvPicPr>
            <a:picLocks noChangeArrowheads="1"/>
          </p:cNvPicPr>
          <p:nvPr/>
        </p:nvPicPr>
        <p:blipFill>
          <a:blip r:embed="rId3" cstate="print"/>
          <a:srcRect/>
          <a:stretch>
            <a:fillRect/>
          </a:stretch>
        </p:blipFill>
        <p:spPr bwMode="auto">
          <a:xfrm>
            <a:off x="2326821" y="5177518"/>
            <a:ext cx="925286" cy="630464"/>
          </a:xfrm>
          <a:prstGeom prst="rect">
            <a:avLst/>
          </a:prstGeom>
          <a:noFill/>
          <a:ln w="9525">
            <a:noFill/>
            <a:miter lim="800000"/>
            <a:headEnd/>
            <a:tailEnd/>
          </a:ln>
        </p:spPr>
      </p:pic>
      <p:pic>
        <p:nvPicPr>
          <p:cNvPr id="4129" name="Picture 9"/>
          <p:cNvPicPr>
            <a:picLocks noChangeArrowheads="1"/>
          </p:cNvPicPr>
          <p:nvPr/>
        </p:nvPicPr>
        <p:blipFill>
          <a:blip r:embed="rId4" cstate="print"/>
          <a:srcRect/>
          <a:stretch>
            <a:fillRect/>
          </a:stretch>
        </p:blipFill>
        <p:spPr bwMode="auto">
          <a:xfrm>
            <a:off x="4332744" y="5177518"/>
            <a:ext cx="926419" cy="630464"/>
          </a:xfrm>
          <a:prstGeom prst="rect">
            <a:avLst/>
          </a:prstGeom>
          <a:noFill/>
          <a:ln w="9525">
            <a:noFill/>
            <a:miter lim="800000"/>
            <a:headEnd/>
            <a:tailEnd/>
          </a:ln>
        </p:spPr>
      </p:pic>
      <p:pic>
        <p:nvPicPr>
          <p:cNvPr id="4131" name="Picture 3" descr="O:\起業家マインド写真\20130307\IMG_0732.jpg"/>
          <p:cNvPicPr>
            <a:picLocks noChangeArrowheads="1"/>
          </p:cNvPicPr>
          <p:nvPr/>
        </p:nvPicPr>
        <p:blipFill>
          <a:blip r:embed="rId5" cstate="print"/>
          <a:srcRect/>
          <a:stretch>
            <a:fillRect/>
          </a:stretch>
        </p:blipFill>
        <p:spPr bwMode="auto">
          <a:xfrm>
            <a:off x="3097893" y="5679849"/>
            <a:ext cx="926420" cy="630464"/>
          </a:xfrm>
          <a:prstGeom prst="rect">
            <a:avLst/>
          </a:prstGeom>
          <a:noFill/>
          <a:ln w="9525">
            <a:noFill/>
            <a:miter lim="800000"/>
            <a:headEnd/>
            <a:tailEnd/>
          </a:ln>
        </p:spPr>
      </p:pic>
      <p:sp>
        <p:nvSpPr>
          <p:cNvPr id="4132" name="テキスト ボックス 47"/>
          <p:cNvSpPr txBox="1">
            <a:spLocks noChangeArrowheads="1"/>
          </p:cNvSpPr>
          <p:nvPr/>
        </p:nvSpPr>
        <p:spPr bwMode="auto">
          <a:xfrm>
            <a:off x="404813" y="3582083"/>
            <a:ext cx="1543276" cy="1335707"/>
          </a:xfrm>
          <a:prstGeom prst="rect">
            <a:avLst/>
          </a:prstGeom>
          <a:noFill/>
          <a:ln w="9525">
            <a:noFill/>
            <a:miter lim="800000"/>
            <a:headEnd/>
            <a:tailEnd/>
          </a:ln>
        </p:spPr>
        <p:txBody>
          <a:bodyPr lIns="65298" tIns="32649" rIns="65298" bIns="32649">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1" lang="ja-JP" altLang="en-US" sz="786" b="0" i="0" u="none" strike="noStrike" kern="1200" cap="none" spc="0" normalizeH="0" baseline="0" noProof="0" dirty="0">
                <a:ln>
                  <a:noFill/>
                </a:ln>
                <a:solidFill>
                  <a:srgbClr val="000000"/>
                </a:solidFill>
                <a:effectLst/>
                <a:uLnTx/>
                <a:uFillTx/>
                <a:latin typeface="Calibri"/>
                <a:ea typeface="ＭＳ Ｐゴシック" panose="020B0600070205080204" pitchFamily="50" charset="-128"/>
                <a:cs typeface="+mn-cs"/>
              </a:rPr>
              <a:t>国内外の起業家予備軍や</a:t>
            </a:r>
            <a:endParaRPr kumimoji="1" lang="en-US" altLang="ja-JP" sz="786" b="0" i="0" u="none" strike="noStrike" kern="1200" cap="none" spc="0" normalizeH="0" baseline="0" noProof="0" dirty="0">
              <a:ln>
                <a:noFill/>
              </a:ln>
              <a:solidFill>
                <a:srgbClr val="000000"/>
              </a:solidFill>
              <a:effectLst/>
              <a:uLnTx/>
              <a:uFillTx/>
              <a:latin typeface="Calibri"/>
              <a:ea typeface="ＭＳ Ｐゴシック" panose="020B0600070205080204" pitchFamily="50" charset="-128"/>
              <a:cs typeface="+mn-cs"/>
            </a:endParaRPr>
          </a:p>
          <a:p>
            <a:pPr marL="0" marR="0" lvl="0" indent="0" algn="l" defTabSz="914400" rtl="0" eaLnBrk="1" fontAlgn="base" latinLnBrk="0" hangingPunct="1">
              <a:lnSpc>
                <a:spcPct val="100000"/>
              </a:lnSpc>
              <a:spcBef>
                <a:spcPct val="50000"/>
              </a:spcBef>
              <a:spcAft>
                <a:spcPct val="0"/>
              </a:spcAft>
              <a:buClrTx/>
              <a:buSzTx/>
              <a:buFontTx/>
              <a:buNone/>
              <a:tabLst/>
              <a:defRPr/>
            </a:pPr>
            <a:r>
              <a:rPr kumimoji="1" lang="ja-JP" altLang="en-US" sz="786" b="0" i="0" u="none" strike="noStrike" kern="1200" cap="none" spc="0" normalizeH="0" baseline="0" noProof="0" dirty="0">
                <a:ln>
                  <a:noFill/>
                </a:ln>
                <a:solidFill>
                  <a:srgbClr val="000000"/>
                </a:solidFill>
                <a:effectLst/>
                <a:uLnTx/>
                <a:uFillTx/>
                <a:latin typeface="Calibri"/>
                <a:ea typeface="ＭＳ Ｐゴシック" panose="020B0600070205080204" pitchFamily="50" charset="-128"/>
                <a:cs typeface="+mn-cs"/>
              </a:rPr>
              <a:t>新規事業担当者に認知される</a:t>
            </a:r>
            <a:endParaRPr kumimoji="1" lang="en-US" altLang="ja-JP" sz="786" b="0" i="0" u="none" strike="noStrike" kern="1200" cap="none" spc="0" normalizeH="0" baseline="0" noProof="0" dirty="0">
              <a:ln>
                <a:noFill/>
              </a:ln>
              <a:solidFill>
                <a:srgbClr val="000000"/>
              </a:solidFill>
              <a:effectLst/>
              <a:uLnTx/>
              <a:uFillTx/>
              <a:latin typeface="Calibri"/>
              <a:ea typeface="ＭＳ Ｐゴシック" panose="020B0600070205080204" pitchFamily="50" charset="-128"/>
              <a:cs typeface="+mn-cs"/>
            </a:endParaRPr>
          </a:p>
          <a:p>
            <a:pPr marL="0" marR="0" lvl="0" indent="0" algn="l" defTabSz="914400" rtl="0" eaLnBrk="1" fontAlgn="base" latinLnBrk="0" hangingPunct="1">
              <a:lnSpc>
                <a:spcPct val="100000"/>
              </a:lnSpc>
              <a:spcBef>
                <a:spcPct val="50000"/>
              </a:spcBef>
              <a:spcAft>
                <a:spcPct val="0"/>
              </a:spcAft>
              <a:buClrTx/>
              <a:buSzTx/>
              <a:buFontTx/>
              <a:buNone/>
              <a:tabLst/>
              <a:defRPr/>
            </a:pPr>
            <a:r>
              <a:rPr kumimoji="1" lang="ja-JP" altLang="en-US" sz="786" b="1" i="0" u="none" strike="noStrike" kern="1200" cap="none" spc="0" normalizeH="0" baseline="0" noProof="0" dirty="0">
                <a:ln>
                  <a:noFill/>
                </a:ln>
                <a:solidFill>
                  <a:srgbClr val="000000"/>
                </a:solidFill>
                <a:effectLst/>
                <a:uLnTx/>
                <a:uFillTx/>
                <a:latin typeface="Calibri"/>
                <a:ea typeface="ＭＳ Ｐゴシック" panose="020B0600070205080204" pitchFamily="50" charset="-128"/>
                <a:cs typeface="+mn-cs"/>
              </a:rPr>
              <a:t>　○情報発信　　　　　　　　等</a:t>
            </a:r>
            <a:endParaRPr kumimoji="1" lang="en-US" altLang="ja-JP" sz="786" b="1" i="0" u="none" strike="noStrike" kern="1200" cap="none" spc="0" normalizeH="0" baseline="0" noProof="0" dirty="0">
              <a:ln>
                <a:noFill/>
              </a:ln>
              <a:solidFill>
                <a:srgbClr val="000000"/>
              </a:solidFill>
              <a:effectLst/>
              <a:uLnTx/>
              <a:uFillTx/>
              <a:latin typeface="Calibri"/>
              <a:ea typeface="ＭＳ Ｐゴシック" panose="020B0600070205080204" pitchFamily="50" charset="-128"/>
              <a:cs typeface="+mn-cs"/>
            </a:endParaRPr>
          </a:p>
          <a:p>
            <a:pPr marL="0" marR="0" lvl="0" indent="0" algn="l" defTabSz="914400" rtl="0" eaLnBrk="1" fontAlgn="base" latinLnBrk="0" hangingPunct="1">
              <a:lnSpc>
                <a:spcPct val="100000"/>
              </a:lnSpc>
              <a:spcBef>
                <a:spcPct val="50000"/>
              </a:spcBef>
              <a:spcAft>
                <a:spcPct val="0"/>
              </a:spcAft>
              <a:buClrTx/>
              <a:buSzTx/>
              <a:buFontTx/>
              <a:buNone/>
              <a:tabLst/>
              <a:defRPr/>
            </a:pPr>
            <a:endParaRPr kumimoji="1" lang="en-US" altLang="ja-JP" sz="786" b="1" i="0" u="none" strike="noStrike" kern="1200" cap="none" spc="0" normalizeH="0" baseline="0" noProof="0" dirty="0">
              <a:ln>
                <a:noFill/>
              </a:ln>
              <a:solidFill>
                <a:srgbClr val="000000"/>
              </a:solidFill>
              <a:effectLst/>
              <a:uLnTx/>
              <a:uFillTx/>
              <a:latin typeface="Calibri"/>
              <a:ea typeface="ＭＳ Ｐゴシック" panose="020B0600070205080204" pitchFamily="50" charset="-128"/>
              <a:cs typeface="+mn-cs"/>
            </a:endParaRPr>
          </a:p>
          <a:p>
            <a:pPr marL="0" marR="0" lvl="0" indent="0" algn="l" defTabSz="914400" rtl="0" eaLnBrk="1" fontAlgn="base" latinLnBrk="0" hangingPunct="1">
              <a:lnSpc>
                <a:spcPct val="100000"/>
              </a:lnSpc>
              <a:spcBef>
                <a:spcPct val="50000"/>
              </a:spcBef>
              <a:spcAft>
                <a:spcPct val="0"/>
              </a:spcAft>
              <a:buClrTx/>
              <a:buSzTx/>
              <a:buFontTx/>
              <a:buNone/>
              <a:tabLst/>
              <a:defRPr/>
            </a:pPr>
            <a:r>
              <a:rPr kumimoji="1" lang="ja-JP" altLang="en-US" sz="786" b="0" i="0" u="none" strike="noStrike" kern="1200" cap="none" spc="0" normalizeH="0" baseline="0" noProof="0" dirty="0">
                <a:ln>
                  <a:noFill/>
                </a:ln>
                <a:solidFill>
                  <a:srgbClr val="000000"/>
                </a:solidFill>
                <a:effectLst/>
                <a:uLnTx/>
                <a:uFillTx/>
                <a:latin typeface="Calibri"/>
                <a:ea typeface="ＭＳ Ｐゴシック" panose="020B0600070205080204" pitchFamily="50" charset="-128"/>
                <a:cs typeface="+mn-cs"/>
              </a:rPr>
              <a:t>大阪発の国際的テックカンファレンスを立ち上げ、プロジェクトを世界へ発信</a:t>
            </a:r>
            <a:endParaRPr kumimoji="1" lang="en-US" altLang="ja-JP" sz="786" b="0" i="0" u="none" strike="noStrike" kern="1200" cap="none" spc="0" normalizeH="0" baseline="0" noProof="0" dirty="0">
              <a:ln>
                <a:noFill/>
              </a:ln>
              <a:solidFill>
                <a:srgbClr val="000000"/>
              </a:solidFill>
              <a:effectLst/>
              <a:uLnTx/>
              <a:uFillTx/>
              <a:latin typeface="Calibri"/>
              <a:ea typeface="ＭＳ Ｐゴシック" panose="020B0600070205080204" pitchFamily="50" charset="-128"/>
              <a:cs typeface="+mn-cs"/>
            </a:endParaRPr>
          </a:p>
          <a:p>
            <a:pPr marL="0" marR="0" lvl="0" indent="0" algn="l" defTabSz="914400" rtl="0" eaLnBrk="1" fontAlgn="base" latinLnBrk="0" hangingPunct="1">
              <a:lnSpc>
                <a:spcPct val="100000"/>
              </a:lnSpc>
              <a:spcBef>
                <a:spcPct val="50000"/>
              </a:spcBef>
              <a:spcAft>
                <a:spcPct val="0"/>
              </a:spcAft>
              <a:buClrTx/>
              <a:buSzTx/>
              <a:buFontTx/>
              <a:buNone/>
              <a:tabLst/>
              <a:defRPr/>
            </a:pPr>
            <a:r>
              <a:rPr kumimoji="1" lang="ja-JP" altLang="en-US" sz="786" b="1" i="0" u="none" strike="noStrike" kern="1200" cap="none" spc="0" normalizeH="0" baseline="0" noProof="0" dirty="0">
                <a:ln>
                  <a:noFill/>
                </a:ln>
                <a:solidFill>
                  <a:srgbClr val="000000"/>
                </a:solidFill>
                <a:effectLst/>
                <a:uLnTx/>
                <a:uFillTx/>
                <a:latin typeface="Calibri"/>
                <a:ea typeface="ＭＳ Ｐゴシック" panose="020B0600070205080204" pitchFamily="50" charset="-128"/>
                <a:cs typeface="+mn-cs"/>
              </a:rPr>
              <a:t>　○国際イノベーション会議</a:t>
            </a:r>
          </a:p>
        </p:txBody>
      </p:sp>
      <p:sp>
        <p:nvSpPr>
          <p:cNvPr id="4133" name="テキスト ボックス 48"/>
          <p:cNvSpPr txBox="1">
            <a:spLocks noChangeArrowheads="1"/>
          </p:cNvSpPr>
          <p:nvPr/>
        </p:nvSpPr>
        <p:spPr bwMode="auto">
          <a:xfrm>
            <a:off x="2333627" y="3582083"/>
            <a:ext cx="1672545" cy="670588"/>
          </a:xfrm>
          <a:prstGeom prst="rect">
            <a:avLst/>
          </a:prstGeom>
          <a:noFill/>
          <a:ln w="9525">
            <a:noFill/>
            <a:miter lim="800000"/>
            <a:headEnd/>
            <a:tailEnd/>
          </a:ln>
        </p:spPr>
        <p:txBody>
          <a:bodyPr lIns="65298" tIns="32649" rIns="65298" bIns="32649">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1" lang="ja-JP" altLang="en-US" sz="786" b="0" i="0" u="none" strike="noStrike" kern="1200" cap="none" spc="0" normalizeH="0" baseline="0" noProof="0" dirty="0">
                <a:ln>
                  <a:noFill/>
                </a:ln>
                <a:solidFill>
                  <a:srgbClr val="000000"/>
                </a:solidFill>
                <a:effectLst/>
                <a:uLnTx/>
                <a:uFillTx/>
                <a:latin typeface="Calibri"/>
                <a:ea typeface="ＭＳ Ｐゴシック" panose="020B0600070205080204" pitchFamily="50" charset="-128"/>
                <a:cs typeface="+mn-cs"/>
              </a:rPr>
              <a:t>多様なプレイヤーが混ざり合う場の形成</a:t>
            </a:r>
            <a:endParaRPr kumimoji="1" lang="en-US" altLang="ja-JP" sz="786" b="0" i="0" u="none" strike="noStrike" kern="1200" cap="none" spc="0" normalizeH="0" baseline="0" noProof="0" dirty="0">
              <a:ln>
                <a:noFill/>
              </a:ln>
              <a:solidFill>
                <a:srgbClr val="000000"/>
              </a:solidFill>
              <a:effectLst/>
              <a:uLnTx/>
              <a:uFillTx/>
              <a:latin typeface="Calibri"/>
              <a:ea typeface="ＭＳ Ｐゴシック" panose="020B0600070205080204" pitchFamily="50" charset="-128"/>
              <a:cs typeface="+mn-cs"/>
            </a:endParaRPr>
          </a:p>
          <a:p>
            <a:pPr marL="0" marR="0" lvl="0" indent="0" algn="l" defTabSz="914400" rtl="0" eaLnBrk="1" fontAlgn="base" latinLnBrk="0" hangingPunct="1">
              <a:lnSpc>
                <a:spcPct val="100000"/>
              </a:lnSpc>
              <a:spcBef>
                <a:spcPct val="50000"/>
              </a:spcBef>
              <a:spcAft>
                <a:spcPct val="0"/>
              </a:spcAft>
              <a:buClrTx/>
              <a:buSzTx/>
              <a:buFontTx/>
              <a:buNone/>
              <a:tabLst/>
              <a:defRPr/>
            </a:pPr>
            <a:r>
              <a:rPr kumimoji="1" lang="ja-JP" altLang="en-US" sz="786" b="1" i="0" u="none" strike="noStrike" kern="1200" cap="none" spc="0" normalizeH="0" baseline="0" noProof="0" dirty="0">
                <a:ln>
                  <a:noFill/>
                </a:ln>
                <a:solidFill>
                  <a:srgbClr val="000000"/>
                </a:solidFill>
                <a:effectLst/>
                <a:uLnTx/>
                <a:uFillTx/>
                <a:latin typeface="Calibri"/>
                <a:ea typeface="ＭＳ Ｐゴシック" panose="020B0600070205080204" pitchFamily="50" charset="-128"/>
                <a:cs typeface="+mn-cs"/>
              </a:rPr>
              <a:t>　○多様なワークショップ</a:t>
            </a:r>
            <a:endParaRPr kumimoji="1" lang="en-US" altLang="ja-JP" sz="786" b="1" i="0" u="none" strike="noStrike" kern="1200" cap="none" spc="0" normalizeH="0" baseline="0" noProof="0" dirty="0">
              <a:ln>
                <a:noFill/>
              </a:ln>
              <a:solidFill>
                <a:srgbClr val="000000"/>
              </a:solidFill>
              <a:effectLst/>
              <a:uLnTx/>
              <a:uFillTx/>
              <a:latin typeface="Calibri"/>
              <a:ea typeface="ＭＳ Ｐゴシック" panose="020B0600070205080204" pitchFamily="50" charset="-128"/>
              <a:cs typeface="+mn-cs"/>
            </a:endParaRPr>
          </a:p>
          <a:p>
            <a:pPr marL="0" marR="0" lvl="0" indent="0" algn="l" defTabSz="914400" rtl="0" eaLnBrk="1" fontAlgn="base" latinLnBrk="0" hangingPunct="1">
              <a:lnSpc>
                <a:spcPct val="100000"/>
              </a:lnSpc>
              <a:spcBef>
                <a:spcPct val="50000"/>
              </a:spcBef>
              <a:spcAft>
                <a:spcPct val="0"/>
              </a:spcAft>
              <a:buClrTx/>
              <a:buSzTx/>
              <a:buFontTx/>
              <a:buNone/>
              <a:tabLst/>
              <a:defRPr/>
            </a:pPr>
            <a:r>
              <a:rPr kumimoji="1" lang="ja-JP" altLang="en-US" sz="786" b="1" i="0" u="none" strike="noStrike" kern="1200" cap="none" spc="0" normalizeH="0" baseline="0" noProof="0" dirty="0">
                <a:ln>
                  <a:noFill/>
                </a:ln>
                <a:solidFill>
                  <a:srgbClr val="000000"/>
                </a:solidFill>
                <a:effectLst/>
                <a:uLnTx/>
                <a:uFillTx/>
                <a:latin typeface="Calibri"/>
                <a:ea typeface="ＭＳ Ｐゴシック" panose="020B0600070205080204" pitchFamily="50" charset="-128"/>
                <a:cs typeface="+mn-cs"/>
              </a:rPr>
              <a:t>　　（</a:t>
            </a:r>
            <a:r>
              <a:rPr kumimoji="1" lang="ja-JP" altLang="en-US" sz="786"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シリコンバレー・深セン</a:t>
            </a:r>
            <a:r>
              <a:rPr kumimoji="1" lang="ja-JP" altLang="en-US" sz="786" b="1" i="0" u="none" strike="noStrike" kern="1200" cap="none" spc="0" normalizeH="0" baseline="0" noProof="0" dirty="0">
                <a:ln>
                  <a:noFill/>
                </a:ln>
                <a:solidFill>
                  <a:srgbClr val="000000"/>
                </a:solidFill>
                <a:effectLst/>
                <a:uLnTx/>
                <a:uFillTx/>
                <a:latin typeface="Calibri"/>
                <a:ea typeface="ＭＳ Ｐゴシック" panose="020B0600070205080204" pitchFamily="50" charset="-128"/>
                <a:cs typeface="+mn-cs"/>
              </a:rPr>
              <a:t>）　　　等</a:t>
            </a:r>
            <a:endParaRPr kumimoji="1" lang="en-US" altLang="ja-JP" sz="786" b="1" i="0" u="none" strike="noStrike" kern="1200" cap="none" spc="0" normalizeH="0" baseline="0" noProof="0" dirty="0">
              <a:ln>
                <a:noFill/>
              </a:ln>
              <a:solidFill>
                <a:srgbClr val="000000"/>
              </a:solidFill>
              <a:effectLst/>
              <a:uLnTx/>
              <a:uFillTx/>
              <a:latin typeface="Calibri"/>
              <a:ea typeface="ＭＳ Ｐゴシック" panose="020B0600070205080204" pitchFamily="50" charset="-128"/>
              <a:cs typeface="+mn-cs"/>
            </a:endParaRPr>
          </a:p>
        </p:txBody>
      </p:sp>
      <p:sp>
        <p:nvSpPr>
          <p:cNvPr id="4134" name="テキスト ボックス 49"/>
          <p:cNvSpPr txBox="1">
            <a:spLocks noChangeArrowheads="1"/>
          </p:cNvSpPr>
          <p:nvPr/>
        </p:nvSpPr>
        <p:spPr bwMode="auto">
          <a:xfrm>
            <a:off x="4416653" y="3575279"/>
            <a:ext cx="3035526" cy="851985"/>
          </a:xfrm>
          <a:prstGeom prst="rect">
            <a:avLst/>
          </a:prstGeom>
          <a:noFill/>
          <a:ln w="9525">
            <a:noFill/>
            <a:miter lim="800000"/>
            <a:headEnd/>
            <a:tailEnd/>
          </a:ln>
        </p:spPr>
        <p:txBody>
          <a:bodyPr lIns="65298" tIns="32649" rIns="65298" bIns="32649">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1" lang="ja-JP" altLang="en-US" sz="786" b="0" i="0" u="none" strike="noStrike" kern="1200" cap="none" spc="0" normalizeH="0" baseline="0" noProof="0" dirty="0">
                <a:ln>
                  <a:noFill/>
                </a:ln>
                <a:solidFill>
                  <a:srgbClr val="000000"/>
                </a:solidFill>
                <a:effectLst/>
                <a:uLnTx/>
                <a:uFillTx/>
                <a:latin typeface="Calibri"/>
                <a:ea typeface="ＭＳ Ｐゴシック" panose="020B0600070205080204" pitchFamily="50" charset="-128"/>
                <a:cs typeface="+mn-cs"/>
              </a:rPr>
              <a:t>潜在ニーズを顕在化し、多様なプレイヤーとのコラボレーションによりプロジェクトを創出</a:t>
            </a:r>
            <a:endParaRPr kumimoji="1" lang="en-US" altLang="ja-JP" sz="786" b="0" i="0" u="none" strike="noStrike" kern="1200" cap="none" spc="0" normalizeH="0" baseline="0" noProof="0" dirty="0">
              <a:ln>
                <a:noFill/>
              </a:ln>
              <a:solidFill>
                <a:srgbClr val="000000"/>
              </a:solidFill>
              <a:effectLst/>
              <a:uLnTx/>
              <a:uFillTx/>
              <a:latin typeface="Calibri"/>
              <a:ea typeface="ＭＳ Ｐゴシック" panose="020B0600070205080204" pitchFamily="50" charset="-128"/>
              <a:cs typeface="+mn-cs"/>
            </a:endParaRPr>
          </a:p>
          <a:p>
            <a:pPr marL="0" marR="0" lvl="0" indent="0" algn="l" defTabSz="914400" rtl="0" eaLnBrk="1" fontAlgn="base" latinLnBrk="0" hangingPunct="1">
              <a:lnSpc>
                <a:spcPct val="100000"/>
              </a:lnSpc>
              <a:spcBef>
                <a:spcPct val="50000"/>
              </a:spcBef>
              <a:spcAft>
                <a:spcPct val="0"/>
              </a:spcAft>
              <a:buClrTx/>
              <a:buSzTx/>
              <a:buFontTx/>
              <a:buNone/>
              <a:tabLst/>
              <a:defRPr/>
            </a:pPr>
            <a:r>
              <a:rPr kumimoji="1" lang="ja-JP" altLang="en-US" sz="786" b="1" i="0" u="none" strike="noStrike" kern="1200" cap="none" spc="0" normalizeH="0" baseline="0" noProof="0" dirty="0">
                <a:ln>
                  <a:noFill/>
                </a:ln>
                <a:solidFill>
                  <a:srgbClr val="000000"/>
                </a:solidFill>
                <a:effectLst/>
                <a:uLnTx/>
                <a:uFillTx/>
                <a:latin typeface="Calibri"/>
                <a:ea typeface="ＭＳ Ｐゴシック" panose="020B0600070205080204" pitchFamily="50" charset="-128"/>
                <a:cs typeface="+mn-cs"/>
              </a:rPr>
              <a:t>　○</a:t>
            </a:r>
            <a:r>
              <a:rPr kumimoji="1" lang="ja-JP" altLang="en-US" sz="786"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ピッチイベント</a:t>
            </a:r>
            <a:endParaRPr kumimoji="1" lang="en-US" altLang="ja-JP" sz="786"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base" latinLnBrk="0" hangingPunct="1">
              <a:lnSpc>
                <a:spcPct val="100000"/>
              </a:lnSpc>
              <a:spcBef>
                <a:spcPct val="50000"/>
              </a:spcBef>
              <a:spcAft>
                <a:spcPct val="0"/>
              </a:spcAft>
              <a:buClrTx/>
              <a:buSzTx/>
              <a:buFontTx/>
              <a:buNone/>
              <a:tabLst/>
              <a:defRPr/>
            </a:pPr>
            <a:r>
              <a:rPr kumimoji="1" lang="ja-JP" altLang="en-US" sz="786" b="1" i="0" u="none" strike="noStrike" kern="1200" cap="none" spc="0" normalizeH="0" baseline="0" noProof="0" dirty="0">
                <a:ln>
                  <a:noFill/>
                </a:ln>
                <a:solidFill>
                  <a:srgbClr val="000000"/>
                </a:solidFill>
                <a:effectLst/>
                <a:uLnTx/>
                <a:uFillTx/>
                <a:latin typeface="Calibri"/>
                <a:ea typeface="ＭＳ Ｐゴシック" panose="020B0600070205080204" pitchFamily="50" charset="-128"/>
                <a:cs typeface="+mn-cs"/>
              </a:rPr>
              <a:t>　○オープンイノベーション</a:t>
            </a:r>
            <a:endParaRPr kumimoji="1" lang="en-US" altLang="ja-JP" sz="786" b="1" i="0" u="none" strike="noStrike" kern="1200" cap="none" spc="0" normalizeH="0" baseline="0" noProof="0" dirty="0">
              <a:ln>
                <a:noFill/>
              </a:ln>
              <a:solidFill>
                <a:srgbClr val="000000"/>
              </a:solidFill>
              <a:effectLst/>
              <a:uLnTx/>
              <a:uFillTx/>
              <a:latin typeface="Calibri"/>
              <a:ea typeface="ＭＳ Ｐゴシック" panose="020B0600070205080204" pitchFamily="50" charset="-128"/>
              <a:cs typeface="+mn-cs"/>
            </a:endParaRPr>
          </a:p>
          <a:p>
            <a:pPr marL="0" marR="0" lvl="0" indent="0" algn="l" defTabSz="914400" rtl="0" eaLnBrk="1" fontAlgn="base" latinLnBrk="0" hangingPunct="1">
              <a:lnSpc>
                <a:spcPct val="100000"/>
              </a:lnSpc>
              <a:spcBef>
                <a:spcPct val="50000"/>
              </a:spcBef>
              <a:spcAft>
                <a:spcPct val="0"/>
              </a:spcAft>
              <a:buClrTx/>
              <a:buSzTx/>
              <a:buFontTx/>
              <a:buNone/>
              <a:tabLst/>
              <a:defRPr/>
            </a:pPr>
            <a:r>
              <a:rPr kumimoji="1" lang="ja-JP" altLang="en-US" sz="786" b="1" i="0" u="none" strike="noStrike" kern="1200" cap="none" spc="0" normalizeH="0" baseline="0" noProof="0" dirty="0">
                <a:ln>
                  <a:noFill/>
                </a:ln>
                <a:solidFill>
                  <a:srgbClr val="000000"/>
                </a:solidFill>
                <a:effectLst/>
                <a:uLnTx/>
                <a:uFillTx/>
                <a:latin typeface="Calibri"/>
                <a:ea typeface="ＭＳ Ｐゴシック" panose="020B0600070205080204" pitchFamily="50" charset="-128"/>
                <a:cs typeface="+mn-cs"/>
              </a:rPr>
              <a:t>　○</a:t>
            </a:r>
            <a:r>
              <a:rPr kumimoji="1" lang="ja-JP" altLang="en-US" sz="786"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アイデアソン・ハッカソン</a:t>
            </a:r>
            <a:r>
              <a:rPr kumimoji="1" lang="ja-JP" altLang="en-US" sz="786" b="1" i="0" u="none" strike="noStrike" kern="1200" cap="none" spc="0" normalizeH="0" baseline="0" noProof="0" dirty="0">
                <a:ln>
                  <a:noFill/>
                </a:ln>
                <a:solidFill>
                  <a:srgbClr val="000000"/>
                </a:solidFill>
                <a:effectLst/>
                <a:uLnTx/>
                <a:uFillTx/>
                <a:latin typeface="Calibri"/>
                <a:ea typeface="ＭＳ Ｐゴシック" panose="020B0600070205080204" pitchFamily="50" charset="-128"/>
                <a:cs typeface="+mn-cs"/>
              </a:rPr>
              <a:t>　　等</a:t>
            </a:r>
            <a:endParaRPr kumimoji="1" lang="en-US" altLang="ja-JP" sz="786" b="1" i="0" u="none" strike="noStrike" kern="1200" cap="none" spc="0" normalizeH="0" baseline="0" noProof="0" dirty="0">
              <a:ln>
                <a:noFill/>
              </a:ln>
              <a:solidFill>
                <a:srgbClr val="000000"/>
              </a:solidFill>
              <a:effectLst/>
              <a:uLnTx/>
              <a:uFillTx/>
              <a:latin typeface="Calibri"/>
              <a:ea typeface="ＭＳ Ｐゴシック" panose="020B0600070205080204" pitchFamily="50" charset="-128"/>
              <a:cs typeface="+mn-cs"/>
            </a:endParaRPr>
          </a:p>
        </p:txBody>
      </p:sp>
      <p:sp>
        <p:nvSpPr>
          <p:cNvPr id="48" name="円/楕円 47"/>
          <p:cNvSpPr/>
          <p:nvPr/>
        </p:nvSpPr>
        <p:spPr bwMode="auto">
          <a:xfrm>
            <a:off x="5008936" y="4783064"/>
            <a:ext cx="1157529" cy="270000"/>
          </a:xfrm>
          <a:prstGeom prst="ellipse">
            <a:avLst/>
          </a:prstGeom>
          <a:noFill/>
          <a:ln w="9525" cap="flat" cmpd="sng" algn="ctr">
            <a:solidFill>
              <a:schemeClr val="tx1"/>
            </a:solidFill>
            <a:prstDash val="solid"/>
            <a:round/>
            <a:headEnd type="none" w="med" len="med"/>
            <a:tailEnd type="none" w="med" len="med"/>
          </a:ln>
          <a:effectLst/>
        </p:spPr>
        <p:txBody>
          <a:bodyPr wrap="square" lIns="91418" tIns="45710" rIns="91418" bIns="45710" anchor="ctr">
            <a:spAutoFit/>
          </a:bodyPr>
          <a:lstStyle/>
          <a:p>
            <a:pPr marL="0" marR="0" lvl="0" indent="0" algn="ctr" defTabSz="913745" rtl="0" eaLnBrk="1" fontAlgn="auto" latinLnBrk="0" hangingPunct="1">
              <a:lnSpc>
                <a:spcPct val="100000"/>
              </a:lnSpc>
              <a:spcBef>
                <a:spcPts val="0"/>
              </a:spcBef>
              <a:spcAft>
                <a:spcPts val="0"/>
              </a:spcAft>
              <a:buClrTx/>
              <a:buSzTx/>
              <a:buFontTx/>
              <a:buNone/>
              <a:tabLst/>
              <a:defRPr/>
            </a:pPr>
            <a:r>
              <a:rPr kumimoji="1" lang="ja-JP" altLang="en-US" sz="714" b="0" i="0" u="none" strike="noStrike" kern="1200" cap="none" spc="0" normalizeH="0" baseline="0" noProof="0" dirty="0">
                <a:ln>
                  <a:noFill/>
                </a:ln>
                <a:solidFill>
                  <a:srgbClr val="000000"/>
                </a:solidFill>
                <a:effectLst/>
                <a:uLnTx/>
                <a:uFillTx/>
                <a:latin typeface="Calibri"/>
                <a:ea typeface="ＭＳ Ｐゴシック" panose="020B0600070205080204" pitchFamily="50" charset="-128"/>
                <a:cs typeface="+mn-cs"/>
              </a:rPr>
              <a:t>パートナー</a:t>
            </a:r>
          </a:p>
        </p:txBody>
      </p:sp>
      <p:sp>
        <p:nvSpPr>
          <p:cNvPr id="49" name="円/楕円 48"/>
          <p:cNvSpPr/>
          <p:nvPr/>
        </p:nvSpPr>
        <p:spPr bwMode="auto">
          <a:xfrm>
            <a:off x="3801194" y="4783064"/>
            <a:ext cx="1130846" cy="270000"/>
          </a:xfrm>
          <a:prstGeom prst="ellipse">
            <a:avLst/>
          </a:prstGeom>
          <a:noFill/>
          <a:ln w="9525" cap="flat" cmpd="sng" algn="ctr">
            <a:solidFill>
              <a:schemeClr val="tx1"/>
            </a:solidFill>
            <a:prstDash val="solid"/>
            <a:round/>
            <a:headEnd type="none" w="med" len="med"/>
            <a:tailEnd type="none" w="med" len="med"/>
          </a:ln>
          <a:effectLst/>
        </p:spPr>
        <p:txBody>
          <a:bodyPr wrap="square" lIns="91418" tIns="45710" rIns="91418" bIns="45710" anchor="ctr">
            <a:spAutoFit/>
          </a:bodyPr>
          <a:lstStyle/>
          <a:p>
            <a:pPr marL="0" marR="0" lvl="0" indent="0" algn="ctr" defTabSz="913745" rtl="0" eaLnBrk="1" fontAlgn="auto" latinLnBrk="0" hangingPunct="1">
              <a:lnSpc>
                <a:spcPct val="100000"/>
              </a:lnSpc>
              <a:spcBef>
                <a:spcPts val="0"/>
              </a:spcBef>
              <a:spcAft>
                <a:spcPts val="0"/>
              </a:spcAft>
              <a:buClrTx/>
              <a:buSzTx/>
              <a:buFontTx/>
              <a:buNone/>
              <a:tabLst/>
              <a:defRPr/>
            </a:pPr>
            <a:r>
              <a:rPr kumimoji="1" lang="ja-JP" altLang="en-US" sz="714" b="0" i="0" u="none" strike="noStrike" kern="1200" cap="none" spc="0" normalizeH="0" baseline="0" noProof="0" dirty="0">
                <a:ln>
                  <a:noFill/>
                </a:ln>
                <a:solidFill>
                  <a:srgbClr val="000000"/>
                </a:solidFill>
                <a:effectLst/>
                <a:uLnTx/>
                <a:uFillTx/>
                <a:latin typeface="Calibri"/>
                <a:ea typeface="ＭＳ Ｐゴシック" panose="020B0600070205080204" pitchFamily="50" charset="-128"/>
                <a:cs typeface="+mn-cs"/>
              </a:rPr>
              <a:t>プレイヤー</a:t>
            </a:r>
          </a:p>
        </p:txBody>
      </p:sp>
      <p:sp>
        <p:nvSpPr>
          <p:cNvPr id="51" name="角丸四角形 50"/>
          <p:cNvSpPr/>
          <p:nvPr/>
        </p:nvSpPr>
        <p:spPr>
          <a:xfrm>
            <a:off x="3169899" y="4075602"/>
            <a:ext cx="486711" cy="166049"/>
          </a:xfrm>
          <a:prstGeom prst="roundRect">
            <a:avLst>
              <a:gd name="adj" fmla="val 3640"/>
            </a:avLst>
          </a:prstGeom>
          <a:no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52" name="角丸四角形 51"/>
          <p:cNvSpPr/>
          <p:nvPr/>
        </p:nvSpPr>
        <p:spPr>
          <a:xfrm>
            <a:off x="4619982" y="3880864"/>
            <a:ext cx="639181" cy="194738"/>
          </a:xfrm>
          <a:prstGeom prst="roundRect">
            <a:avLst>
              <a:gd name="adj" fmla="val 3640"/>
            </a:avLst>
          </a:prstGeom>
          <a:no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53" name="角丸四角形 52"/>
          <p:cNvSpPr/>
          <p:nvPr/>
        </p:nvSpPr>
        <p:spPr>
          <a:xfrm>
            <a:off x="4644181" y="4226454"/>
            <a:ext cx="1109373" cy="204211"/>
          </a:xfrm>
          <a:prstGeom prst="roundRect">
            <a:avLst>
              <a:gd name="adj" fmla="val 3640"/>
            </a:avLst>
          </a:prstGeom>
          <a:no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pic>
        <p:nvPicPr>
          <p:cNvPr id="44" name="Picture 2"/>
          <p:cNvPicPr>
            <a:picLocks noChangeAspect="1" noChangeArrowheads="1"/>
          </p:cNvPicPr>
          <p:nvPr/>
        </p:nvPicPr>
        <p:blipFill rotWithShape="1">
          <a:blip r:embed="rId6" cstate="print">
            <a:extLst>
              <a:ext uri="{28A0092B-C50C-407E-A947-70E740481C1C}">
                <a14:useLocalDpi xmlns:a14="http://schemas.microsoft.com/office/drawing/2010/main" val="0"/>
              </a:ext>
            </a:extLst>
          </a:blip>
          <a:srcRect/>
          <a:stretch/>
        </p:blipFill>
        <p:spPr bwMode="auto">
          <a:xfrm>
            <a:off x="404813" y="5177518"/>
            <a:ext cx="962052" cy="709179"/>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42" name="Picture 2"/>
          <p:cNvPicPr>
            <a:picLocks noChangeAspect="1" noChangeArrowheads="1"/>
          </p:cNvPicPr>
          <p:nvPr/>
        </p:nvPicPr>
        <p:blipFill rotWithShape="1">
          <a:blip r:embed="rId7" cstate="print">
            <a:extLst>
              <a:ext uri="{28A0092B-C50C-407E-A947-70E740481C1C}">
                <a14:useLocalDpi xmlns:a14="http://schemas.microsoft.com/office/drawing/2010/main" val="0"/>
              </a:ext>
            </a:extLst>
          </a:blip>
          <a:srcRect/>
          <a:stretch/>
        </p:blipFill>
        <p:spPr bwMode="auto">
          <a:xfrm>
            <a:off x="1013001" y="5678714"/>
            <a:ext cx="931034" cy="6475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50" name="Picture 2"/>
          <p:cNvPicPr>
            <a:picLocks noChangeAspect="1" noChangeArrowheads="1"/>
          </p:cNvPicPr>
          <p:nvPr/>
        </p:nvPicPr>
        <p:blipFill rotWithShape="1">
          <a:blip r:embed="rId8" cstate="print">
            <a:extLst>
              <a:ext uri="{28A0092B-C50C-407E-A947-70E740481C1C}">
                <a14:useLocalDpi xmlns:a14="http://schemas.microsoft.com/office/drawing/2010/main" val="0"/>
              </a:ext>
            </a:extLst>
          </a:blip>
          <a:srcRect/>
          <a:stretch/>
        </p:blipFill>
        <p:spPr bwMode="auto">
          <a:xfrm>
            <a:off x="4902929" y="5683440"/>
            <a:ext cx="954944" cy="6340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47" name="図 46"/>
          <p:cNvPicPr>
            <a:picLocks noChangeAspect="1"/>
          </p:cNvPicPr>
          <p:nvPr/>
        </p:nvPicPr>
        <p:blipFill rotWithShape="1">
          <a:blip r:embed="rId9" cstate="print">
            <a:extLst>
              <a:ext uri="{28A0092B-C50C-407E-A947-70E740481C1C}">
                <a14:useLocalDpi xmlns:a14="http://schemas.microsoft.com/office/drawing/2010/main" val="0"/>
              </a:ext>
            </a:extLst>
          </a:blip>
          <a:srcRect/>
          <a:stretch/>
        </p:blipFill>
        <p:spPr>
          <a:xfrm>
            <a:off x="6612436" y="5678162"/>
            <a:ext cx="927686" cy="648140"/>
          </a:xfrm>
          <a:prstGeom prst="rect">
            <a:avLst/>
          </a:prstGeom>
        </p:spPr>
      </p:pic>
      <p:sp>
        <p:nvSpPr>
          <p:cNvPr id="57" name="角丸四角形 56"/>
          <p:cNvSpPr/>
          <p:nvPr/>
        </p:nvSpPr>
        <p:spPr>
          <a:xfrm>
            <a:off x="3651955" y="4560095"/>
            <a:ext cx="1175407" cy="216188"/>
          </a:xfrm>
          <a:prstGeom prst="roundRect">
            <a:avLst>
              <a:gd name="adj" fmla="val 3640"/>
            </a:avLst>
          </a:prstGeom>
          <a:no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361</a:t>
            </a:fld>
            <a:endParaRPr lang="ja-JP" altLang="en-US"/>
          </a:p>
        </p:txBody>
      </p:sp>
    </p:spTree>
    <p:extLst>
      <p:ext uri="{BB962C8B-B14F-4D97-AF65-F5344CB8AC3E}">
        <p14:creationId xmlns:p14="http://schemas.microsoft.com/office/powerpoint/2010/main" val="4207517965"/>
      </p:ext>
    </p:extLst>
  </p:cSld>
  <p:clrMapOvr>
    <a:masterClrMapping/>
  </p:clrMapOvr>
</p:sld>
</file>

<file path=ppt/slides/slide3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角丸四角形 8"/>
          <p:cNvSpPr/>
          <p:nvPr/>
        </p:nvSpPr>
        <p:spPr>
          <a:xfrm>
            <a:off x="683568" y="2924944"/>
            <a:ext cx="751879" cy="180000"/>
          </a:xfrm>
          <a:prstGeom prst="roundRect">
            <a:avLst>
              <a:gd name="adj" fmla="val 3640"/>
            </a:avLst>
          </a:prstGeom>
          <a:solidFill>
            <a:srgbClr val="66FFFF">
              <a:alpha val="50000"/>
            </a:srgb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5" name="テキスト ボックス 4"/>
          <p:cNvSpPr txBox="1"/>
          <p:nvPr/>
        </p:nvSpPr>
        <p:spPr>
          <a:xfrm>
            <a:off x="0" y="476672"/>
            <a:ext cx="2411760" cy="32316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rPr>
              <a:t>①分野：　まちづくり</a:t>
            </a:r>
            <a:endParaRPr kumimoji="1" lang="en-US" altLang="ja-JP" sz="12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rPr>
              <a:t>②タイプ</a:t>
            </a:r>
            <a:endParaRPr kumimoji="1" lang="en-US" altLang="ja-JP" sz="12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rPr>
              <a:t>　</a:t>
            </a:r>
            <a:r>
              <a:rPr kumimoji="1" lang="ja-JP" altLang="en-US" sz="12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rPr>
              <a:t>　☑　政策イノベーション</a:t>
            </a:r>
            <a:endParaRPr kumimoji="1" lang="en-US" altLang="ja-JP" sz="12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rPr>
              <a:t>　</a:t>
            </a:r>
            <a:r>
              <a:rPr kumimoji="1" lang="ja-JP" altLang="en-US" sz="12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rPr>
              <a:t>　□　執行の刷新</a:t>
            </a:r>
            <a:endParaRPr kumimoji="1" lang="en-US" altLang="ja-JP" sz="12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rPr>
              <a:t>③改革スタイル</a:t>
            </a:r>
            <a:endParaRPr kumimoji="1" lang="en-US" altLang="ja-JP" sz="12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rPr>
              <a:t>　</a:t>
            </a:r>
            <a:r>
              <a:rPr kumimoji="1" lang="ja-JP" altLang="en-US" sz="12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rPr>
              <a:t>　□ 　投資・予算</a:t>
            </a:r>
            <a:endParaRPr kumimoji="1" lang="en-US" altLang="ja-JP" sz="12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rPr>
              <a:t>　</a:t>
            </a:r>
            <a:r>
              <a:rPr kumimoji="1" lang="ja-JP" altLang="en-US" sz="12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rPr>
              <a:t>　☑ 　条例・規則・運用ﾙｰﾙ</a:t>
            </a:r>
            <a:endParaRPr kumimoji="1" lang="en-US" altLang="ja-JP" sz="12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rPr>
              <a:t>　</a:t>
            </a:r>
            <a:r>
              <a:rPr kumimoji="1" lang="ja-JP" altLang="en-US" sz="12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rPr>
              <a:t>　□　組織・経営形態</a:t>
            </a:r>
            <a:endParaRPr kumimoji="1" lang="en-US" altLang="ja-JP" sz="12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rPr>
              <a:t>　</a:t>
            </a:r>
            <a:r>
              <a:rPr kumimoji="1" lang="ja-JP" altLang="en-US" sz="12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rPr>
              <a:t>　□　権限移譲</a:t>
            </a:r>
            <a:endParaRPr kumimoji="1" lang="en-US" altLang="ja-JP" sz="12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rPr>
              <a:t>④担当部局</a:t>
            </a:r>
            <a:endParaRPr kumimoji="1" lang="en-US" altLang="ja-JP" sz="12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rPr>
              <a:t>　　市　計画調整局</a:t>
            </a:r>
            <a:endParaRPr kumimoji="1" lang="en-US" altLang="ja-JP" sz="12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rPr>
              <a:t>⑤時期</a:t>
            </a:r>
            <a:endParaRPr kumimoji="1" lang="en-US" altLang="ja-JP" sz="12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rPr>
              <a:t>　</a:t>
            </a:r>
            <a:r>
              <a:rPr kumimoji="1" lang="ja-JP" altLang="en-US" sz="12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rPr>
              <a:t>　</a:t>
            </a:r>
            <a:r>
              <a:rPr kumimoji="1" lang="en-US" altLang="ja-JP" sz="12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rPr>
              <a:t>2013</a:t>
            </a:r>
            <a:r>
              <a:rPr kumimoji="1" lang="ja-JP" altLang="en-US" sz="12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rPr>
              <a:t>年～</a:t>
            </a:r>
            <a:endParaRPr kumimoji="1"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endParaRPr>
          </a:p>
        </p:txBody>
      </p:sp>
      <p:graphicFrame>
        <p:nvGraphicFramePr>
          <p:cNvPr id="6" name="表 5"/>
          <p:cNvGraphicFramePr>
            <a:graphicFrameLocks noGrp="1"/>
          </p:cNvGraphicFramePr>
          <p:nvPr>
            <p:extLst>
              <p:ext uri="{D42A27DB-BD31-4B8C-83A1-F6EECF244321}">
                <p14:modId xmlns:p14="http://schemas.microsoft.com/office/powerpoint/2010/main" val="2467656936"/>
              </p:ext>
            </p:extLst>
          </p:nvPr>
        </p:nvGraphicFramePr>
        <p:xfrm>
          <a:off x="2339752" y="476672"/>
          <a:ext cx="6696744" cy="5780967"/>
        </p:xfrm>
        <a:graphic>
          <a:graphicData uri="http://schemas.openxmlformats.org/drawingml/2006/table">
            <a:tbl>
              <a:tblPr firstRow="1">
                <a:tableStyleId>{616DA210-FB5B-4158-B5E0-FEB733F419BA}</a:tableStyleId>
              </a:tblPr>
              <a:tblGrid>
                <a:gridCol w="1674186">
                  <a:extLst>
                    <a:ext uri="{9D8B030D-6E8A-4147-A177-3AD203B41FA5}">
                      <a16:colId xmlns:a16="http://schemas.microsoft.com/office/drawing/2014/main" val="20000"/>
                    </a:ext>
                  </a:extLst>
                </a:gridCol>
                <a:gridCol w="1674186">
                  <a:extLst>
                    <a:ext uri="{9D8B030D-6E8A-4147-A177-3AD203B41FA5}">
                      <a16:colId xmlns:a16="http://schemas.microsoft.com/office/drawing/2014/main" val="20001"/>
                    </a:ext>
                  </a:extLst>
                </a:gridCol>
                <a:gridCol w="1674186">
                  <a:extLst>
                    <a:ext uri="{9D8B030D-6E8A-4147-A177-3AD203B41FA5}">
                      <a16:colId xmlns:a16="http://schemas.microsoft.com/office/drawing/2014/main" val="20002"/>
                    </a:ext>
                  </a:extLst>
                </a:gridCol>
                <a:gridCol w="1674186">
                  <a:extLst>
                    <a:ext uri="{9D8B030D-6E8A-4147-A177-3AD203B41FA5}">
                      <a16:colId xmlns:a16="http://schemas.microsoft.com/office/drawing/2014/main" val="20003"/>
                    </a:ext>
                  </a:extLst>
                </a:gridCol>
              </a:tblGrid>
              <a:tr h="497833">
                <a:tc>
                  <a:txBody>
                    <a:bodyPr/>
                    <a:lstStyle/>
                    <a:p>
                      <a:pPr algn="ctr"/>
                      <a:r>
                        <a:rPr kumimoji="1" lang="ja-JP" altLang="en-US" sz="1400" u="none" dirty="0" smtClean="0">
                          <a:solidFill>
                            <a:schemeClr val="bg1"/>
                          </a:solidFill>
                        </a:rPr>
                        <a:t>改革前の課題</a:t>
                      </a:r>
                      <a:endParaRPr kumimoji="1" lang="en-US" altLang="ja-JP" sz="1400" u="none" dirty="0" smtClean="0">
                        <a:solidFill>
                          <a:schemeClr val="bg1"/>
                        </a:solidFill>
                      </a:endParaRPr>
                    </a:p>
                    <a:p>
                      <a:pPr algn="ctr"/>
                      <a:r>
                        <a:rPr kumimoji="1" lang="ja-JP" altLang="en-US" sz="1400" u="none" dirty="0" smtClean="0">
                          <a:solidFill>
                            <a:schemeClr val="bg1"/>
                          </a:solidFill>
                        </a:rPr>
                        <a:t>（</a:t>
                      </a:r>
                      <a:r>
                        <a:rPr kumimoji="1" lang="en-US" altLang="ja-JP" sz="1400" u="none" dirty="0" smtClean="0">
                          <a:solidFill>
                            <a:schemeClr val="bg1"/>
                          </a:solidFill>
                        </a:rPr>
                        <a:t>Why</a:t>
                      </a:r>
                      <a:r>
                        <a:rPr kumimoji="1" lang="ja-JP" altLang="en-US" sz="1400" u="none" dirty="0" smtClean="0">
                          <a:solidFill>
                            <a:schemeClr val="bg1"/>
                          </a:solidFill>
                        </a:rPr>
                        <a:t>）</a:t>
                      </a:r>
                      <a:endParaRPr kumimoji="1" lang="ja-JP" altLang="en-US" sz="1400" u="none" dirty="0">
                        <a:solidFill>
                          <a:schemeClr val="bg1"/>
                        </a:solidFill>
                      </a:endParaRPr>
                    </a:p>
                  </a:txBody>
                  <a:tcPr>
                    <a:solidFill>
                      <a:srgbClr val="0070C0"/>
                    </a:solidFill>
                  </a:tcPr>
                </a:tc>
                <a:tc>
                  <a:txBody>
                    <a:bodyPr/>
                    <a:lstStyle/>
                    <a:p>
                      <a:pPr algn="ctr"/>
                      <a:r>
                        <a:rPr kumimoji="1" lang="ja-JP" altLang="en-US" sz="1400" u="none" dirty="0" smtClean="0">
                          <a:solidFill>
                            <a:schemeClr val="bg1"/>
                          </a:solidFill>
                        </a:rPr>
                        <a:t>改革の方向性</a:t>
                      </a:r>
                      <a:endParaRPr kumimoji="1" lang="en-US" altLang="ja-JP" sz="1400" u="none" dirty="0" smtClean="0">
                        <a:solidFill>
                          <a:schemeClr val="bg1"/>
                        </a:solidFill>
                      </a:endParaRPr>
                    </a:p>
                    <a:p>
                      <a:pPr algn="ctr"/>
                      <a:r>
                        <a:rPr kumimoji="1" lang="ja-JP" altLang="en-US" sz="1400" u="none" dirty="0" smtClean="0">
                          <a:solidFill>
                            <a:schemeClr val="bg1"/>
                          </a:solidFill>
                        </a:rPr>
                        <a:t>（</a:t>
                      </a:r>
                      <a:r>
                        <a:rPr kumimoji="1" lang="en-US" altLang="ja-JP" sz="1400" u="none" dirty="0" smtClean="0">
                          <a:solidFill>
                            <a:schemeClr val="bg1"/>
                          </a:solidFill>
                        </a:rPr>
                        <a:t>Vision)</a:t>
                      </a:r>
                      <a:endParaRPr kumimoji="1" lang="ja-JP" altLang="en-US" sz="1400" u="none" dirty="0">
                        <a:solidFill>
                          <a:schemeClr val="bg1"/>
                        </a:solidFill>
                      </a:endParaRPr>
                    </a:p>
                  </a:txBody>
                  <a:tcPr>
                    <a:solidFill>
                      <a:srgbClr val="0070C0"/>
                    </a:solidFill>
                  </a:tcPr>
                </a:tc>
                <a:tc>
                  <a:txBody>
                    <a:bodyPr/>
                    <a:lstStyle/>
                    <a:p>
                      <a:pPr algn="ctr"/>
                      <a:r>
                        <a:rPr kumimoji="1" lang="ja-JP" altLang="en-US" sz="1400" u="none" dirty="0" smtClean="0">
                          <a:solidFill>
                            <a:schemeClr val="bg1"/>
                          </a:solidFill>
                        </a:rPr>
                        <a:t>何をどう改革したか</a:t>
                      </a:r>
                      <a:endParaRPr kumimoji="1" lang="en-US" altLang="ja-JP" sz="1400" u="none" dirty="0" smtClean="0">
                        <a:solidFill>
                          <a:schemeClr val="bg1"/>
                        </a:solidFill>
                      </a:endParaRPr>
                    </a:p>
                    <a:p>
                      <a:pPr algn="ctr"/>
                      <a:r>
                        <a:rPr kumimoji="1" lang="ja-JP" altLang="en-US" sz="1400" u="none" dirty="0" smtClean="0">
                          <a:solidFill>
                            <a:schemeClr val="bg1"/>
                          </a:solidFill>
                        </a:rPr>
                        <a:t>（</a:t>
                      </a:r>
                      <a:r>
                        <a:rPr kumimoji="1" lang="en-US" altLang="ja-JP" sz="1400" u="none" dirty="0" smtClean="0">
                          <a:solidFill>
                            <a:schemeClr val="bg1"/>
                          </a:solidFill>
                        </a:rPr>
                        <a:t>What</a:t>
                      </a:r>
                      <a:r>
                        <a:rPr kumimoji="1" lang="ja-JP" altLang="en-US" sz="1400" u="none" dirty="0" smtClean="0">
                          <a:solidFill>
                            <a:schemeClr val="bg1"/>
                          </a:solidFill>
                        </a:rPr>
                        <a:t>）</a:t>
                      </a:r>
                      <a:endParaRPr kumimoji="1" lang="ja-JP" altLang="en-US" sz="1400" u="none" dirty="0">
                        <a:solidFill>
                          <a:schemeClr val="bg1"/>
                        </a:solidFill>
                      </a:endParaRPr>
                    </a:p>
                  </a:txBody>
                  <a:tcPr>
                    <a:solidFill>
                      <a:srgbClr val="0070C0"/>
                    </a:solidFill>
                  </a:tcPr>
                </a:tc>
                <a:tc>
                  <a:txBody>
                    <a:bodyPr/>
                    <a:lstStyle/>
                    <a:p>
                      <a:pPr algn="ctr"/>
                      <a:r>
                        <a:rPr kumimoji="1" lang="ja-JP" altLang="en-US" sz="1400" u="none" dirty="0" smtClean="0">
                          <a:solidFill>
                            <a:schemeClr val="bg1"/>
                          </a:solidFill>
                        </a:rPr>
                        <a:t>主な成果</a:t>
                      </a:r>
                      <a:endParaRPr kumimoji="1" lang="en-US" altLang="ja-JP" sz="1400" u="none" dirty="0" smtClean="0">
                        <a:solidFill>
                          <a:schemeClr val="bg1"/>
                        </a:solidFill>
                      </a:endParaRPr>
                    </a:p>
                    <a:p>
                      <a:pPr algn="ctr"/>
                      <a:r>
                        <a:rPr kumimoji="1" lang="ja-JP" altLang="en-US" sz="1400" u="none" dirty="0" smtClean="0">
                          <a:solidFill>
                            <a:schemeClr val="bg1"/>
                          </a:solidFill>
                        </a:rPr>
                        <a:t>（</a:t>
                      </a:r>
                      <a:r>
                        <a:rPr kumimoji="1" lang="en-US" altLang="ja-JP" sz="1400" u="none" dirty="0" smtClean="0">
                          <a:solidFill>
                            <a:schemeClr val="bg1"/>
                          </a:solidFill>
                        </a:rPr>
                        <a:t>Outcome</a:t>
                      </a:r>
                      <a:r>
                        <a:rPr kumimoji="1" lang="ja-JP" altLang="en-US" sz="1400" u="none" dirty="0" smtClean="0">
                          <a:solidFill>
                            <a:schemeClr val="bg1"/>
                          </a:solidFill>
                        </a:rPr>
                        <a:t>）</a:t>
                      </a:r>
                      <a:endParaRPr kumimoji="1" lang="ja-JP" altLang="en-US" sz="1400" u="none" dirty="0">
                        <a:solidFill>
                          <a:schemeClr val="bg1"/>
                        </a:solidFill>
                      </a:endParaRPr>
                    </a:p>
                  </a:txBody>
                  <a:tcPr>
                    <a:solidFill>
                      <a:srgbClr val="0070C0"/>
                    </a:solidFill>
                  </a:tcPr>
                </a:tc>
                <a:extLst>
                  <a:ext uri="{0D108BD9-81ED-4DB2-BD59-A6C34878D82A}">
                    <a16:rowId xmlns:a16="http://schemas.microsoft.com/office/drawing/2014/main" val="10000"/>
                  </a:ext>
                </a:extLst>
              </a:tr>
              <a:tr h="5262807">
                <a:tc>
                  <a:txBody>
                    <a:bodyPr/>
                    <a:lstStyle/>
                    <a:p>
                      <a:r>
                        <a:rPr kumimoji="1" lang="ja-JP" altLang="en-US" sz="1200" u="none" kern="1200" baseline="0" dirty="0" smtClean="0">
                          <a:solidFill>
                            <a:schemeClr val="tx1"/>
                          </a:solidFill>
                        </a:rPr>
                        <a:t>・再開発地区などを中心に、地域における良好な環境や地域の価値を維持・向上させるための、住民・事業主・地権者等による主体的な取組み、いわゆるエリアマネジメントの機運が高まっていた。 </a:t>
                      </a:r>
                      <a:endParaRPr kumimoji="1" lang="en-US" altLang="ja-JP" sz="1200" u="none" kern="1200" baseline="0" dirty="0" smtClean="0">
                        <a:solidFill>
                          <a:schemeClr val="tx1"/>
                        </a:solidFill>
                      </a:endParaRPr>
                    </a:p>
                    <a:p>
                      <a:r>
                        <a:rPr kumimoji="1" lang="ja-JP" altLang="en-US" sz="1200" u="none" kern="1200" baseline="0" dirty="0" smtClean="0">
                          <a:solidFill>
                            <a:schemeClr val="tx1"/>
                          </a:solidFill>
                        </a:rPr>
                        <a:t>（うめきた先行開発地区、西梅田地区、大阪ビジネスパーク地区など）</a:t>
                      </a:r>
                      <a:endParaRPr kumimoji="1" lang="ja-JP" altLang="en-US" sz="1200" u="none" kern="1200" baseline="0" dirty="0" smtClean="0">
                        <a:solidFill>
                          <a:schemeClr val="tx1"/>
                        </a:solidFill>
                        <a:latin typeface="+mn-ea"/>
                        <a:ea typeface="+mn-ea"/>
                        <a:cs typeface="+mn-cs"/>
                      </a:endParaRPr>
                    </a:p>
                  </a:txBody>
                  <a:tcPr/>
                </a:tc>
                <a:tc>
                  <a:txBody>
                    <a:bodyPr/>
                    <a:lstStyle/>
                    <a:p>
                      <a:pPr algn="l"/>
                      <a:r>
                        <a:rPr kumimoji="1" lang="ja-JP" altLang="en-US" sz="1200" u="none" kern="1200" baseline="0" dirty="0" smtClean="0">
                          <a:solidFill>
                            <a:schemeClr val="tx1"/>
                          </a:solidFill>
                        </a:rPr>
                        <a:t>・</a:t>
                      </a:r>
                      <a:r>
                        <a:rPr lang="ja-JP" altLang="en-US" sz="1200" u="none" baseline="0" dirty="0" smtClean="0">
                          <a:solidFill>
                            <a:schemeClr val="tx1"/>
                          </a:solidFill>
                        </a:rPr>
                        <a:t>欧米等で成果を上げている、</a:t>
                      </a:r>
                      <a:r>
                        <a:rPr lang="ja-JP" altLang="en-US" sz="1200" u="none" strike="noStrike" baseline="0" dirty="0" smtClean="0">
                          <a:solidFill>
                            <a:schemeClr val="tx1"/>
                          </a:solidFill>
                        </a:rPr>
                        <a:t>特定の地区を対象にその地区内の資産保有者等から集める資金をもとに、地区の発展に資する組織づくり及び資金調達</a:t>
                      </a:r>
                      <a:r>
                        <a:rPr lang="ja-JP" altLang="en-US" sz="1200" u="none" baseline="0" dirty="0" smtClean="0">
                          <a:solidFill>
                            <a:schemeClr val="tx1"/>
                          </a:solidFill>
                        </a:rPr>
                        <a:t>の仕組み＝ＢＩＤ制度の導入</a:t>
                      </a:r>
                      <a:r>
                        <a:rPr kumimoji="1" lang="ja-JP" altLang="en-US" sz="1200" u="none" kern="1200" baseline="0" dirty="0" smtClean="0">
                          <a:solidFill>
                            <a:schemeClr val="tx1"/>
                          </a:solidFill>
                        </a:rPr>
                        <a:t>。</a:t>
                      </a:r>
                      <a:endParaRPr kumimoji="1" lang="en-US" altLang="ja-JP" sz="1200" u="none" kern="1200" baseline="0" dirty="0" smtClean="0">
                        <a:solidFill>
                          <a:schemeClr val="tx1"/>
                        </a:solidFill>
                      </a:endParaRPr>
                    </a:p>
                    <a:p>
                      <a:pPr algn="l"/>
                      <a:endParaRPr kumimoji="1" lang="en-US" altLang="ja-JP" sz="1200" u="none" kern="1200" baseline="0" dirty="0" smtClean="0">
                        <a:solidFill>
                          <a:schemeClr val="tx1"/>
                        </a:solidFill>
                      </a:endParaRPr>
                    </a:p>
                    <a:p>
                      <a:pPr algn="l"/>
                      <a:r>
                        <a:rPr kumimoji="1" lang="ja-JP" altLang="en-US" sz="1200" u="none" kern="1200" baseline="0" dirty="0" smtClean="0">
                          <a:solidFill>
                            <a:schemeClr val="tx1"/>
                          </a:solidFill>
                        </a:rPr>
                        <a:t>⇒別紙</a:t>
                      </a:r>
                      <a:r>
                        <a:rPr kumimoji="1" lang="en-US" altLang="ja-JP" sz="1200" u="none" strike="noStrike" kern="1200" baseline="0" dirty="0" smtClean="0">
                          <a:solidFill>
                            <a:schemeClr val="tx1"/>
                          </a:solidFill>
                        </a:rPr>
                        <a:t>1</a:t>
                      </a:r>
                      <a:r>
                        <a:rPr kumimoji="1" lang="ja-JP" altLang="en-US" sz="1200" u="none" strike="noStrike" kern="1200" baseline="0" dirty="0" err="1" smtClean="0">
                          <a:solidFill>
                            <a:schemeClr val="tx1"/>
                          </a:solidFill>
                        </a:rPr>
                        <a:t>、</a:t>
                      </a:r>
                      <a:r>
                        <a:rPr kumimoji="1" lang="ja-JP" altLang="en-US" sz="1200" u="none" strike="noStrike" kern="1200" baseline="0" dirty="0" smtClean="0">
                          <a:solidFill>
                            <a:schemeClr val="tx1"/>
                          </a:solidFill>
                        </a:rPr>
                        <a:t>別紙</a:t>
                      </a:r>
                      <a:r>
                        <a:rPr kumimoji="1" lang="en-US" altLang="ja-JP" sz="1200" u="none" strike="noStrike" kern="1200" baseline="0" dirty="0" smtClean="0">
                          <a:solidFill>
                            <a:schemeClr val="tx1"/>
                          </a:solidFill>
                        </a:rPr>
                        <a:t>2</a:t>
                      </a:r>
                      <a:r>
                        <a:rPr kumimoji="1" lang="ja-JP" altLang="en-US" sz="1200" u="none" kern="1200" baseline="0" dirty="0" smtClean="0">
                          <a:solidFill>
                            <a:schemeClr val="tx1"/>
                          </a:solidFill>
                        </a:rPr>
                        <a:t>参照</a:t>
                      </a:r>
                      <a:endParaRPr kumimoji="1" lang="en-US" altLang="ja-JP" sz="1200" u="none" kern="1200" baseline="0" dirty="0" smtClean="0">
                        <a:solidFill>
                          <a:schemeClr val="tx1"/>
                        </a:solidFill>
                      </a:endParaRPr>
                    </a:p>
                    <a:p>
                      <a:endParaRPr kumimoji="1" lang="en-US" altLang="ja-JP" sz="1200" u="none" kern="1200" baseline="0" dirty="0" smtClean="0">
                        <a:solidFill>
                          <a:schemeClr val="tx1"/>
                        </a:solidFill>
                      </a:endParaRPr>
                    </a:p>
                    <a:p>
                      <a:endParaRPr kumimoji="1" lang="ja-JP" altLang="en-US" sz="1200" u="none" kern="1200" baseline="0" dirty="0" smtClean="0">
                        <a:solidFill>
                          <a:schemeClr val="tx1"/>
                        </a:solidFill>
                        <a:latin typeface="+mn-ea"/>
                        <a:ea typeface="+mn-ea"/>
                        <a:cs typeface="+mn-cs"/>
                      </a:endParaRPr>
                    </a:p>
                  </a:txBody>
                  <a:tcPr/>
                </a:tc>
                <a:tc>
                  <a:txBody>
                    <a:bodyPr/>
                    <a:lstStyle/>
                    <a:p>
                      <a:r>
                        <a:rPr kumimoji="1" lang="ja-JP" altLang="en-US" sz="1200" u="none" kern="1200" baseline="0" dirty="0" smtClean="0">
                          <a:solidFill>
                            <a:schemeClr val="tx1"/>
                          </a:solidFill>
                        </a:rPr>
                        <a:t>・</a:t>
                      </a:r>
                      <a:r>
                        <a:rPr kumimoji="1" lang="en-US" altLang="ja-JP" sz="1200" u="none" kern="1200" baseline="0" dirty="0" smtClean="0">
                          <a:solidFill>
                            <a:schemeClr val="tx1"/>
                          </a:solidFill>
                        </a:rPr>
                        <a:t>2013</a:t>
                      </a:r>
                      <a:r>
                        <a:rPr kumimoji="1" lang="ja-JP" altLang="en-US" sz="1200" u="none" kern="1200" baseline="0" dirty="0" smtClean="0">
                          <a:solidFill>
                            <a:schemeClr val="tx1"/>
                          </a:solidFill>
                        </a:rPr>
                        <a:t>年</a:t>
                      </a:r>
                      <a:r>
                        <a:rPr kumimoji="1" lang="en-US" altLang="ja-JP" sz="1200" u="none" kern="1200" baseline="0" dirty="0" smtClean="0">
                          <a:solidFill>
                            <a:schemeClr val="tx1"/>
                          </a:solidFill>
                        </a:rPr>
                        <a:t>7</a:t>
                      </a:r>
                      <a:r>
                        <a:rPr kumimoji="1" lang="ja-JP" altLang="en-US" sz="1200" u="none" kern="1200" baseline="0" dirty="0" smtClean="0">
                          <a:solidFill>
                            <a:schemeClr val="tx1"/>
                          </a:solidFill>
                        </a:rPr>
                        <a:t>月に「大阪版ＢＩＤ制度検討会」を設置し、議論。</a:t>
                      </a:r>
                      <a:endParaRPr kumimoji="1" lang="en-US" altLang="ja-JP" sz="1200" u="none" kern="1200" baseline="0" dirty="0" smtClean="0">
                        <a:solidFill>
                          <a:schemeClr val="tx1"/>
                        </a:solidFill>
                      </a:endParaRPr>
                    </a:p>
                    <a:p>
                      <a:endParaRPr kumimoji="1" lang="en-US" altLang="ja-JP" sz="1200" u="none" kern="1200" baseline="0" dirty="0" smtClean="0">
                        <a:solidFill>
                          <a:schemeClr val="tx1"/>
                        </a:solidFill>
                      </a:endParaRPr>
                    </a:p>
                    <a:p>
                      <a:pPr algn="l"/>
                      <a:r>
                        <a:rPr kumimoji="1" lang="ja-JP" altLang="en-US" sz="1200" u="none" dirty="0" smtClean="0">
                          <a:solidFill>
                            <a:schemeClr val="tx1"/>
                          </a:solidFill>
                        </a:rPr>
                        <a:t>・「大阪市エリアマネジメント活動促進条例」の施行。（</a:t>
                      </a:r>
                      <a:r>
                        <a:rPr kumimoji="1" lang="en-US" altLang="ja-JP" sz="1200" u="none" dirty="0" smtClean="0">
                          <a:solidFill>
                            <a:schemeClr val="tx1"/>
                          </a:solidFill>
                        </a:rPr>
                        <a:t>2014.4</a:t>
                      </a:r>
                      <a:r>
                        <a:rPr kumimoji="1" lang="ja-JP" altLang="en-US" sz="1200" u="none" dirty="0" smtClean="0">
                          <a:solidFill>
                            <a:schemeClr val="tx1"/>
                          </a:solidFill>
                        </a:rPr>
                        <a:t>）</a:t>
                      </a:r>
                      <a:endParaRPr kumimoji="1" lang="en-US" altLang="ja-JP" sz="1200" u="none" dirty="0" smtClean="0">
                        <a:solidFill>
                          <a:schemeClr val="tx1"/>
                        </a:solidFill>
                      </a:endParaRPr>
                    </a:p>
                    <a:p>
                      <a:endParaRPr kumimoji="1" lang="en-US" altLang="ja-JP" sz="1200" u="none"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u="none" dirty="0" smtClean="0">
                          <a:solidFill>
                            <a:schemeClr val="tx1"/>
                          </a:solidFill>
                        </a:rPr>
                        <a:t>・（一社）グランフロント大阪ＴＭＯを都市再生推進法人に指定。（</a:t>
                      </a:r>
                      <a:r>
                        <a:rPr kumimoji="1" lang="en-US" altLang="ja-JP" sz="1200" u="none" dirty="0" smtClean="0">
                          <a:solidFill>
                            <a:schemeClr val="tx1"/>
                          </a:solidFill>
                        </a:rPr>
                        <a:t>2014.7</a:t>
                      </a:r>
                      <a:r>
                        <a:rPr kumimoji="1" lang="ja-JP" altLang="en-US" sz="1200" u="none" dirty="0" smtClean="0">
                          <a:solidFill>
                            <a:schemeClr val="tx1"/>
                          </a:solidFill>
                        </a:rPr>
                        <a:t>）</a:t>
                      </a:r>
                      <a:endParaRPr kumimoji="1" lang="en-US" altLang="ja-JP" sz="1200" u="none" dirty="0" smtClean="0">
                        <a:solidFill>
                          <a:schemeClr val="tx1"/>
                        </a:solidFill>
                      </a:endParaRPr>
                    </a:p>
                    <a:p>
                      <a:endParaRPr kumimoji="1" lang="en-US" altLang="ja-JP" sz="1200" b="1" u="none" dirty="0" smtClean="0">
                        <a:solidFill>
                          <a:schemeClr val="tx1"/>
                        </a:solidFill>
                      </a:endParaRPr>
                    </a:p>
                    <a:p>
                      <a:r>
                        <a:rPr kumimoji="1" lang="ja-JP" altLang="en-US" sz="1200" u="none" dirty="0" smtClean="0">
                          <a:solidFill>
                            <a:schemeClr val="tx1"/>
                          </a:solidFill>
                        </a:rPr>
                        <a:t>・うめきた先行開発地区において、大阪版</a:t>
                      </a:r>
                      <a:r>
                        <a:rPr kumimoji="1" lang="ja-JP" altLang="en-US" sz="1200" u="none" kern="1200" baseline="0" dirty="0" smtClean="0">
                          <a:solidFill>
                            <a:schemeClr val="tx1"/>
                          </a:solidFill>
                        </a:rPr>
                        <a:t>ＢＩＤ</a:t>
                      </a:r>
                      <a:r>
                        <a:rPr kumimoji="1" lang="ja-JP" altLang="en-US" sz="1200" u="none" dirty="0" smtClean="0">
                          <a:solidFill>
                            <a:schemeClr val="tx1"/>
                          </a:solidFill>
                        </a:rPr>
                        <a:t>制度適用を開始。（</a:t>
                      </a:r>
                      <a:r>
                        <a:rPr kumimoji="1" lang="en-US" altLang="ja-JP" sz="1200" u="none" dirty="0" smtClean="0">
                          <a:solidFill>
                            <a:schemeClr val="tx1"/>
                          </a:solidFill>
                        </a:rPr>
                        <a:t>2015.4</a:t>
                      </a:r>
                      <a:r>
                        <a:rPr kumimoji="1" lang="ja-JP" altLang="en-US" sz="1200" u="none" dirty="0" smtClean="0">
                          <a:solidFill>
                            <a:schemeClr val="tx1"/>
                          </a:solidFill>
                        </a:rPr>
                        <a:t>）</a:t>
                      </a:r>
                      <a:endParaRPr kumimoji="1" lang="ja-JP" altLang="en-US" sz="1200" u="none" dirty="0">
                        <a:solidFill>
                          <a:schemeClr val="tx1"/>
                        </a:solidFill>
                      </a:endParaRPr>
                    </a:p>
                  </a:txBody>
                  <a:tcPr/>
                </a:tc>
                <a:tc>
                  <a:txBody>
                    <a:bodyPr/>
                    <a:lstStyle/>
                    <a:p>
                      <a:pPr algn="l"/>
                      <a:r>
                        <a:rPr kumimoji="1" lang="ja-JP" altLang="en-US" sz="1200" u="none" dirty="0" smtClean="0">
                          <a:solidFill>
                            <a:schemeClr val="tx1"/>
                          </a:solidFill>
                          <a:latin typeface="+mn-ea"/>
                          <a:ea typeface="+mn-ea"/>
                        </a:rPr>
                        <a:t>・うめきた先行開発地区において、華やかで賑わいのある歩行者空間を創出。</a:t>
                      </a:r>
                      <a:endParaRPr kumimoji="1" lang="en-US" altLang="ja-JP" sz="1200" u="none" dirty="0" smtClean="0">
                        <a:solidFill>
                          <a:schemeClr val="tx1"/>
                        </a:solidFill>
                        <a:latin typeface="+mn-ea"/>
                        <a:ea typeface="+mn-ea"/>
                      </a:endParaRPr>
                    </a:p>
                    <a:p>
                      <a:pPr algn="l"/>
                      <a:endParaRPr kumimoji="1" lang="en-US" altLang="ja-JP" sz="1200" u="none" dirty="0" smtClean="0">
                        <a:solidFill>
                          <a:schemeClr val="tx1"/>
                        </a:solidFill>
                        <a:latin typeface="+mn-ea"/>
                        <a:ea typeface="+mn-ea"/>
                      </a:endParaRPr>
                    </a:p>
                    <a:p>
                      <a:pPr algn="l"/>
                      <a:r>
                        <a:rPr kumimoji="1" lang="ja-JP" altLang="en-US" sz="1200" u="none" dirty="0" smtClean="0">
                          <a:solidFill>
                            <a:schemeClr val="tx1"/>
                          </a:solidFill>
                          <a:latin typeface="+mn-ea"/>
                          <a:ea typeface="+mn-ea"/>
                        </a:rPr>
                        <a:t>・道路占用許可特例の対象となる歩道の歩行者交通量の増加。（</a:t>
                      </a:r>
                      <a:r>
                        <a:rPr kumimoji="1" lang="en-US" altLang="ja-JP" sz="1200" u="none" dirty="0" smtClean="0">
                          <a:solidFill>
                            <a:schemeClr val="tx1"/>
                          </a:solidFill>
                          <a:latin typeface="+mn-ea"/>
                          <a:ea typeface="+mn-ea"/>
                        </a:rPr>
                        <a:t>2013</a:t>
                      </a:r>
                      <a:r>
                        <a:rPr kumimoji="1" lang="ja-JP" altLang="en-US" sz="1200" u="none" dirty="0" smtClean="0">
                          <a:solidFill>
                            <a:schemeClr val="tx1"/>
                          </a:solidFill>
                          <a:latin typeface="+mn-ea"/>
                          <a:ea typeface="+mn-ea"/>
                        </a:rPr>
                        <a:t>：</a:t>
                      </a:r>
                      <a:r>
                        <a:rPr kumimoji="1" lang="en-US" altLang="ja-JP" sz="1200" u="none" dirty="0" smtClean="0">
                          <a:solidFill>
                            <a:schemeClr val="tx1"/>
                          </a:solidFill>
                          <a:latin typeface="+mn-ea"/>
                          <a:ea typeface="+mn-ea"/>
                        </a:rPr>
                        <a:t>42,768</a:t>
                      </a:r>
                      <a:r>
                        <a:rPr kumimoji="1" lang="ja-JP" altLang="en-US" sz="1200" u="none" dirty="0" smtClean="0">
                          <a:solidFill>
                            <a:schemeClr val="tx1"/>
                          </a:solidFill>
                          <a:latin typeface="+mn-ea"/>
                          <a:ea typeface="+mn-ea"/>
                        </a:rPr>
                        <a:t>人⇒</a:t>
                      </a:r>
                      <a:r>
                        <a:rPr kumimoji="1" lang="en-US" altLang="ja-JP" sz="1200" u="none" dirty="0" smtClean="0">
                          <a:solidFill>
                            <a:schemeClr val="tx1"/>
                          </a:solidFill>
                          <a:latin typeface="+mn-ea"/>
                          <a:ea typeface="+mn-ea"/>
                        </a:rPr>
                        <a:t>2017</a:t>
                      </a:r>
                      <a:r>
                        <a:rPr kumimoji="1" lang="ja-JP" altLang="en-US" sz="1200" u="none" dirty="0" smtClean="0">
                          <a:solidFill>
                            <a:schemeClr val="tx1"/>
                          </a:solidFill>
                          <a:latin typeface="+mn-ea"/>
                          <a:ea typeface="+mn-ea"/>
                        </a:rPr>
                        <a:t>：</a:t>
                      </a:r>
                      <a:r>
                        <a:rPr kumimoji="1" lang="en-US" altLang="ja-JP" sz="1200" u="none" dirty="0" smtClean="0">
                          <a:solidFill>
                            <a:schemeClr val="tx1"/>
                          </a:solidFill>
                          <a:latin typeface="+mn-ea"/>
                          <a:ea typeface="+mn-ea"/>
                        </a:rPr>
                        <a:t>48,842</a:t>
                      </a:r>
                      <a:r>
                        <a:rPr kumimoji="1" lang="ja-JP" altLang="en-US" sz="1200" u="none" dirty="0" smtClean="0">
                          <a:solidFill>
                            <a:schemeClr val="tx1"/>
                          </a:solidFill>
                          <a:latin typeface="+mn-ea"/>
                          <a:ea typeface="+mn-ea"/>
                        </a:rPr>
                        <a:t>人）</a:t>
                      </a:r>
                      <a:endParaRPr kumimoji="1" lang="en-US" altLang="ja-JP" sz="1200" u="none" dirty="0" smtClean="0">
                        <a:solidFill>
                          <a:schemeClr val="tx1"/>
                        </a:solidFill>
                        <a:latin typeface="+mn-ea"/>
                        <a:ea typeface="+mn-ea"/>
                      </a:endParaRPr>
                    </a:p>
                    <a:p>
                      <a:pPr algn="l"/>
                      <a:endParaRPr kumimoji="1" lang="en-US" altLang="ja-JP" sz="1200" u="none" dirty="0" smtClean="0">
                        <a:solidFill>
                          <a:schemeClr val="tx1"/>
                        </a:solidFill>
                        <a:latin typeface="+mn-ea"/>
                        <a:ea typeface="+mn-ea"/>
                      </a:endParaRPr>
                    </a:p>
                    <a:p>
                      <a:pPr algn="l"/>
                      <a:r>
                        <a:rPr kumimoji="1" lang="ja-JP" altLang="en-US" sz="1200" u="none" dirty="0" smtClean="0">
                          <a:solidFill>
                            <a:schemeClr val="tx1"/>
                          </a:solidFill>
                          <a:latin typeface="+mn-ea"/>
                          <a:ea typeface="+mn-ea"/>
                        </a:rPr>
                        <a:t>・歩行者空間が魅力的であると感じる人の割合の増加。</a:t>
                      </a:r>
                      <a:endParaRPr kumimoji="1" lang="en-US" altLang="ja-JP" sz="1200" u="none" dirty="0" smtClean="0">
                        <a:solidFill>
                          <a:schemeClr val="tx1"/>
                        </a:solidFill>
                        <a:latin typeface="+mn-ea"/>
                        <a:ea typeface="+mn-ea"/>
                      </a:endParaRPr>
                    </a:p>
                    <a:p>
                      <a:pPr algn="l"/>
                      <a:r>
                        <a:rPr kumimoji="1" lang="ja-JP" altLang="en-US" sz="1200" u="none" dirty="0" smtClean="0">
                          <a:solidFill>
                            <a:schemeClr val="tx1"/>
                          </a:solidFill>
                          <a:latin typeface="+mn-ea"/>
                          <a:ea typeface="+mn-ea"/>
                        </a:rPr>
                        <a:t>（</a:t>
                      </a:r>
                      <a:r>
                        <a:rPr kumimoji="1" lang="en-US" altLang="ja-JP" sz="1200" u="none" dirty="0" smtClean="0">
                          <a:solidFill>
                            <a:schemeClr val="tx1"/>
                          </a:solidFill>
                          <a:latin typeface="+mn-ea"/>
                          <a:ea typeface="+mn-ea"/>
                        </a:rPr>
                        <a:t>2013</a:t>
                      </a:r>
                      <a:r>
                        <a:rPr kumimoji="1" lang="ja-JP" altLang="en-US" sz="1200" u="none" dirty="0" smtClean="0">
                          <a:solidFill>
                            <a:schemeClr val="tx1"/>
                          </a:solidFill>
                          <a:latin typeface="+mn-ea"/>
                          <a:ea typeface="+mn-ea"/>
                        </a:rPr>
                        <a:t>：</a:t>
                      </a:r>
                      <a:r>
                        <a:rPr kumimoji="1" lang="en-US" altLang="ja-JP" sz="1200" u="none" dirty="0" smtClean="0">
                          <a:solidFill>
                            <a:schemeClr val="tx1"/>
                          </a:solidFill>
                          <a:latin typeface="+mn-ea"/>
                          <a:ea typeface="+mn-ea"/>
                        </a:rPr>
                        <a:t>63%</a:t>
                      </a:r>
                    </a:p>
                    <a:p>
                      <a:pPr algn="l"/>
                      <a:r>
                        <a:rPr kumimoji="1" lang="ja-JP" altLang="en-US" sz="1200" u="none" dirty="0" smtClean="0">
                          <a:solidFill>
                            <a:schemeClr val="tx1"/>
                          </a:solidFill>
                          <a:latin typeface="+mn-ea"/>
                          <a:ea typeface="+mn-ea"/>
                        </a:rPr>
                        <a:t>　⇒</a:t>
                      </a:r>
                      <a:r>
                        <a:rPr kumimoji="1" lang="en-US" altLang="ja-JP" sz="1200" u="none" dirty="0" smtClean="0">
                          <a:solidFill>
                            <a:schemeClr val="tx1"/>
                          </a:solidFill>
                          <a:latin typeface="+mn-ea"/>
                          <a:ea typeface="+mn-ea"/>
                        </a:rPr>
                        <a:t>2017</a:t>
                      </a:r>
                      <a:r>
                        <a:rPr kumimoji="1" lang="ja-JP" altLang="en-US" sz="1200" u="none" dirty="0" smtClean="0">
                          <a:solidFill>
                            <a:schemeClr val="tx1"/>
                          </a:solidFill>
                          <a:latin typeface="+mn-ea"/>
                          <a:ea typeface="+mn-ea"/>
                        </a:rPr>
                        <a:t>：</a:t>
                      </a:r>
                      <a:r>
                        <a:rPr kumimoji="1" lang="en-US" altLang="ja-JP" sz="1200" u="none" dirty="0" smtClean="0">
                          <a:solidFill>
                            <a:schemeClr val="tx1"/>
                          </a:solidFill>
                          <a:latin typeface="+mn-ea"/>
                          <a:ea typeface="+mn-ea"/>
                        </a:rPr>
                        <a:t>80%</a:t>
                      </a:r>
                      <a:r>
                        <a:rPr kumimoji="1" lang="ja-JP" altLang="en-US" sz="1200" u="none" dirty="0" smtClean="0">
                          <a:solidFill>
                            <a:schemeClr val="tx1"/>
                          </a:solidFill>
                          <a:latin typeface="+mn-ea"/>
                          <a:ea typeface="+mn-ea"/>
                        </a:rPr>
                        <a:t>）</a:t>
                      </a:r>
                      <a:endParaRPr kumimoji="1" lang="en-US" altLang="ja-JP" sz="1200" u="none" dirty="0" smtClean="0">
                        <a:solidFill>
                          <a:schemeClr val="tx1"/>
                        </a:solidFill>
                        <a:latin typeface="+mn-ea"/>
                        <a:ea typeface="+mn-ea"/>
                      </a:endParaRPr>
                    </a:p>
                    <a:p>
                      <a:pPr algn="l"/>
                      <a:endParaRPr kumimoji="1" lang="ja-JP" altLang="en-US" sz="1200" u="none" dirty="0">
                        <a:solidFill>
                          <a:schemeClr val="tx1"/>
                        </a:solidFill>
                        <a:latin typeface="+mn-ea"/>
                        <a:ea typeface="+mn-ea"/>
                      </a:endParaRPr>
                    </a:p>
                  </a:txBody>
                  <a:tcPr/>
                </a:tc>
                <a:extLst>
                  <a:ext uri="{0D108BD9-81ED-4DB2-BD59-A6C34878D82A}">
                    <a16:rowId xmlns:a16="http://schemas.microsoft.com/office/drawing/2014/main" val="10001"/>
                  </a:ext>
                </a:extLst>
              </a:tr>
            </a:tbl>
          </a:graphicData>
        </a:graphic>
      </p:graphicFrame>
      <p:sp>
        <p:nvSpPr>
          <p:cNvPr id="8" name="テキスト ボックス 7"/>
          <p:cNvSpPr txBox="1"/>
          <p:nvPr/>
        </p:nvSpPr>
        <p:spPr>
          <a:xfrm>
            <a:off x="0" y="0"/>
            <a:ext cx="7848000"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sng"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rPr>
              <a:t>エリアマネジメント活動促進制度の創設</a:t>
            </a:r>
            <a:endParaRPr kumimoji="1" lang="en-US" altLang="ja-JP" sz="1600" b="0" i="0" u="sng"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endParaRPr>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362</a:t>
            </a:fld>
            <a:endParaRPr lang="ja-JP" altLang="en-US"/>
          </a:p>
        </p:txBody>
      </p:sp>
    </p:spTree>
    <p:extLst>
      <p:ext uri="{BB962C8B-B14F-4D97-AF65-F5344CB8AC3E}">
        <p14:creationId xmlns:p14="http://schemas.microsoft.com/office/powerpoint/2010/main" val="693521397"/>
      </p:ext>
    </p:extLst>
  </p:cSld>
  <p:clrMapOvr>
    <a:masterClrMapping/>
  </p:clrMapOvr>
  <p:timing>
    <p:tnLst>
      <p:par>
        <p:cTn id="1" dur="indefinite" restart="never" nodeType="tmRoot"/>
      </p:par>
    </p:tnLst>
  </p:timing>
</p:sld>
</file>

<file path=ppt/slides/slide3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15"/>
          <p:cNvSpPr>
            <a:spLocks noChangeArrowheads="1"/>
          </p:cNvSpPr>
          <p:nvPr/>
        </p:nvSpPr>
        <p:spPr bwMode="auto">
          <a:xfrm>
            <a:off x="0" y="260648"/>
            <a:ext cx="6372200" cy="685800"/>
          </a:xfrm>
          <a:prstGeom prst="rect">
            <a:avLst/>
          </a:prstGeom>
          <a:noFill/>
          <a:ln w="25400">
            <a:noFill/>
            <a:miter lim="800000"/>
            <a:headEnd/>
            <a:tailEnd/>
          </a:ln>
        </p:spPr>
        <p:txBody>
          <a:bodyPr lIns="128540" tIns="32649" rIns="128540" bIns="32649"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prstClr val="black"/>
                </a:solidFill>
                <a:effectLst/>
                <a:uLnTx/>
                <a:uFillTx/>
                <a:latin typeface="Calibri"/>
                <a:ea typeface="ＭＳ Ｐゴシック"/>
                <a:cs typeface="+mn-cs"/>
              </a:rPr>
              <a:t>■エリアマネジメント活動促進制度の実施イメージ</a:t>
            </a:r>
            <a:endParaRPr kumimoji="1" lang="en-US" altLang="ja-JP" sz="1600" b="1" i="0" u="none" strike="noStrike" kern="1200" cap="none" spc="0" normalizeH="0" baseline="0" noProof="0" dirty="0">
              <a:ln>
                <a:noFill/>
              </a:ln>
              <a:solidFill>
                <a:prstClr val="black"/>
              </a:solidFill>
              <a:effectLst/>
              <a:uLnTx/>
              <a:uFillTx/>
              <a:latin typeface="Calibri"/>
              <a:ea typeface="ＭＳ Ｐゴシック"/>
              <a:cs typeface="+mn-cs"/>
            </a:endParaRPr>
          </a:p>
        </p:txBody>
      </p:sp>
      <p:cxnSp>
        <p:nvCxnSpPr>
          <p:cNvPr id="43" name="直線矢印コネクタ 42"/>
          <p:cNvCxnSpPr/>
          <p:nvPr/>
        </p:nvCxnSpPr>
        <p:spPr>
          <a:xfrm rot="-60000" flipH="1">
            <a:off x="5934160" y="1941636"/>
            <a:ext cx="9989" cy="468000"/>
          </a:xfrm>
          <a:prstGeom prst="straightConnector1">
            <a:avLst/>
          </a:prstGeom>
          <a:ln w="19050">
            <a:solidFill>
              <a:schemeClr val="tx1"/>
            </a:solidFill>
            <a:prstDash val="dash"/>
            <a:tailEnd type="arrow"/>
          </a:ln>
        </p:spPr>
        <p:style>
          <a:lnRef idx="1">
            <a:schemeClr val="accent1"/>
          </a:lnRef>
          <a:fillRef idx="0">
            <a:schemeClr val="accent1"/>
          </a:fillRef>
          <a:effectRef idx="0">
            <a:schemeClr val="accent1"/>
          </a:effectRef>
          <a:fontRef idx="minor">
            <a:schemeClr val="tx1"/>
          </a:fontRef>
        </p:style>
      </p:cxnSp>
      <p:sp>
        <p:nvSpPr>
          <p:cNvPr id="44" name="テキスト ボックス 43"/>
          <p:cNvSpPr txBox="1"/>
          <p:nvPr/>
        </p:nvSpPr>
        <p:spPr bwMode="gray">
          <a:xfrm>
            <a:off x="621142" y="2632227"/>
            <a:ext cx="666849" cy="387222"/>
          </a:xfrm>
          <a:prstGeom prst="rect">
            <a:avLst/>
          </a:prstGeom>
          <a:solidFill>
            <a:schemeClr val="bg1"/>
          </a:solidFill>
        </p:spPr>
        <p:txBody>
          <a:bodyPr wrap="none" lIns="0" tIns="0" rIns="0" bIns="0" rtlCol="0">
            <a:spAutoFit/>
          </a:bodyPr>
          <a:lstStyle/>
          <a:p>
            <a:pPr marL="0" marR="0" lvl="0" indent="0" algn="l" defTabSz="914400" rtl="0" eaLnBrk="1" fontAlgn="auto" latinLnBrk="0" hangingPunct="1">
              <a:lnSpc>
                <a:spcPts val="1600"/>
              </a:lnSpc>
              <a:spcBef>
                <a:spcPts val="0"/>
              </a:spcBef>
              <a:spcAft>
                <a:spcPts val="0"/>
              </a:spcAft>
              <a:buClrTx/>
              <a:buSzTx/>
              <a:buFontTx/>
              <a:buNone/>
              <a:tabLst/>
              <a:defRPr/>
            </a:pPr>
            <a:r>
              <a:rPr kumimoji="1" lang="ja-JP" altLang="en-US" sz="1300" b="0" i="0" u="none" strike="noStrike" kern="1200" cap="none" spc="0" normalizeH="0" baseline="0" noProof="0" dirty="0">
                <a:ln>
                  <a:noFill/>
                </a:ln>
                <a:solidFill>
                  <a:prstClr val="black"/>
                </a:solidFill>
                <a:effectLst/>
                <a:uLnTx/>
                <a:uFillTx/>
                <a:latin typeface="ＭＳ ゴシック" pitchFamily="49" charset="-128"/>
                <a:ea typeface="ＭＳ ゴシック" pitchFamily="49" charset="-128"/>
                <a:cs typeface="+mn-cs"/>
              </a:rPr>
              <a:t>計画への</a:t>
            </a:r>
            <a:endParaRPr kumimoji="1" lang="en-US" altLang="ja-JP" sz="1300" b="0" i="0" u="none" strike="noStrike" kern="1200" cap="none" spc="0" normalizeH="0" baseline="0" noProof="0" dirty="0">
              <a:ln>
                <a:noFill/>
              </a:ln>
              <a:solidFill>
                <a:prstClr val="black"/>
              </a:solidFill>
              <a:effectLst/>
              <a:uLnTx/>
              <a:uFillTx/>
              <a:latin typeface="ＭＳ ゴシック" pitchFamily="49" charset="-128"/>
              <a:ea typeface="ＭＳ ゴシック" pitchFamily="49" charset="-128"/>
              <a:cs typeface="+mn-cs"/>
            </a:endParaRPr>
          </a:p>
          <a:p>
            <a:pPr marL="0" marR="0" lvl="0" indent="0" algn="l" defTabSz="914400" rtl="0" eaLnBrk="1" fontAlgn="auto" latinLnBrk="0" hangingPunct="1">
              <a:lnSpc>
                <a:spcPts val="1600"/>
              </a:lnSpc>
              <a:spcBef>
                <a:spcPts val="0"/>
              </a:spcBef>
              <a:spcAft>
                <a:spcPts val="0"/>
              </a:spcAft>
              <a:buClrTx/>
              <a:buSzTx/>
              <a:buFontTx/>
              <a:buNone/>
              <a:tabLst/>
              <a:defRPr/>
            </a:pPr>
            <a:r>
              <a:rPr kumimoji="1" lang="ja-JP" altLang="en-US" sz="1300" b="0" i="0" u="none" strike="noStrike" kern="1200" cap="none" spc="0" normalizeH="0" baseline="0" noProof="0" dirty="0">
                <a:ln>
                  <a:noFill/>
                </a:ln>
                <a:solidFill>
                  <a:prstClr val="black"/>
                </a:solidFill>
                <a:effectLst/>
                <a:uLnTx/>
                <a:uFillTx/>
                <a:latin typeface="ＭＳ ゴシック" pitchFamily="49" charset="-128"/>
                <a:ea typeface="ＭＳ ゴシック" pitchFamily="49" charset="-128"/>
                <a:cs typeface="+mn-cs"/>
              </a:rPr>
              <a:t>同意</a:t>
            </a:r>
          </a:p>
        </p:txBody>
      </p:sp>
      <p:sp>
        <p:nvSpPr>
          <p:cNvPr id="45" name="正方形/長方形 44"/>
          <p:cNvSpPr/>
          <p:nvPr/>
        </p:nvSpPr>
        <p:spPr>
          <a:xfrm>
            <a:off x="3070405" y="2311144"/>
            <a:ext cx="3104816" cy="40233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ＭＳ ゴシック" pitchFamily="49" charset="-128"/>
              <a:ea typeface="ＭＳ ゴシック" pitchFamily="49" charset="-128"/>
              <a:cs typeface="+mn-cs"/>
            </a:endParaRPr>
          </a:p>
        </p:txBody>
      </p:sp>
      <p:sp>
        <p:nvSpPr>
          <p:cNvPr id="47" name="テキスト ボックス 46"/>
          <p:cNvSpPr txBox="1"/>
          <p:nvPr/>
        </p:nvSpPr>
        <p:spPr>
          <a:xfrm>
            <a:off x="2035094" y="2420888"/>
            <a:ext cx="4500000" cy="365091"/>
          </a:xfrm>
          <a:prstGeom prst="rect">
            <a:avLst/>
          </a:prstGeom>
          <a:solidFill>
            <a:schemeClr val="bg1"/>
          </a:solidFill>
          <a:ln>
            <a:solidFill>
              <a:schemeClr val="tx1"/>
            </a:solidFill>
          </a:ln>
        </p:spPr>
        <p:txBody>
          <a:bodyPr wrap="square" tIns="7200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ゴシック" pitchFamily="49" charset="-128"/>
                <a:ea typeface="ＭＳ ゴシック" pitchFamily="49" charset="-128"/>
                <a:cs typeface="+mn-cs"/>
              </a:rPr>
              <a:t> 大　阪　市</a:t>
            </a:r>
            <a:endParaRPr kumimoji="1" lang="en-US" altLang="ja-JP" sz="1600" b="0" i="0" u="none" strike="noStrike" kern="1200" cap="none" spc="0" normalizeH="0" baseline="0" noProof="0" dirty="0">
              <a:ln>
                <a:noFill/>
              </a:ln>
              <a:solidFill>
                <a:prstClr val="black"/>
              </a:solidFill>
              <a:effectLst/>
              <a:uLnTx/>
              <a:uFillTx/>
              <a:latin typeface="ＭＳ ゴシック" pitchFamily="49" charset="-128"/>
              <a:ea typeface="ＭＳ ゴシック" pitchFamily="49" charset="-128"/>
              <a:cs typeface="+mn-cs"/>
            </a:endParaRPr>
          </a:p>
        </p:txBody>
      </p:sp>
      <p:sp>
        <p:nvSpPr>
          <p:cNvPr id="48" name="テキスト ボックス 47"/>
          <p:cNvSpPr txBox="1"/>
          <p:nvPr/>
        </p:nvSpPr>
        <p:spPr bwMode="gray">
          <a:xfrm>
            <a:off x="5418739" y="2948080"/>
            <a:ext cx="500137" cy="201274"/>
          </a:xfrm>
          <a:prstGeom prst="rect">
            <a:avLst/>
          </a:prstGeom>
          <a:noFill/>
        </p:spPr>
        <p:txBody>
          <a:bodyPr wrap="none" lIns="0" tIns="0" rIns="0" bIns="0" rtlCol="0">
            <a:spAutoFit/>
          </a:bodyPr>
          <a:lstStyle/>
          <a:p>
            <a:pPr marL="0" marR="0" lvl="0" indent="0" algn="ctr" defTabSz="914400" rtl="0" eaLnBrk="1" fontAlgn="auto" latinLnBrk="0" hangingPunct="1">
              <a:lnSpc>
                <a:spcPts val="1800"/>
              </a:lnSpc>
              <a:spcBef>
                <a:spcPts val="0"/>
              </a:spcBef>
              <a:spcAft>
                <a:spcPts val="0"/>
              </a:spcAft>
              <a:buClrTx/>
              <a:buSzTx/>
              <a:buFontTx/>
              <a:buNone/>
              <a:tabLst/>
              <a:defRPr/>
            </a:pPr>
            <a:r>
              <a:rPr kumimoji="1" lang="ja-JP" altLang="en-US" sz="1300" b="0" i="0" u="none" strike="noStrike" kern="1200" cap="none" spc="0" normalizeH="0" baseline="0" noProof="0" dirty="0">
                <a:ln>
                  <a:noFill/>
                </a:ln>
                <a:solidFill>
                  <a:prstClr val="black"/>
                </a:solidFill>
                <a:effectLst/>
                <a:uLnTx/>
                <a:uFillTx/>
                <a:latin typeface="ＭＳ ゴシック" pitchFamily="49" charset="-128"/>
                <a:ea typeface="ＭＳ ゴシック" pitchFamily="49" charset="-128"/>
                <a:cs typeface="+mn-cs"/>
              </a:rPr>
              <a:t>補助金</a:t>
            </a:r>
            <a:endParaRPr kumimoji="1" lang="en-US" altLang="ja-JP" sz="1300" b="0" i="0" u="none" strike="noStrike" kern="1200" cap="none" spc="0" normalizeH="0" baseline="0" noProof="0" dirty="0">
              <a:ln>
                <a:noFill/>
              </a:ln>
              <a:solidFill>
                <a:prstClr val="black"/>
              </a:solidFill>
              <a:effectLst/>
              <a:uLnTx/>
              <a:uFillTx/>
              <a:latin typeface="ＭＳ ゴシック" pitchFamily="49" charset="-128"/>
              <a:ea typeface="ＭＳ ゴシック" pitchFamily="49" charset="-128"/>
              <a:cs typeface="+mn-cs"/>
            </a:endParaRPr>
          </a:p>
        </p:txBody>
      </p:sp>
      <p:cxnSp>
        <p:nvCxnSpPr>
          <p:cNvPr id="49" name="直線矢印コネクタ 48"/>
          <p:cNvCxnSpPr/>
          <p:nvPr/>
        </p:nvCxnSpPr>
        <p:spPr>
          <a:xfrm rot="60000" flipH="1" flipV="1">
            <a:off x="3188861" y="2780963"/>
            <a:ext cx="9989" cy="684000"/>
          </a:xfrm>
          <a:prstGeom prst="straightConnector1">
            <a:avLst/>
          </a:prstGeom>
          <a:ln w="635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50" name="直線矢印コネクタ 49"/>
          <p:cNvCxnSpPr/>
          <p:nvPr/>
        </p:nvCxnSpPr>
        <p:spPr>
          <a:xfrm rot="-120000" flipH="1">
            <a:off x="3539141" y="2781006"/>
            <a:ext cx="16366" cy="684000"/>
          </a:xfrm>
          <a:prstGeom prst="straightConnector1">
            <a:avLst/>
          </a:prstGeom>
          <a:ln w="635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51" name="テキスト ボックス 50"/>
          <p:cNvSpPr txBox="1"/>
          <p:nvPr/>
        </p:nvSpPr>
        <p:spPr bwMode="gray">
          <a:xfrm>
            <a:off x="2119584" y="2931700"/>
            <a:ext cx="1000274" cy="387222"/>
          </a:xfrm>
          <a:prstGeom prst="rect">
            <a:avLst/>
          </a:prstGeom>
          <a:solidFill>
            <a:schemeClr val="bg1"/>
          </a:solidFill>
        </p:spPr>
        <p:txBody>
          <a:bodyPr wrap="none" lIns="0" tIns="0" rIns="0" bIns="0" rtlCol="0">
            <a:spAutoFit/>
          </a:bodyPr>
          <a:lstStyle/>
          <a:p>
            <a:pPr marL="0" marR="0" lvl="0" indent="0" algn="l" defTabSz="914400" rtl="0" eaLnBrk="1" fontAlgn="auto" latinLnBrk="0" hangingPunct="1">
              <a:lnSpc>
                <a:spcPts val="1600"/>
              </a:lnSpc>
              <a:spcBef>
                <a:spcPts val="0"/>
              </a:spcBef>
              <a:spcAft>
                <a:spcPts val="0"/>
              </a:spcAft>
              <a:buClrTx/>
              <a:buSzTx/>
              <a:buFontTx/>
              <a:buNone/>
              <a:tabLst/>
              <a:defRPr/>
            </a:pPr>
            <a:r>
              <a:rPr kumimoji="1" lang="ja-JP" altLang="en-US" sz="1300" b="0" i="0" u="none" strike="noStrike" kern="1200" cap="none" spc="0" normalizeH="0" baseline="0" noProof="0" dirty="0">
                <a:ln>
                  <a:noFill/>
                </a:ln>
                <a:solidFill>
                  <a:prstClr val="black"/>
                </a:solidFill>
                <a:effectLst/>
                <a:uLnTx/>
                <a:uFillTx/>
                <a:latin typeface="ＭＳ ゴシック" pitchFamily="49" charset="-128"/>
                <a:ea typeface="ＭＳ ゴシック" pitchFamily="49" charset="-128"/>
                <a:cs typeface="+mn-cs"/>
              </a:rPr>
              <a:t>事業・収支計</a:t>
            </a:r>
            <a:endParaRPr kumimoji="1" lang="en-US" altLang="ja-JP" sz="1300" b="0" i="0" u="none" strike="noStrike" kern="1200" cap="none" spc="0" normalizeH="0" baseline="0" noProof="0" dirty="0">
              <a:ln>
                <a:noFill/>
              </a:ln>
              <a:solidFill>
                <a:prstClr val="black"/>
              </a:solidFill>
              <a:effectLst/>
              <a:uLnTx/>
              <a:uFillTx/>
              <a:latin typeface="ＭＳ ゴシック" pitchFamily="49" charset="-128"/>
              <a:ea typeface="ＭＳ ゴシック" pitchFamily="49" charset="-128"/>
              <a:cs typeface="+mn-cs"/>
            </a:endParaRPr>
          </a:p>
          <a:p>
            <a:pPr marL="0" marR="0" lvl="0" indent="0" algn="l" defTabSz="914400" rtl="0" eaLnBrk="1" fontAlgn="auto" latinLnBrk="0" hangingPunct="1">
              <a:lnSpc>
                <a:spcPts val="1600"/>
              </a:lnSpc>
              <a:spcBef>
                <a:spcPts val="0"/>
              </a:spcBef>
              <a:spcAft>
                <a:spcPts val="0"/>
              </a:spcAft>
              <a:buClrTx/>
              <a:buSzTx/>
              <a:buFontTx/>
              <a:buNone/>
              <a:tabLst/>
              <a:defRPr/>
            </a:pPr>
            <a:r>
              <a:rPr kumimoji="1" lang="ja-JP" altLang="en-US" sz="1300" b="0" i="0" u="none" strike="noStrike" kern="1200" cap="none" spc="0" normalizeH="0" baseline="0" noProof="0" dirty="0">
                <a:ln>
                  <a:noFill/>
                </a:ln>
                <a:solidFill>
                  <a:prstClr val="black"/>
                </a:solidFill>
                <a:effectLst/>
                <a:uLnTx/>
                <a:uFillTx/>
                <a:latin typeface="ＭＳ ゴシック" pitchFamily="49" charset="-128"/>
                <a:ea typeface="ＭＳ ゴシック" pitchFamily="49" charset="-128"/>
                <a:cs typeface="+mn-cs"/>
              </a:rPr>
              <a:t>画案の作成</a:t>
            </a:r>
          </a:p>
        </p:txBody>
      </p:sp>
      <p:sp>
        <p:nvSpPr>
          <p:cNvPr id="52" name="テキスト ボックス 51"/>
          <p:cNvSpPr txBox="1"/>
          <p:nvPr/>
        </p:nvSpPr>
        <p:spPr bwMode="gray">
          <a:xfrm>
            <a:off x="3612664" y="2986155"/>
            <a:ext cx="833562" cy="387222"/>
          </a:xfrm>
          <a:prstGeom prst="rect">
            <a:avLst/>
          </a:prstGeom>
          <a:solidFill>
            <a:schemeClr val="bg1"/>
          </a:solidFill>
        </p:spPr>
        <p:txBody>
          <a:bodyPr wrap="none" lIns="0" tIns="0" rIns="0" bIns="0" rtlCol="0">
            <a:spAutoFit/>
          </a:bodyPr>
          <a:lstStyle/>
          <a:p>
            <a:pPr marL="0" marR="0" lvl="0" indent="0" algn="l" defTabSz="914400" rtl="0" eaLnBrk="1" fontAlgn="auto" latinLnBrk="0" hangingPunct="1">
              <a:lnSpc>
                <a:spcPts val="1600"/>
              </a:lnSpc>
              <a:spcBef>
                <a:spcPts val="0"/>
              </a:spcBef>
              <a:spcAft>
                <a:spcPts val="0"/>
              </a:spcAft>
              <a:buClrTx/>
              <a:buSzTx/>
              <a:buFontTx/>
              <a:buNone/>
              <a:tabLst/>
              <a:defRPr/>
            </a:pPr>
            <a:r>
              <a:rPr kumimoji="1" lang="ja-JP" altLang="en-US" sz="1300" b="0" i="0" u="none" strike="noStrike" kern="1200" cap="none" spc="0" normalizeH="0" baseline="0" noProof="0" dirty="0">
                <a:ln>
                  <a:noFill/>
                </a:ln>
                <a:solidFill>
                  <a:prstClr val="black"/>
                </a:solidFill>
                <a:effectLst/>
                <a:uLnTx/>
                <a:uFillTx/>
                <a:latin typeface="ＭＳ ゴシック" pitchFamily="49" charset="-128"/>
                <a:ea typeface="ＭＳ ゴシック" pitchFamily="49" charset="-128"/>
                <a:cs typeface="+mn-cs"/>
              </a:rPr>
              <a:t>同計画案の</a:t>
            </a:r>
            <a:endParaRPr kumimoji="1" lang="en-US" altLang="ja-JP" sz="1300" b="0" i="0" u="none" strike="noStrike" kern="1200" cap="none" spc="0" normalizeH="0" baseline="0" noProof="0" dirty="0">
              <a:ln>
                <a:noFill/>
              </a:ln>
              <a:solidFill>
                <a:prstClr val="black"/>
              </a:solidFill>
              <a:effectLst/>
              <a:uLnTx/>
              <a:uFillTx/>
              <a:latin typeface="ＭＳ ゴシック" pitchFamily="49" charset="-128"/>
              <a:ea typeface="ＭＳ ゴシック" pitchFamily="49" charset="-128"/>
              <a:cs typeface="+mn-cs"/>
            </a:endParaRPr>
          </a:p>
          <a:p>
            <a:pPr marL="0" marR="0" lvl="0" indent="0" algn="l" defTabSz="914400" rtl="0" eaLnBrk="1" fontAlgn="auto" latinLnBrk="0" hangingPunct="1">
              <a:lnSpc>
                <a:spcPts val="1600"/>
              </a:lnSpc>
              <a:spcBef>
                <a:spcPts val="0"/>
              </a:spcBef>
              <a:spcAft>
                <a:spcPts val="0"/>
              </a:spcAft>
              <a:buClrTx/>
              <a:buSzTx/>
              <a:buFontTx/>
              <a:buNone/>
              <a:tabLst/>
              <a:defRPr/>
            </a:pPr>
            <a:r>
              <a:rPr kumimoji="1" lang="ja-JP" altLang="en-US" sz="1300" b="0" i="0" u="none" strike="noStrike" kern="1200" cap="none" spc="0" normalizeH="0" baseline="0" noProof="0" dirty="0">
                <a:ln>
                  <a:noFill/>
                </a:ln>
                <a:solidFill>
                  <a:prstClr val="black"/>
                </a:solidFill>
                <a:effectLst/>
                <a:uLnTx/>
                <a:uFillTx/>
                <a:latin typeface="ＭＳ ゴシック" pitchFamily="49" charset="-128"/>
                <a:ea typeface="ＭＳ ゴシック" pitchFamily="49" charset="-128"/>
                <a:cs typeface="+mn-cs"/>
              </a:rPr>
              <a:t>認定</a:t>
            </a:r>
          </a:p>
        </p:txBody>
      </p:sp>
      <p:sp>
        <p:nvSpPr>
          <p:cNvPr id="53" name="テキスト ボックス 52"/>
          <p:cNvSpPr txBox="1"/>
          <p:nvPr/>
        </p:nvSpPr>
        <p:spPr>
          <a:xfrm>
            <a:off x="4422797" y="4722927"/>
            <a:ext cx="2500515" cy="810478"/>
          </a:xfrm>
          <a:prstGeom prst="rect">
            <a:avLst/>
          </a:prstGeom>
          <a:solidFill>
            <a:schemeClr val="bg1"/>
          </a:solidFill>
          <a:ln>
            <a:solidFill>
              <a:schemeClr val="tx1"/>
            </a:solidFill>
          </a:ln>
        </p:spPr>
        <p:txBody>
          <a:bodyPr wrap="square" lIns="36000" rIns="36000" rtlCol="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1" lang="ja-JP" altLang="en-US" sz="1300" b="0" i="0" u="none" strike="noStrike" kern="1200" cap="none" spc="0" normalizeH="0" baseline="0" noProof="0" dirty="0">
                <a:ln>
                  <a:noFill/>
                </a:ln>
                <a:solidFill>
                  <a:prstClr val="black"/>
                </a:solidFill>
                <a:effectLst/>
                <a:uLnTx/>
                <a:uFillTx/>
                <a:latin typeface="ＭＳ ゴシック" pitchFamily="49" charset="-128"/>
                <a:ea typeface="ＭＳ ゴシック" pitchFamily="49" charset="-128"/>
                <a:cs typeface="+mn-cs"/>
              </a:rPr>
              <a:t>公共空間の高質管理</a:t>
            </a:r>
            <a:endParaRPr kumimoji="1" lang="en-US" altLang="ja-JP" sz="800" b="0" i="0" u="none" strike="noStrike" kern="1200" cap="none" spc="0" normalizeH="0" baseline="0" noProof="0" dirty="0">
              <a:ln>
                <a:noFill/>
              </a:ln>
              <a:solidFill>
                <a:prstClr val="black"/>
              </a:solidFill>
              <a:effectLst/>
              <a:uLnTx/>
              <a:uFillTx/>
              <a:latin typeface="ＭＳ ゴシック" pitchFamily="49" charset="-128"/>
              <a:ea typeface="ＭＳ ゴシック" pitchFamily="49" charset="-128"/>
              <a:cs typeface="+mn-cs"/>
            </a:endParaRPr>
          </a:p>
          <a:p>
            <a:pPr marL="0" marR="0" lvl="0" indent="0" algn="ctr" defTabSz="914400" rtl="0" eaLnBrk="1" fontAlgn="auto" latinLnBrk="0" hangingPunct="1">
              <a:lnSpc>
                <a:spcPts val="1400"/>
              </a:lnSpc>
              <a:spcBef>
                <a:spcPts val="0"/>
              </a:spcBef>
              <a:spcAft>
                <a:spcPts val="0"/>
              </a:spcAft>
              <a:buClrTx/>
              <a:buSzTx/>
              <a:buFontTx/>
              <a:buNone/>
              <a:tabLst/>
              <a:defRPr/>
            </a:pPr>
            <a:r>
              <a:rPr kumimoji="1" lang="ja-JP" altLang="en-US" sz="1300" b="0" i="0" u="none" strike="noStrike" kern="1200" cap="none" spc="0" normalizeH="0" baseline="0" noProof="0" dirty="0">
                <a:ln>
                  <a:noFill/>
                </a:ln>
                <a:solidFill>
                  <a:prstClr val="black"/>
                </a:solidFill>
                <a:effectLst/>
                <a:uLnTx/>
                <a:uFillTx/>
                <a:latin typeface="ＭＳ ゴシック" pitchFamily="49" charset="-128"/>
                <a:ea typeface="ＭＳ ゴシック" pitchFamily="49" charset="-128"/>
                <a:cs typeface="+mn-cs"/>
              </a:rPr>
              <a:t>（非収益事業）</a:t>
            </a:r>
            <a:endParaRPr kumimoji="1" lang="en-US" altLang="ja-JP" sz="1300" b="0" i="0" u="none" strike="noStrike" kern="1200" cap="none" spc="0" normalizeH="0" baseline="0" noProof="0" dirty="0">
              <a:ln>
                <a:noFill/>
              </a:ln>
              <a:solidFill>
                <a:prstClr val="black"/>
              </a:solidFill>
              <a:effectLst/>
              <a:uLnTx/>
              <a:uFillTx/>
              <a:latin typeface="ＭＳ ゴシック" pitchFamily="49" charset="-128"/>
              <a:ea typeface="ＭＳ ゴシック" pitchFamily="49" charset="-128"/>
              <a:cs typeface="+mn-cs"/>
            </a:endParaRPr>
          </a:p>
          <a:p>
            <a:pPr marL="0" marR="0" lvl="0" indent="0" algn="l" defTabSz="914400" rtl="0" eaLnBrk="1" fontAlgn="auto" latinLnBrk="0" hangingPunct="1">
              <a:lnSpc>
                <a:spcPts val="1400"/>
              </a:lnSpc>
              <a:spcBef>
                <a:spcPts val="0"/>
              </a:spcBef>
              <a:spcAft>
                <a:spcPts val="0"/>
              </a:spcAft>
              <a:buClrTx/>
              <a:buSzTx/>
              <a:buFontTx/>
              <a:buNone/>
              <a:tabLst/>
              <a:defRPr/>
            </a:pPr>
            <a:r>
              <a:rPr kumimoji="1" lang="ja-JP" altLang="en-US" sz="1300" b="0" i="0" u="none" strike="noStrike" kern="1200" cap="none" spc="0" normalizeH="0" baseline="0" noProof="0" dirty="0">
                <a:ln>
                  <a:noFill/>
                </a:ln>
                <a:solidFill>
                  <a:prstClr val="black"/>
                </a:solidFill>
                <a:effectLst/>
                <a:uLnTx/>
                <a:uFillTx/>
                <a:latin typeface="ＭＳ ゴシック" pitchFamily="49" charset="-128"/>
                <a:ea typeface="ＭＳ ゴシック" pitchFamily="49" charset="-128"/>
                <a:cs typeface="+mn-cs"/>
              </a:rPr>
              <a:t>　・街灯、ベンチなどの設置</a:t>
            </a:r>
            <a:endParaRPr kumimoji="1" lang="en-US" altLang="ja-JP" sz="1300" b="0" i="0" u="none" strike="noStrike" kern="1200" cap="none" spc="0" normalizeH="0" baseline="0" noProof="0" dirty="0">
              <a:ln>
                <a:noFill/>
              </a:ln>
              <a:solidFill>
                <a:prstClr val="black"/>
              </a:solidFill>
              <a:effectLst/>
              <a:uLnTx/>
              <a:uFillTx/>
              <a:latin typeface="ＭＳ ゴシック" pitchFamily="49" charset="-128"/>
              <a:ea typeface="ＭＳ ゴシック" pitchFamily="49" charset="-128"/>
              <a:cs typeface="+mn-cs"/>
            </a:endParaRPr>
          </a:p>
          <a:p>
            <a:pPr marL="0" marR="0" lvl="0" indent="0" algn="l" defTabSz="914400" rtl="0" eaLnBrk="1" fontAlgn="auto" latinLnBrk="0" hangingPunct="1">
              <a:lnSpc>
                <a:spcPts val="1400"/>
              </a:lnSpc>
              <a:spcBef>
                <a:spcPts val="0"/>
              </a:spcBef>
              <a:spcAft>
                <a:spcPts val="0"/>
              </a:spcAft>
              <a:buClrTx/>
              <a:buSzTx/>
              <a:buFontTx/>
              <a:buNone/>
              <a:tabLst/>
              <a:defRPr/>
            </a:pPr>
            <a:r>
              <a:rPr kumimoji="1" lang="ja-JP" altLang="en-US" sz="1300" b="0" i="0" u="none" strike="noStrike" kern="1200" cap="none" spc="0" normalizeH="0" baseline="0" noProof="0" dirty="0">
                <a:ln>
                  <a:noFill/>
                </a:ln>
                <a:solidFill>
                  <a:prstClr val="black"/>
                </a:solidFill>
                <a:effectLst/>
                <a:uLnTx/>
                <a:uFillTx/>
                <a:latin typeface="ＭＳ ゴシック" pitchFamily="49" charset="-128"/>
                <a:ea typeface="ＭＳ ゴシック" pitchFamily="49" charset="-128"/>
                <a:cs typeface="+mn-cs"/>
              </a:rPr>
              <a:t>　・警備員の配置　等</a:t>
            </a:r>
            <a:endParaRPr kumimoji="1" lang="en-US" altLang="ja-JP" sz="1300" b="0" i="0" u="none" strike="noStrike" kern="1200" cap="none" spc="0" normalizeH="0" baseline="0" noProof="0" dirty="0">
              <a:ln>
                <a:noFill/>
              </a:ln>
              <a:solidFill>
                <a:prstClr val="black"/>
              </a:solidFill>
              <a:effectLst/>
              <a:uLnTx/>
              <a:uFillTx/>
              <a:latin typeface="ＭＳ ゴシック" pitchFamily="49" charset="-128"/>
              <a:ea typeface="ＭＳ ゴシック" pitchFamily="49" charset="-128"/>
              <a:cs typeface="+mn-cs"/>
            </a:endParaRPr>
          </a:p>
        </p:txBody>
      </p:sp>
      <p:sp>
        <p:nvSpPr>
          <p:cNvPr id="54" name="テキスト ボックス 53"/>
          <p:cNvSpPr txBox="1"/>
          <p:nvPr/>
        </p:nvSpPr>
        <p:spPr>
          <a:xfrm>
            <a:off x="1698169" y="4719665"/>
            <a:ext cx="2612572" cy="810478"/>
          </a:xfrm>
          <a:prstGeom prst="rect">
            <a:avLst/>
          </a:prstGeom>
          <a:solidFill>
            <a:schemeClr val="bg1"/>
          </a:solidFill>
          <a:ln>
            <a:solidFill>
              <a:schemeClr val="tx1"/>
            </a:solidFill>
          </a:ln>
        </p:spPr>
        <p:txBody>
          <a:bodyPr wrap="square" lIns="36000" rIns="36000" rtlCol="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1" lang="ja-JP" altLang="en-US" sz="1300" b="0" i="0" u="none" strike="noStrike" kern="1200" cap="none" spc="0" normalizeH="0" baseline="0" noProof="0" dirty="0">
                <a:ln>
                  <a:noFill/>
                </a:ln>
                <a:solidFill>
                  <a:prstClr val="black"/>
                </a:solidFill>
                <a:effectLst/>
                <a:uLnTx/>
                <a:uFillTx/>
                <a:latin typeface="ＭＳ ゴシック" pitchFamily="49" charset="-128"/>
                <a:ea typeface="ＭＳ ゴシック" pitchFamily="49" charset="-128"/>
                <a:cs typeface="+mn-cs"/>
              </a:rPr>
              <a:t>公共・民間空間での活動</a:t>
            </a:r>
            <a:endParaRPr kumimoji="1" lang="en-US" altLang="ja-JP" sz="1300" b="0" i="0" u="none" strike="noStrike" kern="1200" cap="none" spc="0" normalizeH="0" baseline="0" noProof="0" dirty="0">
              <a:ln>
                <a:noFill/>
              </a:ln>
              <a:solidFill>
                <a:prstClr val="black"/>
              </a:solidFill>
              <a:effectLst/>
              <a:uLnTx/>
              <a:uFillTx/>
              <a:latin typeface="ＭＳ ゴシック" pitchFamily="49" charset="-128"/>
              <a:ea typeface="ＭＳ ゴシック" pitchFamily="49" charset="-128"/>
              <a:cs typeface="+mn-cs"/>
            </a:endParaRPr>
          </a:p>
          <a:p>
            <a:pPr marL="0" marR="0" lvl="0" indent="0" algn="ctr" defTabSz="914400" rtl="0" eaLnBrk="1" fontAlgn="auto" latinLnBrk="0" hangingPunct="1">
              <a:lnSpc>
                <a:spcPts val="1400"/>
              </a:lnSpc>
              <a:spcBef>
                <a:spcPts val="0"/>
              </a:spcBef>
              <a:spcAft>
                <a:spcPts val="0"/>
              </a:spcAft>
              <a:buClrTx/>
              <a:buSzTx/>
              <a:buFontTx/>
              <a:buNone/>
              <a:tabLst/>
              <a:defRPr/>
            </a:pPr>
            <a:r>
              <a:rPr kumimoji="1" lang="ja-JP" altLang="en-US" sz="1300" b="0" i="0" u="none" strike="noStrike" kern="1200" cap="none" spc="0" normalizeH="0" baseline="0" noProof="0" dirty="0">
                <a:ln>
                  <a:noFill/>
                </a:ln>
                <a:solidFill>
                  <a:prstClr val="black"/>
                </a:solidFill>
                <a:effectLst/>
                <a:uLnTx/>
                <a:uFillTx/>
                <a:latin typeface="ＭＳ ゴシック" pitchFamily="49" charset="-128"/>
                <a:ea typeface="ＭＳ ゴシック" pitchFamily="49" charset="-128"/>
                <a:cs typeface="+mn-cs"/>
              </a:rPr>
              <a:t>（収益・非収益事業）</a:t>
            </a:r>
            <a:endParaRPr kumimoji="1" lang="en-US" altLang="ja-JP" sz="1300" b="0" i="0" u="none" strike="noStrike" kern="1200" cap="none" spc="0" normalizeH="0" baseline="0" noProof="0" dirty="0">
              <a:ln>
                <a:noFill/>
              </a:ln>
              <a:solidFill>
                <a:prstClr val="black"/>
              </a:solidFill>
              <a:effectLst/>
              <a:uLnTx/>
              <a:uFillTx/>
              <a:latin typeface="ＭＳ ゴシック" pitchFamily="49" charset="-128"/>
              <a:ea typeface="ＭＳ ゴシック" pitchFamily="49" charset="-128"/>
              <a:cs typeface="+mn-cs"/>
            </a:endParaRPr>
          </a:p>
          <a:p>
            <a:pPr marL="0" marR="0" lvl="0" indent="0" algn="l" defTabSz="914400" rtl="0" eaLnBrk="1" fontAlgn="auto" latinLnBrk="0" hangingPunct="1">
              <a:lnSpc>
                <a:spcPts val="1400"/>
              </a:lnSpc>
              <a:spcBef>
                <a:spcPts val="0"/>
              </a:spcBef>
              <a:spcAft>
                <a:spcPts val="0"/>
              </a:spcAft>
              <a:buClrTx/>
              <a:buSzTx/>
              <a:buFontTx/>
              <a:buNone/>
              <a:tabLst/>
              <a:defRPr/>
            </a:pPr>
            <a:r>
              <a:rPr kumimoji="1" lang="ja-JP" altLang="en-US" sz="1300" b="0" i="0" u="none" strike="noStrike" kern="1200" cap="none" spc="0" normalizeH="0" baseline="0" noProof="0" dirty="0">
                <a:ln>
                  <a:noFill/>
                </a:ln>
                <a:solidFill>
                  <a:prstClr val="black"/>
                </a:solidFill>
                <a:effectLst/>
                <a:uLnTx/>
                <a:uFillTx/>
                <a:latin typeface="ＭＳ ゴシック" pitchFamily="49" charset="-128"/>
                <a:ea typeface="ＭＳ ゴシック" pitchFamily="49" charset="-128"/>
                <a:cs typeface="+mn-cs"/>
              </a:rPr>
              <a:t>　・オープンカフェの設置</a:t>
            </a:r>
            <a:endParaRPr kumimoji="1" lang="en-US" altLang="ja-JP" sz="1300" b="0" i="0" u="none" strike="noStrike" kern="1200" cap="none" spc="0" normalizeH="0" baseline="0" noProof="0" dirty="0">
              <a:ln>
                <a:noFill/>
              </a:ln>
              <a:solidFill>
                <a:prstClr val="black"/>
              </a:solidFill>
              <a:effectLst/>
              <a:uLnTx/>
              <a:uFillTx/>
              <a:latin typeface="ＭＳ ゴシック" pitchFamily="49" charset="-128"/>
              <a:ea typeface="ＭＳ ゴシック" pitchFamily="49" charset="-128"/>
              <a:cs typeface="+mn-cs"/>
            </a:endParaRPr>
          </a:p>
          <a:p>
            <a:pPr marL="0" marR="0" lvl="0" indent="0" algn="l" defTabSz="914400" rtl="0" eaLnBrk="1" fontAlgn="auto" latinLnBrk="0" hangingPunct="1">
              <a:lnSpc>
                <a:spcPts val="1400"/>
              </a:lnSpc>
              <a:spcBef>
                <a:spcPts val="0"/>
              </a:spcBef>
              <a:spcAft>
                <a:spcPts val="0"/>
              </a:spcAft>
              <a:buClrTx/>
              <a:buSzTx/>
              <a:buFontTx/>
              <a:buNone/>
              <a:tabLst/>
              <a:defRPr/>
            </a:pPr>
            <a:r>
              <a:rPr kumimoji="1" lang="ja-JP" altLang="en-US" sz="1300" b="0" i="0" u="none" strike="noStrike" kern="1200" cap="none" spc="0" normalizeH="0" baseline="0" noProof="0" dirty="0">
                <a:ln>
                  <a:noFill/>
                </a:ln>
                <a:solidFill>
                  <a:prstClr val="black"/>
                </a:solidFill>
                <a:effectLst/>
                <a:uLnTx/>
                <a:uFillTx/>
                <a:latin typeface="ＭＳ ゴシック" pitchFamily="49" charset="-128"/>
                <a:ea typeface="ＭＳ ゴシック" pitchFamily="49" charset="-128"/>
                <a:cs typeface="+mn-cs"/>
              </a:rPr>
              <a:t>　・プロモーションの実施　等　</a:t>
            </a:r>
            <a:endParaRPr kumimoji="1" lang="en-US" altLang="ja-JP" sz="1300" b="0" i="0" u="none" strike="noStrike" kern="1200" cap="none" spc="0" normalizeH="0" baseline="0" noProof="0" dirty="0">
              <a:ln>
                <a:noFill/>
              </a:ln>
              <a:solidFill>
                <a:prstClr val="black"/>
              </a:solidFill>
              <a:effectLst/>
              <a:uLnTx/>
              <a:uFillTx/>
              <a:latin typeface="ＭＳ ゴシック" pitchFamily="49" charset="-128"/>
              <a:ea typeface="ＭＳ ゴシック" pitchFamily="49" charset="-128"/>
              <a:cs typeface="+mn-cs"/>
            </a:endParaRPr>
          </a:p>
        </p:txBody>
      </p:sp>
      <p:sp>
        <p:nvSpPr>
          <p:cNvPr id="55" name="テキスト ボックス 54"/>
          <p:cNvSpPr txBox="1"/>
          <p:nvPr/>
        </p:nvSpPr>
        <p:spPr bwMode="gray">
          <a:xfrm>
            <a:off x="2491743" y="4020503"/>
            <a:ext cx="833562" cy="200055"/>
          </a:xfrm>
          <a:prstGeom prst="rect">
            <a:avLst/>
          </a:prstGeom>
          <a:solidFill>
            <a:schemeClr val="bg1"/>
          </a:solidFill>
        </p:spPr>
        <p:txBody>
          <a:bodyPr wrap="non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300" b="0" i="0" u="none" strike="noStrike" kern="1200" cap="none" spc="0" normalizeH="0" baseline="0" noProof="0" dirty="0">
                <a:ln>
                  <a:noFill/>
                </a:ln>
                <a:solidFill>
                  <a:prstClr val="black"/>
                </a:solidFill>
                <a:effectLst/>
                <a:uLnTx/>
                <a:uFillTx/>
                <a:latin typeface="ＭＳ ゴシック" pitchFamily="49" charset="-128"/>
                <a:ea typeface="ＭＳ ゴシック" pitchFamily="49" charset="-128"/>
                <a:cs typeface="+mn-cs"/>
              </a:rPr>
              <a:t>自主財源　</a:t>
            </a:r>
          </a:p>
        </p:txBody>
      </p:sp>
      <p:sp>
        <p:nvSpPr>
          <p:cNvPr id="56" name="正方形/長方形 55"/>
          <p:cNvSpPr/>
          <p:nvPr/>
        </p:nvSpPr>
        <p:spPr>
          <a:xfrm>
            <a:off x="1489165" y="4379360"/>
            <a:ext cx="5760720" cy="1495534"/>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ＭＳ ゴシック" pitchFamily="49" charset="-128"/>
              <a:ea typeface="ＭＳ ゴシック" pitchFamily="49" charset="-128"/>
              <a:cs typeface="+mn-cs"/>
            </a:endParaRPr>
          </a:p>
        </p:txBody>
      </p:sp>
      <p:sp>
        <p:nvSpPr>
          <p:cNvPr id="57" name="テキスト ボックス 56"/>
          <p:cNvSpPr txBox="1"/>
          <p:nvPr/>
        </p:nvSpPr>
        <p:spPr bwMode="gray">
          <a:xfrm>
            <a:off x="3096814" y="4436120"/>
            <a:ext cx="2462214" cy="246221"/>
          </a:xfrm>
          <a:prstGeom prst="rect">
            <a:avLst/>
          </a:prstGeom>
          <a:solidFill>
            <a:schemeClr val="bg1"/>
          </a:solidFill>
        </p:spPr>
        <p:txBody>
          <a:bodyPr wrap="non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ゴシック" pitchFamily="49" charset="-128"/>
                <a:ea typeface="ＭＳ ゴシック" pitchFamily="49" charset="-128"/>
                <a:cs typeface="+mn-cs"/>
              </a:rPr>
              <a:t>エリアマネジメントの実施</a:t>
            </a:r>
          </a:p>
        </p:txBody>
      </p:sp>
      <p:sp>
        <p:nvSpPr>
          <p:cNvPr id="58" name="テキスト ボックス 57"/>
          <p:cNvSpPr txBox="1"/>
          <p:nvPr/>
        </p:nvSpPr>
        <p:spPr bwMode="gray">
          <a:xfrm>
            <a:off x="2711955" y="6359879"/>
            <a:ext cx="3282951" cy="246221"/>
          </a:xfrm>
          <a:prstGeom prst="rect">
            <a:avLst/>
          </a:prstGeom>
          <a:solidFill>
            <a:schemeClr val="bg1"/>
          </a:solidFill>
        </p:spPr>
        <p:txBody>
          <a:bodyPr wrap="non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ゴシック" pitchFamily="49" charset="-128"/>
                <a:ea typeface="ＭＳ ゴシック" pitchFamily="49" charset="-128"/>
                <a:cs typeface="+mn-cs"/>
              </a:rPr>
              <a:t>エリアの付加価値向上、ブランド化</a:t>
            </a:r>
          </a:p>
        </p:txBody>
      </p:sp>
      <p:sp>
        <p:nvSpPr>
          <p:cNvPr id="59" name="二等辺三角形 58"/>
          <p:cNvSpPr>
            <a:spLocks noChangeAspect="1"/>
          </p:cNvSpPr>
          <p:nvPr/>
        </p:nvSpPr>
        <p:spPr>
          <a:xfrm flipV="1">
            <a:off x="3324724" y="6039220"/>
            <a:ext cx="2071304" cy="211077"/>
          </a:xfrm>
          <a:prstGeom prst="triangle">
            <a:avLst/>
          </a:prstGeom>
          <a:solidFill>
            <a:srgbClr val="FE3000">
              <a:alpha val="54902"/>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ＭＳ ゴシック" pitchFamily="49" charset="-128"/>
              <a:ea typeface="ＭＳ ゴシック" pitchFamily="49" charset="-128"/>
              <a:cs typeface="+mn-cs"/>
            </a:endParaRPr>
          </a:p>
        </p:txBody>
      </p:sp>
      <p:cxnSp>
        <p:nvCxnSpPr>
          <p:cNvPr id="60" name="直線矢印コネクタ 59"/>
          <p:cNvCxnSpPr/>
          <p:nvPr/>
        </p:nvCxnSpPr>
        <p:spPr>
          <a:xfrm>
            <a:off x="5339488" y="2780928"/>
            <a:ext cx="3221" cy="684000"/>
          </a:xfrm>
          <a:prstGeom prst="straightConnector1">
            <a:avLst/>
          </a:prstGeom>
          <a:ln w="9525">
            <a:solidFill>
              <a:schemeClr val="tx1"/>
            </a:solidFill>
            <a:prstDash val="dash"/>
            <a:tailEnd type="arrow"/>
          </a:ln>
        </p:spPr>
        <p:style>
          <a:lnRef idx="1">
            <a:schemeClr val="accent1"/>
          </a:lnRef>
          <a:fillRef idx="0">
            <a:schemeClr val="accent1"/>
          </a:fillRef>
          <a:effectRef idx="0">
            <a:schemeClr val="accent1"/>
          </a:effectRef>
          <a:fontRef idx="minor">
            <a:schemeClr val="tx1"/>
          </a:fontRef>
        </p:style>
      </p:cxnSp>
      <p:sp>
        <p:nvSpPr>
          <p:cNvPr id="61" name="正方形/長方形 60"/>
          <p:cNvSpPr/>
          <p:nvPr/>
        </p:nvSpPr>
        <p:spPr>
          <a:xfrm>
            <a:off x="2035094" y="3500569"/>
            <a:ext cx="4500000" cy="371384"/>
          </a:xfrm>
          <a:prstGeom prst="rect">
            <a:avLst/>
          </a:prstGeom>
          <a:solidFill>
            <a:schemeClr val="bg1"/>
          </a:solidFill>
          <a:ln w="95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ＭＳ ゴシック" pitchFamily="49" charset="-128"/>
              <a:ea typeface="ＭＳ ゴシック" pitchFamily="49" charset="-128"/>
              <a:cs typeface="+mn-cs"/>
            </a:endParaRPr>
          </a:p>
        </p:txBody>
      </p:sp>
      <p:sp>
        <p:nvSpPr>
          <p:cNvPr id="62" name="テキスト ボックス 61"/>
          <p:cNvSpPr txBox="1"/>
          <p:nvPr/>
        </p:nvSpPr>
        <p:spPr bwMode="gray">
          <a:xfrm>
            <a:off x="2042205" y="3561723"/>
            <a:ext cx="4763539" cy="246221"/>
          </a:xfrm>
          <a:prstGeom prst="rect">
            <a:avLst/>
          </a:prstGeom>
          <a:noFill/>
          <a:ln>
            <a:noFill/>
          </a:ln>
        </p:spPr>
        <p:txBody>
          <a:bodyPr wrap="squar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ゴシック" pitchFamily="49" charset="-128"/>
                <a:ea typeface="ＭＳ ゴシック" pitchFamily="49" charset="-128"/>
                <a:cs typeface="+mn-cs"/>
              </a:rPr>
              <a:t>エリアマネジメント団体（都市再生推進法人）</a:t>
            </a:r>
            <a:endParaRPr kumimoji="1" lang="en-US" altLang="ja-JP" sz="1300" b="0" i="0" u="none" strike="noStrike" kern="1200" cap="none" spc="0" normalizeH="0" baseline="0" noProof="0" dirty="0">
              <a:ln>
                <a:noFill/>
              </a:ln>
              <a:solidFill>
                <a:prstClr val="black"/>
              </a:solidFill>
              <a:effectLst/>
              <a:uLnTx/>
              <a:uFillTx/>
              <a:latin typeface="ＭＳ ゴシック" pitchFamily="49" charset="-128"/>
              <a:ea typeface="ＭＳ ゴシック" pitchFamily="49" charset="-128"/>
              <a:cs typeface="+mn-cs"/>
            </a:endParaRPr>
          </a:p>
        </p:txBody>
      </p:sp>
      <p:cxnSp>
        <p:nvCxnSpPr>
          <p:cNvPr id="63" name="直線矢印コネクタ 62"/>
          <p:cNvCxnSpPr/>
          <p:nvPr/>
        </p:nvCxnSpPr>
        <p:spPr>
          <a:xfrm flipH="1">
            <a:off x="3213463" y="3868326"/>
            <a:ext cx="1925" cy="504000"/>
          </a:xfrm>
          <a:prstGeom prst="straightConnector1">
            <a:avLst/>
          </a:prstGeom>
          <a:ln w="9525">
            <a:solidFill>
              <a:schemeClr val="tx1"/>
            </a:solidFill>
            <a:prstDash val="dash"/>
            <a:tailEnd type="arrow"/>
          </a:ln>
        </p:spPr>
        <p:style>
          <a:lnRef idx="1">
            <a:schemeClr val="accent1"/>
          </a:lnRef>
          <a:fillRef idx="0">
            <a:schemeClr val="accent1"/>
          </a:fillRef>
          <a:effectRef idx="0">
            <a:schemeClr val="accent1"/>
          </a:effectRef>
          <a:fontRef idx="minor">
            <a:schemeClr val="tx1"/>
          </a:fontRef>
        </p:style>
      </p:cxnSp>
      <p:cxnSp>
        <p:nvCxnSpPr>
          <p:cNvPr id="64" name="直線矢印コネクタ 63"/>
          <p:cNvCxnSpPr/>
          <p:nvPr/>
        </p:nvCxnSpPr>
        <p:spPr>
          <a:xfrm>
            <a:off x="5297774" y="3864991"/>
            <a:ext cx="5746" cy="504000"/>
          </a:xfrm>
          <a:prstGeom prst="straightConnector1">
            <a:avLst/>
          </a:prstGeom>
          <a:ln w="9525">
            <a:solidFill>
              <a:schemeClr val="tx1"/>
            </a:solidFill>
            <a:prstDash val="dash"/>
            <a:tailEnd type="arrow"/>
          </a:ln>
        </p:spPr>
        <p:style>
          <a:lnRef idx="1">
            <a:schemeClr val="accent1"/>
          </a:lnRef>
          <a:fillRef idx="0">
            <a:schemeClr val="accent1"/>
          </a:fillRef>
          <a:effectRef idx="0">
            <a:schemeClr val="accent1"/>
          </a:effectRef>
          <a:fontRef idx="minor">
            <a:schemeClr val="tx1"/>
          </a:fontRef>
        </p:style>
      </p:cxnSp>
      <p:sp>
        <p:nvSpPr>
          <p:cNvPr id="65" name="フリーフォーム 64"/>
          <p:cNvSpPr>
            <a:spLocks noChangeAspect="1"/>
          </p:cNvSpPr>
          <p:nvPr/>
        </p:nvSpPr>
        <p:spPr>
          <a:xfrm rot="10800000" flipH="1" flipV="1">
            <a:off x="1343286" y="1340768"/>
            <a:ext cx="681456" cy="2388509"/>
          </a:xfrm>
          <a:custGeom>
            <a:avLst/>
            <a:gdLst>
              <a:gd name="connsiteX0" fmla="*/ 356259 w 356259"/>
              <a:gd name="connsiteY0" fmla="*/ 1116281 h 1116281"/>
              <a:gd name="connsiteX1" fmla="*/ 154379 w 356259"/>
              <a:gd name="connsiteY1" fmla="*/ 961902 h 1116281"/>
              <a:gd name="connsiteX2" fmla="*/ 35626 w 356259"/>
              <a:gd name="connsiteY2" fmla="*/ 760021 h 1116281"/>
              <a:gd name="connsiteX3" fmla="*/ 0 w 356259"/>
              <a:gd name="connsiteY3" fmla="*/ 558141 h 1116281"/>
              <a:gd name="connsiteX4" fmla="*/ 35626 w 356259"/>
              <a:gd name="connsiteY4" fmla="*/ 296883 h 1116281"/>
              <a:gd name="connsiteX5" fmla="*/ 130628 w 356259"/>
              <a:gd name="connsiteY5" fmla="*/ 142504 h 1116281"/>
              <a:gd name="connsiteX6" fmla="*/ 237506 w 356259"/>
              <a:gd name="connsiteY6" fmla="*/ 35626 h 1116281"/>
              <a:gd name="connsiteX7" fmla="*/ 332509 w 356259"/>
              <a:gd name="connsiteY7" fmla="*/ 0 h 1116281"/>
              <a:gd name="connsiteX8" fmla="*/ 332509 w 356259"/>
              <a:gd name="connsiteY8" fmla="*/ 0 h 1116281"/>
              <a:gd name="connsiteX9" fmla="*/ 332509 w 356259"/>
              <a:gd name="connsiteY9" fmla="*/ 0 h 1116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6259" h="1116281">
                <a:moveTo>
                  <a:pt x="356259" y="1116281"/>
                </a:moveTo>
                <a:cubicBezTo>
                  <a:pt x="282038" y="1068780"/>
                  <a:pt x="207818" y="1021279"/>
                  <a:pt x="154379" y="961902"/>
                </a:cubicBezTo>
                <a:cubicBezTo>
                  <a:pt x="100940" y="902525"/>
                  <a:pt x="61356" y="827314"/>
                  <a:pt x="35626" y="760021"/>
                </a:cubicBezTo>
                <a:cubicBezTo>
                  <a:pt x="9896" y="692728"/>
                  <a:pt x="0" y="635331"/>
                  <a:pt x="0" y="558141"/>
                </a:cubicBezTo>
                <a:cubicBezTo>
                  <a:pt x="0" y="480951"/>
                  <a:pt x="13855" y="366156"/>
                  <a:pt x="35626" y="296883"/>
                </a:cubicBezTo>
                <a:cubicBezTo>
                  <a:pt x="57397" y="227610"/>
                  <a:pt x="96981" y="186047"/>
                  <a:pt x="130628" y="142504"/>
                </a:cubicBezTo>
                <a:cubicBezTo>
                  <a:pt x="164275" y="98961"/>
                  <a:pt x="203859" y="59377"/>
                  <a:pt x="237506" y="35626"/>
                </a:cubicBezTo>
                <a:cubicBezTo>
                  <a:pt x="271153" y="11875"/>
                  <a:pt x="332509" y="0"/>
                  <a:pt x="332509" y="0"/>
                </a:cubicBezTo>
                <a:lnTo>
                  <a:pt x="332509" y="0"/>
                </a:lnTo>
                <a:lnTo>
                  <a:pt x="332509" y="0"/>
                </a:lnTo>
              </a:path>
            </a:pathLst>
          </a:custGeom>
          <a:ln w="9525">
            <a:solidFill>
              <a:schemeClr val="tx1"/>
            </a:solidFill>
            <a:prstDash val="solid"/>
            <a:headEnd type="arrow"/>
            <a:tailEnd type="none" w="lg" len="lg"/>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ＭＳ ゴシック" pitchFamily="49" charset="-128"/>
              <a:ea typeface="ＭＳ ゴシック" pitchFamily="49" charset="-128"/>
              <a:cs typeface="+mn-cs"/>
            </a:endParaRPr>
          </a:p>
        </p:txBody>
      </p:sp>
      <p:cxnSp>
        <p:nvCxnSpPr>
          <p:cNvPr id="66" name="直線矢印コネクタ 65"/>
          <p:cNvCxnSpPr/>
          <p:nvPr/>
        </p:nvCxnSpPr>
        <p:spPr>
          <a:xfrm rot="-60000" flipH="1">
            <a:off x="2590556" y="1933142"/>
            <a:ext cx="9989" cy="468000"/>
          </a:xfrm>
          <a:prstGeom prst="straightConnector1">
            <a:avLst/>
          </a:prstGeom>
          <a:ln w="19050">
            <a:solidFill>
              <a:schemeClr val="tx1"/>
            </a:solidFill>
            <a:prstDash val="dash"/>
            <a:tailEnd type="arrow"/>
          </a:ln>
        </p:spPr>
        <p:style>
          <a:lnRef idx="1">
            <a:schemeClr val="accent1"/>
          </a:lnRef>
          <a:fillRef idx="0">
            <a:schemeClr val="accent1"/>
          </a:fillRef>
          <a:effectRef idx="0">
            <a:schemeClr val="accent1"/>
          </a:effectRef>
          <a:fontRef idx="minor">
            <a:schemeClr val="tx1"/>
          </a:fontRef>
        </p:style>
      </p:cxnSp>
      <p:cxnSp>
        <p:nvCxnSpPr>
          <p:cNvPr id="68" name="直線矢印コネクタ 67"/>
          <p:cNvCxnSpPr/>
          <p:nvPr/>
        </p:nvCxnSpPr>
        <p:spPr>
          <a:xfrm rot="-60000" flipH="1">
            <a:off x="3686103" y="1920079"/>
            <a:ext cx="9989" cy="468000"/>
          </a:xfrm>
          <a:prstGeom prst="straightConnector1">
            <a:avLst/>
          </a:prstGeom>
          <a:ln w="19050">
            <a:solidFill>
              <a:schemeClr val="tx1"/>
            </a:solidFill>
            <a:prstDash val="dash"/>
            <a:tailEnd type="arrow"/>
          </a:ln>
        </p:spPr>
        <p:style>
          <a:lnRef idx="1">
            <a:schemeClr val="accent1"/>
          </a:lnRef>
          <a:fillRef idx="0">
            <a:schemeClr val="accent1"/>
          </a:fillRef>
          <a:effectRef idx="0">
            <a:schemeClr val="accent1"/>
          </a:effectRef>
          <a:fontRef idx="minor">
            <a:schemeClr val="tx1"/>
          </a:fontRef>
        </p:style>
      </p:cxnSp>
      <p:cxnSp>
        <p:nvCxnSpPr>
          <p:cNvPr id="69" name="直線矢印コネクタ 68"/>
          <p:cNvCxnSpPr/>
          <p:nvPr/>
        </p:nvCxnSpPr>
        <p:spPr>
          <a:xfrm rot="-60000" flipH="1">
            <a:off x="4828351" y="1928573"/>
            <a:ext cx="9989" cy="468000"/>
          </a:xfrm>
          <a:prstGeom prst="straightConnector1">
            <a:avLst/>
          </a:prstGeom>
          <a:ln w="19050">
            <a:solidFill>
              <a:schemeClr val="tx1"/>
            </a:solidFill>
            <a:prstDash val="dash"/>
            <a:tailEnd type="arrow"/>
          </a:ln>
        </p:spPr>
        <p:style>
          <a:lnRef idx="1">
            <a:schemeClr val="accent1"/>
          </a:lnRef>
          <a:fillRef idx="0">
            <a:schemeClr val="accent1"/>
          </a:fillRef>
          <a:effectRef idx="0">
            <a:schemeClr val="accent1"/>
          </a:effectRef>
          <a:fontRef idx="minor">
            <a:schemeClr val="tx1"/>
          </a:fontRef>
        </p:style>
      </p:cxnSp>
      <p:sp>
        <p:nvSpPr>
          <p:cNvPr id="70" name="テキスト ボックス 69"/>
          <p:cNvSpPr txBox="1"/>
          <p:nvPr/>
        </p:nvSpPr>
        <p:spPr bwMode="gray">
          <a:xfrm>
            <a:off x="2835445" y="1722620"/>
            <a:ext cx="4924657" cy="243656"/>
          </a:xfrm>
          <a:prstGeom prst="rect">
            <a:avLst/>
          </a:prstGeom>
          <a:solidFill>
            <a:schemeClr val="bg1"/>
          </a:solidFill>
        </p:spPr>
        <p:txBody>
          <a:bodyPr wrap="square" lIns="0" tIns="0" rIns="0" bIns="0" rtlCol="0">
            <a:spAutoFit/>
          </a:bodyPr>
          <a:lstStyle/>
          <a:p>
            <a:pPr marL="0" marR="0" lvl="0" indent="0" algn="l" defTabSz="914400" rtl="0" eaLnBrk="1" fontAlgn="auto" latinLnBrk="0" hangingPunct="1">
              <a:lnSpc>
                <a:spcPts val="1900"/>
              </a:lnSpc>
              <a:spcBef>
                <a:spcPts val="0"/>
              </a:spcBef>
              <a:spcAft>
                <a:spcPts val="0"/>
              </a:spcAft>
              <a:buClrTx/>
              <a:buSzTx/>
              <a:buFontTx/>
              <a:buNone/>
              <a:tabLst/>
              <a:defRPr/>
            </a:pPr>
            <a:r>
              <a:rPr kumimoji="1" lang="ja-JP" altLang="en-US" sz="1300" b="0" i="0" u="none" strike="noStrike" kern="1200" cap="none" spc="0" normalizeH="0" baseline="0" noProof="0" dirty="0">
                <a:ln>
                  <a:noFill/>
                </a:ln>
                <a:solidFill>
                  <a:prstClr val="black"/>
                </a:solidFill>
                <a:effectLst/>
                <a:uLnTx/>
                <a:uFillTx/>
                <a:latin typeface="ＭＳ ゴシック" pitchFamily="49" charset="-128"/>
                <a:ea typeface="ＭＳ ゴシック" pitchFamily="49" charset="-128"/>
                <a:cs typeface="+mn-cs"/>
              </a:rPr>
              <a:t>事業・収支計画に基づき、分担金を負担</a:t>
            </a:r>
          </a:p>
        </p:txBody>
      </p:sp>
      <p:sp>
        <p:nvSpPr>
          <p:cNvPr id="76" name="角丸四角形 75"/>
          <p:cNvSpPr/>
          <p:nvPr/>
        </p:nvSpPr>
        <p:spPr>
          <a:xfrm>
            <a:off x="1979712" y="1098075"/>
            <a:ext cx="4680519" cy="509452"/>
          </a:xfrm>
          <a:prstGeom prst="round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77" name="テキスト ボックス 76"/>
          <p:cNvSpPr txBox="1"/>
          <p:nvPr/>
        </p:nvSpPr>
        <p:spPr bwMode="gray">
          <a:xfrm>
            <a:off x="2347498" y="908720"/>
            <a:ext cx="3693320" cy="243656"/>
          </a:xfrm>
          <a:prstGeom prst="rect">
            <a:avLst/>
          </a:prstGeom>
          <a:solidFill>
            <a:schemeClr val="bg1"/>
          </a:solidFill>
        </p:spPr>
        <p:txBody>
          <a:bodyPr wrap="none" lIns="0" tIns="0" rIns="0" bIns="0" rtlCol="0">
            <a:spAutoFit/>
          </a:bodyPr>
          <a:lstStyle/>
          <a:p>
            <a:pPr marL="0" marR="0" lvl="0" indent="0" algn="l" defTabSz="914400" rtl="0" eaLnBrk="1" fontAlgn="auto" latinLnBrk="0" hangingPunct="1">
              <a:lnSpc>
                <a:spcPts val="19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ゴシック" pitchFamily="49" charset="-128"/>
                <a:ea typeface="ＭＳ ゴシック" pitchFamily="49" charset="-128"/>
                <a:cs typeface="+mn-cs"/>
              </a:rPr>
              <a:t>都市利便増進協定の対象地域の地権者等</a:t>
            </a:r>
          </a:p>
        </p:txBody>
      </p:sp>
      <p:sp>
        <p:nvSpPr>
          <p:cNvPr id="78" name="テキスト ボックス 77"/>
          <p:cNvSpPr txBox="1">
            <a:spLocks/>
          </p:cNvSpPr>
          <p:nvPr/>
        </p:nvSpPr>
        <p:spPr>
          <a:xfrm>
            <a:off x="5436096" y="1176163"/>
            <a:ext cx="1008000" cy="396000"/>
          </a:xfrm>
          <a:prstGeom prst="rect">
            <a:avLst/>
          </a:prstGeom>
          <a:solidFill>
            <a:schemeClr val="bg1"/>
          </a:solidFill>
          <a:ln>
            <a:solidFill>
              <a:schemeClr val="tx1"/>
            </a:solidFill>
          </a:ln>
        </p:spPr>
        <p:txBody>
          <a:bodyPr wrap="none" lIns="36000" tIns="72000" r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endParaRPr kumimoji="1" lang="en-US" altLang="ja-JP" sz="2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79" name="テキスト ボックス 78"/>
          <p:cNvSpPr txBox="1">
            <a:spLocks/>
          </p:cNvSpPr>
          <p:nvPr/>
        </p:nvSpPr>
        <p:spPr>
          <a:xfrm>
            <a:off x="5817344" y="1152635"/>
            <a:ext cx="203064" cy="355276"/>
          </a:xfrm>
          <a:prstGeom prst="rect">
            <a:avLst/>
          </a:prstGeom>
          <a:noFill/>
          <a:ln>
            <a:noFill/>
          </a:ln>
        </p:spPr>
        <p:txBody>
          <a:bodyPr wrap="none" lIns="36000" tIns="108000" r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ja-JP" altLang="en-US" sz="1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80" name="テキスト ボックス 79"/>
          <p:cNvSpPr txBox="1">
            <a:spLocks/>
          </p:cNvSpPr>
          <p:nvPr/>
        </p:nvSpPr>
        <p:spPr>
          <a:xfrm>
            <a:off x="2063207" y="1176163"/>
            <a:ext cx="1008000" cy="396000"/>
          </a:xfrm>
          <a:prstGeom prst="rect">
            <a:avLst/>
          </a:prstGeom>
          <a:solidFill>
            <a:schemeClr val="bg1"/>
          </a:solidFill>
          <a:ln>
            <a:solidFill>
              <a:schemeClr val="tx1"/>
            </a:solidFill>
          </a:ln>
        </p:spPr>
        <p:txBody>
          <a:bodyPr wrap="none" lIns="36000" tIns="72000" r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endParaRPr kumimoji="1" lang="en-US" altLang="ja-JP" sz="2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81" name="テキスト ボックス 80"/>
          <p:cNvSpPr txBox="1">
            <a:spLocks/>
          </p:cNvSpPr>
          <p:nvPr/>
        </p:nvSpPr>
        <p:spPr>
          <a:xfrm>
            <a:off x="2051720" y="1152635"/>
            <a:ext cx="988535" cy="355276"/>
          </a:xfrm>
          <a:prstGeom prst="rect">
            <a:avLst/>
          </a:prstGeom>
          <a:noFill/>
          <a:ln>
            <a:noFill/>
          </a:ln>
        </p:spPr>
        <p:txBody>
          <a:bodyPr wrap="none" lIns="36000" tIns="108000" r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資産所有者Ａ</a:t>
            </a:r>
          </a:p>
        </p:txBody>
      </p:sp>
      <p:sp>
        <p:nvSpPr>
          <p:cNvPr id="82" name="テキスト ボックス 81"/>
          <p:cNvSpPr txBox="1">
            <a:spLocks/>
          </p:cNvSpPr>
          <p:nvPr/>
        </p:nvSpPr>
        <p:spPr>
          <a:xfrm>
            <a:off x="3188039" y="1172395"/>
            <a:ext cx="1008000" cy="396000"/>
          </a:xfrm>
          <a:prstGeom prst="rect">
            <a:avLst/>
          </a:prstGeom>
          <a:solidFill>
            <a:schemeClr val="bg1"/>
          </a:solidFill>
          <a:ln>
            <a:solidFill>
              <a:schemeClr val="tx1"/>
            </a:solidFill>
          </a:ln>
        </p:spPr>
        <p:txBody>
          <a:bodyPr wrap="none" lIns="36000" tIns="72000" r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endParaRPr kumimoji="1" lang="en-US" altLang="ja-JP" sz="2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83" name="テキスト ボックス 82"/>
          <p:cNvSpPr txBox="1">
            <a:spLocks/>
          </p:cNvSpPr>
          <p:nvPr/>
        </p:nvSpPr>
        <p:spPr>
          <a:xfrm>
            <a:off x="3170941" y="1148867"/>
            <a:ext cx="999757" cy="355276"/>
          </a:xfrm>
          <a:prstGeom prst="rect">
            <a:avLst/>
          </a:prstGeom>
          <a:noFill/>
          <a:ln>
            <a:noFill/>
          </a:ln>
        </p:spPr>
        <p:txBody>
          <a:bodyPr wrap="none" lIns="36000" tIns="108000" r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資産所有者Ｂ</a:t>
            </a:r>
          </a:p>
        </p:txBody>
      </p:sp>
      <p:sp>
        <p:nvSpPr>
          <p:cNvPr id="84" name="テキスト ボックス 83"/>
          <p:cNvSpPr txBox="1">
            <a:spLocks/>
          </p:cNvSpPr>
          <p:nvPr/>
        </p:nvSpPr>
        <p:spPr>
          <a:xfrm>
            <a:off x="4330287" y="1176163"/>
            <a:ext cx="1008000" cy="396000"/>
          </a:xfrm>
          <a:prstGeom prst="rect">
            <a:avLst/>
          </a:prstGeom>
          <a:solidFill>
            <a:schemeClr val="bg1"/>
          </a:solidFill>
          <a:ln>
            <a:solidFill>
              <a:schemeClr val="tx1"/>
            </a:solidFill>
          </a:ln>
        </p:spPr>
        <p:txBody>
          <a:bodyPr wrap="none" lIns="36000" tIns="72000" r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endParaRPr kumimoji="1" lang="en-US" altLang="ja-JP" sz="2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85" name="テキスト ボックス 84"/>
          <p:cNvSpPr txBox="1">
            <a:spLocks/>
          </p:cNvSpPr>
          <p:nvPr/>
        </p:nvSpPr>
        <p:spPr>
          <a:xfrm>
            <a:off x="4316395" y="1152635"/>
            <a:ext cx="993345" cy="355276"/>
          </a:xfrm>
          <a:prstGeom prst="rect">
            <a:avLst/>
          </a:prstGeom>
          <a:noFill/>
          <a:ln>
            <a:noFill/>
          </a:ln>
        </p:spPr>
        <p:txBody>
          <a:bodyPr wrap="none" lIns="36000" tIns="108000" r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資産所有者Ｃ</a:t>
            </a:r>
          </a:p>
        </p:txBody>
      </p:sp>
      <p:sp>
        <p:nvSpPr>
          <p:cNvPr id="67" name="テキスト ボックス 66"/>
          <p:cNvSpPr txBox="1"/>
          <p:nvPr/>
        </p:nvSpPr>
        <p:spPr bwMode="gray">
          <a:xfrm>
            <a:off x="5418739" y="3899932"/>
            <a:ext cx="500137" cy="201274"/>
          </a:xfrm>
          <a:prstGeom prst="rect">
            <a:avLst/>
          </a:prstGeom>
          <a:noFill/>
        </p:spPr>
        <p:txBody>
          <a:bodyPr wrap="none" lIns="0" tIns="0" rIns="0" bIns="0" rtlCol="0">
            <a:spAutoFit/>
          </a:bodyPr>
          <a:lstStyle/>
          <a:p>
            <a:pPr marL="0" marR="0" lvl="0" indent="0" algn="ctr" defTabSz="914400" rtl="0" eaLnBrk="1" fontAlgn="auto" latinLnBrk="0" hangingPunct="1">
              <a:lnSpc>
                <a:spcPts val="1800"/>
              </a:lnSpc>
              <a:spcBef>
                <a:spcPts val="0"/>
              </a:spcBef>
              <a:spcAft>
                <a:spcPts val="0"/>
              </a:spcAft>
              <a:buClrTx/>
              <a:buSzTx/>
              <a:buFontTx/>
              <a:buNone/>
              <a:tabLst/>
              <a:defRPr/>
            </a:pPr>
            <a:r>
              <a:rPr kumimoji="1" lang="ja-JP" altLang="en-US" sz="1300" b="0" i="0" u="none" strike="noStrike" kern="1200" cap="none" spc="0" normalizeH="0" baseline="0" noProof="0" dirty="0">
                <a:ln>
                  <a:noFill/>
                </a:ln>
                <a:solidFill>
                  <a:prstClr val="black"/>
                </a:solidFill>
                <a:effectLst/>
                <a:uLnTx/>
                <a:uFillTx/>
                <a:latin typeface="ＭＳ ゴシック" pitchFamily="49" charset="-128"/>
                <a:ea typeface="ＭＳ ゴシック" pitchFamily="49" charset="-128"/>
                <a:cs typeface="+mn-cs"/>
              </a:rPr>
              <a:t>補助金</a:t>
            </a:r>
            <a:endParaRPr kumimoji="1" lang="en-US" altLang="ja-JP" sz="1300" b="0" i="0" u="none" strike="noStrike" kern="1200" cap="none" spc="0" normalizeH="0" baseline="0" noProof="0" dirty="0">
              <a:ln>
                <a:noFill/>
              </a:ln>
              <a:solidFill>
                <a:prstClr val="black"/>
              </a:solidFill>
              <a:effectLst/>
              <a:uLnTx/>
              <a:uFillTx/>
              <a:latin typeface="ＭＳ ゴシック" pitchFamily="49" charset="-128"/>
              <a:ea typeface="ＭＳ ゴシック" pitchFamily="49" charset="-128"/>
              <a:cs typeface="+mn-cs"/>
            </a:endParaRPr>
          </a:p>
        </p:txBody>
      </p:sp>
      <p:sp>
        <p:nvSpPr>
          <p:cNvPr id="46" name="Rectangle 15"/>
          <p:cNvSpPr>
            <a:spLocks noChangeArrowheads="1"/>
          </p:cNvSpPr>
          <p:nvPr/>
        </p:nvSpPr>
        <p:spPr bwMode="auto">
          <a:xfrm>
            <a:off x="5004048" y="-27384"/>
            <a:ext cx="4139952" cy="511758"/>
          </a:xfrm>
          <a:prstGeom prst="rect">
            <a:avLst/>
          </a:prstGeom>
          <a:noFill/>
          <a:ln w="25400">
            <a:noFill/>
            <a:miter lim="800000"/>
            <a:headEnd/>
            <a:tailEnd/>
          </a:ln>
        </p:spPr>
        <p:txBody>
          <a:bodyPr lIns="128540" tIns="32649" rIns="128540" bIns="32649" anchor="ct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prstClr val="black"/>
                </a:solidFill>
                <a:effectLst/>
                <a:uLnTx/>
                <a:uFillTx/>
                <a:latin typeface="Calibri"/>
                <a:ea typeface="ＭＳ Ｐゴシック"/>
                <a:cs typeface="+mn-cs"/>
              </a:rPr>
              <a:t>（別紙１）</a:t>
            </a:r>
            <a:endParaRPr kumimoji="1" lang="en-US" altLang="ja-JP" sz="1600" b="1" i="0" u="none" strike="noStrike" kern="1200" cap="none" spc="0" normalizeH="0" baseline="0" noProof="0" dirty="0">
              <a:ln>
                <a:noFill/>
              </a:ln>
              <a:solidFill>
                <a:prstClr val="black"/>
              </a:solidFill>
              <a:effectLst/>
              <a:uLnTx/>
              <a:uFillTx/>
              <a:latin typeface="Calibri"/>
              <a:ea typeface="ＭＳ Ｐゴシック"/>
              <a:cs typeface="+mn-cs"/>
            </a:endParaRPr>
          </a:p>
        </p:txBody>
      </p:sp>
      <p:sp>
        <p:nvSpPr>
          <p:cNvPr id="3" name="スライド番号プレースホルダー 2"/>
          <p:cNvSpPr>
            <a:spLocks noGrp="1"/>
          </p:cNvSpPr>
          <p:nvPr>
            <p:ph type="sldNum" sz="quarter" idx="12"/>
          </p:nvPr>
        </p:nvSpPr>
        <p:spPr/>
        <p:txBody>
          <a:bodyPr/>
          <a:lstStyle/>
          <a:p>
            <a:fld id="{CCEC3038-1CF1-4B63-9920-55248DCFBA97}" type="slidenum">
              <a:rPr kumimoji="1" lang="ja-JP" altLang="en-US" smtClean="0"/>
              <a:pPr/>
              <a:t>363</a:t>
            </a:fld>
            <a:endParaRPr kumimoji="1" lang="ja-JP" altLang="en-US"/>
          </a:p>
        </p:txBody>
      </p:sp>
    </p:spTree>
    <p:extLst>
      <p:ext uri="{BB962C8B-B14F-4D97-AF65-F5344CB8AC3E}">
        <p14:creationId xmlns:p14="http://schemas.microsoft.com/office/powerpoint/2010/main" val="1689156666"/>
      </p:ext>
    </p:extLst>
  </p:cSld>
  <p:clrMapOvr>
    <a:masterClrMapping/>
  </p:clrMapOvr>
</p:sld>
</file>

<file path=ppt/slides/slide3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角丸四角形 24"/>
          <p:cNvSpPr/>
          <p:nvPr/>
        </p:nvSpPr>
        <p:spPr>
          <a:xfrm>
            <a:off x="3779912" y="6248466"/>
            <a:ext cx="1755272" cy="538893"/>
          </a:xfrm>
          <a:prstGeom prst="roundRect">
            <a:avLst>
              <a:gd name="adj" fmla="val 3640"/>
            </a:avLst>
          </a:prstGeom>
          <a:solidFill>
            <a:srgbClr val="66FFFF">
              <a:alpha val="35000"/>
            </a:srgb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4" name="右矢印 3"/>
          <p:cNvSpPr/>
          <p:nvPr/>
        </p:nvSpPr>
        <p:spPr>
          <a:xfrm>
            <a:off x="615300" y="356689"/>
            <a:ext cx="8502134" cy="3204355"/>
          </a:xfrm>
          <a:prstGeom prst="rightArrow">
            <a:avLst>
              <a:gd name="adj1" fmla="val 77258"/>
              <a:gd name="adj2" fmla="val 114202"/>
            </a:avLst>
          </a:prstGeom>
          <a:gradFill flip="none" rotWithShape="1">
            <a:gsLst>
              <a:gs pos="1000">
                <a:schemeClr val="accent1">
                  <a:lumMod val="50000"/>
                  <a:alpha val="66000"/>
                </a:schemeClr>
              </a:gs>
              <a:gs pos="48000">
                <a:schemeClr val="accent1">
                  <a:alpha val="50000"/>
                  <a:lumMod val="75000"/>
                </a:schemeClr>
              </a:gs>
              <a:gs pos="100000">
                <a:schemeClr val="accent1">
                  <a:alpha val="28000"/>
                </a:schemeClr>
              </a:gs>
            </a:gsLst>
            <a:lin ang="10800000" scaled="1"/>
            <a:tileRect/>
          </a:gradFill>
          <a:ln w="9525">
            <a:noFill/>
          </a:ln>
          <a:effectLst>
            <a:softEdge rad="381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6" name="正方形/長方形 5"/>
          <p:cNvSpPr/>
          <p:nvPr/>
        </p:nvSpPr>
        <p:spPr>
          <a:xfrm>
            <a:off x="523409" y="2648067"/>
            <a:ext cx="1960359" cy="3475267"/>
          </a:xfrm>
          <a:prstGeom prst="rect">
            <a:avLst/>
          </a:prstGeom>
          <a:solidFill>
            <a:schemeClr val="bg1">
              <a:alpha val="75000"/>
            </a:schemeClr>
          </a:solid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■地元まちづくり組織に　よる自主的な維持・管理</a:t>
            </a:r>
            <a:endParaRPr kumimoji="1" lang="en-US" altLang="ja-JP" sz="16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地権者等で構成した会員組織が、協定に基づいて負担金を徴収し、基盤施設の維持管理などを自主的に実施。</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うめきた先行開発地区</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西梅田地区</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大阪ビジネスパーク地区</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等で実施</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7" name="正方形/長方形 6"/>
          <p:cNvSpPr/>
          <p:nvPr/>
        </p:nvSpPr>
        <p:spPr>
          <a:xfrm>
            <a:off x="2627236" y="2131995"/>
            <a:ext cx="1944764" cy="4013872"/>
          </a:xfrm>
          <a:prstGeom prst="rect">
            <a:avLst/>
          </a:prstGeom>
          <a:solidFill>
            <a:schemeClr val="bg1">
              <a:alpha val="75000"/>
            </a:schemeClr>
          </a:solidFill>
          <a:ln w="19050">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■現行法を前提とした大阪版ＢＩＤ制度の創設</a:t>
            </a:r>
            <a:endPar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・エリアマネジメント団体は公物管理者等との協定に基づいた事業計画と収支計画を策定（行政が認定）</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・行政は地方自治法に基づく分担金を地権者等から公平・公正に徴収して、エリアマネジメント団体に活動資金として交付</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8" name="正方形/長方形 7"/>
          <p:cNvSpPr/>
          <p:nvPr/>
        </p:nvSpPr>
        <p:spPr>
          <a:xfrm>
            <a:off x="4755794" y="1613872"/>
            <a:ext cx="1944764" cy="4551039"/>
          </a:xfrm>
          <a:prstGeom prst="rect">
            <a:avLst/>
          </a:prstGeom>
          <a:solidFill>
            <a:schemeClr val="bg1">
              <a:alpha val="75000"/>
            </a:schemeClr>
          </a:solidFill>
          <a:ln w="19050">
            <a:solidFill>
              <a:schemeClr val="accent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■日本版ＢＩＤ制度の創設</a:t>
            </a:r>
            <a:endPar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2018</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6</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月に、地域再生法の改正により、日本版</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BID</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制度（地域再生エリアマネジメント負担金制度）が創設。</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・エリアマネジメント団体はイベント等の受益を算定して、活動計画を策定（行政が認定）</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・行政は活動計画（要議会議決）と負担金条例に基づく負担金を、受益者から徴収して、エリアマネジメント団体に活動資金として交付</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2023</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年度</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から適用予定</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9" name="正方形/長方形 8"/>
          <p:cNvSpPr/>
          <p:nvPr/>
        </p:nvSpPr>
        <p:spPr>
          <a:xfrm>
            <a:off x="493885" y="2131995"/>
            <a:ext cx="1964921" cy="432048"/>
          </a:xfrm>
          <a:prstGeom prst="rect">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4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第１段階</a:t>
            </a:r>
          </a:p>
        </p:txBody>
      </p:sp>
      <p:sp>
        <p:nvSpPr>
          <p:cNvPr id="10" name="正方形/長方形 9"/>
          <p:cNvSpPr/>
          <p:nvPr/>
        </p:nvSpPr>
        <p:spPr>
          <a:xfrm>
            <a:off x="2645045" y="1613872"/>
            <a:ext cx="1966599" cy="432048"/>
          </a:xfrm>
          <a:prstGeom prst="rect">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4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第２段階</a:t>
            </a:r>
          </a:p>
        </p:txBody>
      </p:sp>
      <p:sp>
        <p:nvSpPr>
          <p:cNvPr id="11" name="正方形/長方形 10"/>
          <p:cNvSpPr/>
          <p:nvPr/>
        </p:nvSpPr>
        <p:spPr>
          <a:xfrm>
            <a:off x="4755794" y="1120937"/>
            <a:ext cx="1969486" cy="432048"/>
          </a:xfrm>
          <a:prstGeom prst="rect">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4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第３段階</a:t>
            </a:r>
          </a:p>
        </p:txBody>
      </p:sp>
      <p:sp>
        <p:nvSpPr>
          <p:cNvPr id="12" name="Rectangle 15"/>
          <p:cNvSpPr>
            <a:spLocks noChangeArrowheads="1"/>
          </p:cNvSpPr>
          <p:nvPr/>
        </p:nvSpPr>
        <p:spPr bwMode="auto">
          <a:xfrm>
            <a:off x="0" y="188640"/>
            <a:ext cx="6372200" cy="685800"/>
          </a:xfrm>
          <a:prstGeom prst="rect">
            <a:avLst/>
          </a:prstGeom>
          <a:noFill/>
          <a:ln w="25400">
            <a:noFill/>
            <a:miter lim="800000"/>
            <a:headEnd/>
            <a:tailEnd/>
          </a:ln>
        </p:spPr>
        <p:txBody>
          <a:bodyPr lIns="128540" tIns="32649" rIns="128540" bIns="32649"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prstClr val="black"/>
                </a:solidFill>
                <a:effectLst/>
                <a:uLnTx/>
                <a:uFillTx/>
                <a:latin typeface="Calibri"/>
                <a:ea typeface="ＭＳ Ｐゴシック"/>
                <a:cs typeface="+mn-cs"/>
              </a:rPr>
              <a:t>■エリアマネジメントの展開イメージ</a:t>
            </a:r>
            <a:endParaRPr kumimoji="1" lang="en-US" altLang="ja-JP" sz="1600" b="1" i="0" u="none" strike="noStrike" kern="1200" cap="none" spc="0" normalizeH="0" baseline="0" noProof="0" dirty="0">
              <a:ln>
                <a:noFill/>
              </a:ln>
              <a:solidFill>
                <a:prstClr val="black"/>
              </a:solidFill>
              <a:effectLst/>
              <a:uLnTx/>
              <a:uFillTx/>
              <a:latin typeface="Calibri"/>
              <a:ea typeface="ＭＳ Ｐゴシック"/>
              <a:cs typeface="+mn-cs"/>
            </a:endParaRPr>
          </a:p>
        </p:txBody>
      </p:sp>
      <p:sp>
        <p:nvSpPr>
          <p:cNvPr id="13" name="Rectangle 15"/>
          <p:cNvSpPr>
            <a:spLocks noChangeArrowheads="1"/>
          </p:cNvSpPr>
          <p:nvPr/>
        </p:nvSpPr>
        <p:spPr bwMode="auto">
          <a:xfrm>
            <a:off x="5004048" y="-27384"/>
            <a:ext cx="4139952" cy="511758"/>
          </a:xfrm>
          <a:prstGeom prst="rect">
            <a:avLst/>
          </a:prstGeom>
          <a:noFill/>
          <a:ln w="25400">
            <a:noFill/>
            <a:miter lim="800000"/>
            <a:headEnd/>
            <a:tailEnd/>
          </a:ln>
        </p:spPr>
        <p:txBody>
          <a:bodyPr lIns="128540" tIns="32649" rIns="128540" bIns="32649" anchor="ct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prstClr val="black"/>
                </a:solidFill>
                <a:effectLst/>
                <a:uLnTx/>
                <a:uFillTx/>
                <a:latin typeface="Calibri"/>
                <a:ea typeface="ＭＳ Ｐゴシック"/>
                <a:cs typeface="+mn-cs"/>
              </a:rPr>
              <a:t>（別紙２）</a:t>
            </a:r>
            <a:endParaRPr kumimoji="1" lang="en-US" altLang="ja-JP" sz="1600" b="1" i="0" u="none" strike="noStrike" kern="1200" cap="none" spc="0" normalizeH="0" baseline="0" noProof="0" dirty="0">
              <a:ln>
                <a:noFill/>
              </a:ln>
              <a:solidFill>
                <a:prstClr val="black"/>
              </a:solidFill>
              <a:effectLst/>
              <a:uLnTx/>
              <a:uFillTx/>
              <a:latin typeface="Calibri"/>
              <a:ea typeface="ＭＳ Ｐゴシック"/>
              <a:cs typeface="+mn-cs"/>
            </a:endParaRPr>
          </a:p>
        </p:txBody>
      </p:sp>
      <p:sp>
        <p:nvSpPr>
          <p:cNvPr id="14" name="角丸四角形 13"/>
          <p:cNvSpPr/>
          <p:nvPr/>
        </p:nvSpPr>
        <p:spPr>
          <a:xfrm>
            <a:off x="2548509" y="1060050"/>
            <a:ext cx="4248472" cy="5151633"/>
          </a:xfrm>
          <a:prstGeom prst="roundRect">
            <a:avLst>
              <a:gd name="adj" fmla="val 5594"/>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5" name="テキスト ボックス 14"/>
          <p:cNvSpPr txBox="1"/>
          <p:nvPr/>
        </p:nvSpPr>
        <p:spPr bwMode="gray">
          <a:xfrm>
            <a:off x="3870008" y="6546249"/>
            <a:ext cx="1641475" cy="246221"/>
          </a:xfrm>
          <a:prstGeom prst="rect">
            <a:avLst/>
          </a:prstGeom>
          <a:noFill/>
        </p:spPr>
        <p:txBody>
          <a:bodyPr wrap="non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srgbClr val="FF0000"/>
                </a:solidFill>
                <a:effectLst/>
                <a:uLnTx/>
                <a:uFillTx/>
                <a:latin typeface="ＭＳ ゴシック" pitchFamily="49" charset="-128"/>
                <a:ea typeface="ＭＳ ゴシック" pitchFamily="49" charset="-128"/>
                <a:cs typeface="+mn-cs"/>
              </a:rPr>
              <a:t>現在の取組み段階</a:t>
            </a:r>
          </a:p>
        </p:txBody>
      </p:sp>
      <p:cxnSp>
        <p:nvCxnSpPr>
          <p:cNvPr id="21" name="直線矢印コネクタ 20"/>
          <p:cNvCxnSpPr/>
          <p:nvPr/>
        </p:nvCxnSpPr>
        <p:spPr>
          <a:xfrm>
            <a:off x="4572000" y="6185466"/>
            <a:ext cx="0" cy="324000"/>
          </a:xfrm>
          <a:prstGeom prst="straightConnector1">
            <a:avLst/>
          </a:prstGeom>
          <a:ln w="38100">
            <a:solidFill>
              <a:srgbClr val="FF0000"/>
            </a:solidFill>
            <a:headEnd type="arrow"/>
            <a:tailEnd type="none"/>
          </a:ln>
        </p:spPr>
        <p:style>
          <a:lnRef idx="1">
            <a:schemeClr val="accent1"/>
          </a:lnRef>
          <a:fillRef idx="0">
            <a:schemeClr val="accent1"/>
          </a:fillRef>
          <a:effectRef idx="0">
            <a:schemeClr val="accent1"/>
          </a:effectRef>
          <a:fontRef idx="minor">
            <a:schemeClr val="tx1"/>
          </a:fontRef>
        </p:style>
      </p:cxnSp>
      <p:sp>
        <p:nvSpPr>
          <p:cNvPr id="20" name="角丸四角形 19"/>
          <p:cNvSpPr/>
          <p:nvPr/>
        </p:nvSpPr>
        <p:spPr>
          <a:xfrm>
            <a:off x="6785986" y="1033084"/>
            <a:ext cx="2083694" cy="5276235"/>
          </a:xfrm>
          <a:prstGeom prst="roundRect">
            <a:avLst>
              <a:gd name="adj" fmla="val 3640"/>
            </a:avLst>
          </a:prstGeom>
          <a:solidFill>
            <a:srgbClr val="66FFFF">
              <a:alpha val="35000"/>
            </a:srgb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30" name="正方形/長方形 29"/>
          <p:cNvSpPr/>
          <p:nvPr/>
        </p:nvSpPr>
        <p:spPr>
          <a:xfrm>
            <a:off x="6857688" y="1613872"/>
            <a:ext cx="1934711" cy="4551040"/>
          </a:xfrm>
          <a:prstGeom prst="rect">
            <a:avLst/>
          </a:prstGeom>
          <a:solidFill>
            <a:schemeClr val="bg1">
              <a:alpha val="75000"/>
            </a:schemeClr>
          </a:solidFill>
          <a:ln w="19050">
            <a:solidFill>
              <a:schemeClr val="accent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■制度の適用拡大</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・日本版</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BID</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制度及び大阪版</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BID</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制度について、適用地区や活動内容など制度適用を拡大</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・必要に応じて、負担金制度ガイドラインの充実や、エリアマネジメント団体に対する公益法人みなし規定追加などを国へ要望</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31" name="正方形/長方形 30"/>
          <p:cNvSpPr/>
          <p:nvPr/>
        </p:nvSpPr>
        <p:spPr>
          <a:xfrm>
            <a:off x="6857687" y="1135766"/>
            <a:ext cx="1934711" cy="432048"/>
          </a:xfrm>
          <a:prstGeom prst="rect">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4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今後の展開</a:t>
            </a:r>
          </a:p>
        </p:txBody>
      </p:sp>
      <p:sp>
        <p:nvSpPr>
          <p:cNvPr id="3" name="スライド番号プレースホルダー 2"/>
          <p:cNvSpPr>
            <a:spLocks noGrp="1"/>
          </p:cNvSpPr>
          <p:nvPr>
            <p:ph type="sldNum" sz="quarter" idx="12"/>
          </p:nvPr>
        </p:nvSpPr>
        <p:spPr/>
        <p:txBody>
          <a:bodyPr/>
          <a:lstStyle/>
          <a:p>
            <a:fld id="{CCEC3038-1CF1-4B63-9920-55248DCFBA97}" type="slidenum">
              <a:rPr kumimoji="1" lang="ja-JP" altLang="en-US" smtClean="0"/>
              <a:pPr/>
              <a:t>364</a:t>
            </a:fld>
            <a:endParaRPr kumimoji="1" lang="ja-JP" altLang="en-US"/>
          </a:p>
        </p:txBody>
      </p:sp>
      <p:sp>
        <p:nvSpPr>
          <p:cNvPr id="18" name="角丸四角形 17"/>
          <p:cNvSpPr/>
          <p:nvPr/>
        </p:nvSpPr>
        <p:spPr>
          <a:xfrm>
            <a:off x="4817437" y="2338598"/>
            <a:ext cx="1808127" cy="946386"/>
          </a:xfrm>
          <a:prstGeom prst="roundRect">
            <a:avLst>
              <a:gd name="adj" fmla="val 3640"/>
            </a:avLst>
          </a:prstGeom>
          <a:solidFill>
            <a:srgbClr val="66FFFF">
              <a:alpha val="35000"/>
            </a:srgb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22" name="角丸四角形 21"/>
          <p:cNvSpPr/>
          <p:nvPr/>
        </p:nvSpPr>
        <p:spPr>
          <a:xfrm>
            <a:off x="4814793" y="3433876"/>
            <a:ext cx="1808127" cy="798490"/>
          </a:xfrm>
          <a:prstGeom prst="roundRect">
            <a:avLst>
              <a:gd name="adj" fmla="val 3640"/>
            </a:avLst>
          </a:prstGeom>
          <a:solidFill>
            <a:srgbClr val="66FFFF">
              <a:alpha val="35000"/>
            </a:srgb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23" name="角丸四角形 22"/>
          <p:cNvSpPr/>
          <p:nvPr/>
        </p:nvSpPr>
        <p:spPr>
          <a:xfrm>
            <a:off x="4825979" y="4354822"/>
            <a:ext cx="1808127" cy="946386"/>
          </a:xfrm>
          <a:prstGeom prst="roundRect">
            <a:avLst>
              <a:gd name="adj" fmla="val 3640"/>
            </a:avLst>
          </a:prstGeom>
          <a:solidFill>
            <a:srgbClr val="66FFFF">
              <a:alpha val="35000"/>
            </a:srgb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24" name="角丸四角形 23"/>
          <p:cNvSpPr/>
          <p:nvPr/>
        </p:nvSpPr>
        <p:spPr>
          <a:xfrm>
            <a:off x="4827213" y="5490908"/>
            <a:ext cx="1761731" cy="216221"/>
          </a:xfrm>
          <a:prstGeom prst="roundRect">
            <a:avLst>
              <a:gd name="adj" fmla="val 3640"/>
            </a:avLst>
          </a:prstGeom>
          <a:solidFill>
            <a:srgbClr val="66FFFF">
              <a:alpha val="35000"/>
            </a:srgb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Tree>
    <p:extLst>
      <p:ext uri="{BB962C8B-B14F-4D97-AF65-F5344CB8AC3E}">
        <p14:creationId xmlns:p14="http://schemas.microsoft.com/office/powerpoint/2010/main" val="3036399939"/>
      </p:ext>
    </p:extLst>
  </p:cSld>
  <p:clrMapOvr>
    <a:masterClrMapping/>
  </p:clrMapOvr>
</p:sld>
</file>

<file path=ppt/slides/slide3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角丸四角形 13"/>
          <p:cNvSpPr/>
          <p:nvPr/>
        </p:nvSpPr>
        <p:spPr>
          <a:xfrm>
            <a:off x="701874" y="2924944"/>
            <a:ext cx="900000" cy="198000"/>
          </a:xfrm>
          <a:prstGeom prst="roundRect">
            <a:avLst>
              <a:gd name="adj" fmla="val 3640"/>
            </a:avLst>
          </a:prstGeom>
          <a:solidFill>
            <a:srgbClr val="66FFFF">
              <a:alpha val="50000"/>
            </a:srgb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1" name="角丸四角形 10"/>
          <p:cNvSpPr/>
          <p:nvPr/>
        </p:nvSpPr>
        <p:spPr>
          <a:xfrm>
            <a:off x="8026788" y="1232776"/>
            <a:ext cx="828000" cy="180000"/>
          </a:xfrm>
          <a:prstGeom prst="roundRect">
            <a:avLst>
              <a:gd name="adj" fmla="val 3640"/>
            </a:avLst>
          </a:prstGeom>
          <a:solidFill>
            <a:srgbClr val="66FFFF">
              <a:alpha val="50000"/>
            </a:srgb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5" name="角丸四角形 14"/>
          <p:cNvSpPr/>
          <p:nvPr/>
        </p:nvSpPr>
        <p:spPr>
          <a:xfrm>
            <a:off x="7380312" y="1403193"/>
            <a:ext cx="612000" cy="180000"/>
          </a:xfrm>
          <a:prstGeom prst="roundRect">
            <a:avLst>
              <a:gd name="adj" fmla="val 3640"/>
            </a:avLst>
          </a:prstGeom>
          <a:solidFill>
            <a:srgbClr val="66FFFF">
              <a:alpha val="50000"/>
            </a:srgb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5" name="テキスト ボックス 4"/>
          <p:cNvSpPr txBox="1"/>
          <p:nvPr/>
        </p:nvSpPr>
        <p:spPr>
          <a:xfrm>
            <a:off x="0" y="476672"/>
            <a:ext cx="2411760" cy="32316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rPr>
              <a:t>①分野：　まちづくり</a:t>
            </a:r>
            <a:endParaRPr kumimoji="1" lang="en-US" altLang="ja-JP" sz="12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rPr>
              <a:t>②タイプ</a:t>
            </a:r>
            <a:endParaRPr kumimoji="1" lang="en-US" altLang="ja-JP" sz="12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rPr>
              <a:t>　</a:t>
            </a:r>
            <a:r>
              <a:rPr kumimoji="1" lang="ja-JP" altLang="en-US" sz="12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rPr>
              <a:t>　☑　政策イノベーション</a:t>
            </a:r>
            <a:endParaRPr kumimoji="1" lang="en-US" altLang="ja-JP" sz="12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rPr>
              <a:t>　</a:t>
            </a:r>
            <a:r>
              <a:rPr kumimoji="1" lang="ja-JP" altLang="en-US" sz="12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rPr>
              <a:t>　□　執行の刷新</a:t>
            </a:r>
            <a:endParaRPr kumimoji="1" lang="en-US" altLang="ja-JP" sz="12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rPr>
              <a:t>③改革スタイル</a:t>
            </a:r>
            <a:endParaRPr kumimoji="1" lang="en-US" altLang="ja-JP" sz="12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rPr>
              <a:t>　</a:t>
            </a:r>
            <a:r>
              <a:rPr kumimoji="1" lang="ja-JP" altLang="en-US" sz="12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rPr>
              <a:t>　□ 　投資・予算</a:t>
            </a:r>
            <a:endParaRPr kumimoji="1" lang="en-US" altLang="ja-JP" sz="12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rPr>
              <a:t>　　☑ 　条例・規則・運用ﾙｰﾙ</a:t>
            </a:r>
            <a:endParaRPr kumimoji="1" lang="en-US" altLang="ja-JP" sz="12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rPr>
              <a:t>　</a:t>
            </a:r>
            <a:r>
              <a:rPr kumimoji="1" lang="ja-JP" altLang="en-US" sz="12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rPr>
              <a:t>　□　組織・経営形態</a:t>
            </a:r>
            <a:endParaRPr kumimoji="1" lang="en-US" altLang="ja-JP" sz="12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rPr>
              <a:t>　</a:t>
            </a:r>
            <a:r>
              <a:rPr kumimoji="1" lang="ja-JP" altLang="en-US" sz="12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rPr>
              <a:t>　□　権限移譲</a:t>
            </a:r>
            <a:endParaRPr kumimoji="1" lang="en-US" altLang="ja-JP" sz="12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rPr>
              <a:t>④担当部局</a:t>
            </a:r>
            <a:endParaRPr kumimoji="1" lang="en-US" altLang="ja-JP" sz="12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rPr>
              <a:t>　　市　計画</a:t>
            </a:r>
            <a:r>
              <a:rPr kumimoji="1"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rPr>
              <a:t>調整局</a:t>
            </a:r>
            <a:endParaRPr kumimoji="1" lang="en-US" altLang="ja-JP"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rPr>
              <a:t>⑤時期</a:t>
            </a:r>
            <a:endParaRPr kumimoji="1" lang="en-US" altLang="ja-JP" sz="12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rPr>
              <a:t>　</a:t>
            </a:r>
            <a:r>
              <a:rPr kumimoji="1" lang="ja-JP" altLang="en-US" sz="12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rPr>
              <a:t>　</a:t>
            </a:r>
            <a:r>
              <a:rPr kumimoji="1" lang="en-US" altLang="ja-JP" sz="12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rPr>
              <a:t>2012</a:t>
            </a:r>
            <a:r>
              <a:rPr kumimoji="1" lang="ja-JP" altLang="en-US" sz="12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rPr>
              <a:t>年～</a:t>
            </a:r>
            <a:endParaRPr kumimoji="1"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endParaRPr>
          </a:p>
        </p:txBody>
      </p:sp>
      <p:graphicFrame>
        <p:nvGraphicFramePr>
          <p:cNvPr id="6" name="表 5"/>
          <p:cNvGraphicFramePr>
            <a:graphicFrameLocks noGrp="1"/>
          </p:cNvGraphicFramePr>
          <p:nvPr>
            <p:extLst>
              <p:ext uri="{D42A27DB-BD31-4B8C-83A1-F6EECF244321}">
                <p14:modId xmlns:p14="http://schemas.microsoft.com/office/powerpoint/2010/main" val="1102711410"/>
              </p:ext>
            </p:extLst>
          </p:nvPr>
        </p:nvGraphicFramePr>
        <p:xfrm>
          <a:off x="2303748" y="368660"/>
          <a:ext cx="6696744" cy="6012668"/>
        </p:xfrm>
        <a:graphic>
          <a:graphicData uri="http://schemas.openxmlformats.org/drawingml/2006/table">
            <a:tbl>
              <a:tblPr firstRow="1">
                <a:tableStyleId>{616DA210-FB5B-4158-B5E0-FEB733F419BA}</a:tableStyleId>
              </a:tblPr>
              <a:tblGrid>
                <a:gridCol w="1674186">
                  <a:extLst>
                    <a:ext uri="{9D8B030D-6E8A-4147-A177-3AD203B41FA5}">
                      <a16:colId xmlns:a16="http://schemas.microsoft.com/office/drawing/2014/main" val="20000"/>
                    </a:ext>
                  </a:extLst>
                </a:gridCol>
                <a:gridCol w="1674186">
                  <a:extLst>
                    <a:ext uri="{9D8B030D-6E8A-4147-A177-3AD203B41FA5}">
                      <a16:colId xmlns:a16="http://schemas.microsoft.com/office/drawing/2014/main" val="20001"/>
                    </a:ext>
                  </a:extLst>
                </a:gridCol>
                <a:gridCol w="1674186">
                  <a:extLst>
                    <a:ext uri="{9D8B030D-6E8A-4147-A177-3AD203B41FA5}">
                      <a16:colId xmlns:a16="http://schemas.microsoft.com/office/drawing/2014/main" val="20002"/>
                    </a:ext>
                  </a:extLst>
                </a:gridCol>
                <a:gridCol w="1674186">
                  <a:extLst>
                    <a:ext uri="{9D8B030D-6E8A-4147-A177-3AD203B41FA5}">
                      <a16:colId xmlns:a16="http://schemas.microsoft.com/office/drawing/2014/main" val="20003"/>
                    </a:ext>
                  </a:extLst>
                </a:gridCol>
              </a:tblGrid>
              <a:tr h="498091">
                <a:tc>
                  <a:txBody>
                    <a:bodyPr/>
                    <a:lstStyle/>
                    <a:p>
                      <a:pPr algn="ctr">
                        <a:lnSpc>
                          <a:spcPts val="1300"/>
                        </a:lnSpc>
                      </a:pPr>
                      <a:r>
                        <a:rPr kumimoji="1" lang="ja-JP" altLang="en-US" sz="1400" dirty="0" smtClean="0">
                          <a:solidFill>
                            <a:schemeClr val="bg1"/>
                          </a:solidFill>
                        </a:rPr>
                        <a:t>改革前の課題</a:t>
                      </a:r>
                      <a:endParaRPr kumimoji="1" lang="en-US" altLang="ja-JP" sz="1400" dirty="0" smtClean="0">
                        <a:solidFill>
                          <a:schemeClr val="bg1"/>
                        </a:solidFill>
                      </a:endParaRPr>
                    </a:p>
                    <a:p>
                      <a:pPr algn="ctr">
                        <a:lnSpc>
                          <a:spcPts val="1300"/>
                        </a:lnSpc>
                      </a:pPr>
                      <a:r>
                        <a:rPr kumimoji="1" lang="ja-JP" altLang="en-US" sz="1400" dirty="0" smtClean="0">
                          <a:solidFill>
                            <a:schemeClr val="bg1"/>
                          </a:solidFill>
                        </a:rPr>
                        <a:t>（</a:t>
                      </a:r>
                      <a:r>
                        <a:rPr kumimoji="1" lang="en-US" altLang="ja-JP" sz="1400" dirty="0" smtClean="0">
                          <a:solidFill>
                            <a:schemeClr val="bg1"/>
                          </a:solidFill>
                        </a:rPr>
                        <a:t>Why</a:t>
                      </a:r>
                      <a:r>
                        <a:rPr kumimoji="1" lang="ja-JP" altLang="en-US" sz="1400" dirty="0" smtClean="0">
                          <a:solidFill>
                            <a:schemeClr val="bg1"/>
                          </a:solidFill>
                        </a:rPr>
                        <a:t>）</a:t>
                      </a:r>
                      <a:endParaRPr kumimoji="1" lang="ja-JP" altLang="en-US" sz="1400" dirty="0">
                        <a:solidFill>
                          <a:schemeClr val="bg1"/>
                        </a:solidFill>
                      </a:endParaRPr>
                    </a:p>
                  </a:txBody>
                  <a:tcPr anchor="ctr">
                    <a:solidFill>
                      <a:srgbClr val="0070C0"/>
                    </a:solidFill>
                  </a:tcPr>
                </a:tc>
                <a:tc>
                  <a:txBody>
                    <a:bodyPr/>
                    <a:lstStyle/>
                    <a:p>
                      <a:pPr algn="ctr">
                        <a:lnSpc>
                          <a:spcPts val="1300"/>
                        </a:lnSpc>
                      </a:pPr>
                      <a:r>
                        <a:rPr kumimoji="1" lang="ja-JP" altLang="en-US" sz="1400" dirty="0" smtClean="0">
                          <a:solidFill>
                            <a:schemeClr val="bg1"/>
                          </a:solidFill>
                        </a:rPr>
                        <a:t>改革の方向性</a:t>
                      </a:r>
                      <a:endParaRPr kumimoji="1" lang="en-US" altLang="ja-JP" sz="1400" dirty="0" smtClean="0">
                        <a:solidFill>
                          <a:schemeClr val="bg1"/>
                        </a:solidFill>
                      </a:endParaRPr>
                    </a:p>
                    <a:p>
                      <a:pPr algn="ctr">
                        <a:lnSpc>
                          <a:spcPts val="1300"/>
                        </a:lnSpc>
                      </a:pPr>
                      <a:r>
                        <a:rPr kumimoji="1" lang="ja-JP" altLang="en-US" sz="1400" dirty="0" smtClean="0">
                          <a:solidFill>
                            <a:schemeClr val="bg1"/>
                          </a:solidFill>
                        </a:rPr>
                        <a:t>（</a:t>
                      </a:r>
                      <a:r>
                        <a:rPr kumimoji="1" lang="en-US" altLang="ja-JP" sz="1400" dirty="0" smtClean="0">
                          <a:solidFill>
                            <a:schemeClr val="bg1"/>
                          </a:solidFill>
                        </a:rPr>
                        <a:t>Vision)</a:t>
                      </a:r>
                      <a:endParaRPr kumimoji="1" lang="ja-JP" altLang="en-US" sz="1400" dirty="0">
                        <a:solidFill>
                          <a:schemeClr val="bg1"/>
                        </a:solidFill>
                      </a:endParaRPr>
                    </a:p>
                  </a:txBody>
                  <a:tcPr anchor="ctr">
                    <a:solidFill>
                      <a:srgbClr val="0070C0"/>
                    </a:solidFill>
                  </a:tcPr>
                </a:tc>
                <a:tc>
                  <a:txBody>
                    <a:bodyPr/>
                    <a:lstStyle/>
                    <a:p>
                      <a:pPr algn="ctr">
                        <a:lnSpc>
                          <a:spcPts val="1300"/>
                        </a:lnSpc>
                      </a:pPr>
                      <a:r>
                        <a:rPr kumimoji="1" lang="ja-JP" altLang="en-US" sz="1400" dirty="0" smtClean="0">
                          <a:solidFill>
                            <a:schemeClr val="bg1"/>
                          </a:solidFill>
                        </a:rPr>
                        <a:t>何をどう改革したか</a:t>
                      </a:r>
                      <a:endParaRPr kumimoji="1" lang="en-US" altLang="ja-JP" sz="1400" dirty="0" smtClean="0">
                        <a:solidFill>
                          <a:schemeClr val="bg1"/>
                        </a:solidFill>
                      </a:endParaRPr>
                    </a:p>
                    <a:p>
                      <a:pPr algn="ctr">
                        <a:lnSpc>
                          <a:spcPts val="1300"/>
                        </a:lnSpc>
                      </a:pPr>
                      <a:r>
                        <a:rPr kumimoji="1" lang="ja-JP" altLang="en-US" sz="1400" dirty="0" smtClean="0">
                          <a:solidFill>
                            <a:schemeClr val="bg1"/>
                          </a:solidFill>
                        </a:rPr>
                        <a:t>（</a:t>
                      </a:r>
                      <a:r>
                        <a:rPr kumimoji="1" lang="en-US" altLang="ja-JP" sz="1400" dirty="0" smtClean="0">
                          <a:solidFill>
                            <a:schemeClr val="bg1"/>
                          </a:solidFill>
                        </a:rPr>
                        <a:t>What</a:t>
                      </a:r>
                      <a:r>
                        <a:rPr kumimoji="1" lang="ja-JP" altLang="en-US" sz="1400" dirty="0" smtClean="0">
                          <a:solidFill>
                            <a:schemeClr val="bg1"/>
                          </a:solidFill>
                        </a:rPr>
                        <a:t>）</a:t>
                      </a:r>
                      <a:endParaRPr kumimoji="1" lang="ja-JP" altLang="en-US" sz="1400" dirty="0">
                        <a:solidFill>
                          <a:schemeClr val="bg1"/>
                        </a:solidFill>
                      </a:endParaRPr>
                    </a:p>
                  </a:txBody>
                  <a:tcPr marR="0" anchor="ctr">
                    <a:solidFill>
                      <a:srgbClr val="0070C0"/>
                    </a:solidFill>
                  </a:tcPr>
                </a:tc>
                <a:tc>
                  <a:txBody>
                    <a:bodyPr/>
                    <a:lstStyle/>
                    <a:p>
                      <a:pPr algn="ctr">
                        <a:lnSpc>
                          <a:spcPts val="1300"/>
                        </a:lnSpc>
                      </a:pPr>
                      <a:r>
                        <a:rPr kumimoji="1" lang="ja-JP" altLang="en-US" sz="1400" dirty="0" smtClean="0">
                          <a:solidFill>
                            <a:schemeClr val="bg1"/>
                          </a:solidFill>
                        </a:rPr>
                        <a:t>主な成果</a:t>
                      </a:r>
                      <a:endParaRPr kumimoji="1" lang="en-US" altLang="ja-JP" sz="1400" dirty="0" smtClean="0">
                        <a:solidFill>
                          <a:schemeClr val="bg1"/>
                        </a:solidFill>
                      </a:endParaRPr>
                    </a:p>
                    <a:p>
                      <a:pPr algn="ctr">
                        <a:lnSpc>
                          <a:spcPts val="1300"/>
                        </a:lnSpc>
                      </a:pPr>
                      <a:r>
                        <a:rPr kumimoji="1" lang="ja-JP" altLang="en-US" sz="1400" dirty="0" smtClean="0">
                          <a:solidFill>
                            <a:schemeClr val="bg1"/>
                          </a:solidFill>
                        </a:rPr>
                        <a:t>（</a:t>
                      </a:r>
                      <a:r>
                        <a:rPr kumimoji="1" lang="en-US" altLang="ja-JP" sz="1400" dirty="0" smtClean="0">
                          <a:solidFill>
                            <a:schemeClr val="bg1"/>
                          </a:solidFill>
                        </a:rPr>
                        <a:t>Outcome</a:t>
                      </a:r>
                      <a:r>
                        <a:rPr kumimoji="1" lang="ja-JP" altLang="en-US" sz="1400" dirty="0" smtClean="0">
                          <a:solidFill>
                            <a:schemeClr val="bg1"/>
                          </a:solidFill>
                        </a:rPr>
                        <a:t>）</a:t>
                      </a:r>
                      <a:endParaRPr kumimoji="1" lang="ja-JP" altLang="en-US" sz="1400" dirty="0">
                        <a:solidFill>
                          <a:schemeClr val="bg1"/>
                        </a:solidFill>
                      </a:endParaRPr>
                    </a:p>
                  </a:txBody>
                  <a:tcPr anchor="ctr">
                    <a:solidFill>
                      <a:srgbClr val="0070C0"/>
                    </a:solidFill>
                  </a:tcPr>
                </a:tc>
                <a:extLst>
                  <a:ext uri="{0D108BD9-81ED-4DB2-BD59-A6C34878D82A}">
                    <a16:rowId xmlns:a16="http://schemas.microsoft.com/office/drawing/2014/main" val="10000"/>
                  </a:ext>
                </a:extLst>
              </a:tr>
              <a:tr h="5514577">
                <a:tc>
                  <a:txBody>
                    <a:bodyPr/>
                    <a:lstStyle/>
                    <a:p>
                      <a:pPr marL="0" marR="0" indent="0" algn="l" defTabSz="914400" rtl="0" eaLnBrk="1" fontAlgn="auto" latinLnBrk="0" hangingPunct="1">
                        <a:lnSpc>
                          <a:spcPts val="1300"/>
                        </a:lnSpc>
                        <a:spcBef>
                          <a:spcPts val="0"/>
                        </a:spcBef>
                        <a:spcAft>
                          <a:spcPts val="0"/>
                        </a:spcAft>
                        <a:buClrTx/>
                        <a:buSzTx/>
                        <a:buFontTx/>
                        <a:buNone/>
                        <a:tabLst/>
                        <a:defRPr/>
                      </a:pPr>
                      <a:r>
                        <a:rPr kumimoji="1" lang="ja-JP" altLang="en-US" sz="1200" u="none" dirty="0" smtClean="0"/>
                        <a:t>・大阪駅周辺地区や中之島地区、御堂筋沿道の隣接街区では、土地の高度利用を伴った都市開発が活発に展開されている。</a:t>
                      </a:r>
                      <a:endParaRPr kumimoji="1" lang="en-US" altLang="ja-JP" sz="1200" u="none" dirty="0" smtClean="0"/>
                    </a:p>
                    <a:p>
                      <a:pPr algn="l">
                        <a:lnSpc>
                          <a:spcPts val="1300"/>
                        </a:lnSpc>
                      </a:pPr>
                      <a:r>
                        <a:rPr kumimoji="1" lang="ja-JP" altLang="en-US" sz="1200" u="none" dirty="0" smtClean="0"/>
                        <a:t>・この中で、ビルの高規格化や多様化に対応しづらい形態規制（建築物高さ制限</a:t>
                      </a:r>
                      <a:r>
                        <a:rPr kumimoji="1" lang="en-US" altLang="ja-JP" sz="1200" u="none" dirty="0" smtClean="0"/>
                        <a:t>60</a:t>
                      </a:r>
                      <a:r>
                        <a:rPr kumimoji="1" lang="ja-JP" altLang="en-US" sz="1200" u="none" dirty="0" smtClean="0"/>
                        <a:t>ｍなど）が行われていた御堂筋沿道では建替えが進まず、周辺地域と比べ相対的な地位が一層低下していた。</a:t>
                      </a:r>
                      <a:endParaRPr kumimoji="1" lang="en-US" altLang="ja-JP" sz="1200" u="none" dirty="0" smtClean="0"/>
                    </a:p>
                    <a:p>
                      <a:pPr algn="l">
                        <a:lnSpc>
                          <a:spcPts val="1300"/>
                        </a:lnSpc>
                      </a:pPr>
                      <a:r>
                        <a:rPr kumimoji="1" lang="ja-JP" altLang="en-US" sz="1200" u="none" dirty="0" smtClean="0"/>
                        <a:t>・キタとミナミを結ぶ大阪都心の中央に位置しながら、そのポテンシャルが充分に発揮されていない状況であり、エリアの再構築に向けた早急な対応が必要となっていた。</a:t>
                      </a:r>
                      <a:endParaRPr kumimoji="1" lang="en-US" altLang="ja-JP" sz="1200" u="none" dirty="0" smtClean="0"/>
                    </a:p>
                    <a:p>
                      <a:pPr algn="l">
                        <a:lnSpc>
                          <a:spcPts val="1300"/>
                        </a:lnSpc>
                      </a:pPr>
                      <a:endParaRPr kumimoji="1" lang="ja-JP" altLang="en-US" sz="1200" u="sng" dirty="0" smtClean="0"/>
                    </a:p>
                    <a:p>
                      <a:pPr algn="l">
                        <a:lnSpc>
                          <a:spcPts val="1300"/>
                        </a:lnSpc>
                      </a:pPr>
                      <a:endParaRPr kumimoji="1" lang="ja-JP" altLang="en-US" sz="1200" strike="noStrike" baseline="0" dirty="0">
                        <a:solidFill>
                          <a:schemeClr val="tx1"/>
                        </a:solidFill>
                      </a:endParaRPr>
                    </a:p>
                  </a:txBody>
                  <a:tcPr/>
                </a:tc>
                <a:tc>
                  <a:txBody>
                    <a:bodyPr/>
                    <a:lstStyle/>
                    <a:p>
                      <a:pPr algn="l">
                        <a:lnSpc>
                          <a:spcPts val="1300"/>
                        </a:lnSpc>
                      </a:pPr>
                      <a:r>
                        <a:rPr kumimoji="1" lang="ja-JP" altLang="en-US" sz="1200" u="none" dirty="0" smtClean="0"/>
                        <a:t>・</a:t>
                      </a:r>
                      <a:r>
                        <a:rPr kumimoji="1" lang="en-US" altLang="ja-JP" sz="1200" u="none" dirty="0" smtClean="0"/>
                        <a:t>2012</a:t>
                      </a:r>
                      <a:r>
                        <a:rPr kumimoji="1" lang="ja-JP" altLang="en-US" sz="1200" u="none" dirty="0" smtClean="0"/>
                        <a:t>年度に大阪市都市計画審議会に専門部会を設置。</a:t>
                      </a:r>
                      <a:endParaRPr kumimoji="1" lang="en-US" altLang="ja-JP" sz="1200" u="none" dirty="0" smtClean="0"/>
                    </a:p>
                    <a:p>
                      <a:pPr algn="l">
                        <a:lnSpc>
                          <a:spcPts val="1300"/>
                        </a:lnSpc>
                      </a:pPr>
                      <a:endParaRPr kumimoji="1" lang="en-US" altLang="ja-JP" sz="1200" u="none" dirty="0" smtClean="0"/>
                    </a:p>
                    <a:p>
                      <a:pPr algn="l">
                        <a:lnSpc>
                          <a:spcPts val="1300"/>
                        </a:lnSpc>
                      </a:pPr>
                      <a:r>
                        <a:rPr kumimoji="1" lang="ja-JP" altLang="en-US" sz="1200" u="none" dirty="0" smtClean="0"/>
                        <a:t>・御堂筋エリアのビジョン及びゾーン毎の特性をふまえた将来像や規制緩和を含む誘導方策の方向性等を策定。（</a:t>
                      </a:r>
                      <a:r>
                        <a:rPr kumimoji="1" lang="en-US" altLang="ja-JP" sz="1200" u="none" dirty="0" smtClean="0"/>
                        <a:t>2013.3</a:t>
                      </a:r>
                      <a:r>
                        <a:rPr kumimoji="1" lang="ja-JP" altLang="en-US" sz="1200" u="none" dirty="0" smtClean="0"/>
                        <a:t>）。</a:t>
                      </a:r>
                      <a:endParaRPr kumimoji="1" lang="en-US" altLang="ja-JP" sz="1200" u="none" dirty="0" smtClean="0"/>
                    </a:p>
                    <a:p>
                      <a:pPr algn="l">
                        <a:lnSpc>
                          <a:spcPts val="1300"/>
                        </a:lnSpc>
                      </a:pPr>
                      <a:r>
                        <a:rPr kumimoji="1" lang="en-US" altLang="ja-JP" sz="1200" u="none" baseline="0" dirty="0" smtClean="0"/>
                        <a:t>- </a:t>
                      </a:r>
                      <a:r>
                        <a:rPr kumimoji="1" lang="ja-JP" altLang="en-US" sz="1200" u="none" dirty="0" smtClean="0"/>
                        <a:t>御堂筋エリアのビジョン</a:t>
                      </a:r>
                      <a:endParaRPr kumimoji="1" lang="en-US" altLang="ja-JP" sz="1200" u="none" dirty="0" smtClean="0"/>
                    </a:p>
                    <a:p>
                      <a:pPr algn="l">
                        <a:lnSpc>
                          <a:spcPts val="1300"/>
                        </a:lnSpc>
                      </a:pPr>
                      <a:r>
                        <a:rPr kumimoji="1" lang="ja-JP" altLang="en-US" sz="1200" u="none" dirty="0" smtClean="0"/>
                        <a:t>「大阪の伝統と革新がうみだす世界的ブランド・ストリート　歩いて楽しめ、</a:t>
                      </a:r>
                      <a:r>
                        <a:rPr kumimoji="1" lang="en-US" altLang="ja-JP" sz="1200" u="none" dirty="0" smtClean="0"/>
                        <a:t>24</a:t>
                      </a:r>
                      <a:r>
                        <a:rPr kumimoji="1" lang="ja-JP" altLang="en-US" sz="1200" u="none" dirty="0" smtClean="0"/>
                        <a:t>時間稼働する多機能エリアへ」</a:t>
                      </a:r>
                      <a:endParaRPr kumimoji="1" lang="en-US" altLang="ja-JP" sz="1200" u="none" dirty="0" smtClean="0"/>
                    </a:p>
                    <a:p>
                      <a:pPr algn="l">
                        <a:lnSpc>
                          <a:spcPts val="1300"/>
                        </a:lnSpc>
                      </a:pPr>
                      <a:r>
                        <a:rPr kumimoji="1" lang="en-US" altLang="ja-JP" sz="1200" u="none" dirty="0" smtClean="0"/>
                        <a:t>-</a:t>
                      </a:r>
                      <a:r>
                        <a:rPr kumimoji="1" lang="en-US" altLang="ja-JP" sz="1200" u="none" baseline="0" dirty="0" smtClean="0"/>
                        <a:t> </a:t>
                      </a:r>
                      <a:r>
                        <a:rPr kumimoji="1" lang="ja-JP" altLang="en-US" sz="1200" u="none" dirty="0" smtClean="0"/>
                        <a:t>ゾーン毎の将来像</a:t>
                      </a:r>
                      <a:endParaRPr kumimoji="1" lang="en-US" altLang="ja-JP" sz="1200" u="none" dirty="0" smtClean="0"/>
                    </a:p>
                    <a:p>
                      <a:pPr algn="l">
                        <a:lnSpc>
                          <a:spcPts val="1300"/>
                        </a:lnSpc>
                      </a:pPr>
                      <a:r>
                        <a:rPr kumimoji="1" lang="en-US" altLang="ja-JP" sz="1200" u="none" dirty="0" smtClean="0"/>
                        <a:t>【</a:t>
                      </a:r>
                      <a:r>
                        <a:rPr kumimoji="1" lang="ja-JP" altLang="en-US" sz="1200" u="none" dirty="0" smtClean="0"/>
                        <a:t>淀屋橋～本町間の沿道</a:t>
                      </a:r>
                      <a:r>
                        <a:rPr kumimoji="1" lang="en-US" altLang="ja-JP" sz="1200" u="none" dirty="0" smtClean="0"/>
                        <a:t>】</a:t>
                      </a:r>
                    </a:p>
                    <a:p>
                      <a:pPr algn="l">
                        <a:lnSpc>
                          <a:spcPts val="1300"/>
                        </a:lnSpc>
                      </a:pPr>
                      <a:r>
                        <a:rPr kumimoji="1" lang="ja-JP" altLang="en-US" sz="1200" u="none" dirty="0" smtClean="0"/>
                        <a:t>「上質なにぎわいと風格あるビジネス地区」</a:t>
                      </a:r>
                      <a:endParaRPr kumimoji="1" lang="en-US" altLang="ja-JP" sz="1200" u="none" dirty="0" smtClean="0"/>
                    </a:p>
                    <a:p>
                      <a:pPr algn="l">
                        <a:lnSpc>
                          <a:spcPts val="1300"/>
                        </a:lnSpc>
                      </a:pPr>
                      <a:r>
                        <a:rPr kumimoji="1" lang="en-US" altLang="ja-JP" sz="1200" u="none" dirty="0" smtClean="0"/>
                        <a:t>【</a:t>
                      </a:r>
                      <a:r>
                        <a:rPr kumimoji="1" lang="ja-JP" altLang="en-US" sz="1200" u="none" dirty="0" smtClean="0"/>
                        <a:t>本町～長堀間の沿道</a:t>
                      </a:r>
                      <a:r>
                        <a:rPr kumimoji="1" lang="en-US" altLang="ja-JP" sz="1200" u="none" dirty="0" smtClean="0"/>
                        <a:t>】</a:t>
                      </a:r>
                    </a:p>
                    <a:p>
                      <a:pPr algn="l">
                        <a:lnSpc>
                          <a:spcPts val="1300"/>
                        </a:lnSpc>
                      </a:pPr>
                      <a:r>
                        <a:rPr kumimoji="1" lang="ja-JP" altLang="en-US" sz="1200" u="none" dirty="0" smtClean="0"/>
                        <a:t>「特別な時間を愉しむことができる落ち着きある複合地区」</a:t>
                      </a:r>
                    </a:p>
                    <a:p>
                      <a:pPr algn="l">
                        <a:lnSpc>
                          <a:spcPts val="1300"/>
                        </a:lnSpc>
                      </a:pPr>
                      <a:endParaRPr kumimoji="1" lang="en-US" altLang="ja-JP" sz="1200" dirty="0" smtClean="0">
                        <a:solidFill>
                          <a:schemeClr val="tx1"/>
                        </a:solidFill>
                      </a:endParaRPr>
                    </a:p>
                  </a:txBody>
                  <a:tcPr/>
                </a:tc>
                <a:tc>
                  <a:txBody>
                    <a:bodyPr/>
                    <a:lstStyle/>
                    <a:p>
                      <a:pPr marL="0" marR="0" indent="0" algn="l" defTabSz="914400" rtl="0" eaLnBrk="1" fontAlgn="auto" latinLnBrk="0" hangingPunct="1">
                        <a:lnSpc>
                          <a:spcPts val="1300"/>
                        </a:lnSpc>
                        <a:spcBef>
                          <a:spcPts val="0"/>
                        </a:spcBef>
                        <a:spcAft>
                          <a:spcPts val="0"/>
                        </a:spcAft>
                        <a:buClrTx/>
                        <a:buSzTx/>
                        <a:buFontTx/>
                        <a:buNone/>
                        <a:tabLst/>
                        <a:defRPr/>
                      </a:pPr>
                      <a:r>
                        <a:rPr kumimoji="1" lang="ja-JP" altLang="en-US" sz="1200" u="none" strike="noStrike" baseline="0" dirty="0" smtClean="0"/>
                        <a:t>・新しい御堂筋のルールである地区計画及び御堂筋デザインガイドラインを策定（</a:t>
                      </a:r>
                      <a:r>
                        <a:rPr kumimoji="1" lang="en-US" altLang="ja-JP" sz="1200" u="none" strike="noStrike" baseline="0" dirty="0" smtClean="0"/>
                        <a:t>2014.1</a:t>
                      </a:r>
                      <a:r>
                        <a:rPr kumimoji="1" lang="ja-JP" altLang="en-US" sz="1200" u="none" strike="noStrike" baseline="0" dirty="0" smtClean="0"/>
                        <a:t>）。</a:t>
                      </a:r>
                      <a:endParaRPr kumimoji="1" lang="en-US" altLang="ja-JP" sz="1200" u="none" strike="noStrike" baseline="0" dirty="0" smtClean="0"/>
                    </a:p>
                    <a:p>
                      <a:pPr marL="0" marR="0" indent="0" algn="l" defTabSz="914400" rtl="0" eaLnBrk="1" fontAlgn="auto" latinLnBrk="0" hangingPunct="1">
                        <a:lnSpc>
                          <a:spcPts val="1300"/>
                        </a:lnSpc>
                        <a:spcBef>
                          <a:spcPts val="0"/>
                        </a:spcBef>
                        <a:spcAft>
                          <a:spcPts val="0"/>
                        </a:spcAft>
                        <a:buClrTx/>
                        <a:buSzTx/>
                        <a:buFontTx/>
                        <a:buNone/>
                        <a:tabLst/>
                        <a:defRPr/>
                      </a:pPr>
                      <a:r>
                        <a:rPr kumimoji="1" lang="en-US" altLang="ja-JP" sz="1200" u="none" strike="noStrike" baseline="0" dirty="0" smtClean="0"/>
                        <a:t>‐ </a:t>
                      </a:r>
                      <a:r>
                        <a:rPr kumimoji="1" lang="ja-JP" altLang="en-US" sz="1200" u="none" strike="noStrike" baseline="0" dirty="0" smtClean="0"/>
                        <a:t>淀屋橋から中央大通　間；高さ制限等の形態制限の緩和（</a:t>
                      </a:r>
                      <a:r>
                        <a:rPr kumimoji="1" lang="en-US" altLang="ja-JP" sz="1200" u="none" strike="noStrike" baseline="0" dirty="0" smtClean="0"/>
                        <a:t>100m</a:t>
                      </a:r>
                      <a:r>
                        <a:rPr kumimoji="1" lang="ja-JP" altLang="en-US" sz="1200" u="none" strike="noStrike" baseline="0" dirty="0" smtClean="0"/>
                        <a:t>超の建築物の建設可能に）</a:t>
                      </a:r>
                      <a:endParaRPr kumimoji="1" lang="en-US" altLang="ja-JP" sz="1200" u="none" strike="noStrike" baseline="0" dirty="0" smtClean="0"/>
                    </a:p>
                    <a:p>
                      <a:pPr marL="0" marR="0" indent="0" algn="l" defTabSz="914400" rtl="0" eaLnBrk="1" fontAlgn="auto" latinLnBrk="0" hangingPunct="1">
                        <a:lnSpc>
                          <a:spcPts val="1300"/>
                        </a:lnSpc>
                        <a:spcBef>
                          <a:spcPts val="0"/>
                        </a:spcBef>
                        <a:spcAft>
                          <a:spcPts val="0"/>
                        </a:spcAft>
                        <a:buClrTx/>
                        <a:buSzTx/>
                        <a:buFontTx/>
                        <a:buNone/>
                        <a:tabLst/>
                        <a:defRPr/>
                      </a:pPr>
                      <a:r>
                        <a:rPr lang="en-US" altLang="ja-JP" sz="1200" dirty="0" smtClean="0"/>
                        <a:t>- </a:t>
                      </a:r>
                      <a:r>
                        <a:rPr kumimoji="1" lang="ja-JP" altLang="en-US" sz="1200" u="none" strike="noStrike" baseline="0" dirty="0" smtClean="0"/>
                        <a:t>中央大通から長堀　間；建築物の高層部において賃貸レジデンスの誘導が可能に</a:t>
                      </a:r>
                      <a:endParaRPr kumimoji="1" lang="en-US" altLang="ja-JP" sz="1200" u="none" strike="noStrike" baseline="0" dirty="0" smtClean="0"/>
                    </a:p>
                    <a:p>
                      <a:pPr marL="0" marR="0" indent="0" algn="l" defTabSz="914400" rtl="0" eaLnBrk="1" fontAlgn="auto" latinLnBrk="0" hangingPunct="1">
                        <a:lnSpc>
                          <a:spcPts val="1300"/>
                        </a:lnSpc>
                        <a:spcBef>
                          <a:spcPts val="0"/>
                        </a:spcBef>
                        <a:spcAft>
                          <a:spcPts val="0"/>
                        </a:spcAft>
                        <a:buClrTx/>
                        <a:buSzTx/>
                        <a:buFontTx/>
                        <a:buNone/>
                        <a:tabLst/>
                        <a:defRPr/>
                      </a:pPr>
                      <a:r>
                        <a:rPr kumimoji="1" lang="en-US" altLang="ja-JP" sz="1200" u="none" strike="noStrike" baseline="0" dirty="0" smtClean="0"/>
                        <a:t>- </a:t>
                      </a:r>
                      <a:r>
                        <a:rPr kumimoji="1" lang="ja-JP" altLang="en-US" sz="1200" u="none" strike="noStrike" baseline="0" dirty="0" smtClean="0"/>
                        <a:t>建物低層部でのにぎわいづくりをはじめ、貢献内容に応じた容積率の緩和</a:t>
                      </a:r>
                      <a:endParaRPr kumimoji="1" lang="en-US" altLang="ja-JP" sz="1200" u="none" strike="noStrike" baseline="0" dirty="0" smtClean="0"/>
                    </a:p>
                    <a:p>
                      <a:pPr marL="0" marR="0" indent="0" algn="l" defTabSz="914400" rtl="0" eaLnBrk="1" fontAlgn="auto" latinLnBrk="0" hangingPunct="1">
                        <a:lnSpc>
                          <a:spcPts val="1300"/>
                        </a:lnSpc>
                        <a:spcBef>
                          <a:spcPts val="0"/>
                        </a:spcBef>
                        <a:spcAft>
                          <a:spcPts val="0"/>
                        </a:spcAft>
                        <a:buClrTx/>
                        <a:buSzTx/>
                        <a:buFontTx/>
                        <a:buNone/>
                        <a:tabLst/>
                        <a:defRPr/>
                      </a:pPr>
                      <a:r>
                        <a:rPr kumimoji="1" lang="en-US" altLang="ja-JP" sz="1200" u="none" strike="noStrike" baseline="0" dirty="0" smtClean="0">
                          <a:solidFill>
                            <a:schemeClr val="tx1"/>
                          </a:solidFill>
                        </a:rPr>
                        <a:t>-</a:t>
                      </a:r>
                      <a:r>
                        <a:rPr kumimoji="1" lang="ja-JP" altLang="en-US" sz="1200" u="none" strike="noStrike" baseline="0" dirty="0" smtClean="0">
                          <a:solidFill>
                            <a:schemeClr val="tx1"/>
                          </a:solidFill>
                        </a:rPr>
                        <a:t>御堂筋らしい落ち着きのある色彩や素材による質の高い外観を誘導</a:t>
                      </a:r>
                      <a:endParaRPr kumimoji="1" lang="en-US" altLang="ja-JP" sz="1200" u="none" strike="noStrike" baseline="0" dirty="0" smtClean="0">
                        <a:solidFill>
                          <a:schemeClr val="tx1"/>
                        </a:solidFill>
                      </a:endParaRPr>
                    </a:p>
                    <a:p>
                      <a:pPr marL="0" marR="0" indent="0" algn="l" defTabSz="914400" rtl="0" eaLnBrk="1" fontAlgn="auto" latinLnBrk="0" hangingPunct="1">
                        <a:lnSpc>
                          <a:spcPts val="1300"/>
                        </a:lnSpc>
                        <a:spcBef>
                          <a:spcPts val="0"/>
                        </a:spcBef>
                        <a:spcAft>
                          <a:spcPts val="0"/>
                        </a:spcAft>
                        <a:buClrTx/>
                        <a:buSzTx/>
                        <a:buFontTx/>
                        <a:buNone/>
                        <a:tabLst/>
                        <a:defRPr/>
                      </a:pPr>
                      <a:r>
                        <a:rPr kumimoji="1" lang="en-US" altLang="ja-JP" sz="1200" u="none" strike="noStrike" baseline="0" dirty="0" smtClean="0">
                          <a:solidFill>
                            <a:schemeClr val="tx1"/>
                          </a:solidFill>
                        </a:rPr>
                        <a:t>-</a:t>
                      </a:r>
                      <a:r>
                        <a:rPr kumimoji="1" lang="ja-JP" altLang="en-US" sz="1200" u="none" strike="noStrike" baseline="0" dirty="0" smtClean="0">
                          <a:solidFill>
                            <a:schemeClr val="tx1"/>
                          </a:solidFill>
                        </a:rPr>
                        <a:t>建物の低層部への店舗等の積極誘導</a:t>
                      </a:r>
                      <a:endParaRPr kumimoji="1" lang="en-US" altLang="ja-JP" sz="1200" u="none" strike="noStrike" baseline="0" dirty="0" smtClean="0">
                        <a:solidFill>
                          <a:schemeClr val="tx1"/>
                        </a:solidFill>
                      </a:endParaRPr>
                    </a:p>
                    <a:p>
                      <a:pPr marL="0" marR="0" indent="0" algn="l" defTabSz="914400" rtl="0" eaLnBrk="1" fontAlgn="auto" latinLnBrk="0" hangingPunct="1">
                        <a:lnSpc>
                          <a:spcPts val="1300"/>
                        </a:lnSpc>
                        <a:spcBef>
                          <a:spcPts val="0"/>
                        </a:spcBef>
                        <a:spcAft>
                          <a:spcPts val="0"/>
                        </a:spcAft>
                        <a:buClrTx/>
                        <a:buSzTx/>
                        <a:buFontTx/>
                        <a:buNone/>
                        <a:tabLst/>
                        <a:defRPr/>
                      </a:pPr>
                      <a:r>
                        <a:rPr kumimoji="1" lang="ja-JP" altLang="en-US" sz="1200" u="none" strike="noStrike" baseline="0" dirty="0" smtClean="0"/>
                        <a:t>・民間主体によるセットバック部分等でのにぎわい創造実証事業の実施（</a:t>
                      </a:r>
                      <a:r>
                        <a:rPr kumimoji="1" lang="en-US" altLang="ja-JP" sz="1200" u="none" strike="noStrike" baseline="0" dirty="0" smtClean="0"/>
                        <a:t>2013</a:t>
                      </a:r>
                      <a:r>
                        <a:rPr kumimoji="1" lang="ja-JP" altLang="en-US" sz="1200" u="none" strike="noStrike" baseline="0" dirty="0" smtClean="0"/>
                        <a:t>年度）と利活用に関する官民のルールづくり（</a:t>
                      </a:r>
                      <a:r>
                        <a:rPr kumimoji="1" lang="en-US" altLang="ja-JP" sz="1200" u="none" strike="noStrike" baseline="0" dirty="0" smtClean="0"/>
                        <a:t>2014.7)</a:t>
                      </a:r>
                    </a:p>
                    <a:p>
                      <a:pPr marL="0" marR="0" indent="0" algn="l" defTabSz="914400" rtl="0" eaLnBrk="1" fontAlgn="auto" latinLnBrk="0" hangingPunct="1">
                        <a:lnSpc>
                          <a:spcPts val="1300"/>
                        </a:lnSpc>
                        <a:spcBef>
                          <a:spcPts val="0"/>
                        </a:spcBef>
                        <a:spcAft>
                          <a:spcPts val="0"/>
                        </a:spcAft>
                        <a:buClrTx/>
                        <a:buSzTx/>
                        <a:buFontTx/>
                        <a:buNone/>
                        <a:tabLst/>
                        <a:defRPr/>
                      </a:pPr>
                      <a:r>
                        <a:rPr kumimoji="1" lang="ja-JP" altLang="en-US" sz="1200" u="none" strike="noStrike" baseline="0" dirty="0" smtClean="0"/>
                        <a:t>・既存ビル等を対象としたにぎわい空間創出補助制度の確立（</a:t>
                      </a:r>
                      <a:r>
                        <a:rPr kumimoji="1" lang="en-US" altLang="ja-JP" sz="1200" u="none" strike="noStrike" baseline="0" dirty="0" smtClean="0"/>
                        <a:t>2014.7</a:t>
                      </a:r>
                      <a:r>
                        <a:rPr kumimoji="1" lang="ja-JP" altLang="en-US" sz="1200" u="none" strike="noStrike" baseline="0" dirty="0" smtClean="0"/>
                        <a:t>）</a:t>
                      </a:r>
                      <a:endParaRPr kumimoji="1" lang="en-US" altLang="ja-JP" sz="1200" u="none" strike="noStrike" baseline="0" dirty="0" smtClean="0"/>
                    </a:p>
                    <a:p>
                      <a:pPr marL="0" marR="0" indent="0" algn="l" defTabSz="914400" rtl="0" eaLnBrk="1" fontAlgn="auto" latinLnBrk="0" hangingPunct="1">
                        <a:lnSpc>
                          <a:spcPts val="1300"/>
                        </a:lnSpc>
                        <a:spcBef>
                          <a:spcPts val="0"/>
                        </a:spcBef>
                        <a:spcAft>
                          <a:spcPts val="0"/>
                        </a:spcAft>
                        <a:buClrTx/>
                        <a:buSzTx/>
                        <a:buFontTx/>
                        <a:buNone/>
                        <a:tabLst/>
                        <a:defRPr/>
                      </a:pPr>
                      <a:endParaRPr kumimoji="1" lang="en-US" altLang="ja-JP" sz="1200" u="none" strike="noStrike" baseline="0" dirty="0" smtClean="0"/>
                    </a:p>
                    <a:p>
                      <a:pPr marL="0" marR="0" indent="0" algn="l" defTabSz="914400" rtl="0" eaLnBrk="1" fontAlgn="auto" latinLnBrk="0" hangingPunct="1">
                        <a:lnSpc>
                          <a:spcPts val="1300"/>
                        </a:lnSpc>
                        <a:spcBef>
                          <a:spcPts val="0"/>
                        </a:spcBef>
                        <a:spcAft>
                          <a:spcPts val="0"/>
                        </a:spcAft>
                        <a:buClrTx/>
                        <a:buSzTx/>
                        <a:buFontTx/>
                        <a:buNone/>
                        <a:tabLst/>
                        <a:defRPr/>
                      </a:pPr>
                      <a:r>
                        <a:rPr kumimoji="1" lang="ja-JP" altLang="en-US" sz="1200" u="none" strike="noStrike" baseline="0" dirty="0" smtClean="0"/>
                        <a:t>（別紙参照）</a:t>
                      </a:r>
                      <a:endParaRPr kumimoji="1" lang="en-US" altLang="ja-JP" sz="1200" u="none" strike="noStrike" baseline="0" dirty="0" smtClean="0">
                        <a:solidFill>
                          <a:schemeClr val="tx1"/>
                        </a:solidFill>
                      </a:endParaRPr>
                    </a:p>
                  </a:txBody>
                  <a:tcPr marR="36000"/>
                </a:tc>
                <a:tc>
                  <a:txBody>
                    <a:bodyPr/>
                    <a:lstStyle/>
                    <a:p>
                      <a:pPr marL="0" marR="0" indent="0" algn="l" defTabSz="914400" rtl="0" eaLnBrk="1" fontAlgn="auto" latinLnBrk="0" hangingPunct="1">
                        <a:lnSpc>
                          <a:spcPts val="1300"/>
                        </a:lnSpc>
                        <a:spcBef>
                          <a:spcPts val="0"/>
                        </a:spcBef>
                        <a:spcAft>
                          <a:spcPts val="0"/>
                        </a:spcAft>
                        <a:buClrTx/>
                        <a:buSzTx/>
                        <a:buFontTx/>
                        <a:buNone/>
                        <a:tabLst/>
                        <a:defRPr/>
                      </a:pPr>
                      <a:r>
                        <a:rPr kumimoji="1" lang="ja-JP" altLang="en-US" sz="1200" u="none" dirty="0" smtClean="0">
                          <a:solidFill>
                            <a:schemeClr val="tx1"/>
                          </a:solidFill>
                        </a:rPr>
                        <a:t>・</a:t>
                      </a:r>
                      <a:r>
                        <a:rPr kumimoji="1" lang="en-US" altLang="ja-JP" sz="1200" u="none" dirty="0" smtClean="0">
                          <a:solidFill>
                            <a:schemeClr val="tx1"/>
                          </a:solidFill>
                        </a:rPr>
                        <a:t>2014</a:t>
                      </a:r>
                      <a:r>
                        <a:rPr kumimoji="1" lang="ja-JP" altLang="en-US" sz="1200" u="none" dirty="0" smtClean="0">
                          <a:solidFill>
                            <a:schemeClr val="tx1"/>
                          </a:solidFill>
                        </a:rPr>
                        <a:t>年の地区計画の変更以降、これまで御堂筋沿道</a:t>
                      </a:r>
                      <a:r>
                        <a:rPr kumimoji="1" lang="ja-JP" altLang="en-US" sz="1200" u="none" strike="noStrike" dirty="0" smtClean="0">
                          <a:solidFill>
                            <a:schemeClr val="tx1"/>
                          </a:solidFill>
                        </a:rPr>
                        <a:t>建築物１５</a:t>
                      </a:r>
                      <a:r>
                        <a:rPr kumimoji="1" lang="ja-JP" altLang="en-US" sz="1200" u="none" dirty="0" smtClean="0">
                          <a:solidFill>
                            <a:schemeClr val="tx1"/>
                          </a:solidFill>
                        </a:rPr>
                        <a:t>件の建替え</a:t>
                      </a:r>
                      <a:r>
                        <a:rPr kumimoji="1" lang="ja-JP" altLang="en-US" sz="1200" u="none" strike="noStrike" dirty="0" smtClean="0">
                          <a:solidFill>
                            <a:schemeClr val="tx1"/>
                          </a:solidFill>
                        </a:rPr>
                        <a:t>による</a:t>
                      </a:r>
                      <a:r>
                        <a:rPr kumimoji="1" lang="ja-JP" altLang="en-US" sz="1200" u="none" dirty="0" smtClean="0">
                          <a:solidFill>
                            <a:schemeClr val="tx1"/>
                          </a:solidFill>
                        </a:rPr>
                        <a:t>にぎわいづくりの誘導</a:t>
                      </a:r>
                      <a:endParaRPr kumimoji="1" lang="en-US" altLang="ja-JP" sz="1200" u="none" dirty="0" smtClean="0">
                        <a:solidFill>
                          <a:schemeClr val="tx1"/>
                        </a:solidFill>
                      </a:endParaRPr>
                    </a:p>
                    <a:p>
                      <a:pPr marL="0" marR="0" indent="0" algn="l" defTabSz="914400" rtl="0" eaLnBrk="1" fontAlgn="auto" latinLnBrk="0" hangingPunct="1">
                        <a:lnSpc>
                          <a:spcPts val="1300"/>
                        </a:lnSpc>
                        <a:spcBef>
                          <a:spcPts val="0"/>
                        </a:spcBef>
                        <a:spcAft>
                          <a:spcPts val="0"/>
                        </a:spcAft>
                        <a:buClrTx/>
                        <a:buSzTx/>
                        <a:buFontTx/>
                        <a:buNone/>
                        <a:tabLst/>
                        <a:defRPr/>
                      </a:pPr>
                      <a:endParaRPr kumimoji="1" lang="en-US" altLang="ja-JP" sz="1200" u="sng" dirty="0" smtClean="0"/>
                    </a:p>
                    <a:p>
                      <a:pPr algn="l">
                        <a:lnSpc>
                          <a:spcPts val="1300"/>
                        </a:lnSpc>
                      </a:pPr>
                      <a:endParaRPr kumimoji="1" lang="en-US" altLang="ja-JP" sz="1200" b="0" u="none" dirty="0" smtClean="0">
                        <a:solidFill>
                          <a:schemeClr val="tx1"/>
                        </a:solidFill>
                      </a:endParaRPr>
                    </a:p>
                  </a:txBody>
                  <a:tcPr/>
                </a:tc>
                <a:extLst>
                  <a:ext uri="{0D108BD9-81ED-4DB2-BD59-A6C34878D82A}">
                    <a16:rowId xmlns:a16="http://schemas.microsoft.com/office/drawing/2014/main" val="10001"/>
                  </a:ext>
                </a:extLst>
              </a:tr>
            </a:tbl>
          </a:graphicData>
        </a:graphic>
      </p:graphicFrame>
      <p:sp>
        <p:nvSpPr>
          <p:cNvPr id="8" name="テキスト ボックス 7"/>
          <p:cNvSpPr txBox="1"/>
          <p:nvPr/>
        </p:nvSpPr>
        <p:spPr>
          <a:xfrm>
            <a:off x="0" y="0"/>
            <a:ext cx="8388424"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sng"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rPr>
              <a:t>御堂筋のあり方の抜本的な見直し</a:t>
            </a:r>
            <a:endParaRPr kumimoji="1" lang="en-US" altLang="ja-JP" sz="1600" b="0" i="0" u="sng"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endParaRPr>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365</a:t>
            </a:fld>
            <a:endParaRPr lang="ja-JP" altLang="en-US"/>
          </a:p>
        </p:txBody>
      </p:sp>
    </p:spTree>
    <p:extLst>
      <p:ext uri="{BB962C8B-B14F-4D97-AF65-F5344CB8AC3E}">
        <p14:creationId xmlns:p14="http://schemas.microsoft.com/office/powerpoint/2010/main" val="3138202811"/>
      </p:ext>
    </p:extLst>
  </p:cSld>
  <p:clrMapOvr>
    <a:masterClrMapping/>
  </p:clrMapOvr>
  <p:timing>
    <p:tnLst>
      <p:par>
        <p:cTn id="1" dur="indefinite" restart="never" nodeType="tmRoot"/>
      </p:par>
    </p:tnLst>
  </p:timing>
</p:sld>
</file>

<file path=ppt/slides/slide3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9" name="Rectangle 2"/>
          <p:cNvSpPr txBox="1">
            <a:spLocks noChangeArrowheads="1"/>
          </p:cNvSpPr>
          <p:nvPr/>
        </p:nvSpPr>
        <p:spPr bwMode="auto">
          <a:xfrm>
            <a:off x="0" y="0"/>
            <a:ext cx="9144000" cy="235435"/>
          </a:xfrm>
          <a:prstGeom prst="rect">
            <a:avLst/>
          </a:prstGeom>
          <a:gradFill rotWithShape="1">
            <a:gsLst>
              <a:gs pos="0">
                <a:srgbClr val="000066"/>
              </a:gs>
              <a:gs pos="50000">
                <a:srgbClr val="0000FF"/>
              </a:gs>
              <a:gs pos="100000">
                <a:srgbClr val="000066"/>
              </a:gs>
            </a:gsLst>
            <a:lin ang="5400000" scaled="1"/>
          </a:gradFill>
          <a:ln w="9525">
            <a:noFill/>
            <a:miter lim="800000"/>
            <a:headEnd/>
            <a:tailEnd/>
          </a:ln>
        </p:spPr>
        <p:txBody>
          <a:bodyPr vert="horz" wrap="square" lIns="65306" tIns="32653" rIns="65306" bIns="32653" numCol="1" anchor="ctr"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white"/>
                </a:solidFill>
                <a:effectLst/>
                <a:uLnTx/>
                <a:uFillTx/>
                <a:latin typeface="HGP創英角ｺﾞｼｯｸUB" pitchFamily="50" charset="-128"/>
                <a:ea typeface="HGP創英角ｺﾞｼｯｸUB" pitchFamily="50" charset="-128"/>
                <a:cs typeface="+mn-cs"/>
              </a:rPr>
              <a:t>御堂筋のあり方の抜本的な見直し　</a:t>
            </a:r>
            <a:r>
              <a:rPr kumimoji="1" lang="ja-JP" altLang="en-US" sz="1000" b="0" i="0" u="none" strike="noStrike" kern="1200" cap="none" spc="0" normalizeH="0" baseline="0" noProof="0" dirty="0">
                <a:ln>
                  <a:noFill/>
                </a:ln>
                <a:solidFill>
                  <a:prstClr val="white"/>
                </a:solidFill>
                <a:effectLst/>
                <a:uLnTx/>
                <a:uFillTx/>
                <a:latin typeface="HGP創英角ｺﾞｼｯｸUB" pitchFamily="50" charset="-128"/>
                <a:ea typeface="HGP創英角ｺﾞｼｯｸUB" pitchFamily="50" charset="-128"/>
                <a:cs typeface="+mn-cs"/>
              </a:rPr>
              <a:t>～何をどう改革したか（</a:t>
            </a:r>
            <a:r>
              <a:rPr kumimoji="1" lang="en-US" altLang="ja-JP" sz="1000" b="0" i="0" u="none" strike="noStrike" kern="1200" cap="none" spc="0" normalizeH="0" baseline="0" noProof="0" dirty="0">
                <a:ln>
                  <a:noFill/>
                </a:ln>
                <a:solidFill>
                  <a:prstClr val="white"/>
                </a:solidFill>
                <a:effectLst/>
                <a:uLnTx/>
                <a:uFillTx/>
                <a:latin typeface="HGP創英角ｺﾞｼｯｸUB" pitchFamily="50" charset="-128"/>
                <a:ea typeface="HGP創英角ｺﾞｼｯｸUB" pitchFamily="50" charset="-128"/>
                <a:cs typeface="+mn-cs"/>
              </a:rPr>
              <a:t>What</a:t>
            </a:r>
            <a:r>
              <a:rPr kumimoji="1" lang="ja-JP" altLang="en-US" sz="1000" b="0" i="0" u="none" strike="noStrike" kern="1200" cap="none" spc="0" normalizeH="0" baseline="0" noProof="0" dirty="0">
                <a:ln>
                  <a:noFill/>
                </a:ln>
                <a:solidFill>
                  <a:prstClr val="white"/>
                </a:solidFill>
                <a:effectLst/>
                <a:uLnTx/>
                <a:uFillTx/>
                <a:latin typeface="HGP創英角ｺﾞｼｯｸUB" pitchFamily="50" charset="-128"/>
                <a:ea typeface="HGP創英角ｺﾞｼｯｸUB" pitchFamily="50" charset="-128"/>
                <a:cs typeface="+mn-cs"/>
              </a:rPr>
              <a:t>）～</a:t>
            </a:r>
            <a:endParaRPr kumimoji="1" lang="en-US" altLang="ja-JP" sz="1000" b="0" i="0" u="none" strike="noStrike" kern="1200" cap="none" spc="0" normalizeH="0" baseline="0" noProof="0" dirty="0">
              <a:ln>
                <a:noFill/>
              </a:ln>
              <a:solidFill>
                <a:prstClr val="white"/>
              </a:solidFill>
              <a:effectLst/>
              <a:uLnTx/>
              <a:uFillTx/>
              <a:latin typeface="HGP創英角ｺﾞｼｯｸUB" pitchFamily="50" charset="-128"/>
              <a:ea typeface="HGP創英角ｺﾞｼｯｸUB" pitchFamily="50" charset="-128"/>
              <a:cs typeface="+mn-cs"/>
            </a:endParaRPr>
          </a:p>
        </p:txBody>
      </p:sp>
      <p:sp>
        <p:nvSpPr>
          <p:cNvPr id="915" name="テキスト ボックス 27"/>
          <p:cNvSpPr txBox="1">
            <a:spLocks noChangeArrowheads="1"/>
          </p:cNvSpPr>
          <p:nvPr/>
        </p:nvSpPr>
        <p:spPr bwMode="auto">
          <a:xfrm>
            <a:off x="3000371" y="3078131"/>
            <a:ext cx="1646548" cy="158277"/>
          </a:xfrm>
          <a:prstGeom prst="rect">
            <a:avLst/>
          </a:prstGeom>
          <a:noFill/>
          <a:ln w="9525">
            <a:noFill/>
            <a:miter lim="800000"/>
            <a:headEnd/>
            <a:tailEnd/>
          </a:ln>
        </p:spPr>
        <p:txBody>
          <a:bodyPr lIns="65306" tIns="32653" rIns="65306" bIns="32653">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600" b="0" i="0" u="none" strike="noStrike" kern="1200" cap="none" spc="0" normalizeH="0" baseline="0" noProof="0" dirty="0">
                <a:ln>
                  <a:noFill/>
                </a:ln>
                <a:solidFill>
                  <a:srgbClr val="000000"/>
                </a:solidFill>
                <a:effectLst/>
                <a:uLnTx/>
                <a:uFillTx/>
                <a:latin typeface="HG丸ｺﾞｼｯｸM-PRO" pitchFamily="50" charset="-128"/>
                <a:ea typeface="HG丸ｺﾞｼｯｸM-PRO" pitchFamily="50" charset="-128"/>
                <a:cs typeface="+mn-cs"/>
              </a:rPr>
              <a:t>＊金融系店舗、カフェ、コンビニ等が多い</a:t>
            </a:r>
          </a:p>
        </p:txBody>
      </p:sp>
      <p:sp>
        <p:nvSpPr>
          <p:cNvPr id="678" name="テキスト ボックス 2055"/>
          <p:cNvSpPr txBox="1">
            <a:spLocks noChangeArrowheads="1"/>
          </p:cNvSpPr>
          <p:nvPr/>
        </p:nvSpPr>
        <p:spPr bwMode="auto">
          <a:xfrm>
            <a:off x="3119333" y="1165381"/>
            <a:ext cx="2010573" cy="149074"/>
          </a:xfrm>
          <a:prstGeom prst="rect">
            <a:avLst/>
          </a:pr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lIns="771336" tIns="12856" rIns="771336" bIns="12856" anchor="ctr">
            <a:spAutoFit/>
          </a:bodyPr>
          <a:lstStyle>
            <a:defPPr>
              <a:defRPr lang="ja-JP"/>
            </a:defPPr>
            <a:lvl1pPr algn="ctr">
              <a:defRPr sz="1000">
                <a:latin typeface="+mn-ea"/>
                <a:ea typeface="+mn-ea"/>
              </a:defRPr>
            </a:lvl1pPr>
            <a:lvl2pPr>
              <a:defRPr>
                <a:solidFill>
                  <a:schemeClr val="lt1"/>
                </a:solidFill>
                <a:latin typeface="+mn-lt"/>
                <a:ea typeface="+mn-ea"/>
              </a:defRPr>
            </a:lvl2pPr>
            <a:lvl3pPr>
              <a:defRPr>
                <a:solidFill>
                  <a:schemeClr val="lt1"/>
                </a:solidFill>
                <a:latin typeface="+mn-lt"/>
                <a:ea typeface="+mn-ea"/>
              </a:defRPr>
            </a:lvl3pPr>
            <a:lvl4pPr>
              <a:defRPr>
                <a:solidFill>
                  <a:schemeClr val="lt1"/>
                </a:solidFill>
                <a:latin typeface="+mn-lt"/>
                <a:ea typeface="+mn-ea"/>
              </a:defRPr>
            </a:lvl4pPr>
            <a:lvl5pPr>
              <a:defRPr>
                <a:solidFill>
                  <a:schemeClr val="lt1"/>
                </a:solidFill>
                <a:latin typeface="+mn-lt"/>
                <a:ea typeface="+mn-ea"/>
              </a:defRPr>
            </a:lvl5pPr>
            <a:lvl6pPr>
              <a:defRPr>
                <a:solidFill>
                  <a:schemeClr val="lt1"/>
                </a:solidFill>
                <a:latin typeface="+mn-lt"/>
                <a:ea typeface="+mn-ea"/>
              </a:defRPr>
            </a:lvl6pPr>
            <a:lvl7pPr>
              <a:defRPr>
                <a:solidFill>
                  <a:schemeClr val="lt1"/>
                </a:solidFill>
                <a:latin typeface="+mn-lt"/>
                <a:ea typeface="+mn-ea"/>
              </a:defRPr>
            </a:lvl7pPr>
            <a:lvl8pPr>
              <a:defRPr>
                <a:solidFill>
                  <a:schemeClr val="lt1"/>
                </a:solidFill>
                <a:latin typeface="+mn-lt"/>
                <a:ea typeface="+mn-ea"/>
              </a:defRPr>
            </a:lvl8pPr>
            <a:lvl9pPr>
              <a:defRPr>
                <a:solidFill>
                  <a:schemeClr val="lt1"/>
                </a:solidFill>
                <a:latin typeface="+mn-lt"/>
                <a:ea typeface="+mn-ea"/>
              </a:defRPr>
            </a:lvl9pPr>
          </a:lstStyle>
          <a:p>
            <a:pPr marL="0" marR="0" lvl="0" indent="0" algn="dist"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緩和前</a:t>
            </a:r>
          </a:p>
        </p:txBody>
      </p:sp>
      <p:sp>
        <p:nvSpPr>
          <p:cNvPr id="679" name="テキスト ボックス 2055"/>
          <p:cNvSpPr txBox="1">
            <a:spLocks noChangeArrowheads="1"/>
          </p:cNvSpPr>
          <p:nvPr/>
        </p:nvSpPr>
        <p:spPr bwMode="auto">
          <a:xfrm>
            <a:off x="5303559" y="1164794"/>
            <a:ext cx="3806990" cy="149074"/>
          </a:xfrm>
          <a:prstGeom prst="rect">
            <a:avLst/>
          </a:pr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lIns="1542672" tIns="12856" rIns="1542672" bIns="12856" anchor="ctr">
            <a:spAutoFit/>
          </a:bodyPr>
          <a:lstStyle>
            <a:defPPr>
              <a:defRPr lang="ja-JP"/>
            </a:defPPr>
            <a:lvl1pPr algn="ctr">
              <a:defRPr sz="1000">
                <a:latin typeface="+mn-ea"/>
                <a:ea typeface="+mn-ea"/>
              </a:defRPr>
            </a:lvl1pPr>
            <a:lvl2pPr>
              <a:defRPr>
                <a:solidFill>
                  <a:schemeClr val="lt1"/>
                </a:solidFill>
                <a:latin typeface="+mn-lt"/>
                <a:ea typeface="+mn-ea"/>
              </a:defRPr>
            </a:lvl2pPr>
            <a:lvl3pPr>
              <a:defRPr>
                <a:solidFill>
                  <a:schemeClr val="lt1"/>
                </a:solidFill>
                <a:latin typeface="+mn-lt"/>
                <a:ea typeface="+mn-ea"/>
              </a:defRPr>
            </a:lvl3pPr>
            <a:lvl4pPr>
              <a:defRPr>
                <a:solidFill>
                  <a:schemeClr val="lt1"/>
                </a:solidFill>
                <a:latin typeface="+mn-lt"/>
                <a:ea typeface="+mn-ea"/>
              </a:defRPr>
            </a:lvl4pPr>
            <a:lvl5pPr>
              <a:defRPr>
                <a:solidFill>
                  <a:schemeClr val="lt1"/>
                </a:solidFill>
                <a:latin typeface="+mn-lt"/>
                <a:ea typeface="+mn-ea"/>
              </a:defRPr>
            </a:lvl5pPr>
            <a:lvl6pPr>
              <a:defRPr>
                <a:solidFill>
                  <a:schemeClr val="lt1"/>
                </a:solidFill>
                <a:latin typeface="+mn-lt"/>
                <a:ea typeface="+mn-ea"/>
              </a:defRPr>
            </a:lvl6pPr>
            <a:lvl7pPr>
              <a:defRPr>
                <a:solidFill>
                  <a:schemeClr val="lt1"/>
                </a:solidFill>
                <a:latin typeface="+mn-lt"/>
                <a:ea typeface="+mn-ea"/>
              </a:defRPr>
            </a:lvl7pPr>
            <a:lvl8pPr>
              <a:defRPr>
                <a:solidFill>
                  <a:schemeClr val="lt1"/>
                </a:solidFill>
                <a:latin typeface="+mn-lt"/>
                <a:ea typeface="+mn-ea"/>
              </a:defRPr>
            </a:lvl8pPr>
            <a:lvl9pPr>
              <a:defRPr>
                <a:solidFill>
                  <a:schemeClr val="lt1"/>
                </a:solidFill>
                <a:latin typeface="+mn-lt"/>
                <a:ea typeface="+mn-ea"/>
              </a:defRPr>
            </a:lvl9pPr>
          </a:lstStyle>
          <a:p>
            <a:pPr marL="0" marR="0" lvl="0" indent="0" algn="dist"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緩和後</a:t>
            </a:r>
          </a:p>
        </p:txBody>
      </p:sp>
      <p:sp>
        <p:nvSpPr>
          <p:cNvPr id="760" name="AutoShape 191"/>
          <p:cNvSpPr>
            <a:spLocks noChangeArrowheads="1"/>
          </p:cNvSpPr>
          <p:nvPr/>
        </p:nvSpPr>
        <p:spPr bwMode="auto">
          <a:xfrm>
            <a:off x="5178992" y="1689557"/>
            <a:ext cx="143317" cy="1185878"/>
          </a:xfrm>
          <a:prstGeom prst="rightArrow">
            <a:avLst>
              <a:gd name="adj1" fmla="val 50000"/>
              <a:gd name="adj2" fmla="val 49662"/>
            </a:avLst>
          </a:prstGeom>
          <a:solidFill>
            <a:schemeClr val="bg1">
              <a:lumMod val="65000"/>
            </a:schemeClr>
          </a:solidFill>
          <a:ln w="9525">
            <a:noFill/>
            <a:miter lim="800000"/>
            <a:headEnd/>
            <a:tailEnd/>
          </a:ln>
        </p:spPr>
        <p:txBody>
          <a:bodyPr wrap="none" lIns="65306" tIns="32653" rIns="65306" bIns="32653"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black"/>
              </a:solidFill>
              <a:effectLst/>
              <a:uLnTx/>
              <a:uFillTx/>
              <a:latin typeface="Calibri"/>
              <a:ea typeface="ＭＳ Ｐゴシック" pitchFamily="50" charset="-128"/>
              <a:cs typeface="+mn-cs"/>
            </a:endParaRPr>
          </a:p>
        </p:txBody>
      </p:sp>
      <p:sp>
        <p:nvSpPr>
          <p:cNvPr id="761" name="フリーフォーム 760"/>
          <p:cNvSpPr/>
          <p:nvPr/>
        </p:nvSpPr>
        <p:spPr bwMode="auto">
          <a:xfrm>
            <a:off x="7848405" y="2995527"/>
            <a:ext cx="0" cy="224406"/>
          </a:xfrm>
          <a:custGeom>
            <a:avLst/>
            <a:gdLst>
              <a:gd name="connsiteX0" fmla="*/ 0 w 0"/>
              <a:gd name="connsiteY0" fmla="*/ 0 h 460375"/>
              <a:gd name="connsiteX1" fmla="*/ 0 w 0"/>
              <a:gd name="connsiteY1" fmla="*/ 460375 h 460375"/>
            </a:gdLst>
            <a:ahLst/>
            <a:cxnLst>
              <a:cxn ang="0">
                <a:pos x="connsiteX0" y="connsiteY0"/>
              </a:cxn>
              <a:cxn ang="0">
                <a:pos x="connsiteX1" y="connsiteY1"/>
              </a:cxn>
            </a:cxnLst>
            <a:rect l="l" t="t" r="r" b="b"/>
            <a:pathLst>
              <a:path h="460375">
                <a:moveTo>
                  <a:pt x="0" y="0"/>
                </a:moveTo>
                <a:lnTo>
                  <a:pt x="0" y="460375"/>
                </a:lnTo>
              </a:path>
            </a:pathLst>
          </a:custGeom>
          <a:noFill/>
          <a:ln w="9525">
            <a:solidFill>
              <a:schemeClr val="tx1"/>
            </a:solidFill>
            <a:prstDash val="dashDot"/>
          </a:ln>
        </p:spPr>
        <p:style>
          <a:lnRef idx="2">
            <a:schemeClr val="accent1">
              <a:shade val="50000"/>
            </a:schemeClr>
          </a:lnRef>
          <a:fillRef idx="1">
            <a:schemeClr val="accent1"/>
          </a:fillRef>
          <a:effectRef idx="0">
            <a:schemeClr val="accent1"/>
          </a:effectRef>
          <a:fontRef idx="minor">
            <a:schemeClr val="lt1"/>
          </a:fontRef>
        </p:style>
        <p:txBody>
          <a:bodyPr lIns="65306" tIns="32653" rIns="65306" bIns="32653"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endParaRPr>
          </a:p>
        </p:txBody>
      </p:sp>
      <p:sp>
        <p:nvSpPr>
          <p:cNvPr id="762" name="フリーフォーム 761"/>
          <p:cNvSpPr/>
          <p:nvPr/>
        </p:nvSpPr>
        <p:spPr bwMode="auto">
          <a:xfrm>
            <a:off x="8955566" y="3002286"/>
            <a:ext cx="0" cy="224406"/>
          </a:xfrm>
          <a:custGeom>
            <a:avLst/>
            <a:gdLst>
              <a:gd name="connsiteX0" fmla="*/ 0 w 0"/>
              <a:gd name="connsiteY0" fmla="*/ 0 h 460375"/>
              <a:gd name="connsiteX1" fmla="*/ 0 w 0"/>
              <a:gd name="connsiteY1" fmla="*/ 460375 h 460375"/>
            </a:gdLst>
            <a:ahLst/>
            <a:cxnLst>
              <a:cxn ang="0">
                <a:pos x="connsiteX0" y="connsiteY0"/>
              </a:cxn>
              <a:cxn ang="0">
                <a:pos x="connsiteX1" y="connsiteY1"/>
              </a:cxn>
            </a:cxnLst>
            <a:rect l="l" t="t" r="r" b="b"/>
            <a:pathLst>
              <a:path h="460375">
                <a:moveTo>
                  <a:pt x="0" y="0"/>
                </a:moveTo>
                <a:lnTo>
                  <a:pt x="0" y="460375"/>
                </a:lnTo>
              </a:path>
            </a:pathLst>
          </a:custGeom>
          <a:noFill/>
          <a:ln w="9525">
            <a:solidFill>
              <a:schemeClr val="tx1"/>
            </a:solidFill>
            <a:prstDash val="dashDot"/>
          </a:ln>
        </p:spPr>
        <p:style>
          <a:lnRef idx="2">
            <a:schemeClr val="accent1">
              <a:shade val="50000"/>
            </a:schemeClr>
          </a:lnRef>
          <a:fillRef idx="1">
            <a:schemeClr val="accent1"/>
          </a:fillRef>
          <a:effectRef idx="0">
            <a:schemeClr val="accent1"/>
          </a:effectRef>
          <a:fontRef idx="minor">
            <a:schemeClr val="lt1"/>
          </a:fontRef>
        </p:style>
        <p:txBody>
          <a:bodyPr lIns="65306" tIns="32653" rIns="65306" bIns="32653"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endParaRPr>
          </a:p>
        </p:txBody>
      </p:sp>
      <p:pic>
        <p:nvPicPr>
          <p:cNvPr id="763" name="Picture 5"/>
          <p:cNvPicPr>
            <a:picLocks noChangeAspect="1" noChangeArrowheads="1"/>
          </p:cNvPicPr>
          <p:nvPr/>
        </p:nvPicPr>
        <p:blipFill>
          <a:blip r:embed="rId2" cstate="screen"/>
          <a:srcRect/>
          <a:stretch>
            <a:fillRect/>
          </a:stretch>
        </p:blipFill>
        <p:spPr bwMode="auto">
          <a:xfrm>
            <a:off x="7948432" y="2686979"/>
            <a:ext cx="190816" cy="313692"/>
          </a:xfrm>
          <a:prstGeom prst="rect">
            <a:avLst/>
          </a:prstGeom>
          <a:noFill/>
          <a:ln w="9525">
            <a:noFill/>
            <a:miter lim="800000"/>
            <a:headEnd/>
            <a:tailEnd/>
          </a:ln>
        </p:spPr>
      </p:pic>
      <p:sp>
        <p:nvSpPr>
          <p:cNvPr id="764" name="フリーフォーム 763"/>
          <p:cNvSpPr/>
          <p:nvPr/>
        </p:nvSpPr>
        <p:spPr bwMode="auto">
          <a:xfrm>
            <a:off x="7853811" y="2995527"/>
            <a:ext cx="1097699" cy="9462"/>
          </a:xfrm>
          <a:custGeom>
            <a:avLst/>
            <a:gdLst>
              <a:gd name="connsiteX0" fmla="*/ 0 w 1869282"/>
              <a:gd name="connsiteY0" fmla="*/ 2381 h 16668"/>
              <a:gd name="connsiteX1" fmla="*/ 359569 w 1869282"/>
              <a:gd name="connsiteY1" fmla="*/ 2381 h 16668"/>
              <a:gd name="connsiteX2" fmla="*/ 359569 w 1869282"/>
              <a:gd name="connsiteY2" fmla="*/ 16668 h 16668"/>
              <a:gd name="connsiteX3" fmla="*/ 538163 w 1869282"/>
              <a:gd name="connsiteY3" fmla="*/ 16668 h 16668"/>
              <a:gd name="connsiteX4" fmla="*/ 538163 w 1869282"/>
              <a:gd name="connsiteY4" fmla="*/ 2381 h 16668"/>
              <a:gd name="connsiteX5" fmla="*/ 702469 w 1869282"/>
              <a:gd name="connsiteY5" fmla="*/ 2381 h 16668"/>
              <a:gd name="connsiteX6" fmla="*/ 702469 w 1869282"/>
              <a:gd name="connsiteY6" fmla="*/ 16668 h 16668"/>
              <a:gd name="connsiteX7" fmla="*/ 1204913 w 1869282"/>
              <a:gd name="connsiteY7" fmla="*/ 16668 h 16668"/>
              <a:gd name="connsiteX8" fmla="*/ 1204913 w 1869282"/>
              <a:gd name="connsiteY8" fmla="*/ 0 h 16668"/>
              <a:gd name="connsiteX9" fmla="*/ 1333500 w 1869282"/>
              <a:gd name="connsiteY9" fmla="*/ 0 h 16668"/>
              <a:gd name="connsiteX10" fmla="*/ 1333500 w 1869282"/>
              <a:gd name="connsiteY10" fmla="*/ 14287 h 16668"/>
              <a:gd name="connsiteX11" fmla="*/ 1512094 w 1869282"/>
              <a:gd name="connsiteY11" fmla="*/ 14287 h 16668"/>
              <a:gd name="connsiteX12" fmla="*/ 1512094 w 1869282"/>
              <a:gd name="connsiteY12" fmla="*/ 2381 h 16668"/>
              <a:gd name="connsiteX13" fmla="*/ 1583532 w 1869282"/>
              <a:gd name="connsiteY13" fmla="*/ 2381 h 16668"/>
              <a:gd name="connsiteX14" fmla="*/ 1728788 w 1869282"/>
              <a:gd name="connsiteY14" fmla="*/ 2381 h 16668"/>
              <a:gd name="connsiteX15" fmla="*/ 1869282 w 1869282"/>
              <a:gd name="connsiteY15" fmla="*/ 2381 h 16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69282" h="16668">
                <a:moveTo>
                  <a:pt x="0" y="2381"/>
                </a:moveTo>
                <a:lnTo>
                  <a:pt x="359569" y="2381"/>
                </a:lnTo>
                <a:lnTo>
                  <a:pt x="359569" y="16668"/>
                </a:lnTo>
                <a:lnTo>
                  <a:pt x="538163" y="16668"/>
                </a:lnTo>
                <a:lnTo>
                  <a:pt x="538163" y="2381"/>
                </a:lnTo>
                <a:lnTo>
                  <a:pt x="702469" y="2381"/>
                </a:lnTo>
                <a:lnTo>
                  <a:pt x="702469" y="16668"/>
                </a:lnTo>
                <a:lnTo>
                  <a:pt x="1204913" y="16668"/>
                </a:lnTo>
                <a:lnTo>
                  <a:pt x="1204913" y="0"/>
                </a:lnTo>
                <a:lnTo>
                  <a:pt x="1333500" y="0"/>
                </a:lnTo>
                <a:lnTo>
                  <a:pt x="1333500" y="14287"/>
                </a:lnTo>
                <a:lnTo>
                  <a:pt x="1512094" y="14287"/>
                </a:lnTo>
                <a:lnTo>
                  <a:pt x="1512094" y="2381"/>
                </a:lnTo>
                <a:lnTo>
                  <a:pt x="1583532" y="2381"/>
                </a:lnTo>
                <a:lnTo>
                  <a:pt x="1728788" y="2381"/>
                </a:lnTo>
                <a:lnTo>
                  <a:pt x="1869282" y="2381"/>
                </a:ln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65306" tIns="32653" rIns="65306" bIns="32653"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endParaRPr>
          </a:p>
        </p:txBody>
      </p:sp>
      <p:sp>
        <p:nvSpPr>
          <p:cNvPr id="765" name="正方形/長方形 764"/>
          <p:cNvSpPr/>
          <p:nvPr/>
        </p:nvSpPr>
        <p:spPr bwMode="auto">
          <a:xfrm>
            <a:off x="7111648" y="1942439"/>
            <a:ext cx="736756" cy="888163"/>
          </a:xfrm>
          <a:prstGeom prst="rect">
            <a:avLst/>
          </a:prstGeom>
          <a:solidFill>
            <a:schemeClr val="bg1">
              <a:lumMod val="85000"/>
            </a:schemeClr>
          </a:solidFill>
        </p:spPr>
        <p:style>
          <a:lnRef idx="1">
            <a:schemeClr val="dk1"/>
          </a:lnRef>
          <a:fillRef idx="0">
            <a:schemeClr val="dk1"/>
          </a:fillRef>
          <a:effectRef idx="0">
            <a:schemeClr val="dk1"/>
          </a:effectRef>
          <a:fontRef idx="minor">
            <a:schemeClr val="tx1"/>
          </a:fontRef>
        </p:style>
        <p:txBody>
          <a:bodyPr lIns="65306" tIns="32653" rIns="65306" bIns="32653"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pic>
        <p:nvPicPr>
          <p:cNvPr id="766" name="Picture 5"/>
          <p:cNvPicPr>
            <a:picLocks noChangeAspect="1" noChangeArrowheads="1"/>
          </p:cNvPicPr>
          <p:nvPr/>
        </p:nvPicPr>
        <p:blipFill>
          <a:blip r:embed="rId2" cstate="screen"/>
          <a:srcRect/>
          <a:stretch>
            <a:fillRect/>
          </a:stretch>
        </p:blipFill>
        <p:spPr bwMode="auto">
          <a:xfrm>
            <a:off x="8125888" y="2686979"/>
            <a:ext cx="190816" cy="313692"/>
          </a:xfrm>
          <a:prstGeom prst="rect">
            <a:avLst/>
          </a:prstGeom>
          <a:noFill/>
          <a:ln w="9525">
            <a:noFill/>
            <a:miter lim="800000"/>
            <a:headEnd/>
            <a:tailEnd/>
          </a:ln>
        </p:spPr>
      </p:pic>
      <p:pic>
        <p:nvPicPr>
          <p:cNvPr id="767" name="Picture 5"/>
          <p:cNvPicPr>
            <a:picLocks noChangeAspect="1" noChangeArrowheads="1"/>
          </p:cNvPicPr>
          <p:nvPr/>
        </p:nvPicPr>
        <p:blipFill>
          <a:blip r:embed="rId2" cstate="screen"/>
          <a:srcRect/>
          <a:stretch>
            <a:fillRect/>
          </a:stretch>
        </p:blipFill>
        <p:spPr bwMode="auto">
          <a:xfrm>
            <a:off x="8507347" y="2686979"/>
            <a:ext cx="190816" cy="313692"/>
          </a:xfrm>
          <a:prstGeom prst="rect">
            <a:avLst/>
          </a:prstGeom>
          <a:noFill/>
          <a:ln w="9525">
            <a:noFill/>
            <a:miter lim="800000"/>
            <a:headEnd/>
            <a:tailEnd/>
          </a:ln>
        </p:spPr>
      </p:pic>
      <p:pic>
        <p:nvPicPr>
          <p:cNvPr id="768" name="Picture 5"/>
          <p:cNvPicPr>
            <a:picLocks noChangeAspect="1" noChangeArrowheads="1"/>
          </p:cNvPicPr>
          <p:nvPr/>
        </p:nvPicPr>
        <p:blipFill>
          <a:blip r:embed="rId2" cstate="screen"/>
          <a:srcRect/>
          <a:stretch>
            <a:fillRect/>
          </a:stretch>
        </p:blipFill>
        <p:spPr bwMode="auto">
          <a:xfrm>
            <a:off x="8679213" y="2686979"/>
            <a:ext cx="190816" cy="313692"/>
          </a:xfrm>
          <a:prstGeom prst="rect">
            <a:avLst/>
          </a:prstGeom>
          <a:noFill/>
          <a:ln w="9525">
            <a:noFill/>
            <a:miter lim="800000"/>
            <a:headEnd/>
            <a:tailEnd/>
          </a:ln>
        </p:spPr>
      </p:pic>
      <p:sp>
        <p:nvSpPr>
          <p:cNvPr id="769" name="正方形/長方形 768"/>
          <p:cNvSpPr/>
          <p:nvPr/>
        </p:nvSpPr>
        <p:spPr bwMode="auto">
          <a:xfrm>
            <a:off x="7111648" y="2830601"/>
            <a:ext cx="736756" cy="166277"/>
          </a:xfrm>
          <a:prstGeom prst="rect">
            <a:avLst/>
          </a:prstGeom>
          <a:solidFill>
            <a:schemeClr val="accent6">
              <a:lumMod val="40000"/>
              <a:lumOff val="60000"/>
            </a:schemeClr>
          </a:solidFill>
        </p:spPr>
        <p:style>
          <a:lnRef idx="1">
            <a:schemeClr val="dk1"/>
          </a:lnRef>
          <a:fillRef idx="0">
            <a:schemeClr val="dk1"/>
          </a:fillRef>
          <a:effectRef idx="0">
            <a:schemeClr val="dk1"/>
          </a:effectRef>
          <a:fontRef idx="minor">
            <a:schemeClr val="tx1"/>
          </a:fontRef>
        </p:style>
        <p:txBody>
          <a:bodyPr lIns="65306" tIns="32653" rIns="65306" bIns="32653"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cxnSp>
        <p:nvCxnSpPr>
          <p:cNvPr id="770" name="直線コネクタ 769"/>
          <p:cNvCxnSpPr>
            <a:stCxn id="769" idx="1"/>
            <a:endCxn id="769" idx="3"/>
          </p:cNvCxnSpPr>
          <p:nvPr/>
        </p:nvCxnSpPr>
        <p:spPr bwMode="auto">
          <a:xfrm>
            <a:off x="7111648" y="2913063"/>
            <a:ext cx="736756" cy="0"/>
          </a:xfrm>
          <a:prstGeom prst="line">
            <a:avLst/>
          </a:prstGeom>
          <a:noFill/>
          <a:ln w="31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cxnSp>
      <p:grpSp>
        <p:nvGrpSpPr>
          <p:cNvPr id="2" name="グループ化 683"/>
          <p:cNvGrpSpPr>
            <a:grpSpLocks noChangeAspect="1"/>
          </p:cNvGrpSpPr>
          <p:nvPr/>
        </p:nvGrpSpPr>
        <p:grpSpPr bwMode="auto">
          <a:xfrm>
            <a:off x="8799845" y="2961378"/>
            <a:ext cx="13930" cy="38049"/>
            <a:chOff x="9491663" y="3466966"/>
            <a:chExt cx="1009650" cy="2755900"/>
          </a:xfrm>
        </p:grpSpPr>
        <p:sp>
          <p:nvSpPr>
            <p:cNvPr id="772" name="Freeform 79"/>
            <p:cNvSpPr>
              <a:spLocks/>
            </p:cNvSpPr>
            <p:nvPr/>
          </p:nvSpPr>
          <p:spPr bwMode="auto">
            <a:xfrm>
              <a:off x="10221913" y="4962391"/>
              <a:ext cx="146050" cy="244475"/>
            </a:xfrm>
            <a:custGeom>
              <a:avLst/>
              <a:gdLst>
                <a:gd name="T0" fmla="*/ 2147483647 w 92"/>
                <a:gd name="T1" fmla="*/ 2147483647 h 154"/>
                <a:gd name="T2" fmla="*/ 2147483647 w 92"/>
                <a:gd name="T3" fmla="*/ 2147483647 h 154"/>
                <a:gd name="T4" fmla="*/ 2147483647 w 92"/>
                <a:gd name="T5" fmla="*/ 2147483647 h 154"/>
                <a:gd name="T6" fmla="*/ 2147483647 w 92"/>
                <a:gd name="T7" fmla="*/ 2147483647 h 154"/>
                <a:gd name="T8" fmla="*/ 2147483647 w 92"/>
                <a:gd name="T9" fmla="*/ 2147483647 h 154"/>
                <a:gd name="T10" fmla="*/ 2147483647 w 92"/>
                <a:gd name="T11" fmla="*/ 2147483647 h 154"/>
                <a:gd name="T12" fmla="*/ 2147483647 w 92"/>
                <a:gd name="T13" fmla="*/ 2147483647 h 154"/>
                <a:gd name="T14" fmla="*/ 2147483647 w 92"/>
                <a:gd name="T15" fmla="*/ 2147483647 h 154"/>
                <a:gd name="T16" fmla="*/ 2147483647 w 92"/>
                <a:gd name="T17" fmla="*/ 0 h 154"/>
                <a:gd name="T18" fmla="*/ 2147483647 w 92"/>
                <a:gd name="T19" fmla="*/ 2147483647 h 154"/>
                <a:gd name="T20" fmla="*/ 2147483647 w 92"/>
                <a:gd name="T21" fmla="*/ 2147483647 h 154"/>
                <a:gd name="T22" fmla="*/ 2147483647 w 92"/>
                <a:gd name="T23" fmla="*/ 2147483647 h 154"/>
                <a:gd name="T24" fmla="*/ 2147483647 w 92"/>
                <a:gd name="T25" fmla="*/ 2147483647 h 154"/>
                <a:gd name="T26" fmla="*/ 0 w 92"/>
                <a:gd name="T27" fmla="*/ 2147483647 h 154"/>
                <a:gd name="T28" fmla="*/ 2147483647 w 92"/>
                <a:gd name="T29" fmla="*/ 2147483647 h 154"/>
                <a:gd name="T30" fmla="*/ 2147483647 w 92"/>
                <a:gd name="T31" fmla="*/ 2147483647 h 154"/>
                <a:gd name="T32" fmla="*/ 2147483647 w 92"/>
                <a:gd name="T33" fmla="*/ 2147483647 h 154"/>
                <a:gd name="T34" fmla="*/ 2147483647 w 92"/>
                <a:gd name="T35" fmla="*/ 2147483647 h 154"/>
                <a:gd name="T36" fmla="*/ 2147483647 w 92"/>
                <a:gd name="T37" fmla="*/ 2147483647 h 154"/>
                <a:gd name="T38" fmla="*/ 2147483647 w 92"/>
                <a:gd name="T39" fmla="*/ 2147483647 h 154"/>
                <a:gd name="T40" fmla="*/ 2147483647 w 92"/>
                <a:gd name="T41" fmla="*/ 2147483647 h 154"/>
                <a:gd name="T42" fmla="*/ 2147483647 w 92"/>
                <a:gd name="T43" fmla="*/ 2147483647 h 15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92"/>
                <a:gd name="T67" fmla="*/ 0 h 154"/>
                <a:gd name="T68" fmla="*/ 92 w 92"/>
                <a:gd name="T69" fmla="*/ 154 h 15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92" h="154">
                  <a:moveTo>
                    <a:pt x="72" y="130"/>
                  </a:moveTo>
                  <a:lnTo>
                    <a:pt x="72" y="104"/>
                  </a:lnTo>
                  <a:lnTo>
                    <a:pt x="86" y="104"/>
                  </a:lnTo>
                  <a:lnTo>
                    <a:pt x="86" y="86"/>
                  </a:lnTo>
                  <a:lnTo>
                    <a:pt x="72" y="60"/>
                  </a:lnTo>
                  <a:lnTo>
                    <a:pt x="72" y="44"/>
                  </a:lnTo>
                  <a:lnTo>
                    <a:pt x="66" y="18"/>
                  </a:lnTo>
                  <a:lnTo>
                    <a:pt x="52" y="18"/>
                  </a:lnTo>
                  <a:lnTo>
                    <a:pt x="40" y="0"/>
                  </a:lnTo>
                  <a:lnTo>
                    <a:pt x="46" y="18"/>
                  </a:lnTo>
                  <a:lnTo>
                    <a:pt x="52" y="60"/>
                  </a:lnTo>
                  <a:lnTo>
                    <a:pt x="40" y="52"/>
                  </a:lnTo>
                  <a:lnTo>
                    <a:pt x="20" y="36"/>
                  </a:lnTo>
                  <a:lnTo>
                    <a:pt x="0" y="36"/>
                  </a:lnTo>
                  <a:lnTo>
                    <a:pt x="14" y="52"/>
                  </a:lnTo>
                  <a:lnTo>
                    <a:pt x="26" y="70"/>
                  </a:lnTo>
                  <a:lnTo>
                    <a:pt x="52" y="104"/>
                  </a:lnTo>
                  <a:lnTo>
                    <a:pt x="66" y="138"/>
                  </a:lnTo>
                  <a:lnTo>
                    <a:pt x="80" y="138"/>
                  </a:lnTo>
                  <a:lnTo>
                    <a:pt x="92" y="154"/>
                  </a:lnTo>
                  <a:lnTo>
                    <a:pt x="92" y="146"/>
                  </a:lnTo>
                  <a:lnTo>
                    <a:pt x="72" y="130"/>
                  </a:lnTo>
                  <a:close/>
                </a:path>
              </a:pathLst>
            </a:custGeom>
            <a:solidFill>
              <a:srgbClr val="A1C6E7"/>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773" name="Freeform 84"/>
            <p:cNvSpPr>
              <a:spLocks/>
            </p:cNvSpPr>
            <p:nvPr/>
          </p:nvSpPr>
          <p:spPr bwMode="auto">
            <a:xfrm>
              <a:off x="10482263" y="5140191"/>
              <a:ext cx="19050" cy="41275"/>
            </a:xfrm>
            <a:custGeom>
              <a:avLst/>
              <a:gdLst>
                <a:gd name="T0" fmla="*/ 2147483647 w 12"/>
                <a:gd name="T1" fmla="*/ 2147483647 h 26"/>
                <a:gd name="T2" fmla="*/ 2147483647 w 12"/>
                <a:gd name="T3" fmla="*/ 2147483647 h 26"/>
                <a:gd name="T4" fmla="*/ 2147483647 w 12"/>
                <a:gd name="T5" fmla="*/ 0 h 26"/>
                <a:gd name="T6" fmla="*/ 0 w 12"/>
                <a:gd name="T7" fmla="*/ 2147483647 h 26"/>
                <a:gd name="T8" fmla="*/ 2147483647 w 12"/>
                <a:gd name="T9" fmla="*/ 2147483647 h 26"/>
                <a:gd name="T10" fmla="*/ 0 60000 65536"/>
                <a:gd name="T11" fmla="*/ 0 60000 65536"/>
                <a:gd name="T12" fmla="*/ 0 60000 65536"/>
                <a:gd name="T13" fmla="*/ 0 60000 65536"/>
                <a:gd name="T14" fmla="*/ 0 60000 65536"/>
                <a:gd name="T15" fmla="*/ 0 w 12"/>
                <a:gd name="T16" fmla="*/ 0 h 26"/>
                <a:gd name="T17" fmla="*/ 12 w 12"/>
                <a:gd name="T18" fmla="*/ 26 h 26"/>
              </a:gdLst>
              <a:ahLst/>
              <a:cxnLst>
                <a:cxn ang="T10">
                  <a:pos x="T0" y="T1"/>
                </a:cxn>
                <a:cxn ang="T11">
                  <a:pos x="T2" y="T3"/>
                </a:cxn>
                <a:cxn ang="T12">
                  <a:pos x="T4" y="T5"/>
                </a:cxn>
                <a:cxn ang="T13">
                  <a:pos x="T6" y="T7"/>
                </a:cxn>
                <a:cxn ang="T14">
                  <a:pos x="T8" y="T9"/>
                </a:cxn>
              </a:cxnLst>
              <a:rect l="T15" t="T16" r="T17" b="T18"/>
              <a:pathLst>
                <a:path w="12" h="26">
                  <a:moveTo>
                    <a:pt x="6" y="26"/>
                  </a:moveTo>
                  <a:lnTo>
                    <a:pt x="6" y="18"/>
                  </a:lnTo>
                  <a:lnTo>
                    <a:pt x="12" y="0"/>
                  </a:lnTo>
                  <a:lnTo>
                    <a:pt x="0" y="18"/>
                  </a:lnTo>
                  <a:lnTo>
                    <a:pt x="6" y="26"/>
                  </a:lnTo>
                  <a:close/>
                </a:path>
              </a:pathLst>
            </a:custGeom>
            <a:solidFill>
              <a:srgbClr val="A1C6E7"/>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774" name="Freeform 96"/>
            <p:cNvSpPr>
              <a:spLocks/>
            </p:cNvSpPr>
            <p:nvPr/>
          </p:nvSpPr>
          <p:spPr bwMode="auto">
            <a:xfrm>
              <a:off x="9602788" y="5330691"/>
              <a:ext cx="9525" cy="3175"/>
            </a:xfrm>
            <a:custGeom>
              <a:avLst/>
              <a:gdLst>
                <a:gd name="T0" fmla="*/ 0 w 6"/>
                <a:gd name="T1" fmla="*/ 0 h 2"/>
                <a:gd name="T2" fmla="*/ 0 w 6"/>
                <a:gd name="T3" fmla="*/ 2147483647 h 2"/>
                <a:gd name="T4" fmla="*/ 2147483647 w 6"/>
                <a:gd name="T5" fmla="*/ 0 h 2"/>
                <a:gd name="T6" fmla="*/ 0 w 6"/>
                <a:gd name="T7" fmla="*/ 0 h 2"/>
                <a:gd name="T8" fmla="*/ 0 60000 65536"/>
                <a:gd name="T9" fmla="*/ 0 60000 65536"/>
                <a:gd name="T10" fmla="*/ 0 60000 65536"/>
                <a:gd name="T11" fmla="*/ 0 60000 65536"/>
                <a:gd name="T12" fmla="*/ 0 w 6"/>
                <a:gd name="T13" fmla="*/ 0 h 2"/>
                <a:gd name="T14" fmla="*/ 6 w 6"/>
                <a:gd name="T15" fmla="*/ 2 h 2"/>
              </a:gdLst>
              <a:ahLst/>
              <a:cxnLst>
                <a:cxn ang="T8">
                  <a:pos x="T0" y="T1"/>
                </a:cxn>
                <a:cxn ang="T9">
                  <a:pos x="T2" y="T3"/>
                </a:cxn>
                <a:cxn ang="T10">
                  <a:pos x="T4" y="T5"/>
                </a:cxn>
                <a:cxn ang="T11">
                  <a:pos x="T6" y="T7"/>
                </a:cxn>
              </a:cxnLst>
              <a:rect l="T12" t="T13" r="T14" b="T15"/>
              <a:pathLst>
                <a:path w="6" h="2">
                  <a:moveTo>
                    <a:pt x="0" y="0"/>
                  </a:moveTo>
                  <a:lnTo>
                    <a:pt x="0" y="2"/>
                  </a:lnTo>
                  <a:lnTo>
                    <a:pt x="6" y="0"/>
                  </a:lnTo>
                  <a:lnTo>
                    <a:pt x="0" y="0"/>
                  </a:lnTo>
                  <a:close/>
                </a:path>
              </a:pathLst>
            </a:custGeom>
            <a:solidFill>
              <a:srgbClr val="A1C6E7"/>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775" name="Line 105"/>
            <p:cNvSpPr>
              <a:spLocks noChangeShapeType="1"/>
            </p:cNvSpPr>
            <p:nvPr/>
          </p:nvSpPr>
          <p:spPr bwMode="auto">
            <a:xfrm>
              <a:off x="10161588" y="3841616"/>
              <a:ext cx="0" cy="0"/>
            </a:xfrm>
            <a:prstGeom prst="line">
              <a:avLst/>
            </a:prstGeom>
            <a:no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776" name="Line 106"/>
            <p:cNvSpPr>
              <a:spLocks noChangeShapeType="1"/>
            </p:cNvSpPr>
            <p:nvPr/>
          </p:nvSpPr>
          <p:spPr bwMode="auto">
            <a:xfrm>
              <a:off x="10161588" y="3841616"/>
              <a:ext cx="0" cy="0"/>
            </a:xfrm>
            <a:prstGeom prst="line">
              <a:avLst/>
            </a:prstGeom>
            <a:no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777" name="Freeform 122"/>
            <p:cNvSpPr>
              <a:spLocks/>
            </p:cNvSpPr>
            <p:nvPr/>
          </p:nvSpPr>
          <p:spPr bwMode="auto">
            <a:xfrm>
              <a:off x="9491663" y="3816216"/>
              <a:ext cx="996950" cy="2406650"/>
            </a:xfrm>
            <a:custGeom>
              <a:avLst/>
              <a:gdLst>
                <a:gd name="T0" fmla="*/ 2147483647 w 628"/>
                <a:gd name="T1" fmla="*/ 2147483647 h 1516"/>
                <a:gd name="T2" fmla="*/ 2147483647 w 628"/>
                <a:gd name="T3" fmla="*/ 2147483647 h 1516"/>
                <a:gd name="T4" fmla="*/ 2147483647 w 628"/>
                <a:gd name="T5" fmla="*/ 2147483647 h 1516"/>
                <a:gd name="T6" fmla="*/ 2147483647 w 628"/>
                <a:gd name="T7" fmla="*/ 2147483647 h 1516"/>
                <a:gd name="T8" fmla="*/ 2147483647 w 628"/>
                <a:gd name="T9" fmla="*/ 2147483647 h 1516"/>
                <a:gd name="T10" fmla="*/ 2147483647 w 628"/>
                <a:gd name="T11" fmla="*/ 2147483647 h 1516"/>
                <a:gd name="T12" fmla="*/ 2147483647 w 628"/>
                <a:gd name="T13" fmla="*/ 2147483647 h 1516"/>
                <a:gd name="T14" fmla="*/ 2147483647 w 628"/>
                <a:gd name="T15" fmla="*/ 2147483647 h 1516"/>
                <a:gd name="T16" fmla="*/ 2147483647 w 628"/>
                <a:gd name="T17" fmla="*/ 2147483647 h 1516"/>
                <a:gd name="T18" fmla="*/ 2147483647 w 628"/>
                <a:gd name="T19" fmla="*/ 2147483647 h 1516"/>
                <a:gd name="T20" fmla="*/ 2147483647 w 628"/>
                <a:gd name="T21" fmla="*/ 2147483647 h 1516"/>
                <a:gd name="T22" fmla="*/ 2147483647 w 628"/>
                <a:gd name="T23" fmla="*/ 2147483647 h 1516"/>
                <a:gd name="T24" fmla="*/ 2147483647 w 628"/>
                <a:gd name="T25" fmla="*/ 2147483647 h 1516"/>
                <a:gd name="T26" fmla="*/ 2147483647 w 628"/>
                <a:gd name="T27" fmla="*/ 2147483647 h 1516"/>
                <a:gd name="T28" fmla="*/ 2147483647 w 628"/>
                <a:gd name="T29" fmla="*/ 2147483647 h 1516"/>
                <a:gd name="T30" fmla="*/ 2147483647 w 628"/>
                <a:gd name="T31" fmla="*/ 2147483647 h 1516"/>
                <a:gd name="T32" fmla="*/ 2147483647 w 628"/>
                <a:gd name="T33" fmla="*/ 2147483647 h 1516"/>
                <a:gd name="T34" fmla="*/ 2147483647 w 628"/>
                <a:gd name="T35" fmla="*/ 2147483647 h 1516"/>
                <a:gd name="T36" fmla="*/ 2147483647 w 628"/>
                <a:gd name="T37" fmla="*/ 2147483647 h 1516"/>
                <a:gd name="T38" fmla="*/ 2147483647 w 628"/>
                <a:gd name="T39" fmla="*/ 2147483647 h 1516"/>
                <a:gd name="T40" fmla="*/ 2147483647 w 628"/>
                <a:gd name="T41" fmla="*/ 2147483647 h 1516"/>
                <a:gd name="T42" fmla="*/ 2147483647 w 628"/>
                <a:gd name="T43" fmla="*/ 2147483647 h 1516"/>
                <a:gd name="T44" fmla="*/ 2147483647 w 628"/>
                <a:gd name="T45" fmla="*/ 2147483647 h 1516"/>
                <a:gd name="T46" fmla="*/ 2147483647 w 628"/>
                <a:gd name="T47" fmla="*/ 2147483647 h 1516"/>
                <a:gd name="T48" fmla="*/ 2147483647 w 628"/>
                <a:gd name="T49" fmla="*/ 2147483647 h 1516"/>
                <a:gd name="T50" fmla="*/ 2147483647 w 628"/>
                <a:gd name="T51" fmla="*/ 2147483647 h 1516"/>
                <a:gd name="T52" fmla="*/ 2147483647 w 628"/>
                <a:gd name="T53" fmla="*/ 2147483647 h 1516"/>
                <a:gd name="T54" fmla="*/ 2147483647 w 628"/>
                <a:gd name="T55" fmla="*/ 2147483647 h 1516"/>
                <a:gd name="T56" fmla="*/ 2147483647 w 628"/>
                <a:gd name="T57" fmla="*/ 2147483647 h 1516"/>
                <a:gd name="T58" fmla="*/ 2147483647 w 628"/>
                <a:gd name="T59" fmla="*/ 2147483647 h 1516"/>
                <a:gd name="T60" fmla="*/ 2147483647 w 628"/>
                <a:gd name="T61" fmla="*/ 2147483647 h 1516"/>
                <a:gd name="T62" fmla="*/ 2147483647 w 628"/>
                <a:gd name="T63" fmla="*/ 2147483647 h 1516"/>
                <a:gd name="T64" fmla="*/ 2147483647 w 628"/>
                <a:gd name="T65" fmla="*/ 2147483647 h 1516"/>
                <a:gd name="T66" fmla="*/ 2147483647 w 628"/>
                <a:gd name="T67" fmla="*/ 2147483647 h 1516"/>
                <a:gd name="T68" fmla="*/ 2147483647 w 628"/>
                <a:gd name="T69" fmla="*/ 2147483647 h 1516"/>
                <a:gd name="T70" fmla="*/ 2147483647 w 628"/>
                <a:gd name="T71" fmla="*/ 2147483647 h 1516"/>
                <a:gd name="T72" fmla="*/ 2147483647 w 628"/>
                <a:gd name="T73" fmla="*/ 2147483647 h 1516"/>
                <a:gd name="T74" fmla="*/ 2147483647 w 628"/>
                <a:gd name="T75" fmla="*/ 2147483647 h 1516"/>
                <a:gd name="T76" fmla="*/ 2147483647 w 628"/>
                <a:gd name="T77" fmla="*/ 2147483647 h 1516"/>
                <a:gd name="T78" fmla="*/ 2147483647 w 628"/>
                <a:gd name="T79" fmla="*/ 2147483647 h 1516"/>
                <a:gd name="T80" fmla="*/ 2147483647 w 628"/>
                <a:gd name="T81" fmla="*/ 2147483647 h 1516"/>
                <a:gd name="T82" fmla="*/ 2147483647 w 628"/>
                <a:gd name="T83" fmla="*/ 2147483647 h 1516"/>
                <a:gd name="T84" fmla="*/ 2147483647 w 628"/>
                <a:gd name="T85" fmla="*/ 2147483647 h 1516"/>
                <a:gd name="T86" fmla="*/ 2147483647 w 628"/>
                <a:gd name="T87" fmla="*/ 2147483647 h 1516"/>
                <a:gd name="T88" fmla="*/ 2147483647 w 628"/>
                <a:gd name="T89" fmla="*/ 2147483647 h 1516"/>
                <a:gd name="T90" fmla="*/ 2147483647 w 628"/>
                <a:gd name="T91" fmla="*/ 2147483647 h 1516"/>
                <a:gd name="T92" fmla="*/ 2147483647 w 628"/>
                <a:gd name="T93" fmla="*/ 2147483647 h 1516"/>
                <a:gd name="T94" fmla="*/ 2147483647 w 628"/>
                <a:gd name="T95" fmla="*/ 2147483647 h 1516"/>
                <a:gd name="T96" fmla="*/ 2147483647 w 628"/>
                <a:gd name="T97" fmla="*/ 2147483647 h 1516"/>
                <a:gd name="T98" fmla="*/ 2147483647 w 628"/>
                <a:gd name="T99" fmla="*/ 2147483647 h 1516"/>
                <a:gd name="T100" fmla="*/ 2147483647 w 628"/>
                <a:gd name="T101" fmla="*/ 2147483647 h 1516"/>
                <a:gd name="T102" fmla="*/ 2147483647 w 628"/>
                <a:gd name="T103" fmla="*/ 2147483647 h 1516"/>
                <a:gd name="T104" fmla="*/ 2147483647 w 628"/>
                <a:gd name="T105" fmla="*/ 2147483647 h 1516"/>
                <a:gd name="T106" fmla="*/ 2147483647 w 628"/>
                <a:gd name="T107" fmla="*/ 2147483647 h 1516"/>
                <a:gd name="T108" fmla="*/ 2147483647 w 628"/>
                <a:gd name="T109" fmla="*/ 2147483647 h 1516"/>
                <a:gd name="T110" fmla="*/ 2147483647 w 628"/>
                <a:gd name="T111" fmla="*/ 2147483647 h 1516"/>
                <a:gd name="T112" fmla="*/ 2147483647 w 628"/>
                <a:gd name="T113" fmla="*/ 2147483647 h 1516"/>
                <a:gd name="T114" fmla="*/ 2147483647 w 628"/>
                <a:gd name="T115" fmla="*/ 2147483647 h 1516"/>
                <a:gd name="T116" fmla="*/ 2147483647 w 628"/>
                <a:gd name="T117" fmla="*/ 2147483647 h 1516"/>
                <a:gd name="T118" fmla="*/ 2147483647 w 628"/>
                <a:gd name="T119" fmla="*/ 2147483647 h 1516"/>
                <a:gd name="T120" fmla="*/ 2147483647 w 628"/>
                <a:gd name="T121" fmla="*/ 2147483647 h 1516"/>
                <a:gd name="T122" fmla="*/ 2147483647 w 628"/>
                <a:gd name="T123" fmla="*/ 2147483647 h 1516"/>
                <a:gd name="T124" fmla="*/ 2147483647 w 628"/>
                <a:gd name="T125" fmla="*/ 2147483647 h 151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628"/>
                <a:gd name="T190" fmla="*/ 0 h 1516"/>
                <a:gd name="T191" fmla="*/ 628 w 628"/>
                <a:gd name="T192" fmla="*/ 1516 h 151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628" h="1516">
                  <a:moveTo>
                    <a:pt x="264" y="22"/>
                  </a:moveTo>
                  <a:lnTo>
                    <a:pt x="264" y="22"/>
                  </a:lnTo>
                  <a:lnTo>
                    <a:pt x="244" y="28"/>
                  </a:lnTo>
                  <a:lnTo>
                    <a:pt x="234" y="32"/>
                  </a:lnTo>
                  <a:lnTo>
                    <a:pt x="226" y="36"/>
                  </a:lnTo>
                  <a:lnTo>
                    <a:pt x="214" y="44"/>
                  </a:lnTo>
                  <a:lnTo>
                    <a:pt x="194" y="52"/>
                  </a:lnTo>
                  <a:lnTo>
                    <a:pt x="146" y="72"/>
                  </a:lnTo>
                  <a:lnTo>
                    <a:pt x="98" y="92"/>
                  </a:lnTo>
                  <a:lnTo>
                    <a:pt x="78" y="102"/>
                  </a:lnTo>
                  <a:lnTo>
                    <a:pt x="66" y="110"/>
                  </a:lnTo>
                  <a:lnTo>
                    <a:pt x="60" y="116"/>
                  </a:lnTo>
                  <a:lnTo>
                    <a:pt x="56" y="124"/>
                  </a:lnTo>
                  <a:lnTo>
                    <a:pt x="52" y="134"/>
                  </a:lnTo>
                  <a:lnTo>
                    <a:pt x="50" y="144"/>
                  </a:lnTo>
                  <a:lnTo>
                    <a:pt x="48" y="168"/>
                  </a:lnTo>
                  <a:lnTo>
                    <a:pt x="44" y="194"/>
                  </a:lnTo>
                  <a:lnTo>
                    <a:pt x="32" y="330"/>
                  </a:lnTo>
                  <a:lnTo>
                    <a:pt x="24" y="394"/>
                  </a:lnTo>
                  <a:lnTo>
                    <a:pt x="18" y="446"/>
                  </a:lnTo>
                  <a:lnTo>
                    <a:pt x="14" y="502"/>
                  </a:lnTo>
                  <a:lnTo>
                    <a:pt x="6" y="620"/>
                  </a:lnTo>
                  <a:lnTo>
                    <a:pt x="0" y="690"/>
                  </a:lnTo>
                  <a:lnTo>
                    <a:pt x="2" y="694"/>
                  </a:lnTo>
                  <a:lnTo>
                    <a:pt x="2" y="698"/>
                  </a:lnTo>
                  <a:lnTo>
                    <a:pt x="8" y="704"/>
                  </a:lnTo>
                  <a:lnTo>
                    <a:pt x="14" y="708"/>
                  </a:lnTo>
                  <a:lnTo>
                    <a:pt x="16" y="710"/>
                  </a:lnTo>
                  <a:lnTo>
                    <a:pt x="14" y="732"/>
                  </a:lnTo>
                  <a:lnTo>
                    <a:pt x="12" y="762"/>
                  </a:lnTo>
                  <a:lnTo>
                    <a:pt x="14" y="792"/>
                  </a:lnTo>
                  <a:lnTo>
                    <a:pt x="16" y="806"/>
                  </a:lnTo>
                  <a:lnTo>
                    <a:pt x="18" y="812"/>
                  </a:lnTo>
                  <a:lnTo>
                    <a:pt x="20" y="816"/>
                  </a:lnTo>
                  <a:lnTo>
                    <a:pt x="26" y="822"/>
                  </a:lnTo>
                  <a:lnTo>
                    <a:pt x="28" y="826"/>
                  </a:lnTo>
                  <a:lnTo>
                    <a:pt x="30" y="824"/>
                  </a:lnTo>
                  <a:lnTo>
                    <a:pt x="32" y="822"/>
                  </a:lnTo>
                  <a:lnTo>
                    <a:pt x="30" y="802"/>
                  </a:lnTo>
                  <a:lnTo>
                    <a:pt x="34" y="810"/>
                  </a:lnTo>
                  <a:lnTo>
                    <a:pt x="46" y="820"/>
                  </a:lnTo>
                  <a:lnTo>
                    <a:pt x="58" y="832"/>
                  </a:lnTo>
                  <a:lnTo>
                    <a:pt x="66" y="838"/>
                  </a:lnTo>
                  <a:lnTo>
                    <a:pt x="72" y="838"/>
                  </a:lnTo>
                  <a:lnTo>
                    <a:pt x="74" y="834"/>
                  </a:lnTo>
                  <a:lnTo>
                    <a:pt x="74" y="830"/>
                  </a:lnTo>
                  <a:lnTo>
                    <a:pt x="80" y="830"/>
                  </a:lnTo>
                  <a:lnTo>
                    <a:pt x="86" y="830"/>
                  </a:lnTo>
                  <a:lnTo>
                    <a:pt x="88" y="828"/>
                  </a:lnTo>
                  <a:lnTo>
                    <a:pt x="90" y="826"/>
                  </a:lnTo>
                  <a:lnTo>
                    <a:pt x="88" y="822"/>
                  </a:lnTo>
                  <a:lnTo>
                    <a:pt x="78" y="812"/>
                  </a:lnTo>
                  <a:lnTo>
                    <a:pt x="70" y="804"/>
                  </a:lnTo>
                  <a:lnTo>
                    <a:pt x="62" y="794"/>
                  </a:lnTo>
                  <a:lnTo>
                    <a:pt x="56" y="784"/>
                  </a:lnTo>
                  <a:lnTo>
                    <a:pt x="54" y="774"/>
                  </a:lnTo>
                  <a:lnTo>
                    <a:pt x="54" y="766"/>
                  </a:lnTo>
                  <a:lnTo>
                    <a:pt x="56" y="760"/>
                  </a:lnTo>
                  <a:lnTo>
                    <a:pt x="58" y="758"/>
                  </a:lnTo>
                  <a:lnTo>
                    <a:pt x="62" y="758"/>
                  </a:lnTo>
                  <a:lnTo>
                    <a:pt x="66" y="760"/>
                  </a:lnTo>
                  <a:lnTo>
                    <a:pt x="68" y="768"/>
                  </a:lnTo>
                  <a:lnTo>
                    <a:pt x="70" y="786"/>
                  </a:lnTo>
                  <a:lnTo>
                    <a:pt x="70" y="790"/>
                  </a:lnTo>
                  <a:lnTo>
                    <a:pt x="72" y="794"/>
                  </a:lnTo>
                  <a:lnTo>
                    <a:pt x="78" y="798"/>
                  </a:lnTo>
                  <a:lnTo>
                    <a:pt x="84" y="798"/>
                  </a:lnTo>
                  <a:lnTo>
                    <a:pt x="88" y="798"/>
                  </a:lnTo>
                  <a:lnTo>
                    <a:pt x="86" y="744"/>
                  </a:lnTo>
                  <a:lnTo>
                    <a:pt x="84" y="720"/>
                  </a:lnTo>
                  <a:lnTo>
                    <a:pt x="84" y="708"/>
                  </a:lnTo>
                  <a:lnTo>
                    <a:pt x="84" y="672"/>
                  </a:lnTo>
                  <a:lnTo>
                    <a:pt x="82" y="650"/>
                  </a:lnTo>
                  <a:lnTo>
                    <a:pt x="82" y="646"/>
                  </a:lnTo>
                  <a:lnTo>
                    <a:pt x="80" y="654"/>
                  </a:lnTo>
                  <a:lnTo>
                    <a:pt x="78" y="674"/>
                  </a:lnTo>
                  <a:lnTo>
                    <a:pt x="80" y="682"/>
                  </a:lnTo>
                  <a:lnTo>
                    <a:pt x="82" y="692"/>
                  </a:lnTo>
                  <a:lnTo>
                    <a:pt x="90" y="730"/>
                  </a:lnTo>
                  <a:lnTo>
                    <a:pt x="96" y="770"/>
                  </a:lnTo>
                  <a:lnTo>
                    <a:pt x="106" y="844"/>
                  </a:lnTo>
                  <a:lnTo>
                    <a:pt x="112" y="924"/>
                  </a:lnTo>
                  <a:lnTo>
                    <a:pt x="116" y="984"/>
                  </a:lnTo>
                  <a:lnTo>
                    <a:pt x="118" y="1054"/>
                  </a:lnTo>
                  <a:lnTo>
                    <a:pt x="122" y="1156"/>
                  </a:lnTo>
                  <a:lnTo>
                    <a:pt x="128" y="1308"/>
                  </a:lnTo>
                  <a:lnTo>
                    <a:pt x="126" y="1320"/>
                  </a:lnTo>
                  <a:lnTo>
                    <a:pt x="124" y="1332"/>
                  </a:lnTo>
                  <a:lnTo>
                    <a:pt x="118" y="1362"/>
                  </a:lnTo>
                  <a:lnTo>
                    <a:pt x="116" y="1376"/>
                  </a:lnTo>
                  <a:lnTo>
                    <a:pt x="114" y="1390"/>
                  </a:lnTo>
                  <a:lnTo>
                    <a:pt x="114" y="1402"/>
                  </a:lnTo>
                  <a:lnTo>
                    <a:pt x="118" y="1410"/>
                  </a:lnTo>
                  <a:lnTo>
                    <a:pt x="124" y="1424"/>
                  </a:lnTo>
                  <a:lnTo>
                    <a:pt x="128" y="1432"/>
                  </a:lnTo>
                  <a:lnTo>
                    <a:pt x="126" y="1440"/>
                  </a:lnTo>
                  <a:lnTo>
                    <a:pt x="120" y="1446"/>
                  </a:lnTo>
                  <a:lnTo>
                    <a:pt x="108" y="1458"/>
                  </a:lnTo>
                  <a:lnTo>
                    <a:pt x="102" y="1468"/>
                  </a:lnTo>
                  <a:lnTo>
                    <a:pt x="100" y="1476"/>
                  </a:lnTo>
                  <a:lnTo>
                    <a:pt x="98" y="1486"/>
                  </a:lnTo>
                  <a:lnTo>
                    <a:pt x="100" y="1490"/>
                  </a:lnTo>
                  <a:lnTo>
                    <a:pt x="102" y="1496"/>
                  </a:lnTo>
                  <a:lnTo>
                    <a:pt x="106" y="1500"/>
                  </a:lnTo>
                  <a:lnTo>
                    <a:pt x="112" y="1502"/>
                  </a:lnTo>
                  <a:lnTo>
                    <a:pt x="120" y="1506"/>
                  </a:lnTo>
                  <a:lnTo>
                    <a:pt x="130" y="1508"/>
                  </a:lnTo>
                  <a:lnTo>
                    <a:pt x="148" y="1510"/>
                  </a:lnTo>
                  <a:lnTo>
                    <a:pt x="164" y="1508"/>
                  </a:lnTo>
                  <a:lnTo>
                    <a:pt x="178" y="1506"/>
                  </a:lnTo>
                  <a:lnTo>
                    <a:pt x="190" y="1502"/>
                  </a:lnTo>
                  <a:lnTo>
                    <a:pt x="198" y="1496"/>
                  </a:lnTo>
                  <a:lnTo>
                    <a:pt x="206" y="1490"/>
                  </a:lnTo>
                  <a:lnTo>
                    <a:pt x="216" y="1478"/>
                  </a:lnTo>
                  <a:lnTo>
                    <a:pt x="220" y="1474"/>
                  </a:lnTo>
                  <a:lnTo>
                    <a:pt x="220" y="1468"/>
                  </a:lnTo>
                  <a:lnTo>
                    <a:pt x="220" y="1454"/>
                  </a:lnTo>
                  <a:lnTo>
                    <a:pt x="218" y="1438"/>
                  </a:lnTo>
                  <a:lnTo>
                    <a:pt x="220" y="1428"/>
                  </a:lnTo>
                  <a:lnTo>
                    <a:pt x="224" y="1416"/>
                  </a:lnTo>
                  <a:lnTo>
                    <a:pt x="228" y="1406"/>
                  </a:lnTo>
                  <a:lnTo>
                    <a:pt x="230" y="1396"/>
                  </a:lnTo>
                  <a:lnTo>
                    <a:pt x="228" y="1388"/>
                  </a:lnTo>
                  <a:lnTo>
                    <a:pt x="228" y="1378"/>
                  </a:lnTo>
                  <a:lnTo>
                    <a:pt x="222" y="1362"/>
                  </a:lnTo>
                  <a:lnTo>
                    <a:pt x="214" y="1348"/>
                  </a:lnTo>
                  <a:lnTo>
                    <a:pt x="212" y="1338"/>
                  </a:lnTo>
                  <a:lnTo>
                    <a:pt x="212" y="1322"/>
                  </a:lnTo>
                  <a:lnTo>
                    <a:pt x="218" y="1284"/>
                  </a:lnTo>
                  <a:lnTo>
                    <a:pt x="224" y="1238"/>
                  </a:lnTo>
                  <a:lnTo>
                    <a:pt x="228" y="1194"/>
                  </a:lnTo>
                  <a:lnTo>
                    <a:pt x="232" y="1148"/>
                  </a:lnTo>
                  <a:lnTo>
                    <a:pt x="236" y="1092"/>
                  </a:lnTo>
                  <a:lnTo>
                    <a:pt x="242" y="1026"/>
                  </a:lnTo>
                  <a:lnTo>
                    <a:pt x="248" y="944"/>
                  </a:lnTo>
                  <a:lnTo>
                    <a:pt x="250" y="906"/>
                  </a:lnTo>
                  <a:lnTo>
                    <a:pt x="252" y="876"/>
                  </a:lnTo>
                  <a:lnTo>
                    <a:pt x="256" y="852"/>
                  </a:lnTo>
                  <a:lnTo>
                    <a:pt x="260" y="836"/>
                  </a:lnTo>
                  <a:lnTo>
                    <a:pt x="264" y="824"/>
                  </a:lnTo>
                  <a:lnTo>
                    <a:pt x="268" y="818"/>
                  </a:lnTo>
                  <a:lnTo>
                    <a:pt x="270" y="814"/>
                  </a:lnTo>
                  <a:lnTo>
                    <a:pt x="272" y="834"/>
                  </a:lnTo>
                  <a:lnTo>
                    <a:pt x="274" y="858"/>
                  </a:lnTo>
                  <a:lnTo>
                    <a:pt x="284" y="916"/>
                  </a:lnTo>
                  <a:lnTo>
                    <a:pt x="292" y="972"/>
                  </a:lnTo>
                  <a:lnTo>
                    <a:pt x="298" y="1016"/>
                  </a:lnTo>
                  <a:lnTo>
                    <a:pt x="302" y="1050"/>
                  </a:lnTo>
                  <a:lnTo>
                    <a:pt x="308" y="1080"/>
                  </a:lnTo>
                  <a:lnTo>
                    <a:pt x="314" y="1112"/>
                  </a:lnTo>
                  <a:lnTo>
                    <a:pt x="318" y="1144"/>
                  </a:lnTo>
                  <a:lnTo>
                    <a:pt x="322" y="1180"/>
                  </a:lnTo>
                  <a:lnTo>
                    <a:pt x="324" y="1218"/>
                  </a:lnTo>
                  <a:lnTo>
                    <a:pt x="324" y="1236"/>
                  </a:lnTo>
                  <a:lnTo>
                    <a:pt x="322" y="1252"/>
                  </a:lnTo>
                  <a:lnTo>
                    <a:pt x="320" y="1268"/>
                  </a:lnTo>
                  <a:lnTo>
                    <a:pt x="314" y="1282"/>
                  </a:lnTo>
                  <a:lnTo>
                    <a:pt x="308" y="1300"/>
                  </a:lnTo>
                  <a:lnTo>
                    <a:pt x="308" y="1314"/>
                  </a:lnTo>
                  <a:lnTo>
                    <a:pt x="310" y="1326"/>
                  </a:lnTo>
                  <a:lnTo>
                    <a:pt x="312" y="1342"/>
                  </a:lnTo>
                  <a:lnTo>
                    <a:pt x="308" y="1360"/>
                  </a:lnTo>
                  <a:lnTo>
                    <a:pt x="304" y="1378"/>
                  </a:lnTo>
                  <a:lnTo>
                    <a:pt x="298" y="1394"/>
                  </a:lnTo>
                  <a:lnTo>
                    <a:pt x="296" y="1408"/>
                  </a:lnTo>
                  <a:lnTo>
                    <a:pt x="296" y="1412"/>
                  </a:lnTo>
                  <a:lnTo>
                    <a:pt x="298" y="1418"/>
                  </a:lnTo>
                  <a:lnTo>
                    <a:pt x="306" y="1428"/>
                  </a:lnTo>
                  <a:lnTo>
                    <a:pt x="314" y="1438"/>
                  </a:lnTo>
                  <a:lnTo>
                    <a:pt x="314" y="1442"/>
                  </a:lnTo>
                  <a:lnTo>
                    <a:pt x="312" y="1446"/>
                  </a:lnTo>
                  <a:lnTo>
                    <a:pt x="304" y="1454"/>
                  </a:lnTo>
                  <a:lnTo>
                    <a:pt x="300" y="1464"/>
                  </a:lnTo>
                  <a:lnTo>
                    <a:pt x="296" y="1474"/>
                  </a:lnTo>
                  <a:lnTo>
                    <a:pt x="296" y="1486"/>
                  </a:lnTo>
                  <a:lnTo>
                    <a:pt x="296" y="1498"/>
                  </a:lnTo>
                  <a:lnTo>
                    <a:pt x="298" y="1502"/>
                  </a:lnTo>
                  <a:lnTo>
                    <a:pt x="302" y="1506"/>
                  </a:lnTo>
                  <a:lnTo>
                    <a:pt x="308" y="1510"/>
                  </a:lnTo>
                  <a:lnTo>
                    <a:pt x="318" y="1514"/>
                  </a:lnTo>
                  <a:lnTo>
                    <a:pt x="330" y="1514"/>
                  </a:lnTo>
                  <a:lnTo>
                    <a:pt x="346" y="1516"/>
                  </a:lnTo>
                  <a:lnTo>
                    <a:pt x="362" y="1514"/>
                  </a:lnTo>
                  <a:lnTo>
                    <a:pt x="376" y="1510"/>
                  </a:lnTo>
                  <a:lnTo>
                    <a:pt x="384" y="1506"/>
                  </a:lnTo>
                  <a:lnTo>
                    <a:pt x="392" y="1500"/>
                  </a:lnTo>
                  <a:lnTo>
                    <a:pt x="398" y="1494"/>
                  </a:lnTo>
                  <a:lnTo>
                    <a:pt x="400" y="1486"/>
                  </a:lnTo>
                  <a:lnTo>
                    <a:pt x="402" y="1474"/>
                  </a:lnTo>
                  <a:lnTo>
                    <a:pt x="400" y="1454"/>
                  </a:lnTo>
                  <a:lnTo>
                    <a:pt x="400" y="1444"/>
                  </a:lnTo>
                  <a:lnTo>
                    <a:pt x="402" y="1438"/>
                  </a:lnTo>
                  <a:lnTo>
                    <a:pt x="406" y="1432"/>
                  </a:lnTo>
                  <a:lnTo>
                    <a:pt x="412" y="1420"/>
                  </a:lnTo>
                  <a:lnTo>
                    <a:pt x="416" y="1406"/>
                  </a:lnTo>
                  <a:lnTo>
                    <a:pt x="416" y="1390"/>
                  </a:lnTo>
                  <a:lnTo>
                    <a:pt x="416" y="1372"/>
                  </a:lnTo>
                  <a:lnTo>
                    <a:pt x="416" y="1364"/>
                  </a:lnTo>
                  <a:lnTo>
                    <a:pt x="418" y="1358"/>
                  </a:lnTo>
                  <a:lnTo>
                    <a:pt x="422" y="1346"/>
                  </a:lnTo>
                  <a:lnTo>
                    <a:pt x="426" y="1326"/>
                  </a:lnTo>
                  <a:lnTo>
                    <a:pt x="430" y="1308"/>
                  </a:lnTo>
                  <a:lnTo>
                    <a:pt x="432" y="1286"/>
                  </a:lnTo>
                  <a:lnTo>
                    <a:pt x="432" y="1224"/>
                  </a:lnTo>
                  <a:lnTo>
                    <a:pt x="430" y="1160"/>
                  </a:lnTo>
                  <a:lnTo>
                    <a:pt x="478" y="1150"/>
                  </a:lnTo>
                  <a:lnTo>
                    <a:pt x="538" y="1134"/>
                  </a:lnTo>
                  <a:lnTo>
                    <a:pt x="614" y="1112"/>
                  </a:lnTo>
                  <a:lnTo>
                    <a:pt x="618" y="1110"/>
                  </a:lnTo>
                  <a:lnTo>
                    <a:pt x="622" y="1108"/>
                  </a:lnTo>
                  <a:lnTo>
                    <a:pt x="626" y="1102"/>
                  </a:lnTo>
                  <a:lnTo>
                    <a:pt x="628" y="1094"/>
                  </a:lnTo>
                  <a:lnTo>
                    <a:pt x="628" y="1044"/>
                  </a:lnTo>
                  <a:lnTo>
                    <a:pt x="626" y="946"/>
                  </a:lnTo>
                  <a:lnTo>
                    <a:pt x="620" y="802"/>
                  </a:lnTo>
                  <a:lnTo>
                    <a:pt x="618" y="800"/>
                  </a:lnTo>
                  <a:lnTo>
                    <a:pt x="614" y="796"/>
                  </a:lnTo>
                  <a:lnTo>
                    <a:pt x="604" y="792"/>
                  </a:lnTo>
                  <a:lnTo>
                    <a:pt x="592" y="790"/>
                  </a:lnTo>
                  <a:lnTo>
                    <a:pt x="582" y="790"/>
                  </a:lnTo>
                  <a:lnTo>
                    <a:pt x="538" y="792"/>
                  </a:lnTo>
                  <a:lnTo>
                    <a:pt x="536" y="780"/>
                  </a:lnTo>
                  <a:lnTo>
                    <a:pt x="532" y="768"/>
                  </a:lnTo>
                  <a:lnTo>
                    <a:pt x="542" y="760"/>
                  </a:lnTo>
                  <a:lnTo>
                    <a:pt x="544" y="754"/>
                  </a:lnTo>
                  <a:lnTo>
                    <a:pt x="546" y="746"/>
                  </a:lnTo>
                  <a:lnTo>
                    <a:pt x="548" y="724"/>
                  </a:lnTo>
                  <a:lnTo>
                    <a:pt x="548" y="696"/>
                  </a:lnTo>
                  <a:lnTo>
                    <a:pt x="550" y="684"/>
                  </a:lnTo>
                  <a:lnTo>
                    <a:pt x="552" y="672"/>
                  </a:lnTo>
                  <a:lnTo>
                    <a:pt x="552" y="656"/>
                  </a:lnTo>
                  <a:lnTo>
                    <a:pt x="552" y="592"/>
                  </a:lnTo>
                  <a:lnTo>
                    <a:pt x="550" y="498"/>
                  </a:lnTo>
                  <a:lnTo>
                    <a:pt x="544" y="398"/>
                  </a:lnTo>
                  <a:lnTo>
                    <a:pt x="540" y="352"/>
                  </a:lnTo>
                  <a:lnTo>
                    <a:pt x="536" y="312"/>
                  </a:lnTo>
                  <a:lnTo>
                    <a:pt x="528" y="248"/>
                  </a:lnTo>
                  <a:lnTo>
                    <a:pt x="524" y="198"/>
                  </a:lnTo>
                  <a:lnTo>
                    <a:pt x="520" y="138"/>
                  </a:lnTo>
                  <a:lnTo>
                    <a:pt x="518" y="126"/>
                  </a:lnTo>
                  <a:lnTo>
                    <a:pt x="512" y="114"/>
                  </a:lnTo>
                  <a:lnTo>
                    <a:pt x="504" y="106"/>
                  </a:lnTo>
                  <a:lnTo>
                    <a:pt x="492" y="96"/>
                  </a:lnTo>
                  <a:lnTo>
                    <a:pt x="480" y="90"/>
                  </a:lnTo>
                  <a:lnTo>
                    <a:pt x="466" y="82"/>
                  </a:lnTo>
                  <a:lnTo>
                    <a:pt x="434" y="72"/>
                  </a:lnTo>
                  <a:lnTo>
                    <a:pt x="404" y="62"/>
                  </a:lnTo>
                  <a:lnTo>
                    <a:pt x="376" y="48"/>
                  </a:lnTo>
                  <a:lnTo>
                    <a:pt x="346" y="32"/>
                  </a:lnTo>
                  <a:lnTo>
                    <a:pt x="330" y="12"/>
                  </a:lnTo>
                  <a:lnTo>
                    <a:pt x="328" y="6"/>
                  </a:lnTo>
                  <a:lnTo>
                    <a:pt x="328" y="0"/>
                  </a:lnTo>
                  <a:lnTo>
                    <a:pt x="264" y="22"/>
                  </a:lnTo>
                  <a:close/>
                </a:path>
              </a:pathLst>
            </a:custGeom>
            <a:solidFill>
              <a:srgbClr val="000000"/>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778" name="Freeform 124"/>
            <p:cNvSpPr>
              <a:spLocks/>
            </p:cNvSpPr>
            <p:nvPr/>
          </p:nvSpPr>
          <p:spPr bwMode="auto">
            <a:xfrm>
              <a:off x="9818688" y="3819391"/>
              <a:ext cx="222250" cy="568325"/>
            </a:xfrm>
            <a:custGeom>
              <a:avLst/>
              <a:gdLst>
                <a:gd name="T0" fmla="*/ 2147483647 w 140"/>
                <a:gd name="T1" fmla="*/ 0 h 358"/>
                <a:gd name="T2" fmla="*/ 2147483647 w 140"/>
                <a:gd name="T3" fmla="*/ 0 h 358"/>
                <a:gd name="T4" fmla="*/ 2147483647 w 140"/>
                <a:gd name="T5" fmla="*/ 2147483647 h 358"/>
                <a:gd name="T6" fmla="*/ 2147483647 w 140"/>
                <a:gd name="T7" fmla="*/ 2147483647 h 358"/>
                <a:gd name="T8" fmla="*/ 2147483647 w 140"/>
                <a:gd name="T9" fmla="*/ 2147483647 h 358"/>
                <a:gd name="T10" fmla="*/ 2147483647 w 140"/>
                <a:gd name="T11" fmla="*/ 2147483647 h 358"/>
                <a:gd name="T12" fmla="*/ 2147483647 w 140"/>
                <a:gd name="T13" fmla="*/ 2147483647 h 358"/>
                <a:gd name="T14" fmla="*/ 2147483647 w 140"/>
                <a:gd name="T15" fmla="*/ 2147483647 h 358"/>
                <a:gd name="T16" fmla="*/ 2147483647 w 140"/>
                <a:gd name="T17" fmla="*/ 2147483647 h 358"/>
                <a:gd name="T18" fmla="*/ 2147483647 w 140"/>
                <a:gd name="T19" fmla="*/ 2147483647 h 358"/>
                <a:gd name="T20" fmla="*/ 2147483647 w 140"/>
                <a:gd name="T21" fmla="*/ 2147483647 h 358"/>
                <a:gd name="T22" fmla="*/ 2147483647 w 140"/>
                <a:gd name="T23" fmla="*/ 2147483647 h 358"/>
                <a:gd name="T24" fmla="*/ 2147483647 w 140"/>
                <a:gd name="T25" fmla="*/ 2147483647 h 358"/>
                <a:gd name="T26" fmla="*/ 2147483647 w 140"/>
                <a:gd name="T27" fmla="*/ 2147483647 h 358"/>
                <a:gd name="T28" fmla="*/ 2147483647 w 140"/>
                <a:gd name="T29" fmla="*/ 2147483647 h 358"/>
                <a:gd name="T30" fmla="*/ 2147483647 w 140"/>
                <a:gd name="T31" fmla="*/ 2147483647 h 358"/>
                <a:gd name="T32" fmla="*/ 2147483647 w 140"/>
                <a:gd name="T33" fmla="*/ 2147483647 h 358"/>
                <a:gd name="T34" fmla="*/ 2147483647 w 140"/>
                <a:gd name="T35" fmla="*/ 2147483647 h 358"/>
                <a:gd name="T36" fmla="*/ 2147483647 w 140"/>
                <a:gd name="T37" fmla="*/ 2147483647 h 358"/>
                <a:gd name="T38" fmla="*/ 2147483647 w 140"/>
                <a:gd name="T39" fmla="*/ 2147483647 h 358"/>
                <a:gd name="T40" fmla="*/ 0 w 140"/>
                <a:gd name="T41" fmla="*/ 2147483647 h 358"/>
                <a:gd name="T42" fmla="*/ 0 w 140"/>
                <a:gd name="T43" fmla="*/ 2147483647 h 358"/>
                <a:gd name="T44" fmla="*/ 2147483647 w 140"/>
                <a:gd name="T45" fmla="*/ 2147483647 h 358"/>
                <a:gd name="T46" fmla="*/ 2147483647 w 140"/>
                <a:gd name="T47" fmla="*/ 2147483647 h 358"/>
                <a:gd name="T48" fmla="*/ 2147483647 w 140"/>
                <a:gd name="T49" fmla="*/ 2147483647 h 358"/>
                <a:gd name="T50" fmla="*/ 2147483647 w 140"/>
                <a:gd name="T51" fmla="*/ 2147483647 h 358"/>
                <a:gd name="T52" fmla="*/ 2147483647 w 140"/>
                <a:gd name="T53" fmla="*/ 2147483647 h 358"/>
                <a:gd name="T54" fmla="*/ 2147483647 w 140"/>
                <a:gd name="T55" fmla="*/ 2147483647 h 358"/>
                <a:gd name="T56" fmla="*/ 2147483647 w 140"/>
                <a:gd name="T57" fmla="*/ 2147483647 h 358"/>
                <a:gd name="T58" fmla="*/ 2147483647 w 140"/>
                <a:gd name="T59" fmla="*/ 2147483647 h 358"/>
                <a:gd name="T60" fmla="*/ 2147483647 w 140"/>
                <a:gd name="T61" fmla="*/ 2147483647 h 358"/>
                <a:gd name="T62" fmla="*/ 2147483647 w 140"/>
                <a:gd name="T63" fmla="*/ 2147483647 h 358"/>
                <a:gd name="T64" fmla="*/ 2147483647 w 140"/>
                <a:gd name="T65" fmla="*/ 2147483647 h 358"/>
                <a:gd name="T66" fmla="*/ 2147483647 w 140"/>
                <a:gd name="T67" fmla="*/ 2147483647 h 358"/>
                <a:gd name="T68" fmla="*/ 2147483647 w 140"/>
                <a:gd name="T69" fmla="*/ 2147483647 h 358"/>
                <a:gd name="T70" fmla="*/ 2147483647 w 140"/>
                <a:gd name="T71" fmla="*/ 2147483647 h 358"/>
                <a:gd name="T72" fmla="*/ 2147483647 w 140"/>
                <a:gd name="T73" fmla="*/ 2147483647 h 358"/>
                <a:gd name="T74" fmla="*/ 2147483647 w 140"/>
                <a:gd name="T75" fmla="*/ 0 h 358"/>
                <a:gd name="T76" fmla="*/ 2147483647 w 140"/>
                <a:gd name="T77" fmla="*/ 0 h 358"/>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40"/>
                <a:gd name="T118" fmla="*/ 0 h 358"/>
                <a:gd name="T119" fmla="*/ 140 w 140"/>
                <a:gd name="T120" fmla="*/ 358 h 358"/>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40" h="358">
                  <a:moveTo>
                    <a:pt x="124" y="0"/>
                  </a:moveTo>
                  <a:lnTo>
                    <a:pt x="124" y="0"/>
                  </a:lnTo>
                  <a:lnTo>
                    <a:pt x="116" y="8"/>
                  </a:lnTo>
                  <a:lnTo>
                    <a:pt x="96" y="26"/>
                  </a:lnTo>
                  <a:lnTo>
                    <a:pt x="82" y="36"/>
                  </a:lnTo>
                  <a:lnTo>
                    <a:pt x="70" y="44"/>
                  </a:lnTo>
                  <a:lnTo>
                    <a:pt x="56" y="50"/>
                  </a:lnTo>
                  <a:lnTo>
                    <a:pt x="46" y="54"/>
                  </a:lnTo>
                  <a:lnTo>
                    <a:pt x="40" y="52"/>
                  </a:lnTo>
                  <a:lnTo>
                    <a:pt x="36" y="50"/>
                  </a:lnTo>
                  <a:lnTo>
                    <a:pt x="34" y="46"/>
                  </a:lnTo>
                  <a:lnTo>
                    <a:pt x="34" y="40"/>
                  </a:lnTo>
                  <a:lnTo>
                    <a:pt x="34" y="28"/>
                  </a:lnTo>
                  <a:lnTo>
                    <a:pt x="34" y="16"/>
                  </a:lnTo>
                  <a:lnTo>
                    <a:pt x="22" y="24"/>
                  </a:lnTo>
                  <a:lnTo>
                    <a:pt x="12" y="34"/>
                  </a:lnTo>
                  <a:lnTo>
                    <a:pt x="2" y="46"/>
                  </a:lnTo>
                  <a:lnTo>
                    <a:pt x="0" y="58"/>
                  </a:lnTo>
                  <a:lnTo>
                    <a:pt x="0" y="84"/>
                  </a:lnTo>
                  <a:lnTo>
                    <a:pt x="2" y="164"/>
                  </a:lnTo>
                  <a:lnTo>
                    <a:pt x="8" y="262"/>
                  </a:lnTo>
                  <a:lnTo>
                    <a:pt x="18" y="358"/>
                  </a:lnTo>
                  <a:lnTo>
                    <a:pt x="38" y="300"/>
                  </a:lnTo>
                  <a:lnTo>
                    <a:pt x="54" y="246"/>
                  </a:lnTo>
                  <a:lnTo>
                    <a:pt x="82" y="154"/>
                  </a:lnTo>
                  <a:lnTo>
                    <a:pt x="96" y="116"/>
                  </a:lnTo>
                  <a:lnTo>
                    <a:pt x="110" y="82"/>
                  </a:lnTo>
                  <a:lnTo>
                    <a:pt x="124" y="54"/>
                  </a:lnTo>
                  <a:lnTo>
                    <a:pt x="132" y="40"/>
                  </a:lnTo>
                  <a:lnTo>
                    <a:pt x="140" y="30"/>
                  </a:lnTo>
                  <a:lnTo>
                    <a:pt x="132" y="18"/>
                  </a:lnTo>
                  <a:lnTo>
                    <a:pt x="126" y="8"/>
                  </a:lnTo>
                  <a:lnTo>
                    <a:pt x="124" y="0"/>
                  </a:lnTo>
                  <a:close/>
                </a:path>
              </a:pathLst>
            </a:custGeom>
            <a:solidFill>
              <a:srgbClr val="FFFFFF"/>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779" name="Freeform 125"/>
            <p:cNvSpPr>
              <a:spLocks/>
            </p:cNvSpPr>
            <p:nvPr/>
          </p:nvSpPr>
          <p:spPr bwMode="auto">
            <a:xfrm>
              <a:off x="9736138" y="3466966"/>
              <a:ext cx="346075" cy="444500"/>
            </a:xfrm>
            <a:custGeom>
              <a:avLst/>
              <a:gdLst>
                <a:gd name="T0" fmla="*/ 2147483647 w 218"/>
                <a:gd name="T1" fmla="*/ 2147483647 h 280"/>
                <a:gd name="T2" fmla="*/ 2147483647 w 218"/>
                <a:gd name="T3" fmla="*/ 2147483647 h 280"/>
                <a:gd name="T4" fmla="*/ 2147483647 w 218"/>
                <a:gd name="T5" fmla="*/ 2147483647 h 280"/>
                <a:gd name="T6" fmla="*/ 2147483647 w 218"/>
                <a:gd name="T7" fmla="*/ 2147483647 h 280"/>
                <a:gd name="T8" fmla="*/ 2147483647 w 218"/>
                <a:gd name="T9" fmla="*/ 2147483647 h 280"/>
                <a:gd name="T10" fmla="*/ 2147483647 w 218"/>
                <a:gd name="T11" fmla="*/ 2147483647 h 280"/>
                <a:gd name="T12" fmla="*/ 2147483647 w 218"/>
                <a:gd name="T13" fmla="*/ 2147483647 h 280"/>
                <a:gd name="T14" fmla="*/ 2147483647 w 218"/>
                <a:gd name="T15" fmla="*/ 2147483647 h 280"/>
                <a:gd name="T16" fmla="*/ 2147483647 w 218"/>
                <a:gd name="T17" fmla="*/ 2147483647 h 280"/>
                <a:gd name="T18" fmla="*/ 2147483647 w 218"/>
                <a:gd name="T19" fmla="*/ 2147483647 h 280"/>
                <a:gd name="T20" fmla="*/ 2147483647 w 218"/>
                <a:gd name="T21" fmla="*/ 2147483647 h 280"/>
                <a:gd name="T22" fmla="*/ 2147483647 w 218"/>
                <a:gd name="T23" fmla="*/ 2147483647 h 280"/>
                <a:gd name="T24" fmla="*/ 2147483647 w 218"/>
                <a:gd name="T25" fmla="*/ 2147483647 h 280"/>
                <a:gd name="T26" fmla="*/ 2147483647 w 218"/>
                <a:gd name="T27" fmla="*/ 2147483647 h 280"/>
                <a:gd name="T28" fmla="*/ 2147483647 w 218"/>
                <a:gd name="T29" fmla="*/ 2147483647 h 280"/>
                <a:gd name="T30" fmla="*/ 2147483647 w 218"/>
                <a:gd name="T31" fmla="*/ 2147483647 h 280"/>
                <a:gd name="T32" fmla="*/ 2147483647 w 218"/>
                <a:gd name="T33" fmla="*/ 2147483647 h 280"/>
                <a:gd name="T34" fmla="*/ 2147483647 w 218"/>
                <a:gd name="T35" fmla="*/ 2147483647 h 280"/>
                <a:gd name="T36" fmla="*/ 2147483647 w 218"/>
                <a:gd name="T37" fmla="*/ 2147483647 h 280"/>
                <a:gd name="T38" fmla="*/ 2147483647 w 218"/>
                <a:gd name="T39" fmla="*/ 2147483647 h 280"/>
                <a:gd name="T40" fmla="*/ 2147483647 w 218"/>
                <a:gd name="T41" fmla="*/ 2147483647 h 280"/>
                <a:gd name="T42" fmla="*/ 2147483647 w 218"/>
                <a:gd name="T43" fmla="*/ 2147483647 h 280"/>
                <a:gd name="T44" fmla="*/ 2147483647 w 218"/>
                <a:gd name="T45" fmla="*/ 2147483647 h 280"/>
                <a:gd name="T46" fmla="*/ 2147483647 w 218"/>
                <a:gd name="T47" fmla="*/ 2147483647 h 280"/>
                <a:gd name="T48" fmla="*/ 2147483647 w 218"/>
                <a:gd name="T49" fmla="*/ 2147483647 h 280"/>
                <a:gd name="T50" fmla="*/ 2147483647 w 218"/>
                <a:gd name="T51" fmla="*/ 2147483647 h 280"/>
                <a:gd name="T52" fmla="*/ 2147483647 w 218"/>
                <a:gd name="T53" fmla="*/ 2147483647 h 280"/>
                <a:gd name="T54" fmla="*/ 2147483647 w 218"/>
                <a:gd name="T55" fmla="*/ 2147483647 h 280"/>
                <a:gd name="T56" fmla="*/ 2147483647 w 218"/>
                <a:gd name="T57" fmla="*/ 2147483647 h 280"/>
                <a:gd name="T58" fmla="*/ 2147483647 w 218"/>
                <a:gd name="T59" fmla="*/ 2147483647 h 280"/>
                <a:gd name="T60" fmla="*/ 2147483647 w 218"/>
                <a:gd name="T61" fmla="*/ 2147483647 h 280"/>
                <a:gd name="T62" fmla="*/ 2147483647 w 218"/>
                <a:gd name="T63" fmla="*/ 2147483647 h 280"/>
                <a:gd name="T64" fmla="*/ 2147483647 w 218"/>
                <a:gd name="T65" fmla="*/ 2147483647 h 280"/>
                <a:gd name="T66" fmla="*/ 2147483647 w 218"/>
                <a:gd name="T67" fmla="*/ 2147483647 h 280"/>
                <a:gd name="T68" fmla="*/ 2147483647 w 218"/>
                <a:gd name="T69" fmla="*/ 2147483647 h 280"/>
                <a:gd name="T70" fmla="*/ 0 w 218"/>
                <a:gd name="T71" fmla="*/ 2147483647 h 280"/>
                <a:gd name="T72" fmla="*/ 0 w 218"/>
                <a:gd name="T73" fmla="*/ 2147483647 h 280"/>
                <a:gd name="T74" fmla="*/ 2147483647 w 218"/>
                <a:gd name="T75" fmla="*/ 2147483647 h 280"/>
                <a:gd name="T76" fmla="*/ 2147483647 w 218"/>
                <a:gd name="T77" fmla="*/ 2147483647 h 280"/>
                <a:gd name="T78" fmla="*/ 2147483647 w 218"/>
                <a:gd name="T79" fmla="*/ 2147483647 h 280"/>
                <a:gd name="T80" fmla="*/ 2147483647 w 218"/>
                <a:gd name="T81" fmla="*/ 2147483647 h 280"/>
                <a:gd name="T82" fmla="*/ 2147483647 w 218"/>
                <a:gd name="T83" fmla="*/ 2147483647 h 280"/>
                <a:gd name="T84" fmla="*/ 2147483647 w 218"/>
                <a:gd name="T85" fmla="*/ 2147483647 h 280"/>
                <a:gd name="T86" fmla="*/ 2147483647 w 218"/>
                <a:gd name="T87" fmla="*/ 2147483647 h 280"/>
                <a:gd name="T88" fmla="*/ 2147483647 w 218"/>
                <a:gd name="T89" fmla="*/ 2147483647 h 280"/>
                <a:gd name="T90" fmla="*/ 2147483647 w 218"/>
                <a:gd name="T91" fmla="*/ 2147483647 h 280"/>
                <a:gd name="T92" fmla="*/ 2147483647 w 218"/>
                <a:gd name="T93" fmla="*/ 2147483647 h 280"/>
                <a:gd name="T94" fmla="*/ 2147483647 w 218"/>
                <a:gd name="T95" fmla="*/ 2147483647 h 280"/>
                <a:gd name="T96" fmla="*/ 2147483647 w 218"/>
                <a:gd name="T97" fmla="*/ 2147483647 h 280"/>
                <a:gd name="T98" fmla="*/ 2147483647 w 218"/>
                <a:gd name="T99" fmla="*/ 2147483647 h 280"/>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218"/>
                <a:gd name="T151" fmla="*/ 0 h 280"/>
                <a:gd name="T152" fmla="*/ 218 w 218"/>
                <a:gd name="T153" fmla="*/ 280 h 280"/>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218" h="280">
                  <a:moveTo>
                    <a:pt x="68" y="242"/>
                  </a:moveTo>
                  <a:lnTo>
                    <a:pt x="64" y="260"/>
                  </a:lnTo>
                  <a:lnTo>
                    <a:pt x="64" y="264"/>
                  </a:lnTo>
                  <a:lnTo>
                    <a:pt x="66" y="268"/>
                  </a:lnTo>
                  <a:lnTo>
                    <a:pt x="76" y="278"/>
                  </a:lnTo>
                  <a:lnTo>
                    <a:pt x="80" y="280"/>
                  </a:lnTo>
                  <a:lnTo>
                    <a:pt x="84" y="278"/>
                  </a:lnTo>
                  <a:lnTo>
                    <a:pt x="102" y="272"/>
                  </a:lnTo>
                  <a:lnTo>
                    <a:pt x="110" y="268"/>
                  </a:lnTo>
                  <a:lnTo>
                    <a:pt x="152" y="244"/>
                  </a:lnTo>
                  <a:lnTo>
                    <a:pt x="160" y="240"/>
                  </a:lnTo>
                  <a:lnTo>
                    <a:pt x="172" y="234"/>
                  </a:lnTo>
                  <a:lnTo>
                    <a:pt x="176" y="228"/>
                  </a:lnTo>
                  <a:lnTo>
                    <a:pt x="178" y="220"/>
                  </a:lnTo>
                  <a:lnTo>
                    <a:pt x="178" y="198"/>
                  </a:lnTo>
                  <a:lnTo>
                    <a:pt x="180" y="188"/>
                  </a:lnTo>
                  <a:lnTo>
                    <a:pt x="182" y="180"/>
                  </a:lnTo>
                  <a:lnTo>
                    <a:pt x="186" y="170"/>
                  </a:lnTo>
                  <a:lnTo>
                    <a:pt x="194" y="160"/>
                  </a:lnTo>
                  <a:lnTo>
                    <a:pt x="202" y="148"/>
                  </a:lnTo>
                  <a:lnTo>
                    <a:pt x="210" y="134"/>
                  </a:lnTo>
                  <a:lnTo>
                    <a:pt x="214" y="114"/>
                  </a:lnTo>
                  <a:lnTo>
                    <a:pt x="218" y="94"/>
                  </a:lnTo>
                  <a:lnTo>
                    <a:pt x="218" y="82"/>
                  </a:lnTo>
                  <a:lnTo>
                    <a:pt x="216" y="72"/>
                  </a:lnTo>
                  <a:lnTo>
                    <a:pt x="212" y="60"/>
                  </a:lnTo>
                  <a:lnTo>
                    <a:pt x="206" y="48"/>
                  </a:lnTo>
                  <a:lnTo>
                    <a:pt x="202" y="40"/>
                  </a:lnTo>
                  <a:lnTo>
                    <a:pt x="186" y="24"/>
                  </a:lnTo>
                  <a:lnTo>
                    <a:pt x="176" y="16"/>
                  </a:lnTo>
                  <a:lnTo>
                    <a:pt x="164" y="8"/>
                  </a:lnTo>
                  <a:lnTo>
                    <a:pt x="150" y="2"/>
                  </a:lnTo>
                  <a:lnTo>
                    <a:pt x="136" y="0"/>
                  </a:lnTo>
                  <a:lnTo>
                    <a:pt x="62" y="12"/>
                  </a:lnTo>
                  <a:lnTo>
                    <a:pt x="44" y="22"/>
                  </a:lnTo>
                  <a:lnTo>
                    <a:pt x="36" y="28"/>
                  </a:lnTo>
                  <a:lnTo>
                    <a:pt x="34" y="34"/>
                  </a:lnTo>
                  <a:lnTo>
                    <a:pt x="36" y="44"/>
                  </a:lnTo>
                  <a:lnTo>
                    <a:pt x="38" y="50"/>
                  </a:lnTo>
                  <a:lnTo>
                    <a:pt x="38" y="54"/>
                  </a:lnTo>
                  <a:lnTo>
                    <a:pt x="36" y="58"/>
                  </a:lnTo>
                  <a:lnTo>
                    <a:pt x="20" y="90"/>
                  </a:lnTo>
                  <a:lnTo>
                    <a:pt x="16" y="98"/>
                  </a:lnTo>
                  <a:lnTo>
                    <a:pt x="14" y="106"/>
                  </a:lnTo>
                  <a:lnTo>
                    <a:pt x="14" y="112"/>
                  </a:lnTo>
                  <a:lnTo>
                    <a:pt x="14" y="120"/>
                  </a:lnTo>
                  <a:lnTo>
                    <a:pt x="2" y="146"/>
                  </a:lnTo>
                  <a:lnTo>
                    <a:pt x="0" y="154"/>
                  </a:lnTo>
                  <a:lnTo>
                    <a:pt x="0" y="158"/>
                  </a:lnTo>
                  <a:lnTo>
                    <a:pt x="4" y="160"/>
                  </a:lnTo>
                  <a:lnTo>
                    <a:pt x="10" y="162"/>
                  </a:lnTo>
                  <a:lnTo>
                    <a:pt x="12" y="164"/>
                  </a:lnTo>
                  <a:lnTo>
                    <a:pt x="14" y="168"/>
                  </a:lnTo>
                  <a:lnTo>
                    <a:pt x="12" y="182"/>
                  </a:lnTo>
                  <a:lnTo>
                    <a:pt x="12" y="192"/>
                  </a:lnTo>
                  <a:lnTo>
                    <a:pt x="12" y="194"/>
                  </a:lnTo>
                  <a:lnTo>
                    <a:pt x="14" y="202"/>
                  </a:lnTo>
                  <a:lnTo>
                    <a:pt x="14" y="210"/>
                  </a:lnTo>
                  <a:lnTo>
                    <a:pt x="12" y="216"/>
                  </a:lnTo>
                  <a:lnTo>
                    <a:pt x="14" y="224"/>
                  </a:lnTo>
                  <a:lnTo>
                    <a:pt x="14" y="226"/>
                  </a:lnTo>
                  <a:lnTo>
                    <a:pt x="20" y="234"/>
                  </a:lnTo>
                  <a:lnTo>
                    <a:pt x="24" y="236"/>
                  </a:lnTo>
                  <a:lnTo>
                    <a:pt x="32" y="240"/>
                  </a:lnTo>
                  <a:lnTo>
                    <a:pt x="48" y="242"/>
                  </a:lnTo>
                  <a:lnTo>
                    <a:pt x="56" y="242"/>
                  </a:lnTo>
                  <a:lnTo>
                    <a:pt x="68" y="242"/>
                  </a:lnTo>
                  <a:close/>
                </a:path>
              </a:pathLst>
            </a:custGeom>
            <a:solidFill>
              <a:srgbClr val="000000"/>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780" name="Freeform 126"/>
            <p:cNvSpPr>
              <a:spLocks/>
            </p:cNvSpPr>
            <p:nvPr/>
          </p:nvSpPr>
          <p:spPr bwMode="auto">
            <a:xfrm>
              <a:off x="9802813" y="3901941"/>
              <a:ext cx="127000" cy="539750"/>
            </a:xfrm>
            <a:custGeom>
              <a:avLst/>
              <a:gdLst>
                <a:gd name="T0" fmla="*/ 2147483647 w 80"/>
                <a:gd name="T1" fmla="*/ 2147483647 h 340"/>
                <a:gd name="T2" fmla="*/ 2147483647 w 80"/>
                <a:gd name="T3" fmla="*/ 2147483647 h 340"/>
                <a:gd name="T4" fmla="*/ 2147483647 w 80"/>
                <a:gd name="T5" fmla="*/ 2147483647 h 340"/>
                <a:gd name="T6" fmla="*/ 2147483647 w 80"/>
                <a:gd name="T7" fmla="*/ 2147483647 h 340"/>
                <a:gd name="T8" fmla="*/ 2147483647 w 80"/>
                <a:gd name="T9" fmla="*/ 2147483647 h 340"/>
                <a:gd name="T10" fmla="*/ 2147483647 w 80"/>
                <a:gd name="T11" fmla="*/ 2147483647 h 340"/>
                <a:gd name="T12" fmla="*/ 2147483647 w 80"/>
                <a:gd name="T13" fmla="*/ 2147483647 h 340"/>
                <a:gd name="T14" fmla="*/ 2147483647 w 80"/>
                <a:gd name="T15" fmla="*/ 2147483647 h 340"/>
                <a:gd name="T16" fmla="*/ 2147483647 w 80"/>
                <a:gd name="T17" fmla="*/ 2147483647 h 340"/>
                <a:gd name="T18" fmla="*/ 2147483647 w 80"/>
                <a:gd name="T19" fmla="*/ 2147483647 h 340"/>
                <a:gd name="T20" fmla="*/ 2147483647 w 80"/>
                <a:gd name="T21" fmla="*/ 2147483647 h 340"/>
                <a:gd name="T22" fmla="*/ 2147483647 w 80"/>
                <a:gd name="T23" fmla="*/ 2147483647 h 340"/>
                <a:gd name="T24" fmla="*/ 2147483647 w 80"/>
                <a:gd name="T25" fmla="*/ 2147483647 h 340"/>
                <a:gd name="T26" fmla="*/ 2147483647 w 80"/>
                <a:gd name="T27" fmla="*/ 2147483647 h 340"/>
                <a:gd name="T28" fmla="*/ 2147483647 w 80"/>
                <a:gd name="T29" fmla="*/ 0 h 340"/>
                <a:gd name="T30" fmla="*/ 2147483647 w 80"/>
                <a:gd name="T31" fmla="*/ 0 h 340"/>
                <a:gd name="T32" fmla="*/ 2147483647 w 80"/>
                <a:gd name="T33" fmla="*/ 2147483647 h 340"/>
                <a:gd name="T34" fmla="*/ 2147483647 w 80"/>
                <a:gd name="T35" fmla="*/ 2147483647 h 340"/>
                <a:gd name="T36" fmla="*/ 2147483647 w 80"/>
                <a:gd name="T37" fmla="*/ 2147483647 h 340"/>
                <a:gd name="T38" fmla="*/ 2147483647 w 80"/>
                <a:gd name="T39" fmla="*/ 2147483647 h 340"/>
                <a:gd name="T40" fmla="*/ 2147483647 w 80"/>
                <a:gd name="T41" fmla="*/ 2147483647 h 340"/>
                <a:gd name="T42" fmla="*/ 2147483647 w 80"/>
                <a:gd name="T43" fmla="*/ 2147483647 h 340"/>
                <a:gd name="T44" fmla="*/ 2147483647 w 80"/>
                <a:gd name="T45" fmla="*/ 2147483647 h 340"/>
                <a:gd name="T46" fmla="*/ 2147483647 w 80"/>
                <a:gd name="T47" fmla="*/ 2147483647 h 340"/>
                <a:gd name="T48" fmla="*/ 2147483647 w 80"/>
                <a:gd name="T49" fmla="*/ 2147483647 h 340"/>
                <a:gd name="T50" fmla="*/ 2147483647 w 80"/>
                <a:gd name="T51" fmla="*/ 2147483647 h 340"/>
                <a:gd name="T52" fmla="*/ 2147483647 w 80"/>
                <a:gd name="T53" fmla="*/ 2147483647 h 340"/>
                <a:gd name="T54" fmla="*/ 2147483647 w 80"/>
                <a:gd name="T55" fmla="*/ 2147483647 h 340"/>
                <a:gd name="T56" fmla="*/ 0 w 80"/>
                <a:gd name="T57" fmla="*/ 2147483647 h 340"/>
                <a:gd name="T58" fmla="*/ 0 w 80"/>
                <a:gd name="T59" fmla="*/ 2147483647 h 340"/>
                <a:gd name="T60" fmla="*/ 0 w 80"/>
                <a:gd name="T61" fmla="*/ 2147483647 h 340"/>
                <a:gd name="T62" fmla="*/ 2147483647 w 80"/>
                <a:gd name="T63" fmla="*/ 2147483647 h 340"/>
                <a:gd name="T64" fmla="*/ 2147483647 w 80"/>
                <a:gd name="T65" fmla="*/ 2147483647 h 340"/>
                <a:gd name="T66" fmla="*/ 2147483647 w 80"/>
                <a:gd name="T67" fmla="*/ 2147483647 h 34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80"/>
                <a:gd name="T103" fmla="*/ 0 h 340"/>
                <a:gd name="T104" fmla="*/ 80 w 80"/>
                <a:gd name="T105" fmla="*/ 340 h 34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80" h="340">
                  <a:moveTo>
                    <a:pt x="58" y="38"/>
                  </a:moveTo>
                  <a:lnTo>
                    <a:pt x="58" y="38"/>
                  </a:lnTo>
                  <a:lnTo>
                    <a:pt x="58" y="36"/>
                  </a:lnTo>
                  <a:lnTo>
                    <a:pt x="62" y="34"/>
                  </a:lnTo>
                  <a:lnTo>
                    <a:pt x="66" y="30"/>
                  </a:lnTo>
                  <a:lnTo>
                    <a:pt x="66" y="26"/>
                  </a:lnTo>
                  <a:lnTo>
                    <a:pt x="64" y="22"/>
                  </a:lnTo>
                  <a:lnTo>
                    <a:pt x="62" y="14"/>
                  </a:lnTo>
                  <a:lnTo>
                    <a:pt x="60" y="8"/>
                  </a:lnTo>
                  <a:lnTo>
                    <a:pt x="56" y="2"/>
                  </a:lnTo>
                  <a:lnTo>
                    <a:pt x="52" y="0"/>
                  </a:lnTo>
                  <a:lnTo>
                    <a:pt x="48" y="0"/>
                  </a:lnTo>
                  <a:lnTo>
                    <a:pt x="46" y="2"/>
                  </a:lnTo>
                  <a:lnTo>
                    <a:pt x="40" y="6"/>
                  </a:lnTo>
                  <a:lnTo>
                    <a:pt x="36" y="14"/>
                  </a:lnTo>
                  <a:lnTo>
                    <a:pt x="34" y="18"/>
                  </a:lnTo>
                  <a:lnTo>
                    <a:pt x="32" y="22"/>
                  </a:lnTo>
                  <a:lnTo>
                    <a:pt x="36" y="30"/>
                  </a:lnTo>
                  <a:lnTo>
                    <a:pt x="40" y="36"/>
                  </a:lnTo>
                  <a:lnTo>
                    <a:pt x="16" y="112"/>
                  </a:lnTo>
                  <a:lnTo>
                    <a:pt x="4" y="158"/>
                  </a:lnTo>
                  <a:lnTo>
                    <a:pt x="0" y="176"/>
                  </a:lnTo>
                  <a:lnTo>
                    <a:pt x="0" y="188"/>
                  </a:lnTo>
                  <a:lnTo>
                    <a:pt x="28" y="340"/>
                  </a:lnTo>
                  <a:lnTo>
                    <a:pt x="80" y="174"/>
                  </a:lnTo>
                  <a:lnTo>
                    <a:pt x="58" y="38"/>
                  </a:lnTo>
                  <a:close/>
                </a:path>
              </a:pathLst>
            </a:custGeom>
            <a:solidFill>
              <a:srgbClr val="000000"/>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grpSp>
      <p:pic>
        <p:nvPicPr>
          <p:cNvPr id="781" name="Picture 8"/>
          <p:cNvPicPr>
            <a:picLocks noChangeAspect="1" noChangeArrowheads="1"/>
          </p:cNvPicPr>
          <p:nvPr/>
        </p:nvPicPr>
        <p:blipFill>
          <a:blip r:embed="rId3" cstate="screen"/>
          <a:srcRect/>
          <a:stretch>
            <a:fillRect/>
          </a:stretch>
        </p:blipFill>
        <p:spPr bwMode="auto">
          <a:xfrm>
            <a:off x="7869358" y="2933321"/>
            <a:ext cx="50375" cy="61840"/>
          </a:xfrm>
          <a:prstGeom prst="rect">
            <a:avLst/>
          </a:prstGeom>
          <a:noFill/>
          <a:ln w="9525">
            <a:noFill/>
            <a:miter lim="800000"/>
            <a:headEnd/>
            <a:tailEnd/>
          </a:ln>
        </p:spPr>
      </p:pic>
      <p:sp>
        <p:nvSpPr>
          <p:cNvPr id="782" name="AutoShape 155"/>
          <p:cNvSpPr>
            <a:spLocks noChangeAspect="1" noChangeArrowheads="1" noTextEdit="1"/>
          </p:cNvSpPr>
          <p:nvPr/>
        </p:nvSpPr>
        <p:spPr bwMode="auto">
          <a:xfrm>
            <a:off x="7874488" y="2961966"/>
            <a:ext cx="16768" cy="34489"/>
          </a:xfrm>
          <a:prstGeom prst="rect">
            <a:avLst/>
          </a:prstGeom>
          <a:noFill/>
          <a:ln w="9525">
            <a:noFill/>
            <a:miter lim="800000"/>
            <a:headEnd/>
            <a:tailEnd/>
          </a:ln>
        </p:spPr>
        <p:txBody>
          <a:bodyPr lIns="65306" tIns="32653" rIns="65306" bIns="32653"/>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783" name="Freeform 157"/>
          <p:cNvSpPr>
            <a:spLocks/>
          </p:cNvSpPr>
          <p:nvPr/>
        </p:nvSpPr>
        <p:spPr bwMode="auto">
          <a:xfrm>
            <a:off x="7874488" y="2961966"/>
            <a:ext cx="16768" cy="34489"/>
          </a:xfrm>
          <a:custGeom>
            <a:avLst/>
            <a:gdLst>
              <a:gd name="T0" fmla="*/ 2147483647 w 2041"/>
              <a:gd name="T1" fmla="*/ 2147483647 h 3258"/>
              <a:gd name="T2" fmla="*/ 2147483647 w 2041"/>
              <a:gd name="T3" fmla="*/ 2147483647 h 3258"/>
              <a:gd name="T4" fmla="*/ 2147483647 w 2041"/>
              <a:gd name="T5" fmla="*/ 2147483647 h 3258"/>
              <a:gd name="T6" fmla="*/ 2147483647 w 2041"/>
              <a:gd name="T7" fmla="*/ 2147483647 h 3258"/>
              <a:gd name="T8" fmla="*/ 2147483647 w 2041"/>
              <a:gd name="T9" fmla="*/ 2147483647 h 3258"/>
              <a:gd name="T10" fmla="*/ 2147483647 w 2041"/>
              <a:gd name="T11" fmla="*/ 2147483647 h 3258"/>
              <a:gd name="T12" fmla="*/ 0 w 2041"/>
              <a:gd name="T13" fmla="*/ 2147483647 h 3258"/>
              <a:gd name="T14" fmla="*/ 2147483647 w 2041"/>
              <a:gd name="T15" fmla="*/ 2147483647 h 3258"/>
              <a:gd name="T16" fmla="*/ 2147483647 w 2041"/>
              <a:gd name="T17" fmla="*/ 2147483647 h 3258"/>
              <a:gd name="T18" fmla="*/ 2147483647 w 2041"/>
              <a:gd name="T19" fmla="*/ 2147483647 h 3258"/>
              <a:gd name="T20" fmla="*/ 2147483647 w 2041"/>
              <a:gd name="T21" fmla="*/ 2147483647 h 3258"/>
              <a:gd name="T22" fmla="*/ 2147483647 w 2041"/>
              <a:gd name="T23" fmla="*/ 2147483647 h 3258"/>
              <a:gd name="T24" fmla="*/ 2147483647 w 2041"/>
              <a:gd name="T25" fmla="*/ 2147483647 h 3258"/>
              <a:gd name="T26" fmla="*/ 2147483647 w 2041"/>
              <a:gd name="T27" fmla="*/ 2147483647 h 3258"/>
              <a:gd name="T28" fmla="*/ 2147483647 w 2041"/>
              <a:gd name="T29" fmla="*/ 2147483647 h 3258"/>
              <a:gd name="T30" fmla="*/ 2147483647 w 2041"/>
              <a:gd name="T31" fmla="*/ 2147483647 h 3258"/>
              <a:gd name="T32" fmla="*/ 2147483647 w 2041"/>
              <a:gd name="T33" fmla="*/ 2147483647 h 3258"/>
              <a:gd name="T34" fmla="*/ 2147483647 w 2041"/>
              <a:gd name="T35" fmla="*/ 2147483647 h 3258"/>
              <a:gd name="T36" fmla="*/ 2147483647 w 2041"/>
              <a:gd name="T37" fmla="*/ 2147483647 h 3258"/>
              <a:gd name="T38" fmla="*/ 2147483647 w 2041"/>
              <a:gd name="T39" fmla="*/ 2147483647 h 3258"/>
              <a:gd name="T40" fmla="*/ 2147483647 w 2041"/>
              <a:gd name="T41" fmla="*/ 2147483647 h 3258"/>
              <a:gd name="T42" fmla="*/ 2147483647 w 2041"/>
              <a:gd name="T43" fmla="*/ 2147483647 h 3258"/>
              <a:gd name="T44" fmla="*/ 2147483647 w 2041"/>
              <a:gd name="T45" fmla="*/ 2147483647 h 3258"/>
              <a:gd name="T46" fmla="*/ 2147483647 w 2041"/>
              <a:gd name="T47" fmla="*/ 2147483647 h 3258"/>
              <a:gd name="T48" fmla="*/ 2147483647 w 2041"/>
              <a:gd name="T49" fmla="*/ 2147483647 h 3258"/>
              <a:gd name="T50" fmla="*/ 2147483647 w 2041"/>
              <a:gd name="T51" fmla="*/ 2147483647 h 3258"/>
              <a:gd name="T52" fmla="*/ 2147483647 w 2041"/>
              <a:gd name="T53" fmla="*/ 2147483647 h 3258"/>
              <a:gd name="T54" fmla="*/ 2147483647 w 2041"/>
              <a:gd name="T55" fmla="*/ 2147483647 h 3258"/>
              <a:gd name="T56" fmla="*/ 2147483647 w 2041"/>
              <a:gd name="T57" fmla="*/ 2147483647 h 3258"/>
              <a:gd name="T58" fmla="*/ 2147483647 w 2041"/>
              <a:gd name="T59" fmla="*/ 2147483647 h 3258"/>
              <a:gd name="T60" fmla="*/ 2147483647 w 2041"/>
              <a:gd name="T61" fmla="*/ 2147483647 h 3258"/>
              <a:gd name="T62" fmla="*/ 2147483647 w 2041"/>
              <a:gd name="T63" fmla="*/ 2147483647 h 3258"/>
              <a:gd name="T64" fmla="*/ 2147483647 w 2041"/>
              <a:gd name="T65" fmla="*/ 2147483647 h 3258"/>
              <a:gd name="T66" fmla="*/ 2147483647 w 2041"/>
              <a:gd name="T67" fmla="*/ 2147483647 h 3258"/>
              <a:gd name="T68" fmla="*/ 2147483647 w 2041"/>
              <a:gd name="T69" fmla="*/ 2147483647 h 3258"/>
              <a:gd name="T70" fmla="*/ 2147483647 w 2041"/>
              <a:gd name="T71" fmla="*/ 2147483647 h 3258"/>
              <a:gd name="T72" fmla="*/ 2147483647 w 2041"/>
              <a:gd name="T73" fmla="*/ 2147483647 h 3258"/>
              <a:gd name="T74" fmla="*/ 2147483647 w 2041"/>
              <a:gd name="T75" fmla="*/ 2147483647 h 3258"/>
              <a:gd name="T76" fmla="*/ 2147483647 w 2041"/>
              <a:gd name="T77" fmla="*/ 2147483647 h 3258"/>
              <a:gd name="T78" fmla="*/ 2147483647 w 2041"/>
              <a:gd name="T79" fmla="*/ 2147483647 h 3258"/>
              <a:gd name="T80" fmla="*/ 2147483647 w 2041"/>
              <a:gd name="T81" fmla="*/ 2147483647 h 3258"/>
              <a:gd name="T82" fmla="*/ 2147483647 w 2041"/>
              <a:gd name="T83" fmla="*/ 2147483647 h 3258"/>
              <a:gd name="T84" fmla="*/ 2147483647 w 2041"/>
              <a:gd name="T85" fmla="*/ 2147483647 h 3258"/>
              <a:gd name="T86" fmla="*/ 2147483647 w 2041"/>
              <a:gd name="T87" fmla="*/ 2147483647 h 3258"/>
              <a:gd name="T88" fmla="*/ 2147483647 w 2041"/>
              <a:gd name="T89" fmla="*/ 2147483647 h 3258"/>
              <a:gd name="T90" fmla="*/ 2147483647 w 2041"/>
              <a:gd name="T91" fmla="*/ 2147483647 h 3258"/>
              <a:gd name="T92" fmla="*/ 2147483647 w 2041"/>
              <a:gd name="T93" fmla="*/ 2147483647 h 3258"/>
              <a:gd name="T94" fmla="*/ 2147483647 w 2041"/>
              <a:gd name="T95" fmla="*/ 2147483647 h 3258"/>
              <a:gd name="T96" fmla="*/ 2147483647 w 2041"/>
              <a:gd name="T97" fmla="*/ 2147483647 h 3258"/>
              <a:gd name="T98" fmla="*/ 2147483647 w 2041"/>
              <a:gd name="T99" fmla="*/ 2147483647 h 3258"/>
              <a:gd name="T100" fmla="*/ 2147483647 w 2041"/>
              <a:gd name="T101" fmla="*/ 2147483647 h 3258"/>
              <a:gd name="T102" fmla="*/ 2147483647 w 2041"/>
              <a:gd name="T103" fmla="*/ 2147483647 h 3258"/>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041"/>
              <a:gd name="T157" fmla="*/ 0 h 3258"/>
              <a:gd name="T158" fmla="*/ 2041 w 2041"/>
              <a:gd name="T159" fmla="*/ 3258 h 3258"/>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041" h="3258">
                <a:moveTo>
                  <a:pt x="689" y="2029"/>
                </a:moveTo>
                <a:cubicBezTo>
                  <a:pt x="687" y="2029"/>
                  <a:pt x="684" y="2029"/>
                  <a:pt x="682" y="2029"/>
                </a:cubicBezTo>
                <a:cubicBezTo>
                  <a:pt x="651" y="2030"/>
                  <a:pt x="621" y="2030"/>
                  <a:pt x="594" y="2027"/>
                </a:cubicBezTo>
                <a:cubicBezTo>
                  <a:pt x="568" y="2025"/>
                  <a:pt x="546" y="2014"/>
                  <a:pt x="529" y="1995"/>
                </a:cubicBezTo>
                <a:cubicBezTo>
                  <a:pt x="512" y="1976"/>
                  <a:pt x="500" y="1962"/>
                  <a:pt x="495" y="1952"/>
                </a:cubicBezTo>
                <a:cubicBezTo>
                  <a:pt x="490" y="1942"/>
                  <a:pt x="486" y="1930"/>
                  <a:pt x="485" y="1916"/>
                </a:cubicBezTo>
                <a:cubicBezTo>
                  <a:pt x="483" y="1903"/>
                  <a:pt x="481" y="1891"/>
                  <a:pt x="480" y="1880"/>
                </a:cubicBezTo>
                <a:cubicBezTo>
                  <a:pt x="479" y="1869"/>
                  <a:pt x="477" y="1859"/>
                  <a:pt x="474" y="1850"/>
                </a:cubicBezTo>
                <a:cubicBezTo>
                  <a:pt x="472" y="1841"/>
                  <a:pt x="468" y="1831"/>
                  <a:pt x="463" y="1822"/>
                </a:cubicBezTo>
                <a:cubicBezTo>
                  <a:pt x="458" y="1812"/>
                  <a:pt x="449" y="1803"/>
                  <a:pt x="435" y="1794"/>
                </a:cubicBezTo>
                <a:cubicBezTo>
                  <a:pt x="420" y="1785"/>
                  <a:pt x="408" y="1779"/>
                  <a:pt x="397" y="1776"/>
                </a:cubicBezTo>
                <a:cubicBezTo>
                  <a:pt x="386" y="1772"/>
                  <a:pt x="373" y="1769"/>
                  <a:pt x="356" y="1765"/>
                </a:cubicBezTo>
                <a:cubicBezTo>
                  <a:pt x="340" y="1761"/>
                  <a:pt x="326" y="1757"/>
                  <a:pt x="315" y="1753"/>
                </a:cubicBezTo>
                <a:cubicBezTo>
                  <a:pt x="303" y="1748"/>
                  <a:pt x="293" y="1743"/>
                  <a:pt x="286" y="1736"/>
                </a:cubicBezTo>
                <a:cubicBezTo>
                  <a:pt x="279" y="1729"/>
                  <a:pt x="272" y="1721"/>
                  <a:pt x="266" y="1713"/>
                </a:cubicBezTo>
                <a:cubicBezTo>
                  <a:pt x="260" y="1705"/>
                  <a:pt x="251" y="1691"/>
                  <a:pt x="239" y="1670"/>
                </a:cubicBezTo>
                <a:cubicBezTo>
                  <a:pt x="227" y="1649"/>
                  <a:pt x="218" y="1627"/>
                  <a:pt x="213" y="1602"/>
                </a:cubicBezTo>
                <a:cubicBezTo>
                  <a:pt x="208" y="1578"/>
                  <a:pt x="205" y="1562"/>
                  <a:pt x="203" y="1554"/>
                </a:cubicBezTo>
                <a:cubicBezTo>
                  <a:pt x="201" y="1545"/>
                  <a:pt x="199" y="1537"/>
                  <a:pt x="196" y="1527"/>
                </a:cubicBezTo>
                <a:cubicBezTo>
                  <a:pt x="193" y="1517"/>
                  <a:pt x="189" y="1506"/>
                  <a:pt x="183" y="1494"/>
                </a:cubicBezTo>
                <a:cubicBezTo>
                  <a:pt x="177" y="1481"/>
                  <a:pt x="168" y="1466"/>
                  <a:pt x="156" y="1449"/>
                </a:cubicBezTo>
                <a:cubicBezTo>
                  <a:pt x="143" y="1431"/>
                  <a:pt x="137" y="1414"/>
                  <a:pt x="135" y="1396"/>
                </a:cubicBezTo>
                <a:cubicBezTo>
                  <a:pt x="134" y="1378"/>
                  <a:pt x="134" y="1360"/>
                  <a:pt x="136" y="1342"/>
                </a:cubicBezTo>
                <a:cubicBezTo>
                  <a:pt x="137" y="1325"/>
                  <a:pt x="136" y="1312"/>
                  <a:pt x="133" y="1303"/>
                </a:cubicBezTo>
                <a:cubicBezTo>
                  <a:pt x="130" y="1295"/>
                  <a:pt x="125" y="1289"/>
                  <a:pt x="119" y="1286"/>
                </a:cubicBezTo>
                <a:cubicBezTo>
                  <a:pt x="114" y="1283"/>
                  <a:pt x="99" y="1278"/>
                  <a:pt x="74" y="1272"/>
                </a:cubicBezTo>
                <a:cubicBezTo>
                  <a:pt x="50" y="1265"/>
                  <a:pt x="26" y="1229"/>
                  <a:pt x="2" y="1163"/>
                </a:cubicBezTo>
                <a:cubicBezTo>
                  <a:pt x="1" y="1160"/>
                  <a:pt x="1" y="1157"/>
                  <a:pt x="0" y="1154"/>
                </a:cubicBezTo>
                <a:cubicBezTo>
                  <a:pt x="0" y="1152"/>
                  <a:pt x="0" y="1150"/>
                  <a:pt x="0" y="1148"/>
                </a:cubicBezTo>
                <a:cubicBezTo>
                  <a:pt x="5" y="1120"/>
                  <a:pt x="14" y="1098"/>
                  <a:pt x="25" y="1081"/>
                </a:cubicBezTo>
                <a:cubicBezTo>
                  <a:pt x="36" y="1065"/>
                  <a:pt x="44" y="1051"/>
                  <a:pt x="49" y="1041"/>
                </a:cubicBezTo>
                <a:cubicBezTo>
                  <a:pt x="54" y="1030"/>
                  <a:pt x="57" y="1022"/>
                  <a:pt x="58" y="1016"/>
                </a:cubicBezTo>
                <a:cubicBezTo>
                  <a:pt x="60" y="1010"/>
                  <a:pt x="61" y="1000"/>
                  <a:pt x="62" y="987"/>
                </a:cubicBezTo>
                <a:cubicBezTo>
                  <a:pt x="63" y="973"/>
                  <a:pt x="64" y="959"/>
                  <a:pt x="67" y="944"/>
                </a:cubicBezTo>
                <a:cubicBezTo>
                  <a:pt x="70" y="929"/>
                  <a:pt x="74" y="911"/>
                  <a:pt x="82" y="891"/>
                </a:cubicBezTo>
                <a:cubicBezTo>
                  <a:pt x="89" y="870"/>
                  <a:pt x="98" y="849"/>
                  <a:pt x="109" y="828"/>
                </a:cubicBezTo>
                <a:cubicBezTo>
                  <a:pt x="119" y="806"/>
                  <a:pt x="129" y="786"/>
                  <a:pt x="138" y="765"/>
                </a:cubicBezTo>
                <a:cubicBezTo>
                  <a:pt x="147" y="745"/>
                  <a:pt x="159" y="720"/>
                  <a:pt x="173" y="689"/>
                </a:cubicBezTo>
                <a:cubicBezTo>
                  <a:pt x="187" y="658"/>
                  <a:pt x="201" y="634"/>
                  <a:pt x="216" y="617"/>
                </a:cubicBezTo>
                <a:cubicBezTo>
                  <a:pt x="231" y="600"/>
                  <a:pt x="244" y="586"/>
                  <a:pt x="254" y="575"/>
                </a:cubicBezTo>
                <a:cubicBezTo>
                  <a:pt x="265" y="565"/>
                  <a:pt x="275" y="554"/>
                  <a:pt x="286" y="542"/>
                </a:cubicBezTo>
                <a:cubicBezTo>
                  <a:pt x="298" y="530"/>
                  <a:pt x="309" y="516"/>
                  <a:pt x="321" y="500"/>
                </a:cubicBezTo>
                <a:cubicBezTo>
                  <a:pt x="334" y="485"/>
                  <a:pt x="346" y="466"/>
                  <a:pt x="358" y="445"/>
                </a:cubicBezTo>
                <a:cubicBezTo>
                  <a:pt x="370" y="424"/>
                  <a:pt x="380" y="407"/>
                  <a:pt x="387" y="393"/>
                </a:cubicBezTo>
                <a:cubicBezTo>
                  <a:pt x="395" y="380"/>
                  <a:pt x="404" y="363"/>
                  <a:pt x="414" y="342"/>
                </a:cubicBezTo>
                <a:cubicBezTo>
                  <a:pt x="423" y="321"/>
                  <a:pt x="430" y="299"/>
                  <a:pt x="433" y="275"/>
                </a:cubicBezTo>
                <a:cubicBezTo>
                  <a:pt x="436" y="251"/>
                  <a:pt x="438" y="231"/>
                  <a:pt x="440" y="215"/>
                </a:cubicBezTo>
                <a:cubicBezTo>
                  <a:pt x="441" y="198"/>
                  <a:pt x="443" y="179"/>
                  <a:pt x="446" y="158"/>
                </a:cubicBezTo>
                <a:cubicBezTo>
                  <a:pt x="449" y="137"/>
                  <a:pt x="456" y="117"/>
                  <a:pt x="465" y="98"/>
                </a:cubicBezTo>
                <a:cubicBezTo>
                  <a:pt x="474" y="79"/>
                  <a:pt x="484" y="64"/>
                  <a:pt x="496" y="54"/>
                </a:cubicBezTo>
                <a:cubicBezTo>
                  <a:pt x="508" y="43"/>
                  <a:pt x="529" y="31"/>
                  <a:pt x="559" y="18"/>
                </a:cubicBezTo>
                <a:cubicBezTo>
                  <a:pt x="590" y="4"/>
                  <a:pt x="628" y="0"/>
                  <a:pt x="673" y="5"/>
                </a:cubicBezTo>
                <a:cubicBezTo>
                  <a:pt x="719" y="9"/>
                  <a:pt x="755" y="20"/>
                  <a:pt x="784" y="37"/>
                </a:cubicBezTo>
                <a:cubicBezTo>
                  <a:pt x="812" y="55"/>
                  <a:pt x="833" y="71"/>
                  <a:pt x="847" y="86"/>
                </a:cubicBezTo>
                <a:cubicBezTo>
                  <a:pt x="861" y="101"/>
                  <a:pt x="872" y="119"/>
                  <a:pt x="879" y="140"/>
                </a:cubicBezTo>
                <a:cubicBezTo>
                  <a:pt x="886" y="161"/>
                  <a:pt x="891" y="177"/>
                  <a:pt x="893" y="187"/>
                </a:cubicBezTo>
                <a:cubicBezTo>
                  <a:pt x="895" y="198"/>
                  <a:pt x="899" y="212"/>
                  <a:pt x="904" y="229"/>
                </a:cubicBezTo>
                <a:cubicBezTo>
                  <a:pt x="910" y="246"/>
                  <a:pt x="916" y="266"/>
                  <a:pt x="922" y="288"/>
                </a:cubicBezTo>
                <a:cubicBezTo>
                  <a:pt x="928" y="309"/>
                  <a:pt x="930" y="328"/>
                  <a:pt x="929" y="344"/>
                </a:cubicBezTo>
                <a:cubicBezTo>
                  <a:pt x="928" y="359"/>
                  <a:pt x="926" y="373"/>
                  <a:pt x="921" y="385"/>
                </a:cubicBezTo>
                <a:cubicBezTo>
                  <a:pt x="917" y="397"/>
                  <a:pt x="912" y="408"/>
                  <a:pt x="905" y="419"/>
                </a:cubicBezTo>
                <a:cubicBezTo>
                  <a:pt x="899" y="430"/>
                  <a:pt x="893" y="442"/>
                  <a:pt x="886" y="455"/>
                </a:cubicBezTo>
                <a:cubicBezTo>
                  <a:pt x="879" y="469"/>
                  <a:pt x="874" y="481"/>
                  <a:pt x="870" y="491"/>
                </a:cubicBezTo>
                <a:cubicBezTo>
                  <a:pt x="866" y="502"/>
                  <a:pt x="864" y="513"/>
                  <a:pt x="864" y="524"/>
                </a:cubicBezTo>
                <a:cubicBezTo>
                  <a:pt x="864" y="535"/>
                  <a:pt x="864" y="546"/>
                  <a:pt x="863" y="556"/>
                </a:cubicBezTo>
                <a:cubicBezTo>
                  <a:pt x="862" y="566"/>
                  <a:pt x="848" y="570"/>
                  <a:pt x="823" y="568"/>
                </a:cubicBezTo>
                <a:cubicBezTo>
                  <a:pt x="821" y="567"/>
                  <a:pt x="818" y="567"/>
                  <a:pt x="816" y="566"/>
                </a:cubicBezTo>
                <a:cubicBezTo>
                  <a:pt x="814" y="569"/>
                  <a:pt x="811" y="571"/>
                  <a:pt x="809" y="573"/>
                </a:cubicBezTo>
                <a:cubicBezTo>
                  <a:pt x="801" y="586"/>
                  <a:pt x="797" y="597"/>
                  <a:pt x="799" y="607"/>
                </a:cubicBezTo>
                <a:cubicBezTo>
                  <a:pt x="800" y="617"/>
                  <a:pt x="808" y="626"/>
                  <a:pt x="824" y="636"/>
                </a:cubicBezTo>
                <a:cubicBezTo>
                  <a:pt x="839" y="646"/>
                  <a:pt x="852" y="654"/>
                  <a:pt x="862" y="662"/>
                </a:cubicBezTo>
                <a:cubicBezTo>
                  <a:pt x="873" y="669"/>
                  <a:pt x="880" y="676"/>
                  <a:pt x="883" y="682"/>
                </a:cubicBezTo>
                <a:cubicBezTo>
                  <a:pt x="887" y="687"/>
                  <a:pt x="890" y="700"/>
                  <a:pt x="893" y="719"/>
                </a:cubicBezTo>
                <a:cubicBezTo>
                  <a:pt x="897" y="738"/>
                  <a:pt x="901" y="758"/>
                  <a:pt x="905" y="779"/>
                </a:cubicBezTo>
                <a:cubicBezTo>
                  <a:pt x="910" y="800"/>
                  <a:pt x="915" y="816"/>
                  <a:pt x="919" y="827"/>
                </a:cubicBezTo>
                <a:cubicBezTo>
                  <a:pt x="923" y="838"/>
                  <a:pt x="932" y="856"/>
                  <a:pt x="946" y="883"/>
                </a:cubicBezTo>
                <a:cubicBezTo>
                  <a:pt x="960" y="910"/>
                  <a:pt x="974" y="937"/>
                  <a:pt x="987" y="966"/>
                </a:cubicBezTo>
                <a:cubicBezTo>
                  <a:pt x="1000" y="995"/>
                  <a:pt x="1007" y="1013"/>
                  <a:pt x="1009" y="1021"/>
                </a:cubicBezTo>
                <a:cubicBezTo>
                  <a:pt x="1011" y="1028"/>
                  <a:pt x="1013" y="1040"/>
                  <a:pt x="1015" y="1055"/>
                </a:cubicBezTo>
                <a:cubicBezTo>
                  <a:pt x="1017" y="1070"/>
                  <a:pt x="1019" y="1088"/>
                  <a:pt x="1022" y="1109"/>
                </a:cubicBezTo>
                <a:cubicBezTo>
                  <a:pt x="1024" y="1131"/>
                  <a:pt x="1028" y="1147"/>
                  <a:pt x="1032" y="1158"/>
                </a:cubicBezTo>
                <a:cubicBezTo>
                  <a:pt x="1037" y="1170"/>
                  <a:pt x="1041" y="1177"/>
                  <a:pt x="1045" y="1182"/>
                </a:cubicBezTo>
                <a:cubicBezTo>
                  <a:pt x="1049" y="1186"/>
                  <a:pt x="1058" y="1190"/>
                  <a:pt x="1071" y="1192"/>
                </a:cubicBezTo>
                <a:cubicBezTo>
                  <a:pt x="1085" y="1195"/>
                  <a:pt x="1103" y="1192"/>
                  <a:pt x="1127" y="1185"/>
                </a:cubicBezTo>
                <a:cubicBezTo>
                  <a:pt x="1150" y="1178"/>
                  <a:pt x="1174" y="1170"/>
                  <a:pt x="1197" y="1160"/>
                </a:cubicBezTo>
                <a:cubicBezTo>
                  <a:pt x="1221" y="1150"/>
                  <a:pt x="1240" y="1144"/>
                  <a:pt x="1253" y="1140"/>
                </a:cubicBezTo>
                <a:cubicBezTo>
                  <a:pt x="1267" y="1136"/>
                  <a:pt x="1280" y="1134"/>
                  <a:pt x="1291" y="1134"/>
                </a:cubicBezTo>
                <a:cubicBezTo>
                  <a:pt x="1303" y="1134"/>
                  <a:pt x="1316" y="1136"/>
                  <a:pt x="1331" y="1139"/>
                </a:cubicBezTo>
                <a:cubicBezTo>
                  <a:pt x="1345" y="1142"/>
                  <a:pt x="1355" y="1143"/>
                  <a:pt x="1361" y="1142"/>
                </a:cubicBezTo>
                <a:cubicBezTo>
                  <a:pt x="1367" y="1142"/>
                  <a:pt x="1375" y="1140"/>
                  <a:pt x="1384" y="1137"/>
                </a:cubicBezTo>
                <a:cubicBezTo>
                  <a:pt x="1392" y="1134"/>
                  <a:pt x="1403" y="1130"/>
                  <a:pt x="1415" y="1124"/>
                </a:cubicBezTo>
                <a:cubicBezTo>
                  <a:pt x="1427" y="1118"/>
                  <a:pt x="1439" y="1113"/>
                  <a:pt x="1451" y="1111"/>
                </a:cubicBezTo>
                <a:cubicBezTo>
                  <a:pt x="1462" y="1109"/>
                  <a:pt x="1469" y="1108"/>
                  <a:pt x="1472" y="1108"/>
                </a:cubicBezTo>
                <a:cubicBezTo>
                  <a:pt x="1475" y="1108"/>
                  <a:pt x="1490" y="1108"/>
                  <a:pt x="1518" y="1106"/>
                </a:cubicBezTo>
                <a:cubicBezTo>
                  <a:pt x="1545" y="1104"/>
                  <a:pt x="1578" y="1097"/>
                  <a:pt x="1617" y="1086"/>
                </a:cubicBezTo>
                <a:cubicBezTo>
                  <a:pt x="1655" y="1074"/>
                  <a:pt x="1691" y="1066"/>
                  <a:pt x="1724" y="1064"/>
                </a:cubicBezTo>
                <a:cubicBezTo>
                  <a:pt x="1757" y="1061"/>
                  <a:pt x="1780" y="1069"/>
                  <a:pt x="1793" y="1087"/>
                </a:cubicBezTo>
                <a:cubicBezTo>
                  <a:pt x="1805" y="1106"/>
                  <a:pt x="1812" y="1132"/>
                  <a:pt x="1815" y="1165"/>
                </a:cubicBezTo>
                <a:cubicBezTo>
                  <a:pt x="1815" y="1172"/>
                  <a:pt x="1814" y="1180"/>
                  <a:pt x="1814" y="1187"/>
                </a:cubicBezTo>
                <a:cubicBezTo>
                  <a:pt x="1811" y="1187"/>
                  <a:pt x="1808" y="1188"/>
                  <a:pt x="1806" y="1188"/>
                </a:cubicBezTo>
                <a:cubicBezTo>
                  <a:pt x="1765" y="1194"/>
                  <a:pt x="1730" y="1197"/>
                  <a:pt x="1700" y="1197"/>
                </a:cubicBezTo>
                <a:cubicBezTo>
                  <a:pt x="1671" y="1198"/>
                  <a:pt x="1647" y="1198"/>
                  <a:pt x="1630" y="1200"/>
                </a:cubicBezTo>
                <a:cubicBezTo>
                  <a:pt x="1613" y="1201"/>
                  <a:pt x="1598" y="1203"/>
                  <a:pt x="1586" y="1205"/>
                </a:cubicBezTo>
                <a:cubicBezTo>
                  <a:pt x="1573" y="1207"/>
                  <a:pt x="1562" y="1209"/>
                  <a:pt x="1554" y="1212"/>
                </a:cubicBezTo>
                <a:cubicBezTo>
                  <a:pt x="1545" y="1214"/>
                  <a:pt x="1539" y="1218"/>
                  <a:pt x="1535" y="1223"/>
                </a:cubicBezTo>
                <a:cubicBezTo>
                  <a:pt x="1531" y="1227"/>
                  <a:pt x="1527" y="1231"/>
                  <a:pt x="1525" y="1235"/>
                </a:cubicBezTo>
                <a:cubicBezTo>
                  <a:pt x="1522" y="1238"/>
                  <a:pt x="1517" y="1242"/>
                  <a:pt x="1510" y="1247"/>
                </a:cubicBezTo>
                <a:cubicBezTo>
                  <a:pt x="1504" y="1252"/>
                  <a:pt x="1496" y="1257"/>
                  <a:pt x="1487" y="1262"/>
                </a:cubicBezTo>
                <a:cubicBezTo>
                  <a:pt x="1478" y="1268"/>
                  <a:pt x="1470" y="1272"/>
                  <a:pt x="1462" y="1276"/>
                </a:cubicBezTo>
                <a:cubicBezTo>
                  <a:pt x="1455" y="1280"/>
                  <a:pt x="1450" y="1283"/>
                  <a:pt x="1447" y="1284"/>
                </a:cubicBezTo>
                <a:cubicBezTo>
                  <a:pt x="1444" y="1286"/>
                  <a:pt x="1432" y="1293"/>
                  <a:pt x="1411" y="1306"/>
                </a:cubicBezTo>
                <a:cubicBezTo>
                  <a:pt x="1390" y="1319"/>
                  <a:pt x="1366" y="1337"/>
                  <a:pt x="1339" y="1360"/>
                </a:cubicBezTo>
                <a:cubicBezTo>
                  <a:pt x="1312" y="1384"/>
                  <a:pt x="1286" y="1403"/>
                  <a:pt x="1261" y="1418"/>
                </a:cubicBezTo>
                <a:cubicBezTo>
                  <a:pt x="1235" y="1433"/>
                  <a:pt x="1214" y="1443"/>
                  <a:pt x="1196" y="1449"/>
                </a:cubicBezTo>
                <a:cubicBezTo>
                  <a:pt x="1178" y="1454"/>
                  <a:pt x="1160" y="1458"/>
                  <a:pt x="1143" y="1460"/>
                </a:cubicBezTo>
                <a:cubicBezTo>
                  <a:pt x="1125" y="1462"/>
                  <a:pt x="1110" y="1464"/>
                  <a:pt x="1096" y="1465"/>
                </a:cubicBezTo>
                <a:cubicBezTo>
                  <a:pt x="1083" y="1466"/>
                  <a:pt x="1070" y="1468"/>
                  <a:pt x="1059" y="1470"/>
                </a:cubicBezTo>
                <a:cubicBezTo>
                  <a:pt x="1047" y="1472"/>
                  <a:pt x="1041" y="1473"/>
                  <a:pt x="1039" y="1474"/>
                </a:cubicBezTo>
                <a:cubicBezTo>
                  <a:pt x="1037" y="1474"/>
                  <a:pt x="1031" y="1475"/>
                  <a:pt x="1022" y="1476"/>
                </a:cubicBezTo>
                <a:cubicBezTo>
                  <a:pt x="1013" y="1477"/>
                  <a:pt x="1002" y="1481"/>
                  <a:pt x="990" y="1486"/>
                </a:cubicBezTo>
                <a:cubicBezTo>
                  <a:pt x="978" y="1492"/>
                  <a:pt x="972" y="1500"/>
                  <a:pt x="973" y="1512"/>
                </a:cubicBezTo>
                <a:cubicBezTo>
                  <a:pt x="974" y="1523"/>
                  <a:pt x="979" y="1533"/>
                  <a:pt x="988" y="1543"/>
                </a:cubicBezTo>
                <a:cubicBezTo>
                  <a:pt x="997" y="1553"/>
                  <a:pt x="1009" y="1558"/>
                  <a:pt x="1024" y="1560"/>
                </a:cubicBezTo>
                <a:cubicBezTo>
                  <a:pt x="1039" y="1561"/>
                  <a:pt x="1048" y="1562"/>
                  <a:pt x="1052" y="1562"/>
                </a:cubicBezTo>
                <a:cubicBezTo>
                  <a:pt x="1056" y="1563"/>
                  <a:pt x="1067" y="1562"/>
                  <a:pt x="1086" y="1560"/>
                </a:cubicBezTo>
                <a:cubicBezTo>
                  <a:pt x="1104" y="1558"/>
                  <a:pt x="1123" y="1555"/>
                  <a:pt x="1143" y="1552"/>
                </a:cubicBezTo>
                <a:cubicBezTo>
                  <a:pt x="1162" y="1549"/>
                  <a:pt x="1177" y="1549"/>
                  <a:pt x="1188" y="1551"/>
                </a:cubicBezTo>
                <a:cubicBezTo>
                  <a:pt x="1199" y="1554"/>
                  <a:pt x="1208" y="1558"/>
                  <a:pt x="1216" y="1563"/>
                </a:cubicBezTo>
                <a:cubicBezTo>
                  <a:pt x="1224" y="1568"/>
                  <a:pt x="1231" y="1574"/>
                  <a:pt x="1237" y="1581"/>
                </a:cubicBezTo>
                <a:cubicBezTo>
                  <a:pt x="1243" y="1587"/>
                  <a:pt x="1252" y="1599"/>
                  <a:pt x="1264" y="1617"/>
                </a:cubicBezTo>
                <a:cubicBezTo>
                  <a:pt x="1275" y="1636"/>
                  <a:pt x="1283" y="1650"/>
                  <a:pt x="1286" y="1661"/>
                </a:cubicBezTo>
                <a:cubicBezTo>
                  <a:pt x="1290" y="1672"/>
                  <a:pt x="1294" y="1683"/>
                  <a:pt x="1298" y="1693"/>
                </a:cubicBezTo>
                <a:cubicBezTo>
                  <a:pt x="1302" y="1703"/>
                  <a:pt x="1307" y="1717"/>
                  <a:pt x="1314" y="1733"/>
                </a:cubicBezTo>
                <a:cubicBezTo>
                  <a:pt x="1321" y="1750"/>
                  <a:pt x="1327" y="1763"/>
                  <a:pt x="1331" y="1773"/>
                </a:cubicBezTo>
                <a:cubicBezTo>
                  <a:pt x="1336" y="1783"/>
                  <a:pt x="1339" y="1790"/>
                  <a:pt x="1340" y="1793"/>
                </a:cubicBezTo>
                <a:cubicBezTo>
                  <a:pt x="1342" y="1797"/>
                  <a:pt x="1345" y="1802"/>
                  <a:pt x="1350" y="1809"/>
                </a:cubicBezTo>
                <a:cubicBezTo>
                  <a:pt x="1355" y="1817"/>
                  <a:pt x="1362" y="1823"/>
                  <a:pt x="1369" y="1827"/>
                </a:cubicBezTo>
                <a:cubicBezTo>
                  <a:pt x="1377" y="1832"/>
                  <a:pt x="1387" y="1834"/>
                  <a:pt x="1400" y="1833"/>
                </a:cubicBezTo>
                <a:cubicBezTo>
                  <a:pt x="1412" y="1833"/>
                  <a:pt x="1424" y="1833"/>
                  <a:pt x="1434" y="1835"/>
                </a:cubicBezTo>
                <a:cubicBezTo>
                  <a:pt x="1445" y="1836"/>
                  <a:pt x="1453" y="1837"/>
                  <a:pt x="1458" y="1838"/>
                </a:cubicBezTo>
                <a:cubicBezTo>
                  <a:pt x="1463" y="1840"/>
                  <a:pt x="1475" y="1847"/>
                  <a:pt x="1494" y="1860"/>
                </a:cubicBezTo>
                <a:cubicBezTo>
                  <a:pt x="1514" y="1873"/>
                  <a:pt x="1537" y="1893"/>
                  <a:pt x="1563" y="1922"/>
                </a:cubicBezTo>
                <a:cubicBezTo>
                  <a:pt x="1590" y="1950"/>
                  <a:pt x="1609" y="1983"/>
                  <a:pt x="1621" y="2020"/>
                </a:cubicBezTo>
                <a:cubicBezTo>
                  <a:pt x="1634" y="2058"/>
                  <a:pt x="1642" y="2086"/>
                  <a:pt x="1646" y="2105"/>
                </a:cubicBezTo>
                <a:cubicBezTo>
                  <a:pt x="1651" y="2124"/>
                  <a:pt x="1654" y="2144"/>
                  <a:pt x="1658" y="2165"/>
                </a:cubicBezTo>
                <a:cubicBezTo>
                  <a:pt x="1661" y="2187"/>
                  <a:pt x="1663" y="2205"/>
                  <a:pt x="1664" y="2219"/>
                </a:cubicBezTo>
                <a:cubicBezTo>
                  <a:pt x="1666" y="2233"/>
                  <a:pt x="1666" y="2257"/>
                  <a:pt x="1667" y="2290"/>
                </a:cubicBezTo>
                <a:cubicBezTo>
                  <a:pt x="1667" y="2322"/>
                  <a:pt x="1667" y="2352"/>
                  <a:pt x="1668" y="2379"/>
                </a:cubicBezTo>
                <a:cubicBezTo>
                  <a:pt x="1669" y="2405"/>
                  <a:pt x="1670" y="2431"/>
                  <a:pt x="1672" y="2455"/>
                </a:cubicBezTo>
                <a:cubicBezTo>
                  <a:pt x="1674" y="2480"/>
                  <a:pt x="1678" y="2504"/>
                  <a:pt x="1684" y="2526"/>
                </a:cubicBezTo>
                <a:cubicBezTo>
                  <a:pt x="1690" y="2549"/>
                  <a:pt x="1695" y="2568"/>
                  <a:pt x="1699" y="2583"/>
                </a:cubicBezTo>
                <a:cubicBezTo>
                  <a:pt x="1703" y="2598"/>
                  <a:pt x="1707" y="2612"/>
                  <a:pt x="1710" y="2624"/>
                </a:cubicBezTo>
                <a:cubicBezTo>
                  <a:pt x="1714" y="2637"/>
                  <a:pt x="1716" y="2646"/>
                  <a:pt x="1718" y="2653"/>
                </a:cubicBezTo>
                <a:cubicBezTo>
                  <a:pt x="1720" y="2660"/>
                  <a:pt x="1723" y="2671"/>
                  <a:pt x="1728" y="2687"/>
                </a:cubicBezTo>
                <a:cubicBezTo>
                  <a:pt x="1733" y="2703"/>
                  <a:pt x="1738" y="2722"/>
                  <a:pt x="1745" y="2746"/>
                </a:cubicBezTo>
                <a:cubicBezTo>
                  <a:pt x="1751" y="2770"/>
                  <a:pt x="1755" y="2789"/>
                  <a:pt x="1756" y="2804"/>
                </a:cubicBezTo>
                <a:cubicBezTo>
                  <a:pt x="1758" y="2820"/>
                  <a:pt x="1758" y="2833"/>
                  <a:pt x="1756" y="2846"/>
                </a:cubicBezTo>
                <a:cubicBezTo>
                  <a:pt x="1755" y="2858"/>
                  <a:pt x="1747" y="2871"/>
                  <a:pt x="1734" y="2883"/>
                </a:cubicBezTo>
                <a:cubicBezTo>
                  <a:pt x="1720" y="2896"/>
                  <a:pt x="1706" y="2908"/>
                  <a:pt x="1692" y="2919"/>
                </a:cubicBezTo>
                <a:cubicBezTo>
                  <a:pt x="1678" y="2930"/>
                  <a:pt x="1671" y="2942"/>
                  <a:pt x="1670" y="2953"/>
                </a:cubicBezTo>
                <a:cubicBezTo>
                  <a:pt x="1668" y="2965"/>
                  <a:pt x="1673" y="2981"/>
                  <a:pt x="1684" y="3002"/>
                </a:cubicBezTo>
                <a:cubicBezTo>
                  <a:pt x="1695" y="3024"/>
                  <a:pt x="1714" y="3039"/>
                  <a:pt x="1741" y="3048"/>
                </a:cubicBezTo>
                <a:cubicBezTo>
                  <a:pt x="1768" y="3057"/>
                  <a:pt x="1793" y="3062"/>
                  <a:pt x="1817" y="3065"/>
                </a:cubicBezTo>
                <a:cubicBezTo>
                  <a:pt x="1841" y="3067"/>
                  <a:pt x="1863" y="3068"/>
                  <a:pt x="1885" y="3068"/>
                </a:cubicBezTo>
                <a:cubicBezTo>
                  <a:pt x="1907" y="3067"/>
                  <a:pt x="1928" y="3070"/>
                  <a:pt x="1948" y="3074"/>
                </a:cubicBezTo>
                <a:cubicBezTo>
                  <a:pt x="1968" y="3079"/>
                  <a:pt x="1987" y="3088"/>
                  <a:pt x="2005" y="3100"/>
                </a:cubicBezTo>
                <a:cubicBezTo>
                  <a:pt x="2024" y="3113"/>
                  <a:pt x="2036" y="3134"/>
                  <a:pt x="2041" y="3163"/>
                </a:cubicBezTo>
                <a:cubicBezTo>
                  <a:pt x="2041" y="3165"/>
                  <a:pt x="2041" y="3168"/>
                  <a:pt x="2041" y="3170"/>
                </a:cubicBezTo>
                <a:cubicBezTo>
                  <a:pt x="2037" y="3174"/>
                  <a:pt x="2034" y="3177"/>
                  <a:pt x="2031" y="3181"/>
                </a:cubicBezTo>
                <a:cubicBezTo>
                  <a:pt x="1991" y="3213"/>
                  <a:pt x="1951" y="3233"/>
                  <a:pt x="1909" y="3243"/>
                </a:cubicBezTo>
                <a:cubicBezTo>
                  <a:pt x="1867" y="3253"/>
                  <a:pt x="1824" y="3258"/>
                  <a:pt x="1780" y="3257"/>
                </a:cubicBezTo>
                <a:cubicBezTo>
                  <a:pt x="1736" y="3256"/>
                  <a:pt x="1698" y="3253"/>
                  <a:pt x="1665" y="3247"/>
                </a:cubicBezTo>
                <a:cubicBezTo>
                  <a:pt x="1632" y="3241"/>
                  <a:pt x="1613" y="3238"/>
                  <a:pt x="1606" y="3238"/>
                </a:cubicBezTo>
                <a:cubicBezTo>
                  <a:pt x="1600" y="3237"/>
                  <a:pt x="1589" y="3238"/>
                  <a:pt x="1572" y="3238"/>
                </a:cubicBezTo>
                <a:cubicBezTo>
                  <a:pt x="1555" y="3239"/>
                  <a:pt x="1535" y="3239"/>
                  <a:pt x="1512" y="3239"/>
                </a:cubicBezTo>
                <a:cubicBezTo>
                  <a:pt x="1489" y="3239"/>
                  <a:pt x="1471" y="3236"/>
                  <a:pt x="1460" y="3229"/>
                </a:cubicBezTo>
                <a:cubicBezTo>
                  <a:pt x="1448" y="3223"/>
                  <a:pt x="1440" y="3215"/>
                  <a:pt x="1435" y="3207"/>
                </a:cubicBezTo>
                <a:cubicBezTo>
                  <a:pt x="1431" y="3198"/>
                  <a:pt x="1429" y="3190"/>
                  <a:pt x="1428" y="3182"/>
                </a:cubicBezTo>
                <a:cubicBezTo>
                  <a:pt x="1428" y="3174"/>
                  <a:pt x="1429" y="3162"/>
                  <a:pt x="1432" y="3146"/>
                </a:cubicBezTo>
                <a:cubicBezTo>
                  <a:pt x="1434" y="3131"/>
                  <a:pt x="1439" y="3111"/>
                  <a:pt x="1445" y="3088"/>
                </a:cubicBezTo>
                <a:cubicBezTo>
                  <a:pt x="1452" y="3064"/>
                  <a:pt x="1456" y="3045"/>
                  <a:pt x="1458" y="3031"/>
                </a:cubicBezTo>
                <a:cubicBezTo>
                  <a:pt x="1460" y="3016"/>
                  <a:pt x="1461" y="3005"/>
                  <a:pt x="1461" y="2998"/>
                </a:cubicBezTo>
                <a:cubicBezTo>
                  <a:pt x="1462" y="2991"/>
                  <a:pt x="1458" y="2983"/>
                  <a:pt x="1451" y="2974"/>
                </a:cubicBezTo>
                <a:cubicBezTo>
                  <a:pt x="1444" y="2965"/>
                  <a:pt x="1428" y="2957"/>
                  <a:pt x="1405" y="2952"/>
                </a:cubicBezTo>
                <a:cubicBezTo>
                  <a:pt x="1381" y="2946"/>
                  <a:pt x="1351" y="2943"/>
                  <a:pt x="1313" y="2943"/>
                </a:cubicBezTo>
                <a:cubicBezTo>
                  <a:pt x="1276" y="2943"/>
                  <a:pt x="1237" y="2944"/>
                  <a:pt x="1198" y="2945"/>
                </a:cubicBezTo>
                <a:cubicBezTo>
                  <a:pt x="1159" y="2947"/>
                  <a:pt x="1117" y="2946"/>
                  <a:pt x="1075" y="2942"/>
                </a:cubicBezTo>
                <a:cubicBezTo>
                  <a:pt x="1032" y="2938"/>
                  <a:pt x="1010" y="2936"/>
                  <a:pt x="1008" y="2935"/>
                </a:cubicBezTo>
                <a:cubicBezTo>
                  <a:pt x="1007" y="2934"/>
                  <a:pt x="1003" y="2930"/>
                  <a:pt x="997" y="2924"/>
                </a:cubicBezTo>
                <a:cubicBezTo>
                  <a:pt x="991" y="2918"/>
                  <a:pt x="989" y="2909"/>
                  <a:pt x="991" y="2897"/>
                </a:cubicBezTo>
                <a:cubicBezTo>
                  <a:pt x="994" y="2885"/>
                  <a:pt x="996" y="2875"/>
                  <a:pt x="997" y="2867"/>
                </a:cubicBezTo>
                <a:cubicBezTo>
                  <a:pt x="999" y="2859"/>
                  <a:pt x="1000" y="2853"/>
                  <a:pt x="1002" y="2847"/>
                </a:cubicBezTo>
                <a:cubicBezTo>
                  <a:pt x="1003" y="2842"/>
                  <a:pt x="1006" y="2833"/>
                  <a:pt x="1012" y="2822"/>
                </a:cubicBezTo>
                <a:cubicBezTo>
                  <a:pt x="1017" y="2810"/>
                  <a:pt x="1021" y="2800"/>
                  <a:pt x="1023" y="2790"/>
                </a:cubicBezTo>
                <a:cubicBezTo>
                  <a:pt x="1025" y="2781"/>
                  <a:pt x="1027" y="2772"/>
                  <a:pt x="1029" y="2764"/>
                </a:cubicBezTo>
                <a:cubicBezTo>
                  <a:pt x="1031" y="2755"/>
                  <a:pt x="1033" y="2746"/>
                  <a:pt x="1036" y="2737"/>
                </a:cubicBezTo>
                <a:cubicBezTo>
                  <a:pt x="1039" y="2728"/>
                  <a:pt x="1043" y="2719"/>
                  <a:pt x="1047" y="2709"/>
                </a:cubicBezTo>
                <a:cubicBezTo>
                  <a:pt x="1051" y="2699"/>
                  <a:pt x="1054" y="2689"/>
                  <a:pt x="1055" y="2678"/>
                </a:cubicBezTo>
                <a:cubicBezTo>
                  <a:pt x="1056" y="2668"/>
                  <a:pt x="1056" y="2660"/>
                  <a:pt x="1055" y="2653"/>
                </a:cubicBezTo>
                <a:cubicBezTo>
                  <a:pt x="1055" y="2647"/>
                  <a:pt x="1053" y="2632"/>
                  <a:pt x="1050" y="2610"/>
                </a:cubicBezTo>
                <a:cubicBezTo>
                  <a:pt x="1048" y="2587"/>
                  <a:pt x="1046" y="2555"/>
                  <a:pt x="1044" y="2514"/>
                </a:cubicBezTo>
                <a:cubicBezTo>
                  <a:pt x="1043" y="2473"/>
                  <a:pt x="1041" y="2425"/>
                  <a:pt x="1040" y="2372"/>
                </a:cubicBezTo>
                <a:cubicBezTo>
                  <a:pt x="1039" y="2319"/>
                  <a:pt x="1037" y="2277"/>
                  <a:pt x="1034" y="2248"/>
                </a:cubicBezTo>
                <a:cubicBezTo>
                  <a:pt x="1030" y="2218"/>
                  <a:pt x="1025" y="2191"/>
                  <a:pt x="1019" y="2166"/>
                </a:cubicBezTo>
                <a:cubicBezTo>
                  <a:pt x="1012" y="2142"/>
                  <a:pt x="1001" y="2118"/>
                  <a:pt x="985" y="2095"/>
                </a:cubicBezTo>
                <a:cubicBezTo>
                  <a:pt x="969" y="2073"/>
                  <a:pt x="944" y="2056"/>
                  <a:pt x="910" y="2045"/>
                </a:cubicBezTo>
                <a:cubicBezTo>
                  <a:pt x="876" y="2035"/>
                  <a:pt x="842" y="2029"/>
                  <a:pt x="809" y="2029"/>
                </a:cubicBezTo>
                <a:cubicBezTo>
                  <a:pt x="777" y="2028"/>
                  <a:pt x="743" y="2028"/>
                  <a:pt x="707" y="2029"/>
                </a:cubicBezTo>
                <a:cubicBezTo>
                  <a:pt x="701" y="2029"/>
                  <a:pt x="695" y="2029"/>
                  <a:pt x="689" y="2029"/>
                </a:cubicBezTo>
                <a:close/>
              </a:path>
            </a:pathLst>
          </a:custGeom>
          <a:solidFill>
            <a:schemeClr val="tx1"/>
          </a:solidFill>
          <a:ln w="0" cap="rnd">
            <a:solidFill>
              <a:srgbClr val="000000"/>
            </a:solidFill>
            <a:prstDash val="solid"/>
            <a:round/>
            <a:headEnd/>
            <a:tailEnd/>
          </a:ln>
        </p:spPr>
        <p:txBody>
          <a:bodyPr lIns="65306" tIns="32653" rIns="65306" bIns="32653"/>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784" name="正方形/長方形 783"/>
          <p:cNvSpPr/>
          <p:nvPr/>
        </p:nvSpPr>
        <p:spPr bwMode="auto">
          <a:xfrm>
            <a:off x="7113000" y="1413867"/>
            <a:ext cx="646182" cy="528571"/>
          </a:xfrm>
          <a:prstGeom prst="rect">
            <a:avLst/>
          </a:prstGeom>
          <a:solidFill>
            <a:schemeClr val="bg1">
              <a:lumMod val="85000"/>
            </a:schemeClr>
          </a:solidFill>
        </p:spPr>
        <p:style>
          <a:lnRef idx="1">
            <a:schemeClr val="dk1"/>
          </a:lnRef>
          <a:fillRef idx="0">
            <a:schemeClr val="dk1"/>
          </a:fillRef>
          <a:effectRef idx="0">
            <a:schemeClr val="dk1"/>
          </a:effectRef>
          <a:fontRef idx="minor">
            <a:schemeClr val="tx1"/>
          </a:fontRef>
        </p:style>
        <p:txBody>
          <a:bodyPr lIns="65306" tIns="32653" rIns="65306" bIns="32653"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785" name="フリーフォーム 784"/>
          <p:cNvSpPr/>
          <p:nvPr/>
        </p:nvSpPr>
        <p:spPr bwMode="auto">
          <a:xfrm rot="10800000">
            <a:off x="8955566" y="1943790"/>
            <a:ext cx="139240" cy="1055791"/>
          </a:xfrm>
          <a:custGeom>
            <a:avLst/>
            <a:gdLst>
              <a:gd name="connsiteX0" fmla="*/ 3175 w 238125"/>
              <a:gd name="connsiteY0" fmla="*/ 0 h 1831975"/>
              <a:gd name="connsiteX1" fmla="*/ 238125 w 238125"/>
              <a:gd name="connsiteY1" fmla="*/ 0 h 1831975"/>
              <a:gd name="connsiteX2" fmla="*/ 238125 w 238125"/>
              <a:gd name="connsiteY2" fmla="*/ 1831975 h 1831975"/>
              <a:gd name="connsiteX3" fmla="*/ 0 w 238125"/>
              <a:gd name="connsiteY3" fmla="*/ 1831975 h 1831975"/>
            </a:gdLst>
            <a:ahLst/>
            <a:cxnLst>
              <a:cxn ang="0">
                <a:pos x="connsiteX0" y="connsiteY0"/>
              </a:cxn>
              <a:cxn ang="0">
                <a:pos x="connsiteX1" y="connsiteY1"/>
              </a:cxn>
              <a:cxn ang="0">
                <a:pos x="connsiteX2" y="connsiteY2"/>
              </a:cxn>
              <a:cxn ang="0">
                <a:pos x="connsiteX3" y="connsiteY3"/>
              </a:cxn>
            </a:cxnLst>
            <a:rect l="l" t="t" r="r" b="b"/>
            <a:pathLst>
              <a:path w="238125" h="1831975">
                <a:moveTo>
                  <a:pt x="3175" y="0"/>
                </a:moveTo>
                <a:lnTo>
                  <a:pt x="238125" y="0"/>
                </a:lnTo>
                <a:lnTo>
                  <a:pt x="238125" y="1831975"/>
                </a:lnTo>
                <a:lnTo>
                  <a:pt x="0" y="1831975"/>
                </a:lnTo>
              </a:path>
            </a:pathLst>
          </a:custGeom>
          <a:solidFill>
            <a:schemeClr val="bg1">
              <a:lumMod val="85000"/>
            </a:schemeClr>
          </a:solidFill>
        </p:spPr>
        <p:style>
          <a:lnRef idx="1">
            <a:schemeClr val="dk1"/>
          </a:lnRef>
          <a:fillRef idx="0">
            <a:schemeClr val="dk1"/>
          </a:fillRef>
          <a:effectRef idx="0">
            <a:schemeClr val="dk1"/>
          </a:effectRef>
          <a:fontRef idx="minor">
            <a:schemeClr val="tx1"/>
          </a:fontRef>
        </p:style>
        <p:txBody>
          <a:bodyPr lIns="65306" tIns="32653" rIns="65306" bIns="32653"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grpSp>
        <p:nvGrpSpPr>
          <p:cNvPr id="3" name="グループ化 724"/>
          <p:cNvGrpSpPr>
            <a:grpSpLocks noChangeAspect="1"/>
          </p:cNvGrpSpPr>
          <p:nvPr/>
        </p:nvGrpSpPr>
        <p:grpSpPr bwMode="auto">
          <a:xfrm>
            <a:off x="7976376" y="2961378"/>
            <a:ext cx="13930" cy="38049"/>
            <a:chOff x="9491663" y="3466966"/>
            <a:chExt cx="1009650" cy="2755900"/>
          </a:xfrm>
        </p:grpSpPr>
        <p:sp>
          <p:nvSpPr>
            <p:cNvPr id="787" name="Freeform 79"/>
            <p:cNvSpPr>
              <a:spLocks/>
            </p:cNvSpPr>
            <p:nvPr/>
          </p:nvSpPr>
          <p:spPr bwMode="auto">
            <a:xfrm>
              <a:off x="10221913" y="4962391"/>
              <a:ext cx="146050" cy="244475"/>
            </a:xfrm>
            <a:custGeom>
              <a:avLst/>
              <a:gdLst>
                <a:gd name="T0" fmla="*/ 2147483647 w 92"/>
                <a:gd name="T1" fmla="*/ 2147483647 h 154"/>
                <a:gd name="T2" fmla="*/ 2147483647 w 92"/>
                <a:gd name="T3" fmla="*/ 2147483647 h 154"/>
                <a:gd name="T4" fmla="*/ 2147483647 w 92"/>
                <a:gd name="T5" fmla="*/ 2147483647 h 154"/>
                <a:gd name="T6" fmla="*/ 2147483647 w 92"/>
                <a:gd name="T7" fmla="*/ 2147483647 h 154"/>
                <a:gd name="T8" fmla="*/ 2147483647 w 92"/>
                <a:gd name="T9" fmla="*/ 2147483647 h 154"/>
                <a:gd name="T10" fmla="*/ 2147483647 w 92"/>
                <a:gd name="T11" fmla="*/ 2147483647 h 154"/>
                <a:gd name="T12" fmla="*/ 2147483647 w 92"/>
                <a:gd name="T13" fmla="*/ 2147483647 h 154"/>
                <a:gd name="T14" fmla="*/ 2147483647 w 92"/>
                <a:gd name="T15" fmla="*/ 2147483647 h 154"/>
                <a:gd name="T16" fmla="*/ 2147483647 w 92"/>
                <a:gd name="T17" fmla="*/ 0 h 154"/>
                <a:gd name="T18" fmla="*/ 2147483647 w 92"/>
                <a:gd name="T19" fmla="*/ 2147483647 h 154"/>
                <a:gd name="T20" fmla="*/ 2147483647 w 92"/>
                <a:gd name="T21" fmla="*/ 2147483647 h 154"/>
                <a:gd name="T22" fmla="*/ 2147483647 w 92"/>
                <a:gd name="T23" fmla="*/ 2147483647 h 154"/>
                <a:gd name="T24" fmla="*/ 2147483647 w 92"/>
                <a:gd name="T25" fmla="*/ 2147483647 h 154"/>
                <a:gd name="T26" fmla="*/ 0 w 92"/>
                <a:gd name="T27" fmla="*/ 2147483647 h 154"/>
                <a:gd name="T28" fmla="*/ 2147483647 w 92"/>
                <a:gd name="T29" fmla="*/ 2147483647 h 154"/>
                <a:gd name="T30" fmla="*/ 2147483647 w 92"/>
                <a:gd name="T31" fmla="*/ 2147483647 h 154"/>
                <a:gd name="T32" fmla="*/ 2147483647 w 92"/>
                <a:gd name="T33" fmla="*/ 2147483647 h 154"/>
                <a:gd name="T34" fmla="*/ 2147483647 w 92"/>
                <a:gd name="T35" fmla="*/ 2147483647 h 154"/>
                <a:gd name="T36" fmla="*/ 2147483647 w 92"/>
                <a:gd name="T37" fmla="*/ 2147483647 h 154"/>
                <a:gd name="T38" fmla="*/ 2147483647 w 92"/>
                <a:gd name="T39" fmla="*/ 2147483647 h 154"/>
                <a:gd name="T40" fmla="*/ 2147483647 w 92"/>
                <a:gd name="T41" fmla="*/ 2147483647 h 154"/>
                <a:gd name="T42" fmla="*/ 2147483647 w 92"/>
                <a:gd name="T43" fmla="*/ 2147483647 h 15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92"/>
                <a:gd name="T67" fmla="*/ 0 h 154"/>
                <a:gd name="T68" fmla="*/ 92 w 92"/>
                <a:gd name="T69" fmla="*/ 154 h 15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92" h="154">
                  <a:moveTo>
                    <a:pt x="72" y="130"/>
                  </a:moveTo>
                  <a:lnTo>
                    <a:pt x="72" y="104"/>
                  </a:lnTo>
                  <a:lnTo>
                    <a:pt x="86" y="104"/>
                  </a:lnTo>
                  <a:lnTo>
                    <a:pt x="86" y="86"/>
                  </a:lnTo>
                  <a:lnTo>
                    <a:pt x="72" y="60"/>
                  </a:lnTo>
                  <a:lnTo>
                    <a:pt x="72" y="44"/>
                  </a:lnTo>
                  <a:lnTo>
                    <a:pt x="66" y="18"/>
                  </a:lnTo>
                  <a:lnTo>
                    <a:pt x="52" y="18"/>
                  </a:lnTo>
                  <a:lnTo>
                    <a:pt x="40" y="0"/>
                  </a:lnTo>
                  <a:lnTo>
                    <a:pt x="46" y="18"/>
                  </a:lnTo>
                  <a:lnTo>
                    <a:pt x="52" y="60"/>
                  </a:lnTo>
                  <a:lnTo>
                    <a:pt x="40" y="52"/>
                  </a:lnTo>
                  <a:lnTo>
                    <a:pt x="20" y="36"/>
                  </a:lnTo>
                  <a:lnTo>
                    <a:pt x="0" y="36"/>
                  </a:lnTo>
                  <a:lnTo>
                    <a:pt x="14" y="52"/>
                  </a:lnTo>
                  <a:lnTo>
                    <a:pt x="26" y="70"/>
                  </a:lnTo>
                  <a:lnTo>
                    <a:pt x="52" y="104"/>
                  </a:lnTo>
                  <a:lnTo>
                    <a:pt x="66" y="138"/>
                  </a:lnTo>
                  <a:lnTo>
                    <a:pt x="80" y="138"/>
                  </a:lnTo>
                  <a:lnTo>
                    <a:pt x="92" y="154"/>
                  </a:lnTo>
                  <a:lnTo>
                    <a:pt x="92" y="146"/>
                  </a:lnTo>
                  <a:lnTo>
                    <a:pt x="72" y="130"/>
                  </a:lnTo>
                  <a:close/>
                </a:path>
              </a:pathLst>
            </a:custGeom>
            <a:solidFill>
              <a:srgbClr val="A1C6E7"/>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788" name="Freeform 84"/>
            <p:cNvSpPr>
              <a:spLocks/>
            </p:cNvSpPr>
            <p:nvPr/>
          </p:nvSpPr>
          <p:spPr bwMode="auto">
            <a:xfrm>
              <a:off x="10482263" y="5140191"/>
              <a:ext cx="19050" cy="41275"/>
            </a:xfrm>
            <a:custGeom>
              <a:avLst/>
              <a:gdLst>
                <a:gd name="T0" fmla="*/ 2147483647 w 12"/>
                <a:gd name="T1" fmla="*/ 2147483647 h 26"/>
                <a:gd name="T2" fmla="*/ 2147483647 w 12"/>
                <a:gd name="T3" fmla="*/ 2147483647 h 26"/>
                <a:gd name="T4" fmla="*/ 2147483647 w 12"/>
                <a:gd name="T5" fmla="*/ 0 h 26"/>
                <a:gd name="T6" fmla="*/ 0 w 12"/>
                <a:gd name="T7" fmla="*/ 2147483647 h 26"/>
                <a:gd name="T8" fmla="*/ 2147483647 w 12"/>
                <a:gd name="T9" fmla="*/ 2147483647 h 26"/>
                <a:gd name="T10" fmla="*/ 0 60000 65536"/>
                <a:gd name="T11" fmla="*/ 0 60000 65536"/>
                <a:gd name="T12" fmla="*/ 0 60000 65536"/>
                <a:gd name="T13" fmla="*/ 0 60000 65536"/>
                <a:gd name="T14" fmla="*/ 0 60000 65536"/>
                <a:gd name="T15" fmla="*/ 0 w 12"/>
                <a:gd name="T16" fmla="*/ 0 h 26"/>
                <a:gd name="T17" fmla="*/ 12 w 12"/>
                <a:gd name="T18" fmla="*/ 26 h 26"/>
              </a:gdLst>
              <a:ahLst/>
              <a:cxnLst>
                <a:cxn ang="T10">
                  <a:pos x="T0" y="T1"/>
                </a:cxn>
                <a:cxn ang="T11">
                  <a:pos x="T2" y="T3"/>
                </a:cxn>
                <a:cxn ang="T12">
                  <a:pos x="T4" y="T5"/>
                </a:cxn>
                <a:cxn ang="T13">
                  <a:pos x="T6" y="T7"/>
                </a:cxn>
                <a:cxn ang="T14">
                  <a:pos x="T8" y="T9"/>
                </a:cxn>
              </a:cxnLst>
              <a:rect l="T15" t="T16" r="T17" b="T18"/>
              <a:pathLst>
                <a:path w="12" h="26">
                  <a:moveTo>
                    <a:pt x="6" y="26"/>
                  </a:moveTo>
                  <a:lnTo>
                    <a:pt x="6" y="18"/>
                  </a:lnTo>
                  <a:lnTo>
                    <a:pt x="12" y="0"/>
                  </a:lnTo>
                  <a:lnTo>
                    <a:pt x="0" y="18"/>
                  </a:lnTo>
                  <a:lnTo>
                    <a:pt x="6" y="26"/>
                  </a:lnTo>
                  <a:close/>
                </a:path>
              </a:pathLst>
            </a:custGeom>
            <a:solidFill>
              <a:srgbClr val="A1C6E7"/>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789" name="Freeform 96"/>
            <p:cNvSpPr>
              <a:spLocks/>
            </p:cNvSpPr>
            <p:nvPr/>
          </p:nvSpPr>
          <p:spPr bwMode="auto">
            <a:xfrm>
              <a:off x="9602788" y="5330691"/>
              <a:ext cx="9525" cy="3175"/>
            </a:xfrm>
            <a:custGeom>
              <a:avLst/>
              <a:gdLst>
                <a:gd name="T0" fmla="*/ 0 w 6"/>
                <a:gd name="T1" fmla="*/ 0 h 2"/>
                <a:gd name="T2" fmla="*/ 0 w 6"/>
                <a:gd name="T3" fmla="*/ 2147483647 h 2"/>
                <a:gd name="T4" fmla="*/ 2147483647 w 6"/>
                <a:gd name="T5" fmla="*/ 0 h 2"/>
                <a:gd name="T6" fmla="*/ 0 w 6"/>
                <a:gd name="T7" fmla="*/ 0 h 2"/>
                <a:gd name="T8" fmla="*/ 0 60000 65536"/>
                <a:gd name="T9" fmla="*/ 0 60000 65536"/>
                <a:gd name="T10" fmla="*/ 0 60000 65536"/>
                <a:gd name="T11" fmla="*/ 0 60000 65536"/>
                <a:gd name="T12" fmla="*/ 0 w 6"/>
                <a:gd name="T13" fmla="*/ 0 h 2"/>
                <a:gd name="T14" fmla="*/ 6 w 6"/>
                <a:gd name="T15" fmla="*/ 2 h 2"/>
              </a:gdLst>
              <a:ahLst/>
              <a:cxnLst>
                <a:cxn ang="T8">
                  <a:pos x="T0" y="T1"/>
                </a:cxn>
                <a:cxn ang="T9">
                  <a:pos x="T2" y="T3"/>
                </a:cxn>
                <a:cxn ang="T10">
                  <a:pos x="T4" y="T5"/>
                </a:cxn>
                <a:cxn ang="T11">
                  <a:pos x="T6" y="T7"/>
                </a:cxn>
              </a:cxnLst>
              <a:rect l="T12" t="T13" r="T14" b="T15"/>
              <a:pathLst>
                <a:path w="6" h="2">
                  <a:moveTo>
                    <a:pt x="0" y="0"/>
                  </a:moveTo>
                  <a:lnTo>
                    <a:pt x="0" y="2"/>
                  </a:lnTo>
                  <a:lnTo>
                    <a:pt x="6" y="0"/>
                  </a:lnTo>
                  <a:lnTo>
                    <a:pt x="0" y="0"/>
                  </a:lnTo>
                  <a:close/>
                </a:path>
              </a:pathLst>
            </a:custGeom>
            <a:solidFill>
              <a:srgbClr val="A1C6E7"/>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790" name="Line 105"/>
            <p:cNvSpPr>
              <a:spLocks noChangeShapeType="1"/>
            </p:cNvSpPr>
            <p:nvPr/>
          </p:nvSpPr>
          <p:spPr bwMode="auto">
            <a:xfrm>
              <a:off x="10161588" y="3841616"/>
              <a:ext cx="0" cy="0"/>
            </a:xfrm>
            <a:prstGeom prst="line">
              <a:avLst/>
            </a:prstGeom>
            <a:no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791" name="Line 106"/>
            <p:cNvSpPr>
              <a:spLocks noChangeShapeType="1"/>
            </p:cNvSpPr>
            <p:nvPr/>
          </p:nvSpPr>
          <p:spPr bwMode="auto">
            <a:xfrm>
              <a:off x="10161588" y="3841616"/>
              <a:ext cx="0" cy="0"/>
            </a:xfrm>
            <a:prstGeom prst="line">
              <a:avLst/>
            </a:prstGeom>
            <a:no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792" name="Freeform 122"/>
            <p:cNvSpPr>
              <a:spLocks/>
            </p:cNvSpPr>
            <p:nvPr/>
          </p:nvSpPr>
          <p:spPr bwMode="auto">
            <a:xfrm>
              <a:off x="9491663" y="3816216"/>
              <a:ext cx="996950" cy="2406650"/>
            </a:xfrm>
            <a:custGeom>
              <a:avLst/>
              <a:gdLst>
                <a:gd name="T0" fmla="*/ 2147483647 w 628"/>
                <a:gd name="T1" fmla="*/ 2147483647 h 1516"/>
                <a:gd name="T2" fmla="*/ 2147483647 w 628"/>
                <a:gd name="T3" fmla="*/ 2147483647 h 1516"/>
                <a:gd name="T4" fmla="*/ 2147483647 w 628"/>
                <a:gd name="T5" fmla="*/ 2147483647 h 1516"/>
                <a:gd name="T6" fmla="*/ 2147483647 w 628"/>
                <a:gd name="T7" fmla="*/ 2147483647 h 1516"/>
                <a:gd name="T8" fmla="*/ 2147483647 w 628"/>
                <a:gd name="T9" fmla="*/ 2147483647 h 1516"/>
                <a:gd name="T10" fmla="*/ 2147483647 w 628"/>
                <a:gd name="T11" fmla="*/ 2147483647 h 1516"/>
                <a:gd name="T12" fmla="*/ 2147483647 w 628"/>
                <a:gd name="T13" fmla="*/ 2147483647 h 1516"/>
                <a:gd name="T14" fmla="*/ 2147483647 w 628"/>
                <a:gd name="T15" fmla="*/ 2147483647 h 1516"/>
                <a:gd name="T16" fmla="*/ 2147483647 w 628"/>
                <a:gd name="T17" fmla="*/ 2147483647 h 1516"/>
                <a:gd name="T18" fmla="*/ 2147483647 w 628"/>
                <a:gd name="T19" fmla="*/ 2147483647 h 1516"/>
                <a:gd name="T20" fmla="*/ 2147483647 w 628"/>
                <a:gd name="T21" fmla="*/ 2147483647 h 1516"/>
                <a:gd name="T22" fmla="*/ 2147483647 w 628"/>
                <a:gd name="T23" fmla="*/ 2147483647 h 1516"/>
                <a:gd name="T24" fmla="*/ 2147483647 w 628"/>
                <a:gd name="T25" fmla="*/ 2147483647 h 1516"/>
                <a:gd name="T26" fmla="*/ 2147483647 w 628"/>
                <a:gd name="T27" fmla="*/ 2147483647 h 1516"/>
                <a:gd name="T28" fmla="*/ 2147483647 w 628"/>
                <a:gd name="T29" fmla="*/ 2147483647 h 1516"/>
                <a:gd name="T30" fmla="*/ 2147483647 w 628"/>
                <a:gd name="T31" fmla="*/ 2147483647 h 1516"/>
                <a:gd name="T32" fmla="*/ 2147483647 w 628"/>
                <a:gd name="T33" fmla="*/ 2147483647 h 1516"/>
                <a:gd name="T34" fmla="*/ 2147483647 w 628"/>
                <a:gd name="T35" fmla="*/ 2147483647 h 1516"/>
                <a:gd name="T36" fmla="*/ 2147483647 w 628"/>
                <a:gd name="T37" fmla="*/ 2147483647 h 1516"/>
                <a:gd name="T38" fmla="*/ 2147483647 w 628"/>
                <a:gd name="T39" fmla="*/ 2147483647 h 1516"/>
                <a:gd name="T40" fmla="*/ 2147483647 w 628"/>
                <a:gd name="T41" fmla="*/ 2147483647 h 1516"/>
                <a:gd name="T42" fmla="*/ 2147483647 w 628"/>
                <a:gd name="T43" fmla="*/ 2147483647 h 1516"/>
                <a:gd name="T44" fmla="*/ 2147483647 w 628"/>
                <a:gd name="T45" fmla="*/ 2147483647 h 1516"/>
                <a:gd name="T46" fmla="*/ 2147483647 w 628"/>
                <a:gd name="T47" fmla="*/ 2147483647 h 1516"/>
                <a:gd name="T48" fmla="*/ 2147483647 w 628"/>
                <a:gd name="T49" fmla="*/ 2147483647 h 1516"/>
                <a:gd name="T50" fmla="*/ 2147483647 w 628"/>
                <a:gd name="T51" fmla="*/ 2147483647 h 1516"/>
                <a:gd name="T52" fmla="*/ 2147483647 w 628"/>
                <a:gd name="T53" fmla="*/ 2147483647 h 1516"/>
                <a:gd name="T54" fmla="*/ 2147483647 w 628"/>
                <a:gd name="T55" fmla="*/ 2147483647 h 1516"/>
                <a:gd name="T56" fmla="*/ 2147483647 w 628"/>
                <a:gd name="T57" fmla="*/ 2147483647 h 1516"/>
                <a:gd name="T58" fmla="*/ 2147483647 w 628"/>
                <a:gd name="T59" fmla="*/ 2147483647 h 1516"/>
                <a:gd name="T60" fmla="*/ 2147483647 w 628"/>
                <a:gd name="T61" fmla="*/ 2147483647 h 1516"/>
                <a:gd name="T62" fmla="*/ 2147483647 w 628"/>
                <a:gd name="T63" fmla="*/ 2147483647 h 1516"/>
                <a:gd name="T64" fmla="*/ 2147483647 w 628"/>
                <a:gd name="T65" fmla="*/ 2147483647 h 1516"/>
                <a:gd name="T66" fmla="*/ 2147483647 w 628"/>
                <a:gd name="T67" fmla="*/ 2147483647 h 1516"/>
                <a:gd name="T68" fmla="*/ 2147483647 w 628"/>
                <a:gd name="T69" fmla="*/ 2147483647 h 1516"/>
                <a:gd name="T70" fmla="*/ 2147483647 w 628"/>
                <a:gd name="T71" fmla="*/ 2147483647 h 1516"/>
                <a:gd name="T72" fmla="*/ 2147483647 w 628"/>
                <a:gd name="T73" fmla="*/ 2147483647 h 1516"/>
                <a:gd name="T74" fmla="*/ 2147483647 w 628"/>
                <a:gd name="T75" fmla="*/ 2147483647 h 1516"/>
                <a:gd name="T76" fmla="*/ 2147483647 w 628"/>
                <a:gd name="T77" fmla="*/ 2147483647 h 1516"/>
                <a:gd name="T78" fmla="*/ 2147483647 w 628"/>
                <a:gd name="T79" fmla="*/ 2147483647 h 1516"/>
                <a:gd name="T80" fmla="*/ 2147483647 w 628"/>
                <a:gd name="T81" fmla="*/ 2147483647 h 1516"/>
                <a:gd name="T82" fmla="*/ 2147483647 w 628"/>
                <a:gd name="T83" fmla="*/ 2147483647 h 1516"/>
                <a:gd name="T84" fmla="*/ 2147483647 w 628"/>
                <a:gd name="T85" fmla="*/ 2147483647 h 1516"/>
                <a:gd name="T86" fmla="*/ 2147483647 w 628"/>
                <a:gd name="T87" fmla="*/ 2147483647 h 1516"/>
                <a:gd name="T88" fmla="*/ 2147483647 w 628"/>
                <a:gd name="T89" fmla="*/ 2147483647 h 1516"/>
                <a:gd name="T90" fmla="*/ 2147483647 w 628"/>
                <a:gd name="T91" fmla="*/ 2147483647 h 1516"/>
                <a:gd name="T92" fmla="*/ 2147483647 w 628"/>
                <a:gd name="T93" fmla="*/ 2147483647 h 1516"/>
                <a:gd name="T94" fmla="*/ 2147483647 w 628"/>
                <a:gd name="T95" fmla="*/ 2147483647 h 1516"/>
                <a:gd name="T96" fmla="*/ 2147483647 w 628"/>
                <a:gd name="T97" fmla="*/ 2147483647 h 1516"/>
                <a:gd name="T98" fmla="*/ 2147483647 w 628"/>
                <a:gd name="T99" fmla="*/ 2147483647 h 1516"/>
                <a:gd name="T100" fmla="*/ 2147483647 w 628"/>
                <a:gd name="T101" fmla="*/ 2147483647 h 1516"/>
                <a:gd name="T102" fmla="*/ 2147483647 w 628"/>
                <a:gd name="T103" fmla="*/ 2147483647 h 1516"/>
                <a:gd name="T104" fmla="*/ 2147483647 w 628"/>
                <a:gd name="T105" fmla="*/ 2147483647 h 1516"/>
                <a:gd name="T106" fmla="*/ 2147483647 w 628"/>
                <a:gd name="T107" fmla="*/ 2147483647 h 1516"/>
                <a:gd name="T108" fmla="*/ 2147483647 w 628"/>
                <a:gd name="T109" fmla="*/ 2147483647 h 1516"/>
                <a:gd name="T110" fmla="*/ 2147483647 w 628"/>
                <a:gd name="T111" fmla="*/ 2147483647 h 1516"/>
                <a:gd name="T112" fmla="*/ 2147483647 w 628"/>
                <a:gd name="T113" fmla="*/ 2147483647 h 1516"/>
                <a:gd name="T114" fmla="*/ 2147483647 w 628"/>
                <a:gd name="T115" fmla="*/ 2147483647 h 1516"/>
                <a:gd name="T116" fmla="*/ 2147483647 w 628"/>
                <a:gd name="T117" fmla="*/ 2147483647 h 1516"/>
                <a:gd name="T118" fmla="*/ 2147483647 w 628"/>
                <a:gd name="T119" fmla="*/ 2147483647 h 1516"/>
                <a:gd name="T120" fmla="*/ 2147483647 w 628"/>
                <a:gd name="T121" fmla="*/ 2147483647 h 1516"/>
                <a:gd name="T122" fmla="*/ 2147483647 w 628"/>
                <a:gd name="T123" fmla="*/ 2147483647 h 1516"/>
                <a:gd name="T124" fmla="*/ 2147483647 w 628"/>
                <a:gd name="T125" fmla="*/ 2147483647 h 151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628"/>
                <a:gd name="T190" fmla="*/ 0 h 1516"/>
                <a:gd name="T191" fmla="*/ 628 w 628"/>
                <a:gd name="T192" fmla="*/ 1516 h 151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628" h="1516">
                  <a:moveTo>
                    <a:pt x="264" y="22"/>
                  </a:moveTo>
                  <a:lnTo>
                    <a:pt x="264" y="22"/>
                  </a:lnTo>
                  <a:lnTo>
                    <a:pt x="244" y="28"/>
                  </a:lnTo>
                  <a:lnTo>
                    <a:pt x="234" y="32"/>
                  </a:lnTo>
                  <a:lnTo>
                    <a:pt x="226" y="36"/>
                  </a:lnTo>
                  <a:lnTo>
                    <a:pt x="214" y="44"/>
                  </a:lnTo>
                  <a:lnTo>
                    <a:pt x="194" y="52"/>
                  </a:lnTo>
                  <a:lnTo>
                    <a:pt x="146" y="72"/>
                  </a:lnTo>
                  <a:lnTo>
                    <a:pt x="98" y="92"/>
                  </a:lnTo>
                  <a:lnTo>
                    <a:pt x="78" y="102"/>
                  </a:lnTo>
                  <a:lnTo>
                    <a:pt x="66" y="110"/>
                  </a:lnTo>
                  <a:lnTo>
                    <a:pt x="60" y="116"/>
                  </a:lnTo>
                  <a:lnTo>
                    <a:pt x="56" y="124"/>
                  </a:lnTo>
                  <a:lnTo>
                    <a:pt x="52" y="134"/>
                  </a:lnTo>
                  <a:lnTo>
                    <a:pt x="50" y="144"/>
                  </a:lnTo>
                  <a:lnTo>
                    <a:pt x="48" y="168"/>
                  </a:lnTo>
                  <a:lnTo>
                    <a:pt x="44" y="194"/>
                  </a:lnTo>
                  <a:lnTo>
                    <a:pt x="32" y="330"/>
                  </a:lnTo>
                  <a:lnTo>
                    <a:pt x="24" y="394"/>
                  </a:lnTo>
                  <a:lnTo>
                    <a:pt x="18" y="446"/>
                  </a:lnTo>
                  <a:lnTo>
                    <a:pt x="14" y="502"/>
                  </a:lnTo>
                  <a:lnTo>
                    <a:pt x="6" y="620"/>
                  </a:lnTo>
                  <a:lnTo>
                    <a:pt x="0" y="690"/>
                  </a:lnTo>
                  <a:lnTo>
                    <a:pt x="2" y="694"/>
                  </a:lnTo>
                  <a:lnTo>
                    <a:pt x="2" y="698"/>
                  </a:lnTo>
                  <a:lnTo>
                    <a:pt x="8" y="704"/>
                  </a:lnTo>
                  <a:lnTo>
                    <a:pt x="14" y="708"/>
                  </a:lnTo>
                  <a:lnTo>
                    <a:pt x="16" y="710"/>
                  </a:lnTo>
                  <a:lnTo>
                    <a:pt x="14" y="732"/>
                  </a:lnTo>
                  <a:lnTo>
                    <a:pt x="12" y="762"/>
                  </a:lnTo>
                  <a:lnTo>
                    <a:pt x="14" y="792"/>
                  </a:lnTo>
                  <a:lnTo>
                    <a:pt x="16" y="806"/>
                  </a:lnTo>
                  <a:lnTo>
                    <a:pt x="18" y="812"/>
                  </a:lnTo>
                  <a:lnTo>
                    <a:pt x="20" y="816"/>
                  </a:lnTo>
                  <a:lnTo>
                    <a:pt x="26" y="822"/>
                  </a:lnTo>
                  <a:lnTo>
                    <a:pt x="28" y="826"/>
                  </a:lnTo>
                  <a:lnTo>
                    <a:pt x="30" y="824"/>
                  </a:lnTo>
                  <a:lnTo>
                    <a:pt x="32" y="822"/>
                  </a:lnTo>
                  <a:lnTo>
                    <a:pt x="30" y="802"/>
                  </a:lnTo>
                  <a:lnTo>
                    <a:pt x="34" y="810"/>
                  </a:lnTo>
                  <a:lnTo>
                    <a:pt x="46" y="820"/>
                  </a:lnTo>
                  <a:lnTo>
                    <a:pt x="58" y="832"/>
                  </a:lnTo>
                  <a:lnTo>
                    <a:pt x="66" y="838"/>
                  </a:lnTo>
                  <a:lnTo>
                    <a:pt x="72" y="838"/>
                  </a:lnTo>
                  <a:lnTo>
                    <a:pt x="74" y="834"/>
                  </a:lnTo>
                  <a:lnTo>
                    <a:pt x="74" y="830"/>
                  </a:lnTo>
                  <a:lnTo>
                    <a:pt x="80" y="830"/>
                  </a:lnTo>
                  <a:lnTo>
                    <a:pt x="86" y="830"/>
                  </a:lnTo>
                  <a:lnTo>
                    <a:pt x="88" y="828"/>
                  </a:lnTo>
                  <a:lnTo>
                    <a:pt x="90" y="826"/>
                  </a:lnTo>
                  <a:lnTo>
                    <a:pt x="88" y="822"/>
                  </a:lnTo>
                  <a:lnTo>
                    <a:pt x="78" y="812"/>
                  </a:lnTo>
                  <a:lnTo>
                    <a:pt x="70" y="804"/>
                  </a:lnTo>
                  <a:lnTo>
                    <a:pt x="62" y="794"/>
                  </a:lnTo>
                  <a:lnTo>
                    <a:pt x="56" y="784"/>
                  </a:lnTo>
                  <a:lnTo>
                    <a:pt x="54" y="774"/>
                  </a:lnTo>
                  <a:lnTo>
                    <a:pt x="54" y="766"/>
                  </a:lnTo>
                  <a:lnTo>
                    <a:pt x="56" y="760"/>
                  </a:lnTo>
                  <a:lnTo>
                    <a:pt x="58" y="758"/>
                  </a:lnTo>
                  <a:lnTo>
                    <a:pt x="62" y="758"/>
                  </a:lnTo>
                  <a:lnTo>
                    <a:pt x="66" y="760"/>
                  </a:lnTo>
                  <a:lnTo>
                    <a:pt x="68" y="768"/>
                  </a:lnTo>
                  <a:lnTo>
                    <a:pt x="70" y="786"/>
                  </a:lnTo>
                  <a:lnTo>
                    <a:pt x="70" y="790"/>
                  </a:lnTo>
                  <a:lnTo>
                    <a:pt x="72" y="794"/>
                  </a:lnTo>
                  <a:lnTo>
                    <a:pt x="78" y="798"/>
                  </a:lnTo>
                  <a:lnTo>
                    <a:pt x="84" y="798"/>
                  </a:lnTo>
                  <a:lnTo>
                    <a:pt x="88" y="798"/>
                  </a:lnTo>
                  <a:lnTo>
                    <a:pt x="86" y="744"/>
                  </a:lnTo>
                  <a:lnTo>
                    <a:pt x="84" y="720"/>
                  </a:lnTo>
                  <a:lnTo>
                    <a:pt x="84" y="708"/>
                  </a:lnTo>
                  <a:lnTo>
                    <a:pt x="84" y="672"/>
                  </a:lnTo>
                  <a:lnTo>
                    <a:pt x="82" y="650"/>
                  </a:lnTo>
                  <a:lnTo>
                    <a:pt x="82" y="646"/>
                  </a:lnTo>
                  <a:lnTo>
                    <a:pt x="80" y="654"/>
                  </a:lnTo>
                  <a:lnTo>
                    <a:pt x="78" y="674"/>
                  </a:lnTo>
                  <a:lnTo>
                    <a:pt x="80" y="682"/>
                  </a:lnTo>
                  <a:lnTo>
                    <a:pt x="82" y="692"/>
                  </a:lnTo>
                  <a:lnTo>
                    <a:pt x="90" y="730"/>
                  </a:lnTo>
                  <a:lnTo>
                    <a:pt x="96" y="770"/>
                  </a:lnTo>
                  <a:lnTo>
                    <a:pt x="106" y="844"/>
                  </a:lnTo>
                  <a:lnTo>
                    <a:pt x="112" y="924"/>
                  </a:lnTo>
                  <a:lnTo>
                    <a:pt x="116" y="984"/>
                  </a:lnTo>
                  <a:lnTo>
                    <a:pt x="118" y="1054"/>
                  </a:lnTo>
                  <a:lnTo>
                    <a:pt x="122" y="1156"/>
                  </a:lnTo>
                  <a:lnTo>
                    <a:pt x="128" y="1308"/>
                  </a:lnTo>
                  <a:lnTo>
                    <a:pt x="126" y="1320"/>
                  </a:lnTo>
                  <a:lnTo>
                    <a:pt x="124" y="1332"/>
                  </a:lnTo>
                  <a:lnTo>
                    <a:pt x="118" y="1362"/>
                  </a:lnTo>
                  <a:lnTo>
                    <a:pt x="116" y="1376"/>
                  </a:lnTo>
                  <a:lnTo>
                    <a:pt x="114" y="1390"/>
                  </a:lnTo>
                  <a:lnTo>
                    <a:pt x="114" y="1402"/>
                  </a:lnTo>
                  <a:lnTo>
                    <a:pt x="118" y="1410"/>
                  </a:lnTo>
                  <a:lnTo>
                    <a:pt x="124" y="1424"/>
                  </a:lnTo>
                  <a:lnTo>
                    <a:pt x="128" y="1432"/>
                  </a:lnTo>
                  <a:lnTo>
                    <a:pt x="126" y="1440"/>
                  </a:lnTo>
                  <a:lnTo>
                    <a:pt x="120" y="1446"/>
                  </a:lnTo>
                  <a:lnTo>
                    <a:pt x="108" y="1458"/>
                  </a:lnTo>
                  <a:lnTo>
                    <a:pt x="102" y="1468"/>
                  </a:lnTo>
                  <a:lnTo>
                    <a:pt x="100" y="1476"/>
                  </a:lnTo>
                  <a:lnTo>
                    <a:pt x="98" y="1486"/>
                  </a:lnTo>
                  <a:lnTo>
                    <a:pt x="100" y="1490"/>
                  </a:lnTo>
                  <a:lnTo>
                    <a:pt x="102" y="1496"/>
                  </a:lnTo>
                  <a:lnTo>
                    <a:pt x="106" y="1500"/>
                  </a:lnTo>
                  <a:lnTo>
                    <a:pt x="112" y="1502"/>
                  </a:lnTo>
                  <a:lnTo>
                    <a:pt x="120" y="1506"/>
                  </a:lnTo>
                  <a:lnTo>
                    <a:pt x="130" y="1508"/>
                  </a:lnTo>
                  <a:lnTo>
                    <a:pt x="148" y="1510"/>
                  </a:lnTo>
                  <a:lnTo>
                    <a:pt x="164" y="1508"/>
                  </a:lnTo>
                  <a:lnTo>
                    <a:pt x="178" y="1506"/>
                  </a:lnTo>
                  <a:lnTo>
                    <a:pt x="190" y="1502"/>
                  </a:lnTo>
                  <a:lnTo>
                    <a:pt x="198" y="1496"/>
                  </a:lnTo>
                  <a:lnTo>
                    <a:pt x="206" y="1490"/>
                  </a:lnTo>
                  <a:lnTo>
                    <a:pt x="216" y="1478"/>
                  </a:lnTo>
                  <a:lnTo>
                    <a:pt x="220" y="1474"/>
                  </a:lnTo>
                  <a:lnTo>
                    <a:pt x="220" y="1468"/>
                  </a:lnTo>
                  <a:lnTo>
                    <a:pt x="220" y="1454"/>
                  </a:lnTo>
                  <a:lnTo>
                    <a:pt x="218" y="1438"/>
                  </a:lnTo>
                  <a:lnTo>
                    <a:pt x="220" y="1428"/>
                  </a:lnTo>
                  <a:lnTo>
                    <a:pt x="224" y="1416"/>
                  </a:lnTo>
                  <a:lnTo>
                    <a:pt x="228" y="1406"/>
                  </a:lnTo>
                  <a:lnTo>
                    <a:pt x="230" y="1396"/>
                  </a:lnTo>
                  <a:lnTo>
                    <a:pt x="228" y="1388"/>
                  </a:lnTo>
                  <a:lnTo>
                    <a:pt x="228" y="1378"/>
                  </a:lnTo>
                  <a:lnTo>
                    <a:pt x="222" y="1362"/>
                  </a:lnTo>
                  <a:lnTo>
                    <a:pt x="214" y="1348"/>
                  </a:lnTo>
                  <a:lnTo>
                    <a:pt x="212" y="1338"/>
                  </a:lnTo>
                  <a:lnTo>
                    <a:pt x="212" y="1322"/>
                  </a:lnTo>
                  <a:lnTo>
                    <a:pt x="218" y="1284"/>
                  </a:lnTo>
                  <a:lnTo>
                    <a:pt x="224" y="1238"/>
                  </a:lnTo>
                  <a:lnTo>
                    <a:pt x="228" y="1194"/>
                  </a:lnTo>
                  <a:lnTo>
                    <a:pt x="232" y="1148"/>
                  </a:lnTo>
                  <a:lnTo>
                    <a:pt x="236" y="1092"/>
                  </a:lnTo>
                  <a:lnTo>
                    <a:pt x="242" y="1026"/>
                  </a:lnTo>
                  <a:lnTo>
                    <a:pt x="248" y="944"/>
                  </a:lnTo>
                  <a:lnTo>
                    <a:pt x="250" y="906"/>
                  </a:lnTo>
                  <a:lnTo>
                    <a:pt x="252" y="876"/>
                  </a:lnTo>
                  <a:lnTo>
                    <a:pt x="256" y="852"/>
                  </a:lnTo>
                  <a:lnTo>
                    <a:pt x="260" y="836"/>
                  </a:lnTo>
                  <a:lnTo>
                    <a:pt x="264" y="824"/>
                  </a:lnTo>
                  <a:lnTo>
                    <a:pt x="268" y="818"/>
                  </a:lnTo>
                  <a:lnTo>
                    <a:pt x="270" y="814"/>
                  </a:lnTo>
                  <a:lnTo>
                    <a:pt x="272" y="834"/>
                  </a:lnTo>
                  <a:lnTo>
                    <a:pt x="274" y="858"/>
                  </a:lnTo>
                  <a:lnTo>
                    <a:pt x="284" y="916"/>
                  </a:lnTo>
                  <a:lnTo>
                    <a:pt x="292" y="972"/>
                  </a:lnTo>
                  <a:lnTo>
                    <a:pt x="298" y="1016"/>
                  </a:lnTo>
                  <a:lnTo>
                    <a:pt x="302" y="1050"/>
                  </a:lnTo>
                  <a:lnTo>
                    <a:pt x="308" y="1080"/>
                  </a:lnTo>
                  <a:lnTo>
                    <a:pt x="314" y="1112"/>
                  </a:lnTo>
                  <a:lnTo>
                    <a:pt x="318" y="1144"/>
                  </a:lnTo>
                  <a:lnTo>
                    <a:pt x="322" y="1180"/>
                  </a:lnTo>
                  <a:lnTo>
                    <a:pt x="324" y="1218"/>
                  </a:lnTo>
                  <a:lnTo>
                    <a:pt x="324" y="1236"/>
                  </a:lnTo>
                  <a:lnTo>
                    <a:pt x="322" y="1252"/>
                  </a:lnTo>
                  <a:lnTo>
                    <a:pt x="320" y="1268"/>
                  </a:lnTo>
                  <a:lnTo>
                    <a:pt x="314" y="1282"/>
                  </a:lnTo>
                  <a:lnTo>
                    <a:pt x="308" y="1300"/>
                  </a:lnTo>
                  <a:lnTo>
                    <a:pt x="308" y="1314"/>
                  </a:lnTo>
                  <a:lnTo>
                    <a:pt x="310" y="1326"/>
                  </a:lnTo>
                  <a:lnTo>
                    <a:pt x="312" y="1342"/>
                  </a:lnTo>
                  <a:lnTo>
                    <a:pt x="308" y="1360"/>
                  </a:lnTo>
                  <a:lnTo>
                    <a:pt x="304" y="1378"/>
                  </a:lnTo>
                  <a:lnTo>
                    <a:pt x="298" y="1394"/>
                  </a:lnTo>
                  <a:lnTo>
                    <a:pt x="296" y="1408"/>
                  </a:lnTo>
                  <a:lnTo>
                    <a:pt x="296" y="1412"/>
                  </a:lnTo>
                  <a:lnTo>
                    <a:pt x="298" y="1418"/>
                  </a:lnTo>
                  <a:lnTo>
                    <a:pt x="306" y="1428"/>
                  </a:lnTo>
                  <a:lnTo>
                    <a:pt x="314" y="1438"/>
                  </a:lnTo>
                  <a:lnTo>
                    <a:pt x="314" y="1442"/>
                  </a:lnTo>
                  <a:lnTo>
                    <a:pt x="312" y="1446"/>
                  </a:lnTo>
                  <a:lnTo>
                    <a:pt x="304" y="1454"/>
                  </a:lnTo>
                  <a:lnTo>
                    <a:pt x="300" y="1464"/>
                  </a:lnTo>
                  <a:lnTo>
                    <a:pt x="296" y="1474"/>
                  </a:lnTo>
                  <a:lnTo>
                    <a:pt x="296" y="1486"/>
                  </a:lnTo>
                  <a:lnTo>
                    <a:pt x="296" y="1498"/>
                  </a:lnTo>
                  <a:lnTo>
                    <a:pt x="298" y="1502"/>
                  </a:lnTo>
                  <a:lnTo>
                    <a:pt x="302" y="1506"/>
                  </a:lnTo>
                  <a:lnTo>
                    <a:pt x="308" y="1510"/>
                  </a:lnTo>
                  <a:lnTo>
                    <a:pt x="318" y="1514"/>
                  </a:lnTo>
                  <a:lnTo>
                    <a:pt x="330" y="1514"/>
                  </a:lnTo>
                  <a:lnTo>
                    <a:pt x="346" y="1516"/>
                  </a:lnTo>
                  <a:lnTo>
                    <a:pt x="362" y="1514"/>
                  </a:lnTo>
                  <a:lnTo>
                    <a:pt x="376" y="1510"/>
                  </a:lnTo>
                  <a:lnTo>
                    <a:pt x="384" y="1506"/>
                  </a:lnTo>
                  <a:lnTo>
                    <a:pt x="392" y="1500"/>
                  </a:lnTo>
                  <a:lnTo>
                    <a:pt x="398" y="1494"/>
                  </a:lnTo>
                  <a:lnTo>
                    <a:pt x="400" y="1486"/>
                  </a:lnTo>
                  <a:lnTo>
                    <a:pt x="402" y="1474"/>
                  </a:lnTo>
                  <a:lnTo>
                    <a:pt x="400" y="1454"/>
                  </a:lnTo>
                  <a:lnTo>
                    <a:pt x="400" y="1444"/>
                  </a:lnTo>
                  <a:lnTo>
                    <a:pt x="402" y="1438"/>
                  </a:lnTo>
                  <a:lnTo>
                    <a:pt x="406" y="1432"/>
                  </a:lnTo>
                  <a:lnTo>
                    <a:pt x="412" y="1420"/>
                  </a:lnTo>
                  <a:lnTo>
                    <a:pt x="416" y="1406"/>
                  </a:lnTo>
                  <a:lnTo>
                    <a:pt x="416" y="1390"/>
                  </a:lnTo>
                  <a:lnTo>
                    <a:pt x="416" y="1372"/>
                  </a:lnTo>
                  <a:lnTo>
                    <a:pt x="416" y="1364"/>
                  </a:lnTo>
                  <a:lnTo>
                    <a:pt x="418" y="1358"/>
                  </a:lnTo>
                  <a:lnTo>
                    <a:pt x="422" y="1346"/>
                  </a:lnTo>
                  <a:lnTo>
                    <a:pt x="426" y="1326"/>
                  </a:lnTo>
                  <a:lnTo>
                    <a:pt x="430" y="1308"/>
                  </a:lnTo>
                  <a:lnTo>
                    <a:pt x="432" y="1286"/>
                  </a:lnTo>
                  <a:lnTo>
                    <a:pt x="432" y="1224"/>
                  </a:lnTo>
                  <a:lnTo>
                    <a:pt x="430" y="1160"/>
                  </a:lnTo>
                  <a:lnTo>
                    <a:pt x="478" y="1150"/>
                  </a:lnTo>
                  <a:lnTo>
                    <a:pt x="538" y="1134"/>
                  </a:lnTo>
                  <a:lnTo>
                    <a:pt x="614" y="1112"/>
                  </a:lnTo>
                  <a:lnTo>
                    <a:pt x="618" y="1110"/>
                  </a:lnTo>
                  <a:lnTo>
                    <a:pt x="622" y="1108"/>
                  </a:lnTo>
                  <a:lnTo>
                    <a:pt x="626" y="1102"/>
                  </a:lnTo>
                  <a:lnTo>
                    <a:pt x="628" y="1094"/>
                  </a:lnTo>
                  <a:lnTo>
                    <a:pt x="628" y="1044"/>
                  </a:lnTo>
                  <a:lnTo>
                    <a:pt x="626" y="946"/>
                  </a:lnTo>
                  <a:lnTo>
                    <a:pt x="620" y="802"/>
                  </a:lnTo>
                  <a:lnTo>
                    <a:pt x="618" y="800"/>
                  </a:lnTo>
                  <a:lnTo>
                    <a:pt x="614" y="796"/>
                  </a:lnTo>
                  <a:lnTo>
                    <a:pt x="604" y="792"/>
                  </a:lnTo>
                  <a:lnTo>
                    <a:pt x="592" y="790"/>
                  </a:lnTo>
                  <a:lnTo>
                    <a:pt x="582" y="790"/>
                  </a:lnTo>
                  <a:lnTo>
                    <a:pt x="538" y="792"/>
                  </a:lnTo>
                  <a:lnTo>
                    <a:pt x="536" y="780"/>
                  </a:lnTo>
                  <a:lnTo>
                    <a:pt x="532" y="768"/>
                  </a:lnTo>
                  <a:lnTo>
                    <a:pt x="542" y="760"/>
                  </a:lnTo>
                  <a:lnTo>
                    <a:pt x="544" y="754"/>
                  </a:lnTo>
                  <a:lnTo>
                    <a:pt x="546" y="746"/>
                  </a:lnTo>
                  <a:lnTo>
                    <a:pt x="548" y="724"/>
                  </a:lnTo>
                  <a:lnTo>
                    <a:pt x="548" y="696"/>
                  </a:lnTo>
                  <a:lnTo>
                    <a:pt x="550" y="684"/>
                  </a:lnTo>
                  <a:lnTo>
                    <a:pt x="552" y="672"/>
                  </a:lnTo>
                  <a:lnTo>
                    <a:pt x="552" y="656"/>
                  </a:lnTo>
                  <a:lnTo>
                    <a:pt x="552" y="592"/>
                  </a:lnTo>
                  <a:lnTo>
                    <a:pt x="550" y="498"/>
                  </a:lnTo>
                  <a:lnTo>
                    <a:pt x="544" y="398"/>
                  </a:lnTo>
                  <a:lnTo>
                    <a:pt x="540" y="352"/>
                  </a:lnTo>
                  <a:lnTo>
                    <a:pt x="536" y="312"/>
                  </a:lnTo>
                  <a:lnTo>
                    <a:pt x="528" y="248"/>
                  </a:lnTo>
                  <a:lnTo>
                    <a:pt x="524" y="198"/>
                  </a:lnTo>
                  <a:lnTo>
                    <a:pt x="520" y="138"/>
                  </a:lnTo>
                  <a:lnTo>
                    <a:pt x="518" y="126"/>
                  </a:lnTo>
                  <a:lnTo>
                    <a:pt x="512" y="114"/>
                  </a:lnTo>
                  <a:lnTo>
                    <a:pt x="504" y="106"/>
                  </a:lnTo>
                  <a:lnTo>
                    <a:pt x="492" y="96"/>
                  </a:lnTo>
                  <a:lnTo>
                    <a:pt x="480" y="90"/>
                  </a:lnTo>
                  <a:lnTo>
                    <a:pt x="466" y="82"/>
                  </a:lnTo>
                  <a:lnTo>
                    <a:pt x="434" y="72"/>
                  </a:lnTo>
                  <a:lnTo>
                    <a:pt x="404" y="62"/>
                  </a:lnTo>
                  <a:lnTo>
                    <a:pt x="376" y="48"/>
                  </a:lnTo>
                  <a:lnTo>
                    <a:pt x="346" y="32"/>
                  </a:lnTo>
                  <a:lnTo>
                    <a:pt x="330" y="12"/>
                  </a:lnTo>
                  <a:lnTo>
                    <a:pt x="328" y="6"/>
                  </a:lnTo>
                  <a:lnTo>
                    <a:pt x="328" y="0"/>
                  </a:lnTo>
                  <a:lnTo>
                    <a:pt x="264" y="22"/>
                  </a:lnTo>
                  <a:close/>
                </a:path>
              </a:pathLst>
            </a:custGeom>
            <a:solidFill>
              <a:srgbClr val="000000"/>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793" name="Freeform 124"/>
            <p:cNvSpPr>
              <a:spLocks/>
            </p:cNvSpPr>
            <p:nvPr/>
          </p:nvSpPr>
          <p:spPr bwMode="auto">
            <a:xfrm>
              <a:off x="9818688" y="3819391"/>
              <a:ext cx="222250" cy="568325"/>
            </a:xfrm>
            <a:custGeom>
              <a:avLst/>
              <a:gdLst>
                <a:gd name="T0" fmla="*/ 2147483647 w 140"/>
                <a:gd name="T1" fmla="*/ 0 h 358"/>
                <a:gd name="T2" fmla="*/ 2147483647 w 140"/>
                <a:gd name="T3" fmla="*/ 0 h 358"/>
                <a:gd name="T4" fmla="*/ 2147483647 w 140"/>
                <a:gd name="T5" fmla="*/ 2147483647 h 358"/>
                <a:gd name="T6" fmla="*/ 2147483647 w 140"/>
                <a:gd name="T7" fmla="*/ 2147483647 h 358"/>
                <a:gd name="T8" fmla="*/ 2147483647 w 140"/>
                <a:gd name="T9" fmla="*/ 2147483647 h 358"/>
                <a:gd name="T10" fmla="*/ 2147483647 w 140"/>
                <a:gd name="T11" fmla="*/ 2147483647 h 358"/>
                <a:gd name="T12" fmla="*/ 2147483647 w 140"/>
                <a:gd name="T13" fmla="*/ 2147483647 h 358"/>
                <a:gd name="T14" fmla="*/ 2147483647 w 140"/>
                <a:gd name="T15" fmla="*/ 2147483647 h 358"/>
                <a:gd name="T16" fmla="*/ 2147483647 w 140"/>
                <a:gd name="T17" fmla="*/ 2147483647 h 358"/>
                <a:gd name="T18" fmla="*/ 2147483647 w 140"/>
                <a:gd name="T19" fmla="*/ 2147483647 h 358"/>
                <a:gd name="T20" fmla="*/ 2147483647 w 140"/>
                <a:gd name="T21" fmla="*/ 2147483647 h 358"/>
                <a:gd name="T22" fmla="*/ 2147483647 w 140"/>
                <a:gd name="T23" fmla="*/ 2147483647 h 358"/>
                <a:gd name="T24" fmla="*/ 2147483647 w 140"/>
                <a:gd name="T25" fmla="*/ 2147483647 h 358"/>
                <a:gd name="T26" fmla="*/ 2147483647 w 140"/>
                <a:gd name="T27" fmla="*/ 2147483647 h 358"/>
                <a:gd name="T28" fmla="*/ 2147483647 w 140"/>
                <a:gd name="T29" fmla="*/ 2147483647 h 358"/>
                <a:gd name="T30" fmla="*/ 2147483647 w 140"/>
                <a:gd name="T31" fmla="*/ 2147483647 h 358"/>
                <a:gd name="T32" fmla="*/ 2147483647 w 140"/>
                <a:gd name="T33" fmla="*/ 2147483647 h 358"/>
                <a:gd name="T34" fmla="*/ 2147483647 w 140"/>
                <a:gd name="T35" fmla="*/ 2147483647 h 358"/>
                <a:gd name="T36" fmla="*/ 2147483647 w 140"/>
                <a:gd name="T37" fmla="*/ 2147483647 h 358"/>
                <a:gd name="T38" fmla="*/ 2147483647 w 140"/>
                <a:gd name="T39" fmla="*/ 2147483647 h 358"/>
                <a:gd name="T40" fmla="*/ 0 w 140"/>
                <a:gd name="T41" fmla="*/ 2147483647 h 358"/>
                <a:gd name="T42" fmla="*/ 0 w 140"/>
                <a:gd name="T43" fmla="*/ 2147483647 h 358"/>
                <a:gd name="T44" fmla="*/ 2147483647 w 140"/>
                <a:gd name="T45" fmla="*/ 2147483647 h 358"/>
                <a:gd name="T46" fmla="*/ 2147483647 w 140"/>
                <a:gd name="T47" fmla="*/ 2147483647 h 358"/>
                <a:gd name="T48" fmla="*/ 2147483647 w 140"/>
                <a:gd name="T49" fmla="*/ 2147483647 h 358"/>
                <a:gd name="T50" fmla="*/ 2147483647 w 140"/>
                <a:gd name="T51" fmla="*/ 2147483647 h 358"/>
                <a:gd name="T52" fmla="*/ 2147483647 w 140"/>
                <a:gd name="T53" fmla="*/ 2147483647 h 358"/>
                <a:gd name="T54" fmla="*/ 2147483647 w 140"/>
                <a:gd name="T55" fmla="*/ 2147483647 h 358"/>
                <a:gd name="T56" fmla="*/ 2147483647 w 140"/>
                <a:gd name="T57" fmla="*/ 2147483647 h 358"/>
                <a:gd name="T58" fmla="*/ 2147483647 w 140"/>
                <a:gd name="T59" fmla="*/ 2147483647 h 358"/>
                <a:gd name="T60" fmla="*/ 2147483647 w 140"/>
                <a:gd name="T61" fmla="*/ 2147483647 h 358"/>
                <a:gd name="T62" fmla="*/ 2147483647 w 140"/>
                <a:gd name="T63" fmla="*/ 2147483647 h 358"/>
                <a:gd name="T64" fmla="*/ 2147483647 w 140"/>
                <a:gd name="T65" fmla="*/ 2147483647 h 358"/>
                <a:gd name="T66" fmla="*/ 2147483647 w 140"/>
                <a:gd name="T67" fmla="*/ 2147483647 h 358"/>
                <a:gd name="T68" fmla="*/ 2147483647 w 140"/>
                <a:gd name="T69" fmla="*/ 2147483647 h 358"/>
                <a:gd name="T70" fmla="*/ 2147483647 w 140"/>
                <a:gd name="T71" fmla="*/ 2147483647 h 358"/>
                <a:gd name="T72" fmla="*/ 2147483647 w 140"/>
                <a:gd name="T73" fmla="*/ 2147483647 h 358"/>
                <a:gd name="T74" fmla="*/ 2147483647 w 140"/>
                <a:gd name="T75" fmla="*/ 0 h 358"/>
                <a:gd name="T76" fmla="*/ 2147483647 w 140"/>
                <a:gd name="T77" fmla="*/ 0 h 358"/>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40"/>
                <a:gd name="T118" fmla="*/ 0 h 358"/>
                <a:gd name="T119" fmla="*/ 140 w 140"/>
                <a:gd name="T120" fmla="*/ 358 h 358"/>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40" h="358">
                  <a:moveTo>
                    <a:pt x="124" y="0"/>
                  </a:moveTo>
                  <a:lnTo>
                    <a:pt x="124" y="0"/>
                  </a:lnTo>
                  <a:lnTo>
                    <a:pt x="116" y="8"/>
                  </a:lnTo>
                  <a:lnTo>
                    <a:pt x="96" y="26"/>
                  </a:lnTo>
                  <a:lnTo>
                    <a:pt x="82" y="36"/>
                  </a:lnTo>
                  <a:lnTo>
                    <a:pt x="70" y="44"/>
                  </a:lnTo>
                  <a:lnTo>
                    <a:pt x="56" y="50"/>
                  </a:lnTo>
                  <a:lnTo>
                    <a:pt x="46" y="54"/>
                  </a:lnTo>
                  <a:lnTo>
                    <a:pt x="40" y="52"/>
                  </a:lnTo>
                  <a:lnTo>
                    <a:pt x="36" y="50"/>
                  </a:lnTo>
                  <a:lnTo>
                    <a:pt x="34" y="46"/>
                  </a:lnTo>
                  <a:lnTo>
                    <a:pt x="34" y="40"/>
                  </a:lnTo>
                  <a:lnTo>
                    <a:pt x="34" y="28"/>
                  </a:lnTo>
                  <a:lnTo>
                    <a:pt x="34" y="16"/>
                  </a:lnTo>
                  <a:lnTo>
                    <a:pt x="22" y="24"/>
                  </a:lnTo>
                  <a:lnTo>
                    <a:pt x="12" y="34"/>
                  </a:lnTo>
                  <a:lnTo>
                    <a:pt x="2" y="46"/>
                  </a:lnTo>
                  <a:lnTo>
                    <a:pt x="0" y="58"/>
                  </a:lnTo>
                  <a:lnTo>
                    <a:pt x="0" y="84"/>
                  </a:lnTo>
                  <a:lnTo>
                    <a:pt x="2" y="164"/>
                  </a:lnTo>
                  <a:lnTo>
                    <a:pt x="8" y="262"/>
                  </a:lnTo>
                  <a:lnTo>
                    <a:pt x="18" y="358"/>
                  </a:lnTo>
                  <a:lnTo>
                    <a:pt x="38" y="300"/>
                  </a:lnTo>
                  <a:lnTo>
                    <a:pt x="54" y="246"/>
                  </a:lnTo>
                  <a:lnTo>
                    <a:pt x="82" y="154"/>
                  </a:lnTo>
                  <a:lnTo>
                    <a:pt x="96" y="116"/>
                  </a:lnTo>
                  <a:lnTo>
                    <a:pt x="110" y="82"/>
                  </a:lnTo>
                  <a:lnTo>
                    <a:pt x="124" y="54"/>
                  </a:lnTo>
                  <a:lnTo>
                    <a:pt x="132" y="40"/>
                  </a:lnTo>
                  <a:lnTo>
                    <a:pt x="140" y="30"/>
                  </a:lnTo>
                  <a:lnTo>
                    <a:pt x="132" y="18"/>
                  </a:lnTo>
                  <a:lnTo>
                    <a:pt x="126" y="8"/>
                  </a:lnTo>
                  <a:lnTo>
                    <a:pt x="124" y="0"/>
                  </a:lnTo>
                  <a:close/>
                </a:path>
              </a:pathLst>
            </a:custGeom>
            <a:solidFill>
              <a:srgbClr val="FFFFFF"/>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794" name="Freeform 125"/>
            <p:cNvSpPr>
              <a:spLocks/>
            </p:cNvSpPr>
            <p:nvPr/>
          </p:nvSpPr>
          <p:spPr bwMode="auto">
            <a:xfrm>
              <a:off x="9736138" y="3466966"/>
              <a:ext cx="346075" cy="444500"/>
            </a:xfrm>
            <a:custGeom>
              <a:avLst/>
              <a:gdLst>
                <a:gd name="T0" fmla="*/ 2147483647 w 218"/>
                <a:gd name="T1" fmla="*/ 2147483647 h 280"/>
                <a:gd name="T2" fmla="*/ 2147483647 w 218"/>
                <a:gd name="T3" fmla="*/ 2147483647 h 280"/>
                <a:gd name="T4" fmla="*/ 2147483647 w 218"/>
                <a:gd name="T5" fmla="*/ 2147483647 h 280"/>
                <a:gd name="T6" fmla="*/ 2147483647 w 218"/>
                <a:gd name="T7" fmla="*/ 2147483647 h 280"/>
                <a:gd name="T8" fmla="*/ 2147483647 w 218"/>
                <a:gd name="T9" fmla="*/ 2147483647 h 280"/>
                <a:gd name="T10" fmla="*/ 2147483647 w 218"/>
                <a:gd name="T11" fmla="*/ 2147483647 h 280"/>
                <a:gd name="T12" fmla="*/ 2147483647 w 218"/>
                <a:gd name="T13" fmla="*/ 2147483647 h 280"/>
                <a:gd name="T14" fmla="*/ 2147483647 w 218"/>
                <a:gd name="T15" fmla="*/ 2147483647 h 280"/>
                <a:gd name="T16" fmla="*/ 2147483647 w 218"/>
                <a:gd name="T17" fmla="*/ 2147483647 h 280"/>
                <a:gd name="T18" fmla="*/ 2147483647 w 218"/>
                <a:gd name="T19" fmla="*/ 2147483647 h 280"/>
                <a:gd name="T20" fmla="*/ 2147483647 w 218"/>
                <a:gd name="T21" fmla="*/ 2147483647 h 280"/>
                <a:gd name="T22" fmla="*/ 2147483647 w 218"/>
                <a:gd name="T23" fmla="*/ 2147483647 h 280"/>
                <a:gd name="T24" fmla="*/ 2147483647 w 218"/>
                <a:gd name="T25" fmla="*/ 2147483647 h 280"/>
                <a:gd name="T26" fmla="*/ 2147483647 w 218"/>
                <a:gd name="T27" fmla="*/ 2147483647 h 280"/>
                <a:gd name="T28" fmla="*/ 2147483647 w 218"/>
                <a:gd name="T29" fmla="*/ 2147483647 h 280"/>
                <a:gd name="T30" fmla="*/ 2147483647 w 218"/>
                <a:gd name="T31" fmla="*/ 2147483647 h 280"/>
                <a:gd name="T32" fmla="*/ 2147483647 w 218"/>
                <a:gd name="T33" fmla="*/ 2147483647 h 280"/>
                <a:gd name="T34" fmla="*/ 2147483647 w 218"/>
                <a:gd name="T35" fmla="*/ 2147483647 h 280"/>
                <a:gd name="T36" fmla="*/ 2147483647 w 218"/>
                <a:gd name="T37" fmla="*/ 2147483647 h 280"/>
                <a:gd name="T38" fmla="*/ 2147483647 w 218"/>
                <a:gd name="T39" fmla="*/ 2147483647 h 280"/>
                <a:gd name="T40" fmla="*/ 2147483647 w 218"/>
                <a:gd name="T41" fmla="*/ 2147483647 h 280"/>
                <a:gd name="T42" fmla="*/ 2147483647 w 218"/>
                <a:gd name="T43" fmla="*/ 2147483647 h 280"/>
                <a:gd name="T44" fmla="*/ 2147483647 w 218"/>
                <a:gd name="T45" fmla="*/ 2147483647 h 280"/>
                <a:gd name="T46" fmla="*/ 2147483647 w 218"/>
                <a:gd name="T47" fmla="*/ 2147483647 h 280"/>
                <a:gd name="T48" fmla="*/ 2147483647 w 218"/>
                <a:gd name="T49" fmla="*/ 2147483647 h 280"/>
                <a:gd name="T50" fmla="*/ 2147483647 w 218"/>
                <a:gd name="T51" fmla="*/ 2147483647 h 280"/>
                <a:gd name="T52" fmla="*/ 2147483647 w 218"/>
                <a:gd name="T53" fmla="*/ 2147483647 h 280"/>
                <a:gd name="T54" fmla="*/ 2147483647 w 218"/>
                <a:gd name="T55" fmla="*/ 2147483647 h 280"/>
                <a:gd name="T56" fmla="*/ 2147483647 w 218"/>
                <a:gd name="T57" fmla="*/ 2147483647 h 280"/>
                <a:gd name="T58" fmla="*/ 2147483647 w 218"/>
                <a:gd name="T59" fmla="*/ 2147483647 h 280"/>
                <a:gd name="T60" fmla="*/ 2147483647 w 218"/>
                <a:gd name="T61" fmla="*/ 2147483647 h 280"/>
                <a:gd name="T62" fmla="*/ 2147483647 w 218"/>
                <a:gd name="T63" fmla="*/ 2147483647 h 280"/>
                <a:gd name="T64" fmla="*/ 2147483647 w 218"/>
                <a:gd name="T65" fmla="*/ 2147483647 h 280"/>
                <a:gd name="T66" fmla="*/ 2147483647 w 218"/>
                <a:gd name="T67" fmla="*/ 2147483647 h 280"/>
                <a:gd name="T68" fmla="*/ 2147483647 w 218"/>
                <a:gd name="T69" fmla="*/ 2147483647 h 280"/>
                <a:gd name="T70" fmla="*/ 0 w 218"/>
                <a:gd name="T71" fmla="*/ 2147483647 h 280"/>
                <a:gd name="T72" fmla="*/ 0 w 218"/>
                <a:gd name="T73" fmla="*/ 2147483647 h 280"/>
                <a:gd name="T74" fmla="*/ 2147483647 w 218"/>
                <a:gd name="T75" fmla="*/ 2147483647 h 280"/>
                <a:gd name="T76" fmla="*/ 2147483647 w 218"/>
                <a:gd name="T77" fmla="*/ 2147483647 h 280"/>
                <a:gd name="T78" fmla="*/ 2147483647 w 218"/>
                <a:gd name="T79" fmla="*/ 2147483647 h 280"/>
                <a:gd name="T80" fmla="*/ 2147483647 w 218"/>
                <a:gd name="T81" fmla="*/ 2147483647 h 280"/>
                <a:gd name="T82" fmla="*/ 2147483647 w 218"/>
                <a:gd name="T83" fmla="*/ 2147483647 h 280"/>
                <a:gd name="T84" fmla="*/ 2147483647 w 218"/>
                <a:gd name="T85" fmla="*/ 2147483647 h 280"/>
                <a:gd name="T86" fmla="*/ 2147483647 w 218"/>
                <a:gd name="T87" fmla="*/ 2147483647 h 280"/>
                <a:gd name="T88" fmla="*/ 2147483647 w 218"/>
                <a:gd name="T89" fmla="*/ 2147483647 h 280"/>
                <a:gd name="T90" fmla="*/ 2147483647 w 218"/>
                <a:gd name="T91" fmla="*/ 2147483647 h 280"/>
                <a:gd name="T92" fmla="*/ 2147483647 w 218"/>
                <a:gd name="T93" fmla="*/ 2147483647 h 280"/>
                <a:gd name="T94" fmla="*/ 2147483647 w 218"/>
                <a:gd name="T95" fmla="*/ 2147483647 h 280"/>
                <a:gd name="T96" fmla="*/ 2147483647 w 218"/>
                <a:gd name="T97" fmla="*/ 2147483647 h 280"/>
                <a:gd name="T98" fmla="*/ 2147483647 w 218"/>
                <a:gd name="T99" fmla="*/ 2147483647 h 280"/>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218"/>
                <a:gd name="T151" fmla="*/ 0 h 280"/>
                <a:gd name="T152" fmla="*/ 218 w 218"/>
                <a:gd name="T153" fmla="*/ 280 h 280"/>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218" h="280">
                  <a:moveTo>
                    <a:pt x="68" y="242"/>
                  </a:moveTo>
                  <a:lnTo>
                    <a:pt x="64" y="260"/>
                  </a:lnTo>
                  <a:lnTo>
                    <a:pt x="64" y="264"/>
                  </a:lnTo>
                  <a:lnTo>
                    <a:pt x="66" y="268"/>
                  </a:lnTo>
                  <a:lnTo>
                    <a:pt x="76" y="278"/>
                  </a:lnTo>
                  <a:lnTo>
                    <a:pt x="80" y="280"/>
                  </a:lnTo>
                  <a:lnTo>
                    <a:pt x="84" y="278"/>
                  </a:lnTo>
                  <a:lnTo>
                    <a:pt x="102" y="272"/>
                  </a:lnTo>
                  <a:lnTo>
                    <a:pt x="110" y="268"/>
                  </a:lnTo>
                  <a:lnTo>
                    <a:pt x="152" y="244"/>
                  </a:lnTo>
                  <a:lnTo>
                    <a:pt x="160" y="240"/>
                  </a:lnTo>
                  <a:lnTo>
                    <a:pt x="172" y="234"/>
                  </a:lnTo>
                  <a:lnTo>
                    <a:pt x="176" y="228"/>
                  </a:lnTo>
                  <a:lnTo>
                    <a:pt x="178" y="220"/>
                  </a:lnTo>
                  <a:lnTo>
                    <a:pt x="178" y="198"/>
                  </a:lnTo>
                  <a:lnTo>
                    <a:pt x="180" y="188"/>
                  </a:lnTo>
                  <a:lnTo>
                    <a:pt x="182" y="180"/>
                  </a:lnTo>
                  <a:lnTo>
                    <a:pt x="186" y="170"/>
                  </a:lnTo>
                  <a:lnTo>
                    <a:pt x="194" y="160"/>
                  </a:lnTo>
                  <a:lnTo>
                    <a:pt x="202" y="148"/>
                  </a:lnTo>
                  <a:lnTo>
                    <a:pt x="210" y="134"/>
                  </a:lnTo>
                  <a:lnTo>
                    <a:pt x="214" y="114"/>
                  </a:lnTo>
                  <a:lnTo>
                    <a:pt x="218" y="94"/>
                  </a:lnTo>
                  <a:lnTo>
                    <a:pt x="218" y="82"/>
                  </a:lnTo>
                  <a:lnTo>
                    <a:pt x="216" y="72"/>
                  </a:lnTo>
                  <a:lnTo>
                    <a:pt x="212" y="60"/>
                  </a:lnTo>
                  <a:lnTo>
                    <a:pt x="206" y="48"/>
                  </a:lnTo>
                  <a:lnTo>
                    <a:pt x="202" y="40"/>
                  </a:lnTo>
                  <a:lnTo>
                    <a:pt x="186" y="24"/>
                  </a:lnTo>
                  <a:lnTo>
                    <a:pt x="176" y="16"/>
                  </a:lnTo>
                  <a:lnTo>
                    <a:pt x="164" y="8"/>
                  </a:lnTo>
                  <a:lnTo>
                    <a:pt x="150" y="2"/>
                  </a:lnTo>
                  <a:lnTo>
                    <a:pt x="136" y="0"/>
                  </a:lnTo>
                  <a:lnTo>
                    <a:pt x="62" y="12"/>
                  </a:lnTo>
                  <a:lnTo>
                    <a:pt x="44" y="22"/>
                  </a:lnTo>
                  <a:lnTo>
                    <a:pt x="36" y="28"/>
                  </a:lnTo>
                  <a:lnTo>
                    <a:pt x="34" y="34"/>
                  </a:lnTo>
                  <a:lnTo>
                    <a:pt x="36" y="44"/>
                  </a:lnTo>
                  <a:lnTo>
                    <a:pt x="38" y="50"/>
                  </a:lnTo>
                  <a:lnTo>
                    <a:pt x="38" y="54"/>
                  </a:lnTo>
                  <a:lnTo>
                    <a:pt x="36" y="58"/>
                  </a:lnTo>
                  <a:lnTo>
                    <a:pt x="20" y="90"/>
                  </a:lnTo>
                  <a:lnTo>
                    <a:pt x="16" y="98"/>
                  </a:lnTo>
                  <a:lnTo>
                    <a:pt x="14" y="106"/>
                  </a:lnTo>
                  <a:lnTo>
                    <a:pt x="14" y="112"/>
                  </a:lnTo>
                  <a:lnTo>
                    <a:pt x="14" y="120"/>
                  </a:lnTo>
                  <a:lnTo>
                    <a:pt x="2" y="146"/>
                  </a:lnTo>
                  <a:lnTo>
                    <a:pt x="0" y="154"/>
                  </a:lnTo>
                  <a:lnTo>
                    <a:pt x="0" y="158"/>
                  </a:lnTo>
                  <a:lnTo>
                    <a:pt x="4" y="160"/>
                  </a:lnTo>
                  <a:lnTo>
                    <a:pt x="10" y="162"/>
                  </a:lnTo>
                  <a:lnTo>
                    <a:pt x="12" y="164"/>
                  </a:lnTo>
                  <a:lnTo>
                    <a:pt x="14" y="168"/>
                  </a:lnTo>
                  <a:lnTo>
                    <a:pt x="12" y="182"/>
                  </a:lnTo>
                  <a:lnTo>
                    <a:pt x="12" y="192"/>
                  </a:lnTo>
                  <a:lnTo>
                    <a:pt x="12" y="194"/>
                  </a:lnTo>
                  <a:lnTo>
                    <a:pt x="14" y="202"/>
                  </a:lnTo>
                  <a:lnTo>
                    <a:pt x="14" y="210"/>
                  </a:lnTo>
                  <a:lnTo>
                    <a:pt x="12" y="216"/>
                  </a:lnTo>
                  <a:lnTo>
                    <a:pt x="14" y="224"/>
                  </a:lnTo>
                  <a:lnTo>
                    <a:pt x="14" y="226"/>
                  </a:lnTo>
                  <a:lnTo>
                    <a:pt x="20" y="234"/>
                  </a:lnTo>
                  <a:lnTo>
                    <a:pt x="24" y="236"/>
                  </a:lnTo>
                  <a:lnTo>
                    <a:pt x="32" y="240"/>
                  </a:lnTo>
                  <a:lnTo>
                    <a:pt x="48" y="242"/>
                  </a:lnTo>
                  <a:lnTo>
                    <a:pt x="56" y="242"/>
                  </a:lnTo>
                  <a:lnTo>
                    <a:pt x="68" y="242"/>
                  </a:lnTo>
                  <a:close/>
                </a:path>
              </a:pathLst>
            </a:custGeom>
            <a:solidFill>
              <a:srgbClr val="000000"/>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795" name="Freeform 126"/>
            <p:cNvSpPr>
              <a:spLocks/>
            </p:cNvSpPr>
            <p:nvPr/>
          </p:nvSpPr>
          <p:spPr bwMode="auto">
            <a:xfrm>
              <a:off x="9802813" y="3901941"/>
              <a:ext cx="127000" cy="539750"/>
            </a:xfrm>
            <a:custGeom>
              <a:avLst/>
              <a:gdLst>
                <a:gd name="T0" fmla="*/ 2147483647 w 80"/>
                <a:gd name="T1" fmla="*/ 2147483647 h 340"/>
                <a:gd name="T2" fmla="*/ 2147483647 w 80"/>
                <a:gd name="T3" fmla="*/ 2147483647 h 340"/>
                <a:gd name="T4" fmla="*/ 2147483647 w 80"/>
                <a:gd name="T5" fmla="*/ 2147483647 h 340"/>
                <a:gd name="T6" fmla="*/ 2147483647 w 80"/>
                <a:gd name="T7" fmla="*/ 2147483647 h 340"/>
                <a:gd name="T8" fmla="*/ 2147483647 w 80"/>
                <a:gd name="T9" fmla="*/ 2147483647 h 340"/>
                <a:gd name="T10" fmla="*/ 2147483647 w 80"/>
                <a:gd name="T11" fmla="*/ 2147483647 h 340"/>
                <a:gd name="T12" fmla="*/ 2147483647 w 80"/>
                <a:gd name="T13" fmla="*/ 2147483647 h 340"/>
                <a:gd name="T14" fmla="*/ 2147483647 w 80"/>
                <a:gd name="T15" fmla="*/ 2147483647 h 340"/>
                <a:gd name="T16" fmla="*/ 2147483647 w 80"/>
                <a:gd name="T17" fmla="*/ 2147483647 h 340"/>
                <a:gd name="T18" fmla="*/ 2147483647 w 80"/>
                <a:gd name="T19" fmla="*/ 2147483647 h 340"/>
                <a:gd name="T20" fmla="*/ 2147483647 w 80"/>
                <a:gd name="T21" fmla="*/ 2147483647 h 340"/>
                <a:gd name="T22" fmla="*/ 2147483647 w 80"/>
                <a:gd name="T23" fmla="*/ 2147483647 h 340"/>
                <a:gd name="T24" fmla="*/ 2147483647 w 80"/>
                <a:gd name="T25" fmla="*/ 2147483647 h 340"/>
                <a:gd name="T26" fmla="*/ 2147483647 w 80"/>
                <a:gd name="T27" fmla="*/ 2147483647 h 340"/>
                <a:gd name="T28" fmla="*/ 2147483647 w 80"/>
                <a:gd name="T29" fmla="*/ 0 h 340"/>
                <a:gd name="T30" fmla="*/ 2147483647 w 80"/>
                <a:gd name="T31" fmla="*/ 0 h 340"/>
                <a:gd name="T32" fmla="*/ 2147483647 w 80"/>
                <a:gd name="T33" fmla="*/ 2147483647 h 340"/>
                <a:gd name="T34" fmla="*/ 2147483647 w 80"/>
                <a:gd name="T35" fmla="*/ 2147483647 h 340"/>
                <a:gd name="T36" fmla="*/ 2147483647 w 80"/>
                <a:gd name="T37" fmla="*/ 2147483647 h 340"/>
                <a:gd name="T38" fmla="*/ 2147483647 w 80"/>
                <a:gd name="T39" fmla="*/ 2147483647 h 340"/>
                <a:gd name="T40" fmla="*/ 2147483647 w 80"/>
                <a:gd name="T41" fmla="*/ 2147483647 h 340"/>
                <a:gd name="T42" fmla="*/ 2147483647 w 80"/>
                <a:gd name="T43" fmla="*/ 2147483647 h 340"/>
                <a:gd name="T44" fmla="*/ 2147483647 w 80"/>
                <a:gd name="T45" fmla="*/ 2147483647 h 340"/>
                <a:gd name="T46" fmla="*/ 2147483647 w 80"/>
                <a:gd name="T47" fmla="*/ 2147483647 h 340"/>
                <a:gd name="T48" fmla="*/ 2147483647 w 80"/>
                <a:gd name="T49" fmla="*/ 2147483647 h 340"/>
                <a:gd name="T50" fmla="*/ 2147483647 w 80"/>
                <a:gd name="T51" fmla="*/ 2147483647 h 340"/>
                <a:gd name="T52" fmla="*/ 2147483647 w 80"/>
                <a:gd name="T53" fmla="*/ 2147483647 h 340"/>
                <a:gd name="T54" fmla="*/ 2147483647 w 80"/>
                <a:gd name="T55" fmla="*/ 2147483647 h 340"/>
                <a:gd name="T56" fmla="*/ 0 w 80"/>
                <a:gd name="T57" fmla="*/ 2147483647 h 340"/>
                <a:gd name="T58" fmla="*/ 0 w 80"/>
                <a:gd name="T59" fmla="*/ 2147483647 h 340"/>
                <a:gd name="T60" fmla="*/ 0 w 80"/>
                <a:gd name="T61" fmla="*/ 2147483647 h 340"/>
                <a:gd name="T62" fmla="*/ 2147483647 w 80"/>
                <a:gd name="T63" fmla="*/ 2147483647 h 340"/>
                <a:gd name="T64" fmla="*/ 2147483647 w 80"/>
                <a:gd name="T65" fmla="*/ 2147483647 h 340"/>
                <a:gd name="T66" fmla="*/ 2147483647 w 80"/>
                <a:gd name="T67" fmla="*/ 2147483647 h 34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80"/>
                <a:gd name="T103" fmla="*/ 0 h 340"/>
                <a:gd name="T104" fmla="*/ 80 w 80"/>
                <a:gd name="T105" fmla="*/ 340 h 34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80" h="340">
                  <a:moveTo>
                    <a:pt x="58" y="38"/>
                  </a:moveTo>
                  <a:lnTo>
                    <a:pt x="58" y="38"/>
                  </a:lnTo>
                  <a:lnTo>
                    <a:pt x="58" y="36"/>
                  </a:lnTo>
                  <a:lnTo>
                    <a:pt x="62" y="34"/>
                  </a:lnTo>
                  <a:lnTo>
                    <a:pt x="66" y="30"/>
                  </a:lnTo>
                  <a:lnTo>
                    <a:pt x="66" y="26"/>
                  </a:lnTo>
                  <a:lnTo>
                    <a:pt x="64" y="22"/>
                  </a:lnTo>
                  <a:lnTo>
                    <a:pt x="62" y="14"/>
                  </a:lnTo>
                  <a:lnTo>
                    <a:pt x="60" y="8"/>
                  </a:lnTo>
                  <a:lnTo>
                    <a:pt x="56" y="2"/>
                  </a:lnTo>
                  <a:lnTo>
                    <a:pt x="52" y="0"/>
                  </a:lnTo>
                  <a:lnTo>
                    <a:pt x="48" y="0"/>
                  </a:lnTo>
                  <a:lnTo>
                    <a:pt x="46" y="2"/>
                  </a:lnTo>
                  <a:lnTo>
                    <a:pt x="40" y="6"/>
                  </a:lnTo>
                  <a:lnTo>
                    <a:pt x="36" y="14"/>
                  </a:lnTo>
                  <a:lnTo>
                    <a:pt x="34" y="18"/>
                  </a:lnTo>
                  <a:lnTo>
                    <a:pt x="32" y="22"/>
                  </a:lnTo>
                  <a:lnTo>
                    <a:pt x="36" y="30"/>
                  </a:lnTo>
                  <a:lnTo>
                    <a:pt x="40" y="36"/>
                  </a:lnTo>
                  <a:lnTo>
                    <a:pt x="16" y="112"/>
                  </a:lnTo>
                  <a:lnTo>
                    <a:pt x="4" y="158"/>
                  </a:lnTo>
                  <a:lnTo>
                    <a:pt x="0" y="176"/>
                  </a:lnTo>
                  <a:lnTo>
                    <a:pt x="0" y="188"/>
                  </a:lnTo>
                  <a:lnTo>
                    <a:pt x="28" y="340"/>
                  </a:lnTo>
                  <a:lnTo>
                    <a:pt x="80" y="174"/>
                  </a:lnTo>
                  <a:lnTo>
                    <a:pt x="58" y="38"/>
                  </a:lnTo>
                  <a:close/>
                </a:path>
              </a:pathLst>
            </a:custGeom>
            <a:solidFill>
              <a:srgbClr val="000000"/>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grpSp>
      <p:grpSp>
        <p:nvGrpSpPr>
          <p:cNvPr id="4" name="グループ化 725"/>
          <p:cNvGrpSpPr>
            <a:grpSpLocks noChangeAspect="1"/>
          </p:cNvGrpSpPr>
          <p:nvPr/>
        </p:nvGrpSpPr>
        <p:grpSpPr bwMode="auto">
          <a:xfrm>
            <a:off x="8800966" y="2957183"/>
            <a:ext cx="13930" cy="38049"/>
            <a:chOff x="9491663" y="3466966"/>
            <a:chExt cx="1009650" cy="2755900"/>
          </a:xfrm>
        </p:grpSpPr>
        <p:sp>
          <p:nvSpPr>
            <p:cNvPr id="797" name="Freeform 79"/>
            <p:cNvSpPr>
              <a:spLocks/>
            </p:cNvSpPr>
            <p:nvPr/>
          </p:nvSpPr>
          <p:spPr bwMode="auto">
            <a:xfrm>
              <a:off x="10221913" y="4962391"/>
              <a:ext cx="146050" cy="244475"/>
            </a:xfrm>
            <a:custGeom>
              <a:avLst/>
              <a:gdLst>
                <a:gd name="T0" fmla="*/ 2147483647 w 92"/>
                <a:gd name="T1" fmla="*/ 2147483647 h 154"/>
                <a:gd name="T2" fmla="*/ 2147483647 w 92"/>
                <a:gd name="T3" fmla="*/ 2147483647 h 154"/>
                <a:gd name="T4" fmla="*/ 2147483647 w 92"/>
                <a:gd name="T5" fmla="*/ 2147483647 h 154"/>
                <a:gd name="T6" fmla="*/ 2147483647 w 92"/>
                <a:gd name="T7" fmla="*/ 2147483647 h 154"/>
                <a:gd name="T8" fmla="*/ 2147483647 w 92"/>
                <a:gd name="T9" fmla="*/ 2147483647 h 154"/>
                <a:gd name="T10" fmla="*/ 2147483647 w 92"/>
                <a:gd name="T11" fmla="*/ 2147483647 h 154"/>
                <a:gd name="T12" fmla="*/ 2147483647 w 92"/>
                <a:gd name="T13" fmla="*/ 2147483647 h 154"/>
                <a:gd name="T14" fmla="*/ 2147483647 w 92"/>
                <a:gd name="T15" fmla="*/ 2147483647 h 154"/>
                <a:gd name="T16" fmla="*/ 2147483647 w 92"/>
                <a:gd name="T17" fmla="*/ 0 h 154"/>
                <a:gd name="T18" fmla="*/ 2147483647 w 92"/>
                <a:gd name="T19" fmla="*/ 2147483647 h 154"/>
                <a:gd name="T20" fmla="*/ 2147483647 w 92"/>
                <a:gd name="T21" fmla="*/ 2147483647 h 154"/>
                <a:gd name="T22" fmla="*/ 2147483647 w 92"/>
                <a:gd name="T23" fmla="*/ 2147483647 h 154"/>
                <a:gd name="T24" fmla="*/ 2147483647 w 92"/>
                <a:gd name="T25" fmla="*/ 2147483647 h 154"/>
                <a:gd name="T26" fmla="*/ 0 w 92"/>
                <a:gd name="T27" fmla="*/ 2147483647 h 154"/>
                <a:gd name="T28" fmla="*/ 2147483647 w 92"/>
                <a:gd name="T29" fmla="*/ 2147483647 h 154"/>
                <a:gd name="T30" fmla="*/ 2147483647 w 92"/>
                <a:gd name="T31" fmla="*/ 2147483647 h 154"/>
                <a:gd name="T32" fmla="*/ 2147483647 w 92"/>
                <a:gd name="T33" fmla="*/ 2147483647 h 154"/>
                <a:gd name="T34" fmla="*/ 2147483647 w 92"/>
                <a:gd name="T35" fmla="*/ 2147483647 h 154"/>
                <a:gd name="T36" fmla="*/ 2147483647 w 92"/>
                <a:gd name="T37" fmla="*/ 2147483647 h 154"/>
                <a:gd name="T38" fmla="*/ 2147483647 w 92"/>
                <a:gd name="T39" fmla="*/ 2147483647 h 154"/>
                <a:gd name="T40" fmla="*/ 2147483647 w 92"/>
                <a:gd name="T41" fmla="*/ 2147483647 h 154"/>
                <a:gd name="T42" fmla="*/ 2147483647 w 92"/>
                <a:gd name="T43" fmla="*/ 2147483647 h 15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92"/>
                <a:gd name="T67" fmla="*/ 0 h 154"/>
                <a:gd name="T68" fmla="*/ 92 w 92"/>
                <a:gd name="T69" fmla="*/ 154 h 15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92" h="154">
                  <a:moveTo>
                    <a:pt x="72" y="130"/>
                  </a:moveTo>
                  <a:lnTo>
                    <a:pt x="72" y="104"/>
                  </a:lnTo>
                  <a:lnTo>
                    <a:pt x="86" y="104"/>
                  </a:lnTo>
                  <a:lnTo>
                    <a:pt x="86" y="86"/>
                  </a:lnTo>
                  <a:lnTo>
                    <a:pt x="72" y="60"/>
                  </a:lnTo>
                  <a:lnTo>
                    <a:pt x="72" y="44"/>
                  </a:lnTo>
                  <a:lnTo>
                    <a:pt x="66" y="18"/>
                  </a:lnTo>
                  <a:lnTo>
                    <a:pt x="52" y="18"/>
                  </a:lnTo>
                  <a:lnTo>
                    <a:pt x="40" y="0"/>
                  </a:lnTo>
                  <a:lnTo>
                    <a:pt x="46" y="18"/>
                  </a:lnTo>
                  <a:lnTo>
                    <a:pt x="52" y="60"/>
                  </a:lnTo>
                  <a:lnTo>
                    <a:pt x="40" y="52"/>
                  </a:lnTo>
                  <a:lnTo>
                    <a:pt x="20" y="36"/>
                  </a:lnTo>
                  <a:lnTo>
                    <a:pt x="0" y="36"/>
                  </a:lnTo>
                  <a:lnTo>
                    <a:pt x="14" y="52"/>
                  </a:lnTo>
                  <a:lnTo>
                    <a:pt x="26" y="70"/>
                  </a:lnTo>
                  <a:lnTo>
                    <a:pt x="52" y="104"/>
                  </a:lnTo>
                  <a:lnTo>
                    <a:pt x="66" y="138"/>
                  </a:lnTo>
                  <a:lnTo>
                    <a:pt x="80" y="138"/>
                  </a:lnTo>
                  <a:lnTo>
                    <a:pt x="92" y="154"/>
                  </a:lnTo>
                  <a:lnTo>
                    <a:pt x="92" y="146"/>
                  </a:lnTo>
                  <a:lnTo>
                    <a:pt x="72" y="130"/>
                  </a:lnTo>
                  <a:close/>
                </a:path>
              </a:pathLst>
            </a:custGeom>
            <a:solidFill>
              <a:srgbClr val="A1C6E7"/>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798" name="Freeform 84"/>
            <p:cNvSpPr>
              <a:spLocks/>
            </p:cNvSpPr>
            <p:nvPr/>
          </p:nvSpPr>
          <p:spPr bwMode="auto">
            <a:xfrm>
              <a:off x="10482263" y="5140191"/>
              <a:ext cx="19050" cy="41275"/>
            </a:xfrm>
            <a:custGeom>
              <a:avLst/>
              <a:gdLst>
                <a:gd name="T0" fmla="*/ 2147483647 w 12"/>
                <a:gd name="T1" fmla="*/ 2147483647 h 26"/>
                <a:gd name="T2" fmla="*/ 2147483647 w 12"/>
                <a:gd name="T3" fmla="*/ 2147483647 h 26"/>
                <a:gd name="T4" fmla="*/ 2147483647 w 12"/>
                <a:gd name="T5" fmla="*/ 0 h 26"/>
                <a:gd name="T6" fmla="*/ 0 w 12"/>
                <a:gd name="T7" fmla="*/ 2147483647 h 26"/>
                <a:gd name="T8" fmla="*/ 2147483647 w 12"/>
                <a:gd name="T9" fmla="*/ 2147483647 h 26"/>
                <a:gd name="T10" fmla="*/ 0 60000 65536"/>
                <a:gd name="T11" fmla="*/ 0 60000 65536"/>
                <a:gd name="T12" fmla="*/ 0 60000 65536"/>
                <a:gd name="T13" fmla="*/ 0 60000 65536"/>
                <a:gd name="T14" fmla="*/ 0 60000 65536"/>
                <a:gd name="T15" fmla="*/ 0 w 12"/>
                <a:gd name="T16" fmla="*/ 0 h 26"/>
                <a:gd name="T17" fmla="*/ 12 w 12"/>
                <a:gd name="T18" fmla="*/ 26 h 26"/>
              </a:gdLst>
              <a:ahLst/>
              <a:cxnLst>
                <a:cxn ang="T10">
                  <a:pos x="T0" y="T1"/>
                </a:cxn>
                <a:cxn ang="T11">
                  <a:pos x="T2" y="T3"/>
                </a:cxn>
                <a:cxn ang="T12">
                  <a:pos x="T4" y="T5"/>
                </a:cxn>
                <a:cxn ang="T13">
                  <a:pos x="T6" y="T7"/>
                </a:cxn>
                <a:cxn ang="T14">
                  <a:pos x="T8" y="T9"/>
                </a:cxn>
              </a:cxnLst>
              <a:rect l="T15" t="T16" r="T17" b="T18"/>
              <a:pathLst>
                <a:path w="12" h="26">
                  <a:moveTo>
                    <a:pt x="6" y="26"/>
                  </a:moveTo>
                  <a:lnTo>
                    <a:pt x="6" y="18"/>
                  </a:lnTo>
                  <a:lnTo>
                    <a:pt x="12" y="0"/>
                  </a:lnTo>
                  <a:lnTo>
                    <a:pt x="0" y="18"/>
                  </a:lnTo>
                  <a:lnTo>
                    <a:pt x="6" y="26"/>
                  </a:lnTo>
                  <a:close/>
                </a:path>
              </a:pathLst>
            </a:custGeom>
            <a:solidFill>
              <a:srgbClr val="A1C6E7"/>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799" name="Freeform 96"/>
            <p:cNvSpPr>
              <a:spLocks/>
            </p:cNvSpPr>
            <p:nvPr/>
          </p:nvSpPr>
          <p:spPr bwMode="auto">
            <a:xfrm>
              <a:off x="9602788" y="5330691"/>
              <a:ext cx="9525" cy="3175"/>
            </a:xfrm>
            <a:custGeom>
              <a:avLst/>
              <a:gdLst>
                <a:gd name="T0" fmla="*/ 0 w 6"/>
                <a:gd name="T1" fmla="*/ 0 h 2"/>
                <a:gd name="T2" fmla="*/ 0 w 6"/>
                <a:gd name="T3" fmla="*/ 2147483647 h 2"/>
                <a:gd name="T4" fmla="*/ 2147483647 w 6"/>
                <a:gd name="T5" fmla="*/ 0 h 2"/>
                <a:gd name="T6" fmla="*/ 0 w 6"/>
                <a:gd name="T7" fmla="*/ 0 h 2"/>
                <a:gd name="T8" fmla="*/ 0 60000 65536"/>
                <a:gd name="T9" fmla="*/ 0 60000 65536"/>
                <a:gd name="T10" fmla="*/ 0 60000 65536"/>
                <a:gd name="T11" fmla="*/ 0 60000 65536"/>
                <a:gd name="T12" fmla="*/ 0 w 6"/>
                <a:gd name="T13" fmla="*/ 0 h 2"/>
                <a:gd name="T14" fmla="*/ 6 w 6"/>
                <a:gd name="T15" fmla="*/ 2 h 2"/>
              </a:gdLst>
              <a:ahLst/>
              <a:cxnLst>
                <a:cxn ang="T8">
                  <a:pos x="T0" y="T1"/>
                </a:cxn>
                <a:cxn ang="T9">
                  <a:pos x="T2" y="T3"/>
                </a:cxn>
                <a:cxn ang="T10">
                  <a:pos x="T4" y="T5"/>
                </a:cxn>
                <a:cxn ang="T11">
                  <a:pos x="T6" y="T7"/>
                </a:cxn>
              </a:cxnLst>
              <a:rect l="T12" t="T13" r="T14" b="T15"/>
              <a:pathLst>
                <a:path w="6" h="2">
                  <a:moveTo>
                    <a:pt x="0" y="0"/>
                  </a:moveTo>
                  <a:lnTo>
                    <a:pt x="0" y="2"/>
                  </a:lnTo>
                  <a:lnTo>
                    <a:pt x="6" y="0"/>
                  </a:lnTo>
                  <a:lnTo>
                    <a:pt x="0" y="0"/>
                  </a:lnTo>
                  <a:close/>
                </a:path>
              </a:pathLst>
            </a:custGeom>
            <a:solidFill>
              <a:srgbClr val="A1C6E7"/>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800" name="Line 105"/>
            <p:cNvSpPr>
              <a:spLocks noChangeShapeType="1"/>
            </p:cNvSpPr>
            <p:nvPr/>
          </p:nvSpPr>
          <p:spPr bwMode="auto">
            <a:xfrm>
              <a:off x="10161588" y="3841616"/>
              <a:ext cx="0" cy="0"/>
            </a:xfrm>
            <a:prstGeom prst="line">
              <a:avLst/>
            </a:prstGeom>
            <a:no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801" name="Line 106"/>
            <p:cNvSpPr>
              <a:spLocks noChangeShapeType="1"/>
            </p:cNvSpPr>
            <p:nvPr/>
          </p:nvSpPr>
          <p:spPr bwMode="auto">
            <a:xfrm>
              <a:off x="10161588" y="3841616"/>
              <a:ext cx="0" cy="0"/>
            </a:xfrm>
            <a:prstGeom prst="line">
              <a:avLst/>
            </a:prstGeom>
            <a:no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802" name="Freeform 122"/>
            <p:cNvSpPr>
              <a:spLocks/>
            </p:cNvSpPr>
            <p:nvPr/>
          </p:nvSpPr>
          <p:spPr bwMode="auto">
            <a:xfrm>
              <a:off x="9491663" y="3816216"/>
              <a:ext cx="996950" cy="2406650"/>
            </a:xfrm>
            <a:custGeom>
              <a:avLst/>
              <a:gdLst>
                <a:gd name="T0" fmla="*/ 2147483647 w 628"/>
                <a:gd name="T1" fmla="*/ 2147483647 h 1516"/>
                <a:gd name="T2" fmla="*/ 2147483647 w 628"/>
                <a:gd name="T3" fmla="*/ 2147483647 h 1516"/>
                <a:gd name="T4" fmla="*/ 2147483647 w 628"/>
                <a:gd name="T5" fmla="*/ 2147483647 h 1516"/>
                <a:gd name="T6" fmla="*/ 2147483647 w 628"/>
                <a:gd name="T7" fmla="*/ 2147483647 h 1516"/>
                <a:gd name="T8" fmla="*/ 2147483647 w 628"/>
                <a:gd name="T9" fmla="*/ 2147483647 h 1516"/>
                <a:gd name="T10" fmla="*/ 2147483647 w 628"/>
                <a:gd name="T11" fmla="*/ 2147483647 h 1516"/>
                <a:gd name="T12" fmla="*/ 2147483647 w 628"/>
                <a:gd name="T13" fmla="*/ 2147483647 h 1516"/>
                <a:gd name="T14" fmla="*/ 2147483647 w 628"/>
                <a:gd name="T15" fmla="*/ 2147483647 h 1516"/>
                <a:gd name="T16" fmla="*/ 2147483647 w 628"/>
                <a:gd name="T17" fmla="*/ 2147483647 h 1516"/>
                <a:gd name="T18" fmla="*/ 2147483647 w 628"/>
                <a:gd name="T19" fmla="*/ 2147483647 h 1516"/>
                <a:gd name="T20" fmla="*/ 2147483647 w 628"/>
                <a:gd name="T21" fmla="*/ 2147483647 h 1516"/>
                <a:gd name="T22" fmla="*/ 2147483647 w 628"/>
                <a:gd name="T23" fmla="*/ 2147483647 h 1516"/>
                <a:gd name="T24" fmla="*/ 2147483647 w 628"/>
                <a:gd name="T25" fmla="*/ 2147483647 h 1516"/>
                <a:gd name="T26" fmla="*/ 2147483647 w 628"/>
                <a:gd name="T27" fmla="*/ 2147483647 h 1516"/>
                <a:gd name="T28" fmla="*/ 2147483647 w 628"/>
                <a:gd name="T29" fmla="*/ 2147483647 h 1516"/>
                <a:gd name="T30" fmla="*/ 2147483647 w 628"/>
                <a:gd name="T31" fmla="*/ 2147483647 h 1516"/>
                <a:gd name="T32" fmla="*/ 2147483647 w 628"/>
                <a:gd name="T33" fmla="*/ 2147483647 h 1516"/>
                <a:gd name="T34" fmla="*/ 2147483647 w 628"/>
                <a:gd name="T35" fmla="*/ 2147483647 h 1516"/>
                <a:gd name="T36" fmla="*/ 2147483647 w 628"/>
                <a:gd name="T37" fmla="*/ 2147483647 h 1516"/>
                <a:gd name="T38" fmla="*/ 2147483647 w 628"/>
                <a:gd name="T39" fmla="*/ 2147483647 h 1516"/>
                <a:gd name="T40" fmla="*/ 2147483647 w 628"/>
                <a:gd name="T41" fmla="*/ 2147483647 h 1516"/>
                <a:gd name="T42" fmla="*/ 2147483647 w 628"/>
                <a:gd name="T43" fmla="*/ 2147483647 h 1516"/>
                <a:gd name="T44" fmla="*/ 2147483647 w 628"/>
                <a:gd name="T45" fmla="*/ 2147483647 h 1516"/>
                <a:gd name="T46" fmla="*/ 2147483647 w 628"/>
                <a:gd name="T47" fmla="*/ 2147483647 h 1516"/>
                <a:gd name="T48" fmla="*/ 2147483647 w 628"/>
                <a:gd name="T49" fmla="*/ 2147483647 h 1516"/>
                <a:gd name="T50" fmla="*/ 2147483647 w 628"/>
                <a:gd name="T51" fmla="*/ 2147483647 h 1516"/>
                <a:gd name="T52" fmla="*/ 2147483647 w 628"/>
                <a:gd name="T53" fmla="*/ 2147483647 h 1516"/>
                <a:gd name="T54" fmla="*/ 2147483647 w 628"/>
                <a:gd name="T55" fmla="*/ 2147483647 h 1516"/>
                <a:gd name="T56" fmla="*/ 2147483647 w 628"/>
                <a:gd name="T57" fmla="*/ 2147483647 h 1516"/>
                <a:gd name="T58" fmla="*/ 2147483647 w 628"/>
                <a:gd name="T59" fmla="*/ 2147483647 h 1516"/>
                <a:gd name="T60" fmla="*/ 2147483647 w 628"/>
                <a:gd name="T61" fmla="*/ 2147483647 h 1516"/>
                <a:gd name="T62" fmla="*/ 2147483647 w 628"/>
                <a:gd name="T63" fmla="*/ 2147483647 h 1516"/>
                <a:gd name="T64" fmla="*/ 2147483647 w 628"/>
                <a:gd name="T65" fmla="*/ 2147483647 h 1516"/>
                <a:gd name="T66" fmla="*/ 2147483647 w 628"/>
                <a:gd name="T67" fmla="*/ 2147483647 h 1516"/>
                <a:gd name="T68" fmla="*/ 2147483647 w 628"/>
                <a:gd name="T69" fmla="*/ 2147483647 h 1516"/>
                <a:gd name="T70" fmla="*/ 2147483647 w 628"/>
                <a:gd name="T71" fmla="*/ 2147483647 h 1516"/>
                <a:gd name="T72" fmla="*/ 2147483647 w 628"/>
                <a:gd name="T73" fmla="*/ 2147483647 h 1516"/>
                <a:gd name="T74" fmla="*/ 2147483647 w 628"/>
                <a:gd name="T75" fmla="*/ 2147483647 h 1516"/>
                <a:gd name="T76" fmla="*/ 2147483647 w 628"/>
                <a:gd name="T77" fmla="*/ 2147483647 h 1516"/>
                <a:gd name="T78" fmla="*/ 2147483647 w 628"/>
                <a:gd name="T79" fmla="*/ 2147483647 h 1516"/>
                <a:gd name="T80" fmla="*/ 2147483647 w 628"/>
                <a:gd name="T81" fmla="*/ 2147483647 h 1516"/>
                <a:gd name="T82" fmla="*/ 2147483647 w 628"/>
                <a:gd name="T83" fmla="*/ 2147483647 h 1516"/>
                <a:gd name="T84" fmla="*/ 2147483647 w 628"/>
                <a:gd name="T85" fmla="*/ 2147483647 h 1516"/>
                <a:gd name="T86" fmla="*/ 2147483647 w 628"/>
                <a:gd name="T87" fmla="*/ 2147483647 h 1516"/>
                <a:gd name="T88" fmla="*/ 2147483647 w 628"/>
                <a:gd name="T89" fmla="*/ 2147483647 h 1516"/>
                <a:gd name="T90" fmla="*/ 2147483647 w 628"/>
                <a:gd name="T91" fmla="*/ 2147483647 h 1516"/>
                <a:gd name="T92" fmla="*/ 2147483647 w 628"/>
                <a:gd name="T93" fmla="*/ 2147483647 h 1516"/>
                <a:gd name="T94" fmla="*/ 2147483647 w 628"/>
                <a:gd name="T95" fmla="*/ 2147483647 h 1516"/>
                <a:gd name="T96" fmla="*/ 2147483647 w 628"/>
                <a:gd name="T97" fmla="*/ 2147483647 h 1516"/>
                <a:gd name="T98" fmla="*/ 2147483647 w 628"/>
                <a:gd name="T99" fmla="*/ 2147483647 h 1516"/>
                <a:gd name="T100" fmla="*/ 2147483647 w 628"/>
                <a:gd name="T101" fmla="*/ 2147483647 h 1516"/>
                <a:gd name="T102" fmla="*/ 2147483647 w 628"/>
                <a:gd name="T103" fmla="*/ 2147483647 h 1516"/>
                <a:gd name="T104" fmla="*/ 2147483647 w 628"/>
                <a:gd name="T105" fmla="*/ 2147483647 h 1516"/>
                <a:gd name="T106" fmla="*/ 2147483647 w 628"/>
                <a:gd name="T107" fmla="*/ 2147483647 h 1516"/>
                <a:gd name="T108" fmla="*/ 2147483647 w 628"/>
                <a:gd name="T109" fmla="*/ 2147483647 h 1516"/>
                <a:gd name="T110" fmla="*/ 2147483647 w 628"/>
                <a:gd name="T111" fmla="*/ 2147483647 h 1516"/>
                <a:gd name="T112" fmla="*/ 2147483647 w 628"/>
                <a:gd name="T113" fmla="*/ 2147483647 h 1516"/>
                <a:gd name="T114" fmla="*/ 2147483647 w 628"/>
                <a:gd name="T115" fmla="*/ 2147483647 h 1516"/>
                <a:gd name="T116" fmla="*/ 2147483647 w 628"/>
                <a:gd name="T117" fmla="*/ 2147483647 h 1516"/>
                <a:gd name="T118" fmla="*/ 2147483647 w 628"/>
                <a:gd name="T119" fmla="*/ 2147483647 h 1516"/>
                <a:gd name="T120" fmla="*/ 2147483647 w 628"/>
                <a:gd name="T121" fmla="*/ 2147483647 h 1516"/>
                <a:gd name="T122" fmla="*/ 2147483647 w 628"/>
                <a:gd name="T123" fmla="*/ 2147483647 h 1516"/>
                <a:gd name="T124" fmla="*/ 2147483647 w 628"/>
                <a:gd name="T125" fmla="*/ 2147483647 h 151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628"/>
                <a:gd name="T190" fmla="*/ 0 h 1516"/>
                <a:gd name="T191" fmla="*/ 628 w 628"/>
                <a:gd name="T192" fmla="*/ 1516 h 151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628" h="1516">
                  <a:moveTo>
                    <a:pt x="264" y="22"/>
                  </a:moveTo>
                  <a:lnTo>
                    <a:pt x="264" y="22"/>
                  </a:lnTo>
                  <a:lnTo>
                    <a:pt x="244" y="28"/>
                  </a:lnTo>
                  <a:lnTo>
                    <a:pt x="234" y="32"/>
                  </a:lnTo>
                  <a:lnTo>
                    <a:pt x="226" y="36"/>
                  </a:lnTo>
                  <a:lnTo>
                    <a:pt x="214" y="44"/>
                  </a:lnTo>
                  <a:lnTo>
                    <a:pt x="194" y="52"/>
                  </a:lnTo>
                  <a:lnTo>
                    <a:pt x="146" y="72"/>
                  </a:lnTo>
                  <a:lnTo>
                    <a:pt x="98" y="92"/>
                  </a:lnTo>
                  <a:lnTo>
                    <a:pt x="78" y="102"/>
                  </a:lnTo>
                  <a:lnTo>
                    <a:pt x="66" y="110"/>
                  </a:lnTo>
                  <a:lnTo>
                    <a:pt x="60" y="116"/>
                  </a:lnTo>
                  <a:lnTo>
                    <a:pt x="56" y="124"/>
                  </a:lnTo>
                  <a:lnTo>
                    <a:pt x="52" y="134"/>
                  </a:lnTo>
                  <a:lnTo>
                    <a:pt x="50" y="144"/>
                  </a:lnTo>
                  <a:lnTo>
                    <a:pt x="48" y="168"/>
                  </a:lnTo>
                  <a:lnTo>
                    <a:pt x="44" y="194"/>
                  </a:lnTo>
                  <a:lnTo>
                    <a:pt x="32" y="330"/>
                  </a:lnTo>
                  <a:lnTo>
                    <a:pt x="24" y="394"/>
                  </a:lnTo>
                  <a:lnTo>
                    <a:pt x="18" y="446"/>
                  </a:lnTo>
                  <a:lnTo>
                    <a:pt x="14" y="502"/>
                  </a:lnTo>
                  <a:lnTo>
                    <a:pt x="6" y="620"/>
                  </a:lnTo>
                  <a:lnTo>
                    <a:pt x="0" y="690"/>
                  </a:lnTo>
                  <a:lnTo>
                    <a:pt x="2" y="694"/>
                  </a:lnTo>
                  <a:lnTo>
                    <a:pt x="2" y="698"/>
                  </a:lnTo>
                  <a:lnTo>
                    <a:pt x="8" y="704"/>
                  </a:lnTo>
                  <a:lnTo>
                    <a:pt x="14" y="708"/>
                  </a:lnTo>
                  <a:lnTo>
                    <a:pt x="16" y="710"/>
                  </a:lnTo>
                  <a:lnTo>
                    <a:pt x="14" y="732"/>
                  </a:lnTo>
                  <a:lnTo>
                    <a:pt x="12" y="762"/>
                  </a:lnTo>
                  <a:lnTo>
                    <a:pt x="14" y="792"/>
                  </a:lnTo>
                  <a:lnTo>
                    <a:pt x="16" y="806"/>
                  </a:lnTo>
                  <a:lnTo>
                    <a:pt x="18" y="812"/>
                  </a:lnTo>
                  <a:lnTo>
                    <a:pt x="20" y="816"/>
                  </a:lnTo>
                  <a:lnTo>
                    <a:pt x="26" y="822"/>
                  </a:lnTo>
                  <a:lnTo>
                    <a:pt x="28" y="826"/>
                  </a:lnTo>
                  <a:lnTo>
                    <a:pt x="30" y="824"/>
                  </a:lnTo>
                  <a:lnTo>
                    <a:pt x="32" y="822"/>
                  </a:lnTo>
                  <a:lnTo>
                    <a:pt x="30" y="802"/>
                  </a:lnTo>
                  <a:lnTo>
                    <a:pt x="34" y="810"/>
                  </a:lnTo>
                  <a:lnTo>
                    <a:pt x="46" y="820"/>
                  </a:lnTo>
                  <a:lnTo>
                    <a:pt x="58" y="832"/>
                  </a:lnTo>
                  <a:lnTo>
                    <a:pt x="66" y="838"/>
                  </a:lnTo>
                  <a:lnTo>
                    <a:pt x="72" y="838"/>
                  </a:lnTo>
                  <a:lnTo>
                    <a:pt x="74" y="834"/>
                  </a:lnTo>
                  <a:lnTo>
                    <a:pt x="74" y="830"/>
                  </a:lnTo>
                  <a:lnTo>
                    <a:pt x="80" y="830"/>
                  </a:lnTo>
                  <a:lnTo>
                    <a:pt x="86" y="830"/>
                  </a:lnTo>
                  <a:lnTo>
                    <a:pt x="88" y="828"/>
                  </a:lnTo>
                  <a:lnTo>
                    <a:pt x="90" y="826"/>
                  </a:lnTo>
                  <a:lnTo>
                    <a:pt x="88" y="822"/>
                  </a:lnTo>
                  <a:lnTo>
                    <a:pt x="78" y="812"/>
                  </a:lnTo>
                  <a:lnTo>
                    <a:pt x="70" y="804"/>
                  </a:lnTo>
                  <a:lnTo>
                    <a:pt x="62" y="794"/>
                  </a:lnTo>
                  <a:lnTo>
                    <a:pt x="56" y="784"/>
                  </a:lnTo>
                  <a:lnTo>
                    <a:pt x="54" y="774"/>
                  </a:lnTo>
                  <a:lnTo>
                    <a:pt x="54" y="766"/>
                  </a:lnTo>
                  <a:lnTo>
                    <a:pt x="56" y="760"/>
                  </a:lnTo>
                  <a:lnTo>
                    <a:pt x="58" y="758"/>
                  </a:lnTo>
                  <a:lnTo>
                    <a:pt x="62" y="758"/>
                  </a:lnTo>
                  <a:lnTo>
                    <a:pt x="66" y="760"/>
                  </a:lnTo>
                  <a:lnTo>
                    <a:pt x="68" y="768"/>
                  </a:lnTo>
                  <a:lnTo>
                    <a:pt x="70" y="786"/>
                  </a:lnTo>
                  <a:lnTo>
                    <a:pt x="70" y="790"/>
                  </a:lnTo>
                  <a:lnTo>
                    <a:pt x="72" y="794"/>
                  </a:lnTo>
                  <a:lnTo>
                    <a:pt x="78" y="798"/>
                  </a:lnTo>
                  <a:lnTo>
                    <a:pt x="84" y="798"/>
                  </a:lnTo>
                  <a:lnTo>
                    <a:pt x="88" y="798"/>
                  </a:lnTo>
                  <a:lnTo>
                    <a:pt x="86" y="744"/>
                  </a:lnTo>
                  <a:lnTo>
                    <a:pt x="84" y="720"/>
                  </a:lnTo>
                  <a:lnTo>
                    <a:pt x="84" y="708"/>
                  </a:lnTo>
                  <a:lnTo>
                    <a:pt x="84" y="672"/>
                  </a:lnTo>
                  <a:lnTo>
                    <a:pt x="82" y="650"/>
                  </a:lnTo>
                  <a:lnTo>
                    <a:pt x="82" y="646"/>
                  </a:lnTo>
                  <a:lnTo>
                    <a:pt x="80" y="654"/>
                  </a:lnTo>
                  <a:lnTo>
                    <a:pt x="78" y="674"/>
                  </a:lnTo>
                  <a:lnTo>
                    <a:pt x="80" y="682"/>
                  </a:lnTo>
                  <a:lnTo>
                    <a:pt x="82" y="692"/>
                  </a:lnTo>
                  <a:lnTo>
                    <a:pt x="90" y="730"/>
                  </a:lnTo>
                  <a:lnTo>
                    <a:pt x="96" y="770"/>
                  </a:lnTo>
                  <a:lnTo>
                    <a:pt x="106" y="844"/>
                  </a:lnTo>
                  <a:lnTo>
                    <a:pt x="112" y="924"/>
                  </a:lnTo>
                  <a:lnTo>
                    <a:pt x="116" y="984"/>
                  </a:lnTo>
                  <a:lnTo>
                    <a:pt x="118" y="1054"/>
                  </a:lnTo>
                  <a:lnTo>
                    <a:pt x="122" y="1156"/>
                  </a:lnTo>
                  <a:lnTo>
                    <a:pt x="128" y="1308"/>
                  </a:lnTo>
                  <a:lnTo>
                    <a:pt x="126" y="1320"/>
                  </a:lnTo>
                  <a:lnTo>
                    <a:pt x="124" y="1332"/>
                  </a:lnTo>
                  <a:lnTo>
                    <a:pt x="118" y="1362"/>
                  </a:lnTo>
                  <a:lnTo>
                    <a:pt x="116" y="1376"/>
                  </a:lnTo>
                  <a:lnTo>
                    <a:pt x="114" y="1390"/>
                  </a:lnTo>
                  <a:lnTo>
                    <a:pt x="114" y="1402"/>
                  </a:lnTo>
                  <a:lnTo>
                    <a:pt x="118" y="1410"/>
                  </a:lnTo>
                  <a:lnTo>
                    <a:pt x="124" y="1424"/>
                  </a:lnTo>
                  <a:lnTo>
                    <a:pt x="128" y="1432"/>
                  </a:lnTo>
                  <a:lnTo>
                    <a:pt x="126" y="1440"/>
                  </a:lnTo>
                  <a:lnTo>
                    <a:pt x="120" y="1446"/>
                  </a:lnTo>
                  <a:lnTo>
                    <a:pt x="108" y="1458"/>
                  </a:lnTo>
                  <a:lnTo>
                    <a:pt x="102" y="1468"/>
                  </a:lnTo>
                  <a:lnTo>
                    <a:pt x="100" y="1476"/>
                  </a:lnTo>
                  <a:lnTo>
                    <a:pt x="98" y="1486"/>
                  </a:lnTo>
                  <a:lnTo>
                    <a:pt x="100" y="1490"/>
                  </a:lnTo>
                  <a:lnTo>
                    <a:pt x="102" y="1496"/>
                  </a:lnTo>
                  <a:lnTo>
                    <a:pt x="106" y="1500"/>
                  </a:lnTo>
                  <a:lnTo>
                    <a:pt x="112" y="1502"/>
                  </a:lnTo>
                  <a:lnTo>
                    <a:pt x="120" y="1506"/>
                  </a:lnTo>
                  <a:lnTo>
                    <a:pt x="130" y="1508"/>
                  </a:lnTo>
                  <a:lnTo>
                    <a:pt x="148" y="1510"/>
                  </a:lnTo>
                  <a:lnTo>
                    <a:pt x="164" y="1508"/>
                  </a:lnTo>
                  <a:lnTo>
                    <a:pt x="178" y="1506"/>
                  </a:lnTo>
                  <a:lnTo>
                    <a:pt x="190" y="1502"/>
                  </a:lnTo>
                  <a:lnTo>
                    <a:pt x="198" y="1496"/>
                  </a:lnTo>
                  <a:lnTo>
                    <a:pt x="206" y="1490"/>
                  </a:lnTo>
                  <a:lnTo>
                    <a:pt x="216" y="1478"/>
                  </a:lnTo>
                  <a:lnTo>
                    <a:pt x="220" y="1474"/>
                  </a:lnTo>
                  <a:lnTo>
                    <a:pt x="220" y="1468"/>
                  </a:lnTo>
                  <a:lnTo>
                    <a:pt x="220" y="1454"/>
                  </a:lnTo>
                  <a:lnTo>
                    <a:pt x="218" y="1438"/>
                  </a:lnTo>
                  <a:lnTo>
                    <a:pt x="220" y="1428"/>
                  </a:lnTo>
                  <a:lnTo>
                    <a:pt x="224" y="1416"/>
                  </a:lnTo>
                  <a:lnTo>
                    <a:pt x="228" y="1406"/>
                  </a:lnTo>
                  <a:lnTo>
                    <a:pt x="230" y="1396"/>
                  </a:lnTo>
                  <a:lnTo>
                    <a:pt x="228" y="1388"/>
                  </a:lnTo>
                  <a:lnTo>
                    <a:pt x="228" y="1378"/>
                  </a:lnTo>
                  <a:lnTo>
                    <a:pt x="222" y="1362"/>
                  </a:lnTo>
                  <a:lnTo>
                    <a:pt x="214" y="1348"/>
                  </a:lnTo>
                  <a:lnTo>
                    <a:pt x="212" y="1338"/>
                  </a:lnTo>
                  <a:lnTo>
                    <a:pt x="212" y="1322"/>
                  </a:lnTo>
                  <a:lnTo>
                    <a:pt x="218" y="1284"/>
                  </a:lnTo>
                  <a:lnTo>
                    <a:pt x="224" y="1238"/>
                  </a:lnTo>
                  <a:lnTo>
                    <a:pt x="228" y="1194"/>
                  </a:lnTo>
                  <a:lnTo>
                    <a:pt x="232" y="1148"/>
                  </a:lnTo>
                  <a:lnTo>
                    <a:pt x="236" y="1092"/>
                  </a:lnTo>
                  <a:lnTo>
                    <a:pt x="242" y="1026"/>
                  </a:lnTo>
                  <a:lnTo>
                    <a:pt x="248" y="944"/>
                  </a:lnTo>
                  <a:lnTo>
                    <a:pt x="250" y="906"/>
                  </a:lnTo>
                  <a:lnTo>
                    <a:pt x="252" y="876"/>
                  </a:lnTo>
                  <a:lnTo>
                    <a:pt x="256" y="852"/>
                  </a:lnTo>
                  <a:lnTo>
                    <a:pt x="260" y="836"/>
                  </a:lnTo>
                  <a:lnTo>
                    <a:pt x="264" y="824"/>
                  </a:lnTo>
                  <a:lnTo>
                    <a:pt x="268" y="818"/>
                  </a:lnTo>
                  <a:lnTo>
                    <a:pt x="270" y="814"/>
                  </a:lnTo>
                  <a:lnTo>
                    <a:pt x="272" y="834"/>
                  </a:lnTo>
                  <a:lnTo>
                    <a:pt x="274" y="858"/>
                  </a:lnTo>
                  <a:lnTo>
                    <a:pt x="284" y="916"/>
                  </a:lnTo>
                  <a:lnTo>
                    <a:pt x="292" y="972"/>
                  </a:lnTo>
                  <a:lnTo>
                    <a:pt x="298" y="1016"/>
                  </a:lnTo>
                  <a:lnTo>
                    <a:pt x="302" y="1050"/>
                  </a:lnTo>
                  <a:lnTo>
                    <a:pt x="308" y="1080"/>
                  </a:lnTo>
                  <a:lnTo>
                    <a:pt x="314" y="1112"/>
                  </a:lnTo>
                  <a:lnTo>
                    <a:pt x="318" y="1144"/>
                  </a:lnTo>
                  <a:lnTo>
                    <a:pt x="322" y="1180"/>
                  </a:lnTo>
                  <a:lnTo>
                    <a:pt x="324" y="1218"/>
                  </a:lnTo>
                  <a:lnTo>
                    <a:pt x="324" y="1236"/>
                  </a:lnTo>
                  <a:lnTo>
                    <a:pt x="322" y="1252"/>
                  </a:lnTo>
                  <a:lnTo>
                    <a:pt x="320" y="1268"/>
                  </a:lnTo>
                  <a:lnTo>
                    <a:pt x="314" y="1282"/>
                  </a:lnTo>
                  <a:lnTo>
                    <a:pt x="308" y="1300"/>
                  </a:lnTo>
                  <a:lnTo>
                    <a:pt x="308" y="1314"/>
                  </a:lnTo>
                  <a:lnTo>
                    <a:pt x="310" y="1326"/>
                  </a:lnTo>
                  <a:lnTo>
                    <a:pt x="312" y="1342"/>
                  </a:lnTo>
                  <a:lnTo>
                    <a:pt x="308" y="1360"/>
                  </a:lnTo>
                  <a:lnTo>
                    <a:pt x="304" y="1378"/>
                  </a:lnTo>
                  <a:lnTo>
                    <a:pt x="298" y="1394"/>
                  </a:lnTo>
                  <a:lnTo>
                    <a:pt x="296" y="1408"/>
                  </a:lnTo>
                  <a:lnTo>
                    <a:pt x="296" y="1412"/>
                  </a:lnTo>
                  <a:lnTo>
                    <a:pt x="298" y="1418"/>
                  </a:lnTo>
                  <a:lnTo>
                    <a:pt x="306" y="1428"/>
                  </a:lnTo>
                  <a:lnTo>
                    <a:pt x="314" y="1438"/>
                  </a:lnTo>
                  <a:lnTo>
                    <a:pt x="314" y="1442"/>
                  </a:lnTo>
                  <a:lnTo>
                    <a:pt x="312" y="1446"/>
                  </a:lnTo>
                  <a:lnTo>
                    <a:pt x="304" y="1454"/>
                  </a:lnTo>
                  <a:lnTo>
                    <a:pt x="300" y="1464"/>
                  </a:lnTo>
                  <a:lnTo>
                    <a:pt x="296" y="1474"/>
                  </a:lnTo>
                  <a:lnTo>
                    <a:pt x="296" y="1486"/>
                  </a:lnTo>
                  <a:lnTo>
                    <a:pt x="296" y="1498"/>
                  </a:lnTo>
                  <a:lnTo>
                    <a:pt x="298" y="1502"/>
                  </a:lnTo>
                  <a:lnTo>
                    <a:pt x="302" y="1506"/>
                  </a:lnTo>
                  <a:lnTo>
                    <a:pt x="308" y="1510"/>
                  </a:lnTo>
                  <a:lnTo>
                    <a:pt x="318" y="1514"/>
                  </a:lnTo>
                  <a:lnTo>
                    <a:pt x="330" y="1514"/>
                  </a:lnTo>
                  <a:lnTo>
                    <a:pt x="346" y="1516"/>
                  </a:lnTo>
                  <a:lnTo>
                    <a:pt x="362" y="1514"/>
                  </a:lnTo>
                  <a:lnTo>
                    <a:pt x="376" y="1510"/>
                  </a:lnTo>
                  <a:lnTo>
                    <a:pt x="384" y="1506"/>
                  </a:lnTo>
                  <a:lnTo>
                    <a:pt x="392" y="1500"/>
                  </a:lnTo>
                  <a:lnTo>
                    <a:pt x="398" y="1494"/>
                  </a:lnTo>
                  <a:lnTo>
                    <a:pt x="400" y="1486"/>
                  </a:lnTo>
                  <a:lnTo>
                    <a:pt x="402" y="1474"/>
                  </a:lnTo>
                  <a:lnTo>
                    <a:pt x="400" y="1454"/>
                  </a:lnTo>
                  <a:lnTo>
                    <a:pt x="400" y="1444"/>
                  </a:lnTo>
                  <a:lnTo>
                    <a:pt x="402" y="1438"/>
                  </a:lnTo>
                  <a:lnTo>
                    <a:pt x="406" y="1432"/>
                  </a:lnTo>
                  <a:lnTo>
                    <a:pt x="412" y="1420"/>
                  </a:lnTo>
                  <a:lnTo>
                    <a:pt x="416" y="1406"/>
                  </a:lnTo>
                  <a:lnTo>
                    <a:pt x="416" y="1390"/>
                  </a:lnTo>
                  <a:lnTo>
                    <a:pt x="416" y="1372"/>
                  </a:lnTo>
                  <a:lnTo>
                    <a:pt x="416" y="1364"/>
                  </a:lnTo>
                  <a:lnTo>
                    <a:pt x="418" y="1358"/>
                  </a:lnTo>
                  <a:lnTo>
                    <a:pt x="422" y="1346"/>
                  </a:lnTo>
                  <a:lnTo>
                    <a:pt x="426" y="1326"/>
                  </a:lnTo>
                  <a:lnTo>
                    <a:pt x="430" y="1308"/>
                  </a:lnTo>
                  <a:lnTo>
                    <a:pt x="432" y="1286"/>
                  </a:lnTo>
                  <a:lnTo>
                    <a:pt x="432" y="1224"/>
                  </a:lnTo>
                  <a:lnTo>
                    <a:pt x="430" y="1160"/>
                  </a:lnTo>
                  <a:lnTo>
                    <a:pt x="478" y="1150"/>
                  </a:lnTo>
                  <a:lnTo>
                    <a:pt x="538" y="1134"/>
                  </a:lnTo>
                  <a:lnTo>
                    <a:pt x="614" y="1112"/>
                  </a:lnTo>
                  <a:lnTo>
                    <a:pt x="618" y="1110"/>
                  </a:lnTo>
                  <a:lnTo>
                    <a:pt x="622" y="1108"/>
                  </a:lnTo>
                  <a:lnTo>
                    <a:pt x="626" y="1102"/>
                  </a:lnTo>
                  <a:lnTo>
                    <a:pt x="628" y="1094"/>
                  </a:lnTo>
                  <a:lnTo>
                    <a:pt x="628" y="1044"/>
                  </a:lnTo>
                  <a:lnTo>
                    <a:pt x="626" y="946"/>
                  </a:lnTo>
                  <a:lnTo>
                    <a:pt x="620" y="802"/>
                  </a:lnTo>
                  <a:lnTo>
                    <a:pt x="618" y="800"/>
                  </a:lnTo>
                  <a:lnTo>
                    <a:pt x="614" y="796"/>
                  </a:lnTo>
                  <a:lnTo>
                    <a:pt x="604" y="792"/>
                  </a:lnTo>
                  <a:lnTo>
                    <a:pt x="592" y="790"/>
                  </a:lnTo>
                  <a:lnTo>
                    <a:pt x="582" y="790"/>
                  </a:lnTo>
                  <a:lnTo>
                    <a:pt x="538" y="792"/>
                  </a:lnTo>
                  <a:lnTo>
                    <a:pt x="536" y="780"/>
                  </a:lnTo>
                  <a:lnTo>
                    <a:pt x="532" y="768"/>
                  </a:lnTo>
                  <a:lnTo>
                    <a:pt x="542" y="760"/>
                  </a:lnTo>
                  <a:lnTo>
                    <a:pt x="544" y="754"/>
                  </a:lnTo>
                  <a:lnTo>
                    <a:pt x="546" y="746"/>
                  </a:lnTo>
                  <a:lnTo>
                    <a:pt x="548" y="724"/>
                  </a:lnTo>
                  <a:lnTo>
                    <a:pt x="548" y="696"/>
                  </a:lnTo>
                  <a:lnTo>
                    <a:pt x="550" y="684"/>
                  </a:lnTo>
                  <a:lnTo>
                    <a:pt x="552" y="672"/>
                  </a:lnTo>
                  <a:lnTo>
                    <a:pt x="552" y="656"/>
                  </a:lnTo>
                  <a:lnTo>
                    <a:pt x="552" y="592"/>
                  </a:lnTo>
                  <a:lnTo>
                    <a:pt x="550" y="498"/>
                  </a:lnTo>
                  <a:lnTo>
                    <a:pt x="544" y="398"/>
                  </a:lnTo>
                  <a:lnTo>
                    <a:pt x="540" y="352"/>
                  </a:lnTo>
                  <a:lnTo>
                    <a:pt x="536" y="312"/>
                  </a:lnTo>
                  <a:lnTo>
                    <a:pt x="528" y="248"/>
                  </a:lnTo>
                  <a:lnTo>
                    <a:pt x="524" y="198"/>
                  </a:lnTo>
                  <a:lnTo>
                    <a:pt x="520" y="138"/>
                  </a:lnTo>
                  <a:lnTo>
                    <a:pt x="518" y="126"/>
                  </a:lnTo>
                  <a:lnTo>
                    <a:pt x="512" y="114"/>
                  </a:lnTo>
                  <a:lnTo>
                    <a:pt x="504" y="106"/>
                  </a:lnTo>
                  <a:lnTo>
                    <a:pt x="492" y="96"/>
                  </a:lnTo>
                  <a:lnTo>
                    <a:pt x="480" y="90"/>
                  </a:lnTo>
                  <a:lnTo>
                    <a:pt x="466" y="82"/>
                  </a:lnTo>
                  <a:lnTo>
                    <a:pt x="434" y="72"/>
                  </a:lnTo>
                  <a:lnTo>
                    <a:pt x="404" y="62"/>
                  </a:lnTo>
                  <a:lnTo>
                    <a:pt x="376" y="48"/>
                  </a:lnTo>
                  <a:lnTo>
                    <a:pt x="346" y="32"/>
                  </a:lnTo>
                  <a:lnTo>
                    <a:pt x="330" y="12"/>
                  </a:lnTo>
                  <a:lnTo>
                    <a:pt x="328" y="6"/>
                  </a:lnTo>
                  <a:lnTo>
                    <a:pt x="328" y="0"/>
                  </a:lnTo>
                  <a:lnTo>
                    <a:pt x="264" y="22"/>
                  </a:lnTo>
                  <a:close/>
                </a:path>
              </a:pathLst>
            </a:custGeom>
            <a:solidFill>
              <a:srgbClr val="000000"/>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803" name="Freeform 124"/>
            <p:cNvSpPr>
              <a:spLocks/>
            </p:cNvSpPr>
            <p:nvPr/>
          </p:nvSpPr>
          <p:spPr bwMode="auto">
            <a:xfrm>
              <a:off x="9818688" y="3819391"/>
              <a:ext cx="222250" cy="568325"/>
            </a:xfrm>
            <a:custGeom>
              <a:avLst/>
              <a:gdLst>
                <a:gd name="T0" fmla="*/ 2147483647 w 140"/>
                <a:gd name="T1" fmla="*/ 0 h 358"/>
                <a:gd name="T2" fmla="*/ 2147483647 w 140"/>
                <a:gd name="T3" fmla="*/ 0 h 358"/>
                <a:gd name="T4" fmla="*/ 2147483647 w 140"/>
                <a:gd name="T5" fmla="*/ 2147483647 h 358"/>
                <a:gd name="T6" fmla="*/ 2147483647 w 140"/>
                <a:gd name="T7" fmla="*/ 2147483647 h 358"/>
                <a:gd name="T8" fmla="*/ 2147483647 w 140"/>
                <a:gd name="T9" fmla="*/ 2147483647 h 358"/>
                <a:gd name="T10" fmla="*/ 2147483647 w 140"/>
                <a:gd name="T11" fmla="*/ 2147483647 h 358"/>
                <a:gd name="T12" fmla="*/ 2147483647 w 140"/>
                <a:gd name="T13" fmla="*/ 2147483647 h 358"/>
                <a:gd name="T14" fmla="*/ 2147483647 w 140"/>
                <a:gd name="T15" fmla="*/ 2147483647 h 358"/>
                <a:gd name="T16" fmla="*/ 2147483647 w 140"/>
                <a:gd name="T17" fmla="*/ 2147483647 h 358"/>
                <a:gd name="T18" fmla="*/ 2147483647 w 140"/>
                <a:gd name="T19" fmla="*/ 2147483647 h 358"/>
                <a:gd name="T20" fmla="*/ 2147483647 w 140"/>
                <a:gd name="T21" fmla="*/ 2147483647 h 358"/>
                <a:gd name="T22" fmla="*/ 2147483647 w 140"/>
                <a:gd name="T23" fmla="*/ 2147483647 h 358"/>
                <a:gd name="T24" fmla="*/ 2147483647 w 140"/>
                <a:gd name="T25" fmla="*/ 2147483647 h 358"/>
                <a:gd name="T26" fmla="*/ 2147483647 w 140"/>
                <a:gd name="T27" fmla="*/ 2147483647 h 358"/>
                <a:gd name="T28" fmla="*/ 2147483647 w 140"/>
                <a:gd name="T29" fmla="*/ 2147483647 h 358"/>
                <a:gd name="T30" fmla="*/ 2147483647 w 140"/>
                <a:gd name="T31" fmla="*/ 2147483647 h 358"/>
                <a:gd name="T32" fmla="*/ 2147483647 w 140"/>
                <a:gd name="T33" fmla="*/ 2147483647 h 358"/>
                <a:gd name="T34" fmla="*/ 2147483647 w 140"/>
                <a:gd name="T35" fmla="*/ 2147483647 h 358"/>
                <a:gd name="T36" fmla="*/ 2147483647 w 140"/>
                <a:gd name="T37" fmla="*/ 2147483647 h 358"/>
                <a:gd name="T38" fmla="*/ 2147483647 w 140"/>
                <a:gd name="T39" fmla="*/ 2147483647 h 358"/>
                <a:gd name="T40" fmla="*/ 0 w 140"/>
                <a:gd name="T41" fmla="*/ 2147483647 h 358"/>
                <a:gd name="T42" fmla="*/ 0 w 140"/>
                <a:gd name="T43" fmla="*/ 2147483647 h 358"/>
                <a:gd name="T44" fmla="*/ 2147483647 w 140"/>
                <a:gd name="T45" fmla="*/ 2147483647 h 358"/>
                <a:gd name="T46" fmla="*/ 2147483647 w 140"/>
                <a:gd name="T47" fmla="*/ 2147483647 h 358"/>
                <a:gd name="T48" fmla="*/ 2147483647 w 140"/>
                <a:gd name="T49" fmla="*/ 2147483647 h 358"/>
                <a:gd name="T50" fmla="*/ 2147483647 w 140"/>
                <a:gd name="T51" fmla="*/ 2147483647 h 358"/>
                <a:gd name="T52" fmla="*/ 2147483647 w 140"/>
                <a:gd name="T53" fmla="*/ 2147483647 h 358"/>
                <a:gd name="T54" fmla="*/ 2147483647 w 140"/>
                <a:gd name="T55" fmla="*/ 2147483647 h 358"/>
                <a:gd name="T56" fmla="*/ 2147483647 w 140"/>
                <a:gd name="T57" fmla="*/ 2147483647 h 358"/>
                <a:gd name="T58" fmla="*/ 2147483647 w 140"/>
                <a:gd name="T59" fmla="*/ 2147483647 h 358"/>
                <a:gd name="T60" fmla="*/ 2147483647 w 140"/>
                <a:gd name="T61" fmla="*/ 2147483647 h 358"/>
                <a:gd name="T62" fmla="*/ 2147483647 w 140"/>
                <a:gd name="T63" fmla="*/ 2147483647 h 358"/>
                <a:gd name="T64" fmla="*/ 2147483647 w 140"/>
                <a:gd name="T65" fmla="*/ 2147483647 h 358"/>
                <a:gd name="T66" fmla="*/ 2147483647 w 140"/>
                <a:gd name="T67" fmla="*/ 2147483647 h 358"/>
                <a:gd name="T68" fmla="*/ 2147483647 w 140"/>
                <a:gd name="T69" fmla="*/ 2147483647 h 358"/>
                <a:gd name="T70" fmla="*/ 2147483647 w 140"/>
                <a:gd name="T71" fmla="*/ 2147483647 h 358"/>
                <a:gd name="T72" fmla="*/ 2147483647 w 140"/>
                <a:gd name="T73" fmla="*/ 2147483647 h 358"/>
                <a:gd name="T74" fmla="*/ 2147483647 w 140"/>
                <a:gd name="T75" fmla="*/ 0 h 358"/>
                <a:gd name="T76" fmla="*/ 2147483647 w 140"/>
                <a:gd name="T77" fmla="*/ 0 h 358"/>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40"/>
                <a:gd name="T118" fmla="*/ 0 h 358"/>
                <a:gd name="T119" fmla="*/ 140 w 140"/>
                <a:gd name="T120" fmla="*/ 358 h 358"/>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40" h="358">
                  <a:moveTo>
                    <a:pt x="124" y="0"/>
                  </a:moveTo>
                  <a:lnTo>
                    <a:pt x="124" y="0"/>
                  </a:lnTo>
                  <a:lnTo>
                    <a:pt x="116" y="8"/>
                  </a:lnTo>
                  <a:lnTo>
                    <a:pt x="96" y="26"/>
                  </a:lnTo>
                  <a:lnTo>
                    <a:pt x="82" y="36"/>
                  </a:lnTo>
                  <a:lnTo>
                    <a:pt x="70" y="44"/>
                  </a:lnTo>
                  <a:lnTo>
                    <a:pt x="56" y="50"/>
                  </a:lnTo>
                  <a:lnTo>
                    <a:pt x="46" y="54"/>
                  </a:lnTo>
                  <a:lnTo>
                    <a:pt x="40" y="52"/>
                  </a:lnTo>
                  <a:lnTo>
                    <a:pt x="36" y="50"/>
                  </a:lnTo>
                  <a:lnTo>
                    <a:pt x="34" y="46"/>
                  </a:lnTo>
                  <a:lnTo>
                    <a:pt x="34" y="40"/>
                  </a:lnTo>
                  <a:lnTo>
                    <a:pt x="34" y="28"/>
                  </a:lnTo>
                  <a:lnTo>
                    <a:pt x="34" y="16"/>
                  </a:lnTo>
                  <a:lnTo>
                    <a:pt x="22" y="24"/>
                  </a:lnTo>
                  <a:lnTo>
                    <a:pt x="12" y="34"/>
                  </a:lnTo>
                  <a:lnTo>
                    <a:pt x="2" y="46"/>
                  </a:lnTo>
                  <a:lnTo>
                    <a:pt x="0" y="58"/>
                  </a:lnTo>
                  <a:lnTo>
                    <a:pt x="0" y="84"/>
                  </a:lnTo>
                  <a:lnTo>
                    <a:pt x="2" y="164"/>
                  </a:lnTo>
                  <a:lnTo>
                    <a:pt x="8" y="262"/>
                  </a:lnTo>
                  <a:lnTo>
                    <a:pt x="18" y="358"/>
                  </a:lnTo>
                  <a:lnTo>
                    <a:pt x="38" y="300"/>
                  </a:lnTo>
                  <a:lnTo>
                    <a:pt x="54" y="246"/>
                  </a:lnTo>
                  <a:lnTo>
                    <a:pt x="82" y="154"/>
                  </a:lnTo>
                  <a:lnTo>
                    <a:pt x="96" y="116"/>
                  </a:lnTo>
                  <a:lnTo>
                    <a:pt x="110" y="82"/>
                  </a:lnTo>
                  <a:lnTo>
                    <a:pt x="124" y="54"/>
                  </a:lnTo>
                  <a:lnTo>
                    <a:pt x="132" y="40"/>
                  </a:lnTo>
                  <a:lnTo>
                    <a:pt x="140" y="30"/>
                  </a:lnTo>
                  <a:lnTo>
                    <a:pt x="132" y="18"/>
                  </a:lnTo>
                  <a:lnTo>
                    <a:pt x="126" y="8"/>
                  </a:lnTo>
                  <a:lnTo>
                    <a:pt x="124" y="0"/>
                  </a:lnTo>
                  <a:close/>
                </a:path>
              </a:pathLst>
            </a:custGeom>
            <a:solidFill>
              <a:srgbClr val="FFFFFF"/>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804" name="Freeform 125"/>
            <p:cNvSpPr>
              <a:spLocks/>
            </p:cNvSpPr>
            <p:nvPr/>
          </p:nvSpPr>
          <p:spPr bwMode="auto">
            <a:xfrm>
              <a:off x="9736138" y="3466966"/>
              <a:ext cx="346075" cy="444500"/>
            </a:xfrm>
            <a:custGeom>
              <a:avLst/>
              <a:gdLst>
                <a:gd name="T0" fmla="*/ 2147483647 w 218"/>
                <a:gd name="T1" fmla="*/ 2147483647 h 280"/>
                <a:gd name="T2" fmla="*/ 2147483647 w 218"/>
                <a:gd name="T3" fmla="*/ 2147483647 h 280"/>
                <a:gd name="T4" fmla="*/ 2147483647 w 218"/>
                <a:gd name="T5" fmla="*/ 2147483647 h 280"/>
                <a:gd name="T6" fmla="*/ 2147483647 w 218"/>
                <a:gd name="T7" fmla="*/ 2147483647 h 280"/>
                <a:gd name="T8" fmla="*/ 2147483647 w 218"/>
                <a:gd name="T9" fmla="*/ 2147483647 h 280"/>
                <a:gd name="T10" fmla="*/ 2147483647 w 218"/>
                <a:gd name="T11" fmla="*/ 2147483647 h 280"/>
                <a:gd name="T12" fmla="*/ 2147483647 w 218"/>
                <a:gd name="T13" fmla="*/ 2147483647 h 280"/>
                <a:gd name="T14" fmla="*/ 2147483647 w 218"/>
                <a:gd name="T15" fmla="*/ 2147483647 h 280"/>
                <a:gd name="T16" fmla="*/ 2147483647 w 218"/>
                <a:gd name="T17" fmla="*/ 2147483647 h 280"/>
                <a:gd name="T18" fmla="*/ 2147483647 w 218"/>
                <a:gd name="T19" fmla="*/ 2147483647 h 280"/>
                <a:gd name="T20" fmla="*/ 2147483647 w 218"/>
                <a:gd name="T21" fmla="*/ 2147483647 h 280"/>
                <a:gd name="T22" fmla="*/ 2147483647 w 218"/>
                <a:gd name="T23" fmla="*/ 2147483647 h 280"/>
                <a:gd name="T24" fmla="*/ 2147483647 w 218"/>
                <a:gd name="T25" fmla="*/ 2147483647 h 280"/>
                <a:gd name="T26" fmla="*/ 2147483647 w 218"/>
                <a:gd name="T27" fmla="*/ 2147483647 h 280"/>
                <a:gd name="T28" fmla="*/ 2147483647 w 218"/>
                <a:gd name="T29" fmla="*/ 2147483647 h 280"/>
                <a:gd name="T30" fmla="*/ 2147483647 w 218"/>
                <a:gd name="T31" fmla="*/ 2147483647 h 280"/>
                <a:gd name="T32" fmla="*/ 2147483647 w 218"/>
                <a:gd name="T33" fmla="*/ 2147483647 h 280"/>
                <a:gd name="T34" fmla="*/ 2147483647 w 218"/>
                <a:gd name="T35" fmla="*/ 2147483647 h 280"/>
                <a:gd name="T36" fmla="*/ 2147483647 w 218"/>
                <a:gd name="T37" fmla="*/ 2147483647 h 280"/>
                <a:gd name="T38" fmla="*/ 2147483647 w 218"/>
                <a:gd name="T39" fmla="*/ 2147483647 h 280"/>
                <a:gd name="T40" fmla="*/ 2147483647 w 218"/>
                <a:gd name="T41" fmla="*/ 2147483647 h 280"/>
                <a:gd name="T42" fmla="*/ 2147483647 w 218"/>
                <a:gd name="T43" fmla="*/ 2147483647 h 280"/>
                <a:gd name="T44" fmla="*/ 2147483647 w 218"/>
                <a:gd name="T45" fmla="*/ 2147483647 h 280"/>
                <a:gd name="T46" fmla="*/ 2147483647 w 218"/>
                <a:gd name="T47" fmla="*/ 2147483647 h 280"/>
                <a:gd name="T48" fmla="*/ 2147483647 w 218"/>
                <a:gd name="T49" fmla="*/ 2147483647 h 280"/>
                <a:gd name="T50" fmla="*/ 2147483647 w 218"/>
                <a:gd name="T51" fmla="*/ 2147483647 h 280"/>
                <a:gd name="T52" fmla="*/ 2147483647 w 218"/>
                <a:gd name="T53" fmla="*/ 2147483647 h 280"/>
                <a:gd name="T54" fmla="*/ 2147483647 w 218"/>
                <a:gd name="T55" fmla="*/ 2147483647 h 280"/>
                <a:gd name="T56" fmla="*/ 2147483647 w 218"/>
                <a:gd name="T57" fmla="*/ 2147483647 h 280"/>
                <a:gd name="T58" fmla="*/ 2147483647 w 218"/>
                <a:gd name="T59" fmla="*/ 2147483647 h 280"/>
                <a:gd name="T60" fmla="*/ 2147483647 w 218"/>
                <a:gd name="T61" fmla="*/ 2147483647 h 280"/>
                <a:gd name="T62" fmla="*/ 2147483647 w 218"/>
                <a:gd name="T63" fmla="*/ 2147483647 h 280"/>
                <a:gd name="T64" fmla="*/ 2147483647 w 218"/>
                <a:gd name="T65" fmla="*/ 2147483647 h 280"/>
                <a:gd name="T66" fmla="*/ 2147483647 w 218"/>
                <a:gd name="T67" fmla="*/ 2147483647 h 280"/>
                <a:gd name="T68" fmla="*/ 2147483647 w 218"/>
                <a:gd name="T69" fmla="*/ 2147483647 h 280"/>
                <a:gd name="T70" fmla="*/ 0 w 218"/>
                <a:gd name="T71" fmla="*/ 2147483647 h 280"/>
                <a:gd name="T72" fmla="*/ 0 w 218"/>
                <a:gd name="T73" fmla="*/ 2147483647 h 280"/>
                <a:gd name="T74" fmla="*/ 2147483647 w 218"/>
                <a:gd name="T75" fmla="*/ 2147483647 h 280"/>
                <a:gd name="T76" fmla="*/ 2147483647 w 218"/>
                <a:gd name="T77" fmla="*/ 2147483647 h 280"/>
                <a:gd name="T78" fmla="*/ 2147483647 w 218"/>
                <a:gd name="T79" fmla="*/ 2147483647 h 280"/>
                <a:gd name="T80" fmla="*/ 2147483647 w 218"/>
                <a:gd name="T81" fmla="*/ 2147483647 h 280"/>
                <a:gd name="T82" fmla="*/ 2147483647 w 218"/>
                <a:gd name="T83" fmla="*/ 2147483647 h 280"/>
                <a:gd name="T84" fmla="*/ 2147483647 w 218"/>
                <a:gd name="T85" fmla="*/ 2147483647 h 280"/>
                <a:gd name="T86" fmla="*/ 2147483647 w 218"/>
                <a:gd name="T87" fmla="*/ 2147483647 h 280"/>
                <a:gd name="T88" fmla="*/ 2147483647 w 218"/>
                <a:gd name="T89" fmla="*/ 2147483647 h 280"/>
                <a:gd name="T90" fmla="*/ 2147483647 w 218"/>
                <a:gd name="T91" fmla="*/ 2147483647 h 280"/>
                <a:gd name="T92" fmla="*/ 2147483647 w 218"/>
                <a:gd name="T93" fmla="*/ 2147483647 h 280"/>
                <a:gd name="T94" fmla="*/ 2147483647 w 218"/>
                <a:gd name="T95" fmla="*/ 2147483647 h 280"/>
                <a:gd name="T96" fmla="*/ 2147483647 w 218"/>
                <a:gd name="T97" fmla="*/ 2147483647 h 280"/>
                <a:gd name="T98" fmla="*/ 2147483647 w 218"/>
                <a:gd name="T99" fmla="*/ 2147483647 h 280"/>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218"/>
                <a:gd name="T151" fmla="*/ 0 h 280"/>
                <a:gd name="T152" fmla="*/ 218 w 218"/>
                <a:gd name="T153" fmla="*/ 280 h 280"/>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218" h="280">
                  <a:moveTo>
                    <a:pt x="68" y="242"/>
                  </a:moveTo>
                  <a:lnTo>
                    <a:pt x="64" y="260"/>
                  </a:lnTo>
                  <a:lnTo>
                    <a:pt x="64" y="264"/>
                  </a:lnTo>
                  <a:lnTo>
                    <a:pt x="66" y="268"/>
                  </a:lnTo>
                  <a:lnTo>
                    <a:pt x="76" y="278"/>
                  </a:lnTo>
                  <a:lnTo>
                    <a:pt x="80" y="280"/>
                  </a:lnTo>
                  <a:lnTo>
                    <a:pt x="84" y="278"/>
                  </a:lnTo>
                  <a:lnTo>
                    <a:pt x="102" y="272"/>
                  </a:lnTo>
                  <a:lnTo>
                    <a:pt x="110" y="268"/>
                  </a:lnTo>
                  <a:lnTo>
                    <a:pt x="152" y="244"/>
                  </a:lnTo>
                  <a:lnTo>
                    <a:pt x="160" y="240"/>
                  </a:lnTo>
                  <a:lnTo>
                    <a:pt x="172" y="234"/>
                  </a:lnTo>
                  <a:lnTo>
                    <a:pt x="176" y="228"/>
                  </a:lnTo>
                  <a:lnTo>
                    <a:pt x="178" y="220"/>
                  </a:lnTo>
                  <a:lnTo>
                    <a:pt x="178" y="198"/>
                  </a:lnTo>
                  <a:lnTo>
                    <a:pt x="180" y="188"/>
                  </a:lnTo>
                  <a:lnTo>
                    <a:pt x="182" y="180"/>
                  </a:lnTo>
                  <a:lnTo>
                    <a:pt x="186" y="170"/>
                  </a:lnTo>
                  <a:lnTo>
                    <a:pt x="194" y="160"/>
                  </a:lnTo>
                  <a:lnTo>
                    <a:pt x="202" y="148"/>
                  </a:lnTo>
                  <a:lnTo>
                    <a:pt x="210" y="134"/>
                  </a:lnTo>
                  <a:lnTo>
                    <a:pt x="214" y="114"/>
                  </a:lnTo>
                  <a:lnTo>
                    <a:pt x="218" y="94"/>
                  </a:lnTo>
                  <a:lnTo>
                    <a:pt x="218" y="82"/>
                  </a:lnTo>
                  <a:lnTo>
                    <a:pt x="216" y="72"/>
                  </a:lnTo>
                  <a:lnTo>
                    <a:pt x="212" y="60"/>
                  </a:lnTo>
                  <a:lnTo>
                    <a:pt x="206" y="48"/>
                  </a:lnTo>
                  <a:lnTo>
                    <a:pt x="202" y="40"/>
                  </a:lnTo>
                  <a:lnTo>
                    <a:pt x="186" y="24"/>
                  </a:lnTo>
                  <a:lnTo>
                    <a:pt x="176" y="16"/>
                  </a:lnTo>
                  <a:lnTo>
                    <a:pt x="164" y="8"/>
                  </a:lnTo>
                  <a:lnTo>
                    <a:pt x="150" y="2"/>
                  </a:lnTo>
                  <a:lnTo>
                    <a:pt x="136" y="0"/>
                  </a:lnTo>
                  <a:lnTo>
                    <a:pt x="62" y="12"/>
                  </a:lnTo>
                  <a:lnTo>
                    <a:pt x="44" y="22"/>
                  </a:lnTo>
                  <a:lnTo>
                    <a:pt x="36" y="28"/>
                  </a:lnTo>
                  <a:lnTo>
                    <a:pt x="34" y="34"/>
                  </a:lnTo>
                  <a:lnTo>
                    <a:pt x="36" y="44"/>
                  </a:lnTo>
                  <a:lnTo>
                    <a:pt x="38" y="50"/>
                  </a:lnTo>
                  <a:lnTo>
                    <a:pt x="38" y="54"/>
                  </a:lnTo>
                  <a:lnTo>
                    <a:pt x="36" y="58"/>
                  </a:lnTo>
                  <a:lnTo>
                    <a:pt x="20" y="90"/>
                  </a:lnTo>
                  <a:lnTo>
                    <a:pt x="16" y="98"/>
                  </a:lnTo>
                  <a:lnTo>
                    <a:pt x="14" y="106"/>
                  </a:lnTo>
                  <a:lnTo>
                    <a:pt x="14" y="112"/>
                  </a:lnTo>
                  <a:lnTo>
                    <a:pt x="14" y="120"/>
                  </a:lnTo>
                  <a:lnTo>
                    <a:pt x="2" y="146"/>
                  </a:lnTo>
                  <a:lnTo>
                    <a:pt x="0" y="154"/>
                  </a:lnTo>
                  <a:lnTo>
                    <a:pt x="0" y="158"/>
                  </a:lnTo>
                  <a:lnTo>
                    <a:pt x="4" y="160"/>
                  </a:lnTo>
                  <a:lnTo>
                    <a:pt x="10" y="162"/>
                  </a:lnTo>
                  <a:lnTo>
                    <a:pt x="12" y="164"/>
                  </a:lnTo>
                  <a:lnTo>
                    <a:pt x="14" y="168"/>
                  </a:lnTo>
                  <a:lnTo>
                    <a:pt x="12" y="182"/>
                  </a:lnTo>
                  <a:lnTo>
                    <a:pt x="12" y="192"/>
                  </a:lnTo>
                  <a:lnTo>
                    <a:pt x="12" y="194"/>
                  </a:lnTo>
                  <a:lnTo>
                    <a:pt x="14" y="202"/>
                  </a:lnTo>
                  <a:lnTo>
                    <a:pt x="14" y="210"/>
                  </a:lnTo>
                  <a:lnTo>
                    <a:pt x="12" y="216"/>
                  </a:lnTo>
                  <a:lnTo>
                    <a:pt x="14" y="224"/>
                  </a:lnTo>
                  <a:lnTo>
                    <a:pt x="14" y="226"/>
                  </a:lnTo>
                  <a:lnTo>
                    <a:pt x="20" y="234"/>
                  </a:lnTo>
                  <a:lnTo>
                    <a:pt x="24" y="236"/>
                  </a:lnTo>
                  <a:lnTo>
                    <a:pt x="32" y="240"/>
                  </a:lnTo>
                  <a:lnTo>
                    <a:pt x="48" y="242"/>
                  </a:lnTo>
                  <a:lnTo>
                    <a:pt x="56" y="242"/>
                  </a:lnTo>
                  <a:lnTo>
                    <a:pt x="68" y="242"/>
                  </a:lnTo>
                  <a:close/>
                </a:path>
              </a:pathLst>
            </a:custGeom>
            <a:solidFill>
              <a:srgbClr val="000000"/>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805" name="Freeform 126"/>
            <p:cNvSpPr>
              <a:spLocks/>
            </p:cNvSpPr>
            <p:nvPr/>
          </p:nvSpPr>
          <p:spPr bwMode="auto">
            <a:xfrm>
              <a:off x="9802813" y="3901941"/>
              <a:ext cx="127000" cy="539750"/>
            </a:xfrm>
            <a:custGeom>
              <a:avLst/>
              <a:gdLst>
                <a:gd name="T0" fmla="*/ 2147483647 w 80"/>
                <a:gd name="T1" fmla="*/ 2147483647 h 340"/>
                <a:gd name="T2" fmla="*/ 2147483647 w 80"/>
                <a:gd name="T3" fmla="*/ 2147483647 h 340"/>
                <a:gd name="T4" fmla="*/ 2147483647 w 80"/>
                <a:gd name="T5" fmla="*/ 2147483647 h 340"/>
                <a:gd name="T6" fmla="*/ 2147483647 w 80"/>
                <a:gd name="T7" fmla="*/ 2147483647 h 340"/>
                <a:gd name="T8" fmla="*/ 2147483647 w 80"/>
                <a:gd name="T9" fmla="*/ 2147483647 h 340"/>
                <a:gd name="T10" fmla="*/ 2147483647 w 80"/>
                <a:gd name="T11" fmla="*/ 2147483647 h 340"/>
                <a:gd name="T12" fmla="*/ 2147483647 w 80"/>
                <a:gd name="T13" fmla="*/ 2147483647 h 340"/>
                <a:gd name="T14" fmla="*/ 2147483647 w 80"/>
                <a:gd name="T15" fmla="*/ 2147483647 h 340"/>
                <a:gd name="T16" fmla="*/ 2147483647 w 80"/>
                <a:gd name="T17" fmla="*/ 2147483647 h 340"/>
                <a:gd name="T18" fmla="*/ 2147483647 w 80"/>
                <a:gd name="T19" fmla="*/ 2147483647 h 340"/>
                <a:gd name="T20" fmla="*/ 2147483647 w 80"/>
                <a:gd name="T21" fmla="*/ 2147483647 h 340"/>
                <a:gd name="T22" fmla="*/ 2147483647 w 80"/>
                <a:gd name="T23" fmla="*/ 2147483647 h 340"/>
                <a:gd name="T24" fmla="*/ 2147483647 w 80"/>
                <a:gd name="T25" fmla="*/ 2147483647 h 340"/>
                <a:gd name="T26" fmla="*/ 2147483647 w 80"/>
                <a:gd name="T27" fmla="*/ 2147483647 h 340"/>
                <a:gd name="T28" fmla="*/ 2147483647 w 80"/>
                <a:gd name="T29" fmla="*/ 0 h 340"/>
                <a:gd name="T30" fmla="*/ 2147483647 w 80"/>
                <a:gd name="T31" fmla="*/ 0 h 340"/>
                <a:gd name="T32" fmla="*/ 2147483647 w 80"/>
                <a:gd name="T33" fmla="*/ 2147483647 h 340"/>
                <a:gd name="T34" fmla="*/ 2147483647 w 80"/>
                <a:gd name="T35" fmla="*/ 2147483647 h 340"/>
                <a:gd name="T36" fmla="*/ 2147483647 w 80"/>
                <a:gd name="T37" fmla="*/ 2147483647 h 340"/>
                <a:gd name="T38" fmla="*/ 2147483647 w 80"/>
                <a:gd name="T39" fmla="*/ 2147483647 h 340"/>
                <a:gd name="T40" fmla="*/ 2147483647 w 80"/>
                <a:gd name="T41" fmla="*/ 2147483647 h 340"/>
                <a:gd name="T42" fmla="*/ 2147483647 w 80"/>
                <a:gd name="T43" fmla="*/ 2147483647 h 340"/>
                <a:gd name="T44" fmla="*/ 2147483647 w 80"/>
                <a:gd name="T45" fmla="*/ 2147483647 h 340"/>
                <a:gd name="T46" fmla="*/ 2147483647 w 80"/>
                <a:gd name="T47" fmla="*/ 2147483647 h 340"/>
                <a:gd name="T48" fmla="*/ 2147483647 w 80"/>
                <a:gd name="T49" fmla="*/ 2147483647 h 340"/>
                <a:gd name="T50" fmla="*/ 2147483647 w 80"/>
                <a:gd name="T51" fmla="*/ 2147483647 h 340"/>
                <a:gd name="T52" fmla="*/ 2147483647 w 80"/>
                <a:gd name="T53" fmla="*/ 2147483647 h 340"/>
                <a:gd name="T54" fmla="*/ 2147483647 w 80"/>
                <a:gd name="T55" fmla="*/ 2147483647 h 340"/>
                <a:gd name="T56" fmla="*/ 0 w 80"/>
                <a:gd name="T57" fmla="*/ 2147483647 h 340"/>
                <a:gd name="T58" fmla="*/ 0 w 80"/>
                <a:gd name="T59" fmla="*/ 2147483647 h 340"/>
                <a:gd name="T60" fmla="*/ 0 w 80"/>
                <a:gd name="T61" fmla="*/ 2147483647 h 340"/>
                <a:gd name="T62" fmla="*/ 2147483647 w 80"/>
                <a:gd name="T63" fmla="*/ 2147483647 h 340"/>
                <a:gd name="T64" fmla="*/ 2147483647 w 80"/>
                <a:gd name="T65" fmla="*/ 2147483647 h 340"/>
                <a:gd name="T66" fmla="*/ 2147483647 w 80"/>
                <a:gd name="T67" fmla="*/ 2147483647 h 34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80"/>
                <a:gd name="T103" fmla="*/ 0 h 340"/>
                <a:gd name="T104" fmla="*/ 80 w 80"/>
                <a:gd name="T105" fmla="*/ 340 h 34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80" h="340">
                  <a:moveTo>
                    <a:pt x="58" y="38"/>
                  </a:moveTo>
                  <a:lnTo>
                    <a:pt x="58" y="38"/>
                  </a:lnTo>
                  <a:lnTo>
                    <a:pt x="58" y="36"/>
                  </a:lnTo>
                  <a:lnTo>
                    <a:pt x="62" y="34"/>
                  </a:lnTo>
                  <a:lnTo>
                    <a:pt x="66" y="30"/>
                  </a:lnTo>
                  <a:lnTo>
                    <a:pt x="66" y="26"/>
                  </a:lnTo>
                  <a:lnTo>
                    <a:pt x="64" y="22"/>
                  </a:lnTo>
                  <a:lnTo>
                    <a:pt x="62" y="14"/>
                  </a:lnTo>
                  <a:lnTo>
                    <a:pt x="60" y="8"/>
                  </a:lnTo>
                  <a:lnTo>
                    <a:pt x="56" y="2"/>
                  </a:lnTo>
                  <a:lnTo>
                    <a:pt x="52" y="0"/>
                  </a:lnTo>
                  <a:lnTo>
                    <a:pt x="48" y="0"/>
                  </a:lnTo>
                  <a:lnTo>
                    <a:pt x="46" y="2"/>
                  </a:lnTo>
                  <a:lnTo>
                    <a:pt x="40" y="6"/>
                  </a:lnTo>
                  <a:lnTo>
                    <a:pt x="36" y="14"/>
                  </a:lnTo>
                  <a:lnTo>
                    <a:pt x="34" y="18"/>
                  </a:lnTo>
                  <a:lnTo>
                    <a:pt x="32" y="22"/>
                  </a:lnTo>
                  <a:lnTo>
                    <a:pt x="36" y="30"/>
                  </a:lnTo>
                  <a:lnTo>
                    <a:pt x="40" y="36"/>
                  </a:lnTo>
                  <a:lnTo>
                    <a:pt x="16" y="112"/>
                  </a:lnTo>
                  <a:lnTo>
                    <a:pt x="4" y="158"/>
                  </a:lnTo>
                  <a:lnTo>
                    <a:pt x="0" y="176"/>
                  </a:lnTo>
                  <a:lnTo>
                    <a:pt x="0" y="188"/>
                  </a:lnTo>
                  <a:lnTo>
                    <a:pt x="28" y="340"/>
                  </a:lnTo>
                  <a:lnTo>
                    <a:pt x="80" y="174"/>
                  </a:lnTo>
                  <a:lnTo>
                    <a:pt x="58" y="38"/>
                  </a:lnTo>
                  <a:close/>
                </a:path>
              </a:pathLst>
            </a:custGeom>
            <a:solidFill>
              <a:srgbClr val="000000"/>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grpSp>
      <p:sp>
        <p:nvSpPr>
          <p:cNvPr id="806" name="フリーフォーム 805"/>
          <p:cNvSpPr/>
          <p:nvPr/>
        </p:nvSpPr>
        <p:spPr bwMode="auto">
          <a:xfrm>
            <a:off x="7852731" y="3201006"/>
            <a:ext cx="1096346" cy="0"/>
          </a:xfrm>
          <a:custGeom>
            <a:avLst/>
            <a:gdLst>
              <a:gd name="connsiteX0" fmla="*/ 0 w 1571625"/>
              <a:gd name="connsiteY0" fmla="*/ 0 h 0"/>
              <a:gd name="connsiteX1" fmla="*/ 1571625 w 1571625"/>
              <a:gd name="connsiteY1" fmla="*/ 0 h 0"/>
            </a:gdLst>
            <a:ahLst/>
            <a:cxnLst>
              <a:cxn ang="0">
                <a:pos x="connsiteX0" y="connsiteY0"/>
              </a:cxn>
              <a:cxn ang="0">
                <a:pos x="connsiteX1" y="connsiteY1"/>
              </a:cxn>
            </a:cxnLst>
            <a:rect l="l" t="t" r="r" b="b"/>
            <a:pathLst>
              <a:path w="1571625">
                <a:moveTo>
                  <a:pt x="0" y="0"/>
                </a:moveTo>
                <a:lnTo>
                  <a:pt x="1571625" y="0"/>
                </a:lnTo>
              </a:path>
            </a:pathLst>
          </a:custGeom>
          <a:noFill/>
          <a:ln w="9525">
            <a:solidFill>
              <a:schemeClr val="tx1"/>
            </a:solidFill>
            <a:headEnd type="oval" w="sm" len="sm"/>
            <a:tailEnd type="oval" w="sm" len="sm"/>
          </a:ln>
        </p:spPr>
        <p:style>
          <a:lnRef idx="2">
            <a:schemeClr val="accent1">
              <a:shade val="50000"/>
            </a:schemeClr>
          </a:lnRef>
          <a:fillRef idx="1">
            <a:schemeClr val="accent1"/>
          </a:fillRef>
          <a:effectRef idx="0">
            <a:schemeClr val="accent1"/>
          </a:effectRef>
          <a:fontRef idx="minor">
            <a:schemeClr val="lt1"/>
          </a:fontRef>
        </p:style>
        <p:txBody>
          <a:bodyPr lIns="65306" tIns="32653" rIns="65306" bIns="32653"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endParaRPr>
          </a:p>
        </p:txBody>
      </p:sp>
      <p:sp>
        <p:nvSpPr>
          <p:cNvPr id="807" name="フリーフォーム 806"/>
          <p:cNvSpPr/>
          <p:nvPr/>
        </p:nvSpPr>
        <p:spPr bwMode="auto">
          <a:xfrm flipV="1">
            <a:off x="7935193" y="3075285"/>
            <a:ext cx="931421" cy="28389"/>
          </a:xfrm>
          <a:custGeom>
            <a:avLst/>
            <a:gdLst>
              <a:gd name="connsiteX0" fmla="*/ 0 w 1228725"/>
              <a:gd name="connsiteY0" fmla="*/ 0 h 0"/>
              <a:gd name="connsiteX1" fmla="*/ 1228725 w 1228725"/>
              <a:gd name="connsiteY1" fmla="*/ 0 h 0"/>
            </a:gdLst>
            <a:ahLst/>
            <a:cxnLst>
              <a:cxn ang="0">
                <a:pos x="connsiteX0" y="connsiteY0"/>
              </a:cxn>
              <a:cxn ang="0">
                <a:pos x="connsiteX1" y="connsiteY1"/>
              </a:cxn>
            </a:cxnLst>
            <a:rect l="l" t="t" r="r" b="b"/>
            <a:pathLst>
              <a:path w="1228725">
                <a:moveTo>
                  <a:pt x="0" y="0"/>
                </a:moveTo>
                <a:lnTo>
                  <a:pt x="1228725" y="0"/>
                </a:lnTo>
              </a:path>
            </a:pathLst>
          </a:custGeom>
          <a:noFill/>
          <a:ln w="9525">
            <a:solidFill>
              <a:schemeClr val="tx1"/>
            </a:solidFill>
            <a:headEnd type="oval" w="sm" len="sm"/>
            <a:tailEnd type="oval" w="sm" len="sm"/>
          </a:ln>
        </p:spPr>
        <p:style>
          <a:lnRef idx="2">
            <a:schemeClr val="accent1">
              <a:shade val="50000"/>
            </a:schemeClr>
          </a:lnRef>
          <a:fillRef idx="1">
            <a:schemeClr val="accent1"/>
          </a:fillRef>
          <a:effectRef idx="0">
            <a:schemeClr val="accent1"/>
          </a:effectRef>
          <a:fontRef idx="minor">
            <a:schemeClr val="lt1"/>
          </a:fontRef>
        </p:style>
        <p:txBody>
          <a:bodyPr lIns="65306" tIns="32653" rIns="65306" bIns="32653"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endParaRPr>
          </a:p>
        </p:txBody>
      </p:sp>
      <p:sp>
        <p:nvSpPr>
          <p:cNvPr id="808" name="テキスト ボックス 27"/>
          <p:cNvSpPr txBox="1">
            <a:spLocks noChangeArrowheads="1"/>
          </p:cNvSpPr>
          <p:nvPr/>
        </p:nvSpPr>
        <p:spPr bwMode="auto">
          <a:xfrm>
            <a:off x="8175922" y="2978446"/>
            <a:ext cx="449964" cy="158277"/>
          </a:xfrm>
          <a:prstGeom prst="rect">
            <a:avLst/>
          </a:prstGeom>
          <a:noFill/>
          <a:ln w="9525">
            <a:noFill/>
            <a:miter lim="800000"/>
            <a:headEnd/>
            <a:tailEnd/>
          </a:ln>
        </p:spPr>
        <p:txBody>
          <a:bodyPr lIns="65306" tIns="32653" rIns="65306" bIns="32653">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600" b="0" i="0" u="none" strike="noStrike" kern="1200" cap="none" spc="0" normalizeH="0" baseline="0" noProof="0" dirty="0">
                <a:ln>
                  <a:noFill/>
                </a:ln>
                <a:solidFill>
                  <a:srgbClr val="000000"/>
                </a:solidFill>
                <a:effectLst/>
                <a:uLnTx/>
                <a:uFillTx/>
                <a:latin typeface="HG丸ｺﾞｼｯｸM-PRO" pitchFamily="50" charset="-128"/>
                <a:ea typeface="HG丸ｺﾞｼｯｸM-PRO" pitchFamily="50" charset="-128"/>
                <a:cs typeface="+mn-cs"/>
              </a:rPr>
              <a:t>44m</a:t>
            </a:r>
            <a:endParaRPr kumimoji="1" lang="ja-JP" altLang="en-US" sz="600" b="0" i="0" u="none" strike="noStrike" kern="1200" cap="none" spc="0" normalizeH="0" baseline="0" noProof="0" dirty="0">
              <a:ln>
                <a:noFill/>
              </a:ln>
              <a:solidFill>
                <a:srgbClr val="000000"/>
              </a:solidFill>
              <a:effectLst/>
              <a:uLnTx/>
              <a:uFillTx/>
              <a:latin typeface="HG丸ｺﾞｼｯｸM-PRO" pitchFamily="50" charset="-128"/>
              <a:ea typeface="HG丸ｺﾞｼｯｸM-PRO" pitchFamily="50" charset="-128"/>
              <a:cs typeface="+mn-cs"/>
            </a:endParaRPr>
          </a:p>
        </p:txBody>
      </p:sp>
      <p:sp>
        <p:nvSpPr>
          <p:cNvPr id="809" name="テキスト ボックス 141"/>
          <p:cNvSpPr txBox="1">
            <a:spLocks noChangeArrowheads="1"/>
          </p:cNvSpPr>
          <p:nvPr/>
        </p:nvSpPr>
        <p:spPr bwMode="auto">
          <a:xfrm>
            <a:off x="8179648" y="3076875"/>
            <a:ext cx="442510" cy="158277"/>
          </a:xfrm>
          <a:prstGeom prst="rect">
            <a:avLst/>
          </a:prstGeom>
          <a:noFill/>
          <a:ln w="9525">
            <a:noFill/>
            <a:miter lim="800000"/>
            <a:headEnd/>
            <a:tailEnd/>
          </a:ln>
        </p:spPr>
        <p:txBody>
          <a:bodyPr lIns="65306" tIns="32653" rIns="65306" bIns="32653">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600" b="0" i="0" u="none" strike="noStrike" kern="1200" cap="none" spc="0" normalizeH="0" baseline="0" noProof="0" dirty="0">
                <a:ln>
                  <a:noFill/>
                </a:ln>
                <a:solidFill>
                  <a:srgbClr val="000000"/>
                </a:solidFill>
                <a:effectLst/>
                <a:uLnTx/>
                <a:uFillTx/>
                <a:latin typeface="HG丸ｺﾞｼｯｸM-PRO" pitchFamily="50" charset="-128"/>
                <a:ea typeface="HG丸ｺﾞｼｯｸM-PRO" pitchFamily="50" charset="-128"/>
                <a:cs typeface="+mn-cs"/>
              </a:rPr>
              <a:t>52m</a:t>
            </a:r>
            <a:endParaRPr kumimoji="1" lang="ja-JP" altLang="en-US" sz="600" b="0" i="0" u="none" strike="noStrike" kern="1200" cap="none" spc="0" normalizeH="0" baseline="0" noProof="0" dirty="0">
              <a:ln>
                <a:noFill/>
              </a:ln>
              <a:solidFill>
                <a:srgbClr val="000000"/>
              </a:solidFill>
              <a:effectLst/>
              <a:uLnTx/>
              <a:uFillTx/>
              <a:latin typeface="HG丸ｺﾞｼｯｸM-PRO" pitchFamily="50" charset="-128"/>
              <a:ea typeface="HG丸ｺﾞｼｯｸM-PRO" pitchFamily="50" charset="-128"/>
              <a:cs typeface="+mn-cs"/>
            </a:endParaRPr>
          </a:p>
        </p:txBody>
      </p:sp>
      <p:sp>
        <p:nvSpPr>
          <p:cNvPr id="810" name="フリーフォーム 809"/>
          <p:cNvSpPr/>
          <p:nvPr/>
        </p:nvSpPr>
        <p:spPr bwMode="auto">
          <a:xfrm flipV="1">
            <a:off x="7864627" y="1914050"/>
            <a:ext cx="125721" cy="28388"/>
          </a:xfrm>
          <a:custGeom>
            <a:avLst/>
            <a:gdLst>
              <a:gd name="connsiteX0" fmla="*/ 0 w 1571625"/>
              <a:gd name="connsiteY0" fmla="*/ 0 h 0"/>
              <a:gd name="connsiteX1" fmla="*/ 1571625 w 1571625"/>
              <a:gd name="connsiteY1" fmla="*/ 0 h 0"/>
            </a:gdLst>
            <a:ahLst/>
            <a:cxnLst>
              <a:cxn ang="0">
                <a:pos x="connsiteX0" y="connsiteY0"/>
              </a:cxn>
              <a:cxn ang="0">
                <a:pos x="connsiteX1" y="connsiteY1"/>
              </a:cxn>
            </a:cxnLst>
            <a:rect l="l" t="t" r="r" b="b"/>
            <a:pathLst>
              <a:path w="1571625">
                <a:moveTo>
                  <a:pt x="0" y="0"/>
                </a:moveTo>
                <a:lnTo>
                  <a:pt x="1571625" y="0"/>
                </a:lnTo>
              </a:path>
            </a:pathLst>
          </a:custGeom>
          <a:noFill/>
          <a:ln w="9525">
            <a:solidFill>
              <a:schemeClr val="tx1"/>
            </a:solidFill>
            <a:headEnd type="none" w="sm" len="sm"/>
            <a:tailEnd type="none" w="sm" len="sm"/>
          </a:ln>
        </p:spPr>
        <p:style>
          <a:lnRef idx="2">
            <a:schemeClr val="accent1">
              <a:shade val="50000"/>
            </a:schemeClr>
          </a:lnRef>
          <a:fillRef idx="1">
            <a:schemeClr val="accent1"/>
          </a:fillRef>
          <a:effectRef idx="0">
            <a:schemeClr val="accent1"/>
          </a:effectRef>
          <a:fontRef idx="minor">
            <a:schemeClr val="lt1"/>
          </a:fontRef>
        </p:style>
        <p:txBody>
          <a:bodyPr lIns="65306" tIns="32653" rIns="65306" bIns="32653"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endParaRPr>
          </a:p>
        </p:txBody>
      </p:sp>
      <p:grpSp>
        <p:nvGrpSpPr>
          <p:cNvPr id="5" name="グループ化 735"/>
          <p:cNvGrpSpPr>
            <a:grpSpLocks/>
          </p:cNvGrpSpPr>
          <p:nvPr/>
        </p:nvGrpSpPr>
        <p:grpSpPr bwMode="auto">
          <a:xfrm>
            <a:off x="7934602" y="1942386"/>
            <a:ext cx="961232" cy="1181774"/>
            <a:chOff x="2299268" y="3068959"/>
            <a:chExt cx="1638127" cy="1991197"/>
          </a:xfrm>
        </p:grpSpPr>
        <p:sp>
          <p:nvSpPr>
            <p:cNvPr id="812" name="フリーフォーム 811"/>
            <p:cNvSpPr/>
            <p:nvPr/>
          </p:nvSpPr>
          <p:spPr bwMode="auto">
            <a:xfrm>
              <a:off x="3887138" y="3069047"/>
              <a:ext cx="50684" cy="1990757"/>
            </a:xfrm>
            <a:custGeom>
              <a:avLst/>
              <a:gdLst>
                <a:gd name="connsiteX0" fmla="*/ 0 w 0"/>
                <a:gd name="connsiteY0" fmla="*/ 0 h 460375"/>
                <a:gd name="connsiteX1" fmla="*/ 0 w 0"/>
                <a:gd name="connsiteY1" fmla="*/ 460375 h 460375"/>
              </a:gdLst>
              <a:ahLst/>
              <a:cxnLst>
                <a:cxn ang="0">
                  <a:pos x="connsiteX0" y="connsiteY0"/>
                </a:cxn>
                <a:cxn ang="0">
                  <a:pos x="connsiteX1" y="connsiteY1"/>
                </a:cxn>
              </a:cxnLst>
              <a:rect l="l" t="t" r="r" b="b"/>
              <a:pathLst>
                <a:path h="460375">
                  <a:moveTo>
                    <a:pt x="0" y="0"/>
                  </a:moveTo>
                  <a:lnTo>
                    <a:pt x="0" y="460375"/>
                  </a:lnTo>
                </a:path>
              </a:pathLst>
            </a:custGeom>
            <a:noFill/>
            <a:ln w="9525">
              <a:solidFill>
                <a:schemeClr val="tx1"/>
              </a:solidFill>
              <a:prstDash val="dashDot"/>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endParaRPr>
            </a:p>
          </p:txBody>
        </p:sp>
        <p:sp>
          <p:nvSpPr>
            <p:cNvPr id="813" name="フリーフォーム 812"/>
            <p:cNvSpPr/>
            <p:nvPr/>
          </p:nvSpPr>
          <p:spPr bwMode="auto">
            <a:xfrm>
              <a:off x="2299815" y="3069047"/>
              <a:ext cx="50684" cy="1990757"/>
            </a:xfrm>
            <a:custGeom>
              <a:avLst/>
              <a:gdLst>
                <a:gd name="connsiteX0" fmla="*/ 0 w 0"/>
                <a:gd name="connsiteY0" fmla="*/ 0 h 460375"/>
                <a:gd name="connsiteX1" fmla="*/ 0 w 0"/>
                <a:gd name="connsiteY1" fmla="*/ 460375 h 460375"/>
              </a:gdLst>
              <a:ahLst/>
              <a:cxnLst>
                <a:cxn ang="0">
                  <a:pos x="connsiteX0" y="connsiteY0"/>
                </a:cxn>
                <a:cxn ang="0">
                  <a:pos x="connsiteX1" y="connsiteY1"/>
                </a:cxn>
              </a:cxnLst>
              <a:rect l="l" t="t" r="r" b="b"/>
              <a:pathLst>
                <a:path h="460375">
                  <a:moveTo>
                    <a:pt x="0" y="0"/>
                  </a:moveTo>
                  <a:lnTo>
                    <a:pt x="0" y="460375"/>
                  </a:lnTo>
                </a:path>
              </a:pathLst>
            </a:custGeom>
            <a:noFill/>
            <a:ln w="9525">
              <a:solidFill>
                <a:schemeClr val="tx1"/>
              </a:solidFill>
              <a:prstDash val="dashDot"/>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endParaRPr>
            </a:p>
          </p:txBody>
        </p:sp>
      </p:grpSp>
      <p:sp>
        <p:nvSpPr>
          <p:cNvPr id="814" name="フリーフォーム 813"/>
          <p:cNvSpPr/>
          <p:nvPr/>
        </p:nvSpPr>
        <p:spPr bwMode="auto">
          <a:xfrm flipV="1">
            <a:off x="8866344" y="2439917"/>
            <a:ext cx="85167" cy="29741"/>
          </a:xfrm>
          <a:custGeom>
            <a:avLst/>
            <a:gdLst>
              <a:gd name="connsiteX0" fmla="*/ 0 w 1228725"/>
              <a:gd name="connsiteY0" fmla="*/ 0 h 0"/>
              <a:gd name="connsiteX1" fmla="*/ 1228725 w 1228725"/>
              <a:gd name="connsiteY1" fmla="*/ 0 h 0"/>
            </a:gdLst>
            <a:ahLst/>
            <a:cxnLst>
              <a:cxn ang="0">
                <a:pos x="connsiteX0" y="connsiteY0"/>
              </a:cxn>
              <a:cxn ang="0">
                <a:pos x="connsiteX1" y="connsiteY1"/>
              </a:cxn>
            </a:cxnLst>
            <a:rect l="l" t="t" r="r" b="b"/>
            <a:pathLst>
              <a:path w="1228725">
                <a:moveTo>
                  <a:pt x="0" y="0"/>
                </a:moveTo>
                <a:lnTo>
                  <a:pt x="1228725" y="0"/>
                </a:lnTo>
              </a:path>
            </a:pathLst>
          </a:custGeom>
          <a:noFill/>
          <a:ln w="9525">
            <a:solidFill>
              <a:schemeClr val="tx1"/>
            </a:solidFill>
            <a:headEnd type="oval" w="sm" len="sm"/>
            <a:tailEnd type="oval" w="sm" len="sm"/>
          </a:ln>
        </p:spPr>
        <p:style>
          <a:lnRef idx="2">
            <a:schemeClr val="accent1">
              <a:shade val="50000"/>
            </a:schemeClr>
          </a:lnRef>
          <a:fillRef idx="1">
            <a:schemeClr val="accent1"/>
          </a:fillRef>
          <a:effectRef idx="0">
            <a:schemeClr val="accent1"/>
          </a:effectRef>
          <a:fontRef idx="minor">
            <a:schemeClr val="lt1"/>
          </a:fontRef>
        </p:style>
        <p:txBody>
          <a:bodyPr lIns="65306" tIns="32653" rIns="65306" bIns="32653"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endParaRPr>
          </a:p>
        </p:txBody>
      </p:sp>
      <p:sp>
        <p:nvSpPr>
          <p:cNvPr id="815" name="テキスト ボックス 27"/>
          <p:cNvSpPr txBox="1">
            <a:spLocks noChangeArrowheads="1"/>
          </p:cNvSpPr>
          <p:nvPr/>
        </p:nvSpPr>
        <p:spPr bwMode="auto">
          <a:xfrm>
            <a:off x="8601568" y="2378398"/>
            <a:ext cx="359649" cy="158277"/>
          </a:xfrm>
          <a:prstGeom prst="rect">
            <a:avLst/>
          </a:prstGeom>
          <a:noFill/>
          <a:ln w="9525">
            <a:noFill/>
            <a:miter lim="800000"/>
            <a:headEnd/>
            <a:tailEnd/>
          </a:ln>
        </p:spPr>
        <p:txBody>
          <a:bodyPr lIns="65306" tIns="32653" rIns="65306" bIns="32653">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600" b="0" i="0" u="none" strike="noStrike" kern="1200" cap="none" spc="0" normalizeH="0" baseline="0" noProof="0" dirty="0">
                <a:ln>
                  <a:noFill/>
                </a:ln>
                <a:solidFill>
                  <a:srgbClr val="000000"/>
                </a:solidFill>
                <a:effectLst/>
                <a:uLnTx/>
                <a:uFillTx/>
                <a:latin typeface="HG丸ｺﾞｼｯｸM-PRO" pitchFamily="50" charset="-128"/>
                <a:ea typeface="HG丸ｺﾞｼｯｸM-PRO" pitchFamily="50" charset="-128"/>
                <a:cs typeface="+mn-cs"/>
              </a:rPr>
              <a:t>4m</a:t>
            </a:r>
            <a:endParaRPr kumimoji="1" lang="ja-JP" altLang="en-US" sz="600" b="0" i="0" u="none" strike="noStrike" kern="1200" cap="none" spc="0" normalizeH="0" baseline="0" noProof="0" dirty="0">
              <a:ln>
                <a:noFill/>
              </a:ln>
              <a:solidFill>
                <a:srgbClr val="000000"/>
              </a:solidFill>
              <a:effectLst/>
              <a:uLnTx/>
              <a:uFillTx/>
              <a:latin typeface="HG丸ｺﾞｼｯｸM-PRO" pitchFamily="50" charset="-128"/>
              <a:ea typeface="HG丸ｺﾞｼｯｸM-PRO" pitchFamily="50" charset="-128"/>
              <a:cs typeface="+mn-cs"/>
            </a:endParaRPr>
          </a:p>
        </p:txBody>
      </p:sp>
      <p:sp>
        <p:nvSpPr>
          <p:cNvPr id="816" name="フリーフォーム 815"/>
          <p:cNvSpPr/>
          <p:nvPr/>
        </p:nvSpPr>
        <p:spPr bwMode="auto">
          <a:xfrm flipV="1">
            <a:off x="7851108" y="2439917"/>
            <a:ext cx="85166" cy="29741"/>
          </a:xfrm>
          <a:custGeom>
            <a:avLst/>
            <a:gdLst>
              <a:gd name="connsiteX0" fmla="*/ 0 w 1228725"/>
              <a:gd name="connsiteY0" fmla="*/ 0 h 0"/>
              <a:gd name="connsiteX1" fmla="*/ 1228725 w 1228725"/>
              <a:gd name="connsiteY1" fmla="*/ 0 h 0"/>
            </a:gdLst>
            <a:ahLst/>
            <a:cxnLst>
              <a:cxn ang="0">
                <a:pos x="connsiteX0" y="connsiteY0"/>
              </a:cxn>
              <a:cxn ang="0">
                <a:pos x="connsiteX1" y="connsiteY1"/>
              </a:cxn>
            </a:cxnLst>
            <a:rect l="l" t="t" r="r" b="b"/>
            <a:pathLst>
              <a:path w="1228725">
                <a:moveTo>
                  <a:pt x="0" y="0"/>
                </a:moveTo>
                <a:lnTo>
                  <a:pt x="1228725" y="0"/>
                </a:lnTo>
              </a:path>
            </a:pathLst>
          </a:custGeom>
          <a:noFill/>
          <a:ln w="9525">
            <a:solidFill>
              <a:schemeClr val="tx1"/>
            </a:solidFill>
            <a:headEnd type="oval" w="sm" len="sm"/>
            <a:tailEnd type="oval" w="sm" len="sm"/>
          </a:ln>
        </p:spPr>
        <p:style>
          <a:lnRef idx="2">
            <a:schemeClr val="accent1">
              <a:shade val="50000"/>
            </a:schemeClr>
          </a:lnRef>
          <a:fillRef idx="1">
            <a:schemeClr val="accent1"/>
          </a:fillRef>
          <a:effectRef idx="0">
            <a:schemeClr val="accent1"/>
          </a:effectRef>
          <a:fontRef idx="minor">
            <a:schemeClr val="lt1"/>
          </a:fontRef>
        </p:style>
        <p:txBody>
          <a:bodyPr lIns="65306" tIns="32653" rIns="65306" bIns="32653"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endParaRPr>
          </a:p>
        </p:txBody>
      </p:sp>
      <p:sp>
        <p:nvSpPr>
          <p:cNvPr id="817" name="テキスト ボックス 27"/>
          <p:cNvSpPr txBox="1">
            <a:spLocks noChangeArrowheads="1"/>
          </p:cNvSpPr>
          <p:nvPr/>
        </p:nvSpPr>
        <p:spPr bwMode="auto">
          <a:xfrm>
            <a:off x="7840665" y="2378398"/>
            <a:ext cx="377534" cy="158277"/>
          </a:xfrm>
          <a:prstGeom prst="rect">
            <a:avLst/>
          </a:prstGeom>
          <a:noFill/>
          <a:ln w="9525">
            <a:noFill/>
            <a:miter lim="800000"/>
            <a:headEnd/>
            <a:tailEnd/>
          </a:ln>
        </p:spPr>
        <p:txBody>
          <a:bodyPr lIns="65306" tIns="32653" rIns="65306" bIns="32653">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600" b="0" i="0" u="none" strike="noStrike" kern="1200" cap="none" spc="0" normalizeH="0" baseline="0" noProof="0" dirty="0">
                <a:ln>
                  <a:noFill/>
                </a:ln>
                <a:solidFill>
                  <a:srgbClr val="000000"/>
                </a:solidFill>
                <a:effectLst/>
                <a:uLnTx/>
                <a:uFillTx/>
                <a:latin typeface="HG丸ｺﾞｼｯｸM-PRO" pitchFamily="50" charset="-128"/>
                <a:ea typeface="HG丸ｺﾞｼｯｸM-PRO" pitchFamily="50" charset="-128"/>
                <a:cs typeface="+mn-cs"/>
              </a:rPr>
              <a:t>4m</a:t>
            </a:r>
            <a:endParaRPr kumimoji="1" lang="ja-JP" altLang="en-US" sz="600" b="0" i="0" u="none" strike="noStrike" kern="1200" cap="none" spc="0" normalizeH="0" baseline="0" noProof="0" dirty="0">
              <a:ln>
                <a:noFill/>
              </a:ln>
              <a:solidFill>
                <a:srgbClr val="000000"/>
              </a:solidFill>
              <a:effectLst/>
              <a:uLnTx/>
              <a:uFillTx/>
              <a:latin typeface="HG丸ｺﾞｼｯｸM-PRO" pitchFamily="50" charset="-128"/>
              <a:ea typeface="HG丸ｺﾞｼｯｸM-PRO" pitchFamily="50" charset="-128"/>
              <a:cs typeface="+mn-cs"/>
            </a:endParaRPr>
          </a:p>
        </p:txBody>
      </p:sp>
      <p:sp>
        <p:nvSpPr>
          <p:cNvPr id="818" name="フリーフォーム 817"/>
          <p:cNvSpPr/>
          <p:nvPr/>
        </p:nvSpPr>
        <p:spPr bwMode="auto">
          <a:xfrm flipV="1">
            <a:off x="7757831" y="1984345"/>
            <a:ext cx="89221" cy="33796"/>
          </a:xfrm>
          <a:custGeom>
            <a:avLst/>
            <a:gdLst>
              <a:gd name="connsiteX0" fmla="*/ 0 w 1571625"/>
              <a:gd name="connsiteY0" fmla="*/ 0 h 0"/>
              <a:gd name="connsiteX1" fmla="*/ 1571625 w 1571625"/>
              <a:gd name="connsiteY1" fmla="*/ 0 h 0"/>
            </a:gdLst>
            <a:ahLst/>
            <a:cxnLst>
              <a:cxn ang="0">
                <a:pos x="connsiteX0" y="connsiteY0"/>
              </a:cxn>
              <a:cxn ang="0">
                <a:pos x="connsiteX1" y="connsiteY1"/>
              </a:cxn>
            </a:cxnLst>
            <a:rect l="l" t="t" r="r" b="b"/>
            <a:pathLst>
              <a:path w="1571625">
                <a:moveTo>
                  <a:pt x="0" y="0"/>
                </a:moveTo>
                <a:lnTo>
                  <a:pt x="1571625" y="0"/>
                </a:lnTo>
              </a:path>
            </a:pathLst>
          </a:custGeom>
          <a:noFill/>
          <a:ln w="9525">
            <a:solidFill>
              <a:schemeClr val="tx1"/>
            </a:solidFill>
            <a:headEnd type="oval" w="sm" len="sm"/>
            <a:tailEnd type="oval" w="sm" len="sm"/>
          </a:ln>
        </p:spPr>
        <p:style>
          <a:lnRef idx="2">
            <a:schemeClr val="accent1">
              <a:shade val="50000"/>
            </a:schemeClr>
          </a:lnRef>
          <a:fillRef idx="1">
            <a:schemeClr val="accent1"/>
          </a:fillRef>
          <a:effectRef idx="0">
            <a:schemeClr val="accent1"/>
          </a:effectRef>
          <a:fontRef idx="minor">
            <a:schemeClr val="lt1"/>
          </a:fontRef>
        </p:style>
        <p:txBody>
          <a:bodyPr lIns="65306" tIns="32653" rIns="65306" bIns="32653"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endParaRPr>
          </a:p>
        </p:txBody>
      </p:sp>
      <p:grpSp>
        <p:nvGrpSpPr>
          <p:cNvPr id="6" name="グループ化 741"/>
          <p:cNvGrpSpPr>
            <a:grpSpLocks noChangeAspect="1"/>
          </p:cNvGrpSpPr>
          <p:nvPr/>
        </p:nvGrpSpPr>
        <p:grpSpPr bwMode="auto">
          <a:xfrm>
            <a:off x="7978187" y="2957183"/>
            <a:ext cx="13930" cy="38049"/>
            <a:chOff x="9491663" y="3466966"/>
            <a:chExt cx="1009650" cy="2755900"/>
          </a:xfrm>
        </p:grpSpPr>
        <p:sp>
          <p:nvSpPr>
            <p:cNvPr id="820" name="Freeform 79"/>
            <p:cNvSpPr>
              <a:spLocks/>
            </p:cNvSpPr>
            <p:nvPr/>
          </p:nvSpPr>
          <p:spPr bwMode="auto">
            <a:xfrm>
              <a:off x="10221913" y="4962391"/>
              <a:ext cx="146050" cy="244475"/>
            </a:xfrm>
            <a:custGeom>
              <a:avLst/>
              <a:gdLst>
                <a:gd name="T0" fmla="*/ 2147483647 w 92"/>
                <a:gd name="T1" fmla="*/ 2147483647 h 154"/>
                <a:gd name="T2" fmla="*/ 2147483647 w 92"/>
                <a:gd name="T3" fmla="*/ 2147483647 h 154"/>
                <a:gd name="T4" fmla="*/ 2147483647 w 92"/>
                <a:gd name="T5" fmla="*/ 2147483647 h 154"/>
                <a:gd name="T6" fmla="*/ 2147483647 w 92"/>
                <a:gd name="T7" fmla="*/ 2147483647 h 154"/>
                <a:gd name="T8" fmla="*/ 2147483647 w 92"/>
                <a:gd name="T9" fmla="*/ 2147483647 h 154"/>
                <a:gd name="T10" fmla="*/ 2147483647 w 92"/>
                <a:gd name="T11" fmla="*/ 2147483647 h 154"/>
                <a:gd name="T12" fmla="*/ 2147483647 w 92"/>
                <a:gd name="T13" fmla="*/ 2147483647 h 154"/>
                <a:gd name="T14" fmla="*/ 2147483647 w 92"/>
                <a:gd name="T15" fmla="*/ 2147483647 h 154"/>
                <a:gd name="T16" fmla="*/ 2147483647 w 92"/>
                <a:gd name="T17" fmla="*/ 0 h 154"/>
                <a:gd name="T18" fmla="*/ 2147483647 w 92"/>
                <a:gd name="T19" fmla="*/ 2147483647 h 154"/>
                <a:gd name="T20" fmla="*/ 2147483647 w 92"/>
                <a:gd name="T21" fmla="*/ 2147483647 h 154"/>
                <a:gd name="T22" fmla="*/ 2147483647 w 92"/>
                <a:gd name="T23" fmla="*/ 2147483647 h 154"/>
                <a:gd name="T24" fmla="*/ 2147483647 w 92"/>
                <a:gd name="T25" fmla="*/ 2147483647 h 154"/>
                <a:gd name="T26" fmla="*/ 0 w 92"/>
                <a:gd name="T27" fmla="*/ 2147483647 h 154"/>
                <a:gd name="T28" fmla="*/ 2147483647 w 92"/>
                <a:gd name="T29" fmla="*/ 2147483647 h 154"/>
                <a:gd name="T30" fmla="*/ 2147483647 w 92"/>
                <a:gd name="T31" fmla="*/ 2147483647 h 154"/>
                <a:gd name="T32" fmla="*/ 2147483647 w 92"/>
                <a:gd name="T33" fmla="*/ 2147483647 h 154"/>
                <a:gd name="T34" fmla="*/ 2147483647 w 92"/>
                <a:gd name="T35" fmla="*/ 2147483647 h 154"/>
                <a:gd name="T36" fmla="*/ 2147483647 w 92"/>
                <a:gd name="T37" fmla="*/ 2147483647 h 154"/>
                <a:gd name="T38" fmla="*/ 2147483647 w 92"/>
                <a:gd name="T39" fmla="*/ 2147483647 h 154"/>
                <a:gd name="T40" fmla="*/ 2147483647 w 92"/>
                <a:gd name="T41" fmla="*/ 2147483647 h 154"/>
                <a:gd name="T42" fmla="*/ 2147483647 w 92"/>
                <a:gd name="T43" fmla="*/ 2147483647 h 15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92"/>
                <a:gd name="T67" fmla="*/ 0 h 154"/>
                <a:gd name="T68" fmla="*/ 92 w 92"/>
                <a:gd name="T69" fmla="*/ 154 h 15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92" h="154">
                  <a:moveTo>
                    <a:pt x="72" y="130"/>
                  </a:moveTo>
                  <a:lnTo>
                    <a:pt x="72" y="104"/>
                  </a:lnTo>
                  <a:lnTo>
                    <a:pt x="86" y="104"/>
                  </a:lnTo>
                  <a:lnTo>
                    <a:pt x="86" y="86"/>
                  </a:lnTo>
                  <a:lnTo>
                    <a:pt x="72" y="60"/>
                  </a:lnTo>
                  <a:lnTo>
                    <a:pt x="72" y="44"/>
                  </a:lnTo>
                  <a:lnTo>
                    <a:pt x="66" y="18"/>
                  </a:lnTo>
                  <a:lnTo>
                    <a:pt x="52" y="18"/>
                  </a:lnTo>
                  <a:lnTo>
                    <a:pt x="40" y="0"/>
                  </a:lnTo>
                  <a:lnTo>
                    <a:pt x="46" y="18"/>
                  </a:lnTo>
                  <a:lnTo>
                    <a:pt x="52" y="60"/>
                  </a:lnTo>
                  <a:lnTo>
                    <a:pt x="40" y="52"/>
                  </a:lnTo>
                  <a:lnTo>
                    <a:pt x="20" y="36"/>
                  </a:lnTo>
                  <a:lnTo>
                    <a:pt x="0" y="36"/>
                  </a:lnTo>
                  <a:lnTo>
                    <a:pt x="14" y="52"/>
                  </a:lnTo>
                  <a:lnTo>
                    <a:pt x="26" y="70"/>
                  </a:lnTo>
                  <a:lnTo>
                    <a:pt x="52" y="104"/>
                  </a:lnTo>
                  <a:lnTo>
                    <a:pt x="66" y="138"/>
                  </a:lnTo>
                  <a:lnTo>
                    <a:pt x="80" y="138"/>
                  </a:lnTo>
                  <a:lnTo>
                    <a:pt x="92" y="154"/>
                  </a:lnTo>
                  <a:lnTo>
                    <a:pt x="92" y="146"/>
                  </a:lnTo>
                  <a:lnTo>
                    <a:pt x="72" y="130"/>
                  </a:lnTo>
                  <a:close/>
                </a:path>
              </a:pathLst>
            </a:custGeom>
            <a:solidFill>
              <a:srgbClr val="A1C6E7"/>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821" name="Freeform 84"/>
            <p:cNvSpPr>
              <a:spLocks/>
            </p:cNvSpPr>
            <p:nvPr/>
          </p:nvSpPr>
          <p:spPr bwMode="auto">
            <a:xfrm>
              <a:off x="10482263" y="5140191"/>
              <a:ext cx="19050" cy="41275"/>
            </a:xfrm>
            <a:custGeom>
              <a:avLst/>
              <a:gdLst>
                <a:gd name="T0" fmla="*/ 2147483647 w 12"/>
                <a:gd name="T1" fmla="*/ 2147483647 h 26"/>
                <a:gd name="T2" fmla="*/ 2147483647 w 12"/>
                <a:gd name="T3" fmla="*/ 2147483647 h 26"/>
                <a:gd name="T4" fmla="*/ 2147483647 w 12"/>
                <a:gd name="T5" fmla="*/ 0 h 26"/>
                <a:gd name="T6" fmla="*/ 0 w 12"/>
                <a:gd name="T7" fmla="*/ 2147483647 h 26"/>
                <a:gd name="T8" fmla="*/ 2147483647 w 12"/>
                <a:gd name="T9" fmla="*/ 2147483647 h 26"/>
                <a:gd name="T10" fmla="*/ 0 60000 65536"/>
                <a:gd name="T11" fmla="*/ 0 60000 65536"/>
                <a:gd name="T12" fmla="*/ 0 60000 65536"/>
                <a:gd name="T13" fmla="*/ 0 60000 65536"/>
                <a:gd name="T14" fmla="*/ 0 60000 65536"/>
                <a:gd name="T15" fmla="*/ 0 w 12"/>
                <a:gd name="T16" fmla="*/ 0 h 26"/>
                <a:gd name="T17" fmla="*/ 12 w 12"/>
                <a:gd name="T18" fmla="*/ 26 h 26"/>
              </a:gdLst>
              <a:ahLst/>
              <a:cxnLst>
                <a:cxn ang="T10">
                  <a:pos x="T0" y="T1"/>
                </a:cxn>
                <a:cxn ang="T11">
                  <a:pos x="T2" y="T3"/>
                </a:cxn>
                <a:cxn ang="T12">
                  <a:pos x="T4" y="T5"/>
                </a:cxn>
                <a:cxn ang="T13">
                  <a:pos x="T6" y="T7"/>
                </a:cxn>
                <a:cxn ang="T14">
                  <a:pos x="T8" y="T9"/>
                </a:cxn>
              </a:cxnLst>
              <a:rect l="T15" t="T16" r="T17" b="T18"/>
              <a:pathLst>
                <a:path w="12" h="26">
                  <a:moveTo>
                    <a:pt x="6" y="26"/>
                  </a:moveTo>
                  <a:lnTo>
                    <a:pt x="6" y="18"/>
                  </a:lnTo>
                  <a:lnTo>
                    <a:pt x="12" y="0"/>
                  </a:lnTo>
                  <a:lnTo>
                    <a:pt x="0" y="18"/>
                  </a:lnTo>
                  <a:lnTo>
                    <a:pt x="6" y="26"/>
                  </a:lnTo>
                  <a:close/>
                </a:path>
              </a:pathLst>
            </a:custGeom>
            <a:solidFill>
              <a:srgbClr val="A1C6E7"/>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822" name="Freeform 96"/>
            <p:cNvSpPr>
              <a:spLocks/>
            </p:cNvSpPr>
            <p:nvPr/>
          </p:nvSpPr>
          <p:spPr bwMode="auto">
            <a:xfrm>
              <a:off x="9602788" y="5330691"/>
              <a:ext cx="9525" cy="3175"/>
            </a:xfrm>
            <a:custGeom>
              <a:avLst/>
              <a:gdLst>
                <a:gd name="T0" fmla="*/ 0 w 6"/>
                <a:gd name="T1" fmla="*/ 0 h 2"/>
                <a:gd name="T2" fmla="*/ 0 w 6"/>
                <a:gd name="T3" fmla="*/ 2147483647 h 2"/>
                <a:gd name="T4" fmla="*/ 2147483647 w 6"/>
                <a:gd name="T5" fmla="*/ 0 h 2"/>
                <a:gd name="T6" fmla="*/ 0 w 6"/>
                <a:gd name="T7" fmla="*/ 0 h 2"/>
                <a:gd name="T8" fmla="*/ 0 60000 65536"/>
                <a:gd name="T9" fmla="*/ 0 60000 65536"/>
                <a:gd name="T10" fmla="*/ 0 60000 65536"/>
                <a:gd name="T11" fmla="*/ 0 60000 65536"/>
                <a:gd name="T12" fmla="*/ 0 w 6"/>
                <a:gd name="T13" fmla="*/ 0 h 2"/>
                <a:gd name="T14" fmla="*/ 6 w 6"/>
                <a:gd name="T15" fmla="*/ 2 h 2"/>
              </a:gdLst>
              <a:ahLst/>
              <a:cxnLst>
                <a:cxn ang="T8">
                  <a:pos x="T0" y="T1"/>
                </a:cxn>
                <a:cxn ang="T9">
                  <a:pos x="T2" y="T3"/>
                </a:cxn>
                <a:cxn ang="T10">
                  <a:pos x="T4" y="T5"/>
                </a:cxn>
                <a:cxn ang="T11">
                  <a:pos x="T6" y="T7"/>
                </a:cxn>
              </a:cxnLst>
              <a:rect l="T12" t="T13" r="T14" b="T15"/>
              <a:pathLst>
                <a:path w="6" h="2">
                  <a:moveTo>
                    <a:pt x="0" y="0"/>
                  </a:moveTo>
                  <a:lnTo>
                    <a:pt x="0" y="2"/>
                  </a:lnTo>
                  <a:lnTo>
                    <a:pt x="6" y="0"/>
                  </a:lnTo>
                  <a:lnTo>
                    <a:pt x="0" y="0"/>
                  </a:lnTo>
                  <a:close/>
                </a:path>
              </a:pathLst>
            </a:custGeom>
            <a:solidFill>
              <a:srgbClr val="A1C6E7"/>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823" name="Line 105"/>
            <p:cNvSpPr>
              <a:spLocks noChangeShapeType="1"/>
            </p:cNvSpPr>
            <p:nvPr/>
          </p:nvSpPr>
          <p:spPr bwMode="auto">
            <a:xfrm>
              <a:off x="10161588" y="3841616"/>
              <a:ext cx="0" cy="0"/>
            </a:xfrm>
            <a:prstGeom prst="line">
              <a:avLst/>
            </a:prstGeom>
            <a:no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824" name="Line 106"/>
            <p:cNvSpPr>
              <a:spLocks noChangeShapeType="1"/>
            </p:cNvSpPr>
            <p:nvPr/>
          </p:nvSpPr>
          <p:spPr bwMode="auto">
            <a:xfrm>
              <a:off x="10161588" y="3841616"/>
              <a:ext cx="0" cy="0"/>
            </a:xfrm>
            <a:prstGeom prst="line">
              <a:avLst/>
            </a:prstGeom>
            <a:no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825" name="Freeform 122"/>
            <p:cNvSpPr>
              <a:spLocks/>
            </p:cNvSpPr>
            <p:nvPr/>
          </p:nvSpPr>
          <p:spPr bwMode="auto">
            <a:xfrm>
              <a:off x="9491663" y="3816216"/>
              <a:ext cx="996950" cy="2406650"/>
            </a:xfrm>
            <a:custGeom>
              <a:avLst/>
              <a:gdLst>
                <a:gd name="T0" fmla="*/ 2147483647 w 628"/>
                <a:gd name="T1" fmla="*/ 2147483647 h 1516"/>
                <a:gd name="T2" fmla="*/ 2147483647 w 628"/>
                <a:gd name="T3" fmla="*/ 2147483647 h 1516"/>
                <a:gd name="T4" fmla="*/ 2147483647 w 628"/>
                <a:gd name="T5" fmla="*/ 2147483647 h 1516"/>
                <a:gd name="T6" fmla="*/ 2147483647 w 628"/>
                <a:gd name="T7" fmla="*/ 2147483647 h 1516"/>
                <a:gd name="T8" fmla="*/ 2147483647 w 628"/>
                <a:gd name="T9" fmla="*/ 2147483647 h 1516"/>
                <a:gd name="T10" fmla="*/ 2147483647 w 628"/>
                <a:gd name="T11" fmla="*/ 2147483647 h 1516"/>
                <a:gd name="T12" fmla="*/ 2147483647 w 628"/>
                <a:gd name="T13" fmla="*/ 2147483647 h 1516"/>
                <a:gd name="T14" fmla="*/ 2147483647 w 628"/>
                <a:gd name="T15" fmla="*/ 2147483647 h 1516"/>
                <a:gd name="T16" fmla="*/ 2147483647 w 628"/>
                <a:gd name="T17" fmla="*/ 2147483647 h 1516"/>
                <a:gd name="T18" fmla="*/ 2147483647 w 628"/>
                <a:gd name="T19" fmla="*/ 2147483647 h 1516"/>
                <a:gd name="T20" fmla="*/ 2147483647 w 628"/>
                <a:gd name="T21" fmla="*/ 2147483647 h 1516"/>
                <a:gd name="T22" fmla="*/ 2147483647 w 628"/>
                <a:gd name="T23" fmla="*/ 2147483647 h 1516"/>
                <a:gd name="T24" fmla="*/ 2147483647 w 628"/>
                <a:gd name="T25" fmla="*/ 2147483647 h 1516"/>
                <a:gd name="T26" fmla="*/ 2147483647 w 628"/>
                <a:gd name="T27" fmla="*/ 2147483647 h 1516"/>
                <a:gd name="T28" fmla="*/ 2147483647 w 628"/>
                <a:gd name="T29" fmla="*/ 2147483647 h 1516"/>
                <a:gd name="T30" fmla="*/ 2147483647 w 628"/>
                <a:gd name="T31" fmla="*/ 2147483647 h 1516"/>
                <a:gd name="T32" fmla="*/ 2147483647 w 628"/>
                <a:gd name="T33" fmla="*/ 2147483647 h 1516"/>
                <a:gd name="T34" fmla="*/ 2147483647 w 628"/>
                <a:gd name="T35" fmla="*/ 2147483647 h 1516"/>
                <a:gd name="T36" fmla="*/ 2147483647 w 628"/>
                <a:gd name="T37" fmla="*/ 2147483647 h 1516"/>
                <a:gd name="T38" fmla="*/ 2147483647 w 628"/>
                <a:gd name="T39" fmla="*/ 2147483647 h 1516"/>
                <a:gd name="T40" fmla="*/ 2147483647 w 628"/>
                <a:gd name="T41" fmla="*/ 2147483647 h 1516"/>
                <a:gd name="T42" fmla="*/ 2147483647 w 628"/>
                <a:gd name="T43" fmla="*/ 2147483647 h 1516"/>
                <a:gd name="T44" fmla="*/ 2147483647 w 628"/>
                <a:gd name="T45" fmla="*/ 2147483647 h 1516"/>
                <a:gd name="T46" fmla="*/ 2147483647 w 628"/>
                <a:gd name="T47" fmla="*/ 2147483647 h 1516"/>
                <a:gd name="T48" fmla="*/ 2147483647 w 628"/>
                <a:gd name="T49" fmla="*/ 2147483647 h 1516"/>
                <a:gd name="T50" fmla="*/ 2147483647 w 628"/>
                <a:gd name="T51" fmla="*/ 2147483647 h 1516"/>
                <a:gd name="T52" fmla="*/ 2147483647 w 628"/>
                <a:gd name="T53" fmla="*/ 2147483647 h 1516"/>
                <a:gd name="T54" fmla="*/ 2147483647 w 628"/>
                <a:gd name="T55" fmla="*/ 2147483647 h 1516"/>
                <a:gd name="T56" fmla="*/ 2147483647 w 628"/>
                <a:gd name="T57" fmla="*/ 2147483647 h 1516"/>
                <a:gd name="T58" fmla="*/ 2147483647 w 628"/>
                <a:gd name="T59" fmla="*/ 2147483647 h 1516"/>
                <a:gd name="T60" fmla="*/ 2147483647 w 628"/>
                <a:gd name="T61" fmla="*/ 2147483647 h 1516"/>
                <a:gd name="T62" fmla="*/ 2147483647 w 628"/>
                <a:gd name="T63" fmla="*/ 2147483647 h 1516"/>
                <a:gd name="T64" fmla="*/ 2147483647 w 628"/>
                <a:gd name="T65" fmla="*/ 2147483647 h 1516"/>
                <a:gd name="T66" fmla="*/ 2147483647 w 628"/>
                <a:gd name="T67" fmla="*/ 2147483647 h 1516"/>
                <a:gd name="T68" fmla="*/ 2147483647 w 628"/>
                <a:gd name="T69" fmla="*/ 2147483647 h 1516"/>
                <a:gd name="T70" fmla="*/ 2147483647 w 628"/>
                <a:gd name="T71" fmla="*/ 2147483647 h 1516"/>
                <a:gd name="T72" fmla="*/ 2147483647 w 628"/>
                <a:gd name="T73" fmla="*/ 2147483647 h 1516"/>
                <a:gd name="T74" fmla="*/ 2147483647 w 628"/>
                <a:gd name="T75" fmla="*/ 2147483647 h 1516"/>
                <a:gd name="T76" fmla="*/ 2147483647 w 628"/>
                <a:gd name="T77" fmla="*/ 2147483647 h 1516"/>
                <a:gd name="T78" fmla="*/ 2147483647 w 628"/>
                <a:gd name="T79" fmla="*/ 2147483647 h 1516"/>
                <a:gd name="T80" fmla="*/ 2147483647 w 628"/>
                <a:gd name="T81" fmla="*/ 2147483647 h 1516"/>
                <a:gd name="T82" fmla="*/ 2147483647 w 628"/>
                <a:gd name="T83" fmla="*/ 2147483647 h 1516"/>
                <a:gd name="T84" fmla="*/ 2147483647 w 628"/>
                <a:gd name="T85" fmla="*/ 2147483647 h 1516"/>
                <a:gd name="T86" fmla="*/ 2147483647 w 628"/>
                <a:gd name="T87" fmla="*/ 2147483647 h 1516"/>
                <a:gd name="T88" fmla="*/ 2147483647 w 628"/>
                <a:gd name="T89" fmla="*/ 2147483647 h 1516"/>
                <a:gd name="T90" fmla="*/ 2147483647 w 628"/>
                <a:gd name="T91" fmla="*/ 2147483647 h 1516"/>
                <a:gd name="T92" fmla="*/ 2147483647 w 628"/>
                <a:gd name="T93" fmla="*/ 2147483647 h 1516"/>
                <a:gd name="T94" fmla="*/ 2147483647 w 628"/>
                <a:gd name="T95" fmla="*/ 2147483647 h 1516"/>
                <a:gd name="T96" fmla="*/ 2147483647 w 628"/>
                <a:gd name="T97" fmla="*/ 2147483647 h 1516"/>
                <a:gd name="T98" fmla="*/ 2147483647 w 628"/>
                <a:gd name="T99" fmla="*/ 2147483647 h 1516"/>
                <a:gd name="T100" fmla="*/ 2147483647 w 628"/>
                <a:gd name="T101" fmla="*/ 2147483647 h 1516"/>
                <a:gd name="T102" fmla="*/ 2147483647 w 628"/>
                <a:gd name="T103" fmla="*/ 2147483647 h 1516"/>
                <a:gd name="T104" fmla="*/ 2147483647 w 628"/>
                <a:gd name="T105" fmla="*/ 2147483647 h 1516"/>
                <a:gd name="T106" fmla="*/ 2147483647 w 628"/>
                <a:gd name="T107" fmla="*/ 2147483647 h 1516"/>
                <a:gd name="T108" fmla="*/ 2147483647 w 628"/>
                <a:gd name="T109" fmla="*/ 2147483647 h 1516"/>
                <a:gd name="T110" fmla="*/ 2147483647 w 628"/>
                <a:gd name="T111" fmla="*/ 2147483647 h 1516"/>
                <a:gd name="T112" fmla="*/ 2147483647 w 628"/>
                <a:gd name="T113" fmla="*/ 2147483647 h 1516"/>
                <a:gd name="T114" fmla="*/ 2147483647 w 628"/>
                <a:gd name="T115" fmla="*/ 2147483647 h 1516"/>
                <a:gd name="T116" fmla="*/ 2147483647 w 628"/>
                <a:gd name="T117" fmla="*/ 2147483647 h 1516"/>
                <a:gd name="T118" fmla="*/ 2147483647 w 628"/>
                <a:gd name="T119" fmla="*/ 2147483647 h 1516"/>
                <a:gd name="T120" fmla="*/ 2147483647 w 628"/>
                <a:gd name="T121" fmla="*/ 2147483647 h 1516"/>
                <a:gd name="T122" fmla="*/ 2147483647 w 628"/>
                <a:gd name="T123" fmla="*/ 2147483647 h 1516"/>
                <a:gd name="T124" fmla="*/ 2147483647 w 628"/>
                <a:gd name="T125" fmla="*/ 2147483647 h 151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628"/>
                <a:gd name="T190" fmla="*/ 0 h 1516"/>
                <a:gd name="T191" fmla="*/ 628 w 628"/>
                <a:gd name="T192" fmla="*/ 1516 h 151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628" h="1516">
                  <a:moveTo>
                    <a:pt x="264" y="22"/>
                  </a:moveTo>
                  <a:lnTo>
                    <a:pt x="264" y="22"/>
                  </a:lnTo>
                  <a:lnTo>
                    <a:pt x="244" y="28"/>
                  </a:lnTo>
                  <a:lnTo>
                    <a:pt x="234" y="32"/>
                  </a:lnTo>
                  <a:lnTo>
                    <a:pt x="226" y="36"/>
                  </a:lnTo>
                  <a:lnTo>
                    <a:pt x="214" y="44"/>
                  </a:lnTo>
                  <a:lnTo>
                    <a:pt x="194" y="52"/>
                  </a:lnTo>
                  <a:lnTo>
                    <a:pt x="146" y="72"/>
                  </a:lnTo>
                  <a:lnTo>
                    <a:pt x="98" y="92"/>
                  </a:lnTo>
                  <a:lnTo>
                    <a:pt x="78" y="102"/>
                  </a:lnTo>
                  <a:lnTo>
                    <a:pt x="66" y="110"/>
                  </a:lnTo>
                  <a:lnTo>
                    <a:pt x="60" y="116"/>
                  </a:lnTo>
                  <a:lnTo>
                    <a:pt x="56" y="124"/>
                  </a:lnTo>
                  <a:lnTo>
                    <a:pt x="52" y="134"/>
                  </a:lnTo>
                  <a:lnTo>
                    <a:pt x="50" y="144"/>
                  </a:lnTo>
                  <a:lnTo>
                    <a:pt x="48" y="168"/>
                  </a:lnTo>
                  <a:lnTo>
                    <a:pt x="44" y="194"/>
                  </a:lnTo>
                  <a:lnTo>
                    <a:pt x="32" y="330"/>
                  </a:lnTo>
                  <a:lnTo>
                    <a:pt x="24" y="394"/>
                  </a:lnTo>
                  <a:lnTo>
                    <a:pt x="18" y="446"/>
                  </a:lnTo>
                  <a:lnTo>
                    <a:pt x="14" y="502"/>
                  </a:lnTo>
                  <a:lnTo>
                    <a:pt x="6" y="620"/>
                  </a:lnTo>
                  <a:lnTo>
                    <a:pt x="0" y="690"/>
                  </a:lnTo>
                  <a:lnTo>
                    <a:pt x="2" y="694"/>
                  </a:lnTo>
                  <a:lnTo>
                    <a:pt x="2" y="698"/>
                  </a:lnTo>
                  <a:lnTo>
                    <a:pt x="8" y="704"/>
                  </a:lnTo>
                  <a:lnTo>
                    <a:pt x="14" y="708"/>
                  </a:lnTo>
                  <a:lnTo>
                    <a:pt x="16" y="710"/>
                  </a:lnTo>
                  <a:lnTo>
                    <a:pt x="14" y="732"/>
                  </a:lnTo>
                  <a:lnTo>
                    <a:pt x="12" y="762"/>
                  </a:lnTo>
                  <a:lnTo>
                    <a:pt x="14" y="792"/>
                  </a:lnTo>
                  <a:lnTo>
                    <a:pt x="16" y="806"/>
                  </a:lnTo>
                  <a:lnTo>
                    <a:pt x="18" y="812"/>
                  </a:lnTo>
                  <a:lnTo>
                    <a:pt x="20" y="816"/>
                  </a:lnTo>
                  <a:lnTo>
                    <a:pt x="26" y="822"/>
                  </a:lnTo>
                  <a:lnTo>
                    <a:pt x="28" y="826"/>
                  </a:lnTo>
                  <a:lnTo>
                    <a:pt x="30" y="824"/>
                  </a:lnTo>
                  <a:lnTo>
                    <a:pt x="32" y="822"/>
                  </a:lnTo>
                  <a:lnTo>
                    <a:pt x="30" y="802"/>
                  </a:lnTo>
                  <a:lnTo>
                    <a:pt x="34" y="810"/>
                  </a:lnTo>
                  <a:lnTo>
                    <a:pt x="46" y="820"/>
                  </a:lnTo>
                  <a:lnTo>
                    <a:pt x="58" y="832"/>
                  </a:lnTo>
                  <a:lnTo>
                    <a:pt x="66" y="838"/>
                  </a:lnTo>
                  <a:lnTo>
                    <a:pt x="72" y="838"/>
                  </a:lnTo>
                  <a:lnTo>
                    <a:pt x="74" y="834"/>
                  </a:lnTo>
                  <a:lnTo>
                    <a:pt x="74" y="830"/>
                  </a:lnTo>
                  <a:lnTo>
                    <a:pt x="80" y="830"/>
                  </a:lnTo>
                  <a:lnTo>
                    <a:pt x="86" y="830"/>
                  </a:lnTo>
                  <a:lnTo>
                    <a:pt x="88" y="828"/>
                  </a:lnTo>
                  <a:lnTo>
                    <a:pt x="90" y="826"/>
                  </a:lnTo>
                  <a:lnTo>
                    <a:pt x="88" y="822"/>
                  </a:lnTo>
                  <a:lnTo>
                    <a:pt x="78" y="812"/>
                  </a:lnTo>
                  <a:lnTo>
                    <a:pt x="70" y="804"/>
                  </a:lnTo>
                  <a:lnTo>
                    <a:pt x="62" y="794"/>
                  </a:lnTo>
                  <a:lnTo>
                    <a:pt x="56" y="784"/>
                  </a:lnTo>
                  <a:lnTo>
                    <a:pt x="54" y="774"/>
                  </a:lnTo>
                  <a:lnTo>
                    <a:pt x="54" y="766"/>
                  </a:lnTo>
                  <a:lnTo>
                    <a:pt x="56" y="760"/>
                  </a:lnTo>
                  <a:lnTo>
                    <a:pt x="58" y="758"/>
                  </a:lnTo>
                  <a:lnTo>
                    <a:pt x="62" y="758"/>
                  </a:lnTo>
                  <a:lnTo>
                    <a:pt x="66" y="760"/>
                  </a:lnTo>
                  <a:lnTo>
                    <a:pt x="68" y="768"/>
                  </a:lnTo>
                  <a:lnTo>
                    <a:pt x="70" y="786"/>
                  </a:lnTo>
                  <a:lnTo>
                    <a:pt x="70" y="790"/>
                  </a:lnTo>
                  <a:lnTo>
                    <a:pt x="72" y="794"/>
                  </a:lnTo>
                  <a:lnTo>
                    <a:pt x="78" y="798"/>
                  </a:lnTo>
                  <a:lnTo>
                    <a:pt x="84" y="798"/>
                  </a:lnTo>
                  <a:lnTo>
                    <a:pt x="88" y="798"/>
                  </a:lnTo>
                  <a:lnTo>
                    <a:pt x="86" y="744"/>
                  </a:lnTo>
                  <a:lnTo>
                    <a:pt x="84" y="720"/>
                  </a:lnTo>
                  <a:lnTo>
                    <a:pt x="84" y="708"/>
                  </a:lnTo>
                  <a:lnTo>
                    <a:pt x="84" y="672"/>
                  </a:lnTo>
                  <a:lnTo>
                    <a:pt x="82" y="650"/>
                  </a:lnTo>
                  <a:lnTo>
                    <a:pt x="82" y="646"/>
                  </a:lnTo>
                  <a:lnTo>
                    <a:pt x="80" y="654"/>
                  </a:lnTo>
                  <a:lnTo>
                    <a:pt x="78" y="674"/>
                  </a:lnTo>
                  <a:lnTo>
                    <a:pt x="80" y="682"/>
                  </a:lnTo>
                  <a:lnTo>
                    <a:pt x="82" y="692"/>
                  </a:lnTo>
                  <a:lnTo>
                    <a:pt x="90" y="730"/>
                  </a:lnTo>
                  <a:lnTo>
                    <a:pt x="96" y="770"/>
                  </a:lnTo>
                  <a:lnTo>
                    <a:pt x="106" y="844"/>
                  </a:lnTo>
                  <a:lnTo>
                    <a:pt x="112" y="924"/>
                  </a:lnTo>
                  <a:lnTo>
                    <a:pt x="116" y="984"/>
                  </a:lnTo>
                  <a:lnTo>
                    <a:pt x="118" y="1054"/>
                  </a:lnTo>
                  <a:lnTo>
                    <a:pt x="122" y="1156"/>
                  </a:lnTo>
                  <a:lnTo>
                    <a:pt x="128" y="1308"/>
                  </a:lnTo>
                  <a:lnTo>
                    <a:pt x="126" y="1320"/>
                  </a:lnTo>
                  <a:lnTo>
                    <a:pt x="124" y="1332"/>
                  </a:lnTo>
                  <a:lnTo>
                    <a:pt x="118" y="1362"/>
                  </a:lnTo>
                  <a:lnTo>
                    <a:pt x="116" y="1376"/>
                  </a:lnTo>
                  <a:lnTo>
                    <a:pt x="114" y="1390"/>
                  </a:lnTo>
                  <a:lnTo>
                    <a:pt x="114" y="1402"/>
                  </a:lnTo>
                  <a:lnTo>
                    <a:pt x="118" y="1410"/>
                  </a:lnTo>
                  <a:lnTo>
                    <a:pt x="124" y="1424"/>
                  </a:lnTo>
                  <a:lnTo>
                    <a:pt x="128" y="1432"/>
                  </a:lnTo>
                  <a:lnTo>
                    <a:pt x="126" y="1440"/>
                  </a:lnTo>
                  <a:lnTo>
                    <a:pt x="120" y="1446"/>
                  </a:lnTo>
                  <a:lnTo>
                    <a:pt x="108" y="1458"/>
                  </a:lnTo>
                  <a:lnTo>
                    <a:pt x="102" y="1468"/>
                  </a:lnTo>
                  <a:lnTo>
                    <a:pt x="100" y="1476"/>
                  </a:lnTo>
                  <a:lnTo>
                    <a:pt x="98" y="1486"/>
                  </a:lnTo>
                  <a:lnTo>
                    <a:pt x="100" y="1490"/>
                  </a:lnTo>
                  <a:lnTo>
                    <a:pt x="102" y="1496"/>
                  </a:lnTo>
                  <a:lnTo>
                    <a:pt x="106" y="1500"/>
                  </a:lnTo>
                  <a:lnTo>
                    <a:pt x="112" y="1502"/>
                  </a:lnTo>
                  <a:lnTo>
                    <a:pt x="120" y="1506"/>
                  </a:lnTo>
                  <a:lnTo>
                    <a:pt x="130" y="1508"/>
                  </a:lnTo>
                  <a:lnTo>
                    <a:pt x="148" y="1510"/>
                  </a:lnTo>
                  <a:lnTo>
                    <a:pt x="164" y="1508"/>
                  </a:lnTo>
                  <a:lnTo>
                    <a:pt x="178" y="1506"/>
                  </a:lnTo>
                  <a:lnTo>
                    <a:pt x="190" y="1502"/>
                  </a:lnTo>
                  <a:lnTo>
                    <a:pt x="198" y="1496"/>
                  </a:lnTo>
                  <a:lnTo>
                    <a:pt x="206" y="1490"/>
                  </a:lnTo>
                  <a:lnTo>
                    <a:pt x="216" y="1478"/>
                  </a:lnTo>
                  <a:lnTo>
                    <a:pt x="220" y="1474"/>
                  </a:lnTo>
                  <a:lnTo>
                    <a:pt x="220" y="1468"/>
                  </a:lnTo>
                  <a:lnTo>
                    <a:pt x="220" y="1454"/>
                  </a:lnTo>
                  <a:lnTo>
                    <a:pt x="218" y="1438"/>
                  </a:lnTo>
                  <a:lnTo>
                    <a:pt x="220" y="1428"/>
                  </a:lnTo>
                  <a:lnTo>
                    <a:pt x="224" y="1416"/>
                  </a:lnTo>
                  <a:lnTo>
                    <a:pt x="228" y="1406"/>
                  </a:lnTo>
                  <a:lnTo>
                    <a:pt x="230" y="1396"/>
                  </a:lnTo>
                  <a:lnTo>
                    <a:pt x="228" y="1388"/>
                  </a:lnTo>
                  <a:lnTo>
                    <a:pt x="228" y="1378"/>
                  </a:lnTo>
                  <a:lnTo>
                    <a:pt x="222" y="1362"/>
                  </a:lnTo>
                  <a:lnTo>
                    <a:pt x="214" y="1348"/>
                  </a:lnTo>
                  <a:lnTo>
                    <a:pt x="212" y="1338"/>
                  </a:lnTo>
                  <a:lnTo>
                    <a:pt x="212" y="1322"/>
                  </a:lnTo>
                  <a:lnTo>
                    <a:pt x="218" y="1284"/>
                  </a:lnTo>
                  <a:lnTo>
                    <a:pt x="224" y="1238"/>
                  </a:lnTo>
                  <a:lnTo>
                    <a:pt x="228" y="1194"/>
                  </a:lnTo>
                  <a:lnTo>
                    <a:pt x="232" y="1148"/>
                  </a:lnTo>
                  <a:lnTo>
                    <a:pt x="236" y="1092"/>
                  </a:lnTo>
                  <a:lnTo>
                    <a:pt x="242" y="1026"/>
                  </a:lnTo>
                  <a:lnTo>
                    <a:pt x="248" y="944"/>
                  </a:lnTo>
                  <a:lnTo>
                    <a:pt x="250" y="906"/>
                  </a:lnTo>
                  <a:lnTo>
                    <a:pt x="252" y="876"/>
                  </a:lnTo>
                  <a:lnTo>
                    <a:pt x="256" y="852"/>
                  </a:lnTo>
                  <a:lnTo>
                    <a:pt x="260" y="836"/>
                  </a:lnTo>
                  <a:lnTo>
                    <a:pt x="264" y="824"/>
                  </a:lnTo>
                  <a:lnTo>
                    <a:pt x="268" y="818"/>
                  </a:lnTo>
                  <a:lnTo>
                    <a:pt x="270" y="814"/>
                  </a:lnTo>
                  <a:lnTo>
                    <a:pt x="272" y="834"/>
                  </a:lnTo>
                  <a:lnTo>
                    <a:pt x="274" y="858"/>
                  </a:lnTo>
                  <a:lnTo>
                    <a:pt x="284" y="916"/>
                  </a:lnTo>
                  <a:lnTo>
                    <a:pt x="292" y="972"/>
                  </a:lnTo>
                  <a:lnTo>
                    <a:pt x="298" y="1016"/>
                  </a:lnTo>
                  <a:lnTo>
                    <a:pt x="302" y="1050"/>
                  </a:lnTo>
                  <a:lnTo>
                    <a:pt x="308" y="1080"/>
                  </a:lnTo>
                  <a:lnTo>
                    <a:pt x="314" y="1112"/>
                  </a:lnTo>
                  <a:lnTo>
                    <a:pt x="318" y="1144"/>
                  </a:lnTo>
                  <a:lnTo>
                    <a:pt x="322" y="1180"/>
                  </a:lnTo>
                  <a:lnTo>
                    <a:pt x="324" y="1218"/>
                  </a:lnTo>
                  <a:lnTo>
                    <a:pt x="324" y="1236"/>
                  </a:lnTo>
                  <a:lnTo>
                    <a:pt x="322" y="1252"/>
                  </a:lnTo>
                  <a:lnTo>
                    <a:pt x="320" y="1268"/>
                  </a:lnTo>
                  <a:lnTo>
                    <a:pt x="314" y="1282"/>
                  </a:lnTo>
                  <a:lnTo>
                    <a:pt x="308" y="1300"/>
                  </a:lnTo>
                  <a:lnTo>
                    <a:pt x="308" y="1314"/>
                  </a:lnTo>
                  <a:lnTo>
                    <a:pt x="310" y="1326"/>
                  </a:lnTo>
                  <a:lnTo>
                    <a:pt x="312" y="1342"/>
                  </a:lnTo>
                  <a:lnTo>
                    <a:pt x="308" y="1360"/>
                  </a:lnTo>
                  <a:lnTo>
                    <a:pt x="304" y="1378"/>
                  </a:lnTo>
                  <a:lnTo>
                    <a:pt x="298" y="1394"/>
                  </a:lnTo>
                  <a:lnTo>
                    <a:pt x="296" y="1408"/>
                  </a:lnTo>
                  <a:lnTo>
                    <a:pt x="296" y="1412"/>
                  </a:lnTo>
                  <a:lnTo>
                    <a:pt x="298" y="1418"/>
                  </a:lnTo>
                  <a:lnTo>
                    <a:pt x="306" y="1428"/>
                  </a:lnTo>
                  <a:lnTo>
                    <a:pt x="314" y="1438"/>
                  </a:lnTo>
                  <a:lnTo>
                    <a:pt x="314" y="1442"/>
                  </a:lnTo>
                  <a:lnTo>
                    <a:pt x="312" y="1446"/>
                  </a:lnTo>
                  <a:lnTo>
                    <a:pt x="304" y="1454"/>
                  </a:lnTo>
                  <a:lnTo>
                    <a:pt x="300" y="1464"/>
                  </a:lnTo>
                  <a:lnTo>
                    <a:pt x="296" y="1474"/>
                  </a:lnTo>
                  <a:lnTo>
                    <a:pt x="296" y="1486"/>
                  </a:lnTo>
                  <a:lnTo>
                    <a:pt x="296" y="1498"/>
                  </a:lnTo>
                  <a:lnTo>
                    <a:pt x="298" y="1502"/>
                  </a:lnTo>
                  <a:lnTo>
                    <a:pt x="302" y="1506"/>
                  </a:lnTo>
                  <a:lnTo>
                    <a:pt x="308" y="1510"/>
                  </a:lnTo>
                  <a:lnTo>
                    <a:pt x="318" y="1514"/>
                  </a:lnTo>
                  <a:lnTo>
                    <a:pt x="330" y="1514"/>
                  </a:lnTo>
                  <a:lnTo>
                    <a:pt x="346" y="1516"/>
                  </a:lnTo>
                  <a:lnTo>
                    <a:pt x="362" y="1514"/>
                  </a:lnTo>
                  <a:lnTo>
                    <a:pt x="376" y="1510"/>
                  </a:lnTo>
                  <a:lnTo>
                    <a:pt x="384" y="1506"/>
                  </a:lnTo>
                  <a:lnTo>
                    <a:pt x="392" y="1500"/>
                  </a:lnTo>
                  <a:lnTo>
                    <a:pt x="398" y="1494"/>
                  </a:lnTo>
                  <a:lnTo>
                    <a:pt x="400" y="1486"/>
                  </a:lnTo>
                  <a:lnTo>
                    <a:pt x="402" y="1474"/>
                  </a:lnTo>
                  <a:lnTo>
                    <a:pt x="400" y="1454"/>
                  </a:lnTo>
                  <a:lnTo>
                    <a:pt x="400" y="1444"/>
                  </a:lnTo>
                  <a:lnTo>
                    <a:pt x="402" y="1438"/>
                  </a:lnTo>
                  <a:lnTo>
                    <a:pt x="406" y="1432"/>
                  </a:lnTo>
                  <a:lnTo>
                    <a:pt x="412" y="1420"/>
                  </a:lnTo>
                  <a:lnTo>
                    <a:pt x="416" y="1406"/>
                  </a:lnTo>
                  <a:lnTo>
                    <a:pt x="416" y="1390"/>
                  </a:lnTo>
                  <a:lnTo>
                    <a:pt x="416" y="1372"/>
                  </a:lnTo>
                  <a:lnTo>
                    <a:pt x="416" y="1364"/>
                  </a:lnTo>
                  <a:lnTo>
                    <a:pt x="418" y="1358"/>
                  </a:lnTo>
                  <a:lnTo>
                    <a:pt x="422" y="1346"/>
                  </a:lnTo>
                  <a:lnTo>
                    <a:pt x="426" y="1326"/>
                  </a:lnTo>
                  <a:lnTo>
                    <a:pt x="430" y="1308"/>
                  </a:lnTo>
                  <a:lnTo>
                    <a:pt x="432" y="1286"/>
                  </a:lnTo>
                  <a:lnTo>
                    <a:pt x="432" y="1224"/>
                  </a:lnTo>
                  <a:lnTo>
                    <a:pt x="430" y="1160"/>
                  </a:lnTo>
                  <a:lnTo>
                    <a:pt x="478" y="1150"/>
                  </a:lnTo>
                  <a:lnTo>
                    <a:pt x="538" y="1134"/>
                  </a:lnTo>
                  <a:lnTo>
                    <a:pt x="614" y="1112"/>
                  </a:lnTo>
                  <a:lnTo>
                    <a:pt x="618" y="1110"/>
                  </a:lnTo>
                  <a:lnTo>
                    <a:pt x="622" y="1108"/>
                  </a:lnTo>
                  <a:lnTo>
                    <a:pt x="626" y="1102"/>
                  </a:lnTo>
                  <a:lnTo>
                    <a:pt x="628" y="1094"/>
                  </a:lnTo>
                  <a:lnTo>
                    <a:pt x="628" y="1044"/>
                  </a:lnTo>
                  <a:lnTo>
                    <a:pt x="626" y="946"/>
                  </a:lnTo>
                  <a:lnTo>
                    <a:pt x="620" y="802"/>
                  </a:lnTo>
                  <a:lnTo>
                    <a:pt x="618" y="800"/>
                  </a:lnTo>
                  <a:lnTo>
                    <a:pt x="614" y="796"/>
                  </a:lnTo>
                  <a:lnTo>
                    <a:pt x="604" y="792"/>
                  </a:lnTo>
                  <a:lnTo>
                    <a:pt x="592" y="790"/>
                  </a:lnTo>
                  <a:lnTo>
                    <a:pt x="582" y="790"/>
                  </a:lnTo>
                  <a:lnTo>
                    <a:pt x="538" y="792"/>
                  </a:lnTo>
                  <a:lnTo>
                    <a:pt x="536" y="780"/>
                  </a:lnTo>
                  <a:lnTo>
                    <a:pt x="532" y="768"/>
                  </a:lnTo>
                  <a:lnTo>
                    <a:pt x="542" y="760"/>
                  </a:lnTo>
                  <a:lnTo>
                    <a:pt x="544" y="754"/>
                  </a:lnTo>
                  <a:lnTo>
                    <a:pt x="546" y="746"/>
                  </a:lnTo>
                  <a:lnTo>
                    <a:pt x="548" y="724"/>
                  </a:lnTo>
                  <a:lnTo>
                    <a:pt x="548" y="696"/>
                  </a:lnTo>
                  <a:lnTo>
                    <a:pt x="550" y="684"/>
                  </a:lnTo>
                  <a:lnTo>
                    <a:pt x="552" y="672"/>
                  </a:lnTo>
                  <a:lnTo>
                    <a:pt x="552" y="656"/>
                  </a:lnTo>
                  <a:lnTo>
                    <a:pt x="552" y="592"/>
                  </a:lnTo>
                  <a:lnTo>
                    <a:pt x="550" y="498"/>
                  </a:lnTo>
                  <a:lnTo>
                    <a:pt x="544" y="398"/>
                  </a:lnTo>
                  <a:lnTo>
                    <a:pt x="540" y="352"/>
                  </a:lnTo>
                  <a:lnTo>
                    <a:pt x="536" y="312"/>
                  </a:lnTo>
                  <a:lnTo>
                    <a:pt x="528" y="248"/>
                  </a:lnTo>
                  <a:lnTo>
                    <a:pt x="524" y="198"/>
                  </a:lnTo>
                  <a:lnTo>
                    <a:pt x="520" y="138"/>
                  </a:lnTo>
                  <a:lnTo>
                    <a:pt x="518" y="126"/>
                  </a:lnTo>
                  <a:lnTo>
                    <a:pt x="512" y="114"/>
                  </a:lnTo>
                  <a:lnTo>
                    <a:pt x="504" y="106"/>
                  </a:lnTo>
                  <a:lnTo>
                    <a:pt x="492" y="96"/>
                  </a:lnTo>
                  <a:lnTo>
                    <a:pt x="480" y="90"/>
                  </a:lnTo>
                  <a:lnTo>
                    <a:pt x="466" y="82"/>
                  </a:lnTo>
                  <a:lnTo>
                    <a:pt x="434" y="72"/>
                  </a:lnTo>
                  <a:lnTo>
                    <a:pt x="404" y="62"/>
                  </a:lnTo>
                  <a:lnTo>
                    <a:pt x="376" y="48"/>
                  </a:lnTo>
                  <a:lnTo>
                    <a:pt x="346" y="32"/>
                  </a:lnTo>
                  <a:lnTo>
                    <a:pt x="330" y="12"/>
                  </a:lnTo>
                  <a:lnTo>
                    <a:pt x="328" y="6"/>
                  </a:lnTo>
                  <a:lnTo>
                    <a:pt x="328" y="0"/>
                  </a:lnTo>
                  <a:lnTo>
                    <a:pt x="264" y="22"/>
                  </a:lnTo>
                  <a:close/>
                </a:path>
              </a:pathLst>
            </a:custGeom>
            <a:solidFill>
              <a:srgbClr val="000000"/>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826" name="Freeform 124"/>
            <p:cNvSpPr>
              <a:spLocks/>
            </p:cNvSpPr>
            <p:nvPr/>
          </p:nvSpPr>
          <p:spPr bwMode="auto">
            <a:xfrm>
              <a:off x="9818688" y="3819391"/>
              <a:ext cx="222250" cy="568325"/>
            </a:xfrm>
            <a:custGeom>
              <a:avLst/>
              <a:gdLst>
                <a:gd name="T0" fmla="*/ 2147483647 w 140"/>
                <a:gd name="T1" fmla="*/ 0 h 358"/>
                <a:gd name="T2" fmla="*/ 2147483647 w 140"/>
                <a:gd name="T3" fmla="*/ 0 h 358"/>
                <a:gd name="T4" fmla="*/ 2147483647 w 140"/>
                <a:gd name="T5" fmla="*/ 2147483647 h 358"/>
                <a:gd name="T6" fmla="*/ 2147483647 w 140"/>
                <a:gd name="T7" fmla="*/ 2147483647 h 358"/>
                <a:gd name="T8" fmla="*/ 2147483647 w 140"/>
                <a:gd name="T9" fmla="*/ 2147483647 h 358"/>
                <a:gd name="T10" fmla="*/ 2147483647 w 140"/>
                <a:gd name="T11" fmla="*/ 2147483647 h 358"/>
                <a:gd name="T12" fmla="*/ 2147483647 w 140"/>
                <a:gd name="T13" fmla="*/ 2147483647 h 358"/>
                <a:gd name="T14" fmla="*/ 2147483647 w 140"/>
                <a:gd name="T15" fmla="*/ 2147483647 h 358"/>
                <a:gd name="T16" fmla="*/ 2147483647 w 140"/>
                <a:gd name="T17" fmla="*/ 2147483647 h 358"/>
                <a:gd name="T18" fmla="*/ 2147483647 w 140"/>
                <a:gd name="T19" fmla="*/ 2147483647 h 358"/>
                <a:gd name="T20" fmla="*/ 2147483647 w 140"/>
                <a:gd name="T21" fmla="*/ 2147483647 h 358"/>
                <a:gd name="T22" fmla="*/ 2147483647 w 140"/>
                <a:gd name="T23" fmla="*/ 2147483647 h 358"/>
                <a:gd name="T24" fmla="*/ 2147483647 w 140"/>
                <a:gd name="T25" fmla="*/ 2147483647 h 358"/>
                <a:gd name="T26" fmla="*/ 2147483647 w 140"/>
                <a:gd name="T27" fmla="*/ 2147483647 h 358"/>
                <a:gd name="T28" fmla="*/ 2147483647 w 140"/>
                <a:gd name="T29" fmla="*/ 2147483647 h 358"/>
                <a:gd name="T30" fmla="*/ 2147483647 w 140"/>
                <a:gd name="T31" fmla="*/ 2147483647 h 358"/>
                <a:gd name="T32" fmla="*/ 2147483647 w 140"/>
                <a:gd name="T33" fmla="*/ 2147483647 h 358"/>
                <a:gd name="T34" fmla="*/ 2147483647 w 140"/>
                <a:gd name="T35" fmla="*/ 2147483647 h 358"/>
                <a:gd name="T36" fmla="*/ 2147483647 w 140"/>
                <a:gd name="T37" fmla="*/ 2147483647 h 358"/>
                <a:gd name="T38" fmla="*/ 2147483647 w 140"/>
                <a:gd name="T39" fmla="*/ 2147483647 h 358"/>
                <a:gd name="T40" fmla="*/ 0 w 140"/>
                <a:gd name="T41" fmla="*/ 2147483647 h 358"/>
                <a:gd name="T42" fmla="*/ 0 w 140"/>
                <a:gd name="T43" fmla="*/ 2147483647 h 358"/>
                <a:gd name="T44" fmla="*/ 2147483647 w 140"/>
                <a:gd name="T45" fmla="*/ 2147483647 h 358"/>
                <a:gd name="T46" fmla="*/ 2147483647 w 140"/>
                <a:gd name="T47" fmla="*/ 2147483647 h 358"/>
                <a:gd name="T48" fmla="*/ 2147483647 w 140"/>
                <a:gd name="T49" fmla="*/ 2147483647 h 358"/>
                <a:gd name="T50" fmla="*/ 2147483647 w 140"/>
                <a:gd name="T51" fmla="*/ 2147483647 h 358"/>
                <a:gd name="T52" fmla="*/ 2147483647 w 140"/>
                <a:gd name="T53" fmla="*/ 2147483647 h 358"/>
                <a:gd name="T54" fmla="*/ 2147483647 w 140"/>
                <a:gd name="T55" fmla="*/ 2147483647 h 358"/>
                <a:gd name="T56" fmla="*/ 2147483647 w 140"/>
                <a:gd name="T57" fmla="*/ 2147483647 h 358"/>
                <a:gd name="T58" fmla="*/ 2147483647 w 140"/>
                <a:gd name="T59" fmla="*/ 2147483647 h 358"/>
                <a:gd name="T60" fmla="*/ 2147483647 w 140"/>
                <a:gd name="T61" fmla="*/ 2147483647 h 358"/>
                <a:gd name="T62" fmla="*/ 2147483647 w 140"/>
                <a:gd name="T63" fmla="*/ 2147483647 h 358"/>
                <a:gd name="T64" fmla="*/ 2147483647 w 140"/>
                <a:gd name="T65" fmla="*/ 2147483647 h 358"/>
                <a:gd name="T66" fmla="*/ 2147483647 w 140"/>
                <a:gd name="T67" fmla="*/ 2147483647 h 358"/>
                <a:gd name="T68" fmla="*/ 2147483647 w 140"/>
                <a:gd name="T69" fmla="*/ 2147483647 h 358"/>
                <a:gd name="T70" fmla="*/ 2147483647 w 140"/>
                <a:gd name="T71" fmla="*/ 2147483647 h 358"/>
                <a:gd name="T72" fmla="*/ 2147483647 w 140"/>
                <a:gd name="T73" fmla="*/ 2147483647 h 358"/>
                <a:gd name="T74" fmla="*/ 2147483647 w 140"/>
                <a:gd name="T75" fmla="*/ 0 h 358"/>
                <a:gd name="T76" fmla="*/ 2147483647 w 140"/>
                <a:gd name="T77" fmla="*/ 0 h 358"/>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40"/>
                <a:gd name="T118" fmla="*/ 0 h 358"/>
                <a:gd name="T119" fmla="*/ 140 w 140"/>
                <a:gd name="T120" fmla="*/ 358 h 358"/>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40" h="358">
                  <a:moveTo>
                    <a:pt x="124" y="0"/>
                  </a:moveTo>
                  <a:lnTo>
                    <a:pt x="124" y="0"/>
                  </a:lnTo>
                  <a:lnTo>
                    <a:pt x="116" y="8"/>
                  </a:lnTo>
                  <a:lnTo>
                    <a:pt x="96" y="26"/>
                  </a:lnTo>
                  <a:lnTo>
                    <a:pt x="82" y="36"/>
                  </a:lnTo>
                  <a:lnTo>
                    <a:pt x="70" y="44"/>
                  </a:lnTo>
                  <a:lnTo>
                    <a:pt x="56" y="50"/>
                  </a:lnTo>
                  <a:lnTo>
                    <a:pt x="46" y="54"/>
                  </a:lnTo>
                  <a:lnTo>
                    <a:pt x="40" y="52"/>
                  </a:lnTo>
                  <a:lnTo>
                    <a:pt x="36" y="50"/>
                  </a:lnTo>
                  <a:lnTo>
                    <a:pt x="34" y="46"/>
                  </a:lnTo>
                  <a:lnTo>
                    <a:pt x="34" y="40"/>
                  </a:lnTo>
                  <a:lnTo>
                    <a:pt x="34" y="28"/>
                  </a:lnTo>
                  <a:lnTo>
                    <a:pt x="34" y="16"/>
                  </a:lnTo>
                  <a:lnTo>
                    <a:pt x="22" y="24"/>
                  </a:lnTo>
                  <a:lnTo>
                    <a:pt x="12" y="34"/>
                  </a:lnTo>
                  <a:lnTo>
                    <a:pt x="2" y="46"/>
                  </a:lnTo>
                  <a:lnTo>
                    <a:pt x="0" y="58"/>
                  </a:lnTo>
                  <a:lnTo>
                    <a:pt x="0" y="84"/>
                  </a:lnTo>
                  <a:lnTo>
                    <a:pt x="2" y="164"/>
                  </a:lnTo>
                  <a:lnTo>
                    <a:pt x="8" y="262"/>
                  </a:lnTo>
                  <a:lnTo>
                    <a:pt x="18" y="358"/>
                  </a:lnTo>
                  <a:lnTo>
                    <a:pt x="38" y="300"/>
                  </a:lnTo>
                  <a:lnTo>
                    <a:pt x="54" y="246"/>
                  </a:lnTo>
                  <a:lnTo>
                    <a:pt x="82" y="154"/>
                  </a:lnTo>
                  <a:lnTo>
                    <a:pt x="96" y="116"/>
                  </a:lnTo>
                  <a:lnTo>
                    <a:pt x="110" y="82"/>
                  </a:lnTo>
                  <a:lnTo>
                    <a:pt x="124" y="54"/>
                  </a:lnTo>
                  <a:lnTo>
                    <a:pt x="132" y="40"/>
                  </a:lnTo>
                  <a:lnTo>
                    <a:pt x="140" y="30"/>
                  </a:lnTo>
                  <a:lnTo>
                    <a:pt x="132" y="18"/>
                  </a:lnTo>
                  <a:lnTo>
                    <a:pt x="126" y="8"/>
                  </a:lnTo>
                  <a:lnTo>
                    <a:pt x="124" y="0"/>
                  </a:lnTo>
                  <a:close/>
                </a:path>
              </a:pathLst>
            </a:custGeom>
            <a:solidFill>
              <a:srgbClr val="FFFFFF"/>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827" name="Freeform 125"/>
            <p:cNvSpPr>
              <a:spLocks/>
            </p:cNvSpPr>
            <p:nvPr/>
          </p:nvSpPr>
          <p:spPr bwMode="auto">
            <a:xfrm>
              <a:off x="9736138" y="3466966"/>
              <a:ext cx="346075" cy="444500"/>
            </a:xfrm>
            <a:custGeom>
              <a:avLst/>
              <a:gdLst>
                <a:gd name="T0" fmla="*/ 2147483647 w 218"/>
                <a:gd name="T1" fmla="*/ 2147483647 h 280"/>
                <a:gd name="T2" fmla="*/ 2147483647 w 218"/>
                <a:gd name="T3" fmla="*/ 2147483647 h 280"/>
                <a:gd name="T4" fmla="*/ 2147483647 w 218"/>
                <a:gd name="T5" fmla="*/ 2147483647 h 280"/>
                <a:gd name="T6" fmla="*/ 2147483647 w 218"/>
                <a:gd name="T7" fmla="*/ 2147483647 h 280"/>
                <a:gd name="T8" fmla="*/ 2147483647 w 218"/>
                <a:gd name="T9" fmla="*/ 2147483647 h 280"/>
                <a:gd name="T10" fmla="*/ 2147483647 w 218"/>
                <a:gd name="T11" fmla="*/ 2147483647 h 280"/>
                <a:gd name="T12" fmla="*/ 2147483647 w 218"/>
                <a:gd name="T13" fmla="*/ 2147483647 h 280"/>
                <a:gd name="T14" fmla="*/ 2147483647 w 218"/>
                <a:gd name="T15" fmla="*/ 2147483647 h 280"/>
                <a:gd name="T16" fmla="*/ 2147483647 w 218"/>
                <a:gd name="T17" fmla="*/ 2147483647 h 280"/>
                <a:gd name="T18" fmla="*/ 2147483647 w 218"/>
                <a:gd name="T19" fmla="*/ 2147483647 h 280"/>
                <a:gd name="T20" fmla="*/ 2147483647 w 218"/>
                <a:gd name="T21" fmla="*/ 2147483647 h 280"/>
                <a:gd name="T22" fmla="*/ 2147483647 w 218"/>
                <a:gd name="T23" fmla="*/ 2147483647 h 280"/>
                <a:gd name="T24" fmla="*/ 2147483647 w 218"/>
                <a:gd name="T25" fmla="*/ 2147483647 h 280"/>
                <a:gd name="T26" fmla="*/ 2147483647 w 218"/>
                <a:gd name="T27" fmla="*/ 2147483647 h 280"/>
                <a:gd name="T28" fmla="*/ 2147483647 w 218"/>
                <a:gd name="T29" fmla="*/ 2147483647 h 280"/>
                <a:gd name="T30" fmla="*/ 2147483647 w 218"/>
                <a:gd name="T31" fmla="*/ 2147483647 h 280"/>
                <a:gd name="T32" fmla="*/ 2147483647 w 218"/>
                <a:gd name="T33" fmla="*/ 2147483647 h 280"/>
                <a:gd name="T34" fmla="*/ 2147483647 w 218"/>
                <a:gd name="T35" fmla="*/ 2147483647 h 280"/>
                <a:gd name="T36" fmla="*/ 2147483647 w 218"/>
                <a:gd name="T37" fmla="*/ 2147483647 h 280"/>
                <a:gd name="T38" fmla="*/ 2147483647 w 218"/>
                <a:gd name="T39" fmla="*/ 2147483647 h 280"/>
                <a:gd name="T40" fmla="*/ 2147483647 w 218"/>
                <a:gd name="T41" fmla="*/ 2147483647 h 280"/>
                <a:gd name="T42" fmla="*/ 2147483647 w 218"/>
                <a:gd name="T43" fmla="*/ 2147483647 h 280"/>
                <a:gd name="T44" fmla="*/ 2147483647 w 218"/>
                <a:gd name="T45" fmla="*/ 2147483647 h 280"/>
                <a:gd name="T46" fmla="*/ 2147483647 w 218"/>
                <a:gd name="T47" fmla="*/ 2147483647 h 280"/>
                <a:gd name="T48" fmla="*/ 2147483647 w 218"/>
                <a:gd name="T49" fmla="*/ 2147483647 h 280"/>
                <a:gd name="T50" fmla="*/ 2147483647 w 218"/>
                <a:gd name="T51" fmla="*/ 2147483647 h 280"/>
                <a:gd name="T52" fmla="*/ 2147483647 w 218"/>
                <a:gd name="T53" fmla="*/ 2147483647 h 280"/>
                <a:gd name="T54" fmla="*/ 2147483647 w 218"/>
                <a:gd name="T55" fmla="*/ 2147483647 h 280"/>
                <a:gd name="T56" fmla="*/ 2147483647 w 218"/>
                <a:gd name="T57" fmla="*/ 2147483647 h 280"/>
                <a:gd name="T58" fmla="*/ 2147483647 w 218"/>
                <a:gd name="T59" fmla="*/ 2147483647 h 280"/>
                <a:gd name="T60" fmla="*/ 2147483647 w 218"/>
                <a:gd name="T61" fmla="*/ 2147483647 h 280"/>
                <a:gd name="T62" fmla="*/ 2147483647 w 218"/>
                <a:gd name="T63" fmla="*/ 2147483647 h 280"/>
                <a:gd name="T64" fmla="*/ 2147483647 w 218"/>
                <a:gd name="T65" fmla="*/ 2147483647 h 280"/>
                <a:gd name="T66" fmla="*/ 2147483647 w 218"/>
                <a:gd name="T67" fmla="*/ 2147483647 h 280"/>
                <a:gd name="T68" fmla="*/ 2147483647 w 218"/>
                <a:gd name="T69" fmla="*/ 2147483647 h 280"/>
                <a:gd name="T70" fmla="*/ 0 w 218"/>
                <a:gd name="T71" fmla="*/ 2147483647 h 280"/>
                <a:gd name="T72" fmla="*/ 0 w 218"/>
                <a:gd name="T73" fmla="*/ 2147483647 h 280"/>
                <a:gd name="T74" fmla="*/ 2147483647 w 218"/>
                <a:gd name="T75" fmla="*/ 2147483647 h 280"/>
                <a:gd name="T76" fmla="*/ 2147483647 w 218"/>
                <a:gd name="T77" fmla="*/ 2147483647 h 280"/>
                <a:gd name="T78" fmla="*/ 2147483647 w 218"/>
                <a:gd name="T79" fmla="*/ 2147483647 h 280"/>
                <a:gd name="T80" fmla="*/ 2147483647 w 218"/>
                <a:gd name="T81" fmla="*/ 2147483647 h 280"/>
                <a:gd name="T82" fmla="*/ 2147483647 w 218"/>
                <a:gd name="T83" fmla="*/ 2147483647 h 280"/>
                <a:gd name="T84" fmla="*/ 2147483647 w 218"/>
                <a:gd name="T85" fmla="*/ 2147483647 h 280"/>
                <a:gd name="T86" fmla="*/ 2147483647 w 218"/>
                <a:gd name="T87" fmla="*/ 2147483647 h 280"/>
                <a:gd name="T88" fmla="*/ 2147483647 w 218"/>
                <a:gd name="T89" fmla="*/ 2147483647 h 280"/>
                <a:gd name="T90" fmla="*/ 2147483647 w 218"/>
                <a:gd name="T91" fmla="*/ 2147483647 h 280"/>
                <a:gd name="T92" fmla="*/ 2147483647 w 218"/>
                <a:gd name="T93" fmla="*/ 2147483647 h 280"/>
                <a:gd name="T94" fmla="*/ 2147483647 w 218"/>
                <a:gd name="T95" fmla="*/ 2147483647 h 280"/>
                <a:gd name="T96" fmla="*/ 2147483647 w 218"/>
                <a:gd name="T97" fmla="*/ 2147483647 h 280"/>
                <a:gd name="T98" fmla="*/ 2147483647 w 218"/>
                <a:gd name="T99" fmla="*/ 2147483647 h 280"/>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218"/>
                <a:gd name="T151" fmla="*/ 0 h 280"/>
                <a:gd name="T152" fmla="*/ 218 w 218"/>
                <a:gd name="T153" fmla="*/ 280 h 280"/>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218" h="280">
                  <a:moveTo>
                    <a:pt x="68" y="242"/>
                  </a:moveTo>
                  <a:lnTo>
                    <a:pt x="64" y="260"/>
                  </a:lnTo>
                  <a:lnTo>
                    <a:pt x="64" y="264"/>
                  </a:lnTo>
                  <a:lnTo>
                    <a:pt x="66" y="268"/>
                  </a:lnTo>
                  <a:lnTo>
                    <a:pt x="76" y="278"/>
                  </a:lnTo>
                  <a:lnTo>
                    <a:pt x="80" y="280"/>
                  </a:lnTo>
                  <a:lnTo>
                    <a:pt x="84" y="278"/>
                  </a:lnTo>
                  <a:lnTo>
                    <a:pt x="102" y="272"/>
                  </a:lnTo>
                  <a:lnTo>
                    <a:pt x="110" y="268"/>
                  </a:lnTo>
                  <a:lnTo>
                    <a:pt x="152" y="244"/>
                  </a:lnTo>
                  <a:lnTo>
                    <a:pt x="160" y="240"/>
                  </a:lnTo>
                  <a:lnTo>
                    <a:pt x="172" y="234"/>
                  </a:lnTo>
                  <a:lnTo>
                    <a:pt x="176" y="228"/>
                  </a:lnTo>
                  <a:lnTo>
                    <a:pt x="178" y="220"/>
                  </a:lnTo>
                  <a:lnTo>
                    <a:pt x="178" y="198"/>
                  </a:lnTo>
                  <a:lnTo>
                    <a:pt x="180" y="188"/>
                  </a:lnTo>
                  <a:lnTo>
                    <a:pt x="182" y="180"/>
                  </a:lnTo>
                  <a:lnTo>
                    <a:pt x="186" y="170"/>
                  </a:lnTo>
                  <a:lnTo>
                    <a:pt x="194" y="160"/>
                  </a:lnTo>
                  <a:lnTo>
                    <a:pt x="202" y="148"/>
                  </a:lnTo>
                  <a:lnTo>
                    <a:pt x="210" y="134"/>
                  </a:lnTo>
                  <a:lnTo>
                    <a:pt x="214" y="114"/>
                  </a:lnTo>
                  <a:lnTo>
                    <a:pt x="218" y="94"/>
                  </a:lnTo>
                  <a:lnTo>
                    <a:pt x="218" y="82"/>
                  </a:lnTo>
                  <a:lnTo>
                    <a:pt x="216" y="72"/>
                  </a:lnTo>
                  <a:lnTo>
                    <a:pt x="212" y="60"/>
                  </a:lnTo>
                  <a:lnTo>
                    <a:pt x="206" y="48"/>
                  </a:lnTo>
                  <a:lnTo>
                    <a:pt x="202" y="40"/>
                  </a:lnTo>
                  <a:lnTo>
                    <a:pt x="186" y="24"/>
                  </a:lnTo>
                  <a:lnTo>
                    <a:pt x="176" y="16"/>
                  </a:lnTo>
                  <a:lnTo>
                    <a:pt x="164" y="8"/>
                  </a:lnTo>
                  <a:lnTo>
                    <a:pt x="150" y="2"/>
                  </a:lnTo>
                  <a:lnTo>
                    <a:pt x="136" y="0"/>
                  </a:lnTo>
                  <a:lnTo>
                    <a:pt x="62" y="12"/>
                  </a:lnTo>
                  <a:lnTo>
                    <a:pt x="44" y="22"/>
                  </a:lnTo>
                  <a:lnTo>
                    <a:pt x="36" y="28"/>
                  </a:lnTo>
                  <a:lnTo>
                    <a:pt x="34" y="34"/>
                  </a:lnTo>
                  <a:lnTo>
                    <a:pt x="36" y="44"/>
                  </a:lnTo>
                  <a:lnTo>
                    <a:pt x="38" y="50"/>
                  </a:lnTo>
                  <a:lnTo>
                    <a:pt x="38" y="54"/>
                  </a:lnTo>
                  <a:lnTo>
                    <a:pt x="36" y="58"/>
                  </a:lnTo>
                  <a:lnTo>
                    <a:pt x="20" y="90"/>
                  </a:lnTo>
                  <a:lnTo>
                    <a:pt x="16" y="98"/>
                  </a:lnTo>
                  <a:lnTo>
                    <a:pt x="14" y="106"/>
                  </a:lnTo>
                  <a:lnTo>
                    <a:pt x="14" y="112"/>
                  </a:lnTo>
                  <a:lnTo>
                    <a:pt x="14" y="120"/>
                  </a:lnTo>
                  <a:lnTo>
                    <a:pt x="2" y="146"/>
                  </a:lnTo>
                  <a:lnTo>
                    <a:pt x="0" y="154"/>
                  </a:lnTo>
                  <a:lnTo>
                    <a:pt x="0" y="158"/>
                  </a:lnTo>
                  <a:lnTo>
                    <a:pt x="4" y="160"/>
                  </a:lnTo>
                  <a:lnTo>
                    <a:pt x="10" y="162"/>
                  </a:lnTo>
                  <a:lnTo>
                    <a:pt x="12" y="164"/>
                  </a:lnTo>
                  <a:lnTo>
                    <a:pt x="14" y="168"/>
                  </a:lnTo>
                  <a:lnTo>
                    <a:pt x="12" y="182"/>
                  </a:lnTo>
                  <a:lnTo>
                    <a:pt x="12" y="192"/>
                  </a:lnTo>
                  <a:lnTo>
                    <a:pt x="12" y="194"/>
                  </a:lnTo>
                  <a:lnTo>
                    <a:pt x="14" y="202"/>
                  </a:lnTo>
                  <a:lnTo>
                    <a:pt x="14" y="210"/>
                  </a:lnTo>
                  <a:lnTo>
                    <a:pt x="12" y="216"/>
                  </a:lnTo>
                  <a:lnTo>
                    <a:pt x="14" y="224"/>
                  </a:lnTo>
                  <a:lnTo>
                    <a:pt x="14" y="226"/>
                  </a:lnTo>
                  <a:lnTo>
                    <a:pt x="20" y="234"/>
                  </a:lnTo>
                  <a:lnTo>
                    <a:pt x="24" y="236"/>
                  </a:lnTo>
                  <a:lnTo>
                    <a:pt x="32" y="240"/>
                  </a:lnTo>
                  <a:lnTo>
                    <a:pt x="48" y="242"/>
                  </a:lnTo>
                  <a:lnTo>
                    <a:pt x="56" y="242"/>
                  </a:lnTo>
                  <a:lnTo>
                    <a:pt x="68" y="242"/>
                  </a:lnTo>
                  <a:close/>
                </a:path>
              </a:pathLst>
            </a:custGeom>
            <a:solidFill>
              <a:srgbClr val="000000"/>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828" name="Freeform 126"/>
            <p:cNvSpPr>
              <a:spLocks/>
            </p:cNvSpPr>
            <p:nvPr/>
          </p:nvSpPr>
          <p:spPr bwMode="auto">
            <a:xfrm>
              <a:off x="9802813" y="3901941"/>
              <a:ext cx="127000" cy="539750"/>
            </a:xfrm>
            <a:custGeom>
              <a:avLst/>
              <a:gdLst>
                <a:gd name="T0" fmla="*/ 2147483647 w 80"/>
                <a:gd name="T1" fmla="*/ 2147483647 h 340"/>
                <a:gd name="T2" fmla="*/ 2147483647 w 80"/>
                <a:gd name="T3" fmla="*/ 2147483647 h 340"/>
                <a:gd name="T4" fmla="*/ 2147483647 w 80"/>
                <a:gd name="T5" fmla="*/ 2147483647 h 340"/>
                <a:gd name="T6" fmla="*/ 2147483647 w 80"/>
                <a:gd name="T7" fmla="*/ 2147483647 h 340"/>
                <a:gd name="T8" fmla="*/ 2147483647 w 80"/>
                <a:gd name="T9" fmla="*/ 2147483647 h 340"/>
                <a:gd name="T10" fmla="*/ 2147483647 w 80"/>
                <a:gd name="T11" fmla="*/ 2147483647 h 340"/>
                <a:gd name="T12" fmla="*/ 2147483647 w 80"/>
                <a:gd name="T13" fmla="*/ 2147483647 h 340"/>
                <a:gd name="T14" fmla="*/ 2147483647 w 80"/>
                <a:gd name="T15" fmla="*/ 2147483647 h 340"/>
                <a:gd name="T16" fmla="*/ 2147483647 w 80"/>
                <a:gd name="T17" fmla="*/ 2147483647 h 340"/>
                <a:gd name="T18" fmla="*/ 2147483647 w 80"/>
                <a:gd name="T19" fmla="*/ 2147483647 h 340"/>
                <a:gd name="T20" fmla="*/ 2147483647 w 80"/>
                <a:gd name="T21" fmla="*/ 2147483647 h 340"/>
                <a:gd name="T22" fmla="*/ 2147483647 w 80"/>
                <a:gd name="T23" fmla="*/ 2147483647 h 340"/>
                <a:gd name="T24" fmla="*/ 2147483647 w 80"/>
                <a:gd name="T25" fmla="*/ 2147483647 h 340"/>
                <a:gd name="T26" fmla="*/ 2147483647 w 80"/>
                <a:gd name="T27" fmla="*/ 2147483647 h 340"/>
                <a:gd name="T28" fmla="*/ 2147483647 w 80"/>
                <a:gd name="T29" fmla="*/ 0 h 340"/>
                <a:gd name="T30" fmla="*/ 2147483647 w 80"/>
                <a:gd name="T31" fmla="*/ 0 h 340"/>
                <a:gd name="T32" fmla="*/ 2147483647 w 80"/>
                <a:gd name="T33" fmla="*/ 2147483647 h 340"/>
                <a:gd name="T34" fmla="*/ 2147483647 w 80"/>
                <a:gd name="T35" fmla="*/ 2147483647 h 340"/>
                <a:gd name="T36" fmla="*/ 2147483647 w 80"/>
                <a:gd name="T37" fmla="*/ 2147483647 h 340"/>
                <a:gd name="T38" fmla="*/ 2147483647 w 80"/>
                <a:gd name="T39" fmla="*/ 2147483647 h 340"/>
                <a:gd name="T40" fmla="*/ 2147483647 w 80"/>
                <a:gd name="T41" fmla="*/ 2147483647 h 340"/>
                <a:gd name="T42" fmla="*/ 2147483647 w 80"/>
                <a:gd name="T43" fmla="*/ 2147483647 h 340"/>
                <a:gd name="T44" fmla="*/ 2147483647 w 80"/>
                <a:gd name="T45" fmla="*/ 2147483647 h 340"/>
                <a:gd name="T46" fmla="*/ 2147483647 w 80"/>
                <a:gd name="T47" fmla="*/ 2147483647 h 340"/>
                <a:gd name="T48" fmla="*/ 2147483647 w 80"/>
                <a:gd name="T49" fmla="*/ 2147483647 h 340"/>
                <a:gd name="T50" fmla="*/ 2147483647 w 80"/>
                <a:gd name="T51" fmla="*/ 2147483647 h 340"/>
                <a:gd name="T52" fmla="*/ 2147483647 w 80"/>
                <a:gd name="T53" fmla="*/ 2147483647 h 340"/>
                <a:gd name="T54" fmla="*/ 2147483647 w 80"/>
                <a:gd name="T55" fmla="*/ 2147483647 h 340"/>
                <a:gd name="T56" fmla="*/ 0 w 80"/>
                <a:gd name="T57" fmla="*/ 2147483647 h 340"/>
                <a:gd name="T58" fmla="*/ 0 w 80"/>
                <a:gd name="T59" fmla="*/ 2147483647 h 340"/>
                <a:gd name="T60" fmla="*/ 0 w 80"/>
                <a:gd name="T61" fmla="*/ 2147483647 h 340"/>
                <a:gd name="T62" fmla="*/ 2147483647 w 80"/>
                <a:gd name="T63" fmla="*/ 2147483647 h 340"/>
                <a:gd name="T64" fmla="*/ 2147483647 w 80"/>
                <a:gd name="T65" fmla="*/ 2147483647 h 340"/>
                <a:gd name="T66" fmla="*/ 2147483647 w 80"/>
                <a:gd name="T67" fmla="*/ 2147483647 h 34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80"/>
                <a:gd name="T103" fmla="*/ 0 h 340"/>
                <a:gd name="T104" fmla="*/ 80 w 80"/>
                <a:gd name="T105" fmla="*/ 340 h 34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80" h="340">
                  <a:moveTo>
                    <a:pt x="58" y="38"/>
                  </a:moveTo>
                  <a:lnTo>
                    <a:pt x="58" y="38"/>
                  </a:lnTo>
                  <a:lnTo>
                    <a:pt x="58" y="36"/>
                  </a:lnTo>
                  <a:lnTo>
                    <a:pt x="62" y="34"/>
                  </a:lnTo>
                  <a:lnTo>
                    <a:pt x="66" y="30"/>
                  </a:lnTo>
                  <a:lnTo>
                    <a:pt x="66" y="26"/>
                  </a:lnTo>
                  <a:lnTo>
                    <a:pt x="64" y="22"/>
                  </a:lnTo>
                  <a:lnTo>
                    <a:pt x="62" y="14"/>
                  </a:lnTo>
                  <a:lnTo>
                    <a:pt x="60" y="8"/>
                  </a:lnTo>
                  <a:lnTo>
                    <a:pt x="56" y="2"/>
                  </a:lnTo>
                  <a:lnTo>
                    <a:pt x="52" y="0"/>
                  </a:lnTo>
                  <a:lnTo>
                    <a:pt x="48" y="0"/>
                  </a:lnTo>
                  <a:lnTo>
                    <a:pt x="46" y="2"/>
                  </a:lnTo>
                  <a:lnTo>
                    <a:pt x="40" y="6"/>
                  </a:lnTo>
                  <a:lnTo>
                    <a:pt x="36" y="14"/>
                  </a:lnTo>
                  <a:lnTo>
                    <a:pt x="34" y="18"/>
                  </a:lnTo>
                  <a:lnTo>
                    <a:pt x="32" y="22"/>
                  </a:lnTo>
                  <a:lnTo>
                    <a:pt x="36" y="30"/>
                  </a:lnTo>
                  <a:lnTo>
                    <a:pt x="40" y="36"/>
                  </a:lnTo>
                  <a:lnTo>
                    <a:pt x="16" y="112"/>
                  </a:lnTo>
                  <a:lnTo>
                    <a:pt x="4" y="158"/>
                  </a:lnTo>
                  <a:lnTo>
                    <a:pt x="0" y="176"/>
                  </a:lnTo>
                  <a:lnTo>
                    <a:pt x="0" y="188"/>
                  </a:lnTo>
                  <a:lnTo>
                    <a:pt x="28" y="340"/>
                  </a:lnTo>
                  <a:lnTo>
                    <a:pt x="80" y="174"/>
                  </a:lnTo>
                  <a:lnTo>
                    <a:pt x="58" y="38"/>
                  </a:lnTo>
                  <a:close/>
                </a:path>
              </a:pathLst>
            </a:custGeom>
            <a:solidFill>
              <a:srgbClr val="000000"/>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grpSp>
      <p:sp>
        <p:nvSpPr>
          <p:cNvPr id="829" name="テキスト ボックス 155"/>
          <p:cNvSpPr txBox="1">
            <a:spLocks noChangeArrowheads="1"/>
          </p:cNvSpPr>
          <p:nvPr/>
        </p:nvSpPr>
        <p:spPr bwMode="auto">
          <a:xfrm>
            <a:off x="7717688" y="1740747"/>
            <a:ext cx="424426" cy="250610"/>
          </a:xfrm>
          <a:prstGeom prst="rect">
            <a:avLst/>
          </a:prstGeom>
          <a:noFill/>
          <a:ln w="9525">
            <a:noFill/>
            <a:miter lim="800000"/>
            <a:headEnd/>
            <a:tailEnd/>
          </a:ln>
        </p:spPr>
        <p:txBody>
          <a:bodyPr lIns="65306" tIns="32653" rIns="65306" bIns="32653">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600" b="0" i="0" u="none" strike="noStrike" kern="1200" cap="none" spc="0" normalizeH="0" baseline="0" noProof="0" dirty="0">
                <a:ln>
                  <a:noFill/>
                </a:ln>
                <a:solidFill>
                  <a:srgbClr val="000000"/>
                </a:solidFill>
                <a:effectLst/>
                <a:uLnTx/>
                <a:uFillTx/>
                <a:latin typeface="HG丸ｺﾞｼｯｸM-PRO" pitchFamily="50" charset="-128"/>
                <a:ea typeface="HG丸ｺﾞｼｯｸM-PRO" pitchFamily="50" charset="-128"/>
                <a:cs typeface="+mn-cs"/>
              </a:rPr>
              <a:t>50m</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600" b="0" i="0" u="none" strike="noStrike" kern="1200" cap="none" spc="0" normalizeH="0" baseline="0" noProof="0" dirty="0">
                <a:ln>
                  <a:noFill/>
                </a:ln>
                <a:solidFill>
                  <a:srgbClr val="000000"/>
                </a:solidFill>
                <a:effectLst/>
                <a:uLnTx/>
                <a:uFillTx/>
                <a:latin typeface="HG丸ｺﾞｼｯｸM-PRO" pitchFamily="50" charset="-128"/>
                <a:ea typeface="HG丸ｺﾞｼｯｸM-PRO" pitchFamily="50" charset="-128"/>
                <a:cs typeface="+mn-cs"/>
              </a:rPr>
              <a:t>▽</a:t>
            </a:r>
          </a:p>
        </p:txBody>
      </p:sp>
      <p:sp>
        <p:nvSpPr>
          <p:cNvPr id="830" name="テキスト ボックス 27"/>
          <p:cNvSpPr txBox="1">
            <a:spLocks noChangeArrowheads="1"/>
          </p:cNvSpPr>
          <p:nvPr/>
        </p:nvSpPr>
        <p:spPr bwMode="auto">
          <a:xfrm>
            <a:off x="7492486" y="2025028"/>
            <a:ext cx="426719" cy="158277"/>
          </a:xfrm>
          <a:prstGeom prst="rect">
            <a:avLst/>
          </a:prstGeom>
          <a:noFill/>
          <a:ln w="9525">
            <a:noFill/>
            <a:miter lim="800000"/>
            <a:headEnd/>
            <a:tailEnd/>
          </a:ln>
        </p:spPr>
        <p:txBody>
          <a:bodyPr lIns="65306" tIns="32653" rIns="65306" bIns="32653">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600" b="0" i="0" u="none" strike="noStrike" kern="1200" cap="none" spc="0" normalizeH="0" baseline="0" noProof="0" dirty="0">
                <a:ln>
                  <a:noFill/>
                </a:ln>
                <a:solidFill>
                  <a:srgbClr val="000000"/>
                </a:solidFill>
                <a:effectLst/>
                <a:uLnTx/>
                <a:uFillTx/>
                <a:latin typeface="HG丸ｺﾞｼｯｸM-PRO" pitchFamily="50" charset="-128"/>
                <a:ea typeface="HG丸ｺﾞｼｯｸM-PRO" pitchFamily="50" charset="-128"/>
                <a:cs typeface="+mn-cs"/>
              </a:rPr>
              <a:t>4m</a:t>
            </a:r>
            <a:r>
              <a:rPr kumimoji="1" lang="ja-JP" altLang="en-US" sz="600" b="0" i="0" u="none" strike="noStrike" kern="1200" cap="none" spc="0" normalizeH="0" baseline="0" noProof="0" dirty="0">
                <a:ln>
                  <a:noFill/>
                </a:ln>
                <a:solidFill>
                  <a:srgbClr val="000000"/>
                </a:solidFill>
                <a:effectLst/>
                <a:uLnTx/>
                <a:uFillTx/>
                <a:latin typeface="HG丸ｺﾞｼｯｸM-PRO" pitchFamily="50" charset="-128"/>
                <a:ea typeface="HG丸ｺﾞｼｯｸM-PRO" pitchFamily="50" charset="-128"/>
                <a:cs typeface="+mn-cs"/>
              </a:rPr>
              <a:t>以上</a:t>
            </a:r>
          </a:p>
        </p:txBody>
      </p:sp>
      <p:sp>
        <p:nvSpPr>
          <p:cNvPr id="831" name="テキスト ボックス 27"/>
          <p:cNvSpPr txBox="1">
            <a:spLocks noChangeArrowheads="1"/>
          </p:cNvSpPr>
          <p:nvPr/>
        </p:nvSpPr>
        <p:spPr bwMode="auto">
          <a:xfrm>
            <a:off x="7291186" y="3061414"/>
            <a:ext cx="377534" cy="158277"/>
          </a:xfrm>
          <a:prstGeom prst="rect">
            <a:avLst/>
          </a:prstGeom>
          <a:noFill/>
          <a:ln w="9525">
            <a:noFill/>
            <a:miter lim="800000"/>
            <a:headEnd/>
            <a:tailEnd/>
          </a:ln>
        </p:spPr>
        <p:txBody>
          <a:bodyPr lIns="65306" tIns="32653" rIns="65306" bIns="32653">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600" b="0" i="0" u="none" strike="noStrike" kern="1200" cap="none" spc="0" normalizeH="0" baseline="0" noProof="0" dirty="0">
                <a:ln>
                  <a:noFill/>
                </a:ln>
                <a:solidFill>
                  <a:srgbClr val="000000"/>
                </a:solidFill>
                <a:effectLst/>
                <a:uLnTx/>
                <a:uFillTx/>
                <a:latin typeface="HG丸ｺﾞｼｯｸM-PRO" pitchFamily="50" charset="-128"/>
                <a:ea typeface="HG丸ｺﾞｼｯｸM-PRO" pitchFamily="50" charset="-128"/>
                <a:cs typeface="+mn-cs"/>
              </a:rPr>
              <a:t>東側</a:t>
            </a:r>
          </a:p>
        </p:txBody>
      </p:sp>
      <p:sp>
        <p:nvSpPr>
          <p:cNvPr id="832" name="テキスト ボックス 27"/>
          <p:cNvSpPr txBox="1">
            <a:spLocks noChangeArrowheads="1"/>
          </p:cNvSpPr>
          <p:nvPr/>
        </p:nvSpPr>
        <p:spPr bwMode="auto">
          <a:xfrm>
            <a:off x="8863287" y="3061414"/>
            <a:ext cx="377534" cy="158277"/>
          </a:xfrm>
          <a:prstGeom prst="rect">
            <a:avLst/>
          </a:prstGeom>
          <a:noFill/>
          <a:ln w="9525">
            <a:noFill/>
            <a:miter lim="800000"/>
            <a:headEnd/>
            <a:tailEnd/>
          </a:ln>
        </p:spPr>
        <p:txBody>
          <a:bodyPr lIns="65306" tIns="32653" rIns="65306" bIns="32653">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600" b="0" i="0" u="none" strike="noStrike" kern="1200" cap="none" spc="0" normalizeH="0" baseline="0" noProof="0" dirty="0">
                <a:ln>
                  <a:noFill/>
                </a:ln>
                <a:solidFill>
                  <a:srgbClr val="000000"/>
                </a:solidFill>
                <a:effectLst/>
                <a:uLnTx/>
                <a:uFillTx/>
                <a:latin typeface="HG丸ｺﾞｼｯｸM-PRO" pitchFamily="50" charset="-128"/>
                <a:ea typeface="HG丸ｺﾞｼｯｸM-PRO" pitchFamily="50" charset="-128"/>
                <a:cs typeface="+mn-cs"/>
              </a:rPr>
              <a:t>西側</a:t>
            </a:r>
          </a:p>
        </p:txBody>
      </p:sp>
      <p:sp>
        <p:nvSpPr>
          <p:cNvPr id="833" name="円/楕円 832"/>
          <p:cNvSpPr/>
          <p:nvPr/>
        </p:nvSpPr>
        <p:spPr>
          <a:xfrm>
            <a:off x="7797035" y="2883323"/>
            <a:ext cx="189258" cy="189258"/>
          </a:xfrm>
          <a:prstGeom prst="ellipse">
            <a:avLst/>
          </a:pr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65306" tIns="32653" rIns="65306" bIns="32653"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endParaRPr>
          </a:p>
        </p:txBody>
      </p:sp>
      <p:sp>
        <p:nvSpPr>
          <p:cNvPr id="834" name="左中かっこ 833"/>
          <p:cNvSpPr>
            <a:spLocks/>
          </p:cNvSpPr>
          <p:nvPr/>
        </p:nvSpPr>
        <p:spPr bwMode="auto">
          <a:xfrm rot="10800000" flipH="1">
            <a:off x="6950299" y="1420626"/>
            <a:ext cx="61312" cy="519109"/>
          </a:xfrm>
          <a:prstGeom prst="leftBrace">
            <a:avLst>
              <a:gd name="adj1" fmla="val 29450"/>
              <a:gd name="adj2" fmla="val 33944"/>
            </a:avLst>
          </a:prstGeom>
          <a:noFill/>
          <a:ln w="3175" algn="ctr">
            <a:solidFill>
              <a:schemeClr val="tx1"/>
            </a:solidFill>
            <a:round/>
            <a:headEnd/>
            <a:tailEnd/>
          </a:ln>
        </p:spPr>
        <p:txBody>
          <a:bodyPr rot="10800000" lIns="65306" tIns="32653" rIns="65306" bIns="32653"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endParaRPr>
          </a:p>
        </p:txBody>
      </p:sp>
      <p:sp>
        <p:nvSpPr>
          <p:cNvPr id="835" name="左中かっこ 834"/>
          <p:cNvSpPr>
            <a:spLocks/>
          </p:cNvSpPr>
          <p:nvPr/>
        </p:nvSpPr>
        <p:spPr bwMode="auto">
          <a:xfrm rot="10800000" flipH="1">
            <a:off x="6998050" y="1415218"/>
            <a:ext cx="91968" cy="1588419"/>
          </a:xfrm>
          <a:prstGeom prst="leftBrace">
            <a:avLst>
              <a:gd name="adj1" fmla="val 35911"/>
              <a:gd name="adj2" fmla="val 51807"/>
            </a:avLst>
          </a:prstGeom>
          <a:noFill/>
          <a:ln w="3175" algn="ctr">
            <a:solidFill>
              <a:schemeClr val="tx1"/>
            </a:solidFill>
            <a:round/>
            <a:headEnd/>
            <a:tailEnd/>
          </a:ln>
        </p:spPr>
        <p:txBody>
          <a:bodyPr rot="10800000" lIns="65306" tIns="32653" rIns="65306" bIns="32653"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endParaRPr>
          </a:p>
        </p:txBody>
      </p:sp>
      <p:sp>
        <p:nvSpPr>
          <p:cNvPr id="836" name="左中かっこ 835"/>
          <p:cNvSpPr/>
          <p:nvPr/>
        </p:nvSpPr>
        <p:spPr>
          <a:xfrm rot="10800000" flipH="1">
            <a:off x="6950299" y="2837359"/>
            <a:ext cx="61312" cy="167629"/>
          </a:xfrm>
          <a:prstGeom prst="leftBrace">
            <a:avLst>
              <a:gd name="adj1" fmla="val 29184"/>
              <a:gd name="adj2" fmla="val 50000"/>
            </a:avLst>
          </a:pr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65306" tIns="32653" rIns="65306" bIns="32653"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endParaRPr>
          </a:p>
        </p:txBody>
      </p:sp>
      <p:sp>
        <p:nvSpPr>
          <p:cNvPr id="837" name="右大かっこ 836"/>
          <p:cNvSpPr/>
          <p:nvPr/>
        </p:nvSpPr>
        <p:spPr>
          <a:xfrm rot="10800000">
            <a:off x="6196447" y="2400314"/>
            <a:ext cx="32656" cy="720080"/>
          </a:xfrm>
          <a:prstGeom prst="rightBracket">
            <a:avLst>
              <a:gd name="adj" fmla="val 0"/>
            </a:avLst>
          </a:prstGeom>
        </p:spPr>
        <p:style>
          <a:lnRef idx="1">
            <a:schemeClr val="dk1"/>
          </a:lnRef>
          <a:fillRef idx="0">
            <a:schemeClr val="dk1"/>
          </a:fillRef>
          <a:effectRef idx="0">
            <a:schemeClr val="dk1"/>
          </a:effectRef>
          <a:fontRef idx="minor">
            <a:schemeClr val="tx1"/>
          </a:fontRef>
        </p:style>
        <p:txBody>
          <a:bodyPr lIns="65306" tIns="32653" rIns="65306" bIns="32653"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cxnSp>
        <p:nvCxnSpPr>
          <p:cNvPr id="838" name="直線コネクタ 837"/>
          <p:cNvCxnSpPr/>
          <p:nvPr/>
        </p:nvCxnSpPr>
        <p:spPr>
          <a:xfrm>
            <a:off x="6135616" y="2837359"/>
            <a:ext cx="121666" cy="0"/>
          </a:xfrm>
          <a:prstGeom prst="line">
            <a:avLst/>
          </a:prstGeom>
        </p:spPr>
        <p:style>
          <a:lnRef idx="1">
            <a:schemeClr val="dk1"/>
          </a:lnRef>
          <a:fillRef idx="0">
            <a:schemeClr val="dk1"/>
          </a:fillRef>
          <a:effectRef idx="0">
            <a:schemeClr val="dk1"/>
          </a:effectRef>
          <a:fontRef idx="minor">
            <a:schemeClr val="tx1"/>
          </a:fontRef>
        </p:style>
      </p:cxnSp>
      <p:cxnSp>
        <p:nvCxnSpPr>
          <p:cNvPr id="839" name="直線コネクタ 838"/>
          <p:cNvCxnSpPr/>
          <p:nvPr/>
        </p:nvCxnSpPr>
        <p:spPr>
          <a:xfrm>
            <a:off x="6135616" y="2181715"/>
            <a:ext cx="121666" cy="0"/>
          </a:xfrm>
          <a:prstGeom prst="line">
            <a:avLst/>
          </a:prstGeom>
        </p:spPr>
        <p:style>
          <a:lnRef idx="1">
            <a:schemeClr val="dk1"/>
          </a:lnRef>
          <a:fillRef idx="0">
            <a:schemeClr val="dk1"/>
          </a:fillRef>
          <a:effectRef idx="0">
            <a:schemeClr val="dk1"/>
          </a:effectRef>
          <a:fontRef idx="minor">
            <a:schemeClr val="tx1"/>
          </a:fontRef>
        </p:style>
      </p:cxnSp>
      <p:cxnSp>
        <p:nvCxnSpPr>
          <p:cNvPr id="840" name="直線コネクタ 839"/>
          <p:cNvCxnSpPr/>
          <p:nvPr/>
        </p:nvCxnSpPr>
        <p:spPr>
          <a:xfrm flipV="1">
            <a:off x="6135615" y="1770754"/>
            <a:ext cx="98685" cy="4056"/>
          </a:xfrm>
          <a:prstGeom prst="line">
            <a:avLst/>
          </a:prstGeom>
        </p:spPr>
        <p:style>
          <a:lnRef idx="1">
            <a:schemeClr val="dk1"/>
          </a:lnRef>
          <a:fillRef idx="0">
            <a:schemeClr val="dk1"/>
          </a:fillRef>
          <a:effectRef idx="0">
            <a:schemeClr val="dk1"/>
          </a:effectRef>
          <a:fontRef idx="minor">
            <a:schemeClr val="tx1"/>
          </a:fontRef>
        </p:style>
      </p:cxnSp>
      <p:sp>
        <p:nvSpPr>
          <p:cNvPr id="841" name="角丸四角形 840"/>
          <p:cNvSpPr/>
          <p:nvPr/>
        </p:nvSpPr>
        <p:spPr>
          <a:xfrm>
            <a:off x="6234301" y="2328470"/>
            <a:ext cx="671367" cy="152758"/>
          </a:xfrm>
          <a:prstGeom prst="roundRect">
            <a:avLst>
              <a:gd name="adj" fmla="val 0"/>
            </a:avLst>
          </a:prstGeom>
          <a:solidFill>
            <a:schemeClr val="accent2">
              <a:lumMod val="20000"/>
              <a:lumOff val="80000"/>
            </a:schemeClr>
          </a:solidFill>
          <a:ln w="127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lIns="25711" tIns="32653" rIns="0" bIns="32653"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容積ボーナス</a:t>
            </a:r>
          </a:p>
        </p:txBody>
      </p:sp>
      <p:sp>
        <p:nvSpPr>
          <p:cNvPr id="842" name="角丸四角形 8303"/>
          <p:cNvSpPr/>
          <p:nvPr/>
        </p:nvSpPr>
        <p:spPr>
          <a:xfrm>
            <a:off x="6234301" y="1661253"/>
            <a:ext cx="671867" cy="218999"/>
          </a:xfrm>
          <a:prstGeom prst="roundRect">
            <a:avLst>
              <a:gd name="adj" fmla="val 0"/>
            </a:avLst>
          </a:prstGeom>
          <a:solidFill>
            <a:schemeClr val="accent2">
              <a:lumMod val="20000"/>
              <a:lumOff val="80000"/>
            </a:schemeClr>
          </a:solidFill>
          <a:ln w="127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lIns="25711" tIns="32653" rIns="0" bIns="32653"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600" b="0" i="0" u="none" strike="noStrike" kern="1200" cap="none" spc="0" normalizeH="0" baseline="0" noProof="0" dirty="0">
                <a:ln>
                  <a:noFill/>
                </a:ln>
                <a:solidFill>
                  <a:srgbClr val="000000"/>
                </a:solidFill>
                <a:effectLst/>
                <a:uLnTx/>
                <a:uFillTx/>
                <a:latin typeface="Calibri"/>
                <a:ea typeface="ＭＳ Ｐゴシック" panose="020B0600070205080204" pitchFamily="50" charset="-128"/>
                <a:cs typeface="+mn-cs"/>
              </a:rPr>
              <a:t>形態制限緩和等</a:t>
            </a:r>
          </a:p>
        </p:txBody>
      </p:sp>
      <p:sp>
        <p:nvSpPr>
          <p:cNvPr id="843" name="角丸四角形 8303"/>
          <p:cNvSpPr/>
          <p:nvPr/>
        </p:nvSpPr>
        <p:spPr>
          <a:xfrm>
            <a:off x="6234301" y="2107363"/>
            <a:ext cx="671367" cy="152759"/>
          </a:xfrm>
          <a:prstGeom prst="roundRect">
            <a:avLst>
              <a:gd name="adj" fmla="val 0"/>
            </a:avLst>
          </a:prstGeom>
          <a:solidFill>
            <a:schemeClr val="accent2">
              <a:lumMod val="20000"/>
              <a:lumOff val="80000"/>
            </a:schemeClr>
          </a:solidFill>
          <a:ln w="127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lIns="25711" tIns="32653" rIns="0" bIns="32653"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デザイン誘導強化</a:t>
            </a:r>
          </a:p>
        </p:txBody>
      </p:sp>
      <p:sp>
        <p:nvSpPr>
          <p:cNvPr id="844" name="角丸四角形 8303"/>
          <p:cNvSpPr/>
          <p:nvPr/>
        </p:nvSpPr>
        <p:spPr>
          <a:xfrm>
            <a:off x="6234301" y="2969086"/>
            <a:ext cx="671367" cy="305611"/>
          </a:xfrm>
          <a:prstGeom prst="roundRect">
            <a:avLst>
              <a:gd name="adj" fmla="val 0"/>
            </a:avLst>
          </a:prstGeom>
          <a:solidFill>
            <a:schemeClr val="accent2">
              <a:lumMod val="20000"/>
              <a:lumOff val="80000"/>
            </a:schemeClr>
          </a:solidFill>
          <a:ln w="127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lIns="25711" tIns="32653" rIns="0" bIns="32653"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既存ビル等を対象としたにぎわい空間創出補助制度</a:t>
            </a:r>
          </a:p>
        </p:txBody>
      </p:sp>
      <p:sp>
        <p:nvSpPr>
          <p:cNvPr id="845" name="角丸四角形 8303"/>
          <p:cNvSpPr/>
          <p:nvPr/>
        </p:nvSpPr>
        <p:spPr>
          <a:xfrm>
            <a:off x="6228184" y="2507176"/>
            <a:ext cx="677484" cy="435960"/>
          </a:xfrm>
          <a:prstGeom prst="roundRect">
            <a:avLst>
              <a:gd name="adj" fmla="val 0"/>
            </a:avLst>
          </a:prstGeom>
          <a:solidFill>
            <a:schemeClr val="accent2">
              <a:lumMod val="20000"/>
              <a:lumOff val="80000"/>
            </a:schemeClr>
          </a:solidFill>
          <a:ln w="127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lIns="12856" tIns="32653" rIns="25711" bIns="32653" anchor="ctr"/>
          <a:lstStyle/>
          <a:p>
            <a:pPr marL="65760" marR="0" lvl="0" indent="-65760" algn="l" defTabSz="914400" rtl="0" eaLnBrk="1" fontAlgn="auto" latinLnBrk="0" hangingPunct="1">
              <a:lnSpc>
                <a:spcPct val="100000"/>
              </a:lnSpc>
              <a:spcBef>
                <a:spcPts val="0"/>
              </a:spcBef>
              <a:spcAft>
                <a:spcPts val="0"/>
              </a:spcAft>
              <a:buClrTx/>
              <a:buSzTx/>
              <a:buFontTx/>
              <a:buNone/>
              <a:tabLst/>
              <a:defRPr/>
            </a:pPr>
            <a:r>
              <a:rPr kumimoji="1" lang="ja-JP" altLang="en-US" sz="5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セットバック利活用；</a:t>
            </a:r>
            <a:endParaRPr kumimoji="1" lang="en-US" altLang="ja-JP" sz="5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65760" marR="0" lvl="0" indent="-65760" algn="l" defTabSz="914400" rtl="0" eaLnBrk="1" fontAlgn="auto" latinLnBrk="0" hangingPunct="1">
              <a:lnSpc>
                <a:spcPct val="100000"/>
              </a:lnSpc>
              <a:spcBef>
                <a:spcPts val="0"/>
              </a:spcBef>
              <a:spcAft>
                <a:spcPts val="0"/>
              </a:spcAft>
              <a:buClrTx/>
              <a:buSzTx/>
              <a:buFontTx/>
              <a:buNone/>
              <a:tabLst/>
              <a:defRPr/>
            </a:pPr>
            <a:r>
              <a:rPr kumimoji="1" lang="ja-JP" altLang="en-US" sz="5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にぎわい創造実証事業の実施と利活用に関する官民のルールづくり</a:t>
            </a:r>
          </a:p>
        </p:txBody>
      </p:sp>
      <p:sp>
        <p:nvSpPr>
          <p:cNvPr id="846" name="フリーフォーム 845"/>
          <p:cNvSpPr/>
          <p:nvPr/>
        </p:nvSpPr>
        <p:spPr>
          <a:xfrm>
            <a:off x="6953483" y="3009045"/>
            <a:ext cx="921959" cy="74351"/>
          </a:xfrm>
          <a:custGeom>
            <a:avLst/>
            <a:gdLst>
              <a:gd name="connsiteX0" fmla="*/ 1114425 w 1114425"/>
              <a:gd name="connsiteY0" fmla="*/ 0 h 257175"/>
              <a:gd name="connsiteX1" fmla="*/ 752475 w 1114425"/>
              <a:gd name="connsiteY1" fmla="*/ 257175 h 257175"/>
              <a:gd name="connsiteX2" fmla="*/ 0 w 1114425"/>
              <a:gd name="connsiteY2" fmla="*/ 257175 h 257175"/>
            </a:gdLst>
            <a:ahLst/>
            <a:cxnLst>
              <a:cxn ang="0">
                <a:pos x="connsiteX0" y="connsiteY0"/>
              </a:cxn>
              <a:cxn ang="0">
                <a:pos x="connsiteX1" y="connsiteY1"/>
              </a:cxn>
              <a:cxn ang="0">
                <a:pos x="connsiteX2" y="connsiteY2"/>
              </a:cxn>
            </a:cxnLst>
            <a:rect l="l" t="t" r="r" b="b"/>
            <a:pathLst>
              <a:path w="1114425" h="257175">
                <a:moveTo>
                  <a:pt x="1114425" y="0"/>
                </a:moveTo>
                <a:lnTo>
                  <a:pt x="752475" y="257175"/>
                </a:lnTo>
                <a:lnTo>
                  <a:pt x="0" y="257175"/>
                </a:lnTo>
              </a:path>
            </a:pathLst>
          </a:custGeom>
          <a:noFill/>
          <a:ln w="3175">
            <a:solidFill>
              <a:schemeClr val="tx1"/>
            </a:solidFill>
            <a:headEnd type="none" w="med" len="med"/>
            <a:tailEnd type="arrow" w="med" len="med"/>
          </a:ln>
        </p:spPr>
        <p:style>
          <a:lnRef idx="2">
            <a:schemeClr val="accent1">
              <a:shade val="50000"/>
            </a:schemeClr>
          </a:lnRef>
          <a:fillRef idx="1">
            <a:schemeClr val="accent1"/>
          </a:fillRef>
          <a:effectRef idx="0">
            <a:schemeClr val="accent1"/>
          </a:effectRef>
          <a:fontRef idx="minor">
            <a:schemeClr val="lt1"/>
          </a:fontRef>
        </p:style>
        <p:txBody>
          <a:bodyPr lIns="65306" tIns="32653" rIns="65306" bIns="32653"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endParaRPr>
          </a:p>
        </p:txBody>
      </p:sp>
      <p:cxnSp>
        <p:nvCxnSpPr>
          <p:cNvPr id="847" name="直線コネクタ 846"/>
          <p:cNvCxnSpPr>
            <a:stCxn id="841" idx="3"/>
            <a:endCxn id="836" idx="1"/>
          </p:cNvCxnSpPr>
          <p:nvPr/>
        </p:nvCxnSpPr>
        <p:spPr>
          <a:xfrm>
            <a:off x="6905668" y="2404849"/>
            <a:ext cx="44631" cy="516325"/>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48" name="直線コネクタ 847"/>
          <p:cNvCxnSpPr>
            <a:stCxn id="845" idx="3"/>
            <a:endCxn id="836" idx="1"/>
          </p:cNvCxnSpPr>
          <p:nvPr/>
        </p:nvCxnSpPr>
        <p:spPr>
          <a:xfrm>
            <a:off x="6905668" y="2725156"/>
            <a:ext cx="44631" cy="196017"/>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49" name="直線コネクタ 848"/>
          <p:cNvCxnSpPr/>
          <p:nvPr/>
        </p:nvCxnSpPr>
        <p:spPr bwMode="auto">
          <a:xfrm>
            <a:off x="8094441" y="1370608"/>
            <a:ext cx="844904" cy="1614104"/>
          </a:xfrm>
          <a:prstGeom prst="line">
            <a:avLst/>
          </a:prstGeom>
          <a:ln w="3175">
            <a:solidFill>
              <a:srgbClr val="FF0000"/>
            </a:solidFill>
          </a:ln>
        </p:spPr>
        <p:style>
          <a:lnRef idx="1">
            <a:schemeClr val="accent1"/>
          </a:lnRef>
          <a:fillRef idx="0">
            <a:schemeClr val="accent1"/>
          </a:fillRef>
          <a:effectRef idx="0">
            <a:schemeClr val="accent1"/>
          </a:effectRef>
          <a:fontRef idx="minor">
            <a:schemeClr val="tx1"/>
          </a:fontRef>
        </p:style>
      </p:cxnSp>
      <p:sp>
        <p:nvSpPr>
          <p:cNvPr id="851" name="直角三角形 850"/>
          <p:cNvSpPr>
            <a:spLocks noChangeArrowheads="1"/>
          </p:cNvSpPr>
          <p:nvPr/>
        </p:nvSpPr>
        <p:spPr bwMode="auto">
          <a:xfrm rot="10800000">
            <a:off x="8416180" y="1758587"/>
            <a:ext cx="131129" cy="282536"/>
          </a:xfrm>
          <a:prstGeom prst="rtTriangle">
            <a:avLst/>
          </a:prstGeom>
          <a:noFill/>
          <a:ln w="3175" algn="ctr">
            <a:solidFill>
              <a:schemeClr val="tx1"/>
            </a:solidFill>
            <a:miter lim="800000"/>
            <a:headEnd/>
            <a:tailEnd/>
          </a:ln>
        </p:spPr>
        <p:txBody>
          <a:bodyPr rot="10800000" lIns="65306" tIns="32653" rIns="65306" bIns="32653"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endParaRPr>
          </a:p>
        </p:txBody>
      </p:sp>
      <p:sp>
        <p:nvSpPr>
          <p:cNvPr id="852" name="テキスト ボックス 145"/>
          <p:cNvSpPr txBox="1">
            <a:spLocks noChangeArrowheads="1"/>
          </p:cNvSpPr>
          <p:nvPr/>
        </p:nvSpPr>
        <p:spPr bwMode="auto">
          <a:xfrm>
            <a:off x="8386921" y="1634538"/>
            <a:ext cx="189140" cy="158277"/>
          </a:xfrm>
          <a:prstGeom prst="rect">
            <a:avLst/>
          </a:prstGeom>
          <a:noFill/>
          <a:ln w="9525">
            <a:noFill/>
            <a:miter lim="800000"/>
            <a:headEnd/>
            <a:tailEnd/>
          </a:ln>
        </p:spPr>
        <p:txBody>
          <a:bodyPr lIns="65306" tIns="32653" rIns="65306" bIns="32653">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600" b="0" i="0" u="none" strike="noStrike" kern="1200" cap="none" spc="0" normalizeH="0" baseline="0" noProof="0" dirty="0">
                <a:ln>
                  <a:noFill/>
                </a:ln>
                <a:solidFill>
                  <a:srgbClr val="000000"/>
                </a:solidFill>
                <a:effectLst/>
                <a:uLnTx/>
                <a:uFillTx/>
                <a:latin typeface="HG丸ｺﾞｼｯｸM-PRO" pitchFamily="50" charset="-128"/>
                <a:ea typeface="HG丸ｺﾞｼｯｸM-PRO" pitchFamily="50" charset="-128"/>
                <a:cs typeface="+mn-cs"/>
              </a:rPr>
              <a:t>1</a:t>
            </a:r>
            <a:endParaRPr kumimoji="1" lang="ja-JP" altLang="en-US" sz="600" b="0" i="0" u="none" strike="noStrike" kern="1200" cap="none" spc="0" normalizeH="0" baseline="0" noProof="0" dirty="0">
              <a:ln>
                <a:noFill/>
              </a:ln>
              <a:solidFill>
                <a:srgbClr val="000000"/>
              </a:solidFill>
              <a:effectLst/>
              <a:uLnTx/>
              <a:uFillTx/>
              <a:latin typeface="HG丸ｺﾞｼｯｸM-PRO" pitchFamily="50" charset="-128"/>
              <a:ea typeface="HG丸ｺﾞｼｯｸM-PRO" pitchFamily="50" charset="-128"/>
              <a:cs typeface="+mn-cs"/>
            </a:endParaRPr>
          </a:p>
        </p:txBody>
      </p:sp>
      <p:sp>
        <p:nvSpPr>
          <p:cNvPr id="853" name="テキスト ボックス 146"/>
          <p:cNvSpPr txBox="1">
            <a:spLocks noChangeArrowheads="1"/>
          </p:cNvSpPr>
          <p:nvPr/>
        </p:nvSpPr>
        <p:spPr bwMode="auto">
          <a:xfrm>
            <a:off x="8526619" y="1805941"/>
            <a:ext cx="164144" cy="158277"/>
          </a:xfrm>
          <a:prstGeom prst="rect">
            <a:avLst/>
          </a:prstGeom>
          <a:noFill/>
          <a:ln w="9525">
            <a:noFill/>
            <a:miter lim="800000"/>
            <a:headEnd/>
            <a:tailEnd/>
          </a:ln>
        </p:spPr>
        <p:txBody>
          <a:bodyPr lIns="65306" tIns="32653" rIns="65306" bIns="32653">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600" b="0" i="0" u="none" strike="noStrike" kern="1200" cap="none" spc="0" normalizeH="0" baseline="0" noProof="0" dirty="0">
                <a:ln>
                  <a:noFill/>
                </a:ln>
                <a:solidFill>
                  <a:srgbClr val="000000"/>
                </a:solidFill>
                <a:effectLst/>
                <a:uLnTx/>
                <a:uFillTx/>
                <a:latin typeface="HG丸ｺﾞｼｯｸM-PRO" pitchFamily="50" charset="-128"/>
                <a:ea typeface="HG丸ｺﾞｼｯｸM-PRO" pitchFamily="50" charset="-128"/>
                <a:cs typeface="+mn-cs"/>
              </a:rPr>
              <a:t>2</a:t>
            </a:r>
          </a:p>
        </p:txBody>
      </p:sp>
      <p:cxnSp>
        <p:nvCxnSpPr>
          <p:cNvPr id="854" name="直線コネクタ 8317"/>
          <p:cNvCxnSpPr/>
          <p:nvPr/>
        </p:nvCxnSpPr>
        <p:spPr>
          <a:xfrm>
            <a:off x="5378582" y="1455818"/>
            <a:ext cx="0" cy="1384289"/>
          </a:xfrm>
          <a:prstGeom prst="line">
            <a:avLst/>
          </a:prstGeom>
        </p:spPr>
        <p:style>
          <a:lnRef idx="1">
            <a:schemeClr val="dk1"/>
          </a:lnRef>
          <a:fillRef idx="0">
            <a:schemeClr val="dk1"/>
          </a:fillRef>
          <a:effectRef idx="0">
            <a:schemeClr val="dk1"/>
          </a:effectRef>
          <a:fontRef idx="minor">
            <a:schemeClr val="tx1"/>
          </a:fontRef>
        </p:style>
      </p:cxnSp>
      <p:sp>
        <p:nvSpPr>
          <p:cNvPr id="855" name="角丸四角形 854"/>
          <p:cNvSpPr/>
          <p:nvPr/>
        </p:nvSpPr>
        <p:spPr>
          <a:xfrm>
            <a:off x="5296120" y="1408460"/>
            <a:ext cx="1208571" cy="160869"/>
          </a:xfrm>
          <a:prstGeom prst="round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65306" tIns="32653" rIns="65306" bIns="32653"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700" b="0" i="0" u="none" strike="noStrike" kern="1200" cap="none" spc="0" normalizeH="0" baseline="0" noProof="0" dirty="0">
                <a:ln>
                  <a:noFill/>
                </a:ln>
                <a:solidFill>
                  <a:prstClr val="black"/>
                </a:solidFill>
                <a:effectLst/>
                <a:uLnTx/>
                <a:uFillTx/>
                <a:latin typeface="HGP創英角ｺﾞｼｯｸUB" pitchFamily="50" charset="-128"/>
                <a:ea typeface="HGP創英角ｺﾞｼｯｸUB" pitchFamily="50" charset="-128"/>
                <a:cs typeface="+mn-cs"/>
              </a:rPr>
              <a:t>オフィスビルの建替促進</a:t>
            </a:r>
          </a:p>
        </p:txBody>
      </p:sp>
      <p:cxnSp>
        <p:nvCxnSpPr>
          <p:cNvPr id="856" name="直線コネクタ 855"/>
          <p:cNvCxnSpPr/>
          <p:nvPr/>
        </p:nvCxnSpPr>
        <p:spPr>
          <a:xfrm>
            <a:off x="5378582" y="1774810"/>
            <a:ext cx="123019" cy="0"/>
          </a:xfrm>
          <a:prstGeom prst="line">
            <a:avLst/>
          </a:prstGeom>
        </p:spPr>
        <p:style>
          <a:lnRef idx="1">
            <a:schemeClr val="dk1"/>
          </a:lnRef>
          <a:fillRef idx="0">
            <a:schemeClr val="dk1"/>
          </a:fillRef>
          <a:effectRef idx="0">
            <a:schemeClr val="dk1"/>
          </a:effectRef>
          <a:fontRef idx="minor">
            <a:schemeClr val="tx1"/>
          </a:fontRef>
        </p:style>
      </p:cxnSp>
      <p:cxnSp>
        <p:nvCxnSpPr>
          <p:cNvPr id="857" name="直線コネクタ 856"/>
          <p:cNvCxnSpPr/>
          <p:nvPr/>
        </p:nvCxnSpPr>
        <p:spPr>
          <a:xfrm>
            <a:off x="5378582" y="2181715"/>
            <a:ext cx="123019" cy="0"/>
          </a:xfrm>
          <a:prstGeom prst="line">
            <a:avLst/>
          </a:prstGeom>
        </p:spPr>
        <p:style>
          <a:lnRef idx="1">
            <a:schemeClr val="dk1"/>
          </a:lnRef>
          <a:fillRef idx="0">
            <a:schemeClr val="dk1"/>
          </a:fillRef>
          <a:effectRef idx="0">
            <a:schemeClr val="dk1"/>
          </a:effectRef>
          <a:fontRef idx="minor">
            <a:schemeClr val="tx1"/>
          </a:fontRef>
        </p:style>
      </p:cxnSp>
      <p:cxnSp>
        <p:nvCxnSpPr>
          <p:cNvPr id="858" name="直線コネクタ 857"/>
          <p:cNvCxnSpPr/>
          <p:nvPr/>
        </p:nvCxnSpPr>
        <p:spPr>
          <a:xfrm>
            <a:off x="5378582" y="2837359"/>
            <a:ext cx="123019" cy="0"/>
          </a:xfrm>
          <a:prstGeom prst="line">
            <a:avLst/>
          </a:prstGeom>
        </p:spPr>
        <p:style>
          <a:lnRef idx="1">
            <a:schemeClr val="dk1"/>
          </a:lnRef>
          <a:fillRef idx="0">
            <a:schemeClr val="dk1"/>
          </a:fillRef>
          <a:effectRef idx="0">
            <a:schemeClr val="dk1"/>
          </a:effectRef>
          <a:fontRef idx="minor">
            <a:schemeClr val="tx1"/>
          </a:fontRef>
        </p:style>
      </p:cxnSp>
      <p:sp>
        <p:nvSpPr>
          <p:cNvPr id="859" name="角丸四角形 858"/>
          <p:cNvSpPr/>
          <p:nvPr/>
        </p:nvSpPr>
        <p:spPr>
          <a:xfrm>
            <a:off x="5410937" y="2666637"/>
            <a:ext cx="759737" cy="339314"/>
          </a:xfrm>
          <a:prstGeom prst="round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51422" tIns="32653" rIns="51422" bIns="32653"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600" b="0" i="0" u="none" strike="noStrike" kern="1200" cap="none" spc="0" normalizeH="0" baseline="0" noProof="0" dirty="0">
                <a:ln>
                  <a:noFill/>
                </a:ln>
                <a:solidFill>
                  <a:prstClr val="black"/>
                </a:solidFill>
                <a:effectLst/>
                <a:uLnTx/>
                <a:uFillTx/>
                <a:latin typeface="HGP創英角ｺﾞｼｯｸUB" pitchFamily="50" charset="-128"/>
                <a:ea typeface="HGP創英角ｺﾞｼｯｸUB" pitchFamily="50" charset="-128"/>
                <a:cs typeface="+mn-cs"/>
              </a:rPr>
              <a:t>「上質な」にぎわい空間を積極的に誘導</a:t>
            </a:r>
          </a:p>
        </p:txBody>
      </p:sp>
      <p:sp>
        <p:nvSpPr>
          <p:cNvPr id="860" name="角丸四角形 859"/>
          <p:cNvSpPr/>
          <p:nvPr/>
        </p:nvSpPr>
        <p:spPr>
          <a:xfrm>
            <a:off x="5432567" y="1620698"/>
            <a:ext cx="743618" cy="298759"/>
          </a:xfrm>
          <a:prstGeom prst="round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25711" tIns="32653" rIns="25711" bIns="32653"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600" b="0" i="0" u="none" strike="noStrike" kern="1200" cap="none" spc="0" normalizeH="0" baseline="0" noProof="0" dirty="0">
                <a:ln>
                  <a:noFill/>
                </a:ln>
                <a:solidFill>
                  <a:prstClr val="black"/>
                </a:solidFill>
                <a:effectLst/>
                <a:uLnTx/>
                <a:uFillTx/>
                <a:latin typeface="HGP創英角ｺﾞｼｯｸUB" pitchFamily="50" charset="-128"/>
                <a:ea typeface="HGP創英角ｺﾞｼｯｸUB" pitchFamily="50" charset="-128"/>
                <a:cs typeface="+mn-cs"/>
              </a:rPr>
              <a:t>良質なオフィス空間の確保や複合用途への対応</a:t>
            </a:r>
          </a:p>
        </p:txBody>
      </p:sp>
      <p:sp>
        <p:nvSpPr>
          <p:cNvPr id="861" name="角丸四角形 222"/>
          <p:cNvSpPr/>
          <p:nvPr/>
        </p:nvSpPr>
        <p:spPr>
          <a:xfrm>
            <a:off x="5429864" y="1984345"/>
            <a:ext cx="744692" cy="402850"/>
          </a:xfrm>
          <a:prstGeom prst="round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25711" tIns="32653" rIns="25711" bIns="32653"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600" b="0" i="0" u="none" strike="noStrike" kern="1200" cap="none" spc="0" normalizeH="0" baseline="0" noProof="0" dirty="0">
                <a:ln>
                  <a:noFill/>
                </a:ln>
                <a:solidFill>
                  <a:prstClr val="black"/>
                </a:solidFill>
                <a:effectLst/>
                <a:uLnTx/>
                <a:uFillTx/>
                <a:latin typeface="HGP創英角ｺﾞｼｯｸUB" pitchFamily="50" charset="-128"/>
                <a:ea typeface="HGP創英角ｺﾞｼｯｸUB" pitchFamily="50" charset="-128"/>
                <a:cs typeface="+mn-cs"/>
              </a:rPr>
              <a:t>統一感と</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600" b="0" i="0" u="none" strike="noStrike" kern="1200" cap="none" spc="0" normalizeH="0" baseline="0" noProof="0" dirty="0">
                <a:ln>
                  <a:noFill/>
                </a:ln>
                <a:solidFill>
                  <a:prstClr val="black"/>
                </a:solidFill>
                <a:effectLst/>
                <a:uLnTx/>
                <a:uFillTx/>
                <a:latin typeface="HGP創英角ｺﾞｼｯｸUB" pitchFamily="50" charset="-128"/>
                <a:ea typeface="HGP創英角ｺﾞｼｯｸUB" pitchFamily="50" charset="-128"/>
                <a:cs typeface="+mn-cs"/>
              </a:rPr>
              <a:t>ヒューマンスケールのまちなみの誘導</a:t>
            </a:r>
          </a:p>
        </p:txBody>
      </p:sp>
      <p:pic>
        <p:nvPicPr>
          <p:cNvPr id="862" name="Picture 5"/>
          <p:cNvPicPr>
            <a:picLocks noChangeAspect="1" noChangeArrowheads="1"/>
          </p:cNvPicPr>
          <p:nvPr/>
        </p:nvPicPr>
        <p:blipFill>
          <a:blip r:embed="rId2" cstate="screen"/>
          <a:srcRect/>
          <a:stretch>
            <a:fillRect/>
          </a:stretch>
        </p:blipFill>
        <p:spPr bwMode="auto">
          <a:xfrm>
            <a:off x="3952070" y="2556240"/>
            <a:ext cx="190611" cy="312276"/>
          </a:xfrm>
          <a:prstGeom prst="rect">
            <a:avLst/>
          </a:prstGeom>
          <a:noFill/>
          <a:ln w="9525">
            <a:noFill/>
            <a:miter lim="800000"/>
            <a:headEnd/>
            <a:tailEnd/>
          </a:ln>
        </p:spPr>
      </p:pic>
      <p:sp>
        <p:nvSpPr>
          <p:cNvPr id="863" name="フリーフォーム 862"/>
          <p:cNvSpPr/>
          <p:nvPr/>
        </p:nvSpPr>
        <p:spPr>
          <a:xfrm>
            <a:off x="3857441" y="2864460"/>
            <a:ext cx="1097699" cy="9464"/>
          </a:xfrm>
          <a:custGeom>
            <a:avLst/>
            <a:gdLst>
              <a:gd name="connsiteX0" fmla="*/ 0 w 1869282"/>
              <a:gd name="connsiteY0" fmla="*/ 2381 h 16668"/>
              <a:gd name="connsiteX1" fmla="*/ 359569 w 1869282"/>
              <a:gd name="connsiteY1" fmla="*/ 2381 h 16668"/>
              <a:gd name="connsiteX2" fmla="*/ 359569 w 1869282"/>
              <a:gd name="connsiteY2" fmla="*/ 16668 h 16668"/>
              <a:gd name="connsiteX3" fmla="*/ 538163 w 1869282"/>
              <a:gd name="connsiteY3" fmla="*/ 16668 h 16668"/>
              <a:gd name="connsiteX4" fmla="*/ 538163 w 1869282"/>
              <a:gd name="connsiteY4" fmla="*/ 2381 h 16668"/>
              <a:gd name="connsiteX5" fmla="*/ 702469 w 1869282"/>
              <a:gd name="connsiteY5" fmla="*/ 2381 h 16668"/>
              <a:gd name="connsiteX6" fmla="*/ 702469 w 1869282"/>
              <a:gd name="connsiteY6" fmla="*/ 16668 h 16668"/>
              <a:gd name="connsiteX7" fmla="*/ 1204913 w 1869282"/>
              <a:gd name="connsiteY7" fmla="*/ 16668 h 16668"/>
              <a:gd name="connsiteX8" fmla="*/ 1204913 w 1869282"/>
              <a:gd name="connsiteY8" fmla="*/ 0 h 16668"/>
              <a:gd name="connsiteX9" fmla="*/ 1333500 w 1869282"/>
              <a:gd name="connsiteY9" fmla="*/ 0 h 16668"/>
              <a:gd name="connsiteX10" fmla="*/ 1333500 w 1869282"/>
              <a:gd name="connsiteY10" fmla="*/ 14287 h 16668"/>
              <a:gd name="connsiteX11" fmla="*/ 1512094 w 1869282"/>
              <a:gd name="connsiteY11" fmla="*/ 14287 h 16668"/>
              <a:gd name="connsiteX12" fmla="*/ 1512094 w 1869282"/>
              <a:gd name="connsiteY12" fmla="*/ 2381 h 16668"/>
              <a:gd name="connsiteX13" fmla="*/ 1583532 w 1869282"/>
              <a:gd name="connsiteY13" fmla="*/ 2381 h 16668"/>
              <a:gd name="connsiteX14" fmla="*/ 1728788 w 1869282"/>
              <a:gd name="connsiteY14" fmla="*/ 2381 h 16668"/>
              <a:gd name="connsiteX15" fmla="*/ 1869282 w 1869282"/>
              <a:gd name="connsiteY15" fmla="*/ 2381 h 16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69282" h="16668">
                <a:moveTo>
                  <a:pt x="0" y="2381"/>
                </a:moveTo>
                <a:lnTo>
                  <a:pt x="359569" y="2381"/>
                </a:lnTo>
                <a:lnTo>
                  <a:pt x="359569" y="16668"/>
                </a:lnTo>
                <a:lnTo>
                  <a:pt x="538163" y="16668"/>
                </a:lnTo>
                <a:lnTo>
                  <a:pt x="538163" y="2381"/>
                </a:lnTo>
                <a:lnTo>
                  <a:pt x="702469" y="2381"/>
                </a:lnTo>
                <a:lnTo>
                  <a:pt x="702469" y="16668"/>
                </a:lnTo>
                <a:lnTo>
                  <a:pt x="1204913" y="16668"/>
                </a:lnTo>
                <a:lnTo>
                  <a:pt x="1204913" y="0"/>
                </a:lnTo>
                <a:lnTo>
                  <a:pt x="1333500" y="0"/>
                </a:lnTo>
                <a:lnTo>
                  <a:pt x="1333500" y="14287"/>
                </a:lnTo>
                <a:lnTo>
                  <a:pt x="1512094" y="14287"/>
                </a:lnTo>
                <a:lnTo>
                  <a:pt x="1512094" y="2381"/>
                </a:lnTo>
                <a:lnTo>
                  <a:pt x="1583532" y="2381"/>
                </a:lnTo>
                <a:lnTo>
                  <a:pt x="1728788" y="2381"/>
                </a:lnTo>
                <a:lnTo>
                  <a:pt x="1869282" y="2381"/>
                </a:ln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65306" tIns="32653" rIns="65306" bIns="32653"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endParaRPr>
          </a:p>
        </p:txBody>
      </p:sp>
      <p:pic>
        <p:nvPicPr>
          <p:cNvPr id="864" name="Picture 5"/>
          <p:cNvPicPr>
            <a:picLocks noChangeAspect="1" noChangeArrowheads="1"/>
          </p:cNvPicPr>
          <p:nvPr/>
        </p:nvPicPr>
        <p:blipFill>
          <a:blip r:embed="rId2" cstate="screen"/>
          <a:srcRect/>
          <a:stretch>
            <a:fillRect/>
          </a:stretch>
        </p:blipFill>
        <p:spPr bwMode="auto">
          <a:xfrm>
            <a:off x="4130515" y="2556240"/>
            <a:ext cx="190611" cy="312276"/>
          </a:xfrm>
          <a:prstGeom prst="rect">
            <a:avLst/>
          </a:prstGeom>
          <a:noFill/>
          <a:ln w="9525">
            <a:noFill/>
            <a:miter lim="800000"/>
            <a:headEnd/>
            <a:tailEnd/>
          </a:ln>
        </p:spPr>
      </p:pic>
      <p:pic>
        <p:nvPicPr>
          <p:cNvPr id="865" name="Picture 5"/>
          <p:cNvPicPr>
            <a:picLocks noChangeAspect="1" noChangeArrowheads="1"/>
          </p:cNvPicPr>
          <p:nvPr/>
        </p:nvPicPr>
        <p:blipFill>
          <a:blip r:embed="rId2" cstate="screen"/>
          <a:srcRect/>
          <a:stretch>
            <a:fillRect/>
          </a:stretch>
        </p:blipFill>
        <p:spPr bwMode="auto">
          <a:xfrm>
            <a:off x="4511735" y="2556240"/>
            <a:ext cx="190611" cy="312276"/>
          </a:xfrm>
          <a:prstGeom prst="rect">
            <a:avLst/>
          </a:prstGeom>
          <a:noFill/>
          <a:ln w="9525">
            <a:noFill/>
            <a:miter lim="800000"/>
            <a:headEnd/>
            <a:tailEnd/>
          </a:ln>
        </p:spPr>
      </p:pic>
      <p:pic>
        <p:nvPicPr>
          <p:cNvPr id="866" name="Picture 5"/>
          <p:cNvPicPr>
            <a:picLocks noChangeAspect="1" noChangeArrowheads="1"/>
          </p:cNvPicPr>
          <p:nvPr/>
        </p:nvPicPr>
        <p:blipFill>
          <a:blip r:embed="rId2" cstate="screen"/>
          <a:srcRect/>
          <a:stretch>
            <a:fillRect/>
          </a:stretch>
        </p:blipFill>
        <p:spPr bwMode="auto">
          <a:xfrm>
            <a:off x="4683419" y="2556240"/>
            <a:ext cx="190609" cy="312276"/>
          </a:xfrm>
          <a:prstGeom prst="rect">
            <a:avLst/>
          </a:prstGeom>
          <a:noFill/>
          <a:ln w="9525">
            <a:noFill/>
            <a:miter lim="800000"/>
            <a:headEnd/>
            <a:tailEnd/>
          </a:ln>
        </p:spPr>
      </p:pic>
      <p:grpSp>
        <p:nvGrpSpPr>
          <p:cNvPr id="7" name="グループ化 696"/>
          <p:cNvGrpSpPr>
            <a:grpSpLocks noChangeAspect="1"/>
          </p:cNvGrpSpPr>
          <p:nvPr/>
        </p:nvGrpSpPr>
        <p:grpSpPr bwMode="auto">
          <a:xfrm>
            <a:off x="4803732" y="2829312"/>
            <a:ext cx="14871" cy="37851"/>
            <a:chOff x="9491663" y="3466966"/>
            <a:chExt cx="1009650" cy="2755900"/>
          </a:xfrm>
        </p:grpSpPr>
        <p:sp>
          <p:nvSpPr>
            <p:cNvPr id="868" name="Freeform 79"/>
            <p:cNvSpPr>
              <a:spLocks/>
            </p:cNvSpPr>
            <p:nvPr/>
          </p:nvSpPr>
          <p:spPr bwMode="auto">
            <a:xfrm>
              <a:off x="10221913" y="4962391"/>
              <a:ext cx="146050" cy="244475"/>
            </a:xfrm>
            <a:custGeom>
              <a:avLst/>
              <a:gdLst>
                <a:gd name="T0" fmla="*/ 2147483647 w 92"/>
                <a:gd name="T1" fmla="*/ 2147483647 h 154"/>
                <a:gd name="T2" fmla="*/ 2147483647 w 92"/>
                <a:gd name="T3" fmla="*/ 2147483647 h 154"/>
                <a:gd name="T4" fmla="*/ 2147483647 w 92"/>
                <a:gd name="T5" fmla="*/ 2147483647 h 154"/>
                <a:gd name="T6" fmla="*/ 2147483647 w 92"/>
                <a:gd name="T7" fmla="*/ 2147483647 h 154"/>
                <a:gd name="T8" fmla="*/ 2147483647 w 92"/>
                <a:gd name="T9" fmla="*/ 2147483647 h 154"/>
                <a:gd name="T10" fmla="*/ 2147483647 w 92"/>
                <a:gd name="T11" fmla="*/ 2147483647 h 154"/>
                <a:gd name="T12" fmla="*/ 2147483647 w 92"/>
                <a:gd name="T13" fmla="*/ 2147483647 h 154"/>
                <a:gd name="T14" fmla="*/ 2147483647 w 92"/>
                <a:gd name="T15" fmla="*/ 2147483647 h 154"/>
                <a:gd name="T16" fmla="*/ 2147483647 w 92"/>
                <a:gd name="T17" fmla="*/ 0 h 154"/>
                <a:gd name="T18" fmla="*/ 2147483647 w 92"/>
                <a:gd name="T19" fmla="*/ 2147483647 h 154"/>
                <a:gd name="T20" fmla="*/ 2147483647 w 92"/>
                <a:gd name="T21" fmla="*/ 2147483647 h 154"/>
                <a:gd name="T22" fmla="*/ 2147483647 w 92"/>
                <a:gd name="T23" fmla="*/ 2147483647 h 154"/>
                <a:gd name="T24" fmla="*/ 2147483647 w 92"/>
                <a:gd name="T25" fmla="*/ 2147483647 h 154"/>
                <a:gd name="T26" fmla="*/ 0 w 92"/>
                <a:gd name="T27" fmla="*/ 2147483647 h 154"/>
                <a:gd name="T28" fmla="*/ 2147483647 w 92"/>
                <a:gd name="T29" fmla="*/ 2147483647 h 154"/>
                <a:gd name="T30" fmla="*/ 2147483647 w 92"/>
                <a:gd name="T31" fmla="*/ 2147483647 h 154"/>
                <a:gd name="T32" fmla="*/ 2147483647 w 92"/>
                <a:gd name="T33" fmla="*/ 2147483647 h 154"/>
                <a:gd name="T34" fmla="*/ 2147483647 w 92"/>
                <a:gd name="T35" fmla="*/ 2147483647 h 154"/>
                <a:gd name="T36" fmla="*/ 2147483647 w 92"/>
                <a:gd name="T37" fmla="*/ 2147483647 h 154"/>
                <a:gd name="T38" fmla="*/ 2147483647 w 92"/>
                <a:gd name="T39" fmla="*/ 2147483647 h 154"/>
                <a:gd name="T40" fmla="*/ 2147483647 w 92"/>
                <a:gd name="T41" fmla="*/ 2147483647 h 154"/>
                <a:gd name="T42" fmla="*/ 2147483647 w 92"/>
                <a:gd name="T43" fmla="*/ 2147483647 h 15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92"/>
                <a:gd name="T67" fmla="*/ 0 h 154"/>
                <a:gd name="T68" fmla="*/ 92 w 92"/>
                <a:gd name="T69" fmla="*/ 154 h 15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92" h="154">
                  <a:moveTo>
                    <a:pt x="72" y="130"/>
                  </a:moveTo>
                  <a:lnTo>
                    <a:pt x="72" y="104"/>
                  </a:lnTo>
                  <a:lnTo>
                    <a:pt x="86" y="104"/>
                  </a:lnTo>
                  <a:lnTo>
                    <a:pt x="86" y="86"/>
                  </a:lnTo>
                  <a:lnTo>
                    <a:pt x="72" y="60"/>
                  </a:lnTo>
                  <a:lnTo>
                    <a:pt x="72" y="44"/>
                  </a:lnTo>
                  <a:lnTo>
                    <a:pt x="66" y="18"/>
                  </a:lnTo>
                  <a:lnTo>
                    <a:pt x="52" y="18"/>
                  </a:lnTo>
                  <a:lnTo>
                    <a:pt x="40" y="0"/>
                  </a:lnTo>
                  <a:lnTo>
                    <a:pt x="46" y="18"/>
                  </a:lnTo>
                  <a:lnTo>
                    <a:pt x="52" y="60"/>
                  </a:lnTo>
                  <a:lnTo>
                    <a:pt x="40" y="52"/>
                  </a:lnTo>
                  <a:lnTo>
                    <a:pt x="20" y="36"/>
                  </a:lnTo>
                  <a:lnTo>
                    <a:pt x="0" y="36"/>
                  </a:lnTo>
                  <a:lnTo>
                    <a:pt x="14" y="52"/>
                  </a:lnTo>
                  <a:lnTo>
                    <a:pt x="26" y="70"/>
                  </a:lnTo>
                  <a:lnTo>
                    <a:pt x="52" y="104"/>
                  </a:lnTo>
                  <a:lnTo>
                    <a:pt x="66" y="138"/>
                  </a:lnTo>
                  <a:lnTo>
                    <a:pt x="80" y="138"/>
                  </a:lnTo>
                  <a:lnTo>
                    <a:pt x="92" y="154"/>
                  </a:lnTo>
                  <a:lnTo>
                    <a:pt x="92" y="146"/>
                  </a:lnTo>
                  <a:lnTo>
                    <a:pt x="72" y="130"/>
                  </a:lnTo>
                  <a:close/>
                </a:path>
              </a:pathLst>
            </a:custGeom>
            <a:solidFill>
              <a:srgbClr val="A1C6E7"/>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869" name="Freeform 84"/>
            <p:cNvSpPr>
              <a:spLocks/>
            </p:cNvSpPr>
            <p:nvPr/>
          </p:nvSpPr>
          <p:spPr bwMode="auto">
            <a:xfrm>
              <a:off x="10482263" y="5140191"/>
              <a:ext cx="19050" cy="41275"/>
            </a:xfrm>
            <a:custGeom>
              <a:avLst/>
              <a:gdLst>
                <a:gd name="T0" fmla="*/ 2147483647 w 12"/>
                <a:gd name="T1" fmla="*/ 2147483647 h 26"/>
                <a:gd name="T2" fmla="*/ 2147483647 w 12"/>
                <a:gd name="T3" fmla="*/ 2147483647 h 26"/>
                <a:gd name="T4" fmla="*/ 2147483647 w 12"/>
                <a:gd name="T5" fmla="*/ 0 h 26"/>
                <a:gd name="T6" fmla="*/ 0 w 12"/>
                <a:gd name="T7" fmla="*/ 2147483647 h 26"/>
                <a:gd name="T8" fmla="*/ 2147483647 w 12"/>
                <a:gd name="T9" fmla="*/ 2147483647 h 26"/>
                <a:gd name="T10" fmla="*/ 0 60000 65536"/>
                <a:gd name="T11" fmla="*/ 0 60000 65536"/>
                <a:gd name="T12" fmla="*/ 0 60000 65536"/>
                <a:gd name="T13" fmla="*/ 0 60000 65536"/>
                <a:gd name="T14" fmla="*/ 0 60000 65536"/>
                <a:gd name="T15" fmla="*/ 0 w 12"/>
                <a:gd name="T16" fmla="*/ 0 h 26"/>
                <a:gd name="T17" fmla="*/ 12 w 12"/>
                <a:gd name="T18" fmla="*/ 26 h 26"/>
              </a:gdLst>
              <a:ahLst/>
              <a:cxnLst>
                <a:cxn ang="T10">
                  <a:pos x="T0" y="T1"/>
                </a:cxn>
                <a:cxn ang="T11">
                  <a:pos x="T2" y="T3"/>
                </a:cxn>
                <a:cxn ang="T12">
                  <a:pos x="T4" y="T5"/>
                </a:cxn>
                <a:cxn ang="T13">
                  <a:pos x="T6" y="T7"/>
                </a:cxn>
                <a:cxn ang="T14">
                  <a:pos x="T8" y="T9"/>
                </a:cxn>
              </a:cxnLst>
              <a:rect l="T15" t="T16" r="T17" b="T18"/>
              <a:pathLst>
                <a:path w="12" h="26">
                  <a:moveTo>
                    <a:pt x="6" y="26"/>
                  </a:moveTo>
                  <a:lnTo>
                    <a:pt x="6" y="18"/>
                  </a:lnTo>
                  <a:lnTo>
                    <a:pt x="12" y="0"/>
                  </a:lnTo>
                  <a:lnTo>
                    <a:pt x="0" y="18"/>
                  </a:lnTo>
                  <a:lnTo>
                    <a:pt x="6" y="26"/>
                  </a:lnTo>
                  <a:close/>
                </a:path>
              </a:pathLst>
            </a:custGeom>
            <a:solidFill>
              <a:srgbClr val="A1C6E7"/>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870" name="Freeform 96"/>
            <p:cNvSpPr>
              <a:spLocks/>
            </p:cNvSpPr>
            <p:nvPr/>
          </p:nvSpPr>
          <p:spPr bwMode="auto">
            <a:xfrm>
              <a:off x="9602788" y="5330691"/>
              <a:ext cx="9525" cy="3175"/>
            </a:xfrm>
            <a:custGeom>
              <a:avLst/>
              <a:gdLst>
                <a:gd name="T0" fmla="*/ 0 w 6"/>
                <a:gd name="T1" fmla="*/ 0 h 2"/>
                <a:gd name="T2" fmla="*/ 0 w 6"/>
                <a:gd name="T3" fmla="*/ 2147483647 h 2"/>
                <a:gd name="T4" fmla="*/ 2147483647 w 6"/>
                <a:gd name="T5" fmla="*/ 0 h 2"/>
                <a:gd name="T6" fmla="*/ 0 w 6"/>
                <a:gd name="T7" fmla="*/ 0 h 2"/>
                <a:gd name="T8" fmla="*/ 0 60000 65536"/>
                <a:gd name="T9" fmla="*/ 0 60000 65536"/>
                <a:gd name="T10" fmla="*/ 0 60000 65536"/>
                <a:gd name="T11" fmla="*/ 0 60000 65536"/>
                <a:gd name="T12" fmla="*/ 0 w 6"/>
                <a:gd name="T13" fmla="*/ 0 h 2"/>
                <a:gd name="T14" fmla="*/ 6 w 6"/>
                <a:gd name="T15" fmla="*/ 2 h 2"/>
              </a:gdLst>
              <a:ahLst/>
              <a:cxnLst>
                <a:cxn ang="T8">
                  <a:pos x="T0" y="T1"/>
                </a:cxn>
                <a:cxn ang="T9">
                  <a:pos x="T2" y="T3"/>
                </a:cxn>
                <a:cxn ang="T10">
                  <a:pos x="T4" y="T5"/>
                </a:cxn>
                <a:cxn ang="T11">
                  <a:pos x="T6" y="T7"/>
                </a:cxn>
              </a:cxnLst>
              <a:rect l="T12" t="T13" r="T14" b="T15"/>
              <a:pathLst>
                <a:path w="6" h="2">
                  <a:moveTo>
                    <a:pt x="0" y="0"/>
                  </a:moveTo>
                  <a:lnTo>
                    <a:pt x="0" y="2"/>
                  </a:lnTo>
                  <a:lnTo>
                    <a:pt x="6" y="0"/>
                  </a:lnTo>
                  <a:lnTo>
                    <a:pt x="0" y="0"/>
                  </a:lnTo>
                  <a:close/>
                </a:path>
              </a:pathLst>
            </a:custGeom>
            <a:solidFill>
              <a:srgbClr val="A1C6E7"/>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871" name="Line 105"/>
            <p:cNvSpPr>
              <a:spLocks noChangeShapeType="1"/>
            </p:cNvSpPr>
            <p:nvPr/>
          </p:nvSpPr>
          <p:spPr bwMode="auto">
            <a:xfrm>
              <a:off x="10161588" y="3841616"/>
              <a:ext cx="0" cy="0"/>
            </a:xfrm>
            <a:prstGeom prst="line">
              <a:avLst/>
            </a:prstGeom>
            <a:no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872" name="Line 106"/>
            <p:cNvSpPr>
              <a:spLocks noChangeShapeType="1"/>
            </p:cNvSpPr>
            <p:nvPr/>
          </p:nvSpPr>
          <p:spPr bwMode="auto">
            <a:xfrm>
              <a:off x="10161588" y="3841616"/>
              <a:ext cx="0" cy="0"/>
            </a:xfrm>
            <a:prstGeom prst="line">
              <a:avLst/>
            </a:prstGeom>
            <a:no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873" name="Freeform 122"/>
            <p:cNvSpPr>
              <a:spLocks/>
            </p:cNvSpPr>
            <p:nvPr/>
          </p:nvSpPr>
          <p:spPr bwMode="auto">
            <a:xfrm>
              <a:off x="9491663" y="3816216"/>
              <a:ext cx="996950" cy="2406650"/>
            </a:xfrm>
            <a:custGeom>
              <a:avLst/>
              <a:gdLst>
                <a:gd name="T0" fmla="*/ 2147483647 w 628"/>
                <a:gd name="T1" fmla="*/ 2147483647 h 1516"/>
                <a:gd name="T2" fmla="*/ 2147483647 w 628"/>
                <a:gd name="T3" fmla="*/ 2147483647 h 1516"/>
                <a:gd name="T4" fmla="*/ 2147483647 w 628"/>
                <a:gd name="T5" fmla="*/ 2147483647 h 1516"/>
                <a:gd name="T6" fmla="*/ 2147483647 w 628"/>
                <a:gd name="T7" fmla="*/ 2147483647 h 1516"/>
                <a:gd name="T8" fmla="*/ 2147483647 w 628"/>
                <a:gd name="T9" fmla="*/ 2147483647 h 1516"/>
                <a:gd name="T10" fmla="*/ 2147483647 w 628"/>
                <a:gd name="T11" fmla="*/ 2147483647 h 1516"/>
                <a:gd name="T12" fmla="*/ 2147483647 w 628"/>
                <a:gd name="T13" fmla="*/ 2147483647 h 1516"/>
                <a:gd name="T14" fmla="*/ 2147483647 w 628"/>
                <a:gd name="T15" fmla="*/ 2147483647 h 1516"/>
                <a:gd name="T16" fmla="*/ 2147483647 w 628"/>
                <a:gd name="T17" fmla="*/ 2147483647 h 1516"/>
                <a:gd name="T18" fmla="*/ 2147483647 w 628"/>
                <a:gd name="T19" fmla="*/ 2147483647 h 1516"/>
                <a:gd name="T20" fmla="*/ 2147483647 w 628"/>
                <a:gd name="T21" fmla="*/ 2147483647 h 1516"/>
                <a:gd name="T22" fmla="*/ 2147483647 w 628"/>
                <a:gd name="T23" fmla="*/ 2147483647 h 1516"/>
                <a:gd name="T24" fmla="*/ 2147483647 w 628"/>
                <a:gd name="T25" fmla="*/ 2147483647 h 1516"/>
                <a:gd name="T26" fmla="*/ 2147483647 w 628"/>
                <a:gd name="T27" fmla="*/ 2147483647 h 1516"/>
                <a:gd name="T28" fmla="*/ 2147483647 w 628"/>
                <a:gd name="T29" fmla="*/ 2147483647 h 1516"/>
                <a:gd name="T30" fmla="*/ 2147483647 w 628"/>
                <a:gd name="T31" fmla="*/ 2147483647 h 1516"/>
                <a:gd name="T32" fmla="*/ 2147483647 w 628"/>
                <a:gd name="T33" fmla="*/ 2147483647 h 1516"/>
                <a:gd name="T34" fmla="*/ 2147483647 w 628"/>
                <a:gd name="T35" fmla="*/ 2147483647 h 1516"/>
                <a:gd name="T36" fmla="*/ 2147483647 w 628"/>
                <a:gd name="T37" fmla="*/ 2147483647 h 1516"/>
                <a:gd name="T38" fmla="*/ 2147483647 w 628"/>
                <a:gd name="T39" fmla="*/ 2147483647 h 1516"/>
                <a:gd name="T40" fmla="*/ 2147483647 w 628"/>
                <a:gd name="T41" fmla="*/ 2147483647 h 1516"/>
                <a:gd name="T42" fmla="*/ 2147483647 w 628"/>
                <a:gd name="T43" fmla="*/ 2147483647 h 1516"/>
                <a:gd name="T44" fmla="*/ 2147483647 w 628"/>
                <a:gd name="T45" fmla="*/ 2147483647 h 1516"/>
                <a:gd name="T46" fmla="*/ 2147483647 w 628"/>
                <a:gd name="T47" fmla="*/ 2147483647 h 1516"/>
                <a:gd name="T48" fmla="*/ 2147483647 w 628"/>
                <a:gd name="T49" fmla="*/ 2147483647 h 1516"/>
                <a:gd name="T50" fmla="*/ 2147483647 w 628"/>
                <a:gd name="T51" fmla="*/ 2147483647 h 1516"/>
                <a:gd name="T52" fmla="*/ 2147483647 w 628"/>
                <a:gd name="T53" fmla="*/ 2147483647 h 1516"/>
                <a:gd name="T54" fmla="*/ 2147483647 w 628"/>
                <a:gd name="T55" fmla="*/ 2147483647 h 1516"/>
                <a:gd name="T56" fmla="*/ 2147483647 w 628"/>
                <a:gd name="T57" fmla="*/ 2147483647 h 1516"/>
                <a:gd name="T58" fmla="*/ 2147483647 w 628"/>
                <a:gd name="T59" fmla="*/ 2147483647 h 1516"/>
                <a:gd name="T60" fmla="*/ 2147483647 w 628"/>
                <a:gd name="T61" fmla="*/ 2147483647 h 1516"/>
                <a:gd name="T62" fmla="*/ 2147483647 w 628"/>
                <a:gd name="T63" fmla="*/ 2147483647 h 1516"/>
                <a:gd name="T64" fmla="*/ 2147483647 w 628"/>
                <a:gd name="T65" fmla="*/ 2147483647 h 1516"/>
                <a:gd name="T66" fmla="*/ 2147483647 w 628"/>
                <a:gd name="T67" fmla="*/ 2147483647 h 1516"/>
                <a:gd name="T68" fmla="*/ 2147483647 w 628"/>
                <a:gd name="T69" fmla="*/ 2147483647 h 1516"/>
                <a:gd name="T70" fmla="*/ 2147483647 w 628"/>
                <a:gd name="T71" fmla="*/ 2147483647 h 1516"/>
                <a:gd name="T72" fmla="*/ 2147483647 w 628"/>
                <a:gd name="T73" fmla="*/ 2147483647 h 1516"/>
                <a:gd name="T74" fmla="*/ 2147483647 w 628"/>
                <a:gd name="T75" fmla="*/ 2147483647 h 1516"/>
                <a:gd name="T76" fmla="*/ 2147483647 w 628"/>
                <a:gd name="T77" fmla="*/ 2147483647 h 1516"/>
                <a:gd name="T78" fmla="*/ 2147483647 w 628"/>
                <a:gd name="T79" fmla="*/ 2147483647 h 1516"/>
                <a:gd name="T80" fmla="*/ 2147483647 w 628"/>
                <a:gd name="T81" fmla="*/ 2147483647 h 1516"/>
                <a:gd name="T82" fmla="*/ 2147483647 w 628"/>
                <a:gd name="T83" fmla="*/ 2147483647 h 1516"/>
                <a:gd name="T84" fmla="*/ 2147483647 w 628"/>
                <a:gd name="T85" fmla="*/ 2147483647 h 1516"/>
                <a:gd name="T86" fmla="*/ 2147483647 w 628"/>
                <a:gd name="T87" fmla="*/ 2147483647 h 1516"/>
                <a:gd name="T88" fmla="*/ 2147483647 w 628"/>
                <a:gd name="T89" fmla="*/ 2147483647 h 1516"/>
                <a:gd name="T90" fmla="*/ 2147483647 w 628"/>
                <a:gd name="T91" fmla="*/ 2147483647 h 1516"/>
                <a:gd name="T92" fmla="*/ 2147483647 w 628"/>
                <a:gd name="T93" fmla="*/ 2147483647 h 1516"/>
                <a:gd name="T94" fmla="*/ 2147483647 w 628"/>
                <a:gd name="T95" fmla="*/ 2147483647 h 1516"/>
                <a:gd name="T96" fmla="*/ 2147483647 w 628"/>
                <a:gd name="T97" fmla="*/ 2147483647 h 1516"/>
                <a:gd name="T98" fmla="*/ 2147483647 w 628"/>
                <a:gd name="T99" fmla="*/ 2147483647 h 1516"/>
                <a:gd name="T100" fmla="*/ 2147483647 w 628"/>
                <a:gd name="T101" fmla="*/ 2147483647 h 1516"/>
                <a:gd name="T102" fmla="*/ 2147483647 w 628"/>
                <a:gd name="T103" fmla="*/ 2147483647 h 1516"/>
                <a:gd name="T104" fmla="*/ 2147483647 w 628"/>
                <a:gd name="T105" fmla="*/ 2147483647 h 1516"/>
                <a:gd name="T106" fmla="*/ 2147483647 w 628"/>
                <a:gd name="T107" fmla="*/ 2147483647 h 1516"/>
                <a:gd name="T108" fmla="*/ 2147483647 w 628"/>
                <a:gd name="T109" fmla="*/ 2147483647 h 1516"/>
                <a:gd name="T110" fmla="*/ 2147483647 w 628"/>
                <a:gd name="T111" fmla="*/ 2147483647 h 1516"/>
                <a:gd name="T112" fmla="*/ 2147483647 w 628"/>
                <a:gd name="T113" fmla="*/ 2147483647 h 1516"/>
                <a:gd name="T114" fmla="*/ 2147483647 w 628"/>
                <a:gd name="T115" fmla="*/ 2147483647 h 1516"/>
                <a:gd name="T116" fmla="*/ 2147483647 w 628"/>
                <a:gd name="T117" fmla="*/ 2147483647 h 1516"/>
                <a:gd name="T118" fmla="*/ 2147483647 w 628"/>
                <a:gd name="T119" fmla="*/ 2147483647 h 1516"/>
                <a:gd name="T120" fmla="*/ 2147483647 w 628"/>
                <a:gd name="T121" fmla="*/ 2147483647 h 1516"/>
                <a:gd name="T122" fmla="*/ 2147483647 w 628"/>
                <a:gd name="T123" fmla="*/ 2147483647 h 1516"/>
                <a:gd name="T124" fmla="*/ 2147483647 w 628"/>
                <a:gd name="T125" fmla="*/ 2147483647 h 151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628"/>
                <a:gd name="T190" fmla="*/ 0 h 1516"/>
                <a:gd name="T191" fmla="*/ 628 w 628"/>
                <a:gd name="T192" fmla="*/ 1516 h 151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628" h="1516">
                  <a:moveTo>
                    <a:pt x="264" y="22"/>
                  </a:moveTo>
                  <a:lnTo>
                    <a:pt x="264" y="22"/>
                  </a:lnTo>
                  <a:lnTo>
                    <a:pt x="244" y="28"/>
                  </a:lnTo>
                  <a:lnTo>
                    <a:pt x="234" y="32"/>
                  </a:lnTo>
                  <a:lnTo>
                    <a:pt x="226" y="36"/>
                  </a:lnTo>
                  <a:lnTo>
                    <a:pt x="214" y="44"/>
                  </a:lnTo>
                  <a:lnTo>
                    <a:pt x="194" y="52"/>
                  </a:lnTo>
                  <a:lnTo>
                    <a:pt x="146" y="72"/>
                  </a:lnTo>
                  <a:lnTo>
                    <a:pt x="98" y="92"/>
                  </a:lnTo>
                  <a:lnTo>
                    <a:pt x="78" y="102"/>
                  </a:lnTo>
                  <a:lnTo>
                    <a:pt x="66" y="110"/>
                  </a:lnTo>
                  <a:lnTo>
                    <a:pt x="60" y="116"/>
                  </a:lnTo>
                  <a:lnTo>
                    <a:pt x="56" y="124"/>
                  </a:lnTo>
                  <a:lnTo>
                    <a:pt x="52" y="134"/>
                  </a:lnTo>
                  <a:lnTo>
                    <a:pt x="50" y="144"/>
                  </a:lnTo>
                  <a:lnTo>
                    <a:pt x="48" y="168"/>
                  </a:lnTo>
                  <a:lnTo>
                    <a:pt x="44" y="194"/>
                  </a:lnTo>
                  <a:lnTo>
                    <a:pt x="32" y="330"/>
                  </a:lnTo>
                  <a:lnTo>
                    <a:pt x="24" y="394"/>
                  </a:lnTo>
                  <a:lnTo>
                    <a:pt x="18" y="446"/>
                  </a:lnTo>
                  <a:lnTo>
                    <a:pt x="14" y="502"/>
                  </a:lnTo>
                  <a:lnTo>
                    <a:pt x="6" y="620"/>
                  </a:lnTo>
                  <a:lnTo>
                    <a:pt x="0" y="690"/>
                  </a:lnTo>
                  <a:lnTo>
                    <a:pt x="2" y="694"/>
                  </a:lnTo>
                  <a:lnTo>
                    <a:pt x="2" y="698"/>
                  </a:lnTo>
                  <a:lnTo>
                    <a:pt x="8" y="704"/>
                  </a:lnTo>
                  <a:lnTo>
                    <a:pt x="14" y="708"/>
                  </a:lnTo>
                  <a:lnTo>
                    <a:pt x="16" y="710"/>
                  </a:lnTo>
                  <a:lnTo>
                    <a:pt x="14" y="732"/>
                  </a:lnTo>
                  <a:lnTo>
                    <a:pt x="12" y="762"/>
                  </a:lnTo>
                  <a:lnTo>
                    <a:pt x="14" y="792"/>
                  </a:lnTo>
                  <a:lnTo>
                    <a:pt x="16" y="806"/>
                  </a:lnTo>
                  <a:lnTo>
                    <a:pt x="18" y="812"/>
                  </a:lnTo>
                  <a:lnTo>
                    <a:pt x="20" y="816"/>
                  </a:lnTo>
                  <a:lnTo>
                    <a:pt x="26" y="822"/>
                  </a:lnTo>
                  <a:lnTo>
                    <a:pt x="28" y="826"/>
                  </a:lnTo>
                  <a:lnTo>
                    <a:pt x="30" y="824"/>
                  </a:lnTo>
                  <a:lnTo>
                    <a:pt x="32" y="822"/>
                  </a:lnTo>
                  <a:lnTo>
                    <a:pt x="30" y="802"/>
                  </a:lnTo>
                  <a:lnTo>
                    <a:pt x="34" y="810"/>
                  </a:lnTo>
                  <a:lnTo>
                    <a:pt x="46" y="820"/>
                  </a:lnTo>
                  <a:lnTo>
                    <a:pt x="58" y="832"/>
                  </a:lnTo>
                  <a:lnTo>
                    <a:pt x="66" y="838"/>
                  </a:lnTo>
                  <a:lnTo>
                    <a:pt x="72" y="838"/>
                  </a:lnTo>
                  <a:lnTo>
                    <a:pt x="74" y="834"/>
                  </a:lnTo>
                  <a:lnTo>
                    <a:pt x="74" y="830"/>
                  </a:lnTo>
                  <a:lnTo>
                    <a:pt x="80" y="830"/>
                  </a:lnTo>
                  <a:lnTo>
                    <a:pt x="86" y="830"/>
                  </a:lnTo>
                  <a:lnTo>
                    <a:pt x="88" y="828"/>
                  </a:lnTo>
                  <a:lnTo>
                    <a:pt x="90" y="826"/>
                  </a:lnTo>
                  <a:lnTo>
                    <a:pt x="88" y="822"/>
                  </a:lnTo>
                  <a:lnTo>
                    <a:pt x="78" y="812"/>
                  </a:lnTo>
                  <a:lnTo>
                    <a:pt x="70" y="804"/>
                  </a:lnTo>
                  <a:lnTo>
                    <a:pt x="62" y="794"/>
                  </a:lnTo>
                  <a:lnTo>
                    <a:pt x="56" y="784"/>
                  </a:lnTo>
                  <a:lnTo>
                    <a:pt x="54" y="774"/>
                  </a:lnTo>
                  <a:lnTo>
                    <a:pt x="54" y="766"/>
                  </a:lnTo>
                  <a:lnTo>
                    <a:pt x="56" y="760"/>
                  </a:lnTo>
                  <a:lnTo>
                    <a:pt x="58" y="758"/>
                  </a:lnTo>
                  <a:lnTo>
                    <a:pt x="62" y="758"/>
                  </a:lnTo>
                  <a:lnTo>
                    <a:pt x="66" y="760"/>
                  </a:lnTo>
                  <a:lnTo>
                    <a:pt x="68" y="768"/>
                  </a:lnTo>
                  <a:lnTo>
                    <a:pt x="70" y="786"/>
                  </a:lnTo>
                  <a:lnTo>
                    <a:pt x="70" y="790"/>
                  </a:lnTo>
                  <a:lnTo>
                    <a:pt x="72" y="794"/>
                  </a:lnTo>
                  <a:lnTo>
                    <a:pt x="78" y="798"/>
                  </a:lnTo>
                  <a:lnTo>
                    <a:pt x="84" y="798"/>
                  </a:lnTo>
                  <a:lnTo>
                    <a:pt x="88" y="798"/>
                  </a:lnTo>
                  <a:lnTo>
                    <a:pt x="86" y="744"/>
                  </a:lnTo>
                  <a:lnTo>
                    <a:pt x="84" y="720"/>
                  </a:lnTo>
                  <a:lnTo>
                    <a:pt x="84" y="708"/>
                  </a:lnTo>
                  <a:lnTo>
                    <a:pt x="84" y="672"/>
                  </a:lnTo>
                  <a:lnTo>
                    <a:pt x="82" y="650"/>
                  </a:lnTo>
                  <a:lnTo>
                    <a:pt x="82" y="646"/>
                  </a:lnTo>
                  <a:lnTo>
                    <a:pt x="80" y="654"/>
                  </a:lnTo>
                  <a:lnTo>
                    <a:pt x="78" y="674"/>
                  </a:lnTo>
                  <a:lnTo>
                    <a:pt x="80" y="682"/>
                  </a:lnTo>
                  <a:lnTo>
                    <a:pt x="82" y="692"/>
                  </a:lnTo>
                  <a:lnTo>
                    <a:pt x="90" y="730"/>
                  </a:lnTo>
                  <a:lnTo>
                    <a:pt x="96" y="770"/>
                  </a:lnTo>
                  <a:lnTo>
                    <a:pt x="106" y="844"/>
                  </a:lnTo>
                  <a:lnTo>
                    <a:pt x="112" y="924"/>
                  </a:lnTo>
                  <a:lnTo>
                    <a:pt x="116" y="984"/>
                  </a:lnTo>
                  <a:lnTo>
                    <a:pt x="118" y="1054"/>
                  </a:lnTo>
                  <a:lnTo>
                    <a:pt x="122" y="1156"/>
                  </a:lnTo>
                  <a:lnTo>
                    <a:pt x="128" y="1308"/>
                  </a:lnTo>
                  <a:lnTo>
                    <a:pt x="126" y="1320"/>
                  </a:lnTo>
                  <a:lnTo>
                    <a:pt x="124" y="1332"/>
                  </a:lnTo>
                  <a:lnTo>
                    <a:pt x="118" y="1362"/>
                  </a:lnTo>
                  <a:lnTo>
                    <a:pt x="116" y="1376"/>
                  </a:lnTo>
                  <a:lnTo>
                    <a:pt x="114" y="1390"/>
                  </a:lnTo>
                  <a:lnTo>
                    <a:pt x="114" y="1402"/>
                  </a:lnTo>
                  <a:lnTo>
                    <a:pt x="118" y="1410"/>
                  </a:lnTo>
                  <a:lnTo>
                    <a:pt x="124" y="1424"/>
                  </a:lnTo>
                  <a:lnTo>
                    <a:pt x="128" y="1432"/>
                  </a:lnTo>
                  <a:lnTo>
                    <a:pt x="126" y="1440"/>
                  </a:lnTo>
                  <a:lnTo>
                    <a:pt x="120" y="1446"/>
                  </a:lnTo>
                  <a:lnTo>
                    <a:pt x="108" y="1458"/>
                  </a:lnTo>
                  <a:lnTo>
                    <a:pt x="102" y="1468"/>
                  </a:lnTo>
                  <a:lnTo>
                    <a:pt x="100" y="1476"/>
                  </a:lnTo>
                  <a:lnTo>
                    <a:pt x="98" y="1486"/>
                  </a:lnTo>
                  <a:lnTo>
                    <a:pt x="100" y="1490"/>
                  </a:lnTo>
                  <a:lnTo>
                    <a:pt x="102" y="1496"/>
                  </a:lnTo>
                  <a:lnTo>
                    <a:pt x="106" y="1500"/>
                  </a:lnTo>
                  <a:lnTo>
                    <a:pt x="112" y="1502"/>
                  </a:lnTo>
                  <a:lnTo>
                    <a:pt x="120" y="1506"/>
                  </a:lnTo>
                  <a:lnTo>
                    <a:pt x="130" y="1508"/>
                  </a:lnTo>
                  <a:lnTo>
                    <a:pt x="148" y="1510"/>
                  </a:lnTo>
                  <a:lnTo>
                    <a:pt x="164" y="1508"/>
                  </a:lnTo>
                  <a:lnTo>
                    <a:pt x="178" y="1506"/>
                  </a:lnTo>
                  <a:lnTo>
                    <a:pt x="190" y="1502"/>
                  </a:lnTo>
                  <a:lnTo>
                    <a:pt x="198" y="1496"/>
                  </a:lnTo>
                  <a:lnTo>
                    <a:pt x="206" y="1490"/>
                  </a:lnTo>
                  <a:lnTo>
                    <a:pt x="216" y="1478"/>
                  </a:lnTo>
                  <a:lnTo>
                    <a:pt x="220" y="1474"/>
                  </a:lnTo>
                  <a:lnTo>
                    <a:pt x="220" y="1468"/>
                  </a:lnTo>
                  <a:lnTo>
                    <a:pt x="220" y="1454"/>
                  </a:lnTo>
                  <a:lnTo>
                    <a:pt x="218" y="1438"/>
                  </a:lnTo>
                  <a:lnTo>
                    <a:pt x="220" y="1428"/>
                  </a:lnTo>
                  <a:lnTo>
                    <a:pt x="224" y="1416"/>
                  </a:lnTo>
                  <a:lnTo>
                    <a:pt x="228" y="1406"/>
                  </a:lnTo>
                  <a:lnTo>
                    <a:pt x="230" y="1396"/>
                  </a:lnTo>
                  <a:lnTo>
                    <a:pt x="228" y="1388"/>
                  </a:lnTo>
                  <a:lnTo>
                    <a:pt x="228" y="1378"/>
                  </a:lnTo>
                  <a:lnTo>
                    <a:pt x="222" y="1362"/>
                  </a:lnTo>
                  <a:lnTo>
                    <a:pt x="214" y="1348"/>
                  </a:lnTo>
                  <a:lnTo>
                    <a:pt x="212" y="1338"/>
                  </a:lnTo>
                  <a:lnTo>
                    <a:pt x="212" y="1322"/>
                  </a:lnTo>
                  <a:lnTo>
                    <a:pt x="218" y="1284"/>
                  </a:lnTo>
                  <a:lnTo>
                    <a:pt x="224" y="1238"/>
                  </a:lnTo>
                  <a:lnTo>
                    <a:pt x="228" y="1194"/>
                  </a:lnTo>
                  <a:lnTo>
                    <a:pt x="232" y="1148"/>
                  </a:lnTo>
                  <a:lnTo>
                    <a:pt x="236" y="1092"/>
                  </a:lnTo>
                  <a:lnTo>
                    <a:pt x="242" y="1026"/>
                  </a:lnTo>
                  <a:lnTo>
                    <a:pt x="248" y="944"/>
                  </a:lnTo>
                  <a:lnTo>
                    <a:pt x="250" y="906"/>
                  </a:lnTo>
                  <a:lnTo>
                    <a:pt x="252" y="876"/>
                  </a:lnTo>
                  <a:lnTo>
                    <a:pt x="256" y="852"/>
                  </a:lnTo>
                  <a:lnTo>
                    <a:pt x="260" y="836"/>
                  </a:lnTo>
                  <a:lnTo>
                    <a:pt x="264" y="824"/>
                  </a:lnTo>
                  <a:lnTo>
                    <a:pt x="268" y="818"/>
                  </a:lnTo>
                  <a:lnTo>
                    <a:pt x="270" y="814"/>
                  </a:lnTo>
                  <a:lnTo>
                    <a:pt x="272" y="834"/>
                  </a:lnTo>
                  <a:lnTo>
                    <a:pt x="274" y="858"/>
                  </a:lnTo>
                  <a:lnTo>
                    <a:pt x="284" y="916"/>
                  </a:lnTo>
                  <a:lnTo>
                    <a:pt x="292" y="972"/>
                  </a:lnTo>
                  <a:lnTo>
                    <a:pt x="298" y="1016"/>
                  </a:lnTo>
                  <a:lnTo>
                    <a:pt x="302" y="1050"/>
                  </a:lnTo>
                  <a:lnTo>
                    <a:pt x="308" y="1080"/>
                  </a:lnTo>
                  <a:lnTo>
                    <a:pt x="314" y="1112"/>
                  </a:lnTo>
                  <a:lnTo>
                    <a:pt x="318" y="1144"/>
                  </a:lnTo>
                  <a:lnTo>
                    <a:pt x="322" y="1180"/>
                  </a:lnTo>
                  <a:lnTo>
                    <a:pt x="324" y="1218"/>
                  </a:lnTo>
                  <a:lnTo>
                    <a:pt x="324" y="1236"/>
                  </a:lnTo>
                  <a:lnTo>
                    <a:pt x="322" y="1252"/>
                  </a:lnTo>
                  <a:lnTo>
                    <a:pt x="320" y="1268"/>
                  </a:lnTo>
                  <a:lnTo>
                    <a:pt x="314" y="1282"/>
                  </a:lnTo>
                  <a:lnTo>
                    <a:pt x="308" y="1300"/>
                  </a:lnTo>
                  <a:lnTo>
                    <a:pt x="308" y="1314"/>
                  </a:lnTo>
                  <a:lnTo>
                    <a:pt x="310" y="1326"/>
                  </a:lnTo>
                  <a:lnTo>
                    <a:pt x="312" y="1342"/>
                  </a:lnTo>
                  <a:lnTo>
                    <a:pt x="308" y="1360"/>
                  </a:lnTo>
                  <a:lnTo>
                    <a:pt x="304" y="1378"/>
                  </a:lnTo>
                  <a:lnTo>
                    <a:pt x="298" y="1394"/>
                  </a:lnTo>
                  <a:lnTo>
                    <a:pt x="296" y="1408"/>
                  </a:lnTo>
                  <a:lnTo>
                    <a:pt x="296" y="1412"/>
                  </a:lnTo>
                  <a:lnTo>
                    <a:pt x="298" y="1418"/>
                  </a:lnTo>
                  <a:lnTo>
                    <a:pt x="306" y="1428"/>
                  </a:lnTo>
                  <a:lnTo>
                    <a:pt x="314" y="1438"/>
                  </a:lnTo>
                  <a:lnTo>
                    <a:pt x="314" y="1442"/>
                  </a:lnTo>
                  <a:lnTo>
                    <a:pt x="312" y="1446"/>
                  </a:lnTo>
                  <a:lnTo>
                    <a:pt x="304" y="1454"/>
                  </a:lnTo>
                  <a:lnTo>
                    <a:pt x="300" y="1464"/>
                  </a:lnTo>
                  <a:lnTo>
                    <a:pt x="296" y="1474"/>
                  </a:lnTo>
                  <a:lnTo>
                    <a:pt x="296" y="1486"/>
                  </a:lnTo>
                  <a:lnTo>
                    <a:pt x="296" y="1498"/>
                  </a:lnTo>
                  <a:lnTo>
                    <a:pt x="298" y="1502"/>
                  </a:lnTo>
                  <a:lnTo>
                    <a:pt x="302" y="1506"/>
                  </a:lnTo>
                  <a:lnTo>
                    <a:pt x="308" y="1510"/>
                  </a:lnTo>
                  <a:lnTo>
                    <a:pt x="318" y="1514"/>
                  </a:lnTo>
                  <a:lnTo>
                    <a:pt x="330" y="1514"/>
                  </a:lnTo>
                  <a:lnTo>
                    <a:pt x="346" y="1516"/>
                  </a:lnTo>
                  <a:lnTo>
                    <a:pt x="362" y="1514"/>
                  </a:lnTo>
                  <a:lnTo>
                    <a:pt x="376" y="1510"/>
                  </a:lnTo>
                  <a:lnTo>
                    <a:pt x="384" y="1506"/>
                  </a:lnTo>
                  <a:lnTo>
                    <a:pt x="392" y="1500"/>
                  </a:lnTo>
                  <a:lnTo>
                    <a:pt x="398" y="1494"/>
                  </a:lnTo>
                  <a:lnTo>
                    <a:pt x="400" y="1486"/>
                  </a:lnTo>
                  <a:lnTo>
                    <a:pt x="402" y="1474"/>
                  </a:lnTo>
                  <a:lnTo>
                    <a:pt x="400" y="1454"/>
                  </a:lnTo>
                  <a:lnTo>
                    <a:pt x="400" y="1444"/>
                  </a:lnTo>
                  <a:lnTo>
                    <a:pt x="402" y="1438"/>
                  </a:lnTo>
                  <a:lnTo>
                    <a:pt x="406" y="1432"/>
                  </a:lnTo>
                  <a:lnTo>
                    <a:pt x="412" y="1420"/>
                  </a:lnTo>
                  <a:lnTo>
                    <a:pt x="416" y="1406"/>
                  </a:lnTo>
                  <a:lnTo>
                    <a:pt x="416" y="1390"/>
                  </a:lnTo>
                  <a:lnTo>
                    <a:pt x="416" y="1372"/>
                  </a:lnTo>
                  <a:lnTo>
                    <a:pt x="416" y="1364"/>
                  </a:lnTo>
                  <a:lnTo>
                    <a:pt x="418" y="1358"/>
                  </a:lnTo>
                  <a:lnTo>
                    <a:pt x="422" y="1346"/>
                  </a:lnTo>
                  <a:lnTo>
                    <a:pt x="426" y="1326"/>
                  </a:lnTo>
                  <a:lnTo>
                    <a:pt x="430" y="1308"/>
                  </a:lnTo>
                  <a:lnTo>
                    <a:pt x="432" y="1286"/>
                  </a:lnTo>
                  <a:lnTo>
                    <a:pt x="432" y="1224"/>
                  </a:lnTo>
                  <a:lnTo>
                    <a:pt x="430" y="1160"/>
                  </a:lnTo>
                  <a:lnTo>
                    <a:pt x="478" y="1150"/>
                  </a:lnTo>
                  <a:lnTo>
                    <a:pt x="538" y="1134"/>
                  </a:lnTo>
                  <a:lnTo>
                    <a:pt x="614" y="1112"/>
                  </a:lnTo>
                  <a:lnTo>
                    <a:pt x="618" y="1110"/>
                  </a:lnTo>
                  <a:lnTo>
                    <a:pt x="622" y="1108"/>
                  </a:lnTo>
                  <a:lnTo>
                    <a:pt x="626" y="1102"/>
                  </a:lnTo>
                  <a:lnTo>
                    <a:pt x="628" y="1094"/>
                  </a:lnTo>
                  <a:lnTo>
                    <a:pt x="628" y="1044"/>
                  </a:lnTo>
                  <a:lnTo>
                    <a:pt x="626" y="946"/>
                  </a:lnTo>
                  <a:lnTo>
                    <a:pt x="620" y="802"/>
                  </a:lnTo>
                  <a:lnTo>
                    <a:pt x="618" y="800"/>
                  </a:lnTo>
                  <a:lnTo>
                    <a:pt x="614" y="796"/>
                  </a:lnTo>
                  <a:lnTo>
                    <a:pt x="604" y="792"/>
                  </a:lnTo>
                  <a:lnTo>
                    <a:pt x="592" y="790"/>
                  </a:lnTo>
                  <a:lnTo>
                    <a:pt x="582" y="790"/>
                  </a:lnTo>
                  <a:lnTo>
                    <a:pt x="538" y="792"/>
                  </a:lnTo>
                  <a:lnTo>
                    <a:pt x="536" y="780"/>
                  </a:lnTo>
                  <a:lnTo>
                    <a:pt x="532" y="768"/>
                  </a:lnTo>
                  <a:lnTo>
                    <a:pt x="542" y="760"/>
                  </a:lnTo>
                  <a:lnTo>
                    <a:pt x="544" y="754"/>
                  </a:lnTo>
                  <a:lnTo>
                    <a:pt x="546" y="746"/>
                  </a:lnTo>
                  <a:lnTo>
                    <a:pt x="548" y="724"/>
                  </a:lnTo>
                  <a:lnTo>
                    <a:pt x="548" y="696"/>
                  </a:lnTo>
                  <a:lnTo>
                    <a:pt x="550" y="684"/>
                  </a:lnTo>
                  <a:lnTo>
                    <a:pt x="552" y="672"/>
                  </a:lnTo>
                  <a:lnTo>
                    <a:pt x="552" y="656"/>
                  </a:lnTo>
                  <a:lnTo>
                    <a:pt x="552" y="592"/>
                  </a:lnTo>
                  <a:lnTo>
                    <a:pt x="550" y="498"/>
                  </a:lnTo>
                  <a:lnTo>
                    <a:pt x="544" y="398"/>
                  </a:lnTo>
                  <a:lnTo>
                    <a:pt x="540" y="352"/>
                  </a:lnTo>
                  <a:lnTo>
                    <a:pt x="536" y="312"/>
                  </a:lnTo>
                  <a:lnTo>
                    <a:pt x="528" y="248"/>
                  </a:lnTo>
                  <a:lnTo>
                    <a:pt x="524" y="198"/>
                  </a:lnTo>
                  <a:lnTo>
                    <a:pt x="520" y="138"/>
                  </a:lnTo>
                  <a:lnTo>
                    <a:pt x="518" y="126"/>
                  </a:lnTo>
                  <a:lnTo>
                    <a:pt x="512" y="114"/>
                  </a:lnTo>
                  <a:lnTo>
                    <a:pt x="504" y="106"/>
                  </a:lnTo>
                  <a:lnTo>
                    <a:pt x="492" y="96"/>
                  </a:lnTo>
                  <a:lnTo>
                    <a:pt x="480" y="90"/>
                  </a:lnTo>
                  <a:lnTo>
                    <a:pt x="466" y="82"/>
                  </a:lnTo>
                  <a:lnTo>
                    <a:pt x="434" y="72"/>
                  </a:lnTo>
                  <a:lnTo>
                    <a:pt x="404" y="62"/>
                  </a:lnTo>
                  <a:lnTo>
                    <a:pt x="376" y="48"/>
                  </a:lnTo>
                  <a:lnTo>
                    <a:pt x="346" y="32"/>
                  </a:lnTo>
                  <a:lnTo>
                    <a:pt x="330" y="12"/>
                  </a:lnTo>
                  <a:lnTo>
                    <a:pt x="328" y="6"/>
                  </a:lnTo>
                  <a:lnTo>
                    <a:pt x="328" y="0"/>
                  </a:lnTo>
                  <a:lnTo>
                    <a:pt x="264" y="22"/>
                  </a:lnTo>
                  <a:close/>
                </a:path>
              </a:pathLst>
            </a:custGeom>
            <a:solidFill>
              <a:srgbClr val="000000"/>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874" name="Freeform 124"/>
            <p:cNvSpPr>
              <a:spLocks/>
            </p:cNvSpPr>
            <p:nvPr/>
          </p:nvSpPr>
          <p:spPr bwMode="auto">
            <a:xfrm>
              <a:off x="9818688" y="3819391"/>
              <a:ext cx="222250" cy="568325"/>
            </a:xfrm>
            <a:custGeom>
              <a:avLst/>
              <a:gdLst>
                <a:gd name="T0" fmla="*/ 2147483647 w 140"/>
                <a:gd name="T1" fmla="*/ 0 h 358"/>
                <a:gd name="T2" fmla="*/ 2147483647 w 140"/>
                <a:gd name="T3" fmla="*/ 0 h 358"/>
                <a:gd name="T4" fmla="*/ 2147483647 w 140"/>
                <a:gd name="T5" fmla="*/ 2147483647 h 358"/>
                <a:gd name="T6" fmla="*/ 2147483647 w 140"/>
                <a:gd name="T7" fmla="*/ 2147483647 h 358"/>
                <a:gd name="T8" fmla="*/ 2147483647 w 140"/>
                <a:gd name="T9" fmla="*/ 2147483647 h 358"/>
                <a:gd name="T10" fmla="*/ 2147483647 w 140"/>
                <a:gd name="T11" fmla="*/ 2147483647 h 358"/>
                <a:gd name="T12" fmla="*/ 2147483647 w 140"/>
                <a:gd name="T13" fmla="*/ 2147483647 h 358"/>
                <a:gd name="T14" fmla="*/ 2147483647 w 140"/>
                <a:gd name="T15" fmla="*/ 2147483647 h 358"/>
                <a:gd name="T16" fmla="*/ 2147483647 w 140"/>
                <a:gd name="T17" fmla="*/ 2147483647 h 358"/>
                <a:gd name="T18" fmla="*/ 2147483647 w 140"/>
                <a:gd name="T19" fmla="*/ 2147483647 h 358"/>
                <a:gd name="T20" fmla="*/ 2147483647 w 140"/>
                <a:gd name="T21" fmla="*/ 2147483647 h 358"/>
                <a:gd name="T22" fmla="*/ 2147483647 w 140"/>
                <a:gd name="T23" fmla="*/ 2147483647 h 358"/>
                <a:gd name="T24" fmla="*/ 2147483647 w 140"/>
                <a:gd name="T25" fmla="*/ 2147483647 h 358"/>
                <a:gd name="T26" fmla="*/ 2147483647 w 140"/>
                <a:gd name="T27" fmla="*/ 2147483647 h 358"/>
                <a:gd name="T28" fmla="*/ 2147483647 w 140"/>
                <a:gd name="T29" fmla="*/ 2147483647 h 358"/>
                <a:gd name="T30" fmla="*/ 2147483647 w 140"/>
                <a:gd name="T31" fmla="*/ 2147483647 h 358"/>
                <a:gd name="T32" fmla="*/ 2147483647 w 140"/>
                <a:gd name="T33" fmla="*/ 2147483647 h 358"/>
                <a:gd name="T34" fmla="*/ 2147483647 w 140"/>
                <a:gd name="T35" fmla="*/ 2147483647 h 358"/>
                <a:gd name="T36" fmla="*/ 2147483647 w 140"/>
                <a:gd name="T37" fmla="*/ 2147483647 h 358"/>
                <a:gd name="T38" fmla="*/ 2147483647 w 140"/>
                <a:gd name="T39" fmla="*/ 2147483647 h 358"/>
                <a:gd name="T40" fmla="*/ 0 w 140"/>
                <a:gd name="T41" fmla="*/ 2147483647 h 358"/>
                <a:gd name="T42" fmla="*/ 0 w 140"/>
                <a:gd name="T43" fmla="*/ 2147483647 h 358"/>
                <a:gd name="T44" fmla="*/ 2147483647 w 140"/>
                <a:gd name="T45" fmla="*/ 2147483647 h 358"/>
                <a:gd name="T46" fmla="*/ 2147483647 w 140"/>
                <a:gd name="T47" fmla="*/ 2147483647 h 358"/>
                <a:gd name="T48" fmla="*/ 2147483647 w 140"/>
                <a:gd name="T49" fmla="*/ 2147483647 h 358"/>
                <a:gd name="T50" fmla="*/ 2147483647 w 140"/>
                <a:gd name="T51" fmla="*/ 2147483647 h 358"/>
                <a:gd name="T52" fmla="*/ 2147483647 w 140"/>
                <a:gd name="T53" fmla="*/ 2147483647 h 358"/>
                <a:gd name="T54" fmla="*/ 2147483647 w 140"/>
                <a:gd name="T55" fmla="*/ 2147483647 h 358"/>
                <a:gd name="T56" fmla="*/ 2147483647 w 140"/>
                <a:gd name="T57" fmla="*/ 2147483647 h 358"/>
                <a:gd name="T58" fmla="*/ 2147483647 w 140"/>
                <a:gd name="T59" fmla="*/ 2147483647 h 358"/>
                <a:gd name="T60" fmla="*/ 2147483647 w 140"/>
                <a:gd name="T61" fmla="*/ 2147483647 h 358"/>
                <a:gd name="T62" fmla="*/ 2147483647 w 140"/>
                <a:gd name="T63" fmla="*/ 2147483647 h 358"/>
                <a:gd name="T64" fmla="*/ 2147483647 w 140"/>
                <a:gd name="T65" fmla="*/ 2147483647 h 358"/>
                <a:gd name="T66" fmla="*/ 2147483647 w 140"/>
                <a:gd name="T67" fmla="*/ 2147483647 h 358"/>
                <a:gd name="T68" fmla="*/ 2147483647 w 140"/>
                <a:gd name="T69" fmla="*/ 2147483647 h 358"/>
                <a:gd name="T70" fmla="*/ 2147483647 w 140"/>
                <a:gd name="T71" fmla="*/ 2147483647 h 358"/>
                <a:gd name="T72" fmla="*/ 2147483647 w 140"/>
                <a:gd name="T73" fmla="*/ 2147483647 h 358"/>
                <a:gd name="T74" fmla="*/ 2147483647 w 140"/>
                <a:gd name="T75" fmla="*/ 0 h 358"/>
                <a:gd name="T76" fmla="*/ 2147483647 w 140"/>
                <a:gd name="T77" fmla="*/ 0 h 358"/>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40"/>
                <a:gd name="T118" fmla="*/ 0 h 358"/>
                <a:gd name="T119" fmla="*/ 140 w 140"/>
                <a:gd name="T120" fmla="*/ 358 h 358"/>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40" h="358">
                  <a:moveTo>
                    <a:pt x="124" y="0"/>
                  </a:moveTo>
                  <a:lnTo>
                    <a:pt x="124" y="0"/>
                  </a:lnTo>
                  <a:lnTo>
                    <a:pt x="116" y="8"/>
                  </a:lnTo>
                  <a:lnTo>
                    <a:pt x="96" y="26"/>
                  </a:lnTo>
                  <a:lnTo>
                    <a:pt x="82" y="36"/>
                  </a:lnTo>
                  <a:lnTo>
                    <a:pt x="70" y="44"/>
                  </a:lnTo>
                  <a:lnTo>
                    <a:pt x="56" y="50"/>
                  </a:lnTo>
                  <a:lnTo>
                    <a:pt x="46" y="54"/>
                  </a:lnTo>
                  <a:lnTo>
                    <a:pt x="40" y="52"/>
                  </a:lnTo>
                  <a:lnTo>
                    <a:pt x="36" y="50"/>
                  </a:lnTo>
                  <a:lnTo>
                    <a:pt x="34" y="46"/>
                  </a:lnTo>
                  <a:lnTo>
                    <a:pt x="34" y="40"/>
                  </a:lnTo>
                  <a:lnTo>
                    <a:pt x="34" y="28"/>
                  </a:lnTo>
                  <a:lnTo>
                    <a:pt x="34" y="16"/>
                  </a:lnTo>
                  <a:lnTo>
                    <a:pt x="22" y="24"/>
                  </a:lnTo>
                  <a:lnTo>
                    <a:pt x="12" y="34"/>
                  </a:lnTo>
                  <a:lnTo>
                    <a:pt x="2" y="46"/>
                  </a:lnTo>
                  <a:lnTo>
                    <a:pt x="0" y="58"/>
                  </a:lnTo>
                  <a:lnTo>
                    <a:pt x="0" y="84"/>
                  </a:lnTo>
                  <a:lnTo>
                    <a:pt x="2" y="164"/>
                  </a:lnTo>
                  <a:lnTo>
                    <a:pt x="8" y="262"/>
                  </a:lnTo>
                  <a:lnTo>
                    <a:pt x="18" y="358"/>
                  </a:lnTo>
                  <a:lnTo>
                    <a:pt x="38" y="300"/>
                  </a:lnTo>
                  <a:lnTo>
                    <a:pt x="54" y="246"/>
                  </a:lnTo>
                  <a:lnTo>
                    <a:pt x="82" y="154"/>
                  </a:lnTo>
                  <a:lnTo>
                    <a:pt x="96" y="116"/>
                  </a:lnTo>
                  <a:lnTo>
                    <a:pt x="110" y="82"/>
                  </a:lnTo>
                  <a:lnTo>
                    <a:pt x="124" y="54"/>
                  </a:lnTo>
                  <a:lnTo>
                    <a:pt x="132" y="40"/>
                  </a:lnTo>
                  <a:lnTo>
                    <a:pt x="140" y="30"/>
                  </a:lnTo>
                  <a:lnTo>
                    <a:pt x="132" y="18"/>
                  </a:lnTo>
                  <a:lnTo>
                    <a:pt x="126" y="8"/>
                  </a:lnTo>
                  <a:lnTo>
                    <a:pt x="124" y="0"/>
                  </a:lnTo>
                  <a:close/>
                </a:path>
              </a:pathLst>
            </a:custGeom>
            <a:solidFill>
              <a:srgbClr val="FFFFFF"/>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875" name="Freeform 125"/>
            <p:cNvSpPr>
              <a:spLocks/>
            </p:cNvSpPr>
            <p:nvPr/>
          </p:nvSpPr>
          <p:spPr bwMode="auto">
            <a:xfrm>
              <a:off x="9736138" y="3466966"/>
              <a:ext cx="346075" cy="444500"/>
            </a:xfrm>
            <a:custGeom>
              <a:avLst/>
              <a:gdLst>
                <a:gd name="T0" fmla="*/ 2147483647 w 218"/>
                <a:gd name="T1" fmla="*/ 2147483647 h 280"/>
                <a:gd name="T2" fmla="*/ 2147483647 w 218"/>
                <a:gd name="T3" fmla="*/ 2147483647 h 280"/>
                <a:gd name="T4" fmla="*/ 2147483647 w 218"/>
                <a:gd name="T5" fmla="*/ 2147483647 h 280"/>
                <a:gd name="T6" fmla="*/ 2147483647 w 218"/>
                <a:gd name="T7" fmla="*/ 2147483647 h 280"/>
                <a:gd name="T8" fmla="*/ 2147483647 w 218"/>
                <a:gd name="T9" fmla="*/ 2147483647 h 280"/>
                <a:gd name="T10" fmla="*/ 2147483647 w 218"/>
                <a:gd name="T11" fmla="*/ 2147483647 h 280"/>
                <a:gd name="T12" fmla="*/ 2147483647 w 218"/>
                <a:gd name="T13" fmla="*/ 2147483647 h 280"/>
                <a:gd name="T14" fmla="*/ 2147483647 w 218"/>
                <a:gd name="T15" fmla="*/ 2147483647 h 280"/>
                <a:gd name="T16" fmla="*/ 2147483647 w 218"/>
                <a:gd name="T17" fmla="*/ 2147483647 h 280"/>
                <a:gd name="T18" fmla="*/ 2147483647 w 218"/>
                <a:gd name="T19" fmla="*/ 2147483647 h 280"/>
                <a:gd name="T20" fmla="*/ 2147483647 w 218"/>
                <a:gd name="T21" fmla="*/ 2147483647 h 280"/>
                <a:gd name="T22" fmla="*/ 2147483647 w 218"/>
                <a:gd name="T23" fmla="*/ 2147483647 h 280"/>
                <a:gd name="T24" fmla="*/ 2147483647 w 218"/>
                <a:gd name="T25" fmla="*/ 2147483647 h 280"/>
                <a:gd name="T26" fmla="*/ 2147483647 w 218"/>
                <a:gd name="T27" fmla="*/ 2147483647 h 280"/>
                <a:gd name="T28" fmla="*/ 2147483647 w 218"/>
                <a:gd name="T29" fmla="*/ 2147483647 h 280"/>
                <a:gd name="T30" fmla="*/ 2147483647 w 218"/>
                <a:gd name="T31" fmla="*/ 2147483647 h 280"/>
                <a:gd name="T32" fmla="*/ 2147483647 w 218"/>
                <a:gd name="T33" fmla="*/ 2147483647 h 280"/>
                <a:gd name="T34" fmla="*/ 2147483647 w 218"/>
                <a:gd name="T35" fmla="*/ 2147483647 h 280"/>
                <a:gd name="T36" fmla="*/ 2147483647 w 218"/>
                <a:gd name="T37" fmla="*/ 2147483647 h 280"/>
                <a:gd name="T38" fmla="*/ 2147483647 w 218"/>
                <a:gd name="T39" fmla="*/ 2147483647 h 280"/>
                <a:gd name="T40" fmla="*/ 2147483647 w 218"/>
                <a:gd name="T41" fmla="*/ 2147483647 h 280"/>
                <a:gd name="T42" fmla="*/ 2147483647 w 218"/>
                <a:gd name="T43" fmla="*/ 2147483647 h 280"/>
                <a:gd name="T44" fmla="*/ 2147483647 w 218"/>
                <a:gd name="T45" fmla="*/ 2147483647 h 280"/>
                <a:gd name="T46" fmla="*/ 2147483647 w 218"/>
                <a:gd name="T47" fmla="*/ 2147483647 h 280"/>
                <a:gd name="T48" fmla="*/ 2147483647 w 218"/>
                <a:gd name="T49" fmla="*/ 2147483647 h 280"/>
                <a:gd name="T50" fmla="*/ 2147483647 w 218"/>
                <a:gd name="T51" fmla="*/ 2147483647 h 280"/>
                <a:gd name="T52" fmla="*/ 2147483647 w 218"/>
                <a:gd name="T53" fmla="*/ 2147483647 h 280"/>
                <a:gd name="T54" fmla="*/ 2147483647 w 218"/>
                <a:gd name="T55" fmla="*/ 2147483647 h 280"/>
                <a:gd name="T56" fmla="*/ 2147483647 w 218"/>
                <a:gd name="T57" fmla="*/ 2147483647 h 280"/>
                <a:gd name="T58" fmla="*/ 2147483647 w 218"/>
                <a:gd name="T59" fmla="*/ 2147483647 h 280"/>
                <a:gd name="T60" fmla="*/ 2147483647 w 218"/>
                <a:gd name="T61" fmla="*/ 2147483647 h 280"/>
                <a:gd name="T62" fmla="*/ 2147483647 w 218"/>
                <a:gd name="T63" fmla="*/ 2147483647 h 280"/>
                <a:gd name="T64" fmla="*/ 2147483647 w 218"/>
                <a:gd name="T65" fmla="*/ 2147483647 h 280"/>
                <a:gd name="T66" fmla="*/ 2147483647 w 218"/>
                <a:gd name="T67" fmla="*/ 2147483647 h 280"/>
                <a:gd name="T68" fmla="*/ 2147483647 w 218"/>
                <a:gd name="T69" fmla="*/ 2147483647 h 280"/>
                <a:gd name="T70" fmla="*/ 0 w 218"/>
                <a:gd name="T71" fmla="*/ 2147483647 h 280"/>
                <a:gd name="T72" fmla="*/ 0 w 218"/>
                <a:gd name="T73" fmla="*/ 2147483647 h 280"/>
                <a:gd name="T74" fmla="*/ 2147483647 w 218"/>
                <a:gd name="T75" fmla="*/ 2147483647 h 280"/>
                <a:gd name="T76" fmla="*/ 2147483647 w 218"/>
                <a:gd name="T77" fmla="*/ 2147483647 h 280"/>
                <a:gd name="T78" fmla="*/ 2147483647 w 218"/>
                <a:gd name="T79" fmla="*/ 2147483647 h 280"/>
                <a:gd name="T80" fmla="*/ 2147483647 w 218"/>
                <a:gd name="T81" fmla="*/ 2147483647 h 280"/>
                <a:gd name="T82" fmla="*/ 2147483647 w 218"/>
                <a:gd name="T83" fmla="*/ 2147483647 h 280"/>
                <a:gd name="T84" fmla="*/ 2147483647 w 218"/>
                <a:gd name="T85" fmla="*/ 2147483647 h 280"/>
                <a:gd name="T86" fmla="*/ 2147483647 w 218"/>
                <a:gd name="T87" fmla="*/ 2147483647 h 280"/>
                <a:gd name="T88" fmla="*/ 2147483647 w 218"/>
                <a:gd name="T89" fmla="*/ 2147483647 h 280"/>
                <a:gd name="T90" fmla="*/ 2147483647 w 218"/>
                <a:gd name="T91" fmla="*/ 2147483647 h 280"/>
                <a:gd name="T92" fmla="*/ 2147483647 w 218"/>
                <a:gd name="T93" fmla="*/ 2147483647 h 280"/>
                <a:gd name="T94" fmla="*/ 2147483647 w 218"/>
                <a:gd name="T95" fmla="*/ 2147483647 h 280"/>
                <a:gd name="T96" fmla="*/ 2147483647 w 218"/>
                <a:gd name="T97" fmla="*/ 2147483647 h 280"/>
                <a:gd name="T98" fmla="*/ 2147483647 w 218"/>
                <a:gd name="T99" fmla="*/ 2147483647 h 280"/>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218"/>
                <a:gd name="T151" fmla="*/ 0 h 280"/>
                <a:gd name="T152" fmla="*/ 218 w 218"/>
                <a:gd name="T153" fmla="*/ 280 h 280"/>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218" h="280">
                  <a:moveTo>
                    <a:pt x="68" y="242"/>
                  </a:moveTo>
                  <a:lnTo>
                    <a:pt x="64" y="260"/>
                  </a:lnTo>
                  <a:lnTo>
                    <a:pt x="64" y="264"/>
                  </a:lnTo>
                  <a:lnTo>
                    <a:pt x="66" y="268"/>
                  </a:lnTo>
                  <a:lnTo>
                    <a:pt x="76" y="278"/>
                  </a:lnTo>
                  <a:lnTo>
                    <a:pt x="80" y="280"/>
                  </a:lnTo>
                  <a:lnTo>
                    <a:pt x="84" y="278"/>
                  </a:lnTo>
                  <a:lnTo>
                    <a:pt x="102" y="272"/>
                  </a:lnTo>
                  <a:lnTo>
                    <a:pt x="110" y="268"/>
                  </a:lnTo>
                  <a:lnTo>
                    <a:pt x="152" y="244"/>
                  </a:lnTo>
                  <a:lnTo>
                    <a:pt x="160" y="240"/>
                  </a:lnTo>
                  <a:lnTo>
                    <a:pt x="172" y="234"/>
                  </a:lnTo>
                  <a:lnTo>
                    <a:pt x="176" y="228"/>
                  </a:lnTo>
                  <a:lnTo>
                    <a:pt x="178" y="220"/>
                  </a:lnTo>
                  <a:lnTo>
                    <a:pt x="178" y="198"/>
                  </a:lnTo>
                  <a:lnTo>
                    <a:pt x="180" y="188"/>
                  </a:lnTo>
                  <a:lnTo>
                    <a:pt x="182" y="180"/>
                  </a:lnTo>
                  <a:lnTo>
                    <a:pt x="186" y="170"/>
                  </a:lnTo>
                  <a:lnTo>
                    <a:pt x="194" y="160"/>
                  </a:lnTo>
                  <a:lnTo>
                    <a:pt x="202" y="148"/>
                  </a:lnTo>
                  <a:lnTo>
                    <a:pt x="210" y="134"/>
                  </a:lnTo>
                  <a:lnTo>
                    <a:pt x="214" y="114"/>
                  </a:lnTo>
                  <a:lnTo>
                    <a:pt x="218" y="94"/>
                  </a:lnTo>
                  <a:lnTo>
                    <a:pt x="218" y="82"/>
                  </a:lnTo>
                  <a:lnTo>
                    <a:pt x="216" y="72"/>
                  </a:lnTo>
                  <a:lnTo>
                    <a:pt x="212" y="60"/>
                  </a:lnTo>
                  <a:lnTo>
                    <a:pt x="206" y="48"/>
                  </a:lnTo>
                  <a:lnTo>
                    <a:pt x="202" y="40"/>
                  </a:lnTo>
                  <a:lnTo>
                    <a:pt x="186" y="24"/>
                  </a:lnTo>
                  <a:lnTo>
                    <a:pt x="176" y="16"/>
                  </a:lnTo>
                  <a:lnTo>
                    <a:pt x="164" y="8"/>
                  </a:lnTo>
                  <a:lnTo>
                    <a:pt x="150" y="2"/>
                  </a:lnTo>
                  <a:lnTo>
                    <a:pt x="136" y="0"/>
                  </a:lnTo>
                  <a:lnTo>
                    <a:pt x="62" y="12"/>
                  </a:lnTo>
                  <a:lnTo>
                    <a:pt x="44" y="22"/>
                  </a:lnTo>
                  <a:lnTo>
                    <a:pt x="36" y="28"/>
                  </a:lnTo>
                  <a:lnTo>
                    <a:pt x="34" y="34"/>
                  </a:lnTo>
                  <a:lnTo>
                    <a:pt x="36" y="44"/>
                  </a:lnTo>
                  <a:lnTo>
                    <a:pt x="38" y="50"/>
                  </a:lnTo>
                  <a:lnTo>
                    <a:pt x="38" y="54"/>
                  </a:lnTo>
                  <a:lnTo>
                    <a:pt x="36" y="58"/>
                  </a:lnTo>
                  <a:lnTo>
                    <a:pt x="20" y="90"/>
                  </a:lnTo>
                  <a:lnTo>
                    <a:pt x="16" y="98"/>
                  </a:lnTo>
                  <a:lnTo>
                    <a:pt x="14" y="106"/>
                  </a:lnTo>
                  <a:lnTo>
                    <a:pt x="14" y="112"/>
                  </a:lnTo>
                  <a:lnTo>
                    <a:pt x="14" y="120"/>
                  </a:lnTo>
                  <a:lnTo>
                    <a:pt x="2" y="146"/>
                  </a:lnTo>
                  <a:lnTo>
                    <a:pt x="0" y="154"/>
                  </a:lnTo>
                  <a:lnTo>
                    <a:pt x="0" y="158"/>
                  </a:lnTo>
                  <a:lnTo>
                    <a:pt x="4" y="160"/>
                  </a:lnTo>
                  <a:lnTo>
                    <a:pt x="10" y="162"/>
                  </a:lnTo>
                  <a:lnTo>
                    <a:pt x="12" y="164"/>
                  </a:lnTo>
                  <a:lnTo>
                    <a:pt x="14" y="168"/>
                  </a:lnTo>
                  <a:lnTo>
                    <a:pt x="12" y="182"/>
                  </a:lnTo>
                  <a:lnTo>
                    <a:pt x="12" y="192"/>
                  </a:lnTo>
                  <a:lnTo>
                    <a:pt x="12" y="194"/>
                  </a:lnTo>
                  <a:lnTo>
                    <a:pt x="14" y="202"/>
                  </a:lnTo>
                  <a:lnTo>
                    <a:pt x="14" y="210"/>
                  </a:lnTo>
                  <a:lnTo>
                    <a:pt x="12" y="216"/>
                  </a:lnTo>
                  <a:lnTo>
                    <a:pt x="14" y="224"/>
                  </a:lnTo>
                  <a:lnTo>
                    <a:pt x="14" y="226"/>
                  </a:lnTo>
                  <a:lnTo>
                    <a:pt x="20" y="234"/>
                  </a:lnTo>
                  <a:lnTo>
                    <a:pt x="24" y="236"/>
                  </a:lnTo>
                  <a:lnTo>
                    <a:pt x="32" y="240"/>
                  </a:lnTo>
                  <a:lnTo>
                    <a:pt x="48" y="242"/>
                  </a:lnTo>
                  <a:lnTo>
                    <a:pt x="56" y="242"/>
                  </a:lnTo>
                  <a:lnTo>
                    <a:pt x="68" y="242"/>
                  </a:lnTo>
                  <a:close/>
                </a:path>
              </a:pathLst>
            </a:custGeom>
            <a:solidFill>
              <a:srgbClr val="000000"/>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876" name="Freeform 126"/>
            <p:cNvSpPr>
              <a:spLocks/>
            </p:cNvSpPr>
            <p:nvPr/>
          </p:nvSpPr>
          <p:spPr bwMode="auto">
            <a:xfrm>
              <a:off x="9802813" y="3901941"/>
              <a:ext cx="127000" cy="539750"/>
            </a:xfrm>
            <a:custGeom>
              <a:avLst/>
              <a:gdLst>
                <a:gd name="T0" fmla="*/ 2147483647 w 80"/>
                <a:gd name="T1" fmla="*/ 2147483647 h 340"/>
                <a:gd name="T2" fmla="*/ 2147483647 w 80"/>
                <a:gd name="T3" fmla="*/ 2147483647 h 340"/>
                <a:gd name="T4" fmla="*/ 2147483647 w 80"/>
                <a:gd name="T5" fmla="*/ 2147483647 h 340"/>
                <a:gd name="T6" fmla="*/ 2147483647 w 80"/>
                <a:gd name="T7" fmla="*/ 2147483647 h 340"/>
                <a:gd name="T8" fmla="*/ 2147483647 w 80"/>
                <a:gd name="T9" fmla="*/ 2147483647 h 340"/>
                <a:gd name="T10" fmla="*/ 2147483647 w 80"/>
                <a:gd name="T11" fmla="*/ 2147483647 h 340"/>
                <a:gd name="T12" fmla="*/ 2147483647 w 80"/>
                <a:gd name="T13" fmla="*/ 2147483647 h 340"/>
                <a:gd name="T14" fmla="*/ 2147483647 w 80"/>
                <a:gd name="T15" fmla="*/ 2147483647 h 340"/>
                <a:gd name="T16" fmla="*/ 2147483647 w 80"/>
                <a:gd name="T17" fmla="*/ 2147483647 h 340"/>
                <a:gd name="T18" fmla="*/ 2147483647 w 80"/>
                <a:gd name="T19" fmla="*/ 2147483647 h 340"/>
                <a:gd name="T20" fmla="*/ 2147483647 w 80"/>
                <a:gd name="T21" fmla="*/ 2147483647 h 340"/>
                <a:gd name="T22" fmla="*/ 2147483647 w 80"/>
                <a:gd name="T23" fmla="*/ 2147483647 h 340"/>
                <a:gd name="T24" fmla="*/ 2147483647 w 80"/>
                <a:gd name="T25" fmla="*/ 2147483647 h 340"/>
                <a:gd name="T26" fmla="*/ 2147483647 w 80"/>
                <a:gd name="T27" fmla="*/ 2147483647 h 340"/>
                <a:gd name="T28" fmla="*/ 2147483647 w 80"/>
                <a:gd name="T29" fmla="*/ 0 h 340"/>
                <a:gd name="T30" fmla="*/ 2147483647 w 80"/>
                <a:gd name="T31" fmla="*/ 0 h 340"/>
                <a:gd name="T32" fmla="*/ 2147483647 w 80"/>
                <a:gd name="T33" fmla="*/ 2147483647 h 340"/>
                <a:gd name="T34" fmla="*/ 2147483647 w 80"/>
                <a:gd name="T35" fmla="*/ 2147483647 h 340"/>
                <a:gd name="T36" fmla="*/ 2147483647 w 80"/>
                <a:gd name="T37" fmla="*/ 2147483647 h 340"/>
                <a:gd name="T38" fmla="*/ 2147483647 w 80"/>
                <a:gd name="T39" fmla="*/ 2147483647 h 340"/>
                <a:gd name="T40" fmla="*/ 2147483647 w 80"/>
                <a:gd name="T41" fmla="*/ 2147483647 h 340"/>
                <a:gd name="T42" fmla="*/ 2147483647 w 80"/>
                <a:gd name="T43" fmla="*/ 2147483647 h 340"/>
                <a:gd name="T44" fmla="*/ 2147483647 w 80"/>
                <a:gd name="T45" fmla="*/ 2147483647 h 340"/>
                <a:gd name="T46" fmla="*/ 2147483647 w 80"/>
                <a:gd name="T47" fmla="*/ 2147483647 h 340"/>
                <a:gd name="T48" fmla="*/ 2147483647 w 80"/>
                <a:gd name="T49" fmla="*/ 2147483647 h 340"/>
                <a:gd name="T50" fmla="*/ 2147483647 w 80"/>
                <a:gd name="T51" fmla="*/ 2147483647 h 340"/>
                <a:gd name="T52" fmla="*/ 2147483647 w 80"/>
                <a:gd name="T53" fmla="*/ 2147483647 h 340"/>
                <a:gd name="T54" fmla="*/ 2147483647 w 80"/>
                <a:gd name="T55" fmla="*/ 2147483647 h 340"/>
                <a:gd name="T56" fmla="*/ 0 w 80"/>
                <a:gd name="T57" fmla="*/ 2147483647 h 340"/>
                <a:gd name="T58" fmla="*/ 0 w 80"/>
                <a:gd name="T59" fmla="*/ 2147483647 h 340"/>
                <a:gd name="T60" fmla="*/ 0 w 80"/>
                <a:gd name="T61" fmla="*/ 2147483647 h 340"/>
                <a:gd name="T62" fmla="*/ 2147483647 w 80"/>
                <a:gd name="T63" fmla="*/ 2147483647 h 340"/>
                <a:gd name="T64" fmla="*/ 2147483647 w 80"/>
                <a:gd name="T65" fmla="*/ 2147483647 h 340"/>
                <a:gd name="T66" fmla="*/ 2147483647 w 80"/>
                <a:gd name="T67" fmla="*/ 2147483647 h 34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80"/>
                <a:gd name="T103" fmla="*/ 0 h 340"/>
                <a:gd name="T104" fmla="*/ 80 w 80"/>
                <a:gd name="T105" fmla="*/ 340 h 34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80" h="340">
                  <a:moveTo>
                    <a:pt x="58" y="38"/>
                  </a:moveTo>
                  <a:lnTo>
                    <a:pt x="58" y="38"/>
                  </a:lnTo>
                  <a:lnTo>
                    <a:pt x="58" y="36"/>
                  </a:lnTo>
                  <a:lnTo>
                    <a:pt x="62" y="34"/>
                  </a:lnTo>
                  <a:lnTo>
                    <a:pt x="66" y="30"/>
                  </a:lnTo>
                  <a:lnTo>
                    <a:pt x="66" y="26"/>
                  </a:lnTo>
                  <a:lnTo>
                    <a:pt x="64" y="22"/>
                  </a:lnTo>
                  <a:lnTo>
                    <a:pt x="62" y="14"/>
                  </a:lnTo>
                  <a:lnTo>
                    <a:pt x="60" y="8"/>
                  </a:lnTo>
                  <a:lnTo>
                    <a:pt x="56" y="2"/>
                  </a:lnTo>
                  <a:lnTo>
                    <a:pt x="52" y="0"/>
                  </a:lnTo>
                  <a:lnTo>
                    <a:pt x="48" y="0"/>
                  </a:lnTo>
                  <a:lnTo>
                    <a:pt x="46" y="2"/>
                  </a:lnTo>
                  <a:lnTo>
                    <a:pt x="40" y="6"/>
                  </a:lnTo>
                  <a:lnTo>
                    <a:pt x="36" y="14"/>
                  </a:lnTo>
                  <a:lnTo>
                    <a:pt x="34" y="18"/>
                  </a:lnTo>
                  <a:lnTo>
                    <a:pt x="32" y="22"/>
                  </a:lnTo>
                  <a:lnTo>
                    <a:pt x="36" y="30"/>
                  </a:lnTo>
                  <a:lnTo>
                    <a:pt x="40" y="36"/>
                  </a:lnTo>
                  <a:lnTo>
                    <a:pt x="16" y="112"/>
                  </a:lnTo>
                  <a:lnTo>
                    <a:pt x="4" y="158"/>
                  </a:lnTo>
                  <a:lnTo>
                    <a:pt x="0" y="176"/>
                  </a:lnTo>
                  <a:lnTo>
                    <a:pt x="0" y="188"/>
                  </a:lnTo>
                  <a:lnTo>
                    <a:pt x="28" y="340"/>
                  </a:lnTo>
                  <a:lnTo>
                    <a:pt x="80" y="174"/>
                  </a:lnTo>
                  <a:lnTo>
                    <a:pt x="58" y="38"/>
                  </a:lnTo>
                  <a:close/>
                </a:path>
              </a:pathLst>
            </a:custGeom>
            <a:solidFill>
              <a:srgbClr val="000000"/>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grpSp>
      <p:sp>
        <p:nvSpPr>
          <p:cNvPr id="877" name="フリーフォーム 876"/>
          <p:cNvSpPr/>
          <p:nvPr/>
        </p:nvSpPr>
        <p:spPr>
          <a:xfrm rot="10800000">
            <a:off x="4959196" y="1815427"/>
            <a:ext cx="139239" cy="1051736"/>
          </a:xfrm>
          <a:custGeom>
            <a:avLst/>
            <a:gdLst>
              <a:gd name="connsiteX0" fmla="*/ 3175 w 238125"/>
              <a:gd name="connsiteY0" fmla="*/ 0 h 1831975"/>
              <a:gd name="connsiteX1" fmla="*/ 238125 w 238125"/>
              <a:gd name="connsiteY1" fmla="*/ 0 h 1831975"/>
              <a:gd name="connsiteX2" fmla="*/ 238125 w 238125"/>
              <a:gd name="connsiteY2" fmla="*/ 1831975 h 1831975"/>
              <a:gd name="connsiteX3" fmla="*/ 0 w 238125"/>
              <a:gd name="connsiteY3" fmla="*/ 1831975 h 1831975"/>
            </a:gdLst>
            <a:ahLst/>
            <a:cxnLst>
              <a:cxn ang="0">
                <a:pos x="connsiteX0" y="connsiteY0"/>
              </a:cxn>
              <a:cxn ang="0">
                <a:pos x="connsiteX1" y="connsiteY1"/>
              </a:cxn>
              <a:cxn ang="0">
                <a:pos x="connsiteX2" y="connsiteY2"/>
              </a:cxn>
              <a:cxn ang="0">
                <a:pos x="connsiteX3" y="connsiteY3"/>
              </a:cxn>
            </a:cxnLst>
            <a:rect l="l" t="t" r="r" b="b"/>
            <a:pathLst>
              <a:path w="238125" h="1831975">
                <a:moveTo>
                  <a:pt x="3175" y="0"/>
                </a:moveTo>
                <a:lnTo>
                  <a:pt x="238125" y="0"/>
                </a:lnTo>
                <a:lnTo>
                  <a:pt x="238125" y="1831975"/>
                </a:lnTo>
                <a:lnTo>
                  <a:pt x="0" y="1831975"/>
                </a:lnTo>
              </a:path>
            </a:pathLst>
          </a:custGeom>
          <a:solidFill>
            <a:schemeClr val="bg1">
              <a:lumMod val="85000"/>
            </a:schemeClr>
          </a:solidFill>
        </p:spPr>
        <p:style>
          <a:lnRef idx="1">
            <a:schemeClr val="dk1"/>
          </a:lnRef>
          <a:fillRef idx="0">
            <a:schemeClr val="dk1"/>
          </a:fillRef>
          <a:effectRef idx="0">
            <a:schemeClr val="dk1"/>
          </a:effectRef>
          <a:fontRef idx="minor">
            <a:schemeClr val="tx1"/>
          </a:fontRef>
        </p:style>
        <p:txBody>
          <a:bodyPr lIns="65306" tIns="32653" rIns="65306" bIns="32653"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878" name="フリーフォーム 877"/>
          <p:cNvSpPr/>
          <p:nvPr/>
        </p:nvSpPr>
        <p:spPr bwMode="auto">
          <a:xfrm>
            <a:off x="3857441" y="2867164"/>
            <a:ext cx="0" cy="224406"/>
          </a:xfrm>
          <a:custGeom>
            <a:avLst/>
            <a:gdLst>
              <a:gd name="connsiteX0" fmla="*/ 0 w 0"/>
              <a:gd name="connsiteY0" fmla="*/ 0 h 460375"/>
              <a:gd name="connsiteX1" fmla="*/ 0 w 0"/>
              <a:gd name="connsiteY1" fmla="*/ 460375 h 460375"/>
            </a:gdLst>
            <a:ahLst/>
            <a:cxnLst>
              <a:cxn ang="0">
                <a:pos x="connsiteX0" y="connsiteY0"/>
              </a:cxn>
              <a:cxn ang="0">
                <a:pos x="connsiteX1" y="connsiteY1"/>
              </a:cxn>
            </a:cxnLst>
            <a:rect l="l" t="t" r="r" b="b"/>
            <a:pathLst>
              <a:path h="460375">
                <a:moveTo>
                  <a:pt x="0" y="0"/>
                </a:moveTo>
                <a:lnTo>
                  <a:pt x="0" y="460375"/>
                </a:lnTo>
              </a:path>
            </a:pathLst>
          </a:custGeom>
          <a:noFill/>
          <a:ln w="9525">
            <a:solidFill>
              <a:schemeClr val="tx1"/>
            </a:solidFill>
            <a:prstDash val="dashDot"/>
          </a:ln>
        </p:spPr>
        <p:style>
          <a:lnRef idx="2">
            <a:schemeClr val="accent1">
              <a:shade val="50000"/>
            </a:schemeClr>
          </a:lnRef>
          <a:fillRef idx="1">
            <a:schemeClr val="accent1"/>
          </a:fillRef>
          <a:effectRef idx="0">
            <a:schemeClr val="accent1"/>
          </a:effectRef>
          <a:fontRef idx="minor">
            <a:schemeClr val="lt1"/>
          </a:fontRef>
        </p:style>
        <p:txBody>
          <a:bodyPr lIns="65306" tIns="32653" rIns="65306" bIns="32653"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endParaRPr>
          </a:p>
        </p:txBody>
      </p:sp>
      <p:sp>
        <p:nvSpPr>
          <p:cNvPr id="879" name="フリーフォーム 878"/>
          <p:cNvSpPr/>
          <p:nvPr/>
        </p:nvSpPr>
        <p:spPr bwMode="auto">
          <a:xfrm>
            <a:off x="3856044" y="3084811"/>
            <a:ext cx="1096347" cy="0"/>
          </a:xfrm>
          <a:custGeom>
            <a:avLst/>
            <a:gdLst>
              <a:gd name="connsiteX0" fmla="*/ 0 w 1571625"/>
              <a:gd name="connsiteY0" fmla="*/ 0 h 0"/>
              <a:gd name="connsiteX1" fmla="*/ 1571625 w 1571625"/>
              <a:gd name="connsiteY1" fmla="*/ 0 h 0"/>
            </a:gdLst>
            <a:ahLst/>
            <a:cxnLst>
              <a:cxn ang="0">
                <a:pos x="connsiteX0" y="connsiteY0"/>
              </a:cxn>
              <a:cxn ang="0">
                <a:pos x="connsiteX1" y="connsiteY1"/>
              </a:cxn>
            </a:cxnLst>
            <a:rect l="l" t="t" r="r" b="b"/>
            <a:pathLst>
              <a:path w="1571625">
                <a:moveTo>
                  <a:pt x="0" y="0"/>
                </a:moveTo>
                <a:lnTo>
                  <a:pt x="1571625" y="0"/>
                </a:lnTo>
              </a:path>
            </a:pathLst>
          </a:custGeom>
          <a:noFill/>
          <a:ln w="9525">
            <a:solidFill>
              <a:schemeClr val="tx1"/>
            </a:solidFill>
            <a:headEnd type="oval" w="sm" len="sm"/>
            <a:tailEnd type="oval" w="sm" len="sm"/>
          </a:ln>
        </p:spPr>
        <p:style>
          <a:lnRef idx="2">
            <a:schemeClr val="accent1">
              <a:shade val="50000"/>
            </a:schemeClr>
          </a:lnRef>
          <a:fillRef idx="1">
            <a:schemeClr val="accent1"/>
          </a:fillRef>
          <a:effectRef idx="0">
            <a:schemeClr val="accent1"/>
          </a:effectRef>
          <a:fontRef idx="minor">
            <a:schemeClr val="lt1"/>
          </a:fontRef>
        </p:style>
        <p:txBody>
          <a:bodyPr lIns="65306" tIns="32653" rIns="65306" bIns="32653"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endParaRPr>
          </a:p>
        </p:txBody>
      </p:sp>
      <p:sp>
        <p:nvSpPr>
          <p:cNvPr id="880" name="フリーフォーム 879"/>
          <p:cNvSpPr/>
          <p:nvPr/>
        </p:nvSpPr>
        <p:spPr bwMode="auto">
          <a:xfrm flipV="1">
            <a:off x="3937831" y="2953682"/>
            <a:ext cx="932774" cy="28389"/>
          </a:xfrm>
          <a:custGeom>
            <a:avLst/>
            <a:gdLst>
              <a:gd name="connsiteX0" fmla="*/ 0 w 1228725"/>
              <a:gd name="connsiteY0" fmla="*/ 0 h 0"/>
              <a:gd name="connsiteX1" fmla="*/ 1228725 w 1228725"/>
              <a:gd name="connsiteY1" fmla="*/ 0 h 0"/>
            </a:gdLst>
            <a:ahLst/>
            <a:cxnLst>
              <a:cxn ang="0">
                <a:pos x="connsiteX0" y="connsiteY0"/>
              </a:cxn>
              <a:cxn ang="0">
                <a:pos x="connsiteX1" y="connsiteY1"/>
              </a:cxn>
            </a:cxnLst>
            <a:rect l="l" t="t" r="r" b="b"/>
            <a:pathLst>
              <a:path w="1228725">
                <a:moveTo>
                  <a:pt x="0" y="0"/>
                </a:moveTo>
                <a:lnTo>
                  <a:pt x="1228725" y="0"/>
                </a:lnTo>
              </a:path>
            </a:pathLst>
          </a:custGeom>
          <a:noFill/>
          <a:ln w="9525">
            <a:solidFill>
              <a:schemeClr val="tx1"/>
            </a:solidFill>
            <a:headEnd type="oval" w="sm" len="sm"/>
            <a:tailEnd type="oval" w="sm" len="sm"/>
          </a:ln>
        </p:spPr>
        <p:style>
          <a:lnRef idx="2">
            <a:schemeClr val="accent1">
              <a:shade val="50000"/>
            </a:schemeClr>
          </a:lnRef>
          <a:fillRef idx="1">
            <a:schemeClr val="accent1"/>
          </a:fillRef>
          <a:effectRef idx="0">
            <a:schemeClr val="accent1"/>
          </a:effectRef>
          <a:fontRef idx="minor">
            <a:schemeClr val="lt1"/>
          </a:fontRef>
        </p:style>
        <p:txBody>
          <a:bodyPr lIns="65306" tIns="32653" rIns="65306" bIns="32653"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endParaRPr>
          </a:p>
        </p:txBody>
      </p:sp>
      <p:sp>
        <p:nvSpPr>
          <p:cNvPr id="881" name="テキスト ボックス 27"/>
          <p:cNvSpPr txBox="1">
            <a:spLocks noChangeArrowheads="1"/>
          </p:cNvSpPr>
          <p:nvPr/>
        </p:nvSpPr>
        <p:spPr bwMode="auto">
          <a:xfrm>
            <a:off x="4025701" y="2857701"/>
            <a:ext cx="757033" cy="158277"/>
          </a:xfrm>
          <a:prstGeom prst="rect">
            <a:avLst/>
          </a:prstGeom>
          <a:noFill/>
          <a:ln w="9525">
            <a:noFill/>
            <a:miter lim="800000"/>
            <a:headEnd/>
            <a:tailEnd/>
          </a:ln>
        </p:spPr>
        <p:txBody>
          <a:bodyPr lIns="65306" tIns="32653" rIns="65306" bIns="32653">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600" b="0" i="0" u="none" strike="noStrike" kern="1200" cap="none" spc="0" normalizeH="0" baseline="0" noProof="0" dirty="0">
                <a:ln>
                  <a:noFill/>
                </a:ln>
                <a:solidFill>
                  <a:srgbClr val="000000"/>
                </a:solidFill>
                <a:effectLst/>
                <a:uLnTx/>
                <a:uFillTx/>
                <a:latin typeface="HG丸ｺﾞｼｯｸM-PRO" pitchFamily="50" charset="-128"/>
                <a:ea typeface="HG丸ｺﾞｼｯｸM-PRO" pitchFamily="50" charset="-128"/>
                <a:cs typeface="+mn-cs"/>
              </a:rPr>
              <a:t>44m</a:t>
            </a:r>
            <a:endParaRPr kumimoji="1" lang="ja-JP" altLang="en-US" sz="600" b="0" i="0" u="none" strike="noStrike" kern="1200" cap="none" spc="0" normalizeH="0" baseline="0" noProof="0" dirty="0">
              <a:ln>
                <a:noFill/>
              </a:ln>
              <a:solidFill>
                <a:srgbClr val="000000"/>
              </a:solidFill>
              <a:effectLst/>
              <a:uLnTx/>
              <a:uFillTx/>
              <a:latin typeface="HG丸ｺﾞｼｯｸM-PRO" pitchFamily="50" charset="-128"/>
              <a:ea typeface="HG丸ｺﾞｼｯｸM-PRO" pitchFamily="50" charset="-128"/>
              <a:cs typeface="+mn-cs"/>
            </a:endParaRPr>
          </a:p>
        </p:txBody>
      </p:sp>
      <p:sp>
        <p:nvSpPr>
          <p:cNvPr id="882" name="テキスト ボックス 141"/>
          <p:cNvSpPr txBox="1">
            <a:spLocks noChangeArrowheads="1"/>
          </p:cNvSpPr>
          <p:nvPr/>
        </p:nvSpPr>
        <p:spPr bwMode="auto">
          <a:xfrm>
            <a:off x="4018942" y="2964467"/>
            <a:ext cx="770552" cy="158277"/>
          </a:xfrm>
          <a:prstGeom prst="rect">
            <a:avLst/>
          </a:prstGeom>
          <a:noFill/>
          <a:ln w="9525">
            <a:noFill/>
            <a:miter lim="800000"/>
            <a:headEnd/>
            <a:tailEnd/>
          </a:ln>
        </p:spPr>
        <p:txBody>
          <a:bodyPr lIns="65306" tIns="32653" rIns="65306" bIns="32653">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600" b="0" i="0" u="none" strike="noStrike" kern="1200" cap="none" spc="0" normalizeH="0" baseline="0" noProof="0" dirty="0">
                <a:ln>
                  <a:noFill/>
                </a:ln>
                <a:solidFill>
                  <a:srgbClr val="000000"/>
                </a:solidFill>
                <a:effectLst/>
                <a:uLnTx/>
                <a:uFillTx/>
                <a:latin typeface="HG丸ｺﾞｼｯｸM-PRO" pitchFamily="50" charset="-128"/>
                <a:ea typeface="HG丸ｺﾞｼｯｸM-PRO" pitchFamily="50" charset="-128"/>
                <a:cs typeface="+mn-cs"/>
              </a:rPr>
              <a:t>52m</a:t>
            </a:r>
            <a:endParaRPr kumimoji="1" lang="ja-JP" altLang="en-US" sz="600" b="0" i="0" u="none" strike="noStrike" kern="1200" cap="none" spc="0" normalizeH="0" baseline="0" noProof="0" dirty="0">
              <a:ln>
                <a:noFill/>
              </a:ln>
              <a:solidFill>
                <a:srgbClr val="000000"/>
              </a:solidFill>
              <a:effectLst/>
              <a:uLnTx/>
              <a:uFillTx/>
              <a:latin typeface="HG丸ｺﾞｼｯｸM-PRO" pitchFamily="50" charset="-128"/>
              <a:ea typeface="HG丸ｺﾞｼｯｸM-PRO" pitchFamily="50" charset="-128"/>
              <a:cs typeface="+mn-cs"/>
            </a:endParaRPr>
          </a:p>
        </p:txBody>
      </p:sp>
      <p:sp>
        <p:nvSpPr>
          <p:cNvPr id="883" name="テキスト ボックス 155"/>
          <p:cNvSpPr txBox="1">
            <a:spLocks noChangeArrowheads="1"/>
          </p:cNvSpPr>
          <p:nvPr/>
        </p:nvSpPr>
        <p:spPr bwMode="auto">
          <a:xfrm>
            <a:off x="3765516" y="1610250"/>
            <a:ext cx="424479" cy="250610"/>
          </a:xfrm>
          <a:prstGeom prst="rect">
            <a:avLst/>
          </a:prstGeom>
          <a:noFill/>
          <a:ln w="9525">
            <a:noFill/>
            <a:miter lim="800000"/>
            <a:headEnd/>
            <a:tailEnd/>
          </a:ln>
        </p:spPr>
        <p:txBody>
          <a:bodyPr lIns="65306" tIns="32653" rIns="65306" bIns="32653">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600" b="0" i="0" u="none" strike="noStrike" kern="1200" cap="none" spc="0" normalizeH="0" baseline="0" noProof="0" dirty="0">
                <a:ln>
                  <a:noFill/>
                </a:ln>
                <a:solidFill>
                  <a:srgbClr val="000000"/>
                </a:solidFill>
                <a:effectLst/>
                <a:uLnTx/>
                <a:uFillTx/>
                <a:latin typeface="HG丸ｺﾞｼｯｸM-PRO" pitchFamily="50" charset="-128"/>
                <a:ea typeface="HG丸ｺﾞｼｯｸM-PRO" pitchFamily="50" charset="-128"/>
                <a:cs typeface="+mn-cs"/>
              </a:rPr>
              <a:t>    50m</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600" b="0" i="0" u="none" strike="noStrike" kern="1200" cap="none" spc="0" normalizeH="0" baseline="0" noProof="0" dirty="0">
                <a:ln>
                  <a:noFill/>
                </a:ln>
                <a:solidFill>
                  <a:srgbClr val="000000"/>
                </a:solidFill>
                <a:effectLst/>
                <a:uLnTx/>
                <a:uFillTx/>
                <a:latin typeface="HG丸ｺﾞｼｯｸM-PRO" pitchFamily="50" charset="-128"/>
                <a:ea typeface="HG丸ｺﾞｼｯｸM-PRO" pitchFamily="50" charset="-128"/>
                <a:cs typeface="+mn-cs"/>
              </a:rPr>
              <a:t>▽</a:t>
            </a:r>
          </a:p>
        </p:txBody>
      </p:sp>
      <p:sp>
        <p:nvSpPr>
          <p:cNvPr id="884" name="フリーフォーム 883"/>
          <p:cNvSpPr/>
          <p:nvPr/>
        </p:nvSpPr>
        <p:spPr bwMode="auto">
          <a:xfrm flipV="1">
            <a:off x="3877719" y="1787040"/>
            <a:ext cx="124370" cy="28388"/>
          </a:xfrm>
          <a:custGeom>
            <a:avLst/>
            <a:gdLst>
              <a:gd name="connsiteX0" fmla="*/ 0 w 1571625"/>
              <a:gd name="connsiteY0" fmla="*/ 0 h 0"/>
              <a:gd name="connsiteX1" fmla="*/ 1571625 w 1571625"/>
              <a:gd name="connsiteY1" fmla="*/ 0 h 0"/>
            </a:gdLst>
            <a:ahLst/>
            <a:cxnLst>
              <a:cxn ang="0">
                <a:pos x="connsiteX0" y="connsiteY0"/>
              </a:cxn>
              <a:cxn ang="0">
                <a:pos x="connsiteX1" y="connsiteY1"/>
              </a:cxn>
            </a:cxnLst>
            <a:rect l="l" t="t" r="r" b="b"/>
            <a:pathLst>
              <a:path w="1571625">
                <a:moveTo>
                  <a:pt x="0" y="0"/>
                </a:moveTo>
                <a:lnTo>
                  <a:pt x="1571625" y="0"/>
                </a:lnTo>
              </a:path>
            </a:pathLst>
          </a:custGeom>
          <a:noFill/>
          <a:ln w="9525">
            <a:solidFill>
              <a:schemeClr val="tx1"/>
            </a:solidFill>
            <a:headEnd type="none" w="sm" len="sm"/>
            <a:tailEnd type="none" w="sm" len="sm"/>
          </a:ln>
        </p:spPr>
        <p:style>
          <a:lnRef idx="2">
            <a:schemeClr val="accent1">
              <a:shade val="50000"/>
            </a:schemeClr>
          </a:lnRef>
          <a:fillRef idx="1">
            <a:schemeClr val="accent1"/>
          </a:fillRef>
          <a:effectRef idx="0">
            <a:schemeClr val="accent1"/>
          </a:effectRef>
          <a:fontRef idx="minor">
            <a:schemeClr val="lt1"/>
          </a:fontRef>
        </p:style>
        <p:txBody>
          <a:bodyPr lIns="65306" tIns="32653" rIns="65306" bIns="32653"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endParaRPr>
          </a:p>
        </p:txBody>
      </p:sp>
      <p:sp>
        <p:nvSpPr>
          <p:cNvPr id="885" name="テキスト ボックス 145"/>
          <p:cNvSpPr txBox="1">
            <a:spLocks noChangeArrowheads="1"/>
          </p:cNvSpPr>
          <p:nvPr/>
        </p:nvSpPr>
        <p:spPr bwMode="auto">
          <a:xfrm>
            <a:off x="3615461" y="1430061"/>
            <a:ext cx="306869" cy="158277"/>
          </a:xfrm>
          <a:prstGeom prst="rect">
            <a:avLst/>
          </a:prstGeom>
          <a:noFill/>
          <a:ln w="9525">
            <a:noFill/>
            <a:miter lim="800000"/>
            <a:headEnd/>
            <a:tailEnd/>
          </a:ln>
        </p:spPr>
        <p:txBody>
          <a:bodyPr lIns="65306" tIns="32653" rIns="65306" bIns="32653">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600" b="0" i="0" u="none" strike="noStrike" kern="1200" cap="none" spc="0" normalizeH="0" baseline="0" noProof="0" dirty="0">
                <a:ln>
                  <a:noFill/>
                </a:ln>
                <a:solidFill>
                  <a:srgbClr val="000000"/>
                </a:solidFill>
                <a:effectLst/>
                <a:uLnTx/>
                <a:uFillTx/>
                <a:latin typeface="HG丸ｺﾞｼｯｸM-PRO" pitchFamily="50" charset="-128"/>
                <a:ea typeface="HG丸ｺﾞｼｯｸM-PRO" pitchFamily="50" charset="-128"/>
                <a:cs typeface="+mn-cs"/>
              </a:rPr>
              <a:t>1</a:t>
            </a:r>
            <a:endParaRPr kumimoji="1" lang="ja-JP" altLang="en-US" sz="600" b="0" i="0" u="none" strike="noStrike" kern="1200" cap="none" spc="0" normalizeH="0" baseline="0" noProof="0" dirty="0">
              <a:ln>
                <a:noFill/>
              </a:ln>
              <a:solidFill>
                <a:srgbClr val="000000"/>
              </a:solidFill>
              <a:effectLst/>
              <a:uLnTx/>
              <a:uFillTx/>
              <a:latin typeface="HG丸ｺﾞｼｯｸM-PRO" pitchFamily="50" charset="-128"/>
              <a:ea typeface="HG丸ｺﾞｼｯｸM-PRO" pitchFamily="50" charset="-128"/>
              <a:cs typeface="+mn-cs"/>
            </a:endParaRPr>
          </a:p>
        </p:txBody>
      </p:sp>
      <p:sp>
        <p:nvSpPr>
          <p:cNvPr id="886" name="テキスト ボックス 146"/>
          <p:cNvSpPr txBox="1">
            <a:spLocks noChangeArrowheads="1"/>
          </p:cNvSpPr>
          <p:nvPr/>
        </p:nvSpPr>
        <p:spPr bwMode="auto">
          <a:xfrm>
            <a:off x="3742579" y="1541656"/>
            <a:ext cx="266314" cy="158277"/>
          </a:xfrm>
          <a:prstGeom prst="rect">
            <a:avLst/>
          </a:prstGeom>
          <a:noFill/>
          <a:ln w="9525">
            <a:noFill/>
            <a:miter lim="800000"/>
            <a:headEnd/>
            <a:tailEnd/>
          </a:ln>
        </p:spPr>
        <p:txBody>
          <a:bodyPr lIns="65306" tIns="32653" rIns="65306" bIns="32653">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600" b="0" i="0" u="none" strike="noStrike" kern="1200" cap="none" spc="0" normalizeH="0" baseline="0" noProof="0" dirty="0">
                <a:ln>
                  <a:noFill/>
                </a:ln>
                <a:solidFill>
                  <a:srgbClr val="000000"/>
                </a:solidFill>
                <a:effectLst/>
                <a:uLnTx/>
                <a:uFillTx/>
                <a:latin typeface="HG丸ｺﾞｼｯｸM-PRO" pitchFamily="50" charset="-128"/>
                <a:ea typeface="HG丸ｺﾞｼｯｸM-PRO" pitchFamily="50" charset="-128"/>
                <a:cs typeface="+mn-cs"/>
              </a:rPr>
              <a:t>1</a:t>
            </a:r>
            <a:endParaRPr kumimoji="1" lang="ja-JP" altLang="en-US" sz="600" b="0" i="0" u="none" strike="noStrike" kern="1200" cap="none" spc="0" normalizeH="0" baseline="0" noProof="0" dirty="0">
              <a:ln>
                <a:noFill/>
              </a:ln>
              <a:solidFill>
                <a:srgbClr val="000000"/>
              </a:solidFill>
              <a:effectLst/>
              <a:uLnTx/>
              <a:uFillTx/>
              <a:latin typeface="HG丸ｺﾞｼｯｸM-PRO" pitchFamily="50" charset="-128"/>
              <a:ea typeface="HG丸ｺﾞｼｯｸM-PRO" pitchFamily="50" charset="-128"/>
              <a:cs typeface="+mn-cs"/>
            </a:endParaRPr>
          </a:p>
        </p:txBody>
      </p:sp>
      <p:sp>
        <p:nvSpPr>
          <p:cNvPr id="887" name="直角三角形 886"/>
          <p:cNvSpPr>
            <a:spLocks noChangeArrowheads="1"/>
          </p:cNvSpPr>
          <p:nvPr/>
        </p:nvSpPr>
        <p:spPr bwMode="auto">
          <a:xfrm rot="10800000">
            <a:off x="3689812" y="1554521"/>
            <a:ext cx="143296" cy="143296"/>
          </a:xfrm>
          <a:prstGeom prst="rtTriangle">
            <a:avLst/>
          </a:prstGeom>
          <a:noFill/>
          <a:ln w="3175" algn="ctr">
            <a:solidFill>
              <a:schemeClr val="tx1"/>
            </a:solidFill>
            <a:miter lim="800000"/>
            <a:headEnd/>
            <a:tailEnd/>
          </a:ln>
        </p:spPr>
        <p:txBody>
          <a:bodyPr rot="10800000" lIns="65306" tIns="32653" rIns="65306" bIns="32653"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endParaRPr>
          </a:p>
        </p:txBody>
      </p:sp>
      <p:cxnSp>
        <p:nvCxnSpPr>
          <p:cNvPr id="888" name="直線コネクタ 887"/>
          <p:cNvCxnSpPr/>
          <p:nvPr/>
        </p:nvCxnSpPr>
        <p:spPr>
          <a:xfrm flipH="1" flipV="1">
            <a:off x="3633035" y="1557226"/>
            <a:ext cx="1327512" cy="1316697"/>
          </a:xfrm>
          <a:prstGeom prst="line">
            <a:avLst/>
          </a:prstGeom>
          <a:ln>
            <a:solidFill>
              <a:srgbClr val="C00000"/>
            </a:solidFill>
          </a:ln>
        </p:spPr>
        <p:style>
          <a:lnRef idx="1">
            <a:schemeClr val="accent1"/>
          </a:lnRef>
          <a:fillRef idx="0">
            <a:schemeClr val="accent1"/>
          </a:fillRef>
          <a:effectRef idx="0">
            <a:schemeClr val="accent1"/>
          </a:effectRef>
          <a:fontRef idx="minor">
            <a:schemeClr val="tx1"/>
          </a:fontRef>
        </p:style>
      </p:cxnSp>
      <p:grpSp>
        <p:nvGrpSpPr>
          <p:cNvPr id="8" name="グループ化 710"/>
          <p:cNvGrpSpPr>
            <a:grpSpLocks/>
          </p:cNvGrpSpPr>
          <p:nvPr/>
        </p:nvGrpSpPr>
        <p:grpSpPr bwMode="auto">
          <a:xfrm>
            <a:off x="3937201" y="1815427"/>
            <a:ext cx="962514" cy="1181514"/>
            <a:chOff x="2299268" y="3068959"/>
            <a:chExt cx="1638127" cy="1991197"/>
          </a:xfrm>
        </p:grpSpPr>
        <p:sp>
          <p:nvSpPr>
            <p:cNvPr id="890" name="フリーフォーム 889"/>
            <p:cNvSpPr/>
            <p:nvPr/>
          </p:nvSpPr>
          <p:spPr bwMode="auto">
            <a:xfrm>
              <a:off x="3886779" y="3068959"/>
              <a:ext cx="50616" cy="1991197"/>
            </a:xfrm>
            <a:custGeom>
              <a:avLst/>
              <a:gdLst>
                <a:gd name="connsiteX0" fmla="*/ 0 w 0"/>
                <a:gd name="connsiteY0" fmla="*/ 0 h 460375"/>
                <a:gd name="connsiteX1" fmla="*/ 0 w 0"/>
                <a:gd name="connsiteY1" fmla="*/ 460375 h 460375"/>
              </a:gdLst>
              <a:ahLst/>
              <a:cxnLst>
                <a:cxn ang="0">
                  <a:pos x="connsiteX0" y="connsiteY0"/>
                </a:cxn>
                <a:cxn ang="0">
                  <a:pos x="connsiteX1" y="connsiteY1"/>
                </a:cxn>
              </a:cxnLst>
              <a:rect l="l" t="t" r="r" b="b"/>
              <a:pathLst>
                <a:path h="460375">
                  <a:moveTo>
                    <a:pt x="0" y="0"/>
                  </a:moveTo>
                  <a:lnTo>
                    <a:pt x="0" y="460375"/>
                  </a:lnTo>
                </a:path>
              </a:pathLst>
            </a:custGeom>
            <a:noFill/>
            <a:ln w="9525">
              <a:solidFill>
                <a:schemeClr val="tx1"/>
              </a:solidFill>
              <a:prstDash val="dashDot"/>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endParaRPr>
            </a:p>
          </p:txBody>
        </p:sp>
        <p:sp>
          <p:nvSpPr>
            <p:cNvPr id="891" name="フリーフォーム 890"/>
            <p:cNvSpPr/>
            <p:nvPr/>
          </p:nvSpPr>
          <p:spPr bwMode="auto">
            <a:xfrm>
              <a:off x="2299268" y="3068959"/>
              <a:ext cx="50616" cy="1991197"/>
            </a:xfrm>
            <a:custGeom>
              <a:avLst/>
              <a:gdLst>
                <a:gd name="connsiteX0" fmla="*/ 0 w 0"/>
                <a:gd name="connsiteY0" fmla="*/ 0 h 460375"/>
                <a:gd name="connsiteX1" fmla="*/ 0 w 0"/>
                <a:gd name="connsiteY1" fmla="*/ 460375 h 460375"/>
              </a:gdLst>
              <a:ahLst/>
              <a:cxnLst>
                <a:cxn ang="0">
                  <a:pos x="connsiteX0" y="connsiteY0"/>
                </a:cxn>
                <a:cxn ang="0">
                  <a:pos x="connsiteX1" y="connsiteY1"/>
                </a:cxn>
              </a:cxnLst>
              <a:rect l="l" t="t" r="r" b="b"/>
              <a:pathLst>
                <a:path h="460375">
                  <a:moveTo>
                    <a:pt x="0" y="0"/>
                  </a:moveTo>
                  <a:lnTo>
                    <a:pt x="0" y="460375"/>
                  </a:lnTo>
                </a:path>
              </a:pathLst>
            </a:custGeom>
            <a:noFill/>
            <a:ln w="9525">
              <a:solidFill>
                <a:schemeClr val="tx1"/>
              </a:solidFill>
              <a:prstDash val="dashDot"/>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endParaRPr>
            </a:p>
          </p:txBody>
        </p:sp>
      </p:grpSp>
      <p:sp>
        <p:nvSpPr>
          <p:cNvPr id="892" name="フリーフォーム 891"/>
          <p:cNvSpPr/>
          <p:nvPr/>
        </p:nvSpPr>
        <p:spPr bwMode="auto">
          <a:xfrm flipV="1">
            <a:off x="4869974" y="2312906"/>
            <a:ext cx="85166" cy="31093"/>
          </a:xfrm>
          <a:custGeom>
            <a:avLst/>
            <a:gdLst>
              <a:gd name="connsiteX0" fmla="*/ 0 w 1228725"/>
              <a:gd name="connsiteY0" fmla="*/ 0 h 0"/>
              <a:gd name="connsiteX1" fmla="*/ 1228725 w 1228725"/>
              <a:gd name="connsiteY1" fmla="*/ 0 h 0"/>
            </a:gdLst>
            <a:ahLst/>
            <a:cxnLst>
              <a:cxn ang="0">
                <a:pos x="connsiteX0" y="connsiteY0"/>
              </a:cxn>
              <a:cxn ang="0">
                <a:pos x="connsiteX1" y="connsiteY1"/>
              </a:cxn>
            </a:cxnLst>
            <a:rect l="l" t="t" r="r" b="b"/>
            <a:pathLst>
              <a:path w="1228725">
                <a:moveTo>
                  <a:pt x="0" y="0"/>
                </a:moveTo>
                <a:lnTo>
                  <a:pt x="1228725" y="0"/>
                </a:lnTo>
              </a:path>
            </a:pathLst>
          </a:custGeom>
          <a:noFill/>
          <a:ln w="9525">
            <a:solidFill>
              <a:schemeClr val="tx1"/>
            </a:solidFill>
            <a:headEnd type="oval" w="sm" len="sm"/>
            <a:tailEnd type="oval" w="sm" len="sm"/>
          </a:ln>
        </p:spPr>
        <p:style>
          <a:lnRef idx="2">
            <a:schemeClr val="accent1">
              <a:shade val="50000"/>
            </a:schemeClr>
          </a:lnRef>
          <a:fillRef idx="1">
            <a:schemeClr val="accent1"/>
          </a:fillRef>
          <a:effectRef idx="0">
            <a:schemeClr val="accent1"/>
          </a:effectRef>
          <a:fontRef idx="minor">
            <a:schemeClr val="lt1"/>
          </a:fontRef>
        </p:style>
        <p:txBody>
          <a:bodyPr lIns="65306" tIns="32653" rIns="65306" bIns="32653"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endParaRPr>
          </a:p>
        </p:txBody>
      </p:sp>
      <p:sp>
        <p:nvSpPr>
          <p:cNvPr id="893" name="テキスト ボックス 27"/>
          <p:cNvSpPr txBox="1">
            <a:spLocks noChangeArrowheads="1"/>
          </p:cNvSpPr>
          <p:nvPr/>
        </p:nvSpPr>
        <p:spPr bwMode="auto">
          <a:xfrm>
            <a:off x="4565808" y="2257481"/>
            <a:ext cx="427184" cy="158277"/>
          </a:xfrm>
          <a:prstGeom prst="rect">
            <a:avLst/>
          </a:prstGeom>
          <a:noFill/>
          <a:ln w="9525">
            <a:noFill/>
            <a:miter lim="800000"/>
            <a:headEnd/>
            <a:tailEnd/>
          </a:ln>
        </p:spPr>
        <p:txBody>
          <a:bodyPr lIns="65306" tIns="32653" rIns="65306" bIns="32653">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600" b="0" i="0" u="none" strike="noStrike" kern="1200" cap="none" spc="0" normalizeH="0" baseline="0" noProof="0" dirty="0">
                <a:ln>
                  <a:noFill/>
                </a:ln>
                <a:solidFill>
                  <a:srgbClr val="000000"/>
                </a:solidFill>
                <a:effectLst/>
                <a:uLnTx/>
                <a:uFillTx/>
                <a:latin typeface="HG丸ｺﾞｼｯｸM-PRO" pitchFamily="50" charset="-128"/>
                <a:ea typeface="HG丸ｺﾞｼｯｸM-PRO" pitchFamily="50" charset="-128"/>
                <a:cs typeface="+mn-cs"/>
              </a:rPr>
              <a:t>4m</a:t>
            </a:r>
            <a:endParaRPr kumimoji="1" lang="ja-JP" altLang="en-US" sz="600" b="0" i="0" u="none" strike="noStrike" kern="1200" cap="none" spc="0" normalizeH="0" baseline="0" noProof="0" dirty="0">
              <a:ln>
                <a:noFill/>
              </a:ln>
              <a:solidFill>
                <a:srgbClr val="000000"/>
              </a:solidFill>
              <a:effectLst/>
              <a:uLnTx/>
              <a:uFillTx/>
              <a:latin typeface="HG丸ｺﾞｼｯｸM-PRO" pitchFamily="50" charset="-128"/>
              <a:ea typeface="HG丸ｺﾞｼｯｸM-PRO" pitchFamily="50" charset="-128"/>
              <a:cs typeface="+mn-cs"/>
            </a:endParaRPr>
          </a:p>
        </p:txBody>
      </p:sp>
      <p:sp>
        <p:nvSpPr>
          <p:cNvPr id="894" name="テキスト ボックス 27"/>
          <p:cNvSpPr txBox="1">
            <a:spLocks noChangeArrowheads="1"/>
          </p:cNvSpPr>
          <p:nvPr/>
        </p:nvSpPr>
        <p:spPr bwMode="auto">
          <a:xfrm>
            <a:off x="3776331" y="2248018"/>
            <a:ext cx="535331" cy="158277"/>
          </a:xfrm>
          <a:prstGeom prst="rect">
            <a:avLst/>
          </a:prstGeom>
          <a:noFill/>
          <a:ln w="9525">
            <a:noFill/>
            <a:miter lim="800000"/>
            <a:headEnd/>
            <a:tailEnd/>
          </a:ln>
        </p:spPr>
        <p:txBody>
          <a:bodyPr lIns="65306" tIns="32653" rIns="65306" bIns="32653">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600" b="0" i="0" u="none" strike="noStrike" kern="1200" cap="none" spc="0" normalizeH="0" baseline="0" noProof="0" dirty="0">
                <a:ln>
                  <a:noFill/>
                </a:ln>
                <a:solidFill>
                  <a:srgbClr val="000000"/>
                </a:solidFill>
                <a:effectLst/>
                <a:uLnTx/>
                <a:uFillTx/>
                <a:latin typeface="HG丸ｺﾞｼｯｸM-PRO" pitchFamily="50" charset="-128"/>
                <a:ea typeface="HG丸ｺﾞｼｯｸM-PRO" pitchFamily="50" charset="-128"/>
                <a:cs typeface="+mn-cs"/>
              </a:rPr>
              <a:t>4m</a:t>
            </a:r>
            <a:endParaRPr kumimoji="1" lang="ja-JP" altLang="en-US" sz="600" b="0" i="0" u="none" strike="noStrike" kern="1200" cap="none" spc="0" normalizeH="0" baseline="0" noProof="0" dirty="0">
              <a:ln>
                <a:noFill/>
              </a:ln>
              <a:solidFill>
                <a:srgbClr val="000000"/>
              </a:solidFill>
              <a:effectLst/>
              <a:uLnTx/>
              <a:uFillTx/>
              <a:latin typeface="HG丸ｺﾞｼｯｸM-PRO" pitchFamily="50" charset="-128"/>
              <a:ea typeface="HG丸ｺﾞｼｯｸM-PRO" pitchFamily="50" charset="-128"/>
              <a:cs typeface="+mn-cs"/>
            </a:endParaRPr>
          </a:p>
        </p:txBody>
      </p:sp>
      <p:sp>
        <p:nvSpPr>
          <p:cNvPr id="895" name="正方形/長方形 894"/>
          <p:cNvSpPr/>
          <p:nvPr/>
        </p:nvSpPr>
        <p:spPr>
          <a:xfrm>
            <a:off x="3119333" y="1815428"/>
            <a:ext cx="736756" cy="970625"/>
          </a:xfrm>
          <a:prstGeom prst="rect">
            <a:avLst/>
          </a:prstGeom>
          <a:solidFill>
            <a:schemeClr val="bg1">
              <a:lumMod val="85000"/>
            </a:schemeClr>
          </a:solidFill>
        </p:spPr>
        <p:style>
          <a:lnRef idx="1">
            <a:schemeClr val="dk1"/>
          </a:lnRef>
          <a:fillRef idx="0">
            <a:schemeClr val="dk1"/>
          </a:fillRef>
          <a:effectRef idx="0">
            <a:schemeClr val="dk1"/>
          </a:effectRef>
          <a:fontRef idx="minor">
            <a:schemeClr val="tx1"/>
          </a:fontRef>
        </p:style>
        <p:txBody>
          <a:bodyPr lIns="65306" tIns="32653" rIns="65306" bIns="32653"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896" name="正方形/長方形 895"/>
          <p:cNvSpPr/>
          <p:nvPr/>
        </p:nvSpPr>
        <p:spPr>
          <a:xfrm>
            <a:off x="3119333" y="2781998"/>
            <a:ext cx="736756" cy="83815"/>
          </a:xfrm>
          <a:prstGeom prst="rect">
            <a:avLst/>
          </a:prstGeom>
          <a:solidFill>
            <a:schemeClr val="accent6">
              <a:lumMod val="40000"/>
              <a:lumOff val="60000"/>
            </a:schemeClr>
          </a:solidFill>
        </p:spPr>
        <p:style>
          <a:lnRef idx="1">
            <a:schemeClr val="dk1"/>
          </a:lnRef>
          <a:fillRef idx="0">
            <a:schemeClr val="dk1"/>
          </a:fillRef>
          <a:effectRef idx="0">
            <a:schemeClr val="dk1"/>
          </a:effectRef>
          <a:fontRef idx="minor">
            <a:schemeClr val="tx1"/>
          </a:fontRef>
        </p:style>
        <p:txBody>
          <a:bodyPr lIns="65306" tIns="32653" rIns="65306" bIns="32653"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700" b="0" i="0" u="none" strike="noStrike" kern="1200" cap="none" spc="0" normalizeH="0" baseline="0" noProof="0" dirty="0">
                <a:ln>
                  <a:noFill/>
                </a:ln>
                <a:solidFill>
                  <a:srgbClr val="000000"/>
                </a:solidFill>
                <a:effectLst/>
                <a:uLnTx/>
                <a:uFillTx/>
                <a:latin typeface="Calibri"/>
                <a:ea typeface="ＭＳ Ｐゴシック" panose="020B0600070205080204" pitchFamily="50" charset="-128"/>
                <a:cs typeface="+mn-cs"/>
              </a:rPr>
              <a:t>＊</a:t>
            </a:r>
          </a:p>
        </p:txBody>
      </p:sp>
      <p:sp>
        <p:nvSpPr>
          <p:cNvPr id="897" name="正方形/長方形 896"/>
          <p:cNvSpPr/>
          <p:nvPr/>
        </p:nvSpPr>
        <p:spPr>
          <a:xfrm>
            <a:off x="3119333" y="1605893"/>
            <a:ext cx="527220" cy="209535"/>
          </a:xfrm>
          <a:prstGeom prst="rect">
            <a:avLst/>
          </a:prstGeom>
          <a:solidFill>
            <a:schemeClr val="bg1">
              <a:lumMod val="85000"/>
            </a:schemeClr>
          </a:solidFill>
        </p:spPr>
        <p:style>
          <a:lnRef idx="1">
            <a:schemeClr val="dk1"/>
          </a:lnRef>
          <a:fillRef idx="0">
            <a:schemeClr val="dk1"/>
          </a:fillRef>
          <a:effectRef idx="0">
            <a:schemeClr val="dk1"/>
          </a:effectRef>
          <a:fontRef idx="minor">
            <a:schemeClr val="tx1"/>
          </a:fontRef>
        </p:style>
        <p:txBody>
          <a:bodyPr lIns="65306" tIns="32653" rIns="65306" bIns="32653"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898" name="フリーフォーム 897"/>
          <p:cNvSpPr/>
          <p:nvPr/>
        </p:nvSpPr>
        <p:spPr bwMode="auto">
          <a:xfrm>
            <a:off x="4959196" y="2867164"/>
            <a:ext cx="0" cy="224406"/>
          </a:xfrm>
          <a:custGeom>
            <a:avLst/>
            <a:gdLst>
              <a:gd name="connsiteX0" fmla="*/ 0 w 0"/>
              <a:gd name="connsiteY0" fmla="*/ 0 h 460375"/>
              <a:gd name="connsiteX1" fmla="*/ 0 w 0"/>
              <a:gd name="connsiteY1" fmla="*/ 460375 h 460375"/>
            </a:gdLst>
            <a:ahLst/>
            <a:cxnLst>
              <a:cxn ang="0">
                <a:pos x="connsiteX0" y="connsiteY0"/>
              </a:cxn>
              <a:cxn ang="0">
                <a:pos x="connsiteX1" y="connsiteY1"/>
              </a:cxn>
            </a:cxnLst>
            <a:rect l="l" t="t" r="r" b="b"/>
            <a:pathLst>
              <a:path h="460375">
                <a:moveTo>
                  <a:pt x="0" y="0"/>
                </a:moveTo>
                <a:lnTo>
                  <a:pt x="0" y="460375"/>
                </a:lnTo>
              </a:path>
            </a:pathLst>
          </a:custGeom>
          <a:noFill/>
          <a:ln w="9525">
            <a:solidFill>
              <a:schemeClr val="tx1"/>
            </a:solidFill>
            <a:prstDash val="dashDot"/>
          </a:ln>
        </p:spPr>
        <p:style>
          <a:lnRef idx="2">
            <a:schemeClr val="accent1">
              <a:shade val="50000"/>
            </a:schemeClr>
          </a:lnRef>
          <a:fillRef idx="1">
            <a:schemeClr val="accent1"/>
          </a:fillRef>
          <a:effectRef idx="0">
            <a:schemeClr val="accent1"/>
          </a:effectRef>
          <a:fontRef idx="minor">
            <a:schemeClr val="lt1"/>
          </a:fontRef>
        </p:style>
        <p:txBody>
          <a:bodyPr lIns="65306" tIns="32653" rIns="65306" bIns="32653"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endParaRPr>
          </a:p>
        </p:txBody>
      </p:sp>
      <p:sp>
        <p:nvSpPr>
          <p:cNvPr id="899" name="フリーフォーム 898"/>
          <p:cNvSpPr/>
          <p:nvPr/>
        </p:nvSpPr>
        <p:spPr bwMode="auto">
          <a:xfrm flipV="1">
            <a:off x="3647905" y="1858687"/>
            <a:ext cx="209535" cy="32444"/>
          </a:xfrm>
          <a:custGeom>
            <a:avLst/>
            <a:gdLst>
              <a:gd name="connsiteX0" fmla="*/ 0 w 1571625"/>
              <a:gd name="connsiteY0" fmla="*/ 0 h 0"/>
              <a:gd name="connsiteX1" fmla="*/ 1571625 w 1571625"/>
              <a:gd name="connsiteY1" fmla="*/ 0 h 0"/>
            </a:gdLst>
            <a:ahLst/>
            <a:cxnLst>
              <a:cxn ang="0">
                <a:pos x="connsiteX0" y="connsiteY0"/>
              </a:cxn>
              <a:cxn ang="0">
                <a:pos x="connsiteX1" y="connsiteY1"/>
              </a:cxn>
            </a:cxnLst>
            <a:rect l="l" t="t" r="r" b="b"/>
            <a:pathLst>
              <a:path w="1571625">
                <a:moveTo>
                  <a:pt x="0" y="0"/>
                </a:moveTo>
                <a:lnTo>
                  <a:pt x="1571625" y="0"/>
                </a:lnTo>
              </a:path>
            </a:pathLst>
          </a:custGeom>
          <a:noFill/>
          <a:ln w="9525">
            <a:solidFill>
              <a:schemeClr val="tx1"/>
            </a:solidFill>
            <a:headEnd type="oval" w="sm" len="sm"/>
            <a:tailEnd type="oval" w="sm" len="sm"/>
          </a:ln>
        </p:spPr>
        <p:style>
          <a:lnRef idx="2">
            <a:schemeClr val="accent1">
              <a:shade val="50000"/>
            </a:schemeClr>
          </a:lnRef>
          <a:fillRef idx="1">
            <a:schemeClr val="accent1"/>
          </a:fillRef>
          <a:effectRef idx="0">
            <a:schemeClr val="accent1"/>
          </a:effectRef>
          <a:fontRef idx="minor">
            <a:schemeClr val="lt1"/>
          </a:fontRef>
        </p:style>
        <p:txBody>
          <a:bodyPr lIns="65306" tIns="32653" rIns="65306" bIns="32653"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endParaRPr>
          </a:p>
        </p:txBody>
      </p:sp>
      <p:sp>
        <p:nvSpPr>
          <p:cNvPr id="900" name="フリーフォーム 899"/>
          <p:cNvSpPr/>
          <p:nvPr/>
        </p:nvSpPr>
        <p:spPr bwMode="auto">
          <a:xfrm rot="16200000" flipV="1">
            <a:off x="3437693" y="1698494"/>
            <a:ext cx="208185" cy="25684"/>
          </a:xfrm>
          <a:custGeom>
            <a:avLst/>
            <a:gdLst>
              <a:gd name="connsiteX0" fmla="*/ 0 w 1571625"/>
              <a:gd name="connsiteY0" fmla="*/ 0 h 0"/>
              <a:gd name="connsiteX1" fmla="*/ 1571625 w 1571625"/>
              <a:gd name="connsiteY1" fmla="*/ 0 h 0"/>
            </a:gdLst>
            <a:ahLst/>
            <a:cxnLst>
              <a:cxn ang="0">
                <a:pos x="connsiteX0" y="connsiteY0"/>
              </a:cxn>
              <a:cxn ang="0">
                <a:pos x="connsiteX1" y="connsiteY1"/>
              </a:cxn>
            </a:cxnLst>
            <a:rect l="l" t="t" r="r" b="b"/>
            <a:pathLst>
              <a:path w="1571625">
                <a:moveTo>
                  <a:pt x="0" y="0"/>
                </a:moveTo>
                <a:lnTo>
                  <a:pt x="1571625" y="0"/>
                </a:lnTo>
              </a:path>
            </a:pathLst>
          </a:custGeom>
          <a:noFill/>
          <a:ln w="9525">
            <a:solidFill>
              <a:schemeClr val="tx1"/>
            </a:solidFill>
            <a:headEnd type="oval" w="sm" len="sm"/>
            <a:tailEnd type="oval" w="sm" len="sm"/>
          </a:ln>
        </p:spPr>
        <p:style>
          <a:lnRef idx="2">
            <a:schemeClr val="accent1">
              <a:shade val="50000"/>
            </a:schemeClr>
          </a:lnRef>
          <a:fillRef idx="1">
            <a:schemeClr val="accent1"/>
          </a:fillRef>
          <a:effectRef idx="0">
            <a:schemeClr val="accent1"/>
          </a:effectRef>
          <a:fontRef idx="minor">
            <a:schemeClr val="lt1"/>
          </a:fontRef>
        </p:style>
        <p:txBody>
          <a:bodyPr lIns="65306" tIns="32653" rIns="65306" bIns="32653"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endParaRPr>
          </a:p>
        </p:txBody>
      </p:sp>
      <p:sp>
        <p:nvSpPr>
          <p:cNvPr id="901" name="テキスト ボックス 147"/>
          <p:cNvSpPr txBox="1">
            <a:spLocks noChangeArrowheads="1"/>
          </p:cNvSpPr>
          <p:nvPr/>
        </p:nvSpPr>
        <p:spPr bwMode="auto">
          <a:xfrm>
            <a:off x="3051741" y="1591022"/>
            <a:ext cx="644831" cy="250610"/>
          </a:xfrm>
          <a:prstGeom prst="rect">
            <a:avLst/>
          </a:prstGeom>
          <a:noFill/>
          <a:ln w="9525">
            <a:noFill/>
            <a:miter lim="800000"/>
            <a:headEnd/>
            <a:tailEnd/>
          </a:ln>
        </p:spPr>
        <p:txBody>
          <a:bodyPr lIns="65306" tIns="32653" rIns="65306" bIns="32653">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600" b="0" i="0" u="none" strike="noStrike" kern="1200" cap="none" spc="0" normalizeH="0" baseline="0" noProof="0" dirty="0">
                <a:ln>
                  <a:noFill/>
                </a:ln>
                <a:solidFill>
                  <a:srgbClr val="000000"/>
                </a:solidFill>
                <a:effectLst/>
                <a:uLnTx/>
                <a:uFillTx/>
                <a:latin typeface="HG丸ｺﾞｼｯｸM-PRO" pitchFamily="50" charset="-128"/>
                <a:ea typeface="HG丸ｺﾞｼｯｸM-PRO" pitchFamily="50" charset="-128"/>
                <a:cs typeface="+mn-cs"/>
              </a:rPr>
              <a:t>原則</a:t>
            </a:r>
            <a:r>
              <a:rPr kumimoji="1" lang="en-US" altLang="ja-JP" sz="600" b="0" i="0" u="none" strike="noStrike" kern="1200" cap="none" spc="0" normalizeH="0" baseline="0" noProof="0" dirty="0">
                <a:ln>
                  <a:noFill/>
                </a:ln>
                <a:solidFill>
                  <a:srgbClr val="000000"/>
                </a:solidFill>
                <a:effectLst/>
                <a:uLnTx/>
                <a:uFillTx/>
                <a:latin typeface="HG丸ｺﾞｼｯｸM-PRO" pitchFamily="50" charset="-128"/>
                <a:ea typeface="HG丸ｺﾞｼｯｸM-PRO" pitchFamily="50" charset="-128"/>
                <a:cs typeface="+mn-cs"/>
              </a:rPr>
              <a:t>10m</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600" b="0" i="0" u="none" strike="noStrike" kern="1200" cap="none" spc="0" normalizeH="0" baseline="0" noProof="0" dirty="0">
                <a:ln>
                  <a:noFill/>
                </a:ln>
                <a:solidFill>
                  <a:srgbClr val="000000"/>
                </a:solidFill>
                <a:effectLst/>
                <a:uLnTx/>
                <a:uFillTx/>
                <a:latin typeface="HG丸ｺﾞｼｯｸM-PRO" pitchFamily="50" charset="-128"/>
                <a:ea typeface="HG丸ｺﾞｼｯｸM-PRO" pitchFamily="50" charset="-128"/>
                <a:cs typeface="+mn-cs"/>
              </a:rPr>
              <a:t>以下</a:t>
            </a:r>
          </a:p>
        </p:txBody>
      </p:sp>
      <p:grpSp>
        <p:nvGrpSpPr>
          <p:cNvPr id="9" name="グループ化 723"/>
          <p:cNvGrpSpPr>
            <a:grpSpLocks noChangeAspect="1"/>
          </p:cNvGrpSpPr>
          <p:nvPr/>
        </p:nvGrpSpPr>
        <p:grpSpPr bwMode="auto">
          <a:xfrm>
            <a:off x="3980459" y="2829312"/>
            <a:ext cx="14870" cy="37851"/>
            <a:chOff x="9491663" y="3466966"/>
            <a:chExt cx="1009650" cy="2755900"/>
          </a:xfrm>
        </p:grpSpPr>
        <p:sp>
          <p:nvSpPr>
            <p:cNvPr id="903" name="Freeform 79"/>
            <p:cNvSpPr>
              <a:spLocks/>
            </p:cNvSpPr>
            <p:nvPr/>
          </p:nvSpPr>
          <p:spPr bwMode="auto">
            <a:xfrm>
              <a:off x="10221913" y="4962391"/>
              <a:ext cx="146050" cy="244475"/>
            </a:xfrm>
            <a:custGeom>
              <a:avLst/>
              <a:gdLst>
                <a:gd name="T0" fmla="*/ 2147483647 w 92"/>
                <a:gd name="T1" fmla="*/ 2147483647 h 154"/>
                <a:gd name="T2" fmla="*/ 2147483647 w 92"/>
                <a:gd name="T3" fmla="*/ 2147483647 h 154"/>
                <a:gd name="T4" fmla="*/ 2147483647 w 92"/>
                <a:gd name="T5" fmla="*/ 2147483647 h 154"/>
                <a:gd name="T6" fmla="*/ 2147483647 w 92"/>
                <a:gd name="T7" fmla="*/ 2147483647 h 154"/>
                <a:gd name="T8" fmla="*/ 2147483647 w 92"/>
                <a:gd name="T9" fmla="*/ 2147483647 h 154"/>
                <a:gd name="T10" fmla="*/ 2147483647 w 92"/>
                <a:gd name="T11" fmla="*/ 2147483647 h 154"/>
                <a:gd name="T12" fmla="*/ 2147483647 w 92"/>
                <a:gd name="T13" fmla="*/ 2147483647 h 154"/>
                <a:gd name="T14" fmla="*/ 2147483647 w 92"/>
                <a:gd name="T15" fmla="*/ 2147483647 h 154"/>
                <a:gd name="T16" fmla="*/ 2147483647 w 92"/>
                <a:gd name="T17" fmla="*/ 0 h 154"/>
                <a:gd name="T18" fmla="*/ 2147483647 w 92"/>
                <a:gd name="T19" fmla="*/ 2147483647 h 154"/>
                <a:gd name="T20" fmla="*/ 2147483647 w 92"/>
                <a:gd name="T21" fmla="*/ 2147483647 h 154"/>
                <a:gd name="T22" fmla="*/ 2147483647 w 92"/>
                <a:gd name="T23" fmla="*/ 2147483647 h 154"/>
                <a:gd name="T24" fmla="*/ 2147483647 w 92"/>
                <a:gd name="T25" fmla="*/ 2147483647 h 154"/>
                <a:gd name="T26" fmla="*/ 0 w 92"/>
                <a:gd name="T27" fmla="*/ 2147483647 h 154"/>
                <a:gd name="T28" fmla="*/ 2147483647 w 92"/>
                <a:gd name="T29" fmla="*/ 2147483647 h 154"/>
                <a:gd name="T30" fmla="*/ 2147483647 w 92"/>
                <a:gd name="T31" fmla="*/ 2147483647 h 154"/>
                <a:gd name="T32" fmla="*/ 2147483647 w 92"/>
                <a:gd name="T33" fmla="*/ 2147483647 h 154"/>
                <a:gd name="T34" fmla="*/ 2147483647 w 92"/>
                <a:gd name="T35" fmla="*/ 2147483647 h 154"/>
                <a:gd name="T36" fmla="*/ 2147483647 w 92"/>
                <a:gd name="T37" fmla="*/ 2147483647 h 154"/>
                <a:gd name="T38" fmla="*/ 2147483647 w 92"/>
                <a:gd name="T39" fmla="*/ 2147483647 h 154"/>
                <a:gd name="T40" fmla="*/ 2147483647 w 92"/>
                <a:gd name="T41" fmla="*/ 2147483647 h 154"/>
                <a:gd name="T42" fmla="*/ 2147483647 w 92"/>
                <a:gd name="T43" fmla="*/ 2147483647 h 15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92"/>
                <a:gd name="T67" fmla="*/ 0 h 154"/>
                <a:gd name="T68" fmla="*/ 92 w 92"/>
                <a:gd name="T69" fmla="*/ 154 h 15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92" h="154">
                  <a:moveTo>
                    <a:pt x="72" y="130"/>
                  </a:moveTo>
                  <a:lnTo>
                    <a:pt x="72" y="104"/>
                  </a:lnTo>
                  <a:lnTo>
                    <a:pt x="86" y="104"/>
                  </a:lnTo>
                  <a:lnTo>
                    <a:pt x="86" y="86"/>
                  </a:lnTo>
                  <a:lnTo>
                    <a:pt x="72" y="60"/>
                  </a:lnTo>
                  <a:lnTo>
                    <a:pt x="72" y="44"/>
                  </a:lnTo>
                  <a:lnTo>
                    <a:pt x="66" y="18"/>
                  </a:lnTo>
                  <a:lnTo>
                    <a:pt x="52" y="18"/>
                  </a:lnTo>
                  <a:lnTo>
                    <a:pt x="40" y="0"/>
                  </a:lnTo>
                  <a:lnTo>
                    <a:pt x="46" y="18"/>
                  </a:lnTo>
                  <a:lnTo>
                    <a:pt x="52" y="60"/>
                  </a:lnTo>
                  <a:lnTo>
                    <a:pt x="40" y="52"/>
                  </a:lnTo>
                  <a:lnTo>
                    <a:pt x="20" y="36"/>
                  </a:lnTo>
                  <a:lnTo>
                    <a:pt x="0" y="36"/>
                  </a:lnTo>
                  <a:lnTo>
                    <a:pt x="14" y="52"/>
                  </a:lnTo>
                  <a:lnTo>
                    <a:pt x="26" y="70"/>
                  </a:lnTo>
                  <a:lnTo>
                    <a:pt x="52" y="104"/>
                  </a:lnTo>
                  <a:lnTo>
                    <a:pt x="66" y="138"/>
                  </a:lnTo>
                  <a:lnTo>
                    <a:pt x="80" y="138"/>
                  </a:lnTo>
                  <a:lnTo>
                    <a:pt x="92" y="154"/>
                  </a:lnTo>
                  <a:lnTo>
                    <a:pt x="92" y="146"/>
                  </a:lnTo>
                  <a:lnTo>
                    <a:pt x="72" y="130"/>
                  </a:lnTo>
                  <a:close/>
                </a:path>
              </a:pathLst>
            </a:custGeom>
            <a:solidFill>
              <a:srgbClr val="A1C6E7"/>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904" name="Freeform 84"/>
            <p:cNvSpPr>
              <a:spLocks/>
            </p:cNvSpPr>
            <p:nvPr/>
          </p:nvSpPr>
          <p:spPr bwMode="auto">
            <a:xfrm>
              <a:off x="10482263" y="5140191"/>
              <a:ext cx="19050" cy="41275"/>
            </a:xfrm>
            <a:custGeom>
              <a:avLst/>
              <a:gdLst>
                <a:gd name="T0" fmla="*/ 2147483647 w 12"/>
                <a:gd name="T1" fmla="*/ 2147483647 h 26"/>
                <a:gd name="T2" fmla="*/ 2147483647 w 12"/>
                <a:gd name="T3" fmla="*/ 2147483647 h 26"/>
                <a:gd name="T4" fmla="*/ 2147483647 w 12"/>
                <a:gd name="T5" fmla="*/ 0 h 26"/>
                <a:gd name="T6" fmla="*/ 0 w 12"/>
                <a:gd name="T7" fmla="*/ 2147483647 h 26"/>
                <a:gd name="T8" fmla="*/ 2147483647 w 12"/>
                <a:gd name="T9" fmla="*/ 2147483647 h 26"/>
                <a:gd name="T10" fmla="*/ 0 60000 65536"/>
                <a:gd name="T11" fmla="*/ 0 60000 65536"/>
                <a:gd name="T12" fmla="*/ 0 60000 65536"/>
                <a:gd name="T13" fmla="*/ 0 60000 65536"/>
                <a:gd name="T14" fmla="*/ 0 60000 65536"/>
                <a:gd name="T15" fmla="*/ 0 w 12"/>
                <a:gd name="T16" fmla="*/ 0 h 26"/>
                <a:gd name="T17" fmla="*/ 12 w 12"/>
                <a:gd name="T18" fmla="*/ 26 h 26"/>
              </a:gdLst>
              <a:ahLst/>
              <a:cxnLst>
                <a:cxn ang="T10">
                  <a:pos x="T0" y="T1"/>
                </a:cxn>
                <a:cxn ang="T11">
                  <a:pos x="T2" y="T3"/>
                </a:cxn>
                <a:cxn ang="T12">
                  <a:pos x="T4" y="T5"/>
                </a:cxn>
                <a:cxn ang="T13">
                  <a:pos x="T6" y="T7"/>
                </a:cxn>
                <a:cxn ang="T14">
                  <a:pos x="T8" y="T9"/>
                </a:cxn>
              </a:cxnLst>
              <a:rect l="T15" t="T16" r="T17" b="T18"/>
              <a:pathLst>
                <a:path w="12" h="26">
                  <a:moveTo>
                    <a:pt x="6" y="26"/>
                  </a:moveTo>
                  <a:lnTo>
                    <a:pt x="6" y="18"/>
                  </a:lnTo>
                  <a:lnTo>
                    <a:pt x="12" y="0"/>
                  </a:lnTo>
                  <a:lnTo>
                    <a:pt x="0" y="18"/>
                  </a:lnTo>
                  <a:lnTo>
                    <a:pt x="6" y="26"/>
                  </a:lnTo>
                  <a:close/>
                </a:path>
              </a:pathLst>
            </a:custGeom>
            <a:solidFill>
              <a:srgbClr val="A1C6E7"/>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905" name="Freeform 96"/>
            <p:cNvSpPr>
              <a:spLocks/>
            </p:cNvSpPr>
            <p:nvPr/>
          </p:nvSpPr>
          <p:spPr bwMode="auto">
            <a:xfrm>
              <a:off x="9602788" y="5330691"/>
              <a:ext cx="9525" cy="3175"/>
            </a:xfrm>
            <a:custGeom>
              <a:avLst/>
              <a:gdLst>
                <a:gd name="T0" fmla="*/ 0 w 6"/>
                <a:gd name="T1" fmla="*/ 0 h 2"/>
                <a:gd name="T2" fmla="*/ 0 w 6"/>
                <a:gd name="T3" fmla="*/ 2147483647 h 2"/>
                <a:gd name="T4" fmla="*/ 2147483647 w 6"/>
                <a:gd name="T5" fmla="*/ 0 h 2"/>
                <a:gd name="T6" fmla="*/ 0 w 6"/>
                <a:gd name="T7" fmla="*/ 0 h 2"/>
                <a:gd name="T8" fmla="*/ 0 60000 65536"/>
                <a:gd name="T9" fmla="*/ 0 60000 65536"/>
                <a:gd name="T10" fmla="*/ 0 60000 65536"/>
                <a:gd name="T11" fmla="*/ 0 60000 65536"/>
                <a:gd name="T12" fmla="*/ 0 w 6"/>
                <a:gd name="T13" fmla="*/ 0 h 2"/>
                <a:gd name="T14" fmla="*/ 6 w 6"/>
                <a:gd name="T15" fmla="*/ 2 h 2"/>
              </a:gdLst>
              <a:ahLst/>
              <a:cxnLst>
                <a:cxn ang="T8">
                  <a:pos x="T0" y="T1"/>
                </a:cxn>
                <a:cxn ang="T9">
                  <a:pos x="T2" y="T3"/>
                </a:cxn>
                <a:cxn ang="T10">
                  <a:pos x="T4" y="T5"/>
                </a:cxn>
                <a:cxn ang="T11">
                  <a:pos x="T6" y="T7"/>
                </a:cxn>
              </a:cxnLst>
              <a:rect l="T12" t="T13" r="T14" b="T15"/>
              <a:pathLst>
                <a:path w="6" h="2">
                  <a:moveTo>
                    <a:pt x="0" y="0"/>
                  </a:moveTo>
                  <a:lnTo>
                    <a:pt x="0" y="2"/>
                  </a:lnTo>
                  <a:lnTo>
                    <a:pt x="6" y="0"/>
                  </a:lnTo>
                  <a:lnTo>
                    <a:pt x="0" y="0"/>
                  </a:lnTo>
                  <a:close/>
                </a:path>
              </a:pathLst>
            </a:custGeom>
            <a:solidFill>
              <a:srgbClr val="A1C6E7"/>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906" name="Line 105"/>
            <p:cNvSpPr>
              <a:spLocks noChangeShapeType="1"/>
            </p:cNvSpPr>
            <p:nvPr/>
          </p:nvSpPr>
          <p:spPr bwMode="auto">
            <a:xfrm>
              <a:off x="10161588" y="3841616"/>
              <a:ext cx="0" cy="0"/>
            </a:xfrm>
            <a:prstGeom prst="line">
              <a:avLst/>
            </a:prstGeom>
            <a:no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907" name="Line 106"/>
            <p:cNvSpPr>
              <a:spLocks noChangeShapeType="1"/>
            </p:cNvSpPr>
            <p:nvPr/>
          </p:nvSpPr>
          <p:spPr bwMode="auto">
            <a:xfrm>
              <a:off x="10161588" y="3841616"/>
              <a:ext cx="0" cy="0"/>
            </a:xfrm>
            <a:prstGeom prst="line">
              <a:avLst/>
            </a:prstGeom>
            <a:no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908" name="Freeform 122"/>
            <p:cNvSpPr>
              <a:spLocks/>
            </p:cNvSpPr>
            <p:nvPr/>
          </p:nvSpPr>
          <p:spPr bwMode="auto">
            <a:xfrm>
              <a:off x="9491663" y="3816216"/>
              <a:ext cx="996950" cy="2406650"/>
            </a:xfrm>
            <a:custGeom>
              <a:avLst/>
              <a:gdLst>
                <a:gd name="T0" fmla="*/ 2147483647 w 628"/>
                <a:gd name="T1" fmla="*/ 2147483647 h 1516"/>
                <a:gd name="T2" fmla="*/ 2147483647 w 628"/>
                <a:gd name="T3" fmla="*/ 2147483647 h 1516"/>
                <a:gd name="T4" fmla="*/ 2147483647 w 628"/>
                <a:gd name="T5" fmla="*/ 2147483647 h 1516"/>
                <a:gd name="T6" fmla="*/ 2147483647 w 628"/>
                <a:gd name="T7" fmla="*/ 2147483647 h 1516"/>
                <a:gd name="T8" fmla="*/ 2147483647 w 628"/>
                <a:gd name="T9" fmla="*/ 2147483647 h 1516"/>
                <a:gd name="T10" fmla="*/ 2147483647 w 628"/>
                <a:gd name="T11" fmla="*/ 2147483647 h 1516"/>
                <a:gd name="T12" fmla="*/ 2147483647 w 628"/>
                <a:gd name="T13" fmla="*/ 2147483647 h 1516"/>
                <a:gd name="T14" fmla="*/ 2147483647 w 628"/>
                <a:gd name="T15" fmla="*/ 2147483647 h 1516"/>
                <a:gd name="T16" fmla="*/ 2147483647 w 628"/>
                <a:gd name="T17" fmla="*/ 2147483647 h 1516"/>
                <a:gd name="T18" fmla="*/ 2147483647 w 628"/>
                <a:gd name="T19" fmla="*/ 2147483647 h 1516"/>
                <a:gd name="T20" fmla="*/ 2147483647 w 628"/>
                <a:gd name="T21" fmla="*/ 2147483647 h 1516"/>
                <a:gd name="T22" fmla="*/ 2147483647 w 628"/>
                <a:gd name="T23" fmla="*/ 2147483647 h 1516"/>
                <a:gd name="T24" fmla="*/ 2147483647 w 628"/>
                <a:gd name="T25" fmla="*/ 2147483647 h 1516"/>
                <a:gd name="T26" fmla="*/ 2147483647 w 628"/>
                <a:gd name="T27" fmla="*/ 2147483647 h 1516"/>
                <a:gd name="T28" fmla="*/ 2147483647 w 628"/>
                <a:gd name="T29" fmla="*/ 2147483647 h 1516"/>
                <a:gd name="T30" fmla="*/ 2147483647 w 628"/>
                <a:gd name="T31" fmla="*/ 2147483647 h 1516"/>
                <a:gd name="T32" fmla="*/ 2147483647 w 628"/>
                <a:gd name="T33" fmla="*/ 2147483647 h 1516"/>
                <a:gd name="T34" fmla="*/ 2147483647 w 628"/>
                <a:gd name="T35" fmla="*/ 2147483647 h 1516"/>
                <a:gd name="T36" fmla="*/ 2147483647 w 628"/>
                <a:gd name="T37" fmla="*/ 2147483647 h 1516"/>
                <a:gd name="T38" fmla="*/ 2147483647 w 628"/>
                <a:gd name="T39" fmla="*/ 2147483647 h 1516"/>
                <a:gd name="T40" fmla="*/ 2147483647 w 628"/>
                <a:gd name="T41" fmla="*/ 2147483647 h 1516"/>
                <a:gd name="T42" fmla="*/ 2147483647 w 628"/>
                <a:gd name="T43" fmla="*/ 2147483647 h 1516"/>
                <a:gd name="T44" fmla="*/ 2147483647 w 628"/>
                <a:gd name="T45" fmla="*/ 2147483647 h 1516"/>
                <a:gd name="T46" fmla="*/ 2147483647 w 628"/>
                <a:gd name="T47" fmla="*/ 2147483647 h 1516"/>
                <a:gd name="T48" fmla="*/ 2147483647 w 628"/>
                <a:gd name="T49" fmla="*/ 2147483647 h 1516"/>
                <a:gd name="T50" fmla="*/ 2147483647 w 628"/>
                <a:gd name="T51" fmla="*/ 2147483647 h 1516"/>
                <a:gd name="T52" fmla="*/ 2147483647 w 628"/>
                <a:gd name="T53" fmla="*/ 2147483647 h 1516"/>
                <a:gd name="T54" fmla="*/ 2147483647 w 628"/>
                <a:gd name="T55" fmla="*/ 2147483647 h 1516"/>
                <a:gd name="T56" fmla="*/ 2147483647 w 628"/>
                <a:gd name="T57" fmla="*/ 2147483647 h 1516"/>
                <a:gd name="T58" fmla="*/ 2147483647 w 628"/>
                <a:gd name="T59" fmla="*/ 2147483647 h 1516"/>
                <a:gd name="T60" fmla="*/ 2147483647 w 628"/>
                <a:gd name="T61" fmla="*/ 2147483647 h 1516"/>
                <a:gd name="T62" fmla="*/ 2147483647 w 628"/>
                <a:gd name="T63" fmla="*/ 2147483647 h 1516"/>
                <a:gd name="T64" fmla="*/ 2147483647 w 628"/>
                <a:gd name="T65" fmla="*/ 2147483647 h 1516"/>
                <a:gd name="T66" fmla="*/ 2147483647 w 628"/>
                <a:gd name="T67" fmla="*/ 2147483647 h 1516"/>
                <a:gd name="T68" fmla="*/ 2147483647 w 628"/>
                <a:gd name="T69" fmla="*/ 2147483647 h 1516"/>
                <a:gd name="T70" fmla="*/ 2147483647 w 628"/>
                <a:gd name="T71" fmla="*/ 2147483647 h 1516"/>
                <a:gd name="T72" fmla="*/ 2147483647 w 628"/>
                <a:gd name="T73" fmla="*/ 2147483647 h 1516"/>
                <a:gd name="T74" fmla="*/ 2147483647 w 628"/>
                <a:gd name="T75" fmla="*/ 2147483647 h 1516"/>
                <a:gd name="T76" fmla="*/ 2147483647 w 628"/>
                <a:gd name="T77" fmla="*/ 2147483647 h 1516"/>
                <a:gd name="T78" fmla="*/ 2147483647 w 628"/>
                <a:gd name="T79" fmla="*/ 2147483647 h 1516"/>
                <a:gd name="T80" fmla="*/ 2147483647 w 628"/>
                <a:gd name="T81" fmla="*/ 2147483647 h 1516"/>
                <a:gd name="T82" fmla="*/ 2147483647 w 628"/>
                <a:gd name="T83" fmla="*/ 2147483647 h 1516"/>
                <a:gd name="T84" fmla="*/ 2147483647 w 628"/>
                <a:gd name="T85" fmla="*/ 2147483647 h 1516"/>
                <a:gd name="T86" fmla="*/ 2147483647 w 628"/>
                <a:gd name="T87" fmla="*/ 2147483647 h 1516"/>
                <a:gd name="T88" fmla="*/ 2147483647 w 628"/>
                <a:gd name="T89" fmla="*/ 2147483647 h 1516"/>
                <a:gd name="T90" fmla="*/ 2147483647 w 628"/>
                <a:gd name="T91" fmla="*/ 2147483647 h 1516"/>
                <a:gd name="T92" fmla="*/ 2147483647 w 628"/>
                <a:gd name="T93" fmla="*/ 2147483647 h 1516"/>
                <a:gd name="T94" fmla="*/ 2147483647 w 628"/>
                <a:gd name="T95" fmla="*/ 2147483647 h 1516"/>
                <a:gd name="T96" fmla="*/ 2147483647 w 628"/>
                <a:gd name="T97" fmla="*/ 2147483647 h 1516"/>
                <a:gd name="T98" fmla="*/ 2147483647 w 628"/>
                <a:gd name="T99" fmla="*/ 2147483647 h 1516"/>
                <a:gd name="T100" fmla="*/ 2147483647 w 628"/>
                <a:gd name="T101" fmla="*/ 2147483647 h 1516"/>
                <a:gd name="T102" fmla="*/ 2147483647 w 628"/>
                <a:gd name="T103" fmla="*/ 2147483647 h 1516"/>
                <a:gd name="T104" fmla="*/ 2147483647 w 628"/>
                <a:gd name="T105" fmla="*/ 2147483647 h 1516"/>
                <a:gd name="T106" fmla="*/ 2147483647 w 628"/>
                <a:gd name="T107" fmla="*/ 2147483647 h 1516"/>
                <a:gd name="T108" fmla="*/ 2147483647 w 628"/>
                <a:gd name="T109" fmla="*/ 2147483647 h 1516"/>
                <a:gd name="T110" fmla="*/ 2147483647 w 628"/>
                <a:gd name="T111" fmla="*/ 2147483647 h 1516"/>
                <a:gd name="T112" fmla="*/ 2147483647 w 628"/>
                <a:gd name="T113" fmla="*/ 2147483647 h 1516"/>
                <a:gd name="T114" fmla="*/ 2147483647 w 628"/>
                <a:gd name="T115" fmla="*/ 2147483647 h 1516"/>
                <a:gd name="T116" fmla="*/ 2147483647 w 628"/>
                <a:gd name="T117" fmla="*/ 2147483647 h 1516"/>
                <a:gd name="T118" fmla="*/ 2147483647 w 628"/>
                <a:gd name="T119" fmla="*/ 2147483647 h 1516"/>
                <a:gd name="T120" fmla="*/ 2147483647 w 628"/>
                <a:gd name="T121" fmla="*/ 2147483647 h 1516"/>
                <a:gd name="T122" fmla="*/ 2147483647 w 628"/>
                <a:gd name="T123" fmla="*/ 2147483647 h 1516"/>
                <a:gd name="T124" fmla="*/ 2147483647 w 628"/>
                <a:gd name="T125" fmla="*/ 2147483647 h 151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628"/>
                <a:gd name="T190" fmla="*/ 0 h 1516"/>
                <a:gd name="T191" fmla="*/ 628 w 628"/>
                <a:gd name="T192" fmla="*/ 1516 h 151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628" h="1516">
                  <a:moveTo>
                    <a:pt x="264" y="22"/>
                  </a:moveTo>
                  <a:lnTo>
                    <a:pt x="264" y="22"/>
                  </a:lnTo>
                  <a:lnTo>
                    <a:pt x="244" y="28"/>
                  </a:lnTo>
                  <a:lnTo>
                    <a:pt x="234" y="32"/>
                  </a:lnTo>
                  <a:lnTo>
                    <a:pt x="226" y="36"/>
                  </a:lnTo>
                  <a:lnTo>
                    <a:pt x="214" y="44"/>
                  </a:lnTo>
                  <a:lnTo>
                    <a:pt x="194" y="52"/>
                  </a:lnTo>
                  <a:lnTo>
                    <a:pt x="146" y="72"/>
                  </a:lnTo>
                  <a:lnTo>
                    <a:pt x="98" y="92"/>
                  </a:lnTo>
                  <a:lnTo>
                    <a:pt x="78" y="102"/>
                  </a:lnTo>
                  <a:lnTo>
                    <a:pt x="66" y="110"/>
                  </a:lnTo>
                  <a:lnTo>
                    <a:pt x="60" y="116"/>
                  </a:lnTo>
                  <a:lnTo>
                    <a:pt x="56" y="124"/>
                  </a:lnTo>
                  <a:lnTo>
                    <a:pt x="52" y="134"/>
                  </a:lnTo>
                  <a:lnTo>
                    <a:pt x="50" y="144"/>
                  </a:lnTo>
                  <a:lnTo>
                    <a:pt x="48" y="168"/>
                  </a:lnTo>
                  <a:lnTo>
                    <a:pt x="44" y="194"/>
                  </a:lnTo>
                  <a:lnTo>
                    <a:pt x="32" y="330"/>
                  </a:lnTo>
                  <a:lnTo>
                    <a:pt x="24" y="394"/>
                  </a:lnTo>
                  <a:lnTo>
                    <a:pt x="18" y="446"/>
                  </a:lnTo>
                  <a:lnTo>
                    <a:pt x="14" y="502"/>
                  </a:lnTo>
                  <a:lnTo>
                    <a:pt x="6" y="620"/>
                  </a:lnTo>
                  <a:lnTo>
                    <a:pt x="0" y="690"/>
                  </a:lnTo>
                  <a:lnTo>
                    <a:pt x="2" y="694"/>
                  </a:lnTo>
                  <a:lnTo>
                    <a:pt x="2" y="698"/>
                  </a:lnTo>
                  <a:lnTo>
                    <a:pt x="8" y="704"/>
                  </a:lnTo>
                  <a:lnTo>
                    <a:pt x="14" y="708"/>
                  </a:lnTo>
                  <a:lnTo>
                    <a:pt x="16" y="710"/>
                  </a:lnTo>
                  <a:lnTo>
                    <a:pt x="14" y="732"/>
                  </a:lnTo>
                  <a:lnTo>
                    <a:pt x="12" y="762"/>
                  </a:lnTo>
                  <a:lnTo>
                    <a:pt x="14" y="792"/>
                  </a:lnTo>
                  <a:lnTo>
                    <a:pt x="16" y="806"/>
                  </a:lnTo>
                  <a:lnTo>
                    <a:pt x="18" y="812"/>
                  </a:lnTo>
                  <a:lnTo>
                    <a:pt x="20" y="816"/>
                  </a:lnTo>
                  <a:lnTo>
                    <a:pt x="26" y="822"/>
                  </a:lnTo>
                  <a:lnTo>
                    <a:pt x="28" y="826"/>
                  </a:lnTo>
                  <a:lnTo>
                    <a:pt x="30" y="824"/>
                  </a:lnTo>
                  <a:lnTo>
                    <a:pt x="32" y="822"/>
                  </a:lnTo>
                  <a:lnTo>
                    <a:pt x="30" y="802"/>
                  </a:lnTo>
                  <a:lnTo>
                    <a:pt x="34" y="810"/>
                  </a:lnTo>
                  <a:lnTo>
                    <a:pt x="46" y="820"/>
                  </a:lnTo>
                  <a:lnTo>
                    <a:pt x="58" y="832"/>
                  </a:lnTo>
                  <a:lnTo>
                    <a:pt x="66" y="838"/>
                  </a:lnTo>
                  <a:lnTo>
                    <a:pt x="72" y="838"/>
                  </a:lnTo>
                  <a:lnTo>
                    <a:pt x="74" y="834"/>
                  </a:lnTo>
                  <a:lnTo>
                    <a:pt x="74" y="830"/>
                  </a:lnTo>
                  <a:lnTo>
                    <a:pt x="80" y="830"/>
                  </a:lnTo>
                  <a:lnTo>
                    <a:pt x="86" y="830"/>
                  </a:lnTo>
                  <a:lnTo>
                    <a:pt x="88" y="828"/>
                  </a:lnTo>
                  <a:lnTo>
                    <a:pt x="90" y="826"/>
                  </a:lnTo>
                  <a:lnTo>
                    <a:pt x="88" y="822"/>
                  </a:lnTo>
                  <a:lnTo>
                    <a:pt x="78" y="812"/>
                  </a:lnTo>
                  <a:lnTo>
                    <a:pt x="70" y="804"/>
                  </a:lnTo>
                  <a:lnTo>
                    <a:pt x="62" y="794"/>
                  </a:lnTo>
                  <a:lnTo>
                    <a:pt x="56" y="784"/>
                  </a:lnTo>
                  <a:lnTo>
                    <a:pt x="54" y="774"/>
                  </a:lnTo>
                  <a:lnTo>
                    <a:pt x="54" y="766"/>
                  </a:lnTo>
                  <a:lnTo>
                    <a:pt x="56" y="760"/>
                  </a:lnTo>
                  <a:lnTo>
                    <a:pt x="58" y="758"/>
                  </a:lnTo>
                  <a:lnTo>
                    <a:pt x="62" y="758"/>
                  </a:lnTo>
                  <a:lnTo>
                    <a:pt x="66" y="760"/>
                  </a:lnTo>
                  <a:lnTo>
                    <a:pt x="68" y="768"/>
                  </a:lnTo>
                  <a:lnTo>
                    <a:pt x="70" y="786"/>
                  </a:lnTo>
                  <a:lnTo>
                    <a:pt x="70" y="790"/>
                  </a:lnTo>
                  <a:lnTo>
                    <a:pt x="72" y="794"/>
                  </a:lnTo>
                  <a:lnTo>
                    <a:pt x="78" y="798"/>
                  </a:lnTo>
                  <a:lnTo>
                    <a:pt x="84" y="798"/>
                  </a:lnTo>
                  <a:lnTo>
                    <a:pt x="88" y="798"/>
                  </a:lnTo>
                  <a:lnTo>
                    <a:pt x="86" y="744"/>
                  </a:lnTo>
                  <a:lnTo>
                    <a:pt x="84" y="720"/>
                  </a:lnTo>
                  <a:lnTo>
                    <a:pt x="84" y="708"/>
                  </a:lnTo>
                  <a:lnTo>
                    <a:pt x="84" y="672"/>
                  </a:lnTo>
                  <a:lnTo>
                    <a:pt x="82" y="650"/>
                  </a:lnTo>
                  <a:lnTo>
                    <a:pt x="82" y="646"/>
                  </a:lnTo>
                  <a:lnTo>
                    <a:pt x="80" y="654"/>
                  </a:lnTo>
                  <a:lnTo>
                    <a:pt x="78" y="674"/>
                  </a:lnTo>
                  <a:lnTo>
                    <a:pt x="80" y="682"/>
                  </a:lnTo>
                  <a:lnTo>
                    <a:pt x="82" y="692"/>
                  </a:lnTo>
                  <a:lnTo>
                    <a:pt x="90" y="730"/>
                  </a:lnTo>
                  <a:lnTo>
                    <a:pt x="96" y="770"/>
                  </a:lnTo>
                  <a:lnTo>
                    <a:pt x="106" y="844"/>
                  </a:lnTo>
                  <a:lnTo>
                    <a:pt x="112" y="924"/>
                  </a:lnTo>
                  <a:lnTo>
                    <a:pt x="116" y="984"/>
                  </a:lnTo>
                  <a:lnTo>
                    <a:pt x="118" y="1054"/>
                  </a:lnTo>
                  <a:lnTo>
                    <a:pt x="122" y="1156"/>
                  </a:lnTo>
                  <a:lnTo>
                    <a:pt x="128" y="1308"/>
                  </a:lnTo>
                  <a:lnTo>
                    <a:pt x="126" y="1320"/>
                  </a:lnTo>
                  <a:lnTo>
                    <a:pt x="124" y="1332"/>
                  </a:lnTo>
                  <a:lnTo>
                    <a:pt x="118" y="1362"/>
                  </a:lnTo>
                  <a:lnTo>
                    <a:pt x="116" y="1376"/>
                  </a:lnTo>
                  <a:lnTo>
                    <a:pt x="114" y="1390"/>
                  </a:lnTo>
                  <a:lnTo>
                    <a:pt x="114" y="1402"/>
                  </a:lnTo>
                  <a:lnTo>
                    <a:pt x="118" y="1410"/>
                  </a:lnTo>
                  <a:lnTo>
                    <a:pt x="124" y="1424"/>
                  </a:lnTo>
                  <a:lnTo>
                    <a:pt x="128" y="1432"/>
                  </a:lnTo>
                  <a:lnTo>
                    <a:pt x="126" y="1440"/>
                  </a:lnTo>
                  <a:lnTo>
                    <a:pt x="120" y="1446"/>
                  </a:lnTo>
                  <a:lnTo>
                    <a:pt x="108" y="1458"/>
                  </a:lnTo>
                  <a:lnTo>
                    <a:pt x="102" y="1468"/>
                  </a:lnTo>
                  <a:lnTo>
                    <a:pt x="100" y="1476"/>
                  </a:lnTo>
                  <a:lnTo>
                    <a:pt x="98" y="1486"/>
                  </a:lnTo>
                  <a:lnTo>
                    <a:pt x="100" y="1490"/>
                  </a:lnTo>
                  <a:lnTo>
                    <a:pt x="102" y="1496"/>
                  </a:lnTo>
                  <a:lnTo>
                    <a:pt x="106" y="1500"/>
                  </a:lnTo>
                  <a:lnTo>
                    <a:pt x="112" y="1502"/>
                  </a:lnTo>
                  <a:lnTo>
                    <a:pt x="120" y="1506"/>
                  </a:lnTo>
                  <a:lnTo>
                    <a:pt x="130" y="1508"/>
                  </a:lnTo>
                  <a:lnTo>
                    <a:pt x="148" y="1510"/>
                  </a:lnTo>
                  <a:lnTo>
                    <a:pt x="164" y="1508"/>
                  </a:lnTo>
                  <a:lnTo>
                    <a:pt x="178" y="1506"/>
                  </a:lnTo>
                  <a:lnTo>
                    <a:pt x="190" y="1502"/>
                  </a:lnTo>
                  <a:lnTo>
                    <a:pt x="198" y="1496"/>
                  </a:lnTo>
                  <a:lnTo>
                    <a:pt x="206" y="1490"/>
                  </a:lnTo>
                  <a:lnTo>
                    <a:pt x="216" y="1478"/>
                  </a:lnTo>
                  <a:lnTo>
                    <a:pt x="220" y="1474"/>
                  </a:lnTo>
                  <a:lnTo>
                    <a:pt x="220" y="1468"/>
                  </a:lnTo>
                  <a:lnTo>
                    <a:pt x="220" y="1454"/>
                  </a:lnTo>
                  <a:lnTo>
                    <a:pt x="218" y="1438"/>
                  </a:lnTo>
                  <a:lnTo>
                    <a:pt x="220" y="1428"/>
                  </a:lnTo>
                  <a:lnTo>
                    <a:pt x="224" y="1416"/>
                  </a:lnTo>
                  <a:lnTo>
                    <a:pt x="228" y="1406"/>
                  </a:lnTo>
                  <a:lnTo>
                    <a:pt x="230" y="1396"/>
                  </a:lnTo>
                  <a:lnTo>
                    <a:pt x="228" y="1388"/>
                  </a:lnTo>
                  <a:lnTo>
                    <a:pt x="228" y="1378"/>
                  </a:lnTo>
                  <a:lnTo>
                    <a:pt x="222" y="1362"/>
                  </a:lnTo>
                  <a:lnTo>
                    <a:pt x="214" y="1348"/>
                  </a:lnTo>
                  <a:lnTo>
                    <a:pt x="212" y="1338"/>
                  </a:lnTo>
                  <a:lnTo>
                    <a:pt x="212" y="1322"/>
                  </a:lnTo>
                  <a:lnTo>
                    <a:pt x="218" y="1284"/>
                  </a:lnTo>
                  <a:lnTo>
                    <a:pt x="224" y="1238"/>
                  </a:lnTo>
                  <a:lnTo>
                    <a:pt x="228" y="1194"/>
                  </a:lnTo>
                  <a:lnTo>
                    <a:pt x="232" y="1148"/>
                  </a:lnTo>
                  <a:lnTo>
                    <a:pt x="236" y="1092"/>
                  </a:lnTo>
                  <a:lnTo>
                    <a:pt x="242" y="1026"/>
                  </a:lnTo>
                  <a:lnTo>
                    <a:pt x="248" y="944"/>
                  </a:lnTo>
                  <a:lnTo>
                    <a:pt x="250" y="906"/>
                  </a:lnTo>
                  <a:lnTo>
                    <a:pt x="252" y="876"/>
                  </a:lnTo>
                  <a:lnTo>
                    <a:pt x="256" y="852"/>
                  </a:lnTo>
                  <a:lnTo>
                    <a:pt x="260" y="836"/>
                  </a:lnTo>
                  <a:lnTo>
                    <a:pt x="264" y="824"/>
                  </a:lnTo>
                  <a:lnTo>
                    <a:pt x="268" y="818"/>
                  </a:lnTo>
                  <a:lnTo>
                    <a:pt x="270" y="814"/>
                  </a:lnTo>
                  <a:lnTo>
                    <a:pt x="272" y="834"/>
                  </a:lnTo>
                  <a:lnTo>
                    <a:pt x="274" y="858"/>
                  </a:lnTo>
                  <a:lnTo>
                    <a:pt x="284" y="916"/>
                  </a:lnTo>
                  <a:lnTo>
                    <a:pt x="292" y="972"/>
                  </a:lnTo>
                  <a:lnTo>
                    <a:pt x="298" y="1016"/>
                  </a:lnTo>
                  <a:lnTo>
                    <a:pt x="302" y="1050"/>
                  </a:lnTo>
                  <a:lnTo>
                    <a:pt x="308" y="1080"/>
                  </a:lnTo>
                  <a:lnTo>
                    <a:pt x="314" y="1112"/>
                  </a:lnTo>
                  <a:lnTo>
                    <a:pt x="318" y="1144"/>
                  </a:lnTo>
                  <a:lnTo>
                    <a:pt x="322" y="1180"/>
                  </a:lnTo>
                  <a:lnTo>
                    <a:pt x="324" y="1218"/>
                  </a:lnTo>
                  <a:lnTo>
                    <a:pt x="324" y="1236"/>
                  </a:lnTo>
                  <a:lnTo>
                    <a:pt x="322" y="1252"/>
                  </a:lnTo>
                  <a:lnTo>
                    <a:pt x="320" y="1268"/>
                  </a:lnTo>
                  <a:lnTo>
                    <a:pt x="314" y="1282"/>
                  </a:lnTo>
                  <a:lnTo>
                    <a:pt x="308" y="1300"/>
                  </a:lnTo>
                  <a:lnTo>
                    <a:pt x="308" y="1314"/>
                  </a:lnTo>
                  <a:lnTo>
                    <a:pt x="310" y="1326"/>
                  </a:lnTo>
                  <a:lnTo>
                    <a:pt x="312" y="1342"/>
                  </a:lnTo>
                  <a:lnTo>
                    <a:pt x="308" y="1360"/>
                  </a:lnTo>
                  <a:lnTo>
                    <a:pt x="304" y="1378"/>
                  </a:lnTo>
                  <a:lnTo>
                    <a:pt x="298" y="1394"/>
                  </a:lnTo>
                  <a:lnTo>
                    <a:pt x="296" y="1408"/>
                  </a:lnTo>
                  <a:lnTo>
                    <a:pt x="296" y="1412"/>
                  </a:lnTo>
                  <a:lnTo>
                    <a:pt x="298" y="1418"/>
                  </a:lnTo>
                  <a:lnTo>
                    <a:pt x="306" y="1428"/>
                  </a:lnTo>
                  <a:lnTo>
                    <a:pt x="314" y="1438"/>
                  </a:lnTo>
                  <a:lnTo>
                    <a:pt x="314" y="1442"/>
                  </a:lnTo>
                  <a:lnTo>
                    <a:pt x="312" y="1446"/>
                  </a:lnTo>
                  <a:lnTo>
                    <a:pt x="304" y="1454"/>
                  </a:lnTo>
                  <a:lnTo>
                    <a:pt x="300" y="1464"/>
                  </a:lnTo>
                  <a:lnTo>
                    <a:pt x="296" y="1474"/>
                  </a:lnTo>
                  <a:lnTo>
                    <a:pt x="296" y="1486"/>
                  </a:lnTo>
                  <a:lnTo>
                    <a:pt x="296" y="1498"/>
                  </a:lnTo>
                  <a:lnTo>
                    <a:pt x="298" y="1502"/>
                  </a:lnTo>
                  <a:lnTo>
                    <a:pt x="302" y="1506"/>
                  </a:lnTo>
                  <a:lnTo>
                    <a:pt x="308" y="1510"/>
                  </a:lnTo>
                  <a:lnTo>
                    <a:pt x="318" y="1514"/>
                  </a:lnTo>
                  <a:lnTo>
                    <a:pt x="330" y="1514"/>
                  </a:lnTo>
                  <a:lnTo>
                    <a:pt x="346" y="1516"/>
                  </a:lnTo>
                  <a:lnTo>
                    <a:pt x="362" y="1514"/>
                  </a:lnTo>
                  <a:lnTo>
                    <a:pt x="376" y="1510"/>
                  </a:lnTo>
                  <a:lnTo>
                    <a:pt x="384" y="1506"/>
                  </a:lnTo>
                  <a:lnTo>
                    <a:pt x="392" y="1500"/>
                  </a:lnTo>
                  <a:lnTo>
                    <a:pt x="398" y="1494"/>
                  </a:lnTo>
                  <a:lnTo>
                    <a:pt x="400" y="1486"/>
                  </a:lnTo>
                  <a:lnTo>
                    <a:pt x="402" y="1474"/>
                  </a:lnTo>
                  <a:lnTo>
                    <a:pt x="400" y="1454"/>
                  </a:lnTo>
                  <a:lnTo>
                    <a:pt x="400" y="1444"/>
                  </a:lnTo>
                  <a:lnTo>
                    <a:pt x="402" y="1438"/>
                  </a:lnTo>
                  <a:lnTo>
                    <a:pt x="406" y="1432"/>
                  </a:lnTo>
                  <a:lnTo>
                    <a:pt x="412" y="1420"/>
                  </a:lnTo>
                  <a:lnTo>
                    <a:pt x="416" y="1406"/>
                  </a:lnTo>
                  <a:lnTo>
                    <a:pt x="416" y="1390"/>
                  </a:lnTo>
                  <a:lnTo>
                    <a:pt x="416" y="1372"/>
                  </a:lnTo>
                  <a:lnTo>
                    <a:pt x="416" y="1364"/>
                  </a:lnTo>
                  <a:lnTo>
                    <a:pt x="418" y="1358"/>
                  </a:lnTo>
                  <a:lnTo>
                    <a:pt x="422" y="1346"/>
                  </a:lnTo>
                  <a:lnTo>
                    <a:pt x="426" y="1326"/>
                  </a:lnTo>
                  <a:lnTo>
                    <a:pt x="430" y="1308"/>
                  </a:lnTo>
                  <a:lnTo>
                    <a:pt x="432" y="1286"/>
                  </a:lnTo>
                  <a:lnTo>
                    <a:pt x="432" y="1224"/>
                  </a:lnTo>
                  <a:lnTo>
                    <a:pt x="430" y="1160"/>
                  </a:lnTo>
                  <a:lnTo>
                    <a:pt x="478" y="1150"/>
                  </a:lnTo>
                  <a:lnTo>
                    <a:pt x="538" y="1134"/>
                  </a:lnTo>
                  <a:lnTo>
                    <a:pt x="614" y="1112"/>
                  </a:lnTo>
                  <a:lnTo>
                    <a:pt x="618" y="1110"/>
                  </a:lnTo>
                  <a:lnTo>
                    <a:pt x="622" y="1108"/>
                  </a:lnTo>
                  <a:lnTo>
                    <a:pt x="626" y="1102"/>
                  </a:lnTo>
                  <a:lnTo>
                    <a:pt x="628" y="1094"/>
                  </a:lnTo>
                  <a:lnTo>
                    <a:pt x="628" y="1044"/>
                  </a:lnTo>
                  <a:lnTo>
                    <a:pt x="626" y="946"/>
                  </a:lnTo>
                  <a:lnTo>
                    <a:pt x="620" y="802"/>
                  </a:lnTo>
                  <a:lnTo>
                    <a:pt x="618" y="800"/>
                  </a:lnTo>
                  <a:lnTo>
                    <a:pt x="614" y="796"/>
                  </a:lnTo>
                  <a:lnTo>
                    <a:pt x="604" y="792"/>
                  </a:lnTo>
                  <a:lnTo>
                    <a:pt x="592" y="790"/>
                  </a:lnTo>
                  <a:lnTo>
                    <a:pt x="582" y="790"/>
                  </a:lnTo>
                  <a:lnTo>
                    <a:pt x="538" y="792"/>
                  </a:lnTo>
                  <a:lnTo>
                    <a:pt x="536" y="780"/>
                  </a:lnTo>
                  <a:lnTo>
                    <a:pt x="532" y="768"/>
                  </a:lnTo>
                  <a:lnTo>
                    <a:pt x="542" y="760"/>
                  </a:lnTo>
                  <a:lnTo>
                    <a:pt x="544" y="754"/>
                  </a:lnTo>
                  <a:lnTo>
                    <a:pt x="546" y="746"/>
                  </a:lnTo>
                  <a:lnTo>
                    <a:pt x="548" y="724"/>
                  </a:lnTo>
                  <a:lnTo>
                    <a:pt x="548" y="696"/>
                  </a:lnTo>
                  <a:lnTo>
                    <a:pt x="550" y="684"/>
                  </a:lnTo>
                  <a:lnTo>
                    <a:pt x="552" y="672"/>
                  </a:lnTo>
                  <a:lnTo>
                    <a:pt x="552" y="656"/>
                  </a:lnTo>
                  <a:lnTo>
                    <a:pt x="552" y="592"/>
                  </a:lnTo>
                  <a:lnTo>
                    <a:pt x="550" y="498"/>
                  </a:lnTo>
                  <a:lnTo>
                    <a:pt x="544" y="398"/>
                  </a:lnTo>
                  <a:lnTo>
                    <a:pt x="540" y="352"/>
                  </a:lnTo>
                  <a:lnTo>
                    <a:pt x="536" y="312"/>
                  </a:lnTo>
                  <a:lnTo>
                    <a:pt x="528" y="248"/>
                  </a:lnTo>
                  <a:lnTo>
                    <a:pt x="524" y="198"/>
                  </a:lnTo>
                  <a:lnTo>
                    <a:pt x="520" y="138"/>
                  </a:lnTo>
                  <a:lnTo>
                    <a:pt x="518" y="126"/>
                  </a:lnTo>
                  <a:lnTo>
                    <a:pt x="512" y="114"/>
                  </a:lnTo>
                  <a:lnTo>
                    <a:pt x="504" y="106"/>
                  </a:lnTo>
                  <a:lnTo>
                    <a:pt x="492" y="96"/>
                  </a:lnTo>
                  <a:lnTo>
                    <a:pt x="480" y="90"/>
                  </a:lnTo>
                  <a:lnTo>
                    <a:pt x="466" y="82"/>
                  </a:lnTo>
                  <a:lnTo>
                    <a:pt x="434" y="72"/>
                  </a:lnTo>
                  <a:lnTo>
                    <a:pt x="404" y="62"/>
                  </a:lnTo>
                  <a:lnTo>
                    <a:pt x="376" y="48"/>
                  </a:lnTo>
                  <a:lnTo>
                    <a:pt x="346" y="32"/>
                  </a:lnTo>
                  <a:lnTo>
                    <a:pt x="330" y="12"/>
                  </a:lnTo>
                  <a:lnTo>
                    <a:pt x="328" y="6"/>
                  </a:lnTo>
                  <a:lnTo>
                    <a:pt x="328" y="0"/>
                  </a:lnTo>
                  <a:lnTo>
                    <a:pt x="264" y="22"/>
                  </a:lnTo>
                  <a:close/>
                </a:path>
              </a:pathLst>
            </a:custGeom>
            <a:solidFill>
              <a:srgbClr val="000000"/>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909" name="Freeform 124"/>
            <p:cNvSpPr>
              <a:spLocks/>
            </p:cNvSpPr>
            <p:nvPr/>
          </p:nvSpPr>
          <p:spPr bwMode="auto">
            <a:xfrm>
              <a:off x="9818688" y="3819391"/>
              <a:ext cx="222250" cy="568325"/>
            </a:xfrm>
            <a:custGeom>
              <a:avLst/>
              <a:gdLst>
                <a:gd name="T0" fmla="*/ 2147483647 w 140"/>
                <a:gd name="T1" fmla="*/ 0 h 358"/>
                <a:gd name="T2" fmla="*/ 2147483647 w 140"/>
                <a:gd name="T3" fmla="*/ 0 h 358"/>
                <a:gd name="T4" fmla="*/ 2147483647 w 140"/>
                <a:gd name="T5" fmla="*/ 2147483647 h 358"/>
                <a:gd name="T6" fmla="*/ 2147483647 w 140"/>
                <a:gd name="T7" fmla="*/ 2147483647 h 358"/>
                <a:gd name="T8" fmla="*/ 2147483647 w 140"/>
                <a:gd name="T9" fmla="*/ 2147483647 h 358"/>
                <a:gd name="T10" fmla="*/ 2147483647 w 140"/>
                <a:gd name="T11" fmla="*/ 2147483647 h 358"/>
                <a:gd name="T12" fmla="*/ 2147483647 w 140"/>
                <a:gd name="T13" fmla="*/ 2147483647 h 358"/>
                <a:gd name="T14" fmla="*/ 2147483647 w 140"/>
                <a:gd name="T15" fmla="*/ 2147483647 h 358"/>
                <a:gd name="T16" fmla="*/ 2147483647 w 140"/>
                <a:gd name="T17" fmla="*/ 2147483647 h 358"/>
                <a:gd name="T18" fmla="*/ 2147483647 w 140"/>
                <a:gd name="T19" fmla="*/ 2147483647 h 358"/>
                <a:gd name="T20" fmla="*/ 2147483647 w 140"/>
                <a:gd name="T21" fmla="*/ 2147483647 h 358"/>
                <a:gd name="T22" fmla="*/ 2147483647 w 140"/>
                <a:gd name="T23" fmla="*/ 2147483647 h 358"/>
                <a:gd name="T24" fmla="*/ 2147483647 w 140"/>
                <a:gd name="T25" fmla="*/ 2147483647 h 358"/>
                <a:gd name="T26" fmla="*/ 2147483647 w 140"/>
                <a:gd name="T27" fmla="*/ 2147483647 h 358"/>
                <a:gd name="T28" fmla="*/ 2147483647 w 140"/>
                <a:gd name="T29" fmla="*/ 2147483647 h 358"/>
                <a:gd name="T30" fmla="*/ 2147483647 w 140"/>
                <a:gd name="T31" fmla="*/ 2147483647 h 358"/>
                <a:gd name="T32" fmla="*/ 2147483647 w 140"/>
                <a:gd name="T33" fmla="*/ 2147483647 h 358"/>
                <a:gd name="T34" fmla="*/ 2147483647 w 140"/>
                <a:gd name="T35" fmla="*/ 2147483647 h 358"/>
                <a:gd name="T36" fmla="*/ 2147483647 w 140"/>
                <a:gd name="T37" fmla="*/ 2147483647 h 358"/>
                <a:gd name="T38" fmla="*/ 2147483647 w 140"/>
                <a:gd name="T39" fmla="*/ 2147483647 h 358"/>
                <a:gd name="T40" fmla="*/ 0 w 140"/>
                <a:gd name="T41" fmla="*/ 2147483647 h 358"/>
                <a:gd name="T42" fmla="*/ 0 w 140"/>
                <a:gd name="T43" fmla="*/ 2147483647 h 358"/>
                <a:gd name="T44" fmla="*/ 2147483647 w 140"/>
                <a:gd name="T45" fmla="*/ 2147483647 h 358"/>
                <a:gd name="T46" fmla="*/ 2147483647 w 140"/>
                <a:gd name="T47" fmla="*/ 2147483647 h 358"/>
                <a:gd name="T48" fmla="*/ 2147483647 w 140"/>
                <a:gd name="T49" fmla="*/ 2147483647 h 358"/>
                <a:gd name="T50" fmla="*/ 2147483647 w 140"/>
                <a:gd name="T51" fmla="*/ 2147483647 h 358"/>
                <a:gd name="T52" fmla="*/ 2147483647 w 140"/>
                <a:gd name="T53" fmla="*/ 2147483647 h 358"/>
                <a:gd name="T54" fmla="*/ 2147483647 w 140"/>
                <a:gd name="T55" fmla="*/ 2147483647 h 358"/>
                <a:gd name="T56" fmla="*/ 2147483647 w 140"/>
                <a:gd name="T57" fmla="*/ 2147483647 h 358"/>
                <a:gd name="T58" fmla="*/ 2147483647 w 140"/>
                <a:gd name="T59" fmla="*/ 2147483647 h 358"/>
                <a:gd name="T60" fmla="*/ 2147483647 w 140"/>
                <a:gd name="T61" fmla="*/ 2147483647 h 358"/>
                <a:gd name="T62" fmla="*/ 2147483647 w 140"/>
                <a:gd name="T63" fmla="*/ 2147483647 h 358"/>
                <a:gd name="T64" fmla="*/ 2147483647 w 140"/>
                <a:gd name="T65" fmla="*/ 2147483647 h 358"/>
                <a:gd name="T66" fmla="*/ 2147483647 w 140"/>
                <a:gd name="T67" fmla="*/ 2147483647 h 358"/>
                <a:gd name="T68" fmla="*/ 2147483647 w 140"/>
                <a:gd name="T69" fmla="*/ 2147483647 h 358"/>
                <a:gd name="T70" fmla="*/ 2147483647 w 140"/>
                <a:gd name="T71" fmla="*/ 2147483647 h 358"/>
                <a:gd name="T72" fmla="*/ 2147483647 w 140"/>
                <a:gd name="T73" fmla="*/ 2147483647 h 358"/>
                <a:gd name="T74" fmla="*/ 2147483647 w 140"/>
                <a:gd name="T75" fmla="*/ 0 h 358"/>
                <a:gd name="T76" fmla="*/ 2147483647 w 140"/>
                <a:gd name="T77" fmla="*/ 0 h 358"/>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40"/>
                <a:gd name="T118" fmla="*/ 0 h 358"/>
                <a:gd name="T119" fmla="*/ 140 w 140"/>
                <a:gd name="T120" fmla="*/ 358 h 358"/>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40" h="358">
                  <a:moveTo>
                    <a:pt x="124" y="0"/>
                  </a:moveTo>
                  <a:lnTo>
                    <a:pt x="124" y="0"/>
                  </a:lnTo>
                  <a:lnTo>
                    <a:pt x="116" y="8"/>
                  </a:lnTo>
                  <a:lnTo>
                    <a:pt x="96" y="26"/>
                  </a:lnTo>
                  <a:lnTo>
                    <a:pt x="82" y="36"/>
                  </a:lnTo>
                  <a:lnTo>
                    <a:pt x="70" y="44"/>
                  </a:lnTo>
                  <a:lnTo>
                    <a:pt x="56" y="50"/>
                  </a:lnTo>
                  <a:lnTo>
                    <a:pt x="46" y="54"/>
                  </a:lnTo>
                  <a:lnTo>
                    <a:pt x="40" y="52"/>
                  </a:lnTo>
                  <a:lnTo>
                    <a:pt x="36" y="50"/>
                  </a:lnTo>
                  <a:lnTo>
                    <a:pt x="34" y="46"/>
                  </a:lnTo>
                  <a:lnTo>
                    <a:pt x="34" y="40"/>
                  </a:lnTo>
                  <a:lnTo>
                    <a:pt x="34" y="28"/>
                  </a:lnTo>
                  <a:lnTo>
                    <a:pt x="34" y="16"/>
                  </a:lnTo>
                  <a:lnTo>
                    <a:pt x="22" y="24"/>
                  </a:lnTo>
                  <a:lnTo>
                    <a:pt x="12" y="34"/>
                  </a:lnTo>
                  <a:lnTo>
                    <a:pt x="2" y="46"/>
                  </a:lnTo>
                  <a:lnTo>
                    <a:pt x="0" y="58"/>
                  </a:lnTo>
                  <a:lnTo>
                    <a:pt x="0" y="84"/>
                  </a:lnTo>
                  <a:lnTo>
                    <a:pt x="2" y="164"/>
                  </a:lnTo>
                  <a:lnTo>
                    <a:pt x="8" y="262"/>
                  </a:lnTo>
                  <a:lnTo>
                    <a:pt x="18" y="358"/>
                  </a:lnTo>
                  <a:lnTo>
                    <a:pt x="38" y="300"/>
                  </a:lnTo>
                  <a:lnTo>
                    <a:pt x="54" y="246"/>
                  </a:lnTo>
                  <a:lnTo>
                    <a:pt x="82" y="154"/>
                  </a:lnTo>
                  <a:lnTo>
                    <a:pt x="96" y="116"/>
                  </a:lnTo>
                  <a:lnTo>
                    <a:pt x="110" y="82"/>
                  </a:lnTo>
                  <a:lnTo>
                    <a:pt x="124" y="54"/>
                  </a:lnTo>
                  <a:lnTo>
                    <a:pt x="132" y="40"/>
                  </a:lnTo>
                  <a:lnTo>
                    <a:pt x="140" y="30"/>
                  </a:lnTo>
                  <a:lnTo>
                    <a:pt x="132" y="18"/>
                  </a:lnTo>
                  <a:lnTo>
                    <a:pt x="126" y="8"/>
                  </a:lnTo>
                  <a:lnTo>
                    <a:pt x="124" y="0"/>
                  </a:lnTo>
                  <a:close/>
                </a:path>
              </a:pathLst>
            </a:custGeom>
            <a:solidFill>
              <a:srgbClr val="FFFFFF"/>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910" name="Freeform 125"/>
            <p:cNvSpPr>
              <a:spLocks/>
            </p:cNvSpPr>
            <p:nvPr/>
          </p:nvSpPr>
          <p:spPr bwMode="auto">
            <a:xfrm>
              <a:off x="9736138" y="3466966"/>
              <a:ext cx="346075" cy="444500"/>
            </a:xfrm>
            <a:custGeom>
              <a:avLst/>
              <a:gdLst>
                <a:gd name="T0" fmla="*/ 2147483647 w 218"/>
                <a:gd name="T1" fmla="*/ 2147483647 h 280"/>
                <a:gd name="T2" fmla="*/ 2147483647 w 218"/>
                <a:gd name="T3" fmla="*/ 2147483647 h 280"/>
                <a:gd name="T4" fmla="*/ 2147483647 w 218"/>
                <a:gd name="T5" fmla="*/ 2147483647 h 280"/>
                <a:gd name="T6" fmla="*/ 2147483647 w 218"/>
                <a:gd name="T7" fmla="*/ 2147483647 h 280"/>
                <a:gd name="T8" fmla="*/ 2147483647 w 218"/>
                <a:gd name="T9" fmla="*/ 2147483647 h 280"/>
                <a:gd name="T10" fmla="*/ 2147483647 w 218"/>
                <a:gd name="T11" fmla="*/ 2147483647 h 280"/>
                <a:gd name="T12" fmla="*/ 2147483647 w 218"/>
                <a:gd name="T13" fmla="*/ 2147483647 h 280"/>
                <a:gd name="T14" fmla="*/ 2147483647 w 218"/>
                <a:gd name="T15" fmla="*/ 2147483647 h 280"/>
                <a:gd name="T16" fmla="*/ 2147483647 w 218"/>
                <a:gd name="T17" fmla="*/ 2147483647 h 280"/>
                <a:gd name="T18" fmla="*/ 2147483647 w 218"/>
                <a:gd name="T19" fmla="*/ 2147483647 h 280"/>
                <a:gd name="T20" fmla="*/ 2147483647 w 218"/>
                <a:gd name="T21" fmla="*/ 2147483647 h 280"/>
                <a:gd name="T22" fmla="*/ 2147483647 w 218"/>
                <a:gd name="T23" fmla="*/ 2147483647 h 280"/>
                <a:gd name="T24" fmla="*/ 2147483647 w 218"/>
                <a:gd name="T25" fmla="*/ 2147483647 h 280"/>
                <a:gd name="T26" fmla="*/ 2147483647 w 218"/>
                <a:gd name="T27" fmla="*/ 2147483647 h 280"/>
                <a:gd name="T28" fmla="*/ 2147483647 w 218"/>
                <a:gd name="T29" fmla="*/ 2147483647 h 280"/>
                <a:gd name="T30" fmla="*/ 2147483647 w 218"/>
                <a:gd name="T31" fmla="*/ 2147483647 h 280"/>
                <a:gd name="T32" fmla="*/ 2147483647 w 218"/>
                <a:gd name="T33" fmla="*/ 2147483647 h 280"/>
                <a:gd name="T34" fmla="*/ 2147483647 w 218"/>
                <a:gd name="T35" fmla="*/ 2147483647 h 280"/>
                <a:gd name="T36" fmla="*/ 2147483647 w 218"/>
                <a:gd name="T37" fmla="*/ 2147483647 h 280"/>
                <a:gd name="T38" fmla="*/ 2147483647 w 218"/>
                <a:gd name="T39" fmla="*/ 2147483647 h 280"/>
                <a:gd name="T40" fmla="*/ 2147483647 w 218"/>
                <a:gd name="T41" fmla="*/ 2147483647 h 280"/>
                <a:gd name="T42" fmla="*/ 2147483647 w 218"/>
                <a:gd name="T43" fmla="*/ 2147483647 h 280"/>
                <a:gd name="T44" fmla="*/ 2147483647 w 218"/>
                <a:gd name="T45" fmla="*/ 2147483647 h 280"/>
                <a:gd name="T46" fmla="*/ 2147483647 w 218"/>
                <a:gd name="T47" fmla="*/ 2147483647 h 280"/>
                <a:gd name="T48" fmla="*/ 2147483647 w 218"/>
                <a:gd name="T49" fmla="*/ 2147483647 h 280"/>
                <a:gd name="T50" fmla="*/ 2147483647 w 218"/>
                <a:gd name="T51" fmla="*/ 2147483647 h 280"/>
                <a:gd name="T52" fmla="*/ 2147483647 w 218"/>
                <a:gd name="T53" fmla="*/ 2147483647 h 280"/>
                <a:gd name="T54" fmla="*/ 2147483647 w 218"/>
                <a:gd name="T55" fmla="*/ 2147483647 h 280"/>
                <a:gd name="T56" fmla="*/ 2147483647 w 218"/>
                <a:gd name="T57" fmla="*/ 2147483647 h 280"/>
                <a:gd name="T58" fmla="*/ 2147483647 w 218"/>
                <a:gd name="T59" fmla="*/ 2147483647 h 280"/>
                <a:gd name="T60" fmla="*/ 2147483647 w 218"/>
                <a:gd name="T61" fmla="*/ 2147483647 h 280"/>
                <a:gd name="T62" fmla="*/ 2147483647 w 218"/>
                <a:gd name="T63" fmla="*/ 2147483647 h 280"/>
                <a:gd name="T64" fmla="*/ 2147483647 w 218"/>
                <a:gd name="T65" fmla="*/ 2147483647 h 280"/>
                <a:gd name="T66" fmla="*/ 2147483647 w 218"/>
                <a:gd name="T67" fmla="*/ 2147483647 h 280"/>
                <a:gd name="T68" fmla="*/ 2147483647 w 218"/>
                <a:gd name="T69" fmla="*/ 2147483647 h 280"/>
                <a:gd name="T70" fmla="*/ 0 w 218"/>
                <a:gd name="T71" fmla="*/ 2147483647 h 280"/>
                <a:gd name="T72" fmla="*/ 0 w 218"/>
                <a:gd name="T73" fmla="*/ 2147483647 h 280"/>
                <a:gd name="T74" fmla="*/ 2147483647 w 218"/>
                <a:gd name="T75" fmla="*/ 2147483647 h 280"/>
                <a:gd name="T76" fmla="*/ 2147483647 w 218"/>
                <a:gd name="T77" fmla="*/ 2147483647 h 280"/>
                <a:gd name="T78" fmla="*/ 2147483647 w 218"/>
                <a:gd name="T79" fmla="*/ 2147483647 h 280"/>
                <a:gd name="T80" fmla="*/ 2147483647 w 218"/>
                <a:gd name="T81" fmla="*/ 2147483647 h 280"/>
                <a:gd name="T82" fmla="*/ 2147483647 w 218"/>
                <a:gd name="T83" fmla="*/ 2147483647 h 280"/>
                <a:gd name="T84" fmla="*/ 2147483647 w 218"/>
                <a:gd name="T85" fmla="*/ 2147483647 h 280"/>
                <a:gd name="T86" fmla="*/ 2147483647 w 218"/>
                <a:gd name="T87" fmla="*/ 2147483647 h 280"/>
                <a:gd name="T88" fmla="*/ 2147483647 w 218"/>
                <a:gd name="T89" fmla="*/ 2147483647 h 280"/>
                <a:gd name="T90" fmla="*/ 2147483647 w 218"/>
                <a:gd name="T91" fmla="*/ 2147483647 h 280"/>
                <a:gd name="T92" fmla="*/ 2147483647 w 218"/>
                <a:gd name="T93" fmla="*/ 2147483647 h 280"/>
                <a:gd name="T94" fmla="*/ 2147483647 w 218"/>
                <a:gd name="T95" fmla="*/ 2147483647 h 280"/>
                <a:gd name="T96" fmla="*/ 2147483647 w 218"/>
                <a:gd name="T97" fmla="*/ 2147483647 h 280"/>
                <a:gd name="T98" fmla="*/ 2147483647 w 218"/>
                <a:gd name="T99" fmla="*/ 2147483647 h 280"/>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218"/>
                <a:gd name="T151" fmla="*/ 0 h 280"/>
                <a:gd name="T152" fmla="*/ 218 w 218"/>
                <a:gd name="T153" fmla="*/ 280 h 280"/>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218" h="280">
                  <a:moveTo>
                    <a:pt x="68" y="242"/>
                  </a:moveTo>
                  <a:lnTo>
                    <a:pt x="64" y="260"/>
                  </a:lnTo>
                  <a:lnTo>
                    <a:pt x="64" y="264"/>
                  </a:lnTo>
                  <a:lnTo>
                    <a:pt x="66" y="268"/>
                  </a:lnTo>
                  <a:lnTo>
                    <a:pt x="76" y="278"/>
                  </a:lnTo>
                  <a:lnTo>
                    <a:pt x="80" y="280"/>
                  </a:lnTo>
                  <a:lnTo>
                    <a:pt x="84" y="278"/>
                  </a:lnTo>
                  <a:lnTo>
                    <a:pt x="102" y="272"/>
                  </a:lnTo>
                  <a:lnTo>
                    <a:pt x="110" y="268"/>
                  </a:lnTo>
                  <a:lnTo>
                    <a:pt x="152" y="244"/>
                  </a:lnTo>
                  <a:lnTo>
                    <a:pt x="160" y="240"/>
                  </a:lnTo>
                  <a:lnTo>
                    <a:pt x="172" y="234"/>
                  </a:lnTo>
                  <a:lnTo>
                    <a:pt x="176" y="228"/>
                  </a:lnTo>
                  <a:lnTo>
                    <a:pt x="178" y="220"/>
                  </a:lnTo>
                  <a:lnTo>
                    <a:pt x="178" y="198"/>
                  </a:lnTo>
                  <a:lnTo>
                    <a:pt x="180" y="188"/>
                  </a:lnTo>
                  <a:lnTo>
                    <a:pt x="182" y="180"/>
                  </a:lnTo>
                  <a:lnTo>
                    <a:pt x="186" y="170"/>
                  </a:lnTo>
                  <a:lnTo>
                    <a:pt x="194" y="160"/>
                  </a:lnTo>
                  <a:lnTo>
                    <a:pt x="202" y="148"/>
                  </a:lnTo>
                  <a:lnTo>
                    <a:pt x="210" y="134"/>
                  </a:lnTo>
                  <a:lnTo>
                    <a:pt x="214" y="114"/>
                  </a:lnTo>
                  <a:lnTo>
                    <a:pt x="218" y="94"/>
                  </a:lnTo>
                  <a:lnTo>
                    <a:pt x="218" y="82"/>
                  </a:lnTo>
                  <a:lnTo>
                    <a:pt x="216" y="72"/>
                  </a:lnTo>
                  <a:lnTo>
                    <a:pt x="212" y="60"/>
                  </a:lnTo>
                  <a:lnTo>
                    <a:pt x="206" y="48"/>
                  </a:lnTo>
                  <a:lnTo>
                    <a:pt x="202" y="40"/>
                  </a:lnTo>
                  <a:lnTo>
                    <a:pt x="186" y="24"/>
                  </a:lnTo>
                  <a:lnTo>
                    <a:pt x="176" y="16"/>
                  </a:lnTo>
                  <a:lnTo>
                    <a:pt x="164" y="8"/>
                  </a:lnTo>
                  <a:lnTo>
                    <a:pt x="150" y="2"/>
                  </a:lnTo>
                  <a:lnTo>
                    <a:pt x="136" y="0"/>
                  </a:lnTo>
                  <a:lnTo>
                    <a:pt x="62" y="12"/>
                  </a:lnTo>
                  <a:lnTo>
                    <a:pt x="44" y="22"/>
                  </a:lnTo>
                  <a:lnTo>
                    <a:pt x="36" y="28"/>
                  </a:lnTo>
                  <a:lnTo>
                    <a:pt x="34" y="34"/>
                  </a:lnTo>
                  <a:lnTo>
                    <a:pt x="36" y="44"/>
                  </a:lnTo>
                  <a:lnTo>
                    <a:pt x="38" y="50"/>
                  </a:lnTo>
                  <a:lnTo>
                    <a:pt x="38" y="54"/>
                  </a:lnTo>
                  <a:lnTo>
                    <a:pt x="36" y="58"/>
                  </a:lnTo>
                  <a:lnTo>
                    <a:pt x="20" y="90"/>
                  </a:lnTo>
                  <a:lnTo>
                    <a:pt x="16" y="98"/>
                  </a:lnTo>
                  <a:lnTo>
                    <a:pt x="14" y="106"/>
                  </a:lnTo>
                  <a:lnTo>
                    <a:pt x="14" y="112"/>
                  </a:lnTo>
                  <a:lnTo>
                    <a:pt x="14" y="120"/>
                  </a:lnTo>
                  <a:lnTo>
                    <a:pt x="2" y="146"/>
                  </a:lnTo>
                  <a:lnTo>
                    <a:pt x="0" y="154"/>
                  </a:lnTo>
                  <a:lnTo>
                    <a:pt x="0" y="158"/>
                  </a:lnTo>
                  <a:lnTo>
                    <a:pt x="4" y="160"/>
                  </a:lnTo>
                  <a:lnTo>
                    <a:pt x="10" y="162"/>
                  </a:lnTo>
                  <a:lnTo>
                    <a:pt x="12" y="164"/>
                  </a:lnTo>
                  <a:lnTo>
                    <a:pt x="14" y="168"/>
                  </a:lnTo>
                  <a:lnTo>
                    <a:pt x="12" y="182"/>
                  </a:lnTo>
                  <a:lnTo>
                    <a:pt x="12" y="192"/>
                  </a:lnTo>
                  <a:lnTo>
                    <a:pt x="12" y="194"/>
                  </a:lnTo>
                  <a:lnTo>
                    <a:pt x="14" y="202"/>
                  </a:lnTo>
                  <a:lnTo>
                    <a:pt x="14" y="210"/>
                  </a:lnTo>
                  <a:lnTo>
                    <a:pt x="12" y="216"/>
                  </a:lnTo>
                  <a:lnTo>
                    <a:pt x="14" y="224"/>
                  </a:lnTo>
                  <a:lnTo>
                    <a:pt x="14" y="226"/>
                  </a:lnTo>
                  <a:lnTo>
                    <a:pt x="20" y="234"/>
                  </a:lnTo>
                  <a:lnTo>
                    <a:pt x="24" y="236"/>
                  </a:lnTo>
                  <a:lnTo>
                    <a:pt x="32" y="240"/>
                  </a:lnTo>
                  <a:lnTo>
                    <a:pt x="48" y="242"/>
                  </a:lnTo>
                  <a:lnTo>
                    <a:pt x="56" y="242"/>
                  </a:lnTo>
                  <a:lnTo>
                    <a:pt x="68" y="242"/>
                  </a:lnTo>
                  <a:close/>
                </a:path>
              </a:pathLst>
            </a:custGeom>
            <a:solidFill>
              <a:srgbClr val="000000"/>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911" name="Freeform 126"/>
            <p:cNvSpPr>
              <a:spLocks/>
            </p:cNvSpPr>
            <p:nvPr/>
          </p:nvSpPr>
          <p:spPr bwMode="auto">
            <a:xfrm>
              <a:off x="9802813" y="3901941"/>
              <a:ext cx="127000" cy="539750"/>
            </a:xfrm>
            <a:custGeom>
              <a:avLst/>
              <a:gdLst>
                <a:gd name="T0" fmla="*/ 2147483647 w 80"/>
                <a:gd name="T1" fmla="*/ 2147483647 h 340"/>
                <a:gd name="T2" fmla="*/ 2147483647 w 80"/>
                <a:gd name="T3" fmla="*/ 2147483647 h 340"/>
                <a:gd name="T4" fmla="*/ 2147483647 w 80"/>
                <a:gd name="T5" fmla="*/ 2147483647 h 340"/>
                <a:gd name="T6" fmla="*/ 2147483647 w 80"/>
                <a:gd name="T7" fmla="*/ 2147483647 h 340"/>
                <a:gd name="T8" fmla="*/ 2147483647 w 80"/>
                <a:gd name="T9" fmla="*/ 2147483647 h 340"/>
                <a:gd name="T10" fmla="*/ 2147483647 w 80"/>
                <a:gd name="T11" fmla="*/ 2147483647 h 340"/>
                <a:gd name="T12" fmla="*/ 2147483647 w 80"/>
                <a:gd name="T13" fmla="*/ 2147483647 h 340"/>
                <a:gd name="T14" fmla="*/ 2147483647 w 80"/>
                <a:gd name="T15" fmla="*/ 2147483647 h 340"/>
                <a:gd name="T16" fmla="*/ 2147483647 w 80"/>
                <a:gd name="T17" fmla="*/ 2147483647 h 340"/>
                <a:gd name="T18" fmla="*/ 2147483647 w 80"/>
                <a:gd name="T19" fmla="*/ 2147483647 h 340"/>
                <a:gd name="T20" fmla="*/ 2147483647 w 80"/>
                <a:gd name="T21" fmla="*/ 2147483647 h 340"/>
                <a:gd name="T22" fmla="*/ 2147483647 w 80"/>
                <a:gd name="T23" fmla="*/ 2147483647 h 340"/>
                <a:gd name="T24" fmla="*/ 2147483647 w 80"/>
                <a:gd name="T25" fmla="*/ 2147483647 h 340"/>
                <a:gd name="T26" fmla="*/ 2147483647 w 80"/>
                <a:gd name="T27" fmla="*/ 2147483647 h 340"/>
                <a:gd name="T28" fmla="*/ 2147483647 w 80"/>
                <a:gd name="T29" fmla="*/ 0 h 340"/>
                <a:gd name="T30" fmla="*/ 2147483647 w 80"/>
                <a:gd name="T31" fmla="*/ 0 h 340"/>
                <a:gd name="T32" fmla="*/ 2147483647 w 80"/>
                <a:gd name="T33" fmla="*/ 2147483647 h 340"/>
                <a:gd name="T34" fmla="*/ 2147483647 w 80"/>
                <a:gd name="T35" fmla="*/ 2147483647 h 340"/>
                <a:gd name="T36" fmla="*/ 2147483647 w 80"/>
                <a:gd name="T37" fmla="*/ 2147483647 h 340"/>
                <a:gd name="T38" fmla="*/ 2147483647 w 80"/>
                <a:gd name="T39" fmla="*/ 2147483647 h 340"/>
                <a:gd name="T40" fmla="*/ 2147483647 w 80"/>
                <a:gd name="T41" fmla="*/ 2147483647 h 340"/>
                <a:gd name="T42" fmla="*/ 2147483647 w 80"/>
                <a:gd name="T43" fmla="*/ 2147483647 h 340"/>
                <a:gd name="T44" fmla="*/ 2147483647 w 80"/>
                <a:gd name="T45" fmla="*/ 2147483647 h 340"/>
                <a:gd name="T46" fmla="*/ 2147483647 w 80"/>
                <a:gd name="T47" fmla="*/ 2147483647 h 340"/>
                <a:gd name="T48" fmla="*/ 2147483647 w 80"/>
                <a:gd name="T49" fmla="*/ 2147483647 h 340"/>
                <a:gd name="T50" fmla="*/ 2147483647 w 80"/>
                <a:gd name="T51" fmla="*/ 2147483647 h 340"/>
                <a:gd name="T52" fmla="*/ 2147483647 w 80"/>
                <a:gd name="T53" fmla="*/ 2147483647 h 340"/>
                <a:gd name="T54" fmla="*/ 2147483647 w 80"/>
                <a:gd name="T55" fmla="*/ 2147483647 h 340"/>
                <a:gd name="T56" fmla="*/ 0 w 80"/>
                <a:gd name="T57" fmla="*/ 2147483647 h 340"/>
                <a:gd name="T58" fmla="*/ 0 w 80"/>
                <a:gd name="T59" fmla="*/ 2147483647 h 340"/>
                <a:gd name="T60" fmla="*/ 0 w 80"/>
                <a:gd name="T61" fmla="*/ 2147483647 h 340"/>
                <a:gd name="T62" fmla="*/ 2147483647 w 80"/>
                <a:gd name="T63" fmla="*/ 2147483647 h 340"/>
                <a:gd name="T64" fmla="*/ 2147483647 w 80"/>
                <a:gd name="T65" fmla="*/ 2147483647 h 340"/>
                <a:gd name="T66" fmla="*/ 2147483647 w 80"/>
                <a:gd name="T67" fmla="*/ 2147483647 h 34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80"/>
                <a:gd name="T103" fmla="*/ 0 h 340"/>
                <a:gd name="T104" fmla="*/ 80 w 80"/>
                <a:gd name="T105" fmla="*/ 340 h 34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80" h="340">
                  <a:moveTo>
                    <a:pt x="58" y="38"/>
                  </a:moveTo>
                  <a:lnTo>
                    <a:pt x="58" y="38"/>
                  </a:lnTo>
                  <a:lnTo>
                    <a:pt x="58" y="36"/>
                  </a:lnTo>
                  <a:lnTo>
                    <a:pt x="62" y="34"/>
                  </a:lnTo>
                  <a:lnTo>
                    <a:pt x="66" y="30"/>
                  </a:lnTo>
                  <a:lnTo>
                    <a:pt x="66" y="26"/>
                  </a:lnTo>
                  <a:lnTo>
                    <a:pt x="64" y="22"/>
                  </a:lnTo>
                  <a:lnTo>
                    <a:pt x="62" y="14"/>
                  </a:lnTo>
                  <a:lnTo>
                    <a:pt x="60" y="8"/>
                  </a:lnTo>
                  <a:lnTo>
                    <a:pt x="56" y="2"/>
                  </a:lnTo>
                  <a:lnTo>
                    <a:pt x="52" y="0"/>
                  </a:lnTo>
                  <a:lnTo>
                    <a:pt x="48" y="0"/>
                  </a:lnTo>
                  <a:lnTo>
                    <a:pt x="46" y="2"/>
                  </a:lnTo>
                  <a:lnTo>
                    <a:pt x="40" y="6"/>
                  </a:lnTo>
                  <a:lnTo>
                    <a:pt x="36" y="14"/>
                  </a:lnTo>
                  <a:lnTo>
                    <a:pt x="34" y="18"/>
                  </a:lnTo>
                  <a:lnTo>
                    <a:pt x="32" y="22"/>
                  </a:lnTo>
                  <a:lnTo>
                    <a:pt x="36" y="30"/>
                  </a:lnTo>
                  <a:lnTo>
                    <a:pt x="40" y="36"/>
                  </a:lnTo>
                  <a:lnTo>
                    <a:pt x="16" y="112"/>
                  </a:lnTo>
                  <a:lnTo>
                    <a:pt x="4" y="158"/>
                  </a:lnTo>
                  <a:lnTo>
                    <a:pt x="0" y="176"/>
                  </a:lnTo>
                  <a:lnTo>
                    <a:pt x="0" y="188"/>
                  </a:lnTo>
                  <a:lnTo>
                    <a:pt x="28" y="340"/>
                  </a:lnTo>
                  <a:lnTo>
                    <a:pt x="80" y="174"/>
                  </a:lnTo>
                  <a:lnTo>
                    <a:pt x="58" y="38"/>
                  </a:lnTo>
                  <a:close/>
                </a:path>
              </a:pathLst>
            </a:custGeom>
            <a:solidFill>
              <a:srgbClr val="000000"/>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grpSp>
      <p:sp>
        <p:nvSpPr>
          <p:cNvPr id="912" name="テキスト ボックス 148"/>
          <p:cNvSpPr txBox="1">
            <a:spLocks noChangeArrowheads="1"/>
          </p:cNvSpPr>
          <p:nvPr/>
        </p:nvSpPr>
        <p:spPr bwMode="auto">
          <a:xfrm>
            <a:off x="3504678" y="1891131"/>
            <a:ext cx="485312" cy="250610"/>
          </a:xfrm>
          <a:prstGeom prst="rect">
            <a:avLst/>
          </a:prstGeom>
          <a:noFill/>
          <a:ln w="9525">
            <a:noFill/>
            <a:miter lim="800000"/>
            <a:headEnd/>
            <a:tailEnd/>
          </a:ln>
        </p:spPr>
        <p:txBody>
          <a:bodyPr lIns="65306" tIns="32653" rIns="65306" bIns="32653">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600" b="0" i="0" u="none" strike="noStrike" kern="1200" cap="none" spc="0" normalizeH="0" baseline="0" noProof="0" dirty="0">
                <a:ln>
                  <a:noFill/>
                </a:ln>
                <a:solidFill>
                  <a:srgbClr val="000000"/>
                </a:solidFill>
                <a:effectLst/>
                <a:uLnTx/>
                <a:uFillTx/>
                <a:latin typeface="HG丸ｺﾞｼｯｸM-PRO" pitchFamily="50" charset="-128"/>
                <a:ea typeface="HG丸ｺﾞｼｯｸM-PRO" pitchFamily="50" charset="-128"/>
                <a:cs typeface="+mn-cs"/>
              </a:rPr>
              <a:t>10m</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600" b="0" i="0" u="none" strike="noStrike" kern="1200" cap="none" spc="0" normalizeH="0" baseline="0" noProof="0" dirty="0">
                <a:ln>
                  <a:noFill/>
                </a:ln>
                <a:solidFill>
                  <a:srgbClr val="000000"/>
                </a:solidFill>
                <a:effectLst/>
                <a:uLnTx/>
                <a:uFillTx/>
                <a:latin typeface="HG丸ｺﾞｼｯｸM-PRO" pitchFamily="50" charset="-128"/>
                <a:ea typeface="HG丸ｺﾞｼｯｸM-PRO" pitchFamily="50" charset="-128"/>
                <a:cs typeface="+mn-cs"/>
              </a:rPr>
              <a:t>以上</a:t>
            </a:r>
          </a:p>
        </p:txBody>
      </p:sp>
      <p:sp>
        <p:nvSpPr>
          <p:cNvPr id="913" name="テキスト ボックス 27"/>
          <p:cNvSpPr txBox="1">
            <a:spLocks noChangeArrowheads="1"/>
          </p:cNvSpPr>
          <p:nvPr/>
        </p:nvSpPr>
        <p:spPr bwMode="auto">
          <a:xfrm>
            <a:off x="3195037" y="2927997"/>
            <a:ext cx="535331" cy="158277"/>
          </a:xfrm>
          <a:prstGeom prst="rect">
            <a:avLst/>
          </a:prstGeom>
          <a:noFill/>
          <a:ln w="9525">
            <a:noFill/>
            <a:miter lim="800000"/>
            <a:headEnd/>
            <a:tailEnd/>
          </a:ln>
        </p:spPr>
        <p:txBody>
          <a:bodyPr lIns="65306" tIns="32653" rIns="65306" bIns="32653">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600" b="0" i="0" u="none" strike="noStrike" kern="1200" cap="none" spc="0" normalizeH="0" baseline="0" noProof="0" dirty="0">
                <a:ln>
                  <a:noFill/>
                </a:ln>
                <a:solidFill>
                  <a:srgbClr val="000000"/>
                </a:solidFill>
                <a:effectLst/>
                <a:uLnTx/>
                <a:uFillTx/>
                <a:latin typeface="HG丸ｺﾞｼｯｸM-PRO" pitchFamily="50" charset="-128"/>
                <a:ea typeface="HG丸ｺﾞｼｯｸM-PRO" pitchFamily="50" charset="-128"/>
                <a:cs typeface="+mn-cs"/>
              </a:rPr>
              <a:t>東側</a:t>
            </a:r>
          </a:p>
        </p:txBody>
      </p:sp>
      <p:sp>
        <p:nvSpPr>
          <p:cNvPr id="914" name="テキスト ボックス 27"/>
          <p:cNvSpPr txBox="1">
            <a:spLocks noChangeArrowheads="1"/>
          </p:cNvSpPr>
          <p:nvPr/>
        </p:nvSpPr>
        <p:spPr bwMode="auto">
          <a:xfrm>
            <a:off x="4802382" y="2927997"/>
            <a:ext cx="533979" cy="158277"/>
          </a:xfrm>
          <a:prstGeom prst="rect">
            <a:avLst/>
          </a:prstGeom>
          <a:noFill/>
          <a:ln w="9525">
            <a:noFill/>
            <a:miter lim="800000"/>
            <a:headEnd/>
            <a:tailEnd/>
          </a:ln>
        </p:spPr>
        <p:txBody>
          <a:bodyPr lIns="65306" tIns="32653" rIns="65306" bIns="32653">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600" b="0" i="0" u="none" strike="noStrike" kern="1200" cap="none" spc="0" normalizeH="0" baseline="0" noProof="0" dirty="0">
                <a:ln>
                  <a:noFill/>
                </a:ln>
                <a:solidFill>
                  <a:srgbClr val="000000"/>
                </a:solidFill>
                <a:effectLst/>
                <a:uLnTx/>
                <a:uFillTx/>
                <a:latin typeface="HG丸ｺﾞｼｯｸM-PRO" pitchFamily="50" charset="-128"/>
                <a:ea typeface="HG丸ｺﾞｼｯｸM-PRO" pitchFamily="50" charset="-128"/>
                <a:cs typeface="+mn-cs"/>
              </a:rPr>
              <a:t>西側</a:t>
            </a:r>
          </a:p>
        </p:txBody>
      </p:sp>
      <p:sp>
        <p:nvSpPr>
          <p:cNvPr id="916" name="フリーフォーム 915"/>
          <p:cNvSpPr/>
          <p:nvPr/>
        </p:nvSpPr>
        <p:spPr bwMode="auto">
          <a:xfrm flipV="1">
            <a:off x="3853386" y="2312906"/>
            <a:ext cx="86518" cy="31093"/>
          </a:xfrm>
          <a:custGeom>
            <a:avLst/>
            <a:gdLst>
              <a:gd name="connsiteX0" fmla="*/ 0 w 1228725"/>
              <a:gd name="connsiteY0" fmla="*/ 0 h 0"/>
              <a:gd name="connsiteX1" fmla="*/ 1228725 w 1228725"/>
              <a:gd name="connsiteY1" fmla="*/ 0 h 0"/>
            </a:gdLst>
            <a:ahLst/>
            <a:cxnLst>
              <a:cxn ang="0">
                <a:pos x="connsiteX0" y="connsiteY0"/>
              </a:cxn>
              <a:cxn ang="0">
                <a:pos x="connsiteX1" y="connsiteY1"/>
              </a:cxn>
            </a:cxnLst>
            <a:rect l="l" t="t" r="r" b="b"/>
            <a:pathLst>
              <a:path w="1228725">
                <a:moveTo>
                  <a:pt x="0" y="0"/>
                </a:moveTo>
                <a:lnTo>
                  <a:pt x="1228725" y="0"/>
                </a:lnTo>
              </a:path>
            </a:pathLst>
          </a:custGeom>
          <a:noFill/>
          <a:ln w="9525">
            <a:solidFill>
              <a:schemeClr val="tx1"/>
            </a:solidFill>
            <a:headEnd type="oval" w="sm" len="sm"/>
            <a:tailEnd type="oval" w="sm" len="sm"/>
          </a:ln>
        </p:spPr>
        <p:style>
          <a:lnRef idx="2">
            <a:schemeClr val="accent1">
              <a:shade val="50000"/>
            </a:schemeClr>
          </a:lnRef>
          <a:fillRef idx="1">
            <a:schemeClr val="accent1"/>
          </a:fillRef>
          <a:effectRef idx="0">
            <a:schemeClr val="accent1"/>
          </a:effectRef>
          <a:fontRef idx="minor">
            <a:schemeClr val="lt1"/>
          </a:fontRef>
        </p:style>
        <p:txBody>
          <a:bodyPr lIns="65306" tIns="32653" rIns="65306" bIns="32653"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endParaRPr>
          </a:p>
        </p:txBody>
      </p:sp>
      <p:pic>
        <p:nvPicPr>
          <p:cNvPr id="1035" name="Picture 11"/>
          <p:cNvPicPr preferRelativeResize="0">
            <a:picLocks noChangeAspect="1" noChangeArrowheads="1"/>
          </p:cNvPicPr>
          <p:nvPr/>
        </p:nvPicPr>
        <p:blipFill>
          <a:blip r:embed="rId4" cstate="screen"/>
          <a:srcRect/>
          <a:stretch>
            <a:fillRect/>
          </a:stretch>
        </p:blipFill>
        <p:spPr bwMode="auto">
          <a:xfrm>
            <a:off x="354388" y="296870"/>
            <a:ext cx="2623149" cy="6469550"/>
          </a:xfrm>
          <a:prstGeom prst="rect">
            <a:avLst/>
          </a:prstGeom>
          <a:noFill/>
          <a:ln w="9525">
            <a:solidFill>
              <a:srgbClr val="000000"/>
            </a:solidFill>
            <a:miter lim="800000"/>
            <a:headEnd/>
            <a:tailEnd/>
          </a:ln>
        </p:spPr>
      </p:pic>
      <p:sp>
        <p:nvSpPr>
          <p:cNvPr id="1036" name="Freeform 12" descr="右上がり対角線 (太)"/>
          <p:cNvSpPr>
            <a:spLocks/>
          </p:cNvSpPr>
          <p:nvPr/>
        </p:nvSpPr>
        <p:spPr bwMode="auto">
          <a:xfrm>
            <a:off x="1281764" y="453642"/>
            <a:ext cx="735277" cy="3590269"/>
          </a:xfrm>
          <a:custGeom>
            <a:avLst/>
            <a:gdLst/>
            <a:ahLst/>
            <a:cxnLst>
              <a:cxn ang="0">
                <a:pos x="150" y="4057"/>
              </a:cxn>
              <a:cxn ang="0">
                <a:pos x="165" y="3525"/>
              </a:cxn>
              <a:cxn ang="0">
                <a:pos x="8" y="3525"/>
              </a:cxn>
              <a:cxn ang="0">
                <a:pos x="0" y="2902"/>
              </a:cxn>
              <a:cxn ang="0">
                <a:pos x="263" y="2902"/>
              </a:cxn>
              <a:cxn ang="0">
                <a:pos x="248" y="2730"/>
              </a:cxn>
              <a:cxn ang="0">
                <a:pos x="218" y="2565"/>
              </a:cxn>
              <a:cxn ang="0">
                <a:pos x="195" y="2347"/>
              </a:cxn>
              <a:cxn ang="0">
                <a:pos x="210" y="2077"/>
              </a:cxn>
              <a:cxn ang="0">
                <a:pos x="225" y="442"/>
              </a:cxn>
              <a:cxn ang="0">
                <a:pos x="255" y="435"/>
              </a:cxn>
              <a:cxn ang="0">
                <a:pos x="270" y="0"/>
              </a:cxn>
              <a:cxn ang="0">
                <a:pos x="585" y="22"/>
              </a:cxn>
              <a:cxn ang="0">
                <a:pos x="833" y="75"/>
              </a:cxn>
              <a:cxn ang="0">
                <a:pos x="803" y="2242"/>
              </a:cxn>
              <a:cxn ang="0">
                <a:pos x="758" y="3547"/>
              </a:cxn>
              <a:cxn ang="0">
                <a:pos x="750" y="4065"/>
              </a:cxn>
              <a:cxn ang="0">
                <a:pos x="150" y="4057"/>
              </a:cxn>
            </a:cxnLst>
            <a:rect l="0" t="0" r="r" b="b"/>
            <a:pathLst>
              <a:path w="833" h="4065">
                <a:moveTo>
                  <a:pt x="150" y="4057"/>
                </a:moveTo>
                <a:lnTo>
                  <a:pt x="165" y="3525"/>
                </a:lnTo>
                <a:lnTo>
                  <a:pt x="8" y="3525"/>
                </a:lnTo>
                <a:lnTo>
                  <a:pt x="0" y="2902"/>
                </a:lnTo>
                <a:lnTo>
                  <a:pt x="263" y="2902"/>
                </a:lnTo>
                <a:lnTo>
                  <a:pt x="248" y="2730"/>
                </a:lnTo>
                <a:lnTo>
                  <a:pt x="218" y="2565"/>
                </a:lnTo>
                <a:lnTo>
                  <a:pt x="195" y="2347"/>
                </a:lnTo>
                <a:lnTo>
                  <a:pt x="210" y="2077"/>
                </a:lnTo>
                <a:lnTo>
                  <a:pt x="225" y="442"/>
                </a:lnTo>
                <a:lnTo>
                  <a:pt x="255" y="435"/>
                </a:lnTo>
                <a:lnTo>
                  <a:pt x="270" y="0"/>
                </a:lnTo>
                <a:lnTo>
                  <a:pt x="585" y="22"/>
                </a:lnTo>
                <a:lnTo>
                  <a:pt x="833" y="75"/>
                </a:lnTo>
                <a:lnTo>
                  <a:pt x="803" y="2242"/>
                </a:lnTo>
                <a:lnTo>
                  <a:pt x="758" y="3547"/>
                </a:lnTo>
                <a:lnTo>
                  <a:pt x="750" y="4065"/>
                </a:lnTo>
                <a:lnTo>
                  <a:pt x="150" y="4057"/>
                </a:lnTo>
                <a:close/>
              </a:path>
            </a:pathLst>
          </a:custGeom>
          <a:pattFill prst="wdUpDiag">
            <a:fgClr>
              <a:srgbClr val="FF0000">
                <a:alpha val="60001"/>
              </a:srgbClr>
            </a:fgClr>
            <a:bgClr>
              <a:srgbClr val="FFFFFF">
                <a:alpha val="60001"/>
              </a:srgbClr>
            </a:bgClr>
          </a:pattFill>
          <a:ln w="9525">
            <a:noFill/>
            <a:round/>
            <a:headEnd/>
            <a:tailEnd/>
          </a:ln>
        </p:spPr>
        <p:txBody>
          <a:bodyPr vert="horz" wrap="square" lIns="53061" tIns="6349" rIns="53061" bIns="6349"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037" name="Freeform 13" descr="右下がり対角線 (太)"/>
          <p:cNvSpPr>
            <a:spLocks/>
          </p:cNvSpPr>
          <p:nvPr/>
        </p:nvSpPr>
        <p:spPr bwMode="auto">
          <a:xfrm>
            <a:off x="1272933" y="4072615"/>
            <a:ext cx="675659" cy="2475211"/>
          </a:xfrm>
          <a:custGeom>
            <a:avLst/>
            <a:gdLst/>
            <a:ahLst/>
            <a:cxnLst>
              <a:cxn ang="0">
                <a:pos x="35" y="0"/>
              </a:cxn>
              <a:cxn ang="0">
                <a:pos x="765" y="9"/>
              </a:cxn>
              <a:cxn ang="0">
                <a:pos x="692" y="2801"/>
              </a:cxn>
              <a:cxn ang="0">
                <a:pos x="99" y="2785"/>
              </a:cxn>
              <a:cxn ang="0">
                <a:pos x="146" y="1512"/>
              </a:cxn>
              <a:cxn ang="0">
                <a:pos x="186" y="1504"/>
              </a:cxn>
              <a:cxn ang="0">
                <a:pos x="219" y="835"/>
              </a:cxn>
              <a:cxn ang="0">
                <a:pos x="0" y="842"/>
              </a:cxn>
              <a:cxn ang="0">
                <a:pos x="35" y="0"/>
              </a:cxn>
            </a:cxnLst>
            <a:rect l="0" t="0" r="r" b="b"/>
            <a:pathLst>
              <a:path w="765" h="2801">
                <a:moveTo>
                  <a:pt x="35" y="0"/>
                </a:moveTo>
                <a:lnTo>
                  <a:pt x="765" y="9"/>
                </a:lnTo>
                <a:lnTo>
                  <a:pt x="692" y="2801"/>
                </a:lnTo>
                <a:lnTo>
                  <a:pt x="99" y="2785"/>
                </a:lnTo>
                <a:lnTo>
                  <a:pt x="146" y="1512"/>
                </a:lnTo>
                <a:lnTo>
                  <a:pt x="186" y="1504"/>
                </a:lnTo>
                <a:lnTo>
                  <a:pt x="219" y="835"/>
                </a:lnTo>
                <a:lnTo>
                  <a:pt x="0" y="842"/>
                </a:lnTo>
                <a:lnTo>
                  <a:pt x="35" y="0"/>
                </a:lnTo>
                <a:close/>
              </a:path>
            </a:pathLst>
          </a:custGeom>
          <a:pattFill prst="wdDnDiag">
            <a:fgClr>
              <a:srgbClr val="FF0000">
                <a:alpha val="60001"/>
              </a:srgbClr>
            </a:fgClr>
            <a:bgClr>
              <a:srgbClr val="FFFFFF">
                <a:alpha val="60001"/>
              </a:srgbClr>
            </a:bgClr>
          </a:pattFill>
          <a:ln w="9525">
            <a:noFill/>
            <a:round/>
            <a:headEnd/>
            <a:tailEnd/>
          </a:ln>
        </p:spPr>
        <p:txBody>
          <a:bodyPr vert="horz" wrap="square" lIns="53061" tIns="6349" rIns="53061" bIns="6349"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cxnSp>
        <p:nvCxnSpPr>
          <p:cNvPr id="1038" name="AutoShape 14"/>
          <p:cNvCxnSpPr>
            <a:cxnSpLocks noChangeShapeType="1"/>
          </p:cNvCxnSpPr>
          <p:nvPr/>
        </p:nvCxnSpPr>
        <p:spPr bwMode="auto">
          <a:xfrm>
            <a:off x="1394376" y="4059366"/>
            <a:ext cx="554216" cy="0"/>
          </a:xfrm>
          <a:prstGeom prst="straightConnector1">
            <a:avLst/>
          </a:prstGeom>
          <a:noFill/>
          <a:ln w="19050">
            <a:solidFill>
              <a:srgbClr val="FF0000">
                <a:alpha val="70000"/>
              </a:srgbClr>
            </a:solidFill>
            <a:round/>
            <a:headEnd/>
            <a:tailEnd/>
          </a:ln>
        </p:spPr>
      </p:cxnSp>
      <p:sp>
        <p:nvSpPr>
          <p:cNvPr id="1039" name="AutoShape 15"/>
          <p:cNvSpPr>
            <a:spLocks/>
          </p:cNvSpPr>
          <p:nvPr/>
        </p:nvSpPr>
        <p:spPr bwMode="auto">
          <a:xfrm>
            <a:off x="2182644" y="484554"/>
            <a:ext cx="200932" cy="3554941"/>
          </a:xfrm>
          <a:prstGeom prst="rightBracket">
            <a:avLst>
              <a:gd name="adj" fmla="val 75602"/>
            </a:avLst>
          </a:prstGeom>
          <a:noFill/>
          <a:ln w="19050">
            <a:solidFill>
              <a:srgbClr val="000000"/>
            </a:solidFill>
            <a:round/>
            <a:headEnd/>
            <a:tailEnd/>
          </a:ln>
        </p:spPr>
        <p:txBody>
          <a:bodyPr vert="horz" wrap="square" lIns="53061" tIns="6349" rIns="53061" bIns="6349"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040" name="AutoShape 16"/>
          <p:cNvSpPr>
            <a:spLocks/>
          </p:cNvSpPr>
          <p:nvPr/>
        </p:nvSpPr>
        <p:spPr bwMode="auto">
          <a:xfrm>
            <a:off x="2180437" y="4061575"/>
            <a:ext cx="200931" cy="2503914"/>
          </a:xfrm>
          <a:prstGeom prst="rightBracket">
            <a:avLst>
              <a:gd name="adj" fmla="val 53250"/>
            </a:avLst>
          </a:prstGeom>
          <a:noFill/>
          <a:ln w="19050">
            <a:solidFill>
              <a:srgbClr val="000000"/>
            </a:solidFill>
            <a:round/>
            <a:headEnd/>
            <a:tailEnd/>
          </a:ln>
        </p:spPr>
        <p:txBody>
          <a:bodyPr vert="horz" wrap="square" lIns="53061" tIns="6349" rIns="53061" bIns="6349"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041" name="AutoShape 17"/>
          <p:cNvSpPr>
            <a:spLocks noChangeArrowheads="1"/>
          </p:cNvSpPr>
          <p:nvPr/>
        </p:nvSpPr>
        <p:spPr bwMode="auto">
          <a:xfrm>
            <a:off x="2438776" y="1409721"/>
            <a:ext cx="300293" cy="1501466"/>
          </a:xfrm>
          <a:prstGeom prst="roundRect">
            <a:avLst>
              <a:gd name="adj" fmla="val 33333"/>
            </a:avLst>
          </a:prstGeom>
          <a:solidFill>
            <a:srgbClr val="FFFFFF"/>
          </a:solidFill>
          <a:ln w="9525">
            <a:solidFill>
              <a:srgbClr val="000000"/>
            </a:solidFill>
            <a:round/>
            <a:headEnd/>
            <a:tailEnd/>
          </a:ln>
        </p:spPr>
        <p:txBody>
          <a:bodyPr vert="eaVert" wrap="square" lIns="6685" tIns="6349" rIns="6685" bIns="6349" numCol="1" anchor="ctr" anchorCtr="0" compatLnSpc="1">
            <a:prstTxWarp prst="textNoShape">
              <a:avLst/>
            </a:prstTxWarp>
          </a:bodyPr>
          <a:lstStyle/>
          <a:p>
            <a:pPr marL="0" marR="0" lvl="0" indent="0" algn="ctr" defTabSz="653064" rtl="0" eaLnBrk="1" fontAlgn="base" latinLnBrk="0" hangingPunct="1">
              <a:lnSpc>
                <a:spcPct val="96000"/>
              </a:lnSpc>
              <a:spcBef>
                <a:spcPct val="0"/>
              </a:spcBef>
              <a:spcAft>
                <a:spcPct val="0"/>
              </a:spcAft>
              <a:buClrTx/>
              <a:buSzTx/>
              <a:buFontTx/>
              <a:buNone/>
              <a:tabLst/>
              <a:defRPr/>
            </a:pPr>
            <a:r>
              <a:rPr kumimoji="1" lang="ja-JP" altLang="en-US" sz="700" b="0" i="0" u="none" strike="noStrike" kern="1200" cap="none" spc="0" normalizeH="0" baseline="0" noProof="0" dirty="0">
                <a:ln>
                  <a:noFill/>
                </a:ln>
                <a:solidFill>
                  <a:srgbClr val="000000"/>
                </a:solidFill>
                <a:effectLst/>
                <a:uLnTx/>
                <a:uFillTx/>
                <a:latin typeface="HGP創英角ｺﾞｼｯｸUB" pitchFamily="50" charset="-128"/>
                <a:ea typeface="HGP創英角ｺﾞｼｯｸUB" pitchFamily="50" charset="-128"/>
                <a:cs typeface="ＭＳ Ｐゴシック" pitchFamily="50" charset="-128"/>
              </a:rPr>
              <a:t>御堂筋本町北地区</a:t>
            </a:r>
            <a:endParaRPr kumimoji="1" lang="ja-JP" altLang="en-US" sz="1700" b="0" i="0" u="none" strike="noStrike" kern="1200" cap="none" spc="0" normalizeH="0" baseline="0" noProof="0" dirty="0">
              <a:ln>
                <a:noFill/>
              </a:ln>
              <a:solidFill>
                <a:prstClr val="black"/>
              </a:solidFill>
              <a:effectLst/>
              <a:uLnTx/>
              <a:uFillTx/>
              <a:latin typeface="HGP創英角ｺﾞｼｯｸUB" pitchFamily="50" charset="-128"/>
              <a:ea typeface="HGP創英角ｺﾞｼｯｸUB" pitchFamily="50" charset="-128"/>
              <a:cs typeface="ＭＳ Ｐゴシック" pitchFamily="50" charset="-128"/>
            </a:endParaRPr>
          </a:p>
        </p:txBody>
      </p:sp>
      <p:sp>
        <p:nvSpPr>
          <p:cNvPr id="1042" name="AutoShape 18"/>
          <p:cNvSpPr>
            <a:spLocks noChangeArrowheads="1"/>
          </p:cNvSpPr>
          <p:nvPr/>
        </p:nvSpPr>
        <p:spPr bwMode="auto">
          <a:xfrm>
            <a:off x="2438776" y="4562798"/>
            <a:ext cx="300293" cy="1501466"/>
          </a:xfrm>
          <a:prstGeom prst="roundRect">
            <a:avLst>
              <a:gd name="adj" fmla="val 33333"/>
            </a:avLst>
          </a:prstGeom>
          <a:solidFill>
            <a:srgbClr val="FFFFFF"/>
          </a:solidFill>
          <a:ln w="9525">
            <a:solidFill>
              <a:srgbClr val="000000"/>
            </a:solidFill>
            <a:round/>
            <a:headEnd/>
            <a:tailEnd/>
          </a:ln>
        </p:spPr>
        <p:txBody>
          <a:bodyPr vert="eaVert" wrap="square" lIns="6685" tIns="6349" rIns="6685" bIns="6349" numCol="1" anchor="ctr" anchorCtr="0" compatLnSpc="1">
            <a:prstTxWarp prst="textNoShape">
              <a:avLst/>
            </a:prstTxWarp>
          </a:bodyPr>
          <a:lstStyle/>
          <a:p>
            <a:pPr marL="0" marR="0" lvl="0" indent="0" algn="ctr" defTabSz="653064" rtl="0" eaLnBrk="1" fontAlgn="base" latinLnBrk="0" hangingPunct="1">
              <a:lnSpc>
                <a:spcPct val="96000"/>
              </a:lnSpc>
              <a:spcBef>
                <a:spcPct val="0"/>
              </a:spcBef>
              <a:spcAft>
                <a:spcPct val="0"/>
              </a:spcAft>
              <a:buClrTx/>
              <a:buSzTx/>
              <a:buFontTx/>
              <a:buNone/>
              <a:tabLst/>
              <a:defRPr/>
            </a:pPr>
            <a:r>
              <a:rPr kumimoji="1" lang="ja-JP" altLang="en-US" sz="700" b="0" i="0" u="none" strike="noStrike" kern="1200" cap="none" spc="0" normalizeH="0" baseline="0" noProof="0" dirty="0">
                <a:ln>
                  <a:noFill/>
                </a:ln>
                <a:solidFill>
                  <a:srgbClr val="000000"/>
                </a:solidFill>
                <a:effectLst/>
                <a:uLnTx/>
                <a:uFillTx/>
                <a:latin typeface="HGP創英角ｺﾞｼｯｸUB" pitchFamily="50" charset="-128"/>
                <a:ea typeface="HGP創英角ｺﾞｼｯｸUB" pitchFamily="50" charset="-128"/>
                <a:cs typeface="ＭＳ Ｐゴシック" pitchFamily="50" charset="-128"/>
              </a:rPr>
              <a:t>御堂筋本町南地区</a:t>
            </a:r>
            <a:endParaRPr kumimoji="1" lang="ja-JP" altLang="en-US" sz="1700" b="0" i="0" u="none" strike="noStrike" kern="1200" cap="none" spc="0" normalizeH="0" baseline="0" noProof="0" dirty="0">
              <a:ln>
                <a:noFill/>
              </a:ln>
              <a:solidFill>
                <a:prstClr val="black"/>
              </a:solidFill>
              <a:effectLst/>
              <a:uLnTx/>
              <a:uFillTx/>
              <a:latin typeface="HGP創英角ｺﾞｼｯｸUB" pitchFamily="50" charset="-128"/>
              <a:ea typeface="HGP創英角ｺﾞｼｯｸUB" pitchFamily="50" charset="-128"/>
              <a:cs typeface="ＭＳ Ｐゴシック" pitchFamily="50" charset="-128"/>
            </a:endParaRPr>
          </a:p>
        </p:txBody>
      </p:sp>
      <p:sp>
        <p:nvSpPr>
          <p:cNvPr id="1043" name="Text Box 19"/>
          <p:cNvSpPr txBox="1">
            <a:spLocks noChangeArrowheads="1"/>
          </p:cNvSpPr>
          <p:nvPr/>
        </p:nvSpPr>
        <p:spPr bwMode="auto">
          <a:xfrm>
            <a:off x="1415791" y="3083413"/>
            <a:ext cx="370950" cy="755149"/>
          </a:xfrm>
          <a:prstGeom prst="rect">
            <a:avLst/>
          </a:prstGeom>
          <a:noFill/>
          <a:ln w="9525">
            <a:noFill/>
            <a:miter lim="800000"/>
            <a:headEnd/>
            <a:tailEnd/>
          </a:ln>
        </p:spPr>
        <p:txBody>
          <a:bodyPr vert="eaVert" wrap="square" lIns="14398" tIns="6349" rIns="14398" bIns="6349" numCol="1" anchor="t" anchorCtr="0" compatLnSpc="1">
            <a:prstTxWarp prst="textNoShape">
              <a:avLst/>
            </a:prstTxWarp>
          </a:bodyPr>
          <a:lstStyle/>
          <a:p>
            <a:pPr marL="0" marR="0" lvl="0" indent="0" algn="just" defTabSz="653064" rtl="0" eaLnBrk="1" fontAlgn="base" latinLnBrk="0" hangingPunct="1">
              <a:lnSpc>
                <a:spcPct val="100000"/>
              </a:lnSpc>
              <a:spcBef>
                <a:spcPct val="0"/>
              </a:spcBef>
              <a:spcAft>
                <a:spcPct val="0"/>
              </a:spcAft>
              <a:buClrTx/>
              <a:buSzTx/>
              <a:buFontTx/>
              <a:buNone/>
              <a:tabLst/>
              <a:defRPr/>
            </a:pPr>
            <a:r>
              <a:rPr kumimoji="1" lang="ja-JP" altLang="en-US" sz="700" b="0" i="0" u="none" strike="noStrike" kern="1200" cap="none" spc="0" normalizeH="0" baseline="0" noProof="0" dirty="0">
                <a:ln>
                  <a:noFill/>
                </a:ln>
                <a:solidFill>
                  <a:prstClr val="black"/>
                </a:solidFill>
                <a:effectLst/>
                <a:uLnTx/>
                <a:uFillTx/>
                <a:latin typeface="Century" pitchFamily="18" charset="0"/>
                <a:ea typeface="ＭＳ 明朝" pitchFamily="17" charset="-128"/>
                <a:cs typeface="ＭＳ Ｐゴシック" pitchFamily="50" charset="-128"/>
              </a:rPr>
              <a:t>御堂筋</a:t>
            </a:r>
            <a:endParaRPr kumimoji="1" lang="ja-JP" altLang="en-US" sz="1300" b="0" i="0" u="none" strike="noStrike" kern="1200" cap="none" spc="0" normalizeH="0" baseline="0" noProof="0" dirty="0">
              <a:ln>
                <a:noFill/>
              </a:ln>
              <a:solidFill>
                <a:prstClr val="black"/>
              </a:solidFill>
              <a:effectLst/>
              <a:uLnTx/>
              <a:uFillTx/>
              <a:latin typeface="Arial" pitchFamily="34" charset="0"/>
              <a:ea typeface="ＭＳ Ｐゴシック" pitchFamily="50" charset="-128"/>
              <a:cs typeface="ＭＳ Ｐゴシック" pitchFamily="50" charset="-128"/>
            </a:endParaRPr>
          </a:p>
        </p:txBody>
      </p:sp>
      <p:sp>
        <p:nvSpPr>
          <p:cNvPr id="1044" name="Text Box 20"/>
          <p:cNvSpPr txBox="1">
            <a:spLocks noChangeArrowheads="1"/>
          </p:cNvSpPr>
          <p:nvPr/>
        </p:nvSpPr>
        <p:spPr bwMode="auto">
          <a:xfrm>
            <a:off x="367637" y="3984293"/>
            <a:ext cx="962704" cy="344454"/>
          </a:xfrm>
          <a:prstGeom prst="rect">
            <a:avLst/>
          </a:prstGeom>
          <a:noFill/>
          <a:ln w="9525">
            <a:noFill/>
            <a:miter lim="800000"/>
            <a:headEnd/>
            <a:tailEnd/>
          </a:ln>
        </p:spPr>
        <p:txBody>
          <a:bodyPr vert="horz" wrap="square" lIns="53061" tIns="6349" rIns="53061" bIns="6349" numCol="1" anchor="t" anchorCtr="0" compatLnSpc="1">
            <a:prstTxWarp prst="textNoShape">
              <a:avLst/>
            </a:prstTxWarp>
          </a:bodyPr>
          <a:lstStyle/>
          <a:p>
            <a:pPr marL="0" marR="0" lvl="0" indent="0" algn="just" defTabSz="653064" rtl="0" eaLnBrk="1" fontAlgn="base" latinLnBrk="0" hangingPunct="1">
              <a:lnSpc>
                <a:spcPct val="100000"/>
              </a:lnSpc>
              <a:spcBef>
                <a:spcPct val="0"/>
              </a:spcBef>
              <a:spcAft>
                <a:spcPct val="0"/>
              </a:spcAft>
              <a:buClrTx/>
              <a:buSzTx/>
              <a:buFontTx/>
              <a:buNone/>
              <a:tabLst/>
              <a:defRPr/>
            </a:pPr>
            <a:r>
              <a:rPr kumimoji="1" lang="ja-JP" altLang="en-US" sz="700" b="0" i="0" u="none" strike="noStrike" kern="1200" cap="none" spc="0" normalizeH="0" baseline="0" noProof="0" dirty="0">
                <a:ln>
                  <a:noFill/>
                </a:ln>
                <a:solidFill>
                  <a:srgbClr val="595959"/>
                </a:solidFill>
                <a:effectLst/>
                <a:uLnTx/>
                <a:uFillTx/>
                <a:latin typeface="Century" pitchFamily="18" charset="0"/>
                <a:ea typeface="ＭＳ 明朝" pitchFamily="17" charset="-128"/>
                <a:cs typeface="ＭＳ Ｐゴシック" pitchFamily="50" charset="-128"/>
              </a:rPr>
              <a:t>中央大通</a:t>
            </a:r>
            <a:endParaRPr kumimoji="1" lang="ja-JP" altLang="en-US" sz="1300" b="0" i="0" u="none" strike="noStrike" kern="1200" cap="none" spc="0" normalizeH="0" baseline="0" noProof="0" dirty="0">
              <a:ln>
                <a:noFill/>
              </a:ln>
              <a:solidFill>
                <a:prstClr val="black"/>
              </a:solidFill>
              <a:effectLst/>
              <a:uLnTx/>
              <a:uFillTx/>
              <a:latin typeface="Arial" pitchFamily="34" charset="0"/>
              <a:ea typeface="ＭＳ Ｐゴシック" pitchFamily="50" charset="-128"/>
              <a:cs typeface="ＭＳ Ｐゴシック" pitchFamily="50" charset="-128"/>
            </a:endParaRPr>
          </a:p>
        </p:txBody>
      </p:sp>
      <p:sp>
        <p:nvSpPr>
          <p:cNvPr id="1045" name="Text Box 21"/>
          <p:cNvSpPr txBox="1">
            <a:spLocks noChangeArrowheads="1"/>
          </p:cNvSpPr>
          <p:nvPr/>
        </p:nvSpPr>
        <p:spPr bwMode="auto">
          <a:xfrm>
            <a:off x="511160" y="6382222"/>
            <a:ext cx="759565" cy="344454"/>
          </a:xfrm>
          <a:prstGeom prst="rect">
            <a:avLst/>
          </a:prstGeom>
          <a:noFill/>
          <a:ln w="9525">
            <a:noFill/>
            <a:miter lim="800000"/>
            <a:headEnd/>
            <a:tailEnd/>
          </a:ln>
        </p:spPr>
        <p:txBody>
          <a:bodyPr vert="horz" wrap="square" lIns="53061" tIns="6349" rIns="53061" bIns="6349" numCol="1" anchor="t" anchorCtr="0" compatLnSpc="1">
            <a:prstTxWarp prst="textNoShape">
              <a:avLst/>
            </a:prstTxWarp>
          </a:bodyPr>
          <a:lstStyle/>
          <a:p>
            <a:pPr marL="0" marR="0" lvl="0" indent="0" algn="just" defTabSz="653064" rtl="0" eaLnBrk="1" fontAlgn="base" latinLnBrk="0" hangingPunct="1">
              <a:lnSpc>
                <a:spcPct val="100000"/>
              </a:lnSpc>
              <a:spcBef>
                <a:spcPct val="0"/>
              </a:spcBef>
              <a:spcAft>
                <a:spcPct val="0"/>
              </a:spcAft>
              <a:buClrTx/>
              <a:buSzTx/>
              <a:buFontTx/>
              <a:buNone/>
              <a:tabLst/>
              <a:defRPr/>
            </a:pPr>
            <a:r>
              <a:rPr kumimoji="1" lang="ja-JP" altLang="en-US" sz="700" b="0" i="0" u="none" strike="noStrike" kern="1200" cap="none" spc="0" normalizeH="0" baseline="0" noProof="0" dirty="0">
                <a:ln>
                  <a:noFill/>
                </a:ln>
                <a:solidFill>
                  <a:srgbClr val="595959"/>
                </a:solidFill>
                <a:effectLst/>
                <a:uLnTx/>
                <a:uFillTx/>
                <a:latin typeface="Century" pitchFamily="18" charset="0"/>
                <a:ea typeface="ＭＳ 明朝" pitchFamily="17" charset="-128"/>
                <a:cs typeface="ＭＳ Ｐゴシック" pitchFamily="50" charset="-128"/>
              </a:rPr>
              <a:t>長堀通</a:t>
            </a:r>
            <a:endParaRPr kumimoji="1" lang="ja-JP" altLang="en-US" sz="1300" b="0" i="0" u="none" strike="noStrike" kern="1200" cap="none" spc="0" normalizeH="0" baseline="0" noProof="0" dirty="0">
              <a:ln>
                <a:noFill/>
              </a:ln>
              <a:solidFill>
                <a:prstClr val="black"/>
              </a:solidFill>
              <a:effectLst/>
              <a:uLnTx/>
              <a:uFillTx/>
              <a:latin typeface="Arial" pitchFamily="34" charset="0"/>
              <a:ea typeface="ＭＳ Ｐゴシック" pitchFamily="50" charset="-128"/>
              <a:cs typeface="ＭＳ Ｐゴシック" pitchFamily="50" charset="-128"/>
            </a:endParaRPr>
          </a:p>
        </p:txBody>
      </p:sp>
      <p:sp>
        <p:nvSpPr>
          <p:cNvPr id="1046" name="Text Box 22"/>
          <p:cNvSpPr txBox="1">
            <a:spLocks noChangeArrowheads="1"/>
          </p:cNvSpPr>
          <p:nvPr/>
        </p:nvSpPr>
        <p:spPr bwMode="auto">
          <a:xfrm>
            <a:off x="561944" y="419334"/>
            <a:ext cx="962704" cy="344454"/>
          </a:xfrm>
          <a:prstGeom prst="rect">
            <a:avLst/>
          </a:prstGeom>
          <a:noFill/>
          <a:ln w="9525">
            <a:noFill/>
            <a:miter lim="800000"/>
            <a:headEnd/>
            <a:tailEnd/>
          </a:ln>
        </p:spPr>
        <p:txBody>
          <a:bodyPr vert="horz" wrap="square" lIns="53061" tIns="6349" rIns="53061" bIns="6349" numCol="1" anchor="t" anchorCtr="0" compatLnSpc="1">
            <a:prstTxWarp prst="textNoShape">
              <a:avLst/>
            </a:prstTxWarp>
          </a:bodyPr>
          <a:lstStyle/>
          <a:p>
            <a:pPr marL="0" marR="0" lvl="0" indent="0" algn="just" defTabSz="653064" rtl="0" eaLnBrk="1" fontAlgn="base" latinLnBrk="0" hangingPunct="1">
              <a:lnSpc>
                <a:spcPct val="100000"/>
              </a:lnSpc>
              <a:spcBef>
                <a:spcPct val="0"/>
              </a:spcBef>
              <a:spcAft>
                <a:spcPct val="0"/>
              </a:spcAft>
              <a:buClrTx/>
              <a:buSzTx/>
              <a:buFontTx/>
              <a:buNone/>
              <a:tabLst/>
              <a:defRPr/>
            </a:pPr>
            <a:r>
              <a:rPr kumimoji="1" lang="ja-JP" altLang="en-US" sz="700" b="0" i="0" u="none" strike="noStrike" kern="1200" cap="none" spc="0" normalizeH="0" baseline="0" noProof="0" dirty="0">
                <a:ln>
                  <a:noFill/>
                </a:ln>
                <a:solidFill>
                  <a:srgbClr val="595959"/>
                </a:solidFill>
                <a:effectLst/>
                <a:uLnTx/>
                <a:uFillTx/>
                <a:latin typeface="Century" pitchFamily="18" charset="0"/>
                <a:ea typeface="ＭＳ 明朝" pitchFamily="17" charset="-128"/>
                <a:cs typeface="ＭＳ Ｐゴシック" pitchFamily="50" charset="-128"/>
              </a:rPr>
              <a:t>土佐堀通</a:t>
            </a:r>
            <a:endParaRPr kumimoji="1" lang="ja-JP" altLang="en-US" sz="1300" b="0" i="0" u="none" strike="noStrike" kern="1200" cap="none" spc="0" normalizeH="0" baseline="0" noProof="0" dirty="0">
              <a:ln>
                <a:noFill/>
              </a:ln>
              <a:solidFill>
                <a:prstClr val="black"/>
              </a:solidFill>
              <a:effectLst/>
              <a:uLnTx/>
              <a:uFillTx/>
              <a:latin typeface="Arial" pitchFamily="34" charset="0"/>
              <a:ea typeface="ＭＳ Ｐゴシック" pitchFamily="50" charset="-128"/>
              <a:cs typeface="ＭＳ Ｐゴシック" pitchFamily="50" charset="-128"/>
            </a:endParaRPr>
          </a:p>
        </p:txBody>
      </p:sp>
      <p:sp>
        <p:nvSpPr>
          <p:cNvPr id="921" name="AutoShape 17"/>
          <p:cNvSpPr>
            <a:spLocks noChangeArrowheads="1"/>
          </p:cNvSpPr>
          <p:nvPr/>
        </p:nvSpPr>
        <p:spPr bwMode="auto">
          <a:xfrm>
            <a:off x="3131840" y="548680"/>
            <a:ext cx="2005937" cy="257171"/>
          </a:xfrm>
          <a:prstGeom prst="roundRect">
            <a:avLst>
              <a:gd name="adj" fmla="val 33333"/>
            </a:avLst>
          </a:prstGeom>
          <a:solidFill>
            <a:srgbClr val="FFFFFF"/>
          </a:solidFill>
          <a:ln w="9525">
            <a:solidFill>
              <a:srgbClr val="000000"/>
            </a:solidFill>
            <a:round/>
            <a:headEnd/>
            <a:tailEnd/>
          </a:ln>
        </p:spPr>
        <p:txBody>
          <a:bodyPr vert="horz" wrap="square" lIns="257112" tIns="6349" rIns="257112" bIns="6349" numCol="1" anchor="ctr" anchorCtr="0" compatLnSpc="1">
            <a:prstTxWarp prst="textNoShape">
              <a:avLst/>
            </a:prstTxWarp>
          </a:bodyPr>
          <a:lstStyle/>
          <a:p>
            <a:pPr marL="0" marR="0" lvl="0" indent="0" algn="dist" defTabSz="653064" rtl="0" eaLnBrk="1" fontAlgn="base" latinLnBrk="0" hangingPunct="1">
              <a:lnSpc>
                <a:spcPct val="96000"/>
              </a:lnSpc>
              <a:spcBef>
                <a:spcPct val="0"/>
              </a:spcBef>
              <a:spcAft>
                <a:spcPct val="0"/>
              </a:spcAft>
              <a:buClrTx/>
              <a:buSzTx/>
              <a:buFontTx/>
              <a:buNone/>
              <a:tabLst/>
              <a:defRPr/>
            </a:pPr>
            <a:r>
              <a:rPr kumimoji="0" lang="ja-JP" altLang="en-US" sz="1000" b="0" i="0" u="none" strike="noStrike" kern="1200" cap="none" spc="0" normalizeH="0" baseline="0" noProof="0" dirty="0">
                <a:ln>
                  <a:noFill/>
                </a:ln>
                <a:solidFill>
                  <a:srgbClr val="000000"/>
                </a:solidFill>
                <a:effectLst/>
                <a:uLnTx/>
                <a:uFillTx/>
                <a:latin typeface="HGP創英角ｺﾞｼｯｸUB" pitchFamily="50" charset="-128"/>
                <a:ea typeface="HGP創英角ｺﾞｼｯｸUB" pitchFamily="50" charset="-128"/>
                <a:cs typeface="ＭＳ Ｐゴシック" pitchFamily="50" charset="-128"/>
              </a:rPr>
              <a:t>御堂筋本町北地区</a:t>
            </a:r>
            <a:endParaRPr kumimoji="0" lang="ja-JP" altLang="en-US" sz="2600" b="0" i="0" u="none" strike="noStrike" kern="1200" cap="none" spc="0" normalizeH="0" baseline="0" noProof="0" dirty="0">
              <a:ln>
                <a:noFill/>
              </a:ln>
              <a:solidFill>
                <a:prstClr val="black"/>
              </a:solidFill>
              <a:effectLst/>
              <a:uLnTx/>
              <a:uFillTx/>
              <a:latin typeface="HGP創英角ｺﾞｼｯｸUB" pitchFamily="50" charset="-128"/>
              <a:ea typeface="HGP創英角ｺﾞｼｯｸUB" pitchFamily="50" charset="-128"/>
              <a:cs typeface="ＭＳ Ｐゴシック" pitchFamily="50" charset="-128"/>
            </a:endParaRPr>
          </a:p>
        </p:txBody>
      </p:sp>
      <p:sp>
        <p:nvSpPr>
          <p:cNvPr id="922" name="AutoShape 17"/>
          <p:cNvSpPr>
            <a:spLocks noChangeArrowheads="1"/>
          </p:cNvSpPr>
          <p:nvPr/>
        </p:nvSpPr>
        <p:spPr bwMode="auto">
          <a:xfrm>
            <a:off x="3131840" y="4077072"/>
            <a:ext cx="2005937" cy="257171"/>
          </a:xfrm>
          <a:prstGeom prst="roundRect">
            <a:avLst>
              <a:gd name="adj" fmla="val 33333"/>
            </a:avLst>
          </a:prstGeom>
          <a:solidFill>
            <a:srgbClr val="FFFFFF"/>
          </a:solidFill>
          <a:ln w="9525">
            <a:solidFill>
              <a:srgbClr val="000000"/>
            </a:solidFill>
            <a:round/>
            <a:headEnd/>
            <a:tailEnd/>
          </a:ln>
        </p:spPr>
        <p:txBody>
          <a:bodyPr vert="horz" wrap="square" lIns="257112" tIns="6349" rIns="257112" bIns="6349" numCol="1" anchor="ctr" anchorCtr="0" compatLnSpc="1">
            <a:prstTxWarp prst="textNoShape">
              <a:avLst/>
            </a:prstTxWarp>
          </a:bodyPr>
          <a:lstStyle/>
          <a:p>
            <a:pPr marL="0" marR="0" lvl="0" indent="0" algn="dist" defTabSz="653064" rtl="0" eaLnBrk="1" fontAlgn="base" latinLnBrk="0" hangingPunct="1">
              <a:lnSpc>
                <a:spcPct val="96000"/>
              </a:lnSpc>
              <a:spcBef>
                <a:spcPct val="0"/>
              </a:spcBef>
              <a:spcAft>
                <a:spcPct val="0"/>
              </a:spcAft>
              <a:buClrTx/>
              <a:buSzTx/>
              <a:buFontTx/>
              <a:buNone/>
              <a:tabLst/>
              <a:defRPr/>
            </a:pPr>
            <a:r>
              <a:rPr kumimoji="0" lang="ja-JP" altLang="en-US" sz="1000" b="0" i="0" u="none" strike="noStrike" kern="1200" cap="none" spc="0" normalizeH="0" baseline="0" noProof="0" dirty="0">
                <a:ln>
                  <a:noFill/>
                </a:ln>
                <a:solidFill>
                  <a:srgbClr val="000000"/>
                </a:solidFill>
                <a:effectLst/>
                <a:uLnTx/>
                <a:uFillTx/>
                <a:latin typeface="HGP創英角ｺﾞｼｯｸUB" pitchFamily="50" charset="-128"/>
                <a:ea typeface="HGP創英角ｺﾞｼｯｸUB" pitchFamily="50" charset="-128"/>
                <a:cs typeface="ＭＳ Ｐゴシック" pitchFamily="50" charset="-128"/>
              </a:rPr>
              <a:t>御堂筋本町南地区</a:t>
            </a:r>
            <a:endParaRPr kumimoji="0" lang="ja-JP" altLang="en-US" sz="2600" b="0" i="0" u="none" strike="noStrike" kern="1200" cap="none" spc="0" normalizeH="0" baseline="0" noProof="0" dirty="0">
              <a:ln>
                <a:noFill/>
              </a:ln>
              <a:solidFill>
                <a:prstClr val="black"/>
              </a:solidFill>
              <a:effectLst/>
              <a:uLnTx/>
              <a:uFillTx/>
              <a:latin typeface="HGP創英角ｺﾞｼｯｸUB" pitchFamily="50" charset="-128"/>
              <a:ea typeface="HGP創英角ｺﾞｼｯｸUB" pitchFamily="50" charset="-128"/>
              <a:cs typeface="ＭＳ Ｐゴシック" pitchFamily="50" charset="-128"/>
            </a:endParaRPr>
          </a:p>
        </p:txBody>
      </p:sp>
      <p:sp>
        <p:nvSpPr>
          <p:cNvPr id="923" name="Text Box 22"/>
          <p:cNvSpPr txBox="1">
            <a:spLocks noChangeArrowheads="1"/>
          </p:cNvSpPr>
          <p:nvPr/>
        </p:nvSpPr>
        <p:spPr bwMode="auto">
          <a:xfrm>
            <a:off x="1575477" y="765303"/>
            <a:ext cx="411474" cy="105155"/>
          </a:xfrm>
          <a:prstGeom prst="rect">
            <a:avLst/>
          </a:prstGeom>
          <a:noFill/>
          <a:ln w="9525">
            <a:solidFill>
              <a:schemeClr val="bg1">
                <a:lumMod val="50000"/>
              </a:schemeClr>
            </a:solidFill>
            <a:miter lim="800000"/>
            <a:headEnd/>
            <a:tailEnd/>
          </a:ln>
        </p:spPr>
        <p:txBody>
          <a:bodyPr vert="horz" wrap="square" lIns="53061" tIns="6349" rIns="53061" bIns="6349" numCol="1" anchor="t" anchorCtr="0" compatLnSpc="1">
            <a:prstTxWarp prst="textNoShape">
              <a:avLst/>
            </a:prstTxWarp>
            <a:spAutoFit/>
          </a:bodyPr>
          <a:lstStyle/>
          <a:p>
            <a:pPr marL="0" marR="0" lvl="0" indent="0" algn="ctr" defTabSz="653064" rtl="0" eaLnBrk="1" fontAlgn="base" latinLnBrk="0" hangingPunct="1">
              <a:lnSpc>
                <a:spcPct val="100000"/>
              </a:lnSpc>
              <a:spcBef>
                <a:spcPct val="0"/>
              </a:spcBef>
              <a:spcAft>
                <a:spcPct val="0"/>
              </a:spcAft>
              <a:buClrTx/>
              <a:buSzTx/>
              <a:buFontTx/>
              <a:buNone/>
              <a:tabLst/>
              <a:defRPr/>
            </a:pPr>
            <a:r>
              <a:rPr kumimoji="1" lang="ja-JP" altLang="en-US" sz="600" b="0" i="0" u="none" strike="noStrike" kern="1200" cap="none" spc="0" normalizeH="0" baseline="0" noProof="0" dirty="0">
                <a:ln>
                  <a:noFill/>
                </a:ln>
                <a:solidFill>
                  <a:srgbClr val="595959"/>
                </a:solidFill>
                <a:effectLst/>
                <a:uLnTx/>
                <a:uFillTx/>
                <a:latin typeface="Century" pitchFamily="18" charset="0"/>
                <a:ea typeface="ＭＳ 明朝" pitchFamily="17" charset="-128"/>
                <a:cs typeface="ＭＳ Ｐゴシック" pitchFamily="50" charset="-128"/>
              </a:rPr>
              <a:t>淀屋橋</a:t>
            </a:r>
            <a:endParaRPr kumimoji="1" lang="ja-JP" altLang="en-US" sz="1000" b="0" i="0" u="none" strike="noStrike" kern="1200" cap="none" spc="0" normalizeH="0" baseline="0" noProof="0" dirty="0">
              <a:ln>
                <a:noFill/>
              </a:ln>
              <a:solidFill>
                <a:prstClr val="black"/>
              </a:solidFill>
              <a:effectLst/>
              <a:uLnTx/>
              <a:uFillTx/>
              <a:latin typeface="Arial" pitchFamily="34" charset="0"/>
              <a:ea typeface="ＭＳ Ｐゴシック" pitchFamily="50" charset="-128"/>
              <a:cs typeface="ＭＳ Ｐゴシック" pitchFamily="50" charset="-128"/>
            </a:endParaRPr>
          </a:p>
        </p:txBody>
      </p:sp>
      <p:sp>
        <p:nvSpPr>
          <p:cNvPr id="924" name="Text Box 22"/>
          <p:cNvSpPr txBox="1">
            <a:spLocks noChangeArrowheads="1"/>
          </p:cNvSpPr>
          <p:nvPr/>
        </p:nvSpPr>
        <p:spPr bwMode="auto">
          <a:xfrm>
            <a:off x="1496829" y="3829589"/>
            <a:ext cx="411474" cy="105155"/>
          </a:xfrm>
          <a:prstGeom prst="rect">
            <a:avLst/>
          </a:prstGeom>
          <a:noFill/>
          <a:ln w="9525">
            <a:solidFill>
              <a:schemeClr val="bg1">
                <a:lumMod val="50000"/>
              </a:schemeClr>
            </a:solidFill>
            <a:miter lim="800000"/>
            <a:headEnd/>
            <a:tailEnd/>
          </a:ln>
        </p:spPr>
        <p:txBody>
          <a:bodyPr vert="horz" wrap="square" lIns="53061" tIns="6349" rIns="53061" bIns="6349" numCol="1" anchor="t" anchorCtr="0" compatLnSpc="1">
            <a:prstTxWarp prst="textNoShape">
              <a:avLst/>
            </a:prstTxWarp>
            <a:spAutoFit/>
          </a:bodyPr>
          <a:lstStyle/>
          <a:p>
            <a:pPr marL="0" marR="0" lvl="0" indent="0" algn="ctr" defTabSz="653064" rtl="0" eaLnBrk="1" fontAlgn="base" latinLnBrk="0" hangingPunct="1">
              <a:lnSpc>
                <a:spcPct val="100000"/>
              </a:lnSpc>
              <a:spcBef>
                <a:spcPct val="0"/>
              </a:spcBef>
              <a:spcAft>
                <a:spcPct val="0"/>
              </a:spcAft>
              <a:buClrTx/>
              <a:buSzTx/>
              <a:buFontTx/>
              <a:buNone/>
              <a:tabLst/>
              <a:defRPr/>
            </a:pPr>
            <a:r>
              <a:rPr kumimoji="1" lang="ja-JP" altLang="en-US" sz="600" b="0" i="0" u="none" strike="noStrike" kern="1200" cap="none" spc="0" normalizeH="0" baseline="0" noProof="0" dirty="0">
                <a:ln>
                  <a:noFill/>
                </a:ln>
                <a:solidFill>
                  <a:srgbClr val="595959"/>
                </a:solidFill>
                <a:effectLst/>
                <a:uLnTx/>
                <a:uFillTx/>
                <a:latin typeface="Century" pitchFamily="18" charset="0"/>
                <a:ea typeface="ＭＳ 明朝" pitchFamily="17" charset="-128"/>
                <a:cs typeface="ＭＳ Ｐゴシック" pitchFamily="50" charset="-128"/>
              </a:rPr>
              <a:t>本町</a:t>
            </a:r>
            <a:endParaRPr kumimoji="1" lang="ja-JP" altLang="en-US" sz="1000" b="0" i="0" u="none" strike="noStrike" kern="1200" cap="none" spc="0" normalizeH="0" baseline="0" noProof="0" dirty="0">
              <a:ln>
                <a:noFill/>
              </a:ln>
              <a:solidFill>
                <a:prstClr val="black"/>
              </a:solidFill>
              <a:effectLst/>
              <a:uLnTx/>
              <a:uFillTx/>
              <a:latin typeface="Arial" pitchFamily="34" charset="0"/>
              <a:ea typeface="ＭＳ Ｐゴシック" pitchFamily="50" charset="-128"/>
              <a:cs typeface="ＭＳ Ｐゴシック" pitchFamily="50" charset="-128"/>
            </a:endParaRPr>
          </a:p>
        </p:txBody>
      </p:sp>
      <p:sp>
        <p:nvSpPr>
          <p:cNvPr id="925" name="Text Box 22"/>
          <p:cNvSpPr txBox="1">
            <a:spLocks noChangeArrowheads="1"/>
          </p:cNvSpPr>
          <p:nvPr/>
        </p:nvSpPr>
        <p:spPr bwMode="auto">
          <a:xfrm>
            <a:off x="1407294" y="6423074"/>
            <a:ext cx="411474" cy="105155"/>
          </a:xfrm>
          <a:prstGeom prst="rect">
            <a:avLst/>
          </a:prstGeom>
          <a:noFill/>
          <a:ln w="9525">
            <a:solidFill>
              <a:schemeClr val="bg1">
                <a:lumMod val="50000"/>
              </a:schemeClr>
            </a:solidFill>
            <a:miter lim="800000"/>
            <a:headEnd/>
            <a:tailEnd/>
          </a:ln>
        </p:spPr>
        <p:txBody>
          <a:bodyPr vert="horz" wrap="square" lIns="53061" tIns="6349" rIns="53061" bIns="6349" numCol="1" anchor="t" anchorCtr="0" compatLnSpc="1">
            <a:prstTxWarp prst="textNoShape">
              <a:avLst/>
            </a:prstTxWarp>
            <a:spAutoFit/>
          </a:bodyPr>
          <a:lstStyle/>
          <a:p>
            <a:pPr marL="0" marR="0" lvl="0" indent="0" algn="ctr" defTabSz="653064" rtl="0" eaLnBrk="1" fontAlgn="base" latinLnBrk="0" hangingPunct="1">
              <a:lnSpc>
                <a:spcPct val="100000"/>
              </a:lnSpc>
              <a:spcBef>
                <a:spcPct val="0"/>
              </a:spcBef>
              <a:spcAft>
                <a:spcPct val="0"/>
              </a:spcAft>
              <a:buClrTx/>
              <a:buSzTx/>
              <a:buFontTx/>
              <a:buNone/>
              <a:tabLst/>
              <a:defRPr/>
            </a:pPr>
            <a:r>
              <a:rPr kumimoji="1" lang="ja-JP" altLang="en-US" sz="600" b="0" i="0" u="none" strike="noStrike" kern="1200" cap="none" spc="0" normalizeH="0" baseline="0" noProof="0" dirty="0">
                <a:ln>
                  <a:noFill/>
                </a:ln>
                <a:solidFill>
                  <a:srgbClr val="595959"/>
                </a:solidFill>
                <a:effectLst/>
                <a:uLnTx/>
                <a:uFillTx/>
                <a:latin typeface="Century" pitchFamily="18" charset="0"/>
                <a:ea typeface="ＭＳ 明朝" pitchFamily="17" charset="-128"/>
                <a:cs typeface="ＭＳ Ｐゴシック" pitchFamily="50" charset="-128"/>
              </a:rPr>
              <a:t>長堀</a:t>
            </a:r>
            <a:endParaRPr kumimoji="1" lang="ja-JP" altLang="en-US" sz="1000" b="0" i="0" u="none" strike="noStrike" kern="1200" cap="none" spc="0" normalizeH="0" baseline="0" noProof="0" dirty="0">
              <a:ln>
                <a:noFill/>
              </a:ln>
              <a:solidFill>
                <a:prstClr val="black"/>
              </a:solidFill>
              <a:effectLst/>
              <a:uLnTx/>
              <a:uFillTx/>
              <a:latin typeface="Arial" pitchFamily="34" charset="0"/>
              <a:ea typeface="ＭＳ Ｐゴシック" pitchFamily="50" charset="-128"/>
              <a:cs typeface="ＭＳ Ｐゴシック" pitchFamily="50" charset="-128"/>
            </a:endParaRPr>
          </a:p>
        </p:txBody>
      </p:sp>
      <p:pic>
        <p:nvPicPr>
          <p:cNvPr id="616" name="Picture 5"/>
          <p:cNvPicPr>
            <a:picLocks noChangeAspect="1" noChangeArrowheads="1"/>
          </p:cNvPicPr>
          <p:nvPr/>
        </p:nvPicPr>
        <p:blipFill>
          <a:blip r:embed="rId2" cstate="screen"/>
          <a:srcRect/>
          <a:stretch>
            <a:fillRect/>
          </a:stretch>
        </p:blipFill>
        <p:spPr bwMode="auto">
          <a:xfrm>
            <a:off x="3802820" y="5982913"/>
            <a:ext cx="190938" cy="313963"/>
          </a:xfrm>
          <a:prstGeom prst="rect">
            <a:avLst/>
          </a:prstGeom>
          <a:noFill/>
          <a:ln w="9525">
            <a:noFill/>
            <a:miter lim="800000"/>
            <a:headEnd/>
            <a:tailEnd/>
          </a:ln>
        </p:spPr>
      </p:pic>
      <p:sp>
        <p:nvSpPr>
          <p:cNvPr id="617" name="フリーフォーム 616"/>
          <p:cNvSpPr/>
          <p:nvPr/>
        </p:nvSpPr>
        <p:spPr bwMode="auto">
          <a:xfrm>
            <a:off x="3707762" y="6292905"/>
            <a:ext cx="1097304" cy="9288"/>
          </a:xfrm>
          <a:custGeom>
            <a:avLst/>
            <a:gdLst>
              <a:gd name="connsiteX0" fmla="*/ 0 w 1869282"/>
              <a:gd name="connsiteY0" fmla="*/ 2381 h 16668"/>
              <a:gd name="connsiteX1" fmla="*/ 359569 w 1869282"/>
              <a:gd name="connsiteY1" fmla="*/ 2381 h 16668"/>
              <a:gd name="connsiteX2" fmla="*/ 359569 w 1869282"/>
              <a:gd name="connsiteY2" fmla="*/ 16668 h 16668"/>
              <a:gd name="connsiteX3" fmla="*/ 538163 w 1869282"/>
              <a:gd name="connsiteY3" fmla="*/ 16668 h 16668"/>
              <a:gd name="connsiteX4" fmla="*/ 538163 w 1869282"/>
              <a:gd name="connsiteY4" fmla="*/ 2381 h 16668"/>
              <a:gd name="connsiteX5" fmla="*/ 702469 w 1869282"/>
              <a:gd name="connsiteY5" fmla="*/ 2381 h 16668"/>
              <a:gd name="connsiteX6" fmla="*/ 702469 w 1869282"/>
              <a:gd name="connsiteY6" fmla="*/ 16668 h 16668"/>
              <a:gd name="connsiteX7" fmla="*/ 1204913 w 1869282"/>
              <a:gd name="connsiteY7" fmla="*/ 16668 h 16668"/>
              <a:gd name="connsiteX8" fmla="*/ 1204913 w 1869282"/>
              <a:gd name="connsiteY8" fmla="*/ 0 h 16668"/>
              <a:gd name="connsiteX9" fmla="*/ 1333500 w 1869282"/>
              <a:gd name="connsiteY9" fmla="*/ 0 h 16668"/>
              <a:gd name="connsiteX10" fmla="*/ 1333500 w 1869282"/>
              <a:gd name="connsiteY10" fmla="*/ 14287 h 16668"/>
              <a:gd name="connsiteX11" fmla="*/ 1512094 w 1869282"/>
              <a:gd name="connsiteY11" fmla="*/ 14287 h 16668"/>
              <a:gd name="connsiteX12" fmla="*/ 1512094 w 1869282"/>
              <a:gd name="connsiteY12" fmla="*/ 2381 h 16668"/>
              <a:gd name="connsiteX13" fmla="*/ 1583532 w 1869282"/>
              <a:gd name="connsiteY13" fmla="*/ 2381 h 16668"/>
              <a:gd name="connsiteX14" fmla="*/ 1728788 w 1869282"/>
              <a:gd name="connsiteY14" fmla="*/ 2381 h 16668"/>
              <a:gd name="connsiteX15" fmla="*/ 1869282 w 1869282"/>
              <a:gd name="connsiteY15" fmla="*/ 2381 h 16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69282" h="16668">
                <a:moveTo>
                  <a:pt x="0" y="2381"/>
                </a:moveTo>
                <a:lnTo>
                  <a:pt x="359569" y="2381"/>
                </a:lnTo>
                <a:lnTo>
                  <a:pt x="359569" y="16668"/>
                </a:lnTo>
                <a:lnTo>
                  <a:pt x="538163" y="16668"/>
                </a:lnTo>
                <a:lnTo>
                  <a:pt x="538163" y="2381"/>
                </a:lnTo>
                <a:lnTo>
                  <a:pt x="702469" y="2381"/>
                </a:lnTo>
                <a:lnTo>
                  <a:pt x="702469" y="16668"/>
                </a:lnTo>
                <a:lnTo>
                  <a:pt x="1204913" y="16668"/>
                </a:lnTo>
                <a:lnTo>
                  <a:pt x="1204913" y="0"/>
                </a:lnTo>
                <a:lnTo>
                  <a:pt x="1333500" y="0"/>
                </a:lnTo>
                <a:lnTo>
                  <a:pt x="1333500" y="14287"/>
                </a:lnTo>
                <a:lnTo>
                  <a:pt x="1512094" y="14287"/>
                </a:lnTo>
                <a:lnTo>
                  <a:pt x="1512094" y="2381"/>
                </a:lnTo>
                <a:lnTo>
                  <a:pt x="1583532" y="2381"/>
                </a:lnTo>
                <a:lnTo>
                  <a:pt x="1728788" y="2381"/>
                </a:lnTo>
                <a:lnTo>
                  <a:pt x="1869282" y="2381"/>
                </a:ln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65306" tIns="32653" rIns="65306" bIns="32653"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endParaRPr>
          </a:p>
        </p:txBody>
      </p:sp>
      <p:sp>
        <p:nvSpPr>
          <p:cNvPr id="618" name="正方形/長方形 617"/>
          <p:cNvSpPr/>
          <p:nvPr/>
        </p:nvSpPr>
        <p:spPr bwMode="auto">
          <a:xfrm>
            <a:off x="3131748" y="4903694"/>
            <a:ext cx="610511" cy="1389211"/>
          </a:xfrm>
          <a:prstGeom prst="rect">
            <a:avLst/>
          </a:prstGeom>
          <a:solidFill>
            <a:schemeClr val="bg1">
              <a:lumMod val="85000"/>
            </a:schemeClr>
          </a:solidFill>
        </p:spPr>
        <p:style>
          <a:lnRef idx="1">
            <a:schemeClr val="dk1"/>
          </a:lnRef>
          <a:fillRef idx="0">
            <a:schemeClr val="dk1"/>
          </a:fillRef>
          <a:effectRef idx="0">
            <a:schemeClr val="dk1"/>
          </a:effectRef>
          <a:fontRef idx="minor">
            <a:schemeClr val="tx1"/>
          </a:fontRef>
        </p:style>
        <p:txBody>
          <a:bodyPr lIns="65306" tIns="32653" rIns="65306" bIns="32653"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pic>
        <p:nvPicPr>
          <p:cNvPr id="619" name="Picture 5"/>
          <p:cNvPicPr>
            <a:picLocks noChangeAspect="1" noChangeArrowheads="1"/>
          </p:cNvPicPr>
          <p:nvPr/>
        </p:nvPicPr>
        <p:blipFill>
          <a:blip r:embed="rId2" cstate="screen"/>
          <a:srcRect/>
          <a:stretch>
            <a:fillRect/>
          </a:stretch>
        </p:blipFill>
        <p:spPr bwMode="auto">
          <a:xfrm>
            <a:off x="3980389" y="5982913"/>
            <a:ext cx="190938" cy="313963"/>
          </a:xfrm>
          <a:prstGeom prst="rect">
            <a:avLst/>
          </a:prstGeom>
          <a:noFill/>
          <a:ln w="9525">
            <a:noFill/>
            <a:miter lim="800000"/>
            <a:headEnd/>
            <a:tailEnd/>
          </a:ln>
        </p:spPr>
      </p:pic>
      <p:pic>
        <p:nvPicPr>
          <p:cNvPr id="620" name="Picture 5"/>
          <p:cNvPicPr>
            <a:picLocks noChangeAspect="1" noChangeArrowheads="1"/>
          </p:cNvPicPr>
          <p:nvPr/>
        </p:nvPicPr>
        <p:blipFill>
          <a:blip r:embed="rId2" cstate="screen"/>
          <a:srcRect/>
          <a:stretch>
            <a:fillRect/>
          </a:stretch>
        </p:blipFill>
        <p:spPr bwMode="auto">
          <a:xfrm>
            <a:off x="4362091" y="5982913"/>
            <a:ext cx="190938" cy="313963"/>
          </a:xfrm>
          <a:prstGeom prst="rect">
            <a:avLst/>
          </a:prstGeom>
          <a:noFill/>
          <a:ln w="9525">
            <a:noFill/>
            <a:miter lim="800000"/>
            <a:headEnd/>
            <a:tailEnd/>
          </a:ln>
        </p:spPr>
      </p:pic>
      <p:pic>
        <p:nvPicPr>
          <p:cNvPr id="621" name="Picture 5"/>
          <p:cNvPicPr>
            <a:picLocks noChangeAspect="1" noChangeArrowheads="1"/>
          </p:cNvPicPr>
          <p:nvPr/>
        </p:nvPicPr>
        <p:blipFill>
          <a:blip r:embed="rId2" cstate="screen"/>
          <a:srcRect/>
          <a:stretch>
            <a:fillRect/>
          </a:stretch>
        </p:blipFill>
        <p:spPr bwMode="auto">
          <a:xfrm>
            <a:off x="4534067" y="5982913"/>
            <a:ext cx="190938" cy="313963"/>
          </a:xfrm>
          <a:prstGeom prst="rect">
            <a:avLst/>
          </a:prstGeom>
          <a:noFill/>
          <a:ln w="9525">
            <a:noFill/>
            <a:miter lim="800000"/>
            <a:headEnd/>
            <a:tailEnd/>
          </a:ln>
        </p:spPr>
      </p:pic>
      <p:grpSp>
        <p:nvGrpSpPr>
          <p:cNvPr id="10" name="グループ化 256"/>
          <p:cNvGrpSpPr>
            <a:grpSpLocks noChangeAspect="1"/>
          </p:cNvGrpSpPr>
          <p:nvPr/>
        </p:nvGrpSpPr>
        <p:grpSpPr bwMode="auto">
          <a:xfrm>
            <a:off x="4654776" y="6257550"/>
            <a:ext cx="13940" cy="38082"/>
            <a:chOff x="9491663" y="3466966"/>
            <a:chExt cx="1009650" cy="2755900"/>
          </a:xfrm>
        </p:grpSpPr>
        <p:sp>
          <p:nvSpPr>
            <p:cNvPr id="623" name="Freeform 79"/>
            <p:cNvSpPr>
              <a:spLocks/>
            </p:cNvSpPr>
            <p:nvPr/>
          </p:nvSpPr>
          <p:spPr bwMode="auto">
            <a:xfrm>
              <a:off x="10221913" y="4962391"/>
              <a:ext cx="146050" cy="244475"/>
            </a:xfrm>
            <a:custGeom>
              <a:avLst/>
              <a:gdLst>
                <a:gd name="T0" fmla="*/ 2147483647 w 92"/>
                <a:gd name="T1" fmla="*/ 2147483647 h 154"/>
                <a:gd name="T2" fmla="*/ 2147483647 w 92"/>
                <a:gd name="T3" fmla="*/ 2147483647 h 154"/>
                <a:gd name="T4" fmla="*/ 2147483647 w 92"/>
                <a:gd name="T5" fmla="*/ 2147483647 h 154"/>
                <a:gd name="T6" fmla="*/ 2147483647 w 92"/>
                <a:gd name="T7" fmla="*/ 2147483647 h 154"/>
                <a:gd name="T8" fmla="*/ 2147483647 w 92"/>
                <a:gd name="T9" fmla="*/ 2147483647 h 154"/>
                <a:gd name="T10" fmla="*/ 2147483647 w 92"/>
                <a:gd name="T11" fmla="*/ 2147483647 h 154"/>
                <a:gd name="T12" fmla="*/ 2147483647 w 92"/>
                <a:gd name="T13" fmla="*/ 2147483647 h 154"/>
                <a:gd name="T14" fmla="*/ 2147483647 w 92"/>
                <a:gd name="T15" fmla="*/ 2147483647 h 154"/>
                <a:gd name="T16" fmla="*/ 2147483647 w 92"/>
                <a:gd name="T17" fmla="*/ 0 h 154"/>
                <a:gd name="T18" fmla="*/ 2147483647 w 92"/>
                <a:gd name="T19" fmla="*/ 2147483647 h 154"/>
                <a:gd name="T20" fmla="*/ 2147483647 w 92"/>
                <a:gd name="T21" fmla="*/ 2147483647 h 154"/>
                <a:gd name="T22" fmla="*/ 2147483647 w 92"/>
                <a:gd name="T23" fmla="*/ 2147483647 h 154"/>
                <a:gd name="T24" fmla="*/ 2147483647 w 92"/>
                <a:gd name="T25" fmla="*/ 2147483647 h 154"/>
                <a:gd name="T26" fmla="*/ 0 w 92"/>
                <a:gd name="T27" fmla="*/ 2147483647 h 154"/>
                <a:gd name="T28" fmla="*/ 2147483647 w 92"/>
                <a:gd name="T29" fmla="*/ 2147483647 h 154"/>
                <a:gd name="T30" fmla="*/ 2147483647 w 92"/>
                <a:gd name="T31" fmla="*/ 2147483647 h 154"/>
                <a:gd name="T32" fmla="*/ 2147483647 w 92"/>
                <a:gd name="T33" fmla="*/ 2147483647 h 154"/>
                <a:gd name="T34" fmla="*/ 2147483647 w 92"/>
                <a:gd name="T35" fmla="*/ 2147483647 h 154"/>
                <a:gd name="T36" fmla="*/ 2147483647 w 92"/>
                <a:gd name="T37" fmla="*/ 2147483647 h 154"/>
                <a:gd name="T38" fmla="*/ 2147483647 w 92"/>
                <a:gd name="T39" fmla="*/ 2147483647 h 154"/>
                <a:gd name="T40" fmla="*/ 2147483647 w 92"/>
                <a:gd name="T41" fmla="*/ 2147483647 h 154"/>
                <a:gd name="T42" fmla="*/ 2147483647 w 92"/>
                <a:gd name="T43" fmla="*/ 2147483647 h 15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92"/>
                <a:gd name="T67" fmla="*/ 0 h 154"/>
                <a:gd name="T68" fmla="*/ 92 w 92"/>
                <a:gd name="T69" fmla="*/ 154 h 15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92" h="154">
                  <a:moveTo>
                    <a:pt x="72" y="130"/>
                  </a:moveTo>
                  <a:lnTo>
                    <a:pt x="72" y="104"/>
                  </a:lnTo>
                  <a:lnTo>
                    <a:pt x="86" y="104"/>
                  </a:lnTo>
                  <a:lnTo>
                    <a:pt x="86" y="86"/>
                  </a:lnTo>
                  <a:lnTo>
                    <a:pt x="72" y="60"/>
                  </a:lnTo>
                  <a:lnTo>
                    <a:pt x="72" y="44"/>
                  </a:lnTo>
                  <a:lnTo>
                    <a:pt x="66" y="18"/>
                  </a:lnTo>
                  <a:lnTo>
                    <a:pt x="52" y="18"/>
                  </a:lnTo>
                  <a:lnTo>
                    <a:pt x="40" y="0"/>
                  </a:lnTo>
                  <a:lnTo>
                    <a:pt x="46" y="18"/>
                  </a:lnTo>
                  <a:lnTo>
                    <a:pt x="52" y="60"/>
                  </a:lnTo>
                  <a:lnTo>
                    <a:pt x="40" y="52"/>
                  </a:lnTo>
                  <a:lnTo>
                    <a:pt x="20" y="36"/>
                  </a:lnTo>
                  <a:lnTo>
                    <a:pt x="0" y="36"/>
                  </a:lnTo>
                  <a:lnTo>
                    <a:pt x="14" y="52"/>
                  </a:lnTo>
                  <a:lnTo>
                    <a:pt x="26" y="70"/>
                  </a:lnTo>
                  <a:lnTo>
                    <a:pt x="52" y="104"/>
                  </a:lnTo>
                  <a:lnTo>
                    <a:pt x="66" y="138"/>
                  </a:lnTo>
                  <a:lnTo>
                    <a:pt x="80" y="138"/>
                  </a:lnTo>
                  <a:lnTo>
                    <a:pt x="92" y="154"/>
                  </a:lnTo>
                  <a:lnTo>
                    <a:pt x="92" y="146"/>
                  </a:lnTo>
                  <a:lnTo>
                    <a:pt x="72" y="130"/>
                  </a:lnTo>
                  <a:close/>
                </a:path>
              </a:pathLst>
            </a:custGeom>
            <a:solidFill>
              <a:srgbClr val="A1C6E7"/>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624" name="Freeform 84"/>
            <p:cNvSpPr>
              <a:spLocks/>
            </p:cNvSpPr>
            <p:nvPr/>
          </p:nvSpPr>
          <p:spPr bwMode="auto">
            <a:xfrm>
              <a:off x="10482263" y="5140191"/>
              <a:ext cx="19050" cy="41275"/>
            </a:xfrm>
            <a:custGeom>
              <a:avLst/>
              <a:gdLst>
                <a:gd name="T0" fmla="*/ 2147483647 w 12"/>
                <a:gd name="T1" fmla="*/ 2147483647 h 26"/>
                <a:gd name="T2" fmla="*/ 2147483647 w 12"/>
                <a:gd name="T3" fmla="*/ 2147483647 h 26"/>
                <a:gd name="T4" fmla="*/ 2147483647 w 12"/>
                <a:gd name="T5" fmla="*/ 0 h 26"/>
                <a:gd name="T6" fmla="*/ 0 w 12"/>
                <a:gd name="T7" fmla="*/ 2147483647 h 26"/>
                <a:gd name="T8" fmla="*/ 2147483647 w 12"/>
                <a:gd name="T9" fmla="*/ 2147483647 h 26"/>
                <a:gd name="T10" fmla="*/ 0 60000 65536"/>
                <a:gd name="T11" fmla="*/ 0 60000 65536"/>
                <a:gd name="T12" fmla="*/ 0 60000 65536"/>
                <a:gd name="T13" fmla="*/ 0 60000 65536"/>
                <a:gd name="T14" fmla="*/ 0 60000 65536"/>
                <a:gd name="T15" fmla="*/ 0 w 12"/>
                <a:gd name="T16" fmla="*/ 0 h 26"/>
                <a:gd name="T17" fmla="*/ 12 w 12"/>
                <a:gd name="T18" fmla="*/ 26 h 26"/>
              </a:gdLst>
              <a:ahLst/>
              <a:cxnLst>
                <a:cxn ang="T10">
                  <a:pos x="T0" y="T1"/>
                </a:cxn>
                <a:cxn ang="T11">
                  <a:pos x="T2" y="T3"/>
                </a:cxn>
                <a:cxn ang="T12">
                  <a:pos x="T4" y="T5"/>
                </a:cxn>
                <a:cxn ang="T13">
                  <a:pos x="T6" y="T7"/>
                </a:cxn>
                <a:cxn ang="T14">
                  <a:pos x="T8" y="T9"/>
                </a:cxn>
              </a:cxnLst>
              <a:rect l="T15" t="T16" r="T17" b="T18"/>
              <a:pathLst>
                <a:path w="12" h="26">
                  <a:moveTo>
                    <a:pt x="6" y="26"/>
                  </a:moveTo>
                  <a:lnTo>
                    <a:pt x="6" y="18"/>
                  </a:lnTo>
                  <a:lnTo>
                    <a:pt x="12" y="0"/>
                  </a:lnTo>
                  <a:lnTo>
                    <a:pt x="0" y="18"/>
                  </a:lnTo>
                  <a:lnTo>
                    <a:pt x="6" y="26"/>
                  </a:lnTo>
                  <a:close/>
                </a:path>
              </a:pathLst>
            </a:custGeom>
            <a:solidFill>
              <a:srgbClr val="A1C6E7"/>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625" name="Freeform 96"/>
            <p:cNvSpPr>
              <a:spLocks/>
            </p:cNvSpPr>
            <p:nvPr/>
          </p:nvSpPr>
          <p:spPr bwMode="auto">
            <a:xfrm>
              <a:off x="9602788" y="5330691"/>
              <a:ext cx="9525" cy="3175"/>
            </a:xfrm>
            <a:custGeom>
              <a:avLst/>
              <a:gdLst>
                <a:gd name="T0" fmla="*/ 0 w 6"/>
                <a:gd name="T1" fmla="*/ 0 h 2"/>
                <a:gd name="T2" fmla="*/ 0 w 6"/>
                <a:gd name="T3" fmla="*/ 2147483647 h 2"/>
                <a:gd name="T4" fmla="*/ 2147483647 w 6"/>
                <a:gd name="T5" fmla="*/ 0 h 2"/>
                <a:gd name="T6" fmla="*/ 0 w 6"/>
                <a:gd name="T7" fmla="*/ 0 h 2"/>
                <a:gd name="T8" fmla="*/ 0 60000 65536"/>
                <a:gd name="T9" fmla="*/ 0 60000 65536"/>
                <a:gd name="T10" fmla="*/ 0 60000 65536"/>
                <a:gd name="T11" fmla="*/ 0 60000 65536"/>
                <a:gd name="T12" fmla="*/ 0 w 6"/>
                <a:gd name="T13" fmla="*/ 0 h 2"/>
                <a:gd name="T14" fmla="*/ 6 w 6"/>
                <a:gd name="T15" fmla="*/ 2 h 2"/>
              </a:gdLst>
              <a:ahLst/>
              <a:cxnLst>
                <a:cxn ang="T8">
                  <a:pos x="T0" y="T1"/>
                </a:cxn>
                <a:cxn ang="T9">
                  <a:pos x="T2" y="T3"/>
                </a:cxn>
                <a:cxn ang="T10">
                  <a:pos x="T4" y="T5"/>
                </a:cxn>
                <a:cxn ang="T11">
                  <a:pos x="T6" y="T7"/>
                </a:cxn>
              </a:cxnLst>
              <a:rect l="T12" t="T13" r="T14" b="T15"/>
              <a:pathLst>
                <a:path w="6" h="2">
                  <a:moveTo>
                    <a:pt x="0" y="0"/>
                  </a:moveTo>
                  <a:lnTo>
                    <a:pt x="0" y="2"/>
                  </a:lnTo>
                  <a:lnTo>
                    <a:pt x="6" y="0"/>
                  </a:lnTo>
                  <a:lnTo>
                    <a:pt x="0" y="0"/>
                  </a:lnTo>
                  <a:close/>
                </a:path>
              </a:pathLst>
            </a:custGeom>
            <a:solidFill>
              <a:srgbClr val="A1C6E7"/>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626" name="Line 105"/>
            <p:cNvSpPr>
              <a:spLocks noChangeShapeType="1"/>
            </p:cNvSpPr>
            <p:nvPr/>
          </p:nvSpPr>
          <p:spPr bwMode="auto">
            <a:xfrm>
              <a:off x="10161588" y="3841616"/>
              <a:ext cx="0" cy="0"/>
            </a:xfrm>
            <a:prstGeom prst="line">
              <a:avLst/>
            </a:prstGeom>
            <a:no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627" name="Line 106"/>
            <p:cNvSpPr>
              <a:spLocks noChangeShapeType="1"/>
            </p:cNvSpPr>
            <p:nvPr/>
          </p:nvSpPr>
          <p:spPr bwMode="auto">
            <a:xfrm>
              <a:off x="10161588" y="3841616"/>
              <a:ext cx="0" cy="0"/>
            </a:xfrm>
            <a:prstGeom prst="line">
              <a:avLst/>
            </a:prstGeom>
            <a:no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628" name="Freeform 122"/>
            <p:cNvSpPr>
              <a:spLocks/>
            </p:cNvSpPr>
            <p:nvPr/>
          </p:nvSpPr>
          <p:spPr bwMode="auto">
            <a:xfrm>
              <a:off x="9491663" y="3816216"/>
              <a:ext cx="996950" cy="2406650"/>
            </a:xfrm>
            <a:custGeom>
              <a:avLst/>
              <a:gdLst>
                <a:gd name="T0" fmla="*/ 2147483647 w 628"/>
                <a:gd name="T1" fmla="*/ 2147483647 h 1516"/>
                <a:gd name="T2" fmla="*/ 2147483647 w 628"/>
                <a:gd name="T3" fmla="*/ 2147483647 h 1516"/>
                <a:gd name="T4" fmla="*/ 2147483647 w 628"/>
                <a:gd name="T5" fmla="*/ 2147483647 h 1516"/>
                <a:gd name="T6" fmla="*/ 2147483647 w 628"/>
                <a:gd name="T7" fmla="*/ 2147483647 h 1516"/>
                <a:gd name="T8" fmla="*/ 2147483647 w 628"/>
                <a:gd name="T9" fmla="*/ 2147483647 h 1516"/>
                <a:gd name="T10" fmla="*/ 2147483647 w 628"/>
                <a:gd name="T11" fmla="*/ 2147483647 h 1516"/>
                <a:gd name="T12" fmla="*/ 2147483647 w 628"/>
                <a:gd name="T13" fmla="*/ 2147483647 h 1516"/>
                <a:gd name="T14" fmla="*/ 2147483647 w 628"/>
                <a:gd name="T15" fmla="*/ 2147483647 h 1516"/>
                <a:gd name="T16" fmla="*/ 2147483647 w 628"/>
                <a:gd name="T17" fmla="*/ 2147483647 h 1516"/>
                <a:gd name="T18" fmla="*/ 2147483647 w 628"/>
                <a:gd name="T19" fmla="*/ 2147483647 h 1516"/>
                <a:gd name="T20" fmla="*/ 2147483647 w 628"/>
                <a:gd name="T21" fmla="*/ 2147483647 h 1516"/>
                <a:gd name="T22" fmla="*/ 2147483647 w 628"/>
                <a:gd name="T23" fmla="*/ 2147483647 h 1516"/>
                <a:gd name="T24" fmla="*/ 2147483647 w 628"/>
                <a:gd name="T25" fmla="*/ 2147483647 h 1516"/>
                <a:gd name="T26" fmla="*/ 2147483647 w 628"/>
                <a:gd name="T27" fmla="*/ 2147483647 h 1516"/>
                <a:gd name="T28" fmla="*/ 2147483647 w 628"/>
                <a:gd name="T29" fmla="*/ 2147483647 h 1516"/>
                <a:gd name="T30" fmla="*/ 2147483647 w 628"/>
                <a:gd name="T31" fmla="*/ 2147483647 h 1516"/>
                <a:gd name="T32" fmla="*/ 2147483647 w 628"/>
                <a:gd name="T33" fmla="*/ 2147483647 h 1516"/>
                <a:gd name="T34" fmla="*/ 2147483647 w 628"/>
                <a:gd name="T35" fmla="*/ 2147483647 h 1516"/>
                <a:gd name="T36" fmla="*/ 2147483647 w 628"/>
                <a:gd name="T37" fmla="*/ 2147483647 h 1516"/>
                <a:gd name="T38" fmla="*/ 2147483647 w 628"/>
                <a:gd name="T39" fmla="*/ 2147483647 h 1516"/>
                <a:gd name="T40" fmla="*/ 2147483647 w 628"/>
                <a:gd name="T41" fmla="*/ 2147483647 h 1516"/>
                <a:gd name="T42" fmla="*/ 2147483647 w 628"/>
                <a:gd name="T43" fmla="*/ 2147483647 h 1516"/>
                <a:gd name="T44" fmla="*/ 2147483647 w 628"/>
                <a:gd name="T45" fmla="*/ 2147483647 h 1516"/>
                <a:gd name="T46" fmla="*/ 2147483647 w 628"/>
                <a:gd name="T47" fmla="*/ 2147483647 h 1516"/>
                <a:gd name="T48" fmla="*/ 2147483647 w 628"/>
                <a:gd name="T49" fmla="*/ 2147483647 h 1516"/>
                <a:gd name="T50" fmla="*/ 2147483647 w 628"/>
                <a:gd name="T51" fmla="*/ 2147483647 h 1516"/>
                <a:gd name="T52" fmla="*/ 2147483647 w 628"/>
                <a:gd name="T53" fmla="*/ 2147483647 h 1516"/>
                <a:gd name="T54" fmla="*/ 2147483647 w 628"/>
                <a:gd name="T55" fmla="*/ 2147483647 h 1516"/>
                <a:gd name="T56" fmla="*/ 2147483647 w 628"/>
                <a:gd name="T57" fmla="*/ 2147483647 h 1516"/>
                <a:gd name="T58" fmla="*/ 2147483647 w 628"/>
                <a:gd name="T59" fmla="*/ 2147483647 h 1516"/>
                <a:gd name="T60" fmla="*/ 2147483647 w 628"/>
                <a:gd name="T61" fmla="*/ 2147483647 h 1516"/>
                <a:gd name="T62" fmla="*/ 2147483647 w 628"/>
                <a:gd name="T63" fmla="*/ 2147483647 h 1516"/>
                <a:gd name="T64" fmla="*/ 2147483647 w 628"/>
                <a:gd name="T65" fmla="*/ 2147483647 h 1516"/>
                <a:gd name="T66" fmla="*/ 2147483647 w 628"/>
                <a:gd name="T67" fmla="*/ 2147483647 h 1516"/>
                <a:gd name="T68" fmla="*/ 2147483647 w 628"/>
                <a:gd name="T69" fmla="*/ 2147483647 h 1516"/>
                <a:gd name="T70" fmla="*/ 2147483647 w 628"/>
                <a:gd name="T71" fmla="*/ 2147483647 h 1516"/>
                <a:gd name="T72" fmla="*/ 2147483647 w 628"/>
                <a:gd name="T73" fmla="*/ 2147483647 h 1516"/>
                <a:gd name="T74" fmla="*/ 2147483647 w 628"/>
                <a:gd name="T75" fmla="*/ 2147483647 h 1516"/>
                <a:gd name="T76" fmla="*/ 2147483647 w 628"/>
                <a:gd name="T77" fmla="*/ 2147483647 h 1516"/>
                <a:gd name="T78" fmla="*/ 2147483647 w 628"/>
                <a:gd name="T79" fmla="*/ 2147483647 h 1516"/>
                <a:gd name="T80" fmla="*/ 2147483647 w 628"/>
                <a:gd name="T81" fmla="*/ 2147483647 h 1516"/>
                <a:gd name="T82" fmla="*/ 2147483647 w 628"/>
                <a:gd name="T83" fmla="*/ 2147483647 h 1516"/>
                <a:gd name="T84" fmla="*/ 2147483647 w 628"/>
                <a:gd name="T85" fmla="*/ 2147483647 h 1516"/>
                <a:gd name="T86" fmla="*/ 2147483647 w 628"/>
                <a:gd name="T87" fmla="*/ 2147483647 h 1516"/>
                <a:gd name="T88" fmla="*/ 2147483647 w 628"/>
                <a:gd name="T89" fmla="*/ 2147483647 h 1516"/>
                <a:gd name="T90" fmla="*/ 2147483647 w 628"/>
                <a:gd name="T91" fmla="*/ 2147483647 h 1516"/>
                <a:gd name="T92" fmla="*/ 2147483647 w 628"/>
                <a:gd name="T93" fmla="*/ 2147483647 h 1516"/>
                <a:gd name="T94" fmla="*/ 2147483647 w 628"/>
                <a:gd name="T95" fmla="*/ 2147483647 h 1516"/>
                <a:gd name="T96" fmla="*/ 2147483647 w 628"/>
                <a:gd name="T97" fmla="*/ 2147483647 h 1516"/>
                <a:gd name="T98" fmla="*/ 2147483647 w 628"/>
                <a:gd name="T99" fmla="*/ 2147483647 h 1516"/>
                <a:gd name="T100" fmla="*/ 2147483647 w 628"/>
                <a:gd name="T101" fmla="*/ 2147483647 h 1516"/>
                <a:gd name="T102" fmla="*/ 2147483647 w 628"/>
                <a:gd name="T103" fmla="*/ 2147483647 h 1516"/>
                <a:gd name="T104" fmla="*/ 2147483647 w 628"/>
                <a:gd name="T105" fmla="*/ 2147483647 h 1516"/>
                <a:gd name="T106" fmla="*/ 2147483647 w 628"/>
                <a:gd name="T107" fmla="*/ 2147483647 h 1516"/>
                <a:gd name="T108" fmla="*/ 2147483647 w 628"/>
                <a:gd name="T109" fmla="*/ 2147483647 h 1516"/>
                <a:gd name="T110" fmla="*/ 2147483647 w 628"/>
                <a:gd name="T111" fmla="*/ 2147483647 h 1516"/>
                <a:gd name="T112" fmla="*/ 2147483647 w 628"/>
                <a:gd name="T113" fmla="*/ 2147483647 h 1516"/>
                <a:gd name="T114" fmla="*/ 2147483647 w 628"/>
                <a:gd name="T115" fmla="*/ 2147483647 h 1516"/>
                <a:gd name="T116" fmla="*/ 2147483647 w 628"/>
                <a:gd name="T117" fmla="*/ 2147483647 h 1516"/>
                <a:gd name="T118" fmla="*/ 2147483647 w 628"/>
                <a:gd name="T119" fmla="*/ 2147483647 h 1516"/>
                <a:gd name="T120" fmla="*/ 2147483647 w 628"/>
                <a:gd name="T121" fmla="*/ 2147483647 h 1516"/>
                <a:gd name="T122" fmla="*/ 2147483647 w 628"/>
                <a:gd name="T123" fmla="*/ 2147483647 h 1516"/>
                <a:gd name="T124" fmla="*/ 2147483647 w 628"/>
                <a:gd name="T125" fmla="*/ 2147483647 h 151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628"/>
                <a:gd name="T190" fmla="*/ 0 h 1516"/>
                <a:gd name="T191" fmla="*/ 628 w 628"/>
                <a:gd name="T192" fmla="*/ 1516 h 151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628" h="1516">
                  <a:moveTo>
                    <a:pt x="264" y="22"/>
                  </a:moveTo>
                  <a:lnTo>
                    <a:pt x="264" y="22"/>
                  </a:lnTo>
                  <a:lnTo>
                    <a:pt x="244" y="28"/>
                  </a:lnTo>
                  <a:lnTo>
                    <a:pt x="234" y="32"/>
                  </a:lnTo>
                  <a:lnTo>
                    <a:pt x="226" y="36"/>
                  </a:lnTo>
                  <a:lnTo>
                    <a:pt x="214" y="44"/>
                  </a:lnTo>
                  <a:lnTo>
                    <a:pt x="194" y="52"/>
                  </a:lnTo>
                  <a:lnTo>
                    <a:pt x="146" y="72"/>
                  </a:lnTo>
                  <a:lnTo>
                    <a:pt x="98" y="92"/>
                  </a:lnTo>
                  <a:lnTo>
                    <a:pt x="78" y="102"/>
                  </a:lnTo>
                  <a:lnTo>
                    <a:pt x="66" y="110"/>
                  </a:lnTo>
                  <a:lnTo>
                    <a:pt x="60" y="116"/>
                  </a:lnTo>
                  <a:lnTo>
                    <a:pt x="56" y="124"/>
                  </a:lnTo>
                  <a:lnTo>
                    <a:pt x="52" y="134"/>
                  </a:lnTo>
                  <a:lnTo>
                    <a:pt x="50" y="144"/>
                  </a:lnTo>
                  <a:lnTo>
                    <a:pt x="48" y="168"/>
                  </a:lnTo>
                  <a:lnTo>
                    <a:pt x="44" y="194"/>
                  </a:lnTo>
                  <a:lnTo>
                    <a:pt x="32" y="330"/>
                  </a:lnTo>
                  <a:lnTo>
                    <a:pt x="24" y="394"/>
                  </a:lnTo>
                  <a:lnTo>
                    <a:pt x="18" y="446"/>
                  </a:lnTo>
                  <a:lnTo>
                    <a:pt x="14" y="502"/>
                  </a:lnTo>
                  <a:lnTo>
                    <a:pt x="6" y="620"/>
                  </a:lnTo>
                  <a:lnTo>
                    <a:pt x="0" y="690"/>
                  </a:lnTo>
                  <a:lnTo>
                    <a:pt x="2" y="694"/>
                  </a:lnTo>
                  <a:lnTo>
                    <a:pt x="2" y="698"/>
                  </a:lnTo>
                  <a:lnTo>
                    <a:pt x="8" y="704"/>
                  </a:lnTo>
                  <a:lnTo>
                    <a:pt x="14" y="708"/>
                  </a:lnTo>
                  <a:lnTo>
                    <a:pt x="16" y="710"/>
                  </a:lnTo>
                  <a:lnTo>
                    <a:pt x="14" y="732"/>
                  </a:lnTo>
                  <a:lnTo>
                    <a:pt x="12" y="762"/>
                  </a:lnTo>
                  <a:lnTo>
                    <a:pt x="14" y="792"/>
                  </a:lnTo>
                  <a:lnTo>
                    <a:pt x="16" y="806"/>
                  </a:lnTo>
                  <a:lnTo>
                    <a:pt x="18" y="812"/>
                  </a:lnTo>
                  <a:lnTo>
                    <a:pt x="20" y="816"/>
                  </a:lnTo>
                  <a:lnTo>
                    <a:pt x="26" y="822"/>
                  </a:lnTo>
                  <a:lnTo>
                    <a:pt x="28" y="826"/>
                  </a:lnTo>
                  <a:lnTo>
                    <a:pt x="30" y="824"/>
                  </a:lnTo>
                  <a:lnTo>
                    <a:pt x="32" y="822"/>
                  </a:lnTo>
                  <a:lnTo>
                    <a:pt x="30" y="802"/>
                  </a:lnTo>
                  <a:lnTo>
                    <a:pt x="34" y="810"/>
                  </a:lnTo>
                  <a:lnTo>
                    <a:pt x="46" y="820"/>
                  </a:lnTo>
                  <a:lnTo>
                    <a:pt x="58" y="832"/>
                  </a:lnTo>
                  <a:lnTo>
                    <a:pt x="66" y="838"/>
                  </a:lnTo>
                  <a:lnTo>
                    <a:pt x="72" y="838"/>
                  </a:lnTo>
                  <a:lnTo>
                    <a:pt x="74" y="834"/>
                  </a:lnTo>
                  <a:lnTo>
                    <a:pt x="74" y="830"/>
                  </a:lnTo>
                  <a:lnTo>
                    <a:pt x="80" y="830"/>
                  </a:lnTo>
                  <a:lnTo>
                    <a:pt x="86" y="830"/>
                  </a:lnTo>
                  <a:lnTo>
                    <a:pt x="88" y="828"/>
                  </a:lnTo>
                  <a:lnTo>
                    <a:pt x="90" y="826"/>
                  </a:lnTo>
                  <a:lnTo>
                    <a:pt x="88" y="822"/>
                  </a:lnTo>
                  <a:lnTo>
                    <a:pt x="78" y="812"/>
                  </a:lnTo>
                  <a:lnTo>
                    <a:pt x="70" y="804"/>
                  </a:lnTo>
                  <a:lnTo>
                    <a:pt x="62" y="794"/>
                  </a:lnTo>
                  <a:lnTo>
                    <a:pt x="56" y="784"/>
                  </a:lnTo>
                  <a:lnTo>
                    <a:pt x="54" y="774"/>
                  </a:lnTo>
                  <a:lnTo>
                    <a:pt x="54" y="766"/>
                  </a:lnTo>
                  <a:lnTo>
                    <a:pt x="56" y="760"/>
                  </a:lnTo>
                  <a:lnTo>
                    <a:pt x="58" y="758"/>
                  </a:lnTo>
                  <a:lnTo>
                    <a:pt x="62" y="758"/>
                  </a:lnTo>
                  <a:lnTo>
                    <a:pt x="66" y="760"/>
                  </a:lnTo>
                  <a:lnTo>
                    <a:pt x="68" y="768"/>
                  </a:lnTo>
                  <a:lnTo>
                    <a:pt x="70" y="786"/>
                  </a:lnTo>
                  <a:lnTo>
                    <a:pt x="70" y="790"/>
                  </a:lnTo>
                  <a:lnTo>
                    <a:pt x="72" y="794"/>
                  </a:lnTo>
                  <a:lnTo>
                    <a:pt x="78" y="798"/>
                  </a:lnTo>
                  <a:lnTo>
                    <a:pt x="84" y="798"/>
                  </a:lnTo>
                  <a:lnTo>
                    <a:pt x="88" y="798"/>
                  </a:lnTo>
                  <a:lnTo>
                    <a:pt x="86" y="744"/>
                  </a:lnTo>
                  <a:lnTo>
                    <a:pt x="84" y="720"/>
                  </a:lnTo>
                  <a:lnTo>
                    <a:pt x="84" y="708"/>
                  </a:lnTo>
                  <a:lnTo>
                    <a:pt x="84" y="672"/>
                  </a:lnTo>
                  <a:lnTo>
                    <a:pt x="82" y="650"/>
                  </a:lnTo>
                  <a:lnTo>
                    <a:pt x="82" y="646"/>
                  </a:lnTo>
                  <a:lnTo>
                    <a:pt x="80" y="654"/>
                  </a:lnTo>
                  <a:lnTo>
                    <a:pt x="78" y="674"/>
                  </a:lnTo>
                  <a:lnTo>
                    <a:pt x="80" y="682"/>
                  </a:lnTo>
                  <a:lnTo>
                    <a:pt x="82" y="692"/>
                  </a:lnTo>
                  <a:lnTo>
                    <a:pt x="90" y="730"/>
                  </a:lnTo>
                  <a:lnTo>
                    <a:pt x="96" y="770"/>
                  </a:lnTo>
                  <a:lnTo>
                    <a:pt x="106" y="844"/>
                  </a:lnTo>
                  <a:lnTo>
                    <a:pt x="112" y="924"/>
                  </a:lnTo>
                  <a:lnTo>
                    <a:pt x="116" y="984"/>
                  </a:lnTo>
                  <a:lnTo>
                    <a:pt x="118" y="1054"/>
                  </a:lnTo>
                  <a:lnTo>
                    <a:pt x="122" y="1156"/>
                  </a:lnTo>
                  <a:lnTo>
                    <a:pt x="128" y="1308"/>
                  </a:lnTo>
                  <a:lnTo>
                    <a:pt x="126" y="1320"/>
                  </a:lnTo>
                  <a:lnTo>
                    <a:pt x="124" y="1332"/>
                  </a:lnTo>
                  <a:lnTo>
                    <a:pt x="118" y="1362"/>
                  </a:lnTo>
                  <a:lnTo>
                    <a:pt x="116" y="1376"/>
                  </a:lnTo>
                  <a:lnTo>
                    <a:pt x="114" y="1390"/>
                  </a:lnTo>
                  <a:lnTo>
                    <a:pt x="114" y="1402"/>
                  </a:lnTo>
                  <a:lnTo>
                    <a:pt x="118" y="1410"/>
                  </a:lnTo>
                  <a:lnTo>
                    <a:pt x="124" y="1424"/>
                  </a:lnTo>
                  <a:lnTo>
                    <a:pt x="128" y="1432"/>
                  </a:lnTo>
                  <a:lnTo>
                    <a:pt x="126" y="1440"/>
                  </a:lnTo>
                  <a:lnTo>
                    <a:pt x="120" y="1446"/>
                  </a:lnTo>
                  <a:lnTo>
                    <a:pt x="108" y="1458"/>
                  </a:lnTo>
                  <a:lnTo>
                    <a:pt x="102" y="1468"/>
                  </a:lnTo>
                  <a:lnTo>
                    <a:pt x="100" y="1476"/>
                  </a:lnTo>
                  <a:lnTo>
                    <a:pt x="98" y="1486"/>
                  </a:lnTo>
                  <a:lnTo>
                    <a:pt x="100" y="1490"/>
                  </a:lnTo>
                  <a:lnTo>
                    <a:pt x="102" y="1496"/>
                  </a:lnTo>
                  <a:lnTo>
                    <a:pt x="106" y="1500"/>
                  </a:lnTo>
                  <a:lnTo>
                    <a:pt x="112" y="1502"/>
                  </a:lnTo>
                  <a:lnTo>
                    <a:pt x="120" y="1506"/>
                  </a:lnTo>
                  <a:lnTo>
                    <a:pt x="130" y="1508"/>
                  </a:lnTo>
                  <a:lnTo>
                    <a:pt x="148" y="1510"/>
                  </a:lnTo>
                  <a:lnTo>
                    <a:pt x="164" y="1508"/>
                  </a:lnTo>
                  <a:lnTo>
                    <a:pt x="178" y="1506"/>
                  </a:lnTo>
                  <a:lnTo>
                    <a:pt x="190" y="1502"/>
                  </a:lnTo>
                  <a:lnTo>
                    <a:pt x="198" y="1496"/>
                  </a:lnTo>
                  <a:lnTo>
                    <a:pt x="206" y="1490"/>
                  </a:lnTo>
                  <a:lnTo>
                    <a:pt x="216" y="1478"/>
                  </a:lnTo>
                  <a:lnTo>
                    <a:pt x="220" y="1474"/>
                  </a:lnTo>
                  <a:lnTo>
                    <a:pt x="220" y="1468"/>
                  </a:lnTo>
                  <a:lnTo>
                    <a:pt x="220" y="1454"/>
                  </a:lnTo>
                  <a:lnTo>
                    <a:pt x="218" y="1438"/>
                  </a:lnTo>
                  <a:lnTo>
                    <a:pt x="220" y="1428"/>
                  </a:lnTo>
                  <a:lnTo>
                    <a:pt x="224" y="1416"/>
                  </a:lnTo>
                  <a:lnTo>
                    <a:pt x="228" y="1406"/>
                  </a:lnTo>
                  <a:lnTo>
                    <a:pt x="230" y="1396"/>
                  </a:lnTo>
                  <a:lnTo>
                    <a:pt x="228" y="1388"/>
                  </a:lnTo>
                  <a:lnTo>
                    <a:pt x="228" y="1378"/>
                  </a:lnTo>
                  <a:lnTo>
                    <a:pt x="222" y="1362"/>
                  </a:lnTo>
                  <a:lnTo>
                    <a:pt x="214" y="1348"/>
                  </a:lnTo>
                  <a:lnTo>
                    <a:pt x="212" y="1338"/>
                  </a:lnTo>
                  <a:lnTo>
                    <a:pt x="212" y="1322"/>
                  </a:lnTo>
                  <a:lnTo>
                    <a:pt x="218" y="1284"/>
                  </a:lnTo>
                  <a:lnTo>
                    <a:pt x="224" y="1238"/>
                  </a:lnTo>
                  <a:lnTo>
                    <a:pt x="228" y="1194"/>
                  </a:lnTo>
                  <a:lnTo>
                    <a:pt x="232" y="1148"/>
                  </a:lnTo>
                  <a:lnTo>
                    <a:pt x="236" y="1092"/>
                  </a:lnTo>
                  <a:lnTo>
                    <a:pt x="242" y="1026"/>
                  </a:lnTo>
                  <a:lnTo>
                    <a:pt x="248" y="944"/>
                  </a:lnTo>
                  <a:lnTo>
                    <a:pt x="250" y="906"/>
                  </a:lnTo>
                  <a:lnTo>
                    <a:pt x="252" y="876"/>
                  </a:lnTo>
                  <a:lnTo>
                    <a:pt x="256" y="852"/>
                  </a:lnTo>
                  <a:lnTo>
                    <a:pt x="260" y="836"/>
                  </a:lnTo>
                  <a:lnTo>
                    <a:pt x="264" y="824"/>
                  </a:lnTo>
                  <a:lnTo>
                    <a:pt x="268" y="818"/>
                  </a:lnTo>
                  <a:lnTo>
                    <a:pt x="270" y="814"/>
                  </a:lnTo>
                  <a:lnTo>
                    <a:pt x="272" y="834"/>
                  </a:lnTo>
                  <a:lnTo>
                    <a:pt x="274" y="858"/>
                  </a:lnTo>
                  <a:lnTo>
                    <a:pt x="284" y="916"/>
                  </a:lnTo>
                  <a:lnTo>
                    <a:pt x="292" y="972"/>
                  </a:lnTo>
                  <a:lnTo>
                    <a:pt x="298" y="1016"/>
                  </a:lnTo>
                  <a:lnTo>
                    <a:pt x="302" y="1050"/>
                  </a:lnTo>
                  <a:lnTo>
                    <a:pt x="308" y="1080"/>
                  </a:lnTo>
                  <a:lnTo>
                    <a:pt x="314" y="1112"/>
                  </a:lnTo>
                  <a:lnTo>
                    <a:pt x="318" y="1144"/>
                  </a:lnTo>
                  <a:lnTo>
                    <a:pt x="322" y="1180"/>
                  </a:lnTo>
                  <a:lnTo>
                    <a:pt x="324" y="1218"/>
                  </a:lnTo>
                  <a:lnTo>
                    <a:pt x="324" y="1236"/>
                  </a:lnTo>
                  <a:lnTo>
                    <a:pt x="322" y="1252"/>
                  </a:lnTo>
                  <a:lnTo>
                    <a:pt x="320" y="1268"/>
                  </a:lnTo>
                  <a:lnTo>
                    <a:pt x="314" y="1282"/>
                  </a:lnTo>
                  <a:lnTo>
                    <a:pt x="308" y="1300"/>
                  </a:lnTo>
                  <a:lnTo>
                    <a:pt x="308" y="1314"/>
                  </a:lnTo>
                  <a:lnTo>
                    <a:pt x="310" y="1326"/>
                  </a:lnTo>
                  <a:lnTo>
                    <a:pt x="312" y="1342"/>
                  </a:lnTo>
                  <a:lnTo>
                    <a:pt x="308" y="1360"/>
                  </a:lnTo>
                  <a:lnTo>
                    <a:pt x="304" y="1378"/>
                  </a:lnTo>
                  <a:lnTo>
                    <a:pt x="298" y="1394"/>
                  </a:lnTo>
                  <a:lnTo>
                    <a:pt x="296" y="1408"/>
                  </a:lnTo>
                  <a:lnTo>
                    <a:pt x="296" y="1412"/>
                  </a:lnTo>
                  <a:lnTo>
                    <a:pt x="298" y="1418"/>
                  </a:lnTo>
                  <a:lnTo>
                    <a:pt x="306" y="1428"/>
                  </a:lnTo>
                  <a:lnTo>
                    <a:pt x="314" y="1438"/>
                  </a:lnTo>
                  <a:lnTo>
                    <a:pt x="314" y="1442"/>
                  </a:lnTo>
                  <a:lnTo>
                    <a:pt x="312" y="1446"/>
                  </a:lnTo>
                  <a:lnTo>
                    <a:pt x="304" y="1454"/>
                  </a:lnTo>
                  <a:lnTo>
                    <a:pt x="300" y="1464"/>
                  </a:lnTo>
                  <a:lnTo>
                    <a:pt x="296" y="1474"/>
                  </a:lnTo>
                  <a:lnTo>
                    <a:pt x="296" y="1486"/>
                  </a:lnTo>
                  <a:lnTo>
                    <a:pt x="296" y="1498"/>
                  </a:lnTo>
                  <a:lnTo>
                    <a:pt x="298" y="1502"/>
                  </a:lnTo>
                  <a:lnTo>
                    <a:pt x="302" y="1506"/>
                  </a:lnTo>
                  <a:lnTo>
                    <a:pt x="308" y="1510"/>
                  </a:lnTo>
                  <a:lnTo>
                    <a:pt x="318" y="1514"/>
                  </a:lnTo>
                  <a:lnTo>
                    <a:pt x="330" y="1514"/>
                  </a:lnTo>
                  <a:lnTo>
                    <a:pt x="346" y="1516"/>
                  </a:lnTo>
                  <a:lnTo>
                    <a:pt x="362" y="1514"/>
                  </a:lnTo>
                  <a:lnTo>
                    <a:pt x="376" y="1510"/>
                  </a:lnTo>
                  <a:lnTo>
                    <a:pt x="384" y="1506"/>
                  </a:lnTo>
                  <a:lnTo>
                    <a:pt x="392" y="1500"/>
                  </a:lnTo>
                  <a:lnTo>
                    <a:pt x="398" y="1494"/>
                  </a:lnTo>
                  <a:lnTo>
                    <a:pt x="400" y="1486"/>
                  </a:lnTo>
                  <a:lnTo>
                    <a:pt x="402" y="1474"/>
                  </a:lnTo>
                  <a:lnTo>
                    <a:pt x="400" y="1454"/>
                  </a:lnTo>
                  <a:lnTo>
                    <a:pt x="400" y="1444"/>
                  </a:lnTo>
                  <a:lnTo>
                    <a:pt x="402" y="1438"/>
                  </a:lnTo>
                  <a:lnTo>
                    <a:pt x="406" y="1432"/>
                  </a:lnTo>
                  <a:lnTo>
                    <a:pt x="412" y="1420"/>
                  </a:lnTo>
                  <a:lnTo>
                    <a:pt x="416" y="1406"/>
                  </a:lnTo>
                  <a:lnTo>
                    <a:pt x="416" y="1390"/>
                  </a:lnTo>
                  <a:lnTo>
                    <a:pt x="416" y="1372"/>
                  </a:lnTo>
                  <a:lnTo>
                    <a:pt x="416" y="1364"/>
                  </a:lnTo>
                  <a:lnTo>
                    <a:pt x="418" y="1358"/>
                  </a:lnTo>
                  <a:lnTo>
                    <a:pt x="422" y="1346"/>
                  </a:lnTo>
                  <a:lnTo>
                    <a:pt x="426" y="1326"/>
                  </a:lnTo>
                  <a:lnTo>
                    <a:pt x="430" y="1308"/>
                  </a:lnTo>
                  <a:lnTo>
                    <a:pt x="432" y="1286"/>
                  </a:lnTo>
                  <a:lnTo>
                    <a:pt x="432" y="1224"/>
                  </a:lnTo>
                  <a:lnTo>
                    <a:pt x="430" y="1160"/>
                  </a:lnTo>
                  <a:lnTo>
                    <a:pt x="478" y="1150"/>
                  </a:lnTo>
                  <a:lnTo>
                    <a:pt x="538" y="1134"/>
                  </a:lnTo>
                  <a:lnTo>
                    <a:pt x="614" y="1112"/>
                  </a:lnTo>
                  <a:lnTo>
                    <a:pt x="618" y="1110"/>
                  </a:lnTo>
                  <a:lnTo>
                    <a:pt x="622" y="1108"/>
                  </a:lnTo>
                  <a:lnTo>
                    <a:pt x="626" y="1102"/>
                  </a:lnTo>
                  <a:lnTo>
                    <a:pt x="628" y="1094"/>
                  </a:lnTo>
                  <a:lnTo>
                    <a:pt x="628" y="1044"/>
                  </a:lnTo>
                  <a:lnTo>
                    <a:pt x="626" y="946"/>
                  </a:lnTo>
                  <a:lnTo>
                    <a:pt x="620" y="802"/>
                  </a:lnTo>
                  <a:lnTo>
                    <a:pt x="618" y="800"/>
                  </a:lnTo>
                  <a:lnTo>
                    <a:pt x="614" y="796"/>
                  </a:lnTo>
                  <a:lnTo>
                    <a:pt x="604" y="792"/>
                  </a:lnTo>
                  <a:lnTo>
                    <a:pt x="592" y="790"/>
                  </a:lnTo>
                  <a:lnTo>
                    <a:pt x="582" y="790"/>
                  </a:lnTo>
                  <a:lnTo>
                    <a:pt x="538" y="792"/>
                  </a:lnTo>
                  <a:lnTo>
                    <a:pt x="536" y="780"/>
                  </a:lnTo>
                  <a:lnTo>
                    <a:pt x="532" y="768"/>
                  </a:lnTo>
                  <a:lnTo>
                    <a:pt x="542" y="760"/>
                  </a:lnTo>
                  <a:lnTo>
                    <a:pt x="544" y="754"/>
                  </a:lnTo>
                  <a:lnTo>
                    <a:pt x="546" y="746"/>
                  </a:lnTo>
                  <a:lnTo>
                    <a:pt x="548" y="724"/>
                  </a:lnTo>
                  <a:lnTo>
                    <a:pt x="548" y="696"/>
                  </a:lnTo>
                  <a:lnTo>
                    <a:pt x="550" y="684"/>
                  </a:lnTo>
                  <a:lnTo>
                    <a:pt x="552" y="672"/>
                  </a:lnTo>
                  <a:lnTo>
                    <a:pt x="552" y="656"/>
                  </a:lnTo>
                  <a:lnTo>
                    <a:pt x="552" y="592"/>
                  </a:lnTo>
                  <a:lnTo>
                    <a:pt x="550" y="498"/>
                  </a:lnTo>
                  <a:lnTo>
                    <a:pt x="544" y="398"/>
                  </a:lnTo>
                  <a:lnTo>
                    <a:pt x="540" y="352"/>
                  </a:lnTo>
                  <a:lnTo>
                    <a:pt x="536" y="312"/>
                  </a:lnTo>
                  <a:lnTo>
                    <a:pt x="528" y="248"/>
                  </a:lnTo>
                  <a:lnTo>
                    <a:pt x="524" y="198"/>
                  </a:lnTo>
                  <a:lnTo>
                    <a:pt x="520" y="138"/>
                  </a:lnTo>
                  <a:lnTo>
                    <a:pt x="518" y="126"/>
                  </a:lnTo>
                  <a:lnTo>
                    <a:pt x="512" y="114"/>
                  </a:lnTo>
                  <a:lnTo>
                    <a:pt x="504" y="106"/>
                  </a:lnTo>
                  <a:lnTo>
                    <a:pt x="492" y="96"/>
                  </a:lnTo>
                  <a:lnTo>
                    <a:pt x="480" y="90"/>
                  </a:lnTo>
                  <a:lnTo>
                    <a:pt x="466" y="82"/>
                  </a:lnTo>
                  <a:lnTo>
                    <a:pt x="434" y="72"/>
                  </a:lnTo>
                  <a:lnTo>
                    <a:pt x="404" y="62"/>
                  </a:lnTo>
                  <a:lnTo>
                    <a:pt x="376" y="48"/>
                  </a:lnTo>
                  <a:lnTo>
                    <a:pt x="346" y="32"/>
                  </a:lnTo>
                  <a:lnTo>
                    <a:pt x="330" y="12"/>
                  </a:lnTo>
                  <a:lnTo>
                    <a:pt x="328" y="6"/>
                  </a:lnTo>
                  <a:lnTo>
                    <a:pt x="328" y="0"/>
                  </a:lnTo>
                  <a:lnTo>
                    <a:pt x="264" y="22"/>
                  </a:lnTo>
                  <a:close/>
                </a:path>
              </a:pathLst>
            </a:custGeom>
            <a:solidFill>
              <a:srgbClr val="000000"/>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629" name="Freeform 124"/>
            <p:cNvSpPr>
              <a:spLocks/>
            </p:cNvSpPr>
            <p:nvPr/>
          </p:nvSpPr>
          <p:spPr bwMode="auto">
            <a:xfrm>
              <a:off x="9818688" y="3819391"/>
              <a:ext cx="222250" cy="568325"/>
            </a:xfrm>
            <a:custGeom>
              <a:avLst/>
              <a:gdLst>
                <a:gd name="T0" fmla="*/ 2147483647 w 140"/>
                <a:gd name="T1" fmla="*/ 0 h 358"/>
                <a:gd name="T2" fmla="*/ 2147483647 w 140"/>
                <a:gd name="T3" fmla="*/ 0 h 358"/>
                <a:gd name="T4" fmla="*/ 2147483647 w 140"/>
                <a:gd name="T5" fmla="*/ 2147483647 h 358"/>
                <a:gd name="T6" fmla="*/ 2147483647 w 140"/>
                <a:gd name="T7" fmla="*/ 2147483647 h 358"/>
                <a:gd name="T8" fmla="*/ 2147483647 w 140"/>
                <a:gd name="T9" fmla="*/ 2147483647 h 358"/>
                <a:gd name="T10" fmla="*/ 2147483647 w 140"/>
                <a:gd name="T11" fmla="*/ 2147483647 h 358"/>
                <a:gd name="T12" fmla="*/ 2147483647 w 140"/>
                <a:gd name="T13" fmla="*/ 2147483647 h 358"/>
                <a:gd name="T14" fmla="*/ 2147483647 w 140"/>
                <a:gd name="T15" fmla="*/ 2147483647 h 358"/>
                <a:gd name="T16" fmla="*/ 2147483647 w 140"/>
                <a:gd name="T17" fmla="*/ 2147483647 h 358"/>
                <a:gd name="T18" fmla="*/ 2147483647 w 140"/>
                <a:gd name="T19" fmla="*/ 2147483647 h 358"/>
                <a:gd name="T20" fmla="*/ 2147483647 w 140"/>
                <a:gd name="T21" fmla="*/ 2147483647 h 358"/>
                <a:gd name="T22" fmla="*/ 2147483647 w 140"/>
                <a:gd name="T23" fmla="*/ 2147483647 h 358"/>
                <a:gd name="T24" fmla="*/ 2147483647 w 140"/>
                <a:gd name="T25" fmla="*/ 2147483647 h 358"/>
                <a:gd name="T26" fmla="*/ 2147483647 w 140"/>
                <a:gd name="T27" fmla="*/ 2147483647 h 358"/>
                <a:gd name="T28" fmla="*/ 2147483647 w 140"/>
                <a:gd name="T29" fmla="*/ 2147483647 h 358"/>
                <a:gd name="T30" fmla="*/ 2147483647 w 140"/>
                <a:gd name="T31" fmla="*/ 2147483647 h 358"/>
                <a:gd name="T32" fmla="*/ 2147483647 w 140"/>
                <a:gd name="T33" fmla="*/ 2147483647 h 358"/>
                <a:gd name="T34" fmla="*/ 2147483647 w 140"/>
                <a:gd name="T35" fmla="*/ 2147483647 h 358"/>
                <a:gd name="T36" fmla="*/ 2147483647 w 140"/>
                <a:gd name="T37" fmla="*/ 2147483647 h 358"/>
                <a:gd name="T38" fmla="*/ 2147483647 w 140"/>
                <a:gd name="T39" fmla="*/ 2147483647 h 358"/>
                <a:gd name="T40" fmla="*/ 0 w 140"/>
                <a:gd name="T41" fmla="*/ 2147483647 h 358"/>
                <a:gd name="T42" fmla="*/ 0 w 140"/>
                <a:gd name="T43" fmla="*/ 2147483647 h 358"/>
                <a:gd name="T44" fmla="*/ 2147483647 w 140"/>
                <a:gd name="T45" fmla="*/ 2147483647 h 358"/>
                <a:gd name="T46" fmla="*/ 2147483647 w 140"/>
                <a:gd name="T47" fmla="*/ 2147483647 h 358"/>
                <a:gd name="T48" fmla="*/ 2147483647 w 140"/>
                <a:gd name="T49" fmla="*/ 2147483647 h 358"/>
                <a:gd name="T50" fmla="*/ 2147483647 w 140"/>
                <a:gd name="T51" fmla="*/ 2147483647 h 358"/>
                <a:gd name="T52" fmla="*/ 2147483647 w 140"/>
                <a:gd name="T53" fmla="*/ 2147483647 h 358"/>
                <a:gd name="T54" fmla="*/ 2147483647 w 140"/>
                <a:gd name="T55" fmla="*/ 2147483647 h 358"/>
                <a:gd name="T56" fmla="*/ 2147483647 w 140"/>
                <a:gd name="T57" fmla="*/ 2147483647 h 358"/>
                <a:gd name="T58" fmla="*/ 2147483647 w 140"/>
                <a:gd name="T59" fmla="*/ 2147483647 h 358"/>
                <a:gd name="T60" fmla="*/ 2147483647 w 140"/>
                <a:gd name="T61" fmla="*/ 2147483647 h 358"/>
                <a:gd name="T62" fmla="*/ 2147483647 w 140"/>
                <a:gd name="T63" fmla="*/ 2147483647 h 358"/>
                <a:gd name="T64" fmla="*/ 2147483647 w 140"/>
                <a:gd name="T65" fmla="*/ 2147483647 h 358"/>
                <a:gd name="T66" fmla="*/ 2147483647 w 140"/>
                <a:gd name="T67" fmla="*/ 2147483647 h 358"/>
                <a:gd name="T68" fmla="*/ 2147483647 w 140"/>
                <a:gd name="T69" fmla="*/ 2147483647 h 358"/>
                <a:gd name="T70" fmla="*/ 2147483647 w 140"/>
                <a:gd name="T71" fmla="*/ 2147483647 h 358"/>
                <a:gd name="T72" fmla="*/ 2147483647 w 140"/>
                <a:gd name="T73" fmla="*/ 2147483647 h 358"/>
                <a:gd name="T74" fmla="*/ 2147483647 w 140"/>
                <a:gd name="T75" fmla="*/ 0 h 358"/>
                <a:gd name="T76" fmla="*/ 2147483647 w 140"/>
                <a:gd name="T77" fmla="*/ 0 h 358"/>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40"/>
                <a:gd name="T118" fmla="*/ 0 h 358"/>
                <a:gd name="T119" fmla="*/ 140 w 140"/>
                <a:gd name="T120" fmla="*/ 358 h 358"/>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40" h="358">
                  <a:moveTo>
                    <a:pt x="124" y="0"/>
                  </a:moveTo>
                  <a:lnTo>
                    <a:pt x="124" y="0"/>
                  </a:lnTo>
                  <a:lnTo>
                    <a:pt x="116" y="8"/>
                  </a:lnTo>
                  <a:lnTo>
                    <a:pt x="96" y="26"/>
                  </a:lnTo>
                  <a:lnTo>
                    <a:pt x="82" y="36"/>
                  </a:lnTo>
                  <a:lnTo>
                    <a:pt x="70" y="44"/>
                  </a:lnTo>
                  <a:lnTo>
                    <a:pt x="56" y="50"/>
                  </a:lnTo>
                  <a:lnTo>
                    <a:pt x="46" y="54"/>
                  </a:lnTo>
                  <a:lnTo>
                    <a:pt x="40" y="52"/>
                  </a:lnTo>
                  <a:lnTo>
                    <a:pt x="36" y="50"/>
                  </a:lnTo>
                  <a:lnTo>
                    <a:pt x="34" y="46"/>
                  </a:lnTo>
                  <a:lnTo>
                    <a:pt x="34" y="40"/>
                  </a:lnTo>
                  <a:lnTo>
                    <a:pt x="34" y="28"/>
                  </a:lnTo>
                  <a:lnTo>
                    <a:pt x="34" y="16"/>
                  </a:lnTo>
                  <a:lnTo>
                    <a:pt x="22" y="24"/>
                  </a:lnTo>
                  <a:lnTo>
                    <a:pt x="12" y="34"/>
                  </a:lnTo>
                  <a:lnTo>
                    <a:pt x="2" y="46"/>
                  </a:lnTo>
                  <a:lnTo>
                    <a:pt x="0" y="58"/>
                  </a:lnTo>
                  <a:lnTo>
                    <a:pt x="0" y="84"/>
                  </a:lnTo>
                  <a:lnTo>
                    <a:pt x="2" y="164"/>
                  </a:lnTo>
                  <a:lnTo>
                    <a:pt x="8" y="262"/>
                  </a:lnTo>
                  <a:lnTo>
                    <a:pt x="18" y="358"/>
                  </a:lnTo>
                  <a:lnTo>
                    <a:pt x="38" y="300"/>
                  </a:lnTo>
                  <a:lnTo>
                    <a:pt x="54" y="246"/>
                  </a:lnTo>
                  <a:lnTo>
                    <a:pt x="82" y="154"/>
                  </a:lnTo>
                  <a:lnTo>
                    <a:pt x="96" y="116"/>
                  </a:lnTo>
                  <a:lnTo>
                    <a:pt x="110" y="82"/>
                  </a:lnTo>
                  <a:lnTo>
                    <a:pt x="124" y="54"/>
                  </a:lnTo>
                  <a:lnTo>
                    <a:pt x="132" y="40"/>
                  </a:lnTo>
                  <a:lnTo>
                    <a:pt x="140" y="30"/>
                  </a:lnTo>
                  <a:lnTo>
                    <a:pt x="132" y="18"/>
                  </a:lnTo>
                  <a:lnTo>
                    <a:pt x="126" y="8"/>
                  </a:lnTo>
                  <a:lnTo>
                    <a:pt x="124" y="0"/>
                  </a:lnTo>
                  <a:close/>
                </a:path>
              </a:pathLst>
            </a:custGeom>
            <a:solidFill>
              <a:srgbClr val="FFFFFF"/>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630" name="Freeform 125"/>
            <p:cNvSpPr>
              <a:spLocks/>
            </p:cNvSpPr>
            <p:nvPr/>
          </p:nvSpPr>
          <p:spPr bwMode="auto">
            <a:xfrm>
              <a:off x="9736138" y="3466966"/>
              <a:ext cx="346075" cy="444500"/>
            </a:xfrm>
            <a:custGeom>
              <a:avLst/>
              <a:gdLst>
                <a:gd name="T0" fmla="*/ 2147483647 w 218"/>
                <a:gd name="T1" fmla="*/ 2147483647 h 280"/>
                <a:gd name="T2" fmla="*/ 2147483647 w 218"/>
                <a:gd name="T3" fmla="*/ 2147483647 h 280"/>
                <a:gd name="T4" fmla="*/ 2147483647 w 218"/>
                <a:gd name="T5" fmla="*/ 2147483647 h 280"/>
                <a:gd name="T6" fmla="*/ 2147483647 w 218"/>
                <a:gd name="T7" fmla="*/ 2147483647 h 280"/>
                <a:gd name="T8" fmla="*/ 2147483647 w 218"/>
                <a:gd name="T9" fmla="*/ 2147483647 h 280"/>
                <a:gd name="T10" fmla="*/ 2147483647 w 218"/>
                <a:gd name="T11" fmla="*/ 2147483647 h 280"/>
                <a:gd name="T12" fmla="*/ 2147483647 w 218"/>
                <a:gd name="T13" fmla="*/ 2147483647 h 280"/>
                <a:gd name="T14" fmla="*/ 2147483647 w 218"/>
                <a:gd name="T15" fmla="*/ 2147483647 h 280"/>
                <a:gd name="T16" fmla="*/ 2147483647 w 218"/>
                <a:gd name="T17" fmla="*/ 2147483647 h 280"/>
                <a:gd name="T18" fmla="*/ 2147483647 w 218"/>
                <a:gd name="T19" fmla="*/ 2147483647 h 280"/>
                <a:gd name="T20" fmla="*/ 2147483647 w 218"/>
                <a:gd name="T21" fmla="*/ 2147483647 h 280"/>
                <a:gd name="T22" fmla="*/ 2147483647 w 218"/>
                <a:gd name="T23" fmla="*/ 2147483647 h 280"/>
                <a:gd name="T24" fmla="*/ 2147483647 w 218"/>
                <a:gd name="T25" fmla="*/ 2147483647 h 280"/>
                <a:gd name="T26" fmla="*/ 2147483647 w 218"/>
                <a:gd name="T27" fmla="*/ 2147483647 h 280"/>
                <a:gd name="T28" fmla="*/ 2147483647 w 218"/>
                <a:gd name="T29" fmla="*/ 2147483647 h 280"/>
                <a:gd name="T30" fmla="*/ 2147483647 w 218"/>
                <a:gd name="T31" fmla="*/ 2147483647 h 280"/>
                <a:gd name="T32" fmla="*/ 2147483647 w 218"/>
                <a:gd name="T33" fmla="*/ 2147483647 h 280"/>
                <a:gd name="T34" fmla="*/ 2147483647 w 218"/>
                <a:gd name="T35" fmla="*/ 2147483647 h 280"/>
                <a:gd name="T36" fmla="*/ 2147483647 w 218"/>
                <a:gd name="T37" fmla="*/ 2147483647 h 280"/>
                <a:gd name="T38" fmla="*/ 2147483647 w 218"/>
                <a:gd name="T39" fmla="*/ 2147483647 h 280"/>
                <a:gd name="T40" fmla="*/ 2147483647 w 218"/>
                <a:gd name="T41" fmla="*/ 2147483647 h 280"/>
                <a:gd name="T42" fmla="*/ 2147483647 w 218"/>
                <a:gd name="T43" fmla="*/ 2147483647 h 280"/>
                <a:gd name="T44" fmla="*/ 2147483647 w 218"/>
                <a:gd name="T45" fmla="*/ 2147483647 h 280"/>
                <a:gd name="T46" fmla="*/ 2147483647 w 218"/>
                <a:gd name="T47" fmla="*/ 2147483647 h 280"/>
                <a:gd name="T48" fmla="*/ 2147483647 w 218"/>
                <a:gd name="T49" fmla="*/ 2147483647 h 280"/>
                <a:gd name="T50" fmla="*/ 2147483647 w 218"/>
                <a:gd name="T51" fmla="*/ 2147483647 h 280"/>
                <a:gd name="T52" fmla="*/ 2147483647 w 218"/>
                <a:gd name="T53" fmla="*/ 2147483647 h 280"/>
                <a:gd name="T54" fmla="*/ 2147483647 w 218"/>
                <a:gd name="T55" fmla="*/ 2147483647 h 280"/>
                <a:gd name="T56" fmla="*/ 2147483647 w 218"/>
                <a:gd name="T57" fmla="*/ 2147483647 h 280"/>
                <a:gd name="T58" fmla="*/ 2147483647 w 218"/>
                <a:gd name="T59" fmla="*/ 2147483647 h 280"/>
                <a:gd name="T60" fmla="*/ 2147483647 w 218"/>
                <a:gd name="T61" fmla="*/ 2147483647 h 280"/>
                <a:gd name="T62" fmla="*/ 2147483647 w 218"/>
                <a:gd name="T63" fmla="*/ 2147483647 h 280"/>
                <a:gd name="T64" fmla="*/ 2147483647 w 218"/>
                <a:gd name="T65" fmla="*/ 2147483647 h 280"/>
                <a:gd name="T66" fmla="*/ 2147483647 w 218"/>
                <a:gd name="T67" fmla="*/ 2147483647 h 280"/>
                <a:gd name="T68" fmla="*/ 2147483647 w 218"/>
                <a:gd name="T69" fmla="*/ 2147483647 h 280"/>
                <a:gd name="T70" fmla="*/ 0 w 218"/>
                <a:gd name="T71" fmla="*/ 2147483647 h 280"/>
                <a:gd name="T72" fmla="*/ 0 w 218"/>
                <a:gd name="T73" fmla="*/ 2147483647 h 280"/>
                <a:gd name="T74" fmla="*/ 2147483647 w 218"/>
                <a:gd name="T75" fmla="*/ 2147483647 h 280"/>
                <a:gd name="T76" fmla="*/ 2147483647 w 218"/>
                <a:gd name="T77" fmla="*/ 2147483647 h 280"/>
                <a:gd name="T78" fmla="*/ 2147483647 w 218"/>
                <a:gd name="T79" fmla="*/ 2147483647 h 280"/>
                <a:gd name="T80" fmla="*/ 2147483647 w 218"/>
                <a:gd name="T81" fmla="*/ 2147483647 h 280"/>
                <a:gd name="T82" fmla="*/ 2147483647 w 218"/>
                <a:gd name="T83" fmla="*/ 2147483647 h 280"/>
                <a:gd name="T84" fmla="*/ 2147483647 w 218"/>
                <a:gd name="T85" fmla="*/ 2147483647 h 280"/>
                <a:gd name="T86" fmla="*/ 2147483647 w 218"/>
                <a:gd name="T87" fmla="*/ 2147483647 h 280"/>
                <a:gd name="T88" fmla="*/ 2147483647 w 218"/>
                <a:gd name="T89" fmla="*/ 2147483647 h 280"/>
                <a:gd name="T90" fmla="*/ 2147483647 w 218"/>
                <a:gd name="T91" fmla="*/ 2147483647 h 280"/>
                <a:gd name="T92" fmla="*/ 2147483647 w 218"/>
                <a:gd name="T93" fmla="*/ 2147483647 h 280"/>
                <a:gd name="T94" fmla="*/ 2147483647 w 218"/>
                <a:gd name="T95" fmla="*/ 2147483647 h 280"/>
                <a:gd name="T96" fmla="*/ 2147483647 w 218"/>
                <a:gd name="T97" fmla="*/ 2147483647 h 280"/>
                <a:gd name="T98" fmla="*/ 2147483647 w 218"/>
                <a:gd name="T99" fmla="*/ 2147483647 h 280"/>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218"/>
                <a:gd name="T151" fmla="*/ 0 h 280"/>
                <a:gd name="T152" fmla="*/ 218 w 218"/>
                <a:gd name="T153" fmla="*/ 280 h 280"/>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218" h="280">
                  <a:moveTo>
                    <a:pt x="68" y="242"/>
                  </a:moveTo>
                  <a:lnTo>
                    <a:pt x="64" y="260"/>
                  </a:lnTo>
                  <a:lnTo>
                    <a:pt x="64" y="264"/>
                  </a:lnTo>
                  <a:lnTo>
                    <a:pt x="66" y="268"/>
                  </a:lnTo>
                  <a:lnTo>
                    <a:pt x="76" y="278"/>
                  </a:lnTo>
                  <a:lnTo>
                    <a:pt x="80" y="280"/>
                  </a:lnTo>
                  <a:lnTo>
                    <a:pt x="84" y="278"/>
                  </a:lnTo>
                  <a:lnTo>
                    <a:pt x="102" y="272"/>
                  </a:lnTo>
                  <a:lnTo>
                    <a:pt x="110" y="268"/>
                  </a:lnTo>
                  <a:lnTo>
                    <a:pt x="152" y="244"/>
                  </a:lnTo>
                  <a:lnTo>
                    <a:pt x="160" y="240"/>
                  </a:lnTo>
                  <a:lnTo>
                    <a:pt x="172" y="234"/>
                  </a:lnTo>
                  <a:lnTo>
                    <a:pt x="176" y="228"/>
                  </a:lnTo>
                  <a:lnTo>
                    <a:pt x="178" y="220"/>
                  </a:lnTo>
                  <a:lnTo>
                    <a:pt x="178" y="198"/>
                  </a:lnTo>
                  <a:lnTo>
                    <a:pt x="180" y="188"/>
                  </a:lnTo>
                  <a:lnTo>
                    <a:pt x="182" y="180"/>
                  </a:lnTo>
                  <a:lnTo>
                    <a:pt x="186" y="170"/>
                  </a:lnTo>
                  <a:lnTo>
                    <a:pt x="194" y="160"/>
                  </a:lnTo>
                  <a:lnTo>
                    <a:pt x="202" y="148"/>
                  </a:lnTo>
                  <a:lnTo>
                    <a:pt x="210" y="134"/>
                  </a:lnTo>
                  <a:lnTo>
                    <a:pt x="214" y="114"/>
                  </a:lnTo>
                  <a:lnTo>
                    <a:pt x="218" y="94"/>
                  </a:lnTo>
                  <a:lnTo>
                    <a:pt x="218" y="82"/>
                  </a:lnTo>
                  <a:lnTo>
                    <a:pt x="216" y="72"/>
                  </a:lnTo>
                  <a:lnTo>
                    <a:pt x="212" y="60"/>
                  </a:lnTo>
                  <a:lnTo>
                    <a:pt x="206" y="48"/>
                  </a:lnTo>
                  <a:lnTo>
                    <a:pt x="202" y="40"/>
                  </a:lnTo>
                  <a:lnTo>
                    <a:pt x="186" y="24"/>
                  </a:lnTo>
                  <a:lnTo>
                    <a:pt x="176" y="16"/>
                  </a:lnTo>
                  <a:lnTo>
                    <a:pt x="164" y="8"/>
                  </a:lnTo>
                  <a:lnTo>
                    <a:pt x="150" y="2"/>
                  </a:lnTo>
                  <a:lnTo>
                    <a:pt x="136" y="0"/>
                  </a:lnTo>
                  <a:lnTo>
                    <a:pt x="62" y="12"/>
                  </a:lnTo>
                  <a:lnTo>
                    <a:pt x="44" y="22"/>
                  </a:lnTo>
                  <a:lnTo>
                    <a:pt x="36" y="28"/>
                  </a:lnTo>
                  <a:lnTo>
                    <a:pt x="34" y="34"/>
                  </a:lnTo>
                  <a:lnTo>
                    <a:pt x="36" y="44"/>
                  </a:lnTo>
                  <a:lnTo>
                    <a:pt x="38" y="50"/>
                  </a:lnTo>
                  <a:lnTo>
                    <a:pt x="38" y="54"/>
                  </a:lnTo>
                  <a:lnTo>
                    <a:pt x="36" y="58"/>
                  </a:lnTo>
                  <a:lnTo>
                    <a:pt x="20" y="90"/>
                  </a:lnTo>
                  <a:lnTo>
                    <a:pt x="16" y="98"/>
                  </a:lnTo>
                  <a:lnTo>
                    <a:pt x="14" y="106"/>
                  </a:lnTo>
                  <a:lnTo>
                    <a:pt x="14" y="112"/>
                  </a:lnTo>
                  <a:lnTo>
                    <a:pt x="14" y="120"/>
                  </a:lnTo>
                  <a:lnTo>
                    <a:pt x="2" y="146"/>
                  </a:lnTo>
                  <a:lnTo>
                    <a:pt x="0" y="154"/>
                  </a:lnTo>
                  <a:lnTo>
                    <a:pt x="0" y="158"/>
                  </a:lnTo>
                  <a:lnTo>
                    <a:pt x="4" y="160"/>
                  </a:lnTo>
                  <a:lnTo>
                    <a:pt x="10" y="162"/>
                  </a:lnTo>
                  <a:lnTo>
                    <a:pt x="12" y="164"/>
                  </a:lnTo>
                  <a:lnTo>
                    <a:pt x="14" y="168"/>
                  </a:lnTo>
                  <a:lnTo>
                    <a:pt x="12" y="182"/>
                  </a:lnTo>
                  <a:lnTo>
                    <a:pt x="12" y="192"/>
                  </a:lnTo>
                  <a:lnTo>
                    <a:pt x="12" y="194"/>
                  </a:lnTo>
                  <a:lnTo>
                    <a:pt x="14" y="202"/>
                  </a:lnTo>
                  <a:lnTo>
                    <a:pt x="14" y="210"/>
                  </a:lnTo>
                  <a:lnTo>
                    <a:pt x="12" y="216"/>
                  </a:lnTo>
                  <a:lnTo>
                    <a:pt x="14" y="224"/>
                  </a:lnTo>
                  <a:lnTo>
                    <a:pt x="14" y="226"/>
                  </a:lnTo>
                  <a:lnTo>
                    <a:pt x="20" y="234"/>
                  </a:lnTo>
                  <a:lnTo>
                    <a:pt x="24" y="236"/>
                  </a:lnTo>
                  <a:lnTo>
                    <a:pt x="32" y="240"/>
                  </a:lnTo>
                  <a:lnTo>
                    <a:pt x="48" y="242"/>
                  </a:lnTo>
                  <a:lnTo>
                    <a:pt x="56" y="242"/>
                  </a:lnTo>
                  <a:lnTo>
                    <a:pt x="68" y="242"/>
                  </a:lnTo>
                  <a:close/>
                </a:path>
              </a:pathLst>
            </a:custGeom>
            <a:solidFill>
              <a:srgbClr val="000000"/>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631" name="Freeform 126"/>
            <p:cNvSpPr>
              <a:spLocks/>
            </p:cNvSpPr>
            <p:nvPr/>
          </p:nvSpPr>
          <p:spPr bwMode="auto">
            <a:xfrm>
              <a:off x="9802813" y="3901941"/>
              <a:ext cx="127000" cy="539750"/>
            </a:xfrm>
            <a:custGeom>
              <a:avLst/>
              <a:gdLst>
                <a:gd name="T0" fmla="*/ 2147483647 w 80"/>
                <a:gd name="T1" fmla="*/ 2147483647 h 340"/>
                <a:gd name="T2" fmla="*/ 2147483647 w 80"/>
                <a:gd name="T3" fmla="*/ 2147483647 h 340"/>
                <a:gd name="T4" fmla="*/ 2147483647 w 80"/>
                <a:gd name="T5" fmla="*/ 2147483647 h 340"/>
                <a:gd name="T6" fmla="*/ 2147483647 w 80"/>
                <a:gd name="T7" fmla="*/ 2147483647 h 340"/>
                <a:gd name="T8" fmla="*/ 2147483647 w 80"/>
                <a:gd name="T9" fmla="*/ 2147483647 h 340"/>
                <a:gd name="T10" fmla="*/ 2147483647 w 80"/>
                <a:gd name="T11" fmla="*/ 2147483647 h 340"/>
                <a:gd name="T12" fmla="*/ 2147483647 w 80"/>
                <a:gd name="T13" fmla="*/ 2147483647 h 340"/>
                <a:gd name="T14" fmla="*/ 2147483647 w 80"/>
                <a:gd name="T15" fmla="*/ 2147483647 h 340"/>
                <a:gd name="T16" fmla="*/ 2147483647 w 80"/>
                <a:gd name="T17" fmla="*/ 2147483647 h 340"/>
                <a:gd name="T18" fmla="*/ 2147483647 w 80"/>
                <a:gd name="T19" fmla="*/ 2147483647 h 340"/>
                <a:gd name="T20" fmla="*/ 2147483647 w 80"/>
                <a:gd name="T21" fmla="*/ 2147483647 h 340"/>
                <a:gd name="T22" fmla="*/ 2147483647 w 80"/>
                <a:gd name="T23" fmla="*/ 2147483647 h 340"/>
                <a:gd name="T24" fmla="*/ 2147483647 w 80"/>
                <a:gd name="T25" fmla="*/ 2147483647 h 340"/>
                <a:gd name="T26" fmla="*/ 2147483647 w 80"/>
                <a:gd name="T27" fmla="*/ 2147483647 h 340"/>
                <a:gd name="T28" fmla="*/ 2147483647 w 80"/>
                <a:gd name="T29" fmla="*/ 0 h 340"/>
                <a:gd name="T30" fmla="*/ 2147483647 w 80"/>
                <a:gd name="T31" fmla="*/ 0 h 340"/>
                <a:gd name="T32" fmla="*/ 2147483647 w 80"/>
                <a:gd name="T33" fmla="*/ 2147483647 h 340"/>
                <a:gd name="T34" fmla="*/ 2147483647 w 80"/>
                <a:gd name="T35" fmla="*/ 2147483647 h 340"/>
                <a:gd name="T36" fmla="*/ 2147483647 w 80"/>
                <a:gd name="T37" fmla="*/ 2147483647 h 340"/>
                <a:gd name="T38" fmla="*/ 2147483647 w 80"/>
                <a:gd name="T39" fmla="*/ 2147483647 h 340"/>
                <a:gd name="T40" fmla="*/ 2147483647 w 80"/>
                <a:gd name="T41" fmla="*/ 2147483647 h 340"/>
                <a:gd name="T42" fmla="*/ 2147483647 w 80"/>
                <a:gd name="T43" fmla="*/ 2147483647 h 340"/>
                <a:gd name="T44" fmla="*/ 2147483647 w 80"/>
                <a:gd name="T45" fmla="*/ 2147483647 h 340"/>
                <a:gd name="T46" fmla="*/ 2147483647 w 80"/>
                <a:gd name="T47" fmla="*/ 2147483647 h 340"/>
                <a:gd name="T48" fmla="*/ 2147483647 w 80"/>
                <a:gd name="T49" fmla="*/ 2147483647 h 340"/>
                <a:gd name="T50" fmla="*/ 2147483647 w 80"/>
                <a:gd name="T51" fmla="*/ 2147483647 h 340"/>
                <a:gd name="T52" fmla="*/ 2147483647 w 80"/>
                <a:gd name="T53" fmla="*/ 2147483647 h 340"/>
                <a:gd name="T54" fmla="*/ 2147483647 w 80"/>
                <a:gd name="T55" fmla="*/ 2147483647 h 340"/>
                <a:gd name="T56" fmla="*/ 0 w 80"/>
                <a:gd name="T57" fmla="*/ 2147483647 h 340"/>
                <a:gd name="T58" fmla="*/ 0 w 80"/>
                <a:gd name="T59" fmla="*/ 2147483647 h 340"/>
                <a:gd name="T60" fmla="*/ 0 w 80"/>
                <a:gd name="T61" fmla="*/ 2147483647 h 340"/>
                <a:gd name="T62" fmla="*/ 2147483647 w 80"/>
                <a:gd name="T63" fmla="*/ 2147483647 h 340"/>
                <a:gd name="T64" fmla="*/ 2147483647 w 80"/>
                <a:gd name="T65" fmla="*/ 2147483647 h 340"/>
                <a:gd name="T66" fmla="*/ 2147483647 w 80"/>
                <a:gd name="T67" fmla="*/ 2147483647 h 34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80"/>
                <a:gd name="T103" fmla="*/ 0 h 340"/>
                <a:gd name="T104" fmla="*/ 80 w 80"/>
                <a:gd name="T105" fmla="*/ 340 h 34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80" h="340">
                  <a:moveTo>
                    <a:pt x="58" y="38"/>
                  </a:moveTo>
                  <a:lnTo>
                    <a:pt x="58" y="38"/>
                  </a:lnTo>
                  <a:lnTo>
                    <a:pt x="58" y="36"/>
                  </a:lnTo>
                  <a:lnTo>
                    <a:pt x="62" y="34"/>
                  </a:lnTo>
                  <a:lnTo>
                    <a:pt x="66" y="30"/>
                  </a:lnTo>
                  <a:lnTo>
                    <a:pt x="66" y="26"/>
                  </a:lnTo>
                  <a:lnTo>
                    <a:pt x="64" y="22"/>
                  </a:lnTo>
                  <a:lnTo>
                    <a:pt x="62" y="14"/>
                  </a:lnTo>
                  <a:lnTo>
                    <a:pt x="60" y="8"/>
                  </a:lnTo>
                  <a:lnTo>
                    <a:pt x="56" y="2"/>
                  </a:lnTo>
                  <a:lnTo>
                    <a:pt x="52" y="0"/>
                  </a:lnTo>
                  <a:lnTo>
                    <a:pt x="48" y="0"/>
                  </a:lnTo>
                  <a:lnTo>
                    <a:pt x="46" y="2"/>
                  </a:lnTo>
                  <a:lnTo>
                    <a:pt x="40" y="6"/>
                  </a:lnTo>
                  <a:lnTo>
                    <a:pt x="36" y="14"/>
                  </a:lnTo>
                  <a:lnTo>
                    <a:pt x="34" y="18"/>
                  </a:lnTo>
                  <a:lnTo>
                    <a:pt x="32" y="22"/>
                  </a:lnTo>
                  <a:lnTo>
                    <a:pt x="36" y="30"/>
                  </a:lnTo>
                  <a:lnTo>
                    <a:pt x="40" y="36"/>
                  </a:lnTo>
                  <a:lnTo>
                    <a:pt x="16" y="112"/>
                  </a:lnTo>
                  <a:lnTo>
                    <a:pt x="4" y="158"/>
                  </a:lnTo>
                  <a:lnTo>
                    <a:pt x="0" y="176"/>
                  </a:lnTo>
                  <a:lnTo>
                    <a:pt x="0" y="188"/>
                  </a:lnTo>
                  <a:lnTo>
                    <a:pt x="28" y="340"/>
                  </a:lnTo>
                  <a:lnTo>
                    <a:pt x="80" y="174"/>
                  </a:lnTo>
                  <a:lnTo>
                    <a:pt x="58" y="38"/>
                  </a:lnTo>
                  <a:close/>
                </a:path>
              </a:pathLst>
            </a:custGeom>
            <a:solidFill>
              <a:srgbClr val="000000"/>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grpSp>
      <p:sp>
        <p:nvSpPr>
          <p:cNvPr id="632" name="AutoShape 155"/>
          <p:cNvSpPr>
            <a:spLocks noChangeAspect="1" noChangeArrowheads="1" noTextEdit="1"/>
          </p:cNvSpPr>
          <p:nvPr/>
        </p:nvSpPr>
        <p:spPr bwMode="auto">
          <a:xfrm>
            <a:off x="3767858" y="6258140"/>
            <a:ext cx="16778" cy="34519"/>
          </a:xfrm>
          <a:prstGeom prst="rect">
            <a:avLst/>
          </a:prstGeom>
          <a:noFill/>
          <a:ln w="9525">
            <a:noFill/>
            <a:miter lim="800000"/>
            <a:headEnd/>
            <a:tailEnd/>
          </a:ln>
        </p:spPr>
        <p:txBody>
          <a:bodyPr lIns="65306" tIns="32653" rIns="65306" bIns="32653"/>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633" name="フリーフォーム 632"/>
          <p:cNvSpPr/>
          <p:nvPr/>
        </p:nvSpPr>
        <p:spPr bwMode="auto">
          <a:xfrm rot="10800000">
            <a:off x="4759952" y="4903694"/>
            <a:ext cx="140646" cy="1390539"/>
          </a:xfrm>
          <a:custGeom>
            <a:avLst/>
            <a:gdLst>
              <a:gd name="connsiteX0" fmla="*/ 3175 w 238125"/>
              <a:gd name="connsiteY0" fmla="*/ 0 h 1831975"/>
              <a:gd name="connsiteX1" fmla="*/ 238125 w 238125"/>
              <a:gd name="connsiteY1" fmla="*/ 0 h 1831975"/>
              <a:gd name="connsiteX2" fmla="*/ 238125 w 238125"/>
              <a:gd name="connsiteY2" fmla="*/ 1831975 h 1831975"/>
              <a:gd name="connsiteX3" fmla="*/ 0 w 238125"/>
              <a:gd name="connsiteY3" fmla="*/ 1831975 h 1831975"/>
            </a:gdLst>
            <a:ahLst/>
            <a:cxnLst>
              <a:cxn ang="0">
                <a:pos x="connsiteX0" y="connsiteY0"/>
              </a:cxn>
              <a:cxn ang="0">
                <a:pos x="connsiteX1" y="connsiteY1"/>
              </a:cxn>
              <a:cxn ang="0">
                <a:pos x="connsiteX2" y="connsiteY2"/>
              </a:cxn>
              <a:cxn ang="0">
                <a:pos x="connsiteX3" y="connsiteY3"/>
              </a:cxn>
            </a:cxnLst>
            <a:rect l="l" t="t" r="r" b="b"/>
            <a:pathLst>
              <a:path w="238125" h="1831975">
                <a:moveTo>
                  <a:pt x="3175" y="0"/>
                </a:moveTo>
                <a:lnTo>
                  <a:pt x="238125" y="0"/>
                </a:lnTo>
                <a:lnTo>
                  <a:pt x="238125" y="1831975"/>
                </a:lnTo>
                <a:lnTo>
                  <a:pt x="0" y="1831975"/>
                </a:lnTo>
              </a:path>
            </a:pathLst>
          </a:custGeom>
          <a:solidFill>
            <a:schemeClr val="bg1">
              <a:lumMod val="85000"/>
            </a:schemeClr>
          </a:solidFill>
        </p:spPr>
        <p:style>
          <a:lnRef idx="1">
            <a:schemeClr val="dk1"/>
          </a:lnRef>
          <a:fillRef idx="0">
            <a:schemeClr val="dk1"/>
          </a:fillRef>
          <a:effectRef idx="0">
            <a:schemeClr val="dk1"/>
          </a:effectRef>
          <a:fontRef idx="minor">
            <a:schemeClr val="tx1"/>
          </a:fontRef>
        </p:style>
        <p:txBody>
          <a:bodyPr lIns="65306" tIns="32653" rIns="65306" bIns="32653"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grpSp>
        <p:nvGrpSpPr>
          <p:cNvPr id="11" name="グループ化 259"/>
          <p:cNvGrpSpPr>
            <a:grpSpLocks noChangeAspect="1"/>
          </p:cNvGrpSpPr>
          <p:nvPr/>
        </p:nvGrpSpPr>
        <p:grpSpPr bwMode="auto">
          <a:xfrm>
            <a:off x="3830781" y="6257550"/>
            <a:ext cx="13940" cy="38082"/>
            <a:chOff x="9491663" y="3466966"/>
            <a:chExt cx="1009650" cy="2755900"/>
          </a:xfrm>
        </p:grpSpPr>
        <p:sp>
          <p:nvSpPr>
            <p:cNvPr id="635" name="Freeform 79"/>
            <p:cNvSpPr>
              <a:spLocks/>
            </p:cNvSpPr>
            <p:nvPr/>
          </p:nvSpPr>
          <p:spPr bwMode="auto">
            <a:xfrm>
              <a:off x="10221913" y="4962391"/>
              <a:ext cx="146050" cy="244475"/>
            </a:xfrm>
            <a:custGeom>
              <a:avLst/>
              <a:gdLst>
                <a:gd name="T0" fmla="*/ 2147483647 w 92"/>
                <a:gd name="T1" fmla="*/ 2147483647 h 154"/>
                <a:gd name="T2" fmla="*/ 2147483647 w 92"/>
                <a:gd name="T3" fmla="*/ 2147483647 h 154"/>
                <a:gd name="T4" fmla="*/ 2147483647 w 92"/>
                <a:gd name="T5" fmla="*/ 2147483647 h 154"/>
                <a:gd name="T6" fmla="*/ 2147483647 w 92"/>
                <a:gd name="T7" fmla="*/ 2147483647 h 154"/>
                <a:gd name="T8" fmla="*/ 2147483647 w 92"/>
                <a:gd name="T9" fmla="*/ 2147483647 h 154"/>
                <a:gd name="T10" fmla="*/ 2147483647 w 92"/>
                <a:gd name="T11" fmla="*/ 2147483647 h 154"/>
                <a:gd name="T12" fmla="*/ 2147483647 w 92"/>
                <a:gd name="T13" fmla="*/ 2147483647 h 154"/>
                <a:gd name="T14" fmla="*/ 2147483647 w 92"/>
                <a:gd name="T15" fmla="*/ 2147483647 h 154"/>
                <a:gd name="T16" fmla="*/ 2147483647 w 92"/>
                <a:gd name="T17" fmla="*/ 0 h 154"/>
                <a:gd name="T18" fmla="*/ 2147483647 w 92"/>
                <a:gd name="T19" fmla="*/ 2147483647 h 154"/>
                <a:gd name="T20" fmla="*/ 2147483647 w 92"/>
                <a:gd name="T21" fmla="*/ 2147483647 h 154"/>
                <a:gd name="T22" fmla="*/ 2147483647 w 92"/>
                <a:gd name="T23" fmla="*/ 2147483647 h 154"/>
                <a:gd name="T24" fmla="*/ 2147483647 w 92"/>
                <a:gd name="T25" fmla="*/ 2147483647 h 154"/>
                <a:gd name="T26" fmla="*/ 0 w 92"/>
                <a:gd name="T27" fmla="*/ 2147483647 h 154"/>
                <a:gd name="T28" fmla="*/ 2147483647 w 92"/>
                <a:gd name="T29" fmla="*/ 2147483647 h 154"/>
                <a:gd name="T30" fmla="*/ 2147483647 w 92"/>
                <a:gd name="T31" fmla="*/ 2147483647 h 154"/>
                <a:gd name="T32" fmla="*/ 2147483647 w 92"/>
                <a:gd name="T33" fmla="*/ 2147483647 h 154"/>
                <a:gd name="T34" fmla="*/ 2147483647 w 92"/>
                <a:gd name="T35" fmla="*/ 2147483647 h 154"/>
                <a:gd name="T36" fmla="*/ 2147483647 w 92"/>
                <a:gd name="T37" fmla="*/ 2147483647 h 154"/>
                <a:gd name="T38" fmla="*/ 2147483647 w 92"/>
                <a:gd name="T39" fmla="*/ 2147483647 h 154"/>
                <a:gd name="T40" fmla="*/ 2147483647 w 92"/>
                <a:gd name="T41" fmla="*/ 2147483647 h 154"/>
                <a:gd name="T42" fmla="*/ 2147483647 w 92"/>
                <a:gd name="T43" fmla="*/ 2147483647 h 15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92"/>
                <a:gd name="T67" fmla="*/ 0 h 154"/>
                <a:gd name="T68" fmla="*/ 92 w 92"/>
                <a:gd name="T69" fmla="*/ 154 h 15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92" h="154">
                  <a:moveTo>
                    <a:pt x="72" y="130"/>
                  </a:moveTo>
                  <a:lnTo>
                    <a:pt x="72" y="104"/>
                  </a:lnTo>
                  <a:lnTo>
                    <a:pt x="86" y="104"/>
                  </a:lnTo>
                  <a:lnTo>
                    <a:pt x="86" y="86"/>
                  </a:lnTo>
                  <a:lnTo>
                    <a:pt x="72" y="60"/>
                  </a:lnTo>
                  <a:lnTo>
                    <a:pt x="72" y="44"/>
                  </a:lnTo>
                  <a:lnTo>
                    <a:pt x="66" y="18"/>
                  </a:lnTo>
                  <a:lnTo>
                    <a:pt x="52" y="18"/>
                  </a:lnTo>
                  <a:lnTo>
                    <a:pt x="40" y="0"/>
                  </a:lnTo>
                  <a:lnTo>
                    <a:pt x="46" y="18"/>
                  </a:lnTo>
                  <a:lnTo>
                    <a:pt x="52" y="60"/>
                  </a:lnTo>
                  <a:lnTo>
                    <a:pt x="40" y="52"/>
                  </a:lnTo>
                  <a:lnTo>
                    <a:pt x="20" y="36"/>
                  </a:lnTo>
                  <a:lnTo>
                    <a:pt x="0" y="36"/>
                  </a:lnTo>
                  <a:lnTo>
                    <a:pt x="14" y="52"/>
                  </a:lnTo>
                  <a:lnTo>
                    <a:pt x="26" y="70"/>
                  </a:lnTo>
                  <a:lnTo>
                    <a:pt x="52" y="104"/>
                  </a:lnTo>
                  <a:lnTo>
                    <a:pt x="66" y="138"/>
                  </a:lnTo>
                  <a:lnTo>
                    <a:pt x="80" y="138"/>
                  </a:lnTo>
                  <a:lnTo>
                    <a:pt x="92" y="154"/>
                  </a:lnTo>
                  <a:lnTo>
                    <a:pt x="92" y="146"/>
                  </a:lnTo>
                  <a:lnTo>
                    <a:pt x="72" y="130"/>
                  </a:lnTo>
                  <a:close/>
                </a:path>
              </a:pathLst>
            </a:custGeom>
            <a:solidFill>
              <a:srgbClr val="A1C6E7"/>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636" name="Freeform 84"/>
            <p:cNvSpPr>
              <a:spLocks/>
            </p:cNvSpPr>
            <p:nvPr/>
          </p:nvSpPr>
          <p:spPr bwMode="auto">
            <a:xfrm>
              <a:off x="10482263" y="5140191"/>
              <a:ext cx="19050" cy="41275"/>
            </a:xfrm>
            <a:custGeom>
              <a:avLst/>
              <a:gdLst>
                <a:gd name="T0" fmla="*/ 2147483647 w 12"/>
                <a:gd name="T1" fmla="*/ 2147483647 h 26"/>
                <a:gd name="T2" fmla="*/ 2147483647 w 12"/>
                <a:gd name="T3" fmla="*/ 2147483647 h 26"/>
                <a:gd name="T4" fmla="*/ 2147483647 w 12"/>
                <a:gd name="T5" fmla="*/ 0 h 26"/>
                <a:gd name="T6" fmla="*/ 0 w 12"/>
                <a:gd name="T7" fmla="*/ 2147483647 h 26"/>
                <a:gd name="T8" fmla="*/ 2147483647 w 12"/>
                <a:gd name="T9" fmla="*/ 2147483647 h 26"/>
                <a:gd name="T10" fmla="*/ 0 60000 65536"/>
                <a:gd name="T11" fmla="*/ 0 60000 65536"/>
                <a:gd name="T12" fmla="*/ 0 60000 65536"/>
                <a:gd name="T13" fmla="*/ 0 60000 65536"/>
                <a:gd name="T14" fmla="*/ 0 60000 65536"/>
                <a:gd name="T15" fmla="*/ 0 w 12"/>
                <a:gd name="T16" fmla="*/ 0 h 26"/>
                <a:gd name="T17" fmla="*/ 12 w 12"/>
                <a:gd name="T18" fmla="*/ 26 h 26"/>
              </a:gdLst>
              <a:ahLst/>
              <a:cxnLst>
                <a:cxn ang="T10">
                  <a:pos x="T0" y="T1"/>
                </a:cxn>
                <a:cxn ang="T11">
                  <a:pos x="T2" y="T3"/>
                </a:cxn>
                <a:cxn ang="T12">
                  <a:pos x="T4" y="T5"/>
                </a:cxn>
                <a:cxn ang="T13">
                  <a:pos x="T6" y="T7"/>
                </a:cxn>
                <a:cxn ang="T14">
                  <a:pos x="T8" y="T9"/>
                </a:cxn>
              </a:cxnLst>
              <a:rect l="T15" t="T16" r="T17" b="T18"/>
              <a:pathLst>
                <a:path w="12" h="26">
                  <a:moveTo>
                    <a:pt x="6" y="26"/>
                  </a:moveTo>
                  <a:lnTo>
                    <a:pt x="6" y="18"/>
                  </a:lnTo>
                  <a:lnTo>
                    <a:pt x="12" y="0"/>
                  </a:lnTo>
                  <a:lnTo>
                    <a:pt x="0" y="18"/>
                  </a:lnTo>
                  <a:lnTo>
                    <a:pt x="6" y="26"/>
                  </a:lnTo>
                  <a:close/>
                </a:path>
              </a:pathLst>
            </a:custGeom>
            <a:solidFill>
              <a:srgbClr val="A1C6E7"/>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637" name="Freeform 96"/>
            <p:cNvSpPr>
              <a:spLocks/>
            </p:cNvSpPr>
            <p:nvPr/>
          </p:nvSpPr>
          <p:spPr bwMode="auto">
            <a:xfrm>
              <a:off x="9602788" y="5330691"/>
              <a:ext cx="9525" cy="3175"/>
            </a:xfrm>
            <a:custGeom>
              <a:avLst/>
              <a:gdLst>
                <a:gd name="T0" fmla="*/ 0 w 6"/>
                <a:gd name="T1" fmla="*/ 0 h 2"/>
                <a:gd name="T2" fmla="*/ 0 w 6"/>
                <a:gd name="T3" fmla="*/ 2147483647 h 2"/>
                <a:gd name="T4" fmla="*/ 2147483647 w 6"/>
                <a:gd name="T5" fmla="*/ 0 h 2"/>
                <a:gd name="T6" fmla="*/ 0 w 6"/>
                <a:gd name="T7" fmla="*/ 0 h 2"/>
                <a:gd name="T8" fmla="*/ 0 60000 65536"/>
                <a:gd name="T9" fmla="*/ 0 60000 65536"/>
                <a:gd name="T10" fmla="*/ 0 60000 65536"/>
                <a:gd name="T11" fmla="*/ 0 60000 65536"/>
                <a:gd name="T12" fmla="*/ 0 w 6"/>
                <a:gd name="T13" fmla="*/ 0 h 2"/>
                <a:gd name="T14" fmla="*/ 6 w 6"/>
                <a:gd name="T15" fmla="*/ 2 h 2"/>
              </a:gdLst>
              <a:ahLst/>
              <a:cxnLst>
                <a:cxn ang="T8">
                  <a:pos x="T0" y="T1"/>
                </a:cxn>
                <a:cxn ang="T9">
                  <a:pos x="T2" y="T3"/>
                </a:cxn>
                <a:cxn ang="T10">
                  <a:pos x="T4" y="T5"/>
                </a:cxn>
                <a:cxn ang="T11">
                  <a:pos x="T6" y="T7"/>
                </a:cxn>
              </a:cxnLst>
              <a:rect l="T12" t="T13" r="T14" b="T15"/>
              <a:pathLst>
                <a:path w="6" h="2">
                  <a:moveTo>
                    <a:pt x="0" y="0"/>
                  </a:moveTo>
                  <a:lnTo>
                    <a:pt x="0" y="2"/>
                  </a:lnTo>
                  <a:lnTo>
                    <a:pt x="6" y="0"/>
                  </a:lnTo>
                  <a:lnTo>
                    <a:pt x="0" y="0"/>
                  </a:lnTo>
                  <a:close/>
                </a:path>
              </a:pathLst>
            </a:custGeom>
            <a:solidFill>
              <a:srgbClr val="A1C6E7"/>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638" name="Line 105"/>
            <p:cNvSpPr>
              <a:spLocks noChangeShapeType="1"/>
            </p:cNvSpPr>
            <p:nvPr/>
          </p:nvSpPr>
          <p:spPr bwMode="auto">
            <a:xfrm>
              <a:off x="10161588" y="3841616"/>
              <a:ext cx="0" cy="0"/>
            </a:xfrm>
            <a:prstGeom prst="line">
              <a:avLst/>
            </a:prstGeom>
            <a:no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639" name="Line 106"/>
            <p:cNvSpPr>
              <a:spLocks noChangeShapeType="1"/>
            </p:cNvSpPr>
            <p:nvPr/>
          </p:nvSpPr>
          <p:spPr bwMode="auto">
            <a:xfrm>
              <a:off x="10161588" y="3841616"/>
              <a:ext cx="0" cy="0"/>
            </a:xfrm>
            <a:prstGeom prst="line">
              <a:avLst/>
            </a:prstGeom>
            <a:no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640" name="Freeform 122"/>
            <p:cNvSpPr>
              <a:spLocks/>
            </p:cNvSpPr>
            <p:nvPr/>
          </p:nvSpPr>
          <p:spPr bwMode="auto">
            <a:xfrm>
              <a:off x="9491663" y="3816216"/>
              <a:ext cx="996950" cy="2406650"/>
            </a:xfrm>
            <a:custGeom>
              <a:avLst/>
              <a:gdLst>
                <a:gd name="T0" fmla="*/ 2147483647 w 628"/>
                <a:gd name="T1" fmla="*/ 2147483647 h 1516"/>
                <a:gd name="T2" fmla="*/ 2147483647 w 628"/>
                <a:gd name="T3" fmla="*/ 2147483647 h 1516"/>
                <a:gd name="T4" fmla="*/ 2147483647 w 628"/>
                <a:gd name="T5" fmla="*/ 2147483647 h 1516"/>
                <a:gd name="T6" fmla="*/ 2147483647 w 628"/>
                <a:gd name="T7" fmla="*/ 2147483647 h 1516"/>
                <a:gd name="T8" fmla="*/ 2147483647 w 628"/>
                <a:gd name="T9" fmla="*/ 2147483647 h 1516"/>
                <a:gd name="T10" fmla="*/ 2147483647 w 628"/>
                <a:gd name="T11" fmla="*/ 2147483647 h 1516"/>
                <a:gd name="T12" fmla="*/ 2147483647 w 628"/>
                <a:gd name="T13" fmla="*/ 2147483647 h 1516"/>
                <a:gd name="T14" fmla="*/ 2147483647 w 628"/>
                <a:gd name="T15" fmla="*/ 2147483647 h 1516"/>
                <a:gd name="T16" fmla="*/ 2147483647 w 628"/>
                <a:gd name="T17" fmla="*/ 2147483647 h 1516"/>
                <a:gd name="T18" fmla="*/ 2147483647 w 628"/>
                <a:gd name="T19" fmla="*/ 2147483647 h 1516"/>
                <a:gd name="T20" fmla="*/ 2147483647 w 628"/>
                <a:gd name="T21" fmla="*/ 2147483647 h 1516"/>
                <a:gd name="T22" fmla="*/ 2147483647 w 628"/>
                <a:gd name="T23" fmla="*/ 2147483647 h 1516"/>
                <a:gd name="T24" fmla="*/ 2147483647 w 628"/>
                <a:gd name="T25" fmla="*/ 2147483647 h 1516"/>
                <a:gd name="T26" fmla="*/ 2147483647 w 628"/>
                <a:gd name="T27" fmla="*/ 2147483647 h 1516"/>
                <a:gd name="T28" fmla="*/ 2147483647 w 628"/>
                <a:gd name="T29" fmla="*/ 2147483647 h 1516"/>
                <a:gd name="T30" fmla="*/ 2147483647 w 628"/>
                <a:gd name="T31" fmla="*/ 2147483647 h 1516"/>
                <a:gd name="T32" fmla="*/ 2147483647 w 628"/>
                <a:gd name="T33" fmla="*/ 2147483647 h 1516"/>
                <a:gd name="T34" fmla="*/ 2147483647 w 628"/>
                <a:gd name="T35" fmla="*/ 2147483647 h 1516"/>
                <a:gd name="T36" fmla="*/ 2147483647 w 628"/>
                <a:gd name="T37" fmla="*/ 2147483647 h 1516"/>
                <a:gd name="T38" fmla="*/ 2147483647 w 628"/>
                <a:gd name="T39" fmla="*/ 2147483647 h 1516"/>
                <a:gd name="T40" fmla="*/ 2147483647 w 628"/>
                <a:gd name="T41" fmla="*/ 2147483647 h 1516"/>
                <a:gd name="T42" fmla="*/ 2147483647 w 628"/>
                <a:gd name="T43" fmla="*/ 2147483647 h 1516"/>
                <a:gd name="T44" fmla="*/ 2147483647 w 628"/>
                <a:gd name="T45" fmla="*/ 2147483647 h 1516"/>
                <a:gd name="T46" fmla="*/ 2147483647 w 628"/>
                <a:gd name="T47" fmla="*/ 2147483647 h 1516"/>
                <a:gd name="T48" fmla="*/ 2147483647 w 628"/>
                <a:gd name="T49" fmla="*/ 2147483647 h 1516"/>
                <a:gd name="T50" fmla="*/ 2147483647 w 628"/>
                <a:gd name="T51" fmla="*/ 2147483647 h 1516"/>
                <a:gd name="T52" fmla="*/ 2147483647 w 628"/>
                <a:gd name="T53" fmla="*/ 2147483647 h 1516"/>
                <a:gd name="T54" fmla="*/ 2147483647 w 628"/>
                <a:gd name="T55" fmla="*/ 2147483647 h 1516"/>
                <a:gd name="T56" fmla="*/ 2147483647 w 628"/>
                <a:gd name="T57" fmla="*/ 2147483647 h 1516"/>
                <a:gd name="T58" fmla="*/ 2147483647 w 628"/>
                <a:gd name="T59" fmla="*/ 2147483647 h 1516"/>
                <a:gd name="T60" fmla="*/ 2147483647 w 628"/>
                <a:gd name="T61" fmla="*/ 2147483647 h 1516"/>
                <a:gd name="T62" fmla="*/ 2147483647 w 628"/>
                <a:gd name="T63" fmla="*/ 2147483647 h 1516"/>
                <a:gd name="T64" fmla="*/ 2147483647 w 628"/>
                <a:gd name="T65" fmla="*/ 2147483647 h 1516"/>
                <a:gd name="T66" fmla="*/ 2147483647 w 628"/>
                <a:gd name="T67" fmla="*/ 2147483647 h 1516"/>
                <a:gd name="T68" fmla="*/ 2147483647 w 628"/>
                <a:gd name="T69" fmla="*/ 2147483647 h 1516"/>
                <a:gd name="T70" fmla="*/ 2147483647 w 628"/>
                <a:gd name="T71" fmla="*/ 2147483647 h 1516"/>
                <a:gd name="T72" fmla="*/ 2147483647 w 628"/>
                <a:gd name="T73" fmla="*/ 2147483647 h 1516"/>
                <a:gd name="T74" fmla="*/ 2147483647 w 628"/>
                <a:gd name="T75" fmla="*/ 2147483647 h 1516"/>
                <a:gd name="T76" fmla="*/ 2147483647 w 628"/>
                <a:gd name="T77" fmla="*/ 2147483647 h 1516"/>
                <a:gd name="T78" fmla="*/ 2147483647 w 628"/>
                <a:gd name="T79" fmla="*/ 2147483647 h 1516"/>
                <a:gd name="T80" fmla="*/ 2147483647 w 628"/>
                <a:gd name="T81" fmla="*/ 2147483647 h 1516"/>
                <a:gd name="T82" fmla="*/ 2147483647 w 628"/>
                <a:gd name="T83" fmla="*/ 2147483647 h 1516"/>
                <a:gd name="T84" fmla="*/ 2147483647 w 628"/>
                <a:gd name="T85" fmla="*/ 2147483647 h 1516"/>
                <a:gd name="T86" fmla="*/ 2147483647 w 628"/>
                <a:gd name="T87" fmla="*/ 2147483647 h 1516"/>
                <a:gd name="T88" fmla="*/ 2147483647 w 628"/>
                <a:gd name="T89" fmla="*/ 2147483647 h 1516"/>
                <a:gd name="T90" fmla="*/ 2147483647 w 628"/>
                <a:gd name="T91" fmla="*/ 2147483647 h 1516"/>
                <a:gd name="T92" fmla="*/ 2147483647 w 628"/>
                <a:gd name="T93" fmla="*/ 2147483647 h 1516"/>
                <a:gd name="T94" fmla="*/ 2147483647 w 628"/>
                <a:gd name="T95" fmla="*/ 2147483647 h 1516"/>
                <a:gd name="T96" fmla="*/ 2147483647 w 628"/>
                <a:gd name="T97" fmla="*/ 2147483647 h 1516"/>
                <a:gd name="T98" fmla="*/ 2147483647 w 628"/>
                <a:gd name="T99" fmla="*/ 2147483647 h 1516"/>
                <a:gd name="T100" fmla="*/ 2147483647 w 628"/>
                <a:gd name="T101" fmla="*/ 2147483647 h 1516"/>
                <a:gd name="T102" fmla="*/ 2147483647 w 628"/>
                <a:gd name="T103" fmla="*/ 2147483647 h 1516"/>
                <a:gd name="T104" fmla="*/ 2147483647 w 628"/>
                <a:gd name="T105" fmla="*/ 2147483647 h 1516"/>
                <a:gd name="T106" fmla="*/ 2147483647 w 628"/>
                <a:gd name="T107" fmla="*/ 2147483647 h 1516"/>
                <a:gd name="T108" fmla="*/ 2147483647 w 628"/>
                <a:gd name="T109" fmla="*/ 2147483647 h 1516"/>
                <a:gd name="T110" fmla="*/ 2147483647 w 628"/>
                <a:gd name="T111" fmla="*/ 2147483647 h 1516"/>
                <a:gd name="T112" fmla="*/ 2147483647 w 628"/>
                <a:gd name="T113" fmla="*/ 2147483647 h 1516"/>
                <a:gd name="T114" fmla="*/ 2147483647 w 628"/>
                <a:gd name="T115" fmla="*/ 2147483647 h 1516"/>
                <a:gd name="T116" fmla="*/ 2147483647 w 628"/>
                <a:gd name="T117" fmla="*/ 2147483647 h 1516"/>
                <a:gd name="T118" fmla="*/ 2147483647 w 628"/>
                <a:gd name="T119" fmla="*/ 2147483647 h 1516"/>
                <a:gd name="T120" fmla="*/ 2147483647 w 628"/>
                <a:gd name="T121" fmla="*/ 2147483647 h 1516"/>
                <a:gd name="T122" fmla="*/ 2147483647 w 628"/>
                <a:gd name="T123" fmla="*/ 2147483647 h 1516"/>
                <a:gd name="T124" fmla="*/ 2147483647 w 628"/>
                <a:gd name="T125" fmla="*/ 2147483647 h 151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628"/>
                <a:gd name="T190" fmla="*/ 0 h 1516"/>
                <a:gd name="T191" fmla="*/ 628 w 628"/>
                <a:gd name="T192" fmla="*/ 1516 h 151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628" h="1516">
                  <a:moveTo>
                    <a:pt x="264" y="22"/>
                  </a:moveTo>
                  <a:lnTo>
                    <a:pt x="264" y="22"/>
                  </a:lnTo>
                  <a:lnTo>
                    <a:pt x="244" y="28"/>
                  </a:lnTo>
                  <a:lnTo>
                    <a:pt x="234" y="32"/>
                  </a:lnTo>
                  <a:lnTo>
                    <a:pt x="226" y="36"/>
                  </a:lnTo>
                  <a:lnTo>
                    <a:pt x="214" y="44"/>
                  </a:lnTo>
                  <a:lnTo>
                    <a:pt x="194" y="52"/>
                  </a:lnTo>
                  <a:lnTo>
                    <a:pt x="146" y="72"/>
                  </a:lnTo>
                  <a:lnTo>
                    <a:pt x="98" y="92"/>
                  </a:lnTo>
                  <a:lnTo>
                    <a:pt x="78" y="102"/>
                  </a:lnTo>
                  <a:lnTo>
                    <a:pt x="66" y="110"/>
                  </a:lnTo>
                  <a:lnTo>
                    <a:pt x="60" y="116"/>
                  </a:lnTo>
                  <a:lnTo>
                    <a:pt x="56" y="124"/>
                  </a:lnTo>
                  <a:lnTo>
                    <a:pt x="52" y="134"/>
                  </a:lnTo>
                  <a:lnTo>
                    <a:pt x="50" y="144"/>
                  </a:lnTo>
                  <a:lnTo>
                    <a:pt x="48" y="168"/>
                  </a:lnTo>
                  <a:lnTo>
                    <a:pt x="44" y="194"/>
                  </a:lnTo>
                  <a:lnTo>
                    <a:pt x="32" y="330"/>
                  </a:lnTo>
                  <a:lnTo>
                    <a:pt x="24" y="394"/>
                  </a:lnTo>
                  <a:lnTo>
                    <a:pt x="18" y="446"/>
                  </a:lnTo>
                  <a:lnTo>
                    <a:pt x="14" y="502"/>
                  </a:lnTo>
                  <a:lnTo>
                    <a:pt x="6" y="620"/>
                  </a:lnTo>
                  <a:lnTo>
                    <a:pt x="0" y="690"/>
                  </a:lnTo>
                  <a:lnTo>
                    <a:pt x="2" y="694"/>
                  </a:lnTo>
                  <a:lnTo>
                    <a:pt x="2" y="698"/>
                  </a:lnTo>
                  <a:lnTo>
                    <a:pt x="8" y="704"/>
                  </a:lnTo>
                  <a:lnTo>
                    <a:pt x="14" y="708"/>
                  </a:lnTo>
                  <a:lnTo>
                    <a:pt x="16" y="710"/>
                  </a:lnTo>
                  <a:lnTo>
                    <a:pt x="14" y="732"/>
                  </a:lnTo>
                  <a:lnTo>
                    <a:pt x="12" y="762"/>
                  </a:lnTo>
                  <a:lnTo>
                    <a:pt x="14" y="792"/>
                  </a:lnTo>
                  <a:lnTo>
                    <a:pt x="16" y="806"/>
                  </a:lnTo>
                  <a:lnTo>
                    <a:pt x="18" y="812"/>
                  </a:lnTo>
                  <a:lnTo>
                    <a:pt x="20" y="816"/>
                  </a:lnTo>
                  <a:lnTo>
                    <a:pt x="26" y="822"/>
                  </a:lnTo>
                  <a:lnTo>
                    <a:pt x="28" y="826"/>
                  </a:lnTo>
                  <a:lnTo>
                    <a:pt x="30" y="824"/>
                  </a:lnTo>
                  <a:lnTo>
                    <a:pt x="32" y="822"/>
                  </a:lnTo>
                  <a:lnTo>
                    <a:pt x="30" y="802"/>
                  </a:lnTo>
                  <a:lnTo>
                    <a:pt x="34" y="810"/>
                  </a:lnTo>
                  <a:lnTo>
                    <a:pt x="46" y="820"/>
                  </a:lnTo>
                  <a:lnTo>
                    <a:pt x="58" y="832"/>
                  </a:lnTo>
                  <a:lnTo>
                    <a:pt x="66" y="838"/>
                  </a:lnTo>
                  <a:lnTo>
                    <a:pt x="72" y="838"/>
                  </a:lnTo>
                  <a:lnTo>
                    <a:pt x="74" y="834"/>
                  </a:lnTo>
                  <a:lnTo>
                    <a:pt x="74" y="830"/>
                  </a:lnTo>
                  <a:lnTo>
                    <a:pt x="80" y="830"/>
                  </a:lnTo>
                  <a:lnTo>
                    <a:pt x="86" y="830"/>
                  </a:lnTo>
                  <a:lnTo>
                    <a:pt x="88" y="828"/>
                  </a:lnTo>
                  <a:lnTo>
                    <a:pt x="90" y="826"/>
                  </a:lnTo>
                  <a:lnTo>
                    <a:pt x="88" y="822"/>
                  </a:lnTo>
                  <a:lnTo>
                    <a:pt x="78" y="812"/>
                  </a:lnTo>
                  <a:lnTo>
                    <a:pt x="70" y="804"/>
                  </a:lnTo>
                  <a:lnTo>
                    <a:pt x="62" y="794"/>
                  </a:lnTo>
                  <a:lnTo>
                    <a:pt x="56" y="784"/>
                  </a:lnTo>
                  <a:lnTo>
                    <a:pt x="54" y="774"/>
                  </a:lnTo>
                  <a:lnTo>
                    <a:pt x="54" y="766"/>
                  </a:lnTo>
                  <a:lnTo>
                    <a:pt x="56" y="760"/>
                  </a:lnTo>
                  <a:lnTo>
                    <a:pt x="58" y="758"/>
                  </a:lnTo>
                  <a:lnTo>
                    <a:pt x="62" y="758"/>
                  </a:lnTo>
                  <a:lnTo>
                    <a:pt x="66" y="760"/>
                  </a:lnTo>
                  <a:lnTo>
                    <a:pt x="68" y="768"/>
                  </a:lnTo>
                  <a:lnTo>
                    <a:pt x="70" y="786"/>
                  </a:lnTo>
                  <a:lnTo>
                    <a:pt x="70" y="790"/>
                  </a:lnTo>
                  <a:lnTo>
                    <a:pt x="72" y="794"/>
                  </a:lnTo>
                  <a:lnTo>
                    <a:pt x="78" y="798"/>
                  </a:lnTo>
                  <a:lnTo>
                    <a:pt x="84" y="798"/>
                  </a:lnTo>
                  <a:lnTo>
                    <a:pt x="88" y="798"/>
                  </a:lnTo>
                  <a:lnTo>
                    <a:pt x="86" y="744"/>
                  </a:lnTo>
                  <a:lnTo>
                    <a:pt x="84" y="720"/>
                  </a:lnTo>
                  <a:lnTo>
                    <a:pt x="84" y="708"/>
                  </a:lnTo>
                  <a:lnTo>
                    <a:pt x="84" y="672"/>
                  </a:lnTo>
                  <a:lnTo>
                    <a:pt x="82" y="650"/>
                  </a:lnTo>
                  <a:lnTo>
                    <a:pt x="82" y="646"/>
                  </a:lnTo>
                  <a:lnTo>
                    <a:pt x="80" y="654"/>
                  </a:lnTo>
                  <a:lnTo>
                    <a:pt x="78" y="674"/>
                  </a:lnTo>
                  <a:lnTo>
                    <a:pt x="80" y="682"/>
                  </a:lnTo>
                  <a:lnTo>
                    <a:pt x="82" y="692"/>
                  </a:lnTo>
                  <a:lnTo>
                    <a:pt x="90" y="730"/>
                  </a:lnTo>
                  <a:lnTo>
                    <a:pt x="96" y="770"/>
                  </a:lnTo>
                  <a:lnTo>
                    <a:pt x="106" y="844"/>
                  </a:lnTo>
                  <a:lnTo>
                    <a:pt x="112" y="924"/>
                  </a:lnTo>
                  <a:lnTo>
                    <a:pt x="116" y="984"/>
                  </a:lnTo>
                  <a:lnTo>
                    <a:pt x="118" y="1054"/>
                  </a:lnTo>
                  <a:lnTo>
                    <a:pt x="122" y="1156"/>
                  </a:lnTo>
                  <a:lnTo>
                    <a:pt x="128" y="1308"/>
                  </a:lnTo>
                  <a:lnTo>
                    <a:pt x="126" y="1320"/>
                  </a:lnTo>
                  <a:lnTo>
                    <a:pt x="124" y="1332"/>
                  </a:lnTo>
                  <a:lnTo>
                    <a:pt x="118" y="1362"/>
                  </a:lnTo>
                  <a:lnTo>
                    <a:pt x="116" y="1376"/>
                  </a:lnTo>
                  <a:lnTo>
                    <a:pt x="114" y="1390"/>
                  </a:lnTo>
                  <a:lnTo>
                    <a:pt x="114" y="1402"/>
                  </a:lnTo>
                  <a:lnTo>
                    <a:pt x="118" y="1410"/>
                  </a:lnTo>
                  <a:lnTo>
                    <a:pt x="124" y="1424"/>
                  </a:lnTo>
                  <a:lnTo>
                    <a:pt x="128" y="1432"/>
                  </a:lnTo>
                  <a:lnTo>
                    <a:pt x="126" y="1440"/>
                  </a:lnTo>
                  <a:lnTo>
                    <a:pt x="120" y="1446"/>
                  </a:lnTo>
                  <a:lnTo>
                    <a:pt x="108" y="1458"/>
                  </a:lnTo>
                  <a:lnTo>
                    <a:pt x="102" y="1468"/>
                  </a:lnTo>
                  <a:lnTo>
                    <a:pt x="100" y="1476"/>
                  </a:lnTo>
                  <a:lnTo>
                    <a:pt x="98" y="1486"/>
                  </a:lnTo>
                  <a:lnTo>
                    <a:pt x="100" y="1490"/>
                  </a:lnTo>
                  <a:lnTo>
                    <a:pt x="102" y="1496"/>
                  </a:lnTo>
                  <a:lnTo>
                    <a:pt x="106" y="1500"/>
                  </a:lnTo>
                  <a:lnTo>
                    <a:pt x="112" y="1502"/>
                  </a:lnTo>
                  <a:lnTo>
                    <a:pt x="120" y="1506"/>
                  </a:lnTo>
                  <a:lnTo>
                    <a:pt x="130" y="1508"/>
                  </a:lnTo>
                  <a:lnTo>
                    <a:pt x="148" y="1510"/>
                  </a:lnTo>
                  <a:lnTo>
                    <a:pt x="164" y="1508"/>
                  </a:lnTo>
                  <a:lnTo>
                    <a:pt x="178" y="1506"/>
                  </a:lnTo>
                  <a:lnTo>
                    <a:pt x="190" y="1502"/>
                  </a:lnTo>
                  <a:lnTo>
                    <a:pt x="198" y="1496"/>
                  </a:lnTo>
                  <a:lnTo>
                    <a:pt x="206" y="1490"/>
                  </a:lnTo>
                  <a:lnTo>
                    <a:pt x="216" y="1478"/>
                  </a:lnTo>
                  <a:lnTo>
                    <a:pt x="220" y="1474"/>
                  </a:lnTo>
                  <a:lnTo>
                    <a:pt x="220" y="1468"/>
                  </a:lnTo>
                  <a:lnTo>
                    <a:pt x="220" y="1454"/>
                  </a:lnTo>
                  <a:lnTo>
                    <a:pt x="218" y="1438"/>
                  </a:lnTo>
                  <a:lnTo>
                    <a:pt x="220" y="1428"/>
                  </a:lnTo>
                  <a:lnTo>
                    <a:pt x="224" y="1416"/>
                  </a:lnTo>
                  <a:lnTo>
                    <a:pt x="228" y="1406"/>
                  </a:lnTo>
                  <a:lnTo>
                    <a:pt x="230" y="1396"/>
                  </a:lnTo>
                  <a:lnTo>
                    <a:pt x="228" y="1388"/>
                  </a:lnTo>
                  <a:lnTo>
                    <a:pt x="228" y="1378"/>
                  </a:lnTo>
                  <a:lnTo>
                    <a:pt x="222" y="1362"/>
                  </a:lnTo>
                  <a:lnTo>
                    <a:pt x="214" y="1348"/>
                  </a:lnTo>
                  <a:lnTo>
                    <a:pt x="212" y="1338"/>
                  </a:lnTo>
                  <a:lnTo>
                    <a:pt x="212" y="1322"/>
                  </a:lnTo>
                  <a:lnTo>
                    <a:pt x="218" y="1284"/>
                  </a:lnTo>
                  <a:lnTo>
                    <a:pt x="224" y="1238"/>
                  </a:lnTo>
                  <a:lnTo>
                    <a:pt x="228" y="1194"/>
                  </a:lnTo>
                  <a:lnTo>
                    <a:pt x="232" y="1148"/>
                  </a:lnTo>
                  <a:lnTo>
                    <a:pt x="236" y="1092"/>
                  </a:lnTo>
                  <a:lnTo>
                    <a:pt x="242" y="1026"/>
                  </a:lnTo>
                  <a:lnTo>
                    <a:pt x="248" y="944"/>
                  </a:lnTo>
                  <a:lnTo>
                    <a:pt x="250" y="906"/>
                  </a:lnTo>
                  <a:lnTo>
                    <a:pt x="252" y="876"/>
                  </a:lnTo>
                  <a:lnTo>
                    <a:pt x="256" y="852"/>
                  </a:lnTo>
                  <a:lnTo>
                    <a:pt x="260" y="836"/>
                  </a:lnTo>
                  <a:lnTo>
                    <a:pt x="264" y="824"/>
                  </a:lnTo>
                  <a:lnTo>
                    <a:pt x="268" y="818"/>
                  </a:lnTo>
                  <a:lnTo>
                    <a:pt x="270" y="814"/>
                  </a:lnTo>
                  <a:lnTo>
                    <a:pt x="272" y="834"/>
                  </a:lnTo>
                  <a:lnTo>
                    <a:pt x="274" y="858"/>
                  </a:lnTo>
                  <a:lnTo>
                    <a:pt x="284" y="916"/>
                  </a:lnTo>
                  <a:lnTo>
                    <a:pt x="292" y="972"/>
                  </a:lnTo>
                  <a:lnTo>
                    <a:pt x="298" y="1016"/>
                  </a:lnTo>
                  <a:lnTo>
                    <a:pt x="302" y="1050"/>
                  </a:lnTo>
                  <a:lnTo>
                    <a:pt x="308" y="1080"/>
                  </a:lnTo>
                  <a:lnTo>
                    <a:pt x="314" y="1112"/>
                  </a:lnTo>
                  <a:lnTo>
                    <a:pt x="318" y="1144"/>
                  </a:lnTo>
                  <a:lnTo>
                    <a:pt x="322" y="1180"/>
                  </a:lnTo>
                  <a:lnTo>
                    <a:pt x="324" y="1218"/>
                  </a:lnTo>
                  <a:lnTo>
                    <a:pt x="324" y="1236"/>
                  </a:lnTo>
                  <a:lnTo>
                    <a:pt x="322" y="1252"/>
                  </a:lnTo>
                  <a:lnTo>
                    <a:pt x="320" y="1268"/>
                  </a:lnTo>
                  <a:lnTo>
                    <a:pt x="314" y="1282"/>
                  </a:lnTo>
                  <a:lnTo>
                    <a:pt x="308" y="1300"/>
                  </a:lnTo>
                  <a:lnTo>
                    <a:pt x="308" y="1314"/>
                  </a:lnTo>
                  <a:lnTo>
                    <a:pt x="310" y="1326"/>
                  </a:lnTo>
                  <a:lnTo>
                    <a:pt x="312" y="1342"/>
                  </a:lnTo>
                  <a:lnTo>
                    <a:pt x="308" y="1360"/>
                  </a:lnTo>
                  <a:lnTo>
                    <a:pt x="304" y="1378"/>
                  </a:lnTo>
                  <a:lnTo>
                    <a:pt x="298" y="1394"/>
                  </a:lnTo>
                  <a:lnTo>
                    <a:pt x="296" y="1408"/>
                  </a:lnTo>
                  <a:lnTo>
                    <a:pt x="296" y="1412"/>
                  </a:lnTo>
                  <a:lnTo>
                    <a:pt x="298" y="1418"/>
                  </a:lnTo>
                  <a:lnTo>
                    <a:pt x="306" y="1428"/>
                  </a:lnTo>
                  <a:lnTo>
                    <a:pt x="314" y="1438"/>
                  </a:lnTo>
                  <a:lnTo>
                    <a:pt x="314" y="1442"/>
                  </a:lnTo>
                  <a:lnTo>
                    <a:pt x="312" y="1446"/>
                  </a:lnTo>
                  <a:lnTo>
                    <a:pt x="304" y="1454"/>
                  </a:lnTo>
                  <a:lnTo>
                    <a:pt x="300" y="1464"/>
                  </a:lnTo>
                  <a:lnTo>
                    <a:pt x="296" y="1474"/>
                  </a:lnTo>
                  <a:lnTo>
                    <a:pt x="296" y="1486"/>
                  </a:lnTo>
                  <a:lnTo>
                    <a:pt x="296" y="1498"/>
                  </a:lnTo>
                  <a:lnTo>
                    <a:pt x="298" y="1502"/>
                  </a:lnTo>
                  <a:lnTo>
                    <a:pt x="302" y="1506"/>
                  </a:lnTo>
                  <a:lnTo>
                    <a:pt x="308" y="1510"/>
                  </a:lnTo>
                  <a:lnTo>
                    <a:pt x="318" y="1514"/>
                  </a:lnTo>
                  <a:lnTo>
                    <a:pt x="330" y="1514"/>
                  </a:lnTo>
                  <a:lnTo>
                    <a:pt x="346" y="1516"/>
                  </a:lnTo>
                  <a:lnTo>
                    <a:pt x="362" y="1514"/>
                  </a:lnTo>
                  <a:lnTo>
                    <a:pt x="376" y="1510"/>
                  </a:lnTo>
                  <a:lnTo>
                    <a:pt x="384" y="1506"/>
                  </a:lnTo>
                  <a:lnTo>
                    <a:pt x="392" y="1500"/>
                  </a:lnTo>
                  <a:lnTo>
                    <a:pt x="398" y="1494"/>
                  </a:lnTo>
                  <a:lnTo>
                    <a:pt x="400" y="1486"/>
                  </a:lnTo>
                  <a:lnTo>
                    <a:pt x="402" y="1474"/>
                  </a:lnTo>
                  <a:lnTo>
                    <a:pt x="400" y="1454"/>
                  </a:lnTo>
                  <a:lnTo>
                    <a:pt x="400" y="1444"/>
                  </a:lnTo>
                  <a:lnTo>
                    <a:pt x="402" y="1438"/>
                  </a:lnTo>
                  <a:lnTo>
                    <a:pt x="406" y="1432"/>
                  </a:lnTo>
                  <a:lnTo>
                    <a:pt x="412" y="1420"/>
                  </a:lnTo>
                  <a:lnTo>
                    <a:pt x="416" y="1406"/>
                  </a:lnTo>
                  <a:lnTo>
                    <a:pt x="416" y="1390"/>
                  </a:lnTo>
                  <a:lnTo>
                    <a:pt x="416" y="1372"/>
                  </a:lnTo>
                  <a:lnTo>
                    <a:pt x="416" y="1364"/>
                  </a:lnTo>
                  <a:lnTo>
                    <a:pt x="418" y="1358"/>
                  </a:lnTo>
                  <a:lnTo>
                    <a:pt x="422" y="1346"/>
                  </a:lnTo>
                  <a:lnTo>
                    <a:pt x="426" y="1326"/>
                  </a:lnTo>
                  <a:lnTo>
                    <a:pt x="430" y="1308"/>
                  </a:lnTo>
                  <a:lnTo>
                    <a:pt x="432" y="1286"/>
                  </a:lnTo>
                  <a:lnTo>
                    <a:pt x="432" y="1224"/>
                  </a:lnTo>
                  <a:lnTo>
                    <a:pt x="430" y="1160"/>
                  </a:lnTo>
                  <a:lnTo>
                    <a:pt x="478" y="1150"/>
                  </a:lnTo>
                  <a:lnTo>
                    <a:pt x="538" y="1134"/>
                  </a:lnTo>
                  <a:lnTo>
                    <a:pt x="614" y="1112"/>
                  </a:lnTo>
                  <a:lnTo>
                    <a:pt x="618" y="1110"/>
                  </a:lnTo>
                  <a:lnTo>
                    <a:pt x="622" y="1108"/>
                  </a:lnTo>
                  <a:lnTo>
                    <a:pt x="626" y="1102"/>
                  </a:lnTo>
                  <a:lnTo>
                    <a:pt x="628" y="1094"/>
                  </a:lnTo>
                  <a:lnTo>
                    <a:pt x="628" y="1044"/>
                  </a:lnTo>
                  <a:lnTo>
                    <a:pt x="626" y="946"/>
                  </a:lnTo>
                  <a:lnTo>
                    <a:pt x="620" y="802"/>
                  </a:lnTo>
                  <a:lnTo>
                    <a:pt x="618" y="800"/>
                  </a:lnTo>
                  <a:lnTo>
                    <a:pt x="614" y="796"/>
                  </a:lnTo>
                  <a:lnTo>
                    <a:pt x="604" y="792"/>
                  </a:lnTo>
                  <a:lnTo>
                    <a:pt x="592" y="790"/>
                  </a:lnTo>
                  <a:lnTo>
                    <a:pt x="582" y="790"/>
                  </a:lnTo>
                  <a:lnTo>
                    <a:pt x="538" y="792"/>
                  </a:lnTo>
                  <a:lnTo>
                    <a:pt x="536" y="780"/>
                  </a:lnTo>
                  <a:lnTo>
                    <a:pt x="532" y="768"/>
                  </a:lnTo>
                  <a:lnTo>
                    <a:pt x="542" y="760"/>
                  </a:lnTo>
                  <a:lnTo>
                    <a:pt x="544" y="754"/>
                  </a:lnTo>
                  <a:lnTo>
                    <a:pt x="546" y="746"/>
                  </a:lnTo>
                  <a:lnTo>
                    <a:pt x="548" y="724"/>
                  </a:lnTo>
                  <a:lnTo>
                    <a:pt x="548" y="696"/>
                  </a:lnTo>
                  <a:lnTo>
                    <a:pt x="550" y="684"/>
                  </a:lnTo>
                  <a:lnTo>
                    <a:pt x="552" y="672"/>
                  </a:lnTo>
                  <a:lnTo>
                    <a:pt x="552" y="656"/>
                  </a:lnTo>
                  <a:lnTo>
                    <a:pt x="552" y="592"/>
                  </a:lnTo>
                  <a:lnTo>
                    <a:pt x="550" y="498"/>
                  </a:lnTo>
                  <a:lnTo>
                    <a:pt x="544" y="398"/>
                  </a:lnTo>
                  <a:lnTo>
                    <a:pt x="540" y="352"/>
                  </a:lnTo>
                  <a:lnTo>
                    <a:pt x="536" y="312"/>
                  </a:lnTo>
                  <a:lnTo>
                    <a:pt x="528" y="248"/>
                  </a:lnTo>
                  <a:lnTo>
                    <a:pt x="524" y="198"/>
                  </a:lnTo>
                  <a:lnTo>
                    <a:pt x="520" y="138"/>
                  </a:lnTo>
                  <a:lnTo>
                    <a:pt x="518" y="126"/>
                  </a:lnTo>
                  <a:lnTo>
                    <a:pt x="512" y="114"/>
                  </a:lnTo>
                  <a:lnTo>
                    <a:pt x="504" y="106"/>
                  </a:lnTo>
                  <a:lnTo>
                    <a:pt x="492" y="96"/>
                  </a:lnTo>
                  <a:lnTo>
                    <a:pt x="480" y="90"/>
                  </a:lnTo>
                  <a:lnTo>
                    <a:pt x="466" y="82"/>
                  </a:lnTo>
                  <a:lnTo>
                    <a:pt x="434" y="72"/>
                  </a:lnTo>
                  <a:lnTo>
                    <a:pt x="404" y="62"/>
                  </a:lnTo>
                  <a:lnTo>
                    <a:pt x="376" y="48"/>
                  </a:lnTo>
                  <a:lnTo>
                    <a:pt x="346" y="32"/>
                  </a:lnTo>
                  <a:lnTo>
                    <a:pt x="330" y="12"/>
                  </a:lnTo>
                  <a:lnTo>
                    <a:pt x="328" y="6"/>
                  </a:lnTo>
                  <a:lnTo>
                    <a:pt x="328" y="0"/>
                  </a:lnTo>
                  <a:lnTo>
                    <a:pt x="264" y="22"/>
                  </a:lnTo>
                  <a:close/>
                </a:path>
              </a:pathLst>
            </a:custGeom>
            <a:solidFill>
              <a:srgbClr val="000000"/>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641" name="Freeform 124"/>
            <p:cNvSpPr>
              <a:spLocks/>
            </p:cNvSpPr>
            <p:nvPr/>
          </p:nvSpPr>
          <p:spPr bwMode="auto">
            <a:xfrm>
              <a:off x="9818688" y="3819391"/>
              <a:ext cx="222250" cy="568325"/>
            </a:xfrm>
            <a:custGeom>
              <a:avLst/>
              <a:gdLst>
                <a:gd name="T0" fmla="*/ 2147483647 w 140"/>
                <a:gd name="T1" fmla="*/ 0 h 358"/>
                <a:gd name="T2" fmla="*/ 2147483647 w 140"/>
                <a:gd name="T3" fmla="*/ 0 h 358"/>
                <a:gd name="T4" fmla="*/ 2147483647 w 140"/>
                <a:gd name="T5" fmla="*/ 2147483647 h 358"/>
                <a:gd name="T6" fmla="*/ 2147483647 w 140"/>
                <a:gd name="T7" fmla="*/ 2147483647 h 358"/>
                <a:gd name="T8" fmla="*/ 2147483647 w 140"/>
                <a:gd name="T9" fmla="*/ 2147483647 h 358"/>
                <a:gd name="T10" fmla="*/ 2147483647 w 140"/>
                <a:gd name="T11" fmla="*/ 2147483647 h 358"/>
                <a:gd name="T12" fmla="*/ 2147483647 w 140"/>
                <a:gd name="T13" fmla="*/ 2147483647 h 358"/>
                <a:gd name="T14" fmla="*/ 2147483647 w 140"/>
                <a:gd name="T15" fmla="*/ 2147483647 h 358"/>
                <a:gd name="T16" fmla="*/ 2147483647 w 140"/>
                <a:gd name="T17" fmla="*/ 2147483647 h 358"/>
                <a:gd name="T18" fmla="*/ 2147483647 w 140"/>
                <a:gd name="T19" fmla="*/ 2147483647 h 358"/>
                <a:gd name="T20" fmla="*/ 2147483647 w 140"/>
                <a:gd name="T21" fmla="*/ 2147483647 h 358"/>
                <a:gd name="T22" fmla="*/ 2147483647 w 140"/>
                <a:gd name="T23" fmla="*/ 2147483647 h 358"/>
                <a:gd name="T24" fmla="*/ 2147483647 w 140"/>
                <a:gd name="T25" fmla="*/ 2147483647 h 358"/>
                <a:gd name="T26" fmla="*/ 2147483647 w 140"/>
                <a:gd name="T27" fmla="*/ 2147483647 h 358"/>
                <a:gd name="T28" fmla="*/ 2147483647 w 140"/>
                <a:gd name="T29" fmla="*/ 2147483647 h 358"/>
                <a:gd name="T30" fmla="*/ 2147483647 w 140"/>
                <a:gd name="T31" fmla="*/ 2147483647 h 358"/>
                <a:gd name="T32" fmla="*/ 2147483647 w 140"/>
                <a:gd name="T33" fmla="*/ 2147483647 h 358"/>
                <a:gd name="T34" fmla="*/ 2147483647 w 140"/>
                <a:gd name="T35" fmla="*/ 2147483647 h 358"/>
                <a:gd name="T36" fmla="*/ 2147483647 w 140"/>
                <a:gd name="T37" fmla="*/ 2147483647 h 358"/>
                <a:gd name="T38" fmla="*/ 2147483647 w 140"/>
                <a:gd name="T39" fmla="*/ 2147483647 h 358"/>
                <a:gd name="T40" fmla="*/ 0 w 140"/>
                <a:gd name="T41" fmla="*/ 2147483647 h 358"/>
                <a:gd name="T42" fmla="*/ 0 w 140"/>
                <a:gd name="T43" fmla="*/ 2147483647 h 358"/>
                <a:gd name="T44" fmla="*/ 2147483647 w 140"/>
                <a:gd name="T45" fmla="*/ 2147483647 h 358"/>
                <a:gd name="T46" fmla="*/ 2147483647 w 140"/>
                <a:gd name="T47" fmla="*/ 2147483647 h 358"/>
                <a:gd name="T48" fmla="*/ 2147483647 w 140"/>
                <a:gd name="T49" fmla="*/ 2147483647 h 358"/>
                <a:gd name="T50" fmla="*/ 2147483647 w 140"/>
                <a:gd name="T51" fmla="*/ 2147483647 h 358"/>
                <a:gd name="T52" fmla="*/ 2147483647 w 140"/>
                <a:gd name="T53" fmla="*/ 2147483647 h 358"/>
                <a:gd name="T54" fmla="*/ 2147483647 w 140"/>
                <a:gd name="T55" fmla="*/ 2147483647 h 358"/>
                <a:gd name="T56" fmla="*/ 2147483647 w 140"/>
                <a:gd name="T57" fmla="*/ 2147483647 h 358"/>
                <a:gd name="T58" fmla="*/ 2147483647 w 140"/>
                <a:gd name="T59" fmla="*/ 2147483647 h 358"/>
                <a:gd name="T60" fmla="*/ 2147483647 w 140"/>
                <a:gd name="T61" fmla="*/ 2147483647 h 358"/>
                <a:gd name="T62" fmla="*/ 2147483647 w 140"/>
                <a:gd name="T63" fmla="*/ 2147483647 h 358"/>
                <a:gd name="T64" fmla="*/ 2147483647 w 140"/>
                <a:gd name="T65" fmla="*/ 2147483647 h 358"/>
                <a:gd name="T66" fmla="*/ 2147483647 w 140"/>
                <a:gd name="T67" fmla="*/ 2147483647 h 358"/>
                <a:gd name="T68" fmla="*/ 2147483647 w 140"/>
                <a:gd name="T69" fmla="*/ 2147483647 h 358"/>
                <a:gd name="T70" fmla="*/ 2147483647 w 140"/>
                <a:gd name="T71" fmla="*/ 2147483647 h 358"/>
                <a:gd name="T72" fmla="*/ 2147483647 w 140"/>
                <a:gd name="T73" fmla="*/ 2147483647 h 358"/>
                <a:gd name="T74" fmla="*/ 2147483647 w 140"/>
                <a:gd name="T75" fmla="*/ 0 h 358"/>
                <a:gd name="T76" fmla="*/ 2147483647 w 140"/>
                <a:gd name="T77" fmla="*/ 0 h 358"/>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40"/>
                <a:gd name="T118" fmla="*/ 0 h 358"/>
                <a:gd name="T119" fmla="*/ 140 w 140"/>
                <a:gd name="T120" fmla="*/ 358 h 358"/>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40" h="358">
                  <a:moveTo>
                    <a:pt x="124" y="0"/>
                  </a:moveTo>
                  <a:lnTo>
                    <a:pt x="124" y="0"/>
                  </a:lnTo>
                  <a:lnTo>
                    <a:pt x="116" y="8"/>
                  </a:lnTo>
                  <a:lnTo>
                    <a:pt x="96" y="26"/>
                  </a:lnTo>
                  <a:lnTo>
                    <a:pt x="82" y="36"/>
                  </a:lnTo>
                  <a:lnTo>
                    <a:pt x="70" y="44"/>
                  </a:lnTo>
                  <a:lnTo>
                    <a:pt x="56" y="50"/>
                  </a:lnTo>
                  <a:lnTo>
                    <a:pt x="46" y="54"/>
                  </a:lnTo>
                  <a:lnTo>
                    <a:pt x="40" y="52"/>
                  </a:lnTo>
                  <a:lnTo>
                    <a:pt x="36" y="50"/>
                  </a:lnTo>
                  <a:lnTo>
                    <a:pt x="34" y="46"/>
                  </a:lnTo>
                  <a:lnTo>
                    <a:pt x="34" y="40"/>
                  </a:lnTo>
                  <a:lnTo>
                    <a:pt x="34" y="28"/>
                  </a:lnTo>
                  <a:lnTo>
                    <a:pt x="34" y="16"/>
                  </a:lnTo>
                  <a:lnTo>
                    <a:pt x="22" y="24"/>
                  </a:lnTo>
                  <a:lnTo>
                    <a:pt x="12" y="34"/>
                  </a:lnTo>
                  <a:lnTo>
                    <a:pt x="2" y="46"/>
                  </a:lnTo>
                  <a:lnTo>
                    <a:pt x="0" y="58"/>
                  </a:lnTo>
                  <a:lnTo>
                    <a:pt x="0" y="84"/>
                  </a:lnTo>
                  <a:lnTo>
                    <a:pt x="2" y="164"/>
                  </a:lnTo>
                  <a:lnTo>
                    <a:pt x="8" y="262"/>
                  </a:lnTo>
                  <a:lnTo>
                    <a:pt x="18" y="358"/>
                  </a:lnTo>
                  <a:lnTo>
                    <a:pt x="38" y="300"/>
                  </a:lnTo>
                  <a:lnTo>
                    <a:pt x="54" y="246"/>
                  </a:lnTo>
                  <a:lnTo>
                    <a:pt x="82" y="154"/>
                  </a:lnTo>
                  <a:lnTo>
                    <a:pt x="96" y="116"/>
                  </a:lnTo>
                  <a:lnTo>
                    <a:pt x="110" y="82"/>
                  </a:lnTo>
                  <a:lnTo>
                    <a:pt x="124" y="54"/>
                  </a:lnTo>
                  <a:lnTo>
                    <a:pt x="132" y="40"/>
                  </a:lnTo>
                  <a:lnTo>
                    <a:pt x="140" y="30"/>
                  </a:lnTo>
                  <a:lnTo>
                    <a:pt x="132" y="18"/>
                  </a:lnTo>
                  <a:lnTo>
                    <a:pt x="126" y="8"/>
                  </a:lnTo>
                  <a:lnTo>
                    <a:pt x="124" y="0"/>
                  </a:lnTo>
                  <a:close/>
                </a:path>
              </a:pathLst>
            </a:custGeom>
            <a:solidFill>
              <a:srgbClr val="FFFFFF"/>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642" name="Freeform 125"/>
            <p:cNvSpPr>
              <a:spLocks/>
            </p:cNvSpPr>
            <p:nvPr/>
          </p:nvSpPr>
          <p:spPr bwMode="auto">
            <a:xfrm>
              <a:off x="9736138" y="3466966"/>
              <a:ext cx="346075" cy="444500"/>
            </a:xfrm>
            <a:custGeom>
              <a:avLst/>
              <a:gdLst>
                <a:gd name="T0" fmla="*/ 2147483647 w 218"/>
                <a:gd name="T1" fmla="*/ 2147483647 h 280"/>
                <a:gd name="T2" fmla="*/ 2147483647 w 218"/>
                <a:gd name="T3" fmla="*/ 2147483647 h 280"/>
                <a:gd name="T4" fmla="*/ 2147483647 w 218"/>
                <a:gd name="T5" fmla="*/ 2147483647 h 280"/>
                <a:gd name="T6" fmla="*/ 2147483647 w 218"/>
                <a:gd name="T7" fmla="*/ 2147483647 h 280"/>
                <a:gd name="T8" fmla="*/ 2147483647 w 218"/>
                <a:gd name="T9" fmla="*/ 2147483647 h 280"/>
                <a:gd name="T10" fmla="*/ 2147483647 w 218"/>
                <a:gd name="T11" fmla="*/ 2147483647 h 280"/>
                <a:gd name="T12" fmla="*/ 2147483647 w 218"/>
                <a:gd name="T13" fmla="*/ 2147483647 h 280"/>
                <a:gd name="T14" fmla="*/ 2147483647 w 218"/>
                <a:gd name="T15" fmla="*/ 2147483647 h 280"/>
                <a:gd name="T16" fmla="*/ 2147483647 w 218"/>
                <a:gd name="T17" fmla="*/ 2147483647 h 280"/>
                <a:gd name="T18" fmla="*/ 2147483647 w 218"/>
                <a:gd name="T19" fmla="*/ 2147483647 h 280"/>
                <a:gd name="T20" fmla="*/ 2147483647 w 218"/>
                <a:gd name="T21" fmla="*/ 2147483647 h 280"/>
                <a:gd name="T22" fmla="*/ 2147483647 w 218"/>
                <a:gd name="T23" fmla="*/ 2147483647 h 280"/>
                <a:gd name="T24" fmla="*/ 2147483647 w 218"/>
                <a:gd name="T25" fmla="*/ 2147483647 h 280"/>
                <a:gd name="T26" fmla="*/ 2147483647 w 218"/>
                <a:gd name="T27" fmla="*/ 2147483647 h 280"/>
                <a:gd name="T28" fmla="*/ 2147483647 w 218"/>
                <a:gd name="T29" fmla="*/ 2147483647 h 280"/>
                <a:gd name="T30" fmla="*/ 2147483647 w 218"/>
                <a:gd name="T31" fmla="*/ 2147483647 h 280"/>
                <a:gd name="T32" fmla="*/ 2147483647 w 218"/>
                <a:gd name="T33" fmla="*/ 2147483647 h 280"/>
                <a:gd name="T34" fmla="*/ 2147483647 w 218"/>
                <a:gd name="T35" fmla="*/ 2147483647 h 280"/>
                <a:gd name="T36" fmla="*/ 2147483647 w 218"/>
                <a:gd name="T37" fmla="*/ 2147483647 h 280"/>
                <a:gd name="T38" fmla="*/ 2147483647 w 218"/>
                <a:gd name="T39" fmla="*/ 2147483647 h 280"/>
                <a:gd name="T40" fmla="*/ 2147483647 w 218"/>
                <a:gd name="T41" fmla="*/ 2147483647 h 280"/>
                <a:gd name="T42" fmla="*/ 2147483647 w 218"/>
                <a:gd name="T43" fmla="*/ 2147483647 h 280"/>
                <a:gd name="T44" fmla="*/ 2147483647 w 218"/>
                <a:gd name="T45" fmla="*/ 2147483647 h 280"/>
                <a:gd name="T46" fmla="*/ 2147483647 w 218"/>
                <a:gd name="T47" fmla="*/ 2147483647 h 280"/>
                <a:gd name="T48" fmla="*/ 2147483647 w 218"/>
                <a:gd name="T49" fmla="*/ 2147483647 h 280"/>
                <a:gd name="T50" fmla="*/ 2147483647 w 218"/>
                <a:gd name="T51" fmla="*/ 2147483647 h 280"/>
                <a:gd name="T52" fmla="*/ 2147483647 w 218"/>
                <a:gd name="T53" fmla="*/ 2147483647 h 280"/>
                <a:gd name="T54" fmla="*/ 2147483647 w 218"/>
                <a:gd name="T55" fmla="*/ 2147483647 h 280"/>
                <a:gd name="T56" fmla="*/ 2147483647 w 218"/>
                <a:gd name="T57" fmla="*/ 2147483647 h 280"/>
                <a:gd name="T58" fmla="*/ 2147483647 w 218"/>
                <a:gd name="T59" fmla="*/ 2147483647 h 280"/>
                <a:gd name="T60" fmla="*/ 2147483647 w 218"/>
                <a:gd name="T61" fmla="*/ 2147483647 h 280"/>
                <a:gd name="T62" fmla="*/ 2147483647 w 218"/>
                <a:gd name="T63" fmla="*/ 2147483647 h 280"/>
                <a:gd name="T64" fmla="*/ 2147483647 w 218"/>
                <a:gd name="T65" fmla="*/ 2147483647 h 280"/>
                <a:gd name="T66" fmla="*/ 2147483647 w 218"/>
                <a:gd name="T67" fmla="*/ 2147483647 h 280"/>
                <a:gd name="T68" fmla="*/ 2147483647 w 218"/>
                <a:gd name="T69" fmla="*/ 2147483647 h 280"/>
                <a:gd name="T70" fmla="*/ 0 w 218"/>
                <a:gd name="T71" fmla="*/ 2147483647 h 280"/>
                <a:gd name="T72" fmla="*/ 0 w 218"/>
                <a:gd name="T73" fmla="*/ 2147483647 h 280"/>
                <a:gd name="T74" fmla="*/ 2147483647 w 218"/>
                <a:gd name="T75" fmla="*/ 2147483647 h 280"/>
                <a:gd name="T76" fmla="*/ 2147483647 w 218"/>
                <a:gd name="T77" fmla="*/ 2147483647 h 280"/>
                <a:gd name="T78" fmla="*/ 2147483647 w 218"/>
                <a:gd name="T79" fmla="*/ 2147483647 h 280"/>
                <a:gd name="T80" fmla="*/ 2147483647 w 218"/>
                <a:gd name="T81" fmla="*/ 2147483647 h 280"/>
                <a:gd name="T82" fmla="*/ 2147483647 w 218"/>
                <a:gd name="T83" fmla="*/ 2147483647 h 280"/>
                <a:gd name="T84" fmla="*/ 2147483647 w 218"/>
                <a:gd name="T85" fmla="*/ 2147483647 h 280"/>
                <a:gd name="T86" fmla="*/ 2147483647 w 218"/>
                <a:gd name="T87" fmla="*/ 2147483647 h 280"/>
                <a:gd name="T88" fmla="*/ 2147483647 w 218"/>
                <a:gd name="T89" fmla="*/ 2147483647 h 280"/>
                <a:gd name="T90" fmla="*/ 2147483647 w 218"/>
                <a:gd name="T91" fmla="*/ 2147483647 h 280"/>
                <a:gd name="T92" fmla="*/ 2147483647 w 218"/>
                <a:gd name="T93" fmla="*/ 2147483647 h 280"/>
                <a:gd name="T94" fmla="*/ 2147483647 w 218"/>
                <a:gd name="T95" fmla="*/ 2147483647 h 280"/>
                <a:gd name="T96" fmla="*/ 2147483647 w 218"/>
                <a:gd name="T97" fmla="*/ 2147483647 h 280"/>
                <a:gd name="T98" fmla="*/ 2147483647 w 218"/>
                <a:gd name="T99" fmla="*/ 2147483647 h 280"/>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218"/>
                <a:gd name="T151" fmla="*/ 0 h 280"/>
                <a:gd name="T152" fmla="*/ 218 w 218"/>
                <a:gd name="T153" fmla="*/ 280 h 280"/>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218" h="280">
                  <a:moveTo>
                    <a:pt x="68" y="242"/>
                  </a:moveTo>
                  <a:lnTo>
                    <a:pt x="64" y="260"/>
                  </a:lnTo>
                  <a:lnTo>
                    <a:pt x="64" y="264"/>
                  </a:lnTo>
                  <a:lnTo>
                    <a:pt x="66" y="268"/>
                  </a:lnTo>
                  <a:lnTo>
                    <a:pt x="76" y="278"/>
                  </a:lnTo>
                  <a:lnTo>
                    <a:pt x="80" y="280"/>
                  </a:lnTo>
                  <a:lnTo>
                    <a:pt x="84" y="278"/>
                  </a:lnTo>
                  <a:lnTo>
                    <a:pt x="102" y="272"/>
                  </a:lnTo>
                  <a:lnTo>
                    <a:pt x="110" y="268"/>
                  </a:lnTo>
                  <a:lnTo>
                    <a:pt x="152" y="244"/>
                  </a:lnTo>
                  <a:lnTo>
                    <a:pt x="160" y="240"/>
                  </a:lnTo>
                  <a:lnTo>
                    <a:pt x="172" y="234"/>
                  </a:lnTo>
                  <a:lnTo>
                    <a:pt x="176" y="228"/>
                  </a:lnTo>
                  <a:lnTo>
                    <a:pt x="178" y="220"/>
                  </a:lnTo>
                  <a:lnTo>
                    <a:pt x="178" y="198"/>
                  </a:lnTo>
                  <a:lnTo>
                    <a:pt x="180" y="188"/>
                  </a:lnTo>
                  <a:lnTo>
                    <a:pt x="182" y="180"/>
                  </a:lnTo>
                  <a:lnTo>
                    <a:pt x="186" y="170"/>
                  </a:lnTo>
                  <a:lnTo>
                    <a:pt x="194" y="160"/>
                  </a:lnTo>
                  <a:lnTo>
                    <a:pt x="202" y="148"/>
                  </a:lnTo>
                  <a:lnTo>
                    <a:pt x="210" y="134"/>
                  </a:lnTo>
                  <a:lnTo>
                    <a:pt x="214" y="114"/>
                  </a:lnTo>
                  <a:lnTo>
                    <a:pt x="218" y="94"/>
                  </a:lnTo>
                  <a:lnTo>
                    <a:pt x="218" y="82"/>
                  </a:lnTo>
                  <a:lnTo>
                    <a:pt x="216" y="72"/>
                  </a:lnTo>
                  <a:lnTo>
                    <a:pt x="212" y="60"/>
                  </a:lnTo>
                  <a:lnTo>
                    <a:pt x="206" y="48"/>
                  </a:lnTo>
                  <a:lnTo>
                    <a:pt x="202" y="40"/>
                  </a:lnTo>
                  <a:lnTo>
                    <a:pt x="186" y="24"/>
                  </a:lnTo>
                  <a:lnTo>
                    <a:pt x="176" y="16"/>
                  </a:lnTo>
                  <a:lnTo>
                    <a:pt x="164" y="8"/>
                  </a:lnTo>
                  <a:lnTo>
                    <a:pt x="150" y="2"/>
                  </a:lnTo>
                  <a:lnTo>
                    <a:pt x="136" y="0"/>
                  </a:lnTo>
                  <a:lnTo>
                    <a:pt x="62" y="12"/>
                  </a:lnTo>
                  <a:lnTo>
                    <a:pt x="44" y="22"/>
                  </a:lnTo>
                  <a:lnTo>
                    <a:pt x="36" y="28"/>
                  </a:lnTo>
                  <a:lnTo>
                    <a:pt x="34" y="34"/>
                  </a:lnTo>
                  <a:lnTo>
                    <a:pt x="36" y="44"/>
                  </a:lnTo>
                  <a:lnTo>
                    <a:pt x="38" y="50"/>
                  </a:lnTo>
                  <a:lnTo>
                    <a:pt x="38" y="54"/>
                  </a:lnTo>
                  <a:lnTo>
                    <a:pt x="36" y="58"/>
                  </a:lnTo>
                  <a:lnTo>
                    <a:pt x="20" y="90"/>
                  </a:lnTo>
                  <a:lnTo>
                    <a:pt x="16" y="98"/>
                  </a:lnTo>
                  <a:lnTo>
                    <a:pt x="14" y="106"/>
                  </a:lnTo>
                  <a:lnTo>
                    <a:pt x="14" y="112"/>
                  </a:lnTo>
                  <a:lnTo>
                    <a:pt x="14" y="120"/>
                  </a:lnTo>
                  <a:lnTo>
                    <a:pt x="2" y="146"/>
                  </a:lnTo>
                  <a:lnTo>
                    <a:pt x="0" y="154"/>
                  </a:lnTo>
                  <a:lnTo>
                    <a:pt x="0" y="158"/>
                  </a:lnTo>
                  <a:lnTo>
                    <a:pt x="4" y="160"/>
                  </a:lnTo>
                  <a:lnTo>
                    <a:pt x="10" y="162"/>
                  </a:lnTo>
                  <a:lnTo>
                    <a:pt x="12" y="164"/>
                  </a:lnTo>
                  <a:lnTo>
                    <a:pt x="14" y="168"/>
                  </a:lnTo>
                  <a:lnTo>
                    <a:pt x="12" y="182"/>
                  </a:lnTo>
                  <a:lnTo>
                    <a:pt x="12" y="192"/>
                  </a:lnTo>
                  <a:lnTo>
                    <a:pt x="12" y="194"/>
                  </a:lnTo>
                  <a:lnTo>
                    <a:pt x="14" y="202"/>
                  </a:lnTo>
                  <a:lnTo>
                    <a:pt x="14" y="210"/>
                  </a:lnTo>
                  <a:lnTo>
                    <a:pt x="12" y="216"/>
                  </a:lnTo>
                  <a:lnTo>
                    <a:pt x="14" y="224"/>
                  </a:lnTo>
                  <a:lnTo>
                    <a:pt x="14" y="226"/>
                  </a:lnTo>
                  <a:lnTo>
                    <a:pt x="20" y="234"/>
                  </a:lnTo>
                  <a:lnTo>
                    <a:pt x="24" y="236"/>
                  </a:lnTo>
                  <a:lnTo>
                    <a:pt x="32" y="240"/>
                  </a:lnTo>
                  <a:lnTo>
                    <a:pt x="48" y="242"/>
                  </a:lnTo>
                  <a:lnTo>
                    <a:pt x="56" y="242"/>
                  </a:lnTo>
                  <a:lnTo>
                    <a:pt x="68" y="242"/>
                  </a:lnTo>
                  <a:close/>
                </a:path>
              </a:pathLst>
            </a:custGeom>
            <a:solidFill>
              <a:srgbClr val="000000"/>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643" name="Freeform 126"/>
            <p:cNvSpPr>
              <a:spLocks/>
            </p:cNvSpPr>
            <p:nvPr/>
          </p:nvSpPr>
          <p:spPr bwMode="auto">
            <a:xfrm>
              <a:off x="9802813" y="3901941"/>
              <a:ext cx="127000" cy="539750"/>
            </a:xfrm>
            <a:custGeom>
              <a:avLst/>
              <a:gdLst>
                <a:gd name="T0" fmla="*/ 2147483647 w 80"/>
                <a:gd name="T1" fmla="*/ 2147483647 h 340"/>
                <a:gd name="T2" fmla="*/ 2147483647 w 80"/>
                <a:gd name="T3" fmla="*/ 2147483647 h 340"/>
                <a:gd name="T4" fmla="*/ 2147483647 w 80"/>
                <a:gd name="T5" fmla="*/ 2147483647 h 340"/>
                <a:gd name="T6" fmla="*/ 2147483647 w 80"/>
                <a:gd name="T7" fmla="*/ 2147483647 h 340"/>
                <a:gd name="T8" fmla="*/ 2147483647 w 80"/>
                <a:gd name="T9" fmla="*/ 2147483647 h 340"/>
                <a:gd name="T10" fmla="*/ 2147483647 w 80"/>
                <a:gd name="T11" fmla="*/ 2147483647 h 340"/>
                <a:gd name="T12" fmla="*/ 2147483647 w 80"/>
                <a:gd name="T13" fmla="*/ 2147483647 h 340"/>
                <a:gd name="T14" fmla="*/ 2147483647 w 80"/>
                <a:gd name="T15" fmla="*/ 2147483647 h 340"/>
                <a:gd name="T16" fmla="*/ 2147483647 w 80"/>
                <a:gd name="T17" fmla="*/ 2147483647 h 340"/>
                <a:gd name="T18" fmla="*/ 2147483647 w 80"/>
                <a:gd name="T19" fmla="*/ 2147483647 h 340"/>
                <a:gd name="T20" fmla="*/ 2147483647 w 80"/>
                <a:gd name="T21" fmla="*/ 2147483647 h 340"/>
                <a:gd name="T22" fmla="*/ 2147483647 w 80"/>
                <a:gd name="T23" fmla="*/ 2147483647 h 340"/>
                <a:gd name="T24" fmla="*/ 2147483647 w 80"/>
                <a:gd name="T25" fmla="*/ 2147483647 h 340"/>
                <a:gd name="T26" fmla="*/ 2147483647 w 80"/>
                <a:gd name="T27" fmla="*/ 2147483647 h 340"/>
                <a:gd name="T28" fmla="*/ 2147483647 w 80"/>
                <a:gd name="T29" fmla="*/ 0 h 340"/>
                <a:gd name="T30" fmla="*/ 2147483647 w 80"/>
                <a:gd name="T31" fmla="*/ 0 h 340"/>
                <a:gd name="T32" fmla="*/ 2147483647 w 80"/>
                <a:gd name="T33" fmla="*/ 2147483647 h 340"/>
                <a:gd name="T34" fmla="*/ 2147483647 w 80"/>
                <a:gd name="T35" fmla="*/ 2147483647 h 340"/>
                <a:gd name="T36" fmla="*/ 2147483647 w 80"/>
                <a:gd name="T37" fmla="*/ 2147483647 h 340"/>
                <a:gd name="T38" fmla="*/ 2147483647 w 80"/>
                <a:gd name="T39" fmla="*/ 2147483647 h 340"/>
                <a:gd name="T40" fmla="*/ 2147483647 w 80"/>
                <a:gd name="T41" fmla="*/ 2147483647 h 340"/>
                <a:gd name="T42" fmla="*/ 2147483647 w 80"/>
                <a:gd name="T43" fmla="*/ 2147483647 h 340"/>
                <a:gd name="T44" fmla="*/ 2147483647 w 80"/>
                <a:gd name="T45" fmla="*/ 2147483647 h 340"/>
                <a:gd name="T46" fmla="*/ 2147483647 w 80"/>
                <a:gd name="T47" fmla="*/ 2147483647 h 340"/>
                <a:gd name="T48" fmla="*/ 2147483647 w 80"/>
                <a:gd name="T49" fmla="*/ 2147483647 h 340"/>
                <a:gd name="T50" fmla="*/ 2147483647 w 80"/>
                <a:gd name="T51" fmla="*/ 2147483647 h 340"/>
                <a:gd name="T52" fmla="*/ 2147483647 w 80"/>
                <a:gd name="T53" fmla="*/ 2147483647 h 340"/>
                <a:gd name="T54" fmla="*/ 2147483647 w 80"/>
                <a:gd name="T55" fmla="*/ 2147483647 h 340"/>
                <a:gd name="T56" fmla="*/ 0 w 80"/>
                <a:gd name="T57" fmla="*/ 2147483647 h 340"/>
                <a:gd name="T58" fmla="*/ 0 w 80"/>
                <a:gd name="T59" fmla="*/ 2147483647 h 340"/>
                <a:gd name="T60" fmla="*/ 0 w 80"/>
                <a:gd name="T61" fmla="*/ 2147483647 h 340"/>
                <a:gd name="T62" fmla="*/ 2147483647 w 80"/>
                <a:gd name="T63" fmla="*/ 2147483647 h 340"/>
                <a:gd name="T64" fmla="*/ 2147483647 w 80"/>
                <a:gd name="T65" fmla="*/ 2147483647 h 340"/>
                <a:gd name="T66" fmla="*/ 2147483647 w 80"/>
                <a:gd name="T67" fmla="*/ 2147483647 h 34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80"/>
                <a:gd name="T103" fmla="*/ 0 h 340"/>
                <a:gd name="T104" fmla="*/ 80 w 80"/>
                <a:gd name="T105" fmla="*/ 340 h 34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80" h="340">
                  <a:moveTo>
                    <a:pt x="58" y="38"/>
                  </a:moveTo>
                  <a:lnTo>
                    <a:pt x="58" y="38"/>
                  </a:lnTo>
                  <a:lnTo>
                    <a:pt x="58" y="36"/>
                  </a:lnTo>
                  <a:lnTo>
                    <a:pt x="62" y="34"/>
                  </a:lnTo>
                  <a:lnTo>
                    <a:pt x="66" y="30"/>
                  </a:lnTo>
                  <a:lnTo>
                    <a:pt x="66" y="26"/>
                  </a:lnTo>
                  <a:lnTo>
                    <a:pt x="64" y="22"/>
                  </a:lnTo>
                  <a:lnTo>
                    <a:pt x="62" y="14"/>
                  </a:lnTo>
                  <a:lnTo>
                    <a:pt x="60" y="8"/>
                  </a:lnTo>
                  <a:lnTo>
                    <a:pt x="56" y="2"/>
                  </a:lnTo>
                  <a:lnTo>
                    <a:pt x="52" y="0"/>
                  </a:lnTo>
                  <a:lnTo>
                    <a:pt x="48" y="0"/>
                  </a:lnTo>
                  <a:lnTo>
                    <a:pt x="46" y="2"/>
                  </a:lnTo>
                  <a:lnTo>
                    <a:pt x="40" y="6"/>
                  </a:lnTo>
                  <a:lnTo>
                    <a:pt x="36" y="14"/>
                  </a:lnTo>
                  <a:lnTo>
                    <a:pt x="34" y="18"/>
                  </a:lnTo>
                  <a:lnTo>
                    <a:pt x="32" y="22"/>
                  </a:lnTo>
                  <a:lnTo>
                    <a:pt x="36" y="30"/>
                  </a:lnTo>
                  <a:lnTo>
                    <a:pt x="40" y="36"/>
                  </a:lnTo>
                  <a:lnTo>
                    <a:pt x="16" y="112"/>
                  </a:lnTo>
                  <a:lnTo>
                    <a:pt x="4" y="158"/>
                  </a:lnTo>
                  <a:lnTo>
                    <a:pt x="0" y="176"/>
                  </a:lnTo>
                  <a:lnTo>
                    <a:pt x="0" y="188"/>
                  </a:lnTo>
                  <a:lnTo>
                    <a:pt x="28" y="340"/>
                  </a:lnTo>
                  <a:lnTo>
                    <a:pt x="80" y="174"/>
                  </a:lnTo>
                  <a:lnTo>
                    <a:pt x="58" y="38"/>
                  </a:lnTo>
                  <a:close/>
                </a:path>
              </a:pathLst>
            </a:custGeom>
            <a:solidFill>
              <a:srgbClr val="000000"/>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grpSp>
      <p:grpSp>
        <p:nvGrpSpPr>
          <p:cNvPr id="12" name="グループ化 260"/>
          <p:cNvGrpSpPr>
            <a:grpSpLocks noChangeAspect="1"/>
          </p:cNvGrpSpPr>
          <p:nvPr/>
        </p:nvGrpSpPr>
        <p:grpSpPr bwMode="auto">
          <a:xfrm>
            <a:off x="4655898" y="6253351"/>
            <a:ext cx="13940" cy="38082"/>
            <a:chOff x="9491663" y="3466966"/>
            <a:chExt cx="1009650" cy="2755900"/>
          </a:xfrm>
        </p:grpSpPr>
        <p:sp>
          <p:nvSpPr>
            <p:cNvPr id="645" name="Freeform 79"/>
            <p:cNvSpPr>
              <a:spLocks/>
            </p:cNvSpPr>
            <p:nvPr/>
          </p:nvSpPr>
          <p:spPr bwMode="auto">
            <a:xfrm>
              <a:off x="10221913" y="4962391"/>
              <a:ext cx="146050" cy="244475"/>
            </a:xfrm>
            <a:custGeom>
              <a:avLst/>
              <a:gdLst>
                <a:gd name="T0" fmla="*/ 2147483647 w 92"/>
                <a:gd name="T1" fmla="*/ 2147483647 h 154"/>
                <a:gd name="T2" fmla="*/ 2147483647 w 92"/>
                <a:gd name="T3" fmla="*/ 2147483647 h 154"/>
                <a:gd name="T4" fmla="*/ 2147483647 w 92"/>
                <a:gd name="T5" fmla="*/ 2147483647 h 154"/>
                <a:gd name="T6" fmla="*/ 2147483647 w 92"/>
                <a:gd name="T7" fmla="*/ 2147483647 h 154"/>
                <a:gd name="T8" fmla="*/ 2147483647 w 92"/>
                <a:gd name="T9" fmla="*/ 2147483647 h 154"/>
                <a:gd name="T10" fmla="*/ 2147483647 w 92"/>
                <a:gd name="T11" fmla="*/ 2147483647 h 154"/>
                <a:gd name="T12" fmla="*/ 2147483647 w 92"/>
                <a:gd name="T13" fmla="*/ 2147483647 h 154"/>
                <a:gd name="T14" fmla="*/ 2147483647 w 92"/>
                <a:gd name="T15" fmla="*/ 2147483647 h 154"/>
                <a:gd name="T16" fmla="*/ 2147483647 w 92"/>
                <a:gd name="T17" fmla="*/ 0 h 154"/>
                <a:gd name="T18" fmla="*/ 2147483647 w 92"/>
                <a:gd name="T19" fmla="*/ 2147483647 h 154"/>
                <a:gd name="T20" fmla="*/ 2147483647 w 92"/>
                <a:gd name="T21" fmla="*/ 2147483647 h 154"/>
                <a:gd name="T22" fmla="*/ 2147483647 w 92"/>
                <a:gd name="T23" fmla="*/ 2147483647 h 154"/>
                <a:gd name="T24" fmla="*/ 2147483647 w 92"/>
                <a:gd name="T25" fmla="*/ 2147483647 h 154"/>
                <a:gd name="T26" fmla="*/ 0 w 92"/>
                <a:gd name="T27" fmla="*/ 2147483647 h 154"/>
                <a:gd name="T28" fmla="*/ 2147483647 w 92"/>
                <a:gd name="T29" fmla="*/ 2147483647 h 154"/>
                <a:gd name="T30" fmla="*/ 2147483647 w 92"/>
                <a:gd name="T31" fmla="*/ 2147483647 h 154"/>
                <a:gd name="T32" fmla="*/ 2147483647 w 92"/>
                <a:gd name="T33" fmla="*/ 2147483647 h 154"/>
                <a:gd name="T34" fmla="*/ 2147483647 w 92"/>
                <a:gd name="T35" fmla="*/ 2147483647 h 154"/>
                <a:gd name="T36" fmla="*/ 2147483647 w 92"/>
                <a:gd name="T37" fmla="*/ 2147483647 h 154"/>
                <a:gd name="T38" fmla="*/ 2147483647 w 92"/>
                <a:gd name="T39" fmla="*/ 2147483647 h 154"/>
                <a:gd name="T40" fmla="*/ 2147483647 w 92"/>
                <a:gd name="T41" fmla="*/ 2147483647 h 154"/>
                <a:gd name="T42" fmla="*/ 2147483647 w 92"/>
                <a:gd name="T43" fmla="*/ 2147483647 h 15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92"/>
                <a:gd name="T67" fmla="*/ 0 h 154"/>
                <a:gd name="T68" fmla="*/ 92 w 92"/>
                <a:gd name="T69" fmla="*/ 154 h 15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92" h="154">
                  <a:moveTo>
                    <a:pt x="72" y="130"/>
                  </a:moveTo>
                  <a:lnTo>
                    <a:pt x="72" y="104"/>
                  </a:lnTo>
                  <a:lnTo>
                    <a:pt x="86" y="104"/>
                  </a:lnTo>
                  <a:lnTo>
                    <a:pt x="86" y="86"/>
                  </a:lnTo>
                  <a:lnTo>
                    <a:pt x="72" y="60"/>
                  </a:lnTo>
                  <a:lnTo>
                    <a:pt x="72" y="44"/>
                  </a:lnTo>
                  <a:lnTo>
                    <a:pt x="66" y="18"/>
                  </a:lnTo>
                  <a:lnTo>
                    <a:pt x="52" y="18"/>
                  </a:lnTo>
                  <a:lnTo>
                    <a:pt x="40" y="0"/>
                  </a:lnTo>
                  <a:lnTo>
                    <a:pt x="46" y="18"/>
                  </a:lnTo>
                  <a:lnTo>
                    <a:pt x="52" y="60"/>
                  </a:lnTo>
                  <a:lnTo>
                    <a:pt x="40" y="52"/>
                  </a:lnTo>
                  <a:lnTo>
                    <a:pt x="20" y="36"/>
                  </a:lnTo>
                  <a:lnTo>
                    <a:pt x="0" y="36"/>
                  </a:lnTo>
                  <a:lnTo>
                    <a:pt x="14" y="52"/>
                  </a:lnTo>
                  <a:lnTo>
                    <a:pt x="26" y="70"/>
                  </a:lnTo>
                  <a:lnTo>
                    <a:pt x="52" y="104"/>
                  </a:lnTo>
                  <a:lnTo>
                    <a:pt x="66" y="138"/>
                  </a:lnTo>
                  <a:lnTo>
                    <a:pt x="80" y="138"/>
                  </a:lnTo>
                  <a:lnTo>
                    <a:pt x="92" y="154"/>
                  </a:lnTo>
                  <a:lnTo>
                    <a:pt x="92" y="146"/>
                  </a:lnTo>
                  <a:lnTo>
                    <a:pt x="72" y="130"/>
                  </a:lnTo>
                  <a:close/>
                </a:path>
              </a:pathLst>
            </a:custGeom>
            <a:solidFill>
              <a:srgbClr val="A1C6E7"/>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646" name="Freeform 84"/>
            <p:cNvSpPr>
              <a:spLocks/>
            </p:cNvSpPr>
            <p:nvPr/>
          </p:nvSpPr>
          <p:spPr bwMode="auto">
            <a:xfrm>
              <a:off x="10482263" y="5140191"/>
              <a:ext cx="19050" cy="41275"/>
            </a:xfrm>
            <a:custGeom>
              <a:avLst/>
              <a:gdLst>
                <a:gd name="T0" fmla="*/ 2147483647 w 12"/>
                <a:gd name="T1" fmla="*/ 2147483647 h 26"/>
                <a:gd name="T2" fmla="*/ 2147483647 w 12"/>
                <a:gd name="T3" fmla="*/ 2147483647 h 26"/>
                <a:gd name="T4" fmla="*/ 2147483647 w 12"/>
                <a:gd name="T5" fmla="*/ 0 h 26"/>
                <a:gd name="T6" fmla="*/ 0 w 12"/>
                <a:gd name="T7" fmla="*/ 2147483647 h 26"/>
                <a:gd name="T8" fmla="*/ 2147483647 w 12"/>
                <a:gd name="T9" fmla="*/ 2147483647 h 26"/>
                <a:gd name="T10" fmla="*/ 0 60000 65536"/>
                <a:gd name="T11" fmla="*/ 0 60000 65536"/>
                <a:gd name="T12" fmla="*/ 0 60000 65536"/>
                <a:gd name="T13" fmla="*/ 0 60000 65536"/>
                <a:gd name="T14" fmla="*/ 0 60000 65536"/>
                <a:gd name="T15" fmla="*/ 0 w 12"/>
                <a:gd name="T16" fmla="*/ 0 h 26"/>
                <a:gd name="T17" fmla="*/ 12 w 12"/>
                <a:gd name="T18" fmla="*/ 26 h 26"/>
              </a:gdLst>
              <a:ahLst/>
              <a:cxnLst>
                <a:cxn ang="T10">
                  <a:pos x="T0" y="T1"/>
                </a:cxn>
                <a:cxn ang="T11">
                  <a:pos x="T2" y="T3"/>
                </a:cxn>
                <a:cxn ang="T12">
                  <a:pos x="T4" y="T5"/>
                </a:cxn>
                <a:cxn ang="T13">
                  <a:pos x="T6" y="T7"/>
                </a:cxn>
                <a:cxn ang="T14">
                  <a:pos x="T8" y="T9"/>
                </a:cxn>
              </a:cxnLst>
              <a:rect l="T15" t="T16" r="T17" b="T18"/>
              <a:pathLst>
                <a:path w="12" h="26">
                  <a:moveTo>
                    <a:pt x="6" y="26"/>
                  </a:moveTo>
                  <a:lnTo>
                    <a:pt x="6" y="18"/>
                  </a:lnTo>
                  <a:lnTo>
                    <a:pt x="12" y="0"/>
                  </a:lnTo>
                  <a:lnTo>
                    <a:pt x="0" y="18"/>
                  </a:lnTo>
                  <a:lnTo>
                    <a:pt x="6" y="26"/>
                  </a:lnTo>
                  <a:close/>
                </a:path>
              </a:pathLst>
            </a:custGeom>
            <a:solidFill>
              <a:srgbClr val="A1C6E7"/>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647" name="Freeform 96"/>
            <p:cNvSpPr>
              <a:spLocks/>
            </p:cNvSpPr>
            <p:nvPr/>
          </p:nvSpPr>
          <p:spPr bwMode="auto">
            <a:xfrm>
              <a:off x="9602788" y="5330691"/>
              <a:ext cx="9525" cy="3175"/>
            </a:xfrm>
            <a:custGeom>
              <a:avLst/>
              <a:gdLst>
                <a:gd name="T0" fmla="*/ 0 w 6"/>
                <a:gd name="T1" fmla="*/ 0 h 2"/>
                <a:gd name="T2" fmla="*/ 0 w 6"/>
                <a:gd name="T3" fmla="*/ 2147483647 h 2"/>
                <a:gd name="T4" fmla="*/ 2147483647 w 6"/>
                <a:gd name="T5" fmla="*/ 0 h 2"/>
                <a:gd name="T6" fmla="*/ 0 w 6"/>
                <a:gd name="T7" fmla="*/ 0 h 2"/>
                <a:gd name="T8" fmla="*/ 0 60000 65536"/>
                <a:gd name="T9" fmla="*/ 0 60000 65536"/>
                <a:gd name="T10" fmla="*/ 0 60000 65536"/>
                <a:gd name="T11" fmla="*/ 0 60000 65536"/>
                <a:gd name="T12" fmla="*/ 0 w 6"/>
                <a:gd name="T13" fmla="*/ 0 h 2"/>
                <a:gd name="T14" fmla="*/ 6 w 6"/>
                <a:gd name="T15" fmla="*/ 2 h 2"/>
              </a:gdLst>
              <a:ahLst/>
              <a:cxnLst>
                <a:cxn ang="T8">
                  <a:pos x="T0" y="T1"/>
                </a:cxn>
                <a:cxn ang="T9">
                  <a:pos x="T2" y="T3"/>
                </a:cxn>
                <a:cxn ang="T10">
                  <a:pos x="T4" y="T5"/>
                </a:cxn>
                <a:cxn ang="T11">
                  <a:pos x="T6" y="T7"/>
                </a:cxn>
              </a:cxnLst>
              <a:rect l="T12" t="T13" r="T14" b="T15"/>
              <a:pathLst>
                <a:path w="6" h="2">
                  <a:moveTo>
                    <a:pt x="0" y="0"/>
                  </a:moveTo>
                  <a:lnTo>
                    <a:pt x="0" y="2"/>
                  </a:lnTo>
                  <a:lnTo>
                    <a:pt x="6" y="0"/>
                  </a:lnTo>
                  <a:lnTo>
                    <a:pt x="0" y="0"/>
                  </a:lnTo>
                  <a:close/>
                </a:path>
              </a:pathLst>
            </a:custGeom>
            <a:solidFill>
              <a:srgbClr val="A1C6E7"/>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648" name="Line 105"/>
            <p:cNvSpPr>
              <a:spLocks noChangeShapeType="1"/>
            </p:cNvSpPr>
            <p:nvPr/>
          </p:nvSpPr>
          <p:spPr bwMode="auto">
            <a:xfrm>
              <a:off x="10161588" y="3841616"/>
              <a:ext cx="0" cy="0"/>
            </a:xfrm>
            <a:prstGeom prst="line">
              <a:avLst/>
            </a:prstGeom>
            <a:no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649" name="Line 106"/>
            <p:cNvSpPr>
              <a:spLocks noChangeShapeType="1"/>
            </p:cNvSpPr>
            <p:nvPr/>
          </p:nvSpPr>
          <p:spPr bwMode="auto">
            <a:xfrm>
              <a:off x="10161588" y="3841616"/>
              <a:ext cx="0" cy="0"/>
            </a:xfrm>
            <a:prstGeom prst="line">
              <a:avLst/>
            </a:prstGeom>
            <a:no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650" name="Freeform 122"/>
            <p:cNvSpPr>
              <a:spLocks/>
            </p:cNvSpPr>
            <p:nvPr/>
          </p:nvSpPr>
          <p:spPr bwMode="auto">
            <a:xfrm>
              <a:off x="9491663" y="3816216"/>
              <a:ext cx="996950" cy="2406650"/>
            </a:xfrm>
            <a:custGeom>
              <a:avLst/>
              <a:gdLst>
                <a:gd name="T0" fmla="*/ 2147483647 w 628"/>
                <a:gd name="T1" fmla="*/ 2147483647 h 1516"/>
                <a:gd name="T2" fmla="*/ 2147483647 w 628"/>
                <a:gd name="T3" fmla="*/ 2147483647 h 1516"/>
                <a:gd name="T4" fmla="*/ 2147483647 w 628"/>
                <a:gd name="T5" fmla="*/ 2147483647 h 1516"/>
                <a:gd name="T6" fmla="*/ 2147483647 w 628"/>
                <a:gd name="T7" fmla="*/ 2147483647 h 1516"/>
                <a:gd name="T8" fmla="*/ 2147483647 w 628"/>
                <a:gd name="T9" fmla="*/ 2147483647 h 1516"/>
                <a:gd name="T10" fmla="*/ 2147483647 w 628"/>
                <a:gd name="T11" fmla="*/ 2147483647 h 1516"/>
                <a:gd name="T12" fmla="*/ 2147483647 w 628"/>
                <a:gd name="T13" fmla="*/ 2147483647 h 1516"/>
                <a:gd name="T14" fmla="*/ 2147483647 w 628"/>
                <a:gd name="T15" fmla="*/ 2147483647 h 1516"/>
                <a:gd name="T16" fmla="*/ 2147483647 w 628"/>
                <a:gd name="T17" fmla="*/ 2147483647 h 1516"/>
                <a:gd name="T18" fmla="*/ 2147483647 w 628"/>
                <a:gd name="T19" fmla="*/ 2147483647 h 1516"/>
                <a:gd name="T20" fmla="*/ 2147483647 w 628"/>
                <a:gd name="T21" fmla="*/ 2147483647 h 1516"/>
                <a:gd name="T22" fmla="*/ 2147483647 w 628"/>
                <a:gd name="T23" fmla="*/ 2147483647 h 1516"/>
                <a:gd name="T24" fmla="*/ 2147483647 w 628"/>
                <a:gd name="T25" fmla="*/ 2147483647 h 1516"/>
                <a:gd name="T26" fmla="*/ 2147483647 w 628"/>
                <a:gd name="T27" fmla="*/ 2147483647 h 1516"/>
                <a:gd name="T28" fmla="*/ 2147483647 w 628"/>
                <a:gd name="T29" fmla="*/ 2147483647 h 1516"/>
                <a:gd name="T30" fmla="*/ 2147483647 w 628"/>
                <a:gd name="T31" fmla="*/ 2147483647 h 1516"/>
                <a:gd name="T32" fmla="*/ 2147483647 w 628"/>
                <a:gd name="T33" fmla="*/ 2147483647 h 1516"/>
                <a:gd name="T34" fmla="*/ 2147483647 w 628"/>
                <a:gd name="T35" fmla="*/ 2147483647 h 1516"/>
                <a:gd name="T36" fmla="*/ 2147483647 w 628"/>
                <a:gd name="T37" fmla="*/ 2147483647 h 1516"/>
                <a:gd name="T38" fmla="*/ 2147483647 w 628"/>
                <a:gd name="T39" fmla="*/ 2147483647 h 1516"/>
                <a:gd name="T40" fmla="*/ 2147483647 w 628"/>
                <a:gd name="T41" fmla="*/ 2147483647 h 1516"/>
                <a:gd name="T42" fmla="*/ 2147483647 w 628"/>
                <a:gd name="T43" fmla="*/ 2147483647 h 1516"/>
                <a:gd name="T44" fmla="*/ 2147483647 w 628"/>
                <a:gd name="T45" fmla="*/ 2147483647 h 1516"/>
                <a:gd name="T46" fmla="*/ 2147483647 w 628"/>
                <a:gd name="T47" fmla="*/ 2147483647 h 1516"/>
                <a:gd name="T48" fmla="*/ 2147483647 w 628"/>
                <a:gd name="T49" fmla="*/ 2147483647 h 1516"/>
                <a:gd name="T50" fmla="*/ 2147483647 w 628"/>
                <a:gd name="T51" fmla="*/ 2147483647 h 1516"/>
                <a:gd name="T52" fmla="*/ 2147483647 w 628"/>
                <a:gd name="T53" fmla="*/ 2147483647 h 1516"/>
                <a:gd name="T54" fmla="*/ 2147483647 w 628"/>
                <a:gd name="T55" fmla="*/ 2147483647 h 1516"/>
                <a:gd name="T56" fmla="*/ 2147483647 w 628"/>
                <a:gd name="T57" fmla="*/ 2147483647 h 1516"/>
                <a:gd name="T58" fmla="*/ 2147483647 w 628"/>
                <a:gd name="T59" fmla="*/ 2147483647 h 1516"/>
                <a:gd name="T60" fmla="*/ 2147483647 w 628"/>
                <a:gd name="T61" fmla="*/ 2147483647 h 1516"/>
                <a:gd name="T62" fmla="*/ 2147483647 w 628"/>
                <a:gd name="T63" fmla="*/ 2147483647 h 1516"/>
                <a:gd name="T64" fmla="*/ 2147483647 w 628"/>
                <a:gd name="T65" fmla="*/ 2147483647 h 1516"/>
                <a:gd name="T66" fmla="*/ 2147483647 w 628"/>
                <a:gd name="T67" fmla="*/ 2147483647 h 1516"/>
                <a:gd name="T68" fmla="*/ 2147483647 w 628"/>
                <a:gd name="T69" fmla="*/ 2147483647 h 1516"/>
                <a:gd name="T70" fmla="*/ 2147483647 w 628"/>
                <a:gd name="T71" fmla="*/ 2147483647 h 1516"/>
                <a:gd name="T72" fmla="*/ 2147483647 w 628"/>
                <a:gd name="T73" fmla="*/ 2147483647 h 1516"/>
                <a:gd name="T74" fmla="*/ 2147483647 w 628"/>
                <a:gd name="T75" fmla="*/ 2147483647 h 1516"/>
                <a:gd name="T76" fmla="*/ 2147483647 w 628"/>
                <a:gd name="T77" fmla="*/ 2147483647 h 1516"/>
                <a:gd name="T78" fmla="*/ 2147483647 w 628"/>
                <a:gd name="T79" fmla="*/ 2147483647 h 1516"/>
                <a:gd name="T80" fmla="*/ 2147483647 w 628"/>
                <a:gd name="T81" fmla="*/ 2147483647 h 1516"/>
                <a:gd name="T82" fmla="*/ 2147483647 w 628"/>
                <a:gd name="T83" fmla="*/ 2147483647 h 1516"/>
                <a:gd name="T84" fmla="*/ 2147483647 w 628"/>
                <a:gd name="T85" fmla="*/ 2147483647 h 1516"/>
                <a:gd name="T86" fmla="*/ 2147483647 w 628"/>
                <a:gd name="T87" fmla="*/ 2147483647 h 1516"/>
                <a:gd name="T88" fmla="*/ 2147483647 w 628"/>
                <a:gd name="T89" fmla="*/ 2147483647 h 1516"/>
                <a:gd name="T90" fmla="*/ 2147483647 w 628"/>
                <a:gd name="T91" fmla="*/ 2147483647 h 1516"/>
                <a:gd name="T92" fmla="*/ 2147483647 w 628"/>
                <a:gd name="T93" fmla="*/ 2147483647 h 1516"/>
                <a:gd name="T94" fmla="*/ 2147483647 w 628"/>
                <a:gd name="T95" fmla="*/ 2147483647 h 1516"/>
                <a:gd name="T96" fmla="*/ 2147483647 w 628"/>
                <a:gd name="T97" fmla="*/ 2147483647 h 1516"/>
                <a:gd name="T98" fmla="*/ 2147483647 w 628"/>
                <a:gd name="T99" fmla="*/ 2147483647 h 1516"/>
                <a:gd name="T100" fmla="*/ 2147483647 w 628"/>
                <a:gd name="T101" fmla="*/ 2147483647 h 1516"/>
                <a:gd name="T102" fmla="*/ 2147483647 w 628"/>
                <a:gd name="T103" fmla="*/ 2147483647 h 1516"/>
                <a:gd name="T104" fmla="*/ 2147483647 w 628"/>
                <a:gd name="T105" fmla="*/ 2147483647 h 1516"/>
                <a:gd name="T106" fmla="*/ 2147483647 w 628"/>
                <a:gd name="T107" fmla="*/ 2147483647 h 1516"/>
                <a:gd name="T108" fmla="*/ 2147483647 w 628"/>
                <a:gd name="T109" fmla="*/ 2147483647 h 1516"/>
                <a:gd name="T110" fmla="*/ 2147483647 w 628"/>
                <a:gd name="T111" fmla="*/ 2147483647 h 1516"/>
                <a:gd name="T112" fmla="*/ 2147483647 w 628"/>
                <a:gd name="T113" fmla="*/ 2147483647 h 1516"/>
                <a:gd name="T114" fmla="*/ 2147483647 w 628"/>
                <a:gd name="T115" fmla="*/ 2147483647 h 1516"/>
                <a:gd name="T116" fmla="*/ 2147483647 w 628"/>
                <a:gd name="T117" fmla="*/ 2147483647 h 1516"/>
                <a:gd name="T118" fmla="*/ 2147483647 w 628"/>
                <a:gd name="T119" fmla="*/ 2147483647 h 1516"/>
                <a:gd name="T120" fmla="*/ 2147483647 w 628"/>
                <a:gd name="T121" fmla="*/ 2147483647 h 1516"/>
                <a:gd name="T122" fmla="*/ 2147483647 w 628"/>
                <a:gd name="T123" fmla="*/ 2147483647 h 1516"/>
                <a:gd name="T124" fmla="*/ 2147483647 w 628"/>
                <a:gd name="T125" fmla="*/ 2147483647 h 151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628"/>
                <a:gd name="T190" fmla="*/ 0 h 1516"/>
                <a:gd name="T191" fmla="*/ 628 w 628"/>
                <a:gd name="T192" fmla="*/ 1516 h 151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628" h="1516">
                  <a:moveTo>
                    <a:pt x="264" y="22"/>
                  </a:moveTo>
                  <a:lnTo>
                    <a:pt x="264" y="22"/>
                  </a:lnTo>
                  <a:lnTo>
                    <a:pt x="244" y="28"/>
                  </a:lnTo>
                  <a:lnTo>
                    <a:pt x="234" y="32"/>
                  </a:lnTo>
                  <a:lnTo>
                    <a:pt x="226" y="36"/>
                  </a:lnTo>
                  <a:lnTo>
                    <a:pt x="214" y="44"/>
                  </a:lnTo>
                  <a:lnTo>
                    <a:pt x="194" y="52"/>
                  </a:lnTo>
                  <a:lnTo>
                    <a:pt x="146" y="72"/>
                  </a:lnTo>
                  <a:lnTo>
                    <a:pt x="98" y="92"/>
                  </a:lnTo>
                  <a:lnTo>
                    <a:pt x="78" y="102"/>
                  </a:lnTo>
                  <a:lnTo>
                    <a:pt x="66" y="110"/>
                  </a:lnTo>
                  <a:lnTo>
                    <a:pt x="60" y="116"/>
                  </a:lnTo>
                  <a:lnTo>
                    <a:pt x="56" y="124"/>
                  </a:lnTo>
                  <a:lnTo>
                    <a:pt x="52" y="134"/>
                  </a:lnTo>
                  <a:lnTo>
                    <a:pt x="50" y="144"/>
                  </a:lnTo>
                  <a:lnTo>
                    <a:pt x="48" y="168"/>
                  </a:lnTo>
                  <a:lnTo>
                    <a:pt x="44" y="194"/>
                  </a:lnTo>
                  <a:lnTo>
                    <a:pt x="32" y="330"/>
                  </a:lnTo>
                  <a:lnTo>
                    <a:pt x="24" y="394"/>
                  </a:lnTo>
                  <a:lnTo>
                    <a:pt x="18" y="446"/>
                  </a:lnTo>
                  <a:lnTo>
                    <a:pt x="14" y="502"/>
                  </a:lnTo>
                  <a:lnTo>
                    <a:pt x="6" y="620"/>
                  </a:lnTo>
                  <a:lnTo>
                    <a:pt x="0" y="690"/>
                  </a:lnTo>
                  <a:lnTo>
                    <a:pt x="2" y="694"/>
                  </a:lnTo>
                  <a:lnTo>
                    <a:pt x="2" y="698"/>
                  </a:lnTo>
                  <a:lnTo>
                    <a:pt x="8" y="704"/>
                  </a:lnTo>
                  <a:lnTo>
                    <a:pt x="14" y="708"/>
                  </a:lnTo>
                  <a:lnTo>
                    <a:pt x="16" y="710"/>
                  </a:lnTo>
                  <a:lnTo>
                    <a:pt x="14" y="732"/>
                  </a:lnTo>
                  <a:lnTo>
                    <a:pt x="12" y="762"/>
                  </a:lnTo>
                  <a:lnTo>
                    <a:pt x="14" y="792"/>
                  </a:lnTo>
                  <a:lnTo>
                    <a:pt x="16" y="806"/>
                  </a:lnTo>
                  <a:lnTo>
                    <a:pt x="18" y="812"/>
                  </a:lnTo>
                  <a:lnTo>
                    <a:pt x="20" y="816"/>
                  </a:lnTo>
                  <a:lnTo>
                    <a:pt x="26" y="822"/>
                  </a:lnTo>
                  <a:lnTo>
                    <a:pt x="28" y="826"/>
                  </a:lnTo>
                  <a:lnTo>
                    <a:pt x="30" y="824"/>
                  </a:lnTo>
                  <a:lnTo>
                    <a:pt x="32" y="822"/>
                  </a:lnTo>
                  <a:lnTo>
                    <a:pt x="30" y="802"/>
                  </a:lnTo>
                  <a:lnTo>
                    <a:pt x="34" y="810"/>
                  </a:lnTo>
                  <a:lnTo>
                    <a:pt x="46" y="820"/>
                  </a:lnTo>
                  <a:lnTo>
                    <a:pt x="58" y="832"/>
                  </a:lnTo>
                  <a:lnTo>
                    <a:pt x="66" y="838"/>
                  </a:lnTo>
                  <a:lnTo>
                    <a:pt x="72" y="838"/>
                  </a:lnTo>
                  <a:lnTo>
                    <a:pt x="74" y="834"/>
                  </a:lnTo>
                  <a:lnTo>
                    <a:pt x="74" y="830"/>
                  </a:lnTo>
                  <a:lnTo>
                    <a:pt x="80" y="830"/>
                  </a:lnTo>
                  <a:lnTo>
                    <a:pt x="86" y="830"/>
                  </a:lnTo>
                  <a:lnTo>
                    <a:pt x="88" y="828"/>
                  </a:lnTo>
                  <a:lnTo>
                    <a:pt x="90" y="826"/>
                  </a:lnTo>
                  <a:lnTo>
                    <a:pt x="88" y="822"/>
                  </a:lnTo>
                  <a:lnTo>
                    <a:pt x="78" y="812"/>
                  </a:lnTo>
                  <a:lnTo>
                    <a:pt x="70" y="804"/>
                  </a:lnTo>
                  <a:lnTo>
                    <a:pt x="62" y="794"/>
                  </a:lnTo>
                  <a:lnTo>
                    <a:pt x="56" y="784"/>
                  </a:lnTo>
                  <a:lnTo>
                    <a:pt x="54" y="774"/>
                  </a:lnTo>
                  <a:lnTo>
                    <a:pt x="54" y="766"/>
                  </a:lnTo>
                  <a:lnTo>
                    <a:pt x="56" y="760"/>
                  </a:lnTo>
                  <a:lnTo>
                    <a:pt x="58" y="758"/>
                  </a:lnTo>
                  <a:lnTo>
                    <a:pt x="62" y="758"/>
                  </a:lnTo>
                  <a:lnTo>
                    <a:pt x="66" y="760"/>
                  </a:lnTo>
                  <a:lnTo>
                    <a:pt x="68" y="768"/>
                  </a:lnTo>
                  <a:lnTo>
                    <a:pt x="70" y="786"/>
                  </a:lnTo>
                  <a:lnTo>
                    <a:pt x="70" y="790"/>
                  </a:lnTo>
                  <a:lnTo>
                    <a:pt x="72" y="794"/>
                  </a:lnTo>
                  <a:lnTo>
                    <a:pt x="78" y="798"/>
                  </a:lnTo>
                  <a:lnTo>
                    <a:pt x="84" y="798"/>
                  </a:lnTo>
                  <a:lnTo>
                    <a:pt x="88" y="798"/>
                  </a:lnTo>
                  <a:lnTo>
                    <a:pt x="86" y="744"/>
                  </a:lnTo>
                  <a:lnTo>
                    <a:pt x="84" y="720"/>
                  </a:lnTo>
                  <a:lnTo>
                    <a:pt x="84" y="708"/>
                  </a:lnTo>
                  <a:lnTo>
                    <a:pt x="84" y="672"/>
                  </a:lnTo>
                  <a:lnTo>
                    <a:pt x="82" y="650"/>
                  </a:lnTo>
                  <a:lnTo>
                    <a:pt x="82" y="646"/>
                  </a:lnTo>
                  <a:lnTo>
                    <a:pt x="80" y="654"/>
                  </a:lnTo>
                  <a:lnTo>
                    <a:pt x="78" y="674"/>
                  </a:lnTo>
                  <a:lnTo>
                    <a:pt x="80" y="682"/>
                  </a:lnTo>
                  <a:lnTo>
                    <a:pt x="82" y="692"/>
                  </a:lnTo>
                  <a:lnTo>
                    <a:pt x="90" y="730"/>
                  </a:lnTo>
                  <a:lnTo>
                    <a:pt x="96" y="770"/>
                  </a:lnTo>
                  <a:lnTo>
                    <a:pt x="106" y="844"/>
                  </a:lnTo>
                  <a:lnTo>
                    <a:pt x="112" y="924"/>
                  </a:lnTo>
                  <a:lnTo>
                    <a:pt x="116" y="984"/>
                  </a:lnTo>
                  <a:lnTo>
                    <a:pt x="118" y="1054"/>
                  </a:lnTo>
                  <a:lnTo>
                    <a:pt x="122" y="1156"/>
                  </a:lnTo>
                  <a:lnTo>
                    <a:pt x="128" y="1308"/>
                  </a:lnTo>
                  <a:lnTo>
                    <a:pt x="126" y="1320"/>
                  </a:lnTo>
                  <a:lnTo>
                    <a:pt x="124" y="1332"/>
                  </a:lnTo>
                  <a:lnTo>
                    <a:pt x="118" y="1362"/>
                  </a:lnTo>
                  <a:lnTo>
                    <a:pt x="116" y="1376"/>
                  </a:lnTo>
                  <a:lnTo>
                    <a:pt x="114" y="1390"/>
                  </a:lnTo>
                  <a:lnTo>
                    <a:pt x="114" y="1402"/>
                  </a:lnTo>
                  <a:lnTo>
                    <a:pt x="118" y="1410"/>
                  </a:lnTo>
                  <a:lnTo>
                    <a:pt x="124" y="1424"/>
                  </a:lnTo>
                  <a:lnTo>
                    <a:pt x="128" y="1432"/>
                  </a:lnTo>
                  <a:lnTo>
                    <a:pt x="126" y="1440"/>
                  </a:lnTo>
                  <a:lnTo>
                    <a:pt x="120" y="1446"/>
                  </a:lnTo>
                  <a:lnTo>
                    <a:pt x="108" y="1458"/>
                  </a:lnTo>
                  <a:lnTo>
                    <a:pt x="102" y="1468"/>
                  </a:lnTo>
                  <a:lnTo>
                    <a:pt x="100" y="1476"/>
                  </a:lnTo>
                  <a:lnTo>
                    <a:pt x="98" y="1486"/>
                  </a:lnTo>
                  <a:lnTo>
                    <a:pt x="100" y="1490"/>
                  </a:lnTo>
                  <a:lnTo>
                    <a:pt x="102" y="1496"/>
                  </a:lnTo>
                  <a:lnTo>
                    <a:pt x="106" y="1500"/>
                  </a:lnTo>
                  <a:lnTo>
                    <a:pt x="112" y="1502"/>
                  </a:lnTo>
                  <a:lnTo>
                    <a:pt x="120" y="1506"/>
                  </a:lnTo>
                  <a:lnTo>
                    <a:pt x="130" y="1508"/>
                  </a:lnTo>
                  <a:lnTo>
                    <a:pt x="148" y="1510"/>
                  </a:lnTo>
                  <a:lnTo>
                    <a:pt x="164" y="1508"/>
                  </a:lnTo>
                  <a:lnTo>
                    <a:pt x="178" y="1506"/>
                  </a:lnTo>
                  <a:lnTo>
                    <a:pt x="190" y="1502"/>
                  </a:lnTo>
                  <a:lnTo>
                    <a:pt x="198" y="1496"/>
                  </a:lnTo>
                  <a:lnTo>
                    <a:pt x="206" y="1490"/>
                  </a:lnTo>
                  <a:lnTo>
                    <a:pt x="216" y="1478"/>
                  </a:lnTo>
                  <a:lnTo>
                    <a:pt x="220" y="1474"/>
                  </a:lnTo>
                  <a:lnTo>
                    <a:pt x="220" y="1468"/>
                  </a:lnTo>
                  <a:lnTo>
                    <a:pt x="220" y="1454"/>
                  </a:lnTo>
                  <a:lnTo>
                    <a:pt x="218" y="1438"/>
                  </a:lnTo>
                  <a:lnTo>
                    <a:pt x="220" y="1428"/>
                  </a:lnTo>
                  <a:lnTo>
                    <a:pt x="224" y="1416"/>
                  </a:lnTo>
                  <a:lnTo>
                    <a:pt x="228" y="1406"/>
                  </a:lnTo>
                  <a:lnTo>
                    <a:pt x="230" y="1396"/>
                  </a:lnTo>
                  <a:lnTo>
                    <a:pt x="228" y="1388"/>
                  </a:lnTo>
                  <a:lnTo>
                    <a:pt x="228" y="1378"/>
                  </a:lnTo>
                  <a:lnTo>
                    <a:pt x="222" y="1362"/>
                  </a:lnTo>
                  <a:lnTo>
                    <a:pt x="214" y="1348"/>
                  </a:lnTo>
                  <a:lnTo>
                    <a:pt x="212" y="1338"/>
                  </a:lnTo>
                  <a:lnTo>
                    <a:pt x="212" y="1322"/>
                  </a:lnTo>
                  <a:lnTo>
                    <a:pt x="218" y="1284"/>
                  </a:lnTo>
                  <a:lnTo>
                    <a:pt x="224" y="1238"/>
                  </a:lnTo>
                  <a:lnTo>
                    <a:pt x="228" y="1194"/>
                  </a:lnTo>
                  <a:lnTo>
                    <a:pt x="232" y="1148"/>
                  </a:lnTo>
                  <a:lnTo>
                    <a:pt x="236" y="1092"/>
                  </a:lnTo>
                  <a:lnTo>
                    <a:pt x="242" y="1026"/>
                  </a:lnTo>
                  <a:lnTo>
                    <a:pt x="248" y="944"/>
                  </a:lnTo>
                  <a:lnTo>
                    <a:pt x="250" y="906"/>
                  </a:lnTo>
                  <a:lnTo>
                    <a:pt x="252" y="876"/>
                  </a:lnTo>
                  <a:lnTo>
                    <a:pt x="256" y="852"/>
                  </a:lnTo>
                  <a:lnTo>
                    <a:pt x="260" y="836"/>
                  </a:lnTo>
                  <a:lnTo>
                    <a:pt x="264" y="824"/>
                  </a:lnTo>
                  <a:lnTo>
                    <a:pt x="268" y="818"/>
                  </a:lnTo>
                  <a:lnTo>
                    <a:pt x="270" y="814"/>
                  </a:lnTo>
                  <a:lnTo>
                    <a:pt x="272" y="834"/>
                  </a:lnTo>
                  <a:lnTo>
                    <a:pt x="274" y="858"/>
                  </a:lnTo>
                  <a:lnTo>
                    <a:pt x="284" y="916"/>
                  </a:lnTo>
                  <a:lnTo>
                    <a:pt x="292" y="972"/>
                  </a:lnTo>
                  <a:lnTo>
                    <a:pt x="298" y="1016"/>
                  </a:lnTo>
                  <a:lnTo>
                    <a:pt x="302" y="1050"/>
                  </a:lnTo>
                  <a:lnTo>
                    <a:pt x="308" y="1080"/>
                  </a:lnTo>
                  <a:lnTo>
                    <a:pt x="314" y="1112"/>
                  </a:lnTo>
                  <a:lnTo>
                    <a:pt x="318" y="1144"/>
                  </a:lnTo>
                  <a:lnTo>
                    <a:pt x="322" y="1180"/>
                  </a:lnTo>
                  <a:lnTo>
                    <a:pt x="324" y="1218"/>
                  </a:lnTo>
                  <a:lnTo>
                    <a:pt x="324" y="1236"/>
                  </a:lnTo>
                  <a:lnTo>
                    <a:pt x="322" y="1252"/>
                  </a:lnTo>
                  <a:lnTo>
                    <a:pt x="320" y="1268"/>
                  </a:lnTo>
                  <a:lnTo>
                    <a:pt x="314" y="1282"/>
                  </a:lnTo>
                  <a:lnTo>
                    <a:pt x="308" y="1300"/>
                  </a:lnTo>
                  <a:lnTo>
                    <a:pt x="308" y="1314"/>
                  </a:lnTo>
                  <a:lnTo>
                    <a:pt x="310" y="1326"/>
                  </a:lnTo>
                  <a:lnTo>
                    <a:pt x="312" y="1342"/>
                  </a:lnTo>
                  <a:lnTo>
                    <a:pt x="308" y="1360"/>
                  </a:lnTo>
                  <a:lnTo>
                    <a:pt x="304" y="1378"/>
                  </a:lnTo>
                  <a:lnTo>
                    <a:pt x="298" y="1394"/>
                  </a:lnTo>
                  <a:lnTo>
                    <a:pt x="296" y="1408"/>
                  </a:lnTo>
                  <a:lnTo>
                    <a:pt x="296" y="1412"/>
                  </a:lnTo>
                  <a:lnTo>
                    <a:pt x="298" y="1418"/>
                  </a:lnTo>
                  <a:lnTo>
                    <a:pt x="306" y="1428"/>
                  </a:lnTo>
                  <a:lnTo>
                    <a:pt x="314" y="1438"/>
                  </a:lnTo>
                  <a:lnTo>
                    <a:pt x="314" y="1442"/>
                  </a:lnTo>
                  <a:lnTo>
                    <a:pt x="312" y="1446"/>
                  </a:lnTo>
                  <a:lnTo>
                    <a:pt x="304" y="1454"/>
                  </a:lnTo>
                  <a:lnTo>
                    <a:pt x="300" y="1464"/>
                  </a:lnTo>
                  <a:lnTo>
                    <a:pt x="296" y="1474"/>
                  </a:lnTo>
                  <a:lnTo>
                    <a:pt x="296" y="1486"/>
                  </a:lnTo>
                  <a:lnTo>
                    <a:pt x="296" y="1498"/>
                  </a:lnTo>
                  <a:lnTo>
                    <a:pt x="298" y="1502"/>
                  </a:lnTo>
                  <a:lnTo>
                    <a:pt x="302" y="1506"/>
                  </a:lnTo>
                  <a:lnTo>
                    <a:pt x="308" y="1510"/>
                  </a:lnTo>
                  <a:lnTo>
                    <a:pt x="318" y="1514"/>
                  </a:lnTo>
                  <a:lnTo>
                    <a:pt x="330" y="1514"/>
                  </a:lnTo>
                  <a:lnTo>
                    <a:pt x="346" y="1516"/>
                  </a:lnTo>
                  <a:lnTo>
                    <a:pt x="362" y="1514"/>
                  </a:lnTo>
                  <a:lnTo>
                    <a:pt x="376" y="1510"/>
                  </a:lnTo>
                  <a:lnTo>
                    <a:pt x="384" y="1506"/>
                  </a:lnTo>
                  <a:lnTo>
                    <a:pt x="392" y="1500"/>
                  </a:lnTo>
                  <a:lnTo>
                    <a:pt x="398" y="1494"/>
                  </a:lnTo>
                  <a:lnTo>
                    <a:pt x="400" y="1486"/>
                  </a:lnTo>
                  <a:lnTo>
                    <a:pt x="402" y="1474"/>
                  </a:lnTo>
                  <a:lnTo>
                    <a:pt x="400" y="1454"/>
                  </a:lnTo>
                  <a:lnTo>
                    <a:pt x="400" y="1444"/>
                  </a:lnTo>
                  <a:lnTo>
                    <a:pt x="402" y="1438"/>
                  </a:lnTo>
                  <a:lnTo>
                    <a:pt x="406" y="1432"/>
                  </a:lnTo>
                  <a:lnTo>
                    <a:pt x="412" y="1420"/>
                  </a:lnTo>
                  <a:lnTo>
                    <a:pt x="416" y="1406"/>
                  </a:lnTo>
                  <a:lnTo>
                    <a:pt x="416" y="1390"/>
                  </a:lnTo>
                  <a:lnTo>
                    <a:pt x="416" y="1372"/>
                  </a:lnTo>
                  <a:lnTo>
                    <a:pt x="416" y="1364"/>
                  </a:lnTo>
                  <a:lnTo>
                    <a:pt x="418" y="1358"/>
                  </a:lnTo>
                  <a:lnTo>
                    <a:pt x="422" y="1346"/>
                  </a:lnTo>
                  <a:lnTo>
                    <a:pt x="426" y="1326"/>
                  </a:lnTo>
                  <a:lnTo>
                    <a:pt x="430" y="1308"/>
                  </a:lnTo>
                  <a:lnTo>
                    <a:pt x="432" y="1286"/>
                  </a:lnTo>
                  <a:lnTo>
                    <a:pt x="432" y="1224"/>
                  </a:lnTo>
                  <a:lnTo>
                    <a:pt x="430" y="1160"/>
                  </a:lnTo>
                  <a:lnTo>
                    <a:pt x="478" y="1150"/>
                  </a:lnTo>
                  <a:lnTo>
                    <a:pt x="538" y="1134"/>
                  </a:lnTo>
                  <a:lnTo>
                    <a:pt x="614" y="1112"/>
                  </a:lnTo>
                  <a:lnTo>
                    <a:pt x="618" y="1110"/>
                  </a:lnTo>
                  <a:lnTo>
                    <a:pt x="622" y="1108"/>
                  </a:lnTo>
                  <a:lnTo>
                    <a:pt x="626" y="1102"/>
                  </a:lnTo>
                  <a:lnTo>
                    <a:pt x="628" y="1094"/>
                  </a:lnTo>
                  <a:lnTo>
                    <a:pt x="628" y="1044"/>
                  </a:lnTo>
                  <a:lnTo>
                    <a:pt x="626" y="946"/>
                  </a:lnTo>
                  <a:lnTo>
                    <a:pt x="620" y="802"/>
                  </a:lnTo>
                  <a:lnTo>
                    <a:pt x="618" y="800"/>
                  </a:lnTo>
                  <a:lnTo>
                    <a:pt x="614" y="796"/>
                  </a:lnTo>
                  <a:lnTo>
                    <a:pt x="604" y="792"/>
                  </a:lnTo>
                  <a:lnTo>
                    <a:pt x="592" y="790"/>
                  </a:lnTo>
                  <a:lnTo>
                    <a:pt x="582" y="790"/>
                  </a:lnTo>
                  <a:lnTo>
                    <a:pt x="538" y="792"/>
                  </a:lnTo>
                  <a:lnTo>
                    <a:pt x="536" y="780"/>
                  </a:lnTo>
                  <a:lnTo>
                    <a:pt x="532" y="768"/>
                  </a:lnTo>
                  <a:lnTo>
                    <a:pt x="542" y="760"/>
                  </a:lnTo>
                  <a:lnTo>
                    <a:pt x="544" y="754"/>
                  </a:lnTo>
                  <a:lnTo>
                    <a:pt x="546" y="746"/>
                  </a:lnTo>
                  <a:lnTo>
                    <a:pt x="548" y="724"/>
                  </a:lnTo>
                  <a:lnTo>
                    <a:pt x="548" y="696"/>
                  </a:lnTo>
                  <a:lnTo>
                    <a:pt x="550" y="684"/>
                  </a:lnTo>
                  <a:lnTo>
                    <a:pt x="552" y="672"/>
                  </a:lnTo>
                  <a:lnTo>
                    <a:pt x="552" y="656"/>
                  </a:lnTo>
                  <a:lnTo>
                    <a:pt x="552" y="592"/>
                  </a:lnTo>
                  <a:lnTo>
                    <a:pt x="550" y="498"/>
                  </a:lnTo>
                  <a:lnTo>
                    <a:pt x="544" y="398"/>
                  </a:lnTo>
                  <a:lnTo>
                    <a:pt x="540" y="352"/>
                  </a:lnTo>
                  <a:lnTo>
                    <a:pt x="536" y="312"/>
                  </a:lnTo>
                  <a:lnTo>
                    <a:pt x="528" y="248"/>
                  </a:lnTo>
                  <a:lnTo>
                    <a:pt x="524" y="198"/>
                  </a:lnTo>
                  <a:lnTo>
                    <a:pt x="520" y="138"/>
                  </a:lnTo>
                  <a:lnTo>
                    <a:pt x="518" y="126"/>
                  </a:lnTo>
                  <a:lnTo>
                    <a:pt x="512" y="114"/>
                  </a:lnTo>
                  <a:lnTo>
                    <a:pt x="504" y="106"/>
                  </a:lnTo>
                  <a:lnTo>
                    <a:pt x="492" y="96"/>
                  </a:lnTo>
                  <a:lnTo>
                    <a:pt x="480" y="90"/>
                  </a:lnTo>
                  <a:lnTo>
                    <a:pt x="466" y="82"/>
                  </a:lnTo>
                  <a:lnTo>
                    <a:pt x="434" y="72"/>
                  </a:lnTo>
                  <a:lnTo>
                    <a:pt x="404" y="62"/>
                  </a:lnTo>
                  <a:lnTo>
                    <a:pt x="376" y="48"/>
                  </a:lnTo>
                  <a:lnTo>
                    <a:pt x="346" y="32"/>
                  </a:lnTo>
                  <a:lnTo>
                    <a:pt x="330" y="12"/>
                  </a:lnTo>
                  <a:lnTo>
                    <a:pt x="328" y="6"/>
                  </a:lnTo>
                  <a:lnTo>
                    <a:pt x="328" y="0"/>
                  </a:lnTo>
                  <a:lnTo>
                    <a:pt x="264" y="22"/>
                  </a:lnTo>
                  <a:close/>
                </a:path>
              </a:pathLst>
            </a:custGeom>
            <a:solidFill>
              <a:srgbClr val="000000"/>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651" name="Freeform 124"/>
            <p:cNvSpPr>
              <a:spLocks/>
            </p:cNvSpPr>
            <p:nvPr/>
          </p:nvSpPr>
          <p:spPr bwMode="auto">
            <a:xfrm>
              <a:off x="9818688" y="3819391"/>
              <a:ext cx="222250" cy="568325"/>
            </a:xfrm>
            <a:custGeom>
              <a:avLst/>
              <a:gdLst>
                <a:gd name="T0" fmla="*/ 2147483647 w 140"/>
                <a:gd name="T1" fmla="*/ 0 h 358"/>
                <a:gd name="T2" fmla="*/ 2147483647 w 140"/>
                <a:gd name="T3" fmla="*/ 0 h 358"/>
                <a:gd name="T4" fmla="*/ 2147483647 w 140"/>
                <a:gd name="T5" fmla="*/ 2147483647 h 358"/>
                <a:gd name="T6" fmla="*/ 2147483647 w 140"/>
                <a:gd name="T7" fmla="*/ 2147483647 h 358"/>
                <a:gd name="T8" fmla="*/ 2147483647 w 140"/>
                <a:gd name="T9" fmla="*/ 2147483647 h 358"/>
                <a:gd name="T10" fmla="*/ 2147483647 w 140"/>
                <a:gd name="T11" fmla="*/ 2147483647 h 358"/>
                <a:gd name="T12" fmla="*/ 2147483647 w 140"/>
                <a:gd name="T13" fmla="*/ 2147483647 h 358"/>
                <a:gd name="T14" fmla="*/ 2147483647 w 140"/>
                <a:gd name="T15" fmla="*/ 2147483647 h 358"/>
                <a:gd name="T16" fmla="*/ 2147483647 w 140"/>
                <a:gd name="T17" fmla="*/ 2147483647 h 358"/>
                <a:gd name="T18" fmla="*/ 2147483647 w 140"/>
                <a:gd name="T19" fmla="*/ 2147483647 h 358"/>
                <a:gd name="T20" fmla="*/ 2147483647 w 140"/>
                <a:gd name="T21" fmla="*/ 2147483647 h 358"/>
                <a:gd name="T22" fmla="*/ 2147483647 w 140"/>
                <a:gd name="T23" fmla="*/ 2147483647 h 358"/>
                <a:gd name="T24" fmla="*/ 2147483647 w 140"/>
                <a:gd name="T25" fmla="*/ 2147483647 h 358"/>
                <a:gd name="T26" fmla="*/ 2147483647 w 140"/>
                <a:gd name="T27" fmla="*/ 2147483647 h 358"/>
                <a:gd name="T28" fmla="*/ 2147483647 w 140"/>
                <a:gd name="T29" fmla="*/ 2147483647 h 358"/>
                <a:gd name="T30" fmla="*/ 2147483647 w 140"/>
                <a:gd name="T31" fmla="*/ 2147483647 h 358"/>
                <a:gd name="T32" fmla="*/ 2147483647 w 140"/>
                <a:gd name="T33" fmla="*/ 2147483647 h 358"/>
                <a:gd name="T34" fmla="*/ 2147483647 w 140"/>
                <a:gd name="T35" fmla="*/ 2147483647 h 358"/>
                <a:gd name="T36" fmla="*/ 2147483647 w 140"/>
                <a:gd name="T37" fmla="*/ 2147483647 h 358"/>
                <a:gd name="T38" fmla="*/ 2147483647 w 140"/>
                <a:gd name="T39" fmla="*/ 2147483647 h 358"/>
                <a:gd name="T40" fmla="*/ 0 w 140"/>
                <a:gd name="T41" fmla="*/ 2147483647 h 358"/>
                <a:gd name="T42" fmla="*/ 0 w 140"/>
                <a:gd name="T43" fmla="*/ 2147483647 h 358"/>
                <a:gd name="T44" fmla="*/ 2147483647 w 140"/>
                <a:gd name="T45" fmla="*/ 2147483647 h 358"/>
                <a:gd name="T46" fmla="*/ 2147483647 w 140"/>
                <a:gd name="T47" fmla="*/ 2147483647 h 358"/>
                <a:gd name="T48" fmla="*/ 2147483647 w 140"/>
                <a:gd name="T49" fmla="*/ 2147483647 h 358"/>
                <a:gd name="T50" fmla="*/ 2147483647 w 140"/>
                <a:gd name="T51" fmla="*/ 2147483647 h 358"/>
                <a:gd name="T52" fmla="*/ 2147483647 w 140"/>
                <a:gd name="T53" fmla="*/ 2147483647 h 358"/>
                <a:gd name="T54" fmla="*/ 2147483647 w 140"/>
                <a:gd name="T55" fmla="*/ 2147483647 h 358"/>
                <a:gd name="T56" fmla="*/ 2147483647 w 140"/>
                <a:gd name="T57" fmla="*/ 2147483647 h 358"/>
                <a:gd name="T58" fmla="*/ 2147483647 w 140"/>
                <a:gd name="T59" fmla="*/ 2147483647 h 358"/>
                <a:gd name="T60" fmla="*/ 2147483647 w 140"/>
                <a:gd name="T61" fmla="*/ 2147483647 h 358"/>
                <a:gd name="T62" fmla="*/ 2147483647 w 140"/>
                <a:gd name="T63" fmla="*/ 2147483647 h 358"/>
                <a:gd name="T64" fmla="*/ 2147483647 w 140"/>
                <a:gd name="T65" fmla="*/ 2147483647 h 358"/>
                <a:gd name="T66" fmla="*/ 2147483647 w 140"/>
                <a:gd name="T67" fmla="*/ 2147483647 h 358"/>
                <a:gd name="T68" fmla="*/ 2147483647 w 140"/>
                <a:gd name="T69" fmla="*/ 2147483647 h 358"/>
                <a:gd name="T70" fmla="*/ 2147483647 w 140"/>
                <a:gd name="T71" fmla="*/ 2147483647 h 358"/>
                <a:gd name="T72" fmla="*/ 2147483647 w 140"/>
                <a:gd name="T73" fmla="*/ 2147483647 h 358"/>
                <a:gd name="T74" fmla="*/ 2147483647 w 140"/>
                <a:gd name="T75" fmla="*/ 0 h 358"/>
                <a:gd name="T76" fmla="*/ 2147483647 w 140"/>
                <a:gd name="T77" fmla="*/ 0 h 358"/>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40"/>
                <a:gd name="T118" fmla="*/ 0 h 358"/>
                <a:gd name="T119" fmla="*/ 140 w 140"/>
                <a:gd name="T120" fmla="*/ 358 h 358"/>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40" h="358">
                  <a:moveTo>
                    <a:pt x="124" y="0"/>
                  </a:moveTo>
                  <a:lnTo>
                    <a:pt x="124" y="0"/>
                  </a:lnTo>
                  <a:lnTo>
                    <a:pt x="116" y="8"/>
                  </a:lnTo>
                  <a:lnTo>
                    <a:pt x="96" y="26"/>
                  </a:lnTo>
                  <a:lnTo>
                    <a:pt x="82" y="36"/>
                  </a:lnTo>
                  <a:lnTo>
                    <a:pt x="70" y="44"/>
                  </a:lnTo>
                  <a:lnTo>
                    <a:pt x="56" y="50"/>
                  </a:lnTo>
                  <a:lnTo>
                    <a:pt x="46" y="54"/>
                  </a:lnTo>
                  <a:lnTo>
                    <a:pt x="40" y="52"/>
                  </a:lnTo>
                  <a:lnTo>
                    <a:pt x="36" y="50"/>
                  </a:lnTo>
                  <a:lnTo>
                    <a:pt x="34" y="46"/>
                  </a:lnTo>
                  <a:lnTo>
                    <a:pt x="34" y="40"/>
                  </a:lnTo>
                  <a:lnTo>
                    <a:pt x="34" y="28"/>
                  </a:lnTo>
                  <a:lnTo>
                    <a:pt x="34" y="16"/>
                  </a:lnTo>
                  <a:lnTo>
                    <a:pt x="22" y="24"/>
                  </a:lnTo>
                  <a:lnTo>
                    <a:pt x="12" y="34"/>
                  </a:lnTo>
                  <a:lnTo>
                    <a:pt x="2" y="46"/>
                  </a:lnTo>
                  <a:lnTo>
                    <a:pt x="0" y="58"/>
                  </a:lnTo>
                  <a:lnTo>
                    <a:pt x="0" y="84"/>
                  </a:lnTo>
                  <a:lnTo>
                    <a:pt x="2" y="164"/>
                  </a:lnTo>
                  <a:lnTo>
                    <a:pt x="8" y="262"/>
                  </a:lnTo>
                  <a:lnTo>
                    <a:pt x="18" y="358"/>
                  </a:lnTo>
                  <a:lnTo>
                    <a:pt x="38" y="300"/>
                  </a:lnTo>
                  <a:lnTo>
                    <a:pt x="54" y="246"/>
                  </a:lnTo>
                  <a:lnTo>
                    <a:pt x="82" y="154"/>
                  </a:lnTo>
                  <a:lnTo>
                    <a:pt x="96" y="116"/>
                  </a:lnTo>
                  <a:lnTo>
                    <a:pt x="110" y="82"/>
                  </a:lnTo>
                  <a:lnTo>
                    <a:pt x="124" y="54"/>
                  </a:lnTo>
                  <a:lnTo>
                    <a:pt x="132" y="40"/>
                  </a:lnTo>
                  <a:lnTo>
                    <a:pt x="140" y="30"/>
                  </a:lnTo>
                  <a:lnTo>
                    <a:pt x="132" y="18"/>
                  </a:lnTo>
                  <a:lnTo>
                    <a:pt x="126" y="8"/>
                  </a:lnTo>
                  <a:lnTo>
                    <a:pt x="124" y="0"/>
                  </a:lnTo>
                  <a:close/>
                </a:path>
              </a:pathLst>
            </a:custGeom>
            <a:solidFill>
              <a:srgbClr val="FFFFFF"/>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652" name="Freeform 125"/>
            <p:cNvSpPr>
              <a:spLocks/>
            </p:cNvSpPr>
            <p:nvPr/>
          </p:nvSpPr>
          <p:spPr bwMode="auto">
            <a:xfrm>
              <a:off x="9736138" y="3466966"/>
              <a:ext cx="346075" cy="444500"/>
            </a:xfrm>
            <a:custGeom>
              <a:avLst/>
              <a:gdLst>
                <a:gd name="T0" fmla="*/ 2147483647 w 218"/>
                <a:gd name="T1" fmla="*/ 2147483647 h 280"/>
                <a:gd name="T2" fmla="*/ 2147483647 w 218"/>
                <a:gd name="T3" fmla="*/ 2147483647 h 280"/>
                <a:gd name="T4" fmla="*/ 2147483647 w 218"/>
                <a:gd name="T5" fmla="*/ 2147483647 h 280"/>
                <a:gd name="T6" fmla="*/ 2147483647 w 218"/>
                <a:gd name="T7" fmla="*/ 2147483647 h 280"/>
                <a:gd name="T8" fmla="*/ 2147483647 w 218"/>
                <a:gd name="T9" fmla="*/ 2147483647 h 280"/>
                <a:gd name="T10" fmla="*/ 2147483647 w 218"/>
                <a:gd name="T11" fmla="*/ 2147483647 h 280"/>
                <a:gd name="T12" fmla="*/ 2147483647 w 218"/>
                <a:gd name="T13" fmla="*/ 2147483647 h 280"/>
                <a:gd name="T14" fmla="*/ 2147483647 w 218"/>
                <a:gd name="T15" fmla="*/ 2147483647 h 280"/>
                <a:gd name="T16" fmla="*/ 2147483647 w 218"/>
                <a:gd name="T17" fmla="*/ 2147483647 h 280"/>
                <a:gd name="T18" fmla="*/ 2147483647 w 218"/>
                <a:gd name="T19" fmla="*/ 2147483647 h 280"/>
                <a:gd name="T20" fmla="*/ 2147483647 w 218"/>
                <a:gd name="T21" fmla="*/ 2147483647 h 280"/>
                <a:gd name="T22" fmla="*/ 2147483647 w 218"/>
                <a:gd name="T23" fmla="*/ 2147483647 h 280"/>
                <a:gd name="T24" fmla="*/ 2147483647 w 218"/>
                <a:gd name="T25" fmla="*/ 2147483647 h 280"/>
                <a:gd name="T26" fmla="*/ 2147483647 w 218"/>
                <a:gd name="T27" fmla="*/ 2147483647 h 280"/>
                <a:gd name="T28" fmla="*/ 2147483647 w 218"/>
                <a:gd name="T29" fmla="*/ 2147483647 h 280"/>
                <a:gd name="T30" fmla="*/ 2147483647 w 218"/>
                <a:gd name="T31" fmla="*/ 2147483647 h 280"/>
                <a:gd name="T32" fmla="*/ 2147483647 w 218"/>
                <a:gd name="T33" fmla="*/ 2147483647 h 280"/>
                <a:gd name="T34" fmla="*/ 2147483647 w 218"/>
                <a:gd name="T35" fmla="*/ 2147483647 h 280"/>
                <a:gd name="T36" fmla="*/ 2147483647 w 218"/>
                <a:gd name="T37" fmla="*/ 2147483647 h 280"/>
                <a:gd name="T38" fmla="*/ 2147483647 w 218"/>
                <a:gd name="T39" fmla="*/ 2147483647 h 280"/>
                <a:gd name="T40" fmla="*/ 2147483647 w 218"/>
                <a:gd name="T41" fmla="*/ 2147483647 h 280"/>
                <a:gd name="T42" fmla="*/ 2147483647 w 218"/>
                <a:gd name="T43" fmla="*/ 2147483647 h 280"/>
                <a:gd name="T44" fmla="*/ 2147483647 w 218"/>
                <a:gd name="T45" fmla="*/ 2147483647 h 280"/>
                <a:gd name="T46" fmla="*/ 2147483647 w 218"/>
                <a:gd name="T47" fmla="*/ 2147483647 h 280"/>
                <a:gd name="T48" fmla="*/ 2147483647 w 218"/>
                <a:gd name="T49" fmla="*/ 2147483647 h 280"/>
                <a:gd name="T50" fmla="*/ 2147483647 w 218"/>
                <a:gd name="T51" fmla="*/ 2147483647 h 280"/>
                <a:gd name="T52" fmla="*/ 2147483647 w 218"/>
                <a:gd name="T53" fmla="*/ 2147483647 h 280"/>
                <a:gd name="T54" fmla="*/ 2147483647 w 218"/>
                <a:gd name="T55" fmla="*/ 2147483647 h 280"/>
                <a:gd name="T56" fmla="*/ 2147483647 w 218"/>
                <a:gd name="T57" fmla="*/ 2147483647 h 280"/>
                <a:gd name="T58" fmla="*/ 2147483647 w 218"/>
                <a:gd name="T59" fmla="*/ 2147483647 h 280"/>
                <a:gd name="T60" fmla="*/ 2147483647 w 218"/>
                <a:gd name="T61" fmla="*/ 2147483647 h 280"/>
                <a:gd name="T62" fmla="*/ 2147483647 w 218"/>
                <a:gd name="T63" fmla="*/ 2147483647 h 280"/>
                <a:gd name="T64" fmla="*/ 2147483647 w 218"/>
                <a:gd name="T65" fmla="*/ 2147483647 h 280"/>
                <a:gd name="T66" fmla="*/ 2147483647 w 218"/>
                <a:gd name="T67" fmla="*/ 2147483647 h 280"/>
                <a:gd name="T68" fmla="*/ 2147483647 w 218"/>
                <a:gd name="T69" fmla="*/ 2147483647 h 280"/>
                <a:gd name="T70" fmla="*/ 0 w 218"/>
                <a:gd name="T71" fmla="*/ 2147483647 h 280"/>
                <a:gd name="T72" fmla="*/ 0 w 218"/>
                <a:gd name="T73" fmla="*/ 2147483647 h 280"/>
                <a:gd name="T74" fmla="*/ 2147483647 w 218"/>
                <a:gd name="T75" fmla="*/ 2147483647 h 280"/>
                <a:gd name="T76" fmla="*/ 2147483647 w 218"/>
                <a:gd name="T77" fmla="*/ 2147483647 h 280"/>
                <a:gd name="T78" fmla="*/ 2147483647 w 218"/>
                <a:gd name="T79" fmla="*/ 2147483647 h 280"/>
                <a:gd name="T80" fmla="*/ 2147483647 w 218"/>
                <a:gd name="T81" fmla="*/ 2147483647 h 280"/>
                <a:gd name="T82" fmla="*/ 2147483647 w 218"/>
                <a:gd name="T83" fmla="*/ 2147483647 h 280"/>
                <a:gd name="T84" fmla="*/ 2147483647 w 218"/>
                <a:gd name="T85" fmla="*/ 2147483647 h 280"/>
                <a:gd name="T86" fmla="*/ 2147483647 w 218"/>
                <a:gd name="T87" fmla="*/ 2147483647 h 280"/>
                <a:gd name="T88" fmla="*/ 2147483647 w 218"/>
                <a:gd name="T89" fmla="*/ 2147483647 h 280"/>
                <a:gd name="T90" fmla="*/ 2147483647 w 218"/>
                <a:gd name="T91" fmla="*/ 2147483647 h 280"/>
                <a:gd name="T92" fmla="*/ 2147483647 w 218"/>
                <a:gd name="T93" fmla="*/ 2147483647 h 280"/>
                <a:gd name="T94" fmla="*/ 2147483647 w 218"/>
                <a:gd name="T95" fmla="*/ 2147483647 h 280"/>
                <a:gd name="T96" fmla="*/ 2147483647 w 218"/>
                <a:gd name="T97" fmla="*/ 2147483647 h 280"/>
                <a:gd name="T98" fmla="*/ 2147483647 w 218"/>
                <a:gd name="T99" fmla="*/ 2147483647 h 280"/>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218"/>
                <a:gd name="T151" fmla="*/ 0 h 280"/>
                <a:gd name="T152" fmla="*/ 218 w 218"/>
                <a:gd name="T153" fmla="*/ 280 h 280"/>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218" h="280">
                  <a:moveTo>
                    <a:pt x="68" y="242"/>
                  </a:moveTo>
                  <a:lnTo>
                    <a:pt x="64" y="260"/>
                  </a:lnTo>
                  <a:lnTo>
                    <a:pt x="64" y="264"/>
                  </a:lnTo>
                  <a:lnTo>
                    <a:pt x="66" y="268"/>
                  </a:lnTo>
                  <a:lnTo>
                    <a:pt x="76" y="278"/>
                  </a:lnTo>
                  <a:lnTo>
                    <a:pt x="80" y="280"/>
                  </a:lnTo>
                  <a:lnTo>
                    <a:pt x="84" y="278"/>
                  </a:lnTo>
                  <a:lnTo>
                    <a:pt x="102" y="272"/>
                  </a:lnTo>
                  <a:lnTo>
                    <a:pt x="110" y="268"/>
                  </a:lnTo>
                  <a:lnTo>
                    <a:pt x="152" y="244"/>
                  </a:lnTo>
                  <a:lnTo>
                    <a:pt x="160" y="240"/>
                  </a:lnTo>
                  <a:lnTo>
                    <a:pt x="172" y="234"/>
                  </a:lnTo>
                  <a:lnTo>
                    <a:pt x="176" y="228"/>
                  </a:lnTo>
                  <a:lnTo>
                    <a:pt x="178" y="220"/>
                  </a:lnTo>
                  <a:lnTo>
                    <a:pt x="178" y="198"/>
                  </a:lnTo>
                  <a:lnTo>
                    <a:pt x="180" y="188"/>
                  </a:lnTo>
                  <a:lnTo>
                    <a:pt x="182" y="180"/>
                  </a:lnTo>
                  <a:lnTo>
                    <a:pt x="186" y="170"/>
                  </a:lnTo>
                  <a:lnTo>
                    <a:pt x="194" y="160"/>
                  </a:lnTo>
                  <a:lnTo>
                    <a:pt x="202" y="148"/>
                  </a:lnTo>
                  <a:lnTo>
                    <a:pt x="210" y="134"/>
                  </a:lnTo>
                  <a:lnTo>
                    <a:pt x="214" y="114"/>
                  </a:lnTo>
                  <a:lnTo>
                    <a:pt x="218" y="94"/>
                  </a:lnTo>
                  <a:lnTo>
                    <a:pt x="218" y="82"/>
                  </a:lnTo>
                  <a:lnTo>
                    <a:pt x="216" y="72"/>
                  </a:lnTo>
                  <a:lnTo>
                    <a:pt x="212" y="60"/>
                  </a:lnTo>
                  <a:lnTo>
                    <a:pt x="206" y="48"/>
                  </a:lnTo>
                  <a:lnTo>
                    <a:pt x="202" y="40"/>
                  </a:lnTo>
                  <a:lnTo>
                    <a:pt x="186" y="24"/>
                  </a:lnTo>
                  <a:lnTo>
                    <a:pt x="176" y="16"/>
                  </a:lnTo>
                  <a:lnTo>
                    <a:pt x="164" y="8"/>
                  </a:lnTo>
                  <a:lnTo>
                    <a:pt x="150" y="2"/>
                  </a:lnTo>
                  <a:lnTo>
                    <a:pt x="136" y="0"/>
                  </a:lnTo>
                  <a:lnTo>
                    <a:pt x="62" y="12"/>
                  </a:lnTo>
                  <a:lnTo>
                    <a:pt x="44" y="22"/>
                  </a:lnTo>
                  <a:lnTo>
                    <a:pt x="36" y="28"/>
                  </a:lnTo>
                  <a:lnTo>
                    <a:pt x="34" y="34"/>
                  </a:lnTo>
                  <a:lnTo>
                    <a:pt x="36" y="44"/>
                  </a:lnTo>
                  <a:lnTo>
                    <a:pt x="38" y="50"/>
                  </a:lnTo>
                  <a:lnTo>
                    <a:pt x="38" y="54"/>
                  </a:lnTo>
                  <a:lnTo>
                    <a:pt x="36" y="58"/>
                  </a:lnTo>
                  <a:lnTo>
                    <a:pt x="20" y="90"/>
                  </a:lnTo>
                  <a:lnTo>
                    <a:pt x="16" y="98"/>
                  </a:lnTo>
                  <a:lnTo>
                    <a:pt x="14" y="106"/>
                  </a:lnTo>
                  <a:lnTo>
                    <a:pt x="14" y="112"/>
                  </a:lnTo>
                  <a:lnTo>
                    <a:pt x="14" y="120"/>
                  </a:lnTo>
                  <a:lnTo>
                    <a:pt x="2" y="146"/>
                  </a:lnTo>
                  <a:lnTo>
                    <a:pt x="0" y="154"/>
                  </a:lnTo>
                  <a:lnTo>
                    <a:pt x="0" y="158"/>
                  </a:lnTo>
                  <a:lnTo>
                    <a:pt x="4" y="160"/>
                  </a:lnTo>
                  <a:lnTo>
                    <a:pt x="10" y="162"/>
                  </a:lnTo>
                  <a:lnTo>
                    <a:pt x="12" y="164"/>
                  </a:lnTo>
                  <a:lnTo>
                    <a:pt x="14" y="168"/>
                  </a:lnTo>
                  <a:lnTo>
                    <a:pt x="12" y="182"/>
                  </a:lnTo>
                  <a:lnTo>
                    <a:pt x="12" y="192"/>
                  </a:lnTo>
                  <a:lnTo>
                    <a:pt x="12" y="194"/>
                  </a:lnTo>
                  <a:lnTo>
                    <a:pt x="14" y="202"/>
                  </a:lnTo>
                  <a:lnTo>
                    <a:pt x="14" y="210"/>
                  </a:lnTo>
                  <a:lnTo>
                    <a:pt x="12" y="216"/>
                  </a:lnTo>
                  <a:lnTo>
                    <a:pt x="14" y="224"/>
                  </a:lnTo>
                  <a:lnTo>
                    <a:pt x="14" y="226"/>
                  </a:lnTo>
                  <a:lnTo>
                    <a:pt x="20" y="234"/>
                  </a:lnTo>
                  <a:lnTo>
                    <a:pt x="24" y="236"/>
                  </a:lnTo>
                  <a:lnTo>
                    <a:pt x="32" y="240"/>
                  </a:lnTo>
                  <a:lnTo>
                    <a:pt x="48" y="242"/>
                  </a:lnTo>
                  <a:lnTo>
                    <a:pt x="56" y="242"/>
                  </a:lnTo>
                  <a:lnTo>
                    <a:pt x="68" y="242"/>
                  </a:lnTo>
                  <a:close/>
                </a:path>
              </a:pathLst>
            </a:custGeom>
            <a:solidFill>
              <a:srgbClr val="000000"/>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653" name="Freeform 126"/>
            <p:cNvSpPr>
              <a:spLocks/>
            </p:cNvSpPr>
            <p:nvPr/>
          </p:nvSpPr>
          <p:spPr bwMode="auto">
            <a:xfrm>
              <a:off x="9802813" y="3901941"/>
              <a:ext cx="127000" cy="539750"/>
            </a:xfrm>
            <a:custGeom>
              <a:avLst/>
              <a:gdLst>
                <a:gd name="T0" fmla="*/ 2147483647 w 80"/>
                <a:gd name="T1" fmla="*/ 2147483647 h 340"/>
                <a:gd name="T2" fmla="*/ 2147483647 w 80"/>
                <a:gd name="T3" fmla="*/ 2147483647 h 340"/>
                <a:gd name="T4" fmla="*/ 2147483647 w 80"/>
                <a:gd name="T5" fmla="*/ 2147483647 h 340"/>
                <a:gd name="T6" fmla="*/ 2147483647 w 80"/>
                <a:gd name="T7" fmla="*/ 2147483647 h 340"/>
                <a:gd name="T8" fmla="*/ 2147483647 w 80"/>
                <a:gd name="T9" fmla="*/ 2147483647 h 340"/>
                <a:gd name="T10" fmla="*/ 2147483647 w 80"/>
                <a:gd name="T11" fmla="*/ 2147483647 h 340"/>
                <a:gd name="T12" fmla="*/ 2147483647 w 80"/>
                <a:gd name="T13" fmla="*/ 2147483647 h 340"/>
                <a:gd name="T14" fmla="*/ 2147483647 w 80"/>
                <a:gd name="T15" fmla="*/ 2147483647 h 340"/>
                <a:gd name="T16" fmla="*/ 2147483647 w 80"/>
                <a:gd name="T17" fmla="*/ 2147483647 h 340"/>
                <a:gd name="T18" fmla="*/ 2147483647 w 80"/>
                <a:gd name="T19" fmla="*/ 2147483647 h 340"/>
                <a:gd name="T20" fmla="*/ 2147483647 w 80"/>
                <a:gd name="T21" fmla="*/ 2147483647 h 340"/>
                <a:gd name="T22" fmla="*/ 2147483647 w 80"/>
                <a:gd name="T23" fmla="*/ 2147483647 h 340"/>
                <a:gd name="T24" fmla="*/ 2147483647 w 80"/>
                <a:gd name="T25" fmla="*/ 2147483647 h 340"/>
                <a:gd name="T26" fmla="*/ 2147483647 w 80"/>
                <a:gd name="T27" fmla="*/ 2147483647 h 340"/>
                <a:gd name="T28" fmla="*/ 2147483647 w 80"/>
                <a:gd name="T29" fmla="*/ 0 h 340"/>
                <a:gd name="T30" fmla="*/ 2147483647 w 80"/>
                <a:gd name="T31" fmla="*/ 0 h 340"/>
                <a:gd name="T32" fmla="*/ 2147483647 w 80"/>
                <a:gd name="T33" fmla="*/ 2147483647 h 340"/>
                <a:gd name="T34" fmla="*/ 2147483647 w 80"/>
                <a:gd name="T35" fmla="*/ 2147483647 h 340"/>
                <a:gd name="T36" fmla="*/ 2147483647 w 80"/>
                <a:gd name="T37" fmla="*/ 2147483647 h 340"/>
                <a:gd name="T38" fmla="*/ 2147483647 w 80"/>
                <a:gd name="T39" fmla="*/ 2147483647 h 340"/>
                <a:gd name="T40" fmla="*/ 2147483647 w 80"/>
                <a:gd name="T41" fmla="*/ 2147483647 h 340"/>
                <a:gd name="T42" fmla="*/ 2147483647 w 80"/>
                <a:gd name="T43" fmla="*/ 2147483647 h 340"/>
                <a:gd name="T44" fmla="*/ 2147483647 w 80"/>
                <a:gd name="T45" fmla="*/ 2147483647 h 340"/>
                <a:gd name="T46" fmla="*/ 2147483647 w 80"/>
                <a:gd name="T47" fmla="*/ 2147483647 h 340"/>
                <a:gd name="T48" fmla="*/ 2147483647 w 80"/>
                <a:gd name="T49" fmla="*/ 2147483647 h 340"/>
                <a:gd name="T50" fmla="*/ 2147483647 w 80"/>
                <a:gd name="T51" fmla="*/ 2147483647 h 340"/>
                <a:gd name="T52" fmla="*/ 2147483647 w 80"/>
                <a:gd name="T53" fmla="*/ 2147483647 h 340"/>
                <a:gd name="T54" fmla="*/ 2147483647 w 80"/>
                <a:gd name="T55" fmla="*/ 2147483647 h 340"/>
                <a:gd name="T56" fmla="*/ 0 w 80"/>
                <a:gd name="T57" fmla="*/ 2147483647 h 340"/>
                <a:gd name="T58" fmla="*/ 0 w 80"/>
                <a:gd name="T59" fmla="*/ 2147483647 h 340"/>
                <a:gd name="T60" fmla="*/ 0 w 80"/>
                <a:gd name="T61" fmla="*/ 2147483647 h 340"/>
                <a:gd name="T62" fmla="*/ 2147483647 w 80"/>
                <a:gd name="T63" fmla="*/ 2147483647 h 340"/>
                <a:gd name="T64" fmla="*/ 2147483647 w 80"/>
                <a:gd name="T65" fmla="*/ 2147483647 h 340"/>
                <a:gd name="T66" fmla="*/ 2147483647 w 80"/>
                <a:gd name="T67" fmla="*/ 2147483647 h 34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80"/>
                <a:gd name="T103" fmla="*/ 0 h 340"/>
                <a:gd name="T104" fmla="*/ 80 w 80"/>
                <a:gd name="T105" fmla="*/ 340 h 34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80" h="340">
                  <a:moveTo>
                    <a:pt x="58" y="38"/>
                  </a:moveTo>
                  <a:lnTo>
                    <a:pt x="58" y="38"/>
                  </a:lnTo>
                  <a:lnTo>
                    <a:pt x="58" y="36"/>
                  </a:lnTo>
                  <a:lnTo>
                    <a:pt x="62" y="34"/>
                  </a:lnTo>
                  <a:lnTo>
                    <a:pt x="66" y="30"/>
                  </a:lnTo>
                  <a:lnTo>
                    <a:pt x="66" y="26"/>
                  </a:lnTo>
                  <a:lnTo>
                    <a:pt x="64" y="22"/>
                  </a:lnTo>
                  <a:lnTo>
                    <a:pt x="62" y="14"/>
                  </a:lnTo>
                  <a:lnTo>
                    <a:pt x="60" y="8"/>
                  </a:lnTo>
                  <a:lnTo>
                    <a:pt x="56" y="2"/>
                  </a:lnTo>
                  <a:lnTo>
                    <a:pt x="52" y="0"/>
                  </a:lnTo>
                  <a:lnTo>
                    <a:pt x="48" y="0"/>
                  </a:lnTo>
                  <a:lnTo>
                    <a:pt x="46" y="2"/>
                  </a:lnTo>
                  <a:lnTo>
                    <a:pt x="40" y="6"/>
                  </a:lnTo>
                  <a:lnTo>
                    <a:pt x="36" y="14"/>
                  </a:lnTo>
                  <a:lnTo>
                    <a:pt x="34" y="18"/>
                  </a:lnTo>
                  <a:lnTo>
                    <a:pt x="32" y="22"/>
                  </a:lnTo>
                  <a:lnTo>
                    <a:pt x="36" y="30"/>
                  </a:lnTo>
                  <a:lnTo>
                    <a:pt x="40" y="36"/>
                  </a:lnTo>
                  <a:lnTo>
                    <a:pt x="16" y="112"/>
                  </a:lnTo>
                  <a:lnTo>
                    <a:pt x="4" y="158"/>
                  </a:lnTo>
                  <a:lnTo>
                    <a:pt x="0" y="176"/>
                  </a:lnTo>
                  <a:lnTo>
                    <a:pt x="0" y="188"/>
                  </a:lnTo>
                  <a:lnTo>
                    <a:pt x="28" y="340"/>
                  </a:lnTo>
                  <a:lnTo>
                    <a:pt x="80" y="174"/>
                  </a:lnTo>
                  <a:lnTo>
                    <a:pt x="58" y="38"/>
                  </a:lnTo>
                  <a:close/>
                </a:path>
              </a:pathLst>
            </a:custGeom>
            <a:solidFill>
              <a:srgbClr val="000000"/>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grpSp>
      <p:sp>
        <p:nvSpPr>
          <p:cNvPr id="654" name="フリーフォーム 653"/>
          <p:cNvSpPr/>
          <p:nvPr/>
        </p:nvSpPr>
        <p:spPr bwMode="auto">
          <a:xfrm>
            <a:off x="3742259" y="6290252"/>
            <a:ext cx="0" cy="224239"/>
          </a:xfrm>
          <a:custGeom>
            <a:avLst/>
            <a:gdLst>
              <a:gd name="connsiteX0" fmla="*/ 0 w 0"/>
              <a:gd name="connsiteY0" fmla="*/ 0 h 460375"/>
              <a:gd name="connsiteX1" fmla="*/ 0 w 0"/>
              <a:gd name="connsiteY1" fmla="*/ 460375 h 460375"/>
            </a:gdLst>
            <a:ahLst/>
            <a:cxnLst>
              <a:cxn ang="0">
                <a:pos x="connsiteX0" y="connsiteY0"/>
              </a:cxn>
              <a:cxn ang="0">
                <a:pos x="connsiteX1" y="connsiteY1"/>
              </a:cxn>
            </a:cxnLst>
            <a:rect l="l" t="t" r="r" b="b"/>
            <a:pathLst>
              <a:path h="460375">
                <a:moveTo>
                  <a:pt x="0" y="0"/>
                </a:moveTo>
                <a:lnTo>
                  <a:pt x="0" y="460375"/>
                </a:lnTo>
              </a:path>
            </a:pathLst>
          </a:custGeom>
          <a:noFill/>
          <a:ln w="9525">
            <a:solidFill>
              <a:schemeClr val="tx1"/>
            </a:solidFill>
            <a:prstDash val="dashDot"/>
          </a:ln>
        </p:spPr>
        <p:style>
          <a:lnRef idx="2">
            <a:schemeClr val="accent1">
              <a:shade val="50000"/>
            </a:schemeClr>
          </a:lnRef>
          <a:fillRef idx="1">
            <a:schemeClr val="accent1"/>
          </a:fillRef>
          <a:effectRef idx="0">
            <a:schemeClr val="accent1"/>
          </a:effectRef>
          <a:fontRef idx="minor">
            <a:schemeClr val="lt1"/>
          </a:fontRef>
        </p:style>
        <p:txBody>
          <a:bodyPr lIns="65306" tIns="32653" rIns="65306" bIns="32653"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endParaRPr>
          </a:p>
        </p:txBody>
      </p:sp>
      <p:sp>
        <p:nvSpPr>
          <p:cNvPr id="655" name="フリーフォーム 654"/>
          <p:cNvSpPr/>
          <p:nvPr/>
        </p:nvSpPr>
        <p:spPr bwMode="auto">
          <a:xfrm flipV="1">
            <a:off x="3742260" y="6482645"/>
            <a:ext cx="1023001" cy="27864"/>
          </a:xfrm>
          <a:custGeom>
            <a:avLst/>
            <a:gdLst>
              <a:gd name="connsiteX0" fmla="*/ 0 w 1571625"/>
              <a:gd name="connsiteY0" fmla="*/ 0 h 0"/>
              <a:gd name="connsiteX1" fmla="*/ 1571625 w 1571625"/>
              <a:gd name="connsiteY1" fmla="*/ 0 h 0"/>
            </a:gdLst>
            <a:ahLst/>
            <a:cxnLst>
              <a:cxn ang="0">
                <a:pos x="connsiteX0" y="connsiteY0"/>
              </a:cxn>
              <a:cxn ang="0">
                <a:pos x="connsiteX1" y="connsiteY1"/>
              </a:cxn>
            </a:cxnLst>
            <a:rect l="l" t="t" r="r" b="b"/>
            <a:pathLst>
              <a:path w="1571625">
                <a:moveTo>
                  <a:pt x="0" y="0"/>
                </a:moveTo>
                <a:lnTo>
                  <a:pt x="1571625" y="0"/>
                </a:lnTo>
              </a:path>
            </a:pathLst>
          </a:custGeom>
          <a:noFill/>
          <a:ln w="9525">
            <a:solidFill>
              <a:schemeClr val="tx1"/>
            </a:solidFill>
            <a:headEnd type="oval" w="sm" len="sm"/>
            <a:tailEnd type="oval" w="sm" len="sm"/>
          </a:ln>
        </p:spPr>
        <p:style>
          <a:lnRef idx="2">
            <a:schemeClr val="accent1">
              <a:shade val="50000"/>
            </a:schemeClr>
          </a:lnRef>
          <a:fillRef idx="1">
            <a:schemeClr val="accent1"/>
          </a:fillRef>
          <a:effectRef idx="0">
            <a:schemeClr val="accent1"/>
          </a:effectRef>
          <a:fontRef idx="minor">
            <a:schemeClr val="lt1"/>
          </a:fontRef>
        </p:style>
        <p:txBody>
          <a:bodyPr lIns="65306" tIns="32653" rIns="65306" bIns="32653"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endParaRPr>
          </a:p>
        </p:txBody>
      </p:sp>
      <p:sp>
        <p:nvSpPr>
          <p:cNvPr id="656" name="フリーフォーム 655"/>
          <p:cNvSpPr/>
          <p:nvPr/>
        </p:nvSpPr>
        <p:spPr bwMode="auto">
          <a:xfrm flipV="1">
            <a:off x="3787371" y="6369862"/>
            <a:ext cx="932776" cy="27864"/>
          </a:xfrm>
          <a:custGeom>
            <a:avLst/>
            <a:gdLst>
              <a:gd name="connsiteX0" fmla="*/ 0 w 1228725"/>
              <a:gd name="connsiteY0" fmla="*/ 0 h 0"/>
              <a:gd name="connsiteX1" fmla="*/ 1228725 w 1228725"/>
              <a:gd name="connsiteY1" fmla="*/ 0 h 0"/>
            </a:gdLst>
            <a:ahLst/>
            <a:cxnLst>
              <a:cxn ang="0">
                <a:pos x="connsiteX0" y="connsiteY0"/>
              </a:cxn>
              <a:cxn ang="0">
                <a:pos x="connsiteX1" y="connsiteY1"/>
              </a:cxn>
            </a:cxnLst>
            <a:rect l="l" t="t" r="r" b="b"/>
            <a:pathLst>
              <a:path w="1228725">
                <a:moveTo>
                  <a:pt x="0" y="0"/>
                </a:moveTo>
                <a:lnTo>
                  <a:pt x="1228725" y="0"/>
                </a:lnTo>
              </a:path>
            </a:pathLst>
          </a:custGeom>
          <a:noFill/>
          <a:ln w="9525">
            <a:solidFill>
              <a:schemeClr val="tx1"/>
            </a:solidFill>
            <a:headEnd type="oval" w="sm" len="sm"/>
            <a:tailEnd type="oval" w="sm" len="sm"/>
          </a:ln>
        </p:spPr>
        <p:style>
          <a:lnRef idx="2">
            <a:schemeClr val="accent1">
              <a:shade val="50000"/>
            </a:schemeClr>
          </a:lnRef>
          <a:fillRef idx="1">
            <a:schemeClr val="accent1"/>
          </a:fillRef>
          <a:effectRef idx="0">
            <a:schemeClr val="accent1"/>
          </a:effectRef>
          <a:fontRef idx="minor">
            <a:schemeClr val="lt1"/>
          </a:fontRef>
        </p:style>
        <p:txBody>
          <a:bodyPr lIns="65306" tIns="32653" rIns="65306" bIns="32653"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endParaRPr>
          </a:p>
        </p:txBody>
      </p:sp>
      <p:sp>
        <p:nvSpPr>
          <p:cNvPr id="657" name="テキスト ボックス 27"/>
          <p:cNvSpPr txBox="1">
            <a:spLocks noChangeArrowheads="1"/>
          </p:cNvSpPr>
          <p:nvPr/>
        </p:nvSpPr>
        <p:spPr bwMode="auto">
          <a:xfrm>
            <a:off x="4028636" y="6273472"/>
            <a:ext cx="450249" cy="158277"/>
          </a:xfrm>
          <a:prstGeom prst="rect">
            <a:avLst/>
          </a:prstGeom>
          <a:noFill/>
          <a:ln w="9525">
            <a:noFill/>
            <a:miter lim="800000"/>
            <a:headEnd/>
            <a:tailEnd/>
          </a:ln>
        </p:spPr>
        <p:txBody>
          <a:bodyPr lIns="65306" tIns="32653" rIns="65306" bIns="32653">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600" b="0" i="0" u="none" strike="noStrike" kern="1200" cap="none" spc="0" normalizeH="0" baseline="0" noProof="0" dirty="0">
                <a:ln>
                  <a:noFill/>
                </a:ln>
                <a:solidFill>
                  <a:srgbClr val="000000"/>
                </a:solidFill>
                <a:effectLst/>
                <a:uLnTx/>
                <a:uFillTx/>
                <a:latin typeface="HG丸ｺﾞｼｯｸM-PRO" pitchFamily="50" charset="-128"/>
                <a:ea typeface="HG丸ｺﾞｼｯｸM-PRO" pitchFamily="50" charset="-128"/>
                <a:cs typeface="+mn-cs"/>
              </a:rPr>
              <a:t>44m</a:t>
            </a:r>
            <a:endParaRPr kumimoji="1" lang="ja-JP" altLang="en-US" sz="600" b="0" i="0" u="none" strike="noStrike" kern="1200" cap="none" spc="0" normalizeH="0" baseline="0" noProof="0" dirty="0">
              <a:ln>
                <a:noFill/>
              </a:ln>
              <a:solidFill>
                <a:srgbClr val="000000"/>
              </a:solidFill>
              <a:effectLst/>
              <a:uLnTx/>
              <a:uFillTx/>
              <a:latin typeface="HG丸ｺﾞｼｯｸM-PRO" pitchFamily="50" charset="-128"/>
              <a:ea typeface="HG丸ｺﾞｼｯｸM-PRO" pitchFamily="50" charset="-128"/>
              <a:cs typeface="+mn-cs"/>
            </a:endParaRPr>
          </a:p>
        </p:txBody>
      </p:sp>
      <p:sp>
        <p:nvSpPr>
          <p:cNvPr id="658" name="テキスト ボックス 141"/>
          <p:cNvSpPr txBox="1">
            <a:spLocks noChangeArrowheads="1"/>
          </p:cNvSpPr>
          <p:nvPr/>
        </p:nvSpPr>
        <p:spPr bwMode="auto">
          <a:xfrm>
            <a:off x="4032363" y="6393492"/>
            <a:ext cx="442794" cy="158277"/>
          </a:xfrm>
          <a:prstGeom prst="rect">
            <a:avLst/>
          </a:prstGeom>
          <a:noFill/>
          <a:ln w="9525">
            <a:noFill/>
            <a:miter lim="800000"/>
            <a:headEnd/>
            <a:tailEnd/>
          </a:ln>
        </p:spPr>
        <p:txBody>
          <a:bodyPr lIns="65306" tIns="32653" rIns="65306" bIns="32653">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600" b="0" i="0" u="none" strike="noStrike" kern="1200" cap="none" spc="0" normalizeH="0" baseline="0" noProof="0" dirty="0">
                <a:ln>
                  <a:noFill/>
                </a:ln>
                <a:solidFill>
                  <a:srgbClr val="000000"/>
                </a:solidFill>
                <a:effectLst/>
                <a:uLnTx/>
                <a:uFillTx/>
                <a:latin typeface="HG丸ｺﾞｼｯｸM-PRO" pitchFamily="50" charset="-128"/>
                <a:ea typeface="HG丸ｺﾞｼｯｸM-PRO" pitchFamily="50" charset="-128"/>
                <a:cs typeface="+mn-cs"/>
              </a:rPr>
              <a:t>48m</a:t>
            </a:r>
            <a:endParaRPr kumimoji="1" lang="ja-JP" altLang="en-US" sz="600" b="0" i="0" u="none" strike="noStrike" kern="1200" cap="none" spc="0" normalizeH="0" baseline="0" noProof="0" dirty="0">
              <a:ln>
                <a:noFill/>
              </a:ln>
              <a:solidFill>
                <a:srgbClr val="000000"/>
              </a:solidFill>
              <a:effectLst/>
              <a:uLnTx/>
              <a:uFillTx/>
              <a:latin typeface="HG丸ｺﾞｼｯｸM-PRO" pitchFamily="50" charset="-128"/>
              <a:ea typeface="HG丸ｺﾞｼｯｸM-PRO" pitchFamily="50" charset="-128"/>
              <a:cs typeface="+mn-cs"/>
            </a:endParaRPr>
          </a:p>
        </p:txBody>
      </p:sp>
      <p:sp>
        <p:nvSpPr>
          <p:cNvPr id="659" name="フリーフォーム 658"/>
          <p:cNvSpPr/>
          <p:nvPr/>
        </p:nvSpPr>
        <p:spPr bwMode="auto">
          <a:xfrm>
            <a:off x="4765259" y="6290252"/>
            <a:ext cx="0" cy="224239"/>
          </a:xfrm>
          <a:custGeom>
            <a:avLst/>
            <a:gdLst>
              <a:gd name="connsiteX0" fmla="*/ 0 w 0"/>
              <a:gd name="connsiteY0" fmla="*/ 0 h 460375"/>
              <a:gd name="connsiteX1" fmla="*/ 0 w 0"/>
              <a:gd name="connsiteY1" fmla="*/ 460375 h 460375"/>
            </a:gdLst>
            <a:ahLst/>
            <a:cxnLst>
              <a:cxn ang="0">
                <a:pos x="connsiteX0" y="connsiteY0"/>
              </a:cxn>
              <a:cxn ang="0">
                <a:pos x="connsiteX1" y="connsiteY1"/>
              </a:cxn>
            </a:cxnLst>
            <a:rect l="l" t="t" r="r" b="b"/>
            <a:pathLst>
              <a:path h="460375">
                <a:moveTo>
                  <a:pt x="0" y="0"/>
                </a:moveTo>
                <a:lnTo>
                  <a:pt x="0" y="460375"/>
                </a:lnTo>
              </a:path>
            </a:pathLst>
          </a:custGeom>
          <a:noFill/>
          <a:ln w="9525">
            <a:solidFill>
              <a:schemeClr val="tx1"/>
            </a:solidFill>
            <a:prstDash val="dashDot"/>
          </a:ln>
        </p:spPr>
        <p:style>
          <a:lnRef idx="2">
            <a:schemeClr val="accent1">
              <a:shade val="50000"/>
            </a:schemeClr>
          </a:lnRef>
          <a:fillRef idx="1">
            <a:schemeClr val="accent1"/>
          </a:fillRef>
          <a:effectRef idx="0">
            <a:schemeClr val="accent1"/>
          </a:effectRef>
          <a:fontRef idx="minor">
            <a:schemeClr val="lt1"/>
          </a:fontRef>
        </p:style>
        <p:txBody>
          <a:bodyPr lIns="65306" tIns="32653" rIns="65306" bIns="32653"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endParaRPr>
          </a:p>
        </p:txBody>
      </p:sp>
      <p:grpSp>
        <p:nvGrpSpPr>
          <p:cNvPr id="13" name="グループ化 267"/>
          <p:cNvGrpSpPr>
            <a:grpSpLocks/>
          </p:cNvGrpSpPr>
          <p:nvPr/>
        </p:nvGrpSpPr>
        <p:grpSpPr bwMode="auto">
          <a:xfrm>
            <a:off x="3788981" y="5237680"/>
            <a:ext cx="961846" cy="1182791"/>
            <a:chOff x="2299268" y="3068959"/>
            <a:chExt cx="1638127" cy="1991197"/>
          </a:xfrm>
        </p:grpSpPr>
        <p:sp>
          <p:nvSpPr>
            <p:cNvPr id="661" name="フリーフォーム 660"/>
            <p:cNvSpPr/>
            <p:nvPr/>
          </p:nvSpPr>
          <p:spPr bwMode="auto">
            <a:xfrm>
              <a:off x="3887404" y="3071832"/>
              <a:ext cx="49715" cy="1988006"/>
            </a:xfrm>
            <a:custGeom>
              <a:avLst/>
              <a:gdLst>
                <a:gd name="connsiteX0" fmla="*/ 0 w 0"/>
                <a:gd name="connsiteY0" fmla="*/ 0 h 460375"/>
                <a:gd name="connsiteX1" fmla="*/ 0 w 0"/>
                <a:gd name="connsiteY1" fmla="*/ 460375 h 460375"/>
              </a:gdLst>
              <a:ahLst/>
              <a:cxnLst>
                <a:cxn ang="0">
                  <a:pos x="connsiteX0" y="connsiteY0"/>
                </a:cxn>
                <a:cxn ang="0">
                  <a:pos x="connsiteX1" y="connsiteY1"/>
                </a:cxn>
              </a:cxnLst>
              <a:rect l="l" t="t" r="r" b="b"/>
              <a:pathLst>
                <a:path h="460375">
                  <a:moveTo>
                    <a:pt x="0" y="0"/>
                  </a:moveTo>
                  <a:lnTo>
                    <a:pt x="0" y="460375"/>
                  </a:lnTo>
                </a:path>
              </a:pathLst>
            </a:custGeom>
            <a:noFill/>
            <a:ln w="9525">
              <a:solidFill>
                <a:schemeClr val="tx1"/>
              </a:solidFill>
              <a:prstDash val="dashDot"/>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endParaRPr>
            </a:p>
          </p:txBody>
        </p:sp>
        <p:sp>
          <p:nvSpPr>
            <p:cNvPr id="662" name="フリーフォーム 661"/>
            <p:cNvSpPr/>
            <p:nvPr/>
          </p:nvSpPr>
          <p:spPr bwMode="auto">
            <a:xfrm>
              <a:off x="2298788" y="3071832"/>
              <a:ext cx="49715" cy="1988006"/>
            </a:xfrm>
            <a:custGeom>
              <a:avLst/>
              <a:gdLst>
                <a:gd name="connsiteX0" fmla="*/ 0 w 0"/>
                <a:gd name="connsiteY0" fmla="*/ 0 h 460375"/>
                <a:gd name="connsiteX1" fmla="*/ 0 w 0"/>
                <a:gd name="connsiteY1" fmla="*/ 460375 h 460375"/>
              </a:gdLst>
              <a:ahLst/>
              <a:cxnLst>
                <a:cxn ang="0">
                  <a:pos x="connsiteX0" y="connsiteY0"/>
                </a:cxn>
                <a:cxn ang="0">
                  <a:pos x="connsiteX1" y="connsiteY1"/>
                </a:cxn>
              </a:cxnLst>
              <a:rect l="l" t="t" r="r" b="b"/>
              <a:pathLst>
                <a:path h="460375">
                  <a:moveTo>
                    <a:pt x="0" y="0"/>
                  </a:moveTo>
                  <a:lnTo>
                    <a:pt x="0" y="460375"/>
                  </a:lnTo>
                </a:path>
              </a:pathLst>
            </a:custGeom>
            <a:noFill/>
            <a:ln w="9525">
              <a:solidFill>
                <a:schemeClr val="tx1"/>
              </a:solidFill>
              <a:prstDash val="dashDot"/>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endParaRPr>
            </a:p>
          </p:txBody>
        </p:sp>
      </p:grpSp>
      <p:sp>
        <p:nvSpPr>
          <p:cNvPr id="663" name="フリーフォーム 662"/>
          <p:cNvSpPr/>
          <p:nvPr/>
        </p:nvSpPr>
        <p:spPr bwMode="auto">
          <a:xfrm flipV="1">
            <a:off x="4721475" y="5735629"/>
            <a:ext cx="41131" cy="30518"/>
          </a:xfrm>
          <a:custGeom>
            <a:avLst/>
            <a:gdLst>
              <a:gd name="connsiteX0" fmla="*/ 0 w 1228725"/>
              <a:gd name="connsiteY0" fmla="*/ 0 h 0"/>
              <a:gd name="connsiteX1" fmla="*/ 1228725 w 1228725"/>
              <a:gd name="connsiteY1" fmla="*/ 0 h 0"/>
            </a:gdLst>
            <a:ahLst/>
            <a:cxnLst>
              <a:cxn ang="0">
                <a:pos x="connsiteX0" y="connsiteY0"/>
              </a:cxn>
              <a:cxn ang="0">
                <a:pos x="connsiteX1" y="connsiteY1"/>
              </a:cxn>
            </a:cxnLst>
            <a:rect l="l" t="t" r="r" b="b"/>
            <a:pathLst>
              <a:path w="1228725">
                <a:moveTo>
                  <a:pt x="0" y="0"/>
                </a:moveTo>
                <a:lnTo>
                  <a:pt x="1228725" y="0"/>
                </a:lnTo>
              </a:path>
            </a:pathLst>
          </a:custGeom>
          <a:noFill/>
          <a:ln w="9525">
            <a:solidFill>
              <a:schemeClr val="tx1"/>
            </a:solidFill>
            <a:headEnd type="oval" w="sm" len="sm"/>
            <a:tailEnd type="oval" w="sm" len="sm"/>
          </a:ln>
        </p:spPr>
        <p:style>
          <a:lnRef idx="2">
            <a:schemeClr val="accent1">
              <a:shade val="50000"/>
            </a:schemeClr>
          </a:lnRef>
          <a:fillRef idx="1">
            <a:schemeClr val="accent1"/>
          </a:fillRef>
          <a:effectRef idx="0">
            <a:schemeClr val="accent1"/>
          </a:effectRef>
          <a:fontRef idx="minor">
            <a:schemeClr val="lt1"/>
          </a:fontRef>
        </p:style>
        <p:txBody>
          <a:bodyPr lIns="65306" tIns="32653" rIns="65306" bIns="32653"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endParaRPr>
          </a:p>
        </p:txBody>
      </p:sp>
      <p:sp>
        <p:nvSpPr>
          <p:cNvPr id="664" name="テキスト ボックス 27"/>
          <p:cNvSpPr txBox="1">
            <a:spLocks noChangeArrowheads="1"/>
          </p:cNvSpPr>
          <p:nvPr/>
        </p:nvSpPr>
        <p:spPr bwMode="auto">
          <a:xfrm>
            <a:off x="4316738" y="5680795"/>
            <a:ext cx="497169" cy="158277"/>
          </a:xfrm>
          <a:prstGeom prst="rect">
            <a:avLst/>
          </a:prstGeom>
          <a:noFill/>
          <a:ln w="9525">
            <a:noFill/>
            <a:miter lim="800000"/>
            <a:headEnd/>
            <a:tailEnd/>
          </a:ln>
        </p:spPr>
        <p:txBody>
          <a:bodyPr wrap="square" lIns="65306" tIns="32653" rIns="65306" bIns="32653">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600" b="0" i="0" u="none" strike="noStrike" kern="1200" cap="none" spc="0" normalizeH="0" baseline="0" noProof="0" dirty="0">
                <a:ln>
                  <a:noFill/>
                </a:ln>
                <a:solidFill>
                  <a:srgbClr val="000000"/>
                </a:solidFill>
                <a:effectLst/>
                <a:uLnTx/>
                <a:uFillTx/>
                <a:latin typeface="HG丸ｺﾞｼｯｸM-PRO" pitchFamily="50" charset="-128"/>
                <a:ea typeface="HG丸ｺﾞｼｯｸM-PRO" pitchFamily="50" charset="-128"/>
                <a:cs typeface="+mn-cs"/>
              </a:rPr>
              <a:t>2m</a:t>
            </a:r>
            <a:r>
              <a:rPr kumimoji="1" lang="ja-JP" altLang="en-US" sz="600" b="0" i="0" u="none" strike="noStrike" kern="1200" cap="none" spc="0" normalizeH="0" baseline="0" noProof="0" dirty="0">
                <a:ln>
                  <a:noFill/>
                </a:ln>
                <a:solidFill>
                  <a:srgbClr val="000000"/>
                </a:solidFill>
                <a:effectLst/>
                <a:uLnTx/>
                <a:uFillTx/>
                <a:latin typeface="HG丸ｺﾞｼｯｸM-PRO" pitchFamily="50" charset="-128"/>
                <a:ea typeface="HG丸ｺﾞｼｯｸM-PRO" pitchFamily="50" charset="-128"/>
                <a:cs typeface="+mn-cs"/>
              </a:rPr>
              <a:t>以上</a:t>
            </a:r>
          </a:p>
        </p:txBody>
      </p:sp>
      <p:sp>
        <p:nvSpPr>
          <p:cNvPr id="665" name="フリーフォーム 664"/>
          <p:cNvSpPr/>
          <p:nvPr/>
        </p:nvSpPr>
        <p:spPr bwMode="auto">
          <a:xfrm flipV="1">
            <a:off x="3742259" y="5735629"/>
            <a:ext cx="47767" cy="30518"/>
          </a:xfrm>
          <a:custGeom>
            <a:avLst/>
            <a:gdLst>
              <a:gd name="connsiteX0" fmla="*/ 0 w 1228725"/>
              <a:gd name="connsiteY0" fmla="*/ 0 h 0"/>
              <a:gd name="connsiteX1" fmla="*/ 1228725 w 1228725"/>
              <a:gd name="connsiteY1" fmla="*/ 0 h 0"/>
            </a:gdLst>
            <a:ahLst/>
            <a:cxnLst>
              <a:cxn ang="0">
                <a:pos x="connsiteX0" y="connsiteY0"/>
              </a:cxn>
              <a:cxn ang="0">
                <a:pos x="connsiteX1" y="connsiteY1"/>
              </a:cxn>
            </a:cxnLst>
            <a:rect l="l" t="t" r="r" b="b"/>
            <a:pathLst>
              <a:path w="1228725">
                <a:moveTo>
                  <a:pt x="0" y="0"/>
                </a:moveTo>
                <a:lnTo>
                  <a:pt x="1228725" y="0"/>
                </a:lnTo>
              </a:path>
            </a:pathLst>
          </a:custGeom>
          <a:noFill/>
          <a:ln w="9525">
            <a:solidFill>
              <a:schemeClr val="tx1"/>
            </a:solidFill>
            <a:headEnd type="oval" w="sm" len="sm"/>
            <a:tailEnd type="oval" w="sm" len="sm"/>
          </a:ln>
        </p:spPr>
        <p:style>
          <a:lnRef idx="2">
            <a:schemeClr val="accent1">
              <a:shade val="50000"/>
            </a:schemeClr>
          </a:lnRef>
          <a:fillRef idx="1">
            <a:schemeClr val="accent1"/>
          </a:fillRef>
          <a:effectRef idx="0">
            <a:schemeClr val="accent1"/>
          </a:effectRef>
          <a:fontRef idx="minor">
            <a:schemeClr val="lt1"/>
          </a:fontRef>
        </p:style>
        <p:txBody>
          <a:bodyPr lIns="65306" tIns="32653" rIns="65306" bIns="32653"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endParaRPr>
          </a:p>
        </p:txBody>
      </p:sp>
      <p:sp>
        <p:nvSpPr>
          <p:cNvPr id="666" name="テキスト ボックス 27"/>
          <p:cNvSpPr txBox="1">
            <a:spLocks noChangeArrowheads="1"/>
          </p:cNvSpPr>
          <p:nvPr/>
        </p:nvSpPr>
        <p:spPr bwMode="auto">
          <a:xfrm>
            <a:off x="3730955" y="5680795"/>
            <a:ext cx="460605" cy="158277"/>
          </a:xfrm>
          <a:prstGeom prst="rect">
            <a:avLst/>
          </a:prstGeom>
          <a:noFill/>
          <a:ln w="9525">
            <a:noFill/>
            <a:miter lim="800000"/>
            <a:headEnd/>
            <a:tailEnd/>
          </a:ln>
        </p:spPr>
        <p:txBody>
          <a:bodyPr lIns="65306" tIns="32653" rIns="65306" bIns="32653">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600" b="0" i="0" u="none" strike="noStrike" kern="1200" cap="none" spc="0" normalizeH="0" baseline="0" noProof="0" dirty="0">
                <a:ln>
                  <a:noFill/>
                </a:ln>
                <a:solidFill>
                  <a:srgbClr val="000000"/>
                </a:solidFill>
                <a:effectLst/>
                <a:uLnTx/>
                <a:uFillTx/>
                <a:latin typeface="HG丸ｺﾞｼｯｸM-PRO" pitchFamily="50" charset="-128"/>
                <a:ea typeface="HG丸ｺﾞｼｯｸM-PRO" pitchFamily="50" charset="-128"/>
                <a:cs typeface="+mn-cs"/>
              </a:rPr>
              <a:t>2m</a:t>
            </a:r>
            <a:r>
              <a:rPr kumimoji="1" lang="ja-JP" altLang="en-US" sz="600" b="0" i="0" u="none" strike="noStrike" kern="1200" cap="none" spc="0" normalizeH="0" baseline="0" noProof="0" dirty="0">
                <a:ln>
                  <a:noFill/>
                </a:ln>
                <a:solidFill>
                  <a:srgbClr val="000000"/>
                </a:solidFill>
                <a:effectLst/>
                <a:uLnTx/>
                <a:uFillTx/>
                <a:latin typeface="HG丸ｺﾞｼｯｸM-PRO" pitchFamily="50" charset="-128"/>
                <a:ea typeface="HG丸ｺﾞｼｯｸM-PRO" pitchFamily="50" charset="-128"/>
                <a:cs typeface="+mn-cs"/>
              </a:rPr>
              <a:t>以上</a:t>
            </a:r>
          </a:p>
        </p:txBody>
      </p:sp>
      <p:grpSp>
        <p:nvGrpSpPr>
          <p:cNvPr id="14" name="グループ化 272"/>
          <p:cNvGrpSpPr>
            <a:grpSpLocks noChangeAspect="1"/>
          </p:cNvGrpSpPr>
          <p:nvPr/>
        </p:nvGrpSpPr>
        <p:grpSpPr bwMode="auto">
          <a:xfrm>
            <a:off x="3832592" y="6253351"/>
            <a:ext cx="13940" cy="38082"/>
            <a:chOff x="9491663" y="3466966"/>
            <a:chExt cx="1009650" cy="2755900"/>
          </a:xfrm>
        </p:grpSpPr>
        <p:sp>
          <p:nvSpPr>
            <p:cNvPr id="668" name="Freeform 79"/>
            <p:cNvSpPr>
              <a:spLocks/>
            </p:cNvSpPr>
            <p:nvPr/>
          </p:nvSpPr>
          <p:spPr bwMode="auto">
            <a:xfrm>
              <a:off x="10221913" y="4962391"/>
              <a:ext cx="146050" cy="244475"/>
            </a:xfrm>
            <a:custGeom>
              <a:avLst/>
              <a:gdLst>
                <a:gd name="T0" fmla="*/ 2147483647 w 92"/>
                <a:gd name="T1" fmla="*/ 2147483647 h 154"/>
                <a:gd name="T2" fmla="*/ 2147483647 w 92"/>
                <a:gd name="T3" fmla="*/ 2147483647 h 154"/>
                <a:gd name="T4" fmla="*/ 2147483647 w 92"/>
                <a:gd name="T5" fmla="*/ 2147483647 h 154"/>
                <a:gd name="T6" fmla="*/ 2147483647 w 92"/>
                <a:gd name="T7" fmla="*/ 2147483647 h 154"/>
                <a:gd name="T8" fmla="*/ 2147483647 w 92"/>
                <a:gd name="T9" fmla="*/ 2147483647 h 154"/>
                <a:gd name="T10" fmla="*/ 2147483647 w 92"/>
                <a:gd name="T11" fmla="*/ 2147483647 h 154"/>
                <a:gd name="T12" fmla="*/ 2147483647 w 92"/>
                <a:gd name="T13" fmla="*/ 2147483647 h 154"/>
                <a:gd name="T14" fmla="*/ 2147483647 w 92"/>
                <a:gd name="T15" fmla="*/ 2147483647 h 154"/>
                <a:gd name="T16" fmla="*/ 2147483647 w 92"/>
                <a:gd name="T17" fmla="*/ 0 h 154"/>
                <a:gd name="T18" fmla="*/ 2147483647 w 92"/>
                <a:gd name="T19" fmla="*/ 2147483647 h 154"/>
                <a:gd name="T20" fmla="*/ 2147483647 w 92"/>
                <a:gd name="T21" fmla="*/ 2147483647 h 154"/>
                <a:gd name="T22" fmla="*/ 2147483647 w 92"/>
                <a:gd name="T23" fmla="*/ 2147483647 h 154"/>
                <a:gd name="T24" fmla="*/ 2147483647 w 92"/>
                <a:gd name="T25" fmla="*/ 2147483647 h 154"/>
                <a:gd name="T26" fmla="*/ 0 w 92"/>
                <a:gd name="T27" fmla="*/ 2147483647 h 154"/>
                <a:gd name="T28" fmla="*/ 2147483647 w 92"/>
                <a:gd name="T29" fmla="*/ 2147483647 h 154"/>
                <a:gd name="T30" fmla="*/ 2147483647 w 92"/>
                <a:gd name="T31" fmla="*/ 2147483647 h 154"/>
                <a:gd name="T32" fmla="*/ 2147483647 w 92"/>
                <a:gd name="T33" fmla="*/ 2147483647 h 154"/>
                <a:gd name="T34" fmla="*/ 2147483647 w 92"/>
                <a:gd name="T35" fmla="*/ 2147483647 h 154"/>
                <a:gd name="T36" fmla="*/ 2147483647 w 92"/>
                <a:gd name="T37" fmla="*/ 2147483647 h 154"/>
                <a:gd name="T38" fmla="*/ 2147483647 w 92"/>
                <a:gd name="T39" fmla="*/ 2147483647 h 154"/>
                <a:gd name="T40" fmla="*/ 2147483647 w 92"/>
                <a:gd name="T41" fmla="*/ 2147483647 h 154"/>
                <a:gd name="T42" fmla="*/ 2147483647 w 92"/>
                <a:gd name="T43" fmla="*/ 2147483647 h 15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92"/>
                <a:gd name="T67" fmla="*/ 0 h 154"/>
                <a:gd name="T68" fmla="*/ 92 w 92"/>
                <a:gd name="T69" fmla="*/ 154 h 15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92" h="154">
                  <a:moveTo>
                    <a:pt x="72" y="130"/>
                  </a:moveTo>
                  <a:lnTo>
                    <a:pt x="72" y="104"/>
                  </a:lnTo>
                  <a:lnTo>
                    <a:pt x="86" y="104"/>
                  </a:lnTo>
                  <a:lnTo>
                    <a:pt x="86" y="86"/>
                  </a:lnTo>
                  <a:lnTo>
                    <a:pt x="72" y="60"/>
                  </a:lnTo>
                  <a:lnTo>
                    <a:pt x="72" y="44"/>
                  </a:lnTo>
                  <a:lnTo>
                    <a:pt x="66" y="18"/>
                  </a:lnTo>
                  <a:lnTo>
                    <a:pt x="52" y="18"/>
                  </a:lnTo>
                  <a:lnTo>
                    <a:pt x="40" y="0"/>
                  </a:lnTo>
                  <a:lnTo>
                    <a:pt x="46" y="18"/>
                  </a:lnTo>
                  <a:lnTo>
                    <a:pt x="52" y="60"/>
                  </a:lnTo>
                  <a:lnTo>
                    <a:pt x="40" y="52"/>
                  </a:lnTo>
                  <a:lnTo>
                    <a:pt x="20" y="36"/>
                  </a:lnTo>
                  <a:lnTo>
                    <a:pt x="0" y="36"/>
                  </a:lnTo>
                  <a:lnTo>
                    <a:pt x="14" y="52"/>
                  </a:lnTo>
                  <a:lnTo>
                    <a:pt x="26" y="70"/>
                  </a:lnTo>
                  <a:lnTo>
                    <a:pt x="52" y="104"/>
                  </a:lnTo>
                  <a:lnTo>
                    <a:pt x="66" y="138"/>
                  </a:lnTo>
                  <a:lnTo>
                    <a:pt x="80" y="138"/>
                  </a:lnTo>
                  <a:lnTo>
                    <a:pt x="92" y="154"/>
                  </a:lnTo>
                  <a:lnTo>
                    <a:pt x="92" y="146"/>
                  </a:lnTo>
                  <a:lnTo>
                    <a:pt x="72" y="130"/>
                  </a:lnTo>
                  <a:close/>
                </a:path>
              </a:pathLst>
            </a:custGeom>
            <a:solidFill>
              <a:srgbClr val="A1C6E7"/>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669" name="Freeform 84"/>
            <p:cNvSpPr>
              <a:spLocks/>
            </p:cNvSpPr>
            <p:nvPr/>
          </p:nvSpPr>
          <p:spPr bwMode="auto">
            <a:xfrm>
              <a:off x="10482263" y="5140191"/>
              <a:ext cx="19050" cy="41275"/>
            </a:xfrm>
            <a:custGeom>
              <a:avLst/>
              <a:gdLst>
                <a:gd name="T0" fmla="*/ 2147483647 w 12"/>
                <a:gd name="T1" fmla="*/ 2147483647 h 26"/>
                <a:gd name="T2" fmla="*/ 2147483647 w 12"/>
                <a:gd name="T3" fmla="*/ 2147483647 h 26"/>
                <a:gd name="T4" fmla="*/ 2147483647 w 12"/>
                <a:gd name="T5" fmla="*/ 0 h 26"/>
                <a:gd name="T6" fmla="*/ 0 w 12"/>
                <a:gd name="T7" fmla="*/ 2147483647 h 26"/>
                <a:gd name="T8" fmla="*/ 2147483647 w 12"/>
                <a:gd name="T9" fmla="*/ 2147483647 h 26"/>
                <a:gd name="T10" fmla="*/ 0 60000 65536"/>
                <a:gd name="T11" fmla="*/ 0 60000 65536"/>
                <a:gd name="T12" fmla="*/ 0 60000 65536"/>
                <a:gd name="T13" fmla="*/ 0 60000 65536"/>
                <a:gd name="T14" fmla="*/ 0 60000 65536"/>
                <a:gd name="T15" fmla="*/ 0 w 12"/>
                <a:gd name="T16" fmla="*/ 0 h 26"/>
                <a:gd name="T17" fmla="*/ 12 w 12"/>
                <a:gd name="T18" fmla="*/ 26 h 26"/>
              </a:gdLst>
              <a:ahLst/>
              <a:cxnLst>
                <a:cxn ang="T10">
                  <a:pos x="T0" y="T1"/>
                </a:cxn>
                <a:cxn ang="T11">
                  <a:pos x="T2" y="T3"/>
                </a:cxn>
                <a:cxn ang="T12">
                  <a:pos x="T4" y="T5"/>
                </a:cxn>
                <a:cxn ang="T13">
                  <a:pos x="T6" y="T7"/>
                </a:cxn>
                <a:cxn ang="T14">
                  <a:pos x="T8" y="T9"/>
                </a:cxn>
              </a:cxnLst>
              <a:rect l="T15" t="T16" r="T17" b="T18"/>
              <a:pathLst>
                <a:path w="12" h="26">
                  <a:moveTo>
                    <a:pt x="6" y="26"/>
                  </a:moveTo>
                  <a:lnTo>
                    <a:pt x="6" y="18"/>
                  </a:lnTo>
                  <a:lnTo>
                    <a:pt x="12" y="0"/>
                  </a:lnTo>
                  <a:lnTo>
                    <a:pt x="0" y="18"/>
                  </a:lnTo>
                  <a:lnTo>
                    <a:pt x="6" y="26"/>
                  </a:lnTo>
                  <a:close/>
                </a:path>
              </a:pathLst>
            </a:custGeom>
            <a:solidFill>
              <a:srgbClr val="A1C6E7"/>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670" name="Freeform 96"/>
            <p:cNvSpPr>
              <a:spLocks/>
            </p:cNvSpPr>
            <p:nvPr/>
          </p:nvSpPr>
          <p:spPr bwMode="auto">
            <a:xfrm>
              <a:off x="9602788" y="5330691"/>
              <a:ext cx="9525" cy="3175"/>
            </a:xfrm>
            <a:custGeom>
              <a:avLst/>
              <a:gdLst>
                <a:gd name="T0" fmla="*/ 0 w 6"/>
                <a:gd name="T1" fmla="*/ 0 h 2"/>
                <a:gd name="T2" fmla="*/ 0 w 6"/>
                <a:gd name="T3" fmla="*/ 2147483647 h 2"/>
                <a:gd name="T4" fmla="*/ 2147483647 w 6"/>
                <a:gd name="T5" fmla="*/ 0 h 2"/>
                <a:gd name="T6" fmla="*/ 0 w 6"/>
                <a:gd name="T7" fmla="*/ 0 h 2"/>
                <a:gd name="T8" fmla="*/ 0 60000 65536"/>
                <a:gd name="T9" fmla="*/ 0 60000 65536"/>
                <a:gd name="T10" fmla="*/ 0 60000 65536"/>
                <a:gd name="T11" fmla="*/ 0 60000 65536"/>
                <a:gd name="T12" fmla="*/ 0 w 6"/>
                <a:gd name="T13" fmla="*/ 0 h 2"/>
                <a:gd name="T14" fmla="*/ 6 w 6"/>
                <a:gd name="T15" fmla="*/ 2 h 2"/>
              </a:gdLst>
              <a:ahLst/>
              <a:cxnLst>
                <a:cxn ang="T8">
                  <a:pos x="T0" y="T1"/>
                </a:cxn>
                <a:cxn ang="T9">
                  <a:pos x="T2" y="T3"/>
                </a:cxn>
                <a:cxn ang="T10">
                  <a:pos x="T4" y="T5"/>
                </a:cxn>
                <a:cxn ang="T11">
                  <a:pos x="T6" y="T7"/>
                </a:cxn>
              </a:cxnLst>
              <a:rect l="T12" t="T13" r="T14" b="T15"/>
              <a:pathLst>
                <a:path w="6" h="2">
                  <a:moveTo>
                    <a:pt x="0" y="0"/>
                  </a:moveTo>
                  <a:lnTo>
                    <a:pt x="0" y="2"/>
                  </a:lnTo>
                  <a:lnTo>
                    <a:pt x="6" y="0"/>
                  </a:lnTo>
                  <a:lnTo>
                    <a:pt x="0" y="0"/>
                  </a:lnTo>
                  <a:close/>
                </a:path>
              </a:pathLst>
            </a:custGeom>
            <a:solidFill>
              <a:srgbClr val="A1C6E7"/>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671" name="Line 105"/>
            <p:cNvSpPr>
              <a:spLocks noChangeShapeType="1"/>
            </p:cNvSpPr>
            <p:nvPr/>
          </p:nvSpPr>
          <p:spPr bwMode="auto">
            <a:xfrm>
              <a:off x="10161588" y="3841616"/>
              <a:ext cx="0" cy="0"/>
            </a:xfrm>
            <a:prstGeom prst="line">
              <a:avLst/>
            </a:prstGeom>
            <a:no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672" name="Line 106"/>
            <p:cNvSpPr>
              <a:spLocks noChangeShapeType="1"/>
            </p:cNvSpPr>
            <p:nvPr/>
          </p:nvSpPr>
          <p:spPr bwMode="auto">
            <a:xfrm>
              <a:off x="10161588" y="3841616"/>
              <a:ext cx="0" cy="0"/>
            </a:xfrm>
            <a:prstGeom prst="line">
              <a:avLst/>
            </a:prstGeom>
            <a:no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673" name="Freeform 122"/>
            <p:cNvSpPr>
              <a:spLocks/>
            </p:cNvSpPr>
            <p:nvPr/>
          </p:nvSpPr>
          <p:spPr bwMode="auto">
            <a:xfrm>
              <a:off x="9491663" y="3816216"/>
              <a:ext cx="996950" cy="2406650"/>
            </a:xfrm>
            <a:custGeom>
              <a:avLst/>
              <a:gdLst>
                <a:gd name="T0" fmla="*/ 2147483647 w 628"/>
                <a:gd name="T1" fmla="*/ 2147483647 h 1516"/>
                <a:gd name="T2" fmla="*/ 2147483647 w 628"/>
                <a:gd name="T3" fmla="*/ 2147483647 h 1516"/>
                <a:gd name="T4" fmla="*/ 2147483647 w 628"/>
                <a:gd name="T5" fmla="*/ 2147483647 h 1516"/>
                <a:gd name="T6" fmla="*/ 2147483647 w 628"/>
                <a:gd name="T7" fmla="*/ 2147483647 h 1516"/>
                <a:gd name="T8" fmla="*/ 2147483647 w 628"/>
                <a:gd name="T9" fmla="*/ 2147483647 h 1516"/>
                <a:gd name="T10" fmla="*/ 2147483647 w 628"/>
                <a:gd name="T11" fmla="*/ 2147483647 h 1516"/>
                <a:gd name="T12" fmla="*/ 2147483647 w 628"/>
                <a:gd name="T13" fmla="*/ 2147483647 h 1516"/>
                <a:gd name="T14" fmla="*/ 2147483647 w 628"/>
                <a:gd name="T15" fmla="*/ 2147483647 h 1516"/>
                <a:gd name="T16" fmla="*/ 2147483647 w 628"/>
                <a:gd name="T17" fmla="*/ 2147483647 h 1516"/>
                <a:gd name="T18" fmla="*/ 2147483647 w 628"/>
                <a:gd name="T19" fmla="*/ 2147483647 h 1516"/>
                <a:gd name="T20" fmla="*/ 2147483647 w 628"/>
                <a:gd name="T21" fmla="*/ 2147483647 h 1516"/>
                <a:gd name="T22" fmla="*/ 2147483647 w 628"/>
                <a:gd name="T23" fmla="*/ 2147483647 h 1516"/>
                <a:gd name="T24" fmla="*/ 2147483647 w 628"/>
                <a:gd name="T25" fmla="*/ 2147483647 h 1516"/>
                <a:gd name="T26" fmla="*/ 2147483647 w 628"/>
                <a:gd name="T27" fmla="*/ 2147483647 h 1516"/>
                <a:gd name="T28" fmla="*/ 2147483647 w 628"/>
                <a:gd name="T29" fmla="*/ 2147483647 h 1516"/>
                <a:gd name="T30" fmla="*/ 2147483647 w 628"/>
                <a:gd name="T31" fmla="*/ 2147483647 h 1516"/>
                <a:gd name="T32" fmla="*/ 2147483647 w 628"/>
                <a:gd name="T33" fmla="*/ 2147483647 h 1516"/>
                <a:gd name="T34" fmla="*/ 2147483647 w 628"/>
                <a:gd name="T35" fmla="*/ 2147483647 h 1516"/>
                <a:gd name="T36" fmla="*/ 2147483647 w 628"/>
                <a:gd name="T37" fmla="*/ 2147483647 h 1516"/>
                <a:gd name="T38" fmla="*/ 2147483647 w 628"/>
                <a:gd name="T39" fmla="*/ 2147483647 h 1516"/>
                <a:gd name="T40" fmla="*/ 2147483647 w 628"/>
                <a:gd name="T41" fmla="*/ 2147483647 h 1516"/>
                <a:gd name="T42" fmla="*/ 2147483647 w 628"/>
                <a:gd name="T43" fmla="*/ 2147483647 h 1516"/>
                <a:gd name="T44" fmla="*/ 2147483647 w 628"/>
                <a:gd name="T45" fmla="*/ 2147483647 h 1516"/>
                <a:gd name="T46" fmla="*/ 2147483647 w 628"/>
                <a:gd name="T47" fmla="*/ 2147483647 h 1516"/>
                <a:gd name="T48" fmla="*/ 2147483647 w 628"/>
                <a:gd name="T49" fmla="*/ 2147483647 h 1516"/>
                <a:gd name="T50" fmla="*/ 2147483647 w 628"/>
                <a:gd name="T51" fmla="*/ 2147483647 h 1516"/>
                <a:gd name="T52" fmla="*/ 2147483647 w 628"/>
                <a:gd name="T53" fmla="*/ 2147483647 h 1516"/>
                <a:gd name="T54" fmla="*/ 2147483647 w 628"/>
                <a:gd name="T55" fmla="*/ 2147483647 h 1516"/>
                <a:gd name="T56" fmla="*/ 2147483647 w 628"/>
                <a:gd name="T57" fmla="*/ 2147483647 h 1516"/>
                <a:gd name="T58" fmla="*/ 2147483647 w 628"/>
                <a:gd name="T59" fmla="*/ 2147483647 h 1516"/>
                <a:gd name="T60" fmla="*/ 2147483647 w 628"/>
                <a:gd name="T61" fmla="*/ 2147483647 h 1516"/>
                <a:gd name="T62" fmla="*/ 2147483647 w 628"/>
                <a:gd name="T63" fmla="*/ 2147483647 h 1516"/>
                <a:gd name="T64" fmla="*/ 2147483647 w 628"/>
                <a:gd name="T65" fmla="*/ 2147483647 h 1516"/>
                <a:gd name="T66" fmla="*/ 2147483647 w 628"/>
                <a:gd name="T67" fmla="*/ 2147483647 h 1516"/>
                <a:gd name="T68" fmla="*/ 2147483647 w 628"/>
                <a:gd name="T69" fmla="*/ 2147483647 h 1516"/>
                <a:gd name="T70" fmla="*/ 2147483647 w 628"/>
                <a:gd name="T71" fmla="*/ 2147483647 h 1516"/>
                <a:gd name="T72" fmla="*/ 2147483647 w 628"/>
                <a:gd name="T73" fmla="*/ 2147483647 h 1516"/>
                <a:gd name="T74" fmla="*/ 2147483647 w 628"/>
                <a:gd name="T75" fmla="*/ 2147483647 h 1516"/>
                <a:gd name="T76" fmla="*/ 2147483647 w 628"/>
                <a:gd name="T77" fmla="*/ 2147483647 h 1516"/>
                <a:gd name="T78" fmla="*/ 2147483647 w 628"/>
                <a:gd name="T79" fmla="*/ 2147483647 h 1516"/>
                <a:gd name="T80" fmla="*/ 2147483647 w 628"/>
                <a:gd name="T81" fmla="*/ 2147483647 h 1516"/>
                <a:gd name="T82" fmla="*/ 2147483647 w 628"/>
                <a:gd name="T83" fmla="*/ 2147483647 h 1516"/>
                <a:gd name="T84" fmla="*/ 2147483647 w 628"/>
                <a:gd name="T85" fmla="*/ 2147483647 h 1516"/>
                <a:gd name="T86" fmla="*/ 2147483647 w 628"/>
                <a:gd name="T87" fmla="*/ 2147483647 h 1516"/>
                <a:gd name="T88" fmla="*/ 2147483647 w 628"/>
                <a:gd name="T89" fmla="*/ 2147483647 h 1516"/>
                <a:gd name="T90" fmla="*/ 2147483647 w 628"/>
                <a:gd name="T91" fmla="*/ 2147483647 h 1516"/>
                <a:gd name="T92" fmla="*/ 2147483647 w 628"/>
                <a:gd name="T93" fmla="*/ 2147483647 h 1516"/>
                <a:gd name="T94" fmla="*/ 2147483647 w 628"/>
                <a:gd name="T95" fmla="*/ 2147483647 h 1516"/>
                <a:gd name="T96" fmla="*/ 2147483647 w 628"/>
                <a:gd name="T97" fmla="*/ 2147483647 h 1516"/>
                <a:gd name="T98" fmla="*/ 2147483647 w 628"/>
                <a:gd name="T99" fmla="*/ 2147483647 h 1516"/>
                <a:gd name="T100" fmla="*/ 2147483647 w 628"/>
                <a:gd name="T101" fmla="*/ 2147483647 h 1516"/>
                <a:gd name="T102" fmla="*/ 2147483647 w 628"/>
                <a:gd name="T103" fmla="*/ 2147483647 h 1516"/>
                <a:gd name="T104" fmla="*/ 2147483647 w 628"/>
                <a:gd name="T105" fmla="*/ 2147483647 h 1516"/>
                <a:gd name="T106" fmla="*/ 2147483647 w 628"/>
                <a:gd name="T107" fmla="*/ 2147483647 h 1516"/>
                <a:gd name="T108" fmla="*/ 2147483647 w 628"/>
                <a:gd name="T109" fmla="*/ 2147483647 h 1516"/>
                <a:gd name="T110" fmla="*/ 2147483647 w 628"/>
                <a:gd name="T111" fmla="*/ 2147483647 h 1516"/>
                <a:gd name="T112" fmla="*/ 2147483647 w 628"/>
                <a:gd name="T113" fmla="*/ 2147483647 h 1516"/>
                <a:gd name="T114" fmla="*/ 2147483647 w 628"/>
                <a:gd name="T115" fmla="*/ 2147483647 h 1516"/>
                <a:gd name="T116" fmla="*/ 2147483647 w 628"/>
                <a:gd name="T117" fmla="*/ 2147483647 h 1516"/>
                <a:gd name="T118" fmla="*/ 2147483647 w 628"/>
                <a:gd name="T119" fmla="*/ 2147483647 h 1516"/>
                <a:gd name="T120" fmla="*/ 2147483647 w 628"/>
                <a:gd name="T121" fmla="*/ 2147483647 h 1516"/>
                <a:gd name="T122" fmla="*/ 2147483647 w 628"/>
                <a:gd name="T123" fmla="*/ 2147483647 h 1516"/>
                <a:gd name="T124" fmla="*/ 2147483647 w 628"/>
                <a:gd name="T125" fmla="*/ 2147483647 h 151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628"/>
                <a:gd name="T190" fmla="*/ 0 h 1516"/>
                <a:gd name="T191" fmla="*/ 628 w 628"/>
                <a:gd name="T192" fmla="*/ 1516 h 151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628" h="1516">
                  <a:moveTo>
                    <a:pt x="264" y="22"/>
                  </a:moveTo>
                  <a:lnTo>
                    <a:pt x="264" y="22"/>
                  </a:lnTo>
                  <a:lnTo>
                    <a:pt x="244" y="28"/>
                  </a:lnTo>
                  <a:lnTo>
                    <a:pt x="234" y="32"/>
                  </a:lnTo>
                  <a:lnTo>
                    <a:pt x="226" y="36"/>
                  </a:lnTo>
                  <a:lnTo>
                    <a:pt x="214" y="44"/>
                  </a:lnTo>
                  <a:lnTo>
                    <a:pt x="194" y="52"/>
                  </a:lnTo>
                  <a:lnTo>
                    <a:pt x="146" y="72"/>
                  </a:lnTo>
                  <a:lnTo>
                    <a:pt x="98" y="92"/>
                  </a:lnTo>
                  <a:lnTo>
                    <a:pt x="78" y="102"/>
                  </a:lnTo>
                  <a:lnTo>
                    <a:pt x="66" y="110"/>
                  </a:lnTo>
                  <a:lnTo>
                    <a:pt x="60" y="116"/>
                  </a:lnTo>
                  <a:lnTo>
                    <a:pt x="56" y="124"/>
                  </a:lnTo>
                  <a:lnTo>
                    <a:pt x="52" y="134"/>
                  </a:lnTo>
                  <a:lnTo>
                    <a:pt x="50" y="144"/>
                  </a:lnTo>
                  <a:lnTo>
                    <a:pt x="48" y="168"/>
                  </a:lnTo>
                  <a:lnTo>
                    <a:pt x="44" y="194"/>
                  </a:lnTo>
                  <a:lnTo>
                    <a:pt x="32" y="330"/>
                  </a:lnTo>
                  <a:lnTo>
                    <a:pt x="24" y="394"/>
                  </a:lnTo>
                  <a:lnTo>
                    <a:pt x="18" y="446"/>
                  </a:lnTo>
                  <a:lnTo>
                    <a:pt x="14" y="502"/>
                  </a:lnTo>
                  <a:lnTo>
                    <a:pt x="6" y="620"/>
                  </a:lnTo>
                  <a:lnTo>
                    <a:pt x="0" y="690"/>
                  </a:lnTo>
                  <a:lnTo>
                    <a:pt x="2" y="694"/>
                  </a:lnTo>
                  <a:lnTo>
                    <a:pt x="2" y="698"/>
                  </a:lnTo>
                  <a:lnTo>
                    <a:pt x="8" y="704"/>
                  </a:lnTo>
                  <a:lnTo>
                    <a:pt x="14" y="708"/>
                  </a:lnTo>
                  <a:lnTo>
                    <a:pt x="16" y="710"/>
                  </a:lnTo>
                  <a:lnTo>
                    <a:pt x="14" y="732"/>
                  </a:lnTo>
                  <a:lnTo>
                    <a:pt x="12" y="762"/>
                  </a:lnTo>
                  <a:lnTo>
                    <a:pt x="14" y="792"/>
                  </a:lnTo>
                  <a:lnTo>
                    <a:pt x="16" y="806"/>
                  </a:lnTo>
                  <a:lnTo>
                    <a:pt x="18" y="812"/>
                  </a:lnTo>
                  <a:lnTo>
                    <a:pt x="20" y="816"/>
                  </a:lnTo>
                  <a:lnTo>
                    <a:pt x="26" y="822"/>
                  </a:lnTo>
                  <a:lnTo>
                    <a:pt x="28" y="826"/>
                  </a:lnTo>
                  <a:lnTo>
                    <a:pt x="30" y="824"/>
                  </a:lnTo>
                  <a:lnTo>
                    <a:pt x="32" y="822"/>
                  </a:lnTo>
                  <a:lnTo>
                    <a:pt x="30" y="802"/>
                  </a:lnTo>
                  <a:lnTo>
                    <a:pt x="34" y="810"/>
                  </a:lnTo>
                  <a:lnTo>
                    <a:pt x="46" y="820"/>
                  </a:lnTo>
                  <a:lnTo>
                    <a:pt x="58" y="832"/>
                  </a:lnTo>
                  <a:lnTo>
                    <a:pt x="66" y="838"/>
                  </a:lnTo>
                  <a:lnTo>
                    <a:pt x="72" y="838"/>
                  </a:lnTo>
                  <a:lnTo>
                    <a:pt x="74" y="834"/>
                  </a:lnTo>
                  <a:lnTo>
                    <a:pt x="74" y="830"/>
                  </a:lnTo>
                  <a:lnTo>
                    <a:pt x="80" y="830"/>
                  </a:lnTo>
                  <a:lnTo>
                    <a:pt x="86" y="830"/>
                  </a:lnTo>
                  <a:lnTo>
                    <a:pt x="88" y="828"/>
                  </a:lnTo>
                  <a:lnTo>
                    <a:pt x="90" y="826"/>
                  </a:lnTo>
                  <a:lnTo>
                    <a:pt x="88" y="822"/>
                  </a:lnTo>
                  <a:lnTo>
                    <a:pt x="78" y="812"/>
                  </a:lnTo>
                  <a:lnTo>
                    <a:pt x="70" y="804"/>
                  </a:lnTo>
                  <a:lnTo>
                    <a:pt x="62" y="794"/>
                  </a:lnTo>
                  <a:lnTo>
                    <a:pt x="56" y="784"/>
                  </a:lnTo>
                  <a:lnTo>
                    <a:pt x="54" y="774"/>
                  </a:lnTo>
                  <a:lnTo>
                    <a:pt x="54" y="766"/>
                  </a:lnTo>
                  <a:lnTo>
                    <a:pt x="56" y="760"/>
                  </a:lnTo>
                  <a:lnTo>
                    <a:pt x="58" y="758"/>
                  </a:lnTo>
                  <a:lnTo>
                    <a:pt x="62" y="758"/>
                  </a:lnTo>
                  <a:lnTo>
                    <a:pt x="66" y="760"/>
                  </a:lnTo>
                  <a:lnTo>
                    <a:pt x="68" y="768"/>
                  </a:lnTo>
                  <a:lnTo>
                    <a:pt x="70" y="786"/>
                  </a:lnTo>
                  <a:lnTo>
                    <a:pt x="70" y="790"/>
                  </a:lnTo>
                  <a:lnTo>
                    <a:pt x="72" y="794"/>
                  </a:lnTo>
                  <a:lnTo>
                    <a:pt x="78" y="798"/>
                  </a:lnTo>
                  <a:lnTo>
                    <a:pt x="84" y="798"/>
                  </a:lnTo>
                  <a:lnTo>
                    <a:pt x="88" y="798"/>
                  </a:lnTo>
                  <a:lnTo>
                    <a:pt x="86" y="744"/>
                  </a:lnTo>
                  <a:lnTo>
                    <a:pt x="84" y="720"/>
                  </a:lnTo>
                  <a:lnTo>
                    <a:pt x="84" y="708"/>
                  </a:lnTo>
                  <a:lnTo>
                    <a:pt x="84" y="672"/>
                  </a:lnTo>
                  <a:lnTo>
                    <a:pt x="82" y="650"/>
                  </a:lnTo>
                  <a:lnTo>
                    <a:pt x="82" y="646"/>
                  </a:lnTo>
                  <a:lnTo>
                    <a:pt x="80" y="654"/>
                  </a:lnTo>
                  <a:lnTo>
                    <a:pt x="78" y="674"/>
                  </a:lnTo>
                  <a:lnTo>
                    <a:pt x="80" y="682"/>
                  </a:lnTo>
                  <a:lnTo>
                    <a:pt x="82" y="692"/>
                  </a:lnTo>
                  <a:lnTo>
                    <a:pt x="90" y="730"/>
                  </a:lnTo>
                  <a:lnTo>
                    <a:pt x="96" y="770"/>
                  </a:lnTo>
                  <a:lnTo>
                    <a:pt x="106" y="844"/>
                  </a:lnTo>
                  <a:lnTo>
                    <a:pt x="112" y="924"/>
                  </a:lnTo>
                  <a:lnTo>
                    <a:pt x="116" y="984"/>
                  </a:lnTo>
                  <a:lnTo>
                    <a:pt x="118" y="1054"/>
                  </a:lnTo>
                  <a:lnTo>
                    <a:pt x="122" y="1156"/>
                  </a:lnTo>
                  <a:lnTo>
                    <a:pt x="128" y="1308"/>
                  </a:lnTo>
                  <a:lnTo>
                    <a:pt x="126" y="1320"/>
                  </a:lnTo>
                  <a:lnTo>
                    <a:pt x="124" y="1332"/>
                  </a:lnTo>
                  <a:lnTo>
                    <a:pt x="118" y="1362"/>
                  </a:lnTo>
                  <a:lnTo>
                    <a:pt x="116" y="1376"/>
                  </a:lnTo>
                  <a:lnTo>
                    <a:pt x="114" y="1390"/>
                  </a:lnTo>
                  <a:lnTo>
                    <a:pt x="114" y="1402"/>
                  </a:lnTo>
                  <a:lnTo>
                    <a:pt x="118" y="1410"/>
                  </a:lnTo>
                  <a:lnTo>
                    <a:pt x="124" y="1424"/>
                  </a:lnTo>
                  <a:lnTo>
                    <a:pt x="128" y="1432"/>
                  </a:lnTo>
                  <a:lnTo>
                    <a:pt x="126" y="1440"/>
                  </a:lnTo>
                  <a:lnTo>
                    <a:pt x="120" y="1446"/>
                  </a:lnTo>
                  <a:lnTo>
                    <a:pt x="108" y="1458"/>
                  </a:lnTo>
                  <a:lnTo>
                    <a:pt x="102" y="1468"/>
                  </a:lnTo>
                  <a:lnTo>
                    <a:pt x="100" y="1476"/>
                  </a:lnTo>
                  <a:lnTo>
                    <a:pt x="98" y="1486"/>
                  </a:lnTo>
                  <a:lnTo>
                    <a:pt x="100" y="1490"/>
                  </a:lnTo>
                  <a:lnTo>
                    <a:pt x="102" y="1496"/>
                  </a:lnTo>
                  <a:lnTo>
                    <a:pt x="106" y="1500"/>
                  </a:lnTo>
                  <a:lnTo>
                    <a:pt x="112" y="1502"/>
                  </a:lnTo>
                  <a:lnTo>
                    <a:pt x="120" y="1506"/>
                  </a:lnTo>
                  <a:lnTo>
                    <a:pt x="130" y="1508"/>
                  </a:lnTo>
                  <a:lnTo>
                    <a:pt x="148" y="1510"/>
                  </a:lnTo>
                  <a:lnTo>
                    <a:pt x="164" y="1508"/>
                  </a:lnTo>
                  <a:lnTo>
                    <a:pt x="178" y="1506"/>
                  </a:lnTo>
                  <a:lnTo>
                    <a:pt x="190" y="1502"/>
                  </a:lnTo>
                  <a:lnTo>
                    <a:pt x="198" y="1496"/>
                  </a:lnTo>
                  <a:lnTo>
                    <a:pt x="206" y="1490"/>
                  </a:lnTo>
                  <a:lnTo>
                    <a:pt x="216" y="1478"/>
                  </a:lnTo>
                  <a:lnTo>
                    <a:pt x="220" y="1474"/>
                  </a:lnTo>
                  <a:lnTo>
                    <a:pt x="220" y="1468"/>
                  </a:lnTo>
                  <a:lnTo>
                    <a:pt x="220" y="1454"/>
                  </a:lnTo>
                  <a:lnTo>
                    <a:pt x="218" y="1438"/>
                  </a:lnTo>
                  <a:lnTo>
                    <a:pt x="220" y="1428"/>
                  </a:lnTo>
                  <a:lnTo>
                    <a:pt x="224" y="1416"/>
                  </a:lnTo>
                  <a:lnTo>
                    <a:pt x="228" y="1406"/>
                  </a:lnTo>
                  <a:lnTo>
                    <a:pt x="230" y="1396"/>
                  </a:lnTo>
                  <a:lnTo>
                    <a:pt x="228" y="1388"/>
                  </a:lnTo>
                  <a:lnTo>
                    <a:pt x="228" y="1378"/>
                  </a:lnTo>
                  <a:lnTo>
                    <a:pt x="222" y="1362"/>
                  </a:lnTo>
                  <a:lnTo>
                    <a:pt x="214" y="1348"/>
                  </a:lnTo>
                  <a:lnTo>
                    <a:pt x="212" y="1338"/>
                  </a:lnTo>
                  <a:lnTo>
                    <a:pt x="212" y="1322"/>
                  </a:lnTo>
                  <a:lnTo>
                    <a:pt x="218" y="1284"/>
                  </a:lnTo>
                  <a:lnTo>
                    <a:pt x="224" y="1238"/>
                  </a:lnTo>
                  <a:lnTo>
                    <a:pt x="228" y="1194"/>
                  </a:lnTo>
                  <a:lnTo>
                    <a:pt x="232" y="1148"/>
                  </a:lnTo>
                  <a:lnTo>
                    <a:pt x="236" y="1092"/>
                  </a:lnTo>
                  <a:lnTo>
                    <a:pt x="242" y="1026"/>
                  </a:lnTo>
                  <a:lnTo>
                    <a:pt x="248" y="944"/>
                  </a:lnTo>
                  <a:lnTo>
                    <a:pt x="250" y="906"/>
                  </a:lnTo>
                  <a:lnTo>
                    <a:pt x="252" y="876"/>
                  </a:lnTo>
                  <a:lnTo>
                    <a:pt x="256" y="852"/>
                  </a:lnTo>
                  <a:lnTo>
                    <a:pt x="260" y="836"/>
                  </a:lnTo>
                  <a:lnTo>
                    <a:pt x="264" y="824"/>
                  </a:lnTo>
                  <a:lnTo>
                    <a:pt x="268" y="818"/>
                  </a:lnTo>
                  <a:lnTo>
                    <a:pt x="270" y="814"/>
                  </a:lnTo>
                  <a:lnTo>
                    <a:pt x="272" y="834"/>
                  </a:lnTo>
                  <a:lnTo>
                    <a:pt x="274" y="858"/>
                  </a:lnTo>
                  <a:lnTo>
                    <a:pt x="284" y="916"/>
                  </a:lnTo>
                  <a:lnTo>
                    <a:pt x="292" y="972"/>
                  </a:lnTo>
                  <a:lnTo>
                    <a:pt x="298" y="1016"/>
                  </a:lnTo>
                  <a:lnTo>
                    <a:pt x="302" y="1050"/>
                  </a:lnTo>
                  <a:lnTo>
                    <a:pt x="308" y="1080"/>
                  </a:lnTo>
                  <a:lnTo>
                    <a:pt x="314" y="1112"/>
                  </a:lnTo>
                  <a:lnTo>
                    <a:pt x="318" y="1144"/>
                  </a:lnTo>
                  <a:lnTo>
                    <a:pt x="322" y="1180"/>
                  </a:lnTo>
                  <a:lnTo>
                    <a:pt x="324" y="1218"/>
                  </a:lnTo>
                  <a:lnTo>
                    <a:pt x="324" y="1236"/>
                  </a:lnTo>
                  <a:lnTo>
                    <a:pt x="322" y="1252"/>
                  </a:lnTo>
                  <a:lnTo>
                    <a:pt x="320" y="1268"/>
                  </a:lnTo>
                  <a:lnTo>
                    <a:pt x="314" y="1282"/>
                  </a:lnTo>
                  <a:lnTo>
                    <a:pt x="308" y="1300"/>
                  </a:lnTo>
                  <a:lnTo>
                    <a:pt x="308" y="1314"/>
                  </a:lnTo>
                  <a:lnTo>
                    <a:pt x="310" y="1326"/>
                  </a:lnTo>
                  <a:lnTo>
                    <a:pt x="312" y="1342"/>
                  </a:lnTo>
                  <a:lnTo>
                    <a:pt x="308" y="1360"/>
                  </a:lnTo>
                  <a:lnTo>
                    <a:pt x="304" y="1378"/>
                  </a:lnTo>
                  <a:lnTo>
                    <a:pt x="298" y="1394"/>
                  </a:lnTo>
                  <a:lnTo>
                    <a:pt x="296" y="1408"/>
                  </a:lnTo>
                  <a:lnTo>
                    <a:pt x="296" y="1412"/>
                  </a:lnTo>
                  <a:lnTo>
                    <a:pt x="298" y="1418"/>
                  </a:lnTo>
                  <a:lnTo>
                    <a:pt x="306" y="1428"/>
                  </a:lnTo>
                  <a:lnTo>
                    <a:pt x="314" y="1438"/>
                  </a:lnTo>
                  <a:lnTo>
                    <a:pt x="314" y="1442"/>
                  </a:lnTo>
                  <a:lnTo>
                    <a:pt x="312" y="1446"/>
                  </a:lnTo>
                  <a:lnTo>
                    <a:pt x="304" y="1454"/>
                  </a:lnTo>
                  <a:lnTo>
                    <a:pt x="300" y="1464"/>
                  </a:lnTo>
                  <a:lnTo>
                    <a:pt x="296" y="1474"/>
                  </a:lnTo>
                  <a:lnTo>
                    <a:pt x="296" y="1486"/>
                  </a:lnTo>
                  <a:lnTo>
                    <a:pt x="296" y="1498"/>
                  </a:lnTo>
                  <a:lnTo>
                    <a:pt x="298" y="1502"/>
                  </a:lnTo>
                  <a:lnTo>
                    <a:pt x="302" y="1506"/>
                  </a:lnTo>
                  <a:lnTo>
                    <a:pt x="308" y="1510"/>
                  </a:lnTo>
                  <a:lnTo>
                    <a:pt x="318" y="1514"/>
                  </a:lnTo>
                  <a:lnTo>
                    <a:pt x="330" y="1514"/>
                  </a:lnTo>
                  <a:lnTo>
                    <a:pt x="346" y="1516"/>
                  </a:lnTo>
                  <a:lnTo>
                    <a:pt x="362" y="1514"/>
                  </a:lnTo>
                  <a:lnTo>
                    <a:pt x="376" y="1510"/>
                  </a:lnTo>
                  <a:lnTo>
                    <a:pt x="384" y="1506"/>
                  </a:lnTo>
                  <a:lnTo>
                    <a:pt x="392" y="1500"/>
                  </a:lnTo>
                  <a:lnTo>
                    <a:pt x="398" y="1494"/>
                  </a:lnTo>
                  <a:lnTo>
                    <a:pt x="400" y="1486"/>
                  </a:lnTo>
                  <a:lnTo>
                    <a:pt x="402" y="1474"/>
                  </a:lnTo>
                  <a:lnTo>
                    <a:pt x="400" y="1454"/>
                  </a:lnTo>
                  <a:lnTo>
                    <a:pt x="400" y="1444"/>
                  </a:lnTo>
                  <a:lnTo>
                    <a:pt x="402" y="1438"/>
                  </a:lnTo>
                  <a:lnTo>
                    <a:pt x="406" y="1432"/>
                  </a:lnTo>
                  <a:lnTo>
                    <a:pt x="412" y="1420"/>
                  </a:lnTo>
                  <a:lnTo>
                    <a:pt x="416" y="1406"/>
                  </a:lnTo>
                  <a:lnTo>
                    <a:pt x="416" y="1390"/>
                  </a:lnTo>
                  <a:lnTo>
                    <a:pt x="416" y="1372"/>
                  </a:lnTo>
                  <a:lnTo>
                    <a:pt x="416" y="1364"/>
                  </a:lnTo>
                  <a:lnTo>
                    <a:pt x="418" y="1358"/>
                  </a:lnTo>
                  <a:lnTo>
                    <a:pt x="422" y="1346"/>
                  </a:lnTo>
                  <a:lnTo>
                    <a:pt x="426" y="1326"/>
                  </a:lnTo>
                  <a:lnTo>
                    <a:pt x="430" y="1308"/>
                  </a:lnTo>
                  <a:lnTo>
                    <a:pt x="432" y="1286"/>
                  </a:lnTo>
                  <a:lnTo>
                    <a:pt x="432" y="1224"/>
                  </a:lnTo>
                  <a:lnTo>
                    <a:pt x="430" y="1160"/>
                  </a:lnTo>
                  <a:lnTo>
                    <a:pt x="478" y="1150"/>
                  </a:lnTo>
                  <a:lnTo>
                    <a:pt x="538" y="1134"/>
                  </a:lnTo>
                  <a:lnTo>
                    <a:pt x="614" y="1112"/>
                  </a:lnTo>
                  <a:lnTo>
                    <a:pt x="618" y="1110"/>
                  </a:lnTo>
                  <a:lnTo>
                    <a:pt x="622" y="1108"/>
                  </a:lnTo>
                  <a:lnTo>
                    <a:pt x="626" y="1102"/>
                  </a:lnTo>
                  <a:lnTo>
                    <a:pt x="628" y="1094"/>
                  </a:lnTo>
                  <a:lnTo>
                    <a:pt x="628" y="1044"/>
                  </a:lnTo>
                  <a:lnTo>
                    <a:pt x="626" y="946"/>
                  </a:lnTo>
                  <a:lnTo>
                    <a:pt x="620" y="802"/>
                  </a:lnTo>
                  <a:lnTo>
                    <a:pt x="618" y="800"/>
                  </a:lnTo>
                  <a:lnTo>
                    <a:pt x="614" y="796"/>
                  </a:lnTo>
                  <a:lnTo>
                    <a:pt x="604" y="792"/>
                  </a:lnTo>
                  <a:lnTo>
                    <a:pt x="592" y="790"/>
                  </a:lnTo>
                  <a:lnTo>
                    <a:pt x="582" y="790"/>
                  </a:lnTo>
                  <a:lnTo>
                    <a:pt x="538" y="792"/>
                  </a:lnTo>
                  <a:lnTo>
                    <a:pt x="536" y="780"/>
                  </a:lnTo>
                  <a:lnTo>
                    <a:pt x="532" y="768"/>
                  </a:lnTo>
                  <a:lnTo>
                    <a:pt x="542" y="760"/>
                  </a:lnTo>
                  <a:lnTo>
                    <a:pt x="544" y="754"/>
                  </a:lnTo>
                  <a:lnTo>
                    <a:pt x="546" y="746"/>
                  </a:lnTo>
                  <a:lnTo>
                    <a:pt x="548" y="724"/>
                  </a:lnTo>
                  <a:lnTo>
                    <a:pt x="548" y="696"/>
                  </a:lnTo>
                  <a:lnTo>
                    <a:pt x="550" y="684"/>
                  </a:lnTo>
                  <a:lnTo>
                    <a:pt x="552" y="672"/>
                  </a:lnTo>
                  <a:lnTo>
                    <a:pt x="552" y="656"/>
                  </a:lnTo>
                  <a:lnTo>
                    <a:pt x="552" y="592"/>
                  </a:lnTo>
                  <a:lnTo>
                    <a:pt x="550" y="498"/>
                  </a:lnTo>
                  <a:lnTo>
                    <a:pt x="544" y="398"/>
                  </a:lnTo>
                  <a:lnTo>
                    <a:pt x="540" y="352"/>
                  </a:lnTo>
                  <a:lnTo>
                    <a:pt x="536" y="312"/>
                  </a:lnTo>
                  <a:lnTo>
                    <a:pt x="528" y="248"/>
                  </a:lnTo>
                  <a:lnTo>
                    <a:pt x="524" y="198"/>
                  </a:lnTo>
                  <a:lnTo>
                    <a:pt x="520" y="138"/>
                  </a:lnTo>
                  <a:lnTo>
                    <a:pt x="518" y="126"/>
                  </a:lnTo>
                  <a:lnTo>
                    <a:pt x="512" y="114"/>
                  </a:lnTo>
                  <a:lnTo>
                    <a:pt x="504" y="106"/>
                  </a:lnTo>
                  <a:lnTo>
                    <a:pt x="492" y="96"/>
                  </a:lnTo>
                  <a:lnTo>
                    <a:pt x="480" y="90"/>
                  </a:lnTo>
                  <a:lnTo>
                    <a:pt x="466" y="82"/>
                  </a:lnTo>
                  <a:lnTo>
                    <a:pt x="434" y="72"/>
                  </a:lnTo>
                  <a:lnTo>
                    <a:pt x="404" y="62"/>
                  </a:lnTo>
                  <a:lnTo>
                    <a:pt x="376" y="48"/>
                  </a:lnTo>
                  <a:lnTo>
                    <a:pt x="346" y="32"/>
                  </a:lnTo>
                  <a:lnTo>
                    <a:pt x="330" y="12"/>
                  </a:lnTo>
                  <a:lnTo>
                    <a:pt x="328" y="6"/>
                  </a:lnTo>
                  <a:lnTo>
                    <a:pt x="328" y="0"/>
                  </a:lnTo>
                  <a:lnTo>
                    <a:pt x="264" y="22"/>
                  </a:lnTo>
                  <a:close/>
                </a:path>
              </a:pathLst>
            </a:custGeom>
            <a:solidFill>
              <a:srgbClr val="000000"/>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674" name="Freeform 124"/>
            <p:cNvSpPr>
              <a:spLocks/>
            </p:cNvSpPr>
            <p:nvPr/>
          </p:nvSpPr>
          <p:spPr bwMode="auto">
            <a:xfrm>
              <a:off x="9818688" y="3819391"/>
              <a:ext cx="222250" cy="568325"/>
            </a:xfrm>
            <a:custGeom>
              <a:avLst/>
              <a:gdLst>
                <a:gd name="T0" fmla="*/ 2147483647 w 140"/>
                <a:gd name="T1" fmla="*/ 0 h 358"/>
                <a:gd name="T2" fmla="*/ 2147483647 w 140"/>
                <a:gd name="T3" fmla="*/ 0 h 358"/>
                <a:gd name="T4" fmla="*/ 2147483647 w 140"/>
                <a:gd name="T5" fmla="*/ 2147483647 h 358"/>
                <a:gd name="T6" fmla="*/ 2147483647 w 140"/>
                <a:gd name="T7" fmla="*/ 2147483647 h 358"/>
                <a:gd name="T8" fmla="*/ 2147483647 w 140"/>
                <a:gd name="T9" fmla="*/ 2147483647 h 358"/>
                <a:gd name="T10" fmla="*/ 2147483647 w 140"/>
                <a:gd name="T11" fmla="*/ 2147483647 h 358"/>
                <a:gd name="T12" fmla="*/ 2147483647 w 140"/>
                <a:gd name="T13" fmla="*/ 2147483647 h 358"/>
                <a:gd name="T14" fmla="*/ 2147483647 w 140"/>
                <a:gd name="T15" fmla="*/ 2147483647 h 358"/>
                <a:gd name="T16" fmla="*/ 2147483647 w 140"/>
                <a:gd name="T17" fmla="*/ 2147483647 h 358"/>
                <a:gd name="T18" fmla="*/ 2147483647 w 140"/>
                <a:gd name="T19" fmla="*/ 2147483647 h 358"/>
                <a:gd name="T20" fmla="*/ 2147483647 w 140"/>
                <a:gd name="T21" fmla="*/ 2147483647 h 358"/>
                <a:gd name="T22" fmla="*/ 2147483647 w 140"/>
                <a:gd name="T23" fmla="*/ 2147483647 h 358"/>
                <a:gd name="T24" fmla="*/ 2147483647 w 140"/>
                <a:gd name="T25" fmla="*/ 2147483647 h 358"/>
                <a:gd name="T26" fmla="*/ 2147483647 w 140"/>
                <a:gd name="T27" fmla="*/ 2147483647 h 358"/>
                <a:gd name="T28" fmla="*/ 2147483647 w 140"/>
                <a:gd name="T29" fmla="*/ 2147483647 h 358"/>
                <a:gd name="T30" fmla="*/ 2147483647 w 140"/>
                <a:gd name="T31" fmla="*/ 2147483647 h 358"/>
                <a:gd name="T32" fmla="*/ 2147483647 w 140"/>
                <a:gd name="T33" fmla="*/ 2147483647 h 358"/>
                <a:gd name="T34" fmla="*/ 2147483647 w 140"/>
                <a:gd name="T35" fmla="*/ 2147483647 h 358"/>
                <a:gd name="T36" fmla="*/ 2147483647 w 140"/>
                <a:gd name="T37" fmla="*/ 2147483647 h 358"/>
                <a:gd name="T38" fmla="*/ 2147483647 w 140"/>
                <a:gd name="T39" fmla="*/ 2147483647 h 358"/>
                <a:gd name="T40" fmla="*/ 0 w 140"/>
                <a:gd name="T41" fmla="*/ 2147483647 h 358"/>
                <a:gd name="T42" fmla="*/ 0 w 140"/>
                <a:gd name="T43" fmla="*/ 2147483647 h 358"/>
                <a:gd name="T44" fmla="*/ 2147483647 w 140"/>
                <a:gd name="T45" fmla="*/ 2147483647 h 358"/>
                <a:gd name="T46" fmla="*/ 2147483647 w 140"/>
                <a:gd name="T47" fmla="*/ 2147483647 h 358"/>
                <a:gd name="T48" fmla="*/ 2147483647 w 140"/>
                <a:gd name="T49" fmla="*/ 2147483647 h 358"/>
                <a:gd name="T50" fmla="*/ 2147483647 w 140"/>
                <a:gd name="T51" fmla="*/ 2147483647 h 358"/>
                <a:gd name="T52" fmla="*/ 2147483647 w 140"/>
                <a:gd name="T53" fmla="*/ 2147483647 h 358"/>
                <a:gd name="T54" fmla="*/ 2147483647 w 140"/>
                <a:gd name="T55" fmla="*/ 2147483647 h 358"/>
                <a:gd name="T56" fmla="*/ 2147483647 w 140"/>
                <a:gd name="T57" fmla="*/ 2147483647 h 358"/>
                <a:gd name="T58" fmla="*/ 2147483647 w 140"/>
                <a:gd name="T59" fmla="*/ 2147483647 h 358"/>
                <a:gd name="T60" fmla="*/ 2147483647 w 140"/>
                <a:gd name="T61" fmla="*/ 2147483647 h 358"/>
                <a:gd name="T62" fmla="*/ 2147483647 w 140"/>
                <a:gd name="T63" fmla="*/ 2147483647 h 358"/>
                <a:gd name="T64" fmla="*/ 2147483647 w 140"/>
                <a:gd name="T65" fmla="*/ 2147483647 h 358"/>
                <a:gd name="T66" fmla="*/ 2147483647 w 140"/>
                <a:gd name="T67" fmla="*/ 2147483647 h 358"/>
                <a:gd name="T68" fmla="*/ 2147483647 w 140"/>
                <a:gd name="T69" fmla="*/ 2147483647 h 358"/>
                <a:gd name="T70" fmla="*/ 2147483647 w 140"/>
                <a:gd name="T71" fmla="*/ 2147483647 h 358"/>
                <a:gd name="T72" fmla="*/ 2147483647 w 140"/>
                <a:gd name="T73" fmla="*/ 2147483647 h 358"/>
                <a:gd name="T74" fmla="*/ 2147483647 w 140"/>
                <a:gd name="T75" fmla="*/ 0 h 358"/>
                <a:gd name="T76" fmla="*/ 2147483647 w 140"/>
                <a:gd name="T77" fmla="*/ 0 h 358"/>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40"/>
                <a:gd name="T118" fmla="*/ 0 h 358"/>
                <a:gd name="T119" fmla="*/ 140 w 140"/>
                <a:gd name="T120" fmla="*/ 358 h 358"/>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40" h="358">
                  <a:moveTo>
                    <a:pt x="124" y="0"/>
                  </a:moveTo>
                  <a:lnTo>
                    <a:pt x="124" y="0"/>
                  </a:lnTo>
                  <a:lnTo>
                    <a:pt x="116" y="8"/>
                  </a:lnTo>
                  <a:lnTo>
                    <a:pt x="96" y="26"/>
                  </a:lnTo>
                  <a:lnTo>
                    <a:pt x="82" y="36"/>
                  </a:lnTo>
                  <a:lnTo>
                    <a:pt x="70" y="44"/>
                  </a:lnTo>
                  <a:lnTo>
                    <a:pt x="56" y="50"/>
                  </a:lnTo>
                  <a:lnTo>
                    <a:pt x="46" y="54"/>
                  </a:lnTo>
                  <a:lnTo>
                    <a:pt x="40" y="52"/>
                  </a:lnTo>
                  <a:lnTo>
                    <a:pt x="36" y="50"/>
                  </a:lnTo>
                  <a:lnTo>
                    <a:pt x="34" y="46"/>
                  </a:lnTo>
                  <a:lnTo>
                    <a:pt x="34" y="40"/>
                  </a:lnTo>
                  <a:lnTo>
                    <a:pt x="34" y="28"/>
                  </a:lnTo>
                  <a:lnTo>
                    <a:pt x="34" y="16"/>
                  </a:lnTo>
                  <a:lnTo>
                    <a:pt x="22" y="24"/>
                  </a:lnTo>
                  <a:lnTo>
                    <a:pt x="12" y="34"/>
                  </a:lnTo>
                  <a:lnTo>
                    <a:pt x="2" y="46"/>
                  </a:lnTo>
                  <a:lnTo>
                    <a:pt x="0" y="58"/>
                  </a:lnTo>
                  <a:lnTo>
                    <a:pt x="0" y="84"/>
                  </a:lnTo>
                  <a:lnTo>
                    <a:pt x="2" y="164"/>
                  </a:lnTo>
                  <a:lnTo>
                    <a:pt x="8" y="262"/>
                  </a:lnTo>
                  <a:lnTo>
                    <a:pt x="18" y="358"/>
                  </a:lnTo>
                  <a:lnTo>
                    <a:pt x="38" y="300"/>
                  </a:lnTo>
                  <a:lnTo>
                    <a:pt x="54" y="246"/>
                  </a:lnTo>
                  <a:lnTo>
                    <a:pt x="82" y="154"/>
                  </a:lnTo>
                  <a:lnTo>
                    <a:pt x="96" y="116"/>
                  </a:lnTo>
                  <a:lnTo>
                    <a:pt x="110" y="82"/>
                  </a:lnTo>
                  <a:lnTo>
                    <a:pt x="124" y="54"/>
                  </a:lnTo>
                  <a:lnTo>
                    <a:pt x="132" y="40"/>
                  </a:lnTo>
                  <a:lnTo>
                    <a:pt x="140" y="30"/>
                  </a:lnTo>
                  <a:lnTo>
                    <a:pt x="132" y="18"/>
                  </a:lnTo>
                  <a:lnTo>
                    <a:pt x="126" y="8"/>
                  </a:lnTo>
                  <a:lnTo>
                    <a:pt x="124" y="0"/>
                  </a:lnTo>
                  <a:close/>
                </a:path>
              </a:pathLst>
            </a:custGeom>
            <a:solidFill>
              <a:srgbClr val="FFFFFF"/>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675" name="Freeform 125"/>
            <p:cNvSpPr>
              <a:spLocks/>
            </p:cNvSpPr>
            <p:nvPr/>
          </p:nvSpPr>
          <p:spPr bwMode="auto">
            <a:xfrm>
              <a:off x="9736138" y="3466966"/>
              <a:ext cx="346075" cy="444500"/>
            </a:xfrm>
            <a:custGeom>
              <a:avLst/>
              <a:gdLst>
                <a:gd name="T0" fmla="*/ 2147483647 w 218"/>
                <a:gd name="T1" fmla="*/ 2147483647 h 280"/>
                <a:gd name="T2" fmla="*/ 2147483647 w 218"/>
                <a:gd name="T3" fmla="*/ 2147483647 h 280"/>
                <a:gd name="T4" fmla="*/ 2147483647 w 218"/>
                <a:gd name="T5" fmla="*/ 2147483647 h 280"/>
                <a:gd name="T6" fmla="*/ 2147483647 w 218"/>
                <a:gd name="T7" fmla="*/ 2147483647 h 280"/>
                <a:gd name="T8" fmla="*/ 2147483647 w 218"/>
                <a:gd name="T9" fmla="*/ 2147483647 h 280"/>
                <a:gd name="T10" fmla="*/ 2147483647 w 218"/>
                <a:gd name="T11" fmla="*/ 2147483647 h 280"/>
                <a:gd name="T12" fmla="*/ 2147483647 w 218"/>
                <a:gd name="T13" fmla="*/ 2147483647 h 280"/>
                <a:gd name="T14" fmla="*/ 2147483647 w 218"/>
                <a:gd name="T15" fmla="*/ 2147483647 h 280"/>
                <a:gd name="T16" fmla="*/ 2147483647 w 218"/>
                <a:gd name="T17" fmla="*/ 2147483647 h 280"/>
                <a:gd name="T18" fmla="*/ 2147483647 w 218"/>
                <a:gd name="T19" fmla="*/ 2147483647 h 280"/>
                <a:gd name="T20" fmla="*/ 2147483647 w 218"/>
                <a:gd name="T21" fmla="*/ 2147483647 h 280"/>
                <a:gd name="T22" fmla="*/ 2147483647 w 218"/>
                <a:gd name="T23" fmla="*/ 2147483647 h 280"/>
                <a:gd name="T24" fmla="*/ 2147483647 w 218"/>
                <a:gd name="T25" fmla="*/ 2147483647 h 280"/>
                <a:gd name="T26" fmla="*/ 2147483647 w 218"/>
                <a:gd name="T27" fmla="*/ 2147483647 h 280"/>
                <a:gd name="T28" fmla="*/ 2147483647 w 218"/>
                <a:gd name="T29" fmla="*/ 2147483647 h 280"/>
                <a:gd name="T30" fmla="*/ 2147483647 w 218"/>
                <a:gd name="T31" fmla="*/ 2147483647 h 280"/>
                <a:gd name="T32" fmla="*/ 2147483647 w 218"/>
                <a:gd name="T33" fmla="*/ 2147483647 h 280"/>
                <a:gd name="T34" fmla="*/ 2147483647 w 218"/>
                <a:gd name="T35" fmla="*/ 2147483647 h 280"/>
                <a:gd name="T36" fmla="*/ 2147483647 w 218"/>
                <a:gd name="T37" fmla="*/ 2147483647 h 280"/>
                <a:gd name="T38" fmla="*/ 2147483647 w 218"/>
                <a:gd name="T39" fmla="*/ 2147483647 h 280"/>
                <a:gd name="T40" fmla="*/ 2147483647 w 218"/>
                <a:gd name="T41" fmla="*/ 2147483647 h 280"/>
                <a:gd name="T42" fmla="*/ 2147483647 w 218"/>
                <a:gd name="T43" fmla="*/ 2147483647 h 280"/>
                <a:gd name="T44" fmla="*/ 2147483647 w 218"/>
                <a:gd name="T45" fmla="*/ 2147483647 h 280"/>
                <a:gd name="T46" fmla="*/ 2147483647 w 218"/>
                <a:gd name="T47" fmla="*/ 2147483647 h 280"/>
                <a:gd name="T48" fmla="*/ 2147483647 w 218"/>
                <a:gd name="T49" fmla="*/ 2147483647 h 280"/>
                <a:gd name="T50" fmla="*/ 2147483647 w 218"/>
                <a:gd name="T51" fmla="*/ 2147483647 h 280"/>
                <a:gd name="T52" fmla="*/ 2147483647 w 218"/>
                <a:gd name="T53" fmla="*/ 2147483647 h 280"/>
                <a:gd name="T54" fmla="*/ 2147483647 w 218"/>
                <a:gd name="T55" fmla="*/ 2147483647 h 280"/>
                <a:gd name="T56" fmla="*/ 2147483647 w 218"/>
                <a:gd name="T57" fmla="*/ 2147483647 h 280"/>
                <a:gd name="T58" fmla="*/ 2147483647 w 218"/>
                <a:gd name="T59" fmla="*/ 2147483647 h 280"/>
                <a:gd name="T60" fmla="*/ 2147483647 w 218"/>
                <a:gd name="T61" fmla="*/ 2147483647 h 280"/>
                <a:gd name="T62" fmla="*/ 2147483647 w 218"/>
                <a:gd name="T63" fmla="*/ 2147483647 h 280"/>
                <a:gd name="T64" fmla="*/ 2147483647 w 218"/>
                <a:gd name="T65" fmla="*/ 2147483647 h 280"/>
                <a:gd name="T66" fmla="*/ 2147483647 w 218"/>
                <a:gd name="T67" fmla="*/ 2147483647 h 280"/>
                <a:gd name="T68" fmla="*/ 2147483647 w 218"/>
                <a:gd name="T69" fmla="*/ 2147483647 h 280"/>
                <a:gd name="T70" fmla="*/ 0 w 218"/>
                <a:gd name="T71" fmla="*/ 2147483647 h 280"/>
                <a:gd name="T72" fmla="*/ 0 w 218"/>
                <a:gd name="T73" fmla="*/ 2147483647 h 280"/>
                <a:gd name="T74" fmla="*/ 2147483647 w 218"/>
                <a:gd name="T75" fmla="*/ 2147483647 h 280"/>
                <a:gd name="T76" fmla="*/ 2147483647 w 218"/>
                <a:gd name="T77" fmla="*/ 2147483647 h 280"/>
                <a:gd name="T78" fmla="*/ 2147483647 w 218"/>
                <a:gd name="T79" fmla="*/ 2147483647 h 280"/>
                <a:gd name="T80" fmla="*/ 2147483647 w 218"/>
                <a:gd name="T81" fmla="*/ 2147483647 h 280"/>
                <a:gd name="T82" fmla="*/ 2147483647 w 218"/>
                <a:gd name="T83" fmla="*/ 2147483647 h 280"/>
                <a:gd name="T84" fmla="*/ 2147483647 w 218"/>
                <a:gd name="T85" fmla="*/ 2147483647 h 280"/>
                <a:gd name="T86" fmla="*/ 2147483647 w 218"/>
                <a:gd name="T87" fmla="*/ 2147483647 h 280"/>
                <a:gd name="T88" fmla="*/ 2147483647 w 218"/>
                <a:gd name="T89" fmla="*/ 2147483647 h 280"/>
                <a:gd name="T90" fmla="*/ 2147483647 w 218"/>
                <a:gd name="T91" fmla="*/ 2147483647 h 280"/>
                <a:gd name="T92" fmla="*/ 2147483647 w 218"/>
                <a:gd name="T93" fmla="*/ 2147483647 h 280"/>
                <a:gd name="T94" fmla="*/ 2147483647 w 218"/>
                <a:gd name="T95" fmla="*/ 2147483647 h 280"/>
                <a:gd name="T96" fmla="*/ 2147483647 w 218"/>
                <a:gd name="T97" fmla="*/ 2147483647 h 280"/>
                <a:gd name="T98" fmla="*/ 2147483647 w 218"/>
                <a:gd name="T99" fmla="*/ 2147483647 h 280"/>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218"/>
                <a:gd name="T151" fmla="*/ 0 h 280"/>
                <a:gd name="T152" fmla="*/ 218 w 218"/>
                <a:gd name="T153" fmla="*/ 280 h 280"/>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218" h="280">
                  <a:moveTo>
                    <a:pt x="68" y="242"/>
                  </a:moveTo>
                  <a:lnTo>
                    <a:pt x="64" y="260"/>
                  </a:lnTo>
                  <a:lnTo>
                    <a:pt x="64" y="264"/>
                  </a:lnTo>
                  <a:lnTo>
                    <a:pt x="66" y="268"/>
                  </a:lnTo>
                  <a:lnTo>
                    <a:pt x="76" y="278"/>
                  </a:lnTo>
                  <a:lnTo>
                    <a:pt x="80" y="280"/>
                  </a:lnTo>
                  <a:lnTo>
                    <a:pt x="84" y="278"/>
                  </a:lnTo>
                  <a:lnTo>
                    <a:pt x="102" y="272"/>
                  </a:lnTo>
                  <a:lnTo>
                    <a:pt x="110" y="268"/>
                  </a:lnTo>
                  <a:lnTo>
                    <a:pt x="152" y="244"/>
                  </a:lnTo>
                  <a:lnTo>
                    <a:pt x="160" y="240"/>
                  </a:lnTo>
                  <a:lnTo>
                    <a:pt x="172" y="234"/>
                  </a:lnTo>
                  <a:lnTo>
                    <a:pt x="176" y="228"/>
                  </a:lnTo>
                  <a:lnTo>
                    <a:pt x="178" y="220"/>
                  </a:lnTo>
                  <a:lnTo>
                    <a:pt x="178" y="198"/>
                  </a:lnTo>
                  <a:lnTo>
                    <a:pt x="180" y="188"/>
                  </a:lnTo>
                  <a:lnTo>
                    <a:pt x="182" y="180"/>
                  </a:lnTo>
                  <a:lnTo>
                    <a:pt x="186" y="170"/>
                  </a:lnTo>
                  <a:lnTo>
                    <a:pt x="194" y="160"/>
                  </a:lnTo>
                  <a:lnTo>
                    <a:pt x="202" y="148"/>
                  </a:lnTo>
                  <a:lnTo>
                    <a:pt x="210" y="134"/>
                  </a:lnTo>
                  <a:lnTo>
                    <a:pt x="214" y="114"/>
                  </a:lnTo>
                  <a:lnTo>
                    <a:pt x="218" y="94"/>
                  </a:lnTo>
                  <a:lnTo>
                    <a:pt x="218" y="82"/>
                  </a:lnTo>
                  <a:lnTo>
                    <a:pt x="216" y="72"/>
                  </a:lnTo>
                  <a:lnTo>
                    <a:pt x="212" y="60"/>
                  </a:lnTo>
                  <a:lnTo>
                    <a:pt x="206" y="48"/>
                  </a:lnTo>
                  <a:lnTo>
                    <a:pt x="202" y="40"/>
                  </a:lnTo>
                  <a:lnTo>
                    <a:pt x="186" y="24"/>
                  </a:lnTo>
                  <a:lnTo>
                    <a:pt x="176" y="16"/>
                  </a:lnTo>
                  <a:lnTo>
                    <a:pt x="164" y="8"/>
                  </a:lnTo>
                  <a:lnTo>
                    <a:pt x="150" y="2"/>
                  </a:lnTo>
                  <a:lnTo>
                    <a:pt x="136" y="0"/>
                  </a:lnTo>
                  <a:lnTo>
                    <a:pt x="62" y="12"/>
                  </a:lnTo>
                  <a:lnTo>
                    <a:pt x="44" y="22"/>
                  </a:lnTo>
                  <a:lnTo>
                    <a:pt x="36" y="28"/>
                  </a:lnTo>
                  <a:lnTo>
                    <a:pt x="34" y="34"/>
                  </a:lnTo>
                  <a:lnTo>
                    <a:pt x="36" y="44"/>
                  </a:lnTo>
                  <a:lnTo>
                    <a:pt x="38" y="50"/>
                  </a:lnTo>
                  <a:lnTo>
                    <a:pt x="38" y="54"/>
                  </a:lnTo>
                  <a:lnTo>
                    <a:pt x="36" y="58"/>
                  </a:lnTo>
                  <a:lnTo>
                    <a:pt x="20" y="90"/>
                  </a:lnTo>
                  <a:lnTo>
                    <a:pt x="16" y="98"/>
                  </a:lnTo>
                  <a:lnTo>
                    <a:pt x="14" y="106"/>
                  </a:lnTo>
                  <a:lnTo>
                    <a:pt x="14" y="112"/>
                  </a:lnTo>
                  <a:lnTo>
                    <a:pt x="14" y="120"/>
                  </a:lnTo>
                  <a:lnTo>
                    <a:pt x="2" y="146"/>
                  </a:lnTo>
                  <a:lnTo>
                    <a:pt x="0" y="154"/>
                  </a:lnTo>
                  <a:lnTo>
                    <a:pt x="0" y="158"/>
                  </a:lnTo>
                  <a:lnTo>
                    <a:pt x="4" y="160"/>
                  </a:lnTo>
                  <a:lnTo>
                    <a:pt x="10" y="162"/>
                  </a:lnTo>
                  <a:lnTo>
                    <a:pt x="12" y="164"/>
                  </a:lnTo>
                  <a:lnTo>
                    <a:pt x="14" y="168"/>
                  </a:lnTo>
                  <a:lnTo>
                    <a:pt x="12" y="182"/>
                  </a:lnTo>
                  <a:lnTo>
                    <a:pt x="12" y="192"/>
                  </a:lnTo>
                  <a:lnTo>
                    <a:pt x="12" y="194"/>
                  </a:lnTo>
                  <a:lnTo>
                    <a:pt x="14" y="202"/>
                  </a:lnTo>
                  <a:lnTo>
                    <a:pt x="14" y="210"/>
                  </a:lnTo>
                  <a:lnTo>
                    <a:pt x="12" y="216"/>
                  </a:lnTo>
                  <a:lnTo>
                    <a:pt x="14" y="224"/>
                  </a:lnTo>
                  <a:lnTo>
                    <a:pt x="14" y="226"/>
                  </a:lnTo>
                  <a:lnTo>
                    <a:pt x="20" y="234"/>
                  </a:lnTo>
                  <a:lnTo>
                    <a:pt x="24" y="236"/>
                  </a:lnTo>
                  <a:lnTo>
                    <a:pt x="32" y="240"/>
                  </a:lnTo>
                  <a:lnTo>
                    <a:pt x="48" y="242"/>
                  </a:lnTo>
                  <a:lnTo>
                    <a:pt x="56" y="242"/>
                  </a:lnTo>
                  <a:lnTo>
                    <a:pt x="68" y="242"/>
                  </a:lnTo>
                  <a:close/>
                </a:path>
              </a:pathLst>
            </a:custGeom>
            <a:solidFill>
              <a:srgbClr val="000000"/>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676" name="Freeform 126"/>
            <p:cNvSpPr>
              <a:spLocks/>
            </p:cNvSpPr>
            <p:nvPr/>
          </p:nvSpPr>
          <p:spPr bwMode="auto">
            <a:xfrm>
              <a:off x="9802813" y="3901941"/>
              <a:ext cx="127000" cy="539750"/>
            </a:xfrm>
            <a:custGeom>
              <a:avLst/>
              <a:gdLst>
                <a:gd name="T0" fmla="*/ 2147483647 w 80"/>
                <a:gd name="T1" fmla="*/ 2147483647 h 340"/>
                <a:gd name="T2" fmla="*/ 2147483647 w 80"/>
                <a:gd name="T3" fmla="*/ 2147483647 h 340"/>
                <a:gd name="T4" fmla="*/ 2147483647 w 80"/>
                <a:gd name="T5" fmla="*/ 2147483647 h 340"/>
                <a:gd name="T6" fmla="*/ 2147483647 w 80"/>
                <a:gd name="T7" fmla="*/ 2147483647 h 340"/>
                <a:gd name="T8" fmla="*/ 2147483647 w 80"/>
                <a:gd name="T9" fmla="*/ 2147483647 h 340"/>
                <a:gd name="T10" fmla="*/ 2147483647 w 80"/>
                <a:gd name="T11" fmla="*/ 2147483647 h 340"/>
                <a:gd name="T12" fmla="*/ 2147483647 w 80"/>
                <a:gd name="T13" fmla="*/ 2147483647 h 340"/>
                <a:gd name="T14" fmla="*/ 2147483647 w 80"/>
                <a:gd name="T15" fmla="*/ 2147483647 h 340"/>
                <a:gd name="T16" fmla="*/ 2147483647 w 80"/>
                <a:gd name="T17" fmla="*/ 2147483647 h 340"/>
                <a:gd name="T18" fmla="*/ 2147483647 w 80"/>
                <a:gd name="T19" fmla="*/ 2147483647 h 340"/>
                <a:gd name="T20" fmla="*/ 2147483647 w 80"/>
                <a:gd name="T21" fmla="*/ 2147483647 h 340"/>
                <a:gd name="T22" fmla="*/ 2147483647 w 80"/>
                <a:gd name="T23" fmla="*/ 2147483647 h 340"/>
                <a:gd name="T24" fmla="*/ 2147483647 w 80"/>
                <a:gd name="T25" fmla="*/ 2147483647 h 340"/>
                <a:gd name="T26" fmla="*/ 2147483647 w 80"/>
                <a:gd name="T27" fmla="*/ 2147483647 h 340"/>
                <a:gd name="T28" fmla="*/ 2147483647 w 80"/>
                <a:gd name="T29" fmla="*/ 0 h 340"/>
                <a:gd name="T30" fmla="*/ 2147483647 w 80"/>
                <a:gd name="T31" fmla="*/ 0 h 340"/>
                <a:gd name="T32" fmla="*/ 2147483647 w 80"/>
                <a:gd name="T33" fmla="*/ 2147483647 h 340"/>
                <a:gd name="T34" fmla="*/ 2147483647 w 80"/>
                <a:gd name="T35" fmla="*/ 2147483647 h 340"/>
                <a:gd name="T36" fmla="*/ 2147483647 w 80"/>
                <a:gd name="T37" fmla="*/ 2147483647 h 340"/>
                <a:gd name="T38" fmla="*/ 2147483647 w 80"/>
                <a:gd name="T39" fmla="*/ 2147483647 h 340"/>
                <a:gd name="T40" fmla="*/ 2147483647 w 80"/>
                <a:gd name="T41" fmla="*/ 2147483647 h 340"/>
                <a:gd name="T42" fmla="*/ 2147483647 w 80"/>
                <a:gd name="T43" fmla="*/ 2147483647 h 340"/>
                <a:gd name="T44" fmla="*/ 2147483647 w 80"/>
                <a:gd name="T45" fmla="*/ 2147483647 h 340"/>
                <a:gd name="T46" fmla="*/ 2147483647 w 80"/>
                <a:gd name="T47" fmla="*/ 2147483647 h 340"/>
                <a:gd name="T48" fmla="*/ 2147483647 w 80"/>
                <a:gd name="T49" fmla="*/ 2147483647 h 340"/>
                <a:gd name="T50" fmla="*/ 2147483647 w 80"/>
                <a:gd name="T51" fmla="*/ 2147483647 h 340"/>
                <a:gd name="T52" fmla="*/ 2147483647 w 80"/>
                <a:gd name="T53" fmla="*/ 2147483647 h 340"/>
                <a:gd name="T54" fmla="*/ 2147483647 w 80"/>
                <a:gd name="T55" fmla="*/ 2147483647 h 340"/>
                <a:gd name="T56" fmla="*/ 0 w 80"/>
                <a:gd name="T57" fmla="*/ 2147483647 h 340"/>
                <a:gd name="T58" fmla="*/ 0 w 80"/>
                <a:gd name="T59" fmla="*/ 2147483647 h 340"/>
                <a:gd name="T60" fmla="*/ 0 w 80"/>
                <a:gd name="T61" fmla="*/ 2147483647 h 340"/>
                <a:gd name="T62" fmla="*/ 2147483647 w 80"/>
                <a:gd name="T63" fmla="*/ 2147483647 h 340"/>
                <a:gd name="T64" fmla="*/ 2147483647 w 80"/>
                <a:gd name="T65" fmla="*/ 2147483647 h 340"/>
                <a:gd name="T66" fmla="*/ 2147483647 w 80"/>
                <a:gd name="T67" fmla="*/ 2147483647 h 34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80"/>
                <a:gd name="T103" fmla="*/ 0 h 340"/>
                <a:gd name="T104" fmla="*/ 80 w 80"/>
                <a:gd name="T105" fmla="*/ 340 h 34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80" h="340">
                  <a:moveTo>
                    <a:pt x="58" y="38"/>
                  </a:moveTo>
                  <a:lnTo>
                    <a:pt x="58" y="38"/>
                  </a:lnTo>
                  <a:lnTo>
                    <a:pt x="58" y="36"/>
                  </a:lnTo>
                  <a:lnTo>
                    <a:pt x="62" y="34"/>
                  </a:lnTo>
                  <a:lnTo>
                    <a:pt x="66" y="30"/>
                  </a:lnTo>
                  <a:lnTo>
                    <a:pt x="66" y="26"/>
                  </a:lnTo>
                  <a:lnTo>
                    <a:pt x="64" y="22"/>
                  </a:lnTo>
                  <a:lnTo>
                    <a:pt x="62" y="14"/>
                  </a:lnTo>
                  <a:lnTo>
                    <a:pt x="60" y="8"/>
                  </a:lnTo>
                  <a:lnTo>
                    <a:pt x="56" y="2"/>
                  </a:lnTo>
                  <a:lnTo>
                    <a:pt x="52" y="0"/>
                  </a:lnTo>
                  <a:lnTo>
                    <a:pt x="48" y="0"/>
                  </a:lnTo>
                  <a:lnTo>
                    <a:pt x="46" y="2"/>
                  </a:lnTo>
                  <a:lnTo>
                    <a:pt x="40" y="6"/>
                  </a:lnTo>
                  <a:lnTo>
                    <a:pt x="36" y="14"/>
                  </a:lnTo>
                  <a:lnTo>
                    <a:pt x="34" y="18"/>
                  </a:lnTo>
                  <a:lnTo>
                    <a:pt x="32" y="22"/>
                  </a:lnTo>
                  <a:lnTo>
                    <a:pt x="36" y="30"/>
                  </a:lnTo>
                  <a:lnTo>
                    <a:pt x="40" y="36"/>
                  </a:lnTo>
                  <a:lnTo>
                    <a:pt x="16" y="112"/>
                  </a:lnTo>
                  <a:lnTo>
                    <a:pt x="4" y="158"/>
                  </a:lnTo>
                  <a:lnTo>
                    <a:pt x="0" y="176"/>
                  </a:lnTo>
                  <a:lnTo>
                    <a:pt x="0" y="188"/>
                  </a:lnTo>
                  <a:lnTo>
                    <a:pt x="28" y="340"/>
                  </a:lnTo>
                  <a:lnTo>
                    <a:pt x="80" y="174"/>
                  </a:lnTo>
                  <a:lnTo>
                    <a:pt x="58" y="38"/>
                  </a:lnTo>
                  <a:close/>
                </a:path>
              </a:pathLst>
            </a:custGeom>
            <a:solidFill>
              <a:srgbClr val="000000"/>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grpSp>
      <p:sp>
        <p:nvSpPr>
          <p:cNvPr id="677" name="AutoShape 191"/>
          <p:cNvSpPr>
            <a:spLocks noChangeArrowheads="1"/>
          </p:cNvSpPr>
          <p:nvPr/>
        </p:nvSpPr>
        <p:spPr bwMode="auto">
          <a:xfrm>
            <a:off x="4981607" y="5122885"/>
            <a:ext cx="143317" cy="1185878"/>
          </a:xfrm>
          <a:prstGeom prst="rightArrow">
            <a:avLst>
              <a:gd name="adj1" fmla="val 50000"/>
              <a:gd name="adj2" fmla="val 49662"/>
            </a:avLst>
          </a:prstGeom>
          <a:solidFill>
            <a:schemeClr val="bg1">
              <a:lumMod val="65000"/>
            </a:schemeClr>
          </a:solidFill>
          <a:ln w="9525">
            <a:noFill/>
            <a:miter lim="800000"/>
            <a:headEnd/>
            <a:tailEnd/>
          </a:ln>
        </p:spPr>
        <p:txBody>
          <a:bodyPr wrap="none" lIns="65306" tIns="32653" rIns="65306" bIns="32653"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black"/>
              </a:solidFill>
              <a:effectLst/>
              <a:uLnTx/>
              <a:uFillTx/>
              <a:latin typeface="Calibri"/>
              <a:ea typeface="ＭＳ Ｐゴシック" pitchFamily="50" charset="-128"/>
              <a:cs typeface="+mn-cs"/>
            </a:endParaRPr>
          </a:p>
        </p:txBody>
      </p:sp>
      <p:pic>
        <p:nvPicPr>
          <p:cNvPr id="682" name="Picture 5"/>
          <p:cNvPicPr>
            <a:picLocks noChangeAspect="1" noChangeArrowheads="1"/>
          </p:cNvPicPr>
          <p:nvPr/>
        </p:nvPicPr>
        <p:blipFill>
          <a:blip r:embed="rId2" cstate="screen"/>
          <a:srcRect/>
          <a:stretch>
            <a:fillRect/>
          </a:stretch>
        </p:blipFill>
        <p:spPr bwMode="auto">
          <a:xfrm>
            <a:off x="8056672" y="6139239"/>
            <a:ext cx="191066" cy="314464"/>
          </a:xfrm>
          <a:prstGeom prst="rect">
            <a:avLst/>
          </a:prstGeom>
          <a:noFill/>
          <a:ln w="9525">
            <a:noFill/>
            <a:miter lim="800000"/>
            <a:headEnd/>
            <a:tailEnd/>
          </a:ln>
        </p:spPr>
      </p:pic>
      <p:sp>
        <p:nvSpPr>
          <p:cNvPr id="683" name="フリーフォーム 682"/>
          <p:cNvSpPr/>
          <p:nvPr/>
        </p:nvSpPr>
        <p:spPr bwMode="auto">
          <a:xfrm>
            <a:off x="7962465" y="6449722"/>
            <a:ext cx="1097305" cy="9288"/>
          </a:xfrm>
          <a:custGeom>
            <a:avLst/>
            <a:gdLst>
              <a:gd name="connsiteX0" fmla="*/ 0 w 1869282"/>
              <a:gd name="connsiteY0" fmla="*/ 2381 h 16668"/>
              <a:gd name="connsiteX1" fmla="*/ 359569 w 1869282"/>
              <a:gd name="connsiteY1" fmla="*/ 2381 h 16668"/>
              <a:gd name="connsiteX2" fmla="*/ 359569 w 1869282"/>
              <a:gd name="connsiteY2" fmla="*/ 16668 h 16668"/>
              <a:gd name="connsiteX3" fmla="*/ 538163 w 1869282"/>
              <a:gd name="connsiteY3" fmla="*/ 16668 h 16668"/>
              <a:gd name="connsiteX4" fmla="*/ 538163 w 1869282"/>
              <a:gd name="connsiteY4" fmla="*/ 2381 h 16668"/>
              <a:gd name="connsiteX5" fmla="*/ 702469 w 1869282"/>
              <a:gd name="connsiteY5" fmla="*/ 2381 h 16668"/>
              <a:gd name="connsiteX6" fmla="*/ 702469 w 1869282"/>
              <a:gd name="connsiteY6" fmla="*/ 16668 h 16668"/>
              <a:gd name="connsiteX7" fmla="*/ 1204913 w 1869282"/>
              <a:gd name="connsiteY7" fmla="*/ 16668 h 16668"/>
              <a:gd name="connsiteX8" fmla="*/ 1204913 w 1869282"/>
              <a:gd name="connsiteY8" fmla="*/ 0 h 16668"/>
              <a:gd name="connsiteX9" fmla="*/ 1333500 w 1869282"/>
              <a:gd name="connsiteY9" fmla="*/ 0 h 16668"/>
              <a:gd name="connsiteX10" fmla="*/ 1333500 w 1869282"/>
              <a:gd name="connsiteY10" fmla="*/ 14287 h 16668"/>
              <a:gd name="connsiteX11" fmla="*/ 1512094 w 1869282"/>
              <a:gd name="connsiteY11" fmla="*/ 14287 h 16668"/>
              <a:gd name="connsiteX12" fmla="*/ 1512094 w 1869282"/>
              <a:gd name="connsiteY12" fmla="*/ 2381 h 16668"/>
              <a:gd name="connsiteX13" fmla="*/ 1583532 w 1869282"/>
              <a:gd name="connsiteY13" fmla="*/ 2381 h 16668"/>
              <a:gd name="connsiteX14" fmla="*/ 1728788 w 1869282"/>
              <a:gd name="connsiteY14" fmla="*/ 2381 h 16668"/>
              <a:gd name="connsiteX15" fmla="*/ 1869282 w 1869282"/>
              <a:gd name="connsiteY15" fmla="*/ 2381 h 16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69282" h="16668">
                <a:moveTo>
                  <a:pt x="0" y="2381"/>
                </a:moveTo>
                <a:lnTo>
                  <a:pt x="359569" y="2381"/>
                </a:lnTo>
                <a:lnTo>
                  <a:pt x="359569" y="16668"/>
                </a:lnTo>
                <a:lnTo>
                  <a:pt x="538163" y="16668"/>
                </a:lnTo>
                <a:lnTo>
                  <a:pt x="538163" y="2381"/>
                </a:lnTo>
                <a:lnTo>
                  <a:pt x="702469" y="2381"/>
                </a:lnTo>
                <a:lnTo>
                  <a:pt x="702469" y="16668"/>
                </a:lnTo>
                <a:lnTo>
                  <a:pt x="1204913" y="16668"/>
                </a:lnTo>
                <a:lnTo>
                  <a:pt x="1204913" y="0"/>
                </a:lnTo>
                <a:lnTo>
                  <a:pt x="1333500" y="0"/>
                </a:lnTo>
                <a:lnTo>
                  <a:pt x="1333500" y="14287"/>
                </a:lnTo>
                <a:lnTo>
                  <a:pt x="1512094" y="14287"/>
                </a:lnTo>
                <a:lnTo>
                  <a:pt x="1512094" y="2381"/>
                </a:lnTo>
                <a:lnTo>
                  <a:pt x="1583532" y="2381"/>
                </a:lnTo>
                <a:lnTo>
                  <a:pt x="1728788" y="2381"/>
                </a:lnTo>
                <a:lnTo>
                  <a:pt x="1869282" y="2381"/>
                </a:ln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65306" tIns="32653" rIns="65306" bIns="32653"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endParaRPr>
          </a:p>
        </p:txBody>
      </p:sp>
      <p:sp>
        <p:nvSpPr>
          <p:cNvPr id="684" name="正方形/長方形 683"/>
          <p:cNvSpPr/>
          <p:nvPr/>
        </p:nvSpPr>
        <p:spPr bwMode="auto">
          <a:xfrm>
            <a:off x="7292406" y="5394877"/>
            <a:ext cx="737729" cy="887661"/>
          </a:xfrm>
          <a:prstGeom prst="rect">
            <a:avLst/>
          </a:prstGeom>
          <a:solidFill>
            <a:schemeClr val="bg1">
              <a:lumMod val="85000"/>
            </a:schemeClr>
          </a:solidFill>
        </p:spPr>
        <p:style>
          <a:lnRef idx="1">
            <a:schemeClr val="dk1"/>
          </a:lnRef>
          <a:fillRef idx="0">
            <a:schemeClr val="dk1"/>
          </a:fillRef>
          <a:effectRef idx="0">
            <a:schemeClr val="dk1"/>
          </a:effectRef>
          <a:fontRef idx="minor">
            <a:schemeClr val="tx1"/>
          </a:fontRef>
        </p:style>
        <p:txBody>
          <a:bodyPr lIns="65306" tIns="32653" rIns="65306" bIns="32653"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pic>
        <p:nvPicPr>
          <p:cNvPr id="685" name="Picture 5"/>
          <p:cNvPicPr>
            <a:picLocks noChangeAspect="1" noChangeArrowheads="1"/>
          </p:cNvPicPr>
          <p:nvPr/>
        </p:nvPicPr>
        <p:blipFill>
          <a:blip r:embed="rId2" cstate="screen"/>
          <a:srcRect/>
          <a:stretch>
            <a:fillRect/>
          </a:stretch>
        </p:blipFill>
        <p:spPr bwMode="auto">
          <a:xfrm>
            <a:off x="8234470" y="6139239"/>
            <a:ext cx="191066" cy="314464"/>
          </a:xfrm>
          <a:prstGeom prst="rect">
            <a:avLst/>
          </a:prstGeom>
          <a:noFill/>
          <a:ln w="9525">
            <a:noFill/>
            <a:miter lim="800000"/>
            <a:headEnd/>
            <a:tailEnd/>
          </a:ln>
        </p:spPr>
      </p:pic>
      <p:pic>
        <p:nvPicPr>
          <p:cNvPr id="686" name="Picture 5"/>
          <p:cNvPicPr>
            <a:picLocks noChangeAspect="1" noChangeArrowheads="1"/>
          </p:cNvPicPr>
          <p:nvPr/>
        </p:nvPicPr>
        <p:blipFill>
          <a:blip r:embed="rId2" cstate="screen"/>
          <a:srcRect/>
          <a:stretch>
            <a:fillRect/>
          </a:stretch>
        </p:blipFill>
        <p:spPr bwMode="auto">
          <a:xfrm>
            <a:off x="8616603" y="6139239"/>
            <a:ext cx="191066" cy="314464"/>
          </a:xfrm>
          <a:prstGeom prst="rect">
            <a:avLst/>
          </a:prstGeom>
          <a:noFill/>
          <a:ln w="9525">
            <a:noFill/>
            <a:miter lim="800000"/>
            <a:headEnd/>
            <a:tailEnd/>
          </a:ln>
        </p:spPr>
      </p:pic>
      <p:pic>
        <p:nvPicPr>
          <p:cNvPr id="687" name="Picture 5"/>
          <p:cNvPicPr>
            <a:picLocks noChangeAspect="1" noChangeArrowheads="1"/>
          </p:cNvPicPr>
          <p:nvPr/>
        </p:nvPicPr>
        <p:blipFill>
          <a:blip r:embed="rId2" cstate="screen"/>
          <a:srcRect/>
          <a:stretch>
            <a:fillRect/>
          </a:stretch>
        </p:blipFill>
        <p:spPr bwMode="auto">
          <a:xfrm>
            <a:off x="8787766" y="6139239"/>
            <a:ext cx="191066" cy="314464"/>
          </a:xfrm>
          <a:prstGeom prst="rect">
            <a:avLst/>
          </a:prstGeom>
          <a:noFill/>
          <a:ln w="9525">
            <a:noFill/>
            <a:miter lim="800000"/>
            <a:headEnd/>
            <a:tailEnd/>
          </a:ln>
        </p:spPr>
      </p:pic>
      <p:sp>
        <p:nvSpPr>
          <p:cNvPr id="688" name="正方形/長方形 687"/>
          <p:cNvSpPr/>
          <p:nvPr/>
        </p:nvSpPr>
        <p:spPr bwMode="auto">
          <a:xfrm>
            <a:off x="7292406" y="6282539"/>
            <a:ext cx="737729" cy="168510"/>
          </a:xfrm>
          <a:prstGeom prst="rect">
            <a:avLst/>
          </a:prstGeom>
          <a:solidFill>
            <a:schemeClr val="accent6">
              <a:lumMod val="40000"/>
              <a:lumOff val="60000"/>
            </a:schemeClr>
          </a:solidFill>
        </p:spPr>
        <p:style>
          <a:lnRef idx="1">
            <a:schemeClr val="dk1"/>
          </a:lnRef>
          <a:fillRef idx="0">
            <a:schemeClr val="dk1"/>
          </a:fillRef>
          <a:effectRef idx="0">
            <a:schemeClr val="dk1"/>
          </a:effectRef>
          <a:fontRef idx="minor">
            <a:schemeClr val="tx1"/>
          </a:fontRef>
        </p:style>
        <p:txBody>
          <a:bodyPr lIns="65306" tIns="32653" rIns="65306" bIns="32653"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cxnSp>
        <p:nvCxnSpPr>
          <p:cNvPr id="689" name="直線コネクタ 688"/>
          <p:cNvCxnSpPr>
            <a:stCxn id="688" idx="1"/>
            <a:endCxn id="688" idx="3"/>
          </p:cNvCxnSpPr>
          <p:nvPr/>
        </p:nvCxnSpPr>
        <p:spPr bwMode="auto">
          <a:xfrm>
            <a:off x="7292406" y="6366131"/>
            <a:ext cx="737729" cy="0"/>
          </a:xfrm>
          <a:prstGeom prst="line">
            <a:avLst/>
          </a:prstGeom>
          <a:noFill/>
          <a:ln w="31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cxnSp>
      <p:grpSp>
        <p:nvGrpSpPr>
          <p:cNvPr id="15" name="グループ化 256"/>
          <p:cNvGrpSpPr>
            <a:grpSpLocks noChangeAspect="1"/>
          </p:cNvGrpSpPr>
          <p:nvPr/>
        </p:nvGrpSpPr>
        <p:grpSpPr bwMode="auto">
          <a:xfrm>
            <a:off x="8908510" y="6413898"/>
            <a:ext cx="14595" cy="38478"/>
            <a:chOff x="9491663" y="3466966"/>
            <a:chExt cx="1009650" cy="2755900"/>
          </a:xfrm>
        </p:grpSpPr>
        <p:sp>
          <p:nvSpPr>
            <p:cNvPr id="691" name="Freeform 79"/>
            <p:cNvSpPr>
              <a:spLocks/>
            </p:cNvSpPr>
            <p:nvPr/>
          </p:nvSpPr>
          <p:spPr bwMode="auto">
            <a:xfrm>
              <a:off x="10221913" y="4962391"/>
              <a:ext cx="146050" cy="244475"/>
            </a:xfrm>
            <a:custGeom>
              <a:avLst/>
              <a:gdLst>
                <a:gd name="T0" fmla="*/ 2147483647 w 92"/>
                <a:gd name="T1" fmla="*/ 2147483647 h 154"/>
                <a:gd name="T2" fmla="*/ 2147483647 w 92"/>
                <a:gd name="T3" fmla="*/ 2147483647 h 154"/>
                <a:gd name="T4" fmla="*/ 2147483647 w 92"/>
                <a:gd name="T5" fmla="*/ 2147483647 h 154"/>
                <a:gd name="T6" fmla="*/ 2147483647 w 92"/>
                <a:gd name="T7" fmla="*/ 2147483647 h 154"/>
                <a:gd name="T8" fmla="*/ 2147483647 w 92"/>
                <a:gd name="T9" fmla="*/ 2147483647 h 154"/>
                <a:gd name="T10" fmla="*/ 2147483647 w 92"/>
                <a:gd name="T11" fmla="*/ 2147483647 h 154"/>
                <a:gd name="T12" fmla="*/ 2147483647 w 92"/>
                <a:gd name="T13" fmla="*/ 2147483647 h 154"/>
                <a:gd name="T14" fmla="*/ 2147483647 w 92"/>
                <a:gd name="T15" fmla="*/ 2147483647 h 154"/>
                <a:gd name="T16" fmla="*/ 2147483647 w 92"/>
                <a:gd name="T17" fmla="*/ 0 h 154"/>
                <a:gd name="T18" fmla="*/ 2147483647 w 92"/>
                <a:gd name="T19" fmla="*/ 2147483647 h 154"/>
                <a:gd name="T20" fmla="*/ 2147483647 w 92"/>
                <a:gd name="T21" fmla="*/ 2147483647 h 154"/>
                <a:gd name="T22" fmla="*/ 2147483647 w 92"/>
                <a:gd name="T23" fmla="*/ 2147483647 h 154"/>
                <a:gd name="T24" fmla="*/ 2147483647 w 92"/>
                <a:gd name="T25" fmla="*/ 2147483647 h 154"/>
                <a:gd name="T26" fmla="*/ 0 w 92"/>
                <a:gd name="T27" fmla="*/ 2147483647 h 154"/>
                <a:gd name="T28" fmla="*/ 2147483647 w 92"/>
                <a:gd name="T29" fmla="*/ 2147483647 h 154"/>
                <a:gd name="T30" fmla="*/ 2147483647 w 92"/>
                <a:gd name="T31" fmla="*/ 2147483647 h 154"/>
                <a:gd name="T32" fmla="*/ 2147483647 w 92"/>
                <a:gd name="T33" fmla="*/ 2147483647 h 154"/>
                <a:gd name="T34" fmla="*/ 2147483647 w 92"/>
                <a:gd name="T35" fmla="*/ 2147483647 h 154"/>
                <a:gd name="T36" fmla="*/ 2147483647 w 92"/>
                <a:gd name="T37" fmla="*/ 2147483647 h 154"/>
                <a:gd name="T38" fmla="*/ 2147483647 w 92"/>
                <a:gd name="T39" fmla="*/ 2147483647 h 154"/>
                <a:gd name="T40" fmla="*/ 2147483647 w 92"/>
                <a:gd name="T41" fmla="*/ 2147483647 h 154"/>
                <a:gd name="T42" fmla="*/ 2147483647 w 92"/>
                <a:gd name="T43" fmla="*/ 2147483647 h 15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92"/>
                <a:gd name="T67" fmla="*/ 0 h 154"/>
                <a:gd name="T68" fmla="*/ 92 w 92"/>
                <a:gd name="T69" fmla="*/ 154 h 15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92" h="154">
                  <a:moveTo>
                    <a:pt x="72" y="130"/>
                  </a:moveTo>
                  <a:lnTo>
                    <a:pt x="72" y="104"/>
                  </a:lnTo>
                  <a:lnTo>
                    <a:pt x="86" y="104"/>
                  </a:lnTo>
                  <a:lnTo>
                    <a:pt x="86" y="86"/>
                  </a:lnTo>
                  <a:lnTo>
                    <a:pt x="72" y="60"/>
                  </a:lnTo>
                  <a:lnTo>
                    <a:pt x="72" y="44"/>
                  </a:lnTo>
                  <a:lnTo>
                    <a:pt x="66" y="18"/>
                  </a:lnTo>
                  <a:lnTo>
                    <a:pt x="52" y="18"/>
                  </a:lnTo>
                  <a:lnTo>
                    <a:pt x="40" y="0"/>
                  </a:lnTo>
                  <a:lnTo>
                    <a:pt x="46" y="18"/>
                  </a:lnTo>
                  <a:lnTo>
                    <a:pt x="52" y="60"/>
                  </a:lnTo>
                  <a:lnTo>
                    <a:pt x="40" y="52"/>
                  </a:lnTo>
                  <a:lnTo>
                    <a:pt x="20" y="36"/>
                  </a:lnTo>
                  <a:lnTo>
                    <a:pt x="0" y="36"/>
                  </a:lnTo>
                  <a:lnTo>
                    <a:pt x="14" y="52"/>
                  </a:lnTo>
                  <a:lnTo>
                    <a:pt x="26" y="70"/>
                  </a:lnTo>
                  <a:lnTo>
                    <a:pt x="52" y="104"/>
                  </a:lnTo>
                  <a:lnTo>
                    <a:pt x="66" y="138"/>
                  </a:lnTo>
                  <a:lnTo>
                    <a:pt x="80" y="138"/>
                  </a:lnTo>
                  <a:lnTo>
                    <a:pt x="92" y="154"/>
                  </a:lnTo>
                  <a:lnTo>
                    <a:pt x="92" y="146"/>
                  </a:lnTo>
                  <a:lnTo>
                    <a:pt x="72" y="130"/>
                  </a:lnTo>
                  <a:close/>
                </a:path>
              </a:pathLst>
            </a:custGeom>
            <a:solidFill>
              <a:srgbClr val="A1C6E7"/>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692" name="Freeform 84"/>
            <p:cNvSpPr>
              <a:spLocks/>
            </p:cNvSpPr>
            <p:nvPr/>
          </p:nvSpPr>
          <p:spPr bwMode="auto">
            <a:xfrm>
              <a:off x="10482263" y="5140191"/>
              <a:ext cx="19050" cy="41275"/>
            </a:xfrm>
            <a:custGeom>
              <a:avLst/>
              <a:gdLst>
                <a:gd name="T0" fmla="*/ 2147483647 w 12"/>
                <a:gd name="T1" fmla="*/ 2147483647 h 26"/>
                <a:gd name="T2" fmla="*/ 2147483647 w 12"/>
                <a:gd name="T3" fmla="*/ 2147483647 h 26"/>
                <a:gd name="T4" fmla="*/ 2147483647 w 12"/>
                <a:gd name="T5" fmla="*/ 0 h 26"/>
                <a:gd name="T6" fmla="*/ 0 w 12"/>
                <a:gd name="T7" fmla="*/ 2147483647 h 26"/>
                <a:gd name="T8" fmla="*/ 2147483647 w 12"/>
                <a:gd name="T9" fmla="*/ 2147483647 h 26"/>
                <a:gd name="T10" fmla="*/ 0 60000 65536"/>
                <a:gd name="T11" fmla="*/ 0 60000 65536"/>
                <a:gd name="T12" fmla="*/ 0 60000 65536"/>
                <a:gd name="T13" fmla="*/ 0 60000 65536"/>
                <a:gd name="T14" fmla="*/ 0 60000 65536"/>
                <a:gd name="T15" fmla="*/ 0 w 12"/>
                <a:gd name="T16" fmla="*/ 0 h 26"/>
                <a:gd name="T17" fmla="*/ 12 w 12"/>
                <a:gd name="T18" fmla="*/ 26 h 26"/>
              </a:gdLst>
              <a:ahLst/>
              <a:cxnLst>
                <a:cxn ang="T10">
                  <a:pos x="T0" y="T1"/>
                </a:cxn>
                <a:cxn ang="T11">
                  <a:pos x="T2" y="T3"/>
                </a:cxn>
                <a:cxn ang="T12">
                  <a:pos x="T4" y="T5"/>
                </a:cxn>
                <a:cxn ang="T13">
                  <a:pos x="T6" y="T7"/>
                </a:cxn>
                <a:cxn ang="T14">
                  <a:pos x="T8" y="T9"/>
                </a:cxn>
              </a:cxnLst>
              <a:rect l="T15" t="T16" r="T17" b="T18"/>
              <a:pathLst>
                <a:path w="12" h="26">
                  <a:moveTo>
                    <a:pt x="6" y="26"/>
                  </a:moveTo>
                  <a:lnTo>
                    <a:pt x="6" y="18"/>
                  </a:lnTo>
                  <a:lnTo>
                    <a:pt x="12" y="0"/>
                  </a:lnTo>
                  <a:lnTo>
                    <a:pt x="0" y="18"/>
                  </a:lnTo>
                  <a:lnTo>
                    <a:pt x="6" y="26"/>
                  </a:lnTo>
                  <a:close/>
                </a:path>
              </a:pathLst>
            </a:custGeom>
            <a:solidFill>
              <a:srgbClr val="A1C6E7"/>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693" name="Freeform 96"/>
            <p:cNvSpPr>
              <a:spLocks/>
            </p:cNvSpPr>
            <p:nvPr/>
          </p:nvSpPr>
          <p:spPr bwMode="auto">
            <a:xfrm>
              <a:off x="9602788" y="5330691"/>
              <a:ext cx="9525" cy="3175"/>
            </a:xfrm>
            <a:custGeom>
              <a:avLst/>
              <a:gdLst>
                <a:gd name="T0" fmla="*/ 0 w 6"/>
                <a:gd name="T1" fmla="*/ 0 h 2"/>
                <a:gd name="T2" fmla="*/ 0 w 6"/>
                <a:gd name="T3" fmla="*/ 2147483647 h 2"/>
                <a:gd name="T4" fmla="*/ 2147483647 w 6"/>
                <a:gd name="T5" fmla="*/ 0 h 2"/>
                <a:gd name="T6" fmla="*/ 0 w 6"/>
                <a:gd name="T7" fmla="*/ 0 h 2"/>
                <a:gd name="T8" fmla="*/ 0 60000 65536"/>
                <a:gd name="T9" fmla="*/ 0 60000 65536"/>
                <a:gd name="T10" fmla="*/ 0 60000 65536"/>
                <a:gd name="T11" fmla="*/ 0 60000 65536"/>
                <a:gd name="T12" fmla="*/ 0 w 6"/>
                <a:gd name="T13" fmla="*/ 0 h 2"/>
                <a:gd name="T14" fmla="*/ 6 w 6"/>
                <a:gd name="T15" fmla="*/ 2 h 2"/>
              </a:gdLst>
              <a:ahLst/>
              <a:cxnLst>
                <a:cxn ang="T8">
                  <a:pos x="T0" y="T1"/>
                </a:cxn>
                <a:cxn ang="T9">
                  <a:pos x="T2" y="T3"/>
                </a:cxn>
                <a:cxn ang="T10">
                  <a:pos x="T4" y="T5"/>
                </a:cxn>
                <a:cxn ang="T11">
                  <a:pos x="T6" y="T7"/>
                </a:cxn>
              </a:cxnLst>
              <a:rect l="T12" t="T13" r="T14" b="T15"/>
              <a:pathLst>
                <a:path w="6" h="2">
                  <a:moveTo>
                    <a:pt x="0" y="0"/>
                  </a:moveTo>
                  <a:lnTo>
                    <a:pt x="0" y="2"/>
                  </a:lnTo>
                  <a:lnTo>
                    <a:pt x="6" y="0"/>
                  </a:lnTo>
                  <a:lnTo>
                    <a:pt x="0" y="0"/>
                  </a:lnTo>
                  <a:close/>
                </a:path>
              </a:pathLst>
            </a:custGeom>
            <a:solidFill>
              <a:srgbClr val="A1C6E7"/>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694" name="Line 105"/>
            <p:cNvSpPr>
              <a:spLocks noChangeShapeType="1"/>
            </p:cNvSpPr>
            <p:nvPr/>
          </p:nvSpPr>
          <p:spPr bwMode="auto">
            <a:xfrm>
              <a:off x="10161588" y="3841616"/>
              <a:ext cx="0" cy="0"/>
            </a:xfrm>
            <a:prstGeom prst="line">
              <a:avLst/>
            </a:prstGeom>
            <a:no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695" name="Line 106"/>
            <p:cNvSpPr>
              <a:spLocks noChangeShapeType="1"/>
            </p:cNvSpPr>
            <p:nvPr/>
          </p:nvSpPr>
          <p:spPr bwMode="auto">
            <a:xfrm>
              <a:off x="10161588" y="3841616"/>
              <a:ext cx="0" cy="0"/>
            </a:xfrm>
            <a:prstGeom prst="line">
              <a:avLst/>
            </a:prstGeom>
            <a:no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696" name="Freeform 122"/>
            <p:cNvSpPr>
              <a:spLocks/>
            </p:cNvSpPr>
            <p:nvPr/>
          </p:nvSpPr>
          <p:spPr bwMode="auto">
            <a:xfrm>
              <a:off x="9491663" y="3816216"/>
              <a:ext cx="996950" cy="2406650"/>
            </a:xfrm>
            <a:custGeom>
              <a:avLst/>
              <a:gdLst>
                <a:gd name="T0" fmla="*/ 2147483647 w 628"/>
                <a:gd name="T1" fmla="*/ 2147483647 h 1516"/>
                <a:gd name="T2" fmla="*/ 2147483647 w 628"/>
                <a:gd name="T3" fmla="*/ 2147483647 h 1516"/>
                <a:gd name="T4" fmla="*/ 2147483647 w 628"/>
                <a:gd name="T5" fmla="*/ 2147483647 h 1516"/>
                <a:gd name="T6" fmla="*/ 2147483647 w 628"/>
                <a:gd name="T7" fmla="*/ 2147483647 h 1516"/>
                <a:gd name="T8" fmla="*/ 2147483647 w 628"/>
                <a:gd name="T9" fmla="*/ 2147483647 h 1516"/>
                <a:gd name="T10" fmla="*/ 2147483647 w 628"/>
                <a:gd name="T11" fmla="*/ 2147483647 h 1516"/>
                <a:gd name="T12" fmla="*/ 2147483647 w 628"/>
                <a:gd name="T13" fmla="*/ 2147483647 h 1516"/>
                <a:gd name="T14" fmla="*/ 2147483647 w 628"/>
                <a:gd name="T15" fmla="*/ 2147483647 h 1516"/>
                <a:gd name="T16" fmla="*/ 2147483647 w 628"/>
                <a:gd name="T17" fmla="*/ 2147483647 h 1516"/>
                <a:gd name="T18" fmla="*/ 2147483647 w 628"/>
                <a:gd name="T19" fmla="*/ 2147483647 h 1516"/>
                <a:gd name="T20" fmla="*/ 2147483647 w 628"/>
                <a:gd name="T21" fmla="*/ 2147483647 h 1516"/>
                <a:gd name="T22" fmla="*/ 2147483647 w 628"/>
                <a:gd name="T23" fmla="*/ 2147483647 h 1516"/>
                <a:gd name="T24" fmla="*/ 2147483647 w 628"/>
                <a:gd name="T25" fmla="*/ 2147483647 h 1516"/>
                <a:gd name="T26" fmla="*/ 2147483647 w 628"/>
                <a:gd name="T27" fmla="*/ 2147483647 h 1516"/>
                <a:gd name="T28" fmla="*/ 2147483647 w 628"/>
                <a:gd name="T29" fmla="*/ 2147483647 h 1516"/>
                <a:gd name="T30" fmla="*/ 2147483647 w 628"/>
                <a:gd name="T31" fmla="*/ 2147483647 h 1516"/>
                <a:gd name="T32" fmla="*/ 2147483647 w 628"/>
                <a:gd name="T33" fmla="*/ 2147483647 h 1516"/>
                <a:gd name="T34" fmla="*/ 2147483647 w 628"/>
                <a:gd name="T35" fmla="*/ 2147483647 h 1516"/>
                <a:gd name="T36" fmla="*/ 2147483647 w 628"/>
                <a:gd name="T37" fmla="*/ 2147483647 h 1516"/>
                <a:gd name="T38" fmla="*/ 2147483647 w 628"/>
                <a:gd name="T39" fmla="*/ 2147483647 h 1516"/>
                <a:gd name="T40" fmla="*/ 2147483647 w 628"/>
                <a:gd name="T41" fmla="*/ 2147483647 h 1516"/>
                <a:gd name="T42" fmla="*/ 2147483647 w 628"/>
                <a:gd name="T43" fmla="*/ 2147483647 h 1516"/>
                <a:gd name="T44" fmla="*/ 2147483647 w 628"/>
                <a:gd name="T45" fmla="*/ 2147483647 h 1516"/>
                <a:gd name="T46" fmla="*/ 2147483647 w 628"/>
                <a:gd name="T47" fmla="*/ 2147483647 h 1516"/>
                <a:gd name="T48" fmla="*/ 2147483647 w 628"/>
                <a:gd name="T49" fmla="*/ 2147483647 h 1516"/>
                <a:gd name="T50" fmla="*/ 2147483647 w 628"/>
                <a:gd name="T51" fmla="*/ 2147483647 h 1516"/>
                <a:gd name="T52" fmla="*/ 2147483647 w 628"/>
                <a:gd name="T53" fmla="*/ 2147483647 h 1516"/>
                <a:gd name="T54" fmla="*/ 2147483647 w 628"/>
                <a:gd name="T55" fmla="*/ 2147483647 h 1516"/>
                <a:gd name="T56" fmla="*/ 2147483647 w 628"/>
                <a:gd name="T57" fmla="*/ 2147483647 h 1516"/>
                <a:gd name="T58" fmla="*/ 2147483647 w 628"/>
                <a:gd name="T59" fmla="*/ 2147483647 h 1516"/>
                <a:gd name="T60" fmla="*/ 2147483647 w 628"/>
                <a:gd name="T61" fmla="*/ 2147483647 h 1516"/>
                <a:gd name="T62" fmla="*/ 2147483647 w 628"/>
                <a:gd name="T63" fmla="*/ 2147483647 h 1516"/>
                <a:gd name="T64" fmla="*/ 2147483647 w 628"/>
                <a:gd name="T65" fmla="*/ 2147483647 h 1516"/>
                <a:gd name="T66" fmla="*/ 2147483647 w 628"/>
                <a:gd name="T67" fmla="*/ 2147483647 h 1516"/>
                <a:gd name="T68" fmla="*/ 2147483647 w 628"/>
                <a:gd name="T69" fmla="*/ 2147483647 h 1516"/>
                <a:gd name="T70" fmla="*/ 2147483647 w 628"/>
                <a:gd name="T71" fmla="*/ 2147483647 h 1516"/>
                <a:gd name="T72" fmla="*/ 2147483647 w 628"/>
                <a:gd name="T73" fmla="*/ 2147483647 h 1516"/>
                <a:gd name="T74" fmla="*/ 2147483647 w 628"/>
                <a:gd name="T75" fmla="*/ 2147483647 h 1516"/>
                <a:gd name="T76" fmla="*/ 2147483647 w 628"/>
                <a:gd name="T77" fmla="*/ 2147483647 h 1516"/>
                <a:gd name="T78" fmla="*/ 2147483647 w 628"/>
                <a:gd name="T79" fmla="*/ 2147483647 h 1516"/>
                <a:gd name="T80" fmla="*/ 2147483647 w 628"/>
                <a:gd name="T81" fmla="*/ 2147483647 h 1516"/>
                <a:gd name="T82" fmla="*/ 2147483647 w 628"/>
                <a:gd name="T83" fmla="*/ 2147483647 h 1516"/>
                <a:gd name="T84" fmla="*/ 2147483647 w 628"/>
                <a:gd name="T85" fmla="*/ 2147483647 h 1516"/>
                <a:gd name="T86" fmla="*/ 2147483647 w 628"/>
                <a:gd name="T87" fmla="*/ 2147483647 h 1516"/>
                <a:gd name="T88" fmla="*/ 2147483647 w 628"/>
                <a:gd name="T89" fmla="*/ 2147483647 h 1516"/>
                <a:gd name="T90" fmla="*/ 2147483647 w 628"/>
                <a:gd name="T91" fmla="*/ 2147483647 h 1516"/>
                <a:gd name="T92" fmla="*/ 2147483647 w 628"/>
                <a:gd name="T93" fmla="*/ 2147483647 h 1516"/>
                <a:gd name="T94" fmla="*/ 2147483647 w 628"/>
                <a:gd name="T95" fmla="*/ 2147483647 h 1516"/>
                <a:gd name="T96" fmla="*/ 2147483647 w 628"/>
                <a:gd name="T97" fmla="*/ 2147483647 h 1516"/>
                <a:gd name="T98" fmla="*/ 2147483647 w 628"/>
                <a:gd name="T99" fmla="*/ 2147483647 h 1516"/>
                <a:gd name="T100" fmla="*/ 2147483647 w 628"/>
                <a:gd name="T101" fmla="*/ 2147483647 h 1516"/>
                <a:gd name="T102" fmla="*/ 2147483647 w 628"/>
                <a:gd name="T103" fmla="*/ 2147483647 h 1516"/>
                <a:gd name="T104" fmla="*/ 2147483647 w 628"/>
                <a:gd name="T105" fmla="*/ 2147483647 h 1516"/>
                <a:gd name="T106" fmla="*/ 2147483647 w 628"/>
                <a:gd name="T107" fmla="*/ 2147483647 h 1516"/>
                <a:gd name="T108" fmla="*/ 2147483647 w 628"/>
                <a:gd name="T109" fmla="*/ 2147483647 h 1516"/>
                <a:gd name="T110" fmla="*/ 2147483647 w 628"/>
                <a:gd name="T111" fmla="*/ 2147483647 h 1516"/>
                <a:gd name="T112" fmla="*/ 2147483647 w 628"/>
                <a:gd name="T113" fmla="*/ 2147483647 h 1516"/>
                <a:gd name="T114" fmla="*/ 2147483647 w 628"/>
                <a:gd name="T115" fmla="*/ 2147483647 h 1516"/>
                <a:gd name="T116" fmla="*/ 2147483647 w 628"/>
                <a:gd name="T117" fmla="*/ 2147483647 h 1516"/>
                <a:gd name="T118" fmla="*/ 2147483647 w 628"/>
                <a:gd name="T119" fmla="*/ 2147483647 h 1516"/>
                <a:gd name="T120" fmla="*/ 2147483647 w 628"/>
                <a:gd name="T121" fmla="*/ 2147483647 h 1516"/>
                <a:gd name="T122" fmla="*/ 2147483647 w 628"/>
                <a:gd name="T123" fmla="*/ 2147483647 h 1516"/>
                <a:gd name="T124" fmla="*/ 2147483647 w 628"/>
                <a:gd name="T125" fmla="*/ 2147483647 h 151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628"/>
                <a:gd name="T190" fmla="*/ 0 h 1516"/>
                <a:gd name="T191" fmla="*/ 628 w 628"/>
                <a:gd name="T192" fmla="*/ 1516 h 151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628" h="1516">
                  <a:moveTo>
                    <a:pt x="264" y="22"/>
                  </a:moveTo>
                  <a:lnTo>
                    <a:pt x="264" y="22"/>
                  </a:lnTo>
                  <a:lnTo>
                    <a:pt x="244" y="28"/>
                  </a:lnTo>
                  <a:lnTo>
                    <a:pt x="234" y="32"/>
                  </a:lnTo>
                  <a:lnTo>
                    <a:pt x="226" y="36"/>
                  </a:lnTo>
                  <a:lnTo>
                    <a:pt x="214" y="44"/>
                  </a:lnTo>
                  <a:lnTo>
                    <a:pt x="194" y="52"/>
                  </a:lnTo>
                  <a:lnTo>
                    <a:pt x="146" y="72"/>
                  </a:lnTo>
                  <a:lnTo>
                    <a:pt x="98" y="92"/>
                  </a:lnTo>
                  <a:lnTo>
                    <a:pt x="78" y="102"/>
                  </a:lnTo>
                  <a:lnTo>
                    <a:pt x="66" y="110"/>
                  </a:lnTo>
                  <a:lnTo>
                    <a:pt x="60" y="116"/>
                  </a:lnTo>
                  <a:lnTo>
                    <a:pt x="56" y="124"/>
                  </a:lnTo>
                  <a:lnTo>
                    <a:pt x="52" y="134"/>
                  </a:lnTo>
                  <a:lnTo>
                    <a:pt x="50" y="144"/>
                  </a:lnTo>
                  <a:lnTo>
                    <a:pt x="48" y="168"/>
                  </a:lnTo>
                  <a:lnTo>
                    <a:pt x="44" y="194"/>
                  </a:lnTo>
                  <a:lnTo>
                    <a:pt x="32" y="330"/>
                  </a:lnTo>
                  <a:lnTo>
                    <a:pt x="24" y="394"/>
                  </a:lnTo>
                  <a:lnTo>
                    <a:pt x="18" y="446"/>
                  </a:lnTo>
                  <a:lnTo>
                    <a:pt x="14" y="502"/>
                  </a:lnTo>
                  <a:lnTo>
                    <a:pt x="6" y="620"/>
                  </a:lnTo>
                  <a:lnTo>
                    <a:pt x="0" y="690"/>
                  </a:lnTo>
                  <a:lnTo>
                    <a:pt x="2" y="694"/>
                  </a:lnTo>
                  <a:lnTo>
                    <a:pt x="2" y="698"/>
                  </a:lnTo>
                  <a:lnTo>
                    <a:pt x="8" y="704"/>
                  </a:lnTo>
                  <a:lnTo>
                    <a:pt x="14" y="708"/>
                  </a:lnTo>
                  <a:lnTo>
                    <a:pt x="16" y="710"/>
                  </a:lnTo>
                  <a:lnTo>
                    <a:pt x="14" y="732"/>
                  </a:lnTo>
                  <a:lnTo>
                    <a:pt x="12" y="762"/>
                  </a:lnTo>
                  <a:lnTo>
                    <a:pt x="14" y="792"/>
                  </a:lnTo>
                  <a:lnTo>
                    <a:pt x="16" y="806"/>
                  </a:lnTo>
                  <a:lnTo>
                    <a:pt x="18" y="812"/>
                  </a:lnTo>
                  <a:lnTo>
                    <a:pt x="20" y="816"/>
                  </a:lnTo>
                  <a:lnTo>
                    <a:pt x="26" y="822"/>
                  </a:lnTo>
                  <a:lnTo>
                    <a:pt x="28" y="826"/>
                  </a:lnTo>
                  <a:lnTo>
                    <a:pt x="30" y="824"/>
                  </a:lnTo>
                  <a:lnTo>
                    <a:pt x="32" y="822"/>
                  </a:lnTo>
                  <a:lnTo>
                    <a:pt x="30" y="802"/>
                  </a:lnTo>
                  <a:lnTo>
                    <a:pt x="34" y="810"/>
                  </a:lnTo>
                  <a:lnTo>
                    <a:pt x="46" y="820"/>
                  </a:lnTo>
                  <a:lnTo>
                    <a:pt x="58" y="832"/>
                  </a:lnTo>
                  <a:lnTo>
                    <a:pt x="66" y="838"/>
                  </a:lnTo>
                  <a:lnTo>
                    <a:pt x="72" y="838"/>
                  </a:lnTo>
                  <a:lnTo>
                    <a:pt x="74" y="834"/>
                  </a:lnTo>
                  <a:lnTo>
                    <a:pt x="74" y="830"/>
                  </a:lnTo>
                  <a:lnTo>
                    <a:pt x="80" y="830"/>
                  </a:lnTo>
                  <a:lnTo>
                    <a:pt x="86" y="830"/>
                  </a:lnTo>
                  <a:lnTo>
                    <a:pt x="88" y="828"/>
                  </a:lnTo>
                  <a:lnTo>
                    <a:pt x="90" y="826"/>
                  </a:lnTo>
                  <a:lnTo>
                    <a:pt x="88" y="822"/>
                  </a:lnTo>
                  <a:lnTo>
                    <a:pt x="78" y="812"/>
                  </a:lnTo>
                  <a:lnTo>
                    <a:pt x="70" y="804"/>
                  </a:lnTo>
                  <a:lnTo>
                    <a:pt x="62" y="794"/>
                  </a:lnTo>
                  <a:lnTo>
                    <a:pt x="56" y="784"/>
                  </a:lnTo>
                  <a:lnTo>
                    <a:pt x="54" y="774"/>
                  </a:lnTo>
                  <a:lnTo>
                    <a:pt x="54" y="766"/>
                  </a:lnTo>
                  <a:lnTo>
                    <a:pt x="56" y="760"/>
                  </a:lnTo>
                  <a:lnTo>
                    <a:pt x="58" y="758"/>
                  </a:lnTo>
                  <a:lnTo>
                    <a:pt x="62" y="758"/>
                  </a:lnTo>
                  <a:lnTo>
                    <a:pt x="66" y="760"/>
                  </a:lnTo>
                  <a:lnTo>
                    <a:pt x="68" y="768"/>
                  </a:lnTo>
                  <a:lnTo>
                    <a:pt x="70" y="786"/>
                  </a:lnTo>
                  <a:lnTo>
                    <a:pt x="70" y="790"/>
                  </a:lnTo>
                  <a:lnTo>
                    <a:pt x="72" y="794"/>
                  </a:lnTo>
                  <a:lnTo>
                    <a:pt x="78" y="798"/>
                  </a:lnTo>
                  <a:lnTo>
                    <a:pt x="84" y="798"/>
                  </a:lnTo>
                  <a:lnTo>
                    <a:pt x="88" y="798"/>
                  </a:lnTo>
                  <a:lnTo>
                    <a:pt x="86" y="744"/>
                  </a:lnTo>
                  <a:lnTo>
                    <a:pt x="84" y="720"/>
                  </a:lnTo>
                  <a:lnTo>
                    <a:pt x="84" y="708"/>
                  </a:lnTo>
                  <a:lnTo>
                    <a:pt x="84" y="672"/>
                  </a:lnTo>
                  <a:lnTo>
                    <a:pt x="82" y="650"/>
                  </a:lnTo>
                  <a:lnTo>
                    <a:pt x="82" y="646"/>
                  </a:lnTo>
                  <a:lnTo>
                    <a:pt x="80" y="654"/>
                  </a:lnTo>
                  <a:lnTo>
                    <a:pt x="78" y="674"/>
                  </a:lnTo>
                  <a:lnTo>
                    <a:pt x="80" y="682"/>
                  </a:lnTo>
                  <a:lnTo>
                    <a:pt x="82" y="692"/>
                  </a:lnTo>
                  <a:lnTo>
                    <a:pt x="90" y="730"/>
                  </a:lnTo>
                  <a:lnTo>
                    <a:pt x="96" y="770"/>
                  </a:lnTo>
                  <a:lnTo>
                    <a:pt x="106" y="844"/>
                  </a:lnTo>
                  <a:lnTo>
                    <a:pt x="112" y="924"/>
                  </a:lnTo>
                  <a:lnTo>
                    <a:pt x="116" y="984"/>
                  </a:lnTo>
                  <a:lnTo>
                    <a:pt x="118" y="1054"/>
                  </a:lnTo>
                  <a:lnTo>
                    <a:pt x="122" y="1156"/>
                  </a:lnTo>
                  <a:lnTo>
                    <a:pt x="128" y="1308"/>
                  </a:lnTo>
                  <a:lnTo>
                    <a:pt x="126" y="1320"/>
                  </a:lnTo>
                  <a:lnTo>
                    <a:pt x="124" y="1332"/>
                  </a:lnTo>
                  <a:lnTo>
                    <a:pt x="118" y="1362"/>
                  </a:lnTo>
                  <a:lnTo>
                    <a:pt x="116" y="1376"/>
                  </a:lnTo>
                  <a:lnTo>
                    <a:pt x="114" y="1390"/>
                  </a:lnTo>
                  <a:lnTo>
                    <a:pt x="114" y="1402"/>
                  </a:lnTo>
                  <a:lnTo>
                    <a:pt x="118" y="1410"/>
                  </a:lnTo>
                  <a:lnTo>
                    <a:pt x="124" y="1424"/>
                  </a:lnTo>
                  <a:lnTo>
                    <a:pt x="128" y="1432"/>
                  </a:lnTo>
                  <a:lnTo>
                    <a:pt x="126" y="1440"/>
                  </a:lnTo>
                  <a:lnTo>
                    <a:pt x="120" y="1446"/>
                  </a:lnTo>
                  <a:lnTo>
                    <a:pt x="108" y="1458"/>
                  </a:lnTo>
                  <a:lnTo>
                    <a:pt x="102" y="1468"/>
                  </a:lnTo>
                  <a:lnTo>
                    <a:pt x="100" y="1476"/>
                  </a:lnTo>
                  <a:lnTo>
                    <a:pt x="98" y="1486"/>
                  </a:lnTo>
                  <a:lnTo>
                    <a:pt x="100" y="1490"/>
                  </a:lnTo>
                  <a:lnTo>
                    <a:pt x="102" y="1496"/>
                  </a:lnTo>
                  <a:lnTo>
                    <a:pt x="106" y="1500"/>
                  </a:lnTo>
                  <a:lnTo>
                    <a:pt x="112" y="1502"/>
                  </a:lnTo>
                  <a:lnTo>
                    <a:pt x="120" y="1506"/>
                  </a:lnTo>
                  <a:lnTo>
                    <a:pt x="130" y="1508"/>
                  </a:lnTo>
                  <a:lnTo>
                    <a:pt x="148" y="1510"/>
                  </a:lnTo>
                  <a:lnTo>
                    <a:pt x="164" y="1508"/>
                  </a:lnTo>
                  <a:lnTo>
                    <a:pt x="178" y="1506"/>
                  </a:lnTo>
                  <a:lnTo>
                    <a:pt x="190" y="1502"/>
                  </a:lnTo>
                  <a:lnTo>
                    <a:pt x="198" y="1496"/>
                  </a:lnTo>
                  <a:lnTo>
                    <a:pt x="206" y="1490"/>
                  </a:lnTo>
                  <a:lnTo>
                    <a:pt x="216" y="1478"/>
                  </a:lnTo>
                  <a:lnTo>
                    <a:pt x="220" y="1474"/>
                  </a:lnTo>
                  <a:lnTo>
                    <a:pt x="220" y="1468"/>
                  </a:lnTo>
                  <a:lnTo>
                    <a:pt x="220" y="1454"/>
                  </a:lnTo>
                  <a:lnTo>
                    <a:pt x="218" y="1438"/>
                  </a:lnTo>
                  <a:lnTo>
                    <a:pt x="220" y="1428"/>
                  </a:lnTo>
                  <a:lnTo>
                    <a:pt x="224" y="1416"/>
                  </a:lnTo>
                  <a:lnTo>
                    <a:pt x="228" y="1406"/>
                  </a:lnTo>
                  <a:lnTo>
                    <a:pt x="230" y="1396"/>
                  </a:lnTo>
                  <a:lnTo>
                    <a:pt x="228" y="1388"/>
                  </a:lnTo>
                  <a:lnTo>
                    <a:pt x="228" y="1378"/>
                  </a:lnTo>
                  <a:lnTo>
                    <a:pt x="222" y="1362"/>
                  </a:lnTo>
                  <a:lnTo>
                    <a:pt x="214" y="1348"/>
                  </a:lnTo>
                  <a:lnTo>
                    <a:pt x="212" y="1338"/>
                  </a:lnTo>
                  <a:lnTo>
                    <a:pt x="212" y="1322"/>
                  </a:lnTo>
                  <a:lnTo>
                    <a:pt x="218" y="1284"/>
                  </a:lnTo>
                  <a:lnTo>
                    <a:pt x="224" y="1238"/>
                  </a:lnTo>
                  <a:lnTo>
                    <a:pt x="228" y="1194"/>
                  </a:lnTo>
                  <a:lnTo>
                    <a:pt x="232" y="1148"/>
                  </a:lnTo>
                  <a:lnTo>
                    <a:pt x="236" y="1092"/>
                  </a:lnTo>
                  <a:lnTo>
                    <a:pt x="242" y="1026"/>
                  </a:lnTo>
                  <a:lnTo>
                    <a:pt x="248" y="944"/>
                  </a:lnTo>
                  <a:lnTo>
                    <a:pt x="250" y="906"/>
                  </a:lnTo>
                  <a:lnTo>
                    <a:pt x="252" y="876"/>
                  </a:lnTo>
                  <a:lnTo>
                    <a:pt x="256" y="852"/>
                  </a:lnTo>
                  <a:lnTo>
                    <a:pt x="260" y="836"/>
                  </a:lnTo>
                  <a:lnTo>
                    <a:pt x="264" y="824"/>
                  </a:lnTo>
                  <a:lnTo>
                    <a:pt x="268" y="818"/>
                  </a:lnTo>
                  <a:lnTo>
                    <a:pt x="270" y="814"/>
                  </a:lnTo>
                  <a:lnTo>
                    <a:pt x="272" y="834"/>
                  </a:lnTo>
                  <a:lnTo>
                    <a:pt x="274" y="858"/>
                  </a:lnTo>
                  <a:lnTo>
                    <a:pt x="284" y="916"/>
                  </a:lnTo>
                  <a:lnTo>
                    <a:pt x="292" y="972"/>
                  </a:lnTo>
                  <a:lnTo>
                    <a:pt x="298" y="1016"/>
                  </a:lnTo>
                  <a:lnTo>
                    <a:pt x="302" y="1050"/>
                  </a:lnTo>
                  <a:lnTo>
                    <a:pt x="308" y="1080"/>
                  </a:lnTo>
                  <a:lnTo>
                    <a:pt x="314" y="1112"/>
                  </a:lnTo>
                  <a:lnTo>
                    <a:pt x="318" y="1144"/>
                  </a:lnTo>
                  <a:lnTo>
                    <a:pt x="322" y="1180"/>
                  </a:lnTo>
                  <a:lnTo>
                    <a:pt x="324" y="1218"/>
                  </a:lnTo>
                  <a:lnTo>
                    <a:pt x="324" y="1236"/>
                  </a:lnTo>
                  <a:lnTo>
                    <a:pt x="322" y="1252"/>
                  </a:lnTo>
                  <a:lnTo>
                    <a:pt x="320" y="1268"/>
                  </a:lnTo>
                  <a:lnTo>
                    <a:pt x="314" y="1282"/>
                  </a:lnTo>
                  <a:lnTo>
                    <a:pt x="308" y="1300"/>
                  </a:lnTo>
                  <a:lnTo>
                    <a:pt x="308" y="1314"/>
                  </a:lnTo>
                  <a:lnTo>
                    <a:pt x="310" y="1326"/>
                  </a:lnTo>
                  <a:lnTo>
                    <a:pt x="312" y="1342"/>
                  </a:lnTo>
                  <a:lnTo>
                    <a:pt x="308" y="1360"/>
                  </a:lnTo>
                  <a:lnTo>
                    <a:pt x="304" y="1378"/>
                  </a:lnTo>
                  <a:lnTo>
                    <a:pt x="298" y="1394"/>
                  </a:lnTo>
                  <a:lnTo>
                    <a:pt x="296" y="1408"/>
                  </a:lnTo>
                  <a:lnTo>
                    <a:pt x="296" y="1412"/>
                  </a:lnTo>
                  <a:lnTo>
                    <a:pt x="298" y="1418"/>
                  </a:lnTo>
                  <a:lnTo>
                    <a:pt x="306" y="1428"/>
                  </a:lnTo>
                  <a:lnTo>
                    <a:pt x="314" y="1438"/>
                  </a:lnTo>
                  <a:lnTo>
                    <a:pt x="314" y="1442"/>
                  </a:lnTo>
                  <a:lnTo>
                    <a:pt x="312" y="1446"/>
                  </a:lnTo>
                  <a:lnTo>
                    <a:pt x="304" y="1454"/>
                  </a:lnTo>
                  <a:lnTo>
                    <a:pt x="300" y="1464"/>
                  </a:lnTo>
                  <a:lnTo>
                    <a:pt x="296" y="1474"/>
                  </a:lnTo>
                  <a:lnTo>
                    <a:pt x="296" y="1486"/>
                  </a:lnTo>
                  <a:lnTo>
                    <a:pt x="296" y="1498"/>
                  </a:lnTo>
                  <a:lnTo>
                    <a:pt x="298" y="1502"/>
                  </a:lnTo>
                  <a:lnTo>
                    <a:pt x="302" y="1506"/>
                  </a:lnTo>
                  <a:lnTo>
                    <a:pt x="308" y="1510"/>
                  </a:lnTo>
                  <a:lnTo>
                    <a:pt x="318" y="1514"/>
                  </a:lnTo>
                  <a:lnTo>
                    <a:pt x="330" y="1514"/>
                  </a:lnTo>
                  <a:lnTo>
                    <a:pt x="346" y="1516"/>
                  </a:lnTo>
                  <a:lnTo>
                    <a:pt x="362" y="1514"/>
                  </a:lnTo>
                  <a:lnTo>
                    <a:pt x="376" y="1510"/>
                  </a:lnTo>
                  <a:lnTo>
                    <a:pt x="384" y="1506"/>
                  </a:lnTo>
                  <a:lnTo>
                    <a:pt x="392" y="1500"/>
                  </a:lnTo>
                  <a:lnTo>
                    <a:pt x="398" y="1494"/>
                  </a:lnTo>
                  <a:lnTo>
                    <a:pt x="400" y="1486"/>
                  </a:lnTo>
                  <a:lnTo>
                    <a:pt x="402" y="1474"/>
                  </a:lnTo>
                  <a:lnTo>
                    <a:pt x="400" y="1454"/>
                  </a:lnTo>
                  <a:lnTo>
                    <a:pt x="400" y="1444"/>
                  </a:lnTo>
                  <a:lnTo>
                    <a:pt x="402" y="1438"/>
                  </a:lnTo>
                  <a:lnTo>
                    <a:pt x="406" y="1432"/>
                  </a:lnTo>
                  <a:lnTo>
                    <a:pt x="412" y="1420"/>
                  </a:lnTo>
                  <a:lnTo>
                    <a:pt x="416" y="1406"/>
                  </a:lnTo>
                  <a:lnTo>
                    <a:pt x="416" y="1390"/>
                  </a:lnTo>
                  <a:lnTo>
                    <a:pt x="416" y="1372"/>
                  </a:lnTo>
                  <a:lnTo>
                    <a:pt x="416" y="1364"/>
                  </a:lnTo>
                  <a:lnTo>
                    <a:pt x="418" y="1358"/>
                  </a:lnTo>
                  <a:lnTo>
                    <a:pt x="422" y="1346"/>
                  </a:lnTo>
                  <a:lnTo>
                    <a:pt x="426" y="1326"/>
                  </a:lnTo>
                  <a:lnTo>
                    <a:pt x="430" y="1308"/>
                  </a:lnTo>
                  <a:lnTo>
                    <a:pt x="432" y="1286"/>
                  </a:lnTo>
                  <a:lnTo>
                    <a:pt x="432" y="1224"/>
                  </a:lnTo>
                  <a:lnTo>
                    <a:pt x="430" y="1160"/>
                  </a:lnTo>
                  <a:lnTo>
                    <a:pt x="478" y="1150"/>
                  </a:lnTo>
                  <a:lnTo>
                    <a:pt x="538" y="1134"/>
                  </a:lnTo>
                  <a:lnTo>
                    <a:pt x="614" y="1112"/>
                  </a:lnTo>
                  <a:lnTo>
                    <a:pt x="618" y="1110"/>
                  </a:lnTo>
                  <a:lnTo>
                    <a:pt x="622" y="1108"/>
                  </a:lnTo>
                  <a:lnTo>
                    <a:pt x="626" y="1102"/>
                  </a:lnTo>
                  <a:lnTo>
                    <a:pt x="628" y="1094"/>
                  </a:lnTo>
                  <a:lnTo>
                    <a:pt x="628" y="1044"/>
                  </a:lnTo>
                  <a:lnTo>
                    <a:pt x="626" y="946"/>
                  </a:lnTo>
                  <a:lnTo>
                    <a:pt x="620" y="802"/>
                  </a:lnTo>
                  <a:lnTo>
                    <a:pt x="618" y="800"/>
                  </a:lnTo>
                  <a:lnTo>
                    <a:pt x="614" y="796"/>
                  </a:lnTo>
                  <a:lnTo>
                    <a:pt x="604" y="792"/>
                  </a:lnTo>
                  <a:lnTo>
                    <a:pt x="592" y="790"/>
                  </a:lnTo>
                  <a:lnTo>
                    <a:pt x="582" y="790"/>
                  </a:lnTo>
                  <a:lnTo>
                    <a:pt x="538" y="792"/>
                  </a:lnTo>
                  <a:lnTo>
                    <a:pt x="536" y="780"/>
                  </a:lnTo>
                  <a:lnTo>
                    <a:pt x="532" y="768"/>
                  </a:lnTo>
                  <a:lnTo>
                    <a:pt x="542" y="760"/>
                  </a:lnTo>
                  <a:lnTo>
                    <a:pt x="544" y="754"/>
                  </a:lnTo>
                  <a:lnTo>
                    <a:pt x="546" y="746"/>
                  </a:lnTo>
                  <a:lnTo>
                    <a:pt x="548" y="724"/>
                  </a:lnTo>
                  <a:lnTo>
                    <a:pt x="548" y="696"/>
                  </a:lnTo>
                  <a:lnTo>
                    <a:pt x="550" y="684"/>
                  </a:lnTo>
                  <a:lnTo>
                    <a:pt x="552" y="672"/>
                  </a:lnTo>
                  <a:lnTo>
                    <a:pt x="552" y="656"/>
                  </a:lnTo>
                  <a:lnTo>
                    <a:pt x="552" y="592"/>
                  </a:lnTo>
                  <a:lnTo>
                    <a:pt x="550" y="498"/>
                  </a:lnTo>
                  <a:lnTo>
                    <a:pt x="544" y="398"/>
                  </a:lnTo>
                  <a:lnTo>
                    <a:pt x="540" y="352"/>
                  </a:lnTo>
                  <a:lnTo>
                    <a:pt x="536" y="312"/>
                  </a:lnTo>
                  <a:lnTo>
                    <a:pt x="528" y="248"/>
                  </a:lnTo>
                  <a:lnTo>
                    <a:pt x="524" y="198"/>
                  </a:lnTo>
                  <a:lnTo>
                    <a:pt x="520" y="138"/>
                  </a:lnTo>
                  <a:lnTo>
                    <a:pt x="518" y="126"/>
                  </a:lnTo>
                  <a:lnTo>
                    <a:pt x="512" y="114"/>
                  </a:lnTo>
                  <a:lnTo>
                    <a:pt x="504" y="106"/>
                  </a:lnTo>
                  <a:lnTo>
                    <a:pt x="492" y="96"/>
                  </a:lnTo>
                  <a:lnTo>
                    <a:pt x="480" y="90"/>
                  </a:lnTo>
                  <a:lnTo>
                    <a:pt x="466" y="82"/>
                  </a:lnTo>
                  <a:lnTo>
                    <a:pt x="434" y="72"/>
                  </a:lnTo>
                  <a:lnTo>
                    <a:pt x="404" y="62"/>
                  </a:lnTo>
                  <a:lnTo>
                    <a:pt x="376" y="48"/>
                  </a:lnTo>
                  <a:lnTo>
                    <a:pt x="346" y="32"/>
                  </a:lnTo>
                  <a:lnTo>
                    <a:pt x="330" y="12"/>
                  </a:lnTo>
                  <a:lnTo>
                    <a:pt x="328" y="6"/>
                  </a:lnTo>
                  <a:lnTo>
                    <a:pt x="328" y="0"/>
                  </a:lnTo>
                  <a:lnTo>
                    <a:pt x="264" y="22"/>
                  </a:lnTo>
                  <a:close/>
                </a:path>
              </a:pathLst>
            </a:custGeom>
            <a:solidFill>
              <a:srgbClr val="000000"/>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697" name="Freeform 124"/>
            <p:cNvSpPr>
              <a:spLocks/>
            </p:cNvSpPr>
            <p:nvPr/>
          </p:nvSpPr>
          <p:spPr bwMode="auto">
            <a:xfrm>
              <a:off x="9818688" y="3819391"/>
              <a:ext cx="222250" cy="568325"/>
            </a:xfrm>
            <a:custGeom>
              <a:avLst/>
              <a:gdLst>
                <a:gd name="T0" fmla="*/ 2147483647 w 140"/>
                <a:gd name="T1" fmla="*/ 0 h 358"/>
                <a:gd name="T2" fmla="*/ 2147483647 w 140"/>
                <a:gd name="T3" fmla="*/ 0 h 358"/>
                <a:gd name="T4" fmla="*/ 2147483647 w 140"/>
                <a:gd name="T5" fmla="*/ 2147483647 h 358"/>
                <a:gd name="T6" fmla="*/ 2147483647 w 140"/>
                <a:gd name="T7" fmla="*/ 2147483647 h 358"/>
                <a:gd name="T8" fmla="*/ 2147483647 w 140"/>
                <a:gd name="T9" fmla="*/ 2147483647 h 358"/>
                <a:gd name="T10" fmla="*/ 2147483647 w 140"/>
                <a:gd name="T11" fmla="*/ 2147483647 h 358"/>
                <a:gd name="T12" fmla="*/ 2147483647 w 140"/>
                <a:gd name="T13" fmla="*/ 2147483647 h 358"/>
                <a:gd name="T14" fmla="*/ 2147483647 w 140"/>
                <a:gd name="T15" fmla="*/ 2147483647 h 358"/>
                <a:gd name="T16" fmla="*/ 2147483647 w 140"/>
                <a:gd name="T17" fmla="*/ 2147483647 h 358"/>
                <a:gd name="T18" fmla="*/ 2147483647 w 140"/>
                <a:gd name="T19" fmla="*/ 2147483647 h 358"/>
                <a:gd name="T20" fmla="*/ 2147483647 w 140"/>
                <a:gd name="T21" fmla="*/ 2147483647 h 358"/>
                <a:gd name="T22" fmla="*/ 2147483647 w 140"/>
                <a:gd name="T23" fmla="*/ 2147483647 h 358"/>
                <a:gd name="T24" fmla="*/ 2147483647 w 140"/>
                <a:gd name="T25" fmla="*/ 2147483647 h 358"/>
                <a:gd name="T26" fmla="*/ 2147483647 w 140"/>
                <a:gd name="T27" fmla="*/ 2147483647 h 358"/>
                <a:gd name="T28" fmla="*/ 2147483647 w 140"/>
                <a:gd name="T29" fmla="*/ 2147483647 h 358"/>
                <a:gd name="T30" fmla="*/ 2147483647 w 140"/>
                <a:gd name="T31" fmla="*/ 2147483647 h 358"/>
                <a:gd name="T32" fmla="*/ 2147483647 w 140"/>
                <a:gd name="T33" fmla="*/ 2147483647 h 358"/>
                <a:gd name="T34" fmla="*/ 2147483647 w 140"/>
                <a:gd name="T35" fmla="*/ 2147483647 h 358"/>
                <a:gd name="T36" fmla="*/ 2147483647 w 140"/>
                <a:gd name="T37" fmla="*/ 2147483647 h 358"/>
                <a:gd name="T38" fmla="*/ 2147483647 w 140"/>
                <a:gd name="T39" fmla="*/ 2147483647 h 358"/>
                <a:gd name="T40" fmla="*/ 0 w 140"/>
                <a:gd name="T41" fmla="*/ 2147483647 h 358"/>
                <a:gd name="T42" fmla="*/ 0 w 140"/>
                <a:gd name="T43" fmla="*/ 2147483647 h 358"/>
                <a:gd name="T44" fmla="*/ 2147483647 w 140"/>
                <a:gd name="T45" fmla="*/ 2147483647 h 358"/>
                <a:gd name="T46" fmla="*/ 2147483647 w 140"/>
                <a:gd name="T47" fmla="*/ 2147483647 h 358"/>
                <a:gd name="T48" fmla="*/ 2147483647 w 140"/>
                <a:gd name="T49" fmla="*/ 2147483647 h 358"/>
                <a:gd name="T50" fmla="*/ 2147483647 w 140"/>
                <a:gd name="T51" fmla="*/ 2147483647 h 358"/>
                <a:gd name="T52" fmla="*/ 2147483647 w 140"/>
                <a:gd name="T53" fmla="*/ 2147483647 h 358"/>
                <a:gd name="T54" fmla="*/ 2147483647 w 140"/>
                <a:gd name="T55" fmla="*/ 2147483647 h 358"/>
                <a:gd name="T56" fmla="*/ 2147483647 w 140"/>
                <a:gd name="T57" fmla="*/ 2147483647 h 358"/>
                <a:gd name="T58" fmla="*/ 2147483647 w 140"/>
                <a:gd name="T59" fmla="*/ 2147483647 h 358"/>
                <a:gd name="T60" fmla="*/ 2147483647 w 140"/>
                <a:gd name="T61" fmla="*/ 2147483647 h 358"/>
                <a:gd name="T62" fmla="*/ 2147483647 w 140"/>
                <a:gd name="T63" fmla="*/ 2147483647 h 358"/>
                <a:gd name="T64" fmla="*/ 2147483647 w 140"/>
                <a:gd name="T65" fmla="*/ 2147483647 h 358"/>
                <a:gd name="T66" fmla="*/ 2147483647 w 140"/>
                <a:gd name="T67" fmla="*/ 2147483647 h 358"/>
                <a:gd name="T68" fmla="*/ 2147483647 w 140"/>
                <a:gd name="T69" fmla="*/ 2147483647 h 358"/>
                <a:gd name="T70" fmla="*/ 2147483647 w 140"/>
                <a:gd name="T71" fmla="*/ 2147483647 h 358"/>
                <a:gd name="T72" fmla="*/ 2147483647 w 140"/>
                <a:gd name="T73" fmla="*/ 2147483647 h 358"/>
                <a:gd name="T74" fmla="*/ 2147483647 w 140"/>
                <a:gd name="T75" fmla="*/ 0 h 358"/>
                <a:gd name="T76" fmla="*/ 2147483647 w 140"/>
                <a:gd name="T77" fmla="*/ 0 h 358"/>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40"/>
                <a:gd name="T118" fmla="*/ 0 h 358"/>
                <a:gd name="T119" fmla="*/ 140 w 140"/>
                <a:gd name="T120" fmla="*/ 358 h 358"/>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40" h="358">
                  <a:moveTo>
                    <a:pt x="124" y="0"/>
                  </a:moveTo>
                  <a:lnTo>
                    <a:pt x="124" y="0"/>
                  </a:lnTo>
                  <a:lnTo>
                    <a:pt x="116" y="8"/>
                  </a:lnTo>
                  <a:lnTo>
                    <a:pt x="96" y="26"/>
                  </a:lnTo>
                  <a:lnTo>
                    <a:pt x="82" y="36"/>
                  </a:lnTo>
                  <a:lnTo>
                    <a:pt x="70" y="44"/>
                  </a:lnTo>
                  <a:lnTo>
                    <a:pt x="56" y="50"/>
                  </a:lnTo>
                  <a:lnTo>
                    <a:pt x="46" y="54"/>
                  </a:lnTo>
                  <a:lnTo>
                    <a:pt x="40" y="52"/>
                  </a:lnTo>
                  <a:lnTo>
                    <a:pt x="36" y="50"/>
                  </a:lnTo>
                  <a:lnTo>
                    <a:pt x="34" y="46"/>
                  </a:lnTo>
                  <a:lnTo>
                    <a:pt x="34" y="40"/>
                  </a:lnTo>
                  <a:lnTo>
                    <a:pt x="34" y="28"/>
                  </a:lnTo>
                  <a:lnTo>
                    <a:pt x="34" y="16"/>
                  </a:lnTo>
                  <a:lnTo>
                    <a:pt x="22" y="24"/>
                  </a:lnTo>
                  <a:lnTo>
                    <a:pt x="12" y="34"/>
                  </a:lnTo>
                  <a:lnTo>
                    <a:pt x="2" y="46"/>
                  </a:lnTo>
                  <a:lnTo>
                    <a:pt x="0" y="58"/>
                  </a:lnTo>
                  <a:lnTo>
                    <a:pt x="0" y="84"/>
                  </a:lnTo>
                  <a:lnTo>
                    <a:pt x="2" y="164"/>
                  </a:lnTo>
                  <a:lnTo>
                    <a:pt x="8" y="262"/>
                  </a:lnTo>
                  <a:lnTo>
                    <a:pt x="18" y="358"/>
                  </a:lnTo>
                  <a:lnTo>
                    <a:pt x="38" y="300"/>
                  </a:lnTo>
                  <a:lnTo>
                    <a:pt x="54" y="246"/>
                  </a:lnTo>
                  <a:lnTo>
                    <a:pt x="82" y="154"/>
                  </a:lnTo>
                  <a:lnTo>
                    <a:pt x="96" y="116"/>
                  </a:lnTo>
                  <a:lnTo>
                    <a:pt x="110" y="82"/>
                  </a:lnTo>
                  <a:lnTo>
                    <a:pt x="124" y="54"/>
                  </a:lnTo>
                  <a:lnTo>
                    <a:pt x="132" y="40"/>
                  </a:lnTo>
                  <a:lnTo>
                    <a:pt x="140" y="30"/>
                  </a:lnTo>
                  <a:lnTo>
                    <a:pt x="132" y="18"/>
                  </a:lnTo>
                  <a:lnTo>
                    <a:pt x="126" y="8"/>
                  </a:lnTo>
                  <a:lnTo>
                    <a:pt x="124" y="0"/>
                  </a:lnTo>
                  <a:close/>
                </a:path>
              </a:pathLst>
            </a:custGeom>
            <a:solidFill>
              <a:srgbClr val="FFFFFF"/>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698" name="Freeform 125"/>
            <p:cNvSpPr>
              <a:spLocks/>
            </p:cNvSpPr>
            <p:nvPr/>
          </p:nvSpPr>
          <p:spPr bwMode="auto">
            <a:xfrm>
              <a:off x="9736138" y="3466966"/>
              <a:ext cx="346075" cy="444500"/>
            </a:xfrm>
            <a:custGeom>
              <a:avLst/>
              <a:gdLst>
                <a:gd name="T0" fmla="*/ 2147483647 w 218"/>
                <a:gd name="T1" fmla="*/ 2147483647 h 280"/>
                <a:gd name="T2" fmla="*/ 2147483647 w 218"/>
                <a:gd name="T3" fmla="*/ 2147483647 h 280"/>
                <a:gd name="T4" fmla="*/ 2147483647 w 218"/>
                <a:gd name="T5" fmla="*/ 2147483647 h 280"/>
                <a:gd name="T6" fmla="*/ 2147483647 w 218"/>
                <a:gd name="T7" fmla="*/ 2147483647 h 280"/>
                <a:gd name="T8" fmla="*/ 2147483647 w 218"/>
                <a:gd name="T9" fmla="*/ 2147483647 h 280"/>
                <a:gd name="T10" fmla="*/ 2147483647 w 218"/>
                <a:gd name="T11" fmla="*/ 2147483647 h 280"/>
                <a:gd name="T12" fmla="*/ 2147483647 w 218"/>
                <a:gd name="T13" fmla="*/ 2147483647 h 280"/>
                <a:gd name="T14" fmla="*/ 2147483647 w 218"/>
                <a:gd name="T15" fmla="*/ 2147483647 h 280"/>
                <a:gd name="T16" fmla="*/ 2147483647 w 218"/>
                <a:gd name="T17" fmla="*/ 2147483647 h 280"/>
                <a:gd name="T18" fmla="*/ 2147483647 w 218"/>
                <a:gd name="T19" fmla="*/ 2147483647 h 280"/>
                <a:gd name="T20" fmla="*/ 2147483647 w 218"/>
                <a:gd name="T21" fmla="*/ 2147483647 h 280"/>
                <a:gd name="T22" fmla="*/ 2147483647 w 218"/>
                <a:gd name="T23" fmla="*/ 2147483647 h 280"/>
                <a:gd name="T24" fmla="*/ 2147483647 w 218"/>
                <a:gd name="T25" fmla="*/ 2147483647 h 280"/>
                <a:gd name="T26" fmla="*/ 2147483647 w 218"/>
                <a:gd name="T27" fmla="*/ 2147483647 h 280"/>
                <a:gd name="T28" fmla="*/ 2147483647 w 218"/>
                <a:gd name="T29" fmla="*/ 2147483647 h 280"/>
                <a:gd name="T30" fmla="*/ 2147483647 w 218"/>
                <a:gd name="T31" fmla="*/ 2147483647 h 280"/>
                <a:gd name="T32" fmla="*/ 2147483647 w 218"/>
                <a:gd name="T33" fmla="*/ 2147483647 h 280"/>
                <a:gd name="T34" fmla="*/ 2147483647 w 218"/>
                <a:gd name="T35" fmla="*/ 2147483647 h 280"/>
                <a:gd name="T36" fmla="*/ 2147483647 w 218"/>
                <a:gd name="T37" fmla="*/ 2147483647 h 280"/>
                <a:gd name="T38" fmla="*/ 2147483647 w 218"/>
                <a:gd name="T39" fmla="*/ 2147483647 h 280"/>
                <a:gd name="T40" fmla="*/ 2147483647 w 218"/>
                <a:gd name="T41" fmla="*/ 2147483647 h 280"/>
                <a:gd name="T42" fmla="*/ 2147483647 w 218"/>
                <a:gd name="T43" fmla="*/ 2147483647 h 280"/>
                <a:gd name="T44" fmla="*/ 2147483647 w 218"/>
                <a:gd name="T45" fmla="*/ 2147483647 h 280"/>
                <a:gd name="T46" fmla="*/ 2147483647 w 218"/>
                <a:gd name="T47" fmla="*/ 2147483647 h 280"/>
                <a:gd name="T48" fmla="*/ 2147483647 w 218"/>
                <a:gd name="T49" fmla="*/ 2147483647 h 280"/>
                <a:gd name="T50" fmla="*/ 2147483647 w 218"/>
                <a:gd name="T51" fmla="*/ 2147483647 h 280"/>
                <a:gd name="T52" fmla="*/ 2147483647 w 218"/>
                <a:gd name="T53" fmla="*/ 2147483647 h 280"/>
                <a:gd name="T54" fmla="*/ 2147483647 w 218"/>
                <a:gd name="T55" fmla="*/ 2147483647 h 280"/>
                <a:gd name="T56" fmla="*/ 2147483647 w 218"/>
                <a:gd name="T57" fmla="*/ 2147483647 h 280"/>
                <a:gd name="T58" fmla="*/ 2147483647 w 218"/>
                <a:gd name="T59" fmla="*/ 2147483647 h 280"/>
                <a:gd name="T60" fmla="*/ 2147483647 w 218"/>
                <a:gd name="T61" fmla="*/ 2147483647 h 280"/>
                <a:gd name="T62" fmla="*/ 2147483647 w 218"/>
                <a:gd name="T63" fmla="*/ 2147483647 h 280"/>
                <a:gd name="T64" fmla="*/ 2147483647 w 218"/>
                <a:gd name="T65" fmla="*/ 2147483647 h 280"/>
                <a:gd name="T66" fmla="*/ 2147483647 w 218"/>
                <a:gd name="T67" fmla="*/ 2147483647 h 280"/>
                <a:gd name="T68" fmla="*/ 2147483647 w 218"/>
                <a:gd name="T69" fmla="*/ 2147483647 h 280"/>
                <a:gd name="T70" fmla="*/ 0 w 218"/>
                <a:gd name="T71" fmla="*/ 2147483647 h 280"/>
                <a:gd name="T72" fmla="*/ 0 w 218"/>
                <a:gd name="T73" fmla="*/ 2147483647 h 280"/>
                <a:gd name="T74" fmla="*/ 2147483647 w 218"/>
                <a:gd name="T75" fmla="*/ 2147483647 h 280"/>
                <a:gd name="T76" fmla="*/ 2147483647 w 218"/>
                <a:gd name="T77" fmla="*/ 2147483647 h 280"/>
                <a:gd name="T78" fmla="*/ 2147483647 w 218"/>
                <a:gd name="T79" fmla="*/ 2147483647 h 280"/>
                <a:gd name="T80" fmla="*/ 2147483647 w 218"/>
                <a:gd name="T81" fmla="*/ 2147483647 h 280"/>
                <a:gd name="T82" fmla="*/ 2147483647 w 218"/>
                <a:gd name="T83" fmla="*/ 2147483647 h 280"/>
                <a:gd name="T84" fmla="*/ 2147483647 w 218"/>
                <a:gd name="T85" fmla="*/ 2147483647 h 280"/>
                <a:gd name="T86" fmla="*/ 2147483647 w 218"/>
                <a:gd name="T87" fmla="*/ 2147483647 h 280"/>
                <a:gd name="T88" fmla="*/ 2147483647 w 218"/>
                <a:gd name="T89" fmla="*/ 2147483647 h 280"/>
                <a:gd name="T90" fmla="*/ 2147483647 w 218"/>
                <a:gd name="T91" fmla="*/ 2147483647 h 280"/>
                <a:gd name="T92" fmla="*/ 2147483647 w 218"/>
                <a:gd name="T93" fmla="*/ 2147483647 h 280"/>
                <a:gd name="T94" fmla="*/ 2147483647 w 218"/>
                <a:gd name="T95" fmla="*/ 2147483647 h 280"/>
                <a:gd name="T96" fmla="*/ 2147483647 w 218"/>
                <a:gd name="T97" fmla="*/ 2147483647 h 280"/>
                <a:gd name="T98" fmla="*/ 2147483647 w 218"/>
                <a:gd name="T99" fmla="*/ 2147483647 h 280"/>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218"/>
                <a:gd name="T151" fmla="*/ 0 h 280"/>
                <a:gd name="T152" fmla="*/ 218 w 218"/>
                <a:gd name="T153" fmla="*/ 280 h 280"/>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218" h="280">
                  <a:moveTo>
                    <a:pt x="68" y="242"/>
                  </a:moveTo>
                  <a:lnTo>
                    <a:pt x="64" y="260"/>
                  </a:lnTo>
                  <a:lnTo>
                    <a:pt x="64" y="264"/>
                  </a:lnTo>
                  <a:lnTo>
                    <a:pt x="66" y="268"/>
                  </a:lnTo>
                  <a:lnTo>
                    <a:pt x="76" y="278"/>
                  </a:lnTo>
                  <a:lnTo>
                    <a:pt x="80" y="280"/>
                  </a:lnTo>
                  <a:lnTo>
                    <a:pt x="84" y="278"/>
                  </a:lnTo>
                  <a:lnTo>
                    <a:pt x="102" y="272"/>
                  </a:lnTo>
                  <a:lnTo>
                    <a:pt x="110" y="268"/>
                  </a:lnTo>
                  <a:lnTo>
                    <a:pt x="152" y="244"/>
                  </a:lnTo>
                  <a:lnTo>
                    <a:pt x="160" y="240"/>
                  </a:lnTo>
                  <a:lnTo>
                    <a:pt x="172" y="234"/>
                  </a:lnTo>
                  <a:lnTo>
                    <a:pt x="176" y="228"/>
                  </a:lnTo>
                  <a:lnTo>
                    <a:pt x="178" y="220"/>
                  </a:lnTo>
                  <a:lnTo>
                    <a:pt x="178" y="198"/>
                  </a:lnTo>
                  <a:lnTo>
                    <a:pt x="180" y="188"/>
                  </a:lnTo>
                  <a:lnTo>
                    <a:pt x="182" y="180"/>
                  </a:lnTo>
                  <a:lnTo>
                    <a:pt x="186" y="170"/>
                  </a:lnTo>
                  <a:lnTo>
                    <a:pt x="194" y="160"/>
                  </a:lnTo>
                  <a:lnTo>
                    <a:pt x="202" y="148"/>
                  </a:lnTo>
                  <a:lnTo>
                    <a:pt x="210" y="134"/>
                  </a:lnTo>
                  <a:lnTo>
                    <a:pt x="214" y="114"/>
                  </a:lnTo>
                  <a:lnTo>
                    <a:pt x="218" y="94"/>
                  </a:lnTo>
                  <a:lnTo>
                    <a:pt x="218" y="82"/>
                  </a:lnTo>
                  <a:lnTo>
                    <a:pt x="216" y="72"/>
                  </a:lnTo>
                  <a:lnTo>
                    <a:pt x="212" y="60"/>
                  </a:lnTo>
                  <a:lnTo>
                    <a:pt x="206" y="48"/>
                  </a:lnTo>
                  <a:lnTo>
                    <a:pt x="202" y="40"/>
                  </a:lnTo>
                  <a:lnTo>
                    <a:pt x="186" y="24"/>
                  </a:lnTo>
                  <a:lnTo>
                    <a:pt x="176" y="16"/>
                  </a:lnTo>
                  <a:lnTo>
                    <a:pt x="164" y="8"/>
                  </a:lnTo>
                  <a:lnTo>
                    <a:pt x="150" y="2"/>
                  </a:lnTo>
                  <a:lnTo>
                    <a:pt x="136" y="0"/>
                  </a:lnTo>
                  <a:lnTo>
                    <a:pt x="62" y="12"/>
                  </a:lnTo>
                  <a:lnTo>
                    <a:pt x="44" y="22"/>
                  </a:lnTo>
                  <a:lnTo>
                    <a:pt x="36" y="28"/>
                  </a:lnTo>
                  <a:lnTo>
                    <a:pt x="34" y="34"/>
                  </a:lnTo>
                  <a:lnTo>
                    <a:pt x="36" y="44"/>
                  </a:lnTo>
                  <a:lnTo>
                    <a:pt x="38" y="50"/>
                  </a:lnTo>
                  <a:lnTo>
                    <a:pt x="38" y="54"/>
                  </a:lnTo>
                  <a:lnTo>
                    <a:pt x="36" y="58"/>
                  </a:lnTo>
                  <a:lnTo>
                    <a:pt x="20" y="90"/>
                  </a:lnTo>
                  <a:lnTo>
                    <a:pt x="16" y="98"/>
                  </a:lnTo>
                  <a:lnTo>
                    <a:pt x="14" y="106"/>
                  </a:lnTo>
                  <a:lnTo>
                    <a:pt x="14" y="112"/>
                  </a:lnTo>
                  <a:lnTo>
                    <a:pt x="14" y="120"/>
                  </a:lnTo>
                  <a:lnTo>
                    <a:pt x="2" y="146"/>
                  </a:lnTo>
                  <a:lnTo>
                    <a:pt x="0" y="154"/>
                  </a:lnTo>
                  <a:lnTo>
                    <a:pt x="0" y="158"/>
                  </a:lnTo>
                  <a:lnTo>
                    <a:pt x="4" y="160"/>
                  </a:lnTo>
                  <a:lnTo>
                    <a:pt x="10" y="162"/>
                  </a:lnTo>
                  <a:lnTo>
                    <a:pt x="12" y="164"/>
                  </a:lnTo>
                  <a:lnTo>
                    <a:pt x="14" y="168"/>
                  </a:lnTo>
                  <a:lnTo>
                    <a:pt x="12" y="182"/>
                  </a:lnTo>
                  <a:lnTo>
                    <a:pt x="12" y="192"/>
                  </a:lnTo>
                  <a:lnTo>
                    <a:pt x="12" y="194"/>
                  </a:lnTo>
                  <a:lnTo>
                    <a:pt x="14" y="202"/>
                  </a:lnTo>
                  <a:lnTo>
                    <a:pt x="14" y="210"/>
                  </a:lnTo>
                  <a:lnTo>
                    <a:pt x="12" y="216"/>
                  </a:lnTo>
                  <a:lnTo>
                    <a:pt x="14" y="224"/>
                  </a:lnTo>
                  <a:lnTo>
                    <a:pt x="14" y="226"/>
                  </a:lnTo>
                  <a:lnTo>
                    <a:pt x="20" y="234"/>
                  </a:lnTo>
                  <a:lnTo>
                    <a:pt x="24" y="236"/>
                  </a:lnTo>
                  <a:lnTo>
                    <a:pt x="32" y="240"/>
                  </a:lnTo>
                  <a:lnTo>
                    <a:pt x="48" y="242"/>
                  </a:lnTo>
                  <a:lnTo>
                    <a:pt x="56" y="242"/>
                  </a:lnTo>
                  <a:lnTo>
                    <a:pt x="68" y="242"/>
                  </a:lnTo>
                  <a:close/>
                </a:path>
              </a:pathLst>
            </a:custGeom>
            <a:solidFill>
              <a:srgbClr val="000000"/>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699" name="Freeform 126"/>
            <p:cNvSpPr>
              <a:spLocks/>
            </p:cNvSpPr>
            <p:nvPr/>
          </p:nvSpPr>
          <p:spPr bwMode="auto">
            <a:xfrm>
              <a:off x="9802813" y="3901941"/>
              <a:ext cx="127000" cy="539750"/>
            </a:xfrm>
            <a:custGeom>
              <a:avLst/>
              <a:gdLst>
                <a:gd name="T0" fmla="*/ 2147483647 w 80"/>
                <a:gd name="T1" fmla="*/ 2147483647 h 340"/>
                <a:gd name="T2" fmla="*/ 2147483647 w 80"/>
                <a:gd name="T3" fmla="*/ 2147483647 h 340"/>
                <a:gd name="T4" fmla="*/ 2147483647 w 80"/>
                <a:gd name="T5" fmla="*/ 2147483647 h 340"/>
                <a:gd name="T6" fmla="*/ 2147483647 w 80"/>
                <a:gd name="T7" fmla="*/ 2147483647 h 340"/>
                <a:gd name="T8" fmla="*/ 2147483647 w 80"/>
                <a:gd name="T9" fmla="*/ 2147483647 h 340"/>
                <a:gd name="T10" fmla="*/ 2147483647 w 80"/>
                <a:gd name="T11" fmla="*/ 2147483647 h 340"/>
                <a:gd name="T12" fmla="*/ 2147483647 w 80"/>
                <a:gd name="T13" fmla="*/ 2147483647 h 340"/>
                <a:gd name="T14" fmla="*/ 2147483647 w 80"/>
                <a:gd name="T15" fmla="*/ 2147483647 h 340"/>
                <a:gd name="T16" fmla="*/ 2147483647 w 80"/>
                <a:gd name="T17" fmla="*/ 2147483647 h 340"/>
                <a:gd name="T18" fmla="*/ 2147483647 w 80"/>
                <a:gd name="T19" fmla="*/ 2147483647 h 340"/>
                <a:gd name="T20" fmla="*/ 2147483647 w 80"/>
                <a:gd name="T21" fmla="*/ 2147483647 h 340"/>
                <a:gd name="T22" fmla="*/ 2147483647 w 80"/>
                <a:gd name="T23" fmla="*/ 2147483647 h 340"/>
                <a:gd name="T24" fmla="*/ 2147483647 w 80"/>
                <a:gd name="T25" fmla="*/ 2147483647 h 340"/>
                <a:gd name="T26" fmla="*/ 2147483647 w 80"/>
                <a:gd name="T27" fmla="*/ 2147483647 h 340"/>
                <a:gd name="T28" fmla="*/ 2147483647 w 80"/>
                <a:gd name="T29" fmla="*/ 0 h 340"/>
                <a:gd name="T30" fmla="*/ 2147483647 w 80"/>
                <a:gd name="T31" fmla="*/ 0 h 340"/>
                <a:gd name="T32" fmla="*/ 2147483647 w 80"/>
                <a:gd name="T33" fmla="*/ 2147483647 h 340"/>
                <a:gd name="T34" fmla="*/ 2147483647 w 80"/>
                <a:gd name="T35" fmla="*/ 2147483647 h 340"/>
                <a:gd name="T36" fmla="*/ 2147483647 w 80"/>
                <a:gd name="T37" fmla="*/ 2147483647 h 340"/>
                <a:gd name="T38" fmla="*/ 2147483647 w 80"/>
                <a:gd name="T39" fmla="*/ 2147483647 h 340"/>
                <a:gd name="T40" fmla="*/ 2147483647 w 80"/>
                <a:gd name="T41" fmla="*/ 2147483647 h 340"/>
                <a:gd name="T42" fmla="*/ 2147483647 w 80"/>
                <a:gd name="T43" fmla="*/ 2147483647 h 340"/>
                <a:gd name="T44" fmla="*/ 2147483647 w 80"/>
                <a:gd name="T45" fmla="*/ 2147483647 h 340"/>
                <a:gd name="T46" fmla="*/ 2147483647 w 80"/>
                <a:gd name="T47" fmla="*/ 2147483647 h 340"/>
                <a:gd name="T48" fmla="*/ 2147483647 w 80"/>
                <a:gd name="T49" fmla="*/ 2147483647 h 340"/>
                <a:gd name="T50" fmla="*/ 2147483647 w 80"/>
                <a:gd name="T51" fmla="*/ 2147483647 h 340"/>
                <a:gd name="T52" fmla="*/ 2147483647 w 80"/>
                <a:gd name="T53" fmla="*/ 2147483647 h 340"/>
                <a:gd name="T54" fmla="*/ 2147483647 w 80"/>
                <a:gd name="T55" fmla="*/ 2147483647 h 340"/>
                <a:gd name="T56" fmla="*/ 0 w 80"/>
                <a:gd name="T57" fmla="*/ 2147483647 h 340"/>
                <a:gd name="T58" fmla="*/ 0 w 80"/>
                <a:gd name="T59" fmla="*/ 2147483647 h 340"/>
                <a:gd name="T60" fmla="*/ 0 w 80"/>
                <a:gd name="T61" fmla="*/ 2147483647 h 340"/>
                <a:gd name="T62" fmla="*/ 2147483647 w 80"/>
                <a:gd name="T63" fmla="*/ 2147483647 h 340"/>
                <a:gd name="T64" fmla="*/ 2147483647 w 80"/>
                <a:gd name="T65" fmla="*/ 2147483647 h 340"/>
                <a:gd name="T66" fmla="*/ 2147483647 w 80"/>
                <a:gd name="T67" fmla="*/ 2147483647 h 34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80"/>
                <a:gd name="T103" fmla="*/ 0 h 340"/>
                <a:gd name="T104" fmla="*/ 80 w 80"/>
                <a:gd name="T105" fmla="*/ 340 h 34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80" h="340">
                  <a:moveTo>
                    <a:pt x="58" y="38"/>
                  </a:moveTo>
                  <a:lnTo>
                    <a:pt x="58" y="38"/>
                  </a:lnTo>
                  <a:lnTo>
                    <a:pt x="58" y="36"/>
                  </a:lnTo>
                  <a:lnTo>
                    <a:pt x="62" y="34"/>
                  </a:lnTo>
                  <a:lnTo>
                    <a:pt x="66" y="30"/>
                  </a:lnTo>
                  <a:lnTo>
                    <a:pt x="66" y="26"/>
                  </a:lnTo>
                  <a:lnTo>
                    <a:pt x="64" y="22"/>
                  </a:lnTo>
                  <a:lnTo>
                    <a:pt x="62" y="14"/>
                  </a:lnTo>
                  <a:lnTo>
                    <a:pt x="60" y="8"/>
                  </a:lnTo>
                  <a:lnTo>
                    <a:pt x="56" y="2"/>
                  </a:lnTo>
                  <a:lnTo>
                    <a:pt x="52" y="0"/>
                  </a:lnTo>
                  <a:lnTo>
                    <a:pt x="48" y="0"/>
                  </a:lnTo>
                  <a:lnTo>
                    <a:pt x="46" y="2"/>
                  </a:lnTo>
                  <a:lnTo>
                    <a:pt x="40" y="6"/>
                  </a:lnTo>
                  <a:lnTo>
                    <a:pt x="36" y="14"/>
                  </a:lnTo>
                  <a:lnTo>
                    <a:pt x="34" y="18"/>
                  </a:lnTo>
                  <a:lnTo>
                    <a:pt x="32" y="22"/>
                  </a:lnTo>
                  <a:lnTo>
                    <a:pt x="36" y="30"/>
                  </a:lnTo>
                  <a:lnTo>
                    <a:pt x="40" y="36"/>
                  </a:lnTo>
                  <a:lnTo>
                    <a:pt x="16" y="112"/>
                  </a:lnTo>
                  <a:lnTo>
                    <a:pt x="4" y="158"/>
                  </a:lnTo>
                  <a:lnTo>
                    <a:pt x="0" y="176"/>
                  </a:lnTo>
                  <a:lnTo>
                    <a:pt x="0" y="188"/>
                  </a:lnTo>
                  <a:lnTo>
                    <a:pt x="28" y="340"/>
                  </a:lnTo>
                  <a:lnTo>
                    <a:pt x="80" y="174"/>
                  </a:lnTo>
                  <a:lnTo>
                    <a:pt x="58" y="38"/>
                  </a:lnTo>
                  <a:close/>
                </a:path>
              </a:pathLst>
            </a:custGeom>
            <a:solidFill>
              <a:srgbClr val="000000"/>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grpSp>
      <p:sp>
        <p:nvSpPr>
          <p:cNvPr id="700" name="AutoShape 155"/>
          <p:cNvSpPr>
            <a:spLocks noChangeAspect="1" noChangeArrowheads="1" noTextEdit="1"/>
          </p:cNvSpPr>
          <p:nvPr/>
        </p:nvSpPr>
        <p:spPr bwMode="auto">
          <a:xfrm>
            <a:off x="8022173" y="6415224"/>
            <a:ext cx="17249" cy="34498"/>
          </a:xfrm>
          <a:prstGeom prst="rect">
            <a:avLst/>
          </a:prstGeom>
          <a:noFill/>
          <a:ln w="9525">
            <a:noFill/>
            <a:miter lim="800000"/>
            <a:headEnd/>
            <a:tailEnd/>
          </a:ln>
        </p:spPr>
        <p:txBody>
          <a:bodyPr lIns="65306" tIns="32653" rIns="65306" bIns="32653"/>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701" name="フリーフォーム 700"/>
          <p:cNvSpPr/>
          <p:nvPr/>
        </p:nvSpPr>
        <p:spPr bwMode="auto">
          <a:xfrm rot="10800000">
            <a:off x="8976178" y="5060512"/>
            <a:ext cx="140646" cy="1390538"/>
          </a:xfrm>
          <a:custGeom>
            <a:avLst/>
            <a:gdLst>
              <a:gd name="connsiteX0" fmla="*/ 3175 w 238125"/>
              <a:gd name="connsiteY0" fmla="*/ 0 h 1831975"/>
              <a:gd name="connsiteX1" fmla="*/ 238125 w 238125"/>
              <a:gd name="connsiteY1" fmla="*/ 0 h 1831975"/>
              <a:gd name="connsiteX2" fmla="*/ 238125 w 238125"/>
              <a:gd name="connsiteY2" fmla="*/ 1831975 h 1831975"/>
              <a:gd name="connsiteX3" fmla="*/ 0 w 238125"/>
              <a:gd name="connsiteY3" fmla="*/ 1831975 h 1831975"/>
            </a:gdLst>
            <a:ahLst/>
            <a:cxnLst>
              <a:cxn ang="0">
                <a:pos x="connsiteX0" y="connsiteY0"/>
              </a:cxn>
              <a:cxn ang="0">
                <a:pos x="connsiteX1" y="connsiteY1"/>
              </a:cxn>
              <a:cxn ang="0">
                <a:pos x="connsiteX2" y="connsiteY2"/>
              </a:cxn>
              <a:cxn ang="0">
                <a:pos x="connsiteX3" y="connsiteY3"/>
              </a:cxn>
            </a:cxnLst>
            <a:rect l="l" t="t" r="r" b="b"/>
            <a:pathLst>
              <a:path w="238125" h="1831975">
                <a:moveTo>
                  <a:pt x="3175" y="0"/>
                </a:moveTo>
                <a:lnTo>
                  <a:pt x="238125" y="0"/>
                </a:lnTo>
                <a:lnTo>
                  <a:pt x="238125" y="1831975"/>
                </a:lnTo>
                <a:lnTo>
                  <a:pt x="0" y="1831975"/>
                </a:lnTo>
              </a:path>
            </a:pathLst>
          </a:custGeom>
          <a:solidFill>
            <a:schemeClr val="bg1">
              <a:lumMod val="85000"/>
            </a:schemeClr>
          </a:solidFill>
        </p:spPr>
        <p:style>
          <a:lnRef idx="1">
            <a:schemeClr val="dk1"/>
          </a:lnRef>
          <a:fillRef idx="0">
            <a:schemeClr val="dk1"/>
          </a:fillRef>
          <a:effectRef idx="0">
            <a:schemeClr val="dk1"/>
          </a:effectRef>
          <a:fontRef idx="minor">
            <a:schemeClr val="tx1"/>
          </a:fontRef>
        </p:style>
        <p:txBody>
          <a:bodyPr lIns="65306" tIns="32653" rIns="65306" bIns="32653"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grpSp>
        <p:nvGrpSpPr>
          <p:cNvPr id="16" name="グループ化 259"/>
          <p:cNvGrpSpPr>
            <a:grpSpLocks noChangeAspect="1"/>
          </p:cNvGrpSpPr>
          <p:nvPr/>
        </p:nvGrpSpPr>
        <p:grpSpPr bwMode="auto">
          <a:xfrm>
            <a:off x="8084536" y="6413898"/>
            <a:ext cx="14596" cy="38478"/>
            <a:chOff x="9491663" y="3466966"/>
            <a:chExt cx="1009650" cy="2755900"/>
          </a:xfrm>
        </p:grpSpPr>
        <p:sp>
          <p:nvSpPr>
            <p:cNvPr id="703" name="Freeform 79"/>
            <p:cNvSpPr>
              <a:spLocks/>
            </p:cNvSpPr>
            <p:nvPr/>
          </p:nvSpPr>
          <p:spPr bwMode="auto">
            <a:xfrm>
              <a:off x="10221913" y="4962391"/>
              <a:ext cx="146050" cy="244475"/>
            </a:xfrm>
            <a:custGeom>
              <a:avLst/>
              <a:gdLst>
                <a:gd name="T0" fmla="*/ 2147483647 w 92"/>
                <a:gd name="T1" fmla="*/ 2147483647 h 154"/>
                <a:gd name="T2" fmla="*/ 2147483647 w 92"/>
                <a:gd name="T3" fmla="*/ 2147483647 h 154"/>
                <a:gd name="T4" fmla="*/ 2147483647 w 92"/>
                <a:gd name="T5" fmla="*/ 2147483647 h 154"/>
                <a:gd name="T6" fmla="*/ 2147483647 w 92"/>
                <a:gd name="T7" fmla="*/ 2147483647 h 154"/>
                <a:gd name="T8" fmla="*/ 2147483647 w 92"/>
                <a:gd name="T9" fmla="*/ 2147483647 h 154"/>
                <a:gd name="T10" fmla="*/ 2147483647 w 92"/>
                <a:gd name="T11" fmla="*/ 2147483647 h 154"/>
                <a:gd name="T12" fmla="*/ 2147483647 w 92"/>
                <a:gd name="T13" fmla="*/ 2147483647 h 154"/>
                <a:gd name="T14" fmla="*/ 2147483647 w 92"/>
                <a:gd name="T15" fmla="*/ 2147483647 h 154"/>
                <a:gd name="T16" fmla="*/ 2147483647 w 92"/>
                <a:gd name="T17" fmla="*/ 0 h 154"/>
                <a:gd name="T18" fmla="*/ 2147483647 w 92"/>
                <a:gd name="T19" fmla="*/ 2147483647 h 154"/>
                <a:gd name="T20" fmla="*/ 2147483647 w 92"/>
                <a:gd name="T21" fmla="*/ 2147483647 h 154"/>
                <a:gd name="T22" fmla="*/ 2147483647 w 92"/>
                <a:gd name="T23" fmla="*/ 2147483647 h 154"/>
                <a:gd name="T24" fmla="*/ 2147483647 w 92"/>
                <a:gd name="T25" fmla="*/ 2147483647 h 154"/>
                <a:gd name="T26" fmla="*/ 0 w 92"/>
                <a:gd name="T27" fmla="*/ 2147483647 h 154"/>
                <a:gd name="T28" fmla="*/ 2147483647 w 92"/>
                <a:gd name="T29" fmla="*/ 2147483647 h 154"/>
                <a:gd name="T30" fmla="*/ 2147483647 w 92"/>
                <a:gd name="T31" fmla="*/ 2147483647 h 154"/>
                <a:gd name="T32" fmla="*/ 2147483647 w 92"/>
                <a:gd name="T33" fmla="*/ 2147483647 h 154"/>
                <a:gd name="T34" fmla="*/ 2147483647 w 92"/>
                <a:gd name="T35" fmla="*/ 2147483647 h 154"/>
                <a:gd name="T36" fmla="*/ 2147483647 w 92"/>
                <a:gd name="T37" fmla="*/ 2147483647 h 154"/>
                <a:gd name="T38" fmla="*/ 2147483647 w 92"/>
                <a:gd name="T39" fmla="*/ 2147483647 h 154"/>
                <a:gd name="T40" fmla="*/ 2147483647 w 92"/>
                <a:gd name="T41" fmla="*/ 2147483647 h 154"/>
                <a:gd name="T42" fmla="*/ 2147483647 w 92"/>
                <a:gd name="T43" fmla="*/ 2147483647 h 15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92"/>
                <a:gd name="T67" fmla="*/ 0 h 154"/>
                <a:gd name="T68" fmla="*/ 92 w 92"/>
                <a:gd name="T69" fmla="*/ 154 h 15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92" h="154">
                  <a:moveTo>
                    <a:pt x="72" y="130"/>
                  </a:moveTo>
                  <a:lnTo>
                    <a:pt x="72" y="104"/>
                  </a:lnTo>
                  <a:lnTo>
                    <a:pt x="86" y="104"/>
                  </a:lnTo>
                  <a:lnTo>
                    <a:pt x="86" y="86"/>
                  </a:lnTo>
                  <a:lnTo>
                    <a:pt x="72" y="60"/>
                  </a:lnTo>
                  <a:lnTo>
                    <a:pt x="72" y="44"/>
                  </a:lnTo>
                  <a:lnTo>
                    <a:pt x="66" y="18"/>
                  </a:lnTo>
                  <a:lnTo>
                    <a:pt x="52" y="18"/>
                  </a:lnTo>
                  <a:lnTo>
                    <a:pt x="40" y="0"/>
                  </a:lnTo>
                  <a:lnTo>
                    <a:pt x="46" y="18"/>
                  </a:lnTo>
                  <a:lnTo>
                    <a:pt x="52" y="60"/>
                  </a:lnTo>
                  <a:lnTo>
                    <a:pt x="40" y="52"/>
                  </a:lnTo>
                  <a:lnTo>
                    <a:pt x="20" y="36"/>
                  </a:lnTo>
                  <a:lnTo>
                    <a:pt x="0" y="36"/>
                  </a:lnTo>
                  <a:lnTo>
                    <a:pt x="14" y="52"/>
                  </a:lnTo>
                  <a:lnTo>
                    <a:pt x="26" y="70"/>
                  </a:lnTo>
                  <a:lnTo>
                    <a:pt x="52" y="104"/>
                  </a:lnTo>
                  <a:lnTo>
                    <a:pt x="66" y="138"/>
                  </a:lnTo>
                  <a:lnTo>
                    <a:pt x="80" y="138"/>
                  </a:lnTo>
                  <a:lnTo>
                    <a:pt x="92" y="154"/>
                  </a:lnTo>
                  <a:lnTo>
                    <a:pt x="92" y="146"/>
                  </a:lnTo>
                  <a:lnTo>
                    <a:pt x="72" y="130"/>
                  </a:lnTo>
                  <a:close/>
                </a:path>
              </a:pathLst>
            </a:custGeom>
            <a:solidFill>
              <a:srgbClr val="A1C6E7"/>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704" name="Freeform 84"/>
            <p:cNvSpPr>
              <a:spLocks/>
            </p:cNvSpPr>
            <p:nvPr/>
          </p:nvSpPr>
          <p:spPr bwMode="auto">
            <a:xfrm>
              <a:off x="10482263" y="5140191"/>
              <a:ext cx="19050" cy="41275"/>
            </a:xfrm>
            <a:custGeom>
              <a:avLst/>
              <a:gdLst>
                <a:gd name="T0" fmla="*/ 2147483647 w 12"/>
                <a:gd name="T1" fmla="*/ 2147483647 h 26"/>
                <a:gd name="T2" fmla="*/ 2147483647 w 12"/>
                <a:gd name="T3" fmla="*/ 2147483647 h 26"/>
                <a:gd name="T4" fmla="*/ 2147483647 w 12"/>
                <a:gd name="T5" fmla="*/ 0 h 26"/>
                <a:gd name="T6" fmla="*/ 0 w 12"/>
                <a:gd name="T7" fmla="*/ 2147483647 h 26"/>
                <a:gd name="T8" fmla="*/ 2147483647 w 12"/>
                <a:gd name="T9" fmla="*/ 2147483647 h 26"/>
                <a:gd name="T10" fmla="*/ 0 60000 65536"/>
                <a:gd name="T11" fmla="*/ 0 60000 65536"/>
                <a:gd name="T12" fmla="*/ 0 60000 65536"/>
                <a:gd name="T13" fmla="*/ 0 60000 65536"/>
                <a:gd name="T14" fmla="*/ 0 60000 65536"/>
                <a:gd name="T15" fmla="*/ 0 w 12"/>
                <a:gd name="T16" fmla="*/ 0 h 26"/>
                <a:gd name="T17" fmla="*/ 12 w 12"/>
                <a:gd name="T18" fmla="*/ 26 h 26"/>
              </a:gdLst>
              <a:ahLst/>
              <a:cxnLst>
                <a:cxn ang="T10">
                  <a:pos x="T0" y="T1"/>
                </a:cxn>
                <a:cxn ang="T11">
                  <a:pos x="T2" y="T3"/>
                </a:cxn>
                <a:cxn ang="T12">
                  <a:pos x="T4" y="T5"/>
                </a:cxn>
                <a:cxn ang="T13">
                  <a:pos x="T6" y="T7"/>
                </a:cxn>
                <a:cxn ang="T14">
                  <a:pos x="T8" y="T9"/>
                </a:cxn>
              </a:cxnLst>
              <a:rect l="T15" t="T16" r="T17" b="T18"/>
              <a:pathLst>
                <a:path w="12" h="26">
                  <a:moveTo>
                    <a:pt x="6" y="26"/>
                  </a:moveTo>
                  <a:lnTo>
                    <a:pt x="6" y="18"/>
                  </a:lnTo>
                  <a:lnTo>
                    <a:pt x="12" y="0"/>
                  </a:lnTo>
                  <a:lnTo>
                    <a:pt x="0" y="18"/>
                  </a:lnTo>
                  <a:lnTo>
                    <a:pt x="6" y="26"/>
                  </a:lnTo>
                  <a:close/>
                </a:path>
              </a:pathLst>
            </a:custGeom>
            <a:solidFill>
              <a:srgbClr val="A1C6E7"/>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705" name="Freeform 96"/>
            <p:cNvSpPr>
              <a:spLocks/>
            </p:cNvSpPr>
            <p:nvPr/>
          </p:nvSpPr>
          <p:spPr bwMode="auto">
            <a:xfrm>
              <a:off x="9602788" y="5330691"/>
              <a:ext cx="9525" cy="3175"/>
            </a:xfrm>
            <a:custGeom>
              <a:avLst/>
              <a:gdLst>
                <a:gd name="T0" fmla="*/ 0 w 6"/>
                <a:gd name="T1" fmla="*/ 0 h 2"/>
                <a:gd name="T2" fmla="*/ 0 w 6"/>
                <a:gd name="T3" fmla="*/ 2147483647 h 2"/>
                <a:gd name="T4" fmla="*/ 2147483647 w 6"/>
                <a:gd name="T5" fmla="*/ 0 h 2"/>
                <a:gd name="T6" fmla="*/ 0 w 6"/>
                <a:gd name="T7" fmla="*/ 0 h 2"/>
                <a:gd name="T8" fmla="*/ 0 60000 65536"/>
                <a:gd name="T9" fmla="*/ 0 60000 65536"/>
                <a:gd name="T10" fmla="*/ 0 60000 65536"/>
                <a:gd name="T11" fmla="*/ 0 60000 65536"/>
                <a:gd name="T12" fmla="*/ 0 w 6"/>
                <a:gd name="T13" fmla="*/ 0 h 2"/>
                <a:gd name="T14" fmla="*/ 6 w 6"/>
                <a:gd name="T15" fmla="*/ 2 h 2"/>
              </a:gdLst>
              <a:ahLst/>
              <a:cxnLst>
                <a:cxn ang="T8">
                  <a:pos x="T0" y="T1"/>
                </a:cxn>
                <a:cxn ang="T9">
                  <a:pos x="T2" y="T3"/>
                </a:cxn>
                <a:cxn ang="T10">
                  <a:pos x="T4" y="T5"/>
                </a:cxn>
                <a:cxn ang="T11">
                  <a:pos x="T6" y="T7"/>
                </a:cxn>
              </a:cxnLst>
              <a:rect l="T12" t="T13" r="T14" b="T15"/>
              <a:pathLst>
                <a:path w="6" h="2">
                  <a:moveTo>
                    <a:pt x="0" y="0"/>
                  </a:moveTo>
                  <a:lnTo>
                    <a:pt x="0" y="2"/>
                  </a:lnTo>
                  <a:lnTo>
                    <a:pt x="6" y="0"/>
                  </a:lnTo>
                  <a:lnTo>
                    <a:pt x="0" y="0"/>
                  </a:lnTo>
                  <a:close/>
                </a:path>
              </a:pathLst>
            </a:custGeom>
            <a:solidFill>
              <a:srgbClr val="A1C6E7"/>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706" name="Line 105"/>
            <p:cNvSpPr>
              <a:spLocks noChangeShapeType="1"/>
            </p:cNvSpPr>
            <p:nvPr/>
          </p:nvSpPr>
          <p:spPr bwMode="auto">
            <a:xfrm>
              <a:off x="10161588" y="3841616"/>
              <a:ext cx="0" cy="0"/>
            </a:xfrm>
            <a:prstGeom prst="line">
              <a:avLst/>
            </a:prstGeom>
            <a:no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707" name="Line 106"/>
            <p:cNvSpPr>
              <a:spLocks noChangeShapeType="1"/>
            </p:cNvSpPr>
            <p:nvPr/>
          </p:nvSpPr>
          <p:spPr bwMode="auto">
            <a:xfrm>
              <a:off x="10161588" y="3841616"/>
              <a:ext cx="0" cy="0"/>
            </a:xfrm>
            <a:prstGeom prst="line">
              <a:avLst/>
            </a:prstGeom>
            <a:no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708" name="Freeform 122"/>
            <p:cNvSpPr>
              <a:spLocks/>
            </p:cNvSpPr>
            <p:nvPr/>
          </p:nvSpPr>
          <p:spPr bwMode="auto">
            <a:xfrm>
              <a:off x="9491663" y="3816216"/>
              <a:ext cx="996950" cy="2406650"/>
            </a:xfrm>
            <a:custGeom>
              <a:avLst/>
              <a:gdLst>
                <a:gd name="T0" fmla="*/ 2147483647 w 628"/>
                <a:gd name="T1" fmla="*/ 2147483647 h 1516"/>
                <a:gd name="T2" fmla="*/ 2147483647 w 628"/>
                <a:gd name="T3" fmla="*/ 2147483647 h 1516"/>
                <a:gd name="T4" fmla="*/ 2147483647 w 628"/>
                <a:gd name="T5" fmla="*/ 2147483647 h 1516"/>
                <a:gd name="T6" fmla="*/ 2147483647 w 628"/>
                <a:gd name="T7" fmla="*/ 2147483647 h 1516"/>
                <a:gd name="T8" fmla="*/ 2147483647 w 628"/>
                <a:gd name="T9" fmla="*/ 2147483647 h 1516"/>
                <a:gd name="T10" fmla="*/ 2147483647 w 628"/>
                <a:gd name="T11" fmla="*/ 2147483647 h 1516"/>
                <a:gd name="T12" fmla="*/ 2147483647 w 628"/>
                <a:gd name="T13" fmla="*/ 2147483647 h 1516"/>
                <a:gd name="T14" fmla="*/ 2147483647 w 628"/>
                <a:gd name="T15" fmla="*/ 2147483647 h 1516"/>
                <a:gd name="T16" fmla="*/ 2147483647 w 628"/>
                <a:gd name="T17" fmla="*/ 2147483647 h 1516"/>
                <a:gd name="T18" fmla="*/ 2147483647 w 628"/>
                <a:gd name="T19" fmla="*/ 2147483647 h 1516"/>
                <a:gd name="T20" fmla="*/ 2147483647 w 628"/>
                <a:gd name="T21" fmla="*/ 2147483647 h 1516"/>
                <a:gd name="T22" fmla="*/ 2147483647 w 628"/>
                <a:gd name="T23" fmla="*/ 2147483647 h 1516"/>
                <a:gd name="T24" fmla="*/ 2147483647 w 628"/>
                <a:gd name="T25" fmla="*/ 2147483647 h 1516"/>
                <a:gd name="T26" fmla="*/ 2147483647 w 628"/>
                <a:gd name="T27" fmla="*/ 2147483647 h 1516"/>
                <a:gd name="T28" fmla="*/ 2147483647 w 628"/>
                <a:gd name="T29" fmla="*/ 2147483647 h 1516"/>
                <a:gd name="T30" fmla="*/ 2147483647 w 628"/>
                <a:gd name="T31" fmla="*/ 2147483647 h 1516"/>
                <a:gd name="T32" fmla="*/ 2147483647 w 628"/>
                <a:gd name="T33" fmla="*/ 2147483647 h 1516"/>
                <a:gd name="T34" fmla="*/ 2147483647 w 628"/>
                <a:gd name="T35" fmla="*/ 2147483647 h 1516"/>
                <a:gd name="T36" fmla="*/ 2147483647 w 628"/>
                <a:gd name="T37" fmla="*/ 2147483647 h 1516"/>
                <a:gd name="T38" fmla="*/ 2147483647 w 628"/>
                <a:gd name="T39" fmla="*/ 2147483647 h 1516"/>
                <a:gd name="T40" fmla="*/ 2147483647 w 628"/>
                <a:gd name="T41" fmla="*/ 2147483647 h 1516"/>
                <a:gd name="T42" fmla="*/ 2147483647 w 628"/>
                <a:gd name="T43" fmla="*/ 2147483647 h 1516"/>
                <a:gd name="T44" fmla="*/ 2147483647 w 628"/>
                <a:gd name="T45" fmla="*/ 2147483647 h 1516"/>
                <a:gd name="T46" fmla="*/ 2147483647 w 628"/>
                <a:gd name="T47" fmla="*/ 2147483647 h 1516"/>
                <a:gd name="T48" fmla="*/ 2147483647 w 628"/>
                <a:gd name="T49" fmla="*/ 2147483647 h 1516"/>
                <a:gd name="T50" fmla="*/ 2147483647 w 628"/>
                <a:gd name="T51" fmla="*/ 2147483647 h 1516"/>
                <a:gd name="T52" fmla="*/ 2147483647 w 628"/>
                <a:gd name="T53" fmla="*/ 2147483647 h 1516"/>
                <a:gd name="T54" fmla="*/ 2147483647 w 628"/>
                <a:gd name="T55" fmla="*/ 2147483647 h 1516"/>
                <a:gd name="T56" fmla="*/ 2147483647 w 628"/>
                <a:gd name="T57" fmla="*/ 2147483647 h 1516"/>
                <a:gd name="T58" fmla="*/ 2147483647 w 628"/>
                <a:gd name="T59" fmla="*/ 2147483647 h 1516"/>
                <a:gd name="T60" fmla="*/ 2147483647 w 628"/>
                <a:gd name="T61" fmla="*/ 2147483647 h 1516"/>
                <a:gd name="T62" fmla="*/ 2147483647 w 628"/>
                <a:gd name="T63" fmla="*/ 2147483647 h 1516"/>
                <a:gd name="T64" fmla="*/ 2147483647 w 628"/>
                <a:gd name="T65" fmla="*/ 2147483647 h 1516"/>
                <a:gd name="T66" fmla="*/ 2147483647 w 628"/>
                <a:gd name="T67" fmla="*/ 2147483647 h 1516"/>
                <a:gd name="T68" fmla="*/ 2147483647 w 628"/>
                <a:gd name="T69" fmla="*/ 2147483647 h 1516"/>
                <a:gd name="T70" fmla="*/ 2147483647 w 628"/>
                <a:gd name="T71" fmla="*/ 2147483647 h 1516"/>
                <a:gd name="T72" fmla="*/ 2147483647 w 628"/>
                <a:gd name="T73" fmla="*/ 2147483647 h 1516"/>
                <a:gd name="T74" fmla="*/ 2147483647 w 628"/>
                <a:gd name="T75" fmla="*/ 2147483647 h 1516"/>
                <a:gd name="T76" fmla="*/ 2147483647 w 628"/>
                <a:gd name="T77" fmla="*/ 2147483647 h 1516"/>
                <a:gd name="T78" fmla="*/ 2147483647 w 628"/>
                <a:gd name="T79" fmla="*/ 2147483647 h 1516"/>
                <a:gd name="T80" fmla="*/ 2147483647 w 628"/>
                <a:gd name="T81" fmla="*/ 2147483647 h 1516"/>
                <a:gd name="T82" fmla="*/ 2147483647 w 628"/>
                <a:gd name="T83" fmla="*/ 2147483647 h 1516"/>
                <a:gd name="T84" fmla="*/ 2147483647 w 628"/>
                <a:gd name="T85" fmla="*/ 2147483647 h 1516"/>
                <a:gd name="T86" fmla="*/ 2147483647 w 628"/>
                <a:gd name="T87" fmla="*/ 2147483647 h 1516"/>
                <a:gd name="T88" fmla="*/ 2147483647 w 628"/>
                <a:gd name="T89" fmla="*/ 2147483647 h 1516"/>
                <a:gd name="T90" fmla="*/ 2147483647 w 628"/>
                <a:gd name="T91" fmla="*/ 2147483647 h 1516"/>
                <a:gd name="T92" fmla="*/ 2147483647 w 628"/>
                <a:gd name="T93" fmla="*/ 2147483647 h 1516"/>
                <a:gd name="T94" fmla="*/ 2147483647 w 628"/>
                <a:gd name="T95" fmla="*/ 2147483647 h 1516"/>
                <a:gd name="T96" fmla="*/ 2147483647 w 628"/>
                <a:gd name="T97" fmla="*/ 2147483647 h 1516"/>
                <a:gd name="T98" fmla="*/ 2147483647 w 628"/>
                <a:gd name="T99" fmla="*/ 2147483647 h 1516"/>
                <a:gd name="T100" fmla="*/ 2147483647 w 628"/>
                <a:gd name="T101" fmla="*/ 2147483647 h 1516"/>
                <a:gd name="T102" fmla="*/ 2147483647 w 628"/>
                <a:gd name="T103" fmla="*/ 2147483647 h 1516"/>
                <a:gd name="T104" fmla="*/ 2147483647 w 628"/>
                <a:gd name="T105" fmla="*/ 2147483647 h 1516"/>
                <a:gd name="T106" fmla="*/ 2147483647 w 628"/>
                <a:gd name="T107" fmla="*/ 2147483647 h 1516"/>
                <a:gd name="T108" fmla="*/ 2147483647 w 628"/>
                <a:gd name="T109" fmla="*/ 2147483647 h 1516"/>
                <a:gd name="T110" fmla="*/ 2147483647 w 628"/>
                <a:gd name="T111" fmla="*/ 2147483647 h 1516"/>
                <a:gd name="T112" fmla="*/ 2147483647 w 628"/>
                <a:gd name="T113" fmla="*/ 2147483647 h 1516"/>
                <a:gd name="T114" fmla="*/ 2147483647 w 628"/>
                <a:gd name="T115" fmla="*/ 2147483647 h 1516"/>
                <a:gd name="T116" fmla="*/ 2147483647 w 628"/>
                <a:gd name="T117" fmla="*/ 2147483647 h 1516"/>
                <a:gd name="T118" fmla="*/ 2147483647 w 628"/>
                <a:gd name="T119" fmla="*/ 2147483647 h 1516"/>
                <a:gd name="T120" fmla="*/ 2147483647 w 628"/>
                <a:gd name="T121" fmla="*/ 2147483647 h 1516"/>
                <a:gd name="T122" fmla="*/ 2147483647 w 628"/>
                <a:gd name="T123" fmla="*/ 2147483647 h 1516"/>
                <a:gd name="T124" fmla="*/ 2147483647 w 628"/>
                <a:gd name="T125" fmla="*/ 2147483647 h 151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628"/>
                <a:gd name="T190" fmla="*/ 0 h 1516"/>
                <a:gd name="T191" fmla="*/ 628 w 628"/>
                <a:gd name="T192" fmla="*/ 1516 h 151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628" h="1516">
                  <a:moveTo>
                    <a:pt x="264" y="22"/>
                  </a:moveTo>
                  <a:lnTo>
                    <a:pt x="264" y="22"/>
                  </a:lnTo>
                  <a:lnTo>
                    <a:pt x="244" y="28"/>
                  </a:lnTo>
                  <a:lnTo>
                    <a:pt x="234" y="32"/>
                  </a:lnTo>
                  <a:lnTo>
                    <a:pt x="226" y="36"/>
                  </a:lnTo>
                  <a:lnTo>
                    <a:pt x="214" y="44"/>
                  </a:lnTo>
                  <a:lnTo>
                    <a:pt x="194" y="52"/>
                  </a:lnTo>
                  <a:lnTo>
                    <a:pt x="146" y="72"/>
                  </a:lnTo>
                  <a:lnTo>
                    <a:pt x="98" y="92"/>
                  </a:lnTo>
                  <a:lnTo>
                    <a:pt x="78" y="102"/>
                  </a:lnTo>
                  <a:lnTo>
                    <a:pt x="66" y="110"/>
                  </a:lnTo>
                  <a:lnTo>
                    <a:pt x="60" y="116"/>
                  </a:lnTo>
                  <a:lnTo>
                    <a:pt x="56" y="124"/>
                  </a:lnTo>
                  <a:lnTo>
                    <a:pt x="52" y="134"/>
                  </a:lnTo>
                  <a:lnTo>
                    <a:pt x="50" y="144"/>
                  </a:lnTo>
                  <a:lnTo>
                    <a:pt x="48" y="168"/>
                  </a:lnTo>
                  <a:lnTo>
                    <a:pt x="44" y="194"/>
                  </a:lnTo>
                  <a:lnTo>
                    <a:pt x="32" y="330"/>
                  </a:lnTo>
                  <a:lnTo>
                    <a:pt x="24" y="394"/>
                  </a:lnTo>
                  <a:lnTo>
                    <a:pt x="18" y="446"/>
                  </a:lnTo>
                  <a:lnTo>
                    <a:pt x="14" y="502"/>
                  </a:lnTo>
                  <a:lnTo>
                    <a:pt x="6" y="620"/>
                  </a:lnTo>
                  <a:lnTo>
                    <a:pt x="0" y="690"/>
                  </a:lnTo>
                  <a:lnTo>
                    <a:pt x="2" y="694"/>
                  </a:lnTo>
                  <a:lnTo>
                    <a:pt x="2" y="698"/>
                  </a:lnTo>
                  <a:lnTo>
                    <a:pt x="8" y="704"/>
                  </a:lnTo>
                  <a:lnTo>
                    <a:pt x="14" y="708"/>
                  </a:lnTo>
                  <a:lnTo>
                    <a:pt x="16" y="710"/>
                  </a:lnTo>
                  <a:lnTo>
                    <a:pt x="14" y="732"/>
                  </a:lnTo>
                  <a:lnTo>
                    <a:pt x="12" y="762"/>
                  </a:lnTo>
                  <a:lnTo>
                    <a:pt x="14" y="792"/>
                  </a:lnTo>
                  <a:lnTo>
                    <a:pt x="16" y="806"/>
                  </a:lnTo>
                  <a:lnTo>
                    <a:pt x="18" y="812"/>
                  </a:lnTo>
                  <a:lnTo>
                    <a:pt x="20" y="816"/>
                  </a:lnTo>
                  <a:lnTo>
                    <a:pt x="26" y="822"/>
                  </a:lnTo>
                  <a:lnTo>
                    <a:pt x="28" y="826"/>
                  </a:lnTo>
                  <a:lnTo>
                    <a:pt x="30" y="824"/>
                  </a:lnTo>
                  <a:lnTo>
                    <a:pt x="32" y="822"/>
                  </a:lnTo>
                  <a:lnTo>
                    <a:pt x="30" y="802"/>
                  </a:lnTo>
                  <a:lnTo>
                    <a:pt x="34" y="810"/>
                  </a:lnTo>
                  <a:lnTo>
                    <a:pt x="46" y="820"/>
                  </a:lnTo>
                  <a:lnTo>
                    <a:pt x="58" y="832"/>
                  </a:lnTo>
                  <a:lnTo>
                    <a:pt x="66" y="838"/>
                  </a:lnTo>
                  <a:lnTo>
                    <a:pt x="72" y="838"/>
                  </a:lnTo>
                  <a:lnTo>
                    <a:pt x="74" y="834"/>
                  </a:lnTo>
                  <a:lnTo>
                    <a:pt x="74" y="830"/>
                  </a:lnTo>
                  <a:lnTo>
                    <a:pt x="80" y="830"/>
                  </a:lnTo>
                  <a:lnTo>
                    <a:pt x="86" y="830"/>
                  </a:lnTo>
                  <a:lnTo>
                    <a:pt x="88" y="828"/>
                  </a:lnTo>
                  <a:lnTo>
                    <a:pt x="90" y="826"/>
                  </a:lnTo>
                  <a:lnTo>
                    <a:pt x="88" y="822"/>
                  </a:lnTo>
                  <a:lnTo>
                    <a:pt x="78" y="812"/>
                  </a:lnTo>
                  <a:lnTo>
                    <a:pt x="70" y="804"/>
                  </a:lnTo>
                  <a:lnTo>
                    <a:pt x="62" y="794"/>
                  </a:lnTo>
                  <a:lnTo>
                    <a:pt x="56" y="784"/>
                  </a:lnTo>
                  <a:lnTo>
                    <a:pt x="54" y="774"/>
                  </a:lnTo>
                  <a:lnTo>
                    <a:pt x="54" y="766"/>
                  </a:lnTo>
                  <a:lnTo>
                    <a:pt x="56" y="760"/>
                  </a:lnTo>
                  <a:lnTo>
                    <a:pt x="58" y="758"/>
                  </a:lnTo>
                  <a:lnTo>
                    <a:pt x="62" y="758"/>
                  </a:lnTo>
                  <a:lnTo>
                    <a:pt x="66" y="760"/>
                  </a:lnTo>
                  <a:lnTo>
                    <a:pt x="68" y="768"/>
                  </a:lnTo>
                  <a:lnTo>
                    <a:pt x="70" y="786"/>
                  </a:lnTo>
                  <a:lnTo>
                    <a:pt x="70" y="790"/>
                  </a:lnTo>
                  <a:lnTo>
                    <a:pt x="72" y="794"/>
                  </a:lnTo>
                  <a:lnTo>
                    <a:pt x="78" y="798"/>
                  </a:lnTo>
                  <a:lnTo>
                    <a:pt x="84" y="798"/>
                  </a:lnTo>
                  <a:lnTo>
                    <a:pt x="88" y="798"/>
                  </a:lnTo>
                  <a:lnTo>
                    <a:pt x="86" y="744"/>
                  </a:lnTo>
                  <a:lnTo>
                    <a:pt x="84" y="720"/>
                  </a:lnTo>
                  <a:lnTo>
                    <a:pt x="84" y="708"/>
                  </a:lnTo>
                  <a:lnTo>
                    <a:pt x="84" y="672"/>
                  </a:lnTo>
                  <a:lnTo>
                    <a:pt x="82" y="650"/>
                  </a:lnTo>
                  <a:lnTo>
                    <a:pt x="82" y="646"/>
                  </a:lnTo>
                  <a:lnTo>
                    <a:pt x="80" y="654"/>
                  </a:lnTo>
                  <a:lnTo>
                    <a:pt x="78" y="674"/>
                  </a:lnTo>
                  <a:lnTo>
                    <a:pt x="80" y="682"/>
                  </a:lnTo>
                  <a:lnTo>
                    <a:pt x="82" y="692"/>
                  </a:lnTo>
                  <a:lnTo>
                    <a:pt x="90" y="730"/>
                  </a:lnTo>
                  <a:lnTo>
                    <a:pt x="96" y="770"/>
                  </a:lnTo>
                  <a:lnTo>
                    <a:pt x="106" y="844"/>
                  </a:lnTo>
                  <a:lnTo>
                    <a:pt x="112" y="924"/>
                  </a:lnTo>
                  <a:lnTo>
                    <a:pt x="116" y="984"/>
                  </a:lnTo>
                  <a:lnTo>
                    <a:pt x="118" y="1054"/>
                  </a:lnTo>
                  <a:lnTo>
                    <a:pt x="122" y="1156"/>
                  </a:lnTo>
                  <a:lnTo>
                    <a:pt x="128" y="1308"/>
                  </a:lnTo>
                  <a:lnTo>
                    <a:pt x="126" y="1320"/>
                  </a:lnTo>
                  <a:lnTo>
                    <a:pt x="124" y="1332"/>
                  </a:lnTo>
                  <a:lnTo>
                    <a:pt x="118" y="1362"/>
                  </a:lnTo>
                  <a:lnTo>
                    <a:pt x="116" y="1376"/>
                  </a:lnTo>
                  <a:lnTo>
                    <a:pt x="114" y="1390"/>
                  </a:lnTo>
                  <a:lnTo>
                    <a:pt x="114" y="1402"/>
                  </a:lnTo>
                  <a:lnTo>
                    <a:pt x="118" y="1410"/>
                  </a:lnTo>
                  <a:lnTo>
                    <a:pt x="124" y="1424"/>
                  </a:lnTo>
                  <a:lnTo>
                    <a:pt x="128" y="1432"/>
                  </a:lnTo>
                  <a:lnTo>
                    <a:pt x="126" y="1440"/>
                  </a:lnTo>
                  <a:lnTo>
                    <a:pt x="120" y="1446"/>
                  </a:lnTo>
                  <a:lnTo>
                    <a:pt x="108" y="1458"/>
                  </a:lnTo>
                  <a:lnTo>
                    <a:pt x="102" y="1468"/>
                  </a:lnTo>
                  <a:lnTo>
                    <a:pt x="100" y="1476"/>
                  </a:lnTo>
                  <a:lnTo>
                    <a:pt x="98" y="1486"/>
                  </a:lnTo>
                  <a:lnTo>
                    <a:pt x="100" y="1490"/>
                  </a:lnTo>
                  <a:lnTo>
                    <a:pt x="102" y="1496"/>
                  </a:lnTo>
                  <a:lnTo>
                    <a:pt x="106" y="1500"/>
                  </a:lnTo>
                  <a:lnTo>
                    <a:pt x="112" y="1502"/>
                  </a:lnTo>
                  <a:lnTo>
                    <a:pt x="120" y="1506"/>
                  </a:lnTo>
                  <a:lnTo>
                    <a:pt x="130" y="1508"/>
                  </a:lnTo>
                  <a:lnTo>
                    <a:pt x="148" y="1510"/>
                  </a:lnTo>
                  <a:lnTo>
                    <a:pt x="164" y="1508"/>
                  </a:lnTo>
                  <a:lnTo>
                    <a:pt x="178" y="1506"/>
                  </a:lnTo>
                  <a:lnTo>
                    <a:pt x="190" y="1502"/>
                  </a:lnTo>
                  <a:lnTo>
                    <a:pt x="198" y="1496"/>
                  </a:lnTo>
                  <a:lnTo>
                    <a:pt x="206" y="1490"/>
                  </a:lnTo>
                  <a:lnTo>
                    <a:pt x="216" y="1478"/>
                  </a:lnTo>
                  <a:lnTo>
                    <a:pt x="220" y="1474"/>
                  </a:lnTo>
                  <a:lnTo>
                    <a:pt x="220" y="1468"/>
                  </a:lnTo>
                  <a:lnTo>
                    <a:pt x="220" y="1454"/>
                  </a:lnTo>
                  <a:lnTo>
                    <a:pt x="218" y="1438"/>
                  </a:lnTo>
                  <a:lnTo>
                    <a:pt x="220" y="1428"/>
                  </a:lnTo>
                  <a:lnTo>
                    <a:pt x="224" y="1416"/>
                  </a:lnTo>
                  <a:lnTo>
                    <a:pt x="228" y="1406"/>
                  </a:lnTo>
                  <a:lnTo>
                    <a:pt x="230" y="1396"/>
                  </a:lnTo>
                  <a:lnTo>
                    <a:pt x="228" y="1388"/>
                  </a:lnTo>
                  <a:lnTo>
                    <a:pt x="228" y="1378"/>
                  </a:lnTo>
                  <a:lnTo>
                    <a:pt x="222" y="1362"/>
                  </a:lnTo>
                  <a:lnTo>
                    <a:pt x="214" y="1348"/>
                  </a:lnTo>
                  <a:lnTo>
                    <a:pt x="212" y="1338"/>
                  </a:lnTo>
                  <a:lnTo>
                    <a:pt x="212" y="1322"/>
                  </a:lnTo>
                  <a:lnTo>
                    <a:pt x="218" y="1284"/>
                  </a:lnTo>
                  <a:lnTo>
                    <a:pt x="224" y="1238"/>
                  </a:lnTo>
                  <a:lnTo>
                    <a:pt x="228" y="1194"/>
                  </a:lnTo>
                  <a:lnTo>
                    <a:pt x="232" y="1148"/>
                  </a:lnTo>
                  <a:lnTo>
                    <a:pt x="236" y="1092"/>
                  </a:lnTo>
                  <a:lnTo>
                    <a:pt x="242" y="1026"/>
                  </a:lnTo>
                  <a:lnTo>
                    <a:pt x="248" y="944"/>
                  </a:lnTo>
                  <a:lnTo>
                    <a:pt x="250" y="906"/>
                  </a:lnTo>
                  <a:lnTo>
                    <a:pt x="252" y="876"/>
                  </a:lnTo>
                  <a:lnTo>
                    <a:pt x="256" y="852"/>
                  </a:lnTo>
                  <a:lnTo>
                    <a:pt x="260" y="836"/>
                  </a:lnTo>
                  <a:lnTo>
                    <a:pt x="264" y="824"/>
                  </a:lnTo>
                  <a:lnTo>
                    <a:pt x="268" y="818"/>
                  </a:lnTo>
                  <a:lnTo>
                    <a:pt x="270" y="814"/>
                  </a:lnTo>
                  <a:lnTo>
                    <a:pt x="272" y="834"/>
                  </a:lnTo>
                  <a:lnTo>
                    <a:pt x="274" y="858"/>
                  </a:lnTo>
                  <a:lnTo>
                    <a:pt x="284" y="916"/>
                  </a:lnTo>
                  <a:lnTo>
                    <a:pt x="292" y="972"/>
                  </a:lnTo>
                  <a:lnTo>
                    <a:pt x="298" y="1016"/>
                  </a:lnTo>
                  <a:lnTo>
                    <a:pt x="302" y="1050"/>
                  </a:lnTo>
                  <a:lnTo>
                    <a:pt x="308" y="1080"/>
                  </a:lnTo>
                  <a:lnTo>
                    <a:pt x="314" y="1112"/>
                  </a:lnTo>
                  <a:lnTo>
                    <a:pt x="318" y="1144"/>
                  </a:lnTo>
                  <a:lnTo>
                    <a:pt x="322" y="1180"/>
                  </a:lnTo>
                  <a:lnTo>
                    <a:pt x="324" y="1218"/>
                  </a:lnTo>
                  <a:lnTo>
                    <a:pt x="324" y="1236"/>
                  </a:lnTo>
                  <a:lnTo>
                    <a:pt x="322" y="1252"/>
                  </a:lnTo>
                  <a:lnTo>
                    <a:pt x="320" y="1268"/>
                  </a:lnTo>
                  <a:lnTo>
                    <a:pt x="314" y="1282"/>
                  </a:lnTo>
                  <a:lnTo>
                    <a:pt x="308" y="1300"/>
                  </a:lnTo>
                  <a:lnTo>
                    <a:pt x="308" y="1314"/>
                  </a:lnTo>
                  <a:lnTo>
                    <a:pt x="310" y="1326"/>
                  </a:lnTo>
                  <a:lnTo>
                    <a:pt x="312" y="1342"/>
                  </a:lnTo>
                  <a:lnTo>
                    <a:pt x="308" y="1360"/>
                  </a:lnTo>
                  <a:lnTo>
                    <a:pt x="304" y="1378"/>
                  </a:lnTo>
                  <a:lnTo>
                    <a:pt x="298" y="1394"/>
                  </a:lnTo>
                  <a:lnTo>
                    <a:pt x="296" y="1408"/>
                  </a:lnTo>
                  <a:lnTo>
                    <a:pt x="296" y="1412"/>
                  </a:lnTo>
                  <a:lnTo>
                    <a:pt x="298" y="1418"/>
                  </a:lnTo>
                  <a:lnTo>
                    <a:pt x="306" y="1428"/>
                  </a:lnTo>
                  <a:lnTo>
                    <a:pt x="314" y="1438"/>
                  </a:lnTo>
                  <a:lnTo>
                    <a:pt x="314" y="1442"/>
                  </a:lnTo>
                  <a:lnTo>
                    <a:pt x="312" y="1446"/>
                  </a:lnTo>
                  <a:lnTo>
                    <a:pt x="304" y="1454"/>
                  </a:lnTo>
                  <a:lnTo>
                    <a:pt x="300" y="1464"/>
                  </a:lnTo>
                  <a:lnTo>
                    <a:pt x="296" y="1474"/>
                  </a:lnTo>
                  <a:lnTo>
                    <a:pt x="296" y="1486"/>
                  </a:lnTo>
                  <a:lnTo>
                    <a:pt x="296" y="1498"/>
                  </a:lnTo>
                  <a:lnTo>
                    <a:pt x="298" y="1502"/>
                  </a:lnTo>
                  <a:lnTo>
                    <a:pt x="302" y="1506"/>
                  </a:lnTo>
                  <a:lnTo>
                    <a:pt x="308" y="1510"/>
                  </a:lnTo>
                  <a:lnTo>
                    <a:pt x="318" y="1514"/>
                  </a:lnTo>
                  <a:lnTo>
                    <a:pt x="330" y="1514"/>
                  </a:lnTo>
                  <a:lnTo>
                    <a:pt x="346" y="1516"/>
                  </a:lnTo>
                  <a:lnTo>
                    <a:pt x="362" y="1514"/>
                  </a:lnTo>
                  <a:lnTo>
                    <a:pt x="376" y="1510"/>
                  </a:lnTo>
                  <a:lnTo>
                    <a:pt x="384" y="1506"/>
                  </a:lnTo>
                  <a:lnTo>
                    <a:pt x="392" y="1500"/>
                  </a:lnTo>
                  <a:lnTo>
                    <a:pt x="398" y="1494"/>
                  </a:lnTo>
                  <a:lnTo>
                    <a:pt x="400" y="1486"/>
                  </a:lnTo>
                  <a:lnTo>
                    <a:pt x="402" y="1474"/>
                  </a:lnTo>
                  <a:lnTo>
                    <a:pt x="400" y="1454"/>
                  </a:lnTo>
                  <a:lnTo>
                    <a:pt x="400" y="1444"/>
                  </a:lnTo>
                  <a:lnTo>
                    <a:pt x="402" y="1438"/>
                  </a:lnTo>
                  <a:lnTo>
                    <a:pt x="406" y="1432"/>
                  </a:lnTo>
                  <a:lnTo>
                    <a:pt x="412" y="1420"/>
                  </a:lnTo>
                  <a:lnTo>
                    <a:pt x="416" y="1406"/>
                  </a:lnTo>
                  <a:lnTo>
                    <a:pt x="416" y="1390"/>
                  </a:lnTo>
                  <a:lnTo>
                    <a:pt x="416" y="1372"/>
                  </a:lnTo>
                  <a:lnTo>
                    <a:pt x="416" y="1364"/>
                  </a:lnTo>
                  <a:lnTo>
                    <a:pt x="418" y="1358"/>
                  </a:lnTo>
                  <a:lnTo>
                    <a:pt x="422" y="1346"/>
                  </a:lnTo>
                  <a:lnTo>
                    <a:pt x="426" y="1326"/>
                  </a:lnTo>
                  <a:lnTo>
                    <a:pt x="430" y="1308"/>
                  </a:lnTo>
                  <a:lnTo>
                    <a:pt x="432" y="1286"/>
                  </a:lnTo>
                  <a:lnTo>
                    <a:pt x="432" y="1224"/>
                  </a:lnTo>
                  <a:lnTo>
                    <a:pt x="430" y="1160"/>
                  </a:lnTo>
                  <a:lnTo>
                    <a:pt x="478" y="1150"/>
                  </a:lnTo>
                  <a:lnTo>
                    <a:pt x="538" y="1134"/>
                  </a:lnTo>
                  <a:lnTo>
                    <a:pt x="614" y="1112"/>
                  </a:lnTo>
                  <a:lnTo>
                    <a:pt x="618" y="1110"/>
                  </a:lnTo>
                  <a:lnTo>
                    <a:pt x="622" y="1108"/>
                  </a:lnTo>
                  <a:lnTo>
                    <a:pt x="626" y="1102"/>
                  </a:lnTo>
                  <a:lnTo>
                    <a:pt x="628" y="1094"/>
                  </a:lnTo>
                  <a:lnTo>
                    <a:pt x="628" y="1044"/>
                  </a:lnTo>
                  <a:lnTo>
                    <a:pt x="626" y="946"/>
                  </a:lnTo>
                  <a:lnTo>
                    <a:pt x="620" y="802"/>
                  </a:lnTo>
                  <a:lnTo>
                    <a:pt x="618" y="800"/>
                  </a:lnTo>
                  <a:lnTo>
                    <a:pt x="614" y="796"/>
                  </a:lnTo>
                  <a:lnTo>
                    <a:pt x="604" y="792"/>
                  </a:lnTo>
                  <a:lnTo>
                    <a:pt x="592" y="790"/>
                  </a:lnTo>
                  <a:lnTo>
                    <a:pt x="582" y="790"/>
                  </a:lnTo>
                  <a:lnTo>
                    <a:pt x="538" y="792"/>
                  </a:lnTo>
                  <a:lnTo>
                    <a:pt x="536" y="780"/>
                  </a:lnTo>
                  <a:lnTo>
                    <a:pt x="532" y="768"/>
                  </a:lnTo>
                  <a:lnTo>
                    <a:pt x="542" y="760"/>
                  </a:lnTo>
                  <a:lnTo>
                    <a:pt x="544" y="754"/>
                  </a:lnTo>
                  <a:lnTo>
                    <a:pt x="546" y="746"/>
                  </a:lnTo>
                  <a:lnTo>
                    <a:pt x="548" y="724"/>
                  </a:lnTo>
                  <a:lnTo>
                    <a:pt x="548" y="696"/>
                  </a:lnTo>
                  <a:lnTo>
                    <a:pt x="550" y="684"/>
                  </a:lnTo>
                  <a:lnTo>
                    <a:pt x="552" y="672"/>
                  </a:lnTo>
                  <a:lnTo>
                    <a:pt x="552" y="656"/>
                  </a:lnTo>
                  <a:lnTo>
                    <a:pt x="552" y="592"/>
                  </a:lnTo>
                  <a:lnTo>
                    <a:pt x="550" y="498"/>
                  </a:lnTo>
                  <a:lnTo>
                    <a:pt x="544" y="398"/>
                  </a:lnTo>
                  <a:lnTo>
                    <a:pt x="540" y="352"/>
                  </a:lnTo>
                  <a:lnTo>
                    <a:pt x="536" y="312"/>
                  </a:lnTo>
                  <a:lnTo>
                    <a:pt x="528" y="248"/>
                  </a:lnTo>
                  <a:lnTo>
                    <a:pt x="524" y="198"/>
                  </a:lnTo>
                  <a:lnTo>
                    <a:pt x="520" y="138"/>
                  </a:lnTo>
                  <a:lnTo>
                    <a:pt x="518" y="126"/>
                  </a:lnTo>
                  <a:lnTo>
                    <a:pt x="512" y="114"/>
                  </a:lnTo>
                  <a:lnTo>
                    <a:pt x="504" y="106"/>
                  </a:lnTo>
                  <a:lnTo>
                    <a:pt x="492" y="96"/>
                  </a:lnTo>
                  <a:lnTo>
                    <a:pt x="480" y="90"/>
                  </a:lnTo>
                  <a:lnTo>
                    <a:pt x="466" y="82"/>
                  </a:lnTo>
                  <a:lnTo>
                    <a:pt x="434" y="72"/>
                  </a:lnTo>
                  <a:lnTo>
                    <a:pt x="404" y="62"/>
                  </a:lnTo>
                  <a:lnTo>
                    <a:pt x="376" y="48"/>
                  </a:lnTo>
                  <a:lnTo>
                    <a:pt x="346" y="32"/>
                  </a:lnTo>
                  <a:lnTo>
                    <a:pt x="330" y="12"/>
                  </a:lnTo>
                  <a:lnTo>
                    <a:pt x="328" y="6"/>
                  </a:lnTo>
                  <a:lnTo>
                    <a:pt x="328" y="0"/>
                  </a:lnTo>
                  <a:lnTo>
                    <a:pt x="264" y="22"/>
                  </a:lnTo>
                  <a:close/>
                </a:path>
              </a:pathLst>
            </a:custGeom>
            <a:solidFill>
              <a:srgbClr val="000000"/>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709" name="Freeform 124"/>
            <p:cNvSpPr>
              <a:spLocks/>
            </p:cNvSpPr>
            <p:nvPr/>
          </p:nvSpPr>
          <p:spPr bwMode="auto">
            <a:xfrm>
              <a:off x="9818688" y="3819391"/>
              <a:ext cx="222250" cy="568325"/>
            </a:xfrm>
            <a:custGeom>
              <a:avLst/>
              <a:gdLst>
                <a:gd name="T0" fmla="*/ 2147483647 w 140"/>
                <a:gd name="T1" fmla="*/ 0 h 358"/>
                <a:gd name="T2" fmla="*/ 2147483647 w 140"/>
                <a:gd name="T3" fmla="*/ 0 h 358"/>
                <a:gd name="T4" fmla="*/ 2147483647 w 140"/>
                <a:gd name="T5" fmla="*/ 2147483647 h 358"/>
                <a:gd name="T6" fmla="*/ 2147483647 w 140"/>
                <a:gd name="T7" fmla="*/ 2147483647 h 358"/>
                <a:gd name="T8" fmla="*/ 2147483647 w 140"/>
                <a:gd name="T9" fmla="*/ 2147483647 h 358"/>
                <a:gd name="T10" fmla="*/ 2147483647 w 140"/>
                <a:gd name="T11" fmla="*/ 2147483647 h 358"/>
                <a:gd name="T12" fmla="*/ 2147483647 w 140"/>
                <a:gd name="T13" fmla="*/ 2147483647 h 358"/>
                <a:gd name="T14" fmla="*/ 2147483647 w 140"/>
                <a:gd name="T15" fmla="*/ 2147483647 h 358"/>
                <a:gd name="T16" fmla="*/ 2147483647 w 140"/>
                <a:gd name="T17" fmla="*/ 2147483647 h 358"/>
                <a:gd name="T18" fmla="*/ 2147483647 w 140"/>
                <a:gd name="T19" fmla="*/ 2147483647 h 358"/>
                <a:gd name="T20" fmla="*/ 2147483647 w 140"/>
                <a:gd name="T21" fmla="*/ 2147483647 h 358"/>
                <a:gd name="T22" fmla="*/ 2147483647 w 140"/>
                <a:gd name="T23" fmla="*/ 2147483647 h 358"/>
                <a:gd name="T24" fmla="*/ 2147483647 w 140"/>
                <a:gd name="T25" fmla="*/ 2147483647 h 358"/>
                <a:gd name="T26" fmla="*/ 2147483647 w 140"/>
                <a:gd name="T27" fmla="*/ 2147483647 h 358"/>
                <a:gd name="T28" fmla="*/ 2147483647 w 140"/>
                <a:gd name="T29" fmla="*/ 2147483647 h 358"/>
                <a:gd name="T30" fmla="*/ 2147483647 w 140"/>
                <a:gd name="T31" fmla="*/ 2147483647 h 358"/>
                <a:gd name="T32" fmla="*/ 2147483647 w 140"/>
                <a:gd name="T33" fmla="*/ 2147483647 h 358"/>
                <a:gd name="T34" fmla="*/ 2147483647 w 140"/>
                <a:gd name="T35" fmla="*/ 2147483647 h 358"/>
                <a:gd name="T36" fmla="*/ 2147483647 w 140"/>
                <a:gd name="T37" fmla="*/ 2147483647 h 358"/>
                <a:gd name="T38" fmla="*/ 2147483647 w 140"/>
                <a:gd name="T39" fmla="*/ 2147483647 h 358"/>
                <a:gd name="T40" fmla="*/ 0 w 140"/>
                <a:gd name="T41" fmla="*/ 2147483647 h 358"/>
                <a:gd name="T42" fmla="*/ 0 w 140"/>
                <a:gd name="T43" fmla="*/ 2147483647 h 358"/>
                <a:gd name="T44" fmla="*/ 2147483647 w 140"/>
                <a:gd name="T45" fmla="*/ 2147483647 h 358"/>
                <a:gd name="T46" fmla="*/ 2147483647 w 140"/>
                <a:gd name="T47" fmla="*/ 2147483647 h 358"/>
                <a:gd name="T48" fmla="*/ 2147483647 w 140"/>
                <a:gd name="T49" fmla="*/ 2147483647 h 358"/>
                <a:gd name="T50" fmla="*/ 2147483647 w 140"/>
                <a:gd name="T51" fmla="*/ 2147483647 h 358"/>
                <a:gd name="T52" fmla="*/ 2147483647 w 140"/>
                <a:gd name="T53" fmla="*/ 2147483647 h 358"/>
                <a:gd name="T54" fmla="*/ 2147483647 w 140"/>
                <a:gd name="T55" fmla="*/ 2147483647 h 358"/>
                <a:gd name="T56" fmla="*/ 2147483647 w 140"/>
                <a:gd name="T57" fmla="*/ 2147483647 h 358"/>
                <a:gd name="T58" fmla="*/ 2147483647 w 140"/>
                <a:gd name="T59" fmla="*/ 2147483647 h 358"/>
                <a:gd name="T60" fmla="*/ 2147483647 w 140"/>
                <a:gd name="T61" fmla="*/ 2147483647 h 358"/>
                <a:gd name="T62" fmla="*/ 2147483647 w 140"/>
                <a:gd name="T63" fmla="*/ 2147483647 h 358"/>
                <a:gd name="T64" fmla="*/ 2147483647 w 140"/>
                <a:gd name="T65" fmla="*/ 2147483647 h 358"/>
                <a:gd name="T66" fmla="*/ 2147483647 w 140"/>
                <a:gd name="T67" fmla="*/ 2147483647 h 358"/>
                <a:gd name="T68" fmla="*/ 2147483647 w 140"/>
                <a:gd name="T69" fmla="*/ 2147483647 h 358"/>
                <a:gd name="T70" fmla="*/ 2147483647 w 140"/>
                <a:gd name="T71" fmla="*/ 2147483647 h 358"/>
                <a:gd name="T72" fmla="*/ 2147483647 w 140"/>
                <a:gd name="T73" fmla="*/ 2147483647 h 358"/>
                <a:gd name="T74" fmla="*/ 2147483647 w 140"/>
                <a:gd name="T75" fmla="*/ 0 h 358"/>
                <a:gd name="T76" fmla="*/ 2147483647 w 140"/>
                <a:gd name="T77" fmla="*/ 0 h 358"/>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40"/>
                <a:gd name="T118" fmla="*/ 0 h 358"/>
                <a:gd name="T119" fmla="*/ 140 w 140"/>
                <a:gd name="T120" fmla="*/ 358 h 358"/>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40" h="358">
                  <a:moveTo>
                    <a:pt x="124" y="0"/>
                  </a:moveTo>
                  <a:lnTo>
                    <a:pt x="124" y="0"/>
                  </a:lnTo>
                  <a:lnTo>
                    <a:pt x="116" y="8"/>
                  </a:lnTo>
                  <a:lnTo>
                    <a:pt x="96" y="26"/>
                  </a:lnTo>
                  <a:lnTo>
                    <a:pt x="82" y="36"/>
                  </a:lnTo>
                  <a:lnTo>
                    <a:pt x="70" y="44"/>
                  </a:lnTo>
                  <a:lnTo>
                    <a:pt x="56" y="50"/>
                  </a:lnTo>
                  <a:lnTo>
                    <a:pt x="46" y="54"/>
                  </a:lnTo>
                  <a:lnTo>
                    <a:pt x="40" y="52"/>
                  </a:lnTo>
                  <a:lnTo>
                    <a:pt x="36" y="50"/>
                  </a:lnTo>
                  <a:lnTo>
                    <a:pt x="34" y="46"/>
                  </a:lnTo>
                  <a:lnTo>
                    <a:pt x="34" y="40"/>
                  </a:lnTo>
                  <a:lnTo>
                    <a:pt x="34" y="28"/>
                  </a:lnTo>
                  <a:lnTo>
                    <a:pt x="34" y="16"/>
                  </a:lnTo>
                  <a:lnTo>
                    <a:pt x="22" y="24"/>
                  </a:lnTo>
                  <a:lnTo>
                    <a:pt x="12" y="34"/>
                  </a:lnTo>
                  <a:lnTo>
                    <a:pt x="2" y="46"/>
                  </a:lnTo>
                  <a:lnTo>
                    <a:pt x="0" y="58"/>
                  </a:lnTo>
                  <a:lnTo>
                    <a:pt x="0" y="84"/>
                  </a:lnTo>
                  <a:lnTo>
                    <a:pt x="2" y="164"/>
                  </a:lnTo>
                  <a:lnTo>
                    <a:pt x="8" y="262"/>
                  </a:lnTo>
                  <a:lnTo>
                    <a:pt x="18" y="358"/>
                  </a:lnTo>
                  <a:lnTo>
                    <a:pt x="38" y="300"/>
                  </a:lnTo>
                  <a:lnTo>
                    <a:pt x="54" y="246"/>
                  </a:lnTo>
                  <a:lnTo>
                    <a:pt x="82" y="154"/>
                  </a:lnTo>
                  <a:lnTo>
                    <a:pt x="96" y="116"/>
                  </a:lnTo>
                  <a:lnTo>
                    <a:pt x="110" y="82"/>
                  </a:lnTo>
                  <a:lnTo>
                    <a:pt x="124" y="54"/>
                  </a:lnTo>
                  <a:lnTo>
                    <a:pt x="132" y="40"/>
                  </a:lnTo>
                  <a:lnTo>
                    <a:pt x="140" y="30"/>
                  </a:lnTo>
                  <a:lnTo>
                    <a:pt x="132" y="18"/>
                  </a:lnTo>
                  <a:lnTo>
                    <a:pt x="126" y="8"/>
                  </a:lnTo>
                  <a:lnTo>
                    <a:pt x="124" y="0"/>
                  </a:lnTo>
                  <a:close/>
                </a:path>
              </a:pathLst>
            </a:custGeom>
            <a:solidFill>
              <a:srgbClr val="FFFFFF"/>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710" name="Freeform 125"/>
            <p:cNvSpPr>
              <a:spLocks/>
            </p:cNvSpPr>
            <p:nvPr/>
          </p:nvSpPr>
          <p:spPr bwMode="auto">
            <a:xfrm>
              <a:off x="9736138" y="3466966"/>
              <a:ext cx="346075" cy="444500"/>
            </a:xfrm>
            <a:custGeom>
              <a:avLst/>
              <a:gdLst>
                <a:gd name="T0" fmla="*/ 2147483647 w 218"/>
                <a:gd name="T1" fmla="*/ 2147483647 h 280"/>
                <a:gd name="T2" fmla="*/ 2147483647 w 218"/>
                <a:gd name="T3" fmla="*/ 2147483647 h 280"/>
                <a:gd name="T4" fmla="*/ 2147483647 w 218"/>
                <a:gd name="T5" fmla="*/ 2147483647 h 280"/>
                <a:gd name="T6" fmla="*/ 2147483647 w 218"/>
                <a:gd name="T7" fmla="*/ 2147483647 h 280"/>
                <a:gd name="T8" fmla="*/ 2147483647 w 218"/>
                <a:gd name="T9" fmla="*/ 2147483647 h 280"/>
                <a:gd name="T10" fmla="*/ 2147483647 w 218"/>
                <a:gd name="T11" fmla="*/ 2147483647 h 280"/>
                <a:gd name="T12" fmla="*/ 2147483647 w 218"/>
                <a:gd name="T13" fmla="*/ 2147483647 h 280"/>
                <a:gd name="T14" fmla="*/ 2147483647 w 218"/>
                <a:gd name="T15" fmla="*/ 2147483647 h 280"/>
                <a:gd name="T16" fmla="*/ 2147483647 w 218"/>
                <a:gd name="T17" fmla="*/ 2147483647 h 280"/>
                <a:gd name="T18" fmla="*/ 2147483647 w 218"/>
                <a:gd name="T19" fmla="*/ 2147483647 h 280"/>
                <a:gd name="T20" fmla="*/ 2147483647 w 218"/>
                <a:gd name="T21" fmla="*/ 2147483647 h 280"/>
                <a:gd name="T22" fmla="*/ 2147483647 w 218"/>
                <a:gd name="T23" fmla="*/ 2147483647 h 280"/>
                <a:gd name="T24" fmla="*/ 2147483647 w 218"/>
                <a:gd name="T25" fmla="*/ 2147483647 h 280"/>
                <a:gd name="T26" fmla="*/ 2147483647 w 218"/>
                <a:gd name="T27" fmla="*/ 2147483647 h 280"/>
                <a:gd name="T28" fmla="*/ 2147483647 w 218"/>
                <a:gd name="T29" fmla="*/ 2147483647 h 280"/>
                <a:gd name="T30" fmla="*/ 2147483647 w 218"/>
                <a:gd name="T31" fmla="*/ 2147483647 h 280"/>
                <a:gd name="T32" fmla="*/ 2147483647 w 218"/>
                <a:gd name="T33" fmla="*/ 2147483647 h 280"/>
                <a:gd name="T34" fmla="*/ 2147483647 w 218"/>
                <a:gd name="T35" fmla="*/ 2147483647 h 280"/>
                <a:gd name="T36" fmla="*/ 2147483647 w 218"/>
                <a:gd name="T37" fmla="*/ 2147483647 h 280"/>
                <a:gd name="T38" fmla="*/ 2147483647 w 218"/>
                <a:gd name="T39" fmla="*/ 2147483647 h 280"/>
                <a:gd name="T40" fmla="*/ 2147483647 w 218"/>
                <a:gd name="T41" fmla="*/ 2147483647 h 280"/>
                <a:gd name="T42" fmla="*/ 2147483647 w 218"/>
                <a:gd name="T43" fmla="*/ 2147483647 h 280"/>
                <a:gd name="T44" fmla="*/ 2147483647 w 218"/>
                <a:gd name="T45" fmla="*/ 2147483647 h 280"/>
                <a:gd name="T46" fmla="*/ 2147483647 w 218"/>
                <a:gd name="T47" fmla="*/ 2147483647 h 280"/>
                <a:gd name="T48" fmla="*/ 2147483647 w 218"/>
                <a:gd name="T49" fmla="*/ 2147483647 h 280"/>
                <a:gd name="T50" fmla="*/ 2147483647 w 218"/>
                <a:gd name="T51" fmla="*/ 2147483647 h 280"/>
                <a:gd name="T52" fmla="*/ 2147483647 w 218"/>
                <a:gd name="T53" fmla="*/ 2147483647 h 280"/>
                <a:gd name="T54" fmla="*/ 2147483647 w 218"/>
                <a:gd name="T55" fmla="*/ 2147483647 h 280"/>
                <a:gd name="T56" fmla="*/ 2147483647 w 218"/>
                <a:gd name="T57" fmla="*/ 2147483647 h 280"/>
                <a:gd name="T58" fmla="*/ 2147483647 w 218"/>
                <a:gd name="T59" fmla="*/ 2147483647 h 280"/>
                <a:gd name="T60" fmla="*/ 2147483647 w 218"/>
                <a:gd name="T61" fmla="*/ 2147483647 h 280"/>
                <a:gd name="T62" fmla="*/ 2147483647 w 218"/>
                <a:gd name="T63" fmla="*/ 2147483647 h 280"/>
                <a:gd name="T64" fmla="*/ 2147483647 w 218"/>
                <a:gd name="T65" fmla="*/ 2147483647 h 280"/>
                <a:gd name="T66" fmla="*/ 2147483647 w 218"/>
                <a:gd name="T67" fmla="*/ 2147483647 h 280"/>
                <a:gd name="T68" fmla="*/ 2147483647 w 218"/>
                <a:gd name="T69" fmla="*/ 2147483647 h 280"/>
                <a:gd name="T70" fmla="*/ 0 w 218"/>
                <a:gd name="T71" fmla="*/ 2147483647 h 280"/>
                <a:gd name="T72" fmla="*/ 0 w 218"/>
                <a:gd name="T73" fmla="*/ 2147483647 h 280"/>
                <a:gd name="T74" fmla="*/ 2147483647 w 218"/>
                <a:gd name="T75" fmla="*/ 2147483647 h 280"/>
                <a:gd name="T76" fmla="*/ 2147483647 w 218"/>
                <a:gd name="T77" fmla="*/ 2147483647 h 280"/>
                <a:gd name="T78" fmla="*/ 2147483647 w 218"/>
                <a:gd name="T79" fmla="*/ 2147483647 h 280"/>
                <a:gd name="T80" fmla="*/ 2147483647 w 218"/>
                <a:gd name="T81" fmla="*/ 2147483647 h 280"/>
                <a:gd name="T82" fmla="*/ 2147483647 w 218"/>
                <a:gd name="T83" fmla="*/ 2147483647 h 280"/>
                <a:gd name="T84" fmla="*/ 2147483647 w 218"/>
                <a:gd name="T85" fmla="*/ 2147483647 h 280"/>
                <a:gd name="T86" fmla="*/ 2147483647 w 218"/>
                <a:gd name="T87" fmla="*/ 2147483647 h 280"/>
                <a:gd name="T88" fmla="*/ 2147483647 w 218"/>
                <a:gd name="T89" fmla="*/ 2147483647 h 280"/>
                <a:gd name="T90" fmla="*/ 2147483647 w 218"/>
                <a:gd name="T91" fmla="*/ 2147483647 h 280"/>
                <a:gd name="T92" fmla="*/ 2147483647 w 218"/>
                <a:gd name="T93" fmla="*/ 2147483647 h 280"/>
                <a:gd name="T94" fmla="*/ 2147483647 w 218"/>
                <a:gd name="T95" fmla="*/ 2147483647 h 280"/>
                <a:gd name="T96" fmla="*/ 2147483647 w 218"/>
                <a:gd name="T97" fmla="*/ 2147483647 h 280"/>
                <a:gd name="T98" fmla="*/ 2147483647 w 218"/>
                <a:gd name="T99" fmla="*/ 2147483647 h 280"/>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218"/>
                <a:gd name="T151" fmla="*/ 0 h 280"/>
                <a:gd name="T152" fmla="*/ 218 w 218"/>
                <a:gd name="T153" fmla="*/ 280 h 280"/>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218" h="280">
                  <a:moveTo>
                    <a:pt x="68" y="242"/>
                  </a:moveTo>
                  <a:lnTo>
                    <a:pt x="64" y="260"/>
                  </a:lnTo>
                  <a:lnTo>
                    <a:pt x="64" y="264"/>
                  </a:lnTo>
                  <a:lnTo>
                    <a:pt x="66" y="268"/>
                  </a:lnTo>
                  <a:lnTo>
                    <a:pt x="76" y="278"/>
                  </a:lnTo>
                  <a:lnTo>
                    <a:pt x="80" y="280"/>
                  </a:lnTo>
                  <a:lnTo>
                    <a:pt x="84" y="278"/>
                  </a:lnTo>
                  <a:lnTo>
                    <a:pt x="102" y="272"/>
                  </a:lnTo>
                  <a:lnTo>
                    <a:pt x="110" y="268"/>
                  </a:lnTo>
                  <a:lnTo>
                    <a:pt x="152" y="244"/>
                  </a:lnTo>
                  <a:lnTo>
                    <a:pt x="160" y="240"/>
                  </a:lnTo>
                  <a:lnTo>
                    <a:pt x="172" y="234"/>
                  </a:lnTo>
                  <a:lnTo>
                    <a:pt x="176" y="228"/>
                  </a:lnTo>
                  <a:lnTo>
                    <a:pt x="178" y="220"/>
                  </a:lnTo>
                  <a:lnTo>
                    <a:pt x="178" y="198"/>
                  </a:lnTo>
                  <a:lnTo>
                    <a:pt x="180" y="188"/>
                  </a:lnTo>
                  <a:lnTo>
                    <a:pt x="182" y="180"/>
                  </a:lnTo>
                  <a:lnTo>
                    <a:pt x="186" y="170"/>
                  </a:lnTo>
                  <a:lnTo>
                    <a:pt x="194" y="160"/>
                  </a:lnTo>
                  <a:lnTo>
                    <a:pt x="202" y="148"/>
                  </a:lnTo>
                  <a:lnTo>
                    <a:pt x="210" y="134"/>
                  </a:lnTo>
                  <a:lnTo>
                    <a:pt x="214" y="114"/>
                  </a:lnTo>
                  <a:lnTo>
                    <a:pt x="218" y="94"/>
                  </a:lnTo>
                  <a:lnTo>
                    <a:pt x="218" y="82"/>
                  </a:lnTo>
                  <a:lnTo>
                    <a:pt x="216" y="72"/>
                  </a:lnTo>
                  <a:lnTo>
                    <a:pt x="212" y="60"/>
                  </a:lnTo>
                  <a:lnTo>
                    <a:pt x="206" y="48"/>
                  </a:lnTo>
                  <a:lnTo>
                    <a:pt x="202" y="40"/>
                  </a:lnTo>
                  <a:lnTo>
                    <a:pt x="186" y="24"/>
                  </a:lnTo>
                  <a:lnTo>
                    <a:pt x="176" y="16"/>
                  </a:lnTo>
                  <a:lnTo>
                    <a:pt x="164" y="8"/>
                  </a:lnTo>
                  <a:lnTo>
                    <a:pt x="150" y="2"/>
                  </a:lnTo>
                  <a:lnTo>
                    <a:pt x="136" y="0"/>
                  </a:lnTo>
                  <a:lnTo>
                    <a:pt x="62" y="12"/>
                  </a:lnTo>
                  <a:lnTo>
                    <a:pt x="44" y="22"/>
                  </a:lnTo>
                  <a:lnTo>
                    <a:pt x="36" y="28"/>
                  </a:lnTo>
                  <a:lnTo>
                    <a:pt x="34" y="34"/>
                  </a:lnTo>
                  <a:lnTo>
                    <a:pt x="36" y="44"/>
                  </a:lnTo>
                  <a:lnTo>
                    <a:pt x="38" y="50"/>
                  </a:lnTo>
                  <a:lnTo>
                    <a:pt x="38" y="54"/>
                  </a:lnTo>
                  <a:lnTo>
                    <a:pt x="36" y="58"/>
                  </a:lnTo>
                  <a:lnTo>
                    <a:pt x="20" y="90"/>
                  </a:lnTo>
                  <a:lnTo>
                    <a:pt x="16" y="98"/>
                  </a:lnTo>
                  <a:lnTo>
                    <a:pt x="14" y="106"/>
                  </a:lnTo>
                  <a:lnTo>
                    <a:pt x="14" y="112"/>
                  </a:lnTo>
                  <a:lnTo>
                    <a:pt x="14" y="120"/>
                  </a:lnTo>
                  <a:lnTo>
                    <a:pt x="2" y="146"/>
                  </a:lnTo>
                  <a:lnTo>
                    <a:pt x="0" y="154"/>
                  </a:lnTo>
                  <a:lnTo>
                    <a:pt x="0" y="158"/>
                  </a:lnTo>
                  <a:lnTo>
                    <a:pt x="4" y="160"/>
                  </a:lnTo>
                  <a:lnTo>
                    <a:pt x="10" y="162"/>
                  </a:lnTo>
                  <a:lnTo>
                    <a:pt x="12" y="164"/>
                  </a:lnTo>
                  <a:lnTo>
                    <a:pt x="14" y="168"/>
                  </a:lnTo>
                  <a:lnTo>
                    <a:pt x="12" y="182"/>
                  </a:lnTo>
                  <a:lnTo>
                    <a:pt x="12" y="192"/>
                  </a:lnTo>
                  <a:lnTo>
                    <a:pt x="12" y="194"/>
                  </a:lnTo>
                  <a:lnTo>
                    <a:pt x="14" y="202"/>
                  </a:lnTo>
                  <a:lnTo>
                    <a:pt x="14" y="210"/>
                  </a:lnTo>
                  <a:lnTo>
                    <a:pt x="12" y="216"/>
                  </a:lnTo>
                  <a:lnTo>
                    <a:pt x="14" y="224"/>
                  </a:lnTo>
                  <a:lnTo>
                    <a:pt x="14" y="226"/>
                  </a:lnTo>
                  <a:lnTo>
                    <a:pt x="20" y="234"/>
                  </a:lnTo>
                  <a:lnTo>
                    <a:pt x="24" y="236"/>
                  </a:lnTo>
                  <a:lnTo>
                    <a:pt x="32" y="240"/>
                  </a:lnTo>
                  <a:lnTo>
                    <a:pt x="48" y="242"/>
                  </a:lnTo>
                  <a:lnTo>
                    <a:pt x="56" y="242"/>
                  </a:lnTo>
                  <a:lnTo>
                    <a:pt x="68" y="242"/>
                  </a:lnTo>
                  <a:close/>
                </a:path>
              </a:pathLst>
            </a:custGeom>
            <a:solidFill>
              <a:srgbClr val="000000"/>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711" name="Freeform 126"/>
            <p:cNvSpPr>
              <a:spLocks/>
            </p:cNvSpPr>
            <p:nvPr/>
          </p:nvSpPr>
          <p:spPr bwMode="auto">
            <a:xfrm>
              <a:off x="9802813" y="3901941"/>
              <a:ext cx="127000" cy="539750"/>
            </a:xfrm>
            <a:custGeom>
              <a:avLst/>
              <a:gdLst>
                <a:gd name="T0" fmla="*/ 2147483647 w 80"/>
                <a:gd name="T1" fmla="*/ 2147483647 h 340"/>
                <a:gd name="T2" fmla="*/ 2147483647 w 80"/>
                <a:gd name="T3" fmla="*/ 2147483647 h 340"/>
                <a:gd name="T4" fmla="*/ 2147483647 w 80"/>
                <a:gd name="T5" fmla="*/ 2147483647 h 340"/>
                <a:gd name="T6" fmla="*/ 2147483647 w 80"/>
                <a:gd name="T7" fmla="*/ 2147483647 h 340"/>
                <a:gd name="T8" fmla="*/ 2147483647 w 80"/>
                <a:gd name="T9" fmla="*/ 2147483647 h 340"/>
                <a:gd name="T10" fmla="*/ 2147483647 w 80"/>
                <a:gd name="T11" fmla="*/ 2147483647 h 340"/>
                <a:gd name="T12" fmla="*/ 2147483647 w 80"/>
                <a:gd name="T13" fmla="*/ 2147483647 h 340"/>
                <a:gd name="T14" fmla="*/ 2147483647 w 80"/>
                <a:gd name="T15" fmla="*/ 2147483647 h 340"/>
                <a:gd name="T16" fmla="*/ 2147483647 w 80"/>
                <a:gd name="T17" fmla="*/ 2147483647 h 340"/>
                <a:gd name="T18" fmla="*/ 2147483647 w 80"/>
                <a:gd name="T19" fmla="*/ 2147483647 h 340"/>
                <a:gd name="T20" fmla="*/ 2147483647 w 80"/>
                <a:gd name="T21" fmla="*/ 2147483647 h 340"/>
                <a:gd name="T22" fmla="*/ 2147483647 w 80"/>
                <a:gd name="T23" fmla="*/ 2147483647 h 340"/>
                <a:gd name="T24" fmla="*/ 2147483647 w 80"/>
                <a:gd name="T25" fmla="*/ 2147483647 h 340"/>
                <a:gd name="T26" fmla="*/ 2147483647 w 80"/>
                <a:gd name="T27" fmla="*/ 2147483647 h 340"/>
                <a:gd name="T28" fmla="*/ 2147483647 w 80"/>
                <a:gd name="T29" fmla="*/ 0 h 340"/>
                <a:gd name="T30" fmla="*/ 2147483647 w 80"/>
                <a:gd name="T31" fmla="*/ 0 h 340"/>
                <a:gd name="T32" fmla="*/ 2147483647 w 80"/>
                <a:gd name="T33" fmla="*/ 2147483647 h 340"/>
                <a:gd name="T34" fmla="*/ 2147483647 w 80"/>
                <a:gd name="T35" fmla="*/ 2147483647 h 340"/>
                <a:gd name="T36" fmla="*/ 2147483647 w 80"/>
                <a:gd name="T37" fmla="*/ 2147483647 h 340"/>
                <a:gd name="T38" fmla="*/ 2147483647 w 80"/>
                <a:gd name="T39" fmla="*/ 2147483647 h 340"/>
                <a:gd name="T40" fmla="*/ 2147483647 w 80"/>
                <a:gd name="T41" fmla="*/ 2147483647 h 340"/>
                <a:gd name="T42" fmla="*/ 2147483647 w 80"/>
                <a:gd name="T43" fmla="*/ 2147483647 h 340"/>
                <a:gd name="T44" fmla="*/ 2147483647 w 80"/>
                <a:gd name="T45" fmla="*/ 2147483647 h 340"/>
                <a:gd name="T46" fmla="*/ 2147483647 w 80"/>
                <a:gd name="T47" fmla="*/ 2147483647 h 340"/>
                <a:gd name="T48" fmla="*/ 2147483647 w 80"/>
                <a:gd name="T49" fmla="*/ 2147483647 h 340"/>
                <a:gd name="T50" fmla="*/ 2147483647 w 80"/>
                <a:gd name="T51" fmla="*/ 2147483647 h 340"/>
                <a:gd name="T52" fmla="*/ 2147483647 w 80"/>
                <a:gd name="T53" fmla="*/ 2147483647 h 340"/>
                <a:gd name="T54" fmla="*/ 2147483647 w 80"/>
                <a:gd name="T55" fmla="*/ 2147483647 h 340"/>
                <a:gd name="T56" fmla="*/ 0 w 80"/>
                <a:gd name="T57" fmla="*/ 2147483647 h 340"/>
                <a:gd name="T58" fmla="*/ 0 w 80"/>
                <a:gd name="T59" fmla="*/ 2147483647 h 340"/>
                <a:gd name="T60" fmla="*/ 0 w 80"/>
                <a:gd name="T61" fmla="*/ 2147483647 h 340"/>
                <a:gd name="T62" fmla="*/ 2147483647 w 80"/>
                <a:gd name="T63" fmla="*/ 2147483647 h 340"/>
                <a:gd name="T64" fmla="*/ 2147483647 w 80"/>
                <a:gd name="T65" fmla="*/ 2147483647 h 340"/>
                <a:gd name="T66" fmla="*/ 2147483647 w 80"/>
                <a:gd name="T67" fmla="*/ 2147483647 h 34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80"/>
                <a:gd name="T103" fmla="*/ 0 h 340"/>
                <a:gd name="T104" fmla="*/ 80 w 80"/>
                <a:gd name="T105" fmla="*/ 340 h 34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80" h="340">
                  <a:moveTo>
                    <a:pt x="58" y="38"/>
                  </a:moveTo>
                  <a:lnTo>
                    <a:pt x="58" y="38"/>
                  </a:lnTo>
                  <a:lnTo>
                    <a:pt x="58" y="36"/>
                  </a:lnTo>
                  <a:lnTo>
                    <a:pt x="62" y="34"/>
                  </a:lnTo>
                  <a:lnTo>
                    <a:pt x="66" y="30"/>
                  </a:lnTo>
                  <a:lnTo>
                    <a:pt x="66" y="26"/>
                  </a:lnTo>
                  <a:lnTo>
                    <a:pt x="64" y="22"/>
                  </a:lnTo>
                  <a:lnTo>
                    <a:pt x="62" y="14"/>
                  </a:lnTo>
                  <a:lnTo>
                    <a:pt x="60" y="8"/>
                  </a:lnTo>
                  <a:lnTo>
                    <a:pt x="56" y="2"/>
                  </a:lnTo>
                  <a:lnTo>
                    <a:pt x="52" y="0"/>
                  </a:lnTo>
                  <a:lnTo>
                    <a:pt x="48" y="0"/>
                  </a:lnTo>
                  <a:lnTo>
                    <a:pt x="46" y="2"/>
                  </a:lnTo>
                  <a:lnTo>
                    <a:pt x="40" y="6"/>
                  </a:lnTo>
                  <a:lnTo>
                    <a:pt x="36" y="14"/>
                  </a:lnTo>
                  <a:lnTo>
                    <a:pt x="34" y="18"/>
                  </a:lnTo>
                  <a:lnTo>
                    <a:pt x="32" y="22"/>
                  </a:lnTo>
                  <a:lnTo>
                    <a:pt x="36" y="30"/>
                  </a:lnTo>
                  <a:lnTo>
                    <a:pt x="40" y="36"/>
                  </a:lnTo>
                  <a:lnTo>
                    <a:pt x="16" y="112"/>
                  </a:lnTo>
                  <a:lnTo>
                    <a:pt x="4" y="158"/>
                  </a:lnTo>
                  <a:lnTo>
                    <a:pt x="0" y="176"/>
                  </a:lnTo>
                  <a:lnTo>
                    <a:pt x="0" y="188"/>
                  </a:lnTo>
                  <a:lnTo>
                    <a:pt x="28" y="340"/>
                  </a:lnTo>
                  <a:lnTo>
                    <a:pt x="80" y="174"/>
                  </a:lnTo>
                  <a:lnTo>
                    <a:pt x="58" y="38"/>
                  </a:lnTo>
                  <a:close/>
                </a:path>
              </a:pathLst>
            </a:custGeom>
            <a:solidFill>
              <a:srgbClr val="000000"/>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grpSp>
      <p:grpSp>
        <p:nvGrpSpPr>
          <p:cNvPr id="17" name="グループ化 260"/>
          <p:cNvGrpSpPr>
            <a:grpSpLocks noChangeAspect="1"/>
          </p:cNvGrpSpPr>
          <p:nvPr/>
        </p:nvGrpSpPr>
        <p:grpSpPr bwMode="auto">
          <a:xfrm>
            <a:off x="8909835" y="6409918"/>
            <a:ext cx="14596" cy="38479"/>
            <a:chOff x="9491663" y="3466966"/>
            <a:chExt cx="1009650" cy="2755900"/>
          </a:xfrm>
        </p:grpSpPr>
        <p:sp>
          <p:nvSpPr>
            <p:cNvPr id="713" name="Freeform 79"/>
            <p:cNvSpPr>
              <a:spLocks/>
            </p:cNvSpPr>
            <p:nvPr/>
          </p:nvSpPr>
          <p:spPr bwMode="auto">
            <a:xfrm>
              <a:off x="10221913" y="4962391"/>
              <a:ext cx="146050" cy="244475"/>
            </a:xfrm>
            <a:custGeom>
              <a:avLst/>
              <a:gdLst>
                <a:gd name="T0" fmla="*/ 2147483647 w 92"/>
                <a:gd name="T1" fmla="*/ 2147483647 h 154"/>
                <a:gd name="T2" fmla="*/ 2147483647 w 92"/>
                <a:gd name="T3" fmla="*/ 2147483647 h 154"/>
                <a:gd name="T4" fmla="*/ 2147483647 w 92"/>
                <a:gd name="T5" fmla="*/ 2147483647 h 154"/>
                <a:gd name="T6" fmla="*/ 2147483647 w 92"/>
                <a:gd name="T7" fmla="*/ 2147483647 h 154"/>
                <a:gd name="T8" fmla="*/ 2147483647 w 92"/>
                <a:gd name="T9" fmla="*/ 2147483647 h 154"/>
                <a:gd name="T10" fmla="*/ 2147483647 w 92"/>
                <a:gd name="T11" fmla="*/ 2147483647 h 154"/>
                <a:gd name="T12" fmla="*/ 2147483647 w 92"/>
                <a:gd name="T13" fmla="*/ 2147483647 h 154"/>
                <a:gd name="T14" fmla="*/ 2147483647 w 92"/>
                <a:gd name="T15" fmla="*/ 2147483647 h 154"/>
                <a:gd name="T16" fmla="*/ 2147483647 w 92"/>
                <a:gd name="T17" fmla="*/ 0 h 154"/>
                <a:gd name="T18" fmla="*/ 2147483647 w 92"/>
                <a:gd name="T19" fmla="*/ 2147483647 h 154"/>
                <a:gd name="T20" fmla="*/ 2147483647 w 92"/>
                <a:gd name="T21" fmla="*/ 2147483647 h 154"/>
                <a:gd name="T22" fmla="*/ 2147483647 w 92"/>
                <a:gd name="T23" fmla="*/ 2147483647 h 154"/>
                <a:gd name="T24" fmla="*/ 2147483647 w 92"/>
                <a:gd name="T25" fmla="*/ 2147483647 h 154"/>
                <a:gd name="T26" fmla="*/ 0 w 92"/>
                <a:gd name="T27" fmla="*/ 2147483647 h 154"/>
                <a:gd name="T28" fmla="*/ 2147483647 w 92"/>
                <a:gd name="T29" fmla="*/ 2147483647 h 154"/>
                <a:gd name="T30" fmla="*/ 2147483647 w 92"/>
                <a:gd name="T31" fmla="*/ 2147483647 h 154"/>
                <a:gd name="T32" fmla="*/ 2147483647 w 92"/>
                <a:gd name="T33" fmla="*/ 2147483647 h 154"/>
                <a:gd name="T34" fmla="*/ 2147483647 w 92"/>
                <a:gd name="T35" fmla="*/ 2147483647 h 154"/>
                <a:gd name="T36" fmla="*/ 2147483647 w 92"/>
                <a:gd name="T37" fmla="*/ 2147483647 h 154"/>
                <a:gd name="T38" fmla="*/ 2147483647 w 92"/>
                <a:gd name="T39" fmla="*/ 2147483647 h 154"/>
                <a:gd name="T40" fmla="*/ 2147483647 w 92"/>
                <a:gd name="T41" fmla="*/ 2147483647 h 154"/>
                <a:gd name="T42" fmla="*/ 2147483647 w 92"/>
                <a:gd name="T43" fmla="*/ 2147483647 h 15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92"/>
                <a:gd name="T67" fmla="*/ 0 h 154"/>
                <a:gd name="T68" fmla="*/ 92 w 92"/>
                <a:gd name="T69" fmla="*/ 154 h 15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92" h="154">
                  <a:moveTo>
                    <a:pt x="72" y="130"/>
                  </a:moveTo>
                  <a:lnTo>
                    <a:pt x="72" y="104"/>
                  </a:lnTo>
                  <a:lnTo>
                    <a:pt x="86" y="104"/>
                  </a:lnTo>
                  <a:lnTo>
                    <a:pt x="86" y="86"/>
                  </a:lnTo>
                  <a:lnTo>
                    <a:pt x="72" y="60"/>
                  </a:lnTo>
                  <a:lnTo>
                    <a:pt x="72" y="44"/>
                  </a:lnTo>
                  <a:lnTo>
                    <a:pt x="66" y="18"/>
                  </a:lnTo>
                  <a:lnTo>
                    <a:pt x="52" y="18"/>
                  </a:lnTo>
                  <a:lnTo>
                    <a:pt x="40" y="0"/>
                  </a:lnTo>
                  <a:lnTo>
                    <a:pt x="46" y="18"/>
                  </a:lnTo>
                  <a:lnTo>
                    <a:pt x="52" y="60"/>
                  </a:lnTo>
                  <a:lnTo>
                    <a:pt x="40" y="52"/>
                  </a:lnTo>
                  <a:lnTo>
                    <a:pt x="20" y="36"/>
                  </a:lnTo>
                  <a:lnTo>
                    <a:pt x="0" y="36"/>
                  </a:lnTo>
                  <a:lnTo>
                    <a:pt x="14" y="52"/>
                  </a:lnTo>
                  <a:lnTo>
                    <a:pt x="26" y="70"/>
                  </a:lnTo>
                  <a:lnTo>
                    <a:pt x="52" y="104"/>
                  </a:lnTo>
                  <a:lnTo>
                    <a:pt x="66" y="138"/>
                  </a:lnTo>
                  <a:lnTo>
                    <a:pt x="80" y="138"/>
                  </a:lnTo>
                  <a:lnTo>
                    <a:pt x="92" y="154"/>
                  </a:lnTo>
                  <a:lnTo>
                    <a:pt x="92" y="146"/>
                  </a:lnTo>
                  <a:lnTo>
                    <a:pt x="72" y="130"/>
                  </a:lnTo>
                  <a:close/>
                </a:path>
              </a:pathLst>
            </a:custGeom>
            <a:solidFill>
              <a:srgbClr val="A1C6E7"/>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714" name="Freeform 84"/>
            <p:cNvSpPr>
              <a:spLocks/>
            </p:cNvSpPr>
            <p:nvPr/>
          </p:nvSpPr>
          <p:spPr bwMode="auto">
            <a:xfrm>
              <a:off x="10482263" y="5140191"/>
              <a:ext cx="19050" cy="41275"/>
            </a:xfrm>
            <a:custGeom>
              <a:avLst/>
              <a:gdLst>
                <a:gd name="T0" fmla="*/ 2147483647 w 12"/>
                <a:gd name="T1" fmla="*/ 2147483647 h 26"/>
                <a:gd name="T2" fmla="*/ 2147483647 w 12"/>
                <a:gd name="T3" fmla="*/ 2147483647 h 26"/>
                <a:gd name="T4" fmla="*/ 2147483647 w 12"/>
                <a:gd name="T5" fmla="*/ 0 h 26"/>
                <a:gd name="T6" fmla="*/ 0 w 12"/>
                <a:gd name="T7" fmla="*/ 2147483647 h 26"/>
                <a:gd name="T8" fmla="*/ 2147483647 w 12"/>
                <a:gd name="T9" fmla="*/ 2147483647 h 26"/>
                <a:gd name="T10" fmla="*/ 0 60000 65536"/>
                <a:gd name="T11" fmla="*/ 0 60000 65536"/>
                <a:gd name="T12" fmla="*/ 0 60000 65536"/>
                <a:gd name="T13" fmla="*/ 0 60000 65536"/>
                <a:gd name="T14" fmla="*/ 0 60000 65536"/>
                <a:gd name="T15" fmla="*/ 0 w 12"/>
                <a:gd name="T16" fmla="*/ 0 h 26"/>
                <a:gd name="T17" fmla="*/ 12 w 12"/>
                <a:gd name="T18" fmla="*/ 26 h 26"/>
              </a:gdLst>
              <a:ahLst/>
              <a:cxnLst>
                <a:cxn ang="T10">
                  <a:pos x="T0" y="T1"/>
                </a:cxn>
                <a:cxn ang="T11">
                  <a:pos x="T2" y="T3"/>
                </a:cxn>
                <a:cxn ang="T12">
                  <a:pos x="T4" y="T5"/>
                </a:cxn>
                <a:cxn ang="T13">
                  <a:pos x="T6" y="T7"/>
                </a:cxn>
                <a:cxn ang="T14">
                  <a:pos x="T8" y="T9"/>
                </a:cxn>
              </a:cxnLst>
              <a:rect l="T15" t="T16" r="T17" b="T18"/>
              <a:pathLst>
                <a:path w="12" h="26">
                  <a:moveTo>
                    <a:pt x="6" y="26"/>
                  </a:moveTo>
                  <a:lnTo>
                    <a:pt x="6" y="18"/>
                  </a:lnTo>
                  <a:lnTo>
                    <a:pt x="12" y="0"/>
                  </a:lnTo>
                  <a:lnTo>
                    <a:pt x="0" y="18"/>
                  </a:lnTo>
                  <a:lnTo>
                    <a:pt x="6" y="26"/>
                  </a:lnTo>
                  <a:close/>
                </a:path>
              </a:pathLst>
            </a:custGeom>
            <a:solidFill>
              <a:srgbClr val="A1C6E7"/>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715" name="Freeform 96"/>
            <p:cNvSpPr>
              <a:spLocks/>
            </p:cNvSpPr>
            <p:nvPr/>
          </p:nvSpPr>
          <p:spPr bwMode="auto">
            <a:xfrm>
              <a:off x="9602788" y="5330691"/>
              <a:ext cx="9525" cy="3175"/>
            </a:xfrm>
            <a:custGeom>
              <a:avLst/>
              <a:gdLst>
                <a:gd name="T0" fmla="*/ 0 w 6"/>
                <a:gd name="T1" fmla="*/ 0 h 2"/>
                <a:gd name="T2" fmla="*/ 0 w 6"/>
                <a:gd name="T3" fmla="*/ 2147483647 h 2"/>
                <a:gd name="T4" fmla="*/ 2147483647 w 6"/>
                <a:gd name="T5" fmla="*/ 0 h 2"/>
                <a:gd name="T6" fmla="*/ 0 w 6"/>
                <a:gd name="T7" fmla="*/ 0 h 2"/>
                <a:gd name="T8" fmla="*/ 0 60000 65536"/>
                <a:gd name="T9" fmla="*/ 0 60000 65536"/>
                <a:gd name="T10" fmla="*/ 0 60000 65536"/>
                <a:gd name="T11" fmla="*/ 0 60000 65536"/>
                <a:gd name="T12" fmla="*/ 0 w 6"/>
                <a:gd name="T13" fmla="*/ 0 h 2"/>
                <a:gd name="T14" fmla="*/ 6 w 6"/>
                <a:gd name="T15" fmla="*/ 2 h 2"/>
              </a:gdLst>
              <a:ahLst/>
              <a:cxnLst>
                <a:cxn ang="T8">
                  <a:pos x="T0" y="T1"/>
                </a:cxn>
                <a:cxn ang="T9">
                  <a:pos x="T2" y="T3"/>
                </a:cxn>
                <a:cxn ang="T10">
                  <a:pos x="T4" y="T5"/>
                </a:cxn>
                <a:cxn ang="T11">
                  <a:pos x="T6" y="T7"/>
                </a:cxn>
              </a:cxnLst>
              <a:rect l="T12" t="T13" r="T14" b="T15"/>
              <a:pathLst>
                <a:path w="6" h="2">
                  <a:moveTo>
                    <a:pt x="0" y="0"/>
                  </a:moveTo>
                  <a:lnTo>
                    <a:pt x="0" y="2"/>
                  </a:lnTo>
                  <a:lnTo>
                    <a:pt x="6" y="0"/>
                  </a:lnTo>
                  <a:lnTo>
                    <a:pt x="0" y="0"/>
                  </a:lnTo>
                  <a:close/>
                </a:path>
              </a:pathLst>
            </a:custGeom>
            <a:solidFill>
              <a:srgbClr val="A1C6E7"/>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716" name="Line 105"/>
            <p:cNvSpPr>
              <a:spLocks noChangeShapeType="1"/>
            </p:cNvSpPr>
            <p:nvPr/>
          </p:nvSpPr>
          <p:spPr bwMode="auto">
            <a:xfrm>
              <a:off x="10161588" y="3841616"/>
              <a:ext cx="0" cy="0"/>
            </a:xfrm>
            <a:prstGeom prst="line">
              <a:avLst/>
            </a:prstGeom>
            <a:no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717" name="Line 106"/>
            <p:cNvSpPr>
              <a:spLocks noChangeShapeType="1"/>
            </p:cNvSpPr>
            <p:nvPr/>
          </p:nvSpPr>
          <p:spPr bwMode="auto">
            <a:xfrm>
              <a:off x="10161588" y="3841616"/>
              <a:ext cx="0" cy="0"/>
            </a:xfrm>
            <a:prstGeom prst="line">
              <a:avLst/>
            </a:prstGeom>
            <a:no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718" name="Freeform 122"/>
            <p:cNvSpPr>
              <a:spLocks/>
            </p:cNvSpPr>
            <p:nvPr/>
          </p:nvSpPr>
          <p:spPr bwMode="auto">
            <a:xfrm>
              <a:off x="9491663" y="3816216"/>
              <a:ext cx="996950" cy="2406650"/>
            </a:xfrm>
            <a:custGeom>
              <a:avLst/>
              <a:gdLst>
                <a:gd name="T0" fmla="*/ 2147483647 w 628"/>
                <a:gd name="T1" fmla="*/ 2147483647 h 1516"/>
                <a:gd name="T2" fmla="*/ 2147483647 w 628"/>
                <a:gd name="T3" fmla="*/ 2147483647 h 1516"/>
                <a:gd name="T4" fmla="*/ 2147483647 w 628"/>
                <a:gd name="T5" fmla="*/ 2147483647 h 1516"/>
                <a:gd name="T6" fmla="*/ 2147483647 w 628"/>
                <a:gd name="T7" fmla="*/ 2147483647 h 1516"/>
                <a:gd name="T8" fmla="*/ 2147483647 w 628"/>
                <a:gd name="T9" fmla="*/ 2147483647 h 1516"/>
                <a:gd name="T10" fmla="*/ 2147483647 w 628"/>
                <a:gd name="T11" fmla="*/ 2147483647 h 1516"/>
                <a:gd name="T12" fmla="*/ 2147483647 w 628"/>
                <a:gd name="T13" fmla="*/ 2147483647 h 1516"/>
                <a:gd name="T14" fmla="*/ 2147483647 w 628"/>
                <a:gd name="T15" fmla="*/ 2147483647 h 1516"/>
                <a:gd name="T16" fmla="*/ 2147483647 w 628"/>
                <a:gd name="T17" fmla="*/ 2147483647 h 1516"/>
                <a:gd name="T18" fmla="*/ 2147483647 w 628"/>
                <a:gd name="T19" fmla="*/ 2147483647 h 1516"/>
                <a:gd name="T20" fmla="*/ 2147483647 w 628"/>
                <a:gd name="T21" fmla="*/ 2147483647 h 1516"/>
                <a:gd name="T22" fmla="*/ 2147483647 w 628"/>
                <a:gd name="T23" fmla="*/ 2147483647 h 1516"/>
                <a:gd name="T24" fmla="*/ 2147483647 w 628"/>
                <a:gd name="T25" fmla="*/ 2147483647 h 1516"/>
                <a:gd name="T26" fmla="*/ 2147483647 w 628"/>
                <a:gd name="T27" fmla="*/ 2147483647 h 1516"/>
                <a:gd name="T28" fmla="*/ 2147483647 w 628"/>
                <a:gd name="T29" fmla="*/ 2147483647 h 1516"/>
                <a:gd name="T30" fmla="*/ 2147483647 w 628"/>
                <a:gd name="T31" fmla="*/ 2147483647 h 1516"/>
                <a:gd name="T32" fmla="*/ 2147483647 w 628"/>
                <a:gd name="T33" fmla="*/ 2147483647 h 1516"/>
                <a:gd name="T34" fmla="*/ 2147483647 w 628"/>
                <a:gd name="T35" fmla="*/ 2147483647 h 1516"/>
                <a:gd name="T36" fmla="*/ 2147483647 w 628"/>
                <a:gd name="T37" fmla="*/ 2147483647 h 1516"/>
                <a:gd name="T38" fmla="*/ 2147483647 w 628"/>
                <a:gd name="T39" fmla="*/ 2147483647 h 1516"/>
                <a:gd name="T40" fmla="*/ 2147483647 w 628"/>
                <a:gd name="T41" fmla="*/ 2147483647 h 1516"/>
                <a:gd name="T42" fmla="*/ 2147483647 w 628"/>
                <a:gd name="T43" fmla="*/ 2147483647 h 1516"/>
                <a:gd name="T44" fmla="*/ 2147483647 w 628"/>
                <a:gd name="T45" fmla="*/ 2147483647 h 1516"/>
                <a:gd name="T46" fmla="*/ 2147483647 w 628"/>
                <a:gd name="T47" fmla="*/ 2147483647 h 1516"/>
                <a:gd name="T48" fmla="*/ 2147483647 w 628"/>
                <a:gd name="T49" fmla="*/ 2147483647 h 1516"/>
                <a:gd name="T50" fmla="*/ 2147483647 w 628"/>
                <a:gd name="T51" fmla="*/ 2147483647 h 1516"/>
                <a:gd name="T52" fmla="*/ 2147483647 w 628"/>
                <a:gd name="T53" fmla="*/ 2147483647 h 1516"/>
                <a:gd name="T54" fmla="*/ 2147483647 w 628"/>
                <a:gd name="T55" fmla="*/ 2147483647 h 1516"/>
                <a:gd name="T56" fmla="*/ 2147483647 w 628"/>
                <a:gd name="T57" fmla="*/ 2147483647 h 1516"/>
                <a:gd name="T58" fmla="*/ 2147483647 w 628"/>
                <a:gd name="T59" fmla="*/ 2147483647 h 1516"/>
                <a:gd name="T60" fmla="*/ 2147483647 w 628"/>
                <a:gd name="T61" fmla="*/ 2147483647 h 1516"/>
                <a:gd name="T62" fmla="*/ 2147483647 w 628"/>
                <a:gd name="T63" fmla="*/ 2147483647 h 1516"/>
                <a:gd name="T64" fmla="*/ 2147483647 w 628"/>
                <a:gd name="T65" fmla="*/ 2147483647 h 1516"/>
                <a:gd name="T66" fmla="*/ 2147483647 w 628"/>
                <a:gd name="T67" fmla="*/ 2147483647 h 1516"/>
                <a:gd name="T68" fmla="*/ 2147483647 w 628"/>
                <a:gd name="T69" fmla="*/ 2147483647 h 1516"/>
                <a:gd name="T70" fmla="*/ 2147483647 w 628"/>
                <a:gd name="T71" fmla="*/ 2147483647 h 1516"/>
                <a:gd name="T72" fmla="*/ 2147483647 w 628"/>
                <a:gd name="T73" fmla="*/ 2147483647 h 1516"/>
                <a:gd name="T74" fmla="*/ 2147483647 w 628"/>
                <a:gd name="T75" fmla="*/ 2147483647 h 1516"/>
                <a:gd name="T76" fmla="*/ 2147483647 w 628"/>
                <a:gd name="T77" fmla="*/ 2147483647 h 1516"/>
                <a:gd name="T78" fmla="*/ 2147483647 w 628"/>
                <a:gd name="T79" fmla="*/ 2147483647 h 1516"/>
                <a:gd name="T80" fmla="*/ 2147483647 w 628"/>
                <a:gd name="T81" fmla="*/ 2147483647 h 1516"/>
                <a:gd name="T82" fmla="*/ 2147483647 w 628"/>
                <a:gd name="T83" fmla="*/ 2147483647 h 1516"/>
                <a:gd name="T84" fmla="*/ 2147483647 w 628"/>
                <a:gd name="T85" fmla="*/ 2147483647 h 1516"/>
                <a:gd name="T86" fmla="*/ 2147483647 w 628"/>
                <a:gd name="T87" fmla="*/ 2147483647 h 1516"/>
                <a:gd name="T88" fmla="*/ 2147483647 w 628"/>
                <a:gd name="T89" fmla="*/ 2147483647 h 1516"/>
                <a:gd name="T90" fmla="*/ 2147483647 w 628"/>
                <a:gd name="T91" fmla="*/ 2147483647 h 1516"/>
                <a:gd name="T92" fmla="*/ 2147483647 w 628"/>
                <a:gd name="T93" fmla="*/ 2147483647 h 1516"/>
                <a:gd name="T94" fmla="*/ 2147483647 w 628"/>
                <a:gd name="T95" fmla="*/ 2147483647 h 1516"/>
                <a:gd name="T96" fmla="*/ 2147483647 w 628"/>
                <a:gd name="T97" fmla="*/ 2147483647 h 1516"/>
                <a:gd name="T98" fmla="*/ 2147483647 w 628"/>
                <a:gd name="T99" fmla="*/ 2147483647 h 1516"/>
                <a:gd name="T100" fmla="*/ 2147483647 w 628"/>
                <a:gd name="T101" fmla="*/ 2147483647 h 1516"/>
                <a:gd name="T102" fmla="*/ 2147483647 w 628"/>
                <a:gd name="T103" fmla="*/ 2147483647 h 1516"/>
                <a:gd name="T104" fmla="*/ 2147483647 w 628"/>
                <a:gd name="T105" fmla="*/ 2147483647 h 1516"/>
                <a:gd name="T106" fmla="*/ 2147483647 w 628"/>
                <a:gd name="T107" fmla="*/ 2147483647 h 1516"/>
                <a:gd name="T108" fmla="*/ 2147483647 w 628"/>
                <a:gd name="T109" fmla="*/ 2147483647 h 1516"/>
                <a:gd name="T110" fmla="*/ 2147483647 w 628"/>
                <a:gd name="T111" fmla="*/ 2147483647 h 1516"/>
                <a:gd name="T112" fmla="*/ 2147483647 w 628"/>
                <a:gd name="T113" fmla="*/ 2147483647 h 1516"/>
                <a:gd name="T114" fmla="*/ 2147483647 w 628"/>
                <a:gd name="T115" fmla="*/ 2147483647 h 1516"/>
                <a:gd name="T116" fmla="*/ 2147483647 w 628"/>
                <a:gd name="T117" fmla="*/ 2147483647 h 1516"/>
                <a:gd name="T118" fmla="*/ 2147483647 w 628"/>
                <a:gd name="T119" fmla="*/ 2147483647 h 1516"/>
                <a:gd name="T120" fmla="*/ 2147483647 w 628"/>
                <a:gd name="T121" fmla="*/ 2147483647 h 1516"/>
                <a:gd name="T122" fmla="*/ 2147483647 w 628"/>
                <a:gd name="T123" fmla="*/ 2147483647 h 1516"/>
                <a:gd name="T124" fmla="*/ 2147483647 w 628"/>
                <a:gd name="T125" fmla="*/ 2147483647 h 151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628"/>
                <a:gd name="T190" fmla="*/ 0 h 1516"/>
                <a:gd name="T191" fmla="*/ 628 w 628"/>
                <a:gd name="T192" fmla="*/ 1516 h 151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628" h="1516">
                  <a:moveTo>
                    <a:pt x="264" y="22"/>
                  </a:moveTo>
                  <a:lnTo>
                    <a:pt x="264" y="22"/>
                  </a:lnTo>
                  <a:lnTo>
                    <a:pt x="244" y="28"/>
                  </a:lnTo>
                  <a:lnTo>
                    <a:pt x="234" y="32"/>
                  </a:lnTo>
                  <a:lnTo>
                    <a:pt x="226" y="36"/>
                  </a:lnTo>
                  <a:lnTo>
                    <a:pt x="214" y="44"/>
                  </a:lnTo>
                  <a:lnTo>
                    <a:pt x="194" y="52"/>
                  </a:lnTo>
                  <a:lnTo>
                    <a:pt x="146" y="72"/>
                  </a:lnTo>
                  <a:lnTo>
                    <a:pt x="98" y="92"/>
                  </a:lnTo>
                  <a:lnTo>
                    <a:pt x="78" y="102"/>
                  </a:lnTo>
                  <a:lnTo>
                    <a:pt x="66" y="110"/>
                  </a:lnTo>
                  <a:lnTo>
                    <a:pt x="60" y="116"/>
                  </a:lnTo>
                  <a:lnTo>
                    <a:pt x="56" y="124"/>
                  </a:lnTo>
                  <a:lnTo>
                    <a:pt x="52" y="134"/>
                  </a:lnTo>
                  <a:lnTo>
                    <a:pt x="50" y="144"/>
                  </a:lnTo>
                  <a:lnTo>
                    <a:pt x="48" y="168"/>
                  </a:lnTo>
                  <a:lnTo>
                    <a:pt x="44" y="194"/>
                  </a:lnTo>
                  <a:lnTo>
                    <a:pt x="32" y="330"/>
                  </a:lnTo>
                  <a:lnTo>
                    <a:pt x="24" y="394"/>
                  </a:lnTo>
                  <a:lnTo>
                    <a:pt x="18" y="446"/>
                  </a:lnTo>
                  <a:lnTo>
                    <a:pt x="14" y="502"/>
                  </a:lnTo>
                  <a:lnTo>
                    <a:pt x="6" y="620"/>
                  </a:lnTo>
                  <a:lnTo>
                    <a:pt x="0" y="690"/>
                  </a:lnTo>
                  <a:lnTo>
                    <a:pt x="2" y="694"/>
                  </a:lnTo>
                  <a:lnTo>
                    <a:pt x="2" y="698"/>
                  </a:lnTo>
                  <a:lnTo>
                    <a:pt x="8" y="704"/>
                  </a:lnTo>
                  <a:lnTo>
                    <a:pt x="14" y="708"/>
                  </a:lnTo>
                  <a:lnTo>
                    <a:pt x="16" y="710"/>
                  </a:lnTo>
                  <a:lnTo>
                    <a:pt x="14" y="732"/>
                  </a:lnTo>
                  <a:lnTo>
                    <a:pt x="12" y="762"/>
                  </a:lnTo>
                  <a:lnTo>
                    <a:pt x="14" y="792"/>
                  </a:lnTo>
                  <a:lnTo>
                    <a:pt x="16" y="806"/>
                  </a:lnTo>
                  <a:lnTo>
                    <a:pt x="18" y="812"/>
                  </a:lnTo>
                  <a:lnTo>
                    <a:pt x="20" y="816"/>
                  </a:lnTo>
                  <a:lnTo>
                    <a:pt x="26" y="822"/>
                  </a:lnTo>
                  <a:lnTo>
                    <a:pt x="28" y="826"/>
                  </a:lnTo>
                  <a:lnTo>
                    <a:pt x="30" y="824"/>
                  </a:lnTo>
                  <a:lnTo>
                    <a:pt x="32" y="822"/>
                  </a:lnTo>
                  <a:lnTo>
                    <a:pt x="30" y="802"/>
                  </a:lnTo>
                  <a:lnTo>
                    <a:pt x="34" y="810"/>
                  </a:lnTo>
                  <a:lnTo>
                    <a:pt x="46" y="820"/>
                  </a:lnTo>
                  <a:lnTo>
                    <a:pt x="58" y="832"/>
                  </a:lnTo>
                  <a:lnTo>
                    <a:pt x="66" y="838"/>
                  </a:lnTo>
                  <a:lnTo>
                    <a:pt x="72" y="838"/>
                  </a:lnTo>
                  <a:lnTo>
                    <a:pt x="74" y="834"/>
                  </a:lnTo>
                  <a:lnTo>
                    <a:pt x="74" y="830"/>
                  </a:lnTo>
                  <a:lnTo>
                    <a:pt x="80" y="830"/>
                  </a:lnTo>
                  <a:lnTo>
                    <a:pt x="86" y="830"/>
                  </a:lnTo>
                  <a:lnTo>
                    <a:pt x="88" y="828"/>
                  </a:lnTo>
                  <a:lnTo>
                    <a:pt x="90" y="826"/>
                  </a:lnTo>
                  <a:lnTo>
                    <a:pt x="88" y="822"/>
                  </a:lnTo>
                  <a:lnTo>
                    <a:pt x="78" y="812"/>
                  </a:lnTo>
                  <a:lnTo>
                    <a:pt x="70" y="804"/>
                  </a:lnTo>
                  <a:lnTo>
                    <a:pt x="62" y="794"/>
                  </a:lnTo>
                  <a:lnTo>
                    <a:pt x="56" y="784"/>
                  </a:lnTo>
                  <a:lnTo>
                    <a:pt x="54" y="774"/>
                  </a:lnTo>
                  <a:lnTo>
                    <a:pt x="54" y="766"/>
                  </a:lnTo>
                  <a:lnTo>
                    <a:pt x="56" y="760"/>
                  </a:lnTo>
                  <a:lnTo>
                    <a:pt x="58" y="758"/>
                  </a:lnTo>
                  <a:lnTo>
                    <a:pt x="62" y="758"/>
                  </a:lnTo>
                  <a:lnTo>
                    <a:pt x="66" y="760"/>
                  </a:lnTo>
                  <a:lnTo>
                    <a:pt x="68" y="768"/>
                  </a:lnTo>
                  <a:lnTo>
                    <a:pt x="70" y="786"/>
                  </a:lnTo>
                  <a:lnTo>
                    <a:pt x="70" y="790"/>
                  </a:lnTo>
                  <a:lnTo>
                    <a:pt x="72" y="794"/>
                  </a:lnTo>
                  <a:lnTo>
                    <a:pt x="78" y="798"/>
                  </a:lnTo>
                  <a:lnTo>
                    <a:pt x="84" y="798"/>
                  </a:lnTo>
                  <a:lnTo>
                    <a:pt x="88" y="798"/>
                  </a:lnTo>
                  <a:lnTo>
                    <a:pt x="86" y="744"/>
                  </a:lnTo>
                  <a:lnTo>
                    <a:pt x="84" y="720"/>
                  </a:lnTo>
                  <a:lnTo>
                    <a:pt x="84" y="708"/>
                  </a:lnTo>
                  <a:lnTo>
                    <a:pt x="84" y="672"/>
                  </a:lnTo>
                  <a:lnTo>
                    <a:pt x="82" y="650"/>
                  </a:lnTo>
                  <a:lnTo>
                    <a:pt x="82" y="646"/>
                  </a:lnTo>
                  <a:lnTo>
                    <a:pt x="80" y="654"/>
                  </a:lnTo>
                  <a:lnTo>
                    <a:pt x="78" y="674"/>
                  </a:lnTo>
                  <a:lnTo>
                    <a:pt x="80" y="682"/>
                  </a:lnTo>
                  <a:lnTo>
                    <a:pt x="82" y="692"/>
                  </a:lnTo>
                  <a:lnTo>
                    <a:pt x="90" y="730"/>
                  </a:lnTo>
                  <a:lnTo>
                    <a:pt x="96" y="770"/>
                  </a:lnTo>
                  <a:lnTo>
                    <a:pt x="106" y="844"/>
                  </a:lnTo>
                  <a:lnTo>
                    <a:pt x="112" y="924"/>
                  </a:lnTo>
                  <a:lnTo>
                    <a:pt x="116" y="984"/>
                  </a:lnTo>
                  <a:lnTo>
                    <a:pt x="118" y="1054"/>
                  </a:lnTo>
                  <a:lnTo>
                    <a:pt x="122" y="1156"/>
                  </a:lnTo>
                  <a:lnTo>
                    <a:pt x="128" y="1308"/>
                  </a:lnTo>
                  <a:lnTo>
                    <a:pt x="126" y="1320"/>
                  </a:lnTo>
                  <a:lnTo>
                    <a:pt x="124" y="1332"/>
                  </a:lnTo>
                  <a:lnTo>
                    <a:pt x="118" y="1362"/>
                  </a:lnTo>
                  <a:lnTo>
                    <a:pt x="116" y="1376"/>
                  </a:lnTo>
                  <a:lnTo>
                    <a:pt x="114" y="1390"/>
                  </a:lnTo>
                  <a:lnTo>
                    <a:pt x="114" y="1402"/>
                  </a:lnTo>
                  <a:lnTo>
                    <a:pt x="118" y="1410"/>
                  </a:lnTo>
                  <a:lnTo>
                    <a:pt x="124" y="1424"/>
                  </a:lnTo>
                  <a:lnTo>
                    <a:pt x="128" y="1432"/>
                  </a:lnTo>
                  <a:lnTo>
                    <a:pt x="126" y="1440"/>
                  </a:lnTo>
                  <a:lnTo>
                    <a:pt x="120" y="1446"/>
                  </a:lnTo>
                  <a:lnTo>
                    <a:pt x="108" y="1458"/>
                  </a:lnTo>
                  <a:lnTo>
                    <a:pt x="102" y="1468"/>
                  </a:lnTo>
                  <a:lnTo>
                    <a:pt x="100" y="1476"/>
                  </a:lnTo>
                  <a:lnTo>
                    <a:pt x="98" y="1486"/>
                  </a:lnTo>
                  <a:lnTo>
                    <a:pt x="100" y="1490"/>
                  </a:lnTo>
                  <a:lnTo>
                    <a:pt x="102" y="1496"/>
                  </a:lnTo>
                  <a:lnTo>
                    <a:pt x="106" y="1500"/>
                  </a:lnTo>
                  <a:lnTo>
                    <a:pt x="112" y="1502"/>
                  </a:lnTo>
                  <a:lnTo>
                    <a:pt x="120" y="1506"/>
                  </a:lnTo>
                  <a:lnTo>
                    <a:pt x="130" y="1508"/>
                  </a:lnTo>
                  <a:lnTo>
                    <a:pt x="148" y="1510"/>
                  </a:lnTo>
                  <a:lnTo>
                    <a:pt x="164" y="1508"/>
                  </a:lnTo>
                  <a:lnTo>
                    <a:pt x="178" y="1506"/>
                  </a:lnTo>
                  <a:lnTo>
                    <a:pt x="190" y="1502"/>
                  </a:lnTo>
                  <a:lnTo>
                    <a:pt x="198" y="1496"/>
                  </a:lnTo>
                  <a:lnTo>
                    <a:pt x="206" y="1490"/>
                  </a:lnTo>
                  <a:lnTo>
                    <a:pt x="216" y="1478"/>
                  </a:lnTo>
                  <a:lnTo>
                    <a:pt x="220" y="1474"/>
                  </a:lnTo>
                  <a:lnTo>
                    <a:pt x="220" y="1468"/>
                  </a:lnTo>
                  <a:lnTo>
                    <a:pt x="220" y="1454"/>
                  </a:lnTo>
                  <a:lnTo>
                    <a:pt x="218" y="1438"/>
                  </a:lnTo>
                  <a:lnTo>
                    <a:pt x="220" y="1428"/>
                  </a:lnTo>
                  <a:lnTo>
                    <a:pt x="224" y="1416"/>
                  </a:lnTo>
                  <a:lnTo>
                    <a:pt x="228" y="1406"/>
                  </a:lnTo>
                  <a:lnTo>
                    <a:pt x="230" y="1396"/>
                  </a:lnTo>
                  <a:lnTo>
                    <a:pt x="228" y="1388"/>
                  </a:lnTo>
                  <a:lnTo>
                    <a:pt x="228" y="1378"/>
                  </a:lnTo>
                  <a:lnTo>
                    <a:pt x="222" y="1362"/>
                  </a:lnTo>
                  <a:lnTo>
                    <a:pt x="214" y="1348"/>
                  </a:lnTo>
                  <a:lnTo>
                    <a:pt x="212" y="1338"/>
                  </a:lnTo>
                  <a:lnTo>
                    <a:pt x="212" y="1322"/>
                  </a:lnTo>
                  <a:lnTo>
                    <a:pt x="218" y="1284"/>
                  </a:lnTo>
                  <a:lnTo>
                    <a:pt x="224" y="1238"/>
                  </a:lnTo>
                  <a:lnTo>
                    <a:pt x="228" y="1194"/>
                  </a:lnTo>
                  <a:lnTo>
                    <a:pt x="232" y="1148"/>
                  </a:lnTo>
                  <a:lnTo>
                    <a:pt x="236" y="1092"/>
                  </a:lnTo>
                  <a:lnTo>
                    <a:pt x="242" y="1026"/>
                  </a:lnTo>
                  <a:lnTo>
                    <a:pt x="248" y="944"/>
                  </a:lnTo>
                  <a:lnTo>
                    <a:pt x="250" y="906"/>
                  </a:lnTo>
                  <a:lnTo>
                    <a:pt x="252" y="876"/>
                  </a:lnTo>
                  <a:lnTo>
                    <a:pt x="256" y="852"/>
                  </a:lnTo>
                  <a:lnTo>
                    <a:pt x="260" y="836"/>
                  </a:lnTo>
                  <a:lnTo>
                    <a:pt x="264" y="824"/>
                  </a:lnTo>
                  <a:lnTo>
                    <a:pt x="268" y="818"/>
                  </a:lnTo>
                  <a:lnTo>
                    <a:pt x="270" y="814"/>
                  </a:lnTo>
                  <a:lnTo>
                    <a:pt x="272" y="834"/>
                  </a:lnTo>
                  <a:lnTo>
                    <a:pt x="274" y="858"/>
                  </a:lnTo>
                  <a:lnTo>
                    <a:pt x="284" y="916"/>
                  </a:lnTo>
                  <a:lnTo>
                    <a:pt x="292" y="972"/>
                  </a:lnTo>
                  <a:lnTo>
                    <a:pt x="298" y="1016"/>
                  </a:lnTo>
                  <a:lnTo>
                    <a:pt x="302" y="1050"/>
                  </a:lnTo>
                  <a:lnTo>
                    <a:pt x="308" y="1080"/>
                  </a:lnTo>
                  <a:lnTo>
                    <a:pt x="314" y="1112"/>
                  </a:lnTo>
                  <a:lnTo>
                    <a:pt x="318" y="1144"/>
                  </a:lnTo>
                  <a:lnTo>
                    <a:pt x="322" y="1180"/>
                  </a:lnTo>
                  <a:lnTo>
                    <a:pt x="324" y="1218"/>
                  </a:lnTo>
                  <a:lnTo>
                    <a:pt x="324" y="1236"/>
                  </a:lnTo>
                  <a:lnTo>
                    <a:pt x="322" y="1252"/>
                  </a:lnTo>
                  <a:lnTo>
                    <a:pt x="320" y="1268"/>
                  </a:lnTo>
                  <a:lnTo>
                    <a:pt x="314" y="1282"/>
                  </a:lnTo>
                  <a:lnTo>
                    <a:pt x="308" y="1300"/>
                  </a:lnTo>
                  <a:lnTo>
                    <a:pt x="308" y="1314"/>
                  </a:lnTo>
                  <a:lnTo>
                    <a:pt x="310" y="1326"/>
                  </a:lnTo>
                  <a:lnTo>
                    <a:pt x="312" y="1342"/>
                  </a:lnTo>
                  <a:lnTo>
                    <a:pt x="308" y="1360"/>
                  </a:lnTo>
                  <a:lnTo>
                    <a:pt x="304" y="1378"/>
                  </a:lnTo>
                  <a:lnTo>
                    <a:pt x="298" y="1394"/>
                  </a:lnTo>
                  <a:lnTo>
                    <a:pt x="296" y="1408"/>
                  </a:lnTo>
                  <a:lnTo>
                    <a:pt x="296" y="1412"/>
                  </a:lnTo>
                  <a:lnTo>
                    <a:pt x="298" y="1418"/>
                  </a:lnTo>
                  <a:lnTo>
                    <a:pt x="306" y="1428"/>
                  </a:lnTo>
                  <a:lnTo>
                    <a:pt x="314" y="1438"/>
                  </a:lnTo>
                  <a:lnTo>
                    <a:pt x="314" y="1442"/>
                  </a:lnTo>
                  <a:lnTo>
                    <a:pt x="312" y="1446"/>
                  </a:lnTo>
                  <a:lnTo>
                    <a:pt x="304" y="1454"/>
                  </a:lnTo>
                  <a:lnTo>
                    <a:pt x="300" y="1464"/>
                  </a:lnTo>
                  <a:lnTo>
                    <a:pt x="296" y="1474"/>
                  </a:lnTo>
                  <a:lnTo>
                    <a:pt x="296" y="1486"/>
                  </a:lnTo>
                  <a:lnTo>
                    <a:pt x="296" y="1498"/>
                  </a:lnTo>
                  <a:lnTo>
                    <a:pt x="298" y="1502"/>
                  </a:lnTo>
                  <a:lnTo>
                    <a:pt x="302" y="1506"/>
                  </a:lnTo>
                  <a:lnTo>
                    <a:pt x="308" y="1510"/>
                  </a:lnTo>
                  <a:lnTo>
                    <a:pt x="318" y="1514"/>
                  </a:lnTo>
                  <a:lnTo>
                    <a:pt x="330" y="1514"/>
                  </a:lnTo>
                  <a:lnTo>
                    <a:pt x="346" y="1516"/>
                  </a:lnTo>
                  <a:lnTo>
                    <a:pt x="362" y="1514"/>
                  </a:lnTo>
                  <a:lnTo>
                    <a:pt x="376" y="1510"/>
                  </a:lnTo>
                  <a:lnTo>
                    <a:pt x="384" y="1506"/>
                  </a:lnTo>
                  <a:lnTo>
                    <a:pt x="392" y="1500"/>
                  </a:lnTo>
                  <a:lnTo>
                    <a:pt x="398" y="1494"/>
                  </a:lnTo>
                  <a:lnTo>
                    <a:pt x="400" y="1486"/>
                  </a:lnTo>
                  <a:lnTo>
                    <a:pt x="402" y="1474"/>
                  </a:lnTo>
                  <a:lnTo>
                    <a:pt x="400" y="1454"/>
                  </a:lnTo>
                  <a:lnTo>
                    <a:pt x="400" y="1444"/>
                  </a:lnTo>
                  <a:lnTo>
                    <a:pt x="402" y="1438"/>
                  </a:lnTo>
                  <a:lnTo>
                    <a:pt x="406" y="1432"/>
                  </a:lnTo>
                  <a:lnTo>
                    <a:pt x="412" y="1420"/>
                  </a:lnTo>
                  <a:lnTo>
                    <a:pt x="416" y="1406"/>
                  </a:lnTo>
                  <a:lnTo>
                    <a:pt x="416" y="1390"/>
                  </a:lnTo>
                  <a:lnTo>
                    <a:pt x="416" y="1372"/>
                  </a:lnTo>
                  <a:lnTo>
                    <a:pt x="416" y="1364"/>
                  </a:lnTo>
                  <a:lnTo>
                    <a:pt x="418" y="1358"/>
                  </a:lnTo>
                  <a:lnTo>
                    <a:pt x="422" y="1346"/>
                  </a:lnTo>
                  <a:lnTo>
                    <a:pt x="426" y="1326"/>
                  </a:lnTo>
                  <a:lnTo>
                    <a:pt x="430" y="1308"/>
                  </a:lnTo>
                  <a:lnTo>
                    <a:pt x="432" y="1286"/>
                  </a:lnTo>
                  <a:lnTo>
                    <a:pt x="432" y="1224"/>
                  </a:lnTo>
                  <a:lnTo>
                    <a:pt x="430" y="1160"/>
                  </a:lnTo>
                  <a:lnTo>
                    <a:pt x="478" y="1150"/>
                  </a:lnTo>
                  <a:lnTo>
                    <a:pt x="538" y="1134"/>
                  </a:lnTo>
                  <a:lnTo>
                    <a:pt x="614" y="1112"/>
                  </a:lnTo>
                  <a:lnTo>
                    <a:pt x="618" y="1110"/>
                  </a:lnTo>
                  <a:lnTo>
                    <a:pt x="622" y="1108"/>
                  </a:lnTo>
                  <a:lnTo>
                    <a:pt x="626" y="1102"/>
                  </a:lnTo>
                  <a:lnTo>
                    <a:pt x="628" y="1094"/>
                  </a:lnTo>
                  <a:lnTo>
                    <a:pt x="628" y="1044"/>
                  </a:lnTo>
                  <a:lnTo>
                    <a:pt x="626" y="946"/>
                  </a:lnTo>
                  <a:lnTo>
                    <a:pt x="620" y="802"/>
                  </a:lnTo>
                  <a:lnTo>
                    <a:pt x="618" y="800"/>
                  </a:lnTo>
                  <a:lnTo>
                    <a:pt x="614" y="796"/>
                  </a:lnTo>
                  <a:lnTo>
                    <a:pt x="604" y="792"/>
                  </a:lnTo>
                  <a:lnTo>
                    <a:pt x="592" y="790"/>
                  </a:lnTo>
                  <a:lnTo>
                    <a:pt x="582" y="790"/>
                  </a:lnTo>
                  <a:lnTo>
                    <a:pt x="538" y="792"/>
                  </a:lnTo>
                  <a:lnTo>
                    <a:pt x="536" y="780"/>
                  </a:lnTo>
                  <a:lnTo>
                    <a:pt x="532" y="768"/>
                  </a:lnTo>
                  <a:lnTo>
                    <a:pt x="542" y="760"/>
                  </a:lnTo>
                  <a:lnTo>
                    <a:pt x="544" y="754"/>
                  </a:lnTo>
                  <a:lnTo>
                    <a:pt x="546" y="746"/>
                  </a:lnTo>
                  <a:lnTo>
                    <a:pt x="548" y="724"/>
                  </a:lnTo>
                  <a:lnTo>
                    <a:pt x="548" y="696"/>
                  </a:lnTo>
                  <a:lnTo>
                    <a:pt x="550" y="684"/>
                  </a:lnTo>
                  <a:lnTo>
                    <a:pt x="552" y="672"/>
                  </a:lnTo>
                  <a:lnTo>
                    <a:pt x="552" y="656"/>
                  </a:lnTo>
                  <a:lnTo>
                    <a:pt x="552" y="592"/>
                  </a:lnTo>
                  <a:lnTo>
                    <a:pt x="550" y="498"/>
                  </a:lnTo>
                  <a:lnTo>
                    <a:pt x="544" y="398"/>
                  </a:lnTo>
                  <a:lnTo>
                    <a:pt x="540" y="352"/>
                  </a:lnTo>
                  <a:lnTo>
                    <a:pt x="536" y="312"/>
                  </a:lnTo>
                  <a:lnTo>
                    <a:pt x="528" y="248"/>
                  </a:lnTo>
                  <a:lnTo>
                    <a:pt x="524" y="198"/>
                  </a:lnTo>
                  <a:lnTo>
                    <a:pt x="520" y="138"/>
                  </a:lnTo>
                  <a:lnTo>
                    <a:pt x="518" y="126"/>
                  </a:lnTo>
                  <a:lnTo>
                    <a:pt x="512" y="114"/>
                  </a:lnTo>
                  <a:lnTo>
                    <a:pt x="504" y="106"/>
                  </a:lnTo>
                  <a:lnTo>
                    <a:pt x="492" y="96"/>
                  </a:lnTo>
                  <a:lnTo>
                    <a:pt x="480" y="90"/>
                  </a:lnTo>
                  <a:lnTo>
                    <a:pt x="466" y="82"/>
                  </a:lnTo>
                  <a:lnTo>
                    <a:pt x="434" y="72"/>
                  </a:lnTo>
                  <a:lnTo>
                    <a:pt x="404" y="62"/>
                  </a:lnTo>
                  <a:lnTo>
                    <a:pt x="376" y="48"/>
                  </a:lnTo>
                  <a:lnTo>
                    <a:pt x="346" y="32"/>
                  </a:lnTo>
                  <a:lnTo>
                    <a:pt x="330" y="12"/>
                  </a:lnTo>
                  <a:lnTo>
                    <a:pt x="328" y="6"/>
                  </a:lnTo>
                  <a:lnTo>
                    <a:pt x="328" y="0"/>
                  </a:lnTo>
                  <a:lnTo>
                    <a:pt x="264" y="22"/>
                  </a:lnTo>
                  <a:close/>
                </a:path>
              </a:pathLst>
            </a:custGeom>
            <a:solidFill>
              <a:srgbClr val="000000"/>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719" name="Freeform 124"/>
            <p:cNvSpPr>
              <a:spLocks/>
            </p:cNvSpPr>
            <p:nvPr/>
          </p:nvSpPr>
          <p:spPr bwMode="auto">
            <a:xfrm>
              <a:off x="9818688" y="3819391"/>
              <a:ext cx="222250" cy="568325"/>
            </a:xfrm>
            <a:custGeom>
              <a:avLst/>
              <a:gdLst>
                <a:gd name="T0" fmla="*/ 2147483647 w 140"/>
                <a:gd name="T1" fmla="*/ 0 h 358"/>
                <a:gd name="T2" fmla="*/ 2147483647 w 140"/>
                <a:gd name="T3" fmla="*/ 0 h 358"/>
                <a:gd name="T4" fmla="*/ 2147483647 w 140"/>
                <a:gd name="T5" fmla="*/ 2147483647 h 358"/>
                <a:gd name="T6" fmla="*/ 2147483647 w 140"/>
                <a:gd name="T7" fmla="*/ 2147483647 h 358"/>
                <a:gd name="T8" fmla="*/ 2147483647 w 140"/>
                <a:gd name="T9" fmla="*/ 2147483647 h 358"/>
                <a:gd name="T10" fmla="*/ 2147483647 w 140"/>
                <a:gd name="T11" fmla="*/ 2147483647 h 358"/>
                <a:gd name="T12" fmla="*/ 2147483647 w 140"/>
                <a:gd name="T13" fmla="*/ 2147483647 h 358"/>
                <a:gd name="T14" fmla="*/ 2147483647 w 140"/>
                <a:gd name="T15" fmla="*/ 2147483647 h 358"/>
                <a:gd name="T16" fmla="*/ 2147483647 w 140"/>
                <a:gd name="T17" fmla="*/ 2147483647 h 358"/>
                <a:gd name="T18" fmla="*/ 2147483647 w 140"/>
                <a:gd name="T19" fmla="*/ 2147483647 h 358"/>
                <a:gd name="T20" fmla="*/ 2147483647 w 140"/>
                <a:gd name="T21" fmla="*/ 2147483647 h 358"/>
                <a:gd name="T22" fmla="*/ 2147483647 w 140"/>
                <a:gd name="T23" fmla="*/ 2147483647 h 358"/>
                <a:gd name="T24" fmla="*/ 2147483647 w 140"/>
                <a:gd name="T25" fmla="*/ 2147483647 h 358"/>
                <a:gd name="T26" fmla="*/ 2147483647 w 140"/>
                <a:gd name="T27" fmla="*/ 2147483647 h 358"/>
                <a:gd name="T28" fmla="*/ 2147483647 w 140"/>
                <a:gd name="T29" fmla="*/ 2147483647 h 358"/>
                <a:gd name="T30" fmla="*/ 2147483647 w 140"/>
                <a:gd name="T31" fmla="*/ 2147483647 h 358"/>
                <a:gd name="T32" fmla="*/ 2147483647 w 140"/>
                <a:gd name="T33" fmla="*/ 2147483647 h 358"/>
                <a:gd name="T34" fmla="*/ 2147483647 w 140"/>
                <a:gd name="T35" fmla="*/ 2147483647 h 358"/>
                <a:gd name="T36" fmla="*/ 2147483647 w 140"/>
                <a:gd name="T37" fmla="*/ 2147483647 h 358"/>
                <a:gd name="T38" fmla="*/ 2147483647 w 140"/>
                <a:gd name="T39" fmla="*/ 2147483647 h 358"/>
                <a:gd name="T40" fmla="*/ 0 w 140"/>
                <a:gd name="T41" fmla="*/ 2147483647 h 358"/>
                <a:gd name="T42" fmla="*/ 0 w 140"/>
                <a:gd name="T43" fmla="*/ 2147483647 h 358"/>
                <a:gd name="T44" fmla="*/ 2147483647 w 140"/>
                <a:gd name="T45" fmla="*/ 2147483647 h 358"/>
                <a:gd name="T46" fmla="*/ 2147483647 w 140"/>
                <a:gd name="T47" fmla="*/ 2147483647 h 358"/>
                <a:gd name="T48" fmla="*/ 2147483647 w 140"/>
                <a:gd name="T49" fmla="*/ 2147483647 h 358"/>
                <a:gd name="T50" fmla="*/ 2147483647 w 140"/>
                <a:gd name="T51" fmla="*/ 2147483647 h 358"/>
                <a:gd name="T52" fmla="*/ 2147483647 w 140"/>
                <a:gd name="T53" fmla="*/ 2147483647 h 358"/>
                <a:gd name="T54" fmla="*/ 2147483647 w 140"/>
                <a:gd name="T55" fmla="*/ 2147483647 h 358"/>
                <a:gd name="T56" fmla="*/ 2147483647 w 140"/>
                <a:gd name="T57" fmla="*/ 2147483647 h 358"/>
                <a:gd name="T58" fmla="*/ 2147483647 w 140"/>
                <a:gd name="T59" fmla="*/ 2147483647 h 358"/>
                <a:gd name="T60" fmla="*/ 2147483647 w 140"/>
                <a:gd name="T61" fmla="*/ 2147483647 h 358"/>
                <a:gd name="T62" fmla="*/ 2147483647 w 140"/>
                <a:gd name="T63" fmla="*/ 2147483647 h 358"/>
                <a:gd name="T64" fmla="*/ 2147483647 w 140"/>
                <a:gd name="T65" fmla="*/ 2147483647 h 358"/>
                <a:gd name="T66" fmla="*/ 2147483647 w 140"/>
                <a:gd name="T67" fmla="*/ 2147483647 h 358"/>
                <a:gd name="T68" fmla="*/ 2147483647 w 140"/>
                <a:gd name="T69" fmla="*/ 2147483647 h 358"/>
                <a:gd name="T70" fmla="*/ 2147483647 w 140"/>
                <a:gd name="T71" fmla="*/ 2147483647 h 358"/>
                <a:gd name="T72" fmla="*/ 2147483647 w 140"/>
                <a:gd name="T73" fmla="*/ 2147483647 h 358"/>
                <a:gd name="T74" fmla="*/ 2147483647 w 140"/>
                <a:gd name="T75" fmla="*/ 0 h 358"/>
                <a:gd name="T76" fmla="*/ 2147483647 w 140"/>
                <a:gd name="T77" fmla="*/ 0 h 358"/>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40"/>
                <a:gd name="T118" fmla="*/ 0 h 358"/>
                <a:gd name="T119" fmla="*/ 140 w 140"/>
                <a:gd name="T120" fmla="*/ 358 h 358"/>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40" h="358">
                  <a:moveTo>
                    <a:pt x="124" y="0"/>
                  </a:moveTo>
                  <a:lnTo>
                    <a:pt x="124" y="0"/>
                  </a:lnTo>
                  <a:lnTo>
                    <a:pt x="116" y="8"/>
                  </a:lnTo>
                  <a:lnTo>
                    <a:pt x="96" y="26"/>
                  </a:lnTo>
                  <a:lnTo>
                    <a:pt x="82" y="36"/>
                  </a:lnTo>
                  <a:lnTo>
                    <a:pt x="70" y="44"/>
                  </a:lnTo>
                  <a:lnTo>
                    <a:pt x="56" y="50"/>
                  </a:lnTo>
                  <a:lnTo>
                    <a:pt x="46" y="54"/>
                  </a:lnTo>
                  <a:lnTo>
                    <a:pt x="40" y="52"/>
                  </a:lnTo>
                  <a:lnTo>
                    <a:pt x="36" y="50"/>
                  </a:lnTo>
                  <a:lnTo>
                    <a:pt x="34" y="46"/>
                  </a:lnTo>
                  <a:lnTo>
                    <a:pt x="34" y="40"/>
                  </a:lnTo>
                  <a:lnTo>
                    <a:pt x="34" y="28"/>
                  </a:lnTo>
                  <a:lnTo>
                    <a:pt x="34" y="16"/>
                  </a:lnTo>
                  <a:lnTo>
                    <a:pt x="22" y="24"/>
                  </a:lnTo>
                  <a:lnTo>
                    <a:pt x="12" y="34"/>
                  </a:lnTo>
                  <a:lnTo>
                    <a:pt x="2" y="46"/>
                  </a:lnTo>
                  <a:lnTo>
                    <a:pt x="0" y="58"/>
                  </a:lnTo>
                  <a:lnTo>
                    <a:pt x="0" y="84"/>
                  </a:lnTo>
                  <a:lnTo>
                    <a:pt x="2" y="164"/>
                  </a:lnTo>
                  <a:lnTo>
                    <a:pt x="8" y="262"/>
                  </a:lnTo>
                  <a:lnTo>
                    <a:pt x="18" y="358"/>
                  </a:lnTo>
                  <a:lnTo>
                    <a:pt x="38" y="300"/>
                  </a:lnTo>
                  <a:lnTo>
                    <a:pt x="54" y="246"/>
                  </a:lnTo>
                  <a:lnTo>
                    <a:pt x="82" y="154"/>
                  </a:lnTo>
                  <a:lnTo>
                    <a:pt x="96" y="116"/>
                  </a:lnTo>
                  <a:lnTo>
                    <a:pt x="110" y="82"/>
                  </a:lnTo>
                  <a:lnTo>
                    <a:pt x="124" y="54"/>
                  </a:lnTo>
                  <a:lnTo>
                    <a:pt x="132" y="40"/>
                  </a:lnTo>
                  <a:lnTo>
                    <a:pt x="140" y="30"/>
                  </a:lnTo>
                  <a:lnTo>
                    <a:pt x="132" y="18"/>
                  </a:lnTo>
                  <a:lnTo>
                    <a:pt x="126" y="8"/>
                  </a:lnTo>
                  <a:lnTo>
                    <a:pt x="124" y="0"/>
                  </a:lnTo>
                  <a:close/>
                </a:path>
              </a:pathLst>
            </a:custGeom>
            <a:solidFill>
              <a:srgbClr val="FFFFFF"/>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720" name="Freeform 125"/>
            <p:cNvSpPr>
              <a:spLocks/>
            </p:cNvSpPr>
            <p:nvPr/>
          </p:nvSpPr>
          <p:spPr bwMode="auto">
            <a:xfrm>
              <a:off x="9736138" y="3466966"/>
              <a:ext cx="346075" cy="444500"/>
            </a:xfrm>
            <a:custGeom>
              <a:avLst/>
              <a:gdLst>
                <a:gd name="T0" fmla="*/ 2147483647 w 218"/>
                <a:gd name="T1" fmla="*/ 2147483647 h 280"/>
                <a:gd name="T2" fmla="*/ 2147483647 w 218"/>
                <a:gd name="T3" fmla="*/ 2147483647 h 280"/>
                <a:gd name="T4" fmla="*/ 2147483647 w 218"/>
                <a:gd name="T5" fmla="*/ 2147483647 h 280"/>
                <a:gd name="T6" fmla="*/ 2147483647 w 218"/>
                <a:gd name="T7" fmla="*/ 2147483647 h 280"/>
                <a:gd name="T8" fmla="*/ 2147483647 w 218"/>
                <a:gd name="T9" fmla="*/ 2147483647 h 280"/>
                <a:gd name="T10" fmla="*/ 2147483647 w 218"/>
                <a:gd name="T11" fmla="*/ 2147483647 h 280"/>
                <a:gd name="T12" fmla="*/ 2147483647 w 218"/>
                <a:gd name="T13" fmla="*/ 2147483647 h 280"/>
                <a:gd name="T14" fmla="*/ 2147483647 w 218"/>
                <a:gd name="T15" fmla="*/ 2147483647 h 280"/>
                <a:gd name="T16" fmla="*/ 2147483647 w 218"/>
                <a:gd name="T17" fmla="*/ 2147483647 h 280"/>
                <a:gd name="T18" fmla="*/ 2147483647 w 218"/>
                <a:gd name="T19" fmla="*/ 2147483647 h 280"/>
                <a:gd name="T20" fmla="*/ 2147483647 w 218"/>
                <a:gd name="T21" fmla="*/ 2147483647 h 280"/>
                <a:gd name="T22" fmla="*/ 2147483647 w 218"/>
                <a:gd name="T23" fmla="*/ 2147483647 h 280"/>
                <a:gd name="T24" fmla="*/ 2147483647 w 218"/>
                <a:gd name="T25" fmla="*/ 2147483647 h 280"/>
                <a:gd name="T26" fmla="*/ 2147483647 w 218"/>
                <a:gd name="T27" fmla="*/ 2147483647 h 280"/>
                <a:gd name="T28" fmla="*/ 2147483647 w 218"/>
                <a:gd name="T29" fmla="*/ 2147483647 h 280"/>
                <a:gd name="T30" fmla="*/ 2147483647 w 218"/>
                <a:gd name="T31" fmla="*/ 2147483647 h 280"/>
                <a:gd name="T32" fmla="*/ 2147483647 w 218"/>
                <a:gd name="T33" fmla="*/ 2147483647 h 280"/>
                <a:gd name="T34" fmla="*/ 2147483647 w 218"/>
                <a:gd name="T35" fmla="*/ 2147483647 h 280"/>
                <a:gd name="T36" fmla="*/ 2147483647 w 218"/>
                <a:gd name="T37" fmla="*/ 2147483647 h 280"/>
                <a:gd name="T38" fmla="*/ 2147483647 w 218"/>
                <a:gd name="T39" fmla="*/ 2147483647 h 280"/>
                <a:gd name="T40" fmla="*/ 2147483647 w 218"/>
                <a:gd name="T41" fmla="*/ 2147483647 h 280"/>
                <a:gd name="T42" fmla="*/ 2147483647 w 218"/>
                <a:gd name="T43" fmla="*/ 2147483647 h 280"/>
                <a:gd name="T44" fmla="*/ 2147483647 w 218"/>
                <a:gd name="T45" fmla="*/ 2147483647 h 280"/>
                <a:gd name="T46" fmla="*/ 2147483647 w 218"/>
                <a:gd name="T47" fmla="*/ 2147483647 h 280"/>
                <a:gd name="T48" fmla="*/ 2147483647 w 218"/>
                <a:gd name="T49" fmla="*/ 2147483647 h 280"/>
                <a:gd name="T50" fmla="*/ 2147483647 w 218"/>
                <a:gd name="T51" fmla="*/ 2147483647 h 280"/>
                <a:gd name="T52" fmla="*/ 2147483647 w 218"/>
                <a:gd name="T53" fmla="*/ 2147483647 h 280"/>
                <a:gd name="T54" fmla="*/ 2147483647 w 218"/>
                <a:gd name="T55" fmla="*/ 2147483647 h 280"/>
                <a:gd name="T56" fmla="*/ 2147483647 w 218"/>
                <a:gd name="T57" fmla="*/ 2147483647 h 280"/>
                <a:gd name="T58" fmla="*/ 2147483647 w 218"/>
                <a:gd name="T59" fmla="*/ 2147483647 h 280"/>
                <a:gd name="T60" fmla="*/ 2147483647 w 218"/>
                <a:gd name="T61" fmla="*/ 2147483647 h 280"/>
                <a:gd name="T62" fmla="*/ 2147483647 w 218"/>
                <a:gd name="T63" fmla="*/ 2147483647 h 280"/>
                <a:gd name="T64" fmla="*/ 2147483647 w 218"/>
                <a:gd name="T65" fmla="*/ 2147483647 h 280"/>
                <a:gd name="T66" fmla="*/ 2147483647 w 218"/>
                <a:gd name="T67" fmla="*/ 2147483647 h 280"/>
                <a:gd name="T68" fmla="*/ 2147483647 w 218"/>
                <a:gd name="T69" fmla="*/ 2147483647 h 280"/>
                <a:gd name="T70" fmla="*/ 0 w 218"/>
                <a:gd name="T71" fmla="*/ 2147483647 h 280"/>
                <a:gd name="T72" fmla="*/ 0 w 218"/>
                <a:gd name="T73" fmla="*/ 2147483647 h 280"/>
                <a:gd name="T74" fmla="*/ 2147483647 w 218"/>
                <a:gd name="T75" fmla="*/ 2147483647 h 280"/>
                <a:gd name="T76" fmla="*/ 2147483647 w 218"/>
                <a:gd name="T77" fmla="*/ 2147483647 h 280"/>
                <a:gd name="T78" fmla="*/ 2147483647 w 218"/>
                <a:gd name="T79" fmla="*/ 2147483647 h 280"/>
                <a:gd name="T80" fmla="*/ 2147483647 w 218"/>
                <a:gd name="T81" fmla="*/ 2147483647 h 280"/>
                <a:gd name="T82" fmla="*/ 2147483647 w 218"/>
                <a:gd name="T83" fmla="*/ 2147483647 h 280"/>
                <a:gd name="T84" fmla="*/ 2147483647 w 218"/>
                <a:gd name="T85" fmla="*/ 2147483647 h 280"/>
                <a:gd name="T86" fmla="*/ 2147483647 w 218"/>
                <a:gd name="T87" fmla="*/ 2147483647 h 280"/>
                <a:gd name="T88" fmla="*/ 2147483647 w 218"/>
                <a:gd name="T89" fmla="*/ 2147483647 h 280"/>
                <a:gd name="T90" fmla="*/ 2147483647 w 218"/>
                <a:gd name="T91" fmla="*/ 2147483647 h 280"/>
                <a:gd name="T92" fmla="*/ 2147483647 w 218"/>
                <a:gd name="T93" fmla="*/ 2147483647 h 280"/>
                <a:gd name="T94" fmla="*/ 2147483647 w 218"/>
                <a:gd name="T95" fmla="*/ 2147483647 h 280"/>
                <a:gd name="T96" fmla="*/ 2147483647 w 218"/>
                <a:gd name="T97" fmla="*/ 2147483647 h 280"/>
                <a:gd name="T98" fmla="*/ 2147483647 w 218"/>
                <a:gd name="T99" fmla="*/ 2147483647 h 280"/>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218"/>
                <a:gd name="T151" fmla="*/ 0 h 280"/>
                <a:gd name="T152" fmla="*/ 218 w 218"/>
                <a:gd name="T153" fmla="*/ 280 h 280"/>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218" h="280">
                  <a:moveTo>
                    <a:pt x="68" y="242"/>
                  </a:moveTo>
                  <a:lnTo>
                    <a:pt x="64" y="260"/>
                  </a:lnTo>
                  <a:lnTo>
                    <a:pt x="64" y="264"/>
                  </a:lnTo>
                  <a:lnTo>
                    <a:pt x="66" y="268"/>
                  </a:lnTo>
                  <a:lnTo>
                    <a:pt x="76" y="278"/>
                  </a:lnTo>
                  <a:lnTo>
                    <a:pt x="80" y="280"/>
                  </a:lnTo>
                  <a:lnTo>
                    <a:pt x="84" y="278"/>
                  </a:lnTo>
                  <a:lnTo>
                    <a:pt x="102" y="272"/>
                  </a:lnTo>
                  <a:lnTo>
                    <a:pt x="110" y="268"/>
                  </a:lnTo>
                  <a:lnTo>
                    <a:pt x="152" y="244"/>
                  </a:lnTo>
                  <a:lnTo>
                    <a:pt x="160" y="240"/>
                  </a:lnTo>
                  <a:lnTo>
                    <a:pt x="172" y="234"/>
                  </a:lnTo>
                  <a:lnTo>
                    <a:pt x="176" y="228"/>
                  </a:lnTo>
                  <a:lnTo>
                    <a:pt x="178" y="220"/>
                  </a:lnTo>
                  <a:lnTo>
                    <a:pt x="178" y="198"/>
                  </a:lnTo>
                  <a:lnTo>
                    <a:pt x="180" y="188"/>
                  </a:lnTo>
                  <a:lnTo>
                    <a:pt x="182" y="180"/>
                  </a:lnTo>
                  <a:lnTo>
                    <a:pt x="186" y="170"/>
                  </a:lnTo>
                  <a:lnTo>
                    <a:pt x="194" y="160"/>
                  </a:lnTo>
                  <a:lnTo>
                    <a:pt x="202" y="148"/>
                  </a:lnTo>
                  <a:lnTo>
                    <a:pt x="210" y="134"/>
                  </a:lnTo>
                  <a:lnTo>
                    <a:pt x="214" y="114"/>
                  </a:lnTo>
                  <a:lnTo>
                    <a:pt x="218" y="94"/>
                  </a:lnTo>
                  <a:lnTo>
                    <a:pt x="218" y="82"/>
                  </a:lnTo>
                  <a:lnTo>
                    <a:pt x="216" y="72"/>
                  </a:lnTo>
                  <a:lnTo>
                    <a:pt x="212" y="60"/>
                  </a:lnTo>
                  <a:lnTo>
                    <a:pt x="206" y="48"/>
                  </a:lnTo>
                  <a:lnTo>
                    <a:pt x="202" y="40"/>
                  </a:lnTo>
                  <a:lnTo>
                    <a:pt x="186" y="24"/>
                  </a:lnTo>
                  <a:lnTo>
                    <a:pt x="176" y="16"/>
                  </a:lnTo>
                  <a:lnTo>
                    <a:pt x="164" y="8"/>
                  </a:lnTo>
                  <a:lnTo>
                    <a:pt x="150" y="2"/>
                  </a:lnTo>
                  <a:lnTo>
                    <a:pt x="136" y="0"/>
                  </a:lnTo>
                  <a:lnTo>
                    <a:pt x="62" y="12"/>
                  </a:lnTo>
                  <a:lnTo>
                    <a:pt x="44" y="22"/>
                  </a:lnTo>
                  <a:lnTo>
                    <a:pt x="36" y="28"/>
                  </a:lnTo>
                  <a:lnTo>
                    <a:pt x="34" y="34"/>
                  </a:lnTo>
                  <a:lnTo>
                    <a:pt x="36" y="44"/>
                  </a:lnTo>
                  <a:lnTo>
                    <a:pt x="38" y="50"/>
                  </a:lnTo>
                  <a:lnTo>
                    <a:pt x="38" y="54"/>
                  </a:lnTo>
                  <a:lnTo>
                    <a:pt x="36" y="58"/>
                  </a:lnTo>
                  <a:lnTo>
                    <a:pt x="20" y="90"/>
                  </a:lnTo>
                  <a:lnTo>
                    <a:pt x="16" y="98"/>
                  </a:lnTo>
                  <a:lnTo>
                    <a:pt x="14" y="106"/>
                  </a:lnTo>
                  <a:lnTo>
                    <a:pt x="14" y="112"/>
                  </a:lnTo>
                  <a:lnTo>
                    <a:pt x="14" y="120"/>
                  </a:lnTo>
                  <a:lnTo>
                    <a:pt x="2" y="146"/>
                  </a:lnTo>
                  <a:lnTo>
                    <a:pt x="0" y="154"/>
                  </a:lnTo>
                  <a:lnTo>
                    <a:pt x="0" y="158"/>
                  </a:lnTo>
                  <a:lnTo>
                    <a:pt x="4" y="160"/>
                  </a:lnTo>
                  <a:lnTo>
                    <a:pt x="10" y="162"/>
                  </a:lnTo>
                  <a:lnTo>
                    <a:pt x="12" y="164"/>
                  </a:lnTo>
                  <a:lnTo>
                    <a:pt x="14" y="168"/>
                  </a:lnTo>
                  <a:lnTo>
                    <a:pt x="12" y="182"/>
                  </a:lnTo>
                  <a:lnTo>
                    <a:pt x="12" y="192"/>
                  </a:lnTo>
                  <a:lnTo>
                    <a:pt x="12" y="194"/>
                  </a:lnTo>
                  <a:lnTo>
                    <a:pt x="14" y="202"/>
                  </a:lnTo>
                  <a:lnTo>
                    <a:pt x="14" y="210"/>
                  </a:lnTo>
                  <a:lnTo>
                    <a:pt x="12" y="216"/>
                  </a:lnTo>
                  <a:lnTo>
                    <a:pt x="14" y="224"/>
                  </a:lnTo>
                  <a:lnTo>
                    <a:pt x="14" y="226"/>
                  </a:lnTo>
                  <a:lnTo>
                    <a:pt x="20" y="234"/>
                  </a:lnTo>
                  <a:lnTo>
                    <a:pt x="24" y="236"/>
                  </a:lnTo>
                  <a:lnTo>
                    <a:pt x="32" y="240"/>
                  </a:lnTo>
                  <a:lnTo>
                    <a:pt x="48" y="242"/>
                  </a:lnTo>
                  <a:lnTo>
                    <a:pt x="56" y="242"/>
                  </a:lnTo>
                  <a:lnTo>
                    <a:pt x="68" y="242"/>
                  </a:lnTo>
                  <a:close/>
                </a:path>
              </a:pathLst>
            </a:custGeom>
            <a:solidFill>
              <a:srgbClr val="000000"/>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721" name="Freeform 126"/>
            <p:cNvSpPr>
              <a:spLocks/>
            </p:cNvSpPr>
            <p:nvPr/>
          </p:nvSpPr>
          <p:spPr bwMode="auto">
            <a:xfrm>
              <a:off x="9802813" y="3901941"/>
              <a:ext cx="127000" cy="539750"/>
            </a:xfrm>
            <a:custGeom>
              <a:avLst/>
              <a:gdLst>
                <a:gd name="T0" fmla="*/ 2147483647 w 80"/>
                <a:gd name="T1" fmla="*/ 2147483647 h 340"/>
                <a:gd name="T2" fmla="*/ 2147483647 w 80"/>
                <a:gd name="T3" fmla="*/ 2147483647 h 340"/>
                <a:gd name="T4" fmla="*/ 2147483647 w 80"/>
                <a:gd name="T5" fmla="*/ 2147483647 h 340"/>
                <a:gd name="T6" fmla="*/ 2147483647 w 80"/>
                <a:gd name="T7" fmla="*/ 2147483647 h 340"/>
                <a:gd name="T8" fmla="*/ 2147483647 w 80"/>
                <a:gd name="T9" fmla="*/ 2147483647 h 340"/>
                <a:gd name="T10" fmla="*/ 2147483647 w 80"/>
                <a:gd name="T11" fmla="*/ 2147483647 h 340"/>
                <a:gd name="T12" fmla="*/ 2147483647 w 80"/>
                <a:gd name="T13" fmla="*/ 2147483647 h 340"/>
                <a:gd name="T14" fmla="*/ 2147483647 w 80"/>
                <a:gd name="T15" fmla="*/ 2147483647 h 340"/>
                <a:gd name="T16" fmla="*/ 2147483647 w 80"/>
                <a:gd name="T17" fmla="*/ 2147483647 h 340"/>
                <a:gd name="T18" fmla="*/ 2147483647 w 80"/>
                <a:gd name="T19" fmla="*/ 2147483647 h 340"/>
                <a:gd name="T20" fmla="*/ 2147483647 w 80"/>
                <a:gd name="T21" fmla="*/ 2147483647 h 340"/>
                <a:gd name="T22" fmla="*/ 2147483647 w 80"/>
                <a:gd name="T23" fmla="*/ 2147483647 h 340"/>
                <a:gd name="T24" fmla="*/ 2147483647 w 80"/>
                <a:gd name="T25" fmla="*/ 2147483647 h 340"/>
                <a:gd name="T26" fmla="*/ 2147483647 w 80"/>
                <a:gd name="T27" fmla="*/ 2147483647 h 340"/>
                <a:gd name="T28" fmla="*/ 2147483647 w 80"/>
                <a:gd name="T29" fmla="*/ 0 h 340"/>
                <a:gd name="T30" fmla="*/ 2147483647 w 80"/>
                <a:gd name="T31" fmla="*/ 0 h 340"/>
                <a:gd name="T32" fmla="*/ 2147483647 w 80"/>
                <a:gd name="T33" fmla="*/ 2147483647 h 340"/>
                <a:gd name="T34" fmla="*/ 2147483647 w 80"/>
                <a:gd name="T35" fmla="*/ 2147483647 h 340"/>
                <a:gd name="T36" fmla="*/ 2147483647 w 80"/>
                <a:gd name="T37" fmla="*/ 2147483647 h 340"/>
                <a:gd name="T38" fmla="*/ 2147483647 w 80"/>
                <a:gd name="T39" fmla="*/ 2147483647 h 340"/>
                <a:gd name="T40" fmla="*/ 2147483647 w 80"/>
                <a:gd name="T41" fmla="*/ 2147483647 h 340"/>
                <a:gd name="T42" fmla="*/ 2147483647 w 80"/>
                <a:gd name="T43" fmla="*/ 2147483647 h 340"/>
                <a:gd name="T44" fmla="*/ 2147483647 w 80"/>
                <a:gd name="T45" fmla="*/ 2147483647 h 340"/>
                <a:gd name="T46" fmla="*/ 2147483647 w 80"/>
                <a:gd name="T47" fmla="*/ 2147483647 h 340"/>
                <a:gd name="T48" fmla="*/ 2147483647 w 80"/>
                <a:gd name="T49" fmla="*/ 2147483647 h 340"/>
                <a:gd name="T50" fmla="*/ 2147483647 w 80"/>
                <a:gd name="T51" fmla="*/ 2147483647 h 340"/>
                <a:gd name="T52" fmla="*/ 2147483647 w 80"/>
                <a:gd name="T53" fmla="*/ 2147483647 h 340"/>
                <a:gd name="T54" fmla="*/ 2147483647 w 80"/>
                <a:gd name="T55" fmla="*/ 2147483647 h 340"/>
                <a:gd name="T56" fmla="*/ 0 w 80"/>
                <a:gd name="T57" fmla="*/ 2147483647 h 340"/>
                <a:gd name="T58" fmla="*/ 0 w 80"/>
                <a:gd name="T59" fmla="*/ 2147483647 h 340"/>
                <a:gd name="T60" fmla="*/ 0 w 80"/>
                <a:gd name="T61" fmla="*/ 2147483647 h 340"/>
                <a:gd name="T62" fmla="*/ 2147483647 w 80"/>
                <a:gd name="T63" fmla="*/ 2147483647 h 340"/>
                <a:gd name="T64" fmla="*/ 2147483647 w 80"/>
                <a:gd name="T65" fmla="*/ 2147483647 h 340"/>
                <a:gd name="T66" fmla="*/ 2147483647 w 80"/>
                <a:gd name="T67" fmla="*/ 2147483647 h 34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80"/>
                <a:gd name="T103" fmla="*/ 0 h 340"/>
                <a:gd name="T104" fmla="*/ 80 w 80"/>
                <a:gd name="T105" fmla="*/ 340 h 34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80" h="340">
                  <a:moveTo>
                    <a:pt x="58" y="38"/>
                  </a:moveTo>
                  <a:lnTo>
                    <a:pt x="58" y="38"/>
                  </a:lnTo>
                  <a:lnTo>
                    <a:pt x="58" y="36"/>
                  </a:lnTo>
                  <a:lnTo>
                    <a:pt x="62" y="34"/>
                  </a:lnTo>
                  <a:lnTo>
                    <a:pt x="66" y="30"/>
                  </a:lnTo>
                  <a:lnTo>
                    <a:pt x="66" y="26"/>
                  </a:lnTo>
                  <a:lnTo>
                    <a:pt x="64" y="22"/>
                  </a:lnTo>
                  <a:lnTo>
                    <a:pt x="62" y="14"/>
                  </a:lnTo>
                  <a:lnTo>
                    <a:pt x="60" y="8"/>
                  </a:lnTo>
                  <a:lnTo>
                    <a:pt x="56" y="2"/>
                  </a:lnTo>
                  <a:lnTo>
                    <a:pt x="52" y="0"/>
                  </a:lnTo>
                  <a:lnTo>
                    <a:pt x="48" y="0"/>
                  </a:lnTo>
                  <a:lnTo>
                    <a:pt x="46" y="2"/>
                  </a:lnTo>
                  <a:lnTo>
                    <a:pt x="40" y="6"/>
                  </a:lnTo>
                  <a:lnTo>
                    <a:pt x="36" y="14"/>
                  </a:lnTo>
                  <a:lnTo>
                    <a:pt x="34" y="18"/>
                  </a:lnTo>
                  <a:lnTo>
                    <a:pt x="32" y="22"/>
                  </a:lnTo>
                  <a:lnTo>
                    <a:pt x="36" y="30"/>
                  </a:lnTo>
                  <a:lnTo>
                    <a:pt x="40" y="36"/>
                  </a:lnTo>
                  <a:lnTo>
                    <a:pt x="16" y="112"/>
                  </a:lnTo>
                  <a:lnTo>
                    <a:pt x="4" y="158"/>
                  </a:lnTo>
                  <a:lnTo>
                    <a:pt x="0" y="176"/>
                  </a:lnTo>
                  <a:lnTo>
                    <a:pt x="0" y="188"/>
                  </a:lnTo>
                  <a:lnTo>
                    <a:pt x="28" y="340"/>
                  </a:lnTo>
                  <a:lnTo>
                    <a:pt x="80" y="174"/>
                  </a:lnTo>
                  <a:lnTo>
                    <a:pt x="58" y="38"/>
                  </a:lnTo>
                  <a:close/>
                </a:path>
              </a:pathLst>
            </a:custGeom>
            <a:solidFill>
              <a:srgbClr val="000000"/>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grpSp>
      <p:sp>
        <p:nvSpPr>
          <p:cNvPr id="722" name="フリーフォーム 721"/>
          <p:cNvSpPr/>
          <p:nvPr/>
        </p:nvSpPr>
        <p:spPr bwMode="auto">
          <a:xfrm>
            <a:off x="8028807" y="6447068"/>
            <a:ext cx="0" cy="224239"/>
          </a:xfrm>
          <a:custGeom>
            <a:avLst/>
            <a:gdLst>
              <a:gd name="connsiteX0" fmla="*/ 0 w 0"/>
              <a:gd name="connsiteY0" fmla="*/ 0 h 460375"/>
              <a:gd name="connsiteX1" fmla="*/ 0 w 0"/>
              <a:gd name="connsiteY1" fmla="*/ 460375 h 460375"/>
            </a:gdLst>
            <a:ahLst/>
            <a:cxnLst>
              <a:cxn ang="0">
                <a:pos x="connsiteX0" y="connsiteY0"/>
              </a:cxn>
              <a:cxn ang="0">
                <a:pos x="connsiteX1" y="connsiteY1"/>
              </a:cxn>
            </a:cxnLst>
            <a:rect l="l" t="t" r="r" b="b"/>
            <a:pathLst>
              <a:path h="460375">
                <a:moveTo>
                  <a:pt x="0" y="0"/>
                </a:moveTo>
                <a:lnTo>
                  <a:pt x="0" y="460375"/>
                </a:lnTo>
              </a:path>
            </a:pathLst>
          </a:custGeom>
          <a:noFill/>
          <a:ln w="9525">
            <a:solidFill>
              <a:schemeClr val="tx1"/>
            </a:solidFill>
            <a:prstDash val="dashDot"/>
          </a:ln>
        </p:spPr>
        <p:style>
          <a:lnRef idx="2">
            <a:schemeClr val="accent1">
              <a:shade val="50000"/>
            </a:schemeClr>
          </a:lnRef>
          <a:fillRef idx="1">
            <a:schemeClr val="accent1"/>
          </a:fillRef>
          <a:effectRef idx="0">
            <a:schemeClr val="accent1"/>
          </a:effectRef>
          <a:fontRef idx="minor">
            <a:schemeClr val="lt1"/>
          </a:fontRef>
        </p:style>
        <p:txBody>
          <a:bodyPr lIns="65306" tIns="32653" rIns="65306" bIns="32653"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endParaRPr>
          </a:p>
        </p:txBody>
      </p:sp>
      <p:sp>
        <p:nvSpPr>
          <p:cNvPr id="723" name="フリーフォーム 722"/>
          <p:cNvSpPr/>
          <p:nvPr/>
        </p:nvSpPr>
        <p:spPr bwMode="auto">
          <a:xfrm flipV="1">
            <a:off x="8043403" y="6518249"/>
            <a:ext cx="932775" cy="27864"/>
          </a:xfrm>
          <a:custGeom>
            <a:avLst/>
            <a:gdLst>
              <a:gd name="connsiteX0" fmla="*/ 0 w 1228725"/>
              <a:gd name="connsiteY0" fmla="*/ 0 h 0"/>
              <a:gd name="connsiteX1" fmla="*/ 1228725 w 1228725"/>
              <a:gd name="connsiteY1" fmla="*/ 0 h 0"/>
            </a:gdLst>
            <a:ahLst/>
            <a:cxnLst>
              <a:cxn ang="0">
                <a:pos x="connsiteX0" y="connsiteY0"/>
              </a:cxn>
              <a:cxn ang="0">
                <a:pos x="connsiteX1" y="connsiteY1"/>
              </a:cxn>
            </a:cxnLst>
            <a:rect l="l" t="t" r="r" b="b"/>
            <a:pathLst>
              <a:path w="1228725">
                <a:moveTo>
                  <a:pt x="0" y="0"/>
                </a:moveTo>
                <a:lnTo>
                  <a:pt x="1228725" y="0"/>
                </a:lnTo>
              </a:path>
            </a:pathLst>
          </a:custGeom>
          <a:noFill/>
          <a:ln w="9525">
            <a:solidFill>
              <a:schemeClr val="tx1"/>
            </a:solidFill>
            <a:headEnd type="oval" w="sm" len="sm"/>
            <a:tailEnd type="oval" w="sm" len="sm"/>
          </a:ln>
        </p:spPr>
        <p:style>
          <a:lnRef idx="2">
            <a:schemeClr val="accent1">
              <a:shade val="50000"/>
            </a:schemeClr>
          </a:lnRef>
          <a:fillRef idx="1">
            <a:schemeClr val="accent1"/>
          </a:fillRef>
          <a:effectRef idx="0">
            <a:schemeClr val="accent1"/>
          </a:effectRef>
          <a:fontRef idx="minor">
            <a:schemeClr val="lt1"/>
          </a:fontRef>
        </p:style>
        <p:txBody>
          <a:bodyPr lIns="65306" tIns="32653" rIns="65306" bIns="32653"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endParaRPr>
          </a:p>
        </p:txBody>
      </p:sp>
      <p:sp>
        <p:nvSpPr>
          <p:cNvPr id="724" name="テキスト ボックス 27"/>
          <p:cNvSpPr txBox="1">
            <a:spLocks noChangeArrowheads="1"/>
          </p:cNvSpPr>
          <p:nvPr/>
        </p:nvSpPr>
        <p:spPr bwMode="auto">
          <a:xfrm>
            <a:off x="8284890" y="6421389"/>
            <a:ext cx="449802" cy="158277"/>
          </a:xfrm>
          <a:prstGeom prst="rect">
            <a:avLst/>
          </a:prstGeom>
          <a:noFill/>
          <a:ln w="9525">
            <a:noFill/>
            <a:miter lim="800000"/>
            <a:headEnd/>
            <a:tailEnd/>
          </a:ln>
        </p:spPr>
        <p:txBody>
          <a:bodyPr lIns="65306" tIns="32653" rIns="65306" bIns="32653">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600" b="0" i="0" u="none" strike="noStrike" kern="1200" cap="none" spc="0" normalizeH="0" baseline="0" noProof="0" dirty="0">
                <a:ln>
                  <a:noFill/>
                </a:ln>
                <a:solidFill>
                  <a:srgbClr val="000000"/>
                </a:solidFill>
                <a:effectLst/>
                <a:uLnTx/>
                <a:uFillTx/>
                <a:latin typeface="HG丸ｺﾞｼｯｸM-PRO" pitchFamily="50" charset="-128"/>
                <a:ea typeface="HG丸ｺﾞｼｯｸM-PRO" pitchFamily="50" charset="-128"/>
                <a:cs typeface="+mn-cs"/>
              </a:rPr>
              <a:t>44m</a:t>
            </a:r>
            <a:endParaRPr kumimoji="1" lang="ja-JP" altLang="en-US" sz="600" b="0" i="0" u="none" strike="noStrike" kern="1200" cap="none" spc="0" normalizeH="0" baseline="0" noProof="0" dirty="0">
              <a:ln>
                <a:noFill/>
              </a:ln>
              <a:solidFill>
                <a:srgbClr val="000000"/>
              </a:solidFill>
              <a:effectLst/>
              <a:uLnTx/>
              <a:uFillTx/>
              <a:latin typeface="HG丸ｺﾞｼｯｸM-PRO" pitchFamily="50" charset="-128"/>
              <a:ea typeface="HG丸ｺﾞｼｯｸM-PRO" pitchFamily="50" charset="-128"/>
              <a:cs typeface="+mn-cs"/>
            </a:endParaRPr>
          </a:p>
        </p:txBody>
      </p:sp>
      <p:sp>
        <p:nvSpPr>
          <p:cNvPr id="725" name="フリーフォーム 724"/>
          <p:cNvSpPr/>
          <p:nvPr/>
        </p:nvSpPr>
        <p:spPr bwMode="auto">
          <a:xfrm>
            <a:off x="8974851" y="6447068"/>
            <a:ext cx="0" cy="224239"/>
          </a:xfrm>
          <a:custGeom>
            <a:avLst/>
            <a:gdLst>
              <a:gd name="connsiteX0" fmla="*/ 0 w 0"/>
              <a:gd name="connsiteY0" fmla="*/ 0 h 460375"/>
              <a:gd name="connsiteX1" fmla="*/ 0 w 0"/>
              <a:gd name="connsiteY1" fmla="*/ 460375 h 460375"/>
            </a:gdLst>
            <a:ahLst/>
            <a:cxnLst>
              <a:cxn ang="0">
                <a:pos x="connsiteX0" y="connsiteY0"/>
              </a:cxn>
              <a:cxn ang="0">
                <a:pos x="connsiteX1" y="connsiteY1"/>
              </a:cxn>
            </a:cxnLst>
            <a:rect l="l" t="t" r="r" b="b"/>
            <a:pathLst>
              <a:path h="460375">
                <a:moveTo>
                  <a:pt x="0" y="0"/>
                </a:moveTo>
                <a:lnTo>
                  <a:pt x="0" y="460375"/>
                </a:lnTo>
              </a:path>
            </a:pathLst>
          </a:custGeom>
          <a:noFill/>
          <a:ln w="9525">
            <a:solidFill>
              <a:schemeClr val="tx1"/>
            </a:solidFill>
            <a:prstDash val="dashDot"/>
          </a:ln>
        </p:spPr>
        <p:style>
          <a:lnRef idx="2">
            <a:schemeClr val="accent1">
              <a:shade val="50000"/>
            </a:schemeClr>
          </a:lnRef>
          <a:fillRef idx="1">
            <a:schemeClr val="accent1"/>
          </a:fillRef>
          <a:effectRef idx="0">
            <a:schemeClr val="accent1"/>
          </a:effectRef>
          <a:fontRef idx="minor">
            <a:schemeClr val="lt1"/>
          </a:fontRef>
        </p:style>
        <p:txBody>
          <a:bodyPr lIns="65306" tIns="32653" rIns="65306" bIns="32653"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endParaRPr>
          </a:p>
        </p:txBody>
      </p:sp>
      <p:grpSp>
        <p:nvGrpSpPr>
          <p:cNvPr id="18" name="グループ化 272"/>
          <p:cNvGrpSpPr>
            <a:grpSpLocks noChangeAspect="1"/>
          </p:cNvGrpSpPr>
          <p:nvPr/>
        </p:nvGrpSpPr>
        <p:grpSpPr bwMode="auto">
          <a:xfrm>
            <a:off x="8087188" y="6409918"/>
            <a:ext cx="13269" cy="38479"/>
            <a:chOff x="9491663" y="3466966"/>
            <a:chExt cx="1009650" cy="2755900"/>
          </a:xfrm>
        </p:grpSpPr>
        <p:sp>
          <p:nvSpPr>
            <p:cNvPr id="727" name="Freeform 79"/>
            <p:cNvSpPr>
              <a:spLocks/>
            </p:cNvSpPr>
            <p:nvPr/>
          </p:nvSpPr>
          <p:spPr bwMode="auto">
            <a:xfrm>
              <a:off x="10221913" y="4962391"/>
              <a:ext cx="146050" cy="244475"/>
            </a:xfrm>
            <a:custGeom>
              <a:avLst/>
              <a:gdLst>
                <a:gd name="T0" fmla="*/ 2147483647 w 92"/>
                <a:gd name="T1" fmla="*/ 2147483647 h 154"/>
                <a:gd name="T2" fmla="*/ 2147483647 w 92"/>
                <a:gd name="T3" fmla="*/ 2147483647 h 154"/>
                <a:gd name="T4" fmla="*/ 2147483647 w 92"/>
                <a:gd name="T5" fmla="*/ 2147483647 h 154"/>
                <a:gd name="T6" fmla="*/ 2147483647 w 92"/>
                <a:gd name="T7" fmla="*/ 2147483647 h 154"/>
                <a:gd name="T8" fmla="*/ 2147483647 w 92"/>
                <a:gd name="T9" fmla="*/ 2147483647 h 154"/>
                <a:gd name="T10" fmla="*/ 2147483647 w 92"/>
                <a:gd name="T11" fmla="*/ 2147483647 h 154"/>
                <a:gd name="T12" fmla="*/ 2147483647 w 92"/>
                <a:gd name="T13" fmla="*/ 2147483647 h 154"/>
                <a:gd name="T14" fmla="*/ 2147483647 w 92"/>
                <a:gd name="T15" fmla="*/ 2147483647 h 154"/>
                <a:gd name="T16" fmla="*/ 2147483647 w 92"/>
                <a:gd name="T17" fmla="*/ 0 h 154"/>
                <a:gd name="T18" fmla="*/ 2147483647 w 92"/>
                <a:gd name="T19" fmla="*/ 2147483647 h 154"/>
                <a:gd name="T20" fmla="*/ 2147483647 w 92"/>
                <a:gd name="T21" fmla="*/ 2147483647 h 154"/>
                <a:gd name="T22" fmla="*/ 2147483647 w 92"/>
                <a:gd name="T23" fmla="*/ 2147483647 h 154"/>
                <a:gd name="T24" fmla="*/ 2147483647 w 92"/>
                <a:gd name="T25" fmla="*/ 2147483647 h 154"/>
                <a:gd name="T26" fmla="*/ 0 w 92"/>
                <a:gd name="T27" fmla="*/ 2147483647 h 154"/>
                <a:gd name="T28" fmla="*/ 2147483647 w 92"/>
                <a:gd name="T29" fmla="*/ 2147483647 h 154"/>
                <a:gd name="T30" fmla="*/ 2147483647 w 92"/>
                <a:gd name="T31" fmla="*/ 2147483647 h 154"/>
                <a:gd name="T32" fmla="*/ 2147483647 w 92"/>
                <a:gd name="T33" fmla="*/ 2147483647 h 154"/>
                <a:gd name="T34" fmla="*/ 2147483647 w 92"/>
                <a:gd name="T35" fmla="*/ 2147483647 h 154"/>
                <a:gd name="T36" fmla="*/ 2147483647 w 92"/>
                <a:gd name="T37" fmla="*/ 2147483647 h 154"/>
                <a:gd name="T38" fmla="*/ 2147483647 w 92"/>
                <a:gd name="T39" fmla="*/ 2147483647 h 154"/>
                <a:gd name="T40" fmla="*/ 2147483647 w 92"/>
                <a:gd name="T41" fmla="*/ 2147483647 h 154"/>
                <a:gd name="T42" fmla="*/ 2147483647 w 92"/>
                <a:gd name="T43" fmla="*/ 2147483647 h 15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92"/>
                <a:gd name="T67" fmla="*/ 0 h 154"/>
                <a:gd name="T68" fmla="*/ 92 w 92"/>
                <a:gd name="T69" fmla="*/ 154 h 15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92" h="154">
                  <a:moveTo>
                    <a:pt x="72" y="130"/>
                  </a:moveTo>
                  <a:lnTo>
                    <a:pt x="72" y="104"/>
                  </a:lnTo>
                  <a:lnTo>
                    <a:pt x="86" y="104"/>
                  </a:lnTo>
                  <a:lnTo>
                    <a:pt x="86" y="86"/>
                  </a:lnTo>
                  <a:lnTo>
                    <a:pt x="72" y="60"/>
                  </a:lnTo>
                  <a:lnTo>
                    <a:pt x="72" y="44"/>
                  </a:lnTo>
                  <a:lnTo>
                    <a:pt x="66" y="18"/>
                  </a:lnTo>
                  <a:lnTo>
                    <a:pt x="52" y="18"/>
                  </a:lnTo>
                  <a:lnTo>
                    <a:pt x="40" y="0"/>
                  </a:lnTo>
                  <a:lnTo>
                    <a:pt x="46" y="18"/>
                  </a:lnTo>
                  <a:lnTo>
                    <a:pt x="52" y="60"/>
                  </a:lnTo>
                  <a:lnTo>
                    <a:pt x="40" y="52"/>
                  </a:lnTo>
                  <a:lnTo>
                    <a:pt x="20" y="36"/>
                  </a:lnTo>
                  <a:lnTo>
                    <a:pt x="0" y="36"/>
                  </a:lnTo>
                  <a:lnTo>
                    <a:pt x="14" y="52"/>
                  </a:lnTo>
                  <a:lnTo>
                    <a:pt x="26" y="70"/>
                  </a:lnTo>
                  <a:lnTo>
                    <a:pt x="52" y="104"/>
                  </a:lnTo>
                  <a:lnTo>
                    <a:pt x="66" y="138"/>
                  </a:lnTo>
                  <a:lnTo>
                    <a:pt x="80" y="138"/>
                  </a:lnTo>
                  <a:lnTo>
                    <a:pt x="92" y="154"/>
                  </a:lnTo>
                  <a:lnTo>
                    <a:pt x="92" y="146"/>
                  </a:lnTo>
                  <a:lnTo>
                    <a:pt x="72" y="130"/>
                  </a:lnTo>
                  <a:close/>
                </a:path>
              </a:pathLst>
            </a:custGeom>
            <a:solidFill>
              <a:srgbClr val="A1C6E7"/>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728" name="Freeform 84"/>
            <p:cNvSpPr>
              <a:spLocks/>
            </p:cNvSpPr>
            <p:nvPr/>
          </p:nvSpPr>
          <p:spPr bwMode="auto">
            <a:xfrm>
              <a:off x="10482263" y="5140191"/>
              <a:ext cx="19050" cy="41275"/>
            </a:xfrm>
            <a:custGeom>
              <a:avLst/>
              <a:gdLst>
                <a:gd name="T0" fmla="*/ 2147483647 w 12"/>
                <a:gd name="T1" fmla="*/ 2147483647 h 26"/>
                <a:gd name="T2" fmla="*/ 2147483647 w 12"/>
                <a:gd name="T3" fmla="*/ 2147483647 h 26"/>
                <a:gd name="T4" fmla="*/ 2147483647 w 12"/>
                <a:gd name="T5" fmla="*/ 0 h 26"/>
                <a:gd name="T6" fmla="*/ 0 w 12"/>
                <a:gd name="T7" fmla="*/ 2147483647 h 26"/>
                <a:gd name="T8" fmla="*/ 2147483647 w 12"/>
                <a:gd name="T9" fmla="*/ 2147483647 h 26"/>
                <a:gd name="T10" fmla="*/ 0 60000 65536"/>
                <a:gd name="T11" fmla="*/ 0 60000 65536"/>
                <a:gd name="T12" fmla="*/ 0 60000 65536"/>
                <a:gd name="T13" fmla="*/ 0 60000 65536"/>
                <a:gd name="T14" fmla="*/ 0 60000 65536"/>
                <a:gd name="T15" fmla="*/ 0 w 12"/>
                <a:gd name="T16" fmla="*/ 0 h 26"/>
                <a:gd name="T17" fmla="*/ 12 w 12"/>
                <a:gd name="T18" fmla="*/ 26 h 26"/>
              </a:gdLst>
              <a:ahLst/>
              <a:cxnLst>
                <a:cxn ang="T10">
                  <a:pos x="T0" y="T1"/>
                </a:cxn>
                <a:cxn ang="T11">
                  <a:pos x="T2" y="T3"/>
                </a:cxn>
                <a:cxn ang="T12">
                  <a:pos x="T4" y="T5"/>
                </a:cxn>
                <a:cxn ang="T13">
                  <a:pos x="T6" y="T7"/>
                </a:cxn>
                <a:cxn ang="T14">
                  <a:pos x="T8" y="T9"/>
                </a:cxn>
              </a:cxnLst>
              <a:rect l="T15" t="T16" r="T17" b="T18"/>
              <a:pathLst>
                <a:path w="12" h="26">
                  <a:moveTo>
                    <a:pt x="6" y="26"/>
                  </a:moveTo>
                  <a:lnTo>
                    <a:pt x="6" y="18"/>
                  </a:lnTo>
                  <a:lnTo>
                    <a:pt x="12" y="0"/>
                  </a:lnTo>
                  <a:lnTo>
                    <a:pt x="0" y="18"/>
                  </a:lnTo>
                  <a:lnTo>
                    <a:pt x="6" y="26"/>
                  </a:lnTo>
                  <a:close/>
                </a:path>
              </a:pathLst>
            </a:custGeom>
            <a:solidFill>
              <a:srgbClr val="A1C6E7"/>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729" name="Freeform 96"/>
            <p:cNvSpPr>
              <a:spLocks/>
            </p:cNvSpPr>
            <p:nvPr/>
          </p:nvSpPr>
          <p:spPr bwMode="auto">
            <a:xfrm>
              <a:off x="9602788" y="5330691"/>
              <a:ext cx="9525" cy="3175"/>
            </a:xfrm>
            <a:custGeom>
              <a:avLst/>
              <a:gdLst>
                <a:gd name="T0" fmla="*/ 0 w 6"/>
                <a:gd name="T1" fmla="*/ 0 h 2"/>
                <a:gd name="T2" fmla="*/ 0 w 6"/>
                <a:gd name="T3" fmla="*/ 2147483647 h 2"/>
                <a:gd name="T4" fmla="*/ 2147483647 w 6"/>
                <a:gd name="T5" fmla="*/ 0 h 2"/>
                <a:gd name="T6" fmla="*/ 0 w 6"/>
                <a:gd name="T7" fmla="*/ 0 h 2"/>
                <a:gd name="T8" fmla="*/ 0 60000 65536"/>
                <a:gd name="T9" fmla="*/ 0 60000 65536"/>
                <a:gd name="T10" fmla="*/ 0 60000 65536"/>
                <a:gd name="T11" fmla="*/ 0 60000 65536"/>
                <a:gd name="T12" fmla="*/ 0 w 6"/>
                <a:gd name="T13" fmla="*/ 0 h 2"/>
                <a:gd name="T14" fmla="*/ 6 w 6"/>
                <a:gd name="T15" fmla="*/ 2 h 2"/>
              </a:gdLst>
              <a:ahLst/>
              <a:cxnLst>
                <a:cxn ang="T8">
                  <a:pos x="T0" y="T1"/>
                </a:cxn>
                <a:cxn ang="T9">
                  <a:pos x="T2" y="T3"/>
                </a:cxn>
                <a:cxn ang="T10">
                  <a:pos x="T4" y="T5"/>
                </a:cxn>
                <a:cxn ang="T11">
                  <a:pos x="T6" y="T7"/>
                </a:cxn>
              </a:cxnLst>
              <a:rect l="T12" t="T13" r="T14" b="T15"/>
              <a:pathLst>
                <a:path w="6" h="2">
                  <a:moveTo>
                    <a:pt x="0" y="0"/>
                  </a:moveTo>
                  <a:lnTo>
                    <a:pt x="0" y="2"/>
                  </a:lnTo>
                  <a:lnTo>
                    <a:pt x="6" y="0"/>
                  </a:lnTo>
                  <a:lnTo>
                    <a:pt x="0" y="0"/>
                  </a:lnTo>
                  <a:close/>
                </a:path>
              </a:pathLst>
            </a:custGeom>
            <a:solidFill>
              <a:srgbClr val="A1C6E7"/>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730" name="Line 105"/>
            <p:cNvSpPr>
              <a:spLocks noChangeShapeType="1"/>
            </p:cNvSpPr>
            <p:nvPr/>
          </p:nvSpPr>
          <p:spPr bwMode="auto">
            <a:xfrm>
              <a:off x="10161588" y="3841616"/>
              <a:ext cx="0" cy="0"/>
            </a:xfrm>
            <a:prstGeom prst="line">
              <a:avLst/>
            </a:prstGeom>
            <a:no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731" name="Line 106"/>
            <p:cNvSpPr>
              <a:spLocks noChangeShapeType="1"/>
            </p:cNvSpPr>
            <p:nvPr/>
          </p:nvSpPr>
          <p:spPr bwMode="auto">
            <a:xfrm>
              <a:off x="10161588" y="3841616"/>
              <a:ext cx="0" cy="0"/>
            </a:xfrm>
            <a:prstGeom prst="line">
              <a:avLst/>
            </a:prstGeom>
            <a:no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732" name="Freeform 122"/>
            <p:cNvSpPr>
              <a:spLocks/>
            </p:cNvSpPr>
            <p:nvPr/>
          </p:nvSpPr>
          <p:spPr bwMode="auto">
            <a:xfrm>
              <a:off x="9491663" y="3816216"/>
              <a:ext cx="996950" cy="2406650"/>
            </a:xfrm>
            <a:custGeom>
              <a:avLst/>
              <a:gdLst>
                <a:gd name="T0" fmla="*/ 2147483647 w 628"/>
                <a:gd name="T1" fmla="*/ 2147483647 h 1516"/>
                <a:gd name="T2" fmla="*/ 2147483647 w 628"/>
                <a:gd name="T3" fmla="*/ 2147483647 h 1516"/>
                <a:gd name="T4" fmla="*/ 2147483647 w 628"/>
                <a:gd name="T5" fmla="*/ 2147483647 h 1516"/>
                <a:gd name="T6" fmla="*/ 2147483647 w 628"/>
                <a:gd name="T7" fmla="*/ 2147483647 h 1516"/>
                <a:gd name="T8" fmla="*/ 2147483647 w 628"/>
                <a:gd name="T9" fmla="*/ 2147483647 h 1516"/>
                <a:gd name="T10" fmla="*/ 2147483647 w 628"/>
                <a:gd name="T11" fmla="*/ 2147483647 h 1516"/>
                <a:gd name="T12" fmla="*/ 2147483647 w 628"/>
                <a:gd name="T13" fmla="*/ 2147483647 h 1516"/>
                <a:gd name="T14" fmla="*/ 2147483647 w 628"/>
                <a:gd name="T15" fmla="*/ 2147483647 h 1516"/>
                <a:gd name="T16" fmla="*/ 2147483647 w 628"/>
                <a:gd name="T17" fmla="*/ 2147483647 h 1516"/>
                <a:gd name="T18" fmla="*/ 2147483647 w 628"/>
                <a:gd name="T19" fmla="*/ 2147483647 h 1516"/>
                <a:gd name="T20" fmla="*/ 2147483647 w 628"/>
                <a:gd name="T21" fmla="*/ 2147483647 h 1516"/>
                <a:gd name="T22" fmla="*/ 2147483647 w 628"/>
                <a:gd name="T23" fmla="*/ 2147483647 h 1516"/>
                <a:gd name="T24" fmla="*/ 2147483647 w 628"/>
                <a:gd name="T25" fmla="*/ 2147483647 h 1516"/>
                <a:gd name="T26" fmla="*/ 2147483647 w 628"/>
                <a:gd name="T27" fmla="*/ 2147483647 h 1516"/>
                <a:gd name="T28" fmla="*/ 2147483647 w 628"/>
                <a:gd name="T29" fmla="*/ 2147483647 h 1516"/>
                <a:gd name="T30" fmla="*/ 2147483647 w 628"/>
                <a:gd name="T31" fmla="*/ 2147483647 h 1516"/>
                <a:gd name="T32" fmla="*/ 2147483647 w 628"/>
                <a:gd name="T33" fmla="*/ 2147483647 h 1516"/>
                <a:gd name="T34" fmla="*/ 2147483647 w 628"/>
                <a:gd name="T35" fmla="*/ 2147483647 h 1516"/>
                <a:gd name="T36" fmla="*/ 2147483647 w 628"/>
                <a:gd name="T37" fmla="*/ 2147483647 h 1516"/>
                <a:gd name="T38" fmla="*/ 2147483647 w 628"/>
                <a:gd name="T39" fmla="*/ 2147483647 h 1516"/>
                <a:gd name="T40" fmla="*/ 2147483647 w 628"/>
                <a:gd name="T41" fmla="*/ 2147483647 h 1516"/>
                <a:gd name="T42" fmla="*/ 2147483647 w 628"/>
                <a:gd name="T43" fmla="*/ 2147483647 h 1516"/>
                <a:gd name="T44" fmla="*/ 2147483647 w 628"/>
                <a:gd name="T45" fmla="*/ 2147483647 h 1516"/>
                <a:gd name="T46" fmla="*/ 2147483647 w 628"/>
                <a:gd name="T47" fmla="*/ 2147483647 h 1516"/>
                <a:gd name="T48" fmla="*/ 2147483647 w 628"/>
                <a:gd name="T49" fmla="*/ 2147483647 h 1516"/>
                <a:gd name="T50" fmla="*/ 2147483647 w 628"/>
                <a:gd name="T51" fmla="*/ 2147483647 h 1516"/>
                <a:gd name="T52" fmla="*/ 2147483647 w 628"/>
                <a:gd name="T53" fmla="*/ 2147483647 h 1516"/>
                <a:gd name="T54" fmla="*/ 2147483647 w 628"/>
                <a:gd name="T55" fmla="*/ 2147483647 h 1516"/>
                <a:gd name="T56" fmla="*/ 2147483647 w 628"/>
                <a:gd name="T57" fmla="*/ 2147483647 h 1516"/>
                <a:gd name="T58" fmla="*/ 2147483647 w 628"/>
                <a:gd name="T59" fmla="*/ 2147483647 h 1516"/>
                <a:gd name="T60" fmla="*/ 2147483647 w 628"/>
                <a:gd name="T61" fmla="*/ 2147483647 h 1516"/>
                <a:gd name="T62" fmla="*/ 2147483647 w 628"/>
                <a:gd name="T63" fmla="*/ 2147483647 h 1516"/>
                <a:gd name="T64" fmla="*/ 2147483647 w 628"/>
                <a:gd name="T65" fmla="*/ 2147483647 h 1516"/>
                <a:gd name="T66" fmla="*/ 2147483647 w 628"/>
                <a:gd name="T67" fmla="*/ 2147483647 h 1516"/>
                <a:gd name="T68" fmla="*/ 2147483647 w 628"/>
                <a:gd name="T69" fmla="*/ 2147483647 h 1516"/>
                <a:gd name="T70" fmla="*/ 2147483647 w 628"/>
                <a:gd name="T71" fmla="*/ 2147483647 h 1516"/>
                <a:gd name="T72" fmla="*/ 2147483647 w 628"/>
                <a:gd name="T73" fmla="*/ 2147483647 h 1516"/>
                <a:gd name="T74" fmla="*/ 2147483647 w 628"/>
                <a:gd name="T75" fmla="*/ 2147483647 h 1516"/>
                <a:gd name="T76" fmla="*/ 2147483647 w 628"/>
                <a:gd name="T77" fmla="*/ 2147483647 h 1516"/>
                <a:gd name="T78" fmla="*/ 2147483647 w 628"/>
                <a:gd name="T79" fmla="*/ 2147483647 h 1516"/>
                <a:gd name="T80" fmla="*/ 2147483647 w 628"/>
                <a:gd name="T81" fmla="*/ 2147483647 h 1516"/>
                <a:gd name="T82" fmla="*/ 2147483647 w 628"/>
                <a:gd name="T83" fmla="*/ 2147483647 h 1516"/>
                <a:gd name="T84" fmla="*/ 2147483647 w 628"/>
                <a:gd name="T85" fmla="*/ 2147483647 h 1516"/>
                <a:gd name="T86" fmla="*/ 2147483647 w 628"/>
                <a:gd name="T87" fmla="*/ 2147483647 h 1516"/>
                <a:gd name="T88" fmla="*/ 2147483647 w 628"/>
                <a:gd name="T89" fmla="*/ 2147483647 h 1516"/>
                <a:gd name="T90" fmla="*/ 2147483647 w 628"/>
                <a:gd name="T91" fmla="*/ 2147483647 h 1516"/>
                <a:gd name="T92" fmla="*/ 2147483647 w 628"/>
                <a:gd name="T93" fmla="*/ 2147483647 h 1516"/>
                <a:gd name="T94" fmla="*/ 2147483647 w 628"/>
                <a:gd name="T95" fmla="*/ 2147483647 h 1516"/>
                <a:gd name="T96" fmla="*/ 2147483647 w 628"/>
                <a:gd name="T97" fmla="*/ 2147483647 h 1516"/>
                <a:gd name="T98" fmla="*/ 2147483647 w 628"/>
                <a:gd name="T99" fmla="*/ 2147483647 h 1516"/>
                <a:gd name="T100" fmla="*/ 2147483647 w 628"/>
                <a:gd name="T101" fmla="*/ 2147483647 h 1516"/>
                <a:gd name="T102" fmla="*/ 2147483647 w 628"/>
                <a:gd name="T103" fmla="*/ 2147483647 h 1516"/>
                <a:gd name="T104" fmla="*/ 2147483647 w 628"/>
                <a:gd name="T105" fmla="*/ 2147483647 h 1516"/>
                <a:gd name="T106" fmla="*/ 2147483647 w 628"/>
                <a:gd name="T107" fmla="*/ 2147483647 h 1516"/>
                <a:gd name="T108" fmla="*/ 2147483647 w 628"/>
                <a:gd name="T109" fmla="*/ 2147483647 h 1516"/>
                <a:gd name="T110" fmla="*/ 2147483647 w 628"/>
                <a:gd name="T111" fmla="*/ 2147483647 h 1516"/>
                <a:gd name="T112" fmla="*/ 2147483647 w 628"/>
                <a:gd name="T113" fmla="*/ 2147483647 h 1516"/>
                <a:gd name="T114" fmla="*/ 2147483647 w 628"/>
                <a:gd name="T115" fmla="*/ 2147483647 h 1516"/>
                <a:gd name="T116" fmla="*/ 2147483647 w 628"/>
                <a:gd name="T117" fmla="*/ 2147483647 h 1516"/>
                <a:gd name="T118" fmla="*/ 2147483647 w 628"/>
                <a:gd name="T119" fmla="*/ 2147483647 h 1516"/>
                <a:gd name="T120" fmla="*/ 2147483647 w 628"/>
                <a:gd name="T121" fmla="*/ 2147483647 h 1516"/>
                <a:gd name="T122" fmla="*/ 2147483647 w 628"/>
                <a:gd name="T123" fmla="*/ 2147483647 h 1516"/>
                <a:gd name="T124" fmla="*/ 2147483647 w 628"/>
                <a:gd name="T125" fmla="*/ 2147483647 h 151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628"/>
                <a:gd name="T190" fmla="*/ 0 h 1516"/>
                <a:gd name="T191" fmla="*/ 628 w 628"/>
                <a:gd name="T192" fmla="*/ 1516 h 151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628" h="1516">
                  <a:moveTo>
                    <a:pt x="264" y="22"/>
                  </a:moveTo>
                  <a:lnTo>
                    <a:pt x="264" y="22"/>
                  </a:lnTo>
                  <a:lnTo>
                    <a:pt x="244" y="28"/>
                  </a:lnTo>
                  <a:lnTo>
                    <a:pt x="234" y="32"/>
                  </a:lnTo>
                  <a:lnTo>
                    <a:pt x="226" y="36"/>
                  </a:lnTo>
                  <a:lnTo>
                    <a:pt x="214" y="44"/>
                  </a:lnTo>
                  <a:lnTo>
                    <a:pt x="194" y="52"/>
                  </a:lnTo>
                  <a:lnTo>
                    <a:pt x="146" y="72"/>
                  </a:lnTo>
                  <a:lnTo>
                    <a:pt x="98" y="92"/>
                  </a:lnTo>
                  <a:lnTo>
                    <a:pt x="78" y="102"/>
                  </a:lnTo>
                  <a:lnTo>
                    <a:pt x="66" y="110"/>
                  </a:lnTo>
                  <a:lnTo>
                    <a:pt x="60" y="116"/>
                  </a:lnTo>
                  <a:lnTo>
                    <a:pt x="56" y="124"/>
                  </a:lnTo>
                  <a:lnTo>
                    <a:pt x="52" y="134"/>
                  </a:lnTo>
                  <a:lnTo>
                    <a:pt x="50" y="144"/>
                  </a:lnTo>
                  <a:lnTo>
                    <a:pt x="48" y="168"/>
                  </a:lnTo>
                  <a:lnTo>
                    <a:pt x="44" y="194"/>
                  </a:lnTo>
                  <a:lnTo>
                    <a:pt x="32" y="330"/>
                  </a:lnTo>
                  <a:lnTo>
                    <a:pt x="24" y="394"/>
                  </a:lnTo>
                  <a:lnTo>
                    <a:pt x="18" y="446"/>
                  </a:lnTo>
                  <a:lnTo>
                    <a:pt x="14" y="502"/>
                  </a:lnTo>
                  <a:lnTo>
                    <a:pt x="6" y="620"/>
                  </a:lnTo>
                  <a:lnTo>
                    <a:pt x="0" y="690"/>
                  </a:lnTo>
                  <a:lnTo>
                    <a:pt x="2" y="694"/>
                  </a:lnTo>
                  <a:lnTo>
                    <a:pt x="2" y="698"/>
                  </a:lnTo>
                  <a:lnTo>
                    <a:pt x="8" y="704"/>
                  </a:lnTo>
                  <a:lnTo>
                    <a:pt x="14" y="708"/>
                  </a:lnTo>
                  <a:lnTo>
                    <a:pt x="16" y="710"/>
                  </a:lnTo>
                  <a:lnTo>
                    <a:pt x="14" y="732"/>
                  </a:lnTo>
                  <a:lnTo>
                    <a:pt x="12" y="762"/>
                  </a:lnTo>
                  <a:lnTo>
                    <a:pt x="14" y="792"/>
                  </a:lnTo>
                  <a:lnTo>
                    <a:pt x="16" y="806"/>
                  </a:lnTo>
                  <a:lnTo>
                    <a:pt x="18" y="812"/>
                  </a:lnTo>
                  <a:lnTo>
                    <a:pt x="20" y="816"/>
                  </a:lnTo>
                  <a:lnTo>
                    <a:pt x="26" y="822"/>
                  </a:lnTo>
                  <a:lnTo>
                    <a:pt x="28" y="826"/>
                  </a:lnTo>
                  <a:lnTo>
                    <a:pt x="30" y="824"/>
                  </a:lnTo>
                  <a:lnTo>
                    <a:pt x="32" y="822"/>
                  </a:lnTo>
                  <a:lnTo>
                    <a:pt x="30" y="802"/>
                  </a:lnTo>
                  <a:lnTo>
                    <a:pt x="34" y="810"/>
                  </a:lnTo>
                  <a:lnTo>
                    <a:pt x="46" y="820"/>
                  </a:lnTo>
                  <a:lnTo>
                    <a:pt x="58" y="832"/>
                  </a:lnTo>
                  <a:lnTo>
                    <a:pt x="66" y="838"/>
                  </a:lnTo>
                  <a:lnTo>
                    <a:pt x="72" y="838"/>
                  </a:lnTo>
                  <a:lnTo>
                    <a:pt x="74" y="834"/>
                  </a:lnTo>
                  <a:lnTo>
                    <a:pt x="74" y="830"/>
                  </a:lnTo>
                  <a:lnTo>
                    <a:pt x="80" y="830"/>
                  </a:lnTo>
                  <a:lnTo>
                    <a:pt x="86" y="830"/>
                  </a:lnTo>
                  <a:lnTo>
                    <a:pt x="88" y="828"/>
                  </a:lnTo>
                  <a:lnTo>
                    <a:pt x="90" y="826"/>
                  </a:lnTo>
                  <a:lnTo>
                    <a:pt x="88" y="822"/>
                  </a:lnTo>
                  <a:lnTo>
                    <a:pt x="78" y="812"/>
                  </a:lnTo>
                  <a:lnTo>
                    <a:pt x="70" y="804"/>
                  </a:lnTo>
                  <a:lnTo>
                    <a:pt x="62" y="794"/>
                  </a:lnTo>
                  <a:lnTo>
                    <a:pt x="56" y="784"/>
                  </a:lnTo>
                  <a:lnTo>
                    <a:pt x="54" y="774"/>
                  </a:lnTo>
                  <a:lnTo>
                    <a:pt x="54" y="766"/>
                  </a:lnTo>
                  <a:lnTo>
                    <a:pt x="56" y="760"/>
                  </a:lnTo>
                  <a:lnTo>
                    <a:pt x="58" y="758"/>
                  </a:lnTo>
                  <a:lnTo>
                    <a:pt x="62" y="758"/>
                  </a:lnTo>
                  <a:lnTo>
                    <a:pt x="66" y="760"/>
                  </a:lnTo>
                  <a:lnTo>
                    <a:pt x="68" y="768"/>
                  </a:lnTo>
                  <a:lnTo>
                    <a:pt x="70" y="786"/>
                  </a:lnTo>
                  <a:lnTo>
                    <a:pt x="70" y="790"/>
                  </a:lnTo>
                  <a:lnTo>
                    <a:pt x="72" y="794"/>
                  </a:lnTo>
                  <a:lnTo>
                    <a:pt x="78" y="798"/>
                  </a:lnTo>
                  <a:lnTo>
                    <a:pt x="84" y="798"/>
                  </a:lnTo>
                  <a:lnTo>
                    <a:pt x="88" y="798"/>
                  </a:lnTo>
                  <a:lnTo>
                    <a:pt x="86" y="744"/>
                  </a:lnTo>
                  <a:lnTo>
                    <a:pt x="84" y="720"/>
                  </a:lnTo>
                  <a:lnTo>
                    <a:pt x="84" y="708"/>
                  </a:lnTo>
                  <a:lnTo>
                    <a:pt x="84" y="672"/>
                  </a:lnTo>
                  <a:lnTo>
                    <a:pt x="82" y="650"/>
                  </a:lnTo>
                  <a:lnTo>
                    <a:pt x="82" y="646"/>
                  </a:lnTo>
                  <a:lnTo>
                    <a:pt x="80" y="654"/>
                  </a:lnTo>
                  <a:lnTo>
                    <a:pt x="78" y="674"/>
                  </a:lnTo>
                  <a:lnTo>
                    <a:pt x="80" y="682"/>
                  </a:lnTo>
                  <a:lnTo>
                    <a:pt x="82" y="692"/>
                  </a:lnTo>
                  <a:lnTo>
                    <a:pt x="90" y="730"/>
                  </a:lnTo>
                  <a:lnTo>
                    <a:pt x="96" y="770"/>
                  </a:lnTo>
                  <a:lnTo>
                    <a:pt x="106" y="844"/>
                  </a:lnTo>
                  <a:lnTo>
                    <a:pt x="112" y="924"/>
                  </a:lnTo>
                  <a:lnTo>
                    <a:pt x="116" y="984"/>
                  </a:lnTo>
                  <a:lnTo>
                    <a:pt x="118" y="1054"/>
                  </a:lnTo>
                  <a:lnTo>
                    <a:pt x="122" y="1156"/>
                  </a:lnTo>
                  <a:lnTo>
                    <a:pt x="128" y="1308"/>
                  </a:lnTo>
                  <a:lnTo>
                    <a:pt x="126" y="1320"/>
                  </a:lnTo>
                  <a:lnTo>
                    <a:pt x="124" y="1332"/>
                  </a:lnTo>
                  <a:lnTo>
                    <a:pt x="118" y="1362"/>
                  </a:lnTo>
                  <a:lnTo>
                    <a:pt x="116" y="1376"/>
                  </a:lnTo>
                  <a:lnTo>
                    <a:pt x="114" y="1390"/>
                  </a:lnTo>
                  <a:lnTo>
                    <a:pt x="114" y="1402"/>
                  </a:lnTo>
                  <a:lnTo>
                    <a:pt x="118" y="1410"/>
                  </a:lnTo>
                  <a:lnTo>
                    <a:pt x="124" y="1424"/>
                  </a:lnTo>
                  <a:lnTo>
                    <a:pt x="128" y="1432"/>
                  </a:lnTo>
                  <a:lnTo>
                    <a:pt x="126" y="1440"/>
                  </a:lnTo>
                  <a:lnTo>
                    <a:pt x="120" y="1446"/>
                  </a:lnTo>
                  <a:lnTo>
                    <a:pt x="108" y="1458"/>
                  </a:lnTo>
                  <a:lnTo>
                    <a:pt x="102" y="1468"/>
                  </a:lnTo>
                  <a:lnTo>
                    <a:pt x="100" y="1476"/>
                  </a:lnTo>
                  <a:lnTo>
                    <a:pt x="98" y="1486"/>
                  </a:lnTo>
                  <a:lnTo>
                    <a:pt x="100" y="1490"/>
                  </a:lnTo>
                  <a:lnTo>
                    <a:pt x="102" y="1496"/>
                  </a:lnTo>
                  <a:lnTo>
                    <a:pt x="106" y="1500"/>
                  </a:lnTo>
                  <a:lnTo>
                    <a:pt x="112" y="1502"/>
                  </a:lnTo>
                  <a:lnTo>
                    <a:pt x="120" y="1506"/>
                  </a:lnTo>
                  <a:lnTo>
                    <a:pt x="130" y="1508"/>
                  </a:lnTo>
                  <a:lnTo>
                    <a:pt x="148" y="1510"/>
                  </a:lnTo>
                  <a:lnTo>
                    <a:pt x="164" y="1508"/>
                  </a:lnTo>
                  <a:lnTo>
                    <a:pt x="178" y="1506"/>
                  </a:lnTo>
                  <a:lnTo>
                    <a:pt x="190" y="1502"/>
                  </a:lnTo>
                  <a:lnTo>
                    <a:pt x="198" y="1496"/>
                  </a:lnTo>
                  <a:lnTo>
                    <a:pt x="206" y="1490"/>
                  </a:lnTo>
                  <a:lnTo>
                    <a:pt x="216" y="1478"/>
                  </a:lnTo>
                  <a:lnTo>
                    <a:pt x="220" y="1474"/>
                  </a:lnTo>
                  <a:lnTo>
                    <a:pt x="220" y="1468"/>
                  </a:lnTo>
                  <a:lnTo>
                    <a:pt x="220" y="1454"/>
                  </a:lnTo>
                  <a:lnTo>
                    <a:pt x="218" y="1438"/>
                  </a:lnTo>
                  <a:lnTo>
                    <a:pt x="220" y="1428"/>
                  </a:lnTo>
                  <a:lnTo>
                    <a:pt x="224" y="1416"/>
                  </a:lnTo>
                  <a:lnTo>
                    <a:pt x="228" y="1406"/>
                  </a:lnTo>
                  <a:lnTo>
                    <a:pt x="230" y="1396"/>
                  </a:lnTo>
                  <a:lnTo>
                    <a:pt x="228" y="1388"/>
                  </a:lnTo>
                  <a:lnTo>
                    <a:pt x="228" y="1378"/>
                  </a:lnTo>
                  <a:lnTo>
                    <a:pt x="222" y="1362"/>
                  </a:lnTo>
                  <a:lnTo>
                    <a:pt x="214" y="1348"/>
                  </a:lnTo>
                  <a:lnTo>
                    <a:pt x="212" y="1338"/>
                  </a:lnTo>
                  <a:lnTo>
                    <a:pt x="212" y="1322"/>
                  </a:lnTo>
                  <a:lnTo>
                    <a:pt x="218" y="1284"/>
                  </a:lnTo>
                  <a:lnTo>
                    <a:pt x="224" y="1238"/>
                  </a:lnTo>
                  <a:lnTo>
                    <a:pt x="228" y="1194"/>
                  </a:lnTo>
                  <a:lnTo>
                    <a:pt x="232" y="1148"/>
                  </a:lnTo>
                  <a:lnTo>
                    <a:pt x="236" y="1092"/>
                  </a:lnTo>
                  <a:lnTo>
                    <a:pt x="242" y="1026"/>
                  </a:lnTo>
                  <a:lnTo>
                    <a:pt x="248" y="944"/>
                  </a:lnTo>
                  <a:lnTo>
                    <a:pt x="250" y="906"/>
                  </a:lnTo>
                  <a:lnTo>
                    <a:pt x="252" y="876"/>
                  </a:lnTo>
                  <a:lnTo>
                    <a:pt x="256" y="852"/>
                  </a:lnTo>
                  <a:lnTo>
                    <a:pt x="260" y="836"/>
                  </a:lnTo>
                  <a:lnTo>
                    <a:pt x="264" y="824"/>
                  </a:lnTo>
                  <a:lnTo>
                    <a:pt x="268" y="818"/>
                  </a:lnTo>
                  <a:lnTo>
                    <a:pt x="270" y="814"/>
                  </a:lnTo>
                  <a:lnTo>
                    <a:pt x="272" y="834"/>
                  </a:lnTo>
                  <a:lnTo>
                    <a:pt x="274" y="858"/>
                  </a:lnTo>
                  <a:lnTo>
                    <a:pt x="284" y="916"/>
                  </a:lnTo>
                  <a:lnTo>
                    <a:pt x="292" y="972"/>
                  </a:lnTo>
                  <a:lnTo>
                    <a:pt x="298" y="1016"/>
                  </a:lnTo>
                  <a:lnTo>
                    <a:pt x="302" y="1050"/>
                  </a:lnTo>
                  <a:lnTo>
                    <a:pt x="308" y="1080"/>
                  </a:lnTo>
                  <a:lnTo>
                    <a:pt x="314" y="1112"/>
                  </a:lnTo>
                  <a:lnTo>
                    <a:pt x="318" y="1144"/>
                  </a:lnTo>
                  <a:lnTo>
                    <a:pt x="322" y="1180"/>
                  </a:lnTo>
                  <a:lnTo>
                    <a:pt x="324" y="1218"/>
                  </a:lnTo>
                  <a:lnTo>
                    <a:pt x="324" y="1236"/>
                  </a:lnTo>
                  <a:lnTo>
                    <a:pt x="322" y="1252"/>
                  </a:lnTo>
                  <a:lnTo>
                    <a:pt x="320" y="1268"/>
                  </a:lnTo>
                  <a:lnTo>
                    <a:pt x="314" y="1282"/>
                  </a:lnTo>
                  <a:lnTo>
                    <a:pt x="308" y="1300"/>
                  </a:lnTo>
                  <a:lnTo>
                    <a:pt x="308" y="1314"/>
                  </a:lnTo>
                  <a:lnTo>
                    <a:pt x="310" y="1326"/>
                  </a:lnTo>
                  <a:lnTo>
                    <a:pt x="312" y="1342"/>
                  </a:lnTo>
                  <a:lnTo>
                    <a:pt x="308" y="1360"/>
                  </a:lnTo>
                  <a:lnTo>
                    <a:pt x="304" y="1378"/>
                  </a:lnTo>
                  <a:lnTo>
                    <a:pt x="298" y="1394"/>
                  </a:lnTo>
                  <a:lnTo>
                    <a:pt x="296" y="1408"/>
                  </a:lnTo>
                  <a:lnTo>
                    <a:pt x="296" y="1412"/>
                  </a:lnTo>
                  <a:lnTo>
                    <a:pt x="298" y="1418"/>
                  </a:lnTo>
                  <a:lnTo>
                    <a:pt x="306" y="1428"/>
                  </a:lnTo>
                  <a:lnTo>
                    <a:pt x="314" y="1438"/>
                  </a:lnTo>
                  <a:lnTo>
                    <a:pt x="314" y="1442"/>
                  </a:lnTo>
                  <a:lnTo>
                    <a:pt x="312" y="1446"/>
                  </a:lnTo>
                  <a:lnTo>
                    <a:pt x="304" y="1454"/>
                  </a:lnTo>
                  <a:lnTo>
                    <a:pt x="300" y="1464"/>
                  </a:lnTo>
                  <a:lnTo>
                    <a:pt x="296" y="1474"/>
                  </a:lnTo>
                  <a:lnTo>
                    <a:pt x="296" y="1486"/>
                  </a:lnTo>
                  <a:lnTo>
                    <a:pt x="296" y="1498"/>
                  </a:lnTo>
                  <a:lnTo>
                    <a:pt x="298" y="1502"/>
                  </a:lnTo>
                  <a:lnTo>
                    <a:pt x="302" y="1506"/>
                  </a:lnTo>
                  <a:lnTo>
                    <a:pt x="308" y="1510"/>
                  </a:lnTo>
                  <a:lnTo>
                    <a:pt x="318" y="1514"/>
                  </a:lnTo>
                  <a:lnTo>
                    <a:pt x="330" y="1514"/>
                  </a:lnTo>
                  <a:lnTo>
                    <a:pt x="346" y="1516"/>
                  </a:lnTo>
                  <a:lnTo>
                    <a:pt x="362" y="1514"/>
                  </a:lnTo>
                  <a:lnTo>
                    <a:pt x="376" y="1510"/>
                  </a:lnTo>
                  <a:lnTo>
                    <a:pt x="384" y="1506"/>
                  </a:lnTo>
                  <a:lnTo>
                    <a:pt x="392" y="1500"/>
                  </a:lnTo>
                  <a:lnTo>
                    <a:pt x="398" y="1494"/>
                  </a:lnTo>
                  <a:lnTo>
                    <a:pt x="400" y="1486"/>
                  </a:lnTo>
                  <a:lnTo>
                    <a:pt x="402" y="1474"/>
                  </a:lnTo>
                  <a:lnTo>
                    <a:pt x="400" y="1454"/>
                  </a:lnTo>
                  <a:lnTo>
                    <a:pt x="400" y="1444"/>
                  </a:lnTo>
                  <a:lnTo>
                    <a:pt x="402" y="1438"/>
                  </a:lnTo>
                  <a:lnTo>
                    <a:pt x="406" y="1432"/>
                  </a:lnTo>
                  <a:lnTo>
                    <a:pt x="412" y="1420"/>
                  </a:lnTo>
                  <a:lnTo>
                    <a:pt x="416" y="1406"/>
                  </a:lnTo>
                  <a:lnTo>
                    <a:pt x="416" y="1390"/>
                  </a:lnTo>
                  <a:lnTo>
                    <a:pt x="416" y="1372"/>
                  </a:lnTo>
                  <a:lnTo>
                    <a:pt x="416" y="1364"/>
                  </a:lnTo>
                  <a:lnTo>
                    <a:pt x="418" y="1358"/>
                  </a:lnTo>
                  <a:lnTo>
                    <a:pt x="422" y="1346"/>
                  </a:lnTo>
                  <a:lnTo>
                    <a:pt x="426" y="1326"/>
                  </a:lnTo>
                  <a:lnTo>
                    <a:pt x="430" y="1308"/>
                  </a:lnTo>
                  <a:lnTo>
                    <a:pt x="432" y="1286"/>
                  </a:lnTo>
                  <a:lnTo>
                    <a:pt x="432" y="1224"/>
                  </a:lnTo>
                  <a:lnTo>
                    <a:pt x="430" y="1160"/>
                  </a:lnTo>
                  <a:lnTo>
                    <a:pt x="478" y="1150"/>
                  </a:lnTo>
                  <a:lnTo>
                    <a:pt x="538" y="1134"/>
                  </a:lnTo>
                  <a:lnTo>
                    <a:pt x="614" y="1112"/>
                  </a:lnTo>
                  <a:lnTo>
                    <a:pt x="618" y="1110"/>
                  </a:lnTo>
                  <a:lnTo>
                    <a:pt x="622" y="1108"/>
                  </a:lnTo>
                  <a:lnTo>
                    <a:pt x="626" y="1102"/>
                  </a:lnTo>
                  <a:lnTo>
                    <a:pt x="628" y="1094"/>
                  </a:lnTo>
                  <a:lnTo>
                    <a:pt x="628" y="1044"/>
                  </a:lnTo>
                  <a:lnTo>
                    <a:pt x="626" y="946"/>
                  </a:lnTo>
                  <a:lnTo>
                    <a:pt x="620" y="802"/>
                  </a:lnTo>
                  <a:lnTo>
                    <a:pt x="618" y="800"/>
                  </a:lnTo>
                  <a:lnTo>
                    <a:pt x="614" y="796"/>
                  </a:lnTo>
                  <a:lnTo>
                    <a:pt x="604" y="792"/>
                  </a:lnTo>
                  <a:lnTo>
                    <a:pt x="592" y="790"/>
                  </a:lnTo>
                  <a:lnTo>
                    <a:pt x="582" y="790"/>
                  </a:lnTo>
                  <a:lnTo>
                    <a:pt x="538" y="792"/>
                  </a:lnTo>
                  <a:lnTo>
                    <a:pt x="536" y="780"/>
                  </a:lnTo>
                  <a:lnTo>
                    <a:pt x="532" y="768"/>
                  </a:lnTo>
                  <a:lnTo>
                    <a:pt x="542" y="760"/>
                  </a:lnTo>
                  <a:lnTo>
                    <a:pt x="544" y="754"/>
                  </a:lnTo>
                  <a:lnTo>
                    <a:pt x="546" y="746"/>
                  </a:lnTo>
                  <a:lnTo>
                    <a:pt x="548" y="724"/>
                  </a:lnTo>
                  <a:lnTo>
                    <a:pt x="548" y="696"/>
                  </a:lnTo>
                  <a:lnTo>
                    <a:pt x="550" y="684"/>
                  </a:lnTo>
                  <a:lnTo>
                    <a:pt x="552" y="672"/>
                  </a:lnTo>
                  <a:lnTo>
                    <a:pt x="552" y="656"/>
                  </a:lnTo>
                  <a:lnTo>
                    <a:pt x="552" y="592"/>
                  </a:lnTo>
                  <a:lnTo>
                    <a:pt x="550" y="498"/>
                  </a:lnTo>
                  <a:lnTo>
                    <a:pt x="544" y="398"/>
                  </a:lnTo>
                  <a:lnTo>
                    <a:pt x="540" y="352"/>
                  </a:lnTo>
                  <a:lnTo>
                    <a:pt x="536" y="312"/>
                  </a:lnTo>
                  <a:lnTo>
                    <a:pt x="528" y="248"/>
                  </a:lnTo>
                  <a:lnTo>
                    <a:pt x="524" y="198"/>
                  </a:lnTo>
                  <a:lnTo>
                    <a:pt x="520" y="138"/>
                  </a:lnTo>
                  <a:lnTo>
                    <a:pt x="518" y="126"/>
                  </a:lnTo>
                  <a:lnTo>
                    <a:pt x="512" y="114"/>
                  </a:lnTo>
                  <a:lnTo>
                    <a:pt x="504" y="106"/>
                  </a:lnTo>
                  <a:lnTo>
                    <a:pt x="492" y="96"/>
                  </a:lnTo>
                  <a:lnTo>
                    <a:pt x="480" y="90"/>
                  </a:lnTo>
                  <a:lnTo>
                    <a:pt x="466" y="82"/>
                  </a:lnTo>
                  <a:lnTo>
                    <a:pt x="434" y="72"/>
                  </a:lnTo>
                  <a:lnTo>
                    <a:pt x="404" y="62"/>
                  </a:lnTo>
                  <a:lnTo>
                    <a:pt x="376" y="48"/>
                  </a:lnTo>
                  <a:lnTo>
                    <a:pt x="346" y="32"/>
                  </a:lnTo>
                  <a:lnTo>
                    <a:pt x="330" y="12"/>
                  </a:lnTo>
                  <a:lnTo>
                    <a:pt x="328" y="6"/>
                  </a:lnTo>
                  <a:lnTo>
                    <a:pt x="328" y="0"/>
                  </a:lnTo>
                  <a:lnTo>
                    <a:pt x="264" y="22"/>
                  </a:lnTo>
                  <a:close/>
                </a:path>
              </a:pathLst>
            </a:custGeom>
            <a:solidFill>
              <a:srgbClr val="000000"/>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733" name="Freeform 124"/>
            <p:cNvSpPr>
              <a:spLocks/>
            </p:cNvSpPr>
            <p:nvPr/>
          </p:nvSpPr>
          <p:spPr bwMode="auto">
            <a:xfrm>
              <a:off x="9818688" y="3819391"/>
              <a:ext cx="222250" cy="568325"/>
            </a:xfrm>
            <a:custGeom>
              <a:avLst/>
              <a:gdLst>
                <a:gd name="T0" fmla="*/ 2147483647 w 140"/>
                <a:gd name="T1" fmla="*/ 0 h 358"/>
                <a:gd name="T2" fmla="*/ 2147483647 w 140"/>
                <a:gd name="T3" fmla="*/ 0 h 358"/>
                <a:gd name="T4" fmla="*/ 2147483647 w 140"/>
                <a:gd name="T5" fmla="*/ 2147483647 h 358"/>
                <a:gd name="T6" fmla="*/ 2147483647 w 140"/>
                <a:gd name="T7" fmla="*/ 2147483647 h 358"/>
                <a:gd name="T8" fmla="*/ 2147483647 w 140"/>
                <a:gd name="T9" fmla="*/ 2147483647 h 358"/>
                <a:gd name="T10" fmla="*/ 2147483647 w 140"/>
                <a:gd name="T11" fmla="*/ 2147483647 h 358"/>
                <a:gd name="T12" fmla="*/ 2147483647 w 140"/>
                <a:gd name="T13" fmla="*/ 2147483647 h 358"/>
                <a:gd name="T14" fmla="*/ 2147483647 w 140"/>
                <a:gd name="T15" fmla="*/ 2147483647 h 358"/>
                <a:gd name="T16" fmla="*/ 2147483647 w 140"/>
                <a:gd name="T17" fmla="*/ 2147483647 h 358"/>
                <a:gd name="T18" fmla="*/ 2147483647 w 140"/>
                <a:gd name="T19" fmla="*/ 2147483647 h 358"/>
                <a:gd name="T20" fmla="*/ 2147483647 w 140"/>
                <a:gd name="T21" fmla="*/ 2147483647 h 358"/>
                <a:gd name="T22" fmla="*/ 2147483647 w 140"/>
                <a:gd name="T23" fmla="*/ 2147483647 h 358"/>
                <a:gd name="T24" fmla="*/ 2147483647 w 140"/>
                <a:gd name="T25" fmla="*/ 2147483647 h 358"/>
                <a:gd name="T26" fmla="*/ 2147483647 w 140"/>
                <a:gd name="T27" fmla="*/ 2147483647 h 358"/>
                <a:gd name="T28" fmla="*/ 2147483647 w 140"/>
                <a:gd name="T29" fmla="*/ 2147483647 h 358"/>
                <a:gd name="T30" fmla="*/ 2147483647 w 140"/>
                <a:gd name="T31" fmla="*/ 2147483647 h 358"/>
                <a:gd name="T32" fmla="*/ 2147483647 w 140"/>
                <a:gd name="T33" fmla="*/ 2147483647 h 358"/>
                <a:gd name="T34" fmla="*/ 2147483647 w 140"/>
                <a:gd name="T35" fmla="*/ 2147483647 h 358"/>
                <a:gd name="T36" fmla="*/ 2147483647 w 140"/>
                <a:gd name="T37" fmla="*/ 2147483647 h 358"/>
                <a:gd name="T38" fmla="*/ 2147483647 w 140"/>
                <a:gd name="T39" fmla="*/ 2147483647 h 358"/>
                <a:gd name="T40" fmla="*/ 0 w 140"/>
                <a:gd name="T41" fmla="*/ 2147483647 h 358"/>
                <a:gd name="T42" fmla="*/ 0 w 140"/>
                <a:gd name="T43" fmla="*/ 2147483647 h 358"/>
                <a:gd name="T44" fmla="*/ 2147483647 w 140"/>
                <a:gd name="T45" fmla="*/ 2147483647 h 358"/>
                <a:gd name="T46" fmla="*/ 2147483647 w 140"/>
                <a:gd name="T47" fmla="*/ 2147483647 h 358"/>
                <a:gd name="T48" fmla="*/ 2147483647 w 140"/>
                <a:gd name="T49" fmla="*/ 2147483647 h 358"/>
                <a:gd name="T50" fmla="*/ 2147483647 w 140"/>
                <a:gd name="T51" fmla="*/ 2147483647 h 358"/>
                <a:gd name="T52" fmla="*/ 2147483647 w 140"/>
                <a:gd name="T53" fmla="*/ 2147483647 h 358"/>
                <a:gd name="T54" fmla="*/ 2147483647 w 140"/>
                <a:gd name="T55" fmla="*/ 2147483647 h 358"/>
                <a:gd name="T56" fmla="*/ 2147483647 w 140"/>
                <a:gd name="T57" fmla="*/ 2147483647 h 358"/>
                <a:gd name="T58" fmla="*/ 2147483647 w 140"/>
                <a:gd name="T59" fmla="*/ 2147483647 h 358"/>
                <a:gd name="T60" fmla="*/ 2147483647 w 140"/>
                <a:gd name="T61" fmla="*/ 2147483647 h 358"/>
                <a:gd name="T62" fmla="*/ 2147483647 w 140"/>
                <a:gd name="T63" fmla="*/ 2147483647 h 358"/>
                <a:gd name="T64" fmla="*/ 2147483647 w 140"/>
                <a:gd name="T65" fmla="*/ 2147483647 h 358"/>
                <a:gd name="T66" fmla="*/ 2147483647 w 140"/>
                <a:gd name="T67" fmla="*/ 2147483647 h 358"/>
                <a:gd name="T68" fmla="*/ 2147483647 w 140"/>
                <a:gd name="T69" fmla="*/ 2147483647 h 358"/>
                <a:gd name="T70" fmla="*/ 2147483647 w 140"/>
                <a:gd name="T71" fmla="*/ 2147483647 h 358"/>
                <a:gd name="T72" fmla="*/ 2147483647 w 140"/>
                <a:gd name="T73" fmla="*/ 2147483647 h 358"/>
                <a:gd name="T74" fmla="*/ 2147483647 w 140"/>
                <a:gd name="T75" fmla="*/ 0 h 358"/>
                <a:gd name="T76" fmla="*/ 2147483647 w 140"/>
                <a:gd name="T77" fmla="*/ 0 h 358"/>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40"/>
                <a:gd name="T118" fmla="*/ 0 h 358"/>
                <a:gd name="T119" fmla="*/ 140 w 140"/>
                <a:gd name="T120" fmla="*/ 358 h 358"/>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40" h="358">
                  <a:moveTo>
                    <a:pt x="124" y="0"/>
                  </a:moveTo>
                  <a:lnTo>
                    <a:pt x="124" y="0"/>
                  </a:lnTo>
                  <a:lnTo>
                    <a:pt x="116" y="8"/>
                  </a:lnTo>
                  <a:lnTo>
                    <a:pt x="96" y="26"/>
                  </a:lnTo>
                  <a:lnTo>
                    <a:pt x="82" y="36"/>
                  </a:lnTo>
                  <a:lnTo>
                    <a:pt x="70" y="44"/>
                  </a:lnTo>
                  <a:lnTo>
                    <a:pt x="56" y="50"/>
                  </a:lnTo>
                  <a:lnTo>
                    <a:pt x="46" y="54"/>
                  </a:lnTo>
                  <a:lnTo>
                    <a:pt x="40" y="52"/>
                  </a:lnTo>
                  <a:lnTo>
                    <a:pt x="36" y="50"/>
                  </a:lnTo>
                  <a:lnTo>
                    <a:pt x="34" y="46"/>
                  </a:lnTo>
                  <a:lnTo>
                    <a:pt x="34" y="40"/>
                  </a:lnTo>
                  <a:lnTo>
                    <a:pt x="34" y="28"/>
                  </a:lnTo>
                  <a:lnTo>
                    <a:pt x="34" y="16"/>
                  </a:lnTo>
                  <a:lnTo>
                    <a:pt x="22" y="24"/>
                  </a:lnTo>
                  <a:lnTo>
                    <a:pt x="12" y="34"/>
                  </a:lnTo>
                  <a:lnTo>
                    <a:pt x="2" y="46"/>
                  </a:lnTo>
                  <a:lnTo>
                    <a:pt x="0" y="58"/>
                  </a:lnTo>
                  <a:lnTo>
                    <a:pt x="0" y="84"/>
                  </a:lnTo>
                  <a:lnTo>
                    <a:pt x="2" y="164"/>
                  </a:lnTo>
                  <a:lnTo>
                    <a:pt x="8" y="262"/>
                  </a:lnTo>
                  <a:lnTo>
                    <a:pt x="18" y="358"/>
                  </a:lnTo>
                  <a:lnTo>
                    <a:pt x="38" y="300"/>
                  </a:lnTo>
                  <a:lnTo>
                    <a:pt x="54" y="246"/>
                  </a:lnTo>
                  <a:lnTo>
                    <a:pt x="82" y="154"/>
                  </a:lnTo>
                  <a:lnTo>
                    <a:pt x="96" y="116"/>
                  </a:lnTo>
                  <a:lnTo>
                    <a:pt x="110" y="82"/>
                  </a:lnTo>
                  <a:lnTo>
                    <a:pt x="124" y="54"/>
                  </a:lnTo>
                  <a:lnTo>
                    <a:pt x="132" y="40"/>
                  </a:lnTo>
                  <a:lnTo>
                    <a:pt x="140" y="30"/>
                  </a:lnTo>
                  <a:lnTo>
                    <a:pt x="132" y="18"/>
                  </a:lnTo>
                  <a:lnTo>
                    <a:pt x="126" y="8"/>
                  </a:lnTo>
                  <a:lnTo>
                    <a:pt x="124" y="0"/>
                  </a:lnTo>
                  <a:close/>
                </a:path>
              </a:pathLst>
            </a:custGeom>
            <a:solidFill>
              <a:srgbClr val="FFFFFF"/>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734" name="Freeform 125"/>
            <p:cNvSpPr>
              <a:spLocks/>
            </p:cNvSpPr>
            <p:nvPr/>
          </p:nvSpPr>
          <p:spPr bwMode="auto">
            <a:xfrm>
              <a:off x="9736138" y="3466966"/>
              <a:ext cx="346075" cy="444500"/>
            </a:xfrm>
            <a:custGeom>
              <a:avLst/>
              <a:gdLst>
                <a:gd name="T0" fmla="*/ 2147483647 w 218"/>
                <a:gd name="T1" fmla="*/ 2147483647 h 280"/>
                <a:gd name="T2" fmla="*/ 2147483647 w 218"/>
                <a:gd name="T3" fmla="*/ 2147483647 h 280"/>
                <a:gd name="T4" fmla="*/ 2147483647 w 218"/>
                <a:gd name="T5" fmla="*/ 2147483647 h 280"/>
                <a:gd name="T6" fmla="*/ 2147483647 w 218"/>
                <a:gd name="T7" fmla="*/ 2147483647 h 280"/>
                <a:gd name="T8" fmla="*/ 2147483647 w 218"/>
                <a:gd name="T9" fmla="*/ 2147483647 h 280"/>
                <a:gd name="T10" fmla="*/ 2147483647 w 218"/>
                <a:gd name="T11" fmla="*/ 2147483647 h 280"/>
                <a:gd name="T12" fmla="*/ 2147483647 w 218"/>
                <a:gd name="T13" fmla="*/ 2147483647 h 280"/>
                <a:gd name="T14" fmla="*/ 2147483647 w 218"/>
                <a:gd name="T15" fmla="*/ 2147483647 h 280"/>
                <a:gd name="T16" fmla="*/ 2147483647 w 218"/>
                <a:gd name="T17" fmla="*/ 2147483647 h 280"/>
                <a:gd name="T18" fmla="*/ 2147483647 w 218"/>
                <a:gd name="T19" fmla="*/ 2147483647 h 280"/>
                <a:gd name="T20" fmla="*/ 2147483647 w 218"/>
                <a:gd name="T21" fmla="*/ 2147483647 h 280"/>
                <a:gd name="T22" fmla="*/ 2147483647 w 218"/>
                <a:gd name="T23" fmla="*/ 2147483647 h 280"/>
                <a:gd name="T24" fmla="*/ 2147483647 w 218"/>
                <a:gd name="T25" fmla="*/ 2147483647 h 280"/>
                <a:gd name="T26" fmla="*/ 2147483647 w 218"/>
                <a:gd name="T27" fmla="*/ 2147483647 h 280"/>
                <a:gd name="T28" fmla="*/ 2147483647 w 218"/>
                <a:gd name="T29" fmla="*/ 2147483647 h 280"/>
                <a:gd name="T30" fmla="*/ 2147483647 w 218"/>
                <a:gd name="T31" fmla="*/ 2147483647 h 280"/>
                <a:gd name="T32" fmla="*/ 2147483647 w 218"/>
                <a:gd name="T33" fmla="*/ 2147483647 h 280"/>
                <a:gd name="T34" fmla="*/ 2147483647 w 218"/>
                <a:gd name="T35" fmla="*/ 2147483647 h 280"/>
                <a:gd name="T36" fmla="*/ 2147483647 w 218"/>
                <a:gd name="T37" fmla="*/ 2147483647 h 280"/>
                <a:gd name="T38" fmla="*/ 2147483647 w 218"/>
                <a:gd name="T39" fmla="*/ 2147483647 h 280"/>
                <a:gd name="T40" fmla="*/ 2147483647 w 218"/>
                <a:gd name="T41" fmla="*/ 2147483647 h 280"/>
                <a:gd name="T42" fmla="*/ 2147483647 w 218"/>
                <a:gd name="T43" fmla="*/ 2147483647 h 280"/>
                <a:gd name="T44" fmla="*/ 2147483647 w 218"/>
                <a:gd name="T45" fmla="*/ 2147483647 h 280"/>
                <a:gd name="T46" fmla="*/ 2147483647 w 218"/>
                <a:gd name="T47" fmla="*/ 2147483647 h 280"/>
                <a:gd name="T48" fmla="*/ 2147483647 w 218"/>
                <a:gd name="T49" fmla="*/ 2147483647 h 280"/>
                <a:gd name="T50" fmla="*/ 2147483647 w 218"/>
                <a:gd name="T51" fmla="*/ 2147483647 h 280"/>
                <a:gd name="T52" fmla="*/ 2147483647 w 218"/>
                <a:gd name="T53" fmla="*/ 2147483647 h 280"/>
                <a:gd name="T54" fmla="*/ 2147483647 w 218"/>
                <a:gd name="T55" fmla="*/ 2147483647 h 280"/>
                <a:gd name="T56" fmla="*/ 2147483647 w 218"/>
                <a:gd name="T57" fmla="*/ 2147483647 h 280"/>
                <a:gd name="T58" fmla="*/ 2147483647 w 218"/>
                <a:gd name="T59" fmla="*/ 2147483647 h 280"/>
                <a:gd name="T60" fmla="*/ 2147483647 w 218"/>
                <a:gd name="T61" fmla="*/ 2147483647 h 280"/>
                <a:gd name="T62" fmla="*/ 2147483647 w 218"/>
                <a:gd name="T63" fmla="*/ 2147483647 h 280"/>
                <a:gd name="T64" fmla="*/ 2147483647 w 218"/>
                <a:gd name="T65" fmla="*/ 2147483647 h 280"/>
                <a:gd name="T66" fmla="*/ 2147483647 w 218"/>
                <a:gd name="T67" fmla="*/ 2147483647 h 280"/>
                <a:gd name="T68" fmla="*/ 2147483647 w 218"/>
                <a:gd name="T69" fmla="*/ 2147483647 h 280"/>
                <a:gd name="T70" fmla="*/ 0 w 218"/>
                <a:gd name="T71" fmla="*/ 2147483647 h 280"/>
                <a:gd name="T72" fmla="*/ 0 w 218"/>
                <a:gd name="T73" fmla="*/ 2147483647 h 280"/>
                <a:gd name="T74" fmla="*/ 2147483647 w 218"/>
                <a:gd name="T75" fmla="*/ 2147483647 h 280"/>
                <a:gd name="T76" fmla="*/ 2147483647 w 218"/>
                <a:gd name="T77" fmla="*/ 2147483647 h 280"/>
                <a:gd name="T78" fmla="*/ 2147483647 w 218"/>
                <a:gd name="T79" fmla="*/ 2147483647 h 280"/>
                <a:gd name="T80" fmla="*/ 2147483647 w 218"/>
                <a:gd name="T81" fmla="*/ 2147483647 h 280"/>
                <a:gd name="T82" fmla="*/ 2147483647 w 218"/>
                <a:gd name="T83" fmla="*/ 2147483647 h 280"/>
                <a:gd name="T84" fmla="*/ 2147483647 w 218"/>
                <a:gd name="T85" fmla="*/ 2147483647 h 280"/>
                <a:gd name="T86" fmla="*/ 2147483647 w 218"/>
                <a:gd name="T87" fmla="*/ 2147483647 h 280"/>
                <a:gd name="T88" fmla="*/ 2147483647 w 218"/>
                <a:gd name="T89" fmla="*/ 2147483647 h 280"/>
                <a:gd name="T90" fmla="*/ 2147483647 w 218"/>
                <a:gd name="T91" fmla="*/ 2147483647 h 280"/>
                <a:gd name="T92" fmla="*/ 2147483647 w 218"/>
                <a:gd name="T93" fmla="*/ 2147483647 h 280"/>
                <a:gd name="T94" fmla="*/ 2147483647 w 218"/>
                <a:gd name="T95" fmla="*/ 2147483647 h 280"/>
                <a:gd name="T96" fmla="*/ 2147483647 w 218"/>
                <a:gd name="T97" fmla="*/ 2147483647 h 280"/>
                <a:gd name="T98" fmla="*/ 2147483647 w 218"/>
                <a:gd name="T99" fmla="*/ 2147483647 h 280"/>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218"/>
                <a:gd name="T151" fmla="*/ 0 h 280"/>
                <a:gd name="T152" fmla="*/ 218 w 218"/>
                <a:gd name="T153" fmla="*/ 280 h 280"/>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218" h="280">
                  <a:moveTo>
                    <a:pt x="68" y="242"/>
                  </a:moveTo>
                  <a:lnTo>
                    <a:pt x="64" y="260"/>
                  </a:lnTo>
                  <a:lnTo>
                    <a:pt x="64" y="264"/>
                  </a:lnTo>
                  <a:lnTo>
                    <a:pt x="66" y="268"/>
                  </a:lnTo>
                  <a:lnTo>
                    <a:pt x="76" y="278"/>
                  </a:lnTo>
                  <a:lnTo>
                    <a:pt x="80" y="280"/>
                  </a:lnTo>
                  <a:lnTo>
                    <a:pt x="84" y="278"/>
                  </a:lnTo>
                  <a:lnTo>
                    <a:pt x="102" y="272"/>
                  </a:lnTo>
                  <a:lnTo>
                    <a:pt x="110" y="268"/>
                  </a:lnTo>
                  <a:lnTo>
                    <a:pt x="152" y="244"/>
                  </a:lnTo>
                  <a:lnTo>
                    <a:pt x="160" y="240"/>
                  </a:lnTo>
                  <a:lnTo>
                    <a:pt x="172" y="234"/>
                  </a:lnTo>
                  <a:lnTo>
                    <a:pt x="176" y="228"/>
                  </a:lnTo>
                  <a:lnTo>
                    <a:pt x="178" y="220"/>
                  </a:lnTo>
                  <a:lnTo>
                    <a:pt x="178" y="198"/>
                  </a:lnTo>
                  <a:lnTo>
                    <a:pt x="180" y="188"/>
                  </a:lnTo>
                  <a:lnTo>
                    <a:pt x="182" y="180"/>
                  </a:lnTo>
                  <a:lnTo>
                    <a:pt x="186" y="170"/>
                  </a:lnTo>
                  <a:lnTo>
                    <a:pt x="194" y="160"/>
                  </a:lnTo>
                  <a:lnTo>
                    <a:pt x="202" y="148"/>
                  </a:lnTo>
                  <a:lnTo>
                    <a:pt x="210" y="134"/>
                  </a:lnTo>
                  <a:lnTo>
                    <a:pt x="214" y="114"/>
                  </a:lnTo>
                  <a:lnTo>
                    <a:pt x="218" y="94"/>
                  </a:lnTo>
                  <a:lnTo>
                    <a:pt x="218" y="82"/>
                  </a:lnTo>
                  <a:lnTo>
                    <a:pt x="216" y="72"/>
                  </a:lnTo>
                  <a:lnTo>
                    <a:pt x="212" y="60"/>
                  </a:lnTo>
                  <a:lnTo>
                    <a:pt x="206" y="48"/>
                  </a:lnTo>
                  <a:lnTo>
                    <a:pt x="202" y="40"/>
                  </a:lnTo>
                  <a:lnTo>
                    <a:pt x="186" y="24"/>
                  </a:lnTo>
                  <a:lnTo>
                    <a:pt x="176" y="16"/>
                  </a:lnTo>
                  <a:lnTo>
                    <a:pt x="164" y="8"/>
                  </a:lnTo>
                  <a:lnTo>
                    <a:pt x="150" y="2"/>
                  </a:lnTo>
                  <a:lnTo>
                    <a:pt x="136" y="0"/>
                  </a:lnTo>
                  <a:lnTo>
                    <a:pt x="62" y="12"/>
                  </a:lnTo>
                  <a:lnTo>
                    <a:pt x="44" y="22"/>
                  </a:lnTo>
                  <a:lnTo>
                    <a:pt x="36" y="28"/>
                  </a:lnTo>
                  <a:lnTo>
                    <a:pt x="34" y="34"/>
                  </a:lnTo>
                  <a:lnTo>
                    <a:pt x="36" y="44"/>
                  </a:lnTo>
                  <a:lnTo>
                    <a:pt x="38" y="50"/>
                  </a:lnTo>
                  <a:lnTo>
                    <a:pt x="38" y="54"/>
                  </a:lnTo>
                  <a:lnTo>
                    <a:pt x="36" y="58"/>
                  </a:lnTo>
                  <a:lnTo>
                    <a:pt x="20" y="90"/>
                  </a:lnTo>
                  <a:lnTo>
                    <a:pt x="16" y="98"/>
                  </a:lnTo>
                  <a:lnTo>
                    <a:pt x="14" y="106"/>
                  </a:lnTo>
                  <a:lnTo>
                    <a:pt x="14" y="112"/>
                  </a:lnTo>
                  <a:lnTo>
                    <a:pt x="14" y="120"/>
                  </a:lnTo>
                  <a:lnTo>
                    <a:pt x="2" y="146"/>
                  </a:lnTo>
                  <a:lnTo>
                    <a:pt x="0" y="154"/>
                  </a:lnTo>
                  <a:lnTo>
                    <a:pt x="0" y="158"/>
                  </a:lnTo>
                  <a:lnTo>
                    <a:pt x="4" y="160"/>
                  </a:lnTo>
                  <a:lnTo>
                    <a:pt x="10" y="162"/>
                  </a:lnTo>
                  <a:lnTo>
                    <a:pt x="12" y="164"/>
                  </a:lnTo>
                  <a:lnTo>
                    <a:pt x="14" y="168"/>
                  </a:lnTo>
                  <a:lnTo>
                    <a:pt x="12" y="182"/>
                  </a:lnTo>
                  <a:lnTo>
                    <a:pt x="12" y="192"/>
                  </a:lnTo>
                  <a:lnTo>
                    <a:pt x="12" y="194"/>
                  </a:lnTo>
                  <a:lnTo>
                    <a:pt x="14" y="202"/>
                  </a:lnTo>
                  <a:lnTo>
                    <a:pt x="14" y="210"/>
                  </a:lnTo>
                  <a:lnTo>
                    <a:pt x="12" y="216"/>
                  </a:lnTo>
                  <a:lnTo>
                    <a:pt x="14" y="224"/>
                  </a:lnTo>
                  <a:lnTo>
                    <a:pt x="14" y="226"/>
                  </a:lnTo>
                  <a:lnTo>
                    <a:pt x="20" y="234"/>
                  </a:lnTo>
                  <a:lnTo>
                    <a:pt x="24" y="236"/>
                  </a:lnTo>
                  <a:lnTo>
                    <a:pt x="32" y="240"/>
                  </a:lnTo>
                  <a:lnTo>
                    <a:pt x="48" y="242"/>
                  </a:lnTo>
                  <a:lnTo>
                    <a:pt x="56" y="242"/>
                  </a:lnTo>
                  <a:lnTo>
                    <a:pt x="68" y="242"/>
                  </a:lnTo>
                  <a:close/>
                </a:path>
              </a:pathLst>
            </a:custGeom>
            <a:solidFill>
              <a:srgbClr val="000000"/>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735" name="Freeform 126"/>
            <p:cNvSpPr>
              <a:spLocks/>
            </p:cNvSpPr>
            <p:nvPr/>
          </p:nvSpPr>
          <p:spPr bwMode="auto">
            <a:xfrm>
              <a:off x="9802813" y="3901941"/>
              <a:ext cx="127000" cy="539750"/>
            </a:xfrm>
            <a:custGeom>
              <a:avLst/>
              <a:gdLst>
                <a:gd name="T0" fmla="*/ 2147483647 w 80"/>
                <a:gd name="T1" fmla="*/ 2147483647 h 340"/>
                <a:gd name="T2" fmla="*/ 2147483647 w 80"/>
                <a:gd name="T3" fmla="*/ 2147483647 h 340"/>
                <a:gd name="T4" fmla="*/ 2147483647 w 80"/>
                <a:gd name="T5" fmla="*/ 2147483647 h 340"/>
                <a:gd name="T6" fmla="*/ 2147483647 w 80"/>
                <a:gd name="T7" fmla="*/ 2147483647 h 340"/>
                <a:gd name="T8" fmla="*/ 2147483647 w 80"/>
                <a:gd name="T9" fmla="*/ 2147483647 h 340"/>
                <a:gd name="T10" fmla="*/ 2147483647 w 80"/>
                <a:gd name="T11" fmla="*/ 2147483647 h 340"/>
                <a:gd name="T12" fmla="*/ 2147483647 w 80"/>
                <a:gd name="T13" fmla="*/ 2147483647 h 340"/>
                <a:gd name="T14" fmla="*/ 2147483647 w 80"/>
                <a:gd name="T15" fmla="*/ 2147483647 h 340"/>
                <a:gd name="T16" fmla="*/ 2147483647 w 80"/>
                <a:gd name="T17" fmla="*/ 2147483647 h 340"/>
                <a:gd name="T18" fmla="*/ 2147483647 w 80"/>
                <a:gd name="T19" fmla="*/ 2147483647 h 340"/>
                <a:gd name="T20" fmla="*/ 2147483647 w 80"/>
                <a:gd name="T21" fmla="*/ 2147483647 h 340"/>
                <a:gd name="T22" fmla="*/ 2147483647 w 80"/>
                <a:gd name="T23" fmla="*/ 2147483647 h 340"/>
                <a:gd name="T24" fmla="*/ 2147483647 w 80"/>
                <a:gd name="T25" fmla="*/ 2147483647 h 340"/>
                <a:gd name="T26" fmla="*/ 2147483647 w 80"/>
                <a:gd name="T27" fmla="*/ 2147483647 h 340"/>
                <a:gd name="T28" fmla="*/ 2147483647 w 80"/>
                <a:gd name="T29" fmla="*/ 0 h 340"/>
                <a:gd name="T30" fmla="*/ 2147483647 w 80"/>
                <a:gd name="T31" fmla="*/ 0 h 340"/>
                <a:gd name="T32" fmla="*/ 2147483647 w 80"/>
                <a:gd name="T33" fmla="*/ 2147483647 h 340"/>
                <a:gd name="T34" fmla="*/ 2147483647 w 80"/>
                <a:gd name="T35" fmla="*/ 2147483647 h 340"/>
                <a:gd name="T36" fmla="*/ 2147483647 w 80"/>
                <a:gd name="T37" fmla="*/ 2147483647 h 340"/>
                <a:gd name="T38" fmla="*/ 2147483647 w 80"/>
                <a:gd name="T39" fmla="*/ 2147483647 h 340"/>
                <a:gd name="T40" fmla="*/ 2147483647 w 80"/>
                <a:gd name="T41" fmla="*/ 2147483647 h 340"/>
                <a:gd name="T42" fmla="*/ 2147483647 w 80"/>
                <a:gd name="T43" fmla="*/ 2147483647 h 340"/>
                <a:gd name="T44" fmla="*/ 2147483647 w 80"/>
                <a:gd name="T45" fmla="*/ 2147483647 h 340"/>
                <a:gd name="T46" fmla="*/ 2147483647 w 80"/>
                <a:gd name="T47" fmla="*/ 2147483647 h 340"/>
                <a:gd name="T48" fmla="*/ 2147483647 w 80"/>
                <a:gd name="T49" fmla="*/ 2147483647 h 340"/>
                <a:gd name="T50" fmla="*/ 2147483647 w 80"/>
                <a:gd name="T51" fmla="*/ 2147483647 h 340"/>
                <a:gd name="T52" fmla="*/ 2147483647 w 80"/>
                <a:gd name="T53" fmla="*/ 2147483647 h 340"/>
                <a:gd name="T54" fmla="*/ 2147483647 w 80"/>
                <a:gd name="T55" fmla="*/ 2147483647 h 340"/>
                <a:gd name="T56" fmla="*/ 0 w 80"/>
                <a:gd name="T57" fmla="*/ 2147483647 h 340"/>
                <a:gd name="T58" fmla="*/ 0 w 80"/>
                <a:gd name="T59" fmla="*/ 2147483647 h 340"/>
                <a:gd name="T60" fmla="*/ 0 w 80"/>
                <a:gd name="T61" fmla="*/ 2147483647 h 340"/>
                <a:gd name="T62" fmla="*/ 2147483647 w 80"/>
                <a:gd name="T63" fmla="*/ 2147483647 h 340"/>
                <a:gd name="T64" fmla="*/ 2147483647 w 80"/>
                <a:gd name="T65" fmla="*/ 2147483647 h 340"/>
                <a:gd name="T66" fmla="*/ 2147483647 w 80"/>
                <a:gd name="T67" fmla="*/ 2147483647 h 34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80"/>
                <a:gd name="T103" fmla="*/ 0 h 340"/>
                <a:gd name="T104" fmla="*/ 80 w 80"/>
                <a:gd name="T105" fmla="*/ 340 h 34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80" h="340">
                  <a:moveTo>
                    <a:pt x="58" y="38"/>
                  </a:moveTo>
                  <a:lnTo>
                    <a:pt x="58" y="38"/>
                  </a:lnTo>
                  <a:lnTo>
                    <a:pt x="58" y="36"/>
                  </a:lnTo>
                  <a:lnTo>
                    <a:pt x="62" y="34"/>
                  </a:lnTo>
                  <a:lnTo>
                    <a:pt x="66" y="30"/>
                  </a:lnTo>
                  <a:lnTo>
                    <a:pt x="66" y="26"/>
                  </a:lnTo>
                  <a:lnTo>
                    <a:pt x="64" y="22"/>
                  </a:lnTo>
                  <a:lnTo>
                    <a:pt x="62" y="14"/>
                  </a:lnTo>
                  <a:lnTo>
                    <a:pt x="60" y="8"/>
                  </a:lnTo>
                  <a:lnTo>
                    <a:pt x="56" y="2"/>
                  </a:lnTo>
                  <a:lnTo>
                    <a:pt x="52" y="0"/>
                  </a:lnTo>
                  <a:lnTo>
                    <a:pt x="48" y="0"/>
                  </a:lnTo>
                  <a:lnTo>
                    <a:pt x="46" y="2"/>
                  </a:lnTo>
                  <a:lnTo>
                    <a:pt x="40" y="6"/>
                  </a:lnTo>
                  <a:lnTo>
                    <a:pt x="36" y="14"/>
                  </a:lnTo>
                  <a:lnTo>
                    <a:pt x="34" y="18"/>
                  </a:lnTo>
                  <a:lnTo>
                    <a:pt x="32" y="22"/>
                  </a:lnTo>
                  <a:lnTo>
                    <a:pt x="36" y="30"/>
                  </a:lnTo>
                  <a:lnTo>
                    <a:pt x="40" y="36"/>
                  </a:lnTo>
                  <a:lnTo>
                    <a:pt x="16" y="112"/>
                  </a:lnTo>
                  <a:lnTo>
                    <a:pt x="4" y="158"/>
                  </a:lnTo>
                  <a:lnTo>
                    <a:pt x="0" y="176"/>
                  </a:lnTo>
                  <a:lnTo>
                    <a:pt x="0" y="188"/>
                  </a:lnTo>
                  <a:lnTo>
                    <a:pt x="28" y="340"/>
                  </a:lnTo>
                  <a:lnTo>
                    <a:pt x="80" y="174"/>
                  </a:lnTo>
                  <a:lnTo>
                    <a:pt x="58" y="38"/>
                  </a:lnTo>
                  <a:close/>
                </a:path>
              </a:pathLst>
            </a:custGeom>
            <a:solidFill>
              <a:srgbClr val="000000"/>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grpSp>
      <p:sp>
        <p:nvSpPr>
          <p:cNvPr id="736" name="正方形/長方形 735"/>
          <p:cNvSpPr/>
          <p:nvPr/>
        </p:nvSpPr>
        <p:spPr bwMode="auto">
          <a:xfrm>
            <a:off x="7292406" y="4865464"/>
            <a:ext cx="737729" cy="532067"/>
          </a:xfrm>
          <a:prstGeom prst="rect">
            <a:avLst/>
          </a:prstGeom>
          <a:solidFill>
            <a:schemeClr val="accent1">
              <a:lumMod val="20000"/>
              <a:lumOff val="80000"/>
            </a:schemeClr>
          </a:solidFill>
        </p:spPr>
        <p:style>
          <a:lnRef idx="1">
            <a:schemeClr val="dk1"/>
          </a:lnRef>
          <a:fillRef idx="0">
            <a:schemeClr val="dk1"/>
          </a:fillRef>
          <a:effectRef idx="0">
            <a:schemeClr val="dk1"/>
          </a:effectRef>
          <a:fontRef idx="minor">
            <a:schemeClr val="tx1"/>
          </a:fontRef>
        </p:style>
        <p:txBody>
          <a:bodyPr lIns="65306" tIns="32653" rIns="65306" bIns="32653"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cxnSp>
        <p:nvCxnSpPr>
          <p:cNvPr id="737" name="直線コネクタ 8317"/>
          <p:cNvCxnSpPr/>
          <p:nvPr/>
        </p:nvCxnSpPr>
        <p:spPr bwMode="auto">
          <a:xfrm>
            <a:off x="5237116" y="5060511"/>
            <a:ext cx="0" cy="1328176"/>
          </a:xfrm>
          <a:prstGeom prst="line">
            <a:avLst/>
          </a:prstGeom>
        </p:spPr>
        <p:style>
          <a:lnRef idx="1">
            <a:schemeClr val="dk1"/>
          </a:lnRef>
          <a:fillRef idx="0">
            <a:schemeClr val="dk1"/>
          </a:fillRef>
          <a:effectRef idx="0">
            <a:schemeClr val="dk1"/>
          </a:effectRef>
          <a:fontRef idx="minor">
            <a:schemeClr val="tx1"/>
          </a:fontRef>
        </p:style>
      </p:cxnSp>
      <p:cxnSp>
        <p:nvCxnSpPr>
          <p:cNvPr id="738" name="直線コネクタ 737"/>
          <p:cNvCxnSpPr/>
          <p:nvPr/>
        </p:nvCxnSpPr>
        <p:spPr bwMode="auto">
          <a:xfrm>
            <a:off x="5237117" y="5270153"/>
            <a:ext cx="119416" cy="0"/>
          </a:xfrm>
          <a:prstGeom prst="line">
            <a:avLst/>
          </a:prstGeom>
        </p:spPr>
        <p:style>
          <a:lnRef idx="1">
            <a:schemeClr val="dk1"/>
          </a:lnRef>
          <a:fillRef idx="0">
            <a:schemeClr val="dk1"/>
          </a:fillRef>
          <a:effectRef idx="0">
            <a:schemeClr val="dk1"/>
          </a:effectRef>
          <a:fontRef idx="minor">
            <a:schemeClr val="tx1"/>
          </a:fontRef>
        </p:style>
      </p:cxnSp>
      <p:sp>
        <p:nvSpPr>
          <p:cNvPr id="739" name="角丸四角形 738"/>
          <p:cNvSpPr/>
          <p:nvPr/>
        </p:nvSpPr>
        <p:spPr bwMode="auto">
          <a:xfrm>
            <a:off x="5165467" y="4865464"/>
            <a:ext cx="1208571" cy="196374"/>
          </a:xfrm>
          <a:prstGeom prst="round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65306" tIns="32653" rIns="65306" bIns="32653"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700" b="0" i="0" u="none" strike="noStrike" kern="1200" cap="none" spc="0" normalizeH="0" baseline="0" noProof="0" dirty="0">
                <a:ln>
                  <a:noFill/>
                </a:ln>
                <a:solidFill>
                  <a:prstClr val="black"/>
                </a:solidFill>
                <a:effectLst/>
                <a:uLnTx/>
                <a:uFillTx/>
                <a:latin typeface="HGP創英角ｺﾞｼｯｸUB" pitchFamily="50" charset="-128"/>
                <a:ea typeface="HGP創英角ｺﾞｼｯｸUB" pitchFamily="50" charset="-128"/>
                <a:cs typeface="+mn-cs"/>
              </a:rPr>
              <a:t>オフィスビル等の建替促進</a:t>
            </a:r>
          </a:p>
        </p:txBody>
      </p:sp>
      <p:sp>
        <p:nvSpPr>
          <p:cNvPr id="740" name="角丸四角形 8303"/>
          <p:cNvSpPr/>
          <p:nvPr/>
        </p:nvSpPr>
        <p:spPr bwMode="auto">
          <a:xfrm>
            <a:off x="6349150" y="5174621"/>
            <a:ext cx="813358" cy="191066"/>
          </a:xfrm>
          <a:prstGeom prst="roundRect">
            <a:avLst>
              <a:gd name="adj" fmla="val 0"/>
            </a:avLst>
          </a:prstGeom>
          <a:solidFill>
            <a:schemeClr val="accent2">
              <a:lumMod val="20000"/>
              <a:lumOff val="80000"/>
            </a:schemeClr>
          </a:solidFill>
          <a:ln w="127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lIns="65306" tIns="32653" rIns="65306" bIns="32653"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立体用途規定</a:t>
            </a:r>
          </a:p>
        </p:txBody>
      </p:sp>
      <p:sp>
        <p:nvSpPr>
          <p:cNvPr id="741" name="角丸四角形 8303"/>
          <p:cNvSpPr/>
          <p:nvPr/>
        </p:nvSpPr>
        <p:spPr bwMode="auto">
          <a:xfrm>
            <a:off x="6337870" y="5909695"/>
            <a:ext cx="835915" cy="173817"/>
          </a:xfrm>
          <a:prstGeom prst="roundRect">
            <a:avLst>
              <a:gd name="adj" fmla="val 0"/>
            </a:avLst>
          </a:prstGeom>
          <a:solidFill>
            <a:schemeClr val="accent2">
              <a:lumMod val="20000"/>
              <a:lumOff val="80000"/>
            </a:schemeClr>
          </a:solidFill>
          <a:ln w="127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lIns="65306" tIns="32653" rIns="25711" bIns="32653"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600" b="0" i="0" u="none" strike="noStrike" kern="1200" cap="none" spc="0" normalizeH="0" baseline="0" noProof="0" dirty="0">
                <a:ln>
                  <a:noFill/>
                </a:ln>
                <a:solidFill>
                  <a:srgbClr val="000000"/>
                </a:solidFill>
                <a:effectLst/>
                <a:uLnTx/>
                <a:uFillTx/>
                <a:latin typeface="Calibri"/>
                <a:ea typeface="ＭＳ Ｐゴシック" panose="020B0600070205080204" pitchFamily="50" charset="-128"/>
                <a:cs typeface="+mn-cs"/>
              </a:rPr>
              <a:t>デザイン誘導強化</a:t>
            </a:r>
          </a:p>
        </p:txBody>
      </p:sp>
      <p:sp>
        <p:nvSpPr>
          <p:cNvPr id="742" name="左中かっこ 741"/>
          <p:cNvSpPr/>
          <p:nvPr/>
        </p:nvSpPr>
        <p:spPr bwMode="auto">
          <a:xfrm rot="10800000" flipH="1">
            <a:off x="7180952" y="6259983"/>
            <a:ext cx="107475" cy="193720"/>
          </a:xfrm>
          <a:prstGeom prst="leftBrace">
            <a:avLst>
              <a:gd name="adj1" fmla="val 29184"/>
              <a:gd name="adj2" fmla="val 59366"/>
            </a:avLst>
          </a:pr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65306" tIns="32653" rIns="65306" bIns="32653"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endParaRPr>
          </a:p>
        </p:txBody>
      </p:sp>
      <p:cxnSp>
        <p:nvCxnSpPr>
          <p:cNvPr id="743" name="直線コネクタ 742"/>
          <p:cNvCxnSpPr/>
          <p:nvPr/>
        </p:nvCxnSpPr>
        <p:spPr bwMode="auto">
          <a:xfrm>
            <a:off x="5237117" y="6388687"/>
            <a:ext cx="119416" cy="0"/>
          </a:xfrm>
          <a:prstGeom prst="line">
            <a:avLst/>
          </a:prstGeom>
        </p:spPr>
        <p:style>
          <a:lnRef idx="1">
            <a:schemeClr val="dk1"/>
          </a:lnRef>
          <a:fillRef idx="0">
            <a:schemeClr val="dk1"/>
          </a:fillRef>
          <a:effectRef idx="0">
            <a:schemeClr val="dk1"/>
          </a:effectRef>
          <a:fontRef idx="minor">
            <a:schemeClr val="tx1"/>
          </a:fontRef>
        </p:style>
      </p:cxnSp>
      <p:cxnSp>
        <p:nvCxnSpPr>
          <p:cNvPr id="745" name="直線コネクタ 744"/>
          <p:cNvCxnSpPr/>
          <p:nvPr/>
        </p:nvCxnSpPr>
        <p:spPr bwMode="auto">
          <a:xfrm>
            <a:off x="5237117" y="6010536"/>
            <a:ext cx="119416" cy="0"/>
          </a:xfrm>
          <a:prstGeom prst="line">
            <a:avLst/>
          </a:prstGeom>
        </p:spPr>
        <p:style>
          <a:lnRef idx="1">
            <a:schemeClr val="dk1"/>
          </a:lnRef>
          <a:fillRef idx="0">
            <a:schemeClr val="dk1"/>
          </a:fillRef>
          <a:effectRef idx="0">
            <a:schemeClr val="dk1"/>
          </a:effectRef>
          <a:fontRef idx="minor">
            <a:schemeClr val="tx1"/>
          </a:fontRef>
        </p:style>
      </p:cxnSp>
      <p:sp>
        <p:nvSpPr>
          <p:cNvPr id="746" name="右大かっこ 4"/>
          <p:cNvSpPr>
            <a:spLocks/>
          </p:cNvSpPr>
          <p:nvPr/>
        </p:nvSpPr>
        <p:spPr bwMode="auto">
          <a:xfrm rot="10800000">
            <a:off x="6295942" y="6258656"/>
            <a:ext cx="76258" cy="235827"/>
          </a:xfrm>
          <a:prstGeom prst="rightBracket">
            <a:avLst>
              <a:gd name="adj" fmla="val 0"/>
            </a:avLst>
          </a:prstGeom>
          <a:noFill/>
          <a:ln w="9525" algn="ctr">
            <a:solidFill>
              <a:srgbClr val="000000"/>
            </a:solidFill>
            <a:round/>
            <a:headEnd/>
            <a:tailEnd/>
          </a:ln>
        </p:spPr>
        <p:txBody>
          <a:bodyPr rot="10800000" lIns="65306" tIns="32653" rIns="65306" bIns="32653"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cxnSp>
        <p:nvCxnSpPr>
          <p:cNvPr id="747" name="直線コネクタ 244"/>
          <p:cNvCxnSpPr/>
          <p:nvPr/>
        </p:nvCxnSpPr>
        <p:spPr bwMode="auto">
          <a:xfrm>
            <a:off x="6236235" y="6388687"/>
            <a:ext cx="59708" cy="0"/>
          </a:xfrm>
          <a:prstGeom prst="line">
            <a:avLst/>
          </a:prstGeom>
        </p:spPr>
        <p:style>
          <a:lnRef idx="1">
            <a:schemeClr val="dk1"/>
          </a:lnRef>
          <a:fillRef idx="0">
            <a:schemeClr val="dk1"/>
          </a:fillRef>
          <a:effectRef idx="0">
            <a:schemeClr val="dk1"/>
          </a:effectRef>
          <a:fontRef idx="minor">
            <a:schemeClr val="tx1"/>
          </a:fontRef>
        </p:style>
      </p:cxnSp>
      <p:cxnSp>
        <p:nvCxnSpPr>
          <p:cNvPr id="748" name="直線コネクタ 243"/>
          <p:cNvCxnSpPr/>
          <p:nvPr/>
        </p:nvCxnSpPr>
        <p:spPr bwMode="auto">
          <a:xfrm>
            <a:off x="6232254" y="6010536"/>
            <a:ext cx="103494" cy="0"/>
          </a:xfrm>
          <a:prstGeom prst="line">
            <a:avLst/>
          </a:prstGeom>
        </p:spPr>
        <p:style>
          <a:lnRef idx="1">
            <a:schemeClr val="dk1"/>
          </a:lnRef>
          <a:fillRef idx="0">
            <a:schemeClr val="dk1"/>
          </a:fillRef>
          <a:effectRef idx="0">
            <a:schemeClr val="dk1"/>
          </a:effectRef>
          <a:fontRef idx="minor">
            <a:schemeClr val="tx1"/>
          </a:fontRef>
        </p:style>
      </p:cxnSp>
      <p:cxnSp>
        <p:nvCxnSpPr>
          <p:cNvPr id="749" name="直線コネクタ 243"/>
          <p:cNvCxnSpPr/>
          <p:nvPr/>
        </p:nvCxnSpPr>
        <p:spPr bwMode="auto">
          <a:xfrm>
            <a:off x="6205186" y="5270153"/>
            <a:ext cx="143963" cy="0"/>
          </a:xfrm>
          <a:prstGeom prst="line">
            <a:avLst/>
          </a:prstGeom>
        </p:spPr>
        <p:style>
          <a:lnRef idx="1">
            <a:schemeClr val="dk1"/>
          </a:lnRef>
          <a:fillRef idx="0">
            <a:schemeClr val="dk1"/>
          </a:fillRef>
          <a:effectRef idx="0">
            <a:schemeClr val="dk1"/>
          </a:effectRef>
          <a:fontRef idx="minor">
            <a:schemeClr val="tx1"/>
          </a:fontRef>
        </p:style>
      </p:cxnSp>
      <p:sp>
        <p:nvSpPr>
          <p:cNvPr id="750" name="左中かっこ 749"/>
          <p:cNvSpPr>
            <a:spLocks/>
          </p:cNvSpPr>
          <p:nvPr/>
        </p:nvSpPr>
        <p:spPr bwMode="auto">
          <a:xfrm rot="10800000" flipH="1">
            <a:off x="7158394" y="4865463"/>
            <a:ext cx="92880" cy="529413"/>
          </a:xfrm>
          <a:prstGeom prst="leftBrace">
            <a:avLst>
              <a:gd name="adj1" fmla="val 29450"/>
              <a:gd name="adj2" fmla="val 22718"/>
            </a:avLst>
          </a:prstGeom>
          <a:noFill/>
          <a:ln w="3175" algn="ctr">
            <a:solidFill>
              <a:schemeClr val="tx1"/>
            </a:solidFill>
            <a:round/>
            <a:headEnd/>
            <a:tailEnd/>
          </a:ln>
        </p:spPr>
        <p:txBody>
          <a:bodyPr rot="10800000" lIns="65306" tIns="32653" rIns="65306" bIns="32653"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endParaRPr>
          </a:p>
        </p:txBody>
      </p:sp>
      <p:sp>
        <p:nvSpPr>
          <p:cNvPr id="751" name="角丸四角形 222"/>
          <p:cNvSpPr/>
          <p:nvPr/>
        </p:nvSpPr>
        <p:spPr bwMode="auto">
          <a:xfrm>
            <a:off x="5315401" y="5855293"/>
            <a:ext cx="916852" cy="339674"/>
          </a:xfrm>
          <a:prstGeom prst="round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65306" tIns="32653" rIns="65306" bIns="32653"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600" b="0" i="0" u="none" strike="noStrike" kern="1200" cap="none" spc="0" normalizeH="0" baseline="0" noProof="0" dirty="0">
                <a:ln>
                  <a:noFill/>
                </a:ln>
                <a:solidFill>
                  <a:prstClr val="black"/>
                </a:solidFill>
                <a:effectLst/>
                <a:uLnTx/>
                <a:uFillTx/>
                <a:latin typeface="HGP創英角ｺﾞｼｯｸUB" pitchFamily="50" charset="-128"/>
                <a:ea typeface="HGP創英角ｺﾞｼｯｸUB" pitchFamily="50" charset="-128"/>
                <a:cs typeface="+mn-cs"/>
              </a:rPr>
              <a:t>足元でのにぎわいや憩いのあるまちなみの誘導</a:t>
            </a:r>
          </a:p>
        </p:txBody>
      </p:sp>
      <p:sp>
        <p:nvSpPr>
          <p:cNvPr id="752" name="角丸四角形 751"/>
          <p:cNvSpPr/>
          <p:nvPr/>
        </p:nvSpPr>
        <p:spPr bwMode="auto">
          <a:xfrm>
            <a:off x="5315401" y="6225485"/>
            <a:ext cx="926141" cy="301194"/>
          </a:xfrm>
          <a:prstGeom prst="round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38567" tIns="32653" rIns="38567" bIns="32653"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600" b="0" i="0" u="none" strike="noStrike" kern="1200" cap="none" spc="0" normalizeH="0" baseline="0" noProof="0" dirty="0">
                <a:ln>
                  <a:noFill/>
                </a:ln>
                <a:solidFill>
                  <a:prstClr val="black"/>
                </a:solidFill>
                <a:effectLst/>
                <a:uLnTx/>
                <a:uFillTx/>
                <a:latin typeface="HGP創英角ｺﾞｼｯｸUB" pitchFamily="50" charset="-128"/>
                <a:ea typeface="HGP創英角ｺﾞｼｯｸUB" pitchFamily="50" charset="-128"/>
                <a:cs typeface="+mn-cs"/>
              </a:rPr>
              <a:t>「高級な」にぎわい空間を積極的に誘導</a:t>
            </a:r>
          </a:p>
        </p:txBody>
      </p:sp>
      <p:sp>
        <p:nvSpPr>
          <p:cNvPr id="753" name="角丸四角形 752"/>
          <p:cNvSpPr/>
          <p:nvPr/>
        </p:nvSpPr>
        <p:spPr bwMode="auto">
          <a:xfrm>
            <a:off x="6337870" y="6167101"/>
            <a:ext cx="835915" cy="159222"/>
          </a:xfrm>
          <a:prstGeom prst="roundRect">
            <a:avLst>
              <a:gd name="adj" fmla="val 0"/>
            </a:avLst>
          </a:prstGeom>
          <a:solidFill>
            <a:schemeClr val="accent2">
              <a:lumMod val="20000"/>
              <a:lumOff val="80000"/>
            </a:schemeClr>
          </a:solidFill>
          <a:ln w="127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lIns="65306" tIns="32653" rIns="65306" bIns="32653"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容積ボーナス</a:t>
            </a:r>
          </a:p>
        </p:txBody>
      </p:sp>
      <p:sp>
        <p:nvSpPr>
          <p:cNvPr id="754" name="角丸四角形 8303"/>
          <p:cNvSpPr/>
          <p:nvPr/>
        </p:nvSpPr>
        <p:spPr bwMode="auto">
          <a:xfrm>
            <a:off x="6337870" y="6343175"/>
            <a:ext cx="835915" cy="308606"/>
          </a:xfrm>
          <a:prstGeom prst="roundRect">
            <a:avLst>
              <a:gd name="adj" fmla="val 0"/>
            </a:avLst>
          </a:prstGeom>
          <a:solidFill>
            <a:schemeClr val="accent2">
              <a:lumMod val="20000"/>
              <a:lumOff val="80000"/>
            </a:schemeClr>
          </a:solidFill>
          <a:ln w="127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lIns="65306" tIns="32653" rIns="65306" bIns="32653"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既存ビル等を対象としたにぎわい空間創出補助制度</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755" name="左中かっこ 754"/>
          <p:cNvSpPr>
            <a:spLocks/>
          </p:cNvSpPr>
          <p:nvPr/>
        </p:nvSpPr>
        <p:spPr bwMode="auto">
          <a:xfrm rot="10800000" flipH="1">
            <a:off x="7195547" y="4865464"/>
            <a:ext cx="119416" cy="1557721"/>
          </a:xfrm>
          <a:prstGeom prst="leftBrace">
            <a:avLst>
              <a:gd name="adj1" fmla="val 29450"/>
              <a:gd name="adj2" fmla="val 27874"/>
            </a:avLst>
          </a:prstGeom>
          <a:noFill/>
          <a:ln w="3175" algn="ctr">
            <a:solidFill>
              <a:schemeClr val="tx1"/>
            </a:solidFill>
            <a:round/>
            <a:headEnd/>
            <a:tailEnd/>
          </a:ln>
        </p:spPr>
        <p:txBody>
          <a:bodyPr rot="10800000" lIns="65306" tIns="32653" rIns="65306" bIns="32653"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endParaRPr>
          </a:p>
        </p:txBody>
      </p:sp>
      <p:sp>
        <p:nvSpPr>
          <p:cNvPr id="756" name="角丸四角形 8303"/>
          <p:cNvSpPr/>
          <p:nvPr/>
        </p:nvSpPr>
        <p:spPr bwMode="auto">
          <a:xfrm>
            <a:off x="6250298" y="5331340"/>
            <a:ext cx="1011059" cy="321795"/>
          </a:xfrm>
          <a:prstGeom prst="roundRect">
            <a:avLst>
              <a:gd name="adj" fmla="val 0"/>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65306" tIns="32653" rIns="65306" bIns="32653" anchor="ctr"/>
          <a:lstStyle/>
          <a:p>
            <a:pPr marL="36281" marR="0" lvl="0" indent="-36281" algn="l" defTabSz="914400" rtl="0" eaLnBrk="1" fontAlgn="auto" latinLnBrk="0" hangingPunct="1">
              <a:lnSpc>
                <a:spcPct val="100000"/>
              </a:lnSpc>
              <a:spcBef>
                <a:spcPts val="0"/>
              </a:spcBef>
              <a:spcAft>
                <a:spcPts val="0"/>
              </a:spcAft>
              <a:buClrTx/>
              <a:buSzTx/>
              <a:buFontTx/>
              <a:buNone/>
              <a:tabLst/>
              <a:defRPr/>
            </a:pPr>
            <a:r>
              <a:rPr kumimoji="1" lang="ja-JP" altLang="en-US" sz="600" b="0" i="0" u="none" strike="noStrike" kern="1200" cap="none" spc="0" normalizeH="0" baseline="0" noProof="0" dirty="0">
                <a:ln>
                  <a:noFill/>
                </a:ln>
                <a:solidFill>
                  <a:srgbClr val="000000"/>
                </a:solidFill>
                <a:effectLst/>
                <a:uLnTx/>
                <a:uFillTx/>
                <a:latin typeface="Calibri"/>
                <a:ea typeface="ＭＳ Ｐゴシック" panose="020B0600070205080204" pitchFamily="50" charset="-128"/>
                <a:cs typeface="+mn-cs"/>
              </a:rPr>
              <a:t>（建築物最上階から、建築物の階数の</a:t>
            </a:r>
            <a:r>
              <a:rPr kumimoji="1" lang="en-US" altLang="ja-JP" sz="600" b="0" i="0" u="none" strike="noStrike" kern="1200" cap="none" spc="0" normalizeH="0" baseline="0" noProof="0" dirty="0">
                <a:ln>
                  <a:noFill/>
                </a:ln>
                <a:solidFill>
                  <a:srgbClr val="000000"/>
                </a:solidFill>
                <a:effectLst/>
                <a:uLnTx/>
                <a:uFillTx/>
                <a:latin typeface="Calibri"/>
                <a:ea typeface="ＭＳ Ｐゴシック" panose="020B0600070205080204" pitchFamily="50" charset="-128"/>
                <a:cs typeface="+mn-cs"/>
              </a:rPr>
              <a:t>1/3</a:t>
            </a:r>
            <a:r>
              <a:rPr kumimoji="1" lang="ja-JP" altLang="en-US" sz="600" b="0" i="0" u="none" strike="noStrike" kern="1200" cap="none" spc="0" normalizeH="0" baseline="0" noProof="0" dirty="0">
                <a:ln>
                  <a:noFill/>
                </a:ln>
                <a:solidFill>
                  <a:srgbClr val="000000"/>
                </a:solidFill>
                <a:effectLst/>
                <a:uLnTx/>
                <a:uFillTx/>
                <a:latin typeface="Calibri"/>
                <a:ea typeface="ＭＳ Ｐゴシック" panose="020B0600070205080204" pitchFamily="50" charset="-128"/>
                <a:cs typeface="+mn-cs"/>
              </a:rPr>
              <a:t>以内）</a:t>
            </a:r>
          </a:p>
        </p:txBody>
      </p:sp>
      <p:sp>
        <p:nvSpPr>
          <p:cNvPr id="319" name="テキスト ボックス 2055"/>
          <p:cNvSpPr txBox="1">
            <a:spLocks noChangeArrowheads="1"/>
          </p:cNvSpPr>
          <p:nvPr/>
        </p:nvSpPr>
        <p:spPr bwMode="auto">
          <a:xfrm>
            <a:off x="3119333" y="4590904"/>
            <a:ext cx="2010573" cy="149074"/>
          </a:xfrm>
          <a:prstGeom prst="rect">
            <a:avLst/>
          </a:pr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lIns="771336" tIns="12856" rIns="771336" bIns="12856" anchor="ctr">
            <a:spAutoFit/>
          </a:bodyPr>
          <a:lstStyle>
            <a:defPPr>
              <a:defRPr lang="ja-JP"/>
            </a:defPPr>
            <a:lvl1pPr algn="ctr">
              <a:defRPr sz="1000">
                <a:latin typeface="+mn-ea"/>
                <a:ea typeface="+mn-ea"/>
              </a:defRPr>
            </a:lvl1pPr>
            <a:lvl2pPr>
              <a:defRPr>
                <a:solidFill>
                  <a:schemeClr val="lt1"/>
                </a:solidFill>
                <a:latin typeface="+mn-lt"/>
                <a:ea typeface="+mn-ea"/>
              </a:defRPr>
            </a:lvl2pPr>
            <a:lvl3pPr>
              <a:defRPr>
                <a:solidFill>
                  <a:schemeClr val="lt1"/>
                </a:solidFill>
                <a:latin typeface="+mn-lt"/>
                <a:ea typeface="+mn-ea"/>
              </a:defRPr>
            </a:lvl3pPr>
            <a:lvl4pPr>
              <a:defRPr>
                <a:solidFill>
                  <a:schemeClr val="lt1"/>
                </a:solidFill>
                <a:latin typeface="+mn-lt"/>
                <a:ea typeface="+mn-ea"/>
              </a:defRPr>
            </a:lvl4pPr>
            <a:lvl5pPr>
              <a:defRPr>
                <a:solidFill>
                  <a:schemeClr val="lt1"/>
                </a:solidFill>
                <a:latin typeface="+mn-lt"/>
                <a:ea typeface="+mn-ea"/>
              </a:defRPr>
            </a:lvl5pPr>
            <a:lvl6pPr>
              <a:defRPr>
                <a:solidFill>
                  <a:schemeClr val="lt1"/>
                </a:solidFill>
                <a:latin typeface="+mn-lt"/>
                <a:ea typeface="+mn-ea"/>
              </a:defRPr>
            </a:lvl6pPr>
            <a:lvl7pPr>
              <a:defRPr>
                <a:solidFill>
                  <a:schemeClr val="lt1"/>
                </a:solidFill>
                <a:latin typeface="+mn-lt"/>
                <a:ea typeface="+mn-ea"/>
              </a:defRPr>
            </a:lvl7pPr>
            <a:lvl8pPr>
              <a:defRPr>
                <a:solidFill>
                  <a:schemeClr val="lt1"/>
                </a:solidFill>
                <a:latin typeface="+mn-lt"/>
                <a:ea typeface="+mn-ea"/>
              </a:defRPr>
            </a:lvl8pPr>
            <a:lvl9pPr>
              <a:defRPr>
                <a:solidFill>
                  <a:schemeClr val="lt1"/>
                </a:solidFill>
                <a:latin typeface="+mn-lt"/>
                <a:ea typeface="+mn-ea"/>
              </a:defRPr>
            </a:lvl9pPr>
          </a:lstStyle>
          <a:p>
            <a:pPr marL="0" marR="0" lvl="0" indent="0" algn="dist"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緩和前</a:t>
            </a:r>
          </a:p>
        </p:txBody>
      </p:sp>
      <p:sp>
        <p:nvSpPr>
          <p:cNvPr id="320" name="テキスト ボックス 2055"/>
          <p:cNvSpPr txBox="1">
            <a:spLocks noChangeArrowheads="1"/>
          </p:cNvSpPr>
          <p:nvPr/>
        </p:nvSpPr>
        <p:spPr bwMode="auto">
          <a:xfrm>
            <a:off x="5303559" y="4590317"/>
            <a:ext cx="3806990" cy="149074"/>
          </a:xfrm>
          <a:prstGeom prst="rect">
            <a:avLst/>
          </a:pr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lIns="1542672" tIns="12856" rIns="1542672" bIns="12856" anchor="ctr">
            <a:spAutoFit/>
          </a:bodyPr>
          <a:lstStyle>
            <a:defPPr>
              <a:defRPr lang="ja-JP"/>
            </a:defPPr>
            <a:lvl1pPr algn="ctr">
              <a:defRPr sz="1000">
                <a:latin typeface="+mn-ea"/>
                <a:ea typeface="+mn-ea"/>
              </a:defRPr>
            </a:lvl1pPr>
            <a:lvl2pPr>
              <a:defRPr>
                <a:solidFill>
                  <a:schemeClr val="lt1"/>
                </a:solidFill>
                <a:latin typeface="+mn-lt"/>
                <a:ea typeface="+mn-ea"/>
              </a:defRPr>
            </a:lvl2pPr>
            <a:lvl3pPr>
              <a:defRPr>
                <a:solidFill>
                  <a:schemeClr val="lt1"/>
                </a:solidFill>
                <a:latin typeface="+mn-lt"/>
                <a:ea typeface="+mn-ea"/>
              </a:defRPr>
            </a:lvl3pPr>
            <a:lvl4pPr>
              <a:defRPr>
                <a:solidFill>
                  <a:schemeClr val="lt1"/>
                </a:solidFill>
                <a:latin typeface="+mn-lt"/>
                <a:ea typeface="+mn-ea"/>
              </a:defRPr>
            </a:lvl4pPr>
            <a:lvl5pPr>
              <a:defRPr>
                <a:solidFill>
                  <a:schemeClr val="lt1"/>
                </a:solidFill>
                <a:latin typeface="+mn-lt"/>
                <a:ea typeface="+mn-ea"/>
              </a:defRPr>
            </a:lvl5pPr>
            <a:lvl6pPr>
              <a:defRPr>
                <a:solidFill>
                  <a:schemeClr val="lt1"/>
                </a:solidFill>
                <a:latin typeface="+mn-lt"/>
                <a:ea typeface="+mn-ea"/>
              </a:defRPr>
            </a:lvl6pPr>
            <a:lvl7pPr>
              <a:defRPr>
                <a:solidFill>
                  <a:schemeClr val="lt1"/>
                </a:solidFill>
                <a:latin typeface="+mn-lt"/>
                <a:ea typeface="+mn-ea"/>
              </a:defRPr>
            </a:lvl7pPr>
            <a:lvl8pPr>
              <a:defRPr>
                <a:solidFill>
                  <a:schemeClr val="lt1"/>
                </a:solidFill>
                <a:latin typeface="+mn-lt"/>
                <a:ea typeface="+mn-ea"/>
              </a:defRPr>
            </a:lvl8pPr>
            <a:lvl9pPr>
              <a:defRPr>
                <a:solidFill>
                  <a:schemeClr val="lt1"/>
                </a:solidFill>
                <a:latin typeface="+mn-lt"/>
                <a:ea typeface="+mn-ea"/>
              </a:defRPr>
            </a:lvl9pPr>
          </a:lstStyle>
          <a:p>
            <a:pPr marL="0" marR="0" lvl="0" indent="0" algn="dist"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緩和後</a:t>
            </a:r>
          </a:p>
        </p:txBody>
      </p:sp>
      <p:sp>
        <p:nvSpPr>
          <p:cNvPr id="744" name="角丸四角形 743"/>
          <p:cNvSpPr/>
          <p:nvPr/>
        </p:nvSpPr>
        <p:spPr bwMode="auto">
          <a:xfrm>
            <a:off x="5315401" y="5129507"/>
            <a:ext cx="908891" cy="561257"/>
          </a:xfrm>
          <a:prstGeom prst="roundRect">
            <a:avLst>
              <a:gd name="adj" fmla="val 9190"/>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65306" tIns="32653" rIns="65306" bIns="32653"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600" b="0" i="0" u="none" strike="noStrike" kern="1200" cap="none" spc="0" normalizeH="0" baseline="0" noProof="0" dirty="0">
                <a:ln>
                  <a:noFill/>
                </a:ln>
                <a:solidFill>
                  <a:prstClr val="black"/>
                </a:solidFill>
                <a:effectLst/>
                <a:uLnTx/>
                <a:uFillTx/>
                <a:latin typeface="HGP創英角ｺﾞｼｯｸUB" pitchFamily="50" charset="-128"/>
                <a:ea typeface="HGP創英角ｺﾞｼｯｸUB" pitchFamily="50" charset="-128"/>
                <a:cs typeface="+mn-cs"/>
              </a:rPr>
              <a:t>グレード感のある</a:t>
            </a:r>
            <a:endParaRPr kumimoji="1" lang="en-US" altLang="ja-JP" sz="600" b="0" i="0" u="none" strike="noStrike" kern="1200" cap="none" spc="0" normalizeH="0" baseline="0" noProof="0" dirty="0">
              <a:ln>
                <a:noFill/>
              </a:ln>
              <a:solidFill>
                <a:prstClr val="black"/>
              </a:solidFill>
              <a:effectLst/>
              <a:uLnTx/>
              <a:uFillTx/>
              <a:latin typeface="HGP創英角ｺﾞｼｯｸUB" pitchFamily="50" charset="-128"/>
              <a:ea typeface="HGP創英角ｺﾞｼｯｸUB"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600" b="0" i="0" u="none" strike="noStrike" kern="1200" cap="none" spc="0" normalizeH="0" baseline="0" noProof="0" dirty="0">
                <a:ln>
                  <a:noFill/>
                </a:ln>
                <a:solidFill>
                  <a:prstClr val="black"/>
                </a:solidFill>
                <a:effectLst/>
                <a:uLnTx/>
                <a:uFillTx/>
                <a:latin typeface="HGP創英角ｺﾞｼｯｸUB" pitchFamily="50" charset="-128"/>
                <a:ea typeface="HGP創英角ｺﾞｼｯｸUB" pitchFamily="50" charset="-128"/>
                <a:cs typeface="+mn-cs"/>
              </a:rPr>
              <a:t>賃貸レジデンスの</a:t>
            </a:r>
            <a:endParaRPr kumimoji="1" lang="en-US" altLang="ja-JP" sz="600" b="0" i="0" u="none" strike="noStrike" kern="1200" cap="none" spc="0" normalizeH="0" baseline="0" noProof="0" dirty="0">
              <a:ln>
                <a:noFill/>
              </a:ln>
              <a:solidFill>
                <a:prstClr val="black"/>
              </a:solidFill>
              <a:effectLst/>
              <a:uLnTx/>
              <a:uFillTx/>
              <a:latin typeface="HGP創英角ｺﾞｼｯｸUB" pitchFamily="50" charset="-128"/>
              <a:ea typeface="HGP創英角ｺﾞｼｯｸUB"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600" b="0" i="0" u="none" strike="noStrike" kern="1200" cap="none" spc="0" normalizeH="0" baseline="0" noProof="0" dirty="0">
                <a:ln>
                  <a:noFill/>
                </a:ln>
                <a:solidFill>
                  <a:prstClr val="black"/>
                </a:solidFill>
                <a:effectLst/>
                <a:uLnTx/>
                <a:uFillTx/>
                <a:latin typeface="HGP創英角ｺﾞｼｯｸUB" pitchFamily="50" charset="-128"/>
                <a:ea typeface="HGP創英角ｺﾞｼｯｸUB" pitchFamily="50" charset="-128"/>
                <a:cs typeface="+mn-cs"/>
              </a:rPr>
              <a:t>導入を可とする。</a:t>
            </a:r>
            <a:endParaRPr kumimoji="1" lang="en-US" altLang="ja-JP" sz="600" b="0" i="0" u="none" strike="noStrike" kern="1200" cap="none" spc="0" normalizeH="0" baseline="0" noProof="0" dirty="0">
              <a:ln>
                <a:noFill/>
              </a:ln>
              <a:solidFill>
                <a:prstClr val="black"/>
              </a:solidFill>
              <a:effectLst/>
              <a:uLnTx/>
              <a:uFillTx/>
              <a:latin typeface="HGP創英角ｺﾞｼｯｸUB" pitchFamily="50" charset="-128"/>
              <a:ea typeface="HGP創英角ｺﾞｼｯｸUB"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600" b="0" i="0" u="none" strike="noStrike" kern="1200" cap="none" spc="0" normalizeH="0" baseline="0" noProof="0" dirty="0">
                <a:ln>
                  <a:noFill/>
                </a:ln>
                <a:solidFill>
                  <a:prstClr val="black"/>
                </a:solidFill>
                <a:effectLst/>
                <a:uLnTx/>
                <a:uFillTx/>
                <a:latin typeface="HGP創英角ｺﾞｼｯｸUB" pitchFamily="50" charset="-128"/>
                <a:ea typeface="HGP創英角ｺﾞｼｯｸUB" pitchFamily="50" charset="-128"/>
                <a:cs typeface="+mn-cs"/>
              </a:rPr>
              <a:t>徹底したデザインの</a:t>
            </a:r>
            <a:endParaRPr kumimoji="1" lang="en-US" altLang="ja-JP" sz="600" b="0" i="0" u="none" strike="noStrike" kern="1200" cap="none" spc="0" normalizeH="0" baseline="0" noProof="0" dirty="0">
              <a:ln>
                <a:noFill/>
              </a:ln>
              <a:solidFill>
                <a:prstClr val="black"/>
              </a:solidFill>
              <a:effectLst/>
              <a:uLnTx/>
              <a:uFillTx/>
              <a:latin typeface="HGP創英角ｺﾞｼｯｸUB" pitchFamily="50" charset="-128"/>
              <a:ea typeface="HGP創英角ｺﾞｼｯｸUB"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600" b="0" i="0" u="none" strike="noStrike" kern="1200" cap="none" spc="0" normalizeH="0" baseline="0" noProof="0" dirty="0">
                <a:ln>
                  <a:noFill/>
                </a:ln>
                <a:solidFill>
                  <a:prstClr val="black"/>
                </a:solidFill>
                <a:effectLst/>
                <a:uLnTx/>
                <a:uFillTx/>
                <a:latin typeface="HGP創英角ｺﾞｼｯｸUB" pitchFamily="50" charset="-128"/>
                <a:ea typeface="HGP創英角ｺﾞｼｯｸUB" pitchFamily="50" charset="-128"/>
                <a:cs typeface="+mn-cs"/>
              </a:rPr>
              <a:t>コントロール</a:t>
            </a:r>
          </a:p>
        </p:txBody>
      </p:sp>
      <p:sp>
        <p:nvSpPr>
          <p:cNvPr id="19" name="スライド番号プレースホルダー 18"/>
          <p:cNvSpPr>
            <a:spLocks noGrp="1"/>
          </p:cNvSpPr>
          <p:nvPr>
            <p:ph type="sldNum" sz="quarter" idx="12"/>
          </p:nvPr>
        </p:nvSpPr>
        <p:spPr/>
        <p:txBody>
          <a:bodyPr/>
          <a:lstStyle/>
          <a:p>
            <a:fld id="{63BC356D-1576-478B-8647-1361C6E9DFF7}" type="slidenum">
              <a:rPr lang="ja-JP" altLang="en-US" smtClean="0"/>
              <a:pPr/>
              <a:t>366</a:t>
            </a:fld>
            <a:endParaRPr lang="ja-JP" altLang="en-US"/>
          </a:p>
        </p:txBody>
      </p:sp>
    </p:spTree>
    <p:extLst>
      <p:ext uri="{BB962C8B-B14F-4D97-AF65-F5344CB8AC3E}">
        <p14:creationId xmlns:p14="http://schemas.microsoft.com/office/powerpoint/2010/main" val="993787649"/>
      </p:ext>
    </p:extLst>
  </p:cSld>
  <p:clrMapOvr>
    <a:masterClrMapping/>
  </p:clrMapOvr>
</p:sld>
</file>

<file path=ppt/slides/slide3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0" name="表 9"/>
          <p:cNvGraphicFramePr>
            <a:graphicFrameLocks noGrp="1"/>
          </p:cNvGraphicFramePr>
          <p:nvPr>
            <p:extLst>
              <p:ext uri="{D42A27DB-BD31-4B8C-83A1-F6EECF244321}">
                <p14:modId xmlns:p14="http://schemas.microsoft.com/office/powerpoint/2010/main" val="1045797395"/>
              </p:ext>
            </p:extLst>
          </p:nvPr>
        </p:nvGraphicFramePr>
        <p:xfrm>
          <a:off x="2195736" y="336685"/>
          <a:ext cx="6840760" cy="6336000"/>
        </p:xfrm>
        <a:graphic>
          <a:graphicData uri="http://schemas.openxmlformats.org/drawingml/2006/table">
            <a:tbl>
              <a:tblPr firstRow="1" firstCol="1" bandRow="1"/>
              <a:tblGrid>
                <a:gridCol w="1798591">
                  <a:extLst>
                    <a:ext uri="{9D8B030D-6E8A-4147-A177-3AD203B41FA5}">
                      <a16:colId xmlns:a16="http://schemas.microsoft.com/office/drawing/2014/main" val="838138467"/>
                    </a:ext>
                  </a:extLst>
                </a:gridCol>
                <a:gridCol w="1510815">
                  <a:extLst>
                    <a:ext uri="{9D8B030D-6E8A-4147-A177-3AD203B41FA5}">
                      <a16:colId xmlns:a16="http://schemas.microsoft.com/office/drawing/2014/main" val="1867253675"/>
                    </a:ext>
                  </a:extLst>
                </a:gridCol>
                <a:gridCol w="1821164">
                  <a:extLst>
                    <a:ext uri="{9D8B030D-6E8A-4147-A177-3AD203B41FA5}">
                      <a16:colId xmlns:a16="http://schemas.microsoft.com/office/drawing/2014/main" val="665385018"/>
                    </a:ext>
                  </a:extLst>
                </a:gridCol>
                <a:gridCol w="1710190">
                  <a:extLst>
                    <a:ext uri="{9D8B030D-6E8A-4147-A177-3AD203B41FA5}">
                      <a16:colId xmlns:a16="http://schemas.microsoft.com/office/drawing/2014/main" val="1580010884"/>
                    </a:ext>
                  </a:extLst>
                </a:gridCol>
              </a:tblGrid>
              <a:tr h="521397">
                <a:tc>
                  <a:txBody>
                    <a:bodyPr/>
                    <a:lstStyle/>
                    <a:p>
                      <a:pPr algn="ctr"/>
                      <a:r>
                        <a:rPr kumimoji="1" lang="ja-JP" altLang="en-US" sz="1400" b="1" u="none" dirty="0" smtClean="0">
                          <a:solidFill>
                            <a:schemeClr val="bg1"/>
                          </a:solidFill>
                          <a:latin typeface="ＭＳ Ｐゴシック" panose="020B0600070205080204" pitchFamily="50" charset="-128"/>
                          <a:ea typeface="ＭＳ Ｐゴシック" panose="020B0600070205080204" pitchFamily="50" charset="-128"/>
                        </a:rPr>
                        <a:t>改革前の課題</a:t>
                      </a:r>
                      <a:endParaRPr kumimoji="1" lang="en-US" altLang="ja-JP" sz="1400" b="1" u="none" dirty="0" smtClean="0">
                        <a:solidFill>
                          <a:schemeClr val="bg1"/>
                        </a:solidFill>
                        <a:latin typeface="ＭＳ Ｐゴシック" panose="020B0600070205080204" pitchFamily="50" charset="-128"/>
                        <a:ea typeface="ＭＳ Ｐゴシック" panose="020B0600070205080204" pitchFamily="50" charset="-128"/>
                      </a:endParaRPr>
                    </a:p>
                    <a:p>
                      <a:pPr algn="ctr"/>
                      <a:r>
                        <a:rPr kumimoji="1" lang="ja-JP" altLang="en-US" sz="1400" b="1" u="none" dirty="0" smtClean="0">
                          <a:solidFill>
                            <a:schemeClr val="bg1"/>
                          </a:solidFill>
                          <a:latin typeface="ＭＳ Ｐゴシック" panose="020B0600070205080204" pitchFamily="50" charset="-128"/>
                          <a:ea typeface="ＭＳ Ｐゴシック" panose="020B0600070205080204" pitchFamily="50" charset="-128"/>
                        </a:rPr>
                        <a:t>（</a:t>
                      </a:r>
                      <a:r>
                        <a:rPr kumimoji="1" lang="en-US" altLang="ja-JP" sz="1400" b="1" u="none" dirty="0" smtClean="0">
                          <a:solidFill>
                            <a:schemeClr val="bg1"/>
                          </a:solidFill>
                          <a:latin typeface="ＭＳ Ｐゴシック" panose="020B0600070205080204" pitchFamily="50" charset="-128"/>
                          <a:ea typeface="ＭＳ Ｐゴシック" panose="020B0600070205080204" pitchFamily="50" charset="-128"/>
                        </a:rPr>
                        <a:t>Why</a:t>
                      </a:r>
                      <a:r>
                        <a:rPr kumimoji="1" lang="ja-JP" altLang="en-US" sz="1400" b="1" u="none" dirty="0" smtClean="0">
                          <a:solidFill>
                            <a:schemeClr val="bg1"/>
                          </a:solidFill>
                          <a:latin typeface="ＭＳ Ｐゴシック" panose="020B0600070205080204" pitchFamily="50" charset="-128"/>
                          <a:ea typeface="ＭＳ Ｐゴシック" panose="020B0600070205080204" pitchFamily="50" charset="-128"/>
                        </a:rPr>
                        <a:t>）</a:t>
                      </a:r>
                      <a:endParaRPr kumimoji="1" lang="ja-JP" altLang="en-US" sz="1400" b="1" u="none" dirty="0">
                        <a:solidFill>
                          <a:schemeClr val="bg1"/>
                        </a:solidFill>
                        <a:latin typeface="ＭＳ Ｐゴシック" panose="020B0600070205080204" pitchFamily="50" charset="-128"/>
                        <a:ea typeface="ＭＳ Ｐゴシック" panose="020B0600070205080204" pitchFamily="50" charset="-128"/>
                      </a:endParaRPr>
                    </a:p>
                  </a:txBody>
                  <a:tcP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70C0"/>
                    </a:solidFill>
                  </a:tcPr>
                </a:tc>
                <a:tc>
                  <a:txBody>
                    <a:bodyPr/>
                    <a:lstStyle/>
                    <a:p>
                      <a:pPr algn="ctr"/>
                      <a:r>
                        <a:rPr kumimoji="1" lang="ja-JP" altLang="en-US" sz="1400" b="1" u="none" dirty="0" smtClean="0">
                          <a:solidFill>
                            <a:schemeClr val="bg1"/>
                          </a:solidFill>
                          <a:latin typeface="ＭＳ Ｐゴシック" panose="020B0600070205080204" pitchFamily="50" charset="-128"/>
                          <a:ea typeface="ＭＳ Ｐゴシック" panose="020B0600070205080204" pitchFamily="50" charset="-128"/>
                        </a:rPr>
                        <a:t>改革の方向性</a:t>
                      </a:r>
                      <a:endParaRPr kumimoji="1" lang="en-US" altLang="ja-JP" sz="1400" b="1" u="none" dirty="0" smtClean="0">
                        <a:solidFill>
                          <a:schemeClr val="bg1"/>
                        </a:solidFill>
                        <a:latin typeface="ＭＳ Ｐゴシック" panose="020B0600070205080204" pitchFamily="50" charset="-128"/>
                        <a:ea typeface="ＭＳ Ｐゴシック" panose="020B0600070205080204" pitchFamily="50" charset="-128"/>
                      </a:endParaRPr>
                    </a:p>
                    <a:p>
                      <a:pPr algn="ctr"/>
                      <a:r>
                        <a:rPr kumimoji="1" lang="ja-JP" altLang="en-US" sz="1400" b="1" u="none" dirty="0" smtClean="0">
                          <a:solidFill>
                            <a:schemeClr val="bg1"/>
                          </a:solidFill>
                          <a:latin typeface="ＭＳ Ｐゴシック" panose="020B0600070205080204" pitchFamily="50" charset="-128"/>
                          <a:ea typeface="ＭＳ Ｐゴシック" panose="020B0600070205080204" pitchFamily="50" charset="-128"/>
                        </a:rPr>
                        <a:t>（</a:t>
                      </a:r>
                      <a:r>
                        <a:rPr kumimoji="1" lang="en-US" altLang="ja-JP" sz="1400" b="1" u="none" dirty="0" smtClean="0">
                          <a:solidFill>
                            <a:schemeClr val="bg1"/>
                          </a:solidFill>
                          <a:latin typeface="ＭＳ Ｐゴシック" panose="020B0600070205080204" pitchFamily="50" charset="-128"/>
                          <a:ea typeface="ＭＳ Ｐゴシック" panose="020B0600070205080204" pitchFamily="50" charset="-128"/>
                        </a:rPr>
                        <a:t>Vision)</a:t>
                      </a:r>
                      <a:endParaRPr kumimoji="1" lang="ja-JP" altLang="en-US" sz="1400" b="1" u="none" dirty="0">
                        <a:solidFill>
                          <a:schemeClr val="bg1"/>
                        </a:solidFill>
                        <a:latin typeface="ＭＳ Ｐゴシック" panose="020B0600070205080204" pitchFamily="50" charset="-128"/>
                        <a:ea typeface="ＭＳ Ｐゴシック" panose="020B0600070205080204" pitchFamily="50" charset="-128"/>
                      </a:endParaRPr>
                    </a:p>
                  </a:txBody>
                  <a:tcP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70C0"/>
                    </a:solidFill>
                  </a:tcPr>
                </a:tc>
                <a:tc>
                  <a:txBody>
                    <a:bodyPr/>
                    <a:lstStyle/>
                    <a:p>
                      <a:pPr algn="ctr"/>
                      <a:r>
                        <a:rPr kumimoji="1" lang="ja-JP" altLang="en-US" sz="1400" b="1" u="none" dirty="0" smtClean="0">
                          <a:solidFill>
                            <a:schemeClr val="bg1"/>
                          </a:solidFill>
                          <a:latin typeface="ＭＳ Ｐゴシック" panose="020B0600070205080204" pitchFamily="50" charset="-128"/>
                          <a:ea typeface="ＭＳ Ｐゴシック" panose="020B0600070205080204" pitchFamily="50" charset="-128"/>
                        </a:rPr>
                        <a:t>何をどう改革したか</a:t>
                      </a:r>
                      <a:endParaRPr kumimoji="1" lang="en-US" altLang="ja-JP" sz="1400" b="1" u="none" dirty="0" smtClean="0">
                        <a:solidFill>
                          <a:schemeClr val="bg1"/>
                        </a:solidFill>
                        <a:latin typeface="ＭＳ Ｐゴシック" panose="020B0600070205080204" pitchFamily="50" charset="-128"/>
                        <a:ea typeface="ＭＳ Ｐゴシック" panose="020B0600070205080204" pitchFamily="50" charset="-128"/>
                      </a:endParaRPr>
                    </a:p>
                    <a:p>
                      <a:pPr algn="ctr"/>
                      <a:r>
                        <a:rPr kumimoji="1" lang="ja-JP" altLang="en-US" sz="1400" b="1" u="none" dirty="0" smtClean="0">
                          <a:solidFill>
                            <a:schemeClr val="bg1"/>
                          </a:solidFill>
                          <a:latin typeface="ＭＳ Ｐゴシック" panose="020B0600070205080204" pitchFamily="50" charset="-128"/>
                          <a:ea typeface="ＭＳ Ｐゴシック" panose="020B0600070205080204" pitchFamily="50" charset="-128"/>
                        </a:rPr>
                        <a:t>（</a:t>
                      </a:r>
                      <a:r>
                        <a:rPr kumimoji="1" lang="en-US" altLang="ja-JP" sz="1400" b="1" u="none" dirty="0" smtClean="0">
                          <a:solidFill>
                            <a:schemeClr val="bg1"/>
                          </a:solidFill>
                          <a:latin typeface="ＭＳ Ｐゴシック" panose="020B0600070205080204" pitchFamily="50" charset="-128"/>
                          <a:ea typeface="ＭＳ Ｐゴシック" panose="020B0600070205080204" pitchFamily="50" charset="-128"/>
                        </a:rPr>
                        <a:t>What</a:t>
                      </a:r>
                      <a:r>
                        <a:rPr kumimoji="1" lang="ja-JP" altLang="en-US" sz="1400" b="1" u="none" dirty="0" smtClean="0">
                          <a:solidFill>
                            <a:schemeClr val="bg1"/>
                          </a:solidFill>
                          <a:latin typeface="ＭＳ Ｐゴシック" panose="020B0600070205080204" pitchFamily="50" charset="-128"/>
                          <a:ea typeface="ＭＳ Ｐゴシック" panose="020B0600070205080204" pitchFamily="50" charset="-128"/>
                        </a:rPr>
                        <a:t>）</a:t>
                      </a:r>
                      <a:endParaRPr kumimoji="1" lang="ja-JP" altLang="en-US" sz="1400" b="1" u="none" dirty="0">
                        <a:solidFill>
                          <a:schemeClr val="bg1"/>
                        </a:solidFill>
                        <a:latin typeface="ＭＳ Ｐゴシック" panose="020B0600070205080204" pitchFamily="50" charset="-128"/>
                        <a:ea typeface="ＭＳ Ｐゴシック" panose="020B0600070205080204" pitchFamily="50" charset="-128"/>
                      </a:endParaRPr>
                    </a:p>
                  </a:txBody>
                  <a:tcP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70C0"/>
                    </a:solidFill>
                  </a:tcPr>
                </a:tc>
                <a:tc>
                  <a:txBody>
                    <a:bodyPr/>
                    <a:lstStyle/>
                    <a:p>
                      <a:pPr algn="ctr"/>
                      <a:r>
                        <a:rPr kumimoji="1" lang="ja-JP" altLang="en-US" sz="1400" b="1" u="none" dirty="0" smtClean="0">
                          <a:solidFill>
                            <a:schemeClr val="bg1"/>
                          </a:solidFill>
                          <a:latin typeface="ＭＳ Ｐゴシック" panose="020B0600070205080204" pitchFamily="50" charset="-128"/>
                          <a:ea typeface="ＭＳ Ｐゴシック" panose="020B0600070205080204" pitchFamily="50" charset="-128"/>
                        </a:rPr>
                        <a:t>主な成果</a:t>
                      </a:r>
                      <a:endParaRPr kumimoji="1" lang="en-US" altLang="ja-JP" sz="1400" b="1" u="none" dirty="0" smtClean="0">
                        <a:solidFill>
                          <a:schemeClr val="bg1"/>
                        </a:solidFill>
                        <a:latin typeface="ＭＳ Ｐゴシック" panose="020B0600070205080204" pitchFamily="50" charset="-128"/>
                        <a:ea typeface="ＭＳ Ｐゴシック" panose="020B0600070205080204" pitchFamily="50" charset="-128"/>
                      </a:endParaRPr>
                    </a:p>
                    <a:p>
                      <a:pPr algn="ctr"/>
                      <a:r>
                        <a:rPr kumimoji="1" lang="ja-JP" altLang="en-US" sz="1400" b="1" u="none" dirty="0" smtClean="0">
                          <a:solidFill>
                            <a:schemeClr val="bg1"/>
                          </a:solidFill>
                          <a:latin typeface="ＭＳ Ｐゴシック" panose="020B0600070205080204" pitchFamily="50" charset="-128"/>
                          <a:ea typeface="ＭＳ Ｐゴシック" panose="020B0600070205080204" pitchFamily="50" charset="-128"/>
                        </a:rPr>
                        <a:t>（</a:t>
                      </a:r>
                      <a:r>
                        <a:rPr kumimoji="1" lang="en-US" altLang="ja-JP" sz="1400" b="1" u="none" dirty="0" smtClean="0">
                          <a:solidFill>
                            <a:schemeClr val="bg1"/>
                          </a:solidFill>
                          <a:latin typeface="ＭＳ Ｐゴシック" panose="020B0600070205080204" pitchFamily="50" charset="-128"/>
                          <a:ea typeface="ＭＳ Ｐゴシック" panose="020B0600070205080204" pitchFamily="50" charset="-128"/>
                        </a:rPr>
                        <a:t>Outcome</a:t>
                      </a:r>
                      <a:r>
                        <a:rPr kumimoji="1" lang="ja-JP" altLang="en-US" sz="1400" b="1" u="none" dirty="0" smtClean="0">
                          <a:solidFill>
                            <a:schemeClr val="bg1"/>
                          </a:solidFill>
                          <a:latin typeface="ＭＳ Ｐゴシック" panose="020B0600070205080204" pitchFamily="50" charset="-128"/>
                          <a:ea typeface="ＭＳ Ｐゴシック" panose="020B0600070205080204" pitchFamily="50" charset="-128"/>
                        </a:rPr>
                        <a:t>）</a:t>
                      </a:r>
                      <a:endParaRPr kumimoji="1" lang="ja-JP" altLang="en-US" sz="1400" b="1" u="none" dirty="0">
                        <a:solidFill>
                          <a:schemeClr val="bg1"/>
                        </a:solidFill>
                        <a:latin typeface="ＭＳ Ｐゴシック" panose="020B0600070205080204" pitchFamily="50" charset="-128"/>
                        <a:ea typeface="ＭＳ Ｐゴシック" panose="020B0600070205080204" pitchFamily="50" charset="-128"/>
                      </a:endParaRPr>
                    </a:p>
                  </a:txBody>
                  <a:tcP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70C0"/>
                    </a:solidFill>
                  </a:tcPr>
                </a:tc>
                <a:extLst>
                  <a:ext uri="{0D108BD9-81ED-4DB2-BD59-A6C34878D82A}">
                    <a16:rowId xmlns:a16="http://schemas.microsoft.com/office/drawing/2014/main" val="4100797845"/>
                  </a:ext>
                </a:extLst>
              </a:tr>
              <a:tr h="5814603">
                <a:tc>
                  <a:txBody>
                    <a:bodyPr/>
                    <a:lstStyle/>
                    <a:p>
                      <a:pPr marL="85725" indent="-85725" algn="just">
                        <a:lnSpc>
                          <a:spcPts val="1300"/>
                        </a:lnSpc>
                        <a:spcBef>
                          <a:spcPts val="0"/>
                        </a:spcBef>
                        <a:spcAft>
                          <a:spcPts val="600"/>
                        </a:spcAft>
                      </a:pPr>
                      <a:r>
                        <a:rPr lang="ja-JP" altLang="en-US" sz="1100" kern="100" dirty="0" smtClean="0">
                          <a:effectLst/>
                          <a:latin typeface="ＭＳ Ｐゴシック" panose="020B0600070205080204" pitchFamily="50" charset="-128"/>
                          <a:ea typeface="ＭＳ Ｐゴシック" panose="020B0600070205080204" pitchFamily="50" charset="-128"/>
                          <a:cs typeface="Times New Roman" panose="02020603050405020304" pitchFamily="18" charset="0"/>
                        </a:rPr>
                        <a:t>・大阪ミナミの中心に位置するなんば駅周辺は、多くの国内外の来街者が行き来する場所であり、大阪のミナミの玄関口の重点エリアとして、世界の都市間競争に打ち勝つため、都市魅力の向上や活性化を推進する必要がある。</a:t>
                      </a:r>
                      <a:endParaRPr lang="en-US" altLang="ja-JP" sz="1100" kern="100" dirty="0" smtClean="0">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marL="85725" indent="-85725" algn="just">
                        <a:lnSpc>
                          <a:spcPts val="1300"/>
                        </a:lnSpc>
                        <a:spcBef>
                          <a:spcPts val="0"/>
                        </a:spcBef>
                        <a:spcAft>
                          <a:spcPts val="600"/>
                        </a:spcAft>
                      </a:pPr>
                      <a:r>
                        <a:rPr lang="ja-JP" altLang="en-US" sz="1100" kern="100" dirty="0" smtClean="0">
                          <a:effectLst/>
                          <a:latin typeface="ＭＳ Ｐゴシック" panose="020B0600070205080204" pitchFamily="50" charset="-128"/>
                          <a:ea typeface="ＭＳ Ｐゴシック" panose="020B0600070205080204" pitchFamily="50" charset="-128"/>
                          <a:cs typeface="Times New Roman" panose="02020603050405020304" pitchFamily="18" charset="0"/>
                        </a:rPr>
                        <a:t>・一方で、現状においては、空間の大半を車道やタクシー待機場が占め、車中心の空間となっている駅前広場や、歩道が狭い上に放置自転車が多いなんさん通りなど、来街者が歩きにくい空間となっている。</a:t>
                      </a:r>
                      <a:endParaRPr lang="en-US" altLang="ja-JP" sz="1100" kern="100" dirty="0" smtClean="0">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marL="85725" indent="-85725" algn="just">
                        <a:lnSpc>
                          <a:spcPts val="1300"/>
                        </a:lnSpc>
                        <a:spcBef>
                          <a:spcPts val="0"/>
                        </a:spcBef>
                        <a:spcAft>
                          <a:spcPts val="600"/>
                        </a:spcAft>
                      </a:pPr>
                      <a:r>
                        <a:rPr lang="ja-JP" altLang="en-US" sz="1100" kern="100" dirty="0" smtClean="0">
                          <a:effectLst/>
                          <a:latin typeface="ＭＳ Ｐゴシック" panose="020B0600070205080204" pitchFamily="50" charset="-128"/>
                          <a:ea typeface="ＭＳ Ｐゴシック" panose="020B0600070205080204" pitchFamily="50" charset="-128"/>
                          <a:cs typeface="Times New Roman" panose="02020603050405020304" pitchFamily="18" charset="0"/>
                        </a:rPr>
                        <a:t>・地元においては、</a:t>
                      </a:r>
                      <a:r>
                        <a:rPr lang="en-US" altLang="ja-JP" sz="1100" kern="100" dirty="0" smtClean="0">
                          <a:effectLst/>
                          <a:latin typeface="ＭＳ Ｐゴシック" panose="020B0600070205080204" pitchFamily="50" charset="-128"/>
                          <a:ea typeface="ＭＳ Ｐゴシック" panose="020B0600070205080204" pitchFamily="50" charset="-128"/>
                          <a:cs typeface="Times New Roman" panose="02020603050405020304" pitchFamily="18" charset="0"/>
                        </a:rPr>
                        <a:t>2008</a:t>
                      </a:r>
                      <a:r>
                        <a:rPr lang="ja-JP" altLang="en-US" sz="1100" kern="100" dirty="0" smtClean="0">
                          <a:effectLst/>
                          <a:latin typeface="ＭＳ Ｐゴシック" panose="020B0600070205080204" pitchFamily="50" charset="-128"/>
                          <a:ea typeface="ＭＳ Ｐゴシック" panose="020B0600070205080204" pitchFamily="50" charset="-128"/>
                          <a:cs typeface="Times New Roman" panose="02020603050405020304" pitchFamily="18" charset="0"/>
                        </a:rPr>
                        <a:t>年にまちづくりの検討が開始され、</a:t>
                      </a:r>
                      <a:r>
                        <a:rPr lang="en-US" altLang="ja-JP" sz="1100" kern="100" dirty="0" smtClean="0">
                          <a:effectLst/>
                          <a:latin typeface="ＭＳ Ｐゴシック" panose="020B0600070205080204" pitchFamily="50" charset="-128"/>
                          <a:ea typeface="ＭＳ Ｐゴシック" panose="020B0600070205080204" pitchFamily="50" charset="-128"/>
                          <a:cs typeface="Times New Roman" panose="02020603050405020304" pitchFamily="18" charset="0"/>
                        </a:rPr>
                        <a:t>2011</a:t>
                      </a:r>
                      <a:r>
                        <a:rPr lang="ja-JP" altLang="en-US" sz="1100" kern="100" dirty="0" smtClean="0">
                          <a:effectLst/>
                          <a:latin typeface="ＭＳ Ｐゴシック" panose="020B0600070205080204" pitchFamily="50" charset="-128"/>
                          <a:ea typeface="ＭＳ Ｐゴシック" panose="020B0600070205080204" pitchFamily="50" charset="-128"/>
                          <a:cs typeface="Times New Roman" panose="02020603050405020304" pitchFamily="18" charset="0"/>
                        </a:rPr>
                        <a:t>年には、周辺の町会、商店街、企業等の</a:t>
                      </a:r>
                      <a:r>
                        <a:rPr lang="en-US" altLang="ja-JP" sz="1100" kern="100" dirty="0" smtClean="0">
                          <a:effectLst/>
                          <a:latin typeface="ＭＳ Ｐゴシック" panose="020B0600070205080204" pitchFamily="50" charset="-128"/>
                          <a:ea typeface="ＭＳ Ｐゴシック" panose="020B0600070205080204" pitchFamily="50" charset="-128"/>
                          <a:cs typeface="Times New Roman" panose="02020603050405020304" pitchFamily="18" charset="0"/>
                        </a:rPr>
                        <a:t>27</a:t>
                      </a:r>
                      <a:r>
                        <a:rPr lang="ja-JP" altLang="en-US" sz="1100" kern="100" dirty="0" smtClean="0">
                          <a:effectLst/>
                          <a:latin typeface="ＭＳ Ｐゴシック" panose="020B0600070205080204" pitchFamily="50" charset="-128"/>
                          <a:ea typeface="ＭＳ Ｐゴシック" panose="020B0600070205080204" pitchFamily="50" charset="-128"/>
                          <a:cs typeface="Times New Roman" panose="02020603050405020304" pitchFamily="18" charset="0"/>
                        </a:rPr>
                        <a:t>団体が参加する「なんば安全安心にぎわいのまちづくり協議会」を設立し、まちづくり構想を策定。</a:t>
                      </a:r>
                      <a:r>
                        <a:rPr lang="en-US" altLang="ja-JP" sz="1100" kern="100" dirty="0" smtClean="0">
                          <a:effectLst/>
                          <a:latin typeface="ＭＳ Ｐゴシック" panose="020B0600070205080204" pitchFamily="50" charset="-128"/>
                          <a:ea typeface="ＭＳ Ｐゴシック" panose="020B0600070205080204" pitchFamily="50" charset="-128"/>
                          <a:cs typeface="Times New Roman" panose="02020603050405020304" pitchFamily="18" charset="0"/>
                        </a:rPr>
                        <a:t>2015</a:t>
                      </a:r>
                      <a:r>
                        <a:rPr lang="ja-JP" altLang="en-US" sz="1100" kern="100" dirty="0" smtClean="0">
                          <a:effectLst/>
                          <a:latin typeface="ＭＳ Ｐゴシック" panose="020B0600070205080204" pitchFamily="50" charset="-128"/>
                          <a:ea typeface="ＭＳ Ｐゴシック" panose="020B0600070205080204" pitchFamily="50" charset="-128"/>
                          <a:cs typeface="Times New Roman" panose="02020603050405020304" pitchFamily="18" charset="0"/>
                        </a:rPr>
                        <a:t>年度には、官民で「なんば駅前広場空間利用検討会」を設置し、</a:t>
                      </a:r>
                      <a:r>
                        <a:rPr lang="en-US" altLang="ja-JP" sz="1100" kern="100" dirty="0" smtClean="0">
                          <a:effectLst/>
                          <a:latin typeface="ＭＳ Ｐゴシック" panose="020B0600070205080204" pitchFamily="50" charset="-128"/>
                          <a:ea typeface="ＭＳ Ｐゴシック" panose="020B0600070205080204" pitchFamily="50" charset="-128"/>
                          <a:cs typeface="Times New Roman" panose="02020603050405020304" pitchFamily="18" charset="0"/>
                        </a:rPr>
                        <a:t>2016</a:t>
                      </a:r>
                      <a:r>
                        <a:rPr lang="ja-JP" altLang="en-US" sz="1100" kern="100" dirty="0" smtClean="0">
                          <a:effectLst/>
                          <a:latin typeface="ＭＳ Ｐゴシック" panose="020B0600070205080204" pitchFamily="50" charset="-128"/>
                          <a:ea typeface="ＭＳ Ｐゴシック" panose="020B0600070205080204" pitchFamily="50" charset="-128"/>
                          <a:cs typeface="Times New Roman" panose="02020603050405020304" pitchFamily="18" charset="0"/>
                        </a:rPr>
                        <a:t>年度には、民主体で空間再編の基本計画が策定された。</a:t>
                      </a:r>
                    </a:p>
                  </a:txBody>
                  <a:tcPr marL="36000" marR="3600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85725" indent="-85725" algn="just">
                        <a:lnSpc>
                          <a:spcPts val="1300"/>
                        </a:lnSpc>
                        <a:spcBef>
                          <a:spcPts val="0"/>
                        </a:spcBef>
                        <a:spcAft>
                          <a:spcPts val="600"/>
                        </a:spcAft>
                      </a:pPr>
                      <a:r>
                        <a:rPr lang="ja-JP" altLang="en-US" sz="1100" kern="100" dirty="0" smtClean="0">
                          <a:effectLst/>
                          <a:latin typeface="ＭＳ Ｐゴシック" panose="020B0600070205080204" pitchFamily="50" charset="-128"/>
                          <a:ea typeface="ＭＳ Ｐゴシック" panose="020B0600070205080204" pitchFamily="50" charset="-128"/>
                          <a:cs typeface="Times New Roman" panose="02020603050405020304" pitchFamily="18" charset="0"/>
                        </a:rPr>
                        <a:t>・なんば駅周辺の道路空間を、車中心の空間から人中心の空間へと再編し、世界を惹きつける観光拠点として上質で居心地の良い空間の創出を図る。</a:t>
                      </a:r>
                      <a:endParaRPr lang="en-US" altLang="ja-JP" sz="1100" kern="100" dirty="0" smtClean="0">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txBody>
                  <a:tcPr marL="36000" marR="3600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85725" indent="-85725" algn="just">
                        <a:lnSpc>
                          <a:spcPts val="1300"/>
                        </a:lnSpc>
                        <a:spcBef>
                          <a:spcPts val="0"/>
                        </a:spcBef>
                        <a:spcAft>
                          <a:spcPts val="600"/>
                        </a:spcAft>
                      </a:pPr>
                      <a:r>
                        <a:rPr lang="ja-JP" altLang="en-US" sz="1100" kern="100" dirty="0" smtClean="0">
                          <a:effectLst/>
                          <a:latin typeface="ＭＳ Ｐゴシック" panose="020B0600070205080204" pitchFamily="50" charset="-128"/>
                          <a:ea typeface="ＭＳ Ｐゴシック" panose="020B0600070205080204" pitchFamily="50" charset="-128"/>
                          <a:cs typeface="Times New Roman" panose="02020603050405020304" pitchFamily="18" charset="0"/>
                        </a:rPr>
                        <a:t>・交通機能の再配置と滞留空間の創出等</a:t>
                      </a:r>
                      <a:endParaRPr lang="en-US" altLang="ja-JP" sz="1100" kern="100" dirty="0" smtClean="0">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300"/>
                        </a:lnSpc>
                        <a:spcBef>
                          <a:spcPts val="0"/>
                        </a:spcBef>
                        <a:spcAft>
                          <a:spcPts val="600"/>
                        </a:spcAft>
                      </a:pPr>
                      <a:r>
                        <a:rPr lang="en-US" altLang="ja-JP" sz="1100" kern="100" dirty="0" smtClean="0">
                          <a:effectLst/>
                          <a:latin typeface="ＭＳ Ｐゴシック" panose="020B0600070205080204" pitchFamily="50" charset="-128"/>
                          <a:ea typeface="ＭＳ Ｐゴシック" panose="020B0600070205080204" pitchFamily="50" charset="-128"/>
                          <a:cs typeface="Times New Roman" panose="02020603050405020304" pitchFamily="18" charset="0"/>
                        </a:rPr>
                        <a:t>〔</a:t>
                      </a:r>
                      <a:r>
                        <a:rPr lang="ja-JP" altLang="en-US" sz="1100" kern="100" dirty="0" smtClean="0">
                          <a:effectLst/>
                          <a:latin typeface="ＭＳ Ｐゴシック" panose="020B0600070205080204" pitchFamily="50" charset="-128"/>
                          <a:ea typeface="ＭＳ Ｐゴシック" panose="020B0600070205080204" pitchFamily="50" charset="-128"/>
                          <a:cs typeface="Times New Roman" panose="02020603050405020304" pitchFamily="18" charset="0"/>
                        </a:rPr>
                        <a:t>駅前広場</a:t>
                      </a:r>
                      <a:r>
                        <a:rPr lang="en-US" altLang="ja-JP" sz="1100" kern="100" dirty="0" smtClean="0">
                          <a:effectLst/>
                          <a:latin typeface="ＭＳ Ｐゴシック" panose="020B0600070205080204" pitchFamily="50" charset="-128"/>
                          <a:ea typeface="ＭＳ Ｐゴシック" panose="020B0600070205080204" pitchFamily="50" charset="-128"/>
                          <a:cs typeface="Times New Roman" panose="02020603050405020304" pitchFamily="18" charset="0"/>
                        </a:rPr>
                        <a:t>〕</a:t>
                      </a:r>
                    </a:p>
                    <a:p>
                      <a:pPr algn="just">
                        <a:lnSpc>
                          <a:spcPts val="1300"/>
                        </a:lnSpc>
                        <a:spcBef>
                          <a:spcPts val="0"/>
                        </a:spcBef>
                        <a:spcAft>
                          <a:spcPts val="600"/>
                        </a:spcAft>
                      </a:pPr>
                      <a:r>
                        <a:rPr lang="ja-JP" altLang="en-US" sz="1100" kern="100" dirty="0" smtClean="0">
                          <a:effectLst/>
                          <a:latin typeface="ＭＳ Ｐゴシック" panose="020B0600070205080204" pitchFamily="50" charset="-128"/>
                          <a:ea typeface="ＭＳ Ｐゴシック" panose="020B0600070205080204" pitchFamily="50" charset="-128"/>
                          <a:cs typeface="Times New Roman" panose="02020603050405020304" pitchFamily="18" charset="0"/>
                        </a:rPr>
                        <a:t>　</a:t>
                      </a:r>
                      <a:r>
                        <a:rPr lang="en-US" altLang="ja-JP" sz="1100" kern="100" dirty="0" smtClean="0">
                          <a:effectLst/>
                          <a:latin typeface="ＭＳ Ｐゴシック" panose="020B0600070205080204" pitchFamily="50" charset="-128"/>
                          <a:ea typeface="ＭＳ Ｐゴシック" panose="020B0600070205080204" pitchFamily="50" charset="-128"/>
                          <a:cs typeface="Times New Roman" panose="02020603050405020304" pitchFamily="18" charset="0"/>
                        </a:rPr>
                        <a:t>24</a:t>
                      </a:r>
                      <a:r>
                        <a:rPr lang="ja-JP" altLang="en-US" sz="1100" kern="100" dirty="0" smtClean="0">
                          <a:effectLst/>
                          <a:latin typeface="ＭＳ Ｐゴシック" panose="020B0600070205080204" pitchFamily="50" charset="-128"/>
                          <a:ea typeface="ＭＳ Ｐゴシック" panose="020B0600070205080204" pitchFamily="50" charset="-128"/>
                          <a:cs typeface="Times New Roman" panose="02020603050405020304" pitchFamily="18" charset="0"/>
                        </a:rPr>
                        <a:t>時間歩行者専用の空間</a:t>
                      </a:r>
                      <a:endParaRPr lang="en-US" altLang="ja-JP" sz="1100" kern="100" dirty="0" smtClean="0">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300"/>
                        </a:lnSpc>
                        <a:spcBef>
                          <a:spcPts val="0"/>
                        </a:spcBef>
                        <a:spcAft>
                          <a:spcPts val="600"/>
                        </a:spcAft>
                      </a:pPr>
                      <a:r>
                        <a:rPr lang="en-US" altLang="ja-JP" sz="1100" kern="100" dirty="0" smtClean="0">
                          <a:effectLst/>
                          <a:latin typeface="ＭＳ Ｐゴシック" panose="020B0600070205080204" pitchFamily="50" charset="-128"/>
                          <a:ea typeface="ＭＳ Ｐゴシック" panose="020B0600070205080204" pitchFamily="50" charset="-128"/>
                          <a:cs typeface="Times New Roman" panose="02020603050405020304" pitchFamily="18" charset="0"/>
                        </a:rPr>
                        <a:t>〔</a:t>
                      </a:r>
                      <a:r>
                        <a:rPr lang="ja-JP" altLang="en-US" sz="1100" kern="100" dirty="0" smtClean="0">
                          <a:effectLst/>
                          <a:latin typeface="ＭＳ Ｐゴシック" panose="020B0600070205080204" pitchFamily="50" charset="-128"/>
                          <a:ea typeface="ＭＳ Ｐゴシック" panose="020B0600070205080204" pitchFamily="50" charset="-128"/>
                          <a:cs typeface="Times New Roman" panose="02020603050405020304" pitchFamily="18" charset="0"/>
                        </a:rPr>
                        <a:t>なんさん通り北区間</a:t>
                      </a:r>
                      <a:r>
                        <a:rPr lang="en-US" altLang="ja-JP" sz="1100" kern="100" dirty="0" smtClean="0">
                          <a:effectLst/>
                          <a:latin typeface="ＭＳ Ｐゴシック" panose="020B0600070205080204" pitchFamily="50" charset="-128"/>
                          <a:ea typeface="ＭＳ Ｐゴシック" panose="020B0600070205080204" pitchFamily="50" charset="-128"/>
                          <a:cs typeface="Times New Roman" panose="02020603050405020304" pitchFamily="18" charset="0"/>
                        </a:rPr>
                        <a:t>〕</a:t>
                      </a:r>
                    </a:p>
                    <a:p>
                      <a:pPr marL="85725" indent="-85725" algn="just">
                        <a:lnSpc>
                          <a:spcPts val="1300"/>
                        </a:lnSpc>
                        <a:spcBef>
                          <a:spcPts val="0"/>
                        </a:spcBef>
                        <a:spcAft>
                          <a:spcPts val="600"/>
                        </a:spcAft>
                      </a:pPr>
                      <a:r>
                        <a:rPr lang="ja-JP" altLang="en-US" sz="1100" kern="100" dirty="0" smtClean="0">
                          <a:effectLst/>
                          <a:latin typeface="ＭＳ Ｐゴシック" panose="020B0600070205080204" pitchFamily="50" charset="-128"/>
                          <a:ea typeface="ＭＳ Ｐゴシック" panose="020B0600070205080204" pitchFamily="50" charset="-128"/>
                          <a:cs typeface="Times New Roman" panose="02020603050405020304" pitchFamily="18" charset="0"/>
                        </a:rPr>
                        <a:t>　時間帯規制と車両通行許可の運用（昼間は歩行者専用の空間）</a:t>
                      </a:r>
                      <a:endParaRPr lang="en-US" altLang="ja-JP" sz="1100" kern="100" dirty="0" smtClean="0">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300"/>
                        </a:lnSpc>
                        <a:spcBef>
                          <a:spcPts val="0"/>
                        </a:spcBef>
                        <a:spcAft>
                          <a:spcPts val="600"/>
                        </a:spcAft>
                      </a:pPr>
                      <a:r>
                        <a:rPr lang="en-US" altLang="ja-JP" sz="1100" kern="100" dirty="0" smtClean="0">
                          <a:effectLst/>
                          <a:latin typeface="ＭＳ Ｐゴシック" panose="020B0600070205080204" pitchFamily="50" charset="-128"/>
                          <a:ea typeface="ＭＳ Ｐゴシック" panose="020B0600070205080204" pitchFamily="50" charset="-128"/>
                          <a:cs typeface="Times New Roman" panose="02020603050405020304" pitchFamily="18" charset="0"/>
                        </a:rPr>
                        <a:t>〔</a:t>
                      </a:r>
                      <a:r>
                        <a:rPr lang="ja-JP" altLang="en-US" sz="1100" kern="100" dirty="0" smtClean="0">
                          <a:effectLst/>
                          <a:latin typeface="ＭＳ Ｐゴシック" panose="020B0600070205080204" pitchFamily="50" charset="-128"/>
                          <a:ea typeface="ＭＳ Ｐゴシック" panose="020B0600070205080204" pitchFamily="50" charset="-128"/>
                          <a:cs typeface="Times New Roman" panose="02020603050405020304" pitchFamily="18" charset="0"/>
                        </a:rPr>
                        <a:t>なんさん通り南区間</a:t>
                      </a:r>
                      <a:r>
                        <a:rPr lang="en-US" altLang="ja-JP" sz="1100" kern="100" dirty="0" smtClean="0">
                          <a:effectLst/>
                          <a:latin typeface="ＭＳ Ｐゴシック" panose="020B0600070205080204" pitchFamily="50" charset="-128"/>
                          <a:ea typeface="ＭＳ Ｐゴシック" panose="020B0600070205080204" pitchFamily="50" charset="-128"/>
                          <a:cs typeface="Times New Roman" panose="02020603050405020304" pitchFamily="18" charset="0"/>
                        </a:rPr>
                        <a:t>〕</a:t>
                      </a:r>
                    </a:p>
                    <a:p>
                      <a:pPr marL="85725" indent="-85725" algn="just">
                        <a:lnSpc>
                          <a:spcPts val="1300"/>
                        </a:lnSpc>
                        <a:spcBef>
                          <a:spcPts val="0"/>
                        </a:spcBef>
                        <a:spcAft>
                          <a:spcPts val="600"/>
                        </a:spcAft>
                      </a:pPr>
                      <a:r>
                        <a:rPr lang="ja-JP" altLang="en-US" sz="1100" kern="100" dirty="0" smtClean="0">
                          <a:effectLst/>
                          <a:latin typeface="ＭＳ Ｐゴシック" panose="020B0600070205080204" pitchFamily="50" charset="-128"/>
                          <a:ea typeface="ＭＳ Ｐゴシック" panose="020B0600070205080204" pitchFamily="50" charset="-128"/>
                          <a:cs typeface="Times New Roman" panose="02020603050405020304" pitchFamily="18" charset="0"/>
                        </a:rPr>
                        <a:t>　</a:t>
                      </a:r>
                      <a:r>
                        <a:rPr lang="en-US" altLang="ja-JP" sz="1100" kern="100" dirty="0" smtClean="0">
                          <a:effectLst/>
                          <a:latin typeface="ＭＳ Ｐゴシック" panose="020B0600070205080204" pitchFamily="50" charset="-128"/>
                          <a:ea typeface="ＭＳ Ｐゴシック" panose="020B0600070205080204" pitchFamily="50" charset="-128"/>
                          <a:cs typeface="Times New Roman" panose="02020603050405020304" pitchFamily="18" charset="0"/>
                        </a:rPr>
                        <a:t>24</a:t>
                      </a:r>
                      <a:r>
                        <a:rPr lang="ja-JP" altLang="en-US" sz="1100" kern="100" dirty="0" smtClean="0">
                          <a:effectLst/>
                          <a:latin typeface="ＭＳ Ｐゴシック" panose="020B0600070205080204" pitchFamily="50" charset="-128"/>
                          <a:ea typeface="ＭＳ Ｐゴシック" panose="020B0600070205080204" pitchFamily="50" charset="-128"/>
                          <a:cs typeface="Times New Roman" panose="02020603050405020304" pitchFamily="18" charset="0"/>
                        </a:rPr>
                        <a:t>時間貨物車両のみ通行可として歩車分離</a:t>
                      </a:r>
                      <a:endParaRPr lang="en-US" altLang="ja-JP" sz="1100" kern="100" dirty="0" smtClean="0">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300"/>
                        </a:lnSpc>
                        <a:spcBef>
                          <a:spcPts val="0"/>
                        </a:spcBef>
                        <a:spcAft>
                          <a:spcPts val="600"/>
                        </a:spcAft>
                      </a:pPr>
                      <a:r>
                        <a:rPr lang="ja-JP" altLang="en-US" sz="1100" kern="100" dirty="0" smtClean="0">
                          <a:effectLst/>
                          <a:latin typeface="ＭＳ Ｐゴシック" panose="020B0600070205080204" pitchFamily="50" charset="-128"/>
                          <a:ea typeface="ＭＳ Ｐゴシック" panose="020B0600070205080204" pitchFamily="50" charset="-128"/>
                          <a:cs typeface="Times New Roman" panose="02020603050405020304" pitchFamily="18" charset="0"/>
                        </a:rPr>
                        <a:t>　</a:t>
                      </a:r>
                      <a:r>
                        <a:rPr lang="en-US" altLang="ja-JP" sz="1100" kern="100" dirty="0" smtClean="0">
                          <a:effectLst/>
                          <a:latin typeface="ＭＳ Ｐゴシック" panose="020B0600070205080204" pitchFamily="50" charset="-128"/>
                          <a:ea typeface="ＭＳ Ｐゴシック" panose="020B0600070205080204" pitchFamily="50" charset="-128"/>
                          <a:cs typeface="Times New Roman" panose="02020603050405020304" pitchFamily="18" charset="0"/>
                        </a:rPr>
                        <a:t>※</a:t>
                      </a:r>
                      <a:r>
                        <a:rPr lang="ja-JP" altLang="en-US" sz="1100" kern="100" dirty="0" smtClean="0">
                          <a:effectLst/>
                          <a:latin typeface="ＭＳ Ｐゴシック" panose="020B0600070205080204" pitchFamily="50" charset="-128"/>
                          <a:ea typeface="ＭＳ Ｐゴシック" panose="020B0600070205080204" pitchFamily="50" charset="-128"/>
                          <a:cs typeface="Times New Roman" panose="02020603050405020304" pitchFamily="18" charset="0"/>
                        </a:rPr>
                        <a:t>周辺に荷捌き停車帯を設置</a:t>
                      </a:r>
                      <a:endParaRPr lang="en-US" altLang="ja-JP" sz="1100" kern="100" dirty="0" smtClean="0">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marL="0" marR="0" lvl="0" indent="0" algn="just" defTabSz="914400" rtl="0" eaLnBrk="1" fontAlgn="auto" latinLnBrk="0" hangingPunct="1">
                        <a:lnSpc>
                          <a:spcPts val="1300"/>
                        </a:lnSpc>
                        <a:spcBef>
                          <a:spcPts val="0"/>
                        </a:spcBef>
                        <a:spcAft>
                          <a:spcPts val="600"/>
                        </a:spcAft>
                        <a:buClrTx/>
                        <a:buSzTx/>
                        <a:buFontTx/>
                        <a:buNone/>
                        <a:tabLst/>
                        <a:defRPr/>
                      </a:pPr>
                      <a:r>
                        <a:rPr lang="ja-JP" altLang="en-US" sz="1100" kern="100" dirty="0" smtClean="0">
                          <a:effectLst/>
                          <a:latin typeface="ＭＳ Ｐゴシック" panose="020B0600070205080204" pitchFamily="50" charset="-128"/>
                          <a:ea typeface="ＭＳ Ｐゴシック" panose="020B0600070205080204" pitchFamily="50" charset="-128"/>
                          <a:cs typeface="Times New Roman" panose="02020603050405020304" pitchFamily="18" charset="0"/>
                        </a:rPr>
                        <a:t>・整備イメージ</a:t>
                      </a:r>
                      <a:endParaRPr lang="en-US" altLang="ja-JP" sz="1100" kern="100" dirty="0" smtClean="0">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marL="0" marR="0" lvl="0" indent="0" algn="just" defTabSz="914400" rtl="0" eaLnBrk="1" fontAlgn="auto" latinLnBrk="0" hangingPunct="1">
                        <a:lnSpc>
                          <a:spcPts val="1300"/>
                        </a:lnSpc>
                        <a:spcBef>
                          <a:spcPts val="0"/>
                        </a:spcBef>
                        <a:spcAft>
                          <a:spcPts val="600"/>
                        </a:spcAft>
                        <a:buClrTx/>
                        <a:buSzTx/>
                        <a:buFontTx/>
                        <a:buNone/>
                        <a:tabLst/>
                        <a:defRPr/>
                      </a:pPr>
                      <a:r>
                        <a:rPr lang="en-US" altLang="ja-JP" sz="1100" kern="100" dirty="0" smtClean="0">
                          <a:effectLst/>
                          <a:latin typeface="ＭＳ Ｐゴシック" panose="020B0600070205080204" pitchFamily="50" charset="-128"/>
                          <a:ea typeface="ＭＳ Ｐゴシック" panose="020B0600070205080204" pitchFamily="50" charset="-128"/>
                          <a:cs typeface="Times New Roman" panose="02020603050405020304" pitchFamily="18" charset="0"/>
                        </a:rPr>
                        <a:t>〔</a:t>
                      </a:r>
                      <a:r>
                        <a:rPr lang="ja-JP" altLang="en-US" sz="1100" kern="100" dirty="0" smtClean="0">
                          <a:effectLst/>
                          <a:latin typeface="ＭＳ Ｐゴシック" panose="020B0600070205080204" pitchFamily="50" charset="-128"/>
                          <a:ea typeface="ＭＳ Ｐゴシック" panose="020B0600070205080204" pitchFamily="50" charset="-128"/>
                          <a:cs typeface="Times New Roman" panose="02020603050405020304" pitchFamily="18" charset="0"/>
                        </a:rPr>
                        <a:t>駅前広場</a:t>
                      </a:r>
                      <a:r>
                        <a:rPr lang="en-US" altLang="ja-JP" sz="1100" kern="100" dirty="0" smtClean="0">
                          <a:effectLst/>
                          <a:latin typeface="ＭＳ Ｐゴシック" panose="020B0600070205080204" pitchFamily="50" charset="-128"/>
                          <a:ea typeface="ＭＳ Ｐゴシック" panose="020B0600070205080204" pitchFamily="50" charset="-128"/>
                          <a:cs typeface="Times New Roman" panose="02020603050405020304" pitchFamily="18" charset="0"/>
                        </a:rPr>
                        <a:t>〕</a:t>
                      </a:r>
                    </a:p>
                    <a:p>
                      <a:pPr marL="85725" marR="0" lvl="0" indent="0" algn="just" defTabSz="914400" rtl="0" eaLnBrk="1" fontAlgn="auto" latinLnBrk="0" hangingPunct="1">
                        <a:lnSpc>
                          <a:spcPts val="1300"/>
                        </a:lnSpc>
                        <a:spcBef>
                          <a:spcPts val="0"/>
                        </a:spcBef>
                        <a:spcAft>
                          <a:spcPts val="600"/>
                        </a:spcAft>
                        <a:buClrTx/>
                        <a:buSzTx/>
                        <a:buFontTx/>
                        <a:buNone/>
                        <a:tabLst/>
                        <a:defRPr/>
                      </a:pPr>
                      <a:r>
                        <a:rPr lang="ja-JP" altLang="en-US" sz="1100" kern="100" dirty="0" smtClean="0">
                          <a:effectLst/>
                          <a:latin typeface="ＭＳ Ｐゴシック" panose="020B0600070205080204" pitchFamily="50" charset="-128"/>
                          <a:ea typeface="ＭＳ Ｐゴシック" panose="020B0600070205080204" pitchFamily="50" charset="-128"/>
                          <a:cs typeface="Times New Roman" panose="02020603050405020304" pitchFamily="18" charset="0"/>
                        </a:rPr>
                        <a:t>中央は利活用エリア、外周部は歩行者の通行空間とし、上質感・落ち着きを感じさせる空間を形成</a:t>
                      </a:r>
                      <a:endParaRPr lang="en-US" altLang="ja-JP" sz="1100" kern="100" dirty="0" smtClean="0">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marL="0" marR="0" lvl="0" indent="0" algn="just" defTabSz="914400" rtl="0" eaLnBrk="1" fontAlgn="auto" latinLnBrk="0" hangingPunct="1">
                        <a:lnSpc>
                          <a:spcPts val="1300"/>
                        </a:lnSpc>
                        <a:spcBef>
                          <a:spcPts val="0"/>
                        </a:spcBef>
                        <a:spcAft>
                          <a:spcPts val="600"/>
                        </a:spcAft>
                        <a:buClrTx/>
                        <a:buSzTx/>
                        <a:buFontTx/>
                        <a:buNone/>
                        <a:tabLst/>
                        <a:defRPr/>
                      </a:pPr>
                      <a:r>
                        <a:rPr lang="en-US" altLang="ja-JP" sz="1100" kern="100" dirty="0" smtClean="0">
                          <a:effectLst/>
                          <a:latin typeface="ＭＳ Ｐゴシック" panose="020B0600070205080204" pitchFamily="50" charset="-128"/>
                          <a:ea typeface="ＭＳ Ｐゴシック" panose="020B0600070205080204" pitchFamily="50" charset="-128"/>
                          <a:cs typeface="Times New Roman" panose="02020603050405020304" pitchFamily="18" charset="0"/>
                        </a:rPr>
                        <a:t>〔</a:t>
                      </a:r>
                      <a:r>
                        <a:rPr lang="ja-JP" altLang="en-US" sz="1100" kern="100" dirty="0" smtClean="0">
                          <a:effectLst/>
                          <a:latin typeface="ＭＳ Ｐゴシック" panose="020B0600070205080204" pitchFamily="50" charset="-128"/>
                          <a:ea typeface="ＭＳ Ｐゴシック" panose="020B0600070205080204" pitchFamily="50" charset="-128"/>
                          <a:cs typeface="Times New Roman" panose="02020603050405020304" pitchFamily="18" charset="0"/>
                        </a:rPr>
                        <a:t>なんさん通り</a:t>
                      </a:r>
                      <a:r>
                        <a:rPr lang="en-US" altLang="ja-JP" sz="1100" kern="100" dirty="0" smtClean="0">
                          <a:effectLst/>
                          <a:latin typeface="ＭＳ Ｐゴシック" panose="020B0600070205080204" pitchFamily="50" charset="-128"/>
                          <a:ea typeface="ＭＳ Ｐゴシック" panose="020B0600070205080204" pitchFamily="50" charset="-128"/>
                          <a:cs typeface="Times New Roman" panose="02020603050405020304" pitchFamily="18" charset="0"/>
                        </a:rPr>
                        <a:t>〕</a:t>
                      </a:r>
                    </a:p>
                    <a:p>
                      <a:pPr marL="85725" marR="0" lvl="0" indent="0" algn="just" defTabSz="914400" rtl="0" eaLnBrk="1" fontAlgn="auto" latinLnBrk="0" hangingPunct="1">
                        <a:lnSpc>
                          <a:spcPts val="1300"/>
                        </a:lnSpc>
                        <a:spcBef>
                          <a:spcPts val="0"/>
                        </a:spcBef>
                        <a:spcAft>
                          <a:spcPts val="600"/>
                        </a:spcAft>
                        <a:buClrTx/>
                        <a:buSzTx/>
                        <a:buFontTx/>
                        <a:buNone/>
                        <a:tabLst/>
                        <a:defRPr/>
                      </a:pPr>
                      <a:r>
                        <a:rPr lang="ja-JP" altLang="en-US" sz="1100" kern="100" dirty="0" smtClean="0">
                          <a:effectLst/>
                          <a:latin typeface="ＭＳ Ｐゴシック" panose="020B0600070205080204" pitchFamily="50" charset="-128"/>
                          <a:ea typeface="ＭＳ Ｐゴシック" panose="020B0600070205080204" pitchFamily="50" charset="-128"/>
                          <a:cs typeface="Times New Roman" panose="02020603050405020304" pitchFamily="18" charset="0"/>
                        </a:rPr>
                        <a:t>駅前広場からのにぎわいを連続させるとともに、無電柱化の実施と歩道拡幅等により歩行環境を改善</a:t>
                      </a:r>
                      <a:endParaRPr lang="en-US" altLang="ja-JP" sz="1100" kern="100" dirty="0" smtClean="0">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marL="92075" indent="-92075" algn="just">
                        <a:lnSpc>
                          <a:spcPts val="1300"/>
                        </a:lnSpc>
                        <a:spcBef>
                          <a:spcPts val="0"/>
                        </a:spcBef>
                        <a:spcAft>
                          <a:spcPts val="600"/>
                        </a:spcAft>
                      </a:pPr>
                      <a:r>
                        <a:rPr lang="en-US" altLang="ja-JP" sz="1100" kern="100" dirty="0" smtClean="0">
                          <a:effectLst/>
                          <a:latin typeface="ＭＳ Ｐゴシック" panose="020B0600070205080204" pitchFamily="50" charset="-128"/>
                          <a:ea typeface="ＭＳ Ｐゴシック" panose="020B0600070205080204" pitchFamily="50" charset="-128"/>
                          <a:cs typeface="Times New Roman" panose="02020603050405020304" pitchFamily="18" charset="0"/>
                        </a:rPr>
                        <a:t>※</a:t>
                      </a:r>
                      <a:r>
                        <a:rPr lang="ja-JP" altLang="en-US" sz="1100" kern="100" dirty="0" smtClean="0">
                          <a:effectLst/>
                          <a:latin typeface="ＭＳ Ｐゴシック" panose="020B0600070205080204" pitchFamily="50" charset="-128"/>
                          <a:ea typeface="ＭＳ Ｐゴシック" panose="020B0600070205080204" pitchFamily="50" charset="-128"/>
                          <a:cs typeface="Times New Roman" panose="02020603050405020304" pitchFamily="18" charset="0"/>
                        </a:rPr>
                        <a:t>なお</a:t>
                      </a:r>
                      <a:r>
                        <a:rPr lang="ja-JP" altLang="en-US"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a:t>
                      </a:r>
                      <a:r>
                        <a:rPr lang="en-US" altLang="ja-JP"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2021</a:t>
                      </a:r>
                      <a:r>
                        <a:rPr lang="ja-JP" altLang="en-US"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年に</a:t>
                      </a:r>
                      <a:r>
                        <a:rPr lang="ja-JP" altLang="en-US" sz="1100" kern="100" dirty="0" smtClean="0">
                          <a:effectLst/>
                          <a:latin typeface="ＭＳ Ｐゴシック" panose="020B0600070205080204" pitchFamily="50" charset="-128"/>
                          <a:ea typeface="ＭＳ Ｐゴシック" panose="020B0600070205080204" pitchFamily="50" charset="-128"/>
                          <a:cs typeface="Times New Roman" panose="02020603050405020304" pitchFamily="18" charset="0"/>
                        </a:rPr>
                        <a:t>、空間再編後の道路線形を具現化し、交通荷捌きの運用や安全性、歩行者空間の利活用を検証する社会実験を実施。</a:t>
                      </a:r>
                      <a:endParaRPr lang="en-US" altLang="ja-JP" sz="1100" kern="100" dirty="0" smtClean="0">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txBody>
                  <a:tcPr marL="36000" marR="3600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85725" marR="0" lvl="0" indent="-85725" algn="just" defTabSz="914400" rtl="0" eaLnBrk="1" fontAlgn="auto" latinLnBrk="0" hangingPunct="1">
                        <a:lnSpc>
                          <a:spcPts val="1300"/>
                        </a:lnSpc>
                        <a:spcBef>
                          <a:spcPts val="0"/>
                        </a:spcBef>
                        <a:spcAft>
                          <a:spcPts val="600"/>
                        </a:spcAft>
                        <a:buClrTx/>
                        <a:buSzTx/>
                        <a:buFontTx/>
                        <a:buNone/>
                        <a:tabLst/>
                        <a:defRPr/>
                      </a:pPr>
                      <a:r>
                        <a:rPr lang="ja-JP" altLang="en-US" sz="1100" kern="100" dirty="0" smtClean="0">
                          <a:effectLst/>
                          <a:latin typeface="ＭＳ Ｐゴシック" panose="020B0600070205080204" pitchFamily="50" charset="-128"/>
                          <a:ea typeface="ＭＳ Ｐゴシック" panose="020B0600070205080204" pitchFamily="50" charset="-128"/>
                          <a:cs typeface="Times New Roman" panose="02020603050405020304" pitchFamily="18" charset="0"/>
                        </a:rPr>
                        <a:t>・</a:t>
                      </a:r>
                      <a:r>
                        <a:rPr lang="en-US" altLang="ja-JP" sz="1100" kern="100" dirty="0" smtClean="0">
                          <a:effectLst/>
                          <a:latin typeface="ＭＳ Ｐゴシック" panose="020B0600070205080204" pitchFamily="50" charset="-128"/>
                          <a:ea typeface="ＭＳ Ｐゴシック" panose="020B0600070205080204" pitchFamily="50" charset="-128"/>
                          <a:cs typeface="Times New Roman" panose="02020603050405020304" pitchFamily="18" charset="0"/>
                        </a:rPr>
                        <a:t>2022</a:t>
                      </a:r>
                      <a:r>
                        <a:rPr lang="ja-JP" altLang="en-US" sz="1100" kern="100" dirty="0" smtClean="0">
                          <a:effectLst/>
                          <a:latin typeface="ＭＳ Ｐゴシック" panose="020B0600070205080204" pitchFamily="50" charset="-128"/>
                          <a:ea typeface="ＭＳ Ｐゴシック" panose="020B0600070205080204" pitchFamily="50" charset="-128"/>
                          <a:cs typeface="Times New Roman" panose="02020603050405020304" pitchFamily="18" charset="0"/>
                        </a:rPr>
                        <a:t>年</a:t>
                      </a:r>
                      <a:r>
                        <a:rPr lang="en-US" altLang="ja-JP" sz="1100" kern="100" dirty="0" smtClean="0">
                          <a:effectLst/>
                          <a:latin typeface="ＭＳ Ｐゴシック" panose="020B0600070205080204" pitchFamily="50" charset="-128"/>
                          <a:ea typeface="ＭＳ Ｐゴシック" panose="020B0600070205080204" pitchFamily="50" charset="-128"/>
                          <a:cs typeface="Times New Roman" panose="02020603050405020304" pitchFamily="18" charset="0"/>
                        </a:rPr>
                        <a:t>7</a:t>
                      </a:r>
                      <a:r>
                        <a:rPr lang="ja-JP" altLang="en-US" sz="1100" kern="100" dirty="0" smtClean="0">
                          <a:effectLst/>
                          <a:latin typeface="ＭＳ Ｐゴシック" panose="020B0600070205080204" pitchFamily="50" charset="-128"/>
                          <a:ea typeface="ＭＳ Ｐゴシック" panose="020B0600070205080204" pitchFamily="50" charset="-128"/>
                          <a:cs typeface="Times New Roman" panose="02020603050405020304" pitchFamily="18" charset="0"/>
                        </a:rPr>
                        <a:t>月に「なんば駅周辺における空間再編推進事業整備プラン」を策定し、なんば駅周辺における道路空間の整備方針や整備形態、管理・運営の考え方等を定めた。</a:t>
                      </a:r>
                      <a:endParaRPr lang="en-US" altLang="ja-JP" sz="1100" kern="100" dirty="0" smtClean="0">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marL="85725" indent="-85725" algn="just">
                        <a:lnSpc>
                          <a:spcPts val="1300"/>
                        </a:lnSpc>
                        <a:spcBef>
                          <a:spcPts val="0"/>
                        </a:spcBef>
                        <a:spcAft>
                          <a:spcPts val="600"/>
                        </a:spcAft>
                      </a:pPr>
                      <a:r>
                        <a:rPr lang="ja-JP" altLang="en-US" sz="1100" kern="100" dirty="0" smtClean="0">
                          <a:effectLst/>
                          <a:latin typeface="ＭＳ Ｐゴシック" panose="020B0600070205080204" pitchFamily="50" charset="-128"/>
                          <a:ea typeface="ＭＳ Ｐゴシック" panose="020B0600070205080204" pitchFamily="50" charset="-128"/>
                          <a:cs typeface="Times New Roman" panose="02020603050405020304" pitchFamily="18" charset="0"/>
                        </a:rPr>
                        <a:t>・その後、</a:t>
                      </a:r>
                      <a:r>
                        <a:rPr lang="en-US" altLang="ja-JP" sz="1100" kern="100" dirty="0" smtClean="0">
                          <a:effectLst/>
                          <a:latin typeface="ＭＳ Ｐゴシック" panose="020B0600070205080204" pitchFamily="50" charset="-128"/>
                          <a:ea typeface="ＭＳ Ｐゴシック" panose="020B0600070205080204" pitchFamily="50" charset="-128"/>
                          <a:cs typeface="Times New Roman" panose="02020603050405020304" pitchFamily="18" charset="0"/>
                        </a:rPr>
                        <a:t>2022</a:t>
                      </a:r>
                      <a:r>
                        <a:rPr lang="ja-JP" altLang="en-US" sz="1100" kern="100" dirty="0" smtClean="0">
                          <a:effectLst/>
                          <a:latin typeface="ＭＳ Ｐゴシック" panose="020B0600070205080204" pitchFamily="50" charset="-128"/>
                          <a:ea typeface="ＭＳ Ｐゴシック" panose="020B0600070205080204" pitchFamily="50" charset="-128"/>
                          <a:cs typeface="Times New Roman" panose="02020603050405020304" pitchFamily="18" charset="0"/>
                        </a:rPr>
                        <a:t>年</a:t>
                      </a:r>
                      <a:r>
                        <a:rPr lang="en-US" altLang="ja-JP" sz="1100" kern="100" dirty="0" smtClean="0">
                          <a:effectLst/>
                          <a:latin typeface="ＭＳ Ｐゴシック" panose="020B0600070205080204" pitchFamily="50" charset="-128"/>
                          <a:ea typeface="ＭＳ Ｐゴシック" panose="020B0600070205080204" pitchFamily="50" charset="-128"/>
                          <a:cs typeface="Times New Roman" panose="02020603050405020304" pitchFamily="18" charset="0"/>
                        </a:rPr>
                        <a:t>9</a:t>
                      </a:r>
                      <a:r>
                        <a:rPr lang="ja-JP" altLang="en-US" sz="1100" kern="100" dirty="0" smtClean="0">
                          <a:effectLst/>
                          <a:latin typeface="ＭＳ Ｐゴシック" panose="020B0600070205080204" pitchFamily="50" charset="-128"/>
                          <a:ea typeface="ＭＳ Ｐゴシック" panose="020B0600070205080204" pitchFamily="50" charset="-128"/>
                          <a:cs typeface="Times New Roman" panose="02020603050405020304" pitchFamily="18" charset="0"/>
                        </a:rPr>
                        <a:t>月に工事着手、同</a:t>
                      </a:r>
                      <a:r>
                        <a:rPr lang="en-US" altLang="ja-JP" sz="1100" kern="100" dirty="0" smtClean="0">
                          <a:effectLst/>
                          <a:latin typeface="ＭＳ Ｐゴシック" panose="020B0600070205080204" pitchFamily="50" charset="-128"/>
                          <a:ea typeface="ＭＳ Ｐゴシック" panose="020B0600070205080204" pitchFamily="50" charset="-128"/>
                          <a:cs typeface="Times New Roman" panose="02020603050405020304" pitchFamily="18" charset="0"/>
                        </a:rPr>
                        <a:t>11</a:t>
                      </a:r>
                      <a:r>
                        <a:rPr lang="ja-JP" altLang="en-US" sz="1100" kern="100" dirty="0" smtClean="0">
                          <a:effectLst/>
                          <a:latin typeface="ＭＳ Ｐゴシック" panose="020B0600070205080204" pitchFamily="50" charset="-128"/>
                          <a:ea typeface="ＭＳ Ｐゴシック" panose="020B0600070205080204" pitchFamily="50" charset="-128"/>
                          <a:cs typeface="Times New Roman" panose="02020603050405020304" pitchFamily="18" charset="0"/>
                        </a:rPr>
                        <a:t>月</a:t>
                      </a:r>
                      <a:r>
                        <a:rPr lang="en-US" altLang="ja-JP" sz="1100" kern="100" dirty="0" smtClean="0">
                          <a:effectLst/>
                          <a:latin typeface="ＭＳ Ｐゴシック" panose="020B0600070205080204" pitchFamily="50" charset="-128"/>
                          <a:ea typeface="ＭＳ Ｐゴシック" panose="020B0600070205080204" pitchFamily="50" charset="-128"/>
                          <a:cs typeface="Times New Roman" panose="02020603050405020304" pitchFamily="18" charset="0"/>
                        </a:rPr>
                        <a:t>8</a:t>
                      </a:r>
                      <a:r>
                        <a:rPr lang="ja-JP" altLang="en-US" sz="1100" kern="100" dirty="0" smtClean="0">
                          <a:effectLst/>
                          <a:latin typeface="ＭＳ Ｐゴシック" panose="020B0600070205080204" pitchFamily="50" charset="-128"/>
                          <a:ea typeface="ＭＳ Ｐゴシック" panose="020B0600070205080204" pitchFamily="50" charset="-128"/>
                          <a:cs typeface="Times New Roman" panose="02020603050405020304" pitchFamily="18" charset="0"/>
                        </a:rPr>
                        <a:t>日に御堂筋からの車両の流入を禁止し、駅前広場の本格工事に着手。</a:t>
                      </a:r>
                      <a:endParaRPr lang="en-US" altLang="ja-JP" sz="1100" kern="100" dirty="0" smtClean="0">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marL="85725" indent="-85725" algn="just">
                        <a:lnSpc>
                          <a:spcPts val="1300"/>
                        </a:lnSpc>
                        <a:spcBef>
                          <a:spcPts val="0"/>
                        </a:spcBef>
                        <a:spcAft>
                          <a:spcPts val="600"/>
                        </a:spcAft>
                      </a:pPr>
                      <a:r>
                        <a:rPr lang="ja-JP" altLang="en-US" sz="1100" kern="100" dirty="0" smtClean="0">
                          <a:effectLst/>
                          <a:latin typeface="ＭＳ Ｐゴシック" panose="020B0600070205080204" pitchFamily="50" charset="-128"/>
                          <a:ea typeface="ＭＳ Ｐゴシック" panose="020B0600070205080204" pitchFamily="50" charset="-128"/>
                          <a:cs typeface="Times New Roman" panose="02020603050405020304" pitchFamily="18" charset="0"/>
                        </a:rPr>
                        <a:t>・今後、</a:t>
                      </a:r>
                      <a:r>
                        <a:rPr lang="en-US" altLang="ja-JP" sz="1100" kern="100" dirty="0" smtClean="0">
                          <a:effectLst/>
                          <a:latin typeface="ＭＳ Ｐゴシック" panose="020B0600070205080204" pitchFamily="50" charset="-128"/>
                          <a:ea typeface="ＭＳ Ｐゴシック" panose="020B0600070205080204" pitchFamily="50" charset="-128"/>
                          <a:cs typeface="Times New Roman" panose="02020603050405020304" pitchFamily="18" charset="0"/>
                        </a:rPr>
                        <a:t>2023</a:t>
                      </a:r>
                      <a:r>
                        <a:rPr lang="ja-JP" altLang="en-US" sz="1100" kern="100" dirty="0" smtClean="0">
                          <a:effectLst/>
                          <a:latin typeface="ＭＳ Ｐゴシック" panose="020B0600070205080204" pitchFamily="50" charset="-128"/>
                          <a:ea typeface="ＭＳ Ｐゴシック" panose="020B0600070205080204" pitchFamily="50" charset="-128"/>
                          <a:cs typeface="Times New Roman" panose="02020603050405020304" pitchFamily="18" charset="0"/>
                        </a:rPr>
                        <a:t>年秋頃の駅前広場の整備完成、</a:t>
                      </a:r>
                      <a:r>
                        <a:rPr lang="en-US" altLang="ja-JP" sz="1100" kern="100" dirty="0" smtClean="0">
                          <a:effectLst/>
                          <a:latin typeface="ＭＳ Ｐゴシック" panose="020B0600070205080204" pitchFamily="50" charset="-128"/>
                          <a:ea typeface="ＭＳ Ｐゴシック" panose="020B0600070205080204" pitchFamily="50" charset="-128"/>
                          <a:cs typeface="Times New Roman" panose="02020603050405020304" pitchFamily="18" charset="0"/>
                        </a:rPr>
                        <a:t>2025</a:t>
                      </a:r>
                      <a:r>
                        <a:rPr lang="ja-JP" altLang="en-US" sz="1100" kern="100" dirty="0" smtClean="0">
                          <a:effectLst/>
                          <a:latin typeface="ＭＳ Ｐゴシック" panose="020B0600070205080204" pitchFamily="50" charset="-128"/>
                          <a:ea typeface="ＭＳ Ｐゴシック" panose="020B0600070205080204" pitchFamily="50" charset="-128"/>
                          <a:cs typeface="Times New Roman" panose="02020603050405020304" pitchFamily="18" charset="0"/>
                        </a:rPr>
                        <a:t>年</a:t>
                      </a:r>
                      <a:r>
                        <a:rPr lang="en-US" altLang="ja-JP" sz="1100" kern="100" dirty="0" smtClean="0">
                          <a:effectLst/>
                          <a:latin typeface="ＭＳ Ｐゴシック" panose="020B0600070205080204" pitchFamily="50" charset="-128"/>
                          <a:ea typeface="ＭＳ Ｐゴシック" panose="020B0600070205080204" pitchFamily="50" charset="-128"/>
                          <a:cs typeface="Times New Roman" panose="02020603050405020304" pitchFamily="18" charset="0"/>
                        </a:rPr>
                        <a:t>3</a:t>
                      </a:r>
                      <a:r>
                        <a:rPr lang="ja-JP" altLang="en-US" sz="1100" kern="100" dirty="0" smtClean="0">
                          <a:effectLst/>
                          <a:latin typeface="ＭＳ Ｐゴシック" panose="020B0600070205080204" pitchFamily="50" charset="-128"/>
                          <a:ea typeface="ＭＳ Ｐゴシック" panose="020B0600070205080204" pitchFamily="50" charset="-128"/>
                          <a:cs typeface="Times New Roman" panose="02020603050405020304" pitchFamily="18" charset="0"/>
                        </a:rPr>
                        <a:t>月には駅前広場からなんさん通りの整備完成を予定。</a:t>
                      </a:r>
                      <a:endParaRPr lang="ja-JP" sz="1100" kern="100" dirty="0">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txBody>
                  <a:tcPr marL="36000" marR="3600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13212858"/>
                  </a:ext>
                </a:extLst>
              </a:tr>
            </a:tbl>
          </a:graphicData>
        </a:graphic>
      </p:graphicFrame>
      <p:sp>
        <p:nvSpPr>
          <p:cNvPr id="2" name="正方形/長方形 1"/>
          <p:cNvSpPr/>
          <p:nvPr/>
        </p:nvSpPr>
        <p:spPr>
          <a:xfrm>
            <a:off x="-10913" y="13103"/>
            <a:ext cx="4083169" cy="338554"/>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sng" strike="noStrike" kern="1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Times New Roman" panose="02020603050405020304" pitchFamily="18" charset="0"/>
              </a:rPr>
              <a:t>なんば駅周辺における空間再編推進</a:t>
            </a:r>
            <a:r>
              <a:rPr kumimoji="1" lang="ja-JP" altLang="en-US" sz="1600" b="0" i="0" u="sng" strike="noStrike" kern="1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Times New Roman" panose="02020603050405020304" pitchFamily="18" charset="0"/>
              </a:rPr>
              <a:t>事業</a:t>
            </a:r>
            <a:r>
              <a:rPr kumimoji="1" lang="ja-JP" altLang="en-US" sz="1600" b="0" i="0" u="none" strike="noStrike" kern="1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Times New Roman" panose="02020603050405020304" pitchFamily="18" charset="0"/>
              </a:rPr>
              <a:t>　</a:t>
            </a:r>
            <a:endParaRPr kumimoji="1" lang="ja-JP" altLang="en-US" sz="16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p:txBody>
      </p:sp>
      <p:sp>
        <p:nvSpPr>
          <p:cNvPr id="11" name="テキスト ボックス 10"/>
          <p:cNvSpPr txBox="1"/>
          <p:nvPr/>
        </p:nvSpPr>
        <p:spPr>
          <a:xfrm>
            <a:off x="-36512" y="614034"/>
            <a:ext cx="2411760" cy="3416300"/>
          </a:xfrm>
          <a:prstGeom prst="rect">
            <a:avLst/>
          </a:prstGeom>
          <a:noFill/>
        </p:spPr>
        <p:txBody>
          <a:bodyPr wrap="square" lIns="91418" tIns="45710" rIns="91418" bIns="4571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①分野：　まちづくり</a:t>
            </a:r>
            <a:endParaRPr kumimoji="1" lang="en-US" altLang="ja-JP"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②タイプ</a:t>
            </a:r>
            <a:endParaRPr kumimoji="1" lang="en-US" altLang="ja-JP"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　　</a:t>
            </a:r>
            <a:r>
              <a:rPr kumimoji="1" lang="ja-JP" altLang="en-US" sz="12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 </a:t>
            </a:r>
            <a:r>
              <a:rPr kumimoji="1"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　政策イノベーション</a:t>
            </a:r>
            <a:endParaRPr kumimoji="1" lang="en-US" altLang="ja-JP"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　　□　執行の刷新</a:t>
            </a:r>
            <a:endParaRPr kumimoji="1" lang="en-US" altLang="ja-JP"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③改革スタイル</a:t>
            </a:r>
            <a:endParaRPr kumimoji="1" lang="en-US" altLang="ja-JP"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　 </a:t>
            </a:r>
            <a:r>
              <a:rPr kumimoji="1" lang="ja-JP" altLang="en-US" sz="12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 ☑   投資</a:t>
            </a:r>
            <a:r>
              <a:rPr kumimoji="1"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・予算</a:t>
            </a:r>
            <a:endParaRPr kumimoji="1" lang="en-US" altLang="ja-JP"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　　□　条例・規則・運用ﾙｰﾙ</a:t>
            </a:r>
            <a:endParaRPr kumimoji="1" lang="en-US" altLang="ja-JP"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　　□　組織・経営形態</a:t>
            </a:r>
            <a:endParaRPr kumimoji="1" lang="en-US" altLang="ja-JP"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　　□　権限移譲</a:t>
            </a:r>
            <a:endParaRPr kumimoji="1" lang="en-US" altLang="ja-JP"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④担当部局</a:t>
            </a:r>
            <a:endParaRPr kumimoji="1" lang="en-US" altLang="ja-JP"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　　市　計画</a:t>
            </a:r>
            <a:r>
              <a:rPr kumimoji="1" lang="ja-JP" altLang="en-US" sz="12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調整局</a:t>
            </a:r>
            <a:endParaRPr kumimoji="1" lang="en-US" altLang="ja-JP" sz="12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　</a:t>
            </a:r>
            <a:r>
              <a:rPr kumimoji="1" lang="ja-JP" altLang="en-US" sz="12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　　　</a:t>
            </a:r>
            <a:r>
              <a:rPr kumimoji="1" lang="ja-JP" altLang="en-US" sz="1200" b="0" i="0" u="none" strike="noStrike" kern="1200" cap="none" spc="0" normalizeH="0" baseline="0" noProof="0" dirty="0" smtClean="0">
                <a:ln>
                  <a:noFill/>
                </a:ln>
                <a:effectLst/>
                <a:uLnTx/>
                <a:uFillTx/>
                <a:latin typeface="BIZ UDゴシック" panose="020B0400000000000000" pitchFamily="49" charset="-128"/>
                <a:ea typeface="BIZ UDゴシック" panose="020B0400000000000000" pitchFamily="49" charset="-128"/>
                <a:cs typeface="+mn-cs"/>
              </a:rPr>
              <a:t>建設局</a:t>
            </a:r>
            <a:endParaRPr kumimoji="1" lang="en-US" altLang="ja-JP" sz="1200" b="0" i="0" u="none" strike="noStrike" kern="1200" cap="none" spc="0" normalizeH="0" baseline="0" noProof="0" dirty="0">
              <a:ln>
                <a:noFill/>
              </a:ln>
              <a:effectLst/>
              <a:uLnTx/>
              <a:uFillTx/>
              <a:latin typeface="BIZ UDゴシック" panose="020B0400000000000000" pitchFamily="49" charset="-128"/>
              <a:ea typeface="BIZ UDゴシック" panose="020B0400000000000000"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⑤時期</a:t>
            </a:r>
            <a:endParaRPr kumimoji="1" lang="en-US" altLang="ja-JP"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　　</a:t>
            </a:r>
            <a:r>
              <a:rPr kumimoji="1" lang="en-US" altLang="ja-JP" sz="12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2018</a:t>
            </a:r>
            <a:r>
              <a:rPr kumimoji="1" lang="ja-JP" altLang="en-US" sz="12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年</a:t>
            </a:r>
            <a:r>
              <a:rPr kumimoji="1"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a:t>
            </a:r>
          </a:p>
        </p:txBody>
      </p:sp>
      <p:sp>
        <p:nvSpPr>
          <p:cNvPr id="13" name="正方形/長方形 12"/>
          <p:cNvSpPr/>
          <p:nvPr/>
        </p:nvSpPr>
        <p:spPr>
          <a:xfrm>
            <a:off x="3851920" y="0"/>
            <a:ext cx="864096" cy="314191"/>
          </a:xfrm>
          <a:prstGeom prst="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600" b="0" i="0" u="none" strike="noStrike" kern="1200" cap="none" spc="0" normalizeH="0" baseline="0" noProof="0" dirty="0" smtClean="0">
                <a:ln>
                  <a:noFill/>
                </a:ln>
                <a:solidFill>
                  <a:prstClr val="white"/>
                </a:solidFill>
                <a:effectLst/>
                <a:uLnTx/>
                <a:uFillTx/>
                <a:latin typeface="Calibri"/>
                <a:ea typeface="ＭＳ Ｐゴシック" panose="020B0600070205080204" pitchFamily="50" charset="-128"/>
                <a:cs typeface="+mn-cs"/>
              </a:rPr>
              <a:t>〔</a:t>
            </a:r>
            <a:r>
              <a:rPr kumimoji="1" lang="ja-JP" altLang="en-US" sz="1600" b="0" i="0" u="none" strike="noStrike" kern="1200" cap="none" spc="0" normalizeH="0" baseline="0" noProof="0" dirty="0" smtClean="0">
                <a:ln>
                  <a:noFill/>
                </a:ln>
                <a:solidFill>
                  <a:prstClr val="white"/>
                </a:solidFill>
                <a:effectLst/>
                <a:uLnTx/>
                <a:uFillTx/>
                <a:latin typeface="Calibri"/>
                <a:ea typeface="ＭＳ Ｐゴシック" panose="020B0600070205080204" pitchFamily="50" charset="-128"/>
                <a:cs typeface="+mn-cs"/>
              </a:rPr>
              <a:t>新規</a:t>
            </a:r>
            <a:r>
              <a:rPr kumimoji="1" lang="en-US" altLang="ja-JP" sz="1600" b="0" i="0" u="none" strike="noStrike" kern="1200" cap="none" spc="0" normalizeH="0" baseline="0" noProof="0" dirty="0" smtClean="0">
                <a:ln>
                  <a:noFill/>
                </a:ln>
                <a:solidFill>
                  <a:prstClr val="white"/>
                </a:solidFill>
                <a:effectLst/>
                <a:uLnTx/>
                <a:uFillTx/>
                <a:latin typeface="Calibri"/>
                <a:ea typeface="ＭＳ Ｐゴシック" panose="020B0600070205080204" pitchFamily="50" charset="-128"/>
                <a:cs typeface="+mn-cs"/>
              </a:rPr>
              <a:t>〕</a:t>
            </a:r>
            <a:endParaRPr kumimoji="1" lang="ja-JP" altLang="en-US" sz="16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endParaRPr>
          </a:p>
        </p:txBody>
      </p:sp>
      <p:sp>
        <p:nvSpPr>
          <p:cNvPr id="3" name="スライド番号プレースホルダー 2"/>
          <p:cNvSpPr>
            <a:spLocks noGrp="1"/>
          </p:cNvSpPr>
          <p:nvPr>
            <p:ph type="sldNum" sz="quarter" idx="12"/>
          </p:nvPr>
        </p:nvSpPr>
        <p:spPr/>
        <p:txBody>
          <a:bodyPr/>
          <a:lstStyle/>
          <a:p>
            <a:fld id="{63BC356D-1576-478B-8647-1361C6E9DFF7}" type="slidenum">
              <a:rPr lang="ja-JP" altLang="en-US" smtClean="0"/>
              <a:pPr/>
              <a:t>367</a:t>
            </a:fld>
            <a:endParaRPr lang="ja-JP" altLang="en-US"/>
          </a:p>
        </p:txBody>
      </p:sp>
    </p:spTree>
    <p:extLst>
      <p:ext uri="{BB962C8B-B14F-4D97-AF65-F5344CB8AC3E}">
        <p14:creationId xmlns:p14="http://schemas.microsoft.com/office/powerpoint/2010/main" val="2318826376"/>
      </p:ext>
    </p:extLst>
  </p:cSld>
  <p:clrMapOvr>
    <a:masterClrMapping/>
  </p:clrMapOvr>
  <p:timing>
    <p:tnLst>
      <p:par>
        <p:cTn id="1" dur="indefinite" restart="never" nodeType="tmRoot"/>
      </p:par>
    </p:tnLst>
  </p:timing>
</p:sld>
</file>

<file path=ppt/slides/slide3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図 3"/>
          <p:cNvPicPr>
            <a:picLocks noChangeAspect="1"/>
          </p:cNvPicPr>
          <p:nvPr/>
        </p:nvPicPr>
        <p:blipFill rotWithShape="1">
          <a:blip r:embed="rId2"/>
          <a:srcRect l="6072" r="5644"/>
          <a:stretch/>
        </p:blipFill>
        <p:spPr>
          <a:xfrm>
            <a:off x="234806" y="592562"/>
            <a:ext cx="6764030" cy="3437529"/>
          </a:xfrm>
          <a:prstGeom prst="rect">
            <a:avLst/>
          </a:prstGeom>
        </p:spPr>
      </p:pic>
      <p:pic>
        <p:nvPicPr>
          <p:cNvPr id="5" name="図 4">
            <a:extLst>
              <a:ext uri="{FF2B5EF4-FFF2-40B4-BE49-F238E27FC236}">
                <a16:creationId xmlns:a16="http://schemas.microsoft.com/office/drawing/2014/main" id="{572CC286-AEEB-4640-8252-91B3949B1950}"/>
              </a:ext>
            </a:extLst>
          </p:cNvPr>
          <p:cNvPicPr>
            <a:picLocks noChangeAspect="1"/>
          </p:cNvPicPr>
          <p:nvPr/>
        </p:nvPicPr>
        <p:blipFill rotWithShape="1">
          <a:blip r:embed="rId3" cstate="print">
            <a:extLst>
              <a:ext uri="{28A0092B-C50C-407E-A947-70E740481C1C}">
                <a14:useLocalDpi xmlns:a14="http://schemas.microsoft.com/office/drawing/2010/main" val="0"/>
              </a:ext>
            </a:extLst>
          </a:blip>
          <a:srcRect/>
          <a:stretch/>
        </p:blipFill>
        <p:spPr>
          <a:xfrm>
            <a:off x="219228" y="4565473"/>
            <a:ext cx="2697964" cy="1750813"/>
          </a:xfrm>
          <a:prstGeom prst="rect">
            <a:avLst/>
          </a:prstGeom>
        </p:spPr>
      </p:pic>
      <p:pic>
        <p:nvPicPr>
          <p:cNvPr id="7" name="図 6"/>
          <p:cNvPicPr>
            <a:picLocks noChangeAspect="1"/>
          </p:cNvPicPr>
          <p:nvPr/>
        </p:nvPicPr>
        <p:blipFill rotWithShape="1">
          <a:blip r:embed="rId4"/>
          <a:srcRect r="16554"/>
          <a:stretch/>
        </p:blipFill>
        <p:spPr>
          <a:xfrm>
            <a:off x="2963183" y="4565472"/>
            <a:ext cx="2749564" cy="1750813"/>
          </a:xfrm>
          <a:prstGeom prst="rect">
            <a:avLst/>
          </a:prstGeom>
        </p:spPr>
      </p:pic>
      <p:sp>
        <p:nvSpPr>
          <p:cNvPr id="12" name="テキスト ボックス 11"/>
          <p:cNvSpPr txBox="1"/>
          <p:nvPr/>
        </p:nvSpPr>
        <p:spPr>
          <a:xfrm>
            <a:off x="45001" y="331137"/>
            <a:ext cx="1569660" cy="276999"/>
          </a:xfrm>
          <a:prstGeom prst="rect">
            <a:avLst/>
          </a:prstGeom>
          <a:noFill/>
        </p:spPr>
        <p:txBody>
          <a:bodyPr wrap="none" rtlCol="0">
            <a:spAutoFit/>
          </a:bodyPr>
          <a:lstStyle/>
          <a:p>
            <a:r>
              <a:rPr kumimoji="1" lang="ja-JP" altLang="en-US" sz="1200" dirty="0"/>
              <a:t>■交通機能の再配置</a:t>
            </a:r>
          </a:p>
        </p:txBody>
      </p:sp>
      <p:sp>
        <p:nvSpPr>
          <p:cNvPr id="13" name="テキスト ボックス 12"/>
          <p:cNvSpPr txBox="1"/>
          <p:nvPr/>
        </p:nvSpPr>
        <p:spPr>
          <a:xfrm>
            <a:off x="6148" y="4294192"/>
            <a:ext cx="1261884" cy="276999"/>
          </a:xfrm>
          <a:prstGeom prst="rect">
            <a:avLst/>
          </a:prstGeom>
          <a:noFill/>
        </p:spPr>
        <p:txBody>
          <a:bodyPr wrap="none" rtlCol="0">
            <a:spAutoFit/>
          </a:bodyPr>
          <a:lstStyle/>
          <a:p>
            <a:r>
              <a:rPr kumimoji="1" lang="ja-JP" altLang="en-US" sz="1200" dirty="0"/>
              <a:t>■整備イメージ</a:t>
            </a:r>
          </a:p>
        </p:txBody>
      </p:sp>
      <p:sp>
        <p:nvSpPr>
          <p:cNvPr id="14" name="テキスト ボックス 13"/>
          <p:cNvSpPr txBox="1"/>
          <p:nvPr/>
        </p:nvSpPr>
        <p:spPr>
          <a:xfrm>
            <a:off x="2575005" y="6279252"/>
            <a:ext cx="723275" cy="253916"/>
          </a:xfrm>
          <a:prstGeom prst="rect">
            <a:avLst/>
          </a:prstGeom>
          <a:noFill/>
        </p:spPr>
        <p:txBody>
          <a:bodyPr wrap="none" rtlCol="0">
            <a:spAutoFit/>
          </a:bodyPr>
          <a:lstStyle/>
          <a:p>
            <a:r>
              <a:rPr kumimoji="1" lang="ja-JP" altLang="en-US" sz="1050" dirty="0"/>
              <a:t>駅前広場</a:t>
            </a:r>
          </a:p>
        </p:txBody>
      </p:sp>
      <p:sp>
        <p:nvSpPr>
          <p:cNvPr id="15" name="テキスト ボックス 14"/>
          <p:cNvSpPr txBox="1"/>
          <p:nvPr/>
        </p:nvSpPr>
        <p:spPr>
          <a:xfrm>
            <a:off x="6927007" y="6290388"/>
            <a:ext cx="1543037" cy="253916"/>
          </a:xfrm>
          <a:prstGeom prst="rect">
            <a:avLst/>
          </a:prstGeom>
          <a:noFill/>
        </p:spPr>
        <p:txBody>
          <a:bodyPr wrap="square" rtlCol="0">
            <a:spAutoFit/>
          </a:bodyPr>
          <a:lstStyle/>
          <a:p>
            <a:r>
              <a:rPr kumimoji="1" lang="ja-JP" altLang="en-US" sz="1050" dirty="0"/>
              <a:t>なんさん通り</a:t>
            </a:r>
          </a:p>
        </p:txBody>
      </p:sp>
      <p:pic>
        <p:nvPicPr>
          <p:cNvPr id="17" name="図 16">
            <a:extLst>
              <a:ext uri="{FF2B5EF4-FFF2-40B4-BE49-F238E27FC236}">
                <a16:creationId xmlns:a16="http://schemas.microsoft.com/office/drawing/2014/main" id="{E009129C-2967-4436-8463-7B1F54EBF89E}"/>
              </a:ext>
            </a:extLst>
          </p:cNvPr>
          <p:cNvPicPr>
            <a:picLocks noChangeAspect="1"/>
          </p:cNvPicPr>
          <p:nvPr/>
        </p:nvPicPr>
        <p:blipFill rotWithShape="1">
          <a:blip r:embed="rId5" cstate="print">
            <a:extLst>
              <a:ext uri="{28A0092B-C50C-407E-A947-70E740481C1C}">
                <a14:useLocalDpi xmlns:a14="http://schemas.microsoft.com/office/drawing/2010/main" val="0"/>
              </a:ext>
            </a:extLst>
          </a:blip>
          <a:srcRect/>
          <a:stretch/>
        </p:blipFill>
        <p:spPr>
          <a:xfrm>
            <a:off x="7308561" y="1049242"/>
            <a:ext cx="1755351" cy="1139495"/>
          </a:xfrm>
          <a:prstGeom prst="rect">
            <a:avLst/>
          </a:prstGeom>
        </p:spPr>
      </p:pic>
      <p:pic>
        <p:nvPicPr>
          <p:cNvPr id="18" name="図 17">
            <a:extLst>
              <a:ext uri="{FF2B5EF4-FFF2-40B4-BE49-F238E27FC236}">
                <a16:creationId xmlns:a16="http://schemas.microsoft.com/office/drawing/2014/main" id="{0A420676-5DE9-482B-87BD-1B2FD34E208B}"/>
              </a:ext>
            </a:extLst>
          </p:cNvPr>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7308563" y="2508004"/>
            <a:ext cx="1755349" cy="1263852"/>
          </a:xfrm>
          <a:prstGeom prst="rect">
            <a:avLst/>
          </a:prstGeom>
          <a:ln>
            <a:noFill/>
          </a:ln>
        </p:spPr>
      </p:pic>
      <p:sp>
        <p:nvSpPr>
          <p:cNvPr id="19" name="テキスト ボックス 18"/>
          <p:cNvSpPr txBox="1"/>
          <p:nvPr/>
        </p:nvSpPr>
        <p:spPr>
          <a:xfrm>
            <a:off x="7159613" y="2261988"/>
            <a:ext cx="1919115" cy="276999"/>
          </a:xfrm>
          <a:prstGeom prst="rect">
            <a:avLst/>
          </a:prstGeom>
          <a:noFill/>
        </p:spPr>
        <p:txBody>
          <a:bodyPr wrap="none" rtlCol="0">
            <a:spAutoFit/>
          </a:bodyPr>
          <a:lstStyle/>
          <a:p>
            <a:r>
              <a:rPr kumimoji="1" lang="en-US" altLang="ja-JP" sz="1200" dirty="0"/>
              <a:t>〔</a:t>
            </a:r>
            <a:r>
              <a:rPr kumimoji="1" lang="en-US" altLang="ja-JP" sz="1200" dirty="0">
                <a:latin typeface="+mn-ea"/>
              </a:rPr>
              <a:t>2021 </a:t>
            </a:r>
            <a:r>
              <a:rPr kumimoji="1" lang="ja-JP" altLang="en-US" sz="1200" dirty="0">
                <a:latin typeface="+mn-ea"/>
              </a:rPr>
              <a:t>社会</a:t>
            </a:r>
            <a:r>
              <a:rPr kumimoji="1" lang="ja-JP" altLang="en-US" sz="1200" dirty="0"/>
              <a:t>実験時の様子</a:t>
            </a:r>
            <a:r>
              <a:rPr kumimoji="1" lang="en-US" altLang="ja-JP" sz="1200" dirty="0"/>
              <a:t>〕</a:t>
            </a:r>
            <a:endParaRPr kumimoji="1" lang="ja-JP" altLang="en-US" sz="1200" dirty="0"/>
          </a:p>
        </p:txBody>
      </p:sp>
      <p:sp>
        <p:nvSpPr>
          <p:cNvPr id="20" name="テキスト ボックス 19"/>
          <p:cNvSpPr txBox="1"/>
          <p:nvPr/>
        </p:nvSpPr>
        <p:spPr>
          <a:xfrm>
            <a:off x="7139186" y="772161"/>
            <a:ext cx="800219" cy="276999"/>
          </a:xfrm>
          <a:prstGeom prst="rect">
            <a:avLst/>
          </a:prstGeom>
          <a:noFill/>
        </p:spPr>
        <p:txBody>
          <a:bodyPr wrap="none" rtlCol="0">
            <a:spAutoFit/>
          </a:bodyPr>
          <a:lstStyle/>
          <a:p>
            <a:r>
              <a:rPr kumimoji="1" lang="en-US" altLang="ja-JP" sz="1200" dirty="0"/>
              <a:t>〔</a:t>
            </a:r>
            <a:r>
              <a:rPr kumimoji="1" lang="ja-JP" altLang="en-US" sz="1200" dirty="0"/>
              <a:t>現状</a:t>
            </a:r>
            <a:r>
              <a:rPr kumimoji="1" lang="en-US" altLang="ja-JP" sz="1200" dirty="0"/>
              <a:t>〕</a:t>
            </a:r>
            <a:endParaRPr kumimoji="1" lang="ja-JP" altLang="en-US" sz="1200" dirty="0"/>
          </a:p>
        </p:txBody>
      </p:sp>
      <p:sp>
        <p:nvSpPr>
          <p:cNvPr id="21" name="二等辺三角形 20"/>
          <p:cNvSpPr/>
          <p:nvPr/>
        </p:nvSpPr>
        <p:spPr>
          <a:xfrm rot="16200000">
            <a:off x="6288292" y="2304675"/>
            <a:ext cx="1701788" cy="191623"/>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pic>
        <p:nvPicPr>
          <p:cNvPr id="22" name="図 21"/>
          <p:cNvPicPr>
            <a:picLocks noChangeAspect="1"/>
          </p:cNvPicPr>
          <p:nvPr/>
        </p:nvPicPr>
        <p:blipFill rotWithShape="1">
          <a:blip r:embed="rId7" cstate="print">
            <a:extLst>
              <a:ext uri="{28A0092B-C50C-407E-A947-70E740481C1C}">
                <a14:useLocalDpi xmlns:a14="http://schemas.microsoft.com/office/drawing/2010/main" val="0"/>
              </a:ext>
            </a:extLst>
          </a:blip>
          <a:srcRect/>
          <a:stretch/>
        </p:blipFill>
        <p:spPr>
          <a:xfrm>
            <a:off x="5859237" y="4565473"/>
            <a:ext cx="3204676" cy="1750813"/>
          </a:xfrm>
          <a:prstGeom prst="rect">
            <a:avLst/>
          </a:prstGeom>
        </p:spPr>
      </p:pic>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368</a:t>
            </a:fld>
            <a:endParaRPr lang="ja-JP" altLang="en-US"/>
          </a:p>
        </p:txBody>
      </p:sp>
    </p:spTree>
    <p:extLst>
      <p:ext uri="{BB962C8B-B14F-4D97-AF65-F5344CB8AC3E}">
        <p14:creationId xmlns:p14="http://schemas.microsoft.com/office/powerpoint/2010/main" val="3717765855"/>
      </p:ext>
    </p:extLst>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 name="正方形/長方形 91"/>
          <p:cNvSpPr/>
          <p:nvPr/>
        </p:nvSpPr>
        <p:spPr>
          <a:xfrm>
            <a:off x="0" y="755672"/>
            <a:ext cx="9092056" cy="6048672"/>
          </a:xfrm>
          <a:prstGeom prst="rect">
            <a:avLst/>
          </a:prstGeom>
          <a:solidFill>
            <a:schemeClr val="accent6">
              <a:lumMod val="60000"/>
              <a:lumOff val="40000"/>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grpSp>
        <p:nvGrpSpPr>
          <p:cNvPr id="7" name="グループ化 6"/>
          <p:cNvGrpSpPr/>
          <p:nvPr/>
        </p:nvGrpSpPr>
        <p:grpSpPr>
          <a:xfrm>
            <a:off x="2597139" y="1988840"/>
            <a:ext cx="4135101" cy="4036296"/>
            <a:chOff x="2504450" y="1719526"/>
            <a:chExt cx="4135101" cy="4036296"/>
          </a:xfrm>
        </p:grpSpPr>
        <p:pic>
          <p:nvPicPr>
            <p:cNvPr id="31" name="図 30"/>
            <p:cNvPicPr>
              <a:picLocks noChangeAspect="1"/>
            </p:cNvPicPr>
            <p:nvPr/>
          </p:nvPicPr>
          <p:blipFill rotWithShape="1">
            <a:blip r:embed="rId3" cstate="email">
              <a:extLst>
                <a:ext uri="{28A0092B-C50C-407E-A947-70E740481C1C}">
                  <a14:useLocalDpi xmlns:a14="http://schemas.microsoft.com/office/drawing/2010/main"/>
                </a:ext>
              </a:extLst>
            </a:blip>
            <a:srcRect/>
            <a:stretch/>
          </p:blipFill>
          <p:spPr>
            <a:xfrm>
              <a:off x="2504450" y="1719526"/>
              <a:ext cx="4135101" cy="4036296"/>
            </a:xfrm>
            <a:prstGeom prst="rect">
              <a:avLst/>
            </a:prstGeom>
            <a:ln>
              <a:noFill/>
            </a:ln>
            <a:effectLst>
              <a:outerShdw blurRad="190500" algn="tl" rotWithShape="0">
                <a:srgbClr val="000000">
                  <a:alpha val="70000"/>
                </a:srgbClr>
              </a:outerShdw>
            </a:effectLst>
          </p:spPr>
        </p:pic>
        <p:sp>
          <p:nvSpPr>
            <p:cNvPr id="50" name="楕円 49"/>
            <p:cNvSpPr/>
            <p:nvPr/>
          </p:nvSpPr>
          <p:spPr>
            <a:xfrm>
              <a:off x="3401786" y="3306372"/>
              <a:ext cx="122464" cy="122464"/>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286" b="0" i="0" u="none" strike="noStrike" kern="1200" cap="none" spc="0" normalizeH="0" baseline="0" noProof="0">
                <a:ln>
                  <a:noFill/>
                </a:ln>
                <a:solidFill>
                  <a:prstClr val="white"/>
                </a:solidFill>
                <a:effectLst/>
                <a:uLnTx/>
                <a:uFillTx/>
                <a:latin typeface="メイリオ" panose="020B0604030504040204" pitchFamily="50" charset="-128"/>
                <a:ea typeface="メイリオ" panose="020B0604030504040204" pitchFamily="50" charset="-128"/>
                <a:cs typeface="+mn-cs"/>
              </a:endParaRPr>
            </a:p>
          </p:txBody>
        </p:sp>
        <p:sp>
          <p:nvSpPr>
            <p:cNvPr id="51" name="楕円 50"/>
            <p:cNvSpPr/>
            <p:nvPr/>
          </p:nvSpPr>
          <p:spPr>
            <a:xfrm>
              <a:off x="4680339" y="5486200"/>
              <a:ext cx="122464" cy="122464"/>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286" b="0" i="0" u="none" strike="noStrike" kern="1200" cap="none" spc="0" normalizeH="0" baseline="0" noProof="0">
                <a:ln>
                  <a:noFill/>
                </a:ln>
                <a:solidFill>
                  <a:prstClr val="white"/>
                </a:solidFill>
                <a:effectLst/>
                <a:uLnTx/>
                <a:uFillTx/>
                <a:latin typeface="メイリオ" panose="020B0604030504040204" pitchFamily="50" charset="-128"/>
                <a:ea typeface="メイリオ" panose="020B0604030504040204" pitchFamily="50" charset="-128"/>
                <a:cs typeface="+mn-cs"/>
              </a:endParaRPr>
            </a:p>
          </p:txBody>
        </p:sp>
        <p:sp>
          <p:nvSpPr>
            <p:cNvPr id="52" name="楕円 51"/>
            <p:cNvSpPr/>
            <p:nvPr/>
          </p:nvSpPr>
          <p:spPr>
            <a:xfrm>
              <a:off x="4111722" y="3177104"/>
              <a:ext cx="122464" cy="122464"/>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286" b="0" i="0" u="none" strike="noStrike" kern="1200" cap="none" spc="0" normalizeH="0" baseline="0" noProof="0">
                <a:ln>
                  <a:noFill/>
                </a:ln>
                <a:solidFill>
                  <a:prstClr val="white"/>
                </a:solidFill>
                <a:effectLst/>
                <a:uLnTx/>
                <a:uFillTx/>
                <a:latin typeface="メイリオ" panose="020B0604030504040204" pitchFamily="50" charset="-128"/>
                <a:ea typeface="メイリオ" panose="020B0604030504040204" pitchFamily="50" charset="-128"/>
                <a:cs typeface="+mn-cs"/>
              </a:endParaRPr>
            </a:p>
          </p:txBody>
        </p:sp>
        <p:sp>
          <p:nvSpPr>
            <p:cNvPr id="53" name="楕円 52"/>
            <p:cNvSpPr/>
            <p:nvPr/>
          </p:nvSpPr>
          <p:spPr>
            <a:xfrm>
              <a:off x="3524250" y="3627878"/>
              <a:ext cx="122464" cy="122464"/>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286" b="0" i="0" u="none" strike="noStrike" kern="1200" cap="none" spc="0" normalizeH="0" baseline="0" noProof="0">
                <a:ln>
                  <a:noFill/>
                </a:ln>
                <a:solidFill>
                  <a:prstClr val="white"/>
                </a:solidFill>
                <a:effectLst/>
                <a:uLnTx/>
                <a:uFillTx/>
                <a:latin typeface="メイリオ" panose="020B0604030504040204" pitchFamily="50" charset="-128"/>
                <a:ea typeface="メイリオ" panose="020B0604030504040204" pitchFamily="50" charset="-128"/>
                <a:cs typeface="+mn-cs"/>
              </a:endParaRPr>
            </a:p>
          </p:txBody>
        </p:sp>
        <p:sp>
          <p:nvSpPr>
            <p:cNvPr id="67" name="楕円 66"/>
            <p:cNvSpPr/>
            <p:nvPr/>
          </p:nvSpPr>
          <p:spPr>
            <a:xfrm>
              <a:off x="5707429" y="3874128"/>
              <a:ext cx="122464" cy="122464"/>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286" b="0" i="0" u="none" strike="noStrike" kern="1200" cap="none" spc="0" normalizeH="0" baseline="0" noProof="0">
                <a:ln>
                  <a:noFill/>
                </a:ln>
                <a:solidFill>
                  <a:prstClr val="white"/>
                </a:solidFill>
                <a:effectLst/>
                <a:uLnTx/>
                <a:uFillTx/>
                <a:latin typeface="メイリオ" panose="020B0604030504040204" pitchFamily="50" charset="-128"/>
                <a:ea typeface="メイリオ" panose="020B0604030504040204" pitchFamily="50" charset="-128"/>
                <a:cs typeface="+mn-cs"/>
              </a:endParaRPr>
            </a:p>
          </p:txBody>
        </p:sp>
        <p:sp>
          <p:nvSpPr>
            <p:cNvPr id="79" name="フリーフォーム 78"/>
            <p:cNvSpPr/>
            <p:nvPr/>
          </p:nvSpPr>
          <p:spPr>
            <a:xfrm>
              <a:off x="4212545" y="2000251"/>
              <a:ext cx="549955" cy="1122589"/>
            </a:xfrm>
            <a:custGeom>
              <a:avLst/>
              <a:gdLst>
                <a:gd name="connsiteX0" fmla="*/ 444500 w 769937"/>
                <a:gd name="connsiteY0" fmla="*/ 0 h 1571625"/>
                <a:gd name="connsiteX1" fmla="*/ 725487 w 769937"/>
                <a:gd name="connsiteY1" fmla="*/ 80963 h 1571625"/>
                <a:gd name="connsiteX2" fmla="*/ 769937 w 769937"/>
                <a:gd name="connsiteY2" fmla="*/ 1474788 h 1571625"/>
                <a:gd name="connsiteX3" fmla="*/ 0 w 769937"/>
                <a:gd name="connsiteY3" fmla="*/ 1571625 h 1571625"/>
                <a:gd name="connsiteX4" fmla="*/ 444500 w 769937"/>
                <a:gd name="connsiteY4" fmla="*/ 0 h 15716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9937" h="1571625">
                  <a:moveTo>
                    <a:pt x="444500" y="0"/>
                  </a:moveTo>
                  <a:lnTo>
                    <a:pt x="725487" y="80963"/>
                  </a:lnTo>
                  <a:lnTo>
                    <a:pt x="769937" y="1474788"/>
                  </a:lnTo>
                  <a:lnTo>
                    <a:pt x="0" y="1571625"/>
                  </a:lnTo>
                  <a:lnTo>
                    <a:pt x="444500" y="0"/>
                  </a:lnTo>
                  <a:close/>
                </a:path>
              </a:pathLst>
            </a:custGeom>
            <a:solidFill>
              <a:srgbClr val="FF9999">
                <a:alpha val="50196"/>
              </a:srgbClr>
            </a:solidFill>
            <a:ln>
              <a:solidFill>
                <a:srgbClr val="FF5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286" b="0" i="0" u="none" strike="noStrike" kern="1200" cap="none" spc="0" normalizeH="0" baseline="0" noProof="0">
                <a:ln>
                  <a:noFill/>
                </a:ln>
                <a:solidFill>
                  <a:prstClr val="white"/>
                </a:solidFill>
                <a:effectLst/>
                <a:uLnTx/>
                <a:uFillTx/>
                <a:latin typeface="メイリオ" panose="020B0604030504040204" pitchFamily="50" charset="-128"/>
                <a:ea typeface="メイリオ" panose="020B0604030504040204" pitchFamily="50" charset="-128"/>
                <a:cs typeface="+mn-cs"/>
              </a:endParaRPr>
            </a:p>
          </p:txBody>
        </p:sp>
      </p:grpSp>
      <p:cxnSp>
        <p:nvCxnSpPr>
          <p:cNvPr id="68" name="直線コネクタ 67"/>
          <p:cNvCxnSpPr>
            <a:stCxn id="67" idx="6"/>
            <a:endCxn id="66" idx="2"/>
          </p:cNvCxnSpPr>
          <p:nvPr/>
        </p:nvCxnSpPr>
        <p:spPr>
          <a:xfrm flipV="1">
            <a:off x="5922582" y="3933055"/>
            <a:ext cx="1082552" cy="271619"/>
          </a:xfrm>
          <a:prstGeom prst="line">
            <a:avLst/>
          </a:prstGeom>
          <a:ln w="38100"/>
        </p:spPr>
        <p:style>
          <a:lnRef idx="1">
            <a:schemeClr val="accent1"/>
          </a:lnRef>
          <a:fillRef idx="0">
            <a:schemeClr val="accent1"/>
          </a:fillRef>
          <a:effectRef idx="0">
            <a:schemeClr val="accent1"/>
          </a:effectRef>
          <a:fontRef idx="minor">
            <a:schemeClr val="tx1"/>
          </a:fontRef>
        </p:style>
      </p:cxnSp>
      <p:sp>
        <p:nvSpPr>
          <p:cNvPr id="34" name="テキスト ボックス 33"/>
          <p:cNvSpPr txBox="1"/>
          <p:nvPr/>
        </p:nvSpPr>
        <p:spPr>
          <a:xfrm>
            <a:off x="251520" y="332656"/>
            <a:ext cx="7704856"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（参考）　主な取組みと進捗状況に関するデータ（短期集中的対策</a:t>
            </a:r>
            <a:r>
              <a:rPr kumimoji="1" lang="en-US" altLang="ja-JP" sz="16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6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環境整備事業</a:t>
            </a:r>
            <a:r>
              <a:rPr kumimoji="1" lang="en-US" altLang="ja-JP" sz="16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6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p>
        </p:txBody>
      </p:sp>
      <p:cxnSp>
        <p:nvCxnSpPr>
          <p:cNvPr id="37" name="直線コネクタ 36"/>
          <p:cNvCxnSpPr/>
          <p:nvPr/>
        </p:nvCxnSpPr>
        <p:spPr>
          <a:xfrm>
            <a:off x="179512" y="692696"/>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3" name="角丸四角形 32"/>
          <p:cNvSpPr/>
          <p:nvPr/>
        </p:nvSpPr>
        <p:spPr>
          <a:xfrm>
            <a:off x="4932040" y="4221088"/>
            <a:ext cx="4140372" cy="2493544"/>
          </a:xfrm>
          <a:prstGeom prst="roundRect">
            <a:avLst>
              <a:gd name="adj" fmla="val 7554"/>
            </a:avLst>
          </a:prstGeom>
          <a:solidFill>
            <a:srgbClr val="5B9BD5">
              <a:alpha val="50196"/>
            </a:srgb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286" b="0" i="0" u="none" strike="noStrike" kern="1200" cap="none" spc="0" normalizeH="0" baseline="0" noProof="0" dirty="0">
              <a:ln>
                <a:noFill/>
              </a:ln>
              <a:solidFill>
                <a:prstClr val="white"/>
              </a:solidFill>
              <a:effectLst/>
              <a:uLnTx/>
              <a:uFillTx/>
              <a:latin typeface="メイリオ" panose="020B0604030504040204" pitchFamily="50" charset="-128"/>
              <a:ea typeface="メイリオ" panose="020B0604030504040204" pitchFamily="50" charset="-128"/>
              <a:cs typeface="+mn-cs"/>
            </a:endParaRPr>
          </a:p>
        </p:txBody>
      </p:sp>
      <p:sp>
        <p:nvSpPr>
          <p:cNvPr id="35" name="角丸四角形 34"/>
          <p:cNvSpPr/>
          <p:nvPr/>
        </p:nvSpPr>
        <p:spPr>
          <a:xfrm>
            <a:off x="72173" y="1102296"/>
            <a:ext cx="4140372" cy="2363794"/>
          </a:xfrm>
          <a:prstGeom prst="roundRect">
            <a:avLst>
              <a:gd name="adj" fmla="val 7554"/>
            </a:avLst>
          </a:prstGeom>
          <a:solidFill>
            <a:srgbClr val="5B9BD5">
              <a:alpha val="50196"/>
            </a:srgb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286" b="0" i="0" u="none" strike="noStrike" kern="1200" cap="none" spc="0" normalizeH="0" baseline="0" noProof="0">
              <a:ln>
                <a:noFill/>
              </a:ln>
              <a:solidFill>
                <a:prstClr val="white"/>
              </a:solidFill>
              <a:effectLst/>
              <a:uLnTx/>
              <a:uFillTx/>
              <a:latin typeface="メイリオ" panose="020B0604030504040204" pitchFamily="50" charset="-128"/>
              <a:ea typeface="メイリオ" panose="020B0604030504040204" pitchFamily="50" charset="-128"/>
              <a:cs typeface="+mn-cs"/>
            </a:endParaRPr>
          </a:p>
        </p:txBody>
      </p:sp>
      <p:sp>
        <p:nvSpPr>
          <p:cNvPr id="38" name="角丸四角形 37"/>
          <p:cNvSpPr/>
          <p:nvPr/>
        </p:nvSpPr>
        <p:spPr>
          <a:xfrm>
            <a:off x="35496" y="4354846"/>
            <a:ext cx="3886973" cy="2458530"/>
          </a:xfrm>
          <a:prstGeom prst="roundRect">
            <a:avLst>
              <a:gd name="adj" fmla="val 7554"/>
            </a:avLst>
          </a:prstGeom>
          <a:solidFill>
            <a:srgbClr val="5B9BD5">
              <a:alpha val="50196"/>
            </a:srgb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286" b="0" i="0" u="none" strike="noStrike" kern="1200" cap="none" spc="0" normalizeH="0" baseline="0" noProof="0">
              <a:ln>
                <a:noFill/>
              </a:ln>
              <a:solidFill>
                <a:prstClr val="white"/>
              </a:solidFill>
              <a:effectLst/>
              <a:uLnTx/>
              <a:uFillTx/>
              <a:latin typeface="メイリオ" panose="020B0604030504040204" pitchFamily="50" charset="-128"/>
              <a:ea typeface="メイリオ" panose="020B0604030504040204" pitchFamily="50" charset="-128"/>
              <a:cs typeface="+mn-cs"/>
            </a:endParaRPr>
          </a:p>
        </p:txBody>
      </p:sp>
      <p:sp>
        <p:nvSpPr>
          <p:cNvPr id="39" name="角丸四角形 38"/>
          <p:cNvSpPr/>
          <p:nvPr/>
        </p:nvSpPr>
        <p:spPr>
          <a:xfrm>
            <a:off x="4944664" y="764704"/>
            <a:ext cx="4140372" cy="1707070"/>
          </a:xfrm>
          <a:prstGeom prst="roundRect">
            <a:avLst>
              <a:gd name="adj" fmla="val 7554"/>
            </a:avLst>
          </a:prstGeom>
          <a:solidFill>
            <a:srgbClr val="5B9BD5">
              <a:alpha val="50196"/>
            </a:srgb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286" b="0" i="0" u="none" strike="noStrike" kern="1200" cap="none" spc="0" normalizeH="0" baseline="0" noProof="0">
              <a:ln>
                <a:noFill/>
              </a:ln>
              <a:solidFill>
                <a:prstClr val="white"/>
              </a:solidFill>
              <a:effectLst/>
              <a:uLnTx/>
              <a:uFillTx/>
              <a:latin typeface="メイリオ" panose="020B0604030504040204" pitchFamily="50" charset="-128"/>
              <a:ea typeface="メイリオ" panose="020B0604030504040204" pitchFamily="50" charset="-128"/>
              <a:cs typeface="+mn-cs"/>
            </a:endParaRPr>
          </a:p>
        </p:txBody>
      </p:sp>
      <p:pic>
        <p:nvPicPr>
          <p:cNvPr id="40" name="図 39"/>
          <p:cNvPicPr/>
          <p:nvPr/>
        </p:nvPicPr>
        <p:blipFill rotWithShape="1">
          <a:blip r:embed="rId4" cstate="email">
            <a:extLst>
              <a:ext uri="{28A0092B-C50C-407E-A947-70E740481C1C}">
                <a14:useLocalDpi xmlns:a14="http://schemas.microsoft.com/office/drawing/2010/main"/>
              </a:ext>
            </a:extLst>
          </a:blip>
          <a:srcRect/>
          <a:stretch/>
        </p:blipFill>
        <p:spPr bwMode="auto">
          <a:xfrm>
            <a:off x="225154" y="2244005"/>
            <a:ext cx="1529379" cy="1112986"/>
          </a:xfrm>
          <a:prstGeom prst="rect">
            <a:avLst/>
          </a:prstGeom>
          <a:solidFill>
            <a:srgbClr val="FFFFFF">
              <a:shade val="85000"/>
            </a:srgbClr>
          </a:solidFill>
          <a:ln w="88900" cap="sq">
            <a:solidFill>
              <a:srgbClr val="FFFFFF"/>
            </a:solidFill>
            <a:miter lim="800000"/>
          </a:ln>
          <a:effectLst>
            <a:outerShdw blurRad="55000" dist="18000" dir="5400000" algn="tl" rotWithShape="0">
              <a:srgbClr val="000000">
                <a:alpha val="40000"/>
              </a:srgbClr>
            </a:outerShdw>
          </a:effectLst>
          <a:scene3d>
            <a:camera prst="orthographicFront"/>
            <a:lightRig rig="twoPt" dir="t">
              <a:rot lat="0" lon="0" rev="7200000"/>
            </a:lightRig>
          </a:scene3d>
          <a:sp3d>
            <a:bevelT w="25400" h="19050"/>
            <a:contourClr>
              <a:srgbClr val="FFFFFF"/>
            </a:contourClr>
          </a:sp3d>
        </p:spPr>
      </p:pic>
      <p:pic>
        <p:nvPicPr>
          <p:cNvPr id="42" name="図 41"/>
          <p:cNvPicPr/>
          <p:nvPr/>
        </p:nvPicPr>
        <p:blipFill rotWithShape="1">
          <a:blip r:embed="rId5" cstate="email">
            <a:extLst>
              <a:ext uri="{28A0092B-C50C-407E-A947-70E740481C1C}">
                <a14:useLocalDpi xmlns:a14="http://schemas.microsoft.com/office/drawing/2010/main"/>
              </a:ext>
            </a:extLst>
          </a:blip>
          <a:srcRect/>
          <a:stretch/>
        </p:blipFill>
        <p:spPr bwMode="auto">
          <a:xfrm rot="5400000">
            <a:off x="2569130" y="2042835"/>
            <a:ext cx="1112985" cy="1515329"/>
          </a:xfrm>
          <a:prstGeom prst="rect">
            <a:avLst/>
          </a:prstGeom>
          <a:solidFill>
            <a:srgbClr val="FFFFFF">
              <a:shade val="85000"/>
            </a:srgbClr>
          </a:solidFill>
          <a:ln w="88900" cap="sq">
            <a:solidFill>
              <a:srgbClr val="FFFFFF"/>
            </a:solidFill>
            <a:miter lim="800000"/>
          </a:ln>
          <a:effectLst>
            <a:outerShdw blurRad="55000" dist="18000" dir="5400000" algn="tl" rotWithShape="0">
              <a:srgbClr val="000000">
                <a:alpha val="40000"/>
              </a:srgbClr>
            </a:outerShdw>
          </a:effectLst>
          <a:scene3d>
            <a:camera prst="orthographicFront"/>
            <a:lightRig rig="twoPt" dir="t">
              <a:rot lat="0" lon="0" rev="7200000"/>
            </a:lightRig>
          </a:scene3d>
          <a:sp3d>
            <a:bevelT w="25400" h="19050"/>
            <a:contourClr>
              <a:srgbClr val="FFFFFF"/>
            </a:contourClr>
          </a:sp3d>
        </p:spPr>
      </p:pic>
      <p:pic>
        <p:nvPicPr>
          <p:cNvPr id="43" name="図 42"/>
          <p:cNvPicPr/>
          <p:nvPr/>
        </p:nvPicPr>
        <p:blipFill>
          <a:blip r:embed="rId6" cstate="email">
            <a:extLst>
              <a:ext uri="{28A0092B-C50C-407E-A947-70E740481C1C}">
                <a14:useLocalDpi xmlns:a14="http://schemas.microsoft.com/office/drawing/2010/main"/>
              </a:ext>
            </a:extLst>
          </a:blip>
          <a:srcRect/>
          <a:stretch>
            <a:fillRect/>
          </a:stretch>
        </p:blipFill>
        <p:spPr bwMode="auto">
          <a:xfrm>
            <a:off x="174431" y="5608664"/>
            <a:ext cx="1602466" cy="1050374"/>
          </a:xfrm>
          <a:prstGeom prst="rect">
            <a:avLst/>
          </a:prstGeom>
          <a:solidFill>
            <a:srgbClr val="FFFFFF">
              <a:shade val="85000"/>
            </a:srgbClr>
          </a:solidFill>
          <a:ln w="88900" cap="sq">
            <a:solidFill>
              <a:srgbClr val="FFFFFF"/>
            </a:solidFill>
            <a:miter lim="800000"/>
          </a:ln>
          <a:effectLst>
            <a:outerShdw blurRad="55000" dist="18000" dir="5400000" algn="tl" rotWithShape="0">
              <a:srgbClr val="000000">
                <a:alpha val="40000"/>
              </a:srgbClr>
            </a:outerShdw>
          </a:effectLst>
          <a:scene3d>
            <a:camera prst="orthographicFront"/>
            <a:lightRig rig="twoPt" dir="t">
              <a:rot lat="0" lon="0" rev="7200000"/>
            </a:lightRig>
          </a:scene3d>
          <a:sp3d>
            <a:bevelT w="25400" h="19050"/>
            <a:contourClr>
              <a:srgbClr val="FFFFFF"/>
            </a:contourClr>
          </a:sp3d>
        </p:spPr>
      </p:pic>
      <p:pic>
        <p:nvPicPr>
          <p:cNvPr id="44" name="図 43"/>
          <p:cNvPicPr/>
          <p:nvPr/>
        </p:nvPicPr>
        <p:blipFill>
          <a:blip r:embed="rId7" cstate="email">
            <a:extLst>
              <a:ext uri="{28A0092B-C50C-407E-A947-70E740481C1C}">
                <a14:useLocalDpi xmlns:a14="http://schemas.microsoft.com/office/drawing/2010/main"/>
              </a:ext>
            </a:extLst>
          </a:blip>
          <a:srcRect/>
          <a:stretch>
            <a:fillRect/>
          </a:stretch>
        </p:blipFill>
        <p:spPr bwMode="auto">
          <a:xfrm>
            <a:off x="2225543" y="5608664"/>
            <a:ext cx="1554369" cy="1045157"/>
          </a:xfrm>
          <a:prstGeom prst="rect">
            <a:avLst/>
          </a:prstGeom>
          <a:solidFill>
            <a:srgbClr val="FFFFFF">
              <a:shade val="85000"/>
            </a:srgbClr>
          </a:solidFill>
          <a:ln w="88900" cap="sq">
            <a:solidFill>
              <a:srgbClr val="FFFFFF"/>
            </a:solidFill>
            <a:miter lim="800000"/>
          </a:ln>
          <a:effectLst>
            <a:outerShdw blurRad="55000" dist="18000" dir="5400000" algn="tl" rotWithShape="0">
              <a:srgbClr val="000000">
                <a:alpha val="40000"/>
              </a:srgbClr>
            </a:outerShdw>
          </a:effectLst>
          <a:scene3d>
            <a:camera prst="orthographicFront"/>
            <a:lightRig rig="twoPt" dir="t">
              <a:rot lat="0" lon="0" rev="7200000"/>
            </a:lightRig>
          </a:scene3d>
          <a:sp3d>
            <a:bevelT w="25400" h="19050"/>
            <a:contourClr>
              <a:srgbClr val="FFFFFF"/>
            </a:contourClr>
          </a:sp3d>
        </p:spPr>
      </p:pic>
      <p:pic>
        <p:nvPicPr>
          <p:cNvPr id="45" name="図 44" descr="Y:\ユーザ作業用フォルダ\Ｌ 総合企画\28_事業調整\せ）世界銀行\あいりん映像集\露店（ネットから）\13dacf5f7577c809.jpg"/>
          <p:cNvPicPr/>
          <p:nvPr/>
        </p:nvPicPr>
        <p:blipFill rotWithShape="1">
          <a:blip r:embed="rId8" cstate="email">
            <a:extLst>
              <a:ext uri="{28A0092B-C50C-407E-A947-70E740481C1C}">
                <a14:useLocalDpi xmlns:a14="http://schemas.microsoft.com/office/drawing/2010/main"/>
              </a:ext>
            </a:extLst>
          </a:blip>
          <a:srcRect/>
          <a:stretch/>
        </p:blipFill>
        <p:spPr bwMode="auto">
          <a:xfrm>
            <a:off x="5202647" y="1432938"/>
            <a:ext cx="1488657" cy="915942"/>
          </a:xfrm>
          <a:prstGeom prst="rect">
            <a:avLst/>
          </a:prstGeom>
          <a:solidFill>
            <a:srgbClr val="FFFFFF">
              <a:shade val="85000"/>
            </a:srgbClr>
          </a:solidFill>
          <a:ln w="88900" cap="sq">
            <a:solidFill>
              <a:srgbClr val="FFFFFF"/>
            </a:solidFill>
            <a:miter lim="800000"/>
          </a:ln>
          <a:effectLst>
            <a:outerShdw blurRad="55000" dist="18000" dir="5400000" algn="tl" rotWithShape="0">
              <a:srgbClr val="000000">
                <a:alpha val="40000"/>
              </a:srgbClr>
            </a:outerShdw>
          </a:effectLst>
          <a:scene3d>
            <a:camera prst="orthographicFront"/>
            <a:lightRig rig="twoPt" dir="t">
              <a:rot lat="0" lon="0" rev="7200000"/>
            </a:lightRig>
          </a:scene3d>
          <a:sp3d>
            <a:bevelT w="25400" h="19050"/>
            <a:contourClr>
              <a:srgbClr val="FFFFFF"/>
            </a:contourClr>
          </a:sp3d>
        </p:spPr>
      </p:pic>
      <p:pic>
        <p:nvPicPr>
          <p:cNvPr id="46" name="図 45"/>
          <p:cNvPicPr/>
          <p:nvPr/>
        </p:nvPicPr>
        <p:blipFill rotWithShape="1">
          <a:blip r:embed="rId9" cstate="email">
            <a:extLst>
              <a:ext uri="{28A0092B-C50C-407E-A947-70E740481C1C}">
                <a14:useLocalDpi xmlns:a14="http://schemas.microsoft.com/office/drawing/2010/main"/>
              </a:ext>
            </a:extLst>
          </a:blip>
          <a:srcRect t="-1"/>
          <a:stretch/>
        </p:blipFill>
        <p:spPr bwMode="auto">
          <a:xfrm>
            <a:off x="7349369" y="1457627"/>
            <a:ext cx="1626402" cy="873111"/>
          </a:xfrm>
          <a:prstGeom prst="rect">
            <a:avLst/>
          </a:prstGeom>
          <a:solidFill>
            <a:srgbClr val="FFFFFF">
              <a:shade val="85000"/>
            </a:srgbClr>
          </a:solidFill>
          <a:ln w="88900" cap="sq" cmpd="sng" algn="ctr">
            <a:solidFill>
              <a:srgbClr val="FFFFFF"/>
            </a:solidFill>
            <a:prstDash val="solid"/>
            <a:miter lim="800000"/>
            <a:headEnd type="none" w="med" len="med"/>
            <a:tailEnd type="none" w="med" len="med"/>
          </a:ln>
          <a:effectLst>
            <a:outerShdw blurRad="55000" dist="18000" dir="5400000" algn="tl" rotWithShape="0">
              <a:srgbClr val="000000">
                <a:alpha val="40000"/>
              </a:srgbClr>
            </a:outerShdw>
          </a:effectLst>
          <a:scene3d>
            <a:camera prst="orthographicFront"/>
            <a:lightRig rig="twoPt" dir="t">
              <a:rot lat="0" lon="0" rev="7200000"/>
            </a:lightRig>
          </a:scene3d>
          <a:sp3d>
            <a:bevelT w="25400" h="19050"/>
            <a:contourClr>
              <a:srgbClr val="FFFFFF"/>
            </a:contourClr>
          </a:sp3d>
          <a:extLst>
            <a:ext uri="{53640926-AAD7-44D8-BBD7-CCE9431645EC}">
              <a14:shadowObscured xmlns:a14="http://schemas.microsoft.com/office/drawing/2010/main"/>
            </a:ext>
          </a:extLst>
        </p:spPr>
      </p:pic>
      <p:sp>
        <p:nvSpPr>
          <p:cNvPr id="47" name="テキスト ボックス 46"/>
          <p:cNvSpPr txBox="1"/>
          <p:nvPr/>
        </p:nvSpPr>
        <p:spPr>
          <a:xfrm>
            <a:off x="193631" y="4362928"/>
            <a:ext cx="1970287" cy="29020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86"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迷惑駐輪対策</a:t>
            </a:r>
          </a:p>
        </p:txBody>
      </p:sp>
      <p:sp>
        <p:nvSpPr>
          <p:cNvPr id="48" name="テキスト ボックス 47"/>
          <p:cNvSpPr txBox="1"/>
          <p:nvPr/>
        </p:nvSpPr>
        <p:spPr>
          <a:xfrm>
            <a:off x="140357" y="1194576"/>
            <a:ext cx="1970287" cy="29020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86"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野宿生活者支援</a:t>
            </a:r>
          </a:p>
        </p:txBody>
      </p:sp>
      <p:sp>
        <p:nvSpPr>
          <p:cNvPr id="49" name="テキスト ボックス 48"/>
          <p:cNvSpPr txBox="1"/>
          <p:nvPr/>
        </p:nvSpPr>
        <p:spPr>
          <a:xfrm>
            <a:off x="4897188" y="4293096"/>
            <a:ext cx="1970287" cy="29020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86"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不法投棄ごみ対策</a:t>
            </a:r>
          </a:p>
        </p:txBody>
      </p:sp>
      <p:pic>
        <p:nvPicPr>
          <p:cNvPr id="54" name="図 53"/>
          <p:cNvPicPr>
            <a:picLocks noChangeAspect="1"/>
          </p:cNvPicPr>
          <p:nvPr/>
        </p:nvPicPr>
        <p:blipFill rotWithShape="1">
          <a:blip r:embed="rId10" cstate="email">
            <a:extLst>
              <a:ext uri="{28A0092B-C50C-407E-A947-70E740481C1C}">
                <a14:useLocalDpi xmlns:a14="http://schemas.microsoft.com/office/drawing/2010/main"/>
              </a:ext>
            </a:extLst>
          </a:blip>
          <a:srcRect/>
          <a:stretch/>
        </p:blipFill>
        <p:spPr>
          <a:xfrm>
            <a:off x="7598058" y="5517232"/>
            <a:ext cx="1329085" cy="1104361"/>
          </a:xfrm>
          <a:prstGeom prst="rect">
            <a:avLst/>
          </a:prstGeom>
          <a:ln w="76200">
            <a:solidFill>
              <a:schemeClr val="bg1"/>
            </a:solidFill>
          </a:ln>
        </p:spPr>
      </p:pic>
      <p:pic>
        <p:nvPicPr>
          <p:cNvPr id="55" name="図 54"/>
          <p:cNvPicPr>
            <a:picLocks noChangeAspect="1"/>
          </p:cNvPicPr>
          <p:nvPr/>
        </p:nvPicPr>
        <p:blipFill rotWithShape="1">
          <a:blip r:embed="rId11" cstate="email">
            <a:extLst>
              <a:ext uri="{28A0092B-C50C-407E-A947-70E740481C1C}">
                <a14:useLocalDpi xmlns:a14="http://schemas.microsoft.com/office/drawing/2010/main"/>
              </a:ext>
            </a:extLst>
          </a:blip>
          <a:srcRect/>
          <a:stretch/>
        </p:blipFill>
        <p:spPr>
          <a:xfrm>
            <a:off x="5974403" y="5521349"/>
            <a:ext cx="1333901" cy="1105966"/>
          </a:xfrm>
          <a:prstGeom prst="rect">
            <a:avLst/>
          </a:prstGeom>
          <a:ln w="76200">
            <a:solidFill>
              <a:schemeClr val="bg1"/>
            </a:solidFill>
          </a:ln>
        </p:spPr>
      </p:pic>
      <p:cxnSp>
        <p:nvCxnSpPr>
          <p:cNvPr id="56" name="直線コネクタ 55"/>
          <p:cNvCxnSpPr>
            <a:stCxn id="35" idx="2"/>
            <a:endCxn id="50" idx="2"/>
          </p:cNvCxnSpPr>
          <p:nvPr/>
        </p:nvCxnSpPr>
        <p:spPr>
          <a:xfrm>
            <a:off x="2142359" y="3466090"/>
            <a:ext cx="1352116" cy="170828"/>
          </a:xfrm>
          <a:prstGeom prst="line">
            <a:avLst/>
          </a:prstGeom>
          <a:ln w="38100"/>
        </p:spPr>
        <p:style>
          <a:lnRef idx="1">
            <a:schemeClr val="accent1"/>
          </a:lnRef>
          <a:fillRef idx="0">
            <a:schemeClr val="accent1"/>
          </a:fillRef>
          <a:effectRef idx="0">
            <a:schemeClr val="accent1"/>
          </a:effectRef>
          <a:fontRef idx="minor">
            <a:schemeClr val="tx1"/>
          </a:fontRef>
        </p:style>
      </p:cxnSp>
      <p:cxnSp>
        <p:nvCxnSpPr>
          <p:cNvPr id="57" name="直線コネクタ 56"/>
          <p:cNvCxnSpPr>
            <a:stCxn id="38" idx="0"/>
            <a:endCxn id="53" idx="3"/>
          </p:cNvCxnSpPr>
          <p:nvPr/>
        </p:nvCxnSpPr>
        <p:spPr>
          <a:xfrm flipV="1">
            <a:off x="1978983" y="4001722"/>
            <a:ext cx="1655890" cy="353124"/>
          </a:xfrm>
          <a:prstGeom prst="line">
            <a:avLst/>
          </a:prstGeom>
          <a:ln w="38100"/>
        </p:spPr>
        <p:style>
          <a:lnRef idx="1">
            <a:schemeClr val="accent1"/>
          </a:lnRef>
          <a:fillRef idx="0">
            <a:schemeClr val="accent1"/>
          </a:fillRef>
          <a:effectRef idx="0">
            <a:schemeClr val="accent1"/>
          </a:effectRef>
          <a:fontRef idx="minor">
            <a:schemeClr val="tx1"/>
          </a:fontRef>
        </p:style>
      </p:cxnSp>
      <p:cxnSp>
        <p:nvCxnSpPr>
          <p:cNvPr id="58" name="直線コネクタ 57"/>
          <p:cNvCxnSpPr>
            <a:stCxn id="33" idx="1"/>
            <a:endCxn id="51" idx="7"/>
          </p:cNvCxnSpPr>
          <p:nvPr/>
        </p:nvCxnSpPr>
        <p:spPr>
          <a:xfrm flipH="1">
            <a:off x="4877558" y="5467860"/>
            <a:ext cx="54482" cy="305588"/>
          </a:xfrm>
          <a:prstGeom prst="line">
            <a:avLst/>
          </a:prstGeom>
          <a:ln w="38100"/>
        </p:spPr>
        <p:style>
          <a:lnRef idx="1">
            <a:schemeClr val="accent1"/>
          </a:lnRef>
          <a:fillRef idx="0">
            <a:schemeClr val="accent1"/>
          </a:fillRef>
          <a:effectRef idx="0">
            <a:schemeClr val="accent1"/>
          </a:effectRef>
          <a:fontRef idx="minor">
            <a:schemeClr val="tx1"/>
          </a:fontRef>
        </p:style>
      </p:cxnSp>
      <p:sp>
        <p:nvSpPr>
          <p:cNvPr id="59" name="テキスト ボックス 58"/>
          <p:cNvSpPr txBox="1"/>
          <p:nvPr/>
        </p:nvSpPr>
        <p:spPr>
          <a:xfrm>
            <a:off x="954080" y="2307414"/>
            <a:ext cx="696321" cy="215444"/>
          </a:xfrm>
          <a:prstGeom prst="rect">
            <a:avLst/>
          </a:prstGeom>
          <a:solidFill>
            <a:schemeClr val="bg1"/>
          </a:solidFill>
          <a:ln>
            <a:solidFill>
              <a:schemeClr val="tx1"/>
            </a:solid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8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＜対策前＞</a:t>
            </a:r>
          </a:p>
        </p:txBody>
      </p:sp>
      <p:sp>
        <p:nvSpPr>
          <p:cNvPr id="60" name="テキスト ボックス 59"/>
          <p:cNvSpPr txBox="1"/>
          <p:nvPr/>
        </p:nvSpPr>
        <p:spPr>
          <a:xfrm>
            <a:off x="116477" y="4632374"/>
            <a:ext cx="2336219" cy="92333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自転車置き場の整備や長期放置自転車 </a:t>
            </a:r>
            <a:endParaRPr kumimoji="1" lang="en-US" altLang="ja-JP" sz="9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の撤去、啓発活動により、迷惑駐輪</a:t>
            </a:r>
            <a:endParaRPr kumimoji="1" lang="en-US" altLang="ja-JP" sz="9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台数は大幅に減少</a:t>
            </a:r>
            <a:endParaRPr kumimoji="1" lang="en-US" altLang="ja-JP" sz="9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残る</a:t>
            </a:r>
            <a:r>
              <a:rPr kumimoji="1" lang="en-US" altLang="ja-JP" sz="9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2,000</a:t>
            </a:r>
            <a:r>
              <a:rPr kumimoji="1" lang="ja-JP" altLang="en-US" sz="9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台余りについても日々の</a:t>
            </a:r>
            <a:endParaRPr kumimoji="1" lang="en-US" altLang="ja-JP" sz="9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整理などで路上に整然と並べており、</a:t>
            </a:r>
            <a:endParaRPr kumimoji="1" lang="en-US" altLang="ja-JP" sz="9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交通への支障は限定的</a:t>
            </a:r>
            <a:endParaRPr kumimoji="1" lang="en-US" altLang="ja-JP" sz="9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61" name="テキスト ボックス 60"/>
          <p:cNvSpPr txBox="1"/>
          <p:nvPr/>
        </p:nvSpPr>
        <p:spPr>
          <a:xfrm>
            <a:off x="4946419" y="4509120"/>
            <a:ext cx="2428589" cy="106182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ごみの不法投棄防止に向けた巡回や、家庭ごみの分別等の啓発などを実施</a:t>
            </a:r>
            <a:endParaRPr kumimoji="1" lang="en-US" altLang="ja-JP" sz="9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1" lang="ja-JP" altLang="en-US" sz="9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警察による取締りの強化と連携し、不法投棄ごみ収集量が大幅に減少 </a:t>
            </a:r>
            <a:endParaRPr kumimoji="1" lang="en-US" altLang="ja-JP" sz="9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1" lang="ja-JP" altLang="en-US" sz="9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現在も残る不法投棄については、随時清掃等によって対応しており、まちはきれいに維持されている</a:t>
            </a:r>
          </a:p>
        </p:txBody>
      </p:sp>
      <p:graphicFrame>
        <p:nvGraphicFramePr>
          <p:cNvPr id="62" name="グラフ 61"/>
          <p:cNvGraphicFramePr/>
          <p:nvPr/>
        </p:nvGraphicFramePr>
        <p:xfrm>
          <a:off x="7349687" y="4305223"/>
          <a:ext cx="1562585" cy="1065754"/>
        </p:xfrm>
        <a:graphic>
          <a:graphicData uri="http://schemas.openxmlformats.org/drawingml/2006/chart">
            <c:chart xmlns:c="http://schemas.openxmlformats.org/drawingml/2006/chart" xmlns:r="http://schemas.openxmlformats.org/officeDocument/2006/relationships" r:id="rId12"/>
          </a:graphicData>
        </a:graphic>
      </p:graphicFrame>
      <p:graphicFrame>
        <p:nvGraphicFramePr>
          <p:cNvPr id="63" name="グラフ 62"/>
          <p:cNvGraphicFramePr/>
          <p:nvPr/>
        </p:nvGraphicFramePr>
        <p:xfrm>
          <a:off x="2267744" y="4451478"/>
          <a:ext cx="1562585" cy="1065754"/>
        </p:xfrm>
        <a:graphic>
          <a:graphicData uri="http://schemas.openxmlformats.org/drawingml/2006/chart">
            <c:chart xmlns:c="http://schemas.openxmlformats.org/drawingml/2006/chart" xmlns:r="http://schemas.openxmlformats.org/officeDocument/2006/relationships" r:id="rId13"/>
          </a:graphicData>
        </a:graphic>
      </p:graphicFrame>
      <p:sp>
        <p:nvSpPr>
          <p:cNvPr id="64" name="テキスト ボックス 63"/>
          <p:cNvSpPr txBox="1"/>
          <p:nvPr/>
        </p:nvSpPr>
        <p:spPr>
          <a:xfrm>
            <a:off x="5201720" y="1037412"/>
            <a:ext cx="3882389"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露店経営者の実態調査や、街頭の防犯カメラの設置等を通じて</a:t>
            </a:r>
            <a:endParaRPr kumimoji="1" lang="en-US" altLang="ja-JP" sz="9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府警による取締りを支援し、違法露店を激減させた。</a:t>
            </a:r>
          </a:p>
        </p:txBody>
      </p:sp>
      <p:sp>
        <p:nvSpPr>
          <p:cNvPr id="65" name="テキスト ボックス 64"/>
          <p:cNvSpPr txBox="1"/>
          <p:nvPr/>
        </p:nvSpPr>
        <p:spPr>
          <a:xfrm>
            <a:off x="150421" y="1404645"/>
            <a:ext cx="4086571" cy="80021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1" lang="ja-JP" altLang="en-US" sz="9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居宅移行に向けた福祉的支援等を実施することで、あいりん地域の</a:t>
            </a:r>
            <a:endParaRPr kumimoji="1" lang="en-US" altLang="ja-JP" sz="9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４つの公園の野宿生活者は減少し、公園には１名が居住するのみと</a:t>
            </a:r>
            <a:endParaRPr kumimoji="1" lang="en-US" altLang="ja-JP" sz="9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なっている。</a:t>
            </a:r>
            <a:endParaRPr kumimoji="1" lang="en-US" altLang="ja-JP" sz="9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花園公園では、小屋掛けなどが撤去された後、テニスコートが整備</a:t>
            </a:r>
            <a:endParaRPr kumimoji="1" lang="en-US" altLang="ja-JP" sz="9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されて小中一貫校の部活等で利用されている。</a:t>
            </a:r>
          </a:p>
        </p:txBody>
      </p:sp>
      <p:sp>
        <p:nvSpPr>
          <p:cNvPr id="66" name="角丸四角形 65"/>
          <p:cNvSpPr/>
          <p:nvPr/>
        </p:nvSpPr>
        <p:spPr>
          <a:xfrm>
            <a:off x="4949497" y="2537064"/>
            <a:ext cx="4111273" cy="1395991"/>
          </a:xfrm>
          <a:prstGeom prst="roundRect">
            <a:avLst>
              <a:gd name="adj" fmla="val 7554"/>
            </a:avLst>
          </a:prstGeom>
          <a:solidFill>
            <a:srgbClr val="5B9BD5">
              <a:alpha val="50196"/>
            </a:srgb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286" b="0" i="0" u="none" strike="noStrike" kern="1200" cap="none" spc="0" normalizeH="0" baseline="0" noProof="0">
              <a:ln>
                <a:noFill/>
              </a:ln>
              <a:solidFill>
                <a:prstClr val="white"/>
              </a:solidFill>
              <a:effectLst/>
              <a:uLnTx/>
              <a:uFillTx/>
              <a:latin typeface="メイリオ" panose="020B0604030504040204" pitchFamily="50" charset="-128"/>
              <a:ea typeface="メイリオ" panose="020B0604030504040204" pitchFamily="50" charset="-128"/>
              <a:cs typeface="+mn-cs"/>
            </a:endParaRPr>
          </a:p>
        </p:txBody>
      </p:sp>
      <p:sp>
        <p:nvSpPr>
          <p:cNvPr id="69" name="テキスト ボックス 68"/>
          <p:cNvSpPr txBox="1"/>
          <p:nvPr/>
        </p:nvSpPr>
        <p:spPr>
          <a:xfrm>
            <a:off x="5206547" y="2562728"/>
            <a:ext cx="1970287" cy="29020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86"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落書き対策</a:t>
            </a:r>
          </a:p>
        </p:txBody>
      </p:sp>
      <p:sp>
        <p:nvSpPr>
          <p:cNvPr id="70" name="テキスト ボックス 69"/>
          <p:cNvSpPr txBox="1"/>
          <p:nvPr/>
        </p:nvSpPr>
        <p:spPr>
          <a:xfrm>
            <a:off x="5206547" y="755672"/>
            <a:ext cx="1970287" cy="29020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86"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違法露店対策</a:t>
            </a:r>
          </a:p>
        </p:txBody>
      </p:sp>
      <p:sp>
        <p:nvSpPr>
          <p:cNvPr id="71" name="テキスト ボックス 70"/>
          <p:cNvSpPr txBox="1"/>
          <p:nvPr/>
        </p:nvSpPr>
        <p:spPr>
          <a:xfrm>
            <a:off x="5202646" y="2771636"/>
            <a:ext cx="3656023"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落書きの消去及び再発防止策（落書き防止塗装の塗布等）を</a:t>
            </a:r>
            <a:endParaRPr kumimoji="1" lang="en-US" altLang="ja-JP" sz="9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実施し、落書きの被害は、ほぼなくなった。</a:t>
            </a:r>
          </a:p>
        </p:txBody>
      </p:sp>
      <p:sp>
        <p:nvSpPr>
          <p:cNvPr id="72" name="右矢印 71"/>
          <p:cNvSpPr/>
          <p:nvPr/>
        </p:nvSpPr>
        <p:spPr>
          <a:xfrm rot="2700000">
            <a:off x="3029385" y="4772898"/>
            <a:ext cx="345811" cy="171289"/>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286" b="0" i="0" u="none" strike="noStrike" kern="1200" cap="none" spc="0" normalizeH="0" baseline="0" noProof="0">
              <a:ln>
                <a:noFill/>
              </a:ln>
              <a:solidFill>
                <a:prstClr val="white"/>
              </a:solidFill>
              <a:effectLst/>
              <a:uLnTx/>
              <a:uFillTx/>
              <a:latin typeface="メイリオ" panose="020B0604030504040204" pitchFamily="50" charset="-128"/>
              <a:ea typeface="メイリオ" panose="020B0604030504040204" pitchFamily="50" charset="-128"/>
              <a:cs typeface="+mn-cs"/>
            </a:endParaRPr>
          </a:p>
        </p:txBody>
      </p:sp>
      <p:sp>
        <p:nvSpPr>
          <p:cNvPr id="73" name="テキスト ボックス 72"/>
          <p:cNvSpPr txBox="1"/>
          <p:nvPr/>
        </p:nvSpPr>
        <p:spPr>
          <a:xfrm>
            <a:off x="2436876" y="4426806"/>
            <a:ext cx="415520" cy="20223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714"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（台）</a:t>
            </a:r>
          </a:p>
        </p:txBody>
      </p:sp>
      <p:sp>
        <p:nvSpPr>
          <p:cNvPr id="74" name="テキスト ボックス 73"/>
          <p:cNvSpPr txBox="1"/>
          <p:nvPr/>
        </p:nvSpPr>
        <p:spPr>
          <a:xfrm>
            <a:off x="7529340" y="4293096"/>
            <a:ext cx="371808" cy="20223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714"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714"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t</a:t>
            </a:r>
            <a:r>
              <a:rPr kumimoji="1" lang="ja-JP" altLang="en-US" sz="714"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p:txBody>
      </p:sp>
      <p:sp>
        <p:nvSpPr>
          <p:cNvPr id="75" name="テキスト ボックス 74"/>
          <p:cNvSpPr txBox="1"/>
          <p:nvPr/>
        </p:nvSpPr>
        <p:spPr>
          <a:xfrm>
            <a:off x="3177015" y="4597827"/>
            <a:ext cx="550108" cy="18466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600" b="0" i="0" u="none" strike="noStrike" kern="1200" cap="none" spc="0" normalizeH="0" baseline="0" noProof="0" dirty="0">
                <a:ln>
                  <a:noFill/>
                </a:ln>
                <a:solidFill>
                  <a:prstClr val="black"/>
                </a:solidFill>
                <a:effectLst/>
                <a:uLnTx/>
                <a:uFillTx/>
                <a:latin typeface="Calibri"/>
                <a:ea typeface="メイリオ" panose="020B0604030504040204" pitchFamily="50" charset="-128"/>
                <a:cs typeface="+mn-cs"/>
              </a:rPr>
              <a:t>約</a:t>
            </a:r>
            <a:r>
              <a:rPr kumimoji="1" lang="en-US" altLang="ja-JP" sz="600" b="0" i="0" u="none" strike="noStrike" kern="1200" cap="none" spc="0" normalizeH="0" baseline="0" noProof="0" dirty="0">
                <a:ln>
                  <a:noFill/>
                </a:ln>
                <a:solidFill>
                  <a:prstClr val="black"/>
                </a:solidFill>
                <a:effectLst/>
                <a:uLnTx/>
                <a:uFillTx/>
                <a:latin typeface="Calibri"/>
                <a:ea typeface="メイリオ" panose="020B0604030504040204" pitchFamily="50" charset="-128"/>
                <a:cs typeface="+mn-cs"/>
              </a:rPr>
              <a:t>48%</a:t>
            </a:r>
            <a:r>
              <a:rPr kumimoji="1" lang="ja-JP" altLang="en-US" sz="600" b="0" i="0" u="none" strike="noStrike" kern="1200" cap="none" spc="0" normalizeH="0" baseline="0" noProof="0" dirty="0">
                <a:ln>
                  <a:noFill/>
                </a:ln>
                <a:solidFill>
                  <a:prstClr val="black"/>
                </a:solidFill>
                <a:effectLst/>
                <a:uLnTx/>
                <a:uFillTx/>
                <a:latin typeface="Calibri"/>
                <a:ea typeface="メイリオ" panose="020B0604030504040204" pitchFamily="50" charset="-128"/>
                <a:cs typeface="+mn-cs"/>
              </a:rPr>
              <a:t>減</a:t>
            </a:r>
          </a:p>
        </p:txBody>
      </p:sp>
      <p:sp>
        <p:nvSpPr>
          <p:cNvPr id="76" name="テキスト ボックス 75"/>
          <p:cNvSpPr txBox="1"/>
          <p:nvPr/>
        </p:nvSpPr>
        <p:spPr>
          <a:xfrm>
            <a:off x="8083389" y="4494246"/>
            <a:ext cx="503994" cy="18466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600" b="0" i="0" u="none" strike="noStrike" kern="1200" cap="none" spc="0" normalizeH="0" baseline="0" noProof="0" dirty="0">
                <a:ln>
                  <a:noFill/>
                </a:ln>
                <a:solidFill>
                  <a:prstClr val="black"/>
                </a:solidFill>
                <a:effectLst/>
                <a:uLnTx/>
                <a:uFillTx/>
                <a:latin typeface="Calibri"/>
                <a:ea typeface="メイリオ" panose="020B0604030504040204" pitchFamily="50" charset="-128"/>
                <a:cs typeface="+mn-cs"/>
              </a:rPr>
              <a:t>約</a:t>
            </a:r>
            <a:r>
              <a:rPr kumimoji="1" lang="en-US" altLang="ja-JP" sz="600" b="0" i="0" u="none" strike="noStrike" kern="1200" cap="none" spc="0" normalizeH="0" baseline="0" noProof="0" dirty="0">
                <a:ln>
                  <a:noFill/>
                </a:ln>
                <a:solidFill>
                  <a:prstClr val="black"/>
                </a:solidFill>
                <a:effectLst/>
                <a:uLnTx/>
                <a:uFillTx/>
                <a:latin typeface="Calibri"/>
                <a:ea typeface="メイリオ" panose="020B0604030504040204" pitchFamily="50" charset="-128"/>
                <a:cs typeface="+mn-cs"/>
              </a:rPr>
              <a:t>54%</a:t>
            </a:r>
            <a:r>
              <a:rPr kumimoji="1" lang="ja-JP" altLang="en-US" sz="600" b="0" i="0" u="none" strike="noStrike" kern="1200" cap="none" spc="0" normalizeH="0" baseline="0" noProof="0" dirty="0">
                <a:ln>
                  <a:noFill/>
                </a:ln>
                <a:solidFill>
                  <a:prstClr val="black"/>
                </a:solidFill>
                <a:effectLst/>
                <a:uLnTx/>
                <a:uFillTx/>
                <a:latin typeface="Calibri"/>
                <a:ea typeface="メイリオ" panose="020B0604030504040204" pitchFamily="50" charset="-128"/>
                <a:cs typeface="+mn-cs"/>
              </a:rPr>
              <a:t>減</a:t>
            </a:r>
          </a:p>
        </p:txBody>
      </p:sp>
      <p:pic>
        <p:nvPicPr>
          <p:cNvPr id="77" name="図 76"/>
          <p:cNvPicPr>
            <a:picLocks noChangeAspect="1"/>
          </p:cNvPicPr>
          <p:nvPr/>
        </p:nvPicPr>
        <p:blipFill>
          <a:blip r:embed="rId14" cstate="email">
            <a:extLst>
              <a:ext uri="{28A0092B-C50C-407E-A947-70E740481C1C}">
                <a14:useLocalDpi xmlns:a14="http://schemas.microsoft.com/office/drawing/2010/main"/>
              </a:ext>
            </a:extLst>
          </a:blip>
          <a:stretch>
            <a:fillRect/>
          </a:stretch>
        </p:blipFill>
        <p:spPr>
          <a:xfrm>
            <a:off x="5352594" y="3118026"/>
            <a:ext cx="1503574" cy="733079"/>
          </a:xfrm>
          <a:prstGeom prst="rect">
            <a:avLst/>
          </a:prstGeom>
          <a:ln w="38100">
            <a:solidFill>
              <a:schemeClr val="bg1"/>
            </a:solidFill>
          </a:ln>
          <a:effectLst/>
        </p:spPr>
      </p:pic>
      <p:pic>
        <p:nvPicPr>
          <p:cNvPr id="78" name="図 77"/>
          <p:cNvPicPr>
            <a:picLocks noChangeAspect="1"/>
          </p:cNvPicPr>
          <p:nvPr/>
        </p:nvPicPr>
        <p:blipFill rotWithShape="1">
          <a:blip r:embed="rId15" cstate="email">
            <a:extLst>
              <a:ext uri="{28A0092B-C50C-407E-A947-70E740481C1C}">
                <a14:useLocalDpi xmlns:a14="http://schemas.microsoft.com/office/drawing/2010/main"/>
              </a:ext>
            </a:extLst>
          </a:blip>
          <a:srcRect/>
          <a:stretch/>
        </p:blipFill>
        <p:spPr>
          <a:xfrm>
            <a:off x="7207549" y="3111596"/>
            <a:ext cx="1500410" cy="731536"/>
          </a:xfrm>
          <a:prstGeom prst="rect">
            <a:avLst/>
          </a:prstGeom>
          <a:ln w="38100">
            <a:solidFill>
              <a:schemeClr val="bg1"/>
            </a:solidFill>
          </a:ln>
          <a:effectLst/>
        </p:spPr>
      </p:pic>
      <p:cxnSp>
        <p:nvCxnSpPr>
          <p:cNvPr id="80" name="直線コネクタ 79"/>
          <p:cNvCxnSpPr>
            <a:stCxn id="39" idx="1"/>
            <a:endCxn id="52" idx="7"/>
          </p:cNvCxnSpPr>
          <p:nvPr/>
        </p:nvCxnSpPr>
        <p:spPr>
          <a:xfrm flipH="1">
            <a:off x="4308941" y="1618239"/>
            <a:ext cx="635723" cy="1846113"/>
          </a:xfrm>
          <a:prstGeom prst="line">
            <a:avLst/>
          </a:prstGeom>
          <a:ln w="38100"/>
        </p:spPr>
        <p:style>
          <a:lnRef idx="1">
            <a:schemeClr val="accent1"/>
          </a:lnRef>
          <a:fillRef idx="0">
            <a:schemeClr val="accent1"/>
          </a:fillRef>
          <a:effectRef idx="0">
            <a:schemeClr val="accent1"/>
          </a:effectRef>
          <a:fontRef idx="minor">
            <a:schemeClr val="tx1"/>
          </a:fontRef>
        </p:style>
      </p:cxnSp>
      <p:sp>
        <p:nvSpPr>
          <p:cNvPr id="81" name="テキスト ボックス 80"/>
          <p:cNvSpPr txBox="1"/>
          <p:nvPr/>
        </p:nvSpPr>
        <p:spPr>
          <a:xfrm>
            <a:off x="3058149" y="2321621"/>
            <a:ext cx="696321" cy="215444"/>
          </a:xfrm>
          <a:prstGeom prst="rect">
            <a:avLst/>
          </a:prstGeom>
          <a:solidFill>
            <a:schemeClr val="bg1"/>
          </a:solidFill>
          <a:ln>
            <a:solidFill>
              <a:schemeClr val="tx1"/>
            </a:solid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8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＜対策後＞</a:t>
            </a:r>
          </a:p>
        </p:txBody>
      </p:sp>
      <p:sp>
        <p:nvSpPr>
          <p:cNvPr id="82" name="テキスト ボックス 81"/>
          <p:cNvSpPr txBox="1"/>
          <p:nvPr/>
        </p:nvSpPr>
        <p:spPr>
          <a:xfrm>
            <a:off x="627504" y="6363542"/>
            <a:ext cx="696321" cy="215444"/>
          </a:xfrm>
          <a:prstGeom prst="rect">
            <a:avLst/>
          </a:prstGeom>
          <a:solidFill>
            <a:schemeClr val="bg1"/>
          </a:solidFill>
          <a:ln>
            <a:solidFill>
              <a:schemeClr val="tx1"/>
            </a:solid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8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＜対策前＞</a:t>
            </a:r>
          </a:p>
        </p:txBody>
      </p:sp>
      <p:sp>
        <p:nvSpPr>
          <p:cNvPr id="83" name="テキスト ボックス 82"/>
          <p:cNvSpPr txBox="1"/>
          <p:nvPr/>
        </p:nvSpPr>
        <p:spPr>
          <a:xfrm>
            <a:off x="2980415" y="6363542"/>
            <a:ext cx="696321" cy="215444"/>
          </a:xfrm>
          <a:prstGeom prst="rect">
            <a:avLst/>
          </a:prstGeom>
          <a:solidFill>
            <a:schemeClr val="bg1"/>
          </a:solidFill>
          <a:ln>
            <a:solidFill>
              <a:schemeClr val="tx1"/>
            </a:solid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8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＜対策後＞</a:t>
            </a:r>
          </a:p>
        </p:txBody>
      </p:sp>
      <p:sp>
        <p:nvSpPr>
          <p:cNvPr id="84" name="テキスト ボックス 83"/>
          <p:cNvSpPr txBox="1"/>
          <p:nvPr/>
        </p:nvSpPr>
        <p:spPr>
          <a:xfrm>
            <a:off x="6310444" y="5559149"/>
            <a:ext cx="696321" cy="215444"/>
          </a:xfrm>
          <a:prstGeom prst="rect">
            <a:avLst/>
          </a:prstGeom>
          <a:solidFill>
            <a:schemeClr val="bg1"/>
          </a:solidFill>
          <a:ln>
            <a:solidFill>
              <a:schemeClr val="tx1"/>
            </a:solid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8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＜対策前＞</a:t>
            </a:r>
          </a:p>
        </p:txBody>
      </p:sp>
      <p:sp>
        <p:nvSpPr>
          <p:cNvPr id="85" name="テキスト ボックス 84"/>
          <p:cNvSpPr txBox="1"/>
          <p:nvPr/>
        </p:nvSpPr>
        <p:spPr>
          <a:xfrm>
            <a:off x="7949681" y="5556150"/>
            <a:ext cx="696321" cy="215444"/>
          </a:xfrm>
          <a:prstGeom prst="rect">
            <a:avLst/>
          </a:prstGeom>
          <a:solidFill>
            <a:schemeClr val="bg1"/>
          </a:solidFill>
          <a:ln>
            <a:solidFill>
              <a:schemeClr val="tx1"/>
            </a:solid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8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＜対策後＞</a:t>
            </a:r>
          </a:p>
        </p:txBody>
      </p:sp>
      <p:sp>
        <p:nvSpPr>
          <p:cNvPr id="86" name="テキスト ボックス 85"/>
          <p:cNvSpPr txBox="1"/>
          <p:nvPr/>
        </p:nvSpPr>
        <p:spPr>
          <a:xfrm>
            <a:off x="5882332" y="1487650"/>
            <a:ext cx="696321" cy="215444"/>
          </a:xfrm>
          <a:prstGeom prst="rect">
            <a:avLst/>
          </a:prstGeom>
          <a:solidFill>
            <a:schemeClr val="bg1"/>
          </a:solidFill>
          <a:ln>
            <a:solidFill>
              <a:schemeClr val="tx1"/>
            </a:solid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8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＜対策前＞</a:t>
            </a:r>
          </a:p>
        </p:txBody>
      </p:sp>
      <p:sp>
        <p:nvSpPr>
          <p:cNvPr id="87" name="テキスト ボックス 86"/>
          <p:cNvSpPr txBox="1"/>
          <p:nvPr/>
        </p:nvSpPr>
        <p:spPr>
          <a:xfrm>
            <a:off x="8194479" y="1520999"/>
            <a:ext cx="696321" cy="215444"/>
          </a:xfrm>
          <a:prstGeom prst="rect">
            <a:avLst/>
          </a:prstGeom>
          <a:solidFill>
            <a:schemeClr val="bg1"/>
          </a:solidFill>
          <a:ln>
            <a:solidFill>
              <a:schemeClr val="tx1"/>
            </a:solid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8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＜対策後＞</a:t>
            </a:r>
          </a:p>
        </p:txBody>
      </p:sp>
      <p:sp>
        <p:nvSpPr>
          <p:cNvPr id="88" name="テキスト ボックス 87"/>
          <p:cNvSpPr txBox="1"/>
          <p:nvPr/>
        </p:nvSpPr>
        <p:spPr>
          <a:xfrm>
            <a:off x="5408060" y="3568889"/>
            <a:ext cx="696321" cy="215444"/>
          </a:xfrm>
          <a:prstGeom prst="rect">
            <a:avLst/>
          </a:prstGeom>
          <a:solidFill>
            <a:schemeClr val="bg1"/>
          </a:solidFill>
          <a:ln>
            <a:solidFill>
              <a:schemeClr val="tx1"/>
            </a:solid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8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＜対策前＞</a:t>
            </a:r>
          </a:p>
        </p:txBody>
      </p:sp>
      <p:sp>
        <p:nvSpPr>
          <p:cNvPr id="89" name="テキスト ボックス 88"/>
          <p:cNvSpPr txBox="1"/>
          <p:nvPr/>
        </p:nvSpPr>
        <p:spPr>
          <a:xfrm>
            <a:off x="7246012" y="3580585"/>
            <a:ext cx="696321" cy="215444"/>
          </a:xfrm>
          <a:prstGeom prst="rect">
            <a:avLst/>
          </a:prstGeom>
          <a:solidFill>
            <a:schemeClr val="bg1"/>
          </a:solidFill>
          <a:ln>
            <a:solidFill>
              <a:schemeClr val="tx1"/>
            </a:solid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8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＜対策後＞</a:t>
            </a:r>
          </a:p>
        </p:txBody>
      </p:sp>
      <p:sp>
        <p:nvSpPr>
          <p:cNvPr id="90" name="四角形吹き出し 89"/>
          <p:cNvSpPr/>
          <p:nvPr/>
        </p:nvSpPr>
        <p:spPr>
          <a:xfrm>
            <a:off x="8617266" y="4344283"/>
            <a:ext cx="431923" cy="307793"/>
          </a:xfrm>
          <a:prstGeom prst="wedgeRectCallout">
            <a:avLst>
              <a:gd name="adj1" fmla="val -58618"/>
              <a:gd name="adj2" fmla="val 131461"/>
            </a:avLst>
          </a:prstGeom>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429" b="0" i="0" u="none" strike="noStrike" kern="1200" cap="none" spc="0" normalizeH="0" baseline="0" noProof="0" dirty="0">
                <a:ln>
                  <a:noFill/>
                </a:ln>
                <a:solidFill>
                  <a:prstClr val="white"/>
                </a:solidFill>
                <a:effectLst/>
                <a:uLnTx/>
                <a:uFillTx/>
                <a:latin typeface="メイリオ" panose="020B0604030504040204" pitchFamily="50" charset="-128"/>
                <a:ea typeface="メイリオ" panose="020B0604030504040204" pitchFamily="50" charset="-128"/>
                <a:cs typeface="+mn-cs"/>
              </a:rPr>
              <a:t>随時清掃等</a:t>
            </a:r>
            <a:endParaRPr kumimoji="1" lang="en-US" altLang="ja-JP" sz="429" b="0" i="0" u="none" strike="noStrike" kern="1200" cap="none" spc="0" normalizeH="0" baseline="0" noProof="0" dirty="0">
              <a:ln>
                <a:noFill/>
              </a:ln>
              <a:solidFill>
                <a:prstClr val="white"/>
              </a:solidFill>
              <a:effectLst/>
              <a:uLnTx/>
              <a:uFillTx/>
              <a:latin typeface="メイリオ" panose="020B0604030504040204" pitchFamily="50" charset="-128"/>
              <a:ea typeface="メイリオ" panose="020B060403050404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429" b="0" i="0" u="none" strike="noStrike" kern="1200" cap="none" spc="0" normalizeH="0" baseline="0" noProof="0" dirty="0">
                <a:ln>
                  <a:noFill/>
                </a:ln>
                <a:solidFill>
                  <a:prstClr val="white"/>
                </a:solidFill>
                <a:effectLst/>
                <a:uLnTx/>
                <a:uFillTx/>
                <a:latin typeface="メイリオ" panose="020B0604030504040204" pitchFamily="50" charset="-128"/>
                <a:ea typeface="メイリオ" panose="020B0604030504040204" pitchFamily="50" charset="-128"/>
                <a:cs typeface="+mn-cs"/>
              </a:rPr>
              <a:t>を実施して</a:t>
            </a:r>
            <a:endParaRPr kumimoji="1" lang="en-US" altLang="ja-JP" sz="429" b="0" i="0" u="none" strike="noStrike" kern="1200" cap="none" spc="0" normalizeH="0" baseline="0" noProof="0" dirty="0">
              <a:ln>
                <a:noFill/>
              </a:ln>
              <a:solidFill>
                <a:prstClr val="white"/>
              </a:solidFill>
              <a:effectLst/>
              <a:uLnTx/>
              <a:uFillTx/>
              <a:latin typeface="メイリオ" panose="020B0604030504040204" pitchFamily="50" charset="-128"/>
              <a:ea typeface="メイリオ" panose="020B060403050404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429" b="0" i="0" u="none" strike="noStrike" kern="1200" cap="none" spc="0" normalizeH="0" baseline="0" noProof="0" dirty="0">
                <a:ln>
                  <a:noFill/>
                </a:ln>
                <a:solidFill>
                  <a:prstClr val="white"/>
                </a:solidFill>
                <a:effectLst/>
                <a:uLnTx/>
                <a:uFillTx/>
                <a:latin typeface="メイリオ" panose="020B0604030504040204" pitchFamily="50" charset="-128"/>
                <a:ea typeface="メイリオ" panose="020B0604030504040204" pitchFamily="50" charset="-128"/>
                <a:cs typeface="+mn-cs"/>
              </a:rPr>
              <a:t>除去している</a:t>
            </a:r>
          </a:p>
        </p:txBody>
      </p:sp>
      <p:sp>
        <p:nvSpPr>
          <p:cNvPr id="91" name="四角形吹き出し 90"/>
          <p:cNvSpPr/>
          <p:nvPr/>
        </p:nvSpPr>
        <p:spPr>
          <a:xfrm>
            <a:off x="3672790" y="4514259"/>
            <a:ext cx="431923" cy="307793"/>
          </a:xfrm>
          <a:prstGeom prst="wedgeRectCallout">
            <a:avLst>
              <a:gd name="adj1" fmla="val -84871"/>
              <a:gd name="adj2" fmla="val 141776"/>
            </a:avLst>
          </a:prstGeom>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429" b="0" i="0" u="none" strike="noStrike" kern="1200" cap="none" spc="0" normalizeH="0" baseline="0" noProof="0" dirty="0">
                <a:ln>
                  <a:noFill/>
                </a:ln>
                <a:solidFill>
                  <a:prstClr val="white"/>
                </a:solidFill>
                <a:effectLst/>
                <a:uLnTx/>
                <a:uFillTx/>
                <a:latin typeface="メイリオ" panose="020B0604030504040204" pitchFamily="50" charset="-128"/>
                <a:ea typeface="メイリオ" panose="020B0604030504040204" pitchFamily="50" charset="-128"/>
                <a:cs typeface="+mn-cs"/>
              </a:rPr>
              <a:t>日々整理</a:t>
            </a:r>
            <a:endParaRPr kumimoji="1" lang="en-US" altLang="ja-JP" sz="429" b="0" i="0" u="none" strike="noStrike" kern="1200" cap="none" spc="0" normalizeH="0" baseline="0" noProof="0" dirty="0">
              <a:ln>
                <a:noFill/>
              </a:ln>
              <a:solidFill>
                <a:prstClr val="white"/>
              </a:solidFill>
              <a:effectLst/>
              <a:uLnTx/>
              <a:uFillTx/>
              <a:latin typeface="メイリオ" panose="020B0604030504040204" pitchFamily="50" charset="-128"/>
              <a:ea typeface="メイリオ" panose="020B060403050404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429" b="0" i="0" u="none" strike="noStrike" kern="1200" cap="none" spc="0" normalizeH="0" baseline="0" noProof="0" dirty="0">
                <a:ln>
                  <a:noFill/>
                </a:ln>
                <a:solidFill>
                  <a:prstClr val="white"/>
                </a:solidFill>
                <a:effectLst/>
                <a:uLnTx/>
                <a:uFillTx/>
                <a:latin typeface="メイリオ" panose="020B0604030504040204" pitchFamily="50" charset="-128"/>
                <a:ea typeface="メイリオ" panose="020B0604030504040204" pitchFamily="50" charset="-128"/>
                <a:cs typeface="+mn-cs"/>
              </a:rPr>
              <a:t>を実施して</a:t>
            </a:r>
            <a:endParaRPr kumimoji="1" lang="en-US" altLang="ja-JP" sz="429" b="0" i="0" u="none" strike="noStrike" kern="1200" cap="none" spc="0" normalizeH="0" baseline="0" noProof="0" dirty="0">
              <a:ln>
                <a:noFill/>
              </a:ln>
              <a:solidFill>
                <a:prstClr val="white"/>
              </a:solidFill>
              <a:effectLst/>
              <a:uLnTx/>
              <a:uFillTx/>
              <a:latin typeface="メイリオ" panose="020B0604030504040204" pitchFamily="50" charset="-128"/>
              <a:ea typeface="メイリオ" panose="020B060403050404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429" b="0" i="0" u="none" strike="noStrike" kern="1200" cap="none" spc="0" normalizeH="0" baseline="0" noProof="0" dirty="0">
                <a:ln>
                  <a:noFill/>
                </a:ln>
                <a:solidFill>
                  <a:prstClr val="white"/>
                </a:solidFill>
                <a:effectLst/>
                <a:uLnTx/>
                <a:uFillTx/>
                <a:latin typeface="メイリオ" panose="020B0604030504040204" pitchFamily="50" charset="-128"/>
                <a:ea typeface="メイリオ" panose="020B0604030504040204" pitchFamily="50" charset="-128"/>
                <a:cs typeface="+mn-cs"/>
              </a:rPr>
              <a:t>いる</a:t>
            </a:r>
          </a:p>
        </p:txBody>
      </p:sp>
      <p:sp>
        <p:nvSpPr>
          <p:cNvPr id="93" name="テキスト ボックス 36"/>
          <p:cNvSpPr txBox="1"/>
          <p:nvPr/>
        </p:nvSpPr>
        <p:spPr>
          <a:xfrm>
            <a:off x="144844" y="67923"/>
            <a:ext cx="3308275"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Ⅰ</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　政策の刷新・西成特区構想</a:t>
            </a:r>
          </a:p>
        </p:txBody>
      </p:sp>
      <p:sp>
        <p:nvSpPr>
          <p:cNvPr id="2" name="スライド番号プレースホルダー 1"/>
          <p:cNvSpPr>
            <a:spLocks noGrp="1"/>
          </p:cNvSpPr>
          <p:nvPr>
            <p:ph type="sldNum" sz="quarter" idx="12"/>
          </p:nvPr>
        </p:nvSpPr>
        <p:spPr>
          <a:xfrm>
            <a:off x="8463098" y="6670526"/>
            <a:ext cx="720080" cy="177924"/>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CEC3038-1CF1-4B63-9920-55248DCFBA97}" type="slidenum">
              <a:rPr kumimoji="1" lang="ja-JP" altLang="en-US" sz="12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36</a:t>
            </a:fld>
            <a:endParaRPr kumimoji="1" lang="ja-JP" altLang="en-US" sz="1200" b="0" i="0" u="none" strike="noStrike" kern="1200" cap="none" spc="0" normalizeH="0" baseline="0" noProof="0" dirty="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Tree>
    <p:extLst>
      <p:ext uri="{BB962C8B-B14F-4D97-AF65-F5344CB8AC3E}">
        <p14:creationId xmlns:p14="http://schemas.microsoft.com/office/powerpoint/2010/main" val="2116551038"/>
      </p:ext>
    </p:extLst>
  </p:cSld>
  <p:clrMapOvr>
    <a:masterClrMapping/>
  </p:clrMapOvr>
</p:sld>
</file>

<file path=ppt/slides/slide3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0" name="表 9"/>
          <p:cNvGraphicFramePr>
            <a:graphicFrameLocks noGrp="1"/>
          </p:cNvGraphicFramePr>
          <p:nvPr>
            <p:extLst>
              <p:ext uri="{D42A27DB-BD31-4B8C-83A1-F6EECF244321}">
                <p14:modId xmlns:p14="http://schemas.microsoft.com/office/powerpoint/2010/main" val="3500164483"/>
              </p:ext>
            </p:extLst>
          </p:nvPr>
        </p:nvGraphicFramePr>
        <p:xfrm>
          <a:off x="2284184" y="338554"/>
          <a:ext cx="6724736" cy="6422464"/>
        </p:xfrm>
        <a:graphic>
          <a:graphicData uri="http://schemas.openxmlformats.org/drawingml/2006/table">
            <a:tbl>
              <a:tblPr firstRow="1" firstCol="1" bandRow="1"/>
              <a:tblGrid>
                <a:gridCol w="1681184">
                  <a:extLst>
                    <a:ext uri="{9D8B030D-6E8A-4147-A177-3AD203B41FA5}">
                      <a16:colId xmlns:a16="http://schemas.microsoft.com/office/drawing/2014/main" val="838138467"/>
                    </a:ext>
                  </a:extLst>
                </a:gridCol>
                <a:gridCol w="1681184">
                  <a:extLst>
                    <a:ext uri="{9D8B030D-6E8A-4147-A177-3AD203B41FA5}">
                      <a16:colId xmlns:a16="http://schemas.microsoft.com/office/drawing/2014/main" val="1867253675"/>
                    </a:ext>
                  </a:extLst>
                </a:gridCol>
                <a:gridCol w="1681184">
                  <a:extLst>
                    <a:ext uri="{9D8B030D-6E8A-4147-A177-3AD203B41FA5}">
                      <a16:colId xmlns:a16="http://schemas.microsoft.com/office/drawing/2014/main" val="665385018"/>
                    </a:ext>
                  </a:extLst>
                </a:gridCol>
                <a:gridCol w="1681184">
                  <a:extLst>
                    <a:ext uri="{9D8B030D-6E8A-4147-A177-3AD203B41FA5}">
                      <a16:colId xmlns:a16="http://schemas.microsoft.com/office/drawing/2014/main" val="1580010884"/>
                    </a:ext>
                  </a:extLst>
                </a:gridCol>
              </a:tblGrid>
              <a:tr h="318932">
                <a:tc>
                  <a:txBody>
                    <a:bodyPr/>
                    <a:lstStyle/>
                    <a:p>
                      <a:pPr algn="ctr">
                        <a:lnSpc>
                          <a:spcPts val="1300"/>
                        </a:lnSpc>
                      </a:pPr>
                      <a:r>
                        <a:rPr kumimoji="1" lang="ja-JP" altLang="en-US" sz="1400" b="1" dirty="0">
                          <a:solidFill>
                            <a:schemeClr val="bg1"/>
                          </a:solidFill>
                          <a:latin typeface="ＭＳ Ｐゴシック" panose="020B0600070205080204" pitchFamily="50" charset="-128"/>
                          <a:ea typeface="ＭＳ Ｐゴシック" panose="020B0600070205080204" pitchFamily="50" charset="-128"/>
                        </a:rPr>
                        <a:t>改革前の課題</a:t>
                      </a:r>
                      <a:endParaRPr kumimoji="1" lang="en-US" altLang="ja-JP" sz="1400" b="1" dirty="0">
                        <a:solidFill>
                          <a:schemeClr val="bg1"/>
                        </a:solidFill>
                        <a:latin typeface="ＭＳ Ｐゴシック" panose="020B0600070205080204" pitchFamily="50" charset="-128"/>
                        <a:ea typeface="ＭＳ Ｐゴシック" panose="020B0600070205080204" pitchFamily="50" charset="-128"/>
                      </a:endParaRPr>
                    </a:p>
                    <a:p>
                      <a:pPr algn="ctr">
                        <a:lnSpc>
                          <a:spcPts val="1300"/>
                        </a:lnSpc>
                      </a:pPr>
                      <a:r>
                        <a:rPr kumimoji="1" lang="ja-JP" altLang="en-US" sz="1400" b="1" dirty="0">
                          <a:solidFill>
                            <a:schemeClr val="bg1"/>
                          </a:solidFill>
                          <a:latin typeface="ＭＳ Ｐゴシック" panose="020B0600070205080204" pitchFamily="50" charset="-128"/>
                          <a:ea typeface="ＭＳ Ｐゴシック" panose="020B0600070205080204" pitchFamily="50" charset="-128"/>
                        </a:rPr>
                        <a:t>（</a:t>
                      </a:r>
                      <a:r>
                        <a:rPr kumimoji="1" lang="en-US" altLang="ja-JP" sz="1400" b="1" dirty="0">
                          <a:solidFill>
                            <a:schemeClr val="bg1"/>
                          </a:solidFill>
                          <a:latin typeface="ＭＳ Ｐゴシック" panose="020B0600070205080204" pitchFamily="50" charset="-128"/>
                          <a:ea typeface="ＭＳ Ｐゴシック" panose="020B0600070205080204" pitchFamily="50" charset="-128"/>
                        </a:rPr>
                        <a:t>Why</a:t>
                      </a:r>
                      <a:r>
                        <a:rPr kumimoji="1" lang="ja-JP" altLang="en-US" sz="1400" b="1" dirty="0">
                          <a:solidFill>
                            <a:schemeClr val="bg1"/>
                          </a:solidFill>
                          <a:latin typeface="ＭＳ Ｐゴシック" panose="020B0600070205080204" pitchFamily="50" charset="-128"/>
                          <a:ea typeface="ＭＳ Ｐゴシック" panose="020B0600070205080204" pitchFamily="50" charset="-128"/>
                        </a:rPr>
                        <a:t>）</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1">
                        <a:lumMod val="75000"/>
                      </a:schemeClr>
                    </a:solidFill>
                  </a:tcPr>
                </a:tc>
                <a:tc>
                  <a:txBody>
                    <a:bodyPr/>
                    <a:lstStyle/>
                    <a:p>
                      <a:pPr algn="ctr">
                        <a:lnSpc>
                          <a:spcPts val="1300"/>
                        </a:lnSpc>
                      </a:pPr>
                      <a:r>
                        <a:rPr kumimoji="1" lang="ja-JP" altLang="en-US" sz="1400" b="1" dirty="0">
                          <a:solidFill>
                            <a:schemeClr val="bg1"/>
                          </a:solidFill>
                          <a:latin typeface="ＭＳ Ｐゴシック" panose="020B0600070205080204" pitchFamily="50" charset="-128"/>
                          <a:ea typeface="ＭＳ Ｐゴシック" panose="020B0600070205080204" pitchFamily="50" charset="-128"/>
                        </a:rPr>
                        <a:t>改革の方向性</a:t>
                      </a:r>
                      <a:endParaRPr kumimoji="1" lang="en-US" altLang="ja-JP" sz="1400" b="1" dirty="0">
                        <a:solidFill>
                          <a:schemeClr val="bg1"/>
                        </a:solidFill>
                        <a:latin typeface="ＭＳ Ｐゴシック" panose="020B0600070205080204" pitchFamily="50" charset="-128"/>
                        <a:ea typeface="ＭＳ Ｐゴシック" panose="020B0600070205080204" pitchFamily="50" charset="-128"/>
                      </a:endParaRPr>
                    </a:p>
                    <a:p>
                      <a:pPr algn="ctr">
                        <a:lnSpc>
                          <a:spcPts val="1300"/>
                        </a:lnSpc>
                      </a:pPr>
                      <a:r>
                        <a:rPr kumimoji="1" lang="ja-JP" altLang="en-US" sz="1400" b="1" dirty="0">
                          <a:solidFill>
                            <a:schemeClr val="bg1"/>
                          </a:solidFill>
                          <a:latin typeface="ＭＳ Ｐゴシック" panose="020B0600070205080204" pitchFamily="50" charset="-128"/>
                          <a:ea typeface="ＭＳ Ｐゴシック" panose="020B0600070205080204" pitchFamily="50" charset="-128"/>
                        </a:rPr>
                        <a:t>（</a:t>
                      </a:r>
                      <a:r>
                        <a:rPr kumimoji="1" lang="en-US" altLang="ja-JP" sz="1400" b="1" dirty="0">
                          <a:solidFill>
                            <a:schemeClr val="bg1"/>
                          </a:solidFill>
                          <a:latin typeface="ＭＳ Ｐゴシック" panose="020B0600070205080204" pitchFamily="50" charset="-128"/>
                          <a:ea typeface="ＭＳ Ｐゴシック" panose="020B0600070205080204" pitchFamily="50" charset="-128"/>
                        </a:rPr>
                        <a:t>Vision)</a:t>
                      </a:r>
                      <a:endParaRPr kumimoji="1" lang="ja-JP" altLang="en-US" sz="1400" b="1" dirty="0">
                        <a:solidFill>
                          <a:schemeClr val="bg1"/>
                        </a:solidFill>
                        <a:latin typeface="ＭＳ Ｐゴシック" panose="020B0600070205080204" pitchFamily="50" charset="-128"/>
                        <a:ea typeface="ＭＳ Ｐゴシック" panose="020B0600070205080204" pitchFamily="50" charset="-128"/>
                      </a:endParaRP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1">
                        <a:lumMod val="75000"/>
                      </a:schemeClr>
                    </a:solidFill>
                  </a:tcPr>
                </a:tc>
                <a:tc>
                  <a:txBody>
                    <a:bodyPr/>
                    <a:lstStyle/>
                    <a:p>
                      <a:pPr algn="ctr">
                        <a:lnSpc>
                          <a:spcPts val="1300"/>
                        </a:lnSpc>
                      </a:pPr>
                      <a:r>
                        <a:rPr kumimoji="1" lang="ja-JP" altLang="en-US" sz="1400" b="1" dirty="0">
                          <a:solidFill>
                            <a:schemeClr val="bg1"/>
                          </a:solidFill>
                          <a:latin typeface="ＭＳ Ｐゴシック" panose="020B0600070205080204" pitchFamily="50" charset="-128"/>
                          <a:ea typeface="ＭＳ Ｐゴシック" panose="020B0600070205080204" pitchFamily="50" charset="-128"/>
                        </a:rPr>
                        <a:t>何をどう改革したか</a:t>
                      </a:r>
                      <a:endParaRPr kumimoji="1" lang="en-US" altLang="ja-JP" sz="1400" b="1" dirty="0">
                        <a:solidFill>
                          <a:schemeClr val="bg1"/>
                        </a:solidFill>
                        <a:latin typeface="ＭＳ Ｐゴシック" panose="020B0600070205080204" pitchFamily="50" charset="-128"/>
                        <a:ea typeface="ＭＳ Ｐゴシック" panose="020B0600070205080204" pitchFamily="50" charset="-128"/>
                      </a:endParaRPr>
                    </a:p>
                    <a:p>
                      <a:pPr algn="ctr">
                        <a:lnSpc>
                          <a:spcPts val="1300"/>
                        </a:lnSpc>
                      </a:pPr>
                      <a:r>
                        <a:rPr kumimoji="1" lang="ja-JP" altLang="en-US" sz="1400" b="1" dirty="0">
                          <a:solidFill>
                            <a:schemeClr val="bg1"/>
                          </a:solidFill>
                          <a:latin typeface="ＭＳ Ｐゴシック" panose="020B0600070205080204" pitchFamily="50" charset="-128"/>
                          <a:ea typeface="ＭＳ Ｐゴシック" panose="020B0600070205080204" pitchFamily="50" charset="-128"/>
                        </a:rPr>
                        <a:t>（</a:t>
                      </a:r>
                      <a:r>
                        <a:rPr kumimoji="1" lang="en-US" altLang="ja-JP" sz="1400" b="1" dirty="0">
                          <a:solidFill>
                            <a:schemeClr val="bg1"/>
                          </a:solidFill>
                          <a:latin typeface="ＭＳ Ｐゴシック" panose="020B0600070205080204" pitchFamily="50" charset="-128"/>
                          <a:ea typeface="ＭＳ Ｐゴシック" panose="020B0600070205080204" pitchFamily="50" charset="-128"/>
                        </a:rPr>
                        <a:t>What</a:t>
                      </a:r>
                      <a:r>
                        <a:rPr kumimoji="1" lang="ja-JP" altLang="en-US" sz="1400" b="1" dirty="0">
                          <a:solidFill>
                            <a:schemeClr val="bg1"/>
                          </a:solidFill>
                          <a:latin typeface="ＭＳ Ｐゴシック" panose="020B0600070205080204" pitchFamily="50" charset="-128"/>
                          <a:ea typeface="ＭＳ Ｐゴシック" panose="020B0600070205080204" pitchFamily="50" charset="-128"/>
                        </a:rPr>
                        <a:t>）</a:t>
                      </a:r>
                    </a:p>
                  </a:txBody>
                  <a:tcPr marR="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1">
                        <a:lumMod val="75000"/>
                      </a:schemeClr>
                    </a:solidFill>
                  </a:tcPr>
                </a:tc>
                <a:tc>
                  <a:txBody>
                    <a:bodyPr/>
                    <a:lstStyle/>
                    <a:p>
                      <a:pPr algn="ctr">
                        <a:lnSpc>
                          <a:spcPts val="1300"/>
                        </a:lnSpc>
                      </a:pPr>
                      <a:r>
                        <a:rPr kumimoji="1" lang="ja-JP" altLang="en-US" sz="1400" b="1" dirty="0">
                          <a:solidFill>
                            <a:schemeClr val="bg1"/>
                          </a:solidFill>
                          <a:latin typeface="ＭＳ Ｐゴシック" panose="020B0600070205080204" pitchFamily="50" charset="-128"/>
                          <a:ea typeface="ＭＳ Ｐゴシック" panose="020B0600070205080204" pitchFamily="50" charset="-128"/>
                        </a:rPr>
                        <a:t>主な成果</a:t>
                      </a:r>
                      <a:endParaRPr kumimoji="1" lang="en-US" altLang="ja-JP" sz="1400" b="1" dirty="0">
                        <a:solidFill>
                          <a:schemeClr val="bg1"/>
                        </a:solidFill>
                        <a:latin typeface="ＭＳ Ｐゴシック" panose="020B0600070205080204" pitchFamily="50" charset="-128"/>
                        <a:ea typeface="ＭＳ Ｐゴシック" panose="020B0600070205080204" pitchFamily="50" charset="-128"/>
                      </a:endParaRPr>
                    </a:p>
                    <a:p>
                      <a:pPr algn="ctr">
                        <a:lnSpc>
                          <a:spcPts val="1300"/>
                        </a:lnSpc>
                      </a:pPr>
                      <a:r>
                        <a:rPr kumimoji="1" lang="ja-JP" altLang="en-US" sz="1400" b="1" dirty="0">
                          <a:solidFill>
                            <a:schemeClr val="bg1"/>
                          </a:solidFill>
                          <a:latin typeface="ＭＳ Ｐゴシック" panose="020B0600070205080204" pitchFamily="50" charset="-128"/>
                          <a:ea typeface="ＭＳ Ｐゴシック" panose="020B0600070205080204" pitchFamily="50" charset="-128"/>
                        </a:rPr>
                        <a:t>（</a:t>
                      </a:r>
                      <a:r>
                        <a:rPr kumimoji="1" lang="en-US" altLang="ja-JP" sz="1400" b="1" dirty="0">
                          <a:solidFill>
                            <a:schemeClr val="bg1"/>
                          </a:solidFill>
                          <a:latin typeface="ＭＳ Ｐゴシック" panose="020B0600070205080204" pitchFamily="50" charset="-128"/>
                          <a:ea typeface="ＭＳ Ｐゴシック" panose="020B0600070205080204" pitchFamily="50" charset="-128"/>
                        </a:rPr>
                        <a:t>Outcome</a:t>
                      </a:r>
                      <a:r>
                        <a:rPr kumimoji="1" lang="ja-JP" altLang="en-US" sz="1400" b="1" dirty="0">
                          <a:solidFill>
                            <a:schemeClr val="bg1"/>
                          </a:solidFill>
                          <a:latin typeface="ＭＳ Ｐゴシック" panose="020B0600070205080204" pitchFamily="50" charset="-128"/>
                          <a:ea typeface="ＭＳ Ｐゴシック" panose="020B0600070205080204" pitchFamily="50" charset="-128"/>
                        </a:rPr>
                        <a:t>）</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1">
                        <a:lumMod val="75000"/>
                      </a:schemeClr>
                    </a:solidFill>
                  </a:tcPr>
                </a:tc>
                <a:extLst>
                  <a:ext uri="{0D108BD9-81ED-4DB2-BD59-A6C34878D82A}">
                    <a16:rowId xmlns:a16="http://schemas.microsoft.com/office/drawing/2014/main" val="4100797845"/>
                  </a:ext>
                </a:extLst>
              </a:tr>
              <a:tr h="6000824">
                <a:tc>
                  <a:txBody>
                    <a:bodyPr/>
                    <a:lstStyle/>
                    <a:p>
                      <a:pPr marL="85725" indent="-85725" algn="just">
                        <a:lnSpc>
                          <a:spcPts val="1300"/>
                        </a:lnSpc>
                        <a:spcBef>
                          <a:spcPts val="600"/>
                        </a:spcBef>
                        <a:spcAft>
                          <a:spcPts val="0"/>
                        </a:spcAft>
                      </a:pPr>
                      <a:r>
                        <a:rPr lang="ja-JP" altLang="en-US" sz="1200" kern="100" dirty="0">
                          <a:effectLst/>
                          <a:latin typeface="ＭＳ Ｐゴシック" panose="020B0600070205080204" pitchFamily="50" charset="-128"/>
                          <a:ea typeface="ＭＳ Ｐゴシック" panose="020B0600070205080204" pitchFamily="50" charset="-128"/>
                          <a:cs typeface="Times New Roman" panose="02020603050405020304" pitchFamily="18" charset="0"/>
                        </a:rPr>
                        <a:t>・大阪市内中心部の骨格をなす御堂筋を「周辺道路と一体管理」し、道路とまちが一体となって、御堂筋及び周辺のまちづくりを進めていくために、</a:t>
                      </a:r>
                      <a:r>
                        <a:rPr lang="en-US" altLang="ja-JP" sz="1200" kern="100" dirty="0">
                          <a:effectLst/>
                          <a:latin typeface="ＭＳ Ｐゴシック" panose="020B0600070205080204" pitchFamily="50" charset="-128"/>
                          <a:ea typeface="ＭＳ Ｐゴシック" panose="020B0600070205080204" pitchFamily="50" charset="-128"/>
                          <a:cs typeface="Times New Roman" panose="02020603050405020304" pitchFamily="18" charset="0"/>
                        </a:rPr>
                        <a:t>1958</a:t>
                      </a:r>
                      <a:r>
                        <a:rPr lang="ja-JP" altLang="en-US" sz="1200" kern="100" dirty="0">
                          <a:effectLst/>
                          <a:latin typeface="ＭＳ Ｐゴシック" panose="020B0600070205080204" pitchFamily="50" charset="-128"/>
                          <a:ea typeface="ＭＳ Ｐゴシック" panose="020B0600070205080204" pitchFamily="50" charset="-128"/>
                          <a:cs typeface="Times New Roman" panose="02020603050405020304" pitchFamily="18" charset="0"/>
                        </a:rPr>
                        <a:t>年から国が管理していた御堂筋を</a:t>
                      </a:r>
                      <a:r>
                        <a:rPr lang="en-US" altLang="ja-JP" sz="1200" kern="100" dirty="0">
                          <a:effectLst/>
                          <a:latin typeface="ＭＳ Ｐゴシック" panose="020B0600070205080204" pitchFamily="50" charset="-128"/>
                          <a:ea typeface="ＭＳ Ｐゴシック" panose="020B0600070205080204" pitchFamily="50" charset="-128"/>
                          <a:cs typeface="Times New Roman" panose="02020603050405020304" pitchFamily="18" charset="0"/>
                        </a:rPr>
                        <a:t>2012</a:t>
                      </a:r>
                      <a:r>
                        <a:rPr lang="ja-JP" altLang="en-US" sz="1200" kern="100" dirty="0">
                          <a:effectLst/>
                          <a:latin typeface="ＭＳ Ｐゴシック" panose="020B0600070205080204" pitchFamily="50" charset="-128"/>
                          <a:ea typeface="ＭＳ Ｐゴシック" panose="020B0600070205080204" pitchFamily="50" charset="-128"/>
                          <a:cs typeface="Times New Roman" panose="02020603050405020304" pitchFamily="18" charset="0"/>
                        </a:rPr>
                        <a:t>年に大阪市に移管されることとなった。</a:t>
                      </a:r>
                      <a:endParaRPr lang="en-US" altLang="ja-JP" sz="1200" kern="100" dirty="0">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marL="85725" indent="-85725" algn="just">
                        <a:lnSpc>
                          <a:spcPts val="1300"/>
                        </a:lnSpc>
                        <a:spcBef>
                          <a:spcPts val="600"/>
                        </a:spcBef>
                        <a:spcAft>
                          <a:spcPts val="0"/>
                        </a:spcAft>
                      </a:pPr>
                      <a:r>
                        <a:rPr lang="ja-JP" altLang="en-US" sz="1200" kern="100" dirty="0">
                          <a:effectLst/>
                          <a:latin typeface="ＭＳ Ｐゴシック" panose="020B0600070205080204" pitchFamily="50" charset="-128"/>
                          <a:ea typeface="ＭＳ Ｐゴシック" panose="020B0600070205080204" pitchFamily="50" charset="-128"/>
                          <a:cs typeface="Times New Roman" panose="02020603050405020304" pitchFamily="18" charset="0"/>
                        </a:rPr>
                        <a:t>・近年、御堂筋沿道には商業施設やホテルなど賑わい施設が進出するなどまちも大きく変化し、人々が御堂筋に対して求める機能も、憩いや賑わいなど多様化してきている中、国が管理している時代から御堂筋の道路空間再編や御堂筋の将来に関する議論がなされてきた。</a:t>
                      </a:r>
                      <a:endParaRPr lang="en-US" altLang="ja-JP" sz="1200" kern="100" dirty="0">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marL="85725" indent="-85725" algn="just">
                        <a:lnSpc>
                          <a:spcPts val="1300"/>
                        </a:lnSpc>
                        <a:spcBef>
                          <a:spcPts val="600"/>
                        </a:spcBef>
                        <a:spcAft>
                          <a:spcPts val="0"/>
                        </a:spcAft>
                      </a:pPr>
                      <a:r>
                        <a:rPr lang="ja-JP" altLang="en-US" sz="1200" kern="100" dirty="0">
                          <a:effectLst/>
                          <a:latin typeface="ＭＳ Ｐゴシック" panose="020B0600070205080204" pitchFamily="50" charset="-128"/>
                          <a:ea typeface="ＭＳ Ｐゴシック" panose="020B0600070205080204" pitchFamily="50" charset="-128"/>
                          <a:cs typeface="Times New Roman" panose="02020603050405020304" pitchFamily="18" charset="0"/>
                        </a:rPr>
                        <a:t>・御堂筋完成</a:t>
                      </a:r>
                      <a:r>
                        <a:rPr lang="en-US" altLang="ja-JP" sz="1200" kern="100" dirty="0">
                          <a:effectLst/>
                          <a:latin typeface="ＭＳ Ｐゴシック" panose="020B0600070205080204" pitchFamily="50" charset="-128"/>
                          <a:ea typeface="ＭＳ Ｐゴシック" panose="020B0600070205080204" pitchFamily="50" charset="-128"/>
                          <a:cs typeface="Times New Roman" panose="02020603050405020304" pitchFamily="18" charset="0"/>
                        </a:rPr>
                        <a:t>80</a:t>
                      </a:r>
                      <a:r>
                        <a:rPr lang="ja-JP" altLang="en-US" sz="1200" kern="100" dirty="0">
                          <a:effectLst/>
                          <a:latin typeface="ＭＳ Ｐゴシック" panose="020B0600070205080204" pitchFamily="50" charset="-128"/>
                          <a:ea typeface="ＭＳ Ｐゴシック" panose="020B0600070205080204" pitchFamily="50" charset="-128"/>
                          <a:cs typeface="Times New Roman" panose="02020603050405020304" pitchFamily="18" charset="0"/>
                        </a:rPr>
                        <a:t>周年記念事業では、コンセプトを「みちから未来を考える」とし、過去、現在、未来を見つめながら、人中心のみちへと空間再編をめざす今後の御堂筋のあり方や、民間と連携したまちづくりのあり方などを議論した。</a:t>
                      </a: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85725" indent="-85725" algn="just">
                        <a:lnSpc>
                          <a:spcPts val="1300"/>
                        </a:lnSpc>
                        <a:spcBef>
                          <a:spcPts val="600"/>
                        </a:spcBef>
                        <a:spcAft>
                          <a:spcPts val="0"/>
                        </a:spcAft>
                      </a:pPr>
                      <a:r>
                        <a:rPr lang="ja-JP" altLang="en-US" sz="1200" kern="100" dirty="0">
                          <a:effectLst/>
                          <a:latin typeface="ＭＳ Ｐゴシック" panose="020B0600070205080204" pitchFamily="50" charset="-128"/>
                          <a:ea typeface="ＭＳ Ｐゴシック" panose="020B0600070205080204" pitchFamily="50" charset="-128"/>
                          <a:cs typeface="Times New Roman" panose="02020603050405020304" pitchFamily="18" charset="0"/>
                        </a:rPr>
                        <a:t>・</a:t>
                      </a:r>
                      <a:r>
                        <a:rPr lang="en-US" altLang="ja-JP" sz="1200" kern="100" dirty="0">
                          <a:effectLst/>
                          <a:latin typeface="ＭＳ Ｐゴシック" panose="020B0600070205080204" pitchFamily="50" charset="-128"/>
                          <a:ea typeface="ＭＳ Ｐゴシック" panose="020B0600070205080204" pitchFamily="50" charset="-128"/>
                          <a:cs typeface="Times New Roman" panose="02020603050405020304" pitchFamily="18" charset="0"/>
                        </a:rPr>
                        <a:t>2019</a:t>
                      </a:r>
                      <a:r>
                        <a:rPr lang="ja-JP" altLang="en-US" sz="1200" kern="100" dirty="0">
                          <a:effectLst/>
                          <a:latin typeface="ＭＳ Ｐゴシック" panose="020B0600070205080204" pitchFamily="50" charset="-128"/>
                          <a:ea typeface="ＭＳ Ｐゴシック" panose="020B0600070205080204" pitchFamily="50" charset="-128"/>
                          <a:cs typeface="Times New Roman" panose="02020603050405020304" pitchFamily="18" charset="0"/>
                        </a:rPr>
                        <a:t>年</a:t>
                      </a:r>
                      <a:r>
                        <a:rPr lang="en-US" altLang="ja-JP" sz="1200" kern="100" dirty="0">
                          <a:effectLst/>
                          <a:latin typeface="ＭＳ Ｐゴシック" panose="020B0600070205080204" pitchFamily="50" charset="-128"/>
                          <a:ea typeface="ＭＳ Ｐゴシック" panose="020B0600070205080204" pitchFamily="50" charset="-128"/>
                          <a:cs typeface="Times New Roman" panose="02020603050405020304" pitchFamily="18" charset="0"/>
                        </a:rPr>
                        <a:t>3</a:t>
                      </a:r>
                      <a:r>
                        <a:rPr lang="ja-JP" altLang="en-US" sz="1200" kern="100" dirty="0">
                          <a:effectLst/>
                          <a:latin typeface="ＭＳ Ｐゴシック" panose="020B0600070205080204" pitchFamily="50" charset="-128"/>
                          <a:ea typeface="ＭＳ Ｐゴシック" panose="020B0600070205080204" pitchFamily="50" charset="-128"/>
                          <a:cs typeface="Times New Roman" panose="02020603050405020304" pitchFamily="18" charset="0"/>
                        </a:rPr>
                        <a:t>月に、車中心から人中心のみちへと空間再編をめざす今後の御堂筋のあり方や公民連携したまちづくりのあり方など、今後御堂筋がめざすべき姿を示した「御堂筋将来ビジョン」を策定した。</a:t>
                      </a:r>
                      <a:endParaRPr lang="en-US" altLang="ja-JP" sz="1200" kern="100" dirty="0">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marL="85725" indent="-85725" algn="just">
                        <a:lnSpc>
                          <a:spcPts val="1300"/>
                        </a:lnSpc>
                        <a:spcBef>
                          <a:spcPts val="600"/>
                        </a:spcBef>
                        <a:spcAft>
                          <a:spcPts val="0"/>
                        </a:spcAft>
                      </a:pPr>
                      <a:r>
                        <a:rPr lang="ja-JP" altLang="en-US" sz="1200" kern="100" dirty="0">
                          <a:effectLst/>
                          <a:latin typeface="ＭＳ Ｐゴシック" panose="020B0600070205080204" pitchFamily="50" charset="-128"/>
                          <a:ea typeface="ＭＳ Ｐゴシック" panose="020B0600070205080204" pitchFamily="50" charset="-128"/>
                          <a:cs typeface="Times New Roman" panose="02020603050405020304" pitchFamily="18" charset="0"/>
                        </a:rPr>
                        <a:t>・将来ビジョンでは、御堂筋完成</a:t>
                      </a:r>
                      <a:r>
                        <a:rPr lang="en-US" altLang="ja-JP" sz="1200" kern="100" dirty="0">
                          <a:effectLst/>
                          <a:latin typeface="ＭＳ Ｐゴシック" panose="020B0600070205080204" pitchFamily="50" charset="-128"/>
                          <a:ea typeface="ＭＳ Ｐゴシック" panose="020B0600070205080204" pitchFamily="50" charset="-128"/>
                          <a:cs typeface="Times New Roman" panose="02020603050405020304" pitchFamily="18" charset="0"/>
                        </a:rPr>
                        <a:t>100</a:t>
                      </a:r>
                      <a:r>
                        <a:rPr lang="ja-JP" altLang="en-US" sz="1200" kern="100" dirty="0">
                          <a:effectLst/>
                          <a:latin typeface="ＭＳ Ｐゴシック" panose="020B0600070205080204" pitchFamily="50" charset="-128"/>
                          <a:ea typeface="ＭＳ Ｐゴシック" panose="020B0600070205080204" pitchFamily="50" charset="-128"/>
                          <a:cs typeface="Times New Roman" panose="02020603050405020304" pitchFamily="18" charset="0"/>
                        </a:rPr>
                        <a:t>周年（</a:t>
                      </a:r>
                      <a:r>
                        <a:rPr lang="en-US" altLang="ja-JP" sz="1200" kern="100" dirty="0">
                          <a:effectLst/>
                          <a:latin typeface="ＭＳ Ｐゴシック" panose="020B0600070205080204" pitchFamily="50" charset="-128"/>
                          <a:ea typeface="ＭＳ Ｐゴシック" panose="020B0600070205080204" pitchFamily="50" charset="-128"/>
                          <a:cs typeface="Times New Roman" panose="02020603050405020304" pitchFamily="18" charset="0"/>
                        </a:rPr>
                        <a:t>2037</a:t>
                      </a:r>
                      <a:r>
                        <a:rPr lang="ja-JP" altLang="en-US" sz="1200" kern="100" dirty="0">
                          <a:effectLst/>
                          <a:latin typeface="ＭＳ Ｐゴシック" panose="020B0600070205080204" pitchFamily="50" charset="-128"/>
                          <a:ea typeface="ＭＳ Ｐゴシック" panose="020B0600070205080204" pitchFamily="50" charset="-128"/>
                          <a:cs typeface="Times New Roman" panose="02020603050405020304" pitchFamily="18" charset="0"/>
                        </a:rPr>
                        <a:t>年）をターゲットイヤーとして、 都心部全体の交通ネットワークの再編や人と多様なモビリティが安全に共存できる空間・仕組みづくりに関する検討を進めながら、段階的に将来ビジョン「人中心</a:t>
                      </a:r>
                      <a:r>
                        <a:rPr lang="en-US" altLang="ja-JP" sz="1200" kern="100" dirty="0">
                          <a:effectLst/>
                          <a:latin typeface="ＭＳ Ｐゴシック" panose="020B0600070205080204" pitchFamily="50" charset="-128"/>
                          <a:ea typeface="ＭＳ Ｐゴシック" panose="020B0600070205080204" pitchFamily="50" charset="-128"/>
                          <a:cs typeface="Times New Roman" panose="02020603050405020304" pitchFamily="18" charset="0"/>
                        </a:rPr>
                        <a:t>〜</a:t>
                      </a:r>
                      <a:r>
                        <a:rPr lang="ja-JP" altLang="en-US" sz="1200" kern="100" dirty="0">
                          <a:effectLst/>
                          <a:latin typeface="ＭＳ Ｐゴシック" panose="020B0600070205080204" pitchFamily="50" charset="-128"/>
                          <a:ea typeface="ＭＳ Ｐゴシック" panose="020B0600070205080204" pitchFamily="50" charset="-128"/>
                          <a:cs typeface="Times New Roman" panose="02020603050405020304" pitchFamily="18" charset="0"/>
                        </a:rPr>
                        <a:t>フルモール化」をめざしていくこととしている。</a:t>
                      </a:r>
                      <a:endParaRPr lang="en-US" altLang="ja-JP" sz="1200" kern="100" dirty="0">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85725" indent="-85725" algn="just">
                        <a:lnSpc>
                          <a:spcPts val="1300"/>
                        </a:lnSpc>
                        <a:spcBef>
                          <a:spcPts val="600"/>
                        </a:spcBef>
                        <a:spcAft>
                          <a:spcPts val="0"/>
                        </a:spcAft>
                      </a:pPr>
                      <a:r>
                        <a:rPr lang="ja-JP" altLang="en-US" sz="1200" kern="100" dirty="0">
                          <a:effectLst/>
                          <a:latin typeface="ＭＳ Ｐゴシック" panose="020B0600070205080204" pitchFamily="50" charset="-128"/>
                          <a:ea typeface="ＭＳ Ｐゴシック" panose="020B0600070205080204" pitchFamily="50" charset="-128"/>
                          <a:cs typeface="Times New Roman" panose="02020603050405020304" pitchFamily="18" charset="0"/>
                        </a:rPr>
                        <a:t>・将来ビジョン実現に向けたファーストステップとして、まずは千日前通から道頓堀川区間の側道歩行者空間化を進めていくこととしており、整備効果に加え、側道閉鎖に伴う渋滞や荷捌きなど、周辺地域に与える影響などを慎重に検証のうえ、順次北側に展開し、淀屋橋までの整備を進めていくこととしている。</a:t>
                      </a:r>
                    </a:p>
                    <a:p>
                      <a:pPr marL="85725" indent="-85725" algn="just">
                        <a:lnSpc>
                          <a:spcPts val="1300"/>
                        </a:lnSpc>
                        <a:spcBef>
                          <a:spcPts val="600"/>
                        </a:spcBef>
                        <a:spcAft>
                          <a:spcPts val="0"/>
                        </a:spcAft>
                      </a:pPr>
                      <a:r>
                        <a:rPr lang="ja-JP" altLang="en-US" sz="1200" kern="100" dirty="0">
                          <a:effectLst/>
                          <a:latin typeface="ＭＳ Ｐゴシック" panose="020B0600070205080204" pitchFamily="50" charset="-128"/>
                          <a:ea typeface="ＭＳ Ｐゴシック" panose="020B0600070205080204" pitchFamily="50" charset="-128"/>
                          <a:cs typeface="Times New Roman" panose="02020603050405020304" pitchFamily="18" charset="0"/>
                        </a:rPr>
                        <a:t>・また広がった歩行者空間の利活用としては、民間主体で清掃活動をはじめとしたきめ細やかな日常の維持管理活動や、花植え活動などに取り組み、美しい街並みを創出していけるよう、民間が活動しやすい仕組み・制度などについて公民で意見交換する場を構築していくこととしている。</a:t>
                      </a: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85725" marR="0" lvl="0" indent="-85725" algn="just" defTabSz="914400" rtl="0" eaLnBrk="1" fontAlgn="auto" latinLnBrk="0" hangingPunct="1">
                        <a:lnSpc>
                          <a:spcPts val="1300"/>
                        </a:lnSpc>
                        <a:spcBef>
                          <a:spcPts val="600"/>
                        </a:spcBef>
                        <a:spcAft>
                          <a:spcPts val="0"/>
                        </a:spcAft>
                        <a:buClrTx/>
                        <a:buSzTx/>
                        <a:buFontTx/>
                        <a:buNone/>
                        <a:tabLst/>
                        <a:defRPr/>
                      </a:pPr>
                      <a:r>
                        <a:rPr lang="ja-JP" altLang="en-US" sz="1200" kern="100" dirty="0">
                          <a:effectLst/>
                          <a:latin typeface="ＭＳ Ｐゴシック" panose="020B0600070205080204" pitchFamily="50" charset="-128"/>
                          <a:ea typeface="ＭＳ Ｐゴシック" panose="020B0600070205080204" pitchFamily="50" charset="-128"/>
                          <a:cs typeface="Times New Roman" panose="02020603050405020304" pitchFamily="18" charset="0"/>
                        </a:rPr>
                        <a:t>・</a:t>
                      </a:r>
                      <a:r>
                        <a:rPr lang="en-US" altLang="ja-JP" sz="1200" kern="100" dirty="0">
                          <a:effectLst/>
                          <a:latin typeface="ＭＳ Ｐゴシック" panose="020B0600070205080204" pitchFamily="50" charset="-128"/>
                          <a:ea typeface="ＭＳ Ｐゴシック" panose="020B0600070205080204" pitchFamily="50" charset="-128"/>
                          <a:cs typeface="Times New Roman" panose="02020603050405020304" pitchFamily="18" charset="0"/>
                        </a:rPr>
                        <a:t>2021</a:t>
                      </a:r>
                      <a:r>
                        <a:rPr lang="ja-JP" altLang="en-US" sz="1200" kern="100" dirty="0">
                          <a:effectLst/>
                          <a:latin typeface="ＭＳ Ｐゴシック" panose="020B0600070205080204" pitchFamily="50" charset="-128"/>
                          <a:ea typeface="ＭＳ Ｐゴシック" panose="020B0600070205080204" pitchFamily="50" charset="-128"/>
                          <a:cs typeface="Times New Roman" panose="02020603050405020304" pitchFamily="18" charset="0"/>
                        </a:rPr>
                        <a:t>年</a:t>
                      </a:r>
                      <a:r>
                        <a:rPr lang="en-US" altLang="ja-JP" sz="1200" kern="100" dirty="0">
                          <a:effectLst/>
                          <a:latin typeface="ＭＳ Ｐゴシック" panose="020B0600070205080204" pitchFamily="50" charset="-128"/>
                          <a:ea typeface="ＭＳ Ｐゴシック" panose="020B0600070205080204" pitchFamily="50" charset="-128"/>
                          <a:cs typeface="Times New Roman" panose="02020603050405020304" pitchFamily="18" charset="0"/>
                        </a:rPr>
                        <a:t>3</a:t>
                      </a:r>
                      <a:r>
                        <a:rPr lang="ja-JP" altLang="en-US" sz="1200" kern="100" dirty="0">
                          <a:effectLst/>
                          <a:latin typeface="ＭＳ Ｐゴシック" panose="020B0600070205080204" pitchFamily="50" charset="-128"/>
                          <a:ea typeface="ＭＳ Ｐゴシック" panose="020B0600070205080204" pitchFamily="50" charset="-128"/>
                          <a:cs typeface="Times New Roman" panose="02020603050405020304" pitchFamily="18" charset="0"/>
                        </a:rPr>
                        <a:t>月に、千日前通から道頓堀川区間の側道歩行者空間化を完成した。現在、長堀通から道頓堀川までの区間の整備を行っており、</a:t>
                      </a:r>
                      <a:r>
                        <a:rPr lang="en-US" altLang="ja-JP" sz="1200" kern="100" dirty="0">
                          <a:effectLst/>
                          <a:latin typeface="ＭＳ Ｐゴシック" panose="020B0600070205080204" pitchFamily="50" charset="-128"/>
                          <a:ea typeface="ＭＳ Ｐゴシック" panose="020B0600070205080204" pitchFamily="50" charset="-128"/>
                          <a:cs typeface="Times New Roman" panose="02020603050405020304" pitchFamily="18" charset="0"/>
                        </a:rPr>
                        <a:t>2025</a:t>
                      </a:r>
                      <a:r>
                        <a:rPr lang="ja-JP" altLang="en-US" sz="1200" kern="100" dirty="0">
                          <a:effectLst/>
                          <a:latin typeface="ＭＳ Ｐゴシック" panose="020B0600070205080204" pitchFamily="50" charset="-128"/>
                          <a:ea typeface="ＭＳ Ｐゴシック" panose="020B0600070205080204" pitchFamily="50" charset="-128"/>
                          <a:cs typeface="Times New Roman" panose="02020603050405020304" pitchFamily="18" charset="0"/>
                        </a:rPr>
                        <a:t>年</a:t>
                      </a:r>
                      <a:r>
                        <a:rPr lang="en-US" altLang="ja-JP" sz="1200" kern="100" dirty="0">
                          <a:effectLst/>
                          <a:latin typeface="ＭＳ Ｐゴシック" panose="020B0600070205080204" pitchFamily="50" charset="-128"/>
                          <a:ea typeface="ＭＳ Ｐゴシック" panose="020B0600070205080204" pitchFamily="50" charset="-128"/>
                          <a:cs typeface="Times New Roman" panose="02020603050405020304" pitchFamily="18" charset="0"/>
                        </a:rPr>
                        <a:t>3</a:t>
                      </a:r>
                      <a:r>
                        <a:rPr lang="ja-JP" altLang="en-US" sz="1200" kern="100" dirty="0">
                          <a:effectLst/>
                          <a:latin typeface="ＭＳ Ｐゴシック" panose="020B0600070205080204" pitchFamily="50" charset="-128"/>
                          <a:ea typeface="ＭＳ Ｐゴシック" panose="020B0600070205080204" pitchFamily="50" charset="-128"/>
                          <a:cs typeface="Times New Roman" panose="02020603050405020304" pitchFamily="18" charset="0"/>
                        </a:rPr>
                        <a:t>月に完成予定。</a:t>
                      </a:r>
                      <a:endParaRPr lang="en-US" altLang="ja-JP" sz="1200" kern="100" dirty="0">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marL="85725" indent="-85725" algn="just">
                        <a:lnSpc>
                          <a:spcPts val="1300"/>
                        </a:lnSpc>
                        <a:spcBef>
                          <a:spcPts val="600"/>
                        </a:spcBef>
                        <a:spcAft>
                          <a:spcPts val="0"/>
                        </a:spcAft>
                      </a:pPr>
                      <a:r>
                        <a:rPr lang="ja-JP" altLang="en-US" sz="1200" kern="100" dirty="0">
                          <a:effectLst/>
                          <a:latin typeface="ＭＳ Ｐゴシック" panose="020B0600070205080204" pitchFamily="50" charset="-128"/>
                          <a:ea typeface="ＭＳ Ｐゴシック" panose="020B0600070205080204" pitchFamily="50" charset="-128"/>
                          <a:cs typeface="Times New Roman" panose="02020603050405020304" pitchFamily="18" charset="0"/>
                        </a:rPr>
                        <a:t>・</a:t>
                      </a:r>
                      <a:r>
                        <a:rPr lang="en-US" altLang="ja-JP" sz="1200" kern="100" dirty="0">
                          <a:effectLst/>
                          <a:latin typeface="ＭＳ Ｐゴシック" panose="020B0600070205080204" pitchFamily="50" charset="-128"/>
                          <a:ea typeface="ＭＳ Ｐゴシック" panose="020B0600070205080204" pitchFamily="50" charset="-128"/>
                          <a:cs typeface="Times New Roman" panose="02020603050405020304" pitchFamily="18" charset="0"/>
                        </a:rPr>
                        <a:t>2020</a:t>
                      </a:r>
                      <a:r>
                        <a:rPr lang="ja-JP" altLang="en-US" sz="1200" kern="100" dirty="0">
                          <a:effectLst/>
                          <a:latin typeface="ＭＳ Ｐゴシック" panose="020B0600070205080204" pitchFamily="50" charset="-128"/>
                          <a:ea typeface="ＭＳ Ｐゴシック" panose="020B0600070205080204" pitchFamily="50" charset="-128"/>
                          <a:cs typeface="Times New Roman" panose="02020603050405020304" pitchFamily="18" charset="0"/>
                        </a:rPr>
                        <a:t>年</a:t>
                      </a:r>
                      <a:r>
                        <a:rPr lang="en-US" altLang="ja-JP" sz="1200" kern="100" dirty="0">
                          <a:effectLst/>
                          <a:latin typeface="ＭＳ Ｐゴシック" panose="020B0600070205080204" pitchFamily="50" charset="-128"/>
                          <a:ea typeface="ＭＳ Ｐゴシック" panose="020B0600070205080204" pitchFamily="50" charset="-128"/>
                          <a:cs typeface="Times New Roman" panose="02020603050405020304" pitchFamily="18" charset="0"/>
                        </a:rPr>
                        <a:t>10</a:t>
                      </a:r>
                      <a:r>
                        <a:rPr lang="ja-JP" altLang="en-US" sz="1200" kern="100" dirty="0">
                          <a:effectLst/>
                          <a:latin typeface="ＭＳ Ｐゴシック" panose="020B0600070205080204" pitchFamily="50" charset="-128"/>
                          <a:ea typeface="ＭＳ Ｐゴシック" panose="020B0600070205080204" pitchFamily="50" charset="-128"/>
                          <a:cs typeface="Times New Roman" panose="02020603050405020304" pitchFamily="18" charset="0"/>
                        </a:rPr>
                        <a:t>月に、公民連携による道路管理の一層の充実と民間主体によるまちづくり活動を促進し、高質な道路空間の維持を目的に、道路協力団体を指定した。</a:t>
                      </a:r>
                      <a:endParaRPr lang="en-US" altLang="ja-JP" sz="1200" kern="100" dirty="0">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marL="85725" indent="-85725" algn="just">
                        <a:lnSpc>
                          <a:spcPts val="1300"/>
                        </a:lnSpc>
                        <a:spcBef>
                          <a:spcPts val="600"/>
                        </a:spcBef>
                        <a:spcAft>
                          <a:spcPts val="0"/>
                        </a:spcAft>
                      </a:pPr>
                      <a:r>
                        <a:rPr lang="ja-JP" altLang="en-US" sz="1200" kern="100" dirty="0">
                          <a:effectLst/>
                          <a:latin typeface="ＭＳ Ｐゴシック" panose="020B0600070205080204" pitchFamily="50" charset="-128"/>
                          <a:ea typeface="ＭＳ Ｐゴシック" panose="020B0600070205080204" pitchFamily="50" charset="-128"/>
                          <a:cs typeface="Times New Roman" panose="02020603050405020304" pitchFamily="18" charset="0"/>
                        </a:rPr>
                        <a:t>・</a:t>
                      </a:r>
                      <a:r>
                        <a:rPr lang="en-US" altLang="ja-JP" sz="1200" kern="100" dirty="0">
                          <a:effectLst/>
                          <a:latin typeface="ＭＳ Ｐゴシック" panose="020B0600070205080204" pitchFamily="50" charset="-128"/>
                          <a:ea typeface="ＭＳ Ｐゴシック" panose="020B0600070205080204" pitchFamily="50" charset="-128"/>
                          <a:cs typeface="Times New Roman" panose="02020603050405020304" pitchFamily="18" charset="0"/>
                        </a:rPr>
                        <a:t>2021</a:t>
                      </a:r>
                      <a:r>
                        <a:rPr lang="ja-JP" altLang="en-US" sz="1200" kern="100" dirty="0">
                          <a:effectLst/>
                          <a:latin typeface="ＭＳ Ｐゴシック" panose="020B0600070205080204" pitchFamily="50" charset="-128"/>
                          <a:ea typeface="ＭＳ Ｐゴシック" panose="020B0600070205080204" pitchFamily="50" charset="-128"/>
                          <a:cs typeface="Times New Roman" panose="02020603050405020304" pitchFamily="18" charset="0"/>
                        </a:rPr>
                        <a:t>年</a:t>
                      </a:r>
                      <a:r>
                        <a:rPr lang="en-US" altLang="ja-JP" sz="1200" kern="100" dirty="0">
                          <a:effectLst/>
                          <a:latin typeface="ＭＳ Ｐゴシック" panose="020B0600070205080204" pitchFamily="50" charset="-128"/>
                          <a:ea typeface="ＭＳ Ｐゴシック" panose="020B0600070205080204" pitchFamily="50" charset="-128"/>
                          <a:cs typeface="Times New Roman" panose="02020603050405020304" pitchFamily="18" charset="0"/>
                        </a:rPr>
                        <a:t>2</a:t>
                      </a:r>
                      <a:r>
                        <a:rPr lang="ja-JP" altLang="en-US" sz="1200" kern="100" dirty="0">
                          <a:effectLst/>
                          <a:latin typeface="ＭＳ Ｐゴシック" panose="020B0600070205080204" pitchFamily="50" charset="-128"/>
                          <a:ea typeface="ＭＳ Ｐゴシック" panose="020B0600070205080204" pitchFamily="50" charset="-128"/>
                          <a:cs typeface="Times New Roman" panose="02020603050405020304" pitchFamily="18" charset="0"/>
                        </a:rPr>
                        <a:t>月に、民間の創意工夫を活用して歩行者にとって快適で楽しめる空間形成、公民連携によるにぎわい創出を促進するため、御堂筋を歩行者利便増進道路（ほこみち）制度を導入した。</a:t>
                      </a:r>
                      <a:endParaRPr lang="en-US" altLang="ja-JP" sz="1200" kern="100" dirty="0">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marL="85725" indent="-85725" algn="just">
                        <a:lnSpc>
                          <a:spcPts val="1300"/>
                        </a:lnSpc>
                        <a:spcBef>
                          <a:spcPts val="600"/>
                        </a:spcBef>
                        <a:spcAft>
                          <a:spcPts val="0"/>
                        </a:spcAft>
                      </a:pPr>
                      <a:endParaRPr lang="en-US" altLang="ja-JP" sz="1200" kern="100" dirty="0">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marL="85725" indent="-85725" algn="just">
                        <a:lnSpc>
                          <a:spcPts val="1300"/>
                        </a:lnSpc>
                        <a:spcBef>
                          <a:spcPts val="600"/>
                        </a:spcBef>
                        <a:spcAft>
                          <a:spcPts val="0"/>
                        </a:spcAft>
                      </a:pPr>
                      <a:r>
                        <a:rPr lang="en-US" altLang="ja-JP" sz="1200" kern="100" dirty="0">
                          <a:effectLst/>
                          <a:latin typeface="ＭＳ Ｐゴシック" panose="020B0600070205080204" pitchFamily="50" charset="-128"/>
                          <a:ea typeface="ＭＳ Ｐゴシック" panose="020B0600070205080204" pitchFamily="50" charset="-128"/>
                          <a:cs typeface="Times New Roman" panose="02020603050405020304" pitchFamily="18" charset="0"/>
                        </a:rPr>
                        <a:t>※</a:t>
                      </a:r>
                      <a:r>
                        <a:rPr lang="ja-JP" altLang="en-US" sz="1200" kern="100" dirty="0">
                          <a:effectLst/>
                          <a:latin typeface="ＭＳ Ｐゴシック" panose="020B0600070205080204" pitchFamily="50" charset="-128"/>
                          <a:ea typeface="ＭＳ Ｐゴシック" panose="020B0600070205080204" pitchFamily="50" charset="-128"/>
                          <a:cs typeface="Times New Roman" panose="02020603050405020304" pitchFamily="18" charset="0"/>
                        </a:rPr>
                        <a:t>側道歩行者空間化の整備を実施するとともに、様々な制度を導入しながら、公民連携による空間の利活用の取り組みを進めていく予定。</a:t>
                      </a:r>
                      <a:endParaRPr lang="en-US" altLang="ja-JP" sz="1200" kern="100" dirty="0">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13212858"/>
                  </a:ext>
                </a:extLst>
              </a:tr>
            </a:tbl>
          </a:graphicData>
        </a:graphic>
      </p:graphicFrame>
      <p:sp>
        <p:nvSpPr>
          <p:cNvPr id="2" name="正方形/長方形 1"/>
          <p:cNvSpPr/>
          <p:nvPr/>
        </p:nvSpPr>
        <p:spPr>
          <a:xfrm>
            <a:off x="0" y="0"/>
            <a:ext cx="2441694" cy="338554"/>
          </a:xfrm>
          <a:prstGeom prst="rect">
            <a:avLst/>
          </a:prstGeom>
        </p:spPr>
        <p:txBody>
          <a:bodyPr wrap="non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600" b="0" i="0" u="sng" strike="noStrike" kern="1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Times New Roman" panose="02020603050405020304" pitchFamily="18" charset="0"/>
              </a:rPr>
              <a:t>御堂筋道路空間再編事業</a:t>
            </a:r>
            <a:endParaRPr kumimoji="0" lang="ja-JP" altLang="ja-JP" sz="1600" b="0" i="0" u="sng" strike="noStrike" kern="1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Times New Roman" panose="02020603050405020304" pitchFamily="18" charset="0"/>
            </a:endParaRPr>
          </a:p>
        </p:txBody>
      </p:sp>
      <p:sp>
        <p:nvSpPr>
          <p:cNvPr id="13" name="正方形/長方形 12"/>
          <p:cNvSpPr/>
          <p:nvPr/>
        </p:nvSpPr>
        <p:spPr>
          <a:xfrm>
            <a:off x="2395024" y="12607"/>
            <a:ext cx="952840" cy="295169"/>
          </a:xfrm>
          <a:prstGeom prst="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en-US" altLang="ja-JP" sz="1600" b="0" i="0" u="none"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rPr>
              <a:t>〔</a:t>
            </a:r>
            <a:r>
              <a:rPr kumimoji="1" lang="ja-JP" altLang="en-US" sz="1600" b="0" i="0" u="none"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rPr>
              <a:t>新規</a:t>
            </a:r>
            <a:r>
              <a:rPr kumimoji="1" lang="en-US" altLang="ja-JP" sz="1600" b="0" i="0" u="none"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rPr>
              <a:t>〕</a:t>
            </a:r>
            <a:endParaRPr kumimoji="1" lang="ja-JP" altLang="en-US" sz="1600" b="0" i="0" u="none"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endParaRPr>
          </a:p>
        </p:txBody>
      </p:sp>
      <p:sp>
        <p:nvSpPr>
          <p:cNvPr id="14" name="テキスト ボックス 13"/>
          <p:cNvSpPr txBox="1"/>
          <p:nvPr/>
        </p:nvSpPr>
        <p:spPr>
          <a:xfrm>
            <a:off x="-36512" y="614034"/>
            <a:ext cx="2411760" cy="3231634"/>
          </a:xfrm>
          <a:prstGeom prst="rect">
            <a:avLst/>
          </a:prstGeom>
          <a:noFill/>
        </p:spPr>
        <p:txBody>
          <a:bodyPr wrap="square" lIns="91418" tIns="45710" rIns="91418" bIns="45710"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rPr>
              <a:t>①分野：　まちづくり</a:t>
            </a:r>
            <a:endParaRPr kumimoji="0" lang="en-US" altLang="ja-JP"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endParaRPr>
          </a:p>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altLang="ja-JP"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rPr>
              <a:t>②タイプ</a:t>
            </a:r>
            <a:endParaRPr kumimoji="0" lang="en-US" altLang="ja-JP"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rPr>
              <a:t>　　☑  政策イノベーション</a:t>
            </a:r>
            <a:endParaRPr kumimoji="0" lang="en-US" altLang="ja-JP"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rPr>
              <a:t>　　□　執行の刷新</a:t>
            </a:r>
            <a:endParaRPr kumimoji="0" lang="en-US" altLang="ja-JP"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endParaRPr>
          </a:p>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altLang="ja-JP"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rPr>
              <a:t>③改革スタイル</a:t>
            </a:r>
            <a:endParaRPr kumimoji="0" lang="en-US" altLang="ja-JP"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rPr>
              <a:t>　  ☑  投資・予算</a:t>
            </a:r>
            <a:endParaRPr kumimoji="0" lang="en-US" altLang="ja-JP"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rPr>
              <a:t>　　□　条例・規則・運用ﾙｰﾙ</a:t>
            </a:r>
            <a:endParaRPr kumimoji="0" lang="en-US" altLang="ja-JP"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rPr>
              <a:t>　　□　組織・経営形態</a:t>
            </a:r>
            <a:endParaRPr kumimoji="0" lang="en-US" altLang="ja-JP"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rPr>
              <a:t>　　□　権限移譲</a:t>
            </a:r>
            <a:endParaRPr kumimoji="0" lang="en-US" altLang="ja-JP"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endParaRPr>
          </a:p>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altLang="ja-JP"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rPr>
              <a:t>④担当部局</a:t>
            </a:r>
            <a:endParaRPr kumimoji="0" lang="en-US" altLang="ja-JP"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rPr>
              <a:t>　　市　建設局</a:t>
            </a:r>
            <a:endParaRPr kumimoji="0" lang="en-US" altLang="ja-JP"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endParaRPr>
          </a:p>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altLang="ja-JP"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rPr>
              <a:t>⑤時期</a:t>
            </a:r>
            <a:endParaRPr kumimoji="0" lang="en-US" altLang="ja-JP"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rPr>
              <a:t>　　</a:t>
            </a:r>
            <a:r>
              <a:rPr kumimoji="0" lang="en-US" altLang="ja-JP"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rPr>
              <a:t>2019</a:t>
            </a:r>
            <a:r>
              <a:rPr kumimoji="0"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rPr>
              <a:t>年～</a:t>
            </a:r>
          </a:p>
        </p:txBody>
      </p:sp>
      <p:sp>
        <p:nvSpPr>
          <p:cNvPr id="3" name="スライド番号プレースホルダー 2"/>
          <p:cNvSpPr>
            <a:spLocks noGrp="1"/>
          </p:cNvSpPr>
          <p:nvPr>
            <p:ph type="sldNum" sz="quarter" idx="12"/>
          </p:nvPr>
        </p:nvSpPr>
        <p:spPr/>
        <p:txBody>
          <a:bodyPr/>
          <a:lstStyle/>
          <a:p>
            <a:fld id="{63BC356D-1576-478B-8647-1361C6E9DFF7}" type="slidenum">
              <a:rPr lang="ja-JP" altLang="en-US" smtClean="0"/>
              <a:pPr/>
              <a:t>369</a:t>
            </a:fld>
            <a:endParaRPr lang="ja-JP" altLang="en-US"/>
          </a:p>
        </p:txBody>
      </p:sp>
    </p:spTree>
    <p:extLst>
      <p:ext uri="{BB962C8B-B14F-4D97-AF65-F5344CB8AC3E}">
        <p14:creationId xmlns:p14="http://schemas.microsoft.com/office/powerpoint/2010/main" val="3302461224"/>
      </p:ext>
    </p:extLst>
  </p:cSld>
  <p:clrMapOvr>
    <a:masterClrMapping/>
  </p:clrMapOvr>
</p:sld>
</file>

<file path=ppt/slides/slide3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テキスト ボックス 11"/>
          <p:cNvSpPr txBox="1"/>
          <p:nvPr/>
        </p:nvSpPr>
        <p:spPr>
          <a:xfrm>
            <a:off x="45001" y="307080"/>
            <a:ext cx="3570208" cy="276999"/>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游ゴシック" panose="020B0400000000000000" pitchFamily="50" charset="-128"/>
                <a:cs typeface="+mn-cs"/>
              </a:rPr>
              <a:t>■御堂筋将来ビジョン（段階的な整備ステップ）</a:t>
            </a:r>
          </a:p>
        </p:txBody>
      </p:sp>
      <p:sp>
        <p:nvSpPr>
          <p:cNvPr id="13" name="テキスト ボックス 12"/>
          <p:cNvSpPr txBox="1"/>
          <p:nvPr/>
        </p:nvSpPr>
        <p:spPr>
          <a:xfrm>
            <a:off x="45001" y="2958686"/>
            <a:ext cx="2646878" cy="276999"/>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游ゴシック" panose="020B0400000000000000" pitchFamily="50" charset="-128"/>
                <a:cs typeface="+mn-cs"/>
              </a:rPr>
              <a:t>■側道歩行者空間化　計画断面構成</a:t>
            </a:r>
          </a:p>
        </p:txBody>
      </p:sp>
      <p:pic>
        <p:nvPicPr>
          <p:cNvPr id="6" name="Picture 3" descr="C:\win10倉庫1T\御堂筋80周年00ビジョン\★A4版【冊子-中綴じ】01\01【本編】01\_御堂筋将来ビジョン配置画像\14-19ロードマップ\14-03-CG現況鳥瞰.jpg">
            <a:extLst>
              <a:ext uri="{FF2B5EF4-FFF2-40B4-BE49-F238E27FC236}">
                <a16:creationId xmlns:a16="http://schemas.microsoft.com/office/drawing/2014/main" id="{A629DFEC-3DCA-4EF2-9A68-D203EB8C692F}"/>
              </a:ext>
            </a:extLst>
          </p:cNvPr>
          <p:cNvPicPr>
            <a:picLocks noChangeAspect="1" noChangeArrowheads="1"/>
          </p:cNvPicPr>
          <p:nvPr/>
        </p:nvPicPr>
        <p:blipFill rotWithShape="1">
          <a:blip r:embed="rId2" cstate="print">
            <a:extLst>
              <a:ext uri="{28A0092B-C50C-407E-A947-70E740481C1C}">
                <a14:useLocalDpi xmlns:a14="http://schemas.microsoft.com/office/drawing/2010/main"/>
              </a:ext>
            </a:extLst>
          </a:blip>
          <a:srcRect l="4535" r="4863"/>
          <a:stretch/>
        </p:blipFill>
        <p:spPr bwMode="auto">
          <a:xfrm>
            <a:off x="270444" y="696161"/>
            <a:ext cx="2725294" cy="1692000"/>
          </a:xfrm>
          <a:prstGeom prst="rect">
            <a:avLst/>
          </a:prstGeom>
          <a:noFill/>
          <a:extLst>
            <a:ext uri="{909E8E84-426E-40DD-AFC4-6F175D3DCCD1}">
              <a14:hiddenFill xmlns:a14="http://schemas.microsoft.com/office/drawing/2010/main">
                <a:solidFill>
                  <a:srgbClr val="FFFFFF"/>
                </a:solidFill>
              </a14:hiddenFill>
            </a:ext>
          </a:extLst>
        </p:spPr>
      </p:pic>
      <p:pic>
        <p:nvPicPr>
          <p:cNvPr id="1026" name="Picture 2" descr="図-7"/>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3229836" y="696161"/>
            <a:ext cx="2706604" cy="1692000"/>
          </a:xfrm>
          <a:prstGeom prst="rect">
            <a:avLst/>
          </a:prstGeom>
          <a:noFill/>
          <a:extLst>
            <a:ext uri="{909E8E84-426E-40DD-AFC4-6F175D3DCCD1}">
              <a14:hiddenFill xmlns:a14="http://schemas.microsoft.com/office/drawing/2010/main">
                <a:solidFill>
                  <a:srgbClr val="FFFFFF"/>
                </a:solidFill>
              </a14:hiddenFill>
            </a:ext>
          </a:extLst>
        </p:spPr>
      </p:pic>
      <p:pic>
        <p:nvPicPr>
          <p:cNvPr id="1027" name="Picture 3" descr="図-6"/>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6170538" y="696161"/>
            <a:ext cx="2708095" cy="1692000"/>
          </a:xfrm>
          <a:prstGeom prst="rect">
            <a:avLst/>
          </a:prstGeom>
          <a:noFill/>
          <a:extLst>
            <a:ext uri="{909E8E84-426E-40DD-AFC4-6F175D3DCCD1}">
              <a14:hiddenFill xmlns:a14="http://schemas.microsoft.com/office/drawing/2010/main">
                <a:solidFill>
                  <a:srgbClr val="FFFFFF"/>
                </a:solidFill>
              </a14:hiddenFill>
            </a:ext>
          </a:extLst>
        </p:spPr>
      </p:pic>
      <p:sp>
        <p:nvSpPr>
          <p:cNvPr id="15" name="テキスト ボックス 14"/>
          <p:cNvSpPr txBox="1"/>
          <p:nvPr/>
        </p:nvSpPr>
        <p:spPr>
          <a:xfrm>
            <a:off x="1338780" y="2477867"/>
            <a:ext cx="588623" cy="253916"/>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panose="020F0502020204030204"/>
                <a:ea typeface="游ゴシック" panose="020B0400000000000000" pitchFamily="50" charset="-128"/>
                <a:cs typeface="+mn-cs"/>
              </a:rPr>
              <a:t>現　状</a:t>
            </a:r>
          </a:p>
        </p:txBody>
      </p:sp>
      <p:sp>
        <p:nvSpPr>
          <p:cNvPr id="16" name="テキスト ボックス 15"/>
          <p:cNvSpPr txBox="1"/>
          <p:nvPr/>
        </p:nvSpPr>
        <p:spPr>
          <a:xfrm>
            <a:off x="3952196" y="2477867"/>
            <a:ext cx="1261884" cy="253916"/>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panose="020F0502020204030204"/>
                <a:ea typeface="游ゴシック" panose="020B0400000000000000" pitchFamily="50" charset="-128"/>
                <a:cs typeface="+mn-cs"/>
              </a:rPr>
              <a:t>側道歩行者空間化</a:t>
            </a:r>
          </a:p>
        </p:txBody>
      </p:sp>
      <p:sp>
        <p:nvSpPr>
          <p:cNvPr id="17" name="テキスト ボックス 16"/>
          <p:cNvSpPr txBox="1"/>
          <p:nvPr/>
        </p:nvSpPr>
        <p:spPr>
          <a:xfrm>
            <a:off x="6758991" y="2477867"/>
            <a:ext cx="1531188" cy="253916"/>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panose="020F0502020204030204"/>
                <a:ea typeface="游ゴシック" panose="020B0400000000000000" pitchFamily="50" charset="-128"/>
                <a:cs typeface="+mn-cs"/>
              </a:rPr>
              <a:t>人中心～フルモール化</a:t>
            </a:r>
          </a:p>
        </p:txBody>
      </p:sp>
      <p:sp>
        <p:nvSpPr>
          <p:cNvPr id="2" name="二等辺三角形 1"/>
          <p:cNvSpPr/>
          <p:nvPr/>
        </p:nvSpPr>
        <p:spPr>
          <a:xfrm rot="5400000">
            <a:off x="2572787" y="1470161"/>
            <a:ext cx="1080000" cy="144000"/>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50" charset="-128"/>
              <a:cs typeface="+mn-cs"/>
            </a:endParaRPr>
          </a:p>
        </p:txBody>
      </p:sp>
      <p:sp>
        <p:nvSpPr>
          <p:cNvPr id="18" name="二等辺三角形 17"/>
          <p:cNvSpPr/>
          <p:nvPr/>
        </p:nvSpPr>
        <p:spPr>
          <a:xfrm rot="5400000">
            <a:off x="5513489" y="1470161"/>
            <a:ext cx="1080000" cy="144000"/>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50" charset="-128"/>
              <a:cs typeface="+mn-cs"/>
            </a:endParaRPr>
          </a:p>
        </p:txBody>
      </p:sp>
      <p:pic>
        <p:nvPicPr>
          <p:cNvPr id="3" name="図 2"/>
          <p:cNvPicPr>
            <a:picLocks noChangeAspect="1"/>
          </p:cNvPicPr>
          <p:nvPr/>
        </p:nvPicPr>
        <p:blipFill>
          <a:blip r:embed="rId5"/>
          <a:stretch>
            <a:fillRect/>
          </a:stretch>
        </p:blipFill>
        <p:spPr>
          <a:xfrm>
            <a:off x="273527" y="3338843"/>
            <a:ext cx="5606628" cy="3384000"/>
          </a:xfrm>
          <a:prstGeom prst="rect">
            <a:avLst/>
          </a:prstGeom>
        </p:spPr>
      </p:pic>
      <p:sp>
        <p:nvSpPr>
          <p:cNvPr id="20" name="テキスト ボックス 19"/>
          <p:cNvSpPr txBox="1"/>
          <p:nvPr/>
        </p:nvSpPr>
        <p:spPr>
          <a:xfrm>
            <a:off x="5915736" y="2979240"/>
            <a:ext cx="3108543" cy="276999"/>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游ゴシック" panose="020B0400000000000000" pitchFamily="50" charset="-128"/>
                <a:cs typeface="+mn-cs"/>
              </a:rPr>
              <a:t>■道路協力団体の取り組み（街園再整備）</a:t>
            </a:r>
          </a:p>
        </p:txBody>
      </p:sp>
      <p:sp>
        <p:nvSpPr>
          <p:cNvPr id="21" name="テキスト ボックス 20"/>
          <p:cNvSpPr txBox="1"/>
          <p:nvPr/>
        </p:nvSpPr>
        <p:spPr>
          <a:xfrm>
            <a:off x="5936440" y="4765959"/>
            <a:ext cx="2492990" cy="276999"/>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游ゴシック" panose="020B0400000000000000" pitchFamily="50" charset="-128"/>
                <a:cs typeface="+mn-cs"/>
              </a:rPr>
              <a:t>■歩行者利便増進道路のイメージ</a:t>
            </a:r>
          </a:p>
        </p:txBody>
      </p:sp>
      <p:pic>
        <p:nvPicPr>
          <p:cNvPr id="22" name="図 21" descr="オレンジ, 記号, テーブル, カラフル が含まれている画像&#10;&#10;自動的に生成された説明">
            <a:extLst>
              <a:ext uri="{FF2B5EF4-FFF2-40B4-BE49-F238E27FC236}">
                <a16:creationId xmlns:a16="http://schemas.microsoft.com/office/drawing/2014/main" id="{866F9736-A523-4BB2-A62D-10133196763C}"/>
              </a:ext>
            </a:extLst>
          </p:cNvPr>
          <p:cNvPicPr>
            <a:picLocks noChangeAspect="1"/>
          </p:cNvPicPr>
          <p:nvPr/>
        </p:nvPicPr>
        <p:blipFill>
          <a:blip r:embed="rId6" cstate="print">
            <a:extLst>
              <a:ext uri="{28A0092B-C50C-407E-A947-70E740481C1C}">
                <a14:useLocalDpi xmlns:a14="http://schemas.microsoft.com/office/drawing/2010/main"/>
              </a:ext>
            </a:extLst>
          </a:blip>
          <a:stretch>
            <a:fillRect/>
          </a:stretch>
        </p:blipFill>
        <p:spPr>
          <a:xfrm>
            <a:off x="6170538" y="5127182"/>
            <a:ext cx="2708095" cy="1520568"/>
          </a:xfrm>
          <a:prstGeom prst="rect">
            <a:avLst/>
          </a:prstGeom>
        </p:spPr>
      </p:pic>
      <p:pic>
        <p:nvPicPr>
          <p:cNvPr id="23" name="図 22" descr="歩道の上にある建物&#10;&#10;中程度の精度で自動的に生成された説明">
            <a:extLst>
              <a:ext uri="{FF2B5EF4-FFF2-40B4-BE49-F238E27FC236}">
                <a16:creationId xmlns:a16="http://schemas.microsoft.com/office/drawing/2014/main" id="{92CD10D1-249C-4F93-BE52-D74076A14CF3}"/>
              </a:ext>
            </a:extLst>
          </p:cNvPr>
          <p:cNvPicPr>
            <a:picLocks noChangeAspect="1"/>
          </p:cNvPicPr>
          <p:nvPr/>
        </p:nvPicPr>
        <p:blipFill rotWithShape="1">
          <a:blip r:embed="rId7" cstate="print">
            <a:extLst>
              <a:ext uri="{BEBA8EAE-BF5A-486C-A8C5-ECC9F3942E4B}">
                <a14:imgProps xmlns:a14="http://schemas.microsoft.com/office/drawing/2010/main">
                  <a14:imgLayer r:embed="rId8">
                    <a14:imgEffect>
                      <a14:brightnessContrast bright="10000"/>
                    </a14:imgEffect>
                  </a14:imgLayer>
                </a14:imgProps>
              </a:ext>
              <a:ext uri="{28A0092B-C50C-407E-A947-70E740481C1C}">
                <a14:useLocalDpi xmlns:a14="http://schemas.microsoft.com/office/drawing/2010/main"/>
              </a:ext>
            </a:extLst>
          </a:blip>
          <a:srcRect l="4013" t="20114" r="3742" b="22436"/>
          <a:stretch/>
        </p:blipFill>
        <p:spPr>
          <a:xfrm>
            <a:off x="6181152" y="3350619"/>
            <a:ext cx="2697481" cy="1260000"/>
          </a:xfrm>
          <a:prstGeom prst="rect">
            <a:avLst/>
          </a:prstGeom>
        </p:spPr>
      </p:pic>
      <p:sp>
        <p:nvSpPr>
          <p:cNvPr id="4" name="スライド番号プレースホルダー 3"/>
          <p:cNvSpPr>
            <a:spLocks noGrp="1"/>
          </p:cNvSpPr>
          <p:nvPr>
            <p:ph type="sldNum" sz="quarter" idx="12"/>
          </p:nvPr>
        </p:nvSpPr>
        <p:spPr/>
        <p:txBody>
          <a:bodyPr/>
          <a:lstStyle/>
          <a:p>
            <a:fld id="{77594F6A-A54B-438B-8D6E-C0576E169278}" type="slidenum">
              <a:rPr kumimoji="1" lang="ja-JP" altLang="en-US" smtClean="0"/>
              <a:t>370</a:t>
            </a:fld>
            <a:endParaRPr kumimoji="1" lang="ja-JP" altLang="en-US"/>
          </a:p>
        </p:txBody>
      </p:sp>
    </p:spTree>
    <p:extLst>
      <p:ext uri="{BB962C8B-B14F-4D97-AF65-F5344CB8AC3E}">
        <p14:creationId xmlns:p14="http://schemas.microsoft.com/office/powerpoint/2010/main" val="839254891"/>
      </p:ext>
    </p:extLst>
  </p:cSld>
  <p:clrMapOvr>
    <a:masterClrMapping/>
  </p:clrMapOvr>
</p:sld>
</file>

<file path=ppt/slides/slide3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0" name="表 9"/>
          <p:cNvGraphicFramePr>
            <a:graphicFrameLocks noGrp="1"/>
          </p:cNvGraphicFramePr>
          <p:nvPr>
            <p:extLst>
              <p:ext uri="{D42A27DB-BD31-4B8C-83A1-F6EECF244321}">
                <p14:modId xmlns:p14="http://schemas.microsoft.com/office/powerpoint/2010/main" val="4166576753"/>
              </p:ext>
            </p:extLst>
          </p:nvPr>
        </p:nvGraphicFramePr>
        <p:xfrm>
          <a:off x="2395024" y="637309"/>
          <a:ext cx="6534592" cy="6039633"/>
        </p:xfrm>
        <a:graphic>
          <a:graphicData uri="http://schemas.openxmlformats.org/drawingml/2006/table">
            <a:tbl>
              <a:tblPr firstRow="1" firstCol="1" bandRow="1"/>
              <a:tblGrid>
                <a:gridCol w="1633648">
                  <a:extLst>
                    <a:ext uri="{9D8B030D-6E8A-4147-A177-3AD203B41FA5}">
                      <a16:colId xmlns:a16="http://schemas.microsoft.com/office/drawing/2014/main" val="838138467"/>
                    </a:ext>
                  </a:extLst>
                </a:gridCol>
                <a:gridCol w="1633648">
                  <a:extLst>
                    <a:ext uri="{9D8B030D-6E8A-4147-A177-3AD203B41FA5}">
                      <a16:colId xmlns:a16="http://schemas.microsoft.com/office/drawing/2014/main" val="1867253675"/>
                    </a:ext>
                  </a:extLst>
                </a:gridCol>
                <a:gridCol w="1633648">
                  <a:extLst>
                    <a:ext uri="{9D8B030D-6E8A-4147-A177-3AD203B41FA5}">
                      <a16:colId xmlns:a16="http://schemas.microsoft.com/office/drawing/2014/main" val="665385018"/>
                    </a:ext>
                  </a:extLst>
                </a:gridCol>
                <a:gridCol w="1633648">
                  <a:extLst>
                    <a:ext uri="{9D8B030D-6E8A-4147-A177-3AD203B41FA5}">
                      <a16:colId xmlns:a16="http://schemas.microsoft.com/office/drawing/2014/main" val="1580010884"/>
                    </a:ext>
                  </a:extLst>
                </a:gridCol>
              </a:tblGrid>
              <a:tr h="456606">
                <a:tc>
                  <a:txBody>
                    <a:bodyPr/>
                    <a:lstStyle/>
                    <a:p>
                      <a:pPr algn="ctr">
                        <a:lnSpc>
                          <a:spcPts val="1300"/>
                        </a:lnSpc>
                      </a:pPr>
                      <a:r>
                        <a:rPr kumimoji="1" lang="ja-JP" altLang="en-US" sz="1400" b="1" dirty="0">
                          <a:solidFill>
                            <a:schemeClr val="bg1"/>
                          </a:solidFill>
                          <a:latin typeface="ＭＳ Ｐゴシック" panose="020B0600070205080204" pitchFamily="50" charset="-128"/>
                          <a:ea typeface="ＭＳ Ｐゴシック" panose="020B0600070205080204" pitchFamily="50" charset="-128"/>
                        </a:rPr>
                        <a:t>改革前の課題</a:t>
                      </a:r>
                      <a:endParaRPr kumimoji="1" lang="en-US" altLang="ja-JP" sz="1400" b="1" dirty="0">
                        <a:solidFill>
                          <a:schemeClr val="bg1"/>
                        </a:solidFill>
                        <a:latin typeface="ＭＳ Ｐゴシック" panose="020B0600070205080204" pitchFamily="50" charset="-128"/>
                        <a:ea typeface="ＭＳ Ｐゴシック" panose="020B0600070205080204" pitchFamily="50" charset="-128"/>
                      </a:endParaRPr>
                    </a:p>
                    <a:p>
                      <a:pPr algn="ctr">
                        <a:lnSpc>
                          <a:spcPts val="1300"/>
                        </a:lnSpc>
                      </a:pPr>
                      <a:r>
                        <a:rPr kumimoji="1" lang="ja-JP" altLang="en-US" sz="1400" b="1" dirty="0">
                          <a:solidFill>
                            <a:schemeClr val="bg1"/>
                          </a:solidFill>
                          <a:latin typeface="ＭＳ Ｐゴシック" panose="020B0600070205080204" pitchFamily="50" charset="-128"/>
                          <a:ea typeface="ＭＳ Ｐゴシック" panose="020B0600070205080204" pitchFamily="50" charset="-128"/>
                        </a:rPr>
                        <a:t>（</a:t>
                      </a:r>
                      <a:r>
                        <a:rPr kumimoji="1" lang="en-US" altLang="ja-JP" sz="1400" b="1" dirty="0">
                          <a:solidFill>
                            <a:schemeClr val="bg1"/>
                          </a:solidFill>
                          <a:latin typeface="ＭＳ Ｐゴシック" panose="020B0600070205080204" pitchFamily="50" charset="-128"/>
                          <a:ea typeface="ＭＳ Ｐゴシック" panose="020B0600070205080204" pitchFamily="50" charset="-128"/>
                        </a:rPr>
                        <a:t>Why</a:t>
                      </a:r>
                      <a:r>
                        <a:rPr kumimoji="1" lang="ja-JP" altLang="en-US" sz="1400" b="1" dirty="0">
                          <a:solidFill>
                            <a:schemeClr val="bg1"/>
                          </a:solidFill>
                          <a:latin typeface="ＭＳ Ｐゴシック" panose="020B0600070205080204" pitchFamily="50" charset="-128"/>
                          <a:ea typeface="ＭＳ Ｐゴシック" panose="020B0600070205080204" pitchFamily="50" charset="-128"/>
                        </a:rPr>
                        <a:t>）</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1">
                        <a:lumMod val="75000"/>
                      </a:schemeClr>
                    </a:solidFill>
                  </a:tcPr>
                </a:tc>
                <a:tc>
                  <a:txBody>
                    <a:bodyPr/>
                    <a:lstStyle/>
                    <a:p>
                      <a:pPr algn="ctr">
                        <a:lnSpc>
                          <a:spcPts val="1300"/>
                        </a:lnSpc>
                      </a:pPr>
                      <a:r>
                        <a:rPr kumimoji="1" lang="ja-JP" altLang="en-US" sz="1400" b="1" dirty="0">
                          <a:solidFill>
                            <a:schemeClr val="bg1"/>
                          </a:solidFill>
                          <a:latin typeface="ＭＳ Ｐゴシック" panose="020B0600070205080204" pitchFamily="50" charset="-128"/>
                          <a:ea typeface="ＭＳ Ｐゴシック" panose="020B0600070205080204" pitchFamily="50" charset="-128"/>
                        </a:rPr>
                        <a:t>改革の方向性</a:t>
                      </a:r>
                      <a:endParaRPr kumimoji="1" lang="en-US" altLang="ja-JP" sz="1400" b="1" dirty="0">
                        <a:solidFill>
                          <a:schemeClr val="bg1"/>
                        </a:solidFill>
                        <a:latin typeface="ＭＳ Ｐゴシック" panose="020B0600070205080204" pitchFamily="50" charset="-128"/>
                        <a:ea typeface="ＭＳ Ｐゴシック" panose="020B0600070205080204" pitchFamily="50" charset="-128"/>
                      </a:endParaRPr>
                    </a:p>
                    <a:p>
                      <a:pPr algn="ctr">
                        <a:lnSpc>
                          <a:spcPts val="1300"/>
                        </a:lnSpc>
                      </a:pPr>
                      <a:r>
                        <a:rPr kumimoji="1" lang="ja-JP" altLang="en-US" sz="1400" b="1" dirty="0">
                          <a:solidFill>
                            <a:schemeClr val="bg1"/>
                          </a:solidFill>
                          <a:latin typeface="ＭＳ Ｐゴシック" panose="020B0600070205080204" pitchFamily="50" charset="-128"/>
                          <a:ea typeface="ＭＳ Ｐゴシック" panose="020B0600070205080204" pitchFamily="50" charset="-128"/>
                        </a:rPr>
                        <a:t>（</a:t>
                      </a:r>
                      <a:r>
                        <a:rPr kumimoji="1" lang="en-US" altLang="ja-JP" sz="1400" b="1" dirty="0">
                          <a:solidFill>
                            <a:schemeClr val="bg1"/>
                          </a:solidFill>
                          <a:latin typeface="ＭＳ Ｐゴシック" panose="020B0600070205080204" pitchFamily="50" charset="-128"/>
                          <a:ea typeface="ＭＳ Ｐゴシック" panose="020B0600070205080204" pitchFamily="50" charset="-128"/>
                        </a:rPr>
                        <a:t>Vision)</a:t>
                      </a:r>
                      <a:endParaRPr kumimoji="1" lang="ja-JP" altLang="en-US" sz="1400" b="1" dirty="0">
                        <a:solidFill>
                          <a:schemeClr val="bg1"/>
                        </a:solidFill>
                        <a:latin typeface="ＭＳ Ｐゴシック" panose="020B0600070205080204" pitchFamily="50" charset="-128"/>
                        <a:ea typeface="ＭＳ Ｐゴシック" panose="020B0600070205080204" pitchFamily="50" charset="-128"/>
                      </a:endParaRP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1">
                        <a:lumMod val="75000"/>
                      </a:schemeClr>
                    </a:solidFill>
                  </a:tcPr>
                </a:tc>
                <a:tc>
                  <a:txBody>
                    <a:bodyPr/>
                    <a:lstStyle/>
                    <a:p>
                      <a:pPr algn="ctr">
                        <a:lnSpc>
                          <a:spcPts val="1300"/>
                        </a:lnSpc>
                      </a:pPr>
                      <a:r>
                        <a:rPr kumimoji="1" lang="ja-JP" altLang="en-US" sz="1400" b="1" dirty="0">
                          <a:solidFill>
                            <a:schemeClr val="bg1"/>
                          </a:solidFill>
                          <a:latin typeface="ＭＳ Ｐゴシック" panose="020B0600070205080204" pitchFamily="50" charset="-128"/>
                          <a:ea typeface="ＭＳ Ｐゴシック" panose="020B0600070205080204" pitchFamily="50" charset="-128"/>
                        </a:rPr>
                        <a:t>何をどう改革したか</a:t>
                      </a:r>
                      <a:endParaRPr kumimoji="1" lang="en-US" altLang="ja-JP" sz="1400" b="1" dirty="0">
                        <a:solidFill>
                          <a:schemeClr val="bg1"/>
                        </a:solidFill>
                        <a:latin typeface="ＭＳ Ｐゴシック" panose="020B0600070205080204" pitchFamily="50" charset="-128"/>
                        <a:ea typeface="ＭＳ Ｐゴシック" panose="020B0600070205080204" pitchFamily="50" charset="-128"/>
                      </a:endParaRPr>
                    </a:p>
                    <a:p>
                      <a:pPr algn="ctr">
                        <a:lnSpc>
                          <a:spcPts val="1300"/>
                        </a:lnSpc>
                      </a:pPr>
                      <a:r>
                        <a:rPr kumimoji="1" lang="ja-JP" altLang="en-US" sz="1400" b="1" dirty="0">
                          <a:solidFill>
                            <a:schemeClr val="bg1"/>
                          </a:solidFill>
                          <a:latin typeface="ＭＳ Ｐゴシック" panose="020B0600070205080204" pitchFamily="50" charset="-128"/>
                          <a:ea typeface="ＭＳ Ｐゴシック" panose="020B0600070205080204" pitchFamily="50" charset="-128"/>
                        </a:rPr>
                        <a:t>（</a:t>
                      </a:r>
                      <a:r>
                        <a:rPr kumimoji="1" lang="en-US" altLang="ja-JP" sz="1400" b="1" dirty="0">
                          <a:solidFill>
                            <a:schemeClr val="bg1"/>
                          </a:solidFill>
                          <a:latin typeface="ＭＳ Ｐゴシック" panose="020B0600070205080204" pitchFamily="50" charset="-128"/>
                          <a:ea typeface="ＭＳ Ｐゴシック" panose="020B0600070205080204" pitchFamily="50" charset="-128"/>
                        </a:rPr>
                        <a:t>What</a:t>
                      </a:r>
                      <a:r>
                        <a:rPr kumimoji="1" lang="ja-JP" altLang="en-US" sz="1400" b="1" dirty="0">
                          <a:solidFill>
                            <a:schemeClr val="bg1"/>
                          </a:solidFill>
                          <a:latin typeface="ＭＳ Ｐゴシック" panose="020B0600070205080204" pitchFamily="50" charset="-128"/>
                          <a:ea typeface="ＭＳ Ｐゴシック" panose="020B0600070205080204" pitchFamily="50" charset="-128"/>
                        </a:rPr>
                        <a:t>）</a:t>
                      </a:r>
                    </a:p>
                  </a:txBody>
                  <a:tcPr marR="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1">
                        <a:lumMod val="75000"/>
                      </a:schemeClr>
                    </a:solidFill>
                  </a:tcPr>
                </a:tc>
                <a:tc>
                  <a:txBody>
                    <a:bodyPr/>
                    <a:lstStyle/>
                    <a:p>
                      <a:pPr algn="ctr">
                        <a:lnSpc>
                          <a:spcPts val="1300"/>
                        </a:lnSpc>
                      </a:pPr>
                      <a:r>
                        <a:rPr kumimoji="1" lang="ja-JP" altLang="en-US" sz="1400" b="1" dirty="0">
                          <a:solidFill>
                            <a:schemeClr val="bg1"/>
                          </a:solidFill>
                          <a:latin typeface="ＭＳ Ｐゴシック" panose="020B0600070205080204" pitchFamily="50" charset="-128"/>
                          <a:ea typeface="ＭＳ Ｐゴシック" panose="020B0600070205080204" pitchFamily="50" charset="-128"/>
                        </a:rPr>
                        <a:t>主な成果</a:t>
                      </a:r>
                      <a:endParaRPr kumimoji="1" lang="en-US" altLang="ja-JP" sz="1400" b="1" dirty="0">
                        <a:solidFill>
                          <a:schemeClr val="bg1"/>
                        </a:solidFill>
                        <a:latin typeface="ＭＳ Ｐゴシック" panose="020B0600070205080204" pitchFamily="50" charset="-128"/>
                        <a:ea typeface="ＭＳ Ｐゴシック" panose="020B0600070205080204" pitchFamily="50" charset="-128"/>
                      </a:endParaRPr>
                    </a:p>
                    <a:p>
                      <a:pPr algn="ctr">
                        <a:lnSpc>
                          <a:spcPts val="1300"/>
                        </a:lnSpc>
                      </a:pPr>
                      <a:r>
                        <a:rPr kumimoji="1" lang="ja-JP" altLang="en-US" sz="1400" b="1" dirty="0">
                          <a:solidFill>
                            <a:schemeClr val="bg1"/>
                          </a:solidFill>
                          <a:latin typeface="ＭＳ Ｐゴシック" panose="020B0600070205080204" pitchFamily="50" charset="-128"/>
                          <a:ea typeface="ＭＳ Ｐゴシック" panose="020B0600070205080204" pitchFamily="50" charset="-128"/>
                        </a:rPr>
                        <a:t>（</a:t>
                      </a:r>
                      <a:r>
                        <a:rPr kumimoji="1" lang="en-US" altLang="ja-JP" sz="1400" b="1" dirty="0">
                          <a:solidFill>
                            <a:schemeClr val="bg1"/>
                          </a:solidFill>
                          <a:latin typeface="ＭＳ Ｐゴシック" panose="020B0600070205080204" pitchFamily="50" charset="-128"/>
                          <a:ea typeface="ＭＳ Ｐゴシック" panose="020B0600070205080204" pitchFamily="50" charset="-128"/>
                        </a:rPr>
                        <a:t>Outcome</a:t>
                      </a:r>
                      <a:r>
                        <a:rPr kumimoji="1" lang="ja-JP" altLang="en-US" sz="1400" b="1" dirty="0">
                          <a:solidFill>
                            <a:schemeClr val="bg1"/>
                          </a:solidFill>
                          <a:latin typeface="ＭＳ Ｐゴシック" panose="020B0600070205080204" pitchFamily="50" charset="-128"/>
                          <a:ea typeface="ＭＳ Ｐゴシック" panose="020B0600070205080204" pitchFamily="50" charset="-128"/>
                        </a:rPr>
                        <a:t>）</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1">
                        <a:lumMod val="75000"/>
                      </a:schemeClr>
                    </a:solidFill>
                  </a:tcPr>
                </a:tc>
                <a:extLst>
                  <a:ext uri="{0D108BD9-81ED-4DB2-BD59-A6C34878D82A}">
                    <a16:rowId xmlns:a16="http://schemas.microsoft.com/office/drawing/2014/main" val="4100797845"/>
                  </a:ext>
                </a:extLst>
              </a:tr>
              <a:tr h="5583027">
                <a:tc>
                  <a:txBody>
                    <a:bodyPr/>
                    <a:lstStyle/>
                    <a:p>
                      <a:pPr marL="85725" indent="-85725" algn="just">
                        <a:lnSpc>
                          <a:spcPts val="1500"/>
                        </a:lnSpc>
                        <a:spcBef>
                          <a:spcPts val="600"/>
                        </a:spcBef>
                        <a:spcAft>
                          <a:spcPts val="0"/>
                        </a:spcAft>
                      </a:pPr>
                      <a:r>
                        <a:rPr lang="ja-JP" altLang="en-US" sz="1200" kern="100" dirty="0">
                          <a:effectLst/>
                          <a:latin typeface="ＭＳ Ｐゴシック" panose="020B0600070205080204" pitchFamily="50" charset="-128"/>
                          <a:ea typeface="ＭＳ Ｐゴシック" panose="020B0600070205080204" pitchFamily="50" charset="-128"/>
                          <a:cs typeface="Times New Roman" panose="02020603050405020304" pitchFamily="18" charset="0"/>
                        </a:rPr>
                        <a:t>・中之島東部エリアは、種々の公共施設、⽂化施設、歴史的構造物が集積しており、年間を通じて、多くの⼈が訪れる文化・集客ゾーンとなっている。</a:t>
                      </a:r>
                      <a:endParaRPr lang="en-US" altLang="ja-JP" sz="1200" kern="100" dirty="0">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marL="85725" marR="0" lvl="0" indent="-85725" algn="just" defTabSz="914400" rtl="0" eaLnBrk="1" fontAlgn="auto" latinLnBrk="0" hangingPunct="1">
                        <a:lnSpc>
                          <a:spcPts val="1500"/>
                        </a:lnSpc>
                        <a:spcBef>
                          <a:spcPts val="600"/>
                        </a:spcBef>
                        <a:spcAft>
                          <a:spcPts val="0"/>
                        </a:spcAft>
                        <a:buClrTx/>
                        <a:buSzTx/>
                        <a:buFontTx/>
                        <a:buNone/>
                        <a:tabLst/>
                        <a:defRPr/>
                      </a:pPr>
                      <a:r>
                        <a:rPr lang="ja-JP" altLang="en-US" sz="1200" kern="100" dirty="0">
                          <a:effectLst/>
                          <a:latin typeface="ＭＳ Ｐゴシック" panose="020B0600070205080204" pitchFamily="50" charset="-128"/>
                          <a:ea typeface="ＭＳ Ｐゴシック" panose="020B0600070205080204" pitchFamily="50" charset="-128"/>
                          <a:cs typeface="Times New Roman" panose="02020603050405020304" pitchFamily="18" charset="0"/>
                        </a:rPr>
                        <a:t>・中之島通は、中之島東部エリアに位置し、中之島公園の中心部を通る道路で、多数の方々に利用されている道路である。歩行者・自転車利用者が車道を乱横断する状況が見受けられ、交通安全上の課題がある。</a:t>
                      </a:r>
                      <a:endParaRPr lang="en-US" altLang="ja-JP" sz="1200" kern="100" dirty="0">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marL="85725" marR="0" lvl="0" indent="-85725" algn="just" defTabSz="914400" rtl="0" eaLnBrk="1" fontAlgn="auto" latinLnBrk="0" hangingPunct="1">
                        <a:lnSpc>
                          <a:spcPts val="1500"/>
                        </a:lnSpc>
                        <a:spcBef>
                          <a:spcPts val="600"/>
                        </a:spcBef>
                        <a:spcAft>
                          <a:spcPts val="0"/>
                        </a:spcAft>
                        <a:buClrTx/>
                        <a:buSzTx/>
                        <a:buFontTx/>
                        <a:buNone/>
                        <a:tabLst/>
                        <a:defRPr/>
                      </a:pPr>
                      <a:r>
                        <a:rPr lang="ja-JP" altLang="en-US" sz="1200" kern="100" dirty="0">
                          <a:effectLst/>
                          <a:latin typeface="ＭＳ Ｐゴシック" panose="020B0600070205080204" pitchFamily="50" charset="-128"/>
                          <a:ea typeface="ＭＳ Ｐゴシック" panose="020B0600070205080204" pitchFamily="50" charset="-128"/>
                          <a:cs typeface="Times New Roman" panose="02020603050405020304" pitchFamily="18" charset="0"/>
                        </a:rPr>
                        <a:t>・</a:t>
                      </a:r>
                      <a:r>
                        <a:rPr lang="en-US" altLang="ja-JP" sz="1200" kern="100" dirty="0">
                          <a:effectLst/>
                          <a:latin typeface="ＭＳ Ｐゴシック" panose="020B0600070205080204" pitchFamily="50" charset="-128"/>
                          <a:ea typeface="ＭＳ Ｐゴシック" panose="020B0600070205080204" pitchFamily="50" charset="-128"/>
                          <a:cs typeface="Times New Roman" panose="02020603050405020304" pitchFamily="18" charset="0"/>
                        </a:rPr>
                        <a:t>2020</a:t>
                      </a:r>
                      <a:r>
                        <a:rPr lang="ja-JP" altLang="en-US" sz="1200" kern="100" dirty="0">
                          <a:effectLst/>
                          <a:latin typeface="ＭＳ Ｐゴシック" panose="020B0600070205080204" pitchFamily="50" charset="-128"/>
                          <a:ea typeface="ＭＳ Ｐゴシック" panose="020B0600070205080204" pitchFamily="50" charset="-128"/>
                          <a:cs typeface="Times New Roman" panose="02020603050405020304" pitchFamily="18" charset="0"/>
                        </a:rPr>
                        <a:t>年</a:t>
                      </a:r>
                      <a:r>
                        <a:rPr lang="en-US" altLang="ja-JP" sz="1200" kern="100" dirty="0">
                          <a:effectLst/>
                          <a:latin typeface="ＭＳ Ｐゴシック" panose="020B0600070205080204" pitchFamily="50" charset="-128"/>
                          <a:ea typeface="ＭＳ Ｐゴシック" panose="020B0600070205080204" pitchFamily="50" charset="-128"/>
                          <a:cs typeface="Times New Roman" panose="02020603050405020304" pitchFamily="18" charset="0"/>
                        </a:rPr>
                        <a:t>7</a:t>
                      </a:r>
                      <a:r>
                        <a:rPr lang="ja-JP" altLang="en-US" sz="1200" kern="100" dirty="0">
                          <a:effectLst/>
                          <a:latin typeface="ＭＳ Ｐゴシック" panose="020B0600070205080204" pitchFamily="50" charset="-128"/>
                          <a:ea typeface="ＭＳ Ｐゴシック" panose="020B0600070205080204" pitchFamily="50" charset="-128"/>
                          <a:cs typeface="Times New Roman" panose="02020603050405020304" pitchFamily="18" charset="0"/>
                        </a:rPr>
                        <a:t>月の「こども本の森中之島」が開館に伴い、今後さらなる利用者の増加が想定され、エリア全体の回遊性向上や一体的な空間利用が求められている。</a:t>
                      </a:r>
                    </a:p>
                  </a:txBody>
                  <a:tcPr marL="68580" marR="68580" marT="36000" marB="3600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85725" indent="-85725" algn="just">
                        <a:lnSpc>
                          <a:spcPts val="1500"/>
                        </a:lnSpc>
                        <a:spcBef>
                          <a:spcPts val="600"/>
                        </a:spcBef>
                        <a:spcAft>
                          <a:spcPts val="0"/>
                        </a:spcAft>
                      </a:pPr>
                      <a:r>
                        <a:rPr lang="ja-JP" altLang="en-US" sz="1200" kern="100" dirty="0">
                          <a:effectLst/>
                          <a:latin typeface="ＭＳ Ｐゴシック" panose="020B0600070205080204" pitchFamily="50" charset="-128"/>
                          <a:ea typeface="ＭＳ Ｐゴシック" panose="020B0600070205080204" pitchFamily="50" charset="-128"/>
                          <a:cs typeface="Times New Roman" panose="02020603050405020304" pitchFamily="18" charset="0"/>
                        </a:rPr>
                        <a:t>・中之島通を歩行者空間化（公園化）し、中之島通の交通安全対策及び中之島エリア全体の回遊性向上、中之島公園の一体的な空間の創出を図るため、人中心の通りとして整備する。</a:t>
                      </a:r>
                      <a:endParaRPr lang="en-US" altLang="ja-JP" sz="1200" kern="100" dirty="0">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txBody>
                  <a:tcPr marL="68580" marR="68580" marT="36000" marB="3600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85725" indent="-85725" algn="just">
                        <a:lnSpc>
                          <a:spcPts val="1500"/>
                        </a:lnSpc>
                        <a:spcBef>
                          <a:spcPts val="600"/>
                        </a:spcBef>
                        <a:spcAft>
                          <a:spcPts val="0"/>
                        </a:spcAft>
                      </a:pPr>
                      <a:r>
                        <a:rPr lang="ja-JP" altLang="en-US" sz="1200" kern="100" dirty="0">
                          <a:effectLst/>
                          <a:latin typeface="ＭＳ Ｐゴシック" panose="020B0600070205080204" pitchFamily="50" charset="-128"/>
                          <a:ea typeface="ＭＳ Ｐゴシック" panose="020B0600070205080204" pitchFamily="50" charset="-128"/>
                          <a:cs typeface="Times New Roman" panose="02020603050405020304" pitchFamily="18" charset="0"/>
                        </a:rPr>
                        <a:t>・車の通行をとめるなど、歩行者空間化（公園化）することにより交通安全性を向上させる。</a:t>
                      </a:r>
                      <a:endParaRPr lang="en-US" altLang="ja-JP" sz="1200" kern="100" dirty="0">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marL="85725" indent="-85725" algn="just">
                        <a:lnSpc>
                          <a:spcPts val="1500"/>
                        </a:lnSpc>
                        <a:spcBef>
                          <a:spcPts val="600"/>
                        </a:spcBef>
                        <a:spcAft>
                          <a:spcPts val="0"/>
                        </a:spcAft>
                      </a:pPr>
                      <a:r>
                        <a:rPr lang="ja-JP" altLang="en-US" sz="1200" kern="100" dirty="0">
                          <a:effectLst/>
                          <a:latin typeface="ＭＳ Ｐゴシック" panose="020B0600070205080204" pitchFamily="50" charset="-128"/>
                          <a:ea typeface="ＭＳ Ｐゴシック" panose="020B0600070205080204" pitchFamily="50" charset="-128"/>
                          <a:cs typeface="Times New Roman" panose="02020603050405020304" pitchFamily="18" charset="0"/>
                        </a:rPr>
                        <a:t>・中央公会堂前は、「中之島公園再整備基本計画」を踏まえ、中央公会堂を引き立てるような「文化・芸術の交流の場」とし、また安全で快適な歩行者ネットワークを形成することで、地域の魅力向上・回遊性の向上を図る。</a:t>
                      </a:r>
                      <a:endParaRPr lang="en-US" altLang="ja-JP" sz="1200" kern="100" dirty="0">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txBody>
                  <a:tcPr marL="68580" marR="68580" marT="36000" marB="3600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85725" marR="0" lvl="0" indent="-85725" algn="just" defTabSz="914400" rtl="0" eaLnBrk="1" fontAlgn="auto" latinLnBrk="0" hangingPunct="1">
                        <a:lnSpc>
                          <a:spcPts val="1500"/>
                        </a:lnSpc>
                        <a:spcBef>
                          <a:spcPts val="600"/>
                        </a:spcBef>
                        <a:spcAft>
                          <a:spcPts val="0"/>
                        </a:spcAft>
                        <a:buClrTx/>
                        <a:buSzTx/>
                        <a:buFontTx/>
                        <a:buNone/>
                        <a:tabLst/>
                        <a:defRPr/>
                      </a:pPr>
                      <a:r>
                        <a:rPr lang="ja-JP" altLang="en-US" sz="1200" kern="100" dirty="0">
                          <a:effectLst/>
                          <a:latin typeface="ＭＳ Ｐゴシック" panose="020B0600070205080204" pitchFamily="50" charset="-128"/>
                          <a:ea typeface="ＭＳ Ｐゴシック" panose="020B0600070205080204" pitchFamily="50" charset="-128"/>
                          <a:cs typeface="Times New Roman" panose="02020603050405020304" pitchFamily="18" charset="0"/>
                        </a:rPr>
                        <a:t>・</a:t>
                      </a:r>
                      <a:r>
                        <a:rPr lang="en-US" altLang="ja-JP" sz="1200" kern="100" dirty="0">
                          <a:effectLst/>
                          <a:latin typeface="ＭＳ Ｐゴシック" panose="020B0600070205080204" pitchFamily="50" charset="-128"/>
                          <a:ea typeface="ＭＳ Ｐゴシック" panose="020B0600070205080204" pitchFamily="50" charset="-128"/>
                          <a:cs typeface="Times New Roman" panose="02020603050405020304" pitchFamily="18" charset="0"/>
                        </a:rPr>
                        <a:t>2021</a:t>
                      </a:r>
                      <a:r>
                        <a:rPr lang="ja-JP" altLang="en-US" sz="1200" kern="100" dirty="0">
                          <a:effectLst/>
                          <a:latin typeface="ＭＳ Ｐゴシック" panose="020B0600070205080204" pitchFamily="50" charset="-128"/>
                          <a:ea typeface="ＭＳ Ｐゴシック" panose="020B0600070205080204" pitchFamily="50" charset="-128"/>
                          <a:cs typeface="Times New Roman" panose="02020603050405020304" pitchFamily="18" charset="0"/>
                        </a:rPr>
                        <a:t>年</a:t>
                      </a:r>
                      <a:r>
                        <a:rPr lang="en-US" altLang="ja-JP" sz="1200" kern="100" dirty="0">
                          <a:effectLst/>
                          <a:latin typeface="ＭＳ Ｐゴシック" panose="020B0600070205080204" pitchFamily="50" charset="-128"/>
                          <a:ea typeface="ＭＳ Ｐゴシック" panose="020B0600070205080204" pitchFamily="50" charset="-128"/>
                          <a:cs typeface="Times New Roman" panose="02020603050405020304" pitchFamily="18" charset="0"/>
                        </a:rPr>
                        <a:t>4</a:t>
                      </a:r>
                      <a:r>
                        <a:rPr lang="ja-JP" altLang="en-US" sz="1200" kern="100" dirty="0">
                          <a:effectLst/>
                          <a:latin typeface="ＭＳ Ｐゴシック" panose="020B0600070205080204" pitchFamily="50" charset="-128"/>
                          <a:ea typeface="ＭＳ Ｐゴシック" panose="020B0600070205080204" pitchFamily="50" charset="-128"/>
                          <a:cs typeface="Times New Roman" panose="02020603050405020304" pitchFamily="18" charset="0"/>
                        </a:rPr>
                        <a:t>月に、第</a:t>
                      </a:r>
                      <a:r>
                        <a:rPr lang="en-US" altLang="ja-JP" sz="1200" kern="100" dirty="0">
                          <a:effectLst/>
                          <a:latin typeface="ＭＳ Ｐゴシック" panose="020B0600070205080204" pitchFamily="50" charset="-128"/>
                          <a:ea typeface="ＭＳ Ｐゴシック" panose="020B0600070205080204" pitchFamily="50" charset="-128"/>
                          <a:cs typeface="Times New Roman" panose="02020603050405020304" pitchFamily="18" charset="0"/>
                        </a:rPr>
                        <a:t>1</a:t>
                      </a:r>
                      <a:r>
                        <a:rPr lang="ja-JP" altLang="en-US" sz="1200" kern="100" dirty="0">
                          <a:effectLst/>
                          <a:latin typeface="ＭＳ Ｐゴシック" panose="020B0600070205080204" pitchFamily="50" charset="-128"/>
                          <a:ea typeface="ＭＳ Ｐゴシック" panose="020B0600070205080204" pitchFamily="50" charset="-128"/>
                          <a:cs typeface="Times New Roman" panose="02020603050405020304" pitchFamily="18" charset="0"/>
                        </a:rPr>
                        <a:t>期歩行者空間化工事（東西道路区間）を完了した。現在、第</a:t>
                      </a:r>
                      <a:r>
                        <a:rPr lang="en-US" altLang="ja-JP" sz="1200" kern="100" dirty="0">
                          <a:effectLst/>
                          <a:latin typeface="ＭＳ Ｐゴシック" panose="020B0600070205080204" pitchFamily="50" charset="-128"/>
                          <a:ea typeface="ＭＳ Ｐゴシック" panose="020B0600070205080204" pitchFamily="50" charset="-128"/>
                          <a:cs typeface="Times New Roman" panose="02020603050405020304" pitchFamily="18" charset="0"/>
                        </a:rPr>
                        <a:t>2</a:t>
                      </a:r>
                      <a:r>
                        <a:rPr lang="ja-JP" altLang="en-US" sz="1200" kern="100" dirty="0">
                          <a:effectLst/>
                          <a:latin typeface="ＭＳ Ｐゴシック" panose="020B0600070205080204" pitchFamily="50" charset="-128"/>
                          <a:ea typeface="ＭＳ Ｐゴシック" panose="020B0600070205080204" pitchFamily="50" charset="-128"/>
                          <a:cs typeface="Times New Roman" panose="02020603050405020304" pitchFamily="18" charset="0"/>
                        </a:rPr>
                        <a:t>期工事（中央公会堂周辺）を進めており、</a:t>
                      </a:r>
                      <a:r>
                        <a:rPr lang="en-US" altLang="ja-JP" sz="1200" kern="100" dirty="0">
                          <a:effectLst/>
                          <a:latin typeface="ＭＳ Ｐゴシック" panose="020B0600070205080204" pitchFamily="50" charset="-128"/>
                          <a:ea typeface="ＭＳ Ｐゴシック" panose="020B0600070205080204" pitchFamily="50" charset="-128"/>
                          <a:cs typeface="Times New Roman" panose="02020603050405020304" pitchFamily="18" charset="0"/>
                        </a:rPr>
                        <a:t>2023</a:t>
                      </a:r>
                      <a:r>
                        <a:rPr lang="ja-JP" altLang="en-US" sz="1200" kern="100" dirty="0">
                          <a:effectLst/>
                          <a:latin typeface="ＭＳ Ｐゴシック" panose="020B0600070205080204" pitchFamily="50" charset="-128"/>
                          <a:ea typeface="ＭＳ Ｐゴシック" panose="020B0600070205080204" pitchFamily="50" charset="-128"/>
                          <a:cs typeface="Times New Roman" panose="02020603050405020304" pitchFamily="18" charset="0"/>
                        </a:rPr>
                        <a:t>年</a:t>
                      </a:r>
                      <a:r>
                        <a:rPr lang="en-US" altLang="ja-JP" sz="1200" kern="100" dirty="0">
                          <a:effectLst/>
                          <a:latin typeface="ＭＳ Ｐゴシック" panose="020B0600070205080204" pitchFamily="50" charset="-128"/>
                          <a:ea typeface="ＭＳ Ｐゴシック" panose="020B0600070205080204" pitchFamily="50" charset="-128"/>
                          <a:cs typeface="Times New Roman" panose="02020603050405020304" pitchFamily="18" charset="0"/>
                        </a:rPr>
                        <a:t>3</a:t>
                      </a:r>
                      <a:r>
                        <a:rPr lang="ja-JP" altLang="en-US" sz="1200" kern="100" dirty="0">
                          <a:effectLst/>
                          <a:latin typeface="ＭＳ Ｐゴシック" panose="020B0600070205080204" pitchFamily="50" charset="-128"/>
                          <a:ea typeface="ＭＳ Ｐゴシック" panose="020B0600070205080204" pitchFamily="50" charset="-128"/>
                          <a:cs typeface="Times New Roman" panose="02020603050405020304" pitchFamily="18" charset="0"/>
                        </a:rPr>
                        <a:t>月に完成予定。</a:t>
                      </a:r>
                      <a:endParaRPr lang="en-US" altLang="ja-JP" sz="1200" kern="100" dirty="0">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marL="85725" indent="-85725" algn="just">
                        <a:lnSpc>
                          <a:spcPts val="1500"/>
                        </a:lnSpc>
                        <a:spcBef>
                          <a:spcPts val="600"/>
                        </a:spcBef>
                        <a:spcAft>
                          <a:spcPts val="0"/>
                        </a:spcAft>
                      </a:pPr>
                      <a:r>
                        <a:rPr lang="ja-JP" altLang="en-US" sz="1200" kern="100" dirty="0">
                          <a:effectLst/>
                          <a:latin typeface="ＭＳ Ｐゴシック" panose="020B0600070205080204" pitchFamily="50" charset="-128"/>
                          <a:ea typeface="ＭＳ Ｐゴシック" panose="020B0600070205080204" pitchFamily="50" charset="-128"/>
                          <a:cs typeface="Times New Roman" panose="02020603050405020304" pitchFamily="18" charset="0"/>
                        </a:rPr>
                        <a:t>・</a:t>
                      </a:r>
                      <a:r>
                        <a:rPr lang="en-US" altLang="ja-JP" sz="1200" kern="100" dirty="0">
                          <a:effectLst/>
                          <a:latin typeface="ＭＳ Ｐゴシック" panose="020B0600070205080204" pitchFamily="50" charset="-128"/>
                          <a:ea typeface="ＭＳ Ｐゴシック" panose="020B0600070205080204" pitchFamily="50" charset="-128"/>
                          <a:cs typeface="Times New Roman" panose="02020603050405020304" pitchFamily="18" charset="0"/>
                        </a:rPr>
                        <a:t>2021</a:t>
                      </a:r>
                      <a:r>
                        <a:rPr lang="ja-JP" altLang="en-US" sz="1200" kern="100" dirty="0">
                          <a:effectLst/>
                          <a:latin typeface="ＭＳ Ｐゴシック" panose="020B0600070205080204" pitchFamily="50" charset="-128"/>
                          <a:ea typeface="ＭＳ Ｐゴシック" panose="020B0600070205080204" pitchFamily="50" charset="-128"/>
                          <a:cs typeface="Times New Roman" panose="02020603050405020304" pitchFamily="18" charset="0"/>
                        </a:rPr>
                        <a:t>年</a:t>
                      </a:r>
                      <a:r>
                        <a:rPr lang="en-US" altLang="ja-JP" sz="1200" kern="100" dirty="0">
                          <a:effectLst/>
                          <a:latin typeface="ＭＳ Ｐゴシック" panose="020B0600070205080204" pitchFamily="50" charset="-128"/>
                          <a:ea typeface="ＭＳ Ｐゴシック" panose="020B0600070205080204" pitchFamily="50" charset="-128"/>
                          <a:cs typeface="Times New Roman" panose="02020603050405020304" pitchFamily="18" charset="0"/>
                        </a:rPr>
                        <a:t>11</a:t>
                      </a:r>
                      <a:r>
                        <a:rPr lang="ja-JP" altLang="en-US" sz="1200" kern="100" dirty="0">
                          <a:effectLst/>
                          <a:latin typeface="ＭＳ Ｐゴシック" panose="020B0600070205080204" pitchFamily="50" charset="-128"/>
                          <a:ea typeface="ＭＳ Ｐゴシック" panose="020B0600070205080204" pitchFamily="50" charset="-128"/>
                          <a:cs typeface="Times New Roman" panose="02020603050405020304" pitchFamily="18" charset="0"/>
                        </a:rPr>
                        <a:t>月に、生まれ変わった中之島公園で、ウィズコロナ時代の新しい生活様式に対応したオープンエリアの憩い空間の形成と、中之島周辺エリアの活性化を推進する取組みを実施するイベント「中之島モダンシーン」を実施した。</a:t>
                      </a:r>
                      <a:endParaRPr lang="en-US" altLang="ja-JP" sz="1200" kern="100" dirty="0">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txBody>
                  <a:tcPr marL="68580" marR="68580" marT="36000" marB="3600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13212858"/>
                  </a:ext>
                </a:extLst>
              </a:tr>
            </a:tbl>
          </a:graphicData>
        </a:graphic>
      </p:graphicFrame>
      <p:sp>
        <p:nvSpPr>
          <p:cNvPr id="2" name="正方形/長方形 1"/>
          <p:cNvSpPr/>
          <p:nvPr/>
        </p:nvSpPr>
        <p:spPr>
          <a:xfrm>
            <a:off x="0" y="15745"/>
            <a:ext cx="3672800" cy="338554"/>
          </a:xfrm>
          <a:prstGeom prst="rect">
            <a:avLst/>
          </a:prstGeom>
        </p:spPr>
        <p:txBody>
          <a:bodyPr wrap="non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600" b="0" i="0" u="sng" strike="noStrike" kern="1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Times New Roman" panose="02020603050405020304" pitchFamily="18" charset="0"/>
              </a:rPr>
              <a:t>中之島通歩行者空間化（公園化）事業</a:t>
            </a:r>
            <a:endParaRPr kumimoji="0" lang="ja-JP" altLang="ja-JP" sz="1600" b="0" i="0" u="sng" strike="noStrike" kern="1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Times New Roman" panose="02020603050405020304" pitchFamily="18" charset="0"/>
            </a:endParaRPr>
          </a:p>
        </p:txBody>
      </p:sp>
      <p:sp>
        <p:nvSpPr>
          <p:cNvPr id="12" name="正方形/長方形 11"/>
          <p:cNvSpPr/>
          <p:nvPr/>
        </p:nvSpPr>
        <p:spPr>
          <a:xfrm>
            <a:off x="3664772" y="60286"/>
            <a:ext cx="907228" cy="247491"/>
          </a:xfrm>
          <a:prstGeom prst="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en-US" altLang="ja-JP" sz="1600" b="0" i="0" u="none"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rPr>
              <a:t>〔</a:t>
            </a:r>
            <a:r>
              <a:rPr kumimoji="1" lang="ja-JP" altLang="en-US" sz="1600" b="0" i="0" u="none"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rPr>
              <a:t>新規</a:t>
            </a:r>
            <a:r>
              <a:rPr kumimoji="1" lang="en-US" altLang="ja-JP" sz="1600" b="0" i="0" u="none"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rPr>
              <a:t>〕</a:t>
            </a:r>
            <a:endParaRPr kumimoji="1" lang="ja-JP" altLang="en-US" sz="1600" b="0" i="0" u="none"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endParaRPr>
          </a:p>
        </p:txBody>
      </p:sp>
      <p:sp>
        <p:nvSpPr>
          <p:cNvPr id="13" name="テキスト ボックス 12"/>
          <p:cNvSpPr txBox="1"/>
          <p:nvPr/>
        </p:nvSpPr>
        <p:spPr>
          <a:xfrm>
            <a:off x="0" y="881167"/>
            <a:ext cx="2411760" cy="3231634"/>
          </a:xfrm>
          <a:prstGeom prst="rect">
            <a:avLst/>
          </a:prstGeom>
          <a:noFill/>
        </p:spPr>
        <p:txBody>
          <a:bodyPr wrap="square" lIns="91418" tIns="45710" rIns="91418" bIns="45710"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rPr>
              <a:t>①分野：　まちづくり</a:t>
            </a:r>
            <a:endParaRPr kumimoji="0" lang="en-US" altLang="ja-JP"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endParaRPr>
          </a:p>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altLang="ja-JP"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rPr>
              <a:t>②タイプ</a:t>
            </a:r>
            <a:endParaRPr kumimoji="0" lang="en-US" altLang="ja-JP"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rPr>
              <a:t>　　☑  政策イノベーション</a:t>
            </a:r>
            <a:endParaRPr kumimoji="0" lang="en-US" altLang="ja-JP"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rPr>
              <a:t>　　□　執行の刷新</a:t>
            </a:r>
            <a:endParaRPr kumimoji="0" lang="en-US" altLang="ja-JP"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endParaRPr>
          </a:p>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altLang="ja-JP"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rPr>
              <a:t>③改革スタイル</a:t>
            </a:r>
            <a:endParaRPr kumimoji="0" lang="en-US" altLang="ja-JP"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rPr>
              <a:t>　  ☑  投資・予算</a:t>
            </a:r>
            <a:endParaRPr kumimoji="0" lang="en-US" altLang="ja-JP"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rPr>
              <a:t>　　□　条例・規則・運用ﾙｰﾙ</a:t>
            </a:r>
            <a:endParaRPr kumimoji="0" lang="en-US" altLang="ja-JP"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rPr>
              <a:t>　　□　組織・経営形態</a:t>
            </a:r>
            <a:endParaRPr kumimoji="0" lang="en-US" altLang="ja-JP"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rPr>
              <a:t>　　□　権限移譲</a:t>
            </a:r>
            <a:endParaRPr kumimoji="0" lang="en-US" altLang="ja-JP"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endParaRPr>
          </a:p>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altLang="ja-JP"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rPr>
              <a:t>④担当部局</a:t>
            </a:r>
            <a:endParaRPr kumimoji="0" lang="en-US" altLang="ja-JP"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rPr>
              <a:t>　　市　建設局</a:t>
            </a:r>
            <a:endParaRPr kumimoji="0" lang="en-US" altLang="ja-JP"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endParaRPr>
          </a:p>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altLang="ja-JP"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rPr>
              <a:t>⑤時期</a:t>
            </a:r>
            <a:endParaRPr kumimoji="0" lang="en-US" altLang="ja-JP"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rPr>
              <a:t>　　</a:t>
            </a:r>
            <a:r>
              <a:rPr kumimoji="0" lang="en-US" altLang="ja-JP"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rPr>
              <a:t>2020</a:t>
            </a:r>
            <a:r>
              <a:rPr kumimoji="0"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rPr>
              <a:t>年～</a:t>
            </a:r>
          </a:p>
        </p:txBody>
      </p:sp>
      <p:sp>
        <p:nvSpPr>
          <p:cNvPr id="3" name="スライド番号プレースホルダー 2"/>
          <p:cNvSpPr>
            <a:spLocks noGrp="1"/>
          </p:cNvSpPr>
          <p:nvPr>
            <p:ph type="sldNum" sz="quarter" idx="12"/>
          </p:nvPr>
        </p:nvSpPr>
        <p:spPr/>
        <p:txBody>
          <a:bodyPr/>
          <a:lstStyle/>
          <a:p>
            <a:fld id="{63BC356D-1576-478B-8647-1361C6E9DFF7}" type="slidenum">
              <a:rPr lang="ja-JP" altLang="en-US" smtClean="0"/>
              <a:pPr/>
              <a:t>371</a:t>
            </a:fld>
            <a:endParaRPr lang="ja-JP" altLang="en-US"/>
          </a:p>
        </p:txBody>
      </p:sp>
    </p:spTree>
    <p:extLst>
      <p:ext uri="{BB962C8B-B14F-4D97-AF65-F5344CB8AC3E}">
        <p14:creationId xmlns:p14="http://schemas.microsoft.com/office/powerpoint/2010/main" val="1738620255"/>
      </p:ext>
    </p:extLst>
  </p:cSld>
  <p:clrMapOvr>
    <a:masterClrMapping/>
  </p:clrMapOvr>
</p:sld>
</file>

<file path=ppt/slides/slide3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テキスト ボックス 11"/>
          <p:cNvSpPr txBox="1"/>
          <p:nvPr/>
        </p:nvSpPr>
        <p:spPr>
          <a:xfrm>
            <a:off x="3797191" y="307080"/>
            <a:ext cx="954107" cy="276999"/>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游ゴシック" panose="020B0400000000000000" pitchFamily="50" charset="-128"/>
                <a:cs typeface="+mn-cs"/>
              </a:rPr>
              <a:t>■整備箇所</a:t>
            </a:r>
          </a:p>
        </p:txBody>
      </p:sp>
      <p:sp>
        <p:nvSpPr>
          <p:cNvPr id="13" name="テキスト ボックス 12"/>
          <p:cNvSpPr txBox="1"/>
          <p:nvPr/>
        </p:nvSpPr>
        <p:spPr>
          <a:xfrm>
            <a:off x="45001" y="2766179"/>
            <a:ext cx="1723549" cy="276999"/>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游ゴシック" panose="020B0400000000000000" pitchFamily="50" charset="-128"/>
                <a:cs typeface="+mn-cs"/>
              </a:rPr>
              <a:t>■整備後（イメージ）</a:t>
            </a:r>
          </a:p>
        </p:txBody>
      </p:sp>
      <p:grpSp>
        <p:nvGrpSpPr>
          <p:cNvPr id="7" name="グループ化 6"/>
          <p:cNvGrpSpPr/>
          <p:nvPr/>
        </p:nvGrpSpPr>
        <p:grpSpPr>
          <a:xfrm>
            <a:off x="282476" y="3123264"/>
            <a:ext cx="4015833" cy="3358067"/>
            <a:chOff x="270444" y="3123264"/>
            <a:chExt cx="4015833" cy="3358067"/>
          </a:xfrm>
        </p:grpSpPr>
        <p:pic>
          <p:nvPicPr>
            <p:cNvPr id="32" name="図 31">
              <a:extLst>
                <a:ext uri="{FF2B5EF4-FFF2-40B4-BE49-F238E27FC236}">
                  <a16:creationId xmlns:a16="http://schemas.microsoft.com/office/drawing/2014/main" id="{CE9EBDE4-7129-453F-803D-215B58A88EA3}"/>
                </a:ext>
              </a:extLst>
            </p:cNvPr>
            <p:cNvPicPr>
              <a:picLocks noChangeAspect="1"/>
            </p:cNvPicPr>
            <p:nvPr/>
          </p:nvPicPr>
          <p:blipFill rotWithShape="1">
            <a:blip r:embed="rId2" cstate="print">
              <a:extLst>
                <a:ext uri="{28A0092B-C50C-407E-A947-70E740481C1C}">
                  <a14:useLocalDpi xmlns:a14="http://schemas.microsoft.com/office/drawing/2010/main" val="0"/>
                </a:ext>
              </a:extLst>
            </a:blip>
            <a:srcRect/>
            <a:stretch/>
          </p:blipFill>
          <p:spPr>
            <a:xfrm>
              <a:off x="999108" y="4668594"/>
              <a:ext cx="3287169" cy="1812737"/>
            </a:xfrm>
            <a:prstGeom prst="rect">
              <a:avLst/>
            </a:prstGeom>
          </p:spPr>
        </p:pic>
        <p:pic>
          <p:nvPicPr>
            <p:cNvPr id="31" name="図 30">
              <a:extLst>
                <a:ext uri="{FF2B5EF4-FFF2-40B4-BE49-F238E27FC236}">
                  <a16:creationId xmlns:a16="http://schemas.microsoft.com/office/drawing/2014/main" id="{CC5D6EA9-5DE2-40C1-A131-927EF2A3E2D5}"/>
                </a:ext>
              </a:extLst>
            </p:cNvPr>
            <p:cNvPicPr>
              <a:picLocks noChangeAspect="1"/>
            </p:cNvPicPr>
            <p:nvPr/>
          </p:nvPicPr>
          <p:blipFill rotWithShape="1">
            <a:blip r:embed="rId3" cstate="print">
              <a:extLst>
                <a:ext uri="{28A0092B-C50C-407E-A947-70E740481C1C}">
                  <a14:useLocalDpi xmlns:a14="http://schemas.microsoft.com/office/drawing/2010/main" val="0"/>
                </a:ext>
              </a:extLst>
            </a:blip>
            <a:srcRect/>
            <a:stretch/>
          </p:blipFill>
          <p:spPr>
            <a:xfrm>
              <a:off x="270444" y="3123264"/>
              <a:ext cx="3287169" cy="1933568"/>
            </a:xfrm>
            <a:prstGeom prst="rect">
              <a:avLst/>
            </a:prstGeom>
          </p:spPr>
        </p:pic>
      </p:grpSp>
      <p:grpSp>
        <p:nvGrpSpPr>
          <p:cNvPr id="5" name="グループ化 4"/>
          <p:cNvGrpSpPr/>
          <p:nvPr/>
        </p:nvGrpSpPr>
        <p:grpSpPr>
          <a:xfrm>
            <a:off x="4800466" y="3126711"/>
            <a:ext cx="4031933" cy="3354620"/>
            <a:chOff x="4794322" y="3126711"/>
            <a:chExt cx="4031933" cy="3354620"/>
          </a:xfrm>
        </p:grpSpPr>
        <p:pic>
          <p:nvPicPr>
            <p:cNvPr id="34" name="図 33">
              <a:extLst>
                <a:ext uri="{FF2B5EF4-FFF2-40B4-BE49-F238E27FC236}">
                  <a16:creationId xmlns:a16="http://schemas.microsoft.com/office/drawing/2014/main" id="{3E860511-11FD-4875-AE1C-19CD55C4B38C}"/>
                </a:ext>
              </a:extLst>
            </p:cNvPr>
            <p:cNvPicPr>
              <a:picLocks noChangeAspect="1"/>
            </p:cNvPicPr>
            <p:nvPr/>
          </p:nvPicPr>
          <p:blipFill rotWithShape="1">
            <a:blip r:embed="rId4" cstate="print">
              <a:extLst>
                <a:ext uri="{28A0092B-C50C-407E-A947-70E740481C1C}">
                  <a14:useLocalDpi xmlns:a14="http://schemas.microsoft.com/office/drawing/2010/main" val="0"/>
                </a:ext>
              </a:extLst>
            </a:blip>
            <a:srcRect/>
            <a:stretch/>
          </p:blipFill>
          <p:spPr>
            <a:xfrm>
              <a:off x="5539086" y="4661340"/>
              <a:ext cx="3287169" cy="1819991"/>
            </a:xfrm>
            <a:prstGeom prst="rect">
              <a:avLst/>
            </a:prstGeom>
          </p:spPr>
        </p:pic>
        <p:pic>
          <p:nvPicPr>
            <p:cNvPr id="33" name="図 32">
              <a:extLst>
                <a:ext uri="{FF2B5EF4-FFF2-40B4-BE49-F238E27FC236}">
                  <a16:creationId xmlns:a16="http://schemas.microsoft.com/office/drawing/2014/main" id="{A45ECAB8-D875-4C42-95AF-AEE2786AD61E}"/>
                </a:ext>
              </a:extLst>
            </p:cNvPr>
            <p:cNvPicPr>
              <a:picLocks noChangeAspect="1"/>
            </p:cNvPicPr>
            <p:nvPr/>
          </p:nvPicPr>
          <p:blipFill rotWithShape="1">
            <a:blip r:embed="rId5" cstate="print">
              <a:extLst>
                <a:ext uri="{28A0092B-C50C-407E-A947-70E740481C1C}">
                  <a14:useLocalDpi xmlns:a14="http://schemas.microsoft.com/office/drawing/2010/main" val="0"/>
                </a:ext>
              </a:extLst>
            </a:blip>
            <a:srcRect/>
            <a:stretch/>
          </p:blipFill>
          <p:spPr>
            <a:xfrm>
              <a:off x="4794322" y="3126711"/>
              <a:ext cx="3303269" cy="1930121"/>
            </a:xfrm>
            <a:prstGeom prst="rect">
              <a:avLst/>
            </a:prstGeom>
          </p:spPr>
        </p:pic>
      </p:grpSp>
      <p:sp>
        <p:nvSpPr>
          <p:cNvPr id="35" name="テキスト ボックス 34"/>
          <p:cNvSpPr txBox="1"/>
          <p:nvPr/>
        </p:nvSpPr>
        <p:spPr>
          <a:xfrm>
            <a:off x="1399090" y="6543924"/>
            <a:ext cx="1531188" cy="253916"/>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en-US" altLang="ja-JP" sz="1050" b="0" i="0" u="none" strike="noStrike" kern="1200" cap="none" spc="0" normalizeH="0" baseline="0" noProof="0" dirty="0">
                <a:ln>
                  <a:noFill/>
                </a:ln>
                <a:solidFill>
                  <a:prstClr val="black"/>
                </a:solidFill>
                <a:effectLst/>
                <a:uLnTx/>
                <a:uFillTx/>
                <a:latin typeface="Calibri" panose="020F0502020204030204"/>
                <a:ea typeface="游ゴシック" panose="020B0400000000000000" pitchFamily="50" charset="-128"/>
                <a:cs typeface="+mn-cs"/>
              </a:rPr>
              <a:t>Ⅰ</a:t>
            </a:r>
            <a:r>
              <a:rPr kumimoji="1" lang="ja-JP" altLang="en-US" sz="1050" b="0" i="0" u="none" strike="noStrike" kern="1200" cap="none" spc="0" normalizeH="0" baseline="0" noProof="0" dirty="0">
                <a:ln>
                  <a:noFill/>
                </a:ln>
                <a:solidFill>
                  <a:prstClr val="black"/>
                </a:solidFill>
                <a:effectLst/>
                <a:uLnTx/>
                <a:uFillTx/>
                <a:latin typeface="Calibri" panose="020F0502020204030204"/>
                <a:ea typeface="游ゴシック" panose="020B0400000000000000" pitchFamily="50" charset="-128"/>
                <a:cs typeface="+mn-cs"/>
              </a:rPr>
              <a:t>期整備（東西道路）</a:t>
            </a:r>
          </a:p>
        </p:txBody>
      </p:sp>
      <p:sp>
        <p:nvSpPr>
          <p:cNvPr id="36" name="テキスト ボックス 35"/>
          <p:cNvSpPr txBox="1"/>
          <p:nvPr/>
        </p:nvSpPr>
        <p:spPr>
          <a:xfrm>
            <a:off x="5579555" y="6543924"/>
            <a:ext cx="2473754" cy="253916"/>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en-US" altLang="ja-JP" sz="1050" b="0" i="0" u="none" strike="noStrike" kern="1200" cap="none" spc="0" normalizeH="0" baseline="0" noProof="0" dirty="0">
                <a:ln>
                  <a:noFill/>
                </a:ln>
                <a:solidFill>
                  <a:prstClr val="black"/>
                </a:solidFill>
                <a:effectLst/>
                <a:uLnTx/>
                <a:uFillTx/>
                <a:latin typeface="Calibri" panose="020F0502020204030204"/>
                <a:ea typeface="游ゴシック" panose="020B0400000000000000" pitchFamily="50" charset="-128"/>
                <a:cs typeface="+mn-cs"/>
              </a:rPr>
              <a:t>Ⅱ</a:t>
            </a:r>
            <a:r>
              <a:rPr kumimoji="1" lang="ja-JP" altLang="en-US" sz="1050" b="0" i="0" u="none" strike="noStrike" kern="1200" cap="none" spc="0" normalizeH="0" baseline="0" noProof="0" dirty="0">
                <a:ln>
                  <a:noFill/>
                </a:ln>
                <a:solidFill>
                  <a:prstClr val="black"/>
                </a:solidFill>
                <a:effectLst/>
                <a:uLnTx/>
                <a:uFillTx/>
                <a:latin typeface="Calibri" panose="020F0502020204030204"/>
                <a:ea typeface="游ゴシック" panose="020B0400000000000000" pitchFamily="50" charset="-128"/>
                <a:cs typeface="+mn-cs"/>
              </a:rPr>
              <a:t>期整備イメージ（中央公会堂周辺）</a:t>
            </a:r>
          </a:p>
        </p:txBody>
      </p:sp>
      <p:pic>
        <p:nvPicPr>
          <p:cNvPr id="39" name="Picture 3">
            <a:extLst>
              <a:ext uri="{FF2B5EF4-FFF2-40B4-BE49-F238E27FC236}">
                <a16:creationId xmlns:a16="http://schemas.microsoft.com/office/drawing/2014/main" id="{ECC30586-878B-4261-9BBF-2E26E7BAE75C}"/>
              </a:ext>
            </a:extLst>
          </p:cNvPr>
          <p:cNvPicPr>
            <a:picLocks noChangeAspect="1" noChangeArrowheads="1"/>
          </p:cNvPicPr>
          <p:nvPr/>
        </p:nvPicPr>
        <p:blipFill rotWithShape="1">
          <a:blip r:embed="rId6" cstate="print">
            <a:extLst>
              <a:ext uri="{28A0092B-C50C-407E-A947-70E740481C1C}">
                <a14:useLocalDpi xmlns:a14="http://schemas.microsoft.com/office/drawing/2010/main" val="0"/>
              </a:ext>
            </a:extLst>
          </a:blip>
          <a:srcRect/>
          <a:stretch/>
        </p:blipFill>
        <p:spPr bwMode="auto">
          <a:xfrm>
            <a:off x="268779" y="696161"/>
            <a:ext cx="3156007" cy="1869242"/>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41" name="テキスト ボックス 40"/>
          <p:cNvSpPr txBox="1"/>
          <p:nvPr/>
        </p:nvSpPr>
        <p:spPr>
          <a:xfrm>
            <a:off x="45001" y="307080"/>
            <a:ext cx="1569660" cy="276999"/>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游ゴシック" panose="020B0400000000000000" pitchFamily="50" charset="-128"/>
                <a:cs typeface="+mn-cs"/>
              </a:rPr>
              <a:t>■整備前の中之島通</a:t>
            </a:r>
          </a:p>
        </p:txBody>
      </p:sp>
      <p:sp>
        <p:nvSpPr>
          <p:cNvPr id="42" name="テキスト ボックス 41"/>
          <p:cNvSpPr txBox="1"/>
          <p:nvPr/>
        </p:nvSpPr>
        <p:spPr>
          <a:xfrm>
            <a:off x="318152" y="3169652"/>
            <a:ext cx="476660" cy="234286"/>
          </a:xfrm>
          <a:prstGeom prst="rect">
            <a:avLst/>
          </a:prstGeom>
          <a:solidFill>
            <a:schemeClr val="bg1"/>
          </a:solidFill>
        </p:spPr>
        <p:txBody>
          <a:bodyPr wrap="none" lIns="36000" tIns="36000" rIns="36000" bIns="36000"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panose="020F0502020204030204"/>
                <a:ea typeface="游ゴシック" panose="020B0400000000000000" pitchFamily="50" charset="-128"/>
                <a:cs typeface="+mn-cs"/>
              </a:rPr>
              <a:t>通常時</a:t>
            </a:r>
          </a:p>
        </p:txBody>
      </p:sp>
      <p:sp>
        <p:nvSpPr>
          <p:cNvPr id="44" name="テキスト ボックス 43"/>
          <p:cNvSpPr txBox="1"/>
          <p:nvPr/>
        </p:nvSpPr>
        <p:spPr>
          <a:xfrm>
            <a:off x="4837355" y="3169652"/>
            <a:ext cx="476660" cy="234286"/>
          </a:xfrm>
          <a:prstGeom prst="rect">
            <a:avLst/>
          </a:prstGeom>
          <a:solidFill>
            <a:schemeClr val="bg1"/>
          </a:solidFill>
        </p:spPr>
        <p:txBody>
          <a:bodyPr wrap="none" lIns="36000" tIns="36000" rIns="36000" bIns="36000"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panose="020F0502020204030204"/>
                <a:ea typeface="游ゴシック" panose="020B0400000000000000" pitchFamily="50" charset="-128"/>
                <a:cs typeface="+mn-cs"/>
              </a:rPr>
              <a:t>通常時</a:t>
            </a:r>
          </a:p>
        </p:txBody>
      </p:sp>
      <p:sp>
        <p:nvSpPr>
          <p:cNvPr id="45" name="テキスト ボックス 44"/>
          <p:cNvSpPr txBox="1"/>
          <p:nvPr/>
        </p:nvSpPr>
        <p:spPr>
          <a:xfrm>
            <a:off x="8050050" y="6209756"/>
            <a:ext cx="745964" cy="234286"/>
          </a:xfrm>
          <a:prstGeom prst="rect">
            <a:avLst/>
          </a:prstGeom>
          <a:solidFill>
            <a:schemeClr val="bg1"/>
          </a:solidFill>
        </p:spPr>
        <p:txBody>
          <a:bodyPr wrap="none" lIns="36000" tIns="36000" rIns="36000" bIns="36000"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panose="020F0502020204030204"/>
                <a:ea typeface="游ゴシック" panose="020B0400000000000000" pitchFamily="50" charset="-128"/>
                <a:cs typeface="+mn-cs"/>
              </a:rPr>
              <a:t>イベント時</a:t>
            </a:r>
          </a:p>
        </p:txBody>
      </p:sp>
      <p:sp>
        <p:nvSpPr>
          <p:cNvPr id="46" name="テキスト ボックス 45"/>
          <p:cNvSpPr txBox="1"/>
          <p:nvPr/>
        </p:nvSpPr>
        <p:spPr>
          <a:xfrm>
            <a:off x="3517178" y="6215853"/>
            <a:ext cx="745964" cy="234286"/>
          </a:xfrm>
          <a:prstGeom prst="rect">
            <a:avLst/>
          </a:prstGeom>
          <a:solidFill>
            <a:schemeClr val="bg1"/>
          </a:solidFill>
        </p:spPr>
        <p:txBody>
          <a:bodyPr wrap="none" lIns="36000" tIns="36000" rIns="36000" bIns="36000"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panose="020F0502020204030204"/>
                <a:ea typeface="游ゴシック" panose="020B0400000000000000" pitchFamily="50" charset="-128"/>
                <a:cs typeface="+mn-cs"/>
              </a:rPr>
              <a:t>イベント時</a:t>
            </a:r>
          </a:p>
        </p:txBody>
      </p:sp>
      <p:grpSp>
        <p:nvGrpSpPr>
          <p:cNvPr id="10" name="グループ化 9"/>
          <p:cNvGrpSpPr/>
          <p:nvPr/>
        </p:nvGrpSpPr>
        <p:grpSpPr>
          <a:xfrm>
            <a:off x="4006709" y="697832"/>
            <a:ext cx="4825690" cy="1864894"/>
            <a:chOff x="3132385" y="697832"/>
            <a:chExt cx="4825690" cy="1864894"/>
          </a:xfrm>
        </p:grpSpPr>
        <p:pic>
          <p:nvPicPr>
            <p:cNvPr id="47" name="図 46"/>
            <p:cNvPicPr>
              <a:picLocks noChangeAspect="1"/>
            </p:cNvPicPr>
            <p:nvPr/>
          </p:nvPicPr>
          <p:blipFill rotWithShape="1">
            <a:blip r:embed="rId7"/>
            <a:srcRect l="2036" t="10921" b="4793"/>
            <a:stretch/>
          </p:blipFill>
          <p:spPr>
            <a:xfrm>
              <a:off x="3132385" y="697832"/>
              <a:ext cx="4825690" cy="1864894"/>
            </a:xfrm>
            <a:prstGeom prst="rect">
              <a:avLst/>
            </a:prstGeom>
          </p:spPr>
        </p:pic>
        <p:sp>
          <p:nvSpPr>
            <p:cNvPr id="48" name="フリーフォーム 4">
              <a:extLst>
                <a:ext uri="{FF2B5EF4-FFF2-40B4-BE49-F238E27FC236}">
                  <a16:creationId xmlns:a16="http://schemas.microsoft.com/office/drawing/2014/main" id="{3543AD1E-C546-4F26-B3A6-5D491236CF91}"/>
                </a:ext>
              </a:extLst>
            </p:cNvPr>
            <p:cNvSpPr/>
            <p:nvPr/>
          </p:nvSpPr>
          <p:spPr>
            <a:xfrm>
              <a:off x="3888348" y="787807"/>
              <a:ext cx="1229605" cy="1536465"/>
            </a:xfrm>
            <a:custGeom>
              <a:avLst/>
              <a:gdLst>
                <a:gd name="connsiteX0" fmla="*/ 0 w 1557337"/>
                <a:gd name="connsiteY0" fmla="*/ 1604962 h 1862137"/>
                <a:gd name="connsiteX1" fmla="*/ 85725 w 1557337"/>
                <a:gd name="connsiteY1" fmla="*/ 1862137 h 1862137"/>
                <a:gd name="connsiteX2" fmla="*/ 1062037 w 1557337"/>
                <a:gd name="connsiteY2" fmla="*/ 1509712 h 1862137"/>
                <a:gd name="connsiteX3" fmla="*/ 1414462 w 1557337"/>
                <a:gd name="connsiteY3" fmla="*/ 1004887 h 1862137"/>
                <a:gd name="connsiteX4" fmla="*/ 1557337 w 1557337"/>
                <a:gd name="connsiteY4" fmla="*/ 933450 h 1862137"/>
                <a:gd name="connsiteX5" fmla="*/ 1552575 w 1557337"/>
                <a:gd name="connsiteY5" fmla="*/ 509587 h 1862137"/>
                <a:gd name="connsiteX6" fmla="*/ 1133475 w 1557337"/>
                <a:gd name="connsiteY6" fmla="*/ 0 h 1862137"/>
                <a:gd name="connsiteX7" fmla="*/ 1100137 w 1557337"/>
                <a:gd name="connsiteY7" fmla="*/ 4762 h 1862137"/>
                <a:gd name="connsiteX8" fmla="*/ 1004887 w 1557337"/>
                <a:gd name="connsiteY8" fmla="*/ 0 h 1862137"/>
                <a:gd name="connsiteX9" fmla="*/ 990600 w 1557337"/>
                <a:gd name="connsiteY9" fmla="*/ 114300 h 1862137"/>
                <a:gd name="connsiteX10" fmla="*/ 619125 w 1557337"/>
                <a:gd name="connsiteY10" fmla="*/ 347662 h 1862137"/>
                <a:gd name="connsiteX11" fmla="*/ 409575 w 1557337"/>
                <a:gd name="connsiteY11" fmla="*/ 390525 h 1862137"/>
                <a:gd name="connsiteX12" fmla="*/ 447675 w 1557337"/>
                <a:gd name="connsiteY12" fmla="*/ 542925 h 1862137"/>
                <a:gd name="connsiteX13" fmla="*/ 547687 w 1557337"/>
                <a:gd name="connsiteY13" fmla="*/ 519112 h 1862137"/>
                <a:gd name="connsiteX14" fmla="*/ 561975 w 1557337"/>
                <a:gd name="connsiteY14" fmla="*/ 638175 h 1862137"/>
                <a:gd name="connsiteX15" fmla="*/ 595312 w 1557337"/>
                <a:gd name="connsiteY15" fmla="*/ 657225 h 1862137"/>
                <a:gd name="connsiteX16" fmla="*/ 628650 w 1557337"/>
                <a:gd name="connsiteY16" fmla="*/ 666750 h 1862137"/>
                <a:gd name="connsiteX17" fmla="*/ 652462 w 1557337"/>
                <a:gd name="connsiteY17" fmla="*/ 661987 h 1862137"/>
                <a:gd name="connsiteX18" fmla="*/ 723900 w 1557337"/>
                <a:gd name="connsiteY18" fmla="*/ 952500 h 1862137"/>
                <a:gd name="connsiteX19" fmla="*/ 676275 w 1557337"/>
                <a:gd name="connsiteY19" fmla="*/ 957262 h 1862137"/>
                <a:gd name="connsiteX20" fmla="*/ 700087 w 1557337"/>
                <a:gd name="connsiteY20" fmla="*/ 985837 h 1862137"/>
                <a:gd name="connsiteX21" fmla="*/ 647700 w 1557337"/>
                <a:gd name="connsiteY21" fmla="*/ 1004887 h 1862137"/>
                <a:gd name="connsiteX22" fmla="*/ 733425 w 1557337"/>
                <a:gd name="connsiteY22" fmla="*/ 1243012 h 1862137"/>
                <a:gd name="connsiteX23" fmla="*/ 676275 w 1557337"/>
                <a:gd name="connsiteY23" fmla="*/ 1266825 h 1862137"/>
                <a:gd name="connsiteX24" fmla="*/ 681037 w 1557337"/>
                <a:gd name="connsiteY24" fmla="*/ 1290637 h 1862137"/>
                <a:gd name="connsiteX25" fmla="*/ 647700 w 1557337"/>
                <a:gd name="connsiteY25" fmla="*/ 1300162 h 1862137"/>
                <a:gd name="connsiteX26" fmla="*/ 652462 w 1557337"/>
                <a:gd name="connsiteY26" fmla="*/ 1400175 h 1862137"/>
                <a:gd name="connsiteX27" fmla="*/ 0 w 1557337"/>
                <a:gd name="connsiteY27" fmla="*/ 1604962 h 1862137"/>
                <a:gd name="connsiteX0" fmla="*/ 0 w 1557337"/>
                <a:gd name="connsiteY0" fmla="*/ 1604962 h 1862137"/>
                <a:gd name="connsiteX1" fmla="*/ 85725 w 1557337"/>
                <a:gd name="connsiteY1" fmla="*/ 1862137 h 1862137"/>
                <a:gd name="connsiteX2" fmla="*/ 1040606 w 1557337"/>
                <a:gd name="connsiteY2" fmla="*/ 1554956 h 1862137"/>
                <a:gd name="connsiteX3" fmla="*/ 1414462 w 1557337"/>
                <a:gd name="connsiteY3" fmla="*/ 1004887 h 1862137"/>
                <a:gd name="connsiteX4" fmla="*/ 1557337 w 1557337"/>
                <a:gd name="connsiteY4" fmla="*/ 933450 h 1862137"/>
                <a:gd name="connsiteX5" fmla="*/ 1552575 w 1557337"/>
                <a:gd name="connsiteY5" fmla="*/ 509587 h 1862137"/>
                <a:gd name="connsiteX6" fmla="*/ 1133475 w 1557337"/>
                <a:gd name="connsiteY6" fmla="*/ 0 h 1862137"/>
                <a:gd name="connsiteX7" fmla="*/ 1100137 w 1557337"/>
                <a:gd name="connsiteY7" fmla="*/ 4762 h 1862137"/>
                <a:gd name="connsiteX8" fmla="*/ 1004887 w 1557337"/>
                <a:gd name="connsiteY8" fmla="*/ 0 h 1862137"/>
                <a:gd name="connsiteX9" fmla="*/ 990600 w 1557337"/>
                <a:gd name="connsiteY9" fmla="*/ 114300 h 1862137"/>
                <a:gd name="connsiteX10" fmla="*/ 619125 w 1557337"/>
                <a:gd name="connsiteY10" fmla="*/ 347662 h 1862137"/>
                <a:gd name="connsiteX11" fmla="*/ 409575 w 1557337"/>
                <a:gd name="connsiteY11" fmla="*/ 390525 h 1862137"/>
                <a:gd name="connsiteX12" fmla="*/ 447675 w 1557337"/>
                <a:gd name="connsiteY12" fmla="*/ 542925 h 1862137"/>
                <a:gd name="connsiteX13" fmla="*/ 547687 w 1557337"/>
                <a:gd name="connsiteY13" fmla="*/ 519112 h 1862137"/>
                <a:gd name="connsiteX14" fmla="*/ 561975 w 1557337"/>
                <a:gd name="connsiteY14" fmla="*/ 638175 h 1862137"/>
                <a:gd name="connsiteX15" fmla="*/ 595312 w 1557337"/>
                <a:gd name="connsiteY15" fmla="*/ 657225 h 1862137"/>
                <a:gd name="connsiteX16" fmla="*/ 628650 w 1557337"/>
                <a:gd name="connsiteY16" fmla="*/ 666750 h 1862137"/>
                <a:gd name="connsiteX17" fmla="*/ 652462 w 1557337"/>
                <a:gd name="connsiteY17" fmla="*/ 661987 h 1862137"/>
                <a:gd name="connsiteX18" fmla="*/ 723900 w 1557337"/>
                <a:gd name="connsiteY18" fmla="*/ 952500 h 1862137"/>
                <a:gd name="connsiteX19" fmla="*/ 676275 w 1557337"/>
                <a:gd name="connsiteY19" fmla="*/ 957262 h 1862137"/>
                <a:gd name="connsiteX20" fmla="*/ 700087 w 1557337"/>
                <a:gd name="connsiteY20" fmla="*/ 985837 h 1862137"/>
                <a:gd name="connsiteX21" fmla="*/ 647700 w 1557337"/>
                <a:gd name="connsiteY21" fmla="*/ 1004887 h 1862137"/>
                <a:gd name="connsiteX22" fmla="*/ 733425 w 1557337"/>
                <a:gd name="connsiteY22" fmla="*/ 1243012 h 1862137"/>
                <a:gd name="connsiteX23" fmla="*/ 676275 w 1557337"/>
                <a:gd name="connsiteY23" fmla="*/ 1266825 h 1862137"/>
                <a:gd name="connsiteX24" fmla="*/ 681037 w 1557337"/>
                <a:gd name="connsiteY24" fmla="*/ 1290637 h 1862137"/>
                <a:gd name="connsiteX25" fmla="*/ 647700 w 1557337"/>
                <a:gd name="connsiteY25" fmla="*/ 1300162 h 1862137"/>
                <a:gd name="connsiteX26" fmla="*/ 652462 w 1557337"/>
                <a:gd name="connsiteY26" fmla="*/ 1400175 h 1862137"/>
                <a:gd name="connsiteX27" fmla="*/ 0 w 1557337"/>
                <a:gd name="connsiteY27" fmla="*/ 1604962 h 1862137"/>
                <a:gd name="connsiteX0" fmla="*/ 0 w 1557337"/>
                <a:gd name="connsiteY0" fmla="*/ 1604962 h 1862137"/>
                <a:gd name="connsiteX1" fmla="*/ 85725 w 1557337"/>
                <a:gd name="connsiteY1" fmla="*/ 1862137 h 1862137"/>
                <a:gd name="connsiteX2" fmla="*/ 159543 w 1557337"/>
                <a:gd name="connsiteY2" fmla="*/ 1831181 h 1862137"/>
                <a:gd name="connsiteX3" fmla="*/ 1040606 w 1557337"/>
                <a:gd name="connsiteY3" fmla="*/ 1554956 h 1862137"/>
                <a:gd name="connsiteX4" fmla="*/ 1414462 w 1557337"/>
                <a:gd name="connsiteY4" fmla="*/ 1004887 h 1862137"/>
                <a:gd name="connsiteX5" fmla="*/ 1557337 w 1557337"/>
                <a:gd name="connsiteY5" fmla="*/ 933450 h 1862137"/>
                <a:gd name="connsiteX6" fmla="*/ 1552575 w 1557337"/>
                <a:gd name="connsiteY6" fmla="*/ 509587 h 1862137"/>
                <a:gd name="connsiteX7" fmla="*/ 1133475 w 1557337"/>
                <a:gd name="connsiteY7" fmla="*/ 0 h 1862137"/>
                <a:gd name="connsiteX8" fmla="*/ 1100137 w 1557337"/>
                <a:gd name="connsiteY8" fmla="*/ 4762 h 1862137"/>
                <a:gd name="connsiteX9" fmla="*/ 1004887 w 1557337"/>
                <a:gd name="connsiteY9" fmla="*/ 0 h 1862137"/>
                <a:gd name="connsiteX10" fmla="*/ 990600 w 1557337"/>
                <a:gd name="connsiteY10" fmla="*/ 114300 h 1862137"/>
                <a:gd name="connsiteX11" fmla="*/ 619125 w 1557337"/>
                <a:gd name="connsiteY11" fmla="*/ 347662 h 1862137"/>
                <a:gd name="connsiteX12" fmla="*/ 409575 w 1557337"/>
                <a:gd name="connsiteY12" fmla="*/ 390525 h 1862137"/>
                <a:gd name="connsiteX13" fmla="*/ 447675 w 1557337"/>
                <a:gd name="connsiteY13" fmla="*/ 542925 h 1862137"/>
                <a:gd name="connsiteX14" fmla="*/ 547687 w 1557337"/>
                <a:gd name="connsiteY14" fmla="*/ 519112 h 1862137"/>
                <a:gd name="connsiteX15" fmla="*/ 561975 w 1557337"/>
                <a:gd name="connsiteY15" fmla="*/ 638175 h 1862137"/>
                <a:gd name="connsiteX16" fmla="*/ 595312 w 1557337"/>
                <a:gd name="connsiteY16" fmla="*/ 657225 h 1862137"/>
                <a:gd name="connsiteX17" fmla="*/ 628650 w 1557337"/>
                <a:gd name="connsiteY17" fmla="*/ 666750 h 1862137"/>
                <a:gd name="connsiteX18" fmla="*/ 652462 w 1557337"/>
                <a:gd name="connsiteY18" fmla="*/ 661987 h 1862137"/>
                <a:gd name="connsiteX19" fmla="*/ 723900 w 1557337"/>
                <a:gd name="connsiteY19" fmla="*/ 952500 h 1862137"/>
                <a:gd name="connsiteX20" fmla="*/ 676275 w 1557337"/>
                <a:gd name="connsiteY20" fmla="*/ 957262 h 1862137"/>
                <a:gd name="connsiteX21" fmla="*/ 700087 w 1557337"/>
                <a:gd name="connsiteY21" fmla="*/ 985837 h 1862137"/>
                <a:gd name="connsiteX22" fmla="*/ 647700 w 1557337"/>
                <a:gd name="connsiteY22" fmla="*/ 1004887 h 1862137"/>
                <a:gd name="connsiteX23" fmla="*/ 733425 w 1557337"/>
                <a:gd name="connsiteY23" fmla="*/ 1243012 h 1862137"/>
                <a:gd name="connsiteX24" fmla="*/ 676275 w 1557337"/>
                <a:gd name="connsiteY24" fmla="*/ 1266825 h 1862137"/>
                <a:gd name="connsiteX25" fmla="*/ 681037 w 1557337"/>
                <a:gd name="connsiteY25" fmla="*/ 1290637 h 1862137"/>
                <a:gd name="connsiteX26" fmla="*/ 647700 w 1557337"/>
                <a:gd name="connsiteY26" fmla="*/ 1300162 h 1862137"/>
                <a:gd name="connsiteX27" fmla="*/ 652462 w 1557337"/>
                <a:gd name="connsiteY27" fmla="*/ 1400175 h 1862137"/>
                <a:gd name="connsiteX28" fmla="*/ 0 w 1557337"/>
                <a:gd name="connsiteY28" fmla="*/ 1604962 h 1862137"/>
                <a:gd name="connsiteX0" fmla="*/ 0 w 1557337"/>
                <a:gd name="connsiteY0" fmla="*/ 1604962 h 1862137"/>
                <a:gd name="connsiteX1" fmla="*/ 85725 w 1557337"/>
                <a:gd name="connsiteY1" fmla="*/ 1862137 h 1862137"/>
                <a:gd name="connsiteX2" fmla="*/ 159543 w 1557337"/>
                <a:gd name="connsiteY2" fmla="*/ 1831181 h 1862137"/>
                <a:gd name="connsiteX3" fmla="*/ 1040606 w 1557337"/>
                <a:gd name="connsiteY3" fmla="*/ 1554956 h 1862137"/>
                <a:gd name="connsiteX4" fmla="*/ 1414462 w 1557337"/>
                <a:gd name="connsiteY4" fmla="*/ 1004887 h 1862137"/>
                <a:gd name="connsiteX5" fmla="*/ 1557337 w 1557337"/>
                <a:gd name="connsiteY5" fmla="*/ 933450 h 1862137"/>
                <a:gd name="connsiteX6" fmla="*/ 1552575 w 1557337"/>
                <a:gd name="connsiteY6" fmla="*/ 509587 h 1862137"/>
                <a:gd name="connsiteX7" fmla="*/ 1133475 w 1557337"/>
                <a:gd name="connsiteY7" fmla="*/ 0 h 1862137"/>
                <a:gd name="connsiteX8" fmla="*/ 1100137 w 1557337"/>
                <a:gd name="connsiteY8" fmla="*/ 4762 h 1862137"/>
                <a:gd name="connsiteX9" fmla="*/ 1004887 w 1557337"/>
                <a:gd name="connsiteY9" fmla="*/ 0 h 1862137"/>
                <a:gd name="connsiteX10" fmla="*/ 990600 w 1557337"/>
                <a:gd name="connsiteY10" fmla="*/ 114300 h 1862137"/>
                <a:gd name="connsiteX11" fmla="*/ 619125 w 1557337"/>
                <a:gd name="connsiteY11" fmla="*/ 347662 h 1862137"/>
                <a:gd name="connsiteX12" fmla="*/ 409575 w 1557337"/>
                <a:gd name="connsiteY12" fmla="*/ 390525 h 1862137"/>
                <a:gd name="connsiteX13" fmla="*/ 447675 w 1557337"/>
                <a:gd name="connsiteY13" fmla="*/ 542925 h 1862137"/>
                <a:gd name="connsiteX14" fmla="*/ 547687 w 1557337"/>
                <a:gd name="connsiteY14" fmla="*/ 519112 h 1862137"/>
                <a:gd name="connsiteX15" fmla="*/ 561975 w 1557337"/>
                <a:gd name="connsiteY15" fmla="*/ 638175 h 1862137"/>
                <a:gd name="connsiteX16" fmla="*/ 595312 w 1557337"/>
                <a:gd name="connsiteY16" fmla="*/ 657225 h 1862137"/>
                <a:gd name="connsiteX17" fmla="*/ 628650 w 1557337"/>
                <a:gd name="connsiteY17" fmla="*/ 666750 h 1862137"/>
                <a:gd name="connsiteX18" fmla="*/ 652462 w 1557337"/>
                <a:gd name="connsiteY18" fmla="*/ 661987 h 1862137"/>
                <a:gd name="connsiteX19" fmla="*/ 723900 w 1557337"/>
                <a:gd name="connsiteY19" fmla="*/ 952500 h 1862137"/>
                <a:gd name="connsiteX20" fmla="*/ 676275 w 1557337"/>
                <a:gd name="connsiteY20" fmla="*/ 957262 h 1862137"/>
                <a:gd name="connsiteX21" fmla="*/ 700087 w 1557337"/>
                <a:gd name="connsiteY21" fmla="*/ 985837 h 1862137"/>
                <a:gd name="connsiteX22" fmla="*/ 647700 w 1557337"/>
                <a:gd name="connsiteY22" fmla="*/ 1004887 h 1862137"/>
                <a:gd name="connsiteX23" fmla="*/ 733425 w 1557337"/>
                <a:gd name="connsiteY23" fmla="*/ 1243012 h 1862137"/>
                <a:gd name="connsiteX24" fmla="*/ 676275 w 1557337"/>
                <a:gd name="connsiteY24" fmla="*/ 1266825 h 1862137"/>
                <a:gd name="connsiteX25" fmla="*/ 681037 w 1557337"/>
                <a:gd name="connsiteY25" fmla="*/ 1290637 h 1862137"/>
                <a:gd name="connsiteX26" fmla="*/ 647700 w 1557337"/>
                <a:gd name="connsiteY26" fmla="*/ 1300162 h 1862137"/>
                <a:gd name="connsiteX27" fmla="*/ 652462 w 1557337"/>
                <a:gd name="connsiteY27" fmla="*/ 1400175 h 1862137"/>
                <a:gd name="connsiteX28" fmla="*/ 0 w 1557337"/>
                <a:gd name="connsiteY28" fmla="*/ 1604962 h 1862137"/>
                <a:gd name="connsiteX0" fmla="*/ 0 w 1557337"/>
                <a:gd name="connsiteY0" fmla="*/ 1604962 h 1862137"/>
                <a:gd name="connsiteX1" fmla="*/ 85725 w 1557337"/>
                <a:gd name="connsiteY1" fmla="*/ 1862137 h 1862137"/>
                <a:gd name="connsiteX2" fmla="*/ 1040606 w 1557337"/>
                <a:gd name="connsiteY2" fmla="*/ 1554956 h 1862137"/>
                <a:gd name="connsiteX3" fmla="*/ 1414462 w 1557337"/>
                <a:gd name="connsiteY3" fmla="*/ 1004887 h 1862137"/>
                <a:gd name="connsiteX4" fmla="*/ 1557337 w 1557337"/>
                <a:gd name="connsiteY4" fmla="*/ 933450 h 1862137"/>
                <a:gd name="connsiteX5" fmla="*/ 1552575 w 1557337"/>
                <a:gd name="connsiteY5" fmla="*/ 509587 h 1862137"/>
                <a:gd name="connsiteX6" fmla="*/ 1133475 w 1557337"/>
                <a:gd name="connsiteY6" fmla="*/ 0 h 1862137"/>
                <a:gd name="connsiteX7" fmla="*/ 1100137 w 1557337"/>
                <a:gd name="connsiteY7" fmla="*/ 4762 h 1862137"/>
                <a:gd name="connsiteX8" fmla="*/ 1004887 w 1557337"/>
                <a:gd name="connsiteY8" fmla="*/ 0 h 1862137"/>
                <a:gd name="connsiteX9" fmla="*/ 990600 w 1557337"/>
                <a:gd name="connsiteY9" fmla="*/ 114300 h 1862137"/>
                <a:gd name="connsiteX10" fmla="*/ 619125 w 1557337"/>
                <a:gd name="connsiteY10" fmla="*/ 347662 h 1862137"/>
                <a:gd name="connsiteX11" fmla="*/ 409575 w 1557337"/>
                <a:gd name="connsiteY11" fmla="*/ 390525 h 1862137"/>
                <a:gd name="connsiteX12" fmla="*/ 447675 w 1557337"/>
                <a:gd name="connsiteY12" fmla="*/ 542925 h 1862137"/>
                <a:gd name="connsiteX13" fmla="*/ 547687 w 1557337"/>
                <a:gd name="connsiteY13" fmla="*/ 519112 h 1862137"/>
                <a:gd name="connsiteX14" fmla="*/ 561975 w 1557337"/>
                <a:gd name="connsiteY14" fmla="*/ 638175 h 1862137"/>
                <a:gd name="connsiteX15" fmla="*/ 595312 w 1557337"/>
                <a:gd name="connsiteY15" fmla="*/ 657225 h 1862137"/>
                <a:gd name="connsiteX16" fmla="*/ 628650 w 1557337"/>
                <a:gd name="connsiteY16" fmla="*/ 666750 h 1862137"/>
                <a:gd name="connsiteX17" fmla="*/ 652462 w 1557337"/>
                <a:gd name="connsiteY17" fmla="*/ 661987 h 1862137"/>
                <a:gd name="connsiteX18" fmla="*/ 723900 w 1557337"/>
                <a:gd name="connsiteY18" fmla="*/ 952500 h 1862137"/>
                <a:gd name="connsiteX19" fmla="*/ 676275 w 1557337"/>
                <a:gd name="connsiteY19" fmla="*/ 957262 h 1862137"/>
                <a:gd name="connsiteX20" fmla="*/ 700087 w 1557337"/>
                <a:gd name="connsiteY20" fmla="*/ 985837 h 1862137"/>
                <a:gd name="connsiteX21" fmla="*/ 647700 w 1557337"/>
                <a:gd name="connsiteY21" fmla="*/ 1004887 h 1862137"/>
                <a:gd name="connsiteX22" fmla="*/ 733425 w 1557337"/>
                <a:gd name="connsiteY22" fmla="*/ 1243012 h 1862137"/>
                <a:gd name="connsiteX23" fmla="*/ 676275 w 1557337"/>
                <a:gd name="connsiteY23" fmla="*/ 1266825 h 1862137"/>
                <a:gd name="connsiteX24" fmla="*/ 681037 w 1557337"/>
                <a:gd name="connsiteY24" fmla="*/ 1290637 h 1862137"/>
                <a:gd name="connsiteX25" fmla="*/ 647700 w 1557337"/>
                <a:gd name="connsiteY25" fmla="*/ 1300162 h 1862137"/>
                <a:gd name="connsiteX26" fmla="*/ 652462 w 1557337"/>
                <a:gd name="connsiteY26" fmla="*/ 1400175 h 1862137"/>
                <a:gd name="connsiteX27" fmla="*/ 0 w 1557337"/>
                <a:gd name="connsiteY27" fmla="*/ 1604962 h 1862137"/>
                <a:gd name="connsiteX0" fmla="*/ 0 w 1557337"/>
                <a:gd name="connsiteY0" fmla="*/ 1604962 h 1757362"/>
                <a:gd name="connsiteX1" fmla="*/ 195262 w 1557337"/>
                <a:gd name="connsiteY1" fmla="*/ 1757362 h 1757362"/>
                <a:gd name="connsiteX2" fmla="*/ 1040606 w 1557337"/>
                <a:gd name="connsiteY2" fmla="*/ 1554956 h 1757362"/>
                <a:gd name="connsiteX3" fmla="*/ 1414462 w 1557337"/>
                <a:gd name="connsiteY3" fmla="*/ 1004887 h 1757362"/>
                <a:gd name="connsiteX4" fmla="*/ 1557337 w 1557337"/>
                <a:gd name="connsiteY4" fmla="*/ 933450 h 1757362"/>
                <a:gd name="connsiteX5" fmla="*/ 1552575 w 1557337"/>
                <a:gd name="connsiteY5" fmla="*/ 509587 h 1757362"/>
                <a:gd name="connsiteX6" fmla="*/ 1133475 w 1557337"/>
                <a:gd name="connsiteY6" fmla="*/ 0 h 1757362"/>
                <a:gd name="connsiteX7" fmla="*/ 1100137 w 1557337"/>
                <a:gd name="connsiteY7" fmla="*/ 4762 h 1757362"/>
                <a:gd name="connsiteX8" fmla="*/ 1004887 w 1557337"/>
                <a:gd name="connsiteY8" fmla="*/ 0 h 1757362"/>
                <a:gd name="connsiteX9" fmla="*/ 990600 w 1557337"/>
                <a:gd name="connsiteY9" fmla="*/ 114300 h 1757362"/>
                <a:gd name="connsiteX10" fmla="*/ 619125 w 1557337"/>
                <a:gd name="connsiteY10" fmla="*/ 347662 h 1757362"/>
                <a:gd name="connsiteX11" fmla="*/ 409575 w 1557337"/>
                <a:gd name="connsiteY11" fmla="*/ 390525 h 1757362"/>
                <a:gd name="connsiteX12" fmla="*/ 447675 w 1557337"/>
                <a:gd name="connsiteY12" fmla="*/ 542925 h 1757362"/>
                <a:gd name="connsiteX13" fmla="*/ 547687 w 1557337"/>
                <a:gd name="connsiteY13" fmla="*/ 519112 h 1757362"/>
                <a:gd name="connsiteX14" fmla="*/ 561975 w 1557337"/>
                <a:gd name="connsiteY14" fmla="*/ 638175 h 1757362"/>
                <a:gd name="connsiteX15" fmla="*/ 595312 w 1557337"/>
                <a:gd name="connsiteY15" fmla="*/ 657225 h 1757362"/>
                <a:gd name="connsiteX16" fmla="*/ 628650 w 1557337"/>
                <a:gd name="connsiteY16" fmla="*/ 666750 h 1757362"/>
                <a:gd name="connsiteX17" fmla="*/ 652462 w 1557337"/>
                <a:gd name="connsiteY17" fmla="*/ 661987 h 1757362"/>
                <a:gd name="connsiteX18" fmla="*/ 723900 w 1557337"/>
                <a:gd name="connsiteY18" fmla="*/ 952500 h 1757362"/>
                <a:gd name="connsiteX19" fmla="*/ 676275 w 1557337"/>
                <a:gd name="connsiteY19" fmla="*/ 957262 h 1757362"/>
                <a:gd name="connsiteX20" fmla="*/ 700087 w 1557337"/>
                <a:gd name="connsiteY20" fmla="*/ 985837 h 1757362"/>
                <a:gd name="connsiteX21" fmla="*/ 647700 w 1557337"/>
                <a:gd name="connsiteY21" fmla="*/ 1004887 h 1757362"/>
                <a:gd name="connsiteX22" fmla="*/ 733425 w 1557337"/>
                <a:gd name="connsiteY22" fmla="*/ 1243012 h 1757362"/>
                <a:gd name="connsiteX23" fmla="*/ 676275 w 1557337"/>
                <a:gd name="connsiteY23" fmla="*/ 1266825 h 1757362"/>
                <a:gd name="connsiteX24" fmla="*/ 681037 w 1557337"/>
                <a:gd name="connsiteY24" fmla="*/ 1290637 h 1757362"/>
                <a:gd name="connsiteX25" fmla="*/ 647700 w 1557337"/>
                <a:gd name="connsiteY25" fmla="*/ 1300162 h 1757362"/>
                <a:gd name="connsiteX26" fmla="*/ 652462 w 1557337"/>
                <a:gd name="connsiteY26" fmla="*/ 1400175 h 1757362"/>
                <a:gd name="connsiteX27" fmla="*/ 0 w 1557337"/>
                <a:gd name="connsiteY27" fmla="*/ 1604962 h 1757362"/>
                <a:gd name="connsiteX0" fmla="*/ 0 w 1557337"/>
                <a:gd name="connsiteY0" fmla="*/ 1604962 h 1850231"/>
                <a:gd name="connsiteX1" fmla="*/ 107156 w 1557337"/>
                <a:gd name="connsiteY1" fmla="*/ 1850231 h 1850231"/>
                <a:gd name="connsiteX2" fmla="*/ 1040606 w 1557337"/>
                <a:gd name="connsiteY2" fmla="*/ 1554956 h 1850231"/>
                <a:gd name="connsiteX3" fmla="*/ 1414462 w 1557337"/>
                <a:gd name="connsiteY3" fmla="*/ 1004887 h 1850231"/>
                <a:gd name="connsiteX4" fmla="*/ 1557337 w 1557337"/>
                <a:gd name="connsiteY4" fmla="*/ 933450 h 1850231"/>
                <a:gd name="connsiteX5" fmla="*/ 1552575 w 1557337"/>
                <a:gd name="connsiteY5" fmla="*/ 509587 h 1850231"/>
                <a:gd name="connsiteX6" fmla="*/ 1133475 w 1557337"/>
                <a:gd name="connsiteY6" fmla="*/ 0 h 1850231"/>
                <a:gd name="connsiteX7" fmla="*/ 1100137 w 1557337"/>
                <a:gd name="connsiteY7" fmla="*/ 4762 h 1850231"/>
                <a:gd name="connsiteX8" fmla="*/ 1004887 w 1557337"/>
                <a:gd name="connsiteY8" fmla="*/ 0 h 1850231"/>
                <a:gd name="connsiteX9" fmla="*/ 990600 w 1557337"/>
                <a:gd name="connsiteY9" fmla="*/ 114300 h 1850231"/>
                <a:gd name="connsiteX10" fmla="*/ 619125 w 1557337"/>
                <a:gd name="connsiteY10" fmla="*/ 347662 h 1850231"/>
                <a:gd name="connsiteX11" fmla="*/ 409575 w 1557337"/>
                <a:gd name="connsiteY11" fmla="*/ 390525 h 1850231"/>
                <a:gd name="connsiteX12" fmla="*/ 447675 w 1557337"/>
                <a:gd name="connsiteY12" fmla="*/ 542925 h 1850231"/>
                <a:gd name="connsiteX13" fmla="*/ 547687 w 1557337"/>
                <a:gd name="connsiteY13" fmla="*/ 519112 h 1850231"/>
                <a:gd name="connsiteX14" fmla="*/ 561975 w 1557337"/>
                <a:gd name="connsiteY14" fmla="*/ 638175 h 1850231"/>
                <a:gd name="connsiteX15" fmla="*/ 595312 w 1557337"/>
                <a:gd name="connsiteY15" fmla="*/ 657225 h 1850231"/>
                <a:gd name="connsiteX16" fmla="*/ 628650 w 1557337"/>
                <a:gd name="connsiteY16" fmla="*/ 666750 h 1850231"/>
                <a:gd name="connsiteX17" fmla="*/ 652462 w 1557337"/>
                <a:gd name="connsiteY17" fmla="*/ 661987 h 1850231"/>
                <a:gd name="connsiteX18" fmla="*/ 723900 w 1557337"/>
                <a:gd name="connsiteY18" fmla="*/ 952500 h 1850231"/>
                <a:gd name="connsiteX19" fmla="*/ 676275 w 1557337"/>
                <a:gd name="connsiteY19" fmla="*/ 957262 h 1850231"/>
                <a:gd name="connsiteX20" fmla="*/ 700087 w 1557337"/>
                <a:gd name="connsiteY20" fmla="*/ 985837 h 1850231"/>
                <a:gd name="connsiteX21" fmla="*/ 647700 w 1557337"/>
                <a:gd name="connsiteY21" fmla="*/ 1004887 h 1850231"/>
                <a:gd name="connsiteX22" fmla="*/ 733425 w 1557337"/>
                <a:gd name="connsiteY22" fmla="*/ 1243012 h 1850231"/>
                <a:gd name="connsiteX23" fmla="*/ 676275 w 1557337"/>
                <a:gd name="connsiteY23" fmla="*/ 1266825 h 1850231"/>
                <a:gd name="connsiteX24" fmla="*/ 681037 w 1557337"/>
                <a:gd name="connsiteY24" fmla="*/ 1290637 h 1850231"/>
                <a:gd name="connsiteX25" fmla="*/ 647700 w 1557337"/>
                <a:gd name="connsiteY25" fmla="*/ 1300162 h 1850231"/>
                <a:gd name="connsiteX26" fmla="*/ 652462 w 1557337"/>
                <a:gd name="connsiteY26" fmla="*/ 1400175 h 1850231"/>
                <a:gd name="connsiteX27" fmla="*/ 0 w 1557337"/>
                <a:gd name="connsiteY27" fmla="*/ 1604962 h 1850231"/>
                <a:gd name="connsiteX0" fmla="*/ 0 w 1557337"/>
                <a:gd name="connsiteY0" fmla="*/ 1604962 h 1862137"/>
                <a:gd name="connsiteX1" fmla="*/ 88106 w 1557337"/>
                <a:gd name="connsiteY1" fmla="*/ 1862137 h 1862137"/>
                <a:gd name="connsiteX2" fmla="*/ 1040606 w 1557337"/>
                <a:gd name="connsiteY2" fmla="*/ 1554956 h 1862137"/>
                <a:gd name="connsiteX3" fmla="*/ 1414462 w 1557337"/>
                <a:gd name="connsiteY3" fmla="*/ 1004887 h 1862137"/>
                <a:gd name="connsiteX4" fmla="*/ 1557337 w 1557337"/>
                <a:gd name="connsiteY4" fmla="*/ 933450 h 1862137"/>
                <a:gd name="connsiteX5" fmla="*/ 1552575 w 1557337"/>
                <a:gd name="connsiteY5" fmla="*/ 509587 h 1862137"/>
                <a:gd name="connsiteX6" fmla="*/ 1133475 w 1557337"/>
                <a:gd name="connsiteY6" fmla="*/ 0 h 1862137"/>
                <a:gd name="connsiteX7" fmla="*/ 1100137 w 1557337"/>
                <a:gd name="connsiteY7" fmla="*/ 4762 h 1862137"/>
                <a:gd name="connsiteX8" fmla="*/ 1004887 w 1557337"/>
                <a:gd name="connsiteY8" fmla="*/ 0 h 1862137"/>
                <a:gd name="connsiteX9" fmla="*/ 990600 w 1557337"/>
                <a:gd name="connsiteY9" fmla="*/ 114300 h 1862137"/>
                <a:gd name="connsiteX10" fmla="*/ 619125 w 1557337"/>
                <a:gd name="connsiteY10" fmla="*/ 347662 h 1862137"/>
                <a:gd name="connsiteX11" fmla="*/ 409575 w 1557337"/>
                <a:gd name="connsiteY11" fmla="*/ 390525 h 1862137"/>
                <a:gd name="connsiteX12" fmla="*/ 447675 w 1557337"/>
                <a:gd name="connsiteY12" fmla="*/ 542925 h 1862137"/>
                <a:gd name="connsiteX13" fmla="*/ 547687 w 1557337"/>
                <a:gd name="connsiteY13" fmla="*/ 519112 h 1862137"/>
                <a:gd name="connsiteX14" fmla="*/ 561975 w 1557337"/>
                <a:gd name="connsiteY14" fmla="*/ 638175 h 1862137"/>
                <a:gd name="connsiteX15" fmla="*/ 595312 w 1557337"/>
                <a:gd name="connsiteY15" fmla="*/ 657225 h 1862137"/>
                <a:gd name="connsiteX16" fmla="*/ 628650 w 1557337"/>
                <a:gd name="connsiteY16" fmla="*/ 666750 h 1862137"/>
                <a:gd name="connsiteX17" fmla="*/ 652462 w 1557337"/>
                <a:gd name="connsiteY17" fmla="*/ 661987 h 1862137"/>
                <a:gd name="connsiteX18" fmla="*/ 723900 w 1557337"/>
                <a:gd name="connsiteY18" fmla="*/ 952500 h 1862137"/>
                <a:gd name="connsiteX19" fmla="*/ 676275 w 1557337"/>
                <a:gd name="connsiteY19" fmla="*/ 957262 h 1862137"/>
                <a:gd name="connsiteX20" fmla="*/ 700087 w 1557337"/>
                <a:gd name="connsiteY20" fmla="*/ 985837 h 1862137"/>
                <a:gd name="connsiteX21" fmla="*/ 647700 w 1557337"/>
                <a:gd name="connsiteY21" fmla="*/ 1004887 h 1862137"/>
                <a:gd name="connsiteX22" fmla="*/ 733425 w 1557337"/>
                <a:gd name="connsiteY22" fmla="*/ 1243012 h 1862137"/>
                <a:gd name="connsiteX23" fmla="*/ 676275 w 1557337"/>
                <a:gd name="connsiteY23" fmla="*/ 1266825 h 1862137"/>
                <a:gd name="connsiteX24" fmla="*/ 681037 w 1557337"/>
                <a:gd name="connsiteY24" fmla="*/ 1290637 h 1862137"/>
                <a:gd name="connsiteX25" fmla="*/ 647700 w 1557337"/>
                <a:gd name="connsiteY25" fmla="*/ 1300162 h 1862137"/>
                <a:gd name="connsiteX26" fmla="*/ 652462 w 1557337"/>
                <a:gd name="connsiteY26" fmla="*/ 1400175 h 1862137"/>
                <a:gd name="connsiteX27" fmla="*/ 0 w 1557337"/>
                <a:gd name="connsiteY27" fmla="*/ 1604962 h 1862137"/>
                <a:gd name="connsiteX0" fmla="*/ 0 w 1557337"/>
                <a:gd name="connsiteY0" fmla="*/ 1604962 h 1862137"/>
                <a:gd name="connsiteX1" fmla="*/ 88106 w 1557337"/>
                <a:gd name="connsiteY1" fmla="*/ 1862137 h 1862137"/>
                <a:gd name="connsiteX2" fmla="*/ 1040606 w 1557337"/>
                <a:gd name="connsiteY2" fmla="*/ 1554956 h 1862137"/>
                <a:gd name="connsiteX3" fmla="*/ 1414462 w 1557337"/>
                <a:gd name="connsiteY3" fmla="*/ 1004887 h 1862137"/>
                <a:gd name="connsiteX4" fmla="*/ 1557337 w 1557337"/>
                <a:gd name="connsiteY4" fmla="*/ 933450 h 1862137"/>
                <a:gd name="connsiteX5" fmla="*/ 1552575 w 1557337"/>
                <a:gd name="connsiteY5" fmla="*/ 509587 h 1862137"/>
                <a:gd name="connsiteX6" fmla="*/ 1133475 w 1557337"/>
                <a:gd name="connsiteY6" fmla="*/ 0 h 1862137"/>
                <a:gd name="connsiteX7" fmla="*/ 1100137 w 1557337"/>
                <a:gd name="connsiteY7" fmla="*/ 4762 h 1862137"/>
                <a:gd name="connsiteX8" fmla="*/ 1004887 w 1557337"/>
                <a:gd name="connsiteY8" fmla="*/ 0 h 1862137"/>
                <a:gd name="connsiteX9" fmla="*/ 990600 w 1557337"/>
                <a:gd name="connsiteY9" fmla="*/ 114300 h 1862137"/>
                <a:gd name="connsiteX10" fmla="*/ 619125 w 1557337"/>
                <a:gd name="connsiteY10" fmla="*/ 347662 h 1862137"/>
                <a:gd name="connsiteX11" fmla="*/ 409575 w 1557337"/>
                <a:gd name="connsiteY11" fmla="*/ 390525 h 1862137"/>
                <a:gd name="connsiteX12" fmla="*/ 447675 w 1557337"/>
                <a:gd name="connsiteY12" fmla="*/ 542925 h 1862137"/>
                <a:gd name="connsiteX13" fmla="*/ 547687 w 1557337"/>
                <a:gd name="connsiteY13" fmla="*/ 519112 h 1862137"/>
                <a:gd name="connsiteX14" fmla="*/ 561975 w 1557337"/>
                <a:gd name="connsiteY14" fmla="*/ 638175 h 1862137"/>
                <a:gd name="connsiteX15" fmla="*/ 595312 w 1557337"/>
                <a:gd name="connsiteY15" fmla="*/ 657225 h 1862137"/>
                <a:gd name="connsiteX16" fmla="*/ 628650 w 1557337"/>
                <a:gd name="connsiteY16" fmla="*/ 666750 h 1862137"/>
                <a:gd name="connsiteX17" fmla="*/ 652462 w 1557337"/>
                <a:gd name="connsiteY17" fmla="*/ 661987 h 1862137"/>
                <a:gd name="connsiteX18" fmla="*/ 723900 w 1557337"/>
                <a:gd name="connsiteY18" fmla="*/ 952500 h 1862137"/>
                <a:gd name="connsiteX19" fmla="*/ 676275 w 1557337"/>
                <a:gd name="connsiteY19" fmla="*/ 957262 h 1862137"/>
                <a:gd name="connsiteX20" fmla="*/ 700087 w 1557337"/>
                <a:gd name="connsiteY20" fmla="*/ 985837 h 1862137"/>
                <a:gd name="connsiteX21" fmla="*/ 647700 w 1557337"/>
                <a:gd name="connsiteY21" fmla="*/ 1004887 h 1862137"/>
                <a:gd name="connsiteX22" fmla="*/ 733425 w 1557337"/>
                <a:gd name="connsiteY22" fmla="*/ 1243012 h 1862137"/>
                <a:gd name="connsiteX23" fmla="*/ 676275 w 1557337"/>
                <a:gd name="connsiteY23" fmla="*/ 1266825 h 1862137"/>
                <a:gd name="connsiteX24" fmla="*/ 681037 w 1557337"/>
                <a:gd name="connsiteY24" fmla="*/ 1290637 h 1862137"/>
                <a:gd name="connsiteX25" fmla="*/ 647700 w 1557337"/>
                <a:gd name="connsiteY25" fmla="*/ 1300162 h 1862137"/>
                <a:gd name="connsiteX26" fmla="*/ 652462 w 1557337"/>
                <a:gd name="connsiteY26" fmla="*/ 1400175 h 1862137"/>
                <a:gd name="connsiteX27" fmla="*/ 0 w 1557337"/>
                <a:gd name="connsiteY27" fmla="*/ 1604962 h 1862137"/>
                <a:gd name="connsiteX0" fmla="*/ 0 w 1557337"/>
                <a:gd name="connsiteY0" fmla="*/ 1604962 h 1862137"/>
                <a:gd name="connsiteX1" fmla="*/ 88106 w 1557337"/>
                <a:gd name="connsiteY1" fmla="*/ 1862137 h 1862137"/>
                <a:gd name="connsiteX2" fmla="*/ 1040606 w 1557337"/>
                <a:gd name="connsiteY2" fmla="*/ 1554956 h 1862137"/>
                <a:gd name="connsiteX3" fmla="*/ 1414462 w 1557337"/>
                <a:gd name="connsiteY3" fmla="*/ 1004887 h 1862137"/>
                <a:gd name="connsiteX4" fmla="*/ 1557337 w 1557337"/>
                <a:gd name="connsiteY4" fmla="*/ 933450 h 1862137"/>
                <a:gd name="connsiteX5" fmla="*/ 1552575 w 1557337"/>
                <a:gd name="connsiteY5" fmla="*/ 509587 h 1862137"/>
                <a:gd name="connsiteX6" fmla="*/ 1133475 w 1557337"/>
                <a:gd name="connsiteY6" fmla="*/ 0 h 1862137"/>
                <a:gd name="connsiteX7" fmla="*/ 1100137 w 1557337"/>
                <a:gd name="connsiteY7" fmla="*/ 4762 h 1862137"/>
                <a:gd name="connsiteX8" fmla="*/ 1004887 w 1557337"/>
                <a:gd name="connsiteY8" fmla="*/ 0 h 1862137"/>
                <a:gd name="connsiteX9" fmla="*/ 990600 w 1557337"/>
                <a:gd name="connsiteY9" fmla="*/ 114300 h 1862137"/>
                <a:gd name="connsiteX10" fmla="*/ 619125 w 1557337"/>
                <a:gd name="connsiteY10" fmla="*/ 347662 h 1862137"/>
                <a:gd name="connsiteX11" fmla="*/ 409575 w 1557337"/>
                <a:gd name="connsiteY11" fmla="*/ 390525 h 1862137"/>
                <a:gd name="connsiteX12" fmla="*/ 447675 w 1557337"/>
                <a:gd name="connsiteY12" fmla="*/ 542925 h 1862137"/>
                <a:gd name="connsiteX13" fmla="*/ 547687 w 1557337"/>
                <a:gd name="connsiteY13" fmla="*/ 519112 h 1862137"/>
                <a:gd name="connsiteX14" fmla="*/ 561975 w 1557337"/>
                <a:gd name="connsiteY14" fmla="*/ 638175 h 1862137"/>
                <a:gd name="connsiteX15" fmla="*/ 595312 w 1557337"/>
                <a:gd name="connsiteY15" fmla="*/ 657225 h 1862137"/>
                <a:gd name="connsiteX16" fmla="*/ 628650 w 1557337"/>
                <a:gd name="connsiteY16" fmla="*/ 666750 h 1862137"/>
                <a:gd name="connsiteX17" fmla="*/ 652462 w 1557337"/>
                <a:gd name="connsiteY17" fmla="*/ 661987 h 1862137"/>
                <a:gd name="connsiteX18" fmla="*/ 723900 w 1557337"/>
                <a:gd name="connsiteY18" fmla="*/ 952500 h 1862137"/>
                <a:gd name="connsiteX19" fmla="*/ 676275 w 1557337"/>
                <a:gd name="connsiteY19" fmla="*/ 957262 h 1862137"/>
                <a:gd name="connsiteX20" fmla="*/ 700087 w 1557337"/>
                <a:gd name="connsiteY20" fmla="*/ 985837 h 1862137"/>
                <a:gd name="connsiteX21" fmla="*/ 647700 w 1557337"/>
                <a:gd name="connsiteY21" fmla="*/ 1004887 h 1862137"/>
                <a:gd name="connsiteX22" fmla="*/ 733425 w 1557337"/>
                <a:gd name="connsiteY22" fmla="*/ 1243012 h 1862137"/>
                <a:gd name="connsiteX23" fmla="*/ 676275 w 1557337"/>
                <a:gd name="connsiteY23" fmla="*/ 1266825 h 1862137"/>
                <a:gd name="connsiteX24" fmla="*/ 681037 w 1557337"/>
                <a:gd name="connsiteY24" fmla="*/ 1290637 h 1862137"/>
                <a:gd name="connsiteX25" fmla="*/ 647700 w 1557337"/>
                <a:gd name="connsiteY25" fmla="*/ 1300162 h 1862137"/>
                <a:gd name="connsiteX26" fmla="*/ 652462 w 1557337"/>
                <a:gd name="connsiteY26" fmla="*/ 1400175 h 1862137"/>
                <a:gd name="connsiteX27" fmla="*/ 0 w 1557337"/>
                <a:gd name="connsiteY27" fmla="*/ 1604962 h 1862137"/>
                <a:gd name="connsiteX0" fmla="*/ 0 w 1557337"/>
                <a:gd name="connsiteY0" fmla="*/ 1604962 h 1862137"/>
                <a:gd name="connsiteX1" fmla="*/ 88106 w 1557337"/>
                <a:gd name="connsiteY1" fmla="*/ 1862137 h 1862137"/>
                <a:gd name="connsiteX2" fmla="*/ 1040606 w 1557337"/>
                <a:gd name="connsiteY2" fmla="*/ 1554956 h 1862137"/>
                <a:gd name="connsiteX3" fmla="*/ 1402556 w 1557337"/>
                <a:gd name="connsiteY3" fmla="*/ 966787 h 1862137"/>
                <a:gd name="connsiteX4" fmla="*/ 1557337 w 1557337"/>
                <a:gd name="connsiteY4" fmla="*/ 933450 h 1862137"/>
                <a:gd name="connsiteX5" fmla="*/ 1552575 w 1557337"/>
                <a:gd name="connsiteY5" fmla="*/ 509587 h 1862137"/>
                <a:gd name="connsiteX6" fmla="*/ 1133475 w 1557337"/>
                <a:gd name="connsiteY6" fmla="*/ 0 h 1862137"/>
                <a:gd name="connsiteX7" fmla="*/ 1100137 w 1557337"/>
                <a:gd name="connsiteY7" fmla="*/ 4762 h 1862137"/>
                <a:gd name="connsiteX8" fmla="*/ 1004887 w 1557337"/>
                <a:gd name="connsiteY8" fmla="*/ 0 h 1862137"/>
                <a:gd name="connsiteX9" fmla="*/ 990600 w 1557337"/>
                <a:gd name="connsiteY9" fmla="*/ 114300 h 1862137"/>
                <a:gd name="connsiteX10" fmla="*/ 619125 w 1557337"/>
                <a:gd name="connsiteY10" fmla="*/ 347662 h 1862137"/>
                <a:gd name="connsiteX11" fmla="*/ 409575 w 1557337"/>
                <a:gd name="connsiteY11" fmla="*/ 390525 h 1862137"/>
                <a:gd name="connsiteX12" fmla="*/ 447675 w 1557337"/>
                <a:gd name="connsiteY12" fmla="*/ 542925 h 1862137"/>
                <a:gd name="connsiteX13" fmla="*/ 547687 w 1557337"/>
                <a:gd name="connsiteY13" fmla="*/ 519112 h 1862137"/>
                <a:gd name="connsiteX14" fmla="*/ 561975 w 1557337"/>
                <a:gd name="connsiteY14" fmla="*/ 638175 h 1862137"/>
                <a:gd name="connsiteX15" fmla="*/ 595312 w 1557337"/>
                <a:gd name="connsiteY15" fmla="*/ 657225 h 1862137"/>
                <a:gd name="connsiteX16" fmla="*/ 628650 w 1557337"/>
                <a:gd name="connsiteY16" fmla="*/ 666750 h 1862137"/>
                <a:gd name="connsiteX17" fmla="*/ 652462 w 1557337"/>
                <a:gd name="connsiteY17" fmla="*/ 661987 h 1862137"/>
                <a:gd name="connsiteX18" fmla="*/ 723900 w 1557337"/>
                <a:gd name="connsiteY18" fmla="*/ 952500 h 1862137"/>
                <a:gd name="connsiteX19" fmla="*/ 676275 w 1557337"/>
                <a:gd name="connsiteY19" fmla="*/ 957262 h 1862137"/>
                <a:gd name="connsiteX20" fmla="*/ 700087 w 1557337"/>
                <a:gd name="connsiteY20" fmla="*/ 985837 h 1862137"/>
                <a:gd name="connsiteX21" fmla="*/ 647700 w 1557337"/>
                <a:gd name="connsiteY21" fmla="*/ 1004887 h 1862137"/>
                <a:gd name="connsiteX22" fmla="*/ 733425 w 1557337"/>
                <a:gd name="connsiteY22" fmla="*/ 1243012 h 1862137"/>
                <a:gd name="connsiteX23" fmla="*/ 676275 w 1557337"/>
                <a:gd name="connsiteY23" fmla="*/ 1266825 h 1862137"/>
                <a:gd name="connsiteX24" fmla="*/ 681037 w 1557337"/>
                <a:gd name="connsiteY24" fmla="*/ 1290637 h 1862137"/>
                <a:gd name="connsiteX25" fmla="*/ 647700 w 1557337"/>
                <a:gd name="connsiteY25" fmla="*/ 1300162 h 1862137"/>
                <a:gd name="connsiteX26" fmla="*/ 652462 w 1557337"/>
                <a:gd name="connsiteY26" fmla="*/ 1400175 h 1862137"/>
                <a:gd name="connsiteX27" fmla="*/ 0 w 1557337"/>
                <a:gd name="connsiteY27" fmla="*/ 1604962 h 1862137"/>
                <a:gd name="connsiteX0" fmla="*/ 0 w 1557337"/>
                <a:gd name="connsiteY0" fmla="*/ 1604962 h 1862137"/>
                <a:gd name="connsiteX1" fmla="*/ 88106 w 1557337"/>
                <a:gd name="connsiteY1" fmla="*/ 1862137 h 1862137"/>
                <a:gd name="connsiteX2" fmla="*/ 1040606 w 1557337"/>
                <a:gd name="connsiteY2" fmla="*/ 1554956 h 1862137"/>
                <a:gd name="connsiteX3" fmla="*/ 1445419 w 1557337"/>
                <a:gd name="connsiteY3" fmla="*/ 1004887 h 1862137"/>
                <a:gd name="connsiteX4" fmla="*/ 1557337 w 1557337"/>
                <a:gd name="connsiteY4" fmla="*/ 933450 h 1862137"/>
                <a:gd name="connsiteX5" fmla="*/ 1552575 w 1557337"/>
                <a:gd name="connsiteY5" fmla="*/ 509587 h 1862137"/>
                <a:gd name="connsiteX6" fmla="*/ 1133475 w 1557337"/>
                <a:gd name="connsiteY6" fmla="*/ 0 h 1862137"/>
                <a:gd name="connsiteX7" fmla="*/ 1100137 w 1557337"/>
                <a:gd name="connsiteY7" fmla="*/ 4762 h 1862137"/>
                <a:gd name="connsiteX8" fmla="*/ 1004887 w 1557337"/>
                <a:gd name="connsiteY8" fmla="*/ 0 h 1862137"/>
                <a:gd name="connsiteX9" fmla="*/ 990600 w 1557337"/>
                <a:gd name="connsiteY9" fmla="*/ 114300 h 1862137"/>
                <a:gd name="connsiteX10" fmla="*/ 619125 w 1557337"/>
                <a:gd name="connsiteY10" fmla="*/ 347662 h 1862137"/>
                <a:gd name="connsiteX11" fmla="*/ 409575 w 1557337"/>
                <a:gd name="connsiteY11" fmla="*/ 390525 h 1862137"/>
                <a:gd name="connsiteX12" fmla="*/ 447675 w 1557337"/>
                <a:gd name="connsiteY12" fmla="*/ 542925 h 1862137"/>
                <a:gd name="connsiteX13" fmla="*/ 547687 w 1557337"/>
                <a:gd name="connsiteY13" fmla="*/ 519112 h 1862137"/>
                <a:gd name="connsiteX14" fmla="*/ 561975 w 1557337"/>
                <a:gd name="connsiteY14" fmla="*/ 638175 h 1862137"/>
                <a:gd name="connsiteX15" fmla="*/ 595312 w 1557337"/>
                <a:gd name="connsiteY15" fmla="*/ 657225 h 1862137"/>
                <a:gd name="connsiteX16" fmla="*/ 628650 w 1557337"/>
                <a:gd name="connsiteY16" fmla="*/ 666750 h 1862137"/>
                <a:gd name="connsiteX17" fmla="*/ 652462 w 1557337"/>
                <a:gd name="connsiteY17" fmla="*/ 661987 h 1862137"/>
                <a:gd name="connsiteX18" fmla="*/ 723900 w 1557337"/>
                <a:gd name="connsiteY18" fmla="*/ 952500 h 1862137"/>
                <a:gd name="connsiteX19" fmla="*/ 676275 w 1557337"/>
                <a:gd name="connsiteY19" fmla="*/ 957262 h 1862137"/>
                <a:gd name="connsiteX20" fmla="*/ 700087 w 1557337"/>
                <a:gd name="connsiteY20" fmla="*/ 985837 h 1862137"/>
                <a:gd name="connsiteX21" fmla="*/ 647700 w 1557337"/>
                <a:gd name="connsiteY21" fmla="*/ 1004887 h 1862137"/>
                <a:gd name="connsiteX22" fmla="*/ 733425 w 1557337"/>
                <a:gd name="connsiteY22" fmla="*/ 1243012 h 1862137"/>
                <a:gd name="connsiteX23" fmla="*/ 676275 w 1557337"/>
                <a:gd name="connsiteY23" fmla="*/ 1266825 h 1862137"/>
                <a:gd name="connsiteX24" fmla="*/ 681037 w 1557337"/>
                <a:gd name="connsiteY24" fmla="*/ 1290637 h 1862137"/>
                <a:gd name="connsiteX25" fmla="*/ 647700 w 1557337"/>
                <a:gd name="connsiteY25" fmla="*/ 1300162 h 1862137"/>
                <a:gd name="connsiteX26" fmla="*/ 652462 w 1557337"/>
                <a:gd name="connsiteY26" fmla="*/ 1400175 h 1862137"/>
                <a:gd name="connsiteX27" fmla="*/ 0 w 1557337"/>
                <a:gd name="connsiteY27" fmla="*/ 1604962 h 1862137"/>
                <a:gd name="connsiteX0" fmla="*/ 0 w 1557337"/>
                <a:gd name="connsiteY0" fmla="*/ 1604962 h 1862137"/>
                <a:gd name="connsiteX1" fmla="*/ 88106 w 1557337"/>
                <a:gd name="connsiteY1" fmla="*/ 1862137 h 1862137"/>
                <a:gd name="connsiteX2" fmla="*/ 1040606 w 1557337"/>
                <a:gd name="connsiteY2" fmla="*/ 1554956 h 1862137"/>
                <a:gd name="connsiteX3" fmla="*/ 1431131 w 1557337"/>
                <a:gd name="connsiteY3" fmla="*/ 997744 h 1862137"/>
                <a:gd name="connsiteX4" fmla="*/ 1557337 w 1557337"/>
                <a:gd name="connsiteY4" fmla="*/ 933450 h 1862137"/>
                <a:gd name="connsiteX5" fmla="*/ 1552575 w 1557337"/>
                <a:gd name="connsiteY5" fmla="*/ 509587 h 1862137"/>
                <a:gd name="connsiteX6" fmla="*/ 1133475 w 1557337"/>
                <a:gd name="connsiteY6" fmla="*/ 0 h 1862137"/>
                <a:gd name="connsiteX7" fmla="*/ 1100137 w 1557337"/>
                <a:gd name="connsiteY7" fmla="*/ 4762 h 1862137"/>
                <a:gd name="connsiteX8" fmla="*/ 1004887 w 1557337"/>
                <a:gd name="connsiteY8" fmla="*/ 0 h 1862137"/>
                <a:gd name="connsiteX9" fmla="*/ 990600 w 1557337"/>
                <a:gd name="connsiteY9" fmla="*/ 114300 h 1862137"/>
                <a:gd name="connsiteX10" fmla="*/ 619125 w 1557337"/>
                <a:gd name="connsiteY10" fmla="*/ 347662 h 1862137"/>
                <a:gd name="connsiteX11" fmla="*/ 409575 w 1557337"/>
                <a:gd name="connsiteY11" fmla="*/ 390525 h 1862137"/>
                <a:gd name="connsiteX12" fmla="*/ 447675 w 1557337"/>
                <a:gd name="connsiteY12" fmla="*/ 542925 h 1862137"/>
                <a:gd name="connsiteX13" fmla="*/ 547687 w 1557337"/>
                <a:gd name="connsiteY13" fmla="*/ 519112 h 1862137"/>
                <a:gd name="connsiteX14" fmla="*/ 561975 w 1557337"/>
                <a:gd name="connsiteY14" fmla="*/ 638175 h 1862137"/>
                <a:gd name="connsiteX15" fmla="*/ 595312 w 1557337"/>
                <a:gd name="connsiteY15" fmla="*/ 657225 h 1862137"/>
                <a:gd name="connsiteX16" fmla="*/ 628650 w 1557337"/>
                <a:gd name="connsiteY16" fmla="*/ 666750 h 1862137"/>
                <a:gd name="connsiteX17" fmla="*/ 652462 w 1557337"/>
                <a:gd name="connsiteY17" fmla="*/ 661987 h 1862137"/>
                <a:gd name="connsiteX18" fmla="*/ 723900 w 1557337"/>
                <a:gd name="connsiteY18" fmla="*/ 952500 h 1862137"/>
                <a:gd name="connsiteX19" fmla="*/ 676275 w 1557337"/>
                <a:gd name="connsiteY19" fmla="*/ 957262 h 1862137"/>
                <a:gd name="connsiteX20" fmla="*/ 700087 w 1557337"/>
                <a:gd name="connsiteY20" fmla="*/ 985837 h 1862137"/>
                <a:gd name="connsiteX21" fmla="*/ 647700 w 1557337"/>
                <a:gd name="connsiteY21" fmla="*/ 1004887 h 1862137"/>
                <a:gd name="connsiteX22" fmla="*/ 733425 w 1557337"/>
                <a:gd name="connsiteY22" fmla="*/ 1243012 h 1862137"/>
                <a:gd name="connsiteX23" fmla="*/ 676275 w 1557337"/>
                <a:gd name="connsiteY23" fmla="*/ 1266825 h 1862137"/>
                <a:gd name="connsiteX24" fmla="*/ 681037 w 1557337"/>
                <a:gd name="connsiteY24" fmla="*/ 1290637 h 1862137"/>
                <a:gd name="connsiteX25" fmla="*/ 647700 w 1557337"/>
                <a:gd name="connsiteY25" fmla="*/ 1300162 h 1862137"/>
                <a:gd name="connsiteX26" fmla="*/ 652462 w 1557337"/>
                <a:gd name="connsiteY26" fmla="*/ 1400175 h 1862137"/>
                <a:gd name="connsiteX27" fmla="*/ 0 w 1557337"/>
                <a:gd name="connsiteY27" fmla="*/ 1604962 h 1862137"/>
                <a:gd name="connsiteX0" fmla="*/ 0 w 1552741"/>
                <a:gd name="connsiteY0" fmla="*/ 1604962 h 1862137"/>
                <a:gd name="connsiteX1" fmla="*/ 88106 w 1552741"/>
                <a:gd name="connsiteY1" fmla="*/ 1862137 h 1862137"/>
                <a:gd name="connsiteX2" fmla="*/ 1040606 w 1552741"/>
                <a:gd name="connsiteY2" fmla="*/ 1554956 h 1862137"/>
                <a:gd name="connsiteX3" fmla="*/ 1431131 w 1552741"/>
                <a:gd name="connsiteY3" fmla="*/ 997744 h 1862137"/>
                <a:gd name="connsiteX4" fmla="*/ 1545431 w 1552741"/>
                <a:gd name="connsiteY4" fmla="*/ 942975 h 1862137"/>
                <a:gd name="connsiteX5" fmla="*/ 1552575 w 1552741"/>
                <a:gd name="connsiteY5" fmla="*/ 509587 h 1862137"/>
                <a:gd name="connsiteX6" fmla="*/ 1133475 w 1552741"/>
                <a:gd name="connsiteY6" fmla="*/ 0 h 1862137"/>
                <a:gd name="connsiteX7" fmla="*/ 1100137 w 1552741"/>
                <a:gd name="connsiteY7" fmla="*/ 4762 h 1862137"/>
                <a:gd name="connsiteX8" fmla="*/ 1004887 w 1552741"/>
                <a:gd name="connsiteY8" fmla="*/ 0 h 1862137"/>
                <a:gd name="connsiteX9" fmla="*/ 990600 w 1552741"/>
                <a:gd name="connsiteY9" fmla="*/ 114300 h 1862137"/>
                <a:gd name="connsiteX10" fmla="*/ 619125 w 1552741"/>
                <a:gd name="connsiteY10" fmla="*/ 347662 h 1862137"/>
                <a:gd name="connsiteX11" fmla="*/ 409575 w 1552741"/>
                <a:gd name="connsiteY11" fmla="*/ 390525 h 1862137"/>
                <a:gd name="connsiteX12" fmla="*/ 447675 w 1552741"/>
                <a:gd name="connsiteY12" fmla="*/ 542925 h 1862137"/>
                <a:gd name="connsiteX13" fmla="*/ 547687 w 1552741"/>
                <a:gd name="connsiteY13" fmla="*/ 519112 h 1862137"/>
                <a:gd name="connsiteX14" fmla="*/ 561975 w 1552741"/>
                <a:gd name="connsiteY14" fmla="*/ 638175 h 1862137"/>
                <a:gd name="connsiteX15" fmla="*/ 595312 w 1552741"/>
                <a:gd name="connsiteY15" fmla="*/ 657225 h 1862137"/>
                <a:gd name="connsiteX16" fmla="*/ 628650 w 1552741"/>
                <a:gd name="connsiteY16" fmla="*/ 666750 h 1862137"/>
                <a:gd name="connsiteX17" fmla="*/ 652462 w 1552741"/>
                <a:gd name="connsiteY17" fmla="*/ 661987 h 1862137"/>
                <a:gd name="connsiteX18" fmla="*/ 723900 w 1552741"/>
                <a:gd name="connsiteY18" fmla="*/ 952500 h 1862137"/>
                <a:gd name="connsiteX19" fmla="*/ 676275 w 1552741"/>
                <a:gd name="connsiteY19" fmla="*/ 957262 h 1862137"/>
                <a:gd name="connsiteX20" fmla="*/ 700087 w 1552741"/>
                <a:gd name="connsiteY20" fmla="*/ 985837 h 1862137"/>
                <a:gd name="connsiteX21" fmla="*/ 647700 w 1552741"/>
                <a:gd name="connsiteY21" fmla="*/ 1004887 h 1862137"/>
                <a:gd name="connsiteX22" fmla="*/ 733425 w 1552741"/>
                <a:gd name="connsiteY22" fmla="*/ 1243012 h 1862137"/>
                <a:gd name="connsiteX23" fmla="*/ 676275 w 1552741"/>
                <a:gd name="connsiteY23" fmla="*/ 1266825 h 1862137"/>
                <a:gd name="connsiteX24" fmla="*/ 681037 w 1552741"/>
                <a:gd name="connsiteY24" fmla="*/ 1290637 h 1862137"/>
                <a:gd name="connsiteX25" fmla="*/ 647700 w 1552741"/>
                <a:gd name="connsiteY25" fmla="*/ 1300162 h 1862137"/>
                <a:gd name="connsiteX26" fmla="*/ 652462 w 1552741"/>
                <a:gd name="connsiteY26" fmla="*/ 1400175 h 1862137"/>
                <a:gd name="connsiteX27" fmla="*/ 0 w 1552741"/>
                <a:gd name="connsiteY27" fmla="*/ 1604962 h 1862137"/>
                <a:gd name="connsiteX0" fmla="*/ 0 w 1552741"/>
                <a:gd name="connsiteY0" fmla="*/ 1604962 h 1862137"/>
                <a:gd name="connsiteX1" fmla="*/ 88106 w 1552741"/>
                <a:gd name="connsiteY1" fmla="*/ 1862137 h 1862137"/>
                <a:gd name="connsiteX2" fmla="*/ 1040606 w 1552741"/>
                <a:gd name="connsiteY2" fmla="*/ 1554956 h 1862137"/>
                <a:gd name="connsiteX3" fmla="*/ 1431131 w 1552741"/>
                <a:gd name="connsiteY3" fmla="*/ 997744 h 1862137"/>
                <a:gd name="connsiteX4" fmla="*/ 1545431 w 1552741"/>
                <a:gd name="connsiteY4" fmla="*/ 952500 h 1862137"/>
                <a:gd name="connsiteX5" fmla="*/ 1552575 w 1552741"/>
                <a:gd name="connsiteY5" fmla="*/ 509587 h 1862137"/>
                <a:gd name="connsiteX6" fmla="*/ 1133475 w 1552741"/>
                <a:gd name="connsiteY6" fmla="*/ 0 h 1862137"/>
                <a:gd name="connsiteX7" fmla="*/ 1100137 w 1552741"/>
                <a:gd name="connsiteY7" fmla="*/ 4762 h 1862137"/>
                <a:gd name="connsiteX8" fmla="*/ 1004887 w 1552741"/>
                <a:gd name="connsiteY8" fmla="*/ 0 h 1862137"/>
                <a:gd name="connsiteX9" fmla="*/ 990600 w 1552741"/>
                <a:gd name="connsiteY9" fmla="*/ 114300 h 1862137"/>
                <a:gd name="connsiteX10" fmla="*/ 619125 w 1552741"/>
                <a:gd name="connsiteY10" fmla="*/ 347662 h 1862137"/>
                <a:gd name="connsiteX11" fmla="*/ 409575 w 1552741"/>
                <a:gd name="connsiteY11" fmla="*/ 390525 h 1862137"/>
                <a:gd name="connsiteX12" fmla="*/ 447675 w 1552741"/>
                <a:gd name="connsiteY12" fmla="*/ 542925 h 1862137"/>
                <a:gd name="connsiteX13" fmla="*/ 547687 w 1552741"/>
                <a:gd name="connsiteY13" fmla="*/ 519112 h 1862137"/>
                <a:gd name="connsiteX14" fmla="*/ 561975 w 1552741"/>
                <a:gd name="connsiteY14" fmla="*/ 638175 h 1862137"/>
                <a:gd name="connsiteX15" fmla="*/ 595312 w 1552741"/>
                <a:gd name="connsiteY15" fmla="*/ 657225 h 1862137"/>
                <a:gd name="connsiteX16" fmla="*/ 628650 w 1552741"/>
                <a:gd name="connsiteY16" fmla="*/ 666750 h 1862137"/>
                <a:gd name="connsiteX17" fmla="*/ 652462 w 1552741"/>
                <a:gd name="connsiteY17" fmla="*/ 661987 h 1862137"/>
                <a:gd name="connsiteX18" fmla="*/ 723900 w 1552741"/>
                <a:gd name="connsiteY18" fmla="*/ 952500 h 1862137"/>
                <a:gd name="connsiteX19" fmla="*/ 676275 w 1552741"/>
                <a:gd name="connsiteY19" fmla="*/ 957262 h 1862137"/>
                <a:gd name="connsiteX20" fmla="*/ 700087 w 1552741"/>
                <a:gd name="connsiteY20" fmla="*/ 985837 h 1862137"/>
                <a:gd name="connsiteX21" fmla="*/ 647700 w 1552741"/>
                <a:gd name="connsiteY21" fmla="*/ 1004887 h 1862137"/>
                <a:gd name="connsiteX22" fmla="*/ 733425 w 1552741"/>
                <a:gd name="connsiteY22" fmla="*/ 1243012 h 1862137"/>
                <a:gd name="connsiteX23" fmla="*/ 676275 w 1552741"/>
                <a:gd name="connsiteY23" fmla="*/ 1266825 h 1862137"/>
                <a:gd name="connsiteX24" fmla="*/ 681037 w 1552741"/>
                <a:gd name="connsiteY24" fmla="*/ 1290637 h 1862137"/>
                <a:gd name="connsiteX25" fmla="*/ 647700 w 1552741"/>
                <a:gd name="connsiteY25" fmla="*/ 1300162 h 1862137"/>
                <a:gd name="connsiteX26" fmla="*/ 652462 w 1552741"/>
                <a:gd name="connsiteY26" fmla="*/ 1400175 h 1862137"/>
                <a:gd name="connsiteX27" fmla="*/ 0 w 1552741"/>
                <a:gd name="connsiteY27" fmla="*/ 1604962 h 1862137"/>
                <a:gd name="connsiteX0" fmla="*/ 0 w 1552741"/>
                <a:gd name="connsiteY0" fmla="*/ 1604962 h 1862137"/>
                <a:gd name="connsiteX1" fmla="*/ 88106 w 1552741"/>
                <a:gd name="connsiteY1" fmla="*/ 1862137 h 1862137"/>
                <a:gd name="connsiteX2" fmla="*/ 1040606 w 1552741"/>
                <a:gd name="connsiteY2" fmla="*/ 1554956 h 1862137"/>
                <a:gd name="connsiteX3" fmla="*/ 1431131 w 1552741"/>
                <a:gd name="connsiteY3" fmla="*/ 997744 h 1862137"/>
                <a:gd name="connsiteX4" fmla="*/ 1545431 w 1552741"/>
                <a:gd name="connsiteY4" fmla="*/ 952500 h 1862137"/>
                <a:gd name="connsiteX5" fmla="*/ 1552575 w 1552741"/>
                <a:gd name="connsiteY5" fmla="*/ 509587 h 1862137"/>
                <a:gd name="connsiteX6" fmla="*/ 1133475 w 1552741"/>
                <a:gd name="connsiteY6" fmla="*/ 0 h 1862137"/>
                <a:gd name="connsiteX7" fmla="*/ 1100137 w 1552741"/>
                <a:gd name="connsiteY7" fmla="*/ 4762 h 1862137"/>
                <a:gd name="connsiteX8" fmla="*/ 1004887 w 1552741"/>
                <a:gd name="connsiteY8" fmla="*/ 0 h 1862137"/>
                <a:gd name="connsiteX9" fmla="*/ 990600 w 1552741"/>
                <a:gd name="connsiteY9" fmla="*/ 114300 h 1862137"/>
                <a:gd name="connsiteX10" fmla="*/ 619125 w 1552741"/>
                <a:gd name="connsiteY10" fmla="*/ 347662 h 1862137"/>
                <a:gd name="connsiteX11" fmla="*/ 409575 w 1552741"/>
                <a:gd name="connsiteY11" fmla="*/ 390525 h 1862137"/>
                <a:gd name="connsiteX12" fmla="*/ 447675 w 1552741"/>
                <a:gd name="connsiteY12" fmla="*/ 542925 h 1862137"/>
                <a:gd name="connsiteX13" fmla="*/ 547687 w 1552741"/>
                <a:gd name="connsiteY13" fmla="*/ 519112 h 1862137"/>
                <a:gd name="connsiteX14" fmla="*/ 561975 w 1552741"/>
                <a:gd name="connsiteY14" fmla="*/ 638175 h 1862137"/>
                <a:gd name="connsiteX15" fmla="*/ 595312 w 1552741"/>
                <a:gd name="connsiteY15" fmla="*/ 657225 h 1862137"/>
                <a:gd name="connsiteX16" fmla="*/ 628650 w 1552741"/>
                <a:gd name="connsiteY16" fmla="*/ 666750 h 1862137"/>
                <a:gd name="connsiteX17" fmla="*/ 652462 w 1552741"/>
                <a:gd name="connsiteY17" fmla="*/ 661987 h 1862137"/>
                <a:gd name="connsiteX18" fmla="*/ 723900 w 1552741"/>
                <a:gd name="connsiteY18" fmla="*/ 952500 h 1862137"/>
                <a:gd name="connsiteX19" fmla="*/ 676275 w 1552741"/>
                <a:gd name="connsiteY19" fmla="*/ 957262 h 1862137"/>
                <a:gd name="connsiteX20" fmla="*/ 700087 w 1552741"/>
                <a:gd name="connsiteY20" fmla="*/ 985837 h 1862137"/>
                <a:gd name="connsiteX21" fmla="*/ 647700 w 1552741"/>
                <a:gd name="connsiteY21" fmla="*/ 1004887 h 1862137"/>
                <a:gd name="connsiteX22" fmla="*/ 733425 w 1552741"/>
                <a:gd name="connsiteY22" fmla="*/ 1243012 h 1862137"/>
                <a:gd name="connsiteX23" fmla="*/ 676275 w 1552741"/>
                <a:gd name="connsiteY23" fmla="*/ 1266825 h 1862137"/>
                <a:gd name="connsiteX24" fmla="*/ 681037 w 1552741"/>
                <a:gd name="connsiteY24" fmla="*/ 1290637 h 1862137"/>
                <a:gd name="connsiteX25" fmla="*/ 647700 w 1552741"/>
                <a:gd name="connsiteY25" fmla="*/ 1300162 h 1862137"/>
                <a:gd name="connsiteX26" fmla="*/ 652462 w 1552741"/>
                <a:gd name="connsiteY26" fmla="*/ 1400175 h 1862137"/>
                <a:gd name="connsiteX27" fmla="*/ 0 w 1552741"/>
                <a:gd name="connsiteY27" fmla="*/ 1604962 h 1862137"/>
                <a:gd name="connsiteX0" fmla="*/ 0 w 1548100"/>
                <a:gd name="connsiteY0" fmla="*/ 1604962 h 1862137"/>
                <a:gd name="connsiteX1" fmla="*/ 88106 w 1548100"/>
                <a:gd name="connsiteY1" fmla="*/ 1862137 h 1862137"/>
                <a:gd name="connsiteX2" fmla="*/ 1040606 w 1548100"/>
                <a:gd name="connsiteY2" fmla="*/ 1554956 h 1862137"/>
                <a:gd name="connsiteX3" fmla="*/ 1431131 w 1548100"/>
                <a:gd name="connsiteY3" fmla="*/ 997744 h 1862137"/>
                <a:gd name="connsiteX4" fmla="*/ 1545431 w 1548100"/>
                <a:gd name="connsiteY4" fmla="*/ 952500 h 1862137"/>
                <a:gd name="connsiteX5" fmla="*/ 1547812 w 1548100"/>
                <a:gd name="connsiteY5" fmla="*/ 535781 h 1862137"/>
                <a:gd name="connsiteX6" fmla="*/ 1133475 w 1548100"/>
                <a:gd name="connsiteY6" fmla="*/ 0 h 1862137"/>
                <a:gd name="connsiteX7" fmla="*/ 1100137 w 1548100"/>
                <a:gd name="connsiteY7" fmla="*/ 4762 h 1862137"/>
                <a:gd name="connsiteX8" fmla="*/ 1004887 w 1548100"/>
                <a:gd name="connsiteY8" fmla="*/ 0 h 1862137"/>
                <a:gd name="connsiteX9" fmla="*/ 990600 w 1548100"/>
                <a:gd name="connsiteY9" fmla="*/ 114300 h 1862137"/>
                <a:gd name="connsiteX10" fmla="*/ 619125 w 1548100"/>
                <a:gd name="connsiteY10" fmla="*/ 347662 h 1862137"/>
                <a:gd name="connsiteX11" fmla="*/ 409575 w 1548100"/>
                <a:gd name="connsiteY11" fmla="*/ 390525 h 1862137"/>
                <a:gd name="connsiteX12" fmla="*/ 447675 w 1548100"/>
                <a:gd name="connsiteY12" fmla="*/ 542925 h 1862137"/>
                <a:gd name="connsiteX13" fmla="*/ 547687 w 1548100"/>
                <a:gd name="connsiteY13" fmla="*/ 519112 h 1862137"/>
                <a:gd name="connsiteX14" fmla="*/ 561975 w 1548100"/>
                <a:gd name="connsiteY14" fmla="*/ 638175 h 1862137"/>
                <a:gd name="connsiteX15" fmla="*/ 595312 w 1548100"/>
                <a:gd name="connsiteY15" fmla="*/ 657225 h 1862137"/>
                <a:gd name="connsiteX16" fmla="*/ 628650 w 1548100"/>
                <a:gd name="connsiteY16" fmla="*/ 666750 h 1862137"/>
                <a:gd name="connsiteX17" fmla="*/ 652462 w 1548100"/>
                <a:gd name="connsiteY17" fmla="*/ 661987 h 1862137"/>
                <a:gd name="connsiteX18" fmla="*/ 723900 w 1548100"/>
                <a:gd name="connsiteY18" fmla="*/ 952500 h 1862137"/>
                <a:gd name="connsiteX19" fmla="*/ 676275 w 1548100"/>
                <a:gd name="connsiteY19" fmla="*/ 957262 h 1862137"/>
                <a:gd name="connsiteX20" fmla="*/ 700087 w 1548100"/>
                <a:gd name="connsiteY20" fmla="*/ 985837 h 1862137"/>
                <a:gd name="connsiteX21" fmla="*/ 647700 w 1548100"/>
                <a:gd name="connsiteY21" fmla="*/ 1004887 h 1862137"/>
                <a:gd name="connsiteX22" fmla="*/ 733425 w 1548100"/>
                <a:gd name="connsiteY22" fmla="*/ 1243012 h 1862137"/>
                <a:gd name="connsiteX23" fmla="*/ 676275 w 1548100"/>
                <a:gd name="connsiteY23" fmla="*/ 1266825 h 1862137"/>
                <a:gd name="connsiteX24" fmla="*/ 681037 w 1548100"/>
                <a:gd name="connsiteY24" fmla="*/ 1290637 h 1862137"/>
                <a:gd name="connsiteX25" fmla="*/ 647700 w 1548100"/>
                <a:gd name="connsiteY25" fmla="*/ 1300162 h 1862137"/>
                <a:gd name="connsiteX26" fmla="*/ 652462 w 1548100"/>
                <a:gd name="connsiteY26" fmla="*/ 1400175 h 1862137"/>
                <a:gd name="connsiteX27" fmla="*/ 0 w 1548100"/>
                <a:gd name="connsiteY27" fmla="*/ 1604962 h 1862137"/>
                <a:gd name="connsiteX0" fmla="*/ 0 w 1548100"/>
                <a:gd name="connsiteY0" fmla="*/ 1604962 h 1862137"/>
                <a:gd name="connsiteX1" fmla="*/ 88106 w 1548100"/>
                <a:gd name="connsiteY1" fmla="*/ 1862137 h 1862137"/>
                <a:gd name="connsiteX2" fmla="*/ 1040606 w 1548100"/>
                <a:gd name="connsiteY2" fmla="*/ 1554956 h 1862137"/>
                <a:gd name="connsiteX3" fmla="*/ 1431131 w 1548100"/>
                <a:gd name="connsiteY3" fmla="*/ 997744 h 1862137"/>
                <a:gd name="connsiteX4" fmla="*/ 1545431 w 1548100"/>
                <a:gd name="connsiteY4" fmla="*/ 952500 h 1862137"/>
                <a:gd name="connsiteX5" fmla="*/ 1547812 w 1548100"/>
                <a:gd name="connsiteY5" fmla="*/ 535781 h 1862137"/>
                <a:gd name="connsiteX6" fmla="*/ 1154906 w 1548100"/>
                <a:gd name="connsiteY6" fmla="*/ 152400 h 1862137"/>
                <a:gd name="connsiteX7" fmla="*/ 1100137 w 1548100"/>
                <a:gd name="connsiteY7" fmla="*/ 4762 h 1862137"/>
                <a:gd name="connsiteX8" fmla="*/ 1004887 w 1548100"/>
                <a:gd name="connsiteY8" fmla="*/ 0 h 1862137"/>
                <a:gd name="connsiteX9" fmla="*/ 990600 w 1548100"/>
                <a:gd name="connsiteY9" fmla="*/ 114300 h 1862137"/>
                <a:gd name="connsiteX10" fmla="*/ 619125 w 1548100"/>
                <a:gd name="connsiteY10" fmla="*/ 347662 h 1862137"/>
                <a:gd name="connsiteX11" fmla="*/ 409575 w 1548100"/>
                <a:gd name="connsiteY11" fmla="*/ 390525 h 1862137"/>
                <a:gd name="connsiteX12" fmla="*/ 447675 w 1548100"/>
                <a:gd name="connsiteY12" fmla="*/ 542925 h 1862137"/>
                <a:gd name="connsiteX13" fmla="*/ 547687 w 1548100"/>
                <a:gd name="connsiteY13" fmla="*/ 519112 h 1862137"/>
                <a:gd name="connsiteX14" fmla="*/ 561975 w 1548100"/>
                <a:gd name="connsiteY14" fmla="*/ 638175 h 1862137"/>
                <a:gd name="connsiteX15" fmla="*/ 595312 w 1548100"/>
                <a:gd name="connsiteY15" fmla="*/ 657225 h 1862137"/>
                <a:gd name="connsiteX16" fmla="*/ 628650 w 1548100"/>
                <a:gd name="connsiteY16" fmla="*/ 666750 h 1862137"/>
                <a:gd name="connsiteX17" fmla="*/ 652462 w 1548100"/>
                <a:gd name="connsiteY17" fmla="*/ 661987 h 1862137"/>
                <a:gd name="connsiteX18" fmla="*/ 723900 w 1548100"/>
                <a:gd name="connsiteY18" fmla="*/ 952500 h 1862137"/>
                <a:gd name="connsiteX19" fmla="*/ 676275 w 1548100"/>
                <a:gd name="connsiteY19" fmla="*/ 957262 h 1862137"/>
                <a:gd name="connsiteX20" fmla="*/ 700087 w 1548100"/>
                <a:gd name="connsiteY20" fmla="*/ 985837 h 1862137"/>
                <a:gd name="connsiteX21" fmla="*/ 647700 w 1548100"/>
                <a:gd name="connsiteY21" fmla="*/ 1004887 h 1862137"/>
                <a:gd name="connsiteX22" fmla="*/ 733425 w 1548100"/>
                <a:gd name="connsiteY22" fmla="*/ 1243012 h 1862137"/>
                <a:gd name="connsiteX23" fmla="*/ 676275 w 1548100"/>
                <a:gd name="connsiteY23" fmla="*/ 1266825 h 1862137"/>
                <a:gd name="connsiteX24" fmla="*/ 681037 w 1548100"/>
                <a:gd name="connsiteY24" fmla="*/ 1290637 h 1862137"/>
                <a:gd name="connsiteX25" fmla="*/ 647700 w 1548100"/>
                <a:gd name="connsiteY25" fmla="*/ 1300162 h 1862137"/>
                <a:gd name="connsiteX26" fmla="*/ 652462 w 1548100"/>
                <a:gd name="connsiteY26" fmla="*/ 1400175 h 1862137"/>
                <a:gd name="connsiteX27" fmla="*/ 0 w 1548100"/>
                <a:gd name="connsiteY27" fmla="*/ 1604962 h 1862137"/>
                <a:gd name="connsiteX0" fmla="*/ 0 w 1548100"/>
                <a:gd name="connsiteY0" fmla="*/ 1604962 h 1862137"/>
                <a:gd name="connsiteX1" fmla="*/ 88106 w 1548100"/>
                <a:gd name="connsiteY1" fmla="*/ 1862137 h 1862137"/>
                <a:gd name="connsiteX2" fmla="*/ 1040606 w 1548100"/>
                <a:gd name="connsiteY2" fmla="*/ 1554956 h 1862137"/>
                <a:gd name="connsiteX3" fmla="*/ 1431131 w 1548100"/>
                <a:gd name="connsiteY3" fmla="*/ 997744 h 1862137"/>
                <a:gd name="connsiteX4" fmla="*/ 1545431 w 1548100"/>
                <a:gd name="connsiteY4" fmla="*/ 952500 h 1862137"/>
                <a:gd name="connsiteX5" fmla="*/ 1547812 w 1548100"/>
                <a:gd name="connsiteY5" fmla="*/ 535781 h 1862137"/>
                <a:gd name="connsiteX6" fmla="*/ 1154906 w 1548100"/>
                <a:gd name="connsiteY6" fmla="*/ 152400 h 1862137"/>
                <a:gd name="connsiteX7" fmla="*/ 1114425 w 1548100"/>
                <a:gd name="connsiteY7" fmla="*/ 50006 h 1862137"/>
                <a:gd name="connsiteX8" fmla="*/ 1100137 w 1548100"/>
                <a:gd name="connsiteY8" fmla="*/ 4762 h 1862137"/>
                <a:gd name="connsiteX9" fmla="*/ 1004887 w 1548100"/>
                <a:gd name="connsiteY9" fmla="*/ 0 h 1862137"/>
                <a:gd name="connsiteX10" fmla="*/ 990600 w 1548100"/>
                <a:gd name="connsiteY10" fmla="*/ 114300 h 1862137"/>
                <a:gd name="connsiteX11" fmla="*/ 619125 w 1548100"/>
                <a:gd name="connsiteY11" fmla="*/ 347662 h 1862137"/>
                <a:gd name="connsiteX12" fmla="*/ 409575 w 1548100"/>
                <a:gd name="connsiteY12" fmla="*/ 390525 h 1862137"/>
                <a:gd name="connsiteX13" fmla="*/ 447675 w 1548100"/>
                <a:gd name="connsiteY13" fmla="*/ 542925 h 1862137"/>
                <a:gd name="connsiteX14" fmla="*/ 547687 w 1548100"/>
                <a:gd name="connsiteY14" fmla="*/ 519112 h 1862137"/>
                <a:gd name="connsiteX15" fmla="*/ 561975 w 1548100"/>
                <a:gd name="connsiteY15" fmla="*/ 638175 h 1862137"/>
                <a:gd name="connsiteX16" fmla="*/ 595312 w 1548100"/>
                <a:gd name="connsiteY16" fmla="*/ 657225 h 1862137"/>
                <a:gd name="connsiteX17" fmla="*/ 628650 w 1548100"/>
                <a:gd name="connsiteY17" fmla="*/ 666750 h 1862137"/>
                <a:gd name="connsiteX18" fmla="*/ 652462 w 1548100"/>
                <a:gd name="connsiteY18" fmla="*/ 661987 h 1862137"/>
                <a:gd name="connsiteX19" fmla="*/ 723900 w 1548100"/>
                <a:gd name="connsiteY19" fmla="*/ 952500 h 1862137"/>
                <a:gd name="connsiteX20" fmla="*/ 676275 w 1548100"/>
                <a:gd name="connsiteY20" fmla="*/ 957262 h 1862137"/>
                <a:gd name="connsiteX21" fmla="*/ 700087 w 1548100"/>
                <a:gd name="connsiteY21" fmla="*/ 985837 h 1862137"/>
                <a:gd name="connsiteX22" fmla="*/ 647700 w 1548100"/>
                <a:gd name="connsiteY22" fmla="*/ 1004887 h 1862137"/>
                <a:gd name="connsiteX23" fmla="*/ 733425 w 1548100"/>
                <a:gd name="connsiteY23" fmla="*/ 1243012 h 1862137"/>
                <a:gd name="connsiteX24" fmla="*/ 676275 w 1548100"/>
                <a:gd name="connsiteY24" fmla="*/ 1266825 h 1862137"/>
                <a:gd name="connsiteX25" fmla="*/ 681037 w 1548100"/>
                <a:gd name="connsiteY25" fmla="*/ 1290637 h 1862137"/>
                <a:gd name="connsiteX26" fmla="*/ 647700 w 1548100"/>
                <a:gd name="connsiteY26" fmla="*/ 1300162 h 1862137"/>
                <a:gd name="connsiteX27" fmla="*/ 652462 w 1548100"/>
                <a:gd name="connsiteY27" fmla="*/ 1400175 h 1862137"/>
                <a:gd name="connsiteX28" fmla="*/ 0 w 1548100"/>
                <a:gd name="connsiteY28" fmla="*/ 1604962 h 1862137"/>
                <a:gd name="connsiteX0" fmla="*/ 0 w 1538575"/>
                <a:gd name="connsiteY0" fmla="*/ 1604962 h 1862137"/>
                <a:gd name="connsiteX1" fmla="*/ 78581 w 1538575"/>
                <a:gd name="connsiteY1" fmla="*/ 1862137 h 1862137"/>
                <a:gd name="connsiteX2" fmla="*/ 1031081 w 1538575"/>
                <a:gd name="connsiteY2" fmla="*/ 1554956 h 1862137"/>
                <a:gd name="connsiteX3" fmla="*/ 1421606 w 1538575"/>
                <a:gd name="connsiteY3" fmla="*/ 997744 h 1862137"/>
                <a:gd name="connsiteX4" fmla="*/ 1535906 w 1538575"/>
                <a:gd name="connsiteY4" fmla="*/ 952500 h 1862137"/>
                <a:gd name="connsiteX5" fmla="*/ 1538287 w 1538575"/>
                <a:gd name="connsiteY5" fmla="*/ 535781 h 1862137"/>
                <a:gd name="connsiteX6" fmla="*/ 1145381 w 1538575"/>
                <a:gd name="connsiteY6" fmla="*/ 152400 h 1862137"/>
                <a:gd name="connsiteX7" fmla="*/ 1104900 w 1538575"/>
                <a:gd name="connsiteY7" fmla="*/ 50006 h 1862137"/>
                <a:gd name="connsiteX8" fmla="*/ 1090612 w 1538575"/>
                <a:gd name="connsiteY8" fmla="*/ 4762 h 1862137"/>
                <a:gd name="connsiteX9" fmla="*/ 995362 w 1538575"/>
                <a:gd name="connsiteY9" fmla="*/ 0 h 1862137"/>
                <a:gd name="connsiteX10" fmla="*/ 981075 w 1538575"/>
                <a:gd name="connsiteY10" fmla="*/ 114300 h 1862137"/>
                <a:gd name="connsiteX11" fmla="*/ 609600 w 1538575"/>
                <a:gd name="connsiteY11" fmla="*/ 347662 h 1862137"/>
                <a:gd name="connsiteX12" fmla="*/ 400050 w 1538575"/>
                <a:gd name="connsiteY12" fmla="*/ 390525 h 1862137"/>
                <a:gd name="connsiteX13" fmla="*/ 438150 w 1538575"/>
                <a:gd name="connsiteY13" fmla="*/ 542925 h 1862137"/>
                <a:gd name="connsiteX14" fmla="*/ 538162 w 1538575"/>
                <a:gd name="connsiteY14" fmla="*/ 519112 h 1862137"/>
                <a:gd name="connsiteX15" fmla="*/ 552450 w 1538575"/>
                <a:gd name="connsiteY15" fmla="*/ 638175 h 1862137"/>
                <a:gd name="connsiteX16" fmla="*/ 585787 w 1538575"/>
                <a:gd name="connsiteY16" fmla="*/ 657225 h 1862137"/>
                <a:gd name="connsiteX17" fmla="*/ 619125 w 1538575"/>
                <a:gd name="connsiteY17" fmla="*/ 666750 h 1862137"/>
                <a:gd name="connsiteX18" fmla="*/ 642937 w 1538575"/>
                <a:gd name="connsiteY18" fmla="*/ 661987 h 1862137"/>
                <a:gd name="connsiteX19" fmla="*/ 714375 w 1538575"/>
                <a:gd name="connsiteY19" fmla="*/ 952500 h 1862137"/>
                <a:gd name="connsiteX20" fmla="*/ 666750 w 1538575"/>
                <a:gd name="connsiteY20" fmla="*/ 957262 h 1862137"/>
                <a:gd name="connsiteX21" fmla="*/ 690562 w 1538575"/>
                <a:gd name="connsiteY21" fmla="*/ 985837 h 1862137"/>
                <a:gd name="connsiteX22" fmla="*/ 638175 w 1538575"/>
                <a:gd name="connsiteY22" fmla="*/ 1004887 h 1862137"/>
                <a:gd name="connsiteX23" fmla="*/ 723900 w 1538575"/>
                <a:gd name="connsiteY23" fmla="*/ 1243012 h 1862137"/>
                <a:gd name="connsiteX24" fmla="*/ 666750 w 1538575"/>
                <a:gd name="connsiteY24" fmla="*/ 1266825 h 1862137"/>
                <a:gd name="connsiteX25" fmla="*/ 671512 w 1538575"/>
                <a:gd name="connsiteY25" fmla="*/ 1290637 h 1862137"/>
                <a:gd name="connsiteX26" fmla="*/ 638175 w 1538575"/>
                <a:gd name="connsiteY26" fmla="*/ 1300162 h 1862137"/>
                <a:gd name="connsiteX27" fmla="*/ 642937 w 1538575"/>
                <a:gd name="connsiteY27" fmla="*/ 1400175 h 1862137"/>
                <a:gd name="connsiteX28" fmla="*/ 0 w 1538575"/>
                <a:gd name="connsiteY28" fmla="*/ 1604962 h 1862137"/>
                <a:gd name="connsiteX0" fmla="*/ 0 w 1538575"/>
                <a:gd name="connsiteY0" fmla="*/ 1604962 h 1862137"/>
                <a:gd name="connsiteX1" fmla="*/ 78581 w 1538575"/>
                <a:gd name="connsiteY1" fmla="*/ 1862137 h 1862137"/>
                <a:gd name="connsiteX2" fmla="*/ 1031081 w 1538575"/>
                <a:gd name="connsiteY2" fmla="*/ 1554956 h 1862137"/>
                <a:gd name="connsiteX3" fmla="*/ 1421606 w 1538575"/>
                <a:gd name="connsiteY3" fmla="*/ 997744 h 1862137"/>
                <a:gd name="connsiteX4" fmla="*/ 1535906 w 1538575"/>
                <a:gd name="connsiteY4" fmla="*/ 952500 h 1862137"/>
                <a:gd name="connsiteX5" fmla="*/ 1538287 w 1538575"/>
                <a:gd name="connsiteY5" fmla="*/ 535781 h 1862137"/>
                <a:gd name="connsiteX6" fmla="*/ 1145381 w 1538575"/>
                <a:gd name="connsiteY6" fmla="*/ 152400 h 1862137"/>
                <a:gd name="connsiteX7" fmla="*/ 1104900 w 1538575"/>
                <a:gd name="connsiteY7" fmla="*/ 50006 h 1862137"/>
                <a:gd name="connsiteX8" fmla="*/ 1090612 w 1538575"/>
                <a:gd name="connsiteY8" fmla="*/ 4762 h 1862137"/>
                <a:gd name="connsiteX9" fmla="*/ 995362 w 1538575"/>
                <a:gd name="connsiteY9" fmla="*/ 0 h 1862137"/>
                <a:gd name="connsiteX10" fmla="*/ 981075 w 1538575"/>
                <a:gd name="connsiteY10" fmla="*/ 114300 h 1862137"/>
                <a:gd name="connsiteX11" fmla="*/ 609600 w 1538575"/>
                <a:gd name="connsiteY11" fmla="*/ 347662 h 1862137"/>
                <a:gd name="connsiteX12" fmla="*/ 400050 w 1538575"/>
                <a:gd name="connsiteY12" fmla="*/ 390525 h 1862137"/>
                <a:gd name="connsiteX13" fmla="*/ 438150 w 1538575"/>
                <a:gd name="connsiteY13" fmla="*/ 542925 h 1862137"/>
                <a:gd name="connsiteX14" fmla="*/ 538162 w 1538575"/>
                <a:gd name="connsiteY14" fmla="*/ 519112 h 1862137"/>
                <a:gd name="connsiteX15" fmla="*/ 552450 w 1538575"/>
                <a:gd name="connsiteY15" fmla="*/ 638175 h 1862137"/>
                <a:gd name="connsiteX16" fmla="*/ 585787 w 1538575"/>
                <a:gd name="connsiteY16" fmla="*/ 657225 h 1862137"/>
                <a:gd name="connsiteX17" fmla="*/ 619125 w 1538575"/>
                <a:gd name="connsiteY17" fmla="*/ 666750 h 1862137"/>
                <a:gd name="connsiteX18" fmla="*/ 642937 w 1538575"/>
                <a:gd name="connsiteY18" fmla="*/ 661987 h 1862137"/>
                <a:gd name="connsiteX19" fmla="*/ 714375 w 1538575"/>
                <a:gd name="connsiteY19" fmla="*/ 952500 h 1862137"/>
                <a:gd name="connsiteX20" fmla="*/ 666750 w 1538575"/>
                <a:gd name="connsiteY20" fmla="*/ 957262 h 1862137"/>
                <a:gd name="connsiteX21" fmla="*/ 690562 w 1538575"/>
                <a:gd name="connsiteY21" fmla="*/ 985837 h 1862137"/>
                <a:gd name="connsiteX22" fmla="*/ 638175 w 1538575"/>
                <a:gd name="connsiteY22" fmla="*/ 1004887 h 1862137"/>
                <a:gd name="connsiteX23" fmla="*/ 723900 w 1538575"/>
                <a:gd name="connsiteY23" fmla="*/ 1243012 h 1862137"/>
                <a:gd name="connsiteX24" fmla="*/ 666750 w 1538575"/>
                <a:gd name="connsiteY24" fmla="*/ 1266825 h 1862137"/>
                <a:gd name="connsiteX25" fmla="*/ 671512 w 1538575"/>
                <a:gd name="connsiteY25" fmla="*/ 1290637 h 1862137"/>
                <a:gd name="connsiteX26" fmla="*/ 638175 w 1538575"/>
                <a:gd name="connsiteY26" fmla="*/ 1300162 h 1862137"/>
                <a:gd name="connsiteX27" fmla="*/ 616743 w 1538575"/>
                <a:gd name="connsiteY27" fmla="*/ 1385888 h 1862137"/>
                <a:gd name="connsiteX28" fmla="*/ 0 w 1538575"/>
                <a:gd name="connsiteY28" fmla="*/ 1604962 h 1862137"/>
                <a:gd name="connsiteX0" fmla="*/ 0 w 1538575"/>
                <a:gd name="connsiteY0" fmla="*/ 1604962 h 1862137"/>
                <a:gd name="connsiteX1" fmla="*/ 78581 w 1538575"/>
                <a:gd name="connsiteY1" fmla="*/ 1862137 h 1862137"/>
                <a:gd name="connsiteX2" fmla="*/ 1031081 w 1538575"/>
                <a:gd name="connsiteY2" fmla="*/ 1554956 h 1862137"/>
                <a:gd name="connsiteX3" fmla="*/ 1421606 w 1538575"/>
                <a:gd name="connsiteY3" fmla="*/ 997744 h 1862137"/>
                <a:gd name="connsiteX4" fmla="*/ 1535906 w 1538575"/>
                <a:gd name="connsiteY4" fmla="*/ 952500 h 1862137"/>
                <a:gd name="connsiteX5" fmla="*/ 1538287 w 1538575"/>
                <a:gd name="connsiteY5" fmla="*/ 535781 h 1862137"/>
                <a:gd name="connsiteX6" fmla="*/ 1145381 w 1538575"/>
                <a:gd name="connsiteY6" fmla="*/ 152400 h 1862137"/>
                <a:gd name="connsiteX7" fmla="*/ 1104900 w 1538575"/>
                <a:gd name="connsiteY7" fmla="*/ 50006 h 1862137"/>
                <a:gd name="connsiteX8" fmla="*/ 1090612 w 1538575"/>
                <a:gd name="connsiteY8" fmla="*/ 4762 h 1862137"/>
                <a:gd name="connsiteX9" fmla="*/ 995362 w 1538575"/>
                <a:gd name="connsiteY9" fmla="*/ 0 h 1862137"/>
                <a:gd name="connsiteX10" fmla="*/ 981075 w 1538575"/>
                <a:gd name="connsiteY10" fmla="*/ 114300 h 1862137"/>
                <a:gd name="connsiteX11" fmla="*/ 609600 w 1538575"/>
                <a:gd name="connsiteY11" fmla="*/ 347662 h 1862137"/>
                <a:gd name="connsiteX12" fmla="*/ 400050 w 1538575"/>
                <a:gd name="connsiteY12" fmla="*/ 390525 h 1862137"/>
                <a:gd name="connsiteX13" fmla="*/ 438150 w 1538575"/>
                <a:gd name="connsiteY13" fmla="*/ 542925 h 1862137"/>
                <a:gd name="connsiteX14" fmla="*/ 538162 w 1538575"/>
                <a:gd name="connsiteY14" fmla="*/ 519112 h 1862137"/>
                <a:gd name="connsiteX15" fmla="*/ 552450 w 1538575"/>
                <a:gd name="connsiteY15" fmla="*/ 638175 h 1862137"/>
                <a:gd name="connsiteX16" fmla="*/ 585787 w 1538575"/>
                <a:gd name="connsiteY16" fmla="*/ 657225 h 1862137"/>
                <a:gd name="connsiteX17" fmla="*/ 619125 w 1538575"/>
                <a:gd name="connsiteY17" fmla="*/ 666750 h 1862137"/>
                <a:gd name="connsiteX18" fmla="*/ 642937 w 1538575"/>
                <a:gd name="connsiteY18" fmla="*/ 661987 h 1862137"/>
                <a:gd name="connsiteX19" fmla="*/ 714375 w 1538575"/>
                <a:gd name="connsiteY19" fmla="*/ 952500 h 1862137"/>
                <a:gd name="connsiteX20" fmla="*/ 666750 w 1538575"/>
                <a:gd name="connsiteY20" fmla="*/ 957262 h 1862137"/>
                <a:gd name="connsiteX21" fmla="*/ 690562 w 1538575"/>
                <a:gd name="connsiteY21" fmla="*/ 985837 h 1862137"/>
                <a:gd name="connsiteX22" fmla="*/ 638175 w 1538575"/>
                <a:gd name="connsiteY22" fmla="*/ 1004887 h 1862137"/>
                <a:gd name="connsiteX23" fmla="*/ 723900 w 1538575"/>
                <a:gd name="connsiteY23" fmla="*/ 1243012 h 1862137"/>
                <a:gd name="connsiteX24" fmla="*/ 666750 w 1538575"/>
                <a:gd name="connsiteY24" fmla="*/ 1266825 h 1862137"/>
                <a:gd name="connsiteX25" fmla="*/ 671512 w 1538575"/>
                <a:gd name="connsiteY25" fmla="*/ 1290637 h 1862137"/>
                <a:gd name="connsiteX26" fmla="*/ 638175 w 1538575"/>
                <a:gd name="connsiteY26" fmla="*/ 1300162 h 1862137"/>
                <a:gd name="connsiteX27" fmla="*/ 671512 w 1538575"/>
                <a:gd name="connsiteY27" fmla="*/ 1409700 h 1862137"/>
                <a:gd name="connsiteX28" fmla="*/ 0 w 1538575"/>
                <a:gd name="connsiteY28" fmla="*/ 1604962 h 1862137"/>
                <a:gd name="connsiteX0" fmla="*/ 0 w 1538575"/>
                <a:gd name="connsiteY0" fmla="*/ 1604962 h 1862137"/>
                <a:gd name="connsiteX1" fmla="*/ 78581 w 1538575"/>
                <a:gd name="connsiteY1" fmla="*/ 1862137 h 1862137"/>
                <a:gd name="connsiteX2" fmla="*/ 1031081 w 1538575"/>
                <a:gd name="connsiteY2" fmla="*/ 1554956 h 1862137"/>
                <a:gd name="connsiteX3" fmla="*/ 1421606 w 1538575"/>
                <a:gd name="connsiteY3" fmla="*/ 997744 h 1862137"/>
                <a:gd name="connsiteX4" fmla="*/ 1535906 w 1538575"/>
                <a:gd name="connsiteY4" fmla="*/ 952500 h 1862137"/>
                <a:gd name="connsiteX5" fmla="*/ 1538287 w 1538575"/>
                <a:gd name="connsiteY5" fmla="*/ 535781 h 1862137"/>
                <a:gd name="connsiteX6" fmla="*/ 1145381 w 1538575"/>
                <a:gd name="connsiteY6" fmla="*/ 152400 h 1862137"/>
                <a:gd name="connsiteX7" fmla="*/ 1104900 w 1538575"/>
                <a:gd name="connsiteY7" fmla="*/ 50006 h 1862137"/>
                <a:gd name="connsiteX8" fmla="*/ 1090612 w 1538575"/>
                <a:gd name="connsiteY8" fmla="*/ 4762 h 1862137"/>
                <a:gd name="connsiteX9" fmla="*/ 995362 w 1538575"/>
                <a:gd name="connsiteY9" fmla="*/ 0 h 1862137"/>
                <a:gd name="connsiteX10" fmla="*/ 981075 w 1538575"/>
                <a:gd name="connsiteY10" fmla="*/ 114300 h 1862137"/>
                <a:gd name="connsiteX11" fmla="*/ 609600 w 1538575"/>
                <a:gd name="connsiteY11" fmla="*/ 347662 h 1862137"/>
                <a:gd name="connsiteX12" fmla="*/ 400050 w 1538575"/>
                <a:gd name="connsiteY12" fmla="*/ 390525 h 1862137"/>
                <a:gd name="connsiteX13" fmla="*/ 438150 w 1538575"/>
                <a:gd name="connsiteY13" fmla="*/ 542925 h 1862137"/>
                <a:gd name="connsiteX14" fmla="*/ 538162 w 1538575"/>
                <a:gd name="connsiteY14" fmla="*/ 519112 h 1862137"/>
                <a:gd name="connsiteX15" fmla="*/ 552450 w 1538575"/>
                <a:gd name="connsiteY15" fmla="*/ 638175 h 1862137"/>
                <a:gd name="connsiteX16" fmla="*/ 585787 w 1538575"/>
                <a:gd name="connsiteY16" fmla="*/ 657225 h 1862137"/>
                <a:gd name="connsiteX17" fmla="*/ 619125 w 1538575"/>
                <a:gd name="connsiteY17" fmla="*/ 666750 h 1862137"/>
                <a:gd name="connsiteX18" fmla="*/ 642937 w 1538575"/>
                <a:gd name="connsiteY18" fmla="*/ 661987 h 1862137"/>
                <a:gd name="connsiteX19" fmla="*/ 714375 w 1538575"/>
                <a:gd name="connsiteY19" fmla="*/ 952500 h 1862137"/>
                <a:gd name="connsiteX20" fmla="*/ 666750 w 1538575"/>
                <a:gd name="connsiteY20" fmla="*/ 957262 h 1862137"/>
                <a:gd name="connsiteX21" fmla="*/ 690562 w 1538575"/>
                <a:gd name="connsiteY21" fmla="*/ 985837 h 1862137"/>
                <a:gd name="connsiteX22" fmla="*/ 638175 w 1538575"/>
                <a:gd name="connsiteY22" fmla="*/ 1004887 h 1862137"/>
                <a:gd name="connsiteX23" fmla="*/ 723900 w 1538575"/>
                <a:gd name="connsiteY23" fmla="*/ 1243012 h 1862137"/>
                <a:gd name="connsiteX24" fmla="*/ 666750 w 1538575"/>
                <a:gd name="connsiteY24" fmla="*/ 1266825 h 1862137"/>
                <a:gd name="connsiteX25" fmla="*/ 671512 w 1538575"/>
                <a:gd name="connsiteY25" fmla="*/ 1290637 h 1862137"/>
                <a:gd name="connsiteX26" fmla="*/ 638175 w 1538575"/>
                <a:gd name="connsiteY26" fmla="*/ 1300162 h 1862137"/>
                <a:gd name="connsiteX27" fmla="*/ 652462 w 1538575"/>
                <a:gd name="connsiteY27" fmla="*/ 1395413 h 1862137"/>
                <a:gd name="connsiteX28" fmla="*/ 0 w 1538575"/>
                <a:gd name="connsiteY28" fmla="*/ 1604962 h 1862137"/>
                <a:gd name="connsiteX0" fmla="*/ 0 w 1538575"/>
                <a:gd name="connsiteY0" fmla="*/ 1604962 h 1862137"/>
                <a:gd name="connsiteX1" fmla="*/ 78581 w 1538575"/>
                <a:gd name="connsiteY1" fmla="*/ 1862137 h 1862137"/>
                <a:gd name="connsiteX2" fmla="*/ 1031081 w 1538575"/>
                <a:gd name="connsiteY2" fmla="*/ 1554956 h 1862137"/>
                <a:gd name="connsiteX3" fmla="*/ 1421606 w 1538575"/>
                <a:gd name="connsiteY3" fmla="*/ 997744 h 1862137"/>
                <a:gd name="connsiteX4" fmla="*/ 1535906 w 1538575"/>
                <a:gd name="connsiteY4" fmla="*/ 952500 h 1862137"/>
                <a:gd name="connsiteX5" fmla="*/ 1538287 w 1538575"/>
                <a:gd name="connsiteY5" fmla="*/ 535781 h 1862137"/>
                <a:gd name="connsiteX6" fmla="*/ 1145381 w 1538575"/>
                <a:gd name="connsiteY6" fmla="*/ 152400 h 1862137"/>
                <a:gd name="connsiteX7" fmla="*/ 1104900 w 1538575"/>
                <a:gd name="connsiteY7" fmla="*/ 50006 h 1862137"/>
                <a:gd name="connsiteX8" fmla="*/ 1090612 w 1538575"/>
                <a:gd name="connsiteY8" fmla="*/ 4762 h 1862137"/>
                <a:gd name="connsiteX9" fmla="*/ 995362 w 1538575"/>
                <a:gd name="connsiteY9" fmla="*/ 0 h 1862137"/>
                <a:gd name="connsiteX10" fmla="*/ 981075 w 1538575"/>
                <a:gd name="connsiteY10" fmla="*/ 114300 h 1862137"/>
                <a:gd name="connsiteX11" fmla="*/ 609600 w 1538575"/>
                <a:gd name="connsiteY11" fmla="*/ 347662 h 1862137"/>
                <a:gd name="connsiteX12" fmla="*/ 400050 w 1538575"/>
                <a:gd name="connsiteY12" fmla="*/ 390525 h 1862137"/>
                <a:gd name="connsiteX13" fmla="*/ 438150 w 1538575"/>
                <a:gd name="connsiteY13" fmla="*/ 542925 h 1862137"/>
                <a:gd name="connsiteX14" fmla="*/ 538162 w 1538575"/>
                <a:gd name="connsiteY14" fmla="*/ 519112 h 1862137"/>
                <a:gd name="connsiteX15" fmla="*/ 552450 w 1538575"/>
                <a:gd name="connsiteY15" fmla="*/ 638175 h 1862137"/>
                <a:gd name="connsiteX16" fmla="*/ 585787 w 1538575"/>
                <a:gd name="connsiteY16" fmla="*/ 657225 h 1862137"/>
                <a:gd name="connsiteX17" fmla="*/ 619125 w 1538575"/>
                <a:gd name="connsiteY17" fmla="*/ 666750 h 1862137"/>
                <a:gd name="connsiteX18" fmla="*/ 642937 w 1538575"/>
                <a:gd name="connsiteY18" fmla="*/ 661987 h 1862137"/>
                <a:gd name="connsiteX19" fmla="*/ 714375 w 1538575"/>
                <a:gd name="connsiteY19" fmla="*/ 952500 h 1862137"/>
                <a:gd name="connsiteX20" fmla="*/ 666750 w 1538575"/>
                <a:gd name="connsiteY20" fmla="*/ 957262 h 1862137"/>
                <a:gd name="connsiteX21" fmla="*/ 690562 w 1538575"/>
                <a:gd name="connsiteY21" fmla="*/ 985837 h 1862137"/>
                <a:gd name="connsiteX22" fmla="*/ 638175 w 1538575"/>
                <a:gd name="connsiteY22" fmla="*/ 1004887 h 1862137"/>
                <a:gd name="connsiteX23" fmla="*/ 723900 w 1538575"/>
                <a:gd name="connsiteY23" fmla="*/ 1243012 h 1862137"/>
                <a:gd name="connsiteX24" fmla="*/ 666750 w 1538575"/>
                <a:gd name="connsiteY24" fmla="*/ 1266825 h 1862137"/>
                <a:gd name="connsiteX25" fmla="*/ 671512 w 1538575"/>
                <a:gd name="connsiteY25" fmla="*/ 1290637 h 1862137"/>
                <a:gd name="connsiteX26" fmla="*/ 628650 w 1538575"/>
                <a:gd name="connsiteY26" fmla="*/ 1300162 h 1862137"/>
                <a:gd name="connsiteX27" fmla="*/ 652462 w 1538575"/>
                <a:gd name="connsiteY27" fmla="*/ 1395413 h 1862137"/>
                <a:gd name="connsiteX28" fmla="*/ 0 w 1538575"/>
                <a:gd name="connsiteY28" fmla="*/ 1604962 h 1862137"/>
                <a:gd name="connsiteX0" fmla="*/ 0 w 1538575"/>
                <a:gd name="connsiteY0" fmla="*/ 1604962 h 1862137"/>
                <a:gd name="connsiteX1" fmla="*/ 78581 w 1538575"/>
                <a:gd name="connsiteY1" fmla="*/ 1862137 h 1862137"/>
                <a:gd name="connsiteX2" fmla="*/ 1031081 w 1538575"/>
                <a:gd name="connsiteY2" fmla="*/ 1554956 h 1862137"/>
                <a:gd name="connsiteX3" fmla="*/ 1421606 w 1538575"/>
                <a:gd name="connsiteY3" fmla="*/ 997744 h 1862137"/>
                <a:gd name="connsiteX4" fmla="*/ 1535906 w 1538575"/>
                <a:gd name="connsiteY4" fmla="*/ 952500 h 1862137"/>
                <a:gd name="connsiteX5" fmla="*/ 1538287 w 1538575"/>
                <a:gd name="connsiteY5" fmla="*/ 535781 h 1862137"/>
                <a:gd name="connsiteX6" fmla="*/ 1145381 w 1538575"/>
                <a:gd name="connsiteY6" fmla="*/ 152400 h 1862137"/>
                <a:gd name="connsiteX7" fmla="*/ 1104900 w 1538575"/>
                <a:gd name="connsiteY7" fmla="*/ 50006 h 1862137"/>
                <a:gd name="connsiteX8" fmla="*/ 1090612 w 1538575"/>
                <a:gd name="connsiteY8" fmla="*/ 4762 h 1862137"/>
                <a:gd name="connsiteX9" fmla="*/ 995362 w 1538575"/>
                <a:gd name="connsiteY9" fmla="*/ 0 h 1862137"/>
                <a:gd name="connsiteX10" fmla="*/ 981075 w 1538575"/>
                <a:gd name="connsiteY10" fmla="*/ 114300 h 1862137"/>
                <a:gd name="connsiteX11" fmla="*/ 609600 w 1538575"/>
                <a:gd name="connsiteY11" fmla="*/ 347662 h 1862137"/>
                <a:gd name="connsiteX12" fmla="*/ 400050 w 1538575"/>
                <a:gd name="connsiteY12" fmla="*/ 390525 h 1862137"/>
                <a:gd name="connsiteX13" fmla="*/ 438150 w 1538575"/>
                <a:gd name="connsiteY13" fmla="*/ 542925 h 1862137"/>
                <a:gd name="connsiteX14" fmla="*/ 538162 w 1538575"/>
                <a:gd name="connsiteY14" fmla="*/ 519112 h 1862137"/>
                <a:gd name="connsiteX15" fmla="*/ 552450 w 1538575"/>
                <a:gd name="connsiteY15" fmla="*/ 638175 h 1862137"/>
                <a:gd name="connsiteX16" fmla="*/ 585787 w 1538575"/>
                <a:gd name="connsiteY16" fmla="*/ 657225 h 1862137"/>
                <a:gd name="connsiteX17" fmla="*/ 619125 w 1538575"/>
                <a:gd name="connsiteY17" fmla="*/ 666750 h 1862137"/>
                <a:gd name="connsiteX18" fmla="*/ 642937 w 1538575"/>
                <a:gd name="connsiteY18" fmla="*/ 661987 h 1862137"/>
                <a:gd name="connsiteX19" fmla="*/ 714375 w 1538575"/>
                <a:gd name="connsiteY19" fmla="*/ 952500 h 1862137"/>
                <a:gd name="connsiteX20" fmla="*/ 666750 w 1538575"/>
                <a:gd name="connsiteY20" fmla="*/ 957262 h 1862137"/>
                <a:gd name="connsiteX21" fmla="*/ 690562 w 1538575"/>
                <a:gd name="connsiteY21" fmla="*/ 985837 h 1862137"/>
                <a:gd name="connsiteX22" fmla="*/ 638175 w 1538575"/>
                <a:gd name="connsiteY22" fmla="*/ 1004887 h 1862137"/>
                <a:gd name="connsiteX23" fmla="*/ 723900 w 1538575"/>
                <a:gd name="connsiteY23" fmla="*/ 1243012 h 1862137"/>
                <a:gd name="connsiteX24" fmla="*/ 666750 w 1538575"/>
                <a:gd name="connsiteY24" fmla="*/ 1266825 h 1862137"/>
                <a:gd name="connsiteX25" fmla="*/ 681037 w 1538575"/>
                <a:gd name="connsiteY25" fmla="*/ 1288256 h 1862137"/>
                <a:gd name="connsiteX26" fmla="*/ 628650 w 1538575"/>
                <a:gd name="connsiteY26" fmla="*/ 1300162 h 1862137"/>
                <a:gd name="connsiteX27" fmla="*/ 652462 w 1538575"/>
                <a:gd name="connsiteY27" fmla="*/ 1395413 h 1862137"/>
                <a:gd name="connsiteX28" fmla="*/ 0 w 1538575"/>
                <a:gd name="connsiteY28" fmla="*/ 1604962 h 1862137"/>
                <a:gd name="connsiteX0" fmla="*/ 0 w 1538575"/>
                <a:gd name="connsiteY0" fmla="*/ 1604962 h 1862137"/>
                <a:gd name="connsiteX1" fmla="*/ 78581 w 1538575"/>
                <a:gd name="connsiteY1" fmla="*/ 1862137 h 1862137"/>
                <a:gd name="connsiteX2" fmla="*/ 1031081 w 1538575"/>
                <a:gd name="connsiteY2" fmla="*/ 1554956 h 1862137"/>
                <a:gd name="connsiteX3" fmla="*/ 1421606 w 1538575"/>
                <a:gd name="connsiteY3" fmla="*/ 997744 h 1862137"/>
                <a:gd name="connsiteX4" fmla="*/ 1535906 w 1538575"/>
                <a:gd name="connsiteY4" fmla="*/ 952500 h 1862137"/>
                <a:gd name="connsiteX5" fmla="*/ 1538287 w 1538575"/>
                <a:gd name="connsiteY5" fmla="*/ 535781 h 1862137"/>
                <a:gd name="connsiteX6" fmla="*/ 1145381 w 1538575"/>
                <a:gd name="connsiteY6" fmla="*/ 152400 h 1862137"/>
                <a:gd name="connsiteX7" fmla="*/ 1104900 w 1538575"/>
                <a:gd name="connsiteY7" fmla="*/ 50006 h 1862137"/>
                <a:gd name="connsiteX8" fmla="*/ 1090612 w 1538575"/>
                <a:gd name="connsiteY8" fmla="*/ 4762 h 1862137"/>
                <a:gd name="connsiteX9" fmla="*/ 995362 w 1538575"/>
                <a:gd name="connsiteY9" fmla="*/ 0 h 1862137"/>
                <a:gd name="connsiteX10" fmla="*/ 981075 w 1538575"/>
                <a:gd name="connsiteY10" fmla="*/ 114300 h 1862137"/>
                <a:gd name="connsiteX11" fmla="*/ 609600 w 1538575"/>
                <a:gd name="connsiteY11" fmla="*/ 347662 h 1862137"/>
                <a:gd name="connsiteX12" fmla="*/ 400050 w 1538575"/>
                <a:gd name="connsiteY12" fmla="*/ 390525 h 1862137"/>
                <a:gd name="connsiteX13" fmla="*/ 438150 w 1538575"/>
                <a:gd name="connsiteY13" fmla="*/ 542925 h 1862137"/>
                <a:gd name="connsiteX14" fmla="*/ 538162 w 1538575"/>
                <a:gd name="connsiteY14" fmla="*/ 519112 h 1862137"/>
                <a:gd name="connsiteX15" fmla="*/ 552450 w 1538575"/>
                <a:gd name="connsiteY15" fmla="*/ 638175 h 1862137"/>
                <a:gd name="connsiteX16" fmla="*/ 585787 w 1538575"/>
                <a:gd name="connsiteY16" fmla="*/ 657225 h 1862137"/>
                <a:gd name="connsiteX17" fmla="*/ 619125 w 1538575"/>
                <a:gd name="connsiteY17" fmla="*/ 666750 h 1862137"/>
                <a:gd name="connsiteX18" fmla="*/ 642937 w 1538575"/>
                <a:gd name="connsiteY18" fmla="*/ 661987 h 1862137"/>
                <a:gd name="connsiteX19" fmla="*/ 714375 w 1538575"/>
                <a:gd name="connsiteY19" fmla="*/ 952500 h 1862137"/>
                <a:gd name="connsiteX20" fmla="*/ 666750 w 1538575"/>
                <a:gd name="connsiteY20" fmla="*/ 957262 h 1862137"/>
                <a:gd name="connsiteX21" fmla="*/ 690562 w 1538575"/>
                <a:gd name="connsiteY21" fmla="*/ 985837 h 1862137"/>
                <a:gd name="connsiteX22" fmla="*/ 638175 w 1538575"/>
                <a:gd name="connsiteY22" fmla="*/ 1004887 h 1862137"/>
                <a:gd name="connsiteX23" fmla="*/ 723900 w 1538575"/>
                <a:gd name="connsiteY23" fmla="*/ 1243012 h 1862137"/>
                <a:gd name="connsiteX24" fmla="*/ 669131 w 1538575"/>
                <a:gd name="connsiteY24" fmla="*/ 1254919 h 1862137"/>
                <a:gd name="connsiteX25" fmla="*/ 681037 w 1538575"/>
                <a:gd name="connsiteY25" fmla="*/ 1288256 h 1862137"/>
                <a:gd name="connsiteX26" fmla="*/ 628650 w 1538575"/>
                <a:gd name="connsiteY26" fmla="*/ 1300162 h 1862137"/>
                <a:gd name="connsiteX27" fmla="*/ 652462 w 1538575"/>
                <a:gd name="connsiteY27" fmla="*/ 1395413 h 1862137"/>
                <a:gd name="connsiteX28" fmla="*/ 0 w 1538575"/>
                <a:gd name="connsiteY28" fmla="*/ 1604962 h 1862137"/>
                <a:gd name="connsiteX0" fmla="*/ 0 w 1538575"/>
                <a:gd name="connsiteY0" fmla="*/ 1604962 h 1862137"/>
                <a:gd name="connsiteX1" fmla="*/ 78581 w 1538575"/>
                <a:gd name="connsiteY1" fmla="*/ 1862137 h 1862137"/>
                <a:gd name="connsiteX2" fmla="*/ 1031081 w 1538575"/>
                <a:gd name="connsiteY2" fmla="*/ 1554956 h 1862137"/>
                <a:gd name="connsiteX3" fmla="*/ 1421606 w 1538575"/>
                <a:gd name="connsiteY3" fmla="*/ 997744 h 1862137"/>
                <a:gd name="connsiteX4" fmla="*/ 1535906 w 1538575"/>
                <a:gd name="connsiteY4" fmla="*/ 952500 h 1862137"/>
                <a:gd name="connsiteX5" fmla="*/ 1538287 w 1538575"/>
                <a:gd name="connsiteY5" fmla="*/ 535781 h 1862137"/>
                <a:gd name="connsiteX6" fmla="*/ 1145381 w 1538575"/>
                <a:gd name="connsiteY6" fmla="*/ 152400 h 1862137"/>
                <a:gd name="connsiteX7" fmla="*/ 1104900 w 1538575"/>
                <a:gd name="connsiteY7" fmla="*/ 50006 h 1862137"/>
                <a:gd name="connsiteX8" fmla="*/ 1090612 w 1538575"/>
                <a:gd name="connsiteY8" fmla="*/ 4762 h 1862137"/>
                <a:gd name="connsiteX9" fmla="*/ 995362 w 1538575"/>
                <a:gd name="connsiteY9" fmla="*/ 0 h 1862137"/>
                <a:gd name="connsiteX10" fmla="*/ 981075 w 1538575"/>
                <a:gd name="connsiteY10" fmla="*/ 114300 h 1862137"/>
                <a:gd name="connsiteX11" fmla="*/ 609600 w 1538575"/>
                <a:gd name="connsiteY11" fmla="*/ 347662 h 1862137"/>
                <a:gd name="connsiteX12" fmla="*/ 400050 w 1538575"/>
                <a:gd name="connsiteY12" fmla="*/ 390525 h 1862137"/>
                <a:gd name="connsiteX13" fmla="*/ 438150 w 1538575"/>
                <a:gd name="connsiteY13" fmla="*/ 542925 h 1862137"/>
                <a:gd name="connsiteX14" fmla="*/ 538162 w 1538575"/>
                <a:gd name="connsiteY14" fmla="*/ 519112 h 1862137"/>
                <a:gd name="connsiteX15" fmla="*/ 552450 w 1538575"/>
                <a:gd name="connsiteY15" fmla="*/ 638175 h 1862137"/>
                <a:gd name="connsiteX16" fmla="*/ 585787 w 1538575"/>
                <a:gd name="connsiteY16" fmla="*/ 657225 h 1862137"/>
                <a:gd name="connsiteX17" fmla="*/ 619125 w 1538575"/>
                <a:gd name="connsiteY17" fmla="*/ 666750 h 1862137"/>
                <a:gd name="connsiteX18" fmla="*/ 642937 w 1538575"/>
                <a:gd name="connsiteY18" fmla="*/ 661987 h 1862137"/>
                <a:gd name="connsiteX19" fmla="*/ 714375 w 1538575"/>
                <a:gd name="connsiteY19" fmla="*/ 952500 h 1862137"/>
                <a:gd name="connsiteX20" fmla="*/ 666750 w 1538575"/>
                <a:gd name="connsiteY20" fmla="*/ 957262 h 1862137"/>
                <a:gd name="connsiteX21" fmla="*/ 690562 w 1538575"/>
                <a:gd name="connsiteY21" fmla="*/ 985837 h 1862137"/>
                <a:gd name="connsiteX22" fmla="*/ 659606 w 1538575"/>
                <a:gd name="connsiteY22" fmla="*/ 992981 h 1862137"/>
                <a:gd name="connsiteX23" fmla="*/ 723900 w 1538575"/>
                <a:gd name="connsiteY23" fmla="*/ 1243012 h 1862137"/>
                <a:gd name="connsiteX24" fmla="*/ 669131 w 1538575"/>
                <a:gd name="connsiteY24" fmla="*/ 1254919 h 1862137"/>
                <a:gd name="connsiteX25" fmla="*/ 681037 w 1538575"/>
                <a:gd name="connsiteY25" fmla="*/ 1288256 h 1862137"/>
                <a:gd name="connsiteX26" fmla="*/ 628650 w 1538575"/>
                <a:gd name="connsiteY26" fmla="*/ 1300162 h 1862137"/>
                <a:gd name="connsiteX27" fmla="*/ 652462 w 1538575"/>
                <a:gd name="connsiteY27" fmla="*/ 1395413 h 1862137"/>
                <a:gd name="connsiteX28" fmla="*/ 0 w 1538575"/>
                <a:gd name="connsiteY28" fmla="*/ 1604962 h 1862137"/>
                <a:gd name="connsiteX0" fmla="*/ 0 w 1538575"/>
                <a:gd name="connsiteY0" fmla="*/ 1604962 h 1862137"/>
                <a:gd name="connsiteX1" fmla="*/ 78581 w 1538575"/>
                <a:gd name="connsiteY1" fmla="*/ 1862137 h 1862137"/>
                <a:gd name="connsiteX2" fmla="*/ 1031081 w 1538575"/>
                <a:gd name="connsiteY2" fmla="*/ 1554956 h 1862137"/>
                <a:gd name="connsiteX3" fmla="*/ 1421606 w 1538575"/>
                <a:gd name="connsiteY3" fmla="*/ 997744 h 1862137"/>
                <a:gd name="connsiteX4" fmla="*/ 1535906 w 1538575"/>
                <a:gd name="connsiteY4" fmla="*/ 952500 h 1862137"/>
                <a:gd name="connsiteX5" fmla="*/ 1538287 w 1538575"/>
                <a:gd name="connsiteY5" fmla="*/ 535781 h 1862137"/>
                <a:gd name="connsiteX6" fmla="*/ 1145381 w 1538575"/>
                <a:gd name="connsiteY6" fmla="*/ 152400 h 1862137"/>
                <a:gd name="connsiteX7" fmla="*/ 1104900 w 1538575"/>
                <a:gd name="connsiteY7" fmla="*/ 50006 h 1862137"/>
                <a:gd name="connsiteX8" fmla="*/ 1090612 w 1538575"/>
                <a:gd name="connsiteY8" fmla="*/ 4762 h 1862137"/>
                <a:gd name="connsiteX9" fmla="*/ 995362 w 1538575"/>
                <a:gd name="connsiteY9" fmla="*/ 0 h 1862137"/>
                <a:gd name="connsiteX10" fmla="*/ 981075 w 1538575"/>
                <a:gd name="connsiteY10" fmla="*/ 114300 h 1862137"/>
                <a:gd name="connsiteX11" fmla="*/ 609600 w 1538575"/>
                <a:gd name="connsiteY11" fmla="*/ 347662 h 1862137"/>
                <a:gd name="connsiteX12" fmla="*/ 400050 w 1538575"/>
                <a:gd name="connsiteY12" fmla="*/ 390525 h 1862137"/>
                <a:gd name="connsiteX13" fmla="*/ 438150 w 1538575"/>
                <a:gd name="connsiteY13" fmla="*/ 542925 h 1862137"/>
                <a:gd name="connsiteX14" fmla="*/ 538162 w 1538575"/>
                <a:gd name="connsiteY14" fmla="*/ 519112 h 1862137"/>
                <a:gd name="connsiteX15" fmla="*/ 552450 w 1538575"/>
                <a:gd name="connsiteY15" fmla="*/ 638175 h 1862137"/>
                <a:gd name="connsiteX16" fmla="*/ 585787 w 1538575"/>
                <a:gd name="connsiteY16" fmla="*/ 657225 h 1862137"/>
                <a:gd name="connsiteX17" fmla="*/ 619125 w 1538575"/>
                <a:gd name="connsiteY17" fmla="*/ 666750 h 1862137"/>
                <a:gd name="connsiteX18" fmla="*/ 642937 w 1538575"/>
                <a:gd name="connsiteY18" fmla="*/ 661987 h 1862137"/>
                <a:gd name="connsiteX19" fmla="*/ 714375 w 1538575"/>
                <a:gd name="connsiteY19" fmla="*/ 952500 h 1862137"/>
                <a:gd name="connsiteX20" fmla="*/ 666750 w 1538575"/>
                <a:gd name="connsiteY20" fmla="*/ 957262 h 1862137"/>
                <a:gd name="connsiteX21" fmla="*/ 690562 w 1538575"/>
                <a:gd name="connsiteY21" fmla="*/ 985837 h 1862137"/>
                <a:gd name="connsiteX22" fmla="*/ 659606 w 1538575"/>
                <a:gd name="connsiteY22" fmla="*/ 992981 h 1862137"/>
                <a:gd name="connsiteX23" fmla="*/ 723900 w 1538575"/>
                <a:gd name="connsiteY23" fmla="*/ 1235868 h 1862137"/>
                <a:gd name="connsiteX24" fmla="*/ 669131 w 1538575"/>
                <a:gd name="connsiteY24" fmla="*/ 1254919 h 1862137"/>
                <a:gd name="connsiteX25" fmla="*/ 681037 w 1538575"/>
                <a:gd name="connsiteY25" fmla="*/ 1288256 h 1862137"/>
                <a:gd name="connsiteX26" fmla="*/ 628650 w 1538575"/>
                <a:gd name="connsiteY26" fmla="*/ 1300162 h 1862137"/>
                <a:gd name="connsiteX27" fmla="*/ 652462 w 1538575"/>
                <a:gd name="connsiteY27" fmla="*/ 1395413 h 1862137"/>
                <a:gd name="connsiteX28" fmla="*/ 0 w 1538575"/>
                <a:gd name="connsiteY28" fmla="*/ 1604962 h 1862137"/>
                <a:gd name="connsiteX0" fmla="*/ 0 w 1538575"/>
                <a:gd name="connsiteY0" fmla="*/ 1604962 h 1862137"/>
                <a:gd name="connsiteX1" fmla="*/ 78581 w 1538575"/>
                <a:gd name="connsiteY1" fmla="*/ 1862137 h 1862137"/>
                <a:gd name="connsiteX2" fmla="*/ 1031081 w 1538575"/>
                <a:gd name="connsiteY2" fmla="*/ 1554956 h 1862137"/>
                <a:gd name="connsiteX3" fmla="*/ 1421606 w 1538575"/>
                <a:gd name="connsiteY3" fmla="*/ 997744 h 1862137"/>
                <a:gd name="connsiteX4" fmla="*/ 1535906 w 1538575"/>
                <a:gd name="connsiteY4" fmla="*/ 952500 h 1862137"/>
                <a:gd name="connsiteX5" fmla="*/ 1538287 w 1538575"/>
                <a:gd name="connsiteY5" fmla="*/ 535781 h 1862137"/>
                <a:gd name="connsiteX6" fmla="*/ 1145381 w 1538575"/>
                <a:gd name="connsiteY6" fmla="*/ 152400 h 1862137"/>
                <a:gd name="connsiteX7" fmla="*/ 1104900 w 1538575"/>
                <a:gd name="connsiteY7" fmla="*/ 50006 h 1862137"/>
                <a:gd name="connsiteX8" fmla="*/ 1090612 w 1538575"/>
                <a:gd name="connsiteY8" fmla="*/ 4762 h 1862137"/>
                <a:gd name="connsiteX9" fmla="*/ 995362 w 1538575"/>
                <a:gd name="connsiteY9" fmla="*/ 0 h 1862137"/>
                <a:gd name="connsiteX10" fmla="*/ 981075 w 1538575"/>
                <a:gd name="connsiteY10" fmla="*/ 114300 h 1862137"/>
                <a:gd name="connsiteX11" fmla="*/ 609600 w 1538575"/>
                <a:gd name="connsiteY11" fmla="*/ 347662 h 1862137"/>
                <a:gd name="connsiteX12" fmla="*/ 397669 w 1538575"/>
                <a:gd name="connsiteY12" fmla="*/ 400050 h 1862137"/>
                <a:gd name="connsiteX13" fmla="*/ 438150 w 1538575"/>
                <a:gd name="connsiteY13" fmla="*/ 542925 h 1862137"/>
                <a:gd name="connsiteX14" fmla="*/ 538162 w 1538575"/>
                <a:gd name="connsiteY14" fmla="*/ 519112 h 1862137"/>
                <a:gd name="connsiteX15" fmla="*/ 552450 w 1538575"/>
                <a:gd name="connsiteY15" fmla="*/ 638175 h 1862137"/>
                <a:gd name="connsiteX16" fmla="*/ 585787 w 1538575"/>
                <a:gd name="connsiteY16" fmla="*/ 657225 h 1862137"/>
                <a:gd name="connsiteX17" fmla="*/ 619125 w 1538575"/>
                <a:gd name="connsiteY17" fmla="*/ 666750 h 1862137"/>
                <a:gd name="connsiteX18" fmla="*/ 642937 w 1538575"/>
                <a:gd name="connsiteY18" fmla="*/ 661987 h 1862137"/>
                <a:gd name="connsiteX19" fmla="*/ 714375 w 1538575"/>
                <a:gd name="connsiteY19" fmla="*/ 952500 h 1862137"/>
                <a:gd name="connsiteX20" fmla="*/ 666750 w 1538575"/>
                <a:gd name="connsiteY20" fmla="*/ 957262 h 1862137"/>
                <a:gd name="connsiteX21" fmla="*/ 690562 w 1538575"/>
                <a:gd name="connsiteY21" fmla="*/ 985837 h 1862137"/>
                <a:gd name="connsiteX22" fmla="*/ 659606 w 1538575"/>
                <a:gd name="connsiteY22" fmla="*/ 992981 h 1862137"/>
                <a:gd name="connsiteX23" fmla="*/ 723900 w 1538575"/>
                <a:gd name="connsiteY23" fmla="*/ 1235868 h 1862137"/>
                <a:gd name="connsiteX24" fmla="*/ 669131 w 1538575"/>
                <a:gd name="connsiteY24" fmla="*/ 1254919 h 1862137"/>
                <a:gd name="connsiteX25" fmla="*/ 681037 w 1538575"/>
                <a:gd name="connsiteY25" fmla="*/ 1288256 h 1862137"/>
                <a:gd name="connsiteX26" fmla="*/ 628650 w 1538575"/>
                <a:gd name="connsiteY26" fmla="*/ 1300162 h 1862137"/>
                <a:gd name="connsiteX27" fmla="*/ 652462 w 1538575"/>
                <a:gd name="connsiteY27" fmla="*/ 1395413 h 1862137"/>
                <a:gd name="connsiteX28" fmla="*/ 0 w 1538575"/>
                <a:gd name="connsiteY28" fmla="*/ 1604962 h 1862137"/>
                <a:gd name="connsiteX0" fmla="*/ 0 w 1538575"/>
                <a:gd name="connsiteY0" fmla="*/ 1604962 h 1862137"/>
                <a:gd name="connsiteX1" fmla="*/ 78581 w 1538575"/>
                <a:gd name="connsiteY1" fmla="*/ 1862137 h 1862137"/>
                <a:gd name="connsiteX2" fmla="*/ 1031081 w 1538575"/>
                <a:gd name="connsiteY2" fmla="*/ 1554956 h 1862137"/>
                <a:gd name="connsiteX3" fmla="*/ 1421606 w 1538575"/>
                <a:gd name="connsiteY3" fmla="*/ 997744 h 1862137"/>
                <a:gd name="connsiteX4" fmla="*/ 1535906 w 1538575"/>
                <a:gd name="connsiteY4" fmla="*/ 952500 h 1862137"/>
                <a:gd name="connsiteX5" fmla="*/ 1538287 w 1538575"/>
                <a:gd name="connsiteY5" fmla="*/ 535781 h 1862137"/>
                <a:gd name="connsiteX6" fmla="*/ 1145381 w 1538575"/>
                <a:gd name="connsiteY6" fmla="*/ 152400 h 1862137"/>
                <a:gd name="connsiteX7" fmla="*/ 1104900 w 1538575"/>
                <a:gd name="connsiteY7" fmla="*/ 50006 h 1862137"/>
                <a:gd name="connsiteX8" fmla="*/ 1090612 w 1538575"/>
                <a:gd name="connsiteY8" fmla="*/ 4762 h 1862137"/>
                <a:gd name="connsiteX9" fmla="*/ 995362 w 1538575"/>
                <a:gd name="connsiteY9" fmla="*/ 0 h 1862137"/>
                <a:gd name="connsiteX10" fmla="*/ 981075 w 1538575"/>
                <a:gd name="connsiteY10" fmla="*/ 114300 h 1862137"/>
                <a:gd name="connsiteX11" fmla="*/ 614363 w 1538575"/>
                <a:gd name="connsiteY11" fmla="*/ 345281 h 1862137"/>
                <a:gd name="connsiteX12" fmla="*/ 397669 w 1538575"/>
                <a:gd name="connsiteY12" fmla="*/ 400050 h 1862137"/>
                <a:gd name="connsiteX13" fmla="*/ 438150 w 1538575"/>
                <a:gd name="connsiteY13" fmla="*/ 542925 h 1862137"/>
                <a:gd name="connsiteX14" fmla="*/ 538162 w 1538575"/>
                <a:gd name="connsiteY14" fmla="*/ 519112 h 1862137"/>
                <a:gd name="connsiteX15" fmla="*/ 552450 w 1538575"/>
                <a:gd name="connsiteY15" fmla="*/ 638175 h 1862137"/>
                <a:gd name="connsiteX16" fmla="*/ 585787 w 1538575"/>
                <a:gd name="connsiteY16" fmla="*/ 657225 h 1862137"/>
                <a:gd name="connsiteX17" fmla="*/ 619125 w 1538575"/>
                <a:gd name="connsiteY17" fmla="*/ 666750 h 1862137"/>
                <a:gd name="connsiteX18" fmla="*/ 642937 w 1538575"/>
                <a:gd name="connsiteY18" fmla="*/ 661987 h 1862137"/>
                <a:gd name="connsiteX19" fmla="*/ 714375 w 1538575"/>
                <a:gd name="connsiteY19" fmla="*/ 952500 h 1862137"/>
                <a:gd name="connsiteX20" fmla="*/ 666750 w 1538575"/>
                <a:gd name="connsiteY20" fmla="*/ 957262 h 1862137"/>
                <a:gd name="connsiteX21" fmla="*/ 690562 w 1538575"/>
                <a:gd name="connsiteY21" fmla="*/ 985837 h 1862137"/>
                <a:gd name="connsiteX22" fmla="*/ 659606 w 1538575"/>
                <a:gd name="connsiteY22" fmla="*/ 992981 h 1862137"/>
                <a:gd name="connsiteX23" fmla="*/ 723900 w 1538575"/>
                <a:gd name="connsiteY23" fmla="*/ 1235868 h 1862137"/>
                <a:gd name="connsiteX24" fmla="*/ 669131 w 1538575"/>
                <a:gd name="connsiteY24" fmla="*/ 1254919 h 1862137"/>
                <a:gd name="connsiteX25" fmla="*/ 681037 w 1538575"/>
                <a:gd name="connsiteY25" fmla="*/ 1288256 h 1862137"/>
                <a:gd name="connsiteX26" fmla="*/ 628650 w 1538575"/>
                <a:gd name="connsiteY26" fmla="*/ 1300162 h 1862137"/>
                <a:gd name="connsiteX27" fmla="*/ 652462 w 1538575"/>
                <a:gd name="connsiteY27" fmla="*/ 1395413 h 1862137"/>
                <a:gd name="connsiteX28" fmla="*/ 0 w 1538575"/>
                <a:gd name="connsiteY28" fmla="*/ 1604962 h 1862137"/>
                <a:gd name="connsiteX0" fmla="*/ 0 w 1538575"/>
                <a:gd name="connsiteY0" fmla="*/ 1604962 h 1862137"/>
                <a:gd name="connsiteX1" fmla="*/ 78581 w 1538575"/>
                <a:gd name="connsiteY1" fmla="*/ 1862137 h 1862137"/>
                <a:gd name="connsiteX2" fmla="*/ 1031081 w 1538575"/>
                <a:gd name="connsiteY2" fmla="*/ 1554956 h 1862137"/>
                <a:gd name="connsiteX3" fmla="*/ 1421606 w 1538575"/>
                <a:gd name="connsiteY3" fmla="*/ 997744 h 1862137"/>
                <a:gd name="connsiteX4" fmla="*/ 1535906 w 1538575"/>
                <a:gd name="connsiteY4" fmla="*/ 952500 h 1862137"/>
                <a:gd name="connsiteX5" fmla="*/ 1538287 w 1538575"/>
                <a:gd name="connsiteY5" fmla="*/ 535781 h 1862137"/>
                <a:gd name="connsiteX6" fmla="*/ 1145381 w 1538575"/>
                <a:gd name="connsiteY6" fmla="*/ 152400 h 1862137"/>
                <a:gd name="connsiteX7" fmla="*/ 1104900 w 1538575"/>
                <a:gd name="connsiteY7" fmla="*/ 50006 h 1862137"/>
                <a:gd name="connsiteX8" fmla="*/ 1090612 w 1538575"/>
                <a:gd name="connsiteY8" fmla="*/ 4762 h 1862137"/>
                <a:gd name="connsiteX9" fmla="*/ 995362 w 1538575"/>
                <a:gd name="connsiteY9" fmla="*/ 0 h 1862137"/>
                <a:gd name="connsiteX10" fmla="*/ 981075 w 1538575"/>
                <a:gd name="connsiteY10" fmla="*/ 114300 h 1862137"/>
                <a:gd name="connsiteX11" fmla="*/ 614363 w 1538575"/>
                <a:gd name="connsiteY11" fmla="*/ 345281 h 1862137"/>
                <a:gd name="connsiteX12" fmla="*/ 397669 w 1538575"/>
                <a:gd name="connsiteY12" fmla="*/ 400050 h 1862137"/>
                <a:gd name="connsiteX13" fmla="*/ 438150 w 1538575"/>
                <a:gd name="connsiteY13" fmla="*/ 542925 h 1862137"/>
                <a:gd name="connsiteX14" fmla="*/ 538162 w 1538575"/>
                <a:gd name="connsiteY14" fmla="*/ 519112 h 1862137"/>
                <a:gd name="connsiteX15" fmla="*/ 552450 w 1538575"/>
                <a:gd name="connsiteY15" fmla="*/ 638175 h 1862137"/>
                <a:gd name="connsiteX16" fmla="*/ 585787 w 1538575"/>
                <a:gd name="connsiteY16" fmla="*/ 657225 h 1862137"/>
                <a:gd name="connsiteX17" fmla="*/ 619125 w 1538575"/>
                <a:gd name="connsiteY17" fmla="*/ 666750 h 1862137"/>
                <a:gd name="connsiteX18" fmla="*/ 642937 w 1538575"/>
                <a:gd name="connsiteY18" fmla="*/ 661987 h 1862137"/>
                <a:gd name="connsiteX19" fmla="*/ 714375 w 1538575"/>
                <a:gd name="connsiteY19" fmla="*/ 952500 h 1862137"/>
                <a:gd name="connsiteX20" fmla="*/ 666750 w 1538575"/>
                <a:gd name="connsiteY20" fmla="*/ 957262 h 1862137"/>
                <a:gd name="connsiteX21" fmla="*/ 690562 w 1538575"/>
                <a:gd name="connsiteY21" fmla="*/ 985837 h 1862137"/>
                <a:gd name="connsiteX22" fmla="*/ 659606 w 1538575"/>
                <a:gd name="connsiteY22" fmla="*/ 992981 h 1862137"/>
                <a:gd name="connsiteX23" fmla="*/ 723900 w 1538575"/>
                <a:gd name="connsiteY23" fmla="*/ 1235868 h 1862137"/>
                <a:gd name="connsiteX24" fmla="*/ 669131 w 1538575"/>
                <a:gd name="connsiteY24" fmla="*/ 1254919 h 1862137"/>
                <a:gd name="connsiteX25" fmla="*/ 681037 w 1538575"/>
                <a:gd name="connsiteY25" fmla="*/ 1288256 h 1862137"/>
                <a:gd name="connsiteX26" fmla="*/ 628650 w 1538575"/>
                <a:gd name="connsiteY26" fmla="*/ 1300162 h 1862137"/>
                <a:gd name="connsiteX27" fmla="*/ 652462 w 1538575"/>
                <a:gd name="connsiteY27" fmla="*/ 1395413 h 1862137"/>
                <a:gd name="connsiteX28" fmla="*/ 0 w 1538575"/>
                <a:gd name="connsiteY28" fmla="*/ 1604962 h 1862137"/>
                <a:gd name="connsiteX0" fmla="*/ 0 w 1538575"/>
                <a:gd name="connsiteY0" fmla="*/ 1604962 h 1862137"/>
                <a:gd name="connsiteX1" fmla="*/ 78581 w 1538575"/>
                <a:gd name="connsiteY1" fmla="*/ 1862137 h 1862137"/>
                <a:gd name="connsiteX2" fmla="*/ 1031081 w 1538575"/>
                <a:gd name="connsiteY2" fmla="*/ 1554956 h 1862137"/>
                <a:gd name="connsiteX3" fmla="*/ 1421606 w 1538575"/>
                <a:gd name="connsiteY3" fmla="*/ 997744 h 1862137"/>
                <a:gd name="connsiteX4" fmla="*/ 1535906 w 1538575"/>
                <a:gd name="connsiteY4" fmla="*/ 952500 h 1862137"/>
                <a:gd name="connsiteX5" fmla="*/ 1538287 w 1538575"/>
                <a:gd name="connsiteY5" fmla="*/ 535781 h 1862137"/>
                <a:gd name="connsiteX6" fmla="*/ 1145381 w 1538575"/>
                <a:gd name="connsiteY6" fmla="*/ 152400 h 1862137"/>
                <a:gd name="connsiteX7" fmla="*/ 1104900 w 1538575"/>
                <a:gd name="connsiteY7" fmla="*/ 50006 h 1862137"/>
                <a:gd name="connsiteX8" fmla="*/ 1090612 w 1538575"/>
                <a:gd name="connsiteY8" fmla="*/ 4762 h 1862137"/>
                <a:gd name="connsiteX9" fmla="*/ 995362 w 1538575"/>
                <a:gd name="connsiteY9" fmla="*/ 0 h 1862137"/>
                <a:gd name="connsiteX10" fmla="*/ 981075 w 1538575"/>
                <a:gd name="connsiteY10" fmla="*/ 114300 h 1862137"/>
                <a:gd name="connsiteX11" fmla="*/ 614363 w 1538575"/>
                <a:gd name="connsiteY11" fmla="*/ 345281 h 1862137"/>
                <a:gd name="connsiteX12" fmla="*/ 397669 w 1538575"/>
                <a:gd name="connsiteY12" fmla="*/ 400050 h 1862137"/>
                <a:gd name="connsiteX13" fmla="*/ 438150 w 1538575"/>
                <a:gd name="connsiteY13" fmla="*/ 542925 h 1862137"/>
                <a:gd name="connsiteX14" fmla="*/ 526256 w 1538575"/>
                <a:gd name="connsiteY14" fmla="*/ 521493 h 1862137"/>
                <a:gd name="connsiteX15" fmla="*/ 552450 w 1538575"/>
                <a:gd name="connsiteY15" fmla="*/ 638175 h 1862137"/>
                <a:gd name="connsiteX16" fmla="*/ 585787 w 1538575"/>
                <a:gd name="connsiteY16" fmla="*/ 657225 h 1862137"/>
                <a:gd name="connsiteX17" fmla="*/ 619125 w 1538575"/>
                <a:gd name="connsiteY17" fmla="*/ 666750 h 1862137"/>
                <a:gd name="connsiteX18" fmla="*/ 642937 w 1538575"/>
                <a:gd name="connsiteY18" fmla="*/ 661987 h 1862137"/>
                <a:gd name="connsiteX19" fmla="*/ 714375 w 1538575"/>
                <a:gd name="connsiteY19" fmla="*/ 952500 h 1862137"/>
                <a:gd name="connsiteX20" fmla="*/ 666750 w 1538575"/>
                <a:gd name="connsiteY20" fmla="*/ 957262 h 1862137"/>
                <a:gd name="connsiteX21" fmla="*/ 690562 w 1538575"/>
                <a:gd name="connsiteY21" fmla="*/ 985837 h 1862137"/>
                <a:gd name="connsiteX22" fmla="*/ 659606 w 1538575"/>
                <a:gd name="connsiteY22" fmla="*/ 992981 h 1862137"/>
                <a:gd name="connsiteX23" fmla="*/ 723900 w 1538575"/>
                <a:gd name="connsiteY23" fmla="*/ 1235868 h 1862137"/>
                <a:gd name="connsiteX24" fmla="*/ 669131 w 1538575"/>
                <a:gd name="connsiteY24" fmla="*/ 1254919 h 1862137"/>
                <a:gd name="connsiteX25" fmla="*/ 681037 w 1538575"/>
                <a:gd name="connsiteY25" fmla="*/ 1288256 h 1862137"/>
                <a:gd name="connsiteX26" fmla="*/ 628650 w 1538575"/>
                <a:gd name="connsiteY26" fmla="*/ 1300162 h 1862137"/>
                <a:gd name="connsiteX27" fmla="*/ 652462 w 1538575"/>
                <a:gd name="connsiteY27" fmla="*/ 1395413 h 1862137"/>
                <a:gd name="connsiteX28" fmla="*/ 0 w 1538575"/>
                <a:gd name="connsiteY28" fmla="*/ 1604962 h 1862137"/>
                <a:gd name="connsiteX0" fmla="*/ 0 w 1538575"/>
                <a:gd name="connsiteY0" fmla="*/ 1604962 h 1862137"/>
                <a:gd name="connsiteX1" fmla="*/ 78581 w 1538575"/>
                <a:gd name="connsiteY1" fmla="*/ 1862137 h 1862137"/>
                <a:gd name="connsiteX2" fmla="*/ 1031081 w 1538575"/>
                <a:gd name="connsiteY2" fmla="*/ 1554956 h 1862137"/>
                <a:gd name="connsiteX3" fmla="*/ 1421606 w 1538575"/>
                <a:gd name="connsiteY3" fmla="*/ 997744 h 1862137"/>
                <a:gd name="connsiteX4" fmla="*/ 1535906 w 1538575"/>
                <a:gd name="connsiteY4" fmla="*/ 952500 h 1862137"/>
                <a:gd name="connsiteX5" fmla="*/ 1538287 w 1538575"/>
                <a:gd name="connsiteY5" fmla="*/ 535781 h 1862137"/>
                <a:gd name="connsiteX6" fmla="*/ 1145381 w 1538575"/>
                <a:gd name="connsiteY6" fmla="*/ 152400 h 1862137"/>
                <a:gd name="connsiteX7" fmla="*/ 1104900 w 1538575"/>
                <a:gd name="connsiteY7" fmla="*/ 50006 h 1862137"/>
                <a:gd name="connsiteX8" fmla="*/ 1090612 w 1538575"/>
                <a:gd name="connsiteY8" fmla="*/ 4762 h 1862137"/>
                <a:gd name="connsiteX9" fmla="*/ 995362 w 1538575"/>
                <a:gd name="connsiteY9" fmla="*/ 0 h 1862137"/>
                <a:gd name="connsiteX10" fmla="*/ 981075 w 1538575"/>
                <a:gd name="connsiteY10" fmla="*/ 114300 h 1862137"/>
                <a:gd name="connsiteX11" fmla="*/ 614363 w 1538575"/>
                <a:gd name="connsiteY11" fmla="*/ 345281 h 1862137"/>
                <a:gd name="connsiteX12" fmla="*/ 397669 w 1538575"/>
                <a:gd name="connsiteY12" fmla="*/ 400050 h 1862137"/>
                <a:gd name="connsiteX13" fmla="*/ 438150 w 1538575"/>
                <a:gd name="connsiteY13" fmla="*/ 542925 h 1862137"/>
                <a:gd name="connsiteX14" fmla="*/ 581025 w 1538575"/>
                <a:gd name="connsiteY14" fmla="*/ 459581 h 1862137"/>
                <a:gd name="connsiteX15" fmla="*/ 552450 w 1538575"/>
                <a:gd name="connsiteY15" fmla="*/ 638175 h 1862137"/>
                <a:gd name="connsiteX16" fmla="*/ 585787 w 1538575"/>
                <a:gd name="connsiteY16" fmla="*/ 657225 h 1862137"/>
                <a:gd name="connsiteX17" fmla="*/ 619125 w 1538575"/>
                <a:gd name="connsiteY17" fmla="*/ 666750 h 1862137"/>
                <a:gd name="connsiteX18" fmla="*/ 642937 w 1538575"/>
                <a:gd name="connsiteY18" fmla="*/ 661987 h 1862137"/>
                <a:gd name="connsiteX19" fmla="*/ 714375 w 1538575"/>
                <a:gd name="connsiteY19" fmla="*/ 952500 h 1862137"/>
                <a:gd name="connsiteX20" fmla="*/ 666750 w 1538575"/>
                <a:gd name="connsiteY20" fmla="*/ 957262 h 1862137"/>
                <a:gd name="connsiteX21" fmla="*/ 690562 w 1538575"/>
                <a:gd name="connsiteY21" fmla="*/ 985837 h 1862137"/>
                <a:gd name="connsiteX22" fmla="*/ 659606 w 1538575"/>
                <a:gd name="connsiteY22" fmla="*/ 992981 h 1862137"/>
                <a:gd name="connsiteX23" fmla="*/ 723900 w 1538575"/>
                <a:gd name="connsiteY23" fmla="*/ 1235868 h 1862137"/>
                <a:gd name="connsiteX24" fmla="*/ 669131 w 1538575"/>
                <a:gd name="connsiteY24" fmla="*/ 1254919 h 1862137"/>
                <a:gd name="connsiteX25" fmla="*/ 681037 w 1538575"/>
                <a:gd name="connsiteY25" fmla="*/ 1288256 h 1862137"/>
                <a:gd name="connsiteX26" fmla="*/ 628650 w 1538575"/>
                <a:gd name="connsiteY26" fmla="*/ 1300162 h 1862137"/>
                <a:gd name="connsiteX27" fmla="*/ 652462 w 1538575"/>
                <a:gd name="connsiteY27" fmla="*/ 1395413 h 1862137"/>
                <a:gd name="connsiteX28" fmla="*/ 0 w 1538575"/>
                <a:gd name="connsiteY28" fmla="*/ 1604962 h 1862137"/>
                <a:gd name="connsiteX0" fmla="*/ 0 w 1538575"/>
                <a:gd name="connsiteY0" fmla="*/ 1604962 h 1862137"/>
                <a:gd name="connsiteX1" fmla="*/ 78581 w 1538575"/>
                <a:gd name="connsiteY1" fmla="*/ 1862137 h 1862137"/>
                <a:gd name="connsiteX2" fmla="*/ 1031081 w 1538575"/>
                <a:gd name="connsiteY2" fmla="*/ 1554956 h 1862137"/>
                <a:gd name="connsiteX3" fmla="*/ 1421606 w 1538575"/>
                <a:gd name="connsiteY3" fmla="*/ 997744 h 1862137"/>
                <a:gd name="connsiteX4" fmla="*/ 1535906 w 1538575"/>
                <a:gd name="connsiteY4" fmla="*/ 952500 h 1862137"/>
                <a:gd name="connsiteX5" fmla="*/ 1538287 w 1538575"/>
                <a:gd name="connsiteY5" fmla="*/ 535781 h 1862137"/>
                <a:gd name="connsiteX6" fmla="*/ 1145381 w 1538575"/>
                <a:gd name="connsiteY6" fmla="*/ 152400 h 1862137"/>
                <a:gd name="connsiteX7" fmla="*/ 1104900 w 1538575"/>
                <a:gd name="connsiteY7" fmla="*/ 50006 h 1862137"/>
                <a:gd name="connsiteX8" fmla="*/ 1090612 w 1538575"/>
                <a:gd name="connsiteY8" fmla="*/ 4762 h 1862137"/>
                <a:gd name="connsiteX9" fmla="*/ 995362 w 1538575"/>
                <a:gd name="connsiteY9" fmla="*/ 0 h 1862137"/>
                <a:gd name="connsiteX10" fmla="*/ 981075 w 1538575"/>
                <a:gd name="connsiteY10" fmla="*/ 114300 h 1862137"/>
                <a:gd name="connsiteX11" fmla="*/ 614363 w 1538575"/>
                <a:gd name="connsiteY11" fmla="*/ 345281 h 1862137"/>
                <a:gd name="connsiteX12" fmla="*/ 397669 w 1538575"/>
                <a:gd name="connsiteY12" fmla="*/ 400050 h 1862137"/>
                <a:gd name="connsiteX13" fmla="*/ 438150 w 1538575"/>
                <a:gd name="connsiteY13" fmla="*/ 542925 h 1862137"/>
                <a:gd name="connsiteX14" fmla="*/ 533400 w 1538575"/>
                <a:gd name="connsiteY14" fmla="*/ 526256 h 1862137"/>
                <a:gd name="connsiteX15" fmla="*/ 552450 w 1538575"/>
                <a:gd name="connsiteY15" fmla="*/ 638175 h 1862137"/>
                <a:gd name="connsiteX16" fmla="*/ 585787 w 1538575"/>
                <a:gd name="connsiteY16" fmla="*/ 657225 h 1862137"/>
                <a:gd name="connsiteX17" fmla="*/ 619125 w 1538575"/>
                <a:gd name="connsiteY17" fmla="*/ 666750 h 1862137"/>
                <a:gd name="connsiteX18" fmla="*/ 642937 w 1538575"/>
                <a:gd name="connsiteY18" fmla="*/ 661987 h 1862137"/>
                <a:gd name="connsiteX19" fmla="*/ 714375 w 1538575"/>
                <a:gd name="connsiteY19" fmla="*/ 952500 h 1862137"/>
                <a:gd name="connsiteX20" fmla="*/ 666750 w 1538575"/>
                <a:gd name="connsiteY20" fmla="*/ 957262 h 1862137"/>
                <a:gd name="connsiteX21" fmla="*/ 690562 w 1538575"/>
                <a:gd name="connsiteY21" fmla="*/ 985837 h 1862137"/>
                <a:gd name="connsiteX22" fmla="*/ 659606 w 1538575"/>
                <a:gd name="connsiteY22" fmla="*/ 992981 h 1862137"/>
                <a:gd name="connsiteX23" fmla="*/ 723900 w 1538575"/>
                <a:gd name="connsiteY23" fmla="*/ 1235868 h 1862137"/>
                <a:gd name="connsiteX24" fmla="*/ 669131 w 1538575"/>
                <a:gd name="connsiteY24" fmla="*/ 1254919 h 1862137"/>
                <a:gd name="connsiteX25" fmla="*/ 681037 w 1538575"/>
                <a:gd name="connsiteY25" fmla="*/ 1288256 h 1862137"/>
                <a:gd name="connsiteX26" fmla="*/ 628650 w 1538575"/>
                <a:gd name="connsiteY26" fmla="*/ 1300162 h 1862137"/>
                <a:gd name="connsiteX27" fmla="*/ 652462 w 1538575"/>
                <a:gd name="connsiteY27" fmla="*/ 1395413 h 1862137"/>
                <a:gd name="connsiteX28" fmla="*/ 0 w 1538575"/>
                <a:gd name="connsiteY28" fmla="*/ 1604962 h 1862137"/>
                <a:gd name="connsiteX0" fmla="*/ 0 w 1538575"/>
                <a:gd name="connsiteY0" fmla="*/ 1604962 h 1862137"/>
                <a:gd name="connsiteX1" fmla="*/ 78581 w 1538575"/>
                <a:gd name="connsiteY1" fmla="*/ 1862137 h 1862137"/>
                <a:gd name="connsiteX2" fmla="*/ 1031081 w 1538575"/>
                <a:gd name="connsiteY2" fmla="*/ 1554956 h 1862137"/>
                <a:gd name="connsiteX3" fmla="*/ 1421606 w 1538575"/>
                <a:gd name="connsiteY3" fmla="*/ 997744 h 1862137"/>
                <a:gd name="connsiteX4" fmla="*/ 1535906 w 1538575"/>
                <a:gd name="connsiteY4" fmla="*/ 952500 h 1862137"/>
                <a:gd name="connsiteX5" fmla="*/ 1538287 w 1538575"/>
                <a:gd name="connsiteY5" fmla="*/ 535781 h 1862137"/>
                <a:gd name="connsiteX6" fmla="*/ 1145381 w 1538575"/>
                <a:gd name="connsiteY6" fmla="*/ 152400 h 1862137"/>
                <a:gd name="connsiteX7" fmla="*/ 1104900 w 1538575"/>
                <a:gd name="connsiteY7" fmla="*/ 50006 h 1862137"/>
                <a:gd name="connsiteX8" fmla="*/ 1090612 w 1538575"/>
                <a:gd name="connsiteY8" fmla="*/ 4762 h 1862137"/>
                <a:gd name="connsiteX9" fmla="*/ 995362 w 1538575"/>
                <a:gd name="connsiteY9" fmla="*/ 0 h 1862137"/>
                <a:gd name="connsiteX10" fmla="*/ 981075 w 1538575"/>
                <a:gd name="connsiteY10" fmla="*/ 114300 h 1862137"/>
                <a:gd name="connsiteX11" fmla="*/ 614363 w 1538575"/>
                <a:gd name="connsiteY11" fmla="*/ 345281 h 1862137"/>
                <a:gd name="connsiteX12" fmla="*/ 385763 w 1538575"/>
                <a:gd name="connsiteY12" fmla="*/ 400050 h 1862137"/>
                <a:gd name="connsiteX13" fmla="*/ 438150 w 1538575"/>
                <a:gd name="connsiteY13" fmla="*/ 542925 h 1862137"/>
                <a:gd name="connsiteX14" fmla="*/ 533400 w 1538575"/>
                <a:gd name="connsiteY14" fmla="*/ 526256 h 1862137"/>
                <a:gd name="connsiteX15" fmla="*/ 552450 w 1538575"/>
                <a:gd name="connsiteY15" fmla="*/ 638175 h 1862137"/>
                <a:gd name="connsiteX16" fmla="*/ 585787 w 1538575"/>
                <a:gd name="connsiteY16" fmla="*/ 657225 h 1862137"/>
                <a:gd name="connsiteX17" fmla="*/ 619125 w 1538575"/>
                <a:gd name="connsiteY17" fmla="*/ 666750 h 1862137"/>
                <a:gd name="connsiteX18" fmla="*/ 642937 w 1538575"/>
                <a:gd name="connsiteY18" fmla="*/ 661987 h 1862137"/>
                <a:gd name="connsiteX19" fmla="*/ 714375 w 1538575"/>
                <a:gd name="connsiteY19" fmla="*/ 952500 h 1862137"/>
                <a:gd name="connsiteX20" fmla="*/ 666750 w 1538575"/>
                <a:gd name="connsiteY20" fmla="*/ 957262 h 1862137"/>
                <a:gd name="connsiteX21" fmla="*/ 690562 w 1538575"/>
                <a:gd name="connsiteY21" fmla="*/ 985837 h 1862137"/>
                <a:gd name="connsiteX22" fmla="*/ 659606 w 1538575"/>
                <a:gd name="connsiteY22" fmla="*/ 992981 h 1862137"/>
                <a:gd name="connsiteX23" fmla="*/ 723900 w 1538575"/>
                <a:gd name="connsiteY23" fmla="*/ 1235868 h 1862137"/>
                <a:gd name="connsiteX24" fmla="*/ 669131 w 1538575"/>
                <a:gd name="connsiteY24" fmla="*/ 1254919 h 1862137"/>
                <a:gd name="connsiteX25" fmla="*/ 681037 w 1538575"/>
                <a:gd name="connsiteY25" fmla="*/ 1288256 h 1862137"/>
                <a:gd name="connsiteX26" fmla="*/ 628650 w 1538575"/>
                <a:gd name="connsiteY26" fmla="*/ 1300162 h 1862137"/>
                <a:gd name="connsiteX27" fmla="*/ 652462 w 1538575"/>
                <a:gd name="connsiteY27" fmla="*/ 1395413 h 1862137"/>
                <a:gd name="connsiteX28" fmla="*/ 0 w 1538575"/>
                <a:gd name="connsiteY28" fmla="*/ 1604962 h 1862137"/>
                <a:gd name="connsiteX0" fmla="*/ 0 w 1538575"/>
                <a:gd name="connsiteY0" fmla="*/ 1604962 h 1862137"/>
                <a:gd name="connsiteX1" fmla="*/ 78581 w 1538575"/>
                <a:gd name="connsiteY1" fmla="*/ 1862137 h 1862137"/>
                <a:gd name="connsiteX2" fmla="*/ 1031081 w 1538575"/>
                <a:gd name="connsiteY2" fmla="*/ 1554956 h 1862137"/>
                <a:gd name="connsiteX3" fmla="*/ 1421606 w 1538575"/>
                <a:gd name="connsiteY3" fmla="*/ 997744 h 1862137"/>
                <a:gd name="connsiteX4" fmla="*/ 1535906 w 1538575"/>
                <a:gd name="connsiteY4" fmla="*/ 952500 h 1862137"/>
                <a:gd name="connsiteX5" fmla="*/ 1538287 w 1538575"/>
                <a:gd name="connsiteY5" fmla="*/ 535781 h 1862137"/>
                <a:gd name="connsiteX6" fmla="*/ 1145381 w 1538575"/>
                <a:gd name="connsiteY6" fmla="*/ 152400 h 1862137"/>
                <a:gd name="connsiteX7" fmla="*/ 1104900 w 1538575"/>
                <a:gd name="connsiteY7" fmla="*/ 50006 h 1862137"/>
                <a:gd name="connsiteX8" fmla="*/ 1090612 w 1538575"/>
                <a:gd name="connsiteY8" fmla="*/ 4762 h 1862137"/>
                <a:gd name="connsiteX9" fmla="*/ 995362 w 1538575"/>
                <a:gd name="connsiteY9" fmla="*/ 0 h 1862137"/>
                <a:gd name="connsiteX10" fmla="*/ 981075 w 1538575"/>
                <a:gd name="connsiteY10" fmla="*/ 114300 h 1862137"/>
                <a:gd name="connsiteX11" fmla="*/ 614363 w 1538575"/>
                <a:gd name="connsiteY11" fmla="*/ 345281 h 1862137"/>
                <a:gd name="connsiteX12" fmla="*/ 385763 w 1538575"/>
                <a:gd name="connsiteY12" fmla="*/ 400050 h 1862137"/>
                <a:gd name="connsiteX13" fmla="*/ 459582 w 1538575"/>
                <a:gd name="connsiteY13" fmla="*/ 495300 h 1862137"/>
                <a:gd name="connsiteX14" fmla="*/ 533400 w 1538575"/>
                <a:gd name="connsiteY14" fmla="*/ 526256 h 1862137"/>
                <a:gd name="connsiteX15" fmla="*/ 552450 w 1538575"/>
                <a:gd name="connsiteY15" fmla="*/ 638175 h 1862137"/>
                <a:gd name="connsiteX16" fmla="*/ 585787 w 1538575"/>
                <a:gd name="connsiteY16" fmla="*/ 657225 h 1862137"/>
                <a:gd name="connsiteX17" fmla="*/ 619125 w 1538575"/>
                <a:gd name="connsiteY17" fmla="*/ 666750 h 1862137"/>
                <a:gd name="connsiteX18" fmla="*/ 642937 w 1538575"/>
                <a:gd name="connsiteY18" fmla="*/ 661987 h 1862137"/>
                <a:gd name="connsiteX19" fmla="*/ 714375 w 1538575"/>
                <a:gd name="connsiteY19" fmla="*/ 952500 h 1862137"/>
                <a:gd name="connsiteX20" fmla="*/ 666750 w 1538575"/>
                <a:gd name="connsiteY20" fmla="*/ 957262 h 1862137"/>
                <a:gd name="connsiteX21" fmla="*/ 690562 w 1538575"/>
                <a:gd name="connsiteY21" fmla="*/ 985837 h 1862137"/>
                <a:gd name="connsiteX22" fmla="*/ 659606 w 1538575"/>
                <a:gd name="connsiteY22" fmla="*/ 992981 h 1862137"/>
                <a:gd name="connsiteX23" fmla="*/ 723900 w 1538575"/>
                <a:gd name="connsiteY23" fmla="*/ 1235868 h 1862137"/>
                <a:gd name="connsiteX24" fmla="*/ 669131 w 1538575"/>
                <a:gd name="connsiteY24" fmla="*/ 1254919 h 1862137"/>
                <a:gd name="connsiteX25" fmla="*/ 681037 w 1538575"/>
                <a:gd name="connsiteY25" fmla="*/ 1288256 h 1862137"/>
                <a:gd name="connsiteX26" fmla="*/ 628650 w 1538575"/>
                <a:gd name="connsiteY26" fmla="*/ 1300162 h 1862137"/>
                <a:gd name="connsiteX27" fmla="*/ 652462 w 1538575"/>
                <a:gd name="connsiteY27" fmla="*/ 1395413 h 1862137"/>
                <a:gd name="connsiteX28" fmla="*/ 0 w 1538575"/>
                <a:gd name="connsiteY28" fmla="*/ 1604962 h 1862137"/>
                <a:gd name="connsiteX0" fmla="*/ 0 w 1538575"/>
                <a:gd name="connsiteY0" fmla="*/ 1604962 h 1862137"/>
                <a:gd name="connsiteX1" fmla="*/ 78581 w 1538575"/>
                <a:gd name="connsiteY1" fmla="*/ 1862137 h 1862137"/>
                <a:gd name="connsiteX2" fmla="*/ 1031081 w 1538575"/>
                <a:gd name="connsiteY2" fmla="*/ 1554956 h 1862137"/>
                <a:gd name="connsiteX3" fmla="*/ 1421606 w 1538575"/>
                <a:gd name="connsiteY3" fmla="*/ 997744 h 1862137"/>
                <a:gd name="connsiteX4" fmla="*/ 1535906 w 1538575"/>
                <a:gd name="connsiteY4" fmla="*/ 952500 h 1862137"/>
                <a:gd name="connsiteX5" fmla="*/ 1538287 w 1538575"/>
                <a:gd name="connsiteY5" fmla="*/ 535781 h 1862137"/>
                <a:gd name="connsiteX6" fmla="*/ 1145381 w 1538575"/>
                <a:gd name="connsiteY6" fmla="*/ 152400 h 1862137"/>
                <a:gd name="connsiteX7" fmla="*/ 1104900 w 1538575"/>
                <a:gd name="connsiteY7" fmla="*/ 50006 h 1862137"/>
                <a:gd name="connsiteX8" fmla="*/ 1090612 w 1538575"/>
                <a:gd name="connsiteY8" fmla="*/ 4762 h 1862137"/>
                <a:gd name="connsiteX9" fmla="*/ 995362 w 1538575"/>
                <a:gd name="connsiteY9" fmla="*/ 0 h 1862137"/>
                <a:gd name="connsiteX10" fmla="*/ 981075 w 1538575"/>
                <a:gd name="connsiteY10" fmla="*/ 114300 h 1862137"/>
                <a:gd name="connsiteX11" fmla="*/ 614363 w 1538575"/>
                <a:gd name="connsiteY11" fmla="*/ 345281 h 1862137"/>
                <a:gd name="connsiteX12" fmla="*/ 385763 w 1538575"/>
                <a:gd name="connsiteY12" fmla="*/ 400050 h 1862137"/>
                <a:gd name="connsiteX13" fmla="*/ 433388 w 1538575"/>
                <a:gd name="connsiteY13" fmla="*/ 552450 h 1862137"/>
                <a:gd name="connsiteX14" fmla="*/ 533400 w 1538575"/>
                <a:gd name="connsiteY14" fmla="*/ 526256 h 1862137"/>
                <a:gd name="connsiteX15" fmla="*/ 552450 w 1538575"/>
                <a:gd name="connsiteY15" fmla="*/ 638175 h 1862137"/>
                <a:gd name="connsiteX16" fmla="*/ 585787 w 1538575"/>
                <a:gd name="connsiteY16" fmla="*/ 657225 h 1862137"/>
                <a:gd name="connsiteX17" fmla="*/ 619125 w 1538575"/>
                <a:gd name="connsiteY17" fmla="*/ 666750 h 1862137"/>
                <a:gd name="connsiteX18" fmla="*/ 642937 w 1538575"/>
                <a:gd name="connsiteY18" fmla="*/ 661987 h 1862137"/>
                <a:gd name="connsiteX19" fmla="*/ 714375 w 1538575"/>
                <a:gd name="connsiteY19" fmla="*/ 952500 h 1862137"/>
                <a:gd name="connsiteX20" fmla="*/ 666750 w 1538575"/>
                <a:gd name="connsiteY20" fmla="*/ 957262 h 1862137"/>
                <a:gd name="connsiteX21" fmla="*/ 690562 w 1538575"/>
                <a:gd name="connsiteY21" fmla="*/ 985837 h 1862137"/>
                <a:gd name="connsiteX22" fmla="*/ 659606 w 1538575"/>
                <a:gd name="connsiteY22" fmla="*/ 992981 h 1862137"/>
                <a:gd name="connsiteX23" fmla="*/ 723900 w 1538575"/>
                <a:gd name="connsiteY23" fmla="*/ 1235868 h 1862137"/>
                <a:gd name="connsiteX24" fmla="*/ 669131 w 1538575"/>
                <a:gd name="connsiteY24" fmla="*/ 1254919 h 1862137"/>
                <a:gd name="connsiteX25" fmla="*/ 681037 w 1538575"/>
                <a:gd name="connsiteY25" fmla="*/ 1288256 h 1862137"/>
                <a:gd name="connsiteX26" fmla="*/ 628650 w 1538575"/>
                <a:gd name="connsiteY26" fmla="*/ 1300162 h 1862137"/>
                <a:gd name="connsiteX27" fmla="*/ 652462 w 1538575"/>
                <a:gd name="connsiteY27" fmla="*/ 1395413 h 1862137"/>
                <a:gd name="connsiteX28" fmla="*/ 0 w 1538575"/>
                <a:gd name="connsiteY28" fmla="*/ 1604962 h 1862137"/>
                <a:gd name="connsiteX0" fmla="*/ 0 w 1538575"/>
                <a:gd name="connsiteY0" fmla="*/ 1604962 h 1862137"/>
                <a:gd name="connsiteX1" fmla="*/ 78581 w 1538575"/>
                <a:gd name="connsiteY1" fmla="*/ 1862137 h 1862137"/>
                <a:gd name="connsiteX2" fmla="*/ 1031081 w 1538575"/>
                <a:gd name="connsiteY2" fmla="*/ 1554956 h 1862137"/>
                <a:gd name="connsiteX3" fmla="*/ 1421606 w 1538575"/>
                <a:gd name="connsiteY3" fmla="*/ 997744 h 1862137"/>
                <a:gd name="connsiteX4" fmla="*/ 1535906 w 1538575"/>
                <a:gd name="connsiteY4" fmla="*/ 952500 h 1862137"/>
                <a:gd name="connsiteX5" fmla="*/ 1538287 w 1538575"/>
                <a:gd name="connsiteY5" fmla="*/ 535781 h 1862137"/>
                <a:gd name="connsiteX6" fmla="*/ 1145381 w 1538575"/>
                <a:gd name="connsiteY6" fmla="*/ 152400 h 1862137"/>
                <a:gd name="connsiteX7" fmla="*/ 1104900 w 1538575"/>
                <a:gd name="connsiteY7" fmla="*/ 50006 h 1862137"/>
                <a:gd name="connsiteX8" fmla="*/ 1090612 w 1538575"/>
                <a:gd name="connsiteY8" fmla="*/ 4762 h 1862137"/>
                <a:gd name="connsiteX9" fmla="*/ 995362 w 1538575"/>
                <a:gd name="connsiteY9" fmla="*/ 0 h 1862137"/>
                <a:gd name="connsiteX10" fmla="*/ 981075 w 1538575"/>
                <a:gd name="connsiteY10" fmla="*/ 114300 h 1862137"/>
                <a:gd name="connsiteX11" fmla="*/ 614363 w 1538575"/>
                <a:gd name="connsiteY11" fmla="*/ 345281 h 1862137"/>
                <a:gd name="connsiteX12" fmla="*/ 392907 w 1538575"/>
                <a:gd name="connsiteY12" fmla="*/ 400050 h 1862137"/>
                <a:gd name="connsiteX13" fmla="*/ 433388 w 1538575"/>
                <a:gd name="connsiteY13" fmla="*/ 552450 h 1862137"/>
                <a:gd name="connsiteX14" fmla="*/ 533400 w 1538575"/>
                <a:gd name="connsiteY14" fmla="*/ 526256 h 1862137"/>
                <a:gd name="connsiteX15" fmla="*/ 552450 w 1538575"/>
                <a:gd name="connsiteY15" fmla="*/ 638175 h 1862137"/>
                <a:gd name="connsiteX16" fmla="*/ 585787 w 1538575"/>
                <a:gd name="connsiteY16" fmla="*/ 657225 h 1862137"/>
                <a:gd name="connsiteX17" fmla="*/ 619125 w 1538575"/>
                <a:gd name="connsiteY17" fmla="*/ 666750 h 1862137"/>
                <a:gd name="connsiteX18" fmla="*/ 642937 w 1538575"/>
                <a:gd name="connsiteY18" fmla="*/ 661987 h 1862137"/>
                <a:gd name="connsiteX19" fmla="*/ 714375 w 1538575"/>
                <a:gd name="connsiteY19" fmla="*/ 952500 h 1862137"/>
                <a:gd name="connsiteX20" fmla="*/ 666750 w 1538575"/>
                <a:gd name="connsiteY20" fmla="*/ 957262 h 1862137"/>
                <a:gd name="connsiteX21" fmla="*/ 690562 w 1538575"/>
                <a:gd name="connsiteY21" fmla="*/ 985837 h 1862137"/>
                <a:gd name="connsiteX22" fmla="*/ 659606 w 1538575"/>
                <a:gd name="connsiteY22" fmla="*/ 992981 h 1862137"/>
                <a:gd name="connsiteX23" fmla="*/ 723900 w 1538575"/>
                <a:gd name="connsiteY23" fmla="*/ 1235868 h 1862137"/>
                <a:gd name="connsiteX24" fmla="*/ 669131 w 1538575"/>
                <a:gd name="connsiteY24" fmla="*/ 1254919 h 1862137"/>
                <a:gd name="connsiteX25" fmla="*/ 681037 w 1538575"/>
                <a:gd name="connsiteY25" fmla="*/ 1288256 h 1862137"/>
                <a:gd name="connsiteX26" fmla="*/ 628650 w 1538575"/>
                <a:gd name="connsiteY26" fmla="*/ 1300162 h 1862137"/>
                <a:gd name="connsiteX27" fmla="*/ 652462 w 1538575"/>
                <a:gd name="connsiteY27" fmla="*/ 1395413 h 1862137"/>
                <a:gd name="connsiteX28" fmla="*/ 0 w 1538575"/>
                <a:gd name="connsiteY28" fmla="*/ 1604962 h 1862137"/>
                <a:gd name="connsiteX0" fmla="*/ 0 w 1538575"/>
                <a:gd name="connsiteY0" fmla="*/ 1604962 h 1862137"/>
                <a:gd name="connsiteX1" fmla="*/ 78581 w 1538575"/>
                <a:gd name="connsiteY1" fmla="*/ 1862137 h 1862137"/>
                <a:gd name="connsiteX2" fmla="*/ 1031081 w 1538575"/>
                <a:gd name="connsiteY2" fmla="*/ 1554956 h 1862137"/>
                <a:gd name="connsiteX3" fmla="*/ 1421606 w 1538575"/>
                <a:gd name="connsiteY3" fmla="*/ 997744 h 1862137"/>
                <a:gd name="connsiteX4" fmla="*/ 1535906 w 1538575"/>
                <a:gd name="connsiteY4" fmla="*/ 952500 h 1862137"/>
                <a:gd name="connsiteX5" fmla="*/ 1538287 w 1538575"/>
                <a:gd name="connsiteY5" fmla="*/ 535781 h 1862137"/>
                <a:gd name="connsiteX6" fmla="*/ 1145381 w 1538575"/>
                <a:gd name="connsiteY6" fmla="*/ 152400 h 1862137"/>
                <a:gd name="connsiteX7" fmla="*/ 1104900 w 1538575"/>
                <a:gd name="connsiteY7" fmla="*/ 50006 h 1862137"/>
                <a:gd name="connsiteX8" fmla="*/ 1090612 w 1538575"/>
                <a:gd name="connsiteY8" fmla="*/ 4762 h 1862137"/>
                <a:gd name="connsiteX9" fmla="*/ 995362 w 1538575"/>
                <a:gd name="connsiteY9" fmla="*/ 0 h 1862137"/>
                <a:gd name="connsiteX10" fmla="*/ 981075 w 1538575"/>
                <a:gd name="connsiteY10" fmla="*/ 114300 h 1862137"/>
                <a:gd name="connsiteX11" fmla="*/ 614363 w 1538575"/>
                <a:gd name="connsiteY11" fmla="*/ 345281 h 1862137"/>
                <a:gd name="connsiteX12" fmla="*/ 392907 w 1538575"/>
                <a:gd name="connsiteY12" fmla="*/ 400050 h 1862137"/>
                <a:gd name="connsiteX13" fmla="*/ 433388 w 1538575"/>
                <a:gd name="connsiteY13" fmla="*/ 552450 h 1862137"/>
                <a:gd name="connsiteX14" fmla="*/ 533400 w 1538575"/>
                <a:gd name="connsiteY14" fmla="*/ 526256 h 1862137"/>
                <a:gd name="connsiteX15" fmla="*/ 552450 w 1538575"/>
                <a:gd name="connsiteY15" fmla="*/ 638175 h 1862137"/>
                <a:gd name="connsiteX16" fmla="*/ 585787 w 1538575"/>
                <a:gd name="connsiteY16" fmla="*/ 657225 h 1862137"/>
                <a:gd name="connsiteX17" fmla="*/ 619125 w 1538575"/>
                <a:gd name="connsiteY17" fmla="*/ 666750 h 1862137"/>
                <a:gd name="connsiteX18" fmla="*/ 642937 w 1538575"/>
                <a:gd name="connsiteY18" fmla="*/ 661987 h 1862137"/>
                <a:gd name="connsiteX19" fmla="*/ 714375 w 1538575"/>
                <a:gd name="connsiteY19" fmla="*/ 952500 h 1862137"/>
                <a:gd name="connsiteX20" fmla="*/ 666750 w 1538575"/>
                <a:gd name="connsiteY20" fmla="*/ 957262 h 1862137"/>
                <a:gd name="connsiteX21" fmla="*/ 690562 w 1538575"/>
                <a:gd name="connsiteY21" fmla="*/ 985837 h 1862137"/>
                <a:gd name="connsiteX22" fmla="*/ 659606 w 1538575"/>
                <a:gd name="connsiteY22" fmla="*/ 992981 h 1862137"/>
                <a:gd name="connsiteX23" fmla="*/ 723900 w 1538575"/>
                <a:gd name="connsiteY23" fmla="*/ 1235868 h 1862137"/>
                <a:gd name="connsiteX24" fmla="*/ 669131 w 1538575"/>
                <a:gd name="connsiteY24" fmla="*/ 1254919 h 1862137"/>
                <a:gd name="connsiteX25" fmla="*/ 681037 w 1538575"/>
                <a:gd name="connsiteY25" fmla="*/ 1288256 h 1862137"/>
                <a:gd name="connsiteX26" fmla="*/ 628650 w 1538575"/>
                <a:gd name="connsiteY26" fmla="*/ 1300162 h 1862137"/>
                <a:gd name="connsiteX27" fmla="*/ 652462 w 1538575"/>
                <a:gd name="connsiteY27" fmla="*/ 1395413 h 1862137"/>
                <a:gd name="connsiteX28" fmla="*/ 0 w 1538575"/>
                <a:gd name="connsiteY28" fmla="*/ 1604962 h 1862137"/>
                <a:gd name="connsiteX0" fmla="*/ 0 w 1538575"/>
                <a:gd name="connsiteY0" fmla="*/ 1604962 h 1862137"/>
                <a:gd name="connsiteX1" fmla="*/ 78581 w 1538575"/>
                <a:gd name="connsiteY1" fmla="*/ 1862137 h 1862137"/>
                <a:gd name="connsiteX2" fmla="*/ 1031081 w 1538575"/>
                <a:gd name="connsiteY2" fmla="*/ 1554956 h 1862137"/>
                <a:gd name="connsiteX3" fmla="*/ 1421606 w 1538575"/>
                <a:gd name="connsiteY3" fmla="*/ 997744 h 1862137"/>
                <a:gd name="connsiteX4" fmla="*/ 1535906 w 1538575"/>
                <a:gd name="connsiteY4" fmla="*/ 952500 h 1862137"/>
                <a:gd name="connsiteX5" fmla="*/ 1538287 w 1538575"/>
                <a:gd name="connsiteY5" fmla="*/ 535781 h 1862137"/>
                <a:gd name="connsiteX6" fmla="*/ 1145381 w 1538575"/>
                <a:gd name="connsiteY6" fmla="*/ 152400 h 1862137"/>
                <a:gd name="connsiteX7" fmla="*/ 1104900 w 1538575"/>
                <a:gd name="connsiteY7" fmla="*/ 50006 h 1862137"/>
                <a:gd name="connsiteX8" fmla="*/ 1090612 w 1538575"/>
                <a:gd name="connsiteY8" fmla="*/ 4762 h 1862137"/>
                <a:gd name="connsiteX9" fmla="*/ 995362 w 1538575"/>
                <a:gd name="connsiteY9" fmla="*/ 0 h 1862137"/>
                <a:gd name="connsiteX10" fmla="*/ 981075 w 1538575"/>
                <a:gd name="connsiteY10" fmla="*/ 114300 h 1862137"/>
                <a:gd name="connsiteX11" fmla="*/ 614363 w 1538575"/>
                <a:gd name="connsiteY11" fmla="*/ 342900 h 1862137"/>
                <a:gd name="connsiteX12" fmla="*/ 392907 w 1538575"/>
                <a:gd name="connsiteY12" fmla="*/ 400050 h 1862137"/>
                <a:gd name="connsiteX13" fmla="*/ 433388 w 1538575"/>
                <a:gd name="connsiteY13" fmla="*/ 552450 h 1862137"/>
                <a:gd name="connsiteX14" fmla="*/ 533400 w 1538575"/>
                <a:gd name="connsiteY14" fmla="*/ 526256 h 1862137"/>
                <a:gd name="connsiteX15" fmla="*/ 552450 w 1538575"/>
                <a:gd name="connsiteY15" fmla="*/ 638175 h 1862137"/>
                <a:gd name="connsiteX16" fmla="*/ 585787 w 1538575"/>
                <a:gd name="connsiteY16" fmla="*/ 657225 h 1862137"/>
                <a:gd name="connsiteX17" fmla="*/ 619125 w 1538575"/>
                <a:gd name="connsiteY17" fmla="*/ 666750 h 1862137"/>
                <a:gd name="connsiteX18" fmla="*/ 642937 w 1538575"/>
                <a:gd name="connsiteY18" fmla="*/ 661987 h 1862137"/>
                <a:gd name="connsiteX19" fmla="*/ 714375 w 1538575"/>
                <a:gd name="connsiteY19" fmla="*/ 952500 h 1862137"/>
                <a:gd name="connsiteX20" fmla="*/ 666750 w 1538575"/>
                <a:gd name="connsiteY20" fmla="*/ 957262 h 1862137"/>
                <a:gd name="connsiteX21" fmla="*/ 690562 w 1538575"/>
                <a:gd name="connsiteY21" fmla="*/ 985837 h 1862137"/>
                <a:gd name="connsiteX22" fmla="*/ 659606 w 1538575"/>
                <a:gd name="connsiteY22" fmla="*/ 992981 h 1862137"/>
                <a:gd name="connsiteX23" fmla="*/ 723900 w 1538575"/>
                <a:gd name="connsiteY23" fmla="*/ 1235868 h 1862137"/>
                <a:gd name="connsiteX24" fmla="*/ 669131 w 1538575"/>
                <a:gd name="connsiteY24" fmla="*/ 1254919 h 1862137"/>
                <a:gd name="connsiteX25" fmla="*/ 681037 w 1538575"/>
                <a:gd name="connsiteY25" fmla="*/ 1288256 h 1862137"/>
                <a:gd name="connsiteX26" fmla="*/ 628650 w 1538575"/>
                <a:gd name="connsiteY26" fmla="*/ 1300162 h 1862137"/>
                <a:gd name="connsiteX27" fmla="*/ 652462 w 1538575"/>
                <a:gd name="connsiteY27" fmla="*/ 1395413 h 1862137"/>
                <a:gd name="connsiteX28" fmla="*/ 0 w 1538575"/>
                <a:gd name="connsiteY28" fmla="*/ 1604962 h 1862137"/>
                <a:gd name="connsiteX0" fmla="*/ 0 w 1538575"/>
                <a:gd name="connsiteY0" fmla="*/ 1604962 h 1862137"/>
                <a:gd name="connsiteX1" fmla="*/ 78581 w 1538575"/>
                <a:gd name="connsiteY1" fmla="*/ 1862137 h 1862137"/>
                <a:gd name="connsiteX2" fmla="*/ 1031081 w 1538575"/>
                <a:gd name="connsiteY2" fmla="*/ 1554956 h 1862137"/>
                <a:gd name="connsiteX3" fmla="*/ 1421606 w 1538575"/>
                <a:gd name="connsiteY3" fmla="*/ 997744 h 1862137"/>
                <a:gd name="connsiteX4" fmla="*/ 1535906 w 1538575"/>
                <a:gd name="connsiteY4" fmla="*/ 952500 h 1862137"/>
                <a:gd name="connsiteX5" fmla="*/ 1538287 w 1538575"/>
                <a:gd name="connsiteY5" fmla="*/ 535781 h 1862137"/>
                <a:gd name="connsiteX6" fmla="*/ 1145381 w 1538575"/>
                <a:gd name="connsiteY6" fmla="*/ 152400 h 1862137"/>
                <a:gd name="connsiteX7" fmla="*/ 1104900 w 1538575"/>
                <a:gd name="connsiteY7" fmla="*/ 50006 h 1862137"/>
                <a:gd name="connsiteX8" fmla="*/ 1090612 w 1538575"/>
                <a:gd name="connsiteY8" fmla="*/ 4762 h 1862137"/>
                <a:gd name="connsiteX9" fmla="*/ 995362 w 1538575"/>
                <a:gd name="connsiteY9" fmla="*/ 0 h 1862137"/>
                <a:gd name="connsiteX10" fmla="*/ 981075 w 1538575"/>
                <a:gd name="connsiteY10" fmla="*/ 114300 h 1862137"/>
                <a:gd name="connsiteX11" fmla="*/ 614363 w 1538575"/>
                <a:gd name="connsiteY11" fmla="*/ 342900 h 1862137"/>
                <a:gd name="connsiteX12" fmla="*/ 392907 w 1538575"/>
                <a:gd name="connsiteY12" fmla="*/ 400050 h 1862137"/>
                <a:gd name="connsiteX13" fmla="*/ 433388 w 1538575"/>
                <a:gd name="connsiteY13" fmla="*/ 552450 h 1862137"/>
                <a:gd name="connsiteX14" fmla="*/ 533400 w 1538575"/>
                <a:gd name="connsiteY14" fmla="*/ 526256 h 1862137"/>
                <a:gd name="connsiteX15" fmla="*/ 552450 w 1538575"/>
                <a:gd name="connsiteY15" fmla="*/ 638175 h 1862137"/>
                <a:gd name="connsiteX16" fmla="*/ 604837 w 1538575"/>
                <a:gd name="connsiteY16" fmla="*/ 581025 h 1862137"/>
                <a:gd name="connsiteX17" fmla="*/ 619125 w 1538575"/>
                <a:gd name="connsiteY17" fmla="*/ 666750 h 1862137"/>
                <a:gd name="connsiteX18" fmla="*/ 642937 w 1538575"/>
                <a:gd name="connsiteY18" fmla="*/ 661987 h 1862137"/>
                <a:gd name="connsiteX19" fmla="*/ 714375 w 1538575"/>
                <a:gd name="connsiteY19" fmla="*/ 952500 h 1862137"/>
                <a:gd name="connsiteX20" fmla="*/ 666750 w 1538575"/>
                <a:gd name="connsiteY20" fmla="*/ 957262 h 1862137"/>
                <a:gd name="connsiteX21" fmla="*/ 690562 w 1538575"/>
                <a:gd name="connsiteY21" fmla="*/ 985837 h 1862137"/>
                <a:gd name="connsiteX22" fmla="*/ 659606 w 1538575"/>
                <a:gd name="connsiteY22" fmla="*/ 992981 h 1862137"/>
                <a:gd name="connsiteX23" fmla="*/ 723900 w 1538575"/>
                <a:gd name="connsiteY23" fmla="*/ 1235868 h 1862137"/>
                <a:gd name="connsiteX24" fmla="*/ 669131 w 1538575"/>
                <a:gd name="connsiteY24" fmla="*/ 1254919 h 1862137"/>
                <a:gd name="connsiteX25" fmla="*/ 681037 w 1538575"/>
                <a:gd name="connsiteY25" fmla="*/ 1288256 h 1862137"/>
                <a:gd name="connsiteX26" fmla="*/ 628650 w 1538575"/>
                <a:gd name="connsiteY26" fmla="*/ 1300162 h 1862137"/>
                <a:gd name="connsiteX27" fmla="*/ 652462 w 1538575"/>
                <a:gd name="connsiteY27" fmla="*/ 1395413 h 1862137"/>
                <a:gd name="connsiteX28" fmla="*/ 0 w 1538575"/>
                <a:gd name="connsiteY28" fmla="*/ 1604962 h 1862137"/>
                <a:gd name="connsiteX0" fmla="*/ 0 w 1538575"/>
                <a:gd name="connsiteY0" fmla="*/ 1604962 h 1862137"/>
                <a:gd name="connsiteX1" fmla="*/ 78581 w 1538575"/>
                <a:gd name="connsiteY1" fmla="*/ 1862137 h 1862137"/>
                <a:gd name="connsiteX2" fmla="*/ 1031081 w 1538575"/>
                <a:gd name="connsiteY2" fmla="*/ 1554956 h 1862137"/>
                <a:gd name="connsiteX3" fmla="*/ 1421606 w 1538575"/>
                <a:gd name="connsiteY3" fmla="*/ 997744 h 1862137"/>
                <a:gd name="connsiteX4" fmla="*/ 1535906 w 1538575"/>
                <a:gd name="connsiteY4" fmla="*/ 952500 h 1862137"/>
                <a:gd name="connsiteX5" fmla="*/ 1538287 w 1538575"/>
                <a:gd name="connsiteY5" fmla="*/ 535781 h 1862137"/>
                <a:gd name="connsiteX6" fmla="*/ 1145381 w 1538575"/>
                <a:gd name="connsiteY6" fmla="*/ 152400 h 1862137"/>
                <a:gd name="connsiteX7" fmla="*/ 1104900 w 1538575"/>
                <a:gd name="connsiteY7" fmla="*/ 50006 h 1862137"/>
                <a:gd name="connsiteX8" fmla="*/ 1090612 w 1538575"/>
                <a:gd name="connsiteY8" fmla="*/ 4762 h 1862137"/>
                <a:gd name="connsiteX9" fmla="*/ 995362 w 1538575"/>
                <a:gd name="connsiteY9" fmla="*/ 0 h 1862137"/>
                <a:gd name="connsiteX10" fmla="*/ 981075 w 1538575"/>
                <a:gd name="connsiteY10" fmla="*/ 114300 h 1862137"/>
                <a:gd name="connsiteX11" fmla="*/ 614363 w 1538575"/>
                <a:gd name="connsiteY11" fmla="*/ 342900 h 1862137"/>
                <a:gd name="connsiteX12" fmla="*/ 392907 w 1538575"/>
                <a:gd name="connsiteY12" fmla="*/ 400050 h 1862137"/>
                <a:gd name="connsiteX13" fmla="*/ 433388 w 1538575"/>
                <a:gd name="connsiteY13" fmla="*/ 552450 h 1862137"/>
                <a:gd name="connsiteX14" fmla="*/ 533400 w 1538575"/>
                <a:gd name="connsiteY14" fmla="*/ 526256 h 1862137"/>
                <a:gd name="connsiteX15" fmla="*/ 552450 w 1538575"/>
                <a:gd name="connsiteY15" fmla="*/ 638175 h 1862137"/>
                <a:gd name="connsiteX16" fmla="*/ 585787 w 1538575"/>
                <a:gd name="connsiteY16" fmla="*/ 638175 h 1862137"/>
                <a:gd name="connsiteX17" fmla="*/ 619125 w 1538575"/>
                <a:gd name="connsiteY17" fmla="*/ 666750 h 1862137"/>
                <a:gd name="connsiteX18" fmla="*/ 642937 w 1538575"/>
                <a:gd name="connsiteY18" fmla="*/ 661987 h 1862137"/>
                <a:gd name="connsiteX19" fmla="*/ 714375 w 1538575"/>
                <a:gd name="connsiteY19" fmla="*/ 952500 h 1862137"/>
                <a:gd name="connsiteX20" fmla="*/ 666750 w 1538575"/>
                <a:gd name="connsiteY20" fmla="*/ 957262 h 1862137"/>
                <a:gd name="connsiteX21" fmla="*/ 690562 w 1538575"/>
                <a:gd name="connsiteY21" fmla="*/ 985837 h 1862137"/>
                <a:gd name="connsiteX22" fmla="*/ 659606 w 1538575"/>
                <a:gd name="connsiteY22" fmla="*/ 992981 h 1862137"/>
                <a:gd name="connsiteX23" fmla="*/ 723900 w 1538575"/>
                <a:gd name="connsiteY23" fmla="*/ 1235868 h 1862137"/>
                <a:gd name="connsiteX24" fmla="*/ 669131 w 1538575"/>
                <a:gd name="connsiteY24" fmla="*/ 1254919 h 1862137"/>
                <a:gd name="connsiteX25" fmla="*/ 681037 w 1538575"/>
                <a:gd name="connsiteY25" fmla="*/ 1288256 h 1862137"/>
                <a:gd name="connsiteX26" fmla="*/ 628650 w 1538575"/>
                <a:gd name="connsiteY26" fmla="*/ 1300162 h 1862137"/>
                <a:gd name="connsiteX27" fmla="*/ 652462 w 1538575"/>
                <a:gd name="connsiteY27" fmla="*/ 1395413 h 1862137"/>
                <a:gd name="connsiteX28" fmla="*/ 0 w 1538575"/>
                <a:gd name="connsiteY28" fmla="*/ 1604962 h 1862137"/>
                <a:gd name="connsiteX0" fmla="*/ 0 w 1538575"/>
                <a:gd name="connsiteY0" fmla="*/ 1604962 h 1862137"/>
                <a:gd name="connsiteX1" fmla="*/ 78581 w 1538575"/>
                <a:gd name="connsiteY1" fmla="*/ 1862137 h 1862137"/>
                <a:gd name="connsiteX2" fmla="*/ 1031081 w 1538575"/>
                <a:gd name="connsiteY2" fmla="*/ 1554956 h 1862137"/>
                <a:gd name="connsiteX3" fmla="*/ 1421606 w 1538575"/>
                <a:gd name="connsiteY3" fmla="*/ 997744 h 1862137"/>
                <a:gd name="connsiteX4" fmla="*/ 1535906 w 1538575"/>
                <a:gd name="connsiteY4" fmla="*/ 952500 h 1862137"/>
                <a:gd name="connsiteX5" fmla="*/ 1538287 w 1538575"/>
                <a:gd name="connsiteY5" fmla="*/ 535781 h 1862137"/>
                <a:gd name="connsiteX6" fmla="*/ 1145381 w 1538575"/>
                <a:gd name="connsiteY6" fmla="*/ 152400 h 1862137"/>
                <a:gd name="connsiteX7" fmla="*/ 1104900 w 1538575"/>
                <a:gd name="connsiteY7" fmla="*/ 50006 h 1862137"/>
                <a:gd name="connsiteX8" fmla="*/ 1090612 w 1538575"/>
                <a:gd name="connsiteY8" fmla="*/ 4762 h 1862137"/>
                <a:gd name="connsiteX9" fmla="*/ 995362 w 1538575"/>
                <a:gd name="connsiteY9" fmla="*/ 0 h 1862137"/>
                <a:gd name="connsiteX10" fmla="*/ 981075 w 1538575"/>
                <a:gd name="connsiteY10" fmla="*/ 114300 h 1862137"/>
                <a:gd name="connsiteX11" fmla="*/ 614363 w 1538575"/>
                <a:gd name="connsiteY11" fmla="*/ 342900 h 1862137"/>
                <a:gd name="connsiteX12" fmla="*/ 392907 w 1538575"/>
                <a:gd name="connsiteY12" fmla="*/ 400050 h 1862137"/>
                <a:gd name="connsiteX13" fmla="*/ 433388 w 1538575"/>
                <a:gd name="connsiteY13" fmla="*/ 552450 h 1862137"/>
                <a:gd name="connsiteX14" fmla="*/ 526257 w 1538575"/>
                <a:gd name="connsiteY14" fmla="*/ 531019 h 1862137"/>
                <a:gd name="connsiteX15" fmla="*/ 552450 w 1538575"/>
                <a:gd name="connsiteY15" fmla="*/ 638175 h 1862137"/>
                <a:gd name="connsiteX16" fmla="*/ 585787 w 1538575"/>
                <a:gd name="connsiteY16" fmla="*/ 638175 h 1862137"/>
                <a:gd name="connsiteX17" fmla="*/ 619125 w 1538575"/>
                <a:gd name="connsiteY17" fmla="*/ 666750 h 1862137"/>
                <a:gd name="connsiteX18" fmla="*/ 642937 w 1538575"/>
                <a:gd name="connsiteY18" fmla="*/ 661987 h 1862137"/>
                <a:gd name="connsiteX19" fmla="*/ 714375 w 1538575"/>
                <a:gd name="connsiteY19" fmla="*/ 952500 h 1862137"/>
                <a:gd name="connsiteX20" fmla="*/ 666750 w 1538575"/>
                <a:gd name="connsiteY20" fmla="*/ 957262 h 1862137"/>
                <a:gd name="connsiteX21" fmla="*/ 690562 w 1538575"/>
                <a:gd name="connsiteY21" fmla="*/ 985837 h 1862137"/>
                <a:gd name="connsiteX22" fmla="*/ 659606 w 1538575"/>
                <a:gd name="connsiteY22" fmla="*/ 992981 h 1862137"/>
                <a:gd name="connsiteX23" fmla="*/ 723900 w 1538575"/>
                <a:gd name="connsiteY23" fmla="*/ 1235868 h 1862137"/>
                <a:gd name="connsiteX24" fmla="*/ 669131 w 1538575"/>
                <a:gd name="connsiteY24" fmla="*/ 1254919 h 1862137"/>
                <a:gd name="connsiteX25" fmla="*/ 681037 w 1538575"/>
                <a:gd name="connsiteY25" fmla="*/ 1288256 h 1862137"/>
                <a:gd name="connsiteX26" fmla="*/ 628650 w 1538575"/>
                <a:gd name="connsiteY26" fmla="*/ 1300162 h 1862137"/>
                <a:gd name="connsiteX27" fmla="*/ 652462 w 1538575"/>
                <a:gd name="connsiteY27" fmla="*/ 1395413 h 1862137"/>
                <a:gd name="connsiteX28" fmla="*/ 0 w 1538575"/>
                <a:gd name="connsiteY28" fmla="*/ 1604962 h 1862137"/>
                <a:gd name="connsiteX0" fmla="*/ 0 w 1538575"/>
                <a:gd name="connsiteY0" fmla="*/ 1604962 h 1862137"/>
                <a:gd name="connsiteX1" fmla="*/ 78581 w 1538575"/>
                <a:gd name="connsiteY1" fmla="*/ 1862137 h 1862137"/>
                <a:gd name="connsiteX2" fmla="*/ 1031081 w 1538575"/>
                <a:gd name="connsiteY2" fmla="*/ 1554956 h 1862137"/>
                <a:gd name="connsiteX3" fmla="*/ 1421606 w 1538575"/>
                <a:gd name="connsiteY3" fmla="*/ 997744 h 1862137"/>
                <a:gd name="connsiteX4" fmla="*/ 1535906 w 1538575"/>
                <a:gd name="connsiteY4" fmla="*/ 952500 h 1862137"/>
                <a:gd name="connsiteX5" fmla="*/ 1538287 w 1538575"/>
                <a:gd name="connsiteY5" fmla="*/ 535781 h 1862137"/>
                <a:gd name="connsiteX6" fmla="*/ 1145381 w 1538575"/>
                <a:gd name="connsiteY6" fmla="*/ 152400 h 1862137"/>
                <a:gd name="connsiteX7" fmla="*/ 1104900 w 1538575"/>
                <a:gd name="connsiteY7" fmla="*/ 50006 h 1862137"/>
                <a:gd name="connsiteX8" fmla="*/ 1090612 w 1538575"/>
                <a:gd name="connsiteY8" fmla="*/ 4762 h 1862137"/>
                <a:gd name="connsiteX9" fmla="*/ 995362 w 1538575"/>
                <a:gd name="connsiteY9" fmla="*/ 0 h 1862137"/>
                <a:gd name="connsiteX10" fmla="*/ 981075 w 1538575"/>
                <a:gd name="connsiteY10" fmla="*/ 114300 h 1862137"/>
                <a:gd name="connsiteX11" fmla="*/ 614363 w 1538575"/>
                <a:gd name="connsiteY11" fmla="*/ 342900 h 1862137"/>
                <a:gd name="connsiteX12" fmla="*/ 392907 w 1538575"/>
                <a:gd name="connsiteY12" fmla="*/ 400050 h 1862137"/>
                <a:gd name="connsiteX13" fmla="*/ 433388 w 1538575"/>
                <a:gd name="connsiteY13" fmla="*/ 552450 h 1862137"/>
                <a:gd name="connsiteX14" fmla="*/ 526257 w 1538575"/>
                <a:gd name="connsiteY14" fmla="*/ 531019 h 1862137"/>
                <a:gd name="connsiteX15" fmla="*/ 559593 w 1538575"/>
                <a:gd name="connsiteY15" fmla="*/ 638175 h 1862137"/>
                <a:gd name="connsiteX16" fmla="*/ 585787 w 1538575"/>
                <a:gd name="connsiteY16" fmla="*/ 638175 h 1862137"/>
                <a:gd name="connsiteX17" fmla="*/ 619125 w 1538575"/>
                <a:gd name="connsiteY17" fmla="*/ 666750 h 1862137"/>
                <a:gd name="connsiteX18" fmla="*/ 642937 w 1538575"/>
                <a:gd name="connsiteY18" fmla="*/ 661987 h 1862137"/>
                <a:gd name="connsiteX19" fmla="*/ 714375 w 1538575"/>
                <a:gd name="connsiteY19" fmla="*/ 952500 h 1862137"/>
                <a:gd name="connsiteX20" fmla="*/ 666750 w 1538575"/>
                <a:gd name="connsiteY20" fmla="*/ 957262 h 1862137"/>
                <a:gd name="connsiteX21" fmla="*/ 690562 w 1538575"/>
                <a:gd name="connsiteY21" fmla="*/ 985837 h 1862137"/>
                <a:gd name="connsiteX22" fmla="*/ 659606 w 1538575"/>
                <a:gd name="connsiteY22" fmla="*/ 992981 h 1862137"/>
                <a:gd name="connsiteX23" fmla="*/ 723900 w 1538575"/>
                <a:gd name="connsiteY23" fmla="*/ 1235868 h 1862137"/>
                <a:gd name="connsiteX24" fmla="*/ 669131 w 1538575"/>
                <a:gd name="connsiteY24" fmla="*/ 1254919 h 1862137"/>
                <a:gd name="connsiteX25" fmla="*/ 681037 w 1538575"/>
                <a:gd name="connsiteY25" fmla="*/ 1288256 h 1862137"/>
                <a:gd name="connsiteX26" fmla="*/ 628650 w 1538575"/>
                <a:gd name="connsiteY26" fmla="*/ 1300162 h 1862137"/>
                <a:gd name="connsiteX27" fmla="*/ 652462 w 1538575"/>
                <a:gd name="connsiteY27" fmla="*/ 1395413 h 1862137"/>
                <a:gd name="connsiteX28" fmla="*/ 0 w 1538575"/>
                <a:gd name="connsiteY28" fmla="*/ 1604962 h 1862137"/>
                <a:gd name="connsiteX0" fmla="*/ 0 w 1538575"/>
                <a:gd name="connsiteY0" fmla="*/ 1604962 h 1862137"/>
                <a:gd name="connsiteX1" fmla="*/ 78581 w 1538575"/>
                <a:gd name="connsiteY1" fmla="*/ 1862137 h 1862137"/>
                <a:gd name="connsiteX2" fmla="*/ 1031081 w 1538575"/>
                <a:gd name="connsiteY2" fmla="*/ 1554956 h 1862137"/>
                <a:gd name="connsiteX3" fmla="*/ 1421606 w 1538575"/>
                <a:gd name="connsiteY3" fmla="*/ 997744 h 1862137"/>
                <a:gd name="connsiteX4" fmla="*/ 1535906 w 1538575"/>
                <a:gd name="connsiteY4" fmla="*/ 952500 h 1862137"/>
                <a:gd name="connsiteX5" fmla="*/ 1538287 w 1538575"/>
                <a:gd name="connsiteY5" fmla="*/ 535781 h 1862137"/>
                <a:gd name="connsiteX6" fmla="*/ 1145381 w 1538575"/>
                <a:gd name="connsiteY6" fmla="*/ 152400 h 1862137"/>
                <a:gd name="connsiteX7" fmla="*/ 1104900 w 1538575"/>
                <a:gd name="connsiteY7" fmla="*/ 50006 h 1862137"/>
                <a:gd name="connsiteX8" fmla="*/ 1090612 w 1538575"/>
                <a:gd name="connsiteY8" fmla="*/ 4762 h 1862137"/>
                <a:gd name="connsiteX9" fmla="*/ 995362 w 1538575"/>
                <a:gd name="connsiteY9" fmla="*/ 0 h 1862137"/>
                <a:gd name="connsiteX10" fmla="*/ 981075 w 1538575"/>
                <a:gd name="connsiteY10" fmla="*/ 114300 h 1862137"/>
                <a:gd name="connsiteX11" fmla="*/ 614363 w 1538575"/>
                <a:gd name="connsiteY11" fmla="*/ 342900 h 1862137"/>
                <a:gd name="connsiteX12" fmla="*/ 392907 w 1538575"/>
                <a:gd name="connsiteY12" fmla="*/ 400050 h 1862137"/>
                <a:gd name="connsiteX13" fmla="*/ 433388 w 1538575"/>
                <a:gd name="connsiteY13" fmla="*/ 552450 h 1862137"/>
                <a:gd name="connsiteX14" fmla="*/ 526257 w 1538575"/>
                <a:gd name="connsiteY14" fmla="*/ 531019 h 1862137"/>
                <a:gd name="connsiteX15" fmla="*/ 559593 w 1538575"/>
                <a:gd name="connsiteY15" fmla="*/ 638175 h 1862137"/>
                <a:gd name="connsiteX16" fmla="*/ 585787 w 1538575"/>
                <a:gd name="connsiteY16" fmla="*/ 638175 h 1862137"/>
                <a:gd name="connsiteX17" fmla="*/ 590550 w 1538575"/>
                <a:gd name="connsiteY17" fmla="*/ 671512 h 1862137"/>
                <a:gd name="connsiteX18" fmla="*/ 642937 w 1538575"/>
                <a:gd name="connsiteY18" fmla="*/ 661987 h 1862137"/>
                <a:gd name="connsiteX19" fmla="*/ 714375 w 1538575"/>
                <a:gd name="connsiteY19" fmla="*/ 952500 h 1862137"/>
                <a:gd name="connsiteX20" fmla="*/ 666750 w 1538575"/>
                <a:gd name="connsiteY20" fmla="*/ 957262 h 1862137"/>
                <a:gd name="connsiteX21" fmla="*/ 690562 w 1538575"/>
                <a:gd name="connsiteY21" fmla="*/ 985837 h 1862137"/>
                <a:gd name="connsiteX22" fmla="*/ 659606 w 1538575"/>
                <a:gd name="connsiteY22" fmla="*/ 992981 h 1862137"/>
                <a:gd name="connsiteX23" fmla="*/ 723900 w 1538575"/>
                <a:gd name="connsiteY23" fmla="*/ 1235868 h 1862137"/>
                <a:gd name="connsiteX24" fmla="*/ 669131 w 1538575"/>
                <a:gd name="connsiteY24" fmla="*/ 1254919 h 1862137"/>
                <a:gd name="connsiteX25" fmla="*/ 681037 w 1538575"/>
                <a:gd name="connsiteY25" fmla="*/ 1288256 h 1862137"/>
                <a:gd name="connsiteX26" fmla="*/ 628650 w 1538575"/>
                <a:gd name="connsiteY26" fmla="*/ 1300162 h 1862137"/>
                <a:gd name="connsiteX27" fmla="*/ 652462 w 1538575"/>
                <a:gd name="connsiteY27" fmla="*/ 1395413 h 1862137"/>
                <a:gd name="connsiteX28" fmla="*/ 0 w 1538575"/>
                <a:gd name="connsiteY28" fmla="*/ 1604962 h 1862137"/>
                <a:gd name="connsiteX0" fmla="*/ 0 w 1538575"/>
                <a:gd name="connsiteY0" fmla="*/ 1604962 h 1862137"/>
                <a:gd name="connsiteX1" fmla="*/ 78581 w 1538575"/>
                <a:gd name="connsiteY1" fmla="*/ 1862137 h 1862137"/>
                <a:gd name="connsiteX2" fmla="*/ 1031081 w 1538575"/>
                <a:gd name="connsiteY2" fmla="*/ 1554956 h 1862137"/>
                <a:gd name="connsiteX3" fmla="*/ 1421606 w 1538575"/>
                <a:gd name="connsiteY3" fmla="*/ 997744 h 1862137"/>
                <a:gd name="connsiteX4" fmla="*/ 1535906 w 1538575"/>
                <a:gd name="connsiteY4" fmla="*/ 952500 h 1862137"/>
                <a:gd name="connsiteX5" fmla="*/ 1538287 w 1538575"/>
                <a:gd name="connsiteY5" fmla="*/ 535781 h 1862137"/>
                <a:gd name="connsiteX6" fmla="*/ 1145381 w 1538575"/>
                <a:gd name="connsiteY6" fmla="*/ 152400 h 1862137"/>
                <a:gd name="connsiteX7" fmla="*/ 1119187 w 1538575"/>
                <a:gd name="connsiteY7" fmla="*/ 78581 h 1862137"/>
                <a:gd name="connsiteX8" fmla="*/ 1104900 w 1538575"/>
                <a:gd name="connsiteY8" fmla="*/ 50006 h 1862137"/>
                <a:gd name="connsiteX9" fmla="*/ 1090612 w 1538575"/>
                <a:gd name="connsiteY9" fmla="*/ 4762 h 1862137"/>
                <a:gd name="connsiteX10" fmla="*/ 995362 w 1538575"/>
                <a:gd name="connsiteY10" fmla="*/ 0 h 1862137"/>
                <a:gd name="connsiteX11" fmla="*/ 981075 w 1538575"/>
                <a:gd name="connsiteY11" fmla="*/ 114300 h 1862137"/>
                <a:gd name="connsiteX12" fmla="*/ 614363 w 1538575"/>
                <a:gd name="connsiteY12" fmla="*/ 342900 h 1862137"/>
                <a:gd name="connsiteX13" fmla="*/ 392907 w 1538575"/>
                <a:gd name="connsiteY13" fmla="*/ 400050 h 1862137"/>
                <a:gd name="connsiteX14" fmla="*/ 433388 w 1538575"/>
                <a:gd name="connsiteY14" fmla="*/ 552450 h 1862137"/>
                <a:gd name="connsiteX15" fmla="*/ 526257 w 1538575"/>
                <a:gd name="connsiteY15" fmla="*/ 531019 h 1862137"/>
                <a:gd name="connsiteX16" fmla="*/ 559593 w 1538575"/>
                <a:gd name="connsiteY16" fmla="*/ 638175 h 1862137"/>
                <a:gd name="connsiteX17" fmla="*/ 585787 w 1538575"/>
                <a:gd name="connsiteY17" fmla="*/ 638175 h 1862137"/>
                <a:gd name="connsiteX18" fmla="*/ 590550 w 1538575"/>
                <a:gd name="connsiteY18" fmla="*/ 671512 h 1862137"/>
                <a:gd name="connsiteX19" fmla="*/ 642937 w 1538575"/>
                <a:gd name="connsiteY19" fmla="*/ 661987 h 1862137"/>
                <a:gd name="connsiteX20" fmla="*/ 714375 w 1538575"/>
                <a:gd name="connsiteY20" fmla="*/ 952500 h 1862137"/>
                <a:gd name="connsiteX21" fmla="*/ 666750 w 1538575"/>
                <a:gd name="connsiteY21" fmla="*/ 957262 h 1862137"/>
                <a:gd name="connsiteX22" fmla="*/ 690562 w 1538575"/>
                <a:gd name="connsiteY22" fmla="*/ 985837 h 1862137"/>
                <a:gd name="connsiteX23" fmla="*/ 659606 w 1538575"/>
                <a:gd name="connsiteY23" fmla="*/ 992981 h 1862137"/>
                <a:gd name="connsiteX24" fmla="*/ 723900 w 1538575"/>
                <a:gd name="connsiteY24" fmla="*/ 1235868 h 1862137"/>
                <a:gd name="connsiteX25" fmla="*/ 669131 w 1538575"/>
                <a:gd name="connsiteY25" fmla="*/ 1254919 h 1862137"/>
                <a:gd name="connsiteX26" fmla="*/ 681037 w 1538575"/>
                <a:gd name="connsiteY26" fmla="*/ 1288256 h 1862137"/>
                <a:gd name="connsiteX27" fmla="*/ 628650 w 1538575"/>
                <a:gd name="connsiteY27" fmla="*/ 1300162 h 1862137"/>
                <a:gd name="connsiteX28" fmla="*/ 652462 w 1538575"/>
                <a:gd name="connsiteY28" fmla="*/ 1395413 h 1862137"/>
                <a:gd name="connsiteX29" fmla="*/ 0 w 1538575"/>
                <a:gd name="connsiteY29" fmla="*/ 1604962 h 1862137"/>
                <a:gd name="connsiteX0" fmla="*/ 0 w 1538575"/>
                <a:gd name="connsiteY0" fmla="*/ 1604962 h 1862137"/>
                <a:gd name="connsiteX1" fmla="*/ 78581 w 1538575"/>
                <a:gd name="connsiteY1" fmla="*/ 1862137 h 1862137"/>
                <a:gd name="connsiteX2" fmla="*/ 1031081 w 1538575"/>
                <a:gd name="connsiteY2" fmla="*/ 1554956 h 1862137"/>
                <a:gd name="connsiteX3" fmla="*/ 1421606 w 1538575"/>
                <a:gd name="connsiteY3" fmla="*/ 997744 h 1862137"/>
                <a:gd name="connsiteX4" fmla="*/ 1535906 w 1538575"/>
                <a:gd name="connsiteY4" fmla="*/ 952500 h 1862137"/>
                <a:gd name="connsiteX5" fmla="*/ 1538287 w 1538575"/>
                <a:gd name="connsiteY5" fmla="*/ 535781 h 1862137"/>
                <a:gd name="connsiteX6" fmla="*/ 1145381 w 1538575"/>
                <a:gd name="connsiteY6" fmla="*/ 152400 h 1862137"/>
                <a:gd name="connsiteX7" fmla="*/ 1133474 w 1538575"/>
                <a:gd name="connsiteY7" fmla="*/ 59531 h 1862137"/>
                <a:gd name="connsiteX8" fmla="*/ 1104900 w 1538575"/>
                <a:gd name="connsiteY8" fmla="*/ 50006 h 1862137"/>
                <a:gd name="connsiteX9" fmla="*/ 1090612 w 1538575"/>
                <a:gd name="connsiteY9" fmla="*/ 4762 h 1862137"/>
                <a:gd name="connsiteX10" fmla="*/ 995362 w 1538575"/>
                <a:gd name="connsiteY10" fmla="*/ 0 h 1862137"/>
                <a:gd name="connsiteX11" fmla="*/ 981075 w 1538575"/>
                <a:gd name="connsiteY11" fmla="*/ 114300 h 1862137"/>
                <a:gd name="connsiteX12" fmla="*/ 614363 w 1538575"/>
                <a:gd name="connsiteY12" fmla="*/ 342900 h 1862137"/>
                <a:gd name="connsiteX13" fmla="*/ 392907 w 1538575"/>
                <a:gd name="connsiteY13" fmla="*/ 400050 h 1862137"/>
                <a:gd name="connsiteX14" fmla="*/ 433388 w 1538575"/>
                <a:gd name="connsiteY14" fmla="*/ 552450 h 1862137"/>
                <a:gd name="connsiteX15" fmla="*/ 526257 w 1538575"/>
                <a:gd name="connsiteY15" fmla="*/ 531019 h 1862137"/>
                <a:gd name="connsiteX16" fmla="*/ 559593 w 1538575"/>
                <a:gd name="connsiteY16" fmla="*/ 638175 h 1862137"/>
                <a:gd name="connsiteX17" fmla="*/ 585787 w 1538575"/>
                <a:gd name="connsiteY17" fmla="*/ 638175 h 1862137"/>
                <a:gd name="connsiteX18" fmla="*/ 590550 w 1538575"/>
                <a:gd name="connsiteY18" fmla="*/ 671512 h 1862137"/>
                <a:gd name="connsiteX19" fmla="*/ 642937 w 1538575"/>
                <a:gd name="connsiteY19" fmla="*/ 661987 h 1862137"/>
                <a:gd name="connsiteX20" fmla="*/ 714375 w 1538575"/>
                <a:gd name="connsiteY20" fmla="*/ 952500 h 1862137"/>
                <a:gd name="connsiteX21" fmla="*/ 666750 w 1538575"/>
                <a:gd name="connsiteY21" fmla="*/ 957262 h 1862137"/>
                <a:gd name="connsiteX22" fmla="*/ 690562 w 1538575"/>
                <a:gd name="connsiteY22" fmla="*/ 985837 h 1862137"/>
                <a:gd name="connsiteX23" fmla="*/ 659606 w 1538575"/>
                <a:gd name="connsiteY23" fmla="*/ 992981 h 1862137"/>
                <a:gd name="connsiteX24" fmla="*/ 723900 w 1538575"/>
                <a:gd name="connsiteY24" fmla="*/ 1235868 h 1862137"/>
                <a:gd name="connsiteX25" fmla="*/ 669131 w 1538575"/>
                <a:gd name="connsiteY25" fmla="*/ 1254919 h 1862137"/>
                <a:gd name="connsiteX26" fmla="*/ 681037 w 1538575"/>
                <a:gd name="connsiteY26" fmla="*/ 1288256 h 1862137"/>
                <a:gd name="connsiteX27" fmla="*/ 628650 w 1538575"/>
                <a:gd name="connsiteY27" fmla="*/ 1300162 h 1862137"/>
                <a:gd name="connsiteX28" fmla="*/ 652462 w 1538575"/>
                <a:gd name="connsiteY28" fmla="*/ 1395413 h 1862137"/>
                <a:gd name="connsiteX29" fmla="*/ 0 w 1538575"/>
                <a:gd name="connsiteY29" fmla="*/ 1604962 h 1862137"/>
                <a:gd name="connsiteX0" fmla="*/ 0 w 1538575"/>
                <a:gd name="connsiteY0" fmla="*/ 1604962 h 1862137"/>
                <a:gd name="connsiteX1" fmla="*/ 78581 w 1538575"/>
                <a:gd name="connsiteY1" fmla="*/ 1862137 h 1862137"/>
                <a:gd name="connsiteX2" fmla="*/ 1031081 w 1538575"/>
                <a:gd name="connsiteY2" fmla="*/ 1554956 h 1862137"/>
                <a:gd name="connsiteX3" fmla="*/ 1421606 w 1538575"/>
                <a:gd name="connsiteY3" fmla="*/ 997744 h 1862137"/>
                <a:gd name="connsiteX4" fmla="*/ 1535906 w 1538575"/>
                <a:gd name="connsiteY4" fmla="*/ 952500 h 1862137"/>
                <a:gd name="connsiteX5" fmla="*/ 1538287 w 1538575"/>
                <a:gd name="connsiteY5" fmla="*/ 535781 h 1862137"/>
                <a:gd name="connsiteX6" fmla="*/ 1131093 w 1538575"/>
                <a:gd name="connsiteY6" fmla="*/ 147637 h 1862137"/>
                <a:gd name="connsiteX7" fmla="*/ 1133474 w 1538575"/>
                <a:gd name="connsiteY7" fmla="*/ 59531 h 1862137"/>
                <a:gd name="connsiteX8" fmla="*/ 1104900 w 1538575"/>
                <a:gd name="connsiteY8" fmla="*/ 50006 h 1862137"/>
                <a:gd name="connsiteX9" fmla="*/ 1090612 w 1538575"/>
                <a:gd name="connsiteY9" fmla="*/ 4762 h 1862137"/>
                <a:gd name="connsiteX10" fmla="*/ 995362 w 1538575"/>
                <a:gd name="connsiteY10" fmla="*/ 0 h 1862137"/>
                <a:gd name="connsiteX11" fmla="*/ 981075 w 1538575"/>
                <a:gd name="connsiteY11" fmla="*/ 114300 h 1862137"/>
                <a:gd name="connsiteX12" fmla="*/ 614363 w 1538575"/>
                <a:gd name="connsiteY12" fmla="*/ 342900 h 1862137"/>
                <a:gd name="connsiteX13" fmla="*/ 392907 w 1538575"/>
                <a:gd name="connsiteY13" fmla="*/ 400050 h 1862137"/>
                <a:gd name="connsiteX14" fmla="*/ 433388 w 1538575"/>
                <a:gd name="connsiteY14" fmla="*/ 552450 h 1862137"/>
                <a:gd name="connsiteX15" fmla="*/ 526257 w 1538575"/>
                <a:gd name="connsiteY15" fmla="*/ 531019 h 1862137"/>
                <a:gd name="connsiteX16" fmla="*/ 559593 w 1538575"/>
                <a:gd name="connsiteY16" fmla="*/ 638175 h 1862137"/>
                <a:gd name="connsiteX17" fmla="*/ 585787 w 1538575"/>
                <a:gd name="connsiteY17" fmla="*/ 638175 h 1862137"/>
                <a:gd name="connsiteX18" fmla="*/ 590550 w 1538575"/>
                <a:gd name="connsiteY18" fmla="*/ 671512 h 1862137"/>
                <a:gd name="connsiteX19" fmla="*/ 642937 w 1538575"/>
                <a:gd name="connsiteY19" fmla="*/ 661987 h 1862137"/>
                <a:gd name="connsiteX20" fmla="*/ 714375 w 1538575"/>
                <a:gd name="connsiteY20" fmla="*/ 952500 h 1862137"/>
                <a:gd name="connsiteX21" fmla="*/ 666750 w 1538575"/>
                <a:gd name="connsiteY21" fmla="*/ 957262 h 1862137"/>
                <a:gd name="connsiteX22" fmla="*/ 690562 w 1538575"/>
                <a:gd name="connsiteY22" fmla="*/ 985837 h 1862137"/>
                <a:gd name="connsiteX23" fmla="*/ 659606 w 1538575"/>
                <a:gd name="connsiteY23" fmla="*/ 992981 h 1862137"/>
                <a:gd name="connsiteX24" fmla="*/ 723900 w 1538575"/>
                <a:gd name="connsiteY24" fmla="*/ 1235868 h 1862137"/>
                <a:gd name="connsiteX25" fmla="*/ 669131 w 1538575"/>
                <a:gd name="connsiteY25" fmla="*/ 1254919 h 1862137"/>
                <a:gd name="connsiteX26" fmla="*/ 681037 w 1538575"/>
                <a:gd name="connsiteY26" fmla="*/ 1288256 h 1862137"/>
                <a:gd name="connsiteX27" fmla="*/ 628650 w 1538575"/>
                <a:gd name="connsiteY27" fmla="*/ 1300162 h 1862137"/>
                <a:gd name="connsiteX28" fmla="*/ 652462 w 1538575"/>
                <a:gd name="connsiteY28" fmla="*/ 1395413 h 1862137"/>
                <a:gd name="connsiteX29" fmla="*/ 0 w 1538575"/>
                <a:gd name="connsiteY29" fmla="*/ 1604962 h 1862137"/>
                <a:gd name="connsiteX0" fmla="*/ 0 w 1538575"/>
                <a:gd name="connsiteY0" fmla="*/ 1604962 h 1862137"/>
                <a:gd name="connsiteX1" fmla="*/ 78581 w 1538575"/>
                <a:gd name="connsiteY1" fmla="*/ 1862137 h 1862137"/>
                <a:gd name="connsiteX2" fmla="*/ 1031081 w 1538575"/>
                <a:gd name="connsiteY2" fmla="*/ 1554956 h 1862137"/>
                <a:gd name="connsiteX3" fmla="*/ 1421606 w 1538575"/>
                <a:gd name="connsiteY3" fmla="*/ 997744 h 1862137"/>
                <a:gd name="connsiteX4" fmla="*/ 1535906 w 1538575"/>
                <a:gd name="connsiteY4" fmla="*/ 952500 h 1862137"/>
                <a:gd name="connsiteX5" fmla="*/ 1538287 w 1538575"/>
                <a:gd name="connsiteY5" fmla="*/ 535781 h 1862137"/>
                <a:gd name="connsiteX6" fmla="*/ 1131093 w 1538575"/>
                <a:gd name="connsiteY6" fmla="*/ 147637 h 1862137"/>
                <a:gd name="connsiteX7" fmla="*/ 1133474 w 1538575"/>
                <a:gd name="connsiteY7" fmla="*/ 59531 h 1862137"/>
                <a:gd name="connsiteX8" fmla="*/ 1104900 w 1538575"/>
                <a:gd name="connsiteY8" fmla="*/ 50006 h 1862137"/>
                <a:gd name="connsiteX9" fmla="*/ 1112043 w 1538575"/>
                <a:gd name="connsiteY9" fmla="*/ 4762 h 1862137"/>
                <a:gd name="connsiteX10" fmla="*/ 995362 w 1538575"/>
                <a:gd name="connsiteY10" fmla="*/ 0 h 1862137"/>
                <a:gd name="connsiteX11" fmla="*/ 981075 w 1538575"/>
                <a:gd name="connsiteY11" fmla="*/ 114300 h 1862137"/>
                <a:gd name="connsiteX12" fmla="*/ 614363 w 1538575"/>
                <a:gd name="connsiteY12" fmla="*/ 342900 h 1862137"/>
                <a:gd name="connsiteX13" fmla="*/ 392907 w 1538575"/>
                <a:gd name="connsiteY13" fmla="*/ 400050 h 1862137"/>
                <a:gd name="connsiteX14" fmla="*/ 433388 w 1538575"/>
                <a:gd name="connsiteY14" fmla="*/ 552450 h 1862137"/>
                <a:gd name="connsiteX15" fmla="*/ 526257 w 1538575"/>
                <a:gd name="connsiteY15" fmla="*/ 531019 h 1862137"/>
                <a:gd name="connsiteX16" fmla="*/ 559593 w 1538575"/>
                <a:gd name="connsiteY16" fmla="*/ 638175 h 1862137"/>
                <a:gd name="connsiteX17" fmla="*/ 585787 w 1538575"/>
                <a:gd name="connsiteY17" fmla="*/ 638175 h 1862137"/>
                <a:gd name="connsiteX18" fmla="*/ 590550 w 1538575"/>
                <a:gd name="connsiteY18" fmla="*/ 671512 h 1862137"/>
                <a:gd name="connsiteX19" fmla="*/ 642937 w 1538575"/>
                <a:gd name="connsiteY19" fmla="*/ 661987 h 1862137"/>
                <a:gd name="connsiteX20" fmla="*/ 714375 w 1538575"/>
                <a:gd name="connsiteY20" fmla="*/ 952500 h 1862137"/>
                <a:gd name="connsiteX21" fmla="*/ 666750 w 1538575"/>
                <a:gd name="connsiteY21" fmla="*/ 957262 h 1862137"/>
                <a:gd name="connsiteX22" fmla="*/ 690562 w 1538575"/>
                <a:gd name="connsiteY22" fmla="*/ 985837 h 1862137"/>
                <a:gd name="connsiteX23" fmla="*/ 659606 w 1538575"/>
                <a:gd name="connsiteY23" fmla="*/ 992981 h 1862137"/>
                <a:gd name="connsiteX24" fmla="*/ 723900 w 1538575"/>
                <a:gd name="connsiteY24" fmla="*/ 1235868 h 1862137"/>
                <a:gd name="connsiteX25" fmla="*/ 669131 w 1538575"/>
                <a:gd name="connsiteY25" fmla="*/ 1254919 h 1862137"/>
                <a:gd name="connsiteX26" fmla="*/ 681037 w 1538575"/>
                <a:gd name="connsiteY26" fmla="*/ 1288256 h 1862137"/>
                <a:gd name="connsiteX27" fmla="*/ 628650 w 1538575"/>
                <a:gd name="connsiteY27" fmla="*/ 1300162 h 1862137"/>
                <a:gd name="connsiteX28" fmla="*/ 652462 w 1538575"/>
                <a:gd name="connsiteY28" fmla="*/ 1395413 h 1862137"/>
                <a:gd name="connsiteX29" fmla="*/ 0 w 1538575"/>
                <a:gd name="connsiteY29" fmla="*/ 1604962 h 1862137"/>
                <a:gd name="connsiteX0" fmla="*/ 0 w 1538575"/>
                <a:gd name="connsiteY0" fmla="*/ 1604962 h 1862137"/>
                <a:gd name="connsiteX1" fmla="*/ 78581 w 1538575"/>
                <a:gd name="connsiteY1" fmla="*/ 1862137 h 1862137"/>
                <a:gd name="connsiteX2" fmla="*/ 1031081 w 1538575"/>
                <a:gd name="connsiteY2" fmla="*/ 1554956 h 1862137"/>
                <a:gd name="connsiteX3" fmla="*/ 1421606 w 1538575"/>
                <a:gd name="connsiteY3" fmla="*/ 997744 h 1862137"/>
                <a:gd name="connsiteX4" fmla="*/ 1535906 w 1538575"/>
                <a:gd name="connsiteY4" fmla="*/ 952500 h 1862137"/>
                <a:gd name="connsiteX5" fmla="*/ 1538287 w 1538575"/>
                <a:gd name="connsiteY5" fmla="*/ 535781 h 1862137"/>
                <a:gd name="connsiteX6" fmla="*/ 1131093 w 1538575"/>
                <a:gd name="connsiteY6" fmla="*/ 147637 h 1862137"/>
                <a:gd name="connsiteX7" fmla="*/ 1133474 w 1538575"/>
                <a:gd name="connsiteY7" fmla="*/ 59531 h 1862137"/>
                <a:gd name="connsiteX8" fmla="*/ 1104900 w 1538575"/>
                <a:gd name="connsiteY8" fmla="*/ 52387 h 1862137"/>
                <a:gd name="connsiteX9" fmla="*/ 1112043 w 1538575"/>
                <a:gd name="connsiteY9" fmla="*/ 4762 h 1862137"/>
                <a:gd name="connsiteX10" fmla="*/ 995362 w 1538575"/>
                <a:gd name="connsiteY10" fmla="*/ 0 h 1862137"/>
                <a:gd name="connsiteX11" fmla="*/ 981075 w 1538575"/>
                <a:gd name="connsiteY11" fmla="*/ 114300 h 1862137"/>
                <a:gd name="connsiteX12" fmla="*/ 614363 w 1538575"/>
                <a:gd name="connsiteY12" fmla="*/ 342900 h 1862137"/>
                <a:gd name="connsiteX13" fmla="*/ 392907 w 1538575"/>
                <a:gd name="connsiteY13" fmla="*/ 400050 h 1862137"/>
                <a:gd name="connsiteX14" fmla="*/ 433388 w 1538575"/>
                <a:gd name="connsiteY14" fmla="*/ 552450 h 1862137"/>
                <a:gd name="connsiteX15" fmla="*/ 526257 w 1538575"/>
                <a:gd name="connsiteY15" fmla="*/ 531019 h 1862137"/>
                <a:gd name="connsiteX16" fmla="*/ 559593 w 1538575"/>
                <a:gd name="connsiteY16" fmla="*/ 638175 h 1862137"/>
                <a:gd name="connsiteX17" fmla="*/ 585787 w 1538575"/>
                <a:gd name="connsiteY17" fmla="*/ 638175 h 1862137"/>
                <a:gd name="connsiteX18" fmla="*/ 590550 w 1538575"/>
                <a:gd name="connsiteY18" fmla="*/ 671512 h 1862137"/>
                <a:gd name="connsiteX19" fmla="*/ 642937 w 1538575"/>
                <a:gd name="connsiteY19" fmla="*/ 661987 h 1862137"/>
                <a:gd name="connsiteX20" fmla="*/ 714375 w 1538575"/>
                <a:gd name="connsiteY20" fmla="*/ 952500 h 1862137"/>
                <a:gd name="connsiteX21" fmla="*/ 666750 w 1538575"/>
                <a:gd name="connsiteY21" fmla="*/ 957262 h 1862137"/>
                <a:gd name="connsiteX22" fmla="*/ 690562 w 1538575"/>
                <a:gd name="connsiteY22" fmla="*/ 985837 h 1862137"/>
                <a:gd name="connsiteX23" fmla="*/ 659606 w 1538575"/>
                <a:gd name="connsiteY23" fmla="*/ 992981 h 1862137"/>
                <a:gd name="connsiteX24" fmla="*/ 723900 w 1538575"/>
                <a:gd name="connsiteY24" fmla="*/ 1235868 h 1862137"/>
                <a:gd name="connsiteX25" fmla="*/ 669131 w 1538575"/>
                <a:gd name="connsiteY25" fmla="*/ 1254919 h 1862137"/>
                <a:gd name="connsiteX26" fmla="*/ 681037 w 1538575"/>
                <a:gd name="connsiteY26" fmla="*/ 1288256 h 1862137"/>
                <a:gd name="connsiteX27" fmla="*/ 628650 w 1538575"/>
                <a:gd name="connsiteY27" fmla="*/ 1300162 h 1862137"/>
                <a:gd name="connsiteX28" fmla="*/ 652462 w 1538575"/>
                <a:gd name="connsiteY28" fmla="*/ 1395413 h 1862137"/>
                <a:gd name="connsiteX29" fmla="*/ 0 w 1538575"/>
                <a:gd name="connsiteY29" fmla="*/ 1604962 h 1862137"/>
                <a:gd name="connsiteX0" fmla="*/ 0 w 1538575"/>
                <a:gd name="connsiteY0" fmla="*/ 1604962 h 1862137"/>
                <a:gd name="connsiteX1" fmla="*/ 78581 w 1538575"/>
                <a:gd name="connsiteY1" fmla="*/ 1862137 h 1862137"/>
                <a:gd name="connsiteX2" fmla="*/ 1031081 w 1538575"/>
                <a:gd name="connsiteY2" fmla="*/ 1554956 h 1862137"/>
                <a:gd name="connsiteX3" fmla="*/ 1421606 w 1538575"/>
                <a:gd name="connsiteY3" fmla="*/ 997744 h 1862137"/>
                <a:gd name="connsiteX4" fmla="*/ 1535906 w 1538575"/>
                <a:gd name="connsiteY4" fmla="*/ 952500 h 1862137"/>
                <a:gd name="connsiteX5" fmla="*/ 1538287 w 1538575"/>
                <a:gd name="connsiteY5" fmla="*/ 535781 h 1862137"/>
                <a:gd name="connsiteX6" fmla="*/ 1131093 w 1538575"/>
                <a:gd name="connsiteY6" fmla="*/ 147637 h 1862137"/>
                <a:gd name="connsiteX7" fmla="*/ 1133474 w 1538575"/>
                <a:gd name="connsiteY7" fmla="*/ 59531 h 1862137"/>
                <a:gd name="connsiteX8" fmla="*/ 1112044 w 1538575"/>
                <a:gd name="connsiteY8" fmla="*/ 52387 h 1862137"/>
                <a:gd name="connsiteX9" fmla="*/ 1112043 w 1538575"/>
                <a:gd name="connsiteY9" fmla="*/ 4762 h 1862137"/>
                <a:gd name="connsiteX10" fmla="*/ 995362 w 1538575"/>
                <a:gd name="connsiteY10" fmla="*/ 0 h 1862137"/>
                <a:gd name="connsiteX11" fmla="*/ 981075 w 1538575"/>
                <a:gd name="connsiteY11" fmla="*/ 114300 h 1862137"/>
                <a:gd name="connsiteX12" fmla="*/ 614363 w 1538575"/>
                <a:gd name="connsiteY12" fmla="*/ 342900 h 1862137"/>
                <a:gd name="connsiteX13" fmla="*/ 392907 w 1538575"/>
                <a:gd name="connsiteY13" fmla="*/ 400050 h 1862137"/>
                <a:gd name="connsiteX14" fmla="*/ 433388 w 1538575"/>
                <a:gd name="connsiteY14" fmla="*/ 552450 h 1862137"/>
                <a:gd name="connsiteX15" fmla="*/ 526257 w 1538575"/>
                <a:gd name="connsiteY15" fmla="*/ 531019 h 1862137"/>
                <a:gd name="connsiteX16" fmla="*/ 559593 w 1538575"/>
                <a:gd name="connsiteY16" fmla="*/ 638175 h 1862137"/>
                <a:gd name="connsiteX17" fmla="*/ 585787 w 1538575"/>
                <a:gd name="connsiteY17" fmla="*/ 638175 h 1862137"/>
                <a:gd name="connsiteX18" fmla="*/ 590550 w 1538575"/>
                <a:gd name="connsiteY18" fmla="*/ 671512 h 1862137"/>
                <a:gd name="connsiteX19" fmla="*/ 642937 w 1538575"/>
                <a:gd name="connsiteY19" fmla="*/ 661987 h 1862137"/>
                <a:gd name="connsiteX20" fmla="*/ 714375 w 1538575"/>
                <a:gd name="connsiteY20" fmla="*/ 952500 h 1862137"/>
                <a:gd name="connsiteX21" fmla="*/ 666750 w 1538575"/>
                <a:gd name="connsiteY21" fmla="*/ 957262 h 1862137"/>
                <a:gd name="connsiteX22" fmla="*/ 690562 w 1538575"/>
                <a:gd name="connsiteY22" fmla="*/ 985837 h 1862137"/>
                <a:gd name="connsiteX23" fmla="*/ 659606 w 1538575"/>
                <a:gd name="connsiteY23" fmla="*/ 992981 h 1862137"/>
                <a:gd name="connsiteX24" fmla="*/ 723900 w 1538575"/>
                <a:gd name="connsiteY24" fmla="*/ 1235868 h 1862137"/>
                <a:gd name="connsiteX25" fmla="*/ 669131 w 1538575"/>
                <a:gd name="connsiteY25" fmla="*/ 1254919 h 1862137"/>
                <a:gd name="connsiteX26" fmla="*/ 681037 w 1538575"/>
                <a:gd name="connsiteY26" fmla="*/ 1288256 h 1862137"/>
                <a:gd name="connsiteX27" fmla="*/ 628650 w 1538575"/>
                <a:gd name="connsiteY27" fmla="*/ 1300162 h 1862137"/>
                <a:gd name="connsiteX28" fmla="*/ 652462 w 1538575"/>
                <a:gd name="connsiteY28" fmla="*/ 1395413 h 1862137"/>
                <a:gd name="connsiteX29" fmla="*/ 0 w 1538575"/>
                <a:gd name="connsiteY29" fmla="*/ 1604962 h 1862137"/>
                <a:gd name="connsiteX0" fmla="*/ 0 w 1538575"/>
                <a:gd name="connsiteY0" fmla="*/ 1609725 h 1866900"/>
                <a:gd name="connsiteX1" fmla="*/ 78581 w 1538575"/>
                <a:gd name="connsiteY1" fmla="*/ 1866900 h 1866900"/>
                <a:gd name="connsiteX2" fmla="*/ 1031081 w 1538575"/>
                <a:gd name="connsiteY2" fmla="*/ 1559719 h 1866900"/>
                <a:gd name="connsiteX3" fmla="*/ 1421606 w 1538575"/>
                <a:gd name="connsiteY3" fmla="*/ 1002507 h 1866900"/>
                <a:gd name="connsiteX4" fmla="*/ 1535906 w 1538575"/>
                <a:gd name="connsiteY4" fmla="*/ 957263 h 1866900"/>
                <a:gd name="connsiteX5" fmla="*/ 1538287 w 1538575"/>
                <a:gd name="connsiteY5" fmla="*/ 540544 h 1866900"/>
                <a:gd name="connsiteX6" fmla="*/ 1131093 w 1538575"/>
                <a:gd name="connsiteY6" fmla="*/ 152400 h 1866900"/>
                <a:gd name="connsiteX7" fmla="*/ 1133474 w 1538575"/>
                <a:gd name="connsiteY7" fmla="*/ 64294 h 1866900"/>
                <a:gd name="connsiteX8" fmla="*/ 1112044 w 1538575"/>
                <a:gd name="connsiteY8" fmla="*/ 57150 h 1866900"/>
                <a:gd name="connsiteX9" fmla="*/ 1112043 w 1538575"/>
                <a:gd name="connsiteY9" fmla="*/ 9525 h 1866900"/>
                <a:gd name="connsiteX10" fmla="*/ 1009650 w 1538575"/>
                <a:gd name="connsiteY10" fmla="*/ 0 h 1866900"/>
                <a:gd name="connsiteX11" fmla="*/ 981075 w 1538575"/>
                <a:gd name="connsiteY11" fmla="*/ 119063 h 1866900"/>
                <a:gd name="connsiteX12" fmla="*/ 614363 w 1538575"/>
                <a:gd name="connsiteY12" fmla="*/ 347663 h 1866900"/>
                <a:gd name="connsiteX13" fmla="*/ 392907 w 1538575"/>
                <a:gd name="connsiteY13" fmla="*/ 404813 h 1866900"/>
                <a:gd name="connsiteX14" fmla="*/ 433388 w 1538575"/>
                <a:gd name="connsiteY14" fmla="*/ 557213 h 1866900"/>
                <a:gd name="connsiteX15" fmla="*/ 526257 w 1538575"/>
                <a:gd name="connsiteY15" fmla="*/ 535782 h 1866900"/>
                <a:gd name="connsiteX16" fmla="*/ 559593 w 1538575"/>
                <a:gd name="connsiteY16" fmla="*/ 642938 h 1866900"/>
                <a:gd name="connsiteX17" fmla="*/ 585787 w 1538575"/>
                <a:gd name="connsiteY17" fmla="*/ 642938 h 1866900"/>
                <a:gd name="connsiteX18" fmla="*/ 590550 w 1538575"/>
                <a:gd name="connsiteY18" fmla="*/ 676275 h 1866900"/>
                <a:gd name="connsiteX19" fmla="*/ 642937 w 1538575"/>
                <a:gd name="connsiteY19" fmla="*/ 666750 h 1866900"/>
                <a:gd name="connsiteX20" fmla="*/ 714375 w 1538575"/>
                <a:gd name="connsiteY20" fmla="*/ 957263 h 1866900"/>
                <a:gd name="connsiteX21" fmla="*/ 666750 w 1538575"/>
                <a:gd name="connsiteY21" fmla="*/ 962025 h 1866900"/>
                <a:gd name="connsiteX22" fmla="*/ 690562 w 1538575"/>
                <a:gd name="connsiteY22" fmla="*/ 990600 h 1866900"/>
                <a:gd name="connsiteX23" fmla="*/ 659606 w 1538575"/>
                <a:gd name="connsiteY23" fmla="*/ 997744 h 1866900"/>
                <a:gd name="connsiteX24" fmla="*/ 723900 w 1538575"/>
                <a:gd name="connsiteY24" fmla="*/ 1240631 h 1866900"/>
                <a:gd name="connsiteX25" fmla="*/ 669131 w 1538575"/>
                <a:gd name="connsiteY25" fmla="*/ 1259682 h 1866900"/>
                <a:gd name="connsiteX26" fmla="*/ 681037 w 1538575"/>
                <a:gd name="connsiteY26" fmla="*/ 1293019 h 1866900"/>
                <a:gd name="connsiteX27" fmla="*/ 628650 w 1538575"/>
                <a:gd name="connsiteY27" fmla="*/ 1304925 h 1866900"/>
                <a:gd name="connsiteX28" fmla="*/ 652462 w 1538575"/>
                <a:gd name="connsiteY28" fmla="*/ 1400176 h 1866900"/>
                <a:gd name="connsiteX29" fmla="*/ 0 w 1538575"/>
                <a:gd name="connsiteY29" fmla="*/ 1609725 h 1866900"/>
                <a:gd name="connsiteX0" fmla="*/ 0 w 1538575"/>
                <a:gd name="connsiteY0" fmla="*/ 1609725 h 1866900"/>
                <a:gd name="connsiteX1" fmla="*/ 78581 w 1538575"/>
                <a:gd name="connsiteY1" fmla="*/ 1866900 h 1866900"/>
                <a:gd name="connsiteX2" fmla="*/ 1031081 w 1538575"/>
                <a:gd name="connsiteY2" fmla="*/ 1559719 h 1866900"/>
                <a:gd name="connsiteX3" fmla="*/ 1421606 w 1538575"/>
                <a:gd name="connsiteY3" fmla="*/ 1002507 h 1866900"/>
                <a:gd name="connsiteX4" fmla="*/ 1535906 w 1538575"/>
                <a:gd name="connsiteY4" fmla="*/ 957263 h 1866900"/>
                <a:gd name="connsiteX5" fmla="*/ 1538287 w 1538575"/>
                <a:gd name="connsiteY5" fmla="*/ 540544 h 1866900"/>
                <a:gd name="connsiteX6" fmla="*/ 1131093 w 1538575"/>
                <a:gd name="connsiteY6" fmla="*/ 152400 h 1866900"/>
                <a:gd name="connsiteX7" fmla="*/ 1133474 w 1538575"/>
                <a:gd name="connsiteY7" fmla="*/ 64294 h 1866900"/>
                <a:gd name="connsiteX8" fmla="*/ 1112044 w 1538575"/>
                <a:gd name="connsiteY8" fmla="*/ 57150 h 1866900"/>
                <a:gd name="connsiteX9" fmla="*/ 1112043 w 1538575"/>
                <a:gd name="connsiteY9" fmla="*/ 9525 h 1866900"/>
                <a:gd name="connsiteX10" fmla="*/ 1009650 w 1538575"/>
                <a:gd name="connsiteY10" fmla="*/ 0 h 1866900"/>
                <a:gd name="connsiteX11" fmla="*/ 992981 w 1538575"/>
                <a:gd name="connsiteY11" fmla="*/ 107157 h 1866900"/>
                <a:gd name="connsiteX12" fmla="*/ 614363 w 1538575"/>
                <a:gd name="connsiteY12" fmla="*/ 347663 h 1866900"/>
                <a:gd name="connsiteX13" fmla="*/ 392907 w 1538575"/>
                <a:gd name="connsiteY13" fmla="*/ 404813 h 1866900"/>
                <a:gd name="connsiteX14" fmla="*/ 433388 w 1538575"/>
                <a:gd name="connsiteY14" fmla="*/ 557213 h 1866900"/>
                <a:gd name="connsiteX15" fmla="*/ 526257 w 1538575"/>
                <a:gd name="connsiteY15" fmla="*/ 535782 h 1866900"/>
                <a:gd name="connsiteX16" fmla="*/ 559593 w 1538575"/>
                <a:gd name="connsiteY16" fmla="*/ 642938 h 1866900"/>
                <a:gd name="connsiteX17" fmla="*/ 585787 w 1538575"/>
                <a:gd name="connsiteY17" fmla="*/ 642938 h 1866900"/>
                <a:gd name="connsiteX18" fmla="*/ 590550 w 1538575"/>
                <a:gd name="connsiteY18" fmla="*/ 676275 h 1866900"/>
                <a:gd name="connsiteX19" fmla="*/ 642937 w 1538575"/>
                <a:gd name="connsiteY19" fmla="*/ 666750 h 1866900"/>
                <a:gd name="connsiteX20" fmla="*/ 714375 w 1538575"/>
                <a:gd name="connsiteY20" fmla="*/ 957263 h 1866900"/>
                <a:gd name="connsiteX21" fmla="*/ 666750 w 1538575"/>
                <a:gd name="connsiteY21" fmla="*/ 962025 h 1866900"/>
                <a:gd name="connsiteX22" fmla="*/ 690562 w 1538575"/>
                <a:gd name="connsiteY22" fmla="*/ 990600 h 1866900"/>
                <a:gd name="connsiteX23" fmla="*/ 659606 w 1538575"/>
                <a:gd name="connsiteY23" fmla="*/ 997744 h 1866900"/>
                <a:gd name="connsiteX24" fmla="*/ 723900 w 1538575"/>
                <a:gd name="connsiteY24" fmla="*/ 1240631 h 1866900"/>
                <a:gd name="connsiteX25" fmla="*/ 669131 w 1538575"/>
                <a:gd name="connsiteY25" fmla="*/ 1259682 h 1866900"/>
                <a:gd name="connsiteX26" fmla="*/ 681037 w 1538575"/>
                <a:gd name="connsiteY26" fmla="*/ 1293019 h 1866900"/>
                <a:gd name="connsiteX27" fmla="*/ 628650 w 1538575"/>
                <a:gd name="connsiteY27" fmla="*/ 1304925 h 1866900"/>
                <a:gd name="connsiteX28" fmla="*/ 652462 w 1538575"/>
                <a:gd name="connsiteY28" fmla="*/ 1400176 h 1866900"/>
                <a:gd name="connsiteX29" fmla="*/ 0 w 1538575"/>
                <a:gd name="connsiteY29" fmla="*/ 1609725 h 1866900"/>
                <a:gd name="connsiteX0" fmla="*/ 0 w 1538575"/>
                <a:gd name="connsiteY0" fmla="*/ 1609725 h 1866900"/>
                <a:gd name="connsiteX1" fmla="*/ 78581 w 1538575"/>
                <a:gd name="connsiteY1" fmla="*/ 1866900 h 1866900"/>
                <a:gd name="connsiteX2" fmla="*/ 1031081 w 1538575"/>
                <a:gd name="connsiteY2" fmla="*/ 1559719 h 1866900"/>
                <a:gd name="connsiteX3" fmla="*/ 1421606 w 1538575"/>
                <a:gd name="connsiteY3" fmla="*/ 1002507 h 1866900"/>
                <a:gd name="connsiteX4" fmla="*/ 1535906 w 1538575"/>
                <a:gd name="connsiteY4" fmla="*/ 957263 h 1866900"/>
                <a:gd name="connsiteX5" fmla="*/ 1538287 w 1538575"/>
                <a:gd name="connsiteY5" fmla="*/ 540544 h 1866900"/>
                <a:gd name="connsiteX6" fmla="*/ 1131093 w 1538575"/>
                <a:gd name="connsiteY6" fmla="*/ 152400 h 1866900"/>
                <a:gd name="connsiteX7" fmla="*/ 1133474 w 1538575"/>
                <a:gd name="connsiteY7" fmla="*/ 64294 h 1866900"/>
                <a:gd name="connsiteX8" fmla="*/ 1112044 w 1538575"/>
                <a:gd name="connsiteY8" fmla="*/ 57150 h 1866900"/>
                <a:gd name="connsiteX9" fmla="*/ 1112043 w 1538575"/>
                <a:gd name="connsiteY9" fmla="*/ 9525 h 1866900"/>
                <a:gd name="connsiteX10" fmla="*/ 1009650 w 1538575"/>
                <a:gd name="connsiteY10" fmla="*/ 0 h 1866900"/>
                <a:gd name="connsiteX11" fmla="*/ 992981 w 1538575"/>
                <a:gd name="connsiteY11" fmla="*/ 107157 h 1866900"/>
                <a:gd name="connsiteX12" fmla="*/ 614363 w 1538575"/>
                <a:gd name="connsiteY12" fmla="*/ 347663 h 1866900"/>
                <a:gd name="connsiteX13" fmla="*/ 392907 w 1538575"/>
                <a:gd name="connsiteY13" fmla="*/ 404813 h 1866900"/>
                <a:gd name="connsiteX14" fmla="*/ 433388 w 1538575"/>
                <a:gd name="connsiteY14" fmla="*/ 557213 h 1866900"/>
                <a:gd name="connsiteX15" fmla="*/ 526257 w 1538575"/>
                <a:gd name="connsiteY15" fmla="*/ 535782 h 1866900"/>
                <a:gd name="connsiteX16" fmla="*/ 559593 w 1538575"/>
                <a:gd name="connsiteY16" fmla="*/ 642938 h 1866900"/>
                <a:gd name="connsiteX17" fmla="*/ 585787 w 1538575"/>
                <a:gd name="connsiteY17" fmla="*/ 642938 h 1866900"/>
                <a:gd name="connsiteX18" fmla="*/ 590550 w 1538575"/>
                <a:gd name="connsiteY18" fmla="*/ 676275 h 1866900"/>
                <a:gd name="connsiteX19" fmla="*/ 642937 w 1538575"/>
                <a:gd name="connsiteY19" fmla="*/ 666750 h 1866900"/>
                <a:gd name="connsiteX20" fmla="*/ 714375 w 1538575"/>
                <a:gd name="connsiteY20" fmla="*/ 957263 h 1866900"/>
                <a:gd name="connsiteX21" fmla="*/ 666750 w 1538575"/>
                <a:gd name="connsiteY21" fmla="*/ 962025 h 1866900"/>
                <a:gd name="connsiteX22" fmla="*/ 690562 w 1538575"/>
                <a:gd name="connsiteY22" fmla="*/ 990600 h 1866900"/>
                <a:gd name="connsiteX23" fmla="*/ 659606 w 1538575"/>
                <a:gd name="connsiteY23" fmla="*/ 997744 h 1866900"/>
                <a:gd name="connsiteX24" fmla="*/ 723900 w 1538575"/>
                <a:gd name="connsiteY24" fmla="*/ 1240631 h 1866900"/>
                <a:gd name="connsiteX25" fmla="*/ 669131 w 1538575"/>
                <a:gd name="connsiteY25" fmla="*/ 1259682 h 1866900"/>
                <a:gd name="connsiteX26" fmla="*/ 681037 w 1538575"/>
                <a:gd name="connsiteY26" fmla="*/ 1293019 h 1866900"/>
                <a:gd name="connsiteX27" fmla="*/ 628650 w 1538575"/>
                <a:gd name="connsiteY27" fmla="*/ 1304925 h 1866900"/>
                <a:gd name="connsiteX28" fmla="*/ 652462 w 1538575"/>
                <a:gd name="connsiteY28" fmla="*/ 1400176 h 1866900"/>
                <a:gd name="connsiteX29" fmla="*/ 0 w 1538575"/>
                <a:gd name="connsiteY29" fmla="*/ 1609725 h 1866900"/>
                <a:gd name="connsiteX0" fmla="*/ 0 w 1538575"/>
                <a:gd name="connsiteY0" fmla="*/ 1609725 h 1866900"/>
                <a:gd name="connsiteX1" fmla="*/ 78581 w 1538575"/>
                <a:gd name="connsiteY1" fmla="*/ 1866900 h 1866900"/>
                <a:gd name="connsiteX2" fmla="*/ 1031081 w 1538575"/>
                <a:gd name="connsiteY2" fmla="*/ 1559719 h 1866900"/>
                <a:gd name="connsiteX3" fmla="*/ 1421606 w 1538575"/>
                <a:gd name="connsiteY3" fmla="*/ 1002507 h 1866900"/>
                <a:gd name="connsiteX4" fmla="*/ 1535906 w 1538575"/>
                <a:gd name="connsiteY4" fmla="*/ 957263 h 1866900"/>
                <a:gd name="connsiteX5" fmla="*/ 1538287 w 1538575"/>
                <a:gd name="connsiteY5" fmla="*/ 540544 h 1866900"/>
                <a:gd name="connsiteX6" fmla="*/ 1131093 w 1538575"/>
                <a:gd name="connsiteY6" fmla="*/ 152400 h 1866900"/>
                <a:gd name="connsiteX7" fmla="*/ 1133474 w 1538575"/>
                <a:gd name="connsiteY7" fmla="*/ 64294 h 1866900"/>
                <a:gd name="connsiteX8" fmla="*/ 1112044 w 1538575"/>
                <a:gd name="connsiteY8" fmla="*/ 57150 h 1866900"/>
                <a:gd name="connsiteX9" fmla="*/ 1112043 w 1538575"/>
                <a:gd name="connsiteY9" fmla="*/ 9525 h 1866900"/>
                <a:gd name="connsiteX10" fmla="*/ 1009650 w 1538575"/>
                <a:gd name="connsiteY10" fmla="*/ 0 h 1866900"/>
                <a:gd name="connsiteX11" fmla="*/ 992981 w 1538575"/>
                <a:gd name="connsiteY11" fmla="*/ 107157 h 1866900"/>
                <a:gd name="connsiteX12" fmla="*/ 826293 w 1538575"/>
                <a:gd name="connsiteY12" fmla="*/ 209550 h 1866900"/>
                <a:gd name="connsiteX13" fmla="*/ 614363 w 1538575"/>
                <a:gd name="connsiteY13" fmla="*/ 347663 h 1866900"/>
                <a:gd name="connsiteX14" fmla="*/ 392907 w 1538575"/>
                <a:gd name="connsiteY14" fmla="*/ 404813 h 1866900"/>
                <a:gd name="connsiteX15" fmla="*/ 433388 w 1538575"/>
                <a:gd name="connsiteY15" fmla="*/ 557213 h 1866900"/>
                <a:gd name="connsiteX16" fmla="*/ 526257 w 1538575"/>
                <a:gd name="connsiteY16" fmla="*/ 535782 h 1866900"/>
                <a:gd name="connsiteX17" fmla="*/ 559593 w 1538575"/>
                <a:gd name="connsiteY17" fmla="*/ 642938 h 1866900"/>
                <a:gd name="connsiteX18" fmla="*/ 585787 w 1538575"/>
                <a:gd name="connsiteY18" fmla="*/ 642938 h 1866900"/>
                <a:gd name="connsiteX19" fmla="*/ 590550 w 1538575"/>
                <a:gd name="connsiteY19" fmla="*/ 676275 h 1866900"/>
                <a:gd name="connsiteX20" fmla="*/ 642937 w 1538575"/>
                <a:gd name="connsiteY20" fmla="*/ 666750 h 1866900"/>
                <a:gd name="connsiteX21" fmla="*/ 714375 w 1538575"/>
                <a:gd name="connsiteY21" fmla="*/ 957263 h 1866900"/>
                <a:gd name="connsiteX22" fmla="*/ 666750 w 1538575"/>
                <a:gd name="connsiteY22" fmla="*/ 962025 h 1866900"/>
                <a:gd name="connsiteX23" fmla="*/ 690562 w 1538575"/>
                <a:gd name="connsiteY23" fmla="*/ 990600 h 1866900"/>
                <a:gd name="connsiteX24" fmla="*/ 659606 w 1538575"/>
                <a:gd name="connsiteY24" fmla="*/ 997744 h 1866900"/>
                <a:gd name="connsiteX25" fmla="*/ 723900 w 1538575"/>
                <a:gd name="connsiteY25" fmla="*/ 1240631 h 1866900"/>
                <a:gd name="connsiteX26" fmla="*/ 669131 w 1538575"/>
                <a:gd name="connsiteY26" fmla="*/ 1259682 h 1866900"/>
                <a:gd name="connsiteX27" fmla="*/ 681037 w 1538575"/>
                <a:gd name="connsiteY27" fmla="*/ 1293019 h 1866900"/>
                <a:gd name="connsiteX28" fmla="*/ 628650 w 1538575"/>
                <a:gd name="connsiteY28" fmla="*/ 1304925 h 1866900"/>
                <a:gd name="connsiteX29" fmla="*/ 652462 w 1538575"/>
                <a:gd name="connsiteY29" fmla="*/ 1400176 h 1866900"/>
                <a:gd name="connsiteX30" fmla="*/ 0 w 1538575"/>
                <a:gd name="connsiteY30" fmla="*/ 1609725 h 1866900"/>
                <a:gd name="connsiteX0" fmla="*/ 0 w 1538575"/>
                <a:gd name="connsiteY0" fmla="*/ 1609725 h 1866900"/>
                <a:gd name="connsiteX1" fmla="*/ 78581 w 1538575"/>
                <a:gd name="connsiteY1" fmla="*/ 1866900 h 1866900"/>
                <a:gd name="connsiteX2" fmla="*/ 1031081 w 1538575"/>
                <a:gd name="connsiteY2" fmla="*/ 1559719 h 1866900"/>
                <a:gd name="connsiteX3" fmla="*/ 1421606 w 1538575"/>
                <a:gd name="connsiteY3" fmla="*/ 1002507 h 1866900"/>
                <a:gd name="connsiteX4" fmla="*/ 1535906 w 1538575"/>
                <a:gd name="connsiteY4" fmla="*/ 957263 h 1866900"/>
                <a:gd name="connsiteX5" fmla="*/ 1538287 w 1538575"/>
                <a:gd name="connsiteY5" fmla="*/ 540544 h 1866900"/>
                <a:gd name="connsiteX6" fmla="*/ 1131093 w 1538575"/>
                <a:gd name="connsiteY6" fmla="*/ 152400 h 1866900"/>
                <a:gd name="connsiteX7" fmla="*/ 1133474 w 1538575"/>
                <a:gd name="connsiteY7" fmla="*/ 64294 h 1866900"/>
                <a:gd name="connsiteX8" fmla="*/ 1112044 w 1538575"/>
                <a:gd name="connsiteY8" fmla="*/ 57150 h 1866900"/>
                <a:gd name="connsiteX9" fmla="*/ 1112043 w 1538575"/>
                <a:gd name="connsiteY9" fmla="*/ 9525 h 1866900"/>
                <a:gd name="connsiteX10" fmla="*/ 1009650 w 1538575"/>
                <a:gd name="connsiteY10" fmla="*/ 0 h 1866900"/>
                <a:gd name="connsiteX11" fmla="*/ 992981 w 1538575"/>
                <a:gd name="connsiteY11" fmla="*/ 107157 h 1866900"/>
                <a:gd name="connsiteX12" fmla="*/ 873918 w 1538575"/>
                <a:gd name="connsiteY12" fmla="*/ 254793 h 1866900"/>
                <a:gd name="connsiteX13" fmla="*/ 614363 w 1538575"/>
                <a:gd name="connsiteY13" fmla="*/ 347663 h 1866900"/>
                <a:gd name="connsiteX14" fmla="*/ 392907 w 1538575"/>
                <a:gd name="connsiteY14" fmla="*/ 404813 h 1866900"/>
                <a:gd name="connsiteX15" fmla="*/ 433388 w 1538575"/>
                <a:gd name="connsiteY15" fmla="*/ 557213 h 1866900"/>
                <a:gd name="connsiteX16" fmla="*/ 526257 w 1538575"/>
                <a:gd name="connsiteY16" fmla="*/ 535782 h 1866900"/>
                <a:gd name="connsiteX17" fmla="*/ 559593 w 1538575"/>
                <a:gd name="connsiteY17" fmla="*/ 642938 h 1866900"/>
                <a:gd name="connsiteX18" fmla="*/ 585787 w 1538575"/>
                <a:gd name="connsiteY18" fmla="*/ 642938 h 1866900"/>
                <a:gd name="connsiteX19" fmla="*/ 590550 w 1538575"/>
                <a:gd name="connsiteY19" fmla="*/ 676275 h 1866900"/>
                <a:gd name="connsiteX20" fmla="*/ 642937 w 1538575"/>
                <a:gd name="connsiteY20" fmla="*/ 666750 h 1866900"/>
                <a:gd name="connsiteX21" fmla="*/ 714375 w 1538575"/>
                <a:gd name="connsiteY21" fmla="*/ 957263 h 1866900"/>
                <a:gd name="connsiteX22" fmla="*/ 666750 w 1538575"/>
                <a:gd name="connsiteY22" fmla="*/ 962025 h 1866900"/>
                <a:gd name="connsiteX23" fmla="*/ 690562 w 1538575"/>
                <a:gd name="connsiteY23" fmla="*/ 990600 h 1866900"/>
                <a:gd name="connsiteX24" fmla="*/ 659606 w 1538575"/>
                <a:gd name="connsiteY24" fmla="*/ 997744 h 1866900"/>
                <a:gd name="connsiteX25" fmla="*/ 723900 w 1538575"/>
                <a:gd name="connsiteY25" fmla="*/ 1240631 h 1866900"/>
                <a:gd name="connsiteX26" fmla="*/ 669131 w 1538575"/>
                <a:gd name="connsiteY26" fmla="*/ 1259682 h 1866900"/>
                <a:gd name="connsiteX27" fmla="*/ 681037 w 1538575"/>
                <a:gd name="connsiteY27" fmla="*/ 1293019 h 1866900"/>
                <a:gd name="connsiteX28" fmla="*/ 628650 w 1538575"/>
                <a:gd name="connsiteY28" fmla="*/ 1304925 h 1866900"/>
                <a:gd name="connsiteX29" fmla="*/ 652462 w 1538575"/>
                <a:gd name="connsiteY29" fmla="*/ 1400176 h 1866900"/>
                <a:gd name="connsiteX30" fmla="*/ 0 w 1538575"/>
                <a:gd name="connsiteY30" fmla="*/ 1609725 h 1866900"/>
                <a:gd name="connsiteX0" fmla="*/ 0 w 1538575"/>
                <a:gd name="connsiteY0" fmla="*/ 1609725 h 1866900"/>
                <a:gd name="connsiteX1" fmla="*/ 78581 w 1538575"/>
                <a:gd name="connsiteY1" fmla="*/ 1866900 h 1866900"/>
                <a:gd name="connsiteX2" fmla="*/ 1031081 w 1538575"/>
                <a:gd name="connsiteY2" fmla="*/ 1559719 h 1866900"/>
                <a:gd name="connsiteX3" fmla="*/ 1421606 w 1538575"/>
                <a:gd name="connsiteY3" fmla="*/ 1002507 h 1866900"/>
                <a:gd name="connsiteX4" fmla="*/ 1535906 w 1538575"/>
                <a:gd name="connsiteY4" fmla="*/ 957263 h 1866900"/>
                <a:gd name="connsiteX5" fmla="*/ 1538287 w 1538575"/>
                <a:gd name="connsiteY5" fmla="*/ 540544 h 1866900"/>
                <a:gd name="connsiteX6" fmla="*/ 1131093 w 1538575"/>
                <a:gd name="connsiteY6" fmla="*/ 152400 h 1866900"/>
                <a:gd name="connsiteX7" fmla="*/ 1133474 w 1538575"/>
                <a:gd name="connsiteY7" fmla="*/ 64294 h 1866900"/>
                <a:gd name="connsiteX8" fmla="*/ 1112044 w 1538575"/>
                <a:gd name="connsiteY8" fmla="*/ 57150 h 1866900"/>
                <a:gd name="connsiteX9" fmla="*/ 1112043 w 1538575"/>
                <a:gd name="connsiteY9" fmla="*/ 9525 h 1866900"/>
                <a:gd name="connsiteX10" fmla="*/ 1009650 w 1538575"/>
                <a:gd name="connsiteY10" fmla="*/ 0 h 1866900"/>
                <a:gd name="connsiteX11" fmla="*/ 992981 w 1538575"/>
                <a:gd name="connsiteY11" fmla="*/ 107157 h 1866900"/>
                <a:gd name="connsiteX12" fmla="*/ 873918 w 1538575"/>
                <a:gd name="connsiteY12" fmla="*/ 254793 h 1866900"/>
                <a:gd name="connsiteX13" fmla="*/ 614363 w 1538575"/>
                <a:gd name="connsiteY13" fmla="*/ 347663 h 1866900"/>
                <a:gd name="connsiteX14" fmla="*/ 392907 w 1538575"/>
                <a:gd name="connsiteY14" fmla="*/ 404813 h 1866900"/>
                <a:gd name="connsiteX15" fmla="*/ 433388 w 1538575"/>
                <a:gd name="connsiteY15" fmla="*/ 557213 h 1866900"/>
                <a:gd name="connsiteX16" fmla="*/ 526257 w 1538575"/>
                <a:gd name="connsiteY16" fmla="*/ 535782 h 1866900"/>
                <a:gd name="connsiteX17" fmla="*/ 559593 w 1538575"/>
                <a:gd name="connsiteY17" fmla="*/ 642938 h 1866900"/>
                <a:gd name="connsiteX18" fmla="*/ 585787 w 1538575"/>
                <a:gd name="connsiteY18" fmla="*/ 642938 h 1866900"/>
                <a:gd name="connsiteX19" fmla="*/ 590550 w 1538575"/>
                <a:gd name="connsiteY19" fmla="*/ 676275 h 1866900"/>
                <a:gd name="connsiteX20" fmla="*/ 642937 w 1538575"/>
                <a:gd name="connsiteY20" fmla="*/ 666750 h 1866900"/>
                <a:gd name="connsiteX21" fmla="*/ 714375 w 1538575"/>
                <a:gd name="connsiteY21" fmla="*/ 957263 h 1866900"/>
                <a:gd name="connsiteX22" fmla="*/ 666750 w 1538575"/>
                <a:gd name="connsiteY22" fmla="*/ 962025 h 1866900"/>
                <a:gd name="connsiteX23" fmla="*/ 690562 w 1538575"/>
                <a:gd name="connsiteY23" fmla="*/ 990600 h 1866900"/>
                <a:gd name="connsiteX24" fmla="*/ 659606 w 1538575"/>
                <a:gd name="connsiteY24" fmla="*/ 997744 h 1866900"/>
                <a:gd name="connsiteX25" fmla="*/ 723900 w 1538575"/>
                <a:gd name="connsiteY25" fmla="*/ 1240631 h 1866900"/>
                <a:gd name="connsiteX26" fmla="*/ 669131 w 1538575"/>
                <a:gd name="connsiteY26" fmla="*/ 1259682 h 1866900"/>
                <a:gd name="connsiteX27" fmla="*/ 681037 w 1538575"/>
                <a:gd name="connsiteY27" fmla="*/ 1293019 h 1866900"/>
                <a:gd name="connsiteX28" fmla="*/ 628650 w 1538575"/>
                <a:gd name="connsiteY28" fmla="*/ 1304925 h 1866900"/>
                <a:gd name="connsiteX29" fmla="*/ 652462 w 1538575"/>
                <a:gd name="connsiteY29" fmla="*/ 1400176 h 1866900"/>
                <a:gd name="connsiteX30" fmla="*/ 0 w 1538575"/>
                <a:gd name="connsiteY30" fmla="*/ 1609725 h 1866900"/>
                <a:gd name="connsiteX0" fmla="*/ 0 w 1538575"/>
                <a:gd name="connsiteY0" fmla="*/ 1609725 h 1866900"/>
                <a:gd name="connsiteX1" fmla="*/ 78581 w 1538575"/>
                <a:gd name="connsiteY1" fmla="*/ 1866900 h 1866900"/>
                <a:gd name="connsiteX2" fmla="*/ 1031081 w 1538575"/>
                <a:gd name="connsiteY2" fmla="*/ 1559719 h 1866900"/>
                <a:gd name="connsiteX3" fmla="*/ 1421606 w 1538575"/>
                <a:gd name="connsiteY3" fmla="*/ 1002507 h 1866900"/>
                <a:gd name="connsiteX4" fmla="*/ 1535906 w 1538575"/>
                <a:gd name="connsiteY4" fmla="*/ 957263 h 1866900"/>
                <a:gd name="connsiteX5" fmla="*/ 1538287 w 1538575"/>
                <a:gd name="connsiteY5" fmla="*/ 540544 h 1866900"/>
                <a:gd name="connsiteX6" fmla="*/ 1131093 w 1538575"/>
                <a:gd name="connsiteY6" fmla="*/ 152400 h 1866900"/>
                <a:gd name="connsiteX7" fmla="*/ 1133474 w 1538575"/>
                <a:gd name="connsiteY7" fmla="*/ 64294 h 1866900"/>
                <a:gd name="connsiteX8" fmla="*/ 1112044 w 1538575"/>
                <a:gd name="connsiteY8" fmla="*/ 57150 h 1866900"/>
                <a:gd name="connsiteX9" fmla="*/ 1112043 w 1538575"/>
                <a:gd name="connsiteY9" fmla="*/ 9525 h 1866900"/>
                <a:gd name="connsiteX10" fmla="*/ 1009650 w 1538575"/>
                <a:gd name="connsiteY10" fmla="*/ 0 h 1866900"/>
                <a:gd name="connsiteX11" fmla="*/ 992981 w 1538575"/>
                <a:gd name="connsiteY11" fmla="*/ 107157 h 1866900"/>
                <a:gd name="connsiteX12" fmla="*/ 873918 w 1538575"/>
                <a:gd name="connsiteY12" fmla="*/ 254793 h 1866900"/>
                <a:gd name="connsiteX13" fmla="*/ 614363 w 1538575"/>
                <a:gd name="connsiteY13" fmla="*/ 347663 h 1866900"/>
                <a:gd name="connsiteX14" fmla="*/ 392907 w 1538575"/>
                <a:gd name="connsiteY14" fmla="*/ 404813 h 1866900"/>
                <a:gd name="connsiteX15" fmla="*/ 433388 w 1538575"/>
                <a:gd name="connsiteY15" fmla="*/ 557213 h 1866900"/>
                <a:gd name="connsiteX16" fmla="*/ 526257 w 1538575"/>
                <a:gd name="connsiteY16" fmla="*/ 535782 h 1866900"/>
                <a:gd name="connsiteX17" fmla="*/ 559593 w 1538575"/>
                <a:gd name="connsiteY17" fmla="*/ 642938 h 1866900"/>
                <a:gd name="connsiteX18" fmla="*/ 585787 w 1538575"/>
                <a:gd name="connsiteY18" fmla="*/ 642938 h 1866900"/>
                <a:gd name="connsiteX19" fmla="*/ 590550 w 1538575"/>
                <a:gd name="connsiteY19" fmla="*/ 676275 h 1866900"/>
                <a:gd name="connsiteX20" fmla="*/ 642937 w 1538575"/>
                <a:gd name="connsiteY20" fmla="*/ 666750 h 1866900"/>
                <a:gd name="connsiteX21" fmla="*/ 714375 w 1538575"/>
                <a:gd name="connsiteY21" fmla="*/ 957263 h 1866900"/>
                <a:gd name="connsiteX22" fmla="*/ 666750 w 1538575"/>
                <a:gd name="connsiteY22" fmla="*/ 962025 h 1866900"/>
                <a:gd name="connsiteX23" fmla="*/ 690562 w 1538575"/>
                <a:gd name="connsiteY23" fmla="*/ 990600 h 1866900"/>
                <a:gd name="connsiteX24" fmla="*/ 659606 w 1538575"/>
                <a:gd name="connsiteY24" fmla="*/ 997744 h 1866900"/>
                <a:gd name="connsiteX25" fmla="*/ 723900 w 1538575"/>
                <a:gd name="connsiteY25" fmla="*/ 1240631 h 1866900"/>
                <a:gd name="connsiteX26" fmla="*/ 669131 w 1538575"/>
                <a:gd name="connsiteY26" fmla="*/ 1259682 h 1866900"/>
                <a:gd name="connsiteX27" fmla="*/ 681037 w 1538575"/>
                <a:gd name="connsiteY27" fmla="*/ 1293019 h 1866900"/>
                <a:gd name="connsiteX28" fmla="*/ 628650 w 1538575"/>
                <a:gd name="connsiteY28" fmla="*/ 1304925 h 1866900"/>
                <a:gd name="connsiteX29" fmla="*/ 652462 w 1538575"/>
                <a:gd name="connsiteY29" fmla="*/ 1400176 h 1866900"/>
                <a:gd name="connsiteX30" fmla="*/ 0 w 1538575"/>
                <a:gd name="connsiteY30" fmla="*/ 1609725 h 1866900"/>
                <a:gd name="connsiteX0" fmla="*/ 0 w 1538575"/>
                <a:gd name="connsiteY0" fmla="*/ 1609725 h 1866900"/>
                <a:gd name="connsiteX1" fmla="*/ 78581 w 1538575"/>
                <a:gd name="connsiteY1" fmla="*/ 1866900 h 1866900"/>
                <a:gd name="connsiteX2" fmla="*/ 1031081 w 1538575"/>
                <a:gd name="connsiteY2" fmla="*/ 1559719 h 1866900"/>
                <a:gd name="connsiteX3" fmla="*/ 1421606 w 1538575"/>
                <a:gd name="connsiteY3" fmla="*/ 1002507 h 1866900"/>
                <a:gd name="connsiteX4" fmla="*/ 1535906 w 1538575"/>
                <a:gd name="connsiteY4" fmla="*/ 957263 h 1866900"/>
                <a:gd name="connsiteX5" fmla="*/ 1538287 w 1538575"/>
                <a:gd name="connsiteY5" fmla="*/ 540544 h 1866900"/>
                <a:gd name="connsiteX6" fmla="*/ 1131093 w 1538575"/>
                <a:gd name="connsiteY6" fmla="*/ 152400 h 1866900"/>
                <a:gd name="connsiteX7" fmla="*/ 1133474 w 1538575"/>
                <a:gd name="connsiteY7" fmla="*/ 64294 h 1866900"/>
                <a:gd name="connsiteX8" fmla="*/ 1112044 w 1538575"/>
                <a:gd name="connsiteY8" fmla="*/ 57150 h 1866900"/>
                <a:gd name="connsiteX9" fmla="*/ 1112043 w 1538575"/>
                <a:gd name="connsiteY9" fmla="*/ 9525 h 1866900"/>
                <a:gd name="connsiteX10" fmla="*/ 1009650 w 1538575"/>
                <a:gd name="connsiteY10" fmla="*/ 0 h 1866900"/>
                <a:gd name="connsiteX11" fmla="*/ 992981 w 1538575"/>
                <a:gd name="connsiteY11" fmla="*/ 107157 h 1866900"/>
                <a:gd name="connsiteX12" fmla="*/ 873918 w 1538575"/>
                <a:gd name="connsiteY12" fmla="*/ 254793 h 1866900"/>
                <a:gd name="connsiteX13" fmla="*/ 614363 w 1538575"/>
                <a:gd name="connsiteY13" fmla="*/ 347663 h 1866900"/>
                <a:gd name="connsiteX14" fmla="*/ 392907 w 1538575"/>
                <a:gd name="connsiteY14" fmla="*/ 404813 h 1866900"/>
                <a:gd name="connsiteX15" fmla="*/ 433388 w 1538575"/>
                <a:gd name="connsiteY15" fmla="*/ 557213 h 1866900"/>
                <a:gd name="connsiteX16" fmla="*/ 526257 w 1538575"/>
                <a:gd name="connsiteY16" fmla="*/ 535782 h 1866900"/>
                <a:gd name="connsiteX17" fmla="*/ 559593 w 1538575"/>
                <a:gd name="connsiteY17" fmla="*/ 642938 h 1866900"/>
                <a:gd name="connsiteX18" fmla="*/ 585787 w 1538575"/>
                <a:gd name="connsiteY18" fmla="*/ 642938 h 1866900"/>
                <a:gd name="connsiteX19" fmla="*/ 590550 w 1538575"/>
                <a:gd name="connsiteY19" fmla="*/ 676275 h 1866900"/>
                <a:gd name="connsiteX20" fmla="*/ 642937 w 1538575"/>
                <a:gd name="connsiteY20" fmla="*/ 666750 h 1866900"/>
                <a:gd name="connsiteX21" fmla="*/ 714375 w 1538575"/>
                <a:gd name="connsiteY21" fmla="*/ 957263 h 1866900"/>
                <a:gd name="connsiteX22" fmla="*/ 666750 w 1538575"/>
                <a:gd name="connsiteY22" fmla="*/ 962025 h 1866900"/>
                <a:gd name="connsiteX23" fmla="*/ 690562 w 1538575"/>
                <a:gd name="connsiteY23" fmla="*/ 990600 h 1866900"/>
                <a:gd name="connsiteX24" fmla="*/ 659606 w 1538575"/>
                <a:gd name="connsiteY24" fmla="*/ 997744 h 1866900"/>
                <a:gd name="connsiteX25" fmla="*/ 723900 w 1538575"/>
                <a:gd name="connsiteY25" fmla="*/ 1240631 h 1866900"/>
                <a:gd name="connsiteX26" fmla="*/ 669131 w 1538575"/>
                <a:gd name="connsiteY26" fmla="*/ 1259682 h 1866900"/>
                <a:gd name="connsiteX27" fmla="*/ 681037 w 1538575"/>
                <a:gd name="connsiteY27" fmla="*/ 1293019 h 1866900"/>
                <a:gd name="connsiteX28" fmla="*/ 628650 w 1538575"/>
                <a:gd name="connsiteY28" fmla="*/ 1304925 h 1866900"/>
                <a:gd name="connsiteX29" fmla="*/ 652462 w 1538575"/>
                <a:gd name="connsiteY29" fmla="*/ 1400176 h 1866900"/>
                <a:gd name="connsiteX30" fmla="*/ 0 w 1538575"/>
                <a:gd name="connsiteY30" fmla="*/ 1609725 h 1866900"/>
                <a:gd name="connsiteX0" fmla="*/ 0 w 1538575"/>
                <a:gd name="connsiteY0" fmla="*/ 1609725 h 1866900"/>
                <a:gd name="connsiteX1" fmla="*/ 78581 w 1538575"/>
                <a:gd name="connsiteY1" fmla="*/ 1866900 h 1866900"/>
                <a:gd name="connsiteX2" fmla="*/ 1031081 w 1538575"/>
                <a:gd name="connsiteY2" fmla="*/ 1559719 h 1866900"/>
                <a:gd name="connsiteX3" fmla="*/ 1421606 w 1538575"/>
                <a:gd name="connsiteY3" fmla="*/ 1002507 h 1866900"/>
                <a:gd name="connsiteX4" fmla="*/ 1535906 w 1538575"/>
                <a:gd name="connsiteY4" fmla="*/ 957263 h 1866900"/>
                <a:gd name="connsiteX5" fmla="*/ 1538287 w 1538575"/>
                <a:gd name="connsiteY5" fmla="*/ 540544 h 1866900"/>
                <a:gd name="connsiteX6" fmla="*/ 1131093 w 1538575"/>
                <a:gd name="connsiteY6" fmla="*/ 152400 h 1866900"/>
                <a:gd name="connsiteX7" fmla="*/ 1133474 w 1538575"/>
                <a:gd name="connsiteY7" fmla="*/ 64294 h 1866900"/>
                <a:gd name="connsiteX8" fmla="*/ 1112044 w 1538575"/>
                <a:gd name="connsiteY8" fmla="*/ 57150 h 1866900"/>
                <a:gd name="connsiteX9" fmla="*/ 1112043 w 1538575"/>
                <a:gd name="connsiteY9" fmla="*/ 9525 h 1866900"/>
                <a:gd name="connsiteX10" fmla="*/ 1009650 w 1538575"/>
                <a:gd name="connsiteY10" fmla="*/ 0 h 1866900"/>
                <a:gd name="connsiteX11" fmla="*/ 992981 w 1538575"/>
                <a:gd name="connsiteY11" fmla="*/ 107157 h 1866900"/>
                <a:gd name="connsiteX12" fmla="*/ 873918 w 1538575"/>
                <a:gd name="connsiteY12" fmla="*/ 254793 h 1866900"/>
                <a:gd name="connsiteX13" fmla="*/ 614363 w 1538575"/>
                <a:gd name="connsiteY13" fmla="*/ 347663 h 1866900"/>
                <a:gd name="connsiteX14" fmla="*/ 392907 w 1538575"/>
                <a:gd name="connsiteY14" fmla="*/ 404813 h 1866900"/>
                <a:gd name="connsiteX15" fmla="*/ 433388 w 1538575"/>
                <a:gd name="connsiteY15" fmla="*/ 557213 h 1866900"/>
                <a:gd name="connsiteX16" fmla="*/ 526257 w 1538575"/>
                <a:gd name="connsiteY16" fmla="*/ 535782 h 1866900"/>
                <a:gd name="connsiteX17" fmla="*/ 559593 w 1538575"/>
                <a:gd name="connsiteY17" fmla="*/ 642938 h 1866900"/>
                <a:gd name="connsiteX18" fmla="*/ 585787 w 1538575"/>
                <a:gd name="connsiteY18" fmla="*/ 642938 h 1866900"/>
                <a:gd name="connsiteX19" fmla="*/ 590550 w 1538575"/>
                <a:gd name="connsiteY19" fmla="*/ 676275 h 1866900"/>
                <a:gd name="connsiteX20" fmla="*/ 642937 w 1538575"/>
                <a:gd name="connsiteY20" fmla="*/ 666750 h 1866900"/>
                <a:gd name="connsiteX21" fmla="*/ 714375 w 1538575"/>
                <a:gd name="connsiteY21" fmla="*/ 957263 h 1866900"/>
                <a:gd name="connsiteX22" fmla="*/ 666750 w 1538575"/>
                <a:gd name="connsiteY22" fmla="*/ 962025 h 1866900"/>
                <a:gd name="connsiteX23" fmla="*/ 690562 w 1538575"/>
                <a:gd name="connsiteY23" fmla="*/ 990600 h 1866900"/>
                <a:gd name="connsiteX24" fmla="*/ 659606 w 1538575"/>
                <a:gd name="connsiteY24" fmla="*/ 997744 h 1866900"/>
                <a:gd name="connsiteX25" fmla="*/ 723900 w 1538575"/>
                <a:gd name="connsiteY25" fmla="*/ 1240631 h 1866900"/>
                <a:gd name="connsiteX26" fmla="*/ 669131 w 1538575"/>
                <a:gd name="connsiteY26" fmla="*/ 1259682 h 1866900"/>
                <a:gd name="connsiteX27" fmla="*/ 681037 w 1538575"/>
                <a:gd name="connsiteY27" fmla="*/ 1293019 h 1866900"/>
                <a:gd name="connsiteX28" fmla="*/ 628650 w 1538575"/>
                <a:gd name="connsiteY28" fmla="*/ 1304925 h 1866900"/>
                <a:gd name="connsiteX29" fmla="*/ 652462 w 1538575"/>
                <a:gd name="connsiteY29" fmla="*/ 1400176 h 1866900"/>
                <a:gd name="connsiteX30" fmla="*/ 0 w 1538575"/>
                <a:gd name="connsiteY30" fmla="*/ 1609725 h 1866900"/>
                <a:gd name="connsiteX0" fmla="*/ 0 w 1538575"/>
                <a:gd name="connsiteY0" fmla="*/ 1609725 h 1866900"/>
                <a:gd name="connsiteX1" fmla="*/ 78581 w 1538575"/>
                <a:gd name="connsiteY1" fmla="*/ 1866900 h 1866900"/>
                <a:gd name="connsiteX2" fmla="*/ 1031081 w 1538575"/>
                <a:gd name="connsiteY2" fmla="*/ 1559719 h 1866900"/>
                <a:gd name="connsiteX3" fmla="*/ 1421606 w 1538575"/>
                <a:gd name="connsiteY3" fmla="*/ 1002507 h 1866900"/>
                <a:gd name="connsiteX4" fmla="*/ 1535906 w 1538575"/>
                <a:gd name="connsiteY4" fmla="*/ 957263 h 1866900"/>
                <a:gd name="connsiteX5" fmla="*/ 1538287 w 1538575"/>
                <a:gd name="connsiteY5" fmla="*/ 540544 h 1866900"/>
                <a:gd name="connsiteX6" fmla="*/ 1131093 w 1538575"/>
                <a:gd name="connsiteY6" fmla="*/ 152400 h 1866900"/>
                <a:gd name="connsiteX7" fmla="*/ 1133474 w 1538575"/>
                <a:gd name="connsiteY7" fmla="*/ 64294 h 1866900"/>
                <a:gd name="connsiteX8" fmla="*/ 1112044 w 1538575"/>
                <a:gd name="connsiteY8" fmla="*/ 57150 h 1866900"/>
                <a:gd name="connsiteX9" fmla="*/ 1112043 w 1538575"/>
                <a:gd name="connsiteY9" fmla="*/ 9525 h 1866900"/>
                <a:gd name="connsiteX10" fmla="*/ 1009650 w 1538575"/>
                <a:gd name="connsiteY10" fmla="*/ 0 h 1866900"/>
                <a:gd name="connsiteX11" fmla="*/ 992981 w 1538575"/>
                <a:gd name="connsiteY11" fmla="*/ 107157 h 1866900"/>
                <a:gd name="connsiteX12" fmla="*/ 869155 w 1538575"/>
                <a:gd name="connsiteY12" fmla="*/ 252411 h 1866900"/>
                <a:gd name="connsiteX13" fmla="*/ 614363 w 1538575"/>
                <a:gd name="connsiteY13" fmla="*/ 347663 h 1866900"/>
                <a:gd name="connsiteX14" fmla="*/ 392907 w 1538575"/>
                <a:gd name="connsiteY14" fmla="*/ 404813 h 1866900"/>
                <a:gd name="connsiteX15" fmla="*/ 433388 w 1538575"/>
                <a:gd name="connsiteY15" fmla="*/ 557213 h 1866900"/>
                <a:gd name="connsiteX16" fmla="*/ 526257 w 1538575"/>
                <a:gd name="connsiteY16" fmla="*/ 535782 h 1866900"/>
                <a:gd name="connsiteX17" fmla="*/ 559593 w 1538575"/>
                <a:gd name="connsiteY17" fmla="*/ 642938 h 1866900"/>
                <a:gd name="connsiteX18" fmla="*/ 585787 w 1538575"/>
                <a:gd name="connsiteY18" fmla="*/ 642938 h 1866900"/>
                <a:gd name="connsiteX19" fmla="*/ 590550 w 1538575"/>
                <a:gd name="connsiteY19" fmla="*/ 676275 h 1866900"/>
                <a:gd name="connsiteX20" fmla="*/ 642937 w 1538575"/>
                <a:gd name="connsiteY20" fmla="*/ 666750 h 1866900"/>
                <a:gd name="connsiteX21" fmla="*/ 714375 w 1538575"/>
                <a:gd name="connsiteY21" fmla="*/ 957263 h 1866900"/>
                <a:gd name="connsiteX22" fmla="*/ 666750 w 1538575"/>
                <a:gd name="connsiteY22" fmla="*/ 962025 h 1866900"/>
                <a:gd name="connsiteX23" fmla="*/ 690562 w 1538575"/>
                <a:gd name="connsiteY23" fmla="*/ 990600 h 1866900"/>
                <a:gd name="connsiteX24" fmla="*/ 659606 w 1538575"/>
                <a:gd name="connsiteY24" fmla="*/ 997744 h 1866900"/>
                <a:gd name="connsiteX25" fmla="*/ 723900 w 1538575"/>
                <a:gd name="connsiteY25" fmla="*/ 1240631 h 1866900"/>
                <a:gd name="connsiteX26" fmla="*/ 669131 w 1538575"/>
                <a:gd name="connsiteY26" fmla="*/ 1259682 h 1866900"/>
                <a:gd name="connsiteX27" fmla="*/ 681037 w 1538575"/>
                <a:gd name="connsiteY27" fmla="*/ 1293019 h 1866900"/>
                <a:gd name="connsiteX28" fmla="*/ 628650 w 1538575"/>
                <a:gd name="connsiteY28" fmla="*/ 1304925 h 1866900"/>
                <a:gd name="connsiteX29" fmla="*/ 652462 w 1538575"/>
                <a:gd name="connsiteY29" fmla="*/ 1400176 h 1866900"/>
                <a:gd name="connsiteX30" fmla="*/ 0 w 1538575"/>
                <a:gd name="connsiteY30" fmla="*/ 1609725 h 1866900"/>
                <a:gd name="connsiteX0" fmla="*/ 0 w 1538575"/>
                <a:gd name="connsiteY0" fmla="*/ 1609725 h 1866900"/>
                <a:gd name="connsiteX1" fmla="*/ 78581 w 1538575"/>
                <a:gd name="connsiteY1" fmla="*/ 1866900 h 1866900"/>
                <a:gd name="connsiteX2" fmla="*/ 1031081 w 1538575"/>
                <a:gd name="connsiteY2" fmla="*/ 1559719 h 1866900"/>
                <a:gd name="connsiteX3" fmla="*/ 1421606 w 1538575"/>
                <a:gd name="connsiteY3" fmla="*/ 1002507 h 1866900"/>
                <a:gd name="connsiteX4" fmla="*/ 1535906 w 1538575"/>
                <a:gd name="connsiteY4" fmla="*/ 957263 h 1866900"/>
                <a:gd name="connsiteX5" fmla="*/ 1538287 w 1538575"/>
                <a:gd name="connsiteY5" fmla="*/ 540544 h 1866900"/>
                <a:gd name="connsiteX6" fmla="*/ 1131093 w 1538575"/>
                <a:gd name="connsiteY6" fmla="*/ 152400 h 1866900"/>
                <a:gd name="connsiteX7" fmla="*/ 1133474 w 1538575"/>
                <a:gd name="connsiteY7" fmla="*/ 64294 h 1866900"/>
                <a:gd name="connsiteX8" fmla="*/ 1112044 w 1538575"/>
                <a:gd name="connsiteY8" fmla="*/ 57150 h 1866900"/>
                <a:gd name="connsiteX9" fmla="*/ 1112043 w 1538575"/>
                <a:gd name="connsiteY9" fmla="*/ 9525 h 1866900"/>
                <a:gd name="connsiteX10" fmla="*/ 1009650 w 1538575"/>
                <a:gd name="connsiteY10" fmla="*/ 0 h 1866900"/>
                <a:gd name="connsiteX11" fmla="*/ 992981 w 1538575"/>
                <a:gd name="connsiteY11" fmla="*/ 107157 h 1866900"/>
                <a:gd name="connsiteX12" fmla="*/ 869155 w 1538575"/>
                <a:gd name="connsiteY12" fmla="*/ 252411 h 1866900"/>
                <a:gd name="connsiteX13" fmla="*/ 614363 w 1538575"/>
                <a:gd name="connsiteY13" fmla="*/ 347663 h 1866900"/>
                <a:gd name="connsiteX14" fmla="*/ 392907 w 1538575"/>
                <a:gd name="connsiteY14" fmla="*/ 404813 h 1866900"/>
                <a:gd name="connsiteX15" fmla="*/ 433388 w 1538575"/>
                <a:gd name="connsiteY15" fmla="*/ 557213 h 1866900"/>
                <a:gd name="connsiteX16" fmla="*/ 526257 w 1538575"/>
                <a:gd name="connsiteY16" fmla="*/ 535782 h 1866900"/>
                <a:gd name="connsiteX17" fmla="*/ 559593 w 1538575"/>
                <a:gd name="connsiteY17" fmla="*/ 642938 h 1866900"/>
                <a:gd name="connsiteX18" fmla="*/ 585787 w 1538575"/>
                <a:gd name="connsiteY18" fmla="*/ 642938 h 1866900"/>
                <a:gd name="connsiteX19" fmla="*/ 590550 w 1538575"/>
                <a:gd name="connsiteY19" fmla="*/ 676275 h 1866900"/>
                <a:gd name="connsiteX20" fmla="*/ 642937 w 1538575"/>
                <a:gd name="connsiteY20" fmla="*/ 666750 h 1866900"/>
                <a:gd name="connsiteX21" fmla="*/ 714375 w 1538575"/>
                <a:gd name="connsiteY21" fmla="*/ 957263 h 1866900"/>
                <a:gd name="connsiteX22" fmla="*/ 666750 w 1538575"/>
                <a:gd name="connsiteY22" fmla="*/ 962025 h 1866900"/>
                <a:gd name="connsiteX23" fmla="*/ 690562 w 1538575"/>
                <a:gd name="connsiteY23" fmla="*/ 990600 h 1866900"/>
                <a:gd name="connsiteX24" fmla="*/ 659606 w 1538575"/>
                <a:gd name="connsiteY24" fmla="*/ 997744 h 1866900"/>
                <a:gd name="connsiteX25" fmla="*/ 723900 w 1538575"/>
                <a:gd name="connsiteY25" fmla="*/ 1240631 h 1866900"/>
                <a:gd name="connsiteX26" fmla="*/ 669131 w 1538575"/>
                <a:gd name="connsiteY26" fmla="*/ 1259682 h 1866900"/>
                <a:gd name="connsiteX27" fmla="*/ 681037 w 1538575"/>
                <a:gd name="connsiteY27" fmla="*/ 1293019 h 1866900"/>
                <a:gd name="connsiteX28" fmla="*/ 628650 w 1538575"/>
                <a:gd name="connsiteY28" fmla="*/ 1304925 h 1866900"/>
                <a:gd name="connsiteX29" fmla="*/ 652462 w 1538575"/>
                <a:gd name="connsiteY29" fmla="*/ 1400176 h 1866900"/>
                <a:gd name="connsiteX30" fmla="*/ 0 w 1538575"/>
                <a:gd name="connsiteY30" fmla="*/ 1609725 h 1866900"/>
                <a:gd name="connsiteX0" fmla="*/ 0 w 1538575"/>
                <a:gd name="connsiteY0" fmla="*/ 1609725 h 1866900"/>
                <a:gd name="connsiteX1" fmla="*/ 78581 w 1538575"/>
                <a:gd name="connsiteY1" fmla="*/ 1866900 h 1866900"/>
                <a:gd name="connsiteX2" fmla="*/ 1031081 w 1538575"/>
                <a:gd name="connsiteY2" fmla="*/ 1559719 h 1866900"/>
                <a:gd name="connsiteX3" fmla="*/ 1421606 w 1538575"/>
                <a:gd name="connsiteY3" fmla="*/ 1002507 h 1866900"/>
                <a:gd name="connsiteX4" fmla="*/ 1535906 w 1538575"/>
                <a:gd name="connsiteY4" fmla="*/ 957263 h 1866900"/>
                <a:gd name="connsiteX5" fmla="*/ 1538287 w 1538575"/>
                <a:gd name="connsiteY5" fmla="*/ 540544 h 1866900"/>
                <a:gd name="connsiteX6" fmla="*/ 1131093 w 1538575"/>
                <a:gd name="connsiteY6" fmla="*/ 152400 h 1866900"/>
                <a:gd name="connsiteX7" fmla="*/ 1133474 w 1538575"/>
                <a:gd name="connsiteY7" fmla="*/ 64294 h 1866900"/>
                <a:gd name="connsiteX8" fmla="*/ 1112044 w 1538575"/>
                <a:gd name="connsiteY8" fmla="*/ 57150 h 1866900"/>
                <a:gd name="connsiteX9" fmla="*/ 1112043 w 1538575"/>
                <a:gd name="connsiteY9" fmla="*/ 9525 h 1866900"/>
                <a:gd name="connsiteX10" fmla="*/ 1009650 w 1538575"/>
                <a:gd name="connsiteY10" fmla="*/ 0 h 1866900"/>
                <a:gd name="connsiteX11" fmla="*/ 992981 w 1538575"/>
                <a:gd name="connsiteY11" fmla="*/ 107157 h 1866900"/>
                <a:gd name="connsiteX12" fmla="*/ 869155 w 1538575"/>
                <a:gd name="connsiteY12" fmla="*/ 252411 h 1866900"/>
                <a:gd name="connsiteX13" fmla="*/ 614363 w 1538575"/>
                <a:gd name="connsiteY13" fmla="*/ 347663 h 1866900"/>
                <a:gd name="connsiteX14" fmla="*/ 392907 w 1538575"/>
                <a:gd name="connsiteY14" fmla="*/ 404813 h 1866900"/>
                <a:gd name="connsiteX15" fmla="*/ 433388 w 1538575"/>
                <a:gd name="connsiteY15" fmla="*/ 557213 h 1866900"/>
                <a:gd name="connsiteX16" fmla="*/ 526257 w 1538575"/>
                <a:gd name="connsiteY16" fmla="*/ 535782 h 1866900"/>
                <a:gd name="connsiteX17" fmla="*/ 559593 w 1538575"/>
                <a:gd name="connsiteY17" fmla="*/ 642938 h 1866900"/>
                <a:gd name="connsiteX18" fmla="*/ 585787 w 1538575"/>
                <a:gd name="connsiteY18" fmla="*/ 642938 h 1866900"/>
                <a:gd name="connsiteX19" fmla="*/ 590550 w 1538575"/>
                <a:gd name="connsiteY19" fmla="*/ 676275 h 1866900"/>
                <a:gd name="connsiteX20" fmla="*/ 642937 w 1538575"/>
                <a:gd name="connsiteY20" fmla="*/ 666750 h 1866900"/>
                <a:gd name="connsiteX21" fmla="*/ 714375 w 1538575"/>
                <a:gd name="connsiteY21" fmla="*/ 957263 h 1866900"/>
                <a:gd name="connsiteX22" fmla="*/ 666750 w 1538575"/>
                <a:gd name="connsiteY22" fmla="*/ 962025 h 1866900"/>
                <a:gd name="connsiteX23" fmla="*/ 690562 w 1538575"/>
                <a:gd name="connsiteY23" fmla="*/ 990600 h 1866900"/>
                <a:gd name="connsiteX24" fmla="*/ 659606 w 1538575"/>
                <a:gd name="connsiteY24" fmla="*/ 997744 h 1866900"/>
                <a:gd name="connsiteX25" fmla="*/ 723900 w 1538575"/>
                <a:gd name="connsiteY25" fmla="*/ 1240631 h 1866900"/>
                <a:gd name="connsiteX26" fmla="*/ 669131 w 1538575"/>
                <a:gd name="connsiteY26" fmla="*/ 1259682 h 1866900"/>
                <a:gd name="connsiteX27" fmla="*/ 681037 w 1538575"/>
                <a:gd name="connsiteY27" fmla="*/ 1293019 h 1866900"/>
                <a:gd name="connsiteX28" fmla="*/ 628650 w 1538575"/>
                <a:gd name="connsiteY28" fmla="*/ 1304925 h 1866900"/>
                <a:gd name="connsiteX29" fmla="*/ 652462 w 1538575"/>
                <a:gd name="connsiteY29" fmla="*/ 1400176 h 1866900"/>
                <a:gd name="connsiteX30" fmla="*/ 0 w 1538575"/>
                <a:gd name="connsiteY30" fmla="*/ 1609725 h 1866900"/>
                <a:gd name="connsiteX0" fmla="*/ 0 w 1557337"/>
                <a:gd name="connsiteY0" fmla="*/ 1609725 h 1866900"/>
                <a:gd name="connsiteX1" fmla="*/ 78581 w 1557337"/>
                <a:gd name="connsiteY1" fmla="*/ 1866900 h 1866900"/>
                <a:gd name="connsiteX2" fmla="*/ 1031081 w 1557337"/>
                <a:gd name="connsiteY2" fmla="*/ 1559719 h 1866900"/>
                <a:gd name="connsiteX3" fmla="*/ 1421606 w 1557337"/>
                <a:gd name="connsiteY3" fmla="*/ 1002507 h 1866900"/>
                <a:gd name="connsiteX4" fmla="*/ 1557337 w 1557337"/>
                <a:gd name="connsiteY4" fmla="*/ 945357 h 1866900"/>
                <a:gd name="connsiteX5" fmla="*/ 1538287 w 1557337"/>
                <a:gd name="connsiteY5" fmla="*/ 540544 h 1866900"/>
                <a:gd name="connsiteX6" fmla="*/ 1131093 w 1557337"/>
                <a:gd name="connsiteY6" fmla="*/ 152400 h 1866900"/>
                <a:gd name="connsiteX7" fmla="*/ 1133474 w 1557337"/>
                <a:gd name="connsiteY7" fmla="*/ 64294 h 1866900"/>
                <a:gd name="connsiteX8" fmla="*/ 1112044 w 1557337"/>
                <a:gd name="connsiteY8" fmla="*/ 57150 h 1866900"/>
                <a:gd name="connsiteX9" fmla="*/ 1112043 w 1557337"/>
                <a:gd name="connsiteY9" fmla="*/ 9525 h 1866900"/>
                <a:gd name="connsiteX10" fmla="*/ 1009650 w 1557337"/>
                <a:gd name="connsiteY10" fmla="*/ 0 h 1866900"/>
                <a:gd name="connsiteX11" fmla="*/ 992981 w 1557337"/>
                <a:gd name="connsiteY11" fmla="*/ 107157 h 1866900"/>
                <a:gd name="connsiteX12" fmla="*/ 869155 w 1557337"/>
                <a:gd name="connsiteY12" fmla="*/ 252411 h 1866900"/>
                <a:gd name="connsiteX13" fmla="*/ 614363 w 1557337"/>
                <a:gd name="connsiteY13" fmla="*/ 347663 h 1866900"/>
                <a:gd name="connsiteX14" fmla="*/ 392907 w 1557337"/>
                <a:gd name="connsiteY14" fmla="*/ 404813 h 1866900"/>
                <a:gd name="connsiteX15" fmla="*/ 433388 w 1557337"/>
                <a:gd name="connsiteY15" fmla="*/ 557213 h 1866900"/>
                <a:gd name="connsiteX16" fmla="*/ 526257 w 1557337"/>
                <a:gd name="connsiteY16" fmla="*/ 535782 h 1866900"/>
                <a:gd name="connsiteX17" fmla="*/ 559593 w 1557337"/>
                <a:gd name="connsiteY17" fmla="*/ 642938 h 1866900"/>
                <a:gd name="connsiteX18" fmla="*/ 585787 w 1557337"/>
                <a:gd name="connsiteY18" fmla="*/ 642938 h 1866900"/>
                <a:gd name="connsiteX19" fmla="*/ 590550 w 1557337"/>
                <a:gd name="connsiteY19" fmla="*/ 676275 h 1866900"/>
                <a:gd name="connsiteX20" fmla="*/ 642937 w 1557337"/>
                <a:gd name="connsiteY20" fmla="*/ 666750 h 1866900"/>
                <a:gd name="connsiteX21" fmla="*/ 714375 w 1557337"/>
                <a:gd name="connsiteY21" fmla="*/ 957263 h 1866900"/>
                <a:gd name="connsiteX22" fmla="*/ 666750 w 1557337"/>
                <a:gd name="connsiteY22" fmla="*/ 962025 h 1866900"/>
                <a:gd name="connsiteX23" fmla="*/ 690562 w 1557337"/>
                <a:gd name="connsiteY23" fmla="*/ 990600 h 1866900"/>
                <a:gd name="connsiteX24" fmla="*/ 659606 w 1557337"/>
                <a:gd name="connsiteY24" fmla="*/ 997744 h 1866900"/>
                <a:gd name="connsiteX25" fmla="*/ 723900 w 1557337"/>
                <a:gd name="connsiteY25" fmla="*/ 1240631 h 1866900"/>
                <a:gd name="connsiteX26" fmla="*/ 669131 w 1557337"/>
                <a:gd name="connsiteY26" fmla="*/ 1259682 h 1866900"/>
                <a:gd name="connsiteX27" fmla="*/ 681037 w 1557337"/>
                <a:gd name="connsiteY27" fmla="*/ 1293019 h 1866900"/>
                <a:gd name="connsiteX28" fmla="*/ 628650 w 1557337"/>
                <a:gd name="connsiteY28" fmla="*/ 1304925 h 1866900"/>
                <a:gd name="connsiteX29" fmla="*/ 652462 w 1557337"/>
                <a:gd name="connsiteY29" fmla="*/ 1400176 h 1866900"/>
                <a:gd name="connsiteX30" fmla="*/ 0 w 1557337"/>
                <a:gd name="connsiteY30" fmla="*/ 1609725 h 1866900"/>
                <a:gd name="connsiteX0" fmla="*/ 0 w 1557337"/>
                <a:gd name="connsiteY0" fmla="*/ 1678782 h 1935957"/>
                <a:gd name="connsiteX1" fmla="*/ 78581 w 1557337"/>
                <a:gd name="connsiteY1" fmla="*/ 1935957 h 1935957"/>
                <a:gd name="connsiteX2" fmla="*/ 1031081 w 1557337"/>
                <a:gd name="connsiteY2" fmla="*/ 1628776 h 1935957"/>
                <a:gd name="connsiteX3" fmla="*/ 1421606 w 1557337"/>
                <a:gd name="connsiteY3" fmla="*/ 1071564 h 1935957"/>
                <a:gd name="connsiteX4" fmla="*/ 1557337 w 1557337"/>
                <a:gd name="connsiteY4" fmla="*/ 1014414 h 1935957"/>
                <a:gd name="connsiteX5" fmla="*/ 1538287 w 1557337"/>
                <a:gd name="connsiteY5" fmla="*/ 609601 h 1935957"/>
                <a:gd name="connsiteX6" fmla="*/ 1131093 w 1557337"/>
                <a:gd name="connsiteY6" fmla="*/ 221457 h 1935957"/>
                <a:gd name="connsiteX7" fmla="*/ 1133474 w 1557337"/>
                <a:gd name="connsiteY7" fmla="*/ 133351 h 1935957"/>
                <a:gd name="connsiteX8" fmla="*/ 1112044 w 1557337"/>
                <a:gd name="connsiteY8" fmla="*/ 126207 h 1935957"/>
                <a:gd name="connsiteX9" fmla="*/ 1116806 w 1557337"/>
                <a:gd name="connsiteY9" fmla="*/ 0 h 1935957"/>
                <a:gd name="connsiteX10" fmla="*/ 1009650 w 1557337"/>
                <a:gd name="connsiteY10" fmla="*/ 69057 h 1935957"/>
                <a:gd name="connsiteX11" fmla="*/ 992981 w 1557337"/>
                <a:gd name="connsiteY11" fmla="*/ 176214 h 1935957"/>
                <a:gd name="connsiteX12" fmla="*/ 869155 w 1557337"/>
                <a:gd name="connsiteY12" fmla="*/ 321468 h 1935957"/>
                <a:gd name="connsiteX13" fmla="*/ 614363 w 1557337"/>
                <a:gd name="connsiteY13" fmla="*/ 416720 h 1935957"/>
                <a:gd name="connsiteX14" fmla="*/ 392907 w 1557337"/>
                <a:gd name="connsiteY14" fmla="*/ 473870 h 1935957"/>
                <a:gd name="connsiteX15" fmla="*/ 433388 w 1557337"/>
                <a:gd name="connsiteY15" fmla="*/ 626270 h 1935957"/>
                <a:gd name="connsiteX16" fmla="*/ 526257 w 1557337"/>
                <a:gd name="connsiteY16" fmla="*/ 604839 h 1935957"/>
                <a:gd name="connsiteX17" fmla="*/ 559593 w 1557337"/>
                <a:gd name="connsiteY17" fmla="*/ 711995 h 1935957"/>
                <a:gd name="connsiteX18" fmla="*/ 585787 w 1557337"/>
                <a:gd name="connsiteY18" fmla="*/ 711995 h 1935957"/>
                <a:gd name="connsiteX19" fmla="*/ 590550 w 1557337"/>
                <a:gd name="connsiteY19" fmla="*/ 745332 h 1935957"/>
                <a:gd name="connsiteX20" fmla="*/ 642937 w 1557337"/>
                <a:gd name="connsiteY20" fmla="*/ 735807 h 1935957"/>
                <a:gd name="connsiteX21" fmla="*/ 714375 w 1557337"/>
                <a:gd name="connsiteY21" fmla="*/ 1026320 h 1935957"/>
                <a:gd name="connsiteX22" fmla="*/ 666750 w 1557337"/>
                <a:gd name="connsiteY22" fmla="*/ 1031082 h 1935957"/>
                <a:gd name="connsiteX23" fmla="*/ 690562 w 1557337"/>
                <a:gd name="connsiteY23" fmla="*/ 1059657 h 1935957"/>
                <a:gd name="connsiteX24" fmla="*/ 659606 w 1557337"/>
                <a:gd name="connsiteY24" fmla="*/ 1066801 h 1935957"/>
                <a:gd name="connsiteX25" fmla="*/ 723900 w 1557337"/>
                <a:gd name="connsiteY25" fmla="*/ 1309688 h 1935957"/>
                <a:gd name="connsiteX26" fmla="*/ 669131 w 1557337"/>
                <a:gd name="connsiteY26" fmla="*/ 1328739 h 1935957"/>
                <a:gd name="connsiteX27" fmla="*/ 681037 w 1557337"/>
                <a:gd name="connsiteY27" fmla="*/ 1362076 h 1935957"/>
                <a:gd name="connsiteX28" fmla="*/ 628650 w 1557337"/>
                <a:gd name="connsiteY28" fmla="*/ 1373982 h 1935957"/>
                <a:gd name="connsiteX29" fmla="*/ 652462 w 1557337"/>
                <a:gd name="connsiteY29" fmla="*/ 1469233 h 1935957"/>
                <a:gd name="connsiteX30" fmla="*/ 0 w 1557337"/>
                <a:gd name="connsiteY30" fmla="*/ 1678782 h 1935957"/>
                <a:gd name="connsiteX0" fmla="*/ 0 w 1557337"/>
                <a:gd name="connsiteY0" fmla="*/ 1795463 h 2052638"/>
                <a:gd name="connsiteX1" fmla="*/ 78581 w 1557337"/>
                <a:gd name="connsiteY1" fmla="*/ 2052638 h 2052638"/>
                <a:gd name="connsiteX2" fmla="*/ 1031081 w 1557337"/>
                <a:gd name="connsiteY2" fmla="*/ 1745457 h 2052638"/>
                <a:gd name="connsiteX3" fmla="*/ 1421606 w 1557337"/>
                <a:gd name="connsiteY3" fmla="*/ 1188245 h 2052638"/>
                <a:gd name="connsiteX4" fmla="*/ 1557337 w 1557337"/>
                <a:gd name="connsiteY4" fmla="*/ 1131095 h 2052638"/>
                <a:gd name="connsiteX5" fmla="*/ 1538287 w 1557337"/>
                <a:gd name="connsiteY5" fmla="*/ 726282 h 2052638"/>
                <a:gd name="connsiteX6" fmla="*/ 1131093 w 1557337"/>
                <a:gd name="connsiteY6" fmla="*/ 338138 h 2052638"/>
                <a:gd name="connsiteX7" fmla="*/ 1133474 w 1557337"/>
                <a:gd name="connsiteY7" fmla="*/ 250032 h 2052638"/>
                <a:gd name="connsiteX8" fmla="*/ 1112044 w 1557337"/>
                <a:gd name="connsiteY8" fmla="*/ 242888 h 2052638"/>
                <a:gd name="connsiteX9" fmla="*/ 1116806 w 1557337"/>
                <a:gd name="connsiteY9" fmla="*/ 116681 h 2052638"/>
                <a:gd name="connsiteX10" fmla="*/ 945357 w 1557337"/>
                <a:gd name="connsiteY10" fmla="*/ 0 h 2052638"/>
                <a:gd name="connsiteX11" fmla="*/ 992981 w 1557337"/>
                <a:gd name="connsiteY11" fmla="*/ 292895 h 2052638"/>
                <a:gd name="connsiteX12" fmla="*/ 869155 w 1557337"/>
                <a:gd name="connsiteY12" fmla="*/ 438149 h 2052638"/>
                <a:gd name="connsiteX13" fmla="*/ 614363 w 1557337"/>
                <a:gd name="connsiteY13" fmla="*/ 533401 h 2052638"/>
                <a:gd name="connsiteX14" fmla="*/ 392907 w 1557337"/>
                <a:gd name="connsiteY14" fmla="*/ 590551 h 2052638"/>
                <a:gd name="connsiteX15" fmla="*/ 433388 w 1557337"/>
                <a:gd name="connsiteY15" fmla="*/ 742951 h 2052638"/>
                <a:gd name="connsiteX16" fmla="*/ 526257 w 1557337"/>
                <a:gd name="connsiteY16" fmla="*/ 721520 h 2052638"/>
                <a:gd name="connsiteX17" fmla="*/ 559593 w 1557337"/>
                <a:gd name="connsiteY17" fmla="*/ 828676 h 2052638"/>
                <a:gd name="connsiteX18" fmla="*/ 585787 w 1557337"/>
                <a:gd name="connsiteY18" fmla="*/ 828676 h 2052638"/>
                <a:gd name="connsiteX19" fmla="*/ 590550 w 1557337"/>
                <a:gd name="connsiteY19" fmla="*/ 862013 h 2052638"/>
                <a:gd name="connsiteX20" fmla="*/ 642937 w 1557337"/>
                <a:gd name="connsiteY20" fmla="*/ 852488 h 2052638"/>
                <a:gd name="connsiteX21" fmla="*/ 714375 w 1557337"/>
                <a:gd name="connsiteY21" fmla="*/ 1143001 h 2052638"/>
                <a:gd name="connsiteX22" fmla="*/ 666750 w 1557337"/>
                <a:gd name="connsiteY22" fmla="*/ 1147763 h 2052638"/>
                <a:gd name="connsiteX23" fmla="*/ 690562 w 1557337"/>
                <a:gd name="connsiteY23" fmla="*/ 1176338 h 2052638"/>
                <a:gd name="connsiteX24" fmla="*/ 659606 w 1557337"/>
                <a:gd name="connsiteY24" fmla="*/ 1183482 h 2052638"/>
                <a:gd name="connsiteX25" fmla="*/ 723900 w 1557337"/>
                <a:gd name="connsiteY25" fmla="*/ 1426369 h 2052638"/>
                <a:gd name="connsiteX26" fmla="*/ 669131 w 1557337"/>
                <a:gd name="connsiteY26" fmla="*/ 1445420 h 2052638"/>
                <a:gd name="connsiteX27" fmla="*/ 681037 w 1557337"/>
                <a:gd name="connsiteY27" fmla="*/ 1478757 h 2052638"/>
                <a:gd name="connsiteX28" fmla="*/ 628650 w 1557337"/>
                <a:gd name="connsiteY28" fmla="*/ 1490663 h 2052638"/>
                <a:gd name="connsiteX29" fmla="*/ 652462 w 1557337"/>
                <a:gd name="connsiteY29" fmla="*/ 1585914 h 2052638"/>
                <a:gd name="connsiteX30" fmla="*/ 0 w 1557337"/>
                <a:gd name="connsiteY30" fmla="*/ 1795463 h 2052638"/>
                <a:gd name="connsiteX0" fmla="*/ 0 w 1557337"/>
                <a:gd name="connsiteY0" fmla="*/ 1795463 h 2052638"/>
                <a:gd name="connsiteX1" fmla="*/ 78581 w 1557337"/>
                <a:gd name="connsiteY1" fmla="*/ 2052638 h 2052638"/>
                <a:gd name="connsiteX2" fmla="*/ 1031081 w 1557337"/>
                <a:gd name="connsiteY2" fmla="*/ 1745457 h 2052638"/>
                <a:gd name="connsiteX3" fmla="*/ 1421606 w 1557337"/>
                <a:gd name="connsiteY3" fmla="*/ 1188245 h 2052638"/>
                <a:gd name="connsiteX4" fmla="*/ 1557337 w 1557337"/>
                <a:gd name="connsiteY4" fmla="*/ 1131095 h 2052638"/>
                <a:gd name="connsiteX5" fmla="*/ 1538287 w 1557337"/>
                <a:gd name="connsiteY5" fmla="*/ 726282 h 2052638"/>
                <a:gd name="connsiteX6" fmla="*/ 1131093 w 1557337"/>
                <a:gd name="connsiteY6" fmla="*/ 338138 h 2052638"/>
                <a:gd name="connsiteX7" fmla="*/ 1133474 w 1557337"/>
                <a:gd name="connsiteY7" fmla="*/ 250032 h 2052638"/>
                <a:gd name="connsiteX8" fmla="*/ 1112044 w 1557337"/>
                <a:gd name="connsiteY8" fmla="*/ 242888 h 2052638"/>
                <a:gd name="connsiteX9" fmla="*/ 1116806 w 1557337"/>
                <a:gd name="connsiteY9" fmla="*/ 116681 h 2052638"/>
                <a:gd name="connsiteX10" fmla="*/ 1023937 w 1557337"/>
                <a:gd name="connsiteY10" fmla="*/ 54770 h 2052638"/>
                <a:gd name="connsiteX11" fmla="*/ 945357 w 1557337"/>
                <a:gd name="connsiteY11" fmla="*/ 0 h 2052638"/>
                <a:gd name="connsiteX12" fmla="*/ 992981 w 1557337"/>
                <a:gd name="connsiteY12" fmla="*/ 292895 h 2052638"/>
                <a:gd name="connsiteX13" fmla="*/ 869155 w 1557337"/>
                <a:gd name="connsiteY13" fmla="*/ 438149 h 2052638"/>
                <a:gd name="connsiteX14" fmla="*/ 614363 w 1557337"/>
                <a:gd name="connsiteY14" fmla="*/ 533401 h 2052638"/>
                <a:gd name="connsiteX15" fmla="*/ 392907 w 1557337"/>
                <a:gd name="connsiteY15" fmla="*/ 590551 h 2052638"/>
                <a:gd name="connsiteX16" fmla="*/ 433388 w 1557337"/>
                <a:gd name="connsiteY16" fmla="*/ 742951 h 2052638"/>
                <a:gd name="connsiteX17" fmla="*/ 526257 w 1557337"/>
                <a:gd name="connsiteY17" fmla="*/ 721520 h 2052638"/>
                <a:gd name="connsiteX18" fmla="*/ 559593 w 1557337"/>
                <a:gd name="connsiteY18" fmla="*/ 828676 h 2052638"/>
                <a:gd name="connsiteX19" fmla="*/ 585787 w 1557337"/>
                <a:gd name="connsiteY19" fmla="*/ 828676 h 2052638"/>
                <a:gd name="connsiteX20" fmla="*/ 590550 w 1557337"/>
                <a:gd name="connsiteY20" fmla="*/ 862013 h 2052638"/>
                <a:gd name="connsiteX21" fmla="*/ 642937 w 1557337"/>
                <a:gd name="connsiteY21" fmla="*/ 852488 h 2052638"/>
                <a:gd name="connsiteX22" fmla="*/ 714375 w 1557337"/>
                <a:gd name="connsiteY22" fmla="*/ 1143001 h 2052638"/>
                <a:gd name="connsiteX23" fmla="*/ 666750 w 1557337"/>
                <a:gd name="connsiteY23" fmla="*/ 1147763 h 2052638"/>
                <a:gd name="connsiteX24" fmla="*/ 690562 w 1557337"/>
                <a:gd name="connsiteY24" fmla="*/ 1176338 h 2052638"/>
                <a:gd name="connsiteX25" fmla="*/ 659606 w 1557337"/>
                <a:gd name="connsiteY25" fmla="*/ 1183482 h 2052638"/>
                <a:gd name="connsiteX26" fmla="*/ 723900 w 1557337"/>
                <a:gd name="connsiteY26" fmla="*/ 1426369 h 2052638"/>
                <a:gd name="connsiteX27" fmla="*/ 669131 w 1557337"/>
                <a:gd name="connsiteY27" fmla="*/ 1445420 h 2052638"/>
                <a:gd name="connsiteX28" fmla="*/ 681037 w 1557337"/>
                <a:gd name="connsiteY28" fmla="*/ 1478757 h 2052638"/>
                <a:gd name="connsiteX29" fmla="*/ 628650 w 1557337"/>
                <a:gd name="connsiteY29" fmla="*/ 1490663 h 2052638"/>
                <a:gd name="connsiteX30" fmla="*/ 652462 w 1557337"/>
                <a:gd name="connsiteY30" fmla="*/ 1585914 h 2052638"/>
                <a:gd name="connsiteX31" fmla="*/ 0 w 1557337"/>
                <a:gd name="connsiteY31" fmla="*/ 1795463 h 2052638"/>
                <a:gd name="connsiteX0" fmla="*/ 0 w 1557337"/>
                <a:gd name="connsiteY0" fmla="*/ 1795463 h 2052638"/>
                <a:gd name="connsiteX1" fmla="*/ 78581 w 1557337"/>
                <a:gd name="connsiteY1" fmla="*/ 2052638 h 2052638"/>
                <a:gd name="connsiteX2" fmla="*/ 1031081 w 1557337"/>
                <a:gd name="connsiteY2" fmla="*/ 1745457 h 2052638"/>
                <a:gd name="connsiteX3" fmla="*/ 1421606 w 1557337"/>
                <a:gd name="connsiteY3" fmla="*/ 1188245 h 2052638"/>
                <a:gd name="connsiteX4" fmla="*/ 1557337 w 1557337"/>
                <a:gd name="connsiteY4" fmla="*/ 1131095 h 2052638"/>
                <a:gd name="connsiteX5" fmla="*/ 1538287 w 1557337"/>
                <a:gd name="connsiteY5" fmla="*/ 726282 h 2052638"/>
                <a:gd name="connsiteX6" fmla="*/ 1131093 w 1557337"/>
                <a:gd name="connsiteY6" fmla="*/ 338138 h 2052638"/>
                <a:gd name="connsiteX7" fmla="*/ 1133474 w 1557337"/>
                <a:gd name="connsiteY7" fmla="*/ 250032 h 2052638"/>
                <a:gd name="connsiteX8" fmla="*/ 1112044 w 1557337"/>
                <a:gd name="connsiteY8" fmla="*/ 242888 h 2052638"/>
                <a:gd name="connsiteX9" fmla="*/ 1116806 w 1557337"/>
                <a:gd name="connsiteY9" fmla="*/ 116681 h 2052638"/>
                <a:gd name="connsiteX10" fmla="*/ 1007268 w 1557337"/>
                <a:gd name="connsiteY10" fmla="*/ 2382 h 2052638"/>
                <a:gd name="connsiteX11" fmla="*/ 945357 w 1557337"/>
                <a:gd name="connsiteY11" fmla="*/ 0 h 2052638"/>
                <a:gd name="connsiteX12" fmla="*/ 992981 w 1557337"/>
                <a:gd name="connsiteY12" fmla="*/ 292895 h 2052638"/>
                <a:gd name="connsiteX13" fmla="*/ 869155 w 1557337"/>
                <a:gd name="connsiteY13" fmla="*/ 438149 h 2052638"/>
                <a:gd name="connsiteX14" fmla="*/ 614363 w 1557337"/>
                <a:gd name="connsiteY14" fmla="*/ 533401 h 2052638"/>
                <a:gd name="connsiteX15" fmla="*/ 392907 w 1557337"/>
                <a:gd name="connsiteY15" fmla="*/ 590551 h 2052638"/>
                <a:gd name="connsiteX16" fmla="*/ 433388 w 1557337"/>
                <a:gd name="connsiteY16" fmla="*/ 742951 h 2052638"/>
                <a:gd name="connsiteX17" fmla="*/ 526257 w 1557337"/>
                <a:gd name="connsiteY17" fmla="*/ 721520 h 2052638"/>
                <a:gd name="connsiteX18" fmla="*/ 559593 w 1557337"/>
                <a:gd name="connsiteY18" fmla="*/ 828676 h 2052638"/>
                <a:gd name="connsiteX19" fmla="*/ 585787 w 1557337"/>
                <a:gd name="connsiteY19" fmla="*/ 828676 h 2052638"/>
                <a:gd name="connsiteX20" fmla="*/ 590550 w 1557337"/>
                <a:gd name="connsiteY20" fmla="*/ 862013 h 2052638"/>
                <a:gd name="connsiteX21" fmla="*/ 642937 w 1557337"/>
                <a:gd name="connsiteY21" fmla="*/ 852488 h 2052638"/>
                <a:gd name="connsiteX22" fmla="*/ 714375 w 1557337"/>
                <a:gd name="connsiteY22" fmla="*/ 1143001 h 2052638"/>
                <a:gd name="connsiteX23" fmla="*/ 666750 w 1557337"/>
                <a:gd name="connsiteY23" fmla="*/ 1147763 h 2052638"/>
                <a:gd name="connsiteX24" fmla="*/ 690562 w 1557337"/>
                <a:gd name="connsiteY24" fmla="*/ 1176338 h 2052638"/>
                <a:gd name="connsiteX25" fmla="*/ 659606 w 1557337"/>
                <a:gd name="connsiteY25" fmla="*/ 1183482 h 2052638"/>
                <a:gd name="connsiteX26" fmla="*/ 723900 w 1557337"/>
                <a:gd name="connsiteY26" fmla="*/ 1426369 h 2052638"/>
                <a:gd name="connsiteX27" fmla="*/ 669131 w 1557337"/>
                <a:gd name="connsiteY27" fmla="*/ 1445420 h 2052638"/>
                <a:gd name="connsiteX28" fmla="*/ 681037 w 1557337"/>
                <a:gd name="connsiteY28" fmla="*/ 1478757 h 2052638"/>
                <a:gd name="connsiteX29" fmla="*/ 628650 w 1557337"/>
                <a:gd name="connsiteY29" fmla="*/ 1490663 h 2052638"/>
                <a:gd name="connsiteX30" fmla="*/ 652462 w 1557337"/>
                <a:gd name="connsiteY30" fmla="*/ 1585914 h 2052638"/>
                <a:gd name="connsiteX31" fmla="*/ 0 w 1557337"/>
                <a:gd name="connsiteY31" fmla="*/ 1795463 h 2052638"/>
                <a:gd name="connsiteX0" fmla="*/ 0 w 1557337"/>
                <a:gd name="connsiteY0" fmla="*/ 1795463 h 2052638"/>
                <a:gd name="connsiteX1" fmla="*/ 78581 w 1557337"/>
                <a:gd name="connsiteY1" fmla="*/ 2052638 h 2052638"/>
                <a:gd name="connsiteX2" fmla="*/ 1031081 w 1557337"/>
                <a:gd name="connsiteY2" fmla="*/ 1745457 h 2052638"/>
                <a:gd name="connsiteX3" fmla="*/ 1421606 w 1557337"/>
                <a:gd name="connsiteY3" fmla="*/ 1188245 h 2052638"/>
                <a:gd name="connsiteX4" fmla="*/ 1557337 w 1557337"/>
                <a:gd name="connsiteY4" fmla="*/ 1131095 h 2052638"/>
                <a:gd name="connsiteX5" fmla="*/ 1538287 w 1557337"/>
                <a:gd name="connsiteY5" fmla="*/ 726282 h 2052638"/>
                <a:gd name="connsiteX6" fmla="*/ 1131093 w 1557337"/>
                <a:gd name="connsiteY6" fmla="*/ 338138 h 2052638"/>
                <a:gd name="connsiteX7" fmla="*/ 1133474 w 1557337"/>
                <a:gd name="connsiteY7" fmla="*/ 250032 h 2052638"/>
                <a:gd name="connsiteX8" fmla="*/ 1112044 w 1557337"/>
                <a:gd name="connsiteY8" fmla="*/ 242888 h 2052638"/>
                <a:gd name="connsiteX9" fmla="*/ 1116806 w 1557337"/>
                <a:gd name="connsiteY9" fmla="*/ 116681 h 2052638"/>
                <a:gd name="connsiteX10" fmla="*/ 1073943 w 1557337"/>
                <a:gd name="connsiteY10" fmla="*/ 64295 h 2052638"/>
                <a:gd name="connsiteX11" fmla="*/ 1007268 w 1557337"/>
                <a:gd name="connsiteY11" fmla="*/ 2382 h 2052638"/>
                <a:gd name="connsiteX12" fmla="*/ 945357 w 1557337"/>
                <a:gd name="connsiteY12" fmla="*/ 0 h 2052638"/>
                <a:gd name="connsiteX13" fmla="*/ 992981 w 1557337"/>
                <a:gd name="connsiteY13" fmla="*/ 292895 h 2052638"/>
                <a:gd name="connsiteX14" fmla="*/ 869155 w 1557337"/>
                <a:gd name="connsiteY14" fmla="*/ 438149 h 2052638"/>
                <a:gd name="connsiteX15" fmla="*/ 614363 w 1557337"/>
                <a:gd name="connsiteY15" fmla="*/ 533401 h 2052638"/>
                <a:gd name="connsiteX16" fmla="*/ 392907 w 1557337"/>
                <a:gd name="connsiteY16" fmla="*/ 590551 h 2052638"/>
                <a:gd name="connsiteX17" fmla="*/ 433388 w 1557337"/>
                <a:gd name="connsiteY17" fmla="*/ 742951 h 2052638"/>
                <a:gd name="connsiteX18" fmla="*/ 526257 w 1557337"/>
                <a:gd name="connsiteY18" fmla="*/ 721520 h 2052638"/>
                <a:gd name="connsiteX19" fmla="*/ 559593 w 1557337"/>
                <a:gd name="connsiteY19" fmla="*/ 828676 h 2052638"/>
                <a:gd name="connsiteX20" fmla="*/ 585787 w 1557337"/>
                <a:gd name="connsiteY20" fmla="*/ 828676 h 2052638"/>
                <a:gd name="connsiteX21" fmla="*/ 590550 w 1557337"/>
                <a:gd name="connsiteY21" fmla="*/ 862013 h 2052638"/>
                <a:gd name="connsiteX22" fmla="*/ 642937 w 1557337"/>
                <a:gd name="connsiteY22" fmla="*/ 852488 h 2052638"/>
                <a:gd name="connsiteX23" fmla="*/ 714375 w 1557337"/>
                <a:gd name="connsiteY23" fmla="*/ 1143001 h 2052638"/>
                <a:gd name="connsiteX24" fmla="*/ 666750 w 1557337"/>
                <a:gd name="connsiteY24" fmla="*/ 1147763 h 2052638"/>
                <a:gd name="connsiteX25" fmla="*/ 690562 w 1557337"/>
                <a:gd name="connsiteY25" fmla="*/ 1176338 h 2052638"/>
                <a:gd name="connsiteX26" fmla="*/ 659606 w 1557337"/>
                <a:gd name="connsiteY26" fmla="*/ 1183482 h 2052638"/>
                <a:gd name="connsiteX27" fmla="*/ 723900 w 1557337"/>
                <a:gd name="connsiteY27" fmla="*/ 1426369 h 2052638"/>
                <a:gd name="connsiteX28" fmla="*/ 669131 w 1557337"/>
                <a:gd name="connsiteY28" fmla="*/ 1445420 h 2052638"/>
                <a:gd name="connsiteX29" fmla="*/ 681037 w 1557337"/>
                <a:gd name="connsiteY29" fmla="*/ 1478757 h 2052638"/>
                <a:gd name="connsiteX30" fmla="*/ 628650 w 1557337"/>
                <a:gd name="connsiteY30" fmla="*/ 1490663 h 2052638"/>
                <a:gd name="connsiteX31" fmla="*/ 652462 w 1557337"/>
                <a:gd name="connsiteY31" fmla="*/ 1585914 h 2052638"/>
                <a:gd name="connsiteX32" fmla="*/ 0 w 1557337"/>
                <a:gd name="connsiteY32" fmla="*/ 1795463 h 2052638"/>
                <a:gd name="connsiteX0" fmla="*/ 0 w 1557337"/>
                <a:gd name="connsiteY0" fmla="*/ 1795463 h 2052638"/>
                <a:gd name="connsiteX1" fmla="*/ 78581 w 1557337"/>
                <a:gd name="connsiteY1" fmla="*/ 2052638 h 2052638"/>
                <a:gd name="connsiteX2" fmla="*/ 1031081 w 1557337"/>
                <a:gd name="connsiteY2" fmla="*/ 1745457 h 2052638"/>
                <a:gd name="connsiteX3" fmla="*/ 1421606 w 1557337"/>
                <a:gd name="connsiteY3" fmla="*/ 1188245 h 2052638"/>
                <a:gd name="connsiteX4" fmla="*/ 1557337 w 1557337"/>
                <a:gd name="connsiteY4" fmla="*/ 1131095 h 2052638"/>
                <a:gd name="connsiteX5" fmla="*/ 1538287 w 1557337"/>
                <a:gd name="connsiteY5" fmla="*/ 726282 h 2052638"/>
                <a:gd name="connsiteX6" fmla="*/ 1131093 w 1557337"/>
                <a:gd name="connsiteY6" fmla="*/ 338138 h 2052638"/>
                <a:gd name="connsiteX7" fmla="*/ 1133474 w 1557337"/>
                <a:gd name="connsiteY7" fmla="*/ 250032 h 2052638"/>
                <a:gd name="connsiteX8" fmla="*/ 1112044 w 1557337"/>
                <a:gd name="connsiteY8" fmla="*/ 242888 h 2052638"/>
                <a:gd name="connsiteX9" fmla="*/ 1116806 w 1557337"/>
                <a:gd name="connsiteY9" fmla="*/ 116681 h 2052638"/>
                <a:gd name="connsiteX10" fmla="*/ 1028699 w 1557337"/>
                <a:gd name="connsiteY10" fmla="*/ 111920 h 2052638"/>
                <a:gd name="connsiteX11" fmla="*/ 1007268 w 1557337"/>
                <a:gd name="connsiteY11" fmla="*/ 2382 h 2052638"/>
                <a:gd name="connsiteX12" fmla="*/ 945357 w 1557337"/>
                <a:gd name="connsiteY12" fmla="*/ 0 h 2052638"/>
                <a:gd name="connsiteX13" fmla="*/ 992981 w 1557337"/>
                <a:gd name="connsiteY13" fmla="*/ 292895 h 2052638"/>
                <a:gd name="connsiteX14" fmla="*/ 869155 w 1557337"/>
                <a:gd name="connsiteY14" fmla="*/ 438149 h 2052638"/>
                <a:gd name="connsiteX15" fmla="*/ 614363 w 1557337"/>
                <a:gd name="connsiteY15" fmla="*/ 533401 h 2052638"/>
                <a:gd name="connsiteX16" fmla="*/ 392907 w 1557337"/>
                <a:gd name="connsiteY16" fmla="*/ 590551 h 2052638"/>
                <a:gd name="connsiteX17" fmla="*/ 433388 w 1557337"/>
                <a:gd name="connsiteY17" fmla="*/ 742951 h 2052638"/>
                <a:gd name="connsiteX18" fmla="*/ 526257 w 1557337"/>
                <a:gd name="connsiteY18" fmla="*/ 721520 h 2052638"/>
                <a:gd name="connsiteX19" fmla="*/ 559593 w 1557337"/>
                <a:gd name="connsiteY19" fmla="*/ 828676 h 2052638"/>
                <a:gd name="connsiteX20" fmla="*/ 585787 w 1557337"/>
                <a:gd name="connsiteY20" fmla="*/ 828676 h 2052638"/>
                <a:gd name="connsiteX21" fmla="*/ 590550 w 1557337"/>
                <a:gd name="connsiteY21" fmla="*/ 862013 h 2052638"/>
                <a:gd name="connsiteX22" fmla="*/ 642937 w 1557337"/>
                <a:gd name="connsiteY22" fmla="*/ 852488 h 2052638"/>
                <a:gd name="connsiteX23" fmla="*/ 714375 w 1557337"/>
                <a:gd name="connsiteY23" fmla="*/ 1143001 h 2052638"/>
                <a:gd name="connsiteX24" fmla="*/ 666750 w 1557337"/>
                <a:gd name="connsiteY24" fmla="*/ 1147763 h 2052638"/>
                <a:gd name="connsiteX25" fmla="*/ 690562 w 1557337"/>
                <a:gd name="connsiteY25" fmla="*/ 1176338 h 2052638"/>
                <a:gd name="connsiteX26" fmla="*/ 659606 w 1557337"/>
                <a:gd name="connsiteY26" fmla="*/ 1183482 h 2052638"/>
                <a:gd name="connsiteX27" fmla="*/ 723900 w 1557337"/>
                <a:gd name="connsiteY27" fmla="*/ 1426369 h 2052638"/>
                <a:gd name="connsiteX28" fmla="*/ 669131 w 1557337"/>
                <a:gd name="connsiteY28" fmla="*/ 1445420 h 2052638"/>
                <a:gd name="connsiteX29" fmla="*/ 681037 w 1557337"/>
                <a:gd name="connsiteY29" fmla="*/ 1478757 h 2052638"/>
                <a:gd name="connsiteX30" fmla="*/ 628650 w 1557337"/>
                <a:gd name="connsiteY30" fmla="*/ 1490663 h 2052638"/>
                <a:gd name="connsiteX31" fmla="*/ 652462 w 1557337"/>
                <a:gd name="connsiteY31" fmla="*/ 1585914 h 2052638"/>
                <a:gd name="connsiteX32" fmla="*/ 0 w 1557337"/>
                <a:gd name="connsiteY32" fmla="*/ 1795463 h 2052638"/>
                <a:gd name="connsiteX0" fmla="*/ 0 w 1557337"/>
                <a:gd name="connsiteY0" fmla="*/ 1795463 h 2052638"/>
                <a:gd name="connsiteX1" fmla="*/ 78581 w 1557337"/>
                <a:gd name="connsiteY1" fmla="*/ 2052638 h 2052638"/>
                <a:gd name="connsiteX2" fmla="*/ 1031081 w 1557337"/>
                <a:gd name="connsiteY2" fmla="*/ 1745457 h 2052638"/>
                <a:gd name="connsiteX3" fmla="*/ 1421606 w 1557337"/>
                <a:gd name="connsiteY3" fmla="*/ 1188245 h 2052638"/>
                <a:gd name="connsiteX4" fmla="*/ 1557337 w 1557337"/>
                <a:gd name="connsiteY4" fmla="*/ 1131095 h 2052638"/>
                <a:gd name="connsiteX5" fmla="*/ 1538287 w 1557337"/>
                <a:gd name="connsiteY5" fmla="*/ 726282 h 2052638"/>
                <a:gd name="connsiteX6" fmla="*/ 1131093 w 1557337"/>
                <a:gd name="connsiteY6" fmla="*/ 338138 h 2052638"/>
                <a:gd name="connsiteX7" fmla="*/ 1133474 w 1557337"/>
                <a:gd name="connsiteY7" fmla="*/ 250032 h 2052638"/>
                <a:gd name="connsiteX8" fmla="*/ 1112044 w 1557337"/>
                <a:gd name="connsiteY8" fmla="*/ 242888 h 2052638"/>
                <a:gd name="connsiteX9" fmla="*/ 1116806 w 1557337"/>
                <a:gd name="connsiteY9" fmla="*/ 116681 h 2052638"/>
                <a:gd name="connsiteX10" fmla="*/ 1028699 w 1557337"/>
                <a:gd name="connsiteY10" fmla="*/ 97633 h 2052638"/>
                <a:gd name="connsiteX11" fmla="*/ 1007268 w 1557337"/>
                <a:gd name="connsiteY11" fmla="*/ 2382 h 2052638"/>
                <a:gd name="connsiteX12" fmla="*/ 945357 w 1557337"/>
                <a:gd name="connsiteY12" fmla="*/ 0 h 2052638"/>
                <a:gd name="connsiteX13" fmla="*/ 992981 w 1557337"/>
                <a:gd name="connsiteY13" fmla="*/ 292895 h 2052638"/>
                <a:gd name="connsiteX14" fmla="*/ 869155 w 1557337"/>
                <a:gd name="connsiteY14" fmla="*/ 438149 h 2052638"/>
                <a:gd name="connsiteX15" fmla="*/ 614363 w 1557337"/>
                <a:gd name="connsiteY15" fmla="*/ 533401 h 2052638"/>
                <a:gd name="connsiteX16" fmla="*/ 392907 w 1557337"/>
                <a:gd name="connsiteY16" fmla="*/ 590551 h 2052638"/>
                <a:gd name="connsiteX17" fmla="*/ 433388 w 1557337"/>
                <a:gd name="connsiteY17" fmla="*/ 742951 h 2052638"/>
                <a:gd name="connsiteX18" fmla="*/ 526257 w 1557337"/>
                <a:gd name="connsiteY18" fmla="*/ 721520 h 2052638"/>
                <a:gd name="connsiteX19" fmla="*/ 559593 w 1557337"/>
                <a:gd name="connsiteY19" fmla="*/ 828676 h 2052638"/>
                <a:gd name="connsiteX20" fmla="*/ 585787 w 1557337"/>
                <a:gd name="connsiteY20" fmla="*/ 828676 h 2052638"/>
                <a:gd name="connsiteX21" fmla="*/ 590550 w 1557337"/>
                <a:gd name="connsiteY21" fmla="*/ 862013 h 2052638"/>
                <a:gd name="connsiteX22" fmla="*/ 642937 w 1557337"/>
                <a:gd name="connsiteY22" fmla="*/ 852488 h 2052638"/>
                <a:gd name="connsiteX23" fmla="*/ 714375 w 1557337"/>
                <a:gd name="connsiteY23" fmla="*/ 1143001 h 2052638"/>
                <a:gd name="connsiteX24" fmla="*/ 666750 w 1557337"/>
                <a:gd name="connsiteY24" fmla="*/ 1147763 h 2052638"/>
                <a:gd name="connsiteX25" fmla="*/ 690562 w 1557337"/>
                <a:gd name="connsiteY25" fmla="*/ 1176338 h 2052638"/>
                <a:gd name="connsiteX26" fmla="*/ 659606 w 1557337"/>
                <a:gd name="connsiteY26" fmla="*/ 1183482 h 2052638"/>
                <a:gd name="connsiteX27" fmla="*/ 723900 w 1557337"/>
                <a:gd name="connsiteY27" fmla="*/ 1426369 h 2052638"/>
                <a:gd name="connsiteX28" fmla="*/ 669131 w 1557337"/>
                <a:gd name="connsiteY28" fmla="*/ 1445420 h 2052638"/>
                <a:gd name="connsiteX29" fmla="*/ 681037 w 1557337"/>
                <a:gd name="connsiteY29" fmla="*/ 1478757 h 2052638"/>
                <a:gd name="connsiteX30" fmla="*/ 628650 w 1557337"/>
                <a:gd name="connsiteY30" fmla="*/ 1490663 h 2052638"/>
                <a:gd name="connsiteX31" fmla="*/ 652462 w 1557337"/>
                <a:gd name="connsiteY31" fmla="*/ 1585914 h 2052638"/>
                <a:gd name="connsiteX32" fmla="*/ 0 w 1557337"/>
                <a:gd name="connsiteY32" fmla="*/ 1795463 h 2052638"/>
                <a:gd name="connsiteX0" fmla="*/ 0 w 1557337"/>
                <a:gd name="connsiteY0" fmla="*/ 1795463 h 2052638"/>
                <a:gd name="connsiteX1" fmla="*/ 78581 w 1557337"/>
                <a:gd name="connsiteY1" fmla="*/ 2052638 h 2052638"/>
                <a:gd name="connsiteX2" fmla="*/ 1031081 w 1557337"/>
                <a:gd name="connsiteY2" fmla="*/ 1745457 h 2052638"/>
                <a:gd name="connsiteX3" fmla="*/ 1421606 w 1557337"/>
                <a:gd name="connsiteY3" fmla="*/ 1188245 h 2052638"/>
                <a:gd name="connsiteX4" fmla="*/ 1557337 w 1557337"/>
                <a:gd name="connsiteY4" fmla="*/ 1131095 h 2052638"/>
                <a:gd name="connsiteX5" fmla="*/ 1538287 w 1557337"/>
                <a:gd name="connsiteY5" fmla="*/ 726282 h 2052638"/>
                <a:gd name="connsiteX6" fmla="*/ 1131093 w 1557337"/>
                <a:gd name="connsiteY6" fmla="*/ 338138 h 2052638"/>
                <a:gd name="connsiteX7" fmla="*/ 1133474 w 1557337"/>
                <a:gd name="connsiteY7" fmla="*/ 250032 h 2052638"/>
                <a:gd name="connsiteX8" fmla="*/ 1112044 w 1557337"/>
                <a:gd name="connsiteY8" fmla="*/ 242888 h 2052638"/>
                <a:gd name="connsiteX9" fmla="*/ 1116806 w 1557337"/>
                <a:gd name="connsiteY9" fmla="*/ 116681 h 2052638"/>
                <a:gd name="connsiteX10" fmla="*/ 1028699 w 1557337"/>
                <a:gd name="connsiteY10" fmla="*/ 97633 h 2052638"/>
                <a:gd name="connsiteX11" fmla="*/ 1007268 w 1557337"/>
                <a:gd name="connsiteY11" fmla="*/ 2382 h 2052638"/>
                <a:gd name="connsiteX12" fmla="*/ 945357 w 1557337"/>
                <a:gd name="connsiteY12" fmla="*/ 0 h 2052638"/>
                <a:gd name="connsiteX13" fmla="*/ 992981 w 1557337"/>
                <a:gd name="connsiteY13" fmla="*/ 292895 h 2052638"/>
                <a:gd name="connsiteX14" fmla="*/ 869155 w 1557337"/>
                <a:gd name="connsiteY14" fmla="*/ 438149 h 2052638"/>
                <a:gd name="connsiteX15" fmla="*/ 614363 w 1557337"/>
                <a:gd name="connsiteY15" fmla="*/ 533401 h 2052638"/>
                <a:gd name="connsiteX16" fmla="*/ 392907 w 1557337"/>
                <a:gd name="connsiteY16" fmla="*/ 590551 h 2052638"/>
                <a:gd name="connsiteX17" fmla="*/ 433388 w 1557337"/>
                <a:gd name="connsiteY17" fmla="*/ 742951 h 2052638"/>
                <a:gd name="connsiteX18" fmla="*/ 526257 w 1557337"/>
                <a:gd name="connsiteY18" fmla="*/ 721520 h 2052638"/>
                <a:gd name="connsiteX19" fmla="*/ 559593 w 1557337"/>
                <a:gd name="connsiteY19" fmla="*/ 828676 h 2052638"/>
                <a:gd name="connsiteX20" fmla="*/ 585787 w 1557337"/>
                <a:gd name="connsiteY20" fmla="*/ 828676 h 2052638"/>
                <a:gd name="connsiteX21" fmla="*/ 590550 w 1557337"/>
                <a:gd name="connsiteY21" fmla="*/ 862013 h 2052638"/>
                <a:gd name="connsiteX22" fmla="*/ 642937 w 1557337"/>
                <a:gd name="connsiteY22" fmla="*/ 852488 h 2052638"/>
                <a:gd name="connsiteX23" fmla="*/ 714375 w 1557337"/>
                <a:gd name="connsiteY23" fmla="*/ 1143001 h 2052638"/>
                <a:gd name="connsiteX24" fmla="*/ 666750 w 1557337"/>
                <a:gd name="connsiteY24" fmla="*/ 1147763 h 2052638"/>
                <a:gd name="connsiteX25" fmla="*/ 690562 w 1557337"/>
                <a:gd name="connsiteY25" fmla="*/ 1176338 h 2052638"/>
                <a:gd name="connsiteX26" fmla="*/ 659606 w 1557337"/>
                <a:gd name="connsiteY26" fmla="*/ 1183482 h 2052638"/>
                <a:gd name="connsiteX27" fmla="*/ 723900 w 1557337"/>
                <a:gd name="connsiteY27" fmla="*/ 1426369 h 2052638"/>
                <a:gd name="connsiteX28" fmla="*/ 669131 w 1557337"/>
                <a:gd name="connsiteY28" fmla="*/ 1445420 h 2052638"/>
                <a:gd name="connsiteX29" fmla="*/ 681037 w 1557337"/>
                <a:gd name="connsiteY29" fmla="*/ 1478757 h 2052638"/>
                <a:gd name="connsiteX30" fmla="*/ 628650 w 1557337"/>
                <a:gd name="connsiteY30" fmla="*/ 1490663 h 2052638"/>
                <a:gd name="connsiteX31" fmla="*/ 652462 w 1557337"/>
                <a:gd name="connsiteY31" fmla="*/ 1585914 h 2052638"/>
                <a:gd name="connsiteX32" fmla="*/ 0 w 1557337"/>
                <a:gd name="connsiteY32" fmla="*/ 1795463 h 2052638"/>
                <a:gd name="connsiteX0" fmla="*/ 0 w 1557337"/>
                <a:gd name="connsiteY0" fmla="*/ 1795463 h 2052638"/>
                <a:gd name="connsiteX1" fmla="*/ 78581 w 1557337"/>
                <a:gd name="connsiteY1" fmla="*/ 2052638 h 2052638"/>
                <a:gd name="connsiteX2" fmla="*/ 1031081 w 1557337"/>
                <a:gd name="connsiteY2" fmla="*/ 1745457 h 2052638"/>
                <a:gd name="connsiteX3" fmla="*/ 1421606 w 1557337"/>
                <a:gd name="connsiteY3" fmla="*/ 1188245 h 2052638"/>
                <a:gd name="connsiteX4" fmla="*/ 1557337 w 1557337"/>
                <a:gd name="connsiteY4" fmla="*/ 1131095 h 2052638"/>
                <a:gd name="connsiteX5" fmla="*/ 1538287 w 1557337"/>
                <a:gd name="connsiteY5" fmla="*/ 726282 h 2052638"/>
                <a:gd name="connsiteX6" fmla="*/ 1131093 w 1557337"/>
                <a:gd name="connsiteY6" fmla="*/ 338138 h 2052638"/>
                <a:gd name="connsiteX7" fmla="*/ 1133474 w 1557337"/>
                <a:gd name="connsiteY7" fmla="*/ 250032 h 2052638"/>
                <a:gd name="connsiteX8" fmla="*/ 1112044 w 1557337"/>
                <a:gd name="connsiteY8" fmla="*/ 242888 h 2052638"/>
                <a:gd name="connsiteX9" fmla="*/ 1116806 w 1557337"/>
                <a:gd name="connsiteY9" fmla="*/ 116681 h 2052638"/>
                <a:gd name="connsiteX10" fmla="*/ 1028699 w 1557337"/>
                <a:gd name="connsiteY10" fmla="*/ 97633 h 2052638"/>
                <a:gd name="connsiteX11" fmla="*/ 1007268 w 1557337"/>
                <a:gd name="connsiteY11" fmla="*/ 2382 h 2052638"/>
                <a:gd name="connsiteX12" fmla="*/ 945357 w 1557337"/>
                <a:gd name="connsiteY12" fmla="*/ 0 h 2052638"/>
                <a:gd name="connsiteX13" fmla="*/ 992981 w 1557337"/>
                <a:gd name="connsiteY13" fmla="*/ 292895 h 2052638"/>
                <a:gd name="connsiteX14" fmla="*/ 869155 w 1557337"/>
                <a:gd name="connsiteY14" fmla="*/ 438149 h 2052638"/>
                <a:gd name="connsiteX15" fmla="*/ 614363 w 1557337"/>
                <a:gd name="connsiteY15" fmla="*/ 533401 h 2052638"/>
                <a:gd name="connsiteX16" fmla="*/ 392907 w 1557337"/>
                <a:gd name="connsiteY16" fmla="*/ 590551 h 2052638"/>
                <a:gd name="connsiteX17" fmla="*/ 433388 w 1557337"/>
                <a:gd name="connsiteY17" fmla="*/ 742951 h 2052638"/>
                <a:gd name="connsiteX18" fmla="*/ 526257 w 1557337"/>
                <a:gd name="connsiteY18" fmla="*/ 721520 h 2052638"/>
                <a:gd name="connsiteX19" fmla="*/ 559593 w 1557337"/>
                <a:gd name="connsiteY19" fmla="*/ 828676 h 2052638"/>
                <a:gd name="connsiteX20" fmla="*/ 585787 w 1557337"/>
                <a:gd name="connsiteY20" fmla="*/ 828676 h 2052638"/>
                <a:gd name="connsiteX21" fmla="*/ 590550 w 1557337"/>
                <a:gd name="connsiteY21" fmla="*/ 862013 h 2052638"/>
                <a:gd name="connsiteX22" fmla="*/ 642937 w 1557337"/>
                <a:gd name="connsiteY22" fmla="*/ 852488 h 2052638"/>
                <a:gd name="connsiteX23" fmla="*/ 714375 w 1557337"/>
                <a:gd name="connsiteY23" fmla="*/ 1143001 h 2052638"/>
                <a:gd name="connsiteX24" fmla="*/ 666750 w 1557337"/>
                <a:gd name="connsiteY24" fmla="*/ 1147763 h 2052638"/>
                <a:gd name="connsiteX25" fmla="*/ 690562 w 1557337"/>
                <a:gd name="connsiteY25" fmla="*/ 1176338 h 2052638"/>
                <a:gd name="connsiteX26" fmla="*/ 659606 w 1557337"/>
                <a:gd name="connsiteY26" fmla="*/ 1183482 h 2052638"/>
                <a:gd name="connsiteX27" fmla="*/ 723900 w 1557337"/>
                <a:gd name="connsiteY27" fmla="*/ 1426369 h 2052638"/>
                <a:gd name="connsiteX28" fmla="*/ 669131 w 1557337"/>
                <a:gd name="connsiteY28" fmla="*/ 1445420 h 2052638"/>
                <a:gd name="connsiteX29" fmla="*/ 681037 w 1557337"/>
                <a:gd name="connsiteY29" fmla="*/ 1478757 h 2052638"/>
                <a:gd name="connsiteX30" fmla="*/ 628650 w 1557337"/>
                <a:gd name="connsiteY30" fmla="*/ 1490663 h 2052638"/>
                <a:gd name="connsiteX31" fmla="*/ 652462 w 1557337"/>
                <a:gd name="connsiteY31" fmla="*/ 1585914 h 2052638"/>
                <a:gd name="connsiteX32" fmla="*/ 0 w 1557337"/>
                <a:gd name="connsiteY32" fmla="*/ 1795463 h 2052638"/>
                <a:gd name="connsiteX0" fmla="*/ 0 w 1557337"/>
                <a:gd name="connsiteY0" fmla="*/ 1795463 h 2052638"/>
                <a:gd name="connsiteX1" fmla="*/ 78581 w 1557337"/>
                <a:gd name="connsiteY1" fmla="*/ 2052638 h 2052638"/>
                <a:gd name="connsiteX2" fmla="*/ 1031081 w 1557337"/>
                <a:gd name="connsiteY2" fmla="*/ 1745457 h 2052638"/>
                <a:gd name="connsiteX3" fmla="*/ 1421606 w 1557337"/>
                <a:gd name="connsiteY3" fmla="*/ 1188245 h 2052638"/>
                <a:gd name="connsiteX4" fmla="*/ 1557337 w 1557337"/>
                <a:gd name="connsiteY4" fmla="*/ 1131095 h 2052638"/>
                <a:gd name="connsiteX5" fmla="*/ 1538287 w 1557337"/>
                <a:gd name="connsiteY5" fmla="*/ 726282 h 2052638"/>
                <a:gd name="connsiteX6" fmla="*/ 1131093 w 1557337"/>
                <a:gd name="connsiteY6" fmla="*/ 338138 h 2052638"/>
                <a:gd name="connsiteX7" fmla="*/ 1133474 w 1557337"/>
                <a:gd name="connsiteY7" fmla="*/ 250032 h 2052638"/>
                <a:gd name="connsiteX8" fmla="*/ 1112044 w 1557337"/>
                <a:gd name="connsiteY8" fmla="*/ 242888 h 2052638"/>
                <a:gd name="connsiteX9" fmla="*/ 1116806 w 1557337"/>
                <a:gd name="connsiteY9" fmla="*/ 116681 h 2052638"/>
                <a:gd name="connsiteX10" fmla="*/ 1028699 w 1557337"/>
                <a:gd name="connsiteY10" fmla="*/ 97633 h 2052638"/>
                <a:gd name="connsiteX11" fmla="*/ 1007268 w 1557337"/>
                <a:gd name="connsiteY11" fmla="*/ 2382 h 2052638"/>
                <a:gd name="connsiteX12" fmla="*/ 945357 w 1557337"/>
                <a:gd name="connsiteY12" fmla="*/ 0 h 2052638"/>
                <a:gd name="connsiteX13" fmla="*/ 942975 w 1557337"/>
                <a:gd name="connsiteY13" fmla="*/ 261939 h 2052638"/>
                <a:gd name="connsiteX14" fmla="*/ 869155 w 1557337"/>
                <a:gd name="connsiteY14" fmla="*/ 438149 h 2052638"/>
                <a:gd name="connsiteX15" fmla="*/ 614363 w 1557337"/>
                <a:gd name="connsiteY15" fmla="*/ 533401 h 2052638"/>
                <a:gd name="connsiteX16" fmla="*/ 392907 w 1557337"/>
                <a:gd name="connsiteY16" fmla="*/ 590551 h 2052638"/>
                <a:gd name="connsiteX17" fmla="*/ 433388 w 1557337"/>
                <a:gd name="connsiteY17" fmla="*/ 742951 h 2052638"/>
                <a:gd name="connsiteX18" fmla="*/ 526257 w 1557337"/>
                <a:gd name="connsiteY18" fmla="*/ 721520 h 2052638"/>
                <a:gd name="connsiteX19" fmla="*/ 559593 w 1557337"/>
                <a:gd name="connsiteY19" fmla="*/ 828676 h 2052638"/>
                <a:gd name="connsiteX20" fmla="*/ 585787 w 1557337"/>
                <a:gd name="connsiteY20" fmla="*/ 828676 h 2052638"/>
                <a:gd name="connsiteX21" fmla="*/ 590550 w 1557337"/>
                <a:gd name="connsiteY21" fmla="*/ 862013 h 2052638"/>
                <a:gd name="connsiteX22" fmla="*/ 642937 w 1557337"/>
                <a:gd name="connsiteY22" fmla="*/ 852488 h 2052638"/>
                <a:gd name="connsiteX23" fmla="*/ 714375 w 1557337"/>
                <a:gd name="connsiteY23" fmla="*/ 1143001 h 2052638"/>
                <a:gd name="connsiteX24" fmla="*/ 666750 w 1557337"/>
                <a:gd name="connsiteY24" fmla="*/ 1147763 h 2052638"/>
                <a:gd name="connsiteX25" fmla="*/ 690562 w 1557337"/>
                <a:gd name="connsiteY25" fmla="*/ 1176338 h 2052638"/>
                <a:gd name="connsiteX26" fmla="*/ 659606 w 1557337"/>
                <a:gd name="connsiteY26" fmla="*/ 1183482 h 2052638"/>
                <a:gd name="connsiteX27" fmla="*/ 723900 w 1557337"/>
                <a:gd name="connsiteY27" fmla="*/ 1426369 h 2052638"/>
                <a:gd name="connsiteX28" fmla="*/ 669131 w 1557337"/>
                <a:gd name="connsiteY28" fmla="*/ 1445420 h 2052638"/>
                <a:gd name="connsiteX29" fmla="*/ 681037 w 1557337"/>
                <a:gd name="connsiteY29" fmla="*/ 1478757 h 2052638"/>
                <a:gd name="connsiteX30" fmla="*/ 628650 w 1557337"/>
                <a:gd name="connsiteY30" fmla="*/ 1490663 h 2052638"/>
                <a:gd name="connsiteX31" fmla="*/ 652462 w 1557337"/>
                <a:gd name="connsiteY31" fmla="*/ 1585914 h 2052638"/>
                <a:gd name="connsiteX32" fmla="*/ 0 w 1557337"/>
                <a:gd name="connsiteY32" fmla="*/ 1795463 h 2052638"/>
                <a:gd name="connsiteX0" fmla="*/ 0 w 1557337"/>
                <a:gd name="connsiteY0" fmla="*/ 1795463 h 2052638"/>
                <a:gd name="connsiteX1" fmla="*/ 78581 w 1557337"/>
                <a:gd name="connsiteY1" fmla="*/ 2052638 h 2052638"/>
                <a:gd name="connsiteX2" fmla="*/ 1031081 w 1557337"/>
                <a:gd name="connsiteY2" fmla="*/ 1745457 h 2052638"/>
                <a:gd name="connsiteX3" fmla="*/ 1421606 w 1557337"/>
                <a:gd name="connsiteY3" fmla="*/ 1188245 h 2052638"/>
                <a:gd name="connsiteX4" fmla="*/ 1557337 w 1557337"/>
                <a:gd name="connsiteY4" fmla="*/ 1131095 h 2052638"/>
                <a:gd name="connsiteX5" fmla="*/ 1538287 w 1557337"/>
                <a:gd name="connsiteY5" fmla="*/ 726282 h 2052638"/>
                <a:gd name="connsiteX6" fmla="*/ 1131093 w 1557337"/>
                <a:gd name="connsiteY6" fmla="*/ 338138 h 2052638"/>
                <a:gd name="connsiteX7" fmla="*/ 1133474 w 1557337"/>
                <a:gd name="connsiteY7" fmla="*/ 250032 h 2052638"/>
                <a:gd name="connsiteX8" fmla="*/ 1112044 w 1557337"/>
                <a:gd name="connsiteY8" fmla="*/ 242888 h 2052638"/>
                <a:gd name="connsiteX9" fmla="*/ 1116806 w 1557337"/>
                <a:gd name="connsiteY9" fmla="*/ 116681 h 2052638"/>
                <a:gd name="connsiteX10" fmla="*/ 1028699 w 1557337"/>
                <a:gd name="connsiteY10" fmla="*/ 97633 h 2052638"/>
                <a:gd name="connsiteX11" fmla="*/ 1007268 w 1557337"/>
                <a:gd name="connsiteY11" fmla="*/ 2382 h 2052638"/>
                <a:gd name="connsiteX12" fmla="*/ 945357 w 1557337"/>
                <a:gd name="connsiteY12" fmla="*/ 0 h 2052638"/>
                <a:gd name="connsiteX13" fmla="*/ 942975 w 1557337"/>
                <a:gd name="connsiteY13" fmla="*/ 261939 h 2052638"/>
                <a:gd name="connsiteX14" fmla="*/ 809624 w 1557337"/>
                <a:gd name="connsiteY14" fmla="*/ 407192 h 2052638"/>
                <a:gd name="connsiteX15" fmla="*/ 614363 w 1557337"/>
                <a:gd name="connsiteY15" fmla="*/ 533401 h 2052638"/>
                <a:gd name="connsiteX16" fmla="*/ 392907 w 1557337"/>
                <a:gd name="connsiteY16" fmla="*/ 590551 h 2052638"/>
                <a:gd name="connsiteX17" fmla="*/ 433388 w 1557337"/>
                <a:gd name="connsiteY17" fmla="*/ 742951 h 2052638"/>
                <a:gd name="connsiteX18" fmla="*/ 526257 w 1557337"/>
                <a:gd name="connsiteY18" fmla="*/ 721520 h 2052638"/>
                <a:gd name="connsiteX19" fmla="*/ 559593 w 1557337"/>
                <a:gd name="connsiteY19" fmla="*/ 828676 h 2052638"/>
                <a:gd name="connsiteX20" fmla="*/ 585787 w 1557337"/>
                <a:gd name="connsiteY20" fmla="*/ 828676 h 2052638"/>
                <a:gd name="connsiteX21" fmla="*/ 590550 w 1557337"/>
                <a:gd name="connsiteY21" fmla="*/ 862013 h 2052638"/>
                <a:gd name="connsiteX22" fmla="*/ 642937 w 1557337"/>
                <a:gd name="connsiteY22" fmla="*/ 852488 h 2052638"/>
                <a:gd name="connsiteX23" fmla="*/ 714375 w 1557337"/>
                <a:gd name="connsiteY23" fmla="*/ 1143001 h 2052638"/>
                <a:gd name="connsiteX24" fmla="*/ 666750 w 1557337"/>
                <a:gd name="connsiteY24" fmla="*/ 1147763 h 2052638"/>
                <a:gd name="connsiteX25" fmla="*/ 690562 w 1557337"/>
                <a:gd name="connsiteY25" fmla="*/ 1176338 h 2052638"/>
                <a:gd name="connsiteX26" fmla="*/ 659606 w 1557337"/>
                <a:gd name="connsiteY26" fmla="*/ 1183482 h 2052638"/>
                <a:gd name="connsiteX27" fmla="*/ 723900 w 1557337"/>
                <a:gd name="connsiteY27" fmla="*/ 1426369 h 2052638"/>
                <a:gd name="connsiteX28" fmla="*/ 669131 w 1557337"/>
                <a:gd name="connsiteY28" fmla="*/ 1445420 h 2052638"/>
                <a:gd name="connsiteX29" fmla="*/ 681037 w 1557337"/>
                <a:gd name="connsiteY29" fmla="*/ 1478757 h 2052638"/>
                <a:gd name="connsiteX30" fmla="*/ 628650 w 1557337"/>
                <a:gd name="connsiteY30" fmla="*/ 1490663 h 2052638"/>
                <a:gd name="connsiteX31" fmla="*/ 652462 w 1557337"/>
                <a:gd name="connsiteY31" fmla="*/ 1585914 h 2052638"/>
                <a:gd name="connsiteX32" fmla="*/ 0 w 1557337"/>
                <a:gd name="connsiteY32" fmla="*/ 1795463 h 2052638"/>
                <a:gd name="connsiteX0" fmla="*/ 0 w 1557337"/>
                <a:gd name="connsiteY0" fmla="*/ 1795463 h 2052638"/>
                <a:gd name="connsiteX1" fmla="*/ 78581 w 1557337"/>
                <a:gd name="connsiteY1" fmla="*/ 2052638 h 2052638"/>
                <a:gd name="connsiteX2" fmla="*/ 1031081 w 1557337"/>
                <a:gd name="connsiteY2" fmla="*/ 1745457 h 2052638"/>
                <a:gd name="connsiteX3" fmla="*/ 1421606 w 1557337"/>
                <a:gd name="connsiteY3" fmla="*/ 1188245 h 2052638"/>
                <a:gd name="connsiteX4" fmla="*/ 1557337 w 1557337"/>
                <a:gd name="connsiteY4" fmla="*/ 1131095 h 2052638"/>
                <a:gd name="connsiteX5" fmla="*/ 1538287 w 1557337"/>
                <a:gd name="connsiteY5" fmla="*/ 726282 h 2052638"/>
                <a:gd name="connsiteX6" fmla="*/ 1131093 w 1557337"/>
                <a:gd name="connsiteY6" fmla="*/ 338138 h 2052638"/>
                <a:gd name="connsiteX7" fmla="*/ 1133474 w 1557337"/>
                <a:gd name="connsiteY7" fmla="*/ 250032 h 2052638"/>
                <a:gd name="connsiteX8" fmla="*/ 1112044 w 1557337"/>
                <a:gd name="connsiteY8" fmla="*/ 242888 h 2052638"/>
                <a:gd name="connsiteX9" fmla="*/ 1116806 w 1557337"/>
                <a:gd name="connsiteY9" fmla="*/ 116681 h 2052638"/>
                <a:gd name="connsiteX10" fmla="*/ 1028699 w 1557337"/>
                <a:gd name="connsiteY10" fmla="*/ 97633 h 2052638"/>
                <a:gd name="connsiteX11" fmla="*/ 1007268 w 1557337"/>
                <a:gd name="connsiteY11" fmla="*/ 2382 h 2052638"/>
                <a:gd name="connsiteX12" fmla="*/ 945357 w 1557337"/>
                <a:gd name="connsiteY12" fmla="*/ 0 h 2052638"/>
                <a:gd name="connsiteX13" fmla="*/ 942975 w 1557337"/>
                <a:gd name="connsiteY13" fmla="*/ 261939 h 2052638"/>
                <a:gd name="connsiteX14" fmla="*/ 809624 w 1557337"/>
                <a:gd name="connsiteY14" fmla="*/ 407192 h 2052638"/>
                <a:gd name="connsiteX15" fmla="*/ 614363 w 1557337"/>
                <a:gd name="connsiteY15" fmla="*/ 533401 h 2052638"/>
                <a:gd name="connsiteX16" fmla="*/ 392907 w 1557337"/>
                <a:gd name="connsiteY16" fmla="*/ 590551 h 2052638"/>
                <a:gd name="connsiteX17" fmla="*/ 433388 w 1557337"/>
                <a:gd name="connsiteY17" fmla="*/ 742951 h 2052638"/>
                <a:gd name="connsiteX18" fmla="*/ 526257 w 1557337"/>
                <a:gd name="connsiteY18" fmla="*/ 721520 h 2052638"/>
                <a:gd name="connsiteX19" fmla="*/ 559593 w 1557337"/>
                <a:gd name="connsiteY19" fmla="*/ 828676 h 2052638"/>
                <a:gd name="connsiteX20" fmla="*/ 585787 w 1557337"/>
                <a:gd name="connsiteY20" fmla="*/ 828676 h 2052638"/>
                <a:gd name="connsiteX21" fmla="*/ 590550 w 1557337"/>
                <a:gd name="connsiteY21" fmla="*/ 862013 h 2052638"/>
                <a:gd name="connsiteX22" fmla="*/ 642937 w 1557337"/>
                <a:gd name="connsiteY22" fmla="*/ 852488 h 2052638"/>
                <a:gd name="connsiteX23" fmla="*/ 714375 w 1557337"/>
                <a:gd name="connsiteY23" fmla="*/ 1143001 h 2052638"/>
                <a:gd name="connsiteX24" fmla="*/ 666750 w 1557337"/>
                <a:gd name="connsiteY24" fmla="*/ 1147763 h 2052638"/>
                <a:gd name="connsiteX25" fmla="*/ 690562 w 1557337"/>
                <a:gd name="connsiteY25" fmla="*/ 1176338 h 2052638"/>
                <a:gd name="connsiteX26" fmla="*/ 659606 w 1557337"/>
                <a:gd name="connsiteY26" fmla="*/ 1183482 h 2052638"/>
                <a:gd name="connsiteX27" fmla="*/ 723900 w 1557337"/>
                <a:gd name="connsiteY27" fmla="*/ 1426369 h 2052638"/>
                <a:gd name="connsiteX28" fmla="*/ 669131 w 1557337"/>
                <a:gd name="connsiteY28" fmla="*/ 1445420 h 2052638"/>
                <a:gd name="connsiteX29" fmla="*/ 681037 w 1557337"/>
                <a:gd name="connsiteY29" fmla="*/ 1478757 h 2052638"/>
                <a:gd name="connsiteX30" fmla="*/ 628650 w 1557337"/>
                <a:gd name="connsiteY30" fmla="*/ 1490663 h 2052638"/>
                <a:gd name="connsiteX31" fmla="*/ 652462 w 1557337"/>
                <a:gd name="connsiteY31" fmla="*/ 1585914 h 2052638"/>
                <a:gd name="connsiteX32" fmla="*/ 0 w 1557337"/>
                <a:gd name="connsiteY32" fmla="*/ 1795463 h 2052638"/>
                <a:gd name="connsiteX0" fmla="*/ 0 w 1557337"/>
                <a:gd name="connsiteY0" fmla="*/ 1795463 h 2052638"/>
                <a:gd name="connsiteX1" fmla="*/ 78581 w 1557337"/>
                <a:gd name="connsiteY1" fmla="*/ 2052638 h 2052638"/>
                <a:gd name="connsiteX2" fmla="*/ 1031081 w 1557337"/>
                <a:gd name="connsiteY2" fmla="*/ 1745457 h 2052638"/>
                <a:gd name="connsiteX3" fmla="*/ 1421606 w 1557337"/>
                <a:gd name="connsiteY3" fmla="*/ 1188245 h 2052638"/>
                <a:gd name="connsiteX4" fmla="*/ 1557337 w 1557337"/>
                <a:gd name="connsiteY4" fmla="*/ 1131095 h 2052638"/>
                <a:gd name="connsiteX5" fmla="*/ 1538287 w 1557337"/>
                <a:gd name="connsiteY5" fmla="*/ 726282 h 2052638"/>
                <a:gd name="connsiteX6" fmla="*/ 1131093 w 1557337"/>
                <a:gd name="connsiteY6" fmla="*/ 338138 h 2052638"/>
                <a:gd name="connsiteX7" fmla="*/ 1133474 w 1557337"/>
                <a:gd name="connsiteY7" fmla="*/ 250032 h 2052638"/>
                <a:gd name="connsiteX8" fmla="*/ 1112044 w 1557337"/>
                <a:gd name="connsiteY8" fmla="*/ 242888 h 2052638"/>
                <a:gd name="connsiteX9" fmla="*/ 1116806 w 1557337"/>
                <a:gd name="connsiteY9" fmla="*/ 116681 h 2052638"/>
                <a:gd name="connsiteX10" fmla="*/ 1028699 w 1557337"/>
                <a:gd name="connsiteY10" fmla="*/ 97633 h 2052638"/>
                <a:gd name="connsiteX11" fmla="*/ 1007268 w 1557337"/>
                <a:gd name="connsiteY11" fmla="*/ 2382 h 2052638"/>
                <a:gd name="connsiteX12" fmla="*/ 945357 w 1557337"/>
                <a:gd name="connsiteY12" fmla="*/ 0 h 2052638"/>
                <a:gd name="connsiteX13" fmla="*/ 942975 w 1557337"/>
                <a:gd name="connsiteY13" fmla="*/ 261939 h 2052638"/>
                <a:gd name="connsiteX14" fmla="*/ 809624 w 1557337"/>
                <a:gd name="connsiteY14" fmla="*/ 407192 h 2052638"/>
                <a:gd name="connsiteX15" fmla="*/ 614363 w 1557337"/>
                <a:gd name="connsiteY15" fmla="*/ 533401 h 2052638"/>
                <a:gd name="connsiteX16" fmla="*/ 392907 w 1557337"/>
                <a:gd name="connsiteY16" fmla="*/ 590551 h 2052638"/>
                <a:gd name="connsiteX17" fmla="*/ 433388 w 1557337"/>
                <a:gd name="connsiteY17" fmla="*/ 742951 h 2052638"/>
                <a:gd name="connsiteX18" fmla="*/ 526257 w 1557337"/>
                <a:gd name="connsiteY18" fmla="*/ 721520 h 2052638"/>
                <a:gd name="connsiteX19" fmla="*/ 559593 w 1557337"/>
                <a:gd name="connsiteY19" fmla="*/ 828676 h 2052638"/>
                <a:gd name="connsiteX20" fmla="*/ 585787 w 1557337"/>
                <a:gd name="connsiteY20" fmla="*/ 828676 h 2052638"/>
                <a:gd name="connsiteX21" fmla="*/ 590550 w 1557337"/>
                <a:gd name="connsiteY21" fmla="*/ 862013 h 2052638"/>
                <a:gd name="connsiteX22" fmla="*/ 642937 w 1557337"/>
                <a:gd name="connsiteY22" fmla="*/ 852488 h 2052638"/>
                <a:gd name="connsiteX23" fmla="*/ 714375 w 1557337"/>
                <a:gd name="connsiteY23" fmla="*/ 1143001 h 2052638"/>
                <a:gd name="connsiteX24" fmla="*/ 666750 w 1557337"/>
                <a:gd name="connsiteY24" fmla="*/ 1147763 h 2052638"/>
                <a:gd name="connsiteX25" fmla="*/ 690562 w 1557337"/>
                <a:gd name="connsiteY25" fmla="*/ 1176338 h 2052638"/>
                <a:gd name="connsiteX26" fmla="*/ 659606 w 1557337"/>
                <a:gd name="connsiteY26" fmla="*/ 1183482 h 2052638"/>
                <a:gd name="connsiteX27" fmla="*/ 723900 w 1557337"/>
                <a:gd name="connsiteY27" fmla="*/ 1426369 h 2052638"/>
                <a:gd name="connsiteX28" fmla="*/ 669131 w 1557337"/>
                <a:gd name="connsiteY28" fmla="*/ 1445420 h 2052638"/>
                <a:gd name="connsiteX29" fmla="*/ 681037 w 1557337"/>
                <a:gd name="connsiteY29" fmla="*/ 1478757 h 2052638"/>
                <a:gd name="connsiteX30" fmla="*/ 628650 w 1557337"/>
                <a:gd name="connsiteY30" fmla="*/ 1490663 h 2052638"/>
                <a:gd name="connsiteX31" fmla="*/ 652462 w 1557337"/>
                <a:gd name="connsiteY31" fmla="*/ 1585914 h 2052638"/>
                <a:gd name="connsiteX32" fmla="*/ 0 w 1557337"/>
                <a:gd name="connsiteY32" fmla="*/ 1795463 h 2052638"/>
                <a:gd name="connsiteX0" fmla="*/ 0 w 1557337"/>
                <a:gd name="connsiteY0" fmla="*/ 1795463 h 2052638"/>
                <a:gd name="connsiteX1" fmla="*/ 78581 w 1557337"/>
                <a:gd name="connsiteY1" fmla="*/ 2052638 h 2052638"/>
                <a:gd name="connsiteX2" fmla="*/ 1031081 w 1557337"/>
                <a:gd name="connsiteY2" fmla="*/ 1745457 h 2052638"/>
                <a:gd name="connsiteX3" fmla="*/ 1421606 w 1557337"/>
                <a:gd name="connsiteY3" fmla="*/ 1188245 h 2052638"/>
                <a:gd name="connsiteX4" fmla="*/ 1557337 w 1557337"/>
                <a:gd name="connsiteY4" fmla="*/ 1131095 h 2052638"/>
                <a:gd name="connsiteX5" fmla="*/ 1538287 w 1557337"/>
                <a:gd name="connsiteY5" fmla="*/ 726282 h 2052638"/>
                <a:gd name="connsiteX6" fmla="*/ 1131093 w 1557337"/>
                <a:gd name="connsiteY6" fmla="*/ 338138 h 2052638"/>
                <a:gd name="connsiteX7" fmla="*/ 1133474 w 1557337"/>
                <a:gd name="connsiteY7" fmla="*/ 250032 h 2052638"/>
                <a:gd name="connsiteX8" fmla="*/ 1112044 w 1557337"/>
                <a:gd name="connsiteY8" fmla="*/ 242888 h 2052638"/>
                <a:gd name="connsiteX9" fmla="*/ 1116806 w 1557337"/>
                <a:gd name="connsiteY9" fmla="*/ 116681 h 2052638"/>
                <a:gd name="connsiteX10" fmla="*/ 1028699 w 1557337"/>
                <a:gd name="connsiteY10" fmla="*/ 97633 h 2052638"/>
                <a:gd name="connsiteX11" fmla="*/ 1007268 w 1557337"/>
                <a:gd name="connsiteY11" fmla="*/ 2382 h 2052638"/>
                <a:gd name="connsiteX12" fmla="*/ 954882 w 1557337"/>
                <a:gd name="connsiteY12" fmla="*/ 0 h 2052638"/>
                <a:gd name="connsiteX13" fmla="*/ 942975 w 1557337"/>
                <a:gd name="connsiteY13" fmla="*/ 261939 h 2052638"/>
                <a:gd name="connsiteX14" fmla="*/ 809624 w 1557337"/>
                <a:gd name="connsiteY14" fmla="*/ 407192 h 2052638"/>
                <a:gd name="connsiteX15" fmla="*/ 614363 w 1557337"/>
                <a:gd name="connsiteY15" fmla="*/ 533401 h 2052638"/>
                <a:gd name="connsiteX16" fmla="*/ 392907 w 1557337"/>
                <a:gd name="connsiteY16" fmla="*/ 590551 h 2052638"/>
                <a:gd name="connsiteX17" fmla="*/ 433388 w 1557337"/>
                <a:gd name="connsiteY17" fmla="*/ 742951 h 2052638"/>
                <a:gd name="connsiteX18" fmla="*/ 526257 w 1557337"/>
                <a:gd name="connsiteY18" fmla="*/ 721520 h 2052638"/>
                <a:gd name="connsiteX19" fmla="*/ 559593 w 1557337"/>
                <a:gd name="connsiteY19" fmla="*/ 828676 h 2052638"/>
                <a:gd name="connsiteX20" fmla="*/ 585787 w 1557337"/>
                <a:gd name="connsiteY20" fmla="*/ 828676 h 2052638"/>
                <a:gd name="connsiteX21" fmla="*/ 590550 w 1557337"/>
                <a:gd name="connsiteY21" fmla="*/ 862013 h 2052638"/>
                <a:gd name="connsiteX22" fmla="*/ 642937 w 1557337"/>
                <a:gd name="connsiteY22" fmla="*/ 852488 h 2052638"/>
                <a:gd name="connsiteX23" fmla="*/ 714375 w 1557337"/>
                <a:gd name="connsiteY23" fmla="*/ 1143001 h 2052638"/>
                <a:gd name="connsiteX24" fmla="*/ 666750 w 1557337"/>
                <a:gd name="connsiteY24" fmla="*/ 1147763 h 2052638"/>
                <a:gd name="connsiteX25" fmla="*/ 690562 w 1557337"/>
                <a:gd name="connsiteY25" fmla="*/ 1176338 h 2052638"/>
                <a:gd name="connsiteX26" fmla="*/ 659606 w 1557337"/>
                <a:gd name="connsiteY26" fmla="*/ 1183482 h 2052638"/>
                <a:gd name="connsiteX27" fmla="*/ 723900 w 1557337"/>
                <a:gd name="connsiteY27" fmla="*/ 1426369 h 2052638"/>
                <a:gd name="connsiteX28" fmla="*/ 669131 w 1557337"/>
                <a:gd name="connsiteY28" fmla="*/ 1445420 h 2052638"/>
                <a:gd name="connsiteX29" fmla="*/ 681037 w 1557337"/>
                <a:gd name="connsiteY29" fmla="*/ 1478757 h 2052638"/>
                <a:gd name="connsiteX30" fmla="*/ 628650 w 1557337"/>
                <a:gd name="connsiteY30" fmla="*/ 1490663 h 2052638"/>
                <a:gd name="connsiteX31" fmla="*/ 652462 w 1557337"/>
                <a:gd name="connsiteY31" fmla="*/ 1585914 h 2052638"/>
                <a:gd name="connsiteX32" fmla="*/ 0 w 1557337"/>
                <a:gd name="connsiteY32" fmla="*/ 1795463 h 2052638"/>
                <a:gd name="connsiteX0" fmla="*/ 0 w 1557337"/>
                <a:gd name="connsiteY0" fmla="*/ 1795463 h 2052638"/>
                <a:gd name="connsiteX1" fmla="*/ 78581 w 1557337"/>
                <a:gd name="connsiteY1" fmla="*/ 2052638 h 2052638"/>
                <a:gd name="connsiteX2" fmla="*/ 1031081 w 1557337"/>
                <a:gd name="connsiteY2" fmla="*/ 1745457 h 2052638"/>
                <a:gd name="connsiteX3" fmla="*/ 1421606 w 1557337"/>
                <a:gd name="connsiteY3" fmla="*/ 1188245 h 2052638"/>
                <a:gd name="connsiteX4" fmla="*/ 1557337 w 1557337"/>
                <a:gd name="connsiteY4" fmla="*/ 1131095 h 2052638"/>
                <a:gd name="connsiteX5" fmla="*/ 1538287 w 1557337"/>
                <a:gd name="connsiteY5" fmla="*/ 726282 h 2052638"/>
                <a:gd name="connsiteX6" fmla="*/ 1131093 w 1557337"/>
                <a:gd name="connsiteY6" fmla="*/ 338138 h 2052638"/>
                <a:gd name="connsiteX7" fmla="*/ 1133474 w 1557337"/>
                <a:gd name="connsiteY7" fmla="*/ 250032 h 2052638"/>
                <a:gd name="connsiteX8" fmla="*/ 1112044 w 1557337"/>
                <a:gd name="connsiteY8" fmla="*/ 242888 h 2052638"/>
                <a:gd name="connsiteX9" fmla="*/ 1116806 w 1557337"/>
                <a:gd name="connsiteY9" fmla="*/ 116681 h 2052638"/>
                <a:gd name="connsiteX10" fmla="*/ 1028699 w 1557337"/>
                <a:gd name="connsiteY10" fmla="*/ 97633 h 2052638"/>
                <a:gd name="connsiteX11" fmla="*/ 1007268 w 1557337"/>
                <a:gd name="connsiteY11" fmla="*/ 2382 h 2052638"/>
                <a:gd name="connsiteX12" fmla="*/ 947738 w 1557337"/>
                <a:gd name="connsiteY12" fmla="*/ 0 h 2052638"/>
                <a:gd name="connsiteX13" fmla="*/ 942975 w 1557337"/>
                <a:gd name="connsiteY13" fmla="*/ 261939 h 2052638"/>
                <a:gd name="connsiteX14" fmla="*/ 809624 w 1557337"/>
                <a:gd name="connsiteY14" fmla="*/ 407192 h 2052638"/>
                <a:gd name="connsiteX15" fmla="*/ 614363 w 1557337"/>
                <a:gd name="connsiteY15" fmla="*/ 533401 h 2052638"/>
                <a:gd name="connsiteX16" fmla="*/ 392907 w 1557337"/>
                <a:gd name="connsiteY16" fmla="*/ 590551 h 2052638"/>
                <a:gd name="connsiteX17" fmla="*/ 433388 w 1557337"/>
                <a:gd name="connsiteY17" fmla="*/ 742951 h 2052638"/>
                <a:gd name="connsiteX18" fmla="*/ 526257 w 1557337"/>
                <a:gd name="connsiteY18" fmla="*/ 721520 h 2052638"/>
                <a:gd name="connsiteX19" fmla="*/ 559593 w 1557337"/>
                <a:gd name="connsiteY19" fmla="*/ 828676 h 2052638"/>
                <a:gd name="connsiteX20" fmla="*/ 585787 w 1557337"/>
                <a:gd name="connsiteY20" fmla="*/ 828676 h 2052638"/>
                <a:gd name="connsiteX21" fmla="*/ 590550 w 1557337"/>
                <a:gd name="connsiteY21" fmla="*/ 862013 h 2052638"/>
                <a:gd name="connsiteX22" fmla="*/ 642937 w 1557337"/>
                <a:gd name="connsiteY22" fmla="*/ 852488 h 2052638"/>
                <a:gd name="connsiteX23" fmla="*/ 714375 w 1557337"/>
                <a:gd name="connsiteY23" fmla="*/ 1143001 h 2052638"/>
                <a:gd name="connsiteX24" fmla="*/ 666750 w 1557337"/>
                <a:gd name="connsiteY24" fmla="*/ 1147763 h 2052638"/>
                <a:gd name="connsiteX25" fmla="*/ 690562 w 1557337"/>
                <a:gd name="connsiteY25" fmla="*/ 1176338 h 2052638"/>
                <a:gd name="connsiteX26" fmla="*/ 659606 w 1557337"/>
                <a:gd name="connsiteY26" fmla="*/ 1183482 h 2052638"/>
                <a:gd name="connsiteX27" fmla="*/ 723900 w 1557337"/>
                <a:gd name="connsiteY27" fmla="*/ 1426369 h 2052638"/>
                <a:gd name="connsiteX28" fmla="*/ 669131 w 1557337"/>
                <a:gd name="connsiteY28" fmla="*/ 1445420 h 2052638"/>
                <a:gd name="connsiteX29" fmla="*/ 681037 w 1557337"/>
                <a:gd name="connsiteY29" fmla="*/ 1478757 h 2052638"/>
                <a:gd name="connsiteX30" fmla="*/ 628650 w 1557337"/>
                <a:gd name="connsiteY30" fmla="*/ 1490663 h 2052638"/>
                <a:gd name="connsiteX31" fmla="*/ 652462 w 1557337"/>
                <a:gd name="connsiteY31" fmla="*/ 1585914 h 2052638"/>
                <a:gd name="connsiteX32" fmla="*/ 0 w 1557337"/>
                <a:gd name="connsiteY32" fmla="*/ 1795463 h 2052638"/>
                <a:gd name="connsiteX0" fmla="*/ 0 w 1557337"/>
                <a:gd name="connsiteY0" fmla="*/ 1795463 h 2052638"/>
                <a:gd name="connsiteX1" fmla="*/ 78581 w 1557337"/>
                <a:gd name="connsiteY1" fmla="*/ 2052638 h 2052638"/>
                <a:gd name="connsiteX2" fmla="*/ 1031081 w 1557337"/>
                <a:gd name="connsiteY2" fmla="*/ 1745457 h 2052638"/>
                <a:gd name="connsiteX3" fmla="*/ 1421606 w 1557337"/>
                <a:gd name="connsiteY3" fmla="*/ 1188245 h 2052638"/>
                <a:gd name="connsiteX4" fmla="*/ 1557337 w 1557337"/>
                <a:gd name="connsiteY4" fmla="*/ 1131095 h 2052638"/>
                <a:gd name="connsiteX5" fmla="*/ 1538287 w 1557337"/>
                <a:gd name="connsiteY5" fmla="*/ 726282 h 2052638"/>
                <a:gd name="connsiteX6" fmla="*/ 1131093 w 1557337"/>
                <a:gd name="connsiteY6" fmla="*/ 338138 h 2052638"/>
                <a:gd name="connsiteX7" fmla="*/ 1133474 w 1557337"/>
                <a:gd name="connsiteY7" fmla="*/ 250032 h 2052638"/>
                <a:gd name="connsiteX8" fmla="*/ 1112044 w 1557337"/>
                <a:gd name="connsiteY8" fmla="*/ 242888 h 2052638"/>
                <a:gd name="connsiteX9" fmla="*/ 1116806 w 1557337"/>
                <a:gd name="connsiteY9" fmla="*/ 116681 h 2052638"/>
                <a:gd name="connsiteX10" fmla="*/ 1028699 w 1557337"/>
                <a:gd name="connsiteY10" fmla="*/ 97633 h 2052638"/>
                <a:gd name="connsiteX11" fmla="*/ 1007268 w 1557337"/>
                <a:gd name="connsiteY11" fmla="*/ 2382 h 2052638"/>
                <a:gd name="connsiteX12" fmla="*/ 947738 w 1557337"/>
                <a:gd name="connsiteY12" fmla="*/ 0 h 2052638"/>
                <a:gd name="connsiteX13" fmla="*/ 942975 w 1557337"/>
                <a:gd name="connsiteY13" fmla="*/ 261939 h 2052638"/>
                <a:gd name="connsiteX14" fmla="*/ 809624 w 1557337"/>
                <a:gd name="connsiteY14" fmla="*/ 407192 h 2052638"/>
                <a:gd name="connsiteX15" fmla="*/ 614363 w 1557337"/>
                <a:gd name="connsiteY15" fmla="*/ 533401 h 2052638"/>
                <a:gd name="connsiteX16" fmla="*/ 392907 w 1557337"/>
                <a:gd name="connsiteY16" fmla="*/ 590551 h 2052638"/>
                <a:gd name="connsiteX17" fmla="*/ 433388 w 1557337"/>
                <a:gd name="connsiteY17" fmla="*/ 742951 h 2052638"/>
                <a:gd name="connsiteX18" fmla="*/ 526257 w 1557337"/>
                <a:gd name="connsiteY18" fmla="*/ 721520 h 2052638"/>
                <a:gd name="connsiteX19" fmla="*/ 559593 w 1557337"/>
                <a:gd name="connsiteY19" fmla="*/ 828676 h 2052638"/>
                <a:gd name="connsiteX20" fmla="*/ 585787 w 1557337"/>
                <a:gd name="connsiteY20" fmla="*/ 828676 h 2052638"/>
                <a:gd name="connsiteX21" fmla="*/ 590550 w 1557337"/>
                <a:gd name="connsiteY21" fmla="*/ 862013 h 2052638"/>
                <a:gd name="connsiteX22" fmla="*/ 642937 w 1557337"/>
                <a:gd name="connsiteY22" fmla="*/ 852488 h 2052638"/>
                <a:gd name="connsiteX23" fmla="*/ 714375 w 1557337"/>
                <a:gd name="connsiteY23" fmla="*/ 1143001 h 2052638"/>
                <a:gd name="connsiteX24" fmla="*/ 666750 w 1557337"/>
                <a:gd name="connsiteY24" fmla="*/ 1147763 h 2052638"/>
                <a:gd name="connsiteX25" fmla="*/ 690562 w 1557337"/>
                <a:gd name="connsiteY25" fmla="*/ 1176338 h 2052638"/>
                <a:gd name="connsiteX26" fmla="*/ 659606 w 1557337"/>
                <a:gd name="connsiteY26" fmla="*/ 1183482 h 2052638"/>
                <a:gd name="connsiteX27" fmla="*/ 723900 w 1557337"/>
                <a:gd name="connsiteY27" fmla="*/ 1426369 h 2052638"/>
                <a:gd name="connsiteX28" fmla="*/ 669131 w 1557337"/>
                <a:gd name="connsiteY28" fmla="*/ 1445420 h 2052638"/>
                <a:gd name="connsiteX29" fmla="*/ 681037 w 1557337"/>
                <a:gd name="connsiteY29" fmla="*/ 1478757 h 2052638"/>
                <a:gd name="connsiteX30" fmla="*/ 628650 w 1557337"/>
                <a:gd name="connsiteY30" fmla="*/ 1490663 h 2052638"/>
                <a:gd name="connsiteX31" fmla="*/ 652462 w 1557337"/>
                <a:gd name="connsiteY31" fmla="*/ 1585914 h 2052638"/>
                <a:gd name="connsiteX32" fmla="*/ 0 w 1557337"/>
                <a:gd name="connsiteY32" fmla="*/ 1795463 h 2052638"/>
                <a:gd name="connsiteX0" fmla="*/ 0 w 1557337"/>
                <a:gd name="connsiteY0" fmla="*/ 1800225 h 2057400"/>
                <a:gd name="connsiteX1" fmla="*/ 78581 w 1557337"/>
                <a:gd name="connsiteY1" fmla="*/ 2057400 h 2057400"/>
                <a:gd name="connsiteX2" fmla="*/ 1031081 w 1557337"/>
                <a:gd name="connsiteY2" fmla="*/ 1750219 h 2057400"/>
                <a:gd name="connsiteX3" fmla="*/ 1421606 w 1557337"/>
                <a:gd name="connsiteY3" fmla="*/ 1193007 h 2057400"/>
                <a:gd name="connsiteX4" fmla="*/ 1557337 w 1557337"/>
                <a:gd name="connsiteY4" fmla="*/ 1135857 h 2057400"/>
                <a:gd name="connsiteX5" fmla="*/ 1538287 w 1557337"/>
                <a:gd name="connsiteY5" fmla="*/ 731044 h 2057400"/>
                <a:gd name="connsiteX6" fmla="*/ 1131093 w 1557337"/>
                <a:gd name="connsiteY6" fmla="*/ 342900 h 2057400"/>
                <a:gd name="connsiteX7" fmla="*/ 1133474 w 1557337"/>
                <a:gd name="connsiteY7" fmla="*/ 254794 h 2057400"/>
                <a:gd name="connsiteX8" fmla="*/ 1112044 w 1557337"/>
                <a:gd name="connsiteY8" fmla="*/ 247650 h 2057400"/>
                <a:gd name="connsiteX9" fmla="*/ 1116806 w 1557337"/>
                <a:gd name="connsiteY9" fmla="*/ 121443 h 2057400"/>
                <a:gd name="connsiteX10" fmla="*/ 1028699 w 1557337"/>
                <a:gd name="connsiteY10" fmla="*/ 102395 h 2057400"/>
                <a:gd name="connsiteX11" fmla="*/ 1007268 w 1557337"/>
                <a:gd name="connsiteY11" fmla="*/ 7144 h 2057400"/>
                <a:gd name="connsiteX12" fmla="*/ 950119 w 1557337"/>
                <a:gd name="connsiteY12" fmla="*/ 0 h 2057400"/>
                <a:gd name="connsiteX13" fmla="*/ 942975 w 1557337"/>
                <a:gd name="connsiteY13" fmla="*/ 266701 h 2057400"/>
                <a:gd name="connsiteX14" fmla="*/ 809624 w 1557337"/>
                <a:gd name="connsiteY14" fmla="*/ 411954 h 2057400"/>
                <a:gd name="connsiteX15" fmla="*/ 614363 w 1557337"/>
                <a:gd name="connsiteY15" fmla="*/ 538163 h 2057400"/>
                <a:gd name="connsiteX16" fmla="*/ 392907 w 1557337"/>
                <a:gd name="connsiteY16" fmla="*/ 595313 h 2057400"/>
                <a:gd name="connsiteX17" fmla="*/ 433388 w 1557337"/>
                <a:gd name="connsiteY17" fmla="*/ 747713 h 2057400"/>
                <a:gd name="connsiteX18" fmla="*/ 526257 w 1557337"/>
                <a:gd name="connsiteY18" fmla="*/ 726282 h 2057400"/>
                <a:gd name="connsiteX19" fmla="*/ 559593 w 1557337"/>
                <a:gd name="connsiteY19" fmla="*/ 833438 h 2057400"/>
                <a:gd name="connsiteX20" fmla="*/ 585787 w 1557337"/>
                <a:gd name="connsiteY20" fmla="*/ 833438 h 2057400"/>
                <a:gd name="connsiteX21" fmla="*/ 590550 w 1557337"/>
                <a:gd name="connsiteY21" fmla="*/ 866775 h 2057400"/>
                <a:gd name="connsiteX22" fmla="*/ 642937 w 1557337"/>
                <a:gd name="connsiteY22" fmla="*/ 857250 h 2057400"/>
                <a:gd name="connsiteX23" fmla="*/ 714375 w 1557337"/>
                <a:gd name="connsiteY23" fmla="*/ 1147763 h 2057400"/>
                <a:gd name="connsiteX24" fmla="*/ 666750 w 1557337"/>
                <a:gd name="connsiteY24" fmla="*/ 1152525 h 2057400"/>
                <a:gd name="connsiteX25" fmla="*/ 690562 w 1557337"/>
                <a:gd name="connsiteY25" fmla="*/ 1181100 h 2057400"/>
                <a:gd name="connsiteX26" fmla="*/ 659606 w 1557337"/>
                <a:gd name="connsiteY26" fmla="*/ 1188244 h 2057400"/>
                <a:gd name="connsiteX27" fmla="*/ 723900 w 1557337"/>
                <a:gd name="connsiteY27" fmla="*/ 1431131 h 2057400"/>
                <a:gd name="connsiteX28" fmla="*/ 669131 w 1557337"/>
                <a:gd name="connsiteY28" fmla="*/ 1450182 h 2057400"/>
                <a:gd name="connsiteX29" fmla="*/ 681037 w 1557337"/>
                <a:gd name="connsiteY29" fmla="*/ 1483519 h 2057400"/>
                <a:gd name="connsiteX30" fmla="*/ 628650 w 1557337"/>
                <a:gd name="connsiteY30" fmla="*/ 1495425 h 2057400"/>
                <a:gd name="connsiteX31" fmla="*/ 652462 w 1557337"/>
                <a:gd name="connsiteY31" fmla="*/ 1590676 h 2057400"/>
                <a:gd name="connsiteX32" fmla="*/ 0 w 1557337"/>
                <a:gd name="connsiteY32" fmla="*/ 1800225 h 2057400"/>
                <a:gd name="connsiteX0" fmla="*/ 0 w 1557337"/>
                <a:gd name="connsiteY0" fmla="*/ 1800225 h 2057400"/>
                <a:gd name="connsiteX1" fmla="*/ 78581 w 1557337"/>
                <a:gd name="connsiteY1" fmla="*/ 2057400 h 2057400"/>
                <a:gd name="connsiteX2" fmla="*/ 1031081 w 1557337"/>
                <a:gd name="connsiteY2" fmla="*/ 1750219 h 2057400"/>
                <a:gd name="connsiteX3" fmla="*/ 1421606 w 1557337"/>
                <a:gd name="connsiteY3" fmla="*/ 1193007 h 2057400"/>
                <a:gd name="connsiteX4" fmla="*/ 1557337 w 1557337"/>
                <a:gd name="connsiteY4" fmla="*/ 1135857 h 2057400"/>
                <a:gd name="connsiteX5" fmla="*/ 1538287 w 1557337"/>
                <a:gd name="connsiteY5" fmla="*/ 731044 h 2057400"/>
                <a:gd name="connsiteX6" fmla="*/ 1131093 w 1557337"/>
                <a:gd name="connsiteY6" fmla="*/ 342900 h 2057400"/>
                <a:gd name="connsiteX7" fmla="*/ 1133474 w 1557337"/>
                <a:gd name="connsiteY7" fmla="*/ 254794 h 2057400"/>
                <a:gd name="connsiteX8" fmla="*/ 1112044 w 1557337"/>
                <a:gd name="connsiteY8" fmla="*/ 247650 h 2057400"/>
                <a:gd name="connsiteX9" fmla="*/ 1116806 w 1557337"/>
                <a:gd name="connsiteY9" fmla="*/ 121443 h 2057400"/>
                <a:gd name="connsiteX10" fmla="*/ 1028699 w 1557337"/>
                <a:gd name="connsiteY10" fmla="*/ 102395 h 2057400"/>
                <a:gd name="connsiteX11" fmla="*/ 1007268 w 1557337"/>
                <a:gd name="connsiteY11" fmla="*/ 7144 h 2057400"/>
                <a:gd name="connsiteX12" fmla="*/ 950119 w 1557337"/>
                <a:gd name="connsiteY12" fmla="*/ 0 h 2057400"/>
                <a:gd name="connsiteX13" fmla="*/ 942975 w 1557337"/>
                <a:gd name="connsiteY13" fmla="*/ 266701 h 2057400"/>
                <a:gd name="connsiteX14" fmla="*/ 809624 w 1557337"/>
                <a:gd name="connsiteY14" fmla="*/ 411954 h 2057400"/>
                <a:gd name="connsiteX15" fmla="*/ 614363 w 1557337"/>
                <a:gd name="connsiteY15" fmla="*/ 538163 h 2057400"/>
                <a:gd name="connsiteX16" fmla="*/ 392907 w 1557337"/>
                <a:gd name="connsiteY16" fmla="*/ 595313 h 2057400"/>
                <a:gd name="connsiteX17" fmla="*/ 433388 w 1557337"/>
                <a:gd name="connsiteY17" fmla="*/ 747713 h 2057400"/>
                <a:gd name="connsiteX18" fmla="*/ 526257 w 1557337"/>
                <a:gd name="connsiteY18" fmla="*/ 726282 h 2057400"/>
                <a:gd name="connsiteX19" fmla="*/ 559593 w 1557337"/>
                <a:gd name="connsiteY19" fmla="*/ 833438 h 2057400"/>
                <a:gd name="connsiteX20" fmla="*/ 585787 w 1557337"/>
                <a:gd name="connsiteY20" fmla="*/ 833438 h 2057400"/>
                <a:gd name="connsiteX21" fmla="*/ 590550 w 1557337"/>
                <a:gd name="connsiteY21" fmla="*/ 866775 h 2057400"/>
                <a:gd name="connsiteX22" fmla="*/ 642937 w 1557337"/>
                <a:gd name="connsiteY22" fmla="*/ 857250 h 2057400"/>
                <a:gd name="connsiteX23" fmla="*/ 714375 w 1557337"/>
                <a:gd name="connsiteY23" fmla="*/ 1147763 h 2057400"/>
                <a:gd name="connsiteX24" fmla="*/ 666750 w 1557337"/>
                <a:gd name="connsiteY24" fmla="*/ 1152525 h 2057400"/>
                <a:gd name="connsiteX25" fmla="*/ 690562 w 1557337"/>
                <a:gd name="connsiteY25" fmla="*/ 1181100 h 2057400"/>
                <a:gd name="connsiteX26" fmla="*/ 659606 w 1557337"/>
                <a:gd name="connsiteY26" fmla="*/ 1188244 h 2057400"/>
                <a:gd name="connsiteX27" fmla="*/ 723900 w 1557337"/>
                <a:gd name="connsiteY27" fmla="*/ 1431131 h 2057400"/>
                <a:gd name="connsiteX28" fmla="*/ 669131 w 1557337"/>
                <a:gd name="connsiteY28" fmla="*/ 1450182 h 2057400"/>
                <a:gd name="connsiteX29" fmla="*/ 681037 w 1557337"/>
                <a:gd name="connsiteY29" fmla="*/ 1483519 h 2057400"/>
                <a:gd name="connsiteX30" fmla="*/ 628650 w 1557337"/>
                <a:gd name="connsiteY30" fmla="*/ 1495425 h 2057400"/>
                <a:gd name="connsiteX31" fmla="*/ 652462 w 1557337"/>
                <a:gd name="connsiteY31" fmla="*/ 1590676 h 2057400"/>
                <a:gd name="connsiteX32" fmla="*/ 0 w 1557337"/>
                <a:gd name="connsiteY32" fmla="*/ 1800225 h 2057400"/>
                <a:gd name="connsiteX0" fmla="*/ 0 w 1557337"/>
                <a:gd name="connsiteY0" fmla="*/ 1800225 h 2057400"/>
                <a:gd name="connsiteX1" fmla="*/ 78581 w 1557337"/>
                <a:gd name="connsiteY1" fmla="*/ 2057400 h 2057400"/>
                <a:gd name="connsiteX2" fmla="*/ 1031081 w 1557337"/>
                <a:gd name="connsiteY2" fmla="*/ 1750219 h 2057400"/>
                <a:gd name="connsiteX3" fmla="*/ 1421606 w 1557337"/>
                <a:gd name="connsiteY3" fmla="*/ 1193007 h 2057400"/>
                <a:gd name="connsiteX4" fmla="*/ 1557337 w 1557337"/>
                <a:gd name="connsiteY4" fmla="*/ 1135857 h 2057400"/>
                <a:gd name="connsiteX5" fmla="*/ 1538287 w 1557337"/>
                <a:gd name="connsiteY5" fmla="*/ 731044 h 2057400"/>
                <a:gd name="connsiteX6" fmla="*/ 1131093 w 1557337"/>
                <a:gd name="connsiteY6" fmla="*/ 342900 h 2057400"/>
                <a:gd name="connsiteX7" fmla="*/ 1133474 w 1557337"/>
                <a:gd name="connsiteY7" fmla="*/ 254794 h 2057400"/>
                <a:gd name="connsiteX8" fmla="*/ 1112044 w 1557337"/>
                <a:gd name="connsiteY8" fmla="*/ 247650 h 2057400"/>
                <a:gd name="connsiteX9" fmla="*/ 1116806 w 1557337"/>
                <a:gd name="connsiteY9" fmla="*/ 121443 h 2057400"/>
                <a:gd name="connsiteX10" fmla="*/ 1028699 w 1557337"/>
                <a:gd name="connsiteY10" fmla="*/ 102395 h 2057400"/>
                <a:gd name="connsiteX11" fmla="*/ 1007268 w 1557337"/>
                <a:gd name="connsiteY11" fmla="*/ 7144 h 2057400"/>
                <a:gd name="connsiteX12" fmla="*/ 950119 w 1557337"/>
                <a:gd name="connsiteY12" fmla="*/ 0 h 2057400"/>
                <a:gd name="connsiteX13" fmla="*/ 942975 w 1557337"/>
                <a:gd name="connsiteY13" fmla="*/ 266701 h 2057400"/>
                <a:gd name="connsiteX14" fmla="*/ 809624 w 1557337"/>
                <a:gd name="connsiteY14" fmla="*/ 411954 h 2057400"/>
                <a:gd name="connsiteX15" fmla="*/ 623888 w 1557337"/>
                <a:gd name="connsiteY15" fmla="*/ 509588 h 2057400"/>
                <a:gd name="connsiteX16" fmla="*/ 392907 w 1557337"/>
                <a:gd name="connsiteY16" fmla="*/ 595313 h 2057400"/>
                <a:gd name="connsiteX17" fmla="*/ 433388 w 1557337"/>
                <a:gd name="connsiteY17" fmla="*/ 747713 h 2057400"/>
                <a:gd name="connsiteX18" fmla="*/ 526257 w 1557337"/>
                <a:gd name="connsiteY18" fmla="*/ 726282 h 2057400"/>
                <a:gd name="connsiteX19" fmla="*/ 559593 w 1557337"/>
                <a:gd name="connsiteY19" fmla="*/ 833438 h 2057400"/>
                <a:gd name="connsiteX20" fmla="*/ 585787 w 1557337"/>
                <a:gd name="connsiteY20" fmla="*/ 833438 h 2057400"/>
                <a:gd name="connsiteX21" fmla="*/ 590550 w 1557337"/>
                <a:gd name="connsiteY21" fmla="*/ 866775 h 2057400"/>
                <a:gd name="connsiteX22" fmla="*/ 642937 w 1557337"/>
                <a:gd name="connsiteY22" fmla="*/ 857250 h 2057400"/>
                <a:gd name="connsiteX23" fmla="*/ 714375 w 1557337"/>
                <a:gd name="connsiteY23" fmla="*/ 1147763 h 2057400"/>
                <a:gd name="connsiteX24" fmla="*/ 666750 w 1557337"/>
                <a:gd name="connsiteY24" fmla="*/ 1152525 h 2057400"/>
                <a:gd name="connsiteX25" fmla="*/ 690562 w 1557337"/>
                <a:gd name="connsiteY25" fmla="*/ 1181100 h 2057400"/>
                <a:gd name="connsiteX26" fmla="*/ 659606 w 1557337"/>
                <a:gd name="connsiteY26" fmla="*/ 1188244 h 2057400"/>
                <a:gd name="connsiteX27" fmla="*/ 723900 w 1557337"/>
                <a:gd name="connsiteY27" fmla="*/ 1431131 h 2057400"/>
                <a:gd name="connsiteX28" fmla="*/ 669131 w 1557337"/>
                <a:gd name="connsiteY28" fmla="*/ 1450182 h 2057400"/>
                <a:gd name="connsiteX29" fmla="*/ 681037 w 1557337"/>
                <a:gd name="connsiteY29" fmla="*/ 1483519 h 2057400"/>
                <a:gd name="connsiteX30" fmla="*/ 628650 w 1557337"/>
                <a:gd name="connsiteY30" fmla="*/ 1495425 h 2057400"/>
                <a:gd name="connsiteX31" fmla="*/ 652462 w 1557337"/>
                <a:gd name="connsiteY31" fmla="*/ 1590676 h 2057400"/>
                <a:gd name="connsiteX32" fmla="*/ 0 w 1557337"/>
                <a:gd name="connsiteY32" fmla="*/ 1800225 h 2057400"/>
                <a:gd name="connsiteX0" fmla="*/ 0 w 1557337"/>
                <a:gd name="connsiteY0" fmla="*/ 1800225 h 2057400"/>
                <a:gd name="connsiteX1" fmla="*/ 78581 w 1557337"/>
                <a:gd name="connsiteY1" fmla="*/ 2057400 h 2057400"/>
                <a:gd name="connsiteX2" fmla="*/ 1031081 w 1557337"/>
                <a:gd name="connsiteY2" fmla="*/ 1750219 h 2057400"/>
                <a:gd name="connsiteX3" fmla="*/ 1421606 w 1557337"/>
                <a:gd name="connsiteY3" fmla="*/ 1193007 h 2057400"/>
                <a:gd name="connsiteX4" fmla="*/ 1557337 w 1557337"/>
                <a:gd name="connsiteY4" fmla="*/ 1135857 h 2057400"/>
                <a:gd name="connsiteX5" fmla="*/ 1538287 w 1557337"/>
                <a:gd name="connsiteY5" fmla="*/ 731044 h 2057400"/>
                <a:gd name="connsiteX6" fmla="*/ 1131093 w 1557337"/>
                <a:gd name="connsiteY6" fmla="*/ 342900 h 2057400"/>
                <a:gd name="connsiteX7" fmla="*/ 1133474 w 1557337"/>
                <a:gd name="connsiteY7" fmla="*/ 254794 h 2057400"/>
                <a:gd name="connsiteX8" fmla="*/ 1112044 w 1557337"/>
                <a:gd name="connsiteY8" fmla="*/ 247650 h 2057400"/>
                <a:gd name="connsiteX9" fmla="*/ 1116806 w 1557337"/>
                <a:gd name="connsiteY9" fmla="*/ 121443 h 2057400"/>
                <a:gd name="connsiteX10" fmla="*/ 1028699 w 1557337"/>
                <a:gd name="connsiteY10" fmla="*/ 102395 h 2057400"/>
                <a:gd name="connsiteX11" fmla="*/ 1007268 w 1557337"/>
                <a:gd name="connsiteY11" fmla="*/ 7144 h 2057400"/>
                <a:gd name="connsiteX12" fmla="*/ 950119 w 1557337"/>
                <a:gd name="connsiteY12" fmla="*/ 0 h 2057400"/>
                <a:gd name="connsiteX13" fmla="*/ 942975 w 1557337"/>
                <a:gd name="connsiteY13" fmla="*/ 266701 h 2057400"/>
                <a:gd name="connsiteX14" fmla="*/ 809624 w 1557337"/>
                <a:gd name="connsiteY14" fmla="*/ 411954 h 2057400"/>
                <a:gd name="connsiteX15" fmla="*/ 640557 w 1557337"/>
                <a:gd name="connsiteY15" fmla="*/ 531019 h 2057400"/>
                <a:gd name="connsiteX16" fmla="*/ 392907 w 1557337"/>
                <a:gd name="connsiteY16" fmla="*/ 595313 h 2057400"/>
                <a:gd name="connsiteX17" fmla="*/ 433388 w 1557337"/>
                <a:gd name="connsiteY17" fmla="*/ 747713 h 2057400"/>
                <a:gd name="connsiteX18" fmla="*/ 526257 w 1557337"/>
                <a:gd name="connsiteY18" fmla="*/ 726282 h 2057400"/>
                <a:gd name="connsiteX19" fmla="*/ 559593 w 1557337"/>
                <a:gd name="connsiteY19" fmla="*/ 833438 h 2057400"/>
                <a:gd name="connsiteX20" fmla="*/ 585787 w 1557337"/>
                <a:gd name="connsiteY20" fmla="*/ 833438 h 2057400"/>
                <a:gd name="connsiteX21" fmla="*/ 590550 w 1557337"/>
                <a:gd name="connsiteY21" fmla="*/ 866775 h 2057400"/>
                <a:gd name="connsiteX22" fmla="*/ 642937 w 1557337"/>
                <a:gd name="connsiteY22" fmla="*/ 857250 h 2057400"/>
                <a:gd name="connsiteX23" fmla="*/ 714375 w 1557337"/>
                <a:gd name="connsiteY23" fmla="*/ 1147763 h 2057400"/>
                <a:gd name="connsiteX24" fmla="*/ 666750 w 1557337"/>
                <a:gd name="connsiteY24" fmla="*/ 1152525 h 2057400"/>
                <a:gd name="connsiteX25" fmla="*/ 690562 w 1557337"/>
                <a:gd name="connsiteY25" fmla="*/ 1181100 h 2057400"/>
                <a:gd name="connsiteX26" fmla="*/ 659606 w 1557337"/>
                <a:gd name="connsiteY26" fmla="*/ 1188244 h 2057400"/>
                <a:gd name="connsiteX27" fmla="*/ 723900 w 1557337"/>
                <a:gd name="connsiteY27" fmla="*/ 1431131 h 2057400"/>
                <a:gd name="connsiteX28" fmla="*/ 669131 w 1557337"/>
                <a:gd name="connsiteY28" fmla="*/ 1450182 h 2057400"/>
                <a:gd name="connsiteX29" fmla="*/ 681037 w 1557337"/>
                <a:gd name="connsiteY29" fmla="*/ 1483519 h 2057400"/>
                <a:gd name="connsiteX30" fmla="*/ 628650 w 1557337"/>
                <a:gd name="connsiteY30" fmla="*/ 1495425 h 2057400"/>
                <a:gd name="connsiteX31" fmla="*/ 652462 w 1557337"/>
                <a:gd name="connsiteY31" fmla="*/ 1590676 h 2057400"/>
                <a:gd name="connsiteX32" fmla="*/ 0 w 1557337"/>
                <a:gd name="connsiteY32" fmla="*/ 1800225 h 2057400"/>
                <a:gd name="connsiteX0" fmla="*/ 0 w 1557337"/>
                <a:gd name="connsiteY0" fmla="*/ 1800225 h 2057400"/>
                <a:gd name="connsiteX1" fmla="*/ 78581 w 1557337"/>
                <a:gd name="connsiteY1" fmla="*/ 2057400 h 2057400"/>
                <a:gd name="connsiteX2" fmla="*/ 1031081 w 1557337"/>
                <a:gd name="connsiteY2" fmla="*/ 1750219 h 2057400"/>
                <a:gd name="connsiteX3" fmla="*/ 1421606 w 1557337"/>
                <a:gd name="connsiteY3" fmla="*/ 1193007 h 2057400"/>
                <a:gd name="connsiteX4" fmla="*/ 1557337 w 1557337"/>
                <a:gd name="connsiteY4" fmla="*/ 1135857 h 2057400"/>
                <a:gd name="connsiteX5" fmla="*/ 1538287 w 1557337"/>
                <a:gd name="connsiteY5" fmla="*/ 731044 h 2057400"/>
                <a:gd name="connsiteX6" fmla="*/ 1131093 w 1557337"/>
                <a:gd name="connsiteY6" fmla="*/ 342900 h 2057400"/>
                <a:gd name="connsiteX7" fmla="*/ 1133474 w 1557337"/>
                <a:gd name="connsiteY7" fmla="*/ 254794 h 2057400"/>
                <a:gd name="connsiteX8" fmla="*/ 1112044 w 1557337"/>
                <a:gd name="connsiteY8" fmla="*/ 247650 h 2057400"/>
                <a:gd name="connsiteX9" fmla="*/ 1116806 w 1557337"/>
                <a:gd name="connsiteY9" fmla="*/ 121443 h 2057400"/>
                <a:gd name="connsiteX10" fmla="*/ 1028699 w 1557337"/>
                <a:gd name="connsiteY10" fmla="*/ 102395 h 2057400"/>
                <a:gd name="connsiteX11" fmla="*/ 1007268 w 1557337"/>
                <a:gd name="connsiteY11" fmla="*/ 7144 h 2057400"/>
                <a:gd name="connsiteX12" fmla="*/ 950119 w 1557337"/>
                <a:gd name="connsiteY12" fmla="*/ 0 h 2057400"/>
                <a:gd name="connsiteX13" fmla="*/ 942975 w 1557337"/>
                <a:gd name="connsiteY13" fmla="*/ 266701 h 2057400"/>
                <a:gd name="connsiteX14" fmla="*/ 809624 w 1557337"/>
                <a:gd name="connsiteY14" fmla="*/ 411954 h 2057400"/>
                <a:gd name="connsiteX15" fmla="*/ 640557 w 1557337"/>
                <a:gd name="connsiteY15" fmla="*/ 531019 h 2057400"/>
                <a:gd name="connsiteX16" fmla="*/ 392907 w 1557337"/>
                <a:gd name="connsiteY16" fmla="*/ 595313 h 2057400"/>
                <a:gd name="connsiteX17" fmla="*/ 433388 w 1557337"/>
                <a:gd name="connsiteY17" fmla="*/ 747713 h 2057400"/>
                <a:gd name="connsiteX18" fmla="*/ 526257 w 1557337"/>
                <a:gd name="connsiteY18" fmla="*/ 726282 h 2057400"/>
                <a:gd name="connsiteX19" fmla="*/ 559593 w 1557337"/>
                <a:gd name="connsiteY19" fmla="*/ 833438 h 2057400"/>
                <a:gd name="connsiteX20" fmla="*/ 585787 w 1557337"/>
                <a:gd name="connsiteY20" fmla="*/ 833438 h 2057400"/>
                <a:gd name="connsiteX21" fmla="*/ 590550 w 1557337"/>
                <a:gd name="connsiteY21" fmla="*/ 866775 h 2057400"/>
                <a:gd name="connsiteX22" fmla="*/ 642937 w 1557337"/>
                <a:gd name="connsiteY22" fmla="*/ 857250 h 2057400"/>
                <a:gd name="connsiteX23" fmla="*/ 714375 w 1557337"/>
                <a:gd name="connsiteY23" fmla="*/ 1147763 h 2057400"/>
                <a:gd name="connsiteX24" fmla="*/ 666750 w 1557337"/>
                <a:gd name="connsiteY24" fmla="*/ 1152525 h 2057400"/>
                <a:gd name="connsiteX25" fmla="*/ 690562 w 1557337"/>
                <a:gd name="connsiteY25" fmla="*/ 1181100 h 2057400"/>
                <a:gd name="connsiteX26" fmla="*/ 659606 w 1557337"/>
                <a:gd name="connsiteY26" fmla="*/ 1188244 h 2057400"/>
                <a:gd name="connsiteX27" fmla="*/ 723900 w 1557337"/>
                <a:gd name="connsiteY27" fmla="*/ 1431131 h 2057400"/>
                <a:gd name="connsiteX28" fmla="*/ 669131 w 1557337"/>
                <a:gd name="connsiteY28" fmla="*/ 1450182 h 2057400"/>
                <a:gd name="connsiteX29" fmla="*/ 681037 w 1557337"/>
                <a:gd name="connsiteY29" fmla="*/ 1483519 h 2057400"/>
                <a:gd name="connsiteX30" fmla="*/ 628650 w 1557337"/>
                <a:gd name="connsiteY30" fmla="*/ 1495425 h 2057400"/>
                <a:gd name="connsiteX31" fmla="*/ 652462 w 1557337"/>
                <a:gd name="connsiteY31" fmla="*/ 1590676 h 2057400"/>
                <a:gd name="connsiteX32" fmla="*/ 0 w 1557337"/>
                <a:gd name="connsiteY32" fmla="*/ 1800225 h 2057400"/>
                <a:gd name="connsiteX0" fmla="*/ 0 w 1557337"/>
                <a:gd name="connsiteY0" fmla="*/ 1800225 h 2057400"/>
                <a:gd name="connsiteX1" fmla="*/ 78581 w 1557337"/>
                <a:gd name="connsiteY1" fmla="*/ 2057400 h 2057400"/>
                <a:gd name="connsiteX2" fmla="*/ 1031081 w 1557337"/>
                <a:gd name="connsiteY2" fmla="*/ 1750219 h 2057400"/>
                <a:gd name="connsiteX3" fmla="*/ 1421606 w 1557337"/>
                <a:gd name="connsiteY3" fmla="*/ 1193007 h 2057400"/>
                <a:gd name="connsiteX4" fmla="*/ 1557337 w 1557337"/>
                <a:gd name="connsiteY4" fmla="*/ 1135857 h 2057400"/>
                <a:gd name="connsiteX5" fmla="*/ 1538287 w 1557337"/>
                <a:gd name="connsiteY5" fmla="*/ 731044 h 2057400"/>
                <a:gd name="connsiteX6" fmla="*/ 1131093 w 1557337"/>
                <a:gd name="connsiteY6" fmla="*/ 342900 h 2057400"/>
                <a:gd name="connsiteX7" fmla="*/ 1133474 w 1557337"/>
                <a:gd name="connsiteY7" fmla="*/ 254794 h 2057400"/>
                <a:gd name="connsiteX8" fmla="*/ 1112044 w 1557337"/>
                <a:gd name="connsiteY8" fmla="*/ 247650 h 2057400"/>
                <a:gd name="connsiteX9" fmla="*/ 1116806 w 1557337"/>
                <a:gd name="connsiteY9" fmla="*/ 121443 h 2057400"/>
                <a:gd name="connsiteX10" fmla="*/ 1028699 w 1557337"/>
                <a:gd name="connsiteY10" fmla="*/ 102395 h 2057400"/>
                <a:gd name="connsiteX11" fmla="*/ 1007268 w 1557337"/>
                <a:gd name="connsiteY11" fmla="*/ 7144 h 2057400"/>
                <a:gd name="connsiteX12" fmla="*/ 950119 w 1557337"/>
                <a:gd name="connsiteY12" fmla="*/ 0 h 2057400"/>
                <a:gd name="connsiteX13" fmla="*/ 942975 w 1557337"/>
                <a:gd name="connsiteY13" fmla="*/ 266701 h 2057400"/>
                <a:gd name="connsiteX14" fmla="*/ 809624 w 1557337"/>
                <a:gd name="connsiteY14" fmla="*/ 411954 h 2057400"/>
                <a:gd name="connsiteX15" fmla="*/ 640557 w 1557337"/>
                <a:gd name="connsiteY15" fmla="*/ 531019 h 2057400"/>
                <a:gd name="connsiteX16" fmla="*/ 392907 w 1557337"/>
                <a:gd name="connsiteY16" fmla="*/ 595313 h 2057400"/>
                <a:gd name="connsiteX17" fmla="*/ 433388 w 1557337"/>
                <a:gd name="connsiteY17" fmla="*/ 747713 h 2057400"/>
                <a:gd name="connsiteX18" fmla="*/ 526257 w 1557337"/>
                <a:gd name="connsiteY18" fmla="*/ 726282 h 2057400"/>
                <a:gd name="connsiteX19" fmla="*/ 559593 w 1557337"/>
                <a:gd name="connsiteY19" fmla="*/ 833438 h 2057400"/>
                <a:gd name="connsiteX20" fmla="*/ 585787 w 1557337"/>
                <a:gd name="connsiteY20" fmla="*/ 833438 h 2057400"/>
                <a:gd name="connsiteX21" fmla="*/ 590550 w 1557337"/>
                <a:gd name="connsiteY21" fmla="*/ 866775 h 2057400"/>
                <a:gd name="connsiteX22" fmla="*/ 642937 w 1557337"/>
                <a:gd name="connsiteY22" fmla="*/ 857250 h 2057400"/>
                <a:gd name="connsiteX23" fmla="*/ 714375 w 1557337"/>
                <a:gd name="connsiteY23" fmla="*/ 1147763 h 2057400"/>
                <a:gd name="connsiteX24" fmla="*/ 666750 w 1557337"/>
                <a:gd name="connsiteY24" fmla="*/ 1152525 h 2057400"/>
                <a:gd name="connsiteX25" fmla="*/ 690562 w 1557337"/>
                <a:gd name="connsiteY25" fmla="*/ 1181100 h 2057400"/>
                <a:gd name="connsiteX26" fmla="*/ 659606 w 1557337"/>
                <a:gd name="connsiteY26" fmla="*/ 1188244 h 2057400"/>
                <a:gd name="connsiteX27" fmla="*/ 723900 w 1557337"/>
                <a:gd name="connsiteY27" fmla="*/ 1431131 h 2057400"/>
                <a:gd name="connsiteX28" fmla="*/ 669131 w 1557337"/>
                <a:gd name="connsiteY28" fmla="*/ 1450182 h 2057400"/>
                <a:gd name="connsiteX29" fmla="*/ 681037 w 1557337"/>
                <a:gd name="connsiteY29" fmla="*/ 1483519 h 2057400"/>
                <a:gd name="connsiteX30" fmla="*/ 628650 w 1557337"/>
                <a:gd name="connsiteY30" fmla="*/ 1495425 h 2057400"/>
                <a:gd name="connsiteX31" fmla="*/ 652462 w 1557337"/>
                <a:gd name="connsiteY31" fmla="*/ 1590676 h 2057400"/>
                <a:gd name="connsiteX32" fmla="*/ 0 w 1557337"/>
                <a:gd name="connsiteY32" fmla="*/ 1800225 h 2057400"/>
                <a:gd name="connsiteX0" fmla="*/ 0 w 1557337"/>
                <a:gd name="connsiteY0" fmla="*/ 1800225 h 2057400"/>
                <a:gd name="connsiteX1" fmla="*/ 78581 w 1557337"/>
                <a:gd name="connsiteY1" fmla="*/ 2057400 h 2057400"/>
                <a:gd name="connsiteX2" fmla="*/ 1031081 w 1557337"/>
                <a:gd name="connsiteY2" fmla="*/ 1750219 h 2057400"/>
                <a:gd name="connsiteX3" fmla="*/ 1421606 w 1557337"/>
                <a:gd name="connsiteY3" fmla="*/ 1193007 h 2057400"/>
                <a:gd name="connsiteX4" fmla="*/ 1557337 w 1557337"/>
                <a:gd name="connsiteY4" fmla="*/ 1135857 h 2057400"/>
                <a:gd name="connsiteX5" fmla="*/ 1538287 w 1557337"/>
                <a:gd name="connsiteY5" fmla="*/ 731044 h 2057400"/>
                <a:gd name="connsiteX6" fmla="*/ 1131093 w 1557337"/>
                <a:gd name="connsiteY6" fmla="*/ 342900 h 2057400"/>
                <a:gd name="connsiteX7" fmla="*/ 1133474 w 1557337"/>
                <a:gd name="connsiteY7" fmla="*/ 254794 h 2057400"/>
                <a:gd name="connsiteX8" fmla="*/ 1112044 w 1557337"/>
                <a:gd name="connsiteY8" fmla="*/ 247650 h 2057400"/>
                <a:gd name="connsiteX9" fmla="*/ 1116806 w 1557337"/>
                <a:gd name="connsiteY9" fmla="*/ 121443 h 2057400"/>
                <a:gd name="connsiteX10" fmla="*/ 1028699 w 1557337"/>
                <a:gd name="connsiteY10" fmla="*/ 102395 h 2057400"/>
                <a:gd name="connsiteX11" fmla="*/ 1007268 w 1557337"/>
                <a:gd name="connsiteY11" fmla="*/ 7144 h 2057400"/>
                <a:gd name="connsiteX12" fmla="*/ 950119 w 1557337"/>
                <a:gd name="connsiteY12" fmla="*/ 0 h 2057400"/>
                <a:gd name="connsiteX13" fmla="*/ 942975 w 1557337"/>
                <a:gd name="connsiteY13" fmla="*/ 266701 h 2057400"/>
                <a:gd name="connsiteX14" fmla="*/ 809624 w 1557337"/>
                <a:gd name="connsiteY14" fmla="*/ 411954 h 2057400"/>
                <a:gd name="connsiteX15" fmla="*/ 640557 w 1557337"/>
                <a:gd name="connsiteY15" fmla="*/ 531019 h 2057400"/>
                <a:gd name="connsiteX16" fmla="*/ 392907 w 1557337"/>
                <a:gd name="connsiteY16" fmla="*/ 595313 h 2057400"/>
                <a:gd name="connsiteX17" fmla="*/ 433388 w 1557337"/>
                <a:gd name="connsiteY17" fmla="*/ 747713 h 2057400"/>
                <a:gd name="connsiteX18" fmla="*/ 526257 w 1557337"/>
                <a:gd name="connsiteY18" fmla="*/ 726282 h 2057400"/>
                <a:gd name="connsiteX19" fmla="*/ 559593 w 1557337"/>
                <a:gd name="connsiteY19" fmla="*/ 833438 h 2057400"/>
                <a:gd name="connsiteX20" fmla="*/ 585787 w 1557337"/>
                <a:gd name="connsiteY20" fmla="*/ 833438 h 2057400"/>
                <a:gd name="connsiteX21" fmla="*/ 590550 w 1557337"/>
                <a:gd name="connsiteY21" fmla="*/ 866775 h 2057400"/>
                <a:gd name="connsiteX22" fmla="*/ 642937 w 1557337"/>
                <a:gd name="connsiteY22" fmla="*/ 857250 h 2057400"/>
                <a:gd name="connsiteX23" fmla="*/ 714375 w 1557337"/>
                <a:gd name="connsiteY23" fmla="*/ 1147763 h 2057400"/>
                <a:gd name="connsiteX24" fmla="*/ 666750 w 1557337"/>
                <a:gd name="connsiteY24" fmla="*/ 1152525 h 2057400"/>
                <a:gd name="connsiteX25" fmla="*/ 690562 w 1557337"/>
                <a:gd name="connsiteY25" fmla="*/ 1181100 h 2057400"/>
                <a:gd name="connsiteX26" fmla="*/ 659606 w 1557337"/>
                <a:gd name="connsiteY26" fmla="*/ 1188244 h 2057400"/>
                <a:gd name="connsiteX27" fmla="*/ 723900 w 1557337"/>
                <a:gd name="connsiteY27" fmla="*/ 1431131 h 2057400"/>
                <a:gd name="connsiteX28" fmla="*/ 669131 w 1557337"/>
                <a:gd name="connsiteY28" fmla="*/ 1450182 h 2057400"/>
                <a:gd name="connsiteX29" fmla="*/ 681037 w 1557337"/>
                <a:gd name="connsiteY29" fmla="*/ 1483519 h 2057400"/>
                <a:gd name="connsiteX30" fmla="*/ 628650 w 1557337"/>
                <a:gd name="connsiteY30" fmla="*/ 1495425 h 2057400"/>
                <a:gd name="connsiteX31" fmla="*/ 652462 w 1557337"/>
                <a:gd name="connsiteY31" fmla="*/ 1590676 h 2057400"/>
                <a:gd name="connsiteX32" fmla="*/ 0 w 1557337"/>
                <a:gd name="connsiteY32" fmla="*/ 1800225 h 2057400"/>
                <a:gd name="connsiteX0" fmla="*/ 0 w 1557337"/>
                <a:gd name="connsiteY0" fmla="*/ 1800225 h 2057400"/>
                <a:gd name="connsiteX1" fmla="*/ 78581 w 1557337"/>
                <a:gd name="connsiteY1" fmla="*/ 2057400 h 2057400"/>
                <a:gd name="connsiteX2" fmla="*/ 1031081 w 1557337"/>
                <a:gd name="connsiteY2" fmla="*/ 1750219 h 2057400"/>
                <a:gd name="connsiteX3" fmla="*/ 1421606 w 1557337"/>
                <a:gd name="connsiteY3" fmla="*/ 1193007 h 2057400"/>
                <a:gd name="connsiteX4" fmla="*/ 1557337 w 1557337"/>
                <a:gd name="connsiteY4" fmla="*/ 1135857 h 2057400"/>
                <a:gd name="connsiteX5" fmla="*/ 1538287 w 1557337"/>
                <a:gd name="connsiteY5" fmla="*/ 731044 h 2057400"/>
                <a:gd name="connsiteX6" fmla="*/ 1131093 w 1557337"/>
                <a:gd name="connsiteY6" fmla="*/ 342900 h 2057400"/>
                <a:gd name="connsiteX7" fmla="*/ 1133474 w 1557337"/>
                <a:gd name="connsiteY7" fmla="*/ 254794 h 2057400"/>
                <a:gd name="connsiteX8" fmla="*/ 1112044 w 1557337"/>
                <a:gd name="connsiteY8" fmla="*/ 247650 h 2057400"/>
                <a:gd name="connsiteX9" fmla="*/ 1116806 w 1557337"/>
                <a:gd name="connsiteY9" fmla="*/ 121443 h 2057400"/>
                <a:gd name="connsiteX10" fmla="*/ 1028699 w 1557337"/>
                <a:gd name="connsiteY10" fmla="*/ 102395 h 2057400"/>
                <a:gd name="connsiteX11" fmla="*/ 1007268 w 1557337"/>
                <a:gd name="connsiteY11" fmla="*/ 7144 h 2057400"/>
                <a:gd name="connsiteX12" fmla="*/ 950119 w 1557337"/>
                <a:gd name="connsiteY12" fmla="*/ 0 h 2057400"/>
                <a:gd name="connsiteX13" fmla="*/ 942975 w 1557337"/>
                <a:gd name="connsiteY13" fmla="*/ 266701 h 2057400"/>
                <a:gd name="connsiteX14" fmla="*/ 809624 w 1557337"/>
                <a:gd name="connsiteY14" fmla="*/ 411954 h 2057400"/>
                <a:gd name="connsiteX15" fmla="*/ 640557 w 1557337"/>
                <a:gd name="connsiteY15" fmla="*/ 531019 h 2057400"/>
                <a:gd name="connsiteX16" fmla="*/ 392907 w 1557337"/>
                <a:gd name="connsiteY16" fmla="*/ 595313 h 2057400"/>
                <a:gd name="connsiteX17" fmla="*/ 433388 w 1557337"/>
                <a:gd name="connsiteY17" fmla="*/ 747713 h 2057400"/>
                <a:gd name="connsiteX18" fmla="*/ 526257 w 1557337"/>
                <a:gd name="connsiteY18" fmla="*/ 726282 h 2057400"/>
                <a:gd name="connsiteX19" fmla="*/ 559593 w 1557337"/>
                <a:gd name="connsiteY19" fmla="*/ 833438 h 2057400"/>
                <a:gd name="connsiteX20" fmla="*/ 585787 w 1557337"/>
                <a:gd name="connsiteY20" fmla="*/ 833438 h 2057400"/>
                <a:gd name="connsiteX21" fmla="*/ 590550 w 1557337"/>
                <a:gd name="connsiteY21" fmla="*/ 866775 h 2057400"/>
                <a:gd name="connsiteX22" fmla="*/ 642937 w 1557337"/>
                <a:gd name="connsiteY22" fmla="*/ 857250 h 2057400"/>
                <a:gd name="connsiteX23" fmla="*/ 714375 w 1557337"/>
                <a:gd name="connsiteY23" fmla="*/ 1147763 h 2057400"/>
                <a:gd name="connsiteX24" fmla="*/ 666750 w 1557337"/>
                <a:gd name="connsiteY24" fmla="*/ 1152525 h 2057400"/>
                <a:gd name="connsiteX25" fmla="*/ 690562 w 1557337"/>
                <a:gd name="connsiteY25" fmla="*/ 1181100 h 2057400"/>
                <a:gd name="connsiteX26" fmla="*/ 659606 w 1557337"/>
                <a:gd name="connsiteY26" fmla="*/ 1188244 h 2057400"/>
                <a:gd name="connsiteX27" fmla="*/ 723900 w 1557337"/>
                <a:gd name="connsiteY27" fmla="*/ 1431131 h 2057400"/>
                <a:gd name="connsiteX28" fmla="*/ 669131 w 1557337"/>
                <a:gd name="connsiteY28" fmla="*/ 1450182 h 2057400"/>
                <a:gd name="connsiteX29" fmla="*/ 681037 w 1557337"/>
                <a:gd name="connsiteY29" fmla="*/ 1483519 h 2057400"/>
                <a:gd name="connsiteX30" fmla="*/ 628650 w 1557337"/>
                <a:gd name="connsiteY30" fmla="*/ 1495425 h 2057400"/>
                <a:gd name="connsiteX31" fmla="*/ 652462 w 1557337"/>
                <a:gd name="connsiteY31" fmla="*/ 1590676 h 2057400"/>
                <a:gd name="connsiteX32" fmla="*/ 0 w 1557337"/>
                <a:gd name="connsiteY32" fmla="*/ 1800225 h 2057400"/>
                <a:gd name="connsiteX0" fmla="*/ 0 w 1557337"/>
                <a:gd name="connsiteY0" fmla="*/ 1800225 h 2057400"/>
                <a:gd name="connsiteX1" fmla="*/ 78581 w 1557337"/>
                <a:gd name="connsiteY1" fmla="*/ 2057400 h 2057400"/>
                <a:gd name="connsiteX2" fmla="*/ 1031081 w 1557337"/>
                <a:gd name="connsiteY2" fmla="*/ 1750219 h 2057400"/>
                <a:gd name="connsiteX3" fmla="*/ 1421606 w 1557337"/>
                <a:gd name="connsiteY3" fmla="*/ 1193007 h 2057400"/>
                <a:gd name="connsiteX4" fmla="*/ 1557337 w 1557337"/>
                <a:gd name="connsiteY4" fmla="*/ 1135857 h 2057400"/>
                <a:gd name="connsiteX5" fmla="*/ 1538287 w 1557337"/>
                <a:gd name="connsiteY5" fmla="*/ 731044 h 2057400"/>
                <a:gd name="connsiteX6" fmla="*/ 1131093 w 1557337"/>
                <a:gd name="connsiteY6" fmla="*/ 342900 h 2057400"/>
                <a:gd name="connsiteX7" fmla="*/ 1133474 w 1557337"/>
                <a:gd name="connsiteY7" fmla="*/ 254794 h 2057400"/>
                <a:gd name="connsiteX8" fmla="*/ 1112044 w 1557337"/>
                <a:gd name="connsiteY8" fmla="*/ 247650 h 2057400"/>
                <a:gd name="connsiteX9" fmla="*/ 1116806 w 1557337"/>
                <a:gd name="connsiteY9" fmla="*/ 121443 h 2057400"/>
                <a:gd name="connsiteX10" fmla="*/ 1028699 w 1557337"/>
                <a:gd name="connsiteY10" fmla="*/ 102395 h 2057400"/>
                <a:gd name="connsiteX11" fmla="*/ 1007268 w 1557337"/>
                <a:gd name="connsiteY11" fmla="*/ 7144 h 2057400"/>
                <a:gd name="connsiteX12" fmla="*/ 950119 w 1557337"/>
                <a:gd name="connsiteY12" fmla="*/ 0 h 2057400"/>
                <a:gd name="connsiteX13" fmla="*/ 942975 w 1557337"/>
                <a:gd name="connsiteY13" fmla="*/ 266701 h 2057400"/>
                <a:gd name="connsiteX14" fmla="*/ 809624 w 1557337"/>
                <a:gd name="connsiteY14" fmla="*/ 411954 h 2057400"/>
                <a:gd name="connsiteX15" fmla="*/ 519113 w 1557337"/>
                <a:gd name="connsiteY15" fmla="*/ 561975 h 2057400"/>
                <a:gd name="connsiteX16" fmla="*/ 392907 w 1557337"/>
                <a:gd name="connsiteY16" fmla="*/ 595313 h 2057400"/>
                <a:gd name="connsiteX17" fmla="*/ 433388 w 1557337"/>
                <a:gd name="connsiteY17" fmla="*/ 747713 h 2057400"/>
                <a:gd name="connsiteX18" fmla="*/ 526257 w 1557337"/>
                <a:gd name="connsiteY18" fmla="*/ 726282 h 2057400"/>
                <a:gd name="connsiteX19" fmla="*/ 559593 w 1557337"/>
                <a:gd name="connsiteY19" fmla="*/ 833438 h 2057400"/>
                <a:gd name="connsiteX20" fmla="*/ 585787 w 1557337"/>
                <a:gd name="connsiteY20" fmla="*/ 833438 h 2057400"/>
                <a:gd name="connsiteX21" fmla="*/ 590550 w 1557337"/>
                <a:gd name="connsiteY21" fmla="*/ 866775 h 2057400"/>
                <a:gd name="connsiteX22" fmla="*/ 642937 w 1557337"/>
                <a:gd name="connsiteY22" fmla="*/ 857250 h 2057400"/>
                <a:gd name="connsiteX23" fmla="*/ 714375 w 1557337"/>
                <a:gd name="connsiteY23" fmla="*/ 1147763 h 2057400"/>
                <a:gd name="connsiteX24" fmla="*/ 666750 w 1557337"/>
                <a:gd name="connsiteY24" fmla="*/ 1152525 h 2057400"/>
                <a:gd name="connsiteX25" fmla="*/ 690562 w 1557337"/>
                <a:gd name="connsiteY25" fmla="*/ 1181100 h 2057400"/>
                <a:gd name="connsiteX26" fmla="*/ 659606 w 1557337"/>
                <a:gd name="connsiteY26" fmla="*/ 1188244 h 2057400"/>
                <a:gd name="connsiteX27" fmla="*/ 723900 w 1557337"/>
                <a:gd name="connsiteY27" fmla="*/ 1431131 h 2057400"/>
                <a:gd name="connsiteX28" fmla="*/ 669131 w 1557337"/>
                <a:gd name="connsiteY28" fmla="*/ 1450182 h 2057400"/>
                <a:gd name="connsiteX29" fmla="*/ 681037 w 1557337"/>
                <a:gd name="connsiteY29" fmla="*/ 1483519 h 2057400"/>
                <a:gd name="connsiteX30" fmla="*/ 628650 w 1557337"/>
                <a:gd name="connsiteY30" fmla="*/ 1495425 h 2057400"/>
                <a:gd name="connsiteX31" fmla="*/ 652462 w 1557337"/>
                <a:gd name="connsiteY31" fmla="*/ 1590676 h 2057400"/>
                <a:gd name="connsiteX32" fmla="*/ 0 w 1557337"/>
                <a:gd name="connsiteY32" fmla="*/ 1800225 h 2057400"/>
                <a:gd name="connsiteX0" fmla="*/ 0 w 1557337"/>
                <a:gd name="connsiteY0" fmla="*/ 1800225 h 2057400"/>
                <a:gd name="connsiteX1" fmla="*/ 78581 w 1557337"/>
                <a:gd name="connsiteY1" fmla="*/ 2057400 h 2057400"/>
                <a:gd name="connsiteX2" fmla="*/ 1031081 w 1557337"/>
                <a:gd name="connsiteY2" fmla="*/ 1750219 h 2057400"/>
                <a:gd name="connsiteX3" fmla="*/ 1421606 w 1557337"/>
                <a:gd name="connsiteY3" fmla="*/ 1193007 h 2057400"/>
                <a:gd name="connsiteX4" fmla="*/ 1557337 w 1557337"/>
                <a:gd name="connsiteY4" fmla="*/ 1135857 h 2057400"/>
                <a:gd name="connsiteX5" fmla="*/ 1538287 w 1557337"/>
                <a:gd name="connsiteY5" fmla="*/ 731044 h 2057400"/>
                <a:gd name="connsiteX6" fmla="*/ 1131093 w 1557337"/>
                <a:gd name="connsiteY6" fmla="*/ 342900 h 2057400"/>
                <a:gd name="connsiteX7" fmla="*/ 1133474 w 1557337"/>
                <a:gd name="connsiteY7" fmla="*/ 254794 h 2057400"/>
                <a:gd name="connsiteX8" fmla="*/ 1112044 w 1557337"/>
                <a:gd name="connsiteY8" fmla="*/ 247650 h 2057400"/>
                <a:gd name="connsiteX9" fmla="*/ 1116806 w 1557337"/>
                <a:gd name="connsiteY9" fmla="*/ 121443 h 2057400"/>
                <a:gd name="connsiteX10" fmla="*/ 1028699 w 1557337"/>
                <a:gd name="connsiteY10" fmla="*/ 102395 h 2057400"/>
                <a:gd name="connsiteX11" fmla="*/ 1007268 w 1557337"/>
                <a:gd name="connsiteY11" fmla="*/ 7144 h 2057400"/>
                <a:gd name="connsiteX12" fmla="*/ 950119 w 1557337"/>
                <a:gd name="connsiteY12" fmla="*/ 0 h 2057400"/>
                <a:gd name="connsiteX13" fmla="*/ 942975 w 1557337"/>
                <a:gd name="connsiteY13" fmla="*/ 266701 h 2057400"/>
                <a:gd name="connsiteX14" fmla="*/ 809624 w 1557337"/>
                <a:gd name="connsiteY14" fmla="*/ 411954 h 2057400"/>
                <a:gd name="connsiteX15" fmla="*/ 519113 w 1557337"/>
                <a:gd name="connsiteY15" fmla="*/ 561975 h 2057400"/>
                <a:gd name="connsiteX16" fmla="*/ 357189 w 1557337"/>
                <a:gd name="connsiteY16" fmla="*/ 478631 h 2057400"/>
                <a:gd name="connsiteX17" fmla="*/ 433388 w 1557337"/>
                <a:gd name="connsiteY17" fmla="*/ 747713 h 2057400"/>
                <a:gd name="connsiteX18" fmla="*/ 526257 w 1557337"/>
                <a:gd name="connsiteY18" fmla="*/ 726282 h 2057400"/>
                <a:gd name="connsiteX19" fmla="*/ 559593 w 1557337"/>
                <a:gd name="connsiteY19" fmla="*/ 833438 h 2057400"/>
                <a:gd name="connsiteX20" fmla="*/ 585787 w 1557337"/>
                <a:gd name="connsiteY20" fmla="*/ 833438 h 2057400"/>
                <a:gd name="connsiteX21" fmla="*/ 590550 w 1557337"/>
                <a:gd name="connsiteY21" fmla="*/ 866775 h 2057400"/>
                <a:gd name="connsiteX22" fmla="*/ 642937 w 1557337"/>
                <a:gd name="connsiteY22" fmla="*/ 857250 h 2057400"/>
                <a:gd name="connsiteX23" fmla="*/ 714375 w 1557337"/>
                <a:gd name="connsiteY23" fmla="*/ 1147763 h 2057400"/>
                <a:gd name="connsiteX24" fmla="*/ 666750 w 1557337"/>
                <a:gd name="connsiteY24" fmla="*/ 1152525 h 2057400"/>
                <a:gd name="connsiteX25" fmla="*/ 690562 w 1557337"/>
                <a:gd name="connsiteY25" fmla="*/ 1181100 h 2057400"/>
                <a:gd name="connsiteX26" fmla="*/ 659606 w 1557337"/>
                <a:gd name="connsiteY26" fmla="*/ 1188244 h 2057400"/>
                <a:gd name="connsiteX27" fmla="*/ 723900 w 1557337"/>
                <a:gd name="connsiteY27" fmla="*/ 1431131 h 2057400"/>
                <a:gd name="connsiteX28" fmla="*/ 669131 w 1557337"/>
                <a:gd name="connsiteY28" fmla="*/ 1450182 h 2057400"/>
                <a:gd name="connsiteX29" fmla="*/ 681037 w 1557337"/>
                <a:gd name="connsiteY29" fmla="*/ 1483519 h 2057400"/>
                <a:gd name="connsiteX30" fmla="*/ 628650 w 1557337"/>
                <a:gd name="connsiteY30" fmla="*/ 1495425 h 2057400"/>
                <a:gd name="connsiteX31" fmla="*/ 652462 w 1557337"/>
                <a:gd name="connsiteY31" fmla="*/ 1590676 h 2057400"/>
                <a:gd name="connsiteX32" fmla="*/ 0 w 1557337"/>
                <a:gd name="connsiteY32" fmla="*/ 1800225 h 2057400"/>
                <a:gd name="connsiteX0" fmla="*/ 0 w 1557337"/>
                <a:gd name="connsiteY0" fmla="*/ 1800225 h 2057400"/>
                <a:gd name="connsiteX1" fmla="*/ 78581 w 1557337"/>
                <a:gd name="connsiteY1" fmla="*/ 2057400 h 2057400"/>
                <a:gd name="connsiteX2" fmla="*/ 1031081 w 1557337"/>
                <a:gd name="connsiteY2" fmla="*/ 1750219 h 2057400"/>
                <a:gd name="connsiteX3" fmla="*/ 1421606 w 1557337"/>
                <a:gd name="connsiteY3" fmla="*/ 1193007 h 2057400"/>
                <a:gd name="connsiteX4" fmla="*/ 1557337 w 1557337"/>
                <a:gd name="connsiteY4" fmla="*/ 1135857 h 2057400"/>
                <a:gd name="connsiteX5" fmla="*/ 1538287 w 1557337"/>
                <a:gd name="connsiteY5" fmla="*/ 731044 h 2057400"/>
                <a:gd name="connsiteX6" fmla="*/ 1131093 w 1557337"/>
                <a:gd name="connsiteY6" fmla="*/ 342900 h 2057400"/>
                <a:gd name="connsiteX7" fmla="*/ 1133474 w 1557337"/>
                <a:gd name="connsiteY7" fmla="*/ 254794 h 2057400"/>
                <a:gd name="connsiteX8" fmla="*/ 1112044 w 1557337"/>
                <a:gd name="connsiteY8" fmla="*/ 247650 h 2057400"/>
                <a:gd name="connsiteX9" fmla="*/ 1116806 w 1557337"/>
                <a:gd name="connsiteY9" fmla="*/ 121443 h 2057400"/>
                <a:gd name="connsiteX10" fmla="*/ 1028699 w 1557337"/>
                <a:gd name="connsiteY10" fmla="*/ 102395 h 2057400"/>
                <a:gd name="connsiteX11" fmla="*/ 1007268 w 1557337"/>
                <a:gd name="connsiteY11" fmla="*/ 7144 h 2057400"/>
                <a:gd name="connsiteX12" fmla="*/ 950119 w 1557337"/>
                <a:gd name="connsiteY12" fmla="*/ 0 h 2057400"/>
                <a:gd name="connsiteX13" fmla="*/ 942975 w 1557337"/>
                <a:gd name="connsiteY13" fmla="*/ 266701 h 2057400"/>
                <a:gd name="connsiteX14" fmla="*/ 809624 w 1557337"/>
                <a:gd name="connsiteY14" fmla="*/ 411954 h 2057400"/>
                <a:gd name="connsiteX15" fmla="*/ 585788 w 1557337"/>
                <a:gd name="connsiteY15" fmla="*/ 471487 h 2057400"/>
                <a:gd name="connsiteX16" fmla="*/ 357189 w 1557337"/>
                <a:gd name="connsiteY16" fmla="*/ 478631 h 2057400"/>
                <a:gd name="connsiteX17" fmla="*/ 433388 w 1557337"/>
                <a:gd name="connsiteY17" fmla="*/ 747713 h 2057400"/>
                <a:gd name="connsiteX18" fmla="*/ 526257 w 1557337"/>
                <a:gd name="connsiteY18" fmla="*/ 726282 h 2057400"/>
                <a:gd name="connsiteX19" fmla="*/ 559593 w 1557337"/>
                <a:gd name="connsiteY19" fmla="*/ 833438 h 2057400"/>
                <a:gd name="connsiteX20" fmla="*/ 585787 w 1557337"/>
                <a:gd name="connsiteY20" fmla="*/ 833438 h 2057400"/>
                <a:gd name="connsiteX21" fmla="*/ 590550 w 1557337"/>
                <a:gd name="connsiteY21" fmla="*/ 866775 h 2057400"/>
                <a:gd name="connsiteX22" fmla="*/ 642937 w 1557337"/>
                <a:gd name="connsiteY22" fmla="*/ 857250 h 2057400"/>
                <a:gd name="connsiteX23" fmla="*/ 714375 w 1557337"/>
                <a:gd name="connsiteY23" fmla="*/ 1147763 h 2057400"/>
                <a:gd name="connsiteX24" fmla="*/ 666750 w 1557337"/>
                <a:gd name="connsiteY24" fmla="*/ 1152525 h 2057400"/>
                <a:gd name="connsiteX25" fmla="*/ 690562 w 1557337"/>
                <a:gd name="connsiteY25" fmla="*/ 1181100 h 2057400"/>
                <a:gd name="connsiteX26" fmla="*/ 659606 w 1557337"/>
                <a:gd name="connsiteY26" fmla="*/ 1188244 h 2057400"/>
                <a:gd name="connsiteX27" fmla="*/ 723900 w 1557337"/>
                <a:gd name="connsiteY27" fmla="*/ 1431131 h 2057400"/>
                <a:gd name="connsiteX28" fmla="*/ 669131 w 1557337"/>
                <a:gd name="connsiteY28" fmla="*/ 1450182 h 2057400"/>
                <a:gd name="connsiteX29" fmla="*/ 681037 w 1557337"/>
                <a:gd name="connsiteY29" fmla="*/ 1483519 h 2057400"/>
                <a:gd name="connsiteX30" fmla="*/ 628650 w 1557337"/>
                <a:gd name="connsiteY30" fmla="*/ 1495425 h 2057400"/>
                <a:gd name="connsiteX31" fmla="*/ 652462 w 1557337"/>
                <a:gd name="connsiteY31" fmla="*/ 1590676 h 2057400"/>
                <a:gd name="connsiteX32" fmla="*/ 0 w 1557337"/>
                <a:gd name="connsiteY32" fmla="*/ 1800225 h 2057400"/>
                <a:gd name="connsiteX0" fmla="*/ 0 w 1557337"/>
                <a:gd name="connsiteY0" fmla="*/ 1800225 h 2057400"/>
                <a:gd name="connsiteX1" fmla="*/ 78581 w 1557337"/>
                <a:gd name="connsiteY1" fmla="*/ 2057400 h 2057400"/>
                <a:gd name="connsiteX2" fmla="*/ 1031081 w 1557337"/>
                <a:gd name="connsiteY2" fmla="*/ 1750219 h 2057400"/>
                <a:gd name="connsiteX3" fmla="*/ 1421606 w 1557337"/>
                <a:gd name="connsiteY3" fmla="*/ 1193007 h 2057400"/>
                <a:gd name="connsiteX4" fmla="*/ 1557337 w 1557337"/>
                <a:gd name="connsiteY4" fmla="*/ 1135857 h 2057400"/>
                <a:gd name="connsiteX5" fmla="*/ 1538287 w 1557337"/>
                <a:gd name="connsiteY5" fmla="*/ 731044 h 2057400"/>
                <a:gd name="connsiteX6" fmla="*/ 1131093 w 1557337"/>
                <a:gd name="connsiteY6" fmla="*/ 342900 h 2057400"/>
                <a:gd name="connsiteX7" fmla="*/ 1133474 w 1557337"/>
                <a:gd name="connsiteY7" fmla="*/ 254794 h 2057400"/>
                <a:gd name="connsiteX8" fmla="*/ 1112044 w 1557337"/>
                <a:gd name="connsiteY8" fmla="*/ 247650 h 2057400"/>
                <a:gd name="connsiteX9" fmla="*/ 1116806 w 1557337"/>
                <a:gd name="connsiteY9" fmla="*/ 121443 h 2057400"/>
                <a:gd name="connsiteX10" fmla="*/ 1028699 w 1557337"/>
                <a:gd name="connsiteY10" fmla="*/ 102395 h 2057400"/>
                <a:gd name="connsiteX11" fmla="*/ 1007268 w 1557337"/>
                <a:gd name="connsiteY11" fmla="*/ 7144 h 2057400"/>
                <a:gd name="connsiteX12" fmla="*/ 950119 w 1557337"/>
                <a:gd name="connsiteY12" fmla="*/ 0 h 2057400"/>
                <a:gd name="connsiteX13" fmla="*/ 942975 w 1557337"/>
                <a:gd name="connsiteY13" fmla="*/ 266701 h 2057400"/>
                <a:gd name="connsiteX14" fmla="*/ 809624 w 1557337"/>
                <a:gd name="connsiteY14" fmla="*/ 411954 h 2057400"/>
                <a:gd name="connsiteX15" fmla="*/ 633413 w 1557337"/>
                <a:gd name="connsiteY15" fmla="*/ 450056 h 2057400"/>
                <a:gd name="connsiteX16" fmla="*/ 357189 w 1557337"/>
                <a:gd name="connsiteY16" fmla="*/ 478631 h 2057400"/>
                <a:gd name="connsiteX17" fmla="*/ 433388 w 1557337"/>
                <a:gd name="connsiteY17" fmla="*/ 747713 h 2057400"/>
                <a:gd name="connsiteX18" fmla="*/ 526257 w 1557337"/>
                <a:gd name="connsiteY18" fmla="*/ 726282 h 2057400"/>
                <a:gd name="connsiteX19" fmla="*/ 559593 w 1557337"/>
                <a:gd name="connsiteY19" fmla="*/ 833438 h 2057400"/>
                <a:gd name="connsiteX20" fmla="*/ 585787 w 1557337"/>
                <a:gd name="connsiteY20" fmla="*/ 833438 h 2057400"/>
                <a:gd name="connsiteX21" fmla="*/ 590550 w 1557337"/>
                <a:gd name="connsiteY21" fmla="*/ 866775 h 2057400"/>
                <a:gd name="connsiteX22" fmla="*/ 642937 w 1557337"/>
                <a:gd name="connsiteY22" fmla="*/ 857250 h 2057400"/>
                <a:gd name="connsiteX23" fmla="*/ 714375 w 1557337"/>
                <a:gd name="connsiteY23" fmla="*/ 1147763 h 2057400"/>
                <a:gd name="connsiteX24" fmla="*/ 666750 w 1557337"/>
                <a:gd name="connsiteY24" fmla="*/ 1152525 h 2057400"/>
                <a:gd name="connsiteX25" fmla="*/ 690562 w 1557337"/>
                <a:gd name="connsiteY25" fmla="*/ 1181100 h 2057400"/>
                <a:gd name="connsiteX26" fmla="*/ 659606 w 1557337"/>
                <a:gd name="connsiteY26" fmla="*/ 1188244 h 2057400"/>
                <a:gd name="connsiteX27" fmla="*/ 723900 w 1557337"/>
                <a:gd name="connsiteY27" fmla="*/ 1431131 h 2057400"/>
                <a:gd name="connsiteX28" fmla="*/ 669131 w 1557337"/>
                <a:gd name="connsiteY28" fmla="*/ 1450182 h 2057400"/>
                <a:gd name="connsiteX29" fmla="*/ 681037 w 1557337"/>
                <a:gd name="connsiteY29" fmla="*/ 1483519 h 2057400"/>
                <a:gd name="connsiteX30" fmla="*/ 628650 w 1557337"/>
                <a:gd name="connsiteY30" fmla="*/ 1495425 h 2057400"/>
                <a:gd name="connsiteX31" fmla="*/ 652462 w 1557337"/>
                <a:gd name="connsiteY31" fmla="*/ 1590676 h 2057400"/>
                <a:gd name="connsiteX32" fmla="*/ 0 w 1557337"/>
                <a:gd name="connsiteY32" fmla="*/ 1800225 h 2057400"/>
                <a:gd name="connsiteX0" fmla="*/ 0 w 1557337"/>
                <a:gd name="connsiteY0" fmla="*/ 1800225 h 2057400"/>
                <a:gd name="connsiteX1" fmla="*/ 78581 w 1557337"/>
                <a:gd name="connsiteY1" fmla="*/ 2057400 h 2057400"/>
                <a:gd name="connsiteX2" fmla="*/ 1031081 w 1557337"/>
                <a:gd name="connsiteY2" fmla="*/ 1750219 h 2057400"/>
                <a:gd name="connsiteX3" fmla="*/ 1421606 w 1557337"/>
                <a:gd name="connsiteY3" fmla="*/ 1193007 h 2057400"/>
                <a:gd name="connsiteX4" fmla="*/ 1557337 w 1557337"/>
                <a:gd name="connsiteY4" fmla="*/ 1135857 h 2057400"/>
                <a:gd name="connsiteX5" fmla="*/ 1538287 w 1557337"/>
                <a:gd name="connsiteY5" fmla="*/ 731044 h 2057400"/>
                <a:gd name="connsiteX6" fmla="*/ 1131093 w 1557337"/>
                <a:gd name="connsiteY6" fmla="*/ 342900 h 2057400"/>
                <a:gd name="connsiteX7" fmla="*/ 1133474 w 1557337"/>
                <a:gd name="connsiteY7" fmla="*/ 254794 h 2057400"/>
                <a:gd name="connsiteX8" fmla="*/ 1112044 w 1557337"/>
                <a:gd name="connsiteY8" fmla="*/ 247650 h 2057400"/>
                <a:gd name="connsiteX9" fmla="*/ 1116806 w 1557337"/>
                <a:gd name="connsiteY9" fmla="*/ 121443 h 2057400"/>
                <a:gd name="connsiteX10" fmla="*/ 1028699 w 1557337"/>
                <a:gd name="connsiteY10" fmla="*/ 102395 h 2057400"/>
                <a:gd name="connsiteX11" fmla="*/ 1007268 w 1557337"/>
                <a:gd name="connsiteY11" fmla="*/ 7144 h 2057400"/>
                <a:gd name="connsiteX12" fmla="*/ 950119 w 1557337"/>
                <a:gd name="connsiteY12" fmla="*/ 0 h 2057400"/>
                <a:gd name="connsiteX13" fmla="*/ 942975 w 1557337"/>
                <a:gd name="connsiteY13" fmla="*/ 266701 h 2057400"/>
                <a:gd name="connsiteX14" fmla="*/ 809624 w 1557337"/>
                <a:gd name="connsiteY14" fmla="*/ 411954 h 2057400"/>
                <a:gd name="connsiteX15" fmla="*/ 633413 w 1557337"/>
                <a:gd name="connsiteY15" fmla="*/ 450056 h 2057400"/>
                <a:gd name="connsiteX16" fmla="*/ 357189 w 1557337"/>
                <a:gd name="connsiteY16" fmla="*/ 478631 h 2057400"/>
                <a:gd name="connsiteX17" fmla="*/ 433388 w 1557337"/>
                <a:gd name="connsiteY17" fmla="*/ 747713 h 2057400"/>
                <a:gd name="connsiteX18" fmla="*/ 526257 w 1557337"/>
                <a:gd name="connsiteY18" fmla="*/ 726282 h 2057400"/>
                <a:gd name="connsiteX19" fmla="*/ 559593 w 1557337"/>
                <a:gd name="connsiteY19" fmla="*/ 833438 h 2057400"/>
                <a:gd name="connsiteX20" fmla="*/ 585787 w 1557337"/>
                <a:gd name="connsiteY20" fmla="*/ 833438 h 2057400"/>
                <a:gd name="connsiteX21" fmla="*/ 590550 w 1557337"/>
                <a:gd name="connsiteY21" fmla="*/ 866775 h 2057400"/>
                <a:gd name="connsiteX22" fmla="*/ 642937 w 1557337"/>
                <a:gd name="connsiteY22" fmla="*/ 857250 h 2057400"/>
                <a:gd name="connsiteX23" fmla="*/ 714375 w 1557337"/>
                <a:gd name="connsiteY23" fmla="*/ 1147763 h 2057400"/>
                <a:gd name="connsiteX24" fmla="*/ 666750 w 1557337"/>
                <a:gd name="connsiteY24" fmla="*/ 1152525 h 2057400"/>
                <a:gd name="connsiteX25" fmla="*/ 690562 w 1557337"/>
                <a:gd name="connsiteY25" fmla="*/ 1181100 h 2057400"/>
                <a:gd name="connsiteX26" fmla="*/ 659606 w 1557337"/>
                <a:gd name="connsiteY26" fmla="*/ 1188244 h 2057400"/>
                <a:gd name="connsiteX27" fmla="*/ 723900 w 1557337"/>
                <a:gd name="connsiteY27" fmla="*/ 1431131 h 2057400"/>
                <a:gd name="connsiteX28" fmla="*/ 669131 w 1557337"/>
                <a:gd name="connsiteY28" fmla="*/ 1450182 h 2057400"/>
                <a:gd name="connsiteX29" fmla="*/ 681037 w 1557337"/>
                <a:gd name="connsiteY29" fmla="*/ 1483519 h 2057400"/>
                <a:gd name="connsiteX30" fmla="*/ 628650 w 1557337"/>
                <a:gd name="connsiteY30" fmla="*/ 1495425 h 2057400"/>
                <a:gd name="connsiteX31" fmla="*/ 652462 w 1557337"/>
                <a:gd name="connsiteY31" fmla="*/ 1590676 h 2057400"/>
                <a:gd name="connsiteX32" fmla="*/ 0 w 1557337"/>
                <a:gd name="connsiteY32" fmla="*/ 1800225 h 2057400"/>
                <a:gd name="connsiteX0" fmla="*/ 0 w 1557337"/>
                <a:gd name="connsiteY0" fmla="*/ 1800225 h 2057400"/>
                <a:gd name="connsiteX1" fmla="*/ 78581 w 1557337"/>
                <a:gd name="connsiteY1" fmla="*/ 2057400 h 2057400"/>
                <a:gd name="connsiteX2" fmla="*/ 1031081 w 1557337"/>
                <a:gd name="connsiteY2" fmla="*/ 1750219 h 2057400"/>
                <a:gd name="connsiteX3" fmla="*/ 1421606 w 1557337"/>
                <a:gd name="connsiteY3" fmla="*/ 1193007 h 2057400"/>
                <a:gd name="connsiteX4" fmla="*/ 1557337 w 1557337"/>
                <a:gd name="connsiteY4" fmla="*/ 1135857 h 2057400"/>
                <a:gd name="connsiteX5" fmla="*/ 1538287 w 1557337"/>
                <a:gd name="connsiteY5" fmla="*/ 731044 h 2057400"/>
                <a:gd name="connsiteX6" fmla="*/ 1131093 w 1557337"/>
                <a:gd name="connsiteY6" fmla="*/ 342900 h 2057400"/>
                <a:gd name="connsiteX7" fmla="*/ 1133474 w 1557337"/>
                <a:gd name="connsiteY7" fmla="*/ 254794 h 2057400"/>
                <a:gd name="connsiteX8" fmla="*/ 1112044 w 1557337"/>
                <a:gd name="connsiteY8" fmla="*/ 247650 h 2057400"/>
                <a:gd name="connsiteX9" fmla="*/ 1116806 w 1557337"/>
                <a:gd name="connsiteY9" fmla="*/ 121443 h 2057400"/>
                <a:gd name="connsiteX10" fmla="*/ 1028699 w 1557337"/>
                <a:gd name="connsiteY10" fmla="*/ 102395 h 2057400"/>
                <a:gd name="connsiteX11" fmla="*/ 1007268 w 1557337"/>
                <a:gd name="connsiteY11" fmla="*/ 7144 h 2057400"/>
                <a:gd name="connsiteX12" fmla="*/ 950119 w 1557337"/>
                <a:gd name="connsiteY12" fmla="*/ 0 h 2057400"/>
                <a:gd name="connsiteX13" fmla="*/ 942975 w 1557337"/>
                <a:gd name="connsiteY13" fmla="*/ 266701 h 2057400"/>
                <a:gd name="connsiteX14" fmla="*/ 809624 w 1557337"/>
                <a:gd name="connsiteY14" fmla="*/ 411954 h 2057400"/>
                <a:gd name="connsiteX15" fmla="*/ 633413 w 1557337"/>
                <a:gd name="connsiteY15" fmla="*/ 450056 h 2057400"/>
                <a:gd name="connsiteX16" fmla="*/ 357189 w 1557337"/>
                <a:gd name="connsiteY16" fmla="*/ 478631 h 2057400"/>
                <a:gd name="connsiteX17" fmla="*/ 433388 w 1557337"/>
                <a:gd name="connsiteY17" fmla="*/ 747713 h 2057400"/>
                <a:gd name="connsiteX18" fmla="*/ 526257 w 1557337"/>
                <a:gd name="connsiteY18" fmla="*/ 726282 h 2057400"/>
                <a:gd name="connsiteX19" fmla="*/ 559593 w 1557337"/>
                <a:gd name="connsiteY19" fmla="*/ 833438 h 2057400"/>
                <a:gd name="connsiteX20" fmla="*/ 585787 w 1557337"/>
                <a:gd name="connsiteY20" fmla="*/ 833438 h 2057400"/>
                <a:gd name="connsiteX21" fmla="*/ 590550 w 1557337"/>
                <a:gd name="connsiteY21" fmla="*/ 866775 h 2057400"/>
                <a:gd name="connsiteX22" fmla="*/ 642937 w 1557337"/>
                <a:gd name="connsiteY22" fmla="*/ 857250 h 2057400"/>
                <a:gd name="connsiteX23" fmla="*/ 714375 w 1557337"/>
                <a:gd name="connsiteY23" fmla="*/ 1147763 h 2057400"/>
                <a:gd name="connsiteX24" fmla="*/ 666750 w 1557337"/>
                <a:gd name="connsiteY24" fmla="*/ 1152525 h 2057400"/>
                <a:gd name="connsiteX25" fmla="*/ 690562 w 1557337"/>
                <a:gd name="connsiteY25" fmla="*/ 1181100 h 2057400"/>
                <a:gd name="connsiteX26" fmla="*/ 659606 w 1557337"/>
                <a:gd name="connsiteY26" fmla="*/ 1188244 h 2057400"/>
                <a:gd name="connsiteX27" fmla="*/ 723900 w 1557337"/>
                <a:gd name="connsiteY27" fmla="*/ 1431131 h 2057400"/>
                <a:gd name="connsiteX28" fmla="*/ 669131 w 1557337"/>
                <a:gd name="connsiteY28" fmla="*/ 1450182 h 2057400"/>
                <a:gd name="connsiteX29" fmla="*/ 681037 w 1557337"/>
                <a:gd name="connsiteY29" fmla="*/ 1483519 h 2057400"/>
                <a:gd name="connsiteX30" fmla="*/ 628650 w 1557337"/>
                <a:gd name="connsiteY30" fmla="*/ 1495425 h 2057400"/>
                <a:gd name="connsiteX31" fmla="*/ 652462 w 1557337"/>
                <a:gd name="connsiteY31" fmla="*/ 1590676 h 2057400"/>
                <a:gd name="connsiteX32" fmla="*/ 0 w 1557337"/>
                <a:gd name="connsiteY32" fmla="*/ 1800225 h 2057400"/>
                <a:gd name="connsiteX0" fmla="*/ 0 w 1557337"/>
                <a:gd name="connsiteY0" fmla="*/ 1800225 h 2057400"/>
                <a:gd name="connsiteX1" fmla="*/ 78581 w 1557337"/>
                <a:gd name="connsiteY1" fmla="*/ 2057400 h 2057400"/>
                <a:gd name="connsiteX2" fmla="*/ 1031081 w 1557337"/>
                <a:gd name="connsiteY2" fmla="*/ 1750219 h 2057400"/>
                <a:gd name="connsiteX3" fmla="*/ 1421606 w 1557337"/>
                <a:gd name="connsiteY3" fmla="*/ 1193007 h 2057400"/>
                <a:gd name="connsiteX4" fmla="*/ 1557337 w 1557337"/>
                <a:gd name="connsiteY4" fmla="*/ 1135857 h 2057400"/>
                <a:gd name="connsiteX5" fmla="*/ 1538287 w 1557337"/>
                <a:gd name="connsiteY5" fmla="*/ 731044 h 2057400"/>
                <a:gd name="connsiteX6" fmla="*/ 1131093 w 1557337"/>
                <a:gd name="connsiteY6" fmla="*/ 342900 h 2057400"/>
                <a:gd name="connsiteX7" fmla="*/ 1133474 w 1557337"/>
                <a:gd name="connsiteY7" fmla="*/ 254794 h 2057400"/>
                <a:gd name="connsiteX8" fmla="*/ 1112044 w 1557337"/>
                <a:gd name="connsiteY8" fmla="*/ 247650 h 2057400"/>
                <a:gd name="connsiteX9" fmla="*/ 1116806 w 1557337"/>
                <a:gd name="connsiteY9" fmla="*/ 121443 h 2057400"/>
                <a:gd name="connsiteX10" fmla="*/ 1028699 w 1557337"/>
                <a:gd name="connsiteY10" fmla="*/ 102395 h 2057400"/>
                <a:gd name="connsiteX11" fmla="*/ 1007268 w 1557337"/>
                <a:gd name="connsiteY11" fmla="*/ 7144 h 2057400"/>
                <a:gd name="connsiteX12" fmla="*/ 950119 w 1557337"/>
                <a:gd name="connsiteY12" fmla="*/ 0 h 2057400"/>
                <a:gd name="connsiteX13" fmla="*/ 942975 w 1557337"/>
                <a:gd name="connsiteY13" fmla="*/ 266701 h 2057400"/>
                <a:gd name="connsiteX14" fmla="*/ 809624 w 1557337"/>
                <a:gd name="connsiteY14" fmla="*/ 411954 h 2057400"/>
                <a:gd name="connsiteX15" fmla="*/ 607219 w 1557337"/>
                <a:gd name="connsiteY15" fmla="*/ 447675 h 2057400"/>
                <a:gd name="connsiteX16" fmla="*/ 357189 w 1557337"/>
                <a:gd name="connsiteY16" fmla="*/ 478631 h 2057400"/>
                <a:gd name="connsiteX17" fmla="*/ 433388 w 1557337"/>
                <a:gd name="connsiteY17" fmla="*/ 747713 h 2057400"/>
                <a:gd name="connsiteX18" fmla="*/ 526257 w 1557337"/>
                <a:gd name="connsiteY18" fmla="*/ 726282 h 2057400"/>
                <a:gd name="connsiteX19" fmla="*/ 559593 w 1557337"/>
                <a:gd name="connsiteY19" fmla="*/ 833438 h 2057400"/>
                <a:gd name="connsiteX20" fmla="*/ 585787 w 1557337"/>
                <a:gd name="connsiteY20" fmla="*/ 833438 h 2057400"/>
                <a:gd name="connsiteX21" fmla="*/ 590550 w 1557337"/>
                <a:gd name="connsiteY21" fmla="*/ 866775 h 2057400"/>
                <a:gd name="connsiteX22" fmla="*/ 642937 w 1557337"/>
                <a:gd name="connsiteY22" fmla="*/ 857250 h 2057400"/>
                <a:gd name="connsiteX23" fmla="*/ 714375 w 1557337"/>
                <a:gd name="connsiteY23" fmla="*/ 1147763 h 2057400"/>
                <a:gd name="connsiteX24" fmla="*/ 666750 w 1557337"/>
                <a:gd name="connsiteY24" fmla="*/ 1152525 h 2057400"/>
                <a:gd name="connsiteX25" fmla="*/ 690562 w 1557337"/>
                <a:gd name="connsiteY25" fmla="*/ 1181100 h 2057400"/>
                <a:gd name="connsiteX26" fmla="*/ 659606 w 1557337"/>
                <a:gd name="connsiteY26" fmla="*/ 1188244 h 2057400"/>
                <a:gd name="connsiteX27" fmla="*/ 723900 w 1557337"/>
                <a:gd name="connsiteY27" fmla="*/ 1431131 h 2057400"/>
                <a:gd name="connsiteX28" fmla="*/ 669131 w 1557337"/>
                <a:gd name="connsiteY28" fmla="*/ 1450182 h 2057400"/>
                <a:gd name="connsiteX29" fmla="*/ 681037 w 1557337"/>
                <a:gd name="connsiteY29" fmla="*/ 1483519 h 2057400"/>
                <a:gd name="connsiteX30" fmla="*/ 628650 w 1557337"/>
                <a:gd name="connsiteY30" fmla="*/ 1495425 h 2057400"/>
                <a:gd name="connsiteX31" fmla="*/ 652462 w 1557337"/>
                <a:gd name="connsiteY31" fmla="*/ 1590676 h 2057400"/>
                <a:gd name="connsiteX32" fmla="*/ 0 w 1557337"/>
                <a:gd name="connsiteY32" fmla="*/ 1800225 h 2057400"/>
                <a:gd name="connsiteX0" fmla="*/ 0 w 1557337"/>
                <a:gd name="connsiteY0" fmla="*/ 1800225 h 2057400"/>
                <a:gd name="connsiteX1" fmla="*/ 78581 w 1557337"/>
                <a:gd name="connsiteY1" fmla="*/ 2057400 h 2057400"/>
                <a:gd name="connsiteX2" fmla="*/ 1031081 w 1557337"/>
                <a:gd name="connsiteY2" fmla="*/ 1750219 h 2057400"/>
                <a:gd name="connsiteX3" fmla="*/ 1421606 w 1557337"/>
                <a:gd name="connsiteY3" fmla="*/ 1193007 h 2057400"/>
                <a:gd name="connsiteX4" fmla="*/ 1557337 w 1557337"/>
                <a:gd name="connsiteY4" fmla="*/ 1135857 h 2057400"/>
                <a:gd name="connsiteX5" fmla="*/ 1538287 w 1557337"/>
                <a:gd name="connsiteY5" fmla="*/ 731044 h 2057400"/>
                <a:gd name="connsiteX6" fmla="*/ 1131093 w 1557337"/>
                <a:gd name="connsiteY6" fmla="*/ 342900 h 2057400"/>
                <a:gd name="connsiteX7" fmla="*/ 1133474 w 1557337"/>
                <a:gd name="connsiteY7" fmla="*/ 254794 h 2057400"/>
                <a:gd name="connsiteX8" fmla="*/ 1112044 w 1557337"/>
                <a:gd name="connsiteY8" fmla="*/ 247650 h 2057400"/>
                <a:gd name="connsiteX9" fmla="*/ 1116806 w 1557337"/>
                <a:gd name="connsiteY9" fmla="*/ 121443 h 2057400"/>
                <a:gd name="connsiteX10" fmla="*/ 1028699 w 1557337"/>
                <a:gd name="connsiteY10" fmla="*/ 102395 h 2057400"/>
                <a:gd name="connsiteX11" fmla="*/ 1007268 w 1557337"/>
                <a:gd name="connsiteY11" fmla="*/ 7144 h 2057400"/>
                <a:gd name="connsiteX12" fmla="*/ 950119 w 1557337"/>
                <a:gd name="connsiteY12" fmla="*/ 0 h 2057400"/>
                <a:gd name="connsiteX13" fmla="*/ 942975 w 1557337"/>
                <a:gd name="connsiteY13" fmla="*/ 266701 h 2057400"/>
                <a:gd name="connsiteX14" fmla="*/ 809624 w 1557337"/>
                <a:gd name="connsiteY14" fmla="*/ 411954 h 2057400"/>
                <a:gd name="connsiteX15" fmla="*/ 607219 w 1557337"/>
                <a:gd name="connsiteY15" fmla="*/ 447675 h 2057400"/>
                <a:gd name="connsiteX16" fmla="*/ 357189 w 1557337"/>
                <a:gd name="connsiteY16" fmla="*/ 478631 h 2057400"/>
                <a:gd name="connsiteX17" fmla="*/ 433388 w 1557337"/>
                <a:gd name="connsiteY17" fmla="*/ 747713 h 2057400"/>
                <a:gd name="connsiteX18" fmla="*/ 526257 w 1557337"/>
                <a:gd name="connsiteY18" fmla="*/ 726282 h 2057400"/>
                <a:gd name="connsiteX19" fmla="*/ 559593 w 1557337"/>
                <a:gd name="connsiteY19" fmla="*/ 833438 h 2057400"/>
                <a:gd name="connsiteX20" fmla="*/ 585787 w 1557337"/>
                <a:gd name="connsiteY20" fmla="*/ 833438 h 2057400"/>
                <a:gd name="connsiteX21" fmla="*/ 590550 w 1557337"/>
                <a:gd name="connsiteY21" fmla="*/ 866775 h 2057400"/>
                <a:gd name="connsiteX22" fmla="*/ 642937 w 1557337"/>
                <a:gd name="connsiteY22" fmla="*/ 857250 h 2057400"/>
                <a:gd name="connsiteX23" fmla="*/ 714375 w 1557337"/>
                <a:gd name="connsiteY23" fmla="*/ 1147763 h 2057400"/>
                <a:gd name="connsiteX24" fmla="*/ 666750 w 1557337"/>
                <a:gd name="connsiteY24" fmla="*/ 1152525 h 2057400"/>
                <a:gd name="connsiteX25" fmla="*/ 690562 w 1557337"/>
                <a:gd name="connsiteY25" fmla="*/ 1181100 h 2057400"/>
                <a:gd name="connsiteX26" fmla="*/ 659606 w 1557337"/>
                <a:gd name="connsiteY26" fmla="*/ 1188244 h 2057400"/>
                <a:gd name="connsiteX27" fmla="*/ 723900 w 1557337"/>
                <a:gd name="connsiteY27" fmla="*/ 1431131 h 2057400"/>
                <a:gd name="connsiteX28" fmla="*/ 669131 w 1557337"/>
                <a:gd name="connsiteY28" fmla="*/ 1450182 h 2057400"/>
                <a:gd name="connsiteX29" fmla="*/ 681037 w 1557337"/>
                <a:gd name="connsiteY29" fmla="*/ 1483519 h 2057400"/>
                <a:gd name="connsiteX30" fmla="*/ 628650 w 1557337"/>
                <a:gd name="connsiteY30" fmla="*/ 1495425 h 2057400"/>
                <a:gd name="connsiteX31" fmla="*/ 652462 w 1557337"/>
                <a:gd name="connsiteY31" fmla="*/ 1590676 h 2057400"/>
                <a:gd name="connsiteX32" fmla="*/ 0 w 1557337"/>
                <a:gd name="connsiteY32" fmla="*/ 1800225 h 2057400"/>
                <a:gd name="connsiteX0" fmla="*/ 0 w 1557337"/>
                <a:gd name="connsiteY0" fmla="*/ 1800225 h 2057400"/>
                <a:gd name="connsiteX1" fmla="*/ 78581 w 1557337"/>
                <a:gd name="connsiteY1" fmla="*/ 2057400 h 2057400"/>
                <a:gd name="connsiteX2" fmla="*/ 1031081 w 1557337"/>
                <a:gd name="connsiteY2" fmla="*/ 1750219 h 2057400"/>
                <a:gd name="connsiteX3" fmla="*/ 1421606 w 1557337"/>
                <a:gd name="connsiteY3" fmla="*/ 1193007 h 2057400"/>
                <a:gd name="connsiteX4" fmla="*/ 1557337 w 1557337"/>
                <a:gd name="connsiteY4" fmla="*/ 1135857 h 2057400"/>
                <a:gd name="connsiteX5" fmla="*/ 1538287 w 1557337"/>
                <a:gd name="connsiteY5" fmla="*/ 731044 h 2057400"/>
                <a:gd name="connsiteX6" fmla="*/ 1131093 w 1557337"/>
                <a:gd name="connsiteY6" fmla="*/ 342900 h 2057400"/>
                <a:gd name="connsiteX7" fmla="*/ 1133474 w 1557337"/>
                <a:gd name="connsiteY7" fmla="*/ 254794 h 2057400"/>
                <a:gd name="connsiteX8" fmla="*/ 1112044 w 1557337"/>
                <a:gd name="connsiteY8" fmla="*/ 247650 h 2057400"/>
                <a:gd name="connsiteX9" fmla="*/ 1116806 w 1557337"/>
                <a:gd name="connsiteY9" fmla="*/ 121443 h 2057400"/>
                <a:gd name="connsiteX10" fmla="*/ 1028699 w 1557337"/>
                <a:gd name="connsiteY10" fmla="*/ 102395 h 2057400"/>
                <a:gd name="connsiteX11" fmla="*/ 1007268 w 1557337"/>
                <a:gd name="connsiteY11" fmla="*/ 7144 h 2057400"/>
                <a:gd name="connsiteX12" fmla="*/ 950119 w 1557337"/>
                <a:gd name="connsiteY12" fmla="*/ 0 h 2057400"/>
                <a:gd name="connsiteX13" fmla="*/ 942975 w 1557337"/>
                <a:gd name="connsiteY13" fmla="*/ 266701 h 2057400"/>
                <a:gd name="connsiteX14" fmla="*/ 826292 w 1557337"/>
                <a:gd name="connsiteY14" fmla="*/ 402429 h 2057400"/>
                <a:gd name="connsiteX15" fmla="*/ 607219 w 1557337"/>
                <a:gd name="connsiteY15" fmla="*/ 447675 h 2057400"/>
                <a:gd name="connsiteX16" fmla="*/ 357189 w 1557337"/>
                <a:gd name="connsiteY16" fmla="*/ 478631 h 2057400"/>
                <a:gd name="connsiteX17" fmla="*/ 433388 w 1557337"/>
                <a:gd name="connsiteY17" fmla="*/ 747713 h 2057400"/>
                <a:gd name="connsiteX18" fmla="*/ 526257 w 1557337"/>
                <a:gd name="connsiteY18" fmla="*/ 726282 h 2057400"/>
                <a:gd name="connsiteX19" fmla="*/ 559593 w 1557337"/>
                <a:gd name="connsiteY19" fmla="*/ 833438 h 2057400"/>
                <a:gd name="connsiteX20" fmla="*/ 585787 w 1557337"/>
                <a:gd name="connsiteY20" fmla="*/ 833438 h 2057400"/>
                <a:gd name="connsiteX21" fmla="*/ 590550 w 1557337"/>
                <a:gd name="connsiteY21" fmla="*/ 866775 h 2057400"/>
                <a:gd name="connsiteX22" fmla="*/ 642937 w 1557337"/>
                <a:gd name="connsiteY22" fmla="*/ 857250 h 2057400"/>
                <a:gd name="connsiteX23" fmla="*/ 714375 w 1557337"/>
                <a:gd name="connsiteY23" fmla="*/ 1147763 h 2057400"/>
                <a:gd name="connsiteX24" fmla="*/ 666750 w 1557337"/>
                <a:gd name="connsiteY24" fmla="*/ 1152525 h 2057400"/>
                <a:gd name="connsiteX25" fmla="*/ 690562 w 1557337"/>
                <a:gd name="connsiteY25" fmla="*/ 1181100 h 2057400"/>
                <a:gd name="connsiteX26" fmla="*/ 659606 w 1557337"/>
                <a:gd name="connsiteY26" fmla="*/ 1188244 h 2057400"/>
                <a:gd name="connsiteX27" fmla="*/ 723900 w 1557337"/>
                <a:gd name="connsiteY27" fmla="*/ 1431131 h 2057400"/>
                <a:gd name="connsiteX28" fmla="*/ 669131 w 1557337"/>
                <a:gd name="connsiteY28" fmla="*/ 1450182 h 2057400"/>
                <a:gd name="connsiteX29" fmla="*/ 681037 w 1557337"/>
                <a:gd name="connsiteY29" fmla="*/ 1483519 h 2057400"/>
                <a:gd name="connsiteX30" fmla="*/ 628650 w 1557337"/>
                <a:gd name="connsiteY30" fmla="*/ 1495425 h 2057400"/>
                <a:gd name="connsiteX31" fmla="*/ 652462 w 1557337"/>
                <a:gd name="connsiteY31" fmla="*/ 1590676 h 2057400"/>
                <a:gd name="connsiteX32" fmla="*/ 0 w 1557337"/>
                <a:gd name="connsiteY32" fmla="*/ 1800225 h 2057400"/>
                <a:gd name="connsiteX0" fmla="*/ 0 w 1557337"/>
                <a:gd name="connsiteY0" fmla="*/ 1800225 h 2057400"/>
                <a:gd name="connsiteX1" fmla="*/ 78581 w 1557337"/>
                <a:gd name="connsiteY1" fmla="*/ 2057400 h 2057400"/>
                <a:gd name="connsiteX2" fmla="*/ 1031081 w 1557337"/>
                <a:gd name="connsiteY2" fmla="*/ 1750219 h 2057400"/>
                <a:gd name="connsiteX3" fmla="*/ 1421606 w 1557337"/>
                <a:gd name="connsiteY3" fmla="*/ 1193007 h 2057400"/>
                <a:gd name="connsiteX4" fmla="*/ 1557337 w 1557337"/>
                <a:gd name="connsiteY4" fmla="*/ 1135857 h 2057400"/>
                <a:gd name="connsiteX5" fmla="*/ 1538287 w 1557337"/>
                <a:gd name="connsiteY5" fmla="*/ 731044 h 2057400"/>
                <a:gd name="connsiteX6" fmla="*/ 1131093 w 1557337"/>
                <a:gd name="connsiteY6" fmla="*/ 342900 h 2057400"/>
                <a:gd name="connsiteX7" fmla="*/ 1133474 w 1557337"/>
                <a:gd name="connsiteY7" fmla="*/ 254794 h 2057400"/>
                <a:gd name="connsiteX8" fmla="*/ 1112044 w 1557337"/>
                <a:gd name="connsiteY8" fmla="*/ 247650 h 2057400"/>
                <a:gd name="connsiteX9" fmla="*/ 1116806 w 1557337"/>
                <a:gd name="connsiteY9" fmla="*/ 121443 h 2057400"/>
                <a:gd name="connsiteX10" fmla="*/ 1028699 w 1557337"/>
                <a:gd name="connsiteY10" fmla="*/ 102395 h 2057400"/>
                <a:gd name="connsiteX11" fmla="*/ 1007268 w 1557337"/>
                <a:gd name="connsiteY11" fmla="*/ 7144 h 2057400"/>
                <a:gd name="connsiteX12" fmla="*/ 950119 w 1557337"/>
                <a:gd name="connsiteY12" fmla="*/ 0 h 2057400"/>
                <a:gd name="connsiteX13" fmla="*/ 942975 w 1557337"/>
                <a:gd name="connsiteY13" fmla="*/ 266701 h 2057400"/>
                <a:gd name="connsiteX14" fmla="*/ 826292 w 1557337"/>
                <a:gd name="connsiteY14" fmla="*/ 402429 h 2057400"/>
                <a:gd name="connsiteX15" fmla="*/ 607219 w 1557337"/>
                <a:gd name="connsiteY15" fmla="*/ 447675 h 2057400"/>
                <a:gd name="connsiteX16" fmla="*/ 357189 w 1557337"/>
                <a:gd name="connsiteY16" fmla="*/ 478631 h 2057400"/>
                <a:gd name="connsiteX17" fmla="*/ 433388 w 1557337"/>
                <a:gd name="connsiteY17" fmla="*/ 747713 h 2057400"/>
                <a:gd name="connsiteX18" fmla="*/ 526257 w 1557337"/>
                <a:gd name="connsiteY18" fmla="*/ 726282 h 2057400"/>
                <a:gd name="connsiteX19" fmla="*/ 559593 w 1557337"/>
                <a:gd name="connsiteY19" fmla="*/ 833438 h 2057400"/>
                <a:gd name="connsiteX20" fmla="*/ 585787 w 1557337"/>
                <a:gd name="connsiteY20" fmla="*/ 833438 h 2057400"/>
                <a:gd name="connsiteX21" fmla="*/ 590550 w 1557337"/>
                <a:gd name="connsiteY21" fmla="*/ 866775 h 2057400"/>
                <a:gd name="connsiteX22" fmla="*/ 642937 w 1557337"/>
                <a:gd name="connsiteY22" fmla="*/ 857250 h 2057400"/>
                <a:gd name="connsiteX23" fmla="*/ 714375 w 1557337"/>
                <a:gd name="connsiteY23" fmla="*/ 1147763 h 2057400"/>
                <a:gd name="connsiteX24" fmla="*/ 666750 w 1557337"/>
                <a:gd name="connsiteY24" fmla="*/ 1152525 h 2057400"/>
                <a:gd name="connsiteX25" fmla="*/ 690562 w 1557337"/>
                <a:gd name="connsiteY25" fmla="*/ 1181100 h 2057400"/>
                <a:gd name="connsiteX26" fmla="*/ 659606 w 1557337"/>
                <a:gd name="connsiteY26" fmla="*/ 1188244 h 2057400"/>
                <a:gd name="connsiteX27" fmla="*/ 723900 w 1557337"/>
                <a:gd name="connsiteY27" fmla="*/ 1431131 h 2057400"/>
                <a:gd name="connsiteX28" fmla="*/ 669131 w 1557337"/>
                <a:gd name="connsiteY28" fmla="*/ 1450182 h 2057400"/>
                <a:gd name="connsiteX29" fmla="*/ 681037 w 1557337"/>
                <a:gd name="connsiteY29" fmla="*/ 1483519 h 2057400"/>
                <a:gd name="connsiteX30" fmla="*/ 628650 w 1557337"/>
                <a:gd name="connsiteY30" fmla="*/ 1495425 h 2057400"/>
                <a:gd name="connsiteX31" fmla="*/ 652462 w 1557337"/>
                <a:gd name="connsiteY31" fmla="*/ 1590676 h 2057400"/>
                <a:gd name="connsiteX32" fmla="*/ 0 w 1557337"/>
                <a:gd name="connsiteY32" fmla="*/ 1800225 h 2057400"/>
                <a:gd name="connsiteX0" fmla="*/ 0 w 1557337"/>
                <a:gd name="connsiteY0" fmla="*/ 1800225 h 2057400"/>
                <a:gd name="connsiteX1" fmla="*/ 78581 w 1557337"/>
                <a:gd name="connsiteY1" fmla="*/ 2057400 h 2057400"/>
                <a:gd name="connsiteX2" fmla="*/ 1031081 w 1557337"/>
                <a:gd name="connsiteY2" fmla="*/ 1750219 h 2057400"/>
                <a:gd name="connsiteX3" fmla="*/ 1421606 w 1557337"/>
                <a:gd name="connsiteY3" fmla="*/ 1193007 h 2057400"/>
                <a:gd name="connsiteX4" fmla="*/ 1557337 w 1557337"/>
                <a:gd name="connsiteY4" fmla="*/ 1135857 h 2057400"/>
                <a:gd name="connsiteX5" fmla="*/ 1538287 w 1557337"/>
                <a:gd name="connsiteY5" fmla="*/ 731044 h 2057400"/>
                <a:gd name="connsiteX6" fmla="*/ 1131093 w 1557337"/>
                <a:gd name="connsiteY6" fmla="*/ 342900 h 2057400"/>
                <a:gd name="connsiteX7" fmla="*/ 1133474 w 1557337"/>
                <a:gd name="connsiteY7" fmla="*/ 254794 h 2057400"/>
                <a:gd name="connsiteX8" fmla="*/ 1112044 w 1557337"/>
                <a:gd name="connsiteY8" fmla="*/ 247650 h 2057400"/>
                <a:gd name="connsiteX9" fmla="*/ 1116806 w 1557337"/>
                <a:gd name="connsiteY9" fmla="*/ 121443 h 2057400"/>
                <a:gd name="connsiteX10" fmla="*/ 1028699 w 1557337"/>
                <a:gd name="connsiteY10" fmla="*/ 102395 h 2057400"/>
                <a:gd name="connsiteX11" fmla="*/ 1007268 w 1557337"/>
                <a:gd name="connsiteY11" fmla="*/ 7144 h 2057400"/>
                <a:gd name="connsiteX12" fmla="*/ 950119 w 1557337"/>
                <a:gd name="connsiteY12" fmla="*/ 0 h 2057400"/>
                <a:gd name="connsiteX13" fmla="*/ 950118 w 1557337"/>
                <a:gd name="connsiteY13" fmla="*/ 252414 h 2057400"/>
                <a:gd name="connsiteX14" fmla="*/ 826292 w 1557337"/>
                <a:gd name="connsiteY14" fmla="*/ 402429 h 2057400"/>
                <a:gd name="connsiteX15" fmla="*/ 607219 w 1557337"/>
                <a:gd name="connsiteY15" fmla="*/ 447675 h 2057400"/>
                <a:gd name="connsiteX16" fmla="*/ 357189 w 1557337"/>
                <a:gd name="connsiteY16" fmla="*/ 478631 h 2057400"/>
                <a:gd name="connsiteX17" fmla="*/ 433388 w 1557337"/>
                <a:gd name="connsiteY17" fmla="*/ 747713 h 2057400"/>
                <a:gd name="connsiteX18" fmla="*/ 526257 w 1557337"/>
                <a:gd name="connsiteY18" fmla="*/ 726282 h 2057400"/>
                <a:gd name="connsiteX19" fmla="*/ 559593 w 1557337"/>
                <a:gd name="connsiteY19" fmla="*/ 833438 h 2057400"/>
                <a:gd name="connsiteX20" fmla="*/ 585787 w 1557337"/>
                <a:gd name="connsiteY20" fmla="*/ 833438 h 2057400"/>
                <a:gd name="connsiteX21" fmla="*/ 590550 w 1557337"/>
                <a:gd name="connsiteY21" fmla="*/ 866775 h 2057400"/>
                <a:gd name="connsiteX22" fmla="*/ 642937 w 1557337"/>
                <a:gd name="connsiteY22" fmla="*/ 857250 h 2057400"/>
                <a:gd name="connsiteX23" fmla="*/ 714375 w 1557337"/>
                <a:gd name="connsiteY23" fmla="*/ 1147763 h 2057400"/>
                <a:gd name="connsiteX24" fmla="*/ 666750 w 1557337"/>
                <a:gd name="connsiteY24" fmla="*/ 1152525 h 2057400"/>
                <a:gd name="connsiteX25" fmla="*/ 690562 w 1557337"/>
                <a:gd name="connsiteY25" fmla="*/ 1181100 h 2057400"/>
                <a:gd name="connsiteX26" fmla="*/ 659606 w 1557337"/>
                <a:gd name="connsiteY26" fmla="*/ 1188244 h 2057400"/>
                <a:gd name="connsiteX27" fmla="*/ 723900 w 1557337"/>
                <a:gd name="connsiteY27" fmla="*/ 1431131 h 2057400"/>
                <a:gd name="connsiteX28" fmla="*/ 669131 w 1557337"/>
                <a:gd name="connsiteY28" fmla="*/ 1450182 h 2057400"/>
                <a:gd name="connsiteX29" fmla="*/ 681037 w 1557337"/>
                <a:gd name="connsiteY29" fmla="*/ 1483519 h 2057400"/>
                <a:gd name="connsiteX30" fmla="*/ 628650 w 1557337"/>
                <a:gd name="connsiteY30" fmla="*/ 1495425 h 2057400"/>
                <a:gd name="connsiteX31" fmla="*/ 652462 w 1557337"/>
                <a:gd name="connsiteY31" fmla="*/ 1590676 h 2057400"/>
                <a:gd name="connsiteX32" fmla="*/ 0 w 1557337"/>
                <a:gd name="connsiteY32" fmla="*/ 1800225 h 2057400"/>
                <a:gd name="connsiteX0" fmla="*/ 0 w 1557337"/>
                <a:gd name="connsiteY0" fmla="*/ 1800225 h 2057400"/>
                <a:gd name="connsiteX1" fmla="*/ 78581 w 1557337"/>
                <a:gd name="connsiteY1" fmla="*/ 2057400 h 2057400"/>
                <a:gd name="connsiteX2" fmla="*/ 1031081 w 1557337"/>
                <a:gd name="connsiteY2" fmla="*/ 1750219 h 2057400"/>
                <a:gd name="connsiteX3" fmla="*/ 1421606 w 1557337"/>
                <a:gd name="connsiteY3" fmla="*/ 1193007 h 2057400"/>
                <a:gd name="connsiteX4" fmla="*/ 1557337 w 1557337"/>
                <a:gd name="connsiteY4" fmla="*/ 1135857 h 2057400"/>
                <a:gd name="connsiteX5" fmla="*/ 1538287 w 1557337"/>
                <a:gd name="connsiteY5" fmla="*/ 731044 h 2057400"/>
                <a:gd name="connsiteX6" fmla="*/ 1131093 w 1557337"/>
                <a:gd name="connsiteY6" fmla="*/ 342900 h 2057400"/>
                <a:gd name="connsiteX7" fmla="*/ 1133474 w 1557337"/>
                <a:gd name="connsiteY7" fmla="*/ 254794 h 2057400"/>
                <a:gd name="connsiteX8" fmla="*/ 1112044 w 1557337"/>
                <a:gd name="connsiteY8" fmla="*/ 247650 h 2057400"/>
                <a:gd name="connsiteX9" fmla="*/ 1116806 w 1557337"/>
                <a:gd name="connsiteY9" fmla="*/ 121443 h 2057400"/>
                <a:gd name="connsiteX10" fmla="*/ 1028699 w 1557337"/>
                <a:gd name="connsiteY10" fmla="*/ 102395 h 2057400"/>
                <a:gd name="connsiteX11" fmla="*/ 1007268 w 1557337"/>
                <a:gd name="connsiteY11" fmla="*/ 7144 h 2057400"/>
                <a:gd name="connsiteX12" fmla="*/ 950119 w 1557337"/>
                <a:gd name="connsiteY12" fmla="*/ 0 h 2057400"/>
                <a:gd name="connsiteX13" fmla="*/ 942974 w 1557337"/>
                <a:gd name="connsiteY13" fmla="*/ 250033 h 2057400"/>
                <a:gd name="connsiteX14" fmla="*/ 826292 w 1557337"/>
                <a:gd name="connsiteY14" fmla="*/ 402429 h 2057400"/>
                <a:gd name="connsiteX15" fmla="*/ 607219 w 1557337"/>
                <a:gd name="connsiteY15" fmla="*/ 447675 h 2057400"/>
                <a:gd name="connsiteX16" fmla="*/ 357189 w 1557337"/>
                <a:gd name="connsiteY16" fmla="*/ 478631 h 2057400"/>
                <a:gd name="connsiteX17" fmla="*/ 433388 w 1557337"/>
                <a:gd name="connsiteY17" fmla="*/ 747713 h 2057400"/>
                <a:gd name="connsiteX18" fmla="*/ 526257 w 1557337"/>
                <a:gd name="connsiteY18" fmla="*/ 726282 h 2057400"/>
                <a:gd name="connsiteX19" fmla="*/ 559593 w 1557337"/>
                <a:gd name="connsiteY19" fmla="*/ 833438 h 2057400"/>
                <a:gd name="connsiteX20" fmla="*/ 585787 w 1557337"/>
                <a:gd name="connsiteY20" fmla="*/ 833438 h 2057400"/>
                <a:gd name="connsiteX21" fmla="*/ 590550 w 1557337"/>
                <a:gd name="connsiteY21" fmla="*/ 866775 h 2057400"/>
                <a:gd name="connsiteX22" fmla="*/ 642937 w 1557337"/>
                <a:gd name="connsiteY22" fmla="*/ 857250 h 2057400"/>
                <a:gd name="connsiteX23" fmla="*/ 714375 w 1557337"/>
                <a:gd name="connsiteY23" fmla="*/ 1147763 h 2057400"/>
                <a:gd name="connsiteX24" fmla="*/ 666750 w 1557337"/>
                <a:gd name="connsiteY24" fmla="*/ 1152525 h 2057400"/>
                <a:gd name="connsiteX25" fmla="*/ 690562 w 1557337"/>
                <a:gd name="connsiteY25" fmla="*/ 1181100 h 2057400"/>
                <a:gd name="connsiteX26" fmla="*/ 659606 w 1557337"/>
                <a:gd name="connsiteY26" fmla="*/ 1188244 h 2057400"/>
                <a:gd name="connsiteX27" fmla="*/ 723900 w 1557337"/>
                <a:gd name="connsiteY27" fmla="*/ 1431131 h 2057400"/>
                <a:gd name="connsiteX28" fmla="*/ 669131 w 1557337"/>
                <a:gd name="connsiteY28" fmla="*/ 1450182 h 2057400"/>
                <a:gd name="connsiteX29" fmla="*/ 681037 w 1557337"/>
                <a:gd name="connsiteY29" fmla="*/ 1483519 h 2057400"/>
                <a:gd name="connsiteX30" fmla="*/ 628650 w 1557337"/>
                <a:gd name="connsiteY30" fmla="*/ 1495425 h 2057400"/>
                <a:gd name="connsiteX31" fmla="*/ 652462 w 1557337"/>
                <a:gd name="connsiteY31" fmla="*/ 1590676 h 2057400"/>
                <a:gd name="connsiteX32" fmla="*/ 0 w 1557337"/>
                <a:gd name="connsiteY32" fmla="*/ 1800225 h 2057400"/>
                <a:gd name="connsiteX0" fmla="*/ 0 w 1557337"/>
                <a:gd name="connsiteY0" fmla="*/ 1800225 h 2057400"/>
                <a:gd name="connsiteX1" fmla="*/ 78581 w 1557337"/>
                <a:gd name="connsiteY1" fmla="*/ 2057400 h 2057400"/>
                <a:gd name="connsiteX2" fmla="*/ 1031081 w 1557337"/>
                <a:gd name="connsiteY2" fmla="*/ 1750219 h 2057400"/>
                <a:gd name="connsiteX3" fmla="*/ 1421606 w 1557337"/>
                <a:gd name="connsiteY3" fmla="*/ 1193007 h 2057400"/>
                <a:gd name="connsiteX4" fmla="*/ 1557337 w 1557337"/>
                <a:gd name="connsiteY4" fmla="*/ 1135857 h 2057400"/>
                <a:gd name="connsiteX5" fmla="*/ 1538287 w 1557337"/>
                <a:gd name="connsiteY5" fmla="*/ 731044 h 2057400"/>
                <a:gd name="connsiteX6" fmla="*/ 1131093 w 1557337"/>
                <a:gd name="connsiteY6" fmla="*/ 342900 h 2057400"/>
                <a:gd name="connsiteX7" fmla="*/ 1133474 w 1557337"/>
                <a:gd name="connsiteY7" fmla="*/ 254794 h 2057400"/>
                <a:gd name="connsiteX8" fmla="*/ 1112044 w 1557337"/>
                <a:gd name="connsiteY8" fmla="*/ 247650 h 2057400"/>
                <a:gd name="connsiteX9" fmla="*/ 1116806 w 1557337"/>
                <a:gd name="connsiteY9" fmla="*/ 121443 h 2057400"/>
                <a:gd name="connsiteX10" fmla="*/ 1028699 w 1557337"/>
                <a:gd name="connsiteY10" fmla="*/ 102395 h 2057400"/>
                <a:gd name="connsiteX11" fmla="*/ 1007268 w 1557337"/>
                <a:gd name="connsiteY11" fmla="*/ 7144 h 2057400"/>
                <a:gd name="connsiteX12" fmla="*/ 950119 w 1557337"/>
                <a:gd name="connsiteY12" fmla="*/ 0 h 2057400"/>
                <a:gd name="connsiteX13" fmla="*/ 942974 w 1557337"/>
                <a:gd name="connsiteY13" fmla="*/ 250033 h 2057400"/>
                <a:gd name="connsiteX14" fmla="*/ 826292 w 1557337"/>
                <a:gd name="connsiteY14" fmla="*/ 402429 h 2057400"/>
                <a:gd name="connsiteX15" fmla="*/ 607219 w 1557337"/>
                <a:gd name="connsiteY15" fmla="*/ 447675 h 2057400"/>
                <a:gd name="connsiteX16" fmla="*/ 357189 w 1557337"/>
                <a:gd name="connsiteY16" fmla="*/ 478631 h 2057400"/>
                <a:gd name="connsiteX17" fmla="*/ 433388 w 1557337"/>
                <a:gd name="connsiteY17" fmla="*/ 747713 h 2057400"/>
                <a:gd name="connsiteX18" fmla="*/ 526257 w 1557337"/>
                <a:gd name="connsiteY18" fmla="*/ 726282 h 2057400"/>
                <a:gd name="connsiteX19" fmla="*/ 559593 w 1557337"/>
                <a:gd name="connsiteY19" fmla="*/ 833438 h 2057400"/>
                <a:gd name="connsiteX20" fmla="*/ 585787 w 1557337"/>
                <a:gd name="connsiteY20" fmla="*/ 833438 h 2057400"/>
                <a:gd name="connsiteX21" fmla="*/ 590550 w 1557337"/>
                <a:gd name="connsiteY21" fmla="*/ 866775 h 2057400"/>
                <a:gd name="connsiteX22" fmla="*/ 642937 w 1557337"/>
                <a:gd name="connsiteY22" fmla="*/ 857250 h 2057400"/>
                <a:gd name="connsiteX23" fmla="*/ 714375 w 1557337"/>
                <a:gd name="connsiteY23" fmla="*/ 1147763 h 2057400"/>
                <a:gd name="connsiteX24" fmla="*/ 666750 w 1557337"/>
                <a:gd name="connsiteY24" fmla="*/ 1152525 h 2057400"/>
                <a:gd name="connsiteX25" fmla="*/ 690562 w 1557337"/>
                <a:gd name="connsiteY25" fmla="*/ 1181100 h 2057400"/>
                <a:gd name="connsiteX26" fmla="*/ 659606 w 1557337"/>
                <a:gd name="connsiteY26" fmla="*/ 1188244 h 2057400"/>
                <a:gd name="connsiteX27" fmla="*/ 723900 w 1557337"/>
                <a:gd name="connsiteY27" fmla="*/ 1431131 h 2057400"/>
                <a:gd name="connsiteX28" fmla="*/ 669131 w 1557337"/>
                <a:gd name="connsiteY28" fmla="*/ 1450182 h 2057400"/>
                <a:gd name="connsiteX29" fmla="*/ 681037 w 1557337"/>
                <a:gd name="connsiteY29" fmla="*/ 1483519 h 2057400"/>
                <a:gd name="connsiteX30" fmla="*/ 628650 w 1557337"/>
                <a:gd name="connsiteY30" fmla="*/ 1495425 h 2057400"/>
                <a:gd name="connsiteX31" fmla="*/ 652462 w 1557337"/>
                <a:gd name="connsiteY31" fmla="*/ 1590676 h 2057400"/>
                <a:gd name="connsiteX32" fmla="*/ 0 w 1557337"/>
                <a:gd name="connsiteY32" fmla="*/ 1800225 h 2057400"/>
                <a:gd name="connsiteX0" fmla="*/ 0 w 1557337"/>
                <a:gd name="connsiteY0" fmla="*/ 1800225 h 2057400"/>
                <a:gd name="connsiteX1" fmla="*/ 78581 w 1557337"/>
                <a:gd name="connsiteY1" fmla="*/ 2057400 h 2057400"/>
                <a:gd name="connsiteX2" fmla="*/ 1031081 w 1557337"/>
                <a:gd name="connsiteY2" fmla="*/ 1750219 h 2057400"/>
                <a:gd name="connsiteX3" fmla="*/ 1421606 w 1557337"/>
                <a:gd name="connsiteY3" fmla="*/ 1193007 h 2057400"/>
                <a:gd name="connsiteX4" fmla="*/ 1557337 w 1557337"/>
                <a:gd name="connsiteY4" fmla="*/ 1135857 h 2057400"/>
                <a:gd name="connsiteX5" fmla="*/ 1538287 w 1557337"/>
                <a:gd name="connsiteY5" fmla="*/ 731044 h 2057400"/>
                <a:gd name="connsiteX6" fmla="*/ 1131093 w 1557337"/>
                <a:gd name="connsiteY6" fmla="*/ 342900 h 2057400"/>
                <a:gd name="connsiteX7" fmla="*/ 1133474 w 1557337"/>
                <a:gd name="connsiteY7" fmla="*/ 254794 h 2057400"/>
                <a:gd name="connsiteX8" fmla="*/ 1112044 w 1557337"/>
                <a:gd name="connsiteY8" fmla="*/ 247650 h 2057400"/>
                <a:gd name="connsiteX9" fmla="*/ 1116806 w 1557337"/>
                <a:gd name="connsiteY9" fmla="*/ 121443 h 2057400"/>
                <a:gd name="connsiteX10" fmla="*/ 1028699 w 1557337"/>
                <a:gd name="connsiteY10" fmla="*/ 102395 h 2057400"/>
                <a:gd name="connsiteX11" fmla="*/ 1007268 w 1557337"/>
                <a:gd name="connsiteY11" fmla="*/ 7144 h 2057400"/>
                <a:gd name="connsiteX12" fmla="*/ 950119 w 1557337"/>
                <a:gd name="connsiteY12" fmla="*/ 0 h 2057400"/>
                <a:gd name="connsiteX13" fmla="*/ 942974 w 1557337"/>
                <a:gd name="connsiteY13" fmla="*/ 250033 h 2057400"/>
                <a:gd name="connsiteX14" fmla="*/ 826292 w 1557337"/>
                <a:gd name="connsiteY14" fmla="*/ 402429 h 2057400"/>
                <a:gd name="connsiteX15" fmla="*/ 607219 w 1557337"/>
                <a:gd name="connsiteY15" fmla="*/ 447675 h 2057400"/>
                <a:gd name="connsiteX16" fmla="*/ 357189 w 1557337"/>
                <a:gd name="connsiteY16" fmla="*/ 478631 h 2057400"/>
                <a:gd name="connsiteX17" fmla="*/ 433388 w 1557337"/>
                <a:gd name="connsiteY17" fmla="*/ 747713 h 2057400"/>
                <a:gd name="connsiteX18" fmla="*/ 526257 w 1557337"/>
                <a:gd name="connsiteY18" fmla="*/ 726282 h 2057400"/>
                <a:gd name="connsiteX19" fmla="*/ 559593 w 1557337"/>
                <a:gd name="connsiteY19" fmla="*/ 833438 h 2057400"/>
                <a:gd name="connsiteX20" fmla="*/ 585787 w 1557337"/>
                <a:gd name="connsiteY20" fmla="*/ 833438 h 2057400"/>
                <a:gd name="connsiteX21" fmla="*/ 590550 w 1557337"/>
                <a:gd name="connsiteY21" fmla="*/ 866775 h 2057400"/>
                <a:gd name="connsiteX22" fmla="*/ 642937 w 1557337"/>
                <a:gd name="connsiteY22" fmla="*/ 857250 h 2057400"/>
                <a:gd name="connsiteX23" fmla="*/ 714375 w 1557337"/>
                <a:gd name="connsiteY23" fmla="*/ 1147763 h 2057400"/>
                <a:gd name="connsiteX24" fmla="*/ 666750 w 1557337"/>
                <a:gd name="connsiteY24" fmla="*/ 1152525 h 2057400"/>
                <a:gd name="connsiteX25" fmla="*/ 690562 w 1557337"/>
                <a:gd name="connsiteY25" fmla="*/ 1181100 h 2057400"/>
                <a:gd name="connsiteX26" fmla="*/ 659606 w 1557337"/>
                <a:gd name="connsiteY26" fmla="*/ 1188244 h 2057400"/>
                <a:gd name="connsiteX27" fmla="*/ 723900 w 1557337"/>
                <a:gd name="connsiteY27" fmla="*/ 1431131 h 2057400"/>
                <a:gd name="connsiteX28" fmla="*/ 669131 w 1557337"/>
                <a:gd name="connsiteY28" fmla="*/ 1450182 h 2057400"/>
                <a:gd name="connsiteX29" fmla="*/ 681037 w 1557337"/>
                <a:gd name="connsiteY29" fmla="*/ 1483519 h 2057400"/>
                <a:gd name="connsiteX30" fmla="*/ 628650 w 1557337"/>
                <a:gd name="connsiteY30" fmla="*/ 1495425 h 2057400"/>
                <a:gd name="connsiteX31" fmla="*/ 652462 w 1557337"/>
                <a:gd name="connsiteY31" fmla="*/ 1590676 h 2057400"/>
                <a:gd name="connsiteX32" fmla="*/ 0 w 1557337"/>
                <a:gd name="connsiteY32" fmla="*/ 1800225 h 2057400"/>
                <a:gd name="connsiteX0" fmla="*/ 0 w 1557337"/>
                <a:gd name="connsiteY0" fmla="*/ 1800225 h 2057400"/>
                <a:gd name="connsiteX1" fmla="*/ 78581 w 1557337"/>
                <a:gd name="connsiteY1" fmla="*/ 2057400 h 2057400"/>
                <a:gd name="connsiteX2" fmla="*/ 1031081 w 1557337"/>
                <a:gd name="connsiteY2" fmla="*/ 1750219 h 2057400"/>
                <a:gd name="connsiteX3" fmla="*/ 1421606 w 1557337"/>
                <a:gd name="connsiteY3" fmla="*/ 1193007 h 2057400"/>
                <a:gd name="connsiteX4" fmla="*/ 1557337 w 1557337"/>
                <a:gd name="connsiteY4" fmla="*/ 1135857 h 2057400"/>
                <a:gd name="connsiteX5" fmla="*/ 1538287 w 1557337"/>
                <a:gd name="connsiteY5" fmla="*/ 731044 h 2057400"/>
                <a:gd name="connsiteX6" fmla="*/ 1131093 w 1557337"/>
                <a:gd name="connsiteY6" fmla="*/ 342900 h 2057400"/>
                <a:gd name="connsiteX7" fmla="*/ 1133474 w 1557337"/>
                <a:gd name="connsiteY7" fmla="*/ 254794 h 2057400"/>
                <a:gd name="connsiteX8" fmla="*/ 1112044 w 1557337"/>
                <a:gd name="connsiteY8" fmla="*/ 247650 h 2057400"/>
                <a:gd name="connsiteX9" fmla="*/ 1116806 w 1557337"/>
                <a:gd name="connsiteY9" fmla="*/ 121443 h 2057400"/>
                <a:gd name="connsiteX10" fmla="*/ 1028699 w 1557337"/>
                <a:gd name="connsiteY10" fmla="*/ 102395 h 2057400"/>
                <a:gd name="connsiteX11" fmla="*/ 1007268 w 1557337"/>
                <a:gd name="connsiteY11" fmla="*/ 7144 h 2057400"/>
                <a:gd name="connsiteX12" fmla="*/ 950119 w 1557337"/>
                <a:gd name="connsiteY12" fmla="*/ 0 h 2057400"/>
                <a:gd name="connsiteX13" fmla="*/ 942974 w 1557337"/>
                <a:gd name="connsiteY13" fmla="*/ 250033 h 2057400"/>
                <a:gd name="connsiteX14" fmla="*/ 826292 w 1557337"/>
                <a:gd name="connsiteY14" fmla="*/ 402429 h 2057400"/>
                <a:gd name="connsiteX15" fmla="*/ 607219 w 1557337"/>
                <a:gd name="connsiteY15" fmla="*/ 447675 h 2057400"/>
                <a:gd name="connsiteX16" fmla="*/ 357189 w 1557337"/>
                <a:gd name="connsiteY16" fmla="*/ 478631 h 2057400"/>
                <a:gd name="connsiteX17" fmla="*/ 433388 w 1557337"/>
                <a:gd name="connsiteY17" fmla="*/ 747713 h 2057400"/>
                <a:gd name="connsiteX18" fmla="*/ 526257 w 1557337"/>
                <a:gd name="connsiteY18" fmla="*/ 726282 h 2057400"/>
                <a:gd name="connsiteX19" fmla="*/ 559593 w 1557337"/>
                <a:gd name="connsiteY19" fmla="*/ 833438 h 2057400"/>
                <a:gd name="connsiteX20" fmla="*/ 585787 w 1557337"/>
                <a:gd name="connsiteY20" fmla="*/ 833438 h 2057400"/>
                <a:gd name="connsiteX21" fmla="*/ 590550 w 1557337"/>
                <a:gd name="connsiteY21" fmla="*/ 866775 h 2057400"/>
                <a:gd name="connsiteX22" fmla="*/ 642937 w 1557337"/>
                <a:gd name="connsiteY22" fmla="*/ 857250 h 2057400"/>
                <a:gd name="connsiteX23" fmla="*/ 714375 w 1557337"/>
                <a:gd name="connsiteY23" fmla="*/ 1147763 h 2057400"/>
                <a:gd name="connsiteX24" fmla="*/ 666750 w 1557337"/>
                <a:gd name="connsiteY24" fmla="*/ 1152525 h 2057400"/>
                <a:gd name="connsiteX25" fmla="*/ 690562 w 1557337"/>
                <a:gd name="connsiteY25" fmla="*/ 1181100 h 2057400"/>
                <a:gd name="connsiteX26" fmla="*/ 659606 w 1557337"/>
                <a:gd name="connsiteY26" fmla="*/ 1188244 h 2057400"/>
                <a:gd name="connsiteX27" fmla="*/ 723900 w 1557337"/>
                <a:gd name="connsiteY27" fmla="*/ 1431131 h 2057400"/>
                <a:gd name="connsiteX28" fmla="*/ 669131 w 1557337"/>
                <a:gd name="connsiteY28" fmla="*/ 1450182 h 2057400"/>
                <a:gd name="connsiteX29" fmla="*/ 681037 w 1557337"/>
                <a:gd name="connsiteY29" fmla="*/ 1483519 h 2057400"/>
                <a:gd name="connsiteX30" fmla="*/ 628650 w 1557337"/>
                <a:gd name="connsiteY30" fmla="*/ 1495425 h 2057400"/>
                <a:gd name="connsiteX31" fmla="*/ 652462 w 1557337"/>
                <a:gd name="connsiteY31" fmla="*/ 1590676 h 2057400"/>
                <a:gd name="connsiteX32" fmla="*/ 0 w 1557337"/>
                <a:gd name="connsiteY32" fmla="*/ 1800225 h 2057400"/>
                <a:gd name="connsiteX0" fmla="*/ 0 w 1557337"/>
                <a:gd name="connsiteY0" fmla="*/ 1800225 h 2057400"/>
                <a:gd name="connsiteX1" fmla="*/ 78581 w 1557337"/>
                <a:gd name="connsiteY1" fmla="*/ 2057400 h 2057400"/>
                <a:gd name="connsiteX2" fmla="*/ 1031081 w 1557337"/>
                <a:gd name="connsiteY2" fmla="*/ 1750219 h 2057400"/>
                <a:gd name="connsiteX3" fmla="*/ 1421606 w 1557337"/>
                <a:gd name="connsiteY3" fmla="*/ 1193007 h 2057400"/>
                <a:gd name="connsiteX4" fmla="*/ 1557337 w 1557337"/>
                <a:gd name="connsiteY4" fmla="*/ 1135857 h 2057400"/>
                <a:gd name="connsiteX5" fmla="*/ 1538287 w 1557337"/>
                <a:gd name="connsiteY5" fmla="*/ 731044 h 2057400"/>
                <a:gd name="connsiteX6" fmla="*/ 1131093 w 1557337"/>
                <a:gd name="connsiteY6" fmla="*/ 342900 h 2057400"/>
                <a:gd name="connsiteX7" fmla="*/ 1133474 w 1557337"/>
                <a:gd name="connsiteY7" fmla="*/ 254794 h 2057400"/>
                <a:gd name="connsiteX8" fmla="*/ 1112044 w 1557337"/>
                <a:gd name="connsiteY8" fmla="*/ 247650 h 2057400"/>
                <a:gd name="connsiteX9" fmla="*/ 1116806 w 1557337"/>
                <a:gd name="connsiteY9" fmla="*/ 121443 h 2057400"/>
                <a:gd name="connsiteX10" fmla="*/ 1028699 w 1557337"/>
                <a:gd name="connsiteY10" fmla="*/ 102395 h 2057400"/>
                <a:gd name="connsiteX11" fmla="*/ 1007268 w 1557337"/>
                <a:gd name="connsiteY11" fmla="*/ 7144 h 2057400"/>
                <a:gd name="connsiteX12" fmla="*/ 950119 w 1557337"/>
                <a:gd name="connsiteY12" fmla="*/ 0 h 2057400"/>
                <a:gd name="connsiteX13" fmla="*/ 942974 w 1557337"/>
                <a:gd name="connsiteY13" fmla="*/ 250033 h 2057400"/>
                <a:gd name="connsiteX14" fmla="*/ 831054 w 1557337"/>
                <a:gd name="connsiteY14" fmla="*/ 395285 h 2057400"/>
                <a:gd name="connsiteX15" fmla="*/ 607219 w 1557337"/>
                <a:gd name="connsiteY15" fmla="*/ 447675 h 2057400"/>
                <a:gd name="connsiteX16" fmla="*/ 357189 w 1557337"/>
                <a:gd name="connsiteY16" fmla="*/ 478631 h 2057400"/>
                <a:gd name="connsiteX17" fmla="*/ 433388 w 1557337"/>
                <a:gd name="connsiteY17" fmla="*/ 747713 h 2057400"/>
                <a:gd name="connsiteX18" fmla="*/ 526257 w 1557337"/>
                <a:gd name="connsiteY18" fmla="*/ 726282 h 2057400"/>
                <a:gd name="connsiteX19" fmla="*/ 559593 w 1557337"/>
                <a:gd name="connsiteY19" fmla="*/ 833438 h 2057400"/>
                <a:gd name="connsiteX20" fmla="*/ 585787 w 1557337"/>
                <a:gd name="connsiteY20" fmla="*/ 833438 h 2057400"/>
                <a:gd name="connsiteX21" fmla="*/ 590550 w 1557337"/>
                <a:gd name="connsiteY21" fmla="*/ 866775 h 2057400"/>
                <a:gd name="connsiteX22" fmla="*/ 642937 w 1557337"/>
                <a:gd name="connsiteY22" fmla="*/ 857250 h 2057400"/>
                <a:gd name="connsiteX23" fmla="*/ 714375 w 1557337"/>
                <a:gd name="connsiteY23" fmla="*/ 1147763 h 2057400"/>
                <a:gd name="connsiteX24" fmla="*/ 666750 w 1557337"/>
                <a:gd name="connsiteY24" fmla="*/ 1152525 h 2057400"/>
                <a:gd name="connsiteX25" fmla="*/ 690562 w 1557337"/>
                <a:gd name="connsiteY25" fmla="*/ 1181100 h 2057400"/>
                <a:gd name="connsiteX26" fmla="*/ 659606 w 1557337"/>
                <a:gd name="connsiteY26" fmla="*/ 1188244 h 2057400"/>
                <a:gd name="connsiteX27" fmla="*/ 723900 w 1557337"/>
                <a:gd name="connsiteY27" fmla="*/ 1431131 h 2057400"/>
                <a:gd name="connsiteX28" fmla="*/ 669131 w 1557337"/>
                <a:gd name="connsiteY28" fmla="*/ 1450182 h 2057400"/>
                <a:gd name="connsiteX29" fmla="*/ 681037 w 1557337"/>
                <a:gd name="connsiteY29" fmla="*/ 1483519 h 2057400"/>
                <a:gd name="connsiteX30" fmla="*/ 628650 w 1557337"/>
                <a:gd name="connsiteY30" fmla="*/ 1495425 h 2057400"/>
                <a:gd name="connsiteX31" fmla="*/ 652462 w 1557337"/>
                <a:gd name="connsiteY31" fmla="*/ 1590676 h 2057400"/>
                <a:gd name="connsiteX32" fmla="*/ 0 w 1557337"/>
                <a:gd name="connsiteY32" fmla="*/ 1800225 h 2057400"/>
                <a:gd name="connsiteX0" fmla="*/ 0 w 1557337"/>
                <a:gd name="connsiteY0" fmla="*/ 1800225 h 2057400"/>
                <a:gd name="connsiteX1" fmla="*/ 78581 w 1557337"/>
                <a:gd name="connsiteY1" fmla="*/ 2057400 h 2057400"/>
                <a:gd name="connsiteX2" fmla="*/ 1031081 w 1557337"/>
                <a:gd name="connsiteY2" fmla="*/ 1750219 h 2057400"/>
                <a:gd name="connsiteX3" fmla="*/ 1421606 w 1557337"/>
                <a:gd name="connsiteY3" fmla="*/ 1193007 h 2057400"/>
                <a:gd name="connsiteX4" fmla="*/ 1557337 w 1557337"/>
                <a:gd name="connsiteY4" fmla="*/ 1135857 h 2057400"/>
                <a:gd name="connsiteX5" fmla="*/ 1538287 w 1557337"/>
                <a:gd name="connsiteY5" fmla="*/ 731044 h 2057400"/>
                <a:gd name="connsiteX6" fmla="*/ 1131093 w 1557337"/>
                <a:gd name="connsiteY6" fmla="*/ 342900 h 2057400"/>
                <a:gd name="connsiteX7" fmla="*/ 1133474 w 1557337"/>
                <a:gd name="connsiteY7" fmla="*/ 254794 h 2057400"/>
                <a:gd name="connsiteX8" fmla="*/ 1112044 w 1557337"/>
                <a:gd name="connsiteY8" fmla="*/ 247650 h 2057400"/>
                <a:gd name="connsiteX9" fmla="*/ 1116806 w 1557337"/>
                <a:gd name="connsiteY9" fmla="*/ 121443 h 2057400"/>
                <a:gd name="connsiteX10" fmla="*/ 1028699 w 1557337"/>
                <a:gd name="connsiteY10" fmla="*/ 102395 h 2057400"/>
                <a:gd name="connsiteX11" fmla="*/ 1007268 w 1557337"/>
                <a:gd name="connsiteY11" fmla="*/ 7144 h 2057400"/>
                <a:gd name="connsiteX12" fmla="*/ 950119 w 1557337"/>
                <a:gd name="connsiteY12" fmla="*/ 0 h 2057400"/>
                <a:gd name="connsiteX13" fmla="*/ 942974 w 1557337"/>
                <a:gd name="connsiteY13" fmla="*/ 230983 h 2057400"/>
                <a:gd name="connsiteX14" fmla="*/ 831054 w 1557337"/>
                <a:gd name="connsiteY14" fmla="*/ 395285 h 2057400"/>
                <a:gd name="connsiteX15" fmla="*/ 607219 w 1557337"/>
                <a:gd name="connsiteY15" fmla="*/ 447675 h 2057400"/>
                <a:gd name="connsiteX16" fmla="*/ 357189 w 1557337"/>
                <a:gd name="connsiteY16" fmla="*/ 478631 h 2057400"/>
                <a:gd name="connsiteX17" fmla="*/ 433388 w 1557337"/>
                <a:gd name="connsiteY17" fmla="*/ 747713 h 2057400"/>
                <a:gd name="connsiteX18" fmla="*/ 526257 w 1557337"/>
                <a:gd name="connsiteY18" fmla="*/ 726282 h 2057400"/>
                <a:gd name="connsiteX19" fmla="*/ 559593 w 1557337"/>
                <a:gd name="connsiteY19" fmla="*/ 833438 h 2057400"/>
                <a:gd name="connsiteX20" fmla="*/ 585787 w 1557337"/>
                <a:gd name="connsiteY20" fmla="*/ 833438 h 2057400"/>
                <a:gd name="connsiteX21" fmla="*/ 590550 w 1557337"/>
                <a:gd name="connsiteY21" fmla="*/ 866775 h 2057400"/>
                <a:gd name="connsiteX22" fmla="*/ 642937 w 1557337"/>
                <a:gd name="connsiteY22" fmla="*/ 857250 h 2057400"/>
                <a:gd name="connsiteX23" fmla="*/ 714375 w 1557337"/>
                <a:gd name="connsiteY23" fmla="*/ 1147763 h 2057400"/>
                <a:gd name="connsiteX24" fmla="*/ 666750 w 1557337"/>
                <a:gd name="connsiteY24" fmla="*/ 1152525 h 2057400"/>
                <a:gd name="connsiteX25" fmla="*/ 690562 w 1557337"/>
                <a:gd name="connsiteY25" fmla="*/ 1181100 h 2057400"/>
                <a:gd name="connsiteX26" fmla="*/ 659606 w 1557337"/>
                <a:gd name="connsiteY26" fmla="*/ 1188244 h 2057400"/>
                <a:gd name="connsiteX27" fmla="*/ 723900 w 1557337"/>
                <a:gd name="connsiteY27" fmla="*/ 1431131 h 2057400"/>
                <a:gd name="connsiteX28" fmla="*/ 669131 w 1557337"/>
                <a:gd name="connsiteY28" fmla="*/ 1450182 h 2057400"/>
                <a:gd name="connsiteX29" fmla="*/ 681037 w 1557337"/>
                <a:gd name="connsiteY29" fmla="*/ 1483519 h 2057400"/>
                <a:gd name="connsiteX30" fmla="*/ 628650 w 1557337"/>
                <a:gd name="connsiteY30" fmla="*/ 1495425 h 2057400"/>
                <a:gd name="connsiteX31" fmla="*/ 652462 w 1557337"/>
                <a:gd name="connsiteY31" fmla="*/ 1590676 h 2057400"/>
                <a:gd name="connsiteX32" fmla="*/ 0 w 1557337"/>
                <a:gd name="connsiteY32" fmla="*/ 1800225 h 2057400"/>
                <a:gd name="connsiteX0" fmla="*/ 0 w 1557337"/>
                <a:gd name="connsiteY0" fmla="*/ 1800225 h 2057400"/>
                <a:gd name="connsiteX1" fmla="*/ 78581 w 1557337"/>
                <a:gd name="connsiteY1" fmla="*/ 2057400 h 2057400"/>
                <a:gd name="connsiteX2" fmla="*/ 1031081 w 1557337"/>
                <a:gd name="connsiteY2" fmla="*/ 1750219 h 2057400"/>
                <a:gd name="connsiteX3" fmla="*/ 1421606 w 1557337"/>
                <a:gd name="connsiteY3" fmla="*/ 1193007 h 2057400"/>
                <a:gd name="connsiteX4" fmla="*/ 1557337 w 1557337"/>
                <a:gd name="connsiteY4" fmla="*/ 1135857 h 2057400"/>
                <a:gd name="connsiteX5" fmla="*/ 1538287 w 1557337"/>
                <a:gd name="connsiteY5" fmla="*/ 731044 h 2057400"/>
                <a:gd name="connsiteX6" fmla="*/ 1131093 w 1557337"/>
                <a:gd name="connsiteY6" fmla="*/ 342900 h 2057400"/>
                <a:gd name="connsiteX7" fmla="*/ 1133474 w 1557337"/>
                <a:gd name="connsiteY7" fmla="*/ 254794 h 2057400"/>
                <a:gd name="connsiteX8" fmla="*/ 1112044 w 1557337"/>
                <a:gd name="connsiteY8" fmla="*/ 247650 h 2057400"/>
                <a:gd name="connsiteX9" fmla="*/ 1116806 w 1557337"/>
                <a:gd name="connsiteY9" fmla="*/ 121443 h 2057400"/>
                <a:gd name="connsiteX10" fmla="*/ 1028699 w 1557337"/>
                <a:gd name="connsiteY10" fmla="*/ 102395 h 2057400"/>
                <a:gd name="connsiteX11" fmla="*/ 1007268 w 1557337"/>
                <a:gd name="connsiteY11" fmla="*/ 7144 h 2057400"/>
                <a:gd name="connsiteX12" fmla="*/ 950119 w 1557337"/>
                <a:gd name="connsiteY12" fmla="*/ 0 h 2057400"/>
                <a:gd name="connsiteX13" fmla="*/ 942974 w 1557337"/>
                <a:gd name="connsiteY13" fmla="*/ 230983 h 2057400"/>
                <a:gd name="connsiteX14" fmla="*/ 831054 w 1557337"/>
                <a:gd name="connsiteY14" fmla="*/ 395285 h 2057400"/>
                <a:gd name="connsiteX15" fmla="*/ 607219 w 1557337"/>
                <a:gd name="connsiteY15" fmla="*/ 447675 h 2057400"/>
                <a:gd name="connsiteX16" fmla="*/ 357189 w 1557337"/>
                <a:gd name="connsiteY16" fmla="*/ 478631 h 2057400"/>
                <a:gd name="connsiteX17" fmla="*/ 433388 w 1557337"/>
                <a:gd name="connsiteY17" fmla="*/ 747713 h 2057400"/>
                <a:gd name="connsiteX18" fmla="*/ 526257 w 1557337"/>
                <a:gd name="connsiteY18" fmla="*/ 726282 h 2057400"/>
                <a:gd name="connsiteX19" fmla="*/ 559593 w 1557337"/>
                <a:gd name="connsiteY19" fmla="*/ 833438 h 2057400"/>
                <a:gd name="connsiteX20" fmla="*/ 585787 w 1557337"/>
                <a:gd name="connsiteY20" fmla="*/ 833438 h 2057400"/>
                <a:gd name="connsiteX21" fmla="*/ 590550 w 1557337"/>
                <a:gd name="connsiteY21" fmla="*/ 866775 h 2057400"/>
                <a:gd name="connsiteX22" fmla="*/ 642937 w 1557337"/>
                <a:gd name="connsiteY22" fmla="*/ 857250 h 2057400"/>
                <a:gd name="connsiteX23" fmla="*/ 714375 w 1557337"/>
                <a:gd name="connsiteY23" fmla="*/ 1147763 h 2057400"/>
                <a:gd name="connsiteX24" fmla="*/ 666750 w 1557337"/>
                <a:gd name="connsiteY24" fmla="*/ 1152525 h 2057400"/>
                <a:gd name="connsiteX25" fmla="*/ 690562 w 1557337"/>
                <a:gd name="connsiteY25" fmla="*/ 1181100 h 2057400"/>
                <a:gd name="connsiteX26" fmla="*/ 659606 w 1557337"/>
                <a:gd name="connsiteY26" fmla="*/ 1188244 h 2057400"/>
                <a:gd name="connsiteX27" fmla="*/ 723900 w 1557337"/>
                <a:gd name="connsiteY27" fmla="*/ 1431131 h 2057400"/>
                <a:gd name="connsiteX28" fmla="*/ 669131 w 1557337"/>
                <a:gd name="connsiteY28" fmla="*/ 1450182 h 2057400"/>
                <a:gd name="connsiteX29" fmla="*/ 681037 w 1557337"/>
                <a:gd name="connsiteY29" fmla="*/ 1483519 h 2057400"/>
                <a:gd name="connsiteX30" fmla="*/ 628650 w 1557337"/>
                <a:gd name="connsiteY30" fmla="*/ 1495425 h 2057400"/>
                <a:gd name="connsiteX31" fmla="*/ 652462 w 1557337"/>
                <a:gd name="connsiteY31" fmla="*/ 1590676 h 2057400"/>
                <a:gd name="connsiteX32" fmla="*/ 0 w 1557337"/>
                <a:gd name="connsiteY32" fmla="*/ 1800225 h 2057400"/>
                <a:gd name="connsiteX0" fmla="*/ 0 w 1557337"/>
                <a:gd name="connsiteY0" fmla="*/ 1800225 h 2057400"/>
                <a:gd name="connsiteX1" fmla="*/ 78581 w 1557337"/>
                <a:gd name="connsiteY1" fmla="*/ 2057400 h 2057400"/>
                <a:gd name="connsiteX2" fmla="*/ 1031081 w 1557337"/>
                <a:gd name="connsiteY2" fmla="*/ 1750219 h 2057400"/>
                <a:gd name="connsiteX3" fmla="*/ 1421606 w 1557337"/>
                <a:gd name="connsiteY3" fmla="*/ 1193007 h 2057400"/>
                <a:gd name="connsiteX4" fmla="*/ 1557337 w 1557337"/>
                <a:gd name="connsiteY4" fmla="*/ 1135857 h 2057400"/>
                <a:gd name="connsiteX5" fmla="*/ 1538287 w 1557337"/>
                <a:gd name="connsiteY5" fmla="*/ 731044 h 2057400"/>
                <a:gd name="connsiteX6" fmla="*/ 1131093 w 1557337"/>
                <a:gd name="connsiteY6" fmla="*/ 342900 h 2057400"/>
                <a:gd name="connsiteX7" fmla="*/ 1133474 w 1557337"/>
                <a:gd name="connsiteY7" fmla="*/ 254794 h 2057400"/>
                <a:gd name="connsiteX8" fmla="*/ 1112044 w 1557337"/>
                <a:gd name="connsiteY8" fmla="*/ 247650 h 2057400"/>
                <a:gd name="connsiteX9" fmla="*/ 1116806 w 1557337"/>
                <a:gd name="connsiteY9" fmla="*/ 121443 h 2057400"/>
                <a:gd name="connsiteX10" fmla="*/ 1028699 w 1557337"/>
                <a:gd name="connsiteY10" fmla="*/ 102395 h 2057400"/>
                <a:gd name="connsiteX11" fmla="*/ 1007268 w 1557337"/>
                <a:gd name="connsiteY11" fmla="*/ 7144 h 2057400"/>
                <a:gd name="connsiteX12" fmla="*/ 950119 w 1557337"/>
                <a:gd name="connsiteY12" fmla="*/ 0 h 2057400"/>
                <a:gd name="connsiteX13" fmla="*/ 942974 w 1557337"/>
                <a:gd name="connsiteY13" fmla="*/ 230983 h 2057400"/>
                <a:gd name="connsiteX14" fmla="*/ 831054 w 1557337"/>
                <a:gd name="connsiteY14" fmla="*/ 395285 h 2057400"/>
                <a:gd name="connsiteX15" fmla="*/ 607219 w 1557337"/>
                <a:gd name="connsiteY15" fmla="*/ 447675 h 2057400"/>
                <a:gd name="connsiteX16" fmla="*/ 357189 w 1557337"/>
                <a:gd name="connsiteY16" fmla="*/ 478631 h 2057400"/>
                <a:gd name="connsiteX17" fmla="*/ 433388 w 1557337"/>
                <a:gd name="connsiteY17" fmla="*/ 747713 h 2057400"/>
                <a:gd name="connsiteX18" fmla="*/ 526257 w 1557337"/>
                <a:gd name="connsiteY18" fmla="*/ 726282 h 2057400"/>
                <a:gd name="connsiteX19" fmla="*/ 559593 w 1557337"/>
                <a:gd name="connsiteY19" fmla="*/ 833438 h 2057400"/>
                <a:gd name="connsiteX20" fmla="*/ 585787 w 1557337"/>
                <a:gd name="connsiteY20" fmla="*/ 833438 h 2057400"/>
                <a:gd name="connsiteX21" fmla="*/ 590550 w 1557337"/>
                <a:gd name="connsiteY21" fmla="*/ 866775 h 2057400"/>
                <a:gd name="connsiteX22" fmla="*/ 642937 w 1557337"/>
                <a:gd name="connsiteY22" fmla="*/ 857250 h 2057400"/>
                <a:gd name="connsiteX23" fmla="*/ 714375 w 1557337"/>
                <a:gd name="connsiteY23" fmla="*/ 1147763 h 2057400"/>
                <a:gd name="connsiteX24" fmla="*/ 666750 w 1557337"/>
                <a:gd name="connsiteY24" fmla="*/ 1152525 h 2057400"/>
                <a:gd name="connsiteX25" fmla="*/ 690562 w 1557337"/>
                <a:gd name="connsiteY25" fmla="*/ 1181100 h 2057400"/>
                <a:gd name="connsiteX26" fmla="*/ 659606 w 1557337"/>
                <a:gd name="connsiteY26" fmla="*/ 1188244 h 2057400"/>
                <a:gd name="connsiteX27" fmla="*/ 723900 w 1557337"/>
                <a:gd name="connsiteY27" fmla="*/ 1431131 h 2057400"/>
                <a:gd name="connsiteX28" fmla="*/ 669131 w 1557337"/>
                <a:gd name="connsiteY28" fmla="*/ 1450182 h 2057400"/>
                <a:gd name="connsiteX29" fmla="*/ 681037 w 1557337"/>
                <a:gd name="connsiteY29" fmla="*/ 1483519 h 2057400"/>
                <a:gd name="connsiteX30" fmla="*/ 628650 w 1557337"/>
                <a:gd name="connsiteY30" fmla="*/ 1495425 h 2057400"/>
                <a:gd name="connsiteX31" fmla="*/ 652462 w 1557337"/>
                <a:gd name="connsiteY31" fmla="*/ 1590676 h 2057400"/>
                <a:gd name="connsiteX32" fmla="*/ 0 w 1557337"/>
                <a:gd name="connsiteY32" fmla="*/ 1800225 h 2057400"/>
                <a:gd name="connsiteX0" fmla="*/ 0 w 1557337"/>
                <a:gd name="connsiteY0" fmla="*/ 1800225 h 2057400"/>
                <a:gd name="connsiteX1" fmla="*/ 78581 w 1557337"/>
                <a:gd name="connsiteY1" fmla="*/ 2057400 h 2057400"/>
                <a:gd name="connsiteX2" fmla="*/ 1031081 w 1557337"/>
                <a:gd name="connsiteY2" fmla="*/ 1750219 h 2057400"/>
                <a:gd name="connsiteX3" fmla="*/ 1421606 w 1557337"/>
                <a:gd name="connsiteY3" fmla="*/ 1193007 h 2057400"/>
                <a:gd name="connsiteX4" fmla="*/ 1557337 w 1557337"/>
                <a:gd name="connsiteY4" fmla="*/ 1135857 h 2057400"/>
                <a:gd name="connsiteX5" fmla="*/ 1538287 w 1557337"/>
                <a:gd name="connsiteY5" fmla="*/ 731044 h 2057400"/>
                <a:gd name="connsiteX6" fmla="*/ 1131093 w 1557337"/>
                <a:gd name="connsiteY6" fmla="*/ 342900 h 2057400"/>
                <a:gd name="connsiteX7" fmla="*/ 1133474 w 1557337"/>
                <a:gd name="connsiteY7" fmla="*/ 254794 h 2057400"/>
                <a:gd name="connsiteX8" fmla="*/ 1112044 w 1557337"/>
                <a:gd name="connsiteY8" fmla="*/ 247650 h 2057400"/>
                <a:gd name="connsiteX9" fmla="*/ 1116806 w 1557337"/>
                <a:gd name="connsiteY9" fmla="*/ 121443 h 2057400"/>
                <a:gd name="connsiteX10" fmla="*/ 1028699 w 1557337"/>
                <a:gd name="connsiteY10" fmla="*/ 102395 h 2057400"/>
                <a:gd name="connsiteX11" fmla="*/ 1007268 w 1557337"/>
                <a:gd name="connsiteY11" fmla="*/ 7144 h 2057400"/>
                <a:gd name="connsiteX12" fmla="*/ 950119 w 1557337"/>
                <a:gd name="connsiteY12" fmla="*/ 0 h 2057400"/>
                <a:gd name="connsiteX13" fmla="*/ 942974 w 1557337"/>
                <a:gd name="connsiteY13" fmla="*/ 230983 h 2057400"/>
                <a:gd name="connsiteX14" fmla="*/ 831054 w 1557337"/>
                <a:gd name="connsiteY14" fmla="*/ 395285 h 2057400"/>
                <a:gd name="connsiteX15" fmla="*/ 607219 w 1557337"/>
                <a:gd name="connsiteY15" fmla="*/ 447675 h 2057400"/>
                <a:gd name="connsiteX16" fmla="*/ 357189 w 1557337"/>
                <a:gd name="connsiteY16" fmla="*/ 478631 h 2057400"/>
                <a:gd name="connsiteX17" fmla="*/ 433388 w 1557337"/>
                <a:gd name="connsiteY17" fmla="*/ 747713 h 2057400"/>
                <a:gd name="connsiteX18" fmla="*/ 526257 w 1557337"/>
                <a:gd name="connsiteY18" fmla="*/ 726282 h 2057400"/>
                <a:gd name="connsiteX19" fmla="*/ 559593 w 1557337"/>
                <a:gd name="connsiteY19" fmla="*/ 833438 h 2057400"/>
                <a:gd name="connsiteX20" fmla="*/ 585787 w 1557337"/>
                <a:gd name="connsiteY20" fmla="*/ 833438 h 2057400"/>
                <a:gd name="connsiteX21" fmla="*/ 590550 w 1557337"/>
                <a:gd name="connsiteY21" fmla="*/ 866775 h 2057400"/>
                <a:gd name="connsiteX22" fmla="*/ 642937 w 1557337"/>
                <a:gd name="connsiteY22" fmla="*/ 857250 h 2057400"/>
                <a:gd name="connsiteX23" fmla="*/ 714375 w 1557337"/>
                <a:gd name="connsiteY23" fmla="*/ 1147763 h 2057400"/>
                <a:gd name="connsiteX24" fmla="*/ 666750 w 1557337"/>
                <a:gd name="connsiteY24" fmla="*/ 1152525 h 2057400"/>
                <a:gd name="connsiteX25" fmla="*/ 690562 w 1557337"/>
                <a:gd name="connsiteY25" fmla="*/ 1181100 h 2057400"/>
                <a:gd name="connsiteX26" fmla="*/ 659606 w 1557337"/>
                <a:gd name="connsiteY26" fmla="*/ 1188244 h 2057400"/>
                <a:gd name="connsiteX27" fmla="*/ 723900 w 1557337"/>
                <a:gd name="connsiteY27" fmla="*/ 1431131 h 2057400"/>
                <a:gd name="connsiteX28" fmla="*/ 669131 w 1557337"/>
                <a:gd name="connsiteY28" fmla="*/ 1450182 h 2057400"/>
                <a:gd name="connsiteX29" fmla="*/ 681037 w 1557337"/>
                <a:gd name="connsiteY29" fmla="*/ 1483519 h 2057400"/>
                <a:gd name="connsiteX30" fmla="*/ 628650 w 1557337"/>
                <a:gd name="connsiteY30" fmla="*/ 1495425 h 2057400"/>
                <a:gd name="connsiteX31" fmla="*/ 652462 w 1557337"/>
                <a:gd name="connsiteY31" fmla="*/ 1590676 h 2057400"/>
                <a:gd name="connsiteX32" fmla="*/ 0 w 1557337"/>
                <a:gd name="connsiteY32" fmla="*/ 1800225 h 2057400"/>
                <a:gd name="connsiteX0" fmla="*/ 0 w 1557337"/>
                <a:gd name="connsiteY0" fmla="*/ 1800225 h 2057400"/>
                <a:gd name="connsiteX1" fmla="*/ 78581 w 1557337"/>
                <a:gd name="connsiteY1" fmla="*/ 2057400 h 2057400"/>
                <a:gd name="connsiteX2" fmla="*/ 1031081 w 1557337"/>
                <a:gd name="connsiteY2" fmla="*/ 1750219 h 2057400"/>
                <a:gd name="connsiteX3" fmla="*/ 1421606 w 1557337"/>
                <a:gd name="connsiteY3" fmla="*/ 1193007 h 2057400"/>
                <a:gd name="connsiteX4" fmla="*/ 1557337 w 1557337"/>
                <a:gd name="connsiteY4" fmla="*/ 1135857 h 2057400"/>
                <a:gd name="connsiteX5" fmla="*/ 1538287 w 1557337"/>
                <a:gd name="connsiteY5" fmla="*/ 731044 h 2057400"/>
                <a:gd name="connsiteX6" fmla="*/ 1131093 w 1557337"/>
                <a:gd name="connsiteY6" fmla="*/ 342900 h 2057400"/>
                <a:gd name="connsiteX7" fmla="*/ 1133474 w 1557337"/>
                <a:gd name="connsiteY7" fmla="*/ 254794 h 2057400"/>
                <a:gd name="connsiteX8" fmla="*/ 1112044 w 1557337"/>
                <a:gd name="connsiteY8" fmla="*/ 247650 h 2057400"/>
                <a:gd name="connsiteX9" fmla="*/ 1116806 w 1557337"/>
                <a:gd name="connsiteY9" fmla="*/ 121443 h 2057400"/>
                <a:gd name="connsiteX10" fmla="*/ 1028699 w 1557337"/>
                <a:gd name="connsiteY10" fmla="*/ 102395 h 2057400"/>
                <a:gd name="connsiteX11" fmla="*/ 1007268 w 1557337"/>
                <a:gd name="connsiteY11" fmla="*/ 7144 h 2057400"/>
                <a:gd name="connsiteX12" fmla="*/ 950119 w 1557337"/>
                <a:gd name="connsiteY12" fmla="*/ 0 h 2057400"/>
                <a:gd name="connsiteX13" fmla="*/ 942974 w 1557337"/>
                <a:gd name="connsiteY13" fmla="*/ 230983 h 2057400"/>
                <a:gd name="connsiteX14" fmla="*/ 831054 w 1557337"/>
                <a:gd name="connsiteY14" fmla="*/ 395285 h 2057400"/>
                <a:gd name="connsiteX15" fmla="*/ 607219 w 1557337"/>
                <a:gd name="connsiteY15" fmla="*/ 447675 h 2057400"/>
                <a:gd name="connsiteX16" fmla="*/ 347664 w 1557337"/>
                <a:gd name="connsiteY16" fmla="*/ 428625 h 2057400"/>
                <a:gd name="connsiteX17" fmla="*/ 433388 w 1557337"/>
                <a:gd name="connsiteY17" fmla="*/ 747713 h 2057400"/>
                <a:gd name="connsiteX18" fmla="*/ 526257 w 1557337"/>
                <a:gd name="connsiteY18" fmla="*/ 726282 h 2057400"/>
                <a:gd name="connsiteX19" fmla="*/ 559593 w 1557337"/>
                <a:gd name="connsiteY19" fmla="*/ 833438 h 2057400"/>
                <a:gd name="connsiteX20" fmla="*/ 585787 w 1557337"/>
                <a:gd name="connsiteY20" fmla="*/ 833438 h 2057400"/>
                <a:gd name="connsiteX21" fmla="*/ 590550 w 1557337"/>
                <a:gd name="connsiteY21" fmla="*/ 866775 h 2057400"/>
                <a:gd name="connsiteX22" fmla="*/ 642937 w 1557337"/>
                <a:gd name="connsiteY22" fmla="*/ 857250 h 2057400"/>
                <a:gd name="connsiteX23" fmla="*/ 714375 w 1557337"/>
                <a:gd name="connsiteY23" fmla="*/ 1147763 h 2057400"/>
                <a:gd name="connsiteX24" fmla="*/ 666750 w 1557337"/>
                <a:gd name="connsiteY24" fmla="*/ 1152525 h 2057400"/>
                <a:gd name="connsiteX25" fmla="*/ 690562 w 1557337"/>
                <a:gd name="connsiteY25" fmla="*/ 1181100 h 2057400"/>
                <a:gd name="connsiteX26" fmla="*/ 659606 w 1557337"/>
                <a:gd name="connsiteY26" fmla="*/ 1188244 h 2057400"/>
                <a:gd name="connsiteX27" fmla="*/ 723900 w 1557337"/>
                <a:gd name="connsiteY27" fmla="*/ 1431131 h 2057400"/>
                <a:gd name="connsiteX28" fmla="*/ 669131 w 1557337"/>
                <a:gd name="connsiteY28" fmla="*/ 1450182 h 2057400"/>
                <a:gd name="connsiteX29" fmla="*/ 681037 w 1557337"/>
                <a:gd name="connsiteY29" fmla="*/ 1483519 h 2057400"/>
                <a:gd name="connsiteX30" fmla="*/ 628650 w 1557337"/>
                <a:gd name="connsiteY30" fmla="*/ 1495425 h 2057400"/>
                <a:gd name="connsiteX31" fmla="*/ 652462 w 1557337"/>
                <a:gd name="connsiteY31" fmla="*/ 1590676 h 2057400"/>
                <a:gd name="connsiteX32" fmla="*/ 0 w 1557337"/>
                <a:gd name="connsiteY32" fmla="*/ 1800225 h 2057400"/>
                <a:gd name="connsiteX0" fmla="*/ 0 w 1557337"/>
                <a:gd name="connsiteY0" fmla="*/ 1800225 h 2057400"/>
                <a:gd name="connsiteX1" fmla="*/ 78581 w 1557337"/>
                <a:gd name="connsiteY1" fmla="*/ 2057400 h 2057400"/>
                <a:gd name="connsiteX2" fmla="*/ 1031081 w 1557337"/>
                <a:gd name="connsiteY2" fmla="*/ 1750219 h 2057400"/>
                <a:gd name="connsiteX3" fmla="*/ 1421606 w 1557337"/>
                <a:gd name="connsiteY3" fmla="*/ 1193007 h 2057400"/>
                <a:gd name="connsiteX4" fmla="*/ 1557337 w 1557337"/>
                <a:gd name="connsiteY4" fmla="*/ 1135857 h 2057400"/>
                <a:gd name="connsiteX5" fmla="*/ 1538287 w 1557337"/>
                <a:gd name="connsiteY5" fmla="*/ 731044 h 2057400"/>
                <a:gd name="connsiteX6" fmla="*/ 1131093 w 1557337"/>
                <a:gd name="connsiteY6" fmla="*/ 342900 h 2057400"/>
                <a:gd name="connsiteX7" fmla="*/ 1133474 w 1557337"/>
                <a:gd name="connsiteY7" fmla="*/ 254794 h 2057400"/>
                <a:gd name="connsiteX8" fmla="*/ 1112044 w 1557337"/>
                <a:gd name="connsiteY8" fmla="*/ 247650 h 2057400"/>
                <a:gd name="connsiteX9" fmla="*/ 1116806 w 1557337"/>
                <a:gd name="connsiteY9" fmla="*/ 121443 h 2057400"/>
                <a:gd name="connsiteX10" fmla="*/ 1028699 w 1557337"/>
                <a:gd name="connsiteY10" fmla="*/ 102395 h 2057400"/>
                <a:gd name="connsiteX11" fmla="*/ 1007268 w 1557337"/>
                <a:gd name="connsiteY11" fmla="*/ 7144 h 2057400"/>
                <a:gd name="connsiteX12" fmla="*/ 950119 w 1557337"/>
                <a:gd name="connsiteY12" fmla="*/ 0 h 2057400"/>
                <a:gd name="connsiteX13" fmla="*/ 942974 w 1557337"/>
                <a:gd name="connsiteY13" fmla="*/ 230983 h 2057400"/>
                <a:gd name="connsiteX14" fmla="*/ 831054 w 1557337"/>
                <a:gd name="connsiteY14" fmla="*/ 395285 h 2057400"/>
                <a:gd name="connsiteX15" fmla="*/ 609600 w 1557337"/>
                <a:gd name="connsiteY15" fmla="*/ 431006 h 2057400"/>
                <a:gd name="connsiteX16" fmla="*/ 347664 w 1557337"/>
                <a:gd name="connsiteY16" fmla="*/ 428625 h 2057400"/>
                <a:gd name="connsiteX17" fmla="*/ 433388 w 1557337"/>
                <a:gd name="connsiteY17" fmla="*/ 747713 h 2057400"/>
                <a:gd name="connsiteX18" fmla="*/ 526257 w 1557337"/>
                <a:gd name="connsiteY18" fmla="*/ 726282 h 2057400"/>
                <a:gd name="connsiteX19" fmla="*/ 559593 w 1557337"/>
                <a:gd name="connsiteY19" fmla="*/ 833438 h 2057400"/>
                <a:gd name="connsiteX20" fmla="*/ 585787 w 1557337"/>
                <a:gd name="connsiteY20" fmla="*/ 833438 h 2057400"/>
                <a:gd name="connsiteX21" fmla="*/ 590550 w 1557337"/>
                <a:gd name="connsiteY21" fmla="*/ 866775 h 2057400"/>
                <a:gd name="connsiteX22" fmla="*/ 642937 w 1557337"/>
                <a:gd name="connsiteY22" fmla="*/ 857250 h 2057400"/>
                <a:gd name="connsiteX23" fmla="*/ 714375 w 1557337"/>
                <a:gd name="connsiteY23" fmla="*/ 1147763 h 2057400"/>
                <a:gd name="connsiteX24" fmla="*/ 666750 w 1557337"/>
                <a:gd name="connsiteY24" fmla="*/ 1152525 h 2057400"/>
                <a:gd name="connsiteX25" fmla="*/ 690562 w 1557337"/>
                <a:gd name="connsiteY25" fmla="*/ 1181100 h 2057400"/>
                <a:gd name="connsiteX26" fmla="*/ 659606 w 1557337"/>
                <a:gd name="connsiteY26" fmla="*/ 1188244 h 2057400"/>
                <a:gd name="connsiteX27" fmla="*/ 723900 w 1557337"/>
                <a:gd name="connsiteY27" fmla="*/ 1431131 h 2057400"/>
                <a:gd name="connsiteX28" fmla="*/ 669131 w 1557337"/>
                <a:gd name="connsiteY28" fmla="*/ 1450182 h 2057400"/>
                <a:gd name="connsiteX29" fmla="*/ 681037 w 1557337"/>
                <a:gd name="connsiteY29" fmla="*/ 1483519 h 2057400"/>
                <a:gd name="connsiteX30" fmla="*/ 628650 w 1557337"/>
                <a:gd name="connsiteY30" fmla="*/ 1495425 h 2057400"/>
                <a:gd name="connsiteX31" fmla="*/ 652462 w 1557337"/>
                <a:gd name="connsiteY31" fmla="*/ 1590676 h 2057400"/>
                <a:gd name="connsiteX32" fmla="*/ 0 w 1557337"/>
                <a:gd name="connsiteY32" fmla="*/ 1800225 h 2057400"/>
                <a:gd name="connsiteX0" fmla="*/ 0 w 1557337"/>
                <a:gd name="connsiteY0" fmla="*/ 1800225 h 2057400"/>
                <a:gd name="connsiteX1" fmla="*/ 78581 w 1557337"/>
                <a:gd name="connsiteY1" fmla="*/ 2057400 h 2057400"/>
                <a:gd name="connsiteX2" fmla="*/ 1031081 w 1557337"/>
                <a:gd name="connsiteY2" fmla="*/ 1750219 h 2057400"/>
                <a:gd name="connsiteX3" fmla="*/ 1421606 w 1557337"/>
                <a:gd name="connsiteY3" fmla="*/ 1193007 h 2057400"/>
                <a:gd name="connsiteX4" fmla="*/ 1557337 w 1557337"/>
                <a:gd name="connsiteY4" fmla="*/ 1135857 h 2057400"/>
                <a:gd name="connsiteX5" fmla="*/ 1538287 w 1557337"/>
                <a:gd name="connsiteY5" fmla="*/ 731044 h 2057400"/>
                <a:gd name="connsiteX6" fmla="*/ 1131093 w 1557337"/>
                <a:gd name="connsiteY6" fmla="*/ 342900 h 2057400"/>
                <a:gd name="connsiteX7" fmla="*/ 1133474 w 1557337"/>
                <a:gd name="connsiteY7" fmla="*/ 254794 h 2057400"/>
                <a:gd name="connsiteX8" fmla="*/ 1112044 w 1557337"/>
                <a:gd name="connsiteY8" fmla="*/ 247650 h 2057400"/>
                <a:gd name="connsiteX9" fmla="*/ 1116806 w 1557337"/>
                <a:gd name="connsiteY9" fmla="*/ 121443 h 2057400"/>
                <a:gd name="connsiteX10" fmla="*/ 1028699 w 1557337"/>
                <a:gd name="connsiteY10" fmla="*/ 102395 h 2057400"/>
                <a:gd name="connsiteX11" fmla="*/ 1007268 w 1557337"/>
                <a:gd name="connsiteY11" fmla="*/ 7144 h 2057400"/>
                <a:gd name="connsiteX12" fmla="*/ 950119 w 1557337"/>
                <a:gd name="connsiteY12" fmla="*/ 0 h 2057400"/>
                <a:gd name="connsiteX13" fmla="*/ 942974 w 1557337"/>
                <a:gd name="connsiteY13" fmla="*/ 230983 h 2057400"/>
                <a:gd name="connsiteX14" fmla="*/ 831054 w 1557337"/>
                <a:gd name="connsiteY14" fmla="*/ 395285 h 2057400"/>
                <a:gd name="connsiteX15" fmla="*/ 609600 w 1557337"/>
                <a:gd name="connsiteY15" fmla="*/ 421481 h 2057400"/>
                <a:gd name="connsiteX16" fmla="*/ 347664 w 1557337"/>
                <a:gd name="connsiteY16" fmla="*/ 428625 h 2057400"/>
                <a:gd name="connsiteX17" fmla="*/ 433388 w 1557337"/>
                <a:gd name="connsiteY17" fmla="*/ 747713 h 2057400"/>
                <a:gd name="connsiteX18" fmla="*/ 526257 w 1557337"/>
                <a:gd name="connsiteY18" fmla="*/ 726282 h 2057400"/>
                <a:gd name="connsiteX19" fmla="*/ 559593 w 1557337"/>
                <a:gd name="connsiteY19" fmla="*/ 833438 h 2057400"/>
                <a:gd name="connsiteX20" fmla="*/ 585787 w 1557337"/>
                <a:gd name="connsiteY20" fmla="*/ 833438 h 2057400"/>
                <a:gd name="connsiteX21" fmla="*/ 590550 w 1557337"/>
                <a:gd name="connsiteY21" fmla="*/ 866775 h 2057400"/>
                <a:gd name="connsiteX22" fmla="*/ 642937 w 1557337"/>
                <a:gd name="connsiteY22" fmla="*/ 857250 h 2057400"/>
                <a:gd name="connsiteX23" fmla="*/ 714375 w 1557337"/>
                <a:gd name="connsiteY23" fmla="*/ 1147763 h 2057400"/>
                <a:gd name="connsiteX24" fmla="*/ 666750 w 1557337"/>
                <a:gd name="connsiteY24" fmla="*/ 1152525 h 2057400"/>
                <a:gd name="connsiteX25" fmla="*/ 690562 w 1557337"/>
                <a:gd name="connsiteY25" fmla="*/ 1181100 h 2057400"/>
                <a:gd name="connsiteX26" fmla="*/ 659606 w 1557337"/>
                <a:gd name="connsiteY26" fmla="*/ 1188244 h 2057400"/>
                <a:gd name="connsiteX27" fmla="*/ 723900 w 1557337"/>
                <a:gd name="connsiteY27" fmla="*/ 1431131 h 2057400"/>
                <a:gd name="connsiteX28" fmla="*/ 669131 w 1557337"/>
                <a:gd name="connsiteY28" fmla="*/ 1450182 h 2057400"/>
                <a:gd name="connsiteX29" fmla="*/ 681037 w 1557337"/>
                <a:gd name="connsiteY29" fmla="*/ 1483519 h 2057400"/>
                <a:gd name="connsiteX30" fmla="*/ 628650 w 1557337"/>
                <a:gd name="connsiteY30" fmla="*/ 1495425 h 2057400"/>
                <a:gd name="connsiteX31" fmla="*/ 652462 w 1557337"/>
                <a:gd name="connsiteY31" fmla="*/ 1590676 h 2057400"/>
                <a:gd name="connsiteX32" fmla="*/ 0 w 1557337"/>
                <a:gd name="connsiteY32" fmla="*/ 1800225 h 2057400"/>
                <a:gd name="connsiteX0" fmla="*/ 0 w 1557337"/>
                <a:gd name="connsiteY0" fmla="*/ 1800225 h 2057400"/>
                <a:gd name="connsiteX1" fmla="*/ 78581 w 1557337"/>
                <a:gd name="connsiteY1" fmla="*/ 2057400 h 2057400"/>
                <a:gd name="connsiteX2" fmla="*/ 1031081 w 1557337"/>
                <a:gd name="connsiteY2" fmla="*/ 1750219 h 2057400"/>
                <a:gd name="connsiteX3" fmla="*/ 1421606 w 1557337"/>
                <a:gd name="connsiteY3" fmla="*/ 1193007 h 2057400"/>
                <a:gd name="connsiteX4" fmla="*/ 1557337 w 1557337"/>
                <a:gd name="connsiteY4" fmla="*/ 1135857 h 2057400"/>
                <a:gd name="connsiteX5" fmla="*/ 1538287 w 1557337"/>
                <a:gd name="connsiteY5" fmla="*/ 731044 h 2057400"/>
                <a:gd name="connsiteX6" fmla="*/ 1131093 w 1557337"/>
                <a:gd name="connsiteY6" fmla="*/ 342900 h 2057400"/>
                <a:gd name="connsiteX7" fmla="*/ 1133474 w 1557337"/>
                <a:gd name="connsiteY7" fmla="*/ 254794 h 2057400"/>
                <a:gd name="connsiteX8" fmla="*/ 1112044 w 1557337"/>
                <a:gd name="connsiteY8" fmla="*/ 247650 h 2057400"/>
                <a:gd name="connsiteX9" fmla="*/ 1116806 w 1557337"/>
                <a:gd name="connsiteY9" fmla="*/ 121443 h 2057400"/>
                <a:gd name="connsiteX10" fmla="*/ 1028699 w 1557337"/>
                <a:gd name="connsiteY10" fmla="*/ 102395 h 2057400"/>
                <a:gd name="connsiteX11" fmla="*/ 1007268 w 1557337"/>
                <a:gd name="connsiteY11" fmla="*/ 7144 h 2057400"/>
                <a:gd name="connsiteX12" fmla="*/ 950119 w 1557337"/>
                <a:gd name="connsiteY12" fmla="*/ 0 h 2057400"/>
                <a:gd name="connsiteX13" fmla="*/ 942974 w 1557337"/>
                <a:gd name="connsiteY13" fmla="*/ 230983 h 2057400"/>
                <a:gd name="connsiteX14" fmla="*/ 831054 w 1557337"/>
                <a:gd name="connsiteY14" fmla="*/ 395285 h 2057400"/>
                <a:gd name="connsiteX15" fmla="*/ 609600 w 1557337"/>
                <a:gd name="connsiteY15" fmla="*/ 421481 h 2057400"/>
                <a:gd name="connsiteX16" fmla="*/ 347664 w 1557337"/>
                <a:gd name="connsiteY16" fmla="*/ 428625 h 2057400"/>
                <a:gd name="connsiteX17" fmla="*/ 433388 w 1557337"/>
                <a:gd name="connsiteY17" fmla="*/ 747713 h 2057400"/>
                <a:gd name="connsiteX18" fmla="*/ 526257 w 1557337"/>
                <a:gd name="connsiteY18" fmla="*/ 726282 h 2057400"/>
                <a:gd name="connsiteX19" fmla="*/ 559593 w 1557337"/>
                <a:gd name="connsiteY19" fmla="*/ 833438 h 2057400"/>
                <a:gd name="connsiteX20" fmla="*/ 585787 w 1557337"/>
                <a:gd name="connsiteY20" fmla="*/ 833438 h 2057400"/>
                <a:gd name="connsiteX21" fmla="*/ 590550 w 1557337"/>
                <a:gd name="connsiteY21" fmla="*/ 866775 h 2057400"/>
                <a:gd name="connsiteX22" fmla="*/ 642937 w 1557337"/>
                <a:gd name="connsiteY22" fmla="*/ 857250 h 2057400"/>
                <a:gd name="connsiteX23" fmla="*/ 714375 w 1557337"/>
                <a:gd name="connsiteY23" fmla="*/ 1147763 h 2057400"/>
                <a:gd name="connsiteX24" fmla="*/ 666750 w 1557337"/>
                <a:gd name="connsiteY24" fmla="*/ 1152525 h 2057400"/>
                <a:gd name="connsiteX25" fmla="*/ 690562 w 1557337"/>
                <a:gd name="connsiteY25" fmla="*/ 1181100 h 2057400"/>
                <a:gd name="connsiteX26" fmla="*/ 659606 w 1557337"/>
                <a:gd name="connsiteY26" fmla="*/ 1188244 h 2057400"/>
                <a:gd name="connsiteX27" fmla="*/ 723900 w 1557337"/>
                <a:gd name="connsiteY27" fmla="*/ 1431131 h 2057400"/>
                <a:gd name="connsiteX28" fmla="*/ 669131 w 1557337"/>
                <a:gd name="connsiteY28" fmla="*/ 1450182 h 2057400"/>
                <a:gd name="connsiteX29" fmla="*/ 681037 w 1557337"/>
                <a:gd name="connsiteY29" fmla="*/ 1483519 h 2057400"/>
                <a:gd name="connsiteX30" fmla="*/ 628650 w 1557337"/>
                <a:gd name="connsiteY30" fmla="*/ 1495425 h 2057400"/>
                <a:gd name="connsiteX31" fmla="*/ 652462 w 1557337"/>
                <a:gd name="connsiteY31" fmla="*/ 1590676 h 2057400"/>
                <a:gd name="connsiteX32" fmla="*/ 0 w 1557337"/>
                <a:gd name="connsiteY32" fmla="*/ 1800225 h 2057400"/>
                <a:gd name="connsiteX0" fmla="*/ 6312 w 1563649"/>
                <a:gd name="connsiteY0" fmla="*/ 1800225 h 2074548"/>
                <a:gd name="connsiteX1" fmla="*/ 7728 w 1563649"/>
                <a:gd name="connsiteY1" fmla="*/ 2074548 h 2074548"/>
                <a:gd name="connsiteX2" fmla="*/ 1037393 w 1563649"/>
                <a:gd name="connsiteY2" fmla="*/ 1750219 h 2074548"/>
                <a:gd name="connsiteX3" fmla="*/ 1427918 w 1563649"/>
                <a:gd name="connsiteY3" fmla="*/ 1193007 h 2074548"/>
                <a:gd name="connsiteX4" fmla="*/ 1563649 w 1563649"/>
                <a:gd name="connsiteY4" fmla="*/ 1135857 h 2074548"/>
                <a:gd name="connsiteX5" fmla="*/ 1544599 w 1563649"/>
                <a:gd name="connsiteY5" fmla="*/ 731044 h 2074548"/>
                <a:gd name="connsiteX6" fmla="*/ 1137405 w 1563649"/>
                <a:gd name="connsiteY6" fmla="*/ 342900 h 2074548"/>
                <a:gd name="connsiteX7" fmla="*/ 1139786 w 1563649"/>
                <a:gd name="connsiteY7" fmla="*/ 254794 h 2074548"/>
                <a:gd name="connsiteX8" fmla="*/ 1118356 w 1563649"/>
                <a:gd name="connsiteY8" fmla="*/ 247650 h 2074548"/>
                <a:gd name="connsiteX9" fmla="*/ 1123118 w 1563649"/>
                <a:gd name="connsiteY9" fmla="*/ 121443 h 2074548"/>
                <a:gd name="connsiteX10" fmla="*/ 1035011 w 1563649"/>
                <a:gd name="connsiteY10" fmla="*/ 102395 h 2074548"/>
                <a:gd name="connsiteX11" fmla="*/ 1013580 w 1563649"/>
                <a:gd name="connsiteY11" fmla="*/ 7144 h 2074548"/>
                <a:gd name="connsiteX12" fmla="*/ 956431 w 1563649"/>
                <a:gd name="connsiteY12" fmla="*/ 0 h 2074548"/>
                <a:gd name="connsiteX13" fmla="*/ 949286 w 1563649"/>
                <a:gd name="connsiteY13" fmla="*/ 230983 h 2074548"/>
                <a:gd name="connsiteX14" fmla="*/ 837366 w 1563649"/>
                <a:gd name="connsiteY14" fmla="*/ 395285 h 2074548"/>
                <a:gd name="connsiteX15" fmla="*/ 615912 w 1563649"/>
                <a:gd name="connsiteY15" fmla="*/ 421481 h 2074548"/>
                <a:gd name="connsiteX16" fmla="*/ 353976 w 1563649"/>
                <a:gd name="connsiteY16" fmla="*/ 428625 h 2074548"/>
                <a:gd name="connsiteX17" fmla="*/ 439700 w 1563649"/>
                <a:gd name="connsiteY17" fmla="*/ 747713 h 2074548"/>
                <a:gd name="connsiteX18" fmla="*/ 532569 w 1563649"/>
                <a:gd name="connsiteY18" fmla="*/ 726282 h 2074548"/>
                <a:gd name="connsiteX19" fmla="*/ 565905 w 1563649"/>
                <a:gd name="connsiteY19" fmla="*/ 833438 h 2074548"/>
                <a:gd name="connsiteX20" fmla="*/ 592099 w 1563649"/>
                <a:gd name="connsiteY20" fmla="*/ 833438 h 2074548"/>
                <a:gd name="connsiteX21" fmla="*/ 596862 w 1563649"/>
                <a:gd name="connsiteY21" fmla="*/ 866775 h 2074548"/>
                <a:gd name="connsiteX22" fmla="*/ 649249 w 1563649"/>
                <a:gd name="connsiteY22" fmla="*/ 857250 h 2074548"/>
                <a:gd name="connsiteX23" fmla="*/ 720687 w 1563649"/>
                <a:gd name="connsiteY23" fmla="*/ 1147763 h 2074548"/>
                <a:gd name="connsiteX24" fmla="*/ 673062 w 1563649"/>
                <a:gd name="connsiteY24" fmla="*/ 1152525 h 2074548"/>
                <a:gd name="connsiteX25" fmla="*/ 696874 w 1563649"/>
                <a:gd name="connsiteY25" fmla="*/ 1181100 h 2074548"/>
                <a:gd name="connsiteX26" fmla="*/ 665918 w 1563649"/>
                <a:gd name="connsiteY26" fmla="*/ 1188244 h 2074548"/>
                <a:gd name="connsiteX27" fmla="*/ 730212 w 1563649"/>
                <a:gd name="connsiteY27" fmla="*/ 1431131 h 2074548"/>
                <a:gd name="connsiteX28" fmla="*/ 675443 w 1563649"/>
                <a:gd name="connsiteY28" fmla="*/ 1450182 h 2074548"/>
                <a:gd name="connsiteX29" fmla="*/ 687349 w 1563649"/>
                <a:gd name="connsiteY29" fmla="*/ 1483519 h 2074548"/>
                <a:gd name="connsiteX30" fmla="*/ 634962 w 1563649"/>
                <a:gd name="connsiteY30" fmla="*/ 1495425 h 2074548"/>
                <a:gd name="connsiteX31" fmla="*/ 658774 w 1563649"/>
                <a:gd name="connsiteY31" fmla="*/ 1590676 h 2074548"/>
                <a:gd name="connsiteX32" fmla="*/ 6312 w 1563649"/>
                <a:gd name="connsiteY32" fmla="*/ 1800225 h 2074548"/>
                <a:gd name="connsiteX0" fmla="*/ 0 w 1660223"/>
                <a:gd name="connsiteY0" fmla="*/ 1834520 h 2074548"/>
                <a:gd name="connsiteX1" fmla="*/ 104302 w 1660223"/>
                <a:gd name="connsiteY1" fmla="*/ 2074548 h 2074548"/>
                <a:gd name="connsiteX2" fmla="*/ 1133967 w 1660223"/>
                <a:gd name="connsiteY2" fmla="*/ 1750219 h 2074548"/>
                <a:gd name="connsiteX3" fmla="*/ 1524492 w 1660223"/>
                <a:gd name="connsiteY3" fmla="*/ 1193007 h 2074548"/>
                <a:gd name="connsiteX4" fmla="*/ 1660223 w 1660223"/>
                <a:gd name="connsiteY4" fmla="*/ 1135857 h 2074548"/>
                <a:gd name="connsiteX5" fmla="*/ 1641173 w 1660223"/>
                <a:gd name="connsiteY5" fmla="*/ 731044 h 2074548"/>
                <a:gd name="connsiteX6" fmla="*/ 1233979 w 1660223"/>
                <a:gd name="connsiteY6" fmla="*/ 342900 h 2074548"/>
                <a:gd name="connsiteX7" fmla="*/ 1236360 w 1660223"/>
                <a:gd name="connsiteY7" fmla="*/ 254794 h 2074548"/>
                <a:gd name="connsiteX8" fmla="*/ 1214930 w 1660223"/>
                <a:gd name="connsiteY8" fmla="*/ 247650 h 2074548"/>
                <a:gd name="connsiteX9" fmla="*/ 1219692 w 1660223"/>
                <a:gd name="connsiteY9" fmla="*/ 121443 h 2074548"/>
                <a:gd name="connsiteX10" fmla="*/ 1131585 w 1660223"/>
                <a:gd name="connsiteY10" fmla="*/ 102395 h 2074548"/>
                <a:gd name="connsiteX11" fmla="*/ 1110154 w 1660223"/>
                <a:gd name="connsiteY11" fmla="*/ 7144 h 2074548"/>
                <a:gd name="connsiteX12" fmla="*/ 1053005 w 1660223"/>
                <a:gd name="connsiteY12" fmla="*/ 0 h 2074548"/>
                <a:gd name="connsiteX13" fmla="*/ 1045860 w 1660223"/>
                <a:gd name="connsiteY13" fmla="*/ 230983 h 2074548"/>
                <a:gd name="connsiteX14" fmla="*/ 933940 w 1660223"/>
                <a:gd name="connsiteY14" fmla="*/ 395285 h 2074548"/>
                <a:gd name="connsiteX15" fmla="*/ 712486 w 1660223"/>
                <a:gd name="connsiteY15" fmla="*/ 421481 h 2074548"/>
                <a:gd name="connsiteX16" fmla="*/ 450550 w 1660223"/>
                <a:gd name="connsiteY16" fmla="*/ 428625 h 2074548"/>
                <a:gd name="connsiteX17" fmla="*/ 536274 w 1660223"/>
                <a:gd name="connsiteY17" fmla="*/ 747713 h 2074548"/>
                <a:gd name="connsiteX18" fmla="*/ 629143 w 1660223"/>
                <a:gd name="connsiteY18" fmla="*/ 726282 h 2074548"/>
                <a:gd name="connsiteX19" fmla="*/ 662479 w 1660223"/>
                <a:gd name="connsiteY19" fmla="*/ 833438 h 2074548"/>
                <a:gd name="connsiteX20" fmla="*/ 688673 w 1660223"/>
                <a:gd name="connsiteY20" fmla="*/ 833438 h 2074548"/>
                <a:gd name="connsiteX21" fmla="*/ 693436 w 1660223"/>
                <a:gd name="connsiteY21" fmla="*/ 866775 h 2074548"/>
                <a:gd name="connsiteX22" fmla="*/ 745823 w 1660223"/>
                <a:gd name="connsiteY22" fmla="*/ 857250 h 2074548"/>
                <a:gd name="connsiteX23" fmla="*/ 817261 w 1660223"/>
                <a:gd name="connsiteY23" fmla="*/ 1147763 h 2074548"/>
                <a:gd name="connsiteX24" fmla="*/ 769636 w 1660223"/>
                <a:gd name="connsiteY24" fmla="*/ 1152525 h 2074548"/>
                <a:gd name="connsiteX25" fmla="*/ 793448 w 1660223"/>
                <a:gd name="connsiteY25" fmla="*/ 1181100 h 2074548"/>
                <a:gd name="connsiteX26" fmla="*/ 762492 w 1660223"/>
                <a:gd name="connsiteY26" fmla="*/ 1188244 h 2074548"/>
                <a:gd name="connsiteX27" fmla="*/ 826786 w 1660223"/>
                <a:gd name="connsiteY27" fmla="*/ 1431131 h 2074548"/>
                <a:gd name="connsiteX28" fmla="*/ 772017 w 1660223"/>
                <a:gd name="connsiteY28" fmla="*/ 1450182 h 2074548"/>
                <a:gd name="connsiteX29" fmla="*/ 783923 w 1660223"/>
                <a:gd name="connsiteY29" fmla="*/ 1483519 h 2074548"/>
                <a:gd name="connsiteX30" fmla="*/ 731536 w 1660223"/>
                <a:gd name="connsiteY30" fmla="*/ 1495425 h 2074548"/>
                <a:gd name="connsiteX31" fmla="*/ 755348 w 1660223"/>
                <a:gd name="connsiteY31" fmla="*/ 1590676 h 2074548"/>
                <a:gd name="connsiteX32" fmla="*/ 0 w 1660223"/>
                <a:gd name="connsiteY32" fmla="*/ 1834520 h 20745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660223" h="2074548">
                  <a:moveTo>
                    <a:pt x="0" y="1834520"/>
                  </a:moveTo>
                  <a:cubicBezTo>
                    <a:pt x="26194" y="1920245"/>
                    <a:pt x="78108" y="1988823"/>
                    <a:pt x="104302" y="2074548"/>
                  </a:cubicBezTo>
                  <a:cubicBezTo>
                    <a:pt x="299167" y="2018589"/>
                    <a:pt x="824404" y="1854994"/>
                    <a:pt x="1133967" y="1750219"/>
                  </a:cubicBezTo>
                  <a:lnTo>
                    <a:pt x="1524492" y="1193007"/>
                  </a:lnTo>
                  <a:lnTo>
                    <a:pt x="1660223" y="1135857"/>
                  </a:lnTo>
                  <a:cubicBezTo>
                    <a:pt x="1658636" y="994569"/>
                    <a:pt x="1642760" y="872332"/>
                    <a:pt x="1641173" y="731044"/>
                  </a:cubicBezTo>
                  <a:lnTo>
                    <a:pt x="1233979" y="342900"/>
                  </a:lnTo>
                  <a:cubicBezTo>
                    <a:pt x="1234773" y="313531"/>
                    <a:pt x="1235566" y="284163"/>
                    <a:pt x="1236360" y="254794"/>
                  </a:cubicBezTo>
                  <a:lnTo>
                    <a:pt x="1214930" y="247650"/>
                  </a:lnTo>
                  <a:cubicBezTo>
                    <a:pt x="1214930" y="231775"/>
                    <a:pt x="1219692" y="137318"/>
                    <a:pt x="1219692" y="121443"/>
                  </a:cubicBezTo>
                  <a:cubicBezTo>
                    <a:pt x="1190323" y="115094"/>
                    <a:pt x="1165717" y="127794"/>
                    <a:pt x="1131585" y="102395"/>
                  </a:cubicBezTo>
                  <a:cubicBezTo>
                    <a:pt x="1110153" y="65882"/>
                    <a:pt x="1117298" y="38894"/>
                    <a:pt x="1110154" y="7144"/>
                  </a:cubicBezTo>
                  <a:lnTo>
                    <a:pt x="1053005" y="0"/>
                  </a:lnTo>
                  <a:cubicBezTo>
                    <a:pt x="1042289" y="43260"/>
                    <a:pt x="1056179" y="153196"/>
                    <a:pt x="1045860" y="230983"/>
                  </a:cubicBezTo>
                  <a:cubicBezTo>
                    <a:pt x="1035541" y="308770"/>
                    <a:pt x="989502" y="363535"/>
                    <a:pt x="933940" y="395285"/>
                  </a:cubicBezTo>
                  <a:cubicBezTo>
                    <a:pt x="878378" y="427035"/>
                    <a:pt x="814482" y="418305"/>
                    <a:pt x="712486" y="421481"/>
                  </a:cubicBezTo>
                  <a:cubicBezTo>
                    <a:pt x="610490" y="424657"/>
                    <a:pt x="532306" y="407987"/>
                    <a:pt x="450550" y="428625"/>
                  </a:cubicBezTo>
                  <a:lnTo>
                    <a:pt x="536274" y="747713"/>
                  </a:lnTo>
                  <a:lnTo>
                    <a:pt x="629143" y="726282"/>
                  </a:lnTo>
                  <a:lnTo>
                    <a:pt x="662479" y="833438"/>
                  </a:lnTo>
                  <a:lnTo>
                    <a:pt x="688673" y="833438"/>
                  </a:lnTo>
                  <a:lnTo>
                    <a:pt x="693436" y="866775"/>
                  </a:lnTo>
                  <a:lnTo>
                    <a:pt x="745823" y="857250"/>
                  </a:lnTo>
                  <a:lnTo>
                    <a:pt x="817261" y="1147763"/>
                  </a:lnTo>
                  <a:lnTo>
                    <a:pt x="769636" y="1152525"/>
                  </a:lnTo>
                  <a:lnTo>
                    <a:pt x="793448" y="1181100"/>
                  </a:lnTo>
                  <a:lnTo>
                    <a:pt x="762492" y="1188244"/>
                  </a:lnTo>
                  <a:lnTo>
                    <a:pt x="826786" y="1431131"/>
                  </a:lnTo>
                  <a:lnTo>
                    <a:pt x="772017" y="1450182"/>
                  </a:lnTo>
                  <a:lnTo>
                    <a:pt x="783923" y="1483519"/>
                  </a:lnTo>
                  <a:lnTo>
                    <a:pt x="731536" y="1495425"/>
                  </a:lnTo>
                  <a:lnTo>
                    <a:pt x="755348" y="1590676"/>
                  </a:lnTo>
                  <a:lnTo>
                    <a:pt x="0" y="1834520"/>
                  </a:lnTo>
                  <a:close/>
                </a:path>
              </a:pathLst>
            </a:custGeom>
            <a:solidFill>
              <a:srgbClr val="FF99CC">
                <a:alpha val="30000"/>
              </a:srgbClr>
            </a:solidFill>
            <a:ln>
              <a:solidFill>
                <a:srgbClr val="FF99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50" charset="-128"/>
                <a:cs typeface="+mn-cs"/>
              </a:endParaRPr>
            </a:p>
          </p:txBody>
        </p:sp>
        <p:sp>
          <p:nvSpPr>
            <p:cNvPr id="49" name="フリーフォーム 5">
              <a:extLst>
                <a:ext uri="{FF2B5EF4-FFF2-40B4-BE49-F238E27FC236}">
                  <a16:creationId xmlns:a16="http://schemas.microsoft.com/office/drawing/2014/main" id="{C3DF7FF9-6CAF-4AB8-A4A9-542F8BFF2554}"/>
                </a:ext>
              </a:extLst>
            </p:cNvPr>
            <p:cNvSpPr/>
            <p:nvPr/>
          </p:nvSpPr>
          <p:spPr>
            <a:xfrm>
              <a:off x="5105610" y="1329239"/>
              <a:ext cx="2671292" cy="428559"/>
            </a:xfrm>
            <a:custGeom>
              <a:avLst/>
              <a:gdLst>
                <a:gd name="connsiteX0" fmla="*/ 28575 w 3900488"/>
                <a:gd name="connsiteY0" fmla="*/ 404813 h 585788"/>
                <a:gd name="connsiteX1" fmla="*/ 3671888 w 3900488"/>
                <a:gd name="connsiteY1" fmla="*/ 500063 h 585788"/>
                <a:gd name="connsiteX2" fmla="*/ 3838575 w 3900488"/>
                <a:gd name="connsiteY2" fmla="*/ 585788 h 585788"/>
                <a:gd name="connsiteX3" fmla="*/ 3900488 w 3900488"/>
                <a:gd name="connsiteY3" fmla="*/ 195263 h 585788"/>
                <a:gd name="connsiteX4" fmla="*/ 223838 w 3900488"/>
                <a:gd name="connsiteY4" fmla="*/ 61913 h 585788"/>
                <a:gd name="connsiteX5" fmla="*/ 0 w 3900488"/>
                <a:gd name="connsiteY5" fmla="*/ 0 h 585788"/>
                <a:gd name="connsiteX6" fmla="*/ 28575 w 3900488"/>
                <a:gd name="connsiteY6" fmla="*/ 404813 h 585788"/>
                <a:gd name="connsiteX0" fmla="*/ 28575 w 3900488"/>
                <a:gd name="connsiteY0" fmla="*/ 404813 h 585788"/>
                <a:gd name="connsiteX1" fmla="*/ 3626644 w 3900488"/>
                <a:gd name="connsiteY1" fmla="*/ 497682 h 585788"/>
                <a:gd name="connsiteX2" fmla="*/ 3838575 w 3900488"/>
                <a:gd name="connsiteY2" fmla="*/ 585788 h 585788"/>
                <a:gd name="connsiteX3" fmla="*/ 3900488 w 3900488"/>
                <a:gd name="connsiteY3" fmla="*/ 195263 h 585788"/>
                <a:gd name="connsiteX4" fmla="*/ 223838 w 3900488"/>
                <a:gd name="connsiteY4" fmla="*/ 61913 h 585788"/>
                <a:gd name="connsiteX5" fmla="*/ 0 w 3900488"/>
                <a:gd name="connsiteY5" fmla="*/ 0 h 585788"/>
                <a:gd name="connsiteX6" fmla="*/ 28575 w 3900488"/>
                <a:gd name="connsiteY6" fmla="*/ 404813 h 585788"/>
                <a:gd name="connsiteX0" fmla="*/ 28575 w 3900488"/>
                <a:gd name="connsiteY0" fmla="*/ 404813 h 585788"/>
                <a:gd name="connsiteX1" fmla="*/ 3626644 w 3900488"/>
                <a:gd name="connsiteY1" fmla="*/ 497682 h 585788"/>
                <a:gd name="connsiteX2" fmla="*/ 3838575 w 3900488"/>
                <a:gd name="connsiteY2" fmla="*/ 585788 h 585788"/>
                <a:gd name="connsiteX3" fmla="*/ 3900488 w 3900488"/>
                <a:gd name="connsiteY3" fmla="*/ 200026 h 585788"/>
                <a:gd name="connsiteX4" fmla="*/ 223838 w 3900488"/>
                <a:gd name="connsiteY4" fmla="*/ 61913 h 585788"/>
                <a:gd name="connsiteX5" fmla="*/ 0 w 3900488"/>
                <a:gd name="connsiteY5" fmla="*/ 0 h 585788"/>
                <a:gd name="connsiteX6" fmla="*/ 28575 w 3900488"/>
                <a:gd name="connsiteY6" fmla="*/ 404813 h 585788"/>
                <a:gd name="connsiteX0" fmla="*/ 28575 w 3900488"/>
                <a:gd name="connsiteY0" fmla="*/ 404813 h 585788"/>
                <a:gd name="connsiteX1" fmla="*/ 3626644 w 3900488"/>
                <a:gd name="connsiteY1" fmla="*/ 497682 h 585788"/>
                <a:gd name="connsiteX2" fmla="*/ 3838575 w 3900488"/>
                <a:gd name="connsiteY2" fmla="*/ 585788 h 585788"/>
                <a:gd name="connsiteX3" fmla="*/ 3900488 w 3900488"/>
                <a:gd name="connsiteY3" fmla="*/ 200026 h 585788"/>
                <a:gd name="connsiteX4" fmla="*/ 2421731 w 3900488"/>
                <a:gd name="connsiteY4" fmla="*/ 145256 h 585788"/>
                <a:gd name="connsiteX5" fmla="*/ 223838 w 3900488"/>
                <a:gd name="connsiteY5" fmla="*/ 61913 h 585788"/>
                <a:gd name="connsiteX6" fmla="*/ 0 w 3900488"/>
                <a:gd name="connsiteY6" fmla="*/ 0 h 585788"/>
                <a:gd name="connsiteX7" fmla="*/ 28575 w 3900488"/>
                <a:gd name="connsiteY7" fmla="*/ 404813 h 585788"/>
                <a:gd name="connsiteX0" fmla="*/ 28575 w 3900488"/>
                <a:gd name="connsiteY0" fmla="*/ 404813 h 585788"/>
                <a:gd name="connsiteX1" fmla="*/ 3626644 w 3900488"/>
                <a:gd name="connsiteY1" fmla="*/ 497682 h 585788"/>
                <a:gd name="connsiteX2" fmla="*/ 3838575 w 3900488"/>
                <a:gd name="connsiteY2" fmla="*/ 585788 h 585788"/>
                <a:gd name="connsiteX3" fmla="*/ 3900488 w 3900488"/>
                <a:gd name="connsiteY3" fmla="*/ 200026 h 585788"/>
                <a:gd name="connsiteX4" fmla="*/ 2421731 w 3900488"/>
                <a:gd name="connsiteY4" fmla="*/ 171449 h 585788"/>
                <a:gd name="connsiteX5" fmla="*/ 223838 w 3900488"/>
                <a:gd name="connsiteY5" fmla="*/ 61913 h 585788"/>
                <a:gd name="connsiteX6" fmla="*/ 0 w 3900488"/>
                <a:gd name="connsiteY6" fmla="*/ 0 h 585788"/>
                <a:gd name="connsiteX7" fmla="*/ 28575 w 3900488"/>
                <a:gd name="connsiteY7" fmla="*/ 404813 h 585788"/>
                <a:gd name="connsiteX0" fmla="*/ 28575 w 3900488"/>
                <a:gd name="connsiteY0" fmla="*/ 404813 h 585788"/>
                <a:gd name="connsiteX1" fmla="*/ 3626644 w 3900488"/>
                <a:gd name="connsiteY1" fmla="*/ 497682 h 585788"/>
                <a:gd name="connsiteX2" fmla="*/ 3838575 w 3900488"/>
                <a:gd name="connsiteY2" fmla="*/ 585788 h 585788"/>
                <a:gd name="connsiteX3" fmla="*/ 3900488 w 3900488"/>
                <a:gd name="connsiteY3" fmla="*/ 200026 h 585788"/>
                <a:gd name="connsiteX4" fmla="*/ 3590925 w 3900488"/>
                <a:gd name="connsiteY4" fmla="*/ 188119 h 585788"/>
                <a:gd name="connsiteX5" fmla="*/ 2421731 w 3900488"/>
                <a:gd name="connsiteY5" fmla="*/ 171449 h 585788"/>
                <a:gd name="connsiteX6" fmla="*/ 223838 w 3900488"/>
                <a:gd name="connsiteY6" fmla="*/ 61913 h 585788"/>
                <a:gd name="connsiteX7" fmla="*/ 0 w 3900488"/>
                <a:gd name="connsiteY7" fmla="*/ 0 h 585788"/>
                <a:gd name="connsiteX8" fmla="*/ 28575 w 3900488"/>
                <a:gd name="connsiteY8" fmla="*/ 404813 h 585788"/>
                <a:gd name="connsiteX0" fmla="*/ 28575 w 3900488"/>
                <a:gd name="connsiteY0" fmla="*/ 404813 h 585788"/>
                <a:gd name="connsiteX1" fmla="*/ 2431256 w 3900488"/>
                <a:gd name="connsiteY1" fmla="*/ 461963 h 585788"/>
                <a:gd name="connsiteX2" fmla="*/ 3626644 w 3900488"/>
                <a:gd name="connsiteY2" fmla="*/ 497682 h 585788"/>
                <a:gd name="connsiteX3" fmla="*/ 3838575 w 3900488"/>
                <a:gd name="connsiteY3" fmla="*/ 585788 h 585788"/>
                <a:gd name="connsiteX4" fmla="*/ 3900488 w 3900488"/>
                <a:gd name="connsiteY4" fmla="*/ 200026 h 585788"/>
                <a:gd name="connsiteX5" fmla="*/ 3590925 w 3900488"/>
                <a:gd name="connsiteY5" fmla="*/ 188119 h 585788"/>
                <a:gd name="connsiteX6" fmla="*/ 2421731 w 3900488"/>
                <a:gd name="connsiteY6" fmla="*/ 171449 h 585788"/>
                <a:gd name="connsiteX7" fmla="*/ 223838 w 3900488"/>
                <a:gd name="connsiteY7" fmla="*/ 61913 h 585788"/>
                <a:gd name="connsiteX8" fmla="*/ 0 w 3900488"/>
                <a:gd name="connsiteY8" fmla="*/ 0 h 585788"/>
                <a:gd name="connsiteX9" fmla="*/ 28575 w 3900488"/>
                <a:gd name="connsiteY9" fmla="*/ 404813 h 585788"/>
                <a:gd name="connsiteX0" fmla="*/ 28575 w 3900488"/>
                <a:gd name="connsiteY0" fmla="*/ 404813 h 585788"/>
                <a:gd name="connsiteX1" fmla="*/ 2245519 w 3900488"/>
                <a:gd name="connsiteY1" fmla="*/ 461963 h 585788"/>
                <a:gd name="connsiteX2" fmla="*/ 2431256 w 3900488"/>
                <a:gd name="connsiteY2" fmla="*/ 461963 h 585788"/>
                <a:gd name="connsiteX3" fmla="*/ 3626644 w 3900488"/>
                <a:gd name="connsiteY3" fmla="*/ 497682 h 585788"/>
                <a:gd name="connsiteX4" fmla="*/ 3838575 w 3900488"/>
                <a:gd name="connsiteY4" fmla="*/ 585788 h 585788"/>
                <a:gd name="connsiteX5" fmla="*/ 3900488 w 3900488"/>
                <a:gd name="connsiteY5" fmla="*/ 200026 h 585788"/>
                <a:gd name="connsiteX6" fmla="*/ 3590925 w 3900488"/>
                <a:gd name="connsiteY6" fmla="*/ 188119 h 585788"/>
                <a:gd name="connsiteX7" fmla="*/ 2421731 w 3900488"/>
                <a:gd name="connsiteY7" fmla="*/ 171449 h 585788"/>
                <a:gd name="connsiteX8" fmla="*/ 223838 w 3900488"/>
                <a:gd name="connsiteY8" fmla="*/ 61913 h 585788"/>
                <a:gd name="connsiteX9" fmla="*/ 0 w 3900488"/>
                <a:gd name="connsiteY9" fmla="*/ 0 h 585788"/>
                <a:gd name="connsiteX10" fmla="*/ 28575 w 3900488"/>
                <a:gd name="connsiteY10" fmla="*/ 404813 h 585788"/>
                <a:gd name="connsiteX0" fmla="*/ 28575 w 3900488"/>
                <a:gd name="connsiteY0" fmla="*/ 404813 h 585788"/>
                <a:gd name="connsiteX1" fmla="*/ 2245519 w 3900488"/>
                <a:gd name="connsiteY1" fmla="*/ 461963 h 585788"/>
                <a:gd name="connsiteX2" fmla="*/ 2326481 w 3900488"/>
                <a:gd name="connsiteY2" fmla="*/ 473869 h 585788"/>
                <a:gd name="connsiteX3" fmla="*/ 3626644 w 3900488"/>
                <a:gd name="connsiteY3" fmla="*/ 497682 h 585788"/>
                <a:gd name="connsiteX4" fmla="*/ 3838575 w 3900488"/>
                <a:gd name="connsiteY4" fmla="*/ 585788 h 585788"/>
                <a:gd name="connsiteX5" fmla="*/ 3900488 w 3900488"/>
                <a:gd name="connsiteY5" fmla="*/ 200026 h 585788"/>
                <a:gd name="connsiteX6" fmla="*/ 3590925 w 3900488"/>
                <a:gd name="connsiteY6" fmla="*/ 188119 h 585788"/>
                <a:gd name="connsiteX7" fmla="*/ 2421731 w 3900488"/>
                <a:gd name="connsiteY7" fmla="*/ 171449 h 585788"/>
                <a:gd name="connsiteX8" fmla="*/ 223838 w 3900488"/>
                <a:gd name="connsiteY8" fmla="*/ 61913 h 585788"/>
                <a:gd name="connsiteX9" fmla="*/ 0 w 3900488"/>
                <a:gd name="connsiteY9" fmla="*/ 0 h 585788"/>
                <a:gd name="connsiteX10" fmla="*/ 28575 w 3900488"/>
                <a:gd name="connsiteY10" fmla="*/ 404813 h 585788"/>
                <a:gd name="connsiteX0" fmla="*/ 28575 w 3900488"/>
                <a:gd name="connsiteY0" fmla="*/ 404813 h 585788"/>
                <a:gd name="connsiteX1" fmla="*/ 2333625 w 3900488"/>
                <a:gd name="connsiteY1" fmla="*/ 492919 h 585788"/>
                <a:gd name="connsiteX2" fmla="*/ 2326481 w 3900488"/>
                <a:gd name="connsiteY2" fmla="*/ 473869 h 585788"/>
                <a:gd name="connsiteX3" fmla="*/ 3626644 w 3900488"/>
                <a:gd name="connsiteY3" fmla="*/ 497682 h 585788"/>
                <a:gd name="connsiteX4" fmla="*/ 3838575 w 3900488"/>
                <a:gd name="connsiteY4" fmla="*/ 585788 h 585788"/>
                <a:gd name="connsiteX5" fmla="*/ 3900488 w 3900488"/>
                <a:gd name="connsiteY5" fmla="*/ 200026 h 585788"/>
                <a:gd name="connsiteX6" fmla="*/ 3590925 w 3900488"/>
                <a:gd name="connsiteY6" fmla="*/ 188119 h 585788"/>
                <a:gd name="connsiteX7" fmla="*/ 2421731 w 3900488"/>
                <a:gd name="connsiteY7" fmla="*/ 171449 h 585788"/>
                <a:gd name="connsiteX8" fmla="*/ 223838 w 3900488"/>
                <a:gd name="connsiteY8" fmla="*/ 61913 h 585788"/>
                <a:gd name="connsiteX9" fmla="*/ 0 w 3900488"/>
                <a:gd name="connsiteY9" fmla="*/ 0 h 585788"/>
                <a:gd name="connsiteX10" fmla="*/ 28575 w 3900488"/>
                <a:gd name="connsiteY10" fmla="*/ 404813 h 585788"/>
                <a:gd name="connsiteX0" fmla="*/ 28575 w 3900488"/>
                <a:gd name="connsiteY0" fmla="*/ 404813 h 585788"/>
                <a:gd name="connsiteX1" fmla="*/ 2333625 w 3900488"/>
                <a:gd name="connsiteY1" fmla="*/ 492919 h 585788"/>
                <a:gd name="connsiteX2" fmla="*/ 2333625 w 3900488"/>
                <a:gd name="connsiteY2" fmla="*/ 476250 h 585788"/>
                <a:gd name="connsiteX3" fmla="*/ 3626644 w 3900488"/>
                <a:gd name="connsiteY3" fmla="*/ 497682 h 585788"/>
                <a:gd name="connsiteX4" fmla="*/ 3838575 w 3900488"/>
                <a:gd name="connsiteY4" fmla="*/ 585788 h 585788"/>
                <a:gd name="connsiteX5" fmla="*/ 3900488 w 3900488"/>
                <a:gd name="connsiteY5" fmla="*/ 200026 h 585788"/>
                <a:gd name="connsiteX6" fmla="*/ 3590925 w 3900488"/>
                <a:gd name="connsiteY6" fmla="*/ 188119 h 585788"/>
                <a:gd name="connsiteX7" fmla="*/ 2421731 w 3900488"/>
                <a:gd name="connsiteY7" fmla="*/ 171449 h 585788"/>
                <a:gd name="connsiteX8" fmla="*/ 223838 w 3900488"/>
                <a:gd name="connsiteY8" fmla="*/ 61913 h 585788"/>
                <a:gd name="connsiteX9" fmla="*/ 0 w 3900488"/>
                <a:gd name="connsiteY9" fmla="*/ 0 h 585788"/>
                <a:gd name="connsiteX10" fmla="*/ 28575 w 3900488"/>
                <a:gd name="connsiteY10" fmla="*/ 404813 h 585788"/>
                <a:gd name="connsiteX0" fmla="*/ 28575 w 3900488"/>
                <a:gd name="connsiteY0" fmla="*/ 404813 h 585788"/>
                <a:gd name="connsiteX1" fmla="*/ 2328863 w 3900488"/>
                <a:gd name="connsiteY1" fmla="*/ 492919 h 585788"/>
                <a:gd name="connsiteX2" fmla="*/ 2333625 w 3900488"/>
                <a:gd name="connsiteY2" fmla="*/ 476250 h 585788"/>
                <a:gd name="connsiteX3" fmla="*/ 3626644 w 3900488"/>
                <a:gd name="connsiteY3" fmla="*/ 497682 h 585788"/>
                <a:gd name="connsiteX4" fmla="*/ 3838575 w 3900488"/>
                <a:gd name="connsiteY4" fmla="*/ 585788 h 585788"/>
                <a:gd name="connsiteX5" fmla="*/ 3900488 w 3900488"/>
                <a:gd name="connsiteY5" fmla="*/ 200026 h 585788"/>
                <a:gd name="connsiteX6" fmla="*/ 3590925 w 3900488"/>
                <a:gd name="connsiteY6" fmla="*/ 188119 h 585788"/>
                <a:gd name="connsiteX7" fmla="*/ 2421731 w 3900488"/>
                <a:gd name="connsiteY7" fmla="*/ 171449 h 585788"/>
                <a:gd name="connsiteX8" fmla="*/ 223838 w 3900488"/>
                <a:gd name="connsiteY8" fmla="*/ 61913 h 585788"/>
                <a:gd name="connsiteX9" fmla="*/ 0 w 3900488"/>
                <a:gd name="connsiteY9" fmla="*/ 0 h 585788"/>
                <a:gd name="connsiteX10" fmla="*/ 28575 w 3900488"/>
                <a:gd name="connsiteY10" fmla="*/ 404813 h 585788"/>
                <a:gd name="connsiteX0" fmla="*/ 28575 w 3900488"/>
                <a:gd name="connsiteY0" fmla="*/ 404813 h 585788"/>
                <a:gd name="connsiteX1" fmla="*/ 2328863 w 3900488"/>
                <a:gd name="connsiteY1" fmla="*/ 492919 h 585788"/>
                <a:gd name="connsiteX2" fmla="*/ 2333625 w 3900488"/>
                <a:gd name="connsiteY2" fmla="*/ 476250 h 585788"/>
                <a:gd name="connsiteX3" fmla="*/ 3626644 w 3900488"/>
                <a:gd name="connsiteY3" fmla="*/ 497682 h 585788"/>
                <a:gd name="connsiteX4" fmla="*/ 3838575 w 3900488"/>
                <a:gd name="connsiteY4" fmla="*/ 585788 h 585788"/>
                <a:gd name="connsiteX5" fmla="*/ 3900488 w 3900488"/>
                <a:gd name="connsiteY5" fmla="*/ 200026 h 585788"/>
                <a:gd name="connsiteX6" fmla="*/ 3590925 w 3900488"/>
                <a:gd name="connsiteY6" fmla="*/ 188119 h 585788"/>
                <a:gd name="connsiteX7" fmla="*/ 2421731 w 3900488"/>
                <a:gd name="connsiteY7" fmla="*/ 171449 h 585788"/>
                <a:gd name="connsiteX8" fmla="*/ 223838 w 3900488"/>
                <a:gd name="connsiteY8" fmla="*/ 61913 h 585788"/>
                <a:gd name="connsiteX9" fmla="*/ 0 w 3900488"/>
                <a:gd name="connsiteY9" fmla="*/ 0 h 585788"/>
                <a:gd name="connsiteX10" fmla="*/ 28575 w 3900488"/>
                <a:gd name="connsiteY10" fmla="*/ 404813 h 585788"/>
                <a:gd name="connsiteX0" fmla="*/ 28575 w 3900488"/>
                <a:gd name="connsiteY0" fmla="*/ 404813 h 585788"/>
                <a:gd name="connsiteX1" fmla="*/ 2328863 w 3900488"/>
                <a:gd name="connsiteY1" fmla="*/ 492919 h 585788"/>
                <a:gd name="connsiteX2" fmla="*/ 2333625 w 3900488"/>
                <a:gd name="connsiteY2" fmla="*/ 476250 h 585788"/>
                <a:gd name="connsiteX3" fmla="*/ 3626644 w 3900488"/>
                <a:gd name="connsiteY3" fmla="*/ 497682 h 585788"/>
                <a:gd name="connsiteX4" fmla="*/ 3838575 w 3900488"/>
                <a:gd name="connsiteY4" fmla="*/ 585788 h 585788"/>
                <a:gd name="connsiteX5" fmla="*/ 3900488 w 3900488"/>
                <a:gd name="connsiteY5" fmla="*/ 200026 h 585788"/>
                <a:gd name="connsiteX6" fmla="*/ 3590925 w 3900488"/>
                <a:gd name="connsiteY6" fmla="*/ 188119 h 585788"/>
                <a:gd name="connsiteX7" fmla="*/ 2421731 w 3900488"/>
                <a:gd name="connsiteY7" fmla="*/ 171449 h 585788"/>
                <a:gd name="connsiteX8" fmla="*/ 223838 w 3900488"/>
                <a:gd name="connsiteY8" fmla="*/ 61913 h 585788"/>
                <a:gd name="connsiteX9" fmla="*/ 0 w 3900488"/>
                <a:gd name="connsiteY9" fmla="*/ 0 h 585788"/>
                <a:gd name="connsiteX10" fmla="*/ 28575 w 3900488"/>
                <a:gd name="connsiteY10" fmla="*/ 404813 h 585788"/>
                <a:gd name="connsiteX0" fmla="*/ 28575 w 3900488"/>
                <a:gd name="connsiteY0" fmla="*/ 404813 h 585788"/>
                <a:gd name="connsiteX1" fmla="*/ 2328863 w 3900488"/>
                <a:gd name="connsiteY1" fmla="*/ 492919 h 585788"/>
                <a:gd name="connsiteX2" fmla="*/ 2333625 w 3900488"/>
                <a:gd name="connsiteY2" fmla="*/ 476250 h 585788"/>
                <a:gd name="connsiteX3" fmla="*/ 3626644 w 3900488"/>
                <a:gd name="connsiteY3" fmla="*/ 497682 h 585788"/>
                <a:gd name="connsiteX4" fmla="*/ 3838575 w 3900488"/>
                <a:gd name="connsiteY4" fmla="*/ 585788 h 585788"/>
                <a:gd name="connsiteX5" fmla="*/ 3900488 w 3900488"/>
                <a:gd name="connsiteY5" fmla="*/ 200026 h 585788"/>
                <a:gd name="connsiteX6" fmla="*/ 3590925 w 3900488"/>
                <a:gd name="connsiteY6" fmla="*/ 188119 h 585788"/>
                <a:gd name="connsiteX7" fmla="*/ 2421731 w 3900488"/>
                <a:gd name="connsiteY7" fmla="*/ 171449 h 585788"/>
                <a:gd name="connsiteX8" fmla="*/ 223838 w 3900488"/>
                <a:gd name="connsiteY8" fmla="*/ 61913 h 585788"/>
                <a:gd name="connsiteX9" fmla="*/ 0 w 3900488"/>
                <a:gd name="connsiteY9" fmla="*/ 0 h 585788"/>
                <a:gd name="connsiteX10" fmla="*/ 28575 w 3900488"/>
                <a:gd name="connsiteY10" fmla="*/ 404813 h 585788"/>
                <a:gd name="connsiteX0" fmla="*/ 28575 w 3900488"/>
                <a:gd name="connsiteY0" fmla="*/ 404813 h 585788"/>
                <a:gd name="connsiteX1" fmla="*/ 1019175 w 3900488"/>
                <a:gd name="connsiteY1" fmla="*/ 442913 h 585788"/>
                <a:gd name="connsiteX2" fmla="*/ 2328863 w 3900488"/>
                <a:gd name="connsiteY2" fmla="*/ 492919 h 585788"/>
                <a:gd name="connsiteX3" fmla="*/ 2333625 w 3900488"/>
                <a:gd name="connsiteY3" fmla="*/ 476250 h 585788"/>
                <a:gd name="connsiteX4" fmla="*/ 3626644 w 3900488"/>
                <a:gd name="connsiteY4" fmla="*/ 497682 h 585788"/>
                <a:gd name="connsiteX5" fmla="*/ 3838575 w 3900488"/>
                <a:gd name="connsiteY5" fmla="*/ 585788 h 585788"/>
                <a:gd name="connsiteX6" fmla="*/ 3900488 w 3900488"/>
                <a:gd name="connsiteY6" fmla="*/ 200026 h 585788"/>
                <a:gd name="connsiteX7" fmla="*/ 3590925 w 3900488"/>
                <a:gd name="connsiteY7" fmla="*/ 188119 h 585788"/>
                <a:gd name="connsiteX8" fmla="*/ 2421731 w 3900488"/>
                <a:gd name="connsiteY8" fmla="*/ 171449 h 585788"/>
                <a:gd name="connsiteX9" fmla="*/ 223838 w 3900488"/>
                <a:gd name="connsiteY9" fmla="*/ 61913 h 585788"/>
                <a:gd name="connsiteX10" fmla="*/ 0 w 3900488"/>
                <a:gd name="connsiteY10" fmla="*/ 0 h 585788"/>
                <a:gd name="connsiteX11" fmla="*/ 28575 w 3900488"/>
                <a:gd name="connsiteY11" fmla="*/ 404813 h 585788"/>
                <a:gd name="connsiteX0" fmla="*/ 28575 w 3900488"/>
                <a:gd name="connsiteY0" fmla="*/ 404813 h 585788"/>
                <a:gd name="connsiteX1" fmla="*/ 1019175 w 3900488"/>
                <a:gd name="connsiteY1" fmla="*/ 442913 h 585788"/>
                <a:gd name="connsiteX2" fmla="*/ 1612106 w 3900488"/>
                <a:gd name="connsiteY2" fmla="*/ 464344 h 585788"/>
                <a:gd name="connsiteX3" fmla="*/ 2328863 w 3900488"/>
                <a:gd name="connsiteY3" fmla="*/ 492919 h 585788"/>
                <a:gd name="connsiteX4" fmla="*/ 2333625 w 3900488"/>
                <a:gd name="connsiteY4" fmla="*/ 476250 h 585788"/>
                <a:gd name="connsiteX5" fmla="*/ 3626644 w 3900488"/>
                <a:gd name="connsiteY5" fmla="*/ 497682 h 585788"/>
                <a:gd name="connsiteX6" fmla="*/ 3838575 w 3900488"/>
                <a:gd name="connsiteY6" fmla="*/ 585788 h 585788"/>
                <a:gd name="connsiteX7" fmla="*/ 3900488 w 3900488"/>
                <a:gd name="connsiteY7" fmla="*/ 200026 h 585788"/>
                <a:gd name="connsiteX8" fmla="*/ 3590925 w 3900488"/>
                <a:gd name="connsiteY8" fmla="*/ 188119 h 585788"/>
                <a:gd name="connsiteX9" fmla="*/ 2421731 w 3900488"/>
                <a:gd name="connsiteY9" fmla="*/ 171449 h 585788"/>
                <a:gd name="connsiteX10" fmla="*/ 223838 w 3900488"/>
                <a:gd name="connsiteY10" fmla="*/ 61913 h 585788"/>
                <a:gd name="connsiteX11" fmla="*/ 0 w 3900488"/>
                <a:gd name="connsiteY11" fmla="*/ 0 h 585788"/>
                <a:gd name="connsiteX12" fmla="*/ 28575 w 3900488"/>
                <a:gd name="connsiteY12" fmla="*/ 404813 h 585788"/>
                <a:gd name="connsiteX0" fmla="*/ 28575 w 3900488"/>
                <a:gd name="connsiteY0" fmla="*/ 404813 h 585788"/>
                <a:gd name="connsiteX1" fmla="*/ 1019175 w 3900488"/>
                <a:gd name="connsiteY1" fmla="*/ 442913 h 585788"/>
                <a:gd name="connsiteX2" fmla="*/ 1609725 w 3900488"/>
                <a:gd name="connsiteY2" fmla="*/ 457200 h 585788"/>
                <a:gd name="connsiteX3" fmla="*/ 2328863 w 3900488"/>
                <a:gd name="connsiteY3" fmla="*/ 492919 h 585788"/>
                <a:gd name="connsiteX4" fmla="*/ 2333625 w 3900488"/>
                <a:gd name="connsiteY4" fmla="*/ 476250 h 585788"/>
                <a:gd name="connsiteX5" fmla="*/ 3626644 w 3900488"/>
                <a:gd name="connsiteY5" fmla="*/ 497682 h 585788"/>
                <a:gd name="connsiteX6" fmla="*/ 3838575 w 3900488"/>
                <a:gd name="connsiteY6" fmla="*/ 585788 h 585788"/>
                <a:gd name="connsiteX7" fmla="*/ 3900488 w 3900488"/>
                <a:gd name="connsiteY7" fmla="*/ 200026 h 585788"/>
                <a:gd name="connsiteX8" fmla="*/ 3590925 w 3900488"/>
                <a:gd name="connsiteY8" fmla="*/ 188119 h 585788"/>
                <a:gd name="connsiteX9" fmla="*/ 2421731 w 3900488"/>
                <a:gd name="connsiteY9" fmla="*/ 171449 h 585788"/>
                <a:gd name="connsiteX10" fmla="*/ 223838 w 3900488"/>
                <a:gd name="connsiteY10" fmla="*/ 61913 h 585788"/>
                <a:gd name="connsiteX11" fmla="*/ 0 w 3900488"/>
                <a:gd name="connsiteY11" fmla="*/ 0 h 585788"/>
                <a:gd name="connsiteX12" fmla="*/ 28575 w 3900488"/>
                <a:gd name="connsiteY12" fmla="*/ 404813 h 585788"/>
                <a:gd name="connsiteX0" fmla="*/ 28575 w 3900488"/>
                <a:gd name="connsiteY0" fmla="*/ 404813 h 585788"/>
                <a:gd name="connsiteX1" fmla="*/ 973931 w 3900488"/>
                <a:gd name="connsiteY1" fmla="*/ 454820 h 585788"/>
                <a:gd name="connsiteX2" fmla="*/ 1609725 w 3900488"/>
                <a:gd name="connsiteY2" fmla="*/ 457200 h 585788"/>
                <a:gd name="connsiteX3" fmla="*/ 2328863 w 3900488"/>
                <a:gd name="connsiteY3" fmla="*/ 492919 h 585788"/>
                <a:gd name="connsiteX4" fmla="*/ 2333625 w 3900488"/>
                <a:gd name="connsiteY4" fmla="*/ 476250 h 585788"/>
                <a:gd name="connsiteX5" fmla="*/ 3626644 w 3900488"/>
                <a:gd name="connsiteY5" fmla="*/ 497682 h 585788"/>
                <a:gd name="connsiteX6" fmla="*/ 3838575 w 3900488"/>
                <a:gd name="connsiteY6" fmla="*/ 585788 h 585788"/>
                <a:gd name="connsiteX7" fmla="*/ 3900488 w 3900488"/>
                <a:gd name="connsiteY7" fmla="*/ 200026 h 585788"/>
                <a:gd name="connsiteX8" fmla="*/ 3590925 w 3900488"/>
                <a:gd name="connsiteY8" fmla="*/ 188119 h 585788"/>
                <a:gd name="connsiteX9" fmla="*/ 2421731 w 3900488"/>
                <a:gd name="connsiteY9" fmla="*/ 171449 h 585788"/>
                <a:gd name="connsiteX10" fmla="*/ 223838 w 3900488"/>
                <a:gd name="connsiteY10" fmla="*/ 61913 h 585788"/>
                <a:gd name="connsiteX11" fmla="*/ 0 w 3900488"/>
                <a:gd name="connsiteY11" fmla="*/ 0 h 585788"/>
                <a:gd name="connsiteX12" fmla="*/ 28575 w 3900488"/>
                <a:gd name="connsiteY12" fmla="*/ 404813 h 585788"/>
                <a:gd name="connsiteX0" fmla="*/ 19050 w 3900488"/>
                <a:gd name="connsiteY0" fmla="*/ 411957 h 585788"/>
                <a:gd name="connsiteX1" fmla="*/ 973931 w 3900488"/>
                <a:gd name="connsiteY1" fmla="*/ 454820 h 585788"/>
                <a:gd name="connsiteX2" fmla="*/ 1609725 w 3900488"/>
                <a:gd name="connsiteY2" fmla="*/ 457200 h 585788"/>
                <a:gd name="connsiteX3" fmla="*/ 2328863 w 3900488"/>
                <a:gd name="connsiteY3" fmla="*/ 492919 h 585788"/>
                <a:gd name="connsiteX4" fmla="*/ 2333625 w 3900488"/>
                <a:gd name="connsiteY4" fmla="*/ 476250 h 585788"/>
                <a:gd name="connsiteX5" fmla="*/ 3626644 w 3900488"/>
                <a:gd name="connsiteY5" fmla="*/ 497682 h 585788"/>
                <a:gd name="connsiteX6" fmla="*/ 3838575 w 3900488"/>
                <a:gd name="connsiteY6" fmla="*/ 585788 h 585788"/>
                <a:gd name="connsiteX7" fmla="*/ 3900488 w 3900488"/>
                <a:gd name="connsiteY7" fmla="*/ 200026 h 585788"/>
                <a:gd name="connsiteX8" fmla="*/ 3590925 w 3900488"/>
                <a:gd name="connsiteY8" fmla="*/ 188119 h 585788"/>
                <a:gd name="connsiteX9" fmla="*/ 2421731 w 3900488"/>
                <a:gd name="connsiteY9" fmla="*/ 171449 h 585788"/>
                <a:gd name="connsiteX10" fmla="*/ 223838 w 3900488"/>
                <a:gd name="connsiteY10" fmla="*/ 61913 h 585788"/>
                <a:gd name="connsiteX11" fmla="*/ 0 w 3900488"/>
                <a:gd name="connsiteY11" fmla="*/ 0 h 585788"/>
                <a:gd name="connsiteX12" fmla="*/ 19050 w 3900488"/>
                <a:gd name="connsiteY12" fmla="*/ 411957 h 585788"/>
                <a:gd name="connsiteX0" fmla="*/ 0 w 3881438"/>
                <a:gd name="connsiteY0" fmla="*/ 383382 h 557213"/>
                <a:gd name="connsiteX1" fmla="*/ 954881 w 3881438"/>
                <a:gd name="connsiteY1" fmla="*/ 426245 h 557213"/>
                <a:gd name="connsiteX2" fmla="*/ 1590675 w 3881438"/>
                <a:gd name="connsiteY2" fmla="*/ 428625 h 557213"/>
                <a:gd name="connsiteX3" fmla="*/ 2309813 w 3881438"/>
                <a:gd name="connsiteY3" fmla="*/ 464344 h 557213"/>
                <a:gd name="connsiteX4" fmla="*/ 2314575 w 3881438"/>
                <a:gd name="connsiteY4" fmla="*/ 447675 h 557213"/>
                <a:gd name="connsiteX5" fmla="*/ 3607594 w 3881438"/>
                <a:gd name="connsiteY5" fmla="*/ 469107 h 557213"/>
                <a:gd name="connsiteX6" fmla="*/ 3819525 w 3881438"/>
                <a:gd name="connsiteY6" fmla="*/ 557213 h 557213"/>
                <a:gd name="connsiteX7" fmla="*/ 3881438 w 3881438"/>
                <a:gd name="connsiteY7" fmla="*/ 171451 h 557213"/>
                <a:gd name="connsiteX8" fmla="*/ 3571875 w 3881438"/>
                <a:gd name="connsiteY8" fmla="*/ 159544 h 557213"/>
                <a:gd name="connsiteX9" fmla="*/ 2402681 w 3881438"/>
                <a:gd name="connsiteY9" fmla="*/ 142874 h 557213"/>
                <a:gd name="connsiteX10" fmla="*/ 204788 w 3881438"/>
                <a:gd name="connsiteY10" fmla="*/ 33338 h 557213"/>
                <a:gd name="connsiteX11" fmla="*/ 19050 w 3881438"/>
                <a:gd name="connsiteY11" fmla="*/ 0 h 557213"/>
                <a:gd name="connsiteX12" fmla="*/ 0 w 3881438"/>
                <a:gd name="connsiteY12" fmla="*/ 383382 h 557213"/>
                <a:gd name="connsiteX0" fmla="*/ 16668 w 3898106"/>
                <a:gd name="connsiteY0" fmla="*/ 404813 h 578644"/>
                <a:gd name="connsiteX1" fmla="*/ 971549 w 3898106"/>
                <a:gd name="connsiteY1" fmla="*/ 447676 h 578644"/>
                <a:gd name="connsiteX2" fmla="*/ 1607343 w 3898106"/>
                <a:gd name="connsiteY2" fmla="*/ 450056 h 578644"/>
                <a:gd name="connsiteX3" fmla="*/ 2326481 w 3898106"/>
                <a:gd name="connsiteY3" fmla="*/ 485775 h 578644"/>
                <a:gd name="connsiteX4" fmla="*/ 2331243 w 3898106"/>
                <a:gd name="connsiteY4" fmla="*/ 469106 h 578644"/>
                <a:gd name="connsiteX5" fmla="*/ 3624262 w 3898106"/>
                <a:gd name="connsiteY5" fmla="*/ 490538 h 578644"/>
                <a:gd name="connsiteX6" fmla="*/ 3836193 w 3898106"/>
                <a:gd name="connsiteY6" fmla="*/ 578644 h 578644"/>
                <a:gd name="connsiteX7" fmla="*/ 3898106 w 3898106"/>
                <a:gd name="connsiteY7" fmla="*/ 192882 h 578644"/>
                <a:gd name="connsiteX8" fmla="*/ 3588543 w 3898106"/>
                <a:gd name="connsiteY8" fmla="*/ 180975 h 578644"/>
                <a:gd name="connsiteX9" fmla="*/ 2419349 w 3898106"/>
                <a:gd name="connsiteY9" fmla="*/ 164305 h 578644"/>
                <a:gd name="connsiteX10" fmla="*/ 221456 w 3898106"/>
                <a:gd name="connsiteY10" fmla="*/ 54769 h 578644"/>
                <a:gd name="connsiteX11" fmla="*/ 0 w 3898106"/>
                <a:gd name="connsiteY11" fmla="*/ 0 h 578644"/>
                <a:gd name="connsiteX12" fmla="*/ 16668 w 3898106"/>
                <a:gd name="connsiteY12" fmla="*/ 404813 h 578644"/>
                <a:gd name="connsiteX0" fmla="*/ 16668 w 3898106"/>
                <a:gd name="connsiteY0" fmla="*/ 404813 h 578644"/>
                <a:gd name="connsiteX1" fmla="*/ 971549 w 3898106"/>
                <a:gd name="connsiteY1" fmla="*/ 447676 h 578644"/>
                <a:gd name="connsiteX2" fmla="*/ 1607343 w 3898106"/>
                <a:gd name="connsiteY2" fmla="*/ 450056 h 578644"/>
                <a:gd name="connsiteX3" fmla="*/ 2326481 w 3898106"/>
                <a:gd name="connsiteY3" fmla="*/ 485775 h 578644"/>
                <a:gd name="connsiteX4" fmla="*/ 2331243 w 3898106"/>
                <a:gd name="connsiteY4" fmla="*/ 469106 h 578644"/>
                <a:gd name="connsiteX5" fmla="*/ 3624262 w 3898106"/>
                <a:gd name="connsiteY5" fmla="*/ 490538 h 578644"/>
                <a:gd name="connsiteX6" fmla="*/ 3836193 w 3898106"/>
                <a:gd name="connsiteY6" fmla="*/ 578644 h 578644"/>
                <a:gd name="connsiteX7" fmla="*/ 3898106 w 3898106"/>
                <a:gd name="connsiteY7" fmla="*/ 192882 h 578644"/>
                <a:gd name="connsiteX8" fmla="*/ 3588543 w 3898106"/>
                <a:gd name="connsiteY8" fmla="*/ 180975 h 578644"/>
                <a:gd name="connsiteX9" fmla="*/ 2419349 w 3898106"/>
                <a:gd name="connsiteY9" fmla="*/ 164305 h 578644"/>
                <a:gd name="connsiteX10" fmla="*/ 221456 w 3898106"/>
                <a:gd name="connsiteY10" fmla="*/ 54769 h 578644"/>
                <a:gd name="connsiteX11" fmla="*/ 0 w 3898106"/>
                <a:gd name="connsiteY11" fmla="*/ 0 h 578644"/>
                <a:gd name="connsiteX12" fmla="*/ 16668 w 3898106"/>
                <a:gd name="connsiteY12" fmla="*/ 404813 h 578644"/>
                <a:gd name="connsiteX0" fmla="*/ 16668 w 3898106"/>
                <a:gd name="connsiteY0" fmla="*/ 404813 h 578644"/>
                <a:gd name="connsiteX1" fmla="*/ 971549 w 3898106"/>
                <a:gd name="connsiteY1" fmla="*/ 447676 h 578644"/>
                <a:gd name="connsiteX2" fmla="*/ 1607343 w 3898106"/>
                <a:gd name="connsiteY2" fmla="*/ 450056 h 578644"/>
                <a:gd name="connsiteX3" fmla="*/ 2326481 w 3898106"/>
                <a:gd name="connsiteY3" fmla="*/ 485775 h 578644"/>
                <a:gd name="connsiteX4" fmla="*/ 2331243 w 3898106"/>
                <a:gd name="connsiteY4" fmla="*/ 469106 h 578644"/>
                <a:gd name="connsiteX5" fmla="*/ 3624262 w 3898106"/>
                <a:gd name="connsiteY5" fmla="*/ 490538 h 578644"/>
                <a:gd name="connsiteX6" fmla="*/ 3836193 w 3898106"/>
                <a:gd name="connsiteY6" fmla="*/ 578644 h 578644"/>
                <a:gd name="connsiteX7" fmla="*/ 3898106 w 3898106"/>
                <a:gd name="connsiteY7" fmla="*/ 192882 h 578644"/>
                <a:gd name="connsiteX8" fmla="*/ 3588543 w 3898106"/>
                <a:gd name="connsiteY8" fmla="*/ 180975 h 578644"/>
                <a:gd name="connsiteX9" fmla="*/ 2419349 w 3898106"/>
                <a:gd name="connsiteY9" fmla="*/ 164305 h 578644"/>
                <a:gd name="connsiteX10" fmla="*/ 221456 w 3898106"/>
                <a:gd name="connsiteY10" fmla="*/ 54769 h 578644"/>
                <a:gd name="connsiteX11" fmla="*/ 0 w 3898106"/>
                <a:gd name="connsiteY11" fmla="*/ 0 h 578644"/>
                <a:gd name="connsiteX12" fmla="*/ 16668 w 3898106"/>
                <a:gd name="connsiteY12" fmla="*/ 404813 h 578644"/>
                <a:gd name="connsiteX0" fmla="*/ 16668 w 3898106"/>
                <a:gd name="connsiteY0" fmla="*/ 404813 h 578644"/>
                <a:gd name="connsiteX1" fmla="*/ 971549 w 3898106"/>
                <a:gd name="connsiteY1" fmla="*/ 447676 h 578644"/>
                <a:gd name="connsiteX2" fmla="*/ 1607343 w 3898106"/>
                <a:gd name="connsiteY2" fmla="*/ 450056 h 578644"/>
                <a:gd name="connsiteX3" fmla="*/ 2326481 w 3898106"/>
                <a:gd name="connsiteY3" fmla="*/ 485775 h 578644"/>
                <a:gd name="connsiteX4" fmla="*/ 2331243 w 3898106"/>
                <a:gd name="connsiteY4" fmla="*/ 469106 h 578644"/>
                <a:gd name="connsiteX5" fmla="*/ 3624262 w 3898106"/>
                <a:gd name="connsiteY5" fmla="*/ 490538 h 578644"/>
                <a:gd name="connsiteX6" fmla="*/ 3836193 w 3898106"/>
                <a:gd name="connsiteY6" fmla="*/ 578644 h 578644"/>
                <a:gd name="connsiteX7" fmla="*/ 3898106 w 3898106"/>
                <a:gd name="connsiteY7" fmla="*/ 192882 h 578644"/>
                <a:gd name="connsiteX8" fmla="*/ 3588543 w 3898106"/>
                <a:gd name="connsiteY8" fmla="*/ 180975 h 578644"/>
                <a:gd name="connsiteX9" fmla="*/ 2419349 w 3898106"/>
                <a:gd name="connsiteY9" fmla="*/ 164305 h 578644"/>
                <a:gd name="connsiteX10" fmla="*/ 221456 w 3898106"/>
                <a:gd name="connsiteY10" fmla="*/ 54769 h 578644"/>
                <a:gd name="connsiteX11" fmla="*/ 0 w 3898106"/>
                <a:gd name="connsiteY11" fmla="*/ 0 h 578644"/>
                <a:gd name="connsiteX12" fmla="*/ 16668 w 3898106"/>
                <a:gd name="connsiteY12" fmla="*/ 404813 h 578644"/>
                <a:gd name="connsiteX0" fmla="*/ 16668 w 3898106"/>
                <a:gd name="connsiteY0" fmla="*/ 404813 h 578644"/>
                <a:gd name="connsiteX1" fmla="*/ 971549 w 3898106"/>
                <a:gd name="connsiteY1" fmla="*/ 447676 h 578644"/>
                <a:gd name="connsiteX2" fmla="*/ 1607343 w 3898106"/>
                <a:gd name="connsiteY2" fmla="*/ 450056 h 578644"/>
                <a:gd name="connsiteX3" fmla="*/ 2326481 w 3898106"/>
                <a:gd name="connsiteY3" fmla="*/ 485775 h 578644"/>
                <a:gd name="connsiteX4" fmla="*/ 2328862 w 3898106"/>
                <a:gd name="connsiteY4" fmla="*/ 476250 h 578644"/>
                <a:gd name="connsiteX5" fmla="*/ 3624262 w 3898106"/>
                <a:gd name="connsiteY5" fmla="*/ 490538 h 578644"/>
                <a:gd name="connsiteX6" fmla="*/ 3836193 w 3898106"/>
                <a:gd name="connsiteY6" fmla="*/ 578644 h 578644"/>
                <a:gd name="connsiteX7" fmla="*/ 3898106 w 3898106"/>
                <a:gd name="connsiteY7" fmla="*/ 192882 h 578644"/>
                <a:gd name="connsiteX8" fmla="*/ 3588543 w 3898106"/>
                <a:gd name="connsiteY8" fmla="*/ 180975 h 578644"/>
                <a:gd name="connsiteX9" fmla="*/ 2419349 w 3898106"/>
                <a:gd name="connsiteY9" fmla="*/ 164305 h 578644"/>
                <a:gd name="connsiteX10" fmla="*/ 221456 w 3898106"/>
                <a:gd name="connsiteY10" fmla="*/ 54769 h 578644"/>
                <a:gd name="connsiteX11" fmla="*/ 0 w 3898106"/>
                <a:gd name="connsiteY11" fmla="*/ 0 h 578644"/>
                <a:gd name="connsiteX12" fmla="*/ 16668 w 3898106"/>
                <a:gd name="connsiteY12" fmla="*/ 404813 h 578644"/>
                <a:gd name="connsiteX0" fmla="*/ 16668 w 3898106"/>
                <a:gd name="connsiteY0" fmla="*/ 404813 h 578644"/>
                <a:gd name="connsiteX1" fmla="*/ 971549 w 3898106"/>
                <a:gd name="connsiteY1" fmla="*/ 447676 h 578644"/>
                <a:gd name="connsiteX2" fmla="*/ 1621630 w 3898106"/>
                <a:gd name="connsiteY2" fmla="*/ 454818 h 578644"/>
                <a:gd name="connsiteX3" fmla="*/ 2326481 w 3898106"/>
                <a:gd name="connsiteY3" fmla="*/ 485775 h 578644"/>
                <a:gd name="connsiteX4" fmla="*/ 2328862 w 3898106"/>
                <a:gd name="connsiteY4" fmla="*/ 476250 h 578644"/>
                <a:gd name="connsiteX5" fmla="*/ 3624262 w 3898106"/>
                <a:gd name="connsiteY5" fmla="*/ 490538 h 578644"/>
                <a:gd name="connsiteX6" fmla="*/ 3836193 w 3898106"/>
                <a:gd name="connsiteY6" fmla="*/ 578644 h 578644"/>
                <a:gd name="connsiteX7" fmla="*/ 3898106 w 3898106"/>
                <a:gd name="connsiteY7" fmla="*/ 192882 h 578644"/>
                <a:gd name="connsiteX8" fmla="*/ 3588543 w 3898106"/>
                <a:gd name="connsiteY8" fmla="*/ 180975 h 578644"/>
                <a:gd name="connsiteX9" fmla="*/ 2419349 w 3898106"/>
                <a:gd name="connsiteY9" fmla="*/ 164305 h 578644"/>
                <a:gd name="connsiteX10" fmla="*/ 221456 w 3898106"/>
                <a:gd name="connsiteY10" fmla="*/ 54769 h 578644"/>
                <a:gd name="connsiteX11" fmla="*/ 0 w 3898106"/>
                <a:gd name="connsiteY11" fmla="*/ 0 h 578644"/>
                <a:gd name="connsiteX12" fmla="*/ 16668 w 3898106"/>
                <a:gd name="connsiteY12" fmla="*/ 404813 h 578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898106" h="578644">
                  <a:moveTo>
                    <a:pt x="16668" y="404813"/>
                  </a:moveTo>
                  <a:lnTo>
                    <a:pt x="971549" y="447676"/>
                  </a:lnTo>
                  <a:lnTo>
                    <a:pt x="1621630" y="454818"/>
                  </a:lnTo>
                  <a:lnTo>
                    <a:pt x="2326481" y="485775"/>
                  </a:lnTo>
                  <a:lnTo>
                    <a:pt x="2328862" y="476250"/>
                  </a:lnTo>
                  <a:cubicBezTo>
                    <a:pt x="2676524" y="485775"/>
                    <a:pt x="3171825" y="490538"/>
                    <a:pt x="3624262" y="490538"/>
                  </a:cubicBezTo>
                  <a:lnTo>
                    <a:pt x="3836193" y="578644"/>
                  </a:lnTo>
                  <a:lnTo>
                    <a:pt x="3898106" y="192882"/>
                  </a:lnTo>
                  <a:lnTo>
                    <a:pt x="3588543" y="180975"/>
                  </a:lnTo>
                  <a:lnTo>
                    <a:pt x="2419349" y="164305"/>
                  </a:lnTo>
                  <a:lnTo>
                    <a:pt x="221456" y="54769"/>
                  </a:lnTo>
                  <a:cubicBezTo>
                    <a:pt x="138112" y="46038"/>
                    <a:pt x="90488" y="53975"/>
                    <a:pt x="0" y="0"/>
                  </a:cubicBezTo>
                  <a:lnTo>
                    <a:pt x="16668" y="404813"/>
                  </a:lnTo>
                  <a:close/>
                </a:path>
              </a:pathLst>
            </a:custGeom>
            <a:solidFill>
              <a:srgbClr val="0070C0">
                <a:alpha val="40000"/>
              </a:srgbClr>
            </a:solidFill>
            <a:ln>
              <a:solidFill>
                <a:schemeClr val="tx2">
                  <a:alpha val="3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50" charset="-128"/>
                <a:cs typeface="+mn-cs"/>
              </a:endParaRPr>
            </a:p>
          </p:txBody>
        </p:sp>
      </p:grpSp>
      <p:sp>
        <p:nvSpPr>
          <p:cNvPr id="51" name="テキスト ボックス 50"/>
          <p:cNvSpPr txBox="1"/>
          <p:nvPr/>
        </p:nvSpPr>
        <p:spPr>
          <a:xfrm>
            <a:off x="5326047" y="1418641"/>
            <a:ext cx="564257" cy="16927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lang="en-US"/>
            </a:defPPr>
            <a:lvl1pPr>
              <a:defRPr kumimoji="1" sz="1100" b="1">
                <a:solidFill>
                  <a:srgbClr val="0000FF"/>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en-US" altLang="ja-JP" sz="1100" b="1" i="0" u="none" strike="noStrike" kern="1200" cap="none" spc="0" normalizeH="0" baseline="0" noProof="0" dirty="0">
                <a:ln>
                  <a:noFill/>
                </a:ln>
                <a:solidFill>
                  <a:srgbClr val="FF0000"/>
                </a:solidFill>
                <a:effectLst/>
                <a:uLnTx/>
                <a:uFillTx/>
                <a:latin typeface="Calibri" panose="020F0502020204030204"/>
                <a:ea typeface="游ゴシック" panose="020B0400000000000000" pitchFamily="50" charset="-128"/>
                <a:cs typeface="+mn-cs"/>
              </a:rPr>
              <a:t>Ⅱ</a:t>
            </a:r>
            <a:r>
              <a:rPr kumimoji="1" lang="ja-JP" altLang="en-US" sz="1100" b="1" i="0" u="none" strike="noStrike" kern="1200" cap="none" spc="0" normalizeH="0" baseline="0" noProof="0" dirty="0">
                <a:ln>
                  <a:noFill/>
                </a:ln>
                <a:solidFill>
                  <a:srgbClr val="FF0000"/>
                </a:solidFill>
                <a:effectLst/>
                <a:uLnTx/>
                <a:uFillTx/>
                <a:latin typeface="Calibri" panose="020F0502020204030204"/>
                <a:ea typeface="游ゴシック" panose="020B0400000000000000" pitchFamily="50" charset="-128"/>
                <a:cs typeface="+mn-cs"/>
              </a:rPr>
              <a:t>期整備</a:t>
            </a:r>
          </a:p>
        </p:txBody>
      </p:sp>
      <p:sp>
        <p:nvSpPr>
          <p:cNvPr id="52" name="テキスト ボックス 51"/>
          <p:cNvSpPr txBox="1"/>
          <p:nvPr/>
        </p:nvSpPr>
        <p:spPr>
          <a:xfrm>
            <a:off x="6879475" y="1479215"/>
            <a:ext cx="612000" cy="16927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en-US" altLang="ja-JP" sz="1100" b="1" i="0" u="none" strike="noStrike" kern="1200" cap="none" spc="0" normalizeH="0" baseline="0" noProof="0" dirty="0">
                <a:ln>
                  <a:noFill/>
                </a:ln>
                <a:solidFill>
                  <a:srgbClr val="0000FF"/>
                </a:solidFill>
                <a:effectLst/>
                <a:uLnTx/>
                <a:uFillTx/>
                <a:latin typeface="Calibri" panose="020F0502020204030204"/>
                <a:ea typeface="游ゴシック" panose="020B0400000000000000" pitchFamily="50" charset="-128"/>
                <a:cs typeface="+mn-cs"/>
              </a:rPr>
              <a:t>Ⅰ</a:t>
            </a:r>
            <a:r>
              <a:rPr kumimoji="1" lang="ja-JP" altLang="en-US" sz="1100" b="1" i="0" u="none" strike="noStrike" kern="1200" cap="none" spc="0" normalizeH="0" baseline="0" noProof="0" dirty="0">
                <a:ln>
                  <a:noFill/>
                </a:ln>
                <a:solidFill>
                  <a:srgbClr val="0000FF"/>
                </a:solidFill>
                <a:effectLst/>
                <a:uLnTx/>
                <a:uFillTx/>
                <a:latin typeface="Calibri" panose="020F0502020204030204"/>
                <a:ea typeface="游ゴシック" panose="020B0400000000000000" pitchFamily="50" charset="-128"/>
                <a:cs typeface="+mn-cs"/>
              </a:rPr>
              <a:t>期整備</a:t>
            </a:r>
          </a:p>
        </p:txBody>
      </p:sp>
      <p:sp>
        <p:nvSpPr>
          <p:cNvPr id="2" name="スライド番号プレースホルダー 1"/>
          <p:cNvSpPr>
            <a:spLocks noGrp="1"/>
          </p:cNvSpPr>
          <p:nvPr>
            <p:ph type="sldNum" sz="quarter" idx="12"/>
          </p:nvPr>
        </p:nvSpPr>
        <p:spPr/>
        <p:txBody>
          <a:bodyPr/>
          <a:lstStyle/>
          <a:p>
            <a:fld id="{77594F6A-A54B-438B-8D6E-C0576E169278}" type="slidenum">
              <a:rPr kumimoji="1" lang="ja-JP" altLang="en-US" smtClean="0"/>
              <a:t>372</a:t>
            </a:fld>
            <a:endParaRPr kumimoji="1" lang="ja-JP" altLang="en-US"/>
          </a:p>
        </p:txBody>
      </p:sp>
    </p:spTree>
    <p:extLst>
      <p:ext uri="{BB962C8B-B14F-4D97-AF65-F5344CB8AC3E}">
        <p14:creationId xmlns:p14="http://schemas.microsoft.com/office/powerpoint/2010/main" val="147717044"/>
      </p:ext>
    </p:extLst>
  </p:cSld>
  <p:clrMapOvr>
    <a:masterClrMapping/>
  </p:clrMapOvr>
</p:sld>
</file>

<file path=ppt/slides/slide3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0" name="表 9"/>
          <p:cNvGraphicFramePr>
            <a:graphicFrameLocks noGrp="1"/>
          </p:cNvGraphicFramePr>
          <p:nvPr>
            <p:extLst>
              <p:ext uri="{D42A27DB-BD31-4B8C-83A1-F6EECF244321}">
                <p14:modId xmlns:p14="http://schemas.microsoft.com/office/powerpoint/2010/main" val="573618265"/>
              </p:ext>
            </p:extLst>
          </p:nvPr>
        </p:nvGraphicFramePr>
        <p:xfrm>
          <a:off x="2382983" y="706583"/>
          <a:ext cx="6638704" cy="5458721"/>
        </p:xfrm>
        <a:graphic>
          <a:graphicData uri="http://schemas.openxmlformats.org/drawingml/2006/table">
            <a:tbl>
              <a:tblPr firstRow="1" firstCol="1" bandRow="1"/>
              <a:tblGrid>
                <a:gridCol w="1659676">
                  <a:extLst>
                    <a:ext uri="{9D8B030D-6E8A-4147-A177-3AD203B41FA5}">
                      <a16:colId xmlns:a16="http://schemas.microsoft.com/office/drawing/2014/main" val="838138467"/>
                    </a:ext>
                  </a:extLst>
                </a:gridCol>
                <a:gridCol w="1659676">
                  <a:extLst>
                    <a:ext uri="{9D8B030D-6E8A-4147-A177-3AD203B41FA5}">
                      <a16:colId xmlns:a16="http://schemas.microsoft.com/office/drawing/2014/main" val="1867253675"/>
                    </a:ext>
                  </a:extLst>
                </a:gridCol>
                <a:gridCol w="1659676">
                  <a:extLst>
                    <a:ext uri="{9D8B030D-6E8A-4147-A177-3AD203B41FA5}">
                      <a16:colId xmlns:a16="http://schemas.microsoft.com/office/drawing/2014/main" val="665385018"/>
                    </a:ext>
                  </a:extLst>
                </a:gridCol>
                <a:gridCol w="1659676">
                  <a:extLst>
                    <a:ext uri="{9D8B030D-6E8A-4147-A177-3AD203B41FA5}">
                      <a16:colId xmlns:a16="http://schemas.microsoft.com/office/drawing/2014/main" val="1580010884"/>
                    </a:ext>
                  </a:extLst>
                </a:gridCol>
              </a:tblGrid>
              <a:tr h="474816">
                <a:tc>
                  <a:txBody>
                    <a:bodyPr/>
                    <a:lstStyle/>
                    <a:p>
                      <a:pPr algn="ctr">
                        <a:lnSpc>
                          <a:spcPts val="1300"/>
                        </a:lnSpc>
                      </a:pPr>
                      <a:r>
                        <a:rPr kumimoji="1" lang="ja-JP" altLang="en-US" sz="1400" b="1" dirty="0">
                          <a:solidFill>
                            <a:schemeClr val="bg1"/>
                          </a:solidFill>
                          <a:latin typeface="ＭＳ Ｐゴシック" panose="020B0600070205080204" pitchFamily="50" charset="-128"/>
                          <a:ea typeface="ＭＳ Ｐゴシック" panose="020B0600070205080204" pitchFamily="50" charset="-128"/>
                        </a:rPr>
                        <a:t>改革前の課題</a:t>
                      </a:r>
                      <a:endParaRPr kumimoji="1" lang="en-US" altLang="ja-JP" sz="1400" b="1" dirty="0">
                        <a:solidFill>
                          <a:schemeClr val="bg1"/>
                        </a:solidFill>
                        <a:latin typeface="ＭＳ Ｐゴシック" panose="020B0600070205080204" pitchFamily="50" charset="-128"/>
                        <a:ea typeface="ＭＳ Ｐゴシック" panose="020B0600070205080204" pitchFamily="50" charset="-128"/>
                      </a:endParaRPr>
                    </a:p>
                    <a:p>
                      <a:pPr algn="ctr">
                        <a:lnSpc>
                          <a:spcPts val="1300"/>
                        </a:lnSpc>
                      </a:pPr>
                      <a:r>
                        <a:rPr kumimoji="1" lang="ja-JP" altLang="en-US" sz="1400" b="1" dirty="0">
                          <a:solidFill>
                            <a:schemeClr val="bg1"/>
                          </a:solidFill>
                          <a:latin typeface="ＭＳ Ｐゴシック" panose="020B0600070205080204" pitchFamily="50" charset="-128"/>
                          <a:ea typeface="ＭＳ Ｐゴシック" panose="020B0600070205080204" pitchFamily="50" charset="-128"/>
                        </a:rPr>
                        <a:t>（</a:t>
                      </a:r>
                      <a:r>
                        <a:rPr kumimoji="1" lang="en-US" altLang="ja-JP" sz="1400" b="1" dirty="0">
                          <a:solidFill>
                            <a:schemeClr val="bg1"/>
                          </a:solidFill>
                          <a:latin typeface="ＭＳ Ｐゴシック" panose="020B0600070205080204" pitchFamily="50" charset="-128"/>
                          <a:ea typeface="ＭＳ Ｐゴシック" panose="020B0600070205080204" pitchFamily="50" charset="-128"/>
                        </a:rPr>
                        <a:t>Why</a:t>
                      </a:r>
                      <a:r>
                        <a:rPr kumimoji="1" lang="ja-JP" altLang="en-US" sz="1400" b="1" dirty="0">
                          <a:solidFill>
                            <a:schemeClr val="bg1"/>
                          </a:solidFill>
                          <a:latin typeface="ＭＳ Ｐゴシック" panose="020B0600070205080204" pitchFamily="50" charset="-128"/>
                          <a:ea typeface="ＭＳ Ｐゴシック" panose="020B0600070205080204" pitchFamily="50" charset="-128"/>
                        </a:rPr>
                        <a:t>）</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1">
                        <a:lumMod val="75000"/>
                      </a:schemeClr>
                    </a:solidFill>
                  </a:tcPr>
                </a:tc>
                <a:tc>
                  <a:txBody>
                    <a:bodyPr/>
                    <a:lstStyle/>
                    <a:p>
                      <a:pPr algn="ctr">
                        <a:lnSpc>
                          <a:spcPts val="1300"/>
                        </a:lnSpc>
                      </a:pPr>
                      <a:r>
                        <a:rPr kumimoji="1" lang="ja-JP" altLang="en-US" sz="1400" b="1" dirty="0">
                          <a:solidFill>
                            <a:schemeClr val="bg1"/>
                          </a:solidFill>
                          <a:latin typeface="ＭＳ Ｐゴシック" panose="020B0600070205080204" pitchFamily="50" charset="-128"/>
                          <a:ea typeface="ＭＳ Ｐゴシック" panose="020B0600070205080204" pitchFamily="50" charset="-128"/>
                        </a:rPr>
                        <a:t>改革の方向性</a:t>
                      </a:r>
                      <a:endParaRPr kumimoji="1" lang="en-US" altLang="ja-JP" sz="1400" b="1" dirty="0">
                        <a:solidFill>
                          <a:schemeClr val="bg1"/>
                        </a:solidFill>
                        <a:latin typeface="ＭＳ Ｐゴシック" panose="020B0600070205080204" pitchFamily="50" charset="-128"/>
                        <a:ea typeface="ＭＳ Ｐゴシック" panose="020B0600070205080204" pitchFamily="50" charset="-128"/>
                      </a:endParaRPr>
                    </a:p>
                    <a:p>
                      <a:pPr algn="ctr">
                        <a:lnSpc>
                          <a:spcPts val="1300"/>
                        </a:lnSpc>
                      </a:pPr>
                      <a:r>
                        <a:rPr kumimoji="1" lang="ja-JP" altLang="en-US" sz="1400" b="1" dirty="0">
                          <a:solidFill>
                            <a:schemeClr val="bg1"/>
                          </a:solidFill>
                          <a:latin typeface="ＭＳ Ｐゴシック" panose="020B0600070205080204" pitchFamily="50" charset="-128"/>
                          <a:ea typeface="ＭＳ Ｐゴシック" panose="020B0600070205080204" pitchFamily="50" charset="-128"/>
                        </a:rPr>
                        <a:t>（</a:t>
                      </a:r>
                      <a:r>
                        <a:rPr kumimoji="1" lang="en-US" altLang="ja-JP" sz="1400" b="1" dirty="0">
                          <a:solidFill>
                            <a:schemeClr val="bg1"/>
                          </a:solidFill>
                          <a:latin typeface="ＭＳ Ｐゴシック" panose="020B0600070205080204" pitchFamily="50" charset="-128"/>
                          <a:ea typeface="ＭＳ Ｐゴシック" panose="020B0600070205080204" pitchFamily="50" charset="-128"/>
                        </a:rPr>
                        <a:t>Vision)</a:t>
                      </a:r>
                      <a:endParaRPr kumimoji="1" lang="ja-JP" altLang="en-US" sz="1400" b="1" dirty="0">
                        <a:solidFill>
                          <a:schemeClr val="bg1"/>
                        </a:solidFill>
                        <a:latin typeface="ＭＳ Ｐゴシック" panose="020B0600070205080204" pitchFamily="50" charset="-128"/>
                        <a:ea typeface="ＭＳ Ｐゴシック" panose="020B0600070205080204" pitchFamily="50" charset="-128"/>
                      </a:endParaRP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1">
                        <a:lumMod val="75000"/>
                      </a:schemeClr>
                    </a:solidFill>
                  </a:tcPr>
                </a:tc>
                <a:tc>
                  <a:txBody>
                    <a:bodyPr/>
                    <a:lstStyle/>
                    <a:p>
                      <a:pPr algn="ctr">
                        <a:lnSpc>
                          <a:spcPts val="1300"/>
                        </a:lnSpc>
                      </a:pPr>
                      <a:r>
                        <a:rPr kumimoji="1" lang="ja-JP" altLang="en-US" sz="1400" b="1" dirty="0">
                          <a:solidFill>
                            <a:schemeClr val="bg1"/>
                          </a:solidFill>
                          <a:latin typeface="ＭＳ Ｐゴシック" panose="020B0600070205080204" pitchFamily="50" charset="-128"/>
                          <a:ea typeface="ＭＳ Ｐゴシック" panose="020B0600070205080204" pitchFamily="50" charset="-128"/>
                        </a:rPr>
                        <a:t>何をどう改革したか</a:t>
                      </a:r>
                      <a:endParaRPr kumimoji="1" lang="en-US" altLang="ja-JP" sz="1400" b="1" dirty="0">
                        <a:solidFill>
                          <a:schemeClr val="bg1"/>
                        </a:solidFill>
                        <a:latin typeface="ＭＳ Ｐゴシック" panose="020B0600070205080204" pitchFamily="50" charset="-128"/>
                        <a:ea typeface="ＭＳ Ｐゴシック" panose="020B0600070205080204" pitchFamily="50" charset="-128"/>
                      </a:endParaRPr>
                    </a:p>
                    <a:p>
                      <a:pPr algn="ctr">
                        <a:lnSpc>
                          <a:spcPts val="1300"/>
                        </a:lnSpc>
                      </a:pPr>
                      <a:r>
                        <a:rPr kumimoji="1" lang="ja-JP" altLang="en-US" sz="1400" b="1" dirty="0">
                          <a:solidFill>
                            <a:schemeClr val="bg1"/>
                          </a:solidFill>
                          <a:latin typeface="ＭＳ Ｐゴシック" panose="020B0600070205080204" pitchFamily="50" charset="-128"/>
                          <a:ea typeface="ＭＳ Ｐゴシック" panose="020B0600070205080204" pitchFamily="50" charset="-128"/>
                        </a:rPr>
                        <a:t>（</a:t>
                      </a:r>
                      <a:r>
                        <a:rPr kumimoji="1" lang="en-US" altLang="ja-JP" sz="1400" b="1" dirty="0">
                          <a:solidFill>
                            <a:schemeClr val="bg1"/>
                          </a:solidFill>
                          <a:latin typeface="ＭＳ Ｐゴシック" panose="020B0600070205080204" pitchFamily="50" charset="-128"/>
                          <a:ea typeface="ＭＳ Ｐゴシック" panose="020B0600070205080204" pitchFamily="50" charset="-128"/>
                        </a:rPr>
                        <a:t>What</a:t>
                      </a:r>
                      <a:r>
                        <a:rPr kumimoji="1" lang="ja-JP" altLang="en-US" sz="1400" b="1" dirty="0">
                          <a:solidFill>
                            <a:schemeClr val="bg1"/>
                          </a:solidFill>
                          <a:latin typeface="ＭＳ Ｐゴシック" panose="020B0600070205080204" pitchFamily="50" charset="-128"/>
                          <a:ea typeface="ＭＳ Ｐゴシック" panose="020B0600070205080204" pitchFamily="50" charset="-128"/>
                        </a:rPr>
                        <a:t>）</a:t>
                      </a:r>
                    </a:p>
                  </a:txBody>
                  <a:tcPr marR="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1">
                        <a:lumMod val="75000"/>
                      </a:schemeClr>
                    </a:solidFill>
                  </a:tcPr>
                </a:tc>
                <a:tc>
                  <a:txBody>
                    <a:bodyPr/>
                    <a:lstStyle/>
                    <a:p>
                      <a:pPr algn="ctr">
                        <a:lnSpc>
                          <a:spcPts val="1300"/>
                        </a:lnSpc>
                      </a:pPr>
                      <a:r>
                        <a:rPr kumimoji="1" lang="ja-JP" altLang="en-US" sz="1400" b="1" dirty="0">
                          <a:solidFill>
                            <a:schemeClr val="bg1"/>
                          </a:solidFill>
                          <a:latin typeface="ＭＳ Ｐゴシック" panose="020B0600070205080204" pitchFamily="50" charset="-128"/>
                          <a:ea typeface="ＭＳ Ｐゴシック" panose="020B0600070205080204" pitchFamily="50" charset="-128"/>
                        </a:rPr>
                        <a:t>主な成果</a:t>
                      </a:r>
                      <a:endParaRPr kumimoji="1" lang="en-US" altLang="ja-JP" sz="1400" b="1" dirty="0">
                        <a:solidFill>
                          <a:schemeClr val="bg1"/>
                        </a:solidFill>
                        <a:latin typeface="ＭＳ Ｐゴシック" panose="020B0600070205080204" pitchFamily="50" charset="-128"/>
                        <a:ea typeface="ＭＳ Ｐゴシック" panose="020B0600070205080204" pitchFamily="50" charset="-128"/>
                      </a:endParaRPr>
                    </a:p>
                    <a:p>
                      <a:pPr algn="ctr">
                        <a:lnSpc>
                          <a:spcPts val="1300"/>
                        </a:lnSpc>
                      </a:pPr>
                      <a:r>
                        <a:rPr kumimoji="1" lang="ja-JP" altLang="en-US" sz="1400" b="1" dirty="0">
                          <a:solidFill>
                            <a:schemeClr val="bg1"/>
                          </a:solidFill>
                          <a:latin typeface="ＭＳ Ｐゴシック" panose="020B0600070205080204" pitchFamily="50" charset="-128"/>
                          <a:ea typeface="ＭＳ Ｐゴシック" panose="020B0600070205080204" pitchFamily="50" charset="-128"/>
                        </a:rPr>
                        <a:t>（</a:t>
                      </a:r>
                      <a:r>
                        <a:rPr kumimoji="1" lang="en-US" altLang="ja-JP" sz="1400" b="1" dirty="0">
                          <a:solidFill>
                            <a:schemeClr val="bg1"/>
                          </a:solidFill>
                          <a:latin typeface="ＭＳ Ｐゴシック" panose="020B0600070205080204" pitchFamily="50" charset="-128"/>
                          <a:ea typeface="ＭＳ Ｐゴシック" panose="020B0600070205080204" pitchFamily="50" charset="-128"/>
                        </a:rPr>
                        <a:t>Outcome</a:t>
                      </a:r>
                      <a:r>
                        <a:rPr kumimoji="1" lang="ja-JP" altLang="en-US" sz="1400" b="1" dirty="0">
                          <a:solidFill>
                            <a:schemeClr val="bg1"/>
                          </a:solidFill>
                          <a:latin typeface="ＭＳ Ｐゴシック" panose="020B0600070205080204" pitchFamily="50" charset="-128"/>
                          <a:ea typeface="ＭＳ Ｐゴシック" panose="020B0600070205080204" pitchFamily="50" charset="-128"/>
                        </a:rPr>
                        <a:t>）</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1">
                        <a:lumMod val="75000"/>
                      </a:schemeClr>
                    </a:solidFill>
                  </a:tcPr>
                </a:tc>
                <a:extLst>
                  <a:ext uri="{0D108BD9-81ED-4DB2-BD59-A6C34878D82A}">
                    <a16:rowId xmlns:a16="http://schemas.microsoft.com/office/drawing/2014/main" val="4100797845"/>
                  </a:ext>
                </a:extLst>
              </a:tr>
              <a:tr h="4983905">
                <a:tc>
                  <a:txBody>
                    <a:bodyPr/>
                    <a:lstStyle/>
                    <a:p>
                      <a:pPr marL="0" marR="0" lvl="0" indent="0" algn="just" defTabSz="914400" rtl="0" eaLnBrk="1" fontAlgn="auto" latinLnBrk="0" hangingPunct="1">
                        <a:lnSpc>
                          <a:spcPts val="1400"/>
                        </a:lnSpc>
                        <a:spcBef>
                          <a:spcPts val="600"/>
                        </a:spcBef>
                        <a:spcAft>
                          <a:spcPts val="0"/>
                        </a:spcAft>
                        <a:buClrTx/>
                        <a:buSzTx/>
                        <a:buFontTx/>
                        <a:buNone/>
                        <a:tabLst/>
                        <a:defRPr/>
                      </a:pPr>
                      <a:r>
                        <a:rPr lang="ja-JP" altLang="en-US" sz="1200" kern="100" dirty="0">
                          <a:effectLst/>
                          <a:latin typeface="ＭＳ Ｐゴシック" panose="020B0600070205080204" pitchFamily="50" charset="-128"/>
                          <a:ea typeface="ＭＳ Ｐゴシック" panose="020B0600070205080204" pitchFamily="50" charset="-128"/>
                          <a:cs typeface="Times New Roman" panose="02020603050405020304" pitchFamily="18" charset="0"/>
                        </a:rPr>
                        <a:t>・公園は多様な機能をもった公共施設であり、そのポテンシャルを発揮するためにはこれまで以上により一層柔軟に使いこなすことが求められている</a:t>
                      </a:r>
                      <a:r>
                        <a:rPr lang="ja-JP" altLang="en-US" sz="1200" b="0" kern="100" dirty="0">
                          <a:effectLst/>
                          <a:latin typeface="ＭＳ Ｐゴシック" panose="020B0600070205080204" pitchFamily="50" charset="-128"/>
                          <a:ea typeface="ＭＳ Ｐゴシック" panose="020B0600070205080204" pitchFamily="50" charset="-128"/>
                          <a:cs typeface="Times New Roman" panose="02020603050405020304" pitchFamily="18" charset="0"/>
                        </a:rPr>
                        <a:t>。</a:t>
                      </a:r>
                      <a:endParaRPr lang="en-US" altLang="ja-JP" sz="1200" b="0" kern="100" dirty="0">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marL="0" marR="0" lvl="0" indent="0" algn="just" defTabSz="914400" rtl="0" eaLnBrk="1" fontAlgn="auto" latinLnBrk="0" hangingPunct="1">
                        <a:lnSpc>
                          <a:spcPts val="1400"/>
                        </a:lnSpc>
                        <a:spcBef>
                          <a:spcPts val="600"/>
                        </a:spcBef>
                        <a:spcAft>
                          <a:spcPts val="0"/>
                        </a:spcAft>
                        <a:buClrTx/>
                        <a:buSzTx/>
                        <a:buFontTx/>
                        <a:buNone/>
                        <a:tabLst/>
                        <a:defRPr/>
                      </a:pPr>
                      <a:r>
                        <a:rPr lang="ja-JP" altLang="en-US" sz="1200" b="0" kern="100" dirty="0">
                          <a:effectLst/>
                          <a:latin typeface="ＭＳ Ｐゴシック" panose="020B0600070205080204" pitchFamily="50" charset="-128"/>
                          <a:ea typeface="ＭＳ Ｐゴシック" panose="020B0600070205080204" pitchFamily="50" charset="-128"/>
                          <a:cs typeface="Times New Roman" panose="02020603050405020304" pitchFamily="18" charset="0"/>
                        </a:rPr>
                        <a:t>・コロナ禍においても、</a:t>
                      </a:r>
                      <a:r>
                        <a:rPr lang="en-US" altLang="ja-JP" sz="1200" b="0" kern="100" dirty="0">
                          <a:effectLst/>
                          <a:latin typeface="ＭＳ Ｐゴシック" panose="020B0600070205080204" pitchFamily="50" charset="-128"/>
                          <a:ea typeface="ＭＳ Ｐゴシック" panose="020B0600070205080204" pitchFamily="50" charset="-128"/>
                          <a:cs typeface="Times New Roman" panose="02020603050405020304" pitchFamily="18" charset="0"/>
                        </a:rPr>
                        <a:t>3</a:t>
                      </a:r>
                      <a:r>
                        <a:rPr lang="ja-JP" altLang="en-US" sz="1200" b="0" kern="100" dirty="0">
                          <a:effectLst/>
                          <a:latin typeface="ＭＳ Ｐゴシック" panose="020B0600070205080204" pitchFamily="50" charset="-128"/>
                          <a:ea typeface="ＭＳ Ｐゴシック" panose="020B0600070205080204" pitchFamily="50" charset="-128"/>
                          <a:cs typeface="Times New Roman" panose="02020603050405020304" pitchFamily="18" charset="0"/>
                        </a:rPr>
                        <a:t>密を避けながら様々な活動を展開できる、都市の貴重なオープンスペースとしても公園は注目されている。</a:t>
                      </a:r>
                      <a:endParaRPr lang="en-US" altLang="ja-JP" sz="1200" b="0" kern="100" dirty="0">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marL="0" marR="0" lvl="0" indent="0" algn="just" defTabSz="914400" rtl="0" eaLnBrk="1" fontAlgn="auto" latinLnBrk="0" hangingPunct="1">
                        <a:lnSpc>
                          <a:spcPts val="1400"/>
                        </a:lnSpc>
                        <a:spcBef>
                          <a:spcPts val="600"/>
                        </a:spcBef>
                        <a:spcAft>
                          <a:spcPts val="0"/>
                        </a:spcAft>
                        <a:buClrTx/>
                        <a:buSzTx/>
                        <a:buFontTx/>
                        <a:buNone/>
                        <a:tabLst/>
                        <a:defRPr/>
                      </a:pPr>
                      <a:r>
                        <a:rPr lang="ja-JP" altLang="en-US" sz="1200" b="0" kern="100" dirty="0">
                          <a:effectLst/>
                          <a:latin typeface="ＭＳ Ｐゴシック" panose="020B0600070205080204" pitchFamily="50" charset="-128"/>
                          <a:ea typeface="ＭＳ Ｐゴシック" panose="020B0600070205080204" pitchFamily="50" charset="-128"/>
                          <a:cs typeface="Times New Roman" panose="02020603050405020304" pitchFamily="18" charset="0"/>
                        </a:rPr>
                        <a:t>・大公園では、民間活力導入による魅力向上を図ってきているが、地域の身近な</a:t>
                      </a:r>
                      <a:r>
                        <a:rPr lang="ja-JP" altLang="en-US" sz="1200" b="0" kern="100">
                          <a:effectLst/>
                          <a:latin typeface="ＭＳ Ｐゴシック" panose="020B0600070205080204" pitchFamily="50" charset="-128"/>
                          <a:ea typeface="ＭＳ Ｐゴシック" panose="020B0600070205080204" pitchFamily="50" charset="-128"/>
                          <a:cs typeface="Times New Roman" panose="02020603050405020304" pitchFamily="18" charset="0"/>
                        </a:rPr>
                        <a:t>公園は、利用者層</a:t>
                      </a:r>
                      <a:r>
                        <a:rPr lang="ja-JP" altLang="en-US" sz="1200" b="0" kern="100" dirty="0">
                          <a:effectLst/>
                          <a:latin typeface="ＭＳ Ｐゴシック" panose="020B0600070205080204" pitchFamily="50" charset="-128"/>
                          <a:ea typeface="ＭＳ Ｐゴシック" panose="020B0600070205080204" pitchFamily="50" charset="-128"/>
                          <a:cs typeface="Times New Roman" panose="02020603050405020304" pitchFamily="18" charset="0"/>
                        </a:rPr>
                        <a:t>や使い方が限定的となっている。</a:t>
                      </a:r>
                      <a:endParaRPr lang="ja-JP" altLang="en-US" sz="1200" b="0" dirty="0">
                        <a:latin typeface="ＭＳ Ｐゴシック" panose="020B0600070205080204" pitchFamily="50" charset="-128"/>
                        <a:ea typeface="ＭＳ Ｐゴシック" panose="020B0600070205080204" pitchFamily="50" charset="-128"/>
                      </a:endParaRPr>
                    </a:p>
                    <a:p>
                      <a:pPr algn="just">
                        <a:lnSpc>
                          <a:spcPts val="1400"/>
                        </a:lnSpc>
                        <a:spcBef>
                          <a:spcPts val="600"/>
                        </a:spcBef>
                        <a:spcAft>
                          <a:spcPts val="0"/>
                        </a:spcAft>
                      </a:pPr>
                      <a:endParaRPr lang="ja-JP" sz="1200" kern="100" dirty="0">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txBody>
                  <a:tcPr marL="68580" marR="68580" marT="36000" marB="3600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lvl="0" indent="0" algn="just" defTabSz="914400" rtl="0" eaLnBrk="1" fontAlgn="auto" latinLnBrk="0" hangingPunct="1">
                        <a:lnSpc>
                          <a:spcPts val="1400"/>
                        </a:lnSpc>
                        <a:spcBef>
                          <a:spcPts val="600"/>
                        </a:spcBef>
                        <a:spcAft>
                          <a:spcPts val="0"/>
                        </a:spcAft>
                        <a:buClrTx/>
                        <a:buSzTx/>
                        <a:buFontTx/>
                        <a:buNone/>
                        <a:tabLst/>
                        <a:defRPr/>
                      </a:pPr>
                      <a:r>
                        <a:rPr lang="ja-JP" altLang="en-US" sz="1200" b="0" dirty="0">
                          <a:latin typeface="ＭＳ Ｐゴシック" panose="020B0600070205080204" pitchFamily="50" charset="-128"/>
                          <a:ea typeface="ＭＳ Ｐゴシック" panose="020B0600070205080204" pitchFamily="50" charset="-128"/>
                        </a:rPr>
                        <a:t>・これまでの一般的な公園の使い方に加え、都市の貴重なオープンスペースという公園の特性を活かしながら、多種多様な人々が自らのアイディアで公園を活用（パークファンとよぶ）できるような新しい取り組みを進めていく。</a:t>
                      </a:r>
                      <a:endParaRPr lang="en-US" altLang="ja-JP" sz="1200" b="0" dirty="0">
                        <a:latin typeface="ＭＳ Ｐゴシック" panose="020B0600070205080204" pitchFamily="50" charset="-128"/>
                        <a:ea typeface="ＭＳ Ｐゴシック" panose="020B0600070205080204" pitchFamily="50" charset="-128"/>
                      </a:endParaRPr>
                    </a:p>
                  </a:txBody>
                  <a:tcPr marL="68580" marR="68580" marT="36000" marB="3600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ts val="1400"/>
                        </a:lnSpc>
                        <a:spcBef>
                          <a:spcPts val="600"/>
                        </a:spcBef>
                        <a:spcAft>
                          <a:spcPts val="0"/>
                        </a:spcAft>
                      </a:pPr>
                      <a:r>
                        <a:rPr lang="ja-JP" altLang="en-US" sz="1200" kern="100" dirty="0">
                          <a:effectLst/>
                          <a:latin typeface="ＭＳ Ｐゴシック" panose="020B0600070205080204" pitchFamily="50" charset="-128"/>
                          <a:ea typeface="ＭＳ Ｐゴシック" panose="020B0600070205080204" pitchFamily="50" charset="-128"/>
                          <a:cs typeface="Times New Roman" panose="02020603050405020304" pitchFamily="18" charset="0"/>
                        </a:rPr>
                        <a:t>・</a:t>
                      </a:r>
                      <a:r>
                        <a:rPr lang="en-US" altLang="ja-JP" sz="1200" kern="100" dirty="0">
                          <a:effectLst/>
                          <a:latin typeface="ＭＳ Ｐゴシック" panose="020B0600070205080204" pitchFamily="50" charset="-128"/>
                          <a:ea typeface="ＭＳ Ｐゴシック" panose="020B0600070205080204" pitchFamily="50" charset="-128"/>
                          <a:cs typeface="Times New Roman" panose="02020603050405020304" pitchFamily="18" charset="0"/>
                        </a:rPr>
                        <a:t>2020</a:t>
                      </a:r>
                      <a:r>
                        <a:rPr lang="ja-JP" altLang="en-US" sz="1200" kern="100" dirty="0">
                          <a:effectLst/>
                          <a:latin typeface="ＭＳ Ｐゴシック" panose="020B0600070205080204" pitchFamily="50" charset="-128"/>
                          <a:ea typeface="ＭＳ Ｐゴシック" panose="020B0600070205080204" pitchFamily="50" charset="-128"/>
                          <a:cs typeface="Times New Roman" panose="02020603050405020304" pitchFamily="18" charset="0"/>
                        </a:rPr>
                        <a:t>年度花博開催</a:t>
                      </a:r>
                      <a:r>
                        <a:rPr lang="en-US" altLang="ja-JP" sz="1200" kern="100" dirty="0">
                          <a:effectLst/>
                          <a:latin typeface="ＭＳ Ｐゴシック" panose="020B0600070205080204" pitchFamily="50" charset="-128"/>
                          <a:ea typeface="ＭＳ Ｐゴシック" panose="020B0600070205080204" pitchFamily="50" charset="-128"/>
                          <a:cs typeface="Times New Roman" panose="02020603050405020304" pitchFamily="18" charset="0"/>
                        </a:rPr>
                        <a:t>30</a:t>
                      </a:r>
                      <a:r>
                        <a:rPr lang="ja-JP" altLang="en-US" sz="1200" kern="100" dirty="0">
                          <a:effectLst/>
                          <a:latin typeface="ＭＳ Ｐゴシック" panose="020B0600070205080204" pitchFamily="50" charset="-128"/>
                          <a:ea typeface="ＭＳ Ｐゴシック" panose="020B0600070205080204" pitchFamily="50" charset="-128"/>
                          <a:cs typeface="Times New Roman" panose="02020603050405020304" pitchFamily="18" charset="0"/>
                        </a:rPr>
                        <a:t>周年記念イベントにおいて「公園でこんなことができる」といったアイディアを募集し、</a:t>
                      </a:r>
                      <a:r>
                        <a:rPr lang="en-US" altLang="ja-JP" sz="1200" kern="100" dirty="0">
                          <a:effectLst/>
                          <a:latin typeface="ＭＳ Ｐゴシック" panose="020B0600070205080204" pitchFamily="50" charset="-128"/>
                          <a:ea typeface="ＭＳ Ｐゴシック" panose="020B0600070205080204" pitchFamily="50" charset="-128"/>
                          <a:cs typeface="Times New Roman" panose="02020603050405020304" pitchFamily="18" charset="0"/>
                        </a:rPr>
                        <a:t>100</a:t>
                      </a:r>
                      <a:r>
                        <a:rPr lang="ja-JP" altLang="en-US" sz="1200" kern="100" dirty="0">
                          <a:effectLst/>
                          <a:latin typeface="ＭＳ Ｐゴシック" panose="020B0600070205080204" pitchFamily="50" charset="-128"/>
                          <a:ea typeface="ＭＳ Ｐゴシック" panose="020B0600070205080204" pitchFamily="50" charset="-128"/>
                          <a:cs typeface="Times New Roman" panose="02020603050405020304" pitchFamily="18" charset="0"/>
                        </a:rPr>
                        <a:t>件以上の応募があった。その中のいくつかを体験いただく実験的試行を行った。</a:t>
                      </a:r>
                      <a:endParaRPr lang="en-US" altLang="ja-JP" sz="1200" kern="100" dirty="0">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400"/>
                        </a:lnSpc>
                        <a:spcBef>
                          <a:spcPts val="600"/>
                        </a:spcBef>
                        <a:spcAft>
                          <a:spcPts val="0"/>
                        </a:spcAft>
                      </a:pPr>
                      <a:r>
                        <a:rPr lang="ja-JP" altLang="en-US" sz="1200" kern="100" dirty="0">
                          <a:effectLst/>
                          <a:latin typeface="ＭＳ Ｐゴシック" panose="020B0600070205080204" pitchFamily="50" charset="-128"/>
                          <a:ea typeface="ＭＳ Ｐゴシック" panose="020B0600070205080204" pitchFamily="50" charset="-128"/>
                          <a:cs typeface="Times New Roman" panose="02020603050405020304" pitchFamily="18" charset="0"/>
                        </a:rPr>
                        <a:t>・</a:t>
                      </a:r>
                      <a:r>
                        <a:rPr lang="en-US" altLang="ja-JP" sz="1200" kern="100" dirty="0">
                          <a:effectLst/>
                          <a:latin typeface="ＭＳ Ｐゴシック" panose="020B0600070205080204" pitchFamily="50" charset="-128"/>
                          <a:ea typeface="ＭＳ Ｐゴシック" panose="020B0600070205080204" pitchFamily="50" charset="-128"/>
                          <a:cs typeface="Times New Roman" panose="02020603050405020304" pitchFamily="18" charset="0"/>
                        </a:rPr>
                        <a:t>2021</a:t>
                      </a:r>
                      <a:r>
                        <a:rPr lang="ja-JP" altLang="en-US" sz="1200" kern="100" dirty="0">
                          <a:effectLst/>
                          <a:latin typeface="ＭＳ Ｐゴシック" panose="020B0600070205080204" pitchFamily="50" charset="-128"/>
                          <a:ea typeface="ＭＳ Ｐゴシック" panose="020B0600070205080204" pitchFamily="50" charset="-128"/>
                          <a:cs typeface="Times New Roman" panose="02020603050405020304" pitchFamily="18" charset="0"/>
                        </a:rPr>
                        <a:t>年度からはより身近な公園での展開を目指し、近隣公園や地区公園といった、中規模公園のうち</a:t>
                      </a:r>
                      <a:r>
                        <a:rPr lang="en-US" altLang="ja-JP" sz="1200" kern="100" dirty="0">
                          <a:effectLst/>
                          <a:latin typeface="ＭＳ Ｐゴシック" panose="020B0600070205080204" pitchFamily="50" charset="-128"/>
                          <a:ea typeface="ＭＳ Ｐゴシック" panose="020B0600070205080204" pitchFamily="50" charset="-128"/>
                          <a:cs typeface="Times New Roman" panose="02020603050405020304" pitchFamily="18" charset="0"/>
                        </a:rPr>
                        <a:t>9</a:t>
                      </a:r>
                      <a:r>
                        <a:rPr lang="ja-JP" altLang="en-US" sz="1200" kern="100" dirty="0">
                          <a:effectLst/>
                          <a:latin typeface="ＭＳ Ｐゴシック" panose="020B0600070205080204" pitchFamily="50" charset="-128"/>
                          <a:ea typeface="ＭＳ Ｐゴシック" panose="020B0600070205080204" pitchFamily="50" charset="-128"/>
                          <a:cs typeface="Times New Roman" panose="02020603050405020304" pitchFamily="18" charset="0"/>
                        </a:rPr>
                        <a:t>公園のモデル公園を対象として試行実施した。</a:t>
                      </a:r>
                      <a:endParaRPr lang="en-US" altLang="ja-JP" sz="1200" kern="100" dirty="0">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400"/>
                        </a:lnSpc>
                        <a:spcBef>
                          <a:spcPts val="600"/>
                        </a:spcBef>
                        <a:spcAft>
                          <a:spcPts val="0"/>
                        </a:spcAft>
                      </a:pPr>
                      <a:r>
                        <a:rPr lang="ja-JP" altLang="en-US" sz="1200" b="0" kern="100" dirty="0">
                          <a:effectLst/>
                          <a:latin typeface="ＭＳ Ｐゴシック" panose="020B0600070205080204" pitchFamily="50" charset="-128"/>
                          <a:ea typeface="ＭＳ Ｐゴシック" panose="020B0600070205080204" pitchFamily="50" charset="-128"/>
                          <a:cs typeface="Times New Roman" panose="02020603050405020304" pitchFamily="18" charset="0"/>
                        </a:rPr>
                        <a:t>・</a:t>
                      </a:r>
                      <a:r>
                        <a:rPr lang="en-US" altLang="ja-JP" sz="1200" b="0" kern="100" dirty="0">
                          <a:effectLst/>
                          <a:latin typeface="ＭＳ Ｐゴシック" panose="020B0600070205080204" pitchFamily="50" charset="-128"/>
                          <a:ea typeface="ＭＳ Ｐゴシック" panose="020B0600070205080204" pitchFamily="50" charset="-128"/>
                          <a:cs typeface="Times New Roman" panose="02020603050405020304" pitchFamily="18" charset="0"/>
                        </a:rPr>
                        <a:t>2022</a:t>
                      </a:r>
                      <a:r>
                        <a:rPr lang="ja-JP" altLang="en-US" sz="1200" b="0" kern="100" dirty="0">
                          <a:effectLst/>
                          <a:latin typeface="ＭＳ Ｐゴシック" panose="020B0600070205080204" pitchFamily="50" charset="-128"/>
                          <a:ea typeface="ＭＳ Ｐゴシック" panose="020B0600070205080204" pitchFamily="50" charset="-128"/>
                          <a:cs typeface="Times New Roman" panose="02020603050405020304" pitchFamily="18" charset="0"/>
                        </a:rPr>
                        <a:t>年は市内全域に展開し実施している。</a:t>
                      </a:r>
                      <a:endParaRPr lang="en-US" altLang="ja-JP" sz="1200" b="0" kern="100" dirty="0">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marL="0" marR="0" lvl="0" indent="0" algn="just" defTabSz="914400" rtl="0" eaLnBrk="1" fontAlgn="auto" latinLnBrk="0" hangingPunct="1">
                        <a:lnSpc>
                          <a:spcPts val="1400"/>
                        </a:lnSpc>
                        <a:spcBef>
                          <a:spcPts val="600"/>
                        </a:spcBef>
                        <a:spcAft>
                          <a:spcPts val="0"/>
                        </a:spcAft>
                        <a:buClrTx/>
                        <a:buSzTx/>
                        <a:buFontTx/>
                        <a:buNone/>
                        <a:tabLst/>
                        <a:defRPr/>
                      </a:pPr>
                      <a:r>
                        <a:rPr lang="ja-JP" altLang="en-US" sz="1200" b="0" kern="100" dirty="0">
                          <a:effectLst/>
                          <a:latin typeface="ＭＳ Ｐゴシック" panose="020B0600070205080204" pitchFamily="50" charset="-128"/>
                          <a:ea typeface="ＭＳ Ｐゴシック" panose="020B0600070205080204" pitchFamily="50" charset="-128"/>
                          <a:cs typeface="Times New Roman" panose="02020603050405020304" pitchFamily="18" charset="0"/>
                        </a:rPr>
                        <a:t>・</a:t>
                      </a:r>
                      <a:r>
                        <a:rPr lang="ja-JP" altLang="en-US" sz="1200" strike="noStrike" kern="100" dirty="0">
                          <a:effectLst/>
                          <a:latin typeface="ＭＳ Ｐゴシック" panose="020B0600070205080204" pitchFamily="50" charset="-128"/>
                          <a:ea typeface="ＭＳ Ｐゴシック" panose="020B0600070205080204" pitchFamily="50" charset="-128"/>
                          <a:cs typeface="Times New Roman" panose="02020603050405020304" pitchFamily="18" charset="0"/>
                        </a:rPr>
                        <a:t>行政が実施者の企画運営、公園の使用許可、広報などを支援する中で、継続的に実施するために必要な活動支援の方法について検討を行った。</a:t>
                      </a:r>
                      <a:endParaRPr lang="en-US" altLang="ja-JP" sz="1200" strike="noStrike" kern="100" dirty="0">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txBody>
                  <a:tcPr marL="68580" marR="68580" marT="36000" marB="3600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lvl="0" indent="0" algn="just" defTabSz="914400" rtl="0" eaLnBrk="1" fontAlgn="auto" latinLnBrk="0" hangingPunct="1">
                        <a:lnSpc>
                          <a:spcPts val="1400"/>
                        </a:lnSpc>
                        <a:spcBef>
                          <a:spcPts val="600"/>
                        </a:spcBef>
                        <a:spcAft>
                          <a:spcPts val="0"/>
                        </a:spcAft>
                        <a:buClrTx/>
                        <a:buSzTx/>
                        <a:buFontTx/>
                        <a:buNone/>
                        <a:tabLst/>
                        <a:defRPr/>
                      </a:pPr>
                      <a:r>
                        <a:rPr lang="ja-JP" altLang="en-US" sz="1200" strike="noStrike" kern="100" dirty="0">
                          <a:effectLst/>
                          <a:latin typeface="ＭＳ Ｐゴシック" panose="020B0600070205080204" pitchFamily="50" charset="-128"/>
                          <a:ea typeface="ＭＳ Ｐゴシック" panose="020B0600070205080204" pitchFamily="50" charset="-128"/>
                          <a:cs typeface="Times New Roman" panose="02020603050405020304" pitchFamily="18" charset="0"/>
                        </a:rPr>
                        <a:t>・</a:t>
                      </a:r>
                      <a:r>
                        <a:rPr lang="ja-JP" altLang="en-US" sz="1200" strike="noStrike" kern="100" baseline="0" dirty="0">
                          <a:effectLst/>
                          <a:latin typeface="ＭＳ Ｐゴシック" panose="020B0600070205080204" pitchFamily="50" charset="-128"/>
                          <a:ea typeface="ＭＳ Ｐゴシック" panose="020B0600070205080204" pitchFamily="50" charset="-128"/>
                          <a:cs typeface="Times New Roman" panose="02020603050405020304" pitchFamily="18" charset="0"/>
                        </a:rPr>
                        <a:t>活躍していただいた</a:t>
                      </a:r>
                      <a:r>
                        <a:rPr lang="ja-JP" altLang="en-US" sz="1200" strike="noStrike" kern="100" dirty="0">
                          <a:effectLst/>
                          <a:latin typeface="ＭＳ Ｐゴシック" panose="020B0600070205080204" pitchFamily="50" charset="-128"/>
                          <a:ea typeface="ＭＳ Ｐゴシック" panose="020B0600070205080204" pitchFamily="50" charset="-128"/>
                          <a:cs typeface="Times New Roman" panose="02020603050405020304" pitchFamily="18" charset="0"/>
                        </a:rPr>
                        <a:t>実施者</a:t>
                      </a:r>
                      <a:r>
                        <a:rPr lang="ja-JP" altLang="en-US" sz="1200" strike="noStrike" kern="100" baseline="0" dirty="0">
                          <a:effectLst/>
                          <a:latin typeface="ＭＳ Ｐゴシック" panose="020B0600070205080204" pitchFamily="50" charset="-128"/>
                          <a:ea typeface="ＭＳ Ｐゴシック" panose="020B0600070205080204" pitchFamily="50" charset="-128"/>
                          <a:cs typeface="Times New Roman" panose="02020603050405020304" pitchFamily="18" charset="0"/>
                        </a:rPr>
                        <a:t>に加えて</a:t>
                      </a:r>
                      <a:r>
                        <a:rPr lang="ja-JP" altLang="en-US" sz="1200" strike="noStrike" kern="100" dirty="0">
                          <a:effectLst/>
                          <a:latin typeface="ＭＳ Ｐゴシック" panose="020B0600070205080204" pitchFamily="50" charset="-128"/>
                          <a:ea typeface="ＭＳ Ｐゴシック" panose="020B0600070205080204" pitchFamily="50" charset="-128"/>
                          <a:cs typeface="Times New Roman" panose="02020603050405020304" pitchFamily="18" charset="0"/>
                        </a:rPr>
                        <a:t>、プログラム参加者へのヒアリングを通じて、</a:t>
                      </a:r>
                      <a:r>
                        <a:rPr lang="ja-JP" altLang="en-US" sz="1200" strike="noStrike" kern="100" baseline="0" dirty="0">
                          <a:effectLst/>
                          <a:latin typeface="ＭＳ Ｐゴシック" panose="020B0600070205080204" pitchFamily="50" charset="-128"/>
                          <a:ea typeface="ＭＳ Ｐゴシック" panose="020B0600070205080204" pitchFamily="50" charset="-128"/>
                          <a:cs typeface="Times New Roman" panose="02020603050405020304" pitchFamily="18" charset="0"/>
                        </a:rPr>
                        <a:t>パークファンを実施することによる効果として、</a:t>
                      </a:r>
                      <a:r>
                        <a:rPr lang="ja-JP" altLang="en-US" sz="1200" strike="noStrike" kern="100" dirty="0">
                          <a:effectLst/>
                          <a:latin typeface="ＭＳ Ｐゴシック" panose="020B0600070205080204" pitchFamily="50" charset="-128"/>
                          <a:ea typeface="ＭＳ Ｐゴシック" panose="020B0600070205080204" pitchFamily="50" charset="-128"/>
                          <a:cs typeface="Times New Roman" panose="02020603050405020304" pitchFamily="18" charset="0"/>
                        </a:rPr>
                        <a:t>公園が子育て・教育、健康増進などと社会解決の場や地域コミュティが活性化される場となることがわかった。</a:t>
                      </a:r>
                      <a:endParaRPr lang="en-US" altLang="ja-JP" sz="1200" strike="noStrike" kern="100" dirty="0">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marL="0" marR="0" lvl="0" indent="0" algn="just" defTabSz="914400" rtl="0" eaLnBrk="1" fontAlgn="auto" latinLnBrk="0" hangingPunct="1">
                        <a:lnSpc>
                          <a:spcPts val="1400"/>
                        </a:lnSpc>
                        <a:spcBef>
                          <a:spcPts val="600"/>
                        </a:spcBef>
                        <a:spcAft>
                          <a:spcPts val="0"/>
                        </a:spcAft>
                        <a:buClrTx/>
                        <a:buSzTx/>
                        <a:buFontTx/>
                        <a:buNone/>
                        <a:tabLst/>
                        <a:defRPr/>
                      </a:pPr>
                      <a:r>
                        <a:rPr lang="ja-JP" altLang="en-US" sz="1200" strike="noStrike" kern="100" dirty="0">
                          <a:effectLst/>
                          <a:latin typeface="ＭＳ Ｐゴシック" panose="020B0600070205080204" pitchFamily="50" charset="-128"/>
                          <a:ea typeface="ＭＳ Ｐゴシック" panose="020B0600070205080204" pitchFamily="50" charset="-128"/>
                          <a:cs typeface="Times New Roman" panose="02020603050405020304" pitchFamily="18" charset="0"/>
                        </a:rPr>
                        <a:t>・各種マニュアルの作成や事務手続きの簡素化などを行ったことにより、プログラム実施者が継続的に実施できる手法の整備につながった。</a:t>
                      </a:r>
                      <a:endParaRPr lang="en-US" altLang="ja-JP" sz="1200" kern="100" dirty="0">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400"/>
                        </a:lnSpc>
                        <a:spcBef>
                          <a:spcPts val="600"/>
                        </a:spcBef>
                        <a:spcAft>
                          <a:spcPts val="0"/>
                        </a:spcAft>
                      </a:pPr>
                      <a:r>
                        <a:rPr lang="ja-JP" altLang="en-US" sz="1200" strike="noStrike" kern="100" dirty="0">
                          <a:effectLst/>
                          <a:latin typeface="ＭＳ Ｐゴシック" panose="020B0600070205080204" pitchFamily="50" charset="-128"/>
                          <a:ea typeface="ＭＳ Ｐゴシック" panose="020B0600070205080204" pitchFamily="50" charset="-128"/>
                          <a:cs typeface="Times New Roman" panose="02020603050405020304" pitchFamily="18" charset="0"/>
                        </a:rPr>
                        <a:t>・パークファンをきっかけに、</a:t>
                      </a:r>
                      <a:r>
                        <a:rPr lang="ja-JP" altLang="en-US" sz="1200" strike="noStrike"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多様</a:t>
                      </a:r>
                      <a:r>
                        <a:rPr lang="ja-JP" altLang="en-US" sz="1200" strike="noStrike" kern="100" dirty="0">
                          <a:effectLst/>
                          <a:latin typeface="ＭＳ Ｐゴシック" panose="020B0600070205080204" pitchFamily="50" charset="-128"/>
                          <a:ea typeface="ＭＳ Ｐゴシック" panose="020B0600070205080204" pitchFamily="50" charset="-128"/>
                          <a:cs typeface="Times New Roman" panose="02020603050405020304" pitchFamily="18" charset="0"/>
                        </a:rPr>
                        <a:t>な人々が多様なアイディアで公園を</a:t>
                      </a:r>
                      <a:r>
                        <a:rPr lang="ja-JP" altLang="en-US" sz="1200" strike="noStrike"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使うプログラムが実施され、対象箇所が拡大された。</a:t>
                      </a:r>
                      <a:endParaRPr lang="en-US" altLang="ja-JP" sz="1200" strike="noStrike"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marL="0" marR="0" lvl="0" indent="0" algn="just" defTabSz="914400" rtl="0" eaLnBrk="1" fontAlgn="auto" latinLnBrk="0" hangingPunct="1">
                        <a:lnSpc>
                          <a:spcPts val="1400"/>
                        </a:lnSpc>
                        <a:spcBef>
                          <a:spcPts val="600"/>
                        </a:spcBef>
                        <a:spcAft>
                          <a:spcPts val="0"/>
                        </a:spcAft>
                        <a:buClrTx/>
                        <a:buSzTx/>
                        <a:buFontTx/>
                        <a:buNone/>
                        <a:tabLst/>
                        <a:defRPr/>
                      </a:pPr>
                      <a:endParaRPr lang="ja-JP" sz="1200" kern="100" dirty="0">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txBody>
                  <a:tcPr marL="68580" marR="68580" marT="36000" marB="3600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13212858"/>
                  </a:ext>
                </a:extLst>
              </a:tr>
            </a:tbl>
          </a:graphicData>
        </a:graphic>
      </p:graphicFrame>
      <p:sp>
        <p:nvSpPr>
          <p:cNvPr id="2" name="正方形/長方形 1"/>
          <p:cNvSpPr/>
          <p:nvPr/>
        </p:nvSpPr>
        <p:spPr>
          <a:xfrm>
            <a:off x="74324" y="147484"/>
            <a:ext cx="4065628" cy="338554"/>
          </a:xfrm>
          <a:prstGeom prst="rect">
            <a:avLst/>
          </a:prstGeom>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600" b="0" i="0" u="sng" strike="noStrike" kern="1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Times New Roman" panose="02020603050405020304" pitchFamily="18" charset="0"/>
              </a:rPr>
              <a:t>みんなで公園活用事業（パークファン）</a:t>
            </a:r>
            <a:endParaRPr kumimoji="0" lang="ja-JP" altLang="ja-JP" sz="1600" b="0" i="0" u="sng" strike="noStrike" kern="100" cap="none" spc="0" normalizeH="0" baseline="0" noProof="0" dirty="0">
              <a:ln>
                <a:noFill/>
              </a:ln>
              <a:solidFill>
                <a:srgbClr val="FF0000"/>
              </a:solidFill>
              <a:effectLst/>
              <a:uLnTx/>
              <a:uFillTx/>
              <a:latin typeface="BIZ UDゴシック" panose="020B0400000000000000" pitchFamily="49" charset="-128"/>
              <a:ea typeface="BIZ UDゴシック" panose="020B0400000000000000" pitchFamily="49" charset="-128"/>
              <a:cs typeface="Times New Roman" panose="02020603050405020304" pitchFamily="18" charset="0"/>
            </a:endParaRPr>
          </a:p>
        </p:txBody>
      </p:sp>
      <p:sp>
        <p:nvSpPr>
          <p:cNvPr id="12" name="正方形/長方形 11"/>
          <p:cNvSpPr/>
          <p:nvPr/>
        </p:nvSpPr>
        <p:spPr>
          <a:xfrm>
            <a:off x="4283968" y="150461"/>
            <a:ext cx="955964" cy="308929"/>
          </a:xfrm>
          <a:prstGeom prst="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en-US" altLang="ja-JP" sz="1600" b="0" i="0" u="none"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rPr>
              <a:t>〔</a:t>
            </a:r>
            <a:r>
              <a:rPr kumimoji="1" lang="ja-JP" altLang="en-US" sz="1600" b="0" i="0" u="none"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rPr>
              <a:t>新規</a:t>
            </a:r>
            <a:r>
              <a:rPr kumimoji="1" lang="en-US" altLang="ja-JP" sz="1600" b="0" i="0" u="none"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rPr>
              <a:t>〕</a:t>
            </a:r>
            <a:endParaRPr kumimoji="1" lang="ja-JP" altLang="en-US" sz="1600" b="0" i="0" u="none"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endParaRPr>
          </a:p>
        </p:txBody>
      </p:sp>
      <p:sp>
        <p:nvSpPr>
          <p:cNvPr id="13" name="テキスト ボックス 12"/>
          <p:cNvSpPr txBox="1"/>
          <p:nvPr/>
        </p:nvSpPr>
        <p:spPr>
          <a:xfrm>
            <a:off x="74324" y="739250"/>
            <a:ext cx="2411760" cy="3231634"/>
          </a:xfrm>
          <a:prstGeom prst="rect">
            <a:avLst/>
          </a:prstGeom>
          <a:noFill/>
        </p:spPr>
        <p:txBody>
          <a:bodyPr wrap="square" lIns="91418" tIns="45710" rIns="91418" bIns="45710"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rPr>
              <a:t>①分野：　まちづくり</a:t>
            </a:r>
            <a:endParaRPr kumimoji="0" lang="en-US" altLang="ja-JP"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endParaRPr>
          </a:p>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altLang="ja-JP"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rPr>
              <a:t>②タイプ</a:t>
            </a:r>
            <a:endParaRPr kumimoji="0" lang="en-US" altLang="ja-JP"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rPr>
              <a:t>　　☑  政策イノベーション</a:t>
            </a:r>
            <a:endParaRPr kumimoji="0" lang="en-US" altLang="ja-JP"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rPr>
              <a:t>　　□　執行の刷新</a:t>
            </a:r>
            <a:endParaRPr kumimoji="0" lang="en-US" altLang="ja-JP"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endParaRPr>
          </a:p>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altLang="ja-JP"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rPr>
              <a:t>③改革スタイル</a:t>
            </a:r>
            <a:endParaRPr kumimoji="0" lang="en-US" altLang="ja-JP"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rPr>
              <a:t>　  □  投資・予算</a:t>
            </a:r>
            <a:endParaRPr kumimoji="0" lang="en-US" altLang="ja-JP"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rPr>
              <a:t>　　☑　条例・規則・運用ﾙｰﾙ</a:t>
            </a:r>
            <a:endParaRPr kumimoji="0" lang="en-US" altLang="ja-JP"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rPr>
              <a:t>　　□　組織・経営形態</a:t>
            </a:r>
            <a:endParaRPr kumimoji="0" lang="en-US" altLang="ja-JP"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rPr>
              <a:t>　　□　権限移譲</a:t>
            </a:r>
            <a:endParaRPr kumimoji="0" lang="en-US" altLang="ja-JP"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endParaRPr>
          </a:p>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altLang="ja-JP"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rPr>
              <a:t>④担当部局</a:t>
            </a:r>
            <a:endParaRPr kumimoji="0" lang="en-US" altLang="ja-JP"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rPr>
              <a:t>　　市　建設局</a:t>
            </a:r>
            <a:endParaRPr kumimoji="0" lang="en-US" altLang="ja-JP"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endParaRPr>
          </a:p>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altLang="ja-JP"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rPr>
              <a:t>⑤時期</a:t>
            </a:r>
            <a:endParaRPr kumimoji="0" lang="en-US" altLang="ja-JP"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rPr>
              <a:t>　　</a:t>
            </a:r>
            <a:r>
              <a:rPr kumimoji="0" lang="en-US" altLang="ja-JP"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rPr>
              <a:t>2020</a:t>
            </a:r>
            <a:r>
              <a:rPr kumimoji="0"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rPr>
              <a:t>年～</a:t>
            </a:r>
          </a:p>
        </p:txBody>
      </p:sp>
      <p:sp>
        <p:nvSpPr>
          <p:cNvPr id="3" name="スライド番号プレースホルダー 2"/>
          <p:cNvSpPr>
            <a:spLocks noGrp="1"/>
          </p:cNvSpPr>
          <p:nvPr>
            <p:ph type="sldNum" sz="quarter" idx="12"/>
          </p:nvPr>
        </p:nvSpPr>
        <p:spPr/>
        <p:txBody>
          <a:bodyPr/>
          <a:lstStyle/>
          <a:p>
            <a:fld id="{63BC356D-1576-478B-8647-1361C6E9DFF7}" type="slidenum">
              <a:rPr lang="ja-JP" altLang="en-US" smtClean="0"/>
              <a:pPr/>
              <a:t>373</a:t>
            </a:fld>
            <a:endParaRPr lang="ja-JP" altLang="en-US"/>
          </a:p>
        </p:txBody>
      </p:sp>
    </p:spTree>
    <p:extLst>
      <p:ext uri="{BB962C8B-B14F-4D97-AF65-F5344CB8AC3E}">
        <p14:creationId xmlns:p14="http://schemas.microsoft.com/office/powerpoint/2010/main" val="921429421"/>
      </p:ext>
    </p:extLst>
  </p:cSld>
  <p:clrMapOvr>
    <a:masterClrMapping/>
  </p:clrMapOvr>
</p:sld>
</file>

<file path=ppt/slides/slide3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 name="正方形/長方形 27"/>
          <p:cNvSpPr/>
          <p:nvPr/>
        </p:nvSpPr>
        <p:spPr>
          <a:xfrm>
            <a:off x="381235" y="4993547"/>
            <a:ext cx="8353064" cy="1642780"/>
          </a:xfrm>
          <a:prstGeom prst="rect">
            <a:avLst/>
          </a:prstGeom>
          <a:solidFill>
            <a:srgbClr val="CAE8AA"/>
          </a:solidFill>
          <a:ln w="1587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84406" tIns="42203" rIns="84406" bIns="42203"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50" charset="-128"/>
              <a:cs typeface="+mn-cs"/>
            </a:endParaRPr>
          </a:p>
        </p:txBody>
      </p:sp>
      <p:sp>
        <p:nvSpPr>
          <p:cNvPr id="27" name="正方形/長方形 26"/>
          <p:cNvSpPr/>
          <p:nvPr/>
        </p:nvSpPr>
        <p:spPr>
          <a:xfrm>
            <a:off x="381235" y="2456898"/>
            <a:ext cx="8353064" cy="616379"/>
          </a:xfrm>
          <a:prstGeom prst="rect">
            <a:avLst/>
          </a:prstGeom>
          <a:solidFill>
            <a:srgbClr val="CAE8AA"/>
          </a:solidFill>
          <a:ln w="1587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84406" tIns="42203" rIns="84406" bIns="42203"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50" charset="-128"/>
              <a:cs typeface="+mn-cs"/>
            </a:endParaRPr>
          </a:p>
        </p:txBody>
      </p:sp>
      <p:sp>
        <p:nvSpPr>
          <p:cNvPr id="2" name="正方形/長方形 1"/>
          <p:cNvSpPr/>
          <p:nvPr/>
        </p:nvSpPr>
        <p:spPr>
          <a:xfrm>
            <a:off x="381235" y="1607798"/>
            <a:ext cx="8353064" cy="1150844"/>
          </a:xfrm>
          <a:prstGeom prst="rect">
            <a:avLst/>
          </a:prstGeom>
          <a:solidFill>
            <a:srgbClr val="CAE8AA"/>
          </a:solidFill>
          <a:ln w="1587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84406" tIns="42203" rIns="84406" bIns="42203"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50" charset="-128"/>
              <a:cs typeface="+mn-cs"/>
            </a:endParaRPr>
          </a:p>
        </p:txBody>
      </p:sp>
      <p:cxnSp>
        <p:nvCxnSpPr>
          <p:cNvPr id="64" name="直線コネクタ 63"/>
          <p:cNvCxnSpPr/>
          <p:nvPr/>
        </p:nvCxnSpPr>
        <p:spPr>
          <a:xfrm>
            <a:off x="0" y="871668"/>
            <a:ext cx="9144000" cy="0"/>
          </a:xfrm>
          <a:prstGeom prst="line">
            <a:avLst/>
          </a:prstGeom>
          <a:ln w="38100"/>
        </p:spPr>
        <p:style>
          <a:lnRef idx="3">
            <a:schemeClr val="accent6"/>
          </a:lnRef>
          <a:fillRef idx="0">
            <a:schemeClr val="accent6"/>
          </a:fillRef>
          <a:effectRef idx="2">
            <a:schemeClr val="accent6"/>
          </a:effectRef>
          <a:fontRef idx="minor">
            <a:schemeClr val="tx1"/>
          </a:fontRef>
        </p:style>
      </p:cxnSp>
      <p:sp>
        <p:nvSpPr>
          <p:cNvPr id="86" name="タイトル 1"/>
          <p:cNvSpPr txBox="1">
            <a:spLocks/>
          </p:cNvSpPr>
          <p:nvPr/>
        </p:nvSpPr>
        <p:spPr>
          <a:xfrm>
            <a:off x="219587" y="1891871"/>
            <a:ext cx="8792308" cy="974278"/>
          </a:xfrm>
          <a:prstGeom prst="rect">
            <a:avLst/>
          </a:prstGeom>
          <a:noFill/>
        </p:spPr>
        <p:txBody>
          <a:bodyPr vert="horz" wrap="square" lIns="360000" tIns="0" rIns="108000" bIns="0" rtlCol="0" anchor="t" anchorCtr="0">
            <a:noAutofit/>
          </a:bodyPr>
          <a:lstStyle>
            <a:lvl1pPr algn="ctr" defTabSz="914423" rtl="0" eaLnBrk="1" latinLnBrk="0" hangingPunct="1">
              <a:lnSpc>
                <a:spcPct val="90000"/>
              </a:lnSpc>
              <a:spcBef>
                <a:spcPct val="0"/>
              </a:spcBef>
              <a:buNone/>
              <a:defRPr kumimoji="1" sz="6000" kern="1200">
                <a:solidFill>
                  <a:schemeClr val="tx1"/>
                </a:solidFill>
                <a:latin typeface="+mj-lt"/>
                <a:ea typeface="+mj-ea"/>
                <a:cs typeface="+mj-cs"/>
              </a:defRPr>
            </a:lvl1pPr>
          </a:lstStyle>
          <a:p>
            <a:pPr marL="0" marR="0" lvl="0" indent="0" algn="l" defTabSz="914423" rtl="0" eaLnBrk="1" fontAlgn="auto" latinLnBrk="0" hangingPunct="1">
              <a:lnSpc>
                <a:spcPts val="2400"/>
              </a:lnSpc>
              <a:spcBef>
                <a:spcPct val="0"/>
              </a:spcBef>
              <a:spcAft>
                <a:spcPts val="0"/>
              </a:spcAft>
              <a:buClrTx/>
              <a:buSzTx/>
              <a:buFontTx/>
              <a:buNone/>
              <a:tabLst/>
              <a:defRPr/>
            </a:pPr>
            <a:r>
              <a:rPr kumimoji="1" lang="ja-JP" altLang="en-US" sz="18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r>
              <a:rPr kumimoji="1" lang="en-US" altLang="ja-JP" sz="1662"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2020</a:t>
            </a:r>
            <a:r>
              <a:rPr kumimoji="1" lang="ja-JP" altLang="en-US" sz="1662"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年度　花博</a:t>
            </a:r>
            <a:r>
              <a:rPr kumimoji="1" lang="en-US" altLang="ja-JP" sz="1662"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30</a:t>
            </a:r>
            <a:r>
              <a:rPr kumimoji="1" lang="ja-JP" altLang="en-US" sz="1662"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周年記念イベントにおける公園活用プログラム</a:t>
            </a:r>
            <a:endParaRPr kumimoji="1" lang="en-US" altLang="ja-JP" sz="1662"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14423" rtl="0" eaLnBrk="1" fontAlgn="auto" latinLnBrk="0" hangingPunct="1">
              <a:lnSpc>
                <a:spcPts val="2400"/>
              </a:lnSpc>
              <a:spcBef>
                <a:spcPct val="0"/>
              </a:spcBef>
              <a:spcAft>
                <a:spcPts val="0"/>
              </a:spcAft>
              <a:buClrTx/>
              <a:buSzTx/>
              <a:buFontTx/>
              <a:buNone/>
              <a:tabLst/>
              <a:defRPr/>
            </a:pPr>
            <a:r>
              <a:rPr kumimoji="1" lang="ja-JP" altLang="en-US" sz="18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rPr>
              <a:t>  　　　 </a:t>
            </a:r>
            <a:r>
              <a:rPr kumimoji="1" lang="ja-JP" altLang="en-US" sz="166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rPr>
              <a:t>具体的なニーズの把握（</a:t>
            </a:r>
            <a:r>
              <a:rPr kumimoji="1" lang="en-US" altLang="ja-JP" sz="166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rPr>
              <a:t>100</a:t>
            </a:r>
            <a:r>
              <a:rPr kumimoji="1" lang="ja-JP" altLang="en-US" sz="166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rPr>
              <a:t>件以上のアイディア）</a:t>
            </a:r>
            <a:r>
              <a:rPr kumimoji="1" lang="ja-JP" altLang="en-US" sz="129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rPr>
              <a:t>及び</a:t>
            </a:r>
            <a:endParaRPr kumimoji="1" lang="en-US" altLang="ja-JP" sz="129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endParaRPr>
          </a:p>
          <a:p>
            <a:pPr marL="0" marR="0" lvl="0" indent="0" algn="l" defTabSz="914423" rtl="0" eaLnBrk="1" fontAlgn="auto" latinLnBrk="0" hangingPunct="1">
              <a:lnSpc>
                <a:spcPts val="2400"/>
              </a:lnSpc>
              <a:spcBef>
                <a:spcPct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rPr>
              <a:t>　　　　　</a:t>
            </a:r>
            <a:r>
              <a:rPr kumimoji="1" lang="ja-JP" altLang="en-US" sz="18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rPr>
              <a:t>「</a:t>
            </a:r>
            <a:r>
              <a:rPr kumimoji="1" lang="ja-JP" altLang="ja-JP" sz="166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rPr>
              <a:t>公園</a:t>
            </a:r>
            <a:r>
              <a:rPr kumimoji="1" lang="ja-JP" altLang="en-US" sz="166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rPr>
              <a:t>でこんなことができる」を体験いただく実験的試行</a:t>
            </a:r>
          </a:p>
          <a:p>
            <a:pPr marL="0" marR="0" lvl="0" indent="0" algn="l" defTabSz="914423" rtl="0" eaLnBrk="1" fontAlgn="auto" latinLnBrk="0" hangingPunct="1">
              <a:lnSpc>
                <a:spcPct val="150000"/>
              </a:lnSpc>
              <a:spcBef>
                <a:spcPct val="0"/>
              </a:spcBef>
              <a:spcAft>
                <a:spcPts val="0"/>
              </a:spcAft>
              <a:buClrTx/>
              <a:buSzTx/>
              <a:buFontTx/>
              <a:buNone/>
              <a:tabLst/>
              <a:defRPr/>
            </a:pPr>
            <a:endParaRPr kumimoji="1" lang="ja-JP" altLang="ja-JP" sz="18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endParaRPr>
          </a:p>
        </p:txBody>
      </p:sp>
      <p:sp>
        <p:nvSpPr>
          <p:cNvPr id="89" name="タイトル 1"/>
          <p:cNvSpPr txBox="1">
            <a:spLocks/>
          </p:cNvSpPr>
          <p:nvPr/>
        </p:nvSpPr>
        <p:spPr>
          <a:xfrm>
            <a:off x="381235" y="5192449"/>
            <a:ext cx="6379784" cy="1110471"/>
          </a:xfrm>
          <a:prstGeom prst="rect">
            <a:avLst/>
          </a:prstGeom>
          <a:noFill/>
        </p:spPr>
        <p:txBody>
          <a:bodyPr vert="horz" wrap="square" lIns="360000" tIns="0" rIns="108000" bIns="0" rtlCol="0" anchor="t" anchorCtr="0">
            <a:noAutofit/>
          </a:bodyPr>
          <a:lstStyle>
            <a:lvl1pPr algn="ctr" defTabSz="914423" rtl="0" eaLnBrk="1" latinLnBrk="0" hangingPunct="1">
              <a:lnSpc>
                <a:spcPct val="90000"/>
              </a:lnSpc>
              <a:spcBef>
                <a:spcPct val="0"/>
              </a:spcBef>
              <a:buNone/>
              <a:defRPr kumimoji="1" sz="6000" kern="1200">
                <a:solidFill>
                  <a:schemeClr val="tx1"/>
                </a:solidFill>
                <a:latin typeface="+mj-lt"/>
                <a:ea typeface="+mj-ea"/>
                <a:cs typeface="+mj-cs"/>
              </a:defRPr>
            </a:lvl1pPr>
          </a:lstStyle>
          <a:p>
            <a:pPr marL="0" marR="0" lvl="0" indent="0" algn="l" defTabSz="914423" rtl="0" eaLnBrk="1" fontAlgn="auto" latinLnBrk="0" hangingPunct="1">
              <a:lnSpc>
                <a:spcPts val="2400"/>
              </a:lnSpc>
              <a:spcBef>
                <a:spcPct val="0"/>
              </a:spcBef>
              <a:spcAft>
                <a:spcPts val="0"/>
              </a:spcAft>
              <a:buClrTx/>
              <a:buSzTx/>
              <a:buFontTx/>
              <a:buNone/>
              <a:tabLst/>
              <a:defRPr/>
            </a:pPr>
            <a:r>
              <a:rPr kumimoji="1" lang="en-US" altLang="ja-JP" sz="1662"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2022</a:t>
            </a:r>
            <a:r>
              <a:rPr kumimoji="1" lang="ja-JP" altLang="en-US" sz="1662"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年度　大阪市内全域へ展開</a:t>
            </a:r>
            <a:endParaRPr kumimoji="1" lang="en-US" altLang="ja-JP" sz="1662"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r" defTabSz="914423" rtl="0" eaLnBrk="1" fontAlgn="auto" latinLnBrk="0" hangingPunct="1">
              <a:lnSpc>
                <a:spcPts val="2400"/>
              </a:lnSpc>
              <a:spcBef>
                <a:spcPct val="0"/>
              </a:spcBef>
              <a:spcAft>
                <a:spcPts val="0"/>
              </a:spcAft>
              <a:buClrTx/>
              <a:buSzTx/>
              <a:buFontTx/>
              <a:buNone/>
              <a:tabLst/>
              <a:defRPr/>
            </a:pPr>
            <a:r>
              <a:rPr kumimoji="1" lang="ja-JP" altLang="en-US" sz="1662"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近隣・地区公園（約</a:t>
            </a:r>
            <a:r>
              <a:rPr kumimoji="1" lang="en-US" altLang="ja-JP" sz="1662"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100</a:t>
            </a:r>
            <a:r>
              <a:rPr kumimoji="1" lang="ja-JP" altLang="en-US" sz="1662"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公園）を対象　　　　　</a:t>
            </a:r>
            <a:r>
              <a:rPr kumimoji="1" lang="ja-JP" altLang="en-US" sz="1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rPr>
              <a:t> 　　　　　　　　</a:t>
            </a:r>
            <a:endParaRPr kumimoji="1" lang="en-US" altLang="ja-JP" sz="1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endParaRPr>
          </a:p>
          <a:p>
            <a:pPr marL="0" marR="0" lvl="0" indent="0" algn="l" defTabSz="914423" rtl="0" eaLnBrk="1" fontAlgn="auto" latinLnBrk="0" hangingPunct="1">
              <a:lnSpc>
                <a:spcPts val="2400"/>
              </a:lnSpc>
              <a:spcBef>
                <a:spcPct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r>
              <a:rPr kumimoji="1" lang="ja-JP" altLang="en-US" sz="166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公園活用のための枠組みを検討</a:t>
            </a:r>
          </a:p>
          <a:p>
            <a:pPr marL="0" marR="0" lvl="0" indent="0" algn="l" defTabSz="914423" rtl="0" eaLnBrk="1" fontAlgn="auto" latinLnBrk="0" hangingPunct="1">
              <a:lnSpc>
                <a:spcPts val="2400"/>
              </a:lnSpc>
              <a:spcBef>
                <a:spcPct val="0"/>
              </a:spcBef>
              <a:spcAft>
                <a:spcPts val="0"/>
              </a:spcAft>
              <a:buClrTx/>
              <a:buSzTx/>
              <a:buFontTx/>
              <a:buNone/>
              <a:tabLst/>
              <a:defRPr/>
            </a:pPr>
            <a:r>
              <a:rPr kumimoji="1" lang="ja-JP" altLang="en-US" sz="166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例）ワンストップ窓口、マニュアルの整備、情報発信の強化など</a:t>
            </a:r>
          </a:p>
          <a:p>
            <a:pPr marL="0" marR="0" lvl="0" indent="0" algn="l" defTabSz="914423" rtl="0" eaLnBrk="1" fontAlgn="auto" latinLnBrk="0" hangingPunct="1">
              <a:lnSpc>
                <a:spcPts val="2400"/>
              </a:lnSpc>
              <a:spcBef>
                <a:spcPct val="0"/>
              </a:spcBef>
              <a:spcAft>
                <a:spcPts val="0"/>
              </a:spcAft>
              <a:buClrTx/>
              <a:buSzTx/>
              <a:buFontTx/>
              <a:buNone/>
              <a:tabLst/>
              <a:defRPr/>
            </a:pPr>
            <a:endParaRPr kumimoji="1" lang="en-US" altLang="ja-JP" sz="1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92" name="タイトル 1"/>
          <p:cNvSpPr txBox="1">
            <a:spLocks/>
          </p:cNvSpPr>
          <p:nvPr/>
        </p:nvSpPr>
        <p:spPr>
          <a:xfrm>
            <a:off x="-162460" y="937442"/>
            <a:ext cx="8690558" cy="849099"/>
          </a:xfrm>
          <a:prstGeom prst="rect">
            <a:avLst/>
          </a:prstGeom>
          <a:noFill/>
        </p:spPr>
        <p:txBody>
          <a:bodyPr vert="horz" wrap="square" lIns="360000" tIns="0" rIns="108000" bIns="0" rtlCol="0" anchor="t" anchorCtr="0">
            <a:noAutofit/>
          </a:bodyPr>
          <a:lstStyle>
            <a:lvl1pPr algn="ctr" defTabSz="914423" rtl="0" eaLnBrk="1" latinLnBrk="0" hangingPunct="1">
              <a:lnSpc>
                <a:spcPct val="90000"/>
              </a:lnSpc>
              <a:spcBef>
                <a:spcPct val="0"/>
              </a:spcBef>
              <a:buNone/>
              <a:defRPr kumimoji="1" sz="6000" kern="1200">
                <a:solidFill>
                  <a:schemeClr val="tx1"/>
                </a:solidFill>
                <a:latin typeface="+mj-lt"/>
                <a:ea typeface="+mj-ea"/>
                <a:cs typeface="+mj-cs"/>
              </a:defRPr>
            </a:lvl1pPr>
          </a:lstStyle>
          <a:p>
            <a:pPr marL="0" marR="0" lvl="0" indent="0" algn="l" defTabSz="914423" rtl="0" eaLnBrk="1" fontAlgn="auto" latinLnBrk="0" hangingPunct="1">
              <a:lnSpc>
                <a:spcPts val="2492"/>
              </a:lnSpc>
              <a:spcBef>
                <a:spcPct val="0"/>
              </a:spcBef>
              <a:spcAft>
                <a:spcPts val="0"/>
              </a:spcAft>
              <a:buClrTx/>
              <a:buSzTx/>
              <a:buFontTx/>
              <a:buNone/>
              <a:tabLst/>
              <a:defRPr/>
            </a:pPr>
            <a:r>
              <a:rPr kumimoji="1" lang="ja-JP" altLang="en-US" sz="18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rPr>
              <a:t> </a:t>
            </a:r>
            <a:r>
              <a:rPr kumimoji="1" lang="ja-JP" altLang="en-US" sz="166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rPr>
              <a:t>多種多様な人々が生活の様々な場面で公園を活用し、自らのアイデアで多様な活動をする</a:t>
            </a:r>
            <a:endParaRPr kumimoji="1" lang="en-US" altLang="ja-JP" sz="166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endParaRPr>
          </a:p>
          <a:p>
            <a:pPr marL="0" marR="0" lvl="0" indent="0" algn="l" defTabSz="914423" rtl="0" eaLnBrk="1" fontAlgn="auto" latinLnBrk="0" hangingPunct="1">
              <a:lnSpc>
                <a:spcPts val="2492"/>
              </a:lnSpc>
              <a:spcBef>
                <a:spcPct val="0"/>
              </a:spcBef>
              <a:spcAft>
                <a:spcPts val="0"/>
              </a:spcAft>
              <a:buClrTx/>
              <a:buSzTx/>
              <a:buFontTx/>
              <a:buNone/>
              <a:tabLst/>
              <a:defRPr/>
            </a:pPr>
            <a:r>
              <a:rPr kumimoji="1" lang="ja-JP" altLang="en-US" sz="166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rPr>
              <a:t>　　→　市民生活がより豊かなものとなり、都市が魅力的になる。</a:t>
            </a:r>
            <a:endParaRPr kumimoji="1" lang="ja-JP" altLang="ja-JP" sz="166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endParaRPr>
          </a:p>
        </p:txBody>
      </p:sp>
      <p:pic>
        <p:nvPicPr>
          <p:cNvPr id="23" name="図 22"/>
          <p:cNvPicPr>
            <a:picLocks noChangeAspect="1"/>
          </p:cNvPicPr>
          <p:nvPr/>
        </p:nvPicPr>
        <p:blipFill rotWithShape="1">
          <a:blip r:embed="rId2" cstate="print">
            <a:extLst>
              <a:ext uri="{28A0092B-C50C-407E-A947-70E740481C1C}">
                <a14:useLocalDpi xmlns:a14="http://schemas.microsoft.com/office/drawing/2010/main" val="0"/>
              </a:ext>
            </a:extLst>
          </a:blip>
          <a:srcRect/>
          <a:stretch/>
        </p:blipFill>
        <p:spPr>
          <a:xfrm>
            <a:off x="6943184" y="1848654"/>
            <a:ext cx="1362301" cy="974328"/>
          </a:xfrm>
          <a:prstGeom prst="roundRect">
            <a:avLst>
              <a:gd name="adj" fmla="val 1977"/>
            </a:avLst>
          </a:prstGeom>
          <a:noFill/>
          <a:ln>
            <a:noFill/>
          </a:ln>
          <a:effectLst>
            <a:softEdge rad="0"/>
          </a:effectLst>
        </p:spPr>
      </p:pic>
      <p:sp>
        <p:nvSpPr>
          <p:cNvPr id="31" name="正方形/長方形 30"/>
          <p:cNvSpPr/>
          <p:nvPr/>
        </p:nvSpPr>
        <p:spPr>
          <a:xfrm>
            <a:off x="7044945" y="2741763"/>
            <a:ext cx="2176663" cy="348393"/>
          </a:xfrm>
          <a:prstGeom prst="rect">
            <a:avLst/>
          </a:prstGeom>
          <a:noFill/>
        </p:spPr>
        <p:txBody>
          <a:bodyPr wrap="square" anchor="ctr" anchorCtr="0">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923"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絵本の読み聞かせ</a:t>
            </a:r>
            <a:endParaRPr kumimoji="0" lang="en-US" altLang="ja-JP" sz="923"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endParaRPr>
          </a:p>
        </p:txBody>
      </p:sp>
      <p:pic>
        <p:nvPicPr>
          <p:cNvPr id="24" name="図 23"/>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8313100" y="233424"/>
            <a:ext cx="757340" cy="757340"/>
          </a:xfrm>
          <a:prstGeom prst="rect">
            <a:avLst/>
          </a:prstGeom>
        </p:spPr>
      </p:pic>
      <p:sp>
        <p:nvSpPr>
          <p:cNvPr id="25" name="正方形/長方形 24"/>
          <p:cNvSpPr/>
          <p:nvPr/>
        </p:nvSpPr>
        <p:spPr>
          <a:xfrm>
            <a:off x="381235" y="4119164"/>
            <a:ext cx="8353064" cy="616379"/>
          </a:xfrm>
          <a:prstGeom prst="rect">
            <a:avLst/>
          </a:prstGeom>
          <a:solidFill>
            <a:srgbClr val="CAE8AA"/>
          </a:solidFill>
          <a:ln w="1587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84406" tIns="42203" rIns="84406" bIns="42203"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50" charset="-128"/>
              <a:cs typeface="+mn-cs"/>
            </a:endParaRPr>
          </a:p>
        </p:txBody>
      </p:sp>
      <p:sp>
        <p:nvSpPr>
          <p:cNvPr id="26" name="正方形/長方形 25"/>
          <p:cNvSpPr/>
          <p:nvPr/>
        </p:nvSpPr>
        <p:spPr>
          <a:xfrm>
            <a:off x="381235" y="3270064"/>
            <a:ext cx="8353064" cy="1571091"/>
          </a:xfrm>
          <a:prstGeom prst="rect">
            <a:avLst/>
          </a:prstGeom>
          <a:solidFill>
            <a:srgbClr val="CAE8AA"/>
          </a:solidFill>
          <a:ln w="1587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84406" tIns="42203" rIns="84406" bIns="42203"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50" charset="-128"/>
              <a:cs typeface="+mn-cs"/>
            </a:endParaRPr>
          </a:p>
        </p:txBody>
      </p:sp>
      <p:sp>
        <p:nvSpPr>
          <p:cNvPr id="29" name="タイトル 1"/>
          <p:cNvSpPr txBox="1">
            <a:spLocks/>
          </p:cNvSpPr>
          <p:nvPr/>
        </p:nvSpPr>
        <p:spPr>
          <a:xfrm>
            <a:off x="219587" y="3568470"/>
            <a:ext cx="8792308" cy="974278"/>
          </a:xfrm>
          <a:prstGeom prst="rect">
            <a:avLst/>
          </a:prstGeom>
          <a:noFill/>
        </p:spPr>
        <p:txBody>
          <a:bodyPr vert="horz" wrap="square" lIns="360000" tIns="0" rIns="108000" bIns="0" rtlCol="0" anchor="t" anchorCtr="0">
            <a:noAutofit/>
          </a:bodyPr>
          <a:lstStyle>
            <a:lvl1pPr algn="ctr" defTabSz="914423" rtl="0" eaLnBrk="1" latinLnBrk="0" hangingPunct="1">
              <a:lnSpc>
                <a:spcPct val="90000"/>
              </a:lnSpc>
              <a:spcBef>
                <a:spcPct val="0"/>
              </a:spcBef>
              <a:buNone/>
              <a:defRPr kumimoji="1" sz="6000" kern="1200">
                <a:solidFill>
                  <a:schemeClr val="tx1"/>
                </a:solidFill>
                <a:latin typeface="+mj-lt"/>
                <a:ea typeface="+mj-ea"/>
                <a:cs typeface="+mj-cs"/>
              </a:defRPr>
            </a:lvl1pPr>
          </a:lstStyle>
          <a:p>
            <a:pPr marL="0" marR="0" lvl="0" indent="0" algn="l" defTabSz="914423" rtl="0" eaLnBrk="1" fontAlgn="auto" latinLnBrk="0" hangingPunct="1">
              <a:lnSpc>
                <a:spcPts val="2400"/>
              </a:lnSpc>
              <a:spcBef>
                <a:spcPct val="0"/>
              </a:spcBef>
              <a:spcAft>
                <a:spcPts val="0"/>
              </a:spcAft>
              <a:buClrTx/>
              <a:buSzTx/>
              <a:buFontTx/>
              <a:buNone/>
              <a:tabLst/>
              <a:defRPr/>
            </a:pPr>
            <a:r>
              <a:rPr kumimoji="1" lang="ja-JP" altLang="en-US" sz="18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r>
              <a:rPr kumimoji="1" lang="en-US" altLang="ja-JP" sz="1662"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2021</a:t>
            </a:r>
            <a:r>
              <a:rPr kumimoji="1" lang="ja-JP" altLang="en-US" sz="1662"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年度　公園活用事業（パークファン）：モデル公園で実施</a:t>
            </a:r>
            <a:endParaRPr kumimoji="1" lang="en-US" altLang="ja-JP" sz="1662"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14423" rtl="0" eaLnBrk="1" fontAlgn="auto" latinLnBrk="0" hangingPunct="1">
              <a:lnSpc>
                <a:spcPts val="2400"/>
              </a:lnSpc>
              <a:spcBef>
                <a:spcPct val="0"/>
              </a:spcBef>
              <a:spcAft>
                <a:spcPts val="0"/>
              </a:spcAft>
              <a:buClrTx/>
              <a:buSzTx/>
              <a:buFontTx/>
              <a:buNone/>
              <a:tabLst/>
              <a:defRPr/>
            </a:pPr>
            <a:r>
              <a:rPr kumimoji="1" lang="ja-JP" altLang="en-US" sz="18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rPr>
              <a:t>  　　　 </a:t>
            </a:r>
            <a:r>
              <a:rPr kumimoji="1" lang="ja-JP" altLang="en-US" sz="166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rPr>
              <a:t>自由な発想による公園活用を身近な公園の中の</a:t>
            </a:r>
            <a:endParaRPr kumimoji="1" lang="en-US" altLang="ja-JP" sz="166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endParaRPr>
          </a:p>
          <a:p>
            <a:pPr marL="0" marR="0" lvl="0" indent="0" algn="l" defTabSz="914423" rtl="0" eaLnBrk="1" fontAlgn="auto" latinLnBrk="0" hangingPunct="1">
              <a:lnSpc>
                <a:spcPts val="2400"/>
              </a:lnSpc>
              <a:spcBef>
                <a:spcPct val="0"/>
              </a:spcBef>
              <a:spcAft>
                <a:spcPts val="0"/>
              </a:spcAft>
              <a:buClrTx/>
              <a:buSzTx/>
              <a:buFontTx/>
              <a:buNone/>
              <a:tabLst/>
              <a:defRPr/>
            </a:pPr>
            <a:r>
              <a:rPr kumimoji="1" lang="ja-JP" altLang="en-US" sz="166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rPr>
              <a:t>　　　　モデル公園</a:t>
            </a:r>
            <a:r>
              <a:rPr kumimoji="1" lang="en-US" altLang="ja-JP" sz="166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rPr>
              <a:t>9</a:t>
            </a:r>
            <a:r>
              <a:rPr kumimoji="1" lang="ja-JP" altLang="en-US" sz="166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rPr>
              <a:t>公園で</a:t>
            </a:r>
            <a:r>
              <a:rPr kumimoji="1" lang="en-US" altLang="ja-JP" sz="166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rPr>
              <a:t>11</a:t>
            </a:r>
            <a:r>
              <a:rPr kumimoji="1" lang="ja-JP" altLang="en-US" sz="166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rPr>
              <a:t>プログラム試行実施</a:t>
            </a:r>
            <a:endParaRPr kumimoji="1" lang="en-US" altLang="ja-JP" sz="166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endParaRPr>
          </a:p>
          <a:p>
            <a:pPr marL="0" marR="0" lvl="0" indent="0" algn="l" defTabSz="914423" rtl="0" eaLnBrk="1" fontAlgn="auto" latinLnBrk="0" hangingPunct="1">
              <a:lnSpc>
                <a:spcPct val="150000"/>
              </a:lnSpc>
              <a:spcBef>
                <a:spcPct val="0"/>
              </a:spcBef>
              <a:spcAft>
                <a:spcPts val="0"/>
              </a:spcAft>
              <a:buClrTx/>
              <a:buSzTx/>
              <a:buFontTx/>
              <a:buNone/>
              <a:tabLst/>
              <a:defRPr/>
            </a:pPr>
            <a:endParaRPr kumimoji="1" lang="ja-JP" altLang="ja-JP" sz="18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endParaRPr>
          </a:p>
        </p:txBody>
      </p:sp>
      <p:grpSp>
        <p:nvGrpSpPr>
          <p:cNvPr id="32" name="グループ化 31"/>
          <p:cNvGrpSpPr/>
          <p:nvPr/>
        </p:nvGrpSpPr>
        <p:grpSpPr>
          <a:xfrm>
            <a:off x="6448819" y="3354716"/>
            <a:ext cx="2351032" cy="1523795"/>
            <a:chOff x="-35024" y="1116924"/>
            <a:chExt cx="2422760" cy="1650778"/>
          </a:xfrm>
        </p:grpSpPr>
        <p:grpSp>
          <p:nvGrpSpPr>
            <p:cNvPr id="33" name="グループ化 32">
              <a:extLst>
                <a:ext uri="{FF2B5EF4-FFF2-40B4-BE49-F238E27FC236}">
                  <a16:creationId xmlns:a16="http://schemas.microsoft.com/office/drawing/2014/main" id="{0657B01E-FD8B-468F-8EE5-9601CD2C54A2}"/>
                </a:ext>
              </a:extLst>
            </p:cNvPr>
            <p:cNvGrpSpPr/>
            <p:nvPr/>
          </p:nvGrpSpPr>
          <p:grpSpPr>
            <a:xfrm>
              <a:off x="-35024" y="1116924"/>
              <a:ext cx="2422760" cy="1650778"/>
              <a:chOff x="-199448" y="1821061"/>
              <a:chExt cx="2190084" cy="1440831"/>
            </a:xfrm>
          </p:grpSpPr>
          <p:pic>
            <p:nvPicPr>
              <p:cNvPr id="35" name="図 34">
                <a:extLst>
                  <a:ext uri="{FF2B5EF4-FFF2-40B4-BE49-F238E27FC236}">
                    <a16:creationId xmlns:a16="http://schemas.microsoft.com/office/drawing/2014/main" id="{CD447685-689E-4558-9D5D-A7D99F6E3B40}"/>
                  </a:ext>
                </a:extLst>
              </p:cNvPr>
              <p:cNvPicPr>
                <a:picLocks noChangeAspect="1"/>
              </p:cNvPicPr>
              <p:nvPr/>
            </p:nvPicPr>
            <p:blipFill>
              <a:blip r:embed="rId4"/>
              <a:stretch>
                <a:fillRect/>
              </a:stretch>
            </p:blipFill>
            <p:spPr>
              <a:xfrm>
                <a:off x="248914" y="1821061"/>
                <a:ext cx="1281201" cy="1005366"/>
              </a:xfrm>
              <a:prstGeom prst="rect">
                <a:avLst/>
              </a:prstGeom>
            </p:spPr>
          </p:pic>
          <p:sp>
            <p:nvSpPr>
              <p:cNvPr id="36" name="テキスト ボックス 35">
                <a:extLst>
                  <a:ext uri="{FF2B5EF4-FFF2-40B4-BE49-F238E27FC236}">
                    <a16:creationId xmlns:a16="http://schemas.microsoft.com/office/drawing/2014/main" id="{21D74C2D-242E-4CC9-8442-5DEDABE94699}"/>
                  </a:ext>
                </a:extLst>
              </p:cNvPr>
              <p:cNvSpPr txBox="1"/>
              <p:nvPr/>
            </p:nvSpPr>
            <p:spPr>
              <a:xfrm>
                <a:off x="-199448" y="2852161"/>
                <a:ext cx="2190084" cy="409731"/>
              </a:xfrm>
              <a:prstGeom prst="rect">
                <a:avLst/>
              </a:prstGeom>
              <a:noFill/>
              <a:ln w="19050" cap="flat" cmpd="sng" algn="ctr">
                <a:noFill/>
                <a:prstDash val="solid"/>
                <a:miter lim="800000"/>
              </a:ln>
              <a:effectLst/>
            </p:spPr>
            <p:txBody>
              <a:bodyPr wrap="square" rtlCol="0">
                <a:spAutoFit/>
              </a:bodyPr>
              <a:lstStyle>
                <a:defPPr>
                  <a:defRPr lang="ja-JP"/>
                </a:defPPr>
                <a:lvl1pPr indent="0">
                  <a:spcBef>
                    <a:spcPts val="600"/>
                  </a:spcBef>
                  <a:buFont typeface="Wingdings" panose="05000000000000000000" pitchFamily="2" charset="2"/>
                  <a:buNone/>
                  <a:defRPr sz="1600" b="0" kern="100">
                    <a:latin typeface="Meiryo UI" panose="020B0604030504040204" pitchFamily="50" charset="-128"/>
                    <a:ea typeface="Meiryo UI" panose="020B0604030504040204" pitchFamily="50" charset="-128"/>
                    <a:cs typeface="Meiryo UI" panose="020B0604030504040204" pitchFamily="50" charset="-128"/>
                  </a:defRPr>
                </a:lvl1pPr>
              </a:lstStyle>
              <a:p>
                <a:pPr marL="0" marR="0" lvl="0" indent="0" algn="ctr" defTabSz="422041" rtl="0" eaLnBrk="1" fontAlgn="auto" latinLnBrk="0" hangingPunct="1">
                  <a:lnSpc>
                    <a:spcPct val="100000"/>
                  </a:lnSpc>
                  <a:spcBef>
                    <a:spcPts val="0"/>
                  </a:spcBef>
                  <a:spcAft>
                    <a:spcPts val="0"/>
                  </a:spcAft>
                  <a:buClrTx/>
                  <a:buSzTx/>
                  <a:buFont typeface="Wingdings" panose="05000000000000000000" pitchFamily="2" charset="2"/>
                  <a:buNone/>
                  <a:tabLst/>
                  <a:defRPr/>
                </a:pPr>
                <a:r>
                  <a:rPr kumimoji="0" lang="ja-JP" altLang="en-US" sz="1108" b="0" i="0" u="none" strike="noStrike" kern="100" cap="none" spc="0" normalizeH="0" baseline="0" noProof="0" dirty="0">
                    <a:ln>
                      <a:noFill/>
                    </a:ln>
                    <a:solidFill>
                      <a:prstClr val="black"/>
                    </a:solidFill>
                    <a:effectLst/>
                    <a:uLnTx/>
                    <a:uFillTx/>
                    <a:latin typeface="UD デジタル 教科書体 NK-R" panose="02020400000000000000" pitchFamily="18" charset="-128"/>
                    <a:ea typeface="UD デジタル 教科書体 NK-R" panose="02020400000000000000" pitchFamily="18" charset="-128"/>
                  </a:rPr>
                  <a:t>アナログプリントでつくる</a:t>
                </a:r>
                <a:endParaRPr kumimoji="0" lang="en-US" altLang="ja-JP" sz="1108" b="0" i="0" u="none" strike="noStrike" kern="100" cap="none" spc="0" normalizeH="0" baseline="0" noProof="0" dirty="0">
                  <a:ln>
                    <a:noFill/>
                  </a:ln>
                  <a:solidFill>
                    <a:prstClr val="black"/>
                  </a:solidFill>
                  <a:effectLst/>
                  <a:uLnTx/>
                  <a:uFillTx/>
                  <a:latin typeface="UD デジタル 教科書体 NK-R" panose="02020400000000000000" pitchFamily="18" charset="-128"/>
                  <a:ea typeface="UD デジタル 教科書体 NK-R" panose="02020400000000000000" pitchFamily="18" charset="-128"/>
                </a:endParaRPr>
              </a:p>
              <a:p>
                <a:pPr marL="0" marR="0" lvl="0" indent="0" algn="ctr" defTabSz="422041" rtl="0" eaLnBrk="1" fontAlgn="auto" latinLnBrk="0" hangingPunct="1">
                  <a:lnSpc>
                    <a:spcPct val="100000"/>
                  </a:lnSpc>
                  <a:spcBef>
                    <a:spcPts val="0"/>
                  </a:spcBef>
                  <a:spcAft>
                    <a:spcPts val="0"/>
                  </a:spcAft>
                  <a:buClrTx/>
                  <a:buSzTx/>
                  <a:buFont typeface="Wingdings" panose="05000000000000000000" pitchFamily="2" charset="2"/>
                  <a:buNone/>
                  <a:tabLst/>
                  <a:defRPr/>
                </a:pPr>
                <a:r>
                  <a:rPr kumimoji="0" lang="ja-JP" altLang="en-US" sz="1108" b="0" i="0" u="none" strike="noStrike" kern="100" cap="none" spc="0" normalizeH="0" baseline="0" noProof="0" dirty="0">
                    <a:ln>
                      <a:noFill/>
                    </a:ln>
                    <a:solidFill>
                      <a:prstClr val="black"/>
                    </a:solidFill>
                    <a:effectLst/>
                    <a:uLnTx/>
                    <a:uFillTx/>
                    <a:latin typeface="UD デジタル 教科書体 NK-R" panose="02020400000000000000" pitchFamily="18" charset="-128"/>
                    <a:ea typeface="UD デジタル 教科書体 NK-R" panose="02020400000000000000" pitchFamily="18" charset="-128"/>
                  </a:rPr>
                  <a:t>青空美術館</a:t>
                </a:r>
                <a:endParaRPr kumimoji="0" lang="en-US" altLang="ja-JP" sz="1108" b="0" i="0" u="none" strike="noStrike" kern="100" cap="none" spc="0" normalizeH="0" baseline="0" noProof="0" dirty="0">
                  <a:ln>
                    <a:noFill/>
                  </a:ln>
                  <a:solidFill>
                    <a:prstClr val="black"/>
                  </a:solidFill>
                  <a:effectLst/>
                  <a:uLnTx/>
                  <a:uFillTx/>
                  <a:latin typeface="UD デジタル 教科書体 NK-R" panose="02020400000000000000" pitchFamily="18" charset="-128"/>
                  <a:ea typeface="UD デジタル 教科書体 NK-R" panose="02020400000000000000" pitchFamily="18" charset="-128"/>
                </a:endParaRPr>
              </a:p>
            </p:txBody>
          </p:sp>
        </p:grpSp>
        <p:pic>
          <p:nvPicPr>
            <p:cNvPr id="34" name="図 33">
              <a:extLst>
                <a:ext uri="{FF2B5EF4-FFF2-40B4-BE49-F238E27FC236}">
                  <a16:creationId xmlns:a16="http://schemas.microsoft.com/office/drawing/2014/main" id="{18DF8659-C57A-47ED-A96D-7FC1A6A701B5}"/>
                </a:ext>
              </a:extLst>
            </p:cNvPr>
            <p:cNvPicPr>
              <a:picLocks noChangeAspect="1"/>
            </p:cNvPicPr>
            <p:nvPr/>
          </p:nvPicPr>
          <p:blipFill rotWithShape="1">
            <a:blip r:embed="rId5">
              <a:extLst>
                <a:ext uri="{BEBA8EAE-BF5A-486C-A8C5-ECC9F3942E4B}">
                  <a14:imgProps xmlns:a14="http://schemas.microsoft.com/office/drawing/2010/main">
                    <a14:imgLayer r:embed="rId6">
                      <a14:imgEffect>
                        <a14:sharpenSoften amount="-56000"/>
                      </a14:imgEffect>
                    </a14:imgLayer>
                  </a14:imgProps>
                </a:ext>
              </a:extLst>
            </a:blip>
            <a:srcRect l="49371" t="30316" r="42534" b="60022"/>
            <a:stretch/>
          </p:blipFill>
          <p:spPr>
            <a:xfrm>
              <a:off x="1679279" y="1926799"/>
              <a:ext cx="212725" cy="206377"/>
            </a:xfrm>
            <a:prstGeom prst="ellipse">
              <a:avLst/>
            </a:prstGeom>
          </p:spPr>
        </p:pic>
      </p:grpSp>
      <p:pic>
        <p:nvPicPr>
          <p:cNvPr id="37" name="図 36">
            <a:extLst>
              <a:ext uri="{FF2B5EF4-FFF2-40B4-BE49-F238E27FC236}">
                <a16:creationId xmlns:a16="http://schemas.microsoft.com/office/drawing/2014/main" id="{FE11B298-FF5F-4A70-89FE-34980F8CF206}"/>
              </a:ext>
            </a:extLst>
          </p:cNvPr>
          <p:cNvPicPr>
            <a:picLocks noChangeAspect="1"/>
          </p:cNvPicPr>
          <p:nvPr/>
        </p:nvPicPr>
        <p:blipFill rotWithShape="1">
          <a:blip r:embed="rId7"/>
          <a:srcRect l="8656" t="7590"/>
          <a:stretch/>
        </p:blipFill>
        <p:spPr>
          <a:xfrm>
            <a:off x="6930130" y="5211166"/>
            <a:ext cx="1375355" cy="1017697"/>
          </a:xfrm>
          <a:prstGeom prst="rect">
            <a:avLst/>
          </a:prstGeom>
        </p:spPr>
      </p:pic>
      <p:sp>
        <p:nvSpPr>
          <p:cNvPr id="38" name="正方形/長方形 37"/>
          <p:cNvSpPr/>
          <p:nvPr/>
        </p:nvSpPr>
        <p:spPr>
          <a:xfrm>
            <a:off x="7086600" y="6148382"/>
            <a:ext cx="2176663" cy="348393"/>
          </a:xfrm>
          <a:prstGeom prst="rect">
            <a:avLst/>
          </a:prstGeom>
          <a:noFill/>
        </p:spPr>
        <p:txBody>
          <a:bodyPr wrap="square" anchor="ctr" anchorCtr="0">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923"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公園であそぼう</a:t>
            </a:r>
            <a:endParaRPr kumimoji="0" lang="en-US" altLang="ja-JP" sz="923"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endParaRPr>
          </a:p>
        </p:txBody>
      </p:sp>
      <p:sp>
        <p:nvSpPr>
          <p:cNvPr id="39" name="テキスト ボックス 38"/>
          <p:cNvSpPr txBox="1"/>
          <p:nvPr/>
        </p:nvSpPr>
        <p:spPr>
          <a:xfrm>
            <a:off x="58209" y="283206"/>
            <a:ext cx="9906000" cy="606344"/>
          </a:xfrm>
          <a:prstGeom prst="rect">
            <a:avLst/>
          </a:prstGeom>
          <a:noFill/>
        </p:spPr>
        <p:txBody>
          <a:bodyPr wrap="square" rtlCol="0" anchor="ctr" anchorCtr="0">
            <a:normAutofit/>
          </a:bodyPr>
          <a:lstStyle/>
          <a:p>
            <a:pPr marL="0" marR="0" lvl="0" indent="0" algn="l" defTabSz="457200" rtl="0" eaLnBrk="1" fontAlgn="auto" latinLnBrk="0" hangingPunct="1">
              <a:lnSpc>
                <a:spcPct val="100000"/>
              </a:lnSpc>
              <a:spcBef>
                <a:spcPts val="600"/>
              </a:spcBef>
              <a:spcAft>
                <a:spcPts val="0"/>
              </a:spcAft>
              <a:buClrTx/>
              <a:buSzTx/>
              <a:buFontTx/>
              <a:buNone/>
              <a:tabLst/>
              <a:defRPr/>
            </a:pPr>
            <a:r>
              <a:rPr kumimoji="0" lang="ja-JP" altLang="en-US" sz="3200" b="1" i="0" u="none" strike="noStrike" kern="100" cap="none" spc="0" normalizeH="0" baseline="0" noProof="0" dirty="0">
                <a:ln>
                  <a:noFill/>
                </a:ln>
                <a:solidFill>
                  <a:srgbClr val="008000"/>
                </a:solidFill>
                <a:effectLst>
                  <a:outerShdw blurRad="38100" dist="38100" dir="2700000" algn="tl">
                    <a:srgbClr val="70AD47">
                      <a:alpha val="43000"/>
                    </a:srgbClr>
                  </a:outerShdw>
                </a:effectLst>
                <a:uLnTx/>
                <a:uFillTx/>
                <a:latin typeface="Meiryo UI" panose="020B0604030504040204" pitchFamily="50" charset="-128"/>
                <a:ea typeface="Meiryo UI" panose="020B0604030504040204" pitchFamily="50" charset="-128"/>
                <a:cs typeface="Meiryo UI" panose="020B0604030504040204" pitchFamily="50" charset="-128"/>
              </a:rPr>
              <a:t>みんなで公園活用事業</a:t>
            </a:r>
            <a:r>
              <a:rPr kumimoji="0" lang="ja-JP" altLang="en-US" sz="2400" b="1" i="0" u="none" strike="noStrike" kern="100" cap="none" spc="0" normalizeH="0" baseline="0" noProof="0" dirty="0">
                <a:ln>
                  <a:noFill/>
                </a:ln>
                <a:solidFill>
                  <a:srgbClr val="008000"/>
                </a:solidFill>
                <a:effectLst>
                  <a:outerShdw blurRad="38100" dist="38100" dir="2700000" algn="tl">
                    <a:srgbClr val="70AD47">
                      <a:alpha val="43000"/>
                    </a:srgbClr>
                  </a:outerShdw>
                </a:effectLst>
                <a:uLnTx/>
                <a:uFillTx/>
                <a:latin typeface="Meiryo UI" panose="020B0604030504040204" pitchFamily="50" charset="-128"/>
                <a:ea typeface="Meiryo UI" panose="020B0604030504040204" pitchFamily="50" charset="-128"/>
                <a:cs typeface="Meiryo UI" panose="020B0604030504040204" pitchFamily="50" charset="-128"/>
              </a:rPr>
              <a:t>（パークファン）</a:t>
            </a:r>
            <a:r>
              <a:rPr kumimoji="0" lang="ja-JP" altLang="en-US" sz="3200" b="1" i="0" u="none" strike="noStrike" kern="100" cap="none" spc="0" normalizeH="0" baseline="0" noProof="0" dirty="0">
                <a:ln>
                  <a:noFill/>
                </a:ln>
                <a:solidFill>
                  <a:srgbClr val="008000"/>
                </a:solidFill>
                <a:effectLst>
                  <a:outerShdw blurRad="38100" dist="38100" dir="2700000" algn="tl">
                    <a:srgbClr val="70AD47">
                      <a:alpha val="43000"/>
                    </a:srgbClr>
                  </a:outerShdw>
                </a:effectLst>
                <a:uLnTx/>
                <a:uFillTx/>
                <a:latin typeface="Meiryo UI" panose="020B0604030504040204" pitchFamily="50" charset="-128"/>
                <a:ea typeface="Meiryo UI" panose="020B0604030504040204" pitchFamily="50" charset="-128"/>
                <a:cs typeface="Meiryo UI" panose="020B0604030504040204" pitchFamily="50" charset="-128"/>
              </a:rPr>
              <a:t>　</a:t>
            </a:r>
          </a:p>
        </p:txBody>
      </p:sp>
      <p:sp>
        <p:nvSpPr>
          <p:cNvPr id="3" name="スライド番号プレースホルダー 2"/>
          <p:cNvSpPr>
            <a:spLocks noGrp="1"/>
          </p:cNvSpPr>
          <p:nvPr>
            <p:ph type="sldNum" sz="quarter" idx="12"/>
          </p:nvPr>
        </p:nvSpPr>
        <p:spPr/>
        <p:txBody>
          <a:bodyPr/>
          <a:lstStyle/>
          <a:p>
            <a:fld id="{77594F6A-A54B-438B-8D6E-C0576E169278}" type="slidenum">
              <a:rPr kumimoji="1" lang="ja-JP" altLang="en-US" smtClean="0"/>
              <a:t>374</a:t>
            </a:fld>
            <a:endParaRPr kumimoji="1" lang="ja-JP" altLang="en-US"/>
          </a:p>
        </p:txBody>
      </p:sp>
    </p:spTree>
    <p:extLst>
      <p:ext uri="{BB962C8B-B14F-4D97-AF65-F5344CB8AC3E}">
        <p14:creationId xmlns:p14="http://schemas.microsoft.com/office/powerpoint/2010/main" val="626979698"/>
      </p:ext>
    </p:extLst>
  </p:cSld>
  <p:clrMapOvr>
    <a:masterClrMapping/>
  </p:clrMapOvr>
</p:sld>
</file>

<file path=ppt/slides/slide3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スライド番号プレースホルダー 3"/>
          <p:cNvSpPr>
            <a:spLocks noGrp="1"/>
          </p:cNvSpPr>
          <p:nvPr>
            <p:ph type="sldNum" sz="quarter" idx="12"/>
          </p:nvPr>
        </p:nvSpPr>
        <p:spPr/>
        <p:txBody>
          <a:bodyPr/>
          <a:lstStyle/>
          <a:p>
            <a:fld id="{CCEC3038-1CF1-4B63-9920-55248DCFBA97}" type="slidenum">
              <a:rPr kumimoji="1" lang="ja-JP" altLang="en-US" smtClean="0"/>
              <a:pPr/>
              <a:t>375</a:t>
            </a:fld>
            <a:endParaRPr kumimoji="1" lang="ja-JP" altLang="en-US"/>
          </a:p>
        </p:txBody>
      </p:sp>
      <p:sp>
        <p:nvSpPr>
          <p:cNvPr id="3" name="コンテンツ プレースホルダ 2"/>
          <p:cNvSpPr>
            <a:spLocks noGrp="1"/>
          </p:cNvSpPr>
          <p:nvPr>
            <p:ph idx="4294967295"/>
          </p:nvPr>
        </p:nvSpPr>
        <p:spPr>
          <a:xfrm>
            <a:off x="0" y="1412875"/>
            <a:ext cx="8229600" cy="965200"/>
          </a:xfrm>
        </p:spPr>
        <p:txBody>
          <a:bodyPr>
            <a:normAutofit/>
          </a:bodyPr>
          <a:lstStyle/>
          <a:p>
            <a:pPr algn="ctr">
              <a:buNone/>
            </a:pPr>
            <a:r>
              <a:rPr lang="ja-JP" altLang="en-US" sz="5400" dirty="0"/>
              <a:t>付属</a:t>
            </a:r>
            <a:r>
              <a:rPr kumimoji="1" lang="ja-JP" altLang="en-US" sz="5400" dirty="0"/>
              <a:t>資料</a:t>
            </a:r>
          </a:p>
        </p:txBody>
      </p:sp>
      <p:sp>
        <p:nvSpPr>
          <p:cNvPr id="5" name="正方形/長方形 4"/>
          <p:cNvSpPr/>
          <p:nvPr/>
        </p:nvSpPr>
        <p:spPr>
          <a:xfrm>
            <a:off x="1331640" y="3068960"/>
            <a:ext cx="7128792" cy="2031325"/>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rPr>
              <a:t>付属資料１　　施策・事業のゼロベースの見直し</a:t>
            </a:r>
            <a:endParaRPr kumimoji="1" lang="en-US" altLang="ja-JP" sz="1800" b="0"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800" b="0"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rPr>
              <a:t>付属資料２　　市税の減免措置の見直し</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800" b="0"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rPr>
              <a:t>付属資料３　　使用料の減免措置の見直し</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rPr>
              <a:t>　</a:t>
            </a:r>
            <a:endParaRPr kumimoji="1" lang="en-US" altLang="ja-JP" sz="1800" b="0"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rPr>
              <a:t>付属資料４　　外郭団体との競争性のない随意契約の見直し</a:t>
            </a:r>
          </a:p>
        </p:txBody>
      </p:sp>
    </p:spTree>
    <p:extLst>
      <p:ext uri="{BB962C8B-B14F-4D97-AF65-F5344CB8AC3E}">
        <p14:creationId xmlns:p14="http://schemas.microsoft.com/office/powerpoint/2010/main" val="4140253423"/>
      </p:ext>
    </p:extLst>
  </p:cSld>
  <p:clrMapOvr>
    <a:masterClrMapping/>
  </p:clrMapOvr>
</p:sld>
</file>

<file path=ppt/slides/slide3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正方形/長方形 5"/>
          <p:cNvSpPr/>
          <p:nvPr/>
        </p:nvSpPr>
        <p:spPr>
          <a:xfrm>
            <a:off x="481042" y="1628800"/>
            <a:ext cx="1928733" cy="338554"/>
          </a:xfrm>
          <a:prstGeom prst="rect">
            <a:avLst/>
          </a:prstGeom>
        </p:spPr>
        <p:txBody>
          <a:bodyPr wrap="none">
            <a:spAutoFit/>
          </a:bodyPr>
          <a:lstStyle/>
          <a:p>
            <a:r>
              <a:rPr lang="ja-JP" altLang="en-US" sz="1600" dirty="0"/>
              <a:t>○点検・精査の視点</a:t>
            </a:r>
          </a:p>
        </p:txBody>
      </p:sp>
      <p:sp>
        <p:nvSpPr>
          <p:cNvPr id="7" name="正方形/長方形 6"/>
          <p:cNvSpPr/>
          <p:nvPr/>
        </p:nvSpPr>
        <p:spPr>
          <a:xfrm>
            <a:off x="827584" y="2033330"/>
            <a:ext cx="7704856" cy="2848537"/>
          </a:xfrm>
          <a:prstGeom prst="rect">
            <a:avLst/>
          </a:prstGeom>
          <a:ln>
            <a:solidFill>
              <a:schemeClr val="tx1"/>
            </a:solidFill>
            <a:prstDash val="dash"/>
          </a:ln>
        </p:spPr>
        <p:txBody>
          <a:bodyPr wrap="square">
            <a:spAutoFit/>
          </a:bodyPr>
          <a:lstStyle/>
          <a:p>
            <a:pPr>
              <a:lnSpc>
                <a:spcPts val="1800"/>
              </a:lnSpc>
            </a:pPr>
            <a:r>
              <a:rPr lang="ja-JP" altLang="en-US" sz="1400" dirty="0"/>
              <a:t>① 施策･事業自体の必要性 </a:t>
            </a:r>
          </a:p>
          <a:p>
            <a:pPr>
              <a:lnSpc>
                <a:spcPts val="1800"/>
              </a:lnSpc>
            </a:pPr>
            <a:r>
              <a:rPr lang="ja-JP" altLang="en-US" sz="1400" dirty="0"/>
              <a:t>　　㋐ 現役世代への重点的な投資 </a:t>
            </a:r>
          </a:p>
          <a:p>
            <a:pPr>
              <a:lnSpc>
                <a:spcPts val="1800"/>
              </a:lnSpc>
            </a:pPr>
            <a:r>
              <a:rPr lang="ja-JP" altLang="en-US" sz="1400" dirty="0"/>
              <a:t>　　㋑ 行政が関与する領域か民間に任せる領域か </a:t>
            </a:r>
          </a:p>
          <a:p>
            <a:pPr>
              <a:lnSpc>
                <a:spcPts val="1800"/>
              </a:lnSpc>
            </a:pPr>
            <a:r>
              <a:rPr lang="ja-JP" altLang="en-US" sz="1400" dirty="0"/>
              <a:t>　　㋒ 施策目的の社会経済環境への適合性 </a:t>
            </a:r>
          </a:p>
          <a:p>
            <a:pPr>
              <a:lnSpc>
                <a:spcPts val="1800"/>
              </a:lnSpc>
            </a:pPr>
            <a:r>
              <a:rPr lang="ja-JP" altLang="en-US" sz="1400" dirty="0"/>
              <a:t>　　㋓ 全市一律に実施すべきか、区の特性等に応じて実施すべきか </a:t>
            </a:r>
            <a:endParaRPr lang="en-US" altLang="ja-JP" sz="1400" dirty="0"/>
          </a:p>
          <a:p>
            <a:pPr>
              <a:lnSpc>
                <a:spcPts val="1800"/>
              </a:lnSpc>
            </a:pPr>
            <a:r>
              <a:rPr lang="ja-JP" altLang="en-US" sz="1400" dirty="0"/>
              <a:t>② 事業の内容の有効性と実施方法の最適性 </a:t>
            </a:r>
          </a:p>
          <a:p>
            <a:pPr>
              <a:lnSpc>
                <a:spcPts val="1800"/>
              </a:lnSpc>
            </a:pPr>
            <a:r>
              <a:rPr lang="ja-JP" altLang="en-US" sz="1400" dirty="0"/>
              <a:t>　　㋐ 事業内容の施策目的に対する整合性･有効性 </a:t>
            </a:r>
          </a:p>
          <a:p>
            <a:pPr>
              <a:lnSpc>
                <a:spcPts val="1800"/>
              </a:lnSpc>
            </a:pPr>
            <a:r>
              <a:rPr lang="ja-JP" altLang="en-US" sz="1400" dirty="0"/>
              <a:t>　　㋑ 行政サービスの内容を住民の選択にさらす ～サービスの受け手が選択できる環境を整備～ </a:t>
            </a:r>
            <a:endParaRPr lang="en-US" altLang="ja-JP" sz="1400" dirty="0"/>
          </a:p>
          <a:p>
            <a:pPr>
              <a:lnSpc>
                <a:spcPts val="1800"/>
              </a:lnSpc>
            </a:pPr>
            <a:r>
              <a:rPr lang="ja-JP" altLang="en-US" sz="1400" dirty="0"/>
              <a:t>　　㋒ 民間活用の拡大 </a:t>
            </a:r>
          </a:p>
          <a:p>
            <a:pPr>
              <a:lnSpc>
                <a:spcPts val="1800"/>
              </a:lnSpc>
            </a:pPr>
            <a:r>
              <a:rPr lang="ja-JP" altLang="en-US" sz="1400" dirty="0"/>
              <a:t>　　㋓ 民間活用における競争性の追求 </a:t>
            </a:r>
          </a:p>
          <a:p>
            <a:pPr>
              <a:lnSpc>
                <a:spcPts val="1800"/>
              </a:lnSpc>
            </a:pPr>
            <a:r>
              <a:rPr lang="ja-JP" altLang="en-US" sz="1400" dirty="0"/>
              <a:t>　　㋔ 活動支援を行っている場合の支援と効果の関係の明確化 </a:t>
            </a:r>
            <a:endParaRPr lang="en-US" altLang="ja-JP" sz="1400" dirty="0"/>
          </a:p>
          <a:p>
            <a:pPr>
              <a:lnSpc>
                <a:spcPts val="1800"/>
              </a:lnSpc>
            </a:pPr>
            <a:r>
              <a:rPr lang="ja-JP" altLang="en-US" sz="1400" dirty="0"/>
              <a:t>③ 応分の負担</a:t>
            </a:r>
            <a:r>
              <a:rPr lang="en-US" altLang="ja-JP" sz="1400" dirty="0"/>
              <a:t>(</a:t>
            </a:r>
            <a:r>
              <a:rPr lang="ja-JP" altLang="en-US" sz="1400" dirty="0"/>
              <a:t>受益と負担の再検討</a:t>
            </a:r>
            <a:r>
              <a:rPr lang="en-US" altLang="ja-JP" sz="1400" dirty="0"/>
              <a:t>) </a:t>
            </a:r>
            <a:endParaRPr lang="ja-JP" altLang="en-US" sz="1400" dirty="0"/>
          </a:p>
        </p:txBody>
      </p:sp>
      <p:sp>
        <p:nvSpPr>
          <p:cNvPr id="8" name="正方形/長方形 7"/>
          <p:cNvSpPr/>
          <p:nvPr/>
        </p:nvSpPr>
        <p:spPr>
          <a:xfrm>
            <a:off x="467544" y="5250686"/>
            <a:ext cx="5328592" cy="338554"/>
          </a:xfrm>
          <a:prstGeom prst="rect">
            <a:avLst/>
          </a:prstGeom>
        </p:spPr>
        <p:txBody>
          <a:bodyPr wrap="square">
            <a:spAutoFit/>
          </a:bodyPr>
          <a:lstStyle/>
          <a:p>
            <a:r>
              <a:rPr lang="ja-JP" altLang="en-US" sz="1600" dirty="0"/>
              <a:t>○施策・事業の水準等についての基本的な考え方</a:t>
            </a:r>
          </a:p>
        </p:txBody>
      </p:sp>
      <p:sp>
        <p:nvSpPr>
          <p:cNvPr id="9" name="正方形/長方形 8"/>
          <p:cNvSpPr/>
          <p:nvPr/>
        </p:nvSpPr>
        <p:spPr>
          <a:xfrm>
            <a:off x="827584" y="5589240"/>
            <a:ext cx="7704856" cy="1015663"/>
          </a:xfrm>
          <a:prstGeom prst="rect">
            <a:avLst/>
          </a:prstGeom>
          <a:ln>
            <a:solidFill>
              <a:schemeClr val="tx1"/>
            </a:solidFill>
            <a:prstDash val="dash"/>
          </a:ln>
        </p:spPr>
        <p:txBody>
          <a:bodyPr wrap="square">
            <a:spAutoFit/>
          </a:bodyPr>
          <a:lstStyle/>
          <a:p>
            <a:pPr>
              <a:lnSpc>
                <a:spcPts val="1800"/>
              </a:lnSpc>
            </a:pPr>
            <a:r>
              <a:rPr lang="ja-JP" altLang="en-US" sz="1400" dirty="0"/>
              <a:t>■基本原則</a:t>
            </a:r>
          </a:p>
          <a:p>
            <a:pPr>
              <a:lnSpc>
                <a:spcPts val="1800"/>
              </a:lnSpc>
            </a:pPr>
            <a:r>
              <a:rPr lang="ja-JP" altLang="en-US" sz="1400" dirty="0"/>
              <a:t>① 大阪府内で統一的に実施されている施策・事業については、その水準に合わせる。</a:t>
            </a:r>
          </a:p>
          <a:p>
            <a:pPr>
              <a:lnSpc>
                <a:spcPts val="1800"/>
              </a:lnSpc>
            </a:pPr>
            <a:r>
              <a:rPr lang="ja-JP" altLang="en-US" sz="1400" dirty="0"/>
              <a:t>② その他の施策・事業については、４指定都市（横浜市・名古屋市・京都市</a:t>
            </a:r>
            <a:r>
              <a:rPr lang="ja-JP" altLang="en-US" sz="1400"/>
              <a:t>・神戸市）の</a:t>
            </a:r>
            <a:r>
              <a:rPr lang="ja-JP" altLang="en-US" sz="1400" dirty="0"/>
              <a:t>標準的な水準に合わせる。</a:t>
            </a:r>
          </a:p>
        </p:txBody>
      </p:sp>
      <p:sp>
        <p:nvSpPr>
          <p:cNvPr id="13" name="正方形/長方形 12"/>
          <p:cNvSpPr/>
          <p:nvPr/>
        </p:nvSpPr>
        <p:spPr>
          <a:xfrm>
            <a:off x="35496" y="323364"/>
            <a:ext cx="7128792" cy="369332"/>
          </a:xfrm>
          <a:prstGeom prst="rect">
            <a:avLst/>
          </a:prstGeom>
        </p:spPr>
        <p:txBody>
          <a:bodyPr wrap="square">
            <a:spAutoFit/>
          </a:bodyPr>
          <a:lstStyle/>
          <a:p>
            <a:r>
              <a:rPr lang="ja-JP" altLang="en-US" b="1" dirty="0">
                <a:solidFill>
                  <a:srgbClr val="000000"/>
                </a:solidFill>
                <a:latin typeface="Calibri" pitchFamily="34" charset="0"/>
              </a:rPr>
              <a:t>　施策・事業のゼロベースの見直し</a:t>
            </a:r>
          </a:p>
        </p:txBody>
      </p:sp>
      <p:cxnSp>
        <p:nvCxnSpPr>
          <p:cNvPr id="14" name="直線コネクタ 13"/>
          <p:cNvCxnSpPr/>
          <p:nvPr/>
        </p:nvCxnSpPr>
        <p:spPr>
          <a:xfrm>
            <a:off x="179512" y="692696"/>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5" name="テキスト ボックス 36"/>
          <p:cNvSpPr txBox="1"/>
          <p:nvPr/>
        </p:nvSpPr>
        <p:spPr>
          <a:xfrm>
            <a:off x="0" y="0"/>
            <a:ext cx="1619672" cy="260648"/>
          </a:xfrm>
          <a:prstGeom prst="rect">
            <a:avLst/>
          </a:prstGeom>
          <a:noFill/>
        </p:spPr>
        <p:txBody>
          <a:bodyPr wrap="square" rtlCol="0">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r>
              <a:rPr lang="ja-JP" altLang="en-US" sz="1100" dirty="0"/>
              <a:t>（付属資料１）</a:t>
            </a:r>
            <a:endParaRPr lang="en-US" altLang="ja-JP" sz="1100" dirty="0"/>
          </a:p>
        </p:txBody>
      </p:sp>
      <p:sp>
        <p:nvSpPr>
          <p:cNvPr id="12" name="テキスト ボックス 11"/>
          <p:cNvSpPr txBox="1"/>
          <p:nvPr/>
        </p:nvSpPr>
        <p:spPr>
          <a:xfrm>
            <a:off x="395536" y="828001"/>
            <a:ext cx="8424936" cy="584775"/>
          </a:xfrm>
          <a:prstGeom prst="rect">
            <a:avLst/>
          </a:prstGeom>
          <a:noFill/>
        </p:spPr>
        <p:txBody>
          <a:bodyPr wrap="square" rtlCol="0">
            <a:spAutoFit/>
          </a:bodyPr>
          <a:lstStyle/>
          <a:p>
            <a:r>
              <a:rPr lang="ja-JP" altLang="en-US" sz="1600" dirty="0">
                <a:latin typeface="+mn-ea"/>
              </a:rPr>
              <a:t>　市政改革プラン（</a:t>
            </a:r>
            <a:r>
              <a:rPr lang="en-US" altLang="ja-JP" sz="1600" dirty="0">
                <a:latin typeface="+mn-ea"/>
              </a:rPr>
              <a:t>2012</a:t>
            </a:r>
            <a:r>
              <a:rPr lang="ja-JP" altLang="en-US" sz="1600" dirty="0">
                <a:latin typeface="+mn-ea"/>
              </a:rPr>
              <a:t>年</a:t>
            </a:r>
            <a:r>
              <a:rPr lang="en-US" altLang="ja-JP" sz="1600" dirty="0">
                <a:latin typeface="+mn-ea"/>
              </a:rPr>
              <a:t>7</a:t>
            </a:r>
            <a:r>
              <a:rPr lang="ja-JP" altLang="en-US" sz="1600" dirty="0">
                <a:latin typeface="+mn-ea"/>
              </a:rPr>
              <a:t>月策定）に基づき、所要一般財源１億円以上の施策・事業（１０９項目）</a:t>
            </a:r>
            <a:endParaRPr lang="en-US" altLang="ja-JP" sz="1600" dirty="0">
              <a:latin typeface="+mn-ea"/>
            </a:endParaRPr>
          </a:p>
          <a:p>
            <a:r>
              <a:rPr lang="ja-JP" altLang="en-US" sz="1600" dirty="0">
                <a:latin typeface="+mn-ea"/>
              </a:rPr>
              <a:t>について見直しを実施。</a:t>
            </a:r>
            <a:endParaRPr kumimoji="1" lang="ja-JP" altLang="en-US" sz="1700" dirty="0"/>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376</a:t>
            </a:fld>
            <a:endParaRPr lang="ja-JP" altLang="en-US"/>
          </a:p>
        </p:txBody>
      </p:sp>
    </p:spTree>
    <p:extLst>
      <p:ext uri="{BB962C8B-B14F-4D97-AF65-F5344CB8AC3E}">
        <p14:creationId xmlns:p14="http://schemas.microsoft.com/office/powerpoint/2010/main" val="718540781"/>
      </p:ext>
    </p:extLst>
  </p:cSld>
  <p:clrMapOvr>
    <a:masterClrMapping/>
  </p:clrMapOvr>
</p:sld>
</file>

<file path=ppt/slides/slide3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正方形/長方形 5"/>
          <p:cNvSpPr/>
          <p:nvPr/>
        </p:nvSpPr>
        <p:spPr>
          <a:xfrm>
            <a:off x="251520" y="332656"/>
            <a:ext cx="5976664" cy="338554"/>
          </a:xfrm>
          <a:prstGeom prst="rect">
            <a:avLst/>
          </a:prstGeom>
        </p:spPr>
        <p:txBody>
          <a:bodyPr wrap="square">
            <a:spAutoFit/>
          </a:bodyPr>
          <a:lstStyle/>
          <a:p>
            <a:r>
              <a:rPr lang="ja-JP" altLang="en-US" sz="1600" dirty="0">
                <a:latin typeface="+mn-ea"/>
              </a:rPr>
              <a:t>○見直しの対象とした施策・事業（</a:t>
            </a:r>
            <a:r>
              <a:rPr lang="en-US" altLang="ja-JP" sz="1600" dirty="0">
                <a:latin typeface="+mn-ea"/>
              </a:rPr>
              <a:t>109</a:t>
            </a:r>
            <a:r>
              <a:rPr lang="ja-JP" altLang="en-US" sz="1600" dirty="0">
                <a:latin typeface="+mn-ea"/>
              </a:rPr>
              <a:t>項目）　（１／３）</a:t>
            </a:r>
          </a:p>
        </p:txBody>
      </p:sp>
      <p:graphicFrame>
        <p:nvGraphicFramePr>
          <p:cNvPr id="7" name="表 6"/>
          <p:cNvGraphicFramePr>
            <a:graphicFrameLocks noGrp="1"/>
          </p:cNvGraphicFramePr>
          <p:nvPr/>
        </p:nvGraphicFramePr>
        <p:xfrm>
          <a:off x="395536" y="841923"/>
          <a:ext cx="8352928" cy="5755320"/>
        </p:xfrm>
        <a:graphic>
          <a:graphicData uri="http://schemas.openxmlformats.org/drawingml/2006/table">
            <a:tbl>
              <a:tblPr/>
              <a:tblGrid>
                <a:gridCol w="630410">
                  <a:extLst>
                    <a:ext uri="{9D8B030D-6E8A-4147-A177-3AD203B41FA5}">
                      <a16:colId xmlns:a16="http://schemas.microsoft.com/office/drawing/2014/main" val="20000"/>
                    </a:ext>
                  </a:extLst>
                </a:gridCol>
                <a:gridCol w="5850310">
                  <a:extLst>
                    <a:ext uri="{9D8B030D-6E8A-4147-A177-3AD203B41FA5}">
                      <a16:colId xmlns:a16="http://schemas.microsoft.com/office/drawing/2014/main" val="20001"/>
                    </a:ext>
                  </a:extLst>
                </a:gridCol>
                <a:gridCol w="936104">
                  <a:extLst>
                    <a:ext uri="{9D8B030D-6E8A-4147-A177-3AD203B41FA5}">
                      <a16:colId xmlns:a16="http://schemas.microsoft.com/office/drawing/2014/main" val="20002"/>
                    </a:ext>
                  </a:extLst>
                </a:gridCol>
                <a:gridCol w="936104">
                  <a:extLst>
                    <a:ext uri="{9D8B030D-6E8A-4147-A177-3AD203B41FA5}">
                      <a16:colId xmlns:a16="http://schemas.microsoft.com/office/drawing/2014/main" val="20003"/>
                    </a:ext>
                  </a:extLst>
                </a:gridCol>
              </a:tblGrid>
              <a:tr h="426837">
                <a:tc>
                  <a:txBody>
                    <a:bodyPr/>
                    <a:lstStyle/>
                    <a:p>
                      <a:pPr algn="ctr" fontAlgn="ctr"/>
                      <a:endParaRPr lang="ja-JP" altLang="en-US" sz="1100" b="0" i="0" u="none" strike="noStrike" dirty="0">
                        <a:solidFill>
                          <a:srgbClr val="000000"/>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ap="flat" cmpd="sng" algn="ctr">
                      <a:solidFill>
                        <a:schemeClr val="tx1"/>
                      </a:solidFill>
                      <a:prstDash val="solid"/>
                      <a:round/>
                      <a:headEnd type="none" w="med" len="med"/>
                      <a:tailEnd type="none" w="med" len="med"/>
                    </a:lnTlToBr>
                    <a:solidFill>
                      <a:schemeClr val="accent5">
                        <a:lumMod val="20000"/>
                        <a:lumOff val="80000"/>
                      </a:schemeClr>
                    </a:solidFill>
                  </a:tcPr>
                </a:tc>
                <a:tc>
                  <a:txBody>
                    <a:bodyPr/>
                    <a:lstStyle/>
                    <a:p>
                      <a:pPr algn="ctr" fontAlgn="ctr"/>
                      <a:r>
                        <a:rPr lang="ja-JP" altLang="en-US" sz="1100" b="0" i="0" u="none" strike="noStrike" dirty="0">
                          <a:solidFill>
                            <a:srgbClr val="000000"/>
                          </a:solidFill>
                          <a:latin typeface="ＭＳ Ｐゴシック"/>
                        </a:rPr>
                        <a:t>事務事業名</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tc>
                  <a:txBody>
                    <a:bodyPr/>
                    <a:lstStyle/>
                    <a:p>
                      <a:pPr algn="l" fontAlgn="ctr"/>
                      <a:r>
                        <a:rPr lang="en-US" altLang="ja-JP" sz="1100" b="0" i="0" u="none" strike="noStrike" dirty="0">
                          <a:solidFill>
                            <a:srgbClr val="000000"/>
                          </a:solidFill>
                          <a:latin typeface="ＭＳ ゴシック"/>
                        </a:rPr>
                        <a:t>2012</a:t>
                      </a:r>
                      <a:r>
                        <a:rPr lang="ja-JP" altLang="en-US" sz="1100" b="0" i="0" u="none" strike="noStrike" dirty="0">
                          <a:solidFill>
                            <a:srgbClr val="000000"/>
                          </a:solidFill>
                          <a:latin typeface="ＭＳ ゴシック"/>
                        </a:rPr>
                        <a:t>～</a:t>
                      </a:r>
                      <a:endParaRPr lang="en-US" altLang="ja-JP" sz="1100" b="0" i="0" u="none" strike="noStrike" dirty="0">
                        <a:solidFill>
                          <a:srgbClr val="000000"/>
                        </a:solidFill>
                        <a:latin typeface="ＭＳ ゴシック"/>
                      </a:endParaRPr>
                    </a:p>
                    <a:p>
                      <a:pPr algn="r" fontAlgn="ctr"/>
                      <a:r>
                        <a:rPr lang="en-US" altLang="ja-JP" sz="1100" b="0" i="0" u="none" strike="noStrike" dirty="0">
                          <a:solidFill>
                            <a:srgbClr val="000000"/>
                          </a:solidFill>
                          <a:latin typeface="ＭＳ ゴシック"/>
                        </a:rPr>
                        <a:t>2014</a:t>
                      </a:r>
                      <a:r>
                        <a:rPr lang="ja-JP" altLang="en-US" sz="1100" b="0" i="0" u="none" strike="noStrike" dirty="0">
                          <a:solidFill>
                            <a:srgbClr val="000000"/>
                          </a:solidFill>
                          <a:latin typeface="ＭＳ ゴシック"/>
                        </a:rPr>
                        <a:t>年度</a:t>
                      </a:r>
                      <a:endParaRPr lang="en-US" altLang="ja-JP" sz="1100" b="0" i="0" u="none" strike="noStrike" dirty="0">
                        <a:solidFill>
                          <a:srgbClr val="000000"/>
                        </a:solidFill>
                        <a:latin typeface="ＭＳ ゴシック"/>
                      </a:endParaRPr>
                    </a:p>
                    <a:p>
                      <a:pPr algn="ctr" fontAlgn="ctr"/>
                      <a:r>
                        <a:rPr lang="ja-JP" altLang="en-US" sz="1100" b="0" i="0" u="none" strike="noStrike" dirty="0">
                          <a:solidFill>
                            <a:srgbClr val="000000"/>
                          </a:solidFill>
                          <a:latin typeface="ＭＳ ゴシック"/>
                        </a:rPr>
                        <a:t>削減効果額</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tc>
                  <a:txBody>
                    <a:bodyPr/>
                    <a:lstStyle/>
                    <a:p>
                      <a:pPr algn="l" fontAlgn="ctr"/>
                      <a:r>
                        <a:rPr lang="en-US" altLang="ja-JP" sz="1100" b="0" i="0" u="none" strike="noStrike" dirty="0">
                          <a:solidFill>
                            <a:schemeClr val="tx1"/>
                          </a:solidFill>
                          <a:latin typeface="ＭＳ ゴシック"/>
                        </a:rPr>
                        <a:t>2012</a:t>
                      </a:r>
                      <a:r>
                        <a:rPr lang="ja-JP" altLang="en-US" sz="1100" b="0" i="0" u="none" strike="noStrike" dirty="0">
                          <a:solidFill>
                            <a:schemeClr val="tx1"/>
                          </a:solidFill>
                          <a:latin typeface="ＭＳ ゴシック"/>
                        </a:rPr>
                        <a:t>～</a:t>
                      </a:r>
                      <a:endParaRPr lang="en-US" altLang="ja-JP" sz="1100" b="0" i="0" u="none" strike="noStrike" dirty="0">
                        <a:solidFill>
                          <a:schemeClr val="tx1"/>
                        </a:solidFill>
                        <a:latin typeface="ＭＳ ゴシック"/>
                      </a:endParaRPr>
                    </a:p>
                    <a:p>
                      <a:pPr algn="r" fontAlgn="ctr"/>
                      <a:r>
                        <a:rPr lang="en-US" altLang="ja-JP" sz="1100" b="0" i="0" u="none" strike="noStrike" dirty="0">
                          <a:solidFill>
                            <a:schemeClr val="tx1"/>
                          </a:solidFill>
                          <a:latin typeface="ＭＳ ゴシック"/>
                        </a:rPr>
                        <a:t>2015</a:t>
                      </a:r>
                      <a:r>
                        <a:rPr lang="ja-JP" altLang="en-US" sz="1100" b="0" i="0" u="none" strike="noStrike" dirty="0">
                          <a:solidFill>
                            <a:schemeClr val="tx1"/>
                          </a:solidFill>
                          <a:latin typeface="ＭＳ ゴシック"/>
                        </a:rPr>
                        <a:t>年度</a:t>
                      </a:r>
                      <a:endParaRPr lang="en-US" altLang="ja-JP" sz="1100" b="0" i="0" u="none" strike="noStrike" dirty="0">
                        <a:solidFill>
                          <a:schemeClr val="tx1"/>
                        </a:solidFill>
                        <a:latin typeface="ＭＳ ゴシック"/>
                      </a:endParaRPr>
                    </a:p>
                    <a:p>
                      <a:pPr algn="ctr" fontAlgn="ctr"/>
                      <a:r>
                        <a:rPr lang="ja-JP" altLang="en-US" sz="1100" b="0" i="0" u="none" strike="noStrike" dirty="0">
                          <a:solidFill>
                            <a:schemeClr val="tx1"/>
                          </a:solidFill>
                          <a:latin typeface="ＭＳ ゴシック"/>
                        </a:rPr>
                        <a:t>削減効果額</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extLst>
                  <a:ext uri="{0D108BD9-81ED-4DB2-BD59-A6C34878D82A}">
                    <a16:rowId xmlns:a16="http://schemas.microsoft.com/office/drawing/2014/main" val="10000"/>
                  </a:ext>
                </a:extLst>
              </a:tr>
              <a:tr h="0">
                <a:tc>
                  <a:txBody>
                    <a:bodyPr/>
                    <a:lstStyle/>
                    <a:p>
                      <a:pPr algn="l" fontAlgn="ctr"/>
                      <a:r>
                        <a:rPr lang="en-US" altLang="zh-TW" sz="1100" b="0" i="0" u="none" strike="noStrike" dirty="0">
                          <a:solidFill>
                            <a:srgbClr val="000000"/>
                          </a:solidFill>
                          <a:latin typeface="ＭＳ Ｐゴシック" pitchFamily="50" charset="-128"/>
                          <a:ea typeface="ＭＳ Ｐゴシック" pitchFamily="50" charset="-128"/>
                        </a:rPr>
                        <a:t>1</a:t>
                      </a:r>
                      <a:endParaRPr lang="zh-TW" altLang="en-US" sz="1100" b="0" i="0" u="none" strike="noStrike" dirty="0">
                        <a:solidFill>
                          <a:srgbClr val="000000"/>
                        </a:solidFill>
                        <a:latin typeface="ＭＳ Ｐゴシック" pitchFamily="50" charset="-128"/>
                        <a:ea typeface="ＭＳ Ｐゴシック" pitchFamily="50" charset="-128"/>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r>
                        <a:rPr lang="zh-TW" altLang="en-US" sz="1100" b="0" i="0" u="none" strike="noStrike" dirty="0">
                          <a:solidFill>
                            <a:srgbClr val="000000"/>
                          </a:solidFill>
                          <a:latin typeface="ＭＳ Ｐゴシック" pitchFamily="50" charset="-128"/>
                          <a:ea typeface="ＭＳ Ｐゴシック" pitchFamily="50" charset="-128"/>
                        </a:rPr>
                        <a:t>海外事務所運営経費</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r" fontAlgn="ctr"/>
                      <a:r>
                        <a:rPr lang="en-US" altLang="ja-JP" sz="1100" b="0" i="0" u="none" strike="noStrike" dirty="0">
                          <a:solidFill>
                            <a:srgbClr val="000000"/>
                          </a:solidFill>
                          <a:latin typeface="ＭＳ Ｐゴシック"/>
                        </a:rPr>
                        <a:t>1.68 </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ja-JP" altLang="en-US" sz="1100" b="0" i="0" u="none" strike="noStrike" dirty="0">
                          <a:solidFill>
                            <a:schemeClr val="tx1"/>
                          </a:solidFill>
                          <a:latin typeface="ＭＳ Ｐゴシック"/>
                        </a:rPr>
                        <a:t>同左</a:t>
                      </a:r>
                      <a:endParaRPr lang="en-US" altLang="ja-JP" sz="1100" b="0" i="0" u="none" strike="noStrike" dirty="0">
                        <a:solidFill>
                          <a:schemeClr val="tx1"/>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1"/>
                  </a:ext>
                </a:extLst>
              </a:tr>
              <a:tr h="0">
                <a:tc>
                  <a:txBody>
                    <a:bodyPr/>
                    <a:lstStyle/>
                    <a:p>
                      <a:pPr algn="l" fontAlgn="ctr"/>
                      <a:r>
                        <a:rPr lang="en-US" altLang="ja-JP" sz="1100" b="0" i="0" u="none" strike="noStrike" dirty="0">
                          <a:solidFill>
                            <a:srgbClr val="000000"/>
                          </a:solidFill>
                          <a:latin typeface="ＭＳ Ｐゴシック"/>
                        </a:rPr>
                        <a:t>2</a:t>
                      </a:r>
                      <a:endParaRPr lang="ja-JP" altLang="en-US" sz="1100" b="0" i="0" u="none" strike="noStrike" dirty="0">
                        <a:solidFill>
                          <a:srgbClr val="000000"/>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r>
                        <a:rPr lang="ja-JP" altLang="en-US" sz="1100" b="0" i="0" u="none" strike="noStrike" dirty="0">
                          <a:solidFill>
                            <a:srgbClr val="000000"/>
                          </a:solidFill>
                          <a:latin typeface="ＭＳ Ｐゴシック"/>
                        </a:rPr>
                        <a:t>ＩＢＰＣ大阪ネットワークセンター運営</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r" fontAlgn="ctr"/>
                      <a:r>
                        <a:rPr lang="en-US" altLang="ja-JP" sz="1100" b="0" i="0" u="none" strike="noStrike" dirty="0">
                          <a:solidFill>
                            <a:srgbClr val="000000"/>
                          </a:solidFill>
                          <a:latin typeface="ＭＳ Ｐゴシック"/>
                        </a:rPr>
                        <a:t>0.90 </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latin typeface="ＭＳ Ｐゴシック"/>
                        </a:rPr>
                        <a:t>同左</a:t>
                      </a:r>
                      <a:endParaRPr lang="en-US" altLang="ja-JP" sz="1100" b="0" i="0" u="none" strike="noStrike" dirty="0">
                        <a:solidFill>
                          <a:schemeClr val="tx1"/>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2"/>
                  </a:ext>
                </a:extLst>
              </a:tr>
              <a:tr h="0">
                <a:tc>
                  <a:txBody>
                    <a:bodyPr/>
                    <a:lstStyle/>
                    <a:p>
                      <a:pPr algn="l" fontAlgn="ctr"/>
                      <a:r>
                        <a:rPr lang="en-US" altLang="ja-JP" sz="1100" b="0" i="0" u="none" strike="noStrike" dirty="0">
                          <a:solidFill>
                            <a:srgbClr val="000000"/>
                          </a:solidFill>
                          <a:latin typeface="ＭＳ Ｐゴシック"/>
                        </a:rPr>
                        <a:t>3</a:t>
                      </a:r>
                      <a:endParaRPr lang="ja-JP" altLang="en-US" sz="1100" b="0" i="0" u="none" strike="noStrike" dirty="0">
                        <a:solidFill>
                          <a:srgbClr val="000000"/>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r>
                        <a:rPr lang="ja-JP" altLang="en-US" sz="1100" b="0" i="0" u="none" strike="noStrike" dirty="0">
                          <a:solidFill>
                            <a:srgbClr val="000000"/>
                          </a:solidFill>
                          <a:latin typeface="ＭＳ Ｐゴシック"/>
                        </a:rPr>
                        <a:t>企業等誘致・集積推進事業</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r" fontAlgn="ctr"/>
                      <a:r>
                        <a:rPr lang="en-US" altLang="ja-JP" sz="1100" b="0" i="0" u="none" strike="noStrike" dirty="0">
                          <a:solidFill>
                            <a:srgbClr val="000000"/>
                          </a:solidFill>
                          <a:latin typeface="ＭＳ Ｐゴシック"/>
                        </a:rPr>
                        <a:t>0.95 </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ja-JP" altLang="en-US" sz="1100" b="0" i="0" u="none" strike="noStrike" dirty="0">
                          <a:solidFill>
                            <a:schemeClr val="tx1"/>
                          </a:solidFill>
                          <a:latin typeface="ＭＳ Ｐゴシック"/>
                        </a:rPr>
                        <a:t>同左</a:t>
                      </a:r>
                      <a:endParaRPr lang="en-US" altLang="ja-JP" sz="1100" b="0" i="0" u="none" strike="noStrike" dirty="0">
                        <a:solidFill>
                          <a:schemeClr val="tx1"/>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3"/>
                  </a:ext>
                </a:extLst>
              </a:tr>
              <a:tr h="0">
                <a:tc>
                  <a:txBody>
                    <a:bodyPr/>
                    <a:lstStyle/>
                    <a:p>
                      <a:pPr algn="l" fontAlgn="ctr"/>
                      <a:r>
                        <a:rPr lang="en-US" altLang="zh-TW" sz="1100" b="0" i="0" u="none" strike="noStrike" dirty="0">
                          <a:solidFill>
                            <a:srgbClr val="000000"/>
                          </a:solidFill>
                          <a:latin typeface="ＭＳ Ｐゴシック" pitchFamily="50" charset="-128"/>
                          <a:ea typeface="ＭＳ Ｐゴシック" pitchFamily="50" charset="-128"/>
                        </a:rPr>
                        <a:t>4</a:t>
                      </a:r>
                      <a:endParaRPr lang="zh-TW" altLang="en-US" sz="1100" b="0" i="0" u="none" strike="noStrike" dirty="0">
                        <a:solidFill>
                          <a:srgbClr val="000000"/>
                        </a:solidFill>
                        <a:latin typeface="ＭＳ Ｐゴシック" pitchFamily="50" charset="-128"/>
                        <a:ea typeface="ＭＳ Ｐゴシック" pitchFamily="50" charset="-128"/>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r>
                        <a:rPr lang="zh-TW" altLang="en-US" sz="1100" b="0" i="0" u="none" strike="noStrike" dirty="0">
                          <a:solidFill>
                            <a:srgbClr val="000000"/>
                          </a:solidFill>
                          <a:latin typeface="ＭＳ Ｐゴシック" pitchFamily="50" charset="-128"/>
                          <a:ea typeface="ＭＳ Ｐゴシック" pitchFamily="50" charset="-128"/>
                        </a:rPr>
                        <a:t>職員疾病対策事業（旧裁量予算分）</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r" fontAlgn="ctr"/>
                      <a:r>
                        <a:rPr lang="en-US" altLang="ja-JP" sz="1100" b="0" i="0" u="none" strike="noStrike" dirty="0">
                          <a:solidFill>
                            <a:srgbClr val="000000"/>
                          </a:solidFill>
                          <a:latin typeface="ＭＳ Ｐゴシック"/>
                        </a:rPr>
                        <a:t>0.68 </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latin typeface="ＭＳ Ｐゴシック"/>
                        </a:rPr>
                        <a:t>同左</a:t>
                      </a:r>
                      <a:endParaRPr lang="en-US" altLang="ja-JP" sz="1100" b="0" i="0" u="none" strike="noStrike" dirty="0">
                        <a:solidFill>
                          <a:schemeClr val="tx1"/>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4"/>
                  </a:ext>
                </a:extLst>
              </a:tr>
              <a:tr h="0">
                <a:tc>
                  <a:txBody>
                    <a:bodyPr/>
                    <a:lstStyle/>
                    <a:p>
                      <a:pPr algn="l" fontAlgn="ctr"/>
                      <a:r>
                        <a:rPr lang="en-US" altLang="zh-TW" sz="1100" b="0" i="0" u="none" strike="noStrike" dirty="0">
                          <a:solidFill>
                            <a:srgbClr val="000000"/>
                          </a:solidFill>
                          <a:latin typeface="ＭＳ Ｐゴシック" pitchFamily="50" charset="-128"/>
                          <a:ea typeface="ＭＳ Ｐゴシック" pitchFamily="50" charset="-128"/>
                        </a:rPr>
                        <a:t>5</a:t>
                      </a:r>
                      <a:endParaRPr lang="zh-TW" altLang="en-US" sz="1100" b="0" i="0" u="none" strike="noStrike" dirty="0">
                        <a:solidFill>
                          <a:srgbClr val="000000"/>
                        </a:solidFill>
                        <a:latin typeface="ＭＳ Ｐゴシック" pitchFamily="50" charset="-128"/>
                        <a:ea typeface="ＭＳ Ｐゴシック" pitchFamily="50" charset="-128"/>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r>
                        <a:rPr lang="zh-TW" altLang="en-US" sz="1100" b="0" i="0" u="none" strike="noStrike" dirty="0">
                          <a:solidFill>
                            <a:srgbClr val="000000"/>
                          </a:solidFill>
                          <a:latin typeface="ＭＳ Ｐゴシック" pitchFamily="50" charset="-128"/>
                          <a:ea typeface="ＭＳ Ｐゴシック" pitchFamily="50" charset="-128"/>
                        </a:rPr>
                        <a:t>職員被服貸与事業</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r" fontAlgn="ctr"/>
                      <a:r>
                        <a:rPr lang="en-US" altLang="ja-JP" sz="1100" b="0" i="0" u="none" strike="noStrike" dirty="0">
                          <a:solidFill>
                            <a:srgbClr val="000000"/>
                          </a:solidFill>
                          <a:latin typeface="ＭＳ Ｐゴシック"/>
                        </a:rPr>
                        <a:t>0.50 </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r" fontAlgn="ctr"/>
                      <a:r>
                        <a:rPr lang="en-US" altLang="ja-JP" sz="1100" b="0" i="0" u="none" strike="noStrike" dirty="0">
                          <a:solidFill>
                            <a:schemeClr val="tx1"/>
                          </a:solidFill>
                          <a:latin typeface="ＭＳ Ｐゴシック"/>
                        </a:rPr>
                        <a:t>0.55</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5"/>
                  </a:ext>
                </a:extLst>
              </a:tr>
              <a:tr h="0">
                <a:tc>
                  <a:txBody>
                    <a:bodyPr/>
                    <a:lstStyle/>
                    <a:p>
                      <a:pPr algn="l" fontAlgn="ctr"/>
                      <a:r>
                        <a:rPr lang="en-US" altLang="zh-CN" sz="1100" b="0" i="0" u="none" strike="noStrike" dirty="0">
                          <a:solidFill>
                            <a:srgbClr val="000000"/>
                          </a:solidFill>
                          <a:latin typeface="ＭＳ Ｐゴシック" pitchFamily="50" charset="-128"/>
                          <a:ea typeface="ＭＳ Ｐゴシック" pitchFamily="50" charset="-128"/>
                        </a:rPr>
                        <a:t>6</a:t>
                      </a:r>
                      <a:endParaRPr lang="zh-CN" altLang="en-US" sz="1100" b="0" i="0" u="none" strike="noStrike" dirty="0">
                        <a:solidFill>
                          <a:srgbClr val="000000"/>
                        </a:solidFill>
                        <a:latin typeface="ＭＳ Ｐゴシック" pitchFamily="50" charset="-128"/>
                        <a:ea typeface="ＭＳ Ｐゴシック" pitchFamily="50" charset="-128"/>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r>
                        <a:rPr lang="zh-CN" altLang="en-US" sz="1100" b="0" i="0" u="none" strike="noStrike" dirty="0">
                          <a:solidFill>
                            <a:srgbClr val="000000"/>
                          </a:solidFill>
                          <a:latin typeface="ＭＳ Ｐゴシック" pitchFamily="50" charset="-128"/>
                          <a:ea typeface="ＭＳ Ｐゴシック" pitchFamily="50" charset="-128"/>
                        </a:rPr>
                        <a:t>公立大学法人大阪市立大学運営費交付金（大学）</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r" fontAlgn="ctr"/>
                      <a:r>
                        <a:rPr lang="en-US" altLang="ja-JP" sz="1100" b="0" i="0" u="none" strike="noStrike" dirty="0">
                          <a:solidFill>
                            <a:srgbClr val="000000"/>
                          </a:solidFill>
                          <a:latin typeface="ＭＳ Ｐゴシック"/>
                        </a:rPr>
                        <a:t>4.41 </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latin typeface="ＭＳ Ｐゴシック"/>
                        </a:rPr>
                        <a:t>同左</a:t>
                      </a:r>
                      <a:endParaRPr lang="en-US" altLang="ja-JP" sz="1100" b="0" i="0" u="none" strike="noStrike" dirty="0">
                        <a:solidFill>
                          <a:schemeClr val="tx1"/>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6"/>
                  </a:ext>
                </a:extLst>
              </a:tr>
              <a:tr h="0">
                <a:tc>
                  <a:txBody>
                    <a:bodyPr/>
                    <a:lstStyle/>
                    <a:p>
                      <a:pPr algn="l" fontAlgn="ctr"/>
                      <a:r>
                        <a:rPr lang="en-US" altLang="ja-JP" sz="1100" b="0" i="0" u="none" strike="noStrike" dirty="0">
                          <a:solidFill>
                            <a:srgbClr val="000000"/>
                          </a:solidFill>
                          <a:latin typeface="ＭＳ Ｐゴシック"/>
                        </a:rPr>
                        <a:t>7</a:t>
                      </a:r>
                      <a:endParaRPr lang="ja-JP" altLang="en-US" sz="1100" b="0" i="0" u="none" strike="noStrike" dirty="0">
                        <a:solidFill>
                          <a:srgbClr val="000000"/>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fontAlgn="ctr"/>
                      <a:r>
                        <a:rPr lang="ja-JP" altLang="en-US" sz="1100" b="0" i="0" u="none" strike="noStrike" dirty="0">
                          <a:solidFill>
                            <a:srgbClr val="000000"/>
                          </a:solidFill>
                          <a:latin typeface="ＭＳ Ｐゴシック"/>
                        </a:rPr>
                        <a:t>市民交流センター管理運営</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fontAlgn="ctr"/>
                      <a:r>
                        <a:rPr lang="en-US" altLang="ja-JP" sz="1100" b="0" i="0" u="none" strike="noStrike" dirty="0">
                          <a:solidFill>
                            <a:srgbClr val="000000"/>
                          </a:solidFill>
                          <a:latin typeface="ＭＳ Ｐゴシック"/>
                        </a:rPr>
                        <a:t>5.62 </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ja-JP" altLang="en-US" sz="1100" b="0" i="0" u="none" strike="noStrike" dirty="0">
                          <a:solidFill>
                            <a:schemeClr val="tx1"/>
                          </a:solidFill>
                          <a:latin typeface="ＭＳ Ｐゴシック"/>
                        </a:rPr>
                        <a:t>同左</a:t>
                      </a:r>
                      <a:endParaRPr lang="en-US" altLang="ja-JP" sz="1100" b="0" i="0" u="none" strike="noStrike" dirty="0">
                        <a:solidFill>
                          <a:schemeClr val="tx1"/>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7"/>
                  </a:ext>
                </a:extLst>
              </a:tr>
              <a:tr h="0">
                <a:tc>
                  <a:txBody>
                    <a:bodyPr/>
                    <a:lstStyle/>
                    <a:p>
                      <a:pPr algn="l" fontAlgn="ctr"/>
                      <a:r>
                        <a:rPr lang="en-US" altLang="ja-JP" sz="1100" b="0" i="0" u="none" strike="noStrike" dirty="0">
                          <a:solidFill>
                            <a:srgbClr val="000000"/>
                          </a:solidFill>
                          <a:latin typeface="ＭＳ Ｐゴシック"/>
                        </a:rPr>
                        <a:t>8</a:t>
                      </a:r>
                      <a:endParaRPr lang="ja-JP" altLang="en-US" sz="1100" b="0" i="0" u="none" strike="noStrike" dirty="0">
                        <a:solidFill>
                          <a:srgbClr val="000000"/>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fontAlgn="ctr"/>
                      <a:r>
                        <a:rPr lang="ja-JP" altLang="en-US" sz="1100" b="0" i="0" u="none" strike="noStrike" dirty="0">
                          <a:solidFill>
                            <a:srgbClr val="000000"/>
                          </a:solidFill>
                          <a:latin typeface="ＭＳ Ｐゴシック"/>
                        </a:rPr>
                        <a:t>男女共同参画センター管理運営</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fontAlgn="ctr"/>
                      <a:r>
                        <a:rPr lang="en-US" altLang="ja-JP" sz="1100" b="0" i="0" u="none" strike="noStrike" dirty="0">
                          <a:solidFill>
                            <a:srgbClr val="000000"/>
                          </a:solidFill>
                          <a:latin typeface="ＭＳ Ｐゴシック"/>
                        </a:rPr>
                        <a:t>0.43 </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r" fontAlgn="ctr"/>
                      <a:r>
                        <a:rPr lang="en-US" altLang="ja-JP" sz="1100" b="0" i="0" u="none" strike="noStrike" dirty="0">
                          <a:solidFill>
                            <a:schemeClr val="tx1"/>
                          </a:solidFill>
                          <a:latin typeface="ＭＳ Ｐゴシック"/>
                        </a:rPr>
                        <a:t>0.58</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8"/>
                  </a:ext>
                </a:extLst>
              </a:tr>
              <a:tr h="0">
                <a:tc>
                  <a:txBody>
                    <a:bodyPr/>
                    <a:lstStyle/>
                    <a:p>
                      <a:pPr algn="l" fontAlgn="ctr"/>
                      <a:r>
                        <a:rPr lang="en-US" altLang="ja-JP" sz="1100" b="0" i="0" u="none" strike="noStrike" dirty="0">
                          <a:solidFill>
                            <a:srgbClr val="000000"/>
                          </a:solidFill>
                          <a:latin typeface="ＭＳ Ｐゴシック"/>
                        </a:rPr>
                        <a:t>9</a:t>
                      </a:r>
                      <a:endParaRPr lang="ja-JP" altLang="en-US" sz="1100" b="0" i="0" u="none" strike="noStrike" dirty="0">
                        <a:solidFill>
                          <a:srgbClr val="000000"/>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fontAlgn="ctr"/>
                      <a:r>
                        <a:rPr lang="ja-JP" altLang="en-US" sz="1100" b="0" i="0" u="none" strike="noStrike" dirty="0">
                          <a:solidFill>
                            <a:srgbClr val="000000"/>
                          </a:solidFill>
                          <a:latin typeface="ＭＳ Ｐゴシック"/>
                        </a:rPr>
                        <a:t>市民交流センター改修整備</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fontAlgn="ctr"/>
                      <a:r>
                        <a:rPr lang="en-US" altLang="ja-JP" sz="1100" b="0" i="0" u="none" strike="noStrike" dirty="0">
                          <a:solidFill>
                            <a:srgbClr val="000000"/>
                          </a:solidFill>
                          <a:latin typeface="ＭＳ Ｐゴシック"/>
                        </a:rPr>
                        <a:t>1.55 </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ja-JP" altLang="en-US" sz="1100" b="0" i="0" u="none" strike="noStrike" dirty="0">
                          <a:solidFill>
                            <a:schemeClr val="tx1"/>
                          </a:solidFill>
                          <a:latin typeface="ＭＳ Ｐゴシック"/>
                        </a:rPr>
                        <a:t>同左</a:t>
                      </a:r>
                      <a:endParaRPr lang="en-US" altLang="ja-JP" sz="1100" b="0" i="0" u="none" strike="noStrike" dirty="0">
                        <a:solidFill>
                          <a:schemeClr val="tx1"/>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9"/>
                  </a:ext>
                </a:extLst>
              </a:tr>
              <a:tr h="0">
                <a:tc>
                  <a:txBody>
                    <a:bodyPr/>
                    <a:lstStyle/>
                    <a:p>
                      <a:pPr algn="l" fontAlgn="ctr"/>
                      <a:r>
                        <a:rPr lang="en-US" altLang="ja-JP" sz="1100" b="0" i="0" u="none" strike="noStrike" dirty="0">
                          <a:solidFill>
                            <a:srgbClr val="000000"/>
                          </a:solidFill>
                          <a:latin typeface="ＭＳ Ｐゴシック"/>
                        </a:rPr>
                        <a:t>10</a:t>
                      </a:r>
                      <a:endParaRPr lang="ja-JP" altLang="en-US" sz="1100" b="0" i="0" u="none" strike="noStrike" dirty="0">
                        <a:solidFill>
                          <a:srgbClr val="000000"/>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fontAlgn="ctr"/>
                      <a:r>
                        <a:rPr lang="ja-JP" altLang="en-US" sz="1100" b="0" i="0" u="none" strike="noStrike" dirty="0">
                          <a:solidFill>
                            <a:srgbClr val="000000"/>
                          </a:solidFill>
                          <a:latin typeface="ＭＳ Ｐゴシック"/>
                        </a:rPr>
                        <a:t>地域活動団体等の公益活動の連携・協働の促進等による地域コミュニティづくり事業</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fontAlgn="ctr"/>
                      <a:r>
                        <a:rPr lang="en-US" altLang="ja-JP" sz="1100" b="0" i="0" u="none" strike="noStrike" dirty="0">
                          <a:solidFill>
                            <a:srgbClr val="000000"/>
                          </a:solidFill>
                          <a:latin typeface="ＭＳ Ｐゴシック"/>
                        </a:rPr>
                        <a:t>1.81 </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latin typeface="ＭＳ Ｐゴシック"/>
                        </a:rPr>
                        <a:t>同左</a:t>
                      </a:r>
                      <a:endParaRPr lang="en-US" altLang="ja-JP" sz="1100" b="0" i="0" u="none" strike="noStrike" dirty="0">
                        <a:solidFill>
                          <a:schemeClr val="tx1"/>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10"/>
                  </a:ext>
                </a:extLst>
              </a:tr>
              <a:tr h="0">
                <a:tc>
                  <a:txBody>
                    <a:bodyPr/>
                    <a:lstStyle/>
                    <a:p>
                      <a:pPr algn="l" fontAlgn="ctr"/>
                      <a:r>
                        <a:rPr lang="en-US" altLang="zh-TW" sz="1100" b="0" i="0" u="none" strike="noStrike" dirty="0">
                          <a:solidFill>
                            <a:srgbClr val="000000"/>
                          </a:solidFill>
                          <a:latin typeface="ＭＳ Ｐゴシック" pitchFamily="50" charset="-128"/>
                          <a:ea typeface="ＭＳ Ｐゴシック" pitchFamily="50" charset="-128"/>
                        </a:rPr>
                        <a:t>11</a:t>
                      </a:r>
                      <a:endParaRPr lang="zh-TW" altLang="en-US" sz="1100" b="0" i="0" u="none" strike="noStrike" dirty="0">
                        <a:solidFill>
                          <a:srgbClr val="000000"/>
                        </a:solidFill>
                        <a:latin typeface="ＭＳ Ｐゴシック" pitchFamily="50" charset="-128"/>
                        <a:ea typeface="ＭＳ Ｐゴシック" pitchFamily="50" charset="-128"/>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fontAlgn="ctr"/>
                      <a:r>
                        <a:rPr lang="zh-TW" altLang="en-US" sz="1100" b="0" i="0" u="none" strike="noStrike" dirty="0">
                          <a:solidFill>
                            <a:srgbClr val="000000"/>
                          </a:solidFill>
                          <a:latin typeface="ＭＳ Ｐゴシック" pitchFamily="50" charset="-128"/>
                          <a:ea typeface="ＭＳ Ｐゴシック" pitchFamily="50" charset="-128"/>
                        </a:rPr>
                        <a:t>各所整備費　各局分</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fontAlgn="ctr"/>
                      <a:r>
                        <a:rPr lang="en-US" altLang="ja-JP" sz="1100" b="0" i="0" u="none" strike="noStrike" dirty="0">
                          <a:solidFill>
                            <a:srgbClr val="000000"/>
                          </a:solidFill>
                          <a:latin typeface="ＭＳ Ｐゴシック"/>
                        </a:rPr>
                        <a:t>0.55 </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ja-JP" altLang="en-US" sz="1100" b="0" i="0" u="none" strike="noStrike" dirty="0">
                          <a:solidFill>
                            <a:schemeClr val="tx1"/>
                          </a:solidFill>
                          <a:latin typeface="ＭＳ Ｐゴシック"/>
                        </a:rPr>
                        <a:t>同左</a:t>
                      </a:r>
                      <a:endParaRPr lang="en-US" altLang="ja-JP" sz="1100" b="0" i="0" u="none" strike="noStrike" dirty="0">
                        <a:solidFill>
                          <a:schemeClr val="tx1"/>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11"/>
                  </a:ext>
                </a:extLst>
              </a:tr>
              <a:tr h="0">
                <a:tc>
                  <a:txBody>
                    <a:bodyPr/>
                    <a:lstStyle/>
                    <a:p>
                      <a:pPr algn="l" fontAlgn="ctr"/>
                      <a:r>
                        <a:rPr lang="en-US" altLang="ja-JP" sz="1100" b="0" i="0" u="none" strike="noStrike" dirty="0">
                          <a:solidFill>
                            <a:srgbClr val="000000"/>
                          </a:solidFill>
                          <a:latin typeface="ＭＳ Ｐゴシック"/>
                        </a:rPr>
                        <a:t>12</a:t>
                      </a:r>
                      <a:endParaRPr lang="ja-JP" altLang="en-US" sz="1100" b="0" i="0" u="none" strike="noStrike" dirty="0">
                        <a:solidFill>
                          <a:srgbClr val="000000"/>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fontAlgn="ctr"/>
                      <a:r>
                        <a:rPr lang="ja-JP" altLang="en-US" sz="1100" b="0" i="0" u="none" strike="noStrike" dirty="0">
                          <a:solidFill>
                            <a:srgbClr val="000000"/>
                          </a:solidFill>
                          <a:latin typeface="ＭＳ Ｐゴシック"/>
                        </a:rPr>
                        <a:t>コミュニティ系バス運営費補助</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fontAlgn="ctr"/>
                      <a:r>
                        <a:rPr lang="en-US" altLang="ja-JP" sz="1100" b="0" i="0" u="none" strike="noStrike" dirty="0">
                          <a:solidFill>
                            <a:srgbClr val="000000"/>
                          </a:solidFill>
                          <a:latin typeface="ＭＳ Ｐゴシック"/>
                        </a:rPr>
                        <a:t>8.37 </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latin typeface="ＭＳ Ｐゴシック"/>
                        </a:rPr>
                        <a:t>同左</a:t>
                      </a:r>
                      <a:endParaRPr lang="en-US" altLang="ja-JP" sz="1100" b="0" i="0" u="none" strike="noStrike" dirty="0">
                        <a:solidFill>
                          <a:schemeClr val="tx1"/>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12"/>
                  </a:ext>
                </a:extLst>
              </a:tr>
              <a:tr h="0">
                <a:tc>
                  <a:txBody>
                    <a:bodyPr/>
                    <a:lstStyle/>
                    <a:p>
                      <a:pPr algn="l" fontAlgn="ctr"/>
                      <a:r>
                        <a:rPr lang="en-US" altLang="ja-JP" sz="1100" b="0" i="0" u="none" strike="noStrike" dirty="0">
                          <a:solidFill>
                            <a:srgbClr val="000000"/>
                          </a:solidFill>
                          <a:latin typeface="ＭＳ Ｐゴシック"/>
                        </a:rPr>
                        <a:t>13</a:t>
                      </a:r>
                      <a:endParaRPr lang="ja-JP" altLang="en-US" sz="1100" b="0" i="0" u="none" strike="noStrike" dirty="0">
                        <a:solidFill>
                          <a:srgbClr val="000000"/>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fontAlgn="ctr"/>
                      <a:r>
                        <a:rPr lang="ja-JP" altLang="en-US" sz="1100" b="0" i="0" u="none" strike="noStrike" dirty="0">
                          <a:solidFill>
                            <a:srgbClr val="000000"/>
                          </a:solidFill>
                          <a:latin typeface="ＭＳ Ｐゴシック"/>
                        </a:rPr>
                        <a:t>大阪シティエアターミナル（ＯＣＡＴ）ビルの公的施設管理運営補助</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fontAlgn="ctr"/>
                      <a:r>
                        <a:rPr lang="en-US" altLang="ja-JP" sz="1100" b="0" i="0" u="none" strike="noStrike" dirty="0">
                          <a:solidFill>
                            <a:srgbClr val="000000"/>
                          </a:solidFill>
                          <a:latin typeface="ＭＳ Ｐゴシック"/>
                        </a:rPr>
                        <a:t>0.51 </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ja-JP" altLang="en-US" sz="1100" b="0" i="0" u="none" strike="noStrike" dirty="0">
                          <a:solidFill>
                            <a:schemeClr val="tx1"/>
                          </a:solidFill>
                          <a:latin typeface="ＭＳ Ｐゴシック"/>
                        </a:rPr>
                        <a:t>同左</a:t>
                      </a:r>
                      <a:endParaRPr lang="en-US" altLang="ja-JP" sz="1100" b="0" i="0" u="none" strike="noStrike" dirty="0">
                        <a:solidFill>
                          <a:schemeClr val="tx1"/>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13"/>
                  </a:ext>
                </a:extLst>
              </a:tr>
              <a:tr h="0">
                <a:tc>
                  <a:txBody>
                    <a:bodyPr/>
                    <a:lstStyle/>
                    <a:p>
                      <a:pPr algn="l" fontAlgn="ctr"/>
                      <a:r>
                        <a:rPr lang="en-US" altLang="ja-JP" sz="1100" b="0" i="0" u="none" strike="noStrike" dirty="0">
                          <a:solidFill>
                            <a:srgbClr val="000000"/>
                          </a:solidFill>
                          <a:latin typeface="ＭＳ Ｐゴシック"/>
                        </a:rPr>
                        <a:t>14</a:t>
                      </a:r>
                      <a:endParaRPr lang="ja-JP" altLang="en-US" sz="1100" b="0" i="0" u="none" strike="noStrike" dirty="0">
                        <a:solidFill>
                          <a:srgbClr val="000000"/>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fontAlgn="ctr"/>
                      <a:r>
                        <a:rPr lang="ja-JP" altLang="en-US" sz="1100" b="0" i="0" u="none" strike="noStrike" dirty="0">
                          <a:solidFill>
                            <a:srgbClr val="000000"/>
                          </a:solidFill>
                          <a:latin typeface="ＭＳ Ｐゴシック"/>
                        </a:rPr>
                        <a:t>大阪バイオサイエンス研究所</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fontAlgn="ctr"/>
                      <a:r>
                        <a:rPr lang="en-US" altLang="ja-JP" sz="1100" b="0" i="0" u="none" strike="noStrike" dirty="0">
                          <a:solidFill>
                            <a:srgbClr val="000000"/>
                          </a:solidFill>
                          <a:latin typeface="ＭＳ Ｐゴシック"/>
                        </a:rPr>
                        <a:t>4.50 </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r" fontAlgn="ctr"/>
                      <a:r>
                        <a:rPr lang="en-US" altLang="ja-JP" sz="1100" b="0" i="0" u="none" strike="noStrike" dirty="0">
                          <a:solidFill>
                            <a:schemeClr val="tx1"/>
                          </a:solidFill>
                          <a:latin typeface="ＭＳ Ｐゴシック"/>
                        </a:rPr>
                        <a:t>6.19</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14"/>
                  </a:ext>
                </a:extLst>
              </a:tr>
              <a:tr h="0">
                <a:tc>
                  <a:txBody>
                    <a:bodyPr/>
                    <a:lstStyle/>
                    <a:p>
                      <a:pPr algn="l" fontAlgn="ctr"/>
                      <a:r>
                        <a:rPr lang="en-US" altLang="ja-JP" sz="1100" b="0" i="0" u="none" strike="noStrike" dirty="0">
                          <a:solidFill>
                            <a:srgbClr val="000000"/>
                          </a:solidFill>
                          <a:latin typeface="ＭＳ Ｐゴシック"/>
                        </a:rPr>
                        <a:t>15</a:t>
                      </a:r>
                      <a:endParaRPr lang="ja-JP" altLang="en-US" sz="1100" b="0" i="0" u="none" strike="noStrike" dirty="0">
                        <a:solidFill>
                          <a:srgbClr val="000000"/>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fontAlgn="ctr"/>
                      <a:r>
                        <a:rPr lang="ja-JP" altLang="en-US" sz="1100" b="0" i="0" u="none" strike="noStrike" dirty="0">
                          <a:solidFill>
                            <a:srgbClr val="000000"/>
                          </a:solidFill>
                          <a:latin typeface="ＭＳ Ｐゴシック"/>
                        </a:rPr>
                        <a:t>総合健康診査事業（ナイスミドルチェック）</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fontAlgn="ctr"/>
                      <a:r>
                        <a:rPr lang="en-US" altLang="ja-JP" sz="1100" b="0" i="0" u="none" strike="noStrike" dirty="0">
                          <a:solidFill>
                            <a:srgbClr val="000000"/>
                          </a:solidFill>
                          <a:latin typeface="ＭＳ Ｐゴシック"/>
                        </a:rPr>
                        <a:t>1.40 </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ja-JP" altLang="en-US" sz="1100" b="0" i="0" u="none" strike="noStrike" dirty="0">
                          <a:solidFill>
                            <a:schemeClr val="tx1"/>
                          </a:solidFill>
                          <a:latin typeface="ＭＳ Ｐゴシック"/>
                        </a:rPr>
                        <a:t>同左</a:t>
                      </a:r>
                      <a:endParaRPr lang="en-US" altLang="ja-JP" sz="1100" b="0" i="0" u="none" strike="noStrike" dirty="0">
                        <a:solidFill>
                          <a:schemeClr val="tx1"/>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15"/>
                  </a:ext>
                </a:extLst>
              </a:tr>
              <a:tr h="0">
                <a:tc>
                  <a:txBody>
                    <a:bodyPr/>
                    <a:lstStyle/>
                    <a:p>
                      <a:pPr algn="l" fontAlgn="ctr"/>
                      <a:r>
                        <a:rPr lang="en-US" altLang="ja-JP" sz="1100" b="0" i="0" u="none" strike="noStrike" dirty="0">
                          <a:solidFill>
                            <a:srgbClr val="000000"/>
                          </a:solidFill>
                          <a:latin typeface="ＭＳ Ｐゴシック"/>
                        </a:rPr>
                        <a:t>16</a:t>
                      </a:r>
                      <a:endParaRPr lang="ja-JP" altLang="en-US" sz="1100" b="0" i="0" u="none" strike="noStrike" dirty="0">
                        <a:solidFill>
                          <a:srgbClr val="000000"/>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fontAlgn="ctr"/>
                      <a:r>
                        <a:rPr lang="ja-JP" altLang="en-US" sz="1100" b="0" i="0" u="none" strike="noStrike" dirty="0">
                          <a:solidFill>
                            <a:srgbClr val="000000"/>
                          </a:solidFill>
                          <a:latin typeface="ＭＳ Ｐゴシック"/>
                        </a:rPr>
                        <a:t>小児</a:t>
                      </a:r>
                      <a:r>
                        <a:rPr lang="ja-JP" altLang="en-US" sz="1100" b="0" i="0" u="none" strike="noStrike" dirty="0" err="1">
                          <a:solidFill>
                            <a:srgbClr val="000000"/>
                          </a:solidFill>
                          <a:latin typeface="ＭＳ Ｐゴシック"/>
                        </a:rPr>
                        <a:t>ぜん</a:t>
                      </a:r>
                      <a:r>
                        <a:rPr lang="ja-JP" altLang="en-US" sz="1100" b="0" i="0" u="none" strike="noStrike" dirty="0">
                          <a:solidFill>
                            <a:srgbClr val="000000"/>
                          </a:solidFill>
                          <a:latin typeface="ＭＳ Ｐゴシック"/>
                        </a:rPr>
                        <a:t>息等医療助成事業</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fontAlgn="ctr"/>
                      <a:r>
                        <a:rPr lang="en-US" altLang="ja-JP" sz="1100" b="0" i="0" u="none" strike="noStrike" dirty="0">
                          <a:solidFill>
                            <a:srgbClr val="000000"/>
                          </a:solidFill>
                          <a:latin typeface="ＭＳ Ｐゴシック"/>
                        </a:rPr>
                        <a:t>2.59 </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latin typeface="ＭＳ Ｐゴシック"/>
                        </a:rPr>
                        <a:t>同左</a:t>
                      </a:r>
                      <a:endParaRPr lang="en-US" altLang="ja-JP" sz="1100" b="0" i="0" u="none" strike="noStrike" dirty="0">
                        <a:solidFill>
                          <a:schemeClr val="tx1"/>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16"/>
                  </a:ext>
                </a:extLst>
              </a:tr>
              <a:tr h="0">
                <a:tc>
                  <a:txBody>
                    <a:bodyPr/>
                    <a:lstStyle/>
                    <a:p>
                      <a:pPr algn="l" fontAlgn="ctr"/>
                      <a:r>
                        <a:rPr lang="en-US" altLang="ja-JP" sz="1100" b="0" i="0" u="none" strike="noStrike" dirty="0">
                          <a:solidFill>
                            <a:srgbClr val="000000"/>
                          </a:solidFill>
                          <a:latin typeface="ＭＳ Ｐゴシック"/>
                        </a:rPr>
                        <a:t>17</a:t>
                      </a:r>
                      <a:endParaRPr lang="ja-JP" altLang="en-US" sz="1100" b="0" i="0" u="none" strike="noStrike" dirty="0">
                        <a:solidFill>
                          <a:srgbClr val="000000"/>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r>
                        <a:rPr lang="ja-JP" altLang="en-US" sz="1100" b="0" i="0" u="none" strike="noStrike" dirty="0">
                          <a:solidFill>
                            <a:srgbClr val="000000"/>
                          </a:solidFill>
                          <a:latin typeface="ＭＳ Ｐゴシック"/>
                        </a:rPr>
                        <a:t>環境科学研究所（検査・研究業務、栄養専門学校）</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r" fontAlgn="ctr"/>
                      <a:r>
                        <a:rPr lang="en-US" altLang="ja-JP" sz="1100" b="0" i="0" u="none" strike="noStrike" dirty="0">
                          <a:solidFill>
                            <a:srgbClr val="000000"/>
                          </a:solidFill>
                          <a:latin typeface="ＭＳ Ｐゴシック"/>
                        </a:rPr>
                        <a:t>0.23 </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ja-JP" altLang="en-US" sz="1100" b="0" i="0" u="none" strike="noStrike" dirty="0">
                          <a:solidFill>
                            <a:schemeClr val="tx1"/>
                          </a:solidFill>
                          <a:latin typeface="ＭＳ Ｐゴシック"/>
                        </a:rPr>
                        <a:t>同左</a:t>
                      </a:r>
                      <a:endParaRPr lang="en-US" altLang="ja-JP" sz="1100" b="0" i="0" u="none" strike="noStrike" dirty="0">
                        <a:solidFill>
                          <a:schemeClr val="tx1"/>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17"/>
                  </a:ext>
                </a:extLst>
              </a:tr>
              <a:tr h="0">
                <a:tc>
                  <a:txBody>
                    <a:bodyPr/>
                    <a:lstStyle/>
                    <a:p>
                      <a:pPr algn="l" fontAlgn="ctr"/>
                      <a:r>
                        <a:rPr lang="en-US" altLang="ja-JP" sz="1100" b="0" i="0" u="none" strike="noStrike" dirty="0">
                          <a:solidFill>
                            <a:srgbClr val="000000"/>
                          </a:solidFill>
                          <a:latin typeface="ＭＳ Ｐゴシック"/>
                        </a:rPr>
                        <a:t>18</a:t>
                      </a:r>
                      <a:endParaRPr lang="ja-JP" altLang="en-US" sz="1100" b="0" i="0" u="none" strike="noStrike" dirty="0">
                        <a:solidFill>
                          <a:srgbClr val="000000"/>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r>
                        <a:rPr lang="ja-JP" altLang="en-US" sz="1100" b="0" i="0" u="none" strike="noStrike" dirty="0">
                          <a:solidFill>
                            <a:srgbClr val="000000"/>
                          </a:solidFill>
                          <a:latin typeface="ＭＳ Ｐゴシック"/>
                        </a:rPr>
                        <a:t>市営交通料金福祉措置（敬老パス）</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r" fontAlgn="ctr"/>
                      <a:r>
                        <a:rPr lang="en-US" altLang="ja-JP" sz="1100" b="0" i="0" u="none" strike="noStrike" dirty="0">
                          <a:solidFill>
                            <a:srgbClr val="000000"/>
                          </a:solidFill>
                          <a:latin typeface="ＭＳ Ｐゴシック"/>
                        </a:rPr>
                        <a:t>27.77 </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r" fontAlgn="ctr"/>
                      <a:r>
                        <a:rPr lang="en-US" altLang="ja-JP" sz="1100" b="0" i="0" u="none" strike="noStrike" dirty="0">
                          <a:solidFill>
                            <a:schemeClr val="tx1"/>
                          </a:solidFill>
                          <a:latin typeface="ＭＳ Ｐゴシック"/>
                        </a:rPr>
                        <a:t>37.65</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18"/>
                  </a:ext>
                </a:extLst>
              </a:tr>
              <a:tr h="0">
                <a:tc>
                  <a:txBody>
                    <a:bodyPr/>
                    <a:lstStyle/>
                    <a:p>
                      <a:pPr algn="l" fontAlgn="ctr"/>
                      <a:r>
                        <a:rPr lang="en-US" altLang="ja-JP" sz="1100" b="0" i="0" u="none" strike="noStrike" dirty="0">
                          <a:solidFill>
                            <a:srgbClr val="000000"/>
                          </a:solidFill>
                          <a:latin typeface="ＭＳ Ｐゴシック"/>
                        </a:rPr>
                        <a:t>19</a:t>
                      </a:r>
                      <a:endParaRPr lang="ja-JP" altLang="en-US" sz="1100" b="0" i="0" u="none" strike="noStrike" dirty="0">
                        <a:solidFill>
                          <a:srgbClr val="000000"/>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fontAlgn="ctr"/>
                      <a:r>
                        <a:rPr lang="ja-JP" altLang="en-US" sz="1100" b="0" i="0" u="none" strike="noStrike" dirty="0">
                          <a:solidFill>
                            <a:srgbClr val="000000"/>
                          </a:solidFill>
                          <a:latin typeface="ＭＳ Ｐゴシック"/>
                        </a:rPr>
                        <a:t>大阪市社会福祉協議会交付金</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fontAlgn="ctr"/>
                      <a:r>
                        <a:rPr lang="en-US" altLang="ja-JP" sz="1100" b="0" i="0" u="none" strike="noStrike" dirty="0">
                          <a:solidFill>
                            <a:srgbClr val="000000"/>
                          </a:solidFill>
                          <a:latin typeface="ＭＳ Ｐゴシック"/>
                        </a:rPr>
                        <a:t>0.87 </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r" fontAlgn="ctr"/>
                      <a:r>
                        <a:rPr lang="en-US" altLang="ja-JP" sz="1100" b="0" i="0" u="none" strike="noStrike" dirty="0">
                          <a:solidFill>
                            <a:schemeClr val="tx1"/>
                          </a:solidFill>
                          <a:latin typeface="ＭＳ Ｐゴシック"/>
                        </a:rPr>
                        <a:t>1.05</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19"/>
                  </a:ext>
                </a:extLst>
              </a:tr>
              <a:tr h="0">
                <a:tc>
                  <a:txBody>
                    <a:bodyPr/>
                    <a:lstStyle/>
                    <a:p>
                      <a:pPr algn="l" fontAlgn="ctr"/>
                      <a:r>
                        <a:rPr lang="en-US" altLang="zh-CN" sz="1100" b="0" i="0" u="none" strike="noStrike" dirty="0">
                          <a:solidFill>
                            <a:srgbClr val="000000"/>
                          </a:solidFill>
                          <a:latin typeface="ＭＳ Ｐゴシック" pitchFamily="50" charset="-128"/>
                          <a:ea typeface="ＭＳ Ｐゴシック" pitchFamily="50" charset="-128"/>
                        </a:rPr>
                        <a:t>20</a:t>
                      </a:r>
                      <a:endParaRPr lang="zh-CN" altLang="en-US" sz="1100" b="0" i="0" u="none" strike="noStrike" dirty="0">
                        <a:solidFill>
                          <a:srgbClr val="000000"/>
                        </a:solidFill>
                        <a:latin typeface="ＭＳ Ｐゴシック" pitchFamily="50" charset="-128"/>
                        <a:ea typeface="ＭＳ Ｐゴシック" pitchFamily="50" charset="-128"/>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fontAlgn="ctr"/>
                      <a:r>
                        <a:rPr lang="zh-CN" altLang="en-US" sz="1100" b="0" i="0" u="none" strike="noStrike" dirty="0">
                          <a:solidFill>
                            <a:srgbClr val="000000"/>
                          </a:solidFill>
                          <a:latin typeface="ＭＳ Ｐゴシック" pitchFamily="50" charset="-128"/>
                          <a:ea typeface="ＭＳ Ｐゴシック" pitchFamily="50" charset="-128"/>
                        </a:rPr>
                        <a:t>各区社会福祉協議会交付金</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fontAlgn="ctr"/>
                      <a:r>
                        <a:rPr lang="en-US" altLang="ja-JP" sz="1100" b="0" i="0" u="none" strike="noStrike" dirty="0">
                          <a:solidFill>
                            <a:srgbClr val="000000"/>
                          </a:solidFill>
                          <a:latin typeface="ＭＳ Ｐゴシック"/>
                        </a:rPr>
                        <a:t>4.62 </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ja-JP" altLang="en-US" sz="1100" b="0" i="0" u="none" strike="noStrike" dirty="0">
                          <a:solidFill>
                            <a:schemeClr val="tx1"/>
                          </a:solidFill>
                          <a:latin typeface="ＭＳ Ｐゴシック"/>
                        </a:rPr>
                        <a:t>同左</a:t>
                      </a:r>
                      <a:endParaRPr lang="en-US" altLang="ja-JP" sz="1100" b="0" i="0" u="none" strike="noStrike" dirty="0">
                        <a:solidFill>
                          <a:schemeClr val="tx1"/>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20"/>
                  </a:ext>
                </a:extLst>
              </a:tr>
              <a:tr h="0">
                <a:tc>
                  <a:txBody>
                    <a:bodyPr/>
                    <a:lstStyle/>
                    <a:p>
                      <a:pPr algn="l" fontAlgn="ctr"/>
                      <a:r>
                        <a:rPr lang="en-US" altLang="zh-TW" sz="1100" b="0" i="0" u="none" strike="noStrike" dirty="0">
                          <a:solidFill>
                            <a:srgbClr val="000000"/>
                          </a:solidFill>
                          <a:latin typeface="ＭＳ Ｐゴシック" pitchFamily="50" charset="-128"/>
                          <a:ea typeface="ＭＳ Ｐゴシック" pitchFamily="50" charset="-128"/>
                        </a:rPr>
                        <a:t>21</a:t>
                      </a:r>
                      <a:endParaRPr lang="zh-TW" altLang="en-US" sz="1100" b="0" i="0" u="none" strike="noStrike" dirty="0">
                        <a:solidFill>
                          <a:srgbClr val="000000"/>
                        </a:solidFill>
                        <a:latin typeface="ＭＳ Ｐゴシック" pitchFamily="50" charset="-128"/>
                        <a:ea typeface="ＭＳ Ｐゴシック" pitchFamily="50" charset="-128"/>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r>
                        <a:rPr lang="zh-TW" altLang="en-US" sz="1100" b="0" i="0" u="none" strike="noStrike" dirty="0">
                          <a:solidFill>
                            <a:srgbClr val="000000"/>
                          </a:solidFill>
                          <a:latin typeface="ＭＳ Ｐゴシック" pitchFamily="50" charset="-128"/>
                          <a:ea typeface="ＭＳ Ｐゴシック" pitchFamily="50" charset="-128"/>
                        </a:rPr>
                        <a:t>地域生活支援事業</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r" fontAlgn="ctr"/>
                      <a:r>
                        <a:rPr lang="en-US" altLang="ja-JP" sz="1100" b="0" i="0" u="none" strike="noStrike" dirty="0">
                          <a:solidFill>
                            <a:srgbClr val="000000"/>
                          </a:solidFill>
                          <a:latin typeface="ＭＳ Ｐゴシック"/>
                        </a:rPr>
                        <a:t>3.75 </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latin typeface="ＭＳ Ｐゴシック"/>
                        </a:rPr>
                        <a:t>同左</a:t>
                      </a:r>
                      <a:endParaRPr lang="en-US" altLang="ja-JP" sz="1100" b="0" i="0" u="none" strike="noStrike" dirty="0">
                        <a:solidFill>
                          <a:schemeClr val="tx1"/>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21"/>
                  </a:ext>
                </a:extLst>
              </a:tr>
              <a:tr h="0">
                <a:tc>
                  <a:txBody>
                    <a:bodyPr/>
                    <a:lstStyle/>
                    <a:p>
                      <a:pPr algn="l" fontAlgn="ctr"/>
                      <a:r>
                        <a:rPr lang="en-US" altLang="zh-TW" sz="1100" b="0" i="0" u="none" strike="noStrike" dirty="0">
                          <a:solidFill>
                            <a:srgbClr val="000000"/>
                          </a:solidFill>
                          <a:latin typeface="ＭＳ Ｐゴシック" pitchFamily="50" charset="-128"/>
                          <a:ea typeface="ＭＳ Ｐゴシック" pitchFamily="50" charset="-128"/>
                        </a:rPr>
                        <a:t>22</a:t>
                      </a:r>
                      <a:endParaRPr lang="zh-TW" altLang="en-US" sz="1100" b="0" i="0" u="none" strike="noStrike" dirty="0">
                        <a:solidFill>
                          <a:srgbClr val="000000"/>
                        </a:solidFill>
                        <a:latin typeface="ＭＳ Ｐゴシック" pitchFamily="50" charset="-128"/>
                        <a:ea typeface="ＭＳ Ｐゴシック" pitchFamily="50" charset="-128"/>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r>
                        <a:rPr lang="zh-TW" altLang="en-US" sz="1100" b="0" i="0" u="none" strike="noStrike" dirty="0">
                          <a:solidFill>
                            <a:srgbClr val="000000"/>
                          </a:solidFill>
                          <a:latin typeface="ＭＳ Ｐゴシック" pitchFamily="50" charset="-128"/>
                          <a:ea typeface="ＭＳ Ｐゴシック" pitchFamily="50" charset="-128"/>
                        </a:rPr>
                        <a:t>地域福祉活動推進事業</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r" fontAlgn="ctr"/>
                      <a:r>
                        <a:rPr lang="en-US" altLang="ja-JP" sz="1100" b="0" i="0" u="none" strike="noStrike" dirty="0">
                          <a:solidFill>
                            <a:srgbClr val="000000"/>
                          </a:solidFill>
                          <a:latin typeface="ＭＳ Ｐゴシック"/>
                        </a:rPr>
                        <a:t>3.72 </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ja-JP" altLang="en-US" sz="1100" b="0" i="0" u="none" strike="noStrike" dirty="0">
                          <a:solidFill>
                            <a:schemeClr val="tx1"/>
                          </a:solidFill>
                          <a:latin typeface="ＭＳ Ｐゴシック"/>
                        </a:rPr>
                        <a:t>同左</a:t>
                      </a:r>
                      <a:endParaRPr lang="en-US" altLang="ja-JP" sz="1100" b="0" i="0" u="none" strike="noStrike" dirty="0">
                        <a:solidFill>
                          <a:schemeClr val="tx1"/>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22"/>
                  </a:ext>
                </a:extLst>
              </a:tr>
              <a:tr h="0">
                <a:tc>
                  <a:txBody>
                    <a:bodyPr/>
                    <a:lstStyle/>
                    <a:p>
                      <a:pPr algn="l" fontAlgn="ctr"/>
                      <a:r>
                        <a:rPr lang="en-US" altLang="zh-TW" sz="1100" b="0" i="0" u="none" strike="noStrike" dirty="0">
                          <a:solidFill>
                            <a:srgbClr val="000000"/>
                          </a:solidFill>
                          <a:latin typeface="ＭＳ Ｐゴシック" pitchFamily="50" charset="-128"/>
                          <a:ea typeface="ＭＳ Ｐゴシック" pitchFamily="50" charset="-128"/>
                        </a:rPr>
                        <a:t>23</a:t>
                      </a:r>
                      <a:endParaRPr lang="zh-TW" altLang="en-US" sz="1100" b="0" i="0" u="none" strike="noStrike" dirty="0">
                        <a:solidFill>
                          <a:srgbClr val="000000"/>
                        </a:solidFill>
                        <a:latin typeface="ＭＳ Ｐゴシック" pitchFamily="50" charset="-128"/>
                        <a:ea typeface="ＭＳ Ｐゴシック" pitchFamily="50" charset="-128"/>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fontAlgn="ctr"/>
                      <a:r>
                        <a:rPr lang="zh-TW" altLang="en-US" sz="1100" b="0" i="0" u="none" strike="noStrike" dirty="0">
                          <a:solidFill>
                            <a:srgbClr val="000000"/>
                          </a:solidFill>
                          <a:latin typeface="ＭＳ Ｐゴシック" pitchFamily="50" charset="-128"/>
                          <a:ea typeface="ＭＳ Ｐゴシック" pitchFamily="50" charset="-128"/>
                        </a:rPr>
                        <a:t>民生委員連盟交付金</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fontAlgn="ctr"/>
                      <a:r>
                        <a:rPr lang="en-US" altLang="ja-JP" sz="1100" b="0" i="0" u="none" strike="noStrike" dirty="0">
                          <a:solidFill>
                            <a:srgbClr val="000000"/>
                          </a:solidFill>
                          <a:latin typeface="ＭＳ Ｐゴシック"/>
                        </a:rPr>
                        <a:t>0.05 </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latin typeface="ＭＳ Ｐゴシック"/>
                        </a:rPr>
                        <a:t>同左</a:t>
                      </a:r>
                      <a:endParaRPr lang="en-US" altLang="ja-JP" sz="1100" b="0" i="0" u="none" strike="noStrike" dirty="0">
                        <a:solidFill>
                          <a:schemeClr val="tx1"/>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23"/>
                  </a:ext>
                </a:extLst>
              </a:tr>
              <a:tr h="0">
                <a:tc>
                  <a:txBody>
                    <a:bodyPr/>
                    <a:lstStyle/>
                    <a:p>
                      <a:pPr algn="l" fontAlgn="ctr"/>
                      <a:r>
                        <a:rPr lang="en-US" altLang="ja-JP" sz="1100" b="0" i="0" u="none" strike="noStrike" dirty="0">
                          <a:solidFill>
                            <a:srgbClr val="000000"/>
                          </a:solidFill>
                          <a:latin typeface="ＭＳ Ｐゴシック"/>
                        </a:rPr>
                        <a:t>24</a:t>
                      </a:r>
                      <a:endParaRPr lang="ja-JP" altLang="en-US" sz="1100" b="0" i="0" u="none" strike="noStrike" dirty="0">
                        <a:solidFill>
                          <a:srgbClr val="000000"/>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r>
                        <a:rPr lang="ja-JP" altLang="en-US" sz="1100" b="0" i="0" u="none" strike="noStrike" dirty="0">
                          <a:solidFill>
                            <a:srgbClr val="000000"/>
                          </a:solidFill>
                          <a:latin typeface="ＭＳ Ｐゴシック"/>
                        </a:rPr>
                        <a:t>軽費老人ホームサービス提供費補助金</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r" fontAlgn="ctr"/>
                      <a:r>
                        <a:rPr lang="en-US" altLang="ja-JP" sz="1100" b="0" i="0" u="none" strike="noStrike" dirty="0">
                          <a:solidFill>
                            <a:srgbClr val="000000"/>
                          </a:solidFill>
                          <a:latin typeface="ＭＳ Ｐゴシック"/>
                        </a:rPr>
                        <a:t>0.79 </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ja-JP" altLang="en-US" sz="1100" b="0" i="0" u="none" strike="noStrike" dirty="0">
                          <a:solidFill>
                            <a:schemeClr val="tx1"/>
                          </a:solidFill>
                          <a:latin typeface="ＭＳ Ｐゴシック"/>
                        </a:rPr>
                        <a:t>同左</a:t>
                      </a:r>
                      <a:endParaRPr lang="en-US" altLang="ja-JP" sz="1100" b="0" i="0" u="none" strike="noStrike" dirty="0">
                        <a:solidFill>
                          <a:schemeClr val="tx1"/>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24"/>
                  </a:ext>
                </a:extLst>
              </a:tr>
              <a:tr h="0">
                <a:tc>
                  <a:txBody>
                    <a:bodyPr/>
                    <a:lstStyle/>
                    <a:p>
                      <a:pPr algn="l" fontAlgn="ctr"/>
                      <a:r>
                        <a:rPr lang="en-US" altLang="ja-JP" sz="1100" b="0" i="0" u="none" strike="noStrike" dirty="0">
                          <a:solidFill>
                            <a:srgbClr val="000000"/>
                          </a:solidFill>
                          <a:latin typeface="ＭＳ Ｐゴシック"/>
                        </a:rPr>
                        <a:t>25</a:t>
                      </a:r>
                      <a:endParaRPr lang="ja-JP" altLang="en-US" sz="1100" b="0" i="0" u="none" strike="noStrike" dirty="0">
                        <a:solidFill>
                          <a:srgbClr val="000000"/>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r>
                        <a:rPr lang="ja-JP" altLang="en-US" sz="1100" b="0" i="0" u="none" strike="noStrike" dirty="0">
                          <a:solidFill>
                            <a:srgbClr val="000000"/>
                          </a:solidFill>
                          <a:latin typeface="ＭＳ Ｐゴシック"/>
                        </a:rPr>
                        <a:t>食事サービス事業（ふれあい型）</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r" fontAlgn="ctr"/>
                      <a:r>
                        <a:rPr lang="en-US" altLang="ja-JP" sz="1100" b="0" i="0" u="none" strike="noStrike" dirty="0">
                          <a:solidFill>
                            <a:srgbClr val="000000"/>
                          </a:solidFill>
                          <a:latin typeface="ＭＳ Ｐゴシック"/>
                        </a:rPr>
                        <a:t>0.54 </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latin typeface="ＭＳ Ｐゴシック"/>
                        </a:rPr>
                        <a:t>同左</a:t>
                      </a:r>
                      <a:endParaRPr lang="en-US" altLang="ja-JP" sz="1100" b="0" i="0" u="none" strike="noStrike" dirty="0">
                        <a:solidFill>
                          <a:schemeClr val="tx1"/>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25"/>
                  </a:ext>
                </a:extLst>
              </a:tr>
              <a:tr h="0">
                <a:tc>
                  <a:txBody>
                    <a:bodyPr/>
                    <a:lstStyle/>
                    <a:p>
                      <a:pPr algn="l" fontAlgn="ctr"/>
                      <a:r>
                        <a:rPr lang="en-US" altLang="zh-TW" sz="1100" b="0" i="0" u="none" strike="noStrike" dirty="0">
                          <a:solidFill>
                            <a:schemeClr val="tx1"/>
                          </a:solidFill>
                          <a:latin typeface="ＭＳ Ｐゴシック" pitchFamily="50" charset="-128"/>
                          <a:ea typeface="ＭＳ Ｐゴシック" pitchFamily="50" charset="-128"/>
                        </a:rPr>
                        <a:t>26</a:t>
                      </a:r>
                      <a:endParaRPr lang="zh-TW" altLang="en-US" sz="1100" b="0" i="0" u="none" strike="noStrike" dirty="0">
                        <a:solidFill>
                          <a:schemeClr val="tx1"/>
                        </a:solidFill>
                        <a:latin typeface="ＭＳ Ｐゴシック" pitchFamily="50" charset="-128"/>
                        <a:ea typeface="ＭＳ Ｐゴシック" pitchFamily="50" charset="-128"/>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r>
                        <a:rPr lang="zh-TW" altLang="en-US" sz="1100" b="0" i="0" u="none" strike="noStrike" dirty="0">
                          <a:solidFill>
                            <a:schemeClr val="tx1"/>
                          </a:solidFill>
                          <a:latin typeface="ＭＳ Ｐゴシック" pitchFamily="50" charset="-128"/>
                          <a:ea typeface="ＭＳ Ｐゴシック" pitchFamily="50" charset="-128"/>
                        </a:rPr>
                        <a:t>高齢者住宅改修費給付事業</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r" fontAlgn="ctr"/>
                      <a:r>
                        <a:rPr lang="en-US" altLang="ja-JP" sz="1100" b="0" i="0" u="none" strike="noStrike" dirty="0">
                          <a:solidFill>
                            <a:schemeClr val="tx1"/>
                          </a:solidFill>
                          <a:latin typeface="ＭＳ Ｐゴシック"/>
                        </a:rPr>
                        <a:t>0.09 </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ja-JP" altLang="en-US" sz="1100" b="0" i="0" u="none" strike="noStrike" dirty="0">
                          <a:solidFill>
                            <a:schemeClr val="tx1"/>
                          </a:solidFill>
                          <a:latin typeface="ＭＳ Ｐゴシック"/>
                        </a:rPr>
                        <a:t>同左</a:t>
                      </a:r>
                      <a:endParaRPr lang="en-US" altLang="ja-JP" sz="1100" b="0" i="0" u="none" strike="noStrike" dirty="0">
                        <a:solidFill>
                          <a:schemeClr val="tx1"/>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26"/>
                  </a:ext>
                </a:extLst>
              </a:tr>
              <a:tr h="0">
                <a:tc>
                  <a:txBody>
                    <a:bodyPr/>
                    <a:lstStyle/>
                    <a:p>
                      <a:pPr algn="l" fontAlgn="ctr"/>
                      <a:r>
                        <a:rPr lang="en-US" altLang="ja-JP" sz="1100" b="0" i="0" u="none" strike="noStrike" dirty="0">
                          <a:solidFill>
                            <a:srgbClr val="000000"/>
                          </a:solidFill>
                          <a:latin typeface="ＭＳ Ｐゴシック"/>
                        </a:rPr>
                        <a:t>27</a:t>
                      </a:r>
                      <a:endParaRPr lang="ja-JP" altLang="en-US" sz="1100" b="0" i="0" u="none" strike="noStrike" dirty="0">
                        <a:solidFill>
                          <a:srgbClr val="000000"/>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r>
                        <a:rPr lang="ja-JP" altLang="en-US" sz="1100" b="0" i="0" u="none" strike="noStrike" dirty="0">
                          <a:solidFill>
                            <a:srgbClr val="000000"/>
                          </a:solidFill>
                          <a:latin typeface="ＭＳ Ｐゴシック"/>
                        </a:rPr>
                        <a:t>老人憩の家運営助成 事業費（常設分）</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r" fontAlgn="ctr"/>
                      <a:r>
                        <a:rPr lang="en-US" altLang="ja-JP" sz="1100" b="0" i="0" u="none" strike="noStrike" dirty="0">
                          <a:solidFill>
                            <a:srgbClr val="000000"/>
                          </a:solidFill>
                          <a:latin typeface="ＭＳ Ｐゴシック"/>
                        </a:rPr>
                        <a:t>0.55 </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latin typeface="ＭＳ Ｐゴシック"/>
                        </a:rPr>
                        <a:t>同左</a:t>
                      </a:r>
                      <a:endParaRPr lang="en-US" altLang="ja-JP" sz="1100" b="0" i="0" u="none" strike="noStrike" dirty="0">
                        <a:solidFill>
                          <a:schemeClr val="tx1"/>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27"/>
                  </a:ext>
                </a:extLst>
              </a:tr>
              <a:tr h="0">
                <a:tc>
                  <a:txBody>
                    <a:bodyPr/>
                    <a:lstStyle/>
                    <a:p>
                      <a:pPr algn="l" fontAlgn="ctr"/>
                      <a:r>
                        <a:rPr lang="en-US" altLang="zh-TW" sz="1100" b="0" i="0" u="none" strike="noStrike" dirty="0">
                          <a:solidFill>
                            <a:srgbClr val="000000"/>
                          </a:solidFill>
                          <a:latin typeface="ＭＳ Ｐゴシック" pitchFamily="50" charset="-128"/>
                          <a:ea typeface="ＭＳ Ｐゴシック" pitchFamily="50" charset="-128"/>
                        </a:rPr>
                        <a:t>28</a:t>
                      </a:r>
                      <a:endParaRPr lang="zh-TW" altLang="en-US" sz="1100" b="0" i="0" u="none" strike="noStrike" dirty="0">
                        <a:solidFill>
                          <a:srgbClr val="000000"/>
                        </a:solidFill>
                        <a:latin typeface="ＭＳ Ｐゴシック" pitchFamily="50" charset="-128"/>
                        <a:ea typeface="ＭＳ Ｐゴシック" pitchFamily="50" charset="-128"/>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r>
                        <a:rPr lang="zh-TW" altLang="en-US" sz="1100" b="0" i="0" u="none" strike="noStrike" dirty="0">
                          <a:solidFill>
                            <a:srgbClr val="000000"/>
                          </a:solidFill>
                          <a:latin typeface="ＭＳ Ｐゴシック" pitchFamily="50" charset="-128"/>
                          <a:ea typeface="ＭＳ Ｐゴシック" pitchFamily="50" charset="-128"/>
                        </a:rPr>
                        <a:t>高齢者地域活動支援事業 運営委託</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r" fontAlgn="ctr"/>
                      <a:r>
                        <a:rPr lang="en-US" altLang="ja-JP" sz="1100" b="0" i="0" u="none" strike="noStrike" dirty="0">
                          <a:solidFill>
                            <a:srgbClr val="000000"/>
                          </a:solidFill>
                          <a:latin typeface="ＭＳ Ｐゴシック"/>
                        </a:rPr>
                        <a:t>1.45 </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ja-JP" altLang="en-US" sz="1100" b="0" i="0" u="none" strike="noStrike" dirty="0">
                          <a:solidFill>
                            <a:schemeClr val="tx1"/>
                          </a:solidFill>
                          <a:latin typeface="ＭＳ Ｐゴシック"/>
                        </a:rPr>
                        <a:t>同左</a:t>
                      </a:r>
                      <a:endParaRPr lang="en-US" altLang="ja-JP" sz="1100" b="0" i="0" u="none" strike="noStrike" dirty="0">
                        <a:solidFill>
                          <a:schemeClr val="tx1"/>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28"/>
                  </a:ext>
                </a:extLst>
              </a:tr>
              <a:tr h="0">
                <a:tc>
                  <a:txBody>
                    <a:bodyPr/>
                    <a:lstStyle/>
                    <a:p>
                      <a:pPr algn="l" fontAlgn="ctr"/>
                      <a:r>
                        <a:rPr lang="en-US" altLang="ja-JP" sz="1100" b="0" i="0" u="none" strike="noStrike" dirty="0">
                          <a:solidFill>
                            <a:srgbClr val="000000"/>
                          </a:solidFill>
                          <a:latin typeface="ＭＳ Ｐゴシック"/>
                        </a:rPr>
                        <a:t>29</a:t>
                      </a:r>
                      <a:endParaRPr lang="ja-JP" altLang="en-US" sz="1100" b="0" i="0" u="none" strike="noStrike" dirty="0">
                        <a:solidFill>
                          <a:srgbClr val="000000"/>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r>
                        <a:rPr lang="ja-JP" altLang="en-US" sz="1100" b="0" i="0" u="none" strike="noStrike" dirty="0" err="1">
                          <a:solidFill>
                            <a:srgbClr val="000000"/>
                          </a:solidFill>
                          <a:latin typeface="ＭＳ Ｐゴシック"/>
                        </a:rPr>
                        <a:t>舞洲障がい</a:t>
                      </a:r>
                      <a:r>
                        <a:rPr lang="ja-JP" altLang="en-US" sz="1100" b="0" i="0" u="none" strike="noStrike" dirty="0">
                          <a:solidFill>
                            <a:srgbClr val="000000"/>
                          </a:solidFill>
                          <a:latin typeface="ＭＳ Ｐゴシック"/>
                        </a:rPr>
                        <a:t>者スポーツセンター</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r" fontAlgn="ctr"/>
                      <a:r>
                        <a:rPr lang="en-US" altLang="ja-JP" sz="1100" b="0" i="0" u="none" strike="noStrike" dirty="0">
                          <a:solidFill>
                            <a:srgbClr val="000000"/>
                          </a:solidFill>
                          <a:latin typeface="ＭＳ Ｐゴシック"/>
                        </a:rPr>
                        <a:t>0.51 </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r" fontAlgn="ctr"/>
                      <a:r>
                        <a:rPr lang="en-US" altLang="ja-JP" sz="1100" b="0" i="0" u="none" strike="noStrike" dirty="0">
                          <a:solidFill>
                            <a:schemeClr val="tx1"/>
                          </a:solidFill>
                          <a:latin typeface="ＭＳ Ｐゴシック"/>
                        </a:rPr>
                        <a:t>0.54</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29"/>
                  </a:ext>
                </a:extLst>
              </a:tr>
              <a:tr h="0">
                <a:tc>
                  <a:txBody>
                    <a:bodyPr/>
                    <a:lstStyle/>
                    <a:p>
                      <a:pPr algn="l" fontAlgn="ctr"/>
                      <a:r>
                        <a:rPr lang="en-US" altLang="zh-TW" sz="1100" b="0" i="0" u="none" strike="noStrike" dirty="0">
                          <a:solidFill>
                            <a:srgbClr val="000000"/>
                          </a:solidFill>
                          <a:latin typeface="ＭＳ Ｐゴシック" pitchFamily="50" charset="-128"/>
                          <a:ea typeface="ＭＳ Ｐゴシック" pitchFamily="50" charset="-128"/>
                        </a:rPr>
                        <a:t>30</a:t>
                      </a:r>
                      <a:endParaRPr lang="zh-TW" altLang="en-US" sz="1100" b="0" i="0" u="none" strike="noStrike" dirty="0">
                        <a:solidFill>
                          <a:srgbClr val="000000"/>
                        </a:solidFill>
                        <a:latin typeface="ＭＳ Ｐゴシック" pitchFamily="50" charset="-128"/>
                        <a:ea typeface="ＭＳ Ｐゴシック" pitchFamily="50" charset="-128"/>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r>
                        <a:rPr lang="ja-JP" altLang="en-US" sz="1100" b="0" i="0" u="none" strike="noStrike" dirty="0">
                          <a:solidFill>
                            <a:srgbClr val="000000"/>
                          </a:solidFill>
                          <a:latin typeface="ＭＳ Ｐゴシック" pitchFamily="50" charset="-128"/>
                          <a:ea typeface="ＭＳ Ｐゴシック" pitchFamily="50" charset="-128"/>
                        </a:rPr>
                        <a:t>委託老人福祉センター</a:t>
                      </a:r>
                      <a:endParaRPr lang="zh-TW" altLang="en-US" sz="1100" b="0" i="0" u="none" strike="noStrike" dirty="0">
                        <a:solidFill>
                          <a:srgbClr val="000000"/>
                        </a:solidFill>
                        <a:latin typeface="ＭＳ Ｐゴシック" pitchFamily="50" charset="-128"/>
                        <a:ea typeface="ＭＳ Ｐゴシック" pitchFamily="50" charset="-128"/>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r" fontAlgn="ctr"/>
                      <a:r>
                        <a:rPr lang="en-US" altLang="ja-JP" sz="1100" b="0" i="0" u="none" strike="noStrike" dirty="0">
                          <a:solidFill>
                            <a:srgbClr val="000000"/>
                          </a:solidFill>
                          <a:latin typeface="ＭＳ Ｐゴシック"/>
                        </a:rPr>
                        <a:t>0</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ja-JP" altLang="en-US" sz="1100" b="0" i="0" u="none" strike="noStrike" dirty="0">
                          <a:solidFill>
                            <a:schemeClr val="tx1"/>
                          </a:solidFill>
                          <a:latin typeface="ＭＳ Ｐゴシック"/>
                        </a:rPr>
                        <a:t>同左</a:t>
                      </a:r>
                      <a:endParaRPr lang="en-US" altLang="ja-JP" sz="1100" b="0" i="0" u="none" strike="noStrike" dirty="0">
                        <a:solidFill>
                          <a:schemeClr val="tx1"/>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30"/>
                  </a:ext>
                </a:extLst>
              </a:tr>
            </a:tbl>
          </a:graphicData>
        </a:graphic>
      </p:graphicFrame>
      <p:sp>
        <p:nvSpPr>
          <p:cNvPr id="9" name="正方形/長方形 8"/>
          <p:cNvSpPr/>
          <p:nvPr/>
        </p:nvSpPr>
        <p:spPr>
          <a:xfrm>
            <a:off x="8253263" y="667435"/>
            <a:ext cx="423193" cy="169277"/>
          </a:xfrm>
          <a:prstGeom prst="rect">
            <a:avLst/>
          </a:prstGeom>
        </p:spPr>
        <p:txBody>
          <a:bodyPr wrap="none" lIns="0" tIns="0" rIns="0" bIns="0">
            <a:spAutoFit/>
          </a:bodyPr>
          <a:lstStyle/>
          <a:p>
            <a:r>
              <a:rPr lang="ja-JP" altLang="en-US" sz="1100" dirty="0"/>
              <a:t>（億円）</a:t>
            </a:r>
          </a:p>
        </p:txBody>
      </p:sp>
      <p:sp>
        <p:nvSpPr>
          <p:cNvPr id="8" name="正方形/長方形 7"/>
          <p:cNvSpPr/>
          <p:nvPr/>
        </p:nvSpPr>
        <p:spPr>
          <a:xfrm>
            <a:off x="7164288" y="6596390"/>
            <a:ext cx="1228221" cy="261610"/>
          </a:xfrm>
          <a:prstGeom prst="rect">
            <a:avLst/>
          </a:prstGeom>
        </p:spPr>
        <p:txBody>
          <a:bodyPr wrap="none">
            <a:spAutoFit/>
          </a:bodyPr>
          <a:lstStyle/>
          <a:p>
            <a:r>
              <a:rPr lang="ja-JP" altLang="en-US" sz="1100" dirty="0"/>
              <a:t>（次ページへ続く）</a:t>
            </a:r>
          </a:p>
        </p:txBody>
      </p:sp>
      <p:sp>
        <p:nvSpPr>
          <p:cNvPr id="10" name="テキスト ボックス 36"/>
          <p:cNvSpPr txBox="1"/>
          <p:nvPr/>
        </p:nvSpPr>
        <p:spPr>
          <a:xfrm>
            <a:off x="0" y="0"/>
            <a:ext cx="1619672" cy="260648"/>
          </a:xfrm>
          <a:prstGeom prst="rect">
            <a:avLst/>
          </a:prstGeom>
          <a:noFill/>
        </p:spPr>
        <p:txBody>
          <a:bodyPr wrap="square" rtlCol="0">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r>
              <a:rPr lang="ja-JP" altLang="en-US" sz="1100" dirty="0"/>
              <a:t>（付属資料１）</a:t>
            </a:r>
            <a:endParaRPr lang="en-US" altLang="ja-JP" sz="1100" dirty="0"/>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377</a:t>
            </a:fld>
            <a:endParaRPr lang="ja-JP" altLang="en-US"/>
          </a:p>
        </p:txBody>
      </p:sp>
    </p:spTree>
    <p:extLst>
      <p:ext uri="{BB962C8B-B14F-4D97-AF65-F5344CB8AC3E}">
        <p14:creationId xmlns:p14="http://schemas.microsoft.com/office/powerpoint/2010/main" val="3828474977"/>
      </p:ext>
    </p:extLst>
  </p:cSld>
  <p:clrMapOvr>
    <a:masterClrMapping/>
  </p:clrMapOvr>
</p:sld>
</file>

<file path=ppt/slides/slide3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正方形/長方形 8"/>
          <p:cNvSpPr/>
          <p:nvPr/>
        </p:nvSpPr>
        <p:spPr>
          <a:xfrm>
            <a:off x="8253263" y="667435"/>
            <a:ext cx="423193" cy="169277"/>
          </a:xfrm>
          <a:prstGeom prst="rect">
            <a:avLst/>
          </a:prstGeom>
        </p:spPr>
        <p:txBody>
          <a:bodyPr wrap="none" lIns="0" tIns="0" rIns="0" bIns="0">
            <a:spAutoFit/>
          </a:bodyPr>
          <a:lstStyle/>
          <a:p>
            <a:r>
              <a:rPr lang="ja-JP" altLang="en-US" sz="1100" dirty="0"/>
              <a:t>（億円）</a:t>
            </a:r>
          </a:p>
        </p:txBody>
      </p:sp>
      <p:sp>
        <p:nvSpPr>
          <p:cNvPr id="12" name="正方形/長方形 11"/>
          <p:cNvSpPr/>
          <p:nvPr/>
        </p:nvSpPr>
        <p:spPr>
          <a:xfrm>
            <a:off x="251520" y="332656"/>
            <a:ext cx="5976664" cy="338554"/>
          </a:xfrm>
          <a:prstGeom prst="rect">
            <a:avLst/>
          </a:prstGeom>
        </p:spPr>
        <p:txBody>
          <a:bodyPr wrap="square">
            <a:spAutoFit/>
          </a:bodyPr>
          <a:lstStyle/>
          <a:p>
            <a:r>
              <a:rPr lang="ja-JP" altLang="en-US" sz="1600" dirty="0">
                <a:latin typeface="+mn-ea"/>
              </a:rPr>
              <a:t>○見直しの対象とした施策・事業（</a:t>
            </a:r>
            <a:r>
              <a:rPr lang="en-US" altLang="ja-JP" sz="1600" dirty="0">
                <a:latin typeface="+mn-ea"/>
              </a:rPr>
              <a:t>109</a:t>
            </a:r>
            <a:r>
              <a:rPr lang="ja-JP" altLang="en-US" sz="1600" dirty="0">
                <a:latin typeface="+mn-ea"/>
              </a:rPr>
              <a:t>項目）　（２／３）</a:t>
            </a:r>
          </a:p>
        </p:txBody>
      </p:sp>
      <p:sp>
        <p:nvSpPr>
          <p:cNvPr id="6" name="正方形/長方形 5"/>
          <p:cNvSpPr/>
          <p:nvPr/>
        </p:nvSpPr>
        <p:spPr>
          <a:xfrm>
            <a:off x="7164288" y="6596390"/>
            <a:ext cx="1228221" cy="261610"/>
          </a:xfrm>
          <a:prstGeom prst="rect">
            <a:avLst/>
          </a:prstGeom>
        </p:spPr>
        <p:txBody>
          <a:bodyPr wrap="none">
            <a:spAutoFit/>
          </a:bodyPr>
          <a:lstStyle/>
          <a:p>
            <a:r>
              <a:rPr lang="ja-JP" altLang="en-US" sz="1100" dirty="0"/>
              <a:t>（次ページへ続く）</a:t>
            </a:r>
          </a:p>
        </p:txBody>
      </p:sp>
      <p:sp>
        <p:nvSpPr>
          <p:cNvPr id="7" name="正方形/長方形 6"/>
          <p:cNvSpPr/>
          <p:nvPr/>
        </p:nvSpPr>
        <p:spPr>
          <a:xfrm>
            <a:off x="611560" y="620688"/>
            <a:ext cx="1518364" cy="261610"/>
          </a:xfrm>
          <a:prstGeom prst="rect">
            <a:avLst/>
          </a:prstGeom>
        </p:spPr>
        <p:txBody>
          <a:bodyPr wrap="none">
            <a:spAutoFit/>
          </a:bodyPr>
          <a:lstStyle/>
          <a:p>
            <a:r>
              <a:rPr lang="ja-JP" altLang="en-US" sz="1100" dirty="0"/>
              <a:t>（前ページからの続き）</a:t>
            </a:r>
          </a:p>
        </p:txBody>
      </p:sp>
      <p:sp>
        <p:nvSpPr>
          <p:cNvPr id="10" name="テキスト ボックス 36"/>
          <p:cNvSpPr txBox="1"/>
          <p:nvPr/>
        </p:nvSpPr>
        <p:spPr>
          <a:xfrm>
            <a:off x="0" y="0"/>
            <a:ext cx="1619672" cy="260648"/>
          </a:xfrm>
          <a:prstGeom prst="rect">
            <a:avLst/>
          </a:prstGeom>
          <a:noFill/>
        </p:spPr>
        <p:txBody>
          <a:bodyPr wrap="square" rtlCol="0">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r>
              <a:rPr lang="ja-JP" altLang="en-US" sz="1100" dirty="0"/>
              <a:t>（付属資料１）</a:t>
            </a:r>
            <a:endParaRPr lang="en-US" altLang="ja-JP" sz="1100" dirty="0"/>
          </a:p>
        </p:txBody>
      </p:sp>
      <p:graphicFrame>
        <p:nvGraphicFramePr>
          <p:cNvPr id="8" name="表 7"/>
          <p:cNvGraphicFramePr>
            <a:graphicFrameLocks noGrp="1"/>
          </p:cNvGraphicFramePr>
          <p:nvPr/>
        </p:nvGraphicFramePr>
        <p:xfrm>
          <a:off x="395993" y="836712"/>
          <a:ext cx="8401183" cy="5748120"/>
        </p:xfrm>
        <a:graphic>
          <a:graphicData uri="http://schemas.openxmlformats.org/drawingml/2006/table">
            <a:tbl>
              <a:tblPr/>
              <a:tblGrid>
                <a:gridCol w="576064">
                  <a:extLst>
                    <a:ext uri="{9D8B030D-6E8A-4147-A177-3AD203B41FA5}">
                      <a16:colId xmlns:a16="http://schemas.microsoft.com/office/drawing/2014/main" val="20000"/>
                    </a:ext>
                  </a:extLst>
                </a:gridCol>
                <a:gridCol w="5976664">
                  <a:extLst>
                    <a:ext uri="{9D8B030D-6E8A-4147-A177-3AD203B41FA5}">
                      <a16:colId xmlns:a16="http://schemas.microsoft.com/office/drawing/2014/main" val="20001"/>
                    </a:ext>
                  </a:extLst>
                </a:gridCol>
                <a:gridCol w="936104">
                  <a:extLst>
                    <a:ext uri="{9D8B030D-6E8A-4147-A177-3AD203B41FA5}">
                      <a16:colId xmlns:a16="http://schemas.microsoft.com/office/drawing/2014/main" val="20002"/>
                    </a:ext>
                  </a:extLst>
                </a:gridCol>
                <a:gridCol w="912351">
                  <a:extLst>
                    <a:ext uri="{9D8B030D-6E8A-4147-A177-3AD203B41FA5}">
                      <a16:colId xmlns:a16="http://schemas.microsoft.com/office/drawing/2014/main" val="20003"/>
                    </a:ext>
                  </a:extLst>
                </a:gridCol>
              </a:tblGrid>
              <a:tr h="54448">
                <a:tc>
                  <a:txBody>
                    <a:bodyPr/>
                    <a:lstStyle/>
                    <a:p>
                      <a:pPr algn="ctr" fontAlgn="ctr"/>
                      <a:endParaRPr lang="ja-JP" altLang="en-US" sz="1100" b="0" i="0" u="none" strike="noStrike" dirty="0">
                        <a:solidFill>
                          <a:srgbClr val="000000"/>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ap="flat" cmpd="sng" algn="ctr">
                      <a:solidFill>
                        <a:schemeClr val="tx1"/>
                      </a:solidFill>
                      <a:prstDash val="solid"/>
                      <a:round/>
                      <a:headEnd type="none" w="med" len="med"/>
                      <a:tailEnd type="none" w="med" len="med"/>
                    </a:lnTlToBr>
                    <a:solidFill>
                      <a:schemeClr val="accent5">
                        <a:lumMod val="20000"/>
                        <a:lumOff val="80000"/>
                      </a:schemeClr>
                    </a:solidFill>
                  </a:tcPr>
                </a:tc>
                <a:tc>
                  <a:txBody>
                    <a:bodyPr/>
                    <a:lstStyle/>
                    <a:p>
                      <a:pPr algn="ctr" fontAlgn="ctr"/>
                      <a:r>
                        <a:rPr lang="ja-JP" altLang="en-US" sz="1100" b="0" i="0" u="none" strike="noStrike" dirty="0">
                          <a:solidFill>
                            <a:srgbClr val="000000"/>
                          </a:solidFill>
                          <a:latin typeface="ＭＳ Ｐゴシック"/>
                        </a:rPr>
                        <a:t>事務事業名</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tc>
                  <a:txBody>
                    <a:bodyPr/>
                    <a:lstStyle/>
                    <a:p>
                      <a:pPr algn="l" fontAlgn="ctr"/>
                      <a:r>
                        <a:rPr lang="en-US" altLang="ja-JP" sz="1100" b="0" i="0" u="none" strike="noStrike" dirty="0">
                          <a:solidFill>
                            <a:srgbClr val="000000"/>
                          </a:solidFill>
                          <a:latin typeface="ＭＳ ゴシック"/>
                        </a:rPr>
                        <a:t>2012</a:t>
                      </a:r>
                      <a:r>
                        <a:rPr lang="ja-JP" altLang="en-US" sz="1100" b="0" i="0" u="none" strike="noStrike" dirty="0">
                          <a:solidFill>
                            <a:srgbClr val="000000"/>
                          </a:solidFill>
                          <a:latin typeface="ＭＳ ゴシック"/>
                        </a:rPr>
                        <a:t>～</a:t>
                      </a:r>
                      <a:endParaRPr lang="en-US" altLang="ja-JP" sz="1100" b="0" i="0" u="none" strike="noStrike" dirty="0">
                        <a:solidFill>
                          <a:srgbClr val="000000"/>
                        </a:solidFill>
                        <a:latin typeface="ＭＳ ゴシック"/>
                      </a:endParaRPr>
                    </a:p>
                    <a:p>
                      <a:pPr algn="r" fontAlgn="ctr"/>
                      <a:r>
                        <a:rPr lang="en-US" altLang="ja-JP" sz="1100" b="0" i="0" u="none" strike="noStrike" dirty="0">
                          <a:solidFill>
                            <a:srgbClr val="000000"/>
                          </a:solidFill>
                          <a:latin typeface="ＭＳ ゴシック"/>
                        </a:rPr>
                        <a:t>2014</a:t>
                      </a:r>
                      <a:r>
                        <a:rPr lang="ja-JP" altLang="en-US" sz="1100" b="0" i="0" u="none" strike="noStrike" dirty="0">
                          <a:solidFill>
                            <a:srgbClr val="000000"/>
                          </a:solidFill>
                          <a:latin typeface="ＭＳ ゴシック"/>
                        </a:rPr>
                        <a:t>年度</a:t>
                      </a:r>
                      <a:endParaRPr lang="en-US" altLang="ja-JP" sz="1100" b="0" i="0" u="none" strike="noStrike" dirty="0">
                        <a:solidFill>
                          <a:srgbClr val="000000"/>
                        </a:solidFill>
                        <a:latin typeface="ＭＳ ゴシック"/>
                      </a:endParaRPr>
                    </a:p>
                    <a:p>
                      <a:pPr algn="ctr" fontAlgn="ctr"/>
                      <a:r>
                        <a:rPr lang="ja-JP" altLang="en-US" sz="1100" b="0" i="0" u="none" strike="noStrike" dirty="0">
                          <a:solidFill>
                            <a:srgbClr val="000000"/>
                          </a:solidFill>
                          <a:latin typeface="ＭＳ ゴシック"/>
                        </a:rPr>
                        <a:t>削減効果額</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tc>
                  <a:txBody>
                    <a:bodyPr/>
                    <a:lstStyle/>
                    <a:p>
                      <a:pPr algn="l" fontAlgn="ctr"/>
                      <a:r>
                        <a:rPr lang="en-US" altLang="ja-JP" sz="1100" b="0" i="0" u="none" strike="noStrike" dirty="0">
                          <a:solidFill>
                            <a:schemeClr val="tx1"/>
                          </a:solidFill>
                          <a:latin typeface="ＭＳ ゴシック"/>
                        </a:rPr>
                        <a:t>2012</a:t>
                      </a:r>
                      <a:r>
                        <a:rPr lang="ja-JP" altLang="en-US" sz="1100" b="0" i="0" u="none" strike="noStrike" dirty="0">
                          <a:solidFill>
                            <a:schemeClr val="tx1"/>
                          </a:solidFill>
                          <a:latin typeface="ＭＳ ゴシック"/>
                        </a:rPr>
                        <a:t>～</a:t>
                      </a:r>
                      <a:endParaRPr lang="en-US" altLang="ja-JP" sz="1100" b="0" i="0" u="none" strike="noStrike" dirty="0">
                        <a:solidFill>
                          <a:schemeClr val="tx1"/>
                        </a:solidFill>
                        <a:latin typeface="ＭＳ ゴシック"/>
                      </a:endParaRPr>
                    </a:p>
                    <a:p>
                      <a:pPr algn="r" fontAlgn="ctr"/>
                      <a:r>
                        <a:rPr lang="en-US" altLang="ja-JP" sz="1100" b="0" i="0" u="none" strike="noStrike" dirty="0">
                          <a:solidFill>
                            <a:schemeClr val="tx1"/>
                          </a:solidFill>
                          <a:latin typeface="ＭＳ ゴシック"/>
                        </a:rPr>
                        <a:t>2015</a:t>
                      </a:r>
                      <a:r>
                        <a:rPr lang="ja-JP" altLang="en-US" sz="1100" b="0" i="0" u="none" strike="noStrike" dirty="0">
                          <a:solidFill>
                            <a:schemeClr val="tx1"/>
                          </a:solidFill>
                          <a:latin typeface="ＭＳ ゴシック"/>
                        </a:rPr>
                        <a:t>年度</a:t>
                      </a:r>
                      <a:endParaRPr lang="en-US" altLang="ja-JP" sz="1100" b="0" i="0" u="none" strike="noStrike" dirty="0">
                        <a:solidFill>
                          <a:schemeClr val="tx1"/>
                        </a:solidFill>
                        <a:latin typeface="ＭＳ ゴシック"/>
                      </a:endParaRPr>
                    </a:p>
                    <a:p>
                      <a:pPr algn="ctr" fontAlgn="ctr"/>
                      <a:r>
                        <a:rPr lang="ja-JP" altLang="en-US" sz="1100" b="0" i="0" u="none" strike="noStrike" dirty="0">
                          <a:solidFill>
                            <a:schemeClr val="tx1"/>
                          </a:solidFill>
                          <a:latin typeface="ＭＳ ゴシック"/>
                        </a:rPr>
                        <a:t>削減効果額</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extLst>
                  <a:ext uri="{0D108BD9-81ED-4DB2-BD59-A6C34878D82A}">
                    <a16:rowId xmlns:a16="http://schemas.microsoft.com/office/drawing/2014/main" val="10000"/>
                  </a:ext>
                </a:extLst>
              </a:tr>
              <a:tr h="46639">
                <a:tc>
                  <a:txBody>
                    <a:bodyPr/>
                    <a:lstStyle/>
                    <a:p>
                      <a:pPr algn="l" fontAlgn="ctr"/>
                      <a:r>
                        <a:rPr lang="en-US" altLang="zh-TW" sz="1100" b="0" i="0" u="none" strike="noStrike" dirty="0">
                          <a:solidFill>
                            <a:srgbClr val="000000"/>
                          </a:solidFill>
                          <a:latin typeface="ＭＳ Ｐゴシック" pitchFamily="50" charset="-128"/>
                          <a:ea typeface="ＭＳ Ｐゴシック" pitchFamily="50" charset="-128"/>
                        </a:rPr>
                        <a:t>31</a:t>
                      </a:r>
                      <a:r>
                        <a:rPr lang="ja-JP" altLang="en-US" sz="1100" b="0" i="0" u="none" strike="noStrike" dirty="0">
                          <a:solidFill>
                            <a:srgbClr val="000000"/>
                          </a:solidFill>
                          <a:latin typeface="ＭＳ Ｐゴシック" pitchFamily="50" charset="-128"/>
                          <a:ea typeface="ＭＳ Ｐゴシック" pitchFamily="50" charset="-128"/>
                        </a:rPr>
                        <a:t>・</a:t>
                      </a:r>
                      <a:r>
                        <a:rPr lang="en-US" altLang="ja-JP" sz="1100" b="0" i="0" u="none" strike="noStrike" dirty="0">
                          <a:solidFill>
                            <a:srgbClr val="000000"/>
                          </a:solidFill>
                          <a:latin typeface="ＭＳ Ｐゴシック" pitchFamily="50" charset="-128"/>
                          <a:ea typeface="ＭＳ Ｐゴシック" pitchFamily="50" charset="-128"/>
                        </a:rPr>
                        <a:t>32</a:t>
                      </a:r>
                      <a:endParaRPr lang="zh-TW" altLang="en-US" sz="1100" b="0" i="0" u="none" strike="noStrike" dirty="0">
                        <a:solidFill>
                          <a:srgbClr val="000000"/>
                        </a:solidFill>
                        <a:latin typeface="ＭＳ Ｐゴシック" pitchFamily="50" charset="-128"/>
                        <a:ea typeface="ＭＳ Ｐゴシック" pitchFamily="50" charset="-128"/>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r>
                        <a:rPr lang="zh-TW" altLang="en-US" sz="1100" b="0" i="0" u="none" strike="noStrike" dirty="0">
                          <a:solidFill>
                            <a:srgbClr val="000000"/>
                          </a:solidFill>
                          <a:latin typeface="ＭＳ Ｐゴシック" pitchFamily="50" charset="-128"/>
                          <a:ea typeface="ＭＳ Ｐゴシック" pitchFamily="50" charset="-128"/>
                        </a:rPr>
                        <a:t>国民健康保険事業会計繰出金</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r" fontAlgn="ctr"/>
                      <a:r>
                        <a:rPr lang="en-US" altLang="ja-JP" sz="1100" b="0" i="0" u="none" strike="noStrike" dirty="0">
                          <a:solidFill>
                            <a:srgbClr val="000000"/>
                          </a:solidFill>
                          <a:latin typeface="ＭＳ Ｐゴシック"/>
                        </a:rPr>
                        <a:t>7.79 </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ja-JP" altLang="en-US" sz="1100" b="0" i="0" u="none" strike="noStrike" dirty="0">
                          <a:solidFill>
                            <a:schemeClr val="tx1"/>
                          </a:solidFill>
                          <a:latin typeface="ＭＳ Ｐゴシック"/>
                        </a:rPr>
                        <a:t>同左</a:t>
                      </a:r>
                      <a:endParaRPr lang="en-US" altLang="ja-JP" sz="1100" b="0" i="0" u="none" strike="noStrike" dirty="0">
                        <a:solidFill>
                          <a:schemeClr val="tx1"/>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1"/>
                  </a:ext>
                </a:extLst>
              </a:tr>
              <a:tr h="46639">
                <a:tc>
                  <a:txBody>
                    <a:bodyPr/>
                    <a:lstStyle/>
                    <a:p>
                      <a:pPr algn="l" fontAlgn="ctr"/>
                      <a:r>
                        <a:rPr lang="en-US" altLang="ja-JP" sz="1100" b="0" i="0" u="none" strike="noStrike" dirty="0">
                          <a:solidFill>
                            <a:srgbClr val="000000"/>
                          </a:solidFill>
                          <a:latin typeface="ＭＳ Ｐゴシック"/>
                        </a:rPr>
                        <a:t>33</a:t>
                      </a:r>
                      <a:endParaRPr lang="ja-JP" altLang="en-US" sz="1100" b="0" i="0" u="none" strike="noStrike" dirty="0">
                        <a:solidFill>
                          <a:srgbClr val="000000"/>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r>
                        <a:rPr lang="ja-JP" altLang="en-US" sz="1100" b="0" i="0" u="none" strike="noStrike" dirty="0">
                          <a:solidFill>
                            <a:srgbClr val="000000"/>
                          </a:solidFill>
                          <a:latin typeface="ＭＳ Ｐゴシック"/>
                        </a:rPr>
                        <a:t>水道料金福祉措置</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r" fontAlgn="ctr"/>
                      <a:r>
                        <a:rPr lang="en-US" altLang="ja-JP" sz="1100" b="0" i="0" u="none" strike="noStrike" dirty="0">
                          <a:solidFill>
                            <a:srgbClr val="000000"/>
                          </a:solidFill>
                          <a:latin typeface="ＭＳ Ｐゴシック"/>
                        </a:rPr>
                        <a:t>23.11 </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latin typeface="ＭＳ Ｐゴシック"/>
                        </a:rPr>
                        <a:t>同左</a:t>
                      </a:r>
                      <a:endParaRPr lang="en-US" altLang="ja-JP" sz="1100" b="0" i="0" u="none" strike="noStrike" dirty="0">
                        <a:solidFill>
                          <a:schemeClr val="tx1"/>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2"/>
                  </a:ext>
                </a:extLst>
              </a:tr>
              <a:tr h="46639">
                <a:tc>
                  <a:txBody>
                    <a:bodyPr/>
                    <a:lstStyle/>
                    <a:p>
                      <a:pPr algn="l" fontAlgn="ctr"/>
                      <a:r>
                        <a:rPr lang="en-US" altLang="ja-JP" sz="1100" b="0" i="0" u="none" strike="noStrike" dirty="0">
                          <a:solidFill>
                            <a:srgbClr val="000000"/>
                          </a:solidFill>
                          <a:latin typeface="ＭＳ Ｐゴシック"/>
                        </a:rPr>
                        <a:t>34</a:t>
                      </a:r>
                      <a:endParaRPr lang="ja-JP" altLang="en-US" sz="1100" b="0" i="0" u="none" strike="noStrike" dirty="0">
                        <a:solidFill>
                          <a:srgbClr val="000000"/>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r>
                        <a:rPr lang="ja-JP" altLang="en-US" sz="1100" b="0" i="0" u="none" strike="noStrike" dirty="0">
                          <a:solidFill>
                            <a:srgbClr val="000000"/>
                          </a:solidFill>
                          <a:latin typeface="ＭＳ Ｐゴシック"/>
                        </a:rPr>
                        <a:t>下水道料金福祉措置</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r" fontAlgn="ctr"/>
                      <a:r>
                        <a:rPr lang="en-US" altLang="ja-JP" sz="1100" b="0" i="0" u="none" strike="noStrike" dirty="0">
                          <a:solidFill>
                            <a:srgbClr val="000000"/>
                          </a:solidFill>
                          <a:latin typeface="ＭＳ Ｐゴシック"/>
                        </a:rPr>
                        <a:t>13.36 </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ja-JP" altLang="en-US" sz="1100" b="0" i="0" u="none" strike="noStrike" dirty="0">
                          <a:solidFill>
                            <a:schemeClr val="tx1"/>
                          </a:solidFill>
                          <a:latin typeface="ＭＳ Ｐゴシック"/>
                        </a:rPr>
                        <a:t>同左</a:t>
                      </a:r>
                      <a:endParaRPr lang="en-US" altLang="ja-JP" sz="1100" b="0" i="0" u="none" strike="noStrike" dirty="0">
                        <a:solidFill>
                          <a:schemeClr val="tx1"/>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3"/>
                  </a:ext>
                </a:extLst>
              </a:tr>
              <a:tr h="46639">
                <a:tc>
                  <a:txBody>
                    <a:bodyPr/>
                    <a:lstStyle/>
                    <a:p>
                      <a:pPr algn="l" fontAlgn="ctr"/>
                      <a:r>
                        <a:rPr lang="en-US" altLang="ja-JP" sz="1100" b="0" i="0" u="none" strike="noStrike" dirty="0">
                          <a:solidFill>
                            <a:srgbClr val="000000"/>
                          </a:solidFill>
                          <a:latin typeface="ＭＳ Ｐゴシック"/>
                        </a:rPr>
                        <a:t>35</a:t>
                      </a:r>
                      <a:endParaRPr lang="ja-JP" altLang="en-US" sz="1100" b="0" i="0" u="none" strike="noStrike" dirty="0">
                        <a:solidFill>
                          <a:srgbClr val="000000"/>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r>
                        <a:rPr lang="ja-JP" altLang="en-US" sz="1100" b="0" i="0" u="none" strike="noStrike" dirty="0">
                          <a:solidFill>
                            <a:srgbClr val="000000"/>
                          </a:solidFill>
                          <a:latin typeface="ＭＳ Ｐゴシック"/>
                        </a:rPr>
                        <a:t>施設指導及び助成費　民給</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r" fontAlgn="ctr"/>
                      <a:r>
                        <a:rPr lang="en-US" altLang="ja-JP" sz="1100" b="0" i="0" u="none" strike="noStrike" dirty="0">
                          <a:solidFill>
                            <a:srgbClr val="000000"/>
                          </a:solidFill>
                          <a:latin typeface="ＭＳ Ｐゴシック"/>
                        </a:rPr>
                        <a:t>1.02 </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latin typeface="ＭＳ Ｐゴシック"/>
                        </a:rPr>
                        <a:t>同左</a:t>
                      </a:r>
                      <a:endParaRPr lang="en-US" altLang="ja-JP" sz="1100" b="0" i="0" u="none" strike="noStrike" dirty="0">
                        <a:solidFill>
                          <a:schemeClr val="tx1"/>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4"/>
                  </a:ext>
                </a:extLst>
              </a:tr>
              <a:tr h="46639">
                <a:tc>
                  <a:txBody>
                    <a:bodyPr/>
                    <a:lstStyle/>
                    <a:p>
                      <a:pPr algn="l" fontAlgn="ctr"/>
                      <a:r>
                        <a:rPr lang="en-US" altLang="ja-JP" sz="1100" b="0" i="0" u="none" strike="noStrike" dirty="0">
                          <a:solidFill>
                            <a:srgbClr val="000000"/>
                          </a:solidFill>
                          <a:latin typeface="ＭＳ Ｐゴシック"/>
                        </a:rPr>
                        <a:t>36</a:t>
                      </a:r>
                      <a:endParaRPr lang="ja-JP" altLang="en-US" sz="1100" b="0" i="0" u="none" strike="noStrike" dirty="0">
                        <a:solidFill>
                          <a:srgbClr val="000000"/>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r>
                        <a:rPr lang="ja-JP" altLang="en-US" sz="1100" b="0" i="0" u="none" strike="noStrike" dirty="0">
                          <a:solidFill>
                            <a:srgbClr val="000000"/>
                          </a:solidFill>
                          <a:latin typeface="ＭＳ Ｐゴシック"/>
                        </a:rPr>
                        <a:t>児童いきいき放課後事業　子どもの家事業</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r" fontAlgn="ctr"/>
                      <a:r>
                        <a:rPr lang="en-US" altLang="ja-JP" sz="1100" b="0" i="0" u="none" strike="noStrike" dirty="0">
                          <a:solidFill>
                            <a:srgbClr val="000000"/>
                          </a:solidFill>
                          <a:latin typeface="ＭＳ Ｐゴシック"/>
                        </a:rPr>
                        <a:t>1.25 </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ja-JP" altLang="en-US" sz="1100" b="0" i="0" u="none" strike="noStrike" dirty="0">
                          <a:solidFill>
                            <a:schemeClr val="tx1"/>
                          </a:solidFill>
                          <a:latin typeface="ＭＳ Ｐゴシック"/>
                        </a:rPr>
                        <a:t>同左</a:t>
                      </a:r>
                      <a:endParaRPr lang="en-US" altLang="ja-JP" sz="1100" b="0" i="0" u="none" strike="noStrike" dirty="0">
                        <a:solidFill>
                          <a:schemeClr val="tx1"/>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5"/>
                  </a:ext>
                </a:extLst>
              </a:tr>
              <a:tr h="46639">
                <a:tc>
                  <a:txBody>
                    <a:bodyPr/>
                    <a:lstStyle/>
                    <a:p>
                      <a:pPr algn="l" fontAlgn="ctr"/>
                      <a:r>
                        <a:rPr lang="en-US" altLang="ja-JP" sz="1100" b="0" i="0" u="none" strike="noStrike" dirty="0">
                          <a:solidFill>
                            <a:srgbClr val="000000"/>
                          </a:solidFill>
                          <a:latin typeface="ＭＳ Ｐゴシック"/>
                        </a:rPr>
                        <a:t>37</a:t>
                      </a:r>
                      <a:endParaRPr lang="ja-JP" altLang="en-US" sz="1100" b="0" i="0" u="none" strike="noStrike" dirty="0">
                        <a:solidFill>
                          <a:srgbClr val="000000"/>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r>
                        <a:rPr lang="ja-JP" altLang="en-US" sz="1100" b="0" i="0" u="none" strike="noStrike" dirty="0">
                          <a:solidFill>
                            <a:srgbClr val="000000"/>
                          </a:solidFill>
                          <a:latin typeface="ＭＳ Ｐゴシック"/>
                        </a:rPr>
                        <a:t>留守家庭児童対策</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r" fontAlgn="ctr"/>
                      <a:r>
                        <a:rPr lang="en-US" altLang="ja-JP" sz="1100" b="0" i="0" u="none" strike="noStrike" dirty="0">
                          <a:solidFill>
                            <a:srgbClr val="000000"/>
                          </a:solidFill>
                          <a:latin typeface="ＭＳ Ｐゴシック"/>
                        </a:rPr>
                        <a:t>-0.72 </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latin typeface="ＭＳ Ｐゴシック"/>
                        </a:rPr>
                        <a:t>同左</a:t>
                      </a:r>
                      <a:endParaRPr lang="en-US" altLang="ja-JP" sz="1100" b="0" i="0" u="none" strike="noStrike" dirty="0">
                        <a:solidFill>
                          <a:schemeClr val="tx1"/>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6"/>
                  </a:ext>
                </a:extLst>
              </a:tr>
              <a:tr h="46639">
                <a:tc>
                  <a:txBody>
                    <a:bodyPr/>
                    <a:lstStyle/>
                    <a:p>
                      <a:pPr algn="l" fontAlgn="ctr"/>
                      <a:r>
                        <a:rPr lang="en-US" altLang="ja-JP" sz="1100" b="0" i="0" u="none" strike="noStrike" dirty="0">
                          <a:solidFill>
                            <a:srgbClr val="000000"/>
                          </a:solidFill>
                          <a:latin typeface="ＭＳ Ｐゴシック"/>
                        </a:rPr>
                        <a:t>38</a:t>
                      </a:r>
                      <a:endParaRPr lang="ja-JP" altLang="en-US" sz="1100" b="0" i="0" u="none" strike="noStrike" dirty="0">
                        <a:solidFill>
                          <a:srgbClr val="000000"/>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fontAlgn="ctr"/>
                      <a:r>
                        <a:rPr lang="ja-JP" altLang="en-US" sz="1100" b="0" i="0" u="none" strike="noStrike" dirty="0">
                          <a:solidFill>
                            <a:srgbClr val="000000"/>
                          </a:solidFill>
                          <a:latin typeface="ＭＳ Ｐゴシック"/>
                        </a:rPr>
                        <a:t>子育て活動支援事業</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fontAlgn="ctr"/>
                      <a:r>
                        <a:rPr lang="en-US" altLang="ja-JP" sz="1100" b="0" i="0" u="none" strike="noStrike" dirty="0">
                          <a:solidFill>
                            <a:srgbClr val="000000"/>
                          </a:solidFill>
                          <a:latin typeface="ＭＳ Ｐゴシック"/>
                        </a:rPr>
                        <a:t>0.33 </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ja-JP" altLang="en-US" sz="1100" b="0" i="0" u="none" strike="noStrike" dirty="0">
                          <a:solidFill>
                            <a:schemeClr val="tx1"/>
                          </a:solidFill>
                          <a:latin typeface="ＭＳ Ｐゴシック"/>
                        </a:rPr>
                        <a:t>同左</a:t>
                      </a:r>
                      <a:endParaRPr lang="en-US" altLang="ja-JP" sz="1100" b="0" i="0" u="none" strike="noStrike" dirty="0">
                        <a:solidFill>
                          <a:schemeClr val="tx1"/>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7"/>
                  </a:ext>
                </a:extLst>
              </a:tr>
              <a:tr h="46639">
                <a:tc>
                  <a:txBody>
                    <a:bodyPr/>
                    <a:lstStyle/>
                    <a:p>
                      <a:pPr algn="l" fontAlgn="ctr"/>
                      <a:r>
                        <a:rPr lang="en-US" altLang="ja-JP" sz="1100" b="0" i="0" u="none" strike="noStrike" dirty="0">
                          <a:solidFill>
                            <a:srgbClr val="000000"/>
                          </a:solidFill>
                          <a:latin typeface="ＭＳ Ｐゴシック"/>
                        </a:rPr>
                        <a:t>39</a:t>
                      </a:r>
                      <a:endParaRPr lang="ja-JP" altLang="en-US" sz="1100" b="0" i="0" u="none" strike="noStrike" dirty="0">
                        <a:solidFill>
                          <a:srgbClr val="000000"/>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r>
                        <a:rPr lang="ja-JP" altLang="en-US" sz="1100" b="0" i="0" u="none" strike="noStrike" dirty="0">
                          <a:solidFill>
                            <a:srgbClr val="000000"/>
                          </a:solidFill>
                          <a:latin typeface="ＭＳ Ｐゴシック"/>
                        </a:rPr>
                        <a:t>ファミリー・サポート・センター事業</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r" fontAlgn="ctr"/>
                      <a:r>
                        <a:rPr lang="en-US" altLang="ja-JP" sz="1100" b="0" i="0" u="none" strike="noStrike" dirty="0">
                          <a:solidFill>
                            <a:srgbClr val="000000"/>
                          </a:solidFill>
                          <a:latin typeface="ＭＳ Ｐゴシック"/>
                        </a:rPr>
                        <a:t>1.37 </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ja-JP" altLang="en-US" sz="1100" b="0" i="0" u="none" strike="noStrike" dirty="0">
                          <a:solidFill>
                            <a:schemeClr val="tx1"/>
                          </a:solidFill>
                          <a:latin typeface="ＭＳ Ｐゴシック"/>
                        </a:rPr>
                        <a:t>同左</a:t>
                      </a:r>
                      <a:endParaRPr lang="en-US" altLang="ja-JP" sz="1100" b="0" i="0" u="none" strike="noStrike" dirty="0">
                        <a:solidFill>
                          <a:schemeClr val="tx1"/>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8"/>
                  </a:ext>
                </a:extLst>
              </a:tr>
              <a:tr h="46639">
                <a:tc>
                  <a:txBody>
                    <a:bodyPr/>
                    <a:lstStyle/>
                    <a:p>
                      <a:pPr algn="l" fontAlgn="ctr"/>
                      <a:r>
                        <a:rPr lang="en-US" altLang="zh-TW" sz="1100" b="0" i="0" u="none" strike="noStrike" dirty="0">
                          <a:solidFill>
                            <a:srgbClr val="000000"/>
                          </a:solidFill>
                          <a:latin typeface="ＭＳ Ｐゴシック" pitchFamily="50" charset="-128"/>
                          <a:ea typeface="ＭＳ Ｐゴシック" pitchFamily="50" charset="-128"/>
                        </a:rPr>
                        <a:t>40</a:t>
                      </a:r>
                      <a:endParaRPr lang="zh-TW" altLang="en-US" sz="1100" b="0" i="0" u="none" strike="noStrike" dirty="0">
                        <a:solidFill>
                          <a:srgbClr val="000000"/>
                        </a:solidFill>
                        <a:latin typeface="ＭＳ Ｐゴシック" pitchFamily="50" charset="-128"/>
                        <a:ea typeface="ＭＳ Ｐゴシック" pitchFamily="50" charset="-128"/>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fontAlgn="ctr"/>
                      <a:r>
                        <a:rPr lang="en-US" altLang="zh-TW" sz="1100" b="0" i="0" u="none" strike="noStrike" dirty="0">
                          <a:solidFill>
                            <a:srgbClr val="000000"/>
                          </a:solidFill>
                          <a:latin typeface="ＭＳ Ｐゴシック" pitchFamily="50" charset="-128"/>
                          <a:ea typeface="ＭＳ Ｐゴシック" pitchFamily="50" charset="-128"/>
                        </a:rPr>
                        <a:t>1</a:t>
                      </a:r>
                      <a:r>
                        <a:rPr lang="zh-TW" altLang="en-US" sz="1100" b="0" i="0" u="none" strike="noStrike" dirty="0">
                          <a:solidFill>
                            <a:srgbClr val="000000"/>
                          </a:solidFill>
                          <a:latin typeface="ＭＳ Ｐゴシック" pitchFamily="50" charset="-128"/>
                          <a:ea typeface="ＭＳ Ｐゴシック" pitchFamily="50" charset="-128"/>
                        </a:rPr>
                        <a:t>歳児保育特別対策費</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fontAlgn="ctr"/>
                      <a:r>
                        <a:rPr lang="en-US" altLang="ja-JP" sz="1100" b="0" i="0" u="none" strike="noStrike" dirty="0">
                          <a:solidFill>
                            <a:srgbClr val="000000"/>
                          </a:solidFill>
                          <a:latin typeface="ＭＳ Ｐゴシック"/>
                        </a:rPr>
                        <a:t>6.84 </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latin typeface="ＭＳ Ｐゴシック"/>
                        </a:rPr>
                        <a:t>同左</a:t>
                      </a:r>
                      <a:endParaRPr lang="en-US" altLang="ja-JP" sz="1100" b="0" i="0" u="none" strike="noStrike" dirty="0">
                        <a:solidFill>
                          <a:schemeClr val="tx1"/>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9"/>
                  </a:ext>
                </a:extLst>
              </a:tr>
              <a:tr h="46639">
                <a:tc>
                  <a:txBody>
                    <a:bodyPr/>
                    <a:lstStyle/>
                    <a:p>
                      <a:pPr algn="l" fontAlgn="ctr"/>
                      <a:r>
                        <a:rPr lang="en-US" altLang="ja-JP" sz="1100" b="0" i="0" u="none" strike="noStrike" dirty="0">
                          <a:solidFill>
                            <a:srgbClr val="000000"/>
                          </a:solidFill>
                          <a:latin typeface="ＭＳ Ｐゴシック"/>
                        </a:rPr>
                        <a:t>41</a:t>
                      </a:r>
                      <a:endParaRPr lang="ja-JP" altLang="en-US" sz="1100" b="0" i="0" u="none" strike="noStrike" dirty="0">
                        <a:solidFill>
                          <a:srgbClr val="000000"/>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fontAlgn="ctr"/>
                      <a:r>
                        <a:rPr lang="ja-JP" altLang="en-US" sz="1100" b="0" i="0" u="none" strike="noStrike" dirty="0">
                          <a:solidFill>
                            <a:srgbClr val="000000"/>
                          </a:solidFill>
                          <a:latin typeface="ＭＳ Ｐゴシック"/>
                        </a:rPr>
                        <a:t>市営交通料金福祉措置</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fontAlgn="ctr"/>
                      <a:r>
                        <a:rPr lang="en-US" altLang="ja-JP" sz="1100" b="0" i="0" u="none" strike="noStrike" dirty="0">
                          <a:solidFill>
                            <a:srgbClr val="000000"/>
                          </a:solidFill>
                          <a:latin typeface="ＭＳ Ｐゴシック"/>
                        </a:rPr>
                        <a:t>2.21 </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ja-JP" altLang="en-US" sz="1100" b="0" i="0" u="none" strike="noStrike" dirty="0">
                          <a:solidFill>
                            <a:schemeClr val="tx1"/>
                          </a:solidFill>
                          <a:latin typeface="ＭＳ Ｐゴシック"/>
                        </a:rPr>
                        <a:t>同左</a:t>
                      </a:r>
                      <a:endParaRPr lang="en-US" altLang="ja-JP" sz="1100" b="0" i="0" u="none" strike="noStrike" dirty="0">
                        <a:solidFill>
                          <a:schemeClr val="tx1"/>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10"/>
                  </a:ext>
                </a:extLst>
              </a:tr>
              <a:tr h="46639">
                <a:tc>
                  <a:txBody>
                    <a:bodyPr/>
                    <a:lstStyle/>
                    <a:p>
                      <a:pPr algn="l" fontAlgn="ctr"/>
                      <a:r>
                        <a:rPr lang="en-US" altLang="ja-JP" sz="1100" b="0" i="0" u="none" strike="noStrike" dirty="0">
                          <a:solidFill>
                            <a:srgbClr val="000000"/>
                          </a:solidFill>
                          <a:latin typeface="ＭＳ Ｐゴシック"/>
                        </a:rPr>
                        <a:t>42</a:t>
                      </a:r>
                      <a:endParaRPr lang="ja-JP" altLang="en-US" sz="1100" b="0" i="0" u="none" strike="noStrike" dirty="0">
                        <a:solidFill>
                          <a:srgbClr val="000000"/>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r>
                        <a:rPr lang="ja-JP" altLang="en-US" sz="1100" b="0" i="0" u="none" strike="noStrike" dirty="0">
                          <a:solidFill>
                            <a:srgbClr val="000000"/>
                          </a:solidFill>
                          <a:latin typeface="ＭＳ Ｐゴシック"/>
                        </a:rPr>
                        <a:t>水道料金福祉措置</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r" fontAlgn="ctr"/>
                      <a:r>
                        <a:rPr lang="en-US" altLang="ja-JP" sz="1100" b="0" i="0" u="none" strike="noStrike" dirty="0">
                          <a:solidFill>
                            <a:srgbClr val="000000"/>
                          </a:solidFill>
                          <a:latin typeface="ＭＳ Ｐゴシック"/>
                        </a:rPr>
                        <a:t>2.02 </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latin typeface="ＭＳ Ｐゴシック"/>
                        </a:rPr>
                        <a:t>同左</a:t>
                      </a:r>
                      <a:endParaRPr lang="en-US" altLang="ja-JP" sz="1100" b="0" i="0" u="none" strike="noStrike" dirty="0">
                        <a:solidFill>
                          <a:schemeClr val="tx1"/>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11"/>
                  </a:ext>
                </a:extLst>
              </a:tr>
              <a:tr h="46639">
                <a:tc>
                  <a:txBody>
                    <a:bodyPr/>
                    <a:lstStyle/>
                    <a:p>
                      <a:pPr algn="l" fontAlgn="ctr"/>
                      <a:r>
                        <a:rPr lang="en-US" altLang="ja-JP" sz="1100" b="0" i="0" u="none" strike="noStrike" dirty="0">
                          <a:solidFill>
                            <a:srgbClr val="000000"/>
                          </a:solidFill>
                          <a:latin typeface="ＭＳ Ｐゴシック"/>
                        </a:rPr>
                        <a:t>43</a:t>
                      </a:r>
                      <a:endParaRPr lang="ja-JP" altLang="en-US" sz="1100" b="0" i="0" u="none" strike="noStrike" dirty="0">
                        <a:solidFill>
                          <a:srgbClr val="000000"/>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r>
                        <a:rPr lang="ja-JP" altLang="en-US" sz="1100" b="0" i="0" u="none" strike="noStrike" dirty="0">
                          <a:solidFill>
                            <a:srgbClr val="000000"/>
                          </a:solidFill>
                          <a:latin typeface="ＭＳ Ｐゴシック"/>
                        </a:rPr>
                        <a:t>下水道料金福祉措置</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r" fontAlgn="ctr"/>
                      <a:r>
                        <a:rPr lang="en-US" altLang="ja-JP" sz="1100" b="0" i="0" u="none" strike="noStrike" dirty="0">
                          <a:solidFill>
                            <a:srgbClr val="000000"/>
                          </a:solidFill>
                          <a:latin typeface="ＭＳ Ｐゴシック"/>
                        </a:rPr>
                        <a:t>1.16 </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ja-JP" altLang="en-US" sz="1100" b="0" i="0" u="none" strike="noStrike" dirty="0">
                          <a:solidFill>
                            <a:schemeClr val="tx1"/>
                          </a:solidFill>
                          <a:latin typeface="ＭＳ Ｐゴシック"/>
                        </a:rPr>
                        <a:t>同左</a:t>
                      </a:r>
                      <a:endParaRPr lang="en-US" altLang="ja-JP" sz="1100" b="0" i="0" u="none" strike="noStrike" dirty="0">
                        <a:solidFill>
                          <a:schemeClr val="tx1"/>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12"/>
                  </a:ext>
                </a:extLst>
              </a:tr>
              <a:tr h="46639">
                <a:tc>
                  <a:txBody>
                    <a:bodyPr/>
                    <a:lstStyle/>
                    <a:p>
                      <a:pPr algn="l" fontAlgn="ctr"/>
                      <a:r>
                        <a:rPr lang="en-US" altLang="zh-TW" sz="1100" b="0" i="0" u="none" strike="noStrike" dirty="0">
                          <a:solidFill>
                            <a:srgbClr val="000000"/>
                          </a:solidFill>
                          <a:latin typeface="ＭＳ Ｐゴシック" pitchFamily="50" charset="-128"/>
                          <a:ea typeface="ＭＳ Ｐゴシック" pitchFamily="50" charset="-128"/>
                        </a:rPr>
                        <a:t>44</a:t>
                      </a:r>
                      <a:endParaRPr lang="zh-TW" altLang="en-US" sz="1100" b="0" i="0" u="none" strike="noStrike" dirty="0">
                        <a:solidFill>
                          <a:srgbClr val="000000"/>
                        </a:solidFill>
                        <a:latin typeface="ＭＳ Ｐゴシック" pitchFamily="50" charset="-128"/>
                        <a:ea typeface="ＭＳ Ｐゴシック" pitchFamily="50" charset="-128"/>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r>
                        <a:rPr lang="zh-TW" altLang="en-US" sz="1100" b="0" i="0" u="none" strike="noStrike" dirty="0">
                          <a:solidFill>
                            <a:srgbClr val="000000"/>
                          </a:solidFill>
                          <a:latin typeface="ＭＳ Ｐゴシック" pitchFamily="50" charset="-128"/>
                          <a:ea typeface="ＭＳ Ｐゴシック" pitchFamily="50" charset="-128"/>
                        </a:rPr>
                        <a:t>公立保育所管理運営費　公立保育所一般管理費</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r" fontAlgn="ctr"/>
                      <a:r>
                        <a:rPr lang="en-US" altLang="ja-JP" sz="1100" b="0" i="0" u="none" strike="noStrike" dirty="0">
                          <a:solidFill>
                            <a:srgbClr val="000000"/>
                          </a:solidFill>
                          <a:latin typeface="ＭＳ Ｐゴシック"/>
                        </a:rPr>
                        <a:t>0.41 </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latin typeface="ＭＳ Ｐゴシック"/>
                        </a:rPr>
                        <a:t>同左</a:t>
                      </a:r>
                      <a:endParaRPr lang="en-US" altLang="ja-JP" sz="1100" b="0" i="0" u="none" strike="noStrike" dirty="0">
                        <a:solidFill>
                          <a:schemeClr val="tx1"/>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13"/>
                  </a:ext>
                </a:extLst>
              </a:tr>
              <a:tr h="46639">
                <a:tc>
                  <a:txBody>
                    <a:bodyPr/>
                    <a:lstStyle/>
                    <a:p>
                      <a:pPr algn="l" fontAlgn="ctr"/>
                      <a:r>
                        <a:rPr lang="en-US" altLang="zh-TW" sz="1100" b="0" i="0" u="none" strike="noStrike" dirty="0">
                          <a:solidFill>
                            <a:srgbClr val="000000"/>
                          </a:solidFill>
                          <a:latin typeface="ＭＳ Ｐゴシック" pitchFamily="50" charset="-128"/>
                          <a:ea typeface="ＭＳ Ｐゴシック" pitchFamily="50" charset="-128"/>
                        </a:rPr>
                        <a:t>45</a:t>
                      </a:r>
                      <a:endParaRPr lang="zh-TW" altLang="en-US" sz="1100" b="0" i="0" u="none" strike="noStrike" dirty="0">
                        <a:solidFill>
                          <a:srgbClr val="000000"/>
                        </a:solidFill>
                        <a:latin typeface="ＭＳ Ｐゴシック" pitchFamily="50" charset="-128"/>
                        <a:ea typeface="ＭＳ Ｐゴシック" pitchFamily="50" charset="-128"/>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r>
                        <a:rPr lang="zh-TW" altLang="en-US" sz="1100" b="0" i="0" u="none" strike="noStrike" dirty="0">
                          <a:solidFill>
                            <a:srgbClr val="000000"/>
                          </a:solidFill>
                          <a:latin typeface="ＭＳ Ｐゴシック" pitchFamily="50" charset="-128"/>
                          <a:ea typeface="ＭＳ Ｐゴシック" pitchFamily="50" charset="-128"/>
                        </a:rPr>
                        <a:t>公立保育所管理運営費　延長保育事業</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r" fontAlgn="ctr"/>
                      <a:r>
                        <a:rPr lang="en-US" altLang="ja-JP" sz="1100" b="0" i="0" u="none" strike="noStrike" dirty="0">
                          <a:solidFill>
                            <a:srgbClr val="000000"/>
                          </a:solidFill>
                          <a:latin typeface="ＭＳ Ｐゴシック"/>
                        </a:rPr>
                        <a:t>0.01 </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ja-JP" altLang="en-US" sz="1100" b="0" i="0" u="none" strike="noStrike" dirty="0">
                          <a:solidFill>
                            <a:schemeClr val="tx1"/>
                          </a:solidFill>
                          <a:latin typeface="ＭＳ Ｐゴシック"/>
                        </a:rPr>
                        <a:t>同左</a:t>
                      </a:r>
                      <a:endParaRPr lang="en-US" altLang="ja-JP" sz="1100" b="0" i="0" u="none" strike="noStrike" dirty="0">
                        <a:solidFill>
                          <a:schemeClr val="tx1"/>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14"/>
                  </a:ext>
                </a:extLst>
              </a:tr>
              <a:tr h="46639">
                <a:tc>
                  <a:txBody>
                    <a:bodyPr/>
                    <a:lstStyle/>
                    <a:p>
                      <a:pPr algn="l" fontAlgn="ctr"/>
                      <a:r>
                        <a:rPr lang="en-US" altLang="zh-TW" sz="1100" b="0" i="0" u="none" strike="noStrike" dirty="0">
                          <a:solidFill>
                            <a:srgbClr val="000000"/>
                          </a:solidFill>
                          <a:latin typeface="ＭＳ Ｐゴシック" pitchFamily="50" charset="-128"/>
                          <a:ea typeface="ＭＳ Ｐゴシック" pitchFamily="50" charset="-128"/>
                        </a:rPr>
                        <a:t>46</a:t>
                      </a:r>
                      <a:endParaRPr lang="zh-TW" altLang="en-US" sz="1100" b="0" i="0" u="none" strike="noStrike" dirty="0">
                        <a:solidFill>
                          <a:srgbClr val="000000"/>
                        </a:solidFill>
                        <a:latin typeface="ＭＳ Ｐゴシック" pitchFamily="50" charset="-128"/>
                        <a:ea typeface="ＭＳ Ｐゴシック" pitchFamily="50" charset="-128"/>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fontAlgn="ctr"/>
                      <a:r>
                        <a:rPr lang="zh-TW" altLang="en-US" sz="1100" b="0" i="0" u="none" strike="noStrike" dirty="0">
                          <a:solidFill>
                            <a:srgbClr val="000000"/>
                          </a:solidFill>
                          <a:latin typeface="ＭＳ Ｐゴシック" pitchFamily="50" charset="-128"/>
                          <a:ea typeface="ＭＳ Ｐゴシック" pitchFamily="50" charset="-128"/>
                        </a:rPr>
                        <a:t>公立保育所管理運営費　職員補充対策費</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fontAlgn="ctr"/>
                      <a:r>
                        <a:rPr lang="en-US" altLang="ja-JP" sz="1100" b="0" i="0" u="none" strike="noStrike" dirty="0">
                          <a:solidFill>
                            <a:srgbClr val="000000"/>
                          </a:solidFill>
                          <a:latin typeface="ＭＳ Ｐゴシック"/>
                        </a:rPr>
                        <a:t>0.07 </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latin typeface="ＭＳ Ｐゴシック"/>
                        </a:rPr>
                        <a:t>同左</a:t>
                      </a:r>
                      <a:endParaRPr lang="en-US" altLang="ja-JP" sz="1100" b="0" i="0" u="none" strike="noStrike" dirty="0">
                        <a:solidFill>
                          <a:schemeClr val="tx1"/>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15"/>
                  </a:ext>
                </a:extLst>
              </a:tr>
              <a:tr h="46639">
                <a:tc>
                  <a:txBody>
                    <a:bodyPr/>
                    <a:lstStyle/>
                    <a:p>
                      <a:pPr algn="l" fontAlgn="ctr"/>
                      <a:r>
                        <a:rPr lang="en-US" altLang="zh-TW" sz="1100" b="0" i="0" u="none" strike="noStrike" dirty="0">
                          <a:solidFill>
                            <a:srgbClr val="000000"/>
                          </a:solidFill>
                          <a:latin typeface="ＭＳ Ｐゴシック" pitchFamily="50" charset="-128"/>
                          <a:ea typeface="ＭＳ Ｐゴシック" pitchFamily="50" charset="-128"/>
                        </a:rPr>
                        <a:t>47</a:t>
                      </a:r>
                      <a:endParaRPr lang="zh-TW" altLang="en-US" sz="1100" b="0" i="0" u="none" strike="noStrike" dirty="0">
                        <a:solidFill>
                          <a:srgbClr val="000000"/>
                        </a:solidFill>
                        <a:latin typeface="ＭＳ Ｐゴシック" pitchFamily="50" charset="-128"/>
                        <a:ea typeface="ＭＳ Ｐゴシック" pitchFamily="50" charset="-128"/>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r>
                        <a:rPr lang="zh-TW" altLang="en-US" sz="1100" b="0" i="0" u="none" strike="noStrike" dirty="0">
                          <a:solidFill>
                            <a:srgbClr val="000000"/>
                          </a:solidFill>
                          <a:latin typeface="ＭＳ Ｐゴシック" pitchFamily="50" charset="-128"/>
                          <a:ea typeface="ＭＳ Ｐゴシック" pitchFamily="50" charset="-128"/>
                        </a:rPr>
                        <a:t>公立保育所管理運営費　長時間保育対策費</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r" fontAlgn="ctr"/>
                      <a:r>
                        <a:rPr lang="en-US" altLang="ja-JP" sz="1100" b="0" i="0" u="none" strike="noStrike" dirty="0">
                          <a:solidFill>
                            <a:srgbClr val="000000"/>
                          </a:solidFill>
                          <a:latin typeface="ＭＳ Ｐゴシック"/>
                        </a:rPr>
                        <a:t>0.25 </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ja-JP" altLang="en-US" sz="1100" b="0" i="0" u="none" strike="noStrike" dirty="0">
                          <a:solidFill>
                            <a:schemeClr val="tx1"/>
                          </a:solidFill>
                          <a:latin typeface="ＭＳ Ｐゴシック"/>
                        </a:rPr>
                        <a:t>同左</a:t>
                      </a:r>
                      <a:endParaRPr lang="en-US" altLang="ja-JP" sz="1100" b="0" i="0" u="none" strike="noStrike" dirty="0">
                        <a:solidFill>
                          <a:schemeClr val="tx1"/>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16"/>
                  </a:ext>
                </a:extLst>
              </a:tr>
              <a:tr h="46639">
                <a:tc>
                  <a:txBody>
                    <a:bodyPr/>
                    <a:lstStyle/>
                    <a:p>
                      <a:pPr algn="l" fontAlgn="ctr"/>
                      <a:r>
                        <a:rPr lang="en-US" altLang="zh-TW" sz="1100" b="0" i="0" u="none" strike="noStrike" dirty="0">
                          <a:solidFill>
                            <a:srgbClr val="000000"/>
                          </a:solidFill>
                          <a:latin typeface="ＭＳ Ｐゴシック" pitchFamily="50" charset="-128"/>
                          <a:ea typeface="ＭＳ Ｐゴシック" pitchFamily="50" charset="-128"/>
                        </a:rPr>
                        <a:t>48</a:t>
                      </a:r>
                      <a:endParaRPr lang="zh-TW" altLang="en-US" sz="1100" b="0" i="0" u="none" strike="noStrike" dirty="0">
                        <a:solidFill>
                          <a:srgbClr val="000000"/>
                        </a:solidFill>
                        <a:latin typeface="ＭＳ Ｐゴシック" pitchFamily="50" charset="-128"/>
                        <a:ea typeface="ＭＳ Ｐゴシック" pitchFamily="50" charset="-128"/>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r>
                        <a:rPr lang="zh-TW" altLang="en-US" sz="1100" b="0" i="0" u="none" strike="noStrike" dirty="0">
                          <a:solidFill>
                            <a:srgbClr val="000000"/>
                          </a:solidFill>
                          <a:latin typeface="ＭＳ Ｐゴシック" pitchFamily="50" charset="-128"/>
                          <a:ea typeface="ＭＳ Ｐゴシック" pitchFamily="50" charset="-128"/>
                        </a:rPr>
                        <a:t>公立保育所管理運営費　保育所運営体制変更対応</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r" fontAlgn="ctr"/>
                      <a:r>
                        <a:rPr lang="en-US" altLang="ja-JP" sz="1100" b="0" i="0" u="none" strike="noStrike" dirty="0">
                          <a:solidFill>
                            <a:srgbClr val="000000"/>
                          </a:solidFill>
                          <a:latin typeface="ＭＳ Ｐゴシック"/>
                        </a:rPr>
                        <a:t>0.24 </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latin typeface="ＭＳ Ｐゴシック"/>
                        </a:rPr>
                        <a:t>同左</a:t>
                      </a:r>
                      <a:endParaRPr lang="en-US" altLang="ja-JP" sz="1100" b="0" i="0" u="none" strike="noStrike" dirty="0">
                        <a:solidFill>
                          <a:schemeClr val="tx1"/>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17"/>
                  </a:ext>
                </a:extLst>
              </a:tr>
              <a:tr h="55967">
                <a:tc>
                  <a:txBody>
                    <a:bodyPr/>
                    <a:lstStyle/>
                    <a:p>
                      <a:pPr algn="l" fontAlgn="ctr"/>
                      <a:r>
                        <a:rPr lang="en-US" altLang="ja-JP" sz="1100" b="0" i="0" u="none" strike="noStrike" dirty="0">
                          <a:solidFill>
                            <a:srgbClr val="000000"/>
                          </a:solidFill>
                          <a:latin typeface="ＭＳ Ｐゴシック"/>
                        </a:rPr>
                        <a:t>49</a:t>
                      </a:r>
                      <a:endParaRPr lang="ja-JP" altLang="en-US" sz="1100" b="0" i="0" u="none" strike="noStrike" dirty="0">
                        <a:solidFill>
                          <a:srgbClr val="000000"/>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r>
                        <a:rPr lang="ja-JP" altLang="en-US" sz="1100" b="0" i="0" u="none" strike="noStrike" dirty="0">
                          <a:solidFill>
                            <a:srgbClr val="000000"/>
                          </a:solidFill>
                          <a:latin typeface="ＭＳ Ｐゴシック"/>
                        </a:rPr>
                        <a:t>公立保育所管理運営費　新ニーズ対応臨任職員の非常勤化実施事業</a:t>
                      </a:r>
                      <a:endParaRPr lang="en-US" altLang="ja-JP" sz="1100" b="0" i="0" u="none" strike="noStrike" dirty="0">
                        <a:solidFill>
                          <a:srgbClr val="000000"/>
                        </a:solidFill>
                        <a:latin typeface="ＭＳ Ｐゴシック"/>
                      </a:endParaRPr>
                    </a:p>
                    <a:p>
                      <a:pPr algn="l" fontAlgn="ctr"/>
                      <a:r>
                        <a:rPr lang="ja-JP" altLang="en-US" sz="1100" b="0" i="0" u="none" strike="noStrike" dirty="0">
                          <a:solidFill>
                            <a:srgbClr val="000000"/>
                          </a:solidFill>
                          <a:latin typeface="ＭＳ Ｐゴシック"/>
                        </a:rPr>
                        <a:t>（子育て相談及び地域交流推進のための非常勤嘱託職員の雇用経費）</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r" fontAlgn="ctr"/>
                      <a:r>
                        <a:rPr lang="en-US" altLang="ja-JP" sz="1100" b="0" i="0" u="none" strike="noStrike" dirty="0">
                          <a:solidFill>
                            <a:srgbClr val="000000"/>
                          </a:solidFill>
                          <a:latin typeface="ＭＳ Ｐゴシック"/>
                        </a:rPr>
                        <a:t>0.24 </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ja-JP" altLang="en-US" sz="1100" b="0" i="0" u="none" strike="noStrike" dirty="0">
                          <a:solidFill>
                            <a:schemeClr val="tx1"/>
                          </a:solidFill>
                          <a:latin typeface="ＭＳ Ｐゴシック"/>
                        </a:rPr>
                        <a:t>同左</a:t>
                      </a:r>
                      <a:endParaRPr lang="en-US" altLang="ja-JP" sz="1100" b="0" i="0" u="none" strike="noStrike" dirty="0">
                        <a:solidFill>
                          <a:schemeClr val="tx1"/>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18"/>
                  </a:ext>
                </a:extLst>
              </a:tr>
              <a:tr h="46639">
                <a:tc>
                  <a:txBody>
                    <a:bodyPr/>
                    <a:lstStyle/>
                    <a:p>
                      <a:pPr algn="l" fontAlgn="ctr"/>
                      <a:r>
                        <a:rPr lang="en-US" altLang="ja-JP" sz="1100" b="0" i="0" u="none" strike="noStrike" dirty="0">
                          <a:solidFill>
                            <a:srgbClr val="000000"/>
                          </a:solidFill>
                          <a:latin typeface="ＭＳ Ｐゴシック"/>
                        </a:rPr>
                        <a:t>50</a:t>
                      </a:r>
                      <a:endParaRPr lang="ja-JP" altLang="en-US" sz="1100" b="0" i="0" u="none" strike="noStrike" dirty="0">
                        <a:solidFill>
                          <a:srgbClr val="000000"/>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fontAlgn="ctr"/>
                      <a:r>
                        <a:rPr lang="ja-JP" altLang="en-US" sz="1100" b="0" i="0" u="none" strike="noStrike" dirty="0">
                          <a:solidFill>
                            <a:srgbClr val="000000"/>
                          </a:solidFill>
                          <a:latin typeface="ＭＳ Ｐゴシック"/>
                        </a:rPr>
                        <a:t>子育ていろいろ相談センター　管理運営費</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fontAlgn="ctr"/>
                      <a:r>
                        <a:rPr lang="en-US" altLang="ja-JP" sz="1100" b="0" i="0" u="none" strike="noStrike" dirty="0">
                          <a:solidFill>
                            <a:srgbClr val="000000"/>
                          </a:solidFill>
                          <a:latin typeface="ＭＳ Ｐゴシック"/>
                        </a:rPr>
                        <a:t>0.07 </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r" fontAlgn="ctr"/>
                      <a:r>
                        <a:rPr lang="en-US" altLang="ja-JP" sz="1100" b="0" i="0" u="none" strike="noStrike" dirty="0">
                          <a:solidFill>
                            <a:schemeClr val="tx1"/>
                          </a:solidFill>
                          <a:latin typeface="ＭＳ Ｐゴシック"/>
                        </a:rPr>
                        <a:t>0.63</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19"/>
                  </a:ext>
                </a:extLst>
              </a:tr>
              <a:tr h="46639">
                <a:tc>
                  <a:txBody>
                    <a:bodyPr/>
                    <a:lstStyle/>
                    <a:p>
                      <a:pPr algn="l" fontAlgn="ctr"/>
                      <a:r>
                        <a:rPr lang="en-US" altLang="zh-TW" sz="1100" b="0" i="0" u="none" strike="noStrike" dirty="0">
                          <a:solidFill>
                            <a:srgbClr val="000000"/>
                          </a:solidFill>
                          <a:latin typeface="ＭＳ Ｐゴシック" pitchFamily="50" charset="-128"/>
                          <a:ea typeface="ＭＳ Ｐゴシック" pitchFamily="50" charset="-128"/>
                        </a:rPr>
                        <a:t>51</a:t>
                      </a:r>
                      <a:endParaRPr lang="zh-TW" altLang="en-US" sz="1100" b="0" i="0" u="none" strike="noStrike" dirty="0">
                        <a:solidFill>
                          <a:srgbClr val="000000"/>
                        </a:solidFill>
                        <a:latin typeface="ＭＳ Ｐゴシック" pitchFamily="50" charset="-128"/>
                        <a:ea typeface="ＭＳ Ｐゴシック" pitchFamily="50" charset="-128"/>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fontAlgn="ctr"/>
                      <a:r>
                        <a:rPr lang="zh-TW" altLang="en-US" sz="1100" b="0" i="0" u="none" strike="noStrike" dirty="0">
                          <a:solidFill>
                            <a:srgbClr val="000000"/>
                          </a:solidFill>
                          <a:latin typeface="ＭＳ Ｐゴシック" pitchFamily="50" charset="-128"/>
                          <a:ea typeface="ＭＳ Ｐゴシック" pitchFamily="50" charset="-128"/>
                        </a:rPr>
                        <a:t>教育相談事業</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fontAlgn="ctr"/>
                      <a:r>
                        <a:rPr lang="en-US" altLang="ja-JP" sz="1100" b="0" i="0" u="none" strike="noStrike" dirty="0">
                          <a:solidFill>
                            <a:srgbClr val="000000"/>
                          </a:solidFill>
                          <a:latin typeface="ＭＳ Ｐゴシック"/>
                        </a:rPr>
                        <a:t>0.03 </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ja-JP" altLang="en-US" sz="1100" b="0" i="0" u="none" strike="noStrike" dirty="0">
                          <a:solidFill>
                            <a:schemeClr val="tx1"/>
                          </a:solidFill>
                          <a:latin typeface="ＭＳ Ｐゴシック"/>
                        </a:rPr>
                        <a:t>同左</a:t>
                      </a:r>
                      <a:endParaRPr lang="en-US" altLang="ja-JP" sz="1100" b="0" i="0" u="none" strike="noStrike" dirty="0">
                        <a:solidFill>
                          <a:schemeClr val="tx1"/>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20"/>
                  </a:ext>
                </a:extLst>
              </a:tr>
              <a:tr h="46639">
                <a:tc>
                  <a:txBody>
                    <a:bodyPr/>
                    <a:lstStyle/>
                    <a:p>
                      <a:pPr algn="l" fontAlgn="ctr"/>
                      <a:r>
                        <a:rPr lang="en-US" altLang="zh-TW" sz="1100" b="0" i="0" u="none" strike="noStrike" dirty="0">
                          <a:solidFill>
                            <a:srgbClr val="000000"/>
                          </a:solidFill>
                          <a:latin typeface="ＭＳ Ｐゴシック" pitchFamily="50" charset="-128"/>
                          <a:ea typeface="ＭＳ Ｐゴシック" pitchFamily="50" charset="-128"/>
                        </a:rPr>
                        <a:t>52</a:t>
                      </a:r>
                      <a:endParaRPr lang="zh-TW" altLang="en-US" sz="1100" b="0" i="0" u="none" strike="noStrike" dirty="0">
                        <a:solidFill>
                          <a:srgbClr val="000000"/>
                        </a:solidFill>
                        <a:latin typeface="ＭＳ Ｐゴシック" pitchFamily="50" charset="-128"/>
                        <a:ea typeface="ＭＳ Ｐゴシック" pitchFamily="50" charset="-128"/>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r>
                        <a:rPr lang="zh-TW" altLang="en-US" sz="1100" b="0" i="0" u="none" strike="noStrike" dirty="0">
                          <a:solidFill>
                            <a:srgbClr val="000000"/>
                          </a:solidFill>
                          <a:latin typeface="ＭＳ Ｐゴシック" pitchFamily="50" charset="-128"/>
                          <a:ea typeface="ＭＳ Ｐゴシック" pitchFamily="50" charset="-128"/>
                        </a:rPr>
                        <a:t>青少年野外活動施設管理運営費</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r" fontAlgn="ctr"/>
                      <a:r>
                        <a:rPr lang="en-US" altLang="ja-JP" sz="1100" b="0" i="0" u="none" strike="noStrike" dirty="0">
                          <a:solidFill>
                            <a:srgbClr val="000000"/>
                          </a:solidFill>
                          <a:latin typeface="ＭＳ Ｐゴシック"/>
                        </a:rPr>
                        <a:t>1.14 </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ja-JP" altLang="en-US" sz="1100" b="0" i="0" u="none" strike="noStrike" dirty="0">
                          <a:solidFill>
                            <a:schemeClr val="tx1"/>
                          </a:solidFill>
                          <a:latin typeface="ＭＳ Ｐゴシック"/>
                        </a:rPr>
                        <a:t>同左</a:t>
                      </a:r>
                      <a:endParaRPr lang="en-US" altLang="ja-JP" sz="1100" b="0" i="0" u="none" strike="noStrike" dirty="0">
                        <a:solidFill>
                          <a:schemeClr val="tx1"/>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21"/>
                  </a:ext>
                </a:extLst>
              </a:tr>
              <a:tr h="46639">
                <a:tc>
                  <a:txBody>
                    <a:bodyPr/>
                    <a:lstStyle/>
                    <a:p>
                      <a:pPr algn="l" fontAlgn="ctr"/>
                      <a:r>
                        <a:rPr lang="en-US" altLang="ja-JP" sz="1100" b="0" i="0" u="none" strike="noStrike" dirty="0">
                          <a:solidFill>
                            <a:srgbClr val="000000"/>
                          </a:solidFill>
                          <a:latin typeface="ＭＳ Ｐゴシック"/>
                        </a:rPr>
                        <a:t>53</a:t>
                      </a:r>
                      <a:endParaRPr lang="ja-JP" altLang="en-US" sz="1100" b="0" i="0" u="none" strike="noStrike" dirty="0">
                        <a:solidFill>
                          <a:srgbClr val="000000"/>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r>
                        <a:rPr lang="ja-JP" altLang="en-US" sz="1100" b="0" i="0" u="none" strike="noStrike" dirty="0">
                          <a:solidFill>
                            <a:srgbClr val="000000"/>
                          </a:solidFill>
                          <a:latin typeface="ＭＳ Ｐゴシック"/>
                        </a:rPr>
                        <a:t>保育料の軽減</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r" fontAlgn="ctr"/>
                      <a:r>
                        <a:rPr lang="en-US" altLang="ja-JP" sz="1100" b="0" i="0" u="none" strike="noStrike" dirty="0">
                          <a:solidFill>
                            <a:srgbClr val="000000"/>
                          </a:solidFill>
                          <a:latin typeface="ＭＳ Ｐゴシック"/>
                        </a:rPr>
                        <a:t>1.51 </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latin typeface="ＭＳ Ｐゴシック"/>
                        </a:rPr>
                        <a:t>同左</a:t>
                      </a:r>
                      <a:endParaRPr lang="en-US" altLang="ja-JP" sz="1100" b="0" i="0" u="none" strike="noStrike" dirty="0">
                        <a:solidFill>
                          <a:schemeClr val="tx1"/>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22"/>
                  </a:ext>
                </a:extLst>
              </a:tr>
              <a:tr h="46639">
                <a:tc>
                  <a:txBody>
                    <a:bodyPr/>
                    <a:lstStyle/>
                    <a:p>
                      <a:pPr algn="l" fontAlgn="ctr"/>
                      <a:r>
                        <a:rPr lang="en-US" altLang="ja-JP" sz="1100" b="0" i="0" u="none" strike="noStrike" dirty="0">
                          <a:solidFill>
                            <a:schemeClr val="tx1"/>
                          </a:solidFill>
                          <a:latin typeface="ＭＳ Ｐゴシック"/>
                        </a:rPr>
                        <a:t>54</a:t>
                      </a:r>
                      <a:endParaRPr lang="ja-JP" altLang="en-US" sz="1100" b="0" i="0" u="none" strike="noStrike" dirty="0">
                        <a:solidFill>
                          <a:schemeClr val="tx1"/>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latin typeface="ＭＳ Ｐゴシック"/>
                        </a:rPr>
                        <a:t>（社</a:t>
                      </a:r>
                      <a:r>
                        <a:rPr lang="en-US" altLang="ja-JP" sz="1100" b="0" i="0" u="none" strike="noStrike" dirty="0">
                          <a:solidFill>
                            <a:schemeClr val="tx1"/>
                          </a:solidFill>
                          <a:latin typeface="ＭＳ Ｐゴシック"/>
                        </a:rPr>
                        <a:t>)</a:t>
                      </a:r>
                      <a:r>
                        <a:rPr lang="ja-JP" altLang="en-US" sz="1100" b="0" i="0" u="none" strike="noStrike" dirty="0">
                          <a:solidFill>
                            <a:schemeClr val="tx1"/>
                          </a:solidFill>
                          <a:latin typeface="ＭＳ Ｐゴシック"/>
                        </a:rPr>
                        <a:t>大阪フィルハーモニー協会助成</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r" fontAlgn="ctr"/>
                      <a:r>
                        <a:rPr lang="en-US" altLang="ja-JP" sz="1100" b="0" i="0" u="none" strike="noStrike" dirty="0">
                          <a:solidFill>
                            <a:schemeClr val="tx1"/>
                          </a:solidFill>
                          <a:latin typeface="ＭＳ Ｐゴシック"/>
                        </a:rPr>
                        <a:t>0.68 </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r" fontAlgn="ctr"/>
                      <a:r>
                        <a:rPr lang="en-US" altLang="ja-JP" sz="1100" b="0" i="0" u="none" strike="noStrike" dirty="0">
                          <a:solidFill>
                            <a:schemeClr val="tx1"/>
                          </a:solidFill>
                          <a:latin typeface="ＭＳ Ｐゴシック"/>
                        </a:rPr>
                        <a:t>1.10</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23"/>
                  </a:ext>
                </a:extLst>
              </a:tr>
              <a:tr h="46639">
                <a:tc>
                  <a:txBody>
                    <a:bodyPr/>
                    <a:lstStyle/>
                    <a:p>
                      <a:pPr algn="l" fontAlgn="ctr"/>
                      <a:r>
                        <a:rPr lang="en-US" altLang="ja-JP" sz="1100" b="0" i="0" u="none" strike="noStrike" dirty="0">
                          <a:solidFill>
                            <a:srgbClr val="000000"/>
                          </a:solidFill>
                          <a:latin typeface="ＭＳ Ｐゴシック"/>
                        </a:rPr>
                        <a:t>55</a:t>
                      </a:r>
                      <a:endParaRPr lang="ja-JP" altLang="en-US" sz="1100" b="0" i="0" u="none" strike="noStrike" dirty="0">
                        <a:solidFill>
                          <a:srgbClr val="000000"/>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r>
                        <a:rPr lang="ja-JP" altLang="en-US" sz="1100" b="0" i="0" u="none" strike="noStrike" dirty="0">
                          <a:solidFill>
                            <a:srgbClr val="000000"/>
                          </a:solidFill>
                          <a:latin typeface="ＭＳ Ｐゴシック"/>
                        </a:rPr>
                        <a:t>競技スポーツ振興事業</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r" fontAlgn="ctr"/>
                      <a:r>
                        <a:rPr lang="en-US" altLang="ja-JP" sz="1100" b="0" i="0" u="none" strike="noStrike" dirty="0">
                          <a:solidFill>
                            <a:srgbClr val="000000"/>
                          </a:solidFill>
                          <a:latin typeface="ＭＳ Ｐゴシック"/>
                        </a:rPr>
                        <a:t>0.80 </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ja-JP" altLang="en-US" sz="1100" b="0" i="0" u="none" strike="noStrike" dirty="0">
                          <a:solidFill>
                            <a:schemeClr val="tx1"/>
                          </a:solidFill>
                          <a:latin typeface="ＭＳ Ｐゴシック"/>
                        </a:rPr>
                        <a:t>同左</a:t>
                      </a:r>
                      <a:endParaRPr lang="en-US" altLang="ja-JP" sz="1100" b="0" i="0" u="none" strike="noStrike" dirty="0">
                        <a:solidFill>
                          <a:schemeClr val="tx1"/>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24"/>
                  </a:ext>
                </a:extLst>
              </a:tr>
              <a:tr h="46639">
                <a:tc>
                  <a:txBody>
                    <a:bodyPr/>
                    <a:lstStyle/>
                    <a:p>
                      <a:pPr algn="l" fontAlgn="ctr"/>
                      <a:r>
                        <a:rPr lang="en-US" altLang="zh-TW" sz="1100" b="0" i="0" u="none" strike="noStrike" dirty="0">
                          <a:solidFill>
                            <a:srgbClr val="000000"/>
                          </a:solidFill>
                          <a:latin typeface="ＭＳ Ｐゴシック" pitchFamily="50" charset="-128"/>
                          <a:ea typeface="ＭＳ Ｐゴシック" pitchFamily="50" charset="-128"/>
                        </a:rPr>
                        <a:t>56</a:t>
                      </a:r>
                      <a:endParaRPr lang="zh-TW" altLang="en-US" sz="1100" b="0" i="0" u="none" strike="noStrike" dirty="0">
                        <a:solidFill>
                          <a:srgbClr val="000000"/>
                        </a:solidFill>
                        <a:latin typeface="ＭＳ Ｐゴシック" pitchFamily="50" charset="-128"/>
                        <a:ea typeface="ＭＳ Ｐゴシック" pitchFamily="50" charset="-128"/>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r>
                        <a:rPr lang="ja-JP" altLang="en-US" sz="1100" b="0" i="0" u="none" strike="noStrike" dirty="0">
                          <a:solidFill>
                            <a:srgbClr val="000000"/>
                          </a:solidFill>
                          <a:latin typeface="ＭＳ Ｐゴシック" pitchFamily="50" charset="-128"/>
                          <a:ea typeface="ＭＳ Ｐゴシック" pitchFamily="50" charset="-128"/>
                        </a:rPr>
                        <a:t>スポーツセンター管理運営</a:t>
                      </a:r>
                      <a:endParaRPr lang="zh-TW" altLang="en-US" sz="1100" b="0" i="0" u="none" strike="noStrike" dirty="0">
                        <a:solidFill>
                          <a:srgbClr val="000000"/>
                        </a:solidFill>
                        <a:latin typeface="ＭＳ Ｐゴシック" pitchFamily="50" charset="-128"/>
                        <a:ea typeface="ＭＳ Ｐゴシック" pitchFamily="50" charset="-128"/>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r" fontAlgn="ctr"/>
                      <a:r>
                        <a:rPr lang="en-US" altLang="ja-JP" sz="1100" b="0" i="0" u="none" strike="noStrike" dirty="0">
                          <a:solidFill>
                            <a:srgbClr val="000000"/>
                          </a:solidFill>
                          <a:latin typeface="ＭＳ Ｐゴシック"/>
                        </a:rPr>
                        <a:t>0</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latin typeface="ＭＳ Ｐゴシック"/>
                        </a:rPr>
                        <a:t>同左</a:t>
                      </a:r>
                      <a:endParaRPr lang="en-US" altLang="ja-JP" sz="1100" b="0" i="0" u="none" strike="noStrike" dirty="0">
                        <a:solidFill>
                          <a:schemeClr val="tx1"/>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25"/>
                  </a:ext>
                </a:extLst>
              </a:tr>
              <a:tr h="46639">
                <a:tc>
                  <a:txBody>
                    <a:bodyPr/>
                    <a:lstStyle/>
                    <a:p>
                      <a:pPr algn="l" fontAlgn="ctr"/>
                      <a:r>
                        <a:rPr lang="en-US" altLang="zh-TW" sz="1100" b="0" i="0" u="none" strike="noStrike" dirty="0">
                          <a:solidFill>
                            <a:srgbClr val="000000"/>
                          </a:solidFill>
                          <a:latin typeface="ＭＳ Ｐゴシック" pitchFamily="50" charset="-128"/>
                          <a:ea typeface="ＭＳ Ｐゴシック" pitchFamily="50" charset="-128"/>
                        </a:rPr>
                        <a:t>57</a:t>
                      </a:r>
                      <a:endParaRPr lang="zh-TW" altLang="en-US" sz="1100" b="0" i="0" u="none" strike="noStrike" dirty="0">
                        <a:solidFill>
                          <a:srgbClr val="000000"/>
                        </a:solidFill>
                        <a:latin typeface="ＭＳ Ｐゴシック" pitchFamily="50" charset="-128"/>
                        <a:ea typeface="ＭＳ Ｐゴシック" pitchFamily="50" charset="-128"/>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r>
                        <a:rPr lang="ja-JP" altLang="en-US" sz="1100" b="0" i="0" u="none" strike="noStrike" dirty="0">
                          <a:solidFill>
                            <a:srgbClr val="000000"/>
                          </a:solidFill>
                          <a:latin typeface="ＭＳ Ｐゴシック" pitchFamily="50" charset="-128"/>
                          <a:ea typeface="ＭＳ Ｐゴシック" pitchFamily="50" charset="-128"/>
                        </a:rPr>
                        <a:t>プール管理運営</a:t>
                      </a:r>
                      <a:endParaRPr lang="zh-TW" altLang="en-US" sz="1100" b="0" i="0" u="none" strike="noStrike" dirty="0">
                        <a:solidFill>
                          <a:srgbClr val="000000"/>
                        </a:solidFill>
                        <a:latin typeface="ＭＳ Ｐゴシック" pitchFamily="50" charset="-128"/>
                        <a:ea typeface="ＭＳ Ｐゴシック" pitchFamily="50" charset="-128"/>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r" fontAlgn="ctr"/>
                      <a:r>
                        <a:rPr lang="en-US" altLang="ja-JP" sz="1100" b="0" i="0" u="none" strike="noStrike" dirty="0">
                          <a:solidFill>
                            <a:srgbClr val="000000"/>
                          </a:solidFill>
                          <a:latin typeface="ＭＳ Ｐゴシック"/>
                        </a:rPr>
                        <a:t>0</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ja-JP" altLang="en-US" sz="1100" b="0" i="0" u="none" strike="noStrike" dirty="0">
                          <a:solidFill>
                            <a:schemeClr val="tx1"/>
                          </a:solidFill>
                          <a:latin typeface="ＭＳ Ｐゴシック"/>
                        </a:rPr>
                        <a:t>同左</a:t>
                      </a:r>
                      <a:endParaRPr lang="en-US" altLang="ja-JP" sz="1100" b="0" i="0" u="none" strike="noStrike" dirty="0">
                        <a:solidFill>
                          <a:schemeClr val="tx1"/>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26"/>
                  </a:ext>
                </a:extLst>
              </a:tr>
              <a:tr h="46639">
                <a:tc>
                  <a:txBody>
                    <a:bodyPr/>
                    <a:lstStyle/>
                    <a:p>
                      <a:pPr algn="l" fontAlgn="ctr"/>
                      <a:r>
                        <a:rPr lang="en-US" altLang="zh-TW" sz="1100" b="0" i="0" u="none" strike="noStrike" dirty="0">
                          <a:solidFill>
                            <a:srgbClr val="000000"/>
                          </a:solidFill>
                          <a:latin typeface="ＭＳ Ｐゴシック" pitchFamily="50" charset="-128"/>
                          <a:ea typeface="ＭＳ Ｐゴシック" pitchFamily="50" charset="-128"/>
                        </a:rPr>
                        <a:t>58</a:t>
                      </a:r>
                      <a:endParaRPr lang="zh-TW" altLang="en-US" sz="1100" b="0" i="0" u="none" strike="noStrike" dirty="0">
                        <a:solidFill>
                          <a:srgbClr val="000000"/>
                        </a:solidFill>
                        <a:latin typeface="ＭＳ Ｐゴシック" pitchFamily="50" charset="-128"/>
                        <a:ea typeface="ＭＳ Ｐゴシック" pitchFamily="50" charset="-128"/>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r>
                        <a:rPr lang="zh-TW" altLang="en-US" sz="1100" b="0" i="0" u="none" strike="noStrike" dirty="0">
                          <a:solidFill>
                            <a:srgbClr val="000000"/>
                          </a:solidFill>
                          <a:latin typeface="ＭＳ Ｐゴシック" pitchFamily="50" charset="-128"/>
                          <a:ea typeface="ＭＳ Ｐゴシック" pitchFamily="50" charset="-128"/>
                        </a:rPr>
                        <a:t>都市基幹公園等整備（天王寺動植物公園整備）</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r" fontAlgn="ctr"/>
                      <a:r>
                        <a:rPr lang="en-US" altLang="ja-JP" sz="1100" b="0" i="0" u="none" strike="noStrike" dirty="0">
                          <a:solidFill>
                            <a:srgbClr val="000000"/>
                          </a:solidFill>
                          <a:latin typeface="ＭＳ Ｐゴシック"/>
                        </a:rPr>
                        <a:t>0.10 </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latin typeface="ＭＳ Ｐゴシック"/>
                        </a:rPr>
                        <a:t>同左</a:t>
                      </a:r>
                      <a:endParaRPr lang="en-US" altLang="ja-JP" sz="1100" b="0" i="0" u="none" strike="noStrike" dirty="0">
                        <a:solidFill>
                          <a:schemeClr val="tx1"/>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27"/>
                  </a:ext>
                </a:extLst>
              </a:tr>
              <a:tr h="46639">
                <a:tc>
                  <a:txBody>
                    <a:bodyPr/>
                    <a:lstStyle/>
                    <a:p>
                      <a:pPr algn="l" fontAlgn="ctr"/>
                      <a:r>
                        <a:rPr lang="en-US" altLang="zh-TW" sz="1100" b="0" i="0" u="none" strike="noStrike" dirty="0">
                          <a:solidFill>
                            <a:srgbClr val="000000"/>
                          </a:solidFill>
                          <a:latin typeface="ＭＳ Ｐゴシック" pitchFamily="50" charset="-128"/>
                          <a:ea typeface="ＭＳ Ｐゴシック" pitchFamily="50" charset="-128"/>
                        </a:rPr>
                        <a:t>59</a:t>
                      </a:r>
                      <a:endParaRPr lang="zh-TW" altLang="en-US" sz="1100" b="0" i="0" u="none" strike="noStrike" dirty="0">
                        <a:solidFill>
                          <a:srgbClr val="000000"/>
                        </a:solidFill>
                        <a:latin typeface="ＭＳ Ｐゴシック" pitchFamily="50" charset="-128"/>
                        <a:ea typeface="ＭＳ Ｐゴシック" pitchFamily="50" charset="-128"/>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r>
                        <a:rPr lang="zh-TW" altLang="en-US" sz="1100" b="0" i="0" u="none" strike="noStrike" dirty="0">
                          <a:solidFill>
                            <a:srgbClr val="000000"/>
                          </a:solidFill>
                          <a:latin typeface="ＭＳ Ｐゴシック" pitchFamily="50" charset="-128"/>
                          <a:ea typeface="ＭＳ Ｐゴシック" pitchFamily="50" charset="-128"/>
                        </a:rPr>
                        <a:t>（財）文楽協会運営補助金</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r" fontAlgn="ctr"/>
                      <a:r>
                        <a:rPr lang="en-US" altLang="ja-JP" sz="1100" b="0" i="0" u="none" strike="noStrike" dirty="0">
                          <a:solidFill>
                            <a:srgbClr val="000000"/>
                          </a:solidFill>
                          <a:latin typeface="ＭＳ Ｐゴシック"/>
                        </a:rPr>
                        <a:t>0.13 </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r" fontAlgn="ctr"/>
                      <a:r>
                        <a:rPr lang="en-US" altLang="ja-JP" sz="1100" b="0" i="0" u="none" strike="noStrike" dirty="0">
                          <a:solidFill>
                            <a:schemeClr val="tx1"/>
                          </a:solidFill>
                          <a:latin typeface="ＭＳ Ｐゴシック"/>
                        </a:rPr>
                        <a:t>0.52</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28"/>
                  </a:ext>
                </a:extLst>
              </a:tr>
              <a:tr h="46639">
                <a:tc>
                  <a:txBody>
                    <a:bodyPr/>
                    <a:lstStyle/>
                    <a:p>
                      <a:pPr algn="l" fontAlgn="ctr"/>
                      <a:r>
                        <a:rPr lang="en-US" altLang="zh-TW" sz="1100" b="0" i="0" u="none" strike="noStrike" dirty="0">
                          <a:solidFill>
                            <a:srgbClr val="000000"/>
                          </a:solidFill>
                          <a:latin typeface="ＭＳ Ｐゴシック" pitchFamily="50" charset="-128"/>
                          <a:ea typeface="ＭＳ Ｐゴシック" pitchFamily="50" charset="-128"/>
                        </a:rPr>
                        <a:t>60</a:t>
                      </a:r>
                      <a:endParaRPr lang="zh-TW" altLang="en-US" sz="1100" b="0" i="0" u="none" strike="noStrike" dirty="0">
                        <a:solidFill>
                          <a:srgbClr val="000000"/>
                        </a:solidFill>
                        <a:latin typeface="ＭＳ Ｐゴシック" pitchFamily="50" charset="-128"/>
                        <a:ea typeface="ＭＳ Ｐゴシック" pitchFamily="50" charset="-128"/>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r>
                        <a:rPr lang="zh-TW" altLang="en-US" sz="1100" b="0" i="0" u="none" strike="noStrike" dirty="0">
                          <a:solidFill>
                            <a:srgbClr val="000000"/>
                          </a:solidFill>
                          <a:latin typeface="ＭＳ Ｐゴシック" pitchFamily="50" charset="-128"/>
                          <a:ea typeface="ＭＳ Ｐゴシック" pitchFamily="50" charset="-128"/>
                        </a:rPr>
                        <a:t>地方独立行政法人大阪市立工業研究所運営費　人件費関連</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r" fontAlgn="ctr"/>
                      <a:r>
                        <a:rPr lang="en-US" altLang="ja-JP" sz="1100" b="0" i="0" u="none" strike="noStrike" dirty="0">
                          <a:solidFill>
                            <a:srgbClr val="000000"/>
                          </a:solidFill>
                          <a:latin typeface="ＭＳ Ｐゴシック"/>
                        </a:rPr>
                        <a:t>0.49 </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ja-JP" altLang="en-US" sz="1100" b="0" i="0" u="none" strike="noStrike" dirty="0">
                          <a:solidFill>
                            <a:schemeClr val="tx1"/>
                          </a:solidFill>
                          <a:latin typeface="ＭＳ Ｐゴシック"/>
                        </a:rPr>
                        <a:t>同左</a:t>
                      </a:r>
                      <a:endParaRPr lang="en-US" altLang="ja-JP" sz="1100" b="0" i="0" u="none" strike="noStrike" dirty="0">
                        <a:solidFill>
                          <a:schemeClr val="tx1"/>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29"/>
                  </a:ext>
                </a:extLst>
              </a:tr>
            </a:tbl>
          </a:graphicData>
        </a:graphic>
      </p:graphicFrame>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378</a:t>
            </a:fld>
            <a:endParaRPr lang="ja-JP" altLang="en-US"/>
          </a:p>
        </p:txBody>
      </p:sp>
    </p:spTree>
    <p:extLst>
      <p:ext uri="{BB962C8B-B14F-4D97-AF65-F5344CB8AC3E}">
        <p14:creationId xmlns:p14="http://schemas.microsoft.com/office/powerpoint/2010/main" val="913141203"/>
      </p:ext>
    </p:extLst>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 name="正方形/長方形 17"/>
          <p:cNvSpPr/>
          <p:nvPr/>
        </p:nvSpPr>
        <p:spPr>
          <a:xfrm>
            <a:off x="140551" y="714183"/>
            <a:ext cx="8887701" cy="6099193"/>
          </a:xfrm>
          <a:prstGeom prst="rect">
            <a:avLst/>
          </a:prstGeom>
          <a:solidFill>
            <a:schemeClr val="accent6">
              <a:lumMod val="60000"/>
              <a:lumOff val="40000"/>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34" name="テキスト ボックス 33"/>
          <p:cNvSpPr txBox="1"/>
          <p:nvPr/>
        </p:nvSpPr>
        <p:spPr>
          <a:xfrm>
            <a:off x="251520" y="332656"/>
            <a:ext cx="7704856"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（参考）　主な取組みと進捗状況に関するデータ（短期集中的対策</a:t>
            </a:r>
            <a:r>
              <a:rPr kumimoji="1" lang="en-US" altLang="ja-JP" sz="16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6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結核対策</a:t>
            </a:r>
            <a:r>
              <a:rPr kumimoji="1" lang="en-US" altLang="ja-JP" sz="16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6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p>
        </p:txBody>
      </p:sp>
      <p:cxnSp>
        <p:nvCxnSpPr>
          <p:cNvPr id="37" name="直線コネクタ 36"/>
          <p:cNvCxnSpPr/>
          <p:nvPr/>
        </p:nvCxnSpPr>
        <p:spPr>
          <a:xfrm>
            <a:off x="179512" y="692696"/>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7" name="テキスト ボックス 16"/>
          <p:cNvSpPr txBox="1"/>
          <p:nvPr/>
        </p:nvSpPr>
        <p:spPr>
          <a:xfrm>
            <a:off x="256675" y="5863787"/>
            <a:ext cx="2182239" cy="312265"/>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29"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■事業の成果</a:t>
            </a:r>
          </a:p>
        </p:txBody>
      </p:sp>
      <p:sp>
        <p:nvSpPr>
          <p:cNvPr id="24" name="テキスト ボックス 23"/>
          <p:cNvSpPr txBox="1"/>
          <p:nvPr/>
        </p:nvSpPr>
        <p:spPr>
          <a:xfrm>
            <a:off x="836677" y="6129391"/>
            <a:ext cx="5061459" cy="725583"/>
          </a:xfrm>
          <a:prstGeom prst="rect">
            <a:avLst/>
          </a:prstGeom>
          <a:noFill/>
        </p:spPr>
        <p:txBody>
          <a:bodyPr wrap="square" rtlCol="0">
            <a:spAutoFit/>
          </a:bodyPr>
          <a:lstStyle/>
          <a:p>
            <a:pPr marL="204111" marR="0" lvl="0" indent="-204111" algn="l" defTabSz="914400" rtl="0" eaLnBrk="1" fontAlgn="auto" latinLnBrk="0" hangingPunct="1">
              <a:lnSpc>
                <a:spcPct val="120000"/>
              </a:lnSpc>
              <a:spcBef>
                <a:spcPts val="0"/>
              </a:spcBef>
              <a:spcAft>
                <a:spcPts val="0"/>
              </a:spcAft>
              <a:buClrTx/>
              <a:buSzTx/>
              <a:buFont typeface="Arial" panose="020B0604020202020204" pitchFamily="34" charset="0"/>
              <a:buChar char="•"/>
              <a:tabLst/>
              <a:defRPr/>
            </a:pPr>
            <a:r>
              <a:rPr kumimoji="1" lang="ja-JP" altLang="en-US" sz="1143"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西成区、あいりん地域の結核罹患率は減少傾向にある。</a:t>
            </a:r>
            <a:endParaRPr kumimoji="1" lang="en-US" altLang="ja-JP" sz="1143"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04111" marR="0" lvl="0" indent="-204111" algn="l" defTabSz="914400" rtl="0" eaLnBrk="1" fontAlgn="auto" latinLnBrk="0" hangingPunct="1">
              <a:lnSpc>
                <a:spcPct val="120000"/>
              </a:lnSpc>
              <a:spcBef>
                <a:spcPts val="0"/>
              </a:spcBef>
              <a:spcAft>
                <a:spcPts val="0"/>
              </a:spcAft>
              <a:buClrTx/>
              <a:buSzTx/>
              <a:buFont typeface="Arial" panose="020B0604020202020204" pitchFamily="34" charset="0"/>
              <a:buChar char="•"/>
              <a:tabLst/>
              <a:defRPr/>
            </a:pPr>
            <a:r>
              <a:rPr kumimoji="1" lang="ja-JP" altLang="en-US" sz="1143"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西成区の罹患率は、</a:t>
            </a:r>
            <a:r>
              <a:rPr kumimoji="1" lang="en-US" altLang="ja-JP" sz="1143"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2019</a:t>
            </a:r>
            <a:r>
              <a:rPr kumimoji="1" lang="ja-JP" altLang="en-US" sz="1143"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年に第二期西成特区構想の目標である</a:t>
            </a:r>
            <a:endParaRPr kumimoji="1" lang="en-US" altLang="ja-JP" sz="1143"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20000"/>
              </a:lnSpc>
              <a:spcBef>
                <a:spcPts val="0"/>
              </a:spcBef>
              <a:spcAft>
                <a:spcPts val="0"/>
              </a:spcAft>
              <a:buClrTx/>
              <a:buSzTx/>
              <a:buFontTx/>
              <a:buNone/>
              <a:tabLst/>
              <a:defRPr/>
            </a:pPr>
            <a:r>
              <a:rPr kumimoji="1" lang="ja-JP" altLang="en-US" sz="1143"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高まん延状態（</a:t>
            </a:r>
            <a:r>
              <a:rPr kumimoji="1" lang="en-US" altLang="ja-JP" sz="1143"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100</a:t>
            </a:r>
            <a:r>
              <a:rPr kumimoji="1" lang="ja-JP" altLang="en-US" sz="1143"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以上）からの脱却を前倒しで達成した。</a:t>
            </a:r>
            <a:endParaRPr kumimoji="1" lang="en-US" altLang="ja-JP" sz="1143"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38" name="テキスト ボックス 37"/>
          <p:cNvSpPr txBox="1"/>
          <p:nvPr/>
        </p:nvSpPr>
        <p:spPr>
          <a:xfrm>
            <a:off x="836676" y="980728"/>
            <a:ext cx="6782373" cy="725583"/>
          </a:xfrm>
          <a:prstGeom prst="rect">
            <a:avLst/>
          </a:prstGeom>
          <a:noFill/>
        </p:spPr>
        <p:txBody>
          <a:bodyPr wrap="square" rtlCol="0">
            <a:spAutoFit/>
          </a:bodyPr>
          <a:lstStyle/>
          <a:p>
            <a:pPr marL="204111" marR="0" lvl="0" indent="-204111" algn="l" defTabSz="914400" rtl="0" eaLnBrk="1" fontAlgn="auto" latinLnBrk="0" hangingPunct="1">
              <a:lnSpc>
                <a:spcPct val="120000"/>
              </a:lnSpc>
              <a:spcBef>
                <a:spcPts val="0"/>
              </a:spcBef>
              <a:spcAft>
                <a:spcPts val="0"/>
              </a:spcAft>
              <a:buClrTx/>
              <a:buSzTx/>
              <a:buFont typeface="Arial" panose="020B0604020202020204" pitchFamily="34" charset="0"/>
              <a:buChar char="•"/>
              <a:tabLst/>
              <a:defRPr/>
            </a:pPr>
            <a:r>
              <a:rPr kumimoji="1" lang="ja-JP" altLang="en-US" sz="1143"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結核対策として、区役所、分館での健診を毎日実施（他区は月一回）</a:t>
            </a:r>
            <a:endParaRPr kumimoji="1" lang="en-US" altLang="ja-JP" sz="1143"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04111" marR="0" lvl="0" indent="-204111" algn="l" defTabSz="914400" rtl="0" eaLnBrk="1" fontAlgn="auto" latinLnBrk="0" hangingPunct="1">
              <a:lnSpc>
                <a:spcPct val="120000"/>
              </a:lnSpc>
              <a:spcBef>
                <a:spcPts val="0"/>
              </a:spcBef>
              <a:spcAft>
                <a:spcPts val="0"/>
              </a:spcAft>
              <a:buClrTx/>
              <a:buSzTx/>
              <a:buFont typeface="Arial" panose="020B0604020202020204" pitchFamily="34" charset="0"/>
              <a:buChar char="•"/>
              <a:tabLst/>
              <a:defRPr/>
            </a:pPr>
            <a:r>
              <a:rPr kumimoji="1" lang="ja-JP" altLang="en-US" sz="1143"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あいりんシェルター入所にあたり、利用者登録（健診受診が条件）制度を採用</a:t>
            </a:r>
            <a:endParaRPr kumimoji="1" lang="en-US" altLang="ja-JP" sz="1143"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04111" marR="0" lvl="0" indent="-204111" algn="l" defTabSz="914400" rtl="0" eaLnBrk="1" fontAlgn="auto" latinLnBrk="0" hangingPunct="1">
              <a:lnSpc>
                <a:spcPct val="120000"/>
              </a:lnSpc>
              <a:spcBef>
                <a:spcPts val="0"/>
              </a:spcBef>
              <a:spcAft>
                <a:spcPts val="0"/>
              </a:spcAft>
              <a:buClrTx/>
              <a:buSzTx/>
              <a:buFont typeface="Arial" panose="020B0604020202020204" pitchFamily="34" charset="0"/>
              <a:buChar char="•"/>
              <a:tabLst/>
              <a:defRPr/>
            </a:pPr>
            <a:r>
              <a:rPr kumimoji="1" lang="ja-JP" altLang="en-US" sz="1143"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ホームレス結核患者の治療中断を防ぐため、外来治療期間中の療養場所を提供</a:t>
            </a:r>
            <a:endParaRPr kumimoji="1" lang="en-US" altLang="ja-JP" sz="1143"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39" name="テキスト ボックス 38"/>
          <p:cNvSpPr txBox="1"/>
          <p:nvPr/>
        </p:nvSpPr>
        <p:spPr>
          <a:xfrm>
            <a:off x="140550" y="764704"/>
            <a:ext cx="1435724" cy="312265"/>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29"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■対策の内容</a:t>
            </a:r>
          </a:p>
        </p:txBody>
      </p:sp>
      <p:sp>
        <p:nvSpPr>
          <p:cNvPr id="40" name="テキスト ボックス 39"/>
          <p:cNvSpPr txBox="1"/>
          <p:nvPr/>
        </p:nvSpPr>
        <p:spPr>
          <a:xfrm>
            <a:off x="5953145" y="6109333"/>
            <a:ext cx="3075107" cy="488019"/>
          </a:xfrm>
          <a:prstGeom prst="rect">
            <a:avLst/>
          </a:prstGeom>
          <a:noFill/>
          <a:ln>
            <a:solidFill>
              <a:schemeClr val="tx1"/>
            </a:solid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57"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高まん延国：罹患率</a:t>
            </a:r>
            <a:r>
              <a:rPr kumimoji="1" lang="en-US" altLang="ja-JP" sz="857"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100</a:t>
            </a:r>
            <a:r>
              <a:rPr kumimoji="1" lang="ja-JP" altLang="en-US" sz="857"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インド、タイ、ベトナムなど　</a:t>
            </a:r>
            <a:endParaRPr kumimoji="1" lang="en-US" altLang="ja-JP" sz="857"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57"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中まん延国：罹患率</a:t>
            </a:r>
            <a:r>
              <a:rPr kumimoji="1" lang="en-US" altLang="ja-JP" sz="857"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10</a:t>
            </a:r>
            <a:r>
              <a:rPr kumimoji="1" lang="ja-JP" altLang="en-US" sz="857"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857"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100</a:t>
            </a:r>
            <a:r>
              <a:rPr kumimoji="1" lang="ja-JP" altLang="en-US" sz="857"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中国など</a:t>
            </a:r>
            <a:endParaRPr kumimoji="1" lang="en-US" altLang="ja-JP" sz="857"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57"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低まん延国：罹患率～</a:t>
            </a:r>
            <a:r>
              <a:rPr kumimoji="1" lang="en-US" altLang="ja-JP" sz="857"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10</a:t>
            </a:r>
            <a:r>
              <a:rPr kumimoji="1" lang="ja-JP" altLang="en-US" sz="857"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日本、欧米諸国</a:t>
            </a:r>
            <a:endParaRPr kumimoji="1" lang="en-US" altLang="ja-JP" sz="857"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19" name="テキスト ボックス 36"/>
          <p:cNvSpPr txBox="1"/>
          <p:nvPr/>
        </p:nvSpPr>
        <p:spPr>
          <a:xfrm>
            <a:off x="144844" y="67923"/>
            <a:ext cx="3308275"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Ⅰ</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　政策の刷新・西成特区構想</a:t>
            </a:r>
          </a:p>
        </p:txBody>
      </p:sp>
      <p:sp>
        <p:nvSpPr>
          <p:cNvPr id="2" name="スライド番号プレースホルダー 1"/>
          <p:cNvSpPr>
            <a:spLocks noGrp="1"/>
          </p:cNvSpPr>
          <p:nvPr>
            <p:ph type="sldNum" sz="quarter" idx="12"/>
          </p:nvPr>
        </p:nvSpPr>
        <p:spPr>
          <a:xfrm>
            <a:off x="8460432" y="6656251"/>
            <a:ext cx="720080" cy="177924"/>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CEC3038-1CF1-4B63-9920-55248DCFBA97}" type="slidenum">
              <a:rPr kumimoji="1" lang="ja-JP" altLang="en-US" sz="12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37</a:t>
            </a:fld>
            <a:endParaRPr kumimoji="1" lang="ja-JP" altLang="en-US" sz="1200" b="0" i="0" u="none" strike="noStrike" kern="1200" cap="none" spc="0" normalizeH="0" baseline="0" noProof="0" dirty="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pic>
        <p:nvPicPr>
          <p:cNvPr id="3" name="図 2"/>
          <p:cNvPicPr>
            <a:picLocks noChangeAspect="1"/>
          </p:cNvPicPr>
          <p:nvPr/>
        </p:nvPicPr>
        <p:blipFill>
          <a:blip r:embed="rId3"/>
          <a:stretch>
            <a:fillRect/>
          </a:stretch>
        </p:blipFill>
        <p:spPr>
          <a:xfrm>
            <a:off x="530209" y="1747572"/>
            <a:ext cx="8108383" cy="4273666"/>
          </a:xfrm>
          <a:prstGeom prst="rect">
            <a:avLst/>
          </a:prstGeom>
        </p:spPr>
      </p:pic>
    </p:spTree>
    <p:extLst>
      <p:ext uri="{BB962C8B-B14F-4D97-AF65-F5344CB8AC3E}">
        <p14:creationId xmlns:p14="http://schemas.microsoft.com/office/powerpoint/2010/main" val="194865812"/>
      </p:ext>
    </p:extLst>
  </p:cSld>
  <p:clrMapOvr>
    <a:masterClrMapping/>
  </p:clrMapOvr>
</p:sld>
</file>

<file path=ppt/slides/slide3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 name="表 6"/>
          <p:cNvGraphicFramePr>
            <a:graphicFrameLocks noGrp="1"/>
          </p:cNvGraphicFramePr>
          <p:nvPr/>
        </p:nvGraphicFramePr>
        <p:xfrm>
          <a:off x="467545" y="980728"/>
          <a:ext cx="8424935" cy="4699080"/>
        </p:xfrm>
        <a:graphic>
          <a:graphicData uri="http://schemas.openxmlformats.org/drawingml/2006/table">
            <a:tbl>
              <a:tblPr/>
              <a:tblGrid>
                <a:gridCol w="648071">
                  <a:extLst>
                    <a:ext uri="{9D8B030D-6E8A-4147-A177-3AD203B41FA5}">
                      <a16:colId xmlns:a16="http://schemas.microsoft.com/office/drawing/2014/main" val="20000"/>
                    </a:ext>
                  </a:extLst>
                </a:gridCol>
                <a:gridCol w="5976664">
                  <a:extLst>
                    <a:ext uri="{9D8B030D-6E8A-4147-A177-3AD203B41FA5}">
                      <a16:colId xmlns:a16="http://schemas.microsoft.com/office/drawing/2014/main" val="20001"/>
                    </a:ext>
                  </a:extLst>
                </a:gridCol>
                <a:gridCol w="864096">
                  <a:extLst>
                    <a:ext uri="{9D8B030D-6E8A-4147-A177-3AD203B41FA5}">
                      <a16:colId xmlns:a16="http://schemas.microsoft.com/office/drawing/2014/main" val="20002"/>
                    </a:ext>
                  </a:extLst>
                </a:gridCol>
                <a:gridCol w="936104">
                  <a:extLst>
                    <a:ext uri="{9D8B030D-6E8A-4147-A177-3AD203B41FA5}">
                      <a16:colId xmlns:a16="http://schemas.microsoft.com/office/drawing/2014/main" val="20003"/>
                    </a:ext>
                  </a:extLst>
                </a:gridCol>
              </a:tblGrid>
              <a:tr h="136526">
                <a:tc>
                  <a:txBody>
                    <a:bodyPr/>
                    <a:lstStyle/>
                    <a:p>
                      <a:pPr algn="ctr" fontAlgn="ctr"/>
                      <a:endParaRPr lang="ja-JP" altLang="en-US" sz="1100" b="0" i="0" u="none" strike="noStrike" dirty="0">
                        <a:solidFill>
                          <a:srgbClr val="000000"/>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ap="flat" cmpd="sng" algn="ctr">
                      <a:solidFill>
                        <a:schemeClr val="tx1"/>
                      </a:solidFill>
                      <a:prstDash val="solid"/>
                      <a:round/>
                      <a:headEnd type="none" w="med" len="med"/>
                      <a:tailEnd type="none" w="med" len="med"/>
                    </a:lnTlToBr>
                    <a:solidFill>
                      <a:schemeClr val="accent5">
                        <a:lumMod val="20000"/>
                        <a:lumOff val="80000"/>
                      </a:schemeClr>
                    </a:solidFill>
                  </a:tcPr>
                </a:tc>
                <a:tc>
                  <a:txBody>
                    <a:bodyPr/>
                    <a:lstStyle/>
                    <a:p>
                      <a:pPr algn="ctr" fontAlgn="ctr"/>
                      <a:r>
                        <a:rPr lang="ja-JP" altLang="en-US" sz="1100" b="0" i="0" u="none" strike="noStrike" dirty="0">
                          <a:solidFill>
                            <a:srgbClr val="000000"/>
                          </a:solidFill>
                          <a:latin typeface="ＭＳ Ｐゴシック"/>
                        </a:rPr>
                        <a:t>事務事業名</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tc>
                  <a:txBody>
                    <a:bodyPr/>
                    <a:lstStyle/>
                    <a:p>
                      <a:pPr algn="l" fontAlgn="ctr"/>
                      <a:r>
                        <a:rPr lang="en-US" altLang="ja-JP" sz="1100" b="0" i="0" u="none" strike="noStrike" dirty="0">
                          <a:solidFill>
                            <a:srgbClr val="000000"/>
                          </a:solidFill>
                          <a:latin typeface="ＭＳ ゴシック"/>
                        </a:rPr>
                        <a:t>2012</a:t>
                      </a:r>
                      <a:r>
                        <a:rPr lang="ja-JP" altLang="en-US" sz="1100" b="0" i="0" u="none" strike="noStrike" dirty="0">
                          <a:solidFill>
                            <a:srgbClr val="000000"/>
                          </a:solidFill>
                          <a:latin typeface="ＭＳ ゴシック"/>
                        </a:rPr>
                        <a:t>～</a:t>
                      </a:r>
                      <a:endParaRPr lang="en-US" altLang="ja-JP" sz="1100" b="0" i="0" u="none" strike="noStrike" dirty="0">
                        <a:solidFill>
                          <a:srgbClr val="000000"/>
                        </a:solidFill>
                        <a:latin typeface="ＭＳ ゴシック"/>
                      </a:endParaRPr>
                    </a:p>
                    <a:p>
                      <a:pPr algn="r" fontAlgn="ctr"/>
                      <a:r>
                        <a:rPr lang="en-US" altLang="ja-JP" sz="1100" b="0" i="0" u="none" strike="noStrike" dirty="0">
                          <a:solidFill>
                            <a:srgbClr val="000000"/>
                          </a:solidFill>
                          <a:latin typeface="ＭＳ ゴシック"/>
                        </a:rPr>
                        <a:t>2014</a:t>
                      </a:r>
                      <a:r>
                        <a:rPr lang="ja-JP" altLang="en-US" sz="1100" b="0" i="0" u="none" strike="noStrike" dirty="0">
                          <a:solidFill>
                            <a:srgbClr val="000000"/>
                          </a:solidFill>
                          <a:latin typeface="ＭＳ ゴシック"/>
                        </a:rPr>
                        <a:t>年度</a:t>
                      </a:r>
                      <a:endParaRPr lang="en-US" altLang="ja-JP" sz="1100" b="0" i="0" u="none" strike="noStrike" dirty="0">
                        <a:solidFill>
                          <a:srgbClr val="000000"/>
                        </a:solidFill>
                        <a:latin typeface="ＭＳ ゴシック"/>
                      </a:endParaRPr>
                    </a:p>
                    <a:p>
                      <a:pPr algn="ctr" fontAlgn="ctr"/>
                      <a:r>
                        <a:rPr lang="ja-JP" altLang="en-US" sz="1100" b="0" i="0" u="none" strike="noStrike" dirty="0">
                          <a:solidFill>
                            <a:srgbClr val="000000"/>
                          </a:solidFill>
                          <a:latin typeface="ＭＳ ゴシック"/>
                        </a:rPr>
                        <a:t>削減効果額</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tc>
                  <a:txBody>
                    <a:bodyPr/>
                    <a:lstStyle/>
                    <a:p>
                      <a:pPr algn="l" fontAlgn="ctr"/>
                      <a:r>
                        <a:rPr lang="en-US" altLang="ja-JP" sz="1100" b="0" i="0" u="none" strike="noStrike" dirty="0">
                          <a:solidFill>
                            <a:schemeClr val="tx1"/>
                          </a:solidFill>
                          <a:latin typeface="ＭＳ ゴシック"/>
                        </a:rPr>
                        <a:t>2012</a:t>
                      </a:r>
                      <a:r>
                        <a:rPr lang="ja-JP" altLang="en-US" sz="1100" b="0" i="0" u="none" strike="noStrike" dirty="0">
                          <a:solidFill>
                            <a:schemeClr val="tx1"/>
                          </a:solidFill>
                          <a:latin typeface="ＭＳ ゴシック"/>
                        </a:rPr>
                        <a:t>～</a:t>
                      </a:r>
                      <a:endParaRPr lang="en-US" altLang="ja-JP" sz="1100" b="0" i="0" u="none" strike="noStrike" dirty="0">
                        <a:solidFill>
                          <a:schemeClr val="tx1"/>
                        </a:solidFill>
                        <a:latin typeface="ＭＳ ゴシック"/>
                      </a:endParaRPr>
                    </a:p>
                    <a:p>
                      <a:pPr algn="r" fontAlgn="ctr"/>
                      <a:r>
                        <a:rPr lang="en-US" altLang="ja-JP" sz="1100" b="0" i="0" u="none" strike="noStrike" dirty="0">
                          <a:solidFill>
                            <a:schemeClr val="tx1"/>
                          </a:solidFill>
                          <a:latin typeface="ＭＳ ゴシック"/>
                        </a:rPr>
                        <a:t>2015</a:t>
                      </a:r>
                      <a:r>
                        <a:rPr lang="ja-JP" altLang="en-US" sz="1100" b="0" i="0" u="none" strike="noStrike" dirty="0">
                          <a:solidFill>
                            <a:schemeClr val="tx1"/>
                          </a:solidFill>
                          <a:latin typeface="ＭＳ ゴシック"/>
                        </a:rPr>
                        <a:t>年度</a:t>
                      </a:r>
                      <a:endParaRPr lang="en-US" altLang="ja-JP" sz="1100" b="0" i="0" u="none" strike="noStrike" dirty="0">
                        <a:solidFill>
                          <a:schemeClr val="tx1"/>
                        </a:solidFill>
                        <a:latin typeface="ＭＳ ゴシック"/>
                      </a:endParaRPr>
                    </a:p>
                    <a:p>
                      <a:pPr algn="ctr" fontAlgn="ctr"/>
                      <a:r>
                        <a:rPr lang="ja-JP" altLang="en-US" sz="1100" b="0" i="0" u="none" strike="noStrike" dirty="0">
                          <a:solidFill>
                            <a:schemeClr val="tx1"/>
                          </a:solidFill>
                          <a:latin typeface="ＭＳ ゴシック"/>
                        </a:rPr>
                        <a:t>削減効果額</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extLst>
                  <a:ext uri="{0D108BD9-81ED-4DB2-BD59-A6C34878D82A}">
                    <a16:rowId xmlns:a16="http://schemas.microsoft.com/office/drawing/2014/main" val="10000"/>
                  </a:ext>
                </a:extLst>
              </a:tr>
              <a:tr h="46639">
                <a:tc>
                  <a:txBody>
                    <a:bodyPr/>
                    <a:lstStyle/>
                    <a:p>
                      <a:pPr algn="l" fontAlgn="ctr"/>
                      <a:r>
                        <a:rPr lang="en-US" altLang="ja-JP" sz="1100" b="0" i="0" u="none" strike="noStrike" dirty="0">
                          <a:solidFill>
                            <a:srgbClr val="000000"/>
                          </a:solidFill>
                          <a:latin typeface="ＭＳ Ｐゴシック"/>
                        </a:rPr>
                        <a:t>61</a:t>
                      </a:r>
                      <a:endParaRPr lang="ja-JP" altLang="en-US" sz="1100" b="0" i="0" u="none" strike="noStrike" dirty="0">
                        <a:solidFill>
                          <a:srgbClr val="000000"/>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r>
                        <a:rPr lang="ja-JP" altLang="en-US" sz="1100" b="0" i="0" u="none" strike="noStrike" dirty="0">
                          <a:solidFill>
                            <a:srgbClr val="000000"/>
                          </a:solidFill>
                          <a:latin typeface="ＭＳ Ｐゴシック"/>
                        </a:rPr>
                        <a:t>貿易促進センター事業補助</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r" fontAlgn="ctr"/>
                      <a:r>
                        <a:rPr lang="en-US" altLang="ja-JP" sz="1100" b="0" i="0" u="none" strike="noStrike" dirty="0">
                          <a:solidFill>
                            <a:srgbClr val="000000"/>
                          </a:solidFill>
                          <a:latin typeface="ＭＳ Ｐゴシック"/>
                        </a:rPr>
                        <a:t>1.16 </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ja-JP" altLang="en-US" sz="1100" b="0" i="0" u="none" strike="noStrike" dirty="0">
                          <a:solidFill>
                            <a:schemeClr val="tx1"/>
                          </a:solidFill>
                          <a:latin typeface="ＭＳ Ｐゴシック"/>
                        </a:rPr>
                        <a:t>同左</a:t>
                      </a:r>
                      <a:endParaRPr lang="en-US" altLang="ja-JP" sz="1100" b="0" i="0" u="none" strike="noStrike" dirty="0">
                        <a:solidFill>
                          <a:schemeClr val="tx1"/>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1"/>
                  </a:ext>
                </a:extLst>
              </a:tr>
              <a:tr h="46639">
                <a:tc>
                  <a:txBody>
                    <a:bodyPr/>
                    <a:lstStyle/>
                    <a:p>
                      <a:pPr algn="l" fontAlgn="ctr"/>
                      <a:r>
                        <a:rPr lang="en-US" altLang="zh-TW" sz="1100" b="0" i="0" u="none" strike="noStrike" dirty="0">
                          <a:solidFill>
                            <a:srgbClr val="000000"/>
                          </a:solidFill>
                          <a:latin typeface="ＭＳ Ｐゴシック" pitchFamily="50" charset="-128"/>
                          <a:ea typeface="ＭＳ Ｐゴシック" pitchFamily="50" charset="-128"/>
                        </a:rPr>
                        <a:t>62</a:t>
                      </a:r>
                      <a:endParaRPr lang="zh-TW" altLang="en-US" sz="1100" b="0" i="0" u="none" strike="noStrike" dirty="0">
                        <a:solidFill>
                          <a:srgbClr val="000000"/>
                        </a:solidFill>
                        <a:latin typeface="ＭＳ Ｐゴシック" pitchFamily="50" charset="-128"/>
                        <a:ea typeface="ＭＳ Ｐゴシック" pitchFamily="50" charset="-128"/>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r>
                        <a:rPr lang="zh-TW" altLang="en-US" sz="1100" b="0" i="0" u="none" strike="noStrike" dirty="0">
                          <a:solidFill>
                            <a:srgbClr val="000000"/>
                          </a:solidFill>
                          <a:latin typeface="ＭＳ Ｐゴシック" pitchFamily="50" charset="-128"/>
                          <a:ea typeface="ＭＳ Ｐゴシック" pitchFamily="50" charset="-128"/>
                        </a:rPr>
                        <a:t>大阪市貿易促進事業補助</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r" fontAlgn="ctr"/>
                      <a:r>
                        <a:rPr lang="en-US" altLang="ja-JP" sz="1100" b="0" i="0" u="none" strike="noStrike" dirty="0">
                          <a:solidFill>
                            <a:srgbClr val="000000"/>
                          </a:solidFill>
                          <a:latin typeface="ＭＳ Ｐゴシック"/>
                        </a:rPr>
                        <a:t>4.53 </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latin typeface="ＭＳ Ｐゴシック"/>
                        </a:rPr>
                        <a:t>同左</a:t>
                      </a:r>
                      <a:endParaRPr lang="en-US" altLang="ja-JP" sz="1100" b="0" i="0" u="none" strike="noStrike" dirty="0">
                        <a:solidFill>
                          <a:schemeClr val="tx1"/>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2"/>
                  </a:ext>
                </a:extLst>
              </a:tr>
              <a:tr h="46639">
                <a:tc>
                  <a:txBody>
                    <a:bodyPr/>
                    <a:lstStyle/>
                    <a:p>
                      <a:pPr algn="l" fontAlgn="ctr"/>
                      <a:r>
                        <a:rPr lang="en-US" altLang="zh-TW" sz="1100" b="0" i="0" u="none" strike="noStrike" dirty="0">
                          <a:solidFill>
                            <a:srgbClr val="000000"/>
                          </a:solidFill>
                          <a:latin typeface="ＭＳ Ｐゴシック" pitchFamily="50" charset="-128"/>
                          <a:ea typeface="ＭＳ Ｐゴシック" pitchFamily="50" charset="-128"/>
                        </a:rPr>
                        <a:t>63</a:t>
                      </a:r>
                      <a:endParaRPr lang="zh-TW" altLang="en-US" sz="1100" b="0" i="0" u="none" strike="noStrike" dirty="0">
                        <a:solidFill>
                          <a:srgbClr val="000000"/>
                        </a:solidFill>
                        <a:latin typeface="ＭＳ Ｐゴシック" pitchFamily="50" charset="-128"/>
                        <a:ea typeface="ＭＳ Ｐゴシック" pitchFamily="50" charset="-128"/>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r>
                        <a:rPr lang="zh-TW" altLang="en-US" sz="1100" b="0" i="0" u="none" strike="noStrike" dirty="0">
                          <a:solidFill>
                            <a:srgbClr val="000000"/>
                          </a:solidFill>
                          <a:latin typeface="ＭＳ Ｐゴシック" pitchFamily="50" charset="-128"/>
                          <a:ea typeface="ＭＳ Ｐゴシック" pitchFamily="50" charset="-128"/>
                        </a:rPr>
                        <a:t>特別会計繰出金　市場　企業債利息、特別会計繰出金　市場　一般会計補助金</a:t>
                      </a:r>
                      <a:r>
                        <a:rPr lang="zh-TW" altLang="en-US" sz="1000" b="0" i="0" u="none" strike="noStrike" dirty="0">
                          <a:solidFill>
                            <a:srgbClr val="000000"/>
                          </a:solidFill>
                          <a:latin typeface="ＭＳ Ｐゴシック" pitchFamily="50" charset="-128"/>
                          <a:ea typeface="ＭＳ Ｐゴシック" pitchFamily="50" charset="-128"/>
                        </a:rPr>
                        <a:t>（業者指導監督経費）</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r" fontAlgn="ctr"/>
                      <a:r>
                        <a:rPr lang="en-US" altLang="ja-JP" sz="1100" b="0" i="0" u="none" strike="noStrike" dirty="0">
                          <a:solidFill>
                            <a:srgbClr val="000000"/>
                          </a:solidFill>
                          <a:latin typeface="ＭＳ Ｐゴシック"/>
                        </a:rPr>
                        <a:t>0.45 </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ja-JP" altLang="en-US" sz="1100" b="0" i="0" u="none" strike="noStrike" dirty="0">
                          <a:solidFill>
                            <a:schemeClr val="tx1"/>
                          </a:solidFill>
                          <a:latin typeface="ＭＳ Ｐゴシック"/>
                        </a:rPr>
                        <a:t>同左</a:t>
                      </a:r>
                      <a:endParaRPr lang="en-US" altLang="ja-JP" sz="1100" b="0" i="0" u="none" strike="noStrike" dirty="0">
                        <a:solidFill>
                          <a:schemeClr val="tx1"/>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3"/>
                  </a:ext>
                </a:extLst>
              </a:tr>
              <a:tr h="46639">
                <a:tc>
                  <a:txBody>
                    <a:bodyPr/>
                    <a:lstStyle/>
                    <a:p>
                      <a:pPr algn="l" fontAlgn="ctr"/>
                      <a:r>
                        <a:rPr lang="en-US" altLang="zh-TW" sz="1100" b="0" i="0" u="none" strike="noStrike" dirty="0">
                          <a:solidFill>
                            <a:srgbClr val="000000"/>
                          </a:solidFill>
                          <a:latin typeface="ＭＳ Ｐゴシック" pitchFamily="50" charset="-128"/>
                          <a:ea typeface="ＭＳ Ｐゴシック" pitchFamily="50" charset="-128"/>
                        </a:rPr>
                        <a:t>64</a:t>
                      </a:r>
                      <a:r>
                        <a:rPr lang="ja-JP" altLang="en-US" sz="1100" b="0" i="0" u="none" strike="noStrike" dirty="0">
                          <a:solidFill>
                            <a:srgbClr val="000000"/>
                          </a:solidFill>
                          <a:latin typeface="ＭＳ Ｐゴシック" pitchFamily="50" charset="-128"/>
                          <a:ea typeface="ＭＳ Ｐゴシック" pitchFamily="50" charset="-128"/>
                        </a:rPr>
                        <a:t>・</a:t>
                      </a:r>
                      <a:r>
                        <a:rPr lang="en-US" altLang="ja-JP" sz="1100" b="0" i="0" u="none" strike="noStrike" dirty="0">
                          <a:solidFill>
                            <a:srgbClr val="000000"/>
                          </a:solidFill>
                          <a:latin typeface="ＭＳ Ｐゴシック" pitchFamily="50" charset="-128"/>
                          <a:ea typeface="ＭＳ Ｐゴシック" pitchFamily="50" charset="-128"/>
                        </a:rPr>
                        <a:t>65</a:t>
                      </a:r>
                      <a:endParaRPr lang="zh-TW" altLang="en-US" sz="1100" b="0" i="0" u="none" strike="noStrike" dirty="0">
                        <a:solidFill>
                          <a:srgbClr val="000000"/>
                        </a:solidFill>
                        <a:latin typeface="ＭＳ Ｐゴシック" pitchFamily="50" charset="-128"/>
                        <a:ea typeface="ＭＳ Ｐゴシック" pitchFamily="50" charset="-128"/>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r>
                        <a:rPr lang="zh-TW" altLang="en-US" sz="1100" b="0" i="0" u="none" strike="noStrike" dirty="0">
                          <a:solidFill>
                            <a:srgbClr val="000000"/>
                          </a:solidFill>
                          <a:latin typeface="ＭＳ Ｐゴシック" pitchFamily="50" charset="-128"/>
                          <a:ea typeface="ＭＳ Ｐゴシック" pitchFamily="50" charset="-128"/>
                        </a:rPr>
                        <a:t>特別会計繰出金　食肉市場事業　行政指導監督等経費</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r" fontAlgn="ctr"/>
                      <a:r>
                        <a:rPr lang="en-US" altLang="ja-JP" sz="1100" b="0" i="0" u="none" strike="noStrike" dirty="0">
                          <a:solidFill>
                            <a:srgbClr val="000000"/>
                          </a:solidFill>
                          <a:latin typeface="ＭＳ Ｐゴシック"/>
                        </a:rPr>
                        <a:t>1.58 </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latin typeface="ＭＳ Ｐゴシック"/>
                        </a:rPr>
                        <a:t>同左</a:t>
                      </a:r>
                      <a:endParaRPr lang="en-US" altLang="ja-JP" sz="1100" b="0" i="0" u="none" strike="noStrike" dirty="0">
                        <a:solidFill>
                          <a:schemeClr val="tx1"/>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4"/>
                  </a:ext>
                </a:extLst>
              </a:tr>
              <a:tr h="46639">
                <a:tc>
                  <a:txBody>
                    <a:bodyPr/>
                    <a:lstStyle/>
                    <a:p>
                      <a:pPr algn="l" fontAlgn="ctr"/>
                      <a:r>
                        <a:rPr lang="en-US" altLang="zh-TW" sz="1100" b="0" i="0" u="none" strike="noStrike" dirty="0">
                          <a:solidFill>
                            <a:srgbClr val="000000"/>
                          </a:solidFill>
                          <a:latin typeface="ＭＳ Ｐゴシック" pitchFamily="50" charset="-128"/>
                          <a:ea typeface="ＭＳ Ｐゴシック" pitchFamily="50" charset="-128"/>
                        </a:rPr>
                        <a:t>66</a:t>
                      </a:r>
                      <a:endParaRPr lang="zh-TW" altLang="en-US" sz="1100" b="0" i="0" u="none" strike="noStrike" dirty="0">
                        <a:solidFill>
                          <a:srgbClr val="000000"/>
                        </a:solidFill>
                        <a:latin typeface="ＭＳ Ｐゴシック" pitchFamily="50" charset="-128"/>
                        <a:ea typeface="ＭＳ Ｐゴシック" pitchFamily="50" charset="-128"/>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r>
                        <a:rPr lang="zh-TW" altLang="en-US" sz="1100" b="0" i="0" u="none" strike="noStrike" dirty="0">
                          <a:solidFill>
                            <a:srgbClr val="000000"/>
                          </a:solidFill>
                          <a:latin typeface="ＭＳ Ｐゴシック" pitchFamily="50" charset="-128"/>
                          <a:ea typeface="ＭＳ Ｐゴシック" pitchFamily="50" charset="-128"/>
                        </a:rPr>
                        <a:t>特別会計繰出金　食肉市場事業　集荷対策</a:t>
                      </a:r>
                      <a:r>
                        <a:rPr lang="en-US" altLang="zh-TW" sz="1100" b="0" i="0" u="none" strike="noStrike" dirty="0">
                          <a:solidFill>
                            <a:srgbClr val="000000"/>
                          </a:solidFill>
                          <a:latin typeface="ＭＳ Ｐゴシック" pitchFamily="50" charset="-128"/>
                          <a:ea typeface="ＭＳ Ｐゴシック" pitchFamily="50" charset="-128"/>
                        </a:rPr>
                        <a:t>(</a:t>
                      </a:r>
                      <a:r>
                        <a:rPr lang="zh-TW" altLang="en-US" sz="1100" b="0" i="0" u="none" strike="noStrike" dirty="0">
                          <a:solidFill>
                            <a:srgbClr val="000000"/>
                          </a:solidFill>
                          <a:latin typeface="ＭＳ Ｐゴシック" pitchFamily="50" charset="-128"/>
                          <a:ea typeface="ＭＳ Ｐゴシック" pitchFamily="50" charset="-128"/>
                        </a:rPr>
                        <a:t>経常）</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r" fontAlgn="ctr"/>
                      <a:r>
                        <a:rPr lang="en-US" altLang="ja-JP" sz="1100" b="0" i="0" u="none" strike="noStrike" dirty="0">
                          <a:solidFill>
                            <a:srgbClr val="000000"/>
                          </a:solidFill>
                          <a:latin typeface="ＭＳ Ｐゴシック"/>
                        </a:rPr>
                        <a:t>-0.68 </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ja-JP" altLang="en-US" sz="1100" b="0" i="0" u="none" strike="noStrike" dirty="0">
                          <a:solidFill>
                            <a:schemeClr val="tx1"/>
                          </a:solidFill>
                          <a:latin typeface="ＭＳ Ｐゴシック"/>
                        </a:rPr>
                        <a:t>同左</a:t>
                      </a:r>
                      <a:endParaRPr lang="en-US" altLang="ja-JP" sz="1100" b="0" i="0" u="none" strike="noStrike" dirty="0">
                        <a:solidFill>
                          <a:schemeClr val="tx1"/>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5"/>
                  </a:ext>
                </a:extLst>
              </a:tr>
              <a:tr h="46639">
                <a:tc>
                  <a:txBody>
                    <a:bodyPr/>
                    <a:lstStyle/>
                    <a:p>
                      <a:pPr algn="l" fontAlgn="ctr"/>
                      <a:r>
                        <a:rPr lang="en-US" altLang="ja-JP" sz="1100" b="0" i="0" u="none" strike="noStrike" dirty="0">
                          <a:solidFill>
                            <a:srgbClr val="000000"/>
                          </a:solidFill>
                          <a:latin typeface="ＭＳ Ｐゴシック"/>
                        </a:rPr>
                        <a:t>67</a:t>
                      </a:r>
                      <a:endParaRPr lang="ja-JP" altLang="en-US" sz="1100" b="0" i="0" u="none" strike="noStrike" dirty="0">
                        <a:solidFill>
                          <a:srgbClr val="000000"/>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r>
                        <a:rPr lang="ja-JP" altLang="en-US" sz="1100" b="0" i="0" u="none" strike="noStrike" dirty="0">
                          <a:solidFill>
                            <a:srgbClr val="000000"/>
                          </a:solidFill>
                          <a:latin typeface="ＭＳ Ｐゴシック"/>
                        </a:rPr>
                        <a:t>環境学習センター（生き生き地球館）の運営</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r" fontAlgn="ctr"/>
                      <a:r>
                        <a:rPr lang="en-US" altLang="ja-JP" sz="1100" b="0" i="0" u="none" strike="noStrike" dirty="0">
                          <a:solidFill>
                            <a:srgbClr val="000000"/>
                          </a:solidFill>
                          <a:latin typeface="ＭＳ Ｐゴシック"/>
                        </a:rPr>
                        <a:t>1.41 </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latin typeface="ＭＳ Ｐゴシック"/>
                        </a:rPr>
                        <a:t>同左</a:t>
                      </a:r>
                      <a:endParaRPr lang="en-US" altLang="ja-JP" sz="1100" b="0" i="0" u="none" strike="noStrike" dirty="0">
                        <a:solidFill>
                          <a:schemeClr val="tx1"/>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6"/>
                  </a:ext>
                </a:extLst>
              </a:tr>
              <a:tr h="46639">
                <a:tc>
                  <a:txBody>
                    <a:bodyPr/>
                    <a:lstStyle/>
                    <a:p>
                      <a:pPr algn="l" fontAlgn="ctr"/>
                      <a:r>
                        <a:rPr lang="en-US" altLang="ja-JP" sz="1100" b="0" i="0" u="none" strike="noStrike" dirty="0">
                          <a:solidFill>
                            <a:srgbClr val="000000"/>
                          </a:solidFill>
                          <a:latin typeface="ＭＳ Ｐゴシック"/>
                        </a:rPr>
                        <a:t>68</a:t>
                      </a:r>
                      <a:endParaRPr lang="ja-JP" altLang="en-US" sz="1100" b="0" i="0" u="none" strike="noStrike" dirty="0">
                        <a:solidFill>
                          <a:srgbClr val="000000"/>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fontAlgn="ctr"/>
                      <a:r>
                        <a:rPr lang="ja-JP" altLang="en-US" sz="1100" b="0" i="0" u="none" strike="noStrike" dirty="0">
                          <a:solidFill>
                            <a:srgbClr val="000000"/>
                          </a:solidFill>
                          <a:latin typeface="ＭＳ Ｐゴシック"/>
                        </a:rPr>
                        <a:t>屋内プール管理運営事業</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fontAlgn="ctr"/>
                      <a:r>
                        <a:rPr lang="en-US" altLang="ja-JP" sz="1100" b="0" i="0" u="none" strike="noStrike" dirty="0">
                          <a:solidFill>
                            <a:srgbClr val="000000"/>
                          </a:solidFill>
                          <a:latin typeface="ＭＳ Ｐゴシック"/>
                        </a:rPr>
                        <a:t>0.06 </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ja-JP" altLang="en-US" sz="1100" b="0" i="0" u="none" strike="noStrike" dirty="0">
                          <a:solidFill>
                            <a:schemeClr val="tx1"/>
                          </a:solidFill>
                          <a:latin typeface="ＭＳ Ｐゴシック"/>
                        </a:rPr>
                        <a:t>同左</a:t>
                      </a:r>
                      <a:endParaRPr lang="en-US" altLang="ja-JP" sz="1100" b="0" i="0" u="none" strike="noStrike" dirty="0">
                        <a:solidFill>
                          <a:schemeClr val="tx1"/>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7"/>
                  </a:ext>
                </a:extLst>
              </a:tr>
              <a:tr h="46639">
                <a:tc>
                  <a:txBody>
                    <a:bodyPr/>
                    <a:lstStyle/>
                    <a:p>
                      <a:pPr algn="l" fontAlgn="ctr"/>
                      <a:r>
                        <a:rPr lang="en-US" altLang="ja-JP" sz="1100" b="0" i="0" u="none" strike="noStrike" dirty="0">
                          <a:solidFill>
                            <a:srgbClr val="000000"/>
                          </a:solidFill>
                          <a:latin typeface="ＭＳ Ｐゴシック"/>
                        </a:rPr>
                        <a:t>69</a:t>
                      </a:r>
                      <a:endParaRPr lang="ja-JP" altLang="en-US" sz="1100" b="0" i="0" u="none" strike="noStrike" dirty="0">
                        <a:solidFill>
                          <a:srgbClr val="000000"/>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r>
                        <a:rPr lang="ja-JP" altLang="en-US" sz="1100" b="0" i="0" u="none" strike="noStrike" dirty="0">
                          <a:solidFill>
                            <a:srgbClr val="000000"/>
                          </a:solidFill>
                          <a:latin typeface="ＭＳ Ｐゴシック"/>
                        </a:rPr>
                        <a:t>焼却処分事業</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r" fontAlgn="ctr"/>
                      <a:r>
                        <a:rPr lang="en-US" altLang="ja-JP" sz="1100" b="0" i="0" u="none" strike="noStrike" dirty="0">
                          <a:solidFill>
                            <a:srgbClr val="000000"/>
                          </a:solidFill>
                          <a:latin typeface="ＭＳ Ｐゴシック"/>
                        </a:rPr>
                        <a:t>8.13 </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latin typeface="ＭＳ Ｐゴシック"/>
                        </a:rPr>
                        <a:t>同左</a:t>
                      </a:r>
                      <a:endParaRPr lang="en-US" altLang="ja-JP" sz="1100" b="0" i="0" u="none" strike="noStrike" dirty="0">
                        <a:solidFill>
                          <a:schemeClr val="tx1"/>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8"/>
                  </a:ext>
                </a:extLst>
              </a:tr>
              <a:tr h="46639">
                <a:tc>
                  <a:txBody>
                    <a:bodyPr/>
                    <a:lstStyle/>
                    <a:p>
                      <a:pPr algn="l" fontAlgn="ctr"/>
                      <a:r>
                        <a:rPr lang="en-US" altLang="zh-TW" sz="1100" b="0" i="0" u="none" strike="noStrike" dirty="0">
                          <a:solidFill>
                            <a:srgbClr val="000000"/>
                          </a:solidFill>
                          <a:latin typeface="ＭＳ Ｐゴシック" pitchFamily="50" charset="-128"/>
                          <a:ea typeface="ＭＳ Ｐゴシック" pitchFamily="50" charset="-128"/>
                        </a:rPr>
                        <a:t>70</a:t>
                      </a:r>
                      <a:endParaRPr lang="zh-TW" altLang="en-US" sz="1100" b="0" i="0" u="none" strike="noStrike" dirty="0">
                        <a:solidFill>
                          <a:srgbClr val="000000"/>
                        </a:solidFill>
                        <a:latin typeface="ＭＳ Ｐゴシック" pitchFamily="50" charset="-128"/>
                        <a:ea typeface="ＭＳ Ｐゴシック" pitchFamily="50" charset="-128"/>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r>
                        <a:rPr lang="zh-TW" altLang="en-US" sz="1100" b="0" i="0" u="none" strike="noStrike" dirty="0">
                          <a:solidFill>
                            <a:srgbClr val="000000"/>
                          </a:solidFill>
                          <a:latin typeface="ＭＳ Ｐゴシック" pitchFamily="50" charset="-128"/>
                          <a:ea typeface="ＭＳ Ｐゴシック" pitchFamily="50" charset="-128"/>
                        </a:rPr>
                        <a:t>管路輸送事業</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r" fontAlgn="ctr"/>
                      <a:r>
                        <a:rPr lang="en-US" altLang="ja-JP" sz="1100" b="0" i="0" u="none" strike="noStrike" dirty="0">
                          <a:solidFill>
                            <a:srgbClr val="000000"/>
                          </a:solidFill>
                          <a:latin typeface="ＭＳ Ｐゴシック"/>
                        </a:rPr>
                        <a:t>0.48 </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ja-JP" altLang="en-US" sz="1100" b="0" i="0" u="none" strike="noStrike" dirty="0">
                          <a:solidFill>
                            <a:schemeClr val="tx1"/>
                          </a:solidFill>
                          <a:latin typeface="ＭＳ Ｐゴシック"/>
                        </a:rPr>
                        <a:t>同左</a:t>
                      </a:r>
                      <a:endParaRPr lang="en-US" altLang="ja-JP" sz="1100" b="0" i="0" u="none" strike="noStrike" dirty="0">
                        <a:solidFill>
                          <a:schemeClr val="tx1"/>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9"/>
                  </a:ext>
                </a:extLst>
              </a:tr>
              <a:tr h="46639">
                <a:tc>
                  <a:txBody>
                    <a:bodyPr/>
                    <a:lstStyle/>
                    <a:p>
                      <a:pPr algn="l" fontAlgn="ctr"/>
                      <a:r>
                        <a:rPr lang="en-US" altLang="ja-JP" sz="1100" b="0" i="0" u="none" strike="noStrike" dirty="0">
                          <a:solidFill>
                            <a:srgbClr val="000000"/>
                          </a:solidFill>
                          <a:latin typeface="ＭＳ Ｐゴシック"/>
                        </a:rPr>
                        <a:t>71</a:t>
                      </a:r>
                      <a:endParaRPr lang="ja-JP" altLang="en-US" sz="1100" b="0" i="0" u="none" strike="noStrike" dirty="0">
                        <a:solidFill>
                          <a:srgbClr val="000000"/>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r>
                        <a:rPr lang="ja-JP" altLang="en-US" sz="1100" b="0" i="0" u="none" strike="noStrike" dirty="0">
                          <a:solidFill>
                            <a:srgbClr val="000000"/>
                          </a:solidFill>
                          <a:latin typeface="ＭＳ Ｐゴシック"/>
                        </a:rPr>
                        <a:t>新婚世帯向け家賃補助</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r" fontAlgn="ctr"/>
                      <a:r>
                        <a:rPr lang="en-US" altLang="ja-JP" sz="1100" b="0" i="0" u="none" strike="noStrike" dirty="0">
                          <a:solidFill>
                            <a:srgbClr val="000000"/>
                          </a:solidFill>
                          <a:latin typeface="ＭＳ Ｐゴシック"/>
                        </a:rPr>
                        <a:t>21.31 </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r" fontAlgn="ctr"/>
                      <a:r>
                        <a:rPr lang="en-US" altLang="ja-JP" sz="1100" b="0" i="0" u="none" strike="noStrike" dirty="0">
                          <a:solidFill>
                            <a:schemeClr val="tx1"/>
                          </a:solidFill>
                          <a:latin typeface="ＭＳ Ｐゴシック"/>
                        </a:rPr>
                        <a:t>30.12</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10"/>
                  </a:ext>
                </a:extLst>
              </a:tr>
              <a:tr h="55967">
                <a:tc>
                  <a:txBody>
                    <a:bodyPr/>
                    <a:lstStyle/>
                    <a:p>
                      <a:pPr algn="l" fontAlgn="ctr"/>
                      <a:r>
                        <a:rPr lang="en-US" altLang="ja-JP" sz="1100" b="0" i="0" u="none" strike="noStrike" dirty="0">
                          <a:solidFill>
                            <a:srgbClr val="000000"/>
                          </a:solidFill>
                          <a:latin typeface="ＭＳ Ｐゴシック"/>
                        </a:rPr>
                        <a:t>72</a:t>
                      </a:r>
                      <a:r>
                        <a:rPr lang="ja-JP" altLang="en-US" sz="1100" b="0" i="0" u="none" strike="noStrike" dirty="0">
                          <a:solidFill>
                            <a:srgbClr val="000000"/>
                          </a:solidFill>
                          <a:latin typeface="ＭＳ Ｐゴシック"/>
                        </a:rPr>
                        <a:t>～</a:t>
                      </a:r>
                      <a:r>
                        <a:rPr lang="en-US" altLang="ja-JP" sz="1100" b="0" i="0" u="none" strike="noStrike" dirty="0">
                          <a:solidFill>
                            <a:srgbClr val="000000"/>
                          </a:solidFill>
                          <a:latin typeface="ＭＳ Ｐゴシック"/>
                        </a:rPr>
                        <a:t>75</a:t>
                      </a:r>
                      <a:endParaRPr lang="ja-JP" altLang="en-US" sz="1100" b="0" i="0" u="none" strike="noStrike" dirty="0">
                        <a:solidFill>
                          <a:srgbClr val="000000"/>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r>
                        <a:rPr lang="ja-JP" altLang="en-US" sz="1100" b="0" i="0" u="none" strike="noStrike" dirty="0">
                          <a:solidFill>
                            <a:srgbClr val="000000"/>
                          </a:solidFill>
                          <a:latin typeface="ＭＳ Ｐゴシック"/>
                        </a:rPr>
                        <a:t>下水道事業会計繰出金</a:t>
                      </a:r>
                      <a:endParaRPr lang="en-US" altLang="ja-JP" sz="1100" b="0" i="0" u="none" strike="noStrike" dirty="0">
                        <a:solidFill>
                          <a:srgbClr val="000000"/>
                        </a:solidFill>
                        <a:latin typeface="ＭＳ Ｐゴシック"/>
                      </a:endParaRPr>
                    </a:p>
                    <a:p>
                      <a:pPr algn="l" fontAlgn="ctr"/>
                      <a:r>
                        <a:rPr lang="ja-JP" altLang="en-US" sz="1100" b="0" i="0" u="none" strike="noStrike" dirty="0">
                          <a:solidFill>
                            <a:srgbClr val="000000"/>
                          </a:solidFill>
                          <a:latin typeface="ＭＳ Ｐゴシック"/>
                        </a:rPr>
                        <a:t>（支払利息相当分・減価償却費相当分・収益的収支人件費相当分・物件費相当分）</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r" fontAlgn="ctr"/>
                      <a:r>
                        <a:rPr lang="en-US" altLang="ja-JP" sz="1100" b="0" i="0" u="none" strike="noStrike" dirty="0">
                          <a:solidFill>
                            <a:srgbClr val="000000"/>
                          </a:solidFill>
                          <a:latin typeface="ＭＳ Ｐゴシック"/>
                        </a:rPr>
                        <a:t>2.08 </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ja-JP" altLang="en-US" sz="1100" b="0" i="0" u="none" strike="noStrike" dirty="0">
                          <a:solidFill>
                            <a:schemeClr val="tx1"/>
                          </a:solidFill>
                          <a:latin typeface="ＭＳ Ｐゴシック"/>
                        </a:rPr>
                        <a:t>同左</a:t>
                      </a:r>
                      <a:endParaRPr lang="en-US" altLang="ja-JP" sz="1100" b="0" i="0" u="none" strike="noStrike" dirty="0">
                        <a:solidFill>
                          <a:schemeClr val="tx1"/>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11"/>
                  </a:ext>
                </a:extLst>
              </a:tr>
              <a:tr h="46639">
                <a:tc>
                  <a:txBody>
                    <a:bodyPr/>
                    <a:lstStyle/>
                    <a:p>
                      <a:pPr algn="l" fontAlgn="ctr"/>
                      <a:r>
                        <a:rPr lang="en-US" altLang="zh-TW" sz="1100" b="0" i="0" u="none" strike="noStrike" dirty="0">
                          <a:solidFill>
                            <a:srgbClr val="000000"/>
                          </a:solidFill>
                          <a:latin typeface="ＭＳ Ｐゴシック" pitchFamily="50" charset="-128"/>
                          <a:ea typeface="ＭＳ Ｐゴシック" pitchFamily="50" charset="-128"/>
                        </a:rPr>
                        <a:t>76</a:t>
                      </a:r>
                      <a:endParaRPr lang="zh-TW" altLang="en-US" sz="1100" b="0" i="0" u="none" strike="noStrike" dirty="0">
                        <a:solidFill>
                          <a:srgbClr val="000000"/>
                        </a:solidFill>
                        <a:latin typeface="ＭＳ Ｐゴシック" pitchFamily="50" charset="-128"/>
                        <a:ea typeface="ＭＳ Ｐゴシック" pitchFamily="50" charset="-128"/>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r>
                        <a:rPr lang="zh-TW" altLang="en-US" sz="1100" b="0" i="0" u="none" strike="noStrike" dirty="0">
                          <a:solidFill>
                            <a:srgbClr val="000000"/>
                          </a:solidFill>
                          <a:latin typeface="ＭＳ Ｐゴシック" pitchFamily="50" charset="-128"/>
                          <a:ea typeface="ＭＳ Ｐゴシック" pitchFamily="50" charset="-128"/>
                        </a:rPr>
                        <a:t>高速鉄道事業会計繰出金　児童手当費用負担相当額補助</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r" fontAlgn="ctr"/>
                      <a:r>
                        <a:rPr lang="en-US" altLang="ja-JP" sz="1100" b="0" i="0" u="none" strike="noStrike" dirty="0">
                          <a:solidFill>
                            <a:srgbClr val="000000"/>
                          </a:solidFill>
                          <a:latin typeface="ＭＳ Ｐゴシック"/>
                        </a:rPr>
                        <a:t>5.69 </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latin typeface="ＭＳ Ｐゴシック"/>
                        </a:rPr>
                        <a:t>同左</a:t>
                      </a:r>
                      <a:endParaRPr lang="en-US" altLang="ja-JP" sz="1100" b="0" i="0" u="none" strike="noStrike" dirty="0">
                        <a:solidFill>
                          <a:schemeClr val="tx1"/>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12"/>
                  </a:ext>
                </a:extLst>
              </a:tr>
              <a:tr h="46639">
                <a:tc>
                  <a:txBody>
                    <a:bodyPr/>
                    <a:lstStyle/>
                    <a:p>
                      <a:pPr algn="l" fontAlgn="ctr"/>
                      <a:r>
                        <a:rPr lang="en-US" altLang="ja-JP" sz="1100" b="0" i="0" u="none" strike="noStrike" dirty="0">
                          <a:solidFill>
                            <a:srgbClr val="000000"/>
                          </a:solidFill>
                          <a:latin typeface="ＭＳ Ｐゴシック"/>
                        </a:rPr>
                        <a:t>77</a:t>
                      </a:r>
                      <a:endParaRPr lang="ja-JP" altLang="en-US" sz="1100" b="0" i="0" u="none" strike="noStrike" dirty="0">
                        <a:solidFill>
                          <a:srgbClr val="000000"/>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r>
                        <a:rPr lang="ja-JP" altLang="en-US" sz="1100" b="0" i="0" u="none" strike="noStrike" dirty="0">
                          <a:solidFill>
                            <a:srgbClr val="000000"/>
                          </a:solidFill>
                          <a:latin typeface="ＭＳ Ｐゴシック"/>
                        </a:rPr>
                        <a:t>水道事業会計補助金　地方公営企業に係る児童手当に要する経費</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r" fontAlgn="ctr"/>
                      <a:r>
                        <a:rPr lang="en-US" altLang="ja-JP" sz="1100" b="0" i="0" u="none" strike="noStrike" dirty="0">
                          <a:solidFill>
                            <a:srgbClr val="000000"/>
                          </a:solidFill>
                          <a:latin typeface="ＭＳ Ｐゴシック"/>
                        </a:rPr>
                        <a:t>0.85 </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ja-JP" altLang="en-US" sz="1100" b="0" i="0" u="none" strike="noStrike" dirty="0">
                          <a:solidFill>
                            <a:schemeClr val="tx1"/>
                          </a:solidFill>
                          <a:latin typeface="ＭＳ Ｐゴシック"/>
                        </a:rPr>
                        <a:t>同左</a:t>
                      </a:r>
                      <a:endParaRPr lang="en-US" altLang="ja-JP" sz="1100" b="0" i="0" u="none" strike="noStrike" dirty="0">
                        <a:solidFill>
                          <a:schemeClr val="tx1"/>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13"/>
                  </a:ext>
                </a:extLst>
              </a:tr>
              <a:tr h="46639">
                <a:tc>
                  <a:txBody>
                    <a:bodyPr/>
                    <a:lstStyle/>
                    <a:p>
                      <a:pPr algn="l" fontAlgn="ctr"/>
                      <a:r>
                        <a:rPr lang="en-US" altLang="ja-JP" sz="1100" b="0" i="0" u="none" strike="noStrike" dirty="0">
                          <a:solidFill>
                            <a:srgbClr val="000000"/>
                          </a:solidFill>
                          <a:latin typeface="ＭＳ Ｐゴシック"/>
                        </a:rPr>
                        <a:t>78</a:t>
                      </a:r>
                      <a:r>
                        <a:rPr lang="ja-JP" altLang="en-US" sz="1100" b="0" i="0" u="none" strike="noStrike" dirty="0">
                          <a:solidFill>
                            <a:srgbClr val="000000"/>
                          </a:solidFill>
                          <a:latin typeface="ＭＳ Ｐゴシック"/>
                        </a:rPr>
                        <a:t>～</a:t>
                      </a:r>
                      <a:r>
                        <a:rPr lang="en-US" altLang="ja-JP" sz="1100" b="0" i="0" u="none" strike="noStrike" dirty="0">
                          <a:solidFill>
                            <a:srgbClr val="000000"/>
                          </a:solidFill>
                          <a:latin typeface="ＭＳ Ｐゴシック"/>
                        </a:rPr>
                        <a:t>99</a:t>
                      </a:r>
                      <a:endParaRPr lang="ja-JP" altLang="en-US" sz="1100" b="0" i="0" u="none" strike="noStrike" dirty="0">
                        <a:solidFill>
                          <a:srgbClr val="000000"/>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fontAlgn="ctr"/>
                      <a:r>
                        <a:rPr lang="ja-JP" altLang="en-US" sz="1100" b="0" i="0" u="none" strike="noStrike" dirty="0">
                          <a:solidFill>
                            <a:srgbClr val="000000"/>
                          </a:solidFill>
                          <a:latin typeface="ＭＳ Ｐゴシック"/>
                        </a:rPr>
                        <a:t>病院事業会計への繰出金　総合医療センター、十三市民病院、住吉市民病院</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fontAlgn="ctr"/>
                      <a:r>
                        <a:rPr lang="en-US" altLang="ja-JP" sz="1100" b="0" i="0" u="none" strike="noStrike" dirty="0">
                          <a:solidFill>
                            <a:srgbClr val="000000"/>
                          </a:solidFill>
                          <a:latin typeface="ＭＳ Ｐゴシック"/>
                        </a:rPr>
                        <a:t>7.39 </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latin typeface="ＭＳ Ｐゴシック"/>
                        </a:rPr>
                        <a:t>同左</a:t>
                      </a:r>
                      <a:endParaRPr lang="en-US" altLang="ja-JP" sz="1100" b="0" i="0" u="none" strike="noStrike" dirty="0">
                        <a:solidFill>
                          <a:schemeClr val="tx1"/>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14"/>
                  </a:ext>
                </a:extLst>
              </a:tr>
              <a:tr h="46639">
                <a:tc>
                  <a:txBody>
                    <a:bodyPr/>
                    <a:lstStyle/>
                    <a:p>
                      <a:pPr algn="l" fontAlgn="ctr"/>
                      <a:r>
                        <a:rPr lang="en-US" altLang="ja-JP" sz="1100" b="0" i="0" u="none" strike="noStrike" dirty="0">
                          <a:solidFill>
                            <a:srgbClr val="000000"/>
                          </a:solidFill>
                          <a:latin typeface="ＭＳ Ｐゴシック"/>
                        </a:rPr>
                        <a:t>100</a:t>
                      </a:r>
                      <a:endParaRPr lang="ja-JP" altLang="en-US" sz="1100" b="0" i="0" u="none" strike="noStrike" dirty="0">
                        <a:solidFill>
                          <a:srgbClr val="000000"/>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r>
                        <a:rPr lang="ja-JP" altLang="en-US" sz="1100" b="0" i="0" u="none" strike="noStrike" dirty="0">
                          <a:solidFill>
                            <a:srgbClr val="000000"/>
                          </a:solidFill>
                          <a:latin typeface="ＭＳ Ｐゴシック"/>
                        </a:rPr>
                        <a:t>外国青年招致事業</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r" fontAlgn="ctr"/>
                      <a:r>
                        <a:rPr lang="en-US" altLang="ja-JP" sz="1100" b="0" i="0" u="none" strike="noStrike" dirty="0">
                          <a:solidFill>
                            <a:srgbClr val="000000"/>
                          </a:solidFill>
                          <a:latin typeface="ＭＳ Ｐゴシック"/>
                        </a:rPr>
                        <a:t>0.18 </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ja-JP" altLang="en-US" sz="1100" b="0" i="0" u="none" strike="noStrike" dirty="0">
                          <a:solidFill>
                            <a:schemeClr val="tx1"/>
                          </a:solidFill>
                          <a:latin typeface="ＭＳ Ｐゴシック"/>
                        </a:rPr>
                        <a:t>同左</a:t>
                      </a:r>
                      <a:endParaRPr lang="en-US" altLang="ja-JP" sz="1100" b="0" i="0" u="none" strike="noStrike" dirty="0">
                        <a:solidFill>
                          <a:schemeClr val="tx1"/>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15"/>
                  </a:ext>
                </a:extLst>
              </a:tr>
              <a:tr h="111968">
                <a:tc>
                  <a:txBody>
                    <a:bodyPr/>
                    <a:lstStyle/>
                    <a:p>
                      <a:pPr algn="l" fontAlgn="ctr"/>
                      <a:r>
                        <a:rPr lang="en-US" altLang="ja-JP" sz="1100" b="0" i="0" u="none" strike="noStrike" dirty="0">
                          <a:solidFill>
                            <a:srgbClr val="000000"/>
                          </a:solidFill>
                          <a:latin typeface="ＭＳ Ｐゴシック"/>
                        </a:rPr>
                        <a:t>101</a:t>
                      </a:r>
                      <a:endParaRPr lang="ja-JP" altLang="en-US" sz="1100" b="0" i="0" u="none" strike="noStrike" dirty="0">
                        <a:solidFill>
                          <a:srgbClr val="000000"/>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r>
                        <a:rPr lang="ja-JP" altLang="en-US" sz="1100" b="0" i="0" u="none" strike="noStrike" dirty="0">
                          <a:solidFill>
                            <a:srgbClr val="000000"/>
                          </a:solidFill>
                          <a:latin typeface="ＭＳ Ｐゴシック"/>
                        </a:rPr>
                        <a:t>学校元気アップ地域本部事業</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r" fontAlgn="ctr"/>
                      <a:r>
                        <a:rPr lang="en-US" altLang="ja-JP" sz="1100" b="0" i="0" u="none" strike="noStrike" dirty="0">
                          <a:solidFill>
                            <a:srgbClr val="000000"/>
                          </a:solidFill>
                          <a:latin typeface="ＭＳ Ｐゴシック"/>
                        </a:rPr>
                        <a:t>1.52 </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latin typeface="ＭＳ Ｐゴシック"/>
                        </a:rPr>
                        <a:t>同左</a:t>
                      </a:r>
                      <a:endParaRPr lang="en-US" altLang="ja-JP" sz="1100" b="0" i="0" u="none" strike="noStrike" dirty="0">
                        <a:solidFill>
                          <a:schemeClr val="tx1"/>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16"/>
                  </a:ext>
                </a:extLst>
              </a:tr>
              <a:tr h="46639">
                <a:tc>
                  <a:txBody>
                    <a:bodyPr/>
                    <a:lstStyle/>
                    <a:p>
                      <a:pPr algn="l" fontAlgn="ctr"/>
                      <a:r>
                        <a:rPr lang="en-US" altLang="ja-JP" sz="1100" b="0" i="0" u="none" strike="noStrike" dirty="0">
                          <a:solidFill>
                            <a:srgbClr val="000000"/>
                          </a:solidFill>
                          <a:latin typeface="ＭＳ Ｐゴシック"/>
                        </a:rPr>
                        <a:t>102</a:t>
                      </a:r>
                      <a:endParaRPr lang="ja-JP" altLang="en-US" sz="1100" b="0" i="0" u="none" strike="noStrike" dirty="0">
                        <a:solidFill>
                          <a:srgbClr val="000000"/>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r>
                        <a:rPr lang="ja-JP" altLang="en-US" sz="1100" b="0" i="0" u="none" strike="noStrike" dirty="0">
                          <a:solidFill>
                            <a:srgbClr val="000000"/>
                          </a:solidFill>
                          <a:latin typeface="ＭＳ Ｐゴシック"/>
                        </a:rPr>
                        <a:t>多様な体験活動の実施</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r" fontAlgn="ctr"/>
                      <a:r>
                        <a:rPr lang="en-US" altLang="ja-JP" sz="1100" b="0" i="0" u="none" strike="noStrike" dirty="0">
                          <a:solidFill>
                            <a:srgbClr val="000000"/>
                          </a:solidFill>
                          <a:latin typeface="ＭＳ Ｐゴシック"/>
                        </a:rPr>
                        <a:t>1.97 </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ja-JP" altLang="en-US" sz="1100" b="0" i="0" u="none" strike="noStrike" dirty="0">
                          <a:solidFill>
                            <a:schemeClr val="tx1"/>
                          </a:solidFill>
                          <a:latin typeface="ＭＳ Ｐゴシック"/>
                        </a:rPr>
                        <a:t>同左</a:t>
                      </a:r>
                      <a:endParaRPr lang="en-US" altLang="ja-JP" sz="1100" b="0" i="0" u="none" strike="noStrike" dirty="0">
                        <a:solidFill>
                          <a:schemeClr val="tx1"/>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17"/>
                  </a:ext>
                </a:extLst>
              </a:tr>
              <a:tr h="46639">
                <a:tc>
                  <a:txBody>
                    <a:bodyPr/>
                    <a:lstStyle/>
                    <a:p>
                      <a:pPr algn="l" fontAlgn="ctr"/>
                      <a:r>
                        <a:rPr lang="en-US" altLang="ja-JP" sz="1100" b="0" i="0" u="none" strike="noStrike" dirty="0">
                          <a:solidFill>
                            <a:srgbClr val="000000"/>
                          </a:solidFill>
                          <a:latin typeface="ＭＳ Ｐゴシック"/>
                        </a:rPr>
                        <a:t>103</a:t>
                      </a:r>
                      <a:endParaRPr lang="ja-JP" altLang="en-US" sz="1100" b="0" i="0" u="none" strike="noStrike" dirty="0">
                        <a:solidFill>
                          <a:srgbClr val="000000"/>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r>
                        <a:rPr lang="ja-JP" altLang="en-US" sz="1100" b="0" i="0" u="none" strike="noStrike" dirty="0">
                          <a:solidFill>
                            <a:srgbClr val="000000"/>
                          </a:solidFill>
                          <a:latin typeface="ＭＳ Ｐゴシック"/>
                        </a:rPr>
                        <a:t>学校給食協会交付金</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r" fontAlgn="ctr"/>
                      <a:r>
                        <a:rPr lang="en-US" altLang="ja-JP" sz="1100" b="0" i="0" u="none" strike="noStrike" dirty="0">
                          <a:solidFill>
                            <a:srgbClr val="000000"/>
                          </a:solidFill>
                          <a:latin typeface="ＭＳ Ｐゴシック"/>
                        </a:rPr>
                        <a:t>1.20 </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latin typeface="ＭＳ Ｐゴシック"/>
                        </a:rPr>
                        <a:t>同左</a:t>
                      </a:r>
                      <a:endParaRPr lang="en-US" altLang="ja-JP" sz="1100" b="0" i="0" u="none" strike="noStrike" dirty="0">
                        <a:solidFill>
                          <a:schemeClr val="tx1"/>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18"/>
                  </a:ext>
                </a:extLst>
              </a:tr>
              <a:tr h="46639">
                <a:tc>
                  <a:txBody>
                    <a:bodyPr/>
                    <a:lstStyle/>
                    <a:p>
                      <a:pPr algn="l" fontAlgn="ctr"/>
                      <a:r>
                        <a:rPr lang="en-US" altLang="zh-CN" sz="1100" b="0" i="0" u="none" strike="noStrike" dirty="0">
                          <a:solidFill>
                            <a:srgbClr val="000000"/>
                          </a:solidFill>
                          <a:latin typeface="ＭＳ Ｐゴシック" pitchFamily="50" charset="-128"/>
                          <a:ea typeface="ＭＳ Ｐゴシック" pitchFamily="50" charset="-128"/>
                        </a:rPr>
                        <a:t>104</a:t>
                      </a:r>
                      <a:endParaRPr lang="zh-CN" altLang="en-US" sz="1100" b="0" i="0" u="none" strike="noStrike" dirty="0">
                        <a:solidFill>
                          <a:srgbClr val="000000"/>
                        </a:solidFill>
                        <a:latin typeface="ＭＳ Ｐゴシック" pitchFamily="50" charset="-128"/>
                        <a:ea typeface="ＭＳ Ｐゴシック" pitchFamily="50" charset="-128"/>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r>
                        <a:rPr lang="zh-CN" altLang="en-US" sz="1100" b="0" i="0" u="none" strike="noStrike" dirty="0">
                          <a:solidFill>
                            <a:srgbClr val="000000"/>
                          </a:solidFill>
                          <a:latin typeface="ＭＳ Ｐゴシック" pitchFamily="50" charset="-128"/>
                          <a:ea typeface="ＭＳ Ｐゴシック" pitchFamily="50" charset="-128"/>
                        </a:rPr>
                        <a:t>中学校昼食事業</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r" fontAlgn="ctr"/>
                      <a:r>
                        <a:rPr lang="en-US" altLang="ja-JP" sz="1100" b="0" i="0" u="none" strike="noStrike" dirty="0">
                          <a:solidFill>
                            <a:srgbClr val="000000"/>
                          </a:solidFill>
                          <a:latin typeface="ＭＳ Ｐゴシック"/>
                        </a:rPr>
                        <a:t>1.20 </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ja-JP" altLang="en-US" sz="1100" b="0" i="0" u="none" strike="noStrike" dirty="0">
                          <a:solidFill>
                            <a:schemeClr val="tx1"/>
                          </a:solidFill>
                          <a:latin typeface="ＭＳ Ｐゴシック"/>
                        </a:rPr>
                        <a:t>同左</a:t>
                      </a:r>
                      <a:endParaRPr lang="en-US" altLang="ja-JP" sz="1100" b="0" i="0" u="none" strike="noStrike" dirty="0">
                        <a:solidFill>
                          <a:schemeClr val="tx1"/>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19"/>
                  </a:ext>
                </a:extLst>
              </a:tr>
              <a:tr h="46639">
                <a:tc>
                  <a:txBody>
                    <a:bodyPr/>
                    <a:lstStyle/>
                    <a:p>
                      <a:pPr algn="l" fontAlgn="ctr"/>
                      <a:r>
                        <a:rPr lang="en-US" altLang="zh-TW" sz="1100" b="0" i="0" u="none" strike="noStrike" dirty="0">
                          <a:solidFill>
                            <a:srgbClr val="000000"/>
                          </a:solidFill>
                          <a:latin typeface="ＭＳ Ｐゴシック" pitchFamily="50" charset="-128"/>
                          <a:ea typeface="ＭＳ Ｐゴシック" pitchFamily="50" charset="-128"/>
                        </a:rPr>
                        <a:t>105</a:t>
                      </a:r>
                      <a:r>
                        <a:rPr lang="ja-JP" altLang="en-US" sz="1100" b="0" i="0" u="none" strike="noStrike" dirty="0">
                          <a:solidFill>
                            <a:srgbClr val="000000"/>
                          </a:solidFill>
                          <a:latin typeface="ＭＳ Ｐゴシック" pitchFamily="50" charset="-128"/>
                          <a:ea typeface="ＭＳ Ｐゴシック" pitchFamily="50" charset="-128"/>
                        </a:rPr>
                        <a:t>・</a:t>
                      </a:r>
                      <a:r>
                        <a:rPr lang="en-US" altLang="ja-JP" sz="1100" b="0" i="0" u="none" strike="noStrike" dirty="0">
                          <a:solidFill>
                            <a:srgbClr val="000000"/>
                          </a:solidFill>
                          <a:latin typeface="ＭＳ Ｐゴシック" pitchFamily="50" charset="-128"/>
                          <a:ea typeface="ＭＳ Ｐゴシック" pitchFamily="50" charset="-128"/>
                        </a:rPr>
                        <a:t>106</a:t>
                      </a:r>
                      <a:endParaRPr lang="zh-TW" altLang="en-US" sz="1100" b="0" i="0" u="none" strike="noStrike" dirty="0">
                        <a:solidFill>
                          <a:srgbClr val="000000"/>
                        </a:solidFill>
                        <a:latin typeface="ＭＳ Ｐゴシック" pitchFamily="50" charset="-128"/>
                        <a:ea typeface="ＭＳ Ｐゴシック" pitchFamily="50" charset="-128"/>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r>
                        <a:rPr lang="zh-TW" altLang="en-US" sz="1100" b="0" i="0" u="none" strike="noStrike" dirty="0">
                          <a:solidFill>
                            <a:srgbClr val="000000"/>
                          </a:solidFill>
                          <a:latin typeface="ＭＳ Ｐゴシック" pitchFamily="50" charset="-128"/>
                          <a:ea typeface="ＭＳ Ｐゴシック" pitchFamily="50" charset="-128"/>
                        </a:rPr>
                        <a:t>一般維持運営費</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r" fontAlgn="ctr"/>
                      <a:r>
                        <a:rPr lang="en-US" altLang="ja-JP" sz="1100" b="0" i="0" u="none" strike="noStrike" dirty="0">
                          <a:solidFill>
                            <a:srgbClr val="000000"/>
                          </a:solidFill>
                          <a:latin typeface="ＭＳ Ｐゴシック"/>
                        </a:rPr>
                        <a:t>0.25 </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latin typeface="ＭＳ Ｐゴシック"/>
                        </a:rPr>
                        <a:t>同左</a:t>
                      </a:r>
                      <a:endParaRPr lang="en-US" altLang="ja-JP" sz="1100" b="0" i="0" u="none" strike="noStrike" dirty="0">
                        <a:solidFill>
                          <a:schemeClr val="tx1"/>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20"/>
                  </a:ext>
                </a:extLst>
              </a:tr>
              <a:tr h="46639">
                <a:tc>
                  <a:txBody>
                    <a:bodyPr/>
                    <a:lstStyle/>
                    <a:p>
                      <a:pPr algn="l" fontAlgn="ctr"/>
                      <a:r>
                        <a:rPr lang="en-US" altLang="ja-JP" sz="1100" b="0" i="0" u="none" strike="noStrike" dirty="0">
                          <a:solidFill>
                            <a:srgbClr val="000000"/>
                          </a:solidFill>
                          <a:latin typeface="ＭＳ Ｐゴシック"/>
                        </a:rPr>
                        <a:t>107</a:t>
                      </a:r>
                      <a:endParaRPr lang="ja-JP" altLang="en-US" sz="1100" b="0" i="0" u="none" strike="noStrike" dirty="0">
                        <a:solidFill>
                          <a:srgbClr val="000000"/>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fontAlgn="ctr"/>
                      <a:r>
                        <a:rPr lang="ja-JP" altLang="en-US" sz="1100" b="0" i="0" u="none" strike="noStrike" dirty="0">
                          <a:solidFill>
                            <a:srgbClr val="000000"/>
                          </a:solidFill>
                          <a:latin typeface="ＭＳ Ｐゴシック"/>
                        </a:rPr>
                        <a:t>生涯学習センター</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fontAlgn="ctr"/>
                      <a:r>
                        <a:rPr lang="en-US" altLang="ja-JP" sz="1100" b="0" i="0" u="none" strike="noStrike" dirty="0">
                          <a:solidFill>
                            <a:srgbClr val="000000"/>
                          </a:solidFill>
                          <a:latin typeface="ＭＳ Ｐゴシック"/>
                        </a:rPr>
                        <a:t>2.56 </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ja-JP" altLang="en-US" sz="1100" b="0" i="0" u="none" strike="noStrike" dirty="0">
                          <a:solidFill>
                            <a:schemeClr val="tx1"/>
                          </a:solidFill>
                          <a:latin typeface="ＭＳ Ｐゴシック"/>
                        </a:rPr>
                        <a:t>同左</a:t>
                      </a:r>
                      <a:endParaRPr lang="en-US" altLang="ja-JP" sz="1100" b="0" i="0" u="none" strike="noStrike" dirty="0">
                        <a:solidFill>
                          <a:schemeClr val="tx1"/>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21"/>
                  </a:ext>
                </a:extLst>
              </a:tr>
              <a:tr h="46639">
                <a:tc>
                  <a:txBody>
                    <a:bodyPr/>
                    <a:lstStyle/>
                    <a:p>
                      <a:pPr algn="l" fontAlgn="ctr"/>
                      <a:r>
                        <a:rPr lang="en-US" altLang="ja-JP" sz="1100" b="0" i="0" u="none" strike="noStrike" dirty="0">
                          <a:solidFill>
                            <a:srgbClr val="000000"/>
                          </a:solidFill>
                          <a:latin typeface="ＭＳ Ｐゴシック"/>
                        </a:rPr>
                        <a:t>108</a:t>
                      </a:r>
                      <a:endParaRPr lang="ja-JP" altLang="en-US" sz="1100" b="0" i="0" u="none" strike="noStrike" dirty="0">
                        <a:solidFill>
                          <a:srgbClr val="000000"/>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r>
                        <a:rPr lang="ja-JP" altLang="en-US" sz="1100" b="0" i="0" u="none" strike="noStrike" dirty="0">
                          <a:solidFill>
                            <a:srgbClr val="000000"/>
                          </a:solidFill>
                          <a:latin typeface="ＭＳ Ｐゴシック"/>
                        </a:rPr>
                        <a:t>音楽団事業及び音楽堂貸し出し事業</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r" fontAlgn="ctr"/>
                      <a:r>
                        <a:rPr lang="en-US" altLang="ja-JP" sz="1100" b="0" i="0" u="none" strike="noStrike" dirty="0">
                          <a:solidFill>
                            <a:srgbClr val="000000"/>
                          </a:solidFill>
                          <a:latin typeface="ＭＳ Ｐゴシック"/>
                        </a:rPr>
                        <a:t>0.52 </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latin typeface="ＭＳ Ｐゴシック"/>
                        </a:rPr>
                        <a:t>同左</a:t>
                      </a:r>
                      <a:endParaRPr lang="en-US" altLang="ja-JP" sz="1100" b="0" i="0" u="none" strike="noStrike" dirty="0">
                        <a:solidFill>
                          <a:schemeClr val="tx1"/>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22"/>
                  </a:ext>
                </a:extLst>
              </a:tr>
              <a:tr h="46639">
                <a:tc>
                  <a:txBody>
                    <a:bodyPr/>
                    <a:lstStyle/>
                    <a:p>
                      <a:pPr algn="l" fontAlgn="ctr"/>
                      <a:r>
                        <a:rPr lang="en-US" altLang="ja-JP" sz="1100" b="0" i="0" u="none" strike="noStrike" dirty="0">
                          <a:solidFill>
                            <a:srgbClr val="000000"/>
                          </a:solidFill>
                          <a:latin typeface="ＭＳ Ｐゴシック"/>
                        </a:rPr>
                        <a:t>109</a:t>
                      </a:r>
                      <a:endParaRPr lang="ja-JP" altLang="en-US" sz="1100" b="0" i="0" u="none" strike="noStrike" dirty="0">
                        <a:solidFill>
                          <a:srgbClr val="000000"/>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r>
                        <a:rPr lang="zh-TW" altLang="en-US" sz="1100" b="0" i="0" u="none" strike="noStrike" dirty="0">
                          <a:solidFill>
                            <a:srgbClr val="000000"/>
                          </a:solidFill>
                          <a:latin typeface="ＭＳ Ｐゴシック" pitchFamily="50" charset="-128"/>
                          <a:ea typeface="ＭＳ Ｐゴシック" pitchFamily="50" charset="-128"/>
                        </a:rPr>
                        <a:t>市会関係一般費（政務調査費</a:t>
                      </a:r>
                      <a:r>
                        <a:rPr lang="en-US" altLang="zh-TW" sz="1100" b="0" i="0" u="none" strike="noStrike" dirty="0">
                          <a:solidFill>
                            <a:srgbClr val="000000"/>
                          </a:solidFill>
                          <a:latin typeface="ＭＳ Ｐゴシック" pitchFamily="50" charset="-128"/>
                          <a:ea typeface="ＭＳ Ｐゴシック" pitchFamily="50" charset="-128"/>
                        </a:rPr>
                        <a:t>)</a:t>
                      </a:r>
                      <a:endParaRPr lang="ja-JP" altLang="en-US" sz="1100" b="0" i="0" u="none" strike="noStrike" dirty="0">
                        <a:solidFill>
                          <a:srgbClr val="000000"/>
                        </a:solidFill>
                        <a:latin typeface="ＭＳ Ｐゴシック" pitchFamily="50" charset="-128"/>
                        <a:ea typeface="ＭＳ Ｐゴシック" pitchFamily="50" charset="-128"/>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r" fontAlgn="ctr"/>
                      <a:r>
                        <a:rPr lang="en-US" altLang="ja-JP" sz="1100" b="0" i="0" u="none" strike="noStrike" dirty="0">
                          <a:solidFill>
                            <a:srgbClr val="000000"/>
                          </a:solidFill>
                          <a:latin typeface="ＭＳ Ｐゴシック"/>
                        </a:rPr>
                        <a:t>0</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ja-JP" altLang="en-US" sz="1100" b="0" i="0" u="none" strike="noStrike" dirty="0">
                          <a:solidFill>
                            <a:schemeClr val="tx1"/>
                          </a:solidFill>
                          <a:latin typeface="ＭＳ Ｐゴシック"/>
                        </a:rPr>
                        <a:t>同左</a:t>
                      </a:r>
                      <a:endParaRPr lang="en-US" altLang="ja-JP" sz="1100" b="0" i="0" u="none" strike="noStrike" dirty="0">
                        <a:solidFill>
                          <a:schemeClr val="tx1"/>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23"/>
                  </a:ext>
                </a:extLst>
              </a:tr>
            </a:tbl>
          </a:graphicData>
        </a:graphic>
      </p:graphicFrame>
      <p:sp>
        <p:nvSpPr>
          <p:cNvPr id="10" name="正方形/長方形 9"/>
          <p:cNvSpPr/>
          <p:nvPr/>
        </p:nvSpPr>
        <p:spPr>
          <a:xfrm>
            <a:off x="8388424" y="811451"/>
            <a:ext cx="423193" cy="169277"/>
          </a:xfrm>
          <a:prstGeom prst="rect">
            <a:avLst/>
          </a:prstGeom>
        </p:spPr>
        <p:txBody>
          <a:bodyPr wrap="none" lIns="0" tIns="0" rIns="0" bIns="0">
            <a:spAutoFit/>
          </a:bodyPr>
          <a:lstStyle/>
          <a:p>
            <a:r>
              <a:rPr lang="ja-JP" altLang="en-US" sz="1100" dirty="0"/>
              <a:t>（億円）</a:t>
            </a:r>
          </a:p>
        </p:txBody>
      </p:sp>
      <p:sp>
        <p:nvSpPr>
          <p:cNvPr id="13" name="正方形/長方形 12"/>
          <p:cNvSpPr/>
          <p:nvPr/>
        </p:nvSpPr>
        <p:spPr>
          <a:xfrm>
            <a:off x="251520" y="332656"/>
            <a:ext cx="5976664" cy="338554"/>
          </a:xfrm>
          <a:prstGeom prst="rect">
            <a:avLst/>
          </a:prstGeom>
        </p:spPr>
        <p:txBody>
          <a:bodyPr wrap="square">
            <a:spAutoFit/>
          </a:bodyPr>
          <a:lstStyle/>
          <a:p>
            <a:r>
              <a:rPr lang="ja-JP" altLang="en-US" sz="1600" dirty="0">
                <a:latin typeface="+mn-ea"/>
              </a:rPr>
              <a:t>○見直しの対象とした施策・事業（</a:t>
            </a:r>
            <a:r>
              <a:rPr lang="en-US" altLang="ja-JP" sz="1600" dirty="0">
                <a:latin typeface="+mn-ea"/>
              </a:rPr>
              <a:t>109</a:t>
            </a:r>
            <a:r>
              <a:rPr lang="ja-JP" altLang="en-US" sz="1600" dirty="0">
                <a:latin typeface="+mn-ea"/>
              </a:rPr>
              <a:t>項目）　（３／３）</a:t>
            </a:r>
          </a:p>
        </p:txBody>
      </p:sp>
      <p:sp>
        <p:nvSpPr>
          <p:cNvPr id="8" name="正方形/長方形 7"/>
          <p:cNvSpPr/>
          <p:nvPr/>
        </p:nvSpPr>
        <p:spPr>
          <a:xfrm>
            <a:off x="611560" y="719118"/>
            <a:ext cx="1518364" cy="261610"/>
          </a:xfrm>
          <a:prstGeom prst="rect">
            <a:avLst/>
          </a:prstGeom>
        </p:spPr>
        <p:txBody>
          <a:bodyPr wrap="none">
            <a:spAutoFit/>
          </a:bodyPr>
          <a:lstStyle/>
          <a:p>
            <a:r>
              <a:rPr lang="ja-JP" altLang="en-US" sz="1100" dirty="0"/>
              <a:t>（前ページからの続き）</a:t>
            </a:r>
          </a:p>
        </p:txBody>
      </p:sp>
      <p:sp>
        <p:nvSpPr>
          <p:cNvPr id="11" name="テキスト ボックス 10"/>
          <p:cNvSpPr txBox="1"/>
          <p:nvPr/>
        </p:nvSpPr>
        <p:spPr>
          <a:xfrm>
            <a:off x="836805" y="6237312"/>
            <a:ext cx="8136904" cy="276999"/>
          </a:xfrm>
          <a:prstGeom prst="rect">
            <a:avLst/>
          </a:prstGeom>
          <a:noFill/>
        </p:spPr>
        <p:txBody>
          <a:bodyPr wrap="square" rtlCol="0">
            <a:spAutoFit/>
          </a:bodyPr>
          <a:lstStyle/>
          <a:p>
            <a:pPr algn="r"/>
            <a:r>
              <a:rPr kumimoji="1" lang="en-US" altLang="ja-JP" sz="1200" dirty="0"/>
              <a:t>※</a:t>
            </a:r>
            <a:r>
              <a:rPr kumimoji="1" lang="ja-JP" altLang="en-US" sz="1200" dirty="0"/>
              <a:t>各項目の削減効果額</a:t>
            </a:r>
            <a:r>
              <a:rPr lang="ja-JP" altLang="en-US" sz="1200" dirty="0"/>
              <a:t>は</a:t>
            </a:r>
            <a:r>
              <a:rPr kumimoji="1" lang="ja-JP" altLang="en-US" sz="1200" dirty="0"/>
              <a:t>四捨五入しているため、各項目の和と削減効果額合計は必ずしも一致しない。</a:t>
            </a:r>
          </a:p>
        </p:txBody>
      </p:sp>
      <p:sp>
        <p:nvSpPr>
          <p:cNvPr id="14" name="テキスト ボックス 36"/>
          <p:cNvSpPr txBox="1"/>
          <p:nvPr/>
        </p:nvSpPr>
        <p:spPr>
          <a:xfrm>
            <a:off x="0" y="0"/>
            <a:ext cx="1619672" cy="260648"/>
          </a:xfrm>
          <a:prstGeom prst="rect">
            <a:avLst/>
          </a:prstGeom>
          <a:noFill/>
        </p:spPr>
        <p:txBody>
          <a:bodyPr wrap="square" rtlCol="0">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r>
              <a:rPr lang="ja-JP" altLang="en-US" sz="1100" dirty="0"/>
              <a:t>（付属資料１）</a:t>
            </a:r>
            <a:endParaRPr lang="en-US" altLang="ja-JP" sz="1100" dirty="0"/>
          </a:p>
        </p:txBody>
      </p:sp>
      <p:sp>
        <p:nvSpPr>
          <p:cNvPr id="15" name="正方形/長方形 14"/>
          <p:cNvSpPr/>
          <p:nvPr/>
        </p:nvSpPr>
        <p:spPr>
          <a:xfrm>
            <a:off x="7164288" y="6596390"/>
            <a:ext cx="1228221" cy="261610"/>
          </a:xfrm>
          <a:prstGeom prst="rect">
            <a:avLst/>
          </a:prstGeom>
        </p:spPr>
        <p:txBody>
          <a:bodyPr wrap="none">
            <a:spAutoFit/>
          </a:bodyPr>
          <a:lstStyle/>
          <a:p>
            <a:r>
              <a:rPr lang="ja-JP" altLang="en-US" sz="1100" dirty="0"/>
              <a:t>（次ページへ続く）</a:t>
            </a:r>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379</a:t>
            </a:fld>
            <a:endParaRPr lang="ja-JP" altLang="en-US"/>
          </a:p>
        </p:txBody>
      </p:sp>
    </p:spTree>
    <p:extLst>
      <p:ext uri="{BB962C8B-B14F-4D97-AF65-F5344CB8AC3E}">
        <p14:creationId xmlns:p14="http://schemas.microsoft.com/office/powerpoint/2010/main" val="2047151626"/>
      </p:ext>
    </p:extLst>
  </p:cSld>
  <p:clrMapOvr>
    <a:masterClrMapping/>
  </p:clrMapOvr>
</p:sld>
</file>

<file path=ppt/slides/slide3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 name="表 6"/>
          <p:cNvGraphicFramePr>
            <a:graphicFrameLocks noGrp="1"/>
          </p:cNvGraphicFramePr>
          <p:nvPr/>
        </p:nvGraphicFramePr>
        <p:xfrm>
          <a:off x="467545" y="980728"/>
          <a:ext cx="8424935" cy="1034640"/>
        </p:xfrm>
        <a:graphic>
          <a:graphicData uri="http://schemas.openxmlformats.org/drawingml/2006/table">
            <a:tbl>
              <a:tblPr/>
              <a:tblGrid>
                <a:gridCol w="648071">
                  <a:extLst>
                    <a:ext uri="{9D8B030D-6E8A-4147-A177-3AD203B41FA5}">
                      <a16:colId xmlns:a16="http://schemas.microsoft.com/office/drawing/2014/main" val="20000"/>
                    </a:ext>
                  </a:extLst>
                </a:gridCol>
                <a:gridCol w="5976664">
                  <a:extLst>
                    <a:ext uri="{9D8B030D-6E8A-4147-A177-3AD203B41FA5}">
                      <a16:colId xmlns:a16="http://schemas.microsoft.com/office/drawing/2014/main" val="20001"/>
                    </a:ext>
                  </a:extLst>
                </a:gridCol>
                <a:gridCol w="936104">
                  <a:extLst>
                    <a:ext uri="{9D8B030D-6E8A-4147-A177-3AD203B41FA5}">
                      <a16:colId xmlns:a16="http://schemas.microsoft.com/office/drawing/2014/main" val="20002"/>
                    </a:ext>
                  </a:extLst>
                </a:gridCol>
                <a:gridCol w="864096">
                  <a:extLst>
                    <a:ext uri="{9D8B030D-6E8A-4147-A177-3AD203B41FA5}">
                      <a16:colId xmlns:a16="http://schemas.microsoft.com/office/drawing/2014/main" val="20003"/>
                    </a:ext>
                  </a:extLst>
                </a:gridCol>
              </a:tblGrid>
              <a:tr h="136526">
                <a:tc>
                  <a:txBody>
                    <a:bodyPr/>
                    <a:lstStyle/>
                    <a:p>
                      <a:pPr algn="ctr" fontAlgn="ctr"/>
                      <a:endParaRPr lang="ja-JP" altLang="en-US" sz="1100" b="0" i="0" u="none" strike="noStrike" dirty="0">
                        <a:solidFill>
                          <a:srgbClr val="FF0000"/>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ap="flat" cmpd="sng" algn="ctr">
                      <a:solidFill>
                        <a:schemeClr val="tx1"/>
                      </a:solidFill>
                      <a:prstDash val="solid"/>
                      <a:round/>
                      <a:headEnd type="none" w="med" len="med"/>
                      <a:tailEnd type="none" w="med" len="med"/>
                    </a:lnTlToBr>
                    <a:solidFill>
                      <a:schemeClr val="accent5">
                        <a:lumMod val="20000"/>
                        <a:lumOff val="80000"/>
                      </a:schemeClr>
                    </a:solidFill>
                  </a:tcPr>
                </a:tc>
                <a:tc>
                  <a:txBody>
                    <a:bodyPr/>
                    <a:lstStyle/>
                    <a:p>
                      <a:pPr algn="ctr" fontAlgn="ctr"/>
                      <a:r>
                        <a:rPr lang="ja-JP" altLang="en-US" sz="1100" b="0" i="0" u="none" strike="noStrike" dirty="0">
                          <a:solidFill>
                            <a:schemeClr val="tx1"/>
                          </a:solidFill>
                          <a:latin typeface="ＭＳ Ｐゴシック"/>
                        </a:rPr>
                        <a:t>事務事業名</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tc>
                  <a:txBody>
                    <a:bodyPr/>
                    <a:lstStyle/>
                    <a:p>
                      <a:pPr algn="l" fontAlgn="ctr"/>
                      <a:r>
                        <a:rPr lang="en-US" altLang="ja-JP" sz="1100" b="0" i="0" u="none" strike="noStrike" dirty="0">
                          <a:solidFill>
                            <a:schemeClr val="tx1"/>
                          </a:solidFill>
                          <a:latin typeface="ＭＳ ゴシック"/>
                        </a:rPr>
                        <a:t>2012</a:t>
                      </a:r>
                      <a:r>
                        <a:rPr lang="ja-JP" altLang="en-US" sz="1100" b="0" i="0" u="none" strike="noStrike" dirty="0">
                          <a:solidFill>
                            <a:schemeClr val="tx1"/>
                          </a:solidFill>
                          <a:latin typeface="ＭＳ ゴシック"/>
                        </a:rPr>
                        <a:t>～</a:t>
                      </a:r>
                      <a:endParaRPr lang="en-US" altLang="ja-JP" sz="1100" b="0" i="0" u="none" strike="noStrike" dirty="0">
                        <a:solidFill>
                          <a:schemeClr val="tx1"/>
                        </a:solidFill>
                        <a:latin typeface="ＭＳ ゴシック"/>
                      </a:endParaRPr>
                    </a:p>
                    <a:p>
                      <a:pPr algn="r" fontAlgn="ctr"/>
                      <a:r>
                        <a:rPr lang="en-US" altLang="ja-JP" sz="1100" b="0" i="0" u="none" strike="noStrike" dirty="0">
                          <a:solidFill>
                            <a:schemeClr val="tx1"/>
                          </a:solidFill>
                          <a:latin typeface="ＭＳ ゴシック"/>
                        </a:rPr>
                        <a:t>2014</a:t>
                      </a:r>
                      <a:r>
                        <a:rPr lang="ja-JP" altLang="en-US" sz="1100" b="0" i="0" u="none" strike="noStrike" dirty="0">
                          <a:solidFill>
                            <a:schemeClr val="tx1"/>
                          </a:solidFill>
                          <a:latin typeface="ＭＳ ゴシック"/>
                        </a:rPr>
                        <a:t>年度</a:t>
                      </a:r>
                      <a:endParaRPr lang="en-US" altLang="ja-JP" sz="1100" b="0" i="0" u="none" strike="noStrike" dirty="0">
                        <a:solidFill>
                          <a:schemeClr val="tx1"/>
                        </a:solidFill>
                        <a:latin typeface="ＭＳ ゴシック"/>
                      </a:endParaRPr>
                    </a:p>
                    <a:p>
                      <a:pPr algn="ctr" fontAlgn="ctr"/>
                      <a:r>
                        <a:rPr lang="ja-JP" altLang="en-US" sz="1100" b="0" i="0" u="none" strike="noStrike" dirty="0">
                          <a:solidFill>
                            <a:schemeClr val="tx1"/>
                          </a:solidFill>
                          <a:latin typeface="ＭＳ ゴシック"/>
                        </a:rPr>
                        <a:t>削減効果額</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tc>
                  <a:txBody>
                    <a:bodyPr/>
                    <a:lstStyle/>
                    <a:p>
                      <a:pPr algn="l" fontAlgn="ctr"/>
                      <a:r>
                        <a:rPr lang="en-US" altLang="ja-JP" sz="1100" b="0" i="0" u="none" strike="noStrike" dirty="0">
                          <a:solidFill>
                            <a:schemeClr val="tx1"/>
                          </a:solidFill>
                          <a:latin typeface="ＭＳ ゴシック"/>
                        </a:rPr>
                        <a:t>2012</a:t>
                      </a:r>
                      <a:r>
                        <a:rPr lang="ja-JP" altLang="en-US" sz="1100" b="0" i="0" u="none" strike="noStrike" dirty="0">
                          <a:solidFill>
                            <a:schemeClr val="tx1"/>
                          </a:solidFill>
                          <a:latin typeface="ＭＳ ゴシック"/>
                        </a:rPr>
                        <a:t>～</a:t>
                      </a:r>
                      <a:endParaRPr lang="en-US" altLang="ja-JP" sz="1100" b="0" i="0" u="none" strike="noStrike" dirty="0">
                        <a:solidFill>
                          <a:schemeClr val="tx1"/>
                        </a:solidFill>
                        <a:latin typeface="ＭＳ ゴシック"/>
                      </a:endParaRPr>
                    </a:p>
                    <a:p>
                      <a:pPr algn="r" fontAlgn="ctr"/>
                      <a:r>
                        <a:rPr lang="en-US" altLang="ja-JP" sz="1100" b="0" i="0" u="none" strike="noStrike" dirty="0">
                          <a:solidFill>
                            <a:schemeClr val="tx1"/>
                          </a:solidFill>
                          <a:latin typeface="ＭＳ ゴシック"/>
                        </a:rPr>
                        <a:t>2015</a:t>
                      </a:r>
                      <a:r>
                        <a:rPr lang="ja-JP" altLang="en-US" sz="1100" b="0" i="0" u="none" strike="noStrike" dirty="0">
                          <a:solidFill>
                            <a:schemeClr val="tx1"/>
                          </a:solidFill>
                          <a:latin typeface="ＭＳ ゴシック"/>
                        </a:rPr>
                        <a:t>年度</a:t>
                      </a:r>
                      <a:endParaRPr lang="en-US" altLang="ja-JP" sz="1100" b="0" i="0" u="none" strike="noStrike" dirty="0">
                        <a:solidFill>
                          <a:schemeClr val="tx1"/>
                        </a:solidFill>
                        <a:latin typeface="ＭＳ ゴシック"/>
                      </a:endParaRPr>
                    </a:p>
                    <a:p>
                      <a:pPr algn="ctr" fontAlgn="ctr"/>
                      <a:r>
                        <a:rPr lang="ja-JP" altLang="en-US" sz="1100" b="0" i="0" u="none" strike="noStrike" dirty="0">
                          <a:solidFill>
                            <a:schemeClr val="tx1"/>
                          </a:solidFill>
                          <a:latin typeface="ＭＳ ゴシック"/>
                        </a:rPr>
                        <a:t>削減効果額</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extLst>
                  <a:ext uri="{0D108BD9-81ED-4DB2-BD59-A6C34878D82A}">
                    <a16:rowId xmlns:a16="http://schemas.microsoft.com/office/drawing/2014/main" val="10000"/>
                  </a:ext>
                </a:extLst>
              </a:tr>
              <a:tr h="46639">
                <a:tc>
                  <a:txBody>
                    <a:bodyPr/>
                    <a:lstStyle/>
                    <a:p>
                      <a:pPr algn="l" fontAlgn="ctr"/>
                      <a:r>
                        <a:rPr lang="ja-JP" altLang="en-US" sz="1100" b="0" i="0" u="none" strike="noStrike" dirty="0">
                          <a:solidFill>
                            <a:schemeClr val="tx1"/>
                          </a:solidFill>
                          <a:latin typeface="ＭＳ Ｐゴシック"/>
                        </a:rPr>
                        <a:t>追加</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latin typeface="ＭＳ Ｐゴシック" pitchFamily="50" charset="-128"/>
                          <a:ea typeface="ＭＳ Ｐゴシック" pitchFamily="50" charset="-128"/>
                        </a:rPr>
                        <a:t>大阪マラソンの開催</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r" fontAlgn="ctr"/>
                      <a:r>
                        <a:rPr lang="en-US" altLang="ja-JP" sz="1100" b="0" i="0" u="none" strike="noStrike" dirty="0">
                          <a:solidFill>
                            <a:schemeClr val="tx1"/>
                          </a:solidFill>
                          <a:latin typeface="ＭＳ Ｐゴシック"/>
                        </a:rPr>
                        <a:t>0.10</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ja-JP" altLang="en-US" sz="1100" b="0" i="0" u="none" strike="noStrike" dirty="0">
                          <a:solidFill>
                            <a:schemeClr val="tx1"/>
                          </a:solidFill>
                          <a:latin typeface="ＭＳ Ｐゴシック"/>
                        </a:rPr>
                        <a:t>同左</a:t>
                      </a:r>
                      <a:endParaRPr lang="en-US" altLang="ja-JP" sz="1100" b="0" i="0" u="none" strike="noStrike" dirty="0">
                        <a:solidFill>
                          <a:schemeClr val="tx1"/>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1"/>
                  </a:ext>
                </a:extLst>
              </a:tr>
              <a:tr h="46639">
                <a:tc>
                  <a:txBody>
                    <a:bodyPr/>
                    <a:lstStyle/>
                    <a:p>
                      <a:pPr algn="l" fontAlgn="ctr"/>
                      <a:r>
                        <a:rPr lang="ja-JP" altLang="en-US" sz="1100" b="0" i="0" u="none" strike="noStrike" dirty="0">
                          <a:solidFill>
                            <a:schemeClr val="tx1"/>
                          </a:solidFill>
                          <a:latin typeface="ＭＳ Ｐゴシック"/>
                        </a:rPr>
                        <a:t>追加</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latin typeface="ＭＳ Ｐゴシック" pitchFamily="50" charset="-128"/>
                          <a:ea typeface="ＭＳ Ｐゴシック" pitchFamily="50" charset="-128"/>
                        </a:rPr>
                        <a:t>住まい情報センター他</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ja-JP" altLang="en-US" sz="1100" b="0" i="0" u="none" strike="noStrike" dirty="0">
                          <a:solidFill>
                            <a:schemeClr val="tx1"/>
                          </a:solidFill>
                          <a:latin typeface="ＭＳ Ｐゴシック"/>
                        </a:rPr>
                        <a:t>－</a:t>
                      </a:r>
                      <a:endParaRPr lang="en-US" altLang="ja-JP" sz="1100" b="0" i="0" u="none" strike="noStrike" dirty="0">
                        <a:solidFill>
                          <a:schemeClr val="tx1"/>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r" fontAlgn="ctr"/>
                      <a:r>
                        <a:rPr lang="en-US" altLang="ja-JP" sz="1100" b="0" i="0" u="none" strike="noStrike" dirty="0">
                          <a:solidFill>
                            <a:schemeClr val="tx1"/>
                          </a:solidFill>
                          <a:latin typeface="ＭＳ Ｐゴシック"/>
                        </a:rPr>
                        <a:t>0.01</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2"/>
                  </a:ext>
                </a:extLst>
              </a:tr>
              <a:tr h="46639">
                <a:tc>
                  <a:txBody>
                    <a:bodyPr/>
                    <a:lstStyle/>
                    <a:p>
                      <a:pPr algn="l" fontAlgn="ctr"/>
                      <a:r>
                        <a:rPr lang="ja-JP" altLang="en-US" sz="1100" b="0" i="0" u="none" strike="noStrike" dirty="0">
                          <a:solidFill>
                            <a:schemeClr val="tx1"/>
                          </a:solidFill>
                          <a:latin typeface="ＭＳ Ｐゴシック" pitchFamily="50" charset="-128"/>
                          <a:ea typeface="ＭＳ Ｐゴシック" pitchFamily="50" charset="-128"/>
                        </a:rPr>
                        <a:t>追加</a:t>
                      </a:r>
                      <a:endParaRPr lang="zh-TW" altLang="en-US" sz="1100" b="0" i="0" u="none" strike="noStrike" dirty="0">
                        <a:solidFill>
                          <a:schemeClr val="tx1"/>
                        </a:solidFill>
                        <a:latin typeface="ＭＳ Ｐゴシック" pitchFamily="50" charset="-128"/>
                        <a:ea typeface="ＭＳ Ｐゴシック" pitchFamily="50" charset="-128"/>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latin typeface="ＭＳ Ｐゴシック" pitchFamily="50" charset="-128"/>
                          <a:ea typeface="ＭＳ Ｐゴシック" pitchFamily="50" charset="-128"/>
                        </a:rPr>
                        <a:t>キッズプラザ運営補助</a:t>
                      </a:r>
                      <a:endParaRPr lang="zh-TW" altLang="en-US" sz="1100" b="0" i="0" u="none" strike="noStrike" dirty="0">
                        <a:solidFill>
                          <a:schemeClr val="tx1"/>
                        </a:solidFill>
                        <a:latin typeface="ＭＳ Ｐゴシック" pitchFamily="50" charset="-128"/>
                        <a:ea typeface="ＭＳ Ｐゴシック" pitchFamily="50" charset="-128"/>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r" fontAlgn="ctr"/>
                      <a:r>
                        <a:rPr lang="en-US" altLang="ja-JP" sz="1100" b="0" i="0" u="none" strike="noStrike" dirty="0">
                          <a:solidFill>
                            <a:schemeClr val="tx1"/>
                          </a:solidFill>
                          <a:latin typeface="ＭＳ Ｐゴシック"/>
                        </a:rPr>
                        <a:t>0.18</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r" fontAlgn="ctr"/>
                      <a:r>
                        <a:rPr lang="en-US" altLang="ja-JP" sz="1100" b="0" i="0" u="none" strike="noStrike" dirty="0">
                          <a:solidFill>
                            <a:schemeClr val="tx1"/>
                          </a:solidFill>
                          <a:latin typeface="ＭＳ Ｐゴシック"/>
                        </a:rPr>
                        <a:t>0.32</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3"/>
                  </a:ext>
                </a:extLst>
              </a:tr>
            </a:tbl>
          </a:graphicData>
        </a:graphic>
      </p:graphicFrame>
      <p:graphicFrame>
        <p:nvGraphicFramePr>
          <p:cNvPr id="9" name="表 8"/>
          <p:cNvGraphicFramePr>
            <a:graphicFrameLocks noGrp="1"/>
          </p:cNvGraphicFramePr>
          <p:nvPr/>
        </p:nvGraphicFramePr>
        <p:xfrm>
          <a:off x="467545" y="2924944"/>
          <a:ext cx="8424934" cy="288032"/>
        </p:xfrm>
        <a:graphic>
          <a:graphicData uri="http://schemas.openxmlformats.org/drawingml/2006/table">
            <a:tbl>
              <a:tblPr/>
              <a:tblGrid>
                <a:gridCol w="6624734">
                  <a:extLst>
                    <a:ext uri="{9D8B030D-6E8A-4147-A177-3AD203B41FA5}">
                      <a16:colId xmlns:a16="http://schemas.microsoft.com/office/drawing/2014/main" val="20000"/>
                    </a:ext>
                  </a:extLst>
                </a:gridCol>
                <a:gridCol w="1800200">
                  <a:extLst>
                    <a:ext uri="{9D8B030D-6E8A-4147-A177-3AD203B41FA5}">
                      <a16:colId xmlns:a16="http://schemas.microsoft.com/office/drawing/2014/main" val="20001"/>
                    </a:ext>
                  </a:extLst>
                </a:gridCol>
              </a:tblGrid>
              <a:tr h="288032">
                <a:tc>
                  <a:txBody>
                    <a:bodyPr/>
                    <a:lstStyle/>
                    <a:p>
                      <a:pPr algn="ctr" fontAlgn="ctr"/>
                      <a:r>
                        <a:rPr lang="en-US" altLang="ja-JP" sz="1300" b="1" i="0" u="none" strike="noStrike" dirty="0">
                          <a:solidFill>
                            <a:schemeClr val="tx1"/>
                          </a:solidFill>
                          <a:latin typeface="ＭＳ Ｐゴシック" pitchFamily="50" charset="-128"/>
                          <a:ea typeface="ＭＳ Ｐゴシック" pitchFamily="50" charset="-128"/>
                        </a:rPr>
                        <a:t>2012</a:t>
                      </a:r>
                      <a:r>
                        <a:rPr lang="ja-JP" altLang="en-US" sz="1300" b="1" i="0" u="none" strike="noStrike" dirty="0">
                          <a:solidFill>
                            <a:schemeClr val="tx1"/>
                          </a:solidFill>
                          <a:latin typeface="ＭＳ Ｐゴシック" pitchFamily="50" charset="-128"/>
                          <a:ea typeface="ＭＳ Ｐゴシック" pitchFamily="50" charset="-128"/>
                        </a:rPr>
                        <a:t>　</a:t>
                      </a:r>
                      <a:r>
                        <a:rPr lang="en-US" altLang="ja-JP" sz="1300" b="1" i="0" u="none" strike="noStrike" dirty="0">
                          <a:solidFill>
                            <a:schemeClr val="tx1"/>
                          </a:solidFill>
                          <a:latin typeface="ＭＳ Ｐゴシック" pitchFamily="50" charset="-128"/>
                          <a:ea typeface="ＭＳ Ｐゴシック" pitchFamily="50" charset="-128"/>
                        </a:rPr>
                        <a:t>―</a:t>
                      </a:r>
                      <a:r>
                        <a:rPr lang="ja-JP" altLang="en-US" sz="1300" b="1" i="0" u="none" strike="noStrike" dirty="0">
                          <a:solidFill>
                            <a:schemeClr val="tx1"/>
                          </a:solidFill>
                          <a:latin typeface="ＭＳ Ｐゴシック" pitchFamily="50" charset="-128"/>
                          <a:ea typeface="ＭＳ Ｐゴシック" pitchFamily="50" charset="-128"/>
                        </a:rPr>
                        <a:t>　</a:t>
                      </a:r>
                      <a:r>
                        <a:rPr lang="en-US" altLang="ja-JP" sz="1300" b="1" i="0" u="none" strike="noStrike" dirty="0">
                          <a:solidFill>
                            <a:schemeClr val="tx1"/>
                          </a:solidFill>
                          <a:latin typeface="ＭＳ Ｐゴシック" pitchFamily="50" charset="-128"/>
                          <a:ea typeface="ＭＳ Ｐゴシック" pitchFamily="50" charset="-128"/>
                        </a:rPr>
                        <a:t>2015</a:t>
                      </a:r>
                      <a:r>
                        <a:rPr lang="ja-JP" altLang="en-US" sz="1300" b="1" i="0" u="none" strike="noStrike" dirty="0">
                          <a:solidFill>
                            <a:schemeClr val="tx1"/>
                          </a:solidFill>
                          <a:latin typeface="ＭＳ Ｐゴシック" pitchFamily="50" charset="-128"/>
                          <a:ea typeface="ＭＳ Ｐゴシック" pitchFamily="50" charset="-128"/>
                        </a:rPr>
                        <a:t>年度　削減効果額　</a:t>
                      </a:r>
                      <a:r>
                        <a:rPr lang="zh-TW" altLang="en-US" sz="1300" b="1" i="0" u="none" strike="noStrike" dirty="0">
                          <a:solidFill>
                            <a:schemeClr val="tx1"/>
                          </a:solidFill>
                          <a:latin typeface="ＭＳ Ｐゴシック" pitchFamily="50" charset="-128"/>
                          <a:ea typeface="ＭＳ Ｐゴシック" pitchFamily="50" charset="-128"/>
                        </a:rPr>
                        <a:t>合計</a:t>
                      </a:r>
                    </a:p>
                  </a:txBody>
                  <a:tcPr marL="72000" marR="72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40000"/>
                        <a:lumOff val="60000"/>
                      </a:schemeClr>
                    </a:solidFill>
                  </a:tcPr>
                </a:tc>
                <a:tc>
                  <a:txBody>
                    <a:bodyPr/>
                    <a:lstStyle/>
                    <a:p>
                      <a:pPr algn="r" fontAlgn="ctr"/>
                      <a:r>
                        <a:rPr lang="en-US" altLang="ja-JP" sz="1300" b="1" i="0" u="none" strike="noStrike" dirty="0">
                          <a:solidFill>
                            <a:schemeClr val="tx1"/>
                          </a:solidFill>
                          <a:latin typeface="ＭＳ Ｐゴシック"/>
                        </a:rPr>
                        <a:t> 233</a:t>
                      </a:r>
                      <a:r>
                        <a:rPr lang="ja-JP" altLang="en-US" sz="1300" b="1" i="0" u="none" strike="noStrike" dirty="0">
                          <a:solidFill>
                            <a:schemeClr val="tx1"/>
                          </a:solidFill>
                          <a:latin typeface="ＭＳ Ｐゴシック"/>
                        </a:rPr>
                        <a:t>億</a:t>
                      </a:r>
                      <a:r>
                        <a:rPr lang="en-US" altLang="ja-JP" sz="1300" b="1" i="0" u="none" strike="noStrike" dirty="0">
                          <a:solidFill>
                            <a:schemeClr val="tx1"/>
                          </a:solidFill>
                          <a:latin typeface="ＭＳ Ｐゴシック"/>
                        </a:rPr>
                        <a:t>7,500</a:t>
                      </a:r>
                      <a:r>
                        <a:rPr lang="ja-JP" altLang="en-US" sz="1300" b="1" i="0" u="none" strike="noStrike" dirty="0">
                          <a:solidFill>
                            <a:schemeClr val="tx1"/>
                          </a:solidFill>
                          <a:latin typeface="ＭＳ Ｐゴシック"/>
                        </a:rPr>
                        <a:t>万円</a:t>
                      </a:r>
                      <a:r>
                        <a:rPr lang="en-US" altLang="ja-JP" sz="1300" b="1" i="0" u="none" strike="noStrike" dirty="0">
                          <a:solidFill>
                            <a:schemeClr val="tx1"/>
                          </a:solidFill>
                          <a:latin typeface="ＭＳ Ｐゴシック"/>
                        </a:rPr>
                        <a:t> </a:t>
                      </a:r>
                    </a:p>
                  </a:txBody>
                  <a:tcPr marL="72000" marR="72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40000"/>
                        <a:lumOff val="60000"/>
                      </a:schemeClr>
                    </a:solidFill>
                  </a:tcPr>
                </a:tc>
                <a:extLst>
                  <a:ext uri="{0D108BD9-81ED-4DB2-BD59-A6C34878D82A}">
                    <a16:rowId xmlns:a16="http://schemas.microsoft.com/office/drawing/2014/main" val="10000"/>
                  </a:ext>
                </a:extLst>
              </a:tr>
            </a:tbl>
          </a:graphicData>
        </a:graphic>
      </p:graphicFrame>
      <p:sp>
        <p:nvSpPr>
          <p:cNvPr id="10" name="正方形/長方形 9"/>
          <p:cNvSpPr/>
          <p:nvPr/>
        </p:nvSpPr>
        <p:spPr>
          <a:xfrm>
            <a:off x="8396584" y="775099"/>
            <a:ext cx="423193" cy="169277"/>
          </a:xfrm>
          <a:prstGeom prst="rect">
            <a:avLst/>
          </a:prstGeom>
        </p:spPr>
        <p:txBody>
          <a:bodyPr wrap="none" lIns="0" tIns="0" rIns="0" bIns="0" anchor="ctr" anchorCtr="0">
            <a:spAutoFit/>
          </a:bodyPr>
          <a:lstStyle/>
          <a:p>
            <a:r>
              <a:rPr lang="ja-JP" altLang="en-US" sz="1100" dirty="0"/>
              <a:t>（億円）</a:t>
            </a:r>
          </a:p>
        </p:txBody>
      </p:sp>
      <p:sp>
        <p:nvSpPr>
          <p:cNvPr id="13" name="正方形/長方形 12"/>
          <p:cNvSpPr/>
          <p:nvPr/>
        </p:nvSpPr>
        <p:spPr>
          <a:xfrm>
            <a:off x="251520" y="380564"/>
            <a:ext cx="5976664" cy="338554"/>
          </a:xfrm>
          <a:prstGeom prst="rect">
            <a:avLst/>
          </a:prstGeom>
        </p:spPr>
        <p:txBody>
          <a:bodyPr wrap="square">
            <a:spAutoFit/>
          </a:bodyPr>
          <a:lstStyle/>
          <a:p>
            <a:r>
              <a:rPr lang="ja-JP" altLang="en-US" sz="1600" dirty="0">
                <a:latin typeface="+mn-ea"/>
              </a:rPr>
              <a:t>○見直しの対象とした施策・事業（追加項目）</a:t>
            </a:r>
            <a:r>
              <a:rPr lang="ja-JP" altLang="en-US" sz="1600" dirty="0">
                <a:solidFill>
                  <a:srgbClr val="FF0000"/>
                </a:solidFill>
                <a:latin typeface="+mn-ea"/>
              </a:rPr>
              <a:t>　</a:t>
            </a:r>
          </a:p>
        </p:txBody>
      </p:sp>
      <p:sp>
        <p:nvSpPr>
          <p:cNvPr id="11" name="テキスト ボックス 10"/>
          <p:cNvSpPr txBox="1"/>
          <p:nvPr/>
        </p:nvSpPr>
        <p:spPr>
          <a:xfrm>
            <a:off x="836805" y="3356992"/>
            <a:ext cx="8136904" cy="276999"/>
          </a:xfrm>
          <a:prstGeom prst="rect">
            <a:avLst/>
          </a:prstGeom>
          <a:noFill/>
        </p:spPr>
        <p:txBody>
          <a:bodyPr wrap="square" rtlCol="0">
            <a:spAutoFit/>
          </a:bodyPr>
          <a:lstStyle/>
          <a:p>
            <a:pPr algn="r"/>
            <a:r>
              <a:rPr kumimoji="1" lang="en-US" altLang="ja-JP" sz="1200" dirty="0"/>
              <a:t>※</a:t>
            </a:r>
            <a:r>
              <a:rPr kumimoji="1" lang="ja-JP" altLang="en-US" sz="1200" dirty="0"/>
              <a:t>各項目の削減効果額</a:t>
            </a:r>
            <a:r>
              <a:rPr lang="ja-JP" altLang="en-US" sz="1200" dirty="0"/>
              <a:t>は</a:t>
            </a:r>
            <a:r>
              <a:rPr kumimoji="1" lang="ja-JP" altLang="en-US" sz="1200" dirty="0"/>
              <a:t>四捨五入しているため、各項目の和と削減効果額合計は必ずしも一致しない。</a:t>
            </a:r>
          </a:p>
        </p:txBody>
      </p:sp>
      <p:sp>
        <p:nvSpPr>
          <p:cNvPr id="14" name="テキスト ボックス 36"/>
          <p:cNvSpPr txBox="1"/>
          <p:nvPr/>
        </p:nvSpPr>
        <p:spPr>
          <a:xfrm>
            <a:off x="0" y="0"/>
            <a:ext cx="1619672" cy="260648"/>
          </a:xfrm>
          <a:prstGeom prst="rect">
            <a:avLst/>
          </a:prstGeom>
          <a:noFill/>
        </p:spPr>
        <p:txBody>
          <a:bodyPr wrap="square" rtlCol="0">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r>
              <a:rPr lang="ja-JP" altLang="en-US" sz="1100" dirty="0"/>
              <a:t>（付属資料１）</a:t>
            </a:r>
            <a:endParaRPr lang="en-US" altLang="ja-JP" sz="1100" dirty="0"/>
          </a:p>
        </p:txBody>
      </p:sp>
      <p:graphicFrame>
        <p:nvGraphicFramePr>
          <p:cNvPr id="15" name="表 14"/>
          <p:cNvGraphicFramePr>
            <a:graphicFrameLocks noGrp="1"/>
          </p:cNvGraphicFramePr>
          <p:nvPr/>
        </p:nvGraphicFramePr>
        <p:xfrm>
          <a:off x="463420" y="2492896"/>
          <a:ext cx="8424934" cy="288032"/>
        </p:xfrm>
        <a:graphic>
          <a:graphicData uri="http://schemas.openxmlformats.org/drawingml/2006/table">
            <a:tbl>
              <a:tblPr/>
              <a:tblGrid>
                <a:gridCol w="6624734">
                  <a:extLst>
                    <a:ext uri="{9D8B030D-6E8A-4147-A177-3AD203B41FA5}">
                      <a16:colId xmlns:a16="http://schemas.microsoft.com/office/drawing/2014/main" val="20000"/>
                    </a:ext>
                  </a:extLst>
                </a:gridCol>
                <a:gridCol w="1800200">
                  <a:extLst>
                    <a:ext uri="{9D8B030D-6E8A-4147-A177-3AD203B41FA5}">
                      <a16:colId xmlns:a16="http://schemas.microsoft.com/office/drawing/2014/main" val="20001"/>
                    </a:ext>
                  </a:extLst>
                </a:gridCol>
              </a:tblGrid>
              <a:tr h="288032">
                <a:tc>
                  <a:txBody>
                    <a:bodyPr/>
                    <a:lstStyle/>
                    <a:p>
                      <a:pPr algn="ctr" fontAlgn="ctr"/>
                      <a:r>
                        <a:rPr lang="en-US" altLang="ja-JP" sz="1300" b="1" i="0" u="none" strike="noStrike" dirty="0">
                          <a:solidFill>
                            <a:schemeClr val="tx1"/>
                          </a:solidFill>
                          <a:latin typeface="ＭＳ Ｐゴシック" pitchFamily="50" charset="-128"/>
                          <a:ea typeface="ＭＳ Ｐゴシック" pitchFamily="50" charset="-128"/>
                        </a:rPr>
                        <a:t>2012</a:t>
                      </a:r>
                      <a:r>
                        <a:rPr lang="ja-JP" altLang="en-US" sz="1300" b="1" i="0" u="none" strike="noStrike" dirty="0">
                          <a:solidFill>
                            <a:schemeClr val="tx1"/>
                          </a:solidFill>
                          <a:latin typeface="ＭＳ Ｐゴシック" pitchFamily="50" charset="-128"/>
                          <a:ea typeface="ＭＳ Ｐゴシック" pitchFamily="50" charset="-128"/>
                        </a:rPr>
                        <a:t>　</a:t>
                      </a:r>
                      <a:r>
                        <a:rPr lang="en-US" altLang="ja-JP" sz="1300" b="1" i="0" u="none" strike="noStrike" dirty="0">
                          <a:solidFill>
                            <a:schemeClr val="tx1"/>
                          </a:solidFill>
                          <a:latin typeface="ＭＳ Ｐゴシック" pitchFamily="50" charset="-128"/>
                          <a:ea typeface="ＭＳ Ｐゴシック" pitchFamily="50" charset="-128"/>
                        </a:rPr>
                        <a:t>―</a:t>
                      </a:r>
                      <a:r>
                        <a:rPr lang="ja-JP" altLang="en-US" sz="1300" b="1" i="0" u="none" strike="noStrike" dirty="0">
                          <a:solidFill>
                            <a:schemeClr val="tx1"/>
                          </a:solidFill>
                          <a:latin typeface="ＭＳ Ｐゴシック" pitchFamily="50" charset="-128"/>
                          <a:ea typeface="ＭＳ Ｐゴシック" pitchFamily="50" charset="-128"/>
                        </a:rPr>
                        <a:t>　</a:t>
                      </a:r>
                      <a:r>
                        <a:rPr lang="en-US" altLang="ja-JP" sz="1300" b="1" i="0" u="none" strike="noStrike" dirty="0">
                          <a:solidFill>
                            <a:schemeClr val="tx1"/>
                          </a:solidFill>
                          <a:latin typeface="ＭＳ Ｐゴシック" pitchFamily="50" charset="-128"/>
                          <a:ea typeface="ＭＳ Ｐゴシック" pitchFamily="50" charset="-128"/>
                        </a:rPr>
                        <a:t>2014</a:t>
                      </a:r>
                      <a:r>
                        <a:rPr lang="ja-JP" altLang="en-US" sz="1300" b="1" i="0" u="none" strike="noStrike" dirty="0">
                          <a:solidFill>
                            <a:schemeClr val="tx1"/>
                          </a:solidFill>
                          <a:latin typeface="ＭＳ Ｐゴシック" pitchFamily="50" charset="-128"/>
                          <a:ea typeface="ＭＳ Ｐゴシック" pitchFamily="50" charset="-128"/>
                        </a:rPr>
                        <a:t>年度　削減効果額　</a:t>
                      </a:r>
                      <a:r>
                        <a:rPr lang="zh-TW" altLang="en-US" sz="1300" b="1" i="0" u="none" strike="noStrike" dirty="0">
                          <a:solidFill>
                            <a:schemeClr val="tx1"/>
                          </a:solidFill>
                          <a:latin typeface="ＭＳ Ｐゴシック" pitchFamily="50" charset="-128"/>
                          <a:ea typeface="ＭＳ Ｐゴシック" pitchFamily="50" charset="-128"/>
                        </a:rPr>
                        <a:t>合計</a:t>
                      </a:r>
                    </a:p>
                  </a:txBody>
                  <a:tcPr marL="72000" marR="72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40000"/>
                        <a:lumOff val="60000"/>
                      </a:schemeClr>
                    </a:solidFill>
                  </a:tcPr>
                </a:tc>
                <a:tc>
                  <a:txBody>
                    <a:bodyPr/>
                    <a:lstStyle/>
                    <a:p>
                      <a:pPr algn="r" fontAlgn="ctr"/>
                      <a:r>
                        <a:rPr lang="en-US" altLang="ja-JP" sz="1300" b="1" i="0" u="none" strike="noStrike" dirty="0">
                          <a:solidFill>
                            <a:schemeClr val="tx1"/>
                          </a:solidFill>
                          <a:latin typeface="ＭＳ Ｐゴシック"/>
                        </a:rPr>
                        <a:t> 211</a:t>
                      </a:r>
                      <a:r>
                        <a:rPr lang="ja-JP" altLang="en-US" sz="1300" b="1" i="0" u="none" strike="noStrike" dirty="0">
                          <a:solidFill>
                            <a:schemeClr val="tx1"/>
                          </a:solidFill>
                          <a:latin typeface="ＭＳ Ｐゴシック"/>
                        </a:rPr>
                        <a:t>億</a:t>
                      </a:r>
                      <a:r>
                        <a:rPr lang="en-US" altLang="ja-JP" sz="1300" b="1" i="0" u="none" strike="noStrike" dirty="0">
                          <a:solidFill>
                            <a:schemeClr val="tx1"/>
                          </a:solidFill>
                          <a:latin typeface="ＭＳ Ｐゴシック"/>
                        </a:rPr>
                        <a:t>1,800</a:t>
                      </a:r>
                      <a:r>
                        <a:rPr lang="ja-JP" altLang="en-US" sz="1300" b="1" i="0" u="none" strike="noStrike" dirty="0">
                          <a:solidFill>
                            <a:schemeClr val="tx1"/>
                          </a:solidFill>
                          <a:latin typeface="ＭＳ Ｐゴシック"/>
                        </a:rPr>
                        <a:t>万円</a:t>
                      </a:r>
                      <a:r>
                        <a:rPr lang="en-US" altLang="ja-JP" sz="1300" b="1" i="0" u="none" strike="noStrike" dirty="0">
                          <a:solidFill>
                            <a:schemeClr val="tx1"/>
                          </a:solidFill>
                          <a:latin typeface="ＭＳ Ｐゴシック"/>
                        </a:rPr>
                        <a:t> </a:t>
                      </a:r>
                    </a:p>
                  </a:txBody>
                  <a:tcPr marL="72000" marR="72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40000"/>
                        <a:lumOff val="60000"/>
                      </a:schemeClr>
                    </a:solidFill>
                  </a:tcPr>
                </a:tc>
                <a:extLst>
                  <a:ext uri="{0D108BD9-81ED-4DB2-BD59-A6C34878D82A}">
                    <a16:rowId xmlns:a16="http://schemas.microsoft.com/office/drawing/2014/main" val="10000"/>
                  </a:ext>
                </a:extLst>
              </a:tr>
            </a:tbl>
          </a:graphicData>
        </a:graphic>
      </p:graphicFrame>
      <p:sp>
        <p:nvSpPr>
          <p:cNvPr id="16" name="正方形/長方形 15"/>
          <p:cNvSpPr/>
          <p:nvPr/>
        </p:nvSpPr>
        <p:spPr>
          <a:xfrm>
            <a:off x="611560" y="719118"/>
            <a:ext cx="1518364" cy="261610"/>
          </a:xfrm>
          <a:prstGeom prst="rect">
            <a:avLst/>
          </a:prstGeom>
        </p:spPr>
        <p:txBody>
          <a:bodyPr wrap="none">
            <a:spAutoFit/>
          </a:bodyPr>
          <a:lstStyle/>
          <a:p>
            <a:r>
              <a:rPr lang="ja-JP" altLang="en-US" sz="1100" dirty="0"/>
              <a:t>（前ページからの続き）</a:t>
            </a:r>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380</a:t>
            </a:fld>
            <a:endParaRPr lang="ja-JP" altLang="en-US"/>
          </a:p>
        </p:txBody>
      </p:sp>
    </p:spTree>
    <p:extLst>
      <p:ext uri="{BB962C8B-B14F-4D97-AF65-F5344CB8AC3E}">
        <p14:creationId xmlns:p14="http://schemas.microsoft.com/office/powerpoint/2010/main" val="3283823092"/>
      </p:ext>
    </p:extLst>
  </p:cSld>
  <p:clrMapOvr>
    <a:masterClrMapping/>
  </p:clrMapOvr>
</p:sld>
</file>

<file path=ppt/slides/slide3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正方形/長方形 12"/>
          <p:cNvSpPr/>
          <p:nvPr/>
        </p:nvSpPr>
        <p:spPr>
          <a:xfrm>
            <a:off x="35496" y="323364"/>
            <a:ext cx="7128792" cy="369332"/>
          </a:xfrm>
          <a:prstGeom prst="rect">
            <a:avLst/>
          </a:prstGeom>
        </p:spPr>
        <p:txBody>
          <a:bodyPr wrap="square">
            <a:spAutoFit/>
          </a:bodyPr>
          <a:lstStyle/>
          <a:p>
            <a:r>
              <a:rPr lang="ja-JP" altLang="en-US" b="1" dirty="0">
                <a:solidFill>
                  <a:srgbClr val="000000"/>
                </a:solidFill>
              </a:rPr>
              <a:t>　市税の減免措置の見直し</a:t>
            </a:r>
          </a:p>
        </p:txBody>
      </p:sp>
      <p:cxnSp>
        <p:nvCxnSpPr>
          <p:cNvPr id="14" name="直線コネクタ 13"/>
          <p:cNvCxnSpPr/>
          <p:nvPr/>
        </p:nvCxnSpPr>
        <p:spPr>
          <a:xfrm>
            <a:off x="179512" y="692696"/>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5" name="テキスト ボックス 36"/>
          <p:cNvSpPr txBox="1"/>
          <p:nvPr/>
        </p:nvSpPr>
        <p:spPr>
          <a:xfrm>
            <a:off x="0" y="0"/>
            <a:ext cx="1619672" cy="261610"/>
          </a:xfrm>
          <a:prstGeom prst="rect">
            <a:avLst/>
          </a:prstGeom>
          <a:noFill/>
        </p:spPr>
        <p:txBody>
          <a:bodyPr wrap="square" rtlCol="0">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r>
              <a:rPr lang="ja-JP" altLang="en-US" sz="1100" dirty="0">
                <a:solidFill>
                  <a:prstClr val="black"/>
                </a:solidFill>
              </a:rPr>
              <a:t>（付属資料</a:t>
            </a:r>
            <a:r>
              <a:rPr lang="en-US" altLang="ja-JP" sz="1100" dirty="0">
                <a:solidFill>
                  <a:prstClr val="black"/>
                </a:solidFill>
              </a:rPr>
              <a:t> </a:t>
            </a:r>
            <a:r>
              <a:rPr lang="ja-JP" altLang="en-US" sz="1100" dirty="0">
                <a:solidFill>
                  <a:prstClr val="black"/>
                </a:solidFill>
              </a:rPr>
              <a:t>２）</a:t>
            </a:r>
            <a:endParaRPr lang="en-US" altLang="ja-JP" sz="1100" dirty="0">
              <a:solidFill>
                <a:prstClr val="black"/>
              </a:solidFill>
            </a:endParaRPr>
          </a:p>
        </p:txBody>
      </p:sp>
      <p:sp>
        <p:nvSpPr>
          <p:cNvPr id="16" name="テキスト ボックス 15"/>
          <p:cNvSpPr txBox="1"/>
          <p:nvPr/>
        </p:nvSpPr>
        <p:spPr>
          <a:xfrm>
            <a:off x="395536" y="828001"/>
            <a:ext cx="8424936" cy="338554"/>
          </a:xfrm>
          <a:prstGeom prst="rect">
            <a:avLst/>
          </a:prstGeom>
          <a:noFill/>
        </p:spPr>
        <p:txBody>
          <a:bodyPr wrap="square" rtlCol="0">
            <a:spAutoFit/>
          </a:bodyPr>
          <a:lstStyle/>
          <a:p>
            <a:r>
              <a:rPr lang="ja-JP" altLang="en-US" sz="1600" dirty="0">
                <a:solidFill>
                  <a:prstClr val="black"/>
                </a:solidFill>
                <a:latin typeface="ＭＳ Ｐゴシック" panose="020B0600070205080204" pitchFamily="50" charset="-128"/>
              </a:rPr>
              <a:t>　市政改革プラン（</a:t>
            </a:r>
            <a:r>
              <a:rPr lang="en-US" altLang="ja-JP" sz="1600" dirty="0">
                <a:solidFill>
                  <a:prstClr val="black"/>
                </a:solidFill>
                <a:latin typeface="ＭＳ Ｐゴシック" panose="020B0600070205080204" pitchFamily="50" charset="-128"/>
              </a:rPr>
              <a:t>2012</a:t>
            </a:r>
            <a:r>
              <a:rPr lang="ja-JP" altLang="en-US" sz="1600" dirty="0">
                <a:solidFill>
                  <a:prstClr val="black"/>
                </a:solidFill>
                <a:latin typeface="ＭＳ Ｐゴシック" panose="020B0600070205080204" pitchFamily="50" charset="-128"/>
              </a:rPr>
              <a:t>年</a:t>
            </a:r>
            <a:r>
              <a:rPr lang="en-US" altLang="ja-JP" sz="1600" dirty="0">
                <a:solidFill>
                  <a:prstClr val="black"/>
                </a:solidFill>
                <a:latin typeface="ＭＳ Ｐゴシック" panose="020B0600070205080204" pitchFamily="50" charset="-128"/>
              </a:rPr>
              <a:t>7</a:t>
            </a:r>
            <a:r>
              <a:rPr lang="ja-JP" altLang="en-US" sz="1600" dirty="0">
                <a:solidFill>
                  <a:prstClr val="black"/>
                </a:solidFill>
                <a:latin typeface="ＭＳ Ｐゴシック" panose="020B0600070205080204" pitchFamily="50" charset="-128"/>
              </a:rPr>
              <a:t>月策定）に基づき、市税の減免措置について見直しを実施。</a:t>
            </a:r>
            <a:endParaRPr lang="en-US" altLang="ja-JP" sz="1600" dirty="0">
              <a:solidFill>
                <a:prstClr val="black"/>
              </a:solidFill>
              <a:latin typeface="ＭＳ Ｐゴシック" panose="020B0600070205080204" pitchFamily="50" charset="-128"/>
            </a:endParaRPr>
          </a:p>
        </p:txBody>
      </p:sp>
      <p:sp>
        <p:nvSpPr>
          <p:cNvPr id="6" name="テキスト ボックス 5"/>
          <p:cNvSpPr txBox="1"/>
          <p:nvPr/>
        </p:nvSpPr>
        <p:spPr>
          <a:xfrm>
            <a:off x="179512" y="1772816"/>
            <a:ext cx="2160240" cy="338554"/>
          </a:xfrm>
          <a:prstGeom prst="rect">
            <a:avLst/>
          </a:prstGeom>
          <a:noFill/>
        </p:spPr>
        <p:txBody>
          <a:bodyPr wrap="square" rtlCol="0">
            <a:spAutoFit/>
          </a:bodyPr>
          <a:lstStyle/>
          <a:p>
            <a:r>
              <a:rPr lang="ja-JP" altLang="en-US" sz="1600" dirty="0">
                <a:solidFill>
                  <a:prstClr val="black"/>
                </a:solidFill>
                <a:latin typeface="ＭＳ Ｐゴシック" panose="020B0600070205080204" pitchFamily="50" charset="-128"/>
              </a:rPr>
              <a:t>　○見直し結果</a:t>
            </a:r>
            <a:endParaRPr lang="en-US" altLang="ja-JP" sz="1600" dirty="0">
              <a:solidFill>
                <a:prstClr val="black"/>
              </a:solidFill>
              <a:latin typeface="ＭＳ Ｐゴシック" panose="020B0600070205080204" pitchFamily="50" charset="-128"/>
            </a:endParaRPr>
          </a:p>
        </p:txBody>
      </p:sp>
      <p:graphicFrame>
        <p:nvGraphicFramePr>
          <p:cNvPr id="12" name="表 11"/>
          <p:cNvGraphicFramePr>
            <a:graphicFrameLocks noGrp="1"/>
          </p:cNvGraphicFramePr>
          <p:nvPr/>
        </p:nvGraphicFramePr>
        <p:xfrm>
          <a:off x="539552" y="3005662"/>
          <a:ext cx="4104456" cy="2333753"/>
        </p:xfrm>
        <a:graphic>
          <a:graphicData uri="http://schemas.openxmlformats.org/drawingml/2006/table">
            <a:tbl>
              <a:tblPr firstRow="1" bandRow="1">
                <a:tableStyleId>{5C22544A-7EE6-4342-B048-85BDC9FD1C3A}</a:tableStyleId>
              </a:tblPr>
              <a:tblGrid>
                <a:gridCol w="442973">
                  <a:extLst>
                    <a:ext uri="{9D8B030D-6E8A-4147-A177-3AD203B41FA5}">
                      <a16:colId xmlns:a16="http://schemas.microsoft.com/office/drawing/2014/main" val="20000"/>
                    </a:ext>
                  </a:extLst>
                </a:gridCol>
                <a:gridCol w="1501243">
                  <a:extLst>
                    <a:ext uri="{9D8B030D-6E8A-4147-A177-3AD203B41FA5}">
                      <a16:colId xmlns:a16="http://schemas.microsoft.com/office/drawing/2014/main" val="20001"/>
                    </a:ext>
                  </a:extLst>
                </a:gridCol>
                <a:gridCol w="1080120">
                  <a:extLst>
                    <a:ext uri="{9D8B030D-6E8A-4147-A177-3AD203B41FA5}">
                      <a16:colId xmlns:a16="http://schemas.microsoft.com/office/drawing/2014/main" val="20002"/>
                    </a:ext>
                  </a:extLst>
                </a:gridCol>
                <a:gridCol w="1080120">
                  <a:extLst>
                    <a:ext uri="{9D8B030D-6E8A-4147-A177-3AD203B41FA5}">
                      <a16:colId xmlns:a16="http://schemas.microsoft.com/office/drawing/2014/main" val="20003"/>
                    </a:ext>
                  </a:extLst>
                </a:gridCol>
              </a:tblGrid>
              <a:tr h="495346">
                <a:tc>
                  <a:txBody>
                    <a:bodyPr/>
                    <a:lstStyle/>
                    <a:p>
                      <a:pPr algn="ctr"/>
                      <a:endParaRPr lang="ja-JP" altLang="en-US" sz="15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ap="flat" cmpd="sng" algn="ctr">
                      <a:solidFill>
                        <a:schemeClr val="tx1"/>
                      </a:solidFill>
                      <a:prstDash val="solid"/>
                      <a:round/>
                      <a:headEnd type="none" w="med" len="med"/>
                      <a:tailEnd type="none" w="med" len="med"/>
                    </a:lnTlToBr>
                    <a:solidFill>
                      <a:schemeClr val="accent5">
                        <a:lumMod val="40000"/>
                        <a:lumOff val="60000"/>
                      </a:schemeClr>
                    </a:solidFill>
                  </a:tcPr>
                </a:tc>
                <a:tc>
                  <a:txBody>
                    <a:bodyPr/>
                    <a:lstStyle/>
                    <a:p>
                      <a:pPr algn="ctr"/>
                      <a:r>
                        <a:rPr lang="ja-JP" altLang="en-US" sz="1500" b="0" dirty="0">
                          <a:solidFill>
                            <a:schemeClr val="tx1"/>
                          </a:solidFill>
                        </a:rPr>
                        <a:t>結　　果</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40000"/>
                        <a:lumOff val="60000"/>
                      </a:schemeClr>
                    </a:solidFill>
                  </a:tcPr>
                </a:tc>
                <a:tc>
                  <a:txBody>
                    <a:bodyPr/>
                    <a:lstStyle/>
                    <a:p>
                      <a:pPr algn="ctr"/>
                      <a:r>
                        <a:rPr lang="ja-JP" altLang="en-US" sz="1500" b="0" dirty="0">
                          <a:solidFill>
                            <a:schemeClr val="tx1"/>
                          </a:solidFill>
                        </a:rPr>
                        <a:t>件数</a:t>
                      </a:r>
                      <a:endParaRPr lang="en-US" altLang="ja-JP" sz="1500" b="0" dirty="0">
                        <a:solidFill>
                          <a:schemeClr val="tx1"/>
                        </a:solidFill>
                      </a:endParaRPr>
                    </a:p>
                    <a:p>
                      <a:pPr algn="ctr"/>
                      <a:r>
                        <a:rPr lang="ja-JP" altLang="en-US" sz="1200" b="0" dirty="0">
                          <a:solidFill>
                            <a:schemeClr val="tx1"/>
                          </a:solidFill>
                        </a:rPr>
                        <a:t>（</a:t>
                      </a:r>
                      <a:r>
                        <a:rPr lang="en-US" altLang="ja-JP" sz="1200" b="0" dirty="0">
                          <a:solidFill>
                            <a:schemeClr val="tx1"/>
                          </a:solidFill>
                        </a:rPr>
                        <a:t>2012</a:t>
                      </a:r>
                      <a:r>
                        <a:rPr lang="ja-JP" altLang="en-US" sz="1200" b="0" dirty="0">
                          <a:solidFill>
                            <a:schemeClr val="tx1"/>
                          </a:solidFill>
                        </a:rPr>
                        <a:t>～</a:t>
                      </a:r>
                      <a:r>
                        <a:rPr lang="en-US" altLang="ja-JP" sz="1200" b="0" dirty="0">
                          <a:solidFill>
                            <a:schemeClr val="tx1"/>
                          </a:solidFill>
                        </a:rPr>
                        <a:t>2013</a:t>
                      </a:r>
                      <a:r>
                        <a:rPr lang="ja-JP" altLang="en-US" sz="1200" b="0" dirty="0">
                          <a:solidFill>
                            <a:schemeClr val="tx1"/>
                          </a:solidFill>
                        </a:rPr>
                        <a:t>）</a:t>
                      </a:r>
                    </a:p>
                  </a:txBody>
                  <a:tcPr marL="36000" marR="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40000"/>
                        <a:lumOff val="60000"/>
                      </a:schemeClr>
                    </a:solidFill>
                  </a:tcPr>
                </a:tc>
                <a:tc>
                  <a:txBody>
                    <a:bodyPr/>
                    <a:lstStyle/>
                    <a:p>
                      <a:pPr algn="ctr"/>
                      <a:r>
                        <a:rPr lang="ja-JP" altLang="en-US" sz="1500" b="1" dirty="0">
                          <a:solidFill>
                            <a:schemeClr val="tx1"/>
                          </a:solidFill>
                        </a:rPr>
                        <a:t>件数</a:t>
                      </a:r>
                      <a:endParaRPr lang="en-US" altLang="ja-JP" sz="1500" b="1" dirty="0">
                        <a:solidFill>
                          <a:schemeClr val="tx1"/>
                        </a:solidFill>
                      </a:endParaRPr>
                    </a:p>
                    <a:p>
                      <a:pPr algn="ctr"/>
                      <a:r>
                        <a:rPr lang="ja-JP" altLang="en-US" sz="1200" b="1" dirty="0">
                          <a:solidFill>
                            <a:schemeClr val="tx1"/>
                          </a:solidFill>
                        </a:rPr>
                        <a:t>（</a:t>
                      </a:r>
                      <a:r>
                        <a:rPr lang="en-US" altLang="ja-JP" sz="1200" b="1" dirty="0">
                          <a:solidFill>
                            <a:schemeClr val="tx1"/>
                          </a:solidFill>
                        </a:rPr>
                        <a:t>2012</a:t>
                      </a:r>
                      <a:r>
                        <a:rPr lang="ja-JP" altLang="en-US" sz="1200" b="1" dirty="0">
                          <a:solidFill>
                            <a:schemeClr val="tx1"/>
                          </a:solidFill>
                        </a:rPr>
                        <a:t>～</a:t>
                      </a:r>
                      <a:r>
                        <a:rPr lang="en-US" altLang="ja-JP" sz="1200" b="1" dirty="0">
                          <a:solidFill>
                            <a:schemeClr val="tx1"/>
                          </a:solidFill>
                        </a:rPr>
                        <a:t>2017</a:t>
                      </a:r>
                      <a:r>
                        <a:rPr lang="ja-JP" altLang="en-US" sz="1200" b="1" dirty="0">
                          <a:solidFill>
                            <a:schemeClr val="tx1"/>
                          </a:solidFill>
                        </a:rPr>
                        <a:t>）</a:t>
                      </a:r>
                    </a:p>
                  </a:txBody>
                  <a:tcPr marL="36000" marR="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40000"/>
                        <a:lumOff val="60000"/>
                      </a:schemeClr>
                    </a:solidFill>
                  </a:tcPr>
                </a:tc>
                <a:extLst>
                  <a:ext uri="{0D108BD9-81ED-4DB2-BD59-A6C34878D82A}">
                    <a16:rowId xmlns:a16="http://schemas.microsoft.com/office/drawing/2014/main" val="10000"/>
                  </a:ext>
                </a:extLst>
              </a:tr>
              <a:tr h="728938">
                <a:tc>
                  <a:txBody>
                    <a:bodyPr/>
                    <a:lstStyle/>
                    <a:p>
                      <a:pPr algn="ctr"/>
                      <a:r>
                        <a:rPr lang="ja-JP" altLang="en-US" sz="1500" b="0" dirty="0">
                          <a:solidFill>
                            <a:schemeClr val="tx1"/>
                          </a:solidFill>
                        </a:rPr>
                        <a:t>Ａ</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just">
                        <a:spcAft>
                          <a:spcPts val="0"/>
                        </a:spcAft>
                      </a:pPr>
                      <a:r>
                        <a:rPr lang="ja-JP" altLang="en-US" sz="1500" b="0" dirty="0">
                          <a:solidFill>
                            <a:schemeClr val="tx1"/>
                          </a:solidFill>
                        </a:rPr>
                        <a:t>廃止</a:t>
                      </a:r>
                      <a:endParaRPr lang="ja-JP" sz="1500" b="0" dirty="0">
                        <a:solidFill>
                          <a:schemeClr val="tx1"/>
                        </a:solidFill>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a:spcAft>
                          <a:spcPts val="0"/>
                        </a:spcAft>
                      </a:pPr>
                      <a:r>
                        <a:rPr kumimoji="1" lang="en-US" altLang="ja-JP" sz="1500" b="0" kern="1200" dirty="0">
                          <a:solidFill>
                            <a:schemeClr val="dk1"/>
                          </a:solidFill>
                          <a:latin typeface="+mn-lt"/>
                          <a:ea typeface="+mn-ea"/>
                          <a:cs typeface="+mn-cs"/>
                        </a:rPr>
                        <a:t>61</a:t>
                      </a:r>
                      <a:endParaRPr lang="ja-JP" sz="1500" b="0" dirty="0">
                        <a:solidFill>
                          <a:schemeClr val="tx1"/>
                        </a:solidFill>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a:spcAft>
                          <a:spcPts val="0"/>
                        </a:spcAft>
                      </a:pPr>
                      <a:r>
                        <a:rPr kumimoji="1" lang="en-US" altLang="ja-JP" sz="1500" b="1" kern="1200" dirty="0">
                          <a:solidFill>
                            <a:schemeClr val="tx1"/>
                          </a:solidFill>
                          <a:latin typeface="+mn-lt"/>
                          <a:ea typeface="+mn-ea"/>
                          <a:cs typeface="+mn-cs"/>
                        </a:rPr>
                        <a:t>62</a:t>
                      </a:r>
                      <a:endParaRPr lang="ja-JP" sz="1500" b="1" dirty="0">
                        <a:solidFill>
                          <a:schemeClr val="tx1"/>
                        </a:solidFill>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1"/>
                  </a:ext>
                </a:extLst>
              </a:tr>
              <a:tr h="762847">
                <a:tc>
                  <a:txBody>
                    <a:bodyPr/>
                    <a:lstStyle/>
                    <a:p>
                      <a:pPr algn="ctr"/>
                      <a:r>
                        <a:rPr lang="ja-JP" altLang="en-US" sz="1500" b="0" dirty="0">
                          <a:solidFill>
                            <a:schemeClr val="tx1"/>
                          </a:solidFill>
                        </a:rPr>
                        <a:t>Ｂ</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just">
                        <a:spcAft>
                          <a:spcPts val="0"/>
                        </a:spcAft>
                      </a:pPr>
                      <a:r>
                        <a:rPr kumimoji="1" lang="ja-JP" altLang="en-US" sz="1500" b="0" kern="1200" dirty="0">
                          <a:solidFill>
                            <a:schemeClr val="dk1"/>
                          </a:solidFill>
                          <a:latin typeface="+mn-lt"/>
                          <a:ea typeface="+mn-ea"/>
                          <a:cs typeface="+mn-cs"/>
                        </a:rPr>
                        <a:t>継続または</a:t>
                      </a:r>
                      <a:endParaRPr kumimoji="1" lang="en-US" altLang="ja-JP" sz="1500" b="0" kern="1200" dirty="0">
                        <a:solidFill>
                          <a:schemeClr val="dk1"/>
                        </a:solidFill>
                        <a:latin typeface="+mn-lt"/>
                        <a:ea typeface="+mn-ea"/>
                        <a:cs typeface="+mn-cs"/>
                      </a:endParaRPr>
                    </a:p>
                    <a:p>
                      <a:pPr algn="just">
                        <a:spcAft>
                          <a:spcPts val="0"/>
                        </a:spcAft>
                      </a:pPr>
                      <a:r>
                        <a:rPr kumimoji="1" lang="ja-JP" altLang="en-US" sz="1500" b="0" kern="1200" dirty="0">
                          <a:solidFill>
                            <a:schemeClr val="dk1"/>
                          </a:solidFill>
                          <a:latin typeface="+mn-lt"/>
                          <a:ea typeface="+mn-ea"/>
                          <a:cs typeface="+mn-cs"/>
                        </a:rPr>
                        <a:t>一部見直し</a:t>
                      </a:r>
                      <a:endParaRPr lang="ja-JP" sz="1500" b="0" dirty="0">
                        <a:solidFill>
                          <a:schemeClr val="tx1"/>
                        </a:solidFill>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a:spcAft>
                          <a:spcPts val="0"/>
                        </a:spcAft>
                      </a:pPr>
                      <a:r>
                        <a:rPr kumimoji="1" lang="en-US" altLang="ja-JP" sz="1500" b="0" kern="1200" dirty="0">
                          <a:solidFill>
                            <a:schemeClr val="dk1"/>
                          </a:solidFill>
                          <a:latin typeface="+mn-lt"/>
                          <a:ea typeface="+mn-ea"/>
                          <a:cs typeface="+mn-cs"/>
                        </a:rPr>
                        <a:t>27</a:t>
                      </a:r>
                      <a:endParaRPr lang="ja-JP" sz="1500" b="0" dirty="0">
                        <a:solidFill>
                          <a:schemeClr val="tx1"/>
                        </a:solidFill>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a:spcAft>
                          <a:spcPts val="0"/>
                        </a:spcAft>
                      </a:pPr>
                      <a:r>
                        <a:rPr kumimoji="1" lang="en-US" altLang="ja-JP" sz="1500" b="1" kern="1200" dirty="0">
                          <a:solidFill>
                            <a:schemeClr val="tx1"/>
                          </a:solidFill>
                          <a:latin typeface="+mn-lt"/>
                          <a:ea typeface="+mn-ea"/>
                          <a:cs typeface="+mn-cs"/>
                        </a:rPr>
                        <a:t>26</a:t>
                      </a:r>
                      <a:endParaRPr lang="ja-JP" sz="1500" b="1" dirty="0">
                        <a:solidFill>
                          <a:schemeClr val="tx1"/>
                        </a:solidFill>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2"/>
                  </a:ext>
                </a:extLst>
              </a:tr>
              <a:tr h="339048">
                <a:tc gridSpan="2">
                  <a:txBody>
                    <a:bodyPr/>
                    <a:lstStyle/>
                    <a:p>
                      <a:pPr algn="ctr"/>
                      <a:r>
                        <a:rPr lang="ja-JP" altLang="en-US" sz="1500" b="1" dirty="0">
                          <a:solidFill>
                            <a:schemeClr val="tx1"/>
                          </a:solidFill>
                        </a:rPr>
                        <a:t>合　　計</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40000"/>
                        <a:lumOff val="60000"/>
                      </a:schemeClr>
                    </a:solidFill>
                  </a:tcPr>
                </a:tc>
                <a:tc hMerge="1">
                  <a:txBody>
                    <a:bodyPr/>
                    <a:lstStyle/>
                    <a:p>
                      <a:pPr algn="just">
                        <a:spcAft>
                          <a:spcPts val="0"/>
                        </a:spcAft>
                      </a:pPr>
                      <a:endParaRPr lang="ja-JP" sz="1600" b="0" dirty="0">
                        <a:solidFill>
                          <a:schemeClr val="tx1"/>
                        </a:solidFill>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a:spcAft>
                          <a:spcPts val="0"/>
                        </a:spcAft>
                      </a:pPr>
                      <a:r>
                        <a:rPr lang="en-US" altLang="ja-JP" sz="1500" b="1" dirty="0">
                          <a:solidFill>
                            <a:schemeClr val="tx1"/>
                          </a:solidFill>
                        </a:rPr>
                        <a:t>88</a:t>
                      </a:r>
                      <a:endParaRPr lang="ja-JP" sz="1500" b="1" dirty="0">
                        <a:solidFill>
                          <a:schemeClr val="tx1"/>
                        </a:solidFill>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40000"/>
                        <a:lumOff val="60000"/>
                      </a:schemeClr>
                    </a:solidFill>
                  </a:tcPr>
                </a:tc>
                <a:tc>
                  <a:txBody>
                    <a:bodyPr/>
                    <a:lstStyle/>
                    <a:p>
                      <a:pPr algn="r">
                        <a:spcAft>
                          <a:spcPts val="0"/>
                        </a:spcAft>
                      </a:pPr>
                      <a:r>
                        <a:rPr lang="en-US" altLang="ja-JP" sz="1500" b="1" dirty="0">
                          <a:solidFill>
                            <a:schemeClr val="tx1"/>
                          </a:solidFill>
                        </a:rPr>
                        <a:t>88</a:t>
                      </a:r>
                      <a:endParaRPr lang="ja-JP" sz="1500" b="1" dirty="0">
                        <a:solidFill>
                          <a:schemeClr val="tx1"/>
                        </a:solidFill>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40000"/>
                        <a:lumOff val="60000"/>
                      </a:schemeClr>
                    </a:solidFill>
                  </a:tcPr>
                </a:tc>
                <a:extLst>
                  <a:ext uri="{0D108BD9-81ED-4DB2-BD59-A6C34878D82A}">
                    <a16:rowId xmlns:a16="http://schemas.microsoft.com/office/drawing/2014/main" val="10003"/>
                  </a:ext>
                </a:extLst>
              </a:tr>
            </a:tbl>
          </a:graphicData>
        </a:graphic>
      </p:graphicFrame>
      <p:sp>
        <p:nvSpPr>
          <p:cNvPr id="20" name="テキスト ボックス 4"/>
          <p:cNvSpPr txBox="1"/>
          <p:nvPr/>
        </p:nvSpPr>
        <p:spPr>
          <a:xfrm>
            <a:off x="6152812" y="3941556"/>
            <a:ext cx="441146" cy="425758"/>
          </a:xfrm>
          <a:prstGeom prst="rect">
            <a:avLst/>
          </a:prstGeom>
          <a:noFill/>
        </p:spPr>
        <p:style>
          <a:lnRef idx="0">
            <a:scrgbClr r="0" g="0" b="0"/>
          </a:lnRef>
          <a:fillRef idx="0">
            <a:scrgbClr r="0" g="0" b="0"/>
          </a:fillRef>
          <a:effectRef idx="0">
            <a:scrgbClr r="0" g="0" b="0"/>
          </a:effectRef>
          <a:fontRef idx="minor">
            <a:schemeClr val="tx1"/>
          </a:fontRef>
        </p:style>
        <p:txBody>
          <a:bodyPr wrap="non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lgn="ctr"/>
            <a:r>
              <a:rPr lang="ja-JP" altLang="en-US" sz="1000" dirty="0">
                <a:solidFill>
                  <a:prstClr val="black"/>
                </a:solidFill>
              </a:rPr>
              <a:t>合計</a:t>
            </a:r>
            <a:endParaRPr lang="en-US" altLang="ja-JP" sz="1000" dirty="0">
              <a:solidFill>
                <a:prstClr val="black"/>
              </a:solidFill>
            </a:endParaRPr>
          </a:p>
          <a:p>
            <a:pPr algn="ctr"/>
            <a:r>
              <a:rPr lang="en-US" altLang="ja-JP" sz="1000" dirty="0">
                <a:solidFill>
                  <a:prstClr val="black"/>
                </a:solidFill>
              </a:rPr>
              <a:t>88</a:t>
            </a:r>
            <a:r>
              <a:rPr lang="ja-JP" altLang="en-US" sz="1000" dirty="0">
                <a:solidFill>
                  <a:prstClr val="black"/>
                </a:solidFill>
              </a:rPr>
              <a:t>件</a:t>
            </a:r>
          </a:p>
        </p:txBody>
      </p:sp>
      <p:sp>
        <p:nvSpPr>
          <p:cNvPr id="11" name="テキスト ボックス 10"/>
          <p:cNvSpPr txBox="1"/>
          <p:nvPr/>
        </p:nvSpPr>
        <p:spPr>
          <a:xfrm>
            <a:off x="539552" y="2060848"/>
            <a:ext cx="5472608" cy="338554"/>
          </a:xfrm>
          <a:prstGeom prst="rect">
            <a:avLst/>
          </a:prstGeom>
          <a:noFill/>
        </p:spPr>
        <p:txBody>
          <a:bodyPr wrap="square" rtlCol="0">
            <a:spAutoFit/>
          </a:bodyPr>
          <a:lstStyle/>
          <a:p>
            <a:r>
              <a:rPr lang="ja-JP" altLang="en-US" sz="1600" dirty="0">
                <a:solidFill>
                  <a:prstClr val="black"/>
                </a:solidFill>
                <a:latin typeface="ＭＳ Ｐゴシック" panose="020B0600070205080204" pitchFamily="50" charset="-128"/>
              </a:rPr>
              <a:t>　合計</a:t>
            </a:r>
            <a:r>
              <a:rPr lang="en-US" altLang="ja-JP" sz="1600" dirty="0">
                <a:solidFill>
                  <a:prstClr val="black"/>
                </a:solidFill>
                <a:latin typeface="ＭＳ Ｐゴシック" panose="020B0600070205080204" pitchFamily="50" charset="-128"/>
              </a:rPr>
              <a:t>88</a:t>
            </a:r>
            <a:r>
              <a:rPr lang="ja-JP" altLang="en-US" sz="1600" dirty="0">
                <a:solidFill>
                  <a:prstClr val="black"/>
                </a:solidFill>
                <a:latin typeface="ＭＳ Ｐゴシック" panose="020B0600070205080204" pitchFamily="50" charset="-128"/>
              </a:rPr>
              <a:t>件の減免について見直しを行い、</a:t>
            </a:r>
            <a:r>
              <a:rPr lang="en-US" altLang="ja-JP" sz="1600" b="1" dirty="0">
                <a:solidFill>
                  <a:prstClr val="black"/>
                </a:solidFill>
                <a:latin typeface="ＭＳ Ｐゴシック" panose="020B0600070205080204" pitchFamily="50" charset="-128"/>
              </a:rPr>
              <a:t>62</a:t>
            </a:r>
            <a:r>
              <a:rPr lang="ja-JP" altLang="en-US" sz="1600" dirty="0">
                <a:solidFill>
                  <a:prstClr val="black"/>
                </a:solidFill>
                <a:latin typeface="ＭＳ Ｐゴシック" panose="020B0600070205080204" pitchFamily="50" charset="-128"/>
              </a:rPr>
              <a:t>件を廃止。</a:t>
            </a:r>
            <a:endParaRPr lang="en-US" altLang="ja-JP" sz="1600" dirty="0">
              <a:solidFill>
                <a:prstClr val="black"/>
              </a:solidFill>
              <a:latin typeface="ＭＳ Ｐゴシック" panose="020B0600070205080204" pitchFamily="50" charset="-128"/>
            </a:endParaRPr>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381</a:t>
            </a:fld>
            <a:endParaRPr lang="ja-JP" altLang="en-US"/>
          </a:p>
        </p:txBody>
      </p:sp>
      <p:pic>
        <p:nvPicPr>
          <p:cNvPr id="3" name="図 2"/>
          <p:cNvPicPr>
            <a:picLocks noChangeAspect="1"/>
          </p:cNvPicPr>
          <p:nvPr/>
        </p:nvPicPr>
        <p:blipFill>
          <a:blip r:embed="rId3"/>
          <a:stretch>
            <a:fillRect/>
          </a:stretch>
        </p:blipFill>
        <p:spPr>
          <a:xfrm>
            <a:off x="5004048" y="2933746"/>
            <a:ext cx="3359187" cy="2310584"/>
          </a:xfrm>
          <a:prstGeom prst="rect">
            <a:avLst/>
          </a:prstGeom>
        </p:spPr>
      </p:pic>
    </p:spTree>
    <p:extLst>
      <p:ext uri="{BB962C8B-B14F-4D97-AF65-F5344CB8AC3E}">
        <p14:creationId xmlns:p14="http://schemas.microsoft.com/office/powerpoint/2010/main" val="4001742143"/>
      </p:ext>
    </p:extLst>
  </p:cSld>
  <p:clrMapOvr>
    <a:masterClrMapping/>
  </p:clrMapOvr>
</p:sld>
</file>

<file path=ppt/slides/slide3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テキスト ボックス 6"/>
          <p:cNvSpPr txBox="1"/>
          <p:nvPr/>
        </p:nvSpPr>
        <p:spPr>
          <a:xfrm>
            <a:off x="179512" y="210126"/>
            <a:ext cx="6192688" cy="338554"/>
          </a:xfrm>
          <a:prstGeom prst="rect">
            <a:avLst/>
          </a:prstGeom>
          <a:noFill/>
        </p:spPr>
        <p:txBody>
          <a:bodyPr wrap="square" rtlCol="0">
            <a:spAutoFit/>
          </a:bodyPr>
          <a:lstStyle/>
          <a:p>
            <a:r>
              <a:rPr lang="ja-JP" altLang="en-US" sz="1600" dirty="0">
                <a:solidFill>
                  <a:prstClr val="black"/>
                </a:solidFill>
                <a:latin typeface="ＭＳ Ｐゴシック" panose="020B0600070205080204" pitchFamily="50" charset="-128"/>
              </a:rPr>
              <a:t>　○市税の減免のうち、見直しの対象としたもの　（１／３）</a:t>
            </a:r>
            <a:endParaRPr lang="en-US" altLang="ja-JP" sz="1600" dirty="0">
              <a:solidFill>
                <a:prstClr val="black"/>
              </a:solidFill>
              <a:latin typeface="ＭＳ Ｐゴシック" panose="020B0600070205080204" pitchFamily="50" charset="-128"/>
            </a:endParaRPr>
          </a:p>
        </p:txBody>
      </p:sp>
      <p:sp>
        <p:nvSpPr>
          <p:cNvPr id="11" name="正方形/長方形 10"/>
          <p:cNvSpPr/>
          <p:nvPr/>
        </p:nvSpPr>
        <p:spPr>
          <a:xfrm>
            <a:off x="827584" y="548680"/>
            <a:ext cx="5112568" cy="292388"/>
          </a:xfrm>
          <a:prstGeom prst="rect">
            <a:avLst/>
          </a:prstGeom>
        </p:spPr>
        <p:txBody>
          <a:bodyPr wrap="square">
            <a:spAutoFit/>
          </a:bodyPr>
          <a:lstStyle/>
          <a:p>
            <a:r>
              <a:rPr lang="ja-JP" altLang="en-US" sz="1300" b="1" dirty="0">
                <a:solidFill>
                  <a:prstClr val="black"/>
                </a:solidFill>
                <a:latin typeface="ＭＳ Ｐゴシック" panose="020B0600070205080204" pitchFamily="50" charset="-128"/>
              </a:rPr>
              <a:t>Ａ．減免を廃止したもの　</a:t>
            </a:r>
            <a:r>
              <a:rPr lang="en-US" altLang="ja-JP" sz="1300" b="1" dirty="0">
                <a:solidFill>
                  <a:prstClr val="black"/>
                </a:solidFill>
                <a:latin typeface="ＭＳ Ｐゴシック" panose="020B0600070205080204" pitchFamily="50" charset="-128"/>
              </a:rPr>
              <a:t>【62</a:t>
            </a:r>
            <a:r>
              <a:rPr lang="ja-JP" altLang="en-US" sz="1300" b="1" dirty="0">
                <a:solidFill>
                  <a:prstClr val="black"/>
                </a:solidFill>
                <a:latin typeface="ＭＳ Ｐゴシック" panose="020B0600070205080204" pitchFamily="50" charset="-128"/>
              </a:rPr>
              <a:t>件</a:t>
            </a:r>
            <a:r>
              <a:rPr lang="en-US" altLang="ja-JP" sz="1300" b="1" dirty="0">
                <a:solidFill>
                  <a:prstClr val="black"/>
                </a:solidFill>
                <a:latin typeface="ＭＳ Ｐゴシック" panose="020B0600070205080204" pitchFamily="50" charset="-128"/>
              </a:rPr>
              <a:t>】</a:t>
            </a:r>
            <a:r>
              <a:rPr lang="ja-JP" altLang="en-US" sz="1300" dirty="0">
                <a:solidFill>
                  <a:prstClr val="black"/>
                </a:solidFill>
                <a:latin typeface="ＭＳ Ｐゴシック" panose="020B0600070205080204" pitchFamily="50" charset="-128"/>
              </a:rPr>
              <a:t>　</a:t>
            </a:r>
          </a:p>
        </p:txBody>
      </p:sp>
      <p:graphicFrame>
        <p:nvGraphicFramePr>
          <p:cNvPr id="13" name="表 12"/>
          <p:cNvGraphicFramePr>
            <a:graphicFrameLocks noGrp="1"/>
          </p:cNvGraphicFramePr>
          <p:nvPr/>
        </p:nvGraphicFramePr>
        <p:xfrm>
          <a:off x="1115617" y="897664"/>
          <a:ext cx="6912767" cy="5699691"/>
        </p:xfrm>
        <a:graphic>
          <a:graphicData uri="http://schemas.openxmlformats.org/drawingml/2006/table">
            <a:tbl>
              <a:tblPr/>
              <a:tblGrid>
                <a:gridCol w="432047">
                  <a:extLst>
                    <a:ext uri="{9D8B030D-6E8A-4147-A177-3AD203B41FA5}">
                      <a16:colId xmlns:a16="http://schemas.microsoft.com/office/drawing/2014/main" val="20000"/>
                    </a:ext>
                  </a:extLst>
                </a:gridCol>
                <a:gridCol w="5544616">
                  <a:extLst>
                    <a:ext uri="{9D8B030D-6E8A-4147-A177-3AD203B41FA5}">
                      <a16:colId xmlns:a16="http://schemas.microsoft.com/office/drawing/2014/main" val="20001"/>
                    </a:ext>
                  </a:extLst>
                </a:gridCol>
                <a:gridCol w="936104">
                  <a:extLst>
                    <a:ext uri="{9D8B030D-6E8A-4147-A177-3AD203B41FA5}">
                      <a16:colId xmlns:a16="http://schemas.microsoft.com/office/drawing/2014/main" val="20002"/>
                    </a:ext>
                  </a:extLst>
                </a:gridCol>
              </a:tblGrid>
              <a:tr h="183861">
                <a:tc>
                  <a:txBody>
                    <a:bodyPr/>
                    <a:lstStyle/>
                    <a:p>
                      <a:pPr algn="ctr" fontAlgn="ctr"/>
                      <a:endParaRPr lang="ja-JP" altLang="en-US" sz="1100" b="0" i="0" u="none" strike="noStrike" dirty="0">
                        <a:solidFill>
                          <a:srgbClr val="000000"/>
                        </a:solidFill>
                        <a:latin typeface="ＭＳ Ｐゴシック"/>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ap="flat" cmpd="sng" algn="ctr">
                      <a:solidFill>
                        <a:schemeClr val="tx1"/>
                      </a:solidFill>
                      <a:prstDash val="solid"/>
                      <a:round/>
                      <a:headEnd type="none" w="med" len="med"/>
                      <a:tailEnd type="none" w="med" len="med"/>
                    </a:lnTlToBr>
                    <a:solidFill>
                      <a:schemeClr val="accent5">
                        <a:lumMod val="20000"/>
                        <a:lumOff val="80000"/>
                      </a:schemeClr>
                    </a:solidFill>
                  </a:tcPr>
                </a:tc>
                <a:tc>
                  <a:txBody>
                    <a:bodyPr/>
                    <a:lstStyle/>
                    <a:p>
                      <a:pPr algn="ctr" fontAlgn="ctr"/>
                      <a:r>
                        <a:rPr lang="ja-JP" altLang="en-US" sz="1100" b="0" i="0" u="none" strike="noStrike" dirty="0">
                          <a:solidFill>
                            <a:schemeClr val="tx1"/>
                          </a:solidFill>
                          <a:latin typeface="ＭＳ Ｐゴシック"/>
                        </a:rPr>
                        <a:t>項　　　目</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fontAlgn="ctr"/>
                      <a:r>
                        <a:rPr lang="ja-JP" altLang="en-US" sz="1100" b="0" i="0" u="none" strike="noStrike" dirty="0">
                          <a:solidFill>
                            <a:schemeClr val="tx1"/>
                          </a:solidFill>
                          <a:latin typeface="ＭＳ Ｐゴシック"/>
                        </a:rPr>
                        <a:t>区　　分</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20000"/>
                        <a:lumOff val="80000"/>
                      </a:schemeClr>
                    </a:solidFill>
                  </a:tcPr>
                </a:tc>
                <a:extLst>
                  <a:ext uri="{0D108BD9-81ED-4DB2-BD59-A6C34878D82A}">
                    <a16:rowId xmlns:a16="http://schemas.microsoft.com/office/drawing/2014/main" val="10000"/>
                  </a:ext>
                </a:extLst>
              </a:tr>
              <a:tr h="183861">
                <a:tc>
                  <a:txBody>
                    <a:bodyPr/>
                    <a:lstStyle/>
                    <a:p>
                      <a:pPr algn="ctr" fontAlgn="ctr"/>
                      <a:r>
                        <a:rPr lang="en-US" altLang="ja-JP" sz="1100" b="0" i="0" u="none" strike="noStrike" dirty="0">
                          <a:solidFill>
                            <a:srgbClr val="000000"/>
                          </a:solidFill>
                          <a:latin typeface="ＭＳ Ｐゴシック"/>
                        </a:rPr>
                        <a:t>1</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latin typeface="ＭＳ Ｐゴシック"/>
                        </a:rPr>
                        <a:t>公共事業実施のため使用収益できない土地</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rowSpan="30">
                  <a:txBody>
                    <a:bodyPr/>
                    <a:lstStyle/>
                    <a:p>
                      <a:pPr algn="l" fontAlgn="ctr"/>
                      <a:r>
                        <a:rPr lang="ja-JP" altLang="en-US" sz="1100" b="0" i="0" u="none" strike="noStrike" dirty="0">
                          <a:solidFill>
                            <a:schemeClr val="tx1"/>
                          </a:solidFill>
                          <a:latin typeface="ＭＳ Ｐゴシック"/>
                        </a:rPr>
                        <a:t>固定資産税・都市計画税</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1"/>
                  </a:ext>
                </a:extLst>
              </a:tr>
              <a:tr h="183861">
                <a:tc>
                  <a:txBody>
                    <a:bodyPr/>
                    <a:lstStyle/>
                    <a:p>
                      <a:pPr algn="ctr" fontAlgn="ctr"/>
                      <a:r>
                        <a:rPr lang="en-US" altLang="ja-JP" sz="1100" b="0" i="0" u="none" strike="noStrike">
                          <a:solidFill>
                            <a:srgbClr val="000000"/>
                          </a:solidFill>
                          <a:latin typeface="ＭＳ Ｐゴシック"/>
                        </a:rPr>
                        <a:t>2</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latin typeface="ＭＳ Ｐゴシック"/>
                        </a:rPr>
                        <a:t>道路予定地</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vMerge="1">
                  <a:txBody>
                    <a:bodyPr/>
                    <a:lstStyle/>
                    <a:p>
                      <a:pPr algn="l" fontAlgn="ctr"/>
                      <a:endParaRPr lang="ja-JP" altLang="en-US" sz="1100" b="0" i="0" u="none" strike="noStrike" dirty="0">
                        <a:solidFill>
                          <a:schemeClr val="tx1"/>
                        </a:solidFill>
                        <a:latin typeface="ＭＳ Ｐゴシック"/>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2"/>
                  </a:ext>
                </a:extLst>
              </a:tr>
              <a:tr h="183861">
                <a:tc>
                  <a:txBody>
                    <a:bodyPr/>
                    <a:lstStyle/>
                    <a:p>
                      <a:pPr algn="ctr" fontAlgn="ctr"/>
                      <a:r>
                        <a:rPr lang="en-US" altLang="ja-JP" sz="1100" b="0" i="0" u="none" strike="noStrike">
                          <a:solidFill>
                            <a:srgbClr val="000000"/>
                          </a:solidFill>
                          <a:latin typeface="ＭＳ Ｐゴシック"/>
                        </a:rPr>
                        <a:t>3</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latin typeface="ＭＳ Ｐゴシック"/>
                        </a:rPr>
                        <a:t>物納の許可を受けた固定資産</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vMerge="1">
                  <a:txBody>
                    <a:bodyPr/>
                    <a:lstStyle/>
                    <a:p>
                      <a:pPr algn="l" fontAlgn="ctr"/>
                      <a:endParaRPr lang="ja-JP" altLang="en-US" sz="1100" b="0" i="0" u="none" strike="noStrike" dirty="0">
                        <a:solidFill>
                          <a:schemeClr val="tx1"/>
                        </a:solidFill>
                        <a:latin typeface="ＭＳ Ｐゴシック"/>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3"/>
                  </a:ext>
                </a:extLst>
              </a:tr>
              <a:tr h="183861">
                <a:tc>
                  <a:txBody>
                    <a:bodyPr/>
                    <a:lstStyle/>
                    <a:p>
                      <a:pPr algn="ctr" fontAlgn="ctr"/>
                      <a:r>
                        <a:rPr lang="en-US" altLang="ja-JP" sz="1100" b="0" i="0" u="none" strike="noStrike">
                          <a:solidFill>
                            <a:srgbClr val="000000"/>
                          </a:solidFill>
                          <a:latin typeface="ＭＳ Ｐゴシック"/>
                        </a:rPr>
                        <a:t>4</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latin typeface="ＭＳ Ｐゴシック"/>
                        </a:rPr>
                        <a:t>沈没船舶</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vMerge="1">
                  <a:txBody>
                    <a:bodyPr/>
                    <a:lstStyle/>
                    <a:p>
                      <a:pPr algn="l" fontAlgn="ctr"/>
                      <a:endParaRPr lang="ja-JP" altLang="en-US" sz="1100" b="0" i="0" u="none" strike="noStrike" dirty="0">
                        <a:solidFill>
                          <a:schemeClr val="tx1"/>
                        </a:solidFill>
                        <a:latin typeface="ＭＳ Ｐゴシック"/>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4"/>
                  </a:ext>
                </a:extLst>
              </a:tr>
              <a:tr h="183861">
                <a:tc>
                  <a:txBody>
                    <a:bodyPr/>
                    <a:lstStyle/>
                    <a:p>
                      <a:pPr algn="ctr" fontAlgn="ctr"/>
                      <a:r>
                        <a:rPr lang="en-US" altLang="ja-JP" sz="1100" b="0" i="0" u="none" strike="noStrike">
                          <a:solidFill>
                            <a:srgbClr val="000000"/>
                          </a:solidFill>
                          <a:latin typeface="ＭＳ Ｐゴシック"/>
                        </a:rPr>
                        <a:t>5</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latin typeface="ＭＳ Ｐゴシック"/>
                        </a:rPr>
                        <a:t>一定の条件を満たしているマンションの児童の遊び場</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vMerge="1">
                  <a:txBody>
                    <a:bodyPr/>
                    <a:lstStyle/>
                    <a:p>
                      <a:pPr algn="l" fontAlgn="ctr"/>
                      <a:endParaRPr lang="ja-JP" altLang="en-US" sz="1100" b="0" i="0" u="none" strike="noStrike" dirty="0">
                        <a:solidFill>
                          <a:schemeClr val="tx1"/>
                        </a:solidFill>
                        <a:latin typeface="ＭＳ Ｐゴシック"/>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5"/>
                  </a:ext>
                </a:extLst>
              </a:tr>
              <a:tr h="183861">
                <a:tc>
                  <a:txBody>
                    <a:bodyPr/>
                    <a:lstStyle/>
                    <a:p>
                      <a:pPr algn="ctr" fontAlgn="ctr"/>
                      <a:r>
                        <a:rPr lang="en-US" altLang="ja-JP" sz="1100" b="0" i="0" u="none" strike="noStrike">
                          <a:solidFill>
                            <a:srgbClr val="000000"/>
                          </a:solidFill>
                          <a:latin typeface="ＭＳ Ｐゴシック"/>
                        </a:rPr>
                        <a:t>6</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err="1">
                          <a:solidFill>
                            <a:schemeClr val="tx1"/>
                          </a:solidFill>
                          <a:latin typeface="ＭＳ Ｐゴシック"/>
                        </a:rPr>
                        <a:t>障がい</a:t>
                      </a:r>
                      <a:r>
                        <a:rPr lang="ja-JP" altLang="en-US" sz="1100" b="0" i="0" u="none" strike="noStrike" dirty="0">
                          <a:solidFill>
                            <a:schemeClr val="tx1"/>
                          </a:solidFill>
                          <a:latin typeface="ＭＳ Ｐゴシック"/>
                        </a:rPr>
                        <a:t>者職業能力開発訓練施設</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vMerge="1">
                  <a:txBody>
                    <a:bodyPr/>
                    <a:lstStyle/>
                    <a:p>
                      <a:pPr algn="l" fontAlgn="ctr"/>
                      <a:endParaRPr lang="ja-JP" altLang="en-US" sz="1100" b="0" i="0" u="none" strike="noStrike" dirty="0">
                        <a:solidFill>
                          <a:schemeClr val="tx1"/>
                        </a:solidFill>
                        <a:latin typeface="ＭＳ Ｐゴシック"/>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6"/>
                  </a:ext>
                </a:extLst>
              </a:tr>
              <a:tr h="183861">
                <a:tc>
                  <a:txBody>
                    <a:bodyPr/>
                    <a:lstStyle/>
                    <a:p>
                      <a:pPr algn="ctr" fontAlgn="ctr"/>
                      <a:r>
                        <a:rPr lang="en-US" altLang="ja-JP" sz="1100" b="0" i="0" u="none" strike="noStrike">
                          <a:solidFill>
                            <a:srgbClr val="000000"/>
                          </a:solidFill>
                          <a:latin typeface="ＭＳ Ｐゴシック"/>
                        </a:rPr>
                        <a:t>7</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latin typeface="ＭＳ Ｐゴシック"/>
                        </a:rPr>
                        <a:t>非課税となる福祉施設等の建築中の敷地等</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vMerge="1">
                  <a:txBody>
                    <a:bodyPr/>
                    <a:lstStyle/>
                    <a:p>
                      <a:pPr algn="l" fontAlgn="ctr"/>
                      <a:endParaRPr lang="ja-JP" altLang="en-US" sz="1100" b="0" i="0" u="none" strike="noStrike" dirty="0">
                        <a:solidFill>
                          <a:schemeClr val="tx1"/>
                        </a:solidFill>
                        <a:latin typeface="ＭＳ Ｐゴシック"/>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7"/>
                  </a:ext>
                </a:extLst>
              </a:tr>
              <a:tr h="183861">
                <a:tc>
                  <a:txBody>
                    <a:bodyPr/>
                    <a:lstStyle/>
                    <a:p>
                      <a:pPr algn="ctr" fontAlgn="ctr"/>
                      <a:r>
                        <a:rPr lang="en-US" altLang="ja-JP" sz="1100" b="0" i="0" u="none" strike="noStrike">
                          <a:solidFill>
                            <a:srgbClr val="000000"/>
                          </a:solidFill>
                          <a:latin typeface="ＭＳ Ｐゴシック"/>
                        </a:rPr>
                        <a:t>8</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zh-TW" altLang="en-US" sz="1100" b="0" i="0" u="none" strike="noStrike" dirty="0">
                          <a:solidFill>
                            <a:schemeClr val="tx1"/>
                          </a:solidFill>
                          <a:latin typeface="ＭＳ Ｐゴシック" pitchFamily="50" charset="-128"/>
                          <a:ea typeface="ＭＳ Ｐゴシック" pitchFamily="50" charset="-128"/>
                        </a:rPr>
                        <a:t>中小企業会館</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vMerge="1">
                  <a:txBody>
                    <a:bodyPr/>
                    <a:lstStyle/>
                    <a:p>
                      <a:pPr algn="l" fontAlgn="ctr"/>
                      <a:endParaRPr lang="zh-TW" altLang="en-US" sz="1100" b="0" i="0" u="none" strike="noStrike" dirty="0">
                        <a:solidFill>
                          <a:schemeClr val="tx1"/>
                        </a:solidFill>
                        <a:latin typeface="ＭＳ Ｐゴシック" pitchFamily="50" charset="-128"/>
                        <a:ea typeface="ＭＳ Ｐゴシック" pitchFamily="50" charset="-128"/>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8"/>
                  </a:ext>
                </a:extLst>
              </a:tr>
              <a:tr h="183861">
                <a:tc>
                  <a:txBody>
                    <a:bodyPr/>
                    <a:lstStyle/>
                    <a:p>
                      <a:pPr algn="ctr" fontAlgn="ctr"/>
                      <a:r>
                        <a:rPr lang="en-US" altLang="ja-JP" sz="1100" b="0" i="0" u="none" strike="noStrike">
                          <a:solidFill>
                            <a:srgbClr val="000000"/>
                          </a:solidFill>
                          <a:latin typeface="ＭＳ Ｐゴシック"/>
                        </a:rPr>
                        <a:t>9</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zh-TW" altLang="en-US" sz="1100" b="0" i="0" u="none" strike="noStrike" dirty="0">
                          <a:solidFill>
                            <a:schemeClr val="tx1"/>
                          </a:solidFill>
                          <a:latin typeface="ＭＳ Ｐゴシック" pitchFamily="50" charset="-128"/>
                          <a:ea typeface="ＭＳ Ｐゴシック" pitchFamily="50" charset="-128"/>
                        </a:rPr>
                        <a:t>研究開発型産業高度化促進施設</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vMerge="1">
                  <a:txBody>
                    <a:bodyPr/>
                    <a:lstStyle/>
                    <a:p>
                      <a:pPr algn="l" fontAlgn="ctr"/>
                      <a:endParaRPr lang="zh-TW" altLang="en-US" sz="1100" b="0" i="0" u="none" strike="noStrike" dirty="0">
                        <a:solidFill>
                          <a:schemeClr val="tx1"/>
                        </a:solidFill>
                        <a:latin typeface="ＭＳ Ｐゴシック" pitchFamily="50" charset="-128"/>
                        <a:ea typeface="ＭＳ Ｐゴシック" pitchFamily="50" charset="-128"/>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9"/>
                  </a:ext>
                </a:extLst>
              </a:tr>
              <a:tr h="183861">
                <a:tc>
                  <a:txBody>
                    <a:bodyPr/>
                    <a:lstStyle/>
                    <a:p>
                      <a:pPr algn="ctr" fontAlgn="ctr"/>
                      <a:r>
                        <a:rPr lang="en-US" altLang="ja-JP" sz="1100" b="0" i="0" u="none" strike="noStrike">
                          <a:solidFill>
                            <a:srgbClr val="000000"/>
                          </a:solidFill>
                          <a:latin typeface="ＭＳ Ｐゴシック"/>
                        </a:rPr>
                        <a:t>10</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zh-TW" altLang="en-US" sz="1100" b="0" i="0" u="none" strike="noStrike" dirty="0">
                          <a:solidFill>
                            <a:schemeClr val="tx1"/>
                          </a:solidFill>
                          <a:latin typeface="ＭＳ Ｐゴシック" pitchFamily="50" charset="-128"/>
                          <a:ea typeface="ＭＳ Ｐゴシック" pitchFamily="50" charset="-128"/>
                        </a:rPr>
                        <a:t>地域産業集積活性化対策施設</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vMerge="1">
                  <a:txBody>
                    <a:bodyPr/>
                    <a:lstStyle/>
                    <a:p>
                      <a:pPr algn="l" fontAlgn="ctr"/>
                      <a:endParaRPr lang="zh-TW" altLang="en-US" sz="1100" b="0" i="0" u="none" strike="noStrike" dirty="0">
                        <a:solidFill>
                          <a:schemeClr val="tx1"/>
                        </a:solidFill>
                        <a:latin typeface="ＭＳ Ｐゴシック" pitchFamily="50" charset="-128"/>
                        <a:ea typeface="ＭＳ Ｐゴシック" pitchFamily="50" charset="-128"/>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0"/>
                  </a:ext>
                </a:extLst>
              </a:tr>
              <a:tr h="183861">
                <a:tc>
                  <a:txBody>
                    <a:bodyPr/>
                    <a:lstStyle/>
                    <a:p>
                      <a:pPr algn="ctr" fontAlgn="ctr"/>
                      <a:r>
                        <a:rPr lang="en-US" altLang="ja-JP" sz="1100" b="0" i="0" u="none" strike="noStrike">
                          <a:solidFill>
                            <a:srgbClr val="000000"/>
                          </a:solidFill>
                          <a:latin typeface="ＭＳ Ｐゴシック"/>
                        </a:rPr>
                        <a:t>11</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latin typeface="ＭＳ Ｐゴシック"/>
                        </a:rPr>
                        <a:t>公益社団法人・公益財団法人所有の港湾労働者施設</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vMerge="1">
                  <a:txBody>
                    <a:bodyPr/>
                    <a:lstStyle/>
                    <a:p>
                      <a:pPr algn="l" fontAlgn="ctr"/>
                      <a:endParaRPr lang="ja-JP" altLang="en-US" sz="1100" b="0" i="0" u="none" strike="noStrike" dirty="0">
                        <a:solidFill>
                          <a:schemeClr val="tx1"/>
                        </a:solidFill>
                        <a:latin typeface="ＭＳ Ｐゴシック"/>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1"/>
                  </a:ext>
                </a:extLst>
              </a:tr>
              <a:tr h="183861">
                <a:tc>
                  <a:txBody>
                    <a:bodyPr/>
                    <a:lstStyle/>
                    <a:p>
                      <a:pPr algn="ctr" fontAlgn="ctr"/>
                      <a:r>
                        <a:rPr lang="en-US" altLang="ja-JP" sz="1100" b="0" i="0" u="none" strike="noStrike">
                          <a:solidFill>
                            <a:srgbClr val="000000"/>
                          </a:solidFill>
                          <a:latin typeface="ＭＳ Ｐゴシック"/>
                        </a:rPr>
                        <a:t>12</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latin typeface="ＭＳ Ｐゴシック"/>
                        </a:rPr>
                        <a:t>公益社団法人・公益財団法人所有の学校給食を実施するための施設</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vMerge="1">
                  <a:txBody>
                    <a:bodyPr/>
                    <a:lstStyle/>
                    <a:p>
                      <a:pPr algn="l" fontAlgn="ctr"/>
                      <a:endParaRPr lang="ja-JP" altLang="en-US" sz="1100" b="0" i="0" u="none" strike="noStrike" dirty="0">
                        <a:solidFill>
                          <a:schemeClr val="tx1"/>
                        </a:solidFill>
                        <a:latin typeface="ＭＳ Ｐゴシック"/>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2"/>
                  </a:ext>
                </a:extLst>
              </a:tr>
              <a:tr h="183861">
                <a:tc>
                  <a:txBody>
                    <a:bodyPr/>
                    <a:lstStyle/>
                    <a:p>
                      <a:pPr algn="ctr" fontAlgn="ctr"/>
                      <a:r>
                        <a:rPr lang="en-US" altLang="ja-JP" sz="1100" b="0" i="0" u="none" strike="noStrike">
                          <a:solidFill>
                            <a:srgbClr val="000000"/>
                          </a:solidFill>
                          <a:latin typeface="ＭＳ Ｐゴシック"/>
                        </a:rPr>
                        <a:t>13</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latin typeface="ＭＳ Ｐゴシック"/>
                        </a:rPr>
                        <a:t>都市計画自動車ターミナル</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vMerge="1">
                  <a:txBody>
                    <a:bodyPr/>
                    <a:lstStyle/>
                    <a:p>
                      <a:pPr algn="l" fontAlgn="ctr"/>
                      <a:endParaRPr lang="ja-JP" altLang="en-US" sz="1100" b="0" i="0" u="none" strike="noStrike" dirty="0">
                        <a:solidFill>
                          <a:schemeClr val="tx1"/>
                        </a:solidFill>
                        <a:latin typeface="ＭＳ Ｐゴシック"/>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3"/>
                  </a:ext>
                </a:extLst>
              </a:tr>
              <a:tr h="183861">
                <a:tc>
                  <a:txBody>
                    <a:bodyPr/>
                    <a:lstStyle/>
                    <a:p>
                      <a:pPr algn="ctr" fontAlgn="ctr"/>
                      <a:r>
                        <a:rPr lang="en-US" altLang="ja-JP" sz="1100" b="0" i="0" u="none" strike="noStrike">
                          <a:solidFill>
                            <a:srgbClr val="000000"/>
                          </a:solidFill>
                          <a:latin typeface="ＭＳ Ｐゴシック"/>
                        </a:rPr>
                        <a:t>14</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latin typeface="ＭＳ Ｐゴシック"/>
                        </a:rPr>
                        <a:t>本市補助を受け商店街振興組合等が整備したコミュニティ施設</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vMerge="1">
                  <a:txBody>
                    <a:bodyPr/>
                    <a:lstStyle/>
                    <a:p>
                      <a:pPr algn="l" fontAlgn="ctr"/>
                      <a:endParaRPr lang="ja-JP" altLang="en-US" sz="1100" b="0" i="0" u="none" strike="noStrike" dirty="0">
                        <a:solidFill>
                          <a:schemeClr val="tx1"/>
                        </a:solidFill>
                        <a:latin typeface="ＭＳ Ｐゴシック"/>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4"/>
                  </a:ext>
                </a:extLst>
              </a:tr>
              <a:tr h="183861">
                <a:tc>
                  <a:txBody>
                    <a:bodyPr/>
                    <a:lstStyle/>
                    <a:p>
                      <a:pPr algn="ctr" fontAlgn="ctr"/>
                      <a:r>
                        <a:rPr lang="en-US" altLang="ja-JP" sz="1100" b="0" i="0" u="none" strike="noStrike">
                          <a:solidFill>
                            <a:srgbClr val="000000"/>
                          </a:solidFill>
                          <a:latin typeface="ＭＳ Ｐゴシック"/>
                        </a:rPr>
                        <a:t>15</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zh-TW" altLang="en-US" sz="1100" b="0" i="0" u="none" strike="noStrike" dirty="0">
                          <a:solidFill>
                            <a:schemeClr val="tx1"/>
                          </a:solidFill>
                          <a:latin typeface="ＭＳ Ｐゴシック" pitchFamily="50" charset="-128"/>
                          <a:ea typeface="ＭＳ Ｐゴシック" pitchFamily="50" charset="-128"/>
                        </a:rPr>
                        <a:t>大阪沖縄会館</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vMerge="1">
                  <a:txBody>
                    <a:bodyPr/>
                    <a:lstStyle/>
                    <a:p>
                      <a:pPr algn="l" fontAlgn="ctr"/>
                      <a:endParaRPr lang="zh-TW" altLang="en-US" sz="1100" b="0" i="0" u="none" strike="noStrike" dirty="0">
                        <a:solidFill>
                          <a:schemeClr val="tx1"/>
                        </a:solidFill>
                        <a:latin typeface="ＭＳ Ｐゴシック" pitchFamily="50" charset="-128"/>
                        <a:ea typeface="ＭＳ Ｐゴシック" pitchFamily="50" charset="-128"/>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5"/>
                  </a:ext>
                </a:extLst>
              </a:tr>
              <a:tr h="183861">
                <a:tc>
                  <a:txBody>
                    <a:bodyPr/>
                    <a:lstStyle/>
                    <a:p>
                      <a:pPr algn="ctr" fontAlgn="ctr"/>
                      <a:r>
                        <a:rPr lang="en-US" altLang="ja-JP" sz="1100" b="0" i="0" u="none" strike="noStrike">
                          <a:solidFill>
                            <a:srgbClr val="000000"/>
                          </a:solidFill>
                          <a:latin typeface="ＭＳ Ｐゴシック"/>
                        </a:rPr>
                        <a:t>16</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latin typeface="ＭＳ Ｐゴシック"/>
                        </a:rPr>
                        <a:t>公益社団法人・公益財団法人所有のがん予防検診施設</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vMerge="1">
                  <a:txBody>
                    <a:bodyPr/>
                    <a:lstStyle/>
                    <a:p>
                      <a:pPr algn="l" fontAlgn="ctr"/>
                      <a:endParaRPr lang="ja-JP" altLang="en-US" sz="1100" b="0" i="0" u="none" strike="noStrike" dirty="0">
                        <a:solidFill>
                          <a:schemeClr val="tx1"/>
                        </a:solidFill>
                        <a:latin typeface="ＭＳ Ｐゴシック"/>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6"/>
                  </a:ext>
                </a:extLst>
              </a:tr>
              <a:tr h="183861">
                <a:tc>
                  <a:txBody>
                    <a:bodyPr/>
                    <a:lstStyle/>
                    <a:p>
                      <a:pPr algn="ctr" fontAlgn="ctr"/>
                      <a:r>
                        <a:rPr lang="en-US" altLang="ja-JP" sz="1100" b="0" i="0" u="none" strike="noStrike">
                          <a:solidFill>
                            <a:srgbClr val="000000"/>
                          </a:solidFill>
                          <a:latin typeface="ＭＳ Ｐゴシック"/>
                        </a:rPr>
                        <a:t>17</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latin typeface="ＭＳ Ｐゴシック"/>
                        </a:rPr>
                        <a:t>公益社団法人・公益財団法人所有の結核予防施設</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vMerge="1">
                  <a:txBody>
                    <a:bodyPr/>
                    <a:lstStyle/>
                    <a:p>
                      <a:pPr algn="l" fontAlgn="ctr"/>
                      <a:endParaRPr lang="ja-JP" altLang="en-US" sz="1100" b="0" i="0" u="none" strike="noStrike" dirty="0">
                        <a:solidFill>
                          <a:schemeClr val="tx1"/>
                        </a:solidFill>
                        <a:latin typeface="ＭＳ Ｐゴシック"/>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7"/>
                  </a:ext>
                </a:extLst>
              </a:tr>
              <a:tr h="183861">
                <a:tc>
                  <a:txBody>
                    <a:bodyPr/>
                    <a:lstStyle/>
                    <a:p>
                      <a:pPr algn="ctr" fontAlgn="ctr"/>
                      <a:r>
                        <a:rPr lang="en-US" altLang="ja-JP" sz="1100" b="0" i="0" u="none" strike="noStrike">
                          <a:solidFill>
                            <a:srgbClr val="000000"/>
                          </a:solidFill>
                          <a:latin typeface="ＭＳ Ｐゴシック"/>
                        </a:rPr>
                        <a:t>18</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latin typeface="ＭＳ Ｐゴシック"/>
                        </a:rPr>
                        <a:t>公益社団法人・公益財団法人所有の公害健康被害検査施設</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vMerge="1">
                  <a:txBody>
                    <a:bodyPr/>
                    <a:lstStyle/>
                    <a:p>
                      <a:pPr algn="l" fontAlgn="ctr"/>
                      <a:endParaRPr lang="ja-JP" altLang="en-US" sz="1100" b="0" i="0" u="none" strike="noStrike" dirty="0">
                        <a:solidFill>
                          <a:schemeClr val="tx1"/>
                        </a:solidFill>
                        <a:latin typeface="ＭＳ Ｐゴシック"/>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8"/>
                  </a:ext>
                </a:extLst>
              </a:tr>
              <a:tr h="183861">
                <a:tc>
                  <a:txBody>
                    <a:bodyPr/>
                    <a:lstStyle/>
                    <a:p>
                      <a:pPr algn="ctr" fontAlgn="ctr"/>
                      <a:r>
                        <a:rPr lang="en-US" altLang="ja-JP" sz="1100" b="0" i="0" u="none" strike="noStrike">
                          <a:solidFill>
                            <a:srgbClr val="000000"/>
                          </a:solidFill>
                          <a:latin typeface="ＭＳ Ｐゴシック"/>
                        </a:rPr>
                        <a:t>19</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zh-TW" altLang="en-US" sz="1100" b="0" i="0" u="none" strike="noStrike" dirty="0">
                          <a:solidFill>
                            <a:schemeClr val="tx1"/>
                          </a:solidFill>
                          <a:latin typeface="ＭＳ Ｐゴシック" pitchFamily="50" charset="-128"/>
                          <a:ea typeface="ＭＳ Ｐゴシック" pitchFamily="50" charset="-128"/>
                        </a:rPr>
                        <a:t>柔道整復師会館</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vMerge="1">
                  <a:txBody>
                    <a:bodyPr/>
                    <a:lstStyle/>
                    <a:p>
                      <a:pPr algn="l" fontAlgn="ctr"/>
                      <a:endParaRPr lang="zh-TW" altLang="en-US" sz="1100" b="0" i="0" u="none" strike="noStrike" dirty="0">
                        <a:solidFill>
                          <a:schemeClr val="tx1"/>
                        </a:solidFill>
                        <a:latin typeface="ＭＳ Ｐゴシック" pitchFamily="50" charset="-128"/>
                        <a:ea typeface="ＭＳ Ｐゴシック" pitchFamily="50" charset="-128"/>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9"/>
                  </a:ext>
                </a:extLst>
              </a:tr>
              <a:tr h="183861">
                <a:tc>
                  <a:txBody>
                    <a:bodyPr/>
                    <a:lstStyle/>
                    <a:p>
                      <a:pPr algn="ctr" fontAlgn="ctr"/>
                      <a:r>
                        <a:rPr lang="en-US" altLang="ja-JP" sz="1100" b="0" i="0" u="none" strike="noStrike" dirty="0">
                          <a:solidFill>
                            <a:srgbClr val="000000"/>
                          </a:solidFill>
                          <a:latin typeface="ＭＳ Ｐゴシック"/>
                        </a:rPr>
                        <a:t>20</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latin typeface="ＭＳ Ｐゴシック"/>
                        </a:rPr>
                        <a:t>府医師会館</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vMerge="1">
                  <a:txBody>
                    <a:bodyPr/>
                    <a:lstStyle/>
                    <a:p>
                      <a:pPr algn="l" fontAlgn="ctr"/>
                      <a:endParaRPr lang="ja-JP" altLang="en-US" sz="1100" b="0" i="0" u="none" strike="noStrike" dirty="0">
                        <a:solidFill>
                          <a:schemeClr val="tx1"/>
                        </a:solidFill>
                        <a:latin typeface="ＭＳ Ｐゴシック"/>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20"/>
                  </a:ext>
                </a:extLst>
              </a:tr>
              <a:tr h="183861">
                <a:tc>
                  <a:txBody>
                    <a:bodyPr/>
                    <a:lstStyle/>
                    <a:p>
                      <a:pPr algn="ctr" fontAlgn="ctr"/>
                      <a:r>
                        <a:rPr lang="en-US" altLang="ja-JP" sz="1100" b="0" i="0" u="none" strike="noStrike" dirty="0">
                          <a:solidFill>
                            <a:srgbClr val="000000"/>
                          </a:solidFill>
                          <a:latin typeface="ＭＳ Ｐゴシック"/>
                        </a:rPr>
                        <a:t>21</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latin typeface="ＭＳ Ｐゴシック"/>
                        </a:rPr>
                        <a:t>府歯科医師会館</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vMerge="1">
                  <a:txBody>
                    <a:bodyPr/>
                    <a:lstStyle/>
                    <a:p>
                      <a:pPr marL="0" marR="0" indent="0" algn="l" defTabSz="914400" rtl="0" eaLnBrk="1" fontAlgn="ctr" latinLnBrk="0" hangingPunct="1">
                        <a:lnSpc>
                          <a:spcPct val="100000"/>
                        </a:lnSpc>
                        <a:spcBef>
                          <a:spcPts val="0"/>
                        </a:spcBef>
                        <a:spcAft>
                          <a:spcPts val="0"/>
                        </a:spcAft>
                        <a:buClrTx/>
                        <a:buSzTx/>
                        <a:buFontTx/>
                        <a:buNone/>
                        <a:tabLst/>
                        <a:defRPr/>
                      </a:pPr>
                      <a:endParaRPr lang="ja-JP" altLang="en-US" sz="1100" b="0" i="0" u="none" strike="noStrike" dirty="0">
                        <a:solidFill>
                          <a:schemeClr val="tx1"/>
                        </a:solidFill>
                        <a:latin typeface="ＭＳ Ｐゴシック"/>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21"/>
                  </a:ext>
                </a:extLst>
              </a:tr>
              <a:tr h="183861">
                <a:tc>
                  <a:txBody>
                    <a:bodyPr/>
                    <a:lstStyle/>
                    <a:p>
                      <a:pPr algn="ctr" fontAlgn="ctr"/>
                      <a:r>
                        <a:rPr lang="en-US" altLang="ja-JP" sz="1100" b="0" i="0" u="none" strike="noStrike" dirty="0">
                          <a:solidFill>
                            <a:srgbClr val="000000"/>
                          </a:solidFill>
                          <a:latin typeface="ＭＳ Ｐゴシック"/>
                        </a:rPr>
                        <a:t>22</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zh-TW" altLang="en-US" sz="1100" b="0" i="0" u="none" strike="noStrike" dirty="0">
                          <a:solidFill>
                            <a:schemeClr val="tx1"/>
                          </a:solidFill>
                          <a:latin typeface="ＭＳ Ｐゴシック" pitchFamily="50" charset="-128"/>
                          <a:ea typeface="ＭＳ Ｐゴシック" pitchFamily="50" charset="-128"/>
                        </a:rPr>
                        <a:t>中沢記念野球会館（高校野球連盟）</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vMerge="1">
                  <a:txBody>
                    <a:bodyPr/>
                    <a:lstStyle/>
                    <a:p>
                      <a:pPr algn="l" fontAlgn="ctr"/>
                      <a:endParaRPr lang="zh-TW" altLang="en-US" sz="1100" b="0" i="0" u="none" strike="noStrike" dirty="0">
                        <a:solidFill>
                          <a:schemeClr val="tx1"/>
                        </a:solidFill>
                        <a:latin typeface="ＭＳ Ｐゴシック" pitchFamily="50" charset="-128"/>
                        <a:ea typeface="ＭＳ Ｐゴシック" pitchFamily="50" charset="-128"/>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22"/>
                  </a:ext>
                </a:extLst>
              </a:tr>
              <a:tr h="183861">
                <a:tc>
                  <a:txBody>
                    <a:bodyPr/>
                    <a:lstStyle/>
                    <a:p>
                      <a:pPr algn="ctr" fontAlgn="ctr"/>
                      <a:r>
                        <a:rPr lang="en-US" altLang="ja-JP" sz="1100" b="0" i="0" u="none" strike="noStrike" dirty="0">
                          <a:solidFill>
                            <a:srgbClr val="000000"/>
                          </a:solidFill>
                          <a:latin typeface="ＭＳ Ｐゴシック"/>
                        </a:rPr>
                        <a:t>23</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latin typeface="ＭＳ Ｐゴシック"/>
                        </a:rPr>
                        <a:t>講道館　大阪国際柔道センター</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vMerge="1">
                  <a:txBody>
                    <a:bodyPr/>
                    <a:lstStyle/>
                    <a:p>
                      <a:pPr algn="l" fontAlgn="ctr"/>
                      <a:endParaRPr lang="ja-JP" altLang="en-US" sz="1100" b="0" i="0" u="none" strike="noStrike" dirty="0">
                        <a:solidFill>
                          <a:schemeClr val="tx1"/>
                        </a:solidFill>
                        <a:latin typeface="ＭＳ Ｐゴシック"/>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23"/>
                  </a:ext>
                </a:extLst>
              </a:tr>
              <a:tr h="183861">
                <a:tc>
                  <a:txBody>
                    <a:bodyPr/>
                    <a:lstStyle/>
                    <a:p>
                      <a:pPr algn="ctr" fontAlgn="ctr"/>
                      <a:r>
                        <a:rPr lang="en-US" altLang="ja-JP" sz="1100" b="0" i="0" u="none" strike="noStrike" dirty="0">
                          <a:solidFill>
                            <a:srgbClr val="000000"/>
                          </a:solidFill>
                          <a:latin typeface="ＭＳ Ｐゴシック"/>
                        </a:rPr>
                        <a:t>24</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latin typeface="ＭＳ Ｐゴシック"/>
                        </a:rPr>
                        <a:t>住吉武道館</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vMerge="1">
                  <a:txBody>
                    <a:bodyPr/>
                    <a:lstStyle/>
                    <a:p>
                      <a:pPr algn="l" fontAlgn="ctr"/>
                      <a:endParaRPr lang="ja-JP" altLang="en-US" sz="1100" b="0" i="0" u="none" strike="noStrike" dirty="0">
                        <a:solidFill>
                          <a:schemeClr val="tx1"/>
                        </a:solidFill>
                        <a:latin typeface="ＭＳ Ｐゴシック"/>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24"/>
                  </a:ext>
                </a:extLst>
              </a:tr>
              <a:tr h="183861">
                <a:tc>
                  <a:txBody>
                    <a:bodyPr/>
                    <a:lstStyle/>
                    <a:p>
                      <a:pPr algn="ctr" fontAlgn="ctr"/>
                      <a:r>
                        <a:rPr lang="en-US" altLang="ja-JP" sz="1100" b="0" i="0" u="none" strike="noStrike" dirty="0">
                          <a:solidFill>
                            <a:srgbClr val="000000"/>
                          </a:solidFill>
                          <a:latin typeface="ＭＳ Ｐゴシック"/>
                        </a:rPr>
                        <a:t>25</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latin typeface="ＭＳ Ｐゴシック"/>
                        </a:rPr>
                        <a:t>労働組合が専らその用に供する固定資産</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vMerge="1">
                  <a:txBody>
                    <a:bodyPr/>
                    <a:lstStyle/>
                    <a:p>
                      <a:pPr algn="l" fontAlgn="ctr"/>
                      <a:endParaRPr lang="ja-JP" altLang="en-US" sz="1100" b="0" i="0" u="none" strike="noStrike" dirty="0">
                        <a:solidFill>
                          <a:schemeClr val="tx1"/>
                        </a:solidFill>
                        <a:latin typeface="ＭＳ Ｐゴシック"/>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25"/>
                  </a:ext>
                </a:extLst>
              </a:tr>
              <a:tr h="183861">
                <a:tc>
                  <a:txBody>
                    <a:bodyPr/>
                    <a:lstStyle/>
                    <a:p>
                      <a:pPr algn="ctr" fontAlgn="ctr"/>
                      <a:r>
                        <a:rPr lang="en-US" altLang="ja-JP" sz="1100" b="0" i="0" u="none" strike="noStrike" dirty="0">
                          <a:solidFill>
                            <a:srgbClr val="000000"/>
                          </a:solidFill>
                          <a:latin typeface="ＭＳ Ｐゴシック"/>
                        </a:rPr>
                        <a:t>26</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latin typeface="ＭＳ Ｐゴシック"/>
                        </a:rPr>
                        <a:t>救急医療機関所有の病院・診療所</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vMerge="1">
                  <a:txBody>
                    <a:bodyPr/>
                    <a:lstStyle/>
                    <a:p>
                      <a:pPr algn="l" fontAlgn="ctr"/>
                      <a:endParaRPr lang="ja-JP" altLang="en-US" sz="1100" b="0" i="0" u="none" strike="noStrike" dirty="0">
                        <a:solidFill>
                          <a:schemeClr val="tx1"/>
                        </a:solidFill>
                        <a:latin typeface="ＭＳ Ｐゴシック"/>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26"/>
                  </a:ext>
                </a:extLst>
              </a:tr>
              <a:tr h="183861">
                <a:tc>
                  <a:txBody>
                    <a:bodyPr/>
                    <a:lstStyle/>
                    <a:p>
                      <a:pPr algn="ctr" fontAlgn="ctr"/>
                      <a:r>
                        <a:rPr lang="en-US" altLang="ja-JP" sz="1100" b="0" i="0" u="none" strike="noStrike" dirty="0">
                          <a:solidFill>
                            <a:srgbClr val="000000"/>
                          </a:solidFill>
                          <a:latin typeface="ＭＳ Ｐゴシック"/>
                        </a:rPr>
                        <a:t>27</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latin typeface="ＭＳ Ｐゴシック"/>
                        </a:rPr>
                        <a:t>非課税となる診療施設のための看護師宿舎</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vMerge="1">
                  <a:txBody>
                    <a:bodyPr/>
                    <a:lstStyle/>
                    <a:p>
                      <a:pPr algn="l" fontAlgn="ctr"/>
                      <a:endParaRPr lang="ja-JP" altLang="en-US" sz="1100" b="0" i="0" u="none" strike="noStrike" dirty="0">
                        <a:solidFill>
                          <a:schemeClr val="tx1"/>
                        </a:solidFill>
                        <a:latin typeface="ＭＳ Ｐゴシック"/>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27"/>
                  </a:ext>
                </a:extLst>
              </a:tr>
              <a:tr h="183861">
                <a:tc>
                  <a:txBody>
                    <a:bodyPr/>
                    <a:lstStyle/>
                    <a:p>
                      <a:pPr algn="ctr" fontAlgn="ctr"/>
                      <a:r>
                        <a:rPr lang="en-US" altLang="ja-JP" sz="1100" b="0" i="0" u="none" strike="noStrike" dirty="0">
                          <a:solidFill>
                            <a:srgbClr val="000000"/>
                          </a:solidFill>
                          <a:latin typeface="ＭＳ Ｐゴシック"/>
                        </a:rPr>
                        <a:t>28</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latin typeface="ＭＳ Ｐゴシック"/>
                        </a:rPr>
                        <a:t>学校法人以外の幼稚園</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vMerge="1">
                  <a:txBody>
                    <a:bodyPr/>
                    <a:lstStyle/>
                    <a:p>
                      <a:pPr algn="l" fontAlgn="ctr"/>
                      <a:endParaRPr lang="ja-JP" altLang="en-US" sz="1100" b="0" i="0" u="none" strike="noStrike" dirty="0">
                        <a:solidFill>
                          <a:schemeClr val="tx1"/>
                        </a:solidFill>
                        <a:latin typeface="ＭＳ Ｐゴシック"/>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28"/>
                  </a:ext>
                </a:extLst>
              </a:tr>
              <a:tr h="183861">
                <a:tc>
                  <a:txBody>
                    <a:bodyPr/>
                    <a:lstStyle/>
                    <a:p>
                      <a:pPr algn="ctr" fontAlgn="ctr"/>
                      <a:r>
                        <a:rPr lang="en-US" altLang="ja-JP" sz="1100" b="0" i="0" u="none" strike="noStrike" dirty="0">
                          <a:solidFill>
                            <a:srgbClr val="000000"/>
                          </a:solidFill>
                          <a:latin typeface="ＭＳ Ｐゴシック"/>
                        </a:rPr>
                        <a:t>29</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err="1">
                          <a:solidFill>
                            <a:schemeClr val="tx1"/>
                          </a:solidFill>
                          <a:latin typeface="ＭＳ Ｐゴシック"/>
                        </a:rPr>
                        <a:t>障がい</a:t>
                      </a:r>
                      <a:r>
                        <a:rPr lang="ja-JP" altLang="en-US" sz="1100" b="0" i="0" u="none" strike="noStrike" dirty="0">
                          <a:solidFill>
                            <a:schemeClr val="tx1"/>
                          </a:solidFill>
                          <a:latin typeface="ＭＳ Ｐゴシック"/>
                        </a:rPr>
                        <a:t>者小規模作業所等</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vMerge="1">
                  <a:txBody>
                    <a:bodyPr/>
                    <a:lstStyle/>
                    <a:p>
                      <a:pPr algn="l" fontAlgn="ctr"/>
                      <a:endParaRPr lang="ja-JP" altLang="en-US" sz="1100" b="0" i="0" u="none" strike="noStrike" dirty="0">
                        <a:solidFill>
                          <a:schemeClr val="tx1"/>
                        </a:solidFill>
                        <a:latin typeface="ＭＳ Ｐゴシック"/>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29"/>
                  </a:ext>
                </a:extLst>
              </a:tr>
              <a:tr h="183861">
                <a:tc>
                  <a:txBody>
                    <a:bodyPr/>
                    <a:lstStyle/>
                    <a:p>
                      <a:pPr algn="ctr" fontAlgn="ctr"/>
                      <a:r>
                        <a:rPr lang="en-US" altLang="ja-JP" sz="1100" b="0" i="0" u="none" strike="noStrike" dirty="0">
                          <a:solidFill>
                            <a:srgbClr val="000000"/>
                          </a:solidFill>
                          <a:latin typeface="ＭＳ Ｐゴシック"/>
                        </a:rPr>
                        <a:t>30</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latin typeface="ＭＳ Ｐゴシック"/>
                        </a:rPr>
                        <a:t>公益社団法人・公益財団法人所有の海外技術者研修施設</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vMerge="1">
                  <a:txBody>
                    <a:bodyPr/>
                    <a:lstStyle/>
                    <a:p>
                      <a:pPr algn="l" fontAlgn="ctr"/>
                      <a:endParaRPr lang="ja-JP" altLang="en-US" sz="1100" b="0" i="0" u="none" strike="noStrike" dirty="0">
                        <a:solidFill>
                          <a:schemeClr val="tx1"/>
                        </a:solidFill>
                        <a:latin typeface="ＭＳ Ｐゴシック"/>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30"/>
                  </a:ext>
                </a:extLst>
              </a:tr>
            </a:tbl>
          </a:graphicData>
        </a:graphic>
      </p:graphicFrame>
      <p:sp>
        <p:nvSpPr>
          <p:cNvPr id="14" name="テキスト ボックス 13"/>
          <p:cNvSpPr txBox="1"/>
          <p:nvPr/>
        </p:nvSpPr>
        <p:spPr>
          <a:xfrm>
            <a:off x="6876256" y="6567155"/>
            <a:ext cx="1152128" cy="246221"/>
          </a:xfrm>
          <a:prstGeom prst="rect">
            <a:avLst/>
          </a:prstGeom>
          <a:noFill/>
        </p:spPr>
        <p:txBody>
          <a:bodyPr wrap="square" rtlCol="0">
            <a:spAutoFit/>
          </a:bodyPr>
          <a:lstStyle/>
          <a:p>
            <a:r>
              <a:rPr lang="ja-JP" altLang="en-US" sz="1000" dirty="0">
                <a:solidFill>
                  <a:prstClr val="black"/>
                </a:solidFill>
                <a:latin typeface="ＭＳ Ｐゴシック" panose="020B0600070205080204" pitchFamily="50" charset="-128"/>
              </a:rPr>
              <a:t>（次ページに続く）</a:t>
            </a:r>
            <a:endParaRPr lang="en-US" altLang="ja-JP" sz="1000" dirty="0">
              <a:solidFill>
                <a:prstClr val="black"/>
              </a:solidFill>
              <a:latin typeface="ＭＳ Ｐゴシック" panose="020B0600070205080204" pitchFamily="50" charset="-128"/>
            </a:endParaRPr>
          </a:p>
        </p:txBody>
      </p:sp>
      <p:sp>
        <p:nvSpPr>
          <p:cNvPr id="15" name="テキスト ボックス 36"/>
          <p:cNvSpPr txBox="1"/>
          <p:nvPr/>
        </p:nvSpPr>
        <p:spPr>
          <a:xfrm>
            <a:off x="0" y="0"/>
            <a:ext cx="1619672" cy="261610"/>
          </a:xfrm>
          <a:prstGeom prst="rect">
            <a:avLst/>
          </a:prstGeom>
          <a:noFill/>
        </p:spPr>
        <p:txBody>
          <a:bodyPr wrap="square" rtlCol="0">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r>
              <a:rPr lang="ja-JP" altLang="en-US" sz="1100" dirty="0">
                <a:solidFill>
                  <a:prstClr val="black"/>
                </a:solidFill>
              </a:rPr>
              <a:t>（付属資料</a:t>
            </a:r>
            <a:r>
              <a:rPr lang="en-US" altLang="ja-JP" sz="1100" dirty="0">
                <a:solidFill>
                  <a:prstClr val="black"/>
                </a:solidFill>
              </a:rPr>
              <a:t> </a:t>
            </a:r>
            <a:r>
              <a:rPr lang="ja-JP" altLang="en-US" sz="1100" dirty="0">
                <a:solidFill>
                  <a:prstClr val="black"/>
                </a:solidFill>
              </a:rPr>
              <a:t>２）</a:t>
            </a:r>
            <a:endParaRPr lang="en-US" altLang="ja-JP" sz="1100" dirty="0">
              <a:solidFill>
                <a:prstClr val="black"/>
              </a:solidFill>
            </a:endParaRPr>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382</a:t>
            </a:fld>
            <a:endParaRPr lang="ja-JP" altLang="en-US"/>
          </a:p>
        </p:txBody>
      </p:sp>
    </p:spTree>
    <p:extLst>
      <p:ext uri="{BB962C8B-B14F-4D97-AF65-F5344CB8AC3E}">
        <p14:creationId xmlns:p14="http://schemas.microsoft.com/office/powerpoint/2010/main" val="936682293"/>
      </p:ext>
    </p:extLst>
  </p:cSld>
  <p:clrMapOvr>
    <a:masterClrMapping/>
  </p:clrMapOvr>
</p:sld>
</file>

<file path=ppt/slides/slide3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テキスト ボックス 9"/>
          <p:cNvSpPr txBox="1"/>
          <p:nvPr/>
        </p:nvSpPr>
        <p:spPr>
          <a:xfrm>
            <a:off x="1115616" y="620688"/>
            <a:ext cx="1440160" cy="246221"/>
          </a:xfrm>
          <a:prstGeom prst="rect">
            <a:avLst/>
          </a:prstGeom>
          <a:noFill/>
        </p:spPr>
        <p:txBody>
          <a:bodyPr wrap="square" rtlCol="0">
            <a:spAutoFit/>
          </a:bodyPr>
          <a:lstStyle/>
          <a:p>
            <a:r>
              <a:rPr lang="ja-JP" altLang="en-US" sz="1000" dirty="0">
                <a:solidFill>
                  <a:prstClr val="black"/>
                </a:solidFill>
                <a:latin typeface="ＭＳ Ｐゴシック" panose="020B0600070205080204" pitchFamily="50" charset="-128"/>
              </a:rPr>
              <a:t>（前ページからの続き）</a:t>
            </a:r>
            <a:endParaRPr lang="en-US" altLang="ja-JP" sz="1000" dirty="0">
              <a:solidFill>
                <a:prstClr val="black"/>
              </a:solidFill>
              <a:latin typeface="ＭＳ Ｐゴシック" panose="020B0600070205080204" pitchFamily="50" charset="-128"/>
            </a:endParaRPr>
          </a:p>
        </p:txBody>
      </p:sp>
      <p:sp>
        <p:nvSpPr>
          <p:cNvPr id="11" name="テキスト ボックス 10"/>
          <p:cNvSpPr txBox="1"/>
          <p:nvPr/>
        </p:nvSpPr>
        <p:spPr>
          <a:xfrm>
            <a:off x="179512" y="210126"/>
            <a:ext cx="6192688" cy="338554"/>
          </a:xfrm>
          <a:prstGeom prst="rect">
            <a:avLst/>
          </a:prstGeom>
          <a:noFill/>
        </p:spPr>
        <p:txBody>
          <a:bodyPr wrap="square" rtlCol="0">
            <a:spAutoFit/>
          </a:bodyPr>
          <a:lstStyle/>
          <a:p>
            <a:r>
              <a:rPr lang="ja-JP" altLang="en-US" sz="1600" dirty="0">
                <a:solidFill>
                  <a:prstClr val="black"/>
                </a:solidFill>
                <a:latin typeface="ＭＳ Ｐゴシック" panose="020B0600070205080204" pitchFamily="50" charset="-128"/>
              </a:rPr>
              <a:t>　○市税の減免のうち、見直しの対象としたもの　（２／３）</a:t>
            </a:r>
            <a:endParaRPr lang="en-US" altLang="ja-JP" sz="1600" dirty="0">
              <a:solidFill>
                <a:prstClr val="black"/>
              </a:solidFill>
              <a:latin typeface="ＭＳ Ｐゴシック" panose="020B0600070205080204" pitchFamily="50" charset="-128"/>
            </a:endParaRPr>
          </a:p>
        </p:txBody>
      </p:sp>
      <p:sp>
        <p:nvSpPr>
          <p:cNvPr id="13" name="テキスト ボックス 12"/>
          <p:cNvSpPr txBox="1"/>
          <p:nvPr/>
        </p:nvSpPr>
        <p:spPr>
          <a:xfrm>
            <a:off x="4591905" y="6551218"/>
            <a:ext cx="3560590" cy="246221"/>
          </a:xfrm>
          <a:prstGeom prst="rect">
            <a:avLst/>
          </a:prstGeom>
          <a:noFill/>
        </p:spPr>
        <p:txBody>
          <a:bodyPr wrap="none" rtlCol="0">
            <a:spAutoFit/>
          </a:bodyPr>
          <a:lstStyle/>
          <a:p>
            <a:r>
              <a:rPr lang="en-US" altLang="ja-JP" sz="1000" dirty="0">
                <a:solidFill>
                  <a:prstClr val="black"/>
                </a:solidFill>
                <a:latin typeface="ＭＳ Ｐゴシック" panose="020B0600070205080204" pitchFamily="50" charset="-128"/>
              </a:rPr>
              <a:t>※</a:t>
            </a:r>
            <a:r>
              <a:rPr lang="ja-JP" altLang="en-US" sz="1000" dirty="0">
                <a:solidFill>
                  <a:prstClr val="black"/>
                </a:solidFill>
                <a:latin typeface="ＭＳ Ｐゴシック" panose="020B0600070205080204" pitchFamily="50" charset="-128"/>
              </a:rPr>
              <a:t>宗教法人への減免は廃止、社会福祉法人への減免は継続。</a:t>
            </a:r>
          </a:p>
        </p:txBody>
      </p:sp>
      <p:sp>
        <p:nvSpPr>
          <p:cNvPr id="14" name="テキスト ボックス 36"/>
          <p:cNvSpPr txBox="1"/>
          <p:nvPr/>
        </p:nvSpPr>
        <p:spPr>
          <a:xfrm>
            <a:off x="0" y="0"/>
            <a:ext cx="1619672" cy="261610"/>
          </a:xfrm>
          <a:prstGeom prst="rect">
            <a:avLst/>
          </a:prstGeom>
          <a:noFill/>
        </p:spPr>
        <p:txBody>
          <a:bodyPr wrap="square" rtlCol="0">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r>
              <a:rPr lang="ja-JP" altLang="en-US" sz="1100" dirty="0">
                <a:solidFill>
                  <a:prstClr val="black"/>
                </a:solidFill>
              </a:rPr>
              <a:t>（付属資料</a:t>
            </a:r>
            <a:r>
              <a:rPr lang="en-US" altLang="ja-JP" sz="1100" dirty="0">
                <a:solidFill>
                  <a:prstClr val="black"/>
                </a:solidFill>
              </a:rPr>
              <a:t> </a:t>
            </a:r>
            <a:r>
              <a:rPr lang="ja-JP" altLang="en-US" sz="1100" dirty="0">
                <a:solidFill>
                  <a:prstClr val="black"/>
                </a:solidFill>
              </a:rPr>
              <a:t>２）</a:t>
            </a:r>
            <a:endParaRPr lang="en-US" altLang="ja-JP" sz="1100" dirty="0">
              <a:solidFill>
                <a:prstClr val="black"/>
              </a:solidFill>
            </a:endParaRPr>
          </a:p>
        </p:txBody>
      </p:sp>
      <p:graphicFrame>
        <p:nvGraphicFramePr>
          <p:cNvPr id="7" name="表 6"/>
          <p:cNvGraphicFramePr>
            <a:graphicFrameLocks noGrp="1"/>
          </p:cNvGraphicFramePr>
          <p:nvPr/>
        </p:nvGraphicFramePr>
        <p:xfrm>
          <a:off x="1115616" y="944848"/>
          <a:ext cx="6912768" cy="5606370"/>
        </p:xfrm>
        <a:graphic>
          <a:graphicData uri="http://schemas.openxmlformats.org/drawingml/2006/table">
            <a:tbl>
              <a:tblPr/>
              <a:tblGrid>
                <a:gridCol w="432048">
                  <a:extLst>
                    <a:ext uri="{9D8B030D-6E8A-4147-A177-3AD203B41FA5}">
                      <a16:colId xmlns:a16="http://schemas.microsoft.com/office/drawing/2014/main" val="20000"/>
                    </a:ext>
                  </a:extLst>
                </a:gridCol>
                <a:gridCol w="5544616">
                  <a:extLst>
                    <a:ext uri="{9D8B030D-6E8A-4147-A177-3AD203B41FA5}">
                      <a16:colId xmlns:a16="http://schemas.microsoft.com/office/drawing/2014/main" val="20001"/>
                    </a:ext>
                  </a:extLst>
                </a:gridCol>
                <a:gridCol w="936104">
                  <a:extLst>
                    <a:ext uri="{9D8B030D-6E8A-4147-A177-3AD203B41FA5}">
                      <a16:colId xmlns:a16="http://schemas.microsoft.com/office/drawing/2014/main" val="20002"/>
                    </a:ext>
                  </a:extLst>
                </a:gridCol>
              </a:tblGrid>
              <a:tr h="169890">
                <a:tc>
                  <a:txBody>
                    <a:bodyPr/>
                    <a:lstStyle/>
                    <a:p>
                      <a:pPr algn="ctr" fontAlgn="ctr"/>
                      <a:endParaRPr lang="ja-JP" altLang="en-US" sz="1100" b="0" i="0" u="none" strike="noStrike" dirty="0">
                        <a:solidFill>
                          <a:srgbClr val="000000"/>
                        </a:solidFill>
                        <a:latin typeface="ＭＳ Ｐゴシック"/>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ap="flat" cmpd="sng" algn="ctr">
                      <a:solidFill>
                        <a:schemeClr val="tx1"/>
                      </a:solidFill>
                      <a:prstDash val="solid"/>
                      <a:round/>
                      <a:headEnd type="none" w="med" len="med"/>
                      <a:tailEnd type="none" w="med" len="med"/>
                    </a:lnTlToBr>
                    <a:solidFill>
                      <a:schemeClr val="accent5">
                        <a:lumMod val="20000"/>
                        <a:lumOff val="80000"/>
                      </a:schemeClr>
                    </a:solidFill>
                  </a:tcPr>
                </a:tc>
                <a:tc>
                  <a:txBody>
                    <a:bodyPr/>
                    <a:lstStyle/>
                    <a:p>
                      <a:pPr algn="ctr" fontAlgn="ctr"/>
                      <a:r>
                        <a:rPr lang="ja-JP" altLang="en-US" sz="1100" b="0" i="0" u="none" strike="noStrike" dirty="0">
                          <a:solidFill>
                            <a:schemeClr val="tx1"/>
                          </a:solidFill>
                          <a:latin typeface="ＭＳ Ｐゴシック"/>
                        </a:rPr>
                        <a:t>項　　　目</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fontAlgn="ctr"/>
                      <a:r>
                        <a:rPr lang="ja-JP" altLang="en-US" sz="1100" b="0" i="0" u="none" strike="noStrike" dirty="0">
                          <a:solidFill>
                            <a:schemeClr val="tx1"/>
                          </a:solidFill>
                          <a:latin typeface="ＭＳ Ｐゴシック"/>
                        </a:rPr>
                        <a:t>区　　分</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20000"/>
                        <a:lumOff val="80000"/>
                      </a:schemeClr>
                    </a:solidFill>
                  </a:tcPr>
                </a:tc>
                <a:extLst>
                  <a:ext uri="{0D108BD9-81ED-4DB2-BD59-A6C34878D82A}">
                    <a16:rowId xmlns:a16="http://schemas.microsoft.com/office/drawing/2014/main" val="10000"/>
                  </a:ext>
                </a:extLst>
              </a:tr>
              <a:tr h="169890">
                <a:tc>
                  <a:txBody>
                    <a:bodyPr/>
                    <a:lstStyle/>
                    <a:p>
                      <a:pPr algn="r" fontAlgn="ctr"/>
                      <a:r>
                        <a:rPr lang="en-US" altLang="ja-JP" sz="1100" b="0" i="0" u="none" strike="noStrike" dirty="0">
                          <a:solidFill>
                            <a:srgbClr val="000000"/>
                          </a:solidFill>
                          <a:latin typeface="ＭＳ Ｐゴシック"/>
                        </a:rPr>
                        <a:t>31</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latin typeface="ＭＳ Ｐゴシック"/>
                        </a:rPr>
                        <a:t>能楽堂・能舞台</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rowSpan="14">
                  <a:txBody>
                    <a:bodyPr/>
                    <a:lstStyle/>
                    <a:p>
                      <a:pPr algn="l" fontAlgn="ctr"/>
                      <a:r>
                        <a:rPr lang="ja-JP" altLang="en-US" sz="1100" b="0" i="0" u="none" strike="noStrike" dirty="0">
                          <a:solidFill>
                            <a:schemeClr val="tx1"/>
                          </a:solidFill>
                          <a:latin typeface="ＭＳ Ｐゴシック"/>
                        </a:rPr>
                        <a:t>固定資産税・都市計画税</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1"/>
                  </a:ext>
                </a:extLst>
              </a:tr>
              <a:tr h="169890">
                <a:tc>
                  <a:txBody>
                    <a:bodyPr/>
                    <a:lstStyle/>
                    <a:p>
                      <a:pPr algn="r" fontAlgn="ctr"/>
                      <a:r>
                        <a:rPr lang="en-US" altLang="ja-JP" sz="1100" b="0" i="0" u="none" strike="noStrike">
                          <a:solidFill>
                            <a:srgbClr val="000000"/>
                          </a:solidFill>
                          <a:latin typeface="ＭＳ Ｐゴシック"/>
                        </a:rPr>
                        <a:t>32</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latin typeface="ＭＳ Ｐゴシック"/>
                        </a:rPr>
                        <a:t>在日外国人のための公民館的施設</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vMerge="1">
                  <a:txBody>
                    <a:bodyPr/>
                    <a:lstStyle/>
                    <a:p>
                      <a:pPr algn="l" fontAlgn="ctr"/>
                      <a:endParaRPr lang="ja-JP" altLang="en-US" sz="1100" b="0" i="0" u="none" strike="noStrike" dirty="0">
                        <a:solidFill>
                          <a:schemeClr val="tx1"/>
                        </a:solidFill>
                        <a:latin typeface="ＭＳ Ｐゴシック"/>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2"/>
                  </a:ext>
                </a:extLst>
              </a:tr>
              <a:tr h="169890">
                <a:tc>
                  <a:txBody>
                    <a:bodyPr/>
                    <a:lstStyle/>
                    <a:p>
                      <a:pPr algn="r" fontAlgn="ctr"/>
                      <a:r>
                        <a:rPr lang="en-US" altLang="ja-JP" sz="1100" b="0" i="0" u="none" strike="noStrike">
                          <a:solidFill>
                            <a:srgbClr val="000000"/>
                          </a:solidFill>
                          <a:latin typeface="ＭＳ Ｐゴシック"/>
                        </a:rPr>
                        <a:t>33</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latin typeface="ＭＳ Ｐゴシック"/>
                        </a:rPr>
                        <a:t>公益社団法人・公益財団法人所有の中国残留邦人等支援施設</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vMerge="1">
                  <a:txBody>
                    <a:bodyPr/>
                    <a:lstStyle/>
                    <a:p>
                      <a:pPr algn="l" fontAlgn="ctr"/>
                      <a:endParaRPr lang="ja-JP" altLang="en-US" sz="1100" b="0" i="0" u="none" strike="noStrike" dirty="0">
                        <a:solidFill>
                          <a:schemeClr val="tx1"/>
                        </a:solidFill>
                        <a:latin typeface="ＭＳ Ｐゴシック"/>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3"/>
                  </a:ext>
                </a:extLst>
              </a:tr>
              <a:tr h="169890">
                <a:tc>
                  <a:txBody>
                    <a:bodyPr/>
                    <a:lstStyle/>
                    <a:p>
                      <a:pPr algn="r" fontAlgn="ctr"/>
                      <a:r>
                        <a:rPr lang="en-US" altLang="ja-JP" sz="1100" b="0" i="0" u="none" strike="noStrike">
                          <a:solidFill>
                            <a:srgbClr val="000000"/>
                          </a:solidFill>
                          <a:latin typeface="ＭＳ Ｐゴシック"/>
                        </a:rPr>
                        <a:t>34</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latin typeface="ＭＳ Ｐゴシック"/>
                        </a:rPr>
                        <a:t>土地改良区が本来の用に供する事務所等の敷地</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vMerge="1">
                  <a:txBody>
                    <a:bodyPr/>
                    <a:lstStyle/>
                    <a:p>
                      <a:pPr algn="l" fontAlgn="ctr"/>
                      <a:endParaRPr lang="ja-JP" altLang="en-US" sz="1100" b="0" i="0" u="none" strike="noStrike" dirty="0">
                        <a:solidFill>
                          <a:schemeClr val="tx1"/>
                        </a:solidFill>
                        <a:latin typeface="ＭＳ Ｐゴシック"/>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4"/>
                  </a:ext>
                </a:extLst>
              </a:tr>
              <a:tr h="169890">
                <a:tc>
                  <a:txBody>
                    <a:bodyPr/>
                    <a:lstStyle/>
                    <a:p>
                      <a:pPr algn="r" fontAlgn="ctr"/>
                      <a:r>
                        <a:rPr lang="en-US" altLang="ja-JP" sz="1100" b="0" i="0" u="none" strike="noStrike">
                          <a:solidFill>
                            <a:srgbClr val="000000"/>
                          </a:solidFill>
                          <a:latin typeface="ＭＳ Ｐゴシック"/>
                        </a:rPr>
                        <a:t>35</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latin typeface="ＭＳ Ｐゴシック"/>
                        </a:rPr>
                        <a:t>本市補助を受け事業協同組合等が整備したコミュニティ施設</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vMerge="1">
                  <a:txBody>
                    <a:bodyPr/>
                    <a:lstStyle/>
                    <a:p>
                      <a:pPr algn="l" fontAlgn="ctr"/>
                      <a:endParaRPr lang="ja-JP" altLang="en-US" sz="1100" b="0" i="0" u="none" strike="noStrike" dirty="0">
                        <a:solidFill>
                          <a:schemeClr val="tx1"/>
                        </a:solidFill>
                        <a:latin typeface="ＭＳ Ｐゴシック"/>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5"/>
                  </a:ext>
                </a:extLst>
              </a:tr>
              <a:tr h="169890">
                <a:tc>
                  <a:txBody>
                    <a:bodyPr/>
                    <a:lstStyle/>
                    <a:p>
                      <a:pPr algn="r" fontAlgn="ctr"/>
                      <a:r>
                        <a:rPr lang="en-US" altLang="ja-JP" sz="1100" b="0" i="0" u="none" strike="noStrike">
                          <a:solidFill>
                            <a:srgbClr val="000000"/>
                          </a:solidFill>
                          <a:latin typeface="ＭＳ Ｐゴシック"/>
                        </a:rPr>
                        <a:t>36</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zh-TW" altLang="en-US" sz="1100" b="0" i="0" u="none" strike="noStrike" dirty="0">
                          <a:solidFill>
                            <a:schemeClr val="tx1"/>
                          </a:solidFill>
                          <a:latin typeface="ＭＳ Ｐゴシック" pitchFamily="50" charset="-128"/>
                          <a:ea typeface="ＭＳ Ｐゴシック" pitchFamily="50" charset="-128"/>
                        </a:rPr>
                        <a:t>苅田土地改良記念会館</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vMerge="1">
                  <a:txBody>
                    <a:bodyPr/>
                    <a:lstStyle/>
                    <a:p>
                      <a:pPr algn="l" fontAlgn="ctr"/>
                      <a:endParaRPr lang="zh-TW" altLang="en-US" sz="1100" b="0" i="0" u="none" strike="noStrike" dirty="0">
                        <a:solidFill>
                          <a:schemeClr val="tx1"/>
                        </a:solidFill>
                        <a:latin typeface="ＭＳ Ｐゴシック" pitchFamily="50" charset="-128"/>
                        <a:ea typeface="ＭＳ Ｐゴシック" pitchFamily="50" charset="-128"/>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6"/>
                  </a:ext>
                </a:extLst>
              </a:tr>
              <a:tr h="169890">
                <a:tc>
                  <a:txBody>
                    <a:bodyPr/>
                    <a:lstStyle/>
                    <a:p>
                      <a:pPr algn="r" fontAlgn="ctr"/>
                      <a:r>
                        <a:rPr lang="en-US" altLang="ja-JP" sz="1100" b="0" i="0" u="none" strike="noStrike">
                          <a:solidFill>
                            <a:srgbClr val="000000"/>
                          </a:solidFill>
                          <a:latin typeface="ＭＳ Ｐゴシック"/>
                        </a:rPr>
                        <a:t>37</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zh-CN" altLang="en-US" sz="1100" b="0" i="0" u="none" strike="noStrike" dirty="0">
                          <a:solidFill>
                            <a:schemeClr val="tx1"/>
                          </a:solidFill>
                          <a:latin typeface="ＭＳ Ｐゴシック" pitchFamily="50" charset="-128"/>
                          <a:ea typeface="ＭＳ Ｐゴシック" pitchFamily="50" charset="-128"/>
                        </a:rPr>
                        <a:t>平野区画整理記念会館</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vMerge="1">
                  <a:txBody>
                    <a:bodyPr/>
                    <a:lstStyle/>
                    <a:p>
                      <a:pPr algn="l" fontAlgn="ctr"/>
                      <a:endParaRPr lang="zh-CN" altLang="en-US" sz="1100" b="0" i="0" u="none" strike="noStrike" dirty="0">
                        <a:solidFill>
                          <a:schemeClr val="tx1"/>
                        </a:solidFill>
                        <a:latin typeface="ＭＳ Ｐゴシック" pitchFamily="50" charset="-128"/>
                        <a:ea typeface="ＭＳ Ｐゴシック" pitchFamily="50" charset="-128"/>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7"/>
                  </a:ext>
                </a:extLst>
              </a:tr>
              <a:tr h="169890">
                <a:tc>
                  <a:txBody>
                    <a:bodyPr/>
                    <a:lstStyle/>
                    <a:p>
                      <a:pPr algn="r" fontAlgn="ctr"/>
                      <a:r>
                        <a:rPr lang="en-US" altLang="ja-JP" sz="1100" b="0" i="0" u="none" strike="noStrike">
                          <a:solidFill>
                            <a:srgbClr val="000000"/>
                          </a:solidFill>
                          <a:latin typeface="ＭＳ Ｐゴシック"/>
                        </a:rPr>
                        <a:t>38</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latin typeface="ＭＳ Ｐゴシック"/>
                        </a:rPr>
                        <a:t>瓜破会館及び瓜破西会館</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vMerge="1">
                  <a:txBody>
                    <a:bodyPr/>
                    <a:lstStyle/>
                    <a:p>
                      <a:pPr algn="l" fontAlgn="ctr"/>
                      <a:endParaRPr lang="ja-JP" altLang="en-US" sz="1100" b="0" i="0" u="none" strike="noStrike" dirty="0">
                        <a:solidFill>
                          <a:schemeClr val="tx1"/>
                        </a:solidFill>
                        <a:latin typeface="ＭＳ Ｐゴシック"/>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8"/>
                  </a:ext>
                </a:extLst>
              </a:tr>
              <a:tr h="169890">
                <a:tc>
                  <a:txBody>
                    <a:bodyPr/>
                    <a:lstStyle/>
                    <a:p>
                      <a:pPr algn="r" fontAlgn="ctr"/>
                      <a:r>
                        <a:rPr lang="en-US" altLang="ja-JP" sz="1100" b="0" i="0" u="none" strike="noStrike">
                          <a:solidFill>
                            <a:srgbClr val="000000"/>
                          </a:solidFill>
                          <a:latin typeface="ＭＳ Ｐゴシック"/>
                        </a:rPr>
                        <a:t>39</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zh-TW" altLang="en-US" sz="1100" b="0" i="0" u="none" strike="noStrike" dirty="0">
                          <a:solidFill>
                            <a:schemeClr val="tx1"/>
                          </a:solidFill>
                          <a:latin typeface="ＭＳ Ｐゴシック" pitchFamily="50" charset="-128"/>
                          <a:ea typeface="ＭＳ Ｐゴシック" pitchFamily="50" charset="-128"/>
                        </a:rPr>
                        <a:t>大阪弁護士会館</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vMerge="1">
                  <a:txBody>
                    <a:bodyPr/>
                    <a:lstStyle/>
                    <a:p>
                      <a:pPr algn="l" fontAlgn="ctr"/>
                      <a:endParaRPr lang="zh-TW" altLang="en-US" sz="1100" b="0" i="0" u="none" strike="noStrike" dirty="0">
                        <a:solidFill>
                          <a:schemeClr val="tx1"/>
                        </a:solidFill>
                        <a:latin typeface="ＭＳ Ｐゴシック" pitchFamily="50" charset="-128"/>
                        <a:ea typeface="ＭＳ Ｐゴシック" pitchFamily="50" charset="-128"/>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9"/>
                  </a:ext>
                </a:extLst>
              </a:tr>
              <a:tr h="169890">
                <a:tc>
                  <a:txBody>
                    <a:bodyPr/>
                    <a:lstStyle/>
                    <a:p>
                      <a:pPr algn="r" fontAlgn="ctr"/>
                      <a:r>
                        <a:rPr lang="en-US" altLang="ja-JP" sz="1100" b="0" i="0" u="none" strike="noStrike">
                          <a:solidFill>
                            <a:srgbClr val="000000"/>
                          </a:solidFill>
                          <a:latin typeface="ＭＳ Ｐゴシック"/>
                        </a:rPr>
                        <a:t>40</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zh-TW" altLang="en-US" sz="1100" b="0" i="0" u="none" strike="noStrike" dirty="0">
                          <a:solidFill>
                            <a:schemeClr val="tx1"/>
                          </a:solidFill>
                          <a:latin typeface="ＭＳ Ｐゴシック" pitchFamily="50" charset="-128"/>
                          <a:ea typeface="ＭＳ Ｐゴシック" pitchFamily="50" charset="-128"/>
                        </a:rPr>
                        <a:t>司法書士会館</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vMerge="1">
                  <a:txBody>
                    <a:bodyPr/>
                    <a:lstStyle/>
                    <a:p>
                      <a:pPr algn="l" fontAlgn="ctr"/>
                      <a:endParaRPr lang="zh-TW" altLang="en-US" sz="1100" b="0" i="0" u="none" strike="noStrike" dirty="0">
                        <a:solidFill>
                          <a:schemeClr val="tx1"/>
                        </a:solidFill>
                        <a:latin typeface="ＭＳ Ｐゴシック" pitchFamily="50" charset="-128"/>
                        <a:ea typeface="ＭＳ Ｐゴシック" pitchFamily="50" charset="-128"/>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0"/>
                  </a:ext>
                </a:extLst>
              </a:tr>
              <a:tr h="169890">
                <a:tc>
                  <a:txBody>
                    <a:bodyPr/>
                    <a:lstStyle/>
                    <a:p>
                      <a:pPr algn="r" fontAlgn="ctr"/>
                      <a:r>
                        <a:rPr lang="en-US" altLang="ja-JP" sz="1100" b="0" i="0" u="none" strike="noStrike">
                          <a:solidFill>
                            <a:srgbClr val="000000"/>
                          </a:solidFill>
                          <a:latin typeface="ＭＳ Ｐゴシック"/>
                        </a:rPr>
                        <a:t>41</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latin typeface="ＭＳ Ｐゴシック"/>
                        </a:rPr>
                        <a:t>府道高速大阪東大阪線の土地のうち船場センタービル敷地部分</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vMerge="1">
                  <a:txBody>
                    <a:bodyPr/>
                    <a:lstStyle/>
                    <a:p>
                      <a:pPr algn="l" fontAlgn="ctr"/>
                      <a:endParaRPr lang="ja-JP" altLang="en-US" sz="1100" b="0" i="0" u="none" strike="noStrike" dirty="0">
                        <a:solidFill>
                          <a:schemeClr val="tx1"/>
                        </a:solidFill>
                        <a:latin typeface="ＭＳ Ｐゴシック"/>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1"/>
                  </a:ext>
                </a:extLst>
              </a:tr>
              <a:tr h="169890">
                <a:tc>
                  <a:txBody>
                    <a:bodyPr/>
                    <a:lstStyle/>
                    <a:p>
                      <a:pPr algn="r" fontAlgn="ctr"/>
                      <a:r>
                        <a:rPr lang="en-US" altLang="ja-JP" sz="1100" b="0" i="0" u="none" strike="noStrike">
                          <a:solidFill>
                            <a:srgbClr val="000000"/>
                          </a:solidFill>
                          <a:latin typeface="ＭＳ Ｐゴシック"/>
                        </a:rPr>
                        <a:t>42</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latin typeface="ＭＳ Ｐゴシック"/>
                        </a:rPr>
                        <a:t>オーク２００のうち本市補助を受け整備された公共的施設の用に供する家屋</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vMerge="1">
                  <a:txBody>
                    <a:bodyPr/>
                    <a:lstStyle/>
                    <a:p>
                      <a:pPr algn="l" fontAlgn="ctr"/>
                      <a:endParaRPr lang="ja-JP" altLang="en-US" sz="1100" b="0" i="0" u="none" strike="noStrike" dirty="0">
                        <a:solidFill>
                          <a:schemeClr val="tx1"/>
                        </a:solidFill>
                        <a:latin typeface="ＭＳ Ｐゴシック"/>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2"/>
                  </a:ext>
                </a:extLst>
              </a:tr>
              <a:tr h="169890">
                <a:tc>
                  <a:txBody>
                    <a:bodyPr/>
                    <a:lstStyle/>
                    <a:p>
                      <a:pPr algn="r" fontAlgn="ctr"/>
                      <a:r>
                        <a:rPr lang="en-US" altLang="ja-JP" sz="1100" b="0" i="0" u="none" strike="noStrike">
                          <a:solidFill>
                            <a:srgbClr val="000000"/>
                          </a:solidFill>
                          <a:latin typeface="ＭＳ Ｐゴシック"/>
                        </a:rPr>
                        <a:t>43</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latin typeface="ＭＳ Ｐゴシック"/>
                        </a:rPr>
                        <a:t>天満・天神繁昌亭</a:t>
                      </a:r>
                      <a:endParaRPr lang="en-US" altLang="ja-JP" sz="1100" b="0" i="0" u="none" strike="noStrike" dirty="0">
                        <a:solidFill>
                          <a:schemeClr val="tx1"/>
                        </a:solidFill>
                        <a:latin typeface="ＭＳ Ｐゴシック"/>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vMerge="1">
                  <a:txBody>
                    <a:bodyPr/>
                    <a:lstStyle/>
                    <a:p>
                      <a:pPr algn="l" fontAlgn="ctr"/>
                      <a:endParaRPr lang="ja-JP" altLang="en-US" sz="1100" b="0" i="0" u="none" strike="noStrike" dirty="0">
                        <a:solidFill>
                          <a:schemeClr val="tx1"/>
                        </a:solidFill>
                        <a:latin typeface="ＭＳ Ｐゴシック"/>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3"/>
                  </a:ext>
                </a:extLst>
              </a:tr>
              <a:tr h="169890">
                <a:tc>
                  <a:txBody>
                    <a:bodyPr/>
                    <a:lstStyle/>
                    <a:p>
                      <a:pPr algn="r" fontAlgn="ctr"/>
                      <a:r>
                        <a:rPr lang="en-US" altLang="ja-JP" sz="1100" b="0" i="0" u="none" strike="noStrike" dirty="0">
                          <a:solidFill>
                            <a:schemeClr val="tx1"/>
                          </a:solidFill>
                          <a:latin typeface="ＭＳ Ｐゴシック"/>
                        </a:rPr>
                        <a:t>44</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latin typeface="ＭＳ Ｐゴシック"/>
                        </a:rPr>
                        <a:t>領事館</a:t>
                      </a:r>
                      <a:endParaRPr lang="en-US" altLang="ja-JP" sz="1100" b="0" i="0" u="none" strike="noStrike" dirty="0">
                        <a:solidFill>
                          <a:schemeClr val="tx1"/>
                        </a:solidFill>
                        <a:latin typeface="ＭＳ Ｐゴシック"/>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vMerge="1">
                  <a:txBody>
                    <a:bodyPr/>
                    <a:lstStyle/>
                    <a:p>
                      <a:pPr algn="l" fontAlgn="ctr"/>
                      <a:endParaRPr lang="en-US" altLang="ja-JP" sz="1100" b="0" i="0" u="none" strike="noStrike" dirty="0">
                        <a:solidFill>
                          <a:schemeClr val="tx1"/>
                        </a:solidFill>
                        <a:latin typeface="ＭＳ Ｐゴシック"/>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4"/>
                  </a:ext>
                </a:extLst>
              </a:tr>
              <a:tr h="169890">
                <a:tc>
                  <a:txBody>
                    <a:bodyPr/>
                    <a:lstStyle/>
                    <a:p>
                      <a:pPr algn="r" fontAlgn="ctr"/>
                      <a:r>
                        <a:rPr lang="en-US" altLang="ja-JP" sz="1100" b="0" i="0" u="none" strike="noStrike" dirty="0">
                          <a:solidFill>
                            <a:srgbClr val="000000"/>
                          </a:solidFill>
                          <a:latin typeface="ＭＳ Ｐゴシック"/>
                        </a:rPr>
                        <a:t>45</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latin typeface="ＭＳ Ｐゴシック"/>
                        </a:rPr>
                        <a:t>学生・生徒</a:t>
                      </a:r>
                      <a:r>
                        <a:rPr lang="en-US" altLang="ja-JP" sz="1100" b="0" i="0" u="none" strike="noStrike" dirty="0">
                          <a:solidFill>
                            <a:schemeClr val="tx1"/>
                          </a:solidFill>
                          <a:latin typeface="ＭＳ Ｐゴシック"/>
                        </a:rPr>
                        <a:t>〔</a:t>
                      </a:r>
                      <a:r>
                        <a:rPr lang="ja-JP" altLang="en-US" sz="1100" b="0" i="0" u="none" strike="noStrike" dirty="0">
                          <a:solidFill>
                            <a:schemeClr val="tx1"/>
                          </a:solidFill>
                          <a:latin typeface="ＭＳ Ｐゴシック"/>
                        </a:rPr>
                        <a:t>所得</a:t>
                      </a:r>
                      <a:r>
                        <a:rPr lang="en-US" altLang="ja-JP" sz="1100" b="0" i="0" u="none" strike="noStrike" dirty="0">
                          <a:solidFill>
                            <a:schemeClr val="tx1"/>
                          </a:solidFill>
                          <a:latin typeface="ＭＳ Ｐゴシック"/>
                        </a:rPr>
                        <a:t>65</a:t>
                      </a:r>
                      <a:r>
                        <a:rPr lang="ja-JP" altLang="en-US" sz="1100" b="0" i="0" u="none" strike="noStrike" dirty="0">
                          <a:solidFill>
                            <a:schemeClr val="tx1"/>
                          </a:solidFill>
                          <a:latin typeface="ＭＳ Ｐゴシック"/>
                        </a:rPr>
                        <a:t>万円・</a:t>
                      </a:r>
                      <a:r>
                        <a:rPr lang="en-US" altLang="ja-JP" sz="1100" b="0" i="0" u="none" strike="noStrike" dirty="0">
                          <a:solidFill>
                            <a:schemeClr val="tx1"/>
                          </a:solidFill>
                          <a:latin typeface="ＭＳ Ｐゴシック"/>
                        </a:rPr>
                        <a:t>125</a:t>
                      </a:r>
                      <a:r>
                        <a:rPr lang="ja-JP" altLang="en-US" sz="1100" b="0" i="0" u="none" strike="noStrike" dirty="0">
                          <a:solidFill>
                            <a:schemeClr val="tx1"/>
                          </a:solidFill>
                          <a:latin typeface="ＭＳ Ｐゴシック"/>
                        </a:rPr>
                        <a:t>万円以下</a:t>
                      </a:r>
                      <a:r>
                        <a:rPr lang="en-US" altLang="ja-JP" sz="1100" b="0" i="0" u="none" strike="noStrike" dirty="0">
                          <a:solidFill>
                            <a:schemeClr val="tx1"/>
                          </a:solidFill>
                          <a:latin typeface="ＭＳ Ｐゴシック"/>
                        </a:rPr>
                        <a:t>〕</a:t>
                      </a:r>
                      <a:r>
                        <a:rPr lang="ja-JP" altLang="en-US" sz="1100" b="0" i="0" u="none" strike="noStrike" dirty="0">
                          <a:solidFill>
                            <a:schemeClr val="tx1"/>
                          </a:solidFill>
                          <a:latin typeface="ＭＳ Ｐゴシック"/>
                        </a:rPr>
                        <a:t>　→　学生・生徒</a:t>
                      </a:r>
                      <a:endParaRPr lang="en-US" altLang="ja-JP" sz="1100" b="0" i="0" u="none" strike="noStrike" dirty="0">
                        <a:solidFill>
                          <a:schemeClr val="tx1"/>
                        </a:solidFill>
                        <a:latin typeface="ＭＳ Ｐゴシック"/>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rowSpan="3">
                  <a:txBody>
                    <a:bodyPr/>
                    <a:lstStyle/>
                    <a:p>
                      <a:pPr algn="l" fontAlgn="ctr"/>
                      <a:r>
                        <a:rPr lang="ja-JP" altLang="en-US" sz="1100" b="0" i="0" u="none" strike="noStrike" dirty="0">
                          <a:solidFill>
                            <a:schemeClr val="tx1"/>
                          </a:solidFill>
                          <a:latin typeface="ＭＳ Ｐゴシック"/>
                        </a:rPr>
                        <a:t>個人市民税</a:t>
                      </a:r>
                      <a:endParaRPr lang="en-US" altLang="ja-JP" sz="1100" b="0" i="0" u="none" strike="noStrike" dirty="0">
                        <a:solidFill>
                          <a:schemeClr val="tx1"/>
                        </a:solidFill>
                        <a:latin typeface="ＭＳ Ｐゴシック"/>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5"/>
                  </a:ext>
                </a:extLst>
              </a:tr>
              <a:tr h="169890">
                <a:tc>
                  <a:txBody>
                    <a:bodyPr/>
                    <a:lstStyle/>
                    <a:p>
                      <a:pPr algn="r" fontAlgn="ctr"/>
                      <a:r>
                        <a:rPr lang="en-US" altLang="ja-JP" sz="1100" b="0" i="0" u="none" strike="noStrike" dirty="0">
                          <a:solidFill>
                            <a:srgbClr val="000000"/>
                          </a:solidFill>
                          <a:latin typeface="ＭＳ Ｐゴシック"/>
                        </a:rPr>
                        <a:t>46</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latin typeface="ＭＳ Ｐゴシック"/>
                        </a:rPr>
                        <a:t>相続人</a:t>
                      </a:r>
                      <a:r>
                        <a:rPr lang="en-US" altLang="ja-JP" sz="1100" b="0" i="0" u="none" strike="noStrike" dirty="0">
                          <a:solidFill>
                            <a:schemeClr val="tx1"/>
                          </a:solidFill>
                          <a:latin typeface="ＭＳ Ｐゴシック"/>
                        </a:rPr>
                        <a:t>〔</a:t>
                      </a:r>
                      <a:r>
                        <a:rPr lang="ja-JP" altLang="en-US" sz="1100" b="0" i="0" u="none" strike="noStrike" dirty="0">
                          <a:solidFill>
                            <a:schemeClr val="tx1"/>
                          </a:solidFill>
                          <a:latin typeface="ＭＳ Ｐゴシック"/>
                        </a:rPr>
                        <a:t>単身者：所得</a:t>
                      </a:r>
                      <a:r>
                        <a:rPr lang="en-US" altLang="ja-JP" sz="1100" b="0" i="0" u="none" strike="noStrike" dirty="0">
                          <a:solidFill>
                            <a:schemeClr val="tx1"/>
                          </a:solidFill>
                          <a:latin typeface="ＭＳ Ｐゴシック"/>
                        </a:rPr>
                        <a:t>115</a:t>
                      </a:r>
                      <a:r>
                        <a:rPr lang="ja-JP" altLang="en-US" sz="1100" b="0" i="0" u="none" strike="noStrike" dirty="0">
                          <a:solidFill>
                            <a:schemeClr val="tx1"/>
                          </a:solidFill>
                          <a:latin typeface="ＭＳ Ｐゴシック"/>
                        </a:rPr>
                        <a:t>万円・</a:t>
                      </a:r>
                      <a:r>
                        <a:rPr lang="en-US" altLang="ja-JP" sz="1100" b="0" i="0" u="none" strike="noStrike" dirty="0">
                          <a:solidFill>
                            <a:schemeClr val="tx1"/>
                          </a:solidFill>
                          <a:latin typeface="ＭＳ Ｐゴシック"/>
                        </a:rPr>
                        <a:t>145</a:t>
                      </a:r>
                      <a:r>
                        <a:rPr lang="ja-JP" altLang="en-US" sz="1100" b="0" i="0" u="none" strike="noStrike" dirty="0">
                          <a:solidFill>
                            <a:schemeClr val="tx1"/>
                          </a:solidFill>
                          <a:latin typeface="ＭＳ Ｐゴシック"/>
                        </a:rPr>
                        <a:t>万円以下</a:t>
                      </a:r>
                      <a:r>
                        <a:rPr lang="en-US" altLang="ja-JP" sz="1100" b="0" i="0" u="none" strike="noStrike" dirty="0">
                          <a:solidFill>
                            <a:schemeClr val="tx1"/>
                          </a:solidFill>
                          <a:latin typeface="ＭＳ Ｐゴシック"/>
                        </a:rPr>
                        <a:t>〕</a:t>
                      </a:r>
                      <a:r>
                        <a:rPr lang="ja-JP" altLang="en-US" sz="1100" b="0" i="0" u="none" strike="noStrike" dirty="0">
                          <a:solidFill>
                            <a:schemeClr val="tx1"/>
                          </a:solidFill>
                          <a:latin typeface="ＭＳ Ｐゴシック"/>
                        </a:rPr>
                        <a:t>　→　相続人</a:t>
                      </a:r>
                      <a:endParaRPr lang="en-US" altLang="ja-JP" sz="1100" b="0" i="0" u="none" strike="noStrike" dirty="0">
                        <a:solidFill>
                          <a:schemeClr val="tx1"/>
                        </a:solidFill>
                        <a:latin typeface="ＭＳ Ｐゴシック"/>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vMerge="1">
                  <a:txBody>
                    <a:bodyPr/>
                    <a:lstStyle/>
                    <a:p>
                      <a:pPr algn="l" fontAlgn="ctr"/>
                      <a:endParaRPr lang="en-US" altLang="ja-JP" sz="1100" b="0" i="0" u="none" strike="noStrike" dirty="0">
                        <a:solidFill>
                          <a:schemeClr val="tx1"/>
                        </a:solidFill>
                        <a:latin typeface="ＭＳ Ｐゴシック"/>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6"/>
                  </a:ext>
                </a:extLst>
              </a:tr>
              <a:tr h="169890">
                <a:tc>
                  <a:txBody>
                    <a:bodyPr/>
                    <a:lstStyle/>
                    <a:p>
                      <a:pPr algn="r" fontAlgn="ctr"/>
                      <a:r>
                        <a:rPr lang="en-US" altLang="ja-JP" sz="1100" b="0" i="0" u="none" strike="noStrike" dirty="0">
                          <a:solidFill>
                            <a:srgbClr val="000000"/>
                          </a:solidFill>
                          <a:latin typeface="ＭＳ Ｐゴシック"/>
                        </a:rPr>
                        <a:t>47</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latin typeface="ＭＳ Ｐゴシック"/>
                        </a:rPr>
                        <a:t>公益事業に係る事務所等所有者</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vMerge="1">
                  <a:txBody>
                    <a:bodyPr/>
                    <a:lstStyle/>
                    <a:p>
                      <a:pPr algn="l" fontAlgn="ctr"/>
                      <a:endParaRPr lang="ja-JP" altLang="en-US" sz="1100" b="0" i="0" u="none" strike="noStrike" dirty="0">
                        <a:solidFill>
                          <a:schemeClr val="tx1"/>
                        </a:solidFill>
                        <a:latin typeface="ＭＳ Ｐゴシック"/>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7"/>
                  </a:ext>
                </a:extLst>
              </a:tr>
              <a:tr h="169890">
                <a:tc>
                  <a:txBody>
                    <a:bodyPr/>
                    <a:lstStyle/>
                    <a:p>
                      <a:pPr algn="r" fontAlgn="ctr"/>
                      <a:r>
                        <a:rPr lang="en-US" altLang="ja-JP" sz="1100" b="0" i="0" u="none" strike="noStrike" dirty="0">
                          <a:solidFill>
                            <a:srgbClr val="000000"/>
                          </a:solidFill>
                          <a:latin typeface="ＭＳ Ｐゴシック"/>
                        </a:rPr>
                        <a:t>48</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a:solidFill>
                            <a:schemeClr val="tx1"/>
                          </a:solidFill>
                          <a:latin typeface="ＭＳ Ｐゴシック"/>
                        </a:rPr>
                        <a:t>一般社団・財団法人（非営利型法人）</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rowSpan="2">
                  <a:txBody>
                    <a:bodyPr/>
                    <a:lstStyle/>
                    <a:p>
                      <a:pPr algn="l" fontAlgn="ctr"/>
                      <a:r>
                        <a:rPr lang="ja-JP" altLang="en-US" sz="1100" b="0" i="0" u="none" strike="noStrike" dirty="0">
                          <a:solidFill>
                            <a:schemeClr val="tx1"/>
                          </a:solidFill>
                          <a:latin typeface="ＭＳ Ｐゴシック"/>
                        </a:rPr>
                        <a:t>法人市民税</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8"/>
                  </a:ext>
                </a:extLst>
              </a:tr>
              <a:tr h="169890">
                <a:tc>
                  <a:txBody>
                    <a:bodyPr/>
                    <a:lstStyle/>
                    <a:p>
                      <a:pPr algn="r" fontAlgn="ctr"/>
                      <a:r>
                        <a:rPr lang="en-US" altLang="ja-JP" sz="1100" b="0" i="0" u="none" strike="noStrike" dirty="0">
                          <a:solidFill>
                            <a:srgbClr val="000000"/>
                          </a:solidFill>
                          <a:latin typeface="ＭＳ Ｐゴシック"/>
                        </a:rPr>
                        <a:t>49</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latin typeface="ＭＳ Ｐゴシック"/>
                        </a:rPr>
                        <a:t>清算中の法人</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vMerge="1">
                  <a:txBody>
                    <a:bodyPr/>
                    <a:lstStyle/>
                    <a:p>
                      <a:pPr algn="l" fontAlgn="ctr"/>
                      <a:endParaRPr lang="ja-JP" altLang="en-US" sz="1100" b="0" i="0" u="none" strike="noStrike" dirty="0">
                        <a:solidFill>
                          <a:schemeClr val="tx1"/>
                        </a:solidFill>
                        <a:latin typeface="ＭＳ Ｐゴシック"/>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9"/>
                  </a:ext>
                </a:extLst>
              </a:tr>
              <a:tr h="169890">
                <a:tc>
                  <a:txBody>
                    <a:bodyPr/>
                    <a:lstStyle/>
                    <a:p>
                      <a:pPr algn="r" fontAlgn="ctr"/>
                      <a:r>
                        <a:rPr lang="en-US" altLang="ja-JP" sz="1100" b="0" i="0" u="none" strike="noStrike" dirty="0">
                          <a:solidFill>
                            <a:schemeClr val="tx1"/>
                          </a:solidFill>
                          <a:latin typeface="ＭＳ Ｐゴシック"/>
                        </a:rPr>
                        <a:t>50</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latin typeface="ＭＳ Ｐゴシック"/>
                        </a:rPr>
                        <a:t>宗教法人・</a:t>
                      </a:r>
                      <a:r>
                        <a:rPr lang="zh-CN" altLang="en-US" sz="1100" b="0" i="0" u="none" strike="noStrike" dirty="0">
                          <a:solidFill>
                            <a:schemeClr val="tx1"/>
                          </a:solidFill>
                          <a:latin typeface="ＭＳ Ｐゴシック" pitchFamily="50" charset="-128"/>
                          <a:ea typeface="ＭＳ Ｐゴシック" pitchFamily="50" charset="-128"/>
                        </a:rPr>
                        <a:t>社会福祉法人</a:t>
                      </a:r>
                      <a:r>
                        <a:rPr lang="ja-JP" altLang="en-US" sz="1100" b="0" i="0" u="none" strike="noStrike" dirty="0">
                          <a:solidFill>
                            <a:schemeClr val="tx1"/>
                          </a:solidFill>
                          <a:latin typeface="ＭＳ Ｐゴシック" pitchFamily="50" charset="-128"/>
                          <a:ea typeface="ＭＳ Ｐゴシック" pitchFamily="50" charset="-128"/>
                        </a:rPr>
                        <a:t>　（</a:t>
                      </a:r>
                      <a:r>
                        <a:rPr lang="en-US" altLang="ja-JP" sz="1100" b="0" i="0" u="none" strike="noStrike" dirty="0">
                          <a:solidFill>
                            <a:schemeClr val="tx1"/>
                          </a:solidFill>
                          <a:latin typeface="ＭＳ Ｐゴシック" pitchFamily="50" charset="-128"/>
                          <a:ea typeface="ＭＳ Ｐゴシック" pitchFamily="50" charset="-128"/>
                        </a:rPr>
                        <a:t>※</a:t>
                      </a:r>
                      <a:r>
                        <a:rPr lang="ja-JP" altLang="en-US" sz="1100" b="0" i="0" u="none" strike="noStrike" dirty="0">
                          <a:solidFill>
                            <a:schemeClr val="tx1"/>
                          </a:solidFill>
                          <a:latin typeface="ＭＳ Ｐゴシック" pitchFamily="50" charset="-128"/>
                          <a:ea typeface="ＭＳ Ｐゴシック" pitchFamily="50" charset="-128"/>
                        </a:rPr>
                        <a:t>）</a:t>
                      </a:r>
                      <a:endParaRPr lang="zh-CN" altLang="en-US" sz="1100" b="0" i="0" u="none" strike="noStrike" dirty="0">
                        <a:solidFill>
                          <a:schemeClr val="tx1"/>
                        </a:solidFill>
                        <a:latin typeface="ＭＳ Ｐゴシック" pitchFamily="50" charset="-128"/>
                        <a:ea typeface="ＭＳ Ｐゴシック" pitchFamily="50" charset="-128"/>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l" fontAlgn="ctr"/>
                      <a:r>
                        <a:rPr lang="ja-JP" altLang="en-US" sz="1100" b="0" i="0" u="none" strike="noStrike" dirty="0">
                          <a:solidFill>
                            <a:schemeClr val="tx1"/>
                          </a:solidFill>
                          <a:latin typeface="ＭＳ Ｐゴシック"/>
                        </a:rPr>
                        <a:t>軽自動車税</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10020"/>
                  </a:ext>
                </a:extLst>
              </a:tr>
              <a:tr h="169890">
                <a:tc>
                  <a:txBody>
                    <a:bodyPr/>
                    <a:lstStyle/>
                    <a:p>
                      <a:pPr algn="r" fontAlgn="ctr"/>
                      <a:r>
                        <a:rPr lang="en-US" altLang="ja-JP" sz="1100" b="0" i="0" u="none" strike="noStrike" dirty="0">
                          <a:solidFill>
                            <a:srgbClr val="000000"/>
                          </a:solidFill>
                          <a:latin typeface="ＭＳ Ｐゴシック"/>
                        </a:rPr>
                        <a:t>51</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latin typeface="ＭＳ Ｐゴシック"/>
                        </a:rPr>
                        <a:t>教科書の発行の事業の用に供する施設</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rowSpan="12">
                  <a:txBody>
                    <a:bodyPr/>
                    <a:lstStyle/>
                    <a:p>
                      <a:pPr algn="l" fontAlgn="ctr"/>
                      <a:r>
                        <a:rPr lang="ja-JP" altLang="en-US" sz="1100" b="0" i="0" u="none" strike="noStrike" dirty="0">
                          <a:solidFill>
                            <a:schemeClr val="tx1"/>
                          </a:solidFill>
                          <a:latin typeface="ＭＳ Ｐゴシック"/>
                        </a:rPr>
                        <a:t>事業所税</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21"/>
                  </a:ext>
                </a:extLst>
              </a:tr>
              <a:tr h="169890">
                <a:tc>
                  <a:txBody>
                    <a:bodyPr/>
                    <a:lstStyle/>
                    <a:p>
                      <a:pPr algn="r" fontAlgn="ctr"/>
                      <a:r>
                        <a:rPr lang="en-US" altLang="ja-JP" sz="1100" b="0" i="0" u="none" strike="noStrike" dirty="0">
                          <a:solidFill>
                            <a:srgbClr val="000000"/>
                          </a:solidFill>
                          <a:latin typeface="ＭＳ Ｐゴシック"/>
                        </a:rPr>
                        <a:t>52</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latin typeface="ＭＳ Ｐゴシック"/>
                        </a:rPr>
                        <a:t>劇場等に係る施設</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vMerge="1">
                  <a:txBody>
                    <a:bodyPr/>
                    <a:lstStyle/>
                    <a:p>
                      <a:pPr algn="l" fontAlgn="ctr"/>
                      <a:endParaRPr lang="ja-JP" altLang="en-US" sz="1100" b="0" i="0" u="none" strike="noStrike" dirty="0">
                        <a:solidFill>
                          <a:schemeClr val="tx1"/>
                        </a:solidFill>
                        <a:latin typeface="ＭＳ Ｐゴシック"/>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22"/>
                  </a:ext>
                </a:extLst>
              </a:tr>
              <a:tr h="169890">
                <a:tc>
                  <a:txBody>
                    <a:bodyPr/>
                    <a:lstStyle/>
                    <a:p>
                      <a:pPr algn="r" fontAlgn="ctr"/>
                      <a:r>
                        <a:rPr lang="en-US" altLang="ja-JP" sz="1100" b="0" i="0" u="none" strike="noStrike" dirty="0">
                          <a:solidFill>
                            <a:srgbClr val="000000"/>
                          </a:solidFill>
                          <a:latin typeface="ＭＳ Ｐゴシック"/>
                        </a:rPr>
                        <a:t>53</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zh-TW" altLang="en-US" sz="1100" b="0" i="0" u="none" strike="noStrike" dirty="0">
                          <a:solidFill>
                            <a:schemeClr val="tx1"/>
                          </a:solidFill>
                          <a:latin typeface="ＭＳ Ｐゴシック" pitchFamily="50" charset="-128"/>
                          <a:ea typeface="ＭＳ Ｐゴシック" pitchFamily="50" charset="-128"/>
                        </a:rPr>
                        <a:t>指定自動車教習所</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vMerge="1">
                  <a:txBody>
                    <a:bodyPr/>
                    <a:lstStyle/>
                    <a:p>
                      <a:pPr algn="l" fontAlgn="ctr"/>
                      <a:endParaRPr lang="zh-TW" altLang="en-US" sz="1100" b="0" i="0" u="none" strike="noStrike" dirty="0">
                        <a:solidFill>
                          <a:schemeClr val="tx1"/>
                        </a:solidFill>
                        <a:latin typeface="ＭＳ Ｐゴシック" pitchFamily="50" charset="-128"/>
                        <a:ea typeface="ＭＳ Ｐゴシック" pitchFamily="50" charset="-128"/>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23"/>
                  </a:ext>
                </a:extLst>
              </a:tr>
              <a:tr h="169890">
                <a:tc>
                  <a:txBody>
                    <a:bodyPr/>
                    <a:lstStyle/>
                    <a:p>
                      <a:pPr algn="r" fontAlgn="ctr"/>
                      <a:r>
                        <a:rPr lang="en-US" altLang="ja-JP" sz="1100" b="0" i="0" u="none" strike="noStrike" dirty="0">
                          <a:solidFill>
                            <a:srgbClr val="000000"/>
                          </a:solidFill>
                          <a:latin typeface="ＭＳ Ｐゴシック"/>
                        </a:rPr>
                        <a:t>54</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a:solidFill>
                            <a:schemeClr val="tx1"/>
                          </a:solidFill>
                          <a:latin typeface="ＭＳ Ｐゴシック"/>
                        </a:rPr>
                        <a:t>酒類の保管のための倉庫</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vMerge="1">
                  <a:txBody>
                    <a:bodyPr/>
                    <a:lstStyle/>
                    <a:p>
                      <a:pPr algn="l" fontAlgn="ctr"/>
                      <a:endParaRPr lang="ja-JP" altLang="en-US" sz="1100" b="0" i="0" u="none" strike="noStrike" dirty="0">
                        <a:solidFill>
                          <a:schemeClr val="tx1"/>
                        </a:solidFill>
                        <a:latin typeface="ＭＳ Ｐゴシック"/>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24"/>
                  </a:ext>
                </a:extLst>
              </a:tr>
              <a:tr h="169890">
                <a:tc>
                  <a:txBody>
                    <a:bodyPr/>
                    <a:lstStyle/>
                    <a:p>
                      <a:pPr algn="r" fontAlgn="ctr"/>
                      <a:r>
                        <a:rPr lang="en-US" altLang="ja-JP" sz="1100" b="0" i="0" u="none" strike="noStrike" dirty="0">
                          <a:solidFill>
                            <a:srgbClr val="000000"/>
                          </a:solidFill>
                          <a:latin typeface="ＭＳ Ｐゴシック"/>
                        </a:rPr>
                        <a:t>55</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a:solidFill>
                            <a:schemeClr val="tx1"/>
                          </a:solidFill>
                          <a:latin typeface="ＭＳ Ｐゴシック"/>
                        </a:rPr>
                        <a:t>タクシー事業用施設で保有台数</a:t>
                      </a:r>
                      <a:r>
                        <a:rPr lang="en-US" altLang="ja-JP" sz="1100" b="0" i="0" u="none" strike="noStrike">
                          <a:solidFill>
                            <a:schemeClr val="tx1"/>
                          </a:solidFill>
                          <a:latin typeface="ＭＳ Ｐゴシック"/>
                        </a:rPr>
                        <a:t>250</a:t>
                      </a:r>
                      <a:r>
                        <a:rPr lang="ja-JP" altLang="en-US" sz="1100" b="0" i="0" u="none" strike="noStrike">
                          <a:solidFill>
                            <a:schemeClr val="tx1"/>
                          </a:solidFill>
                          <a:latin typeface="ＭＳ Ｐゴシック"/>
                        </a:rPr>
                        <a:t>台以下のもの</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vMerge="1">
                  <a:txBody>
                    <a:bodyPr/>
                    <a:lstStyle/>
                    <a:p>
                      <a:pPr algn="l" fontAlgn="ctr"/>
                      <a:endParaRPr lang="ja-JP" altLang="en-US" sz="1100" b="0" i="0" u="none" strike="noStrike" dirty="0">
                        <a:solidFill>
                          <a:schemeClr val="tx1"/>
                        </a:solidFill>
                        <a:latin typeface="ＭＳ Ｐゴシック"/>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25"/>
                  </a:ext>
                </a:extLst>
              </a:tr>
              <a:tr h="169890">
                <a:tc>
                  <a:txBody>
                    <a:bodyPr/>
                    <a:lstStyle/>
                    <a:p>
                      <a:pPr algn="r" fontAlgn="ctr"/>
                      <a:r>
                        <a:rPr lang="en-US" altLang="ja-JP" sz="1100" b="0" i="0" u="none" strike="noStrike" dirty="0">
                          <a:solidFill>
                            <a:srgbClr val="000000"/>
                          </a:solidFill>
                          <a:latin typeface="ＭＳ Ｐゴシック"/>
                        </a:rPr>
                        <a:t>56</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latin typeface="ＭＳ Ｐゴシック"/>
                        </a:rPr>
                        <a:t>織物の保管の用に供する施設</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vMerge="1">
                  <a:txBody>
                    <a:bodyPr/>
                    <a:lstStyle/>
                    <a:p>
                      <a:pPr algn="l" fontAlgn="ctr"/>
                      <a:endParaRPr lang="ja-JP" altLang="en-US" sz="1100" b="0" i="0" u="none" strike="noStrike" dirty="0">
                        <a:solidFill>
                          <a:schemeClr val="tx1"/>
                        </a:solidFill>
                        <a:latin typeface="ＭＳ Ｐゴシック"/>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26"/>
                  </a:ext>
                </a:extLst>
              </a:tr>
              <a:tr h="169890">
                <a:tc>
                  <a:txBody>
                    <a:bodyPr/>
                    <a:lstStyle/>
                    <a:p>
                      <a:pPr algn="r" fontAlgn="ctr"/>
                      <a:r>
                        <a:rPr lang="en-US" altLang="ja-JP" sz="1100" b="0" i="0" u="none" strike="noStrike" dirty="0">
                          <a:solidFill>
                            <a:srgbClr val="000000"/>
                          </a:solidFill>
                          <a:latin typeface="ＭＳ Ｐゴシック"/>
                        </a:rPr>
                        <a:t>57</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latin typeface="ＭＳ Ｐゴシック"/>
                        </a:rPr>
                        <a:t>ビルメンテナンス事業の用に供する施設</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vMerge="1">
                  <a:txBody>
                    <a:bodyPr/>
                    <a:lstStyle/>
                    <a:p>
                      <a:pPr algn="l" fontAlgn="ctr"/>
                      <a:endParaRPr lang="ja-JP" altLang="en-US" sz="1100" b="0" i="0" u="none" strike="noStrike" dirty="0">
                        <a:solidFill>
                          <a:schemeClr val="tx1"/>
                        </a:solidFill>
                        <a:latin typeface="ＭＳ Ｐゴシック"/>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27"/>
                  </a:ext>
                </a:extLst>
              </a:tr>
              <a:tr h="169890">
                <a:tc>
                  <a:txBody>
                    <a:bodyPr/>
                    <a:lstStyle/>
                    <a:p>
                      <a:pPr algn="r" fontAlgn="ctr"/>
                      <a:r>
                        <a:rPr lang="en-US" altLang="ja-JP" sz="1100" b="0" i="0" u="none" strike="noStrike" dirty="0">
                          <a:solidFill>
                            <a:srgbClr val="000000"/>
                          </a:solidFill>
                          <a:latin typeface="ＭＳ Ｐゴシック"/>
                        </a:rPr>
                        <a:t>58</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latin typeface="ＭＳ Ｐゴシック"/>
                        </a:rPr>
                        <a:t>列車内における食堂等の事業の用に供する施設</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vMerge="1">
                  <a:txBody>
                    <a:bodyPr/>
                    <a:lstStyle/>
                    <a:p>
                      <a:pPr algn="l" fontAlgn="ctr"/>
                      <a:endParaRPr lang="ja-JP" altLang="en-US" sz="1100" b="0" i="0" u="none" strike="noStrike" dirty="0">
                        <a:solidFill>
                          <a:schemeClr val="tx1"/>
                        </a:solidFill>
                        <a:latin typeface="ＭＳ Ｐゴシック"/>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28"/>
                  </a:ext>
                </a:extLst>
              </a:tr>
              <a:tr h="169890">
                <a:tc>
                  <a:txBody>
                    <a:bodyPr/>
                    <a:lstStyle/>
                    <a:p>
                      <a:pPr algn="r" fontAlgn="ctr"/>
                      <a:r>
                        <a:rPr lang="en-US" altLang="ja-JP" sz="1100" b="0" i="0" u="none" strike="noStrike" dirty="0">
                          <a:solidFill>
                            <a:srgbClr val="000000"/>
                          </a:solidFill>
                          <a:latin typeface="ＭＳ Ｐゴシック"/>
                        </a:rPr>
                        <a:t>59</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a:solidFill>
                            <a:schemeClr val="tx1"/>
                          </a:solidFill>
                          <a:latin typeface="ＭＳ Ｐゴシック"/>
                        </a:rPr>
                        <a:t>古紙回収事業の用に供する施設</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vMerge="1">
                  <a:txBody>
                    <a:bodyPr/>
                    <a:lstStyle/>
                    <a:p>
                      <a:pPr algn="l" fontAlgn="ctr"/>
                      <a:endParaRPr lang="ja-JP" altLang="en-US" sz="1100" b="0" i="0" u="none" strike="noStrike" dirty="0">
                        <a:solidFill>
                          <a:schemeClr val="tx1"/>
                        </a:solidFill>
                        <a:latin typeface="ＭＳ Ｐゴシック"/>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29"/>
                  </a:ext>
                </a:extLst>
              </a:tr>
              <a:tr h="169890">
                <a:tc>
                  <a:txBody>
                    <a:bodyPr/>
                    <a:lstStyle/>
                    <a:p>
                      <a:pPr algn="r" fontAlgn="ctr"/>
                      <a:r>
                        <a:rPr lang="en-US" altLang="ja-JP" sz="1100" b="0" i="0" u="none" strike="noStrike" dirty="0">
                          <a:solidFill>
                            <a:srgbClr val="000000"/>
                          </a:solidFill>
                          <a:latin typeface="ＭＳ Ｐゴシック"/>
                        </a:rPr>
                        <a:t>60</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latin typeface="ＭＳ Ｐゴシック"/>
                        </a:rPr>
                        <a:t>家具の保管の用に供する施設</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vMerge="1">
                  <a:txBody>
                    <a:bodyPr/>
                    <a:lstStyle/>
                    <a:p>
                      <a:pPr algn="l" fontAlgn="ctr"/>
                      <a:endParaRPr lang="ja-JP" altLang="en-US" sz="1100" b="0" i="0" u="none" strike="noStrike" dirty="0">
                        <a:solidFill>
                          <a:schemeClr val="tx1"/>
                        </a:solidFill>
                        <a:latin typeface="ＭＳ Ｐゴシック"/>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30"/>
                  </a:ext>
                </a:extLst>
              </a:tr>
              <a:tr h="169890">
                <a:tc>
                  <a:txBody>
                    <a:bodyPr/>
                    <a:lstStyle/>
                    <a:p>
                      <a:pPr algn="r" fontAlgn="ctr"/>
                      <a:r>
                        <a:rPr lang="en-US" altLang="ja-JP" sz="1100" b="0" i="0" u="none" strike="noStrike" dirty="0">
                          <a:solidFill>
                            <a:srgbClr val="000000"/>
                          </a:solidFill>
                          <a:latin typeface="ＭＳ Ｐゴシック"/>
                        </a:rPr>
                        <a:t>61</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latin typeface="ＭＳ Ｐゴシック"/>
                        </a:rPr>
                        <a:t>倉庫業の事業の用に供する倉庫又は港湾運送事業の用に供する上屋で３万㎡未満のもの</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vMerge="1">
                  <a:txBody>
                    <a:bodyPr/>
                    <a:lstStyle/>
                    <a:p>
                      <a:pPr algn="l" fontAlgn="ctr"/>
                      <a:endParaRPr lang="ja-JP" altLang="en-US" sz="1100" b="0" i="0" u="none" strike="noStrike" dirty="0">
                        <a:solidFill>
                          <a:schemeClr val="tx1"/>
                        </a:solidFill>
                        <a:latin typeface="ＭＳ Ｐゴシック"/>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31"/>
                  </a:ext>
                </a:extLst>
              </a:tr>
              <a:tr h="169890">
                <a:tc>
                  <a:txBody>
                    <a:bodyPr/>
                    <a:lstStyle/>
                    <a:p>
                      <a:pPr algn="r" fontAlgn="ctr"/>
                      <a:r>
                        <a:rPr lang="en-US" altLang="ja-JP" sz="1100" b="0" i="0" u="none" strike="noStrike" dirty="0">
                          <a:solidFill>
                            <a:srgbClr val="000000"/>
                          </a:solidFill>
                          <a:latin typeface="ＭＳ Ｐゴシック"/>
                        </a:rPr>
                        <a:t>62</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latin typeface="ＭＳ Ｐゴシック"/>
                        </a:rPr>
                        <a:t>簡易宿所営業の用に供する施設</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vMerge="1">
                  <a:txBody>
                    <a:bodyPr/>
                    <a:lstStyle/>
                    <a:p>
                      <a:pPr algn="l" fontAlgn="ctr"/>
                      <a:endParaRPr lang="ja-JP" altLang="en-US" sz="1100" b="0" i="0" u="none" strike="noStrike" dirty="0">
                        <a:solidFill>
                          <a:schemeClr val="tx1"/>
                        </a:solidFill>
                        <a:latin typeface="ＭＳ Ｐゴシック"/>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32"/>
                  </a:ext>
                </a:extLst>
              </a:tr>
            </a:tbl>
          </a:graphicData>
        </a:graphic>
      </p:graphicFrame>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383</a:t>
            </a:fld>
            <a:endParaRPr lang="ja-JP" altLang="en-US"/>
          </a:p>
        </p:txBody>
      </p:sp>
    </p:spTree>
    <p:extLst>
      <p:ext uri="{BB962C8B-B14F-4D97-AF65-F5344CB8AC3E}">
        <p14:creationId xmlns:p14="http://schemas.microsoft.com/office/powerpoint/2010/main" val="780869089"/>
      </p:ext>
    </p:extLst>
  </p:cSld>
  <p:clrMapOvr>
    <a:masterClrMapping/>
  </p:clrMapOvr>
</p:sld>
</file>

<file path=ppt/slides/slide3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 name="表 6"/>
          <p:cNvGraphicFramePr>
            <a:graphicFrameLocks noGrp="1"/>
          </p:cNvGraphicFramePr>
          <p:nvPr/>
        </p:nvGraphicFramePr>
        <p:xfrm>
          <a:off x="1115616" y="1021204"/>
          <a:ext cx="6912768" cy="5114377"/>
        </p:xfrm>
        <a:graphic>
          <a:graphicData uri="http://schemas.openxmlformats.org/drawingml/2006/table">
            <a:tbl>
              <a:tblPr/>
              <a:tblGrid>
                <a:gridCol w="401566">
                  <a:extLst>
                    <a:ext uri="{9D8B030D-6E8A-4147-A177-3AD203B41FA5}">
                      <a16:colId xmlns:a16="http://schemas.microsoft.com/office/drawing/2014/main" val="20000"/>
                    </a:ext>
                  </a:extLst>
                </a:gridCol>
                <a:gridCol w="5575098">
                  <a:extLst>
                    <a:ext uri="{9D8B030D-6E8A-4147-A177-3AD203B41FA5}">
                      <a16:colId xmlns:a16="http://schemas.microsoft.com/office/drawing/2014/main" val="20001"/>
                    </a:ext>
                  </a:extLst>
                </a:gridCol>
                <a:gridCol w="936104">
                  <a:extLst>
                    <a:ext uri="{9D8B030D-6E8A-4147-A177-3AD203B41FA5}">
                      <a16:colId xmlns:a16="http://schemas.microsoft.com/office/drawing/2014/main" val="20002"/>
                    </a:ext>
                  </a:extLst>
                </a:gridCol>
              </a:tblGrid>
              <a:tr h="188861">
                <a:tc>
                  <a:txBody>
                    <a:bodyPr/>
                    <a:lstStyle/>
                    <a:p>
                      <a:pPr algn="ctr" fontAlgn="ctr"/>
                      <a:endParaRPr lang="ja-JP" altLang="en-US" sz="1100" b="0" i="0" u="none" strike="noStrike" dirty="0">
                        <a:solidFill>
                          <a:schemeClr val="tx1"/>
                        </a:solidFill>
                        <a:latin typeface="+mn-ea"/>
                        <a:ea typeface="+mn-ea"/>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ap="flat" cmpd="sng" algn="ctr">
                      <a:solidFill>
                        <a:schemeClr val="tx1"/>
                      </a:solidFill>
                      <a:prstDash val="solid"/>
                      <a:round/>
                      <a:headEnd type="none" w="med" len="med"/>
                      <a:tailEnd type="none" w="med" len="med"/>
                    </a:lnTlToBr>
                    <a:solidFill>
                      <a:schemeClr val="accent5">
                        <a:lumMod val="20000"/>
                        <a:lumOff val="80000"/>
                      </a:schemeClr>
                    </a:solidFill>
                  </a:tcPr>
                </a:tc>
                <a:tc>
                  <a:txBody>
                    <a:bodyPr/>
                    <a:lstStyle/>
                    <a:p>
                      <a:pPr algn="ctr" fontAlgn="ctr"/>
                      <a:r>
                        <a:rPr lang="ja-JP" altLang="en-US" sz="1100" b="0" i="0" u="none" strike="noStrike" dirty="0">
                          <a:solidFill>
                            <a:schemeClr val="tx1"/>
                          </a:solidFill>
                          <a:latin typeface="+mn-ea"/>
                          <a:ea typeface="+mn-ea"/>
                        </a:rPr>
                        <a:t>項　　　目</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fontAlgn="ctr"/>
                      <a:r>
                        <a:rPr lang="ja-JP" altLang="en-US" sz="1100" b="0" i="0" u="none" strike="noStrike" dirty="0">
                          <a:solidFill>
                            <a:schemeClr val="tx1"/>
                          </a:solidFill>
                          <a:latin typeface="+mn-ea"/>
                          <a:ea typeface="+mn-ea"/>
                        </a:rPr>
                        <a:t>区　　分</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20000"/>
                        <a:lumOff val="80000"/>
                      </a:schemeClr>
                    </a:solidFill>
                  </a:tcPr>
                </a:tc>
                <a:extLst>
                  <a:ext uri="{0D108BD9-81ED-4DB2-BD59-A6C34878D82A}">
                    <a16:rowId xmlns:a16="http://schemas.microsoft.com/office/drawing/2014/main" val="10000"/>
                  </a:ext>
                </a:extLst>
              </a:tr>
              <a:tr h="188861">
                <a:tc>
                  <a:txBody>
                    <a:bodyPr/>
                    <a:lstStyle/>
                    <a:p>
                      <a:pPr algn="ctr" fontAlgn="ctr"/>
                      <a:r>
                        <a:rPr lang="en-US" altLang="ja-JP" sz="1100" b="0" i="0" u="none" strike="noStrike" dirty="0">
                          <a:solidFill>
                            <a:schemeClr val="tx1"/>
                          </a:solidFill>
                          <a:latin typeface="+mn-ea"/>
                          <a:ea typeface="+mn-ea"/>
                        </a:rPr>
                        <a:t>1</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latin typeface="+mn-ea"/>
                          <a:ea typeface="+mn-ea"/>
                        </a:rPr>
                        <a:t>災害により損害を受けた固定資産</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rowSpan="14">
                  <a:txBody>
                    <a:bodyPr/>
                    <a:lstStyle/>
                    <a:p>
                      <a:pPr algn="l" fontAlgn="ctr"/>
                      <a:r>
                        <a:rPr lang="ja-JP" altLang="en-US" sz="1100" b="0" i="0" u="none" strike="noStrike" dirty="0">
                          <a:solidFill>
                            <a:schemeClr val="tx1"/>
                          </a:solidFill>
                          <a:latin typeface="+mn-ea"/>
                          <a:ea typeface="+mn-ea"/>
                        </a:rPr>
                        <a:t>固定資産税・都市計画税</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1"/>
                  </a:ext>
                </a:extLst>
              </a:tr>
              <a:tr h="188861">
                <a:tc>
                  <a:txBody>
                    <a:bodyPr/>
                    <a:lstStyle/>
                    <a:p>
                      <a:pPr algn="ctr" fontAlgn="ctr"/>
                      <a:r>
                        <a:rPr lang="en-US" altLang="ja-JP" sz="1100" b="0" i="0" u="none" strike="noStrike">
                          <a:solidFill>
                            <a:schemeClr val="tx1"/>
                          </a:solidFill>
                          <a:latin typeface="+mn-ea"/>
                          <a:ea typeface="+mn-ea"/>
                        </a:rPr>
                        <a:t>2</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latin typeface="+mn-ea"/>
                          <a:ea typeface="+mn-ea"/>
                        </a:rPr>
                        <a:t>生活扶助受給者所有の土地・家屋</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vMerge="1">
                  <a:txBody>
                    <a:bodyPr/>
                    <a:lstStyle/>
                    <a:p>
                      <a:pPr algn="l" fontAlgn="ctr"/>
                      <a:endParaRPr lang="ja-JP" altLang="en-US" sz="1100" b="0" i="0" u="none" strike="noStrike" dirty="0">
                        <a:solidFill>
                          <a:schemeClr val="tx1"/>
                        </a:solidFill>
                        <a:latin typeface="+mn-ea"/>
                        <a:ea typeface="+mn-ea"/>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2"/>
                  </a:ext>
                </a:extLst>
              </a:tr>
              <a:tr h="188861">
                <a:tc>
                  <a:txBody>
                    <a:bodyPr/>
                    <a:lstStyle/>
                    <a:p>
                      <a:pPr algn="ctr" fontAlgn="ctr"/>
                      <a:r>
                        <a:rPr lang="en-US" altLang="ja-JP" sz="1100" b="0" i="0" u="none" strike="noStrike">
                          <a:solidFill>
                            <a:schemeClr val="tx1"/>
                          </a:solidFill>
                          <a:latin typeface="+mn-ea"/>
                          <a:ea typeface="+mn-ea"/>
                        </a:rPr>
                        <a:t>3</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latin typeface="+mn-ea"/>
                          <a:ea typeface="+mn-ea"/>
                        </a:rPr>
                        <a:t>低所得者所有の土地・家屋</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vMerge="1">
                  <a:txBody>
                    <a:bodyPr/>
                    <a:lstStyle/>
                    <a:p>
                      <a:pPr algn="l" fontAlgn="ctr"/>
                      <a:endParaRPr lang="ja-JP" altLang="en-US" sz="1100" b="0" i="0" u="none" strike="noStrike" dirty="0">
                        <a:solidFill>
                          <a:schemeClr val="tx1"/>
                        </a:solidFill>
                        <a:latin typeface="+mn-ea"/>
                        <a:ea typeface="+mn-ea"/>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3"/>
                  </a:ext>
                </a:extLst>
              </a:tr>
              <a:tr h="188861">
                <a:tc>
                  <a:txBody>
                    <a:bodyPr/>
                    <a:lstStyle/>
                    <a:p>
                      <a:pPr algn="ctr" fontAlgn="ctr"/>
                      <a:r>
                        <a:rPr lang="en-US" altLang="ja-JP" sz="1100" b="0" i="0" u="none" strike="noStrike">
                          <a:solidFill>
                            <a:schemeClr val="tx1"/>
                          </a:solidFill>
                          <a:latin typeface="+mn-ea"/>
                          <a:ea typeface="+mn-ea"/>
                        </a:rPr>
                        <a:t>4</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latin typeface="+mn-ea"/>
                          <a:ea typeface="+mn-ea"/>
                        </a:rPr>
                        <a:t>本市が取得した固定資産</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vMerge="1">
                  <a:txBody>
                    <a:bodyPr/>
                    <a:lstStyle/>
                    <a:p>
                      <a:pPr algn="l" fontAlgn="ctr"/>
                      <a:endParaRPr lang="ja-JP" altLang="en-US" sz="1100" b="0" i="0" u="none" strike="noStrike" dirty="0">
                        <a:solidFill>
                          <a:schemeClr val="tx1"/>
                        </a:solidFill>
                        <a:latin typeface="+mn-ea"/>
                        <a:ea typeface="+mn-ea"/>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4"/>
                  </a:ext>
                </a:extLst>
              </a:tr>
              <a:tr h="188861">
                <a:tc>
                  <a:txBody>
                    <a:bodyPr/>
                    <a:lstStyle/>
                    <a:p>
                      <a:pPr algn="ctr" fontAlgn="ctr"/>
                      <a:r>
                        <a:rPr lang="en-US" altLang="ja-JP" sz="1100" b="0" i="0" u="none" strike="noStrike">
                          <a:solidFill>
                            <a:schemeClr val="tx1"/>
                          </a:solidFill>
                          <a:latin typeface="+mn-ea"/>
                          <a:ea typeface="+mn-ea"/>
                        </a:rPr>
                        <a:t>5</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latin typeface="+mn-ea"/>
                          <a:ea typeface="+mn-ea"/>
                        </a:rPr>
                        <a:t>本市事業により移転補償の対象となった固定資産</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vMerge="1">
                  <a:txBody>
                    <a:bodyPr/>
                    <a:lstStyle/>
                    <a:p>
                      <a:pPr algn="l" fontAlgn="ctr"/>
                      <a:endParaRPr lang="ja-JP" altLang="en-US" sz="1100" b="0" i="0" u="none" strike="noStrike" dirty="0">
                        <a:solidFill>
                          <a:schemeClr val="tx1"/>
                        </a:solidFill>
                        <a:latin typeface="+mn-ea"/>
                        <a:ea typeface="+mn-ea"/>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5"/>
                  </a:ext>
                </a:extLst>
              </a:tr>
              <a:tr h="188861">
                <a:tc>
                  <a:txBody>
                    <a:bodyPr/>
                    <a:lstStyle/>
                    <a:p>
                      <a:pPr algn="ctr" fontAlgn="ctr"/>
                      <a:r>
                        <a:rPr lang="en-US" altLang="ja-JP" sz="1100" b="0" i="0" u="none" strike="noStrike">
                          <a:solidFill>
                            <a:schemeClr val="tx1"/>
                          </a:solidFill>
                          <a:latin typeface="+mn-ea"/>
                          <a:ea typeface="+mn-ea"/>
                        </a:rPr>
                        <a:t>6</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latin typeface="+mn-ea"/>
                          <a:ea typeface="+mn-ea"/>
                        </a:rPr>
                        <a:t>仮換地指定前に使用収益できない土地</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vMerge="1">
                  <a:txBody>
                    <a:bodyPr/>
                    <a:lstStyle/>
                    <a:p>
                      <a:pPr algn="l" fontAlgn="ctr"/>
                      <a:endParaRPr lang="ja-JP" altLang="en-US" sz="1100" b="0" i="0" u="none" strike="noStrike" dirty="0">
                        <a:solidFill>
                          <a:schemeClr val="tx1"/>
                        </a:solidFill>
                        <a:latin typeface="+mn-ea"/>
                        <a:ea typeface="+mn-ea"/>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6"/>
                  </a:ext>
                </a:extLst>
              </a:tr>
              <a:tr h="188861">
                <a:tc>
                  <a:txBody>
                    <a:bodyPr/>
                    <a:lstStyle/>
                    <a:p>
                      <a:pPr algn="ctr" fontAlgn="ctr"/>
                      <a:r>
                        <a:rPr lang="en-US" altLang="ja-JP" sz="1100" b="0" i="0" u="none" strike="noStrike">
                          <a:solidFill>
                            <a:schemeClr val="tx1"/>
                          </a:solidFill>
                          <a:latin typeface="+mn-ea"/>
                          <a:ea typeface="+mn-ea"/>
                        </a:rPr>
                        <a:t>7</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latin typeface="+mn-ea"/>
                          <a:ea typeface="+mn-ea"/>
                        </a:rPr>
                        <a:t>仮換地に他人の工作物等がある土地</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vMerge="1">
                  <a:txBody>
                    <a:bodyPr/>
                    <a:lstStyle/>
                    <a:p>
                      <a:pPr algn="l" fontAlgn="ctr"/>
                      <a:endParaRPr lang="ja-JP" altLang="en-US" sz="1100" b="0" i="0" u="none" strike="noStrike" dirty="0">
                        <a:solidFill>
                          <a:schemeClr val="tx1"/>
                        </a:solidFill>
                        <a:latin typeface="+mn-ea"/>
                        <a:ea typeface="+mn-ea"/>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7"/>
                  </a:ext>
                </a:extLst>
              </a:tr>
              <a:tr h="188861">
                <a:tc>
                  <a:txBody>
                    <a:bodyPr/>
                    <a:lstStyle/>
                    <a:p>
                      <a:pPr algn="ctr" fontAlgn="ctr"/>
                      <a:r>
                        <a:rPr lang="en-US" altLang="ja-JP" sz="1100" b="0" i="0" u="none" strike="noStrike">
                          <a:solidFill>
                            <a:schemeClr val="tx1"/>
                          </a:solidFill>
                          <a:latin typeface="+mn-ea"/>
                          <a:ea typeface="+mn-ea"/>
                        </a:rPr>
                        <a:t>8</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latin typeface="+mn-ea"/>
                          <a:ea typeface="+mn-ea"/>
                        </a:rPr>
                        <a:t>過小宅地となるため仮換地を指定せず金銭清算される土地</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vMerge="1">
                  <a:txBody>
                    <a:bodyPr/>
                    <a:lstStyle/>
                    <a:p>
                      <a:pPr algn="l" fontAlgn="ctr"/>
                      <a:endParaRPr lang="ja-JP" altLang="en-US" sz="1100" b="0" i="0" u="none" strike="noStrike" dirty="0">
                        <a:solidFill>
                          <a:schemeClr val="tx1"/>
                        </a:solidFill>
                        <a:latin typeface="+mn-ea"/>
                        <a:ea typeface="+mn-ea"/>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8"/>
                  </a:ext>
                </a:extLst>
              </a:tr>
              <a:tr h="203991">
                <a:tc>
                  <a:txBody>
                    <a:bodyPr/>
                    <a:lstStyle/>
                    <a:p>
                      <a:pPr algn="ctr" fontAlgn="ctr"/>
                      <a:r>
                        <a:rPr lang="en-US" altLang="ja-JP" sz="1100" b="0" i="0" u="none" strike="noStrike" dirty="0">
                          <a:solidFill>
                            <a:schemeClr val="tx1"/>
                          </a:solidFill>
                          <a:latin typeface="+mn-ea"/>
                          <a:ea typeface="+mn-ea"/>
                        </a:rPr>
                        <a:t>9</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latin typeface="+mn-ea"/>
                          <a:ea typeface="+mn-ea"/>
                        </a:rPr>
                        <a:t>大阪ドーム（スタジアム部分）</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vMerge="1">
                  <a:txBody>
                    <a:bodyPr/>
                    <a:lstStyle/>
                    <a:p>
                      <a:pPr algn="l" fontAlgn="ctr"/>
                      <a:endParaRPr lang="ja-JP" altLang="en-US" sz="1100" b="0" i="0" u="none" strike="noStrike" dirty="0">
                        <a:solidFill>
                          <a:schemeClr val="tx1"/>
                        </a:solidFill>
                        <a:latin typeface="+mn-ea"/>
                        <a:ea typeface="+mn-ea"/>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9"/>
                  </a:ext>
                </a:extLst>
              </a:tr>
              <a:tr h="188861">
                <a:tc>
                  <a:txBody>
                    <a:bodyPr/>
                    <a:lstStyle/>
                    <a:p>
                      <a:pPr algn="ctr" fontAlgn="ctr"/>
                      <a:r>
                        <a:rPr lang="en-US" altLang="ja-JP" sz="1100" b="0" i="0" u="none" strike="noStrike" dirty="0">
                          <a:solidFill>
                            <a:schemeClr val="tx1"/>
                          </a:solidFill>
                          <a:latin typeface="+mn-ea"/>
                          <a:ea typeface="+mn-ea"/>
                        </a:rPr>
                        <a:t>10</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latin typeface="+mn-ea"/>
                          <a:ea typeface="+mn-ea"/>
                        </a:rPr>
                        <a:t>地域振興会が本来の用に供する固定資産</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vMerge="1">
                  <a:txBody>
                    <a:bodyPr/>
                    <a:lstStyle/>
                    <a:p>
                      <a:pPr algn="l" fontAlgn="ctr"/>
                      <a:endParaRPr lang="ja-JP" altLang="en-US" sz="1100" b="0" i="0" u="none" strike="noStrike" dirty="0">
                        <a:solidFill>
                          <a:schemeClr val="tx1"/>
                        </a:solidFill>
                        <a:latin typeface="+mn-ea"/>
                        <a:ea typeface="+mn-ea"/>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0"/>
                  </a:ext>
                </a:extLst>
              </a:tr>
              <a:tr h="188861">
                <a:tc>
                  <a:txBody>
                    <a:bodyPr/>
                    <a:lstStyle/>
                    <a:p>
                      <a:pPr algn="ctr" fontAlgn="ctr"/>
                      <a:r>
                        <a:rPr lang="en-US" altLang="ja-JP" sz="1100" b="0" i="0" u="none" strike="noStrike" dirty="0">
                          <a:solidFill>
                            <a:schemeClr val="tx1"/>
                          </a:solidFill>
                          <a:latin typeface="+mn-ea"/>
                          <a:ea typeface="+mn-ea"/>
                        </a:rPr>
                        <a:t>11</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latin typeface="+mn-ea"/>
                          <a:ea typeface="+mn-ea"/>
                        </a:rPr>
                        <a:t>一定の条件を満たしているマンション集会所</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vMerge="1">
                  <a:txBody>
                    <a:bodyPr/>
                    <a:lstStyle/>
                    <a:p>
                      <a:pPr algn="l" fontAlgn="ctr"/>
                      <a:endParaRPr lang="ja-JP" altLang="en-US" sz="1100" b="0" i="0" u="none" strike="noStrike" dirty="0">
                        <a:solidFill>
                          <a:schemeClr val="tx1"/>
                        </a:solidFill>
                        <a:latin typeface="+mn-ea"/>
                        <a:ea typeface="+mn-ea"/>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1"/>
                  </a:ext>
                </a:extLst>
              </a:tr>
              <a:tr h="188861">
                <a:tc>
                  <a:txBody>
                    <a:bodyPr/>
                    <a:lstStyle/>
                    <a:p>
                      <a:pPr algn="ctr" fontAlgn="ctr"/>
                      <a:r>
                        <a:rPr lang="en-US" altLang="ja-JP" sz="1100" b="0" i="0" u="none" strike="noStrike" dirty="0">
                          <a:solidFill>
                            <a:schemeClr val="tx1"/>
                          </a:solidFill>
                          <a:latin typeface="+mn-ea"/>
                          <a:ea typeface="+mn-ea"/>
                        </a:rPr>
                        <a:t>12</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latin typeface="+mn-ea"/>
                          <a:ea typeface="+mn-ea"/>
                        </a:rPr>
                        <a:t>老人憩の家</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vMerge="1">
                  <a:txBody>
                    <a:bodyPr/>
                    <a:lstStyle/>
                    <a:p>
                      <a:pPr algn="l" fontAlgn="ctr"/>
                      <a:endParaRPr lang="ja-JP" altLang="en-US" sz="1100" b="0" i="0" u="none" strike="noStrike" dirty="0">
                        <a:solidFill>
                          <a:schemeClr val="tx1"/>
                        </a:solidFill>
                        <a:latin typeface="+mn-ea"/>
                        <a:ea typeface="+mn-ea"/>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2"/>
                  </a:ext>
                </a:extLst>
              </a:tr>
              <a:tr h="188861">
                <a:tc>
                  <a:txBody>
                    <a:bodyPr/>
                    <a:lstStyle/>
                    <a:p>
                      <a:pPr algn="ctr" fontAlgn="ctr"/>
                      <a:r>
                        <a:rPr lang="en-US" altLang="ja-JP" sz="1100" b="0" i="0" u="none" strike="noStrike" dirty="0">
                          <a:solidFill>
                            <a:schemeClr val="tx1"/>
                          </a:solidFill>
                          <a:latin typeface="+mn-ea"/>
                          <a:ea typeface="+mn-ea"/>
                        </a:rPr>
                        <a:t>13</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latin typeface="+mn-ea"/>
                          <a:ea typeface="+mn-ea"/>
                        </a:rPr>
                        <a:t>児童遊園の用に供する固定資産</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vMerge="1">
                  <a:txBody>
                    <a:bodyPr/>
                    <a:lstStyle/>
                    <a:p>
                      <a:pPr algn="l" fontAlgn="ctr"/>
                      <a:endParaRPr lang="ja-JP" altLang="en-US" sz="1100" b="0" i="0" u="none" strike="noStrike" dirty="0">
                        <a:solidFill>
                          <a:schemeClr val="tx1"/>
                        </a:solidFill>
                        <a:latin typeface="+mn-ea"/>
                        <a:ea typeface="+mn-ea"/>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3"/>
                  </a:ext>
                </a:extLst>
              </a:tr>
              <a:tr h="188861">
                <a:tc>
                  <a:txBody>
                    <a:bodyPr/>
                    <a:lstStyle/>
                    <a:p>
                      <a:pPr algn="ctr" fontAlgn="ctr"/>
                      <a:r>
                        <a:rPr lang="en-US" altLang="ja-JP" sz="1100" b="0" i="0" u="none" strike="noStrike" dirty="0">
                          <a:solidFill>
                            <a:schemeClr val="tx1"/>
                          </a:solidFill>
                          <a:latin typeface="+mn-ea"/>
                          <a:ea typeface="+mn-ea"/>
                        </a:rPr>
                        <a:t>14</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latin typeface="+mn-ea"/>
                          <a:ea typeface="+mn-ea"/>
                        </a:rPr>
                        <a:t>公衆浴場</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vMerge="1">
                  <a:txBody>
                    <a:bodyPr/>
                    <a:lstStyle/>
                    <a:p>
                      <a:pPr algn="l" fontAlgn="ctr"/>
                      <a:endParaRPr lang="ja-JP" altLang="en-US" sz="1100" b="0" i="0" u="none" strike="noStrike" dirty="0">
                        <a:solidFill>
                          <a:schemeClr val="tx1"/>
                        </a:solidFill>
                        <a:latin typeface="+mn-ea"/>
                        <a:ea typeface="+mn-ea"/>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4"/>
                  </a:ext>
                </a:extLst>
              </a:tr>
              <a:tr h="188861">
                <a:tc>
                  <a:txBody>
                    <a:bodyPr/>
                    <a:lstStyle/>
                    <a:p>
                      <a:pPr algn="ctr" fontAlgn="ctr"/>
                      <a:r>
                        <a:rPr lang="en-US" altLang="ja-JP" sz="1100" b="0" i="0" u="none" strike="noStrike" dirty="0">
                          <a:solidFill>
                            <a:schemeClr val="tx1"/>
                          </a:solidFill>
                          <a:latin typeface="+mn-ea"/>
                          <a:ea typeface="+mn-ea"/>
                        </a:rPr>
                        <a:t>15</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latin typeface="+mn-ea"/>
                          <a:ea typeface="+mn-ea"/>
                        </a:rPr>
                        <a:t>災害被災者</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rowSpan="5">
                  <a:txBody>
                    <a:bodyPr/>
                    <a:lstStyle/>
                    <a:p>
                      <a:pPr algn="l" fontAlgn="ctr"/>
                      <a:r>
                        <a:rPr lang="ja-JP" altLang="en-US" sz="1100" b="0" i="0" u="none" strike="noStrike" dirty="0">
                          <a:solidFill>
                            <a:schemeClr val="tx1"/>
                          </a:solidFill>
                          <a:latin typeface="+mn-ea"/>
                          <a:ea typeface="+mn-ea"/>
                        </a:rPr>
                        <a:t>個人市民税</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5"/>
                  </a:ext>
                </a:extLst>
              </a:tr>
              <a:tr h="188861">
                <a:tc>
                  <a:txBody>
                    <a:bodyPr/>
                    <a:lstStyle/>
                    <a:p>
                      <a:pPr algn="ctr" fontAlgn="ctr"/>
                      <a:r>
                        <a:rPr lang="en-US" altLang="ja-JP" sz="1100" b="0" i="0" u="none" strike="noStrike" dirty="0">
                          <a:solidFill>
                            <a:schemeClr val="tx1"/>
                          </a:solidFill>
                          <a:latin typeface="+mn-ea"/>
                          <a:ea typeface="+mn-ea"/>
                        </a:rPr>
                        <a:t>16</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zh-TW" altLang="en-US" sz="1100" b="0" i="0" u="none" strike="noStrike" dirty="0">
                          <a:solidFill>
                            <a:schemeClr val="tx1"/>
                          </a:solidFill>
                          <a:latin typeface="ＭＳ Ｐゴシック" pitchFamily="50" charset="-128"/>
                          <a:ea typeface="ＭＳ Ｐゴシック" pitchFamily="50" charset="-128"/>
                        </a:rPr>
                        <a:t>生活扶助受給者等</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vMerge="1">
                  <a:txBody>
                    <a:bodyPr/>
                    <a:lstStyle/>
                    <a:p>
                      <a:pPr algn="l" fontAlgn="ctr"/>
                      <a:endParaRPr lang="zh-TW" altLang="en-US" sz="1100" b="0" i="0" u="none" strike="noStrike" dirty="0">
                        <a:solidFill>
                          <a:schemeClr val="tx1"/>
                        </a:solidFill>
                        <a:latin typeface="ＭＳ Ｐゴシック" pitchFamily="50" charset="-128"/>
                        <a:ea typeface="ＭＳ Ｐゴシック" pitchFamily="50" charset="-128"/>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6"/>
                  </a:ext>
                </a:extLst>
              </a:tr>
              <a:tr h="188861">
                <a:tc>
                  <a:txBody>
                    <a:bodyPr/>
                    <a:lstStyle/>
                    <a:p>
                      <a:pPr algn="ctr" fontAlgn="ctr"/>
                      <a:r>
                        <a:rPr lang="en-US" altLang="ja-JP" sz="1100" b="0" i="0" u="none" strike="noStrike" dirty="0">
                          <a:solidFill>
                            <a:schemeClr val="tx1"/>
                          </a:solidFill>
                          <a:latin typeface="+mn-ea"/>
                          <a:ea typeface="+mn-ea"/>
                        </a:rPr>
                        <a:t>17</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latin typeface="+mn-ea"/>
                          <a:ea typeface="+mn-ea"/>
                        </a:rPr>
                        <a:t>失業者</a:t>
                      </a:r>
                      <a:r>
                        <a:rPr lang="en-US" altLang="ja-JP" sz="1100" b="0" i="0" u="none" strike="noStrike" dirty="0">
                          <a:solidFill>
                            <a:schemeClr val="tx1"/>
                          </a:solidFill>
                          <a:latin typeface="+mn-ea"/>
                          <a:ea typeface="+mn-ea"/>
                        </a:rPr>
                        <a:t>〔</a:t>
                      </a:r>
                      <a:r>
                        <a:rPr lang="ja-JP" altLang="en-US" sz="1100" b="0" i="0" u="none" strike="noStrike" dirty="0">
                          <a:solidFill>
                            <a:schemeClr val="tx1"/>
                          </a:solidFill>
                          <a:latin typeface="+mn-ea"/>
                          <a:ea typeface="+mn-ea"/>
                        </a:rPr>
                        <a:t>単身者：所得</a:t>
                      </a:r>
                      <a:r>
                        <a:rPr lang="en-US" altLang="ja-JP" sz="1100" b="0" i="0" u="none" strike="noStrike" dirty="0">
                          <a:solidFill>
                            <a:schemeClr val="tx1"/>
                          </a:solidFill>
                          <a:latin typeface="+mn-ea"/>
                          <a:ea typeface="+mn-ea"/>
                        </a:rPr>
                        <a:t>115</a:t>
                      </a:r>
                      <a:r>
                        <a:rPr lang="ja-JP" altLang="en-US" sz="1100" b="0" i="0" u="none" strike="noStrike" dirty="0">
                          <a:solidFill>
                            <a:schemeClr val="tx1"/>
                          </a:solidFill>
                          <a:latin typeface="+mn-ea"/>
                          <a:ea typeface="+mn-ea"/>
                        </a:rPr>
                        <a:t>万円・</a:t>
                      </a:r>
                      <a:r>
                        <a:rPr lang="en-US" altLang="ja-JP" sz="1100" b="0" i="0" u="none" strike="noStrike" dirty="0">
                          <a:solidFill>
                            <a:schemeClr val="tx1"/>
                          </a:solidFill>
                          <a:latin typeface="+mn-ea"/>
                          <a:ea typeface="+mn-ea"/>
                        </a:rPr>
                        <a:t>145</a:t>
                      </a:r>
                      <a:r>
                        <a:rPr lang="ja-JP" altLang="en-US" sz="1100" b="0" i="0" u="none" strike="noStrike" dirty="0">
                          <a:solidFill>
                            <a:schemeClr val="tx1"/>
                          </a:solidFill>
                          <a:latin typeface="+mn-ea"/>
                          <a:ea typeface="+mn-ea"/>
                        </a:rPr>
                        <a:t>万円以下</a:t>
                      </a:r>
                      <a:r>
                        <a:rPr lang="en-US" altLang="ja-JP" sz="1100" b="0" i="0" u="none" strike="noStrike" dirty="0">
                          <a:solidFill>
                            <a:schemeClr val="tx1"/>
                          </a:solidFill>
                          <a:latin typeface="+mn-ea"/>
                          <a:ea typeface="+mn-ea"/>
                        </a:rPr>
                        <a:t>〕</a:t>
                      </a:r>
                      <a:r>
                        <a:rPr lang="ja-JP" altLang="en-US" sz="1100" b="0" i="0" u="none" strike="noStrike" dirty="0">
                          <a:solidFill>
                            <a:schemeClr val="tx1"/>
                          </a:solidFill>
                          <a:latin typeface="+mn-ea"/>
                          <a:ea typeface="+mn-ea"/>
                        </a:rPr>
                        <a:t>　→　失業者</a:t>
                      </a:r>
                      <a:endParaRPr lang="en-US" altLang="ja-JP" sz="1100" b="0" i="0" u="none" strike="noStrike" dirty="0">
                        <a:solidFill>
                          <a:schemeClr val="tx1"/>
                        </a:solidFill>
                        <a:latin typeface="+mn-ea"/>
                        <a:ea typeface="+mn-ea"/>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vMerge="1">
                  <a:txBody>
                    <a:bodyPr/>
                    <a:lstStyle/>
                    <a:p>
                      <a:pPr algn="l" fontAlgn="ctr"/>
                      <a:endParaRPr lang="en-US" altLang="ja-JP" sz="1100" b="0" i="0" u="none" strike="noStrike" dirty="0">
                        <a:solidFill>
                          <a:schemeClr val="tx1"/>
                        </a:solidFill>
                        <a:latin typeface="+mn-ea"/>
                        <a:ea typeface="+mn-ea"/>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7"/>
                  </a:ext>
                </a:extLst>
              </a:tr>
              <a:tr h="188861">
                <a:tc>
                  <a:txBody>
                    <a:bodyPr/>
                    <a:lstStyle/>
                    <a:p>
                      <a:pPr algn="ctr" fontAlgn="ctr"/>
                      <a:r>
                        <a:rPr lang="en-US" altLang="ja-JP" sz="1100" b="0" i="0" u="none" strike="noStrike" dirty="0">
                          <a:solidFill>
                            <a:schemeClr val="tx1"/>
                          </a:solidFill>
                          <a:latin typeface="+mn-ea"/>
                          <a:ea typeface="+mn-ea"/>
                        </a:rPr>
                        <a:t>18</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latin typeface="+mn-ea"/>
                          <a:ea typeface="+mn-ea"/>
                        </a:rPr>
                        <a:t>所得減少者</a:t>
                      </a:r>
                      <a:r>
                        <a:rPr lang="en-US" altLang="ja-JP" sz="1100" b="0" i="0" u="none" strike="noStrike" dirty="0">
                          <a:solidFill>
                            <a:schemeClr val="tx1"/>
                          </a:solidFill>
                          <a:latin typeface="+mn-ea"/>
                          <a:ea typeface="+mn-ea"/>
                        </a:rPr>
                        <a:t>〔</a:t>
                      </a:r>
                      <a:r>
                        <a:rPr lang="ja-JP" altLang="en-US" sz="1100" b="0" i="0" u="none" strike="noStrike" dirty="0">
                          <a:solidFill>
                            <a:schemeClr val="tx1"/>
                          </a:solidFill>
                          <a:latin typeface="+mn-ea"/>
                          <a:ea typeface="+mn-ea"/>
                        </a:rPr>
                        <a:t>単身者：所得</a:t>
                      </a:r>
                      <a:r>
                        <a:rPr lang="en-US" altLang="ja-JP" sz="1100" b="0" i="0" u="none" strike="noStrike" dirty="0">
                          <a:solidFill>
                            <a:schemeClr val="tx1"/>
                          </a:solidFill>
                          <a:latin typeface="+mn-ea"/>
                          <a:ea typeface="+mn-ea"/>
                        </a:rPr>
                        <a:t>115</a:t>
                      </a:r>
                      <a:r>
                        <a:rPr lang="ja-JP" altLang="en-US" sz="1100" b="0" i="0" u="none" strike="noStrike" dirty="0">
                          <a:solidFill>
                            <a:schemeClr val="tx1"/>
                          </a:solidFill>
                          <a:latin typeface="+mn-ea"/>
                          <a:ea typeface="+mn-ea"/>
                        </a:rPr>
                        <a:t>万円・</a:t>
                      </a:r>
                      <a:r>
                        <a:rPr lang="en-US" altLang="ja-JP" sz="1100" b="0" i="0" u="none" strike="noStrike" dirty="0">
                          <a:solidFill>
                            <a:schemeClr val="tx1"/>
                          </a:solidFill>
                          <a:latin typeface="+mn-ea"/>
                          <a:ea typeface="+mn-ea"/>
                        </a:rPr>
                        <a:t>145</a:t>
                      </a:r>
                      <a:r>
                        <a:rPr lang="ja-JP" altLang="en-US" sz="1100" b="0" i="0" u="none" strike="noStrike" dirty="0">
                          <a:solidFill>
                            <a:schemeClr val="tx1"/>
                          </a:solidFill>
                          <a:latin typeface="+mn-ea"/>
                          <a:ea typeface="+mn-ea"/>
                        </a:rPr>
                        <a:t>万円以下</a:t>
                      </a:r>
                      <a:r>
                        <a:rPr lang="en-US" altLang="ja-JP" sz="1100" b="0" i="0" u="none" strike="noStrike" dirty="0">
                          <a:solidFill>
                            <a:schemeClr val="tx1"/>
                          </a:solidFill>
                          <a:latin typeface="+mn-ea"/>
                          <a:ea typeface="+mn-ea"/>
                        </a:rPr>
                        <a:t>〕</a:t>
                      </a:r>
                      <a:r>
                        <a:rPr lang="ja-JP" altLang="en-US" sz="1100" b="0" i="0" u="none" strike="noStrike" dirty="0">
                          <a:solidFill>
                            <a:schemeClr val="tx1"/>
                          </a:solidFill>
                          <a:latin typeface="+mn-ea"/>
                          <a:ea typeface="+mn-ea"/>
                        </a:rPr>
                        <a:t>　→　所得減少者</a:t>
                      </a:r>
                      <a:endParaRPr lang="en-US" altLang="ja-JP" sz="1100" b="0" i="0" u="none" strike="noStrike" dirty="0">
                        <a:solidFill>
                          <a:schemeClr val="tx1"/>
                        </a:solidFill>
                        <a:latin typeface="+mn-ea"/>
                        <a:ea typeface="+mn-ea"/>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vMerge="1">
                  <a:txBody>
                    <a:bodyPr/>
                    <a:lstStyle/>
                    <a:p>
                      <a:pPr algn="l" fontAlgn="ctr"/>
                      <a:endParaRPr lang="en-US" altLang="ja-JP" sz="1100" b="0" i="0" u="none" strike="noStrike" dirty="0">
                        <a:solidFill>
                          <a:schemeClr val="tx1"/>
                        </a:solidFill>
                        <a:latin typeface="+mn-ea"/>
                        <a:ea typeface="+mn-ea"/>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10018"/>
                  </a:ext>
                </a:extLst>
              </a:tr>
              <a:tr h="188861">
                <a:tc>
                  <a:txBody>
                    <a:bodyPr/>
                    <a:lstStyle/>
                    <a:p>
                      <a:pPr algn="ctr" fontAlgn="ctr"/>
                      <a:r>
                        <a:rPr lang="en-US" altLang="ja-JP" sz="1100" b="0" i="0" u="none" strike="noStrike" dirty="0">
                          <a:solidFill>
                            <a:schemeClr val="tx1"/>
                          </a:solidFill>
                          <a:latin typeface="+mn-ea"/>
                          <a:ea typeface="+mn-ea"/>
                        </a:rPr>
                        <a:t>19</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err="1">
                          <a:solidFill>
                            <a:schemeClr val="tx1"/>
                          </a:solidFill>
                          <a:latin typeface="+mn-ea"/>
                          <a:ea typeface="+mn-ea"/>
                        </a:rPr>
                        <a:t>障がい</a:t>
                      </a:r>
                      <a:r>
                        <a:rPr lang="ja-JP" altLang="en-US" sz="1100" b="0" i="0" u="none" strike="noStrike" dirty="0">
                          <a:solidFill>
                            <a:schemeClr val="tx1"/>
                          </a:solidFill>
                          <a:latin typeface="+mn-ea"/>
                          <a:ea typeface="+mn-ea"/>
                        </a:rPr>
                        <a:t>者・未成年者・寡婦</a:t>
                      </a:r>
                      <a:r>
                        <a:rPr lang="en-US" altLang="ja-JP" sz="1100" b="0" i="0" u="none" strike="noStrike" dirty="0">
                          <a:solidFill>
                            <a:schemeClr val="tx1"/>
                          </a:solidFill>
                          <a:latin typeface="+mn-ea"/>
                          <a:ea typeface="+mn-ea"/>
                        </a:rPr>
                        <a:t>(</a:t>
                      </a:r>
                      <a:r>
                        <a:rPr lang="ja-JP" altLang="en-US" sz="1100" b="0" i="0" u="none" strike="noStrike" dirty="0">
                          <a:solidFill>
                            <a:schemeClr val="tx1"/>
                          </a:solidFill>
                          <a:latin typeface="+mn-ea"/>
                          <a:ea typeface="+mn-ea"/>
                        </a:rPr>
                        <a:t>夫</a:t>
                      </a:r>
                      <a:r>
                        <a:rPr lang="en-US" altLang="ja-JP" sz="1100" b="0" i="0" u="none" strike="noStrike" dirty="0">
                          <a:solidFill>
                            <a:schemeClr val="tx1"/>
                          </a:solidFill>
                          <a:latin typeface="+mn-ea"/>
                          <a:ea typeface="+mn-ea"/>
                        </a:rPr>
                        <a:t>)〔</a:t>
                      </a:r>
                      <a:r>
                        <a:rPr lang="ja-JP" altLang="en-US" sz="1100" b="0" i="0" u="none" strike="noStrike" dirty="0">
                          <a:solidFill>
                            <a:schemeClr val="tx1"/>
                          </a:solidFill>
                          <a:latin typeface="+mn-ea"/>
                          <a:ea typeface="+mn-ea"/>
                        </a:rPr>
                        <a:t>所得</a:t>
                      </a:r>
                      <a:r>
                        <a:rPr lang="en-US" altLang="ja-JP" sz="1100" b="0" i="0" u="none" strike="noStrike" dirty="0">
                          <a:solidFill>
                            <a:schemeClr val="tx1"/>
                          </a:solidFill>
                          <a:latin typeface="+mn-ea"/>
                          <a:ea typeface="+mn-ea"/>
                        </a:rPr>
                        <a:t>150</a:t>
                      </a:r>
                      <a:r>
                        <a:rPr lang="ja-JP" altLang="en-US" sz="1100" b="0" i="0" u="none" strike="noStrike" dirty="0">
                          <a:solidFill>
                            <a:schemeClr val="tx1"/>
                          </a:solidFill>
                          <a:latin typeface="+mn-ea"/>
                          <a:ea typeface="+mn-ea"/>
                        </a:rPr>
                        <a:t>万円以下</a:t>
                      </a:r>
                      <a:r>
                        <a:rPr lang="en-US" altLang="ja-JP" sz="1100" b="0" i="0" u="none" strike="noStrike" dirty="0">
                          <a:solidFill>
                            <a:schemeClr val="tx1"/>
                          </a:solidFill>
                          <a:latin typeface="+mn-ea"/>
                          <a:ea typeface="+mn-ea"/>
                        </a:rPr>
                        <a:t>〕</a:t>
                      </a:r>
                      <a:r>
                        <a:rPr lang="ja-JP" altLang="en-US" sz="1100" b="0" i="0" u="none" strike="noStrike" dirty="0">
                          <a:solidFill>
                            <a:schemeClr val="tx1"/>
                          </a:solidFill>
                          <a:latin typeface="+mn-ea"/>
                          <a:ea typeface="+mn-ea"/>
                        </a:rPr>
                        <a:t>　→　</a:t>
                      </a:r>
                      <a:r>
                        <a:rPr lang="ja-JP" altLang="en-US" sz="1100" b="0" i="0" u="none" strike="noStrike" dirty="0" err="1">
                          <a:solidFill>
                            <a:schemeClr val="tx1"/>
                          </a:solidFill>
                          <a:latin typeface="+mn-ea"/>
                          <a:ea typeface="+mn-ea"/>
                        </a:rPr>
                        <a:t>障がい</a:t>
                      </a:r>
                      <a:r>
                        <a:rPr lang="ja-JP" altLang="en-US" sz="1100" b="0" i="0" u="none" strike="noStrike" dirty="0">
                          <a:solidFill>
                            <a:schemeClr val="tx1"/>
                          </a:solidFill>
                          <a:latin typeface="+mn-ea"/>
                          <a:ea typeface="+mn-ea"/>
                        </a:rPr>
                        <a:t>者・未成年者・寡婦（夫）</a:t>
                      </a:r>
                      <a:endParaRPr lang="en-US" altLang="ja-JP" sz="1100" b="0" i="0" u="none" strike="noStrike" dirty="0">
                        <a:solidFill>
                          <a:schemeClr val="tx1"/>
                        </a:solidFill>
                        <a:latin typeface="+mn-ea"/>
                        <a:ea typeface="+mn-ea"/>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vMerge="1">
                  <a:txBody>
                    <a:bodyPr/>
                    <a:lstStyle/>
                    <a:p>
                      <a:pPr algn="l" fontAlgn="ctr"/>
                      <a:endParaRPr lang="en-US" altLang="ja-JP" sz="1100" b="0" i="0" u="none" strike="noStrike" dirty="0">
                        <a:solidFill>
                          <a:schemeClr val="tx1"/>
                        </a:solidFill>
                        <a:latin typeface="+mn-ea"/>
                        <a:ea typeface="+mn-ea"/>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9"/>
                  </a:ext>
                </a:extLst>
              </a:tr>
              <a:tr h="188861">
                <a:tc>
                  <a:txBody>
                    <a:bodyPr/>
                    <a:lstStyle/>
                    <a:p>
                      <a:pPr algn="ctr" fontAlgn="ctr"/>
                      <a:r>
                        <a:rPr lang="en-US" altLang="ja-JP" sz="1100" b="0" i="0" u="none" strike="noStrike" dirty="0">
                          <a:solidFill>
                            <a:schemeClr val="tx1"/>
                          </a:solidFill>
                          <a:latin typeface="+mn-ea"/>
                          <a:ea typeface="+mn-ea"/>
                        </a:rPr>
                        <a:t>20</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latin typeface="+mn-ea"/>
                          <a:ea typeface="+mn-ea"/>
                        </a:rPr>
                        <a:t>認可地縁団体</a:t>
                      </a:r>
                      <a:r>
                        <a:rPr lang="en-US" altLang="ja-JP" sz="1100" b="0" i="0" u="none" strike="noStrike" dirty="0">
                          <a:solidFill>
                            <a:schemeClr val="tx1"/>
                          </a:solidFill>
                          <a:latin typeface="+mn-ea"/>
                          <a:ea typeface="+mn-ea"/>
                        </a:rPr>
                        <a:t>(</a:t>
                      </a:r>
                      <a:r>
                        <a:rPr lang="ja-JP" altLang="en-US" sz="1100" b="0" i="0" u="none" strike="noStrike" dirty="0">
                          <a:solidFill>
                            <a:schemeClr val="tx1"/>
                          </a:solidFill>
                          <a:latin typeface="+mn-ea"/>
                          <a:ea typeface="+mn-ea"/>
                        </a:rPr>
                        <a:t>収益事業を行わない場合</a:t>
                      </a:r>
                      <a:r>
                        <a:rPr lang="en-US" altLang="ja-JP" sz="1100" b="0" i="0" u="none" strike="noStrike" dirty="0">
                          <a:solidFill>
                            <a:schemeClr val="tx1"/>
                          </a:solidFill>
                          <a:latin typeface="+mn-ea"/>
                          <a:ea typeface="+mn-ea"/>
                        </a:rPr>
                        <a:t>)</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rowSpan="3">
                  <a:txBody>
                    <a:bodyPr/>
                    <a:lstStyle/>
                    <a:p>
                      <a:pPr algn="l" fontAlgn="ctr"/>
                      <a:r>
                        <a:rPr lang="ja-JP" altLang="en-US" sz="1100" b="0" i="0" u="none" strike="noStrike" dirty="0">
                          <a:solidFill>
                            <a:schemeClr val="tx1"/>
                          </a:solidFill>
                          <a:latin typeface="+mn-ea"/>
                          <a:ea typeface="+mn-ea"/>
                        </a:rPr>
                        <a:t>法人市民税</a:t>
                      </a:r>
                      <a:endParaRPr lang="en-US" altLang="ja-JP" sz="1100" b="0" i="0" u="none" strike="noStrike" dirty="0">
                        <a:solidFill>
                          <a:schemeClr val="tx1"/>
                        </a:solidFill>
                        <a:latin typeface="+mn-ea"/>
                        <a:ea typeface="+mn-ea"/>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20"/>
                  </a:ext>
                </a:extLst>
              </a:tr>
              <a:tr h="188861">
                <a:tc>
                  <a:txBody>
                    <a:bodyPr/>
                    <a:lstStyle/>
                    <a:p>
                      <a:pPr algn="ctr" fontAlgn="ctr"/>
                      <a:r>
                        <a:rPr lang="en-US" altLang="ja-JP" sz="1100" b="0" i="0" u="none" strike="noStrike" dirty="0">
                          <a:solidFill>
                            <a:schemeClr val="tx1"/>
                          </a:solidFill>
                          <a:latin typeface="+mn-ea"/>
                          <a:ea typeface="+mn-ea"/>
                        </a:rPr>
                        <a:t>21</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latin typeface="+mn-ea"/>
                          <a:ea typeface="+mn-ea"/>
                        </a:rPr>
                        <a:t>特定非営利活動法人</a:t>
                      </a:r>
                      <a:r>
                        <a:rPr lang="en-US" altLang="ja-JP" sz="1100" b="0" i="0" u="none" strike="noStrike" dirty="0">
                          <a:solidFill>
                            <a:schemeClr val="tx1"/>
                          </a:solidFill>
                          <a:latin typeface="+mn-ea"/>
                          <a:ea typeface="+mn-ea"/>
                        </a:rPr>
                        <a:t>(</a:t>
                      </a:r>
                      <a:r>
                        <a:rPr lang="ja-JP" altLang="en-US" sz="1100" b="0" i="0" u="none" strike="noStrike" dirty="0">
                          <a:solidFill>
                            <a:schemeClr val="tx1"/>
                          </a:solidFill>
                          <a:latin typeface="+mn-ea"/>
                          <a:ea typeface="+mn-ea"/>
                        </a:rPr>
                        <a:t>収益事業を行わない場合</a:t>
                      </a:r>
                      <a:r>
                        <a:rPr lang="en-US" altLang="ja-JP" sz="1100" b="0" i="0" u="none" strike="noStrike" dirty="0">
                          <a:solidFill>
                            <a:schemeClr val="tx1"/>
                          </a:solidFill>
                          <a:latin typeface="+mn-ea"/>
                          <a:ea typeface="+mn-ea"/>
                        </a:rPr>
                        <a:t>)</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vMerge="1">
                  <a:txBody>
                    <a:bodyPr/>
                    <a:lstStyle/>
                    <a:p>
                      <a:pPr algn="l" fontAlgn="ctr"/>
                      <a:endParaRPr lang="en-US" altLang="ja-JP" sz="1100" b="0" i="0" u="none" strike="noStrike" dirty="0">
                        <a:solidFill>
                          <a:schemeClr val="tx1"/>
                        </a:solidFill>
                        <a:latin typeface="+mn-ea"/>
                        <a:ea typeface="+mn-ea"/>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21"/>
                  </a:ext>
                </a:extLst>
              </a:tr>
              <a:tr h="188861">
                <a:tc>
                  <a:txBody>
                    <a:bodyPr/>
                    <a:lstStyle/>
                    <a:p>
                      <a:pPr algn="ctr" fontAlgn="ctr"/>
                      <a:r>
                        <a:rPr lang="en-US" altLang="ja-JP" sz="1100" b="0" i="0" u="none" strike="noStrike" dirty="0">
                          <a:solidFill>
                            <a:schemeClr val="tx1"/>
                          </a:solidFill>
                          <a:latin typeface="+mn-ea"/>
                          <a:ea typeface="+mn-ea"/>
                        </a:rPr>
                        <a:t>22</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latin typeface="+mn-ea"/>
                          <a:ea typeface="+mn-ea"/>
                        </a:rPr>
                        <a:t>公益社団・財団法人</a:t>
                      </a:r>
                      <a:r>
                        <a:rPr lang="en-US" altLang="ja-JP" sz="1100" b="0" i="0" u="none" strike="noStrike" dirty="0">
                          <a:solidFill>
                            <a:schemeClr val="tx1"/>
                          </a:solidFill>
                          <a:latin typeface="+mn-ea"/>
                          <a:ea typeface="+mn-ea"/>
                        </a:rPr>
                        <a:t>(</a:t>
                      </a:r>
                      <a:r>
                        <a:rPr lang="ja-JP" altLang="en-US" sz="1100" b="0" i="0" u="none" strike="noStrike" dirty="0">
                          <a:solidFill>
                            <a:schemeClr val="tx1"/>
                          </a:solidFill>
                          <a:latin typeface="+mn-ea"/>
                          <a:ea typeface="+mn-ea"/>
                        </a:rPr>
                        <a:t>収益事業を行わない場合</a:t>
                      </a:r>
                      <a:r>
                        <a:rPr lang="en-US" altLang="ja-JP" sz="1100" b="0" i="0" u="none" strike="noStrike" dirty="0">
                          <a:solidFill>
                            <a:schemeClr val="tx1"/>
                          </a:solidFill>
                          <a:latin typeface="+mn-ea"/>
                          <a:ea typeface="+mn-ea"/>
                        </a:rPr>
                        <a:t>)</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vMerge="1">
                  <a:txBody>
                    <a:bodyPr/>
                    <a:lstStyle/>
                    <a:p>
                      <a:pPr algn="l" fontAlgn="ctr"/>
                      <a:endParaRPr lang="en-US" altLang="ja-JP" sz="1100" b="0" i="0" u="none" strike="noStrike" dirty="0">
                        <a:solidFill>
                          <a:schemeClr val="tx1"/>
                        </a:solidFill>
                        <a:latin typeface="+mn-ea"/>
                        <a:ea typeface="+mn-ea"/>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22"/>
                  </a:ext>
                </a:extLst>
              </a:tr>
              <a:tr h="188861">
                <a:tc>
                  <a:txBody>
                    <a:bodyPr/>
                    <a:lstStyle/>
                    <a:p>
                      <a:pPr algn="ctr" fontAlgn="ctr"/>
                      <a:r>
                        <a:rPr lang="en-US" altLang="ja-JP" sz="1100" b="0" i="0" u="none" strike="noStrike" dirty="0">
                          <a:solidFill>
                            <a:schemeClr val="tx1"/>
                          </a:solidFill>
                          <a:latin typeface="+mn-ea"/>
                          <a:ea typeface="+mn-ea"/>
                        </a:rPr>
                        <a:t>23</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latin typeface="+mn-ea"/>
                          <a:ea typeface="+mn-ea"/>
                        </a:rPr>
                        <a:t>被災車両</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rowSpan="4">
                  <a:txBody>
                    <a:bodyPr/>
                    <a:lstStyle/>
                    <a:p>
                      <a:pPr algn="l" fontAlgn="ctr"/>
                      <a:r>
                        <a:rPr lang="ja-JP" altLang="en-US" sz="1100" b="0" i="0" u="none" strike="noStrike" dirty="0">
                          <a:solidFill>
                            <a:schemeClr val="tx1"/>
                          </a:solidFill>
                          <a:latin typeface="+mn-ea"/>
                          <a:ea typeface="+mn-ea"/>
                        </a:rPr>
                        <a:t>軽自動車税</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23"/>
                  </a:ext>
                </a:extLst>
              </a:tr>
              <a:tr h="188861">
                <a:tc>
                  <a:txBody>
                    <a:bodyPr/>
                    <a:lstStyle/>
                    <a:p>
                      <a:pPr algn="ctr" fontAlgn="ctr"/>
                      <a:r>
                        <a:rPr lang="en-US" altLang="ja-JP" sz="1100" b="0" i="0" u="none" strike="noStrike" dirty="0">
                          <a:solidFill>
                            <a:schemeClr val="tx1"/>
                          </a:solidFill>
                          <a:latin typeface="+mn-ea"/>
                          <a:ea typeface="+mn-ea"/>
                        </a:rPr>
                        <a:t>24</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err="1">
                          <a:solidFill>
                            <a:schemeClr val="tx1"/>
                          </a:solidFill>
                          <a:latin typeface="+mn-ea"/>
                          <a:ea typeface="+mn-ea"/>
                        </a:rPr>
                        <a:t>身体障がい</a:t>
                      </a:r>
                      <a:r>
                        <a:rPr lang="ja-JP" altLang="en-US" sz="1100" b="0" i="0" u="none" strike="noStrike" dirty="0">
                          <a:solidFill>
                            <a:schemeClr val="tx1"/>
                          </a:solidFill>
                          <a:latin typeface="+mn-ea"/>
                          <a:ea typeface="+mn-ea"/>
                        </a:rPr>
                        <a:t>者等専用車両（自己所有）</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vMerge="1">
                  <a:txBody>
                    <a:bodyPr/>
                    <a:lstStyle/>
                    <a:p>
                      <a:pPr algn="l" fontAlgn="ctr"/>
                      <a:endParaRPr lang="ja-JP" altLang="en-US" sz="1100" b="0" i="0" u="none" strike="noStrike" dirty="0">
                        <a:solidFill>
                          <a:schemeClr val="tx1"/>
                        </a:solidFill>
                        <a:latin typeface="+mn-ea"/>
                        <a:ea typeface="+mn-ea"/>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24"/>
                  </a:ext>
                </a:extLst>
              </a:tr>
              <a:tr h="188861">
                <a:tc>
                  <a:txBody>
                    <a:bodyPr/>
                    <a:lstStyle/>
                    <a:p>
                      <a:pPr algn="ctr" fontAlgn="ctr"/>
                      <a:r>
                        <a:rPr lang="en-US" altLang="ja-JP" sz="1100" b="0" i="0" u="none" strike="noStrike" dirty="0">
                          <a:solidFill>
                            <a:schemeClr val="tx1"/>
                          </a:solidFill>
                          <a:latin typeface="+mn-ea"/>
                          <a:ea typeface="+mn-ea"/>
                        </a:rPr>
                        <a:t>25</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err="1">
                          <a:solidFill>
                            <a:schemeClr val="tx1"/>
                          </a:solidFill>
                          <a:latin typeface="+mn-ea"/>
                          <a:ea typeface="+mn-ea"/>
                        </a:rPr>
                        <a:t>身体障がい</a:t>
                      </a:r>
                      <a:r>
                        <a:rPr lang="ja-JP" altLang="en-US" sz="1100" b="0" i="0" u="none" strike="noStrike" dirty="0">
                          <a:solidFill>
                            <a:schemeClr val="tx1"/>
                          </a:solidFill>
                          <a:latin typeface="+mn-ea"/>
                          <a:ea typeface="+mn-ea"/>
                        </a:rPr>
                        <a:t>者等専用車両（生計同一人所有）</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vMerge="1">
                  <a:txBody>
                    <a:bodyPr/>
                    <a:lstStyle/>
                    <a:p>
                      <a:pPr algn="l" fontAlgn="ctr"/>
                      <a:endParaRPr lang="ja-JP" altLang="en-US" sz="1100" b="0" i="0" u="none" strike="noStrike" dirty="0">
                        <a:solidFill>
                          <a:schemeClr val="tx1"/>
                        </a:solidFill>
                        <a:latin typeface="+mn-ea"/>
                        <a:ea typeface="+mn-ea"/>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25"/>
                  </a:ext>
                </a:extLst>
              </a:tr>
              <a:tr h="188861">
                <a:tc>
                  <a:txBody>
                    <a:bodyPr/>
                    <a:lstStyle/>
                    <a:p>
                      <a:pPr algn="ctr" fontAlgn="ctr"/>
                      <a:r>
                        <a:rPr lang="en-US" altLang="ja-JP" sz="1100" b="0" i="0" u="none" strike="noStrike" dirty="0">
                          <a:solidFill>
                            <a:schemeClr val="tx1"/>
                          </a:solidFill>
                          <a:latin typeface="+mn-ea"/>
                          <a:ea typeface="+mn-ea"/>
                        </a:rPr>
                        <a:t>26</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err="1">
                          <a:solidFill>
                            <a:schemeClr val="tx1"/>
                          </a:solidFill>
                          <a:latin typeface="+mn-ea"/>
                          <a:ea typeface="+mn-ea"/>
                        </a:rPr>
                        <a:t>身体障がい</a:t>
                      </a:r>
                      <a:r>
                        <a:rPr lang="ja-JP" altLang="en-US" sz="1100" b="0" i="0" u="none" strike="noStrike" dirty="0">
                          <a:solidFill>
                            <a:schemeClr val="tx1"/>
                          </a:solidFill>
                          <a:latin typeface="+mn-ea"/>
                          <a:ea typeface="+mn-ea"/>
                        </a:rPr>
                        <a:t>者等専用車両（特殊仕様車両）</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vMerge="1">
                  <a:txBody>
                    <a:bodyPr/>
                    <a:lstStyle/>
                    <a:p>
                      <a:pPr algn="l" fontAlgn="ctr"/>
                      <a:endParaRPr lang="ja-JP" altLang="en-US" sz="1100" b="0" i="0" u="none" strike="noStrike" dirty="0">
                        <a:solidFill>
                          <a:schemeClr val="tx1"/>
                        </a:solidFill>
                        <a:latin typeface="+mn-ea"/>
                        <a:ea typeface="+mn-ea"/>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26"/>
                  </a:ext>
                </a:extLst>
              </a:tr>
            </a:tbl>
          </a:graphicData>
        </a:graphic>
      </p:graphicFrame>
      <p:sp>
        <p:nvSpPr>
          <p:cNvPr id="8" name="テキスト ボックス 7"/>
          <p:cNvSpPr txBox="1"/>
          <p:nvPr/>
        </p:nvSpPr>
        <p:spPr>
          <a:xfrm>
            <a:off x="179512" y="210126"/>
            <a:ext cx="6192688" cy="338554"/>
          </a:xfrm>
          <a:prstGeom prst="rect">
            <a:avLst/>
          </a:prstGeom>
          <a:noFill/>
        </p:spPr>
        <p:txBody>
          <a:bodyPr wrap="square" rtlCol="0">
            <a:spAutoFit/>
          </a:bodyPr>
          <a:lstStyle/>
          <a:p>
            <a:r>
              <a:rPr lang="ja-JP" altLang="en-US" sz="1600" dirty="0">
                <a:solidFill>
                  <a:prstClr val="black"/>
                </a:solidFill>
                <a:latin typeface="ＭＳ Ｐゴシック" panose="020B0600070205080204" pitchFamily="50" charset="-128"/>
              </a:rPr>
              <a:t>　○市税の減免のうち、見直しの対象としたもの　（３／３）</a:t>
            </a:r>
            <a:endParaRPr lang="en-US" altLang="ja-JP" sz="1600" dirty="0">
              <a:solidFill>
                <a:prstClr val="black"/>
              </a:solidFill>
              <a:latin typeface="ＭＳ Ｐゴシック" panose="020B0600070205080204" pitchFamily="50" charset="-128"/>
            </a:endParaRPr>
          </a:p>
        </p:txBody>
      </p:sp>
      <p:sp>
        <p:nvSpPr>
          <p:cNvPr id="13" name="正方形/長方形 12"/>
          <p:cNvSpPr/>
          <p:nvPr/>
        </p:nvSpPr>
        <p:spPr>
          <a:xfrm>
            <a:off x="827584" y="620688"/>
            <a:ext cx="5112568" cy="292388"/>
          </a:xfrm>
          <a:prstGeom prst="rect">
            <a:avLst/>
          </a:prstGeom>
          <a:noFill/>
          <a:ln w="38100">
            <a:noFill/>
          </a:ln>
        </p:spPr>
        <p:txBody>
          <a:bodyPr wrap="square">
            <a:spAutoFit/>
          </a:bodyPr>
          <a:lstStyle/>
          <a:p>
            <a:r>
              <a:rPr lang="ja-JP" altLang="en-US" sz="1300" b="1" dirty="0">
                <a:solidFill>
                  <a:prstClr val="black"/>
                </a:solidFill>
                <a:latin typeface="ＭＳ Ｐゴシック" panose="020B0600070205080204" pitchFamily="50" charset="-128"/>
              </a:rPr>
              <a:t>Ｂ．減免を継続または一部見直したもの　</a:t>
            </a:r>
            <a:r>
              <a:rPr lang="en-US" altLang="ja-JP" sz="1300" b="1" dirty="0">
                <a:solidFill>
                  <a:prstClr val="black"/>
                </a:solidFill>
                <a:latin typeface="ＭＳ Ｐゴシック" panose="020B0600070205080204" pitchFamily="50" charset="-128"/>
              </a:rPr>
              <a:t>【26</a:t>
            </a:r>
            <a:r>
              <a:rPr lang="ja-JP" altLang="en-US" sz="1300" b="1" dirty="0">
                <a:solidFill>
                  <a:prstClr val="black"/>
                </a:solidFill>
                <a:latin typeface="ＭＳ Ｐゴシック" panose="020B0600070205080204" pitchFamily="50" charset="-128"/>
              </a:rPr>
              <a:t>件</a:t>
            </a:r>
            <a:r>
              <a:rPr lang="en-US" altLang="ja-JP" sz="1300" b="1" dirty="0">
                <a:solidFill>
                  <a:prstClr val="black"/>
                </a:solidFill>
                <a:latin typeface="ＭＳ Ｐゴシック" panose="020B0600070205080204" pitchFamily="50" charset="-128"/>
              </a:rPr>
              <a:t>】</a:t>
            </a:r>
            <a:r>
              <a:rPr lang="ja-JP" altLang="en-US" sz="1300" dirty="0">
                <a:solidFill>
                  <a:prstClr val="black"/>
                </a:solidFill>
                <a:latin typeface="ＭＳ Ｐゴシック" panose="020B0600070205080204" pitchFamily="50" charset="-128"/>
              </a:rPr>
              <a:t>　</a:t>
            </a:r>
          </a:p>
        </p:txBody>
      </p:sp>
      <p:sp>
        <p:nvSpPr>
          <p:cNvPr id="14" name="テキスト ボックス 36"/>
          <p:cNvSpPr txBox="1"/>
          <p:nvPr/>
        </p:nvSpPr>
        <p:spPr>
          <a:xfrm>
            <a:off x="0" y="0"/>
            <a:ext cx="1619672" cy="261610"/>
          </a:xfrm>
          <a:prstGeom prst="rect">
            <a:avLst/>
          </a:prstGeom>
          <a:noFill/>
        </p:spPr>
        <p:txBody>
          <a:bodyPr wrap="square" rtlCol="0">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r>
              <a:rPr lang="ja-JP" altLang="en-US" sz="1100" dirty="0">
                <a:solidFill>
                  <a:prstClr val="black"/>
                </a:solidFill>
              </a:rPr>
              <a:t>（付属資料</a:t>
            </a:r>
            <a:r>
              <a:rPr lang="en-US" altLang="ja-JP" sz="1100" dirty="0">
                <a:solidFill>
                  <a:prstClr val="black"/>
                </a:solidFill>
              </a:rPr>
              <a:t> </a:t>
            </a:r>
            <a:r>
              <a:rPr lang="ja-JP" altLang="en-US" sz="1100" dirty="0">
                <a:solidFill>
                  <a:prstClr val="black"/>
                </a:solidFill>
              </a:rPr>
              <a:t>２）</a:t>
            </a:r>
            <a:endParaRPr lang="en-US" altLang="ja-JP" sz="1100" dirty="0">
              <a:solidFill>
                <a:prstClr val="black"/>
              </a:solidFill>
            </a:endParaRPr>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384</a:t>
            </a:fld>
            <a:endParaRPr lang="ja-JP" altLang="en-US"/>
          </a:p>
        </p:txBody>
      </p:sp>
    </p:spTree>
    <p:extLst>
      <p:ext uri="{BB962C8B-B14F-4D97-AF65-F5344CB8AC3E}">
        <p14:creationId xmlns:p14="http://schemas.microsoft.com/office/powerpoint/2010/main" val="4093671143"/>
      </p:ext>
    </p:extLst>
  </p:cSld>
  <p:clrMapOvr>
    <a:masterClrMapping/>
  </p:clrMapOvr>
</p:sld>
</file>

<file path=ppt/slides/slide3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図 2"/>
          <p:cNvPicPr>
            <a:picLocks noChangeAspect="1"/>
          </p:cNvPicPr>
          <p:nvPr/>
        </p:nvPicPr>
        <p:blipFill>
          <a:blip r:embed="rId2"/>
          <a:stretch>
            <a:fillRect/>
          </a:stretch>
        </p:blipFill>
        <p:spPr>
          <a:xfrm>
            <a:off x="6499462" y="2492896"/>
            <a:ext cx="2542252" cy="2566638"/>
          </a:xfrm>
          <a:prstGeom prst="rect">
            <a:avLst/>
          </a:prstGeom>
        </p:spPr>
      </p:pic>
      <p:graphicFrame>
        <p:nvGraphicFramePr>
          <p:cNvPr id="18" name="表 17"/>
          <p:cNvGraphicFramePr>
            <a:graphicFrameLocks noGrp="1"/>
          </p:cNvGraphicFramePr>
          <p:nvPr/>
        </p:nvGraphicFramePr>
        <p:xfrm>
          <a:off x="550665" y="2564904"/>
          <a:ext cx="5843293" cy="2559290"/>
        </p:xfrm>
        <a:graphic>
          <a:graphicData uri="http://schemas.openxmlformats.org/drawingml/2006/table">
            <a:tbl>
              <a:tblPr firstRow="1" bandRow="1">
                <a:tableStyleId>{5C22544A-7EE6-4342-B048-85BDC9FD1C3A}</a:tableStyleId>
              </a:tblPr>
              <a:tblGrid>
                <a:gridCol w="305764">
                  <a:extLst>
                    <a:ext uri="{9D8B030D-6E8A-4147-A177-3AD203B41FA5}">
                      <a16:colId xmlns:a16="http://schemas.microsoft.com/office/drawing/2014/main" val="20000"/>
                    </a:ext>
                  </a:extLst>
                </a:gridCol>
                <a:gridCol w="1218610">
                  <a:extLst>
                    <a:ext uri="{9D8B030D-6E8A-4147-A177-3AD203B41FA5}">
                      <a16:colId xmlns:a16="http://schemas.microsoft.com/office/drawing/2014/main" val="20001"/>
                    </a:ext>
                  </a:extLst>
                </a:gridCol>
                <a:gridCol w="1766645">
                  <a:extLst>
                    <a:ext uri="{9D8B030D-6E8A-4147-A177-3AD203B41FA5}">
                      <a16:colId xmlns:a16="http://schemas.microsoft.com/office/drawing/2014/main" val="20002"/>
                    </a:ext>
                  </a:extLst>
                </a:gridCol>
                <a:gridCol w="1276137">
                  <a:extLst>
                    <a:ext uri="{9D8B030D-6E8A-4147-A177-3AD203B41FA5}">
                      <a16:colId xmlns:a16="http://schemas.microsoft.com/office/drawing/2014/main" val="20003"/>
                    </a:ext>
                  </a:extLst>
                </a:gridCol>
                <a:gridCol w="1276137">
                  <a:extLst>
                    <a:ext uri="{9D8B030D-6E8A-4147-A177-3AD203B41FA5}">
                      <a16:colId xmlns:a16="http://schemas.microsoft.com/office/drawing/2014/main" val="20004"/>
                    </a:ext>
                  </a:extLst>
                </a:gridCol>
              </a:tblGrid>
              <a:tr h="284400">
                <a:tc>
                  <a:txBody>
                    <a:bodyPr/>
                    <a:lstStyle/>
                    <a:p>
                      <a:pPr algn="ctr"/>
                      <a:endParaRPr lang="ja-JP" altLang="en-US" sz="11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ap="flat" cmpd="sng" algn="ctr">
                      <a:solidFill>
                        <a:schemeClr val="tx1"/>
                      </a:solidFill>
                      <a:prstDash val="solid"/>
                      <a:round/>
                      <a:headEnd type="none" w="med" len="med"/>
                      <a:tailEnd type="none" w="med" len="med"/>
                    </a:lnTlToBr>
                    <a:solidFill>
                      <a:schemeClr val="accent5">
                        <a:lumMod val="40000"/>
                        <a:lumOff val="60000"/>
                      </a:schemeClr>
                    </a:solidFill>
                  </a:tcPr>
                </a:tc>
                <a:tc>
                  <a:txBody>
                    <a:bodyPr/>
                    <a:lstStyle/>
                    <a:p>
                      <a:pPr algn="ctr"/>
                      <a:r>
                        <a:rPr lang="ja-JP" altLang="en-US" sz="1100" b="0" dirty="0">
                          <a:solidFill>
                            <a:schemeClr val="tx1"/>
                          </a:solidFill>
                        </a:rPr>
                        <a:t>結　　果</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40000"/>
                        <a:lumOff val="60000"/>
                      </a:schemeClr>
                    </a:solidFill>
                  </a:tcPr>
                </a:tc>
                <a:tc>
                  <a:txBody>
                    <a:bodyPr/>
                    <a:lstStyle/>
                    <a:p>
                      <a:pPr algn="ctr"/>
                      <a:r>
                        <a:rPr lang="ja-JP" altLang="en-US" sz="1100" b="0" dirty="0">
                          <a:solidFill>
                            <a:schemeClr val="tx1"/>
                          </a:solidFill>
                        </a:rPr>
                        <a:t>補　　足</a:t>
                      </a:r>
                    </a:p>
                  </a:txBody>
                  <a:tcPr marL="36000" marR="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40000"/>
                        <a:lumOff val="60000"/>
                      </a:schemeClr>
                    </a:solidFill>
                  </a:tcPr>
                </a:tc>
                <a:tc>
                  <a:txBody>
                    <a:bodyPr/>
                    <a:lstStyle/>
                    <a:p>
                      <a:pPr algn="ctr"/>
                      <a:r>
                        <a:rPr lang="ja-JP" altLang="en-US" sz="1100" b="0" dirty="0">
                          <a:solidFill>
                            <a:schemeClr val="tx1"/>
                          </a:solidFill>
                        </a:rPr>
                        <a:t>件数</a:t>
                      </a:r>
                      <a:endParaRPr lang="en-US" altLang="ja-JP" sz="1100" b="0" dirty="0">
                        <a:solidFill>
                          <a:schemeClr val="tx1"/>
                        </a:solidFill>
                      </a:endParaRPr>
                    </a:p>
                    <a:p>
                      <a:pPr algn="ctr"/>
                      <a:r>
                        <a:rPr lang="ja-JP" altLang="en-US" sz="1100" b="0" dirty="0">
                          <a:solidFill>
                            <a:schemeClr val="tx1"/>
                          </a:solidFill>
                        </a:rPr>
                        <a:t>（</a:t>
                      </a:r>
                      <a:r>
                        <a:rPr lang="en-US" altLang="ja-JP" sz="1100" b="0" dirty="0">
                          <a:solidFill>
                            <a:schemeClr val="tx1"/>
                          </a:solidFill>
                        </a:rPr>
                        <a:t>2012</a:t>
                      </a:r>
                      <a:r>
                        <a:rPr lang="ja-JP" altLang="en-US" sz="1100" b="0" dirty="0">
                          <a:solidFill>
                            <a:schemeClr val="tx1"/>
                          </a:solidFill>
                        </a:rPr>
                        <a:t>～</a:t>
                      </a:r>
                      <a:r>
                        <a:rPr lang="en-US" altLang="ja-JP" sz="1100" b="0" dirty="0">
                          <a:solidFill>
                            <a:schemeClr val="tx1"/>
                          </a:solidFill>
                        </a:rPr>
                        <a:t>2013</a:t>
                      </a:r>
                      <a:r>
                        <a:rPr lang="ja-JP" altLang="en-US" sz="1100" b="0" dirty="0">
                          <a:solidFill>
                            <a:schemeClr val="tx1"/>
                          </a:solidFill>
                        </a:rPr>
                        <a:t>年度）</a:t>
                      </a:r>
                    </a:p>
                  </a:txBody>
                  <a:tcPr marL="36000" marR="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40000"/>
                        <a:lumOff val="6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ja-JP" altLang="en-US" sz="1100" b="0" dirty="0">
                          <a:solidFill>
                            <a:schemeClr val="tx1"/>
                          </a:solidFill>
                        </a:rPr>
                        <a:t>件数</a:t>
                      </a:r>
                      <a:endParaRPr lang="en-US" altLang="ja-JP" sz="1100" b="0" dirty="0">
                        <a:solidFill>
                          <a:schemeClr val="tx1"/>
                        </a:solidFill>
                      </a:endParaRPr>
                    </a:p>
                    <a:p>
                      <a:pPr marL="0" marR="0" indent="0" algn="ctr" defTabSz="914400" rtl="0" eaLnBrk="1" fontAlgn="auto" latinLnBrk="0" hangingPunct="1">
                        <a:lnSpc>
                          <a:spcPct val="100000"/>
                        </a:lnSpc>
                        <a:spcBef>
                          <a:spcPts val="0"/>
                        </a:spcBef>
                        <a:spcAft>
                          <a:spcPts val="0"/>
                        </a:spcAft>
                        <a:buClrTx/>
                        <a:buSzTx/>
                        <a:buFontTx/>
                        <a:buNone/>
                        <a:tabLst/>
                        <a:defRPr/>
                      </a:pPr>
                      <a:r>
                        <a:rPr lang="ja-JP" altLang="en-US" sz="1100" b="0" dirty="0">
                          <a:solidFill>
                            <a:schemeClr val="tx1"/>
                          </a:solidFill>
                        </a:rPr>
                        <a:t>（</a:t>
                      </a:r>
                      <a:r>
                        <a:rPr lang="en-US" altLang="ja-JP" sz="1100" b="0" dirty="0">
                          <a:solidFill>
                            <a:schemeClr val="tx1"/>
                          </a:solidFill>
                        </a:rPr>
                        <a:t>2012</a:t>
                      </a:r>
                      <a:r>
                        <a:rPr lang="ja-JP" altLang="en-US" sz="1100" b="0" dirty="0">
                          <a:solidFill>
                            <a:schemeClr val="tx1"/>
                          </a:solidFill>
                        </a:rPr>
                        <a:t>～</a:t>
                      </a:r>
                      <a:r>
                        <a:rPr lang="en-US" altLang="ja-JP" sz="1100" b="0" dirty="0">
                          <a:solidFill>
                            <a:schemeClr val="tx1"/>
                          </a:solidFill>
                        </a:rPr>
                        <a:t>2014</a:t>
                      </a:r>
                      <a:r>
                        <a:rPr lang="ja-JP" altLang="en-US" sz="1100" b="0" dirty="0">
                          <a:solidFill>
                            <a:schemeClr val="tx1"/>
                          </a:solidFill>
                        </a:rPr>
                        <a:t>年度）</a:t>
                      </a:r>
                    </a:p>
                  </a:txBody>
                  <a:tcPr marL="36000" marR="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40000"/>
                        <a:lumOff val="60000"/>
                      </a:schemeClr>
                    </a:solidFill>
                  </a:tcPr>
                </a:tc>
                <a:extLst>
                  <a:ext uri="{0D108BD9-81ED-4DB2-BD59-A6C34878D82A}">
                    <a16:rowId xmlns:a16="http://schemas.microsoft.com/office/drawing/2014/main" val="10000"/>
                  </a:ext>
                </a:extLst>
              </a:tr>
              <a:tr h="368047">
                <a:tc>
                  <a:txBody>
                    <a:bodyPr/>
                    <a:lstStyle/>
                    <a:p>
                      <a:pPr algn="ctr"/>
                      <a:r>
                        <a:rPr lang="ja-JP" altLang="en-US" sz="1100" b="0" dirty="0">
                          <a:solidFill>
                            <a:schemeClr val="tx1"/>
                          </a:solidFill>
                        </a:rPr>
                        <a:t>Ａ</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just">
                        <a:spcAft>
                          <a:spcPts val="0"/>
                        </a:spcAft>
                      </a:pPr>
                      <a:r>
                        <a:rPr kumimoji="1" lang="ja-JP" altLang="ja-JP" sz="1100" kern="1200" dirty="0">
                          <a:solidFill>
                            <a:schemeClr val="dk1"/>
                          </a:solidFill>
                          <a:latin typeface="+mn-lt"/>
                          <a:ea typeface="+mn-ea"/>
                          <a:cs typeface="+mn-cs"/>
                        </a:rPr>
                        <a:t>減免率見直し・減免廃止</a:t>
                      </a:r>
                      <a:endParaRPr lang="ja-JP" sz="1100" b="0" dirty="0">
                        <a:solidFill>
                          <a:schemeClr val="tx1"/>
                        </a:solidFill>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a:spcAft>
                          <a:spcPts val="0"/>
                        </a:spcAft>
                      </a:pPr>
                      <a:r>
                        <a:rPr lang="ja-JP" altLang="en-US" sz="1100" b="0" dirty="0">
                          <a:solidFill>
                            <a:schemeClr val="tx1"/>
                          </a:solidFill>
                        </a:rPr>
                        <a:t>減免率の見直し・減免を廃止</a:t>
                      </a:r>
                      <a:endParaRPr lang="ja-JP" sz="1100" b="0" dirty="0">
                        <a:solidFill>
                          <a:schemeClr val="tx1"/>
                        </a:solidFill>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kumimoji="1" lang="en-US" altLang="ja-JP" sz="1100" kern="1200" dirty="0">
                          <a:solidFill>
                            <a:schemeClr val="dk1"/>
                          </a:solidFill>
                          <a:latin typeface="+mn-lt"/>
                          <a:ea typeface="+mn-ea"/>
                          <a:cs typeface="+mn-cs"/>
                        </a:rPr>
                        <a:t>97</a:t>
                      </a:r>
                      <a:endParaRPr lang="ja-JP" altLang="ja-JP" sz="1100" b="0" dirty="0">
                        <a:solidFill>
                          <a:schemeClr val="tx1"/>
                        </a:solidFill>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kumimoji="1" lang="en-US" altLang="ja-JP" sz="1100" b="0" kern="1200" dirty="0">
                          <a:solidFill>
                            <a:schemeClr val="tx1"/>
                          </a:solidFill>
                          <a:latin typeface="+mn-lt"/>
                          <a:ea typeface="+mn-ea"/>
                          <a:cs typeface="+mn-cs"/>
                        </a:rPr>
                        <a:t>198</a:t>
                      </a:r>
                      <a:endParaRPr lang="ja-JP" altLang="ja-JP" sz="1100" b="0" dirty="0">
                        <a:solidFill>
                          <a:schemeClr val="tx1"/>
                        </a:solidFill>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1"/>
                  </a:ext>
                </a:extLst>
              </a:tr>
              <a:tr h="368047">
                <a:tc>
                  <a:txBody>
                    <a:bodyPr/>
                    <a:lstStyle/>
                    <a:p>
                      <a:pPr algn="ctr"/>
                      <a:r>
                        <a:rPr lang="ja-JP" altLang="en-US" sz="1100" b="0" dirty="0">
                          <a:solidFill>
                            <a:schemeClr val="tx1"/>
                          </a:solidFill>
                        </a:rPr>
                        <a:t>Ｂ</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just">
                        <a:spcAft>
                          <a:spcPts val="0"/>
                        </a:spcAft>
                      </a:pPr>
                      <a:r>
                        <a:rPr kumimoji="1" lang="ja-JP" altLang="ja-JP" sz="1100" kern="1200" dirty="0">
                          <a:solidFill>
                            <a:schemeClr val="dk1"/>
                          </a:solidFill>
                          <a:latin typeface="+mn-lt"/>
                          <a:ea typeface="+mn-ea"/>
                          <a:cs typeface="+mn-cs"/>
                        </a:rPr>
                        <a:t>要検証</a:t>
                      </a:r>
                      <a:endParaRPr lang="ja-JP" sz="1100" b="0" dirty="0">
                        <a:solidFill>
                          <a:schemeClr val="tx1"/>
                        </a:solidFill>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a:spcAft>
                          <a:spcPts val="0"/>
                        </a:spcAft>
                      </a:pPr>
                      <a:r>
                        <a:rPr lang="ja-JP" altLang="en-US" sz="1100" b="0" dirty="0">
                          <a:solidFill>
                            <a:schemeClr val="tx1"/>
                          </a:solidFill>
                        </a:rPr>
                        <a:t>引き続き検討を行い、適切な取扱いを検証</a:t>
                      </a:r>
                      <a:endParaRPr lang="ja-JP" sz="1100" b="0" dirty="0">
                        <a:solidFill>
                          <a:schemeClr val="tx1"/>
                        </a:solidFill>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kumimoji="1" lang="en-US" altLang="ja-JP" sz="1100" kern="1200" dirty="0">
                          <a:solidFill>
                            <a:schemeClr val="dk1"/>
                          </a:solidFill>
                          <a:latin typeface="+mn-lt"/>
                          <a:ea typeface="+mn-ea"/>
                          <a:cs typeface="+mn-cs"/>
                        </a:rPr>
                        <a:t>239</a:t>
                      </a:r>
                      <a:endParaRPr lang="ja-JP" altLang="ja-JP" sz="1100" b="0" dirty="0">
                        <a:solidFill>
                          <a:schemeClr val="tx1"/>
                        </a:solidFill>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en-US" altLang="ja-JP" sz="1100" b="0" dirty="0">
                          <a:solidFill>
                            <a:schemeClr val="tx1"/>
                          </a:solidFill>
                        </a:rPr>
                        <a:t>0</a:t>
                      </a:r>
                      <a:endParaRPr lang="ja-JP" altLang="ja-JP" sz="1100" b="0" dirty="0">
                        <a:solidFill>
                          <a:schemeClr val="tx1"/>
                        </a:solidFill>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2"/>
                  </a:ext>
                </a:extLst>
              </a:tr>
              <a:tr h="368047">
                <a:tc>
                  <a:txBody>
                    <a:bodyPr/>
                    <a:lstStyle/>
                    <a:p>
                      <a:pPr algn="ctr"/>
                      <a:r>
                        <a:rPr lang="ja-JP" altLang="en-US" sz="1100" b="0" dirty="0">
                          <a:solidFill>
                            <a:schemeClr val="tx1"/>
                          </a:solidFill>
                        </a:rPr>
                        <a:t>Ｃ</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ja-JP" altLang="en-US" sz="1100" b="0" dirty="0">
                          <a:solidFill>
                            <a:schemeClr val="tx1"/>
                          </a:solidFill>
                          <a:latin typeface="ＭＳ Ｐゴシック" pitchFamily="50" charset="-128"/>
                          <a:ea typeface="ＭＳ Ｐゴシック" pitchFamily="50" charset="-128"/>
                        </a:rPr>
                        <a:t>点検</a:t>
                      </a:r>
                      <a:r>
                        <a:rPr lang="zh-CN" altLang="en-US" sz="1100" b="0" dirty="0">
                          <a:solidFill>
                            <a:schemeClr val="tx1"/>
                          </a:solidFill>
                          <a:latin typeface="ＭＳ Ｐゴシック" pitchFamily="50" charset="-128"/>
                          <a:ea typeface="ＭＳ Ｐゴシック" pitchFamily="50" charset="-128"/>
                        </a:rPr>
                        <a:t>対象外</a:t>
                      </a:r>
                      <a:endParaRPr lang="ja-JP" sz="1100" b="0" dirty="0">
                        <a:solidFill>
                          <a:schemeClr val="tx1"/>
                        </a:solidFill>
                        <a:latin typeface="ＭＳ Ｐゴシック" pitchFamily="50" charset="-128"/>
                        <a:ea typeface="ＭＳ Ｐゴシック" pitchFamily="50" charset="-128"/>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a:spcAft>
                          <a:spcPts val="0"/>
                        </a:spcAft>
                      </a:pPr>
                      <a:r>
                        <a:rPr lang="ja-JP" altLang="en-US" sz="1100" b="0" dirty="0">
                          <a:solidFill>
                            <a:schemeClr val="tx1"/>
                          </a:solidFill>
                        </a:rPr>
                        <a:t>「行政からの支援」ではなく、原則として減免継続</a:t>
                      </a:r>
                      <a:endParaRPr lang="ja-JP" sz="1100" b="0" dirty="0">
                        <a:solidFill>
                          <a:schemeClr val="tx1"/>
                        </a:solidFill>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kumimoji="1" lang="en-US" altLang="ja-JP" sz="1100" kern="1200" dirty="0">
                          <a:solidFill>
                            <a:schemeClr val="dk1"/>
                          </a:solidFill>
                          <a:latin typeface="+mn-lt"/>
                          <a:ea typeface="+mn-ea"/>
                          <a:cs typeface="+mn-cs"/>
                        </a:rPr>
                        <a:t>24</a:t>
                      </a:r>
                      <a:endParaRPr lang="ja-JP" altLang="ja-JP" sz="1100" b="0" dirty="0">
                        <a:solidFill>
                          <a:schemeClr val="tx1"/>
                        </a:solidFill>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kumimoji="1" lang="en-US" altLang="ja-JP" sz="1100" kern="1200" dirty="0">
                          <a:solidFill>
                            <a:schemeClr val="dk1"/>
                          </a:solidFill>
                          <a:latin typeface="+mn-lt"/>
                          <a:ea typeface="+mn-ea"/>
                          <a:cs typeface="+mn-cs"/>
                        </a:rPr>
                        <a:t>24</a:t>
                      </a:r>
                      <a:endParaRPr lang="ja-JP" altLang="ja-JP" sz="1100" b="0" dirty="0">
                        <a:solidFill>
                          <a:schemeClr val="tx1"/>
                        </a:solidFill>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3"/>
                  </a:ext>
                </a:extLst>
              </a:tr>
              <a:tr h="330191">
                <a:tc>
                  <a:txBody>
                    <a:bodyPr/>
                    <a:lstStyle/>
                    <a:p>
                      <a:pPr algn="ctr"/>
                      <a:r>
                        <a:rPr lang="ja-JP" altLang="en-US" sz="1100" b="0" dirty="0">
                          <a:solidFill>
                            <a:schemeClr val="tx1"/>
                          </a:solidFill>
                        </a:rPr>
                        <a:t>Ｄ</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just">
                        <a:spcAft>
                          <a:spcPts val="0"/>
                        </a:spcAft>
                      </a:pPr>
                      <a:r>
                        <a:rPr kumimoji="1" lang="ja-JP" altLang="ja-JP" sz="1100" kern="1200" dirty="0">
                          <a:solidFill>
                            <a:schemeClr val="dk1"/>
                          </a:solidFill>
                          <a:latin typeface="+mn-lt"/>
                          <a:ea typeface="+mn-ea"/>
                          <a:cs typeface="+mn-cs"/>
                        </a:rPr>
                        <a:t>減免継続</a:t>
                      </a:r>
                      <a:endParaRPr lang="ja-JP" sz="1100" b="0" dirty="0">
                        <a:solidFill>
                          <a:schemeClr val="tx1"/>
                        </a:solidFill>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a:spcAft>
                          <a:spcPts val="0"/>
                        </a:spcAft>
                      </a:pPr>
                      <a:r>
                        <a:rPr lang="ja-JP" altLang="en-US" sz="1100" b="0" dirty="0">
                          <a:solidFill>
                            <a:schemeClr val="tx1"/>
                          </a:solidFill>
                        </a:rPr>
                        <a:t>現行のまま減免を継続</a:t>
                      </a:r>
                      <a:endParaRPr lang="ja-JP" sz="1100" b="0" dirty="0">
                        <a:solidFill>
                          <a:schemeClr val="tx1"/>
                        </a:solidFill>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kumimoji="1" lang="en-US" altLang="ja-JP" sz="1100" kern="1200" dirty="0">
                          <a:solidFill>
                            <a:schemeClr val="dk1"/>
                          </a:solidFill>
                          <a:latin typeface="+mn-lt"/>
                          <a:ea typeface="+mn-ea"/>
                          <a:cs typeface="+mn-cs"/>
                        </a:rPr>
                        <a:t>1,050</a:t>
                      </a:r>
                      <a:endParaRPr lang="ja-JP" altLang="ja-JP" sz="1100" b="0" dirty="0">
                        <a:solidFill>
                          <a:schemeClr val="tx1"/>
                        </a:solidFill>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kumimoji="1" lang="en-US" altLang="ja-JP" sz="1100" b="0" kern="1200" dirty="0">
                          <a:solidFill>
                            <a:schemeClr val="tx1"/>
                          </a:solidFill>
                          <a:latin typeface="+mn-lt"/>
                          <a:ea typeface="+mn-ea"/>
                          <a:cs typeface="+mn-cs"/>
                        </a:rPr>
                        <a:t>1,183</a:t>
                      </a:r>
                      <a:endParaRPr lang="ja-JP" altLang="ja-JP" sz="1100" b="0" dirty="0">
                        <a:solidFill>
                          <a:schemeClr val="tx1"/>
                        </a:solidFill>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4"/>
                  </a:ext>
                </a:extLst>
              </a:tr>
              <a:tr h="330191">
                <a:tc>
                  <a:txBody>
                    <a:bodyPr/>
                    <a:lstStyle/>
                    <a:p>
                      <a:pPr algn="ctr"/>
                      <a:r>
                        <a:rPr lang="ja-JP" altLang="en-US" sz="1100" b="0" dirty="0">
                          <a:solidFill>
                            <a:schemeClr val="tx1"/>
                          </a:solidFill>
                        </a:rPr>
                        <a:t>Ｅ</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just">
                        <a:spcAft>
                          <a:spcPts val="0"/>
                        </a:spcAft>
                      </a:pPr>
                      <a:r>
                        <a:rPr kumimoji="1" lang="ja-JP" altLang="ja-JP" sz="1100" kern="1200" dirty="0">
                          <a:solidFill>
                            <a:schemeClr val="dk1"/>
                          </a:solidFill>
                          <a:latin typeface="+mn-lt"/>
                          <a:ea typeface="+mn-ea"/>
                          <a:cs typeface="+mn-cs"/>
                        </a:rPr>
                        <a:t>事業終了</a:t>
                      </a:r>
                      <a:endParaRPr lang="ja-JP" sz="1100" b="0" dirty="0">
                        <a:solidFill>
                          <a:schemeClr val="tx1"/>
                        </a:solidFill>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a:spcAft>
                          <a:spcPts val="0"/>
                        </a:spcAft>
                      </a:pPr>
                      <a:r>
                        <a:rPr lang="ja-JP" altLang="en-US" sz="1100" b="0" dirty="0">
                          <a:solidFill>
                            <a:schemeClr val="tx1"/>
                          </a:solidFill>
                        </a:rPr>
                        <a:t>事業終了により減免廃止</a:t>
                      </a:r>
                      <a:endParaRPr lang="ja-JP" sz="1100" b="0" dirty="0">
                        <a:solidFill>
                          <a:schemeClr val="tx1"/>
                        </a:solidFill>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kumimoji="1" lang="en-US" altLang="ja-JP" sz="1100" kern="1200" dirty="0">
                          <a:solidFill>
                            <a:schemeClr val="dk1"/>
                          </a:solidFill>
                          <a:latin typeface="+mn-lt"/>
                          <a:ea typeface="+mn-ea"/>
                          <a:cs typeface="+mn-cs"/>
                        </a:rPr>
                        <a:t>14</a:t>
                      </a:r>
                      <a:endParaRPr lang="ja-JP" altLang="ja-JP" sz="1100" b="0" dirty="0">
                        <a:solidFill>
                          <a:schemeClr val="tx1"/>
                        </a:solidFill>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a:spcAft>
                          <a:spcPts val="0"/>
                        </a:spcAft>
                      </a:pPr>
                      <a:r>
                        <a:rPr kumimoji="1" lang="en-US" altLang="ja-JP" sz="1100" b="0" kern="1200" dirty="0">
                          <a:solidFill>
                            <a:schemeClr val="tx1"/>
                          </a:solidFill>
                          <a:latin typeface="+mn-lt"/>
                          <a:ea typeface="+mn-ea"/>
                          <a:cs typeface="+mn-cs"/>
                        </a:rPr>
                        <a:t>19</a:t>
                      </a:r>
                      <a:endParaRPr lang="ja-JP" sz="1100" b="0" dirty="0">
                        <a:solidFill>
                          <a:schemeClr val="tx1"/>
                        </a:solidFill>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5"/>
                  </a:ext>
                </a:extLst>
              </a:tr>
              <a:tr h="368047">
                <a:tc gridSpan="2">
                  <a:txBody>
                    <a:bodyPr/>
                    <a:lstStyle/>
                    <a:p>
                      <a:pPr algn="ctr"/>
                      <a:r>
                        <a:rPr lang="ja-JP" altLang="en-US" sz="1100" b="1" dirty="0">
                          <a:solidFill>
                            <a:schemeClr val="tx1"/>
                          </a:solidFill>
                        </a:rPr>
                        <a:t>合　　計</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40000"/>
                        <a:lumOff val="60000"/>
                      </a:schemeClr>
                    </a:solidFill>
                  </a:tcPr>
                </a:tc>
                <a:tc hMerge="1">
                  <a:txBody>
                    <a:bodyPr/>
                    <a:lstStyle/>
                    <a:p>
                      <a:pPr algn="just">
                        <a:spcAft>
                          <a:spcPts val="0"/>
                        </a:spcAft>
                      </a:pPr>
                      <a:endParaRPr lang="ja-JP" sz="1600" b="0" dirty="0">
                        <a:solidFill>
                          <a:schemeClr val="tx1"/>
                        </a:solidFill>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spcAft>
                          <a:spcPts val="0"/>
                        </a:spcAft>
                      </a:pPr>
                      <a:endParaRPr lang="ja-JP" sz="1100" b="1" dirty="0">
                        <a:solidFill>
                          <a:schemeClr val="tx1"/>
                        </a:solidFill>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40000"/>
                        <a:lumOff val="60000"/>
                      </a:schemeClr>
                    </a:solid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en-US" altLang="ja-JP" sz="1100" b="1" dirty="0">
                          <a:solidFill>
                            <a:schemeClr val="tx1"/>
                          </a:solidFill>
                        </a:rPr>
                        <a:t>1,424</a:t>
                      </a:r>
                      <a:endParaRPr lang="ja-JP" altLang="ja-JP" sz="1100" b="1" dirty="0">
                        <a:solidFill>
                          <a:schemeClr val="tx1"/>
                        </a:solidFill>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40000"/>
                        <a:lumOff val="60000"/>
                      </a:schemeClr>
                    </a:solid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en-US" altLang="ja-JP" sz="1100" b="1" dirty="0">
                          <a:solidFill>
                            <a:schemeClr val="tx1"/>
                          </a:solidFill>
                        </a:rPr>
                        <a:t>1,424</a:t>
                      </a:r>
                      <a:endParaRPr lang="ja-JP" altLang="ja-JP" sz="1100" b="1" dirty="0">
                        <a:solidFill>
                          <a:schemeClr val="tx1"/>
                        </a:solidFill>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40000"/>
                        <a:lumOff val="60000"/>
                      </a:schemeClr>
                    </a:solidFill>
                  </a:tcPr>
                </a:tc>
                <a:extLst>
                  <a:ext uri="{0D108BD9-81ED-4DB2-BD59-A6C34878D82A}">
                    <a16:rowId xmlns:a16="http://schemas.microsoft.com/office/drawing/2014/main" val="10006"/>
                  </a:ext>
                </a:extLst>
              </a:tr>
            </a:tbl>
          </a:graphicData>
        </a:graphic>
      </p:graphicFrame>
      <p:sp>
        <p:nvSpPr>
          <p:cNvPr id="13" name="正方形/長方形 12"/>
          <p:cNvSpPr/>
          <p:nvPr/>
        </p:nvSpPr>
        <p:spPr>
          <a:xfrm>
            <a:off x="35496" y="323364"/>
            <a:ext cx="7128792" cy="369332"/>
          </a:xfrm>
          <a:prstGeom prst="rect">
            <a:avLst/>
          </a:prstGeom>
        </p:spPr>
        <p:txBody>
          <a:bodyPr wrap="square">
            <a:spAutoFit/>
          </a:bodyPr>
          <a:lstStyle/>
          <a:p>
            <a:r>
              <a:rPr lang="ja-JP" altLang="en-US" b="1" dirty="0">
                <a:solidFill>
                  <a:srgbClr val="000000"/>
                </a:solidFill>
                <a:latin typeface="Calibri" pitchFamily="34" charset="0"/>
                <a:ea typeface="ＭＳ Ｐゴシック" panose="020B0600070205080204" pitchFamily="50" charset="-128"/>
              </a:rPr>
              <a:t>　使用料の減免措置の見直し</a:t>
            </a:r>
          </a:p>
        </p:txBody>
      </p:sp>
      <p:cxnSp>
        <p:nvCxnSpPr>
          <p:cNvPr id="14" name="直線コネクタ 13"/>
          <p:cNvCxnSpPr/>
          <p:nvPr/>
        </p:nvCxnSpPr>
        <p:spPr>
          <a:xfrm>
            <a:off x="179512" y="692696"/>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5" name="テキスト ボックス 36"/>
          <p:cNvSpPr txBox="1"/>
          <p:nvPr/>
        </p:nvSpPr>
        <p:spPr>
          <a:xfrm>
            <a:off x="0" y="0"/>
            <a:ext cx="1619672" cy="261610"/>
          </a:xfrm>
          <a:prstGeom prst="rect">
            <a:avLst/>
          </a:prstGeom>
          <a:noFill/>
        </p:spPr>
        <p:txBody>
          <a:bodyPr wrap="square" rtlCol="0">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r>
              <a:rPr lang="ja-JP" altLang="en-US" sz="1100" dirty="0">
                <a:solidFill>
                  <a:prstClr val="black"/>
                </a:solidFill>
              </a:rPr>
              <a:t>（付属資料３）</a:t>
            </a:r>
            <a:endParaRPr lang="en-US" altLang="ja-JP" sz="1100" dirty="0">
              <a:solidFill>
                <a:prstClr val="black"/>
              </a:solidFill>
            </a:endParaRPr>
          </a:p>
        </p:txBody>
      </p:sp>
      <p:sp>
        <p:nvSpPr>
          <p:cNvPr id="11" name="正方形/長方形 10"/>
          <p:cNvSpPr/>
          <p:nvPr/>
        </p:nvSpPr>
        <p:spPr>
          <a:xfrm>
            <a:off x="550665" y="1404067"/>
            <a:ext cx="5317481" cy="584775"/>
          </a:xfrm>
          <a:prstGeom prst="rect">
            <a:avLst/>
          </a:prstGeom>
        </p:spPr>
        <p:txBody>
          <a:bodyPr wrap="none">
            <a:spAutoFit/>
          </a:bodyPr>
          <a:lstStyle/>
          <a:p>
            <a:r>
              <a:rPr lang="ja-JP" altLang="en-US" sz="1600" dirty="0">
                <a:solidFill>
                  <a:prstClr val="black"/>
                </a:solidFill>
                <a:latin typeface="Calibri"/>
                <a:ea typeface="ＭＳ Ｐゴシック" panose="020B0600070205080204" pitchFamily="50" charset="-128"/>
              </a:rPr>
              <a:t>○</a:t>
            </a:r>
            <a:r>
              <a:rPr lang="ja-JP" altLang="en-US" sz="1600" dirty="0">
                <a:solidFill>
                  <a:prstClr val="black"/>
                </a:solidFill>
                <a:latin typeface="ＭＳ Ｐゴシック" panose="020B0600070205080204" pitchFamily="50" charset="-128"/>
                <a:ea typeface="ＭＳ Ｐゴシック" panose="020B0600070205080204" pitchFamily="50" charset="-128"/>
              </a:rPr>
              <a:t>使用料の減免案件と見直し結果</a:t>
            </a:r>
            <a:endParaRPr lang="en-US" altLang="ja-JP" sz="1600" dirty="0">
              <a:solidFill>
                <a:prstClr val="black"/>
              </a:solidFill>
              <a:latin typeface="ＭＳ Ｐゴシック" panose="020B0600070205080204" pitchFamily="50" charset="-128"/>
              <a:ea typeface="ＭＳ Ｐゴシック" panose="020B0600070205080204" pitchFamily="50" charset="-128"/>
            </a:endParaRPr>
          </a:p>
          <a:p>
            <a:r>
              <a:rPr lang="ja-JP" altLang="en-US" sz="1600" dirty="0">
                <a:solidFill>
                  <a:prstClr val="black"/>
                </a:solidFill>
                <a:latin typeface="ＭＳ Ｐゴシック" panose="020B0600070205080204" pitchFamily="50" charset="-128"/>
                <a:ea typeface="ＭＳ Ｐゴシック" panose="020B0600070205080204" pitchFamily="50" charset="-128"/>
              </a:rPr>
              <a:t>　　　合計</a:t>
            </a:r>
            <a:r>
              <a:rPr lang="en-US" altLang="ja-JP" sz="1600" dirty="0">
                <a:solidFill>
                  <a:prstClr val="black"/>
                </a:solidFill>
                <a:latin typeface="ＭＳ Ｐゴシック" panose="020B0600070205080204" pitchFamily="50" charset="-128"/>
                <a:ea typeface="ＭＳ Ｐゴシック" panose="020B0600070205080204" pitchFamily="50" charset="-128"/>
              </a:rPr>
              <a:t>1,424</a:t>
            </a:r>
            <a:r>
              <a:rPr lang="ja-JP" altLang="en-US" sz="1600" dirty="0">
                <a:solidFill>
                  <a:prstClr val="black"/>
                </a:solidFill>
                <a:latin typeface="ＭＳ Ｐゴシック" panose="020B0600070205080204" pitchFamily="50" charset="-128"/>
                <a:ea typeface="ＭＳ Ｐゴシック" panose="020B0600070205080204" pitchFamily="50" charset="-128"/>
              </a:rPr>
              <a:t>件の減免について点検を行い、結果を</a:t>
            </a:r>
            <a:r>
              <a:rPr lang="ja-JP" altLang="en-US" sz="1600" dirty="0">
                <a:solidFill>
                  <a:prstClr val="black"/>
                </a:solidFill>
                <a:latin typeface="Calibri"/>
                <a:ea typeface="ＭＳ Ｐゴシック" panose="020B0600070205080204" pitchFamily="50" charset="-128"/>
              </a:rPr>
              <a:t>公表。</a:t>
            </a:r>
          </a:p>
        </p:txBody>
      </p:sp>
      <p:sp>
        <p:nvSpPr>
          <p:cNvPr id="16" name="テキスト ボックス 15"/>
          <p:cNvSpPr txBox="1"/>
          <p:nvPr/>
        </p:nvSpPr>
        <p:spPr>
          <a:xfrm>
            <a:off x="395536" y="828003"/>
            <a:ext cx="8424936" cy="584775"/>
          </a:xfrm>
          <a:prstGeom prst="rect">
            <a:avLst/>
          </a:prstGeom>
          <a:noFill/>
        </p:spPr>
        <p:txBody>
          <a:bodyPr wrap="square" rtlCol="0">
            <a:spAutoFit/>
          </a:bodyPr>
          <a:lstStyle/>
          <a:p>
            <a:r>
              <a:rPr lang="ja-JP" altLang="en-US" sz="1600" dirty="0">
                <a:solidFill>
                  <a:prstClr val="black"/>
                </a:solidFill>
                <a:latin typeface="ＭＳ Ｐゴシック" panose="020B0600070205080204" pitchFamily="50" charset="-128"/>
                <a:ea typeface="ＭＳ Ｐゴシック" panose="020B0600070205080204" pitchFamily="50" charset="-128"/>
              </a:rPr>
              <a:t>　市政改革プラン（</a:t>
            </a:r>
            <a:r>
              <a:rPr lang="en-US" altLang="ja-JP" sz="1600" dirty="0">
                <a:solidFill>
                  <a:prstClr val="black"/>
                </a:solidFill>
                <a:latin typeface="ＭＳ Ｐゴシック" panose="020B0600070205080204" pitchFamily="50" charset="-128"/>
                <a:ea typeface="ＭＳ Ｐゴシック" panose="020B0600070205080204" pitchFamily="50" charset="-128"/>
              </a:rPr>
              <a:t>2012</a:t>
            </a:r>
            <a:r>
              <a:rPr lang="ja-JP" altLang="en-US" sz="1600" dirty="0">
                <a:solidFill>
                  <a:prstClr val="black"/>
                </a:solidFill>
                <a:latin typeface="ＭＳ Ｐゴシック" panose="020B0600070205080204" pitchFamily="50" charset="-128"/>
                <a:ea typeface="ＭＳ Ｐゴシック" panose="020B0600070205080204" pitchFamily="50" charset="-128"/>
              </a:rPr>
              <a:t>年</a:t>
            </a:r>
            <a:r>
              <a:rPr lang="en-US" altLang="ja-JP" sz="1600" dirty="0">
                <a:solidFill>
                  <a:prstClr val="black"/>
                </a:solidFill>
                <a:latin typeface="ＭＳ Ｐゴシック" panose="020B0600070205080204" pitchFamily="50" charset="-128"/>
                <a:ea typeface="ＭＳ Ｐゴシック" panose="020B0600070205080204" pitchFamily="50" charset="-128"/>
              </a:rPr>
              <a:t>7</a:t>
            </a:r>
            <a:r>
              <a:rPr lang="ja-JP" altLang="en-US" sz="1600" dirty="0">
                <a:solidFill>
                  <a:prstClr val="black"/>
                </a:solidFill>
                <a:latin typeface="ＭＳ Ｐゴシック" panose="020B0600070205080204" pitchFamily="50" charset="-128"/>
                <a:ea typeface="ＭＳ Ｐゴシック" panose="020B0600070205080204" pitchFamily="50" charset="-128"/>
              </a:rPr>
              <a:t>月策定）に基づき、市有不動産の使用料等の減免措置について、</a:t>
            </a:r>
            <a:endParaRPr lang="en-US" altLang="ja-JP" sz="1600" dirty="0">
              <a:solidFill>
                <a:prstClr val="black"/>
              </a:solidFill>
              <a:latin typeface="ＭＳ Ｐゴシック" panose="020B0600070205080204" pitchFamily="50" charset="-128"/>
              <a:ea typeface="ＭＳ Ｐゴシック" panose="020B0600070205080204" pitchFamily="50" charset="-128"/>
            </a:endParaRPr>
          </a:p>
          <a:p>
            <a:r>
              <a:rPr lang="ja-JP" altLang="en-US" sz="1600" dirty="0">
                <a:solidFill>
                  <a:prstClr val="black"/>
                </a:solidFill>
                <a:latin typeface="ＭＳ Ｐゴシック" panose="020B0600070205080204" pitchFamily="50" charset="-128"/>
                <a:ea typeface="ＭＳ Ｐゴシック" panose="020B0600070205080204" pitchFamily="50" charset="-128"/>
              </a:rPr>
              <a:t>見直しを実施。（</a:t>
            </a:r>
            <a:r>
              <a:rPr lang="en-US" altLang="ja-JP" sz="1600" dirty="0">
                <a:solidFill>
                  <a:prstClr val="black"/>
                </a:solidFill>
                <a:latin typeface="ＭＳ Ｐゴシック" panose="020B0600070205080204" pitchFamily="50" charset="-128"/>
                <a:ea typeface="ＭＳ Ｐゴシック" panose="020B0600070205080204" pitchFamily="50" charset="-128"/>
              </a:rPr>
              <a:t>2014</a:t>
            </a:r>
            <a:r>
              <a:rPr lang="ja-JP" altLang="en-US" sz="1600" dirty="0">
                <a:solidFill>
                  <a:prstClr val="black"/>
                </a:solidFill>
                <a:latin typeface="ＭＳ Ｐゴシック" panose="020B0600070205080204" pitchFamily="50" charset="-128"/>
                <a:ea typeface="ＭＳ Ｐゴシック" panose="020B0600070205080204" pitchFamily="50" charset="-128"/>
              </a:rPr>
              <a:t>年度末取組み完了。）</a:t>
            </a:r>
            <a:endParaRPr lang="en-US" altLang="ja-JP" sz="1600" dirty="0">
              <a:solidFill>
                <a:prstClr val="black"/>
              </a:solidFill>
              <a:latin typeface="ＭＳ Ｐゴシック" panose="020B0600070205080204" pitchFamily="50" charset="-128"/>
              <a:ea typeface="ＭＳ Ｐゴシック" panose="020B0600070205080204" pitchFamily="50" charset="-128"/>
            </a:endParaRPr>
          </a:p>
        </p:txBody>
      </p:sp>
      <p:sp>
        <p:nvSpPr>
          <p:cNvPr id="20" name="テキスト ボックス 2"/>
          <p:cNvSpPr txBox="1"/>
          <p:nvPr/>
        </p:nvSpPr>
        <p:spPr>
          <a:xfrm>
            <a:off x="7306864" y="3618730"/>
            <a:ext cx="607859" cy="400110"/>
          </a:xfrm>
          <a:prstGeom prst="rect">
            <a:avLst/>
          </a:prstGeom>
          <a:noFill/>
        </p:spPr>
        <p:style>
          <a:lnRef idx="0">
            <a:scrgbClr r="0" g="0" b="0"/>
          </a:lnRef>
          <a:fillRef idx="0">
            <a:scrgbClr r="0" g="0" b="0"/>
          </a:fillRef>
          <a:effectRef idx="0">
            <a:scrgbClr r="0" g="0" b="0"/>
          </a:effectRef>
          <a:fontRef idx="minor">
            <a:schemeClr val="tx1"/>
          </a:fontRef>
        </p:style>
        <p:txBody>
          <a:bodyPr wrap="non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lgn="ctr"/>
            <a:r>
              <a:rPr lang="ja-JP" altLang="en-US" sz="1000" dirty="0">
                <a:solidFill>
                  <a:prstClr val="black"/>
                </a:solidFill>
                <a:latin typeface="Calibri"/>
                <a:ea typeface="ＭＳ Ｐゴシック" panose="020B0600070205080204" pitchFamily="50" charset="-128"/>
              </a:rPr>
              <a:t>合計</a:t>
            </a:r>
            <a:endParaRPr lang="en-US" altLang="ja-JP" sz="1000" dirty="0">
              <a:solidFill>
                <a:prstClr val="black"/>
              </a:solidFill>
              <a:latin typeface="Calibri"/>
              <a:ea typeface="ＭＳ Ｐゴシック" panose="020B0600070205080204" pitchFamily="50" charset="-128"/>
            </a:endParaRPr>
          </a:p>
          <a:p>
            <a:pPr algn="ctr"/>
            <a:r>
              <a:rPr lang="en-US" altLang="ja-JP" sz="1000" dirty="0">
                <a:solidFill>
                  <a:prstClr val="black"/>
                </a:solidFill>
                <a:latin typeface="Calibri"/>
                <a:ea typeface="ＭＳ Ｐゴシック" panose="020B0600070205080204" pitchFamily="50" charset="-128"/>
              </a:rPr>
              <a:t>1,424</a:t>
            </a:r>
            <a:r>
              <a:rPr lang="ja-JP" altLang="en-US" sz="1000" dirty="0">
                <a:solidFill>
                  <a:prstClr val="black"/>
                </a:solidFill>
                <a:latin typeface="Calibri"/>
                <a:ea typeface="ＭＳ Ｐゴシック" panose="020B0600070205080204" pitchFamily="50" charset="-128"/>
              </a:rPr>
              <a:t>件</a:t>
            </a:r>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385</a:t>
            </a:fld>
            <a:endParaRPr lang="ja-JP" altLang="en-US"/>
          </a:p>
        </p:txBody>
      </p:sp>
    </p:spTree>
    <p:extLst>
      <p:ext uri="{BB962C8B-B14F-4D97-AF65-F5344CB8AC3E}">
        <p14:creationId xmlns:p14="http://schemas.microsoft.com/office/powerpoint/2010/main" val="2676432142"/>
      </p:ext>
    </p:extLst>
  </p:cSld>
  <p:clrMapOvr>
    <a:masterClrMapping/>
  </p:clrMapOvr>
</p:sld>
</file>

<file path=ppt/slides/slide3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正方形/長方形 5"/>
          <p:cNvSpPr/>
          <p:nvPr/>
        </p:nvSpPr>
        <p:spPr>
          <a:xfrm>
            <a:off x="251520" y="260648"/>
            <a:ext cx="6768752" cy="338554"/>
          </a:xfrm>
          <a:prstGeom prst="rect">
            <a:avLst/>
          </a:prstGeom>
        </p:spPr>
        <p:txBody>
          <a:bodyPr wrap="square">
            <a:spAutoFit/>
          </a:bodyPr>
          <a:lstStyle/>
          <a:p>
            <a:r>
              <a:rPr lang="ja-JP" altLang="en-US" sz="1600" dirty="0">
                <a:solidFill>
                  <a:prstClr val="black"/>
                </a:solidFill>
                <a:latin typeface="ＭＳ Ｐゴシック" panose="020B0600070205080204" pitchFamily="50" charset="-128"/>
                <a:ea typeface="ＭＳ Ｐゴシック" panose="020B0600070205080204" pitchFamily="50" charset="-128"/>
              </a:rPr>
              <a:t>○ 市有不動産の使用料減免のうち、見直しの対象としたもの　（１／６）</a:t>
            </a:r>
          </a:p>
        </p:txBody>
      </p:sp>
      <p:sp>
        <p:nvSpPr>
          <p:cNvPr id="17" name="正方形/長方形 16"/>
          <p:cNvSpPr/>
          <p:nvPr/>
        </p:nvSpPr>
        <p:spPr>
          <a:xfrm>
            <a:off x="539552" y="544326"/>
            <a:ext cx="7025962" cy="200055"/>
          </a:xfrm>
          <a:prstGeom prst="rect">
            <a:avLst/>
          </a:prstGeom>
        </p:spPr>
        <p:txBody>
          <a:bodyPr wrap="none" lIns="0" tIns="0" rIns="0" bIns="0">
            <a:spAutoFit/>
          </a:bodyPr>
          <a:lstStyle/>
          <a:p>
            <a:r>
              <a:rPr lang="ja-JP" altLang="en-US" sz="1300" b="1" dirty="0">
                <a:solidFill>
                  <a:prstClr val="black"/>
                </a:solidFill>
                <a:latin typeface="ＭＳ Ｐゴシック" panose="020B0600070205080204" pitchFamily="50" charset="-128"/>
                <a:ea typeface="ＭＳ Ｐゴシック" panose="020B0600070205080204" pitchFamily="50" charset="-128"/>
              </a:rPr>
              <a:t>Ａ．減免率見直し・減免廃止　</a:t>
            </a:r>
            <a:r>
              <a:rPr lang="en-US" altLang="ja-JP" sz="1300" b="1" dirty="0">
                <a:solidFill>
                  <a:prstClr val="black"/>
                </a:solidFill>
                <a:latin typeface="ＭＳ Ｐゴシック" panose="020B0600070205080204" pitchFamily="50" charset="-128"/>
                <a:ea typeface="ＭＳ Ｐゴシック" panose="020B0600070205080204" pitchFamily="50" charset="-128"/>
              </a:rPr>
              <a:t>【97</a:t>
            </a:r>
            <a:r>
              <a:rPr lang="ja-JP" altLang="en-US" sz="1300" b="1" dirty="0">
                <a:solidFill>
                  <a:prstClr val="black"/>
                </a:solidFill>
                <a:latin typeface="ＭＳ Ｐゴシック" panose="020B0600070205080204" pitchFamily="50" charset="-128"/>
                <a:ea typeface="ＭＳ Ｐゴシック" panose="020B0600070205080204" pitchFamily="50" charset="-128"/>
              </a:rPr>
              <a:t>件</a:t>
            </a:r>
            <a:r>
              <a:rPr lang="en-US" altLang="ja-JP" sz="1300" b="1" dirty="0">
                <a:solidFill>
                  <a:prstClr val="black"/>
                </a:solidFill>
                <a:latin typeface="ＭＳ Ｐゴシック" panose="020B0600070205080204" pitchFamily="50" charset="-128"/>
                <a:ea typeface="ＭＳ Ｐゴシック" panose="020B0600070205080204" pitchFamily="50" charset="-128"/>
              </a:rPr>
              <a:t>】</a:t>
            </a:r>
            <a:r>
              <a:rPr lang="ja-JP" altLang="en-US" sz="1300" b="1" dirty="0">
                <a:solidFill>
                  <a:prstClr val="black"/>
                </a:solidFill>
                <a:latin typeface="ＭＳ Ｐゴシック" panose="020B0600070205080204" pitchFamily="50" charset="-128"/>
                <a:ea typeface="ＭＳ Ｐゴシック" panose="020B0600070205080204" pitchFamily="50" charset="-128"/>
              </a:rPr>
              <a:t>（</a:t>
            </a:r>
            <a:r>
              <a:rPr lang="en-US" altLang="ja-JP" sz="1300" b="1" dirty="0">
                <a:solidFill>
                  <a:prstClr val="black"/>
                </a:solidFill>
                <a:latin typeface="ＭＳ Ｐゴシック" panose="020B0600070205080204" pitchFamily="50" charset="-128"/>
                <a:ea typeface="ＭＳ Ｐゴシック" panose="020B0600070205080204" pitchFamily="50" charset="-128"/>
              </a:rPr>
              <a:t>2014</a:t>
            </a:r>
            <a:r>
              <a:rPr lang="ja-JP" altLang="en-US" sz="1300" b="1" dirty="0">
                <a:solidFill>
                  <a:prstClr val="black"/>
                </a:solidFill>
                <a:latin typeface="ＭＳ Ｐゴシック" panose="020B0600070205080204" pitchFamily="50" charset="-128"/>
                <a:ea typeface="ＭＳ Ｐゴシック" panose="020B0600070205080204" pitchFamily="50" charset="-128"/>
              </a:rPr>
              <a:t>年８月時点）　→</a:t>
            </a:r>
            <a:r>
              <a:rPr lang="en-US" altLang="ja-JP" sz="1300" b="1" dirty="0">
                <a:solidFill>
                  <a:prstClr val="black"/>
                </a:solidFill>
                <a:latin typeface="ＭＳ Ｐゴシック" panose="020B0600070205080204" pitchFamily="50" charset="-128"/>
                <a:ea typeface="ＭＳ Ｐゴシック" panose="020B0600070205080204" pitchFamily="50" charset="-128"/>
              </a:rPr>
              <a:t>【198</a:t>
            </a:r>
            <a:r>
              <a:rPr lang="ja-JP" altLang="en-US" sz="1300" b="1" dirty="0">
                <a:solidFill>
                  <a:prstClr val="black"/>
                </a:solidFill>
                <a:latin typeface="ＭＳ Ｐゴシック" panose="020B0600070205080204" pitchFamily="50" charset="-128"/>
                <a:ea typeface="ＭＳ Ｐゴシック" panose="020B0600070205080204" pitchFamily="50" charset="-128"/>
              </a:rPr>
              <a:t>件</a:t>
            </a:r>
            <a:r>
              <a:rPr lang="en-US" altLang="ja-JP" sz="1300" b="1" dirty="0">
                <a:solidFill>
                  <a:prstClr val="black"/>
                </a:solidFill>
                <a:latin typeface="ＭＳ Ｐゴシック" panose="020B0600070205080204" pitchFamily="50" charset="-128"/>
                <a:ea typeface="ＭＳ Ｐゴシック" panose="020B0600070205080204" pitchFamily="50" charset="-128"/>
              </a:rPr>
              <a:t>】</a:t>
            </a:r>
            <a:r>
              <a:rPr lang="ja-JP" altLang="en-US" sz="1300" b="1" dirty="0">
                <a:solidFill>
                  <a:prstClr val="black"/>
                </a:solidFill>
                <a:latin typeface="ＭＳ Ｐゴシック" panose="020B0600070205080204" pitchFamily="50" charset="-128"/>
                <a:ea typeface="ＭＳ Ｐゴシック" panose="020B0600070205080204" pitchFamily="50" charset="-128"/>
              </a:rPr>
              <a:t>（</a:t>
            </a:r>
            <a:r>
              <a:rPr lang="en-US" altLang="ja-JP" sz="1300" b="1" dirty="0">
                <a:solidFill>
                  <a:prstClr val="black"/>
                </a:solidFill>
                <a:latin typeface="ＭＳ Ｐゴシック" panose="020B0600070205080204" pitchFamily="50" charset="-128"/>
                <a:ea typeface="ＭＳ Ｐゴシック" panose="020B0600070205080204" pitchFamily="50" charset="-128"/>
              </a:rPr>
              <a:t>2014</a:t>
            </a:r>
            <a:r>
              <a:rPr lang="ja-JP" altLang="en-US" sz="1300" b="1" dirty="0">
                <a:solidFill>
                  <a:prstClr val="black"/>
                </a:solidFill>
                <a:latin typeface="ＭＳ Ｐゴシック" panose="020B0600070205080204" pitchFamily="50" charset="-128"/>
                <a:ea typeface="ＭＳ Ｐゴシック" panose="020B0600070205080204" pitchFamily="50" charset="-128"/>
              </a:rPr>
              <a:t>年度末取組み完了時点）</a:t>
            </a:r>
            <a:r>
              <a:rPr lang="ja-JP" altLang="en-US" sz="1300" dirty="0">
                <a:solidFill>
                  <a:prstClr val="black"/>
                </a:solidFill>
                <a:latin typeface="ＭＳ Ｐゴシック" panose="020B0600070205080204" pitchFamily="50" charset="-128"/>
                <a:ea typeface="ＭＳ Ｐゴシック" panose="020B0600070205080204" pitchFamily="50" charset="-128"/>
              </a:rPr>
              <a:t>　</a:t>
            </a:r>
          </a:p>
        </p:txBody>
      </p:sp>
      <p:sp>
        <p:nvSpPr>
          <p:cNvPr id="8" name="テキスト ボックス 36"/>
          <p:cNvSpPr txBox="1"/>
          <p:nvPr/>
        </p:nvSpPr>
        <p:spPr>
          <a:xfrm>
            <a:off x="0" y="0"/>
            <a:ext cx="1619672" cy="261610"/>
          </a:xfrm>
          <a:prstGeom prst="rect">
            <a:avLst/>
          </a:prstGeom>
          <a:noFill/>
        </p:spPr>
        <p:txBody>
          <a:bodyPr wrap="square" rtlCol="0">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r>
              <a:rPr lang="ja-JP" altLang="en-US" sz="1100" dirty="0">
                <a:solidFill>
                  <a:prstClr val="black"/>
                </a:solidFill>
              </a:rPr>
              <a:t>（付属資料３）</a:t>
            </a:r>
            <a:endParaRPr lang="en-US" altLang="ja-JP" sz="1100" dirty="0">
              <a:solidFill>
                <a:prstClr val="black"/>
              </a:solidFill>
            </a:endParaRPr>
          </a:p>
        </p:txBody>
      </p:sp>
      <p:graphicFrame>
        <p:nvGraphicFramePr>
          <p:cNvPr id="18" name="表 17"/>
          <p:cNvGraphicFramePr>
            <a:graphicFrameLocks noGrp="1"/>
          </p:cNvGraphicFramePr>
          <p:nvPr/>
        </p:nvGraphicFramePr>
        <p:xfrm>
          <a:off x="539552" y="791340"/>
          <a:ext cx="7992888" cy="5831426"/>
        </p:xfrm>
        <a:graphic>
          <a:graphicData uri="http://schemas.openxmlformats.org/drawingml/2006/table">
            <a:tbl>
              <a:tblPr/>
              <a:tblGrid>
                <a:gridCol w="504056">
                  <a:extLst>
                    <a:ext uri="{9D8B030D-6E8A-4147-A177-3AD203B41FA5}">
                      <a16:colId xmlns:a16="http://schemas.microsoft.com/office/drawing/2014/main" val="20000"/>
                    </a:ext>
                  </a:extLst>
                </a:gridCol>
                <a:gridCol w="5328592">
                  <a:extLst>
                    <a:ext uri="{9D8B030D-6E8A-4147-A177-3AD203B41FA5}">
                      <a16:colId xmlns:a16="http://schemas.microsoft.com/office/drawing/2014/main" val="20001"/>
                    </a:ext>
                  </a:extLst>
                </a:gridCol>
                <a:gridCol w="1080120">
                  <a:extLst>
                    <a:ext uri="{9D8B030D-6E8A-4147-A177-3AD203B41FA5}">
                      <a16:colId xmlns:a16="http://schemas.microsoft.com/office/drawing/2014/main" val="20002"/>
                    </a:ext>
                  </a:extLst>
                </a:gridCol>
                <a:gridCol w="1080120">
                  <a:extLst>
                    <a:ext uri="{9D8B030D-6E8A-4147-A177-3AD203B41FA5}">
                      <a16:colId xmlns:a16="http://schemas.microsoft.com/office/drawing/2014/main" val="20003"/>
                    </a:ext>
                  </a:extLst>
                </a:gridCol>
              </a:tblGrid>
              <a:tr h="160958">
                <a:tc>
                  <a:txBody>
                    <a:bodyPr/>
                    <a:lstStyle/>
                    <a:p>
                      <a:pPr algn="ctr" fontAlgn="ctr">
                        <a:lnSpc>
                          <a:spcPts val="1100"/>
                        </a:lnSpc>
                      </a:pPr>
                      <a:endParaRPr lang="zh-TW" altLang="en-US" sz="1000" b="0" i="0" u="none" strike="noStrike" dirty="0">
                        <a:solidFill>
                          <a:schemeClr val="tx1"/>
                        </a:solidFill>
                        <a:latin typeface="ＭＳ Ｐゴシック" pitchFamily="50" charset="-128"/>
                        <a:ea typeface="ＭＳ Ｐゴシック" pitchFamily="50" charset="-128"/>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ap="flat" cmpd="sng" algn="ctr">
                      <a:solidFill>
                        <a:schemeClr val="tx1"/>
                      </a:solidFill>
                      <a:prstDash val="solid"/>
                      <a:round/>
                      <a:headEnd type="none" w="med" len="med"/>
                      <a:tailEnd type="none" w="med" len="med"/>
                    </a:lnTlToBr>
                    <a:solidFill>
                      <a:schemeClr val="accent5">
                        <a:lumMod val="40000"/>
                        <a:lumOff val="60000"/>
                      </a:schemeClr>
                    </a:solidFill>
                  </a:tcPr>
                </a:tc>
                <a:tc>
                  <a:txBody>
                    <a:bodyPr/>
                    <a:lstStyle/>
                    <a:p>
                      <a:pPr algn="ctr" fontAlgn="ctr">
                        <a:lnSpc>
                          <a:spcPts val="1100"/>
                        </a:lnSpc>
                      </a:pPr>
                      <a:r>
                        <a:rPr lang="zh-TW" altLang="en-US" sz="1000" b="0" i="0" u="none" strike="noStrike" dirty="0">
                          <a:solidFill>
                            <a:schemeClr val="tx1"/>
                          </a:solidFill>
                          <a:latin typeface="ＭＳ Ｐゴシック" pitchFamily="50" charset="-128"/>
                          <a:ea typeface="ＭＳ Ｐゴシック" pitchFamily="50" charset="-128"/>
                        </a:rPr>
                        <a:t>項</a:t>
                      </a:r>
                      <a:r>
                        <a:rPr lang="ja-JP" altLang="en-US" sz="1000" b="0" i="0" u="none" strike="noStrike" dirty="0">
                          <a:solidFill>
                            <a:schemeClr val="tx1"/>
                          </a:solidFill>
                          <a:latin typeface="ＭＳ Ｐゴシック" pitchFamily="50" charset="-128"/>
                          <a:ea typeface="ＭＳ Ｐゴシック" pitchFamily="50" charset="-128"/>
                        </a:rPr>
                        <a:t>　　　</a:t>
                      </a:r>
                      <a:r>
                        <a:rPr lang="zh-TW" altLang="en-US" sz="1000" b="0" i="0" u="none" strike="noStrike" dirty="0">
                          <a:solidFill>
                            <a:schemeClr val="tx1"/>
                          </a:solidFill>
                          <a:latin typeface="ＭＳ Ｐゴシック" pitchFamily="50" charset="-128"/>
                          <a:ea typeface="ＭＳ Ｐゴシック" pitchFamily="50" charset="-128"/>
                        </a:rPr>
                        <a:t>目</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40000"/>
                        <a:lumOff val="60000"/>
                      </a:schemeClr>
                    </a:solidFill>
                  </a:tcPr>
                </a:tc>
                <a:tc>
                  <a:txBody>
                    <a:bodyPr/>
                    <a:lstStyle/>
                    <a:p>
                      <a:pPr algn="ctr" fontAlgn="ctr">
                        <a:lnSpc>
                          <a:spcPts val="1100"/>
                        </a:lnSpc>
                      </a:pPr>
                      <a:r>
                        <a:rPr lang="ja-JP" altLang="en-US" sz="1000" b="0" i="0" u="none" strike="noStrike" dirty="0">
                          <a:solidFill>
                            <a:schemeClr val="tx1"/>
                          </a:solidFill>
                          <a:latin typeface="ＭＳ Ｐゴシック" pitchFamily="50" charset="-128"/>
                          <a:ea typeface="ＭＳ Ｐゴシック" pitchFamily="50" charset="-128"/>
                        </a:rPr>
                        <a:t>件数</a:t>
                      </a:r>
                      <a:endParaRPr lang="en-US" altLang="ja-JP" sz="1000" b="0" i="0" u="none" strike="noStrike" dirty="0">
                        <a:solidFill>
                          <a:schemeClr val="tx1"/>
                        </a:solidFill>
                        <a:latin typeface="ＭＳ Ｐゴシック" pitchFamily="50" charset="-128"/>
                        <a:ea typeface="ＭＳ Ｐゴシック" pitchFamily="50" charset="-128"/>
                      </a:endParaRPr>
                    </a:p>
                    <a:p>
                      <a:pPr algn="ctr" fontAlgn="ctr">
                        <a:lnSpc>
                          <a:spcPts val="1100"/>
                        </a:lnSpc>
                      </a:pPr>
                      <a:r>
                        <a:rPr lang="ja-JP" altLang="en-US" sz="1000" b="0" i="0" u="none" strike="noStrike" dirty="0">
                          <a:solidFill>
                            <a:schemeClr val="tx1"/>
                          </a:solidFill>
                          <a:latin typeface="ＭＳ Ｐゴシック" pitchFamily="50" charset="-128"/>
                          <a:ea typeface="ＭＳ Ｐゴシック" pitchFamily="50" charset="-128"/>
                        </a:rPr>
                        <a:t>（</a:t>
                      </a:r>
                      <a:r>
                        <a:rPr lang="en-US" altLang="ja-JP" sz="1000" b="0" i="0" u="none" strike="noStrike" dirty="0">
                          <a:solidFill>
                            <a:schemeClr val="tx1"/>
                          </a:solidFill>
                          <a:latin typeface="ＭＳ Ｐゴシック" pitchFamily="50" charset="-128"/>
                          <a:ea typeface="ＭＳ Ｐゴシック" pitchFamily="50" charset="-128"/>
                        </a:rPr>
                        <a:t>2012</a:t>
                      </a:r>
                      <a:r>
                        <a:rPr lang="ja-JP" altLang="en-US" sz="1000" b="0" i="0" u="none" strike="noStrike" dirty="0">
                          <a:solidFill>
                            <a:schemeClr val="tx1"/>
                          </a:solidFill>
                          <a:latin typeface="ＭＳ Ｐゴシック" pitchFamily="50" charset="-128"/>
                          <a:ea typeface="ＭＳ Ｐゴシック" pitchFamily="50" charset="-128"/>
                        </a:rPr>
                        <a:t>～</a:t>
                      </a:r>
                      <a:r>
                        <a:rPr lang="en-US" altLang="ja-JP" sz="1000" b="0" i="0" u="none" strike="noStrike" dirty="0">
                          <a:solidFill>
                            <a:schemeClr val="tx1"/>
                          </a:solidFill>
                          <a:latin typeface="ＭＳ Ｐゴシック" pitchFamily="50" charset="-128"/>
                          <a:ea typeface="ＭＳ Ｐゴシック" pitchFamily="50" charset="-128"/>
                        </a:rPr>
                        <a:t>13</a:t>
                      </a:r>
                      <a:r>
                        <a:rPr lang="ja-JP" altLang="en-US" sz="1000" b="0" i="0" u="none" strike="noStrike" dirty="0">
                          <a:solidFill>
                            <a:schemeClr val="tx1"/>
                          </a:solidFill>
                          <a:latin typeface="ＭＳ Ｐゴシック" pitchFamily="50" charset="-128"/>
                          <a:ea typeface="ＭＳ Ｐゴシック" pitchFamily="50" charset="-128"/>
                        </a:rPr>
                        <a:t>年度）</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40000"/>
                        <a:lumOff val="60000"/>
                      </a:schemeClr>
                    </a:solidFill>
                  </a:tcPr>
                </a:tc>
                <a:tc>
                  <a:txBody>
                    <a:bodyPr/>
                    <a:lstStyle/>
                    <a:p>
                      <a:pPr algn="ctr" fontAlgn="ctr">
                        <a:lnSpc>
                          <a:spcPts val="1100"/>
                        </a:lnSpc>
                      </a:pPr>
                      <a:r>
                        <a:rPr lang="ja-JP" altLang="en-US" sz="1000" b="0" i="0" u="none" strike="noStrike" dirty="0">
                          <a:solidFill>
                            <a:schemeClr val="tx1"/>
                          </a:solidFill>
                          <a:latin typeface="ＭＳ Ｐゴシック" pitchFamily="50" charset="-128"/>
                          <a:ea typeface="ＭＳ Ｐゴシック" pitchFamily="50" charset="-128"/>
                        </a:rPr>
                        <a:t>件数</a:t>
                      </a:r>
                      <a:endParaRPr lang="en-US" altLang="ja-JP" sz="1000" b="0" i="0" u="none" strike="noStrike" dirty="0">
                        <a:solidFill>
                          <a:schemeClr val="tx1"/>
                        </a:solidFill>
                        <a:latin typeface="ＭＳ Ｐゴシック" pitchFamily="50" charset="-128"/>
                        <a:ea typeface="ＭＳ Ｐゴシック" pitchFamily="50" charset="-128"/>
                      </a:endParaRPr>
                    </a:p>
                    <a:p>
                      <a:pPr algn="ctr" fontAlgn="ctr">
                        <a:lnSpc>
                          <a:spcPts val="1100"/>
                        </a:lnSpc>
                      </a:pPr>
                      <a:r>
                        <a:rPr lang="ja-JP" altLang="en-US" sz="1000" b="0" i="0" u="none" strike="noStrike" dirty="0">
                          <a:solidFill>
                            <a:schemeClr val="tx1"/>
                          </a:solidFill>
                          <a:latin typeface="ＭＳ Ｐゴシック" pitchFamily="50" charset="-128"/>
                          <a:ea typeface="ＭＳ Ｐゴシック" pitchFamily="50" charset="-128"/>
                        </a:rPr>
                        <a:t>（</a:t>
                      </a:r>
                      <a:r>
                        <a:rPr lang="en-US" altLang="ja-JP" sz="1000" b="0" i="0" u="none" strike="noStrike" dirty="0">
                          <a:solidFill>
                            <a:schemeClr val="tx1"/>
                          </a:solidFill>
                          <a:latin typeface="ＭＳ Ｐゴシック" pitchFamily="50" charset="-128"/>
                          <a:ea typeface="ＭＳ Ｐゴシック" pitchFamily="50" charset="-128"/>
                        </a:rPr>
                        <a:t>2012</a:t>
                      </a:r>
                      <a:r>
                        <a:rPr lang="ja-JP" altLang="en-US" sz="1000" b="0" i="0" u="none" strike="noStrike" dirty="0">
                          <a:solidFill>
                            <a:schemeClr val="tx1"/>
                          </a:solidFill>
                          <a:latin typeface="ＭＳ Ｐゴシック" pitchFamily="50" charset="-128"/>
                          <a:ea typeface="ＭＳ Ｐゴシック" pitchFamily="50" charset="-128"/>
                        </a:rPr>
                        <a:t>～</a:t>
                      </a:r>
                      <a:r>
                        <a:rPr lang="en-US" altLang="ja-JP" sz="1000" b="0" i="0" u="none" strike="noStrike" dirty="0">
                          <a:solidFill>
                            <a:schemeClr val="tx1"/>
                          </a:solidFill>
                          <a:latin typeface="ＭＳ Ｐゴシック" pitchFamily="50" charset="-128"/>
                          <a:ea typeface="ＭＳ Ｐゴシック" pitchFamily="50" charset="-128"/>
                        </a:rPr>
                        <a:t>14</a:t>
                      </a:r>
                      <a:r>
                        <a:rPr lang="ja-JP" altLang="en-US" sz="1000" b="0" i="0" u="none" strike="noStrike" dirty="0">
                          <a:solidFill>
                            <a:schemeClr val="tx1"/>
                          </a:solidFill>
                          <a:latin typeface="ＭＳ Ｐゴシック" pitchFamily="50" charset="-128"/>
                          <a:ea typeface="ＭＳ Ｐゴシック" pitchFamily="50" charset="-128"/>
                        </a:rPr>
                        <a:t>年度）</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40000"/>
                        <a:lumOff val="60000"/>
                      </a:schemeClr>
                    </a:solidFill>
                  </a:tcPr>
                </a:tc>
                <a:extLst>
                  <a:ext uri="{0D108BD9-81ED-4DB2-BD59-A6C34878D82A}">
                    <a16:rowId xmlns:a16="http://schemas.microsoft.com/office/drawing/2014/main" val="10000"/>
                  </a:ext>
                </a:extLst>
              </a:tr>
              <a:tr h="232967">
                <a:tc>
                  <a:txBody>
                    <a:bodyPr/>
                    <a:lstStyle/>
                    <a:p>
                      <a:pPr algn="ctr" fontAlgn="ctr">
                        <a:lnSpc>
                          <a:spcPts val="1100"/>
                        </a:lnSpc>
                      </a:pPr>
                      <a:r>
                        <a:rPr lang="en-US" altLang="ja-JP" sz="1000" b="0" i="0" u="none" strike="noStrike" dirty="0">
                          <a:solidFill>
                            <a:schemeClr val="tx1"/>
                          </a:solidFill>
                          <a:latin typeface="ＭＳ Ｐゴシック" pitchFamily="50" charset="-128"/>
                          <a:ea typeface="ＭＳ Ｐゴシック" pitchFamily="50" charset="-128"/>
                        </a:rPr>
                        <a:t>1</a:t>
                      </a:r>
                      <a:endParaRPr lang="ja-JP" altLang="en-US" sz="1000" b="0" i="0" u="none" strike="noStrike" dirty="0">
                        <a:solidFill>
                          <a:schemeClr val="tx1"/>
                        </a:solidFill>
                        <a:latin typeface="ＭＳ Ｐゴシック" pitchFamily="50" charset="-128"/>
                        <a:ea typeface="ＭＳ Ｐゴシック" pitchFamily="50" charset="-128"/>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zh-TW" altLang="en-US" sz="1000" b="0" i="0" u="none" strike="noStrike" dirty="0">
                          <a:solidFill>
                            <a:srgbClr val="000000"/>
                          </a:solidFill>
                          <a:latin typeface="ＭＳ Ｐゴシック" pitchFamily="50" charset="-128"/>
                          <a:ea typeface="ＭＳ Ｐゴシック" pitchFamily="50" charset="-128"/>
                        </a:rPr>
                        <a:t>施設用地（大阪人権博物館）</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latin typeface="ＭＳ Ｐゴシック" pitchFamily="50" charset="-128"/>
                          <a:ea typeface="ＭＳ Ｐゴシック" pitchFamily="50" charset="-128"/>
                        </a:rPr>
                        <a:t>1</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dirty="0">
                          <a:solidFill>
                            <a:schemeClr val="tx1"/>
                          </a:solidFill>
                          <a:latin typeface="ＭＳ Ｐゴシック" pitchFamily="50" charset="-128"/>
                          <a:ea typeface="ＭＳ Ｐゴシック" pitchFamily="50" charset="-128"/>
                        </a:rPr>
                        <a:t>同左</a:t>
                      </a:r>
                      <a:endParaRPr lang="en-US" altLang="ja-JP" sz="1000" b="0" i="0" u="none" strike="noStrike" dirty="0">
                        <a:solidFill>
                          <a:schemeClr val="tx1"/>
                        </a:solidFill>
                        <a:latin typeface="ＭＳ Ｐゴシック" pitchFamily="50" charset="-128"/>
                        <a:ea typeface="ＭＳ Ｐゴシック" pitchFamily="50" charset="-128"/>
                      </a:endParaRP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1"/>
                  </a:ext>
                </a:extLst>
              </a:tr>
              <a:tr h="232967">
                <a:tc>
                  <a:txBody>
                    <a:bodyPr/>
                    <a:lstStyle/>
                    <a:p>
                      <a:pPr algn="ctr" fontAlgn="ctr">
                        <a:lnSpc>
                          <a:spcPts val="1100"/>
                        </a:lnSpc>
                      </a:pPr>
                      <a:r>
                        <a:rPr lang="en-US" altLang="ja-JP" sz="1000" b="0" i="0" u="none" strike="noStrike" dirty="0">
                          <a:solidFill>
                            <a:schemeClr val="tx1"/>
                          </a:solidFill>
                          <a:latin typeface="ＭＳ Ｐゴシック" pitchFamily="50" charset="-128"/>
                          <a:ea typeface="ＭＳ Ｐゴシック" pitchFamily="50" charset="-128"/>
                        </a:rPr>
                        <a:t>2</a:t>
                      </a:r>
                      <a:endParaRPr lang="ja-JP" altLang="en-US" sz="1000" b="0" i="0" u="none" strike="noStrike" dirty="0">
                        <a:solidFill>
                          <a:schemeClr val="tx1"/>
                        </a:solidFill>
                        <a:latin typeface="ＭＳ Ｐゴシック" pitchFamily="50" charset="-128"/>
                        <a:ea typeface="ＭＳ Ｐゴシック" pitchFamily="50" charset="-128"/>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dirty="0">
                          <a:solidFill>
                            <a:srgbClr val="000000"/>
                          </a:solidFill>
                          <a:latin typeface="ＭＳ Ｐゴシック" pitchFamily="50" charset="-128"/>
                          <a:ea typeface="ＭＳ Ｐゴシック" pitchFamily="50" charset="-128"/>
                        </a:rPr>
                        <a:t>大学と連携した人材育成中核拠点（ＮＰＯ大学コンソーシアム大阪・ＮＰＯ関西社会人大学院連合）</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latin typeface="ＭＳ Ｐゴシック" pitchFamily="50" charset="-128"/>
                          <a:ea typeface="ＭＳ Ｐゴシック" pitchFamily="50" charset="-128"/>
                        </a:rPr>
                        <a:t>2</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dirty="0">
                          <a:solidFill>
                            <a:schemeClr val="tx1"/>
                          </a:solidFill>
                          <a:latin typeface="ＭＳ Ｐゴシック" pitchFamily="50" charset="-128"/>
                          <a:ea typeface="ＭＳ Ｐゴシック" pitchFamily="50" charset="-128"/>
                        </a:rPr>
                        <a:t>同左</a:t>
                      </a:r>
                      <a:endParaRPr lang="en-US" altLang="ja-JP" sz="1000" b="0" i="0" u="none" strike="noStrike" dirty="0">
                        <a:solidFill>
                          <a:schemeClr val="tx1"/>
                        </a:solidFill>
                        <a:latin typeface="ＭＳ Ｐゴシック" pitchFamily="50" charset="-128"/>
                        <a:ea typeface="ＭＳ Ｐゴシック" pitchFamily="50" charset="-128"/>
                      </a:endParaRP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2"/>
                  </a:ext>
                </a:extLst>
              </a:tr>
              <a:tr h="232967">
                <a:tc>
                  <a:txBody>
                    <a:bodyPr/>
                    <a:lstStyle/>
                    <a:p>
                      <a:pPr algn="ctr" fontAlgn="ctr">
                        <a:lnSpc>
                          <a:spcPts val="1100"/>
                        </a:lnSpc>
                      </a:pPr>
                      <a:r>
                        <a:rPr lang="en-US" altLang="zh-TW" sz="1000" b="0" i="0" u="none" strike="noStrike" dirty="0">
                          <a:solidFill>
                            <a:schemeClr val="tx1"/>
                          </a:solidFill>
                          <a:latin typeface="ＭＳ Ｐゴシック" pitchFamily="50" charset="-128"/>
                          <a:ea typeface="ＭＳ Ｐゴシック" pitchFamily="50" charset="-128"/>
                        </a:rPr>
                        <a:t>3</a:t>
                      </a:r>
                      <a:endParaRPr lang="zh-TW" altLang="en-US" sz="1000" b="0" i="0" u="none" strike="noStrike" dirty="0">
                        <a:solidFill>
                          <a:schemeClr val="tx1"/>
                        </a:solidFill>
                        <a:latin typeface="ＭＳ Ｐゴシック" pitchFamily="50" charset="-128"/>
                        <a:ea typeface="ＭＳ Ｐゴシック" pitchFamily="50" charset="-128"/>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dirty="0">
                          <a:solidFill>
                            <a:srgbClr val="000000"/>
                          </a:solidFill>
                          <a:latin typeface="ＭＳ Ｐゴシック" pitchFamily="50" charset="-128"/>
                          <a:ea typeface="ＭＳ Ｐゴシック" pitchFamily="50" charset="-128"/>
                        </a:rPr>
                        <a:t>その他児童福祉施設</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latin typeface="ＭＳ Ｐゴシック" pitchFamily="50" charset="-128"/>
                          <a:ea typeface="ＭＳ Ｐゴシック" pitchFamily="50" charset="-128"/>
                        </a:rPr>
                        <a:t>1</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dirty="0">
                          <a:solidFill>
                            <a:schemeClr val="tx1"/>
                          </a:solidFill>
                          <a:latin typeface="ＭＳ Ｐゴシック" pitchFamily="50" charset="-128"/>
                          <a:ea typeface="ＭＳ Ｐゴシック" pitchFamily="50" charset="-128"/>
                        </a:rPr>
                        <a:t>同左</a:t>
                      </a:r>
                      <a:endParaRPr lang="en-US" altLang="ja-JP" sz="1000" b="0" i="0" u="none" strike="noStrike" dirty="0">
                        <a:solidFill>
                          <a:schemeClr val="tx1"/>
                        </a:solidFill>
                        <a:latin typeface="ＭＳ Ｐゴシック" pitchFamily="50" charset="-128"/>
                        <a:ea typeface="ＭＳ Ｐゴシック" pitchFamily="50" charset="-128"/>
                      </a:endParaRP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3"/>
                  </a:ext>
                </a:extLst>
              </a:tr>
              <a:tr h="232967">
                <a:tc>
                  <a:txBody>
                    <a:bodyPr/>
                    <a:lstStyle/>
                    <a:p>
                      <a:pPr algn="ctr" fontAlgn="ctr">
                        <a:lnSpc>
                          <a:spcPts val="1100"/>
                        </a:lnSpc>
                      </a:pPr>
                      <a:r>
                        <a:rPr lang="en-US" altLang="ja-JP" sz="1000" b="0" i="0" u="none" strike="noStrike" dirty="0">
                          <a:solidFill>
                            <a:schemeClr val="tx1"/>
                          </a:solidFill>
                          <a:latin typeface="ＭＳ Ｐゴシック" pitchFamily="50" charset="-128"/>
                          <a:ea typeface="ＭＳ Ｐゴシック" pitchFamily="50" charset="-128"/>
                        </a:rPr>
                        <a:t>4</a:t>
                      </a:r>
                      <a:endParaRPr lang="ja-JP" altLang="en-US" sz="1000" b="0" i="0" u="none" strike="noStrike" dirty="0">
                        <a:solidFill>
                          <a:schemeClr val="tx1"/>
                        </a:solidFill>
                        <a:latin typeface="ＭＳ Ｐゴシック" pitchFamily="50" charset="-128"/>
                        <a:ea typeface="ＭＳ Ｐゴシック" pitchFamily="50" charset="-128"/>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dirty="0">
                          <a:solidFill>
                            <a:srgbClr val="000000"/>
                          </a:solidFill>
                          <a:latin typeface="ＭＳ Ｐゴシック" pitchFamily="50" charset="-128"/>
                          <a:ea typeface="ＭＳ Ｐゴシック" pitchFamily="50" charset="-128"/>
                        </a:rPr>
                        <a:t>事務所（（社）大阪市母と子の共励会）愛光会館</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latin typeface="ＭＳ Ｐゴシック" pitchFamily="50" charset="-128"/>
                          <a:ea typeface="ＭＳ Ｐゴシック" pitchFamily="50" charset="-128"/>
                        </a:rPr>
                        <a:t>1</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dirty="0">
                          <a:solidFill>
                            <a:schemeClr val="tx1"/>
                          </a:solidFill>
                          <a:latin typeface="ＭＳ Ｐゴシック" pitchFamily="50" charset="-128"/>
                          <a:ea typeface="ＭＳ Ｐゴシック" pitchFamily="50" charset="-128"/>
                        </a:rPr>
                        <a:t>同左</a:t>
                      </a:r>
                      <a:endParaRPr lang="en-US" altLang="ja-JP" sz="1000" b="0" i="0" u="none" strike="noStrike" dirty="0">
                        <a:solidFill>
                          <a:schemeClr val="tx1"/>
                        </a:solidFill>
                        <a:latin typeface="ＭＳ Ｐゴシック" pitchFamily="50" charset="-128"/>
                        <a:ea typeface="ＭＳ Ｐゴシック" pitchFamily="50" charset="-128"/>
                      </a:endParaRP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4"/>
                  </a:ext>
                </a:extLst>
              </a:tr>
              <a:tr h="232967">
                <a:tc>
                  <a:txBody>
                    <a:bodyPr/>
                    <a:lstStyle/>
                    <a:p>
                      <a:pPr algn="ctr" fontAlgn="ctr">
                        <a:lnSpc>
                          <a:spcPts val="1100"/>
                        </a:lnSpc>
                      </a:pPr>
                      <a:r>
                        <a:rPr lang="en-US" altLang="zh-TW" sz="1000" b="0" i="0" u="none" strike="noStrike" dirty="0">
                          <a:solidFill>
                            <a:schemeClr val="tx1"/>
                          </a:solidFill>
                          <a:latin typeface="ＭＳ Ｐゴシック" pitchFamily="50" charset="-128"/>
                          <a:ea typeface="ＭＳ Ｐゴシック" pitchFamily="50" charset="-128"/>
                        </a:rPr>
                        <a:t>5</a:t>
                      </a:r>
                      <a:endParaRPr lang="zh-TW" altLang="en-US" sz="1000" b="0" i="0" u="none" strike="noStrike" dirty="0">
                        <a:solidFill>
                          <a:schemeClr val="tx1"/>
                        </a:solidFill>
                        <a:latin typeface="ＭＳ Ｐゴシック" pitchFamily="50" charset="-128"/>
                        <a:ea typeface="ＭＳ Ｐゴシック" pitchFamily="50" charset="-128"/>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dirty="0">
                          <a:solidFill>
                            <a:srgbClr val="000000"/>
                          </a:solidFill>
                          <a:latin typeface="ＭＳ Ｐゴシック" pitchFamily="50" charset="-128"/>
                          <a:ea typeface="ＭＳ Ｐゴシック" pitchFamily="50" charset="-128"/>
                        </a:rPr>
                        <a:t>保育所</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latin typeface="ＭＳ Ｐゴシック" pitchFamily="50" charset="-128"/>
                          <a:ea typeface="ＭＳ Ｐゴシック" pitchFamily="50" charset="-128"/>
                        </a:rPr>
                        <a:t>54</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dirty="0">
                          <a:solidFill>
                            <a:schemeClr val="tx1"/>
                          </a:solidFill>
                          <a:latin typeface="ＭＳ Ｐゴシック" pitchFamily="50" charset="-128"/>
                          <a:ea typeface="ＭＳ Ｐゴシック" pitchFamily="50" charset="-128"/>
                        </a:rPr>
                        <a:t>同左</a:t>
                      </a:r>
                      <a:endParaRPr lang="en-US" altLang="ja-JP" sz="1000" b="0" i="0" u="none" strike="noStrike" dirty="0">
                        <a:solidFill>
                          <a:schemeClr val="tx1"/>
                        </a:solidFill>
                        <a:latin typeface="ＭＳ Ｐゴシック" pitchFamily="50" charset="-128"/>
                        <a:ea typeface="ＭＳ Ｐゴシック" pitchFamily="50" charset="-128"/>
                      </a:endParaRP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5"/>
                  </a:ext>
                </a:extLst>
              </a:tr>
              <a:tr h="232967">
                <a:tc>
                  <a:txBody>
                    <a:bodyPr/>
                    <a:lstStyle/>
                    <a:p>
                      <a:pPr algn="ctr" fontAlgn="ctr">
                        <a:lnSpc>
                          <a:spcPts val="1100"/>
                        </a:lnSpc>
                      </a:pPr>
                      <a:r>
                        <a:rPr lang="en-US" altLang="zh-TW" sz="1000" b="0" i="0" u="none" strike="noStrike" dirty="0">
                          <a:solidFill>
                            <a:schemeClr val="tx1"/>
                          </a:solidFill>
                          <a:latin typeface="ＭＳ Ｐゴシック" pitchFamily="50" charset="-128"/>
                          <a:ea typeface="ＭＳ Ｐゴシック" pitchFamily="50" charset="-128"/>
                        </a:rPr>
                        <a:t>6</a:t>
                      </a:r>
                      <a:endParaRPr lang="zh-TW" altLang="en-US" sz="1000" b="0" i="0" u="none" strike="noStrike" dirty="0">
                        <a:solidFill>
                          <a:schemeClr val="tx1"/>
                        </a:solidFill>
                        <a:latin typeface="ＭＳ Ｐゴシック" pitchFamily="50" charset="-128"/>
                        <a:ea typeface="ＭＳ Ｐゴシック" pitchFamily="50" charset="-128"/>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zh-TW" altLang="en-US" sz="1000" b="0" i="0" u="none" strike="noStrike" dirty="0">
                          <a:solidFill>
                            <a:srgbClr val="000000"/>
                          </a:solidFill>
                          <a:latin typeface="ＭＳ Ｐゴシック" pitchFamily="50" charset="-128"/>
                          <a:ea typeface="ＭＳ Ｐゴシック" pitchFamily="50" charset="-128"/>
                        </a:rPr>
                        <a:t>事務所（（社）福島産業会）</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latin typeface="ＭＳ Ｐゴシック" pitchFamily="50" charset="-128"/>
                          <a:ea typeface="ＭＳ Ｐゴシック" pitchFamily="50" charset="-128"/>
                        </a:rPr>
                        <a:t>1</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dirty="0">
                          <a:solidFill>
                            <a:schemeClr val="tx1"/>
                          </a:solidFill>
                          <a:latin typeface="ＭＳ Ｐゴシック" pitchFamily="50" charset="-128"/>
                          <a:ea typeface="ＭＳ Ｐゴシック" pitchFamily="50" charset="-128"/>
                        </a:rPr>
                        <a:t>同左</a:t>
                      </a:r>
                      <a:endParaRPr lang="en-US" altLang="ja-JP" sz="1000" b="0" i="0" u="none" strike="noStrike" dirty="0">
                        <a:solidFill>
                          <a:schemeClr val="tx1"/>
                        </a:solidFill>
                        <a:latin typeface="ＭＳ Ｐゴシック" pitchFamily="50" charset="-128"/>
                        <a:ea typeface="ＭＳ Ｐゴシック" pitchFamily="50" charset="-128"/>
                      </a:endParaRP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6"/>
                  </a:ext>
                </a:extLst>
              </a:tr>
              <a:tr h="232967">
                <a:tc>
                  <a:txBody>
                    <a:bodyPr/>
                    <a:lstStyle/>
                    <a:p>
                      <a:pPr algn="ctr" fontAlgn="ctr">
                        <a:lnSpc>
                          <a:spcPts val="1100"/>
                        </a:lnSpc>
                      </a:pPr>
                      <a:r>
                        <a:rPr lang="en-US" altLang="zh-TW" sz="1000" b="0" i="0" u="none" strike="noStrike" dirty="0">
                          <a:solidFill>
                            <a:schemeClr val="tx1"/>
                          </a:solidFill>
                          <a:latin typeface="ＭＳ Ｐゴシック" pitchFamily="50" charset="-128"/>
                          <a:ea typeface="ＭＳ Ｐゴシック" pitchFamily="50" charset="-128"/>
                        </a:rPr>
                        <a:t>7</a:t>
                      </a:r>
                      <a:endParaRPr lang="zh-TW" altLang="en-US" sz="1000" b="0" i="0" u="none" strike="noStrike" dirty="0">
                        <a:solidFill>
                          <a:schemeClr val="tx1"/>
                        </a:solidFill>
                        <a:latin typeface="ＭＳ Ｐゴシック" pitchFamily="50" charset="-128"/>
                        <a:ea typeface="ＭＳ Ｐゴシック" pitchFamily="50" charset="-128"/>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dirty="0">
                          <a:solidFill>
                            <a:srgbClr val="000000"/>
                          </a:solidFill>
                          <a:latin typeface="ＭＳ Ｐゴシック" pitchFamily="50" charset="-128"/>
                          <a:ea typeface="ＭＳ Ｐゴシック" pitchFamily="50" charset="-128"/>
                        </a:rPr>
                        <a:t>事務所（公益財団法人地球環境センター）鶴見緑地公園内</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latin typeface="ＭＳ Ｐゴシック" pitchFamily="50" charset="-128"/>
                          <a:ea typeface="ＭＳ Ｐゴシック" pitchFamily="50" charset="-128"/>
                        </a:rPr>
                        <a:t>1</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dirty="0">
                          <a:solidFill>
                            <a:schemeClr val="tx1"/>
                          </a:solidFill>
                          <a:latin typeface="ＭＳ Ｐゴシック" pitchFamily="50" charset="-128"/>
                          <a:ea typeface="ＭＳ Ｐゴシック" pitchFamily="50" charset="-128"/>
                        </a:rPr>
                        <a:t>同左</a:t>
                      </a:r>
                      <a:endParaRPr lang="en-US" altLang="ja-JP" sz="1000" b="0" i="0" u="none" strike="noStrike" dirty="0">
                        <a:solidFill>
                          <a:schemeClr val="tx1"/>
                        </a:solidFill>
                        <a:latin typeface="ＭＳ Ｐゴシック" pitchFamily="50" charset="-128"/>
                        <a:ea typeface="ＭＳ Ｐゴシック" pitchFamily="50" charset="-128"/>
                      </a:endParaRP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7"/>
                  </a:ext>
                </a:extLst>
              </a:tr>
              <a:tr h="232967">
                <a:tc>
                  <a:txBody>
                    <a:bodyPr/>
                    <a:lstStyle/>
                    <a:p>
                      <a:pPr algn="ctr" fontAlgn="ctr">
                        <a:lnSpc>
                          <a:spcPts val="1100"/>
                        </a:lnSpc>
                      </a:pPr>
                      <a:r>
                        <a:rPr lang="en-US" altLang="zh-TW" sz="1000" b="0" i="0" u="none" strike="noStrike" dirty="0">
                          <a:solidFill>
                            <a:schemeClr val="tx1"/>
                          </a:solidFill>
                          <a:latin typeface="ＭＳ Ｐゴシック" pitchFamily="50" charset="-128"/>
                          <a:ea typeface="ＭＳ Ｐゴシック" pitchFamily="50" charset="-128"/>
                        </a:rPr>
                        <a:t>8</a:t>
                      </a:r>
                      <a:endParaRPr lang="zh-TW" altLang="en-US" sz="1000" b="0" i="0" u="none" strike="noStrike" dirty="0">
                        <a:solidFill>
                          <a:schemeClr val="tx1"/>
                        </a:solidFill>
                        <a:latin typeface="ＭＳ Ｐゴシック" pitchFamily="50" charset="-128"/>
                        <a:ea typeface="ＭＳ Ｐゴシック" pitchFamily="50" charset="-128"/>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zh-CN" altLang="en-US" sz="1000" b="0" i="0" u="none" strike="noStrike" dirty="0">
                          <a:solidFill>
                            <a:srgbClr val="000000"/>
                          </a:solidFill>
                          <a:latin typeface="ＭＳ Ｐゴシック" pitchFamily="50" charset="-128"/>
                          <a:ea typeface="ＭＳ Ｐゴシック" pitchFamily="50" charset="-128"/>
                        </a:rPr>
                        <a:t>港湾労働者住宅等（（財）大阪港湾福利厚生協会）</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latin typeface="ＭＳ Ｐゴシック" pitchFamily="50" charset="-128"/>
                          <a:ea typeface="ＭＳ Ｐゴシック" pitchFamily="50" charset="-128"/>
                        </a:rPr>
                        <a:t>8</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dirty="0">
                          <a:solidFill>
                            <a:schemeClr val="tx1"/>
                          </a:solidFill>
                          <a:latin typeface="ＭＳ Ｐゴシック" pitchFamily="50" charset="-128"/>
                          <a:ea typeface="ＭＳ Ｐゴシック" pitchFamily="50" charset="-128"/>
                        </a:rPr>
                        <a:t>同左</a:t>
                      </a:r>
                      <a:endParaRPr lang="en-US" altLang="ja-JP" sz="1000" b="0" i="0" u="none" strike="noStrike" dirty="0">
                        <a:solidFill>
                          <a:schemeClr val="tx1"/>
                        </a:solidFill>
                        <a:latin typeface="ＭＳ Ｐゴシック" pitchFamily="50" charset="-128"/>
                        <a:ea typeface="ＭＳ Ｐゴシック" pitchFamily="50" charset="-128"/>
                      </a:endParaRP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8"/>
                  </a:ext>
                </a:extLst>
              </a:tr>
              <a:tr h="232967">
                <a:tc>
                  <a:txBody>
                    <a:bodyPr/>
                    <a:lstStyle/>
                    <a:p>
                      <a:pPr algn="ctr" fontAlgn="ctr">
                        <a:lnSpc>
                          <a:spcPts val="1100"/>
                        </a:lnSpc>
                      </a:pPr>
                      <a:r>
                        <a:rPr lang="en-US" altLang="zh-TW" sz="1000" b="0" i="0" u="none" strike="noStrike" dirty="0">
                          <a:solidFill>
                            <a:schemeClr val="tx1"/>
                          </a:solidFill>
                          <a:latin typeface="ＭＳ Ｐゴシック" pitchFamily="50" charset="-128"/>
                          <a:ea typeface="ＭＳ Ｐゴシック" pitchFamily="50" charset="-128"/>
                        </a:rPr>
                        <a:t>9</a:t>
                      </a:r>
                      <a:endParaRPr lang="zh-TW" altLang="en-US" sz="1000" b="0" i="0" u="none" strike="noStrike" dirty="0">
                        <a:solidFill>
                          <a:schemeClr val="tx1"/>
                        </a:solidFill>
                        <a:latin typeface="ＭＳ Ｐゴシック" pitchFamily="50" charset="-128"/>
                        <a:ea typeface="ＭＳ Ｐゴシック" pitchFamily="50" charset="-128"/>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dirty="0">
                          <a:solidFill>
                            <a:srgbClr val="000000"/>
                          </a:solidFill>
                          <a:latin typeface="ＭＳ Ｐゴシック" pitchFamily="50" charset="-128"/>
                          <a:ea typeface="ＭＳ Ｐゴシック" pitchFamily="50" charset="-128"/>
                        </a:rPr>
                        <a:t>荷さばき地等（舞洲埋立地）</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latin typeface="ＭＳ Ｐゴシック" pitchFamily="50" charset="-128"/>
                          <a:ea typeface="ＭＳ Ｐゴシック" pitchFamily="50" charset="-128"/>
                        </a:rPr>
                        <a:t>1</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dirty="0">
                          <a:solidFill>
                            <a:schemeClr val="tx1"/>
                          </a:solidFill>
                          <a:latin typeface="ＭＳ Ｐゴシック" pitchFamily="50" charset="-128"/>
                          <a:ea typeface="ＭＳ Ｐゴシック" pitchFamily="50" charset="-128"/>
                        </a:rPr>
                        <a:t>同左</a:t>
                      </a:r>
                      <a:endParaRPr lang="en-US" altLang="ja-JP" sz="1000" b="0" i="0" u="none" strike="noStrike" dirty="0">
                        <a:solidFill>
                          <a:schemeClr val="tx1"/>
                        </a:solidFill>
                        <a:latin typeface="ＭＳ Ｐゴシック" pitchFamily="50" charset="-128"/>
                        <a:ea typeface="ＭＳ Ｐゴシック" pitchFamily="50" charset="-128"/>
                      </a:endParaRP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9"/>
                  </a:ext>
                </a:extLst>
              </a:tr>
              <a:tr h="232967">
                <a:tc>
                  <a:txBody>
                    <a:bodyPr/>
                    <a:lstStyle/>
                    <a:p>
                      <a:pPr algn="ctr" fontAlgn="ctr">
                        <a:lnSpc>
                          <a:spcPts val="1100"/>
                        </a:lnSpc>
                      </a:pPr>
                      <a:r>
                        <a:rPr lang="en-US" altLang="zh-TW" sz="1000" b="0" i="0" u="none" strike="noStrike" dirty="0">
                          <a:solidFill>
                            <a:schemeClr val="tx1"/>
                          </a:solidFill>
                          <a:latin typeface="ＭＳ Ｐゴシック" pitchFamily="50" charset="-128"/>
                          <a:ea typeface="ＭＳ Ｐゴシック" pitchFamily="50" charset="-128"/>
                        </a:rPr>
                        <a:t>10</a:t>
                      </a:r>
                      <a:endParaRPr lang="zh-TW" altLang="en-US" sz="1000" b="0" i="0" u="none" strike="noStrike" dirty="0">
                        <a:solidFill>
                          <a:schemeClr val="tx1"/>
                        </a:solidFill>
                        <a:latin typeface="ＭＳ Ｐゴシック" pitchFamily="50" charset="-128"/>
                        <a:ea typeface="ＭＳ Ｐゴシック" pitchFamily="50" charset="-128"/>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dirty="0">
                          <a:solidFill>
                            <a:srgbClr val="000000"/>
                          </a:solidFill>
                          <a:latin typeface="ＭＳ Ｐゴシック" pitchFamily="50" charset="-128"/>
                          <a:ea typeface="ＭＳ Ｐゴシック" pitchFamily="50" charset="-128"/>
                        </a:rPr>
                        <a:t>荷さばき地等（港湾局賃貸地）</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latin typeface="ＭＳ Ｐゴシック" pitchFamily="50" charset="-128"/>
                          <a:ea typeface="ＭＳ Ｐゴシック" pitchFamily="50" charset="-128"/>
                        </a:rPr>
                        <a:t>13</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dirty="0">
                          <a:solidFill>
                            <a:schemeClr val="tx1"/>
                          </a:solidFill>
                          <a:latin typeface="ＭＳ Ｐゴシック" pitchFamily="50" charset="-128"/>
                          <a:ea typeface="ＭＳ Ｐゴシック" pitchFamily="50" charset="-128"/>
                        </a:rPr>
                        <a:t>同左</a:t>
                      </a:r>
                      <a:endParaRPr lang="en-US" altLang="ja-JP" sz="1000" b="0" i="0" u="none" strike="noStrike" dirty="0">
                        <a:solidFill>
                          <a:schemeClr val="tx1"/>
                        </a:solidFill>
                        <a:latin typeface="ＭＳ Ｐゴシック" pitchFamily="50" charset="-128"/>
                        <a:ea typeface="ＭＳ Ｐゴシック" pitchFamily="50" charset="-128"/>
                      </a:endParaRP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0"/>
                  </a:ext>
                </a:extLst>
              </a:tr>
              <a:tr h="232967">
                <a:tc>
                  <a:txBody>
                    <a:bodyPr/>
                    <a:lstStyle/>
                    <a:p>
                      <a:pPr algn="ctr" fontAlgn="ctr">
                        <a:lnSpc>
                          <a:spcPts val="1100"/>
                        </a:lnSpc>
                      </a:pPr>
                      <a:r>
                        <a:rPr lang="en-US" altLang="zh-TW" sz="1000" b="0" i="0" u="none" strike="noStrike" dirty="0">
                          <a:solidFill>
                            <a:schemeClr val="tx1"/>
                          </a:solidFill>
                          <a:latin typeface="ＭＳ Ｐゴシック" pitchFamily="50" charset="-128"/>
                          <a:ea typeface="ＭＳ Ｐゴシック" pitchFamily="50" charset="-128"/>
                        </a:rPr>
                        <a:t>11</a:t>
                      </a:r>
                      <a:endParaRPr lang="zh-TW" altLang="en-US" sz="1000" b="0" i="0" u="none" strike="noStrike" dirty="0">
                        <a:solidFill>
                          <a:schemeClr val="tx1"/>
                        </a:solidFill>
                        <a:latin typeface="ＭＳ Ｐゴシック" pitchFamily="50" charset="-128"/>
                        <a:ea typeface="ＭＳ Ｐゴシック" pitchFamily="50" charset="-128"/>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dirty="0">
                          <a:solidFill>
                            <a:srgbClr val="000000"/>
                          </a:solidFill>
                          <a:latin typeface="ＭＳ Ｐゴシック" pitchFamily="50" charset="-128"/>
                          <a:ea typeface="ＭＳ Ｐゴシック" pitchFamily="50" charset="-128"/>
                        </a:rPr>
                        <a:t>貯炭場・車庫（港湾局賃貸地）</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latin typeface="ＭＳ Ｐゴシック" pitchFamily="50" charset="-128"/>
                          <a:ea typeface="ＭＳ Ｐゴシック" pitchFamily="50" charset="-128"/>
                        </a:rPr>
                        <a:t>5</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dirty="0">
                          <a:solidFill>
                            <a:schemeClr val="tx1"/>
                          </a:solidFill>
                          <a:latin typeface="ＭＳ Ｐゴシック" pitchFamily="50" charset="-128"/>
                          <a:ea typeface="ＭＳ Ｐゴシック" pitchFamily="50" charset="-128"/>
                        </a:rPr>
                        <a:t>同左</a:t>
                      </a:r>
                      <a:endParaRPr lang="en-US" altLang="ja-JP" sz="1000" b="0" i="0" u="none" strike="noStrike" dirty="0">
                        <a:solidFill>
                          <a:schemeClr val="tx1"/>
                        </a:solidFill>
                        <a:latin typeface="ＭＳ Ｐゴシック" pitchFamily="50" charset="-128"/>
                        <a:ea typeface="ＭＳ Ｐゴシック" pitchFamily="50" charset="-128"/>
                      </a:endParaRP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1"/>
                  </a:ext>
                </a:extLst>
              </a:tr>
              <a:tr h="232967">
                <a:tc>
                  <a:txBody>
                    <a:bodyPr/>
                    <a:lstStyle/>
                    <a:p>
                      <a:pPr algn="ctr" fontAlgn="ctr">
                        <a:lnSpc>
                          <a:spcPts val="1100"/>
                        </a:lnSpc>
                      </a:pPr>
                      <a:r>
                        <a:rPr lang="en-US" altLang="zh-TW" sz="1000" b="0" i="0" u="none" strike="noStrike" dirty="0">
                          <a:solidFill>
                            <a:schemeClr val="tx1"/>
                          </a:solidFill>
                          <a:latin typeface="ＭＳ Ｐゴシック" pitchFamily="50" charset="-128"/>
                          <a:ea typeface="ＭＳ Ｐゴシック" pitchFamily="50" charset="-128"/>
                        </a:rPr>
                        <a:t>12</a:t>
                      </a:r>
                      <a:endParaRPr lang="zh-TW" altLang="en-US" sz="1000" b="0" i="0" u="none" strike="noStrike" dirty="0">
                        <a:solidFill>
                          <a:schemeClr val="tx1"/>
                        </a:solidFill>
                        <a:latin typeface="ＭＳ Ｐゴシック" pitchFamily="50" charset="-128"/>
                        <a:ea typeface="ＭＳ Ｐゴシック" pitchFamily="50" charset="-128"/>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zh-TW" altLang="en-US" sz="1000" b="0" i="0" u="none" strike="noStrike" dirty="0">
                          <a:solidFill>
                            <a:srgbClr val="000000"/>
                          </a:solidFill>
                          <a:latin typeface="ＭＳ Ｐゴシック" pitchFamily="50" charset="-128"/>
                          <a:ea typeface="ＭＳ Ｐゴシック" pitchFamily="50" charset="-128"/>
                        </a:rPr>
                        <a:t>事務所（大阪市漁協（協））</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latin typeface="ＭＳ Ｐゴシック" pitchFamily="50" charset="-128"/>
                          <a:ea typeface="ＭＳ Ｐゴシック" pitchFamily="50" charset="-128"/>
                        </a:rPr>
                        <a:t>1</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dirty="0">
                          <a:solidFill>
                            <a:schemeClr val="tx1"/>
                          </a:solidFill>
                          <a:latin typeface="ＭＳ Ｐゴシック" pitchFamily="50" charset="-128"/>
                          <a:ea typeface="ＭＳ Ｐゴシック" pitchFamily="50" charset="-128"/>
                        </a:rPr>
                        <a:t>同左</a:t>
                      </a:r>
                      <a:endParaRPr lang="en-US" altLang="ja-JP" sz="1000" b="0" i="0" u="none" strike="noStrike" dirty="0">
                        <a:solidFill>
                          <a:schemeClr val="tx1"/>
                        </a:solidFill>
                        <a:latin typeface="ＭＳ Ｐゴシック" pitchFamily="50" charset="-128"/>
                        <a:ea typeface="ＭＳ Ｐゴシック" pitchFamily="50" charset="-128"/>
                      </a:endParaRP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2"/>
                  </a:ext>
                </a:extLst>
              </a:tr>
              <a:tr h="232967">
                <a:tc>
                  <a:txBody>
                    <a:bodyPr/>
                    <a:lstStyle/>
                    <a:p>
                      <a:pPr algn="ctr" fontAlgn="ctr">
                        <a:lnSpc>
                          <a:spcPts val="1100"/>
                        </a:lnSpc>
                      </a:pPr>
                      <a:r>
                        <a:rPr lang="en-US" altLang="zh-TW" sz="1000" b="0" i="0" u="none" strike="noStrike" dirty="0">
                          <a:solidFill>
                            <a:schemeClr val="tx1"/>
                          </a:solidFill>
                          <a:latin typeface="ＭＳ Ｐゴシック" pitchFamily="50" charset="-128"/>
                          <a:ea typeface="ＭＳ Ｐゴシック" pitchFamily="50" charset="-128"/>
                        </a:rPr>
                        <a:t>13</a:t>
                      </a:r>
                      <a:endParaRPr lang="zh-TW" altLang="en-US" sz="1000" b="0" i="0" u="none" strike="noStrike" dirty="0">
                        <a:solidFill>
                          <a:schemeClr val="tx1"/>
                        </a:solidFill>
                        <a:latin typeface="ＭＳ Ｐゴシック" pitchFamily="50" charset="-128"/>
                        <a:ea typeface="ＭＳ Ｐゴシック" pitchFamily="50" charset="-128"/>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zh-TW" altLang="en-US" sz="1000" b="0" i="0" u="none" strike="noStrike" dirty="0">
                          <a:solidFill>
                            <a:srgbClr val="000000"/>
                          </a:solidFill>
                          <a:latin typeface="ＭＳ Ｐゴシック" pitchFamily="50" charset="-128"/>
                          <a:ea typeface="ＭＳ Ｐゴシック" pitchFamily="50" charset="-128"/>
                        </a:rPr>
                        <a:t>倉庫等（港湾局賃貸地）</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latin typeface="ＭＳ Ｐゴシック" pitchFamily="50" charset="-128"/>
                          <a:ea typeface="ＭＳ Ｐゴシック" pitchFamily="50" charset="-128"/>
                        </a:rPr>
                        <a:t>4</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dirty="0">
                          <a:solidFill>
                            <a:schemeClr val="tx1"/>
                          </a:solidFill>
                          <a:latin typeface="ＭＳ Ｐゴシック" pitchFamily="50" charset="-128"/>
                          <a:ea typeface="ＭＳ Ｐゴシック" pitchFamily="50" charset="-128"/>
                        </a:rPr>
                        <a:t>同左</a:t>
                      </a:r>
                      <a:endParaRPr lang="en-US" altLang="ja-JP" sz="1000" b="0" i="0" u="none" strike="noStrike" dirty="0">
                        <a:solidFill>
                          <a:schemeClr val="tx1"/>
                        </a:solidFill>
                        <a:latin typeface="ＭＳ Ｐゴシック" pitchFamily="50" charset="-128"/>
                        <a:ea typeface="ＭＳ Ｐゴシック" pitchFamily="50" charset="-128"/>
                      </a:endParaRP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3"/>
                  </a:ext>
                </a:extLst>
              </a:tr>
              <a:tr h="193785">
                <a:tc>
                  <a:txBody>
                    <a:bodyPr/>
                    <a:lstStyle/>
                    <a:p>
                      <a:pPr algn="ctr" fontAlgn="ctr">
                        <a:lnSpc>
                          <a:spcPts val="1100"/>
                        </a:lnSpc>
                      </a:pPr>
                      <a:r>
                        <a:rPr lang="en-US" altLang="zh-TW" sz="1000" b="0" i="0" u="none" strike="noStrike" dirty="0">
                          <a:solidFill>
                            <a:schemeClr val="tx1"/>
                          </a:solidFill>
                          <a:latin typeface="ＭＳ Ｐゴシック" pitchFamily="50" charset="-128"/>
                          <a:ea typeface="ＭＳ Ｐゴシック" pitchFamily="50" charset="-128"/>
                        </a:rPr>
                        <a:t>14</a:t>
                      </a:r>
                      <a:endParaRPr lang="zh-TW" altLang="en-US" sz="1000" b="0" i="0" u="none" strike="noStrike" dirty="0">
                        <a:solidFill>
                          <a:schemeClr val="tx1"/>
                        </a:solidFill>
                        <a:latin typeface="ＭＳ Ｐゴシック" pitchFamily="50" charset="-128"/>
                        <a:ea typeface="ＭＳ Ｐゴシック" pitchFamily="50" charset="-128"/>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a:solidFill>
                            <a:srgbClr val="000000"/>
                          </a:solidFill>
                          <a:latin typeface="ＭＳ Ｐゴシック" pitchFamily="50" charset="-128"/>
                          <a:ea typeface="ＭＳ Ｐゴシック" pitchFamily="50" charset="-128"/>
                        </a:rPr>
                        <a:t>事務所・倉庫等（港湾局賃貸地）</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latin typeface="ＭＳ Ｐゴシック" pitchFamily="50" charset="-128"/>
                          <a:ea typeface="ＭＳ Ｐゴシック" pitchFamily="50" charset="-128"/>
                        </a:rPr>
                        <a:t>3</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dirty="0">
                          <a:solidFill>
                            <a:schemeClr val="tx1"/>
                          </a:solidFill>
                          <a:latin typeface="ＭＳ Ｐゴシック" pitchFamily="50" charset="-128"/>
                          <a:ea typeface="ＭＳ Ｐゴシック" pitchFamily="50" charset="-128"/>
                        </a:rPr>
                        <a:t>同左</a:t>
                      </a:r>
                      <a:endParaRPr lang="en-US" altLang="ja-JP" sz="1000" b="0" i="0" u="none" strike="noStrike" dirty="0">
                        <a:solidFill>
                          <a:schemeClr val="tx1"/>
                        </a:solidFill>
                        <a:latin typeface="ＭＳ Ｐゴシック" pitchFamily="50" charset="-128"/>
                        <a:ea typeface="ＭＳ Ｐゴシック" pitchFamily="50" charset="-128"/>
                      </a:endParaRP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4"/>
                  </a:ext>
                </a:extLst>
              </a:tr>
              <a:tr h="232967">
                <a:tc>
                  <a:txBody>
                    <a:bodyPr/>
                    <a:lstStyle/>
                    <a:p>
                      <a:pPr algn="ctr" fontAlgn="ctr">
                        <a:lnSpc>
                          <a:spcPts val="1100"/>
                        </a:lnSpc>
                      </a:pPr>
                      <a:r>
                        <a:rPr lang="en-US" altLang="zh-TW" sz="1000" b="0" i="0" u="none" strike="noStrike" dirty="0">
                          <a:solidFill>
                            <a:schemeClr val="tx1"/>
                          </a:solidFill>
                          <a:latin typeface="ＭＳ Ｐゴシック" pitchFamily="50" charset="-128"/>
                          <a:ea typeface="ＭＳ Ｐゴシック" pitchFamily="50" charset="-128"/>
                        </a:rPr>
                        <a:t>15</a:t>
                      </a:r>
                      <a:endParaRPr lang="zh-TW" altLang="en-US" sz="1000" b="0" i="0" u="none" strike="noStrike" dirty="0">
                        <a:solidFill>
                          <a:schemeClr val="tx1"/>
                        </a:solidFill>
                        <a:latin typeface="ＭＳ Ｐゴシック" pitchFamily="50" charset="-128"/>
                        <a:ea typeface="ＭＳ Ｐゴシック" pitchFamily="50" charset="-128"/>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zh-TW" altLang="en-US" sz="1000" b="0" i="0" u="none" strike="noStrike" dirty="0">
                          <a:solidFill>
                            <a:srgbClr val="000000"/>
                          </a:solidFill>
                          <a:latin typeface="ＭＳ Ｐゴシック" pitchFamily="50" charset="-128"/>
                          <a:ea typeface="ＭＳ Ｐゴシック" pitchFamily="50" charset="-128"/>
                        </a:rPr>
                        <a:t>事務所（公益財団法人大阪市学校給食協会）</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latin typeface="ＭＳ Ｐゴシック" pitchFamily="50" charset="-128"/>
                          <a:ea typeface="ＭＳ Ｐゴシック" pitchFamily="50" charset="-128"/>
                        </a:rPr>
                        <a:t>1</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dirty="0">
                          <a:solidFill>
                            <a:schemeClr val="tx1"/>
                          </a:solidFill>
                          <a:latin typeface="ＭＳ Ｐゴシック" pitchFamily="50" charset="-128"/>
                          <a:ea typeface="ＭＳ Ｐゴシック" pitchFamily="50" charset="-128"/>
                        </a:rPr>
                        <a:t>同左</a:t>
                      </a:r>
                      <a:endParaRPr lang="en-US" altLang="ja-JP" sz="1000" b="0" i="0" u="none" strike="noStrike" dirty="0">
                        <a:solidFill>
                          <a:schemeClr val="tx1"/>
                        </a:solidFill>
                        <a:latin typeface="ＭＳ Ｐゴシック" pitchFamily="50" charset="-128"/>
                        <a:ea typeface="ＭＳ Ｐゴシック" pitchFamily="50" charset="-128"/>
                      </a:endParaRP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5"/>
                  </a:ext>
                </a:extLst>
              </a:tr>
              <a:tr h="232967">
                <a:tc>
                  <a:txBody>
                    <a:bodyPr/>
                    <a:lstStyle/>
                    <a:p>
                      <a:pPr algn="ctr" fontAlgn="ctr">
                        <a:lnSpc>
                          <a:spcPts val="1100"/>
                        </a:lnSpc>
                      </a:pPr>
                      <a:r>
                        <a:rPr lang="en-US" altLang="zh-TW" sz="1000" b="0" i="0" u="none" strike="noStrike" dirty="0">
                          <a:solidFill>
                            <a:schemeClr val="tx1"/>
                          </a:solidFill>
                          <a:latin typeface="ＭＳ Ｐゴシック" pitchFamily="50" charset="-128"/>
                          <a:ea typeface="ＭＳ Ｐゴシック" pitchFamily="50" charset="-128"/>
                        </a:rPr>
                        <a:t>16</a:t>
                      </a:r>
                      <a:endParaRPr lang="zh-TW" altLang="en-US" sz="1000" b="0" i="0" u="none" strike="noStrike" dirty="0">
                        <a:solidFill>
                          <a:schemeClr val="tx1"/>
                        </a:solidFill>
                        <a:latin typeface="ＭＳ Ｐゴシック" pitchFamily="50" charset="-128"/>
                        <a:ea typeface="ＭＳ Ｐゴシック" pitchFamily="50" charset="-128"/>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zh-TW" altLang="en-US" sz="1000" b="0" i="0" u="none" strike="noStrike" dirty="0">
                          <a:solidFill>
                            <a:schemeClr val="tx1"/>
                          </a:solidFill>
                          <a:latin typeface="ＭＳ Ｐゴシック" pitchFamily="50" charset="-128"/>
                          <a:ea typeface="ＭＳ Ｐゴシック" pitchFamily="50" charset="-128"/>
                        </a:rPr>
                        <a:t>事務所（大阪市経済局関係団体協議会）大阪産業創造館内</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latin typeface="ＭＳ Ｐゴシック" pitchFamily="50" charset="-128"/>
                          <a:ea typeface="ＭＳ Ｐゴシック" pitchFamily="50" charset="-128"/>
                        </a:rPr>
                        <a:t>―</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latin typeface="ＭＳ Ｐゴシック" pitchFamily="50" charset="-128"/>
                          <a:ea typeface="ＭＳ Ｐゴシック" pitchFamily="50" charset="-128"/>
                        </a:rPr>
                        <a:t>1</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6"/>
                  </a:ext>
                </a:extLst>
              </a:tr>
              <a:tr h="232967">
                <a:tc>
                  <a:txBody>
                    <a:bodyPr/>
                    <a:lstStyle/>
                    <a:p>
                      <a:pPr algn="ctr" fontAlgn="ctr">
                        <a:lnSpc>
                          <a:spcPts val="1100"/>
                        </a:lnSpc>
                      </a:pPr>
                      <a:r>
                        <a:rPr lang="en-US" altLang="ja-JP" sz="1000" b="0" i="0" u="none" strike="noStrike" dirty="0">
                          <a:solidFill>
                            <a:schemeClr val="tx1"/>
                          </a:solidFill>
                          <a:latin typeface="ＭＳ Ｐゴシック" pitchFamily="50" charset="-128"/>
                          <a:ea typeface="ＭＳ Ｐゴシック" pitchFamily="50" charset="-128"/>
                        </a:rPr>
                        <a:t>17</a:t>
                      </a:r>
                      <a:endParaRPr lang="ja-JP" altLang="en-US" sz="1000" b="0" i="0" u="none" strike="noStrike" dirty="0">
                        <a:solidFill>
                          <a:schemeClr val="tx1"/>
                        </a:solidFill>
                        <a:latin typeface="ＭＳ Ｐゴシック" pitchFamily="50" charset="-128"/>
                        <a:ea typeface="ＭＳ Ｐゴシック" pitchFamily="50" charset="-128"/>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dirty="0">
                          <a:solidFill>
                            <a:schemeClr val="tx1"/>
                          </a:solidFill>
                          <a:latin typeface="ＭＳ Ｐゴシック" pitchFamily="50" charset="-128"/>
                          <a:ea typeface="ＭＳ Ｐゴシック" pitchFamily="50" charset="-128"/>
                        </a:rPr>
                        <a:t>在宅サービスセンター・ステーション（区在宅サービスセンター）</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latin typeface="ＭＳ Ｐゴシック" pitchFamily="50" charset="-128"/>
                          <a:ea typeface="ＭＳ Ｐゴシック" pitchFamily="50" charset="-128"/>
                        </a:rPr>
                        <a:t>―</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latin typeface="ＭＳ Ｐゴシック" pitchFamily="50" charset="-128"/>
                          <a:ea typeface="ＭＳ Ｐゴシック" pitchFamily="50" charset="-128"/>
                        </a:rPr>
                        <a:t>20</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7"/>
                  </a:ext>
                </a:extLst>
              </a:tr>
              <a:tr h="232967">
                <a:tc>
                  <a:txBody>
                    <a:bodyPr/>
                    <a:lstStyle/>
                    <a:p>
                      <a:pPr algn="ctr" fontAlgn="ctr">
                        <a:lnSpc>
                          <a:spcPts val="1100"/>
                        </a:lnSpc>
                      </a:pPr>
                      <a:r>
                        <a:rPr lang="en-US" altLang="zh-TW" sz="1000" b="0" i="0" u="none" strike="noStrike" dirty="0">
                          <a:solidFill>
                            <a:schemeClr val="tx1"/>
                          </a:solidFill>
                          <a:latin typeface="ＭＳ Ｐゴシック" pitchFamily="50" charset="-128"/>
                          <a:ea typeface="ＭＳ Ｐゴシック" pitchFamily="50" charset="-128"/>
                        </a:rPr>
                        <a:t>18</a:t>
                      </a:r>
                      <a:endParaRPr lang="zh-TW" altLang="en-US" sz="1000" b="0" i="0" u="none" strike="noStrike" dirty="0">
                        <a:solidFill>
                          <a:schemeClr val="tx1"/>
                        </a:solidFill>
                        <a:latin typeface="ＭＳ Ｐゴシック" pitchFamily="50" charset="-128"/>
                        <a:ea typeface="ＭＳ Ｐゴシック" pitchFamily="50" charset="-128"/>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dirty="0">
                          <a:solidFill>
                            <a:schemeClr val="tx1"/>
                          </a:solidFill>
                          <a:latin typeface="ＭＳ Ｐゴシック" pitchFamily="50" charset="-128"/>
                          <a:ea typeface="ＭＳ Ｐゴシック" pitchFamily="50" charset="-128"/>
                        </a:rPr>
                        <a:t>在宅サービスセンター・ステーション（地域在宅サービスステーション）</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latin typeface="ＭＳ Ｐゴシック" pitchFamily="50" charset="-128"/>
                          <a:ea typeface="ＭＳ Ｐゴシック" pitchFamily="50" charset="-128"/>
                        </a:rPr>
                        <a:t>―</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latin typeface="ＭＳ Ｐゴシック" pitchFamily="50" charset="-128"/>
                          <a:ea typeface="ＭＳ Ｐゴシック" pitchFamily="50" charset="-128"/>
                        </a:rPr>
                        <a:t>41</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8"/>
                  </a:ext>
                </a:extLst>
              </a:tr>
              <a:tr h="232967">
                <a:tc>
                  <a:txBody>
                    <a:bodyPr/>
                    <a:lstStyle/>
                    <a:p>
                      <a:pPr algn="ctr" fontAlgn="ctr">
                        <a:lnSpc>
                          <a:spcPts val="1100"/>
                        </a:lnSpc>
                      </a:pPr>
                      <a:r>
                        <a:rPr lang="en-US" altLang="zh-TW" sz="1000" b="0" i="0" u="none" strike="noStrike" dirty="0">
                          <a:solidFill>
                            <a:schemeClr val="tx1"/>
                          </a:solidFill>
                          <a:latin typeface="ＭＳ Ｐゴシック" pitchFamily="50" charset="-128"/>
                          <a:ea typeface="ＭＳ Ｐゴシック" pitchFamily="50" charset="-128"/>
                        </a:rPr>
                        <a:t>19</a:t>
                      </a:r>
                      <a:endParaRPr lang="zh-TW" altLang="en-US" sz="1000" b="0" i="0" u="none" strike="noStrike" dirty="0">
                        <a:solidFill>
                          <a:schemeClr val="tx1"/>
                        </a:solidFill>
                        <a:latin typeface="ＭＳ Ｐゴシック" pitchFamily="50" charset="-128"/>
                        <a:ea typeface="ＭＳ Ｐゴシック" pitchFamily="50" charset="-128"/>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dirty="0">
                          <a:solidFill>
                            <a:schemeClr val="tx1"/>
                          </a:solidFill>
                          <a:latin typeface="ＭＳ Ｐゴシック" pitchFamily="50" charset="-128"/>
                          <a:ea typeface="ＭＳ Ｐゴシック" pitchFamily="50" charset="-128"/>
                        </a:rPr>
                        <a:t>その他高齢者福祉施設（認知症高齢者グループホーム）</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latin typeface="ＭＳ Ｐゴシック" pitchFamily="50" charset="-128"/>
                          <a:ea typeface="ＭＳ Ｐゴシック" pitchFamily="50" charset="-128"/>
                        </a:rPr>
                        <a:t>―</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latin typeface="ＭＳ Ｐゴシック" pitchFamily="50" charset="-128"/>
                          <a:ea typeface="ＭＳ Ｐゴシック" pitchFamily="50" charset="-128"/>
                        </a:rPr>
                        <a:t>1</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9"/>
                  </a:ext>
                </a:extLst>
              </a:tr>
              <a:tr h="232967">
                <a:tc>
                  <a:txBody>
                    <a:bodyPr/>
                    <a:lstStyle/>
                    <a:p>
                      <a:pPr algn="ctr" fontAlgn="ctr">
                        <a:lnSpc>
                          <a:spcPts val="1100"/>
                        </a:lnSpc>
                      </a:pPr>
                      <a:r>
                        <a:rPr lang="en-US" altLang="zh-TW" sz="1000" b="0" i="0" u="none" strike="noStrike" dirty="0">
                          <a:solidFill>
                            <a:schemeClr val="tx1"/>
                          </a:solidFill>
                          <a:latin typeface="ＭＳ Ｐゴシック" pitchFamily="50" charset="-128"/>
                          <a:ea typeface="ＭＳ Ｐゴシック" pitchFamily="50" charset="-128"/>
                        </a:rPr>
                        <a:t>20</a:t>
                      </a:r>
                      <a:endParaRPr lang="zh-TW" altLang="en-US" sz="1000" b="0" i="0" u="none" strike="noStrike" dirty="0">
                        <a:solidFill>
                          <a:schemeClr val="tx1"/>
                        </a:solidFill>
                        <a:latin typeface="ＭＳ Ｐゴシック" pitchFamily="50" charset="-128"/>
                        <a:ea typeface="ＭＳ Ｐゴシック" pitchFamily="50" charset="-128"/>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dirty="0">
                          <a:solidFill>
                            <a:schemeClr val="tx1"/>
                          </a:solidFill>
                          <a:latin typeface="ＭＳ Ｐゴシック" pitchFamily="50" charset="-128"/>
                          <a:ea typeface="ＭＳ Ｐゴシック" pitchFamily="50" charset="-128"/>
                        </a:rPr>
                        <a:t>その他高齢者福祉施設（小規模多機能型居宅介護施設）</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latin typeface="ＭＳ Ｐゴシック" pitchFamily="50" charset="-128"/>
                          <a:ea typeface="ＭＳ Ｐゴシック" pitchFamily="50" charset="-128"/>
                        </a:rPr>
                        <a:t>―</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latin typeface="ＭＳ Ｐゴシック" pitchFamily="50" charset="-128"/>
                          <a:ea typeface="ＭＳ Ｐゴシック" pitchFamily="50" charset="-128"/>
                        </a:rPr>
                        <a:t>1</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20"/>
                  </a:ext>
                </a:extLst>
              </a:tr>
              <a:tr h="232967">
                <a:tc>
                  <a:txBody>
                    <a:bodyPr/>
                    <a:lstStyle/>
                    <a:p>
                      <a:pPr algn="ctr" fontAlgn="ctr">
                        <a:lnSpc>
                          <a:spcPts val="1100"/>
                        </a:lnSpc>
                      </a:pPr>
                      <a:r>
                        <a:rPr lang="en-US" altLang="zh-TW" sz="1000" b="0" i="0" u="none" strike="noStrike" dirty="0">
                          <a:solidFill>
                            <a:schemeClr val="tx1"/>
                          </a:solidFill>
                          <a:latin typeface="ＭＳ Ｐゴシック" pitchFamily="50" charset="-128"/>
                          <a:ea typeface="ＭＳ Ｐゴシック" pitchFamily="50" charset="-128"/>
                        </a:rPr>
                        <a:t>21</a:t>
                      </a:r>
                      <a:endParaRPr lang="zh-TW" altLang="en-US" sz="1000" b="0" i="0" u="none" strike="noStrike" dirty="0">
                        <a:solidFill>
                          <a:schemeClr val="tx1"/>
                        </a:solidFill>
                        <a:latin typeface="ＭＳ Ｐゴシック" pitchFamily="50" charset="-128"/>
                        <a:ea typeface="ＭＳ Ｐゴシック" pitchFamily="50" charset="-128"/>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dirty="0">
                          <a:solidFill>
                            <a:schemeClr val="tx1"/>
                          </a:solidFill>
                          <a:latin typeface="ＭＳ Ｐゴシック" pitchFamily="50" charset="-128"/>
                          <a:ea typeface="ＭＳ Ｐゴシック" pitchFamily="50" charset="-128"/>
                        </a:rPr>
                        <a:t>事務所（社会福祉センター）</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latin typeface="ＭＳ Ｐゴシック" pitchFamily="50" charset="-128"/>
                          <a:ea typeface="ＭＳ Ｐゴシック" pitchFamily="50" charset="-128"/>
                        </a:rPr>
                        <a:t>―</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latin typeface="ＭＳ Ｐゴシック" pitchFamily="50" charset="-128"/>
                          <a:ea typeface="ＭＳ Ｐゴシック" pitchFamily="50" charset="-128"/>
                        </a:rPr>
                        <a:t>5</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21"/>
                  </a:ext>
                </a:extLst>
              </a:tr>
              <a:tr h="232967">
                <a:tc>
                  <a:txBody>
                    <a:bodyPr/>
                    <a:lstStyle/>
                    <a:p>
                      <a:pPr algn="ctr" fontAlgn="ctr">
                        <a:lnSpc>
                          <a:spcPts val="1100"/>
                        </a:lnSpc>
                      </a:pPr>
                      <a:r>
                        <a:rPr lang="en-US" altLang="zh-TW" sz="1000" b="0" i="0" u="none" strike="noStrike" dirty="0">
                          <a:solidFill>
                            <a:schemeClr val="tx1"/>
                          </a:solidFill>
                          <a:latin typeface="ＭＳ Ｐゴシック" pitchFamily="50" charset="-128"/>
                          <a:ea typeface="ＭＳ Ｐゴシック" pitchFamily="50" charset="-128"/>
                        </a:rPr>
                        <a:t>22</a:t>
                      </a:r>
                      <a:endParaRPr lang="zh-TW" altLang="en-US" sz="1000" b="0" i="0" u="none" strike="noStrike" dirty="0">
                        <a:solidFill>
                          <a:schemeClr val="tx1"/>
                        </a:solidFill>
                        <a:latin typeface="ＭＳ Ｐゴシック" pitchFamily="50" charset="-128"/>
                        <a:ea typeface="ＭＳ Ｐゴシック" pitchFamily="50" charset="-128"/>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dirty="0">
                          <a:solidFill>
                            <a:schemeClr val="tx1"/>
                          </a:solidFill>
                          <a:latin typeface="ＭＳ Ｐゴシック" pitchFamily="50" charset="-128"/>
                          <a:ea typeface="ＭＳ Ｐゴシック" pitchFamily="50" charset="-128"/>
                        </a:rPr>
                        <a:t>事務所（社会福祉センター）</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latin typeface="ＭＳ Ｐゴシック" pitchFamily="50" charset="-128"/>
                          <a:ea typeface="ＭＳ Ｐゴシック" pitchFamily="50" charset="-128"/>
                        </a:rPr>
                        <a:t>―</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latin typeface="ＭＳ Ｐゴシック" pitchFamily="50" charset="-128"/>
                          <a:ea typeface="ＭＳ Ｐゴシック" pitchFamily="50" charset="-128"/>
                        </a:rPr>
                        <a:t>2</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22"/>
                  </a:ext>
                </a:extLst>
              </a:tr>
              <a:tr h="232967">
                <a:tc>
                  <a:txBody>
                    <a:bodyPr/>
                    <a:lstStyle/>
                    <a:p>
                      <a:pPr algn="ctr" fontAlgn="ctr">
                        <a:lnSpc>
                          <a:spcPts val="1100"/>
                        </a:lnSpc>
                      </a:pPr>
                      <a:r>
                        <a:rPr lang="en-US" altLang="zh-TW" sz="1000" b="0" i="0" u="none" strike="noStrike" dirty="0">
                          <a:solidFill>
                            <a:schemeClr val="tx1"/>
                          </a:solidFill>
                          <a:latin typeface="ＭＳ Ｐゴシック" pitchFamily="50" charset="-128"/>
                          <a:ea typeface="ＭＳ Ｐゴシック" pitchFamily="50" charset="-128"/>
                        </a:rPr>
                        <a:t>23</a:t>
                      </a:r>
                      <a:endParaRPr lang="zh-TW" altLang="en-US" sz="1000" b="0" i="0" u="none" strike="noStrike" dirty="0">
                        <a:solidFill>
                          <a:schemeClr val="tx1"/>
                        </a:solidFill>
                        <a:latin typeface="ＭＳ Ｐゴシック" pitchFamily="50" charset="-128"/>
                        <a:ea typeface="ＭＳ Ｐゴシック" pitchFamily="50" charset="-128"/>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dirty="0" err="1">
                          <a:solidFill>
                            <a:schemeClr val="tx1"/>
                          </a:solidFill>
                          <a:latin typeface="ＭＳ Ｐゴシック" pitchFamily="50" charset="-128"/>
                          <a:ea typeface="ＭＳ Ｐゴシック" pitchFamily="50" charset="-128"/>
                        </a:rPr>
                        <a:t>障がい</a:t>
                      </a:r>
                      <a:r>
                        <a:rPr lang="ja-JP" altLang="en-US" sz="1000" b="0" i="0" u="none" strike="noStrike" dirty="0">
                          <a:solidFill>
                            <a:schemeClr val="tx1"/>
                          </a:solidFill>
                          <a:latin typeface="ＭＳ Ｐゴシック" pitchFamily="50" charset="-128"/>
                          <a:ea typeface="ＭＳ Ｐゴシック" pitchFamily="50" charset="-128"/>
                        </a:rPr>
                        <a:t>者福祉施設</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latin typeface="ＭＳ Ｐゴシック" pitchFamily="50" charset="-128"/>
                          <a:ea typeface="ＭＳ Ｐゴシック" pitchFamily="50" charset="-128"/>
                        </a:rPr>
                        <a:t>―</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latin typeface="ＭＳ Ｐゴシック" pitchFamily="50" charset="-128"/>
                          <a:ea typeface="ＭＳ Ｐゴシック" pitchFamily="50" charset="-128"/>
                        </a:rPr>
                        <a:t>30</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23"/>
                  </a:ext>
                </a:extLst>
              </a:tr>
              <a:tr h="232967">
                <a:tc gridSpan="2">
                  <a:txBody>
                    <a:bodyPr/>
                    <a:lstStyle/>
                    <a:p>
                      <a:pPr algn="ctr" fontAlgn="ctr">
                        <a:lnSpc>
                          <a:spcPts val="1100"/>
                        </a:lnSpc>
                      </a:pPr>
                      <a:r>
                        <a:rPr lang="ja-JP" altLang="en-US" sz="1000" b="0" i="0" u="none" strike="noStrike" dirty="0">
                          <a:solidFill>
                            <a:schemeClr val="tx1"/>
                          </a:solidFill>
                          <a:latin typeface="ＭＳ Ｐゴシック" pitchFamily="50" charset="-128"/>
                          <a:ea typeface="ＭＳ Ｐゴシック" pitchFamily="50" charset="-128"/>
                        </a:rPr>
                        <a:t>計</a:t>
                      </a:r>
                      <a:endParaRPr lang="zh-TW" altLang="en-US" sz="1000" b="0" i="0" u="none" strike="noStrike" dirty="0">
                        <a:solidFill>
                          <a:schemeClr val="tx1"/>
                        </a:solidFill>
                        <a:latin typeface="ＭＳ Ｐゴシック" pitchFamily="50" charset="-128"/>
                        <a:ea typeface="ＭＳ Ｐゴシック" pitchFamily="50" charset="-128"/>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40000"/>
                        <a:lumOff val="60000"/>
                      </a:schemeClr>
                    </a:solidFill>
                  </a:tcPr>
                </a:tc>
                <a:tc hMerge="1">
                  <a:txBody>
                    <a:bodyPr/>
                    <a:lstStyle/>
                    <a:p>
                      <a:pPr algn="l" fontAlgn="ctr">
                        <a:lnSpc>
                          <a:spcPts val="1100"/>
                        </a:lnSpc>
                      </a:pPr>
                      <a:endParaRPr lang="ja-JP" altLang="en-US" sz="1000" b="0" i="0" u="none" strike="noStrike" dirty="0">
                        <a:solidFill>
                          <a:srgbClr val="000000"/>
                        </a:solidFill>
                        <a:latin typeface="ＭＳ Ｐゴシック" pitchFamily="50" charset="-128"/>
                        <a:ea typeface="ＭＳ Ｐゴシック" pitchFamily="50" charset="-128"/>
                      </a:endParaRP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lnSpc>
                          <a:spcPts val="1100"/>
                        </a:lnSpc>
                      </a:pPr>
                      <a:r>
                        <a:rPr lang="en-US" altLang="ja-JP" sz="1000" b="0" i="0" u="none" strike="noStrike" dirty="0">
                          <a:solidFill>
                            <a:schemeClr val="tx1"/>
                          </a:solidFill>
                          <a:latin typeface="ＭＳ Ｐゴシック" pitchFamily="50" charset="-128"/>
                          <a:ea typeface="ＭＳ Ｐゴシック" pitchFamily="50" charset="-128"/>
                        </a:rPr>
                        <a:t>97</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40000"/>
                        <a:lumOff val="60000"/>
                      </a:schemeClr>
                    </a:solidFill>
                  </a:tcPr>
                </a:tc>
                <a:tc>
                  <a:txBody>
                    <a:bodyPr/>
                    <a:lstStyle/>
                    <a:p>
                      <a:pPr algn="r" fontAlgn="ctr">
                        <a:lnSpc>
                          <a:spcPts val="1100"/>
                        </a:lnSpc>
                      </a:pPr>
                      <a:r>
                        <a:rPr lang="en-US" altLang="ja-JP" sz="1000" b="0" i="0" u="none" strike="noStrike" dirty="0">
                          <a:solidFill>
                            <a:schemeClr val="tx1"/>
                          </a:solidFill>
                          <a:latin typeface="ＭＳ Ｐゴシック" pitchFamily="50" charset="-128"/>
                          <a:ea typeface="ＭＳ Ｐゴシック" pitchFamily="50" charset="-128"/>
                        </a:rPr>
                        <a:t>198</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40000"/>
                        <a:lumOff val="60000"/>
                      </a:schemeClr>
                    </a:solidFill>
                  </a:tcPr>
                </a:tc>
                <a:extLst>
                  <a:ext uri="{0D108BD9-81ED-4DB2-BD59-A6C34878D82A}">
                    <a16:rowId xmlns:a16="http://schemas.microsoft.com/office/drawing/2014/main" val="10024"/>
                  </a:ext>
                </a:extLst>
              </a:tr>
            </a:tbl>
          </a:graphicData>
        </a:graphic>
      </p:graphicFrame>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386</a:t>
            </a:fld>
            <a:endParaRPr lang="ja-JP" altLang="en-US"/>
          </a:p>
        </p:txBody>
      </p:sp>
    </p:spTree>
    <p:extLst>
      <p:ext uri="{BB962C8B-B14F-4D97-AF65-F5344CB8AC3E}">
        <p14:creationId xmlns:p14="http://schemas.microsoft.com/office/powerpoint/2010/main" val="2765388196"/>
      </p:ext>
    </p:extLst>
  </p:cSld>
  <p:clrMapOvr>
    <a:masterClrMapping/>
  </p:clrMapOvr>
</p:sld>
</file>

<file path=ppt/slides/slide3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正方形/長方形 11"/>
          <p:cNvSpPr/>
          <p:nvPr/>
        </p:nvSpPr>
        <p:spPr>
          <a:xfrm>
            <a:off x="539552" y="692696"/>
            <a:ext cx="6624736" cy="292388"/>
          </a:xfrm>
          <a:prstGeom prst="rect">
            <a:avLst/>
          </a:prstGeom>
        </p:spPr>
        <p:txBody>
          <a:bodyPr wrap="square">
            <a:spAutoFit/>
          </a:bodyPr>
          <a:lstStyle/>
          <a:p>
            <a:r>
              <a:rPr lang="ja-JP" altLang="en-US" sz="1300" b="1" dirty="0">
                <a:solidFill>
                  <a:prstClr val="black"/>
                </a:solidFill>
                <a:latin typeface="ＭＳ Ｐゴシック" panose="020B0600070205080204" pitchFamily="50" charset="-128"/>
                <a:ea typeface="ＭＳ Ｐゴシック" panose="020B0600070205080204" pitchFamily="50" charset="-128"/>
              </a:rPr>
              <a:t>Ｂ．要検証　</a:t>
            </a:r>
            <a:r>
              <a:rPr lang="en-US" altLang="ja-JP" sz="1300" b="1" dirty="0">
                <a:solidFill>
                  <a:prstClr val="black"/>
                </a:solidFill>
                <a:latin typeface="ＭＳ Ｐゴシック" panose="020B0600070205080204" pitchFamily="50" charset="-128"/>
                <a:ea typeface="ＭＳ Ｐゴシック" panose="020B0600070205080204" pitchFamily="50" charset="-128"/>
              </a:rPr>
              <a:t>【239</a:t>
            </a:r>
            <a:r>
              <a:rPr lang="ja-JP" altLang="en-US" sz="1300" b="1" dirty="0">
                <a:solidFill>
                  <a:prstClr val="black"/>
                </a:solidFill>
                <a:latin typeface="ＭＳ Ｐゴシック" panose="020B0600070205080204" pitchFamily="50" charset="-128"/>
                <a:ea typeface="ＭＳ Ｐゴシック" panose="020B0600070205080204" pitchFamily="50" charset="-128"/>
              </a:rPr>
              <a:t>件</a:t>
            </a:r>
            <a:r>
              <a:rPr lang="en-US" altLang="ja-JP" sz="1300" b="1" dirty="0">
                <a:solidFill>
                  <a:prstClr val="black"/>
                </a:solidFill>
                <a:latin typeface="ＭＳ Ｐゴシック" panose="020B0600070205080204" pitchFamily="50" charset="-128"/>
                <a:ea typeface="ＭＳ Ｐゴシック" panose="020B0600070205080204" pitchFamily="50" charset="-128"/>
              </a:rPr>
              <a:t>】</a:t>
            </a:r>
            <a:r>
              <a:rPr lang="ja-JP" altLang="en-US" sz="1300" b="1" dirty="0">
                <a:solidFill>
                  <a:srgbClr val="FF0000"/>
                </a:solidFill>
                <a:latin typeface="ＭＳ Ｐゴシック" panose="020B0600070205080204" pitchFamily="50" charset="-128"/>
                <a:ea typeface="ＭＳ Ｐゴシック" panose="020B0600070205080204" pitchFamily="50" charset="-128"/>
              </a:rPr>
              <a:t> </a:t>
            </a:r>
            <a:r>
              <a:rPr lang="ja-JP" altLang="en-US" sz="1300" b="1" dirty="0">
                <a:solidFill>
                  <a:prstClr val="black"/>
                </a:solidFill>
                <a:latin typeface="ＭＳ Ｐゴシック" panose="020B0600070205080204" pitchFamily="50" charset="-128"/>
                <a:ea typeface="ＭＳ Ｐゴシック" panose="020B0600070205080204" pitchFamily="50" charset="-128"/>
              </a:rPr>
              <a:t>（</a:t>
            </a:r>
            <a:r>
              <a:rPr lang="en-US" altLang="ja-JP" sz="1300" b="1" dirty="0">
                <a:solidFill>
                  <a:prstClr val="black"/>
                </a:solidFill>
                <a:latin typeface="ＭＳ Ｐゴシック" panose="020B0600070205080204" pitchFamily="50" charset="-128"/>
                <a:ea typeface="ＭＳ Ｐゴシック" panose="020B0600070205080204" pitchFamily="50" charset="-128"/>
              </a:rPr>
              <a:t>2014</a:t>
            </a:r>
            <a:r>
              <a:rPr lang="ja-JP" altLang="en-US" sz="1300" b="1" dirty="0">
                <a:solidFill>
                  <a:prstClr val="black"/>
                </a:solidFill>
                <a:latin typeface="ＭＳ Ｐゴシック" panose="020B0600070205080204" pitchFamily="50" charset="-128"/>
                <a:ea typeface="ＭＳ Ｐゴシック" panose="020B0600070205080204" pitchFamily="50" charset="-128"/>
              </a:rPr>
              <a:t>年８月時点）　→</a:t>
            </a:r>
            <a:r>
              <a:rPr lang="en-US" altLang="ja-JP" sz="1300" b="1" dirty="0">
                <a:solidFill>
                  <a:prstClr val="black"/>
                </a:solidFill>
                <a:latin typeface="ＭＳ Ｐゴシック" panose="020B0600070205080204" pitchFamily="50" charset="-128"/>
                <a:ea typeface="ＭＳ Ｐゴシック" panose="020B0600070205080204" pitchFamily="50" charset="-128"/>
              </a:rPr>
              <a:t>【0</a:t>
            </a:r>
            <a:r>
              <a:rPr lang="ja-JP" altLang="en-US" sz="1300" b="1" dirty="0">
                <a:solidFill>
                  <a:prstClr val="black"/>
                </a:solidFill>
                <a:latin typeface="ＭＳ Ｐゴシック" panose="020B0600070205080204" pitchFamily="50" charset="-128"/>
                <a:ea typeface="ＭＳ Ｐゴシック" panose="020B0600070205080204" pitchFamily="50" charset="-128"/>
              </a:rPr>
              <a:t>件</a:t>
            </a:r>
            <a:r>
              <a:rPr lang="en-US" altLang="ja-JP" sz="1300" b="1" dirty="0">
                <a:solidFill>
                  <a:prstClr val="black"/>
                </a:solidFill>
                <a:latin typeface="ＭＳ Ｐゴシック" panose="020B0600070205080204" pitchFamily="50" charset="-128"/>
                <a:ea typeface="ＭＳ Ｐゴシック" panose="020B0600070205080204" pitchFamily="50" charset="-128"/>
              </a:rPr>
              <a:t>】</a:t>
            </a:r>
            <a:r>
              <a:rPr lang="ja-JP" altLang="en-US" sz="1300" b="1" dirty="0">
                <a:solidFill>
                  <a:prstClr val="black"/>
                </a:solidFill>
                <a:latin typeface="ＭＳ Ｐゴシック" panose="020B0600070205080204" pitchFamily="50" charset="-128"/>
                <a:ea typeface="ＭＳ Ｐゴシック" panose="020B0600070205080204" pitchFamily="50" charset="-128"/>
              </a:rPr>
              <a:t>（</a:t>
            </a:r>
            <a:r>
              <a:rPr lang="en-US" altLang="ja-JP" sz="1300" b="1" dirty="0">
                <a:solidFill>
                  <a:prstClr val="black"/>
                </a:solidFill>
                <a:latin typeface="ＭＳ Ｐゴシック" panose="020B0600070205080204" pitchFamily="50" charset="-128"/>
                <a:ea typeface="ＭＳ Ｐゴシック" panose="020B0600070205080204" pitchFamily="50" charset="-128"/>
              </a:rPr>
              <a:t>2014</a:t>
            </a:r>
            <a:r>
              <a:rPr lang="ja-JP" altLang="en-US" sz="1300" b="1" dirty="0">
                <a:solidFill>
                  <a:prstClr val="black"/>
                </a:solidFill>
                <a:latin typeface="ＭＳ Ｐゴシック" panose="020B0600070205080204" pitchFamily="50" charset="-128"/>
                <a:ea typeface="ＭＳ Ｐゴシック" panose="020B0600070205080204" pitchFamily="50" charset="-128"/>
              </a:rPr>
              <a:t>年度末取組み完了時点） </a:t>
            </a:r>
            <a:r>
              <a:rPr lang="ja-JP" altLang="en-US" sz="1300" dirty="0">
                <a:solidFill>
                  <a:prstClr val="black"/>
                </a:solidFill>
                <a:latin typeface="ＭＳ Ｐゴシック" panose="020B0600070205080204" pitchFamily="50" charset="-128"/>
                <a:ea typeface="ＭＳ Ｐゴシック" panose="020B0600070205080204" pitchFamily="50" charset="-128"/>
              </a:rPr>
              <a:t>　</a:t>
            </a:r>
          </a:p>
        </p:txBody>
      </p:sp>
      <p:graphicFrame>
        <p:nvGraphicFramePr>
          <p:cNvPr id="13" name="表 12"/>
          <p:cNvGraphicFramePr>
            <a:graphicFrameLocks noGrp="1"/>
          </p:cNvGraphicFramePr>
          <p:nvPr/>
        </p:nvGraphicFramePr>
        <p:xfrm>
          <a:off x="558114" y="1078578"/>
          <a:ext cx="7974326" cy="4384102"/>
        </p:xfrm>
        <a:graphic>
          <a:graphicData uri="http://schemas.openxmlformats.org/drawingml/2006/table">
            <a:tbl>
              <a:tblPr/>
              <a:tblGrid>
                <a:gridCol w="484308">
                  <a:extLst>
                    <a:ext uri="{9D8B030D-6E8A-4147-A177-3AD203B41FA5}">
                      <a16:colId xmlns:a16="http://schemas.microsoft.com/office/drawing/2014/main" val="20000"/>
                    </a:ext>
                  </a:extLst>
                </a:gridCol>
                <a:gridCol w="5113754">
                  <a:extLst>
                    <a:ext uri="{9D8B030D-6E8A-4147-A177-3AD203B41FA5}">
                      <a16:colId xmlns:a16="http://schemas.microsoft.com/office/drawing/2014/main" val="20001"/>
                    </a:ext>
                  </a:extLst>
                </a:gridCol>
                <a:gridCol w="1188132">
                  <a:extLst>
                    <a:ext uri="{9D8B030D-6E8A-4147-A177-3AD203B41FA5}">
                      <a16:colId xmlns:a16="http://schemas.microsoft.com/office/drawing/2014/main" val="20002"/>
                    </a:ext>
                  </a:extLst>
                </a:gridCol>
                <a:gridCol w="1188132">
                  <a:extLst>
                    <a:ext uri="{9D8B030D-6E8A-4147-A177-3AD203B41FA5}">
                      <a16:colId xmlns:a16="http://schemas.microsoft.com/office/drawing/2014/main" val="20003"/>
                    </a:ext>
                  </a:extLst>
                </a:gridCol>
              </a:tblGrid>
              <a:tr h="228039">
                <a:tc>
                  <a:txBody>
                    <a:bodyPr/>
                    <a:lstStyle/>
                    <a:p>
                      <a:pPr algn="ctr" fontAlgn="ctr">
                        <a:lnSpc>
                          <a:spcPts val="1100"/>
                        </a:lnSpc>
                      </a:pPr>
                      <a:endParaRPr lang="zh-TW" altLang="en-US" sz="1000" b="0" i="0" u="none" strike="noStrike" dirty="0">
                        <a:solidFill>
                          <a:schemeClr val="tx1"/>
                        </a:solidFill>
                        <a:latin typeface="ＭＳ Ｐゴシック" pitchFamily="50" charset="-128"/>
                        <a:ea typeface="ＭＳ Ｐゴシック" pitchFamily="50" charset="-128"/>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ap="flat" cmpd="sng" algn="ctr">
                      <a:solidFill>
                        <a:schemeClr val="tx1"/>
                      </a:solidFill>
                      <a:prstDash val="solid"/>
                      <a:round/>
                      <a:headEnd type="none" w="med" len="med"/>
                      <a:tailEnd type="none" w="med" len="med"/>
                    </a:lnTlToBr>
                    <a:solidFill>
                      <a:schemeClr val="accent5">
                        <a:lumMod val="40000"/>
                        <a:lumOff val="60000"/>
                      </a:schemeClr>
                    </a:solidFill>
                  </a:tcPr>
                </a:tc>
                <a:tc>
                  <a:txBody>
                    <a:bodyPr/>
                    <a:lstStyle/>
                    <a:p>
                      <a:pPr algn="ctr" fontAlgn="ctr">
                        <a:lnSpc>
                          <a:spcPts val="1100"/>
                        </a:lnSpc>
                      </a:pPr>
                      <a:r>
                        <a:rPr lang="zh-TW" altLang="en-US" sz="1000" b="0" i="0" u="none" strike="noStrike" dirty="0">
                          <a:solidFill>
                            <a:schemeClr val="tx1"/>
                          </a:solidFill>
                          <a:latin typeface="ＭＳ Ｐゴシック" pitchFamily="50" charset="-128"/>
                          <a:ea typeface="ＭＳ Ｐゴシック" pitchFamily="50" charset="-128"/>
                        </a:rPr>
                        <a:t>項</a:t>
                      </a:r>
                      <a:r>
                        <a:rPr lang="ja-JP" altLang="en-US" sz="1000" b="0" i="0" u="none" strike="noStrike" dirty="0">
                          <a:solidFill>
                            <a:schemeClr val="tx1"/>
                          </a:solidFill>
                          <a:latin typeface="ＭＳ Ｐゴシック" pitchFamily="50" charset="-128"/>
                          <a:ea typeface="ＭＳ Ｐゴシック" pitchFamily="50" charset="-128"/>
                        </a:rPr>
                        <a:t>　　　</a:t>
                      </a:r>
                      <a:r>
                        <a:rPr lang="zh-TW" altLang="en-US" sz="1000" b="0" i="0" u="none" strike="noStrike" dirty="0">
                          <a:solidFill>
                            <a:schemeClr val="tx1"/>
                          </a:solidFill>
                          <a:latin typeface="ＭＳ Ｐゴシック" pitchFamily="50" charset="-128"/>
                          <a:ea typeface="ＭＳ Ｐゴシック" pitchFamily="50" charset="-128"/>
                        </a:rPr>
                        <a:t>目</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40000"/>
                        <a:lumOff val="60000"/>
                      </a:schemeClr>
                    </a:solidFill>
                  </a:tcPr>
                </a:tc>
                <a:tc>
                  <a:txBody>
                    <a:bodyPr/>
                    <a:lstStyle/>
                    <a:p>
                      <a:pPr algn="ctr" fontAlgn="ctr">
                        <a:lnSpc>
                          <a:spcPts val="1100"/>
                        </a:lnSpc>
                      </a:pPr>
                      <a:r>
                        <a:rPr lang="ja-JP" altLang="en-US" sz="1000" b="0" i="0" u="none" strike="noStrike" dirty="0">
                          <a:solidFill>
                            <a:schemeClr val="tx1"/>
                          </a:solidFill>
                          <a:latin typeface="ＭＳ Ｐゴシック" pitchFamily="50" charset="-128"/>
                          <a:ea typeface="+mn-ea"/>
                        </a:rPr>
                        <a:t>件数</a:t>
                      </a:r>
                      <a:endParaRPr lang="en-US" altLang="ja-JP" sz="1000" b="0" i="0" u="none" strike="noStrike" dirty="0">
                        <a:solidFill>
                          <a:schemeClr val="tx1"/>
                        </a:solidFill>
                        <a:latin typeface="ＭＳ Ｐゴシック" pitchFamily="50" charset="-128"/>
                        <a:ea typeface="+mn-ea"/>
                      </a:endParaRPr>
                    </a:p>
                    <a:p>
                      <a:pPr algn="ctr" fontAlgn="ctr">
                        <a:lnSpc>
                          <a:spcPts val="1100"/>
                        </a:lnSpc>
                      </a:pPr>
                      <a:r>
                        <a:rPr lang="ja-JP" altLang="en-US" sz="1000" b="0" i="0" u="none" strike="noStrike" dirty="0">
                          <a:solidFill>
                            <a:schemeClr val="tx1"/>
                          </a:solidFill>
                          <a:latin typeface="ＭＳ Ｐゴシック" pitchFamily="50" charset="-128"/>
                          <a:ea typeface="+mn-ea"/>
                        </a:rPr>
                        <a:t>（</a:t>
                      </a:r>
                      <a:r>
                        <a:rPr lang="en-US" altLang="ja-JP" sz="1000" b="0" i="0" u="none" strike="noStrike" dirty="0">
                          <a:solidFill>
                            <a:schemeClr val="tx1"/>
                          </a:solidFill>
                          <a:latin typeface="ＭＳ Ｐゴシック" pitchFamily="50" charset="-128"/>
                          <a:ea typeface="+mn-ea"/>
                        </a:rPr>
                        <a:t>2012</a:t>
                      </a:r>
                      <a:r>
                        <a:rPr lang="ja-JP" altLang="en-US" sz="1000" b="0" i="0" u="none" strike="noStrike" dirty="0">
                          <a:solidFill>
                            <a:schemeClr val="tx1"/>
                          </a:solidFill>
                          <a:latin typeface="ＭＳ Ｐゴシック" pitchFamily="50" charset="-128"/>
                          <a:ea typeface="+mn-ea"/>
                        </a:rPr>
                        <a:t>～</a:t>
                      </a:r>
                      <a:r>
                        <a:rPr lang="en-US" altLang="ja-JP" sz="1000" b="0" i="0" u="none" strike="noStrike" dirty="0">
                          <a:solidFill>
                            <a:schemeClr val="tx1"/>
                          </a:solidFill>
                          <a:latin typeface="ＭＳ Ｐゴシック" pitchFamily="50" charset="-128"/>
                          <a:ea typeface="+mn-ea"/>
                        </a:rPr>
                        <a:t>2013</a:t>
                      </a:r>
                      <a:r>
                        <a:rPr lang="ja-JP" altLang="en-US" sz="1000" b="0" i="0" u="none" strike="noStrike" dirty="0">
                          <a:solidFill>
                            <a:schemeClr val="tx1"/>
                          </a:solidFill>
                          <a:latin typeface="ＭＳ Ｐゴシック" pitchFamily="50" charset="-128"/>
                          <a:ea typeface="+mn-ea"/>
                        </a:rPr>
                        <a:t>年度）</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40000"/>
                        <a:lumOff val="60000"/>
                      </a:schemeClr>
                    </a:solidFill>
                  </a:tcPr>
                </a:tc>
                <a:tc>
                  <a:txBody>
                    <a:bodyPr/>
                    <a:lstStyle/>
                    <a:p>
                      <a:pPr algn="ctr" fontAlgn="ctr">
                        <a:lnSpc>
                          <a:spcPts val="1100"/>
                        </a:lnSpc>
                      </a:pPr>
                      <a:r>
                        <a:rPr lang="ja-JP" altLang="en-US" sz="1000" b="0" i="0" u="none" strike="noStrike" dirty="0">
                          <a:solidFill>
                            <a:schemeClr val="tx1"/>
                          </a:solidFill>
                          <a:latin typeface="ＭＳ Ｐゴシック" pitchFamily="50" charset="-128"/>
                          <a:ea typeface="+mn-ea"/>
                        </a:rPr>
                        <a:t>件数</a:t>
                      </a:r>
                      <a:endParaRPr lang="en-US" altLang="ja-JP" sz="1000" b="0" i="0" u="none" strike="noStrike" dirty="0">
                        <a:solidFill>
                          <a:schemeClr val="tx1"/>
                        </a:solidFill>
                        <a:latin typeface="ＭＳ Ｐゴシック" pitchFamily="50" charset="-128"/>
                        <a:ea typeface="+mn-ea"/>
                      </a:endParaRPr>
                    </a:p>
                    <a:p>
                      <a:pPr algn="ctr" fontAlgn="ctr">
                        <a:lnSpc>
                          <a:spcPts val="1100"/>
                        </a:lnSpc>
                      </a:pPr>
                      <a:r>
                        <a:rPr lang="ja-JP" altLang="en-US" sz="1000" b="0" i="0" u="none" strike="noStrike" dirty="0">
                          <a:solidFill>
                            <a:schemeClr val="tx1"/>
                          </a:solidFill>
                          <a:latin typeface="ＭＳ Ｐゴシック" pitchFamily="50" charset="-128"/>
                          <a:ea typeface="+mn-ea"/>
                        </a:rPr>
                        <a:t>（</a:t>
                      </a:r>
                      <a:r>
                        <a:rPr lang="en-US" altLang="ja-JP" sz="1000" b="0" i="0" u="none" strike="noStrike" dirty="0">
                          <a:solidFill>
                            <a:schemeClr val="tx1"/>
                          </a:solidFill>
                          <a:latin typeface="ＭＳ Ｐゴシック" pitchFamily="50" charset="-128"/>
                          <a:ea typeface="+mn-ea"/>
                        </a:rPr>
                        <a:t>2012</a:t>
                      </a:r>
                      <a:r>
                        <a:rPr lang="ja-JP" altLang="en-US" sz="1000" b="0" i="0" u="none" strike="noStrike" dirty="0">
                          <a:solidFill>
                            <a:schemeClr val="tx1"/>
                          </a:solidFill>
                          <a:latin typeface="ＭＳ Ｐゴシック" pitchFamily="50" charset="-128"/>
                          <a:ea typeface="+mn-ea"/>
                        </a:rPr>
                        <a:t>～</a:t>
                      </a:r>
                      <a:r>
                        <a:rPr lang="en-US" altLang="ja-JP" sz="1000" b="0" i="0" u="none" strike="noStrike" dirty="0">
                          <a:solidFill>
                            <a:schemeClr val="tx1"/>
                          </a:solidFill>
                          <a:latin typeface="ＭＳ Ｐゴシック" pitchFamily="50" charset="-128"/>
                          <a:ea typeface="+mn-ea"/>
                        </a:rPr>
                        <a:t>2014</a:t>
                      </a:r>
                      <a:r>
                        <a:rPr lang="ja-JP" altLang="en-US" sz="1000" b="0" i="0" u="none" strike="noStrike" dirty="0">
                          <a:solidFill>
                            <a:schemeClr val="tx1"/>
                          </a:solidFill>
                          <a:latin typeface="ＭＳ Ｐゴシック" pitchFamily="50" charset="-128"/>
                          <a:ea typeface="+mn-ea"/>
                        </a:rPr>
                        <a:t>年度）</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40000"/>
                        <a:lumOff val="60000"/>
                      </a:schemeClr>
                    </a:solidFill>
                  </a:tcPr>
                </a:tc>
                <a:extLst>
                  <a:ext uri="{0D108BD9-81ED-4DB2-BD59-A6C34878D82A}">
                    <a16:rowId xmlns:a16="http://schemas.microsoft.com/office/drawing/2014/main" val="10000"/>
                  </a:ext>
                </a:extLst>
              </a:tr>
              <a:tr h="228039">
                <a:tc>
                  <a:txBody>
                    <a:bodyPr/>
                    <a:lstStyle/>
                    <a:p>
                      <a:pPr algn="ctr" fontAlgn="ctr">
                        <a:lnSpc>
                          <a:spcPts val="1100"/>
                        </a:lnSpc>
                      </a:pPr>
                      <a:r>
                        <a:rPr lang="en-US" altLang="ja-JP" sz="1000" b="0" i="0" u="none" strike="noStrike" dirty="0">
                          <a:solidFill>
                            <a:schemeClr val="tx1"/>
                          </a:solidFill>
                          <a:latin typeface="ＭＳ Ｐゴシック" pitchFamily="50" charset="-128"/>
                          <a:ea typeface="ＭＳ Ｐゴシック" pitchFamily="50" charset="-128"/>
                        </a:rPr>
                        <a:t>1</a:t>
                      </a:r>
                      <a:endParaRPr lang="ja-JP" altLang="en-US" sz="1000" b="0" i="0" u="none" strike="noStrike" dirty="0">
                        <a:solidFill>
                          <a:schemeClr val="tx1"/>
                        </a:solidFill>
                        <a:latin typeface="ＭＳ Ｐゴシック" pitchFamily="50" charset="-128"/>
                        <a:ea typeface="ＭＳ Ｐゴシック" pitchFamily="50" charset="-128"/>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dirty="0">
                          <a:solidFill>
                            <a:srgbClr val="000000"/>
                          </a:solidFill>
                          <a:latin typeface="ＭＳ Ｐゴシック" pitchFamily="50" charset="-128"/>
                          <a:ea typeface="ＭＳ Ｐゴシック" pitchFamily="50" charset="-128"/>
                        </a:rPr>
                        <a:t>福利厚生施設（ヴィアーレ大阪）</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latin typeface="ＭＳ Ｐゴシック" pitchFamily="50" charset="-128"/>
                          <a:ea typeface="ＭＳ Ｐゴシック" pitchFamily="50" charset="-128"/>
                        </a:rPr>
                        <a:t>1</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latin typeface="ＭＳ Ｐゴシック" pitchFamily="50" charset="-128"/>
                          <a:ea typeface="ＭＳ Ｐゴシック" pitchFamily="50" charset="-128"/>
                        </a:rPr>
                        <a:t>―</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1"/>
                  </a:ext>
                </a:extLst>
              </a:tr>
              <a:tr h="228039">
                <a:tc>
                  <a:txBody>
                    <a:bodyPr/>
                    <a:lstStyle/>
                    <a:p>
                      <a:pPr algn="ctr" fontAlgn="ctr">
                        <a:lnSpc>
                          <a:spcPts val="1100"/>
                        </a:lnSpc>
                      </a:pPr>
                      <a:r>
                        <a:rPr lang="en-US" altLang="ja-JP" sz="1000" b="0" i="0" u="none" strike="noStrike" dirty="0">
                          <a:solidFill>
                            <a:schemeClr val="tx1"/>
                          </a:solidFill>
                          <a:latin typeface="ＭＳ Ｐゴシック" pitchFamily="50" charset="-128"/>
                          <a:ea typeface="ＭＳ Ｐゴシック" pitchFamily="50" charset="-128"/>
                        </a:rPr>
                        <a:t>2</a:t>
                      </a:r>
                      <a:endParaRPr lang="ja-JP" altLang="en-US" sz="1000" b="0" i="0" u="none" strike="noStrike" dirty="0">
                        <a:solidFill>
                          <a:schemeClr val="tx1"/>
                        </a:solidFill>
                        <a:latin typeface="ＭＳ Ｐゴシック" pitchFamily="50" charset="-128"/>
                        <a:ea typeface="ＭＳ Ｐゴシック" pitchFamily="50" charset="-128"/>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zh-CN" altLang="en-US" sz="1000" b="0" i="0" u="none" strike="noStrike" dirty="0">
                          <a:solidFill>
                            <a:srgbClr val="000000"/>
                          </a:solidFill>
                          <a:latin typeface="ＭＳ Ｐゴシック" pitchFamily="50" charset="-128"/>
                          <a:ea typeface="ＭＳ Ｐゴシック" pitchFamily="50" charset="-128"/>
                        </a:rPr>
                        <a:t>国際学校（学校法人大阪</a:t>
                      </a:r>
                      <a:r>
                        <a:rPr lang="en-US" altLang="zh-CN" sz="1000" b="0" i="0" u="none" strike="noStrike" dirty="0">
                          <a:solidFill>
                            <a:srgbClr val="000000"/>
                          </a:solidFill>
                          <a:latin typeface="ＭＳ Ｐゴシック" pitchFamily="50" charset="-128"/>
                          <a:ea typeface="ＭＳ Ｐゴシック" pitchFamily="50" charset="-128"/>
                        </a:rPr>
                        <a:t>YMCA</a:t>
                      </a:r>
                      <a:r>
                        <a:rPr lang="zh-CN" altLang="en-US" sz="1000" b="0" i="0" u="none" strike="noStrike" dirty="0">
                          <a:solidFill>
                            <a:srgbClr val="000000"/>
                          </a:solidFill>
                          <a:latin typeface="ＭＳ Ｐゴシック" pitchFamily="50" charset="-128"/>
                          <a:ea typeface="ＭＳ Ｐゴシック" pitchFamily="50" charset="-128"/>
                        </a:rPr>
                        <a:t>）</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latin typeface="ＭＳ Ｐゴシック" pitchFamily="50" charset="-128"/>
                          <a:ea typeface="ＭＳ Ｐゴシック" pitchFamily="50" charset="-128"/>
                        </a:rPr>
                        <a:t>1</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latin typeface="ＭＳ Ｐゴシック" pitchFamily="50" charset="-128"/>
                          <a:ea typeface="ＭＳ Ｐゴシック" pitchFamily="50" charset="-128"/>
                        </a:rPr>
                        <a:t>―</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2"/>
                  </a:ext>
                </a:extLst>
              </a:tr>
              <a:tr h="228039">
                <a:tc>
                  <a:txBody>
                    <a:bodyPr/>
                    <a:lstStyle/>
                    <a:p>
                      <a:pPr algn="ctr" fontAlgn="ctr">
                        <a:lnSpc>
                          <a:spcPts val="1100"/>
                        </a:lnSpc>
                      </a:pPr>
                      <a:r>
                        <a:rPr lang="en-US" altLang="zh-TW" sz="1000" b="0" i="0" u="none" strike="noStrike" dirty="0">
                          <a:solidFill>
                            <a:schemeClr val="tx1"/>
                          </a:solidFill>
                          <a:latin typeface="ＭＳ Ｐゴシック" pitchFamily="50" charset="-128"/>
                          <a:ea typeface="ＭＳ Ｐゴシック" pitchFamily="50" charset="-128"/>
                        </a:rPr>
                        <a:t>3</a:t>
                      </a:r>
                      <a:endParaRPr lang="zh-TW" altLang="en-US" sz="1000" b="0" i="0" u="none" strike="noStrike" dirty="0">
                        <a:solidFill>
                          <a:schemeClr val="tx1"/>
                        </a:solidFill>
                        <a:latin typeface="ＭＳ Ｐゴシック" pitchFamily="50" charset="-128"/>
                        <a:ea typeface="ＭＳ Ｐゴシック" pitchFamily="50" charset="-128"/>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zh-TW" altLang="en-US" sz="1000" b="0" i="0" u="none" strike="noStrike" dirty="0">
                          <a:solidFill>
                            <a:srgbClr val="000000"/>
                          </a:solidFill>
                          <a:latin typeface="ＭＳ Ｐゴシック" pitchFamily="50" charset="-128"/>
                          <a:ea typeface="ＭＳ Ｐゴシック" pitchFamily="50" charset="-128"/>
                        </a:rPr>
                        <a:t>事務所（大阪市経済局関係団体協議会）大阪産業創造館内</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latin typeface="ＭＳ Ｐゴシック" pitchFamily="50" charset="-128"/>
                          <a:ea typeface="ＭＳ Ｐゴシック" pitchFamily="50" charset="-128"/>
                        </a:rPr>
                        <a:t>1</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latin typeface="ＭＳ Ｐゴシック" pitchFamily="50" charset="-128"/>
                          <a:ea typeface="ＭＳ Ｐゴシック" pitchFamily="50" charset="-128"/>
                        </a:rPr>
                        <a:t>―</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3"/>
                  </a:ext>
                </a:extLst>
              </a:tr>
              <a:tr h="228039">
                <a:tc>
                  <a:txBody>
                    <a:bodyPr/>
                    <a:lstStyle/>
                    <a:p>
                      <a:pPr algn="ctr" fontAlgn="ctr">
                        <a:lnSpc>
                          <a:spcPts val="1100"/>
                        </a:lnSpc>
                      </a:pPr>
                      <a:r>
                        <a:rPr lang="en-US" altLang="ja-JP" sz="1000" b="0" i="0" u="none" strike="noStrike" dirty="0">
                          <a:solidFill>
                            <a:schemeClr val="tx1"/>
                          </a:solidFill>
                          <a:latin typeface="ＭＳ Ｐゴシック" pitchFamily="50" charset="-128"/>
                          <a:ea typeface="ＭＳ Ｐゴシック" pitchFamily="50" charset="-128"/>
                        </a:rPr>
                        <a:t>4</a:t>
                      </a:r>
                      <a:endParaRPr lang="ja-JP" altLang="en-US" sz="1000" b="0" i="0" u="none" strike="noStrike" dirty="0">
                        <a:solidFill>
                          <a:schemeClr val="tx1"/>
                        </a:solidFill>
                        <a:latin typeface="ＭＳ Ｐゴシック" pitchFamily="50" charset="-128"/>
                        <a:ea typeface="ＭＳ Ｐゴシック" pitchFamily="50" charset="-128"/>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dirty="0">
                          <a:solidFill>
                            <a:srgbClr val="000000"/>
                          </a:solidFill>
                          <a:latin typeface="ＭＳ Ｐゴシック" pitchFamily="50" charset="-128"/>
                          <a:ea typeface="ＭＳ Ｐゴシック" pitchFamily="50" charset="-128"/>
                        </a:rPr>
                        <a:t>在宅サービスセンター・ステーション（区在宅サービスセンター）</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latin typeface="ＭＳ Ｐゴシック" pitchFamily="50" charset="-128"/>
                          <a:ea typeface="ＭＳ Ｐゴシック" pitchFamily="50" charset="-128"/>
                        </a:rPr>
                        <a:t>26</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latin typeface="ＭＳ Ｐゴシック" pitchFamily="50" charset="-128"/>
                          <a:ea typeface="ＭＳ Ｐゴシック" pitchFamily="50" charset="-128"/>
                        </a:rPr>
                        <a:t>―</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4"/>
                  </a:ext>
                </a:extLst>
              </a:tr>
              <a:tr h="228039">
                <a:tc>
                  <a:txBody>
                    <a:bodyPr/>
                    <a:lstStyle/>
                    <a:p>
                      <a:pPr algn="ctr" fontAlgn="ctr">
                        <a:lnSpc>
                          <a:spcPts val="1100"/>
                        </a:lnSpc>
                      </a:pPr>
                      <a:r>
                        <a:rPr lang="en-US" altLang="zh-TW" sz="1000" b="0" i="0" u="none" strike="noStrike" dirty="0">
                          <a:solidFill>
                            <a:schemeClr val="tx1"/>
                          </a:solidFill>
                          <a:latin typeface="ＭＳ Ｐゴシック" pitchFamily="50" charset="-128"/>
                          <a:ea typeface="ＭＳ Ｐゴシック" pitchFamily="50" charset="-128"/>
                        </a:rPr>
                        <a:t>5</a:t>
                      </a:r>
                      <a:endParaRPr lang="zh-TW" altLang="en-US" sz="1000" b="0" i="0" u="none" strike="noStrike" dirty="0">
                        <a:solidFill>
                          <a:schemeClr val="tx1"/>
                        </a:solidFill>
                        <a:latin typeface="ＭＳ Ｐゴシック" pitchFamily="50" charset="-128"/>
                        <a:ea typeface="ＭＳ Ｐゴシック" pitchFamily="50" charset="-128"/>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a:solidFill>
                            <a:srgbClr val="000000"/>
                          </a:solidFill>
                          <a:latin typeface="ＭＳ Ｐゴシック" pitchFamily="50" charset="-128"/>
                          <a:ea typeface="ＭＳ Ｐゴシック" pitchFamily="50" charset="-128"/>
                        </a:rPr>
                        <a:t>在宅サービスセンター・ステーション（地域在宅サービスステーション）</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latin typeface="ＭＳ Ｐゴシック" pitchFamily="50" charset="-128"/>
                          <a:ea typeface="ＭＳ Ｐゴシック" pitchFamily="50" charset="-128"/>
                        </a:rPr>
                        <a:t>42</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latin typeface="ＭＳ Ｐゴシック" pitchFamily="50" charset="-128"/>
                          <a:ea typeface="ＭＳ Ｐゴシック" pitchFamily="50" charset="-128"/>
                        </a:rPr>
                        <a:t>―</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5"/>
                  </a:ext>
                </a:extLst>
              </a:tr>
              <a:tr h="228039">
                <a:tc>
                  <a:txBody>
                    <a:bodyPr/>
                    <a:lstStyle/>
                    <a:p>
                      <a:pPr algn="ctr" fontAlgn="ctr">
                        <a:lnSpc>
                          <a:spcPts val="1100"/>
                        </a:lnSpc>
                      </a:pPr>
                      <a:r>
                        <a:rPr lang="en-US" altLang="zh-TW" sz="1000" b="0" i="0" u="none" strike="noStrike" dirty="0">
                          <a:solidFill>
                            <a:schemeClr val="tx1"/>
                          </a:solidFill>
                          <a:latin typeface="ＭＳ Ｐゴシック" pitchFamily="50" charset="-128"/>
                          <a:ea typeface="ＭＳ Ｐゴシック" pitchFamily="50" charset="-128"/>
                        </a:rPr>
                        <a:t>6</a:t>
                      </a:r>
                      <a:endParaRPr lang="zh-TW" altLang="en-US" sz="1000" b="0" i="0" u="none" strike="noStrike" dirty="0">
                        <a:solidFill>
                          <a:schemeClr val="tx1"/>
                        </a:solidFill>
                        <a:latin typeface="ＭＳ Ｐゴシック" pitchFamily="50" charset="-128"/>
                        <a:ea typeface="ＭＳ Ｐゴシック" pitchFamily="50" charset="-128"/>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a:solidFill>
                            <a:srgbClr val="000000"/>
                          </a:solidFill>
                          <a:latin typeface="ＭＳ Ｐゴシック" pitchFamily="50" charset="-128"/>
                          <a:ea typeface="ＭＳ Ｐゴシック" pitchFamily="50" charset="-128"/>
                        </a:rPr>
                        <a:t>その他高齢者福祉施設（認知症高齢者グループホーム）</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latin typeface="ＭＳ Ｐゴシック" pitchFamily="50" charset="-128"/>
                          <a:ea typeface="ＭＳ Ｐゴシック" pitchFamily="50" charset="-128"/>
                        </a:rPr>
                        <a:t>1</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latin typeface="ＭＳ Ｐゴシック" pitchFamily="50" charset="-128"/>
                          <a:ea typeface="ＭＳ Ｐゴシック" pitchFamily="50" charset="-128"/>
                        </a:rPr>
                        <a:t>―</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6"/>
                  </a:ext>
                </a:extLst>
              </a:tr>
              <a:tr h="228039">
                <a:tc>
                  <a:txBody>
                    <a:bodyPr/>
                    <a:lstStyle/>
                    <a:p>
                      <a:pPr algn="ctr" fontAlgn="ctr">
                        <a:lnSpc>
                          <a:spcPts val="1100"/>
                        </a:lnSpc>
                      </a:pPr>
                      <a:r>
                        <a:rPr lang="en-US" altLang="zh-TW" sz="1000" b="0" i="0" u="none" strike="noStrike" dirty="0">
                          <a:solidFill>
                            <a:schemeClr val="tx1"/>
                          </a:solidFill>
                          <a:latin typeface="ＭＳ Ｐゴシック" pitchFamily="50" charset="-128"/>
                          <a:ea typeface="ＭＳ Ｐゴシック" pitchFamily="50" charset="-128"/>
                        </a:rPr>
                        <a:t>7</a:t>
                      </a:r>
                      <a:endParaRPr lang="zh-TW" altLang="en-US" sz="1000" b="0" i="0" u="none" strike="noStrike" dirty="0">
                        <a:solidFill>
                          <a:schemeClr val="tx1"/>
                        </a:solidFill>
                        <a:latin typeface="ＭＳ Ｐゴシック" pitchFamily="50" charset="-128"/>
                        <a:ea typeface="ＭＳ Ｐゴシック" pitchFamily="50" charset="-128"/>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dirty="0">
                          <a:solidFill>
                            <a:srgbClr val="000000"/>
                          </a:solidFill>
                          <a:latin typeface="ＭＳ Ｐゴシック" pitchFamily="50" charset="-128"/>
                          <a:ea typeface="ＭＳ Ｐゴシック" pitchFamily="50" charset="-128"/>
                        </a:rPr>
                        <a:t>その他高齢者福祉施設（小規模多機能型居宅介護施設）</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latin typeface="ＭＳ Ｐゴシック" pitchFamily="50" charset="-128"/>
                          <a:ea typeface="ＭＳ Ｐゴシック" pitchFamily="50" charset="-128"/>
                        </a:rPr>
                        <a:t>1</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latin typeface="ＭＳ Ｐゴシック" pitchFamily="50" charset="-128"/>
                          <a:ea typeface="ＭＳ Ｐゴシック" pitchFamily="50" charset="-128"/>
                        </a:rPr>
                        <a:t>―</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7"/>
                  </a:ext>
                </a:extLst>
              </a:tr>
              <a:tr h="228039">
                <a:tc>
                  <a:txBody>
                    <a:bodyPr/>
                    <a:lstStyle/>
                    <a:p>
                      <a:pPr algn="ctr" fontAlgn="ctr">
                        <a:lnSpc>
                          <a:spcPts val="1100"/>
                        </a:lnSpc>
                      </a:pPr>
                      <a:r>
                        <a:rPr lang="en-US" altLang="zh-TW" sz="1000" b="0" i="0" u="none" strike="noStrike" dirty="0">
                          <a:solidFill>
                            <a:schemeClr val="tx1"/>
                          </a:solidFill>
                          <a:latin typeface="ＭＳ Ｐゴシック" pitchFamily="50" charset="-128"/>
                          <a:ea typeface="ＭＳ Ｐゴシック" pitchFamily="50" charset="-128"/>
                        </a:rPr>
                        <a:t>8</a:t>
                      </a:r>
                      <a:endParaRPr lang="zh-TW" altLang="en-US" sz="1000" b="0" i="0" u="none" strike="noStrike" dirty="0">
                        <a:solidFill>
                          <a:schemeClr val="tx1"/>
                        </a:solidFill>
                        <a:latin typeface="ＭＳ Ｐゴシック" pitchFamily="50" charset="-128"/>
                        <a:ea typeface="ＭＳ Ｐゴシック" pitchFamily="50" charset="-128"/>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dirty="0">
                          <a:solidFill>
                            <a:srgbClr val="000000"/>
                          </a:solidFill>
                          <a:latin typeface="ＭＳ Ｐゴシック" pitchFamily="50" charset="-128"/>
                          <a:ea typeface="ＭＳ Ｐゴシック" pitchFamily="50" charset="-128"/>
                        </a:rPr>
                        <a:t>事務所（社会福祉センター）</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latin typeface="ＭＳ Ｐゴシック" pitchFamily="50" charset="-128"/>
                          <a:ea typeface="ＭＳ Ｐゴシック" pitchFamily="50" charset="-128"/>
                        </a:rPr>
                        <a:t>10</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latin typeface="ＭＳ Ｐゴシック" pitchFamily="50" charset="-128"/>
                          <a:ea typeface="ＭＳ Ｐゴシック" pitchFamily="50" charset="-128"/>
                        </a:rPr>
                        <a:t>―</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8"/>
                  </a:ext>
                </a:extLst>
              </a:tr>
              <a:tr h="228039">
                <a:tc>
                  <a:txBody>
                    <a:bodyPr/>
                    <a:lstStyle/>
                    <a:p>
                      <a:pPr algn="ctr" fontAlgn="ctr">
                        <a:lnSpc>
                          <a:spcPts val="1100"/>
                        </a:lnSpc>
                      </a:pPr>
                      <a:r>
                        <a:rPr lang="en-US" altLang="zh-TW" sz="1000" b="0" i="0" u="none" strike="noStrike" dirty="0">
                          <a:solidFill>
                            <a:schemeClr val="tx1"/>
                          </a:solidFill>
                          <a:latin typeface="ＭＳ Ｐゴシック" pitchFamily="50" charset="-128"/>
                          <a:ea typeface="ＭＳ Ｐゴシック" pitchFamily="50" charset="-128"/>
                        </a:rPr>
                        <a:t>9</a:t>
                      </a:r>
                      <a:endParaRPr lang="zh-TW" altLang="en-US" sz="1000" b="0" i="0" u="none" strike="noStrike" dirty="0">
                        <a:solidFill>
                          <a:schemeClr val="tx1"/>
                        </a:solidFill>
                        <a:latin typeface="ＭＳ Ｐゴシック" pitchFamily="50" charset="-128"/>
                        <a:ea typeface="ＭＳ Ｐゴシック" pitchFamily="50" charset="-128"/>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a:solidFill>
                            <a:srgbClr val="000000"/>
                          </a:solidFill>
                          <a:latin typeface="ＭＳ Ｐゴシック" pitchFamily="50" charset="-128"/>
                          <a:ea typeface="ＭＳ Ｐゴシック" pitchFamily="50" charset="-128"/>
                        </a:rPr>
                        <a:t>事務所（社会福祉センター）</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latin typeface="ＭＳ Ｐゴシック" pitchFamily="50" charset="-128"/>
                          <a:ea typeface="ＭＳ Ｐゴシック" pitchFamily="50" charset="-128"/>
                        </a:rPr>
                        <a:t>4</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latin typeface="ＭＳ Ｐゴシック" pitchFamily="50" charset="-128"/>
                          <a:ea typeface="ＭＳ Ｐゴシック" pitchFamily="50" charset="-128"/>
                        </a:rPr>
                        <a:t>―</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9"/>
                  </a:ext>
                </a:extLst>
              </a:tr>
              <a:tr h="228039">
                <a:tc>
                  <a:txBody>
                    <a:bodyPr/>
                    <a:lstStyle/>
                    <a:p>
                      <a:pPr algn="ctr" fontAlgn="ctr">
                        <a:lnSpc>
                          <a:spcPts val="1100"/>
                        </a:lnSpc>
                      </a:pPr>
                      <a:r>
                        <a:rPr lang="en-US" altLang="zh-TW" sz="1000" b="0" i="0" u="none" strike="noStrike" dirty="0">
                          <a:solidFill>
                            <a:schemeClr val="tx1"/>
                          </a:solidFill>
                          <a:latin typeface="ＭＳ Ｐゴシック" pitchFamily="50" charset="-128"/>
                          <a:ea typeface="ＭＳ Ｐゴシック" pitchFamily="50" charset="-128"/>
                        </a:rPr>
                        <a:t>10</a:t>
                      </a:r>
                      <a:endParaRPr lang="zh-TW" altLang="en-US" sz="1000" b="0" i="0" u="none" strike="noStrike" dirty="0">
                        <a:solidFill>
                          <a:schemeClr val="tx1"/>
                        </a:solidFill>
                        <a:latin typeface="ＭＳ Ｐゴシック" pitchFamily="50" charset="-128"/>
                        <a:ea typeface="ＭＳ Ｐゴシック" pitchFamily="50" charset="-128"/>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a:solidFill>
                            <a:srgbClr val="000000"/>
                          </a:solidFill>
                          <a:latin typeface="ＭＳ Ｐゴシック" pitchFamily="50" charset="-128"/>
                          <a:ea typeface="ＭＳ Ｐゴシック" pitchFamily="50" charset="-128"/>
                        </a:rPr>
                        <a:t>障がい者福祉施設</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latin typeface="ＭＳ Ｐゴシック" pitchFamily="50" charset="-128"/>
                          <a:ea typeface="ＭＳ Ｐゴシック" pitchFamily="50" charset="-128"/>
                        </a:rPr>
                        <a:t>52</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latin typeface="ＭＳ Ｐゴシック" pitchFamily="50" charset="-128"/>
                          <a:ea typeface="ＭＳ Ｐゴシック" pitchFamily="50" charset="-128"/>
                        </a:rPr>
                        <a:t>―</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0"/>
                  </a:ext>
                </a:extLst>
              </a:tr>
              <a:tr h="228039">
                <a:tc>
                  <a:txBody>
                    <a:bodyPr/>
                    <a:lstStyle/>
                    <a:p>
                      <a:pPr algn="ctr" fontAlgn="ctr">
                        <a:lnSpc>
                          <a:spcPts val="1100"/>
                        </a:lnSpc>
                      </a:pPr>
                      <a:r>
                        <a:rPr lang="en-US" altLang="zh-TW" sz="1000" b="0" i="0" u="none" strike="noStrike" dirty="0">
                          <a:solidFill>
                            <a:schemeClr val="tx1"/>
                          </a:solidFill>
                          <a:latin typeface="ＭＳ Ｐゴシック" pitchFamily="50" charset="-128"/>
                          <a:ea typeface="ＭＳ Ｐゴシック" pitchFamily="50" charset="-128"/>
                        </a:rPr>
                        <a:t>11</a:t>
                      </a:r>
                      <a:endParaRPr lang="zh-TW" altLang="en-US" sz="1000" b="0" i="0" u="none" strike="noStrike" dirty="0">
                        <a:solidFill>
                          <a:schemeClr val="tx1"/>
                        </a:solidFill>
                        <a:latin typeface="ＭＳ Ｐゴシック" pitchFamily="50" charset="-128"/>
                        <a:ea typeface="ＭＳ Ｐゴシック" pitchFamily="50" charset="-128"/>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a:solidFill>
                            <a:srgbClr val="000000"/>
                          </a:solidFill>
                          <a:latin typeface="ＭＳ Ｐゴシック" pitchFamily="50" charset="-128"/>
                          <a:ea typeface="ＭＳ Ｐゴシック" pitchFamily="50" charset="-128"/>
                        </a:rPr>
                        <a:t>大阪バイオサイエンス研究所</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latin typeface="ＭＳ Ｐゴシック" pitchFamily="50" charset="-128"/>
                          <a:ea typeface="ＭＳ Ｐゴシック" pitchFamily="50" charset="-128"/>
                        </a:rPr>
                        <a:t>1</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latin typeface="ＭＳ Ｐゴシック" pitchFamily="50" charset="-128"/>
                          <a:ea typeface="ＭＳ Ｐゴシック" pitchFamily="50" charset="-128"/>
                        </a:rPr>
                        <a:t>―</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1"/>
                  </a:ext>
                </a:extLst>
              </a:tr>
              <a:tr h="228039">
                <a:tc>
                  <a:txBody>
                    <a:bodyPr/>
                    <a:lstStyle/>
                    <a:p>
                      <a:pPr algn="ctr" fontAlgn="ctr">
                        <a:lnSpc>
                          <a:spcPts val="1100"/>
                        </a:lnSpc>
                      </a:pPr>
                      <a:r>
                        <a:rPr lang="en-US" altLang="zh-TW" sz="1000" b="0" i="0" u="none" strike="noStrike" dirty="0">
                          <a:solidFill>
                            <a:schemeClr val="tx1"/>
                          </a:solidFill>
                          <a:latin typeface="ＭＳ Ｐゴシック" pitchFamily="50" charset="-128"/>
                          <a:ea typeface="ＭＳ Ｐゴシック" pitchFamily="50" charset="-128"/>
                        </a:rPr>
                        <a:t>12</a:t>
                      </a:r>
                      <a:endParaRPr lang="zh-TW" altLang="en-US" sz="1000" b="0" i="0" u="none" strike="noStrike" dirty="0">
                        <a:solidFill>
                          <a:schemeClr val="tx1"/>
                        </a:solidFill>
                        <a:latin typeface="ＭＳ Ｐゴシック" pitchFamily="50" charset="-128"/>
                        <a:ea typeface="ＭＳ Ｐゴシック" pitchFamily="50" charset="-128"/>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dirty="0">
                          <a:solidFill>
                            <a:srgbClr val="000000"/>
                          </a:solidFill>
                          <a:latin typeface="ＭＳ Ｐゴシック" pitchFamily="50" charset="-128"/>
                          <a:ea typeface="ＭＳ Ｐゴシック" pitchFamily="50" charset="-128"/>
                        </a:rPr>
                        <a:t>研究施設（大阪大学）</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latin typeface="ＭＳ Ｐゴシック" pitchFamily="50" charset="-128"/>
                          <a:ea typeface="ＭＳ Ｐゴシック" pitchFamily="50" charset="-128"/>
                        </a:rPr>
                        <a:t>1</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latin typeface="ＭＳ Ｐゴシック" pitchFamily="50" charset="-128"/>
                          <a:ea typeface="ＭＳ Ｐゴシック" pitchFamily="50" charset="-128"/>
                        </a:rPr>
                        <a:t>―</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2"/>
                  </a:ext>
                </a:extLst>
              </a:tr>
              <a:tr h="228039">
                <a:tc>
                  <a:txBody>
                    <a:bodyPr/>
                    <a:lstStyle/>
                    <a:p>
                      <a:pPr algn="ctr" fontAlgn="ctr">
                        <a:lnSpc>
                          <a:spcPts val="1100"/>
                        </a:lnSpc>
                      </a:pPr>
                      <a:r>
                        <a:rPr lang="en-US" altLang="zh-TW" sz="1000" b="0" i="0" u="none" strike="noStrike" dirty="0">
                          <a:solidFill>
                            <a:schemeClr val="tx1"/>
                          </a:solidFill>
                          <a:latin typeface="ＭＳ Ｐゴシック" pitchFamily="50" charset="-128"/>
                          <a:ea typeface="ＭＳ Ｐゴシック" pitchFamily="50" charset="-128"/>
                        </a:rPr>
                        <a:t>13</a:t>
                      </a:r>
                      <a:endParaRPr lang="zh-TW" altLang="en-US" sz="1000" b="0" i="0" u="none" strike="noStrike" dirty="0">
                        <a:solidFill>
                          <a:schemeClr val="tx1"/>
                        </a:solidFill>
                        <a:latin typeface="ＭＳ Ｐゴシック" pitchFamily="50" charset="-128"/>
                        <a:ea typeface="ＭＳ Ｐゴシック" pitchFamily="50" charset="-128"/>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dirty="0" err="1">
                          <a:solidFill>
                            <a:srgbClr val="000000"/>
                          </a:solidFill>
                          <a:latin typeface="ＭＳ Ｐゴシック" pitchFamily="50" charset="-128"/>
                          <a:ea typeface="ＭＳ Ｐゴシック" pitchFamily="50" charset="-128"/>
                        </a:rPr>
                        <a:t>障がい</a:t>
                      </a:r>
                      <a:r>
                        <a:rPr lang="ja-JP" altLang="en-US" sz="1000" b="0" i="0" u="none" strike="noStrike" dirty="0">
                          <a:solidFill>
                            <a:srgbClr val="000000"/>
                          </a:solidFill>
                          <a:latin typeface="ＭＳ Ｐゴシック" pitchFamily="50" charset="-128"/>
                          <a:ea typeface="ＭＳ Ｐゴシック" pitchFamily="50" charset="-128"/>
                        </a:rPr>
                        <a:t>者福祉施設付帯駐車場（社会福祉法人ライフサポート協会）</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latin typeface="ＭＳ Ｐゴシック" pitchFamily="50" charset="-128"/>
                          <a:ea typeface="ＭＳ Ｐゴシック" pitchFamily="50" charset="-128"/>
                        </a:rPr>
                        <a:t>1</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latin typeface="ＭＳ Ｐゴシック" pitchFamily="50" charset="-128"/>
                          <a:ea typeface="ＭＳ Ｐゴシック" pitchFamily="50" charset="-128"/>
                        </a:rPr>
                        <a:t>―</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3"/>
                  </a:ext>
                </a:extLst>
              </a:tr>
              <a:tr h="228039">
                <a:tc>
                  <a:txBody>
                    <a:bodyPr/>
                    <a:lstStyle/>
                    <a:p>
                      <a:pPr algn="ctr" fontAlgn="ctr">
                        <a:lnSpc>
                          <a:spcPts val="1100"/>
                        </a:lnSpc>
                      </a:pPr>
                      <a:r>
                        <a:rPr lang="en-US" altLang="zh-TW" sz="1000" b="0" i="0" u="none" strike="noStrike" dirty="0">
                          <a:solidFill>
                            <a:schemeClr val="tx1"/>
                          </a:solidFill>
                          <a:latin typeface="ＭＳ Ｐゴシック" pitchFamily="50" charset="-128"/>
                          <a:ea typeface="ＭＳ Ｐゴシック" pitchFamily="50" charset="-128"/>
                        </a:rPr>
                        <a:t>14</a:t>
                      </a:r>
                      <a:endParaRPr lang="zh-TW" altLang="en-US" sz="1000" b="0" i="0" u="none" strike="noStrike" dirty="0">
                        <a:solidFill>
                          <a:schemeClr val="tx1"/>
                        </a:solidFill>
                        <a:latin typeface="ＭＳ Ｐゴシック" pitchFamily="50" charset="-128"/>
                        <a:ea typeface="ＭＳ Ｐゴシック" pitchFamily="50" charset="-128"/>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a:solidFill>
                            <a:srgbClr val="000000"/>
                          </a:solidFill>
                          <a:latin typeface="ＭＳ Ｐゴシック" pitchFamily="50" charset="-128"/>
                          <a:ea typeface="ＭＳ Ｐゴシック" pitchFamily="50" charset="-128"/>
                        </a:rPr>
                        <a:t>会館・港湾関係車両施設（（財）大阪港湾福利厚生協会）</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latin typeface="ＭＳ Ｐゴシック" pitchFamily="50" charset="-128"/>
                          <a:ea typeface="ＭＳ Ｐゴシック" pitchFamily="50" charset="-128"/>
                        </a:rPr>
                        <a:t>3</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latin typeface="ＭＳ Ｐゴシック" pitchFamily="50" charset="-128"/>
                          <a:ea typeface="ＭＳ Ｐゴシック" pitchFamily="50" charset="-128"/>
                        </a:rPr>
                        <a:t>―</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4"/>
                  </a:ext>
                </a:extLst>
              </a:tr>
              <a:tr h="228039">
                <a:tc>
                  <a:txBody>
                    <a:bodyPr/>
                    <a:lstStyle/>
                    <a:p>
                      <a:pPr algn="ctr" fontAlgn="ctr">
                        <a:lnSpc>
                          <a:spcPts val="1100"/>
                        </a:lnSpc>
                      </a:pPr>
                      <a:r>
                        <a:rPr lang="en-US" altLang="zh-TW" sz="1000" b="0" i="0" u="none" strike="noStrike" dirty="0">
                          <a:solidFill>
                            <a:schemeClr val="tx1"/>
                          </a:solidFill>
                          <a:latin typeface="ＭＳ Ｐゴシック" pitchFamily="50" charset="-128"/>
                          <a:ea typeface="ＭＳ Ｐゴシック" pitchFamily="50" charset="-128"/>
                        </a:rPr>
                        <a:t>15</a:t>
                      </a:r>
                      <a:endParaRPr lang="zh-TW" altLang="en-US" sz="1000" b="0" i="0" u="none" strike="noStrike" dirty="0">
                        <a:solidFill>
                          <a:schemeClr val="tx1"/>
                        </a:solidFill>
                        <a:latin typeface="ＭＳ Ｐゴシック" pitchFamily="50" charset="-128"/>
                        <a:ea typeface="ＭＳ Ｐゴシック" pitchFamily="50" charset="-128"/>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a:solidFill>
                            <a:srgbClr val="000000"/>
                          </a:solidFill>
                          <a:latin typeface="ＭＳ Ｐゴシック" pitchFamily="50" charset="-128"/>
                          <a:ea typeface="ＭＳ Ｐゴシック" pitchFamily="50" charset="-128"/>
                        </a:rPr>
                        <a:t>社団法人事務所（もと幼児教育センター内）</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latin typeface="ＭＳ Ｐゴシック" pitchFamily="50" charset="-128"/>
                          <a:ea typeface="ＭＳ Ｐゴシック" pitchFamily="50" charset="-128"/>
                        </a:rPr>
                        <a:t>1</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latin typeface="ＭＳ Ｐゴシック" pitchFamily="50" charset="-128"/>
                          <a:ea typeface="ＭＳ Ｐゴシック" pitchFamily="50" charset="-128"/>
                        </a:rPr>
                        <a:t>―</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5"/>
                  </a:ext>
                </a:extLst>
              </a:tr>
              <a:tr h="228039">
                <a:tc>
                  <a:txBody>
                    <a:bodyPr/>
                    <a:lstStyle/>
                    <a:p>
                      <a:pPr algn="ctr" fontAlgn="ctr">
                        <a:lnSpc>
                          <a:spcPts val="1100"/>
                        </a:lnSpc>
                      </a:pPr>
                      <a:r>
                        <a:rPr lang="en-US" altLang="zh-TW" sz="1000" b="0" i="0" u="none" strike="noStrike" dirty="0">
                          <a:solidFill>
                            <a:schemeClr val="tx1"/>
                          </a:solidFill>
                          <a:latin typeface="ＭＳ Ｐゴシック" pitchFamily="50" charset="-128"/>
                          <a:ea typeface="ＭＳ Ｐゴシック" pitchFamily="50" charset="-128"/>
                        </a:rPr>
                        <a:t>16</a:t>
                      </a:r>
                      <a:endParaRPr lang="zh-TW" altLang="en-US" sz="1000" b="0" i="0" u="none" strike="noStrike" dirty="0">
                        <a:solidFill>
                          <a:schemeClr val="tx1"/>
                        </a:solidFill>
                        <a:latin typeface="ＭＳ Ｐゴシック" pitchFamily="50" charset="-128"/>
                        <a:ea typeface="ＭＳ Ｐゴシック" pitchFamily="50" charset="-128"/>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a:solidFill>
                            <a:srgbClr val="000000"/>
                          </a:solidFill>
                          <a:latin typeface="ＭＳ Ｐゴシック" pitchFamily="50" charset="-128"/>
                          <a:ea typeface="ＭＳ Ｐゴシック" pitchFamily="50" charset="-128"/>
                        </a:rPr>
                        <a:t>学校売店・食堂</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latin typeface="ＭＳ Ｐゴシック" pitchFamily="50" charset="-128"/>
                          <a:ea typeface="ＭＳ Ｐゴシック" pitchFamily="50" charset="-128"/>
                        </a:rPr>
                        <a:t>92</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latin typeface="ＭＳ Ｐゴシック" pitchFamily="50" charset="-128"/>
                          <a:ea typeface="ＭＳ Ｐゴシック" pitchFamily="50" charset="-128"/>
                        </a:rPr>
                        <a:t>―</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6"/>
                  </a:ext>
                </a:extLst>
              </a:tr>
              <a:tr h="228039">
                <a:tc>
                  <a:txBody>
                    <a:bodyPr/>
                    <a:lstStyle/>
                    <a:p>
                      <a:pPr algn="ctr" fontAlgn="ctr">
                        <a:lnSpc>
                          <a:spcPts val="1100"/>
                        </a:lnSpc>
                      </a:pPr>
                      <a:r>
                        <a:rPr lang="en-US" altLang="zh-TW" sz="1000" b="0" i="0" u="none" strike="noStrike" dirty="0">
                          <a:solidFill>
                            <a:schemeClr val="tx1"/>
                          </a:solidFill>
                          <a:latin typeface="ＭＳ Ｐゴシック" pitchFamily="50" charset="-128"/>
                          <a:ea typeface="ＭＳ Ｐゴシック" pitchFamily="50" charset="-128"/>
                        </a:rPr>
                        <a:t>17</a:t>
                      </a:r>
                      <a:endParaRPr lang="zh-TW" altLang="en-US" sz="1000" b="0" i="0" u="none" strike="noStrike" dirty="0">
                        <a:solidFill>
                          <a:schemeClr val="tx1"/>
                        </a:solidFill>
                        <a:latin typeface="ＭＳ Ｐゴシック" pitchFamily="50" charset="-128"/>
                        <a:ea typeface="ＭＳ Ｐゴシック" pitchFamily="50" charset="-128"/>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zh-TW" altLang="en-US" sz="1000" b="0" i="0" u="none" strike="noStrike" dirty="0">
                          <a:solidFill>
                            <a:srgbClr val="000000"/>
                          </a:solidFill>
                          <a:latin typeface="ＭＳ Ｐゴシック" pitchFamily="50" charset="-128"/>
                          <a:ea typeface="ＭＳ Ｐゴシック" pitchFamily="50" charset="-128"/>
                        </a:rPr>
                        <a:t>幼稚園（北恩加島幼稚園）</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latin typeface="ＭＳ Ｐゴシック" pitchFamily="50" charset="-128"/>
                          <a:ea typeface="ＭＳ Ｐゴシック" pitchFamily="50" charset="-128"/>
                        </a:rPr>
                        <a:t>1</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latin typeface="ＭＳ Ｐゴシック" pitchFamily="50" charset="-128"/>
                          <a:ea typeface="ＭＳ Ｐゴシック" pitchFamily="50" charset="-128"/>
                        </a:rPr>
                        <a:t>―</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7"/>
                  </a:ext>
                </a:extLst>
              </a:tr>
              <a:tr h="228039">
                <a:tc gridSpan="2">
                  <a:txBody>
                    <a:bodyPr/>
                    <a:lstStyle/>
                    <a:p>
                      <a:pPr algn="ctr" fontAlgn="ctr">
                        <a:lnSpc>
                          <a:spcPts val="1100"/>
                        </a:lnSpc>
                      </a:pPr>
                      <a:r>
                        <a:rPr lang="ja-JP" altLang="en-US" sz="1000" b="0" i="0" u="none" strike="noStrike" dirty="0">
                          <a:solidFill>
                            <a:schemeClr val="tx1"/>
                          </a:solidFill>
                          <a:latin typeface="ＭＳ Ｐゴシック" pitchFamily="50" charset="-128"/>
                          <a:ea typeface="ＭＳ Ｐゴシック" pitchFamily="50" charset="-128"/>
                        </a:rPr>
                        <a:t>計</a:t>
                      </a:r>
                      <a:endParaRPr lang="zh-TW" altLang="en-US" sz="1000" b="0" i="0" u="none" strike="noStrike" dirty="0">
                        <a:solidFill>
                          <a:schemeClr val="tx1"/>
                        </a:solidFill>
                        <a:latin typeface="ＭＳ Ｐゴシック" pitchFamily="50" charset="-128"/>
                        <a:ea typeface="ＭＳ Ｐゴシック" pitchFamily="50" charset="-128"/>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40000"/>
                        <a:lumOff val="60000"/>
                      </a:schemeClr>
                    </a:solidFill>
                  </a:tcPr>
                </a:tc>
                <a:tc hMerge="1">
                  <a:txBody>
                    <a:bodyPr/>
                    <a:lstStyle/>
                    <a:p>
                      <a:pPr algn="l" fontAlgn="ctr">
                        <a:lnSpc>
                          <a:spcPts val="1100"/>
                        </a:lnSpc>
                      </a:pPr>
                      <a:endParaRPr lang="ja-JP" altLang="en-US" sz="1000" b="0" i="0" u="none" strike="noStrike" dirty="0">
                        <a:solidFill>
                          <a:srgbClr val="000000"/>
                        </a:solidFill>
                        <a:latin typeface="ＭＳ Ｐゴシック" pitchFamily="50" charset="-128"/>
                        <a:ea typeface="ＭＳ Ｐゴシック" pitchFamily="50" charset="-128"/>
                      </a:endParaRP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lnSpc>
                          <a:spcPts val="1100"/>
                        </a:lnSpc>
                      </a:pPr>
                      <a:r>
                        <a:rPr lang="en-US" altLang="ja-JP" sz="1000" b="0" i="0" u="none" strike="noStrike" dirty="0">
                          <a:solidFill>
                            <a:srgbClr val="000000"/>
                          </a:solidFill>
                          <a:latin typeface="ＭＳ Ｐゴシック" pitchFamily="50" charset="-128"/>
                          <a:ea typeface="ＭＳ Ｐゴシック" pitchFamily="50" charset="-128"/>
                        </a:rPr>
                        <a:t>239</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40000"/>
                        <a:lumOff val="60000"/>
                      </a:schemeClr>
                    </a:solidFill>
                  </a:tcPr>
                </a:tc>
                <a:tc>
                  <a:txBody>
                    <a:bodyPr/>
                    <a:lstStyle/>
                    <a:p>
                      <a:pPr algn="r" fontAlgn="ctr">
                        <a:lnSpc>
                          <a:spcPts val="1100"/>
                        </a:lnSpc>
                      </a:pPr>
                      <a:r>
                        <a:rPr lang="en-US" altLang="ja-JP" sz="1000" b="0" i="0" u="none" strike="noStrike" dirty="0">
                          <a:solidFill>
                            <a:schemeClr val="tx1"/>
                          </a:solidFill>
                          <a:latin typeface="ＭＳ Ｐゴシック" pitchFamily="50" charset="-128"/>
                          <a:ea typeface="ＭＳ Ｐゴシック" pitchFamily="50" charset="-128"/>
                        </a:rPr>
                        <a:t>0</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40000"/>
                        <a:lumOff val="60000"/>
                      </a:schemeClr>
                    </a:solidFill>
                  </a:tcPr>
                </a:tc>
                <a:extLst>
                  <a:ext uri="{0D108BD9-81ED-4DB2-BD59-A6C34878D82A}">
                    <a16:rowId xmlns:a16="http://schemas.microsoft.com/office/drawing/2014/main" val="10018"/>
                  </a:ext>
                </a:extLst>
              </a:tr>
            </a:tbl>
          </a:graphicData>
        </a:graphic>
      </p:graphicFrame>
      <p:sp>
        <p:nvSpPr>
          <p:cNvPr id="11" name="正方形/長方形 10"/>
          <p:cNvSpPr/>
          <p:nvPr/>
        </p:nvSpPr>
        <p:spPr>
          <a:xfrm>
            <a:off x="251520" y="260648"/>
            <a:ext cx="6768752" cy="338554"/>
          </a:xfrm>
          <a:prstGeom prst="rect">
            <a:avLst/>
          </a:prstGeom>
        </p:spPr>
        <p:txBody>
          <a:bodyPr wrap="square">
            <a:spAutoFit/>
          </a:bodyPr>
          <a:lstStyle/>
          <a:p>
            <a:r>
              <a:rPr lang="ja-JP" altLang="en-US" sz="1600" dirty="0">
                <a:solidFill>
                  <a:prstClr val="black"/>
                </a:solidFill>
                <a:latin typeface="ＭＳ Ｐゴシック" panose="020B0600070205080204" pitchFamily="50" charset="-128"/>
                <a:ea typeface="ＭＳ Ｐゴシック" panose="020B0600070205080204" pitchFamily="50" charset="-128"/>
              </a:rPr>
              <a:t>○ 市有不動産の使用料減免のうち、見直しの対象としたもの　（２／６）</a:t>
            </a:r>
          </a:p>
        </p:txBody>
      </p:sp>
      <p:sp>
        <p:nvSpPr>
          <p:cNvPr id="7" name="テキスト ボックス 36"/>
          <p:cNvSpPr txBox="1"/>
          <p:nvPr/>
        </p:nvSpPr>
        <p:spPr>
          <a:xfrm>
            <a:off x="0" y="0"/>
            <a:ext cx="1619672" cy="261610"/>
          </a:xfrm>
          <a:prstGeom prst="rect">
            <a:avLst/>
          </a:prstGeom>
          <a:noFill/>
        </p:spPr>
        <p:txBody>
          <a:bodyPr wrap="square" rtlCol="0">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r>
              <a:rPr lang="ja-JP" altLang="en-US" sz="1100" dirty="0">
                <a:solidFill>
                  <a:prstClr val="black"/>
                </a:solidFill>
              </a:rPr>
              <a:t>（付属資料３）</a:t>
            </a:r>
            <a:endParaRPr lang="en-US" altLang="ja-JP" sz="1100" dirty="0">
              <a:solidFill>
                <a:prstClr val="black"/>
              </a:solidFill>
            </a:endParaRPr>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387</a:t>
            </a:fld>
            <a:endParaRPr lang="ja-JP" altLang="en-US"/>
          </a:p>
        </p:txBody>
      </p:sp>
    </p:spTree>
    <p:extLst>
      <p:ext uri="{BB962C8B-B14F-4D97-AF65-F5344CB8AC3E}">
        <p14:creationId xmlns:p14="http://schemas.microsoft.com/office/powerpoint/2010/main" val="144534119"/>
      </p:ext>
    </p:extLst>
  </p:cSld>
  <p:clrMapOvr>
    <a:masterClrMapping/>
  </p:clrMapOvr>
</p:sld>
</file>

<file path=ppt/slides/slide3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正方形/長方形 7"/>
          <p:cNvSpPr/>
          <p:nvPr/>
        </p:nvSpPr>
        <p:spPr>
          <a:xfrm>
            <a:off x="7236298" y="6237312"/>
            <a:ext cx="1228221" cy="261610"/>
          </a:xfrm>
          <a:prstGeom prst="rect">
            <a:avLst/>
          </a:prstGeom>
        </p:spPr>
        <p:txBody>
          <a:bodyPr wrap="none">
            <a:spAutoFit/>
          </a:bodyPr>
          <a:lstStyle/>
          <a:p>
            <a:r>
              <a:rPr lang="ja-JP" altLang="en-US" sz="1100" dirty="0">
                <a:solidFill>
                  <a:prstClr val="black"/>
                </a:solidFill>
                <a:latin typeface="Calibri"/>
                <a:ea typeface="ＭＳ Ｐゴシック" panose="020B0600070205080204" pitchFamily="50" charset="-128"/>
              </a:rPr>
              <a:t>（次ページへ続く）</a:t>
            </a:r>
          </a:p>
        </p:txBody>
      </p:sp>
      <p:sp>
        <p:nvSpPr>
          <p:cNvPr id="13" name="正方形/長方形 12"/>
          <p:cNvSpPr/>
          <p:nvPr/>
        </p:nvSpPr>
        <p:spPr>
          <a:xfrm>
            <a:off x="539552" y="711367"/>
            <a:ext cx="5112568" cy="292388"/>
          </a:xfrm>
          <a:prstGeom prst="rect">
            <a:avLst/>
          </a:prstGeom>
        </p:spPr>
        <p:txBody>
          <a:bodyPr wrap="square">
            <a:spAutoFit/>
          </a:bodyPr>
          <a:lstStyle/>
          <a:p>
            <a:r>
              <a:rPr lang="ja-JP" altLang="en-US" sz="1300" b="1" dirty="0">
                <a:solidFill>
                  <a:prstClr val="black"/>
                </a:solidFill>
                <a:latin typeface="ＭＳ Ｐゴシック" panose="020B0600070205080204" pitchFamily="50" charset="-128"/>
                <a:ea typeface="ＭＳ Ｐゴシック" panose="020B0600070205080204" pitchFamily="50" charset="-128"/>
              </a:rPr>
              <a:t>Ｃ．点検対象外　　</a:t>
            </a:r>
            <a:r>
              <a:rPr lang="en-US" altLang="ja-JP" sz="1300" b="1" dirty="0">
                <a:solidFill>
                  <a:prstClr val="black"/>
                </a:solidFill>
                <a:latin typeface="ＭＳ Ｐゴシック" panose="020B0600070205080204" pitchFamily="50" charset="-128"/>
                <a:ea typeface="ＭＳ Ｐゴシック" panose="020B0600070205080204" pitchFamily="50" charset="-128"/>
              </a:rPr>
              <a:t>【24</a:t>
            </a:r>
            <a:r>
              <a:rPr lang="ja-JP" altLang="en-US" sz="1300" b="1" dirty="0">
                <a:solidFill>
                  <a:prstClr val="black"/>
                </a:solidFill>
                <a:latin typeface="ＭＳ Ｐゴシック" panose="020B0600070205080204" pitchFamily="50" charset="-128"/>
                <a:ea typeface="ＭＳ Ｐゴシック" panose="020B0600070205080204" pitchFamily="50" charset="-128"/>
              </a:rPr>
              <a:t>件</a:t>
            </a:r>
            <a:r>
              <a:rPr lang="en-US" altLang="ja-JP" sz="1300" b="1" dirty="0">
                <a:solidFill>
                  <a:prstClr val="black"/>
                </a:solidFill>
                <a:latin typeface="ＭＳ Ｐゴシック" panose="020B0600070205080204" pitchFamily="50" charset="-128"/>
                <a:ea typeface="ＭＳ Ｐゴシック" panose="020B0600070205080204" pitchFamily="50" charset="-128"/>
              </a:rPr>
              <a:t>】</a:t>
            </a:r>
            <a:r>
              <a:rPr lang="ja-JP" altLang="en-US" sz="1300" dirty="0">
                <a:solidFill>
                  <a:prstClr val="black"/>
                </a:solidFill>
                <a:latin typeface="ＭＳ Ｐゴシック" panose="020B0600070205080204" pitchFamily="50" charset="-128"/>
                <a:ea typeface="ＭＳ Ｐゴシック" panose="020B0600070205080204" pitchFamily="50" charset="-128"/>
              </a:rPr>
              <a:t>　</a:t>
            </a:r>
          </a:p>
        </p:txBody>
      </p:sp>
      <p:graphicFrame>
        <p:nvGraphicFramePr>
          <p:cNvPr id="16" name="表 15"/>
          <p:cNvGraphicFramePr>
            <a:graphicFrameLocks noGrp="1"/>
          </p:cNvGraphicFramePr>
          <p:nvPr/>
        </p:nvGraphicFramePr>
        <p:xfrm>
          <a:off x="971600" y="1003755"/>
          <a:ext cx="7416824" cy="2570130"/>
        </p:xfrm>
        <a:graphic>
          <a:graphicData uri="http://schemas.openxmlformats.org/drawingml/2006/table">
            <a:tbl>
              <a:tblPr/>
              <a:tblGrid>
                <a:gridCol w="504056">
                  <a:extLst>
                    <a:ext uri="{9D8B030D-6E8A-4147-A177-3AD203B41FA5}">
                      <a16:colId xmlns:a16="http://schemas.microsoft.com/office/drawing/2014/main" val="20000"/>
                    </a:ext>
                  </a:extLst>
                </a:gridCol>
                <a:gridCol w="6336704">
                  <a:extLst>
                    <a:ext uri="{9D8B030D-6E8A-4147-A177-3AD203B41FA5}">
                      <a16:colId xmlns:a16="http://schemas.microsoft.com/office/drawing/2014/main" val="20001"/>
                    </a:ext>
                  </a:extLst>
                </a:gridCol>
                <a:gridCol w="576064">
                  <a:extLst>
                    <a:ext uri="{9D8B030D-6E8A-4147-A177-3AD203B41FA5}">
                      <a16:colId xmlns:a16="http://schemas.microsoft.com/office/drawing/2014/main" val="20002"/>
                    </a:ext>
                  </a:extLst>
                </a:gridCol>
              </a:tblGrid>
              <a:tr h="171342">
                <a:tc>
                  <a:txBody>
                    <a:bodyPr/>
                    <a:lstStyle/>
                    <a:p>
                      <a:pPr algn="ctr" fontAlgn="ctr">
                        <a:lnSpc>
                          <a:spcPts val="1100"/>
                        </a:lnSpc>
                      </a:pPr>
                      <a:endParaRPr lang="zh-TW" altLang="en-US" sz="1000" b="0" i="0" u="none" strike="noStrike" dirty="0">
                        <a:solidFill>
                          <a:schemeClr val="tx1"/>
                        </a:solidFill>
                        <a:latin typeface="ＭＳ Ｐゴシック" pitchFamily="50" charset="-128"/>
                        <a:ea typeface="ＭＳ Ｐゴシック" pitchFamily="50" charset="-128"/>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ap="flat" cmpd="sng" algn="ctr">
                      <a:solidFill>
                        <a:schemeClr val="tx1"/>
                      </a:solidFill>
                      <a:prstDash val="solid"/>
                      <a:round/>
                      <a:headEnd type="none" w="med" len="med"/>
                      <a:tailEnd type="none" w="med" len="med"/>
                    </a:lnTlToBr>
                    <a:solidFill>
                      <a:schemeClr val="accent5">
                        <a:lumMod val="40000"/>
                        <a:lumOff val="60000"/>
                      </a:schemeClr>
                    </a:solidFill>
                  </a:tcPr>
                </a:tc>
                <a:tc>
                  <a:txBody>
                    <a:bodyPr/>
                    <a:lstStyle/>
                    <a:p>
                      <a:pPr algn="ctr" fontAlgn="ctr">
                        <a:lnSpc>
                          <a:spcPts val="1100"/>
                        </a:lnSpc>
                      </a:pPr>
                      <a:r>
                        <a:rPr lang="zh-TW" altLang="en-US" sz="1000" b="0" i="0" u="none" strike="noStrike" dirty="0">
                          <a:solidFill>
                            <a:schemeClr val="tx1"/>
                          </a:solidFill>
                          <a:latin typeface="ＭＳ Ｐゴシック" pitchFamily="50" charset="-128"/>
                          <a:ea typeface="ＭＳ Ｐゴシック" pitchFamily="50" charset="-128"/>
                        </a:rPr>
                        <a:t>項</a:t>
                      </a:r>
                      <a:r>
                        <a:rPr lang="ja-JP" altLang="en-US" sz="1000" b="0" i="0" u="none" strike="noStrike" dirty="0">
                          <a:solidFill>
                            <a:schemeClr val="tx1"/>
                          </a:solidFill>
                          <a:latin typeface="ＭＳ Ｐゴシック" pitchFamily="50" charset="-128"/>
                          <a:ea typeface="ＭＳ Ｐゴシック" pitchFamily="50" charset="-128"/>
                        </a:rPr>
                        <a:t>　　　</a:t>
                      </a:r>
                      <a:r>
                        <a:rPr lang="zh-TW" altLang="en-US" sz="1000" b="0" i="0" u="none" strike="noStrike" dirty="0">
                          <a:solidFill>
                            <a:schemeClr val="tx1"/>
                          </a:solidFill>
                          <a:latin typeface="ＭＳ Ｐゴシック" pitchFamily="50" charset="-128"/>
                          <a:ea typeface="ＭＳ Ｐゴシック" pitchFamily="50" charset="-128"/>
                        </a:rPr>
                        <a:t>目</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40000"/>
                        <a:lumOff val="60000"/>
                      </a:schemeClr>
                    </a:solidFill>
                  </a:tcPr>
                </a:tc>
                <a:tc>
                  <a:txBody>
                    <a:bodyPr/>
                    <a:lstStyle/>
                    <a:p>
                      <a:pPr algn="ctr" fontAlgn="ctr">
                        <a:lnSpc>
                          <a:spcPts val="1100"/>
                        </a:lnSpc>
                      </a:pPr>
                      <a:r>
                        <a:rPr lang="ja-JP" altLang="en-US" sz="1000" b="0" i="0" u="none" strike="noStrike" dirty="0">
                          <a:solidFill>
                            <a:schemeClr val="tx1"/>
                          </a:solidFill>
                          <a:latin typeface="ＭＳ Ｐゴシック" pitchFamily="50" charset="-128"/>
                          <a:ea typeface="ＭＳ Ｐゴシック" pitchFamily="50" charset="-128"/>
                        </a:rPr>
                        <a:t>件数</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40000"/>
                        <a:lumOff val="60000"/>
                      </a:schemeClr>
                    </a:solidFill>
                  </a:tcPr>
                </a:tc>
                <a:extLst>
                  <a:ext uri="{0D108BD9-81ED-4DB2-BD59-A6C34878D82A}">
                    <a16:rowId xmlns:a16="http://schemas.microsoft.com/office/drawing/2014/main" val="10000"/>
                  </a:ext>
                </a:extLst>
              </a:tr>
              <a:tr h="171342">
                <a:tc>
                  <a:txBody>
                    <a:bodyPr/>
                    <a:lstStyle/>
                    <a:p>
                      <a:pPr algn="ctr" fontAlgn="ctr">
                        <a:lnSpc>
                          <a:spcPts val="1100"/>
                        </a:lnSpc>
                      </a:pPr>
                      <a:r>
                        <a:rPr lang="en-US" altLang="ja-JP" sz="1000" b="0" i="0" u="none" strike="noStrike" dirty="0">
                          <a:solidFill>
                            <a:schemeClr val="tx1"/>
                          </a:solidFill>
                          <a:latin typeface="ＭＳ Ｐゴシック" pitchFamily="50" charset="-128"/>
                          <a:ea typeface="ＭＳ Ｐゴシック" pitchFamily="50" charset="-128"/>
                        </a:rPr>
                        <a:t>1</a:t>
                      </a:r>
                      <a:endParaRPr lang="ja-JP" altLang="en-US" sz="1000" b="0" i="0" u="none" strike="noStrike" dirty="0">
                        <a:solidFill>
                          <a:schemeClr val="tx1"/>
                        </a:solidFill>
                        <a:latin typeface="ＭＳ Ｐゴシック" pitchFamily="50" charset="-128"/>
                        <a:ea typeface="ＭＳ Ｐゴシック" pitchFamily="50" charset="-128"/>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dirty="0">
                          <a:solidFill>
                            <a:srgbClr val="000000"/>
                          </a:solidFill>
                          <a:latin typeface="ＭＳ Ｐゴシック" pitchFamily="50" charset="-128"/>
                          <a:ea typeface="ＭＳ Ｐゴシック" pitchFamily="50" charset="-128"/>
                        </a:rPr>
                        <a:t>寝屋川護岸敷地用地（大阪府）</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latin typeface="ＭＳ Ｐゴシック" pitchFamily="50" charset="-128"/>
                          <a:ea typeface="ＭＳ Ｐゴシック" pitchFamily="50" charset="-128"/>
                        </a:rPr>
                        <a:t>1</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1"/>
                  </a:ext>
                </a:extLst>
              </a:tr>
              <a:tr h="171342">
                <a:tc>
                  <a:txBody>
                    <a:bodyPr/>
                    <a:lstStyle/>
                    <a:p>
                      <a:pPr algn="ctr" fontAlgn="ctr">
                        <a:lnSpc>
                          <a:spcPts val="1100"/>
                        </a:lnSpc>
                      </a:pPr>
                      <a:r>
                        <a:rPr lang="en-US" altLang="ja-JP" sz="1000" b="0" i="0" u="none" strike="noStrike" dirty="0">
                          <a:solidFill>
                            <a:schemeClr val="tx1"/>
                          </a:solidFill>
                          <a:latin typeface="ＭＳ Ｐゴシック" pitchFamily="50" charset="-128"/>
                          <a:ea typeface="ＭＳ Ｐゴシック" pitchFamily="50" charset="-128"/>
                        </a:rPr>
                        <a:t>2</a:t>
                      </a:r>
                      <a:endParaRPr lang="ja-JP" altLang="en-US" sz="1000" b="0" i="0" u="none" strike="noStrike" dirty="0">
                        <a:solidFill>
                          <a:schemeClr val="tx1"/>
                        </a:solidFill>
                        <a:latin typeface="ＭＳ Ｐゴシック" pitchFamily="50" charset="-128"/>
                        <a:ea typeface="ＭＳ Ｐゴシック" pitchFamily="50" charset="-128"/>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zh-TW" altLang="en-US" sz="1000" b="0" i="0" u="none" strike="noStrike" dirty="0">
                          <a:solidFill>
                            <a:srgbClr val="000000"/>
                          </a:solidFill>
                          <a:latin typeface="ＭＳ Ｐゴシック" pitchFamily="50" charset="-128"/>
                          <a:ea typeface="ＭＳ Ｐゴシック" pitchFamily="50" charset="-128"/>
                        </a:rPr>
                        <a:t>鉄道高架軌道施設敷地（阪神電気鉄道㈱）</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latin typeface="ＭＳ Ｐゴシック" pitchFamily="50" charset="-128"/>
                          <a:ea typeface="ＭＳ Ｐゴシック" pitchFamily="50" charset="-128"/>
                        </a:rPr>
                        <a:t>5</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2"/>
                  </a:ext>
                </a:extLst>
              </a:tr>
              <a:tr h="171342">
                <a:tc>
                  <a:txBody>
                    <a:bodyPr/>
                    <a:lstStyle/>
                    <a:p>
                      <a:pPr algn="ctr" fontAlgn="ctr">
                        <a:lnSpc>
                          <a:spcPts val="1100"/>
                        </a:lnSpc>
                      </a:pPr>
                      <a:r>
                        <a:rPr lang="en-US" altLang="zh-TW" sz="1000" b="0" i="0" u="none" strike="noStrike" dirty="0">
                          <a:solidFill>
                            <a:schemeClr val="tx1"/>
                          </a:solidFill>
                          <a:latin typeface="ＭＳ Ｐゴシック" pitchFamily="50" charset="-128"/>
                          <a:ea typeface="ＭＳ Ｐゴシック" pitchFamily="50" charset="-128"/>
                        </a:rPr>
                        <a:t>3</a:t>
                      </a:r>
                      <a:endParaRPr lang="zh-TW" altLang="en-US" sz="1000" b="0" i="0" u="none" strike="noStrike" dirty="0">
                        <a:solidFill>
                          <a:schemeClr val="tx1"/>
                        </a:solidFill>
                        <a:latin typeface="ＭＳ Ｐゴシック" pitchFamily="50" charset="-128"/>
                        <a:ea typeface="ＭＳ Ｐゴシック" pitchFamily="50" charset="-128"/>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zh-TW" altLang="en-US" sz="1000" b="0" i="0" u="none" strike="noStrike" dirty="0">
                          <a:solidFill>
                            <a:srgbClr val="000000"/>
                          </a:solidFill>
                          <a:latin typeface="ＭＳ Ｐゴシック" pitchFamily="50" charset="-128"/>
                          <a:ea typeface="ＭＳ Ｐゴシック" pitchFamily="50" charset="-128"/>
                        </a:rPr>
                        <a:t>広場（西日本電信電話㈱）</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latin typeface="ＭＳ Ｐゴシック" pitchFamily="50" charset="-128"/>
                          <a:ea typeface="ＭＳ Ｐゴシック" pitchFamily="50" charset="-128"/>
                        </a:rPr>
                        <a:t>1</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3"/>
                  </a:ext>
                </a:extLst>
              </a:tr>
              <a:tr h="171342">
                <a:tc>
                  <a:txBody>
                    <a:bodyPr/>
                    <a:lstStyle/>
                    <a:p>
                      <a:pPr algn="ctr" fontAlgn="ctr">
                        <a:lnSpc>
                          <a:spcPts val="1100"/>
                        </a:lnSpc>
                      </a:pPr>
                      <a:r>
                        <a:rPr lang="en-US" altLang="ja-JP" sz="1000" b="0" i="0" u="none" strike="noStrike" dirty="0">
                          <a:solidFill>
                            <a:schemeClr val="tx1"/>
                          </a:solidFill>
                          <a:latin typeface="ＭＳ Ｐゴシック" pitchFamily="50" charset="-128"/>
                          <a:ea typeface="ＭＳ Ｐゴシック" pitchFamily="50" charset="-128"/>
                        </a:rPr>
                        <a:t>4</a:t>
                      </a:r>
                      <a:endParaRPr lang="ja-JP" altLang="en-US" sz="1000" b="0" i="0" u="none" strike="noStrike" dirty="0">
                        <a:solidFill>
                          <a:schemeClr val="tx1"/>
                        </a:solidFill>
                        <a:latin typeface="ＭＳ Ｐゴシック" pitchFamily="50" charset="-128"/>
                        <a:ea typeface="ＭＳ Ｐゴシック" pitchFamily="50" charset="-128"/>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zh-TW" altLang="en-US" sz="1000" b="0" i="0" u="none" strike="noStrike" dirty="0">
                          <a:solidFill>
                            <a:srgbClr val="000000"/>
                          </a:solidFill>
                          <a:latin typeface="ＭＳ Ｐゴシック" pitchFamily="50" charset="-128"/>
                          <a:ea typeface="ＭＳ Ｐゴシック" pitchFamily="50" charset="-128"/>
                        </a:rPr>
                        <a:t>記念碑（大阪府立夕陽丘高等学校）</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latin typeface="ＭＳ Ｐゴシック" pitchFamily="50" charset="-128"/>
                          <a:ea typeface="ＭＳ Ｐゴシック" pitchFamily="50" charset="-128"/>
                        </a:rPr>
                        <a:t>1</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4"/>
                  </a:ext>
                </a:extLst>
              </a:tr>
              <a:tr h="171342">
                <a:tc>
                  <a:txBody>
                    <a:bodyPr/>
                    <a:lstStyle/>
                    <a:p>
                      <a:pPr algn="ctr" fontAlgn="ctr">
                        <a:lnSpc>
                          <a:spcPts val="1100"/>
                        </a:lnSpc>
                      </a:pPr>
                      <a:r>
                        <a:rPr lang="en-US" altLang="zh-TW" sz="1000" b="0" i="0" u="none" strike="noStrike" dirty="0">
                          <a:solidFill>
                            <a:schemeClr val="tx1"/>
                          </a:solidFill>
                          <a:latin typeface="ＭＳ Ｐゴシック" pitchFamily="50" charset="-128"/>
                          <a:ea typeface="ＭＳ Ｐゴシック" pitchFamily="50" charset="-128"/>
                        </a:rPr>
                        <a:t>5</a:t>
                      </a:r>
                      <a:endParaRPr lang="zh-TW" altLang="en-US" sz="1000" b="0" i="0" u="none" strike="noStrike" dirty="0">
                        <a:solidFill>
                          <a:schemeClr val="tx1"/>
                        </a:solidFill>
                        <a:latin typeface="ＭＳ Ｐゴシック" pitchFamily="50" charset="-128"/>
                        <a:ea typeface="ＭＳ Ｐゴシック" pitchFamily="50" charset="-128"/>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dirty="0">
                          <a:solidFill>
                            <a:srgbClr val="000000"/>
                          </a:solidFill>
                          <a:latin typeface="ＭＳ Ｐゴシック" pitchFamily="50" charset="-128"/>
                          <a:ea typeface="ＭＳ Ｐゴシック" pitchFamily="50" charset="-128"/>
                        </a:rPr>
                        <a:t>無料低額宿泊所（生活ケアセンター）</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latin typeface="ＭＳ Ｐゴシック" pitchFamily="50" charset="-128"/>
                          <a:ea typeface="ＭＳ Ｐゴシック" pitchFamily="50" charset="-128"/>
                        </a:rPr>
                        <a:t>1</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5"/>
                  </a:ext>
                </a:extLst>
              </a:tr>
              <a:tr h="171342">
                <a:tc>
                  <a:txBody>
                    <a:bodyPr/>
                    <a:lstStyle/>
                    <a:p>
                      <a:pPr algn="ctr" fontAlgn="ctr">
                        <a:lnSpc>
                          <a:spcPts val="1100"/>
                        </a:lnSpc>
                      </a:pPr>
                      <a:r>
                        <a:rPr lang="en-US" altLang="zh-TW" sz="1000" b="0" i="0" u="none" strike="noStrike" dirty="0">
                          <a:solidFill>
                            <a:schemeClr val="tx1"/>
                          </a:solidFill>
                          <a:latin typeface="ＭＳ Ｐゴシック" pitchFamily="50" charset="-128"/>
                          <a:ea typeface="ＭＳ Ｐゴシック" pitchFamily="50" charset="-128"/>
                        </a:rPr>
                        <a:t>6</a:t>
                      </a:r>
                      <a:endParaRPr lang="zh-TW" altLang="en-US" sz="1000" b="0" i="0" u="none" strike="noStrike" dirty="0">
                        <a:solidFill>
                          <a:schemeClr val="tx1"/>
                        </a:solidFill>
                        <a:latin typeface="ＭＳ Ｐゴシック" pitchFamily="50" charset="-128"/>
                        <a:ea typeface="ＭＳ Ｐゴシック" pitchFamily="50" charset="-128"/>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dirty="0">
                          <a:solidFill>
                            <a:srgbClr val="000000"/>
                          </a:solidFill>
                          <a:latin typeface="ＭＳ Ｐゴシック" pitchFamily="50" charset="-128"/>
                          <a:ea typeface="ＭＳ Ｐゴシック" pitchFamily="50" charset="-128"/>
                        </a:rPr>
                        <a:t>道路・通路</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latin typeface="ＭＳ Ｐゴシック" pitchFamily="50" charset="-128"/>
                          <a:ea typeface="ＭＳ Ｐゴシック" pitchFamily="50" charset="-128"/>
                        </a:rPr>
                        <a:t>1</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6"/>
                  </a:ext>
                </a:extLst>
              </a:tr>
              <a:tr h="171342">
                <a:tc>
                  <a:txBody>
                    <a:bodyPr/>
                    <a:lstStyle/>
                    <a:p>
                      <a:pPr algn="ctr" fontAlgn="ctr">
                        <a:lnSpc>
                          <a:spcPts val="1100"/>
                        </a:lnSpc>
                      </a:pPr>
                      <a:r>
                        <a:rPr lang="en-US" altLang="zh-TW" sz="1000" b="0" i="0" u="none" strike="noStrike" dirty="0">
                          <a:solidFill>
                            <a:schemeClr val="tx1"/>
                          </a:solidFill>
                          <a:latin typeface="ＭＳ Ｐゴシック" pitchFamily="50" charset="-128"/>
                          <a:ea typeface="ＭＳ Ｐゴシック" pitchFamily="50" charset="-128"/>
                        </a:rPr>
                        <a:t>7</a:t>
                      </a:r>
                      <a:endParaRPr lang="zh-TW" altLang="en-US" sz="1000" b="0" i="0" u="none" strike="noStrike" dirty="0">
                        <a:solidFill>
                          <a:schemeClr val="tx1"/>
                        </a:solidFill>
                        <a:latin typeface="ＭＳ Ｐゴシック" pitchFamily="50" charset="-128"/>
                        <a:ea typeface="ＭＳ Ｐゴシック" pitchFamily="50" charset="-128"/>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dirty="0">
                          <a:solidFill>
                            <a:srgbClr val="000000"/>
                          </a:solidFill>
                          <a:latin typeface="ＭＳ Ｐゴシック" pitchFamily="50" charset="-128"/>
                          <a:ea typeface="ＭＳ Ｐゴシック" pitchFamily="50" charset="-128"/>
                        </a:rPr>
                        <a:t>傾斜地管理</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latin typeface="ＭＳ Ｐゴシック" pitchFamily="50" charset="-128"/>
                          <a:ea typeface="ＭＳ Ｐゴシック" pitchFamily="50" charset="-128"/>
                        </a:rPr>
                        <a:t>1</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7"/>
                  </a:ext>
                </a:extLst>
              </a:tr>
              <a:tr h="171342">
                <a:tc>
                  <a:txBody>
                    <a:bodyPr/>
                    <a:lstStyle/>
                    <a:p>
                      <a:pPr algn="ctr" fontAlgn="ctr">
                        <a:lnSpc>
                          <a:spcPts val="1100"/>
                        </a:lnSpc>
                      </a:pPr>
                      <a:r>
                        <a:rPr lang="en-US" altLang="zh-TW" sz="1000" b="0" i="0" u="none" strike="noStrike" dirty="0">
                          <a:solidFill>
                            <a:schemeClr val="tx1"/>
                          </a:solidFill>
                          <a:latin typeface="ＭＳ Ｐゴシック" pitchFamily="50" charset="-128"/>
                          <a:ea typeface="ＭＳ Ｐゴシック" pitchFamily="50" charset="-128"/>
                        </a:rPr>
                        <a:t>8</a:t>
                      </a:r>
                      <a:endParaRPr lang="zh-TW" altLang="en-US" sz="1000" b="0" i="0" u="none" strike="noStrike" dirty="0">
                        <a:solidFill>
                          <a:schemeClr val="tx1"/>
                        </a:solidFill>
                        <a:latin typeface="ＭＳ Ｐゴシック" pitchFamily="50" charset="-128"/>
                        <a:ea typeface="ＭＳ Ｐゴシック" pitchFamily="50" charset="-128"/>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dirty="0">
                          <a:solidFill>
                            <a:srgbClr val="000000"/>
                          </a:solidFill>
                          <a:latin typeface="ＭＳ Ｐゴシック" pitchFamily="50" charset="-128"/>
                          <a:ea typeface="ＭＳ Ｐゴシック" pitchFamily="50" charset="-128"/>
                        </a:rPr>
                        <a:t>砂防ダム（大阪府八尾土木事務所）</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latin typeface="ＭＳ Ｐゴシック" pitchFamily="50" charset="-128"/>
                          <a:ea typeface="ＭＳ Ｐゴシック" pitchFamily="50" charset="-128"/>
                        </a:rPr>
                        <a:t>1</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8"/>
                  </a:ext>
                </a:extLst>
              </a:tr>
              <a:tr h="171342">
                <a:tc>
                  <a:txBody>
                    <a:bodyPr/>
                    <a:lstStyle/>
                    <a:p>
                      <a:pPr algn="ctr" fontAlgn="ctr">
                        <a:lnSpc>
                          <a:spcPts val="1100"/>
                        </a:lnSpc>
                      </a:pPr>
                      <a:r>
                        <a:rPr lang="en-US" altLang="zh-TW" sz="1000" b="0" i="0" u="none" strike="noStrike" dirty="0">
                          <a:solidFill>
                            <a:schemeClr val="tx1"/>
                          </a:solidFill>
                          <a:latin typeface="ＭＳ Ｐゴシック" pitchFamily="50" charset="-128"/>
                          <a:ea typeface="ＭＳ Ｐゴシック" pitchFamily="50" charset="-128"/>
                        </a:rPr>
                        <a:t>9</a:t>
                      </a:r>
                      <a:endParaRPr lang="zh-TW" altLang="en-US" sz="1000" b="0" i="0" u="none" strike="noStrike" dirty="0">
                        <a:solidFill>
                          <a:schemeClr val="tx1"/>
                        </a:solidFill>
                        <a:latin typeface="ＭＳ Ｐゴシック" pitchFamily="50" charset="-128"/>
                        <a:ea typeface="ＭＳ Ｐゴシック" pitchFamily="50" charset="-128"/>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zh-CN" altLang="en-US" sz="1000" b="0" i="0" u="none" strike="noStrike" dirty="0">
                          <a:solidFill>
                            <a:srgbClr val="000000"/>
                          </a:solidFill>
                          <a:latin typeface="ＭＳ Ｐゴシック" pitchFamily="50" charset="-128"/>
                          <a:ea typeface="ＭＳ Ｐゴシック" pitchFamily="50" charset="-128"/>
                        </a:rPr>
                        <a:t>通路（豊中市立第</a:t>
                      </a:r>
                      <a:r>
                        <a:rPr lang="en-US" altLang="zh-CN" sz="1000" b="0" i="0" u="none" strike="noStrike" dirty="0">
                          <a:solidFill>
                            <a:srgbClr val="000000"/>
                          </a:solidFill>
                          <a:latin typeface="ＭＳ Ｐゴシック" pitchFamily="50" charset="-128"/>
                          <a:ea typeface="ＭＳ Ｐゴシック" pitchFamily="50" charset="-128"/>
                        </a:rPr>
                        <a:t>17</a:t>
                      </a:r>
                      <a:r>
                        <a:rPr lang="zh-CN" altLang="en-US" sz="1000" b="0" i="0" u="none" strike="noStrike" dirty="0">
                          <a:solidFill>
                            <a:srgbClr val="000000"/>
                          </a:solidFill>
                          <a:latin typeface="ＭＳ Ｐゴシック" pitchFamily="50" charset="-128"/>
                          <a:ea typeface="ＭＳ Ｐゴシック" pitchFamily="50" charset="-128"/>
                        </a:rPr>
                        <a:t>中学校通学路）</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latin typeface="ＭＳ Ｐゴシック" pitchFamily="50" charset="-128"/>
                          <a:ea typeface="ＭＳ Ｐゴシック" pitchFamily="50" charset="-128"/>
                        </a:rPr>
                        <a:t>1</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9"/>
                  </a:ext>
                </a:extLst>
              </a:tr>
              <a:tr h="171342">
                <a:tc>
                  <a:txBody>
                    <a:bodyPr/>
                    <a:lstStyle/>
                    <a:p>
                      <a:pPr algn="ctr" fontAlgn="ctr">
                        <a:lnSpc>
                          <a:spcPts val="1100"/>
                        </a:lnSpc>
                      </a:pPr>
                      <a:r>
                        <a:rPr lang="en-US" altLang="zh-TW" sz="1000" b="0" i="0" u="none" strike="noStrike" dirty="0">
                          <a:solidFill>
                            <a:schemeClr val="tx1"/>
                          </a:solidFill>
                          <a:latin typeface="ＭＳ Ｐゴシック" pitchFamily="50" charset="-128"/>
                          <a:ea typeface="ＭＳ Ｐゴシック" pitchFamily="50" charset="-128"/>
                        </a:rPr>
                        <a:t>10</a:t>
                      </a:r>
                      <a:endParaRPr lang="zh-TW" altLang="en-US" sz="1000" b="0" i="0" u="none" strike="noStrike" dirty="0">
                        <a:solidFill>
                          <a:schemeClr val="tx1"/>
                        </a:solidFill>
                        <a:latin typeface="ＭＳ Ｐゴシック" pitchFamily="50" charset="-128"/>
                        <a:ea typeface="ＭＳ Ｐゴシック" pitchFamily="50" charset="-128"/>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dirty="0">
                          <a:solidFill>
                            <a:srgbClr val="000000"/>
                          </a:solidFill>
                          <a:latin typeface="ＭＳ Ｐゴシック" pitchFamily="50" charset="-128"/>
                          <a:ea typeface="ＭＳ Ｐゴシック" pitchFamily="50" charset="-128"/>
                        </a:rPr>
                        <a:t>公共水路（八尾工場内）</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latin typeface="ＭＳ Ｐゴシック" pitchFamily="50" charset="-128"/>
                          <a:ea typeface="ＭＳ Ｐゴシック" pitchFamily="50" charset="-128"/>
                        </a:rPr>
                        <a:t>1</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0"/>
                  </a:ext>
                </a:extLst>
              </a:tr>
              <a:tr h="171342">
                <a:tc>
                  <a:txBody>
                    <a:bodyPr/>
                    <a:lstStyle/>
                    <a:p>
                      <a:pPr algn="ctr" fontAlgn="ctr">
                        <a:lnSpc>
                          <a:spcPts val="1100"/>
                        </a:lnSpc>
                      </a:pPr>
                      <a:r>
                        <a:rPr lang="en-US" altLang="zh-TW" sz="1000" b="0" i="0" u="none" strike="noStrike" dirty="0">
                          <a:solidFill>
                            <a:schemeClr val="tx1"/>
                          </a:solidFill>
                          <a:latin typeface="ＭＳ Ｐゴシック" pitchFamily="50" charset="-128"/>
                          <a:ea typeface="ＭＳ Ｐゴシック" pitchFamily="50" charset="-128"/>
                        </a:rPr>
                        <a:t>11</a:t>
                      </a:r>
                      <a:endParaRPr lang="zh-TW" altLang="en-US" sz="1000" b="0" i="0" u="none" strike="noStrike" dirty="0">
                        <a:solidFill>
                          <a:schemeClr val="tx1"/>
                        </a:solidFill>
                        <a:latin typeface="ＭＳ Ｐゴシック" pitchFamily="50" charset="-128"/>
                        <a:ea typeface="ＭＳ Ｐゴシック" pitchFamily="50" charset="-128"/>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zh-TW" altLang="en-US" sz="1000" b="0" i="0" u="none" strike="noStrike" dirty="0">
                          <a:solidFill>
                            <a:srgbClr val="000000"/>
                          </a:solidFill>
                          <a:latin typeface="ＭＳ Ｐゴシック" pitchFamily="50" charset="-128"/>
                          <a:ea typeface="ＭＳ Ｐゴシック" pitchFamily="50" charset="-128"/>
                        </a:rPr>
                        <a:t>広場（湊町地区開発協議会）</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latin typeface="ＭＳ Ｐゴシック" pitchFamily="50" charset="-128"/>
                          <a:ea typeface="ＭＳ Ｐゴシック" pitchFamily="50" charset="-128"/>
                        </a:rPr>
                        <a:t>1</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1"/>
                  </a:ext>
                </a:extLst>
              </a:tr>
              <a:tr h="171342">
                <a:tc>
                  <a:txBody>
                    <a:bodyPr/>
                    <a:lstStyle/>
                    <a:p>
                      <a:pPr algn="ctr" fontAlgn="ctr">
                        <a:lnSpc>
                          <a:spcPts val="1100"/>
                        </a:lnSpc>
                      </a:pPr>
                      <a:r>
                        <a:rPr lang="en-US" altLang="zh-TW" sz="1000" b="0" i="0" u="none" strike="noStrike" dirty="0">
                          <a:solidFill>
                            <a:schemeClr val="tx1"/>
                          </a:solidFill>
                          <a:latin typeface="ＭＳ Ｐゴシック" pitchFamily="50" charset="-128"/>
                          <a:ea typeface="ＭＳ Ｐゴシック" pitchFamily="50" charset="-128"/>
                        </a:rPr>
                        <a:t>12</a:t>
                      </a:r>
                      <a:endParaRPr lang="zh-TW" altLang="en-US" sz="1000" b="0" i="0" u="none" strike="noStrike" dirty="0">
                        <a:solidFill>
                          <a:schemeClr val="tx1"/>
                        </a:solidFill>
                        <a:latin typeface="ＭＳ Ｐゴシック" pitchFamily="50" charset="-128"/>
                        <a:ea typeface="ＭＳ Ｐゴシック" pitchFamily="50" charset="-128"/>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dirty="0">
                          <a:solidFill>
                            <a:srgbClr val="000000"/>
                          </a:solidFill>
                          <a:latin typeface="ＭＳ Ｐゴシック" pitchFamily="50" charset="-128"/>
                          <a:ea typeface="ＭＳ Ｐゴシック" pitchFamily="50" charset="-128"/>
                        </a:rPr>
                        <a:t>阪神高速道路上空占用（（独）日本高速道路保有・債務返済機構）</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latin typeface="ＭＳ Ｐゴシック" pitchFamily="50" charset="-128"/>
                          <a:ea typeface="ＭＳ Ｐゴシック" pitchFamily="50" charset="-128"/>
                        </a:rPr>
                        <a:t>8</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2"/>
                  </a:ext>
                </a:extLst>
              </a:tr>
              <a:tr h="171342">
                <a:tc>
                  <a:txBody>
                    <a:bodyPr/>
                    <a:lstStyle/>
                    <a:p>
                      <a:pPr algn="ctr" fontAlgn="ctr">
                        <a:lnSpc>
                          <a:spcPts val="1100"/>
                        </a:lnSpc>
                      </a:pPr>
                      <a:r>
                        <a:rPr lang="en-US" altLang="zh-TW" sz="1000" b="0" i="0" u="none" strike="noStrike" dirty="0">
                          <a:solidFill>
                            <a:schemeClr val="tx1"/>
                          </a:solidFill>
                          <a:latin typeface="ＭＳ Ｐゴシック" pitchFamily="50" charset="-128"/>
                          <a:ea typeface="ＭＳ Ｐゴシック" pitchFamily="50" charset="-128"/>
                        </a:rPr>
                        <a:t>13</a:t>
                      </a:r>
                      <a:endParaRPr lang="zh-TW" altLang="en-US" sz="1000" b="0" i="0" u="none" strike="noStrike" dirty="0">
                        <a:solidFill>
                          <a:schemeClr val="tx1"/>
                        </a:solidFill>
                        <a:latin typeface="ＭＳ Ｐゴシック" pitchFamily="50" charset="-128"/>
                        <a:ea typeface="ＭＳ Ｐゴシック" pitchFamily="50" charset="-128"/>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dirty="0">
                          <a:solidFill>
                            <a:srgbClr val="000000"/>
                          </a:solidFill>
                          <a:latin typeface="ＭＳ Ｐゴシック" pitchFamily="50" charset="-128"/>
                          <a:ea typeface="ＭＳ Ｐゴシック" pitchFamily="50" charset="-128"/>
                        </a:rPr>
                        <a:t>ペデストリアンデッキ（コスモスクエア海浜緑地）</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latin typeface="ＭＳ Ｐゴシック" pitchFamily="50" charset="-128"/>
                          <a:ea typeface="ＭＳ Ｐゴシック" pitchFamily="50" charset="-128"/>
                        </a:rPr>
                        <a:t>1</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3"/>
                  </a:ext>
                </a:extLst>
              </a:tr>
              <a:tr h="171342">
                <a:tc gridSpan="2">
                  <a:txBody>
                    <a:bodyPr/>
                    <a:lstStyle/>
                    <a:p>
                      <a:pPr algn="ctr" fontAlgn="ctr">
                        <a:lnSpc>
                          <a:spcPts val="1100"/>
                        </a:lnSpc>
                      </a:pPr>
                      <a:r>
                        <a:rPr lang="ja-JP" altLang="en-US" sz="1000" b="0" i="0" u="none" strike="noStrike" dirty="0">
                          <a:solidFill>
                            <a:schemeClr val="tx1"/>
                          </a:solidFill>
                          <a:latin typeface="ＭＳ Ｐゴシック" pitchFamily="50" charset="-128"/>
                          <a:ea typeface="ＭＳ Ｐゴシック" pitchFamily="50" charset="-128"/>
                        </a:rPr>
                        <a:t>計</a:t>
                      </a:r>
                      <a:endParaRPr lang="zh-TW" altLang="en-US" sz="1000" b="0" i="0" u="none" strike="noStrike" dirty="0">
                        <a:solidFill>
                          <a:schemeClr val="tx1"/>
                        </a:solidFill>
                        <a:latin typeface="ＭＳ Ｐゴシック" pitchFamily="50" charset="-128"/>
                        <a:ea typeface="ＭＳ Ｐゴシック" pitchFamily="50" charset="-128"/>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40000"/>
                        <a:lumOff val="60000"/>
                      </a:schemeClr>
                    </a:solidFill>
                  </a:tcPr>
                </a:tc>
                <a:tc hMerge="1">
                  <a:txBody>
                    <a:bodyPr/>
                    <a:lstStyle/>
                    <a:p>
                      <a:pPr algn="l" fontAlgn="ctr">
                        <a:lnSpc>
                          <a:spcPts val="1100"/>
                        </a:lnSpc>
                      </a:pPr>
                      <a:endParaRPr lang="ja-JP" altLang="en-US" sz="1000" b="0" i="0" u="none" strike="noStrike" dirty="0">
                        <a:solidFill>
                          <a:srgbClr val="000000"/>
                        </a:solidFill>
                        <a:latin typeface="ＭＳ Ｐゴシック" pitchFamily="50" charset="-128"/>
                        <a:ea typeface="ＭＳ Ｐゴシック" pitchFamily="50" charset="-128"/>
                      </a:endParaRP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lnSpc>
                          <a:spcPts val="1100"/>
                        </a:lnSpc>
                      </a:pPr>
                      <a:r>
                        <a:rPr lang="en-US" altLang="ja-JP" sz="1000" b="0" i="0" u="none" strike="noStrike" dirty="0">
                          <a:solidFill>
                            <a:srgbClr val="000000"/>
                          </a:solidFill>
                          <a:latin typeface="ＭＳ Ｐゴシック" pitchFamily="50" charset="-128"/>
                          <a:ea typeface="ＭＳ Ｐゴシック" pitchFamily="50" charset="-128"/>
                        </a:rPr>
                        <a:t>24</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40000"/>
                        <a:lumOff val="60000"/>
                      </a:schemeClr>
                    </a:solidFill>
                  </a:tcPr>
                </a:tc>
                <a:extLst>
                  <a:ext uri="{0D108BD9-81ED-4DB2-BD59-A6C34878D82A}">
                    <a16:rowId xmlns:a16="http://schemas.microsoft.com/office/drawing/2014/main" val="10014"/>
                  </a:ext>
                </a:extLst>
              </a:tr>
            </a:tbl>
          </a:graphicData>
        </a:graphic>
      </p:graphicFrame>
      <p:sp>
        <p:nvSpPr>
          <p:cNvPr id="21" name="正方形/長方形 20"/>
          <p:cNvSpPr/>
          <p:nvPr/>
        </p:nvSpPr>
        <p:spPr>
          <a:xfrm>
            <a:off x="539554" y="3786417"/>
            <a:ext cx="6492483" cy="292388"/>
          </a:xfrm>
          <a:prstGeom prst="rect">
            <a:avLst/>
          </a:prstGeom>
        </p:spPr>
        <p:txBody>
          <a:bodyPr wrap="none">
            <a:spAutoFit/>
          </a:bodyPr>
          <a:lstStyle/>
          <a:p>
            <a:r>
              <a:rPr lang="ja-JP" altLang="en-US" sz="1300" b="1" dirty="0">
                <a:solidFill>
                  <a:prstClr val="black"/>
                </a:solidFill>
                <a:latin typeface="ＭＳ Ｐゴシック" panose="020B0600070205080204" pitchFamily="50" charset="-128"/>
                <a:ea typeface="ＭＳ Ｐゴシック" panose="020B0600070205080204" pitchFamily="50" charset="-128"/>
              </a:rPr>
              <a:t>Ｄ．減免継続　</a:t>
            </a:r>
            <a:r>
              <a:rPr lang="en-US" altLang="ja-JP" sz="1300" b="1" dirty="0">
                <a:solidFill>
                  <a:prstClr val="black"/>
                </a:solidFill>
                <a:latin typeface="ＭＳ Ｐゴシック" panose="020B0600070205080204" pitchFamily="50" charset="-128"/>
                <a:ea typeface="ＭＳ Ｐゴシック" panose="020B0600070205080204" pitchFamily="50" charset="-128"/>
              </a:rPr>
              <a:t>【1,050</a:t>
            </a:r>
            <a:r>
              <a:rPr lang="ja-JP" altLang="en-US" sz="1300" b="1" dirty="0">
                <a:solidFill>
                  <a:prstClr val="black"/>
                </a:solidFill>
                <a:latin typeface="ＭＳ Ｐゴシック" panose="020B0600070205080204" pitchFamily="50" charset="-128"/>
                <a:ea typeface="ＭＳ Ｐゴシック" panose="020B0600070205080204" pitchFamily="50" charset="-128"/>
              </a:rPr>
              <a:t>件</a:t>
            </a:r>
            <a:r>
              <a:rPr lang="en-US" altLang="ja-JP" sz="1300" b="1" dirty="0">
                <a:solidFill>
                  <a:prstClr val="black"/>
                </a:solidFill>
                <a:latin typeface="ＭＳ Ｐゴシック" panose="020B0600070205080204" pitchFamily="50" charset="-128"/>
                <a:ea typeface="ＭＳ Ｐゴシック" panose="020B0600070205080204" pitchFamily="50" charset="-128"/>
              </a:rPr>
              <a:t>】</a:t>
            </a:r>
            <a:r>
              <a:rPr lang="ja-JP" altLang="en-US" sz="1300" b="1" dirty="0">
                <a:solidFill>
                  <a:prstClr val="black"/>
                </a:solidFill>
                <a:latin typeface="ＭＳ Ｐゴシック" panose="020B0600070205080204" pitchFamily="50" charset="-128"/>
                <a:ea typeface="ＭＳ Ｐゴシック" panose="020B0600070205080204" pitchFamily="50" charset="-128"/>
              </a:rPr>
              <a:t>（</a:t>
            </a:r>
            <a:r>
              <a:rPr lang="en-US" altLang="ja-JP" sz="1300" b="1" dirty="0">
                <a:solidFill>
                  <a:prstClr val="black"/>
                </a:solidFill>
                <a:latin typeface="ＭＳ Ｐゴシック" panose="020B0600070205080204" pitchFamily="50" charset="-128"/>
                <a:ea typeface="ＭＳ Ｐゴシック" panose="020B0600070205080204" pitchFamily="50" charset="-128"/>
              </a:rPr>
              <a:t>2014</a:t>
            </a:r>
            <a:r>
              <a:rPr lang="ja-JP" altLang="en-US" sz="1300" b="1" dirty="0">
                <a:solidFill>
                  <a:prstClr val="black"/>
                </a:solidFill>
                <a:latin typeface="ＭＳ Ｐゴシック" panose="020B0600070205080204" pitchFamily="50" charset="-128"/>
                <a:ea typeface="ＭＳ Ｐゴシック" panose="020B0600070205080204" pitchFamily="50" charset="-128"/>
              </a:rPr>
              <a:t>年８月時点）　→</a:t>
            </a:r>
            <a:r>
              <a:rPr lang="en-US" altLang="ja-JP" sz="1300" b="1" dirty="0">
                <a:solidFill>
                  <a:prstClr val="black"/>
                </a:solidFill>
                <a:latin typeface="ＭＳ Ｐゴシック" panose="020B0600070205080204" pitchFamily="50" charset="-128"/>
                <a:ea typeface="ＭＳ Ｐゴシック" panose="020B0600070205080204" pitchFamily="50" charset="-128"/>
              </a:rPr>
              <a:t>【1,183</a:t>
            </a:r>
            <a:r>
              <a:rPr lang="ja-JP" altLang="en-US" sz="1300" b="1" dirty="0">
                <a:solidFill>
                  <a:prstClr val="black"/>
                </a:solidFill>
                <a:latin typeface="ＭＳ Ｐゴシック" panose="020B0600070205080204" pitchFamily="50" charset="-128"/>
                <a:ea typeface="ＭＳ Ｐゴシック" panose="020B0600070205080204" pitchFamily="50" charset="-128"/>
              </a:rPr>
              <a:t>件</a:t>
            </a:r>
            <a:r>
              <a:rPr lang="en-US" altLang="ja-JP" sz="1300" b="1" dirty="0">
                <a:solidFill>
                  <a:prstClr val="black"/>
                </a:solidFill>
                <a:latin typeface="ＭＳ Ｐゴシック" panose="020B0600070205080204" pitchFamily="50" charset="-128"/>
                <a:ea typeface="ＭＳ Ｐゴシック" panose="020B0600070205080204" pitchFamily="50" charset="-128"/>
              </a:rPr>
              <a:t>】</a:t>
            </a:r>
            <a:r>
              <a:rPr lang="ja-JP" altLang="en-US" sz="1300" b="1" dirty="0">
                <a:solidFill>
                  <a:prstClr val="black"/>
                </a:solidFill>
                <a:latin typeface="ＭＳ Ｐゴシック" panose="020B0600070205080204" pitchFamily="50" charset="-128"/>
                <a:ea typeface="ＭＳ Ｐゴシック" panose="020B0600070205080204" pitchFamily="50" charset="-128"/>
              </a:rPr>
              <a:t>（</a:t>
            </a:r>
            <a:r>
              <a:rPr lang="en-US" altLang="ja-JP" sz="1300" b="1" dirty="0">
                <a:solidFill>
                  <a:prstClr val="black"/>
                </a:solidFill>
                <a:latin typeface="ＭＳ Ｐゴシック" panose="020B0600070205080204" pitchFamily="50" charset="-128"/>
                <a:ea typeface="ＭＳ Ｐゴシック" panose="020B0600070205080204" pitchFamily="50" charset="-128"/>
              </a:rPr>
              <a:t>2014</a:t>
            </a:r>
            <a:r>
              <a:rPr lang="ja-JP" altLang="en-US" sz="1300" b="1" dirty="0">
                <a:solidFill>
                  <a:prstClr val="black"/>
                </a:solidFill>
                <a:latin typeface="ＭＳ Ｐゴシック" panose="020B0600070205080204" pitchFamily="50" charset="-128"/>
                <a:ea typeface="ＭＳ Ｐゴシック" panose="020B0600070205080204" pitchFamily="50" charset="-128"/>
              </a:rPr>
              <a:t>年度末取組み完了時点） </a:t>
            </a:r>
            <a:r>
              <a:rPr lang="ja-JP" altLang="en-US" sz="1300" dirty="0">
                <a:solidFill>
                  <a:prstClr val="black"/>
                </a:solidFill>
                <a:latin typeface="ＭＳ Ｐゴシック" panose="020B0600070205080204" pitchFamily="50" charset="-128"/>
                <a:ea typeface="ＭＳ Ｐゴシック" panose="020B0600070205080204" pitchFamily="50" charset="-128"/>
              </a:rPr>
              <a:t>　</a:t>
            </a:r>
          </a:p>
        </p:txBody>
      </p:sp>
      <p:graphicFrame>
        <p:nvGraphicFramePr>
          <p:cNvPr id="26" name="表 25"/>
          <p:cNvGraphicFramePr>
            <a:graphicFrameLocks noGrp="1"/>
          </p:cNvGraphicFramePr>
          <p:nvPr/>
        </p:nvGraphicFramePr>
        <p:xfrm>
          <a:off x="971602" y="4115960"/>
          <a:ext cx="7416825" cy="2053660"/>
        </p:xfrm>
        <a:graphic>
          <a:graphicData uri="http://schemas.openxmlformats.org/drawingml/2006/table">
            <a:tbl>
              <a:tblPr/>
              <a:tblGrid>
                <a:gridCol w="467728">
                  <a:extLst>
                    <a:ext uri="{9D8B030D-6E8A-4147-A177-3AD203B41FA5}">
                      <a16:colId xmlns:a16="http://schemas.microsoft.com/office/drawing/2014/main" val="20000"/>
                    </a:ext>
                  </a:extLst>
                </a:gridCol>
                <a:gridCol w="4572832">
                  <a:extLst>
                    <a:ext uri="{9D8B030D-6E8A-4147-A177-3AD203B41FA5}">
                      <a16:colId xmlns:a16="http://schemas.microsoft.com/office/drawing/2014/main" val="20001"/>
                    </a:ext>
                  </a:extLst>
                </a:gridCol>
                <a:gridCol w="1224136">
                  <a:extLst>
                    <a:ext uri="{9D8B030D-6E8A-4147-A177-3AD203B41FA5}">
                      <a16:colId xmlns:a16="http://schemas.microsoft.com/office/drawing/2014/main" val="20002"/>
                    </a:ext>
                  </a:extLst>
                </a:gridCol>
                <a:gridCol w="1152129">
                  <a:extLst>
                    <a:ext uri="{9D8B030D-6E8A-4147-A177-3AD203B41FA5}">
                      <a16:colId xmlns:a16="http://schemas.microsoft.com/office/drawing/2014/main" val="20003"/>
                    </a:ext>
                  </a:extLst>
                </a:gridCol>
              </a:tblGrid>
              <a:tr h="177426">
                <a:tc>
                  <a:txBody>
                    <a:bodyPr/>
                    <a:lstStyle/>
                    <a:p>
                      <a:pPr algn="ctr" fontAlgn="ctr">
                        <a:lnSpc>
                          <a:spcPts val="1100"/>
                        </a:lnSpc>
                      </a:pPr>
                      <a:endParaRPr lang="zh-TW" altLang="en-US" sz="1000" b="0" i="0" u="none" strike="noStrike" dirty="0">
                        <a:solidFill>
                          <a:schemeClr val="tx1"/>
                        </a:solidFill>
                        <a:latin typeface="ＭＳ Ｐゴシック" pitchFamily="50" charset="-128"/>
                        <a:ea typeface="ＭＳ Ｐゴシック" pitchFamily="50" charset="-128"/>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ap="flat" cmpd="sng" algn="ctr">
                      <a:solidFill>
                        <a:schemeClr val="tx1"/>
                      </a:solidFill>
                      <a:prstDash val="solid"/>
                      <a:round/>
                      <a:headEnd type="none" w="med" len="med"/>
                      <a:tailEnd type="none" w="med" len="med"/>
                    </a:lnTlToBr>
                    <a:solidFill>
                      <a:schemeClr val="accent5">
                        <a:lumMod val="40000"/>
                        <a:lumOff val="60000"/>
                      </a:schemeClr>
                    </a:solidFill>
                  </a:tcPr>
                </a:tc>
                <a:tc>
                  <a:txBody>
                    <a:bodyPr/>
                    <a:lstStyle/>
                    <a:p>
                      <a:pPr algn="ctr" fontAlgn="ctr">
                        <a:lnSpc>
                          <a:spcPts val="1100"/>
                        </a:lnSpc>
                      </a:pPr>
                      <a:r>
                        <a:rPr lang="zh-TW" altLang="en-US" sz="1000" b="0" i="0" u="none" strike="noStrike" dirty="0">
                          <a:solidFill>
                            <a:schemeClr val="tx1"/>
                          </a:solidFill>
                          <a:latin typeface="ＭＳ Ｐゴシック" pitchFamily="50" charset="-128"/>
                          <a:ea typeface="ＭＳ Ｐゴシック" pitchFamily="50" charset="-128"/>
                        </a:rPr>
                        <a:t>項</a:t>
                      </a:r>
                      <a:r>
                        <a:rPr lang="ja-JP" altLang="en-US" sz="1000" b="0" i="0" u="none" strike="noStrike" dirty="0">
                          <a:solidFill>
                            <a:schemeClr val="tx1"/>
                          </a:solidFill>
                          <a:latin typeface="ＭＳ Ｐゴシック" pitchFamily="50" charset="-128"/>
                          <a:ea typeface="ＭＳ Ｐゴシック" pitchFamily="50" charset="-128"/>
                        </a:rPr>
                        <a:t>　　　</a:t>
                      </a:r>
                      <a:r>
                        <a:rPr lang="zh-TW" altLang="en-US" sz="1000" b="0" i="0" u="none" strike="noStrike" dirty="0">
                          <a:solidFill>
                            <a:schemeClr val="tx1"/>
                          </a:solidFill>
                          <a:latin typeface="ＭＳ Ｐゴシック" pitchFamily="50" charset="-128"/>
                          <a:ea typeface="ＭＳ Ｐゴシック" pitchFamily="50" charset="-128"/>
                        </a:rPr>
                        <a:t>目</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40000"/>
                        <a:lumOff val="60000"/>
                      </a:schemeClr>
                    </a:solidFill>
                  </a:tcPr>
                </a:tc>
                <a:tc>
                  <a:txBody>
                    <a:bodyPr/>
                    <a:lstStyle/>
                    <a:p>
                      <a:pPr algn="ctr" fontAlgn="ctr">
                        <a:lnSpc>
                          <a:spcPts val="1100"/>
                        </a:lnSpc>
                      </a:pPr>
                      <a:r>
                        <a:rPr lang="ja-JP" altLang="en-US" sz="1000" b="0" i="0" u="none" strike="noStrike" dirty="0">
                          <a:solidFill>
                            <a:schemeClr val="tx1"/>
                          </a:solidFill>
                          <a:latin typeface="ＭＳ Ｐゴシック" pitchFamily="50" charset="-128"/>
                          <a:ea typeface="+mn-ea"/>
                        </a:rPr>
                        <a:t>件数</a:t>
                      </a:r>
                      <a:endParaRPr lang="en-US" altLang="ja-JP" sz="1000" b="0" i="0" u="none" strike="noStrike" dirty="0">
                        <a:solidFill>
                          <a:schemeClr val="tx1"/>
                        </a:solidFill>
                        <a:latin typeface="ＭＳ Ｐゴシック" pitchFamily="50" charset="-128"/>
                        <a:ea typeface="+mn-ea"/>
                      </a:endParaRPr>
                    </a:p>
                    <a:p>
                      <a:pPr algn="ctr" fontAlgn="ctr">
                        <a:lnSpc>
                          <a:spcPts val="1100"/>
                        </a:lnSpc>
                      </a:pPr>
                      <a:r>
                        <a:rPr lang="ja-JP" altLang="en-US" sz="1000" b="0" i="0" u="none" strike="noStrike" dirty="0">
                          <a:solidFill>
                            <a:schemeClr val="tx1"/>
                          </a:solidFill>
                          <a:latin typeface="ＭＳ Ｐゴシック" pitchFamily="50" charset="-128"/>
                          <a:ea typeface="+mn-ea"/>
                        </a:rPr>
                        <a:t>（</a:t>
                      </a:r>
                      <a:r>
                        <a:rPr lang="en-US" altLang="ja-JP" sz="1000" b="0" i="0" u="none" strike="noStrike" dirty="0">
                          <a:solidFill>
                            <a:schemeClr val="tx1"/>
                          </a:solidFill>
                          <a:latin typeface="ＭＳ Ｐゴシック" pitchFamily="50" charset="-128"/>
                          <a:ea typeface="+mn-ea"/>
                        </a:rPr>
                        <a:t>2012</a:t>
                      </a:r>
                      <a:r>
                        <a:rPr lang="ja-JP" altLang="en-US" sz="1000" b="0" i="0" u="none" strike="noStrike" dirty="0">
                          <a:solidFill>
                            <a:schemeClr val="tx1"/>
                          </a:solidFill>
                          <a:latin typeface="ＭＳ Ｐゴシック" pitchFamily="50" charset="-128"/>
                          <a:ea typeface="+mn-ea"/>
                        </a:rPr>
                        <a:t>～</a:t>
                      </a:r>
                      <a:r>
                        <a:rPr lang="en-US" altLang="ja-JP" sz="1000" b="0" i="0" u="none" strike="noStrike" dirty="0">
                          <a:solidFill>
                            <a:schemeClr val="tx1"/>
                          </a:solidFill>
                          <a:latin typeface="ＭＳ Ｐゴシック" pitchFamily="50" charset="-128"/>
                          <a:ea typeface="+mn-ea"/>
                        </a:rPr>
                        <a:t>2013</a:t>
                      </a:r>
                      <a:r>
                        <a:rPr lang="ja-JP" altLang="en-US" sz="1000" b="0" i="0" u="none" strike="noStrike" dirty="0">
                          <a:solidFill>
                            <a:schemeClr val="tx1"/>
                          </a:solidFill>
                          <a:latin typeface="ＭＳ Ｐゴシック" pitchFamily="50" charset="-128"/>
                          <a:ea typeface="+mn-ea"/>
                        </a:rPr>
                        <a:t>年度）</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40000"/>
                        <a:lumOff val="60000"/>
                      </a:schemeClr>
                    </a:solidFill>
                  </a:tcPr>
                </a:tc>
                <a:tc>
                  <a:txBody>
                    <a:bodyPr/>
                    <a:lstStyle/>
                    <a:p>
                      <a:pPr algn="ctr" fontAlgn="ctr">
                        <a:lnSpc>
                          <a:spcPts val="1100"/>
                        </a:lnSpc>
                      </a:pPr>
                      <a:r>
                        <a:rPr lang="ja-JP" altLang="en-US" sz="1000" b="0" i="0" u="none" strike="noStrike" dirty="0">
                          <a:solidFill>
                            <a:schemeClr val="tx1"/>
                          </a:solidFill>
                          <a:latin typeface="ＭＳ Ｐゴシック" pitchFamily="50" charset="-128"/>
                          <a:ea typeface="+mn-ea"/>
                        </a:rPr>
                        <a:t>件数</a:t>
                      </a:r>
                      <a:endParaRPr lang="en-US" altLang="ja-JP" sz="1000" b="0" i="0" u="none" strike="noStrike" dirty="0">
                        <a:solidFill>
                          <a:schemeClr val="tx1"/>
                        </a:solidFill>
                        <a:latin typeface="ＭＳ Ｐゴシック" pitchFamily="50" charset="-128"/>
                        <a:ea typeface="+mn-ea"/>
                      </a:endParaRPr>
                    </a:p>
                    <a:p>
                      <a:pPr algn="ctr" fontAlgn="ctr">
                        <a:lnSpc>
                          <a:spcPts val="1100"/>
                        </a:lnSpc>
                      </a:pPr>
                      <a:r>
                        <a:rPr lang="ja-JP" altLang="en-US" sz="1000" b="0" i="0" u="none" strike="noStrike" dirty="0">
                          <a:solidFill>
                            <a:schemeClr val="tx1"/>
                          </a:solidFill>
                          <a:latin typeface="ＭＳ Ｐゴシック" pitchFamily="50" charset="-128"/>
                          <a:ea typeface="+mn-ea"/>
                        </a:rPr>
                        <a:t>（</a:t>
                      </a:r>
                      <a:r>
                        <a:rPr lang="en-US" altLang="ja-JP" sz="1000" b="0" i="0" u="none" strike="noStrike" dirty="0">
                          <a:solidFill>
                            <a:schemeClr val="tx1"/>
                          </a:solidFill>
                          <a:latin typeface="ＭＳ Ｐゴシック" pitchFamily="50" charset="-128"/>
                          <a:ea typeface="+mn-ea"/>
                        </a:rPr>
                        <a:t>2012</a:t>
                      </a:r>
                      <a:r>
                        <a:rPr lang="ja-JP" altLang="en-US" sz="1000" b="0" i="0" u="none" strike="noStrike" dirty="0">
                          <a:solidFill>
                            <a:schemeClr val="tx1"/>
                          </a:solidFill>
                          <a:latin typeface="ＭＳ Ｐゴシック" pitchFamily="50" charset="-128"/>
                          <a:ea typeface="+mn-ea"/>
                        </a:rPr>
                        <a:t>～</a:t>
                      </a:r>
                      <a:r>
                        <a:rPr lang="en-US" altLang="ja-JP" sz="1000" b="0" i="0" u="none" strike="noStrike" dirty="0">
                          <a:solidFill>
                            <a:schemeClr val="tx1"/>
                          </a:solidFill>
                          <a:latin typeface="ＭＳ Ｐゴシック" pitchFamily="50" charset="-128"/>
                          <a:ea typeface="+mn-ea"/>
                        </a:rPr>
                        <a:t>2014</a:t>
                      </a:r>
                      <a:r>
                        <a:rPr lang="ja-JP" altLang="en-US" sz="1000" b="0" i="0" u="none" strike="noStrike" dirty="0">
                          <a:solidFill>
                            <a:schemeClr val="tx1"/>
                          </a:solidFill>
                          <a:latin typeface="ＭＳ Ｐゴシック" pitchFamily="50" charset="-128"/>
                          <a:ea typeface="+mn-ea"/>
                        </a:rPr>
                        <a:t>年）</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40000"/>
                        <a:lumOff val="60000"/>
                      </a:schemeClr>
                    </a:solidFill>
                  </a:tcPr>
                </a:tc>
                <a:extLst>
                  <a:ext uri="{0D108BD9-81ED-4DB2-BD59-A6C34878D82A}">
                    <a16:rowId xmlns:a16="http://schemas.microsoft.com/office/drawing/2014/main" val="10000"/>
                  </a:ext>
                </a:extLst>
              </a:tr>
              <a:tr h="177426">
                <a:tc>
                  <a:txBody>
                    <a:bodyPr/>
                    <a:lstStyle/>
                    <a:p>
                      <a:pPr algn="ctr" fontAlgn="ctr">
                        <a:lnSpc>
                          <a:spcPts val="1100"/>
                        </a:lnSpc>
                      </a:pPr>
                      <a:r>
                        <a:rPr lang="en-US" altLang="ja-JP" sz="1000" b="0" i="0" u="none" strike="noStrike" dirty="0">
                          <a:solidFill>
                            <a:schemeClr val="tx1"/>
                          </a:solidFill>
                          <a:latin typeface="ＭＳ Ｐゴシック" pitchFamily="50" charset="-128"/>
                          <a:ea typeface="ＭＳ Ｐゴシック" pitchFamily="50" charset="-128"/>
                        </a:rPr>
                        <a:t>1</a:t>
                      </a:r>
                      <a:endParaRPr lang="ja-JP" altLang="en-US" sz="1000" b="0" i="0" u="none" strike="noStrike" dirty="0">
                        <a:solidFill>
                          <a:schemeClr val="tx1"/>
                        </a:solidFill>
                        <a:latin typeface="ＭＳ Ｐゴシック" pitchFamily="50" charset="-128"/>
                        <a:ea typeface="ＭＳ Ｐゴシック" pitchFamily="50" charset="-128"/>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zh-CN" altLang="en-US" sz="1000" b="0" i="0" u="none" strike="noStrike" dirty="0">
                          <a:solidFill>
                            <a:srgbClr val="000000"/>
                          </a:solidFill>
                          <a:latin typeface="ＭＳ Ｐゴシック" pitchFamily="50" charset="-128"/>
                          <a:ea typeface="ＭＳ Ｐゴシック" pitchFamily="50" charset="-128"/>
                        </a:rPr>
                        <a:t>事務所（大阪市立高等学校教育研究会）東高等学校内</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latin typeface="ＭＳ Ｐゴシック" pitchFamily="50" charset="-128"/>
                          <a:ea typeface="ＭＳ Ｐゴシック" pitchFamily="50" charset="-128"/>
                        </a:rPr>
                        <a:t>1</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dirty="0">
                          <a:solidFill>
                            <a:schemeClr val="tx1"/>
                          </a:solidFill>
                          <a:latin typeface="ＭＳ Ｐゴシック" pitchFamily="50" charset="-128"/>
                          <a:ea typeface="ＭＳ Ｐゴシック" pitchFamily="50" charset="-128"/>
                        </a:rPr>
                        <a:t>同左</a:t>
                      </a:r>
                      <a:endParaRPr lang="en-US" altLang="ja-JP" sz="1000" b="0" i="0" u="none" strike="noStrike" dirty="0">
                        <a:solidFill>
                          <a:schemeClr val="tx1"/>
                        </a:solidFill>
                        <a:latin typeface="ＭＳ Ｐゴシック" pitchFamily="50" charset="-128"/>
                        <a:ea typeface="ＭＳ Ｐゴシック" pitchFamily="50" charset="-128"/>
                      </a:endParaRP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1"/>
                  </a:ext>
                </a:extLst>
              </a:tr>
              <a:tr h="177426">
                <a:tc>
                  <a:txBody>
                    <a:bodyPr/>
                    <a:lstStyle/>
                    <a:p>
                      <a:pPr algn="ctr" fontAlgn="ctr">
                        <a:lnSpc>
                          <a:spcPts val="1100"/>
                        </a:lnSpc>
                      </a:pPr>
                      <a:r>
                        <a:rPr lang="en-US" altLang="ja-JP" sz="1000" b="0" i="0" u="none" strike="noStrike" dirty="0">
                          <a:solidFill>
                            <a:schemeClr val="tx1"/>
                          </a:solidFill>
                          <a:latin typeface="ＭＳ Ｐゴシック" pitchFamily="50" charset="-128"/>
                          <a:ea typeface="ＭＳ Ｐゴシック" pitchFamily="50" charset="-128"/>
                        </a:rPr>
                        <a:t>2</a:t>
                      </a:r>
                      <a:endParaRPr lang="ja-JP" altLang="en-US" sz="1000" b="0" i="0" u="none" strike="noStrike" dirty="0">
                        <a:solidFill>
                          <a:schemeClr val="tx1"/>
                        </a:solidFill>
                        <a:latin typeface="ＭＳ Ｐゴシック" pitchFamily="50" charset="-128"/>
                        <a:ea typeface="ＭＳ Ｐゴシック" pitchFamily="50" charset="-128"/>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zh-CN" altLang="en-US" sz="1000" b="0" i="0" u="none" strike="noStrike" dirty="0">
                          <a:solidFill>
                            <a:srgbClr val="000000"/>
                          </a:solidFill>
                          <a:latin typeface="ＭＳ Ｐゴシック" pitchFamily="50" charset="-128"/>
                          <a:ea typeface="ＭＳ Ｐゴシック" pitchFamily="50" charset="-128"/>
                        </a:rPr>
                        <a:t>事務所（大阪市立高等学校校長会）東高等学校内</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latin typeface="ＭＳ Ｐゴシック" pitchFamily="50" charset="-128"/>
                          <a:ea typeface="ＭＳ Ｐゴシック" pitchFamily="50" charset="-128"/>
                        </a:rPr>
                        <a:t>1</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dirty="0">
                          <a:solidFill>
                            <a:schemeClr val="tx1"/>
                          </a:solidFill>
                          <a:latin typeface="ＭＳ Ｐゴシック" pitchFamily="50" charset="-128"/>
                          <a:ea typeface="ＭＳ Ｐゴシック" pitchFamily="50" charset="-128"/>
                        </a:rPr>
                        <a:t>同左</a:t>
                      </a:r>
                      <a:endParaRPr lang="en-US" altLang="ja-JP" sz="1000" b="0" i="0" u="none" strike="noStrike" dirty="0">
                        <a:solidFill>
                          <a:schemeClr val="tx1"/>
                        </a:solidFill>
                        <a:latin typeface="ＭＳ Ｐゴシック" pitchFamily="50" charset="-128"/>
                        <a:ea typeface="ＭＳ Ｐゴシック" pitchFamily="50" charset="-128"/>
                      </a:endParaRP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2"/>
                  </a:ext>
                </a:extLst>
              </a:tr>
              <a:tr h="177426">
                <a:tc>
                  <a:txBody>
                    <a:bodyPr/>
                    <a:lstStyle/>
                    <a:p>
                      <a:pPr algn="ctr" fontAlgn="ctr">
                        <a:lnSpc>
                          <a:spcPts val="1100"/>
                        </a:lnSpc>
                      </a:pPr>
                      <a:r>
                        <a:rPr lang="en-US" altLang="zh-TW" sz="1000" b="0" i="0" u="none" strike="noStrike" dirty="0">
                          <a:solidFill>
                            <a:schemeClr val="tx1"/>
                          </a:solidFill>
                          <a:latin typeface="ＭＳ Ｐゴシック" pitchFamily="50" charset="-128"/>
                          <a:ea typeface="ＭＳ Ｐゴシック" pitchFamily="50" charset="-128"/>
                        </a:rPr>
                        <a:t>3</a:t>
                      </a:r>
                      <a:endParaRPr lang="zh-TW" altLang="en-US" sz="1000" b="0" i="0" u="none" strike="noStrike" dirty="0">
                        <a:solidFill>
                          <a:schemeClr val="tx1"/>
                        </a:solidFill>
                        <a:latin typeface="ＭＳ Ｐゴシック" pitchFamily="50" charset="-128"/>
                        <a:ea typeface="ＭＳ Ｐゴシック" pitchFamily="50" charset="-128"/>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a:solidFill>
                            <a:srgbClr val="000000"/>
                          </a:solidFill>
                          <a:latin typeface="ＭＳ Ｐゴシック" pitchFamily="50" charset="-128"/>
                          <a:ea typeface="ＭＳ Ｐゴシック" pitchFamily="50" charset="-128"/>
                        </a:rPr>
                        <a:t>事務所（大阪市立高等学校体育連盟）東高等学校内</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latin typeface="ＭＳ Ｐゴシック" pitchFamily="50" charset="-128"/>
                          <a:ea typeface="ＭＳ Ｐゴシック" pitchFamily="50" charset="-128"/>
                        </a:rPr>
                        <a:t>1</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dirty="0">
                          <a:solidFill>
                            <a:schemeClr val="tx1"/>
                          </a:solidFill>
                          <a:latin typeface="ＭＳ Ｐゴシック" pitchFamily="50" charset="-128"/>
                          <a:ea typeface="ＭＳ Ｐゴシック" pitchFamily="50" charset="-128"/>
                        </a:rPr>
                        <a:t>同左</a:t>
                      </a:r>
                      <a:endParaRPr lang="en-US" altLang="ja-JP" sz="1000" b="0" i="0" u="none" strike="noStrike" dirty="0">
                        <a:solidFill>
                          <a:schemeClr val="tx1"/>
                        </a:solidFill>
                        <a:latin typeface="ＭＳ Ｐゴシック" pitchFamily="50" charset="-128"/>
                        <a:ea typeface="ＭＳ Ｐゴシック" pitchFamily="50" charset="-128"/>
                      </a:endParaRP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3"/>
                  </a:ext>
                </a:extLst>
              </a:tr>
              <a:tr h="177426">
                <a:tc>
                  <a:txBody>
                    <a:bodyPr/>
                    <a:lstStyle/>
                    <a:p>
                      <a:pPr algn="ctr" fontAlgn="ctr">
                        <a:lnSpc>
                          <a:spcPts val="1100"/>
                        </a:lnSpc>
                      </a:pPr>
                      <a:r>
                        <a:rPr lang="en-US" altLang="ja-JP" sz="1000" b="0" i="0" u="none" strike="noStrike" dirty="0">
                          <a:solidFill>
                            <a:schemeClr val="tx1"/>
                          </a:solidFill>
                          <a:latin typeface="ＭＳ Ｐゴシック" pitchFamily="50" charset="-128"/>
                          <a:ea typeface="ＭＳ Ｐゴシック" pitchFamily="50" charset="-128"/>
                        </a:rPr>
                        <a:t>4</a:t>
                      </a:r>
                      <a:endParaRPr lang="ja-JP" altLang="en-US" sz="1000" b="0" i="0" u="none" strike="noStrike" dirty="0">
                        <a:solidFill>
                          <a:schemeClr val="tx1"/>
                        </a:solidFill>
                        <a:latin typeface="ＭＳ Ｐゴシック" pitchFamily="50" charset="-128"/>
                        <a:ea typeface="ＭＳ Ｐゴシック" pitchFamily="50" charset="-128"/>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a:solidFill>
                            <a:srgbClr val="000000"/>
                          </a:solidFill>
                          <a:latin typeface="ＭＳ Ｐゴシック" pitchFamily="50" charset="-128"/>
                          <a:ea typeface="ＭＳ Ｐゴシック" pitchFamily="50" charset="-128"/>
                        </a:rPr>
                        <a:t>事務所（大阪市立高等学校文化連盟）東高等学校内</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latin typeface="ＭＳ Ｐゴシック" pitchFamily="50" charset="-128"/>
                          <a:ea typeface="ＭＳ Ｐゴシック" pitchFamily="50" charset="-128"/>
                        </a:rPr>
                        <a:t>1</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dirty="0">
                          <a:solidFill>
                            <a:schemeClr val="tx1"/>
                          </a:solidFill>
                          <a:latin typeface="ＭＳ Ｐゴシック" pitchFamily="50" charset="-128"/>
                          <a:ea typeface="ＭＳ Ｐゴシック" pitchFamily="50" charset="-128"/>
                        </a:rPr>
                        <a:t>同左</a:t>
                      </a:r>
                      <a:endParaRPr lang="en-US" altLang="ja-JP" sz="1000" b="0" i="0" u="none" strike="noStrike" dirty="0">
                        <a:solidFill>
                          <a:schemeClr val="tx1"/>
                        </a:solidFill>
                        <a:latin typeface="ＭＳ Ｐゴシック" pitchFamily="50" charset="-128"/>
                        <a:ea typeface="ＭＳ Ｐゴシック" pitchFamily="50" charset="-128"/>
                      </a:endParaRP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4"/>
                  </a:ext>
                </a:extLst>
              </a:tr>
              <a:tr h="177426">
                <a:tc>
                  <a:txBody>
                    <a:bodyPr/>
                    <a:lstStyle/>
                    <a:p>
                      <a:pPr algn="ctr" fontAlgn="ctr">
                        <a:lnSpc>
                          <a:spcPts val="1100"/>
                        </a:lnSpc>
                      </a:pPr>
                      <a:r>
                        <a:rPr lang="en-US" altLang="zh-TW" sz="1000" b="0" i="0" u="none" strike="noStrike" dirty="0">
                          <a:solidFill>
                            <a:schemeClr val="tx1"/>
                          </a:solidFill>
                          <a:latin typeface="ＭＳ Ｐゴシック" pitchFamily="50" charset="-128"/>
                          <a:ea typeface="ＭＳ Ｐゴシック" pitchFamily="50" charset="-128"/>
                        </a:rPr>
                        <a:t>5</a:t>
                      </a:r>
                      <a:endParaRPr lang="zh-TW" altLang="en-US" sz="1000" b="0" i="0" u="none" strike="noStrike" dirty="0">
                        <a:solidFill>
                          <a:schemeClr val="tx1"/>
                        </a:solidFill>
                        <a:latin typeface="ＭＳ Ｐゴシック" pitchFamily="50" charset="-128"/>
                        <a:ea typeface="ＭＳ Ｐゴシック" pitchFamily="50" charset="-128"/>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dirty="0">
                          <a:solidFill>
                            <a:srgbClr val="000000"/>
                          </a:solidFill>
                          <a:latin typeface="ＭＳ Ｐゴシック" pitchFamily="50" charset="-128"/>
                          <a:ea typeface="ＭＳ Ｐゴシック" pitchFamily="50" charset="-128"/>
                        </a:rPr>
                        <a:t>事務所（大阪市立小学校長会）もと幼児教育センター</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latin typeface="ＭＳ Ｐゴシック" pitchFamily="50" charset="-128"/>
                          <a:ea typeface="ＭＳ Ｐゴシック" pitchFamily="50" charset="-128"/>
                        </a:rPr>
                        <a:t>1</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dirty="0">
                          <a:solidFill>
                            <a:schemeClr val="tx1"/>
                          </a:solidFill>
                          <a:latin typeface="ＭＳ Ｐゴシック" pitchFamily="50" charset="-128"/>
                          <a:ea typeface="ＭＳ Ｐゴシック" pitchFamily="50" charset="-128"/>
                        </a:rPr>
                        <a:t>同左</a:t>
                      </a:r>
                      <a:endParaRPr lang="en-US" altLang="ja-JP" sz="1000" b="0" i="0" u="none" strike="noStrike" dirty="0">
                        <a:solidFill>
                          <a:schemeClr val="tx1"/>
                        </a:solidFill>
                        <a:latin typeface="ＭＳ Ｐゴシック" pitchFamily="50" charset="-128"/>
                        <a:ea typeface="ＭＳ Ｐゴシック" pitchFamily="50" charset="-128"/>
                      </a:endParaRP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5"/>
                  </a:ext>
                </a:extLst>
              </a:tr>
              <a:tr h="177426">
                <a:tc>
                  <a:txBody>
                    <a:bodyPr/>
                    <a:lstStyle/>
                    <a:p>
                      <a:pPr algn="ctr" fontAlgn="ctr">
                        <a:lnSpc>
                          <a:spcPts val="1100"/>
                        </a:lnSpc>
                      </a:pPr>
                      <a:r>
                        <a:rPr lang="en-US" altLang="zh-TW" sz="1000" b="0" i="0" u="none" strike="noStrike" dirty="0">
                          <a:solidFill>
                            <a:schemeClr val="tx1"/>
                          </a:solidFill>
                          <a:latin typeface="ＭＳ Ｐゴシック" pitchFamily="50" charset="-128"/>
                          <a:ea typeface="ＭＳ Ｐゴシック" pitchFamily="50" charset="-128"/>
                        </a:rPr>
                        <a:t>6</a:t>
                      </a:r>
                      <a:endParaRPr lang="zh-TW" altLang="en-US" sz="1000" b="0" i="0" u="none" strike="noStrike" dirty="0">
                        <a:solidFill>
                          <a:schemeClr val="tx1"/>
                        </a:solidFill>
                        <a:latin typeface="ＭＳ Ｐゴシック" pitchFamily="50" charset="-128"/>
                        <a:ea typeface="ＭＳ Ｐゴシック" pitchFamily="50" charset="-128"/>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a:solidFill>
                            <a:srgbClr val="000000"/>
                          </a:solidFill>
                          <a:latin typeface="ＭＳ Ｐゴシック" pitchFamily="50" charset="-128"/>
                          <a:ea typeface="ＭＳ Ｐゴシック" pitchFamily="50" charset="-128"/>
                        </a:rPr>
                        <a:t>事務所（大阪市立中学校校長会）もと幼児教育センター</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latin typeface="ＭＳ Ｐゴシック" pitchFamily="50" charset="-128"/>
                          <a:ea typeface="ＭＳ Ｐゴシック" pitchFamily="50" charset="-128"/>
                        </a:rPr>
                        <a:t>1</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dirty="0">
                          <a:solidFill>
                            <a:schemeClr val="tx1"/>
                          </a:solidFill>
                          <a:latin typeface="ＭＳ Ｐゴシック" pitchFamily="50" charset="-128"/>
                          <a:ea typeface="ＭＳ Ｐゴシック" pitchFamily="50" charset="-128"/>
                        </a:rPr>
                        <a:t>同左</a:t>
                      </a:r>
                      <a:endParaRPr lang="en-US" altLang="ja-JP" sz="1000" b="0" i="0" u="none" strike="noStrike" dirty="0">
                        <a:solidFill>
                          <a:schemeClr val="tx1"/>
                        </a:solidFill>
                        <a:latin typeface="ＭＳ Ｐゴシック" pitchFamily="50" charset="-128"/>
                        <a:ea typeface="ＭＳ Ｐゴシック" pitchFamily="50" charset="-128"/>
                      </a:endParaRP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6"/>
                  </a:ext>
                </a:extLst>
              </a:tr>
              <a:tr h="177426">
                <a:tc>
                  <a:txBody>
                    <a:bodyPr/>
                    <a:lstStyle/>
                    <a:p>
                      <a:pPr algn="ctr" fontAlgn="ctr">
                        <a:lnSpc>
                          <a:spcPts val="1100"/>
                        </a:lnSpc>
                      </a:pPr>
                      <a:r>
                        <a:rPr lang="en-US" altLang="zh-TW" sz="1000" b="0" i="0" u="none" strike="noStrike" dirty="0">
                          <a:solidFill>
                            <a:schemeClr val="tx1"/>
                          </a:solidFill>
                          <a:latin typeface="ＭＳ Ｐゴシック" pitchFamily="50" charset="-128"/>
                          <a:ea typeface="ＭＳ Ｐゴシック" pitchFamily="50" charset="-128"/>
                        </a:rPr>
                        <a:t>7</a:t>
                      </a:r>
                      <a:endParaRPr lang="zh-TW" altLang="en-US" sz="1000" b="0" i="0" u="none" strike="noStrike" dirty="0">
                        <a:solidFill>
                          <a:schemeClr val="tx1"/>
                        </a:solidFill>
                        <a:latin typeface="ＭＳ Ｐゴシック" pitchFamily="50" charset="-128"/>
                        <a:ea typeface="ＭＳ Ｐゴシック" pitchFamily="50" charset="-128"/>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dirty="0">
                          <a:solidFill>
                            <a:srgbClr val="000000"/>
                          </a:solidFill>
                          <a:latin typeface="ＭＳ Ｐゴシック" pitchFamily="50" charset="-128"/>
                          <a:ea typeface="ＭＳ Ｐゴシック" pitchFamily="50" charset="-128"/>
                        </a:rPr>
                        <a:t>事務所（大阪市立幼稚園長会）もと幼児教育センター</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latin typeface="ＭＳ Ｐゴシック" pitchFamily="50" charset="-128"/>
                          <a:ea typeface="ＭＳ Ｐゴシック" pitchFamily="50" charset="-128"/>
                        </a:rPr>
                        <a:t>1</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dirty="0">
                          <a:solidFill>
                            <a:schemeClr val="tx1"/>
                          </a:solidFill>
                          <a:latin typeface="ＭＳ Ｐゴシック" pitchFamily="50" charset="-128"/>
                          <a:ea typeface="ＭＳ Ｐゴシック" pitchFamily="50" charset="-128"/>
                        </a:rPr>
                        <a:t>同左</a:t>
                      </a:r>
                      <a:endParaRPr lang="en-US" altLang="ja-JP" sz="1000" b="0" i="0" u="none" strike="noStrike" dirty="0">
                        <a:solidFill>
                          <a:schemeClr val="tx1"/>
                        </a:solidFill>
                        <a:latin typeface="ＭＳ Ｐゴシック" pitchFamily="50" charset="-128"/>
                        <a:ea typeface="ＭＳ Ｐゴシック" pitchFamily="50" charset="-128"/>
                      </a:endParaRP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7"/>
                  </a:ext>
                </a:extLst>
              </a:tr>
              <a:tr h="177426">
                <a:tc>
                  <a:txBody>
                    <a:bodyPr/>
                    <a:lstStyle/>
                    <a:p>
                      <a:pPr algn="ctr" fontAlgn="ctr">
                        <a:lnSpc>
                          <a:spcPts val="1100"/>
                        </a:lnSpc>
                      </a:pPr>
                      <a:r>
                        <a:rPr lang="en-US" altLang="zh-TW" sz="1000" b="0" i="0" u="none" strike="noStrike" dirty="0">
                          <a:solidFill>
                            <a:schemeClr val="tx1"/>
                          </a:solidFill>
                          <a:latin typeface="ＭＳ Ｐゴシック" pitchFamily="50" charset="-128"/>
                          <a:ea typeface="ＭＳ Ｐゴシック" pitchFamily="50" charset="-128"/>
                        </a:rPr>
                        <a:t>8</a:t>
                      </a:r>
                      <a:endParaRPr lang="zh-TW" altLang="en-US" sz="1000" b="0" i="0" u="none" strike="noStrike" dirty="0">
                        <a:solidFill>
                          <a:schemeClr val="tx1"/>
                        </a:solidFill>
                        <a:latin typeface="ＭＳ Ｐゴシック" pitchFamily="50" charset="-128"/>
                        <a:ea typeface="ＭＳ Ｐゴシック" pitchFamily="50" charset="-128"/>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zh-CN" altLang="en-US" sz="1000" b="0" i="0" u="none" strike="noStrike" dirty="0">
                          <a:solidFill>
                            <a:srgbClr val="000000"/>
                          </a:solidFill>
                          <a:latin typeface="ＭＳ Ｐゴシック" pitchFamily="50" charset="-128"/>
                          <a:ea typeface="ＭＳ Ｐゴシック" pitchFamily="50" charset="-128"/>
                        </a:rPr>
                        <a:t>学校施設（理学部附属植物園）</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latin typeface="ＭＳ Ｐゴシック" pitchFamily="50" charset="-128"/>
                          <a:ea typeface="ＭＳ Ｐゴシック" pitchFamily="50" charset="-128"/>
                        </a:rPr>
                        <a:t>2</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dirty="0">
                          <a:solidFill>
                            <a:schemeClr val="tx1"/>
                          </a:solidFill>
                          <a:latin typeface="ＭＳ Ｐゴシック" pitchFamily="50" charset="-128"/>
                          <a:ea typeface="ＭＳ Ｐゴシック" pitchFamily="50" charset="-128"/>
                        </a:rPr>
                        <a:t>同左</a:t>
                      </a:r>
                      <a:endParaRPr lang="en-US" altLang="ja-JP" sz="1000" b="0" i="0" u="none" strike="noStrike" dirty="0">
                        <a:solidFill>
                          <a:schemeClr val="tx1"/>
                        </a:solidFill>
                        <a:latin typeface="ＭＳ Ｐゴシック" pitchFamily="50" charset="-128"/>
                        <a:ea typeface="ＭＳ Ｐゴシック" pitchFamily="50" charset="-128"/>
                      </a:endParaRP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8"/>
                  </a:ext>
                </a:extLst>
              </a:tr>
              <a:tr h="177426">
                <a:tc>
                  <a:txBody>
                    <a:bodyPr/>
                    <a:lstStyle/>
                    <a:p>
                      <a:pPr algn="ctr" fontAlgn="ctr">
                        <a:lnSpc>
                          <a:spcPts val="1100"/>
                        </a:lnSpc>
                      </a:pPr>
                      <a:r>
                        <a:rPr lang="en-US" altLang="zh-TW" sz="1000" b="0" i="0" u="none" strike="noStrike" dirty="0">
                          <a:solidFill>
                            <a:schemeClr val="tx1"/>
                          </a:solidFill>
                          <a:latin typeface="ＭＳ Ｐゴシック" pitchFamily="50" charset="-128"/>
                          <a:ea typeface="ＭＳ Ｐゴシック" pitchFamily="50" charset="-128"/>
                        </a:rPr>
                        <a:t>9</a:t>
                      </a:r>
                      <a:endParaRPr lang="zh-TW" altLang="en-US" sz="1000" b="0" i="0" u="none" strike="noStrike" dirty="0">
                        <a:solidFill>
                          <a:schemeClr val="tx1"/>
                        </a:solidFill>
                        <a:latin typeface="ＭＳ Ｐゴシック" pitchFamily="50" charset="-128"/>
                        <a:ea typeface="ＭＳ Ｐゴシック" pitchFamily="50" charset="-128"/>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zh-TW" altLang="en-US" sz="1000" b="0" i="0" u="none" strike="noStrike" dirty="0">
                          <a:solidFill>
                            <a:srgbClr val="000000"/>
                          </a:solidFill>
                          <a:latin typeface="ＭＳ Ｐゴシック" pitchFamily="50" charset="-128"/>
                          <a:ea typeface="ＭＳ Ｐゴシック" pitchFamily="50" charset="-128"/>
                        </a:rPr>
                        <a:t>博物館（大阪商工会議所）大阪産業創造館内</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latin typeface="ＭＳ Ｐゴシック" pitchFamily="50" charset="-128"/>
                          <a:ea typeface="ＭＳ Ｐゴシック" pitchFamily="50" charset="-128"/>
                        </a:rPr>
                        <a:t>1</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dirty="0">
                          <a:solidFill>
                            <a:schemeClr val="tx1"/>
                          </a:solidFill>
                          <a:latin typeface="ＭＳ Ｐゴシック" pitchFamily="50" charset="-128"/>
                          <a:ea typeface="ＭＳ Ｐゴシック" pitchFamily="50" charset="-128"/>
                        </a:rPr>
                        <a:t>同左</a:t>
                      </a:r>
                      <a:endParaRPr lang="en-US" altLang="ja-JP" sz="1000" b="0" i="0" u="none" strike="noStrike" dirty="0">
                        <a:solidFill>
                          <a:schemeClr val="tx1"/>
                        </a:solidFill>
                        <a:latin typeface="ＭＳ Ｐゴシック" pitchFamily="50" charset="-128"/>
                        <a:ea typeface="ＭＳ Ｐゴシック" pitchFamily="50" charset="-128"/>
                      </a:endParaRP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9"/>
                  </a:ext>
                </a:extLst>
              </a:tr>
              <a:tr h="177426">
                <a:tc>
                  <a:txBody>
                    <a:bodyPr/>
                    <a:lstStyle/>
                    <a:p>
                      <a:pPr algn="ctr" fontAlgn="ctr">
                        <a:lnSpc>
                          <a:spcPts val="1100"/>
                        </a:lnSpc>
                      </a:pPr>
                      <a:r>
                        <a:rPr lang="en-US" altLang="zh-TW" sz="1000" b="0" i="0" u="none" strike="noStrike" dirty="0">
                          <a:solidFill>
                            <a:schemeClr val="tx1"/>
                          </a:solidFill>
                          <a:latin typeface="ＭＳ Ｐゴシック" pitchFamily="50" charset="-128"/>
                          <a:ea typeface="ＭＳ Ｐゴシック" pitchFamily="50" charset="-128"/>
                        </a:rPr>
                        <a:t>10</a:t>
                      </a:r>
                      <a:endParaRPr lang="zh-TW" altLang="en-US" sz="1000" b="0" i="0" u="none" strike="noStrike" dirty="0">
                        <a:solidFill>
                          <a:schemeClr val="tx1"/>
                        </a:solidFill>
                        <a:latin typeface="ＭＳ Ｐゴシック" pitchFamily="50" charset="-128"/>
                        <a:ea typeface="ＭＳ Ｐゴシック" pitchFamily="50" charset="-128"/>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zh-TW" altLang="en-US" sz="1000" b="0" i="0" u="none" strike="noStrike" dirty="0">
                          <a:solidFill>
                            <a:srgbClr val="000000"/>
                          </a:solidFill>
                          <a:latin typeface="ＭＳ Ｐゴシック" pitchFamily="50" charset="-128"/>
                          <a:ea typeface="ＭＳ Ｐゴシック" pitchFamily="50" charset="-128"/>
                        </a:rPr>
                        <a:t>国立文楽劇場（独立行政法人日本芸術文化振興会）</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latin typeface="ＭＳ Ｐゴシック" pitchFamily="50" charset="-128"/>
                          <a:ea typeface="ＭＳ Ｐゴシック" pitchFamily="50" charset="-128"/>
                        </a:rPr>
                        <a:t>1</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dirty="0">
                          <a:solidFill>
                            <a:schemeClr val="tx1"/>
                          </a:solidFill>
                          <a:latin typeface="ＭＳ Ｐゴシック" pitchFamily="50" charset="-128"/>
                          <a:ea typeface="ＭＳ Ｐゴシック" pitchFamily="50" charset="-128"/>
                        </a:rPr>
                        <a:t>同左</a:t>
                      </a:r>
                      <a:endParaRPr lang="en-US" altLang="ja-JP" sz="1000" b="0" i="0" u="none" strike="noStrike" dirty="0">
                        <a:solidFill>
                          <a:schemeClr val="tx1"/>
                        </a:solidFill>
                        <a:latin typeface="ＭＳ Ｐゴシック" pitchFamily="50" charset="-128"/>
                        <a:ea typeface="ＭＳ Ｐゴシック" pitchFamily="50" charset="-128"/>
                      </a:endParaRP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0"/>
                  </a:ext>
                </a:extLst>
              </a:tr>
            </a:tbl>
          </a:graphicData>
        </a:graphic>
      </p:graphicFrame>
      <p:sp>
        <p:nvSpPr>
          <p:cNvPr id="14" name="正方形/長方形 13"/>
          <p:cNvSpPr/>
          <p:nvPr/>
        </p:nvSpPr>
        <p:spPr>
          <a:xfrm>
            <a:off x="251520" y="260648"/>
            <a:ext cx="6768752" cy="338554"/>
          </a:xfrm>
          <a:prstGeom prst="rect">
            <a:avLst/>
          </a:prstGeom>
        </p:spPr>
        <p:txBody>
          <a:bodyPr wrap="square">
            <a:spAutoFit/>
          </a:bodyPr>
          <a:lstStyle/>
          <a:p>
            <a:r>
              <a:rPr lang="ja-JP" altLang="en-US" sz="1600" dirty="0">
                <a:solidFill>
                  <a:prstClr val="black"/>
                </a:solidFill>
                <a:latin typeface="ＭＳ Ｐゴシック" panose="020B0600070205080204" pitchFamily="50" charset="-128"/>
                <a:ea typeface="ＭＳ Ｐゴシック" panose="020B0600070205080204" pitchFamily="50" charset="-128"/>
              </a:rPr>
              <a:t>○ 市有不動産の使用料減免のうち、見直しの対象としたもの　（３／６）</a:t>
            </a:r>
          </a:p>
        </p:txBody>
      </p:sp>
      <p:sp>
        <p:nvSpPr>
          <p:cNvPr id="10" name="テキスト ボックス 36"/>
          <p:cNvSpPr txBox="1"/>
          <p:nvPr/>
        </p:nvSpPr>
        <p:spPr>
          <a:xfrm>
            <a:off x="0" y="0"/>
            <a:ext cx="1619672" cy="261610"/>
          </a:xfrm>
          <a:prstGeom prst="rect">
            <a:avLst/>
          </a:prstGeom>
          <a:noFill/>
        </p:spPr>
        <p:txBody>
          <a:bodyPr wrap="square" rtlCol="0">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r>
              <a:rPr lang="ja-JP" altLang="en-US" sz="1100" dirty="0">
                <a:solidFill>
                  <a:prstClr val="black"/>
                </a:solidFill>
              </a:rPr>
              <a:t>（付属資料３）</a:t>
            </a:r>
            <a:endParaRPr lang="en-US" altLang="ja-JP" sz="1100" dirty="0">
              <a:solidFill>
                <a:prstClr val="black"/>
              </a:solidFill>
            </a:endParaRPr>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388</a:t>
            </a:fld>
            <a:endParaRPr lang="ja-JP" altLang="en-US"/>
          </a:p>
        </p:txBody>
      </p:sp>
    </p:spTree>
    <p:extLst>
      <p:ext uri="{BB962C8B-B14F-4D97-AF65-F5344CB8AC3E}">
        <p14:creationId xmlns:p14="http://schemas.microsoft.com/office/powerpoint/2010/main" val="2111469123"/>
      </p:ext>
    </p:extLst>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 name="正方形/長方形 56"/>
          <p:cNvSpPr/>
          <p:nvPr/>
        </p:nvSpPr>
        <p:spPr>
          <a:xfrm>
            <a:off x="57399" y="719791"/>
            <a:ext cx="9070153" cy="6028509"/>
          </a:xfrm>
          <a:prstGeom prst="rect">
            <a:avLst/>
          </a:prstGeom>
          <a:solidFill>
            <a:schemeClr val="accent6">
              <a:lumMod val="60000"/>
              <a:lumOff val="40000"/>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56" name="正方形/長方形 55"/>
          <p:cNvSpPr/>
          <p:nvPr/>
        </p:nvSpPr>
        <p:spPr>
          <a:xfrm>
            <a:off x="5109863" y="5110312"/>
            <a:ext cx="3940496" cy="1520637"/>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3" name="正方形/長方形 2"/>
          <p:cNvSpPr/>
          <p:nvPr/>
        </p:nvSpPr>
        <p:spPr>
          <a:xfrm>
            <a:off x="127177" y="3212975"/>
            <a:ext cx="4880254" cy="3417973"/>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34" name="テキスト ボックス 33"/>
          <p:cNvSpPr txBox="1"/>
          <p:nvPr/>
        </p:nvSpPr>
        <p:spPr>
          <a:xfrm>
            <a:off x="308919" y="338264"/>
            <a:ext cx="7704856"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（参考）　主な取組みと進捗状況に関するデータ（中長期的対策</a:t>
            </a:r>
            <a:r>
              <a:rPr kumimoji="1" lang="en-US" altLang="ja-JP" sz="16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6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子育て施策</a:t>
            </a:r>
            <a:r>
              <a:rPr kumimoji="1" lang="en-US" altLang="ja-JP" sz="16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6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p>
        </p:txBody>
      </p:sp>
      <p:cxnSp>
        <p:nvCxnSpPr>
          <p:cNvPr id="37" name="直線コネクタ 36"/>
          <p:cNvCxnSpPr/>
          <p:nvPr/>
        </p:nvCxnSpPr>
        <p:spPr>
          <a:xfrm>
            <a:off x="236911" y="698304"/>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aphicFrame>
        <p:nvGraphicFramePr>
          <p:cNvPr id="8" name="グラフ 7"/>
          <p:cNvGraphicFramePr/>
          <p:nvPr/>
        </p:nvGraphicFramePr>
        <p:xfrm>
          <a:off x="5104507" y="5500642"/>
          <a:ext cx="2562678" cy="924185"/>
        </p:xfrm>
        <a:graphic>
          <a:graphicData uri="http://schemas.openxmlformats.org/drawingml/2006/chart">
            <c:chart xmlns:c="http://schemas.openxmlformats.org/drawingml/2006/chart" xmlns:r="http://schemas.openxmlformats.org/officeDocument/2006/relationships" r:id="rId3"/>
          </a:graphicData>
        </a:graphic>
      </p:graphicFrame>
      <p:grpSp>
        <p:nvGrpSpPr>
          <p:cNvPr id="9" name="グループ化 8"/>
          <p:cNvGrpSpPr/>
          <p:nvPr/>
        </p:nvGrpSpPr>
        <p:grpSpPr>
          <a:xfrm>
            <a:off x="5104506" y="4965099"/>
            <a:ext cx="3945853" cy="1788513"/>
            <a:chOff x="5543712" y="4002178"/>
            <a:chExt cx="4120228" cy="2764628"/>
          </a:xfrm>
        </p:grpSpPr>
        <p:grpSp>
          <p:nvGrpSpPr>
            <p:cNvPr id="10" name="グループ化 9"/>
            <p:cNvGrpSpPr/>
            <p:nvPr/>
          </p:nvGrpSpPr>
          <p:grpSpPr>
            <a:xfrm>
              <a:off x="5543712" y="4002178"/>
              <a:ext cx="4120228" cy="2764628"/>
              <a:chOff x="5543712" y="4002178"/>
              <a:chExt cx="4120228" cy="2764628"/>
            </a:xfrm>
          </p:grpSpPr>
          <p:grpSp>
            <p:nvGrpSpPr>
              <p:cNvPr id="12" name="グループ化 11"/>
              <p:cNvGrpSpPr/>
              <p:nvPr/>
            </p:nvGrpSpPr>
            <p:grpSpPr>
              <a:xfrm>
                <a:off x="5543712" y="4002178"/>
                <a:ext cx="4120228" cy="2764628"/>
                <a:chOff x="5543712" y="4002178"/>
                <a:chExt cx="4120228" cy="2764628"/>
              </a:xfrm>
            </p:grpSpPr>
            <p:grpSp>
              <p:nvGrpSpPr>
                <p:cNvPr id="14" name="グループ化 13"/>
                <p:cNvGrpSpPr/>
                <p:nvPr/>
              </p:nvGrpSpPr>
              <p:grpSpPr>
                <a:xfrm>
                  <a:off x="5555672" y="4002178"/>
                  <a:ext cx="4108268" cy="2764628"/>
                  <a:chOff x="2781058" y="3154878"/>
                  <a:chExt cx="6232054" cy="2598284"/>
                </a:xfrm>
              </p:grpSpPr>
              <p:grpSp>
                <p:nvGrpSpPr>
                  <p:cNvPr id="16" name="グループ化 15"/>
                  <p:cNvGrpSpPr/>
                  <p:nvPr/>
                </p:nvGrpSpPr>
                <p:grpSpPr>
                  <a:xfrm>
                    <a:off x="2781058" y="3365840"/>
                    <a:ext cx="6232054" cy="2387322"/>
                    <a:chOff x="1415656" y="4470678"/>
                    <a:chExt cx="6232054" cy="2387322"/>
                  </a:xfrm>
                </p:grpSpPr>
                <p:sp>
                  <p:nvSpPr>
                    <p:cNvPr id="18" name="正方形/長方形 17"/>
                    <p:cNvSpPr/>
                    <p:nvPr/>
                  </p:nvSpPr>
                  <p:spPr>
                    <a:xfrm>
                      <a:off x="1415656" y="4470678"/>
                      <a:ext cx="6232054" cy="2387322"/>
                    </a:xfrm>
                    <a:prstGeom prst="rect">
                      <a:avLst/>
                    </a:prstGeom>
                    <a:solidFill>
                      <a:srgbClr val="FF0000">
                        <a:alpha val="0"/>
                      </a:srgbClr>
                    </a:solidFill>
                    <a:ln w="9525">
                      <a:noFill/>
                    </a:ln>
                  </p:spPr>
                  <p:style>
                    <a:lnRef idx="2">
                      <a:schemeClr val="accent6"/>
                    </a:lnRef>
                    <a:fillRef idx="1">
                      <a:schemeClr val="lt1"/>
                    </a:fillRef>
                    <a:effectRef idx="0">
                      <a:schemeClr val="accent6"/>
                    </a:effectRef>
                    <a:fontRef idx="minor">
                      <a:schemeClr val="dk1"/>
                    </a:fontRef>
                  </p:style>
                  <p:txBody>
                    <a:bodyPr rtlCol="0" anchor="t" anchorCtr="0"/>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pPr marL="0" marR="0" lvl="0" indent="0" algn="l" defTabSz="844073" rtl="0" eaLnBrk="1" fontAlgn="auto" latinLnBrk="0" hangingPunct="1">
                        <a:lnSpc>
                          <a:spcPct val="100000"/>
                        </a:lnSpc>
                        <a:spcBef>
                          <a:spcPts val="0"/>
                        </a:spcBef>
                        <a:spcAft>
                          <a:spcPts val="0"/>
                        </a:spcAft>
                        <a:buClrTx/>
                        <a:buSzTx/>
                        <a:buFontTx/>
                        <a:buNone/>
                        <a:tabLst/>
                        <a:defRPr/>
                      </a:pPr>
                      <a:endParaRPr kumimoji="1" lang="ja-JP" altLang="en-US" sz="831"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grpSp>
                  <p:nvGrpSpPr>
                    <p:cNvPr id="20" name="グループ化 19"/>
                    <p:cNvGrpSpPr/>
                    <p:nvPr/>
                  </p:nvGrpSpPr>
                  <p:grpSpPr>
                    <a:xfrm>
                      <a:off x="4671641" y="5239869"/>
                      <a:ext cx="1896739" cy="429185"/>
                      <a:chOff x="3558293" y="1324518"/>
                      <a:chExt cx="2077181" cy="654137"/>
                    </a:xfrm>
                  </p:grpSpPr>
                  <p:sp>
                    <p:nvSpPr>
                      <p:cNvPr id="22" name="右中かっこ 21"/>
                      <p:cNvSpPr/>
                      <p:nvPr/>
                    </p:nvSpPr>
                    <p:spPr>
                      <a:xfrm>
                        <a:off x="3558293" y="1324518"/>
                        <a:ext cx="149217" cy="654137"/>
                      </a:xfrm>
                      <a:prstGeom prst="rightBrace">
                        <a:avLst>
                          <a:gd name="adj1" fmla="val 23539"/>
                          <a:gd name="adj2" fmla="val 51794"/>
                        </a:avLst>
                      </a:prstGeom>
                      <a:ln w="12700">
                        <a:solidFill>
                          <a:schemeClr val="tx1"/>
                        </a:solidFill>
                      </a:ln>
                    </p:spPr>
                    <p:style>
                      <a:lnRef idx="1">
                        <a:schemeClr val="accent1"/>
                      </a:lnRef>
                      <a:fillRef idx="0">
                        <a:schemeClr val="accent1"/>
                      </a:fillRef>
                      <a:effectRef idx="0">
                        <a:schemeClr val="accent1"/>
                      </a:effectRef>
                      <a:fontRef idx="minor">
                        <a:schemeClr val="tx1"/>
                      </a:fontRef>
                    </p:style>
                    <p:txBody>
                      <a:bodyPr rtlCol="0" anchor="t"/>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831" b="0" i="0" u="none" strike="noStrike" kern="1200" cap="none" spc="0" normalizeH="0" baseline="0" noProof="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3" name="テキスト ボックス 23"/>
                      <p:cNvSpPr txBox="1"/>
                      <p:nvPr/>
                    </p:nvSpPr>
                    <p:spPr>
                      <a:xfrm>
                        <a:off x="4483763" y="1413575"/>
                        <a:ext cx="1151711" cy="489855"/>
                      </a:xfrm>
                      <a:prstGeom prst="rect">
                        <a:avLst/>
                      </a:prstGeom>
                      <a:noFill/>
                      <a:ln w="12700" cmpd="sng">
                        <a:solidFill>
                          <a:schemeClr val="tx1"/>
                        </a:solidFill>
                      </a:ln>
                    </p:spPr>
                    <p:style>
                      <a:lnRef idx="0">
                        <a:scrgbClr r="0" g="0" b="0"/>
                      </a:lnRef>
                      <a:fillRef idx="0">
                        <a:scrgbClr r="0" g="0" b="0"/>
                      </a:fillRef>
                      <a:effectRef idx="0">
                        <a:scrgbClr r="0" g="0" b="0"/>
                      </a:effectRef>
                      <a:fontRef idx="minor">
                        <a:schemeClr val="dk1"/>
                      </a:fontRef>
                    </p:style>
                    <p:txBody>
                      <a:bodyPr wrap="square" rtlCol="0" anchor="ctr" anchorCtr="0"/>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83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30.7</a:t>
                        </a:r>
                        <a:r>
                          <a:rPr kumimoji="1" lang="ja-JP" altLang="en-US" sz="83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p>
                    </p:txBody>
                  </p:sp>
                </p:grpSp>
              </p:grpSp>
              <p:sp>
                <p:nvSpPr>
                  <p:cNvPr id="17" name="テキスト ボックス 17"/>
                  <p:cNvSpPr txBox="1"/>
                  <p:nvPr/>
                </p:nvSpPr>
                <p:spPr>
                  <a:xfrm>
                    <a:off x="7650921" y="3154878"/>
                    <a:ext cx="1246326" cy="401183"/>
                  </a:xfrm>
                  <a:prstGeom prst="rect">
                    <a:avLst/>
                  </a:prstGeom>
                  <a:solidFill>
                    <a:schemeClr val="lt1"/>
                  </a:solidFill>
                  <a:ln w="12700" cmpd="sng">
                    <a:solidFill>
                      <a:schemeClr val="tx1"/>
                    </a:solidFill>
                  </a:ln>
                </p:spPr>
                <p:style>
                  <a:lnRef idx="0">
                    <a:scrgbClr r="0" g="0" b="0"/>
                  </a:lnRef>
                  <a:fillRef idx="0">
                    <a:scrgbClr r="0" g="0" b="0"/>
                  </a:fillRef>
                  <a:effectRef idx="0">
                    <a:scrgbClr r="0" g="0" b="0"/>
                  </a:effectRef>
                  <a:fontRef idx="minor">
                    <a:schemeClr val="dk1"/>
                  </a:fontRef>
                </p:style>
                <p:txBody>
                  <a:bodyPr wrap="square" lIns="33231" tIns="33231" rIns="33231" bIns="33231" rtlCol="0" anchor="ctr" anchorCtr="0"/>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73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令和３年度</a:t>
                    </a:r>
                    <a:endParaRPr kumimoji="1" lang="en-US" altLang="ja-JP" sz="73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73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集計結果</a:t>
                    </a:r>
                  </a:p>
                </p:txBody>
              </p:sp>
            </p:grpSp>
            <p:sp>
              <p:nvSpPr>
                <p:cNvPr id="15" name="テキスト ボックス 15"/>
                <p:cNvSpPr txBox="1"/>
                <p:nvPr/>
              </p:nvSpPr>
              <p:spPr>
                <a:xfrm>
                  <a:off x="5543712" y="4480033"/>
                  <a:ext cx="3166713" cy="342930"/>
                </a:xfrm>
                <a:prstGeom prst="rect">
                  <a:avLst/>
                </a:prstGeom>
                <a:noFill/>
                <a:ln w="9525" cmpd="sng">
                  <a:no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83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Q. </a:t>
                  </a:r>
                  <a:r>
                    <a:rPr kumimoji="1" lang="ja-JP" altLang="en-US" sz="83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安心して子育てができる環境が充実していると思いますか。</a:t>
                  </a:r>
                </a:p>
              </p:txBody>
            </p:sp>
          </p:grpSp>
          <p:sp>
            <p:nvSpPr>
              <p:cNvPr id="13" name="角丸四角形 12"/>
              <p:cNvSpPr/>
              <p:nvPr/>
            </p:nvSpPr>
            <p:spPr>
              <a:xfrm>
                <a:off x="8092631" y="5895660"/>
                <a:ext cx="1031298" cy="386358"/>
              </a:xfrm>
              <a:prstGeom prst="roundRect">
                <a:avLst/>
              </a:prstGeom>
              <a:solidFill>
                <a:srgbClr val="FF0000">
                  <a:alpha val="0"/>
                </a:srgbClr>
              </a:solidFill>
              <a:ln w="12700">
                <a:solidFill>
                  <a:schemeClr val="tx1"/>
                </a:solidFill>
              </a:ln>
            </p:spPr>
            <p:style>
              <a:lnRef idx="2">
                <a:schemeClr val="accent6"/>
              </a:lnRef>
              <a:fillRef idx="1">
                <a:schemeClr val="lt1"/>
              </a:fillRef>
              <a:effectRef idx="0">
                <a:schemeClr val="accent6"/>
              </a:effectRef>
              <a:fontRef idx="minor">
                <a:schemeClr val="dk1"/>
              </a:fontRef>
            </p:style>
            <p:txBody>
              <a:bodyPr lIns="33231" tIns="33231" rIns="33231" bIns="33231" rtlCol="0" anchor="ctr" anchorCtr="0"/>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pPr marL="0" marR="0" lvl="0" indent="0" algn="l" defTabSz="844073" rtl="0" eaLnBrk="1" fontAlgn="auto" latinLnBrk="0" hangingPunct="1">
                  <a:lnSpc>
                    <a:spcPct val="100000"/>
                  </a:lnSpc>
                  <a:spcBef>
                    <a:spcPts val="0"/>
                  </a:spcBef>
                  <a:spcAft>
                    <a:spcPts val="0"/>
                  </a:spcAft>
                  <a:buClrTx/>
                  <a:buSzTx/>
                  <a:buFontTx/>
                  <a:buNone/>
                  <a:tabLst/>
                  <a:defRPr/>
                </a:pPr>
                <a:r>
                  <a:rPr kumimoji="1" lang="ja-JP" altLang="en-US" sz="73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平成</a:t>
                </a:r>
                <a:r>
                  <a:rPr kumimoji="1" lang="en-US" altLang="ja-JP" sz="73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26</a:t>
                </a:r>
                <a:r>
                  <a:rPr kumimoji="1" lang="ja-JP" altLang="en-US" sz="73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年度：</a:t>
                </a:r>
                <a:r>
                  <a:rPr kumimoji="1" lang="en-US" altLang="ja-JP" sz="73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21.1</a:t>
                </a:r>
                <a:r>
                  <a:rPr kumimoji="1" lang="ja-JP" altLang="en-US" sz="73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p>
            </p:txBody>
          </p:sp>
        </p:grpSp>
        <p:sp>
          <p:nvSpPr>
            <p:cNvPr id="11" name="角丸四角形 10"/>
            <p:cNvSpPr/>
            <p:nvPr/>
          </p:nvSpPr>
          <p:spPr>
            <a:xfrm>
              <a:off x="6508654" y="4002179"/>
              <a:ext cx="2226972" cy="426867"/>
            </a:xfrm>
            <a:prstGeom prst="roundRect">
              <a:avLst>
                <a:gd name="adj" fmla="val 3133"/>
              </a:avLst>
            </a:prstGeom>
            <a:solidFill>
              <a:schemeClr val="accent1">
                <a:lumMod val="40000"/>
                <a:lumOff val="60000"/>
              </a:schemeClr>
            </a:solidFill>
            <a:ln w="9525" cap="flat" cmpd="sng" algn="ctr">
              <a:solidFill>
                <a:schemeClr val="tx1"/>
              </a:solidFill>
              <a:prstDash val="solid"/>
            </a:ln>
            <a:effectLst/>
          </p:spPr>
          <p:txBody>
            <a:bodyPr lIns="33231" tIns="33231" rIns="33231" bIns="33231" rtlCol="0" anchor="ct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844073" rtl="0" eaLnBrk="1" fontAlgn="auto" latinLnBrk="0" hangingPunct="1">
                <a:lnSpc>
                  <a:spcPct val="100000"/>
                </a:lnSpc>
                <a:spcBef>
                  <a:spcPts val="0"/>
                </a:spcBef>
                <a:spcAft>
                  <a:spcPts val="0"/>
                </a:spcAft>
                <a:buClrTx/>
                <a:buSzTx/>
                <a:buFontTx/>
                <a:buNone/>
                <a:tabLst/>
                <a:defRPr/>
              </a:pPr>
              <a:r>
                <a:rPr kumimoji="1" lang="ja-JP" altLang="en-US" sz="1108" b="1" i="0" u="none" strike="noStrike" kern="0" cap="none" spc="0" normalizeH="0" baseline="0" noProof="0" dirty="0">
                  <a:ln>
                    <a:noFill/>
                  </a:ln>
                  <a:solidFill>
                    <a:sysClr val="windowText" lastClr="000000"/>
                  </a:solidFill>
                  <a:effectLst/>
                  <a:uLnTx/>
                  <a:uFillTx/>
                  <a:latin typeface="Meiryo UI" panose="020B0604030504040204" pitchFamily="50" charset="-128"/>
                  <a:ea typeface="Meiryo UI" panose="020B0604030504040204" pitchFamily="50" charset="-128"/>
                  <a:cs typeface="+mn-cs"/>
                </a:rPr>
                <a:t>区民モニターアンケート</a:t>
              </a:r>
              <a:r>
                <a:rPr kumimoji="1" lang="en-US" altLang="ja-JP" sz="369" b="1" i="0" u="none" strike="noStrike" kern="0" cap="none" spc="0" normalizeH="0" baseline="0" noProof="0" dirty="0">
                  <a:ln>
                    <a:noFill/>
                  </a:ln>
                  <a:solidFill>
                    <a:sysClr val="windowText" lastClr="000000"/>
                  </a:solidFill>
                  <a:effectLst/>
                  <a:uLnTx/>
                  <a:uFillTx/>
                  <a:latin typeface="Meiryo UI" panose="020B0604030504040204" pitchFamily="50" charset="-128"/>
                  <a:ea typeface="Meiryo UI" panose="020B0604030504040204" pitchFamily="50" charset="-128"/>
                  <a:cs typeface="+mn-cs"/>
                </a:rPr>
                <a:t>※</a:t>
              </a:r>
              <a:r>
                <a:rPr kumimoji="1" lang="ja-JP" altLang="en-US" sz="1108" b="1" i="0" u="none" strike="noStrike" kern="0" cap="none" spc="0" normalizeH="0" baseline="0" noProof="0" dirty="0">
                  <a:ln>
                    <a:noFill/>
                  </a:ln>
                  <a:solidFill>
                    <a:sysClr val="windowText" lastClr="000000"/>
                  </a:solidFill>
                  <a:effectLst/>
                  <a:uLnTx/>
                  <a:uFillTx/>
                  <a:latin typeface="Meiryo UI" panose="020B0604030504040204" pitchFamily="50" charset="-128"/>
                  <a:ea typeface="Meiryo UI" panose="020B0604030504040204" pitchFamily="50" charset="-128"/>
                  <a:cs typeface="+mn-cs"/>
                </a:rPr>
                <a:t>結果</a:t>
              </a:r>
              <a:endParaRPr kumimoji="1" lang="en-US" altLang="ja-JP" sz="739" b="1" i="0" u="none" strike="noStrike" kern="0" cap="none" spc="0" normalizeH="0" baseline="0" noProof="0" dirty="0">
                <a:ln>
                  <a:noFill/>
                </a:ln>
                <a:solidFill>
                  <a:sysClr val="windowText" lastClr="000000"/>
                </a:solidFill>
                <a:effectLst/>
                <a:uLnTx/>
                <a:uFillTx/>
                <a:latin typeface="Meiryo UI" panose="020B0604030504040204" pitchFamily="50" charset="-128"/>
                <a:ea typeface="Meiryo UI" panose="020B0604030504040204" pitchFamily="50" charset="-128"/>
                <a:cs typeface="+mn-cs"/>
              </a:endParaRPr>
            </a:p>
          </p:txBody>
        </p:sp>
      </p:grpSp>
      <p:sp>
        <p:nvSpPr>
          <p:cNvPr id="24" name="テキスト ボックス 23"/>
          <p:cNvSpPr txBox="1"/>
          <p:nvPr/>
        </p:nvSpPr>
        <p:spPr>
          <a:xfrm>
            <a:off x="5178454" y="6453336"/>
            <a:ext cx="3892807" cy="177613"/>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554"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554"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区役所が取り組んでいる事業などについての意見等を聴取し、今後のまちづくり施策や事業の参考資料とするための区民意識調査</a:t>
            </a:r>
          </a:p>
        </p:txBody>
      </p:sp>
      <p:sp>
        <p:nvSpPr>
          <p:cNvPr id="25" name="テキスト ボックス 24"/>
          <p:cNvSpPr txBox="1"/>
          <p:nvPr/>
        </p:nvSpPr>
        <p:spPr>
          <a:xfrm>
            <a:off x="236911" y="908720"/>
            <a:ext cx="4448275" cy="2203167"/>
          </a:xfrm>
          <a:prstGeom prst="rect">
            <a:avLst/>
          </a:prstGeom>
          <a:noFill/>
          <a:ln>
            <a:noFill/>
          </a:ln>
        </p:spPr>
        <p:txBody>
          <a:bodyPr wrap="square" rtlCol="0">
            <a:spAutoFit/>
          </a:bodyPr>
          <a:lstStyle/>
          <a:p>
            <a:pPr marL="171450" marR="0" lvl="0" indent="-171450" algn="l" defTabSz="914400" rtl="0" eaLnBrk="1" fontAlgn="auto" latinLnBrk="0" hangingPunct="1">
              <a:lnSpc>
                <a:spcPct val="120000"/>
              </a:lnSpc>
              <a:spcBef>
                <a:spcPts val="0"/>
              </a:spcBef>
              <a:spcAft>
                <a:spcPts val="0"/>
              </a:spcAft>
              <a:buClrTx/>
              <a:buSzTx/>
              <a:buFont typeface="Arial" panose="020B0604020202020204" pitchFamily="34" charset="0"/>
              <a:buChar char="•"/>
              <a:tabLst/>
              <a:defRPr/>
            </a:pPr>
            <a:r>
              <a:rPr kumimoji="1" lang="ja-JP" altLang="en-US" sz="1143"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利用者数がピークであった平成</a:t>
            </a:r>
            <a:r>
              <a:rPr kumimoji="1" lang="en-US" altLang="ja-JP" sz="1143"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30</a:t>
            </a:r>
            <a:r>
              <a:rPr kumimoji="1" lang="ja-JP" altLang="en-US" sz="1143"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年度には、１万４千人を超える方に来場いただいた。またコロナ禍の影響が残り来場者数の減があった令和３年度においても、１万人を超える方に来場いただいた。</a:t>
            </a:r>
          </a:p>
          <a:p>
            <a:pPr marL="171450" marR="0" lvl="0" indent="-171450" algn="l" defTabSz="914400" rtl="0" eaLnBrk="1" fontAlgn="auto" latinLnBrk="0" hangingPunct="1">
              <a:lnSpc>
                <a:spcPct val="120000"/>
              </a:lnSpc>
              <a:spcBef>
                <a:spcPts val="0"/>
              </a:spcBef>
              <a:spcAft>
                <a:spcPts val="0"/>
              </a:spcAft>
              <a:buClrTx/>
              <a:buSzTx/>
              <a:buFont typeface="Arial" panose="020B0604020202020204" pitchFamily="34" charset="0"/>
              <a:buChar char="•"/>
              <a:tabLst/>
              <a:defRPr/>
            </a:pPr>
            <a:r>
              <a:rPr kumimoji="1" lang="ja-JP" altLang="en-US" sz="1143"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来場いただいた方へのアンケート結果では「西成区に安心して子育てできる環境が整っている」との問いに肯定的に回答した割合は</a:t>
            </a:r>
            <a:r>
              <a:rPr kumimoji="1" lang="en-US" altLang="ja-JP" sz="1143"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84%</a:t>
            </a:r>
            <a:r>
              <a:rPr kumimoji="1" lang="ja-JP" altLang="en-US" sz="1143"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であり、利用者からの評価は高い。</a:t>
            </a:r>
            <a:endParaRPr kumimoji="1" lang="en-US" altLang="ja-JP" sz="1143"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171450" marR="0" lvl="0" indent="-171450" algn="l" defTabSz="914400" rtl="0" eaLnBrk="1" fontAlgn="auto" latinLnBrk="0" hangingPunct="1">
              <a:lnSpc>
                <a:spcPct val="120000"/>
              </a:lnSpc>
              <a:spcBef>
                <a:spcPts val="0"/>
              </a:spcBef>
              <a:spcAft>
                <a:spcPts val="0"/>
              </a:spcAft>
              <a:buClrTx/>
              <a:buSzTx/>
              <a:buFont typeface="Arial" panose="020B0604020202020204" pitchFamily="34" charset="0"/>
              <a:buChar char="•"/>
              <a:tabLst/>
              <a:defRPr/>
            </a:pPr>
            <a:r>
              <a:rPr kumimoji="1" lang="ja-JP" altLang="en-US" sz="1143"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また、来場の有無にかかわらず、区民の方から無作為に回答いただいたアンケートにおける同様の質問に対する結果も、事業開始当初から</a:t>
            </a:r>
            <a:r>
              <a:rPr kumimoji="1" lang="en-US" altLang="ja-JP" sz="1143"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9.6%</a:t>
            </a:r>
            <a:r>
              <a:rPr kumimoji="1" lang="ja-JP" altLang="en-US" sz="1143"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上昇している。</a:t>
            </a:r>
          </a:p>
        </p:txBody>
      </p:sp>
      <p:sp>
        <p:nvSpPr>
          <p:cNvPr id="26" name="テキスト ボックス 25"/>
          <p:cNvSpPr txBox="1"/>
          <p:nvPr/>
        </p:nvSpPr>
        <p:spPr>
          <a:xfrm>
            <a:off x="127176" y="692696"/>
            <a:ext cx="2500607" cy="312265"/>
          </a:xfrm>
          <a:prstGeom prst="rect">
            <a:avLst/>
          </a:prstGeom>
          <a:noFill/>
        </p:spPr>
        <p:txBody>
          <a:bodyPr wrap="square" rtlCol="0" anchor="ctr" anchorCtr="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29"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1429"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プレーパーク事業の成果</a:t>
            </a:r>
          </a:p>
        </p:txBody>
      </p:sp>
      <p:pic>
        <p:nvPicPr>
          <p:cNvPr id="27" name="図 26"/>
          <p:cNvPicPr>
            <a:picLocks noChangeAspect="1"/>
          </p:cNvPicPr>
          <p:nvPr/>
        </p:nvPicPr>
        <p:blipFill rotWithShape="1">
          <a:blip r:embed="rId4" cstate="email">
            <a:extLst>
              <a:ext uri="{28A0092B-C50C-407E-A947-70E740481C1C}">
                <a14:useLocalDpi xmlns:a14="http://schemas.microsoft.com/office/drawing/2010/main"/>
              </a:ext>
            </a:extLst>
          </a:blip>
          <a:srcRect/>
          <a:stretch/>
        </p:blipFill>
        <p:spPr>
          <a:xfrm>
            <a:off x="7124857" y="1664725"/>
            <a:ext cx="1816653" cy="1190518"/>
          </a:xfrm>
          <a:prstGeom prst="rect">
            <a:avLst/>
          </a:prstGeom>
          <a:solidFill>
            <a:srgbClr val="FFFFFF">
              <a:shade val="85000"/>
            </a:srgbClr>
          </a:solidFill>
          <a:ln w="88900" cap="sq">
            <a:solidFill>
              <a:srgbClr val="FFFFFF"/>
            </a:solidFill>
            <a:miter lim="800000"/>
          </a:ln>
          <a:effectLst>
            <a:outerShdw blurRad="55000" dist="18000" dir="5400000" algn="tl" rotWithShape="0">
              <a:srgbClr val="000000">
                <a:alpha val="40000"/>
              </a:srgbClr>
            </a:outerShdw>
          </a:effectLst>
          <a:scene3d>
            <a:camera prst="orthographicFront"/>
            <a:lightRig rig="twoPt" dir="t">
              <a:rot lat="0" lon="0" rev="7200000"/>
            </a:lightRig>
          </a:scene3d>
          <a:sp3d>
            <a:bevelT w="25400" h="19050"/>
            <a:contourClr>
              <a:srgbClr val="FFFFFF"/>
            </a:contourClr>
          </a:sp3d>
        </p:spPr>
      </p:pic>
      <p:pic>
        <p:nvPicPr>
          <p:cNvPr id="28" name="Picture 2"/>
          <p:cNvPicPr>
            <a:picLocks noChangeAspect="1" noChangeArrowheads="1"/>
          </p:cNvPicPr>
          <p:nvPr/>
        </p:nvPicPr>
        <p:blipFill>
          <a:blip r:embed="rId5" cstate="email">
            <a:extLst>
              <a:ext uri="{28A0092B-C50C-407E-A947-70E740481C1C}">
                <a14:useLocalDpi xmlns:a14="http://schemas.microsoft.com/office/drawing/2010/main"/>
              </a:ext>
            </a:extLst>
          </a:blip>
          <a:srcRect/>
          <a:stretch>
            <a:fillRect/>
          </a:stretch>
        </p:blipFill>
        <p:spPr bwMode="auto">
          <a:xfrm>
            <a:off x="6796098" y="767534"/>
            <a:ext cx="1857431" cy="1190687"/>
          </a:xfrm>
          <a:prstGeom prst="rect">
            <a:avLst/>
          </a:prstGeom>
          <a:solidFill>
            <a:srgbClr val="FFFFFF">
              <a:shade val="85000"/>
            </a:srgbClr>
          </a:solidFill>
          <a:ln w="88900" cap="sq">
            <a:solidFill>
              <a:srgbClr val="FFFFFF"/>
            </a:solidFill>
            <a:miter lim="800000"/>
          </a:ln>
          <a:effectLst>
            <a:outerShdw blurRad="55000" dist="18000" dir="5400000" algn="tl" rotWithShape="0">
              <a:srgbClr val="000000">
                <a:alpha val="40000"/>
              </a:srgbClr>
            </a:outerShdw>
          </a:effectLst>
          <a:scene3d>
            <a:camera prst="orthographicFront"/>
            <a:lightRig rig="twoPt" dir="t">
              <a:rot lat="0" lon="0" rev="7200000"/>
            </a:lightRig>
          </a:scene3d>
          <a:sp3d>
            <a:bevelT w="25400" h="19050"/>
            <a:contourClr>
              <a:srgbClr val="FFFFFF"/>
            </a:contourClr>
          </a:sp3d>
        </p:spPr>
      </p:pic>
      <p:pic>
        <p:nvPicPr>
          <p:cNvPr id="29" name="図 28"/>
          <p:cNvPicPr>
            <a:picLocks noChangeAspect="1"/>
          </p:cNvPicPr>
          <p:nvPr/>
        </p:nvPicPr>
        <p:blipFill rotWithShape="1">
          <a:blip r:embed="rId6" cstate="email">
            <a:extLst>
              <a:ext uri="{28A0092B-C50C-407E-A947-70E740481C1C}">
                <a14:useLocalDpi xmlns:a14="http://schemas.microsoft.com/office/drawing/2010/main"/>
              </a:ext>
            </a:extLst>
          </a:blip>
          <a:srcRect t="-3674"/>
          <a:stretch/>
        </p:blipFill>
        <p:spPr>
          <a:xfrm>
            <a:off x="5081656" y="1693864"/>
            <a:ext cx="1841731" cy="1180623"/>
          </a:xfrm>
          <a:prstGeom prst="rect">
            <a:avLst/>
          </a:prstGeom>
          <a:solidFill>
            <a:srgbClr val="FFFFFF">
              <a:shade val="85000"/>
            </a:srgbClr>
          </a:solidFill>
          <a:ln w="88900" cap="sq">
            <a:solidFill>
              <a:srgbClr val="FFFFFF"/>
            </a:solidFill>
            <a:miter lim="800000"/>
          </a:ln>
          <a:effectLst>
            <a:outerShdw blurRad="55000" dist="18000" dir="5400000" algn="tl" rotWithShape="0">
              <a:srgbClr val="000000">
                <a:alpha val="40000"/>
              </a:srgbClr>
            </a:outerShdw>
          </a:effectLst>
          <a:scene3d>
            <a:camera prst="orthographicFront"/>
            <a:lightRig rig="twoPt" dir="t">
              <a:rot lat="0" lon="0" rev="7200000"/>
            </a:lightRig>
          </a:scene3d>
          <a:sp3d>
            <a:bevelT w="25400" h="19050"/>
            <a:contourClr>
              <a:srgbClr val="FFFFFF"/>
            </a:contourClr>
          </a:sp3d>
        </p:spPr>
      </p:pic>
      <p:pic>
        <p:nvPicPr>
          <p:cNvPr id="30" name="Picture 10"/>
          <p:cNvPicPr>
            <a:picLocks noChangeAspect="1" noChangeArrowheads="1"/>
          </p:cNvPicPr>
          <p:nvPr/>
        </p:nvPicPr>
        <p:blipFill rotWithShape="1">
          <a:blip r:embed="rId7" cstate="email">
            <a:extLst>
              <a:ext uri="{28A0092B-C50C-407E-A947-70E740481C1C}">
                <a14:useLocalDpi xmlns:a14="http://schemas.microsoft.com/office/drawing/2010/main"/>
              </a:ext>
            </a:extLst>
          </a:blip>
          <a:srcRect/>
          <a:stretch/>
        </p:blipFill>
        <p:spPr bwMode="auto">
          <a:xfrm>
            <a:off x="4728369" y="764704"/>
            <a:ext cx="1866259" cy="1196346"/>
          </a:xfrm>
          <a:prstGeom prst="rect">
            <a:avLst/>
          </a:prstGeom>
          <a:solidFill>
            <a:srgbClr val="FFFFFF">
              <a:shade val="85000"/>
            </a:srgbClr>
          </a:solidFill>
          <a:ln w="88900" cap="sq">
            <a:solidFill>
              <a:srgbClr val="FFFFFF"/>
            </a:solidFill>
            <a:miter lim="800000"/>
          </a:ln>
          <a:effectLst>
            <a:outerShdw blurRad="55000" dist="18000" dir="5400000" algn="tl" rotWithShape="0">
              <a:srgbClr val="000000">
                <a:alpha val="40000"/>
              </a:srgbClr>
            </a:outerShdw>
          </a:effectLst>
          <a:scene3d>
            <a:camera prst="orthographicFront"/>
            <a:lightRig rig="twoPt" dir="t">
              <a:rot lat="0" lon="0" rev="7200000"/>
            </a:lightRig>
          </a:scene3d>
          <a:sp3d>
            <a:bevelT w="25400" h="19050"/>
            <a:contourClr>
              <a:srgbClr val="FFFFFF"/>
            </a:contourClr>
          </a:sp3d>
        </p:spPr>
      </p:pic>
      <p:cxnSp>
        <p:nvCxnSpPr>
          <p:cNvPr id="31" name="直線コネクタ 30"/>
          <p:cNvCxnSpPr>
            <a:stCxn id="22" idx="1"/>
          </p:cNvCxnSpPr>
          <p:nvPr/>
        </p:nvCxnSpPr>
        <p:spPr>
          <a:xfrm>
            <a:off x="7257537" y="5792794"/>
            <a:ext cx="446633" cy="38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33" name="上矢印 32"/>
          <p:cNvSpPr/>
          <p:nvPr/>
        </p:nvSpPr>
        <p:spPr>
          <a:xfrm>
            <a:off x="7904519" y="5894881"/>
            <a:ext cx="250439" cy="293100"/>
          </a:xfrm>
          <a:prstGeom prst="upArrow">
            <a:avLst>
              <a:gd name="adj1" fmla="val 50000"/>
              <a:gd name="adj2" fmla="val 55434"/>
            </a:avLst>
          </a:prstGeom>
          <a:solidFill>
            <a:schemeClr val="tx2">
              <a:lumMod val="20000"/>
              <a:lumOff val="80000"/>
            </a:schemeClr>
          </a:solidFill>
          <a:ln w="952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286"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35" name="テキスト ボックス 34"/>
          <p:cNvSpPr txBox="1"/>
          <p:nvPr/>
        </p:nvSpPr>
        <p:spPr>
          <a:xfrm>
            <a:off x="8169802" y="5944206"/>
            <a:ext cx="747412" cy="276999"/>
          </a:xfrm>
          <a:prstGeom prst="rect">
            <a:avLst/>
          </a:prstGeom>
          <a:noFill/>
          <a:ln>
            <a:noFill/>
          </a:ln>
        </p:spPr>
        <p:txBody>
          <a:bodyPr wrap="square" rtlCol="0">
            <a:spAutoFit/>
          </a:bodyPr>
          <a:lstStyle/>
          <a:p>
            <a:pPr marL="0" marR="0" lvl="0" indent="0" algn="l" defTabSz="914400" rtl="0" eaLnBrk="1" fontAlgn="auto" latinLnBrk="0" hangingPunct="1">
              <a:lnSpc>
                <a:spcPct val="120000"/>
              </a:lnSpc>
              <a:spcBef>
                <a:spcPts val="0"/>
              </a:spcBef>
              <a:spcAft>
                <a:spcPts val="0"/>
              </a:spcAft>
              <a:buClrTx/>
              <a:buSzTx/>
              <a:buFontTx/>
              <a:buNone/>
              <a:tabLst/>
              <a:defRPr/>
            </a:pPr>
            <a:r>
              <a:rPr kumimoji="1" lang="en-US" altLang="ja-JP" sz="1000" b="1" i="0" u="sng" strike="noStrike" kern="1200" cap="none" spc="0" normalizeH="0" baseline="0" noProof="0" dirty="0">
                <a:ln>
                  <a:noFill/>
                </a:ln>
                <a:solidFill>
                  <a:prstClr val="black"/>
                </a:solidFill>
                <a:effectLst/>
                <a:uLnTx/>
                <a:uFillTx/>
                <a:latin typeface="HGP創英角ｺﾞｼｯｸUB" panose="020B0900000000000000" pitchFamily="50" charset="-128"/>
                <a:ea typeface="HGP創英角ｺﾞｼｯｸUB" panose="020B0900000000000000" pitchFamily="50" charset="-128"/>
                <a:cs typeface="+mn-cs"/>
              </a:rPr>
              <a:t>9.6%</a:t>
            </a:r>
            <a:r>
              <a:rPr kumimoji="1" lang="ja-JP" altLang="en-US" sz="1000" b="1" i="0" u="sng" strike="noStrike" kern="1200" cap="none" spc="0" normalizeH="0" baseline="0" noProof="0" dirty="0">
                <a:ln>
                  <a:noFill/>
                </a:ln>
                <a:solidFill>
                  <a:prstClr val="black"/>
                </a:solidFill>
                <a:effectLst/>
                <a:uLnTx/>
                <a:uFillTx/>
                <a:latin typeface="HGP創英角ｺﾞｼｯｸUB" panose="020B0900000000000000" pitchFamily="50" charset="-128"/>
                <a:ea typeface="HGP創英角ｺﾞｼｯｸUB" panose="020B0900000000000000" pitchFamily="50" charset="-128"/>
                <a:cs typeface="+mn-cs"/>
              </a:rPr>
              <a:t>上昇</a:t>
            </a:r>
          </a:p>
        </p:txBody>
      </p:sp>
      <p:sp>
        <p:nvSpPr>
          <p:cNvPr id="36" name="正方形/長方形 35"/>
          <p:cNvSpPr/>
          <p:nvPr/>
        </p:nvSpPr>
        <p:spPr>
          <a:xfrm>
            <a:off x="5105362" y="3214139"/>
            <a:ext cx="3934399" cy="1667570"/>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286"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39" name="テキスト ボックス 18"/>
          <p:cNvSpPr txBox="1"/>
          <p:nvPr/>
        </p:nvSpPr>
        <p:spPr>
          <a:xfrm>
            <a:off x="7908861" y="3120432"/>
            <a:ext cx="1067733" cy="177464"/>
          </a:xfrm>
          <a:prstGeom prst="rect">
            <a:avLst/>
          </a:prstGeom>
          <a:solidFill>
            <a:schemeClr val="lt1"/>
          </a:solidFill>
          <a:ln w="12700" cmpd="sng">
            <a:solidFill>
              <a:schemeClr val="tx1"/>
            </a:solidFill>
          </a:ln>
        </p:spPr>
        <p:style>
          <a:lnRef idx="0">
            <a:scrgbClr r="0" g="0" b="0"/>
          </a:lnRef>
          <a:fillRef idx="0">
            <a:scrgbClr r="0" g="0" b="0"/>
          </a:fillRef>
          <a:effectRef idx="0">
            <a:scrgbClr r="0" g="0" b="0"/>
          </a:effectRef>
          <a:fontRef idx="minor">
            <a:schemeClr val="dk1"/>
          </a:fontRef>
        </p:style>
        <p:txBody>
          <a:bodyPr wrap="square" rtlCol="0" anchor="ctr" anchorCtr="0"/>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73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令和３年度実施分</a:t>
            </a:r>
          </a:p>
        </p:txBody>
      </p:sp>
      <p:sp>
        <p:nvSpPr>
          <p:cNvPr id="40" name="正方形/長方形 39"/>
          <p:cNvSpPr/>
          <p:nvPr/>
        </p:nvSpPr>
        <p:spPr>
          <a:xfrm>
            <a:off x="6192669" y="3068960"/>
            <a:ext cx="1673009" cy="282857"/>
          </a:xfrm>
          <a:prstGeom prst="rect">
            <a:avLst/>
          </a:prstGeom>
          <a:solidFill>
            <a:schemeClr val="accent1">
              <a:lumMod val="40000"/>
              <a:lumOff val="60000"/>
            </a:schemeClr>
          </a:solidFill>
          <a:ln w="9525" cap="flat" cmpd="sng" algn="ctr">
            <a:solidFill>
              <a:sysClr val="windowText" lastClr="000000"/>
            </a:solidFill>
            <a:prstDash val="solid"/>
          </a:ln>
          <a:effectLst/>
        </p:spPr>
        <p:txBody>
          <a:bodyPr rtlCol="0" anchor="ct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844073" rtl="0" eaLnBrk="1" fontAlgn="auto" latinLnBrk="0" hangingPunct="1">
              <a:lnSpc>
                <a:spcPct val="100000"/>
              </a:lnSpc>
              <a:spcBef>
                <a:spcPts val="0"/>
              </a:spcBef>
              <a:spcAft>
                <a:spcPts val="0"/>
              </a:spcAft>
              <a:buClrTx/>
              <a:buSzTx/>
              <a:buFontTx/>
              <a:buNone/>
              <a:tabLst/>
              <a:defRPr/>
            </a:pPr>
            <a:r>
              <a:rPr kumimoji="1" lang="ja-JP" altLang="en-US" sz="1108" b="1"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来場者アンケート結果</a:t>
            </a:r>
            <a:endParaRPr kumimoji="1" lang="en-US" altLang="ja-JP" sz="1108" b="1" i="0" u="none" strike="noStrike" kern="0" cap="none" spc="0" normalizeH="0" baseline="0" noProof="0" dirty="0">
              <a:ln>
                <a:noFill/>
              </a:ln>
              <a:solidFill>
                <a:sysClr val="windowText" lastClr="000000"/>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42" name="テキスト ボックス 41"/>
          <p:cNvSpPr txBox="1"/>
          <p:nvPr/>
        </p:nvSpPr>
        <p:spPr>
          <a:xfrm>
            <a:off x="5549460" y="3323074"/>
            <a:ext cx="3104069" cy="21326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78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Q.</a:t>
            </a:r>
            <a:r>
              <a:rPr kumimoji="1" lang="ja-JP" altLang="en-US" sz="78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西成区では、安心して子育てできる環境が整っていると感じますか？</a:t>
            </a:r>
          </a:p>
        </p:txBody>
      </p:sp>
      <p:sp>
        <p:nvSpPr>
          <p:cNvPr id="43" name="対角する 2 つの角を丸めた四角形 42"/>
          <p:cNvSpPr/>
          <p:nvPr/>
        </p:nvSpPr>
        <p:spPr>
          <a:xfrm>
            <a:off x="7815569" y="3510894"/>
            <a:ext cx="1174084" cy="720820"/>
          </a:xfrm>
          <a:prstGeom prst="round2DiagRect">
            <a:avLst/>
          </a:prstGeom>
          <a:ln w="9525"/>
        </p:spPr>
        <p:style>
          <a:lnRef idx="2">
            <a:schemeClr val="dk1"/>
          </a:lnRef>
          <a:fillRef idx="1">
            <a:schemeClr val="lt1"/>
          </a:fillRef>
          <a:effectRef idx="0">
            <a:schemeClr val="dk1"/>
          </a:effectRef>
          <a:fontRef idx="minor">
            <a:schemeClr val="dk1"/>
          </a:fontRef>
        </p:style>
        <p:txBody>
          <a:bodyPr rtlCol="0" anchor="t" anchorCtr="0"/>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429"/>
              </a:spcAft>
              <a:buClrTx/>
              <a:buSzTx/>
              <a:buFontTx/>
              <a:buNone/>
              <a:tabLst/>
              <a:defRPr/>
            </a:pPr>
            <a:r>
              <a:rPr kumimoji="1" lang="ja-JP" altLang="en-US" sz="7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「感じる」「どちらかといえば感じる」の回答合計割合は</a:t>
            </a:r>
            <a:r>
              <a:rPr kumimoji="1" lang="en-US" altLang="ja-JP" sz="75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84</a:t>
            </a:r>
            <a:r>
              <a:rPr kumimoji="1" lang="ja-JP" altLang="en-US" sz="75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endParaRPr kumimoji="1" lang="en-US" altLang="ja-JP" sz="75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429"/>
              </a:spcAft>
              <a:buClrTx/>
              <a:buSzTx/>
              <a:buFontTx/>
              <a:buNone/>
              <a:tabLst/>
              <a:defRPr/>
            </a:pPr>
            <a:r>
              <a:rPr kumimoji="1" lang="ja-JP" altLang="en-US" sz="7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目標値の</a:t>
            </a:r>
            <a:r>
              <a:rPr kumimoji="1" lang="en-US" altLang="ja-JP" sz="7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80</a:t>
            </a:r>
            <a:r>
              <a:rPr kumimoji="1" lang="ja-JP" altLang="en-US" sz="7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％を</a:t>
            </a:r>
            <a:r>
              <a:rPr kumimoji="1" lang="en-US" altLang="ja-JP" sz="7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4</a:t>
            </a:r>
            <a:r>
              <a:rPr kumimoji="1" lang="ja-JP" altLang="en-US" sz="7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％上回る結果</a:t>
            </a:r>
            <a:endParaRPr kumimoji="1" lang="en-US" altLang="ja-JP" sz="7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48" name="正方形/長方形 47"/>
          <p:cNvSpPr/>
          <p:nvPr/>
        </p:nvSpPr>
        <p:spPr>
          <a:xfrm>
            <a:off x="1383317" y="3080240"/>
            <a:ext cx="2286516" cy="283347"/>
          </a:xfrm>
          <a:prstGeom prst="rect">
            <a:avLst/>
          </a:prstGeom>
          <a:solidFill>
            <a:schemeClr val="accent1">
              <a:lumMod val="40000"/>
              <a:lumOff val="60000"/>
            </a:schemeClr>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8"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プレーパーク来場者推移</a:t>
            </a:r>
          </a:p>
        </p:txBody>
      </p:sp>
      <p:sp>
        <p:nvSpPr>
          <p:cNvPr id="46" name="正方形/長方形 45"/>
          <p:cNvSpPr/>
          <p:nvPr/>
        </p:nvSpPr>
        <p:spPr>
          <a:xfrm>
            <a:off x="122465" y="5591969"/>
            <a:ext cx="4884966" cy="1048759"/>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tIns="0" bIns="0" rtlCol="0" anchor="ctr"/>
          <a:lstStyle/>
          <a:p>
            <a:pPr marL="0" marR="0" lvl="0" indent="0" algn="l" defTabSz="914400" rtl="0" eaLnBrk="1" fontAlgn="auto" latinLnBrk="0" hangingPunct="1">
              <a:lnSpc>
                <a:spcPts val="1200"/>
              </a:lnSpc>
              <a:spcBef>
                <a:spcPts val="0"/>
              </a:spcBef>
              <a:spcAft>
                <a:spcPts val="0"/>
              </a:spcAft>
              <a:buClrTx/>
              <a:buSzTx/>
              <a:buFontTx/>
              <a:buNone/>
              <a:tabLst/>
              <a:defRPr/>
            </a:pPr>
            <a:r>
              <a:rPr kumimoji="1" lang="ja-JP" altLang="en-US" sz="83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モデル事業開始時の平成</a:t>
            </a:r>
            <a:r>
              <a:rPr kumimoji="1" lang="en-US" altLang="ja-JP" sz="83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27</a:t>
            </a:r>
            <a:r>
              <a:rPr kumimoji="1" lang="ja-JP" altLang="en-US" sz="83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年度の来場者数が</a:t>
            </a:r>
            <a:r>
              <a:rPr kumimoji="1" lang="en-US" altLang="ja-JP" sz="83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2,866</a:t>
            </a:r>
            <a:r>
              <a:rPr kumimoji="1" lang="ja-JP" altLang="en-US" sz="83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人に対して、平成</a:t>
            </a:r>
            <a:r>
              <a:rPr kumimoji="1" lang="en-US" altLang="ja-JP" sz="83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28</a:t>
            </a:r>
            <a:r>
              <a:rPr kumimoji="1" lang="ja-JP" altLang="en-US" sz="83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年度が</a:t>
            </a:r>
            <a:r>
              <a:rPr kumimoji="1" lang="en-US" altLang="ja-JP" sz="83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5,525</a:t>
            </a:r>
            <a:r>
              <a:rPr kumimoji="1" lang="ja-JP" altLang="en-US" sz="83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人、平成</a:t>
            </a:r>
            <a:r>
              <a:rPr kumimoji="1" lang="en-US" altLang="ja-JP" sz="83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29</a:t>
            </a:r>
            <a:r>
              <a:rPr kumimoji="1" lang="ja-JP" altLang="en-US" sz="83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年度が</a:t>
            </a:r>
            <a:r>
              <a:rPr kumimoji="1" lang="en-US" altLang="ja-JP" sz="83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10,980</a:t>
            </a:r>
            <a:r>
              <a:rPr kumimoji="1" lang="ja-JP" altLang="en-US" sz="83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人、平成</a:t>
            </a:r>
            <a:r>
              <a:rPr kumimoji="1" lang="en-US" altLang="ja-JP" sz="83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30</a:t>
            </a:r>
            <a:r>
              <a:rPr kumimoji="1" lang="ja-JP" altLang="en-US" sz="83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年度が</a:t>
            </a:r>
            <a:r>
              <a:rPr kumimoji="1" lang="en-US" altLang="ja-JP" sz="83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14,567</a:t>
            </a:r>
            <a:r>
              <a:rPr kumimoji="1" lang="ja-JP" altLang="en-US" sz="83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人と年々増加している。令和元年度からは、開園日数が例年より少ないため来場者数が減少しているが、令和</a:t>
            </a:r>
            <a:r>
              <a:rPr kumimoji="1" lang="en-US" altLang="ja-JP" sz="83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a:t>
            </a:r>
            <a:r>
              <a:rPr kumimoji="1" lang="ja-JP" altLang="en-US" sz="83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年度については、新型コロナウィルスの影響による閉園期間があったものの来場者数は増加、令和３年度は年間開催予定日数を見直し（</a:t>
            </a:r>
            <a:r>
              <a:rPr kumimoji="1" lang="en-US" altLang="ja-JP" sz="83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126</a:t>
            </a:r>
            <a:r>
              <a:rPr kumimoji="1" lang="ja-JP" altLang="en-US" sz="83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日⇒</a:t>
            </a:r>
            <a:r>
              <a:rPr kumimoji="1" lang="en-US" altLang="ja-JP" sz="83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90</a:t>
            </a:r>
            <a:r>
              <a:rPr kumimoji="1" lang="ja-JP" altLang="en-US" sz="83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日）、出張開催を行った</a:t>
            </a:r>
            <a:r>
              <a:rPr kumimoji="1" lang="en-US" altLang="ja-JP" sz="83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(11</a:t>
            </a:r>
            <a:r>
              <a:rPr kumimoji="1" lang="ja-JP" altLang="en-US" sz="83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日</a:t>
            </a:r>
            <a:r>
              <a:rPr kumimoji="1" lang="en-US" altLang="ja-JP" sz="83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83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ところ、来場者総数は令和２年度と同水準を維持している。</a:t>
            </a:r>
          </a:p>
        </p:txBody>
      </p:sp>
      <p:sp>
        <p:nvSpPr>
          <p:cNvPr id="49" name="テキスト ボックス 48"/>
          <p:cNvSpPr txBox="1"/>
          <p:nvPr/>
        </p:nvSpPr>
        <p:spPr>
          <a:xfrm>
            <a:off x="304661" y="3340788"/>
            <a:ext cx="389497" cy="18017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571"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（人）</a:t>
            </a:r>
          </a:p>
        </p:txBody>
      </p:sp>
      <p:sp>
        <p:nvSpPr>
          <p:cNvPr id="50" name="四角形吹き出し 49"/>
          <p:cNvSpPr/>
          <p:nvPr/>
        </p:nvSpPr>
        <p:spPr>
          <a:xfrm>
            <a:off x="6823160" y="4573648"/>
            <a:ext cx="942300" cy="278191"/>
          </a:xfrm>
          <a:prstGeom prst="wedgeRectCallout">
            <a:avLst>
              <a:gd name="adj1" fmla="val -85397"/>
              <a:gd name="adj2" fmla="val 5434"/>
            </a:avLst>
          </a:prstGeom>
          <a:solidFill>
            <a:schemeClr val="accent2"/>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white"/>
                </a:solidFill>
                <a:effectLst/>
                <a:uLnTx/>
                <a:uFillTx/>
                <a:latin typeface="HGP創英角ｺﾞｼｯｸUB" panose="020B0900000000000000" pitchFamily="50" charset="-128"/>
                <a:ea typeface="HGP創英角ｺﾞｼｯｸUB" panose="020B0900000000000000" pitchFamily="50" charset="-128"/>
                <a:cs typeface="+mn-cs"/>
              </a:rPr>
              <a:t>どちらかといえば感じる</a:t>
            </a:r>
            <a:endParaRPr kumimoji="1" lang="en-US" altLang="ja-JP" sz="800" b="0" i="0" u="none" strike="noStrike" kern="1200" cap="none" spc="0" normalizeH="0" baseline="0" noProof="0" dirty="0">
              <a:ln>
                <a:noFill/>
              </a:ln>
              <a:solidFill>
                <a:prstClr val="white"/>
              </a:solidFill>
              <a:effectLst/>
              <a:uLnTx/>
              <a:uFillTx/>
              <a:latin typeface="HGP創英角ｺﾞｼｯｸUB" panose="020B0900000000000000" pitchFamily="50" charset="-128"/>
              <a:ea typeface="HGP創英角ｺﾞｼｯｸUB" panose="020B0900000000000000"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800" b="1" i="0" u="sng" strike="noStrike" kern="1200" cap="none" spc="0" normalizeH="0" baseline="0" noProof="0" dirty="0">
                <a:ln>
                  <a:noFill/>
                </a:ln>
                <a:solidFill>
                  <a:prstClr val="white"/>
                </a:solidFill>
                <a:effectLst/>
                <a:uLnTx/>
                <a:uFillTx/>
                <a:latin typeface="HGP創英角ｺﾞｼｯｸUB" panose="020B0900000000000000" pitchFamily="50" charset="-128"/>
                <a:ea typeface="HGP創英角ｺﾞｼｯｸUB" panose="020B0900000000000000" pitchFamily="50" charset="-128"/>
                <a:cs typeface="+mn-cs"/>
              </a:rPr>
              <a:t>37%</a:t>
            </a:r>
            <a:endParaRPr kumimoji="1" lang="ja-JP" altLang="en-US" sz="800" b="1" i="0" u="sng" strike="noStrike" kern="1200" cap="none" spc="0" normalizeH="0" baseline="0" noProof="0" dirty="0">
              <a:ln>
                <a:noFill/>
              </a:ln>
              <a:solidFill>
                <a:prstClr val="white"/>
              </a:solidFill>
              <a:effectLst/>
              <a:uLnTx/>
              <a:uFillTx/>
              <a:latin typeface="HGP創英角ｺﾞｼｯｸUB" panose="020B0900000000000000" pitchFamily="50" charset="-128"/>
              <a:ea typeface="HGP創英角ｺﾞｼｯｸUB" panose="020B0900000000000000" pitchFamily="50" charset="-128"/>
              <a:cs typeface="+mn-cs"/>
            </a:endParaRPr>
          </a:p>
        </p:txBody>
      </p:sp>
      <p:sp>
        <p:nvSpPr>
          <p:cNvPr id="51" name="四角形吹き出し 50"/>
          <p:cNvSpPr/>
          <p:nvPr/>
        </p:nvSpPr>
        <p:spPr>
          <a:xfrm>
            <a:off x="7223133" y="4263017"/>
            <a:ext cx="542327" cy="278191"/>
          </a:xfrm>
          <a:prstGeom prst="wedgeRectCallout">
            <a:avLst>
              <a:gd name="adj1" fmla="val -91530"/>
              <a:gd name="adj2" fmla="val -65218"/>
            </a:avLst>
          </a:prstGeom>
          <a:solidFill>
            <a:schemeClr val="accent2"/>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white"/>
                </a:solidFill>
                <a:effectLst/>
                <a:uLnTx/>
                <a:uFillTx/>
                <a:latin typeface="HGP創英角ｺﾞｼｯｸUB" panose="020B0900000000000000" pitchFamily="50" charset="-128"/>
                <a:ea typeface="HGP創英角ｺﾞｼｯｸUB" panose="020B0900000000000000" pitchFamily="50" charset="-128"/>
                <a:cs typeface="+mn-cs"/>
              </a:rPr>
              <a:t>感じる</a:t>
            </a:r>
            <a:endParaRPr kumimoji="1" lang="en-US" altLang="ja-JP" sz="800" b="0" i="0" u="none" strike="noStrike" kern="1200" cap="none" spc="0" normalizeH="0" baseline="0" noProof="0" dirty="0">
              <a:ln>
                <a:noFill/>
              </a:ln>
              <a:solidFill>
                <a:prstClr val="white"/>
              </a:solidFill>
              <a:effectLst/>
              <a:uLnTx/>
              <a:uFillTx/>
              <a:latin typeface="HGP創英角ｺﾞｼｯｸUB" panose="020B0900000000000000" pitchFamily="50" charset="-128"/>
              <a:ea typeface="HGP創英角ｺﾞｼｯｸUB" panose="020B0900000000000000"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800" b="1" i="0" u="sng" strike="noStrike" kern="1200" cap="none" spc="0" normalizeH="0" baseline="0" noProof="0" dirty="0">
                <a:ln>
                  <a:noFill/>
                </a:ln>
                <a:solidFill>
                  <a:prstClr val="white"/>
                </a:solidFill>
                <a:effectLst/>
                <a:uLnTx/>
                <a:uFillTx/>
                <a:latin typeface="HGP創英角ｺﾞｼｯｸUB" panose="020B0900000000000000" pitchFamily="50" charset="-128"/>
                <a:ea typeface="HGP創英角ｺﾞｼｯｸUB" panose="020B0900000000000000" pitchFamily="50" charset="-128"/>
                <a:cs typeface="+mn-cs"/>
              </a:rPr>
              <a:t>47%</a:t>
            </a:r>
            <a:endParaRPr kumimoji="1" lang="ja-JP" altLang="en-US" sz="800" b="1" i="0" u="sng" strike="noStrike" kern="1200" cap="none" spc="0" normalizeH="0" baseline="0" noProof="0" dirty="0">
              <a:ln>
                <a:noFill/>
              </a:ln>
              <a:solidFill>
                <a:prstClr val="white"/>
              </a:solidFill>
              <a:effectLst/>
              <a:uLnTx/>
              <a:uFillTx/>
              <a:latin typeface="HGP創英角ｺﾞｼｯｸUB" panose="020B0900000000000000" pitchFamily="50" charset="-128"/>
              <a:ea typeface="HGP創英角ｺﾞｼｯｸUB" panose="020B0900000000000000" pitchFamily="50" charset="-128"/>
              <a:cs typeface="+mn-cs"/>
            </a:endParaRPr>
          </a:p>
        </p:txBody>
      </p:sp>
      <p:sp>
        <p:nvSpPr>
          <p:cNvPr id="52" name="四角形吹き出し 51"/>
          <p:cNvSpPr/>
          <p:nvPr/>
        </p:nvSpPr>
        <p:spPr>
          <a:xfrm>
            <a:off x="5159381" y="3546409"/>
            <a:ext cx="514286" cy="257143"/>
          </a:xfrm>
          <a:prstGeom prst="wedgeRectCallout">
            <a:avLst>
              <a:gd name="adj1" fmla="val 133684"/>
              <a:gd name="adj2" fmla="val -33652"/>
            </a:avLst>
          </a:prstGeom>
          <a:no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429"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感じない</a:t>
            </a:r>
            <a:endParaRPr kumimoji="1" lang="en-US" altLang="ja-JP" sz="429"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429"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9%</a:t>
            </a:r>
            <a:endParaRPr kumimoji="1" lang="ja-JP" altLang="en-US" sz="429"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53" name="四角形吹き出し 52"/>
          <p:cNvSpPr/>
          <p:nvPr/>
        </p:nvSpPr>
        <p:spPr>
          <a:xfrm>
            <a:off x="5159381" y="3857169"/>
            <a:ext cx="514286" cy="257143"/>
          </a:xfrm>
          <a:prstGeom prst="wedgeRectCallout">
            <a:avLst>
              <a:gd name="adj1" fmla="val 89966"/>
              <a:gd name="adj2" fmla="val -80335"/>
            </a:avLst>
          </a:prstGeom>
          <a:noFill/>
          <a:ln w="6350"/>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429"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どちらかといえば</a:t>
            </a:r>
            <a:endParaRPr kumimoji="1" lang="en-US" altLang="ja-JP" sz="429"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429"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感じない</a:t>
            </a:r>
            <a:endParaRPr kumimoji="1" lang="en-US" altLang="ja-JP" sz="429"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429"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7%</a:t>
            </a:r>
            <a:endParaRPr kumimoji="1" lang="ja-JP" altLang="en-US" sz="429"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54" name="右中かっこ 53"/>
          <p:cNvSpPr/>
          <p:nvPr/>
        </p:nvSpPr>
        <p:spPr>
          <a:xfrm>
            <a:off x="7817204" y="4263565"/>
            <a:ext cx="144394" cy="582128"/>
          </a:xfrm>
          <a:prstGeom prst="rightBrace">
            <a:avLst/>
          </a:prstGeom>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286"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55" name="テキスト ボックス 54"/>
          <p:cNvSpPr txBox="1"/>
          <p:nvPr/>
        </p:nvSpPr>
        <p:spPr>
          <a:xfrm>
            <a:off x="8025769" y="4434465"/>
            <a:ext cx="507433" cy="26821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43" b="1" i="0" u="sng" strike="noStrike" kern="1200" cap="none" spc="0" normalizeH="0" baseline="0" noProof="0" dirty="0">
                <a:ln>
                  <a:noFill/>
                </a:ln>
                <a:solidFill>
                  <a:prstClr val="black"/>
                </a:solidFill>
                <a:effectLst/>
                <a:uLnTx/>
                <a:uFillTx/>
                <a:latin typeface="HG創英角ｺﾞｼｯｸUB" panose="020B0909000000000000" pitchFamily="49" charset="-128"/>
                <a:ea typeface="HG創英角ｺﾞｼｯｸUB" panose="020B0909000000000000" pitchFamily="49" charset="-128"/>
                <a:cs typeface="+mn-cs"/>
              </a:rPr>
              <a:t>84</a:t>
            </a:r>
            <a:r>
              <a:rPr kumimoji="1" lang="ja-JP" altLang="en-US" sz="1143" b="1" i="0" u="sng" strike="noStrike" kern="1200" cap="none" spc="0" normalizeH="0" baseline="0" noProof="0" dirty="0">
                <a:ln>
                  <a:noFill/>
                </a:ln>
                <a:solidFill>
                  <a:prstClr val="black"/>
                </a:solidFill>
                <a:effectLst/>
                <a:uLnTx/>
                <a:uFillTx/>
                <a:latin typeface="HG創英角ｺﾞｼｯｸUB" panose="020B0909000000000000" pitchFamily="49" charset="-128"/>
                <a:ea typeface="HG創英角ｺﾞｼｯｸUB" panose="020B0909000000000000" pitchFamily="49" charset="-128"/>
                <a:cs typeface="+mn-cs"/>
              </a:rPr>
              <a:t>％</a:t>
            </a:r>
          </a:p>
        </p:txBody>
      </p:sp>
      <p:sp>
        <p:nvSpPr>
          <p:cNvPr id="58" name="テキスト ボックス 36"/>
          <p:cNvSpPr txBox="1"/>
          <p:nvPr/>
        </p:nvSpPr>
        <p:spPr>
          <a:xfrm>
            <a:off x="144844" y="67923"/>
            <a:ext cx="3308275"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Ⅰ</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　政策の刷新・西成特区構想</a:t>
            </a:r>
          </a:p>
        </p:txBody>
      </p:sp>
      <p:sp>
        <p:nvSpPr>
          <p:cNvPr id="2" name="スライド番号プレースホルダー 1"/>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CEC3038-1CF1-4B63-9920-55248DCFBA97}" type="slidenum">
              <a:rPr kumimoji="1" lang="ja-JP" altLang="en-US" sz="12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38</a:t>
            </a:fld>
            <a:endParaRPr kumimoji="1" lang="ja-JP" altLang="en-US" sz="1200" b="0" i="0" u="none" strike="noStrike" kern="1200" cap="none" spc="0" normalizeH="0" baseline="0" noProof="0" dirty="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pic>
        <p:nvPicPr>
          <p:cNvPr id="4" name="図 3"/>
          <p:cNvPicPr>
            <a:picLocks noChangeAspect="1"/>
          </p:cNvPicPr>
          <p:nvPr/>
        </p:nvPicPr>
        <p:blipFill>
          <a:blip r:embed="rId8"/>
          <a:stretch>
            <a:fillRect/>
          </a:stretch>
        </p:blipFill>
        <p:spPr>
          <a:xfrm>
            <a:off x="193595" y="3297896"/>
            <a:ext cx="4846740" cy="3529890"/>
          </a:xfrm>
          <a:prstGeom prst="rect">
            <a:avLst/>
          </a:prstGeom>
        </p:spPr>
      </p:pic>
      <p:pic>
        <p:nvPicPr>
          <p:cNvPr id="5" name="図 4"/>
          <p:cNvPicPr>
            <a:picLocks noChangeAspect="1"/>
          </p:cNvPicPr>
          <p:nvPr/>
        </p:nvPicPr>
        <p:blipFill>
          <a:blip r:embed="rId9"/>
          <a:stretch>
            <a:fillRect/>
          </a:stretch>
        </p:blipFill>
        <p:spPr>
          <a:xfrm>
            <a:off x="5417095" y="3376180"/>
            <a:ext cx="2139881" cy="1481456"/>
          </a:xfrm>
          <a:prstGeom prst="rect">
            <a:avLst/>
          </a:prstGeom>
        </p:spPr>
      </p:pic>
    </p:spTree>
    <p:extLst>
      <p:ext uri="{BB962C8B-B14F-4D97-AF65-F5344CB8AC3E}">
        <p14:creationId xmlns:p14="http://schemas.microsoft.com/office/powerpoint/2010/main" val="2862886122"/>
      </p:ext>
    </p:extLst>
  </p:cSld>
  <p:clrMapOvr>
    <a:masterClrMapping/>
  </p:clrMapOvr>
</p:sld>
</file>

<file path=ppt/slides/slide3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正方形/長方形 10"/>
          <p:cNvSpPr/>
          <p:nvPr/>
        </p:nvSpPr>
        <p:spPr>
          <a:xfrm>
            <a:off x="539552" y="692696"/>
            <a:ext cx="7128792" cy="292388"/>
          </a:xfrm>
          <a:prstGeom prst="rect">
            <a:avLst/>
          </a:prstGeom>
        </p:spPr>
        <p:txBody>
          <a:bodyPr wrap="square">
            <a:spAutoFit/>
          </a:bodyPr>
          <a:lstStyle/>
          <a:p>
            <a:r>
              <a:rPr lang="ja-JP" altLang="en-US" sz="1300" b="1" dirty="0">
                <a:solidFill>
                  <a:prstClr val="black"/>
                </a:solidFill>
                <a:latin typeface="ＭＳ Ｐゴシック" panose="020B0600070205080204" pitchFamily="50" charset="-128"/>
                <a:ea typeface="ＭＳ Ｐゴシック" panose="020B0600070205080204" pitchFamily="50" charset="-128"/>
              </a:rPr>
              <a:t>Ｄ．減免継続　</a:t>
            </a:r>
            <a:r>
              <a:rPr lang="en-US" altLang="ja-JP" sz="1300" b="1" dirty="0">
                <a:solidFill>
                  <a:prstClr val="black"/>
                </a:solidFill>
                <a:latin typeface="ＭＳ Ｐゴシック" panose="020B0600070205080204" pitchFamily="50" charset="-128"/>
                <a:ea typeface="ＭＳ Ｐゴシック" panose="020B0600070205080204" pitchFamily="50" charset="-128"/>
              </a:rPr>
              <a:t>【1,050</a:t>
            </a:r>
            <a:r>
              <a:rPr lang="ja-JP" altLang="en-US" sz="1300" b="1" dirty="0">
                <a:solidFill>
                  <a:prstClr val="black"/>
                </a:solidFill>
                <a:latin typeface="ＭＳ Ｐゴシック" panose="020B0600070205080204" pitchFamily="50" charset="-128"/>
                <a:ea typeface="ＭＳ Ｐゴシック" panose="020B0600070205080204" pitchFamily="50" charset="-128"/>
              </a:rPr>
              <a:t>件</a:t>
            </a:r>
            <a:r>
              <a:rPr lang="en-US" altLang="ja-JP" sz="1300" b="1" dirty="0">
                <a:solidFill>
                  <a:prstClr val="black"/>
                </a:solidFill>
                <a:latin typeface="ＭＳ Ｐゴシック" panose="020B0600070205080204" pitchFamily="50" charset="-128"/>
                <a:ea typeface="ＭＳ Ｐゴシック" panose="020B0600070205080204" pitchFamily="50" charset="-128"/>
              </a:rPr>
              <a:t>】</a:t>
            </a:r>
            <a:r>
              <a:rPr lang="ja-JP" altLang="en-US" sz="1300" b="1" dirty="0">
                <a:solidFill>
                  <a:prstClr val="black"/>
                </a:solidFill>
                <a:latin typeface="ＭＳ Ｐゴシック" panose="020B0600070205080204" pitchFamily="50" charset="-128"/>
                <a:ea typeface="ＭＳ Ｐゴシック" panose="020B0600070205080204" pitchFamily="50" charset="-128"/>
              </a:rPr>
              <a:t>（</a:t>
            </a:r>
            <a:r>
              <a:rPr lang="en-US" altLang="ja-JP" sz="1300" b="1" dirty="0">
                <a:solidFill>
                  <a:prstClr val="black"/>
                </a:solidFill>
                <a:latin typeface="ＭＳ Ｐゴシック" panose="020B0600070205080204" pitchFamily="50" charset="-128"/>
                <a:ea typeface="ＭＳ Ｐゴシック" panose="020B0600070205080204" pitchFamily="50" charset="-128"/>
              </a:rPr>
              <a:t>2014</a:t>
            </a:r>
            <a:r>
              <a:rPr lang="ja-JP" altLang="en-US" sz="1300" b="1" dirty="0">
                <a:solidFill>
                  <a:prstClr val="black"/>
                </a:solidFill>
                <a:latin typeface="ＭＳ Ｐゴシック" panose="020B0600070205080204" pitchFamily="50" charset="-128"/>
                <a:ea typeface="ＭＳ Ｐゴシック" panose="020B0600070205080204" pitchFamily="50" charset="-128"/>
              </a:rPr>
              <a:t>年８月時点）　→</a:t>
            </a:r>
            <a:r>
              <a:rPr lang="en-US" altLang="ja-JP" sz="1300" b="1" dirty="0">
                <a:solidFill>
                  <a:prstClr val="black"/>
                </a:solidFill>
                <a:latin typeface="ＭＳ Ｐゴシック" panose="020B0600070205080204" pitchFamily="50" charset="-128"/>
                <a:ea typeface="ＭＳ Ｐゴシック" panose="020B0600070205080204" pitchFamily="50" charset="-128"/>
              </a:rPr>
              <a:t>【1,183</a:t>
            </a:r>
            <a:r>
              <a:rPr lang="ja-JP" altLang="en-US" sz="1300" b="1" dirty="0">
                <a:solidFill>
                  <a:prstClr val="black"/>
                </a:solidFill>
                <a:latin typeface="ＭＳ Ｐゴシック" panose="020B0600070205080204" pitchFamily="50" charset="-128"/>
                <a:ea typeface="ＭＳ Ｐゴシック" panose="020B0600070205080204" pitchFamily="50" charset="-128"/>
              </a:rPr>
              <a:t>件</a:t>
            </a:r>
            <a:r>
              <a:rPr lang="en-US" altLang="ja-JP" sz="1300" b="1" dirty="0">
                <a:solidFill>
                  <a:prstClr val="black"/>
                </a:solidFill>
                <a:latin typeface="ＭＳ Ｐゴシック" panose="020B0600070205080204" pitchFamily="50" charset="-128"/>
                <a:ea typeface="ＭＳ Ｐゴシック" panose="020B0600070205080204" pitchFamily="50" charset="-128"/>
              </a:rPr>
              <a:t>】</a:t>
            </a:r>
            <a:r>
              <a:rPr lang="ja-JP" altLang="en-US" sz="1300" b="1" dirty="0">
                <a:solidFill>
                  <a:prstClr val="black"/>
                </a:solidFill>
                <a:latin typeface="ＭＳ Ｐゴシック" panose="020B0600070205080204" pitchFamily="50" charset="-128"/>
                <a:ea typeface="ＭＳ Ｐゴシック" panose="020B0600070205080204" pitchFamily="50" charset="-128"/>
              </a:rPr>
              <a:t>（</a:t>
            </a:r>
            <a:r>
              <a:rPr lang="en-US" altLang="ja-JP" sz="1300" b="1" dirty="0">
                <a:solidFill>
                  <a:prstClr val="black"/>
                </a:solidFill>
                <a:latin typeface="ＭＳ Ｐゴシック" panose="020B0600070205080204" pitchFamily="50" charset="-128"/>
                <a:ea typeface="ＭＳ Ｐゴシック" panose="020B0600070205080204" pitchFamily="50" charset="-128"/>
              </a:rPr>
              <a:t>2014</a:t>
            </a:r>
            <a:r>
              <a:rPr lang="ja-JP" altLang="en-US" sz="1300" b="1" dirty="0">
                <a:solidFill>
                  <a:prstClr val="black"/>
                </a:solidFill>
                <a:latin typeface="ＭＳ Ｐゴシック" panose="020B0600070205080204" pitchFamily="50" charset="-128"/>
                <a:ea typeface="ＭＳ Ｐゴシック" panose="020B0600070205080204" pitchFamily="50" charset="-128"/>
              </a:rPr>
              <a:t>年度末取組み完了時点） </a:t>
            </a:r>
            <a:r>
              <a:rPr lang="ja-JP" altLang="en-US" sz="1300" dirty="0">
                <a:solidFill>
                  <a:prstClr val="black"/>
                </a:solidFill>
                <a:latin typeface="ＭＳ Ｐゴシック" panose="020B0600070205080204" pitchFamily="50" charset="-128"/>
                <a:ea typeface="ＭＳ Ｐゴシック" panose="020B0600070205080204" pitchFamily="50" charset="-128"/>
              </a:rPr>
              <a:t>　</a:t>
            </a:r>
          </a:p>
        </p:txBody>
      </p:sp>
      <p:sp>
        <p:nvSpPr>
          <p:cNvPr id="8" name="正方形/長方形 7"/>
          <p:cNvSpPr/>
          <p:nvPr/>
        </p:nvSpPr>
        <p:spPr>
          <a:xfrm>
            <a:off x="7164290" y="6381328"/>
            <a:ext cx="1228221" cy="261610"/>
          </a:xfrm>
          <a:prstGeom prst="rect">
            <a:avLst/>
          </a:prstGeom>
        </p:spPr>
        <p:txBody>
          <a:bodyPr wrap="none">
            <a:spAutoFit/>
          </a:bodyPr>
          <a:lstStyle/>
          <a:p>
            <a:r>
              <a:rPr lang="ja-JP" altLang="en-US" sz="1100" dirty="0">
                <a:solidFill>
                  <a:prstClr val="black"/>
                </a:solidFill>
                <a:latin typeface="Calibri"/>
                <a:ea typeface="ＭＳ Ｐゴシック" panose="020B0600070205080204" pitchFamily="50" charset="-128"/>
              </a:rPr>
              <a:t>（次ページへ続く）</a:t>
            </a:r>
          </a:p>
        </p:txBody>
      </p:sp>
      <p:graphicFrame>
        <p:nvGraphicFramePr>
          <p:cNvPr id="22" name="表 21"/>
          <p:cNvGraphicFramePr>
            <a:graphicFrameLocks noGrp="1"/>
          </p:cNvGraphicFramePr>
          <p:nvPr/>
        </p:nvGraphicFramePr>
        <p:xfrm>
          <a:off x="934700" y="1268760"/>
          <a:ext cx="7416826" cy="5056850"/>
        </p:xfrm>
        <a:graphic>
          <a:graphicData uri="http://schemas.openxmlformats.org/drawingml/2006/table">
            <a:tbl>
              <a:tblPr/>
              <a:tblGrid>
                <a:gridCol w="467728">
                  <a:extLst>
                    <a:ext uri="{9D8B030D-6E8A-4147-A177-3AD203B41FA5}">
                      <a16:colId xmlns:a16="http://schemas.microsoft.com/office/drawing/2014/main" val="20000"/>
                    </a:ext>
                  </a:extLst>
                </a:gridCol>
                <a:gridCol w="4609732">
                  <a:extLst>
                    <a:ext uri="{9D8B030D-6E8A-4147-A177-3AD203B41FA5}">
                      <a16:colId xmlns:a16="http://schemas.microsoft.com/office/drawing/2014/main" val="20001"/>
                    </a:ext>
                  </a:extLst>
                </a:gridCol>
                <a:gridCol w="1169683">
                  <a:extLst>
                    <a:ext uri="{9D8B030D-6E8A-4147-A177-3AD203B41FA5}">
                      <a16:colId xmlns:a16="http://schemas.microsoft.com/office/drawing/2014/main" val="20002"/>
                    </a:ext>
                  </a:extLst>
                </a:gridCol>
                <a:gridCol w="1169683">
                  <a:extLst>
                    <a:ext uri="{9D8B030D-6E8A-4147-A177-3AD203B41FA5}">
                      <a16:colId xmlns:a16="http://schemas.microsoft.com/office/drawing/2014/main" val="20003"/>
                    </a:ext>
                  </a:extLst>
                </a:gridCol>
              </a:tblGrid>
              <a:tr h="191098">
                <a:tc>
                  <a:txBody>
                    <a:bodyPr/>
                    <a:lstStyle/>
                    <a:p>
                      <a:pPr algn="ctr" fontAlgn="ctr">
                        <a:lnSpc>
                          <a:spcPts val="1100"/>
                        </a:lnSpc>
                      </a:pPr>
                      <a:endParaRPr lang="zh-TW" altLang="en-US" sz="1000" b="0" i="0" u="none" strike="noStrike" dirty="0">
                        <a:solidFill>
                          <a:schemeClr val="tx1"/>
                        </a:solidFill>
                        <a:latin typeface="ＭＳ Ｐゴシック" pitchFamily="50" charset="-128"/>
                        <a:ea typeface="ＭＳ Ｐゴシック" pitchFamily="50" charset="-128"/>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ap="flat" cmpd="sng" algn="ctr">
                      <a:solidFill>
                        <a:schemeClr val="tx1"/>
                      </a:solidFill>
                      <a:prstDash val="solid"/>
                      <a:round/>
                      <a:headEnd type="none" w="med" len="med"/>
                      <a:tailEnd type="none" w="med" len="med"/>
                    </a:lnTlToBr>
                    <a:solidFill>
                      <a:schemeClr val="accent5">
                        <a:lumMod val="40000"/>
                        <a:lumOff val="60000"/>
                      </a:schemeClr>
                    </a:solidFill>
                  </a:tcPr>
                </a:tc>
                <a:tc>
                  <a:txBody>
                    <a:bodyPr/>
                    <a:lstStyle/>
                    <a:p>
                      <a:pPr algn="ctr" fontAlgn="ctr">
                        <a:lnSpc>
                          <a:spcPts val="1100"/>
                        </a:lnSpc>
                      </a:pPr>
                      <a:r>
                        <a:rPr lang="zh-TW" altLang="en-US" sz="1000" b="0" i="0" u="none" strike="noStrike" dirty="0">
                          <a:solidFill>
                            <a:schemeClr val="tx1"/>
                          </a:solidFill>
                          <a:latin typeface="ＭＳ Ｐゴシック" pitchFamily="50" charset="-128"/>
                          <a:ea typeface="ＭＳ Ｐゴシック" pitchFamily="50" charset="-128"/>
                        </a:rPr>
                        <a:t>項</a:t>
                      </a:r>
                      <a:r>
                        <a:rPr lang="ja-JP" altLang="en-US" sz="1000" b="0" i="0" u="none" strike="noStrike" dirty="0">
                          <a:solidFill>
                            <a:schemeClr val="tx1"/>
                          </a:solidFill>
                          <a:latin typeface="ＭＳ Ｐゴシック" pitchFamily="50" charset="-128"/>
                          <a:ea typeface="ＭＳ Ｐゴシック" pitchFamily="50" charset="-128"/>
                        </a:rPr>
                        <a:t>　　　</a:t>
                      </a:r>
                      <a:r>
                        <a:rPr lang="zh-TW" altLang="en-US" sz="1000" b="0" i="0" u="none" strike="noStrike" dirty="0">
                          <a:solidFill>
                            <a:schemeClr val="tx1"/>
                          </a:solidFill>
                          <a:latin typeface="ＭＳ Ｐゴシック" pitchFamily="50" charset="-128"/>
                          <a:ea typeface="ＭＳ Ｐゴシック" pitchFamily="50" charset="-128"/>
                        </a:rPr>
                        <a:t>目</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40000"/>
                        <a:lumOff val="60000"/>
                      </a:schemeClr>
                    </a:solidFill>
                  </a:tcPr>
                </a:tc>
                <a:tc>
                  <a:txBody>
                    <a:bodyPr/>
                    <a:lstStyle/>
                    <a:p>
                      <a:pPr algn="ctr" fontAlgn="ctr">
                        <a:lnSpc>
                          <a:spcPts val="1100"/>
                        </a:lnSpc>
                      </a:pPr>
                      <a:r>
                        <a:rPr lang="ja-JP" altLang="en-US" sz="1000" b="0" i="0" u="none" strike="noStrike" dirty="0">
                          <a:solidFill>
                            <a:schemeClr val="tx1"/>
                          </a:solidFill>
                          <a:latin typeface="ＭＳ Ｐゴシック" pitchFamily="50" charset="-128"/>
                          <a:ea typeface="+mn-ea"/>
                        </a:rPr>
                        <a:t>件数</a:t>
                      </a:r>
                      <a:endParaRPr lang="en-US" altLang="ja-JP" sz="1000" b="0" i="0" u="none" strike="noStrike" dirty="0">
                        <a:solidFill>
                          <a:schemeClr val="tx1"/>
                        </a:solidFill>
                        <a:latin typeface="ＭＳ Ｐゴシック" pitchFamily="50" charset="-128"/>
                        <a:ea typeface="+mn-ea"/>
                      </a:endParaRPr>
                    </a:p>
                    <a:p>
                      <a:pPr algn="ctr" fontAlgn="ctr">
                        <a:lnSpc>
                          <a:spcPts val="1100"/>
                        </a:lnSpc>
                      </a:pPr>
                      <a:r>
                        <a:rPr lang="ja-JP" altLang="en-US" sz="1000" b="0" i="0" u="none" strike="noStrike" dirty="0">
                          <a:solidFill>
                            <a:schemeClr val="tx1"/>
                          </a:solidFill>
                          <a:latin typeface="ＭＳ Ｐゴシック" pitchFamily="50" charset="-128"/>
                          <a:ea typeface="+mn-ea"/>
                        </a:rPr>
                        <a:t>（</a:t>
                      </a:r>
                      <a:r>
                        <a:rPr lang="en-US" altLang="ja-JP" sz="1000" b="0" i="0" u="none" strike="noStrike" dirty="0">
                          <a:solidFill>
                            <a:schemeClr val="tx1"/>
                          </a:solidFill>
                          <a:latin typeface="ＭＳ Ｐゴシック" pitchFamily="50" charset="-128"/>
                          <a:ea typeface="+mn-ea"/>
                        </a:rPr>
                        <a:t>2012</a:t>
                      </a:r>
                      <a:r>
                        <a:rPr lang="ja-JP" altLang="en-US" sz="1000" b="0" i="0" u="none" strike="noStrike" dirty="0">
                          <a:solidFill>
                            <a:schemeClr val="tx1"/>
                          </a:solidFill>
                          <a:latin typeface="ＭＳ Ｐゴシック" pitchFamily="50" charset="-128"/>
                          <a:ea typeface="+mn-ea"/>
                        </a:rPr>
                        <a:t>～</a:t>
                      </a:r>
                      <a:r>
                        <a:rPr lang="en-US" altLang="ja-JP" sz="1000" b="0" i="0" u="none" strike="noStrike" dirty="0">
                          <a:solidFill>
                            <a:schemeClr val="tx1"/>
                          </a:solidFill>
                          <a:latin typeface="ＭＳ Ｐゴシック" pitchFamily="50" charset="-128"/>
                          <a:ea typeface="+mn-ea"/>
                        </a:rPr>
                        <a:t>2013</a:t>
                      </a:r>
                      <a:r>
                        <a:rPr lang="ja-JP" altLang="en-US" sz="1000" b="0" i="0" u="none" strike="noStrike" dirty="0">
                          <a:solidFill>
                            <a:schemeClr val="tx1"/>
                          </a:solidFill>
                          <a:latin typeface="ＭＳ Ｐゴシック" pitchFamily="50" charset="-128"/>
                          <a:ea typeface="+mn-ea"/>
                        </a:rPr>
                        <a:t>年度）</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40000"/>
                        <a:lumOff val="60000"/>
                      </a:schemeClr>
                    </a:solidFill>
                  </a:tcPr>
                </a:tc>
                <a:tc>
                  <a:txBody>
                    <a:bodyPr/>
                    <a:lstStyle/>
                    <a:p>
                      <a:pPr algn="ctr" fontAlgn="ctr">
                        <a:lnSpc>
                          <a:spcPts val="1100"/>
                        </a:lnSpc>
                      </a:pPr>
                      <a:r>
                        <a:rPr lang="ja-JP" altLang="en-US" sz="1000" b="0" i="0" u="none" strike="noStrike" dirty="0">
                          <a:solidFill>
                            <a:schemeClr val="tx1"/>
                          </a:solidFill>
                          <a:latin typeface="ＭＳ Ｐゴシック" pitchFamily="50" charset="-128"/>
                          <a:ea typeface="+mn-ea"/>
                        </a:rPr>
                        <a:t>件数</a:t>
                      </a:r>
                      <a:endParaRPr lang="en-US" altLang="ja-JP" sz="1000" b="0" i="0" u="none" strike="noStrike" dirty="0">
                        <a:solidFill>
                          <a:schemeClr val="tx1"/>
                        </a:solidFill>
                        <a:latin typeface="ＭＳ Ｐゴシック" pitchFamily="50" charset="-128"/>
                        <a:ea typeface="+mn-ea"/>
                      </a:endParaRPr>
                    </a:p>
                    <a:p>
                      <a:pPr algn="ctr" fontAlgn="ctr">
                        <a:lnSpc>
                          <a:spcPts val="1100"/>
                        </a:lnSpc>
                      </a:pPr>
                      <a:r>
                        <a:rPr lang="ja-JP" altLang="en-US" sz="1000" b="0" i="0" u="none" strike="noStrike" dirty="0">
                          <a:solidFill>
                            <a:schemeClr val="tx1"/>
                          </a:solidFill>
                          <a:latin typeface="ＭＳ Ｐゴシック" pitchFamily="50" charset="-128"/>
                          <a:ea typeface="+mn-ea"/>
                        </a:rPr>
                        <a:t>（</a:t>
                      </a:r>
                      <a:r>
                        <a:rPr lang="en-US" altLang="ja-JP" sz="1000" b="0" i="0" u="none" strike="noStrike" dirty="0">
                          <a:solidFill>
                            <a:schemeClr val="tx1"/>
                          </a:solidFill>
                          <a:latin typeface="ＭＳ Ｐゴシック" pitchFamily="50" charset="-128"/>
                          <a:ea typeface="+mn-ea"/>
                        </a:rPr>
                        <a:t>2012</a:t>
                      </a:r>
                      <a:r>
                        <a:rPr lang="ja-JP" altLang="en-US" sz="1000" b="0" i="0" u="none" strike="noStrike" dirty="0">
                          <a:solidFill>
                            <a:schemeClr val="tx1"/>
                          </a:solidFill>
                          <a:latin typeface="ＭＳ Ｐゴシック" pitchFamily="50" charset="-128"/>
                          <a:ea typeface="+mn-ea"/>
                        </a:rPr>
                        <a:t>～</a:t>
                      </a:r>
                      <a:r>
                        <a:rPr lang="en-US" altLang="ja-JP" sz="1000" b="0" i="0" u="none" strike="noStrike" dirty="0">
                          <a:solidFill>
                            <a:schemeClr val="tx1"/>
                          </a:solidFill>
                          <a:latin typeface="ＭＳ Ｐゴシック" pitchFamily="50" charset="-128"/>
                          <a:ea typeface="+mn-ea"/>
                        </a:rPr>
                        <a:t>2014</a:t>
                      </a:r>
                      <a:r>
                        <a:rPr lang="ja-JP" altLang="en-US" sz="1000" b="0" i="0" u="none" strike="noStrike" dirty="0">
                          <a:solidFill>
                            <a:schemeClr val="tx1"/>
                          </a:solidFill>
                          <a:latin typeface="ＭＳ Ｐゴシック" pitchFamily="50" charset="-128"/>
                          <a:ea typeface="+mn-ea"/>
                        </a:rPr>
                        <a:t>年度）</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40000"/>
                        <a:lumOff val="60000"/>
                      </a:schemeClr>
                    </a:solidFill>
                  </a:tcPr>
                </a:tc>
                <a:extLst>
                  <a:ext uri="{0D108BD9-81ED-4DB2-BD59-A6C34878D82A}">
                    <a16:rowId xmlns:a16="http://schemas.microsoft.com/office/drawing/2014/main" val="10000"/>
                  </a:ext>
                </a:extLst>
              </a:tr>
              <a:tr h="191098">
                <a:tc>
                  <a:txBody>
                    <a:bodyPr/>
                    <a:lstStyle/>
                    <a:p>
                      <a:pPr algn="ctr" fontAlgn="ctr">
                        <a:lnSpc>
                          <a:spcPts val="1100"/>
                        </a:lnSpc>
                      </a:pPr>
                      <a:r>
                        <a:rPr lang="en-US" altLang="zh-TW" sz="1000" b="0" i="0" u="none" strike="noStrike" dirty="0">
                          <a:solidFill>
                            <a:schemeClr val="tx1"/>
                          </a:solidFill>
                          <a:latin typeface="ＭＳ Ｐゴシック" pitchFamily="50" charset="-128"/>
                          <a:ea typeface="ＭＳ Ｐゴシック" pitchFamily="50" charset="-128"/>
                        </a:rPr>
                        <a:t>11</a:t>
                      </a:r>
                      <a:endParaRPr lang="zh-TW" altLang="en-US" sz="1000" b="0" i="0" u="none" strike="noStrike" dirty="0">
                        <a:solidFill>
                          <a:schemeClr val="tx1"/>
                        </a:solidFill>
                        <a:latin typeface="ＭＳ Ｐゴシック" pitchFamily="50" charset="-128"/>
                        <a:ea typeface="ＭＳ Ｐゴシック" pitchFamily="50" charset="-128"/>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zh-TW" altLang="en-US" sz="1000" b="0" i="0" u="none" strike="noStrike" dirty="0">
                          <a:solidFill>
                            <a:srgbClr val="000000"/>
                          </a:solidFill>
                          <a:latin typeface="ＭＳ Ｐゴシック" pitchFamily="50" charset="-128"/>
                          <a:ea typeface="ＭＳ Ｐゴシック" pitchFamily="50" charset="-128"/>
                        </a:rPr>
                        <a:t>宣言塔（大阪福島納税貯蓄組合連合会）</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latin typeface="ＭＳ Ｐゴシック" pitchFamily="50" charset="-128"/>
                          <a:ea typeface="ＭＳ Ｐゴシック" pitchFamily="50" charset="-128"/>
                        </a:rPr>
                        <a:t>1</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dirty="0">
                          <a:solidFill>
                            <a:schemeClr val="tx1"/>
                          </a:solidFill>
                          <a:latin typeface="ＭＳ Ｐゴシック" pitchFamily="50" charset="-128"/>
                          <a:ea typeface="ＭＳ Ｐゴシック" pitchFamily="50" charset="-128"/>
                        </a:rPr>
                        <a:t>同左</a:t>
                      </a:r>
                      <a:endParaRPr lang="en-US" altLang="ja-JP" sz="1000" b="0" i="0" u="none" strike="noStrike" dirty="0">
                        <a:solidFill>
                          <a:schemeClr val="tx1"/>
                        </a:solidFill>
                        <a:latin typeface="ＭＳ Ｐゴシック" pitchFamily="50" charset="-128"/>
                        <a:ea typeface="ＭＳ Ｐゴシック" pitchFamily="50" charset="-128"/>
                      </a:endParaRP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1"/>
                  </a:ext>
                </a:extLst>
              </a:tr>
              <a:tr h="191098">
                <a:tc>
                  <a:txBody>
                    <a:bodyPr/>
                    <a:lstStyle/>
                    <a:p>
                      <a:pPr algn="ctr" fontAlgn="ctr">
                        <a:lnSpc>
                          <a:spcPts val="1100"/>
                        </a:lnSpc>
                      </a:pPr>
                      <a:r>
                        <a:rPr lang="en-US" altLang="zh-TW" sz="1000" b="0" i="0" u="none" strike="noStrike" dirty="0">
                          <a:solidFill>
                            <a:schemeClr val="tx1"/>
                          </a:solidFill>
                          <a:latin typeface="ＭＳ Ｐゴシック" pitchFamily="50" charset="-128"/>
                          <a:ea typeface="ＭＳ Ｐゴシック" pitchFamily="50" charset="-128"/>
                        </a:rPr>
                        <a:t>12</a:t>
                      </a:r>
                      <a:endParaRPr lang="zh-TW" altLang="en-US" sz="1000" b="0" i="0" u="none" strike="noStrike" dirty="0">
                        <a:solidFill>
                          <a:schemeClr val="tx1"/>
                        </a:solidFill>
                        <a:latin typeface="ＭＳ Ｐゴシック" pitchFamily="50" charset="-128"/>
                        <a:ea typeface="ＭＳ Ｐゴシック" pitchFamily="50" charset="-128"/>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a:solidFill>
                            <a:srgbClr val="000000"/>
                          </a:solidFill>
                          <a:latin typeface="ＭＳ Ｐゴシック" pitchFamily="50" charset="-128"/>
                          <a:ea typeface="ＭＳ Ｐゴシック" pitchFamily="50" charset="-128"/>
                        </a:rPr>
                        <a:t>集会所・会館</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latin typeface="ＭＳ Ｐゴシック" pitchFamily="50" charset="-128"/>
                          <a:ea typeface="ＭＳ Ｐゴシック" pitchFamily="50" charset="-128"/>
                        </a:rPr>
                        <a:t>193</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dirty="0">
                          <a:solidFill>
                            <a:schemeClr val="tx1"/>
                          </a:solidFill>
                          <a:latin typeface="ＭＳ Ｐゴシック" pitchFamily="50" charset="-128"/>
                          <a:ea typeface="ＭＳ Ｐゴシック" pitchFamily="50" charset="-128"/>
                        </a:rPr>
                        <a:t>同左</a:t>
                      </a:r>
                      <a:endParaRPr lang="en-US" altLang="ja-JP" sz="1000" b="0" i="0" u="none" strike="noStrike" dirty="0">
                        <a:solidFill>
                          <a:schemeClr val="tx1"/>
                        </a:solidFill>
                        <a:latin typeface="ＭＳ Ｐゴシック" pitchFamily="50" charset="-128"/>
                        <a:ea typeface="ＭＳ Ｐゴシック" pitchFamily="50" charset="-128"/>
                      </a:endParaRP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2"/>
                  </a:ext>
                </a:extLst>
              </a:tr>
              <a:tr h="191098">
                <a:tc>
                  <a:txBody>
                    <a:bodyPr/>
                    <a:lstStyle/>
                    <a:p>
                      <a:pPr algn="ctr" fontAlgn="ctr">
                        <a:lnSpc>
                          <a:spcPts val="1100"/>
                        </a:lnSpc>
                      </a:pPr>
                      <a:r>
                        <a:rPr lang="en-US" altLang="zh-TW" sz="1000" b="0" i="0" u="none" strike="noStrike" dirty="0">
                          <a:solidFill>
                            <a:schemeClr val="tx1"/>
                          </a:solidFill>
                          <a:latin typeface="ＭＳ Ｐゴシック" pitchFamily="50" charset="-128"/>
                          <a:ea typeface="ＭＳ Ｐゴシック" pitchFamily="50" charset="-128"/>
                        </a:rPr>
                        <a:t>13</a:t>
                      </a:r>
                      <a:endParaRPr lang="zh-TW" altLang="en-US" sz="1000" b="0" i="0" u="none" strike="noStrike" dirty="0">
                        <a:solidFill>
                          <a:schemeClr val="tx1"/>
                        </a:solidFill>
                        <a:latin typeface="ＭＳ Ｐゴシック" pitchFamily="50" charset="-128"/>
                        <a:ea typeface="ＭＳ Ｐゴシック" pitchFamily="50" charset="-128"/>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a:solidFill>
                            <a:srgbClr val="000000"/>
                          </a:solidFill>
                          <a:latin typeface="ＭＳ Ｐゴシック" pitchFamily="50" charset="-128"/>
                          <a:ea typeface="ＭＳ Ｐゴシック" pitchFamily="50" charset="-128"/>
                        </a:rPr>
                        <a:t>地域コミュニティ関連用地（倉庫・広場等）</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latin typeface="ＭＳ Ｐゴシック" pitchFamily="50" charset="-128"/>
                          <a:ea typeface="ＭＳ Ｐゴシック" pitchFamily="50" charset="-128"/>
                        </a:rPr>
                        <a:t>249</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dirty="0">
                          <a:solidFill>
                            <a:schemeClr val="tx1"/>
                          </a:solidFill>
                          <a:latin typeface="ＭＳ Ｐゴシック" pitchFamily="50" charset="-128"/>
                          <a:ea typeface="ＭＳ Ｐゴシック" pitchFamily="50" charset="-128"/>
                        </a:rPr>
                        <a:t>同左</a:t>
                      </a:r>
                      <a:endParaRPr lang="en-US" altLang="ja-JP" sz="1000" b="0" i="0" u="none" strike="noStrike" dirty="0">
                        <a:solidFill>
                          <a:schemeClr val="tx1"/>
                        </a:solidFill>
                        <a:latin typeface="ＭＳ Ｐゴシック" pitchFamily="50" charset="-128"/>
                        <a:ea typeface="ＭＳ Ｐゴシック" pitchFamily="50" charset="-128"/>
                      </a:endParaRP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3"/>
                  </a:ext>
                </a:extLst>
              </a:tr>
              <a:tr h="191098">
                <a:tc>
                  <a:txBody>
                    <a:bodyPr/>
                    <a:lstStyle/>
                    <a:p>
                      <a:pPr algn="ctr" fontAlgn="ctr">
                        <a:lnSpc>
                          <a:spcPts val="1100"/>
                        </a:lnSpc>
                      </a:pPr>
                      <a:r>
                        <a:rPr lang="en-US" altLang="zh-TW" sz="1000" b="0" i="0" u="none" strike="noStrike" dirty="0">
                          <a:solidFill>
                            <a:schemeClr val="tx1"/>
                          </a:solidFill>
                          <a:latin typeface="ＭＳ Ｐゴシック" pitchFamily="50" charset="-128"/>
                          <a:ea typeface="ＭＳ Ｐゴシック" pitchFamily="50" charset="-128"/>
                        </a:rPr>
                        <a:t>14</a:t>
                      </a:r>
                      <a:endParaRPr lang="zh-TW" altLang="en-US" sz="1000" b="0" i="0" u="none" strike="noStrike" dirty="0">
                        <a:solidFill>
                          <a:schemeClr val="tx1"/>
                        </a:solidFill>
                        <a:latin typeface="ＭＳ Ｐゴシック" pitchFamily="50" charset="-128"/>
                        <a:ea typeface="ＭＳ Ｐゴシック" pitchFamily="50" charset="-128"/>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zh-TW" altLang="en-US" sz="1000" b="0" i="0" u="none" strike="noStrike" dirty="0">
                          <a:solidFill>
                            <a:srgbClr val="000000"/>
                          </a:solidFill>
                          <a:latin typeface="ＭＳ Ｐゴシック" pitchFamily="50" charset="-128"/>
                          <a:ea typeface="ＭＳ Ｐゴシック" pitchFamily="50" charset="-128"/>
                        </a:rPr>
                        <a:t>資材置場（阪神高速道路（株））</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latin typeface="ＭＳ Ｐゴシック" pitchFamily="50" charset="-128"/>
                          <a:ea typeface="ＭＳ Ｐゴシック" pitchFamily="50" charset="-128"/>
                        </a:rPr>
                        <a:t>1</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dirty="0">
                          <a:solidFill>
                            <a:schemeClr val="tx1"/>
                          </a:solidFill>
                          <a:latin typeface="ＭＳ Ｐゴシック" pitchFamily="50" charset="-128"/>
                          <a:ea typeface="ＭＳ Ｐゴシック" pitchFamily="50" charset="-128"/>
                        </a:rPr>
                        <a:t>同左</a:t>
                      </a:r>
                      <a:endParaRPr lang="en-US" altLang="ja-JP" sz="1000" b="0" i="0" u="none" strike="noStrike" dirty="0">
                        <a:solidFill>
                          <a:schemeClr val="tx1"/>
                        </a:solidFill>
                        <a:latin typeface="ＭＳ Ｐゴシック" pitchFamily="50" charset="-128"/>
                        <a:ea typeface="ＭＳ Ｐゴシック" pitchFamily="50" charset="-128"/>
                      </a:endParaRP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4"/>
                  </a:ext>
                </a:extLst>
              </a:tr>
              <a:tr h="191098">
                <a:tc>
                  <a:txBody>
                    <a:bodyPr/>
                    <a:lstStyle/>
                    <a:p>
                      <a:pPr algn="ctr" fontAlgn="ctr">
                        <a:lnSpc>
                          <a:spcPts val="1100"/>
                        </a:lnSpc>
                      </a:pPr>
                      <a:r>
                        <a:rPr lang="en-US" altLang="zh-TW" sz="1000" b="0" i="0" u="none" strike="noStrike" dirty="0">
                          <a:solidFill>
                            <a:schemeClr val="tx1"/>
                          </a:solidFill>
                          <a:latin typeface="ＭＳ Ｐゴシック" pitchFamily="50" charset="-128"/>
                          <a:ea typeface="ＭＳ Ｐゴシック" pitchFamily="50" charset="-128"/>
                        </a:rPr>
                        <a:t>15</a:t>
                      </a:r>
                      <a:endParaRPr lang="zh-TW" altLang="en-US" sz="1000" b="0" i="0" u="none" strike="noStrike" dirty="0">
                        <a:solidFill>
                          <a:schemeClr val="tx1"/>
                        </a:solidFill>
                        <a:latin typeface="ＭＳ Ｐゴシック" pitchFamily="50" charset="-128"/>
                        <a:ea typeface="ＭＳ Ｐゴシック" pitchFamily="50" charset="-128"/>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dirty="0">
                          <a:solidFill>
                            <a:srgbClr val="000000"/>
                          </a:solidFill>
                          <a:latin typeface="ＭＳ Ｐゴシック" pitchFamily="50" charset="-128"/>
                          <a:ea typeface="ＭＳ Ｐゴシック" pitchFamily="50" charset="-128"/>
                        </a:rPr>
                        <a:t>複合交通センター・交通広場（ＯＣＡＴ）</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latin typeface="ＭＳ Ｐゴシック" pitchFamily="50" charset="-128"/>
                          <a:ea typeface="ＭＳ Ｐゴシック" pitchFamily="50" charset="-128"/>
                        </a:rPr>
                        <a:t>1</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dirty="0">
                          <a:solidFill>
                            <a:schemeClr val="tx1"/>
                          </a:solidFill>
                          <a:latin typeface="ＭＳ Ｐゴシック" pitchFamily="50" charset="-128"/>
                          <a:ea typeface="ＭＳ Ｐゴシック" pitchFamily="50" charset="-128"/>
                        </a:rPr>
                        <a:t>同左</a:t>
                      </a:r>
                      <a:endParaRPr lang="en-US" altLang="ja-JP" sz="1000" b="0" i="0" u="none" strike="noStrike" dirty="0">
                        <a:solidFill>
                          <a:schemeClr val="tx1"/>
                        </a:solidFill>
                        <a:latin typeface="ＭＳ Ｐゴシック" pitchFamily="50" charset="-128"/>
                        <a:ea typeface="ＭＳ Ｐゴシック" pitchFamily="50" charset="-128"/>
                      </a:endParaRP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5"/>
                  </a:ext>
                </a:extLst>
              </a:tr>
              <a:tr h="191098">
                <a:tc>
                  <a:txBody>
                    <a:bodyPr/>
                    <a:lstStyle/>
                    <a:p>
                      <a:pPr algn="ctr" fontAlgn="ctr">
                        <a:lnSpc>
                          <a:spcPts val="1100"/>
                        </a:lnSpc>
                      </a:pPr>
                      <a:r>
                        <a:rPr lang="en-US" altLang="zh-TW" sz="1000" b="0" i="0" u="none" strike="noStrike" dirty="0">
                          <a:solidFill>
                            <a:schemeClr val="tx1"/>
                          </a:solidFill>
                          <a:latin typeface="ＭＳ Ｐゴシック" pitchFamily="50" charset="-128"/>
                          <a:ea typeface="ＭＳ Ｐゴシック" pitchFamily="50" charset="-128"/>
                        </a:rPr>
                        <a:t>16</a:t>
                      </a:r>
                      <a:endParaRPr lang="zh-TW" altLang="en-US" sz="1000" b="0" i="0" u="none" strike="noStrike" dirty="0">
                        <a:solidFill>
                          <a:schemeClr val="tx1"/>
                        </a:solidFill>
                        <a:latin typeface="ＭＳ Ｐゴシック" pitchFamily="50" charset="-128"/>
                        <a:ea typeface="ＭＳ Ｐゴシック" pitchFamily="50" charset="-128"/>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dirty="0">
                          <a:solidFill>
                            <a:srgbClr val="000000"/>
                          </a:solidFill>
                          <a:latin typeface="ＭＳ Ｐゴシック" pitchFamily="50" charset="-128"/>
                          <a:ea typeface="ＭＳ Ｐゴシック" pitchFamily="50" charset="-128"/>
                        </a:rPr>
                        <a:t>多目的ドーム（京セラドーム大阪）</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latin typeface="ＭＳ Ｐゴシック" pitchFamily="50" charset="-128"/>
                          <a:ea typeface="ＭＳ Ｐゴシック" pitchFamily="50" charset="-128"/>
                        </a:rPr>
                        <a:t>1</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dirty="0">
                          <a:solidFill>
                            <a:schemeClr val="tx1"/>
                          </a:solidFill>
                          <a:latin typeface="ＭＳ Ｐゴシック" pitchFamily="50" charset="-128"/>
                          <a:ea typeface="ＭＳ Ｐゴシック" pitchFamily="50" charset="-128"/>
                        </a:rPr>
                        <a:t>同左</a:t>
                      </a:r>
                      <a:endParaRPr lang="en-US" altLang="ja-JP" sz="1000" b="0" i="0" u="none" strike="noStrike" dirty="0">
                        <a:solidFill>
                          <a:schemeClr val="tx1"/>
                        </a:solidFill>
                        <a:latin typeface="ＭＳ Ｐゴシック" pitchFamily="50" charset="-128"/>
                        <a:ea typeface="ＭＳ Ｐゴシック" pitchFamily="50" charset="-128"/>
                      </a:endParaRP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6"/>
                  </a:ext>
                </a:extLst>
              </a:tr>
              <a:tr h="191098">
                <a:tc>
                  <a:txBody>
                    <a:bodyPr/>
                    <a:lstStyle/>
                    <a:p>
                      <a:pPr algn="ctr" fontAlgn="ctr">
                        <a:lnSpc>
                          <a:spcPts val="1100"/>
                        </a:lnSpc>
                      </a:pPr>
                      <a:r>
                        <a:rPr lang="en-US" altLang="zh-TW" sz="1000" b="0" i="0" u="none" strike="noStrike" dirty="0">
                          <a:solidFill>
                            <a:schemeClr val="tx1"/>
                          </a:solidFill>
                          <a:latin typeface="ＭＳ Ｐゴシック" pitchFamily="50" charset="-128"/>
                          <a:ea typeface="ＭＳ Ｐゴシック" pitchFamily="50" charset="-128"/>
                        </a:rPr>
                        <a:t>17</a:t>
                      </a:r>
                      <a:endParaRPr lang="zh-TW" altLang="en-US" sz="1000" b="0" i="0" u="none" strike="noStrike" dirty="0">
                        <a:solidFill>
                          <a:schemeClr val="tx1"/>
                        </a:solidFill>
                        <a:latin typeface="ＭＳ Ｐゴシック" pitchFamily="50" charset="-128"/>
                        <a:ea typeface="ＭＳ Ｐゴシック" pitchFamily="50" charset="-128"/>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a:solidFill>
                            <a:srgbClr val="000000"/>
                          </a:solidFill>
                          <a:latin typeface="ＭＳ Ｐゴシック" pitchFamily="50" charset="-128"/>
                          <a:ea typeface="ＭＳ Ｐゴシック" pitchFamily="50" charset="-128"/>
                        </a:rPr>
                        <a:t>その他高齢者福祉施設（シルバー人材センター）</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latin typeface="ＭＳ Ｐゴシック" pitchFamily="50" charset="-128"/>
                          <a:ea typeface="ＭＳ Ｐゴシック" pitchFamily="50" charset="-128"/>
                        </a:rPr>
                        <a:t>5</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dirty="0">
                          <a:solidFill>
                            <a:schemeClr val="tx1"/>
                          </a:solidFill>
                          <a:latin typeface="ＭＳ Ｐゴシック" pitchFamily="50" charset="-128"/>
                          <a:ea typeface="ＭＳ Ｐゴシック" pitchFamily="50" charset="-128"/>
                        </a:rPr>
                        <a:t>同左</a:t>
                      </a:r>
                      <a:endParaRPr lang="en-US" altLang="ja-JP" sz="1000" b="0" i="0" u="none" strike="noStrike" dirty="0">
                        <a:solidFill>
                          <a:schemeClr val="tx1"/>
                        </a:solidFill>
                        <a:latin typeface="ＭＳ Ｐゴシック" pitchFamily="50" charset="-128"/>
                        <a:ea typeface="ＭＳ Ｐゴシック" pitchFamily="50" charset="-128"/>
                      </a:endParaRP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7"/>
                  </a:ext>
                </a:extLst>
              </a:tr>
              <a:tr h="191098">
                <a:tc>
                  <a:txBody>
                    <a:bodyPr/>
                    <a:lstStyle/>
                    <a:p>
                      <a:pPr algn="ctr" fontAlgn="ctr">
                        <a:lnSpc>
                          <a:spcPts val="1100"/>
                        </a:lnSpc>
                      </a:pPr>
                      <a:r>
                        <a:rPr lang="en-US" altLang="zh-TW" sz="1000" b="0" i="0" u="none" strike="noStrike" dirty="0">
                          <a:solidFill>
                            <a:schemeClr val="tx1"/>
                          </a:solidFill>
                          <a:latin typeface="ＭＳ Ｐゴシック" pitchFamily="50" charset="-128"/>
                          <a:ea typeface="ＭＳ Ｐゴシック" pitchFamily="50" charset="-128"/>
                        </a:rPr>
                        <a:t>18</a:t>
                      </a:r>
                      <a:endParaRPr lang="zh-TW" altLang="en-US" sz="1000" b="0" i="0" u="none" strike="noStrike" dirty="0">
                        <a:solidFill>
                          <a:schemeClr val="tx1"/>
                        </a:solidFill>
                        <a:latin typeface="ＭＳ Ｐゴシック" pitchFamily="50" charset="-128"/>
                        <a:ea typeface="ＭＳ Ｐゴシック" pitchFamily="50" charset="-128"/>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a:solidFill>
                            <a:srgbClr val="000000"/>
                          </a:solidFill>
                          <a:latin typeface="ＭＳ Ｐゴシック" pitchFamily="50" charset="-128"/>
                          <a:ea typeface="ＭＳ Ｐゴシック" pitchFamily="50" charset="-128"/>
                        </a:rPr>
                        <a:t>その他高齢者福祉施設（軽費老人ホーム）</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latin typeface="ＭＳ Ｐゴシック" pitchFamily="50" charset="-128"/>
                          <a:ea typeface="ＭＳ Ｐゴシック" pitchFamily="50" charset="-128"/>
                        </a:rPr>
                        <a:t>2</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dirty="0">
                          <a:solidFill>
                            <a:schemeClr val="tx1"/>
                          </a:solidFill>
                          <a:latin typeface="ＭＳ Ｐゴシック" pitchFamily="50" charset="-128"/>
                          <a:ea typeface="ＭＳ Ｐゴシック" pitchFamily="50" charset="-128"/>
                        </a:rPr>
                        <a:t>同左</a:t>
                      </a:r>
                      <a:endParaRPr lang="en-US" altLang="ja-JP" sz="1000" b="0" i="0" u="none" strike="noStrike" dirty="0">
                        <a:solidFill>
                          <a:schemeClr val="tx1"/>
                        </a:solidFill>
                        <a:latin typeface="ＭＳ Ｐゴシック" pitchFamily="50" charset="-128"/>
                        <a:ea typeface="ＭＳ Ｐゴシック" pitchFamily="50" charset="-128"/>
                      </a:endParaRP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8"/>
                  </a:ext>
                </a:extLst>
              </a:tr>
              <a:tr h="191098">
                <a:tc>
                  <a:txBody>
                    <a:bodyPr/>
                    <a:lstStyle/>
                    <a:p>
                      <a:pPr algn="ctr" fontAlgn="ctr">
                        <a:lnSpc>
                          <a:spcPts val="1100"/>
                        </a:lnSpc>
                      </a:pPr>
                      <a:r>
                        <a:rPr lang="en-US" altLang="zh-TW" sz="1000" b="0" i="0" u="none" strike="noStrike" dirty="0">
                          <a:solidFill>
                            <a:schemeClr val="tx1"/>
                          </a:solidFill>
                          <a:latin typeface="ＭＳ Ｐゴシック" pitchFamily="50" charset="-128"/>
                          <a:ea typeface="ＭＳ Ｐゴシック" pitchFamily="50" charset="-128"/>
                        </a:rPr>
                        <a:t>19</a:t>
                      </a:r>
                      <a:endParaRPr lang="zh-TW" altLang="en-US" sz="1000" b="0" i="0" u="none" strike="noStrike" dirty="0">
                        <a:solidFill>
                          <a:schemeClr val="tx1"/>
                        </a:solidFill>
                        <a:latin typeface="ＭＳ Ｐゴシック" pitchFamily="50" charset="-128"/>
                        <a:ea typeface="ＭＳ Ｐゴシック" pitchFamily="50" charset="-128"/>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a:solidFill>
                            <a:srgbClr val="000000"/>
                          </a:solidFill>
                          <a:latin typeface="ＭＳ Ｐゴシック" pitchFamily="50" charset="-128"/>
                          <a:ea typeface="ＭＳ Ｐゴシック" pitchFamily="50" charset="-128"/>
                        </a:rPr>
                        <a:t>その他高齢者福祉施設（生活支援ハウス）</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latin typeface="ＭＳ Ｐゴシック" pitchFamily="50" charset="-128"/>
                          <a:ea typeface="ＭＳ Ｐゴシック" pitchFamily="50" charset="-128"/>
                        </a:rPr>
                        <a:t>1</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dirty="0">
                          <a:solidFill>
                            <a:schemeClr val="tx1"/>
                          </a:solidFill>
                          <a:latin typeface="ＭＳ Ｐゴシック" pitchFamily="50" charset="-128"/>
                          <a:ea typeface="ＭＳ Ｐゴシック" pitchFamily="50" charset="-128"/>
                        </a:rPr>
                        <a:t>同左</a:t>
                      </a:r>
                      <a:endParaRPr lang="en-US" altLang="ja-JP" sz="1000" b="0" i="0" u="none" strike="noStrike" dirty="0">
                        <a:solidFill>
                          <a:schemeClr val="tx1"/>
                        </a:solidFill>
                        <a:latin typeface="ＭＳ Ｐゴシック" pitchFamily="50" charset="-128"/>
                        <a:ea typeface="ＭＳ Ｐゴシック" pitchFamily="50" charset="-128"/>
                      </a:endParaRP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9"/>
                  </a:ext>
                </a:extLst>
              </a:tr>
              <a:tr h="191098">
                <a:tc>
                  <a:txBody>
                    <a:bodyPr/>
                    <a:lstStyle/>
                    <a:p>
                      <a:pPr algn="ctr" fontAlgn="ctr"/>
                      <a:r>
                        <a:rPr lang="en-US" altLang="ja-JP" sz="1000" b="0" i="0" u="none" strike="noStrike" dirty="0">
                          <a:solidFill>
                            <a:srgbClr val="000000"/>
                          </a:solidFill>
                          <a:latin typeface="ＭＳ Ｐゴシック" pitchFamily="50" charset="-128"/>
                          <a:ea typeface="ＭＳ Ｐゴシック" pitchFamily="50" charset="-128"/>
                        </a:rPr>
                        <a:t>20</a:t>
                      </a:r>
                    </a:p>
                  </a:txBody>
                  <a:tcPr marL="72000" marR="72000"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a:solidFill>
                            <a:srgbClr val="000000"/>
                          </a:solidFill>
                          <a:latin typeface="ＭＳ Ｐゴシック" pitchFamily="50" charset="-128"/>
                          <a:ea typeface="ＭＳ Ｐゴシック" pitchFamily="50" charset="-128"/>
                        </a:rPr>
                        <a:t>特別養護老人ホーム</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latin typeface="ＭＳ Ｐゴシック" pitchFamily="50" charset="-128"/>
                          <a:ea typeface="ＭＳ Ｐゴシック" pitchFamily="50" charset="-128"/>
                        </a:rPr>
                        <a:t>53</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dirty="0">
                          <a:solidFill>
                            <a:schemeClr val="tx1"/>
                          </a:solidFill>
                          <a:latin typeface="ＭＳ Ｐゴシック" pitchFamily="50" charset="-128"/>
                          <a:ea typeface="ＭＳ Ｐゴシック" pitchFamily="50" charset="-128"/>
                        </a:rPr>
                        <a:t>同左</a:t>
                      </a:r>
                      <a:endParaRPr lang="en-US" altLang="ja-JP" sz="1000" b="0" i="0" u="none" strike="noStrike" dirty="0">
                        <a:solidFill>
                          <a:schemeClr val="tx1"/>
                        </a:solidFill>
                        <a:latin typeface="ＭＳ Ｐゴシック" pitchFamily="50" charset="-128"/>
                        <a:ea typeface="ＭＳ Ｐゴシック" pitchFamily="50" charset="-128"/>
                      </a:endParaRP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0"/>
                  </a:ext>
                </a:extLst>
              </a:tr>
              <a:tr h="191098">
                <a:tc>
                  <a:txBody>
                    <a:bodyPr/>
                    <a:lstStyle/>
                    <a:p>
                      <a:pPr algn="ctr" fontAlgn="ctr"/>
                      <a:r>
                        <a:rPr lang="en-US" altLang="ja-JP" sz="1000" b="0" i="0" u="none" strike="noStrike">
                          <a:solidFill>
                            <a:srgbClr val="000000"/>
                          </a:solidFill>
                          <a:latin typeface="ＭＳ Ｐゴシック" pitchFamily="50" charset="-128"/>
                          <a:ea typeface="ＭＳ Ｐゴシック" pitchFamily="50" charset="-128"/>
                        </a:rPr>
                        <a:t>21</a:t>
                      </a:r>
                    </a:p>
                  </a:txBody>
                  <a:tcPr marL="72000" marR="72000"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a:solidFill>
                            <a:srgbClr val="000000"/>
                          </a:solidFill>
                          <a:latin typeface="ＭＳ Ｐゴシック" pitchFamily="50" charset="-128"/>
                          <a:ea typeface="ＭＳ Ｐゴシック" pitchFamily="50" charset="-128"/>
                        </a:rPr>
                        <a:t>老人憩の家</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latin typeface="ＭＳ Ｐゴシック" pitchFamily="50" charset="-128"/>
                          <a:ea typeface="ＭＳ Ｐゴシック" pitchFamily="50" charset="-128"/>
                        </a:rPr>
                        <a:t>247</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dirty="0">
                          <a:solidFill>
                            <a:schemeClr val="tx1"/>
                          </a:solidFill>
                          <a:latin typeface="ＭＳ Ｐゴシック" pitchFamily="50" charset="-128"/>
                          <a:ea typeface="ＭＳ Ｐゴシック" pitchFamily="50" charset="-128"/>
                        </a:rPr>
                        <a:t>同左</a:t>
                      </a:r>
                      <a:endParaRPr lang="en-US" altLang="ja-JP" sz="1000" b="0" i="0" u="none" strike="noStrike" dirty="0">
                        <a:solidFill>
                          <a:schemeClr val="tx1"/>
                        </a:solidFill>
                        <a:latin typeface="ＭＳ Ｐゴシック" pitchFamily="50" charset="-128"/>
                        <a:ea typeface="ＭＳ Ｐゴシック" pitchFamily="50" charset="-128"/>
                      </a:endParaRP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1"/>
                  </a:ext>
                </a:extLst>
              </a:tr>
              <a:tr h="191098">
                <a:tc>
                  <a:txBody>
                    <a:bodyPr/>
                    <a:lstStyle/>
                    <a:p>
                      <a:pPr algn="ctr" fontAlgn="ctr"/>
                      <a:r>
                        <a:rPr lang="en-US" altLang="ja-JP" sz="1000" b="0" i="0" u="none" strike="noStrike">
                          <a:solidFill>
                            <a:srgbClr val="000000"/>
                          </a:solidFill>
                          <a:latin typeface="ＭＳ Ｐゴシック" pitchFamily="50" charset="-128"/>
                          <a:ea typeface="ＭＳ Ｐゴシック" pitchFamily="50" charset="-128"/>
                        </a:rPr>
                        <a:t>22</a:t>
                      </a:r>
                    </a:p>
                  </a:txBody>
                  <a:tcPr marL="72000" marR="72000"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zh-TW" altLang="en-US" sz="1000" b="0" i="0" u="none" strike="noStrike" dirty="0">
                          <a:solidFill>
                            <a:srgbClr val="000000"/>
                          </a:solidFill>
                          <a:latin typeface="ＭＳ Ｐゴシック" pitchFamily="50" charset="-128"/>
                          <a:ea typeface="ＭＳ Ｐゴシック" pitchFamily="50" charset="-128"/>
                        </a:rPr>
                        <a:t>保護施設（救護施設、更生施設）</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latin typeface="ＭＳ Ｐゴシック" pitchFamily="50" charset="-128"/>
                          <a:ea typeface="ＭＳ Ｐゴシック" pitchFamily="50" charset="-128"/>
                        </a:rPr>
                        <a:t>6</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dirty="0">
                          <a:solidFill>
                            <a:schemeClr val="tx1"/>
                          </a:solidFill>
                          <a:latin typeface="ＭＳ Ｐゴシック" pitchFamily="50" charset="-128"/>
                          <a:ea typeface="ＭＳ Ｐゴシック" pitchFamily="50" charset="-128"/>
                        </a:rPr>
                        <a:t>同左</a:t>
                      </a:r>
                      <a:endParaRPr lang="en-US" altLang="ja-JP" sz="1000" b="0" i="0" u="none" strike="noStrike" dirty="0">
                        <a:solidFill>
                          <a:schemeClr val="tx1"/>
                        </a:solidFill>
                        <a:latin typeface="ＭＳ Ｐゴシック" pitchFamily="50" charset="-128"/>
                        <a:ea typeface="ＭＳ Ｐゴシック" pitchFamily="50" charset="-128"/>
                      </a:endParaRP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2"/>
                  </a:ext>
                </a:extLst>
              </a:tr>
              <a:tr h="191098">
                <a:tc>
                  <a:txBody>
                    <a:bodyPr/>
                    <a:lstStyle/>
                    <a:p>
                      <a:pPr algn="ctr" fontAlgn="ctr"/>
                      <a:r>
                        <a:rPr lang="en-US" altLang="ja-JP" sz="1000" b="0" i="0" u="none" strike="noStrike">
                          <a:solidFill>
                            <a:srgbClr val="000000"/>
                          </a:solidFill>
                          <a:latin typeface="ＭＳ Ｐゴシック" pitchFamily="50" charset="-128"/>
                          <a:ea typeface="ＭＳ Ｐゴシック" pitchFamily="50" charset="-128"/>
                        </a:rPr>
                        <a:t>23</a:t>
                      </a:r>
                    </a:p>
                  </a:txBody>
                  <a:tcPr marL="72000" marR="72000"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dirty="0">
                          <a:solidFill>
                            <a:srgbClr val="000000"/>
                          </a:solidFill>
                          <a:latin typeface="ＭＳ Ｐゴシック" pitchFamily="50" charset="-128"/>
                          <a:ea typeface="ＭＳ Ｐゴシック" pitchFamily="50" charset="-128"/>
                        </a:rPr>
                        <a:t>無料低額診療施設（社会医療センター）</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latin typeface="ＭＳ Ｐゴシック" pitchFamily="50" charset="-128"/>
                          <a:ea typeface="ＭＳ Ｐゴシック" pitchFamily="50" charset="-128"/>
                        </a:rPr>
                        <a:t>1</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dirty="0">
                          <a:solidFill>
                            <a:schemeClr val="tx1"/>
                          </a:solidFill>
                          <a:latin typeface="ＭＳ Ｐゴシック" pitchFamily="50" charset="-128"/>
                          <a:ea typeface="ＭＳ Ｐゴシック" pitchFamily="50" charset="-128"/>
                        </a:rPr>
                        <a:t>同左</a:t>
                      </a:r>
                      <a:endParaRPr lang="en-US" altLang="ja-JP" sz="1000" b="0" i="0" u="none" strike="noStrike" dirty="0">
                        <a:solidFill>
                          <a:schemeClr val="tx1"/>
                        </a:solidFill>
                        <a:latin typeface="ＭＳ Ｐゴシック" pitchFamily="50" charset="-128"/>
                        <a:ea typeface="ＭＳ Ｐゴシック" pitchFamily="50" charset="-128"/>
                      </a:endParaRP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3"/>
                  </a:ext>
                </a:extLst>
              </a:tr>
              <a:tr h="191098">
                <a:tc>
                  <a:txBody>
                    <a:bodyPr/>
                    <a:lstStyle/>
                    <a:p>
                      <a:pPr algn="ctr" fontAlgn="ctr"/>
                      <a:r>
                        <a:rPr lang="en-US" altLang="ja-JP" sz="1000" b="0" i="0" u="none" strike="noStrike">
                          <a:solidFill>
                            <a:srgbClr val="000000"/>
                          </a:solidFill>
                          <a:latin typeface="ＭＳ Ｐゴシック" pitchFamily="50" charset="-128"/>
                          <a:ea typeface="ＭＳ Ｐゴシック" pitchFamily="50" charset="-128"/>
                        </a:rPr>
                        <a:t>24</a:t>
                      </a:r>
                    </a:p>
                  </a:txBody>
                  <a:tcPr marL="72000" marR="72000"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a:solidFill>
                            <a:srgbClr val="000000"/>
                          </a:solidFill>
                          <a:latin typeface="ＭＳ Ｐゴシック" pitchFamily="50" charset="-128"/>
                          <a:ea typeface="ＭＳ Ｐゴシック" pitchFamily="50" charset="-128"/>
                        </a:rPr>
                        <a:t>共同浴場</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latin typeface="ＭＳ Ｐゴシック" pitchFamily="50" charset="-128"/>
                          <a:ea typeface="ＭＳ Ｐゴシック" pitchFamily="50" charset="-128"/>
                        </a:rPr>
                        <a:t>6</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dirty="0">
                          <a:solidFill>
                            <a:schemeClr val="tx1"/>
                          </a:solidFill>
                          <a:latin typeface="ＭＳ Ｐゴシック" pitchFamily="50" charset="-128"/>
                          <a:ea typeface="ＭＳ Ｐゴシック" pitchFamily="50" charset="-128"/>
                        </a:rPr>
                        <a:t>同左</a:t>
                      </a:r>
                      <a:endParaRPr lang="en-US" altLang="ja-JP" sz="1000" b="0" i="0" u="none" strike="noStrike" dirty="0">
                        <a:solidFill>
                          <a:schemeClr val="tx1"/>
                        </a:solidFill>
                        <a:latin typeface="ＭＳ Ｐゴシック" pitchFamily="50" charset="-128"/>
                        <a:ea typeface="ＭＳ Ｐゴシック" pitchFamily="50" charset="-128"/>
                      </a:endParaRP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4"/>
                  </a:ext>
                </a:extLst>
              </a:tr>
              <a:tr h="191098">
                <a:tc>
                  <a:txBody>
                    <a:bodyPr/>
                    <a:lstStyle/>
                    <a:p>
                      <a:pPr algn="ctr" fontAlgn="ctr"/>
                      <a:r>
                        <a:rPr lang="en-US" altLang="ja-JP" sz="1000" b="0" i="0" u="none" strike="noStrike">
                          <a:solidFill>
                            <a:srgbClr val="000000"/>
                          </a:solidFill>
                          <a:latin typeface="ＭＳ Ｐゴシック" pitchFamily="50" charset="-128"/>
                          <a:ea typeface="ＭＳ Ｐゴシック" pitchFamily="50" charset="-128"/>
                        </a:rPr>
                        <a:t>25</a:t>
                      </a:r>
                    </a:p>
                  </a:txBody>
                  <a:tcPr marL="72000" marR="72000"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a:solidFill>
                            <a:srgbClr val="000000"/>
                          </a:solidFill>
                          <a:latin typeface="ＭＳ Ｐゴシック" pitchFamily="50" charset="-128"/>
                          <a:ea typeface="ＭＳ Ｐゴシック" pitchFamily="50" charset="-128"/>
                        </a:rPr>
                        <a:t>障がい者福祉施設（障がい者職業指導センター・職業リハビリテーションセンター）</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latin typeface="ＭＳ Ｐゴシック" pitchFamily="50" charset="-128"/>
                          <a:ea typeface="ＭＳ Ｐゴシック" pitchFamily="50" charset="-128"/>
                        </a:rPr>
                        <a:t>2</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dirty="0">
                          <a:solidFill>
                            <a:schemeClr val="tx1"/>
                          </a:solidFill>
                          <a:latin typeface="ＭＳ Ｐゴシック" pitchFamily="50" charset="-128"/>
                          <a:ea typeface="ＭＳ Ｐゴシック" pitchFamily="50" charset="-128"/>
                        </a:rPr>
                        <a:t>同左</a:t>
                      </a:r>
                      <a:endParaRPr lang="en-US" altLang="ja-JP" sz="1000" b="0" i="0" u="none" strike="noStrike" dirty="0">
                        <a:solidFill>
                          <a:schemeClr val="tx1"/>
                        </a:solidFill>
                        <a:latin typeface="ＭＳ Ｐゴシック" pitchFamily="50" charset="-128"/>
                        <a:ea typeface="ＭＳ Ｐゴシック" pitchFamily="50" charset="-128"/>
                      </a:endParaRP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5"/>
                  </a:ext>
                </a:extLst>
              </a:tr>
              <a:tr h="191098">
                <a:tc>
                  <a:txBody>
                    <a:bodyPr/>
                    <a:lstStyle/>
                    <a:p>
                      <a:pPr algn="ctr" fontAlgn="ctr"/>
                      <a:r>
                        <a:rPr lang="en-US" altLang="ja-JP" sz="1000" b="0" i="0" u="none" strike="noStrike">
                          <a:solidFill>
                            <a:srgbClr val="000000"/>
                          </a:solidFill>
                          <a:latin typeface="ＭＳ Ｐゴシック" pitchFamily="50" charset="-128"/>
                          <a:ea typeface="ＭＳ Ｐゴシック" pitchFamily="50" charset="-128"/>
                        </a:rPr>
                        <a:t>26</a:t>
                      </a:r>
                    </a:p>
                  </a:txBody>
                  <a:tcPr marL="72000" marR="72000"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a:solidFill>
                            <a:srgbClr val="000000"/>
                          </a:solidFill>
                          <a:latin typeface="ＭＳ Ｐゴシック" pitchFamily="50" charset="-128"/>
                          <a:ea typeface="ＭＳ Ｐゴシック" pitchFamily="50" charset="-128"/>
                        </a:rPr>
                        <a:t>障がい者福祉施設（障がい者ケアホーム）</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latin typeface="ＭＳ Ｐゴシック" pitchFamily="50" charset="-128"/>
                          <a:ea typeface="ＭＳ Ｐゴシック" pitchFamily="50" charset="-128"/>
                        </a:rPr>
                        <a:t>1</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dirty="0">
                          <a:solidFill>
                            <a:schemeClr val="tx1"/>
                          </a:solidFill>
                          <a:latin typeface="ＭＳ Ｐゴシック" pitchFamily="50" charset="-128"/>
                          <a:ea typeface="ＭＳ Ｐゴシック" pitchFamily="50" charset="-128"/>
                        </a:rPr>
                        <a:t>同左</a:t>
                      </a:r>
                      <a:endParaRPr lang="en-US" altLang="ja-JP" sz="1000" b="0" i="0" u="none" strike="noStrike" dirty="0">
                        <a:solidFill>
                          <a:schemeClr val="tx1"/>
                        </a:solidFill>
                        <a:latin typeface="ＭＳ Ｐゴシック" pitchFamily="50" charset="-128"/>
                        <a:ea typeface="ＭＳ Ｐゴシック" pitchFamily="50" charset="-128"/>
                      </a:endParaRP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6"/>
                  </a:ext>
                </a:extLst>
              </a:tr>
              <a:tr h="191098">
                <a:tc>
                  <a:txBody>
                    <a:bodyPr/>
                    <a:lstStyle/>
                    <a:p>
                      <a:pPr algn="ctr" fontAlgn="ctr"/>
                      <a:r>
                        <a:rPr lang="en-US" altLang="ja-JP" sz="1000" b="0" i="0" u="none" strike="noStrike">
                          <a:solidFill>
                            <a:srgbClr val="000000"/>
                          </a:solidFill>
                          <a:latin typeface="ＭＳ Ｐゴシック" pitchFamily="50" charset="-128"/>
                          <a:ea typeface="ＭＳ Ｐゴシック" pitchFamily="50" charset="-128"/>
                        </a:rPr>
                        <a:t>27</a:t>
                      </a:r>
                    </a:p>
                  </a:txBody>
                  <a:tcPr marL="72000" marR="72000"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a:solidFill>
                            <a:srgbClr val="000000"/>
                          </a:solidFill>
                          <a:latin typeface="ＭＳ Ｐゴシック" pitchFamily="50" charset="-128"/>
                          <a:ea typeface="ＭＳ Ｐゴシック" pitchFamily="50" charset="-128"/>
                        </a:rPr>
                        <a:t>売店・店舗等</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latin typeface="ＭＳ Ｐゴシック" pitchFamily="50" charset="-128"/>
                          <a:ea typeface="ＭＳ Ｐゴシック" pitchFamily="50" charset="-128"/>
                        </a:rPr>
                        <a:t>1</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dirty="0">
                          <a:solidFill>
                            <a:schemeClr val="tx1"/>
                          </a:solidFill>
                          <a:latin typeface="ＭＳ Ｐゴシック" pitchFamily="50" charset="-128"/>
                          <a:ea typeface="ＭＳ Ｐゴシック" pitchFamily="50" charset="-128"/>
                        </a:rPr>
                        <a:t>同左</a:t>
                      </a:r>
                      <a:endParaRPr lang="en-US" altLang="ja-JP" sz="1000" b="0" i="0" u="none" strike="noStrike" dirty="0">
                        <a:solidFill>
                          <a:schemeClr val="tx1"/>
                        </a:solidFill>
                        <a:latin typeface="ＭＳ Ｐゴシック" pitchFamily="50" charset="-128"/>
                        <a:ea typeface="ＭＳ Ｐゴシック" pitchFamily="50" charset="-128"/>
                      </a:endParaRP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7"/>
                  </a:ext>
                </a:extLst>
              </a:tr>
              <a:tr h="191098">
                <a:tc>
                  <a:txBody>
                    <a:bodyPr/>
                    <a:lstStyle/>
                    <a:p>
                      <a:pPr algn="ctr" fontAlgn="ctr"/>
                      <a:r>
                        <a:rPr lang="en-US" altLang="ja-JP" sz="1000" b="0" i="0" u="none" strike="noStrike">
                          <a:solidFill>
                            <a:srgbClr val="000000"/>
                          </a:solidFill>
                          <a:latin typeface="ＭＳ Ｐゴシック" pitchFamily="50" charset="-128"/>
                          <a:ea typeface="ＭＳ Ｐゴシック" pitchFamily="50" charset="-128"/>
                        </a:rPr>
                        <a:t>28</a:t>
                      </a:r>
                    </a:p>
                  </a:txBody>
                  <a:tcPr marL="72000" marR="72000"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zh-TW" altLang="en-US" sz="1000" b="0" i="0" u="none" strike="noStrike" dirty="0">
                          <a:solidFill>
                            <a:srgbClr val="000000"/>
                          </a:solidFill>
                          <a:latin typeface="ＭＳ Ｐゴシック" pitchFamily="50" charset="-128"/>
                          <a:ea typeface="ＭＳ Ｐゴシック" pitchFamily="50" charset="-128"/>
                        </a:rPr>
                        <a:t>看護専門学校</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latin typeface="ＭＳ Ｐゴシック" pitchFamily="50" charset="-128"/>
                          <a:ea typeface="ＭＳ Ｐゴシック" pitchFamily="50" charset="-128"/>
                        </a:rPr>
                        <a:t>3</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dirty="0">
                          <a:solidFill>
                            <a:schemeClr val="tx1"/>
                          </a:solidFill>
                          <a:latin typeface="ＭＳ Ｐゴシック" pitchFamily="50" charset="-128"/>
                          <a:ea typeface="ＭＳ Ｐゴシック" pitchFamily="50" charset="-128"/>
                        </a:rPr>
                        <a:t>同左</a:t>
                      </a:r>
                      <a:endParaRPr lang="en-US" altLang="ja-JP" sz="1000" b="0" i="0" u="none" strike="noStrike" dirty="0">
                        <a:solidFill>
                          <a:schemeClr val="tx1"/>
                        </a:solidFill>
                        <a:latin typeface="ＭＳ Ｐゴシック" pitchFamily="50" charset="-128"/>
                        <a:ea typeface="ＭＳ Ｐゴシック" pitchFamily="50" charset="-128"/>
                      </a:endParaRP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8"/>
                  </a:ext>
                </a:extLst>
              </a:tr>
              <a:tr h="191098">
                <a:tc>
                  <a:txBody>
                    <a:bodyPr/>
                    <a:lstStyle/>
                    <a:p>
                      <a:pPr algn="ctr" fontAlgn="ctr"/>
                      <a:r>
                        <a:rPr lang="en-US" altLang="ja-JP" sz="1000" b="0" i="0" u="none" strike="noStrike">
                          <a:solidFill>
                            <a:srgbClr val="000000"/>
                          </a:solidFill>
                          <a:latin typeface="ＭＳ Ｐゴシック" pitchFamily="50" charset="-128"/>
                          <a:ea typeface="ＭＳ Ｐゴシック" pitchFamily="50" charset="-128"/>
                        </a:rPr>
                        <a:t>29</a:t>
                      </a:r>
                    </a:p>
                  </a:txBody>
                  <a:tcPr marL="72000" marR="72000"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a:solidFill>
                            <a:srgbClr val="000000"/>
                          </a:solidFill>
                          <a:latin typeface="ＭＳ Ｐゴシック" pitchFamily="50" charset="-128"/>
                          <a:ea typeface="ＭＳ Ｐゴシック" pitchFamily="50" charset="-128"/>
                        </a:rPr>
                        <a:t>その他児童福祉施設</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latin typeface="ＭＳ Ｐゴシック" pitchFamily="50" charset="-128"/>
                          <a:ea typeface="ＭＳ Ｐゴシック" pitchFamily="50" charset="-128"/>
                        </a:rPr>
                        <a:t>1</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dirty="0">
                          <a:solidFill>
                            <a:schemeClr val="tx1"/>
                          </a:solidFill>
                          <a:latin typeface="ＭＳ Ｐゴシック" pitchFamily="50" charset="-128"/>
                          <a:ea typeface="ＭＳ Ｐゴシック" pitchFamily="50" charset="-128"/>
                        </a:rPr>
                        <a:t>同左</a:t>
                      </a:r>
                      <a:endParaRPr lang="en-US" altLang="ja-JP" sz="1000" b="0" i="0" u="none" strike="noStrike" dirty="0">
                        <a:solidFill>
                          <a:schemeClr val="tx1"/>
                        </a:solidFill>
                        <a:latin typeface="ＭＳ Ｐゴシック" pitchFamily="50" charset="-128"/>
                        <a:ea typeface="ＭＳ Ｐゴシック" pitchFamily="50" charset="-128"/>
                      </a:endParaRP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9"/>
                  </a:ext>
                </a:extLst>
              </a:tr>
              <a:tr h="191098">
                <a:tc>
                  <a:txBody>
                    <a:bodyPr/>
                    <a:lstStyle/>
                    <a:p>
                      <a:pPr algn="ctr" fontAlgn="ctr"/>
                      <a:r>
                        <a:rPr lang="en-US" altLang="ja-JP" sz="1000" b="0" i="0" u="none" strike="noStrike">
                          <a:solidFill>
                            <a:srgbClr val="000000"/>
                          </a:solidFill>
                          <a:latin typeface="ＭＳ Ｐゴシック" pitchFamily="50" charset="-128"/>
                          <a:ea typeface="ＭＳ Ｐゴシック" pitchFamily="50" charset="-128"/>
                        </a:rPr>
                        <a:t>30</a:t>
                      </a:r>
                    </a:p>
                  </a:txBody>
                  <a:tcPr marL="72000" marR="72000"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a:solidFill>
                            <a:srgbClr val="000000"/>
                          </a:solidFill>
                          <a:latin typeface="ＭＳ Ｐゴシック" pitchFamily="50" charset="-128"/>
                          <a:ea typeface="ＭＳ Ｐゴシック" pitchFamily="50" charset="-128"/>
                        </a:rPr>
                        <a:t>その他児童福祉施設</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latin typeface="ＭＳ Ｐゴシック" pitchFamily="50" charset="-128"/>
                          <a:ea typeface="ＭＳ Ｐゴシック" pitchFamily="50" charset="-128"/>
                        </a:rPr>
                        <a:t>3</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dirty="0">
                          <a:solidFill>
                            <a:schemeClr val="tx1"/>
                          </a:solidFill>
                          <a:latin typeface="ＭＳ Ｐゴシック" pitchFamily="50" charset="-128"/>
                          <a:ea typeface="ＭＳ Ｐゴシック" pitchFamily="50" charset="-128"/>
                        </a:rPr>
                        <a:t>同左</a:t>
                      </a:r>
                      <a:endParaRPr lang="en-US" altLang="ja-JP" sz="1000" b="0" i="0" u="none" strike="noStrike" dirty="0">
                        <a:solidFill>
                          <a:schemeClr val="tx1"/>
                        </a:solidFill>
                        <a:latin typeface="ＭＳ Ｐゴシック" pitchFamily="50" charset="-128"/>
                        <a:ea typeface="ＭＳ Ｐゴシック" pitchFamily="50" charset="-128"/>
                      </a:endParaRP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20"/>
                  </a:ext>
                </a:extLst>
              </a:tr>
              <a:tr h="191098">
                <a:tc>
                  <a:txBody>
                    <a:bodyPr/>
                    <a:lstStyle/>
                    <a:p>
                      <a:pPr algn="ctr" fontAlgn="ctr"/>
                      <a:r>
                        <a:rPr lang="en-US" altLang="ja-JP" sz="1000" b="0" i="0" u="none" strike="noStrike">
                          <a:solidFill>
                            <a:srgbClr val="000000"/>
                          </a:solidFill>
                          <a:latin typeface="ＭＳ Ｐゴシック" pitchFamily="50" charset="-128"/>
                          <a:ea typeface="ＭＳ Ｐゴシック" pitchFamily="50" charset="-128"/>
                        </a:rPr>
                        <a:t>31</a:t>
                      </a:r>
                    </a:p>
                  </a:txBody>
                  <a:tcPr marL="72000" marR="72000"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a:solidFill>
                            <a:srgbClr val="000000"/>
                          </a:solidFill>
                          <a:latin typeface="ＭＳ Ｐゴシック" pitchFamily="50" charset="-128"/>
                          <a:ea typeface="ＭＳ Ｐゴシック" pitchFamily="50" charset="-128"/>
                        </a:rPr>
                        <a:t>青少年野外活動センター</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latin typeface="ＭＳ Ｐゴシック" pitchFamily="50" charset="-128"/>
                          <a:ea typeface="ＭＳ Ｐゴシック" pitchFamily="50" charset="-128"/>
                        </a:rPr>
                        <a:t>2</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dirty="0">
                          <a:solidFill>
                            <a:schemeClr val="tx1"/>
                          </a:solidFill>
                          <a:latin typeface="ＭＳ Ｐゴシック" pitchFamily="50" charset="-128"/>
                          <a:ea typeface="ＭＳ Ｐゴシック" pitchFamily="50" charset="-128"/>
                        </a:rPr>
                        <a:t>同左</a:t>
                      </a:r>
                      <a:endParaRPr lang="en-US" altLang="ja-JP" sz="1000" b="0" i="0" u="none" strike="noStrike" dirty="0">
                        <a:solidFill>
                          <a:schemeClr val="tx1"/>
                        </a:solidFill>
                        <a:latin typeface="ＭＳ Ｐゴシック" pitchFamily="50" charset="-128"/>
                        <a:ea typeface="ＭＳ Ｐゴシック" pitchFamily="50" charset="-128"/>
                      </a:endParaRP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21"/>
                  </a:ext>
                </a:extLst>
              </a:tr>
              <a:tr h="191098">
                <a:tc>
                  <a:txBody>
                    <a:bodyPr/>
                    <a:lstStyle/>
                    <a:p>
                      <a:pPr algn="ctr" fontAlgn="ctr"/>
                      <a:r>
                        <a:rPr lang="en-US" altLang="ja-JP" sz="1000" b="0" i="0" u="none" strike="noStrike">
                          <a:solidFill>
                            <a:srgbClr val="000000"/>
                          </a:solidFill>
                          <a:latin typeface="ＭＳ Ｐゴシック" pitchFamily="50" charset="-128"/>
                          <a:ea typeface="ＭＳ Ｐゴシック" pitchFamily="50" charset="-128"/>
                        </a:rPr>
                        <a:t>32</a:t>
                      </a:r>
                    </a:p>
                  </a:txBody>
                  <a:tcPr marL="72000" marR="72000"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a:solidFill>
                            <a:srgbClr val="000000"/>
                          </a:solidFill>
                          <a:latin typeface="ＭＳ Ｐゴシック" pitchFamily="50" charset="-128"/>
                          <a:ea typeface="ＭＳ Ｐゴシック" pitchFamily="50" charset="-128"/>
                        </a:rPr>
                        <a:t>学校施設（幼稚園昼食実行委員会）</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latin typeface="ＭＳ Ｐゴシック" pitchFamily="50" charset="-128"/>
                          <a:ea typeface="ＭＳ Ｐゴシック" pitchFamily="50" charset="-128"/>
                        </a:rPr>
                        <a:t>2</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dirty="0">
                          <a:solidFill>
                            <a:schemeClr val="tx1"/>
                          </a:solidFill>
                          <a:latin typeface="ＭＳ Ｐゴシック" pitchFamily="50" charset="-128"/>
                          <a:ea typeface="ＭＳ Ｐゴシック" pitchFamily="50" charset="-128"/>
                        </a:rPr>
                        <a:t>同左</a:t>
                      </a:r>
                      <a:endParaRPr lang="en-US" altLang="ja-JP" sz="1000" b="0" i="0" u="none" strike="noStrike" dirty="0">
                        <a:solidFill>
                          <a:schemeClr val="tx1"/>
                        </a:solidFill>
                        <a:latin typeface="ＭＳ Ｐゴシック" pitchFamily="50" charset="-128"/>
                        <a:ea typeface="ＭＳ Ｐゴシック" pitchFamily="50" charset="-128"/>
                      </a:endParaRP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22"/>
                  </a:ext>
                </a:extLst>
              </a:tr>
              <a:tr h="191098">
                <a:tc>
                  <a:txBody>
                    <a:bodyPr/>
                    <a:lstStyle/>
                    <a:p>
                      <a:pPr algn="ctr" fontAlgn="ctr"/>
                      <a:r>
                        <a:rPr lang="en-US" altLang="ja-JP" sz="1000" b="0" i="0" u="none" strike="noStrike">
                          <a:solidFill>
                            <a:srgbClr val="000000"/>
                          </a:solidFill>
                          <a:latin typeface="ＭＳ Ｐゴシック" pitchFamily="50" charset="-128"/>
                          <a:ea typeface="ＭＳ Ｐゴシック" pitchFamily="50" charset="-128"/>
                        </a:rPr>
                        <a:t>33</a:t>
                      </a:r>
                    </a:p>
                  </a:txBody>
                  <a:tcPr marL="72000" marR="72000"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zh-TW" altLang="en-US" sz="1000" b="0" i="0" u="none" strike="noStrike" dirty="0">
                          <a:solidFill>
                            <a:srgbClr val="000000"/>
                          </a:solidFill>
                          <a:latin typeface="ＭＳ Ｐゴシック" pitchFamily="50" charset="-128"/>
                          <a:ea typeface="ＭＳ Ｐゴシック" pitchFamily="50" charset="-128"/>
                        </a:rPr>
                        <a:t>航空機騒音測定器（共同利用施設）</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latin typeface="ＭＳ Ｐゴシック" pitchFamily="50" charset="-128"/>
                          <a:ea typeface="ＭＳ Ｐゴシック" pitchFamily="50" charset="-128"/>
                        </a:rPr>
                        <a:t>1</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dirty="0">
                          <a:solidFill>
                            <a:schemeClr val="tx1"/>
                          </a:solidFill>
                          <a:latin typeface="ＭＳ Ｐゴシック" pitchFamily="50" charset="-128"/>
                          <a:ea typeface="ＭＳ Ｐゴシック" pitchFamily="50" charset="-128"/>
                        </a:rPr>
                        <a:t>同左</a:t>
                      </a:r>
                      <a:endParaRPr lang="en-US" altLang="ja-JP" sz="1000" b="0" i="0" u="none" strike="noStrike" dirty="0">
                        <a:solidFill>
                          <a:schemeClr val="tx1"/>
                        </a:solidFill>
                        <a:latin typeface="ＭＳ Ｐゴシック" pitchFamily="50" charset="-128"/>
                        <a:ea typeface="ＭＳ Ｐゴシック" pitchFamily="50" charset="-128"/>
                      </a:endParaRP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23"/>
                  </a:ext>
                </a:extLst>
              </a:tr>
              <a:tr h="191098">
                <a:tc>
                  <a:txBody>
                    <a:bodyPr/>
                    <a:lstStyle/>
                    <a:p>
                      <a:pPr algn="ctr" fontAlgn="ctr"/>
                      <a:r>
                        <a:rPr lang="en-US" altLang="ja-JP" sz="1000" b="0" i="0" u="none" strike="noStrike">
                          <a:solidFill>
                            <a:srgbClr val="000000"/>
                          </a:solidFill>
                          <a:latin typeface="ＭＳ Ｐゴシック" pitchFamily="50" charset="-128"/>
                          <a:ea typeface="ＭＳ Ｐゴシック" pitchFamily="50" charset="-128"/>
                        </a:rPr>
                        <a:t>34</a:t>
                      </a:r>
                    </a:p>
                  </a:txBody>
                  <a:tcPr marL="72000" marR="72000"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zh-TW" altLang="en-US" sz="1000" b="0" i="0" u="none" strike="noStrike" dirty="0">
                          <a:solidFill>
                            <a:srgbClr val="000000"/>
                          </a:solidFill>
                          <a:latin typeface="ＭＳ Ｐゴシック" pitchFamily="50" charset="-128"/>
                          <a:ea typeface="ＭＳ Ｐゴシック" pitchFamily="50" charset="-128"/>
                        </a:rPr>
                        <a:t>防潮堤点検階段（仮設）住之江工場内</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latin typeface="ＭＳ Ｐゴシック" pitchFamily="50" charset="-128"/>
                          <a:ea typeface="ＭＳ Ｐゴシック" pitchFamily="50" charset="-128"/>
                        </a:rPr>
                        <a:t>1</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dirty="0">
                          <a:solidFill>
                            <a:schemeClr val="tx1"/>
                          </a:solidFill>
                          <a:latin typeface="ＭＳ Ｐゴシック" pitchFamily="50" charset="-128"/>
                          <a:ea typeface="ＭＳ Ｐゴシック" pitchFamily="50" charset="-128"/>
                        </a:rPr>
                        <a:t>同左</a:t>
                      </a:r>
                      <a:endParaRPr lang="en-US" altLang="ja-JP" sz="1000" b="0" i="0" u="none" strike="noStrike" dirty="0">
                        <a:solidFill>
                          <a:schemeClr val="tx1"/>
                        </a:solidFill>
                        <a:latin typeface="ＭＳ Ｐゴシック" pitchFamily="50" charset="-128"/>
                        <a:ea typeface="ＭＳ Ｐゴシック" pitchFamily="50" charset="-128"/>
                      </a:endParaRP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24"/>
                  </a:ext>
                </a:extLst>
              </a:tr>
              <a:tr h="191098">
                <a:tc>
                  <a:txBody>
                    <a:bodyPr/>
                    <a:lstStyle/>
                    <a:p>
                      <a:pPr algn="ctr" fontAlgn="ctr"/>
                      <a:r>
                        <a:rPr lang="en-US" altLang="ja-JP" sz="1000" b="0" i="0" u="none" strike="noStrike">
                          <a:solidFill>
                            <a:srgbClr val="000000"/>
                          </a:solidFill>
                          <a:latin typeface="ＭＳ Ｐゴシック" pitchFamily="50" charset="-128"/>
                          <a:ea typeface="ＭＳ Ｐゴシック" pitchFamily="50" charset="-128"/>
                        </a:rPr>
                        <a:t>35</a:t>
                      </a:r>
                    </a:p>
                  </a:txBody>
                  <a:tcPr marL="72000" marR="72000"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zh-TW" altLang="en-US" sz="1000" b="0" i="0" u="none" strike="noStrike" dirty="0">
                          <a:solidFill>
                            <a:srgbClr val="000000"/>
                          </a:solidFill>
                          <a:latin typeface="ＭＳ Ｐゴシック" pitchFamily="50" charset="-128"/>
                          <a:ea typeface="ＭＳ Ｐゴシック" pitchFamily="50" charset="-128"/>
                        </a:rPr>
                        <a:t>農園（瓜破霊園内）</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latin typeface="ＭＳ Ｐゴシック" pitchFamily="50" charset="-128"/>
                          <a:ea typeface="ＭＳ Ｐゴシック" pitchFamily="50" charset="-128"/>
                        </a:rPr>
                        <a:t>1</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dirty="0">
                          <a:solidFill>
                            <a:schemeClr val="tx1"/>
                          </a:solidFill>
                          <a:latin typeface="ＭＳ Ｐゴシック" pitchFamily="50" charset="-128"/>
                          <a:ea typeface="ＭＳ Ｐゴシック" pitchFamily="50" charset="-128"/>
                        </a:rPr>
                        <a:t>同左</a:t>
                      </a:r>
                      <a:endParaRPr lang="en-US" altLang="ja-JP" sz="1000" b="0" i="0" u="none" strike="noStrike" dirty="0">
                        <a:solidFill>
                          <a:schemeClr val="tx1"/>
                        </a:solidFill>
                        <a:latin typeface="ＭＳ Ｐゴシック" pitchFamily="50" charset="-128"/>
                        <a:ea typeface="ＭＳ Ｐゴシック" pitchFamily="50" charset="-128"/>
                      </a:endParaRP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25"/>
                  </a:ext>
                </a:extLst>
              </a:tr>
            </a:tbl>
          </a:graphicData>
        </a:graphic>
      </p:graphicFrame>
      <p:sp>
        <p:nvSpPr>
          <p:cNvPr id="27" name="正方形/長方形 26"/>
          <p:cNvSpPr/>
          <p:nvPr/>
        </p:nvSpPr>
        <p:spPr>
          <a:xfrm>
            <a:off x="827584" y="1007150"/>
            <a:ext cx="1800200" cy="261610"/>
          </a:xfrm>
          <a:prstGeom prst="rect">
            <a:avLst/>
          </a:prstGeom>
        </p:spPr>
        <p:txBody>
          <a:bodyPr wrap="square">
            <a:spAutoFit/>
          </a:bodyPr>
          <a:lstStyle/>
          <a:p>
            <a:r>
              <a:rPr lang="ja-JP" altLang="en-US" sz="1100" dirty="0">
                <a:solidFill>
                  <a:prstClr val="black"/>
                </a:solidFill>
                <a:latin typeface="ＭＳ Ｐゴシック" panose="020B0600070205080204" pitchFamily="50" charset="-128"/>
                <a:ea typeface="ＭＳ Ｐゴシック" panose="020B0600070205080204" pitchFamily="50" charset="-128"/>
              </a:rPr>
              <a:t>（前ページからの続き）</a:t>
            </a:r>
          </a:p>
        </p:txBody>
      </p:sp>
      <p:sp>
        <p:nvSpPr>
          <p:cNvPr id="29" name="正方形/長方形 28"/>
          <p:cNvSpPr/>
          <p:nvPr/>
        </p:nvSpPr>
        <p:spPr>
          <a:xfrm>
            <a:off x="251520" y="260648"/>
            <a:ext cx="6768752" cy="338554"/>
          </a:xfrm>
          <a:prstGeom prst="rect">
            <a:avLst/>
          </a:prstGeom>
        </p:spPr>
        <p:txBody>
          <a:bodyPr wrap="square">
            <a:spAutoFit/>
          </a:bodyPr>
          <a:lstStyle/>
          <a:p>
            <a:r>
              <a:rPr lang="ja-JP" altLang="en-US" sz="1600" dirty="0">
                <a:solidFill>
                  <a:prstClr val="black"/>
                </a:solidFill>
                <a:latin typeface="ＭＳ Ｐゴシック" panose="020B0600070205080204" pitchFamily="50" charset="-128"/>
                <a:ea typeface="ＭＳ Ｐゴシック" panose="020B0600070205080204" pitchFamily="50" charset="-128"/>
              </a:rPr>
              <a:t>○ 市有不動産の使用料減免のうち、見直しの対象としたもの　（４／６）</a:t>
            </a:r>
          </a:p>
        </p:txBody>
      </p:sp>
      <p:sp>
        <p:nvSpPr>
          <p:cNvPr id="10" name="テキスト ボックス 36"/>
          <p:cNvSpPr txBox="1"/>
          <p:nvPr/>
        </p:nvSpPr>
        <p:spPr>
          <a:xfrm>
            <a:off x="0" y="0"/>
            <a:ext cx="1619672" cy="261610"/>
          </a:xfrm>
          <a:prstGeom prst="rect">
            <a:avLst/>
          </a:prstGeom>
          <a:noFill/>
        </p:spPr>
        <p:txBody>
          <a:bodyPr wrap="square" rtlCol="0">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r>
              <a:rPr lang="ja-JP" altLang="en-US" sz="1100" dirty="0">
                <a:solidFill>
                  <a:prstClr val="black"/>
                </a:solidFill>
              </a:rPr>
              <a:t>（付属資料３）</a:t>
            </a:r>
            <a:endParaRPr lang="en-US" altLang="ja-JP" sz="1100" dirty="0">
              <a:solidFill>
                <a:prstClr val="black"/>
              </a:solidFill>
            </a:endParaRPr>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389</a:t>
            </a:fld>
            <a:endParaRPr lang="ja-JP" altLang="en-US"/>
          </a:p>
        </p:txBody>
      </p:sp>
    </p:spTree>
    <p:extLst>
      <p:ext uri="{BB962C8B-B14F-4D97-AF65-F5344CB8AC3E}">
        <p14:creationId xmlns:p14="http://schemas.microsoft.com/office/powerpoint/2010/main" val="655071596"/>
      </p:ext>
    </p:extLst>
  </p:cSld>
  <p:clrMapOvr>
    <a:masterClrMapping/>
  </p:clrMapOvr>
</p:sld>
</file>

<file path=ppt/slides/slide3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正方形/長方形 26"/>
          <p:cNvSpPr/>
          <p:nvPr/>
        </p:nvSpPr>
        <p:spPr>
          <a:xfrm>
            <a:off x="827584" y="1007150"/>
            <a:ext cx="1800200" cy="261610"/>
          </a:xfrm>
          <a:prstGeom prst="rect">
            <a:avLst/>
          </a:prstGeom>
        </p:spPr>
        <p:txBody>
          <a:bodyPr wrap="square">
            <a:spAutoFit/>
          </a:bodyPr>
          <a:lstStyle/>
          <a:p>
            <a:r>
              <a:rPr lang="ja-JP" altLang="en-US" sz="1100" dirty="0">
                <a:solidFill>
                  <a:prstClr val="black"/>
                </a:solidFill>
                <a:latin typeface="ＭＳ Ｐゴシック" panose="020B0600070205080204" pitchFamily="50" charset="-128"/>
                <a:ea typeface="ＭＳ Ｐゴシック" panose="020B0600070205080204" pitchFamily="50" charset="-128"/>
              </a:rPr>
              <a:t>（前ページからの続き）</a:t>
            </a:r>
          </a:p>
        </p:txBody>
      </p:sp>
      <p:graphicFrame>
        <p:nvGraphicFramePr>
          <p:cNvPr id="28" name="表 27"/>
          <p:cNvGraphicFramePr>
            <a:graphicFrameLocks noGrp="1"/>
          </p:cNvGraphicFramePr>
          <p:nvPr/>
        </p:nvGraphicFramePr>
        <p:xfrm>
          <a:off x="827584" y="1268762"/>
          <a:ext cx="7416826" cy="4987625"/>
        </p:xfrm>
        <a:graphic>
          <a:graphicData uri="http://schemas.openxmlformats.org/drawingml/2006/table">
            <a:tbl>
              <a:tblPr/>
              <a:tblGrid>
                <a:gridCol w="467728">
                  <a:extLst>
                    <a:ext uri="{9D8B030D-6E8A-4147-A177-3AD203B41FA5}">
                      <a16:colId xmlns:a16="http://schemas.microsoft.com/office/drawing/2014/main" val="20000"/>
                    </a:ext>
                  </a:extLst>
                </a:gridCol>
                <a:gridCol w="4572832">
                  <a:extLst>
                    <a:ext uri="{9D8B030D-6E8A-4147-A177-3AD203B41FA5}">
                      <a16:colId xmlns:a16="http://schemas.microsoft.com/office/drawing/2014/main" val="20001"/>
                    </a:ext>
                  </a:extLst>
                </a:gridCol>
                <a:gridCol w="1188133">
                  <a:extLst>
                    <a:ext uri="{9D8B030D-6E8A-4147-A177-3AD203B41FA5}">
                      <a16:colId xmlns:a16="http://schemas.microsoft.com/office/drawing/2014/main" val="20002"/>
                    </a:ext>
                  </a:extLst>
                </a:gridCol>
                <a:gridCol w="1188133">
                  <a:extLst>
                    <a:ext uri="{9D8B030D-6E8A-4147-A177-3AD203B41FA5}">
                      <a16:colId xmlns:a16="http://schemas.microsoft.com/office/drawing/2014/main" val="20003"/>
                    </a:ext>
                  </a:extLst>
                </a:gridCol>
              </a:tblGrid>
              <a:tr h="188329">
                <a:tc>
                  <a:txBody>
                    <a:bodyPr/>
                    <a:lstStyle/>
                    <a:p>
                      <a:pPr algn="ctr" fontAlgn="ctr">
                        <a:lnSpc>
                          <a:spcPts val="1100"/>
                        </a:lnSpc>
                      </a:pPr>
                      <a:endParaRPr lang="zh-TW" altLang="en-US" sz="1000" b="0" i="0" u="none" strike="noStrike" dirty="0">
                        <a:solidFill>
                          <a:schemeClr val="tx1"/>
                        </a:solidFill>
                        <a:latin typeface="ＭＳ Ｐゴシック" pitchFamily="50" charset="-128"/>
                        <a:ea typeface="ＭＳ Ｐゴシック" pitchFamily="50" charset="-128"/>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ap="flat" cmpd="sng" algn="ctr">
                      <a:solidFill>
                        <a:schemeClr val="tx1"/>
                      </a:solidFill>
                      <a:prstDash val="solid"/>
                      <a:round/>
                      <a:headEnd type="none" w="med" len="med"/>
                      <a:tailEnd type="none" w="med" len="med"/>
                    </a:lnTlToBr>
                    <a:solidFill>
                      <a:schemeClr val="accent5">
                        <a:lumMod val="40000"/>
                        <a:lumOff val="60000"/>
                      </a:schemeClr>
                    </a:solidFill>
                  </a:tcPr>
                </a:tc>
                <a:tc>
                  <a:txBody>
                    <a:bodyPr/>
                    <a:lstStyle/>
                    <a:p>
                      <a:pPr algn="ctr" fontAlgn="ctr">
                        <a:lnSpc>
                          <a:spcPts val="1100"/>
                        </a:lnSpc>
                      </a:pPr>
                      <a:r>
                        <a:rPr lang="zh-TW" altLang="en-US" sz="1000" b="0" i="0" u="none" strike="noStrike" dirty="0">
                          <a:solidFill>
                            <a:schemeClr val="tx1"/>
                          </a:solidFill>
                          <a:latin typeface="ＭＳ Ｐゴシック" pitchFamily="50" charset="-128"/>
                          <a:ea typeface="ＭＳ Ｐゴシック" pitchFamily="50" charset="-128"/>
                        </a:rPr>
                        <a:t>項</a:t>
                      </a:r>
                      <a:r>
                        <a:rPr lang="ja-JP" altLang="en-US" sz="1000" b="0" i="0" u="none" strike="noStrike" dirty="0">
                          <a:solidFill>
                            <a:schemeClr val="tx1"/>
                          </a:solidFill>
                          <a:latin typeface="ＭＳ Ｐゴシック" pitchFamily="50" charset="-128"/>
                          <a:ea typeface="ＭＳ Ｐゴシック" pitchFamily="50" charset="-128"/>
                        </a:rPr>
                        <a:t>　　　</a:t>
                      </a:r>
                      <a:r>
                        <a:rPr lang="zh-TW" altLang="en-US" sz="1000" b="0" i="0" u="none" strike="noStrike" dirty="0">
                          <a:solidFill>
                            <a:schemeClr val="tx1"/>
                          </a:solidFill>
                          <a:latin typeface="ＭＳ Ｐゴシック" pitchFamily="50" charset="-128"/>
                          <a:ea typeface="ＭＳ Ｐゴシック" pitchFamily="50" charset="-128"/>
                        </a:rPr>
                        <a:t>目</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40000"/>
                        <a:lumOff val="60000"/>
                      </a:schemeClr>
                    </a:solidFill>
                  </a:tcPr>
                </a:tc>
                <a:tc>
                  <a:txBody>
                    <a:bodyPr/>
                    <a:lstStyle/>
                    <a:p>
                      <a:pPr algn="ctr" fontAlgn="ctr">
                        <a:lnSpc>
                          <a:spcPts val="1100"/>
                        </a:lnSpc>
                      </a:pPr>
                      <a:r>
                        <a:rPr lang="ja-JP" altLang="en-US" sz="1000" b="0" i="0" u="none" strike="noStrike" dirty="0">
                          <a:solidFill>
                            <a:schemeClr val="tx1"/>
                          </a:solidFill>
                          <a:latin typeface="ＭＳ Ｐゴシック" pitchFamily="50" charset="-128"/>
                          <a:ea typeface="+mn-ea"/>
                        </a:rPr>
                        <a:t>件数</a:t>
                      </a:r>
                      <a:endParaRPr lang="en-US" altLang="ja-JP" sz="1000" b="0" i="0" u="none" strike="noStrike" dirty="0">
                        <a:solidFill>
                          <a:schemeClr val="tx1"/>
                        </a:solidFill>
                        <a:latin typeface="ＭＳ Ｐゴシック" pitchFamily="50" charset="-128"/>
                        <a:ea typeface="+mn-ea"/>
                      </a:endParaRPr>
                    </a:p>
                    <a:p>
                      <a:pPr algn="ctr" fontAlgn="ctr">
                        <a:lnSpc>
                          <a:spcPts val="1100"/>
                        </a:lnSpc>
                      </a:pPr>
                      <a:r>
                        <a:rPr lang="ja-JP" altLang="en-US" sz="1000" b="0" i="0" u="none" strike="noStrike" dirty="0">
                          <a:solidFill>
                            <a:schemeClr val="tx1"/>
                          </a:solidFill>
                          <a:latin typeface="ＭＳ Ｐゴシック" pitchFamily="50" charset="-128"/>
                          <a:ea typeface="+mn-ea"/>
                        </a:rPr>
                        <a:t>（</a:t>
                      </a:r>
                      <a:r>
                        <a:rPr lang="en-US" altLang="ja-JP" sz="1000" b="0" i="0" u="none" strike="noStrike" dirty="0">
                          <a:solidFill>
                            <a:schemeClr val="tx1"/>
                          </a:solidFill>
                          <a:latin typeface="ＭＳ Ｐゴシック" pitchFamily="50" charset="-128"/>
                          <a:ea typeface="+mn-ea"/>
                        </a:rPr>
                        <a:t>2012</a:t>
                      </a:r>
                      <a:r>
                        <a:rPr lang="ja-JP" altLang="en-US" sz="1000" b="0" i="0" u="none" strike="noStrike" dirty="0">
                          <a:solidFill>
                            <a:schemeClr val="tx1"/>
                          </a:solidFill>
                          <a:latin typeface="ＭＳ Ｐゴシック" pitchFamily="50" charset="-128"/>
                          <a:ea typeface="+mn-ea"/>
                        </a:rPr>
                        <a:t>～</a:t>
                      </a:r>
                      <a:r>
                        <a:rPr lang="en-US" altLang="ja-JP" sz="1000" b="0" i="0" u="none" strike="noStrike" dirty="0">
                          <a:solidFill>
                            <a:schemeClr val="tx1"/>
                          </a:solidFill>
                          <a:latin typeface="ＭＳ Ｐゴシック" pitchFamily="50" charset="-128"/>
                          <a:ea typeface="+mn-ea"/>
                        </a:rPr>
                        <a:t>2013</a:t>
                      </a:r>
                      <a:r>
                        <a:rPr lang="ja-JP" altLang="en-US" sz="1000" b="0" i="0" u="none" strike="noStrike" dirty="0">
                          <a:solidFill>
                            <a:schemeClr val="tx1"/>
                          </a:solidFill>
                          <a:latin typeface="ＭＳ Ｐゴシック" pitchFamily="50" charset="-128"/>
                          <a:ea typeface="+mn-ea"/>
                        </a:rPr>
                        <a:t>年度）</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40000"/>
                        <a:lumOff val="60000"/>
                      </a:schemeClr>
                    </a:solidFill>
                  </a:tcPr>
                </a:tc>
                <a:tc>
                  <a:txBody>
                    <a:bodyPr/>
                    <a:lstStyle/>
                    <a:p>
                      <a:pPr algn="ctr" fontAlgn="ctr">
                        <a:lnSpc>
                          <a:spcPts val="1100"/>
                        </a:lnSpc>
                      </a:pPr>
                      <a:r>
                        <a:rPr lang="ja-JP" altLang="en-US" sz="1000" b="0" i="0" u="none" strike="noStrike" dirty="0">
                          <a:solidFill>
                            <a:schemeClr val="tx1"/>
                          </a:solidFill>
                          <a:latin typeface="ＭＳ Ｐゴシック" pitchFamily="50" charset="-128"/>
                          <a:ea typeface="+mn-ea"/>
                        </a:rPr>
                        <a:t>件数</a:t>
                      </a:r>
                      <a:endParaRPr lang="en-US" altLang="ja-JP" sz="1000" b="0" i="0" u="none" strike="noStrike" dirty="0">
                        <a:solidFill>
                          <a:schemeClr val="tx1"/>
                        </a:solidFill>
                        <a:latin typeface="ＭＳ Ｐゴシック" pitchFamily="50" charset="-128"/>
                        <a:ea typeface="+mn-ea"/>
                      </a:endParaRPr>
                    </a:p>
                    <a:p>
                      <a:pPr algn="ctr" fontAlgn="ctr">
                        <a:lnSpc>
                          <a:spcPts val="1100"/>
                        </a:lnSpc>
                      </a:pPr>
                      <a:r>
                        <a:rPr lang="ja-JP" altLang="en-US" sz="1000" b="0" i="0" u="none" strike="noStrike" dirty="0">
                          <a:solidFill>
                            <a:schemeClr val="tx1"/>
                          </a:solidFill>
                          <a:latin typeface="ＭＳ Ｐゴシック" pitchFamily="50" charset="-128"/>
                          <a:ea typeface="+mn-ea"/>
                        </a:rPr>
                        <a:t>（</a:t>
                      </a:r>
                      <a:r>
                        <a:rPr lang="en-US" altLang="ja-JP" sz="1000" b="0" i="0" u="none" strike="noStrike" dirty="0">
                          <a:solidFill>
                            <a:schemeClr val="tx1"/>
                          </a:solidFill>
                          <a:latin typeface="ＭＳ Ｐゴシック" pitchFamily="50" charset="-128"/>
                          <a:ea typeface="+mn-ea"/>
                        </a:rPr>
                        <a:t>2012</a:t>
                      </a:r>
                      <a:r>
                        <a:rPr lang="ja-JP" altLang="en-US" sz="1000" b="0" i="0" u="none" strike="noStrike" dirty="0">
                          <a:solidFill>
                            <a:schemeClr val="tx1"/>
                          </a:solidFill>
                          <a:latin typeface="ＭＳ Ｐゴシック" pitchFamily="50" charset="-128"/>
                          <a:ea typeface="+mn-ea"/>
                        </a:rPr>
                        <a:t>～</a:t>
                      </a:r>
                      <a:r>
                        <a:rPr lang="en-US" altLang="ja-JP" sz="1000" b="0" i="0" u="none" strike="noStrike" dirty="0">
                          <a:solidFill>
                            <a:schemeClr val="tx1"/>
                          </a:solidFill>
                          <a:latin typeface="ＭＳ Ｐゴシック" pitchFamily="50" charset="-128"/>
                          <a:ea typeface="+mn-ea"/>
                        </a:rPr>
                        <a:t>2014</a:t>
                      </a:r>
                      <a:r>
                        <a:rPr lang="ja-JP" altLang="en-US" sz="1000" b="0" i="0" u="none" strike="noStrike" dirty="0">
                          <a:solidFill>
                            <a:schemeClr val="tx1"/>
                          </a:solidFill>
                          <a:latin typeface="ＭＳ Ｐゴシック" pitchFamily="50" charset="-128"/>
                          <a:ea typeface="+mn-ea"/>
                        </a:rPr>
                        <a:t>年度）</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40000"/>
                        <a:lumOff val="60000"/>
                      </a:schemeClr>
                    </a:solidFill>
                  </a:tcPr>
                </a:tc>
                <a:extLst>
                  <a:ext uri="{0D108BD9-81ED-4DB2-BD59-A6C34878D82A}">
                    <a16:rowId xmlns:a16="http://schemas.microsoft.com/office/drawing/2014/main" val="10000"/>
                  </a:ext>
                </a:extLst>
              </a:tr>
              <a:tr h="188329">
                <a:tc>
                  <a:txBody>
                    <a:bodyPr/>
                    <a:lstStyle/>
                    <a:p>
                      <a:pPr algn="ctr" fontAlgn="ctr"/>
                      <a:r>
                        <a:rPr lang="en-US" altLang="ja-JP" sz="1000" b="0" i="0" u="none" strike="noStrike" dirty="0">
                          <a:solidFill>
                            <a:srgbClr val="000000"/>
                          </a:solidFill>
                          <a:latin typeface="ＭＳ Ｐゴシック" pitchFamily="50" charset="-128"/>
                          <a:ea typeface="ＭＳ Ｐゴシック" pitchFamily="50" charset="-128"/>
                        </a:rPr>
                        <a:t>36</a:t>
                      </a:r>
                    </a:p>
                  </a:txBody>
                  <a:tcPr marL="72000" marR="72000"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a:solidFill>
                            <a:srgbClr val="000000"/>
                          </a:solidFill>
                          <a:latin typeface="ＭＳ Ｐゴシック" pitchFamily="50" charset="-128"/>
                          <a:ea typeface="ＭＳ Ｐゴシック" pitchFamily="50" charset="-128"/>
                        </a:rPr>
                        <a:t>アーケード（長吉銀座商店街振興組合）</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latin typeface="ＭＳ Ｐゴシック" pitchFamily="50" charset="-128"/>
                          <a:ea typeface="ＭＳ Ｐゴシック" pitchFamily="50" charset="-128"/>
                        </a:rPr>
                        <a:t>1</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dirty="0">
                          <a:solidFill>
                            <a:schemeClr val="tx1"/>
                          </a:solidFill>
                          <a:latin typeface="ＭＳ Ｐゴシック" pitchFamily="50" charset="-128"/>
                          <a:ea typeface="ＭＳ Ｐゴシック" pitchFamily="50" charset="-128"/>
                        </a:rPr>
                        <a:t>同左</a:t>
                      </a:r>
                      <a:endParaRPr lang="en-US" altLang="ja-JP" sz="1000" b="0" i="0" u="none" strike="noStrike" dirty="0">
                        <a:solidFill>
                          <a:schemeClr val="tx1"/>
                        </a:solidFill>
                        <a:latin typeface="ＭＳ Ｐゴシック" pitchFamily="50" charset="-128"/>
                        <a:ea typeface="ＭＳ Ｐゴシック" pitchFamily="50" charset="-128"/>
                      </a:endParaRP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1"/>
                  </a:ext>
                </a:extLst>
              </a:tr>
              <a:tr h="188329">
                <a:tc>
                  <a:txBody>
                    <a:bodyPr/>
                    <a:lstStyle/>
                    <a:p>
                      <a:pPr algn="ctr" fontAlgn="ctr"/>
                      <a:r>
                        <a:rPr lang="en-US" altLang="ja-JP" sz="1000" b="0" i="0" u="none" strike="noStrike" dirty="0">
                          <a:solidFill>
                            <a:srgbClr val="000000"/>
                          </a:solidFill>
                          <a:latin typeface="ＭＳ Ｐゴシック" pitchFamily="50" charset="-128"/>
                          <a:ea typeface="ＭＳ Ｐゴシック" pitchFamily="50" charset="-128"/>
                        </a:rPr>
                        <a:t>37</a:t>
                      </a:r>
                    </a:p>
                  </a:txBody>
                  <a:tcPr marL="72000" marR="72000"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a:solidFill>
                            <a:srgbClr val="000000"/>
                          </a:solidFill>
                          <a:latin typeface="ＭＳ Ｐゴシック" pitchFamily="50" charset="-128"/>
                          <a:ea typeface="ＭＳ Ｐゴシック" pitchFamily="50" charset="-128"/>
                        </a:rPr>
                        <a:t>活動拠点施設（</a:t>
                      </a:r>
                      <a:r>
                        <a:rPr lang="en-US" sz="1000" b="0" i="0" u="none" strike="noStrike">
                          <a:solidFill>
                            <a:srgbClr val="000000"/>
                          </a:solidFill>
                          <a:latin typeface="ＭＳ Ｐゴシック" pitchFamily="50" charset="-128"/>
                          <a:ea typeface="ＭＳ Ｐゴシック" pitchFamily="50" charset="-128"/>
                        </a:rPr>
                        <a:t>ＮＰＯ</a:t>
                      </a:r>
                      <a:r>
                        <a:rPr lang="ja-JP" altLang="en-US" sz="1000" b="0" i="0" u="none" strike="noStrike">
                          <a:solidFill>
                            <a:srgbClr val="000000"/>
                          </a:solidFill>
                          <a:latin typeface="ＭＳ Ｐゴシック" pitchFamily="50" charset="-128"/>
                          <a:ea typeface="ＭＳ Ｐゴシック" pitchFamily="50" charset="-128"/>
                        </a:rPr>
                        <a:t>法人、社会福祉法人等）</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latin typeface="ＭＳ Ｐゴシック" pitchFamily="50" charset="-128"/>
                          <a:ea typeface="ＭＳ Ｐゴシック" pitchFamily="50" charset="-128"/>
                        </a:rPr>
                        <a:t>11</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dirty="0">
                          <a:solidFill>
                            <a:schemeClr val="tx1"/>
                          </a:solidFill>
                          <a:latin typeface="ＭＳ Ｐゴシック" pitchFamily="50" charset="-128"/>
                          <a:ea typeface="ＭＳ Ｐゴシック" pitchFamily="50" charset="-128"/>
                        </a:rPr>
                        <a:t>同左</a:t>
                      </a:r>
                      <a:endParaRPr lang="en-US" altLang="ja-JP" sz="1000" b="0" i="0" u="none" strike="noStrike" dirty="0">
                        <a:solidFill>
                          <a:schemeClr val="tx1"/>
                        </a:solidFill>
                        <a:latin typeface="ＭＳ Ｐゴシック" pitchFamily="50" charset="-128"/>
                        <a:ea typeface="ＭＳ Ｐゴシック" pitchFamily="50" charset="-128"/>
                      </a:endParaRP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2"/>
                  </a:ext>
                </a:extLst>
              </a:tr>
              <a:tr h="188329">
                <a:tc>
                  <a:txBody>
                    <a:bodyPr/>
                    <a:lstStyle/>
                    <a:p>
                      <a:pPr algn="ctr" fontAlgn="ctr"/>
                      <a:r>
                        <a:rPr lang="en-US" altLang="ja-JP" sz="1000" b="0" i="0" u="none" strike="noStrike" dirty="0">
                          <a:solidFill>
                            <a:srgbClr val="000000"/>
                          </a:solidFill>
                          <a:latin typeface="ＭＳ Ｐゴシック" pitchFamily="50" charset="-128"/>
                          <a:ea typeface="ＭＳ Ｐゴシック" pitchFamily="50" charset="-128"/>
                        </a:rPr>
                        <a:t>38</a:t>
                      </a:r>
                    </a:p>
                  </a:txBody>
                  <a:tcPr marL="72000" marR="72000"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zh-TW" altLang="en-US" sz="1000" b="0" i="0" u="none" strike="noStrike" dirty="0">
                          <a:solidFill>
                            <a:srgbClr val="000000"/>
                          </a:solidFill>
                          <a:latin typeface="ＭＳ Ｐゴシック" pitchFamily="50" charset="-128"/>
                          <a:ea typeface="ＭＳ Ｐゴシック" pitchFamily="50" charset="-128"/>
                        </a:rPr>
                        <a:t>賃貸住宅（大阪市住宅供給公社）</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latin typeface="ＭＳ Ｐゴシック" pitchFamily="50" charset="-128"/>
                          <a:ea typeface="ＭＳ Ｐゴシック" pitchFamily="50" charset="-128"/>
                        </a:rPr>
                        <a:t>10</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dirty="0">
                          <a:solidFill>
                            <a:schemeClr val="tx1"/>
                          </a:solidFill>
                          <a:latin typeface="ＭＳ Ｐゴシック" pitchFamily="50" charset="-128"/>
                          <a:ea typeface="ＭＳ Ｐゴシック" pitchFamily="50" charset="-128"/>
                        </a:rPr>
                        <a:t>同左</a:t>
                      </a:r>
                      <a:endParaRPr lang="en-US" altLang="ja-JP" sz="1000" b="0" i="0" u="none" strike="noStrike" dirty="0">
                        <a:solidFill>
                          <a:schemeClr val="tx1"/>
                        </a:solidFill>
                        <a:latin typeface="ＭＳ Ｐゴシック" pitchFamily="50" charset="-128"/>
                        <a:ea typeface="ＭＳ Ｐゴシック" pitchFamily="50" charset="-128"/>
                      </a:endParaRP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3"/>
                  </a:ext>
                </a:extLst>
              </a:tr>
              <a:tr h="188329">
                <a:tc>
                  <a:txBody>
                    <a:bodyPr/>
                    <a:lstStyle/>
                    <a:p>
                      <a:pPr algn="ctr" fontAlgn="ctr"/>
                      <a:r>
                        <a:rPr lang="en-US" altLang="ja-JP" sz="1000" b="0" i="0" u="none" strike="noStrike">
                          <a:solidFill>
                            <a:srgbClr val="000000"/>
                          </a:solidFill>
                          <a:latin typeface="ＭＳ Ｐゴシック" pitchFamily="50" charset="-128"/>
                          <a:ea typeface="ＭＳ Ｐゴシック" pitchFamily="50" charset="-128"/>
                        </a:rPr>
                        <a:t>39</a:t>
                      </a:r>
                    </a:p>
                  </a:txBody>
                  <a:tcPr marL="72000" marR="72000"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a:solidFill>
                            <a:srgbClr val="000000"/>
                          </a:solidFill>
                          <a:latin typeface="ＭＳ Ｐゴシック" pitchFamily="50" charset="-128"/>
                          <a:ea typeface="ＭＳ Ｐゴシック" pitchFamily="50" charset="-128"/>
                        </a:rPr>
                        <a:t>道路・通路（西日本旅客鉄道㈱）</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latin typeface="ＭＳ Ｐゴシック" pitchFamily="50" charset="-128"/>
                          <a:ea typeface="ＭＳ Ｐゴシック" pitchFamily="50" charset="-128"/>
                        </a:rPr>
                        <a:t>1</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dirty="0">
                          <a:solidFill>
                            <a:schemeClr val="tx1"/>
                          </a:solidFill>
                          <a:latin typeface="ＭＳ Ｐゴシック" pitchFamily="50" charset="-128"/>
                          <a:ea typeface="ＭＳ Ｐゴシック" pitchFamily="50" charset="-128"/>
                        </a:rPr>
                        <a:t>同左</a:t>
                      </a:r>
                      <a:endParaRPr lang="en-US" altLang="ja-JP" sz="1000" b="0" i="0" u="none" strike="noStrike" dirty="0">
                        <a:solidFill>
                          <a:schemeClr val="tx1"/>
                        </a:solidFill>
                        <a:latin typeface="ＭＳ Ｐゴシック" pitchFamily="50" charset="-128"/>
                        <a:ea typeface="ＭＳ Ｐゴシック" pitchFamily="50" charset="-128"/>
                      </a:endParaRP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4"/>
                  </a:ext>
                </a:extLst>
              </a:tr>
              <a:tr h="188329">
                <a:tc>
                  <a:txBody>
                    <a:bodyPr/>
                    <a:lstStyle/>
                    <a:p>
                      <a:pPr algn="ctr" fontAlgn="ctr"/>
                      <a:r>
                        <a:rPr lang="en-US" altLang="ja-JP" sz="1000" b="0" i="0" u="none" strike="noStrike">
                          <a:solidFill>
                            <a:srgbClr val="000000"/>
                          </a:solidFill>
                          <a:latin typeface="ＭＳ Ｐゴシック" pitchFamily="50" charset="-128"/>
                          <a:ea typeface="ＭＳ Ｐゴシック" pitchFamily="50" charset="-128"/>
                        </a:rPr>
                        <a:t>40</a:t>
                      </a:r>
                    </a:p>
                  </a:txBody>
                  <a:tcPr marL="72000" marR="72000"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a:solidFill>
                            <a:srgbClr val="000000"/>
                          </a:solidFill>
                          <a:latin typeface="ＭＳ Ｐゴシック" pitchFamily="50" charset="-128"/>
                          <a:ea typeface="ＭＳ Ｐゴシック" pitchFamily="50" charset="-128"/>
                        </a:rPr>
                        <a:t>防犯カメラ</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latin typeface="ＭＳ Ｐゴシック" pitchFamily="50" charset="-128"/>
                          <a:ea typeface="ＭＳ Ｐゴシック" pitchFamily="50" charset="-128"/>
                        </a:rPr>
                        <a:t>9</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dirty="0">
                          <a:solidFill>
                            <a:schemeClr val="tx1"/>
                          </a:solidFill>
                          <a:latin typeface="ＭＳ Ｐゴシック" pitchFamily="50" charset="-128"/>
                          <a:ea typeface="ＭＳ Ｐゴシック" pitchFamily="50" charset="-128"/>
                        </a:rPr>
                        <a:t>同左</a:t>
                      </a:r>
                      <a:endParaRPr lang="en-US" altLang="ja-JP" sz="1000" b="0" i="0" u="none" strike="noStrike" dirty="0">
                        <a:solidFill>
                          <a:schemeClr val="tx1"/>
                        </a:solidFill>
                        <a:latin typeface="ＭＳ Ｐゴシック" pitchFamily="50" charset="-128"/>
                        <a:ea typeface="ＭＳ Ｐゴシック" pitchFamily="50" charset="-128"/>
                      </a:endParaRP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5"/>
                  </a:ext>
                </a:extLst>
              </a:tr>
              <a:tr h="188329">
                <a:tc>
                  <a:txBody>
                    <a:bodyPr/>
                    <a:lstStyle/>
                    <a:p>
                      <a:pPr algn="ctr" fontAlgn="ctr"/>
                      <a:r>
                        <a:rPr lang="en-US" altLang="ja-JP" sz="1000" b="0" i="0" u="none" strike="noStrike">
                          <a:solidFill>
                            <a:srgbClr val="000000"/>
                          </a:solidFill>
                          <a:latin typeface="ＭＳ Ｐゴシック" pitchFamily="50" charset="-128"/>
                          <a:ea typeface="ＭＳ Ｐゴシック" pitchFamily="50" charset="-128"/>
                        </a:rPr>
                        <a:t>41</a:t>
                      </a:r>
                    </a:p>
                  </a:txBody>
                  <a:tcPr marL="72000" marR="72000"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zh-TW" altLang="en-US" sz="1000" b="0" i="0" u="none" strike="noStrike" dirty="0">
                          <a:solidFill>
                            <a:srgbClr val="000000"/>
                          </a:solidFill>
                          <a:latin typeface="ＭＳ Ｐゴシック" pitchFamily="50" charset="-128"/>
                          <a:ea typeface="ＭＳ Ｐゴシック" pitchFamily="50" charset="-128"/>
                        </a:rPr>
                        <a:t>防犯活動拠点、駐車場</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latin typeface="ＭＳ Ｐゴシック" pitchFamily="50" charset="-128"/>
                          <a:ea typeface="ＭＳ Ｐゴシック" pitchFamily="50" charset="-128"/>
                        </a:rPr>
                        <a:t>19</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dirty="0">
                          <a:solidFill>
                            <a:schemeClr val="tx1"/>
                          </a:solidFill>
                          <a:latin typeface="ＭＳ Ｐゴシック" pitchFamily="50" charset="-128"/>
                          <a:ea typeface="ＭＳ Ｐゴシック" pitchFamily="50" charset="-128"/>
                        </a:rPr>
                        <a:t>同左</a:t>
                      </a:r>
                      <a:endParaRPr lang="en-US" altLang="ja-JP" sz="1000" b="0" i="0" u="none" strike="noStrike" dirty="0">
                        <a:solidFill>
                          <a:schemeClr val="tx1"/>
                        </a:solidFill>
                        <a:latin typeface="ＭＳ Ｐゴシック" pitchFamily="50" charset="-128"/>
                        <a:ea typeface="ＭＳ Ｐゴシック" pitchFamily="50" charset="-128"/>
                      </a:endParaRP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6"/>
                  </a:ext>
                </a:extLst>
              </a:tr>
              <a:tr h="188329">
                <a:tc>
                  <a:txBody>
                    <a:bodyPr/>
                    <a:lstStyle/>
                    <a:p>
                      <a:pPr algn="ctr" fontAlgn="ctr"/>
                      <a:r>
                        <a:rPr lang="en-US" altLang="ja-JP" sz="1000" b="0" i="0" u="none" strike="noStrike">
                          <a:solidFill>
                            <a:srgbClr val="000000"/>
                          </a:solidFill>
                          <a:latin typeface="ＭＳ Ｐゴシック" pitchFamily="50" charset="-128"/>
                          <a:ea typeface="ＭＳ Ｐゴシック" pitchFamily="50" charset="-128"/>
                        </a:rPr>
                        <a:t>42</a:t>
                      </a:r>
                    </a:p>
                  </a:txBody>
                  <a:tcPr marL="72000" marR="72000"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zh-TW" altLang="en-US" sz="1000" b="0" i="0" u="none" strike="noStrike" dirty="0">
                          <a:solidFill>
                            <a:srgbClr val="000000"/>
                          </a:solidFill>
                          <a:latin typeface="ＭＳ Ｐゴシック" pitchFamily="50" charset="-128"/>
                          <a:ea typeface="ＭＳ Ｐゴシック" pitchFamily="50" charset="-128"/>
                        </a:rPr>
                        <a:t>水防倉庫、事務所（淀川左岸水防事務組合）、無線基地局</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latin typeface="ＭＳ Ｐゴシック" pitchFamily="50" charset="-128"/>
                          <a:ea typeface="ＭＳ Ｐゴシック" pitchFamily="50" charset="-128"/>
                        </a:rPr>
                        <a:t>24</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dirty="0">
                          <a:solidFill>
                            <a:schemeClr val="tx1"/>
                          </a:solidFill>
                          <a:latin typeface="ＭＳ Ｐゴシック" pitchFamily="50" charset="-128"/>
                          <a:ea typeface="ＭＳ Ｐゴシック" pitchFamily="50" charset="-128"/>
                        </a:rPr>
                        <a:t>同左</a:t>
                      </a:r>
                      <a:endParaRPr lang="en-US" altLang="ja-JP" sz="1000" b="0" i="0" u="none" strike="noStrike" dirty="0">
                        <a:solidFill>
                          <a:schemeClr val="tx1"/>
                        </a:solidFill>
                        <a:latin typeface="ＭＳ Ｐゴシック" pitchFamily="50" charset="-128"/>
                        <a:ea typeface="ＭＳ Ｐゴシック" pitchFamily="50" charset="-128"/>
                      </a:endParaRP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7"/>
                  </a:ext>
                </a:extLst>
              </a:tr>
              <a:tr h="188329">
                <a:tc>
                  <a:txBody>
                    <a:bodyPr/>
                    <a:lstStyle/>
                    <a:p>
                      <a:pPr algn="ctr" fontAlgn="ctr"/>
                      <a:r>
                        <a:rPr lang="en-US" altLang="ja-JP" sz="1000" b="0" i="0" u="none" strike="noStrike">
                          <a:solidFill>
                            <a:srgbClr val="000000"/>
                          </a:solidFill>
                          <a:latin typeface="ＭＳ Ｐゴシック" pitchFamily="50" charset="-128"/>
                          <a:ea typeface="ＭＳ Ｐゴシック" pitchFamily="50" charset="-128"/>
                        </a:rPr>
                        <a:t>43</a:t>
                      </a:r>
                    </a:p>
                  </a:txBody>
                  <a:tcPr marL="72000" marR="72000"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zh-TW" altLang="en-US" sz="1000" b="0" i="0" u="none" strike="noStrike" dirty="0">
                          <a:solidFill>
                            <a:srgbClr val="000000"/>
                          </a:solidFill>
                          <a:latin typeface="ＭＳ Ｐゴシック" pitchFamily="50" charset="-128"/>
                          <a:ea typeface="ＭＳ Ｐゴシック" pitchFamily="50" charset="-128"/>
                        </a:rPr>
                        <a:t>作業所（高速道路建設工事）阪神高速道路㈱</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latin typeface="ＭＳ Ｐゴシック" pitchFamily="50" charset="-128"/>
                          <a:ea typeface="ＭＳ Ｐゴシック" pitchFamily="50" charset="-128"/>
                        </a:rPr>
                        <a:t>2</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dirty="0">
                          <a:solidFill>
                            <a:schemeClr val="tx1"/>
                          </a:solidFill>
                          <a:latin typeface="ＭＳ Ｐゴシック" pitchFamily="50" charset="-128"/>
                          <a:ea typeface="ＭＳ Ｐゴシック" pitchFamily="50" charset="-128"/>
                        </a:rPr>
                        <a:t>同左</a:t>
                      </a:r>
                      <a:endParaRPr lang="en-US" altLang="ja-JP" sz="1000" b="0" i="0" u="none" strike="noStrike" dirty="0">
                        <a:solidFill>
                          <a:schemeClr val="tx1"/>
                        </a:solidFill>
                        <a:latin typeface="ＭＳ Ｐゴシック" pitchFamily="50" charset="-128"/>
                        <a:ea typeface="ＭＳ Ｐゴシック" pitchFamily="50" charset="-128"/>
                      </a:endParaRP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8"/>
                  </a:ext>
                </a:extLst>
              </a:tr>
              <a:tr h="188329">
                <a:tc>
                  <a:txBody>
                    <a:bodyPr/>
                    <a:lstStyle/>
                    <a:p>
                      <a:pPr algn="ctr" fontAlgn="ctr"/>
                      <a:r>
                        <a:rPr lang="en-US" altLang="ja-JP" sz="1000" b="0" i="0" u="none" strike="noStrike">
                          <a:solidFill>
                            <a:srgbClr val="000000"/>
                          </a:solidFill>
                          <a:latin typeface="ＭＳ Ｐゴシック" pitchFamily="50" charset="-128"/>
                          <a:ea typeface="ＭＳ Ｐゴシック" pitchFamily="50" charset="-128"/>
                        </a:rPr>
                        <a:t>44</a:t>
                      </a:r>
                    </a:p>
                  </a:txBody>
                  <a:tcPr marL="72000" marR="72000"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zh-TW" altLang="en-US" sz="1000" b="0" i="0" u="none" strike="noStrike" dirty="0">
                          <a:solidFill>
                            <a:srgbClr val="000000"/>
                          </a:solidFill>
                          <a:latin typeface="ＭＳ Ｐゴシック" pitchFamily="50" charset="-128"/>
                          <a:ea typeface="ＭＳ Ｐゴシック" pitchFamily="50" charset="-128"/>
                        </a:rPr>
                        <a:t>倉庫（市岡緑陰道路愛護会外）</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latin typeface="ＭＳ Ｐゴシック" pitchFamily="50" charset="-128"/>
                          <a:ea typeface="ＭＳ Ｐゴシック" pitchFamily="50" charset="-128"/>
                        </a:rPr>
                        <a:t>1</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dirty="0">
                          <a:solidFill>
                            <a:schemeClr val="tx1"/>
                          </a:solidFill>
                          <a:latin typeface="ＭＳ Ｐゴシック" pitchFamily="50" charset="-128"/>
                          <a:ea typeface="ＭＳ Ｐゴシック" pitchFamily="50" charset="-128"/>
                        </a:rPr>
                        <a:t>同左</a:t>
                      </a:r>
                      <a:endParaRPr lang="en-US" altLang="ja-JP" sz="1000" b="0" i="0" u="none" strike="noStrike" dirty="0">
                        <a:solidFill>
                          <a:schemeClr val="tx1"/>
                        </a:solidFill>
                        <a:latin typeface="ＭＳ Ｐゴシック" pitchFamily="50" charset="-128"/>
                        <a:ea typeface="ＭＳ Ｐゴシック" pitchFamily="50" charset="-128"/>
                      </a:endParaRP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9"/>
                  </a:ext>
                </a:extLst>
              </a:tr>
              <a:tr h="188329">
                <a:tc>
                  <a:txBody>
                    <a:bodyPr/>
                    <a:lstStyle/>
                    <a:p>
                      <a:pPr algn="ctr" fontAlgn="ctr"/>
                      <a:r>
                        <a:rPr lang="en-US" altLang="ja-JP" sz="1000" b="0" i="0" u="none" strike="noStrike">
                          <a:solidFill>
                            <a:srgbClr val="000000"/>
                          </a:solidFill>
                          <a:latin typeface="ＭＳ Ｐゴシック" pitchFamily="50" charset="-128"/>
                          <a:ea typeface="ＭＳ Ｐゴシック" pitchFamily="50" charset="-128"/>
                        </a:rPr>
                        <a:t>45</a:t>
                      </a:r>
                    </a:p>
                  </a:txBody>
                  <a:tcPr marL="72000" marR="72000"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a:solidFill>
                            <a:srgbClr val="000000"/>
                          </a:solidFill>
                          <a:latin typeface="ＭＳ Ｐゴシック" pitchFamily="50" charset="-128"/>
                          <a:ea typeface="ＭＳ Ｐゴシック" pitchFamily="50" charset="-128"/>
                        </a:rPr>
                        <a:t>ＥＶからホームへの接道（西日本旅客鉄道㈱）</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chemeClr val="tx1"/>
                          </a:solidFill>
                          <a:latin typeface="ＭＳ Ｐゴシック" pitchFamily="50" charset="-128"/>
                          <a:ea typeface="ＭＳ Ｐゴシック" pitchFamily="50" charset="-128"/>
                        </a:rPr>
                        <a:t>1</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dirty="0">
                          <a:solidFill>
                            <a:schemeClr val="tx1"/>
                          </a:solidFill>
                          <a:latin typeface="ＭＳ Ｐゴシック" pitchFamily="50" charset="-128"/>
                          <a:ea typeface="ＭＳ Ｐゴシック" pitchFamily="50" charset="-128"/>
                        </a:rPr>
                        <a:t>同左</a:t>
                      </a:r>
                      <a:endParaRPr lang="en-US" altLang="ja-JP" sz="1000" b="0" i="0" u="none" strike="noStrike" dirty="0">
                        <a:solidFill>
                          <a:schemeClr val="tx1"/>
                        </a:solidFill>
                        <a:latin typeface="ＭＳ Ｐゴシック" pitchFamily="50" charset="-128"/>
                        <a:ea typeface="ＭＳ Ｐゴシック" pitchFamily="50" charset="-128"/>
                      </a:endParaRP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0"/>
                  </a:ext>
                </a:extLst>
              </a:tr>
              <a:tr h="188329">
                <a:tc>
                  <a:txBody>
                    <a:bodyPr/>
                    <a:lstStyle/>
                    <a:p>
                      <a:pPr algn="ctr" fontAlgn="ctr"/>
                      <a:r>
                        <a:rPr lang="en-US" altLang="ja-JP" sz="1000" b="0" i="0" u="none" strike="noStrike">
                          <a:solidFill>
                            <a:srgbClr val="000000"/>
                          </a:solidFill>
                          <a:latin typeface="ＭＳ Ｐゴシック" pitchFamily="50" charset="-128"/>
                          <a:ea typeface="ＭＳ Ｐゴシック" pitchFamily="50" charset="-128"/>
                        </a:rPr>
                        <a:t>46</a:t>
                      </a:r>
                    </a:p>
                  </a:txBody>
                  <a:tcPr marL="72000" marR="72000"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a:solidFill>
                            <a:srgbClr val="000000"/>
                          </a:solidFill>
                          <a:latin typeface="ＭＳ Ｐゴシック" pitchFamily="50" charset="-128"/>
                          <a:ea typeface="ＭＳ Ｐゴシック" pitchFamily="50" charset="-128"/>
                        </a:rPr>
                        <a:t>アーケード（西天銀座商店街）</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latin typeface="ＭＳ Ｐゴシック" pitchFamily="50" charset="-128"/>
                          <a:ea typeface="ＭＳ Ｐゴシック" pitchFamily="50" charset="-128"/>
                        </a:rPr>
                        <a:t>1</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dirty="0">
                          <a:solidFill>
                            <a:schemeClr val="tx1"/>
                          </a:solidFill>
                          <a:latin typeface="ＭＳ Ｐゴシック" pitchFamily="50" charset="-128"/>
                          <a:ea typeface="ＭＳ Ｐゴシック" pitchFamily="50" charset="-128"/>
                        </a:rPr>
                        <a:t>同左</a:t>
                      </a:r>
                      <a:endParaRPr lang="en-US" altLang="ja-JP" sz="1000" b="0" i="0" u="none" strike="noStrike" dirty="0">
                        <a:solidFill>
                          <a:schemeClr val="tx1"/>
                        </a:solidFill>
                        <a:latin typeface="ＭＳ Ｐゴシック" pitchFamily="50" charset="-128"/>
                        <a:ea typeface="ＭＳ Ｐゴシック" pitchFamily="50" charset="-128"/>
                      </a:endParaRP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1"/>
                  </a:ext>
                </a:extLst>
              </a:tr>
              <a:tr h="188329">
                <a:tc>
                  <a:txBody>
                    <a:bodyPr/>
                    <a:lstStyle/>
                    <a:p>
                      <a:pPr algn="ctr" fontAlgn="ctr"/>
                      <a:r>
                        <a:rPr lang="en-US" altLang="ja-JP" sz="1000" b="0" i="0" u="none" strike="noStrike">
                          <a:solidFill>
                            <a:srgbClr val="000000"/>
                          </a:solidFill>
                          <a:latin typeface="ＭＳ Ｐゴシック" pitchFamily="50" charset="-128"/>
                          <a:ea typeface="ＭＳ Ｐゴシック" pitchFamily="50" charset="-128"/>
                        </a:rPr>
                        <a:t>47</a:t>
                      </a:r>
                    </a:p>
                  </a:txBody>
                  <a:tcPr marL="72000" marR="72000"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a:solidFill>
                            <a:srgbClr val="000000"/>
                          </a:solidFill>
                          <a:latin typeface="ＭＳ Ｐゴシック" pitchFamily="50" charset="-128"/>
                          <a:ea typeface="ＭＳ Ｐゴシック" pitchFamily="50" charset="-128"/>
                        </a:rPr>
                        <a:t>専門職大学院サテライト教室（中之島図書館内）</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latin typeface="ＭＳ Ｐゴシック" pitchFamily="50" charset="-128"/>
                          <a:ea typeface="ＭＳ Ｐゴシック" pitchFamily="50" charset="-128"/>
                        </a:rPr>
                        <a:t>1</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dirty="0">
                          <a:solidFill>
                            <a:schemeClr val="tx1"/>
                          </a:solidFill>
                          <a:latin typeface="ＭＳ Ｐゴシック" pitchFamily="50" charset="-128"/>
                          <a:ea typeface="ＭＳ Ｐゴシック" pitchFamily="50" charset="-128"/>
                        </a:rPr>
                        <a:t>同左</a:t>
                      </a:r>
                      <a:endParaRPr lang="en-US" altLang="ja-JP" sz="1000" b="0" i="0" u="none" strike="noStrike" dirty="0">
                        <a:solidFill>
                          <a:schemeClr val="tx1"/>
                        </a:solidFill>
                        <a:latin typeface="ＭＳ Ｐゴシック" pitchFamily="50" charset="-128"/>
                        <a:ea typeface="ＭＳ Ｐゴシック" pitchFamily="50" charset="-128"/>
                      </a:endParaRP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2"/>
                  </a:ext>
                </a:extLst>
              </a:tr>
              <a:tr h="188329">
                <a:tc>
                  <a:txBody>
                    <a:bodyPr/>
                    <a:lstStyle/>
                    <a:p>
                      <a:pPr algn="ctr" fontAlgn="ctr"/>
                      <a:r>
                        <a:rPr lang="en-US" altLang="ja-JP" sz="1000" b="0" i="0" u="none" strike="noStrike">
                          <a:solidFill>
                            <a:srgbClr val="000000"/>
                          </a:solidFill>
                          <a:latin typeface="ＭＳ Ｐゴシック" pitchFamily="50" charset="-128"/>
                          <a:ea typeface="ＭＳ Ｐゴシック" pitchFamily="50" charset="-128"/>
                        </a:rPr>
                        <a:t>48</a:t>
                      </a:r>
                    </a:p>
                  </a:txBody>
                  <a:tcPr marL="72000" marR="72000"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a:solidFill>
                            <a:srgbClr val="000000"/>
                          </a:solidFill>
                          <a:latin typeface="ＭＳ Ｐゴシック" pitchFamily="50" charset="-128"/>
                          <a:ea typeface="ＭＳ Ｐゴシック" pitchFamily="50" charset="-128"/>
                        </a:rPr>
                        <a:t>大阪外環状鉄道の整備に必要な工事ヤードとして使用</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latin typeface="ＭＳ Ｐゴシック" pitchFamily="50" charset="-128"/>
                          <a:ea typeface="ＭＳ Ｐゴシック" pitchFamily="50" charset="-128"/>
                        </a:rPr>
                        <a:t>1</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dirty="0">
                          <a:solidFill>
                            <a:schemeClr val="tx1"/>
                          </a:solidFill>
                          <a:latin typeface="ＭＳ Ｐゴシック" pitchFamily="50" charset="-128"/>
                          <a:ea typeface="ＭＳ Ｐゴシック" pitchFamily="50" charset="-128"/>
                        </a:rPr>
                        <a:t>同左</a:t>
                      </a:r>
                      <a:endParaRPr lang="en-US" altLang="ja-JP" sz="1000" b="0" i="0" u="none" strike="noStrike" dirty="0">
                        <a:solidFill>
                          <a:schemeClr val="tx1"/>
                        </a:solidFill>
                        <a:latin typeface="ＭＳ Ｐゴシック" pitchFamily="50" charset="-128"/>
                        <a:ea typeface="ＭＳ Ｐゴシック" pitchFamily="50" charset="-128"/>
                      </a:endParaRP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3"/>
                  </a:ext>
                </a:extLst>
              </a:tr>
              <a:tr h="188329">
                <a:tc>
                  <a:txBody>
                    <a:bodyPr/>
                    <a:lstStyle/>
                    <a:p>
                      <a:pPr algn="ctr" fontAlgn="ctr"/>
                      <a:r>
                        <a:rPr lang="en-US" altLang="ja-JP" sz="1000" b="0" i="0" u="none" strike="noStrike">
                          <a:solidFill>
                            <a:srgbClr val="000000"/>
                          </a:solidFill>
                          <a:latin typeface="ＭＳ Ｐゴシック" pitchFamily="50" charset="-128"/>
                          <a:ea typeface="ＭＳ Ｐゴシック" pitchFamily="50" charset="-128"/>
                        </a:rPr>
                        <a:t>49</a:t>
                      </a:r>
                    </a:p>
                  </a:txBody>
                  <a:tcPr marL="72000" marR="72000"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zh-TW" altLang="en-US" sz="1000" b="0" i="0" u="none" strike="noStrike" dirty="0">
                          <a:solidFill>
                            <a:srgbClr val="000000"/>
                          </a:solidFill>
                          <a:latin typeface="ＭＳ Ｐゴシック" pitchFamily="50" charset="-128"/>
                          <a:ea typeface="ＭＳ Ｐゴシック" pitchFamily="50" charset="-128"/>
                        </a:rPr>
                        <a:t>観測施設（独立行政法人産業技術総合研究所）</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latin typeface="ＭＳ Ｐゴシック" pitchFamily="50" charset="-128"/>
                          <a:ea typeface="ＭＳ Ｐゴシック" pitchFamily="50" charset="-128"/>
                        </a:rPr>
                        <a:t>1</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dirty="0">
                          <a:solidFill>
                            <a:schemeClr val="tx1"/>
                          </a:solidFill>
                          <a:latin typeface="ＭＳ Ｐゴシック" pitchFamily="50" charset="-128"/>
                          <a:ea typeface="ＭＳ Ｐゴシック" pitchFamily="50" charset="-128"/>
                        </a:rPr>
                        <a:t>同左</a:t>
                      </a:r>
                      <a:endParaRPr lang="en-US" altLang="ja-JP" sz="1000" b="0" i="0" u="none" strike="noStrike" dirty="0">
                        <a:solidFill>
                          <a:schemeClr val="tx1"/>
                        </a:solidFill>
                        <a:latin typeface="ＭＳ Ｐゴシック" pitchFamily="50" charset="-128"/>
                        <a:ea typeface="ＭＳ Ｐゴシック" pitchFamily="50" charset="-128"/>
                      </a:endParaRP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4"/>
                  </a:ext>
                </a:extLst>
              </a:tr>
              <a:tr h="188329">
                <a:tc>
                  <a:txBody>
                    <a:bodyPr/>
                    <a:lstStyle/>
                    <a:p>
                      <a:pPr algn="ctr" fontAlgn="ctr"/>
                      <a:r>
                        <a:rPr lang="en-US" altLang="ja-JP" sz="1000" b="0" i="0" u="none" strike="noStrike">
                          <a:solidFill>
                            <a:srgbClr val="000000"/>
                          </a:solidFill>
                          <a:latin typeface="ＭＳ Ｐゴシック" pitchFamily="50" charset="-128"/>
                          <a:ea typeface="ＭＳ Ｐゴシック" pitchFamily="50" charset="-128"/>
                        </a:rPr>
                        <a:t>50</a:t>
                      </a:r>
                    </a:p>
                  </a:txBody>
                  <a:tcPr marL="72000" marR="72000"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a:solidFill>
                            <a:srgbClr val="000000"/>
                          </a:solidFill>
                          <a:latin typeface="ＭＳ Ｐゴシック" pitchFamily="50" charset="-128"/>
                          <a:ea typeface="ＭＳ Ｐゴシック" pitchFamily="50" charset="-128"/>
                        </a:rPr>
                        <a:t>児童遊園</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latin typeface="ＭＳ Ｐゴシック" pitchFamily="50" charset="-128"/>
                          <a:ea typeface="ＭＳ Ｐゴシック" pitchFamily="50" charset="-128"/>
                        </a:rPr>
                        <a:t>126</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dirty="0">
                          <a:solidFill>
                            <a:schemeClr val="tx1"/>
                          </a:solidFill>
                          <a:latin typeface="ＭＳ Ｐゴシック" pitchFamily="50" charset="-128"/>
                          <a:ea typeface="ＭＳ Ｐゴシック" pitchFamily="50" charset="-128"/>
                        </a:rPr>
                        <a:t>同左</a:t>
                      </a:r>
                      <a:endParaRPr lang="en-US" altLang="ja-JP" sz="1000" b="0" i="0" u="none" strike="noStrike" dirty="0">
                        <a:solidFill>
                          <a:schemeClr val="tx1"/>
                        </a:solidFill>
                        <a:latin typeface="ＭＳ Ｐゴシック" pitchFamily="50" charset="-128"/>
                        <a:ea typeface="ＭＳ Ｐゴシック" pitchFamily="50" charset="-128"/>
                      </a:endParaRP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5"/>
                  </a:ext>
                </a:extLst>
              </a:tr>
              <a:tr h="188329">
                <a:tc>
                  <a:txBody>
                    <a:bodyPr/>
                    <a:lstStyle/>
                    <a:p>
                      <a:pPr algn="ctr" fontAlgn="ctr"/>
                      <a:r>
                        <a:rPr lang="en-US" altLang="ja-JP" sz="1000" b="0" i="0" u="none" strike="noStrike">
                          <a:solidFill>
                            <a:srgbClr val="000000"/>
                          </a:solidFill>
                          <a:latin typeface="ＭＳ Ｐゴシック" pitchFamily="50" charset="-128"/>
                          <a:ea typeface="ＭＳ Ｐゴシック" pitchFamily="50" charset="-128"/>
                        </a:rPr>
                        <a:t>51</a:t>
                      </a:r>
                    </a:p>
                  </a:txBody>
                  <a:tcPr marL="72000" marR="72000"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zh-TW" altLang="en-US" sz="1000" b="0" i="0" u="none" strike="noStrike" dirty="0">
                          <a:solidFill>
                            <a:srgbClr val="000000"/>
                          </a:solidFill>
                          <a:latin typeface="ＭＳ Ｐゴシック" pitchFamily="50" charset="-128"/>
                          <a:ea typeface="ＭＳ Ｐゴシック" pitchFamily="50" charset="-128"/>
                        </a:rPr>
                        <a:t>教育訓練施設（鶴浜埋立用地）</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latin typeface="ＭＳ Ｐゴシック" pitchFamily="50" charset="-128"/>
                          <a:ea typeface="ＭＳ Ｐゴシック" pitchFamily="50" charset="-128"/>
                        </a:rPr>
                        <a:t>1</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dirty="0">
                          <a:solidFill>
                            <a:schemeClr val="tx1"/>
                          </a:solidFill>
                          <a:latin typeface="ＭＳ Ｐゴシック" pitchFamily="50" charset="-128"/>
                          <a:ea typeface="ＭＳ Ｐゴシック" pitchFamily="50" charset="-128"/>
                        </a:rPr>
                        <a:t>同左</a:t>
                      </a:r>
                      <a:endParaRPr lang="en-US" altLang="ja-JP" sz="1000" b="0" i="0" u="none" strike="noStrike" dirty="0">
                        <a:solidFill>
                          <a:schemeClr val="tx1"/>
                        </a:solidFill>
                        <a:latin typeface="ＭＳ Ｐゴシック" pitchFamily="50" charset="-128"/>
                        <a:ea typeface="ＭＳ Ｐゴシック" pitchFamily="50" charset="-128"/>
                      </a:endParaRP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6"/>
                  </a:ext>
                </a:extLst>
              </a:tr>
              <a:tr h="188329">
                <a:tc>
                  <a:txBody>
                    <a:bodyPr/>
                    <a:lstStyle/>
                    <a:p>
                      <a:pPr algn="ctr" fontAlgn="ctr"/>
                      <a:r>
                        <a:rPr lang="en-US" altLang="ja-JP" sz="1000" b="0" i="0" u="none" strike="noStrike">
                          <a:solidFill>
                            <a:srgbClr val="000000"/>
                          </a:solidFill>
                          <a:latin typeface="ＭＳ Ｐゴシック" pitchFamily="50" charset="-128"/>
                          <a:ea typeface="ＭＳ Ｐゴシック" pitchFamily="50" charset="-128"/>
                        </a:rPr>
                        <a:t>52</a:t>
                      </a:r>
                    </a:p>
                  </a:txBody>
                  <a:tcPr marL="72000" marR="72000"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zh-TW" altLang="en-US" sz="1000" b="0" i="0" u="none" strike="noStrike" dirty="0">
                          <a:solidFill>
                            <a:srgbClr val="000000"/>
                          </a:solidFill>
                          <a:latin typeface="ＭＳ Ｐゴシック" pitchFamily="50" charset="-128"/>
                          <a:ea typeface="ＭＳ Ｐゴシック" pitchFamily="50" charset="-128"/>
                        </a:rPr>
                        <a:t>警察施設（住之江警察署）</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latin typeface="ＭＳ Ｐゴシック" pitchFamily="50" charset="-128"/>
                          <a:ea typeface="ＭＳ Ｐゴシック" pitchFamily="50" charset="-128"/>
                        </a:rPr>
                        <a:t>1</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dirty="0">
                          <a:solidFill>
                            <a:schemeClr val="tx1"/>
                          </a:solidFill>
                          <a:latin typeface="ＭＳ Ｐゴシック" pitchFamily="50" charset="-128"/>
                          <a:ea typeface="ＭＳ Ｐゴシック" pitchFamily="50" charset="-128"/>
                        </a:rPr>
                        <a:t>同左</a:t>
                      </a:r>
                      <a:endParaRPr lang="en-US" altLang="ja-JP" sz="1000" b="0" i="0" u="none" strike="noStrike" dirty="0">
                        <a:solidFill>
                          <a:schemeClr val="tx1"/>
                        </a:solidFill>
                        <a:latin typeface="ＭＳ Ｐゴシック" pitchFamily="50" charset="-128"/>
                        <a:ea typeface="ＭＳ Ｐゴシック" pitchFamily="50" charset="-128"/>
                      </a:endParaRP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7"/>
                  </a:ext>
                </a:extLst>
              </a:tr>
              <a:tr h="188329">
                <a:tc>
                  <a:txBody>
                    <a:bodyPr/>
                    <a:lstStyle/>
                    <a:p>
                      <a:pPr algn="ctr" fontAlgn="ctr"/>
                      <a:r>
                        <a:rPr lang="en-US" altLang="ja-JP" sz="1000" b="0" i="0" u="none" strike="noStrike">
                          <a:solidFill>
                            <a:srgbClr val="000000"/>
                          </a:solidFill>
                          <a:latin typeface="ＭＳ Ｐゴシック" pitchFamily="50" charset="-128"/>
                          <a:ea typeface="ＭＳ Ｐゴシック" pitchFamily="50" charset="-128"/>
                        </a:rPr>
                        <a:t>53</a:t>
                      </a:r>
                    </a:p>
                  </a:txBody>
                  <a:tcPr marL="72000" marR="72000"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a:solidFill>
                            <a:srgbClr val="000000"/>
                          </a:solidFill>
                          <a:latin typeface="ＭＳ Ｐゴシック" pitchFamily="50" charset="-128"/>
                          <a:ea typeface="ＭＳ Ｐゴシック" pitchFamily="50" charset="-128"/>
                        </a:rPr>
                        <a:t>多目的ホール・展示場等（ＡＴＣ）</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latin typeface="ＭＳ Ｐゴシック" pitchFamily="50" charset="-128"/>
                          <a:ea typeface="ＭＳ Ｐゴシック" pitchFamily="50" charset="-128"/>
                        </a:rPr>
                        <a:t>1</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dirty="0">
                          <a:solidFill>
                            <a:schemeClr val="tx1"/>
                          </a:solidFill>
                          <a:latin typeface="ＭＳ Ｐゴシック" pitchFamily="50" charset="-128"/>
                          <a:ea typeface="ＭＳ Ｐゴシック" pitchFamily="50" charset="-128"/>
                        </a:rPr>
                        <a:t>同左</a:t>
                      </a:r>
                      <a:endParaRPr lang="en-US" altLang="ja-JP" sz="1000" b="0" i="0" u="none" strike="noStrike" dirty="0">
                        <a:solidFill>
                          <a:schemeClr val="tx1"/>
                        </a:solidFill>
                        <a:latin typeface="ＭＳ Ｐゴシック" pitchFamily="50" charset="-128"/>
                        <a:ea typeface="ＭＳ Ｐゴシック" pitchFamily="50" charset="-128"/>
                      </a:endParaRP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8"/>
                  </a:ext>
                </a:extLst>
              </a:tr>
              <a:tr h="188329">
                <a:tc>
                  <a:txBody>
                    <a:bodyPr/>
                    <a:lstStyle/>
                    <a:p>
                      <a:pPr algn="ctr" fontAlgn="ctr"/>
                      <a:r>
                        <a:rPr lang="en-US" altLang="ja-JP" sz="1000" b="0" i="0" u="none" strike="noStrike">
                          <a:solidFill>
                            <a:srgbClr val="000000"/>
                          </a:solidFill>
                          <a:latin typeface="ＭＳ Ｐゴシック" pitchFamily="50" charset="-128"/>
                          <a:ea typeface="ＭＳ Ｐゴシック" pitchFamily="50" charset="-128"/>
                        </a:rPr>
                        <a:t>54</a:t>
                      </a:r>
                    </a:p>
                  </a:txBody>
                  <a:tcPr marL="72000" marR="72000"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zh-TW" altLang="en-US" sz="1000" b="0" i="0" u="none" strike="noStrike" dirty="0">
                          <a:solidFill>
                            <a:srgbClr val="000000"/>
                          </a:solidFill>
                          <a:latin typeface="ＭＳ Ｐゴシック" pitchFamily="50" charset="-128"/>
                          <a:ea typeface="ＭＳ Ｐゴシック" pitchFamily="50" charset="-128"/>
                        </a:rPr>
                        <a:t>水防施設（大阪府西大阪治水事務所）</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latin typeface="ＭＳ Ｐゴシック" pitchFamily="50" charset="-128"/>
                          <a:ea typeface="ＭＳ Ｐゴシック" pitchFamily="50" charset="-128"/>
                        </a:rPr>
                        <a:t>1</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dirty="0">
                          <a:solidFill>
                            <a:schemeClr val="tx1"/>
                          </a:solidFill>
                          <a:latin typeface="ＭＳ Ｐゴシック" pitchFamily="50" charset="-128"/>
                          <a:ea typeface="ＭＳ Ｐゴシック" pitchFamily="50" charset="-128"/>
                        </a:rPr>
                        <a:t>同左</a:t>
                      </a:r>
                      <a:endParaRPr lang="en-US" altLang="ja-JP" sz="1000" b="0" i="0" u="none" strike="noStrike" dirty="0">
                        <a:solidFill>
                          <a:schemeClr val="tx1"/>
                        </a:solidFill>
                        <a:latin typeface="ＭＳ Ｐゴシック" pitchFamily="50" charset="-128"/>
                        <a:ea typeface="ＭＳ Ｐゴシック" pitchFamily="50" charset="-128"/>
                      </a:endParaRP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9"/>
                  </a:ext>
                </a:extLst>
              </a:tr>
              <a:tr h="188329">
                <a:tc>
                  <a:txBody>
                    <a:bodyPr/>
                    <a:lstStyle/>
                    <a:p>
                      <a:pPr algn="ctr" fontAlgn="ctr"/>
                      <a:r>
                        <a:rPr lang="en-US" altLang="ja-JP" sz="1000" b="0" i="0" u="none" strike="noStrike">
                          <a:solidFill>
                            <a:srgbClr val="000000"/>
                          </a:solidFill>
                          <a:latin typeface="ＭＳ Ｐゴシック" pitchFamily="50" charset="-128"/>
                          <a:ea typeface="ＭＳ Ｐゴシック" pitchFamily="50" charset="-128"/>
                        </a:rPr>
                        <a:t>55</a:t>
                      </a:r>
                    </a:p>
                  </a:txBody>
                  <a:tcPr marL="72000" marR="72000"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zh-TW" altLang="en-US" sz="1000" b="0" i="0" u="none" strike="noStrike" dirty="0">
                          <a:solidFill>
                            <a:srgbClr val="000000"/>
                          </a:solidFill>
                          <a:latin typeface="ＭＳ Ｐゴシック" pitchFamily="50" charset="-128"/>
                          <a:ea typeface="ＭＳ Ｐゴシック" pitchFamily="50" charset="-128"/>
                        </a:rPr>
                        <a:t>震度計（大阪府）</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latin typeface="ＭＳ Ｐゴシック" pitchFamily="50" charset="-128"/>
                          <a:ea typeface="ＭＳ Ｐゴシック" pitchFamily="50" charset="-128"/>
                        </a:rPr>
                        <a:t>21</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dirty="0">
                          <a:solidFill>
                            <a:schemeClr val="tx1"/>
                          </a:solidFill>
                          <a:latin typeface="ＭＳ Ｐゴシック" pitchFamily="50" charset="-128"/>
                          <a:ea typeface="ＭＳ Ｐゴシック" pitchFamily="50" charset="-128"/>
                        </a:rPr>
                        <a:t>同左</a:t>
                      </a:r>
                      <a:endParaRPr lang="en-US" altLang="ja-JP" sz="1000" b="0" i="0" u="none" strike="noStrike" dirty="0">
                        <a:solidFill>
                          <a:schemeClr val="tx1"/>
                        </a:solidFill>
                        <a:latin typeface="ＭＳ Ｐゴシック" pitchFamily="50" charset="-128"/>
                        <a:ea typeface="ＭＳ Ｐゴシック" pitchFamily="50" charset="-128"/>
                      </a:endParaRP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20"/>
                  </a:ext>
                </a:extLst>
              </a:tr>
              <a:tr h="188329">
                <a:tc>
                  <a:txBody>
                    <a:bodyPr/>
                    <a:lstStyle/>
                    <a:p>
                      <a:pPr algn="ctr" fontAlgn="ctr"/>
                      <a:r>
                        <a:rPr lang="en-US" altLang="ja-JP" sz="1000" b="0" i="0" u="none" strike="noStrike">
                          <a:solidFill>
                            <a:srgbClr val="000000"/>
                          </a:solidFill>
                          <a:latin typeface="ＭＳ Ｐゴシック" pitchFamily="50" charset="-128"/>
                          <a:ea typeface="ＭＳ Ｐゴシック" pitchFamily="50" charset="-128"/>
                        </a:rPr>
                        <a:t>56</a:t>
                      </a:r>
                    </a:p>
                  </a:txBody>
                  <a:tcPr marL="72000" marR="72000"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a:solidFill>
                            <a:srgbClr val="000000"/>
                          </a:solidFill>
                          <a:latin typeface="ＭＳ Ｐゴシック" pitchFamily="50" charset="-128"/>
                          <a:ea typeface="ＭＳ Ｐゴシック" pitchFamily="50" charset="-128"/>
                        </a:rPr>
                        <a:t>防犯カメラ</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latin typeface="ＭＳ Ｐゴシック" pitchFamily="50" charset="-128"/>
                          <a:ea typeface="ＭＳ Ｐゴシック" pitchFamily="50" charset="-128"/>
                        </a:rPr>
                        <a:t>14</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dirty="0">
                          <a:solidFill>
                            <a:schemeClr val="tx1"/>
                          </a:solidFill>
                          <a:latin typeface="ＭＳ Ｐゴシック" pitchFamily="50" charset="-128"/>
                          <a:ea typeface="ＭＳ Ｐゴシック" pitchFamily="50" charset="-128"/>
                        </a:rPr>
                        <a:t>同左</a:t>
                      </a:r>
                      <a:endParaRPr lang="en-US" altLang="ja-JP" sz="1000" b="0" i="0" u="none" strike="noStrike" dirty="0">
                        <a:solidFill>
                          <a:schemeClr val="tx1"/>
                        </a:solidFill>
                        <a:latin typeface="ＭＳ Ｐゴシック" pitchFamily="50" charset="-128"/>
                        <a:ea typeface="ＭＳ Ｐゴシック" pitchFamily="50" charset="-128"/>
                      </a:endParaRP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21"/>
                  </a:ext>
                </a:extLst>
              </a:tr>
              <a:tr h="188329">
                <a:tc>
                  <a:txBody>
                    <a:bodyPr/>
                    <a:lstStyle/>
                    <a:p>
                      <a:pPr algn="ctr" fontAlgn="ctr"/>
                      <a:r>
                        <a:rPr lang="en-US" altLang="ja-JP" sz="1000" b="0" i="0" u="none" strike="noStrike">
                          <a:solidFill>
                            <a:srgbClr val="000000"/>
                          </a:solidFill>
                          <a:latin typeface="ＭＳ Ｐゴシック" pitchFamily="50" charset="-128"/>
                          <a:ea typeface="ＭＳ Ｐゴシック" pitchFamily="50" charset="-128"/>
                        </a:rPr>
                        <a:t>57</a:t>
                      </a:r>
                    </a:p>
                  </a:txBody>
                  <a:tcPr marL="72000" marR="72000"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a:solidFill>
                            <a:srgbClr val="000000"/>
                          </a:solidFill>
                          <a:latin typeface="ＭＳ Ｐゴシック" pitchFamily="50" charset="-128"/>
                          <a:ea typeface="ＭＳ Ｐゴシック" pitchFamily="50" charset="-128"/>
                        </a:rPr>
                        <a:t>大阪国際平和センター</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latin typeface="ＭＳ Ｐゴシック" pitchFamily="50" charset="-128"/>
                          <a:ea typeface="ＭＳ Ｐゴシック" pitchFamily="50" charset="-128"/>
                        </a:rPr>
                        <a:t>1</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dirty="0">
                          <a:solidFill>
                            <a:schemeClr val="tx1"/>
                          </a:solidFill>
                          <a:latin typeface="ＭＳ Ｐゴシック" pitchFamily="50" charset="-128"/>
                          <a:ea typeface="ＭＳ Ｐゴシック" pitchFamily="50" charset="-128"/>
                        </a:rPr>
                        <a:t>同左</a:t>
                      </a:r>
                      <a:endParaRPr lang="en-US" altLang="ja-JP" sz="1000" b="0" i="0" u="none" strike="noStrike" dirty="0">
                        <a:solidFill>
                          <a:schemeClr val="tx1"/>
                        </a:solidFill>
                        <a:latin typeface="ＭＳ Ｐゴシック" pitchFamily="50" charset="-128"/>
                        <a:ea typeface="ＭＳ Ｐゴシック" pitchFamily="50" charset="-128"/>
                      </a:endParaRP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22"/>
                  </a:ext>
                </a:extLst>
              </a:tr>
              <a:tr h="188329">
                <a:tc>
                  <a:txBody>
                    <a:bodyPr/>
                    <a:lstStyle/>
                    <a:p>
                      <a:pPr algn="ctr" fontAlgn="ctr"/>
                      <a:r>
                        <a:rPr lang="en-US" altLang="ja-JP" sz="1000" b="0" i="0" u="none" strike="noStrike">
                          <a:solidFill>
                            <a:srgbClr val="000000"/>
                          </a:solidFill>
                          <a:latin typeface="ＭＳ Ｐゴシック" pitchFamily="50" charset="-128"/>
                          <a:ea typeface="ＭＳ Ｐゴシック" pitchFamily="50" charset="-128"/>
                        </a:rPr>
                        <a:t>58</a:t>
                      </a:r>
                    </a:p>
                  </a:txBody>
                  <a:tcPr marL="72000" marR="72000"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zh-TW" altLang="en-US" sz="1000" b="0" i="0" u="none" strike="noStrike" dirty="0">
                          <a:solidFill>
                            <a:srgbClr val="000000"/>
                          </a:solidFill>
                          <a:latin typeface="ＭＳ Ｐゴシック" pitchFamily="50" charset="-128"/>
                          <a:ea typeface="ＭＳ Ｐゴシック" pitchFamily="50" charset="-128"/>
                        </a:rPr>
                        <a:t>記念碑（市立東商業高等学校同窓会等）</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latin typeface="ＭＳ Ｐゴシック" pitchFamily="50" charset="-128"/>
                          <a:ea typeface="ＭＳ Ｐゴシック" pitchFamily="50" charset="-128"/>
                        </a:rPr>
                        <a:t>3</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dirty="0">
                          <a:solidFill>
                            <a:schemeClr val="tx1"/>
                          </a:solidFill>
                          <a:latin typeface="ＭＳ Ｐゴシック" pitchFamily="50" charset="-128"/>
                          <a:ea typeface="ＭＳ Ｐゴシック" pitchFamily="50" charset="-128"/>
                        </a:rPr>
                        <a:t>同左</a:t>
                      </a:r>
                      <a:endParaRPr lang="en-US" altLang="ja-JP" sz="1000" b="0" i="0" u="none" strike="noStrike" dirty="0">
                        <a:solidFill>
                          <a:schemeClr val="tx1"/>
                        </a:solidFill>
                        <a:latin typeface="ＭＳ Ｐゴシック" pitchFamily="50" charset="-128"/>
                        <a:ea typeface="ＭＳ Ｐゴシック" pitchFamily="50" charset="-128"/>
                      </a:endParaRP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23"/>
                  </a:ext>
                </a:extLst>
              </a:tr>
              <a:tr h="188329">
                <a:tc>
                  <a:txBody>
                    <a:bodyPr/>
                    <a:lstStyle/>
                    <a:p>
                      <a:pPr algn="ctr" fontAlgn="ctr"/>
                      <a:r>
                        <a:rPr lang="en-US" altLang="ja-JP" sz="1000" b="0" i="0" u="none" strike="noStrike">
                          <a:solidFill>
                            <a:srgbClr val="000000"/>
                          </a:solidFill>
                          <a:latin typeface="ＭＳ Ｐゴシック" pitchFamily="50" charset="-128"/>
                          <a:ea typeface="ＭＳ Ｐゴシック" pitchFamily="50" charset="-128"/>
                        </a:rPr>
                        <a:t>59</a:t>
                      </a:r>
                    </a:p>
                  </a:txBody>
                  <a:tcPr marL="72000" marR="72000"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zh-TW" altLang="en-US" sz="1000" b="0" i="0" u="none" strike="noStrike" dirty="0">
                          <a:solidFill>
                            <a:srgbClr val="000000"/>
                          </a:solidFill>
                          <a:latin typeface="ＭＳ Ｐゴシック" pitchFamily="50" charset="-128"/>
                          <a:ea typeface="ＭＳ Ｐゴシック" pitchFamily="50" charset="-128"/>
                        </a:rPr>
                        <a:t>地震観測装置（関西地震観測研究協議会）</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latin typeface="ＭＳ Ｐゴシック" pitchFamily="50" charset="-128"/>
                          <a:ea typeface="ＭＳ Ｐゴシック" pitchFamily="50" charset="-128"/>
                        </a:rPr>
                        <a:t>1</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dirty="0">
                          <a:solidFill>
                            <a:schemeClr val="tx1"/>
                          </a:solidFill>
                          <a:latin typeface="ＭＳ Ｐゴシック" pitchFamily="50" charset="-128"/>
                          <a:ea typeface="ＭＳ Ｐゴシック" pitchFamily="50" charset="-128"/>
                        </a:rPr>
                        <a:t>同左</a:t>
                      </a:r>
                      <a:endParaRPr lang="en-US" altLang="ja-JP" sz="1000" b="0" i="0" u="none" strike="noStrike" dirty="0">
                        <a:solidFill>
                          <a:schemeClr val="tx1"/>
                        </a:solidFill>
                        <a:latin typeface="ＭＳ Ｐゴシック" pitchFamily="50" charset="-128"/>
                        <a:ea typeface="ＭＳ Ｐゴシック" pitchFamily="50" charset="-128"/>
                      </a:endParaRP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24"/>
                  </a:ext>
                </a:extLst>
              </a:tr>
              <a:tr h="188329">
                <a:tc>
                  <a:txBody>
                    <a:bodyPr/>
                    <a:lstStyle/>
                    <a:p>
                      <a:pPr algn="ctr" fontAlgn="ctr"/>
                      <a:r>
                        <a:rPr lang="en-US" altLang="ja-JP" sz="1000" b="0" i="0" u="none" strike="noStrike" dirty="0">
                          <a:solidFill>
                            <a:srgbClr val="000000"/>
                          </a:solidFill>
                          <a:latin typeface="ＭＳ Ｐゴシック" pitchFamily="50" charset="-128"/>
                          <a:ea typeface="ＭＳ Ｐゴシック" pitchFamily="50" charset="-128"/>
                        </a:rPr>
                        <a:t>60</a:t>
                      </a:r>
                    </a:p>
                  </a:txBody>
                  <a:tcPr marL="72000" marR="72000"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dirty="0">
                          <a:solidFill>
                            <a:srgbClr val="000000"/>
                          </a:solidFill>
                          <a:latin typeface="ＭＳ Ｐゴシック" pitchFamily="50" charset="-128"/>
                          <a:ea typeface="ＭＳ Ｐゴシック" pitchFamily="50" charset="-128"/>
                        </a:rPr>
                        <a:t>大阪外環状鉄道の整備に必要な工事ヤードとして使用</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latin typeface="ＭＳ Ｐゴシック" pitchFamily="50" charset="-128"/>
                          <a:ea typeface="ＭＳ Ｐゴシック" pitchFamily="50" charset="-128"/>
                        </a:rPr>
                        <a:t>1</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dirty="0">
                          <a:solidFill>
                            <a:schemeClr val="tx1"/>
                          </a:solidFill>
                          <a:latin typeface="ＭＳ Ｐゴシック" pitchFamily="50" charset="-128"/>
                          <a:ea typeface="ＭＳ Ｐゴシック" pitchFamily="50" charset="-128"/>
                        </a:rPr>
                        <a:t>同左</a:t>
                      </a:r>
                      <a:endParaRPr lang="en-US" altLang="ja-JP" sz="1000" b="0" i="0" u="none" strike="noStrike" dirty="0">
                        <a:solidFill>
                          <a:schemeClr val="tx1"/>
                        </a:solidFill>
                        <a:latin typeface="ＭＳ Ｐゴシック" pitchFamily="50" charset="-128"/>
                        <a:ea typeface="ＭＳ Ｐゴシック" pitchFamily="50" charset="-128"/>
                      </a:endParaRP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25"/>
                  </a:ext>
                </a:extLst>
              </a:tr>
            </a:tbl>
          </a:graphicData>
        </a:graphic>
      </p:graphicFrame>
      <p:sp>
        <p:nvSpPr>
          <p:cNvPr id="8" name="正方形/長方形 7"/>
          <p:cNvSpPr/>
          <p:nvPr/>
        </p:nvSpPr>
        <p:spPr>
          <a:xfrm>
            <a:off x="251520" y="260648"/>
            <a:ext cx="6768752" cy="338554"/>
          </a:xfrm>
          <a:prstGeom prst="rect">
            <a:avLst/>
          </a:prstGeom>
        </p:spPr>
        <p:txBody>
          <a:bodyPr wrap="square">
            <a:spAutoFit/>
          </a:bodyPr>
          <a:lstStyle/>
          <a:p>
            <a:r>
              <a:rPr lang="ja-JP" altLang="en-US" sz="1600" dirty="0">
                <a:solidFill>
                  <a:prstClr val="black"/>
                </a:solidFill>
                <a:latin typeface="ＭＳ Ｐゴシック" panose="020B0600070205080204" pitchFamily="50" charset="-128"/>
                <a:ea typeface="ＭＳ Ｐゴシック" panose="020B0600070205080204" pitchFamily="50" charset="-128"/>
              </a:rPr>
              <a:t>○ 市有不動産の使用料減免のうち、見直しの対象としたもの　（５／６）</a:t>
            </a:r>
          </a:p>
        </p:txBody>
      </p:sp>
      <p:sp>
        <p:nvSpPr>
          <p:cNvPr id="9" name="テキスト ボックス 36"/>
          <p:cNvSpPr txBox="1"/>
          <p:nvPr/>
        </p:nvSpPr>
        <p:spPr>
          <a:xfrm>
            <a:off x="0" y="0"/>
            <a:ext cx="1619672" cy="261610"/>
          </a:xfrm>
          <a:prstGeom prst="rect">
            <a:avLst/>
          </a:prstGeom>
          <a:noFill/>
        </p:spPr>
        <p:txBody>
          <a:bodyPr wrap="square" rtlCol="0">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r>
              <a:rPr lang="ja-JP" altLang="en-US" sz="1100" dirty="0">
                <a:solidFill>
                  <a:prstClr val="black"/>
                </a:solidFill>
              </a:rPr>
              <a:t>（付属資料３）</a:t>
            </a:r>
            <a:endParaRPr lang="en-US" altLang="ja-JP" sz="1100" dirty="0">
              <a:solidFill>
                <a:prstClr val="black"/>
              </a:solidFill>
            </a:endParaRPr>
          </a:p>
        </p:txBody>
      </p:sp>
      <p:sp>
        <p:nvSpPr>
          <p:cNvPr id="10" name="正方形/長方形 9"/>
          <p:cNvSpPr/>
          <p:nvPr/>
        </p:nvSpPr>
        <p:spPr>
          <a:xfrm>
            <a:off x="539552" y="760348"/>
            <a:ext cx="7272808" cy="292388"/>
          </a:xfrm>
          <a:prstGeom prst="rect">
            <a:avLst/>
          </a:prstGeom>
        </p:spPr>
        <p:txBody>
          <a:bodyPr wrap="square">
            <a:spAutoFit/>
          </a:bodyPr>
          <a:lstStyle/>
          <a:p>
            <a:r>
              <a:rPr lang="ja-JP" altLang="en-US" sz="1300" b="1" dirty="0">
                <a:solidFill>
                  <a:prstClr val="black"/>
                </a:solidFill>
                <a:latin typeface="ＭＳ Ｐゴシック" panose="020B0600070205080204" pitchFamily="50" charset="-128"/>
                <a:ea typeface="ＭＳ Ｐゴシック" panose="020B0600070205080204" pitchFamily="50" charset="-128"/>
              </a:rPr>
              <a:t>Ｄ．減免継続　</a:t>
            </a:r>
            <a:r>
              <a:rPr lang="en-US" altLang="ja-JP" sz="1300" b="1" dirty="0">
                <a:solidFill>
                  <a:prstClr val="black"/>
                </a:solidFill>
                <a:latin typeface="ＭＳ Ｐゴシック" panose="020B0600070205080204" pitchFamily="50" charset="-128"/>
                <a:ea typeface="ＭＳ Ｐゴシック" panose="020B0600070205080204" pitchFamily="50" charset="-128"/>
              </a:rPr>
              <a:t>【1,050</a:t>
            </a:r>
            <a:r>
              <a:rPr lang="ja-JP" altLang="en-US" sz="1300" b="1" dirty="0">
                <a:solidFill>
                  <a:prstClr val="black"/>
                </a:solidFill>
                <a:latin typeface="ＭＳ Ｐゴシック" panose="020B0600070205080204" pitchFamily="50" charset="-128"/>
                <a:ea typeface="ＭＳ Ｐゴシック" panose="020B0600070205080204" pitchFamily="50" charset="-128"/>
              </a:rPr>
              <a:t>件</a:t>
            </a:r>
            <a:r>
              <a:rPr lang="en-US" altLang="ja-JP" sz="1300" b="1" dirty="0">
                <a:solidFill>
                  <a:prstClr val="black"/>
                </a:solidFill>
                <a:latin typeface="ＭＳ Ｐゴシック" panose="020B0600070205080204" pitchFamily="50" charset="-128"/>
                <a:ea typeface="ＭＳ Ｐゴシック" panose="020B0600070205080204" pitchFamily="50" charset="-128"/>
              </a:rPr>
              <a:t>】</a:t>
            </a:r>
            <a:r>
              <a:rPr lang="ja-JP" altLang="en-US" sz="1300" b="1" dirty="0">
                <a:solidFill>
                  <a:prstClr val="black"/>
                </a:solidFill>
                <a:latin typeface="ＭＳ Ｐゴシック" panose="020B0600070205080204" pitchFamily="50" charset="-128"/>
                <a:ea typeface="ＭＳ Ｐゴシック" panose="020B0600070205080204" pitchFamily="50" charset="-128"/>
              </a:rPr>
              <a:t>（</a:t>
            </a:r>
            <a:r>
              <a:rPr lang="en-US" altLang="ja-JP" sz="1300" b="1" dirty="0">
                <a:solidFill>
                  <a:prstClr val="black"/>
                </a:solidFill>
                <a:latin typeface="ＭＳ Ｐゴシック" panose="020B0600070205080204" pitchFamily="50" charset="-128"/>
                <a:ea typeface="ＭＳ Ｐゴシック" panose="020B0600070205080204" pitchFamily="50" charset="-128"/>
              </a:rPr>
              <a:t>2014</a:t>
            </a:r>
            <a:r>
              <a:rPr lang="ja-JP" altLang="en-US" sz="1300" b="1" dirty="0">
                <a:solidFill>
                  <a:prstClr val="black"/>
                </a:solidFill>
                <a:latin typeface="ＭＳ Ｐゴシック" panose="020B0600070205080204" pitchFamily="50" charset="-128"/>
                <a:ea typeface="ＭＳ Ｐゴシック" panose="020B0600070205080204" pitchFamily="50" charset="-128"/>
              </a:rPr>
              <a:t>年８月時点）　→</a:t>
            </a:r>
            <a:r>
              <a:rPr lang="en-US" altLang="ja-JP" sz="1300" b="1" dirty="0">
                <a:solidFill>
                  <a:prstClr val="black"/>
                </a:solidFill>
                <a:latin typeface="ＭＳ Ｐゴシック" panose="020B0600070205080204" pitchFamily="50" charset="-128"/>
                <a:ea typeface="ＭＳ Ｐゴシック" panose="020B0600070205080204" pitchFamily="50" charset="-128"/>
              </a:rPr>
              <a:t>【1,183</a:t>
            </a:r>
            <a:r>
              <a:rPr lang="ja-JP" altLang="en-US" sz="1300" b="1" dirty="0">
                <a:solidFill>
                  <a:prstClr val="black"/>
                </a:solidFill>
                <a:latin typeface="ＭＳ Ｐゴシック" panose="020B0600070205080204" pitchFamily="50" charset="-128"/>
                <a:ea typeface="ＭＳ Ｐゴシック" panose="020B0600070205080204" pitchFamily="50" charset="-128"/>
              </a:rPr>
              <a:t>件</a:t>
            </a:r>
            <a:r>
              <a:rPr lang="en-US" altLang="ja-JP" sz="1300" b="1" dirty="0">
                <a:solidFill>
                  <a:prstClr val="black"/>
                </a:solidFill>
                <a:latin typeface="ＭＳ Ｐゴシック" panose="020B0600070205080204" pitchFamily="50" charset="-128"/>
                <a:ea typeface="ＭＳ Ｐゴシック" panose="020B0600070205080204" pitchFamily="50" charset="-128"/>
              </a:rPr>
              <a:t>】</a:t>
            </a:r>
            <a:r>
              <a:rPr lang="ja-JP" altLang="en-US" sz="1300" b="1" dirty="0">
                <a:solidFill>
                  <a:prstClr val="black"/>
                </a:solidFill>
                <a:latin typeface="ＭＳ Ｐゴシック" panose="020B0600070205080204" pitchFamily="50" charset="-128"/>
                <a:ea typeface="ＭＳ Ｐゴシック" panose="020B0600070205080204" pitchFamily="50" charset="-128"/>
              </a:rPr>
              <a:t>（</a:t>
            </a:r>
            <a:r>
              <a:rPr lang="en-US" altLang="ja-JP" sz="1300" b="1" dirty="0">
                <a:solidFill>
                  <a:prstClr val="black"/>
                </a:solidFill>
                <a:latin typeface="ＭＳ Ｐゴシック" panose="020B0600070205080204" pitchFamily="50" charset="-128"/>
                <a:ea typeface="ＭＳ Ｐゴシック" panose="020B0600070205080204" pitchFamily="50" charset="-128"/>
              </a:rPr>
              <a:t>2014</a:t>
            </a:r>
            <a:r>
              <a:rPr lang="ja-JP" altLang="en-US" sz="1300" b="1" dirty="0">
                <a:solidFill>
                  <a:prstClr val="black"/>
                </a:solidFill>
                <a:latin typeface="ＭＳ Ｐゴシック" panose="020B0600070205080204" pitchFamily="50" charset="-128"/>
                <a:ea typeface="ＭＳ Ｐゴシック" panose="020B0600070205080204" pitchFamily="50" charset="-128"/>
              </a:rPr>
              <a:t>年度末取組み完了時点） </a:t>
            </a:r>
            <a:r>
              <a:rPr lang="ja-JP" altLang="en-US" sz="1300" dirty="0">
                <a:solidFill>
                  <a:prstClr val="black"/>
                </a:solidFill>
                <a:latin typeface="ＭＳ Ｐゴシック" panose="020B0600070205080204" pitchFamily="50" charset="-128"/>
                <a:ea typeface="ＭＳ Ｐゴシック" panose="020B0600070205080204" pitchFamily="50" charset="-128"/>
              </a:rPr>
              <a:t>　</a:t>
            </a:r>
          </a:p>
        </p:txBody>
      </p:sp>
      <p:sp>
        <p:nvSpPr>
          <p:cNvPr id="11" name="正方形/長方形 10"/>
          <p:cNvSpPr/>
          <p:nvPr/>
        </p:nvSpPr>
        <p:spPr>
          <a:xfrm>
            <a:off x="7164290" y="6309320"/>
            <a:ext cx="1228221" cy="261610"/>
          </a:xfrm>
          <a:prstGeom prst="rect">
            <a:avLst/>
          </a:prstGeom>
        </p:spPr>
        <p:txBody>
          <a:bodyPr wrap="none">
            <a:spAutoFit/>
          </a:bodyPr>
          <a:lstStyle/>
          <a:p>
            <a:r>
              <a:rPr lang="ja-JP" altLang="en-US" sz="1100" dirty="0">
                <a:solidFill>
                  <a:prstClr val="black"/>
                </a:solidFill>
                <a:latin typeface="Calibri"/>
                <a:ea typeface="ＭＳ Ｐゴシック" panose="020B0600070205080204" pitchFamily="50" charset="-128"/>
              </a:rPr>
              <a:t>（次ページへ続く）</a:t>
            </a:r>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390</a:t>
            </a:fld>
            <a:endParaRPr lang="ja-JP" altLang="en-US"/>
          </a:p>
        </p:txBody>
      </p:sp>
    </p:spTree>
    <p:extLst>
      <p:ext uri="{BB962C8B-B14F-4D97-AF65-F5344CB8AC3E}">
        <p14:creationId xmlns:p14="http://schemas.microsoft.com/office/powerpoint/2010/main" val="3989209869"/>
      </p:ext>
    </p:extLst>
  </p:cSld>
  <p:clrMapOvr>
    <a:masterClrMapping/>
  </p:clrMapOvr>
</p:sld>
</file>

<file path=ppt/slides/slide3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正方形/長方形 26"/>
          <p:cNvSpPr/>
          <p:nvPr/>
        </p:nvSpPr>
        <p:spPr>
          <a:xfrm>
            <a:off x="827584" y="1007150"/>
            <a:ext cx="1800200" cy="261610"/>
          </a:xfrm>
          <a:prstGeom prst="rect">
            <a:avLst/>
          </a:prstGeom>
        </p:spPr>
        <p:txBody>
          <a:bodyPr wrap="square">
            <a:spAutoFit/>
          </a:bodyPr>
          <a:lstStyle/>
          <a:p>
            <a:r>
              <a:rPr lang="ja-JP" altLang="en-US" sz="1100" dirty="0">
                <a:solidFill>
                  <a:prstClr val="black"/>
                </a:solidFill>
                <a:latin typeface="ＭＳ Ｐゴシック" panose="020B0600070205080204" pitchFamily="50" charset="-128"/>
                <a:ea typeface="ＭＳ Ｐゴシック" panose="020B0600070205080204" pitchFamily="50" charset="-128"/>
              </a:rPr>
              <a:t>（前ページからの続き）</a:t>
            </a:r>
          </a:p>
        </p:txBody>
      </p:sp>
      <p:graphicFrame>
        <p:nvGraphicFramePr>
          <p:cNvPr id="28" name="表 27"/>
          <p:cNvGraphicFramePr>
            <a:graphicFrameLocks noGrp="1"/>
          </p:cNvGraphicFramePr>
          <p:nvPr/>
        </p:nvGraphicFramePr>
        <p:xfrm>
          <a:off x="971602" y="1368453"/>
          <a:ext cx="7416693" cy="2539348"/>
        </p:xfrm>
        <a:graphic>
          <a:graphicData uri="http://schemas.openxmlformats.org/drawingml/2006/table">
            <a:tbl>
              <a:tblPr/>
              <a:tblGrid>
                <a:gridCol w="467728">
                  <a:extLst>
                    <a:ext uri="{9D8B030D-6E8A-4147-A177-3AD203B41FA5}">
                      <a16:colId xmlns:a16="http://schemas.microsoft.com/office/drawing/2014/main" val="20000"/>
                    </a:ext>
                  </a:extLst>
                </a:gridCol>
                <a:gridCol w="4572832">
                  <a:extLst>
                    <a:ext uri="{9D8B030D-6E8A-4147-A177-3AD203B41FA5}">
                      <a16:colId xmlns:a16="http://schemas.microsoft.com/office/drawing/2014/main" val="20001"/>
                    </a:ext>
                  </a:extLst>
                </a:gridCol>
                <a:gridCol w="1188000">
                  <a:extLst>
                    <a:ext uri="{9D8B030D-6E8A-4147-A177-3AD203B41FA5}">
                      <a16:colId xmlns:a16="http://schemas.microsoft.com/office/drawing/2014/main" val="20002"/>
                    </a:ext>
                  </a:extLst>
                </a:gridCol>
                <a:gridCol w="1188133">
                  <a:extLst>
                    <a:ext uri="{9D8B030D-6E8A-4147-A177-3AD203B41FA5}">
                      <a16:colId xmlns:a16="http://schemas.microsoft.com/office/drawing/2014/main" val="20003"/>
                    </a:ext>
                  </a:extLst>
                </a:gridCol>
              </a:tblGrid>
              <a:tr h="188329">
                <a:tc>
                  <a:txBody>
                    <a:bodyPr/>
                    <a:lstStyle/>
                    <a:p>
                      <a:pPr algn="ctr" fontAlgn="ctr">
                        <a:lnSpc>
                          <a:spcPts val="1100"/>
                        </a:lnSpc>
                      </a:pPr>
                      <a:endParaRPr lang="zh-TW" altLang="en-US" sz="1000" b="0" i="0" u="none" strike="noStrike" dirty="0">
                        <a:solidFill>
                          <a:schemeClr val="tx1"/>
                        </a:solidFill>
                        <a:latin typeface="ＭＳ Ｐゴシック" pitchFamily="50" charset="-128"/>
                        <a:ea typeface="ＭＳ Ｐゴシック" pitchFamily="50" charset="-128"/>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ap="flat" cmpd="sng" algn="ctr">
                      <a:solidFill>
                        <a:schemeClr val="tx1"/>
                      </a:solidFill>
                      <a:prstDash val="solid"/>
                      <a:round/>
                      <a:headEnd type="none" w="med" len="med"/>
                      <a:tailEnd type="none" w="med" len="med"/>
                    </a:lnTlToBr>
                    <a:solidFill>
                      <a:schemeClr val="accent5">
                        <a:lumMod val="40000"/>
                        <a:lumOff val="60000"/>
                      </a:schemeClr>
                    </a:solidFill>
                  </a:tcPr>
                </a:tc>
                <a:tc>
                  <a:txBody>
                    <a:bodyPr/>
                    <a:lstStyle/>
                    <a:p>
                      <a:pPr algn="ctr" fontAlgn="ctr">
                        <a:lnSpc>
                          <a:spcPts val="1100"/>
                        </a:lnSpc>
                      </a:pPr>
                      <a:r>
                        <a:rPr lang="zh-TW" altLang="en-US" sz="1000" b="0" i="0" u="none" strike="noStrike" dirty="0">
                          <a:solidFill>
                            <a:schemeClr val="tx1"/>
                          </a:solidFill>
                          <a:latin typeface="ＭＳ Ｐゴシック" pitchFamily="50" charset="-128"/>
                          <a:ea typeface="ＭＳ Ｐゴシック" pitchFamily="50" charset="-128"/>
                        </a:rPr>
                        <a:t>項</a:t>
                      </a:r>
                      <a:r>
                        <a:rPr lang="ja-JP" altLang="en-US" sz="1000" b="0" i="0" u="none" strike="noStrike" dirty="0">
                          <a:solidFill>
                            <a:schemeClr val="tx1"/>
                          </a:solidFill>
                          <a:latin typeface="ＭＳ Ｐゴシック" pitchFamily="50" charset="-128"/>
                          <a:ea typeface="ＭＳ Ｐゴシック" pitchFamily="50" charset="-128"/>
                        </a:rPr>
                        <a:t>　　　</a:t>
                      </a:r>
                      <a:r>
                        <a:rPr lang="zh-TW" altLang="en-US" sz="1000" b="0" i="0" u="none" strike="noStrike" dirty="0">
                          <a:solidFill>
                            <a:schemeClr val="tx1"/>
                          </a:solidFill>
                          <a:latin typeface="ＭＳ Ｐゴシック" pitchFamily="50" charset="-128"/>
                          <a:ea typeface="ＭＳ Ｐゴシック" pitchFamily="50" charset="-128"/>
                        </a:rPr>
                        <a:t>目</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40000"/>
                        <a:lumOff val="60000"/>
                      </a:schemeClr>
                    </a:solidFill>
                  </a:tcPr>
                </a:tc>
                <a:tc>
                  <a:txBody>
                    <a:bodyPr/>
                    <a:lstStyle/>
                    <a:p>
                      <a:pPr algn="ctr" fontAlgn="ctr">
                        <a:lnSpc>
                          <a:spcPts val="1100"/>
                        </a:lnSpc>
                      </a:pPr>
                      <a:r>
                        <a:rPr lang="ja-JP" altLang="en-US" sz="1000" b="0" i="0" u="none" strike="noStrike" dirty="0">
                          <a:solidFill>
                            <a:schemeClr val="tx1"/>
                          </a:solidFill>
                          <a:latin typeface="ＭＳ Ｐゴシック" pitchFamily="50" charset="-128"/>
                          <a:ea typeface="+mn-ea"/>
                        </a:rPr>
                        <a:t>件数</a:t>
                      </a:r>
                      <a:endParaRPr lang="en-US" altLang="ja-JP" sz="1000" b="0" i="0" u="none" strike="noStrike" dirty="0">
                        <a:solidFill>
                          <a:schemeClr val="tx1"/>
                        </a:solidFill>
                        <a:latin typeface="ＭＳ Ｐゴシック" pitchFamily="50" charset="-128"/>
                        <a:ea typeface="+mn-ea"/>
                      </a:endParaRPr>
                    </a:p>
                    <a:p>
                      <a:pPr algn="ctr" fontAlgn="ctr">
                        <a:lnSpc>
                          <a:spcPts val="1100"/>
                        </a:lnSpc>
                      </a:pPr>
                      <a:r>
                        <a:rPr lang="ja-JP" altLang="en-US" sz="1000" b="0" i="0" u="none" strike="noStrike" dirty="0">
                          <a:solidFill>
                            <a:schemeClr val="tx1"/>
                          </a:solidFill>
                          <a:latin typeface="ＭＳ Ｐゴシック" pitchFamily="50" charset="-128"/>
                          <a:ea typeface="+mn-ea"/>
                        </a:rPr>
                        <a:t>（</a:t>
                      </a:r>
                      <a:r>
                        <a:rPr lang="en-US" altLang="ja-JP" sz="1000" b="0" i="0" u="none" strike="noStrike" dirty="0">
                          <a:solidFill>
                            <a:schemeClr val="tx1"/>
                          </a:solidFill>
                          <a:latin typeface="ＭＳ Ｐゴシック" pitchFamily="50" charset="-128"/>
                          <a:ea typeface="+mn-ea"/>
                        </a:rPr>
                        <a:t>2012</a:t>
                      </a:r>
                      <a:r>
                        <a:rPr lang="ja-JP" altLang="en-US" sz="1000" b="0" i="0" u="none" strike="noStrike" dirty="0">
                          <a:solidFill>
                            <a:schemeClr val="tx1"/>
                          </a:solidFill>
                          <a:latin typeface="ＭＳ Ｐゴシック" pitchFamily="50" charset="-128"/>
                          <a:ea typeface="+mn-ea"/>
                        </a:rPr>
                        <a:t>～</a:t>
                      </a:r>
                      <a:r>
                        <a:rPr lang="en-US" altLang="ja-JP" sz="1000" b="0" i="0" u="none" strike="noStrike" dirty="0">
                          <a:solidFill>
                            <a:schemeClr val="tx1"/>
                          </a:solidFill>
                          <a:latin typeface="ＭＳ Ｐゴシック" pitchFamily="50" charset="-128"/>
                          <a:ea typeface="+mn-ea"/>
                        </a:rPr>
                        <a:t>2013</a:t>
                      </a:r>
                      <a:r>
                        <a:rPr lang="ja-JP" altLang="en-US" sz="1000" b="0" i="0" u="none" strike="noStrike" dirty="0">
                          <a:solidFill>
                            <a:schemeClr val="tx1"/>
                          </a:solidFill>
                          <a:latin typeface="ＭＳ Ｐゴシック" pitchFamily="50" charset="-128"/>
                          <a:ea typeface="+mn-ea"/>
                        </a:rPr>
                        <a:t>年度）</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40000"/>
                        <a:lumOff val="60000"/>
                      </a:schemeClr>
                    </a:solidFill>
                  </a:tcPr>
                </a:tc>
                <a:tc>
                  <a:txBody>
                    <a:bodyPr/>
                    <a:lstStyle/>
                    <a:p>
                      <a:pPr algn="ctr" fontAlgn="ctr">
                        <a:lnSpc>
                          <a:spcPts val="1100"/>
                        </a:lnSpc>
                      </a:pPr>
                      <a:r>
                        <a:rPr lang="ja-JP" altLang="en-US" sz="1000" b="0" i="0" u="none" strike="noStrike" dirty="0">
                          <a:solidFill>
                            <a:schemeClr val="tx1"/>
                          </a:solidFill>
                          <a:latin typeface="ＭＳ Ｐゴシック" pitchFamily="50" charset="-128"/>
                          <a:ea typeface="+mn-ea"/>
                        </a:rPr>
                        <a:t>件数</a:t>
                      </a:r>
                      <a:endParaRPr lang="en-US" altLang="ja-JP" sz="1000" b="0" i="0" u="none" strike="noStrike" dirty="0">
                        <a:solidFill>
                          <a:schemeClr val="tx1"/>
                        </a:solidFill>
                        <a:latin typeface="ＭＳ Ｐゴシック" pitchFamily="50" charset="-128"/>
                        <a:ea typeface="+mn-ea"/>
                      </a:endParaRPr>
                    </a:p>
                    <a:p>
                      <a:pPr algn="ctr" fontAlgn="ctr">
                        <a:lnSpc>
                          <a:spcPts val="1100"/>
                        </a:lnSpc>
                      </a:pPr>
                      <a:r>
                        <a:rPr lang="ja-JP" altLang="en-US" sz="1000" b="0" i="0" u="none" strike="noStrike" dirty="0">
                          <a:solidFill>
                            <a:schemeClr val="tx1"/>
                          </a:solidFill>
                          <a:latin typeface="ＭＳ Ｐゴシック" pitchFamily="50" charset="-128"/>
                          <a:ea typeface="+mn-ea"/>
                        </a:rPr>
                        <a:t>（</a:t>
                      </a:r>
                      <a:r>
                        <a:rPr lang="en-US" altLang="ja-JP" sz="1000" b="0" i="0" u="none" strike="noStrike" dirty="0">
                          <a:solidFill>
                            <a:schemeClr val="tx1"/>
                          </a:solidFill>
                          <a:latin typeface="ＭＳ Ｐゴシック" pitchFamily="50" charset="-128"/>
                          <a:ea typeface="+mn-ea"/>
                        </a:rPr>
                        <a:t>2012</a:t>
                      </a:r>
                      <a:r>
                        <a:rPr lang="ja-JP" altLang="en-US" sz="1000" b="0" i="0" u="none" strike="noStrike" dirty="0">
                          <a:solidFill>
                            <a:schemeClr val="tx1"/>
                          </a:solidFill>
                          <a:latin typeface="ＭＳ Ｐゴシック" pitchFamily="50" charset="-128"/>
                          <a:ea typeface="+mn-ea"/>
                        </a:rPr>
                        <a:t>～</a:t>
                      </a:r>
                      <a:r>
                        <a:rPr lang="en-US" altLang="ja-JP" sz="1000" b="0" i="0" u="none" strike="noStrike" dirty="0">
                          <a:solidFill>
                            <a:schemeClr val="tx1"/>
                          </a:solidFill>
                          <a:latin typeface="ＭＳ Ｐゴシック" pitchFamily="50" charset="-128"/>
                          <a:ea typeface="+mn-ea"/>
                        </a:rPr>
                        <a:t>2014</a:t>
                      </a:r>
                      <a:r>
                        <a:rPr lang="ja-JP" altLang="en-US" sz="1000" b="0" i="0" u="none" strike="noStrike" dirty="0">
                          <a:solidFill>
                            <a:schemeClr val="tx1"/>
                          </a:solidFill>
                          <a:latin typeface="ＭＳ Ｐゴシック" pitchFamily="50" charset="-128"/>
                          <a:ea typeface="+mn-ea"/>
                        </a:rPr>
                        <a:t>年度）</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40000"/>
                        <a:lumOff val="60000"/>
                      </a:schemeClr>
                    </a:solidFill>
                  </a:tcPr>
                </a:tc>
                <a:extLst>
                  <a:ext uri="{0D108BD9-81ED-4DB2-BD59-A6C34878D82A}">
                    <a16:rowId xmlns:a16="http://schemas.microsoft.com/office/drawing/2014/main" val="10000"/>
                  </a:ext>
                </a:extLst>
              </a:tr>
              <a:tr h="188329">
                <a:tc>
                  <a:txBody>
                    <a:bodyPr/>
                    <a:lstStyle/>
                    <a:p>
                      <a:pPr algn="ctr" fontAlgn="ctr">
                        <a:lnSpc>
                          <a:spcPts val="1100"/>
                        </a:lnSpc>
                      </a:pPr>
                      <a:r>
                        <a:rPr lang="en-US" altLang="ja-JP" sz="1000" b="0" i="0" u="none" strike="noStrike" dirty="0">
                          <a:solidFill>
                            <a:schemeClr val="tx1"/>
                          </a:solidFill>
                          <a:latin typeface="ＭＳ Ｐゴシック" pitchFamily="50" charset="-128"/>
                          <a:ea typeface="ＭＳ Ｐゴシック" pitchFamily="50" charset="-128"/>
                        </a:rPr>
                        <a:t>61</a:t>
                      </a:r>
                      <a:endParaRPr lang="ja-JP" altLang="en-US" sz="1000" b="0" i="0" u="none" strike="noStrike" dirty="0">
                        <a:solidFill>
                          <a:schemeClr val="tx1"/>
                        </a:solidFill>
                        <a:latin typeface="ＭＳ Ｐゴシック" pitchFamily="50" charset="-128"/>
                        <a:ea typeface="ＭＳ Ｐゴシック" pitchFamily="50" charset="-128"/>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dirty="0">
                          <a:solidFill>
                            <a:schemeClr val="tx1"/>
                          </a:solidFill>
                          <a:latin typeface="ＭＳ Ｐゴシック" pitchFamily="50" charset="-128"/>
                          <a:ea typeface="ＭＳ Ｐゴシック" pitchFamily="50" charset="-128"/>
                        </a:rPr>
                        <a:t>福利厚生施設（ヴィアーレ大阪）</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latin typeface="ＭＳ Ｐゴシック" pitchFamily="50" charset="-128"/>
                          <a:ea typeface="ＭＳ Ｐゴシック" pitchFamily="50" charset="-128"/>
                        </a:rPr>
                        <a:t>―</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latin typeface="ＭＳ Ｐゴシック" pitchFamily="50" charset="-128"/>
                          <a:ea typeface="ＭＳ Ｐゴシック" pitchFamily="50" charset="-128"/>
                        </a:rPr>
                        <a:t>1</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1"/>
                  </a:ext>
                </a:extLst>
              </a:tr>
              <a:tr h="188329">
                <a:tc>
                  <a:txBody>
                    <a:bodyPr/>
                    <a:lstStyle/>
                    <a:p>
                      <a:pPr algn="ctr" fontAlgn="ctr">
                        <a:lnSpc>
                          <a:spcPts val="1100"/>
                        </a:lnSpc>
                      </a:pPr>
                      <a:r>
                        <a:rPr lang="en-US" altLang="ja-JP" sz="1000" b="0" i="0" u="none" strike="noStrike" dirty="0">
                          <a:solidFill>
                            <a:schemeClr val="tx1"/>
                          </a:solidFill>
                          <a:latin typeface="ＭＳ Ｐゴシック" pitchFamily="50" charset="-128"/>
                          <a:ea typeface="ＭＳ Ｐゴシック" pitchFamily="50" charset="-128"/>
                        </a:rPr>
                        <a:t>62</a:t>
                      </a:r>
                      <a:endParaRPr lang="ja-JP" altLang="en-US" sz="1000" b="0" i="0" u="none" strike="noStrike" dirty="0">
                        <a:solidFill>
                          <a:schemeClr val="tx1"/>
                        </a:solidFill>
                        <a:latin typeface="ＭＳ Ｐゴシック" pitchFamily="50" charset="-128"/>
                        <a:ea typeface="ＭＳ Ｐゴシック" pitchFamily="50" charset="-128"/>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zh-CN" altLang="en-US" sz="1000" b="0" i="0" u="none" strike="noStrike" dirty="0">
                          <a:solidFill>
                            <a:schemeClr val="tx1"/>
                          </a:solidFill>
                          <a:latin typeface="ＭＳ Ｐゴシック" pitchFamily="50" charset="-128"/>
                          <a:ea typeface="ＭＳ Ｐゴシック" pitchFamily="50" charset="-128"/>
                        </a:rPr>
                        <a:t>国際学校（学校法人大阪</a:t>
                      </a:r>
                      <a:r>
                        <a:rPr lang="en-US" altLang="zh-CN" sz="1000" b="0" i="0" u="none" strike="noStrike" dirty="0">
                          <a:solidFill>
                            <a:schemeClr val="tx1"/>
                          </a:solidFill>
                          <a:latin typeface="ＭＳ Ｐゴシック" pitchFamily="50" charset="-128"/>
                          <a:ea typeface="ＭＳ Ｐゴシック" pitchFamily="50" charset="-128"/>
                        </a:rPr>
                        <a:t>YMCA</a:t>
                      </a:r>
                      <a:r>
                        <a:rPr lang="zh-CN" altLang="en-US" sz="1000" b="0" i="0" u="none" strike="noStrike" dirty="0">
                          <a:solidFill>
                            <a:schemeClr val="tx1"/>
                          </a:solidFill>
                          <a:latin typeface="ＭＳ Ｐゴシック" pitchFamily="50" charset="-128"/>
                          <a:ea typeface="ＭＳ Ｐゴシック" pitchFamily="50" charset="-128"/>
                        </a:rPr>
                        <a:t>）</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latin typeface="ＭＳ Ｐゴシック" pitchFamily="50" charset="-128"/>
                          <a:ea typeface="ＭＳ Ｐゴシック" pitchFamily="50" charset="-128"/>
                        </a:rPr>
                        <a:t>―</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latin typeface="ＭＳ Ｐゴシック" pitchFamily="50" charset="-128"/>
                          <a:ea typeface="ＭＳ Ｐゴシック" pitchFamily="50" charset="-128"/>
                        </a:rPr>
                        <a:t>1</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2"/>
                  </a:ext>
                </a:extLst>
              </a:tr>
              <a:tr h="188329">
                <a:tc>
                  <a:txBody>
                    <a:bodyPr/>
                    <a:lstStyle/>
                    <a:p>
                      <a:pPr algn="ctr" fontAlgn="ctr">
                        <a:lnSpc>
                          <a:spcPts val="1100"/>
                        </a:lnSpc>
                      </a:pPr>
                      <a:r>
                        <a:rPr lang="en-US" altLang="ja-JP" sz="1000" b="0" i="0" u="none" strike="noStrike" dirty="0">
                          <a:solidFill>
                            <a:schemeClr val="tx1"/>
                          </a:solidFill>
                          <a:latin typeface="ＭＳ Ｐゴシック" pitchFamily="50" charset="-128"/>
                          <a:ea typeface="ＭＳ Ｐゴシック" pitchFamily="50" charset="-128"/>
                        </a:rPr>
                        <a:t>63</a:t>
                      </a:r>
                      <a:endParaRPr lang="ja-JP" altLang="en-US" sz="1000" b="0" i="0" u="none" strike="noStrike" dirty="0">
                        <a:solidFill>
                          <a:schemeClr val="tx1"/>
                        </a:solidFill>
                        <a:latin typeface="ＭＳ Ｐゴシック" pitchFamily="50" charset="-128"/>
                        <a:ea typeface="ＭＳ Ｐゴシック" pitchFamily="50" charset="-128"/>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dirty="0">
                          <a:solidFill>
                            <a:schemeClr val="tx1"/>
                          </a:solidFill>
                          <a:latin typeface="ＭＳ Ｐゴシック" pitchFamily="50" charset="-128"/>
                          <a:ea typeface="ＭＳ Ｐゴシック" pitchFamily="50" charset="-128"/>
                        </a:rPr>
                        <a:t>在宅サービスセンター・ステーション（区在宅サービスセンター）</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latin typeface="ＭＳ Ｐゴシック" pitchFamily="50" charset="-128"/>
                          <a:ea typeface="ＭＳ Ｐゴシック" pitchFamily="50" charset="-128"/>
                        </a:rPr>
                        <a:t>―</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latin typeface="ＭＳ Ｐゴシック" pitchFamily="50" charset="-128"/>
                          <a:ea typeface="ＭＳ Ｐゴシック" pitchFamily="50" charset="-128"/>
                        </a:rPr>
                        <a:t>6</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3"/>
                  </a:ext>
                </a:extLst>
              </a:tr>
              <a:tr h="188329">
                <a:tc>
                  <a:txBody>
                    <a:bodyPr/>
                    <a:lstStyle/>
                    <a:p>
                      <a:pPr algn="ctr" fontAlgn="ctr">
                        <a:lnSpc>
                          <a:spcPts val="1100"/>
                        </a:lnSpc>
                      </a:pPr>
                      <a:r>
                        <a:rPr lang="en-US" altLang="zh-TW" sz="1000" b="0" i="0" u="none" strike="noStrike" dirty="0">
                          <a:solidFill>
                            <a:schemeClr val="tx1"/>
                          </a:solidFill>
                          <a:latin typeface="ＭＳ Ｐゴシック" pitchFamily="50" charset="-128"/>
                          <a:ea typeface="ＭＳ Ｐゴシック" pitchFamily="50" charset="-128"/>
                        </a:rPr>
                        <a:t>64</a:t>
                      </a:r>
                      <a:endParaRPr lang="zh-TW" altLang="en-US" sz="1000" b="0" i="0" u="none" strike="noStrike" dirty="0">
                        <a:solidFill>
                          <a:schemeClr val="tx1"/>
                        </a:solidFill>
                        <a:latin typeface="ＭＳ Ｐゴシック" pitchFamily="50" charset="-128"/>
                        <a:ea typeface="ＭＳ Ｐゴシック" pitchFamily="50" charset="-128"/>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dirty="0">
                          <a:solidFill>
                            <a:schemeClr val="tx1"/>
                          </a:solidFill>
                          <a:latin typeface="ＭＳ Ｐゴシック" pitchFamily="50" charset="-128"/>
                          <a:ea typeface="ＭＳ Ｐゴシック" pitchFamily="50" charset="-128"/>
                        </a:rPr>
                        <a:t>在宅サービスセンター・ステーション（地域在宅サービスステーション）</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latin typeface="ＭＳ Ｐゴシック" pitchFamily="50" charset="-128"/>
                          <a:ea typeface="ＭＳ Ｐゴシック" pitchFamily="50" charset="-128"/>
                        </a:rPr>
                        <a:t>―</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latin typeface="ＭＳ Ｐゴシック" pitchFamily="50" charset="-128"/>
                          <a:ea typeface="ＭＳ Ｐゴシック" pitchFamily="50" charset="-128"/>
                        </a:rPr>
                        <a:t>1</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4"/>
                  </a:ext>
                </a:extLst>
              </a:tr>
              <a:tr h="188329">
                <a:tc>
                  <a:txBody>
                    <a:bodyPr/>
                    <a:lstStyle/>
                    <a:p>
                      <a:pPr algn="ctr" fontAlgn="ctr">
                        <a:lnSpc>
                          <a:spcPts val="1100"/>
                        </a:lnSpc>
                      </a:pPr>
                      <a:r>
                        <a:rPr lang="en-US" altLang="zh-TW" sz="1000" b="0" i="0" u="none" strike="noStrike" dirty="0">
                          <a:solidFill>
                            <a:schemeClr val="tx1"/>
                          </a:solidFill>
                          <a:latin typeface="ＭＳ Ｐゴシック" pitchFamily="50" charset="-128"/>
                          <a:ea typeface="ＭＳ Ｐゴシック" pitchFamily="50" charset="-128"/>
                        </a:rPr>
                        <a:t>65</a:t>
                      </a:r>
                      <a:endParaRPr lang="zh-TW" altLang="en-US" sz="1000" b="0" i="0" u="none" strike="noStrike" dirty="0">
                        <a:solidFill>
                          <a:schemeClr val="tx1"/>
                        </a:solidFill>
                        <a:latin typeface="ＭＳ Ｐゴシック" pitchFamily="50" charset="-128"/>
                        <a:ea typeface="ＭＳ Ｐゴシック" pitchFamily="50" charset="-128"/>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dirty="0">
                          <a:solidFill>
                            <a:schemeClr val="tx1"/>
                          </a:solidFill>
                          <a:latin typeface="ＭＳ Ｐゴシック" pitchFamily="50" charset="-128"/>
                          <a:ea typeface="ＭＳ Ｐゴシック" pitchFamily="50" charset="-128"/>
                        </a:rPr>
                        <a:t>事務所（社会福祉センター）</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latin typeface="ＭＳ Ｐゴシック" pitchFamily="50" charset="-128"/>
                          <a:ea typeface="ＭＳ Ｐゴシック" pitchFamily="50" charset="-128"/>
                        </a:rPr>
                        <a:t>―</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latin typeface="ＭＳ Ｐゴシック" pitchFamily="50" charset="-128"/>
                          <a:ea typeface="ＭＳ Ｐゴシック" pitchFamily="50" charset="-128"/>
                        </a:rPr>
                        <a:t>5</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5"/>
                  </a:ext>
                </a:extLst>
              </a:tr>
              <a:tr h="188329">
                <a:tc>
                  <a:txBody>
                    <a:bodyPr/>
                    <a:lstStyle/>
                    <a:p>
                      <a:pPr algn="ctr" fontAlgn="ctr">
                        <a:lnSpc>
                          <a:spcPts val="1100"/>
                        </a:lnSpc>
                      </a:pPr>
                      <a:r>
                        <a:rPr lang="en-US" altLang="zh-TW" sz="1000" b="0" i="0" u="none" strike="noStrike" dirty="0">
                          <a:solidFill>
                            <a:schemeClr val="tx1"/>
                          </a:solidFill>
                          <a:latin typeface="ＭＳ Ｐゴシック" pitchFamily="50" charset="-128"/>
                          <a:ea typeface="ＭＳ Ｐゴシック" pitchFamily="50" charset="-128"/>
                        </a:rPr>
                        <a:t>66</a:t>
                      </a:r>
                      <a:endParaRPr lang="zh-TW" altLang="en-US" sz="1000" b="0" i="0" u="none" strike="noStrike" dirty="0">
                        <a:solidFill>
                          <a:schemeClr val="tx1"/>
                        </a:solidFill>
                        <a:latin typeface="ＭＳ Ｐゴシック" pitchFamily="50" charset="-128"/>
                        <a:ea typeface="ＭＳ Ｐゴシック" pitchFamily="50" charset="-128"/>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dirty="0">
                          <a:solidFill>
                            <a:schemeClr val="tx1"/>
                          </a:solidFill>
                          <a:latin typeface="ＭＳ Ｐゴシック" pitchFamily="50" charset="-128"/>
                          <a:ea typeface="ＭＳ Ｐゴシック" pitchFamily="50" charset="-128"/>
                        </a:rPr>
                        <a:t>事務所（社会福祉センター）</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latin typeface="ＭＳ Ｐゴシック" pitchFamily="50" charset="-128"/>
                          <a:ea typeface="ＭＳ Ｐゴシック" pitchFamily="50" charset="-128"/>
                        </a:rPr>
                        <a:t>―</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latin typeface="ＭＳ Ｐゴシック" pitchFamily="50" charset="-128"/>
                          <a:ea typeface="ＭＳ Ｐゴシック" pitchFamily="50" charset="-128"/>
                        </a:rPr>
                        <a:t>2</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6"/>
                  </a:ext>
                </a:extLst>
              </a:tr>
              <a:tr h="188329">
                <a:tc>
                  <a:txBody>
                    <a:bodyPr/>
                    <a:lstStyle/>
                    <a:p>
                      <a:pPr algn="ctr" fontAlgn="ctr">
                        <a:lnSpc>
                          <a:spcPts val="1100"/>
                        </a:lnSpc>
                      </a:pPr>
                      <a:r>
                        <a:rPr lang="en-US" altLang="zh-TW" sz="1000" b="0" i="0" u="none" strike="noStrike" dirty="0">
                          <a:solidFill>
                            <a:schemeClr val="tx1"/>
                          </a:solidFill>
                          <a:latin typeface="ＭＳ Ｐゴシック" pitchFamily="50" charset="-128"/>
                          <a:ea typeface="ＭＳ Ｐゴシック" pitchFamily="50" charset="-128"/>
                        </a:rPr>
                        <a:t>67</a:t>
                      </a:r>
                      <a:endParaRPr lang="zh-TW" altLang="en-US" sz="1000" b="0" i="0" u="none" strike="noStrike" dirty="0">
                        <a:solidFill>
                          <a:schemeClr val="tx1"/>
                        </a:solidFill>
                        <a:latin typeface="ＭＳ Ｐゴシック" pitchFamily="50" charset="-128"/>
                        <a:ea typeface="ＭＳ Ｐゴシック" pitchFamily="50" charset="-128"/>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dirty="0" err="1">
                          <a:solidFill>
                            <a:schemeClr val="tx1"/>
                          </a:solidFill>
                          <a:latin typeface="ＭＳ Ｐゴシック" pitchFamily="50" charset="-128"/>
                          <a:ea typeface="ＭＳ Ｐゴシック" pitchFamily="50" charset="-128"/>
                        </a:rPr>
                        <a:t>障がい</a:t>
                      </a:r>
                      <a:r>
                        <a:rPr lang="ja-JP" altLang="en-US" sz="1000" b="0" i="0" u="none" strike="noStrike" dirty="0">
                          <a:solidFill>
                            <a:schemeClr val="tx1"/>
                          </a:solidFill>
                          <a:latin typeface="ＭＳ Ｐゴシック" pitchFamily="50" charset="-128"/>
                          <a:ea typeface="ＭＳ Ｐゴシック" pitchFamily="50" charset="-128"/>
                        </a:rPr>
                        <a:t>者福祉施設</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latin typeface="ＭＳ Ｐゴシック" pitchFamily="50" charset="-128"/>
                          <a:ea typeface="ＭＳ Ｐゴシック" pitchFamily="50" charset="-128"/>
                        </a:rPr>
                        <a:t>―</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latin typeface="ＭＳ Ｐゴシック" pitchFamily="50" charset="-128"/>
                          <a:ea typeface="ＭＳ Ｐゴシック" pitchFamily="50" charset="-128"/>
                        </a:rPr>
                        <a:t>22</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7"/>
                  </a:ext>
                </a:extLst>
              </a:tr>
              <a:tr h="188329">
                <a:tc>
                  <a:txBody>
                    <a:bodyPr/>
                    <a:lstStyle/>
                    <a:p>
                      <a:pPr algn="ctr" fontAlgn="ctr">
                        <a:lnSpc>
                          <a:spcPts val="1100"/>
                        </a:lnSpc>
                      </a:pPr>
                      <a:r>
                        <a:rPr lang="en-US" altLang="zh-TW" sz="1000" b="0" i="0" u="none" strike="noStrike" dirty="0">
                          <a:solidFill>
                            <a:schemeClr val="tx1"/>
                          </a:solidFill>
                          <a:latin typeface="ＭＳ Ｐゴシック" pitchFamily="50" charset="-128"/>
                          <a:ea typeface="ＭＳ Ｐゴシック" pitchFamily="50" charset="-128"/>
                        </a:rPr>
                        <a:t>68</a:t>
                      </a:r>
                      <a:endParaRPr lang="zh-TW" altLang="en-US" sz="1000" b="0" i="0" u="none" strike="noStrike" dirty="0">
                        <a:solidFill>
                          <a:schemeClr val="tx1"/>
                        </a:solidFill>
                        <a:latin typeface="ＭＳ Ｐゴシック" pitchFamily="50" charset="-128"/>
                        <a:ea typeface="ＭＳ Ｐゴシック" pitchFamily="50" charset="-128"/>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dirty="0" err="1">
                          <a:solidFill>
                            <a:schemeClr val="tx1"/>
                          </a:solidFill>
                          <a:latin typeface="ＭＳ Ｐゴシック" pitchFamily="50" charset="-128"/>
                          <a:ea typeface="ＭＳ Ｐゴシック" pitchFamily="50" charset="-128"/>
                        </a:rPr>
                        <a:t>障がい</a:t>
                      </a:r>
                      <a:r>
                        <a:rPr lang="ja-JP" altLang="en-US" sz="1000" b="0" i="0" u="none" strike="noStrike" dirty="0">
                          <a:solidFill>
                            <a:schemeClr val="tx1"/>
                          </a:solidFill>
                          <a:latin typeface="ＭＳ Ｐゴシック" pitchFamily="50" charset="-128"/>
                          <a:ea typeface="ＭＳ Ｐゴシック" pitchFamily="50" charset="-128"/>
                        </a:rPr>
                        <a:t>者福祉施設付帯駐車場（社会福祉法人ライフサポート協会）</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latin typeface="ＭＳ Ｐゴシック" pitchFamily="50" charset="-128"/>
                          <a:ea typeface="ＭＳ Ｐゴシック" pitchFamily="50" charset="-128"/>
                        </a:rPr>
                        <a:t>―</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latin typeface="ＭＳ Ｐゴシック" pitchFamily="50" charset="-128"/>
                          <a:ea typeface="ＭＳ Ｐゴシック" pitchFamily="50" charset="-128"/>
                        </a:rPr>
                        <a:t>1</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8"/>
                  </a:ext>
                </a:extLst>
              </a:tr>
              <a:tr h="188329">
                <a:tc>
                  <a:txBody>
                    <a:bodyPr/>
                    <a:lstStyle/>
                    <a:p>
                      <a:pPr algn="ctr" fontAlgn="ctr">
                        <a:lnSpc>
                          <a:spcPts val="1100"/>
                        </a:lnSpc>
                      </a:pPr>
                      <a:r>
                        <a:rPr lang="en-US" altLang="zh-TW" sz="1000" b="0" i="0" u="none" strike="noStrike" dirty="0">
                          <a:solidFill>
                            <a:schemeClr val="tx1"/>
                          </a:solidFill>
                          <a:latin typeface="ＭＳ Ｐゴシック" pitchFamily="50" charset="-128"/>
                          <a:ea typeface="ＭＳ Ｐゴシック" pitchFamily="50" charset="-128"/>
                        </a:rPr>
                        <a:t>69</a:t>
                      </a:r>
                      <a:endParaRPr lang="zh-TW" altLang="en-US" sz="1000" b="0" i="0" u="none" strike="noStrike" dirty="0">
                        <a:solidFill>
                          <a:schemeClr val="tx1"/>
                        </a:solidFill>
                        <a:latin typeface="ＭＳ Ｐゴシック" pitchFamily="50" charset="-128"/>
                        <a:ea typeface="ＭＳ Ｐゴシック" pitchFamily="50" charset="-128"/>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dirty="0">
                          <a:solidFill>
                            <a:schemeClr val="tx1"/>
                          </a:solidFill>
                          <a:latin typeface="ＭＳ Ｐゴシック" pitchFamily="50" charset="-128"/>
                          <a:ea typeface="ＭＳ Ｐゴシック" pitchFamily="50" charset="-128"/>
                        </a:rPr>
                        <a:t>社団法人事務所（もと幼児教育センター内）</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latin typeface="ＭＳ Ｐゴシック" pitchFamily="50" charset="-128"/>
                          <a:ea typeface="ＭＳ Ｐゴシック" pitchFamily="50" charset="-128"/>
                        </a:rPr>
                        <a:t>―</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latin typeface="ＭＳ Ｐゴシック" pitchFamily="50" charset="-128"/>
                          <a:ea typeface="ＭＳ Ｐゴシック" pitchFamily="50" charset="-128"/>
                        </a:rPr>
                        <a:t>1</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9"/>
                  </a:ext>
                </a:extLst>
              </a:tr>
              <a:tr h="188329">
                <a:tc>
                  <a:txBody>
                    <a:bodyPr/>
                    <a:lstStyle/>
                    <a:p>
                      <a:pPr algn="ctr" fontAlgn="ctr">
                        <a:lnSpc>
                          <a:spcPts val="1100"/>
                        </a:lnSpc>
                      </a:pPr>
                      <a:r>
                        <a:rPr lang="en-US" altLang="zh-TW" sz="1000" b="0" i="0" u="none" strike="noStrike" dirty="0">
                          <a:solidFill>
                            <a:schemeClr val="tx1"/>
                          </a:solidFill>
                          <a:latin typeface="ＭＳ Ｐゴシック" pitchFamily="50" charset="-128"/>
                          <a:ea typeface="ＭＳ Ｐゴシック" pitchFamily="50" charset="-128"/>
                        </a:rPr>
                        <a:t>70</a:t>
                      </a:r>
                      <a:endParaRPr lang="zh-TW" altLang="en-US" sz="1000" b="0" i="0" u="none" strike="noStrike" dirty="0">
                        <a:solidFill>
                          <a:schemeClr val="tx1"/>
                        </a:solidFill>
                        <a:latin typeface="ＭＳ Ｐゴシック" pitchFamily="50" charset="-128"/>
                        <a:ea typeface="ＭＳ Ｐゴシック" pitchFamily="50" charset="-128"/>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dirty="0">
                          <a:solidFill>
                            <a:schemeClr val="tx1"/>
                          </a:solidFill>
                          <a:latin typeface="ＭＳ Ｐゴシック" pitchFamily="50" charset="-128"/>
                          <a:ea typeface="ＭＳ Ｐゴシック" pitchFamily="50" charset="-128"/>
                        </a:rPr>
                        <a:t>学校売店・食堂</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latin typeface="ＭＳ Ｐゴシック" pitchFamily="50" charset="-128"/>
                          <a:ea typeface="ＭＳ Ｐゴシック" pitchFamily="50" charset="-128"/>
                        </a:rPr>
                        <a:t>―</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latin typeface="ＭＳ Ｐゴシック" pitchFamily="50" charset="-128"/>
                          <a:ea typeface="ＭＳ Ｐゴシック" pitchFamily="50" charset="-128"/>
                        </a:rPr>
                        <a:t>92</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0"/>
                  </a:ext>
                </a:extLst>
              </a:tr>
              <a:tr h="188329">
                <a:tc>
                  <a:txBody>
                    <a:bodyPr/>
                    <a:lstStyle/>
                    <a:p>
                      <a:pPr algn="ctr" fontAlgn="ctr">
                        <a:lnSpc>
                          <a:spcPts val="1100"/>
                        </a:lnSpc>
                      </a:pPr>
                      <a:r>
                        <a:rPr lang="en-US" altLang="zh-TW" sz="1000" b="0" i="0" u="none" strike="noStrike" dirty="0">
                          <a:solidFill>
                            <a:schemeClr val="tx1"/>
                          </a:solidFill>
                          <a:latin typeface="ＭＳ Ｐゴシック" pitchFamily="50" charset="-128"/>
                          <a:ea typeface="ＭＳ Ｐゴシック" pitchFamily="50" charset="-128"/>
                        </a:rPr>
                        <a:t>71</a:t>
                      </a:r>
                      <a:endParaRPr lang="zh-TW" altLang="en-US" sz="1000" b="0" i="0" u="none" strike="noStrike" dirty="0">
                        <a:solidFill>
                          <a:schemeClr val="tx1"/>
                        </a:solidFill>
                        <a:latin typeface="ＭＳ Ｐゴシック" pitchFamily="50" charset="-128"/>
                        <a:ea typeface="ＭＳ Ｐゴシック" pitchFamily="50" charset="-128"/>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zh-TW" altLang="en-US" sz="1000" b="0" i="0" u="none" strike="noStrike" dirty="0">
                          <a:solidFill>
                            <a:schemeClr val="tx1"/>
                          </a:solidFill>
                          <a:latin typeface="ＭＳ Ｐゴシック" pitchFamily="50" charset="-128"/>
                          <a:ea typeface="ＭＳ Ｐゴシック" pitchFamily="50" charset="-128"/>
                        </a:rPr>
                        <a:t>幼稚園（北恩加島幼稚園）</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latin typeface="ＭＳ Ｐゴシック" pitchFamily="50" charset="-128"/>
                          <a:ea typeface="ＭＳ Ｐゴシック" pitchFamily="50" charset="-128"/>
                        </a:rPr>
                        <a:t>―</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latin typeface="ＭＳ Ｐゴシック" pitchFamily="50" charset="-128"/>
                          <a:ea typeface="ＭＳ Ｐゴシック" pitchFamily="50" charset="-128"/>
                        </a:rPr>
                        <a:t>1</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1"/>
                  </a:ext>
                </a:extLst>
              </a:tr>
              <a:tr h="188329">
                <a:tc gridSpan="2">
                  <a:txBody>
                    <a:bodyPr/>
                    <a:lstStyle/>
                    <a:p>
                      <a:pPr algn="ctr" fontAlgn="ctr">
                        <a:lnSpc>
                          <a:spcPts val="1100"/>
                        </a:lnSpc>
                      </a:pPr>
                      <a:r>
                        <a:rPr lang="ja-JP" altLang="en-US" sz="1000" b="1" i="0" u="none" strike="noStrike" dirty="0">
                          <a:solidFill>
                            <a:schemeClr val="tx1"/>
                          </a:solidFill>
                          <a:latin typeface="ＭＳ Ｐゴシック" pitchFamily="50" charset="-128"/>
                          <a:ea typeface="ＭＳ Ｐゴシック" pitchFamily="50" charset="-128"/>
                        </a:rPr>
                        <a:t>計</a:t>
                      </a:r>
                      <a:endParaRPr lang="zh-TW" altLang="en-US" sz="1000" b="1" i="0" u="none" strike="noStrike" dirty="0">
                        <a:solidFill>
                          <a:schemeClr val="tx1"/>
                        </a:solidFill>
                        <a:latin typeface="ＭＳ Ｐゴシック" pitchFamily="50" charset="-128"/>
                        <a:ea typeface="ＭＳ Ｐゴシック" pitchFamily="50" charset="-128"/>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40000"/>
                        <a:lumOff val="60000"/>
                      </a:schemeClr>
                    </a:solidFill>
                  </a:tcPr>
                </a:tc>
                <a:tc hMerge="1">
                  <a:txBody>
                    <a:bodyPr/>
                    <a:lstStyle/>
                    <a:p>
                      <a:pPr algn="l" fontAlgn="ctr">
                        <a:lnSpc>
                          <a:spcPts val="1100"/>
                        </a:lnSpc>
                      </a:pPr>
                      <a:endParaRPr lang="ja-JP" altLang="en-US" sz="1000" b="0" i="0" u="none" strike="noStrike" dirty="0">
                        <a:solidFill>
                          <a:srgbClr val="000000"/>
                        </a:solidFill>
                        <a:latin typeface="ＭＳ Ｐゴシック" pitchFamily="50" charset="-128"/>
                        <a:ea typeface="ＭＳ Ｐゴシック" pitchFamily="50" charset="-128"/>
                      </a:endParaRP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lnSpc>
                          <a:spcPts val="1100"/>
                        </a:lnSpc>
                      </a:pPr>
                      <a:r>
                        <a:rPr lang="en-US" altLang="ja-JP" sz="1000" b="1" i="0" u="none" strike="noStrike" dirty="0">
                          <a:solidFill>
                            <a:schemeClr val="tx1"/>
                          </a:solidFill>
                          <a:latin typeface="ＭＳ Ｐゴシック" pitchFamily="50" charset="-128"/>
                          <a:ea typeface="ＭＳ Ｐゴシック" pitchFamily="50" charset="-128"/>
                        </a:rPr>
                        <a:t>1,050</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40000"/>
                        <a:lumOff val="60000"/>
                      </a:schemeClr>
                    </a:solidFill>
                  </a:tcPr>
                </a:tc>
                <a:tc>
                  <a:txBody>
                    <a:bodyPr/>
                    <a:lstStyle/>
                    <a:p>
                      <a:pPr algn="r" fontAlgn="ctr">
                        <a:lnSpc>
                          <a:spcPts val="1100"/>
                        </a:lnSpc>
                      </a:pPr>
                      <a:r>
                        <a:rPr lang="en-US" altLang="ja-JP" sz="1000" b="1" i="0" u="none" strike="noStrike" dirty="0">
                          <a:solidFill>
                            <a:schemeClr val="tx1"/>
                          </a:solidFill>
                          <a:latin typeface="ＭＳ Ｐゴシック" pitchFamily="50" charset="-128"/>
                          <a:ea typeface="ＭＳ Ｐゴシック" pitchFamily="50" charset="-128"/>
                        </a:rPr>
                        <a:t>1,183</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40000"/>
                        <a:lumOff val="60000"/>
                      </a:schemeClr>
                    </a:solidFill>
                  </a:tcPr>
                </a:tc>
                <a:extLst>
                  <a:ext uri="{0D108BD9-81ED-4DB2-BD59-A6C34878D82A}">
                    <a16:rowId xmlns:a16="http://schemas.microsoft.com/office/drawing/2014/main" val="10012"/>
                  </a:ext>
                </a:extLst>
              </a:tr>
            </a:tbl>
          </a:graphicData>
        </a:graphic>
      </p:graphicFrame>
      <p:sp>
        <p:nvSpPr>
          <p:cNvPr id="8" name="正方形/長方形 7"/>
          <p:cNvSpPr/>
          <p:nvPr/>
        </p:nvSpPr>
        <p:spPr>
          <a:xfrm>
            <a:off x="251520" y="260648"/>
            <a:ext cx="6768752" cy="338554"/>
          </a:xfrm>
          <a:prstGeom prst="rect">
            <a:avLst/>
          </a:prstGeom>
        </p:spPr>
        <p:txBody>
          <a:bodyPr wrap="square">
            <a:spAutoFit/>
          </a:bodyPr>
          <a:lstStyle/>
          <a:p>
            <a:r>
              <a:rPr lang="ja-JP" altLang="en-US" sz="1600" dirty="0">
                <a:solidFill>
                  <a:prstClr val="black"/>
                </a:solidFill>
                <a:latin typeface="ＭＳ Ｐゴシック" panose="020B0600070205080204" pitchFamily="50" charset="-128"/>
                <a:ea typeface="ＭＳ Ｐゴシック" panose="020B0600070205080204" pitchFamily="50" charset="-128"/>
              </a:rPr>
              <a:t>○ 市有不動産の使用料減免のうち、見直しの対象としたもの　（６／６）</a:t>
            </a:r>
          </a:p>
        </p:txBody>
      </p:sp>
      <p:sp>
        <p:nvSpPr>
          <p:cNvPr id="9" name="テキスト ボックス 36"/>
          <p:cNvSpPr txBox="1"/>
          <p:nvPr/>
        </p:nvSpPr>
        <p:spPr>
          <a:xfrm>
            <a:off x="0" y="0"/>
            <a:ext cx="1619672" cy="261610"/>
          </a:xfrm>
          <a:prstGeom prst="rect">
            <a:avLst/>
          </a:prstGeom>
          <a:noFill/>
        </p:spPr>
        <p:txBody>
          <a:bodyPr wrap="square" rtlCol="0">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r>
              <a:rPr lang="ja-JP" altLang="en-US" sz="1100" dirty="0">
                <a:solidFill>
                  <a:prstClr val="black"/>
                </a:solidFill>
              </a:rPr>
              <a:t>（付属資料３）</a:t>
            </a:r>
            <a:endParaRPr lang="en-US" altLang="ja-JP" sz="1100" dirty="0">
              <a:solidFill>
                <a:prstClr val="black"/>
              </a:solidFill>
            </a:endParaRPr>
          </a:p>
        </p:txBody>
      </p:sp>
      <p:sp>
        <p:nvSpPr>
          <p:cNvPr id="10" name="正方形/長方形 9"/>
          <p:cNvSpPr/>
          <p:nvPr/>
        </p:nvSpPr>
        <p:spPr>
          <a:xfrm>
            <a:off x="611560" y="3928700"/>
            <a:ext cx="6336704" cy="292388"/>
          </a:xfrm>
          <a:prstGeom prst="rect">
            <a:avLst/>
          </a:prstGeom>
        </p:spPr>
        <p:txBody>
          <a:bodyPr wrap="square">
            <a:spAutoFit/>
          </a:bodyPr>
          <a:lstStyle/>
          <a:p>
            <a:r>
              <a:rPr lang="ja-JP" altLang="en-US" sz="1300" b="1" dirty="0">
                <a:solidFill>
                  <a:prstClr val="black"/>
                </a:solidFill>
                <a:latin typeface="ＭＳ Ｐゴシック" panose="020B0600070205080204" pitchFamily="50" charset="-128"/>
                <a:ea typeface="ＭＳ Ｐゴシック" panose="020B0600070205080204" pitchFamily="50" charset="-128"/>
              </a:rPr>
              <a:t>Ｅ．事業終了 </a:t>
            </a:r>
            <a:r>
              <a:rPr lang="en-US" altLang="ja-JP" sz="1300" b="1" dirty="0">
                <a:solidFill>
                  <a:prstClr val="black"/>
                </a:solidFill>
                <a:latin typeface="ＭＳ Ｐゴシック" panose="020B0600070205080204" pitchFamily="50" charset="-128"/>
                <a:ea typeface="ＭＳ Ｐゴシック" panose="020B0600070205080204" pitchFamily="50" charset="-128"/>
              </a:rPr>
              <a:t>【14</a:t>
            </a:r>
            <a:r>
              <a:rPr lang="ja-JP" altLang="en-US" sz="1300" b="1" dirty="0">
                <a:solidFill>
                  <a:prstClr val="black"/>
                </a:solidFill>
                <a:latin typeface="ＭＳ Ｐゴシック" panose="020B0600070205080204" pitchFamily="50" charset="-128"/>
                <a:ea typeface="ＭＳ Ｐゴシック" panose="020B0600070205080204" pitchFamily="50" charset="-128"/>
              </a:rPr>
              <a:t>件</a:t>
            </a:r>
            <a:r>
              <a:rPr lang="en-US" altLang="ja-JP" sz="1300" b="1" dirty="0">
                <a:solidFill>
                  <a:prstClr val="black"/>
                </a:solidFill>
                <a:latin typeface="ＭＳ Ｐゴシック" panose="020B0600070205080204" pitchFamily="50" charset="-128"/>
                <a:ea typeface="ＭＳ Ｐゴシック" panose="020B0600070205080204" pitchFamily="50" charset="-128"/>
              </a:rPr>
              <a:t>】</a:t>
            </a:r>
            <a:r>
              <a:rPr lang="ja-JP" altLang="en-US" sz="1300" b="1" dirty="0">
                <a:solidFill>
                  <a:prstClr val="black"/>
                </a:solidFill>
                <a:latin typeface="ＭＳ Ｐゴシック" panose="020B0600070205080204" pitchFamily="50" charset="-128"/>
                <a:ea typeface="ＭＳ Ｐゴシック" panose="020B0600070205080204" pitchFamily="50" charset="-128"/>
              </a:rPr>
              <a:t>（</a:t>
            </a:r>
            <a:r>
              <a:rPr lang="en-US" altLang="ja-JP" sz="1300" b="1" dirty="0">
                <a:solidFill>
                  <a:prstClr val="black"/>
                </a:solidFill>
                <a:latin typeface="ＭＳ Ｐゴシック" panose="020B0600070205080204" pitchFamily="50" charset="-128"/>
                <a:ea typeface="ＭＳ Ｐゴシック" panose="020B0600070205080204" pitchFamily="50" charset="-128"/>
              </a:rPr>
              <a:t>2014</a:t>
            </a:r>
            <a:r>
              <a:rPr lang="ja-JP" altLang="en-US" sz="1300" b="1" dirty="0">
                <a:solidFill>
                  <a:prstClr val="black"/>
                </a:solidFill>
                <a:latin typeface="ＭＳ Ｐゴシック" panose="020B0600070205080204" pitchFamily="50" charset="-128"/>
                <a:ea typeface="ＭＳ Ｐゴシック" panose="020B0600070205080204" pitchFamily="50" charset="-128"/>
              </a:rPr>
              <a:t>年</a:t>
            </a:r>
            <a:r>
              <a:rPr lang="en-US" altLang="ja-JP" sz="1300" b="1" dirty="0">
                <a:solidFill>
                  <a:prstClr val="black"/>
                </a:solidFill>
                <a:latin typeface="ＭＳ Ｐゴシック" panose="020B0600070205080204" pitchFamily="50" charset="-128"/>
                <a:ea typeface="ＭＳ Ｐゴシック" panose="020B0600070205080204" pitchFamily="50" charset="-128"/>
              </a:rPr>
              <a:t>8</a:t>
            </a:r>
            <a:r>
              <a:rPr lang="ja-JP" altLang="en-US" sz="1300" b="1" dirty="0">
                <a:solidFill>
                  <a:prstClr val="black"/>
                </a:solidFill>
                <a:latin typeface="ＭＳ Ｐゴシック" panose="020B0600070205080204" pitchFamily="50" charset="-128"/>
                <a:ea typeface="ＭＳ Ｐゴシック" panose="020B0600070205080204" pitchFamily="50" charset="-128"/>
              </a:rPr>
              <a:t>月時点）　→　</a:t>
            </a:r>
            <a:r>
              <a:rPr lang="en-US" altLang="ja-JP" sz="1300" b="1" dirty="0">
                <a:solidFill>
                  <a:prstClr val="black"/>
                </a:solidFill>
                <a:latin typeface="ＭＳ Ｐゴシック" panose="020B0600070205080204" pitchFamily="50" charset="-128"/>
                <a:ea typeface="ＭＳ Ｐゴシック" panose="020B0600070205080204" pitchFamily="50" charset="-128"/>
              </a:rPr>
              <a:t>【19</a:t>
            </a:r>
            <a:r>
              <a:rPr lang="ja-JP" altLang="en-US" sz="1300" b="1" dirty="0">
                <a:solidFill>
                  <a:prstClr val="black"/>
                </a:solidFill>
                <a:latin typeface="ＭＳ Ｐゴシック" panose="020B0600070205080204" pitchFamily="50" charset="-128"/>
                <a:ea typeface="ＭＳ Ｐゴシック" panose="020B0600070205080204" pitchFamily="50" charset="-128"/>
              </a:rPr>
              <a:t>件</a:t>
            </a:r>
            <a:r>
              <a:rPr lang="en-US" altLang="ja-JP" sz="1300" b="1" dirty="0">
                <a:solidFill>
                  <a:prstClr val="black"/>
                </a:solidFill>
                <a:latin typeface="ＭＳ Ｐゴシック" panose="020B0600070205080204" pitchFamily="50" charset="-128"/>
                <a:ea typeface="ＭＳ Ｐゴシック" panose="020B0600070205080204" pitchFamily="50" charset="-128"/>
              </a:rPr>
              <a:t>】</a:t>
            </a:r>
            <a:r>
              <a:rPr lang="ja-JP" altLang="en-US" sz="1300" b="1" dirty="0">
                <a:solidFill>
                  <a:prstClr val="black"/>
                </a:solidFill>
                <a:latin typeface="ＭＳ Ｐゴシック" panose="020B0600070205080204" pitchFamily="50" charset="-128"/>
                <a:ea typeface="ＭＳ Ｐゴシック" panose="020B0600070205080204" pitchFamily="50" charset="-128"/>
              </a:rPr>
              <a:t>（</a:t>
            </a:r>
            <a:r>
              <a:rPr lang="en-US" altLang="ja-JP" sz="1300" b="1" dirty="0">
                <a:solidFill>
                  <a:prstClr val="black"/>
                </a:solidFill>
                <a:latin typeface="ＭＳ Ｐゴシック" panose="020B0600070205080204" pitchFamily="50" charset="-128"/>
                <a:ea typeface="ＭＳ Ｐゴシック" panose="020B0600070205080204" pitchFamily="50" charset="-128"/>
              </a:rPr>
              <a:t>2014</a:t>
            </a:r>
            <a:r>
              <a:rPr lang="ja-JP" altLang="en-US" sz="1300" b="1" dirty="0">
                <a:solidFill>
                  <a:prstClr val="black"/>
                </a:solidFill>
                <a:latin typeface="ＭＳ Ｐゴシック" panose="020B0600070205080204" pitchFamily="50" charset="-128"/>
                <a:ea typeface="ＭＳ Ｐゴシック" panose="020B0600070205080204" pitchFamily="50" charset="-128"/>
              </a:rPr>
              <a:t>年度末取組み完了時点）</a:t>
            </a:r>
            <a:r>
              <a:rPr lang="ja-JP" altLang="en-US" sz="1300" dirty="0">
                <a:solidFill>
                  <a:prstClr val="black"/>
                </a:solidFill>
                <a:latin typeface="ＭＳ Ｐゴシック" panose="020B0600070205080204" pitchFamily="50" charset="-128"/>
                <a:ea typeface="ＭＳ Ｐゴシック" panose="020B0600070205080204" pitchFamily="50" charset="-128"/>
              </a:rPr>
              <a:t>　</a:t>
            </a:r>
          </a:p>
        </p:txBody>
      </p:sp>
      <p:graphicFrame>
        <p:nvGraphicFramePr>
          <p:cNvPr id="11" name="表 10"/>
          <p:cNvGraphicFramePr>
            <a:graphicFrameLocks noGrp="1"/>
          </p:cNvGraphicFramePr>
          <p:nvPr/>
        </p:nvGraphicFramePr>
        <p:xfrm>
          <a:off x="971600" y="4279571"/>
          <a:ext cx="7416826" cy="1597703"/>
        </p:xfrm>
        <a:graphic>
          <a:graphicData uri="http://schemas.openxmlformats.org/drawingml/2006/table">
            <a:tbl>
              <a:tblPr/>
              <a:tblGrid>
                <a:gridCol w="467728">
                  <a:extLst>
                    <a:ext uri="{9D8B030D-6E8A-4147-A177-3AD203B41FA5}">
                      <a16:colId xmlns:a16="http://schemas.microsoft.com/office/drawing/2014/main" val="20000"/>
                    </a:ext>
                  </a:extLst>
                </a:gridCol>
                <a:gridCol w="4572832">
                  <a:extLst>
                    <a:ext uri="{9D8B030D-6E8A-4147-A177-3AD203B41FA5}">
                      <a16:colId xmlns:a16="http://schemas.microsoft.com/office/drawing/2014/main" val="20001"/>
                    </a:ext>
                  </a:extLst>
                </a:gridCol>
                <a:gridCol w="1188133">
                  <a:extLst>
                    <a:ext uri="{9D8B030D-6E8A-4147-A177-3AD203B41FA5}">
                      <a16:colId xmlns:a16="http://schemas.microsoft.com/office/drawing/2014/main" val="20002"/>
                    </a:ext>
                  </a:extLst>
                </a:gridCol>
                <a:gridCol w="1188133">
                  <a:extLst>
                    <a:ext uri="{9D8B030D-6E8A-4147-A177-3AD203B41FA5}">
                      <a16:colId xmlns:a16="http://schemas.microsoft.com/office/drawing/2014/main" val="20003"/>
                    </a:ext>
                  </a:extLst>
                </a:gridCol>
              </a:tblGrid>
              <a:tr h="188329">
                <a:tc>
                  <a:txBody>
                    <a:bodyPr/>
                    <a:lstStyle/>
                    <a:p>
                      <a:pPr algn="ctr" fontAlgn="ctr">
                        <a:lnSpc>
                          <a:spcPts val="1100"/>
                        </a:lnSpc>
                      </a:pPr>
                      <a:endParaRPr lang="zh-TW" altLang="en-US" sz="1000" b="0" i="0" u="none" strike="noStrike" dirty="0">
                        <a:solidFill>
                          <a:schemeClr val="tx1"/>
                        </a:solidFill>
                        <a:latin typeface="ＭＳ Ｐゴシック" pitchFamily="50" charset="-128"/>
                        <a:ea typeface="ＭＳ Ｐゴシック" pitchFamily="50" charset="-128"/>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ap="flat" cmpd="sng" algn="ctr">
                      <a:solidFill>
                        <a:schemeClr val="tx1"/>
                      </a:solidFill>
                      <a:prstDash val="solid"/>
                      <a:round/>
                      <a:headEnd type="none" w="med" len="med"/>
                      <a:tailEnd type="none" w="med" len="med"/>
                    </a:lnTlToBr>
                    <a:solidFill>
                      <a:schemeClr val="accent5">
                        <a:lumMod val="40000"/>
                        <a:lumOff val="60000"/>
                      </a:schemeClr>
                    </a:solidFill>
                  </a:tcPr>
                </a:tc>
                <a:tc>
                  <a:txBody>
                    <a:bodyPr/>
                    <a:lstStyle/>
                    <a:p>
                      <a:pPr algn="ctr" fontAlgn="ctr">
                        <a:lnSpc>
                          <a:spcPts val="1100"/>
                        </a:lnSpc>
                      </a:pPr>
                      <a:r>
                        <a:rPr lang="zh-TW" altLang="en-US" sz="1000" b="0" i="0" u="none" strike="noStrike" dirty="0">
                          <a:solidFill>
                            <a:schemeClr val="tx1"/>
                          </a:solidFill>
                          <a:latin typeface="ＭＳ Ｐゴシック" pitchFamily="50" charset="-128"/>
                          <a:ea typeface="ＭＳ Ｐゴシック" pitchFamily="50" charset="-128"/>
                        </a:rPr>
                        <a:t>項</a:t>
                      </a:r>
                      <a:r>
                        <a:rPr lang="ja-JP" altLang="en-US" sz="1000" b="0" i="0" u="none" strike="noStrike" dirty="0">
                          <a:solidFill>
                            <a:schemeClr val="tx1"/>
                          </a:solidFill>
                          <a:latin typeface="ＭＳ Ｐゴシック" pitchFamily="50" charset="-128"/>
                          <a:ea typeface="ＭＳ Ｐゴシック" pitchFamily="50" charset="-128"/>
                        </a:rPr>
                        <a:t>　　　</a:t>
                      </a:r>
                      <a:r>
                        <a:rPr lang="zh-TW" altLang="en-US" sz="1000" b="0" i="0" u="none" strike="noStrike" dirty="0">
                          <a:solidFill>
                            <a:schemeClr val="tx1"/>
                          </a:solidFill>
                          <a:latin typeface="ＭＳ Ｐゴシック" pitchFamily="50" charset="-128"/>
                          <a:ea typeface="ＭＳ Ｐゴシック" pitchFamily="50" charset="-128"/>
                        </a:rPr>
                        <a:t>目</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40000"/>
                        <a:lumOff val="60000"/>
                      </a:schemeClr>
                    </a:solidFill>
                  </a:tcPr>
                </a:tc>
                <a:tc>
                  <a:txBody>
                    <a:bodyPr/>
                    <a:lstStyle/>
                    <a:p>
                      <a:pPr algn="ctr" fontAlgn="ctr">
                        <a:lnSpc>
                          <a:spcPts val="1100"/>
                        </a:lnSpc>
                      </a:pPr>
                      <a:r>
                        <a:rPr lang="ja-JP" altLang="en-US" sz="1000" b="0" i="0" u="none" strike="noStrike" dirty="0">
                          <a:solidFill>
                            <a:schemeClr val="tx1"/>
                          </a:solidFill>
                          <a:latin typeface="ＭＳ Ｐゴシック" pitchFamily="50" charset="-128"/>
                          <a:ea typeface="+mn-ea"/>
                        </a:rPr>
                        <a:t>件数</a:t>
                      </a:r>
                      <a:endParaRPr lang="en-US" altLang="ja-JP" sz="1000" b="0" i="0" u="none" strike="noStrike" dirty="0">
                        <a:solidFill>
                          <a:schemeClr val="tx1"/>
                        </a:solidFill>
                        <a:latin typeface="ＭＳ Ｐゴシック" pitchFamily="50" charset="-128"/>
                        <a:ea typeface="+mn-ea"/>
                      </a:endParaRPr>
                    </a:p>
                    <a:p>
                      <a:pPr algn="ctr" fontAlgn="ctr">
                        <a:lnSpc>
                          <a:spcPts val="1100"/>
                        </a:lnSpc>
                      </a:pPr>
                      <a:r>
                        <a:rPr lang="ja-JP" altLang="en-US" sz="1000" b="0" i="0" u="none" strike="noStrike" dirty="0">
                          <a:solidFill>
                            <a:schemeClr val="tx1"/>
                          </a:solidFill>
                          <a:latin typeface="ＭＳ Ｐゴシック" pitchFamily="50" charset="-128"/>
                          <a:ea typeface="+mn-ea"/>
                        </a:rPr>
                        <a:t>（</a:t>
                      </a:r>
                      <a:r>
                        <a:rPr lang="en-US" altLang="ja-JP" sz="1000" b="0" i="0" u="none" strike="noStrike" dirty="0">
                          <a:solidFill>
                            <a:schemeClr val="tx1"/>
                          </a:solidFill>
                          <a:latin typeface="ＭＳ Ｐゴシック" pitchFamily="50" charset="-128"/>
                          <a:ea typeface="+mn-ea"/>
                        </a:rPr>
                        <a:t>2012</a:t>
                      </a:r>
                      <a:r>
                        <a:rPr lang="ja-JP" altLang="en-US" sz="1000" b="0" i="0" u="none" strike="noStrike" dirty="0">
                          <a:solidFill>
                            <a:schemeClr val="tx1"/>
                          </a:solidFill>
                          <a:latin typeface="ＭＳ Ｐゴシック" pitchFamily="50" charset="-128"/>
                          <a:ea typeface="+mn-ea"/>
                        </a:rPr>
                        <a:t>～</a:t>
                      </a:r>
                      <a:r>
                        <a:rPr lang="en-US" altLang="ja-JP" sz="1000" b="0" i="0" u="none" strike="noStrike" dirty="0">
                          <a:solidFill>
                            <a:schemeClr val="tx1"/>
                          </a:solidFill>
                          <a:latin typeface="ＭＳ Ｐゴシック" pitchFamily="50" charset="-128"/>
                          <a:ea typeface="+mn-ea"/>
                        </a:rPr>
                        <a:t>13</a:t>
                      </a:r>
                      <a:r>
                        <a:rPr lang="ja-JP" altLang="en-US" sz="1000" b="0" i="0" u="none" strike="noStrike" dirty="0">
                          <a:solidFill>
                            <a:schemeClr val="tx1"/>
                          </a:solidFill>
                          <a:latin typeface="ＭＳ Ｐゴシック" pitchFamily="50" charset="-128"/>
                          <a:ea typeface="+mn-ea"/>
                        </a:rPr>
                        <a:t>年度）</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40000"/>
                        <a:lumOff val="60000"/>
                      </a:schemeClr>
                    </a:solidFill>
                  </a:tcPr>
                </a:tc>
                <a:tc>
                  <a:txBody>
                    <a:bodyPr/>
                    <a:lstStyle/>
                    <a:p>
                      <a:pPr algn="ctr" fontAlgn="ctr">
                        <a:lnSpc>
                          <a:spcPts val="1100"/>
                        </a:lnSpc>
                      </a:pPr>
                      <a:r>
                        <a:rPr lang="ja-JP" altLang="en-US" sz="1000" b="0" i="0" u="none" strike="noStrike" dirty="0">
                          <a:solidFill>
                            <a:schemeClr val="tx1"/>
                          </a:solidFill>
                          <a:latin typeface="ＭＳ Ｐゴシック" pitchFamily="50" charset="-128"/>
                          <a:ea typeface="+mn-ea"/>
                        </a:rPr>
                        <a:t>件数</a:t>
                      </a:r>
                      <a:endParaRPr lang="en-US" altLang="ja-JP" sz="1000" b="0" i="0" u="none" strike="noStrike" dirty="0">
                        <a:solidFill>
                          <a:schemeClr val="tx1"/>
                        </a:solidFill>
                        <a:latin typeface="ＭＳ Ｐゴシック" pitchFamily="50" charset="-128"/>
                        <a:ea typeface="+mn-ea"/>
                      </a:endParaRPr>
                    </a:p>
                    <a:p>
                      <a:pPr algn="ctr" fontAlgn="ctr">
                        <a:lnSpc>
                          <a:spcPts val="1100"/>
                        </a:lnSpc>
                      </a:pPr>
                      <a:r>
                        <a:rPr lang="ja-JP" altLang="en-US" sz="1000" b="0" i="0" u="none" strike="noStrike" dirty="0">
                          <a:solidFill>
                            <a:schemeClr val="tx1"/>
                          </a:solidFill>
                          <a:latin typeface="ＭＳ Ｐゴシック" pitchFamily="50" charset="-128"/>
                          <a:ea typeface="+mn-ea"/>
                        </a:rPr>
                        <a:t>（</a:t>
                      </a:r>
                      <a:r>
                        <a:rPr lang="en-US" altLang="ja-JP" sz="1000" b="0" i="0" u="none" strike="noStrike" dirty="0">
                          <a:solidFill>
                            <a:schemeClr val="tx1"/>
                          </a:solidFill>
                          <a:latin typeface="ＭＳ Ｐゴシック" pitchFamily="50" charset="-128"/>
                          <a:ea typeface="+mn-ea"/>
                        </a:rPr>
                        <a:t>2012</a:t>
                      </a:r>
                      <a:r>
                        <a:rPr lang="ja-JP" altLang="en-US" sz="1000" b="0" i="0" u="none" strike="noStrike" dirty="0">
                          <a:solidFill>
                            <a:schemeClr val="tx1"/>
                          </a:solidFill>
                          <a:latin typeface="ＭＳ Ｐゴシック" pitchFamily="50" charset="-128"/>
                          <a:ea typeface="+mn-ea"/>
                        </a:rPr>
                        <a:t>～</a:t>
                      </a:r>
                      <a:r>
                        <a:rPr lang="en-US" altLang="ja-JP" sz="1000" b="0" i="0" u="none" strike="noStrike" dirty="0">
                          <a:solidFill>
                            <a:schemeClr val="tx1"/>
                          </a:solidFill>
                          <a:latin typeface="ＭＳ Ｐゴシック" pitchFamily="50" charset="-128"/>
                          <a:ea typeface="+mn-ea"/>
                        </a:rPr>
                        <a:t>2014</a:t>
                      </a:r>
                      <a:r>
                        <a:rPr lang="ja-JP" altLang="en-US" sz="1000" b="0" i="0" u="none" strike="noStrike" dirty="0">
                          <a:solidFill>
                            <a:schemeClr val="tx1"/>
                          </a:solidFill>
                          <a:latin typeface="ＭＳ Ｐゴシック" pitchFamily="50" charset="-128"/>
                          <a:ea typeface="+mn-ea"/>
                        </a:rPr>
                        <a:t>年度）</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40000"/>
                        <a:lumOff val="60000"/>
                      </a:schemeClr>
                    </a:solidFill>
                  </a:tcPr>
                </a:tc>
                <a:extLst>
                  <a:ext uri="{0D108BD9-81ED-4DB2-BD59-A6C34878D82A}">
                    <a16:rowId xmlns:a16="http://schemas.microsoft.com/office/drawing/2014/main" val="10000"/>
                  </a:ext>
                </a:extLst>
              </a:tr>
              <a:tr h="188329">
                <a:tc>
                  <a:txBody>
                    <a:bodyPr/>
                    <a:lstStyle/>
                    <a:p>
                      <a:pPr algn="ctr" fontAlgn="ctr">
                        <a:lnSpc>
                          <a:spcPts val="1100"/>
                        </a:lnSpc>
                      </a:pPr>
                      <a:r>
                        <a:rPr lang="en-US" altLang="ja-JP" sz="1000" b="0" i="0" u="none" strike="noStrike" dirty="0">
                          <a:solidFill>
                            <a:schemeClr val="tx1"/>
                          </a:solidFill>
                          <a:latin typeface="ＭＳ Ｐゴシック" pitchFamily="50" charset="-128"/>
                          <a:ea typeface="ＭＳ Ｐゴシック" pitchFamily="50" charset="-128"/>
                        </a:rPr>
                        <a:t>1</a:t>
                      </a:r>
                      <a:endParaRPr lang="ja-JP" altLang="en-US" sz="1000" b="0" i="0" u="none" strike="noStrike" dirty="0">
                        <a:solidFill>
                          <a:schemeClr val="tx1"/>
                        </a:solidFill>
                        <a:latin typeface="ＭＳ Ｐゴシック" pitchFamily="50" charset="-128"/>
                        <a:ea typeface="ＭＳ Ｐゴシック" pitchFamily="50" charset="-128"/>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dirty="0">
                          <a:solidFill>
                            <a:srgbClr val="000000"/>
                          </a:solidFill>
                          <a:latin typeface="ＭＳ Ｐゴシック" pitchFamily="50" charset="-128"/>
                          <a:ea typeface="ＭＳ Ｐゴシック" pitchFamily="50" charset="-128"/>
                        </a:rPr>
                        <a:t>事務所（もと東淀川人権文化センター）</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latin typeface="ＭＳ Ｐゴシック" pitchFamily="50" charset="-128"/>
                          <a:ea typeface="ＭＳ Ｐゴシック" pitchFamily="50" charset="-128"/>
                        </a:rPr>
                        <a:t>1</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dirty="0">
                          <a:solidFill>
                            <a:schemeClr val="tx1"/>
                          </a:solidFill>
                          <a:latin typeface="ＭＳ Ｐゴシック" pitchFamily="50" charset="-128"/>
                          <a:ea typeface="ＭＳ Ｐゴシック" pitchFamily="50" charset="-128"/>
                        </a:rPr>
                        <a:t>同左</a:t>
                      </a:r>
                      <a:endParaRPr lang="en-US" altLang="ja-JP" sz="1000" b="0" i="0" u="none" strike="noStrike" dirty="0">
                        <a:solidFill>
                          <a:schemeClr val="tx1"/>
                        </a:solidFill>
                        <a:latin typeface="ＭＳ Ｐゴシック" pitchFamily="50" charset="-128"/>
                        <a:ea typeface="ＭＳ Ｐゴシック" pitchFamily="50" charset="-128"/>
                      </a:endParaRP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1"/>
                  </a:ext>
                </a:extLst>
              </a:tr>
              <a:tr h="188329">
                <a:tc>
                  <a:txBody>
                    <a:bodyPr/>
                    <a:lstStyle/>
                    <a:p>
                      <a:pPr algn="ctr" fontAlgn="ctr">
                        <a:lnSpc>
                          <a:spcPts val="1100"/>
                        </a:lnSpc>
                      </a:pPr>
                      <a:r>
                        <a:rPr lang="en-US" altLang="ja-JP" sz="1000" b="0" i="0" u="none" strike="noStrike" dirty="0">
                          <a:solidFill>
                            <a:schemeClr val="tx1"/>
                          </a:solidFill>
                          <a:latin typeface="ＭＳ Ｐゴシック" pitchFamily="50" charset="-128"/>
                          <a:ea typeface="ＭＳ Ｐゴシック" pitchFamily="50" charset="-128"/>
                        </a:rPr>
                        <a:t>2</a:t>
                      </a:r>
                      <a:endParaRPr lang="ja-JP" altLang="en-US" sz="1000" b="0" i="0" u="none" strike="noStrike" dirty="0">
                        <a:solidFill>
                          <a:schemeClr val="tx1"/>
                        </a:solidFill>
                        <a:latin typeface="ＭＳ Ｐゴシック" pitchFamily="50" charset="-128"/>
                        <a:ea typeface="ＭＳ Ｐゴシック" pitchFamily="50" charset="-128"/>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dirty="0">
                          <a:solidFill>
                            <a:srgbClr val="000000"/>
                          </a:solidFill>
                          <a:latin typeface="ＭＳ Ｐゴシック" pitchFamily="50" charset="-128"/>
                          <a:ea typeface="ＭＳ Ｐゴシック" pitchFamily="50" charset="-128"/>
                        </a:rPr>
                        <a:t>その他高齢者福祉施設（シルバーボランティアセンター）</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latin typeface="ＭＳ Ｐゴシック" pitchFamily="50" charset="-128"/>
                          <a:ea typeface="ＭＳ Ｐゴシック" pitchFamily="50" charset="-128"/>
                        </a:rPr>
                        <a:t>1</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dirty="0">
                          <a:solidFill>
                            <a:schemeClr val="tx1"/>
                          </a:solidFill>
                          <a:latin typeface="ＭＳ Ｐゴシック" pitchFamily="50" charset="-128"/>
                          <a:ea typeface="ＭＳ Ｐゴシック" pitchFamily="50" charset="-128"/>
                        </a:rPr>
                        <a:t>同左</a:t>
                      </a:r>
                      <a:endParaRPr lang="en-US" altLang="ja-JP" sz="1000" b="0" i="0" u="none" strike="noStrike" dirty="0">
                        <a:solidFill>
                          <a:schemeClr val="tx1"/>
                        </a:solidFill>
                        <a:latin typeface="ＭＳ Ｐゴシック" pitchFamily="50" charset="-128"/>
                        <a:ea typeface="ＭＳ Ｐゴシック" pitchFamily="50" charset="-128"/>
                      </a:endParaRP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2"/>
                  </a:ext>
                </a:extLst>
              </a:tr>
              <a:tr h="188329">
                <a:tc>
                  <a:txBody>
                    <a:bodyPr/>
                    <a:lstStyle/>
                    <a:p>
                      <a:pPr algn="ctr" fontAlgn="ctr">
                        <a:lnSpc>
                          <a:spcPts val="1100"/>
                        </a:lnSpc>
                      </a:pPr>
                      <a:r>
                        <a:rPr lang="en-US" altLang="zh-TW" sz="1000" b="0" i="0" u="none" strike="noStrike" dirty="0">
                          <a:solidFill>
                            <a:schemeClr val="tx1"/>
                          </a:solidFill>
                          <a:latin typeface="ＭＳ Ｐゴシック" pitchFamily="50" charset="-128"/>
                          <a:ea typeface="ＭＳ Ｐゴシック" pitchFamily="50" charset="-128"/>
                        </a:rPr>
                        <a:t>3</a:t>
                      </a:r>
                      <a:endParaRPr lang="zh-TW" altLang="en-US" sz="1000" b="0" i="0" u="none" strike="noStrike" dirty="0">
                        <a:solidFill>
                          <a:schemeClr val="tx1"/>
                        </a:solidFill>
                        <a:latin typeface="ＭＳ Ｐゴシック" pitchFamily="50" charset="-128"/>
                        <a:ea typeface="ＭＳ Ｐゴシック" pitchFamily="50" charset="-128"/>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zh-TW" altLang="en-US" sz="1000" b="0" i="0" u="none" strike="noStrike" dirty="0">
                          <a:solidFill>
                            <a:srgbClr val="000000"/>
                          </a:solidFill>
                          <a:latin typeface="ＭＳ Ｐゴシック" pitchFamily="50" charset="-128"/>
                          <a:ea typeface="ＭＳ Ｐゴシック" pitchFamily="50" charset="-128"/>
                        </a:rPr>
                        <a:t>観測機器（</a:t>
                      </a:r>
                      <a:r>
                        <a:rPr lang="en-US" altLang="zh-TW" sz="1000" b="0" i="0" u="none" strike="noStrike" dirty="0">
                          <a:solidFill>
                            <a:srgbClr val="000000"/>
                          </a:solidFill>
                          <a:latin typeface="ＭＳ Ｐゴシック" pitchFamily="50" charset="-128"/>
                          <a:ea typeface="ＭＳ Ｐゴシック" pitchFamily="50" charset="-128"/>
                        </a:rPr>
                        <a:t>(</a:t>
                      </a:r>
                      <a:r>
                        <a:rPr lang="zh-TW" altLang="en-US" sz="1000" b="0" i="0" u="none" strike="noStrike" dirty="0">
                          <a:solidFill>
                            <a:srgbClr val="000000"/>
                          </a:solidFill>
                          <a:latin typeface="ＭＳ Ｐゴシック" pitchFamily="50" charset="-128"/>
                          <a:ea typeface="ＭＳ Ｐゴシック" pitchFamily="50" charset="-128"/>
                        </a:rPr>
                        <a:t>財</a:t>
                      </a:r>
                      <a:r>
                        <a:rPr lang="en-US" altLang="zh-TW" sz="1000" b="0" i="0" u="none" strike="noStrike" dirty="0">
                          <a:solidFill>
                            <a:srgbClr val="000000"/>
                          </a:solidFill>
                          <a:latin typeface="ＭＳ Ｐゴシック" pitchFamily="50" charset="-128"/>
                          <a:ea typeface="ＭＳ Ｐゴシック" pitchFamily="50" charset="-128"/>
                        </a:rPr>
                        <a:t>)</a:t>
                      </a:r>
                      <a:r>
                        <a:rPr lang="zh-TW" altLang="en-US" sz="1000" b="0" i="0" u="none" strike="noStrike" dirty="0">
                          <a:solidFill>
                            <a:srgbClr val="000000"/>
                          </a:solidFill>
                          <a:latin typeface="ＭＳ Ｐゴシック" pitchFamily="50" charset="-128"/>
                          <a:ea typeface="ＭＳ Ｐゴシック" pitchFamily="50" charset="-128"/>
                        </a:rPr>
                        <a:t>地域地盤環境研究所）</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latin typeface="ＭＳ Ｐゴシック" pitchFamily="50" charset="-128"/>
                          <a:ea typeface="ＭＳ Ｐゴシック" pitchFamily="50" charset="-128"/>
                        </a:rPr>
                        <a:t>12</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dirty="0">
                          <a:solidFill>
                            <a:schemeClr val="tx1"/>
                          </a:solidFill>
                          <a:latin typeface="ＭＳ Ｐゴシック" pitchFamily="50" charset="-128"/>
                          <a:ea typeface="ＭＳ Ｐゴシック" pitchFamily="50" charset="-128"/>
                        </a:rPr>
                        <a:t>同左</a:t>
                      </a:r>
                      <a:endParaRPr lang="en-US" altLang="ja-JP" sz="1000" b="0" i="0" u="none" strike="noStrike" dirty="0">
                        <a:solidFill>
                          <a:schemeClr val="tx1"/>
                        </a:solidFill>
                        <a:latin typeface="ＭＳ Ｐゴシック" pitchFamily="50" charset="-128"/>
                        <a:ea typeface="ＭＳ Ｐゴシック" pitchFamily="50" charset="-128"/>
                      </a:endParaRP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3"/>
                  </a:ext>
                </a:extLst>
              </a:tr>
              <a:tr h="188329">
                <a:tc>
                  <a:txBody>
                    <a:bodyPr/>
                    <a:lstStyle/>
                    <a:p>
                      <a:pPr algn="ctr" fontAlgn="ctr">
                        <a:lnSpc>
                          <a:spcPts val="1100"/>
                        </a:lnSpc>
                      </a:pPr>
                      <a:r>
                        <a:rPr lang="en-US" altLang="zh-TW" sz="1000" b="0" i="0" u="none" strike="noStrike" dirty="0">
                          <a:solidFill>
                            <a:schemeClr val="tx1"/>
                          </a:solidFill>
                          <a:latin typeface="ＭＳ Ｐゴシック" pitchFamily="50" charset="-128"/>
                          <a:ea typeface="ＭＳ Ｐゴシック" pitchFamily="50" charset="-128"/>
                        </a:rPr>
                        <a:t>4</a:t>
                      </a:r>
                      <a:endParaRPr lang="zh-TW" altLang="en-US" sz="1000" b="0" i="0" u="none" strike="noStrike" dirty="0">
                        <a:solidFill>
                          <a:schemeClr val="tx1"/>
                        </a:solidFill>
                        <a:latin typeface="ＭＳ Ｐゴシック" pitchFamily="50" charset="-128"/>
                        <a:ea typeface="ＭＳ Ｐゴシック" pitchFamily="50" charset="-128"/>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dirty="0">
                          <a:solidFill>
                            <a:schemeClr val="tx1"/>
                          </a:solidFill>
                          <a:latin typeface="ＭＳ Ｐゴシック" pitchFamily="50" charset="-128"/>
                          <a:ea typeface="ＭＳ Ｐゴシック" pitchFamily="50" charset="-128"/>
                        </a:rPr>
                        <a:t>大阪バイオサイエンス研究所</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1" i="0" u="none" strike="noStrike" dirty="0">
                          <a:solidFill>
                            <a:schemeClr val="tx1"/>
                          </a:solidFill>
                          <a:latin typeface="ＭＳ Ｐゴシック" pitchFamily="50" charset="-128"/>
                          <a:ea typeface="ＭＳ Ｐゴシック" pitchFamily="50" charset="-128"/>
                        </a:rPr>
                        <a:t>―</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latin typeface="ＭＳ Ｐゴシック" pitchFamily="50" charset="-128"/>
                          <a:ea typeface="ＭＳ Ｐゴシック" pitchFamily="50" charset="-128"/>
                        </a:rPr>
                        <a:t>1</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4"/>
                  </a:ext>
                </a:extLst>
              </a:tr>
              <a:tr h="188329">
                <a:tc>
                  <a:txBody>
                    <a:bodyPr/>
                    <a:lstStyle/>
                    <a:p>
                      <a:pPr algn="ctr" fontAlgn="ctr">
                        <a:lnSpc>
                          <a:spcPts val="1100"/>
                        </a:lnSpc>
                      </a:pPr>
                      <a:r>
                        <a:rPr lang="en-US" altLang="zh-TW" sz="1000" b="0" i="0" u="none" strike="noStrike" dirty="0">
                          <a:solidFill>
                            <a:schemeClr val="tx1"/>
                          </a:solidFill>
                          <a:latin typeface="ＭＳ Ｐゴシック" pitchFamily="50" charset="-128"/>
                          <a:ea typeface="ＭＳ Ｐゴシック" pitchFamily="50" charset="-128"/>
                        </a:rPr>
                        <a:t>5</a:t>
                      </a:r>
                      <a:endParaRPr lang="zh-TW" altLang="en-US" sz="1000" b="0" i="0" u="none" strike="noStrike" dirty="0">
                        <a:solidFill>
                          <a:schemeClr val="tx1"/>
                        </a:solidFill>
                        <a:latin typeface="ＭＳ Ｐゴシック" pitchFamily="50" charset="-128"/>
                        <a:ea typeface="ＭＳ Ｐゴシック" pitchFamily="50" charset="-128"/>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dirty="0">
                          <a:solidFill>
                            <a:schemeClr val="tx1"/>
                          </a:solidFill>
                          <a:latin typeface="ＭＳ Ｐゴシック" pitchFamily="50" charset="-128"/>
                          <a:ea typeface="ＭＳ Ｐゴシック" pitchFamily="50" charset="-128"/>
                        </a:rPr>
                        <a:t>研究施設（大阪大学）</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1" i="0" u="none" strike="noStrike" dirty="0">
                          <a:solidFill>
                            <a:schemeClr val="tx1"/>
                          </a:solidFill>
                          <a:latin typeface="ＭＳ Ｐゴシック" pitchFamily="50" charset="-128"/>
                          <a:ea typeface="ＭＳ Ｐゴシック" pitchFamily="50" charset="-128"/>
                        </a:rPr>
                        <a:t>―</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latin typeface="ＭＳ Ｐゴシック" pitchFamily="50" charset="-128"/>
                          <a:ea typeface="ＭＳ Ｐゴシック" pitchFamily="50" charset="-128"/>
                        </a:rPr>
                        <a:t>1</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5"/>
                  </a:ext>
                </a:extLst>
              </a:tr>
              <a:tr h="188329">
                <a:tc>
                  <a:txBody>
                    <a:bodyPr/>
                    <a:lstStyle/>
                    <a:p>
                      <a:pPr algn="ctr" fontAlgn="ctr">
                        <a:lnSpc>
                          <a:spcPts val="1100"/>
                        </a:lnSpc>
                      </a:pPr>
                      <a:r>
                        <a:rPr lang="en-US" altLang="zh-TW" sz="1000" b="0" i="0" u="none" strike="noStrike" dirty="0">
                          <a:solidFill>
                            <a:schemeClr val="tx1"/>
                          </a:solidFill>
                          <a:latin typeface="ＭＳ Ｐゴシック" pitchFamily="50" charset="-128"/>
                          <a:ea typeface="ＭＳ Ｐゴシック" pitchFamily="50" charset="-128"/>
                        </a:rPr>
                        <a:t>6</a:t>
                      </a:r>
                      <a:endParaRPr lang="zh-TW" altLang="en-US" sz="1000" b="0" i="0" u="none" strike="noStrike" dirty="0">
                        <a:solidFill>
                          <a:schemeClr val="tx1"/>
                        </a:solidFill>
                        <a:latin typeface="ＭＳ Ｐゴシック" pitchFamily="50" charset="-128"/>
                        <a:ea typeface="ＭＳ Ｐゴシック" pitchFamily="50" charset="-128"/>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dirty="0">
                          <a:solidFill>
                            <a:schemeClr val="tx1"/>
                          </a:solidFill>
                          <a:latin typeface="ＭＳ Ｐゴシック" pitchFamily="50" charset="-128"/>
                          <a:ea typeface="ＭＳ Ｐゴシック" pitchFamily="50" charset="-128"/>
                        </a:rPr>
                        <a:t>会館・港湾関係車両施設（（財）大阪港湾福利厚生協会）</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1" i="0" u="none" strike="noStrike" dirty="0">
                          <a:solidFill>
                            <a:schemeClr val="tx1"/>
                          </a:solidFill>
                          <a:latin typeface="ＭＳ Ｐゴシック" pitchFamily="50" charset="-128"/>
                          <a:ea typeface="ＭＳ Ｐゴシック" pitchFamily="50" charset="-128"/>
                        </a:rPr>
                        <a:t>―</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latin typeface="ＭＳ Ｐゴシック" pitchFamily="50" charset="-128"/>
                          <a:ea typeface="ＭＳ Ｐゴシック" pitchFamily="50" charset="-128"/>
                        </a:rPr>
                        <a:t>3</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6"/>
                  </a:ext>
                </a:extLst>
              </a:tr>
              <a:tr h="188329">
                <a:tc gridSpan="2">
                  <a:txBody>
                    <a:bodyPr/>
                    <a:lstStyle/>
                    <a:p>
                      <a:pPr algn="ctr" fontAlgn="ctr">
                        <a:lnSpc>
                          <a:spcPts val="1100"/>
                        </a:lnSpc>
                      </a:pPr>
                      <a:r>
                        <a:rPr lang="ja-JP" altLang="en-US" sz="1000" b="1" i="0" u="none" strike="noStrike" dirty="0">
                          <a:solidFill>
                            <a:schemeClr val="tx1"/>
                          </a:solidFill>
                          <a:latin typeface="ＭＳ Ｐゴシック" pitchFamily="50" charset="-128"/>
                          <a:ea typeface="ＭＳ Ｐゴシック" pitchFamily="50" charset="-128"/>
                        </a:rPr>
                        <a:t>計</a:t>
                      </a:r>
                      <a:endParaRPr lang="zh-TW" altLang="en-US" sz="1000" b="1" i="0" u="none" strike="noStrike" dirty="0">
                        <a:solidFill>
                          <a:schemeClr val="tx1"/>
                        </a:solidFill>
                        <a:latin typeface="ＭＳ Ｐゴシック" pitchFamily="50" charset="-128"/>
                        <a:ea typeface="ＭＳ Ｐゴシック" pitchFamily="50" charset="-128"/>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40000"/>
                        <a:lumOff val="60000"/>
                      </a:schemeClr>
                    </a:solidFill>
                  </a:tcPr>
                </a:tc>
                <a:tc hMerge="1">
                  <a:txBody>
                    <a:bodyPr/>
                    <a:lstStyle/>
                    <a:p>
                      <a:pPr algn="l" fontAlgn="ctr">
                        <a:lnSpc>
                          <a:spcPts val="1100"/>
                        </a:lnSpc>
                      </a:pPr>
                      <a:endParaRPr lang="ja-JP" altLang="en-US" sz="1000" b="0" i="0" u="none" strike="noStrike" dirty="0">
                        <a:solidFill>
                          <a:srgbClr val="000000"/>
                        </a:solidFill>
                        <a:latin typeface="ＭＳ Ｐゴシック" pitchFamily="50" charset="-128"/>
                        <a:ea typeface="ＭＳ Ｐゴシック" pitchFamily="50" charset="-128"/>
                      </a:endParaRP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lnSpc>
                          <a:spcPts val="1100"/>
                        </a:lnSpc>
                      </a:pPr>
                      <a:r>
                        <a:rPr lang="en-US" altLang="ja-JP" sz="1000" b="1" i="0" u="none" strike="noStrike" dirty="0">
                          <a:solidFill>
                            <a:schemeClr val="tx1"/>
                          </a:solidFill>
                          <a:latin typeface="ＭＳ Ｐゴシック" pitchFamily="50" charset="-128"/>
                          <a:ea typeface="ＭＳ Ｐゴシック" pitchFamily="50" charset="-128"/>
                        </a:rPr>
                        <a:t>14</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40000"/>
                        <a:lumOff val="60000"/>
                      </a:schemeClr>
                    </a:solidFill>
                  </a:tcPr>
                </a:tc>
                <a:tc>
                  <a:txBody>
                    <a:bodyPr/>
                    <a:lstStyle/>
                    <a:p>
                      <a:pPr algn="r" fontAlgn="ctr">
                        <a:lnSpc>
                          <a:spcPts val="1100"/>
                        </a:lnSpc>
                      </a:pPr>
                      <a:r>
                        <a:rPr lang="en-US" altLang="ja-JP" sz="1000" b="1" i="0" u="none" strike="noStrike" dirty="0">
                          <a:solidFill>
                            <a:schemeClr val="tx1"/>
                          </a:solidFill>
                          <a:latin typeface="ＭＳ Ｐゴシック" pitchFamily="50" charset="-128"/>
                          <a:ea typeface="ＭＳ Ｐゴシック" pitchFamily="50" charset="-128"/>
                        </a:rPr>
                        <a:t>19</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40000"/>
                        <a:lumOff val="60000"/>
                      </a:schemeClr>
                    </a:solidFill>
                  </a:tcPr>
                </a:tc>
                <a:extLst>
                  <a:ext uri="{0D108BD9-81ED-4DB2-BD59-A6C34878D82A}">
                    <a16:rowId xmlns:a16="http://schemas.microsoft.com/office/drawing/2014/main" val="10007"/>
                  </a:ext>
                </a:extLst>
              </a:tr>
            </a:tbl>
          </a:graphicData>
        </a:graphic>
      </p:graphicFrame>
      <p:sp>
        <p:nvSpPr>
          <p:cNvPr id="13" name="正方形/長方形 12"/>
          <p:cNvSpPr/>
          <p:nvPr/>
        </p:nvSpPr>
        <p:spPr>
          <a:xfrm>
            <a:off x="539552" y="692696"/>
            <a:ext cx="7128792" cy="292388"/>
          </a:xfrm>
          <a:prstGeom prst="rect">
            <a:avLst/>
          </a:prstGeom>
        </p:spPr>
        <p:txBody>
          <a:bodyPr wrap="square">
            <a:spAutoFit/>
          </a:bodyPr>
          <a:lstStyle/>
          <a:p>
            <a:r>
              <a:rPr lang="ja-JP" altLang="en-US" sz="1300" b="1" dirty="0">
                <a:solidFill>
                  <a:prstClr val="black"/>
                </a:solidFill>
                <a:latin typeface="ＭＳ Ｐゴシック" panose="020B0600070205080204" pitchFamily="50" charset="-128"/>
                <a:ea typeface="ＭＳ Ｐゴシック" panose="020B0600070205080204" pitchFamily="50" charset="-128"/>
              </a:rPr>
              <a:t>Ｄ．減免継続　</a:t>
            </a:r>
            <a:r>
              <a:rPr lang="en-US" altLang="ja-JP" sz="1300" b="1" dirty="0">
                <a:solidFill>
                  <a:prstClr val="black"/>
                </a:solidFill>
                <a:latin typeface="ＭＳ Ｐゴシック" panose="020B0600070205080204" pitchFamily="50" charset="-128"/>
                <a:ea typeface="ＭＳ Ｐゴシック" panose="020B0600070205080204" pitchFamily="50" charset="-128"/>
              </a:rPr>
              <a:t>【1,050</a:t>
            </a:r>
            <a:r>
              <a:rPr lang="ja-JP" altLang="en-US" sz="1300" b="1" dirty="0">
                <a:solidFill>
                  <a:prstClr val="black"/>
                </a:solidFill>
                <a:latin typeface="ＭＳ Ｐゴシック" panose="020B0600070205080204" pitchFamily="50" charset="-128"/>
                <a:ea typeface="ＭＳ Ｐゴシック" panose="020B0600070205080204" pitchFamily="50" charset="-128"/>
              </a:rPr>
              <a:t>件</a:t>
            </a:r>
            <a:r>
              <a:rPr lang="en-US" altLang="ja-JP" sz="1300" b="1" dirty="0">
                <a:solidFill>
                  <a:prstClr val="black"/>
                </a:solidFill>
                <a:latin typeface="ＭＳ Ｐゴシック" panose="020B0600070205080204" pitchFamily="50" charset="-128"/>
                <a:ea typeface="ＭＳ Ｐゴシック" panose="020B0600070205080204" pitchFamily="50" charset="-128"/>
              </a:rPr>
              <a:t>】</a:t>
            </a:r>
            <a:r>
              <a:rPr lang="ja-JP" altLang="en-US" sz="1300" b="1" dirty="0">
                <a:solidFill>
                  <a:prstClr val="black"/>
                </a:solidFill>
                <a:latin typeface="ＭＳ Ｐゴシック" panose="020B0600070205080204" pitchFamily="50" charset="-128"/>
                <a:ea typeface="ＭＳ Ｐゴシック" panose="020B0600070205080204" pitchFamily="50" charset="-128"/>
              </a:rPr>
              <a:t>（</a:t>
            </a:r>
            <a:r>
              <a:rPr lang="en-US" altLang="ja-JP" sz="1300" b="1" dirty="0">
                <a:solidFill>
                  <a:prstClr val="black"/>
                </a:solidFill>
                <a:latin typeface="ＭＳ Ｐゴシック" panose="020B0600070205080204" pitchFamily="50" charset="-128"/>
                <a:ea typeface="ＭＳ Ｐゴシック" panose="020B0600070205080204" pitchFamily="50" charset="-128"/>
              </a:rPr>
              <a:t>2014</a:t>
            </a:r>
            <a:r>
              <a:rPr lang="ja-JP" altLang="en-US" sz="1300" b="1" dirty="0">
                <a:solidFill>
                  <a:prstClr val="black"/>
                </a:solidFill>
                <a:latin typeface="ＭＳ Ｐゴシック" panose="020B0600070205080204" pitchFamily="50" charset="-128"/>
                <a:ea typeface="ＭＳ Ｐゴシック" panose="020B0600070205080204" pitchFamily="50" charset="-128"/>
              </a:rPr>
              <a:t>年８月時点）　→</a:t>
            </a:r>
            <a:r>
              <a:rPr lang="en-US" altLang="ja-JP" sz="1300" b="1" dirty="0">
                <a:solidFill>
                  <a:prstClr val="black"/>
                </a:solidFill>
                <a:latin typeface="ＭＳ Ｐゴシック" panose="020B0600070205080204" pitchFamily="50" charset="-128"/>
                <a:ea typeface="ＭＳ Ｐゴシック" panose="020B0600070205080204" pitchFamily="50" charset="-128"/>
              </a:rPr>
              <a:t>【1,183</a:t>
            </a:r>
            <a:r>
              <a:rPr lang="ja-JP" altLang="en-US" sz="1300" b="1" dirty="0">
                <a:solidFill>
                  <a:prstClr val="black"/>
                </a:solidFill>
                <a:latin typeface="ＭＳ Ｐゴシック" panose="020B0600070205080204" pitchFamily="50" charset="-128"/>
                <a:ea typeface="ＭＳ Ｐゴシック" panose="020B0600070205080204" pitchFamily="50" charset="-128"/>
              </a:rPr>
              <a:t>件</a:t>
            </a:r>
            <a:r>
              <a:rPr lang="en-US" altLang="ja-JP" sz="1300" b="1" dirty="0">
                <a:solidFill>
                  <a:prstClr val="black"/>
                </a:solidFill>
                <a:latin typeface="ＭＳ Ｐゴシック" panose="020B0600070205080204" pitchFamily="50" charset="-128"/>
                <a:ea typeface="ＭＳ Ｐゴシック" panose="020B0600070205080204" pitchFamily="50" charset="-128"/>
              </a:rPr>
              <a:t>】</a:t>
            </a:r>
            <a:r>
              <a:rPr lang="ja-JP" altLang="en-US" sz="1300" b="1" dirty="0">
                <a:solidFill>
                  <a:prstClr val="black"/>
                </a:solidFill>
                <a:latin typeface="ＭＳ Ｐゴシック" panose="020B0600070205080204" pitchFamily="50" charset="-128"/>
                <a:ea typeface="ＭＳ Ｐゴシック" panose="020B0600070205080204" pitchFamily="50" charset="-128"/>
              </a:rPr>
              <a:t>（</a:t>
            </a:r>
            <a:r>
              <a:rPr lang="en-US" altLang="ja-JP" sz="1300" b="1" dirty="0">
                <a:solidFill>
                  <a:prstClr val="black"/>
                </a:solidFill>
                <a:latin typeface="ＭＳ Ｐゴシック" panose="020B0600070205080204" pitchFamily="50" charset="-128"/>
                <a:ea typeface="ＭＳ Ｐゴシック" panose="020B0600070205080204" pitchFamily="50" charset="-128"/>
              </a:rPr>
              <a:t>2014</a:t>
            </a:r>
            <a:r>
              <a:rPr lang="ja-JP" altLang="en-US" sz="1300" b="1" dirty="0">
                <a:solidFill>
                  <a:prstClr val="black"/>
                </a:solidFill>
                <a:latin typeface="ＭＳ Ｐゴシック" panose="020B0600070205080204" pitchFamily="50" charset="-128"/>
                <a:ea typeface="ＭＳ Ｐゴシック" panose="020B0600070205080204" pitchFamily="50" charset="-128"/>
              </a:rPr>
              <a:t>年度末取組み完了時点） </a:t>
            </a:r>
            <a:r>
              <a:rPr lang="ja-JP" altLang="en-US" sz="1300" dirty="0">
                <a:solidFill>
                  <a:prstClr val="black"/>
                </a:solidFill>
                <a:latin typeface="ＭＳ Ｐゴシック" panose="020B0600070205080204" pitchFamily="50" charset="-128"/>
                <a:ea typeface="ＭＳ Ｐゴシック" panose="020B0600070205080204" pitchFamily="50" charset="-128"/>
              </a:rPr>
              <a:t>　</a:t>
            </a:r>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391</a:t>
            </a:fld>
            <a:endParaRPr lang="ja-JP" altLang="en-US"/>
          </a:p>
        </p:txBody>
      </p:sp>
    </p:spTree>
    <p:extLst>
      <p:ext uri="{BB962C8B-B14F-4D97-AF65-F5344CB8AC3E}">
        <p14:creationId xmlns:p14="http://schemas.microsoft.com/office/powerpoint/2010/main" val="777140420"/>
      </p:ext>
    </p:extLst>
  </p:cSld>
  <p:clrMapOvr>
    <a:masterClrMapping/>
  </p:clrMapOvr>
</p:sld>
</file>

<file path=ppt/slides/slide3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7" name="表 26"/>
          <p:cNvGraphicFramePr>
            <a:graphicFrameLocks noGrp="1"/>
          </p:cNvGraphicFramePr>
          <p:nvPr/>
        </p:nvGraphicFramePr>
        <p:xfrm>
          <a:off x="449942" y="3344915"/>
          <a:ext cx="8334554" cy="3222240"/>
        </p:xfrm>
        <a:graphic>
          <a:graphicData uri="http://schemas.openxmlformats.org/drawingml/2006/table">
            <a:tbl>
              <a:tblPr/>
              <a:tblGrid>
                <a:gridCol w="496800">
                  <a:extLst>
                    <a:ext uri="{9D8B030D-6E8A-4147-A177-3AD203B41FA5}">
                      <a16:colId xmlns:a16="http://schemas.microsoft.com/office/drawing/2014/main" val="20000"/>
                    </a:ext>
                  </a:extLst>
                </a:gridCol>
                <a:gridCol w="2628000">
                  <a:extLst>
                    <a:ext uri="{9D8B030D-6E8A-4147-A177-3AD203B41FA5}">
                      <a16:colId xmlns:a16="http://schemas.microsoft.com/office/drawing/2014/main" val="20001"/>
                    </a:ext>
                  </a:extLst>
                </a:gridCol>
                <a:gridCol w="360000">
                  <a:extLst>
                    <a:ext uri="{9D8B030D-6E8A-4147-A177-3AD203B41FA5}">
                      <a16:colId xmlns:a16="http://schemas.microsoft.com/office/drawing/2014/main" val="20002"/>
                    </a:ext>
                  </a:extLst>
                </a:gridCol>
                <a:gridCol w="576000">
                  <a:extLst>
                    <a:ext uri="{9D8B030D-6E8A-4147-A177-3AD203B41FA5}">
                      <a16:colId xmlns:a16="http://schemas.microsoft.com/office/drawing/2014/main" val="20003"/>
                    </a:ext>
                  </a:extLst>
                </a:gridCol>
                <a:gridCol w="360000">
                  <a:extLst>
                    <a:ext uri="{9D8B030D-6E8A-4147-A177-3AD203B41FA5}">
                      <a16:colId xmlns:a16="http://schemas.microsoft.com/office/drawing/2014/main" val="20004"/>
                    </a:ext>
                  </a:extLst>
                </a:gridCol>
                <a:gridCol w="576000">
                  <a:extLst>
                    <a:ext uri="{9D8B030D-6E8A-4147-A177-3AD203B41FA5}">
                      <a16:colId xmlns:a16="http://schemas.microsoft.com/office/drawing/2014/main" val="20005"/>
                    </a:ext>
                  </a:extLst>
                </a:gridCol>
                <a:gridCol w="360000">
                  <a:extLst>
                    <a:ext uri="{9D8B030D-6E8A-4147-A177-3AD203B41FA5}">
                      <a16:colId xmlns:a16="http://schemas.microsoft.com/office/drawing/2014/main" val="20006"/>
                    </a:ext>
                  </a:extLst>
                </a:gridCol>
                <a:gridCol w="576000">
                  <a:extLst>
                    <a:ext uri="{9D8B030D-6E8A-4147-A177-3AD203B41FA5}">
                      <a16:colId xmlns:a16="http://schemas.microsoft.com/office/drawing/2014/main" val="20007"/>
                    </a:ext>
                  </a:extLst>
                </a:gridCol>
                <a:gridCol w="468000">
                  <a:extLst>
                    <a:ext uri="{9D8B030D-6E8A-4147-A177-3AD203B41FA5}">
                      <a16:colId xmlns:a16="http://schemas.microsoft.com/office/drawing/2014/main" val="20008"/>
                    </a:ext>
                  </a:extLst>
                </a:gridCol>
                <a:gridCol w="738000">
                  <a:extLst>
                    <a:ext uri="{9D8B030D-6E8A-4147-A177-3AD203B41FA5}">
                      <a16:colId xmlns:a16="http://schemas.microsoft.com/office/drawing/2014/main" val="20009"/>
                    </a:ext>
                  </a:extLst>
                </a:gridCol>
                <a:gridCol w="468000">
                  <a:extLst>
                    <a:ext uri="{9D8B030D-6E8A-4147-A177-3AD203B41FA5}">
                      <a16:colId xmlns:a16="http://schemas.microsoft.com/office/drawing/2014/main" val="20010"/>
                    </a:ext>
                  </a:extLst>
                </a:gridCol>
                <a:gridCol w="727754">
                  <a:extLst>
                    <a:ext uri="{9D8B030D-6E8A-4147-A177-3AD203B41FA5}">
                      <a16:colId xmlns:a16="http://schemas.microsoft.com/office/drawing/2014/main" val="20011"/>
                    </a:ext>
                  </a:extLst>
                </a:gridCol>
              </a:tblGrid>
              <a:tr h="366409">
                <a:tc rowSpan="2">
                  <a:txBody>
                    <a:bodyPr/>
                    <a:lstStyle/>
                    <a:p>
                      <a:pPr algn="ctr" fontAlgn="ctr"/>
                      <a:r>
                        <a:rPr lang="ja-JP" altLang="en-US" sz="1100" b="0" i="0" u="none" strike="noStrike" dirty="0">
                          <a:solidFill>
                            <a:srgbClr val="000000"/>
                          </a:solidFill>
                          <a:latin typeface="ＭＳ Ｐゴシック"/>
                        </a:rPr>
                        <a:t>　</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ap="flat" cmpd="sng" algn="ctr">
                      <a:solidFill>
                        <a:schemeClr val="tx1"/>
                      </a:solidFill>
                      <a:prstDash val="solid"/>
                      <a:round/>
                      <a:headEnd type="none" w="med" len="med"/>
                      <a:tailEnd type="none" w="med" len="med"/>
                    </a:lnTlToBr>
                    <a:solidFill>
                      <a:schemeClr val="accent5">
                        <a:lumMod val="20000"/>
                        <a:lumOff val="80000"/>
                      </a:schemeClr>
                    </a:solidFill>
                  </a:tcPr>
                </a:tc>
                <a:tc rowSpan="2">
                  <a:txBody>
                    <a:bodyPr/>
                    <a:lstStyle/>
                    <a:p>
                      <a:pPr algn="ctr" fontAlgn="ctr"/>
                      <a:r>
                        <a:rPr lang="ja-JP" altLang="en-US" sz="1100" b="0" i="0" u="none" strike="noStrike" dirty="0">
                          <a:solidFill>
                            <a:srgbClr val="000000"/>
                          </a:solidFill>
                          <a:latin typeface="ＭＳ Ｐゴシック"/>
                        </a:rPr>
                        <a:t>団体名</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20000"/>
                        <a:lumOff val="80000"/>
                      </a:schemeClr>
                    </a:solidFill>
                  </a:tcPr>
                </a:tc>
                <a:tc gridSpan="2">
                  <a:txBody>
                    <a:bodyPr/>
                    <a:lstStyle/>
                    <a:p>
                      <a:pPr algn="ctr" fontAlgn="ctr"/>
                      <a:r>
                        <a:rPr lang="en-US" altLang="ja-JP" sz="1100" b="0" i="0" u="none" strike="noStrike" dirty="0">
                          <a:solidFill>
                            <a:srgbClr val="000000"/>
                          </a:solidFill>
                          <a:latin typeface="ＭＳ Ｐゴシック"/>
                        </a:rPr>
                        <a:t>2010</a:t>
                      </a:r>
                      <a:r>
                        <a:rPr lang="ja-JP" altLang="en-US" sz="1100" b="0" i="0" u="none" strike="noStrike" dirty="0">
                          <a:solidFill>
                            <a:srgbClr val="000000"/>
                          </a:solidFill>
                          <a:latin typeface="ＭＳ Ｐゴシック"/>
                        </a:rPr>
                        <a:t>年度</a:t>
                      </a:r>
                      <a:endParaRPr lang="en-US" altLang="ja-JP" sz="1100" b="0" i="0" u="none" strike="noStrike" dirty="0">
                        <a:solidFill>
                          <a:srgbClr val="000000"/>
                        </a:solidFill>
                        <a:latin typeface="ＭＳ Ｐゴシック"/>
                      </a:endParaRPr>
                    </a:p>
                    <a:p>
                      <a:pPr algn="ctr" fontAlgn="ctr"/>
                      <a:r>
                        <a:rPr lang="ja-JP" altLang="en-US" sz="1100" b="0" i="0" u="none" strike="noStrike" dirty="0">
                          <a:solidFill>
                            <a:srgbClr val="000000"/>
                          </a:solidFill>
                          <a:latin typeface="ＭＳ Ｐゴシック"/>
                        </a:rPr>
                        <a:t>決算 </a:t>
                      </a:r>
                      <a:r>
                        <a:rPr lang="en-US" altLang="ja-JP" sz="1100" b="0" i="0" u="none" strike="noStrike" dirty="0">
                          <a:solidFill>
                            <a:srgbClr val="000000"/>
                          </a:solidFill>
                          <a:latin typeface="ＭＳ Ｐゴシック"/>
                        </a:rPr>
                        <a:t>(</a:t>
                      </a:r>
                      <a:r>
                        <a:rPr lang="en-US" sz="1100" b="0" i="0" u="none" strike="noStrike" dirty="0">
                          <a:solidFill>
                            <a:srgbClr val="000000"/>
                          </a:solidFill>
                          <a:latin typeface="ＭＳ Ｐゴシック"/>
                        </a:rPr>
                        <a:t>A)</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20000"/>
                        <a:lumOff val="80000"/>
                      </a:schemeClr>
                    </a:solidFill>
                  </a:tcPr>
                </a:tc>
                <a:tc hMerge="1">
                  <a:txBody>
                    <a:bodyPr/>
                    <a:lstStyle/>
                    <a:p>
                      <a:endParaRPr kumimoji="1" lang="ja-JP" altLang="en-US"/>
                    </a:p>
                  </a:txBody>
                  <a:tcPr/>
                </a:tc>
                <a:tc gridSpan="2">
                  <a:txBody>
                    <a:bodyPr/>
                    <a:lstStyle/>
                    <a:p>
                      <a:pPr algn="ctr" fontAlgn="ctr"/>
                      <a:r>
                        <a:rPr lang="en-US" altLang="zh-TW" sz="1100" b="0" i="0" u="none" strike="noStrike" dirty="0">
                          <a:solidFill>
                            <a:schemeClr val="tx1"/>
                          </a:solidFill>
                          <a:latin typeface="ＭＳ Ｐゴシック" pitchFamily="50" charset="-128"/>
                          <a:ea typeface="ＭＳ Ｐゴシック" pitchFamily="50" charset="-128"/>
                        </a:rPr>
                        <a:t>2013</a:t>
                      </a:r>
                      <a:r>
                        <a:rPr lang="zh-TW" altLang="en-US" sz="1100" b="0" i="0" u="none" strike="noStrike" dirty="0">
                          <a:solidFill>
                            <a:schemeClr val="tx1"/>
                          </a:solidFill>
                          <a:latin typeface="ＭＳ Ｐゴシック" pitchFamily="50" charset="-128"/>
                          <a:ea typeface="ＭＳ Ｐゴシック" pitchFamily="50" charset="-128"/>
                        </a:rPr>
                        <a:t>年度</a:t>
                      </a:r>
                      <a:endParaRPr lang="en-US" altLang="zh-TW" sz="1100" b="0" i="0" u="none" strike="noStrike" dirty="0">
                        <a:solidFill>
                          <a:schemeClr val="tx1"/>
                        </a:solidFill>
                        <a:latin typeface="ＭＳ Ｐゴシック" pitchFamily="50" charset="-128"/>
                        <a:ea typeface="ＭＳ Ｐゴシック" pitchFamily="50" charset="-128"/>
                      </a:endParaRPr>
                    </a:p>
                    <a:p>
                      <a:pPr algn="ctr" fontAlgn="ctr"/>
                      <a:r>
                        <a:rPr lang="zh-TW" altLang="en-US" sz="1100" b="0" i="0" u="none" strike="noStrike" dirty="0">
                          <a:solidFill>
                            <a:schemeClr val="tx1"/>
                          </a:solidFill>
                          <a:latin typeface="ＭＳ Ｐゴシック" pitchFamily="50" charset="-128"/>
                          <a:ea typeface="ＭＳ Ｐゴシック" pitchFamily="50" charset="-128"/>
                        </a:rPr>
                        <a:t>決算 </a:t>
                      </a:r>
                      <a:r>
                        <a:rPr lang="en-US" altLang="zh-TW" sz="1100" b="0" i="0" u="none" strike="noStrike" dirty="0">
                          <a:solidFill>
                            <a:schemeClr val="tx1"/>
                          </a:solidFill>
                          <a:latin typeface="ＭＳ Ｐゴシック" pitchFamily="50" charset="-128"/>
                          <a:ea typeface="ＭＳ Ｐゴシック" pitchFamily="50" charset="-128"/>
                        </a:rPr>
                        <a:t>(B)</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20000"/>
                        <a:lumOff val="80000"/>
                      </a:schemeClr>
                    </a:solidFill>
                  </a:tcPr>
                </a:tc>
                <a:tc hMerge="1">
                  <a:txBody>
                    <a:bodyPr/>
                    <a:lstStyle/>
                    <a:p>
                      <a:pPr algn="ctr" fontAlgn="ctr"/>
                      <a:endParaRPr lang="en-US" altLang="zh-TW" sz="1100" b="0" i="0" u="none" strike="noStrike" dirty="0">
                        <a:solidFill>
                          <a:srgbClr val="FF0000"/>
                        </a:solidFill>
                        <a:latin typeface="ＭＳ Ｐゴシック" pitchFamily="50" charset="-128"/>
                        <a:ea typeface="ＭＳ Ｐゴシック" pitchFamily="50" charset="-128"/>
                      </a:endParaRP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20000"/>
                        <a:lumOff val="80000"/>
                      </a:schemeClr>
                    </a:solidFill>
                  </a:tcPr>
                </a:tc>
                <a:tc gridSpan="2">
                  <a:txBody>
                    <a:bodyPr/>
                    <a:lstStyle/>
                    <a:p>
                      <a:pPr algn="ctr" fontAlgn="ctr"/>
                      <a:r>
                        <a:rPr lang="en-US" altLang="zh-TW" sz="1100" b="0" i="0" u="none" strike="noStrike" dirty="0">
                          <a:solidFill>
                            <a:schemeClr val="tx1"/>
                          </a:solidFill>
                          <a:latin typeface="ＭＳ Ｐゴシック" pitchFamily="50" charset="-128"/>
                          <a:ea typeface="ＭＳ Ｐゴシック" pitchFamily="50" charset="-128"/>
                        </a:rPr>
                        <a:t>201</a:t>
                      </a:r>
                      <a:r>
                        <a:rPr lang="en-US" altLang="ja-JP" sz="1100" b="0" i="0" u="none" strike="noStrike" dirty="0">
                          <a:solidFill>
                            <a:schemeClr val="tx1"/>
                          </a:solidFill>
                          <a:latin typeface="ＭＳ Ｐゴシック" pitchFamily="50" charset="-128"/>
                          <a:ea typeface="ＭＳ Ｐゴシック" pitchFamily="50" charset="-128"/>
                        </a:rPr>
                        <a:t>4</a:t>
                      </a:r>
                      <a:r>
                        <a:rPr lang="zh-TW" altLang="en-US" sz="1100" b="0" i="0" u="none" strike="noStrike" dirty="0">
                          <a:solidFill>
                            <a:schemeClr val="tx1"/>
                          </a:solidFill>
                          <a:latin typeface="ＭＳ Ｐゴシック" pitchFamily="50" charset="-128"/>
                          <a:ea typeface="ＭＳ Ｐゴシック" pitchFamily="50" charset="-128"/>
                        </a:rPr>
                        <a:t>年度</a:t>
                      </a:r>
                      <a:endParaRPr lang="en-US" altLang="zh-TW" sz="1100" b="0" i="0" u="none" strike="noStrike" dirty="0">
                        <a:solidFill>
                          <a:schemeClr val="tx1"/>
                        </a:solidFill>
                        <a:latin typeface="ＭＳ Ｐゴシック" pitchFamily="50" charset="-128"/>
                        <a:ea typeface="ＭＳ Ｐゴシック" pitchFamily="50" charset="-128"/>
                      </a:endParaRPr>
                    </a:p>
                    <a:p>
                      <a:pPr algn="ctr" fontAlgn="ctr"/>
                      <a:r>
                        <a:rPr lang="zh-TW" altLang="en-US" sz="1100" b="0" i="0" u="none" strike="noStrike" dirty="0">
                          <a:solidFill>
                            <a:schemeClr val="tx1"/>
                          </a:solidFill>
                          <a:latin typeface="ＭＳ Ｐゴシック" pitchFamily="50" charset="-128"/>
                          <a:ea typeface="ＭＳ Ｐゴシック" pitchFamily="50" charset="-128"/>
                        </a:rPr>
                        <a:t>決算 </a:t>
                      </a:r>
                      <a:r>
                        <a:rPr lang="en-US" altLang="zh-TW" sz="1100" b="0" i="0" u="none" strike="noStrike" dirty="0">
                          <a:solidFill>
                            <a:schemeClr val="tx1"/>
                          </a:solidFill>
                          <a:latin typeface="ＭＳ Ｐゴシック" pitchFamily="50" charset="-128"/>
                          <a:ea typeface="ＭＳ Ｐゴシック" pitchFamily="50" charset="-128"/>
                        </a:rPr>
                        <a:t>(</a:t>
                      </a:r>
                      <a:r>
                        <a:rPr lang="en-US" altLang="ja-JP" sz="1100" b="0" i="0" u="none" strike="noStrike" dirty="0">
                          <a:solidFill>
                            <a:schemeClr val="tx1"/>
                          </a:solidFill>
                          <a:latin typeface="ＭＳ Ｐゴシック" pitchFamily="50" charset="-128"/>
                          <a:ea typeface="ＭＳ Ｐゴシック" pitchFamily="50" charset="-128"/>
                        </a:rPr>
                        <a:t>C</a:t>
                      </a:r>
                      <a:r>
                        <a:rPr lang="en-US" altLang="zh-TW" sz="1100" b="0" i="0" u="none" strike="noStrike" dirty="0">
                          <a:solidFill>
                            <a:schemeClr val="tx1"/>
                          </a:solidFill>
                          <a:latin typeface="ＭＳ Ｐゴシック" pitchFamily="50" charset="-128"/>
                          <a:ea typeface="ＭＳ Ｐゴシック" pitchFamily="50" charset="-128"/>
                        </a:rPr>
                        <a:t>)</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20000"/>
                        <a:lumOff val="80000"/>
                      </a:schemeClr>
                    </a:solidFill>
                  </a:tcPr>
                </a:tc>
                <a:tc hMerge="1">
                  <a:txBody>
                    <a:bodyPr/>
                    <a:lstStyle/>
                    <a:p>
                      <a:endParaRPr kumimoji="1" lang="ja-JP" altLang="en-US"/>
                    </a:p>
                  </a:txBody>
                  <a:tcPr/>
                </a:tc>
                <a:tc gridSpan="2">
                  <a:txBody>
                    <a:bodyPr/>
                    <a:lstStyle/>
                    <a:p>
                      <a:pPr algn="ctr" fontAlgn="ctr"/>
                      <a:r>
                        <a:rPr lang="en-US" sz="1100" b="0" i="0" u="none" strike="noStrike" dirty="0">
                          <a:solidFill>
                            <a:schemeClr val="tx1"/>
                          </a:solidFill>
                          <a:latin typeface="ＭＳ Ｐゴシック"/>
                        </a:rPr>
                        <a:t>(A) - (</a:t>
                      </a:r>
                      <a:r>
                        <a:rPr lang="en-US" altLang="ja-JP" sz="1100" b="0" i="0" u="none" strike="noStrike" dirty="0">
                          <a:solidFill>
                            <a:schemeClr val="tx1"/>
                          </a:solidFill>
                          <a:latin typeface="ＭＳ Ｐゴシック"/>
                        </a:rPr>
                        <a:t>B</a:t>
                      </a:r>
                      <a:r>
                        <a:rPr lang="en-US" sz="1100" b="0" i="0" u="none" strike="noStrike" dirty="0">
                          <a:solidFill>
                            <a:schemeClr val="tx1"/>
                          </a:solidFill>
                          <a:latin typeface="ＭＳ Ｐゴシック"/>
                        </a:rPr>
                        <a:t>)</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20000"/>
                        <a:lumOff val="80000"/>
                      </a:schemeClr>
                    </a:solidFill>
                  </a:tcPr>
                </a:tc>
                <a:tc hMerge="1">
                  <a:txBody>
                    <a:bodyPr/>
                    <a:lstStyle/>
                    <a:p>
                      <a:endParaRPr kumimoji="1" lang="ja-JP" altLang="en-US"/>
                    </a:p>
                  </a:txBody>
                  <a:tcP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20000"/>
                        <a:lumOff val="80000"/>
                      </a:schemeClr>
                    </a:solidFill>
                  </a:tcPr>
                </a:tc>
                <a:tc gridSpan="2">
                  <a:txBody>
                    <a:bodyPr/>
                    <a:lstStyle/>
                    <a:p>
                      <a:pPr algn="ctr" fontAlgn="ctr"/>
                      <a:r>
                        <a:rPr lang="en-US" sz="1100" b="0" i="0" u="none" strike="noStrike" dirty="0">
                          <a:solidFill>
                            <a:schemeClr val="tx1"/>
                          </a:solidFill>
                          <a:latin typeface="ＭＳ Ｐゴシック"/>
                        </a:rPr>
                        <a:t>(A) - (</a:t>
                      </a:r>
                      <a:r>
                        <a:rPr lang="en-US" altLang="ja-JP" sz="1100" b="0" i="0" u="none" strike="noStrike" dirty="0">
                          <a:solidFill>
                            <a:schemeClr val="tx1"/>
                          </a:solidFill>
                          <a:latin typeface="ＭＳ Ｐゴシック"/>
                        </a:rPr>
                        <a:t>C</a:t>
                      </a:r>
                      <a:r>
                        <a:rPr lang="en-US" sz="1100" b="0" i="0" u="none" strike="noStrike" dirty="0">
                          <a:solidFill>
                            <a:schemeClr val="tx1"/>
                          </a:solidFill>
                          <a:latin typeface="ＭＳ Ｐゴシック"/>
                        </a:rPr>
                        <a:t>)</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20000"/>
                        <a:lumOff val="80000"/>
                      </a:schemeClr>
                    </a:solidFill>
                  </a:tcPr>
                </a:tc>
                <a:tc hMerge="1">
                  <a:txBody>
                    <a:bodyPr/>
                    <a:lstStyle/>
                    <a:p>
                      <a:endParaRPr kumimoji="1" lang="ja-JP" altLang="en-US"/>
                    </a:p>
                  </a:txBody>
                  <a:tcPr/>
                </a:tc>
                <a:extLst>
                  <a:ext uri="{0D108BD9-81ED-4DB2-BD59-A6C34878D82A}">
                    <a16:rowId xmlns:a16="http://schemas.microsoft.com/office/drawing/2014/main" val="10000"/>
                  </a:ext>
                </a:extLst>
              </a:tr>
              <a:tr h="200968">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ja-JP" altLang="en-US" sz="1100" b="0" i="0" u="none" strike="noStrike" dirty="0">
                          <a:solidFill>
                            <a:srgbClr val="000000"/>
                          </a:solidFill>
                          <a:latin typeface="ＭＳ Ｐゴシック"/>
                        </a:rPr>
                        <a:t>件数</a:t>
                      </a: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fontAlgn="ctr"/>
                      <a:r>
                        <a:rPr lang="ja-JP" altLang="en-US" sz="1100" b="0" i="0" u="none" strike="noStrike" dirty="0">
                          <a:solidFill>
                            <a:srgbClr val="000000"/>
                          </a:solidFill>
                          <a:latin typeface="ＭＳ Ｐゴシック"/>
                        </a:rPr>
                        <a:t>金額</a:t>
                      </a: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fontAlgn="ctr"/>
                      <a:r>
                        <a:rPr lang="ja-JP" altLang="en-US" sz="1100" b="0" i="0" u="none" strike="noStrike" dirty="0">
                          <a:solidFill>
                            <a:schemeClr val="tx1"/>
                          </a:solidFill>
                          <a:latin typeface="ＭＳ Ｐゴシック"/>
                        </a:rPr>
                        <a:t>件数</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fontAlgn="ctr"/>
                      <a:r>
                        <a:rPr lang="ja-JP" altLang="en-US" sz="1100" b="0" i="0" u="none" strike="noStrike" dirty="0">
                          <a:solidFill>
                            <a:schemeClr val="tx1"/>
                          </a:solidFill>
                          <a:latin typeface="ＭＳ Ｐゴシック"/>
                        </a:rPr>
                        <a:t>金額</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fontAlgn="ctr"/>
                      <a:r>
                        <a:rPr lang="ja-JP" altLang="en-US" sz="1100" b="0" i="0" u="none" strike="noStrike" dirty="0">
                          <a:solidFill>
                            <a:schemeClr val="tx1"/>
                          </a:solidFill>
                          <a:latin typeface="ＭＳ Ｐゴシック"/>
                        </a:rPr>
                        <a:t>件数</a:t>
                      </a: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fontAlgn="ctr"/>
                      <a:r>
                        <a:rPr lang="ja-JP" altLang="en-US" sz="1100" b="0" i="0" u="none" strike="noStrike" dirty="0">
                          <a:solidFill>
                            <a:schemeClr val="tx1"/>
                          </a:solidFill>
                          <a:latin typeface="ＭＳ Ｐゴシック"/>
                        </a:rPr>
                        <a:t>金額</a:t>
                      </a: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fontAlgn="ctr"/>
                      <a:r>
                        <a:rPr lang="ja-JP" altLang="en-US" sz="1100" b="0" i="0" u="none" strike="noStrike" dirty="0">
                          <a:solidFill>
                            <a:schemeClr val="tx1"/>
                          </a:solidFill>
                          <a:latin typeface="ＭＳ Ｐゴシック"/>
                        </a:rPr>
                        <a:t>件数</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fontAlgn="ctr"/>
                      <a:r>
                        <a:rPr lang="ja-JP" altLang="en-US" sz="1100" b="0" i="0" u="none" strike="noStrike" dirty="0">
                          <a:solidFill>
                            <a:schemeClr val="tx1"/>
                          </a:solidFill>
                          <a:latin typeface="ＭＳ Ｐゴシック"/>
                        </a:rPr>
                        <a:t>金額</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fontAlgn="ctr"/>
                      <a:r>
                        <a:rPr lang="ja-JP" altLang="en-US" sz="1100" b="0" i="0" u="none" strike="noStrike" dirty="0">
                          <a:solidFill>
                            <a:schemeClr val="tx1"/>
                          </a:solidFill>
                          <a:latin typeface="ＭＳ Ｐゴシック"/>
                        </a:rPr>
                        <a:t>件数</a:t>
                      </a: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fontAlgn="ctr"/>
                      <a:r>
                        <a:rPr lang="ja-JP" altLang="en-US" sz="1100" b="0" i="0" u="none" strike="noStrike" dirty="0">
                          <a:solidFill>
                            <a:schemeClr val="tx1"/>
                          </a:solidFill>
                          <a:latin typeface="ＭＳ Ｐゴシック"/>
                        </a:rPr>
                        <a:t>金額</a:t>
                      </a: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20000"/>
                        <a:lumOff val="80000"/>
                      </a:schemeClr>
                    </a:solidFill>
                  </a:tcPr>
                </a:tc>
                <a:extLst>
                  <a:ext uri="{0D108BD9-81ED-4DB2-BD59-A6C34878D82A}">
                    <a16:rowId xmlns:a16="http://schemas.microsoft.com/office/drawing/2014/main" val="10001"/>
                  </a:ext>
                </a:extLst>
              </a:tr>
              <a:tr h="200968">
                <a:tc>
                  <a:txBody>
                    <a:bodyPr/>
                    <a:lstStyle/>
                    <a:p>
                      <a:pPr algn="r" fontAlgn="ctr"/>
                      <a:r>
                        <a:rPr lang="en-US" altLang="ja-JP" sz="1100" b="0" i="0" u="none" strike="noStrike" dirty="0">
                          <a:solidFill>
                            <a:srgbClr val="000000"/>
                          </a:solidFill>
                          <a:latin typeface="ＭＳ Ｐゴシック"/>
                        </a:rPr>
                        <a:t>1</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en-US" altLang="ja-JP" sz="1100" b="0" i="0" u="none" strike="noStrike" dirty="0">
                          <a:solidFill>
                            <a:srgbClr val="000000"/>
                          </a:solidFill>
                          <a:latin typeface="ＭＳ Ｐゴシック"/>
                        </a:rPr>
                        <a:t>(</a:t>
                      </a:r>
                      <a:r>
                        <a:rPr lang="ja-JP" altLang="en-US" sz="1100" b="0" i="0" u="none" strike="noStrike" dirty="0">
                          <a:solidFill>
                            <a:srgbClr val="000000"/>
                          </a:solidFill>
                          <a:latin typeface="ＭＳ Ｐゴシック"/>
                        </a:rPr>
                        <a:t>公財</a:t>
                      </a:r>
                      <a:r>
                        <a:rPr lang="en-US" altLang="ja-JP" sz="1100" b="0" i="0" u="none" strike="noStrike" dirty="0">
                          <a:solidFill>
                            <a:srgbClr val="000000"/>
                          </a:solidFill>
                          <a:latin typeface="ＭＳ Ｐゴシック"/>
                        </a:rPr>
                        <a:t>)</a:t>
                      </a:r>
                      <a:r>
                        <a:rPr lang="ja-JP" altLang="en-US" sz="1100" b="0" i="0" u="none" strike="noStrike" dirty="0">
                          <a:solidFill>
                            <a:srgbClr val="000000"/>
                          </a:solidFill>
                          <a:latin typeface="ＭＳ Ｐゴシック"/>
                        </a:rPr>
                        <a:t>大阪国際交流センター</a:t>
                      </a:r>
                    </a:p>
                  </a:txBody>
                  <a:tcPr marL="36000" marR="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100" b="0" i="0" u="none" strike="noStrike" dirty="0">
                          <a:solidFill>
                            <a:srgbClr val="000000"/>
                          </a:solidFill>
                          <a:latin typeface="ＭＳ Ｐゴシック"/>
                        </a:rPr>
                        <a:t>8</a:t>
                      </a: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fontAlgn="ctr"/>
                      <a:r>
                        <a:rPr lang="en-US" altLang="ja-JP" sz="1100" b="0" i="0" u="none" strike="noStrike" dirty="0">
                          <a:solidFill>
                            <a:srgbClr val="000000"/>
                          </a:solidFill>
                          <a:latin typeface="ＭＳ Ｐゴシック"/>
                        </a:rPr>
                        <a:t>28</a:t>
                      </a: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0</a:t>
                      </a:r>
                      <a:endParaRPr lang="ja-JP" altLang="en-US" sz="1100" b="0" i="0" u="none" strike="noStrike" dirty="0">
                        <a:solidFill>
                          <a:schemeClr val="tx1"/>
                        </a:solidFill>
                        <a:latin typeface="ＭＳ Ｐゴシック"/>
                      </a:endParaRP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latin typeface="ＭＳ Ｐゴシック"/>
                        </a:rPr>
                        <a:t>　</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0</a:t>
                      </a:r>
                      <a:endParaRPr lang="ja-JP" altLang="en-US" sz="1100" b="0" i="0" u="none" strike="noStrike" dirty="0">
                        <a:solidFill>
                          <a:schemeClr val="tx1"/>
                        </a:solidFill>
                        <a:latin typeface="ＭＳ Ｐゴシック"/>
                      </a:endParaRP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latin typeface="ＭＳ Ｐゴシック"/>
                        </a:rPr>
                        <a:t>　</a:t>
                      </a: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8</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28</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8</a:t>
                      </a: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28</a:t>
                      </a: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2"/>
                  </a:ext>
                </a:extLst>
              </a:tr>
              <a:tr h="200968">
                <a:tc>
                  <a:txBody>
                    <a:bodyPr/>
                    <a:lstStyle/>
                    <a:p>
                      <a:pPr algn="r" fontAlgn="ctr"/>
                      <a:r>
                        <a:rPr lang="en-US" altLang="ja-JP" sz="1100" b="0" i="0" u="none" strike="noStrike" dirty="0">
                          <a:solidFill>
                            <a:srgbClr val="000000"/>
                          </a:solidFill>
                          <a:latin typeface="ＭＳ Ｐゴシック"/>
                        </a:rPr>
                        <a:t>2</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en-US" altLang="ja-JP" sz="1100" b="0" i="0" u="none" strike="noStrike" dirty="0">
                          <a:solidFill>
                            <a:srgbClr val="000000"/>
                          </a:solidFill>
                          <a:latin typeface="ＭＳ Ｐゴシック"/>
                        </a:rPr>
                        <a:t>(</a:t>
                      </a:r>
                      <a:r>
                        <a:rPr lang="ja-JP" altLang="en-US" sz="1100" b="0" i="0" u="none" strike="noStrike" dirty="0">
                          <a:solidFill>
                            <a:srgbClr val="000000"/>
                          </a:solidFill>
                          <a:latin typeface="ＭＳ Ｐゴシック"/>
                        </a:rPr>
                        <a:t>一財</a:t>
                      </a:r>
                      <a:r>
                        <a:rPr lang="en-US" altLang="ja-JP" sz="1100" b="0" i="0" u="none" strike="noStrike" dirty="0">
                          <a:solidFill>
                            <a:srgbClr val="000000"/>
                          </a:solidFill>
                          <a:latin typeface="ＭＳ Ｐゴシック"/>
                        </a:rPr>
                        <a:t>)</a:t>
                      </a:r>
                      <a:r>
                        <a:rPr lang="ja-JP" altLang="en-US" sz="1100" b="0" i="0" u="none" strike="noStrike" dirty="0">
                          <a:solidFill>
                            <a:srgbClr val="000000"/>
                          </a:solidFill>
                          <a:latin typeface="ＭＳ Ｐゴシック"/>
                        </a:rPr>
                        <a:t>大阪市男女協働参画のまち創生協会</a:t>
                      </a:r>
                    </a:p>
                  </a:txBody>
                  <a:tcPr marL="36000" marR="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100" b="0" i="0" u="none" strike="noStrike" dirty="0">
                          <a:solidFill>
                            <a:srgbClr val="000000"/>
                          </a:solidFill>
                          <a:latin typeface="ＭＳ Ｐゴシック"/>
                        </a:rPr>
                        <a:t>3</a:t>
                      </a: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fontAlgn="ctr"/>
                      <a:r>
                        <a:rPr lang="en-US" altLang="ja-JP" sz="1100" b="0" i="0" u="none" strike="noStrike" dirty="0">
                          <a:solidFill>
                            <a:srgbClr val="000000"/>
                          </a:solidFill>
                          <a:latin typeface="ＭＳ Ｐゴシック"/>
                        </a:rPr>
                        <a:t>12</a:t>
                      </a: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0</a:t>
                      </a:r>
                      <a:endParaRPr lang="ja-JP" altLang="en-US" sz="1100" b="0" i="0" u="none" strike="noStrike" dirty="0">
                        <a:solidFill>
                          <a:schemeClr val="tx1"/>
                        </a:solidFill>
                        <a:latin typeface="ＭＳ Ｐゴシック"/>
                      </a:endParaRP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latin typeface="ＭＳ Ｐゴシック"/>
                        </a:rPr>
                        <a:t>　</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0</a:t>
                      </a:r>
                      <a:endParaRPr lang="ja-JP" altLang="en-US" sz="1100" b="0" i="0" u="none" strike="noStrike" dirty="0">
                        <a:solidFill>
                          <a:schemeClr val="tx1"/>
                        </a:solidFill>
                        <a:latin typeface="ＭＳ Ｐゴシック"/>
                      </a:endParaRP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latin typeface="ＭＳ Ｐゴシック"/>
                        </a:rPr>
                        <a:t>　</a:t>
                      </a: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3</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12</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3</a:t>
                      </a: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12</a:t>
                      </a: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3"/>
                  </a:ext>
                </a:extLst>
              </a:tr>
              <a:tr h="200968">
                <a:tc>
                  <a:txBody>
                    <a:bodyPr/>
                    <a:lstStyle/>
                    <a:p>
                      <a:pPr algn="r" fontAlgn="ctr"/>
                      <a:r>
                        <a:rPr lang="en-US" altLang="ja-JP" sz="1100" b="0" i="0" u="none" strike="noStrike" dirty="0">
                          <a:solidFill>
                            <a:srgbClr val="000000"/>
                          </a:solidFill>
                          <a:latin typeface="ＭＳ Ｐゴシック"/>
                        </a:rPr>
                        <a:t>3</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rgbClr val="000000"/>
                          </a:solidFill>
                          <a:latin typeface="ＭＳ Ｐゴシック"/>
                        </a:rPr>
                        <a:t>大阪外環状鉄道</a:t>
                      </a:r>
                      <a:r>
                        <a:rPr lang="en-US" altLang="ja-JP" sz="1100" b="0" i="0" u="none" strike="noStrike" dirty="0">
                          <a:solidFill>
                            <a:srgbClr val="000000"/>
                          </a:solidFill>
                          <a:latin typeface="ＭＳ Ｐゴシック"/>
                        </a:rPr>
                        <a:t>(</a:t>
                      </a:r>
                      <a:r>
                        <a:rPr lang="ja-JP" altLang="en-US" sz="1100" b="0" i="0" u="none" strike="noStrike" dirty="0">
                          <a:solidFill>
                            <a:srgbClr val="000000"/>
                          </a:solidFill>
                          <a:latin typeface="ＭＳ Ｐゴシック"/>
                        </a:rPr>
                        <a:t>株</a:t>
                      </a:r>
                      <a:r>
                        <a:rPr lang="en-US" altLang="ja-JP" sz="1100" b="0" i="0" u="none" strike="noStrike" dirty="0">
                          <a:solidFill>
                            <a:srgbClr val="000000"/>
                          </a:solidFill>
                          <a:latin typeface="ＭＳ Ｐゴシック"/>
                        </a:rPr>
                        <a:t>)</a:t>
                      </a:r>
                    </a:p>
                  </a:txBody>
                  <a:tcPr marL="36000" marR="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100" b="0" i="0" u="none" strike="noStrike" dirty="0">
                          <a:solidFill>
                            <a:srgbClr val="000000"/>
                          </a:solidFill>
                          <a:latin typeface="ＭＳ Ｐゴシック"/>
                        </a:rPr>
                        <a:t>0</a:t>
                      </a: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fontAlgn="ctr"/>
                      <a:r>
                        <a:rPr lang="en-US" altLang="ja-JP" sz="1100" b="0" i="0" u="none" strike="noStrike" dirty="0">
                          <a:solidFill>
                            <a:srgbClr val="000000"/>
                          </a:solidFill>
                          <a:latin typeface="ＭＳ Ｐゴシック"/>
                        </a:rPr>
                        <a:t>0</a:t>
                      </a: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100" b="0" i="0" u="none" strike="noStrike" dirty="0">
                          <a:solidFill>
                            <a:schemeClr val="tx1"/>
                          </a:solidFill>
                          <a:latin typeface="ＭＳ Ｐゴシック"/>
                        </a:rPr>
                        <a:t>1</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100" b="0" i="0" u="none" strike="noStrike" dirty="0">
                          <a:solidFill>
                            <a:schemeClr val="tx1"/>
                          </a:solidFill>
                          <a:latin typeface="ＭＳ Ｐゴシック"/>
                        </a:rPr>
                        <a:t>58</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100" b="0" i="0" u="none" strike="noStrike" dirty="0">
                          <a:solidFill>
                            <a:schemeClr val="tx1"/>
                          </a:solidFill>
                          <a:latin typeface="ＭＳ Ｐゴシック"/>
                        </a:rPr>
                        <a:t>1</a:t>
                      </a: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100" b="0" i="0" u="none" strike="noStrike" dirty="0">
                          <a:solidFill>
                            <a:schemeClr val="tx1"/>
                          </a:solidFill>
                          <a:latin typeface="ＭＳ Ｐゴシック"/>
                        </a:rPr>
                        <a:t>127</a:t>
                      </a: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100" b="0" i="0" u="none" strike="noStrike" dirty="0">
                          <a:solidFill>
                            <a:schemeClr val="tx1"/>
                          </a:solidFill>
                          <a:latin typeface="ＭＳ Ｐゴシック"/>
                        </a:rPr>
                        <a:t>1</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100" b="0" i="0" u="none" strike="noStrike" dirty="0">
                          <a:solidFill>
                            <a:schemeClr val="tx1"/>
                          </a:solidFill>
                          <a:latin typeface="ＭＳ Ｐゴシック"/>
                        </a:rPr>
                        <a:t>58</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100" b="0" i="0" u="none" strike="noStrike" dirty="0">
                          <a:solidFill>
                            <a:schemeClr val="tx1"/>
                          </a:solidFill>
                          <a:latin typeface="ＭＳ Ｐゴシック"/>
                        </a:rPr>
                        <a:t>1</a:t>
                      </a: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100" b="0" i="0" u="none" strike="noStrike" dirty="0">
                          <a:solidFill>
                            <a:schemeClr val="tx1"/>
                          </a:solidFill>
                          <a:latin typeface="ＭＳ Ｐゴシック"/>
                        </a:rPr>
                        <a:t>127</a:t>
                      </a: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4"/>
                  </a:ext>
                </a:extLst>
              </a:tr>
              <a:tr h="200968">
                <a:tc>
                  <a:txBody>
                    <a:bodyPr/>
                    <a:lstStyle/>
                    <a:p>
                      <a:pPr algn="r" fontAlgn="ctr"/>
                      <a:r>
                        <a:rPr lang="en-US" altLang="ja-JP" sz="1100" b="0" i="0" u="none" strike="noStrike" dirty="0">
                          <a:solidFill>
                            <a:srgbClr val="000000"/>
                          </a:solidFill>
                          <a:latin typeface="ＭＳ Ｐゴシック"/>
                        </a:rPr>
                        <a:t>4</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en-US" altLang="ja-JP" sz="1100" b="0" i="0" u="none" strike="noStrike" dirty="0">
                          <a:solidFill>
                            <a:srgbClr val="000000"/>
                          </a:solidFill>
                          <a:latin typeface="ＭＳ Ｐゴシック"/>
                        </a:rPr>
                        <a:t>(</a:t>
                      </a:r>
                      <a:r>
                        <a:rPr lang="ja-JP" altLang="en-US" sz="1100" b="0" i="0" u="none" strike="noStrike" dirty="0">
                          <a:solidFill>
                            <a:srgbClr val="000000"/>
                          </a:solidFill>
                          <a:latin typeface="ＭＳ Ｐゴシック"/>
                        </a:rPr>
                        <a:t>社福</a:t>
                      </a:r>
                      <a:r>
                        <a:rPr lang="en-US" altLang="ja-JP" sz="1100" b="0" i="0" u="none" strike="noStrike" dirty="0">
                          <a:solidFill>
                            <a:srgbClr val="000000"/>
                          </a:solidFill>
                          <a:latin typeface="ＭＳ Ｐゴシック"/>
                        </a:rPr>
                        <a:t>)</a:t>
                      </a:r>
                      <a:r>
                        <a:rPr lang="ja-JP" altLang="en-US" sz="1100" b="0" i="0" u="none" strike="noStrike" dirty="0">
                          <a:solidFill>
                            <a:srgbClr val="000000"/>
                          </a:solidFill>
                          <a:latin typeface="ＭＳ Ｐゴシック"/>
                        </a:rPr>
                        <a:t>大阪社会医療センター</a:t>
                      </a:r>
                    </a:p>
                  </a:txBody>
                  <a:tcPr marL="36000" marR="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100" b="0" i="0" u="none" strike="noStrike" dirty="0">
                          <a:solidFill>
                            <a:srgbClr val="000000"/>
                          </a:solidFill>
                          <a:latin typeface="ＭＳ Ｐゴシック"/>
                        </a:rPr>
                        <a:t>1</a:t>
                      </a: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fontAlgn="ctr"/>
                      <a:r>
                        <a:rPr lang="en-US" altLang="ja-JP" sz="1100" b="0" i="0" u="none" strike="noStrike" dirty="0">
                          <a:solidFill>
                            <a:srgbClr val="000000"/>
                          </a:solidFill>
                          <a:latin typeface="ＭＳ Ｐゴシック"/>
                        </a:rPr>
                        <a:t>7</a:t>
                      </a: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0</a:t>
                      </a:r>
                      <a:endParaRPr lang="ja-JP" altLang="en-US" sz="1100" b="0" i="0" u="none" strike="noStrike" dirty="0">
                        <a:solidFill>
                          <a:schemeClr val="tx1"/>
                        </a:solidFill>
                        <a:latin typeface="ＭＳ Ｐゴシック"/>
                      </a:endParaRP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latin typeface="ＭＳ Ｐゴシック"/>
                        </a:rPr>
                        <a:t>　</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0</a:t>
                      </a:r>
                      <a:endParaRPr lang="ja-JP" altLang="en-US" sz="1100" b="0" i="0" u="none" strike="noStrike" dirty="0">
                        <a:solidFill>
                          <a:schemeClr val="tx1"/>
                        </a:solidFill>
                        <a:latin typeface="ＭＳ Ｐゴシック"/>
                      </a:endParaRP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latin typeface="ＭＳ Ｐゴシック"/>
                        </a:rPr>
                        <a:t>　</a:t>
                      </a: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1</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7</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1</a:t>
                      </a: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7</a:t>
                      </a: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5"/>
                  </a:ext>
                </a:extLst>
              </a:tr>
              <a:tr h="200968">
                <a:tc>
                  <a:txBody>
                    <a:bodyPr/>
                    <a:lstStyle/>
                    <a:p>
                      <a:pPr algn="r" fontAlgn="ctr"/>
                      <a:r>
                        <a:rPr lang="en-US" altLang="ja-JP" sz="1100" b="0" i="0" u="none" strike="noStrike" dirty="0">
                          <a:solidFill>
                            <a:srgbClr val="000000"/>
                          </a:solidFill>
                          <a:latin typeface="ＭＳ Ｐゴシック"/>
                        </a:rPr>
                        <a:t>5</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en-US" altLang="ja-JP" sz="1100" b="0" i="0" u="none" strike="noStrike" dirty="0">
                          <a:solidFill>
                            <a:srgbClr val="000000"/>
                          </a:solidFill>
                          <a:latin typeface="ＭＳ Ｐゴシック"/>
                        </a:rPr>
                        <a:t>(</a:t>
                      </a:r>
                      <a:r>
                        <a:rPr lang="ja-JP" altLang="en-US" sz="1100" b="0" i="0" u="none" strike="noStrike" dirty="0">
                          <a:solidFill>
                            <a:srgbClr val="000000"/>
                          </a:solidFill>
                          <a:latin typeface="ＭＳ Ｐゴシック"/>
                        </a:rPr>
                        <a:t>社福</a:t>
                      </a:r>
                      <a:r>
                        <a:rPr lang="en-US" altLang="ja-JP" sz="1100" b="0" i="0" u="none" strike="noStrike" dirty="0">
                          <a:solidFill>
                            <a:srgbClr val="000000"/>
                          </a:solidFill>
                          <a:latin typeface="ＭＳ Ｐゴシック"/>
                        </a:rPr>
                        <a:t>)</a:t>
                      </a:r>
                      <a:r>
                        <a:rPr lang="ja-JP" altLang="en-US" sz="1100" b="0" i="0" u="none" strike="noStrike" dirty="0">
                          <a:solidFill>
                            <a:srgbClr val="000000"/>
                          </a:solidFill>
                          <a:latin typeface="ＭＳ Ｐゴシック"/>
                        </a:rPr>
                        <a:t>大阪市社会福祉協議会</a:t>
                      </a:r>
                    </a:p>
                  </a:txBody>
                  <a:tcPr marL="36000" marR="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100" b="0" i="0" u="none" strike="noStrike" dirty="0">
                          <a:solidFill>
                            <a:srgbClr val="000000"/>
                          </a:solidFill>
                          <a:latin typeface="ＭＳ Ｐゴシック"/>
                        </a:rPr>
                        <a:t>26</a:t>
                      </a: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fontAlgn="ctr"/>
                      <a:r>
                        <a:rPr lang="en-US" altLang="ja-JP" sz="1100" b="0" i="0" u="none" strike="noStrike" dirty="0">
                          <a:solidFill>
                            <a:srgbClr val="000000"/>
                          </a:solidFill>
                          <a:latin typeface="ＭＳ Ｐゴシック"/>
                        </a:rPr>
                        <a:t>2,096</a:t>
                      </a: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0</a:t>
                      </a:r>
                      <a:endParaRPr lang="ja-JP" altLang="en-US" sz="1100" b="0" i="0" u="none" strike="noStrike" dirty="0">
                        <a:solidFill>
                          <a:schemeClr val="tx1"/>
                        </a:solidFill>
                        <a:latin typeface="ＭＳ Ｐゴシック"/>
                      </a:endParaRP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latin typeface="ＭＳ Ｐゴシック"/>
                        </a:rPr>
                        <a:t>　</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0</a:t>
                      </a:r>
                      <a:endParaRPr lang="ja-JP" altLang="en-US" sz="1100" b="0" i="0" u="none" strike="noStrike" dirty="0">
                        <a:solidFill>
                          <a:schemeClr val="tx1"/>
                        </a:solidFill>
                        <a:latin typeface="ＭＳ Ｐゴシック"/>
                      </a:endParaRP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latin typeface="ＭＳ Ｐゴシック"/>
                        </a:rPr>
                        <a:t>　</a:t>
                      </a: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26</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2,096</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26</a:t>
                      </a: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2,096</a:t>
                      </a: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6"/>
                  </a:ext>
                </a:extLst>
              </a:tr>
              <a:tr h="200968">
                <a:tc>
                  <a:txBody>
                    <a:bodyPr/>
                    <a:lstStyle/>
                    <a:p>
                      <a:pPr algn="r" fontAlgn="ctr"/>
                      <a:r>
                        <a:rPr lang="en-US" altLang="ja-JP" sz="1100" b="0" i="0" u="none" strike="noStrike" dirty="0">
                          <a:solidFill>
                            <a:srgbClr val="000000"/>
                          </a:solidFill>
                          <a:latin typeface="ＭＳ Ｐゴシック"/>
                        </a:rPr>
                        <a:t>6</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en-US" altLang="zh-TW" sz="1100" b="0" i="0" u="none" strike="noStrike" dirty="0">
                          <a:solidFill>
                            <a:srgbClr val="000000"/>
                          </a:solidFill>
                          <a:latin typeface="ＭＳ Ｐゴシック" pitchFamily="50" charset="-128"/>
                          <a:ea typeface="ＭＳ Ｐゴシック" pitchFamily="50" charset="-128"/>
                        </a:rPr>
                        <a:t>(</a:t>
                      </a:r>
                      <a:r>
                        <a:rPr lang="zh-TW" altLang="en-US" sz="1100" b="0" i="0" u="none" strike="noStrike" dirty="0">
                          <a:solidFill>
                            <a:srgbClr val="000000"/>
                          </a:solidFill>
                          <a:latin typeface="ＭＳ Ｐゴシック" pitchFamily="50" charset="-128"/>
                          <a:ea typeface="ＭＳ Ｐゴシック" pitchFamily="50" charset="-128"/>
                        </a:rPr>
                        <a:t>一財</a:t>
                      </a:r>
                      <a:r>
                        <a:rPr lang="en-US" altLang="zh-TW" sz="1100" b="0" i="0" u="none" strike="noStrike" dirty="0">
                          <a:solidFill>
                            <a:srgbClr val="000000"/>
                          </a:solidFill>
                          <a:latin typeface="ＭＳ Ｐゴシック" pitchFamily="50" charset="-128"/>
                          <a:ea typeface="ＭＳ Ｐゴシック" pitchFamily="50" charset="-128"/>
                        </a:rPr>
                        <a:t>)</a:t>
                      </a:r>
                      <a:r>
                        <a:rPr lang="zh-TW" altLang="en-US" sz="1100" b="0" i="0" u="none" strike="noStrike" dirty="0">
                          <a:solidFill>
                            <a:srgbClr val="000000"/>
                          </a:solidFill>
                          <a:latin typeface="ＭＳ Ｐゴシック" pitchFamily="50" charset="-128"/>
                          <a:ea typeface="ＭＳ Ｐゴシック" pitchFamily="50" charset="-128"/>
                        </a:rPr>
                        <a:t>大阪市環境保健協会</a:t>
                      </a:r>
                    </a:p>
                  </a:txBody>
                  <a:tcPr marL="36000" marR="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100" b="0" i="0" u="none" strike="noStrike" dirty="0">
                          <a:solidFill>
                            <a:srgbClr val="000000"/>
                          </a:solidFill>
                          <a:latin typeface="ＭＳ Ｐゴシック"/>
                        </a:rPr>
                        <a:t>18</a:t>
                      </a: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fontAlgn="ctr"/>
                      <a:r>
                        <a:rPr lang="en-US" altLang="ja-JP" sz="1100" b="0" i="0" u="none" strike="noStrike" dirty="0">
                          <a:solidFill>
                            <a:srgbClr val="000000"/>
                          </a:solidFill>
                          <a:latin typeface="ＭＳ Ｐゴシック"/>
                        </a:rPr>
                        <a:t>579</a:t>
                      </a: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0</a:t>
                      </a:r>
                      <a:endParaRPr lang="ja-JP" altLang="en-US" sz="1100" b="0" i="0" u="none" strike="noStrike" dirty="0">
                        <a:solidFill>
                          <a:schemeClr val="tx1"/>
                        </a:solidFill>
                        <a:latin typeface="ＭＳ Ｐゴシック"/>
                      </a:endParaRP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latin typeface="ＭＳ Ｐゴシック"/>
                        </a:rPr>
                        <a:t>　</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0</a:t>
                      </a:r>
                      <a:endParaRPr lang="ja-JP" altLang="en-US" sz="1100" b="0" i="0" u="none" strike="noStrike" dirty="0">
                        <a:solidFill>
                          <a:schemeClr val="tx1"/>
                        </a:solidFill>
                        <a:latin typeface="ＭＳ Ｐゴシック"/>
                      </a:endParaRP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latin typeface="ＭＳ Ｐゴシック"/>
                        </a:rPr>
                        <a:t>　</a:t>
                      </a: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18</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579</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a:solidFill>
                            <a:schemeClr val="tx1"/>
                          </a:solidFill>
                          <a:latin typeface="ＭＳ Ｐゴシック"/>
                        </a:rPr>
                        <a:t>▲ </a:t>
                      </a:r>
                      <a:r>
                        <a:rPr lang="en-US" altLang="ja-JP" sz="1100" b="0" i="0" u="none" strike="noStrike">
                          <a:solidFill>
                            <a:schemeClr val="tx1"/>
                          </a:solidFill>
                          <a:latin typeface="ＭＳ Ｐゴシック"/>
                        </a:rPr>
                        <a:t>18</a:t>
                      </a: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579</a:t>
                      </a: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7"/>
                  </a:ext>
                </a:extLst>
              </a:tr>
              <a:tr h="200968">
                <a:tc>
                  <a:txBody>
                    <a:bodyPr/>
                    <a:lstStyle/>
                    <a:p>
                      <a:pPr algn="r" fontAlgn="ctr"/>
                      <a:r>
                        <a:rPr lang="en-US" altLang="ja-JP" sz="1100" b="0" i="0" u="none" strike="noStrike" dirty="0">
                          <a:solidFill>
                            <a:srgbClr val="000000"/>
                          </a:solidFill>
                          <a:latin typeface="ＭＳ Ｐゴシック"/>
                        </a:rPr>
                        <a:t>7</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en-US" altLang="zh-TW" sz="1100" b="0" i="0" u="none" strike="noStrike" dirty="0">
                          <a:solidFill>
                            <a:srgbClr val="000000"/>
                          </a:solidFill>
                          <a:latin typeface="ＭＳ Ｐゴシック" pitchFamily="50" charset="-128"/>
                          <a:ea typeface="ＭＳ Ｐゴシック" pitchFamily="50" charset="-128"/>
                        </a:rPr>
                        <a:t>(</a:t>
                      </a:r>
                      <a:r>
                        <a:rPr lang="zh-TW" altLang="en-US" sz="1100" b="0" i="0" u="none" strike="noStrike" dirty="0">
                          <a:solidFill>
                            <a:srgbClr val="000000"/>
                          </a:solidFill>
                          <a:latin typeface="ＭＳ Ｐゴシック" pitchFamily="50" charset="-128"/>
                          <a:ea typeface="ＭＳ Ｐゴシック" pitchFamily="50" charset="-128"/>
                        </a:rPr>
                        <a:t>公財</a:t>
                      </a:r>
                      <a:r>
                        <a:rPr lang="en-US" altLang="zh-TW" sz="1100" b="0" i="0" u="none" strike="noStrike" dirty="0">
                          <a:solidFill>
                            <a:srgbClr val="000000"/>
                          </a:solidFill>
                          <a:latin typeface="ＭＳ Ｐゴシック" pitchFamily="50" charset="-128"/>
                          <a:ea typeface="ＭＳ Ｐゴシック" pitchFamily="50" charset="-128"/>
                        </a:rPr>
                        <a:t>)</a:t>
                      </a:r>
                      <a:r>
                        <a:rPr lang="zh-TW" altLang="en-US" sz="1100" b="0" i="0" u="none" strike="noStrike" dirty="0">
                          <a:solidFill>
                            <a:srgbClr val="000000"/>
                          </a:solidFill>
                          <a:latin typeface="ＭＳ Ｐゴシック" pitchFamily="50" charset="-128"/>
                          <a:ea typeface="ＭＳ Ｐゴシック" pitchFamily="50" charset="-128"/>
                        </a:rPr>
                        <a:t>大阪市救急医療事業団</a:t>
                      </a:r>
                    </a:p>
                  </a:txBody>
                  <a:tcPr marL="36000" marR="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100" b="0" i="0" u="none" strike="noStrike" dirty="0">
                          <a:solidFill>
                            <a:srgbClr val="000000"/>
                          </a:solidFill>
                          <a:latin typeface="ＭＳ Ｐゴシック"/>
                        </a:rPr>
                        <a:t>3</a:t>
                      </a: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fontAlgn="ctr"/>
                      <a:r>
                        <a:rPr lang="en-US" altLang="ja-JP" sz="1100" b="0" i="0" u="none" strike="noStrike" dirty="0">
                          <a:solidFill>
                            <a:srgbClr val="000000"/>
                          </a:solidFill>
                          <a:latin typeface="ＭＳ Ｐゴシック"/>
                        </a:rPr>
                        <a:t>385</a:t>
                      </a: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100" b="0" i="0" u="none" strike="noStrike" dirty="0">
                          <a:solidFill>
                            <a:schemeClr val="tx1"/>
                          </a:solidFill>
                          <a:latin typeface="ＭＳ Ｐゴシック"/>
                        </a:rPr>
                        <a:t>1</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100" b="0" i="0" u="none" strike="noStrike" dirty="0">
                          <a:solidFill>
                            <a:schemeClr val="tx1"/>
                          </a:solidFill>
                          <a:latin typeface="ＭＳ Ｐゴシック"/>
                        </a:rPr>
                        <a:t>108</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100" b="0" i="0" u="none" strike="noStrike" dirty="0">
                          <a:solidFill>
                            <a:schemeClr val="tx1"/>
                          </a:solidFill>
                          <a:latin typeface="ＭＳ Ｐゴシック"/>
                        </a:rPr>
                        <a:t>1</a:t>
                      </a: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100" b="0" i="0" u="none" strike="noStrike" dirty="0">
                          <a:solidFill>
                            <a:schemeClr val="tx1"/>
                          </a:solidFill>
                          <a:latin typeface="ＭＳ Ｐゴシック"/>
                        </a:rPr>
                        <a:t>96</a:t>
                      </a: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2</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277</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2</a:t>
                      </a: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289</a:t>
                      </a: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8"/>
                  </a:ext>
                </a:extLst>
              </a:tr>
              <a:tr h="200968">
                <a:tc>
                  <a:txBody>
                    <a:bodyPr/>
                    <a:lstStyle/>
                    <a:p>
                      <a:pPr algn="r" fontAlgn="ctr"/>
                      <a:r>
                        <a:rPr lang="en-US" altLang="ja-JP" sz="1100" b="0" i="0" u="none" strike="noStrike" dirty="0">
                          <a:solidFill>
                            <a:srgbClr val="000000"/>
                          </a:solidFill>
                          <a:latin typeface="ＭＳ Ｐゴシック"/>
                        </a:rPr>
                        <a:t>8</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rgbClr val="000000"/>
                          </a:solidFill>
                          <a:latin typeface="ＭＳ Ｐゴシック"/>
                        </a:rPr>
                        <a:t>（一財）大阪スポーツみどり財団</a:t>
                      </a:r>
                    </a:p>
                  </a:txBody>
                  <a:tcPr marL="36000" marR="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100" b="0" i="0" u="none" strike="noStrike" dirty="0">
                          <a:solidFill>
                            <a:srgbClr val="000000"/>
                          </a:solidFill>
                          <a:latin typeface="ＭＳ Ｐゴシック"/>
                        </a:rPr>
                        <a:t>13</a:t>
                      </a: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fontAlgn="ctr"/>
                      <a:r>
                        <a:rPr lang="en-US" altLang="ja-JP" sz="1100" b="0" i="0" u="none" strike="noStrike" dirty="0">
                          <a:solidFill>
                            <a:srgbClr val="000000"/>
                          </a:solidFill>
                          <a:latin typeface="ＭＳ Ｐゴシック"/>
                        </a:rPr>
                        <a:t>676</a:t>
                      </a: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0</a:t>
                      </a:r>
                      <a:endParaRPr lang="ja-JP" altLang="en-US" sz="1100" b="0" i="0" u="none" strike="noStrike" dirty="0">
                        <a:solidFill>
                          <a:schemeClr val="tx1"/>
                        </a:solidFill>
                        <a:latin typeface="ＭＳ Ｐゴシック"/>
                      </a:endParaRP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latin typeface="ＭＳ Ｐゴシック"/>
                        </a:rPr>
                        <a:t>　</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0</a:t>
                      </a:r>
                      <a:endParaRPr lang="ja-JP" altLang="en-US" sz="1100" b="0" i="0" u="none" strike="noStrike" dirty="0">
                        <a:solidFill>
                          <a:schemeClr val="tx1"/>
                        </a:solidFill>
                        <a:latin typeface="ＭＳ Ｐゴシック"/>
                      </a:endParaRP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latin typeface="ＭＳ Ｐゴシック"/>
                        </a:rPr>
                        <a:t>　</a:t>
                      </a: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13</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676</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13</a:t>
                      </a: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676</a:t>
                      </a: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9"/>
                  </a:ext>
                </a:extLst>
              </a:tr>
              <a:tr h="200968">
                <a:tc>
                  <a:txBody>
                    <a:bodyPr/>
                    <a:lstStyle/>
                    <a:p>
                      <a:pPr algn="r" fontAlgn="ctr"/>
                      <a:r>
                        <a:rPr lang="en-US" altLang="ja-JP" sz="1100" b="0" i="0" u="none" strike="noStrike" dirty="0">
                          <a:solidFill>
                            <a:srgbClr val="000000"/>
                          </a:solidFill>
                          <a:latin typeface="ＭＳ Ｐゴシック"/>
                        </a:rPr>
                        <a:t>9</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en-US" altLang="zh-TW" sz="1100" b="0" i="0" u="none" strike="noStrike" dirty="0">
                          <a:solidFill>
                            <a:srgbClr val="000000"/>
                          </a:solidFill>
                          <a:latin typeface="ＭＳ Ｐゴシック" pitchFamily="50" charset="-128"/>
                          <a:ea typeface="ＭＳ Ｐゴシック" pitchFamily="50" charset="-128"/>
                        </a:rPr>
                        <a:t>(</a:t>
                      </a:r>
                      <a:r>
                        <a:rPr lang="zh-TW" altLang="en-US" sz="1100" b="0" i="0" u="none" strike="noStrike" dirty="0">
                          <a:solidFill>
                            <a:srgbClr val="000000"/>
                          </a:solidFill>
                          <a:latin typeface="ＭＳ Ｐゴシック" pitchFamily="50" charset="-128"/>
                          <a:ea typeface="ＭＳ Ｐゴシック" pitchFamily="50" charset="-128"/>
                        </a:rPr>
                        <a:t>公財</a:t>
                      </a:r>
                      <a:r>
                        <a:rPr lang="en-US" altLang="zh-TW" sz="1100" b="0" i="0" u="none" strike="noStrike" dirty="0">
                          <a:solidFill>
                            <a:srgbClr val="000000"/>
                          </a:solidFill>
                          <a:latin typeface="ＭＳ Ｐゴシック" pitchFamily="50" charset="-128"/>
                          <a:ea typeface="ＭＳ Ｐゴシック" pitchFamily="50" charset="-128"/>
                        </a:rPr>
                        <a:t>)</a:t>
                      </a:r>
                      <a:r>
                        <a:rPr lang="zh-TW" altLang="en-US" sz="1100" b="0" i="0" u="none" strike="noStrike" dirty="0">
                          <a:solidFill>
                            <a:srgbClr val="000000"/>
                          </a:solidFill>
                          <a:latin typeface="ＭＳ Ｐゴシック" pitchFamily="50" charset="-128"/>
                          <a:ea typeface="ＭＳ Ｐゴシック" pitchFamily="50" charset="-128"/>
                        </a:rPr>
                        <a:t>大阪市博物館協会</a:t>
                      </a:r>
                    </a:p>
                  </a:txBody>
                  <a:tcPr marL="36000" marR="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100" b="0" i="0" u="none" strike="noStrike" dirty="0">
                          <a:solidFill>
                            <a:srgbClr val="000000"/>
                          </a:solidFill>
                          <a:latin typeface="ＭＳ Ｐゴシック"/>
                        </a:rPr>
                        <a:t>3</a:t>
                      </a: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fontAlgn="ctr"/>
                      <a:r>
                        <a:rPr lang="en-US" altLang="ja-JP" sz="1100" b="0" i="0" u="none" strike="noStrike" dirty="0">
                          <a:solidFill>
                            <a:srgbClr val="000000"/>
                          </a:solidFill>
                          <a:latin typeface="ＭＳ Ｐゴシック"/>
                        </a:rPr>
                        <a:t>767</a:t>
                      </a: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100" b="0" i="0" u="none" strike="noStrike" dirty="0">
                          <a:solidFill>
                            <a:schemeClr val="tx1"/>
                          </a:solidFill>
                          <a:latin typeface="ＭＳ Ｐゴシック"/>
                        </a:rPr>
                        <a:t>2</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100" b="0" i="0" u="none" strike="noStrike" dirty="0">
                          <a:solidFill>
                            <a:schemeClr val="tx1"/>
                          </a:solidFill>
                          <a:latin typeface="ＭＳ Ｐゴシック"/>
                        </a:rPr>
                        <a:t>271</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100" b="0" i="0" u="none" strike="noStrike" dirty="0">
                          <a:solidFill>
                            <a:schemeClr val="tx1"/>
                          </a:solidFill>
                          <a:latin typeface="ＭＳ Ｐゴシック"/>
                        </a:rPr>
                        <a:t>2</a:t>
                      </a: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100" b="0" i="0" u="none" strike="noStrike" dirty="0">
                          <a:solidFill>
                            <a:schemeClr val="tx1"/>
                          </a:solidFill>
                          <a:latin typeface="ＭＳ Ｐゴシック"/>
                        </a:rPr>
                        <a:t>44</a:t>
                      </a: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1</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496</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1</a:t>
                      </a: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723</a:t>
                      </a: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0"/>
                  </a:ext>
                </a:extLst>
              </a:tr>
              <a:tr h="200968">
                <a:tc>
                  <a:txBody>
                    <a:bodyPr/>
                    <a:lstStyle/>
                    <a:p>
                      <a:pPr algn="r" fontAlgn="ctr"/>
                      <a:r>
                        <a:rPr lang="en-US" altLang="ja-JP" sz="1100" b="0" i="0" u="none" strike="noStrike" dirty="0">
                          <a:solidFill>
                            <a:srgbClr val="000000"/>
                          </a:solidFill>
                          <a:latin typeface="ＭＳ Ｐゴシック"/>
                        </a:rPr>
                        <a:t>10</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en-US" altLang="ja-JP" sz="1100" b="0" i="0" u="none" strike="noStrike" dirty="0">
                          <a:solidFill>
                            <a:srgbClr val="000000"/>
                          </a:solidFill>
                          <a:latin typeface="ＭＳ Ｐゴシック"/>
                        </a:rPr>
                        <a:t>(</a:t>
                      </a:r>
                      <a:r>
                        <a:rPr lang="ja-JP" altLang="en-US" sz="1100" b="0" i="0" u="none" strike="noStrike" dirty="0">
                          <a:solidFill>
                            <a:srgbClr val="000000"/>
                          </a:solidFill>
                          <a:latin typeface="ＭＳ Ｐゴシック"/>
                        </a:rPr>
                        <a:t>一財</a:t>
                      </a:r>
                      <a:r>
                        <a:rPr lang="en-US" altLang="ja-JP" sz="1100" b="0" i="0" u="none" strike="noStrike" dirty="0">
                          <a:solidFill>
                            <a:srgbClr val="000000"/>
                          </a:solidFill>
                          <a:latin typeface="ＭＳ Ｐゴシック"/>
                        </a:rPr>
                        <a:t>)</a:t>
                      </a:r>
                      <a:r>
                        <a:rPr lang="ja-JP" altLang="en-US" sz="1100" b="0" i="0" u="none" strike="noStrike" dirty="0">
                          <a:solidFill>
                            <a:srgbClr val="000000"/>
                          </a:solidFill>
                          <a:latin typeface="ＭＳ Ｐゴシック"/>
                        </a:rPr>
                        <a:t>大阪国際経済振興センター</a:t>
                      </a:r>
                    </a:p>
                  </a:txBody>
                  <a:tcPr marL="36000" marR="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100" b="0" i="0" u="none" strike="noStrike" dirty="0">
                          <a:solidFill>
                            <a:srgbClr val="000000"/>
                          </a:solidFill>
                          <a:latin typeface="ＭＳ Ｐゴシック"/>
                        </a:rPr>
                        <a:t>5</a:t>
                      </a: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fontAlgn="ctr"/>
                      <a:r>
                        <a:rPr lang="en-US" altLang="ja-JP" sz="1100" b="0" i="0" u="none" strike="noStrike" dirty="0">
                          <a:solidFill>
                            <a:srgbClr val="000000"/>
                          </a:solidFill>
                          <a:latin typeface="ＭＳ Ｐゴシック"/>
                        </a:rPr>
                        <a:t>796</a:t>
                      </a: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0</a:t>
                      </a:r>
                      <a:endParaRPr lang="ja-JP" altLang="en-US" sz="1100" b="0" i="0" u="none" strike="noStrike" dirty="0">
                        <a:solidFill>
                          <a:schemeClr val="tx1"/>
                        </a:solidFill>
                        <a:latin typeface="ＭＳ Ｐゴシック"/>
                      </a:endParaRP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latin typeface="ＭＳ Ｐゴシック"/>
                        </a:rPr>
                        <a:t>　</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0</a:t>
                      </a:r>
                      <a:endParaRPr lang="ja-JP" altLang="en-US" sz="1100" b="0" i="0" u="none" strike="noStrike" dirty="0">
                        <a:solidFill>
                          <a:schemeClr val="tx1"/>
                        </a:solidFill>
                        <a:latin typeface="ＭＳ Ｐゴシック"/>
                      </a:endParaRP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latin typeface="ＭＳ Ｐゴシック"/>
                        </a:rPr>
                        <a:t>　</a:t>
                      </a: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5</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796</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5</a:t>
                      </a: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796</a:t>
                      </a: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1"/>
                  </a:ext>
                </a:extLst>
              </a:tr>
              <a:tr h="200968">
                <a:tc>
                  <a:txBody>
                    <a:bodyPr/>
                    <a:lstStyle/>
                    <a:p>
                      <a:pPr algn="r" fontAlgn="ctr"/>
                      <a:r>
                        <a:rPr lang="en-US" altLang="ja-JP" sz="1100" b="0" i="0" u="none" strike="noStrike" dirty="0">
                          <a:solidFill>
                            <a:srgbClr val="000000"/>
                          </a:solidFill>
                          <a:latin typeface="ＭＳ Ｐゴシック"/>
                        </a:rPr>
                        <a:t>11</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zh-TW" altLang="en-US" sz="1100" b="0" i="0" u="none" strike="noStrike" dirty="0">
                          <a:solidFill>
                            <a:srgbClr val="000000"/>
                          </a:solidFill>
                          <a:latin typeface="ＭＳ Ｐゴシック" pitchFamily="50" charset="-128"/>
                          <a:ea typeface="ＭＳ Ｐゴシック" pitchFamily="50" charset="-128"/>
                        </a:rPr>
                        <a:t>大阪市信用保証協会</a:t>
                      </a:r>
                    </a:p>
                  </a:txBody>
                  <a:tcPr marL="36000" marR="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100" b="0" i="0" u="none" strike="noStrike" dirty="0">
                          <a:solidFill>
                            <a:srgbClr val="000000"/>
                          </a:solidFill>
                          <a:latin typeface="ＭＳ Ｐゴシック"/>
                        </a:rPr>
                        <a:t>1</a:t>
                      </a: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fontAlgn="ctr"/>
                      <a:r>
                        <a:rPr lang="en-US" altLang="ja-JP" sz="1100" b="0" i="0" u="none" strike="noStrike" dirty="0">
                          <a:solidFill>
                            <a:srgbClr val="000000"/>
                          </a:solidFill>
                          <a:latin typeface="ＭＳ Ｐゴシック"/>
                        </a:rPr>
                        <a:t>10</a:t>
                      </a: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0</a:t>
                      </a:r>
                      <a:endParaRPr lang="ja-JP" altLang="en-US" sz="1100" b="0" i="0" u="none" strike="noStrike" dirty="0">
                        <a:solidFill>
                          <a:schemeClr val="tx1"/>
                        </a:solidFill>
                        <a:latin typeface="ＭＳ Ｐゴシック"/>
                      </a:endParaRP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latin typeface="ＭＳ Ｐゴシック"/>
                        </a:rPr>
                        <a:t>　</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0</a:t>
                      </a:r>
                      <a:endParaRPr lang="ja-JP" altLang="en-US" sz="1100" b="0" i="0" u="none" strike="noStrike" dirty="0">
                        <a:solidFill>
                          <a:schemeClr val="tx1"/>
                        </a:solidFill>
                        <a:latin typeface="ＭＳ Ｐゴシック"/>
                      </a:endParaRP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latin typeface="ＭＳ Ｐゴシック"/>
                        </a:rPr>
                        <a:t>　</a:t>
                      </a: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1</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10</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1</a:t>
                      </a: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10</a:t>
                      </a: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2"/>
                  </a:ext>
                </a:extLst>
              </a:tr>
              <a:tr h="200968">
                <a:tc>
                  <a:txBody>
                    <a:bodyPr/>
                    <a:lstStyle/>
                    <a:p>
                      <a:pPr algn="r" fontAlgn="ctr"/>
                      <a:r>
                        <a:rPr lang="en-US" altLang="ja-JP" sz="1100" b="0" i="0" u="none" strike="noStrike" dirty="0">
                          <a:solidFill>
                            <a:srgbClr val="000000"/>
                          </a:solidFill>
                          <a:latin typeface="ＭＳ Ｐゴシック"/>
                        </a:rPr>
                        <a:t>12</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rgbClr val="000000"/>
                          </a:solidFill>
                          <a:latin typeface="ＭＳ Ｐゴシック"/>
                        </a:rPr>
                        <a:t>アジア太平洋トレードセンター</a:t>
                      </a:r>
                      <a:r>
                        <a:rPr lang="en-US" altLang="ja-JP" sz="1100" b="0" i="0" u="none" strike="noStrike" dirty="0">
                          <a:solidFill>
                            <a:srgbClr val="000000"/>
                          </a:solidFill>
                          <a:latin typeface="ＭＳ Ｐゴシック"/>
                        </a:rPr>
                        <a:t>(</a:t>
                      </a:r>
                      <a:r>
                        <a:rPr lang="ja-JP" altLang="en-US" sz="1100" b="0" i="0" u="none" strike="noStrike" dirty="0">
                          <a:solidFill>
                            <a:srgbClr val="000000"/>
                          </a:solidFill>
                          <a:latin typeface="ＭＳ Ｐゴシック"/>
                        </a:rPr>
                        <a:t>株</a:t>
                      </a:r>
                      <a:r>
                        <a:rPr lang="en-US" altLang="ja-JP" sz="1100" b="0" i="0" u="none" strike="noStrike" dirty="0">
                          <a:solidFill>
                            <a:srgbClr val="000000"/>
                          </a:solidFill>
                          <a:latin typeface="ＭＳ Ｐゴシック"/>
                        </a:rPr>
                        <a:t>)</a:t>
                      </a:r>
                    </a:p>
                  </a:txBody>
                  <a:tcPr marL="36000" marR="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100" b="0" i="0" u="none" strike="noStrike" dirty="0">
                          <a:solidFill>
                            <a:srgbClr val="000000"/>
                          </a:solidFill>
                          <a:latin typeface="ＭＳ Ｐゴシック"/>
                        </a:rPr>
                        <a:t>3</a:t>
                      </a: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fontAlgn="ctr"/>
                      <a:r>
                        <a:rPr lang="en-US" altLang="ja-JP" sz="1100" b="0" i="0" u="none" strike="noStrike" dirty="0">
                          <a:solidFill>
                            <a:srgbClr val="000000"/>
                          </a:solidFill>
                          <a:latin typeface="ＭＳ Ｐゴシック"/>
                        </a:rPr>
                        <a:t>157</a:t>
                      </a: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100" b="0" i="0" u="none" strike="noStrike" dirty="0">
                          <a:solidFill>
                            <a:schemeClr val="tx1"/>
                          </a:solidFill>
                          <a:latin typeface="ＭＳ Ｐゴシック"/>
                        </a:rPr>
                        <a:t>3</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100" b="0" i="0" u="none" strike="noStrike" dirty="0">
                          <a:solidFill>
                            <a:schemeClr val="tx1"/>
                          </a:solidFill>
                          <a:latin typeface="ＭＳ Ｐゴシック"/>
                        </a:rPr>
                        <a:t>74</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100" b="0" i="0" u="none" strike="noStrike" dirty="0">
                          <a:solidFill>
                            <a:schemeClr val="tx1"/>
                          </a:solidFill>
                          <a:latin typeface="ＭＳ Ｐゴシック"/>
                        </a:rPr>
                        <a:t>1</a:t>
                      </a: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100" b="0" i="0" u="none" strike="noStrike" dirty="0">
                          <a:solidFill>
                            <a:schemeClr val="tx1"/>
                          </a:solidFill>
                          <a:latin typeface="ＭＳ Ｐゴシック"/>
                        </a:rPr>
                        <a:t>26</a:t>
                      </a: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100" b="0" i="0" u="none" strike="noStrike" dirty="0">
                          <a:solidFill>
                            <a:schemeClr val="tx1"/>
                          </a:solidFill>
                          <a:latin typeface="ＭＳ Ｐゴシック"/>
                        </a:rPr>
                        <a:t>0</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83</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2</a:t>
                      </a: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131</a:t>
                      </a: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3"/>
                  </a:ext>
                </a:extLst>
              </a:tr>
              <a:tr h="200968">
                <a:tc>
                  <a:txBody>
                    <a:bodyPr/>
                    <a:lstStyle/>
                    <a:p>
                      <a:pPr algn="r" fontAlgn="ctr"/>
                      <a:r>
                        <a:rPr lang="en-US" altLang="ja-JP" sz="1100" b="0" i="0" u="none" strike="noStrike" dirty="0">
                          <a:solidFill>
                            <a:srgbClr val="000000"/>
                          </a:solidFill>
                          <a:latin typeface="ＭＳ Ｐゴシック"/>
                        </a:rPr>
                        <a:t>13</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en-US" altLang="ja-JP" sz="1100" b="0" i="0" u="none" strike="noStrike" dirty="0">
                          <a:solidFill>
                            <a:srgbClr val="000000"/>
                          </a:solidFill>
                          <a:latin typeface="ＭＳ Ｐゴシック"/>
                        </a:rPr>
                        <a:t>(</a:t>
                      </a:r>
                      <a:r>
                        <a:rPr lang="ja-JP" altLang="en-US" sz="1100" b="0" i="0" u="none" strike="noStrike" dirty="0">
                          <a:solidFill>
                            <a:srgbClr val="000000"/>
                          </a:solidFill>
                          <a:latin typeface="ＭＳ Ｐゴシック"/>
                        </a:rPr>
                        <a:t>公財</a:t>
                      </a:r>
                      <a:r>
                        <a:rPr lang="en-US" altLang="ja-JP" sz="1100" b="0" i="0" u="none" strike="noStrike" dirty="0">
                          <a:solidFill>
                            <a:srgbClr val="000000"/>
                          </a:solidFill>
                          <a:latin typeface="ＭＳ Ｐゴシック"/>
                        </a:rPr>
                        <a:t>)</a:t>
                      </a:r>
                      <a:r>
                        <a:rPr lang="ja-JP" altLang="en-US" sz="1100" b="0" i="0" u="none" strike="noStrike" dirty="0">
                          <a:solidFill>
                            <a:srgbClr val="000000"/>
                          </a:solidFill>
                          <a:latin typeface="ＭＳ Ｐゴシック"/>
                        </a:rPr>
                        <a:t>大阪市都市型産業振興センター</a:t>
                      </a:r>
                    </a:p>
                  </a:txBody>
                  <a:tcPr marL="36000" marR="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100" b="0" i="0" u="none" strike="noStrike" dirty="0">
                          <a:solidFill>
                            <a:srgbClr val="000000"/>
                          </a:solidFill>
                          <a:latin typeface="ＭＳ Ｐゴシック"/>
                        </a:rPr>
                        <a:t>10</a:t>
                      </a: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fontAlgn="ctr"/>
                      <a:r>
                        <a:rPr lang="en-US" altLang="ja-JP" sz="1100" b="0" i="0" u="none" strike="noStrike" dirty="0">
                          <a:solidFill>
                            <a:srgbClr val="000000"/>
                          </a:solidFill>
                          <a:latin typeface="ＭＳ Ｐゴシック"/>
                        </a:rPr>
                        <a:t>707</a:t>
                      </a: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0</a:t>
                      </a:r>
                      <a:endParaRPr lang="ja-JP" altLang="en-US" sz="1100" b="0" i="0" u="none" strike="noStrike" dirty="0">
                        <a:solidFill>
                          <a:schemeClr val="tx1"/>
                        </a:solidFill>
                        <a:latin typeface="ＭＳ Ｐゴシック"/>
                      </a:endParaRP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latin typeface="ＭＳ Ｐゴシック"/>
                        </a:rPr>
                        <a:t>　</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0</a:t>
                      </a:r>
                      <a:endParaRPr lang="ja-JP" altLang="en-US" sz="1100" b="0" i="0" u="none" strike="noStrike" dirty="0">
                        <a:solidFill>
                          <a:schemeClr val="tx1"/>
                        </a:solidFill>
                        <a:latin typeface="ＭＳ Ｐゴシック"/>
                      </a:endParaRP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latin typeface="ＭＳ Ｐゴシック"/>
                        </a:rPr>
                        <a:t>　</a:t>
                      </a: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10</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707</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10</a:t>
                      </a: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707</a:t>
                      </a: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4"/>
                  </a:ext>
                </a:extLst>
              </a:tr>
            </a:tbl>
          </a:graphicData>
        </a:graphic>
      </p:graphicFrame>
      <p:graphicFrame>
        <p:nvGraphicFramePr>
          <p:cNvPr id="23" name="表 22"/>
          <p:cNvGraphicFramePr>
            <a:graphicFrameLocks noGrp="1"/>
          </p:cNvGraphicFramePr>
          <p:nvPr/>
        </p:nvGraphicFramePr>
        <p:xfrm>
          <a:off x="449944" y="1755656"/>
          <a:ext cx="8372085" cy="1097280"/>
        </p:xfrm>
        <a:graphic>
          <a:graphicData uri="http://schemas.openxmlformats.org/drawingml/2006/table">
            <a:tbl>
              <a:tblPr firstRow="1" bandRow="1">
                <a:tableStyleId>{5C22544A-7EE6-4342-B048-85BDC9FD1C3A}</a:tableStyleId>
              </a:tblPr>
              <a:tblGrid>
                <a:gridCol w="598567">
                  <a:extLst>
                    <a:ext uri="{9D8B030D-6E8A-4147-A177-3AD203B41FA5}">
                      <a16:colId xmlns:a16="http://schemas.microsoft.com/office/drawing/2014/main" val="20000"/>
                    </a:ext>
                  </a:extLst>
                </a:gridCol>
                <a:gridCol w="1436098">
                  <a:extLst>
                    <a:ext uri="{9D8B030D-6E8A-4147-A177-3AD203B41FA5}">
                      <a16:colId xmlns:a16="http://schemas.microsoft.com/office/drawing/2014/main" val="20001"/>
                    </a:ext>
                  </a:extLst>
                </a:gridCol>
                <a:gridCol w="1436098">
                  <a:extLst>
                    <a:ext uri="{9D8B030D-6E8A-4147-A177-3AD203B41FA5}">
                      <a16:colId xmlns:a16="http://schemas.microsoft.com/office/drawing/2014/main" val="20002"/>
                    </a:ext>
                  </a:extLst>
                </a:gridCol>
                <a:gridCol w="1436098">
                  <a:extLst>
                    <a:ext uri="{9D8B030D-6E8A-4147-A177-3AD203B41FA5}">
                      <a16:colId xmlns:a16="http://schemas.microsoft.com/office/drawing/2014/main" val="20003"/>
                    </a:ext>
                  </a:extLst>
                </a:gridCol>
                <a:gridCol w="1732612">
                  <a:extLst>
                    <a:ext uri="{9D8B030D-6E8A-4147-A177-3AD203B41FA5}">
                      <a16:colId xmlns:a16="http://schemas.microsoft.com/office/drawing/2014/main" val="20004"/>
                    </a:ext>
                  </a:extLst>
                </a:gridCol>
                <a:gridCol w="1732612">
                  <a:extLst>
                    <a:ext uri="{9D8B030D-6E8A-4147-A177-3AD203B41FA5}">
                      <a16:colId xmlns:a16="http://schemas.microsoft.com/office/drawing/2014/main" val="20005"/>
                    </a:ext>
                  </a:extLst>
                </a:gridCol>
              </a:tblGrid>
              <a:tr h="365760">
                <a:tc>
                  <a:txBody>
                    <a:bodyPr/>
                    <a:lstStyle/>
                    <a:p>
                      <a:pPr algn="ctr"/>
                      <a:endParaRPr kumimoji="1" lang="ja-JP" altLang="en-US" sz="1400" b="0" dirty="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ap="flat" cmpd="sng" algn="ctr">
                      <a:solidFill>
                        <a:schemeClr val="tx1"/>
                      </a:solidFill>
                      <a:prstDash val="solid"/>
                      <a:round/>
                      <a:headEnd type="none" w="med" len="med"/>
                      <a:tailEnd type="none" w="med" len="med"/>
                    </a:lnTlToBr>
                    <a:lnBlToTr w="12700" cmpd="sng">
                      <a:noFill/>
                      <a:prstDash val="solid"/>
                    </a:lnBlToTr>
                    <a:solidFill>
                      <a:schemeClr val="accent5">
                        <a:lumMod val="20000"/>
                        <a:lumOff val="8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en-US" altLang="ja-JP" sz="1400" b="0" dirty="0">
                          <a:solidFill>
                            <a:schemeClr val="tx1"/>
                          </a:solidFill>
                        </a:rPr>
                        <a:t>2010</a:t>
                      </a:r>
                      <a:r>
                        <a:rPr kumimoji="1" lang="ja-JP" altLang="en-US" sz="1400" b="0" dirty="0">
                          <a:solidFill>
                            <a:schemeClr val="tx1"/>
                          </a:solidFill>
                        </a:rPr>
                        <a:t>年度決算（</a:t>
                      </a:r>
                      <a:r>
                        <a:rPr kumimoji="1" lang="en-US" altLang="ja-JP" sz="1400" b="0" dirty="0">
                          <a:solidFill>
                            <a:schemeClr val="tx1"/>
                          </a:solidFill>
                        </a:rPr>
                        <a:t>A</a:t>
                      </a:r>
                      <a:r>
                        <a:rPr kumimoji="1" lang="ja-JP" altLang="en-US" sz="1400" b="0" dirty="0">
                          <a:solidFill>
                            <a:schemeClr val="tx1"/>
                          </a:solidFill>
                        </a:rPr>
                        <a:t>）</a:t>
                      </a:r>
                      <a:r>
                        <a:rPr kumimoji="1" lang="ja-JP" altLang="en-US" sz="1400" b="0" dirty="0">
                          <a:solidFill>
                            <a:srgbClr val="FF0000"/>
                          </a:solidFill>
                        </a:rPr>
                        <a:t> </a:t>
                      </a:r>
                    </a:p>
                  </a:txBody>
                  <a:tcPr marL="36000" marR="36000" anchor="ctr" anchorCtr="1">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en-US" altLang="ja-JP" sz="1400" b="0" kern="1200" dirty="0">
                          <a:solidFill>
                            <a:schemeClr val="tx1"/>
                          </a:solidFill>
                          <a:latin typeface="+mn-lt"/>
                          <a:ea typeface="+mn-ea"/>
                          <a:cs typeface="+mn-cs"/>
                        </a:rPr>
                        <a:t>2013</a:t>
                      </a:r>
                      <a:r>
                        <a:rPr kumimoji="1" lang="ja-JP" altLang="en-US" sz="1400" b="0" kern="1200" dirty="0">
                          <a:solidFill>
                            <a:schemeClr val="tx1"/>
                          </a:solidFill>
                          <a:latin typeface="+mn-lt"/>
                          <a:ea typeface="+mn-ea"/>
                          <a:cs typeface="+mn-cs"/>
                        </a:rPr>
                        <a:t>年度決算（</a:t>
                      </a:r>
                      <a:r>
                        <a:rPr kumimoji="1" lang="en-US" altLang="ja-JP" sz="1400" b="0" kern="1200" dirty="0">
                          <a:solidFill>
                            <a:schemeClr val="tx1"/>
                          </a:solidFill>
                          <a:latin typeface="+mn-lt"/>
                          <a:ea typeface="+mn-ea"/>
                          <a:cs typeface="+mn-cs"/>
                        </a:rPr>
                        <a:t>B</a:t>
                      </a:r>
                      <a:r>
                        <a:rPr kumimoji="1" lang="ja-JP" altLang="en-US" sz="1400" b="0" kern="1200" dirty="0">
                          <a:solidFill>
                            <a:schemeClr val="tx1"/>
                          </a:solidFill>
                          <a:latin typeface="+mn-lt"/>
                          <a:ea typeface="+mn-ea"/>
                          <a:cs typeface="+mn-cs"/>
                        </a:rPr>
                        <a:t>）</a:t>
                      </a:r>
                    </a:p>
                  </a:txBody>
                  <a:tcPr marL="36000" marR="36000" anchor="ctr" anchorCtr="1">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en-US" altLang="zh-TW" sz="1400" b="0" kern="1200" dirty="0">
                          <a:solidFill>
                            <a:schemeClr val="tx1"/>
                          </a:solidFill>
                          <a:latin typeface="+mn-lt"/>
                          <a:ea typeface="+mn-ea"/>
                          <a:cs typeface="+mn-cs"/>
                        </a:rPr>
                        <a:t>2014</a:t>
                      </a:r>
                      <a:r>
                        <a:rPr kumimoji="1" lang="zh-TW" altLang="en-US" sz="1400" b="0" kern="1200" dirty="0">
                          <a:solidFill>
                            <a:schemeClr val="tx1"/>
                          </a:solidFill>
                          <a:latin typeface="ＭＳ Ｐゴシック" panose="020B0600070205080204" pitchFamily="50" charset="-128"/>
                          <a:ea typeface="ＭＳ Ｐゴシック" panose="020B0600070205080204" pitchFamily="50" charset="-128"/>
                          <a:cs typeface="+mn-cs"/>
                        </a:rPr>
                        <a:t>年度決算（</a:t>
                      </a:r>
                      <a:r>
                        <a:rPr kumimoji="1" lang="en-US" altLang="zh-TW" sz="1400" b="0" kern="1200" dirty="0">
                          <a:solidFill>
                            <a:schemeClr val="tx1"/>
                          </a:solidFill>
                          <a:latin typeface="+mn-lt"/>
                          <a:ea typeface="+mn-ea"/>
                          <a:cs typeface="+mn-cs"/>
                        </a:rPr>
                        <a:t>C</a:t>
                      </a:r>
                      <a:r>
                        <a:rPr kumimoji="1" lang="zh-TW" altLang="en-US" sz="1400" b="0" kern="1200" dirty="0">
                          <a:solidFill>
                            <a:schemeClr val="tx1"/>
                          </a:solidFill>
                          <a:latin typeface="ＭＳ Ｐゴシック" panose="020B0600070205080204" pitchFamily="50" charset="-128"/>
                          <a:ea typeface="ＭＳ Ｐゴシック" panose="020B0600070205080204" pitchFamily="50" charset="-128"/>
                          <a:cs typeface="+mn-cs"/>
                        </a:rPr>
                        <a:t>）</a:t>
                      </a:r>
                      <a:endParaRPr kumimoji="1" lang="ja-JP" altLang="en-US" sz="1400" b="0" kern="1200" dirty="0">
                        <a:solidFill>
                          <a:schemeClr val="tx1"/>
                        </a:solidFill>
                        <a:latin typeface="ＭＳ Ｐゴシック" panose="020B0600070205080204" pitchFamily="50" charset="-128"/>
                        <a:ea typeface="ＭＳ Ｐゴシック" panose="020B0600070205080204" pitchFamily="50" charset="-128"/>
                        <a:cs typeface="+mn-cs"/>
                      </a:endParaRPr>
                    </a:p>
                  </a:txBody>
                  <a:tcPr marL="36000" marR="36000" anchor="ctr" anchorCtr="1">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p>
                      <a:pPr algn="ctr"/>
                      <a:r>
                        <a:rPr kumimoji="1" lang="ja-JP" altLang="en-US" sz="1400" b="0" dirty="0">
                          <a:solidFill>
                            <a:schemeClr val="tx1"/>
                          </a:solidFill>
                        </a:rPr>
                        <a:t>削減状況（</a:t>
                      </a:r>
                      <a:r>
                        <a:rPr kumimoji="1" lang="en-US" altLang="ja-JP" sz="1400" b="0" dirty="0">
                          <a:solidFill>
                            <a:schemeClr val="tx1"/>
                          </a:solidFill>
                        </a:rPr>
                        <a:t>A</a:t>
                      </a:r>
                      <a:r>
                        <a:rPr kumimoji="1" lang="ja-JP" altLang="en-US" sz="1400" b="0" dirty="0">
                          <a:solidFill>
                            <a:schemeClr val="tx1"/>
                          </a:solidFill>
                        </a:rPr>
                        <a:t>）－（</a:t>
                      </a:r>
                      <a:r>
                        <a:rPr kumimoji="1" lang="en-US" altLang="ja-JP" sz="1400" b="0" dirty="0">
                          <a:solidFill>
                            <a:schemeClr val="tx1"/>
                          </a:solidFill>
                        </a:rPr>
                        <a:t>B</a:t>
                      </a:r>
                      <a:r>
                        <a:rPr kumimoji="1" lang="ja-JP" altLang="en-US" sz="1400" b="0" dirty="0">
                          <a:solidFill>
                            <a:schemeClr val="tx1"/>
                          </a:solidFill>
                        </a:rPr>
                        <a:t>）</a:t>
                      </a:r>
                    </a:p>
                  </a:txBody>
                  <a:tcPr marL="36000" marR="36000" anchor="ctr" anchorCtr="1">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p>
                      <a:pPr algn="ctr"/>
                      <a:r>
                        <a:rPr kumimoji="1" lang="ja-JP" altLang="en-US" sz="1400" b="0" dirty="0">
                          <a:solidFill>
                            <a:schemeClr val="tx1"/>
                          </a:solidFill>
                        </a:rPr>
                        <a:t>削減状況（</a:t>
                      </a:r>
                      <a:r>
                        <a:rPr kumimoji="1" lang="en-US" altLang="ja-JP" sz="1400" b="0" dirty="0">
                          <a:solidFill>
                            <a:schemeClr val="tx1"/>
                          </a:solidFill>
                        </a:rPr>
                        <a:t>A</a:t>
                      </a:r>
                      <a:r>
                        <a:rPr kumimoji="1" lang="ja-JP" altLang="en-US" sz="1400" b="0" dirty="0">
                          <a:solidFill>
                            <a:schemeClr val="tx1"/>
                          </a:solidFill>
                        </a:rPr>
                        <a:t>）－（</a:t>
                      </a:r>
                      <a:r>
                        <a:rPr kumimoji="1" lang="en-US" altLang="ja-JP" sz="1400" b="0" dirty="0">
                          <a:solidFill>
                            <a:schemeClr val="tx1"/>
                          </a:solidFill>
                        </a:rPr>
                        <a:t>C</a:t>
                      </a:r>
                      <a:r>
                        <a:rPr kumimoji="1" lang="ja-JP" altLang="en-US" sz="1400" b="0" dirty="0">
                          <a:solidFill>
                            <a:schemeClr val="tx1"/>
                          </a:solidFill>
                        </a:rPr>
                        <a:t>）</a:t>
                      </a:r>
                    </a:p>
                  </a:txBody>
                  <a:tcPr marL="36000" marR="36000" anchor="ctr" anchorCtr="1">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extLst>
                  <a:ext uri="{0D108BD9-81ED-4DB2-BD59-A6C34878D82A}">
                    <a16:rowId xmlns:a16="http://schemas.microsoft.com/office/drawing/2014/main" val="10000"/>
                  </a:ext>
                </a:extLst>
              </a:tr>
              <a:tr h="365760">
                <a:tc>
                  <a:txBody>
                    <a:bodyPr/>
                    <a:lstStyle/>
                    <a:p>
                      <a:pPr algn="ctr"/>
                      <a:r>
                        <a:rPr kumimoji="1" lang="ja-JP" altLang="en-US" sz="1400" b="0" dirty="0">
                          <a:solidFill>
                            <a:schemeClr val="tx1"/>
                          </a:solidFill>
                        </a:rPr>
                        <a:t>金額</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altLang="ja-JP" sz="1400" b="0" dirty="0">
                          <a:solidFill>
                            <a:schemeClr val="tx1"/>
                          </a:solidFill>
                        </a:rPr>
                        <a:t>321</a:t>
                      </a:r>
                      <a:r>
                        <a:rPr lang="ja-JP" altLang="en-US" sz="1400" b="0" dirty="0">
                          <a:solidFill>
                            <a:schemeClr val="tx1"/>
                          </a:solidFill>
                        </a:rPr>
                        <a:t>億円</a:t>
                      </a:r>
                      <a:endParaRPr kumimoji="1" lang="ja-JP" altLang="en-US" sz="1400" b="0" dirty="0">
                        <a:solidFill>
                          <a:schemeClr val="tx1"/>
                        </a:solidFill>
                      </a:endParaRPr>
                    </a:p>
                  </a:txBody>
                  <a:tcPr marL="36000" marR="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altLang="ja-JP" sz="1400" b="0" dirty="0">
                          <a:solidFill>
                            <a:schemeClr val="tx1"/>
                          </a:solidFill>
                        </a:rPr>
                        <a:t>40</a:t>
                      </a:r>
                      <a:r>
                        <a:rPr lang="ja-JP" altLang="en-US" sz="1400" b="0" dirty="0">
                          <a:solidFill>
                            <a:schemeClr val="tx1"/>
                          </a:solidFill>
                        </a:rPr>
                        <a:t>億円</a:t>
                      </a:r>
                      <a:endParaRPr kumimoji="1" lang="ja-JP" altLang="en-US" sz="1400" b="0" dirty="0">
                        <a:solidFill>
                          <a:schemeClr val="tx1"/>
                        </a:solidFill>
                      </a:endParaRPr>
                    </a:p>
                  </a:txBody>
                  <a:tcPr marL="36000" marR="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altLang="ja-JP" sz="1400" b="0" dirty="0">
                          <a:solidFill>
                            <a:schemeClr val="tx1"/>
                          </a:solidFill>
                        </a:rPr>
                        <a:t>36</a:t>
                      </a:r>
                      <a:r>
                        <a:rPr lang="ja-JP" altLang="en-US" sz="1400" b="0" dirty="0">
                          <a:solidFill>
                            <a:schemeClr val="tx1"/>
                          </a:solidFill>
                        </a:rPr>
                        <a:t>億円</a:t>
                      </a:r>
                      <a:endParaRPr kumimoji="1" lang="ja-JP" altLang="en-US" sz="1400" b="0" dirty="0">
                        <a:solidFill>
                          <a:schemeClr val="tx1"/>
                        </a:solidFill>
                      </a:endParaRPr>
                    </a:p>
                  </a:txBody>
                  <a:tcPr marL="36000" marR="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a:r>
                        <a:rPr lang="ja-JP" altLang="en-US" sz="1400" dirty="0">
                          <a:solidFill>
                            <a:schemeClr val="tx1"/>
                          </a:solidFill>
                        </a:rPr>
                        <a:t>▲</a:t>
                      </a:r>
                      <a:r>
                        <a:rPr lang="en-US" altLang="ja-JP" sz="1400" dirty="0">
                          <a:solidFill>
                            <a:schemeClr val="tx1"/>
                          </a:solidFill>
                        </a:rPr>
                        <a:t>281</a:t>
                      </a:r>
                      <a:r>
                        <a:rPr lang="ja-JP" altLang="en-US" sz="1400" dirty="0">
                          <a:solidFill>
                            <a:schemeClr val="tx1"/>
                          </a:solidFill>
                        </a:rPr>
                        <a:t>億円（▲</a:t>
                      </a:r>
                      <a:r>
                        <a:rPr lang="en-US" altLang="ja-JP" sz="1400" dirty="0">
                          <a:solidFill>
                            <a:schemeClr val="tx1"/>
                          </a:solidFill>
                        </a:rPr>
                        <a:t>87.5%</a:t>
                      </a:r>
                      <a:r>
                        <a:rPr lang="ja-JP" altLang="en-US" sz="1400" dirty="0">
                          <a:solidFill>
                            <a:schemeClr val="tx1"/>
                          </a:solidFill>
                        </a:rPr>
                        <a:t>）</a:t>
                      </a:r>
                      <a:endParaRPr kumimoji="1" lang="ja-JP" altLang="en-US" sz="1400" b="0" dirty="0">
                        <a:solidFill>
                          <a:schemeClr val="tx1"/>
                        </a:solidFill>
                      </a:endParaRPr>
                    </a:p>
                  </a:txBody>
                  <a:tcPr marL="36000" marR="36000" anchor="ctr" anchorCtr="1">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a:r>
                        <a:rPr lang="ja-JP" altLang="en-US" sz="1400" dirty="0">
                          <a:solidFill>
                            <a:schemeClr val="tx1"/>
                          </a:solidFill>
                          <a:latin typeface="+mn-lt"/>
                        </a:rPr>
                        <a:t>▲</a:t>
                      </a:r>
                      <a:r>
                        <a:rPr lang="en-US" altLang="ja-JP" sz="1400" dirty="0">
                          <a:solidFill>
                            <a:schemeClr val="tx1"/>
                          </a:solidFill>
                          <a:latin typeface="+mn-lt"/>
                        </a:rPr>
                        <a:t>285</a:t>
                      </a:r>
                      <a:r>
                        <a:rPr lang="ja-JP" altLang="en-US" sz="1400" dirty="0">
                          <a:solidFill>
                            <a:schemeClr val="tx1"/>
                          </a:solidFill>
                          <a:latin typeface="+mn-lt"/>
                        </a:rPr>
                        <a:t>億円（▲</a:t>
                      </a:r>
                      <a:r>
                        <a:rPr lang="en-US" altLang="ja-JP" sz="1400" dirty="0">
                          <a:solidFill>
                            <a:schemeClr val="tx1"/>
                          </a:solidFill>
                          <a:latin typeface="+mn-lt"/>
                        </a:rPr>
                        <a:t>88.8%</a:t>
                      </a:r>
                      <a:r>
                        <a:rPr lang="ja-JP" altLang="en-US" sz="1400" dirty="0">
                          <a:solidFill>
                            <a:schemeClr val="tx1"/>
                          </a:solidFill>
                          <a:latin typeface="+mn-lt"/>
                        </a:rPr>
                        <a:t>）</a:t>
                      </a:r>
                      <a:endParaRPr kumimoji="1" lang="ja-JP" altLang="en-US" sz="1400" b="0" dirty="0">
                        <a:solidFill>
                          <a:schemeClr val="tx1"/>
                        </a:solidFill>
                        <a:latin typeface="+mn-lt"/>
                      </a:endParaRPr>
                    </a:p>
                  </a:txBody>
                  <a:tcPr marL="36000" marR="36000" anchor="ctr" anchorCtr="1">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365760">
                <a:tc>
                  <a:txBody>
                    <a:bodyPr/>
                    <a:lstStyle/>
                    <a:p>
                      <a:pPr algn="ctr"/>
                      <a:r>
                        <a:rPr kumimoji="1" lang="ja-JP" altLang="en-US" sz="1400" b="0" dirty="0">
                          <a:solidFill>
                            <a:schemeClr val="tx1"/>
                          </a:solidFill>
                        </a:rPr>
                        <a:t>件数</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altLang="ja-JP" sz="1400" dirty="0"/>
                        <a:t>325</a:t>
                      </a:r>
                      <a:r>
                        <a:rPr lang="ja-JP" altLang="en-US" sz="1400" dirty="0"/>
                        <a:t>件</a:t>
                      </a:r>
                      <a:endParaRPr kumimoji="1" lang="ja-JP" altLang="en-US" sz="1400" b="0" dirty="0">
                        <a:solidFill>
                          <a:schemeClr val="tx1"/>
                        </a:solidFill>
                      </a:endParaRPr>
                    </a:p>
                  </a:txBody>
                  <a:tcPr marL="36000" marR="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altLang="ja-JP" sz="1400" dirty="0">
                          <a:solidFill>
                            <a:schemeClr val="tx1"/>
                          </a:solidFill>
                        </a:rPr>
                        <a:t>19</a:t>
                      </a:r>
                      <a:r>
                        <a:rPr lang="ja-JP" altLang="en-US" sz="1400" dirty="0">
                          <a:solidFill>
                            <a:schemeClr val="tx1"/>
                          </a:solidFill>
                        </a:rPr>
                        <a:t>件</a:t>
                      </a:r>
                      <a:endParaRPr kumimoji="1" lang="ja-JP" altLang="en-US" sz="1400" b="0" dirty="0">
                        <a:solidFill>
                          <a:schemeClr val="tx1"/>
                        </a:solidFill>
                      </a:endParaRPr>
                    </a:p>
                  </a:txBody>
                  <a:tcPr marL="36000" marR="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altLang="ja-JP" sz="1400" dirty="0">
                          <a:solidFill>
                            <a:schemeClr val="tx1"/>
                          </a:solidFill>
                        </a:rPr>
                        <a:t>13</a:t>
                      </a:r>
                      <a:r>
                        <a:rPr lang="ja-JP" altLang="en-US" sz="1400" dirty="0">
                          <a:solidFill>
                            <a:schemeClr val="tx1"/>
                          </a:solidFill>
                        </a:rPr>
                        <a:t>件</a:t>
                      </a:r>
                      <a:endParaRPr kumimoji="1" lang="ja-JP" altLang="en-US" sz="1400" b="0" dirty="0">
                        <a:solidFill>
                          <a:schemeClr val="tx1"/>
                        </a:solidFill>
                      </a:endParaRPr>
                    </a:p>
                  </a:txBody>
                  <a:tcPr marL="36000" marR="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a:r>
                        <a:rPr lang="ja-JP" altLang="en-US" sz="1400" dirty="0">
                          <a:solidFill>
                            <a:schemeClr val="tx1"/>
                          </a:solidFill>
                        </a:rPr>
                        <a:t>▲</a:t>
                      </a:r>
                      <a:r>
                        <a:rPr lang="en-US" altLang="ja-JP" sz="1400" dirty="0">
                          <a:solidFill>
                            <a:schemeClr val="tx1"/>
                          </a:solidFill>
                        </a:rPr>
                        <a:t>306</a:t>
                      </a:r>
                      <a:r>
                        <a:rPr lang="ja-JP" altLang="en-US" sz="1400" dirty="0">
                          <a:solidFill>
                            <a:schemeClr val="tx1"/>
                          </a:solidFill>
                        </a:rPr>
                        <a:t>件    （▲</a:t>
                      </a:r>
                      <a:r>
                        <a:rPr lang="en-US" altLang="ja-JP" sz="1400" dirty="0">
                          <a:solidFill>
                            <a:schemeClr val="tx1"/>
                          </a:solidFill>
                        </a:rPr>
                        <a:t>94.2%</a:t>
                      </a:r>
                      <a:r>
                        <a:rPr lang="ja-JP" altLang="en-US" sz="1400" dirty="0">
                          <a:solidFill>
                            <a:schemeClr val="tx1"/>
                          </a:solidFill>
                        </a:rPr>
                        <a:t>）</a:t>
                      </a:r>
                      <a:endParaRPr kumimoji="1" lang="ja-JP" altLang="en-US" sz="1400" b="0" dirty="0">
                        <a:solidFill>
                          <a:schemeClr val="tx1"/>
                        </a:solidFill>
                      </a:endParaRPr>
                    </a:p>
                  </a:txBody>
                  <a:tcPr marL="36000" marR="36000" anchor="ctr" anchorCtr="1">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a:r>
                        <a:rPr lang="ja-JP" altLang="en-US" sz="1400" dirty="0">
                          <a:solidFill>
                            <a:schemeClr val="tx1"/>
                          </a:solidFill>
                          <a:latin typeface="+mn-lt"/>
                        </a:rPr>
                        <a:t>▲</a:t>
                      </a:r>
                      <a:r>
                        <a:rPr lang="en-US" altLang="ja-JP" sz="1400" dirty="0">
                          <a:solidFill>
                            <a:schemeClr val="tx1"/>
                          </a:solidFill>
                          <a:latin typeface="+mn-lt"/>
                        </a:rPr>
                        <a:t>312</a:t>
                      </a:r>
                      <a:r>
                        <a:rPr lang="ja-JP" altLang="en-US" sz="1400" dirty="0">
                          <a:solidFill>
                            <a:schemeClr val="tx1"/>
                          </a:solidFill>
                          <a:latin typeface="+mn-lt"/>
                        </a:rPr>
                        <a:t>件</a:t>
                      </a:r>
                      <a:r>
                        <a:rPr lang="ja-JP" altLang="en-US" sz="1400" baseline="0" dirty="0">
                          <a:solidFill>
                            <a:schemeClr val="tx1"/>
                          </a:solidFill>
                          <a:latin typeface="+mn-lt"/>
                          <a:ea typeface="ＭＳ ゴシック" panose="020B0609070205080204" pitchFamily="49" charset="-128"/>
                        </a:rPr>
                        <a:t>    </a:t>
                      </a:r>
                      <a:r>
                        <a:rPr lang="ja-JP" altLang="en-US" sz="1400" dirty="0">
                          <a:solidFill>
                            <a:schemeClr val="tx1"/>
                          </a:solidFill>
                          <a:latin typeface="+mn-lt"/>
                        </a:rPr>
                        <a:t>（▲</a:t>
                      </a:r>
                      <a:r>
                        <a:rPr lang="en-US" altLang="ja-JP" sz="1400" dirty="0">
                          <a:solidFill>
                            <a:schemeClr val="tx1"/>
                          </a:solidFill>
                          <a:latin typeface="+mn-lt"/>
                        </a:rPr>
                        <a:t>96.0%</a:t>
                      </a:r>
                      <a:r>
                        <a:rPr lang="ja-JP" altLang="en-US" sz="1400" dirty="0">
                          <a:solidFill>
                            <a:schemeClr val="tx1"/>
                          </a:solidFill>
                          <a:latin typeface="+mn-lt"/>
                        </a:rPr>
                        <a:t>）</a:t>
                      </a:r>
                      <a:endParaRPr kumimoji="1" lang="ja-JP" altLang="en-US" sz="1400" b="0" dirty="0">
                        <a:solidFill>
                          <a:schemeClr val="tx1"/>
                        </a:solidFill>
                        <a:latin typeface="+mn-lt"/>
                      </a:endParaRPr>
                    </a:p>
                  </a:txBody>
                  <a:tcPr marL="36000" marR="36000" anchor="ctr" anchorCtr="1">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bl>
          </a:graphicData>
        </a:graphic>
      </p:graphicFrame>
      <p:sp>
        <p:nvSpPr>
          <p:cNvPr id="16" name="テキスト ボックス 15"/>
          <p:cNvSpPr txBox="1"/>
          <p:nvPr/>
        </p:nvSpPr>
        <p:spPr>
          <a:xfrm>
            <a:off x="395536" y="828001"/>
            <a:ext cx="8424936" cy="584775"/>
          </a:xfrm>
          <a:prstGeom prst="rect">
            <a:avLst/>
          </a:prstGeom>
          <a:noFill/>
        </p:spPr>
        <p:txBody>
          <a:bodyPr wrap="square" rtlCol="0">
            <a:spAutoFit/>
          </a:bodyPr>
          <a:lstStyle/>
          <a:p>
            <a:r>
              <a:rPr lang="ja-JP" altLang="en-US" sz="1600" dirty="0">
                <a:latin typeface="+mn-ea"/>
              </a:rPr>
              <a:t>　市政改革プラン（</a:t>
            </a:r>
            <a:r>
              <a:rPr lang="en-US" altLang="ja-JP" sz="1600" dirty="0">
                <a:latin typeface="+mn-ea"/>
              </a:rPr>
              <a:t>2012</a:t>
            </a:r>
            <a:r>
              <a:rPr lang="ja-JP" altLang="en-US" sz="1600" dirty="0">
                <a:latin typeface="+mn-ea"/>
              </a:rPr>
              <a:t>年</a:t>
            </a:r>
            <a:r>
              <a:rPr lang="en-US" altLang="ja-JP" sz="1600" dirty="0">
                <a:latin typeface="+mn-ea"/>
              </a:rPr>
              <a:t>7</a:t>
            </a:r>
            <a:r>
              <a:rPr lang="ja-JP" altLang="en-US" sz="1600" dirty="0">
                <a:latin typeface="+mn-ea"/>
              </a:rPr>
              <a:t>月策定）に基づき、外郭団体との競争性のない随意契約について</a:t>
            </a:r>
            <a:endParaRPr lang="en-US" altLang="ja-JP" sz="1600" dirty="0">
              <a:latin typeface="+mn-ea"/>
            </a:endParaRPr>
          </a:p>
          <a:p>
            <a:r>
              <a:rPr lang="ja-JP" altLang="en-US" sz="1600" dirty="0">
                <a:latin typeface="+mn-ea"/>
              </a:rPr>
              <a:t>見直しを実施。（</a:t>
            </a:r>
            <a:r>
              <a:rPr lang="en-US" altLang="ja-JP" sz="1600" dirty="0">
                <a:latin typeface="+mn-ea"/>
              </a:rPr>
              <a:t>2014</a:t>
            </a:r>
            <a:r>
              <a:rPr lang="ja-JP" altLang="en-US" sz="1600" dirty="0">
                <a:latin typeface="+mn-ea"/>
              </a:rPr>
              <a:t>年度で目標達成により取組終了）</a:t>
            </a:r>
            <a:endParaRPr lang="en-US" altLang="ja-JP" sz="1600" dirty="0">
              <a:latin typeface="+mn-ea"/>
            </a:endParaRPr>
          </a:p>
        </p:txBody>
      </p:sp>
      <p:sp>
        <p:nvSpPr>
          <p:cNvPr id="13" name="正方形/長方形 12"/>
          <p:cNvSpPr/>
          <p:nvPr/>
        </p:nvSpPr>
        <p:spPr>
          <a:xfrm>
            <a:off x="35496" y="323364"/>
            <a:ext cx="7128792" cy="369332"/>
          </a:xfrm>
          <a:prstGeom prst="rect">
            <a:avLst/>
          </a:prstGeom>
        </p:spPr>
        <p:txBody>
          <a:bodyPr wrap="square">
            <a:spAutoFit/>
          </a:bodyPr>
          <a:lstStyle/>
          <a:p>
            <a:r>
              <a:rPr lang="ja-JP" altLang="en-US" b="1" dirty="0">
                <a:solidFill>
                  <a:srgbClr val="000000"/>
                </a:solidFill>
                <a:latin typeface="Calibri" pitchFamily="34" charset="0"/>
              </a:rPr>
              <a:t>　外郭団体との競争性のない随意契約の見直し</a:t>
            </a:r>
          </a:p>
        </p:txBody>
      </p:sp>
      <p:cxnSp>
        <p:nvCxnSpPr>
          <p:cNvPr id="14" name="直線コネクタ 13"/>
          <p:cNvCxnSpPr/>
          <p:nvPr/>
        </p:nvCxnSpPr>
        <p:spPr>
          <a:xfrm>
            <a:off x="179512" y="692696"/>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5" name="テキスト ボックス 36"/>
          <p:cNvSpPr txBox="1"/>
          <p:nvPr/>
        </p:nvSpPr>
        <p:spPr>
          <a:xfrm>
            <a:off x="0" y="0"/>
            <a:ext cx="1619672" cy="261610"/>
          </a:xfrm>
          <a:prstGeom prst="rect">
            <a:avLst/>
          </a:prstGeom>
          <a:noFill/>
        </p:spPr>
        <p:txBody>
          <a:bodyPr wrap="square" rtlCol="0">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r>
              <a:rPr lang="ja-JP" altLang="en-US" sz="1100" dirty="0"/>
              <a:t>（付属資料４）</a:t>
            </a:r>
            <a:endParaRPr lang="en-US" altLang="ja-JP" sz="1100" dirty="0"/>
          </a:p>
        </p:txBody>
      </p:sp>
      <p:sp>
        <p:nvSpPr>
          <p:cNvPr id="11" name="正方形/長方形 10"/>
          <p:cNvSpPr/>
          <p:nvPr/>
        </p:nvSpPr>
        <p:spPr>
          <a:xfrm>
            <a:off x="251520" y="1454304"/>
            <a:ext cx="1572866" cy="338554"/>
          </a:xfrm>
          <a:prstGeom prst="rect">
            <a:avLst/>
          </a:prstGeom>
        </p:spPr>
        <p:txBody>
          <a:bodyPr wrap="none">
            <a:spAutoFit/>
          </a:bodyPr>
          <a:lstStyle/>
          <a:p>
            <a:r>
              <a:rPr lang="ja-JP" altLang="en-US" sz="1600" dirty="0"/>
              <a:t>○見直しの状況</a:t>
            </a:r>
          </a:p>
        </p:txBody>
      </p:sp>
      <p:sp>
        <p:nvSpPr>
          <p:cNvPr id="26" name="正方形/長方形 25"/>
          <p:cNvSpPr/>
          <p:nvPr/>
        </p:nvSpPr>
        <p:spPr>
          <a:xfrm>
            <a:off x="395536" y="3038763"/>
            <a:ext cx="1656184" cy="338554"/>
          </a:xfrm>
          <a:prstGeom prst="rect">
            <a:avLst/>
          </a:prstGeom>
        </p:spPr>
        <p:txBody>
          <a:bodyPr wrap="square">
            <a:spAutoFit/>
          </a:bodyPr>
          <a:lstStyle/>
          <a:p>
            <a:r>
              <a:rPr lang="ja-JP" altLang="en-US" sz="1600" dirty="0"/>
              <a:t>（見直しの内訳）</a:t>
            </a:r>
          </a:p>
        </p:txBody>
      </p:sp>
      <p:sp>
        <p:nvSpPr>
          <p:cNvPr id="28" name="正方形/長方形 27"/>
          <p:cNvSpPr/>
          <p:nvPr/>
        </p:nvSpPr>
        <p:spPr>
          <a:xfrm>
            <a:off x="7308304" y="6567155"/>
            <a:ext cx="1224136" cy="246221"/>
          </a:xfrm>
          <a:prstGeom prst="rect">
            <a:avLst/>
          </a:prstGeom>
        </p:spPr>
        <p:txBody>
          <a:bodyPr wrap="square">
            <a:spAutoFit/>
          </a:bodyPr>
          <a:lstStyle/>
          <a:p>
            <a:r>
              <a:rPr lang="ja-JP" altLang="en-US" sz="1000" dirty="0"/>
              <a:t>（次ページに続く）</a:t>
            </a:r>
          </a:p>
        </p:txBody>
      </p:sp>
      <p:sp>
        <p:nvSpPr>
          <p:cNvPr id="12" name="正方形/長方形 11"/>
          <p:cNvSpPr/>
          <p:nvPr/>
        </p:nvSpPr>
        <p:spPr>
          <a:xfrm>
            <a:off x="7403302" y="3059406"/>
            <a:ext cx="1440160" cy="246221"/>
          </a:xfrm>
          <a:prstGeom prst="rect">
            <a:avLst/>
          </a:prstGeom>
        </p:spPr>
        <p:txBody>
          <a:bodyPr wrap="square">
            <a:spAutoFit/>
          </a:bodyPr>
          <a:lstStyle/>
          <a:p>
            <a:r>
              <a:rPr lang="ja-JP" altLang="en-US" sz="1000" dirty="0"/>
              <a:t>（金額の単位：百万円）</a:t>
            </a:r>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392</a:t>
            </a:fld>
            <a:endParaRPr lang="ja-JP" altLang="en-US"/>
          </a:p>
        </p:txBody>
      </p:sp>
    </p:spTree>
    <p:extLst>
      <p:ext uri="{BB962C8B-B14F-4D97-AF65-F5344CB8AC3E}">
        <p14:creationId xmlns:p14="http://schemas.microsoft.com/office/powerpoint/2010/main" val="2251895503"/>
      </p:ext>
    </p:extLst>
  </p:cSld>
  <p:clrMapOvr>
    <a:masterClrMapping/>
  </p:clrMapOvr>
</p:sld>
</file>

<file path=ppt/slides/slide3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2" name="表 11"/>
          <p:cNvGraphicFramePr>
            <a:graphicFrameLocks noGrp="1"/>
          </p:cNvGraphicFramePr>
          <p:nvPr/>
        </p:nvGraphicFramePr>
        <p:xfrm>
          <a:off x="323530" y="799800"/>
          <a:ext cx="8379354" cy="5869560"/>
        </p:xfrm>
        <a:graphic>
          <a:graphicData uri="http://schemas.openxmlformats.org/drawingml/2006/table">
            <a:tbl>
              <a:tblPr/>
              <a:tblGrid>
                <a:gridCol w="495034">
                  <a:extLst>
                    <a:ext uri="{9D8B030D-6E8A-4147-A177-3AD203B41FA5}">
                      <a16:colId xmlns:a16="http://schemas.microsoft.com/office/drawing/2014/main" val="20000"/>
                    </a:ext>
                  </a:extLst>
                </a:gridCol>
                <a:gridCol w="2628000">
                  <a:extLst>
                    <a:ext uri="{9D8B030D-6E8A-4147-A177-3AD203B41FA5}">
                      <a16:colId xmlns:a16="http://schemas.microsoft.com/office/drawing/2014/main" val="20001"/>
                    </a:ext>
                  </a:extLst>
                </a:gridCol>
                <a:gridCol w="396000">
                  <a:extLst>
                    <a:ext uri="{9D8B030D-6E8A-4147-A177-3AD203B41FA5}">
                      <a16:colId xmlns:a16="http://schemas.microsoft.com/office/drawing/2014/main" val="20002"/>
                    </a:ext>
                  </a:extLst>
                </a:gridCol>
                <a:gridCol w="576000">
                  <a:extLst>
                    <a:ext uri="{9D8B030D-6E8A-4147-A177-3AD203B41FA5}">
                      <a16:colId xmlns:a16="http://schemas.microsoft.com/office/drawing/2014/main" val="20003"/>
                    </a:ext>
                  </a:extLst>
                </a:gridCol>
                <a:gridCol w="360000">
                  <a:extLst>
                    <a:ext uri="{9D8B030D-6E8A-4147-A177-3AD203B41FA5}">
                      <a16:colId xmlns:a16="http://schemas.microsoft.com/office/drawing/2014/main" val="20004"/>
                    </a:ext>
                  </a:extLst>
                </a:gridCol>
                <a:gridCol w="576064">
                  <a:extLst>
                    <a:ext uri="{9D8B030D-6E8A-4147-A177-3AD203B41FA5}">
                      <a16:colId xmlns:a16="http://schemas.microsoft.com/office/drawing/2014/main" val="20005"/>
                    </a:ext>
                  </a:extLst>
                </a:gridCol>
                <a:gridCol w="360040">
                  <a:extLst>
                    <a:ext uri="{9D8B030D-6E8A-4147-A177-3AD203B41FA5}">
                      <a16:colId xmlns:a16="http://schemas.microsoft.com/office/drawing/2014/main" val="20006"/>
                    </a:ext>
                  </a:extLst>
                </a:gridCol>
                <a:gridCol w="576000">
                  <a:extLst>
                    <a:ext uri="{9D8B030D-6E8A-4147-A177-3AD203B41FA5}">
                      <a16:colId xmlns:a16="http://schemas.microsoft.com/office/drawing/2014/main" val="20007"/>
                    </a:ext>
                  </a:extLst>
                </a:gridCol>
                <a:gridCol w="468000">
                  <a:extLst>
                    <a:ext uri="{9D8B030D-6E8A-4147-A177-3AD203B41FA5}">
                      <a16:colId xmlns:a16="http://schemas.microsoft.com/office/drawing/2014/main" val="20008"/>
                    </a:ext>
                  </a:extLst>
                </a:gridCol>
                <a:gridCol w="736896">
                  <a:extLst>
                    <a:ext uri="{9D8B030D-6E8A-4147-A177-3AD203B41FA5}">
                      <a16:colId xmlns:a16="http://schemas.microsoft.com/office/drawing/2014/main" val="20009"/>
                    </a:ext>
                  </a:extLst>
                </a:gridCol>
                <a:gridCol w="469513">
                  <a:extLst>
                    <a:ext uri="{9D8B030D-6E8A-4147-A177-3AD203B41FA5}">
                      <a16:colId xmlns:a16="http://schemas.microsoft.com/office/drawing/2014/main" val="20010"/>
                    </a:ext>
                  </a:extLst>
                </a:gridCol>
                <a:gridCol w="737807">
                  <a:extLst>
                    <a:ext uri="{9D8B030D-6E8A-4147-A177-3AD203B41FA5}">
                      <a16:colId xmlns:a16="http://schemas.microsoft.com/office/drawing/2014/main" val="20011"/>
                    </a:ext>
                  </a:extLst>
                </a:gridCol>
              </a:tblGrid>
              <a:tr h="360000">
                <a:tc rowSpan="2">
                  <a:txBody>
                    <a:bodyPr/>
                    <a:lstStyle/>
                    <a:p>
                      <a:pPr algn="ctr" fontAlgn="ctr"/>
                      <a:r>
                        <a:rPr lang="ja-JP" altLang="en-US" sz="1100" b="0" i="0" u="none" strike="noStrike" dirty="0">
                          <a:solidFill>
                            <a:srgbClr val="000000"/>
                          </a:solidFill>
                          <a:latin typeface="ＭＳ Ｐゴシック"/>
                        </a:rPr>
                        <a:t>　</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ap="flat" cmpd="sng" algn="ctr">
                      <a:solidFill>
                        <a:schemeClr val="tx1"/>
                      </a:solidFill>
                      <a:prstDash val="solid"/>
                      <a:round/>
                      <a:headEnd type="none" w="med" len="med"/>
                      <a:tailEnd type="none" w="med" len="med"/>
                    </a:lnTlToBr>
                    <a:solidFill>
                      <a:schemeClr val="accent5">
                        <a:lumMod val="20000"/>
                        <a:lumOff val="80000"/>
                      </a:schemeClr>
                    </a:solidFill>
                  </a:tcPr>
                </a:tc>
                <a:tc rowSpan="2">
                  <a:txBody>
                    <a:bodyPr/>
                    <a:lstStyle/>
                    <a:p>
                      <a:pPr algn="ctr" fontAlgn="ctr"/>
                      <a:r>
                        <a:rPr lang="ja-JP" altLang="en-US" sz="1100" b="0" i="0" u="none" strike="noStrike" dirty="0">
                          <a:solidFill>
                            <a:srgbClr val="000000"/>
                          </a:solidFill>
                          <a:latin typeface="ＭＳ Ｐゴシック"/>
                        </a:rPr>
                        <a:t>団体名</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20000"/>
                        <a:lumOff val="80000"/>
                      </a:schemeClr>
                    </a:solidFill>
                  </a:tcPr>
                </a:tc>
                <a:tc gridSpan="2">
                  <a:txBody>
                    <a:bodyPr/>
                    <a:lstStyle/>
                    <a:p>
                      <a:pPr algn="ctr" fontAlgn="ctr"/>
                      <a:r>
                        <a:rPr lang="en-US" altLang="ja-JP" sz="1100" b="0" i="0" u="none" strike="noStrike" dirty="0">
                          <a:solidFill>
                            <a:srgbClr val="000000"/>
                          </a:solidFill>
                          <a:latin typeface="ＭＳ Ｐゴシック"/>
                        </a:rPr>
                        <a:t>2010</a:t>
                      </a:r>
                      <a:r>
                        <a:rPr lang="ja-JP" altLang="en-US" sz="1100" b="0" i="0" u="none" strike="noStrike" dirty="0">
                          <a:solidFill>
                            <a:srgbClr val="000000"/>
                          </a:solidFill>
                          <a:latin typeface="ＭＳ Ｐゴシック"/>
                        </a:rPr>
                        <a:t>年度</a:t>
                      </a:r>
                      <a:endParaRPr lang="en-US" altLang="ja-JP" sz="1100" b="0" i="0" u="none" strike="noStrike" dirty="0">
                        <a:solidFill>
                          <a:srgbClr val="000000"/>
                        </a:solidFill>
                        <a:latin typeface="ＭＳ Ｐゴシック"/>
                      </a:endParaRPr>
                    </a:p>
                    <a:p>
                      <a:pPr algn="ctr" fontAlgn="ctr"/>
                      <a:r>
                        <a:rPr lang="ja-JP" altLang="en-US" sz="1100" b="0" i="0" u="none" strike="noStrike" dirty="0">
                          <a:solidFill>
                            <a:srgbClr val="000000"/>
                          </a:solidFill>
                          <a:latin typeface="ＭＳ Ｐゴシック"/>
                        </a:rPr>
                        <a:t>決算 </a:t>
                      </a:r>
                      <a:r>
                        <a:rPr lang="en-US" altLang="ja-JP" sz="1100" b="0" i="0" u="none" strike="noStrike" dirty="0">
                          <a:solidFill>
                            <a:srgbClr val="000000"/>
                          </a:solidFill>
                          <a:latin typeface="ＭＳ Ｐゴシック"/>
                        </a:rPr>
                        <a:t>(</a:t>
                      </a:r>
                      <a:r>
                        <a:rPr lang="en-US" sz="1100" b="0" i="0" u="none" strike="noStrike" dirty="0">
                          <a:solidFill>
                            <a:srgbClr val="000000"/>
                          </a:solidFill>
                          <a:latin typeface="ＭＳ Ｐゴシック"/>
                        </a:rPr>
                        <a:t>A)</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20000"/>
                        <a:lumOff val="80000"/>
                      </a:schemeClr>
                    </a:solidFill>
                  </a:tcPr>
                </a:tc>
                <a:tc hMerge="1">
                  <a:txBody>
                    <a:bodyPr/>
                    <a:lstStyle/>
                    <a:p>
                      <a:endParaRPr kumimoji="1" lang="ja-JP" altLang="en-US"/>
                    </a:p>
                  </a:txBody>
                  <a:tcPr/>
                </a:tc>
                <a:tc gridSpan="2">
                  <a:txBody>
                    <a:bodyPr/>
                    <a:lstStyle/>
                    <a:p>
                      <a:pPr algn="ctr" fontAlgn="ctr"/>
                      <a:r>
                        <a:rPr lang="en-US" altLang="zh-TW" sz="1100" b="0" i="0" u="none" strike="noStrike" dirty="0">
                          <a:solidFill>
                            <a:schemeClr val="tx1"/>
                          </a:solidFill>
                          <a:latin typeface="ＭＳ Ｐゴシック" pitchFamily="50" charset="-128"/>
                          <a:ea typeface="ＭＳ Ｐゴシック" pitchFamily="50" charset="-128"/>
                        </a:rPr>
                        <a:t>2013</a:t>
                      </a:r>
                      <a:r>
                        <a:rPr lang="zh-TW" altLang="en-US" sz="1100" b="0" i="0" u="none" strike="noStrike" dirty="0">
                          <a:solidFill>
                            <a:schemeClr val="tx1"/>
                          </a:solidFill>
                          <a:latin typeface="ＭＳ Ｐゴシック" pitchFamily="50" charset="-128"/>
                          <a:ea typeface="ＭＳ Ｐゴシック" pitchFamily="50" charset="-128"/>
                        </a:rPr>
                        <a:t>年度</a:t>
                      </a:r>
                      <a:endParaRPr lang="en-US" altLang="zh-TW" sz="1100" b="0" i="0" u="none" strike="noStrike" dirty="0">
                        <a:solidFill>
                          <a:schemeClr val="tx1"/>
                        </a:solidFill>
                        <a:latin typeface="ＭＳ Ｐゴシック" pitchFamily="50" charset="-128"/>
                        <a:ea typeface="ＭＳ Ｐゴシック" pitchFamily="50" charset="-128"/>
                      </a:endParaRPr>
                    </a:p>
                    <a:p>
                      <a:pPr algn="ctr" fontAlgn="ctr"/>
                      <a:r>
                        <a:rPr lang="zh-TW" altLang="en-US" sz="1100" b="0" i="0" u="none" strike="noStrike" dirty="0">
                          <a:solidFill>
                            <a:schemeClr val="tx1"/>
                          </a:solidFill>
                          <a:latin typeface="ＭＳ Ｐゴシック" pitchFamily="50" charset="-128"/>
                          <a:ea typeface="ＭＳ Ｐゴシック" pitchFamily="50" charset="-128"/>
                        </a:rPr>
                        <a:t>決算 </a:t>
                      </a:r>
                      <a:r>
                        <a:rPr lang="en-US" altLang="zh-TW" sz="1100" b="0" i="0" u="none" strike="noStrike" dirty="0">
                          <a:solidFill>
                            <a:srgbClr val="000000"/>
                          </a:solidFill>
                          <a:latin typeface="ＭＳ Ｐゴシック" pitchFamily="50" charset="-128"/>
                          <a:ea typeface="ＭＳ Ｐゴシック" pitchFamily="50" charset="-128"/>
                        </a:rPr>
                        <a:t>(B)</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20000"/>
                        <a:lumOff val="80000"/>
                      </a:schemeClr>
                    </a:solidFill>
                  </a:tcPr>
                </a:tc>
                <a:tc hMerge="1">
                  <a:txBody>
                    <a:bodyPr/>
                    <a:lstStyle/>
                    <a:p>
                      <a:pPr algn="ctr" fontAlgn="ctr"/>
                      <a:endParaRPr lang="en-US" altLang="zh-TW" sz="1100" b="0" i="0" u="none" strike="noStrike" dirty="0">
                        <a:solidFill>
                          <a:srgbClr val="FF0000"/>
                        </a:solidFill>
                        <a:latin typeface="ＭＳ Ｐゴシック" pitchFamily="50" charset="-128"/>
                        <a:ea typeface="ＭＳ Ｐゴシック" pitchFamily="50" charset="-128"/>
                      </a:endParaRP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20000"/>
                        <a:lumOff val="80000"/>
                      </a:schemeClr>
                    </a:solidFill>
                  </a:tcPr>
                </a:tc>
                <a:tc gridSpan="2">
                  <a:txBody>
                    <a:bodyPr/>
                    <a:lstStyle/>
                    <a:p>
                      <a:pPr algn="ctr" fontAlgn="ctr"/>
                      <a:r>
                        <a:rPr lang="en-US" altLang="zh-TW" sz="1100" b="0" i="0" u="none" strike="noStrike" dirty="0">
                          <a:solidFill>
                            <a:schemeClr val="tx1"/>
                          </a:solidFill>
                          <a:latin typeface="ＭＳ Ｐゴシック" pitchFamily="50" charset="-128"/>
                          <a:ea typeface="ＭＳ Ｐゴシック" pitchFamily="50" charset="-128"/>
                        </a:rPr>
                        <a:t>20</a:t>
                      </a:r>
                      <a:r>
                        <a:rPr lang="en-US" altLang="ja-JP" sz="1100" b="0" i="0" u="none" strike="noStrike" dirty="0">
                          <a:solidFill>
                            <a:schemeClr val="tx1"/>
                          </a:solidFill>
                          <a:latin typeface="ＭＳ Ｐゴシック" pitchFamily="50" charset="-128"/>
                          <a:ea typeface="ＭＳ Ｐゴシック" pitchFamily="50" charset="-128"/>
                        </a:rPr>
                        <a:t>14</a:t>
                      </a:r>
                      <a:r>
                        <a:rPr lang="zh-TW" altLang="en-US" sz="1100" b="0" i="0" u="none" strike="noStrike" dirty="0">
                          <a:solidFill>
                            <a:schemeClr val="tx1"/>
                          </a:solidFill>
                          <a:latin typeface="ＭＳ Ｐゴシック" pitchFamily="50" charset="-128"/>
                          <a:ea typeface="ＭＳ Ｐゴシック" pitchFamily="50" charset="-128"/>
                        </a:rPr>
                        <a:t>年度</a:t>
                      </a:r>
                      <a:endParaRPr lang="en-US" altLang="zh-TW" sz="1100" b="0" i="0" u="none" strike="noStrike" dirty="0">
                        <a:solidFill>
                          <a:schemeClr val="tx1"/>
                        </a:solidFill>
                        <a:latin typeface="ＭＳ Ｐゴシック" pitchFamily="50" charset="-128"/>
                        <a:ea typeface="ＭＳ Ｐゴシック" pitchFamily="50" charset="-128"/>
                      </a:endParaRPr>
                    </a:p>
                    <a:p>
                      <a:pPr algn="ctr" fontAlgn="ctr"/>
                      <a:r>
                        <a:rPr lang="zh-TW" altLang="en-US" sz="1100" b="0" i="0" u="none" strike="noStrike" dirty="0">
                          <a:solidFill>
                            <a:schemeClr val="tx1"/>
                          </a:solidFill>
                          <a:latin typeface="ＭＳ Ｐゴシック" pitchFamily="50" charset="-128"/>
                          <a:ea typeface="ＭＳ Ｐゴシック" pitchFamily="50" charset="-128"/>
                        </a:rPr>
                        <a:t>決算 </a:t>
                      </a:r>
                      <a:r>
                        <a:rPr lang="en-US" altLang="zh-TW" sz="1100" b="0" i="0" u="none" strike="noStrike" dirty="0">
                          <a:solidFill>
                            <a:schemeClr val="tx1"/>
                          </a:solidFill>
                          <a:latin typeface="ＭＳ Ｐゴシック" pitchFamily="50" charset="-128"/>
                          <a:ea typeface="ＭＳ Ｐゴシック" pitchFamily="50" charset="-128"/>
                        </a:rPr>
                        <a:t>(</a:t>
                      </a:r>
                      <a:r>
                        <a:rPr lang="en-US" altLang="ja-JP" sz="1100" b="0" i="0" u="none" strike="noStrike" dirty="0">
                          <a:solidFill>
                            <a:schemeClr val="tx1"/>
                          </a:solidFill>
                          <a:latin typeface="ＭＳ Ｐゴシック" pitchFamily="50" charset="-128"/>
                          <a:ea typeface="ＭＳ Ｐゴシック" pitchFamily="50" charset="-128"/>
                        </a:rPr>
                        <a:t>C</a:t>
                      </a:r>
                      <a:r>
                        <a:rPr lang="en-US" altLang="zh-TW" sz="1100" b="0" i="0" u="none" strike="noStrike" dirty="0">
                          <a:solidFill>
                            <a:schemeClr val="tx1"/>
                          </a:solidFill>
                          <a:latin typeface="ＭＳ Ｐゴシック" pitchFamily="50" charset="-128"/>
                          <a:ea typeface="ＭＳ Ｐゴシック" pitchFamily="50" charset="-128"/>
                        </a:rPr>
                        <a:t>)</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20000"/>
                        <a:lumOff val="80000"/>
                      </a:schemeClr>
                    </a:solidFill>
                  </a:tcPr>
                </a:tc>
                <a:tc hMerge="1">
                  <a:txBody>
                    <a:bodyPr/>
                    <a:lstStyle/>
                    <a:p>
                      <a:endParaRPr kumimoji="1" lang="ja-JP" altLang="en-US"/>
                    </a:p>
                  </a:txBody>
                  <a:tcPr/>
                </a:tc>
                <a:tc gridSpan="2">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a:solidFill>
                            <a:schemeClr val="tx1"/>
                          </a:solidFill>
                          <a:latin typeface="ＭＳ Ｐゴシック"/>
                        </a:rPr>
                        <a:t>(A) - (B)</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20000"/>
                        <a:lumOff val="80000"/>
                      </a:schemeClr>
                    </a:solidFill>
                  </a:tcPr>
                </a:tc>
                <a:tc hMerge="1">
                  <a:txBody>
                    <a:bodyPr/>
                    <a:lstStyle/>
                    <a:p>
                      <a:pPr algn="ctr" fontAlgn="ctr"/>
                      <a:endParaRPr lang="en-US" sz="1100" b="0" i="0" u="none" strike="noStrike" dirty="0">
                        <a:solidFill>
                          <a:srgbClr val="FF0000"/>
                        </a:solidFill>
                        <a:latin typeface="ＭＳ Ｐゴシック"/>
                      </a:endParaRP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20000"/>
                        <a:lumOff val="80000"/>
                      </a:schemeClr>
                    </a:solidFill>
                  </a:tcPr>
                </a:tc>
                <a:tc gridSpan="2">
                  <a:txBody>
                    <a:bodyPr/>
                    <a:lstStyle/>
                    <a:p>
                      <a:pPr algn="ctr" fontAlgn="ctr"/>
                      <a:r>
                        <a:rPr lang="en-US" sz="1100" b="0" i="0" u="none" strike="noStrike" dirty="0">
                          <a:solidFill>
                            <a:schemeClr val="tx1"/>
                          </a:solidFill>
                          <a:latin typeface="ＭＳ Ｐゴシック"/>
                        </a:rPr>
                        <a:t>(A) - (</a:t>
                      </a:r>
                      <a:r>
                        <a:rPr lang="en-US" altLang="ja-JP" sz="1100" b="0" i="0" u="none" strike="noStrike" dirty="0">
                          <a:solidFill>
                            <a:schemeClr val="tx1"/>
                          </a:solidFill>
                          <a:latin typeface="ＭＳ Ｐゴシック"/>
                        </a:rPr>
                        <a:t>C</a:t>
                      </a:r>
                      <a:r>
                        <a:rPr lang="en-US" sz="1100" b="0" i="0" u="none" strike="noStrike" dirty="0">
                          <a:solidFill>
                            <a:schemeClr val="tx1"/>
                          </a:solidFill>
                          <a:latin typeface="ＭＳ Ｐゴシック"/>
                        </a:rPr>
                        <a:t>)</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20000"/>
                        <a:lumOff val="80000"/>
                      </a:schemeClr>
                    </a:solidFill>
                  </a:tcPr>
                </a:tc>
                <a:tc hMerge="1">
                  <a:txBody>
                    <a:bodyPr/>
                    <a:lstStyle/>
                    <a:p>
                      <a:endParaRPr kumimoji="1" lang="ja-JP" altLang="en-US"/>
                    </a:p>
                  </a:txBody>
                  <a:tcPr/>
                </a:tc>
                <a:extLst>
                  <a:ext uri="{0D108BD9-81ED-4DB2-BD59-A6C34878D82A}">
                    <a16:rowId xmlns:a16="http://schemas.microsoft.com/office/drawing/2014/main" val="10000"/>
                  </a:ext>
                </a:extLst>
              </a:tr>
              <a:tr h="99122">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ja-JP" altLang="en-US" sz="1100" b="0" i="0" u="none" strike="noStrike" dirty="0">
                          <a:solidFill>
                            <a:srgbClr val="000000"/>
                          </a:solidFill>
                          <a:latin typeface="ＭＳ Ｐゴシック"/>
                        </a:rPr>
                        <a:t>件数</a:t>
                      </a: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fontAlgn="ctr"/>
                      <a:r>
                        <a:rPr lang="ja-JP" altLang="en-US" sz="1100" b="0" i="0" u="none" strike="noStrike" dirty="0">
                          <a:solidFill>
                            <a:srgbClr val="000000"/>
                          </a:solidFill>
                          <a:latin typeface="ＭＳ Ｐゴシック"/>
                        </a:rPr>
                        <a:t>金額</a:t>
                      </a: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fontAlgn="ctr"/>
                      <a:r>
                        <a:rPr lang="ja-JP" altLang="en-US" sz="1100" b="0" i="0" u="none" strike="noStrike" dirty="0">
                          <a:solidFill>
                            <a:srgbClr val="000000"/>
                          </a:solidFill>
                          <a:latin typeface="ＭＳ Ｐゴシック"/>
                        </a:rPr>
                        <a:t>件数</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fontAlgn="ctr"/>
                      <a:r>
                        <a:rPr lang="ja-JP" altLang="en-US" sz="1100" b="0" i="0" u="none" strike="noStrike" dirty="0">
                          <a:solidFill>
                            <a:srgbClr val="000000"/>
                          </a:solidFill>
                          <a:latin typeface="ＭＳ Ｐゴシック"/>
                        </a:rPr>
                        <a:t>金額</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fontAlgn="ctr"/>
                      <a:r>
                        <a:rPr lang="ja-JP" altLang="en-US" sz="1100" b="0" i="0" u="none" strike="noStrike" dirty="0">
                          <a:solidFill>
                            <a:schemeClr val="tx1"/>
                          </a:solidFill>
                          <a:latin typeface="ＭＳ Ｐゴシック"/>
                        </a:rPr>
                        <a:t>件数</a:t>
                      </a: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fontAlgn="ctr"/>
                      <a:r>
                        <a:rPr lang="ja-JP" altLang="en-US" sz="1100" b="0" i="0" u="none" strike="noStrike" dirty="0">
                          <a:solidFill>
                            <a:schemeClr val="tx1"/>
                          </a:solidFill>
                          <a:latin typeface="ＭＳ Ｐゴシック"/>
                        </a:rPr>
                        <a:t>金額</a:t>
                      </a: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fontAlgn="ctr"/>
                      <a:r>
                        <a:rPr lang="ja-JP" altLang="en-US" sz="1100" b="0" i="0" u="none" strike="noStrike" dirty="0">
                          <a:solidFill>
                            <a:schemeClr val="tx1"/>
                          </a:solidFill>
                          <a:latin typeface="ＭＳ Ｐゴシック"/>
                        </a:rPr>
                        <a:t>件数</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fontAlgn="ctr"/>
                      <a:r>
                        <a:rPr lang="ja-JP" altLang="en-US" sz="1100" b="0" i="0" u="none" strike="noStrike" dirty="0">
                          <a:solidFill>
                            <a:schemeClr val="tx1"/>
                          </a:solidFill>
                          <a:latin typeface="ＭＳ Ｐゴシック"/>
                        </a:rPr>
                        <a:t>金額</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fontAlgn="ctr"/>
                      <a:r>
                        <a:rPr lang="ja-JP" altLang="en-US" sz="1100" b="0" i="0" u="none" strike="noStrike" dirty="0">
                          <a:solidFill>
                            <a:schemeClr val="tx1"/>
                          </a:solidFill>
                          <a:latin typeface="ＭＳ Ｐゴシック"/>
                        </a:rPr>
                        <a:t>件数</a:t>
                      </a: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fontAlgn="ctr"/>
                      <a:r>
                        <a:rPr lang="ja-JP" altLang="en-US" sz="1100" b="0" i="0" u="none" strike="noStrike" dirty="0">
                          <a:solidFill>
                            <a:schemeClr val="tx1"/>
                          </a:solidFill>
                          <a:latin typeface="ＭＳ Ｐゴシック"/>
                        </a:rPr>
                        <a:t>金額</a:t>
                      </a: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20000"/>
                        <a:lumOff val="80000"/>
                      </a:schemeClr>
                    </a:solidFill>
                  </a:tcPr>
                </a:tc>
                <a:extLst>
                  <a:ext uri="{0D108BD9-81ED-4DB2-BD59-A6C34878D82A}">
                    <a16:rowId xmlns:a16="http://schemas.microsoft.com/office/drawing/2014/main" val="10001"/>
                  </a:ext>
                </a:extLst>
              </a:tr>
              <a:tr h="99122">
                <a:tc>
                  <a:txBody>
                    <a:bodyPr/>
                    <a:lstStyle/>
                    <a:p>
                      <a:pPr algn="ctr" fontAlgn="ctr"/>
                      <a:r>
                        <a:rPr lang="en-US" altLang="ja-JP" sz="1100" b="0" i="0" u="none" strike="noStrike" dirty="0">
                          <a:solidFill>
                            <a:srgbClr val="000000"/>
                          </a:solidFill>
                          <a:latin typeface="ＭＳ Ｐゴシック"/>
                        </a:rPr>
                        <a:t>14</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en-US" altLang="zh-TW" sz="1100" b="0" i="0" u="none" strike="noStrike" dirty="0">
                          <a:solidFill>
                            <a:srgbClr val="000000"/>
                          </a:solidFill>
                          <a:latin typeface="ＭＳ Ｐゴシック" pitchFamily="50" charset="-128"/>
                          <a:ea typeface="ＭＳ Ｐゴシック" pitchFamily="50" charset="-128"/>
                        </a:rPr>
                        <a:t>(</a:t>
                      </a:r>
                      <a:r>
                        <a:rPr lang="zh-TW" altLang="en-US" sz="1100" b="0" i="0" u="none" strike="noStrike" dirty="0">
                          <a:solidFill>
                            <a:srgbClr val="000000"/>
                          </a:solidFill>
                          <a:latin typeface="ＭＳ Ｐゴシック" pitchFamily="50" charset="-128"/>
                          <a:ea typeface="ＭＳ Ｐゴシック" pitchFamily="50" charset="-128"/>
                        </a:rPr>
                        <a:t>一財</a:t>
                      </a:r>
                      <a:r>
                        <a:rPr lang="en-US" altLang="zh-TW" sz="1100" b="0" i="0" u="none" strike="noStrike" dirty="0">
                          <a:solidFill>
                            <a:srgbClr val="000000"/>
                          </a:solidFill>
                          <a:latin typeface="ＭＳ Ｐゴシック" pitchFamily="50" charset="-128"/>
                          <a:ea typeface="ＭＳ Ｐゴシック" pitchFamily="50" charset="-128"/>
                        </a:rPr>
                        <a:t>)</a:t>
                      </a:r>
                      <a:r>
                        <a:rPr lang="zh-TW" altLang="en-US" sz="1100" b="0" i="0" u="none" strike="noStrike" dirty="0">
                          <a:solidFill>
                            <a:srgbClr val="000000"/>
                          </a:solidFill>
                          <a:latin typeface="ＭＳ Ｐゴシック" pitchFamily="50" charset="-128"/>
                          <a:ea typeface="ＭＳ Ｐゴシック" pitchFamily="50" charset="-128"/>
                        </a:rPr>
                        <a:t>環境事業協会</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100" b="0" i="0" u="none" strike="noStrike" dirty="0">
                          <a:solidFill>
                            <a:srgbClr val="000000"/>
                          </a:solidFill>
                          <a:latin typeface="ＭＳ Ｐゴシック"/>
                        </a:rPr>
                        <a:t>15</a:t>
                      </a: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fontAlgn="ctr"/>
                      <a:r>
                        <a:rPr lang="en-US" altLang="ja-JP" sz="1100" b="0" i="0" u="none" strike="noStrike" dirty="0">
                          <a:solidFill>
                            <a:srgbClr val="000000"/>
                          </a:solidFill>
                          <a:latin typeface="ＭＳ Ｐゴシック"/>
                        </a:rPr>
                        <a:t>1,601</a:t>
                      </a: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rgbClr val="000000"/>
                          </a:solidFill>
                          <a:latin typeface="ＭＳ Ｐゴシック"/>
                        </a:rPr>
                        <a:t>　</a:t>
                      </a:r>
                      <a:r>
                        <a:rPr lang="en-US" altLang="ja-JP" sz="1100" b="0" i="0" u="none" strike="noStrike" dirty="0">
                          <a:solidFill>
                            <a:srgbClr val="000000"/>
                          </a:solidFill>
                          <a:latin typeface="ＭＳ Ｐゴシック"/>
                        </a:rPr>
                        <a:t>0</a:t>
                      </a:r>
                      <a:endParaRPr lang="ja-JP" altLang="en-US" sz="1100" b="0" i="0" u="none" strike="noStrike" dirty="0">
                        <a:solidFill>
                          <a:srgbClr val="000000"/>
                        </a:solidFill>
                        <a:latin typeface="ＭＳ Ｐゴシック"/>
                      </a:endParaRP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rgbClr val="000000"/>
                          </a:solidFill>
                          <a:latin typeface="ＭＳ Ｐゴシック"/>
                        </a:rPr>
                        <a:t>　</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0</a:t>
                      </a:r>
                      <a:endParaRPr lang="ja-JP" altLang="en-US" sz="1100" b="0" i="0" u="none" strike="noStrike" dirty="0">
                        <a:solidFill>
                          <a:schemeClr val="tx1"/>
                        </a:solidFill>
                        <a:latin typeface="ＭＳ Ｐゴシック"/>
                      </a:endParaRP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latin typeface="ＭＳ Ｐゴシック"/>
                        </a:rPr>
                        <a:t>　</a:t>
                      </a: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15</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1,601</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15</a:t>
                      </a: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1,601</a:t>
                      </a: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2"/>
                  </a:ext>
                </a:extLst>
              </a:tr>
              <a:tr h="99122">
                <a:tc>
                  <a:txBody>
                    <a:bodyPr/>
                    <a:lstStyle/>
                    <a:p>
                      <a:pPr algn="ctr" fontAlgn="ctr"/>
                      <a:r>
                        <a:rPr lang="en-US" altLang="ja-JP" sz="1100" b="0" i="0" u="none" strike="noStrike" dirty="0">
                          <a:solidFill>
                            <a:srgbClr val="000000"/>
                          </a:solidFill>
                          <a:latin typeface="ＭＳ Ｐゴシック"/>
                        </a:rPr>
                        <a:t>15</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zh-TW" altLang="en-US" sz="1100" b="0" i="0" u="none" strike="noStrike" dirty="0">
                          <a:solidFill>
                            <a:srgbClr val="000000"/>
                          </a:solidFill>
                          <a:latin typeface="ＭＳ Ｐゴシック" pitchFamily="50" charset="-128"/>
                          <a:ea typeface="ＭＳ Ｐゴシック" pitchFamily="50" charset="-128"/>
                        </a:rPr>
                        <a:t>大阪市住宅供給公社</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100" b="0" i="0" u="none" strike="noStrike" dirty="0">
                          <a:solidFill>
                            <a:srgbClr val="000000"/>
                          </a:solidFill>
                          <a:latin typeface="ＭＳ Ｐゴシック"/>
                        </a:rPr>
                        <a:t>17</a:t>
                      </a: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fontAlgn="ctr"/>
                      <a:r>
                        <a:rPr lang="en-US" altLang="ja-JP" sz="1100" b="0" i="0" u="none" strike="noStrike" dirty="0">
                          <a:solidFill>
                            <a:srgbClr val="000000"/>
                          </a:solidFill>
                          <a:latin typeface="ＭＳ Ｐゴシック"/>
                        </a:rPr>
                        <a:t>359</a:t>
                      </a: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0</a:t>
                      </a:r>
                      <a:endParaRPr lang="ja-JP" altLang="en-US" sz="1100" b="0" i="0" u="none" strike="noStrike" dirty="0">
                        <a:solidFill>
                          <a:schemeClr val="tx1"/>
                        </a:solidFill>
                        <a:latin typeface="ＭＳ Ｐゴシック"/>
                      </a:endParaRP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latin typeface="ＭＳ Ｐゴシック"/>
                        </a:rPr>
                        <a:t>　</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0</a:t>
                      </a:r>
                      <a:endParaRPr lang="ja-JP" altLang="en-US" sz="1100" b="0" i="0" u="none" strike="noStrike" dirty="0">
                        <a:solidFill>
                          <a:schemeClr val="tx1"/>
                        </a:solidFill>
                        <a:latin typeface="ＭＳ Ｐゴシック"/>
                      </a:endParaRP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latin typeface="ＭＳ Ｐゴシック"/>
                        </a:rPr>
                        <a:t>　</a:t>
                      </a: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17</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359</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17</a:t>
                      </a: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359</a:t>
                      </a: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3"/>
                  </a:ext>
                </a:extLst>
              </a:tr>
              <a:tr h="99122">
                <a:tc>
                  <a:txBody>
                    <a:bodyPr/>
                    <a:lstStyle/>
                    <a:p>
                      <a:pPr algn="ctr" fontAlgn="ctr"/>
                      <a:r>
                        <a:rPr lang="en-US" altLang="ja-JP" sz="1100" b="0" i="0" u="none" strike="noStrike" dirty="0">
                          <a:solidFill>
                            <a:srgbClr val="000000"/>
                          </a:solidFill>
                          <a:latin typeface="ＭＳ Ｐゴシック"/>
                        </a:rPr>
                        <a:t>16</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en-US" altLang="zh-TW" sz="1100" b="0" i="0" u="none" strike="noStrike" dirty="0">
                          <a:solidFill>
                            <a:srgbClr val="000000"/>
                          </a:solidFill>
                          <a:latin typeface="ＭＳ Ｐゴシック" pitchFamily="50" charset="-128"/>
                          <a:ea typeface="ＭＳ Ｐゴシック" pitchFamily="50" charset="-128"/>
                        </a:rPr>
                        <a:t>(</a:t>
                      </a:r>
                      <a:r>
                        <a:rPr lang="zh-TW" altLang="en-US" sz="1100" b="0" i="0" u="none" strike="noStrike" dirty="0">
                          <a:solidFill>
                            <a:srgbClr val="000000"/>
                          </a:solidFill>
                          <a:latin typeface="ＭＳ Ｐゴシック" pitchFamily="50" charset="-128"/>
                          <a:ea typeface="ＭＳ Ｐゴシック" pitchFamily="50" charset="-128"/>
                        </a:rPr>
                        <a:t>財</a:t>
                      </a:r>
                      <a:r>
                        <a:rPr lang="en-US" altLang="zh-TW" sz="1100" b="0" i="0" u="none" strike="noStrike" dirty="0">
                          <a:solidFill>
                            <a:srgbClr val="000000"/>
                          </a:solidFill>
                          <a:latin typeface="ＭＳ Ｐゴシック" pitchFamily="50" charset="-128"/>
                          <a:ea typeface="ＭＳ Ｐゴシック" pitchFamily="50" charset="-128"/>
                        </a:rPr>
                        <a:t>)</a:t>
                      </a:r>
                      <a:r>
                        <a:rPr lang="zh-TW" altLang="en-US" sz="1100" b="0" i="0" u="none" strike="noStrike" dirty="0">
                          <a:solidFill>
                            <a:srgbClr val="000000"/>
                          </a:solidFill>
                          <a:latin typeface="ＭＳ Ｐゴシック" pitchFamily="50" charset="-128"/>
                          <a:ea typeface="ＭＳ Ｐゴシック" pitchFamily="50" charset="-128"/>
                        </a:rPr>
                        <a:t>大阪市建築技術協会</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100" b="0" i="0" u="none" strike="noStrike" dirty="0">
                          <a:solidFill>
                            <a:srgbClr val="000000"/>
                          </a:solidFill>
                          <a:latin typeface="ＭＳ Ｐゴシック"/>
                        </a:rPr>
                        <a:t>5</a:t>
                      </a: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fontAlgn="ctr"/>
                      <a:r>
                        <a:rPr lang="en-US" altLang="ja-JP" sz="1100" b="0" i="0" u="none" strike="noStrike" dirty="0">
                          <a:solidFill>
                            <a:srgbClr val="000000"/>
                          </a:solidFill>
                          <a:latin typeface="ＭＳ Ｐゴシック"/>
                        </a:rPr>
                        <a:t>5,275</a:t>
                      </a: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0</a:t>
                      </a:r>
                      <a:endParaRPr lang="ja-JP" altLang="en-US" sz="1100" b="0" i="0" u="none" strike="noStrike" dirty="0">
                        <a:solidFill>
                          <a:schemeClr val="tx1"/>
                        </a:solidFill>
                        <a:latin typeface="ＭＳ Ｐゴシック"/>
                      </a:endParaRP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latin typeface="ＭＳ Ｐゴシック"/>
                        </a:rPr>
                        <a:t>　</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0</a:t>
                      </a:r>
                      <a:endParaRPr lang="ja-JP" altLang="en-US" sz="1100" b="0" i="0" u="none" strike="noStrike" dirty="0">
                        <a:solidFill>
                          <a:schemeClr val="tx1"/>
                        </a:solidFill>
                        <a:latin typeface="ＭＳ Ｐゴシック"/>
                      </a:endParaRP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latin typeface="ＭＳ Ｐゴシック"/>
                        </a:rPr>
                        <a:t>　</a:t>
                      </a: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a:solidFill>
                            <a:schemeClr val="tx1"/>
                          </a:solidFill>
                          <a:latin typeface="ＭＳ Ｐゴシック"/>
                        </a:rPr>
                        <a:t>▲ </a:t>
                      </a:r>
                      <a:r>
                        <a:rPr lang="en-US" altLang="ja-JP" sz="1100" b="0" i="0" u="none" strike="noStrike">
                          <a:solidFill>
                            <a:schemeClr val="tx1"/>
                          </a:solidFill>
                          <a:latin typeface="ＭＳ Ｐゴシック"/>
                        </a:rPr>
                        <a:t>5</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5,275</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5</a:t>
                      </a: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5,275</a:t>
                      </a: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4"/>
                  </a:ext>
                </a:extLst>
              </a:tr>
              <a:tr h="99122">
                <a:tc>
                  <a:txBody>
                    <a:bodyPr/>
                    <a:lstStyle/>
                    <a:p>
                      <a:pPr algn="ctr" fontAlgn="ctr"/>
                      <a:r>
                        <a:rPr lang="en-US" altLang="ja-JP" sz="1100" b="0" i="0" u="none" strike="noStrike" dirty="0">
                          <a:solidFill>
                            <a:srgbClr val="000000"/>
                          </a:solidFill>
                          <a:latin typeface="ＭＳ Ｐゴシック"/>
                        </a:rPr>
                        <a:t>17</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zh-TW" altLang="en-US" sz="1100" b="0" i="0" u="none" strike="noStrike" dirty="0">
                          <a:solidFill>
                            <a:srgbClr val="000000"/>
                          </a:solidFill>
                          <a:latin typeface="ＭＳ Ｐゴシック" pitchFamily="50" charset="-128"/>
                          <a:ea typeface="ＭＳ Ｐゴシック" pitchFamily="50" charset="-128"/>
                        </a:rPr>
                        <a:t>大阪市街地開発</a:t>
                      </a:r>
                      <a:r>
                        <a:rPr lang="en-US" altLang="zh-TW" sz="1100" b="0" i="0" u="none" strike="noStrike" dirty="0">
                          <a:solidFill>
                            <a:srgbClr val="000000"/>
                          </a:solidFill>
                          <a:latin typeface="ＭＳ Ｐゴシック" pitchFamily="50" charset="-128"/>
                          <a:ea typeface="ＭＳ Ｐゴシック" pitchFamily="50" charset="-128"/>
                        </a:rPr>
                        <a:t>(</a:t>
                      </a:r>
                      <a:r>
                        <a:rPr lang="zh-TW" altLang="en-US" sz="1100" b="0" i="0" u="none" strike="noStrike" dirty="0">
                          <a:solidFill>
                            <a:srgbClr val="000000"/>
                          </a:solidFill>
                          <a:latin typeface="ＭＳ Ｐゴシック" pitchFamily="50" charset="-128"/>
                          <a:ea typeface="ＭＳ Ｐゴシック" pitchFamily="50" charset="-128"/>
                        </a:rPr>
                        <a:t>株</a:t>
                      </a:r>
                      <a:r>
                        <a:rPr lang="en-US" altLang="zh-TW" sz="1100" b="0" i="0" u="none" strike="noStrike" dirty="0">
                          <a:solidFill>
                            <a:srgbClr val="000000"/>
                          </a:solidFill>
                          <a:latin typeface="ＭＳ Ｐゴシック" pitchFamily="50" charset="-128"/>
                          <a:ea typeface="ＭＳ Ｐゴシック" pitchFamily="50" charset="-128"/>
                        </a:rPr>
                        <a:t>)</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100" b="0" i="0" u="none" strike="noStrike" dirty="0">
                          <a:solidFill>
                            <a:srgbClr val="000000"/>
                          </a:solidFill>
                          <a:latin typeface="ＭＳ Ｐゴシック"/>
                        </a:rPr>
                        <a:t>0</a:t>
                      </a: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fontAlgn="ctr"/>
                      <a:r>
                        <a:rPr lang="en-US" altLang="ja-JP" sz="1100" b="0" i="0" u="none" strike="noStrike" dirty="0">
                          <a:solidFill>
                            <a:srgbClr val="000000"/>
                          </a:solidFill>
                          <a:latin typeface="ＭＳ Ｐゴシック"/>
                        </a:rPr>
                        <a:t>0</a:t>
                      </a: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100" b="0" i="0" u="none" strike="noStrike" dirty="0">
                          <a:solidFill>
                            <a:schemeClr val="tx1"/>
                          </a:solidFill>
                          <a:latin typeface="ＭＳ Ｐゴシック"/>
                        </a:rPr>
                        <a:t>2</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100" b="0" i="0" u="none" strike="noStrike" dirty="0">
                          <a:solidFill>
                            <a:schemeClr val="tx1"/>
                          </a:solidFill>
                          <a:latin typeface="ＭＳ Ｐゴシック"/>
                        </a:rPr>
                        <a:t>7</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100" b="0" i="0" u="none" strike="noStrike" dirty="0">
                          <a:solidFill>
                            <a:schemeClr val="tx1"/>
                          </a:solidFill>
                          <a:latin typeface="ＭＳ Ｐゴシック"/>
                        </a:rPr>
                        <a:t>0 </a:t>
                      </a: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endParaRPr lang="en-US" altLang="ja-JP" sz="1100" b="0" i="0" u="none" strike="noStrike" dirty="0">
                        <a:solidFill>
                          <a:schemeClr val="tx1"/>
                        </a:solidFill>
                        <a:latin typeface="ＭＳ Ｐゴシック"/>
                      </a:endParaRP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100" b="0" i="0" u="none" strike="noStrike" dirty="0">
                          <a:solidFill>
                            <a:schemeClr val="tx1"/>
                          </a:solidFill>
                          <a:latin typeface="ＭＳ Ｐゴシック"/>
                        </a:rPr>
                        <a:t>2</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100" b="0" i="0" u="none" strike="noStrike" dirty="0">
                          <a:solidFill>
                            <a:schemeClr val="tx1"/>
                          </a:solidFill>
                          <a:latin typeface="ＭＳ Ｐゴシック"/>
                        </a:rPr>
                        <a:t>7</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100" b="0" i="0" u="none" strike="noStrike" dirty="0">
                          <a:solidFill>
                            <a:schemeClr val="tx1"/>
                          </a:solidFill>
                          <a:latin typeface="ＭＳ Ｐゴシック"/>
                        </a:rPr>
                        <a:t>0</a:t>
                      </a: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100" b="0" i="0" u="none" strike="noStrike" dirty="0">
                          <a:solidFill>
                            <a:schemeClr val="tx1"/>
                          </a:solidFill>
                          <a:latin typeface="ＭＳ Ｐゴシック"/>
                        </a:rPr>
                        <a:t>0</a:t>
                      </a: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5"/>
                  </a:ext>
                </a:extLst>
              </a:tr>
              <a:tr h="99122">
                <a:tc>
                  <a:txBody>
                    <a:bodyPr/>
                    <a:lstStyle/>
                    <a:p>
                      <a:pPr algn="ctr" fontAlgn="ctr"/>
                      <a:r>
                        <a:rPr lang="en-US" altLang="ja-JP" sz="1100" b="0" i="0" u="none" strike="noStrike" dirty="0">
                          <a:solidFill>
                            <a:srgbClr val="000000"/>
                          </a:solidFill>
                          <a:latin typeface="ＭＳ Ｐゴシック"/>
                        </a:rPr>
                        <a:t>18</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rgbClr val="000000"/>
                          </a:solidFill>
                          <a:latin typeface="ＭＳ Ｐゴシック"/>
                        </a:rPr>
                        <a:t>大阪市道路公社</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100" b="0" i="0" u="none" strike="noStrike" dirty="0">
                          <a:solidFill>
                            <a:srgbClr val="000000"/>
                          </a:solidFill>
                          <a:latin typeface="ＭＳ Ｐゴシック"/>
                        </a:rPr>
                        <a:t>3</a:t>
                      </a: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fontAlgn="ctr"/>
                      <a:r>
                        <a:rPr lang="en-US" altLang="ja-JP" sz="1100" b="0" i="0" u="none" strike="noStrike" dirty="0">
                          <a:solidFill>
                            <a:srgbClr val="000000"/>
                          </a:solidFill>
                          <a:latin typeface="ＭＳ Ｐゴシック"/>
                        </a:rPr>
                        <a:t>14</a:t>
                      </a: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100" b="0" i="0" u="none" strike="noStrike" dirty="0">
                          <a:solidFill>
                            <a:schemeClr val="tx1"/>
                          </a:solidFill>
                          <a:latin typeface="ＭＳ Ｐゴシック"/>
                        </a:rPr>
                        <a:t>0</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endParaRPr lang="en-US" altLang="ja-JP" sz="1100" b="0" i="0" u="none" strike="noStrike" dirty="0">
                        <a:solidFill>
                          <a:schemeClr val="tx1"/>
                        </a:solidFill>
                        <a:latin typeface="ＭＳ Ｐゴシック"/>
                      </a:endParaRP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100" b="0" i="0" u="none" strike="noStrike" dirty="0">
                          <a:solidFill>
                            <a:schemeClr val="tx1"/>
                          </a:solidFill>
                          <a:latin typeface="ＭＳ Ｐゴシック"/>
                        </a:rPr>
                        <a:t>0</a:t>
                      </a: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endParaRPr lang="en-US" altLang="ja-JP" sz="1100" b="0" i="0" u="none" strike="noStrike" dirty="0">
                        <a:solidFill>
                          <a:schemeClr val="tx1"/>
                        </a:solidFill>
                        <a:latin typeface="ＭＳ Ｐゴシック"/>
                      </a:endParaRP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3</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14</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3</a:t>
                      </a: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14</a:t>
                      </a: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6"/>
                  </a:ext>
                </a:extLst>
              </a:tr>
              <a:tr h="99122">
                <a:tc>
                  <a:txBody>
                    <a:bodyPr/>
                    <a:lstStyle/>
                    <a:p>
                      <a:pPr algn="ctr" fontAlgn="ctr"/>
                      <a:r>
                        <a:rPr lang="en-US" altLang="ja-JP" sz="1100" b="0" i="0" u="none" strike="noStrike" dirty="0">
                          <a:solidFill>
                            <a:srgbClr val="000000"/>
                          </a:solidFill>
                          <a:latin typeface="ＭＳ Ｐゴシック"/>
                        </a:rPr>
                        <a:t>19</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en-US" altLang="ja-JP" sz="1100" b="0" i="0" u="none" strike="noStrike" dirty="0">
                          <a:solidFill>
                            <a:srgbClr val="000000"/>
                          </a:solidFill>
                          <a:latin typeface="ＭＳ Ｐゴシック"/>
                        </a:rPr>
                        <a:t>(</a:t>
                      </a:r>
                      <a:r>
                        <a:rPr lang="ja-JP" altLang="en-US" sz="1100" b="0" i="0" u="none" strike="noStrike" dirty="0">
                          <a:solidFill>
                            <a:srgbClr val="000000"/>
                          </a:solidFill>
                          <a:latin typeface="ＭＳ Ｐゴシック"/>
                        </a:rPr>
                        <a:t>一財</a:t>
                      </a:r>
                      <a:r>
                        <a:rPr lang="en-US" altLang="ja-JP" sz="1100" b="0" i="0" u="none" strike="noStrike" dirty="0">
                          <a:solidFill>
                            <a:srgbClr val="000000"/>
                          </a:solidFill>
                          <a:latin typeface="ＭＳ Ｐゴシック"/>
                        </a:rPr>
                        <a:t>)</a:t>
                      </a:r>
                      <a:r>
                        <a:rPr lang="ja-JP" altLang="en-US" sz="1100" b="0" i="0" u="none" strike="noStrike" dirty="0">
                          <a:solidFill>
                            <a:srgbClr val="000000"/>
                          </a:solidFill>
                          <a:latin typeface="ＭＳ Ｐゴシック"/>
                        </a:rPr>
                        <a:t>都市技術センター</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100" b="0" i="0" u="none" strike="noStrike" dirty="0">
                          <a:solidFill>
                            <a:srgbClr val="000000"/>
                          </a:solidFill>
                          <a:latin typeface="ＭＳ Ｐゴシック"/>
                        </a:rPr>
                        <a:t>18</a:t>
                      </a: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fontAlgn="ctr"/>
                      <a:r>
                        <a:rPr lang="en-US" altLang="ja-JP" sz="1100" b="0" i="0" u="none" strike="noStrike" dirty="0">
                          <a:solidFill>
                            <a:srgbClr val="000000"/>
                          </a:solidFill>
                          <a:latin typeface="ＭＳ Ｐゴシック"/>
                        </a:rPr>
                        <a:t>646</a:t>
                      </a: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0</a:t>
                      </a:r>
                      <a:endParaRPr lang="ja-JP" altLang="en-US" sz="1100" b="0" i="0" u="none" strike="noStrike" dirty="0">
                        <a:solidFill>
                          <a:schemeClr val="tx1"/>
                        </a:solidFill>
                        <a:latin typeface="ＭＳ Ｐゴシック"/>
                      </a:endParaRP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latin typeface="ＭＳ Ｐゴシック"/>
                        </a:rPr>
                        <a:t>　</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0</a:t>
                      </a:r>
                      <a:endParaRPr lang="ja-JP" altLang="en-US" sz="1100" b="0" i="0" u="none" strike="noStrike" dirty="0">
                        <a:solidFill>
                          <a:schemeClr val="tx1"/>
                        </a:solidFill>
                        <a:latin typeface="ＭＳ Ｐゴシック"/>
                      </a:endParaRP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latin typeface="ＭＳ Ｐゴシック"/>
                        </a:rPr>
                        <a:t>　</a:t>
                      </a: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18</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646</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18</a:t>
                      </a: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646</a:t>
                      </a: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7"/>
                  </a:ext>
                </a:extLst>
              </a:tr>
              <a:tr h="99122">
                <a:tc>
                  <a:txBody>
                    <a:bodyPr/>
                    <a:lstStyle/>
                    <a:p>
                      <a:pPr algn="ctr" fontAlgn="ctr"/>
                      <a:r>
                        <a:rPr lang="en-US" altLang="ja-JP" sz="1100" b="0" i="0" u="none" strike="noStrike" dirty="0">
                          <a:solidFill>
                            <a:srgbClr val="000000"/>
                          </a:solidFill>
                          <a:latin typeface="ＭＳ Ｐゴシック"/>
                        </a:rPr>
                        <a:t>20</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rgbClr val="000000"/>
                          </a:solidFill>
                          <a:latin typeface="ＭＳ Ｐゴシック"/>
                        </a:rPr>
                        <a:t>クリスタ長堀</a:t>
                      </a:r>
                      <a:r>
                        <a:rPr lang="en-US" altLang="ja-JP" sz="1100" b="0" i="0" u="none" strike="noStrike" dirty="0">
                          <a:solidFill>
                            <a:srgbClr val="000000"/>
                          </a:solidFill>
                          <a:latin typeface="ＭＳ Ｐゴシック"/>
                        </a:rPr>
                        <a:t>(</a:t>
                      </a:r>
                      <a:r>
                        <a:rPr lang="ja-JP" altLang="en-US" sz="1100" b="0" i="0" u="none" strike="noStrike" dirty="0">
                          <a:solidFill>
                            <a:srgbClr val="000000"/>
                          </a:solidFill>
                          <a:latin typeface="ＭＳ Ｐゴシック"/>
                        </a:rPr>
                        <a:t>株</a:t>
                      </a:r>
                      <a:r>
                        <a:rPr lang="en-US" altLang="ja-JP" sz="1100" b="0" i="0" u="none" strike="noStrike" dirty="0">
                          <a:solidFill>
                            <a:srgbClr val="000000"/>
                          </a:solidFill>
                          <a:latin typeface="ＭＳ Ｐゴシック"/>
                        </a:rPr>
                        <a:t>)</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100" b="0" i="0" u="none" strike="noStrike" dirty="0">
                          <a:solidFill>
                            <a:srgbClr val="000000"/>
                          </a:solidFill>
                          <a:latin typeface="ＭＳ Ｐゴシック"/>
                        </a:rPr>
                        <a:t>0</a:t>
                      </a: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fontAlgn="ctr"/>
                      <a:r>
                        <a:rPr lang="en-US" altLang="ja-JP" sz="1100" b="0" i="0" u="none" strike="noStrike" dirty="0">
                          <a:solidFill>
                            <a:srgbClr val="000000"/>
                          </a:solidFill>
                          <a:latin typeface="ＭＳ Ｐゴシック"/>
                        </a:rPr>
                        <a:t>0</a:t>
                      </a: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100" b="0" i="0" u="none" strike="noStrike" dirty="0">
                          <a:solidFill>
                            <a:schemeClr val="tx1"/>
                          </a:solidFill>
                          <a:latin typeface="ＭＳ Ｐゴシック"/>
                        </a:rPr>
                        <a:t>2</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100" b="0" i="0" u="none" strike="noStrike" dirty="0">
                          <a:solidFill>
                            <a:schemeClr val="tx1"/>
                          </a:solidFill>
                          <a:latin typeface="ＭＳ Ｐゴシック"/>
                        </a:rPr>
                        <a:t>95</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100" b="0" i="0" u="none" strike="noStrike" dirty="0">
                          <a:solidFill>
                            <a:schemeClr val="tx1"/>
                          </a:solidFill>
                          <a:latin typeface="ＭＳ Ｐゴシック"/>
                        </a:rPr>
                        <a:t>1</a:t>
                      </a: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100" b="0" i="0" u="none" strike="noStrike" dirty="0">
                          <a:solidFill>
                            <a:schemeClr val="tx1"/>
                          </a:solidFill>
                          <a:latin typeface="ＭＳ Ｐゴシック"/>
                        </a:rPr>
                        <a:t>92</a:t>
                      </a: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100" b="0" i="0" u="none" strike="noStrike" dirty="0">
                          <a:solidFill>
                            <a:schemeClr val="tx1"/>
                          </a:solidFill>
                          <a:latin typeface="ＭＳ Ｐゴシック"/>
                        </a:rPr>
                        <a:t>2</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100" b="0" i="0" u="none" strike="noStrike" dirty="0">
                          <a:solidFill>
                            <a:schemeClr val="tx1"/>
                          </a:solidFill>
                          <a:latin typeface="ＭＳ Ｐゴシック"/>
                        </a:rPr>
                        <a:t>95</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100" b="0" i="0" u="none" strike="noStrike" dirty="0">
                          <a:solidFill>
                            <a:schemeClr val="tx1"/>
                          </a:solidFill>
                          <a:latin typeface="ＭＳ Ｐゴシック"/>
                        </a:rPr>
                        <a:t>1</a:t>
                      </a: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100" b="0" i="0" u="none" strike="noStrike" dirty="0">
                          <a:solidFill>
                            <a:schemeClr val="tx1"/>
                          </a:solidFill>
                          <a:latin typeface="ＭＳ Ｐゴシック"/>
                        </a:rPr>
                        <a:t>92</a:t>
                      </a: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8"/>
                  </a:ext>
                </a:extLst>
              </a:tr>
              <a:tr h="99122">
                <a:tc>
                  <a:txBody>
                    <a:bodyPr/>
                    <a:lstStyle/>
                    <a:p>
                      <a:pPr algn="ctr" fontAlgn="ctr"/>
                      <a:r>
                        <a:rPr lang="en-US" altLang="ja-JP" sz="1100" b="0" i="0" u="none" strike="noStrike" dirty="0">
                          <a:solidFill>
                            <a:srgbClr val="000000"/>
                          </a:solidFill>
                          <a:latin typeface="ＭＳ Ｐゴシック"/>
                        </a:rPr>
                        <a:t>21</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rgbClr val="000000"/>
                          </a:solidFill>
                          <a:latin typeface="ＭＳ Ｐゴシック"/>
                        </a:rPr>
                        <a:t>大阪地下街</a:t>
                      </a:r>
                      <a:r>
                        <a:rPr lang="en-US" altLang="ja-JP" sz="1100" b="0" i="0" u="none" strike="noStrike" dirty="0">
                          <a:solidFill>
                            <a:srgbClr val="000000"/>
                          </a:solidFill>
                          <a:latin typeface="ＭＳ Ｐゴシック"/>
                        </a:rPr>
                        <a:t>(</a:t>
                      </a:r>
                      <a:r>
                        <a:rPr lang="ja-JP" altLang="en-US" sz="1100" b="0" i="0" u="none" strike="noStrike" dirty="0">
                          <a:solidFill>
                            <a:srgbClr val="000000"/>
                          </a:solidFill>
                          <a:latin typeface="ＭＳ Ｐゴシック"/>
                        </a:rPr>
                        <a:t>株</a:t>
                      </a:r>
                      <a:r>
                        <a:rPr lang="en-US" altLang="ja-JP" sz="1100" b="0" i="0" u="none" strike="noStrike" dirty="0">
                          <a:solidFill>
                            <a:srgbClr val="000000"/>
                          </a:solidFill>
                          <a:latin typeface="ＭＳ Ｐゴシック"/>
                        </a:rPr>
                        <a:t>)</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100" b="0" i="0" u="none" strike="noStrike" dirty="0">
                          <a:solidFill>
                            <a:srgbClr val="000000"/>
                          </a:solidFill>
                          <a:latin typeface="ＭＳ Ｐゴシック"/>
                        </a:rPr>
                        <a:t>1</a:t>
                      </a: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fontAlgn="ctr"/>
                      <a:r>
                        <a:rPr lang="en-US" altLang="ja-JP" sz="1100" b="0" i="0" u="none" strike="noStrike" dirty="0">
                          <a:solidFill>
                            <a:srgbClr val="000000"/>
                          </a:solidFill>
                          <a:latin typeface="ＭＳ Ｐゴシック"/>
                        </a:rPr>
                        <a:t>14</a:t>
                      </a: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100" b="0" i="0" u="none" strike="noStrike" dirty="0">
                          <a:solidFill>
                            <a:schemeClr val="tx1"/>
                          </a:solidFill>
                          <a:latin typeface="ＭＳ Ｐゴシック"/>
                        </a:rPr>
                        <a:t>1</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100" b="0" i="0" u="none" strike="noStrike" dirty="0">
                          <a:solidFill>
                            <a:schemeClr val="tx1"/>
                          </a:solidFill>
                          <a:latin typeface="ＭＳ Ｐゴシック"/>
                        </a:rPr>
                        <a:t>10</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100" b="0" i="0" u="none" strike="noStrike" dirty="0">
                          <a:solidFill>
                            <a:schemeClr val="tx1"/>
                          </a:solidFill>
                          <a:latin typeface="ＭＳ Ｐゴシック"/>
                        </a:rPr>
                        <a:t>1</a:t>
                      </a: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100" b="0" i="0" u="none" strike="noStrike" dirty="0">
                          <a:solidFill>
                            <a:schemeClr val="tx1"/>
                          </a:solidFill>
                          <a:latin typeface="ＭＳ Ｐゴシック"/>
                        </a:rPr>
                        <a:t>14</a:t>
                      </a: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100" b="0" i="0" u="none" strike="noStrike" dirty="0">
                          <a:solidFill>
                            <a:schemeClr val="tx1"/>
                          </a:solidFill>
                          <a:latin typeface="ＭＳ Ｐゴシック"/>
                        </a:rPr>
                        <a:t>0</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4</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100" b="0" i="0" u="none" strike="noStrike" dirty="0">
                          <a:solidFill>
                            <a:schemeClr val="tx1"/>
                          </a:solidFill>
                          <a:latin typeface="ＭＳ Ｐゴシック"/>
                        </a:rPr>
                        <a:t>0</a:t>
                      </a: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100" b="0" i="0" u="none" strike="noStrike" dirty="0">
                          <a:solidFill>
                            <a:schemeClr val="tx1"/>
                          </a:solidFill>
                          <a:latin typeface="ＭＳ Ｐゴシック"/>
                        </a:rPr>
                        <a:t>0</a:t>
                      </a: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9"/>
                  </a:ext>
                </a:extLst>
              </a:tr>
              <a:tr h="99122">
                <a:tc>
                  <a:txBody>
                    <a:bodyPr/>
                    <a:lstStyle/>
                    <a:p>
                      <a:pPr algn="ctr" fontAlgn="ctr"/>
                      <a:r>
                        <a:rPr lang="en-US" altLang="ja-JP" sz="1100" b="0" i="0" u="none" strike="noStrike" dirty="0">
                          <a:solidFill>
                            <a:srgbClr val="000000"/>
                          </a:solidFill>
                          <a:latin typeface="ＭＳ Ｐゴシック"/>
                        </a:rPr>
                        <a:t>22</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zh-TW" altLang="en-US" sz="1100" b="0" i="0" u="none" strike="noStrike" dirty="0">
                          <a:solidFill>
                            <a:srgbClr val="000000"/>
                          </a:solidFill>
                          <a:latin typeface="ＭＳ Ｐゴシック" pitchFamily="50" charset="-128"/>
                          <a:ea typeface="ＭＳ Ｐゴシック" pitchFamily="50" charset="-128"/>
                        </a:rPr>
                        <a:t>大阪港埠頭</a:t>
                      </a:r>
                      <a:r>
                        <a:rPr lang="en-US" altLang="zh-TW" sz="1100" b="0" i="0" u="none" strike="noStrike" dirty="0">
                          <a:solidFill>
                            <a:srgbClr val="000000"/>
                          </a:solidFill>
                          <a:latin typeface="ＭＳ Ｐゴシック" pitchFamily="50" charset="-128"/>
                          <a:ea typeface="ＭＳ Ｐゴシック" pitchFamily="50" charset="-128"/>
                        </a:rPr>
                        <a:t>(</a:t>
                      </a:r>
                      <a:r>
                        <a:rPr lang="zh-TW" altLang="en-US" sz="1100" b="0" i="0" u="none" strike="noStrike" dirty="0">
                          <a:solidFill>
                            <a:srgbClr val="000000"/>
                          </a:solidFill>
                          <a:latin typeface="ＭＳ Ｐゴシック" pitchFamily="50" charset="-128"/>
                          <a:ea typeface="ＭＳ Ｐゴシック" pitchFamily="50" charset="-128"/>
                        </a:rPr>
                        <a:t>株</a:t>
                      </a:r>
                      <a:r>
                        <a:rPr lang="en-US" altLang="zh-TW" sz="1100" b="0" i="0" u="none" strike="noStrike" dirty="0">
                          <a:solidFill>
                            <a:srgbClr val="000000"/>
                          </a:solidFill>
                          <a:latin typeface="ＭＳ Ｐゴシック" pitchFamily="50" charset="-128"/>
                          <a:ea typeface="ＭＳ Ｐゴシック" pitchFamily="50" charset="-128"/>
                        </a:rPr>
                        <a:t>)</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100" b="0" i="0" u="none" strike="noStrike" dirty="0">
                          <a:solidFill>
                            <a:srgbClr val="000000"/>
                          </a:solidFill>
                          <a:latin typeface="ＭＳ Ｐゴシック"/>
                        </a:rPr>
                        <a:t>1</a:t>
                      </a: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fontAlgn="ctr"/>
                      <a:r>
                        <a:rPr lang="en-US" altLang="ja-JP" sz="1100" b="0" i="0" u="none" strike="noStrike" dirty="0">
                          <a:solidFill>
                            <a:srgbClr val="000000"/>
                          </a:solidFill>
                          <a:latin typeface="ＭＳ Ｐゴシック"/>
                        </a:rPr>
                        <a:t>15</a:t>
                      </a: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0</a:t>
                      </a:r>
                      <a:endParaRPr lang="ja-JP" altLang="en-US" sz="1100" b="0" i="0" u="none" strike="noStrike" dirty="0">
                        <a:solidFill>
                          <a:schemeClr val="tx1"/>
                        </a:solidFill>
                        <a:latin typeface="ＭＳ Ｐゴシック"/>
                      </a:endParaRP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latin typeface="ＭＳ Ｐゴシック"/>
                        </a:rPr>
                        <a:t>　</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0</a:t>
                      </a:r>
                      <a:endParaRPr lang="ja-JP" altLang="en-US" sz="1100" b="0" i="0" u="none" strike="noStrike" dirty="0">
                        <a:solidFill>
                          <a:schemeClr val="tx1"/>
                        </a:solidFill>
                        <a:latin typeface="ＭＳ Ｐゴシック"/>
                      </a:endParaRP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latin typeface="ＭＳ Ｐゴシック"/>
                        </a:rPr>
                        <a:t>　</a:t>
                      </a: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a:solidFill>
                            <a:schemeClr val="tx1"/>
                          </a:solidFill>
                          <a:latin typeface="ＭＳ Ｐゴシック"/>
                        </a:rPr>
                        <a:t>▲ </a:t>
                      </a:r>
                      <a:r>
                        <a:rPr lang="en-US" altLang="ja-JP" sz="1100" b="0" i="0" u="none" strike="noStrike">
                          <a:solidFill>
                            <a:schemeClr val="tx1"/>
                          </a:solidFill>
                          <a:latin typeface="ＭＳ Ｐゴシック"/>
                        </a:rPr>
                        <a:t>1</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15</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1</a:t>
                      </a: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15</a:t>
                      </a: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0"/>
                  </a:ext>
                </a:extLst>
              </a:tr>
              <a:tr h="99122">
                <a:tc>
                  <a:txBody>
                    <a:bodyPr/>
                    <a:lstStyle/>
                    <a:p>
                      <a:pPr algn="ctr" fontAlgn="ctr"/>
                      <a:r>
                        <a:rPr lang="en-US" altLang="ja-JP" sz="1100" b="0" i="0" u="none" strike="noStrike" dirty="0">
                          <a:solidFill>
                            <a:srgbClr val="000000"/>
                          </a:solidFill>
                          <a:latin typeface="ＭＳ Ｐゴシック"/>
                        </a:rPr>
                        <a:t>23</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en-US" altLang="ja-JP" sz="1100" b="0" i="0" u="none" strike="noStrike" dirty="0">
                          <a:solidFill>
                            <a:srgbClr val="000000"/>
                          </a:solidFill>
                          <a:latin typeface="ＭＳ Ｐゴシック"/>
                        </a:rPr>
                        <a:t>(</a:t>
                      </a:r>
                      <a:r>
                        <a:rPr lang="ja-JP" altLang="en-US" sz="1100" b="0" i="0" u="none" strike="noStrike" dirty="0">
                          <a:solidFill>
                            <a:srgbClr val="000000"/>
                          </a:solidFill>
                          <a:latin typeface="ＭＳ Ｐゴシック"/>
                        </a:rPr>
                        <a:t>株</a:t>
                      </a:r>
                      <a:r>
                        <a:rPr lang="en-US" altLang="ja-JP" sz="1100" b="0" i="0" u="none" strike="noStrike" dirty="0">
                          <a:solidFill>
                            <a:srgbClr val="000000"/>
                          </a:solidFill>
                          <a:latin typeface="ＭＳ Ｐゴシック"/>
                        </a:rPr>
                        <a:t>)</a:t>
                      </a:r>
                      <a:r>
                        <a:rPr lang="ja-JP" altLang="en-US" sz="1100" b="0" i="0" u="none" strike="noStrike" dirty="0">
                          <a:solidFill>
                            <a:srgbClr val="000000"/>
                          </a:solidFill>
                          <a:latin typeface="ＭＳ Ｐゴシック"/>
                        </a:rPr>
                        <a:t>大阪港トランスポートシステム</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100" b="0" i="0" u="none" strike="noStrike" dirty="0">
                          <a:solidFill>
                            <a:srgbClr val="000000"/>
                          </a:solidFill>
                          <a:latin typeface="ＭＳ Ｐゴシック"/>
                        </a:rPr>
                        <a:t>1</a:t>
                      </a: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fontAlgn="ctr"/>
                      <a:r>
                        <a:rPr lang="en-US" altLang="ja-JP" sz="1100" b="0" i="0" u="none" strike="noStrike" dirty="0">
                          <a:solidFill>
                            <a:srgbClr val="000000"/>
                          </a:solidFill>
                          <a:latin typeface="ＭＳ Ｐゴシック"/>
                        </a:rPr>
                        <a:t>7</a:t>
                      </a: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0</a:t>
                      </a:r>
                      <a:endParaRPr lang="ja-JP" altLang="en-US" sz="1100" b="0" i="0" u="none" strike="noStrike" dirty="0">
                        <a:solidFill>
                          <a:schemeClr val="tx1"/>
                        </a:solidFill>
                        <a:latin typeface="ＭＳ Ｐゴシック"/>
                      </a:endParaRP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latin typeface="ＭＳ Ｐゴシック"/>
                        </a:rPr>
                        <a:t>　</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0</a:t>
                      </a:r>
                      <a:endParaRPr lang="ja-JP" altLang="en-US" sz="1100" b="0" i="0" u="none" strike="noStrike" dirty="0">
                        <a:solidFill>
                          <a:schemeClr val="tx1"/>
                        </a:solidFill>
                        <a:latin typeface="ＭＳ Ｐゴシック"/>
                      </a:endParaRP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latin typeface="ＭＳ Ｐゴシック"/>
                        </a:rPr>
                        <a:t>　</a:t>
                      </a: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1</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7</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a:solidFill>
                            <a:schemeClr val="tx1"/>
                          </a:solidFill>
                          <a:latin typeface="ＭＳ Ｐゴシック"/>
                        </a:rPr>
                        <a:t>▲ </a:t>
                      </a:r>
                      <a:r>
                        <a:rPr lang="en-US" altLang="ja-JP" sz="1100" b="0" i="0" u="none" strike="noStrike">
                          <a:solidFill>
                            <a:schemeClr val="tx1"/>
                          </a:solidFill>
                          <a:latin typeface="ＭＳ Ｐゴシック"/>
                        </a:rPr>
                        <a:t>1</a:t>
                      </a: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7</a:t>
                      </a: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1"/>
                  </a:ext>
                </a:extLst>
              </a:tr>
              <a:tr h="99122">
                <a:tc>
                  <a:txBody>
                    <a:bodyPr/>
                    <a:lstStyle/>
                    <a:p>
                      <a:pPr algn="ctr" fontAlgn="ctr"/>
                      <a:r>
                        <a:rPr lang="en-US" altLang="ja-JP" sz="1100" b="0" i="0" u="none" strike="noStrike">
                          <a:solidFill>
                            <a:srgbClr val="000000"/>
                          </a:solidFill>
                          <a:latin typeface="ＭＳ Ｐゴシック"/>
                        </a:rPr>
                        <a:t>24</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en-US" altLang="ja-JP" sz="1100" b="0" i="0" u="none" strike="noStrike" dirty="0">
                          <a:solidFill>
                            <a:srgbClr val="000000"/>
                          </a:solidFill>
                          <a:latin typeface="ＭＳ Ｐゴシック"/>
                        </a:rPr>
                        <a:t>(</a:t>
                      </a:r>
                      <a:r>
                        <a:rPr lang="ja-JP" altLang="en-US" sz="1100" b="0" i="0" u="none" strike="noStrike" dirty="0">
                          <a:solidFill>
                            <a:srgbClr val="000000"/>
                          </a:solidFill>
                          <a:latin typeface="ＭＳ Ｐゴシック"/>
                        </a:rPr>
                        <a:t>株</a:t>
                      </a:r>
                      <a:r>
                        <a:rPr lang="en-US" altLang="ja-JP" sz="1100" b="0" i="0" u="none" strike="noStrike" dirty="0">
                          <a:solidFill>
                            <a:srgbClr val="000000"/>
                          </a:solidFill>
                          <a:latin typeface="ＭＳ Ｐゴシック"/>
                        </a:rPr>
                        <a:t>)</a:t>
                      </a:r>
                      <a:r>
                        <a:rPr lang="ja-JP" altLang="en-US" sz="1100" b="0" i="0" u="none" strike="noStrike" dirty="0">
                          <a:solidFill>
                            <a:srgbClr val="000000"/>
                          </a:solidFill>
                          <a:latin typeface="ＭＳ Ｐゴシック"/>
                        </a:rPr>
                        <a:t>海遊館</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100" b="0" i="0" u="none" strike="noStrike" dirty="0">
                          <a:solidFill>
                            <a:srgbClr val="000000"/>
                          </a:solidFill>
                          <a:latin typeface="ＭＳ Ｐゴシック"/>
                        </a:rPr>
                        <a:t>1</a:t>
                      </a: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fontAlgn="ctr"/>
                      <a:r>
                        <a:rPr lang="en-US" altLang="ja-JP" sz="1100" b="0" i="0" u="none" strike="noStrike" dirty="0">
                          <a:solidFill>
                            <a:srgbClr val="000000"/>
                          </a:solidFill>
                          <a:latin typeface="ＭＳ Ｐゴシック"/>
                        </a:rPr>
                        <a:t>88</a:t>
                      </a: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0</a:t>
                      </a:r>
                      <a:endParaRPr lang="ja-JP" altLang="en-US" sz="1100" b="0" i="0" u="none" strike="noStrike" dirty="0">
                        <a:solidFill>
                          <a:schemeClr val="tx1"/>
                        </a:solidFill>
                        <a:latin typeface="ＭＳ Ｐゴシック"/>
                      </a:endParaRP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latin typeface="ＭＳ Ｐゴシック"/>
                        </a:rPr>
                        <a:t>　</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0</a:t>
                      </a:r>
                      <a:endParaRPr lang="ja-JP" altLang="en-US" sz="1100" b="0" i="0" u="none" strike="noStrike" dirty="0">
                        <a:solidFill>
                          <a:schemeClr val="tx1"/>
                        </a:solidFill>
                        <a:latin typeface="ＭＳ Ｐゴシック"/>
                      </a:endParaRP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latin typeface="ＭＳ Ｐゴシック"/>
                        </a:rPr>
                        <a:t>　</a:t>
                      </a: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1</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88</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1</a:t>
                      </a: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88</a:t>
                      </a: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2"/>
                  </a:ext>
                </a:extLst>
              </a:tr>
              <a:tr h="99122">
                <a:tc>
                  <a:txBody>
                    <a:bodyPr/>
                    <a:lstStyle/>
                    <a:p>
                      <a:pPr algn="ctr" fontAlgn="ctr"/>
                      <a:r>
                        <a:rPr lang="en-US" altLang="ja-JP" sz="1100" b="0" i="0" u="none" strike="noStrike" dirty="0">
                          <a:solidFill>
                            <a:srgbClr val="000000"/>
                          </a:solidFill>
                          <a:latin typeface="ＭＳ Ｐゴシック"/>
                        </a:rPr>
                        <a:t>25</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rgbClr val="000000"/>
                          </a:solidFill>
                          <a:latin typeface="ＭＳ Ｐゴシック"/>
                        </a:rPr>
                        <a:t>交通サービス</a:t>
                      </a:r>
                      <a:r>
                        <a:rPr lang="en-US" altLang="ja-JP" sz="1100" b="0" i="0" u="none" strike="noStrike" dirty="0">
                          <a:solidFill>
                            <a:srgbClr val="000000"/>
                          </a:solidFill>
                          <a:latin typeface="ＭＳ Ｐゴシック"/>
                        </a:rPr>
                        <a:t>(</a:t>
                      </a:r>
                      <a:r>
                        <a:rPr lang="ja-JP" altLang="en-US" sz="1100" b="0" i="0" u="none" strike="noStrike" dirty="0">
                          <a:solidFill>
                            <a:srgbClr val="000000"/>
                          </a:solidFill>
                          <a:latin typeface="ＭＳ Ｐゴシック"/>
                        </a:rPr>
                        <a:t>株</a:t>
                      </a:r>
                      <a:r>
                        <a:rPr lang="en-US" altLang="ja-JP" sz="1100" b="0" i="0" u="none" strike="noStrike" dirty="0">
                          <a:solidFill>
                            <a:srgbClr val="000000"/>
                          </a:solidFill>
                          <a:latin typeface="ＭＳ Ｐゴシック"/>
                        </a:rPr>
                        <a:t>)</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100" b="0" i="0" u="none" strike="noStrike" dirty="0">
                          <a:solidFill>
                            <a:srgbClr val="000000"/>
                          </a:solidFill>
                          <a:latin typeface="ＭＳ Ｐゴシック"/>
                        </a:rPr>
                        <a:t>40</a:t>
                      </a: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fontAlgn="ctr"/>
                      <a:r>
                        <a:rPr lang="en-US" altLang="ja-JP" sz="1100" b="0" i="0" u="none" strike="noStrike" dirty="0">
                          <a:solidFill>
                            <a:srgbClr val="000000"/>
                          </a:solidFill>
                          <a:latin typeface="ＭＳ Ｐゴシック"/>
                        </a:rPr>
                        <a:t>3,693</a:t>
                      </a: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100" b="0" i="0" u="none" strike="noStrike" dirty="0">
                          <a:solidFill>
                            <a:schemeClr val="tx1"/>
                          </a:solidFill>
                          <a:latin typeface="ＭＳ Ｐゴシック"/>
                        </a:rPr>
                        <a:t>0</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endParaRPr lang="en-US" altLang="ja-JP" sz="1100" b="0" i="0" u="none" strike="noStrike" dirty="0">
                        <a:solidFill>
                          <a:schemeClr val="tx1"/>
                        </a:solidFill>
                        <a:latin typeface="ＭＳ Ｐゴシック"/>
                      </a:endParaRP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100" b="0" i="0" u="none" strike="noStrike" dirty="0">
                          <a:solidFill>
                            <a:schemeClr val="tx1"/>
                          </a:solidFill>
                          <a:latin typeface="ＭＳ Ｐゴシック"/>
                        </a:rPr>
                        <a:t>0</a:t>
                      </a: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endParaRPr lang="en-US" altLang="ja-JP" sz="1100" b="0" i="0" u="none" strike="noStrike" dirty="0">
                        <a:solidFill>
                          <a:schemeClr val="tx1"/>
                        </a:solidFill>
                        <a:latin typeface="ＭＳ Ｐゴシック"/>
                      </a:endParaRP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40</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3,693</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40</a:t>
                      </a: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3,693</a:t>
                      </a: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3"/>
                  </a:ext>
                </a:extLst>
              </a:tr>
              <a:tr h="99122">
                <a:tc>
                  <a:txBody>
                    <a:bodyPr/>
                    <a:lstStyle/>
                    <a:p>
                      <a:pPr algn="ctr" fontAlgn="ctr"/>
                      <a:r>
                        <a:rPr lang="en-US" altLang="ja-JP" sz="1100" b="0" i="0" u="none" strike="noStrike">
                          <a:solidFill>
                            <a:srgbClr val="000000"/>
                          </a:solidFill>
                          <a:latin typeface="ＭＳ Ｐゴシック"/>
                        </a:rPr>
                        <a:t>26</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zh-TW" altLang="en-US" sz="1100" b="0" i="0" u="none" strike="noStrike" dirty="0">
                          <a:solidFill>
                            <a:srgbClr val="000000"/>
                          </a:solidFill>
                          <a:latin typeface="ＭＳ Ｐゴシック" pitchFamily="50" charset="-128"/>
                          <a:ea typeface="ＭＳ Ｐゴシック" pitchFamily="50" charset="-128"/>
                        </a:rPr>
                        <a:t>大阪運輸振興</a:t>
                      </a:r>
                      <a:r>
                        <a:rPr lang="en-US" altLang="zh-TW" sz="1100" b="0" i="0" u="none" strike="noStrike" dirty="0">
                          <a:solidFill>
                            <a:srgbClr val="000000"/>
                          </a:solidFill>
                          <a:latin typeface="ＭＳ Ｐゴシック" pitchFamily="50" charset="-128"/>
                          <a:ea typeface="ＭＳ Ｐゴシック" pitchFamily="50" charset="-128"/>
                        </a:rPr>
                        <a:t>(</a:t>
                      </a:r>
                      <a:r>
                        <a:rPr lang="zh-TW" altLang="en-US" sz="1100" b="0" i="0" u="none" strike="noStrike" dirty="0">
                          <a:solidFill>
                            <a:srgbClr val="000000"/>
                          </a:solidFill>
                          <a:latin typeface="ＭＳ Ｐゴシック" pitchFamily="50" charset="-128"/>
                          <a:ea typeface="ＭＳ Ｐゴシック" pitchFamily="50" charset="-128"/>
                        </a:rPr>
                        <a:t>株</a:t>
                      </a:r>
                      <a:r>
                        <a:rPr lang="en-US" altLang="zh-TW" sz="1100" b="0" i="0" u="none" strike="noStrike" dirty="0">
                          <a:solidFill>
                            <a:srgbClr val="000000"/>
                          </a:solidFill>
                          <a:latin typeface="ＭＳ Ｐゴシック" pitchFamily="50" charset="-128"/>
                          <a:ea typeface="ＭＳ Ｐゴシック" pitchFamily="50" charset="-128"/>
                        </a:rPr>
                        <a:t>)</a:t>
                      </a:r>
                      <a:r>
                        <a:rPr lang="ja-JP" altLang="en-US" sz="1100" b="0" i="0" u="none" strike="noStrike" dirty="0">
                          <a:solidFill>
                            <a:schemeClr val="tx1"/>
                          </a:solidFill>
                          <a:latin typeface="ＭＳ Ｐゴシック" pitchFamily="50" charset="-128"/>
                          <a:ea typeface="ＭＳ Ｐゴシック" pitchFamily="50" charset="-128"/>
                        </a:rPr>
                        <a:t>→大阪シティバス</a:t>
                      </a:r>
                      <a:r>
                        <a:rPr lang="en-US" altLang="ja-JP" sz="1100" b="0" i="0" u="none" strike="noStrike" dirty="0">
                          <a:solidFill>
                            <a:schemeClr val="tx1"/>
                          </a:solidFill>
                          <a:latin typeface="ＭＳ Ｐゴシック" pitchFamily="50" charset="-128"/>
                          <a:ea typeface="ＭＳ Ｐゴシック" pitchFamily="50" charset="-128"/>
                        </a:rPr>
                        <a:t>(</a:t>
                      </a:r>
                      <a:r>
                        <a:rPr lang="ja-JP" altLang="en-US" sz="1100" b="0" i="0" u="none" strike="noStrike" dirty="0">
                          <a:solidFill>
                            <a:schemeClr val="tx1"/>
                          </a:solidFill>
                          <a:latin typeface="ＭＳ Ｐゴシック" pitchFamily="50" charset="-128"/>
                          <a:ea typeface="ＭＳ Ｐゴシック" pitchFamily="50" charset="-128"/>
                        </a:rPr>
                        <a:t>株</a:t>
                      </a:r>
                      <a:r>
                        <a:rPr lang="en-US" altLang="ja-JP" sz="1100" b="0" i="0" u="none" strike="noStrike" baseline="0" dirty="0">
                          <a:solidFill>
                            <a:schemeClr val="tx1"/>
                          </a:solidFill>
                          <a:latin typeface="ＭＳ Ｐゴシック" pitchFamily="50" charset="-128"/>
                          <a:ea typeface="ＭＳ Ｐゴシック" pitchFamily="50" charset="-128"/>
                        </a:rPr>
                        <a:t>)</a:t>
                      </a:r>
                      <a:r>
                        <a:rPr lang="en-US" altLang="ja-JP" sz="1100" b="0" i="0" u="none" strike="noStrike" baseline="30000" dirty="0">
                          <a:solidFill>
                            <a:schemeClr val="tx1"/>
                          </a:solidFill>
                          <a:latin typeface="ＭＳ Ｐゴシック" pitchFamily="50" charset="-128"/>
                          <a:ea typeface="ＭＳ Ｐゴシック" pitchFamily="50" charset="-128"/>
                        </a:rPr>
                        <a:t>※</a:t>
                      </a:r>
                      <a:endParaRPr lang="en-US" altLang="zh-TW" sz="1100" b="0" i="0" u="none" strike="noStrike" baseline="30000" dirty="0">
                        <a:solidFill>
                          <a:schemeClr val="tx1"/>
                        </a:solidFill>
                        <a:latin typeface="ＭＳ Ｐゴシック" pitchFamily="50" charset="-128"/>
                        <a:ea typeface="ＭＳ Ｐゴシック" pitchFamily="50" charset="-128"/>
                      </a:endParaRP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100" b="0" i="0" u="none" strike="noStrike" dirty="0">
                          <a:solidFill>
                            <a:srgbClr val="000000"/>
                          </a:solidFill>
                          <a:latin typeface="ＭＳ Ｐゴシック"/>
                        </a:rPr>
                        <a:t>8</a:t>
                      </a: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fontAlgn="ctr"/>
                      <a:r>
                        <a:rPr lang="en-US" altLang="ja-JP" sz="1100" b="0" i="0" u="none" strike="noStrike" dirty="0">
                          <a:solidFill>
                            <a:srgbClr val="000000"/>
                          </a:solidFill>
                          <a:latin typeface="ＭＳ Ｐゴシック"/>
                        </a:rPr>
                        <a:t>3,821</a:t>
                      </a: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100" b="0" i="0" u="none" strike="noStrike" dirty="0">
                          <a:solidFill>
                            <a:schemeClr val="tx1"/>
                          </a:solidFill>
                          <a:latin typeface="ＭＳ Ｐゴシック"/>
                        </a:rPr>
                        <a:t>2</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100" b="0" i="0" u="none" strike="noStrike" dirty="0">
                          <a:solidFill>
                            <a:schemeClr val="tx1"/>
                          </a:solidFill>
                          <a:latin typeface="ＭＳ Ｐゴシック"/>
                        </a:rPr>
                        <a:t>2,597</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100" b="0" i="0" u="none" strike="noStrike" dirty="0">
                          <a:solidFill>
                            <a:schemeClr val="tx1"/>
                          </a:solidFill>
                          <a:latin typeface="ＭＳ Ｐゴシック"/>
                        </a:rPr>
                        <a:t>2</a:t>
                      </a: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100" b="0" i="0" u="none" strike="noStrike" dirty="0">
                          <a:solidFill>
                            <a:schemeClr val="tx1"/>
                          </a:solidFill>
                          <a:latin typeface="ＭＳ Ｐゴシック"/>
                        </a:rPr>
                        <a:t>2,442</a:t>
                      </a: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6</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1,224</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6</a:t>
                      </a: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1,379</a:t>
                      </a: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4"/>
                  </a:ext>
                </a:extLst>
              </a:tr>
              <a:tr h="99122">
                <a:tc>
                  <a:txBody>
                    <a:bodyPr/>
                    <a:lstStyle/>
                    <a:p>
                      <a:pPr algn="ctr" fontAlgn="ctr"/>
                      <a:r>
                        <a:rPr lang="en-US" altLang="ja-JP" sz="1100" b="0" i="0" u="none" strike="noStrike">
                          <a:solidFill>
                            <a:srgbClr val="000000"/>
                          </a:solidFill>
                          <a:latin typeface="ＭＳ Ｐゴシック"/>
                        </a:rPr>
                        <a:t>27</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rgbClr val="000000"/>
                          </a:solidFill>
                          <a:latin typeface="ＭＳ Ｐゴシック"/>
                        </a:rPr>
                        <a:t>㈱大阪メトロサービス</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100" b="0" i="0" u="none" strike="noStrike" dirty="0">
                          <a:solidFill>
                            <a:srgbClr val="000000"/>
                          </a:solidFill>
                          <a:latin typeface="ＭＳ Ｐゴシック"/>
                        </a:rPr>
                        <a:t>6</a:t>
                      </a: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fontAlgn="ctr"/>
                      <a:r>
                        <a:rPr lang="en-US" altLang="ja-JP" sz="1100" b="0" i="0" u="none" strike="noStrike" dirty="0">
                          <a:solidFill>
                            <a:srgbClr val="000000"/>
                          </a:solidFill>
                          <a:latin typeface="ＭＳ Ｐゴシック"/>
                        </a:rPr>
                        <a:t>820</a:t>
                      </a: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100" b="0" i="0" u="none" strike="noStrike" dirty="0">
                          <a:solidFill>
                            <a:schemeClr val="tx1"/>
                          </a:solidFill>
                          <a:latin typeface="ＭＳ Ｐゴシック"/>
                        </a:rPr>
                        <a:t>4</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100" b="0" i="0" u="none" strike="noStrike" dirty="0">
                          <a:solidFill>
                            <a:schemeClr val="tx1"/>
                          </a:solidFill>
                          <a:latin typeface="ＭＳ Ｐゴシック"/>
                        </a:rPr>
                        <a:t>610</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100" b="0" i="0" u="none" strike="noStrike" dirty="0">
                          <a:solidFill>
                            <a:schemeClr val="tx1"/>
                          </a:solidFill>
                          <a:latin typeface="ＭＳ Ｐゴシック"/>
                        </a:rPr>
                        <a:t>4</a:t>
                      </a: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100" b="0" i="0" u="none" strike="noStrike" dirty="0">
                          <a:solidFill>
                            <a:schemeClr val="tx1"/>
                          </a:solidFill>
                          <a:latin typeface="ＭＳ Ｐゴシック"/>
                        </a:rPr>
                        <a:t>712</a:t>
                      </a: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2</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210</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2</a:t>
                      </a: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108</a:t>
                      </a: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5"/>
                  </a:ext>
                </a:extLst>
              </a:tr>
              <a:tr h="99122">
                <a:tc>
                  <a:txBody>
                    <a:bodyPr/>
                    <a:lstStyle/>
                    <a:p>
                      <a:pPr algn="ctr" fontAlgn="ctr"/>
                      <a:r>
                        <a:rPr lang="en-US" altLang="ja-JP" sz="1100" b="0" i="0" u="none" strike="noStrike" dirty="0">
                          <a:solidFill>
                            <a:srgbClr val="000000"/>
                          </a:solidFill>
                          <a:latin typeface="ＭＳ Ｐゴシック"/>
                        </a:rPr>
                        <a:t>28</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en-US" altLang="ja-JP" sz="1100" b="0" i="0" u="none" strike="noStrike" dirty="0">
                          <a:solidFill>
                            <a:srgbClr val="000000"/>
                          </a:solidFill>
                          <a:latin typeface="ＭＳ Ｐゴシック"/>
                        </a:rPr>
                        <a:t>(</a:t>
                      </a:r>
                      <a:r>
                        <a:rPr lang="ja-JP" altLang="en-US" sz="1100" b="0" i="0" u="none" strike="noStrike" dirty="0">
                          <a:solidFill>
                            <a:srgbClr val="000000"/>
                          </a:solidFill>
                          <a:latin typeface="ＭＳ Ｐゴシック"/>
                        </a:rPr>
                        <a:t>株</a:t>
                      </a:r>
                      <a:r>
                        <a:rPr lang="en-US" altLang="ja-JP" sz="1100" b="0" i="0" u="none" strike="noStrike" dirty="0">
                          <a:solidFill>
                            <a:srgbClr val="000000"/>
                          </a:solidFill>
                          <a:latin typeface="ＭＳ Ｐゴシック"/>
                        </a:rPr>
                        <a:t>)</a:t>
                      </a:r>
                      <a:r>
                        <a:rPr lang="ja-JP" altLang="en-US" sz="1100" b="0" i="0" u="none" strike="noStrike" dirty="0">
                          <a:solidFill>
                            <a:srgbClr val="000000"/>
                          </a:solidFill>
                          <a:latin typeface="ＭＳ Ｐゴシック"/>
                        </a:rPr>
                        <a:t>大阪水道総合サービス</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100" b="0" i="0" u="none" strike="noStrike" dirty="0">
                          <a:solidFill>
                            <a:srgbClr val="000000"/>
                          </a:solidFill>
                          <a:latin typeface="ＭＳ Ｐゴシック"/>
                        </a:rPr>
                        <a:t>30</a:t>
                      </a: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fontAlgn="ctr"/>
                      <a:r>
                        <a:rPr lang="en-US" altLang="ja-JP" sz="1100" b="0" i="0" u="none" strike="noStrike" dirty="0">
                          <a:solidFill>
                            <a:srgbClr val="000000"/>
                          </a:solidFill>
                          <a:latin typeface="ＭＳ Ｐゴシック"/>
                        </a:rPr>
                        <a:t>1,546</a:t>
                      </a: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0</a:t>
                      </a:r>
                      <a:endParaRPr lang="ja-JP" altLang="en-US" sz="1100" b="0" i="0" u="none" strike="noStrike" dirty="0">
                        <a:solidFill>
                          <a:schemeClr val="tx1"/>
                        </a:solidFill>
                        <a:latin typeface="ＭＳ Ｐゴシック"/>
                      </a:endParaRP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latin typeface="ＭＳ Ｐゴシック"/>
                        </a:rPr>
                        <a:t>　</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0</a:t>
                      </a:r>
                      <a:endParaRPr lang="ja-JP" altLang="en-US" sz="1100" b="0" i="0" u="none" strike="noStrike" dirty="0">
                        <a:solidFill>
                          <a:schemeClr val="tx1"/>
                        </a:solidFill>
                        <a:latin typeface="ＭＳ Ｐゴシック"/>
                      </a:endParaRP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latin typeface="ＭＳ Ｐゴシック"/>
                        </a:rPr>
                        <a:t>　</a:t>
                      </a: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30</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1,546</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a:solidFill>
                            <a:schemeClr val="tx1"/>
                          </a:solidFill>
                          <a:latin typeface="ＭＳ Ｐゴシック"/>
                        </a:rPr>
                        <a:t>▲ </a:t>
                      </a:r>
                      <a:r>
                        <a:rPr lang="en-US" altLang="ja-JP" sz="1100" b="0" i="0" u="none" strike="noStrike">
                          <a:solidFill>
                            <a:schemeClr val="tx1"/>
                          </a:solidFill>
                          <a:latin typeface="ＭＳ Ｐゴシック"/>
                        </a:rPr>
                        <a:t>30</a:t>
                      </a: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1,546</a:t>
                      </a: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6"/>
                  </a:ext>
                </a:extLst>
              </a:tr>
              <a:tr h="99122">
                <a:tc>
                  <a:txBody>
                    <a:bodyPr/>
                    <a:lstStyle/>
                    <a:p>
                      <a:pPr algn="ctr" fontAlgn="ctr"/>
                      <a:r>
                        <a:rPr lang="en-US" altLang="ja-JP" sz="1100" b="0" i="0" u="none" strike="noStrike" dirty="0">
                          <a:solidFill>
                            <a:srgbClr val="000000"/>
                          </a:solidFill>
                          <a:latin typeface="ＭＳ Ｐゴシック"/>
                        </a:rPr>
                        <a:t>29</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en-US" altLang="zh-TW" sz="1100" b="0" i="0" u="none" strike="noStrike" dirty="0">
                          <a:solidFill>
                            <a:srgbClr val="000000"/>
                          </a:solidFill>
                          <a:latin typeface="ＭＳ Ｐゴシック" pitchFamily="50" charset="-128"/>
                          <a:ea typeface="ＭＳ Ｐゴシック" pitchFamily="50" charset="-128"/>
                        </a:rPr>
                        <a:t>(</a:t>
                      </a:r>
                      <a:r>
                        <a:rPr lang="zh-TW" altLang="en-US" sz="1100" b="0" i="0" u="none" strike="noStrike" dirty="0">
                          <a:solidFill>
                            <a:srgbClr val="000000"/>
                          </a:solidFill>
                          <a:latin typeface="ＭＳ Ｐゴシック" pitchFamily="50" charset="-128"/>
                          <a:ea typeface="ＭＳ Ｐゴシック" pitchFamily="50" charset="-128"/>
                        </a:rPr>
                        <a:t>一財</a:t>
                      </a:r>
                      <a:r>
                        <a:rPr lang="en-US" altLang="zh-TW" sz="1100" b="0" i="0" u="none" strike="noStrike" dirty="0">
                          <a:solidFill>
                            <a:srgbClr val="000000"/>
                          </a:solidFill>
                          <a:latin typeface="ＭＳ Ｐゴシック" pitchFamily="50" charset="-128"/>
                          <a:ea typeface="ＭＳ Ｐゴシック" pitchFamily="50" charset="-128"/>
                        </a:rPr>
                        <a:t>)</a:t>
                      </a:r>
                      <a:r>
                        <a:rPr lang="zh-TW" altLang="en-US" sz="1100" b="0" i="0" u="none" strike="noStrike" dirty="0">
                          <a:solidFill>
                            <a:srgbClr val="000000"/>
                          </a:solidFill>
                          <a:latin typeface="ＭＳ Ｐゴシック" pitchFamily="50" charset="-128"/>
                          <a:ea typeface="ＭＳ Ｐゴシック" pitchFamily="50" charset="-128"/>
                        </a:rPr>
                        <a:t>大阪市教育振興公社</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100" b="0" i="0" u="none" strike="noStrike" dirty="0">
                          <a:solidFill>
                            <a:srgbClr val="000000"/>
                          </a:solidFill>
                          <a:latin typeface="ＭＳ Ｐゴシック"/>
                        </a:rPr>
                        <a:t>10</a:t>
                      </a: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fontAlgn="ctr"/>
                      <a:r>
                        <a:rPr lang="en-US" altLang="ja-JP" sz="1100" b="0" i="0" u="none" strike="noStrike" dirty="0">
                          <a:solidFill>
                            <a:srgbClr val="000000"/>
                          </a:solidFill>
                          <a:latin typeface="ＭＳ Ｐゴシック"/>
                        </a:rPr>
                        <a:t>4,335</a:t>
                      </a: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100" b="0" i="0" u="none" strike="noStrike" dirty="0">
                          <a:solidFill>
                            <a:schemeClr val="tx1"/>
                          </a:solidFill>
                          <a:latin typeface="ＭＳ Ｐゴシック"/>
                        </a:rPr>
                        <a:t>1</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100" b="0" i="0" u="none" strike="noStrike" dirty="0">
                          <a:solidFill>
                            <a:schemeClr val="tx1"/>
                          </a:solidFill>
                          <a:latin typeface="ＭＳ Ｐゴシック"/>
                        </a:rPr>
                        <a:t>140</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100" b="0" i="0" u="none" strike="noStrike" dirty="0">
                          <a:solidFill>
                            <a:schemeClr val="tx1"/>
                          </a:solidFill>
                          <a:latin typeface="ＭＳ Ｐゴシック"/>
                        </a:rPr>
                        <a:t>0</a:t>
                      </a: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endParaRPr lang="en-US" altLang="ja-JP" sz="1100" b="0" i="0" u="none" strike="noStrike" dirty="0">
                        <a:solidFill>
                          <a:schemeClr val="tx1"/>
                        </a:solidFill>
                        <a:latin typeface="ＭＳ Ｐゴシック"/>
                      </a:endParaRP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9</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4,195</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10</a:t>
                      </a: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4,335</a:t>
                      </a: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7"/>
                  </a:ext>
                </a:extLst>
              </a:tr>
              <a:tr h="99122">
                <a:tc>
                  <a:txBody>
                    <a:bodyPr/>
                    <a:lstStyle/>
                    <a:p>
                      <a:pPr algn="ctr" fontAlgn="ctr"/>
                      <a:r>
                        <a:rPr lang="en-US" altLang="ja-JP" sz="1100" b="0" i="0" u="none" strike="noStrike" dirty="0">
                          <a:solidFill>
                            <a:srgbClr val="000000"/>
                          </a:solidFill>
                          <a:latin typeface="ＭＳ Ｐゴシック"/>
                        </a:rPr>
                        <a:t>30</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en-US" altLang="ja-JP" sz="1100" b="0" i="0" u="none" strike="noStrike" dirty="0">
                          <a:solidFill>
                            <a:srgbClr val="000000"/>
                          </a:solidFill>
                          <a:latin typeface="ＭＳ Ｐゴシック"/>
                        </a:rPr>
                        <a:t>(</a:t>
                      </a:r>
                      <a:r>
                        <a:rPr lang="ja-JP" altLang="en-US" sz="1100" b="0" i="0" u="none" strike="noStrike" dirty="0">
                          <a:solidFill>
                            <a:srgbClr val="000000"/>
                          </a:solidFill>
                          <a:latin typeface="ＭＳ Ｐゴシック"/>
                        </a:rPr>
                        <a:t>財</a:t>
                      </a:r>
                      <a:r>
                        <a:rPr lang="en-US" altLang="ja-JP" sz="1100" b="0" i="0" u="none" strike="noStrike" dirty="0">
                          <a:solidFill>
                            <a:srgbClr val="000000"/>
                          </a:solidFill>
                          <a:latin typeface="ＭＳ Ｐゴシック"/>
                        </a:rPr>
                        <a:t>)</a:t>
                      </a:r>
                      <a:r>
                        <a:rPr lang="ja-JP" altLang="en-US" sz="1100" b="0" i="0" u="none" strike="noStrike" dirty="0">
                          <a:solidFill>
                            <a:srgbClr val="000000"/>
                          </a:solidFill>
                          <a:latin typeface="ＭＳ Ｐゴシック"/>
                        </a:rPr>
                        <a:t>大阪市都市工学情報センター</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100" b="0" i="0" u="none" strike="noStrike" dirty="0">
                          <a:solidFill>
                            <a:srgbClr val="000000"/>
                          </a:solidFill>
                          <a:latin typeface="ＭＳ Ｐゴシック"/>
                        </a:rPr>
                        <a:t>49</a:t>
                      </a: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fontAlgn="ctr"/>
                      <a:r>
                        <a:rPr lang="en-US" altLang="ja-JP" sz="1100" b="0" i="0" u="none" strike="noStrike" dirty="0">
                          <a:solidFill>
                            <a:srgbClr val="000000"/>
                          </a:solidFill>
                          <a:latin typeface="ＭＳ Ｐゴシック"/>
                        </a:rPr>
                        <a:t>200</a:t>
                      </a: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0</a:t>
                      </a:r>
                      <a:endParaRPr lang="ja-JP" altLang="en-US" sz="1100" b="0" i="0" u="none" strike="noStrike" dirty="0">
                        <a:solidFill>
                          <a:schemeClr val="tx1"/>
                        </a:solidFill>
                        <a:latin typeface="ＭＳ Ｐゴシック"/>
                      </a:endParaRP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latin typeface="ＭＳ Ｐゴシック"/>
                        </a:rPr>
                        <a:t>　</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0</a:t>
                      </a:r>
                      <a:endParaRPr lang="ja-JP" altLang="en-US" sz="1100" b="0" i="0" u="none" strike="noStrike" dirty="0">
                        <a:solidFill>
                          <a:schemeClr val="tx1"/>
                        </a:solidFill>
                        <a:latin typeface="ＭＳ Ｐゴシック"/>
                      </a:endParaRP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latin typeface="ＭＳ Ｐゴシック"/>
                        </a:rPr>
                        <a:t>　</a:t>
                      </a: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49</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200</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a:solidFill>
                            <a:schemeClr val="tx1"/>
                          </a:solidFill>
                          <a:latin typeface="ＭＳ Ｐゴシック"/>
                        </a:rPr>
                        <a:t>▲ </a:t>
                      </a:r>
                      <a:r>
                        <a:rPr lang="en-US" altLang="ja-JP" sz="1100" b="0" i="0" u="none" strike="noStrike">
                          <a:solidFill>
                            <a:schemeClr val="tx1"/>
                          </a:solidFill>
                          <a:latin typeface="ＭＳ Ｐゴシック"/>
                        </a:rPr>
                        <a:t>49</a:t>
                      </a: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200</a:t>
                      </a: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8"/>
                  </a:ext>
                </a:extLst>
              </a:tr>
              <a:tr h="99122">
                <a:tc>
                  <a:txBody>
                    <a:bodyPr/>
                    <a:lstStyle/>
                    <a:p>
                      <a:pPr algn="ctr" fontAlgn="ctr"/>
                      <a:r>
                        <a:rPr lang="en-US" altLang="ja-JP" sz="1100" b="0" i="0" u="none" strike="noStrike" dirty="0">
                          <a:solidFill>
                            <a:srgbClr val="000000"/>
                          </a:solidFill>
                          <a:latin typeface="ＭＳ Ｐゴシック"/>
                        </a:rPr>
                        <a:t>31</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en-US" altLang="ja-JP" sz="1100" b="0" i="0" u="none" strike="noStrike" dirty="0">
                          <a:solidFill>
                            <a:srgbClr val="000000"/>
                          </a:solidFill>
                          <a:latin typeface="ＭＳ Ｐゴシック"/>
                        </a:rPr>
                        <a:t>(</a:t>
                      </a:r>
                      <a:r>
                        <a:rPr lang="ja-JP" altLang="en-US" sz="1100" b="0" i="0" u="none" strike="noStrike" dirty="0">
                          <a:solidFill>
                            <a:srgbClr val="000000"/>
                          </a:solidFill>
                          <a:latin typeface="ＭＳ Ｐゴシック"/>
                        </a:rPr>
                        <a:t>財</a:t>
                      </a:r>
                      <a:r>
                        <a:rPr lang="en-US" altLang="ja-JP" sz="1100" b="0" i="0" u="none" strike="noStrike" dirty="0">
                          <a:solidFill>
                            <a:srgbClr val="000000"/>
                          </a:solidFill>
                          <a:latin typeface="ＭＳ Ｐゴシック"/>
                        </a:rPr>
                        <a:t>)</a:t>
                      </a:r>
                      <a:r>
                        <a:rPr lang="ja-JP" altLang="en-US" sz="1100" b="0" i="0" u="none" strike="noStrike" dirty="0">
                          <a:solidFill>
                            <a:srgbClr val="000000"/>
                          </a:solidFill>
                          <a:latin typeface="ＭＳ Ｐゴシック"/>
                        </a:rPr>
                        <a:t>大阪城ホール</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100" b="0" i="0" u="none" strike="noStrike" dirty="0">
                          <a:solidFill>
                            <a:srgbClr val="000000"/>
                          </a:solidFill>
                          <a:latin typeface="ＭＳ Ｐゴシック"/>
                        </a:rPr>
                        <a:t>2</a:t>
                      </a: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fontAlgn="ctr"/>
                      <a:r>
                        <a:rPr lang="en-US" altLang="ja-JP" sz="1100" b="0" i="0" u="none" strike="noStrike" dirty="0">
                          <a:solidFill>
                            <a:srgbClr val="000000"/>
                          </a:solidFill>
                          <a:latin typeface="ＭＳ Ｐゴシック"/>
                        </a:rPr>
                        <a:t>36</a:t>
                      </a: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0</a:t>
                      </a:r>
                      <a:endParaRPr lang="ja-JP" altLang="en-US" sz="1100" b="0" i="0" u="none" strike="noStrike" dirty="0">
                        <a:solidFill>
                          <a:schemeClr val="tx1"/>
                        </a:solidFill>
                        <a:latin typeface="ＭＳ Ｐゴシック"/>
                      </a:endParaRP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latin typeface="ＭＳ Ｐゴシック"/>
                        </a:rPr>
                        <a:t>　</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0</a:t>
                      </a:r>
                      <a:endParaRPr lang="ja-JP" altLang="en-US" sz="1100" b="0" i="0" u="none" strike="noStrike" dirty="0">
                        <a:solidFill>
                          <a:schemeClr val="tx1"/>
                        </a:solidFill>
                        <a:latin typeface="ＭＳ Ｐゴシック"/>
                      </a:endParaRP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latin typeface="ＭＳ Ｐゴシック"/>
                        </a:rPr>
                        <a:t>　</a:t>
                      </a: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2</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36</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2</a:t>
                      </a: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36</a:t>
                      </a: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9"/>
                  </a:ext>
                </a:extLst>
              </a:tr>
              <a:tr h="99122">
                <a:tc>
                  <a:txBody>
                    <a:bodyPr/>
                    <a:lstStyle/>
                    <a:p>
                      <a:pPr algn="ctr" fontAlgn="ctr"/>
                      <a:r>
                        <a:rPr lang="en-US" altLang="ja-JP" sz="1100" b="0" i="0" u="none" strike="noStrike" dirty="0">
                          <a:solidFill>
                            <a:srgbClr val="000000"/>
                          </a:solidFill>
                          <a:latin typeface="ＭＳ Ｐゴシック"/>
                        </a:rPr>
                        <a:t>32</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en-US" altLang="ja-JP" sz="1100" b="0" i="0" u="none" strike="noStrike" dirty="0">
                          <a:solidFill>
                            <a:srgbClr val="000000"/>
                          </a:solidFill>
                          <a:latin typeface="ＭＳ Ｐゴシック"/>
                        </a:rPr>
                        <a:t>(</a:t>
                      </a:r>
                      <a:r>
                        <a:rPr lang="ja-JP" altLang="en-US" sz="1100" b="0" i="0" u="none" strike="noStrike" dirty="0">
                          <a:solidFill>
                            <a:srgbClr val="000000"/>
                          </a:solidFill>
                          <a:latin typeface="ＭＳ Ｐゴシック"/>
                        </a:rPr>
                        <a:t>株</a:t>
                      </a:r>
                      <a:r>
                        <a:rPr lang="en-US" altLang="ja-JP" sz="1100" b="0" i="0" u="none" strike="noStrike" dirty="0">
                          <a:solidFill>
                            <a:srgbClr val="000000"/>
                          </a:solidFill>
                          <a:latin typeface="ＭＳ Ｐゴシック"/>
                        </a:rPr>
                        <a:t>)</a:t>
                      </a:r>
                      <a:r>
                        <a:rPr lang="ja-JP" altLang="en-US" sz="1100" b="0" i="0" u="none" strike="noStrike" dirty="0">
                          <a:solidFill>
                            <a:srgbClr val="000000"/>
                          </a:solidFill>
                          <a:latin typeface="ＭＳ Ｐゴシック"/>
                        </a:rPr>
                        <a:t>湊町開発センター</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100" b="0" i="0" u="none" strike="noStrike" dirty="0">
                          <a:solidFill>
                            <a:srgbClr val="000000"/>
                          </a:solidFill>
                          <a:latin typeface="ＭＳ Ｐゴシック"/>
                        </a:rPr>
                        <a:t>1</a:t>
                      </a: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fontAlgn="ctr"/>
                      <a:r>
                        <a:rPr lang="en-US" altLang="ja-JP" sz="1100" b="0" i="0" u="none" strike="noStrike" dirty="0">
                          <a:solidFill>
                            <a:srgbClr val="000000"/>
                          </a:solidFill>
                          <a:latin typeface="ＭＳ Ｐゴシック"/>
                        </a:rPr>
                        <a:t>9</a:t>
                      </a: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0</a:t>
                      </a:r>
                      <a:endParaRPr lang="ja-JP" altLang="en-US" sz="1100" b="0" i="0" u="none" strike="noStrike" dirty="0">
                        <a:solidFill>
                          <a:schemeClr val="tx1"/>
                        </a:solidFill>
                        <a:latin typeface="ＭＳ Ｐゴシック"/>
                      </a:endParaRP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latin typeface="ＭＳ Ｐゴシック"/>
                        </a:rPr>
                        <a:t>　</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0</a:t>
                      </a:r>
                      <a:endParaRPr lang="ja-JP" altLang="en-US" sz="1100" b="0" i="0" u="none" strike="noStrike" dirty="0">
                        <a:solidFill>
                          <a:schemeClr val="tx1"/>
                        </a:solidFill>
                        <a:latin typeface="ＭＳ Ｐゴシック"/>
                      </a:endParaRP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latin typeface="ＭＳ Ｐゴシック"/>
                        </a:rPr>
                        <a:t>　</a:t>
                      </a: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1</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9</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1</a:t>
                      </a: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9</a:t>
                      </a: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20"/>
                  </a:ext>
                </a:extLst>
              </a:tr>
              <a:tr h="99122">
                <a:tc>
                  <a:txBody>
                    <a:bodyPr/>
                    <a:lstStyle/>
                    <a:p>
                      <a:pPr algn="ctr" fontAlgn="ctr"/>
                      <a:r>
                        <a:rPr lang="en-US" altLang="ja-JP" sz="1100" b="0" i="0" u="none" strike="noStrike" dirty="0">
                          <a:solidFill>
                            <a:srgbClr val="000000"/>
                          </a:solidFill>
                          <a:latin typeface="ＭＳ Ｐゴシック"/>
                        </a:rPr>
                        <a:t>33</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en-US" altLang="zh-TW" sz="1100" b="0" i="0" u="none" strike="noStrike" dirty="0">
                          <a:solidFill>
                            <a:srgbClr val="000000"/>
                          </a:solidFill>
                          <a:latin typeface="ＭＳ Ｐゴシック" pitchFamily="50" charset="-128"/>
                          <a:ea typeface="ＭＳ Ｐゴシック" pitchFamily="50" charset="-128"/>
                        </a:rPr>
                        <a:t>(</a:t>
                      </a:r>
                      <a:r>
                        <a:rPr lang="zh-TW" altLang="en-US" sz="1100" b="0" i="0" u="none" strike="noStrike" dirty="0">
                          <a:solidFill>
                            <a:srgbClr val="000000"/>
                          </a:solidFill>
                          <a:latin typeface="ＭＳ Ｐゴシック" pitchFamily="50" charset="-128"/>
                          <a:ea typeface="ＭＳ Ｐゴシック" pitchFamily="50" charset="-128"/>
                        </a:rPr>
                        <a:t>財</a:t>
                      </a:r>
                      <a:r>
                        <a:rPr lang="en-US" altLang="zh-TW" sz="1100" b="0" i="0" u="none" strike="noStrike" dirty="0">
                          <a:solidFill>
                            <a:srgbClr val="000000"/>
                          </a:solidFill>
                          <a:latin typeface="ＭＳ Ｐゴシック" pitchFamily="50" charset="-128"/>
                          <a:ea typeface="ＭＳ Ｐゴシック" pitchFamily="50" charset="-128"/>
                        </a:rPr>
                        <a:t>)</a:t>
                      </a:r>
                      <a:r>
                        <a:rPr lang="zh-TW" altLang="en-US" sz="1100" b="0" i="0" u="none" strike="noStrike" dirty="0">
                          <a:solidFill>
                            <a:srgbClr val="000000"/>
                          </a:solidFill>
                          <a:latin typeface="ＭＳ Ｐゴシック" pitchFamily="50" charset="-128"/>
                          <a:ea typeface="ＭＳ Ｐゴシック" pitchFamily="50" charset="-128"/>
                        </a:rPr>
                        <a:t>大阪市消防振興協会</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100" b="0" i="0" u="none" strike="noStrike" dirty="0">
                          <a:solidFill>
                            <a:srgbClr val="000000"/>
                          </a:solidFill>
                          <a:latin typeface="ＭＳ Ｐゴシック"/>
                        </a:rPr>
                        <a:t>1</a:t>
                      </a: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fontAlgn="ctr"/>
                      <a:r>
                        <a:rPr lang="en-US" altLang="ja-JP" sz="1100" b="0" i="0" u="none" strike="noStrike" dirty="0">
                          <a:solidFill>
                            <a:srgbClr val="000000"/>
                          </a:solidFill>
                          <a:latin typeface="ＭＳ Ｐゴシック"/>
                        </a:rPr>
                        <a:t>436</a:t>
                      </a: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0</a:t>
                      </a:r>
                      <a:endParaRPr lang="ja-JP" altLang="en-US" sz="1100" b="0" i="0" u="none" strike="noStrike" dirty="0">
                        <a:solidFill>
                          <a:schemeClr val="tx1"/>
                        </a:solidFill>
                        <a:latin typeface="ＭＳ Ｐゴシック"/>
                      </a:endParaRP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latin typeface="ＭＳ Ｐゴシック"/>
                        </a:rPr>
                        <a:t>　</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0</a:t>
                      </a:r>
                      <a:endParaRPr lang="ja-JP" altLang="en-US" sz="1100" b="0" i="0" u="none" strike="noStrike" dirty="0">
                        <a:solidFill>
                          <a:schemeClr val="tx1"/>
                        </a:solidFill>
                        <a:latin typeface="ＭＳ Ｐゴシック"/>
                      </a:endParaRP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latin typeface="ＭＳ Ｐゴシック"/>
                        </a:rPr>
                        <a:t>　</a:t>
                      </a: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a:solidFill>
                            <a:schemeClr val="tx1"/>
                          </a:solidFill>
                          <a:latin typeface="ＭＳ Ｐゴシック"/>
                        </a:rPr>
                        <a:t>▲ </a:t>
                      </a:r>
                      <a:r>
                        <a:rPr lang="en-US" altLang="ja-JP" sz="1100" b="0" i="0" u="none" strike="noStrike">
                          <a:solidFill>
                            <a:schemeClr val="tx1"/>
                          </a:solidFill>
                          <a:latin typeface="ＭＳ Ｐゴシック"/>
                        </a:rPr>
                        <a:t>1</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436</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1</a:t>
                      </a: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436</a:t>
                      </a: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21"/>
                  </a:ext>
                </a:extLst>
              </a:tr>
              <a:tr h="99122">
                <a:tc>
                  <a:txBody>
                    <a:bodyPr/>
                    <a:lstStyle/>
                    <a:p>
                      <a:pPr algn="ctr" fontAlgn="ctr"/>
                      <a:r>
                        <a:rPr lang="en-US" altLang="ja-JP" sz="1100" b="0" i="0" u="none" strike="noStrike" dirty="0">
                          <a:solidFill>
                            <a:srgbClr val="000000"/>
                          </a:solidFill>
                          <a:latin typeface="ＭＳ Ｐゴシック"/>
                        </a:rPr>
                        <a:t>34</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rgbClr val="000000"/>
                          </a:solidFill>
                          <a:latin typeface="ＭＳ Ｐゴシック"/>
                        </a:rPr>
                        <a:t>大阪港埠頭ターミナル</a:t>
                      </a:r>
                      <a:r>
                        <a:rPr lang="en-US" altLang="ja-JP" sz="1100" b="0" i="0" u="none" strike="noStrike" dirty="0">
                          <a:solidFill>
                            <a:srgbClr val="000000"/>
                          </a:solidFill>
                          <a:latin typeface="ＭＳ Ｐゴシック"/>
                        </a:rPr>
                        <a:t>(</a:t>
                      </a:r>
                      <a:r>
                        <a:rPr lang="ja-JP" altLang="en-US" sz="1100" b="0" i="0" u="none" strike="noStrike" dirty="0">
                          <a:solidFill>
                            <a:srgbClr val="000000"/>
                          </a:solidFill>
                          <a:latin typeface="ＭＳ Ｐゴシック"/>
                        </a:rPr>
                        <a:t>株</a:t>
                      </a:r>
                      <a:r>
                        <a:rPr lang="en-US" altLang="ja-JP" sz="1100" b="0" i="0" u="none" strike="noStrike" dirty="0">
                          <a:solidFill>
                            <a:srgbClr val="000000"/>
                          </a:solidFill>
                          <a:latin typeface="ＭＳ Ｐゴシック"/>
                        </a:rPr>
                        <a:t>)</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100" b="0" i="0" u="none" strike="noStrike" dirty="0">
                          <a:solidFill>
                            <a:srgbClr val="000000"/>
                          </a:solidFill>
                          <a:latin typeface="ＭＳ Ｐゴシック"/>
                        </a:rPr>
                        <a:t>1</a:t>
                      </a: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fontAlgn="ctr"/>
                      <a:r>
                        <a:rPr lang="en-US" altLang="ja-JP" sz="1100" b="0" i="0" u="none" strike="noStrike" dirty="0">
                          <a:solidFill>
                            <a:srgbClr val="000000"/>
                          </a:solidFill>
                          <a:latin typeface="ＭＳ Ｐゴシック"/>
                        </a:rPr>
                        <a:t>5</a:t>
                      </a: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0</a:t>
                      </a:r>
                      <a:endParaRPr lang="ja-JP" altLang="en-US" sz="1100" b="0" i="0" u="none" strike="noStrike" dirty="0">
                        <a:solidFill>
                          <a:schemeClr val="tx1"/>
                        </a:solidFill>
                        <a:latin typeface="ＭＳ Ｐゴシック"/>
                      </a:endParaRP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latin typeface="ＭＳ Ｐゴシック"/>
                        </a:rPr>
                        <a:t>　</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0</a:t>
                      </a:r>
                      <a:endParaRPr lang="ja-JP" altLang="en-US" sz="1100" b="0" i="0" u="none" strike="noStrike" dirty="0">
                        <a:solidFill>
                          <a:schemeClr val="tx1"/>
                        </a:solidFill>
                        <a:latin typeface="ＭＳ Ｐゴシック"/>
                      </a:endParaRP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latin typeface="ＭＳ Ｐゴシック"/>
                        </a:rPr>
                        <a:t>　</a:t>
                      </a: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1</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5</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1</a:t>
                      </a: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5</a:t>
                      </a: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22"/>
                  </a:ext>
                </a:extLst>
              </a:tr>
              <a:tr h="99122">
                <a:tc>
                  <a:txBody>
                    <a:bodyPr/>
                    <a:lstStyle/>
                    <a:p>
                      <a:pPr algn="ctr" fontAlgn="ctr"/>
                      <a:r>
                        <a:rPr lang="en-US" altLang="ja-JP" sz="1100" b="0" i="0" u="none" strike="noStrike" dirty="0">
                          <a:solidFill>
                            <a:srgbClr val="000000"/>
                          </a:solidFill>
                          <a:latin typeface="ＭＳ Ｐゴシック"/>
                        </a:rPr>
                        <a:t>35</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en-US" altLang="ja-JP" sz="1100" b="0" i="0" u="none" strike="noStrike" dirty="0">
                          <a:solidFill>
                            <a:srgbClr val="000000"/>
                          </a:solidFill>
                          <a:latin typeface="ＭＳ Ｐゴシック"/>
                        </a:rPr>
                        <a:t>(</a:t>
                      </a:r>
                      <a:r>
                        <a:rPr lang="ja-JP" altLang="en-US" sz="1100" b="0" i="0" u="none" strike="noStrike" dirty="0">
                          <a:solidFill>
                            <a:srgbClr val="000000"/>
                          </a:solidFill>
                          <a:latin typeface="ＭＳ Ｐゴシック"/>
                        </a:rPr>
                        <a:t>財</a:t>
                      </a:r>
                      <a:r>
                        <a:rPr lang="en-US" altLang="ja-JP" sz="1100" b="0" i="0" u="none" strike="noStrike" dirty="0">
                          <a:solidFill>
                            <a:srgbClr val="000000"/>
                          </a:solidFill>
                          <a:latin typeface="ＭＳ Ｐゴシック"/>
                        </a:rPr>
                        <a:t>)</a:t>
                      </a:r>
                      <a:r>
                        <a:rPr lang="ja-JP" altLang="en-US" sz="1100" b="0" i="0" u="none" strike="noStrike" dirty="0">
                          <a:solidFill>
                            <a:srgbClr val="000000"/>
                          </a:solidFill>
                          <a:latin typeface="ＭＳ Ｐゴシック"/>
                        </a:rPr>
                        <a:t>大阪市農業センター</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100" b="0" i="0" u="none" strike="noStrike" dirty="0">
                          <a:solidFill>
                            <a:srgbClr val="000000"/>
                          </a:solidFill>
                          <a:latin typeface="ＭＳ Ｐゴシック"/>
                        </a:rPr>
                        <a:t>1</a:t>
                      </a: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fontAlgn="ctr"/>
                      <a:r>
                        <a:rPr lang="en-US" altLang="ja-JP" sz="1100" b="0" i="0" u="none" strike="noStrike" dirty="0">
                          <a:solidFill>
                            <a:srgbClr val="000000"/>
                          </a:solidFill>
                          <a:latin typeface="ＭＳ Ｐゴシック"/>
                        </a:rPr>
                        <a:t>11</a:t>
                      </a: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0</a:t>
                      </a:r>
                      <a:endParaRPr lang="ja-JP" altLang="en-US" sz="1100" b="0" i="0" u="none" strike="noStrike" dirty="0">
                        <a:solidFill>
                          <a:schemeClr val="tx1"/>
                        </a:solidFill>
                        <a:latin typeface="ＭＳ Ｐゴシック"/>
                      </a:endParaRP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latin typeface="ＭＳ Ｐゴシック"/>
                        </a:rPr>
                        <a:t>　</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0</a:t>
                      </a:r>
                      <a:endParaRPr lang="ja-JP" altLang="en-US" sz="1100" b="0" i="0" u="none" strike="noStrike" dirty="0">
                        <a:solidFill>
                          <a:schemeClr val="tx1"/>
                        </a:solidFill>
                        <a:latin typeface="ＭＳ Ｐゴシック"/>
                      </a:endParaRP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latin typeface="ＭＳ Ｐゴシック"/>
                        </a:rPr>
                        <a:t>　</a:t>
                      </a: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a:solidFill>
                            <a:schemeClr val="tx1"/>
                          </a:solidFill>
                          <a:latin typeface="ＭＳ Ｐゴシック"/>
                        </a:rPr>
                        <a:t>▲ </a:t>
                      </a:r>
                      <a:r>
                        <a:rPr lang="en-US" altLang="ja-JP" sz="1100" b="0" i="0" u="none" strike="noStrike">
                          <a:solidFill>
                            <a:schemeClr val="tx1"/>
                          </a:solidFill>
                          <a:latin typeface="ＭＳ Ｐゴシック"/>
                        </a:rPr>
                        <a:t>1</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11</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1</a:t>
                      </a: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11</a:t>
                      </a: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23"/>
                  </a:ext>
                </a:extLst>
              </a:tr>
              <a:tr h="99122">
                <a:tc>
                  <a:txBody>
                    <a:bodyPr/>
                    <a:lstStyle/>
                    <a:p>
                      <a:pPr algn="ctr" fontAlgn="ctr"/>
                      <a:r>
                        <a:rPr lang="en-US" altLang="ja-JP" sz="1100" b="0" i="0" u="none" strike="noStrike" dirty="0">
                          <a:solidFill>
                            <a:srgbClr val="000000"/>
                          </a:solidFill>
                          <a:latin typeface="ＭＳ Ｐゴシック"/>
                        </a:rPr>
                        <a:t>36</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en-US" altLang="ja-JP" sz="1100" b="0" i="0" u="none" strike="noStrike" dirty="0">
                          <a:solidFill>
                            <a:srgbClr val="000000"/>
                          </a:solidFill>
                          <a:latin typeface="ＭＳ Ｐゴシック"/>
                        </a:rPr>
                        <a:t>(</a:t>
                      </a:r>
                      <a:r>
                        <a:rPr lang="ja-JP" altLang="en-US" sz="1100" b="0" i="0" u="none" strike="noStrike" dirty="0">
                          <a:solidFill>
                            <a:srgbClr val="000000"/>
                          </a:solidFill>
                          <a:latin typeface="ＭＳ Ｐゴシック"/>
                        </a:rPr>
                        <a:t>財</a:t>
                      </a:r>
                      <a:r>
                        <a:rPr lang="en-US" altLang="ja-JP" sz="1100" b="0" i="0" u="none" strike="noStrike" dirty="0">
                          <a:solidFill>
                            <a:srgbClr val="000000"/>
                          </a:solidFill>
                          <a:latin typeface="ＭＳ Ｐゴシック"/>
                        </a:rPr>
                        <a:t>)</a:t>
                      </a:r>
                      <a:r>
                        <a:rPr lang="ja-JP" altLang="en-US" sz="1100" b="0" i="0" u="none" strike="noStrike" dirty="0">
                          <a:solidFill>
                            <a:srgbClr val="000000"/>
                          </a:solidFill>
                          <a:latin typeface="ＭＳ Ｐゴシック"/>
                        </a:rPr>
                        <a:t>大阪観光コンベンション協会</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100" b="0" i="0" u="none" strike="noStrike" dirty="0">
                          <a:solidFill>
                            <a:srgbClr val="000000"/>
                          </a:solidFill>
                          <a:latin typeface="ＭＳ Ｐゴシック"/>
                        </a:rPr>
                        <a:t>4</a:t>
                      </a: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fontAlgn="ctr"/>
                      <a:r>
                        <a:rPr lang="en-US" altLang="ja-JP" sz="1100" b="0" i="0" u="none" strike="noStrike" dirty="0">
                          <a:solidFill>
                            <a:srgbClr val="000000"/>
                          </a:solidFill>
                          <a:latin typeface="ＭＳ Ｐゴシック"/>
                        </a:rPr>
                        <a:t>129</a:t>
                      </a: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0</a:t>
                      </a:r>
                      <a:endParaRPr lang="ja-JP" altLang="en-US" sz="1100" b="0" i="0" u="none" strike="noStrike" dirty="0">
                        <a:solidFill>
                          <a:schemeClr val="tx1"/>
                        </a:solidFill>
                        <a:latin typeface="ＭＳ Ｐゴシック"/>
                      </a:endParaRP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latin typeface="ＭＳ Ｐゴシック"/>
                        </a:rPr>
                        <a:t>　</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0</a:t>
                      </a:r>
                      <a:endParaRPr lang="ja-JP" altLang="en-US" sz="1100" b="0" i="0" u="none" strike="noStrike" dirty="0">
                        <a:solidFill>
                          <a:schemeClr val="tx1"/>
                        </a:solidFill>
                        <a:latin typeface="ＭＳ Ｐゴシック"/>
                      </a:endParaRP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latin typeface="ＭＳ Ｐゴシック"/>
                        </a:rPr>
                        <a:t>　</a:t>
                      </a: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4</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129</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4</a:t>
                      </a: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129</a:t>
                      </a: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24"/>
                  </a:ext>
                </a:extLst>
              </a:tr>
              <a:tr h="99122">
                <a:tc>
                  <a:txBody>
                    <a:bodyPr/>
                    <a:lstStyle/>
                    <a:p>
                      <a:pPr algn="ctr" fontAlgn="ctr"/>
                      <a:r>
                        <a:rPr lang="en-US" altLang="ja-JP" sz="1100" b="0" i="0" u="none" strike="noStrike" dirty="0">
                          <a:solidFill>
                            <a:srgbClr val="000000"/>
                          </a:solidFill>
                          <a:latin typeface="ＭＳ Ｐゴシック"/>
                        </a:rPr>
                        <a:t>37</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en-US" altLang="zh-TW" sz="1100" b="0" i="0" u="none" strike="noStrike" dirty="0">
                          <a:solidFill>
                            <a:srgbClr val="000000"/>
                          </a:solidFill>
                          <a:latin typeface="ＭＳ Ｐゴシック" pitchFamily="50" charset="-128"/>
                          <a:ea typeface="ＭＳ Ｐゴシック" pitchFamily="50" charset="-128"/>
                        </a:rPr>
                        <a:t>(</a:t>
                      </a:r>
                      <a:r>
                        <a:rPr lang="zh-TW" altLang="en-US" sz="1100" b="0" i="0" u="none" strike="noStrike" dirty="0">
                          <a:solidFill>
                            <a:srgbClr val="000000"/>
                          </a:solidFill>
                          <a:latin typeface="ＭＳ Ｐゴシック" pitchFamily="50" charset="-128"/>
                          <a:ea typeface="ＭＳ Ｐゴシック" pitchFamily="50" charset="-128"/>
                        </a:rPr>
                        <a:t>公社</a:t>
                      </a:r>
                      <a:r>
                        <a:rPr lang="en-US" altLang="zh-TW" sz="1100" b="0" i="0" u="none" strike="noStrike" dirty="0">
                          <a:solidFill>
                            <a:srgbClr val="000000"/>
                          </a:solidFill>
                          <a:latin typeface="ＭＳ Ｐゴシック" pitchFamily="50" charset="-128"/>
                          <a:ea typeface="ＭＳ Ｐゴシック" pitchFamily="50" charset="-128"/>
                        </a:rPr>
                        <a:t>)</a:t>
                      </a:r>
                      <a:r>
                        <a:rPr lang="zh-TW" altLang="en-US" sz="1100" b="0" i="0" u="none" strike="noStrike" dirty="0">
                          <a:solidFill>
                            <a:srgbClr val="000000"/>
                          </a:solidFill>
                          <a:latin typeface="ＭＳ Ｐゴシック" pitchFamily="50" charset="-128"/>
                          <a:ea typeface="ＭＳ Ｐゴシック" pitchFamily="50" charset="-128"/>
                        </a:rPr>
                        <a:t>大阪港振興協会</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100" b="0" i="0" u="none" strike="noStrike" dirty="0">
                          <a:solidFill>
                            <a:srgbClr val="000000"/>
                          </a:solidFill>
                          <a:latin typeface="ＭＳ Ｐゴシック"/>
                        </a:rPr>
                        <a:t>3</a:t>
                      </a: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fontAlgn="ctr"/>
                      <a:r>
                        <a:rPr lang="en-US" altLang="ja-JP" sz="1100" b="0" i="0" u="none" strike="noStrike" dirty="0">
                          <a:solidFill>
                            <a:srgbClr val="000000"/>
                          </a:solidFill>
                          <a:latin typeface="ＭＳ Ｐゴシック"/>
                        </a:rPr>
                        <a:t>98</a:t>
                      </a: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0</a:t>
                      </a:r>
                      <a:endParaRPr lang="ja-JP" altLang="en-US" sz="1100" b="0" i="0" u="none" strike="noStrike" dirty="0">
                        <a:solidFill>
                          <a:schemeClr val="tx1"/>
                        </a:solidFill>
                        <a:latin typeface="ＭＳ Ｐゴシック"/>
                      </a:endParaRP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latin typeface="ＭＳ Ｐゴシック"/>
                        </a:rPr>
                        <a:t>　</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0</a:t>
                      </a:r>
                      <a:endParaRPr lang="ja-JP" altLang="en-US" sz="1100" b="0" i="0" u="none" strike="noStrike" dirty="0">
                        <a:solidFill>
                          <a:schemeClr val="tx1"/>
                        </a:solidFill>
                        <a:latin typeface="ＭＳ Ｐゴシック"/>
                      </a:endParaRP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latin typeface="ＭＳ Ｐゴシック"/>
                        </a:rPr>
                        <a:t>　</a:t>
                      </a: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3</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98</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3</a:t>
                      </a: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98</a:t>
                      </a: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25"/>
                  </a:ext>
                </a:extLst>
              </a:tr>
              <a:tr h="99122">
                <a:tc>
                  <a:txBody>
                    <a:bodyPr/>
                    <a:lstStyle/>
                    <a:p>
                      <a:pPr algn="ctr" fontAlgn="ctr"/>
                      <a:r>
                        <a:rPr lang="en-US" altLang="ja-JP" sz="1100" b="0" i="0" u="none" strike="noStrike" dirty="0">
                          <a:solidFill>
                            <a:srgbClr val="000000"/>
                          </a:solidFill>
                          <a:latin typeface="ＭＳ Ｐゴシック"/>
                        </a:rPr>
                        <a:t>38</a:t>
                      </a:r>
                      <a:r>
                        <a:rPr lang="ja-JP" altLang="en-US" sz="1100" b="0" i="0" u="none" strike="noStrike" dirty="0">
                          <a:solidFill>
                            <a:srgbClr val="000000"/>
                          </a:solidFill>
                          <a:latin typeface="ＭＳ Ｐゴシック"/>
                        </a:rPr>
                        <a:t>～</a:t>
                      </a:r>
                      <a:r>
                        <a:rPr lang="en-US" altLang="ja-JP" sz="1100" b="0" i="0" u="none" strike="noStrike" dirty="0">
                          <a:solidFill>
                            <a:srgbClr val="000000"/>
                          </a:solidFill>
                          <a:latin typeface="ＭＳ Ｐゴシック"/>
                        </a:rPr>
                        <a:t>61</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en-US" altLang="zh-CN" sz="1100" b="0" i="0" u="none" strike="noStrike" dirty="0">
                          <a:solidFill>
                            <a:srgbClr val="000000"/>
                          </a:solidFill>
                          <a:latin typeface="ＭＳ Ｐゴシック" pitchFamily="50" charset="-128"/>
                          <a:ea typeface="ＭＳ Ｐゴシック" pitchFamily="50" charset="-128"/>
                        </a:rPr>
                        <a:t>(</a:t>
                      </a:r>
                      <a:r>
                        <a:rPr lang="zh-CN" altLang="en-US" sz="1100" b="0" i="0" u="none" strike="noStrike" dirty="0">
                          <a:solidFill>
                            <a:srgbClr val="000000"/>
                          </a:solidFill>
                          <a:latin typeface="ＭＳ Ｐゴシック" pitchFamily="50" charset="-128"/>
                          <a:ea typeface="ＭＳ Ｐゴシック" pitchFamily="50" charset="-128"/>
                        </a:rPr>
                        <a:t>社福</a:t>
                      </a:r>
                      <a:r>
                        <a:rPr lang="en-US" altLang="zh-CN" sz="1100" b="0" i="0" u="none" strike="noStrike" dirty="0">
                          <a:solidFill>
                            <a:srgbClr val="000000"/>
                          </a:solidFill>
                          <a:latin typeface="ＭＳ Ｐゴシック" pitchFamily="50" charset="-128"/>
                          <a:ea typeface="ＭＳ Ｐゴシック" pitchFamily="50" charset="-128"/>
                        </a:rPr>
                        <a:t>)</a:t>
                      </a:r>
                      <a:r>
                        <a:rPr lang="zh-CN" altLang="en-US" sz="1100" b="0" i="0" u="none" strike="noStrike" dirty="0">
                          <a:solidFill>
                            <a:srgbClr val="000000"/>
                          </a:solidFill>
                          <a:latin typeface="ＭＳ Ｐゴシック" pitchFamily="50" charset="-128"/>
                          <a:ea typeface="ＭＳ Ｐゴシック" pitchFamily="50" charset="-128"/>
                        </a:rPr>
                        <a:t>各区社会福祉協議会</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100" b="0" i="0" u="none" strike="noStrike" dirty="0">
                          <a:solidFill>
                            <a:srgbClr val="000000"/>
                          </a:solidFill>
                          <a:latin typeface="ＭＳ Ｐゴシック"/>
                        </a:rPr>
                        <a:t>13</a:t>
                      </a: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fontAlgn="ctr"/>
                      <a:r>
                        <a:rPr lang="en-US" altLang="ja-JP" sz="1100" b="0" i="0" u="none" strike="noStrike" dirty="0">
                          <a:solidFill>
                            <a:srgbClr val="000000"/>
                          </a:solidFill>
                          <a:latin typeface="ＭＳ Ｐゴシック"/>
                        </a:rPr>
                        <a:t>2,772</a:t>
                      </a: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0</a:t>
                      </a:r>
                      <a:endParaRPr lang="ja-JP" altLang="en-US" sz="1100" b="0" i="0" u="none" strike="noStrike" dirty="0">
                        <a:solidFill>
                          <a:schemeClr val="tx1"/>
                        </a:solidFill>
                        <a:latin typeface="ＭＳ Ｐゴシック"/>
                      </a:endParaRP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latin typeface="ＭＳ Ｐゴシック"/>
                        </a:rPr>
                        <a:t>　</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0</a:t>
                      </a:r>
                      <a:endParaRPr lang="ja-JP" altLang="en-US" sz="1100" b="0" i="0" u="none" strike="noStrike" dirty="0">
                        <a:solidFill>
                          <a:schemeClr val="tx1"/>
                        </a:solidFill>
                        <a:latin typeface="ＭＳ Ｐゴシック"/>
                      </a:endParaRP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latin typeface="ＭＳ Ｐゴシック"/>
                        </a:rPr>
                        <a:t>　</a:t>
                      </a: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13</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2,772</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13</a:t>
                      </a: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2,772</a:t>
                      </a: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26"/>
                  </a:ext>
                </a:extLst>
              </a:tr>
              <a:tr h="99122">
                <a:tc>
                  <a:txBody>
                    <a:bodyPr/>
                    <a:lstStyle/>
                    <a:p>
                      <a:pPr algn="l" fontAlgn="ctr"/>
                      <a:r>
                        <a:rPr lang="ja-JP" altLang="en-US" sz="1100" b="0" i="0" u="none" strike="noStrike" dirty="0">
                          <a:solidFill>
                            <a:srgbClr val="000000"/>
                          </a:solidFill>
                          <a:latin typeface="ＭＳ Ｐゴシック"/>
                        </a:rPr>
                        <a:t>　</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fontAlgn="ctr"/>
                      <a:r>
                        <a:rPr lang="ja-JP" altLang="en-US" sz="1100" b="0" i="0" u="none" strike="noStrike" dirty="0">
                          <a:solidFill>
                            <a:srgbClr val="000000"/>
                          </a:solidFill>
                          <a:latin typeface="ＭＳ Ｐゴシック"/>
                        </a:rPr>
                        <a:t>合　　　計</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r" fontAlgn="ctr"/>
                      <a:r>
                        <a:rPr lang="en-US" altLang="ja-JP" sz="1100" b="0" i="0" u="none" strike="noStrike" dirty="0">
                          <a:solidFill>
                            <a:srgbClr val="000000"/>
                          </a:solidFill>
                          <a:latin typeface="ＭＳ Ｐゴシック"/>
                        </a:rPr>
                        <a:t>325</a:t>
                      </a: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r" fontAlgn="ctr"/>
                      <a:r>
                        <a:rPr lang="en-US" altLang="ja-JP" sz="1100" b="0" i="0" u="none" strike="noStrike" dirty="0">
                          <a:solidFill>
                            <a:srgbClr val="000000"/>
                          </a:solidFill>
                          <a:latin typeface="ＭＳ Ｐゴシック"/>
                        </a:rPr>
                        <a:t>32,150</a:t>
                      </a: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r" fontAlgn="ctr"/>
                      <a:r>
                        <a:rPr lang="en-US" altLang="ja-JP" sz="1100" b="0" i="0" u="none" strike="noStrike" dirty="0">
                          <a:solidFill>
                            <a:schemeClr val="tx1"/>
                          </a:solidFill>
                          <a:latin typeface="ＭＳ Ｐゴシック"/>
                        </a:rPr>
                        <a:t>19</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r" fontAlgn="ctr"/>
                      <a:r>
                        <a:rPr lang="en-US" altLang="ja-JP" sz="1100" b="0" i="0" u="none" strike="noStrike" dirty="0">
                          <a:solidFill>
                            <a:schemeClr val="tx1"/>
                          </a:solidFill>
                          <a:latin typeface="ＭＳ Ｐゴシック"/>
                        </a:rPr>
                        <a:t>3,970</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r" fontAlgn="ctr"/>
                      <a:r>
                        <a:rPr lang="en-US" altLang="ja-JP" sz="1100" b="0" i="0" u="none" strike="noStrike" dirty="0">
                          <a:solidFill>
                            <a:schemeClr val="tx1"/>
                          </a:solidFill>
                          <a:latin typeface="ＭＳ Ｐゴシック"/>
                        </a:rPr>
                        <a:t>13</a:t>
                      </a: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r" fontAlgn="ctr"/>
                      <a:r>
                        <a:rPr lang="en-US" altLang="ja-JP" sz="1100" b="0" i="0" u="none" strike="noStrike" dirty="0">
                          <a:solidFill>
                            <a:schemeClr val="tx1"/>
                          </a:solidFill>
                          <a:latin typeface="ＭＳ Ｐゴシック"/>
                        </a:rPr>
                        <a:t>3,553</a:t>
                      </a: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305</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28,180</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312</a:t>
                      </a: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28,597</a:t>
                      </a: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20000"/>
                        <a:lumOff val="80000"/>
                      </a:schemeClr>
                    </a:solidFill>
                  </a:tcPr>
                </a:tc>
                <a:extLst>
                  <a:ext uri="{0D108BD9-81ED-4DB2-BD59-A6C34878D82A}">
                    <a16:rowId xmlns:a16="http://schemas.microsoft.com/office/drawing/2014/main" val="10027"/>
                  </a:ext>
                </a:extLst>
              </a:tr>
            </a:tbl>
          </a:graphicData>
        </a:graphic>
      </p:graphicFrame>
      <p:sp>
        <p:nvSpPr>
          <p:cNvPr id="10" name="正方形/長方形 9"/>
          <p:cNvSpPr/>
          <p:nvPr/>
        </p:nvSpPr>
        <p:spPr>
          <a:xfrm>
            <a:off x="323528" y="548680"/>
            <a:ext cx="1656184" cy="246221"/>
          </a:xfrm>
          <a:prstGeom prst="rect">
            <a:avLst/>
          </a:prstGeom>
        </p:spPr>
        <p:txBody>
          <a:bodyPr wrap="square">
            <a:spAutoFit/>
          </a:bodyPr>
          <a:lstStyle/>
          <a:p>
            <a:r>
              <a:rPr lang="ja-JP" altLang="en-US" sz="1000" dirty="0"/>
              <a:t>（前ページからの続き）</a:t>
            </a:r>
          </a:p>
        </p:txBody>
      </p:sp>
      <p:sp>
        <p:nvSpPr>
          <p:cNvPr id="17" name="正方形/長方形 16"/>
          <p:cNvSpPr/>
          <p:nvPr/>
        </p:nvSpPr>
        <p:spPr>
          <a:xfrm>
            <a:off x="179512" y="260648"/>
            <a:ext cx="5544616" cy="307777"/>
          </a:xfrm>
          <a:prstGeom prst="rect">
            <a:avLst/>
          </a:prstGeom>
        </p:spPr>
        <p:txBody>
          <a:bodyPr wrap="square">
            <a:spAutoFit/>
          </a:bodyPr>
          <a:lstStyle/>
          <a:p>
            <a:r>
              <a:rPr lang="ja-JP" altLang="en-US" sz="1400" dirty="0"/>
              <a:t>（外郭団体との競争性のない随意契約の見直しの内訳）</a:t>
            </a:r>
          </a:p>
        </p:txBody>
      </p:sp>
      <p:sp>
        <p:nvSpPr>
          <p:cNvPr id="6" name="正方形/長方形 5"/>
          <p:cNvSpPr/>
          <p:nvPr/>
        </p:nvSpPr>
        <p:spPr>
          <a:xfrm>
            <a:off x="7308304" y="548680"/>
            <a:ext cx="1440160" cy="246221"/>
          </a:xfrm>
          <a:prstGeom prst="rect">
            <a:avLst/>
          </a:prstGeom>
        </p:spPr>
        <p:txBody>
          <a:bodyPr wrap="square">
            <a:spAutoFit/>
          </a:bodyPr>
          <a:lstStyle/>
          <a:p>
            <a:r>
              <a:rPr lang="ja-JP" altLang="en-US" sz="1000" dirty="0"/>
              <a:t>（金額の単位：百万円）</a:t>
            </a:r>
          </a:p>
        </p:txBody>
      </p:sp>
      <p:sp>
        <p:nvSpPr>
          <p:cNvPr id="8" name="テキスト ボックス 36"/>
          <p:cNvSpPr txBox="1"/>
          <p:nvPr/>
        </p:nvSpPr>
        <p:spPr>
          <a:xfrm>
            <a:off x="0" y="12249"/>
            <a:ext cx="1619672" cy="261610"/>
          </a:xfrm>
          <a:prstGeom prst="rect">
            <a:avLst/>
          </a:prstGeom>
          <a:noFill/>
        </p:spPr>
        <p:txBody>
          <a:bodyPr wrap="square" rtlCol="0">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r>
              <a:rPr lang="ja-JP" altLang="en-US" sz="1100" dirty="0"/>
              <a:t>（付属資料４）</a:t>
            </a:r>
            <a:endParaRPr lang="en-US" altLang="ja-JP" sz="1100" dirty="0"/>
          </a:p>
        </p:txBody>
      </p:sp>
      <p:sp>
        <p:nvSpPr>
          <p:cNvPr id="2" name="テキスト ボックス 1"/>
          <p:cNvSpPr txBox="1"/>
          <p:nvPr/>
        </p:nvSpPr>
        <p:spPr>
          <a:xfrm>
            <a:off x="971600" y="6627168"/>
            <a:ext cx="1296144" cy="230832"/>
          </a:xfrm>
          <a:prstGeom prst="rect">
            <a:avLst/>
          </a:prstGeom>
          <a:noFill/>
        </p:spPr>
        <p:txBody>
          <a:bodyPr wrap="square" rtlCol="0">
            <a:spAutoFit/>
          </a:bodyPr>
          <a:lstStyle/>
          <a:p>
            <a:r>
              <a:rPr kumimoji="1" lang="en-US" altLang="ja-JP" sz="900" dirty="0"/>
              <a:t>※2014</a:t>
            </a:r>
            <a:r>
              <a:rPr kumimoji="1" lang="ja-JP" altLang="en-US" sz="900" dirty="0"/>
              <a:t>年</a:t>
            </a:r>
            <a:r>
              <a:rPr kumimoji="1" lang="en-US" altLang="ja-JP" sz="900" dirty="0"/>
              <a:t>4</a:t>
            </a:r>
            <a:r>
              <a:rPr kumimoji="1" lang="ja-JP" altLang="en-US" sz="900" dirty="0"/>
              <a:t>月社名変更</a:t>
            </a:r>
          </a:p>
        </p:txBody>
      </p:sp>
      <p:sp>
        <p:nvSpPr>
          <p:cNvPr id="3" name="スライド番号プレースホルダー 2"/>
          <p:cNvSpPr>
            <a:spLocks noGrp="1"/>
          </p:cNvSpPr>
          <p:nvPr>
            <p:ph type="sldNum" sz="quarter" idx="12"/>
          </p:nvPr>
        </p:nvSpPr>
        <p:spPr/>
        <p:txBody>
          <a:bodyPr/>
          <a:lstStyle/>
          <a:p>
            <a:fld id="{63BC356D-1576-478B-8647-1361C6E9DFF7}" type="slidenum">
              <a:rPr lang="ja-JP" altLang="en-US" smtClean="0"/>
              <a:pPr/>
              <a:t>393</a:t>
            </a:fld>
            <a:endParaRPr lang="ja-JP" altLang="en-US"/>
          </a:p>
        </p:txBody>
      </p:sp>
    </p:spTree>
    <p:extLst>
      <p:ext uri="{BB962C8B-B14F-4D97-AF65-F5344CB8AC3E}">
        <p14:creationId xmlns:p14="http://schemas.microsoft.com/office/powerpoint/2010/main" val="2874929540"/>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タイトル 1"/>
          <p:cNvSpPr txBox="1">
            <a:spLocks/>
          </p:cNvSpPr>
          <p:nvPr/>
        </p:nvSpPr>
        <p:spPr>
          <a:xfrm>
            <a:off x="179512" y="661071"/>
            <a:ext cx="9352960" cy="5832648"/>
          </a:xfrm>
          <a:prstGeom prst="rect">
            <a:avLst/>
          </a:prstGeom>
        </p:spPr>
        <p:txBody>
          <a:bodyPr vert="horz" lIns="91440" tIns="45720" rIns="91440" bIns="45720" rtlCol="0" anchor="ctr">
            <a:normAutofit/>
          </a:bodyPr>
          <a:lstStyle/>
          <a:p>
            <a:pPr>
              <a:spcBef>
                <a:spcPct val="0"/>
              </a:spcBef>
              <a:defRPr/>
            </a:pPr>
            <a:r>
              <a:rPr lang="en-US" altLang="ja-JP" sz="4000" b="1" dirty="0">
                <a:latin typeface="BIZ UDゴシック" panose="020B0400000000000000" pitchFamily="49" charset="-128"/>
                <a:ea typeface="BIZ UDゴシック" panose="020B0400000000000000" pitchFamily="49" charset="-128"/>
                <a:cs typeface="+mj-cs"/>
              </a:rPr>
              <a:t>Ⅰ</a:t>
            </a:r>
            <a:r>
              <a:rPr lang="ja-JP" altLang="en-US" sz="4000" b="1" dirty="0">
                <a:latin typeface="BIZ UDゴシック" panose="020B0400000000000000" pitchFamily="49" charset="-128"/>
                <a:ea typeface="BIZ UDゴシック" panose="020B0400000000000000" pitchFamily="49" charset="-128"/>
                <a:cs typeface="+mj-cs"/>
              </a:rPr>
              <a:t>　政策の刷新（主なもの）</a:t>
            </a:r>
          </a:p>
          <a:p>
            <a:pPr>
              <a:spcBef>
                <a:spcPct val="0"/>
              </a:spcBef>
              <a:defRPr/>
            </a:pPr>
            <a:endParaRPr lang="en-US" altLang="ja-JP" sz="4000" b="1" dirty="0">
              <a:latin typeface="BIZ UDゴシック" panose="020B0400000000000000" pitchFamily="49" charset="-128"/>
              <a:ea typeface="BIZ UDゴシック" panose="020B0400000000000000" pitchFamily="49" charset="-128"/>
              <a:cs typeface="+mj-cs"/>
            </a:endParaRPr>
          </a:p>
          <a:p>
            <a:pPr>
              <a:spcBef>
                <a:spcPct val="0"/>
              </a:spcBef>
              <a:defRPr/>
            </a:pPr>
            <a:r>
              <a:rPr lang="ja-JP" altLang="en-US" sz="4000" b="1" dirty="0">
                <a:latin typeface="BIZ UDゴシック" panose="020B0400000000000000" pitchFamily="49" charset="-128"/>
                <a:ea typeface="BIZ UDゴシック" panose="020B0400000000000000" pitchFamily="49" charset="-128"/>
                <a:cs typeface="+mj-cs"/>
              </a:rPr>
              <a:t>　　（１）現役世代への重点投資</a:t>
            </a:r>
            <a:endParaRPr lang="en-US" altLang="ja-JP" sz="4000" b="1" dirty="0">
              <a:latin typeface="BIZ UDゴシック" panose="020B0400000000000000" pitchFamily="49" charset="-128"/>
              <a:ea typeface="BIZ UDゴシック" panose="020B0400000000000000" pitchFamily="49" charset="-128"/>
              <a:cs typeface="+mj-cs"/>
            </a:endParaRPr>
          </a:p>
          <a:p>
            <a:pPr>
              <a:spcBef>
                <a:spcPct val="0"/>
              </a:spcBef>
              <a:defRPr/>
            </a:pPr>
            <a:r>
              <a:rPr lang="ja-JP" altLang="en-US" sz="3200" b="1" dirty="0">
                <a:latin typeface="BIZ UDゴシック" panose="020B0400000000000000" pitchFamily="49" charset="-128"/>
                <a:ea typeface="BIZ UDゴシック" panose="020B0400000000000000" pitchFamily="49" charset="-128"/>
                <a:cs typeface="+mj-cs"/>
              </a:rPr>
              <a:t>　　　　　　　　　　　　　　（子育て</a:t>
            </a:r>
            <a:r>
              <a:rPr lang="en-US" altLang="ja-JP" sz="3200" b="1" dirty="0">
                <a:latin typeface="BIZ UDゴシック" panose="020B0400000000000000" pitchFamily="49" charset="-128"/>
                <a:ea typeface="BIZ UDゴシック" panose="020B0400000000000000" pitchFamily="49" charset="-128"/>
                <a:cs typeface="+mj-cs"/>
              </a:rPr>
              <a:t>/</a:t>
            </a:r>
            <a:r>
              <a:rPr lang="ja-JP" altLang="en-US" sz="3200" b="1" dirty="0">
                <a:latin typeface="BIZ UDゴシック" panose="020B0400000000000000" pitchFamily="49" charset="-128"/>
                <a:ea typeface="BIZ UDゴシック" panose="020B0400000000000000" pitchFamily="49" charset="-128"/>
                <a:cs typeface="+mj-cs"/>
              </a:rPr>
              <a:t>教育）</a:t>
            </a:r>
          </a:p>
          <a:p>
            <a:pPr>
              <a:spcBef>
                <a:spcPct val="0"/>
              </a:spcBef>
              <a:defRPr/>
            </a:pPr>
            <a:r>
              <a:rPr lang="ja-JP" altLang="en-US" sz="4000" b="1" dirty="0">
                <a:latin typeface="BIZ UDゴシック" panose="020B0400000000000000" pitchFamily="49" charset="-128"/>
                <a:ea typeface="BIZ UDゴシック" panose="020B0400000000000000" pitchFamily="49" charset="-128"/>
                <a:cs typeface="+mj-cs"/>
              </a:rPr>
              <a:t>　　（２）教育改革</a:t>
            </a:r>
          </a:p>
          <a:p>
            <a:pPr>
              <a:spcBef>
                <a:spcPct val="0"/>
              </a:spcBef>
              <a:defRPr/>
            </a:pPr>
            <a:r>
              <a:rPr lang="ja-JP" altLang="en-US" sz="4000" b="1" dirty="0">
                <a:latin typeface="BIZ UDゴシック" panose="020B0400000000000000" pitchFamily="49" charset="-128"/>
                <a:ea typeface="BIZ UDゴシック" panose="020B0400000000000000" pitchFamily="49" charset="-128"/>
                <a:cs typeface="+mj-cs"/>
              </a:rPr>
              <a:t>　　（３）西成特区構想</a:t>
            </a:r>
          </a:p>
          <a:p>
            <a:pPr>
              <a:spcBef>
                <a:spcPct val="0"/>
              </a:spcBef>
              <a:defRPr/>
            </a:pPr>
            <a:r>
              <a:rPr lang="ja-JP" altLang="en-US" sz="4000" b="1" dirty="0">
                <a:latin typeface="BIZ UDゴシック" panose="020B0400000000000000" pitchFamily="49" charset="-128"/>
                <a:ea typeface="BIZ UDゴシック" panose="020B0400000000000000" pitchFamily="49" charset="-128"/>
                <a:cs typeface="+mj-cs"/>
              </a:rPr>
              <a:t>　　（４）福祉施策の再構築</a:t>
            </a:r>
          </a:p>
          <a:p>
            <a:pPr>
              <a:spcBef>
                <a:spcPct val="0"/>
              </a:spcBef>
              <a:defRPr/>
            </a:pPr>
            <a:r>
              <a:rPr lang="ja-JP" altLang="en-US" sz="4000" b="1" dirty="0">
                <a:latin typeface="BIZ UDゴシック" panose="020B0400000000000000" pitchFamily="49" charset="-128"/>
                <a:ea typeface="BIZ UDゴシック" panose="020B0400000000000000" pitchFamily="49" charset="-128"/>
                <a:cs typeface="+mj-cs"/>
              </a:rPr>
              <a:t>　　（５）インフラ整備</a:t>
            </a:r>
            <a:endParaRPr lang="en-US" altLang="ja-JP" sz="4000" b="1" dirty="0">
              <a:latin typeface="BIZ UDゴシック" panose="020B0400000000000000" pitchFamily="49" charset="-128"/>
              <a:ea typeface="BIZ UDゴシック" panose="020B0400000000000000" pitchFamily="49" charset="-128"/>
              <a:cs typeface="+mj-cs"/>
            </a:endParaRPr>
          </a:p>
          <a:p>
            <a:pPr>
              <a:spcBef>
                <a:spcPct val="0"/>
              </a:spcBef>
              <a:defRPr/>
            </a:pPr>
            <a:endParaRPr lang="ja-JP" altLang="en-US" sz="4000" b="1" dirty="0">
              <a:latin typeface="BIZ UDゴシック" panose="020B0400000000000000" pitchFamily="49" charset="-128"/>
              <a:ea typeface="BIZ UDゴシック" panose="020B0400000000000000" pitchFamily="49" charset="-128"/>
              <a:cs typeface="+mj-cs"/>
            </a:endParaRPr>
          </a:p>
        </p:txBody>
      </p:sp>
      <p:sp>
        <p:nvSpPr>
          <p:cNvPr id="4" name="スライド番号プレースホルダー 3"/>
          <p:cNvSpPr>
            <a:spLocks noGrp="1"/>
          </p:cNvSpPr>
          <p:nvPr>
            <p:ph type="sldNum" sz="quarter" idx="12"/>
          </p:nvPr>
        </p:nvSpPr>
        <p:spPr/>
        <p:txBody>
          <a:bodyPr/>
          <a:lstStyle/>
          <a:p>
            <a:fld id="{63BC356D-1576-478B-8647-1361C6E9DFF7}" type="slidenum">
              <a:rPr lang="ja-JP" altLang="en-US" smtClean="0"/>
              <a:pPr/>
              <a:t>3</a:t>
            </a:fld>
            <a:endParaRPr lang="ja-JP" altLang="en-US"/>
          </a:p>
        </p:txBody>
      </p:sp>
    </p:spTree>
    <p:extLst>
      <p:ext uri="{BB962C8B-B14F-4D97-AF65-F5344CB8AC3E}">
        <p14:creationId xmlns:p14="http://schemas.microsoft.com/office/powerpoint/2010/main" val="4155211560"/>
      </p:ext>
    </p:extLst>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 name="テキスト ボックス 33"/>
          <p:cNvSpPr txBox="1"/>
          <p:nvPr/>
        </p:nvSpPr>
        <p:spPr>
          <a:xfrm>
            <a:off x="308919" y="338264"/>
            <a:ext cx="7704856"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（参考）　主な取組みと進捗状況に関するデータ（中長期的対策</a:t>
            </a:r>
            <a:r>
              <a:rPr kumimoji="1" lang="en-US" altLang="ja-JP" sz="16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6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子育て施策</a:t>
            </a:r>
            <a:r>
              <a:rPr kumimoji="1" lang="en-US" altLang="ja-JP" sz="16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6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p>
        </p:txBody>
      </p:sp>
      <p:cxnSp>
        <p:nvCxnSpPr>
          <p:cNvPr id="37" name="直線コネクタ 36"/>
          <p:cNvCxnSpPr/>
          <p:nvPr/>
        </p:nvCxnSpPr>
        <p:spPr>
          <a:xfrm>
            <a:off x="236911" y="698304"/>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0" name="角丸四角形 19"/>
          <p:cNvSpPr/>
          <p:nvPr/>
        </p:nvSpPr>
        <p:spPr>
          <a:xfrm>
            <a:off x="143692" y="909694"/>
            <a:ext cx="5917474" cy="431074"/>
          </a:xfrm>
          <a:prstGeom prst="roundRect">
            <a:avLst/>
          </a:prstGeom>
          <a:noFill/>
          <a:ln>
            <a:noFill/>
          </a:ln>
        </p:spPr>
        <p:style>
          <a:lnRef idx="2">
            <a:schemeClr val="accent6"/>
          </a:lnRef>
          <a:fillRef idx="1">
            <a:schemeClr val="lt1"/>
          </a:fillRef>
          <a:effectRef idx="0">
            <a:schemeClr val="accent6"/>
          </a:effectRef>
          <a:fontRef idx="minor">
            <a:schemeClr val="dk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86"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1286"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小学校</a:t>
            </a:r>
            <a:r>
              <a:rPr kumimoji="1" lang="en-US" altLang="ja-JP" sz="1286"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1286"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基礎学力向上支援事業（ジャガピースクール）</a:t>
            </a:r>
          </a:p>
        </p:txBody>
      </p:sp>
      <p:sp>
        <p:nvSpPr>
          <p:cNvPr id="22" name="角丸四角形 21"/>
          <p:cNvSpPr/>
          <p:nvPr/>
        </p:nvSpPr>
        <p:spPr>
          <a:xfrm>
            <a:off x="104503" y="3789040"/>
            <a:ext cx="4258037" cy="431074"/>
          </a:xfrm>
          <a:prstGeom prst="roundRect">
            <a:avLst/>
          </a:prstGeom>
          <a:noFill/>
          <a:ln>
            <a:noFill/>
          </a:ln>
        </p:spPr>
        <p:style>
          <a:lnRef idx="2">
            <a:schemeClr val="accent6"/>
          </a:lnRef>
          <a:fillRef idx="1">
            <a:schemeClr val="lt1"/>
          </a:fillRef>
          <a:effectRef idx="0">
            <a:schemeClr val="accent6"/>
          </a:effectRef>
          <a:fontRef idx="minor">
            <a:schemeClr val="dk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86"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1286"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中学校</a:t>
            </a:r>
            <a:r>
              <a:rPr kumimoji="1" lang="en-US" altLang="ja-JP" sz="1286"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1286"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基礎学力アップ事業（西成まなび塾）</a:t>
            </a:r>
          </a:p>
        </p:txBody>
      </p:sp>
      <p:sp>
        <p:nvSpPr>
          <p:cNvPr id="23" name="正方形/長方形 22"/>
          <p:cNvSpPr/>
          <p:nvPr/>
        </p:nvSpPr>
        <p:spPr>
          <a:xfrm>
            <a:off x="4464520" y="4323971"/>
            <a:ext cx="4535632" cy="2215460"/>
          </a:xfrm>
          <a:prstGeom prst="rect">
            <a:avLst/>
          </a:prstGeom>
          <a:ln>
            <a:prstDash val="dash"/>
          </a:ln>
        </p:spPr>
        <p:style>
          <a:lnRef idx="2">
            <a:schemeClr val="accent6"/>
          </a:lnRef>
          <a:fillRef idx="1">
            <a:schemeClr val="lt1"/>
          </a:fillRef>
          <a:effectRef idx="0">
            <a:schemeClr val="accent6"/>
          </a:effectRef>
          <a:fontRef idx="minor">
            <a:schemeClr val="dk1"/>
          </a:fontRef>
        </p:style>
        <p:txBody>
          <a:bodyPr rtlCol="0" anchor="ctr"/>
          <a:lstStyle/>
          <a:p>
            <a:pPr marL="204111" marR="0" lvl="0" indent="-204111" algn="l" defTabSz="914400" rtl="0" eaLnBrk="1" fontAlgn="auto" latinLnBrk="0" hangingPunct="1">
              <a:lnSpc>
                <a:spcPct val="120000"/>
              </a:lnSpc>
              <a:spcBef>
                <a:spcPts val="0"/>
              </a:spcBef>
              <a:spcAft>
                <a:spcPts val="0"/>
              </a:spcAft>
              <a:buClrTx/>
              <a:buSzTx/>
              <a:buFont typeface="Arial" panose="020B0604020202020204" pitchFamily="34" charset="0"/>
              <a:buChar char="•"/>
              <a:tabLst/>
              <a:defRPr/>
            </a:pPr>
            <a:r>
              <a:rPr kumimoji="1" lang="ja-JP" altLang="en-US" sz="1143"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ジャガピースクールでは、基礎学力の向上をめざし、放課後・夏休みを利用した塾等の事業者による課外授業を実施している。</a:t>
            </a:r>
            <a:endParaRPr kumimoji="1" lang="en-US" altLang="ja-JP" sz="1143"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04111" marR="0" lvl="0" indent="-204111" algn="l" defTabSz="914400" rtl="0" eaLnBrk="1" fontAlgn="auto" latinLnBrk="0" hangingPunct="1">
              <a:lnSpc>
                <a:spcPct val="120000"/>
              </a:lnSpc>
              <a:spcBef>
                <a:spcPts val="0"/>
              </a:spcBef>
              <a:spcAft>
                <a:spcPts val="0"/>
              </a:spcAft>
              <a:buClrTx/>
              <a:buSzTx/>
              <a:buFont typeface="Arial" panose="020B0604020202020204" pitchFamily="34" charset="0"/>
              <a:buChar char="•"/>
              <a:tabLst/>
              <a:defRPr/>
            </a:pPr>
            <a:r>
              <a:rPr kumimoji="1" lang="ja-JP" altLang="en-US" sz="1143"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目標どおり、全学年全科目で点数の向上がみられた。</a:t>
            </a:r>
            <a:endParaRPr kumimoji="1" lang="en-US" altLang="ja-JP" sz="1143"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04111" marR="0" lvl="0" indent="-204111" algn="l" defTabSz="914400" rtl="0" eaLnBrk="1" fontAlgn="auto" latinLnBrk="0" hangingPunct="1">
              <a:lnSpc>
                <a:spcPct val="120000"/>
              </a:lnSpc>
              <a:spcBef>
                <a:spcPts val="0"/>
              </a:spcBef>
              <a:spcAft>
                <a:spcPts val="0"/>
              </a:spcAft>
              <a:buClrTx/>
              <a:buSzTx/>
              <a:buFont typeface="Arial" panose="020B0604020202020204" pitchFamily="34" charset="0"/>
              <a:buChar char="•"/>
              <a:tabLst/>
              <a:defRPr/>
            </a:pPr>
            <a:endParaRPr kumimoji="1" lang="en-US" altLang="ja-JP" sz="1143"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04111" marR="0" lvl="0" indent="-204111" algn="l" defTabSz="914400" rtl="0" eaLnBrk="1" fontAlgn="auto" latinLnBrk="0" hangingPunct="1">
              <a:lnSpc>
                <a:spcPct val="120000"/>
              </a:lnSpc>
              <a:spcBef>
                <a:spcPts val="0"/>
              </a:spcBef>
              <a:spcAft>
                <a:spcPts val="0"/>
              </a:spcAft>
              <a:buClrTx/>
              <a:buSzTx/>
              <a:buFont typeface="Arial" panose="020B0604020202020204" pitchFamily="34" charset="0"/>
              <a:buChar char="•"/>
              <a:tabLst/>
              <a:defRPr/>
            </a:pPr>
            <a:r>
              <a:rPr kumimoji="1" lang="ja-JP" altLang="en-US" sz="1143"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西成まなび塾では、学力の向上、学習習慣の定着をめざして、中学校校舎等の公共施設を活用した課外授業を行った。受講者対象のアンケート調査では、「勉強時間が増えた」と答えた</a:t>
            </a:r>
            <a:endParaRPr kumimoji="1" lang="en-US" altLang="ja-JP" sz="1143"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20000"/>
              </a:lnSpc>
              <a:spcBef>
                <a:spcPts val="0"/>
              </a:spcBef>
              <a:spcAft>
                <a:spcPts val="0"/>
              </a:spcAft>
              <a:buClrTx/>
              <a:buSzTx/>
              <a:buFontTx/>
              <a:buNone/>
              <a:tabLst/>
              <a:defRPr/>
            </a:pPr>
            <a:r>
              <a:rPr kumimoji="1" lang="ja-JP" altLang="en-US" sz="1143"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生徒の割合が</a:t>
            </a:r>
            <a:r>
              <a:rPr kumimoji="1" lang="en-US" altLang="ja-JP" sz="1143"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75%</a:t>
            </a:r>
            <a:r>
              <a:rPr kumimoji="1" lang="ja-JP" altLang="en-US" sz="1143"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以上（</a:t>
            </a:r>
            <a:r>
              <a:rPr kumimoji="1" lang="en-US" altLang="ja-JP" sz="1143" b="0" i="0" u="none" strike="noStrike" kern="1200" cap="none" spc="0" normalizeH="0" baseline="0" noProof="0" dirty="0" err="1">
                <a:ln>
                  <a:noFill/>
                </a:ln>
                <a:solidFill>
                  <a:prstClr val="black"/>
                </a:solidFill>
                <a:effectLst/>
                <a:uLnTx/>
                <a:uFillTx/>
                <a:latin typeface="メイリオ" panose="020B0604030504040204" pitchFamily="50" charset="-128"/>
                <a:ea typeface="メイリオ" panose="020B0604030504040204" pitchFamily="50" charset="-128"/>
                <a:cs typeface="+mn-cs"/>
              </a:rPr>
              <a:t>R3</a:t>
            </a:r>
            <a:r>
              <a:rPr kumimoji="1" lang="ja-JP" altLang="en-US" sz="1143"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年度実績）と高く、事業成果が</a:t>
            </a:r>
            <a:endParaRPr kumimoji="1" lang="en-US" altLang="ja-JP" sz="1143"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20000"/>
              </a:lnSpc>
              <a:spcBef>
                <a:spcPts val="0"/>
              </a:spcBef>
              <a:spcAft>
                <a:spcPts val="0"/>
              </a:spcAft>
              <a:buClrTx/>
              <a:buSzTx/>
              <a:buFontTx/>
              <a:buNone/>
              <a:tabLst/>
              <a:defRPr/>
            </a:pPr>
            <a:r>
              <a:rPr kumimoji="1" lang="ja-JP" altLang="en-US" sz="1143"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でている。</a:t>
            </a:r>
          </a:p>
        </p:txBody>
      </p:sp>
      <p:sp>
        <p:nvSpPr>
          <p:cNvPr id="26" name="テキスト ボックス 25"/>
          <p:cNvSpPr txBox="1"/>
          <p:nvPr/>
        </p:nvSpPr>
        <p:spPr>
          <a:xfrm>
            <a:off x="143691" y="700108"/>
            <a:ext cx="4068269" cy="307777"/>
          </a:xfrm>
          <a:prstGeom prst="rect">
            <a:avLst/>
          </a:prstGeom>
          <a:noFill/>
        </p:spPr>
        <p:txBody>
          <a:bodyPr wrap="square" rtlCol="0" anchor="ctr" anchorCtr="0">
            <a:spAutoFit/>
          </a:bodyPr>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n"/>
              <a:tabLst/>
              <a:defRPr/>
            </a:pPr>
            <a:r>
              <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学力向上に関する事業の成果について</a:t>
            </a:r>
            <a:endParaRPr kumimoji="1" lang="en-US" altLang="ja-JP"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21" name="テキスト ボックス 36"/>
          <p:cNvSpPr txBox="1"/>
          <p:nvPr/>
        </p:nvSpPr>
        <p:spPr>
          <a:xfrm>
            <a:off x="144844" y="67923"/>
            <a:ext cx="3308275"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Ⅰ</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　政策の刷新・西成特区構想</a:t>
            </a:r>
          </a:p>
        </p:txBody>
      </p:sp>
      <p:sp>
        <p:nvSpPr>
          <p:cNvPr id="2" name="スライド番号プレースホルダー 1"/>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CEC3038-1CF1-4B63-9920-55248DCFBA97}" type="slidenum">
              <a:rPr kumimoji="1" lang="ja-JP" altLang="en-US" sz="12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39</a:t>
            </a:fld>
            <a:endParaRPr kumimoji="1" lang="ja-JP" altLang="en-US" sz="1200" b="0" i="0" u="none" strike="noStrike" kern="1200" cap="none" spc="0" normalizeH="0" baseline="0" noProof="0" dirty="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
        <p:nvSpPr>
          <p:cNvPr id="15" name="テキスト ボックス 14"/>
          <p:cNvSpPr txBox="1"/>
          <p:nvPr/>
        </p:nvSpPr>
        <p:spPr>
          <a:xfrm>
            <a:off x="8285506" y="281013"/>
            <a:ext cx="646331" cy="369332"/>
          </a:xfrm>
          <a:prstGeom prst="rect">
            <a:avLst/>
          </a:prstGeom>
          <a:solidFill>
            <a:schemeClr val="bg2">
              <a:lumMod val="50000"/>
            </a:schemeClr>
          </a:solidFill>
          <a:ln>
            <a:solidFill>
              <a:schemeClr val="bg2">
                <a:lumMod val="25000"/>
              </a:schemeClr>
            </a:solidFill>
          </a:ln>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rPr>
              <a:t>追加</a:t>
            </a:r>
          </a:p>
        </p:txBody>
      </p:sp>
      <p:pic>
        <p:nvPicPr>
          <p:cNvPr id="3" name="図 2"/>
          <p:cNvPicPr>
            <a:picLocks noChangeAspect="1"/>
          </p:cNvPicPr>
          <p:nvPr/>
        </p:nvPicPr>
        <p:blipFill>
          <a:blip r:embed="rId3"/>
          <a:stretch>
            <a:fillRect/>
          </a:stretch>
        </p:blipFill>
        <p:spPr>
          <a:xfrm>
            <a:off x="357758" y="1181007"/>
            <a:ext cx="3804234" cy="2725148"/>
          </a:xfrm>
          <a:prstGeom prst="rect">
            <a:avLst/>
          </a:prstGeom>
        </p:spPr>
      </p:pic>
      <p:pic>
        <p:nvPicPr>
          <p:cNvPr id="4" name="図 3"/>
          <p:cNvPicPr>
            <a:picLocks noChangeAspect="1"/>
          </p:cNvPicPr>
          <p:nvPr/>
        </p:nvPicPr>
        <p:blipFill>
          <a:blip r:embed="rId4"/>
          <a:stretch>
            <a:fillRect/>
          </a:stretch>
        </p:blipFill>
        <p:spPr>
          <a:xfrm>
            <a:off x="4893209" y="1205778"/>
            <a:ext cx="3804234" cy="2725148"/>
          </a:xfrm>
          <a:prstGeom prst="rect">
            <a:avLst/>
          </a:prstGeom>
        </p:spPr>
      </p:pic>
      <p:pic>
        <p:nvPicPr>
          <p:cNvPr id="5" name="図 4"/>
          <p:cNvPicPr>
            <a:picLocks noChangeAspect="1"/>
          </p:cNvPicPr>
          <p:nvPr/>
        </p:nvPicPr>
        <p:blipFill>
          <a:blip r:embed="rId5"/>
          <a:stretch>
            <a:fillRect/>
          </a:stretch>
        </p:blipFill>
        <p:spPr>
          <a:xfrm>
            <a:off x="279130" y="4035320"/>
            <a:ext cx="4218798" cy="2651990"/>
          </a:xfrm>
          <a:prstGeom prst="rect">
            <a:avLst/>
          </a:prstGeom>
        </p:spPr>
      </p:pic>
    </p:spTree>
    <p:extLst>
      <p:ext uri="{BB962C8B-B14F-4D97-AF65-F5344CB8AC3E}">
        <p14:creationId xmlns:p14="http://schemas.microsoft.com/office/powerpoint/2010/main" val="2366392436"/>
      </p:ext>
    </p:extLst>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 name="テキスト ボックス 33"/>
          <p:cNvSpPr txBox="1"/>
          <p:nvPr/>
        </p:nvSpPr>
        <p:spPr>
          <a:xfrm>
            <a:off x="308919" y="338264"/>
            <a:ext cx="8571546"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（参考）　主な取組みと進捗状況に関するデータ（中長期的対策</a:t>
            </a:r>
            <a:r>
              <a:rPr kumimoji="1" lang="en-US" altLang="ja-JP" sz="16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観光振興</a:t>
            </a:r>
            <a:r>
              <a:rPr kumimoji="1" lang="en-US" altLang="ja-JP" sz="16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6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p>
        </p:txBody>
      </p:sp>
      <p:cxnSp>
        <p:nvCxnSpPr>
          <p:cNvPr id="37" name="直線コネクタ 36"/>
          <p:cNvCxnSpPr/>
          <p:nvPr/>
        </p:nvCxnSpPr>
        <p:spPr>
          <a:xfrm>
            <a:off x="236911" y="698304"/>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pic>
        <p:nvPicPr>
          <p:cNvPr id="29" name="図 28"/>
          <p:cNvPicPr>
            <a:picLocks noChangeAspect="1"/>
          </p:cNvPicPr>
          <p:nvPr/>
        </p:nvPicPr>
        <p:blipFill rotWithShape="1">
          <a:blip r:embed="rId2" cstate="email">
            <a:extLst>
              <a:ext uri="{28A0092B-C50C-407E-A947-70E740481C1C}">
                <a14:useLocalDpi xmlns:a14="http://schemas.microsoft.com/office/drawing/2010/main"/>
              </a:ext>
            </a:extLst>
          </a:blip>
          <a:srcRect t="2671" b="3140"/>
          <a:stretch/>
        </p:blipFill>
        <p:spPr>
          <a:xfrm>
            <a:off x="5364513" y="4113236"/>
            <a:ext cx="3566522" cy="2518031"/>
          </a:xfrm>
          <a:prstGeom prst="rect">
            <a:avLst/>
          </a:prstGeom>
          <a:ln>
            <a:solidFill>
              <a:schemeClr val="tx1"/>
            </a:solidFill>
          </a:ln>
        </p:spPr>
      </p:pic>
      <p:pic>
        <p:nvPicPr>
          <p:cNvPr id="31" name="図 30"/>
          <p:cNvPicPr>
            <a:picLocks noChangeAspect="1"/>
          </p:cNvPicPr>
          <p:nvPr/>
        </p:nvPicPr>
        <p:blipFill rotWithShape="1">
          <a:blip r:embed="rId3" cstate="email">
            <a:extLst>
              <a:ext uri="{28A0092B-C50C-407E-A947-70E740481C1C}">
                <a14:useLocalDpi xmlns:a14="http://schemas.microsoft.com/office/drawing/2010/main"/>
              </a:ext>
            </a:extLst>
          </a:blip>
          <a:srcRect t="1827" b="2751"/>
          <a:stretch/>
        </p:blipFill>
        <p:spPr>
          <a:xfrm>
            <a:off x="4523384" y="3975250"/>
            <a:ext cx="2174387" cy="1541103"/>
          </a:xfrm>
          <a:prstGeom prst="rect">
            <a:avLst/>
          </a:prstGeom>
          <a:ln>
            <a:solidFill>
              <a:schemeClr val="tx1"/>
            </a:solidFill>
          </a:ln>
        </p:spPr>
      </p:pic>
      <p:sp>
        <p:nvSpPr>
          <p:cNvPr id="33" name="テキスト ボックス 32"/>
          <p:cNvSpPr txBox="1"/>
          <p:nvPr/>
        </p:nvSpPr>
        <p:spPr>
          <a:xfrm>
            <a:off x="276965" y="6453114"/>
            <a:ext cx="718568" cy="224229"/>
          </a:xfrm>
          <a:prstGeom prst="rect">
            <a:avLst/>
          </a:prstGeom>
          <a:noFill/>
        </p:spPr>
        <p:txBody>
          <a:bodyPr wrap="square" rtlCol="0" anchor="ctr" anchorCtr="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57"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特設</a:t>
            </a:r>
            <a:r>
              <a:rPr kumimoji="1" lang="en-US" altLang="ja-JP" sz="857"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HP</a:t>
            </a:r>
            <a:endParaRPr kumimoji="1" lang="ja-JP" altLang="en-US" sz="857"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35" name="テキスト ボックス 34"/>
          <p:cNvSpPr txBox="1"/>
          <p:nvPr/>
        </p:nvSpPr>
        <p:spPr>
          <a:xfrm>
            <a:off x="5364513" y="6668947"/>
            <a:ext cx="3777647" cy="202235"/>
          </a:xfrm>
          <a:prstGeom prst="rect">
            <a:avLst/>
          </a:prstGeom>
          <a:noFill/>
        </p:spPr>
        <p:txBody>
          <a:bodyPr wrap="square" rtlCol="0" anchor="ctr" anchorCtr="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714"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リーフレット（表）　</a:t>
            </a:r>
            <a:r>
              <a:rPr kumimoji="1" lang="en-US" altLang="ja-JP" sz="714"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714"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右側図はポスターと同内容</a:t>
            </a:r>
          </a:p>
        </p:txBody>
      </p:sp>
      <p:sp>
        <p:nvSpPr>
          <p:cNvPr id="36" name="テキスト ボックス 35"/>
          <p:cNvSpPr txBox="1"/>
          <p:nvPr/>
        </p:nvSpPr>
        <p:spPr>
          <a:xfrm>
            <a:off x="4268069" y="5503172"/>
            <a:ext cx="1163674" cy="202235"/>
          </a:xfrm>
          <a:prstGeom prst="rect">
            <a:avLst/>
          </a:prstGeom>
          <a:noFill/>
        </p:spPr>
        <p:txBody>
          <a:bodyPr wrap="square" rtlCol="0" anchor="ctr" anchorCtr="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1" lang="ja-JP" altLang="en-US" sz="714"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リーフレット（裏）</a:t>
            </a:r>
          </a:p>
        </p:txBody>
      </p:sp>
      <p:pic>
        <p:nvPicPr>
          <p:cNvPr id="38" name="図 37"/>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670370" y="3904130"/>
            <a:ext cx="3506366" cy="1803401"/>
          </a:xfrm>
          <a:prstGeom prst="rect">
            <a:avLst/>
          </a:prstGeom>
          <a:ln>
            <a:solidFill>
              <a:schemeClr val="tx1"/>
            </a:solidFill>
          </a:ln>
        </p:spPr>
      </p:pic>
      <p:pic>
        <p:nvPicPr>
          <p:cNvPr id="39" name="図 38"/>
          <p:cNvPicPr>
            <a:picLocks noChangeAspect="1"/>
          </p:cNvPicPr>
          <p:nvPr/>
        </p:nvPicPr>
        <p:blipFill rotWithShape="1">
          <a:blip r:embed="rId5" cstate="email">
            <a:extLst>
              <a:ext uri="{28A0092B-C50C-407E-A947-70E740481C1C}">
                <a14:useLocalDpi xmlns:a14="http://schemas.microsoft.com/office/drawing/2010/main"/>
              </a:ext>
            </a:extLst>
          </a:blip>
          <a:srcRect t="-754" b="-709"/>
          <a:stretch/>
        </p:blipFill>
        <p:spPr>
          <a:xfrm>
            <a:off x="276965" y="4651934"/>
            <a:ext cx="2331477" cy="1791884"/>
          </a:xfrm>
          <a:prstGeom prst="rect">
            <a:avLst/>
          </a:prstGeom>
          <a:ln>
            <a:solidFill>
              <a:schemeClr val="tx1"/>
            </a:solidFill>
          </a:ln>
        </p:spPr>
      </p:pic>
      <p:pic>
        <p:nvPicPr>
          <p:cNvPr id="40" name="図 39"/>
          <p:cNvPicPr>
            <a:picLocks noChangeAspect="1"/>
          </p:cNvPicPr>
          <p:nvPr/>
        </p:nvPicPr>
        <p:blipFill rotWithShape="1">
          <a:blip r:embed="rId6" cstate="email">
            <a:extLst>
              <a:ext uri="{28A0092B-C50C-407E-A947-70E740481C1C}">
                <a14:useLocalDpi xmlns:a14="http://schemas.microsoft.com/office/drawing/2010/main"/>
              </a:ext>
            </a:extLst>
          </a:blip>
          <a:srcRect l="2497" t="-417" r="68202" b="15211"/>
          <a:stretch/>
        </p:blipFill>
        <p:spPr>
          <a:xfrm>
            <a:off x="2395869" y="4278484"/>
            <a:ext cx="1612909" cy="2326750"/>
          </a:xfrm>
          <a:prstGeom prst="rect">
            <a:avLst/>
          </a:prstGeom>
          <a:ln>
            <a:solidFill>
              <a:schemeClr val="tx1"/>
            </a:solidFill>
          </a:ln>
        </p:spPr>
      </p:pic>
      <p:sp>
        <p:nvSpPr>
          <p:cNvPr id="42" name="テキスト ボックス 41"/>
          <p:cNvSpPr txBox="1"/>
          <p:nvPr/>
        </p:nvSpPr>
        <p:spPr>
          <a:xfrm>
            <a:off x="2227911" y="6645200"/>
            <a:ext cx="1948825" cy="224229"/>
          </a:xfrm>
          <a:prstGeom prst="rect">
            <a:avLst/>
          </a:prstGeom>
          <a:noFill/>
        </p:spPr>
        <p:txBody>
          <a:bodyPr wrap="square" rtlCol="0" anchor="ctr"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857"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新今宮スタディツアー動画イメージ</a:t>
            </a:r>
          </a:p>
        </p:txBody>
      </p:sp>
      <p:sp>
        <p:nvSpPr>
          <p:cNvPr id="44" name="テキスト ボックス 43"/>
          <p:cNvSpPr txBox="1"/>
          <p:nvPr/>
        </p:nvSpPr>
        <p:spPr>
          <a:xfrm>
            <a:off x="137159" y="1021270"/>
            <a:ext cx="4130909" cy="2783583"/>
          </a:xfrm>
          <a:prstGeom prst="rect">
            <a:avLst/>
          </a:prstGeom>
          <a:noFill/>
        </p:spPr>
        <p:txBody>
          <a:bodyPr wrap="square" rtlCol="0">
            <a:spAutoFit/>
          </a:bodyPr>
          <a:lstStyle/>
          <a:p>
            <a:pPr marL="204111" marR="0" lvl="0" indent="-204111" algn="just" defTabSz="914400" rtl="0" eaLnBrk="1" fontAlgn="auto" latinLnBrk="0" hangingPunct="1">
              <a:lnSpc>
                <a:spcPct val="120000"/>
              </a:lnSpc>
              <a:spcBef>
                <a:spcPts val="0"/>
              </a:spcBef>
              <a:spcAft>
                <a:spcPts val="0"/>
              </a:spcAft>
              <a:buClrTx/>
              <a:buSzTx/>
              <a:buFont typeface="Arial" panose="020B0604020202020204" pitchFamily="34" charset="0"/>
              <a:buChar char="•"/>
              <a:tabLst/>
              <a:defRPr/>
            </a:pPr>
            <a:r>
              <a:rPr kumimoji="1" lang="ja-JP" altLang="en-US" sz="1143"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ポスター・リーフレットを作成、特設のホームページを開設し、エリアの歴史・文化や、エリア内の回遊を促す「まちあるき」のモデルコースなどを紹介している。（駅や地域の店舗等に配架）</a:t>
            </a:r>
            <a:endParaRPr kumimoji="1" lang="en-US" altLang="ja-JP" sz="1143"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04111" marR="0" lvl="0" indent="-204111" algn="just" defTabSz="914400" rtl="0" eaLnBrk="1" fontAlgn="auto" latinLnBrk="0" hangingPunct="1">
              <a:lnSpc>
                <a:spcPct val="120000"/>
              </a:lnSpc>
              <a:spcBef>
                <a:spcPts val="0"/>
              </a:spcBef>
              <a:spcAft>
                <a:spcPts val="0"/>
              </a:spcAft>
              <a:buClrTx/>
              <a:buSzTx/>
              <a:buFont typeface="Arial" panose="020B0604020202020204" pitchFamily="34" charset="0"/>
              <a:buChar char="•"/>
              <a:tabLst/>
              <a:defRPr/>
            </a:pPr>
            <a:r>
              <a:rPr kumimoji="1" lang="en-US" altLang="ja-JP" sz="1143"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Web</a:t>
            </a:r>
            <a:r>
              <a:rPr kumimoji="1" lang="ja-JP" altLang="en-US" sz="1143"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アンケートでの「新今宮ワンダーランドの名称認知度」は現状で約</a:t>
            </a:r>
            <a:r>
              <a:rPr kumimoji="1" lang="en-US" altLang="ja-JP" sz="1143"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10</a:t>
            </a:r>
            <a:r>
              <a:rPr kumimoji="1" lang="ja-JP" altLang="en-US" sz="1143"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％と低いが、事業については「ポジティブな評価」が</a:t>
            </a:r>
            <a:r>
              <a:rPr kumimoji="1" lang="en-US" altLang="ja-JP" sz="1143"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70%</a:t>
            </a:r>
            <a:r>
              <a:rPr kumimoji="1" lang="ja-JP" altLang="en-US" sz="1143"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以上となっている。</a:t>
            </a:r>
            <a:endParaRPr kumimoji="1" lang="en-US" altLang="ja-JP" sz="1143"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04111" marR="0" lvl="0" indent="-204111" algn="just" defTabSz="914400" rtl="0" eaLnBrk="1" fontAlgn="auto" latinLnBrk="0" hangingPunct="1">
              <a:lnSpc>
                <a:spcPct val="120000"/>
              </a:lnSpc>
              <a:spcBef>
                <a:spcPts val="0"/>
              </a:spcBef>
              <a:spcAft>
                <a:spcPts val="0"/>
              </a:spcAft>
              <a:buClrTx/>
              <a:buSzTx/>
              <a:buFont typeface="Arial" panose="020B0604020202020204" pitchFamily="34" charset="0"/>
              <a:buChar char="•"/>
              <a:tabLst/>
              <a:defRPr/>
            </a:pPr>
            <a:r>
              <a:rPr kumimoji="1" lang="ja-JP" altLang="en-US" sz="1143"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地域の有志によって実施されている「地域のスタディツアー」について、標準コースの作成など、本事業で体系化・標準化することで新たに「新今宮スタディツアー</a:t>
            </a:r>
            <a:r>
              <a:rPr kumimoji="1" lang="en-US" altLang="ja-JP" sz="1143" b="0" i="0" u="none" strike="noStrike" kern="1200" cap="none" spc="0" normalizeH="0" baseline="3000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1143"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」を立ち上げて、今後の民間による自走化に向けた「モデルツアー」を実施した。</a:t>
            </a:r>
            <a:endParaRPr kumimoji="1" lang="en-US" altLang="ja-JP" sz="1143"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20000"/>
              </a:lnSpc>
              <a:spcBef>
                <a:spcPts val="0"/>
              </a:spcBef>
              <a:spcAft>
                <a:spcPts val="0"/>
              </a:spcAft>
              <a:buClrTx/>
              <a:buSzTx/>
              <a:buFontTx/>
              <a:buNone/>
              <a:tabLst/>
              <a:defRPr/>
            </a:pPr>
            <a:r>
              <a:rPr kumimoji="1" lang="en-US" altLang="ja-JP" sz="857"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1" lang="ja-JP" altLang="en-US" sz="857"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来訪者に「地域を正確に学び、地域で楽しんでいただく」ためのツアー</a:t>
            </a:r>
            <a:endParaRPr kumimoji="1" lang="en-US" altLang="ja-JP" sz="857"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52" name="テキスト ボックス 51"/>
          <p:cNvSpPr txBox="1"/>
          <p:nvPr/>
        </p:nvSpPr>
        <p:spPr>
          <a:xfrm>
            <a:off x="0" y="717535"/>
            <a:ext cx="4328160" cy="307777"/>
          </a:xfrm>
          <a:prstGeom prst="rect">
            <a:avLst/>
          </a:prstGeom>
          <a:noFill/>
        </p:spPr>
        <p:txBody>
          <a:bodyPr wrap="square" rtlCol="0" anchor="ctr" anchorCtr="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■新今宮エリアブランド向上事業の成果について</a:t>
            </a:r>
          </a:p>
        </p:txBody>
      </p:sp>
      <p:sp>
        <p:nvSpPr>
          <p:cNvPr id="25" name="テキスト ボックス 36"/>
          <p:cNvSpPr txBox="1"/>
          <p:nvPr/>
        </p:nvSpPr>
        <p:spPr>
          <a:xfrm>
            <a:off x="144844" y="67923"/>
            <a:ext cx="3308275"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Ⅰ</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　政策の刷新・西成特区構想</a:t>
            </a:r>
          </a:p>
        </p:txBody>
      </p:sp>
      <p:sp>
        <p:nvSpPr>
          <p:cNvPr id="2" name="スライド番号プレースホルダー 1"/>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CEC3038-1CF1-4B63-9920-55248DCFBA97}" type="slidenum">
              <a:rPr kumimoji="1" lang="ja-JP" altLang="en-US" sz="12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40</a:t>
            </a:fld>
            <a:endParaRPr kumimoji="1" lang="ja-JP" altLang="en-US" sz="1200" b="0" i="0" u="none" strike="noStrike" kern="1200" cap="none" spc="0" normalizeH="0" baseline="0" noProof="0" dirty="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
        <p:nvSpPr>
          <p:cNvPr id="24" name="テキスト ボックス 23"/>
          <p:cNvSpPr txBox="1"/>
          <p:nvPr/>
        </p:nvSpPr>
        <p:spPr>
          <a:xfrm>
            <a:off x="8285506" y="281013"/>
            <a:ext cx="646331" cy="369332"/>
          </a:xfrm>
          <a:prstGeom prst="rect">
            <a:avLst/>
          </a:prstGeom>
          <a:solidFill>
            <a:schemeClr val="bg2">
              <a:lumMod val="50000"/>
            </a:schemeClr>
          </a:solidFill>
          <a:ln>
            <a:solidFill>
              <a:schemeClr val="bg2">
                <a:lumMod val="25000"/>
              </a:schemeClr>
            </a:solidFill>
          </a:ln>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rPr>
              <a:t>追加</a:t>
            </a:r>
          </a:p>
        </p:txBody>
      </p:sp>
      <p:pic>
        <p:nvPicPr>
          <p:cNvPr id="3" name="図 2"/>
          <p:cNvPicPr>
            <a:picLocks noChangeAspect="1"/>
          </p:cNvPicPr>
          <p:nvPr/>
        </p:nvPicPr>
        <p:blipFill>
          <a:blip r:embed="rId7"/>
          <a:stretch>
            <a:fillRect/>
          </a:stretch>
        </p:blipFill>
        <p:spPr>
          <a:xfrm>
            <a:off x="4292321" y="936431"/>
            <a:ext cx="4877223" cy="2901948"/>
          </a:xfrm>
          <a:prstGeom prst="rect">
            <a:avLst/>
          </a:prstGeom>
        </p:spPr>
      </p:pic>
    </p:spTree>
    <p:extLst>
      <p:ext uri="{BB962C8B-B14F-4D97-AF65-F5344CB8AC3E}">
        <p14:creationId xmlns:p14="http://schemas.microsoft.com/office/powerpoint/2010/main" val="1439435274"/>
      </p:ext>
    </p:extLst>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 name="テキスト ボックス 33"/>
          <p:cNvSpPr txBox="1"/>
          <p:nvPr/>
        </p:nvSpPr>
        <p:spPr>
          <a:xfrm>
            <a:off x="308919" y="338264"/>
            <a:ext cx="8571546"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（参考）　主な取組みと進捗状況に関するデータ</a:t>
            </a:r>
            <a:r>
              <a:rPr kumimoji="1" lang="ja-JP" altLang="en-US" sz="14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（将来のための投資プロジェクト・大規模事業）</a:t>
            </a:r>
          </a:p>
        </p:txBody>
      </p:sp>
      <p:cxnSp>
        <p:nvCxnSpPr>
          <p:cNvPr id="37" name="直線コネクタ 36"/>
          <p:cNvCxnSpPr/>
          <p:nvPr/>
        </p:nvCxnSpPr>
        <p:spPr>
          <a:xfrm>
            <a:off x="236911" y="698304"/>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6" name="テキスト ボックス 25"/>
          <p:cNvSpPr txBox="1"/>
          <p:nvPr/>
        </p:nvSpPr>
        <p:spPr>
          <a:xfrm>
            <a:off x="242990" y="698170"/>
            <a:ext cx="2630414" cy="312265"/>
          </a:xfrm>
          <a:prstGeom prst="rect">
            <a:avLst/>
          </a:prstGeom>
          <a:noFill/>
        </p:spPr>
        <p:txBody>
          <a:bodyPr wrap="square" rtlCol="0" anchor="ctr" anchorCtr="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29"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■取組みの成果</a:t>
            </a:r>
          </a:p>
        </p:txBody>
      </p:sp>
      <p:sp>
        <p:nvSpPr>
          <p:cNvPr id="27" name="テキスト ボックス 26"/>
          <p:cNvSpPr txBox="1"/>
          <p:nvPr/>
        </p:nvSpPr>
        <p:spPr>
          <a:xfrm>
            <a:off x="359699" y="927375"/>
            <a:ext cx="8611651" cy="1147622"/>
          </a:xfrm>
          <a:prstGeom prst="rect">
            <a:avLst/>
          </a:prstGeom>
          <a:noFill/>
        </p:spPr>
        <p:txBody>
          <a:bodyPr wrap="square" rtlCol="0">
            <a:spAutoFit/>
          </a:bodyPr>
          <a:lstStyle/>
          <a:p>
            <a:pPr marL="204111" marR="0" lvl="0" indent="-204111"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143"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あいりん総合センターは、耐震化について早急な対策が求められていたが、国・府・市が所管する施設が合築した建物で</a:t>
            </a:r>
            <a:endParaRPr kumimoji="1" lang="en-US" altLang="ja-JP" sz="1143"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43"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1" lang="ja-JP" altLang="en-US" sz="1143"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あることや、地域の行政への不信感があったことなどから、なかなか議論が進まなかった。</a:t>
            </a:r>
            <a:endParaRPr kumimoji="1" lang="en-US" altLang="ja-JP" sz="1143"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04111" marR="0" lvl="0" indent="-204111"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143"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あいりん地域まちづくり会議」で地域関係者をはじめ、国・府・市も同じテーブルに着いて議論を重ねた結果、市営萩之茶屋第一住宅、大阪社会医療センター付属病院の移転及び労働施設の仮移転について合意が得られた。</a:t>
            </a:r>
            <a:endParaRPr kumimoji="1" lang="en-US" altLang="ja-JP" sz="1143"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04111" marR="0" lvl="0" indent="-204111"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143"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あいりん総合センターに隣接する市営萩之茶屋第二住宅の移転についても合意が得られた。</a:t>
            </a:r>
          </a:p>
          <a:p>
            <a:pPr marL="204111" marR="0" lvl="0" indent="-204111"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143"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現在、２つの市営住宅、病院の移転、労働施設の仮移転が完了している。</a:t>
            </a:r>
            <a:endParaRPr kumimoji="1" lang="en-US" altLang="ja-JP" sz="1143"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grpSp>
        <p:nvGrpSpPr>
          <p:cNvPr id="43" name="グループ化 42"/>
          <p:cNvGrpSpPr/>
          <p:nvPr/>
        </p:nvGrpSpPr>
        <p:grpSpPr>
          <a:xfrm>
            <a:off x="5322110" y="2106477"/>
            <a:ext cx="2843892" cy="2033218"/>
            <a:chOff x="7499028" y="3024063"/>
            <a:chExt cx="3981449" cy="2846505"/>
          </a:xfrm>
        </p:grpSpPr>
        <p:pic>
          <p:nvPicPr>
            <p:cNvPr id="53" name="図 52"/>
            <p:cNvPicPr>
              <a:picLocks noChangeAspect="1"/>
            </p:cNvPicPr>
            <p:nvPr/>
          </p:nvPicPr>
          <p:blipFill rotWithShape="1">
            <a:blip r:embed="rId3" cstate="email">
              <a:extLst>
                <a:ext uri="{28A0092B-C50C-407E-A947-70E740481C1C}">
                  <a14:useLocalDpi xmlns:a14="http://schemas.microsoft.com/office/drawing/2010/main"/>
                </a:ext>
              </a:extLst>
            </a:blip>
            <a:srcRect/>
            <a:stretch/>
          </p:blipFill>
          <p:spPr>
            <a:xfrm>
              <a:off x="7592477" y="3024063"/>
              <a:ext cx="3888000" cy="2846505"/>
            </a:xfrm>
            <a:prstGeom prst="rect">
              <a:avLst/>
            </a:prstGeom>
            <a:solidFill>
              <a:srgbClr val="FFFFFF">
                <a:shade val="85000"/>
              </a:srgbClr>
            </a:solidFill>
            <a:ln w="88900" cap="sq">
              <a:solidFill>
                <a:srgbClr val="FFFFFF"/>
              </a:solidFill>
              <a:miter lim="800000"/>
            </a:ln>
            <a:effectLst>
              <a:outerShdw blurRad="55000" dist="18000" dir="5400000" algn="tl" rotWithShape="0">
                <a:srgbClr val="000000">
                  <a:alpha val="40000"/>
                </a:srgbClr>
              </a:outerShdw>
            </a:effectLst>
            <a:scene3d>
              <a:camera prst="orthographicFront"/>
              <a:lightRig rig="twoPt" dir="t">
                <a:rot lat="0" lon="0" rev="7200000"/>
              </a:lightRig>
            </a:scene3d>
            <a:sp3d>
              <a:bevelT w="25400" h="19050"/>
              <a:contourClr>
                <a:srgbClr val="FFFFFF"/>
              </a:contourClr>
            </a:sp3d>
          </p:spPr>
        </p:pic>
        <p:sp>
          <p:nvSpPr>
            <p:cNvPr id="54" name="楕円 53"/>
            <p:cNvSpPr/>
            <p:nvPr/>
          </p:nvSpPr>
          <p:spPr>
            <a:xfrm rot="1310742">
              <a:off x="7499028" y="5000377"/>
              <a:ext cx="1454993" cy="795011"/>
            </a:xfrm>
            <a:prstGeom prst="ellipse">
              <a:avLst/>
            </a:prstGeom>
            <a:gradFill flip="none" rotWithShape="1">
              <a:gsLst>
                <a:gs pos="13000">
                  <a:schemeClr val="bg1">
                    <a:lumMod val="50000"/>
                    <a:shade val="30000"/>
                    <a:satMod val="115000"/>
                  </a:schemeClr>
                </a:gs>
                <a:gs pos="80000">
                  <a:schemeClr val="bg1">
                    <a:lumMod val="50000"/>
                    <a:shade val="67500"/>
                    <a:satMod val="115000"/>
                  </a:schemeClr>
                </a:gs>
                <a:gs pos="100000">
                  <a:schemeClr val="bg1">
                    <a:lumMod val="50000"/>
                    <a:shade val="100000"/>
                    <a:satMod val="115000"/>
                  </a:schemeClr>
                </a:gs>
              </a:gsLst>
              <a:lin ang="2700000" scaled="1"/>
              <a:tileRect/>
            </a:gradFill>
            <a:ln>
              <a:noFill/>
            </a:ln>
            <a:effectLst>
              <a:softEdge rad="1778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286"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grpSp>
      <p:sp>
        <p:nvSpPr>
          <p:cNvPr id="55" name="テキスト ボックス 54"/>
          <p:cNvSpPr txBox="1"/>
          <p:nvPr/>
        </p:nvSpPr>
        <p:spPr>
          <a:xfrm>
            <a:off x="5388860" y="4194182"/>
            <a:ext cx="2777142" cy="213514"/>
          </a:xfrm>
          <a:prstGeom prst="rect">
            <a:avLst/>
          </a:prstGeom>
          <a:solidFill>
            <a:schemeClr val="bg1"/>
          </a:solidFill>
          <a:ln>
            <a:solidFill>
              <a:schemeClr val="tx1"/>
            </a:solidFill>
          </a:ln>
        </p:spPr>
        <p:txBody>
          <a:bodyPr wrap="square" tIns="51429"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75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①：向かって左から 第二住宅・病院・第一住宅</a:t>
            </a:r>
          </a:p>
        </p:txBody>
      </p:sp>
      <p:pic>
        <p:nvPicPr>
          <p:cNvPr id="56" name="図 55"/>
          <p:cNvPicPr>
            <a:picLocks noChangeAspect="1"/>
          </p:cNvPicPr>
          <p:nvPr/>
        </p:nvPicPr>
        <p:blipFill rotWithShape="1">
          <a:blip r:embed="rId4" cstate="email">
            <a:extLst>
              <a:ext uri="{28A0092B-C50C-407E-A947-70E740481C1C}">
                <a14:useLocalDpi xmlns:a14="http://schemas.microsoft.com/office/drawing/2010/main"/>
              </a:ext>
            </a:extLst>
          </a:blip>
          <a:srcRect/>
          <a:stretch/>
        </p:blipFill>
        <p:spPr>
          <a:xfrm>
            <a:off x="5388859" y="4494203"/>
            <a:ext cx="2777143" cy="2077751"/>
          </a:xfrm>
          <a:prstGeom prst="rect">
            <a:avLst/>
          </a:prstGeom>
          <a:solidFill>
            <a:srgbClr val="FFFFFF">
              <a:shade val="85000"/>
            </a:srgbClr>
          </a:solidFill>
          <a:ln w="88900" cap="sq">
            <a:solidFill>
              <a:srgbClr val="FFFFFF"/>
            </a:solidFill>
            <a:miter lim="800000"/>
          </a:ln>
          <a:effectLst>
            <a:outerShdw blurRad="55000" dist="18000" dir="5400000" algn="tl" rotWithShape="0">
              <a:srgbClr val="000000">
                <a:alpha val="40000"/>
              </a:srgbClr>
            </a:outerShdw>
          </a:effectLst>
          <a:scene3d>
            <a:camera prst="orthographicFront"/>
            <a:lightRig rig="twoPt" dir="t">
              <a:rot lat="0" lon="0" rev="7200000"/>
            </a:lightRig>
          </a:scene3d>
          <a:sp3d>
            <a:bevelT w="25400" h="19050"/>
            <a:contourClr>
              <a:srgbClr val="FFFFFF"/>
            </a:contourClr>
          </a:sp3d>
        </p:spPr>
      </p:pic>
      <p:sp>
        <p:nvSpPr>
          <p:cNvPr id="57" name="テキスト ボックス 56"/>
          <p:cNvSpPr txBox="1"/>
          <p:nvPr/>
        </p:nvSpPr>
        <p:spPr>
          <a:xfrm>
            <a:off x="5388858" y="6619123"/>
            <a:ext cx="2777143" cy="213514"/>
          </a:xfrm>
          <a:prstGeom prst="rect">
            <a:avLst/>
          </a:prstGeom>
          <a:solidFill>
            <a:schemeClr val="bg1"/>
          </a:solidFill>
          <a:ln>
            <a:solidFill>
              <a:schemeClr val="tx1"/>
            </a:solidFill>
          </a:ln>
        </p:spPr>
        <p:txBody>
          <a:bodyPr wrap="square" tIns="51429"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75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②：正面が病院、その背面に２つの市営住宅</a:t>
            </a:r>
          </a:p>
        </p:txBody>
      </p:sp>
      <p:grpSp>
        <p:nvGrpSpPr>
          <p:cNvPr id="58" name="グループ化 57"/>
          <p:cNvGrpSpPr/>
          <p:nvPr/>
        </p:nvGrpSpPr>
        <p:grpSpPr>
          <a:xfrm>
            <a:off x="1010578" y="2213877"/>
            <a:ext cx="3288851" cy="4644123"/>
            <a:chOff x="2297459" y="3099428"/>
            <a:chExt cx="4604392" cy="6501772"/>
          </a:xfrm>
        </p:grpSpPr>
        <p:pic>
          <p:nvPicPr>
            <p:cNvPr id="59" name="図 58"/>
            <p:cNvPicPr>
              <a:picLocks noChangeAspect="1"/>
            </p:cNvPicPr>
            <p:nvPr/>
          </p:nvPicPr>
          <p:blipFill rotWithShape="1">
            <a:blip r:embed="rId5" cstate="email">
              <a:extLst>
                <a:ext uri="{28A0092B-C50C-407E-A947-70E740481C1C}">
                  <a14:useLocalDpi xmlns:a14="http://schemas.microsoft.com/office/drawing/2010/main"/>
                </a:ext>
              </a:extLst>
            </a:blip>
            <a:srcRect r="4176"/>
            <a:stretch/>
          </p:blipFill>
          <p:spPr>
            <a:xfrm>
              <a:off x="2393498" y="3099428"/>
              <a:ext cx="3965393" cy="6501772"/>
            </a:xfrm>
            <a:prstGeom prst="rect">
              <a:avLst/>
            </a:prstGeom>
          </p:spPr>
        </p:pic>
        <p:grpSp>
          <p:nvGrpSpPr>
            <p:cNvPr id="60" name="グループ化 59"/>
            <p:cNvGrpSpPr/>
            <p:nvPr/>
          </p:nvGrpSpPr>
          <p:grpSpPr>
            <a:xfrm>
              <a:off x="3488268" y="3235255"/>
              <a:ext cx="2039202" cy="3826660"/>
              <a:chOff x="4595928" y="4440296"/>
              <a:chExt cx="2039202" cy="3826660"/>
            </a:xfrm>
          </p:grpSpPr>
          <p:grpSp>
            <p:nvGrpSpPr>
              <p:cNvPr id="81" name="グループ化 80"/>
              <p:cNvGrpSpPr/>
              <p:nvPr/>
            </p:nvGrpSpPr>
            <p:grpSpPr>
              <a:xfrm>
                <a:off x="4595928" y="4440296"/>
                <a:ext cx="2039202" cy="3826660"/>
                <a:chOff x="1209149" y="3192529"/>
                <a:chExt cx="2039202" cy="3826660"/>
              </a:xfrm>
            </p:grpSpPr>
            <p:sp>
              <p:nvSpPr>
                <p:cNvPr id="83" name="台形 16"/>
                <p:cNvSpPr/>
                <p:nvPr/>
              </p:nvSpPr>
              <p:spPr>
                <a:xfrm rot="20989351">
                  <a:off x="1336406" y="3257132"/>
                  <a:ext cx="1798750" cy="3679481"/>
                </a:xfrm>
                <a:custGeom>
                  <a:avLst/>
                  <a:gdLst>
                    <a:gd name="connsiteX0" fmla="*/ 0 w 2027184"/>
                    <a:gd name="connsiteY0" fmla="*/ 3658652 h 3658652"/>
                    <a:gd name="connsiteX1" fmla="*/ 457008 w 2027184"/>
                    <a:gd name="connsiteY1" fmla="*/ 0 h 3658652"/>
                    <a:gd name="connsiteX2" fmla="*/ 1570176 w 2027184"/>
                    <a:gd name="connsiteY2" fmla="*/ 0 h 3658652"/>
                    <a:gd name="connsiteX3" fmla="*/ 2027184 w 2027184"/>
                    <a:gd name="connsiteY3" fmla="*/ 3658652 h 3658652"/>
                    <a:gd name="connsiteX4" fmla="*/ 0 w 2027184"/>
                    <a:gd name="connsiteY4" fmla="*/ 3658652 h 3658652"/>
                    <a:gd name="connsiteX0" fmla="*/ 0 w 2027184"/>
                    <a:gd name="connsiteY0" fmla="*/ 3658652 h 3658652"/>
                    <a:gd name="connsiteX1" fmla="*/ 457008 w 2027184"/>
                    <a:gd name="connsiteY1" fmla="*/ 0 h 3658652"/>
                    <a:gd name="connsiteX2" fmla="*/ 1450942 w 2027184"/>
                    <a:gd name="connsiteY2" fmla="*/ 17304 h 3658652"/>
                    <a:gd name="connsiteX3" fmla="*/ 2027184 w 2027184"/>
                    <a:gd name="connsiteY3" fmla="*/ 3658652 h 3658652"/>
                    <a:gd name="connsiteX4" fmla="*/ 0 w 2027184"/>
                    <a:gd name="connsiteY4" fmla="*/ 3658652 h 3658652"/>
                    <a:gd name="connsiteX0" fmla="*/ 0 w 1767740"/>
                    <a:gd name="connsiteY0" fmla="*/ 3658652 h 3658652"/>
                    <a:gd name="connsiteX1" fmla="*/ 457008 w 1767740"/>
                    <a:gd name="connsiteY1" fmla="*/ 0 h 3658652"/>
                    <a:gd name="connsiteX2" fmla="*/ 1450942 w 1767740"/>
                    <a:gd name="connsiteY2" fmla="*/ 17304 h 3658652"/>
                    <a:gd name="connsiteX3" fmla="*/ 1767740 w 1767740"/>
                    <a:gd name="connsiteY3" fmla="*/ 3199179 h 3658652"/>
                    <a:gd name="connsiteX4" fmla="*/ 0 w 1767740"/>
                    <a:gd name="connsiteY4" fmla="*/ 3658652 h 3658652"/>
                    <a:gd name="connsiteX0" fmla="*/ 0 w 1767740"/>
                    <a:gd name="connsiteY0" fmla="*/ 3651596 h 3651596"/>
                    <a:gd name="connsiteX1" fmla="*/ 604127 w 1767740"/>
                    <a:gd name="connsiteY1" fmla="*/ 0 h 3651596"/>
                    <a:gd name="connsiteX2" fmla="*/ 1450942 w 1767740"/>
                    <a:gd name="connsiteY2" fmla="*/ 10248 h 3651596"/>
                    <a:gd name="connsiteX3" fmla="*/ 1767740 w 1767740"/>
                    <a:gd name="connsiteY3" fmla="*/ 3192123 h 3651596"/>
                    <a:gd name="connsiteX4" fmla="*/ 0 w 1767740"/>
                    <a:gd name="connsiteY4" fmla="*/ 3651596 h 3651596"/>
                    <a:gd name="connsiteX0" fmla="*/ 0 w 1792101"/>
                    <a:gd name="connsiteY0" fmla="*/ 3679481 h 3679481"/>
                    <a:gd name="connsiteX1" fmla="*/ 628488 w 1792101"/>
                    <a:gd name="connsiteY1" fmla="*/ 0 h 3679481"/>
                    <a:gd name="connsiteX2" fmla="*/ 1475303 w 1792101"/>
                    <a:gd name="connsiteY2" fmla="*/ 10248 h 3679481"/>
                    <a:gd name="connsiteX3" fmla="*/ 1792101 w 1792101"/>
                    <a:gd name="connsiteY3" fmla="*/ 3192123 h 3679481"/>
                    <a:gd name="connsiteX4" fmla="*/ 0 w 1792101"/>
                    <a:gd name="connsiteY4" fmla="*/ 3679481 h 3679481"/>
                    <a:gd name="connsiteX0" fmla="*/ 0 w 1792101"/>
                    <a:gd name="connsiteY0" fmla="*/ 3679481 h 3679481"/>
                    <a:gd name="connsiteX1" fmla="*/ 628488 w 1792101"/>
                    <a:gd name="connsiteY1" fmla="*/ 0 h 3679481"/>
                    <a:gd name="connsiteX2" fmla="*/ 1278421 w 1792101"/>
                    <a:gd name="connsiteY2" fmla="*/ 100707 h 3679481"/>
                    <a:gd name="connsiteX3" fmla="*/ 1792101 w 1792101"/>
                    <a:gd name="connsiteY3" fmla="*/ 3192123 h 3679481"/>
                    <a:gd name="connsiteX4" fmla="*/ 0 w 1792101"/>
                    <a:gd name="connsiteY4" fmla="*/ 3679481 h 3679481"/>
                    <a:gd name="connsiteX0" fmla="*/ 0 w 1798750"/>
                    <a:gd name="connsiteY0" fmla="*/ 3679481 h 3679481"/>
                    <a:gd name="connsiteX1" fmla="*/ 628488 w 1798750"/>
                    <a:gd name="connsiteY1" fmla="*/ 0 h 3679481"/>
                    <a:gd name="connsiteX2" fmla="*/ 1278421 w 1798750"/>
                    <a:gd name="connsiteY2" fmla="*/ 100707 h 3679481"/>
                    <a:gd name="connsiteX3" fmla="*/ 1798750 w 1798750"/>
                    <a:gd name="connsiteY3" fmla="*/ 3244929 h 3679481"/>
                    <a:gd name="connsiteX4" fmla="*/ 0 w 1798750"/>
                    <a:gd name="connsiteY4" fmla="*/ 3679481 h 36794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8750" h="3679481">
                      <a:moveTo>
                        <a:pt x="0" y="3679481"/>
                      </a:moveTo>
                      <a:lnTo>
                        <a:pt x="628488" y="0"/>
                      </a:lnTo>
                      <a:lnTo>
                        <a:pt x="1278421" y="100707"/>
                      </a:lnTo>
                      <a:lnTo>
                        <a:pt x="1798750" y="3244929"/>
                      </a:lnTo>
                      <a:lnTo>
                        <a:pt x="0" y="3679481"/>
                      </a:lnTo>
                      <a:close/>
                    </a:path>
                  </a:pathLst>
                </a:custGeom>
                <a:solidFill>
                  <a:schemeClr val="bg1"/>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286"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84" name="台形 16"/>
                <p:cNvSpPr>
                  <a:spLocks/>
                </p:cNvSpPr>
                <p:nvPr/>
              </p:nvSpPr>
              <p:spPr>
                <a:xfrm rot="20989351">
                  <a:off x="1209149" y="3192529"/>
                  <a:ext cx="2039202" cy="3826660"/>
                </a:xfrm>
                <a:custGeom>
                  <a:avLst/>
                  <a:gdLst>
                    <a:gd name="connsiteX0" fmla="*/ 0 w 2027184"/>
                    <a:gd name="connsiteY0" fmla="*/ 3658652 h 3658652"/>
                    <a:gd name="connsiteX1" fmla="*/ 457008 w 2027184"/>
                    <a:gd name="connsiteY1" fmla="*/ 0 h 3658652"/>
                    <a:gd name="connsiteX2" fmla="*/ 1570176 w 2027184"/>
                    <a:gd name="connsiteY2" fmla="*/ 0 h 3658652"/>
                    <a:gd name="connsiteX3" fmla="*/ 2027184 w 2027184"/>
                    <a:gd name="connsiteY3" fmla="*/ 3658652 h 3658652"/>
                    <a:gd name="connsiteX4" fmla="*/ 0 w 2027184"/>
                    <a:gd name="connsiteY4" fmla="*/ 3658652 h 3658652"/>
                    <a:gd name="connsiteX0" fmla="*/ 0 w 2027184"/>
                    <a:gd name="connsiteY0" fmla="*/ 3658652 h 3658652"/>
                    <a:gd name="connsiteX1" fmla="*/ 457008 w 2027184"/>
                    <a:gd name="connsiteY1" fmla="*/ 0 h 3658652"/>
                    <a:gd name="connsiteX2" fmla="*/ 1450942 w 2027184"/>
                    <a:gd name="connsiteY2" fmla="*/ 17304 h 3658652"/>
                    <a:gd name="connsiteX3" fmla="*/ 2027184 w 2027184"/>
                    <a:gd name="connsiteY3" fmla="*/ 3658652 h 3658652"/>
                    <a:gd name="connsiteX4" fmla="*/ 0 w 2027184"/>
                    <a:gd name="connsiteY4" fmla="*/ 3658652 h 3658652"/>
                    <a:gd name="connsiteX0" fmla="*/ 0 w 1767740"/>
                    <a:gd name="connsiteY0" fmla="*/ 3658652 h 3658652"/>
                    <a:gd name="connsiteX1" fmla="*/ 457008 w 1767740"/>
                    <a:gd name="connsiteY1" fmla="*/ 0 h 3658652"/>
                    <a:gd name="connsiteX2" fmla="*/ 1450942 w 1767740"/>
                    <a:gd name="connsiteY2" fmla="*/ 17304 h 3658652"/>
                    <a:gd name="connsiteX3" fmla="*/ 1767740 w 1767740"/>
                    <a:gd name="connsiteY3" fmla="*/ 3199179 h 3658652"/>
                    <a:gd name="connsiteX4" fmla="*/ 0 w 1767740"/>
                    <a:gd name="connsiteY4" fmla="*/ 3658652 h 3658652"/>
                    <a:gd name="connsiteX0" fmla="*/ 0 w 1767740"/>
                    <a:gd name="connsiteY0" fmla="*/ 3651596 h 3651596"/>
                    <a:gd name="connsiteX1" fmla="*/ 604127 w 1767740"/>
                    <a:gd name="connsiteY1" fmla="*/ 0 h 3651596"/>
                    <a:gd name="connsiteX2" fmla="*/ 1450942 w 1767740"/>
                    <a:gd name="connsiteY2" fmla="*/ 10248 h 3651596"/>
                    <a:gd name="connsiteX3" fmla="*/ 1767740 w 1767740"/>
                    <a:gd name="connsiteY3" fmla="*/ 3192123 h 3651596"/>
                    <a:gd name="connsiteX4" fmla="*/ 0 w 1767740"/>
                    <a:gd name="connsiteY4" fmla="*/ 3651596 h 3651596"/>
                    <a:gd name="connsiteX0" fmla="*/ 0 w 1792101"/>
                    <a:gd name="connsiteY0" fmla="*/ 3679481 h 3679481"/>
                    <a:gd name="connsiteX1" fmla="*/ 628488 w 1792101"/>
                    <a:gd name="connsiteY1" fmla="*/ 0 h 3679481"/>
                    <a:gd name="connsiteX2" fmla="*/ 1475303 w 1792101"/>
                    <a:gd name="connsiteY2" fmla="*/ 10248 h 3679481"/>
                    <a:gd name="connsiteX3" fmla="*/ 1792101 w 1792101"/>
                    <a:gd name="connsiteY3" fmla="*/ 3192123 h 3679481"/>
                    <a:gd name="connsiteX4" fmla="*/ 0 w 1792101"/>
                    <a:gd name="connsiteY4" fmla="*/ 3679481 h 3679481"/>
                    <a:gd name="connsiteX0" fmla="*/ 0 w 1792101"/>
                    <a:gd name="connsiteY0" fmla="*/ 3679481 h 3679481"/>
                    <a:gd name="connsiteX1" fmla="*/ 628488 w 1792101"/>
                    <a:gd name="connsiteY1" fmla="*/ 0 h 3679481"/>
                    <a:gd name="connsiteX2" fmla="*/ 1278421 w 1792101"/>
                    <a:gd name="connsiteY2" fmla="*/ 100707 h 3679481"/>
                    <a:gd name="connsiteX3" fmla="*/ 1792101 w 1792101"/>
                    <a:gd name="connsiteY3" fmla="*/ 3192123 h 3679481"/>
                    <a:gd name="connsiteX4" fmla="*/ 0 w 1792101"/>
                    <a:gd name="connsiteY4" fmla="*/ 3679481 h 3679481"/>
                    <a:gd name="connsiteX0" fmla="*/ 0 w 1798750"/>
                    <a:gd name="connsiteY0" fmla="*/ 3679481 h 3679481"/>
                    <a:gd name="connsiteX1" fmla="*/ 628488 w 1798750"/>
                    <a:gd name="connsiteY1" fmla="*/ 0 h 3679481"/>
                    <a:gd name="connsiteX2" fmla="*/ 1278421 w 1798750"/>
                    <a:gd name="connsiteY2" fmla="*/ 100707 h 3679481"/>
                    <a:gd name="connsiteX3" fmla="*/ 1798750 w 1798750"/>
                    <a:gd name="connsiteY3" fmla="*/ 3244929 h 3679481"/>
                    <a:gd name="connsiteX4" fmla="*/ 0 w 1798750"/>
                    <a:gd name="connsiteY4" fmla="*/ 3679481 h 36794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8750" h="3679481">
                      <a:moveTo>
                        <a:pt x="0" y="3679481"/>
                      </a:moveTo>
                      <a:lnTo>
                        <a:pt x="628488" y="0"/>
                      </a:lnTo>
                      <a:lnTo>
                        <a:pt x="1278421" y="100707"/>
                      </a:lnTo>
                      <a:lnTo>
                        <a:pt x="1798750" y="3244929"/>
                      </a:lnTo>
                      <a:lnTo>
                        <a:pt x="0" y="3679481"/>
                      </a:lnTo>
                      <a:close/>
                    </a:path>
                  </a:pathLst>
                </a:custGeom>
                <a:noFill/>
                <a:ln w="38100">
                  <a:solidFill>
                    <a:schemeClr val="accent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286"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grpSp>
          <p:sp>
            <p:nvSpPr>
              <p:cNvPr id="82" name="正方形/長方形 27"/>
              <p:cNvSpPr/>
              <p:nvPr/>
            </p:nvSpPr>
            <p:spPr>
              <a:xfrm rot="20407717">
                <a:off x="5792241" y="6185679"/>
                <a:ext cx="745534" cy="1576667"/>
              </a:xfrm>
              <a:custGeom>
                <a:avLst/>
                <a:gdLst>
                  <a:gd name="connsiteX0" fmla="*/ 0 w 743759"/>
                  <a:gd name="connsiteY0" fmla="*/ 0 h 1568033"/>
                  <a:gd name="connsiteX1" fmla="*/ 743759 w 743759"/>
                  <a:gd name="connsiteY1" fmla="*/ 0 h 1568033"/>
                  <a:gd name="connsiteX2" fmla="*/ 743759 w 743759"/>
                  <a:gd name="connsiteY2" fmla="*/ 1568033 h 1568033"/>
                  <a:gd name="connsiteX3" fmla="*/ 0 w 743759"/>
                  <a:gd name="connsiteY3" fmla="*/ 1568033 h 1568033"/>
                  <a:gd name="connsiteX4" fmla="*/ 0 w 743759"/>
                  <a:gd name="connsiteY4" fmla="*/ 0 h 1568033"/>
                  <a:gd name="connsiteX0" fmla="*/ 0 w 743759"/>
                  <a:gd name="connsiteY0" fmla="*/ 0 h 1568033"/>
                  <a:gd name="connsiteX1" fmla="*/ 743759 w 743759"/>
                  <a:gd name="connsiteY1" fmla="*/ 0 h 1568033"/>
                  <a:gd name="connsiteX2" fmla="*/ 729608 w 743759"/>
                  <a:gd name="connsiteY2" fmla="*/ 1544912 h 1568033"/>
                  <a:gd name="connsiteX3" fmla="*/ 0 w 743759"/>
                  <a:gd name="connsiteY3" fmla="*/ 1568033 h 1568033"/>
                  <a:gd name="connsiteX4" fmla="*/ 0 w 743759"/>
                  <a:gd name="connsiteY4" fmla="*/ 0 h 1568033"/>
                  <a:gd name="connsiteX0" fmla="*/ 0 w 745534"/>
                  <a:gd name="connsiteY0" fmla="*/ 17364 h 1568033"/>
                  <a:gd name="connsiteX1" fmla="*/ 745534 w 745534"/>
                  <a:gd name="connsiteY1" fmla="*/ 0 h 1568033"/>
                  <a:gd name="connsiteX2" fmla="*/ 731383 w 745534"/>
                  <a:gd name="connsiteY2" fmla="*/ 1544912 h 1568033"/>
                  <a:gd name="connsiteX3" fmla="*/ 1775 w 745534"/>
                  <a:gd name="connsiteY3" fmla="*/ 1568033 h 1568033"/>
                  <a:gd name="connsiteX4" fmla="*/ 0 w 745534"/>
                  <a:gd name="connsiteY4" fmla="*/ 17364 h 1568033"/>
                  <a:gd name="connsiteX0" fmla="*/ 0 w 745534"/>
                  <a:gd name="connsiteY0" fmla="*/ 17364 h 1576667"/>
                  <a:gd name="connsiteX1" fmla="*/ 745534 w 745534"/>
                  <a:gd name="connsiteY1" fmla="*/ 0 h 1576667"/>
                  <a:gd name="connsiteX2" fmla="*/ 731383 w 745534"/>
                  <a:gd name="connsiteY2" fmla="*/ 1544912 h 1576667"/>
                  <a:gd name="connsiteX3" fmla="*/ 25663 w 745534"/>
                  <a:gd name="connsiteY3" fmla="*/ 1576667 h 1576667"/>
                  <a:gd name="connsiteX4" fmla="*/ 0 w 745534"/>
                  <a:gd name="connsiteY4" fmla="*/ 17364 h 15766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5534" h="1576667">
                    <a:moveTo>
                      <a:pt x="0" y="17364"/>
                    </a:moveTo>
                    <a:lnTo>
                      <a:pt x="745534" y="0"/>
                    </a:lnTo>
                    <a:lnTo>
                      <a:pt x="731383" y="1544912"/>
                    </a:lnTo>
                    <a:lnTo>
                      <a:pt x="25663" y="1576667"/>
                    </a:lnTo>
                    <a:cubicBezTo>
                      <a:pt x="25071" y="1059777"/>
                      <a:pt x="592" y="534254"/>
                      <a:pt x="0" y="17364"/>
                    </a:cubicBezTo>
                    <a:close/>
                  </a:path>
                </a:pathLst>
              </a:custGeom>
              <a:solidFill>
                <a:schemeClr val="accent6">
                  <a:lumMod val="40000"/>
                  <a:lumOff val="60000"/>
                </a:schemeClr>
              </a:solidFill>
              <a:ln>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286"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grpSp>
        <p:sp>
          <p:nvSpPr>
            <p:cNvPr id="61" name="テキスト ボックス 60">
              <a:extLst>
                <a:ext uri="{FF2B5EF4-FFF2-40B4-BE49-F238E27FC236}">
                  <a16:creationId xmlns:a16="http://schemas.microsoft.com/office/drawing/2014/main" id="{F538C0ED-9A5C-43DC-8436-42A85CBC9054}"/>
                </a:ext>
              </a:extLst>
            </p:cNvPr>
            <p:cNvSpPr txBox="1"/>
            <p:nvPr/>
          </p:nvSpPr>
          <p:spPr>
            <a:xfrm>
              <a:off x="3048077" y="3467501"/>
              <a:ext cx="2871883" cy="422432"/>
            </a:xfrm>
            <a:prstGeom prst="rect">
              <a:avLst/>
            </a:prstGeom>
            <a:solidFill>
              <a:srgbClr val="FFFFFF">
                <a:alpha val="80000"/>
              </a:srgbClr>
            </a:solidFill>
          </p:spPr>
          <p:txBody>
            <a:bodyPr wrap="square" lIns="25714" tIns="51429" rIns="25714" bIns="51429"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286" b="1" i="0" u="none" strike="noStrike" kern="1200" cap="none" spc="0" normalizeH="0" baseline="0" noProof="0" dirty="0">
                  <a:ln>
                    <a:noFill/>
                  </a:ln>
                  <a:solidFill>
                    <a:srgbClr val="4C3A00"/>
                  </a:solidFill>
                  <a:effectLst/>
                  <a:uLnTx/>
                  <a:uFillTx/>
                  <a:latin typeface="メイリオ" panose="020B0604030504040204" pitchFamily="50" charset="-128"/>
                  <a:ea typeface="メイリオ" panose="020B0604030504040204" pitchFamily="50" charset="-128"/>
                  <a:cs typeface="+mn-cs"/>
                </a:rPr>
                <a:t>【</a:t>
              </a:r>
              <a:r>
                <a:rPr kumimoji="1" lang="ja-JP" altLang="en-US" sz="1286" b="1" i="0" u="none" strike="noStrike" kern="1200" cap="none" spc="0" normalizeH="0" baseline="0" noProof="0" dirty="0">
                  <a:ln>
                    <a:noFill/>
                  </a:ln>
                  <a:solidFill>
                    <a:srgbClr val="4C3A00"/>
                  </a:solidFill>
                  <a:effectLst/>
                  <a:uLnTx/>
                  <a:uFillTx/>
                  <a:latin typeface="メイリオ" panose="020B0604030504040204" pitchFamily="50" charset="-128"/>
                  <a:ea typeface="メイリオ" panose="020B0604030504040204" pitchFamily="50" charset="-128"/>
                  <a:cs typeface="+mn-cs"/>
                </a:rPr>
                <a:t>あいりん総合センター</a:t>
              </a:r>
              <a:r>
                <a:rPr kumimoji="1" lang="en-US" altLang="ja-JP" sz="1286" b="1" i="0" u="none" strike="noStrike" kern="1200" cap="none" spc="0" normalizeH="0" baseline="0" noProof="0" dirty="0">
                  <a:ln>
                    <a:noFill/>
                  </a:ln>
                  <a:solidFill>
                    <a:srgbClr val="4C3A00"/>
                  </a:solidFill>
                  <a:effectLst/>
                  <a:uLnTx/>
                  <a:uFillTx/>
                  <a:latin typeface="メイリオ" panose="020B0604030504040204" pitchFamily="50" charset="-128"/>
                  <a:ea typeface="メイリオ" panose="020B0604030504040204" pitchFamily="50" charset="-128"/>
                  <a:cs typeface="+mn-cs"/>
                </a:rPr>
                <a:t>】</a:t>
              </a:r>
            </a:p>
          </p:txBody>
        </p:sp>
        <p:sp>
          <p:nvSpPr>
            <p:cNvPr id="62" name="テキスト ボックス 61">
              <a:extLst>
                <a:ext uri="{FF2B5EF4-FFF2-40B4-BE49-F238E27FC236}">
                  <a16:creationId xmlns:a16="http://schemas.microsoft.com/office/drawing/2014/main" id="{F538C0ED-9A5C-43DC-8436-42A85CBC9054}"/>
                </a:ext>
              </a:extLst>
            </p:cNvPr>
            <p:cNvSpPr txBox="1"/>
            <p:nvPr/>
          </p:nvSpPr>
          <p:spPr>
            <a:xfrm>
              <a:off x="3816386" y="6149791"/>
              <a:ext cx="1161642" cy="430888"/>
            </a:xfrm>
            <a:prstGeom prst="rect">
              <a:avLst/>
            </a:prstGeom>
            <a:solidFill>
              <a:srgbClr val="FFFFFF">
                <a:alpha val="69804"/>
              </a:srgbClr>
            </a:solidFill>
          </p:spPr>
          <p:txBody>
            <a:bodyPr wrap="squar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市営萩之茶屋</a:t>
              </a:r>
              <a:endParaRPr kumimoji="1" lang="en-US" altLang="ja-JP"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smtClean="0">
                  <a:ln>
                    <a:noFill/>
                  </a:ln>
                  <a:solidFill>
                    <a:prstClr val="black"/>
                  </a:solidFill>
                  <a:effectLst/>
                  <a:uLnTx/>
                  <a:uFillTx/>
                  <a:latin typeface="メイリオ" panose="020B0604030504040204" pitchFamily="50" charset="-128"/>
                  <a:ea typeface="メイリオ" panose="020B0604030504040204" pitchFamily="50" charset="-128"/>
                  <a:cs typeface="+mn-cs"/>
                </a:rPr>
                <a:t>住宅</a:t>
              </a:r>
              <a:endPar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63" name="テキスト ボックス 62">
              <a:extLst>
                <a:ext uri="{FF2B5EF4-FFF2-40B4-BE49-F238E27FC236}">
                  <a16:creationId xmlns:a16="http://schemas.microsoft.com/office/drawing/2014/main" id="{F538C0ED-9A5C-43DC-8436-42A85CBC9054}"/>
                </a:ext>
              </a:extLst>
            </p:cNvPr>
            <p:cNvSpPr txBox="1"/>
            <p:nvPr/>
          </p:nvSpPr>
          <p:spPr>
            <a:xfrm>
              <a:off x="4542039" y="5689520"/>
              <a:ext cx="1161642" cy="430888"/>
            </a:xfrm>
            <a:prstGeom prst="rect">
              <a:avLst/>
            </a:prstGeom>
            <a:solidFill>
              <a:srgbClr val="FFFFFF">
                <a:alpha val="69804"/>
              </a:srgbClr>
            </a:solidFill>
          </p:spPr>
          <p:txBody>
            <a:bodyPr wrap="squar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rgbClr val="05E0DB">
                      <a:lumMod val="50000"/>
                    </a:srgbClr>
                  </a:solidFill>
                  <a:effectLst/>
                  <a:uLnTx/>
                  <a:uFillTx/>
                  <a:latin typeface="メイリオ" panose="020B0604030504040204" pitchFamily="50" charset="-128"/>
                  <a:ea typeface="メイリオ" panose="020B0604030504040204" pitchFamily="50" charset="-128"/>
                  <a:cs typeface="+mn-cs"/>
                </a:rPr>
                <a:t>市営萩之茶屋</a:t>
              </a:r>
              <a:endParaRPr kumimoji="1" lang="en-US" altLang="ja-JP" sz="1000" b="0" i="0" u="none" strike="noStrike" kern="1200" cap="none" spc="0" normalizeH="0" baseline="0" noProof="0" dirty="0">
                <a:ln>
                  <a:noFill/>
                </a:ln>
                <a:solidFill>
                  <a:srgbClr val="05E0DB">
                    <a:lumMod val="50000"/>
                  </a:srgbClr>
                </a:solidFill>
                <a:effectLst/>
                <a:uLnTx/>
                <a:uFillTx/>
                <a:latin typeface="メイリオ" panose="020B0604030504040204" pitchFamily="50" charset="-128"/>
                <a:ea typeface="メイリオ" panose="020B060403050404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rgbClr val="05E0DB">
                      <a:lumMod val="50000"/>
                    </a:srgbClr>
                  </a:solidFill>
                  <a:effectLst/>
                  <a:uLnTx/>
                  <a:uFillTx/>
                  <a:latin typeface="メイリオ" panose="020B0604030504040204" pitchFamily="50" charset="-128"/>
                  <a:ea typeface="メイリオ" panose="020B0604030504040204" pitchFamily="50" charset="-128"/>
                  <a:cs typeface="+mn-cs"/>
                </a:rPr>
                <a:t>第</a:t>
              </a:r>
              <a:r>
                <a:rPr kumimoji="1" lang="en-US" altLang="ja-JP" sz="1000" b="0" i="0" u="none" strike="noStrike" kern="1200" cap="none" spc="0" normalizeH="0" baseline="0" noProof="0" dirty="0">
                  <a:ln>
                    <a:noFill/>
                  </a:ln>
                  <a:solidFill>
                    <a:srgbClr val="05E0DB">
                      <a:lumMod val="50000"/>
                    </a:srgbClr>
                  </a:solidFill>
                  <a:effectLst/>
                  <a:uLnTx/>
                  <a:uFillTx/>
                  <a:latin typeface="メイリオ" panose="020B0604030504040204" pitchFamily="50" charset="-128"/>
                  <a:ea typeface="メイリオ" panose="020B0604030504040204" pitchFamily="50" charset="-128"/>
                  <a:cs typeface="+mn-cs"/>
                </a:rPr>
                <a:t>2</a:t>
              </a:r>
              <a:r>
                <a:rPr kumimoji="1" lang="ja-JP" altLang="en-US" sz="1000" b="0" i="0" u="none" strike="noStrike" kern="1200" cap="none" spc="0" normalizeH="0" baseline="0" noProof="0" dirty="0">
                  <a:ln>
                    <a:noFill/>
                  </a:ln>
                  <a:solidFill>
                    <a:srgbClr val="05E0DB">
                      <a:lumMod val="50000"/>
                    </a:srgbClr>
                  </a:solidFill>
                  <a:effectLst/>
                  <a:uLnTx/>
                  <a:uFillTx/>
                  <a:latin typeface="メイリオ" panose="020B0604030504040204" pitchFamily="50" charset="-128"/>
                  <a:ea typeface="メイリオ" panose="020B0604030504040204" pitchFamily="50" charset="-128"/>
                  <a:cs typeface="+mn-cs"/>
                </a:rPr>
                <a:t>住宅</a:t>
              </a:r>
            </a:p>
          </p:txBody>
        </p:sp>
        <p:sp>
          <p:nvSpPr>
            <p:cNvPr id="64" name="テキスト ボックス 63">
              <a:extLst>
                <a:ext uri="{FF2B5EF4-FFF2-40B4-BE49-F238E27FC236}">
                  <a16:creationId xmlns:a16="http://schemas.microsoft.com/office/drawing/2014/main" id="{F538C0ED-9A5C-43DC-8436-42A85CBC9054}"/>
                </a:ext>
              </a:extLst>
            </p:cNvPr>
            <p:cNvSpPr txBox="1"/>
            <p:nvPr/>
          </p:nvSpPr>
          <p:spPr>
            <a:xfrm>
              <a:off x="4458629" y="4586693"/>
              <a:ext cx="848971" cy="430888"/>
            </a:xfrm>
            <a:prstGeom prst="rect">
              <a:avLst/>
            </a:prstGeom>
            <a:solidFill>
              <a:srgbClr val="FFFFFF">
                <a:alpha val="69804"/>
              </a:srgbClr>
            </a:solidFill>
          </p:spPr>
          <p:txBody>
            <a:bodyPr wrap="squar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rgbClr val="073E87"/>
                  </a:solidFill>
                  <a:effectLst/>
                  <a:uLnTx/>
                  <a:uFillTx/>
                  <a:latin typeface="メイリオ" panose="020B0604030504040204" pitchFamily="50" charset="-128"/>
                  <a:ea typeface="メイリオ" panose="020B0604030504040204" pitchFamily="50" charset="-128"/>
                  <a:cs typeface="+mn-cs"/>
                </a:rPr>
                <a:t>社会医療</a:t>
              </a:r>
              <a:endParaRPr kumimoji="1" lang="en-US" altLang="ja-JP" sz="1000" b="0" i="0" u="none" strike="noStrike" kern="1200" cap="none" spc="0" normalizeH="0" baseline="0" noProof="0" dirty="0">
                <a:ln>
                  <a:noFill/>
                </a:ln>
                <a:solidFill>
                  <a:srgbClr val="073E87"/>
                </a:solidFill>
                <a:effectLst/>
                <a:uLnTx/>
                <a:uFillTx/>
                <a:latin typeface="メイリオ" panose="020B0604030504040204" pitchFamily="50" charset="-128"/>
                <a:ea typeface="メイリオ" panose="020B060403050404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rgbClr val="073E87"/>
                  </a:solidFill>
                  <a:effectLst/>
                  <a:uLnTx/>
                  <a:uFillTx/>
                  <a:latin typeface="メイリオ" panose="020B0604030504040204" pitchFamily="50" charset="-128"/>
                  <a:ea typeface="メイリオ" panose="020B0604030504040204" pitchFamily="50" charset="-128"/>
                  <a:cs typeface="+mn-cs"/>
                </a:rPr>
                <a:t>センター</a:t>
              </a:r>
            </a:p>
          </p:txBody>
        </p:sp>
        <p:sp>
          <p:nvSpPr>
            <p:cNvPr id="65" name="正方形/長方形 64"/>
            <p:cNvSpPr/>
            <p:nvPr/>
          </p:nvSpPr>
          <p:spPr>
            <a:xfrm>
              <a:off x="3140079" y="6283325"/>
              <a:ext cx="650875" cy="176213"/>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286"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66" name="正方形/長方形 50"/>
            <p:cNvSpPr/>
            <p:nvPr/>
          </p:nvSpPr>
          <p:spPr>
            <a:xfrm>
              <a:off x="3234146" y="5853566"/>
              <a:ext cx="481013" cy="1473695"/>
            </a:xfrm>
            <a:custGeom>
              <a:avLst/>
              <a:gdLst>
                <a:gd name="connsiteX0" fmla="*/ 0 w 471488"/>
                <a:gd name="connsiteY0" fmla="*/ 0 h 1307007"/>
                <a:gd name="connsiteX1" fmla="*/ 471488 w 471488"/>
                <a:gd name="connsiteY1" fmla="*/ 0 h 1307007"/>
                <a:gd name="connsiteX2" fmla="*/ 471488 w 471488"/>
                <a:gd name="connsiteY2" fmla="*/ 1307007 h 1307007"/>
                <a:gd name="connsiteX3" fmla="*/ 0 w 471488"/>
                <a:gd name="connsiteY3" fmla="*/ 1307007 h 1307007"/>
                <a:gd name="connsiteX4" fmla="*/ 0 w 471488"/>
                <a:gd name="connsiteY4" fmla="*/ 0 h 1307007"/>
                <a:gd name="connsiteX0" fmla="*/ 0 w 471488"/>
                <a:gd name="connsiteY0" fmla="*/ 44450 h 1351457"/>
                <a:gd name="connsiteX1" fmla="*/ 414338 w 471488"/>
                <a:gd name="connsiteY1" fmla="*/ 0 h 1351457"/>
                <a:gd name="connsiteX2" fmla="*/ 471488 w 471488"/>
                <a:gd name="connsiteY2" fmla="*/ 1351457 h 1351457"/>
                <a:gd name="connsiteX3" fmla="*/ 0 w 471488"/>
                <a:gd name="connsiteY3" fmla="*/ 1351457 h 1351457"/>
                <a:gd name="connsiteX4" fmla="*/ 0 w 471488"/>
                <a:gd name="connsiteY4" fmla="*/ 44450 h 1351457"/>
                <a:gd name="connsiteX0" fmla="*/ 0 w 484188"/>
                <a:gd name="connsiteY0" fmla="*/ 44450 h 1359394"/>
                <a:gd name="connsiteX1" fmla="*/ 414338 w 484188"/>
                <a:gd name="connsiteY1" fmla="*/ 0 h 1359394"/>
                <a:gd name="connsiteX2" fmla="*/ 484188 w 484188"/>
                <a:gd name="connsiteY2" fmla="*/ 1359394 h 1359394"/>
                <a:gd name="connsiteX3" fmla="*/ 0 w 484188"/>
                <a:gd name="connsiteY3" fmla="*/ 1351457 h 1359394"/>
                <a:gd name="connsiteX4" fmla="*/ 0 w 484188"/>
                <a:gd name="connsiteY4" fmla="*/ 44450 h 1359394"/>
                <a:gd name="connsiteX0" fmla="*/ 0 w 481013"/>
                <a:gd name="connsiteY0" fmla="*/ 44450 h 1351457"/>
                <a:gd name="connsiteX1" fmla="*/ 414338 w 481013"/>
                <a:gd name="connsiteY1" fmla="*/ 0 h 1351457"/>
                <a:gd name="connsiteX2" fmla="*/ 481013 w 481013"/>
                <a:gd name="connsiteY2" fmla="*/ 1349869 h 1351457"/>
                <a:gd name="connsiteX3" fmla="*/ 0 w 481013"/>
                <a:gd name="connsiteY3" fmla="*/ 1351457 h 1351457"/>
                <a:gd name="connsiteX4" fmla="*/ 0 w 481013"/>
                <a:gd name="connsiteY4" fmla="*/ 44450 h 1351457"/>
                <a:gd name="connsiteX0" fmla="*/ 0 w 481013"/>
                <a:gd name="connsiteY0" fmla="*/ 44450 h 1473695"/>
                <a:gd name="connsiteX1" fmla="*/ 414338 w 481013"/>
                <a:gd name="connsiteY1" fmla="*/ 0 h 1473695"/>
                <a:gd name="connsiteX2" fmla="*/ 481013 w 481013"/>
                <a:gd name="connsiteY2" fmla="*/ 1349869 h 1473695"/>
                <a:gd name="connsiteX3" fmla="*/ 125413 w 481013"/>
                <a:gd name="connsiteY3" fmla="*/ 1473695 h 1473695"/>
                <a:gd name="connsiteX4" fmla="*/ 0 w 481013"/>
                <a:gd name="connsiteY4" fmla="*/ 44450 h 14736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1013" h="1473695">
                  <a:moveTo>
                    <a:pt x="0" y="44450"/>
                  </a:moveTo>
                  <a:lnTo>
                    <a:pt x="414338" y="0"/>
                  </a:lnTo>
                  <a:lnTo>
                    <a:pt x="481013" y="1349869"/>
                  </a:lnTo>
                  <a:lnTo>
                    <a:pt x="125413" y="1473695"/>
                  </a:lnTo>
                  <a:lnTo>
                    <a:pt x="0" y="44450"/>
                  </a:lnTo>
                  <a:close/>
                </a:path>
              </a:pathLst>
            </a:custGeom>
            <a:solidFill>
              <a:schemeClr val="accent2">
                <a:lumMod val="20000"/>
                <a:lumOff val="80000"/>
              </a:schemeClr>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286"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67" name="右カーブ矢印 66"/>
            <p:cNvSpPr/>
            <p:nvPr/>
          </p:nvSpPr>
          <p:spPr>
            <a:xfrm rot="435671">
              <a:off x="2903341" y="5195330"/>
              <a:ext cx="441434" cy="1266087"/>
            </a:xfrm>
            <a:prstGeom prst="curvedRightArrow">
              <a:avLst>
                <a:gd name="adj1" fmla="val 33658"/>
                <a:gd name="adj2" fmla="val 77524"/>
                <a:gd name="adj3" fmla="val 50826"/>
              </a:avLst>
            </a:prstGeom>
            <a:solidFill>
              <a:schemeClr val="accent5">
                <a:lumMod val="20000"/>
                <a:lumOff val="80000"/>
              </a:schemeClr>
            </a:solidFill>
            <a:ln>
              <a:solidFill>
                <a:schemeClr val="accent5">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286"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68" name="テキスト ボックス 67">
              <a:extLst>
                <a:ext uri="{FF2B5EF4-FFF2-40B4-BE49-F238E27FC236}">
                  <a16:creationId xmlns:a16="http://schemas.microsoft.com/office/drawing/2014/main" id="{F538C0ED-9A5C-43DC-8436-42A85CBC9054}"/>
                </a:ext>
              </a:extLst>
            </p:cNvPr>
            <p:cNvSpPr txBox="1"/>
            <p:nvPr/>
          </p:nvSpPr>
          <p:spPr>
            <a:xfrm>
              <a:off x="3485753" y="5067246"/>
              <a:ext cx="1136677" cy="430888"/>
            </a:xfrm>
            <a:prstGeom prst="rect">
              <a:avLst/>
            </a:prstGeom>
            <a:solidFill>
              <a:srgbClr val="FFFFFF">
                <a:alpha val="80000"/>
              </a:srgbClr>
            </a:solidFill>
          </p:spPr>
          <p:txBody>
            <a:bodyPr wrap="squar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rgbClr val="4584D3">
                      <a:lumMod val="75000"/>
                    </a:srgbClr>
                  </a:solidFill>
                  <a:effectLst/>
                  <a:uLnTx/>
                  <a:uFillTx/>
                  <a:latin typeface="メイリオ" panose="020B0604030504040204" pitchFamily="50" charset="-128"/>
                  <a:ea typeface="メイリオ" panose="020B0604030504040204" pitchFamily="50" charset="-128"/>
                  <a:cs typeface="+mn-cs"/>
                </a:rPr>
                <a:t>西成労働</a:t>
              </a:r>
              <a:endParaRPr kumimoji="1" lang="en-US" altLang="ja-JP" sz="1000" b="0" i="0" u="none" strike="noStrike" kern="1200" cap="none" spc="0" normalizeH="0" baseline="0" noProof="0" dirty="0">
                <a:ln>
                  <a:noFill/>
                </a:ln>
                <a:solidFill>
                  <a:srgbClr val="4584D3">
                    <a:lumMod val="75000"/>
                  </a:srgbClr>
                </a:solidFill>
                <a:effectLst/>
                <a:uLnTx/>
                <a:uFillTx/>
                <a:latin typeface="メイリオ" panose="020B0604030504040204" pitchFamily="50" charset="-128"/>
                <a:ea typeface="メイリオ" panose="020B060403050404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rgbClr val="4584D3">
                      <a:lumMod val="75000"/>
                    </a:srgbClr>
                  </a:solidFill>
                  <a:effectLst/>
                  <a:uLnTx/>
                  <a:uFillTx/>
                  <a:latin typeface="メイリオ" panose="020B0604030504040204" pitchFamily="50" charset="-128"/>
                  <a:ea typeface="メイリオ" panose="020B0604030504040204" pitchFamily="50" charset="-128"/>
                  <a:cs typeface="+mn-cs"/>
                </a:rPr>
                <a:t>福祉センター</a:t>
              </a:r>
              <a:endParaRPr kumimoji="1" lang="en-US" altLang="ja-JP" sz="1000" b="0" i="0" u="none" strike="noStrike" kern="1200" cap="none" spc="0" normalizeH="0" baseline="0" noProof="0" dirty="0">
                <a:ln>
                  <a:noFill/>
                </a:ln>
                <a:solidFill>
                  <a:srgbClr val="4584D3">
                    <a:lumMod val="75000"/>
                  </a:srgbClr>
                </a:solidFill>
                <a:effectLst/>
                <a:uLnTx/>
                <a:uFillTx/>
                <a:latin typeface="メイリオ" panose="020B0604030504040204" pitchFamily="50" charset="-128"/>
                <a:ea typeface="メイリオ" panose="020B0604030504040204" pitchFamily="50" charset="-128"/>
                <a:cs typeface="+mn-cs"/>
              </a:endParaRPr>
            </a:p>
          </p:txBody>
        </p:sp>
        <p:sp>
          <p:nvSpPr>
            <p:cNvPr id="69" name="正方形/長方形 54"/>
            <p:cNvSpPr/>
            <p:nvPr/>
          </p:nvSpPr>
          <p:spPr>
            <a:xfrm>
              <a:off x="3399367" y="8100483"/>
              <a:ext cx="426689" cy="939800"/>
            </a:xfrm>
            <a:custGeom>
              <a:avLst/>
              <a:gdLst>
                <a:gd name="connsiteX0" fmla="*/ 0 w 447856"/>
                <a:gd name="connsiteY0" fmla="*/ 0 h 817033"/>
                <a:gd name="connsiteX1" fmla="*/ 447856 w 447856"/>
                <a:gd name="connsiteY1" fmla="*/ 0 h 817033"/>
                <a:gd name="connsiteX2" fmla="*/ 447856 w 447856"/>
                <a:gd name="connsiteY2" fmla="*/ 817033 h 817033"/>
                <a:gd name="connsiteX3" fmla="*/ 0 w 447856"/>
                <a:gd name="connsiteY3" fmla="*/ 817033 h 817033"/>
                <a:gd name="connsiteX4" fmla="*/ 0 w 447856"/>
                <a:gd name="connsiteY4" fmla="*/ 0 h 817033"/>
                <a:gd name="connsiteX0" fmla="*/ 0 w 447856"/>
                <a:gd name="connsiteY0" fmla="*/ 27517 h 844550"/>
                <a:gd name="connsiteX1" fmla="*/ 384356 w 447856"/>
                <a:gd name="connsiteY1" fmla="*/ 0 h 844550"/>
                <a:gd name="connsiteX2" fmla="*/ 447856 w 447856"/>
                <a:gd name="connsiteY2" fmla="*/ 844550 h 844550"/>
                <a:gd name="connsiteX3" fmla="*/ 0 w 447856"/>
                <a:gd name="connsiteY3" fmla="*/ 844550 h 844550"/>
                <a:gd name="connsiteX4" fmla="*/ 0 w 447856"/>
                <a:gd name="connsiteY4" fmla="*/ 27517 h 844550"/>
                <a:gd name="connsiteX0" fmla="*/ 0 w 447856"/>
                <a:gd name="connsiteY0" fmla="*/ 27517 h 939800"/>
                <a:gd name="connsiteX1" fmla="*/ 384356 w 447856"/>
                <a:gd name="connsiteY1" fmla="*/ 0 h 939800"/>
                <a:gd name="connsiteX2" fmla="*/ 447856 w 447856"/>
                <a:gd name="connsiteY2" fmla="*/ 844550 h 939800"/>
                <a:gd name="connsiteX3" fmla="*/ 103717 w 447856"/>
                <a:gd name="connsiteY3" fmla="*/ 939800 h 939800"/>
                <a:gd name="connsiteX4" fmla="*/ 0 w 447856"/>
                <a:gd name="connsiteY4" fmla="*/ 27517 h 939800"/>
                <a:gd name="connsiteX0" fmla="*/ 0 w 426689"/>
                <a:gd name="connsiteY0" fmla="*/ 29634 h 939800"/>
                <a:gd name="connsiteX1" fmla="*/ 363189 w 426689"/>
                <a:gd name="connsiteY1" fmla="*/ 0 h 939800"/>
                <a:gd name="connsiteX2" fmla="*/ 426689 w 426689"/>
                <a:gd name="connsiteY2" fmla="*/ 844550 h 939800"/>
                <a:gd name="connsiteX3" fmla="*/ 82550 w 426689"/>
                <a:gd name="connsiteY3" fmla="*/ 939800 h 939800"/>
                <a:gd name="connsiteX4" fmla="*/ 0 w 426689"/>
                <a:gd name="connsiteY4" fmla="*/ 29634 h 939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6689" h="939800">
                  <a:moveTo>
                    <a:pt x="0" y="29634"/>
                  </a:moveTo>
                  <a:lnTo>
                    <a:pt x="363189" y="0"/>
                  </a:lnTo>
                  <a:lnTo>
                    <a:pt x="426689" y="844550"/>
                  </a:lnTo>
                  <a:lnTo>
                    <a:pt x="82550" y="939800"/>
                  </a:lnTo>
                  <a:lnTo>
                    <a:pt x="0" y="29634"/>
                  </a:lnTo>
                  <a:close/>
                </a:path>
              </a:pathLst>
            </a:custGeom>
            <a:solidFill>
              <a:schemeClr val="accent2">
                <a:lumMod val="20000"/>
                <a:lumOff val="80000"/>
              </a:schemeClr>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286"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70" name="正方形/長方形 54"/>
            <p:cNvSpPr/>
            <p:nvPr/>
          </p:nvSpPr>
          <p:spPr>
            <a:xfrm>
              <a:off x="3487870" y="9047389"/>
              <a:ext cx="416488" cy="497416"/>
            </a:xfrm>
            <a:custGeom>
              <a:avLst/>
              <a:gdLst>
                <a:gd name="connsiteX0" fmla="*/ 0 w 447856"/>
                <a:gd name="connsiteY0" fmla="*/ 0 h 817033"/>
                <a:gd name="connsiteX1" fmla="*/ 447856 w 447856"/>
                <a:gd name="connsiteY1" fmla="*/ 0 h 817033"/>
                <a:gd name="connsiteX2" fmla="*/ 447856 w 447856"/>
                <a:gd name="connsiteY2" fmla="*/ 817033 h 817033"/>
                <a:gd name="connsiteX3" fmla="*/ 0 w 447856"/>
                <a:gd name="connsiteY3" fmla="*/ 817033 h 817033"/>
                <a:gd name="connsiteX4" fmla="*/ 0 w 447856"/>
                <a:gd name="connsiteY4" fmla="*/ 0 h 817033"/>
                <a:gd name="connsiteX0" fmla="*/ 0 w 447856"/>
                <a:gd name="connsiteY0" fmla="*/ 27517 h 844550"/>
                <a:gd name="connsiteX1" fmla="*/ 384356 w 447856"/>
                <a:gd name="connsiteY1" fmla="*/ 0 h 844550"/>
                <a:gd name="connsiteX2" fmla="*/ 447856 w 447856"/>
                <a:gd name="connsiteY2" fmla="*/ 844550 h 844550"/>
                <a:gd name="connsiteX3" fmla="*/ 0 w 447856"/>
                <a:gd name="connsiteY3" fmla="*/ 844550 h 844550"/>
                <a:gd name="connsiteX4" fmla="*/ 0 w 447856"/>
                <a:gd name="connsiteY4" fmla="*/ 27517 h 844550"/>
                <a:gd name="connsiteX0" fmla="*/ 0 w 447856"/>
                <a:gd name="connsiteY0" fmla="*/ 27517 h 939800"/>
                <a:gd name="connsiteX1" fmla="*/ 384356 w 447856"/>
                <a:gd name="connsiteY1" fmla="*/ 0 h 939800"/>
                <a:gd name="connsiteX2" fmla="*/ 447856 w 447856"/>
                <a:gd name="connsiteY2" fmla="*/ 844550 h 939800"/>
                <a:gd name="connsiteX3" fmla="*/ 103717 w 447856"/>
                <a:gd name="connsiteY3" fmla="*/ 939800 h 939800"/>
                <a:gd name="connsiteX4" fmla="*/ 0 w 447856"/>
                <a:gd name="connsiteY4" fmla="*/ 27517 h 939800"/>
                <a:gd name="connsiteX0" fmla="*/ 0 w 426689"/>
                <a:gd name="connsiteY0" fmla="*/ 29634 h 939800"/>
                <a:gd name="connsiteX1" fmla="*/ 363189 w 426689"/>
                <a:gd name="connsiteY1" fmla="*/ 0 h 939800"/>
                <a:gd name="connsiteX2" fmla="*/ 426689 w 426689"/>
                <a:gd name="connsiteY2" fmla="*/ 844550 h 939800"/>
                <a:gd name="connsiteX3" fmla="*/ 82550 w 426689"/>
                <a:gd name="connsiteY3" fmla="*/ 939800 h 939800"/>
                <a:gd name="connsiteX4" fmla="*/ 0 w 426689"/>
                <a:gd name="connsiteY4" fmla="*/ 29634 h 939800"/>
                <a:gd name="connsiteX0" fmla="*/ 0 w 872048"/>
                <a:gd name="connsiteY0" fmla="*/ 29634 h 939800"/>
                <a:gd name="connsiteX1" fmla="*/ 363189 w 872048"/>
                <a:gd name="connsiteY1" fmla="*/ 0 h 939800"/>
                <a:gd name="connsiteX2" fmla="*/ 872048 w 872048"/>
                <a:gd name="connsiteY2" fmla="*/ 849802 h 939800"/>
                <a:gd name="connsiteX3" fmla="*/ 82550 w 872048"/>
                <a:gd name="connsiteY3" fmla="*/ 939800 h 939800"/>
                <a:gd name="connsiteX4" fmla="*/ 0 w 872048"/>
                <a:gd name="connsiteY4" fmla="*/ 29634 h 939800"/>
                <a:gd name="connsiteX0" fmla="*/ 0 w 872048"/>
                <a:gd name="connsiteY0" fmla="*/ 323649 h 1233815"/>
                <a:gd name="connsiteX1" fmla="*/ 737994 w 872048"/>
                <a:gd name="connsiteY1" fmla="*/ 0 h 1233815"/>
                <a:gd name="connsiteX2" fmla="*/ 872048 w 872048"/>
                <a:gd name="connsiteY2" fmla="*/ 1143817 h 1233815"/>
                <a:gd name="connsiteX3" fmla="*/ 82550 w 872048"/>
                <a:gd name="connsiteY3" fmla="*/ 1233815 h 1233815"/>
                <a:gd name="connsiteX4" fmla="*/ 0 w 872048"/>
                <a:gd name="connsiteY4" fmla="*/ 323649 h 1233815"/>
                <a:gd name="connsiteX0" fmla="*/ 0 w 876458"/>
                <a:gd name="connsiteY0" fmla="*/ 192391 h 1233815"/>
                <a:gd name="connsiteX1" fmla="*/ 742404 w 876458"/>
                <a:gd name="connsiteY1" fmla="*/ 0 h 1233815"/>
                <a:gd name="connsiteX2" fmla="*/ 876458 w 876458"/>
                <a:gd name="connsiteY2" fmla="*/ 1143817 h 1233815"/>
                <a:gd name="connsiteX3" fmla="*/ 86960 w 876458"/>
                <a:gd name="connsiteY3" fmla="*/ 1233815 h 1233815"/>
                <a:gd name="connsiteX4" fmla="*/ 0 w 876458"/>
                <a:gd name="connsiteY4" fmla="*/ 192391 h 1233815"/>
                <a:gd name="connsiteX0" fmla="*/ 0 w 867640"/>
                <a:gd name="connsiteY0" fmla="*/ 213393 h 1233815"/>
                <a:gd name="connsiteX1" fmla="*/ 733586 w 867640"/>
                <a:gd name="connsiteY1" fmla="*/ 0 h 1233815"/>
                <a:gd name="connsiteX2" fmla="*/ 867640 w 867640"/>
                <a:gd name="connsiteY2" fmla="*/ 1143817 h 1233815"/>
                <a:gd name="connsiteX3" fmla="*/ 78142 w 867640"/>
                <a:gd name="connsiteY3" fmla="*/ 1233815 h 1233815"/>
                <a:gd name="connsiteX4" fmla="*/ 0 w 867640"/>
                <a:gd name="connsiteY4" fmla="*/ 213393 h 12338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67640" h="1233815">
                  <a:moveTo>
                    <a:pt x="0" y="213393"/>
                  </a:moveTo>
                  <a:lnTo>
                    <a:pt x="733586" y="0"/>
                  </a:lnTo>
                  <a:lnTo>
                    <a:pt x="867640" y="1143817"/>
                  </a:lnTo>
                  <a:lnTo>
                    <a:pt x="78142" y="1233815"/>
                  </a:lnTo>
                  <a:lnTo>
                    <a:pt x="0" y="213393"/>
                  </a:lnTo>
                  <a:close/>
                </a:path>
              </a:pathLst>
            </a:custGeom>
            <a:solidFill>
              <a:schemeClr val="accent2">
                <a:lumMod val="20000"/>
                <a:lumOff val="80000"/>
              </a:schemeClr>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286"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71" name="右カーブ矢印 70"/>
            <p:cNvSpPr/>
            <p:nvPr/>
          </p:nvSpPr>
          <p:spPr>
            <a:xfrm rot="254325">
              <a:off x="2297459" y="4067644"/>
              <a:ext cx="1097222" cy="5094432"/>
            </a:xfrm>
            <a:prstGeom prst="curvedRightArrow">
              <a:avLst>
                <a:gd name="adj1" fmla="val 25000"/>
                <a:gd name="adj2" fmla="val 50000"/>
                <a:gd name="adj3" fmla="val 22465"/>
              </a:avLst>
            </a:prstGeom>
            <a:solidFill>
              <a:schemeClr val="accent5">
                <a:lumMod val="20000"/>
                <a:lumOff val="80000"/>
              </a:schemeClr>
            </a:solidFill>
            <a:ln>
              <a:solidFill>
                <a:schemeClr val="accent5">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286"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72" name="テキスト ボックス 71">
              <a:extLst>
                <a:ext uri="{FF2B5EF4-FFF2-40B4-BE49-F238E27FC236}">
                  <a16:creationId xmlns:a16="http://schemas.microsoft.com/office/drawing/2014/main" id="{F538C0ED-9A5C-43DC-8436-42A85CBC9054}"/>
                </a:ext>
              </a:extLst>
            </p:cNvPr>
            <p:cNvSpPr txBox="1"/>
            <p:nvPr/>
          </p:nvSpPr>
          <p:spPr>
            <a:xfrm>
              <a:off x="3584640" y="4067926"/>
              <a:ext cx="1078938" cy="430888"/>
            </a:xfrm>
            <a:prstGeom prst="rect">
              <a:avLst/>
            </a:prstGeom>
            <a:solidFill>
              <a:srgbClr val="FFFFFF">
                <a:alpha val="80000"/>
              </a:srgbClr>
            </a:solidFill>
          </p:spPr>
          <p:txBody>
            <a:bodyPr wrap="squar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rgbClr val="4584D3">
                      <a:lumMod val="75000"/>
                    </a:srgbClr>
                  </a:solidFill>
                  <a:effectLst/>
                  <a:uLnTx/>
                  <a:uFillTx/>
                  <a:latin typeface="メイリオ" panose="020B0604030504040204" pitchFamily="50" charset="-128"/>
                  <a:ea typeface="メイリオ" panose="020B0604030504040204" pitchFamily="50" charset="-128"/>
                  <a:cs typeface="+mn-cs"/>
                </a:rPr>
                <a:t>あいりん</a:t>
              </a:r>
              <a:endParaRPr kumimoji="1" lang="en-US" altLang="ja-JP" sz="1000" b="0" i="0" u="none" strike="noStrike" kern="1200" cap="none" spc="0" normalizeH="0" baseline="0" noProof="0" dirty="0">
                <a:ln>
                  <a:noFill/>
                </a:ln>
                <a:solidFill>
                  <a:srgbClr val="4584D3">
                    <a:lumMod val="75000"/>
                  </a:srgbClr>
                </a:solidFill>
                <a:effectLst/>
                <a:uLnTx/>
                <a:uFillTx/>
                <a:latin typeface="メイリオ" panose="020B0604030504040204" pitchFamily="50" charset="-128"/>
                <a:ea typeface="メイリオ" panose="020B060403050404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rgbClr val="4584D3">
                      <a:lumMod val="75000"/>
                    </a:srgbClr>
                  </a:solidFill>
                  <a:effectLst/>
                  <a:uLnTx/>
                  <a:uFillTx/>
                  <a:latin typeface="メイリオ" panose="020B0604030504040204" pitchFamily="50" charset="-128"/>
                  <a:ea typeface="メイリオ" panose="020B0604030504040204" pitchFamily="50" charset="-128"/>
                  <a:cs typeface="+mn-cs"/>
                </a:rPr>
                <a:t>職業安定所</a:t>
              </a:r>
              <a:endParaRPr kumimoji="1" lang="en-US" altLang="ja-JP" sz="1000" b="0" i="0" u="none" strike="noStrike" kern="1200" cap="none" spc="0" normalizeH="0" baseline="0" noProof="0" dirty="0">
                <a:ln>
                  <a:noFill/>
                </a:ln>
                <a:solidFill>
                  <a:srgbClr val="4584D3">
                    <a:lumMod val="75000"/>
                  </a:srgbClr>
                </a:solidFill>
                <a:effectLst/>
                <a:uLnTx/>
                <a:uFillTx/>
                <a:latin typeface="メイリオ" panose="020B0604030504040204" pitchFamily="50" charset="-128"/>
                <a:ea typeface="メイリオ" panose="020B0604030504040204" pitchFamily="50" charset="-128"/>
                <a:cs typeface="+mn-cs"/>
              </a:endParaRPr>
            </a:p>
          </p:txBody>
        </p:sp>
        <p:sp>
          <p:nvSpPr>
            <p:cNvPr id="73" name="下矢印 72"/>
            <p:cNvSpPr/>
            <p:nvPr/>
          </p:nvSpPr>
          <p:spPr>
            <a:xfrm rot="21156572">
              <a:off x="4264204" y="6650945"/>
              <a:ext cx="278769" cy="977064"/>
            </a:xfrm>
            <a:prstGeom prst="downArrow">
              <a:avLst/>
            </a:prstGeom>
            <a:solidFill>
              <a:schemeClr val="accent5">
                <a:lumMod val="20000"/>
                <a:lumOff val="80000"/>
              </a:schemeClr>
            </a:solidFill>
            <a:ln>
              <a:solidFill>
                <a:schemeClr val="accent5">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286"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74" name="下矢印 73"/>
            <p:cNvSpPr/>
            <p:nvPr/>
          </p:nvSpPr>
          <p:spPr>
            <a:xfrm rot="21156572">
              <a:off x="5104352" y="6305295"/>
              <a:ext cx="278769" cy="529365"/>
            </a:xfrm>
            <a:prstGeom prst="downArrow">
              <a:avLst/>
            </a:prstGeom>
            <a:solidFill>
              <a:schemeClr val="accent5">
                <a:lumMod val="20000"/>
                <a:lumOff val="80000"/>
              </a:schemeClr>
            </a:solidFill>
            <a:ln>
              <a:solidFill>
                <a:schemeClr val="accent5">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286"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75" name="テキスト ボックス 74">
              <a:extLst>
                <a:ext uri="{FF2B5EF4-FFF2-40B4-BE49-F238E27FC236}">
                  <a16:creationId xmlns:a16="http://schemas.microsoft.com/office/drawing/2014/main" id="{F538C0ED-9A5C-43DC-8436-42A85CBC9054}"/>
                </a:ext>
              </a:extLst>
            </p:cNvPr>
            <p:cNvSpPr txBox="1"/>
            <p:nvPr/>
          </p:nvSpPr>
          <p:spPr>
            <a:xfrm>
              <a:off x="3866569" y="8029710"/>
              <a:ext cx="1161642" cy="430888"/>
            </a:xfrm>
            <a:prstGeom prst="rect">
              <a:avLst/>
            </a:prstGeom>
            <a:solidFill>
              <a:srgbClr val="FFFFFF">
                <a:alpha val="69804"/>
              </a:srgbClr>
            </a:solidFill>
          </p:spPr>
          <p:txBody>
            <a:bodyPr wrap="squar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smtClean="0">
                  <a:ln>
                    <a:noFill/>
                  </a:ln>
                  <a:solidFill>
                    <a:prstClr val="black"/>
                  </a:solidFill>
                  <a:effectLst/>
                  <a:uLnTx/>
                  <a:uFillTx/>
                  <a:latin typeface="メイリオ" panose="020B0604030504040204" pitchFamily="50" charset="-128"/>
                  <a:ea typeface="メイリオ" panose="020B0604030504040204" pitchFamily="50" charset="-128"/>
                  <a:cs typeface="+mn-cs"/>
                </a:rPr>
                <a:t>市営萩之茶屋</a:t>
              </a:r>
              <a:endParaRPr kumimoji="1" lang="en-US" altLang="ja-JP"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smtClean="0">
                  <a:ln>
                    <a:noFill/>
                  </a:ln>
                  <a:solidFill>
                    <a:prstClr val="black"/>
                  </a:solidFill>
                  <a:effectLst/>
                  <a:uLnTx/>
                  <a:uFillTx/>
                  <a:latin typeface="メイリオ" panose="020B0604030504040204" pitchFamily="50" charset="-128"/>
                  <a:ea typeface="メイリオ" panose="020B0604030504040204" pitchFamily="50" charset="-128"/>
                  <a:cs typeface="+mn-cs"/>
                </a:rPr>
                <a:t>北住宅</a:t>
              </a:r>
              <a:r>
                <a:rPr kumimoji="1" lang="en-US" altLang="ja-JP" sz="1000" b="0" i="0" u="none" strike="noStrike" kern="1200" cap="none" spc="0" normalizeH="0" baseline="0" noProof="0" dirty="0" smtClean="0">
                  <a:ln>
                    <a:noFill/>
                  </a:ln>
                  <a:solidFill>
                    <a:prstClr val="black"/>
                  </a:solidFill>
                  <a:effectLst/>
                  <a:uLnTx/>
                  <a:uFillTx/>
                  <a:latin typeface="メイリオ" panose="020B0604030504040204" pitchFamily="50" charset="-128"/>
                  <a:ea typeface="メイリオ" panose="020B0604030504040204" pitchFamily="50" charset="-128"/>
                  <a:cs typeface="+mn-cs"/>
                </a:rPr>
                <a:t>1</a:t>
              </a:r>
              <a:r>
                <a:rPr kumimoji="1" lang="ja-JP" altLang="en-US" sz="1000" b="0" i="0" u="none" strike="noStrike" kern="1200" cap="none" spc="0" normalizeH="0" baseline="0" noProof="0" dirty="0" smtClean="0">
                  <a:ln>
                    <a:noFill/>
                  </a:ln>
                  <a:solidFill>
                    <a:prstClr val="black"/>
                  </a:solidFill>
                  <a:effectLst/>
                  <a:uLnTx/>
                  <a:uFillTx/>
                  <a:latin typeface="メイリオ" panose="020B0604030504040204" pitchFamily="50" charset="-128"/>
                  <a:ea typeface="メイリオ" panose="020B0604030504040204" pitchFamily="50" charset="-128"/>
                  <a:cs typeface="+mn-cs"/>
                </a:rPr>
                <a:t>号館</a:t>
              </a:r>
              <a:endParaRPr kumimoji="1" lang="en-US" altLang="ja-JP"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76" name="テキスト ボックス 75">
              <a:extLst>
                <a:ext uri="{FF2B5EF4-FFF2-40B4-BE49-F238E27FC236}">
                  <a16:creationId xmlns:a16="http://schemas.microsoft.com/office/drawing/2014/main" id="{F538C0ED-9A5C-43DC-8436-42A85CBC9054}"/>
                </a:ext>
              </a:extLst>
            </p:cNvPr>
            <p:cNvSpPr txBox="1"/>
            <p:nvPr/>
          </p:nvSpPr>
          <p:spPr>
            <a:xfrm>
              <a:off x="4729472" y="7068606"/>
              <a:ext cx="1161642" cy="430888"/>
            </a:xfrm>
            <a:prstGeom prst="rect">
              <a:avLst/>
            </a:prstGeom>
            <a:solidFill>
              <a:srgbClr val="FFFFFF">
                <a:alpha val="69804"/>
              </a:srgbClr>
            </a:solidFill>
          </p:spPr>
          <p:txBody>
            <a:bodyPr wrap="squar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市営萩之茶屋</a:t>
              </a:r>
              <a:endParaRPr kumimoji="1" lang="en-US" altLang="ja-JP"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smtClean="0">
                  <a:ln>
                    <a:noFill/>
                  </a:ln>
                  <a:solidFill>
                    <a:prstClr val="black"/>
                  </a:solidFill>
                  <a:effectLst/>
                  <a:uLnTx/>
                  <a:uFillTx/>
                  <a:latin typeface="メイリオ" panose="020B0604030504040204" pitchFamily="50" charset="-128"/>
                  <a:ea typeface="メイリオ" panose="020B0604030504040204" pitchFamily="50" charset="-128"/>
                  <a:cs typeface="+mn-cs"/>
                </a:rPr>
                <a:t>北住宅</a:t>
              </a:r>
              <a:r>
                <a:rPr kumimoji="1" lang="en-US" altLang="ja-JP" sz="1000" b="0" i="0" u="none" strike="noStrike" kern="1200" cap="none" spc="0" normalizeH="0" baseline="0" noProof="0" dirty="0" smtClean="0">
                  <a:ln>
                    <a:noFill/>
                  </a:ln>
                  <a:solidFill>
                    <a:prstClr val="black"/>
                  </a:solidFill>
                  <a:effectLst/>
                  <a:uLnTx/>
                  <a:uFillTx/>
                  <a:latin typeface="メイリオ" panose="020B0604030504040204" pitchFamily="50" charset="-128"/>
                  <a:ea typeface="メイリオ" panose="020B0604030504040204" pitchFamily="50" charset="-128"/>
                  <a:cs typeface="+mn-cs"/>
                </a:rPr>
                <a:t>2</a:t>
              </a:r>
              <a:r>
                <a:rPr kumimoji="1" lang="ja-JP" altLang="en-US" sz="1000" b="0" i="0" u="none" strike="noStrike" kern="1200" cap="none" spc="0" normalizeH="0" baseline="0" noProof="0" dirty="0" smtClean="0">
                  <a:ln>
                    <a:noFill/>
                  </a:ln>
                  <a:solidFill>
                    <a:prstClr val="black"/>
                  </a:solidFill>
                  <a:effectLst/>
                  <a:uLnTx/>
                  <a:uFillTx/>
                  <a:latin typeface="メイリオ" panose="020B0604030504040204" pitchFamily="50" charset="-128"/>
                  <a:ea typeface="メイリオ" panose="020B0604030504040204" pitchFamily="50" charset="-128"/>
                  <a:cs typeface="+mn-cs"/>
                </a:rPr>
                <a:t>号館</a:t>
              </a:r>
              <a:endPar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77" name="テキスト ボックス 76">
              <a:extLst>
                <a:ext uri="{FF2B5EF4-FFF2-40B4-BE49-F238E27FC236}">
                  <a16:creationId xmlns:a16="http://schemas.microsoft.com/office/drawing/2014/main" id="{F538C0ED-9A5C-43DC-8436-42A85CBC9054}"/>
                </a:ext>
              </a:extLst>
            </p:cNvPr>
            <p:cNvSpPr txBox="1"/>
            <p:nvPr/>
          </p:nvSpPr>
          <p:spPr>
            <a:xfrm>
              <a:off x="2845049" y="6524148"/>
              <a:ext cx="1136677" cy="430888"/>
            </a:xfrm>
            <a:prstGeom prst="rect">
              <a:avLst/>
            </a:prstGeom>
            <a:solidFill>
              <a:srgbClr val="FFFFFF">
                <a:alpha val="69804"/>
              </a:srgbClr>
            </a:solidFill>
          </p:spPr>
          <p:txBody>
            <a:bodyPr wrap="squar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rgbClr val="4584D3">
                      <a:lumMod val="75000"/>
                    </a:srgbClr>
                  </a:solidFill>
                  <a:effectLst/>
                  <a:uLnTx/>
                  <a:uFillTx/>
                  <a:latin typeface="メイリオ" panose="020B0604030504040204" pitchFamily="50" charset="-128"/>
                  <a:ea typeface="メイリオ" panose="020B0604030504040204" pitchFamily="50" charset="-128"/>
                  <a:cs typeface="+mn-cs"/>
                </a:rPr>
                <a:t>西成労働</a:t>
              </a:r>
              <a:endParaRPr kumimoji="1" lang="en-US" altLang="ja-JP" sz="1000" b="0" i="0" u="none" strike="noStrike" kern="1200" cap="none" spc="0" normalizeH="0" baseline="0" noProof="0" dirty="0">
                <a:ln>
                  <a:noFill/>
                </a:ln>
                <a:solidFill>
                  <a:srgbClr val="4584D3">
                    <a:lumMod val="75000"/>
                  </a:srgbClr>
                </a:solidFill>
                <a:effectLst/>
                <a:uLnTx/>
                <a:uFillTx/>
                <a:latin typeface="メイリオ" panose="020B0604030504040204" pitchFamily="50" charset="-128"/>
                <a:ea typeface="メイリオ" panose="020B060403050404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rgbClr val="4584D3">
                      <a:lumMod val="75000"/>
                    </a:srgbClr>
                  </a:solidFill>
                  <a:effectLst/>
                  <a:uLnTx/>
                  <a:uFillTx/>
                  <a:latin typeface="メイリオ" panose="020B0604030504040204" pitchFamily="50" charset="-128"/>
                  <a:ea typeface="メイリオ" panose="020B0604030504040204" pitchFamily="50" charset="-128"/>
                  <a:cs typeface="+mn-cs"/>
                </a:rPr>
                <a:t>福祉センター</a:t>
              </a:r>
              <a:endParaRPr kumimoji="1" lang="en-US" altLang="ja-JP" sz="1000" b="0" i="0" u="none" strike="noStrike" kern="1200" cap="none" spc="0" normalizeH="0" baseline="0" noProof="0" dirty="0">
                <a:ln>
                  <a:noFill/>
                </a:ln>
                <a:solidFill>
                  <a:srgbClr val="4584D3">
                    <a:lumMod val="75000"/>
                  </a:srgbClr>
                </a:solidFill>
                <a:effectLst/>
                <a:uLnTx/>
                <a:uFillTx/>
                <a:latin typeface="メイリオ" panose="020B0604030504040204" pitchFamily="50" charset="-128"/>
                <a:ea typeface="メイリオ" panose="020B0604030504040204" pitchFamily="50" charset="-128"/>
                <a:cs typeface="+mn-cs"/>
              </a:endParaRPr>
            </a:p>
          </p:txBody>
        </p:sp>
        <p:sp>
          <p:nvSpPr>
            <p:cNvPr id="78" name="テキスト ボックス 77">
              <a:extLst>
                <a:ext uri="{FF2B5EF4-FFF2-40B4-BE49-F238E27FC236}">
                  <a16:creationId xmlns:a16="http://schemas.microsoft.com/office/drawing/2014/main" id="{F538C0ED-9A5C-43DC-8436-42A85CBC9054}"/>
                </a:ext>
              </a:extLst>
            </p:cNvPr>
            <p:cNvSpPr txBox="1"/>
            <p:nvPr/>
          </p:nvSpPr>
          <p:spPr>
            <a:xfrm>
              <a:off x="3235420" y="8750542"/>
              <a:ext cx="1078938" cy="430888"/>
            </a:xfrm>
            <a:prstGeom prst="rect">
              <a:avLst/>
            </a:prstGeom>
            <a:solidFill>
              <a:srgbClr val="FFFFFF">
                <a:alpha val="69804"/>
              </a:srgbClr>
            </a:solidFill>
          </p:spPr>
          <p:txBody>
            <a:bodyPr wrap="squar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rgbClr val="4584D3">
                      <a:lumMod val="75000"/>
                    </a:srgbClr>
                  </a:solidFill>
                  <a:effectLst/>
                  <a:uLnTx/>
                  <a:uFillTx/>
                  <a:latin typeface="メイリオ" panose="020B0604030504040204" pitchFamily="50" charset="-128"/>
                  <a:ea typeface="メイリオ" panose="020B0604030504040204" pitchFamily="50" charset="-128"/>
                  <a:cs typeface="+mn-cs"/>
                </a:rPr>
                <a:t>あいりん</a:t>
              </a:r>
              <a:endParaRPr kumimoji="1" lang="en-US" altLang="ja-JP" sz="1000" b="0" i="0" u="none" strike="noStrike" kern="1200" cap="none" spc="0" normalizeH="0" baseline="0" noProof="0" dirty="0">
                <a:ln>
                  <a:noFill/>
                </a:ln>
                <a:solidFill>
                  <a:srgbClr val="4584D3">
                    <a:lumMod val="75000"/>
                  </a:srgbClr>
                </a:solidFill>
                <a:effectLst/>
                <a:uLnTx/>
                <a:uFillTx/>
                <a:latin typeface="メイリオ" panose="020B0604030504040204" pitchFamily="50" charset="-128"/>
                <a:ea typeface="メイリオ" panose="020B060403050404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rgbClr val="4584D3">
                      <a:lumMod val="75000"/>
                    </a:srgbClr>
                  </a:solidFill>
                  <a:effectLst/>
                  <a:uLnTx/>
                  <a:uFillTx/>
                  <a:latin typeface="メイリオ" panose="020B0604030504040204" pitchFamily="50" charset="-128"/>
                  <a:ea typeface="メイリオ" panose="020B0604030504040204" pitchFamily="50" charset="-128"/>
                  <a:cs typeface="+mn-cs"/>
                </a:rPr>
                <a:t>職業安定所</a:t>
              </a:r>
              <a:endParaRPr kumimoji="1" lang="en-US" altLang="ja-JP" sz="1000" b="0" i="0" u="none" strike="noStrike" kern="1200" cap="none" spc="0" normalizeH="0" baseline="0" noProof="0" dirty="0">
                <a:ln>
                  <a:noFill/>
                </a:ln>
                <a:solidFill>
                  <a:srgbClr val="4584D3">
                    <a:lumMod val="75000"/>
                  </a:srgbClr>
                </a:solidFill>
                <a:effectLst/>
                <a:uLnTx/>
                <a:uFillTx/>
                <a:latin typeface="メイリオ" panose="020B0604030504040204" pitchFamily="50" charset="-128"/>
                <a:ea typeface="メイリオ" panose="020B0604030504040204" pitchFamily="50" charset="-128"/>
                <a:cs typeface="+mn-cs"/>
              </a:endParaRPr>
            </a:p>
          </p:txBody>
        </p:sp>
        <p:sp>
          <p:nvSpPr>
            <p:cNvPr id="79" name="テキスト ボックス 78">
              <a:extLst>
                <a:ext uri="{FF2B5EF4-FFF2-40B4-BE49-F238E27FC236}">
                  <a16:creationId xmlns:a16="http://schemas.microsoft.com/office/drawing/2014/main" id="{F538C0ED-9A5C-43DC-8436-42A85CBC9054}"/>
                </a:ext>
              </a:extLst>
            </p:cNvPr>
            <p:cNvSpPr txBox="1"/>
            <p:nvPr/>
          </p:nvSpPr>
          <p:spPr>
            <a:xfrm>
              <a:off x="5091591" y="7952020"/>
              <a:ext cx="855131" cy="430888"/>
            </a:xfrm>
            <a:prstGeom prst="rect">
              <a:avLst/>
            </a:prstGeom>
            <a:solidFill>
              <a:srgbClr val="FFFFFF">
                <a:alpha val="69804"/>
              </a:srgbClr>
            </a:solidFill>
          </p:spPr>
          <p:txBody>
            <a:bodyPr wrap="squar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rgbClr val="073E87"/>
                  </a:solidFill>
                  <a:effectLst/>
                  <a:uLnTx/>
                  <a:uFillTx/>
                  <a:latin typeface="メイリオ" panose="020B0604030504040204" pitchFamily="50" charset="-128"/>
                  <a:ea typeface="メイリオ" panose="020B0604030504040204" pitchFamily="50" charset="-128"/>
                  <a:cs typeface="+mn-cs"/>
                </a:rPr>
                <a:t>社会医療</a:t>
              </a:r>
              <a:endParaRPr kumimoji="1" lang="en-US" altLang="ja-JP" sz="1000" b="0" i="0" u="none" strike="noStrike" kern="1200" cap="none" spc="0" normalizeH="0" baseline="0" noProof="0" dirty="0">
                <a:ln>
                  <a:noFill/>
                </a:ln>
                <a:solidFill>
                  <a:srgbClr val="073E87"/>
                </a:solidFill>
                <a:effectLst/>
                <a:uLnTx/>
                <a:uFillTx/>
                <a:latin typeface="メイリオ" panose="020B0604030504040204" pitchFamily="50" charset="-128"/>
                <a:ea typeface="メイリオ" panose="020B060403050404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rgbClr val="073E87"/>
                  </a:solidFill>
                  <a:effectLst/>
                  <a:uLnTx/>
                  <a:uFillTx/>
                  <a:latin typeface="メイリオ" panose="020B0604030504040204" pitchFamily="50" charset="-128"/>
                  <a:ea typeface="メイリオ" panose="020B0604030504040204" pitchFamily="50" charset="-128"/>
                  <a:cs typeface="+mn-cs"/>
                </a:rPr>
                <a:t>センター</a:t>
              </a:r>
            </a:p>
          </p:txBody>
        </p:sp>
        <p:sp>
          <p:nvSpPr>
            <p:cNvPr id="80" name="左カーブ矢印 79"/>
            <p:cNvSpPr/>
            <p:nvPr/>
          </p:nvSpPr>
          <p:spPr>
            <a:xfrm rot="21109164">
              <a:off x="5646451" y="4535206"/>
              <a:ext cx="1255400" cy="3799436"/>
            </a:xfrm>
            <a:prstGeom prst="curvedLeftArrow">
              <a:avLst/>
            </a:prstGeom>
            <a:solidFill>
              <a:schemeClr val="accent1">
                <a:lumMod val="20000"/>
                <a:lumOff val="80000"/>
              </a:schemeClr>
            </a:solidFill>
            <a:ln>
              <a:solidFill>
                <a:schemeClr val="accent1">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286"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grpSp>
      <p:grpSp>
        <p:nvGrpSpPr>
          <p:cNvPr id="85" name="グループ化 84"/>
          <p:cNvGrpSpPr/>
          <p:nvPr/>
        </p:nvGrpSpPr>
        <p:grpSpPr>
          <a:xfrm rot="20313347">
            <a:off x="3596458" y="6033134"/>
            <a:ext cx="311647" cy="325437"/>
            <a:chOff x="5845175" y="4846638"/>
            <a:chExt cx="436306" cy="455612"/>
          </a:xfrm>
        </p:grpSpPr>
        <p:sp>
          <p:nvSpPr>
            <p:cNvPr id="86" name="円弧 85"/>
            <p:cNvSpPr/>
            <p:nvPr/>
          </p:nvSpPr>
          <p:spPr>
            <a:xfrm rot="18000000">
              <a:off x="5880100" y="4900869"/>
              <a:ext cx="401381" cy="401381"/>
            </a:xfrm>
            <a:prstGeom prst="arc">
              <a:avLst>
                <a:gd name="adj1" fmla="val 16200000"/>
                <a:gd name="adj2" fmla="val 19910881"/>
              </a:avLst>
            </a:prstGeom>
            <a:ln w="38100">
              <a:solidFill>
                <a:schemeClr val="tx2"/>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286"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cxnSp>
          <p:nvCxnSpPr>
            <p:cNvPr id="87" name="直線コネクタ 86"/>
            <p:cNvCxnSpPr/>
            <p:nvPr/>
          </p:nvCxnSpPr>
          <p:spPr>
            <a:xfrm flipV="1">
              <a:off x="6076950" y="4846638"/>
              <a:ext cx="14288" cy="263525"/>
            </a:xfrm>
            <a:prstGeom prst="line">
              <a:avLst/>
            </a:prstGeom>
            <a:ln w="38100">
              <a:solidFill>
                <a:schemeClr val="tx2"/>
              </a:solidFill>
            </a:ln>
          </p:spPr>
          <p:style>
            <a:lnRef idx="1">
              <a:schemeClr val="accent1"/>
            </a:lnRef>
            <a:fillRef idx="0">
              <a:schemeClr val="accent1"/>
            </a:fillRef>
            <a:effectRef idx="0">
              <a:schemeClr val="accent1"/>
            </a:effectRef>
            <a:fontRef idx="minor">
              <a:schemeClr val="tx1"/>
            </a:fontRef>
          </p:style>
        </p:cxnSp>
        <p:cxnSp>
          <p:nvCxnSpPr>
            <p:cNvPr id="88" name="直線コネクタ 87"/>
            <p:cNvCxnSpPr/>
            <p:nvPr/>
          </p:nvCxnSpPr>
          <p:spPr>
            <a:xfrm flipH="1" flipV="1">
              <a:off x="5845175" y="4965700"/>
              <a:ext cx="231775" cy="144463"/>
            </a:xfrm>
            <a:prstGeom prst="line">
              <a:avLst/>
            </a:prstGeom>
            <a:ln w="38100">
              <a:solidFill>
                <a:schemeClr val="tx2"/>
              </a:solidFill>
            </a:ln>
          </p:spPr>
          <p:style>
            <a:lnRef idx="1">
              <a:schemeClr val="accent1"/>
            </a:lnRef>
            <a:fillRef idx="0">
              <a:schemeClr val="accent1"/>
            </a:fillRef>
            <a:effectRef idx="0">
              <a:schemeClr val="accent1"/>
            </a:effectRef>
            <a:fontRef idx="minor">
              <a:schemeClr val="tx1"/>
            </a:fontRef>
          </p:style>
        </p:cxnSp>
      </p:grpSp>
      <p:sp>
        <p:nvSpPr>
          <p:cNvPr id="89" name="テキスト ボックス 88"/>
          <p:cNvSpPr txBox="1"/>
          <p:nvPr/>
        </p:nvSpPr>
        <p:spPr>
          <a:xfrm>
            <a:off x="1870089" y="5133824"/>
            <a:ext cx="199108" cy="153888"/>
          </a:xfrm>
          <a:prstGeom prst="rect">
            <a:avLst/>
          </a:prstGeom>
          <a:solidFill>
            <a:schemeClr val="bg1"/>
          </a:solidFill>
          <a:ln>
            <a:noFill/>
          </a:ln>
        </p:spPr>
        <p:txBody>
          <a:bodyPr wrap="squar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①</a:t>
            </a:r>
          </a:p>
        </p:txBody>
      </p:sp>
      <p:sp>
        <p:nvSpPr>
          <p:cNvPr id="90" name="テキスト ボックス 89"/>
          <p:cNvSpPr txBox="1"/>
          <p:nvPr/>
        </p:nvSpPr>
        <p:spPr>
          <a:xfrm>
            <a:off x="3774825" y="6216043"/>
            <a:ext cx="199108" cy="153888"/>
          </a:xfrm>
          <a:prstGeom prst="rect">
            <a:avLst/>
          </a:prstGeom>
          <a:solidFill>
            <a:schemeClr val="bg1"/>
          </a:solidFill>
          <a:ln>
            <a:noFill/>
          </a:ln>
        </p:spPr>
        <p:txBody>
          <a:bodyPr wrap="squar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②</a:t>
            </a:r>
          </a:p>
        </p:txBody>
      </p:sp>
      <p:sp>
        <p:nvSpPr>
          <p:cNvPr id="91" name="正方形/長方形 90"/>
          <p:cNvSpPr/>
          <p:nvPr/>
        </p:nvSpPr>
        <p:spPr>
          <a:xfrm>
            <a:off x="2085208" y="5165956"/>
            <a:ext cx="228160" cy="22133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286"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grpSp>
        <p:nvGrpSpPr>
          <p:cNvPr id="92" name="グループ化 91"/>
          <p:cNvGrpSpPr/>
          <p:nvPr/>
        </p:nvGrpSpPr>
        <p:grpSpPr>
          <a:xfrm rot="7991844">
            <a:off x="1939904" y="5071039"/>
            <a:ext cx="311647" cy="325437"/>
            <a:chOff x="5845175" y="4846638"/>
            <a:chExt cx="436306" cy="455612"/>
          </a:xfrm>
        </p:grpSpPr>
        <p:sp>
          <p:nvSpPr>
            <p:cNvPr id="93" name="円弧 92"/>
            <p:cNvSpPr/>
            <p:nvPr/>
          </p:nvSpPr>
          <p:spPr>
            <a:xfrm rot="18000000">
              <a:off x="5880100" y="4900869"/>
              <a:ext cx="401381" cy="401381"/>
            </a:xfrm>
            <a:prstGeom prst="arc">
              <a:avLst>
                <a:gd name="adj1" fmla="val 16200000"/>
                <a:gd name="adj2" fmla="val 19910881"/>
              </a:avLst>
            </a:prstGeom>
            <a:ln w="38100">
              <a:solidFill>
                <a:schemeClr val="tx2"/>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286"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cxnSp>
          <p:nvCxnSpPr>
            <p:cNvPr id="94" name="直線コネクタ 93"/>
            <p:cNvCxnSpPr/>
            <p:nvPr/>
          </p:nvCxnSpPr>
          <p:spPr>
            <a:xfrm flipV="1">
              <a:off x="6076950" y="4846638"/>
              <a:ext cx="14288" cy="263525"/>
            </a:xfrm>
            <a:prstGeom prst="line">
              <a:avLst/>
            </a:prstGeom>
            <a:ln w="38100">
              <a:solidFill>
                <a:schemeClr val="tx2"/>
              </a:solidFill>
            </a:ln>
          </p:spPr>
          <p:style>
            <a:lnRef idx="1">
              <a:schemeClr val="accent1"/>
            </a:lnRef>
            <a:fillRef idx="0">
              <a:schemeClr val="accent1"/>
            </a:fillRef>
            <a:effectRef idx="0">
              <a:schemeClr val="accent1"/>
            </a:effectRef>
            <a:fontRef idx="minor">
              <a:schemeClr val="tx1"/>
            </a:fontRef>
          </p:style>
        </p:cxnSp>
        <p:cxnSp>
          <p:nvCxnSpPr>
            <p:cNvPr id="95" name="直線コネクタ 94"/>
            <p:cNvCxnSpPr/>
            <p:nvPr/>
          </p:nvCxnSpPr>
          <p:spPr>
            <a:xfrm flipH="1" flipV="1">
              <a:off x="5845175" y="4965700"/>
              <a:ext cx="231775" cy="144463"/>
            </a:xfrm>
            <a:prstGeom prst="line">
              <a:avLst/>
            </a:prstGeom>
            <a:ln w="38100">
              <a:solidFill>
                <a:schemeClr val="tx2"/>
              </a:solidFill>
            </a:ln>
          </p:spPr>
          <p:style>
            <a:lnRef idx="1">
              <a:schemeClr val="accent1"/>
            </a:lnRef>
            <a:fillRef idx="0">
              <a:schemeClr val="accent1"/>
            </a:fillRef>
            <a:effectRef idx="0">
              <a:schemeClr val="accent1"/>
            </a:effectRef>
            <a:fontRef idx="minor">
              <a:schemeClr val="tx1"/>
            </a:fontRef>
          </p:style>
        </p:cxnSp>
      </p:grpSp>
      <p:sp>
        <p:nvSpPr>
          <p:cNvPr id="28" name="テキスト ボックス 27"/>
          <p:cNvSpPr txBox="1"/>
          <p:nvPr/>
        </p:nvSpPr>
        <p:spPr>
          <a:xfrm>
            <a:off x="241524" y="2082502"/>
            <a:ext cx="2892485" cy="312265"/>
          </a:xfrm>
          <a:prstGeom prst="rect">
            <a:avLst/>
          </a:prstGeom>
          <a:noFill/>
        </p:spPr>
        <p:txBody>
          <a:bodyPr wrap="square" rtlCol="0" anchor="ctr" anchorCtr="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29"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■建物の移転・仮移転配置図</a:t>
            </a:r>
          </a:p>
        </p:txBody>
      </p:sp>
      <p:sp>
        <p:nvSpPr>
          <p:cNvPr id="96" name="テキスト ボックス 36"/>
          <p:cNvSpPr txBox="1"/>
          <p:nvPr/>
        </p:nvSpPr>
        <p:spPr>
          <a:xfrm>
            <a:off x="144844" y="67923"/>
            <a:ext cx="3308275"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Ⅰ</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　政策の刷新・西成特区構想</a:t>
            </a:r>
          </a:p>
        </p:txBody>
      </p:sp>
      <p:sp>
        <p:nvSpPr>
          <p:cNvPr id="2" name="スライド番号プレースホルダー 1"/>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CEC3038-1CF1-4B63-9920-55248DCFBA97}" type="slidenum">
              <a:rPr kumimoji="1" lang="ja-JP" altLang="en-US" sz="12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41</a:t>
            </a:fld>
            <a:endParaRPr kumimoji="1" lang="ja-JP" altLang="en-US" sz="1200" b="0" i="0" u="none" strike="noStrike" kern="1200" cap="none" spc="0" normalizeH="0" baseline="0" noProof="0" dirty="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
        <p:nvSpPr>
          <p:cNvPr id="97" name="テキスト ボックス 96"/>
          <p:cNvSpPr txBox="1"/>
          <p:nvPr/>
        </p:nvSpPr>
        <p:spPr>
          <a:xfrm>
            <a:off x="8285506" y="281013"/>
            <a:ext cx="646331" cy="369332"/>
          </a:xfrm>
          <a:prstGeom prst="rect">
            <a:avLst/>
          </a:prstGeom>
          <a:solidFill>
            <a:schemeClr val="bg2">
              <a:lumMod val="50000"/>
            </a:schemeClr>
          </a:solidFill>
          <a:ln>
            <a:solidFill>
              <a:schemeClr val="bg2">
                <a:lumMod val="25000"/>
              </a:schemeClr>
            </a:solidFill>
          </a:ln>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rPr>
              <a:t>追加</a:t>
            </a:r>
          </a:p>
        </p:txBody>
      </p:sp>
    </p:spTree>
    <p:extLst>
      <p:ext uri="{BB962C8B-B14F-4D97-AF65-F5344CB8AC3E}">
        <p14:creationId xmlns:p14="http://schemas.microsoft.com/office/powerpoint/2010/main" val="1809229975"/>
      </p:ext>
    </p:extLst>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角丸四角形 4"/>
          <p:cNvSpPr/>
          <p:nvPr/>
        </p:nvSpPr>
        <p:spPr>
          <a:xfrm>
            <a:off x="4212862" y="4238520"/>
            <a:ext cx="647170" cy="281338"/>
          </a:xfrm>
          <a:prstGeom prst="roundRect">
            <a:avLst>
              <a:gd name="adj" fmla="val 3640"/>
            </a:avLst>
          </a:prstGeom>
          <a:solidFill>
            <a:srgbClr val="05E0DB">
              <a:lumMod val="60000"/>
              <a:lumOff val="40000"/>
              <a:alpha val="50000"/>
            </a:srgbClr>
          </a:solidFill>
          <a:ln w="38100" cap="flat" cmpd="sng" algn="ctr">
            <a:noFill/>
            <a:prstDash val="dash"/>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9" name="角丸四角形 8"/>
          <p:cNvSpPr/>
          <p:nvPr/>
        </p:nvSpPr>
        <p:spPr>
          <a:xfrm>
            <a:off x="5346136" y="3827327"/>
            <a:ext cx="1502400" cy="249745"/>
          </a:xfrm>
          <a:prstGeom prst="roundRect">
            <a:avLst>
              <a:gd name="adj" fmla="val 3640"/>
            </a:avLst>
          </a:prstGeom>
          <a:solidFill>
            <a:srgbClr val="05E0DB">
              <a:lumMod val="60000"/>
              <a:lumOff val="40000"/>
              <a:alpha val="50000"/>
            </a:srgbClr>
          </a:solidFill>
          <a:ln w="38100" cap="flat" cmpd="sng" algn="ctr">
            <a:noFill/>
            <a:prstDash val="dash"/>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7" name="角丸四角形 6"/>
          <p:cNvSpPr/>
          <p:nvPr/>
        </p:nvSpPr>
        <p:spPr>
          <a:xfrm>
            <a:off x="4212862" y="4054089"/>
            <a:ext cx="2635674" cy="239007"/>
          </a:xfrm>
          <a:prstGeom prst="roundRect">
            <a:avLst>
              <a:gd name="adj" fmla="val 3640"/>
            </a:avLst>
          </a:prstGeom>
          <a:solidFill>
            <a:srgbClr val="05E0DB">
              <a:lumMod val="60000"/>
              <a:lumOff val="40000"/>
              <a:alpha val="50000"/>
            </a:srgbClr>
          </a:solidFill>
          <a:ln w="38100" cap="flat" cmpd="sng" algn="ctr">
            <a:noFill/>
            <a:prstDash val="dash"/>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0" name="角丸四角形 9"/>
          <p:cNvSpPr/>
          <p:nvPr/>
        </p:nvSpPr>
        <p:spPr>
          <a:xfrm>
            <a:off x="6906149" y="1883017"/>
            <a:ext cx="1928718" cy="2496172"/>
          </a:xfrm>
          <a:prstGeom prst="roundRect">
            <a:avLst>
              <a:gd name="adj" fmla="val 3640"/>
            </a:avLst>
          </a:prstGeom>
          <a:solidFill>
            <a:srgbClr val="05E0DB">
              <a:lumMod val="60000"/>
              <a:lumOff val="40000"/>
              <a:alpha val="50000"/>
            </a:srgbClr>
          </a:solidFill>
          <a:ln w="38100" cap="flat" cmpd="sng" algn="ctr">
            <a:noFill/>
            <a:prstDash val="dash"/>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graphicFrame>
        <p:nvGraphicFramePr>
          <p:cNvPr id="6" name="表 5"/>
          <p:cNvGraphicFramePr>
            <a:graphicFrameLocks noGrp="1"/>
          </p:cNvGraphicFramePr>
          <p:nvPr>
            <p:extLst>
              <p:ext uri="{D42A27DB-BD31-4B8C-83A1-F6EECF244321}">
                <p14:modId xmlns:p14="http://schemas.microsoft.com/office/powerpoint/2010/main" val="3807752163"/>
              </p:ext>
            </p:extLst>
          </p:nvPr>
        </p:nvGraphicFramePr>
        <p:xfrm>
          <a:off x="251521" y="491185"/>
          <a:ext cx="8640960" cy="6172200"/>
        </p:xfrm>
        <a:graphic>
          <a:graphicData uri="http://schemas.openxmlformats.org/drawingml/2006/table">
            <a:tbl>
              <a:tblPr firstRow="1" bandRow="1">
                <a:tableStyleId>{5940675A-B579-460E-94D1-54222C63F5DA}</a:tableStyleId>
              </a:tblPr>
              <a:tblGrid>
                <a:gridCol w="1872207">
                  <a:extLst>
                    <a:ext uri="{9D8B030D-6E8A-4147-A177-3AD203B41FA5}">
                      <a16:colId xmlns:a16="http://schemas.microsoft.com/office/drawing/2014/main" val="20000"/>
                    </a:ext>
                  </a:extLst>
                </a:gridCol>
                <a:gridCol w="2016224">
                  <a:extLst>
                    <a:ext uri="{9D8B030D-6E8A-4147-A177-3AD203B41FA5}">
                      <a16:colId xmlns:a16="http://schemas.microsoft.com/office/drawing/2014/main" val="20001"/>
                    </a:ext>
                  </a:extLst>
                </a:gridCol>
                <a:gridCol w="2808312">
                  <a:extLst>
                    <a:ext uri="{9D8B030D-6E8A-4147-A177-3AD203B41FA5}">
                      <a16:colId xmlns:a16="http://schemas.microsoft.com/office/drawing/2014/main" val="20002"/>
                    </a:ext>
                  </a:extLst>
                </a:gridCol>
                <a:gridCol w="1944217">
                  <a:extLst>
                    <a:ext uri="{9D8B030D-6E8A-4147-A177-3AD203B41FA5}">
                      <a16:colId xmlns:a16="http://schemas.microsoft.com/office/drawing/2014/main" val="20003"/>
                    </a:ext>
                  </a:extLst>
                </a:gridCol>
              </a:tblGrid>
              <a:tr h="360041">
                <a:tc>
                  <a:txBody>
                    <a:bodyPr/>
                    <a:lstStyle/>
                    <a:p>
                      <a:pPr algn="ctr"/>
                      <a:r>
                        <a:rPr kumimoji="1" lang="ja-JP" altLang="en-US" dirty="0"/>
                        <a:t>＜</a:t>
                      </a:r>
                      <a:r>
                        <a:rPr kumimoji="1" lang="en-US" altLang="ja-JP" dirty="0"/>
                        <a:t>Why</a:t>
                      </a:r>
                      <a:r>
                        <a:rPr kumimoji="1" lang="ja-JP" altLang="en-US" dirty="0"/>
                        <a:t>＞</a:t>
                      </a:r>
                    </a:p>
                  </a:txBody>
                  <a:tcPr anchor="ct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a:t>＜</a:t>
                      </a:r>
                      <a:r>
                        <a:rPr kumimoji="1" lang="en-US" altLang="ja-JP" dirty="0"/>
                        <a:t>Vision</a:t>
                      </a:r>
                      <a:r>
                        <a:rPr kumimoji="1" lang="ja-JP" altLang="en-US" dirty="0"/>
                        <a:t>＞</a:t>
                      </a:r>
                    </a:p>
                  </a:txBody>
                  <a:tcPr anchor="ct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a:t>＜</a:t>
                      </a:r>
                      <a:r>
                        <a:rPr kumimoji="1" lang="en-US" altLang="ja-JP" dirty="0"/>
                        <a:t>What</a:t>
                      </a:r>
                      <a:r>
                        <a:rPr kumimoji="1" lang="ja-JP" altLang="en-US" dirty="0"/>
                        <a:t>＞</a:t>
                      </a:r>
                    </a:p>
                  </a:txBody>
                  <a:tcPr anchor="ct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a:t>＜</a:t>
                      </a:r>
                      <a:r>
                        <a:rPr kumimoji="1" lang="en-US" altLang="ja-JP" dirty="0"/>
                        <a:t>Outcome</a:t>
                      </a:r>
                      <a:r>
                        <a:rPr kumimoji="1" lang="ja-JP" altLang="en-US" dirty="0"/>
                        <a:t>＞</a:t>
                      </a:r>
                    </a:p>
                  </a:txBody>
                  <a:tcPr anchor="ct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0"/>
                  </a:ext>
                </a:extLst>
              </a:tr>
              <a:tr h="5706534">
                <a:tc>
                  <a:txBody>
                    <a:bodyPr/>
                    <a:lstStyle/>
                    <a:p>
                      <a:r>
                        <a:rPr lang="ja-JP" altLang="en-US" sz="1400" dirty="0" smtClean="0"/>
                        <a:t>・従来の社会保障制度では十分対応しきれていない課題があった。</a:t>
                      </a:r>
                      <a:endParaRPr kumimoji="1" lang="ja-JP" altLang="en-US" sz="1400" dirty="0"/>
                    </a:p>
                  </a:txBody>
                  <a:tcP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r>
                        <a:rPr lang="ja-JP" altLang="en-US" sz="1400" dirty="0" smtClean="0"/>
                        <a:t>・これまで実施してきた、高齢者等に対し一律に行ってきた減免措置について、聖域を設けることなくゼロベースで点検・精査し、安全・安心など市民にとって優先度が高いもの、より大きな効果が見込めるものへの重点化・再構築を進める。</a:t>
                      </a:r>
                      <a:endParaRPr kumimoji="1" lang="ja-JP" altLang="en-US" sz="1400" dirty="0"/>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92075" indent="-92075"/>
                      <a:r>
                        <a:rPr kumimoji="1" lang="ja-JP" altLang="en-US" sz="1400" dirty="0" smtClean="0"/>
                        <a:t>・</a:t>
                      </a:r>
                      <a:r>
                        <a:rPr lang="ja-JP" altLang="en-US" sz="1400" dirty="0" smtClean="0"/>
                        <a:t>市政改革プランに、「施策・事業の聖域なきゼロベースの見直しと再構築」として方針を位置付け </a:t>
                      </a:r>
                      <a:endParaRPr lang="en-US" altLang="ja-JP" sz="1400" dirty="0" smtClean="0"/>
                    </a:p>
                    <a:p>
                      <a:pPr marL="92075" indent="-92075"/>
                      <a:r>
                        <a:rPr kumimoji="1" lang="ja-JP" altLang="en-US" sz="1400" dirty="0" smtClean="0"/>
                        <a:t>・</a:t>
                      </a:r>
                      <a:r>
                        <a:rPr lang="ja-JP" altLang="en-US" sz="1400" dirty="0" smtClean="0"/>
                        <a:t>方針に基づき、</a:t>
                      </a:r>
                      <a:r>
                        <a:rPr lang="en-US" altLang="ja-JP" sz="1400" dirty="0" smtClean="0"/>
                        <a:t>1970</a:t>
                      </a:r>
                      <a:r>
                        <a:rPr lang="ja-JP" altLang="en-US" sz="1400" dirty="0" smtClean="0"/>
                        <a:t>年代から実施してきた高齢者世帯等への上下水道料金福祉措置（減免）を廃止。</a:t>
                      </a:r>
                      <a:endParaRPr lang="en-US" altLang="ja-JP" sz="1400" dirty="0" smtClean="0"/>
                    </a:p>
                    <a:p>
                      <a:pPr marL="92075" indent="-92075"/>
                      <a:r>
                        <a:rPr lang="ja-JP" altLang="en-US" sz="1400" dirty="0" smtClean="0"/>
                        <a:t>・上記財源等を活用し、真に支援を必要としている人々への新たな支援施策を実施。</a:t>
                      </a:r>
                      <a:endParaRPr lang="en-US" altLang="ja-JP" sz="1400" dirty="0" smtClean="0"/>
                    </a:p>
                    <a:p>
                      <a:pPr marL="92075" marR="0" indent="-92075" algn="l" defTabSz="914400" rtl="0" eaLnBrk="1" fontAlgn="auto" latinLnBrk="0" hangingPunct="1">
                        <a:lnSpc>
                          <a:spcPct val="100000"/>
                        </a:lnSpc>
                        <a:spcBef>
                          <a:spcPts val="0"/>
                        </a:spcBef>
                        <a:spcAft>
                          <a:spcPts val="0"/>
                        </a:spcAft>
                        <a:buClrTx/>
                        <a:buSzTx/>
                        <a:buFontTx/>
                        <a:buNone/>
                        <a:tabLst/>
                        <a:defRPr/>
                      </a:pPr>
                      <a:r>
                        <a:rPr lang="en-US" altLang="ja-JP" sz="1400" dirty="0" smtClean="0"/>
                        <a:t>【</a:t>
                      </a:r>
                      <a:r>
                        <a:rPr lang="ja-JP" altLang="en-US" sz="1400" dirty="0" smtClean="0"/>
                        <a:t>真に支援が必要としている人々への</a:t>
                      </a:r>
                      <a:r>
                        <a:rPr kumimoji="1" lang="ja-JP" altLang="en-US" sz="1400" dirty="0" smtClean="0"/>
                        <a:t>施策</a:t>
                      </a:r>
                      <a:r>
                        <a:rPr kumimoji="1" lang="ja-JP" altLang="en-US" sz="1400" u="none" dirty="0" smtClean="0"/>
                        <a:t>（①）</a:t>
                      </a:r>
                      <a:r>
                        <a:rPr kumimoji="1" lang="en-US" altLang="ja-JP" sz="1400" dirty="0" smtClean="0"/>
                        <a:t>】</a:t>
                      </a:r>
                      <a:endParaRPr lang="en-US" altLang="ja-JP" sz="1400" dirty="0" smtClean="0"/>
                    </a:p>
                    <a:p>
                      <a:pPr marL="92075" indent="-92075"/>
                      <a:r>
                        <a:rPr lang="en-US" altLang="ja-JP" sz="1300" dirty="0" smtClean="0"/>
                        <a:t>-</a:t>
                      </a:r>
                      <a:r>
                        <a:rPr lang="ja-JP" altLang="en-US" sz="1300" baseline="0" dirty="0" smtClean="0"/>
                        <a:t> </a:t>
                      </a:r>
                      <a:r>
                        <a:rPr lang="ja-JP" altLang="en-US" sz="1300" dirty="0" smtClean="0"/>
                        <a:t>特別養護老人ホーム待機者の解消（整備費補助）</a:t>
                      </a:r>
                      <a:endParaRPr lang="en-US" altLang="ja-JP" sz="1300" dirty="0" smtClean="0"/>
                    </a:p>
                    <a:p>
                      <a:pPr marL="92075" indent="-92075"/>
                      <a:r>
                        <a:rPr lang="en-US" altLang="ja-JP" sz="1300" dirty="0" smtClean="0"/>
                        <a:t>-</a:t>
                      </a:r>
                      <a:r>
                        <a:rPr lang="ja-JP" altLang="en-US" sz="1300" dirty="0" smtClean="0"/>
                        <a:t>認知症高齢者等支援の充実（</a:t>
                      </a:r>
                      <a:r>
                        <a:rPr lang="ja-JP" altLang="en-US" sz="1300" strike="noStrike" baseline="0" dirty="0" smtClean="0">
                          <a:solidFill>
                            <a:schemeClr val="tx1"/>
                          </a:solidFill>
                        </a:rPr>
                        <a:t>相談窓口の体制強化、各区の認知症強化型地域包括支援センターの体制強化等</a:t>
                      </a:r>
                      <a:r>
                        <a:rPr lang="ja-JP" altLang="en-US" sz="1300" dirty="0" smtClean="0">
                          <a:solidFill>
                            <a:schemeClr val="tx1"/>
                          </a:solidFill>
                        </a:rPr>
                        <a:t>）</a:t>
                      </a:r>
                      <a:endParaRPr lang="en-US" altLang="ja-JP" sz="1300" dirty="0" smtClean="0">
                        <a:solidFill>
                          <a:schemeClr val="tx1"/>
                        </a:solidFill>
                      </a:endParaRPr>
                    </a:p>
                    <a:p>
                      <a:pPr marL="92075" indent="-92075"/>
                      <a:r>
                        <a:rPr lang="en-US" altLang="ja-JP" sz="1300" dirty="0" smtClean="0"/>
                        <a:t>-</a:t>
                      </a:r>
                      <a:r>
                        <a:rPr lang="en-US" altLang="ja-JP" sz="1300" baseline="0" dirty="0" smtClean="0"/>
                        <a:t> </a:t>
                      </a:r>
                      <a:r>
                        <a:rPr lang="ja-JP" altLang="en-US" sz="1300" dirty="0" err="1" smtClean="0"/>
                        <a:t>発達障がい</a:t>
                      </a:r>
                      <a:r>
                        <a:rPr lang="ja-JP" altLang="en-US" sz="1300" dirty="0" smtClean="0"/>
                        <a:t>者支援体制の充実（相談</a:t>
                      </a:r>
                      <a:r>
                        <a:rPr lang="ja-JP" altLang="en-US" sz="1300" b="0" dirty="0" smtClean="0">
                          <a:solidFill>
                            <a:schemeClr val="tx1"/>
                          </a:solidFill>
                        </a:rPr>
                        <a:t>支援</a:t>
                      </a:r>
                      <a:r>
                        <a:rPr lang="ja-JP" altLang="en-US" sz="1300" dirty="0" smtClean="0"/>
                        <a:t>体制の強化、専門療育機関の設置など）</a:t>
                      </a:r>
                      <a:endParaRPr lang="en-US" altLang="ja-JP" sz="1300" dirty="0" smtClean="0"/>
                    </a:p>
                    <a:p>
                      <a:pPr marL="92075" indent="-92075"/>
                      <a:r>
                        <a:rPr lang="en-US" altLang="ja-JP" sz="1300" dirty="0" smtClean="0"/>
                        <a:t>-</a:t>
                      </a:r>
                      <a:r>
                        <a:rPr lang="en-US" altLang="ja-JP" sz="1300" baseline="0" dirty="0" smtClean="0"/>
                        <a:t> </a:t>
                      </a:r>
                      <a:r>
                        <a:rPr lang="ja-JP" altLang="en-US" sz="1300" dirty="0" smtClean="0"/>
                        <a:t>重症心身障が</a:t>
                      </a:r>
                      <a:r>
                        <a:rPr lang="ja-JP" altLang="en-US" sz="1300" dirty="0" err="1" smtClean="0"/>
                        <a:t>い</a:t>
                      </a:r>
                      <a:r>
                        <a:rPr lang="ja-JP" altLang="en-US" sz="1300" dirty="0" smtClean="0"/>
                        <a:t>児者支援の充実（病床確保によるショートステイの実施、事業者への研修など）</a:t>
                      </a:r>
                      <a:endParaRPr lang="en-US" altLang="ja-JP" sz="1300" dirty="0" smtClean="0"/>
                    </a:p>
                    <a:p>
                      <a:pPr marL="92075" indent="-92075"/>
                      <a:r>
                        <a:rPr lang="en-US" altLang="ja-JP" sz="1300" dirty="0" smtClean="0"/>
                        <a:t>-</a:t>
                      </a:r>
                      <a:r>
                        <a:rPr lang="en-US" altLang="ja-JP" sz="1300" baseline="0" dirty="0" smtClean="0"/>
                        <a:t> </a:t>
                      </a:r>
                      <a:r>
                        <a:rPr lang="ja-JP" altLang="en-US" sz="1300" dirty="0" smtClean="0"/>
                        <a:t>福祉施策推進パイロット事業（区長が自らの権限と責任で区独自の福祉的施策をパイロット的に実施）</a:t>
                      </a:r>
                      <a:endParaRPr lang="en-US" altLang="ja-JP" sz="1300" dirty="0" smtClean="0"/>
                    </a:p>
                    <a:p>
                      <a:pPr marL="92075" indent="-92075"/>
                      <a:r>
                        <a:rPr lang="en-US" altLang="ja-JP" sz="1300" dirty="0" smtClean="0"/>
                        <a:t>-</a:t>
                      </a:r>
                      <a:r>
                        <a:rPr lang="en-US" altLang="ja-JP" sz="1300" baseline="0" dirty="0" smtClean="0"/>
                        <a:t> </a:t>
                      </a:r>
                      <a:r>
                        <a:rPr lang="ja-JP" altLang="en-US" sz="1300" dirty="0" smtClean="0"/>
                        <a:t>「ごみ屋敷」対策（条例制定、精神科医の派遣）</a:t>
                      </a:r>
                      <a:endParaRPr kumimoji="1" lang="en-US" altLang="ja-JP" sz="1300" dirty="0"/>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r>
                        <a:rPr lang="ja-JP" altLang="en-US" sz="1400" dirty="0" smtClean="0"/>
                        <a:t>・真に支援を必要としている高齢者や</a:t>
                      </a:r>
                      <a:r>
                        <a:rPr lang="ja-JP" altLang="en-US" sz="1400" dirty="0" err="1" smtClean="0"/>
                        <a:t>障がい</a:t>
                      </a:r>
                      <a:r>
                        <a:rPr lang="ja-JP" altLang="en-US" sz="1400" dirty="0" smtClean="0"/>
                        <a:t>者の方などの福祉課題への対応に重点化した。</a:t>
                      </a:r>
                      <a:endParaRPr lang="en-US" altLang="ja-JP" sz="1400" dirty="0" smtClean="0"/>
                    </a:p>
                    <a:p>
                      <a:endParaRPr kumimoji="1" lang="en-US" altLang="ja-JP" sz="1400" dirty="0" smtClean="0"/>
                    </a:p>
                    <a:p>
                      <a:r>
                        <a:rPr kumimoji="1" lang="ja-JP" altLang="en-US" sz="1400" dirty="0" smtClean="0">
                          <a:solidFill>
                            <a:schemeClr val="tx1"/>
                          </a:solidFill>
                        </a:rPr>
                        <a:t>・市政改革プラン（</a:t>
                      </a:r>
                      <a:r>
                        <a:rPr kumimoji="1" lang="en-US" altLang="ja-JP" sz="1400" dirty="0" smtClean="0">
                          <a:solidFill>
                            <a:schemeClr val="tx1"/>
                          </a:solidFill>
                        </a:rPr>
                        <a:t>2012</a:t>
                      </a:r>
                      <a:r>
                        <a:rPr kumimoji="1" lang="ja-JP" altLang="en-US" sz="1400" dirty="0" smtClean="0">
                          <a:solidFill>
                            <a:schemeClr val="tx1"/>
                          </a:solidFill>
                        </a:rPr>
                        <a:t>年～</a:t>
                      </a:r>
                      <a:r>
                        <a:rPr kumimoji="1" lang="en-US" altLang="ja-JP" sz="1400" dirty="0" smtClean="0">
                          <a:solidFill>
                            <a:schemeClr val="tx1"/>
                          </a:solidFill>
                        </a:rPr>
                        <a:t>2014</a:t>
                      </a:r>
                      <a:r>
                        <a:rPr kumimoji="1" lang="ja-JP" altLang="en-US" sz="1400" dirty="0" smtClean="0">
                          <a:solidFill>
                            <a:schemeClr val="tx1"/>
                          </a:solidFill>
                        </a:rPr>
                        <a:t>年）の「施策・事業の聖域なきゼロベースの見直しと再構築」は</a:t>
                      </a:r>
                      <a:r>
                        <a:rPr kumimoji="1" lang="en-US" altLang="ja-JP" sz="1400" dirty="0" smtClean="0">
                          <a:solidFill>
                            <a:schemeClr val="tx1"/>
                          </a:solidFill>
                        </a:rPr>
                        <a:t>2014</a:t>
                      </a:r>
                      <a:r>
                        <a:rPr kumimoji="1" lang="ja-JP" altLang="en-US" sz="1400" dirty="0" smtClean="0">
                          <a:solidFill>
                            <a:schemeClr val="tx1"/>
                          </a:solidFill>
                        </a:rPr>
                        <a:t>年で終了。</a:t>
                      </a:r>
                      <a:endParaRPr kumimoji="1" lang="en-US" altLang="ja-JP" sz="1400" dirty="0" smtClean="0">
                        <a:solidFill>
                          <a:schemeClr val="tx1"/>
                        </a:solidFill>
                      </a:endParaRPr>
                    </a:p>
                    <a:p>
                      <a:r>
                        <a:rPr kumimoji="1" lang="ja-JP" altLang="en-US" sz="1400" dirty="0" smtClean="0">
                          <a:solidFill>
                            <a:schemeClr val="tx1"/>
                          </a:solidFill>
                        </a:rPr>
                        <a:t>・時限的な財源のため「当初の財源を活用した施策」としては終了し、現在は国庫補助金など他の財源も活用して実施している。</a:t>
                      </a:r>
                      <a:endParaRPr kumimoji="1" lang="ja-JP" altLang="en-US" sz="1400" dirty="0">
                        <a:solidFill>
                          <a:schemeClr val="tx1"/>
                        </a:solidFill>
                      </a:endParaRPr>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1"/>
                  </a:ext>
                </a:extLst>
              </a:tr>
            </a:tbl>
          </a:graphicData>
        </a:graphic>
      </p:graphicFrame>
      <p:sp>
        <p:nvSpPr>
          <p:cNvPr id="8" name="テキスト ボックス 7"/>
          <p:cNvSpPr txBox="1"/>
          <p:nvPr/>
        </p:nvSpPr>
        <p:spPr>
          <a:xfrm>
            <a:off x="0" y="-27384"/>
            <a:ext cx="7200000" cy="461665"/>
          </a:xfrm>
          <a:prstGeom prst="rect">
            <a:avLst/>
          </a:prstGeom>
          <a:solidFill>
            <a:srgbClr val="0070C0"/>
          </a:solidFill>
        </p:spPr>
        <p:txBody>
          <a:bodyPr wrap="square" rtlCol="0">
            <a:spAutoFit/>
          </a:bodyPr>
          <a:lstStyle/>
          <a:p>
            <a:r>
              <a:rPr lang="en-US" altLang="ja-JP" sz="2400" b="1" dirty="0">
                <a:solidFill>
                  <a:schemeClr val="bg1"/>
                </a:solidFill>
                <a:latin typeface="BIZ UDゴシック" panose="020B0400000000000000" pitchFamily="49" charset="-128"/>
                <a:ea typeface="BIZ UDゴシック" panose="020B0400000000000000" pitchFamily="49" charset="-128"/>
              </a:rPr>
              <a:t> </a:t>
            </a:r>
            <a:r>
              <a:rPr lang="en-US" altLang="ja-JP" sz="2400" b="1" u="sng" dirty="0">
                <a:solidFill>
                  <a:schemeClr val="bg1"/>
                </a:solidFill>
                <a:latin typeface="BIZ UDゴシック" panose="020B0400000000000000" pitchFamily="49" charset="-128"/>
                <a:ea typeface="BIZ UDゴシック" panose="020B0400000000000000" pitchFamily="49" charset="-128"/>
              </a:rPr>
              <a:t>Ⅰ</a:t>
            </a:r>
            <a:r>
              <a:rPr lang="ja-JP" altLang="en-US" sz="2400" b="1" u="sng" dirty="0">
                <a:solidFill>
                  <a:schemeClr val="bg1"/>
                </a:solidFill>
                <a:latin typeface="BIZ UDゴシック" panose="020B0400000000000000" pitchFamily="49" charset="-128"/>
                <a:ea typeface="BIZ UDゴシック" panose="020B0400000000000000" pitchFamily="49" charset="-128"/>
              </a:rPr>
              <a:t>（４）福祉施策の再構築</a:t>
            </a:r>
            <a:endParaRPr lang="en-US" altLang="ja-JP" sz="2400" b="1" u="sng" dirty="0">
              <a:solidFill>
                <a:schemeClr val="bg1"/>
              </a:solidFill>
              <a:latin typeface="BIZ UDゴシック" panose="020B0400000000000000" pitchFamily="49" charset="-128"/>
              <a:ea typeface="BIZ UDゴシック" panose="020B0400000000000000" pitchFamily="49" charset="-128"/>
            </a:endParaRPr>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42</a:t>
            </a:fld>
            <a:endParaRPr lang="ja-JP" altLang="en-US"/>
          </a:p>
        </p:txBody>
      </p:sp>
    </p:spTree>
    <p:extLst>
      <p:ext uri="{BB962C8B-B14F-4D97-AF65-F5344CB8AC3E}">
        <p14:creationId xmlns:p14="http://schemas.microsoft.com/office/powerpoint/2010/main" val="4165283777"/>
      </p:ext>
    </p:extLst>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角丸四角形 15"/>
          <p:cNvSpPr/>
          <p:nvPr/>
        </p:nvSpPr>
        <p:spPr>
          <a:xfrm>
            <a:off x="7069730" y="3149745"/>
            <a:ext cx="1750738" cy="226328"/>
          </a:xfrm>
          <a:prstGeom prst="roundRect">
            <a:avLst>
              <a:gd name="adj" fmla="val 3640"/>
            </a:avLst>
          </a:prstGeom>
          <a:solidFill>
            <a:srgbClr val="66FFFF">
              <a:alpha val="50000"/>
            </a:srgb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5" name="角丸四角形 14"/>
          <p:cNvSpPr/>
          <p:nvPr/>
        </p:nvSpPr>
        <p:spPr>
          <a:xfrm>
            <a:off x="7069730" y="2279105"/>
            <a:ext cx="1750737" cy="483059"/>
          </a:xfrm>
          <a:prstGeom prst="roundRect">
            <a:avLst>
              <a:gd name="adj" fmla="val 3640"/>
            </a:avLst>
          </a:prstGeom>
          <a:solidFill>
            <a:srgbClr val="66FFFF">
              <a:alpha val="50000"/>
            </a:srgb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8" name="角丸四角形 17"/>
          <p:cNvSpPr/>
          <p:nvPr/>
        </p:nvSpPr>
        <p:spPr>
          <a:xfrm>
            <a:off x="5240879" y="1039290"/>
            <a:ext cx="1828852" cy="5486054"/>
          </a:xfrm>
          <a:prstGeom prst="roundRect">
            <a:avLst>
              <a:gd name="adj" fmla="val 3640"/>
            </a:avLst>
          </a:prstGeom>
          <a:solidFill>
            <a:srgbClr val="66FFFF">
              <a:alpha val="50000"/>
            </a:srgb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graphicFrame>
        <p:nvGraphicFramePr>
          <p:cNvPr id="3" name="表 2"/>
          <p:cNvGraphicFramePr>
            <a:graphicFrameLocks noGrp="1"/>
          </p:cNvGraphicFramePr>
          <p:nvPr>
            <p:extLst>
              <p:ext uri="{D42A27DB-BD31-4B8C-83A1-F6EECF244321}">
                <p14:modId xmlns:p14="http://schemas.microsoft.com/office/powerpoint/2010/main" val="4048352508"/>
              </p:ext>
            </p:extLst>
          </p:nvPr>
        </p:nvGraphicFramePr>
        <p:xfrm>
          <a:off x="1283611" y="1031780"/>
          <a:ext cx="7536858" cy="900732"/>
        </p:xfrm>
        <a:graphic>
          <a:graphicData uri="http://schemas.openxmlformats.org/drawingml/2006/table">
            <a:tbl>
              <a:tblPr/>
              <a:tblGrid>
                <a:gridCol w="962467">
                  <a:extLst>
                    <a:ext uri="{9D8B030D-6E8A-4147-A177-3AD203B41FA5}">
                      <a16:colId xmlns:a16="http://schemas.microsoft.com/office/drawing/2014/main" val="3917680600"/>
                    </a:ext>
                  </a:extLst>
                </a:gridCol>
                <a:gridCol w="399794">
                  <a:extLst>
                    <a:ext uri="{9D8B030D-6E8A-4147-A177-3AD203B41FA5}">
                      <a16:colId xmlns:a16="http://schemas.microsoft.com/office/drawing/2014/main" val="331945325"/>
                    </a:ext>
                  </a:extLst>
                </a:gridCol>
                <a:gridCol w="399794">
                  <a:extLst>
                    <a:ext uri="{9D8B030D-6E8A-4147-A177-3AD203B41FA5}">
                      <a16:colId xmlns:a16="http://schemas.microsoft.com/office/drawing/2014/main" val="2885386607"/>
                    </a:ext>
                  </a:extLst>
                </a:gridCol>
                <a:gridCol w="399794">
                  <a:extLst>
                    <a:ext uri="{9D8B030D-6E8A-4147-A177-3AD203B41FA5}">
                      <a16:colId xmlns:a16="http://schemas.microsoft.com/office/drawing/2014/main" val="2345718281"/>
                    </a:ext>
                  </a:extLst>
                </a:gridCol>
                <a:gridCol w="451619">
                  <a:extLst>
                    <a:ext uri="{9D8B030D-6E8A-4147-A177-3AD203B41FA5}">
                      <a16:colId xmlns:a16="http://schemas.microsoft.com/office/drawing/2014/main" val="749932754"/>
                    </a:ext>
                  </a:extLst>
                </a:gridCol>
                <a:gridCol w="451619">
                  <a:extLst>
                    <a:ext uri="{9D8B030D-6E8A-4147-A177-3AD203B41FA5}">
                      <a16:colId xmlns:a16="http://schemas.microsoft.com/office/drawing/2014/main" val="1826985787"/>
                    </a:ext>
                  </a:extLst>
                </a:gridCol>
                <a:gridCol w="451619">
                  <a:extLst>
                    <a:ext uri="{9D8B030D-6E8A-4147-A177-3AD203B41FA5}">
                      <a16:colId xmlns:a16="http://schemas.microsoft.com/office/drawing/2014/main" val="343747844"/>
                    </a:ext>
                  </a:extLst>
                </a:gridCol>
                <a:gridCol w="451619">
                  <a:extLst>
                    <a:ext uri="{9D8B030D-6E8A-4147-A177-3AD203B41FA5}">
                      <a16:colId xmlns:a16="http://schemas.microsoft.com/office/drawing/2014/main" val="858798355"/>
                    </a:ext>
                  </a:extLst>
                </a:gridCol>
                <a:gridCol w="451619">
                  <a:extLst>
                    <a:ext uri="{9D8B030D-6E8A-4147-A177-3AD203B41FA5}">
                      <a16:colId xmlns:a16="http://schemas.microsoft.com/office/drawing/2014/main" val="2533823055"/>
                    </a:ext>
                  </a:extLst>
                </a:gridCol>
                <a:gridCol w="451619">
                  <a:extLst>
                    <a:ext uri="{9D8B030D-6E8A-4147-A177-3AD203B41FA5}">
                      <a16:colId xmlns:a16="http://schemas.microsoft.com/office/drawing/2014/main" val="2364585970"/>
                    </a:ext>
                  </a:extLst>
                </a:gridCol>
                <a:gridCol w="451619">
                  <a:extLst>
                    <a:ext uri="{9D8B030D-6E8A-4147-A177-3AD203B41FA5}">
                      <a16:colId xmlns:a16="http://schemas.microsoft.com/office/drawing/2014/main" val="230551061"/>
                    </a:ext>
                  </a:extLst>
                </a:gridCol>
                <a:gridCol w="451619">
                  <a:extLst>
                    <a:ext uri="{9D8B030D-6E8A-4147-A177-3AD203B41FA5}">
                      <a16:colId xmlns:a16="http://schemas.microsoft.com/office/drawing/2014/main" val="4284260333"/>
                    </a:ext>
                  </a:extLst>
                </a:gridCol>
                <a:gridCol w="1762057">
                  <a:extLst>
                    <a:ext uri="{9D8B030D-6E8A-4147-A177-3AD203B41FA5}">
                      <a16:colId xmlns:a16="http://schemas.microsoft.com/office/drawing/2014/main" val="3889205053"/>
                    </a:ext>
                  </a:extLst>
                </a:gridCol>
              </a:tblGrid>
              <a:tr h="328645">
                <a:tc>
                  <a:txBody>
                    <a:bodyPr/>
                    <a:lstStyle/>
                    <a:p>
                      <a:pPr algn="ctr" fontAlgn="ctr"/>
                      <a:r>
                        <a:rPr lang="ja-JP" altLang="en-US" sz="700" b="0" i="0" u="none" strike="noStrike" dirty="0">
                          <a:solidFill>
                            <a:srgbClr val="000000"/>
                          </a:solidFill>
                          <a:effectLst/>
                          <a:latin typeface="ＭＳ Ｐゴシック" panose="020B0600070205080204" pitchFamily="50" charset="-128"/>
                          <a:ea typeface="ＭＳ Ｐゴシック" panose="020B0600070205080204" pitchFamily="50" charset="-128"/>
                        </a:rPr>
                        <a:t>　</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BlToTr w="6350" cap="flat" cmpd="sng" algn="ctr">
                      <a:solidFill>
                        <a:srgbClr val="000000"/>
                      </a:solidFill>
                      <a:prstDash val="solid"/>
                      <a:round/>
                      <a:headEnd type="none" w="med" len="med"/>
                      <a:tailEnd type="none" w="med" len="med"/>
                    </a:lnBlToTr>
                  </a:tcPr>
                </a:tc>
                <a:tc>
                  <a:txBody>
                    <a:bodyPr/>
                    <a:lstStyle/>
                    <a:p>
                      <a:pPr algn="ctr" fontAlgn="ctr"/>
                      <a:r>
                        <a:rPr lang="en-US" altLang="ja-JP" sz="700" b="0" i="0" u="none" strike="noStrike">
                          <a:solidFill>
                            <a:srgbClr val="000000"/>
                          </a:solidFill>
                          <a:effectLst/>
                          <a:latin typeface="ＭＳ Ｐゴシック" panose="020B0600070205080204" pitchFamily="50" charset="-128"/>
                          <a:ea typeface="ＭＳ Ｐゴシック" panose="020B0600070205080204" pitchFamily="50" charset="-128"/>
                        </a:rPr>
                        <a:t>2012</a:t>
                      </a:r>
                      <a:r>
                        <a:rPr lang="ja-JP" altLang="en-US" sz="700" b="0" i="0" u="none" strike="noStrike">
                          <a:solidFill>
                            <a:srgbClr val="000000"/>
                          </a:solidFill>
                          <a:effectLst/>
                          <a:latin typeface="ＭＳ Ｐゴシック" panose="020B0600070205080204" pitchFamily="50" charset="-128"/>
                          <a:ea typeface="ＭＳ Ｐゴシック" panose="020B0600070205080204" pitchFamily="50" charset="-128"/>
                        </a:rPr>
                        <a:t>年度</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US" altLang="ja-JP" sz="700" b="0" i="0" u="none" strike="noStrike">
                          <a:solidFill>
                            <a:srgbClr val="000000"/>
                          </a:solidFill>
                          <a:effectLst/>
                          <a:latin typeface="ＭＳ Ｐゴシック" panose="020B0600070205080204" pitchFamily="50" charset="-128"/>
                          <a:ea typeface="ＭＳ Ｐゴシック" panose="020B0600070205080204" pitchFamily="50" charset="-128"/>
                        </a:rPr>
                        <a:t>2013</a:t>
                      </a:r>
                      <a:r>
                        <a:rPr lang="ja-JP" altLang="en-US" sz="700" b="0" i="0" u="none" strike="noStrike">
                          <a:solidFill>
                            <a:srgbClr val="000000"/>
                          </a:solidFill>
                          <a:effectLst/>
                          <a:latin typeface="ＭＳ Ｐゴシック" panose="020B0600070205080204" pitchFamily="50" charset="-128"/>
                          <a:ea typeface="ＭＳ Ｐゴシック" panose="020B0600070205080204" pitchFamily="50" charset="-128"/>
                        </a:rPr>
                        <a:t>年度</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US" altLang="ja-JP" sz="700" b="0" i="0" u="none" strike="noStrike">
                          <a:solidFill>
                            <a:srgbClr val="000000"/>
                          </a:solidFill>
                          <a:effectLst/>
                          <a:latin typeface="ＭＳ Ｐゴシック" panose="020B0600070205080204" pitchFamily="50" charset="-128"/>
                          <a:ea typeface="ＭＳ Ｐゴシック" panose="020B0600070205080204" pitchFamily="50" charset="-128"/>
                        </a:rPr>
                        <a:t>2014</a:t>
                      </a:r>
                      <a:r>
                        <a:rPr lang="ja-JP" altLang="en-US" sz="700" b="0" i="0" u="none" strike="noStrike">
                          <a:solidFill>
                            <a:srgbClr val="000000"/>
                          </a:solidFill>
                          <a:effectLst/>
                          <a:latin typeface="ＭＳ Ｐゴシック" panose="020B0600070205080204" pitchFamily="50" charset="-128"/>
                          <a:ea typeface="ＭＳ Ｐゴシック" panose="020B0600070205080204" pitchFamily="50" charset="-128"/>
                        </a:rPr>
                        <a:t>年度</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US" altLang="ja-JP" sz="700" b="0" i="0" u="none" strike="noStrike">
                          <a:solidFill>
                            <a:srgbClr val="000000"/>
                          </a:solidFill>
                          <a:effectLst/>
                          <a:latin typeface="ＭＳ Ｐゴシック" panose="020B0600070205080204" pitchFamily="50" charset="-128"/>
                          <a:ea typeface="ＭＳ Ｐゴシック" panose="020B0600070205080204" pitchFamily="50" charset="-128"/>
                        </a:rPr>
                        <a:t>2015</a:t>
                      </a:r>
                      <a:r>
                        <a:rPr lang="ja-JP" altLang="en-US" sz="700" b="0" i="0" u="none" strike="noStrike">
                          <a:solidFill>
                            <a:srgbClr val="000000"/>
                          </a:solidFill>
                          <a:effectLst/>
                          <a:latin typeface="ＭＳ Ｐゴシック" panose="020B0600070205080204" pitchFamily="50" charset="-128"/>
                          <a:ea typeface="ＭＳ Ｐゴシック" panose="020B0600070205080204" pitchFamily="50" charset="-128"/>
                        </a:rPr>
                        <a:t>年度</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US" altLang="ja-JP" sz="700" b="0" i="0" u="none" strike="noStrike">
                          <a:solidFill>
                            <a:srgbClr val="000000"/>
                          </a:solidFill>
                          <a:effectLst/>
                          <a:latin typeface="ＭＳ Ｐゴシック" panose="020B0600070205080204" pitchFamily="50" charset="-128"/>
                          <a:ea typeface="ＭＳ Ｐゴシック" panose="020B0600070205080204" pitchFamily="50" charset="-128"/>
                        </a:rPr>
                        <a:t>2016</a:t>
                      </a:r>
                      <a:r>
                        <a:rPr lang="ja-JP" altLang="en-US" sz="700" b="0" i="0" u="none" strike="noStrike">
                          <a:solidFill>
                            <a:srgbClr val="000000"/>
                          </a:solidFill>
                          <a:effectLst/>
                          <a:latin typeface="ＭＳ Ｐゴシック" panose="020B0600070205080204" pitchFamily="50" charset="-128"/>
                          <a:ea typeface="ＭＳ Ｐゴシック" panose="020B0600070205080204" pitchFamily="50" charset="-128"/>
                        </a:rPr>
                        <a:t>年度</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US" altLang="ja-JP" sz="700" b="0" i="0" u="none" strike="noStrike">
                          <a:solidFill>
                            <a:srgbClr val="000000"/>
                          </a:solidFill>
                          <a:effectLst/>
                          <a:latin typeface="ＭＳ Ｐゴシック" panose="020B0600070205080204" pitchFamily="50" charset="-128"/>
                          <a:ea typeface="ＭＳ Ｐゴシック" panose="020B0600070205080204" pitchFamily="50" charset="-128"/>
                        </a:rPr>
                        <a:t>2017</a:t>
                      </a:r>
                      <a:r>
                        <a:rPr lang="ja-JP" altLang="en-US" sz="700" b="0" i="0" u="none" strike="noStrike">
                          <a:solidFill>
                            <a:srgbClr val="000000"/>
                          </a:solidFill>
                          <a:effectLst/>
                          <a:latin typeface="ＭＳ Ｐゴシック" panose="020B0600070205080204" pitchFamily="50" charset="-128"/>
                          <a:ea typeface="ＭＳ Ｐゴシック" panose="020B0600070205080204" pitchFamily="50" charset="-128"/>
                        </a:rPr>
                        <a:t>年度</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US" altLang="ja-JP" sz="700" b="0" i="0" u="none" strike="noStrike">
                          <a:solidFill>
                            <a:srgbClr val="000000"/>
                          </a:solidFill>
                          <a:effectLst/>
                          <a:latin typeface="ＭＳ Ｐゴシック" panose="020B0600070205080204" pitchFamily="50" charset="-128"/>
                          <a:ea typeface="ＭＳ Ｐゴシック" panose="020B0600070205080204" pitchFamily="50" charset="-128"/>
                        </a:rPr>
                        <a:t>2018</a:t>
                      </a:r>
                      <a:r>
                        <a:rPr lang="ja-JP" altLang="en-US" sz="700" b="0" i="0" u="none" strike="noStrike">
                          <a:solidFill>
                            <a:srgbClr val="000000"/>
                          </a:solidFill>
                          <a:effectLst/>
                          <a:latin typeface="ＭＳ Ｐゴシック" panose="020B0600070205080204" pitchFamily="50" charset="-128"/>
                          <a:ea typeface="ＭＳ Ｐゴシック" panose="020B0600070205080204" pitchFamily="50" charset="-128"/>
                        </a:rPr>
                        <a:t>年度</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US" altLang="ja-JP" sz="700" b="0" i="0" u="none" strike="noStrike">
                          <a:solidFill>
                            <a:srgbClr val="000000"/>
                          </a:solidFill>
                          <a:effectLst/>
                          <a:latin typeface="ＭＳ Ｐゴシック" panose="020B0600070205080204" pitchFamily="50" charset="-128"/>
                          <a:ea typeface="ＭＳ Ｐゴシック" panose="020B0600070205080204" pitchFamily="50" charset="-128"/>
                        </a:rPr>
                        <a:t>2019</a:t>
                      </a:r>
                      <a:r>
                        <a:rPr lang="ja-JP" altLang="en-US" sz="700" b="0" i="0" u="none" strike="noStrike">
                          <a:solidFill>
                            <a:srgbClr val="000000"/>
                          </a:solidFill>
                          <a:effectLst/>
                          <a:latin typeface="ＭＳ Ｐゴシック" panose="020B0600070205080204" pitchFamily="50" charset="-128"/>
                          <a:ea typeface="ＭＳ Ｐゴシック" panose="020B0600070205080204" pitchFamily="50" charset="-128"/>
                        </a:rPr>
                        <a:t>年度</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US" altLang="ja-JP" sz="700" b="0" i="0" u="none" strike="noStrike">
                          <a:solidFill>
                            <a:srgbClr val="000000"/>
                          </a:solidFill>
                          <a:effectLst/>
                          <a:latin typeface="ＭＳ Ｐゴシック" panose="020B0600070205080204" pitchFamily="50" charset="-128"/>
                          <a:ea typeface="ＭＳ Ｐゴシック" panose="020B0600070205080204" pitchFamily="50" charset="-128"/>
                        </a:rPr>
                        <a:t>2020</a:t>
                      </a:r>
                      <a:r>
                        <a:rPr lang="ja-JP" altLang="en-US" sz="700" b="0" i="0" u="none" strike="noStrike">
                          <a:solidFill>
                            <a:srgbClr val="000000"/>
                          </a:solidFill>
                          <a:effectLst/>
                          <a:latin typeface="ＭＳ Ｐゴシック" panose="020B0600070205080204" pitchFamily="50" charset="-128"/>
                          <a:ea typeface="ＭＳ Ｐゴシック" panose="020B0600070205080204" pitchFamily="50" charset="-128"/>
                        </a:rPr>
                        <a:t>年度</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US" altLang="ja-JP" sz="700" b="0" i="0" u="none" strike="noStrike" dirty="0">
                          <a:solidFill>
                            <a:srgbClr val="000000"/>
                          </a:solidFill>
                          <a:effectLst/>
                          <a:latin typeface="ＭＳ Ｐゴシック" panose="020B0600070205080204" pitchFamily="50" charset="-128"/>
                          <a:ea typeface="ＭＳ Ｐゴシック" panose="020B0600070205080204" pitchFamily="50" charset="-128"/>
                        </a:rPr>
                        <a:t>2021</a:t>
                      </a:r>
                      <a:r>
                        <a:rPr lang="ja-JP" altLang="en-US" sz="700" b="0" i="0" u="none" strike="noStrike" dirty="0">
                          <a:solidFill>
                            <a:srgbClr val="000000"/>
                          </a:solidFill>
                          <a:effectLst/>
                          <a:latin typeface="ＭＳ Ｐゴシック" panose="020B0600070205080204" pitchFamily="50" charset="-128"/>
                          <a:ea typeface="ＭＳ Ｐゴシック" panose="020B0600070205080204" pitchFamily="50" charset="-128"/>
                        </a:rPr>
                        <a:t>年度</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US" altLang="ja-JP" sz="700" b="0" i="0" u="none" strike="noStrike">
                          <a:solidFill>
                            <a:srgbClr val="000000"/>
                          </a:solidFill>
                          <a:effectLst/>
                          <a:latin typeface="ＭＳ Ｐゴシック" panose="020B0600070205080204" pitchFamily="50" charset="-128"/>
                          <a:ea typeface="ＭＳ Ｐゴシック" panose="020B0600070205080204" pitchFamily="50" charset="-128"/>
                        </a:rPr>
                        <a:t>2022</a:t>
                      </a:r>
                      <a:r>
                        <a:rPr lang="ja-JP" altLang="en-US" sz="700" b="0" i="0" u="none" strike="noStrike">
                          <a:solidFill>
                            <a:srgbClr val="000000"/>
                          </a:solidFill>
                          <a:effectLst/>
                          <a:latin typeface="ＭＳ Ｐゴシック" panose="020B0600070205080204" pitchFamily="50" charset="-128"/>
                          <a:ea typeface="ＭＳ Ｐゴシック" panose="020B0600070205080204" pitchFamily="50" charset="-128"/>
                        </a:rPr>
                        <a:t>年度</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ja-JP" altLang="en-US" sz="700" b="0" i="0" u="none" strike="noStrike">
                          <a:solidFill>
                            <a:srgbClr val="000000"/>
                          </a:solidFill>
                          <a:effectLst/>
                          <a:latin typeface="ＭＳ Ｐゴシック" panose="020B0600070205080204" pitchFamily="50" charset="-128"/>
                          <a:ea typeface="ＭＳ Ｐゴシック" panose="020B0600070205080204" pitchFamily="50" charset="-128"/>
                        </a:rPr>
                        <a:t>主な取組み</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826217036"/>
                  </a:ext>
                </a:extLst>
              </a:tr>
              <a:tr h="572087">
                <a:tc>
                  <a:txBody>
                    <a:bodyPr/>
                    <a:lstStyle/>
                    <a:p>
                      <a:pPr algn="ctr" fontAlgn="ctr"/>
                      <a:r>
                        <a:rPr lang="zh-TW" altLang="en-US" sz="700" b="0" i="0" u="none" strike="noStrike" dirty="0">
                          <a:solidFill>
                            <a:srgbClr val="000000"/>
                          </a:solidFill>
                          <a:effectLst/>
                          <a:latin typeface="ＭＳ Ｐゴシック" panose="020B0600070205080204" pitchFamily="50" charset="-128"/>
                          <a:ea typeface="ＭＳ Ｐゴシック" panose="020B0600070205080204" pitchFamily="50" charset="-128"/>
                        </a:rPr>
                        <a:t>上下水道料金福祉措置</a:t>
                      </a:r>
                      <a:br>
                        <a:rPr lang="zh-TW" altLang="en-US" sz="700" b="0" i="0" u="none" strike="noStrike" dirty="0">
                          <a:solidFill>
                            <a:srgbClr val="000000"/>
                          </a:solidFill>
                          <a:effectLst/>
                          <a:latin typeface="ＭＳ Ｐゴシック" panose="020B0600070205080204" pitchFamily="50" charset="-128"/>
                          <a:ea typeface="ＭＳ Ｐゴシック" panose="020B0600070205080204" pitchFamily="50" charset="-128"/>
                        </a:rPr>
                      </a:br>
                      <a:r>
                        <a:rPr lang="zh-TW" altLang="en-US" sz="700" b="0" i="0" u="none" strike="noStrike" dirty="0">
                          <a:solidFill>
                            <a:srgbClr val="000000"/>
                          </a:solidFill>
                          <a:effectLst/>
                          <a:latin typeface="ＭＳ Ｐゴシック" panose="020B0600070205080204" pitchFamily="50" charset="-128"/>
                          <a:ea typeface="ＭＳ Ｐゴシック" panose="020B0600070205080204" pitchFamily="50" charset="-128"/>
                        </a:rPr>
                        <a:t>（減免）</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ja-JP" altLang="en-US" sz="700" b="0" i="0" u="none" strike="noStrike">
                          <a:solidFill>
                            <a:srgbClr val="000000"/>
                          </a:solidFill>
                          <a:effectLst/>
                          <a:latin typeface="ＭＳ Ｐゴシック" panose="020B0600070205080204" pitchFamily="50" charset="-128"/>
                          <a:ea typeface="ＭＳ Ｐゴシック" panose="020B0600070205080204" pitchFamily="50" charset="-128"/>
                        </a:rPr>
                        <a:t>３６億円</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zh-TW" altLang="en-US" sz="700" b="0" i="0" u="none" strike="noStrike">
                          <a:solidFill>
                            <a:srgbClr val="000000"/>
                          </a:solidFill>
                          <a:effectLst/>
                          <a:latin typeface="ＭＳ Ｐゴシック" panose="020B0600070205080204" pitchFamily="50" charset="-128"/>
                          <a:ea typeface="ＭＳ Ｐゴシック" panose="020B0600070205080204" pitchFamily="50" charset="-128"/>
                        </a:rPr>
                        <a:t>２１億円</a:t>
                      </a:r>
                      <a:br>
                        <a:rPr lang="zh-TW" altLang="en-US" sz="700" b="0" i="0" u="none" strike="noStrike">
                          <a:solidFill>
                            <a:srgbClr val="000000"/>
                          </a:solidFill>
                          <a:effectLst/>
                          <a:latin typeface="ＭＳ Ｐゴシック" panose="020B0600070205080204" pitchFamily="50" charset="-128"/>
                          <a:ea typeface="ＭＳ Ｐゴシック" panose="020B0600070205080204" pitchFamily="50" charset="-128"/>
                        </a:rPr>
                      </a:br>
                      <a:r>
                        <a:rPr lang="en-US" altLang="zh-TW" sz="700" b="0" i="0" u="none" strike="noStrike">
                          <a:solidFill>
                            <a:srgbClr val="000000"/>
                          </a:solidFill>
                          <a:effectLst/>
                          <a:latin typeface="ＭＳ Ｐゴシック" panose="020B0600070205080204" pitchFamily="50" charset="-128"/>
                          <a:ea typeface="ＭＳ Ｐゴシック" panose="020B0600070205080204" pitchFamily="50" charset="-128"/>
                        </a:rPr>
                        <a:t>※10</a:t>
                      </a:r>
                      <a:r>
                        <a:rPr lang="zh-TW" altLang="en-US" sz="700" b="0" i="0" u="none" strike="noStrike">
                          <a:solidFill>
                            <a:srgbClr val="000000"/>
                          </a:solidFill>
                          <a:effectLst/>
                          <a:latin typeface="ＭＳ Ｐゴシック" panose="020B0600070205080204" pitchFamily="50" charset="-128"/>
                          <a:ea typeface="ＭＳ Ｐゴシック" panose="020B0600070205080204" pitchFamily="50" charset="-128"/>
                        </a:rPr>
                        <a:t>月廃止</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ja-JP" altLang="en-US" sz="700" b="0" i="0" u="none" strike="noStrike">
                          <a:solidFill>
                            <a:srgbClr val="000000"/>
                          </a:solidFill>
                          <a:effectLst/>
                          <a:latin typeface="ＭＳ Ｐゴシック" panose="020B0600070205080204" pitchFamily="50" charset="-128"/>
                          <a:ea typeface="ＭＳ Ｐゴシック" panose="020B0600070205080204" pitchFamily="50" charset="-128"/>
                        </a:rPr>
                        <a:t>０円</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ja-JP" altLang="en-US" sz="700" b="0" i="0" u="none" strike="noStrike">
                          <a:solidFill>
                            <a:srgbClr val="000000"/>
                          </a:solidFill>
                          <a:effectLst/>
                          <a:latin typeface="ＭＳ Ｐゴシック" panose="020B0600070205080204" pitchFamily="50" charset="-128"/>
                          <a:ea typeface="ＭＳ Ｐゴシック" panose="020B0600070205080204" pitchFamily="50" charset="-128"/>
                        </a:rPr>
                        <a:t>０円</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ja-JP" altLang="en-US" sz="700" b="0" i="0" u="none" strike="noStrike">
                          <a:solidFill>
                            <a:srgbClr val="000000"/>
                          </a:solidFill>
                          <a:effectLst/>
                          <a:latin typeface="ＭＳ Ｐゴシック" panose="020B0600070205080204" pitchFamily="50" charset="-128"/>
                          <a:ea typeface="ＭＳ Ｐゴシック" panose="020B0600070205080204" pitchFamily="50" charset="-128"/>
                        </a:rPr>
                        <a:t>０円</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ja-JP" altLang="en-US" sz="700" b="0" i="0" u="none" strike="noStrike">
                          <a:solidFill>
                            <a:srgbClr val="000000"/>
                          </a:solidFill>
                          <a:effectLst/>
                          <a:latin typeface="ＭＳ Ｐゴシック" panose="020B0600070205080204" pitchFamily="50" charset="-128"/>
                          <a:ea typeface="ＭＳ Ｐゴシック" panose="020B0600070205080204" pitchFamily="50" charset="-128"/>
                        </a:rPr>
                        <a:t>０円</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ja-JP" altLang="en-US" sz="700" b="0" i="0" u="none" strike="noStrike" dirty="0">
                          <a:solidFill>
                            <a:srgbClr val="000000"/>
                          </a:solidFill>
                          <a:effectLst/>
                          <a:latin typeface="ＭＳ Ｐゴシック" panose="020B0600070205080204" pitchFamily="50" charset="-128"/>
                          <a:ea typeface="ＭＳ Ｐゴシック" panose="020B0600070205080204" pitchFamily="50" charset="-128"/>
                        </a:rPr>
                        <a:t>０円</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ja-JP" altLang="en-US" sz="700" b="0" i="0" u="none" strike="noStrike" dirty="0">
                          <a:solidFill>
                            <a:srgbClr val="000000"/>
                          </a:solidFill>
                          <a:effectLst/>
                          <a:latin typeface="ＭＳ Ｐゴシック" panose="020B0600070205080204" pitchFamily="50" charset="-128"/>
                          <a:ea typeface="ＭＳ Ｐゴシック" panose="020B0600070205080204" pitchFamily="50" charset="-128"/>
                        </a:rPr>
                        <a:t>０円</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ja-JP" altLang="en-US" sz="700" b="0" i="0" u="none" strike="noStrike" dirty="0">
                          <a:solidFill>
                            <a:srgbClr val="000000"/>
                          </a:solidFill>
                          <a:effectLst/>
                          <a:latin typeface="ＭＳ Ｐゴシック" panose="020B0600070205080204" pitchFamily="50" charset="-128"/>
                          <a:ea typeface="ＭＳ Ｐゴシック" panose="020B0600070205080204" pitchFamily="50" charset="-128"/>
                        </a:rPr>
                        <a:t>０円</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ja-JP" altLang="en-US" sz="700" b="0" i="0" u="none" strike="noStrike" dirty="0">
                          <a:solidFill>
                            <a:srgbClr val="000000"/>
                          </a:solidFill>
                          <a:effectLst/>
                          <a:latin typeface="ＭＳ Ｐゴシック" panose="020B0600070205080204" pitchFamily="50" charset="-128"/>
                          <a:ea typeface="ＭＳ Ｐゴシック" panose="020B0600070205080204" pitchFamily="50" charset="-128"/>
                        </a:rPr>
                        <a:t>０円</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ja-JP" altLang="en-US" sz="700" b="0" i="0" u="none" strike="noStrike" dirty="0">
                          <a:solidFill>
                            <a:srgbClr val="000000"/>
                          </a:solidFill>
                          <a:effectLst/>
                          <a:latin typeface="ＭＳ Ｐゴシック" panose="020B0600070205080204" pitchFamily="50" charset="-128"/>
                          <a:ea typeface="ＭＳ Ｐゴシック" panose="020B0600070205080204" pitchFamily="50" charset="-128"/>
                        </a:rPr>
                        <a:t>０円</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ctr"/>
                      <a:r>
                        <a:rPr lang="ja-JP" altLang="en-US" sz="700" b="0" i="0" u="none" strike="noStrike" dirty="0">
                          <a:solidFill>
                            <a:srgbClr val="000000"/>
                          </a:solidFill>
                          <a:effectLst/>
                          <a:latin typeface="ＭＳ Ｐゴシック" panose="020B0600070205080204" pitchFamily="50" charset="-128"/>
                          <a:ea typeface="ＭＳ Ｐゴシック" panose="020B0600070205080204" pitchFamily="50" charset="-128"/>
                        </a:rPr>
                        <a:t>　</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BlToTr w="6350" cap="flat" cmpd="sng" algn="ctr">
                      <a:solidFill>
                        <a:srgbClr val="000000"/>
                      </a:solidFill>
                      <a:prstDash val="solid"/>
                      <a:round/>
                      <a:headEnd type="none" w="med" len="med"/>
                      <a:tailEnd type="none" w="med" len="med"/>
                    </a:lnBlToTr>
                  </a:tcPr>
                </a:tc>
                <a:extLst>
                  <a:ext uri="{0D108BD9-81ED-4DB2-BD59-A6C34878D82A}">
                    <a16:rowId xmlns:a16="http://schemas.microsoft.com/office/drawing/2014/main" val="3669614008"/>
                  </a:ext>
                </a:extLst>
              </a:tr>
            </a:tbl>
          </a:graphicData>
        </a:graphic>
      </p:graphicFrame>
      <p:graphicFrame>
        <p:nvGraphicFramePr>
          <p:cNvPr id="4" name="表 3"/>
          <p:cNvGraphicFramePr>
            <a:graphicFrameLocks noGrp="1"/>
          </p:cNvGraphicFramePr>
          <p:nvPr>
            <p:extLst>
              <p:ext uri="{D42A27DB-BD31-4B8C-83A1-F6EECF244321}">
                <p14:modId xmlns:p14="http://schemas.microsoft.com/office/powerpoint/2010/main" val="282976353"/>
              </p:ext>
            </p:extLst>
          </p:nvPr>
        </p:nvGraphicFramePr>
        <p:xfrm>
          <a:off x="1283611" y="2271596"/>
          <a:ext cx="7536856" cy="4487479"/>
        </p:xfrm>
        <a:graphic>
          <a:graphicData uri="http://schemas.openxmlformats.org/drawingml/2006/table">
            <a:tbl>
              <a:tblPr/>
              <a:tblGrid>
                <a:gridCol w="962467">
                  <a:extLst>
                    <a:ext uri="{9D8B030D-6E8A-4147-A177-3AD203B41FA5}">
                      <a16:colId xmlns:a16="http://schemas.microsoft.com/office/drawing/2014/main" val="4169199754"/>
                    </a:ext>
                  </a:extLst>
                </a:gridCol>
                <a:gridCol w="399794">
                  <a:extLst>
                    <a:ext uri="{9D8B030D-6E8A-4147-A177-3AD203B41FA5}">
                      <a16:colId xmlns:a16="http://schemas.microsoft.com/office/drawing/2014/main" val="3858471745"/>
                    </a:ext>
                  </a:extLst>
                </a:gridCol>
                <a:gridCol w="399794">
                  <a:extLst>
                    <a:ext uri="{9D8B030D-6E8A-4147-A177-3AD203B41FA5}">
                      <a16:colId xmlns:a16="http://schemas.microsoft.com/office/drawing/2014/main" val="1261205173"/>
                    </a:ext>
                  </a:extLst>
                </a:gridCol>
                <a:gridCol w="399794">
                  <a:extLst>
                    <a:ext uri="{9D8B030D-6E8A-4147-A177-3AD203B41FA5}">
                      <a16:colId xmlns:a16="http://schemas.microsoft.com/office/drawing/2014/main" val="1074328733"/>
                    </a:ext>
                  </a:extLst>
                </a:gridCol>
                <a:gridCol w="451619">
                  <a:extLst>
                    <a:ext uri="{9D8B030D-6E8A-4147-A177-3AD203B41FA5}">
                      <a16:colId xmlns:a16="http://schemas.microsoft.com/office/drawing/2014/main" val="107195826"/>
                    </a:ext>
                  </a:extLst>
                </a:gridCol>
                <a:gridCol w="451619">
                  <a:extLst>
                    <a:ext uri="{9D8B030D-6E8A-4147-A177-3AD203B41FA5}">
                      <a16:colId xmlns:a16="http://schemas.microsoft.com/office/drawing/2014/main" val="1376420475"/>
                    </a:ext>
                  </a:extLst>
                </a:gridCol>
                <a:gridCol w="451619">
                  <a:extLst>
                    <a:ext uri="{9D8B030D-6E8A-4147-A177-3AD203B41FA5}">
                      <a16:colId xmlns:a16="http://schemas.microsoft.com/office/drawing/2014/main" val="1550512809"/>
                    </a:ext>
                  </a:extLst>
                </a:gridCol>
                <a:gridCol w="451619">
                  <a:extLst>
                    <a:ext uri="{9D8B030D-6E8A-4147-A177-3AD203B41FA5}">
                      <a16:colId xmlns:a16="http://schemas.microsoft.com/office/drawing/2014/main" val="2585239537"/>
                    </a:ext>
                  </a:extLst>
                </a:gridCol>
                <a:gridCol w="451619">
                  <a:extLst>
                    <a:ext uri="{9D8B030D-6E8A-4147-A177-3AD203B41FA5}">
                      <a16:colId xmlns:a16="http://schemas.microsoft.com/office/drawing/2014/main" val="1745062621"/>
                    </a:ext>
                  </a:extLst>
                </a:gridCol>
                <a:gridCol w="451619">
                  <a:extLst>
                    <a:ext uri="{9D8B030D-6E8A-4147-A177-3AD203B41FA5}">
                      <a16:colId xmlns:a16="http://schemas.microsoft.com/office/drawing/2014/main" val="1513523944"/>
                    </a:ext>
                  </a:extLst>
                </a:gridCol>
                <a:gridCol w="451619">
                  <a:extLst>
                    <a:ext uri="{9D8B030D-6E8A-4147-A177-3AD203B41FA5}">
                      <a16:colId xmlns:a16="http://schemas.microsoft.com/office/drawing/2014/main" val="3548184217"/>
                    </a:ext>
                  </a:extLst>
                </a:gridCol>
                <a:gridCol w="451619">
                  <a:extLst>
                    <a:ext uri="{9D8B030D-6E8A-4147-A177-3AD203B41FA5}">
                      <a16:colId xmlns:a16="http://schemas.microsoft.com/office/drawing/2014/main" val="224977974"/>
                    </a:ext>
                  </a:extLst>
                </a:gridCol>
                <a:gridCol w="1762055">
                  <a:extLst>
                    <a:ext uri="{9D8B030D-6E8A-4147-A177-3AD203B41FA5}">
                      <a16:colId xmlns:a16="http://schemas.microsoft.com/office/drawing/2014/main" val="3035385164"/>
                    </a:ext>
                  </a:extLst>
                </a:gridCol>
              </a:tblGrid>
              <a:tr h="509821">
                <a:tc>
                  <a:txBody>
                    <a:bodyPr/>
                    <a:lstStyle/>
                    <a:p>
                      <a:pPr algn="ctr" fontAlgn="ctr"/>
                      <a:r>
                        <a:rPr lang="ja-JP" altLang="en-US" sz="600" b="0" i="0" u="none" strike="noStrike" dirty="0">
                          <a:solidFill>
                            <a:srgbClr val="000000"/>
                          </a:solidFill>
                          <a:effectLst/>
                          <a:latin typeface="ＭＳ Ｐゴシック" panose="020B0600070205080204" pitchFamily="50" charset="-128"/>
                          <a:ea typeface="ＭＳ Ｐゴシック" panose="020B0600070205080204" pitchFamily="50" charset="-128"/>
                        </a:rPr>
                        <a:t>特別養護老人ホーム</a:t>
                      </a:r>
                      <a:br>
                        <a:rPr lang="ja-JP" altLang="en-US" sz="600" b="0" i="0" u="none" strike="noStrike" dirty="0">
                          <a:solidFill>
                            <a:srgbClr val="000000"/>
                          </a:solidFill>
                          <a:effectLst/>
                          <a:latin typeface="ＭＳ Ｐゴシック" panose="020B0600070205080204" pitchFamily="50" charset="-128"/>
                          <a:ea typeface="ＭＳ Ｐゴシック" panose="020B0600070205080204" pitchFamily="50" charset="-128"/>
                        </a:rPr>
                      </a:br>
                      <a:r>
                        <a:rPr lang="ja-JP" altLang="en-US" sz="600" b="0" i="0" u="none" strike="noStrike" dirty="0">
                          <a:solidFill>
                            <a:srgbClr val="000000"/>
                          </a:solidFill>
                          <a:effectLst/>
                          <a:latin typeface="ＭＳ Ｐゴシック" panose="020B0600070205080204" pitchFamily="50" charset="-128"/>
                          <a:ea typeface="ＭＳ Ｐゴシック" panose="020B0600070205080204" pitchFamily="50" charset="-128"/>
                        </a:rPr>
                        <a:t>待機者解消</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ja-JP" altLang="en-US" sz="600" b="0" i="0" u="none" strike="noStrike">
                          <a:solidFill>
                            <a:srgbClr val="000000"/>
                          </a:solidFill>
                          <a:effectLst/>
                          <a:latin typeface="ＭＳ Ｐゴシック" panose="020B0600070205080204" pitchFamily="50" charset="-128"/>
                          <a:ea typeface="ＭＳ Ｐゴシック" panose="020B0600070205080204" pitchFamily="50" charset="-128"/>
                        </a:rPr>
                        <a:t>２４億円</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ja-JP" altLang="en-US" sz="600" b="0" i="0" u="none" strike="noStrike">
                          <a:solidFill>
                            <a:srgbClr val="000000"/>
                          </a:solidFill>
                          <a:effectLst/>
                          <a:latin typeface="ＭＳ Ｐゴシック" panose="020B0600070205080204" pitchFamily="50" charset="-128"/>
                          <a:ea typeface="ＭＳ Ｐゴシック" panose="020B0600070205080204" pitchFamily="50" charset="-128"/>
                        </a:rPr>
                        <a:t>３３億円</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ja-JP" altLang="en-US" sz="600" b="0" i="0" u="none" strike="noStrike">
                          <a:solidFill>
                            <a:srgbClr val="000000"/>
                          </a:solidFill>
                          <a:effectLst/>
                          <a:latin typeface="ＭＳ Ｐゴシック" panose="020B0600070205080204" pitchFamily="50" charset="-128"/>
                          <a:ea typeface="ＭＳ Ｐゴシック" panose="020B0600070205080204" pitchFamily="50" charset="-128"/>
                        </a:rPr>
                        <a:t>３９億円</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ja-JP" altLang="en-US" sz="600" b="0" i="0" u="none" strike="noStrike">
                          <a:solidFill>
                            <a:srgbClr val="000000"/>
                          </a:solidFill>
                          <a:effectLst/>
                          <a:latin typeface="ＭＳ Ｐゴシック" panose="020B0600070205080204" pitchFamily="50" charset="-128"/>
                          <a:ea typeface="ＭＳ Ｐゴシック" panose="020B0600070205080204" pitchFamily="50" charset="-128"/>
                        </a:rPr>
                        <a:t>４４億円</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ja-JP" altLang="en-US" sz="600" b="0" i="0" u="none" strike="noStrike">
                          <a:solidFill>
                            <a:srgbClr val="000000"/>
                          </a:solidFill>
                          <a:effectLst/>
                          <a:latin typeface="ＭＳ Ｐゴシック" panose="020B0600070205080204" pitchFamily="50" charset="-128"/>
                          <a:ea typeface="ＭＳ Ｐゴシック" panose="020B0600070205080204" pitchFamily="50" charset="-128"/>
                        </a:rPr>
                        <a:t>３８億円</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ja-JP" altLang="en-US" sz="600" b="0" i="0" u="none" strike="noStrike">
                          <a:solidFill>
                            <a:srgbClr val="000000"/>
                          </a:solidFill>
                          <a:effectLst/>
                          <a:latin typeface="ＭＳ Ｐゴシック" panose="020B0600070205080204" pitchFamily="50" charset="-128"/>
                          <a:ea typeface="ＭＳ Ｐゴシック" panose="020B0600070205080204" pitchFamily="50" charset="-128"/>
                        </a:rPr>
                        <a:t>４９億円</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ja-JP" altLang="en-US" sz="600" b="0" i="0" u="none" strike="noStrike">
                          <a:solidFill>
                            <a:srgbClr val="000000"/>
                          </a:solidFill>
                          <a:effectLst/>
                          <a:latin typeface="ＭＳ Ｐゴシック" panose="020B0600070205080204" pitchFamily="50" charset="-128"/>
                          <a:ea typeface="ＭＳ Ｐゴシック" panose="020B0600070205080204" pitchFamily="50" charset="-128"/>
                        </a:rPr>
                        <a:t>２３億円</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ja-JP" altLang="en-US" sz="600" b="0" i="0" u="none" strike="noStrike">
                          <a:solidFill>
                            <a:srgbClr val="000000"/>
                          </a:solidFill>
                          <a:effectLst/>
                          <a:latin typeface="ＭＳ Ｐゴシック" panose="020B0600070205080204" pitchFamily="50" charset="-128"/>
                          <a:ea typeface="ＭＳ Ｐゴシック" panose="020B0600070205080204" pitchFamily="50" charset="-128"/>
                        </a:rPr>
                        <a:t>２６億円</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ja-JP" altLang="en-US" sz="600" b="0" i="0" u="none" strike="noStrike">
                          <a:solidFill>
                            <a:srgbClr val="000000"/>
                          </a:solidFill>
                          <a:effectLst/>
                          <a:latin typeface="ＭＳ Ｐゴシック" panose="020B0600070205080204" pitchFamily="50" charset="-128"/>
                          <a:ea typeface="ＭＳ Ｐゴシック" panose="020B0600070205080204" pitchFamily="50" charset="-128"/>
                        </a:rPr>
                        <a:t>２６億円</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ja-JP" altLang="en-US" sz="600" b="0" i="0" u="none" strike="noStrike">
                          <a:solidFill>
                            <a:srgbClr val="000000"/>
                          </a:solidFill>
                          <a:effectLst/>
                          <a:latin typeface="ＭＳ Ｐゴシック" panose="020B0600070205080204" pitchFamily="50" charset="-128"/>
                          <a:ea typeface="ＭＳ Ｐゴシック" panose="020B0600070205080204" pitchFamily="50" charset="-128"/>
                        </a:rPr>
                        <a:t>１０億円</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ja-JP" altLang="en-US" sz="600" b="0" i="0" u="none" strike="noStrike">
                          <a:solidFill>
                            <a:srgbClr val="000000"/>
                          </a:solidFill>
                          <a:effectLst/>
                          <a:latin typeface="ＭＳ Ｐゴシック" panose="020B0600070205080204" pitchFamily="50" charset="-128"/>
                          <a:ea typeface="ＭＳ Ｐゴシック" panose="020B0600070205080204" pitchFamily="50" charset="-128"/>
                        </a:rPr>
                        <a:t>７億円</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ctr"/>
                      <a:r>
                        <a:rPr lang="ja-JP" altLang="en-US" sz="700" b="0" i="0" u="none" strike="noStrike">
                          <a:solidFill>
                            <a:srgbClr val="000000"/>
                          </a:solidFill>
                          <a:effectLst/>
                          <a:latin typeface="ＭＳ Ｐゴシック" panose="020B0600070205080204" pitchFamily="50" charset="-128"/>
                          <a:ea typeface="ＭＳ Ｐゴシック" panose="020B0600070205080204" pitchFamily="50" charset="-128"/>
                        </a:rPr>
                        <a:t>整備目標に基づき、</a:t>
                      </a:r>
                      <a:r>
                        <a:rPr lang="en-US" altLang="ja-JP" sz="700" b="0" i="0" u="none" strike="noStrike">
                          <a:solidFill>
                            <a:srgbClr val="000000"/>
                          </a:solidFill>
                          <a:effectLst/>
                          <a:latin typeface="ＭＳ Ｐゴシック" panose="020B0600070205080204" pitchFamily="50" charset="-128"/>
                          <a:ea typeface="ＭＳ Ｐゴシック" panose="020B0600070205080204" pitchFamily="50" charset="-128"/>
                        </a:rPr>
                        <a:t>2021</a:t>
                      </a:r>
                      <a:r>
                        <a:rPr lang="ja-JP" altLang="en-US" sz="700" b="0" i="0" u="none" strike="noStrike">
                          <a:solidFill>
                            <a:srgbClr val="000000"/>
                          </a:solidFill>
                          <a:effectLst/>
                          <a:latin typeface="ＭＳ Ｐゴシック" panose="020B0600070205080204" pitchFamily="50" charset="-128"/>
                          <a:ea typeface="ＭＳ Ｐゴシック" panose="020B0600070205080204" pitchFamily="50" charset="-128"/>
                        </a:rPr>
                        <a:t>年度末で定員</a:t>
                      </a:r>
                      <a:r>
                        <a:rPr lang="en-US" altLang="ja-JP" sz="700" b="0" i="0" u="none" strike="noStrike">
                          <a:solidFill>
                            <a:srgbClr val="000000"/>
                          </a:solidFill>
                          <a:effectLst/>
                          <a:latin typeface="ＭＳ Ｐゴシック" panose="020B0600070205080204" pitchFamily="50" charset="-128"/>
                          <a:ea typeface="ＭＳ Ｐゴシック" panose="020B0600070205080204" pitchFamily="50" charset="-128"/>
                        </a:rPr>
                        <a:t>14,500</a:t>
                      </a:r>
                      <a:r>
                        <a:rPr lang="ja-JP" altLang="en-US" sz="700" b="0" i="0" u="none" strike="noStrike">
                          <a:solidFill>
                            <a:srgbClr val="000000"/>
                          </a:solidFill>
                          <a:effectLst/>
                          <a:latin typeface="ＭＳ Ｐゴシック" panose="020B0600070205080204" pitchFamily="50" charset="-128"/>
                          <a:ea typeface="ＭＳ Ｐゴシック" panose="020B0600070205080204" pitchFamily="50" charset="-128"/>
                        </a:rPr>
                        <a:t>人分を整備</a:t>
                      </a:r>
                      <a:br>
                        <a:rPr lang="ja-JP" altLang="en-US" sz="700" b="0" i="0" u="none" strike="noStrike">
                          <a:solidFill>
                            <a:srgbClr val="000000"/>
                          </a:solidFill>
                          <a:effectLst/>
                          <a:latin typeface="ＭＳ Ｐゴシック" panose="020B0600070205080204" pitchFamily="50" charset="-128"/>
                          <a:ea typeface="ＭＳ Ｐゴシック" panose="020B0600070205080204" pitchFamily="50" charset="-128"/>
                        </a:rPr>
                      </a:br>
                      <a:r>
                        <a:rPr lang="en-US" altLang="ja-JP" sz="700" b="0" i="0" u="none" strike="noStrike">
                          <a:solidFill>
                            <a:srgbClr val="000000"/>
                          </a:solidFill>
                          <a:effectLst/>
                          <a:latin typeface="ＭＳ Ｐゴシック" panose="020B0600070205080204" pitchFamily="50" charset="-128"/>
                          <a:ea typeface="ＭＳ Ｐゴシック" panose="020B0600070205080204" pitchFamily="50" charset="-128"/>
                        </a:rPr>
                        <a:t>2018</a:t>
                      </a:r>
                      <a:r>
                        <a:rPr lang="ja-JP" altLang="en-US" sz="700" b="0" i="0" u="none" strike="noStrike">
                          <a:solidFill>
                            <a:srgbClr val="000000"/>
                          </a:solidFill>
                          <a:effectLst/>
                          <a:latin typeface="ＭＳ Ｐゴシック" panose="020B0600070205080204" pitchFamily="50" charset="-128"/>
                          <a:ea typeface="ＭＳ Ｐゴシック" panose="020B0600070205080204" pitchFamily="50" charset="-128"/>
                        </a:rPr>
                        <a:t>年度から</a:t>
                      </a:r>
                      <a:r>
                        <a:rPr lang="en-US" altLang="ja-JP" sz="700" b="0" i="0" u="none" strike="noStrike">
                          <a:solidFill>
                            <a:srgbClr val="000000"/>
                          </a:solidFill>
                          <a:effectLst/>
                          <a:latin typeface="ＭＳ Ｐゴシック" panose="020B0600070205080204" pitchFamily="50" charset="-128"/>
                          <a:ea typeface="ＭＳ Ｐゴシック" panose="020B0600070205080204" pitchFamily="50" charset="-128"/>
                        </a:rPr>
                        <a:t>2021</a:t>
                      </a:r>
                      <a:r>
                        <a:rPr lang="ja-JP" altLang="en-US" sz="700" b="0" i="0" u="none" strike="noStrike">
                          <a:solidFill>
                            <a:srgbClr val="000000"/>
                          </a:solidFill>
                          <a:effectLst/>
                          <a:latin typeface="ＭＳ Ｐゴシック" panose="020B0600070205080204" pitchFamily="50" charset="-128"/>
                          <a:ea typeface="ＭＳ Ｐゴシック" panose="020B0600070205080204" pitchFamily="50" charset="-128"/>
                        </a:rPr>
                        <a:t>年度まで</a:t>
                      </a:r>
                      <a:r>
                        <a:rPr lang="en-US" altLang="ja-JP" sz="700" b="0" i="0" u="none" strike="noStrike">
                          <a:solidFill>
                            <a:srgbClr val="000000"/>
                          </a:solidFill>
                          <a:effectLst/>
                          <a:latin typeface="ＭＳ Ｐゴシック" panose="020B0600070205080204" pitchFamily="50" charset="-128"/>
                          <a:ea typeface="ＭＳ Ｐゴシック" panose="020B0600070205080204" pitchFamily="50" charset="-128"/>
                        </a:rPr>
                        <a:t>1</a:t>
                      </a:r>
                      <a:r>
                        <a:rPr lang="ja-JP" altLang="en-US" sz="700" b="0" i="0" u="none" strike="noStrike">
                          <a:solidFill>
                            <a:srgbClr val="000000"/>
                          </a:solidFill>
                          <a:effectLst/>
                          <a:latin typeface="ＭＳ Ｐゴシック" panose="020B0600070205080204" pitchFamily="50" charset="-128"/>
                          <a:ea typeface="ＭＳ Ｐゴシック" panose="020B0600070205080204" pitchFamily="50" charset="-128"/>
                        </a:rPr>
                        <a:t>，</a:t>
                      </a:r>
                      <a:r>
                        <a:rPr lang="en-US" altLang="ja-JP" sz="700" b="0" i="0" u="none" strike="noStrike">
                          <a:solidFill>
                            <a:srgbClr val="000000"/>
                          </a:solidFill>
                          <a:effectLst/>
                          <a:latin typeface="ＭＳ Ｐゴシック" panose="020B0600070205080204" pitchFamily="50" charset="-128"/>
                          <a:ea typeface="ＭＳ Ｐゴシック" panose="020B0600070205080204" pitchFamily="50" charset="-128"/>
                        </a:rPr>
                        <a:t>252</a:t>
                      </a:r>
                      <a:r>
                        <a:rPr lang="ja-JP" altLang="en-US" sz="700" b="0" i="0" u="none" strike="noStrike">
                          <a:solidFill>
                            <a:srgbClr val="000000"/>
                          </a:solidFill>
                          <a:effectLst/>
                          <a:latin typeface="ＭＳ Ｐゴシック" panose="020B0600070205080204" pitchFamily="50" charset="-128"/>
                          <a:ea typeface="ＭＳ Ｐゴシック" panose="020B0600070205080204" pitchFamily="50" charset="-128"/>
                        </a:rPr>
                        <a:t>人分を整備（着手含む）</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672667327"/>
                  </a:ext>
                </a:extLst>
              </a:tr>
              <a:tr h="872479">
                <a:tc>
                  <a:txBody>
                    <a:bodyPr/>
                    <a:lstStyle/>
                    <a:p>
                      <a:pPr algn="ctr" fontAlgn="ctr"/>
                      <a:r>
                        <a:rPr lang="ja-JP" altLang="en-US" sz="600" b="0" i="0" u="none" strike="noStrike">
                          <a:solidFill>
                            <a:srgbClr val="000000"/>
                          </a:solidFill>
                          <a:effectLst/>
                          <a:latin typeface="ＭＳ Ｐゴシック" panose="020B0600070205080204" pitchFamily="50" charset="-128"/>
                          <a:ea typeface="ＭＳ Ｐゴシック" panose="020B0600070205080204" pitchFamily="50" charset="-128"/>
                        </a:rPr>
                        <a:t>認知症高齢者等</a:t>
                      </a:r>
                      <a:br>
                        <a:rPr lang="ja-JP" altLang="en-US" sz="600" b="0" i="0" u="none" strike="noStrike">
                          <a:solidFill>
                            <a:srgbClr val="000000"/>
                          </a:solidFill>
                          <a:effectLst/>
                          <a:latin typeface="ＭＳ Ｐゴシック" panose="020B0600070205080204" pitchFamily="50" charset="-128"/>
                          <a:ea typeface="ＭＳ Ｐゴシック" panose="020B0600070205080204" pitchFamily="50" charset="-128"/>
                        </a:rPr>
                      </a:br>
                      <a:r>
                        <a:rPr lang="ja-JP" altLang="en-US" sz="600" b="0" i="0" u="none" strike="noStrike">
                          <a:solidFill>
                            <a:srgbClr val="000000"/>
                          </a:solidFill>
                          <a:effectLst/>
                          <a:latin typeface="ＭＳ Ｐゴシック" panose="020B0600070205080204" pitchFamily="50" charset="-128"/>
                          <a:ea typeface="ＭＳ Ｐゴシック" panose="020B0600070205080204" pitchFamily="50" charset="-128"/>
                        </a:rPr>
                        <a:t>支援の充実</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ja-JP" altLang="en-US" sz="600" b="0" i="0" u="none" strike="noStrike">
                          <a:solidFill>
                            <a:srgbClr val="000000"/>
                          </a:solidFill>
                          <a:effectLst/>
                          <a:latin typeface="ＭＳ Ｐゴシック" panose="020B0600070205080204" pitchFamily="50" charset="-128"/>
                          <a:ea typeface="ＭＳ Ｐゴシック" panose="020B0600070205080204" pitchFamily="50" charset="-128"/>
                        </a:rPr>
                        <a:t>０円</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ja-JP" altLang="en-US" sz="600" b="0" i="0" u="none" strike="noStrike">
                          <a:solidFill>
                            <a:srgbClr val="000000"/>
                          </a:solidFill>
                          <a:effectLst/>
                          <a:latin typeface="ＭＳ Ｐゴシック" panose="020B0600070205080204" pitchFamily="50" charset="-128"/>
                          <a:ea typeface="ＭＳ Ｐゴシック" panose="020B0600070205080204" pitchFamily="50" charset="-128"/>
                        </a:rPr>
                        <a:t>２億円</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ja-JP" altLang="en-US" sz="600" b="0" i="0" u="none" strike="noStrike">
                          <a:solidFill>
                            <a:srgbClr val="000000"/>
                          </a:solidFill>
                          <a:effectLst/>
                          <a:latin typeface="ＭＳ Ｐゴシック" panose="020B0600070205080204" pitchFamily="50" charset="-128"/>
                          <a:ea typeface="ＭＳ Ｐゴシック" panose="020B0600070205080204" pitchFamily="50" charset="-128"/>
                        </a:rPr>
                        <a:t>２億円</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ja-JP" altLang="en-US" sz="600" b="0" i="0" u="none" strike="noStrike">
                          <a:solidFill>
                            <a:srgbClr val="000000"/>
                          </a:solidFill>
                          <a:effectLst/>
                          <a:latin typeface="ＭＳ Ｐゴシック" panose="020B0600070205080204" pitchFamily="50" charset="-128"/>
                          <a:ea typeface="ＭＳ Ｐゴシック" panose="020B0600070205080204" pitchFamily="50" charset="-128"/>
                        </a:rPr>
                        <a:t>３億円</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ja-JP" altLang="en-US" sz="600" b="0" i="0" u="none" strike="noStrike">
                          <a:solidFill>
                            <a:srgbClr val="000000"/>
                          </a:solidFill>
                          <a:effectLst/>
                          <a:latin typeface="ＭＳ Ｐゴシック" panose="020B0600070205080204" pitchFamily="50" charset="-128"/>
                          <a:ea typeface="ＭＳ Ｐゴシック" panose="020B0600070205080204" pitchFamily="50" charset="-128"/>
                        </a:rPr>
                        <a:t>６億円</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ja-JP" altLang="en-US" sz="600" b="0" i="0" u="none" strike="noStrike">
                          <a:solidFill>
                            <a:srgbClr val="000000"/>
                          </a:solidFill>
                          <a:effectLst/>
                          <a:latin typeface="ＭＳ Ｐゴシック" panose="020B0600070205080204" pitchFamily="50" charset="-128"/>
                          <a:ea typeface="ＭＳ Ｐゴシック" panose="020B0600070205080204" pitchFamily="50" charset="-128"/>
                        </a:rPr>
                        <a:t>７億円</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ja-JP" altLang="en-US" sz="600" b="0" i="0" u="none" strike="noStrike">
                          <a:solidFill>
                            <a:srgbClr val="000000"/>
                          </a:solidFill>
                          <a:effectLst/>
                          <a:latin typeface="ＭＳ Ｐゴシック" panose="020B0600070205080204" pitchFamily="50" charset="-128"/>
                          <a:ea typeface="ＭＳ Ｐゴシック" panose="020B0600070205080204" pitchFamily="50" charset="-128"/>
                        </a:rPr>
                        <a:t>７億円</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ja-JP" altLang="en-US" sz="600" b="0" i="0" u="none" strike="noStrike">
                          <a:solidFill>
                            <a:srgbClr val="000000"/>
                          </a:solidFill>
                          <a:effectLst/>
                          <a:latin typeface="ＭＳ Ｐゴシック" panose="020B0600070205080204" pitchFamily="50" charset="-128"/>
                          <a:ea typeface="ＭＳ Ｐゴシック" panose="020B0600070205080204" pitchFamily="50" charset="-128"/>
                        </a:rPr>
                        <a:t>７億円</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ja-JP" altLang="en-US" sz="600" b="0" i="0" u="none" strike="noStrike">
                          <a:solidFill>
                            <a:srgbClr val="000000"/>
                          </a:solidFill>
                          <a:effectLst/>
                          <a:latin typeface="ＭＳ Ｐゴシック" panose="020B0600070205080204" pitchFamily="50" charset="-128"/>
                          <a:ea typeface="ＭＳ Ｐゴシック" panose="020B0600070205080204" pitchFamily="50" charset="-128"/>
                        </a:rPr>
                        <a:t>７億円</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ja-JP" altLang="en-US" sz="600" b="0" i="0" u="none" strike="noStrike">
                          <a:solidFill>
                            <a:srgbClr val="000000"/>
                          </a:solidFill>
                          <a:effectLst/>
                          <a:latin typeface="ＭＳ Ｐゴシック" panose="020B0600070205080204" pitchFamily="50" charset="-128"/>
                          <a:ea typeface="ＭＳ Ｐゴシック" panose="020B0600070205080204" pitchFamily="50" charset="-128"/>
                        </a:rPr>
                        <a:t>７億円</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ja-JP" altLang="en-US" sz="600" b="0" i="0" u="none" strike="noStrike">
                          <a:solidFill>
                            <a:srgbClr val="000000"/>
                          </a:solidFill>
                          <a:effectLst/>
                          <a:latin typeface="ＭＳ Ｐゴシック" panose="020B0600070205080204" pitchFamily="50" charset="-128"/>
                          <a:ea typeface="ＭＳ Ｐゴシック" panose="020B0600070205080204" pitchFamily="50" charset="-128"/>
                        </a:rPr>
                        <a:t>７億円</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ctr"/>
                      <a:r>
                        <a:rPr lang="ja-JP" altLang="en-US" sz="700" b="0" i="0" u="none" strike="noStrike">
                          <a:solidFill>
                            <a:srgbClr val="000000"/>
                          </a:solidFill>
                          <a:effectLst/>
                          <a:latin typeface="ＭＳ Ｐゴシック" panose="020B0600070205080204" pitchFamily="50" charset="-128"/>
                          <a:ea typeface="ＭＳ Ｐゴシック" panose="020B0600070205080204" pitchFamily="50" charset="-128"/>
                        </a:rPr>
                        <a:t>総合相談窓口（ブランチ）機能を強化</a:t>
                      </a:r>
                      <a:r>
                        <a:rPr lang="ja-JP" altLang="en-US" sz="700" b="0" i="0" u="none" strike="sngStrike">
                          <a:solidFill>
                            <a:srgbClr val="000000"/>
                          </a:solidFill>
                          <a:effectLst/>
                          <a:latin typeface="ＭＳ Ｐゴシック" panose="020B0600070205080204" pitchFamily="50" charset="-128"/>
                          <a:ea typeface="ＭＳ Ｐゴシック" panose="020B0600070205080204" pitchFamily="50" charset="-128"/>
                        </a:rPr>
                        <a:t/>
                      </a:r>
                      <a:br>
                        <a:rPr lang="ja-JP" altLang="en-US" sz="700" b="0" i="0" u="none" strike="sngStrike">
                          <a:solidFill>
                            <a:srgbClr val="000000"/>
                          </a:solidFill>
                          <a:effectLst/>
                          <a:latin typeface="ＭＳ Ｐゴシック" panose="020B0600070205080204" pitchFamily="50" charset="-128"/>
                          <a:ea typeface="ＭＳ Ｐゴシック" panose="020B0600070205080204" pitchFamily="50" charset="-128"/>
                        </a:rPr>
                      </a:br>
                      <a:r>
                        <a:rPr lang="ja-JP" altLang="en-US" sz="700" b="0" i="0" u="none" strike="noStrike">
                          <a:solidFill>
                            <a:srgbClr val="000000"/>
                          </a:solidFill>
                          <a:effectLst/>
                          <a:latin typeface="ＭＳ Ｐゴシック" panose="020B0600070205080204" pitchFamily="50" charset="-128"/>
                          <a:ea typeface="ＭＳ Ｐゴシック" panose="020B0600070205080204" pitchFamily="50" charset="-128"/>
                        </a:rPr>
                        <a:t>各区の認知症強化型地域包括支援センターにおいて認知症高齢者等の支援を実施</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111716117"/>
                  </a:ext>
                </a:extLst>
              </a:tr>
              <a:tr h="509821">
                <a:tc>
                  <a:txBody>
                    <a:bodyPr/>
                    <a:lstStyle/>
                    <a:p>
                      <a:pPr algn="ctr" fontAlgn="ctr"/>
                      <a:r>
                        <a:rPr lang="ja-JP" altLang="en-US" sz="600" b="0" i="0" u="none" strike="noStrike">
                          <a:solidFill>
                            <a:srgbClr val="000000"/>
                          </a:solidFill>
                          <a:effectLst/>
                          <a:latin typeface="ＭＳ Ｐゴシック" panose="020B0600070205080204" pitchFamily="50" charset="-128"/>
                          <a:ea typeface="ＭＳ Ｐゴシック" panose="020B0600070205080204" pitchFamily="50" charset="-128"/>
                        </a:rPr>
                        <a:t>発達障がい者</a:t>
                      </a:r>
                      <a:br>
                        <a:rPr lang="ja-JP" altLang="en-US" sz="600" b="0" i="0" u="none" strike="noStrike">
                          <a:solidFill>
                            <a:srgbClr val="000000"/>
                          </a:solidFill>
                          <a:effectLst/>
                          <a:latin typeface="ＭＳ Ｐゴシック" panose="020B0600070205080204" pitchFamily="50" charset="-128"/>
                          <a:ea typeface="ＭＳ Ｐゴシック" panose="020B0600070205080204" pitchFamily="50" charset="-128"/>
                        </a:rPr>
                      </a:br>
                      <a:r>
                        <a:rPr lang="ja-JP" altLang="en-US" sz="600" b="0" i="0" u="none" strike="noStrike">
                          <a:solidFill>
                            <a:srgbClr val="000000"/>
                          </a:solidFill>
                          <a:effectLst/>
                          <a:latin typeface="ＭＳ Ｐゴシック" panose="020B0600070205080204" pitchFamily="50" charset="-128"/>
                          <a:ea typeface="ＭＳ Ｐゴシック" panose="020B0600070205080204" pitchFamily="50" charset="-128"/>
                        </a:rPr>
                        <a:t>支援体制の充実</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ja-JP" altLang="en-US" sz="600" b="0" i="0" u="none" strike="noStrike">
                          <a:solidFill>
                            <a:srgbClr val="000000"/>
                          </a:solidFill>
                          <a:effectLst/>
                          <a:latin typeface="ＭＳ Ｐゴシック" panose="020B0600070205080204" pitchFamily="50" charset="-128"/>
                          <a:ea typeface="ＭＳ Ｐゴシック" panose="020B0600070205080204" pitchFamily="50" charset="-128"/>
                        </a:rPr>
                        <a:t>０円</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ja-JP" altLang="en-US" sz="600" b="0" i="0" u="none" strike="noStrike">
                          <a:solidFill>
                            <a:srgbClr val="000000"/>
                          </a:solidFill>
                          <a:effectLst/>
                          <a:latin typeface="ＭＳ Ｐゴシック" panose="020B0600070205080204" pitchFamily="50" charset="-128"/>
                          <a:ea typeface="ＭＳ Ｐゴシック" panose="020B0600070205080204" pitchFamily="50" charset="-128"/>
                        </a:rPr>
                        <a:t>３億円</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ja-JP" altLang="en-US" sz="600" b="0" i="0" u="none" strike="noStrike">
                          <a:solidFill>
                            <a:srgbClr val="000000"/>
                          </a:solidFill>
                          <a:effectLst/>
                          <a:latin typeface="ＭＳ Ｐゴシック" panose="020B0600070205080204" pitchFamily="50" charset="-128"/>
                          <a:ea typeface="ＭＳ Ｐゴシック" panose="020B0600070205080204" pitchFamily="50" charset="-128"/>
                        </a:rPr>
                        <a:t>３億円</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ja-JP" altLang="en-US" sz="600" b="0" i="0" u="none" strike="noStrike">
                          <a:solidFill>
                            <a:srgbClr val="000000"/>
                          </a:solidFill>
                          <a:effectLst/>
                          <a:latin typeface="ＭＳ Ｐゴシック" panose="020B0600070205080204" pitchFamily="50" charset="-128"/>
                          <a:ea typeface="ＭＳ Ｐゴシック" panose="020B0600070205080204" pitchFamily="50" charset="-128"/>
                        </a:rPr>
                        <a:t>３億円</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ja-JP" altLang="en-US" sz="600" b="0" i="0" u="none" strike="noStrike">
                          <a:solidFill>
                            <a:srgbClr val="000000"/>
                          </a:solidFill>
                          <a:effectLst/>
                          <a:latin typeface="ＭＳ Ｐゴシック" panose="020B0600070205080204" pitchFamily="50" charset="-128"/>
                          <a:ea typeface="ＭＳ Ｐゴシック" panose="020B0600070205080204" pitchFamily="50" charset="-128"/>
                        </a:rPr>
                        <a:t>３億円</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ja-JP" altLang="en-US" sz="600" b="0" i="0" u="none" strike="noStrike">
                          <a:solidFill>
                            <a:srgbClr val="000000"/>
                          </a:solidFill>
                          <a:effectLst/>
                          <a:latin typeface="ＭＳ Ｐゴシック" panose="020B0600070205080204" pitchFamily="50" charset="-128"/>
                          <a:ea typeface="ＭＳ Ｐゴシック" panose="020B0600070205080204" pitchFamily="50" charset="-128"/>
                        </a:rPr>
                        <a:t>３億円</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ja-JP" altLang="en-US" sz="600" b="0" i="0" u="none" strike="noStrike">
                          <a:solidFill>
                            <a:srgbClr val="000000"/>
                          </a:solidFill>
                          <a:effectLst/>
                          <a:latin typeface="ＭＳ Ｐゴシック" panose="020B0600070205080204" pitchFamily="50" charset="-128"/>
                          <a:ea typeface="ＭＳ Ｐゴシック" panose="020B0600070205080204" pitchFamily="50" charset="-128"/>
                        </a:rPr>
                        <a:t>３億円</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ja-JP" altLang="en-US" sz="600" b="0" i="0" u="none" strike="noStrike">
                          <a:solidFill>
                            <a:srgbClr val="000000"/>
                          </a:solidFill>
                          <a:effectLst/>
                          <a:latin typeface="ＭＳ Ｐゴシック" panose="020B0600070205080204" pitchFamily="50" charset="-128"/>
                          <a:ea typeface="ＭＳ Ｐゴシック" panose="020B0600070205080204" pitchFamily="50" charset="-128"/>
                        </a:rPr>
                        <a:t>３億円</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US" altLang="ja-JP" sz="600" b="0" i="0" u="none" strike="noStrike">
                          <a:solidFill>
                            <a:srgbClr val="000000"/>
                          </a:solidFill>
                          <a:effectLst/>
                          <a:latin typeface="ＭＳ Ｐゴシック" panose="020B0600070205080204" pitchFamily="50" charset="-128"/>
                          <a:ea typeface="ＭＳ Ｐゴシック" panose="020B0600070205080204" pitchFamily="50" charset="-128"/>
                        </a:rPr>
                        <a:t>―</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US" altLang="ja-JP" sz="600" b="0" i="0" u="none" strike="noStrike">
                          <a:solidFill>
                            <a:srgbClr val="000000"/>
                          </a:solidFill>
                          <a:effectLst/>
                          <a:latin typeface="ＭＳ Ｐゴシック" panose="020B0600070205080204" pitchFamily="50" charset="-128"/>
                          <a:ea typeface="ＭＳ Ｐゴシック" panose="020B0600070205080204" pitchFamily="50" charset="-128"/>
                        </a:rPr>
                        <a:t>―</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US" altLang="ja-JP" sz="600" b="0" i="0" u="none" strike="noStrike">
                          <a:solidFill>
                            <a:srgbClr val="000000"/>
                          </a:solidFill>
                          <a:effectLst/>
                          <a:latin typeface="ＭＳ Ｐゴシック" panose="020B0600070205080204" pitchFamily="50" charset="-128"/>
                          <a:ea typeface="ＭＳ Ｐゴシック" panose="020B0600070205080204" pitchFamily="50" charset="-128"/>
                        </a:rPr>
                        <a:t>―</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ctr"/>
                      <a:r>
                        <a:rPr lang="en-US" altLang="ja-JP" sz="700" b="0" i="0" u="none" strike="noStrike" dirty="0">
                          <a:solidFill>
                            <a:srgbClr val="000000"/>
                          </a:solidFill>
                          <a:effectLst/>
                          <a:latin typeface="ＭＳ Ｐゴシック" panose="020B0600070205080204" pitchFamily="50" charset="-128"/>
                          <a:ea typeface="ＭＳ Ｐゴシック" panose="020B0600070205080204" pitchFamily="50" charset="-128"/>
                        </a:rPr>
                        <a:t>2013</a:t>
                      </a:r>
                      <a:r>
                        <a:rPr lang="ja-JP" altLang="en-US" sz="700" b="0" i="0" u="none" strike="noStrike" dirty="0">
                          <a:solidFill>
                            <a:srgbClr val="000000"/>
                          </a:solidFill>
                          <a:effectLst/>
                          <a:latin typeface="ＭＳ Ｐゴシック" panose="020B0600070205080204" pitchFamily="50" charset="-128"/>
                          <a:ea typeface="ＭＳ Ｐゴシック" panose="020B0600070205080204" pitchFamily="50" charset="-128"/>
                        </a:rPr>
                        <a:t>年度より</a:t>
                      </a:r>
                      <a:r>
                        <a:rPr lang="ja-JP" altLang="en-US" sz="700" b="0" i="0" u="none" strike="noStrike" dirty="0" err="1">
                          <a:solidFill>
                            <a:srgbClr val="000000"/>
                          </a:solidFill>
                          <a:effectLst/>
                          <a:latin typeface="ＭＳ Ｐゴシック" panose="020B0600070205080204" pitchFamily="50" charset="-128"/>
                          <a:ea typeface="ＭＳ Ｐゴシック" panose="020B0600070205080204" pitchFamily="50" charset="-128"/>
                        </a:rPr>
                        <a:t>発達障がい</a:t>
                      </a:r>
                      <a:r>
                        <a:rPr lang="ja-JP" altLang="en-US" sz="700" b="0" i="0" u="none" strike="noStrike" dirty="0">
                          <a:solidFill>
                            <a:srgbClr val="000000"/>
                          </a:solidFill>
                          <a:effectLst/>
                          <a:latin typeface="ＭＳ Ｐゴシック" panose="020B0600070205080204" pitchFamily="50" charset="-128"/>
                          <a:ea typeface="ＭＳ Ｐゴシック" panose="020B0600070205080204" pitchFamily="50" charset="-128"/>
                        </a:rPr>
                        <a:t>者支援室を設置し、ライフステージに応じた支援体制を構築</a:t>
                      </a:r>
                      <a:br>
                        <a:rPr lang="ja-JP" altLang="en-US" sz="700" b="0" i="0" u="none" strike="noStrike" dirty="0">
                          <a:solidFill>
                            <a:srgbClr val="000000"/>
                          </a:solidFill>
                          <a:effectLst/>
                          <a:latin typeface="ＭＳ Ｐゴシック" panose="020B0600070205080204" pitchFamily="50" charset="-128"/>
                          <a:ea typeface="ＭＳ Ｐゴシック" panose="020B0600070205080204" pitchFamily="50" charset="-128"/>
                        </a:rPr>
                      </a:br>
                      <a:r>
                        <a:rPr lang="ja-JP" altLang="en-US" sz="700" b="0" i="0" u="none" strike="noStrike" dirty="0">
                          <a:solidFill>
                            <a:srgbClr val="000000"/>
                          </a:solidFill>
                          <a:effectLst/>
                          <a:latin typeface="ＭＳ Ｐゴシック" panose="020B0600070205080204" pitchFamily="50" charset="-128"/>
                          <a:ea typeface="ＭＳ Ｐゴシック" panose="020B0600070205080204" pitchFamily="50" charset="-128"/>
                        </a:rPr>
                        <a:t>（</a:t>
                      </a:r>
                      <a:r>
                        <a:rPr lang="en-US" altLang="ja-JP" sz="700" b="0" i="0" u="none" strike="noStrike" dirty="0">
                          <a:solidFill>
                            <a:srgbClr val="000000"/>
                          </a:solidFill>
                          <a:effectLst/>
                          <a:latin typeface="ＭＳ Ｐゴシック" panose="020B0600070205080204" pitchFamily="50" charset="-128"/>
                          <a:ea typeface="ＭＳ Ｐゴシック" panose="020B0600070205080204" pitchFamily="50" charset="-128"/>
                        </a:rPr>
                        <a:t>2020</a:t>
                      </a:r>
                      <a:r>
                        <a:rPr lang="ja-JP" altLang="en-US" sz="700" b="0" i="0" u="none" strike="noStrike" dirty="0">
                          <a:solidFill>
                            <a:srgbClr val="000000"/>
                          </a:solidFill>
                          <a:effectLst/>
                          <a:latin typeface="ＭＳ Ｐゴシック" panose="020B0600070205080204" pitchFamily="50" charset="-128"/>
                          <a:ea typeface="ＭＳ Ｐゴシック" panose="020B0600070205080204" pitchFamily="50" charset="-128"/>
                        </a:rPr>
                        <a:t>年度以降、一部教育施策への移管を行いながら、関係局において継続実施）</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45276470"/>
                  </a:ext>
                </a:extLst>
              </a:tr>
              <a:tr h="509821">
                <a:tc>
                  <a:txBody>
                    <a:bodyPr/>
                    <a:lstStyle/>
                    <a:p>
                      <a:pPr algn="ctr" fontAlgn="ctr"/>
                      <a:r>
                        <a:rPr lang="ja-JP" altLang="en-US" sz="600" b="0" i="0" u="none" strike="noStrike">
                          <a:solidFill>
                            <a:srgbClr val="000000"/>
                          </a:solidFill>
                          <a:effectLst/>
                          <a:latin typeface="ＭＳ Ｐゴシック" panose="020B0600070205080204" pitchFamily="50" charset="-128"/>
                          <a:ea typeface="ＭＳ Ｐゴシック" panose="020B0600070205080204" pitchFamily="50" charset="-128"/>
                        </a:rPr>
                        <a:t>重症心身障がい児者</a:t>
                      </a:r>
                      <a:br>
                        <a:rPr lang="ja-JP" altLang="en-US" sz="600" b="0" i="0" u="none" strike="noStrike">
                          <a:solidFill>
                            <a:srgbClr val="000000"/>
                          </a:solidFill>
                          <a:effectLst/>
                          <a:latin typeface="ＭＳ Ｐゴシック" panose="020B0600070205080204" pitchFamily="50" charset="-128"/>
                          <a:ea typeface="ＭＳ Ｐゴシック" panose="020B0600070205080204" pitchFamily="50" charset="-128"/>
                        </a:rPr>
                      </a:br>
                      <a:r>
                        <a:rPr lang="ja-JP" altLang="en-US" sz="600" b="0" i="0" u="none" strike="noStrike">
                          <a:solidFill>
                            <a:srgbClr val="000000"/>
                          </a:solidFill>
                          <a:effectLst/>
                          <a:latin typeface="ＭＳ Ｐゴシック" panose="020B0600070205080204" pitchFamily="50" charset="-128"/>
                          <a:ea typeface="ＭＳ Ｐゴシック" panose="020B0600070205080204" pitchFamily="50" charset="-128"/>
                        </a:rPr>
                        <a:t>支援の充実</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ja-JP" altLang="en-US" sz="600" b="0" i="0" u="none" strike="noStrike">
                          <a:solidFill>
                            <a:srgbClr val="000000"/>
                          </a:solidFill>
                          <a:effectLst/>
                          <a:latin typeface="ＭＳ Ｐゴシック" panose="020B0600070205080204" pitchFamily="50" charset="-128"/>
                          <a:ea typeface="ＭＳ Ｐゴシック" panose="020B0600070205080204" pitchFamily="50" charset="-128"/>
                        </a:rPr>
                        <a:t>０円</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ja-JP" altLang="en-US" sz="600" b="0" i="0" u="none" strike="noStrike">
                          <a:solidFill>
                            <a:srgbClr val="000000"/>
                          </a:solidFill>
                          <a:effectLst/>
                          <a:latin typeface="ＭＳ Ｐゴシック" panose="020B0600070205080204" pitchFamily="50" charset="-128"/>
                          <a:ea typeface="ＭＳ Ｐゴシック" panose="020B0600070205080204" pitchFamily="50" charset="-128"/>
                        </a:rPr>
                        <a:t>０．４億円</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ja-JP" altLang="en-US" sz="600" b="0" i="0" u="none" strike="noStrike">
                          <a:solidFill>
                            <a:srgbClr val="000000"/>
                          </a:solidFill>
                          <a:effectLst/>
                          <a:latin typeface="ＭＳ Ｐゴシック" panose="020B0600070205080204" pitchFamily="50" charset="-128"/>
                          <a:ea typeface="ＭＳ Ｐゴシック" panose="020B0600070205080204" pitchFamily="50" charset="-128"/>
                        </a:rPr>
                        <a:t>０．４億円</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ja-JP" altLang="en-US" sz="600" b="0" i="0" u="none" strike="noStrike">
                          <a:solidFill>
                            <a:srgbClr val="000000"/>
                          </a:solidFill>
                          <a:effectLst/>
                          <a:latin typeface="ＭＳ Ｐゴシック" panose="020B0600070205080204" pitchFamily="50" charset="-128"/>
                          <a:ea typeface="ＭＳ Ｐゴシック" panose="020B0600070205080204" pitchFamily="50" charset="-128"/>
                        </a:rPr>
                        <a:t>０．３億円</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ja-JP" altLang="en-US" sz="600" b="0" i="0" u="none" strike="noStrike">
                          <a:solidFill>
                            <a:srgbClr val="000000"/>
                          </a:solidFill>
                          <a:effectLst/>
                          <a:latin typeface="ＭＳ Ｐゴシック" panose="020B0600070205080204" pitchFamily="50" charset="-128"/>
                          <a:ea typeface="ＭＳ Ｐゴシック" panose="020B0600070205080204" pitchFamily="50" charset="-128"/>
                        </a:rPr>
                        <a:t>０．３億円</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ja-JP" altLang="en-US" sz="600" b="0" i="0" u="none" strike="noStrike">
                          <a:solidFill>
                            <a:srgbClr val="000000"/>
                          </a:solidFill>
                          <a:effectLst/>
                          <a:latin typeface="ＭＳ Ｐゴシック" panose="020B0600070205080204" pitchFamily="50" charset="-128"/>
                          <a:ea typeface="ＭＳ Ｐゴシック" panose="020B0600070205080204" pitchFamily="50" charset="-128"/>
                        </a:rPr>
                        <a:t>０．３億円</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ja-JP" altLang="en-US" sz="600" b="0" i="0" u="none" strike="noStrike">
                          <a:solidFill>
                            <a:srgbClr val="000000"/>
                          </a:solidFill>
                          <a:effectLst/>
                          <a:latin typeface="ＭＳ Ｐゴシック" panose="020B0600070205080204" pitchFamily="50" charset="-128"/>
                          <a:ea typeface="ＭＳ Ｐゴシック" panose="020B0600070205080204" pitchFamily="50" charset="-128"/>
                        </a:rPr>
                        <a:t>０．４億円</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ja-JP" altLang="en-US" sz="600" b="0" i="0" u="none" strike="noStrike">
                          <a:solidFill>
                            <a:srgbClr val="000000"/>
                          </a:solidFill>
                          <a:effectLst/>
                          <a:latin typeface="ＭＳ Ｐゴシック" panose="020B0600070205080204" pitchFamily="50" charset="-128"/>
                          <a:ea typeface="ＭＳ Ｐゴシック" panose="020B0600070205080204" pitchFamily="50" charset="-128"/>
                        </a:rPr>
                        <a:t>０．５億円</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ja-JP" altLang="en-US" sz="600" b="0" i="0" u="none" strike="noStrike">
                          <a:solidFill>
                            <a:srgbClr val="000000"/>
                          </a:solidFill>
                          <a:effectLst/>
                          <a:latin typeface="ＭＳ Ｐゴシック" panose="020B0600070205080204" pitchFamily="50" charset="-128"/>
                          <a:ea typeface="ＭＳ Ｐゴシック" panose="020B0600070205080204" pitchFamily="50" charset="-128"/>
                        </a:rPr>
                        <a:t>０．６億</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ja-JP" altLang="en-US" sz="600" b="0" i="0" u="none" strike="noStrike">
                          <a:solidFill>
                            <a:srgbClr val="000000"/>
                          </a:solidFill>
                          <a:effectLst/>
                          <a:latin typeface="ＭＳ Ｐゴシック" panose="020B0600070205080204" pitchFamily="50" charset="-128"/>
                          <a:ea typeface="ＭＳ Ｐゴシック" panose="020B0600070205080204" pitchFamily="50" charset="-128"/>
                        </a:rPr>
                        <a:t>０．６億</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ja-JP" altLang="en-US" sz="600" b="0" i="0" u="none" strike="noStrike">
                          <a:solidFill>
                            <a:srgbClr val="000000"/>
                          </a:solidFill>
                          <a:effectLst/>
                          <a:latin typeface="ＭＳ Ｐゴシック" panose="020B0600070205080204" pitchFamily="50" charset="-128"/>
                          <a:ea typeface="ＭＳ Ｐゴシック" panose="020B0600070205080204" pitchFamily="50" charset="-128"/>
                        </a:rPr>
                        <a:t>０．６億</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ctr"/>
                      <a:r>
                        <a:rPr lang="ja-JP" altLang="en-US" sz="700" b="0" i="0" u="none" strike="noStrike">
                          <a:solidFill>
                            <a:srgbClr val="000000"/>
                          </a:solidFill>
                          <a:effectLst/>
                          <a:latin typeface="ＭＳ Ｐゴシック" panose="020B0600070205080204" pitchFamily="50" charset="-128"/>
                          <a:ea typeface="ＭＳ Ｐゴシック" panose="020B0600070205080204" pitchFamily="50" charset="-128"/>
                        </a:rPr>
                        <a:t>医療機関において医療型短期入所サービスを実施</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211301835"/>
                  </a:ext>
                </a:extLst>
              </a:tr>
              <a:tr h="830431">
                <a:tc>
                  <a:txBody>
                    <a:bodyPr/>
                    <a:lstStyle/>
                    <a:p>
                      <a:pPr algn="ctr" fontAlgn="ctr"/>
                      <a:r>
                        <a:rPr lang="ja-JP" altLang="en-US" sz="600" b="0" i="0" u="none" strike="noStrike">
                          <a:solidFill>
                            <a:srgbClr val="000000"/>
                          </a:solidFill>
                          <a:effectLst/>
                          <a:latin typeface="ＭＳ Ｐゴシック" panose="020B0600070205080204" pitchFamily="50" charset="-128"/>
                          <a:ea typeface="ＭＳ Ｐゴシック" panose="020B0600070205080204" pitchFamily="50" charset="-128"/>
                        </a:rPr>
                        <a:t>福祉施策推進パイロット事業／区独自の福祉施策・事業</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ja-JP" altLang="en-US" sz="600" b="0" i="0" u="none" strike="noStrike">
                          <a:solidFill>
                            <a:srgbClr val="000000"/>
                          </a:solidFill>
                          <a:effectLst/>
                          <a:latin typeface="ＭＳ Ｐゴシック" panose="020B0600070205080204" pitchFamily="50" charset="-128"/>
                          <a:ea typeface="ＭＳ Ｐゴシック" panose="020B0600070205080204" pitchFamily="50" charset="-128"/>
                        </a:rPr>
                        <a:t>０円</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ja-JP" altLang="en-US" sz="600" b="0" i="0" u="none" strike="noStrike">
                          <a:solidFill>
                            <a:srgbClr val="000000"/>
                          </a:solidFill>
                          <a:effectLst/>
                          <a:latin typeface="ＭＳ Ｐゴシック" panose="020B0600070205080204" pitchFamily="50" charset="-128"/>
                          <a:ea typeface="ＭＳ Ｐゴシック" panose="020B0600070205080204" pitchFamily="50" charset="-128"/>
                        </a:rPr>
                        <a:t>３．６億円</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ja-JP" altLang="en-US" sz="600" b="0" i="0" u="none" strike="noStrike">
                          <a:solidFill>
                            <a:srgbClr val="000000"/>
                          </a:solidFill>
                          <a:effectLst/>
                          <a:latin typeface="ＭＳ Ｐゴシック" panose="020B0600070205080204" pitchFamily="50" charset="-128"/>
                          <a:ea typeface="ＭＳ Ｐゴシック" panose="020B0600070205080204" pitchFamily="50" charset="-128"/>
                        </a:rPr>
                        <a:t>４．３億円</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ja-JP" altLang="en-US" sz="600" b="0" i="0" u="none" strike="noStrike">
                          <a:solidFill>
                            <a:srgbClr val="000000"/>
                          </a:solidFill>
                          <a:effectLst/>
                          <a:latin typeface="ＭＳ Ｐゴシック" panose="020B0600070205080204" pitchFamily="50" charset="-128"/>
                          <a:ea typeface="ＭＳ Ｐゴシック" panose="020B0600070205080204" pitchFamily="50" charset="-128"/>
                        </a:rPr>
                        <a:t>４．３億円</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ja-JP" altLang="en-US" sz="600" b="0" i="0" u="none" strike="noStrike">
                          <a:solidFill>
                            <a:srgbClr val="000000"/>
                          </a:solidFill>
                          <a:effectLst/>
                          <a:latin typeface="ＭＳ Ｐゴシック" panose="020B0600070205080204" pitchFamily="50" charset="-128"/>
                          <a:ea typeface="ＭＳ Ｐゴシック" panose="020B0600070205080204" pitchFamily="50" charset="-128"/>
                        </a:rPr>
                        <a:t>６．８億円</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ja-JP" altLang="en-US" sz="600" b="0" i="0" u="none" strike="noStrike">
                          <a:solidFill>
                            <a:srgbClr val="000000"/>
                          </a:solidFill>
                          <a:effectLst/>
                          <a:latin typeface="ＭＳ Ｐゴシック" panose="020B0600070205080204" pitchFamily="50" charset="-128"/>
                          <a:ea typeface="ＭＳ Ｐゴシック" panose="020B0600070205080204" pitchFamily="50" charset="-128"/>
                        </a:rPr>
                        <a:t>６．６億円</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ja-JP" altLang="en-US" sz="600" b="0" i="0" u="none" strike="noStrike">
                          <a:solidFill>
                            <a:srgbClr val="000000"/>
                          </a:solidFill>
                          <a:effectLst/>
                          <a:latin typeface="ＭＳ Ｐゴシック" panose="020B0600070205080204" pitchFamily="50" charset="-128"/>
                          <a:ea typeface="ＭＳ Ｐゴシック" panose="020B0600070205080204" pitchFamily="50" charset="-128"/>
                        </a:rPr>
                        <a:t>６．４億円</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ja-JP" altLang="en-US" sz="600" b="0" i="0" u="none" strike="noStrike">
                          <a:solidFill>
                            <a:srgbClr val="000000"/>
                          </a:solidFill>
                          <a:effectLst/>
                          <a:latin typeface="ＭＳ Ｐゴシック" panose="020B0600070205080204" pitchFamily="50" charset="-128"/>
                          <a:ea typeface="ＭＳ Ｐゴシック" panose="020B0600070205080204" pitchFamily="50" charset="-128"/>
                        </a:rPr>
                        <a:t>７．２億円</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ja-JP" altLang="en-US" sz="600" b="0" i="0" u="none" strike="noStrike">
                          <a:solidFill>
                            <a:srgbClr val="000000"/>
                          </a:solidFill>
                          <a:effectLst/>
                          <a:latin typeface="ＭＳ Ｐゴシック" panose="020B0600070205080204" pitchFamily="50" charset="-128"/>
                          <a:ea typeface="ＭＳ Ｐゴシック" panose="020B0600070205080204" pitchFamily="50" charset="-128"/>
                        </a:rPr>
                        <a:t>８．３億円</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ja-JP" altLang="en-US" sz="600" b="0" i="0" u="none" strike="noStrike">
                          <a:solidFill>
                            <a:srgbClr val="000000"/>
                          </a:solidFill>
                          <a:effectLst/>
                          <a:latin typeface="ＭＳ Ｐゴシック" panose="020B0600070205080204" pitchFamily="50" charset="-128"/>
                          <a:ea typeface="ＭＳ Ｐゴシック" panose="020B0600070205080204" pitchFamily="50" charset="-128"/>
                        </a:rPr>
                        <a:t>８．４億円</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ja-JP" altLang="en-US" sz="600" b="0" i="0" u="none" strike="noStrike">
                          <a:solidFill>
                            <a:srgbClr val="000000"/>
                          </a:solidFill>
                          <a:effectLst/>
                          <a:latin typeface="ＭＳ Ｐゴシック" panose="020B0600070205080204" pitchFamily="50" charset="-128"/>
                          <a:ea typeface="ＭＳ Ｐゴシック" panose="020B0600070205080204" pitchFamily="50" charset="-128"/>
                        </a:rPr>
                        <a:t>８．５億円</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ctr"/>
                      <a:r>
                        <a:rPr lang="ja-JP" altLang="en-US" sz="700" b="0" i="0" u="none" strike="noStrike">
                          <a:solidFill>
                            <a:srgbClr val="000000"/>
                          </a:solidFill>
                          <a:effectLst/>
                          <a:latin typeface="ＭＳ Ｐゴシック" panose="020B0600070205080204" pitchFamily="50" charset="-128"/>
                          <a:ea typeface="ＭＳ Ｐゴシック" panose="020B0600070205080204" pitchFamily="50" charset="-128"/>
                        </a:rPr>
                        <a:t>区長自らの権限と責任で区独自の福祉的施策を実施</a:t>
                      </a:r>
                      <a:br>
                        <a:rPr lang="ja-JP" altLang="en-US" sz="700" b="0" i="0" u="none" strike="noStrike">
                          <a:solidFill>
                            <a:srgbClr val="000000"/>
                          </a:solidFill>
                          <a:effectLst/>
                          <a:latin typeface="ＭＳ Ｐゴシック" panose="020B0600070205080204" pitchFamily="50" charset="-128"/>
                          <a:ea typeface="ＭＳ Ｐゴシック" panose="020B0600070205080204" pitchFamily="50" charset="-128"/>
                        </a:rPr>
                      </a:br>
                      <a:r>
                        <a:rPr lang="ja-JP" altLang="en-US" sz="700" b="0" i="0" u="none" strike="noStrike">
                          <a:solidFill>
                            <a:srgbClr val="000000"/>
                          </a:solidFill>
                          <a:effectLst/>
                          <a:latin typeface="ＭＳ Ｐゴシック" panose="020B0600070205080204" pitchFamily="50" charset="-128"/>
                          <a:ea typeface="ＭＳ Ｐゴシック" panose="020B0600070205080204" pitchFamily="50" charset="-128"/>
                        </a:rPr>
                        <a:t>（</a:t>
                      </a:r>
                      <a:r>
                        <a:rPr lang="en-US" altLang="ja-JP" sz="700" b="0" i="0" u="none" strike="noStrike">
                          <a:solidFill>
                            <a:srgbClr val="000000"/>
                          </a:solidFill>
                          <a:effectLst/>
                          <a:latin typeface="ＭＳ Ｐゴシック" panose="020B0600070205080204" pitchFamily="50" charset="-128"/>
                          <a:ea typeface="ＭＳ Ｐゴシック" panose="020B0600070205080204" pitchFamily="50" charset="-128"/>
                        </a:rPr>
                        <a:t>2016</a:t>
                      </a:r>
                      <a:r>
                        <a:rPr lang="ja-JP" altLang="en-US" sz="700" b="0" i="0" u="none" strike="noStrike">
                          <a:solidFill>
                            <a:srgbClr val="000000"/>
                          </a:solidFill>
                          <a:effectLst/>
                          <a:latin typeface="ＭＳ Ｐゴシック" panose="020B0600070205080204" pitchFamily="50" charset="-128"/>
                          <a:ea typeface="ＭＳ Ｐゴシック" panose="020B0600070205080204" pitchFamily="50" charset="-128"/>
                        </a:rPr>
                        <a:t>年度以降はパイロット事業以外も含めて集計）</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941084184"/>
                  </a:ext>
                </a:extLst>
              </a:tr>
              <a:tr h="509821">
                <a:tc>
                  <a:txBody>
                    <a:bodyPr/>
                    <a:lstStyle/>
                    <a:p>
                      <a:pPr algn="ctr" fontAlgn="ctr"/>
                      <a:r>
                        <a:rPr lang="ja-JP" altLang="en-US" sz="600" b="0" i="0" u="none" strike="noStrike">
                          <a:solidFill>
                            <a:srgbClr val="000000"/>
                          </a:solidFill>
                          <a:effectLst/>
                          <a:latin typeface="ＭＳ Ｐゴシック" panose="020B0600070205080204" pitchFamily="50" charset="-128"/>
                          <a:ea typeface="ＭＳ Ｐゴシック" panose="020B0600070205080204" pitchFamily="50" charset="-128"/>
                        </a:rPr>
                        <a:t>「ごみ屋敷」対策</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ja-JP" altLang="en-US" sz="600" b="0" i="0" u="none" strike="noStrike">
                          <a:solidFill>
                            <a:srgbClr val="000000"/>
                          </a:solidFill>
                          <a:effectLst/>
                          <a:latin typeface="ＭＳ Ｐゴシック" panose="020B0600070205080204" pitchFamily="50" charset="-128"/>
                          <a:ea typeface="ＭＳ Ｐゴシック" panose="020B0600070205080204" pitchFamily="50" charset="-128"/>
                        </a:rPr>
                        <a:t>０円</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ja-JP" altLang="en-US" sz="600" b="0" i="0" u="none" strike="noStrike">
                          <a:solidFill>
                            <a:srgbClr val="000000"/>
                          </a:solidFill>
                          <a:effectLst/>
                          <a:latin typeface="ＭＳ Ｐゴシック" panose="020B0600070205080204" pitchFamily="50" charset="-128"/>
                          <a:ea typeface="ＭＳ Ｐゴシック" panose="020B0600070205080204" pitchFamily="50" charset="-128"/>
                        </a:rPr>
                        <a:t>０．１億円</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ja-JP" altLang="en-US" sz="600" b="0" i="0" u="none" strike="noStrike">
                          <a:solidFill>
                            <a:srgbClr val="000000"/>
                          </a:solidFill>
                          <a:effectLst/>
                          <a:latin typeface="ＭＳ Ｐゴシック" panose="020B0600070205080204" pitchFamily="50" charset="-128"/>
                          <a:ea typeface="ＭＳ Ｐゴシック" panose="020B0600070205080204" pitchFamily="50" charset="-128"/>
                        </a:rPr>
                        <a:t>０．２億円</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zh-TW" altLang="en-US" sz="600" b="0" i="0" u="none" strike="noStrike">
                          <a:solidFill>
                            <a:srgbClr val="000000"/>
                          </a:solidFill>
                          <a:effectLst/>
                          <a:latin typeface="ＭＳ Ｐゴシック" panose="020B0600070205080204" pitchFamily="50" charset="-128"/>
                          <a:ea typeface="ＭＳ Ｐゴシック" panose="020B0600070205080204" pitchFamily="50" charset="-128"/>
                        </a:rPr>
                        <a:t>０．１億円</a:t>
                      </a:r>
                      <a:br>
                        <a:rPr lang="zh-TW" altLang="en-US" sz="600" b="0" i="0" u="none" strike="noStrike">
                          <a:solidFill>
                            <a:srgbClr val="000000"/>
                          </a:solidFill>
                          <a:effectLst/>
                          <a:latin typeface="ＭＳ Ｐゴシック" panose="020B0600070205080204" pitchFamily="50" charset="-128"/>
                          <a:ea typeface="ＭＳ Ｐゴシック" panose="020B0600070205080204" pitchFamily="50" charset="-128"/>
                        </a:rPr>
                      </a:br>
                      <a:r>
                        <a:rPr lang="en-US" altLang="zh-TW" sz="600" b="0" i="0" u="none" strike="noStrike">
                          <a:solidFill>
                            <a:srgbClr val="000000"/>
                          </a:solidFill>
                          <a:effectLst/>
                          <a:latin typeface="ＭＳ Ｐゴシック" panose="020B0600070205080204" pitchFamily="50" charset="-128"/>
                          <a:ea typeface="ＭＳ Ｐゴシック" panose="020B0600070205080204" pitchFamily="50" charset="-128"/>
                        </a:rPr>
                        <a:t>(8,012</a:t>
                      </a:r>
                      <a:r>
                        <a:rPr lang="zh-TW" altLang="en-US" sz="600" b="0" i="0" u="none" strike="noStrike">
                          <a:solidFill>
                            <a:srgbClr val="000000"/>
                          </a:solidFill>
                          <a:effectLst/>
                          <a:latin typeface="ＭＳ Ｐゴシック" panose="020B0600070205080204" pitchFamily="50" charset="-128"/>
                          <a:ea typeface="ＭＳ Ｐゴシック" panose="020B0600070205080204" pitchFamily="50" charset="-128"/>
                        </a:rPr>
                        <a:t>千円</a:t>
                      </a:r>
                      <a:r>
                        <a:rPr lang="en-US" altLang="zh-TW" sz="600" b="0" i="0" u="none" strike="noStrike">
                          <a:solidFill>
                            <a:srgbClr val="000000"/>
                          </a:solidFill>
                          <a:effectLst/>
                          <a:latin typeface="ＭＳ Ｐゴシック" panose="020B0600070205080204" pitchFamily="50" charset="-128"/>
                          <a:ea typeface="ＭＳ Ｐゴシック" panose="020B0600070205080204" pitchFamily="50" charset="-128"/>
                        </a:rPr>
                        <a:t>)</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zh-TW" altLang="en-US" sz="600" b="0" i="0" u="none" strike="noStrike">
                          <a:solidFill>
                            <a:srgbClr val="000000"/>
                          </a:solidFill>
                          <a:effectLst/>
                          <a:latin typeface="ＭＳ Ｐゴシック" panose="020B0600070205080204" pitchFamily="50" charset="-128"/>
                          <a:ea typeface="ＭＳ Ｐゴシック" panose="020B0600070205080204" pitchFamily="50" charset="-128"/>
                        </a:rPr>
                        <a:t>０．１億円</a:t>
                      </a:r>
                      <a:br>
                        <a:rPr lang="zh-TW" altLang="en-US" sz="600" b="0" i="0" u="none" strike="noStrike">
                          <a:solidFill>
                            <a:srgbClr val="000000"/>
                          </a:solidFill>
                          <a:effectLst/>
                          <a:latin typeface="ＭＳ Ｐゴシック" panose="020B0600070205080204" pitchFamily="50" charset="-128"/>
                          <a:ea typeface="ＭＳ Ｐゴシック" panose="020B0600070205080204" pitchFamily="50" charset="-128"/>
                        </a:rPr>
                      </a:br>
                      <a:r>
                        <a:rPr lang="en-US" altLang="zh-TW" sz="600" b="0" i="0" u="none" strike="noStrike">
                          <a:solidFill>
                            <a:srgbClr val="000000"/>
                          </a:solidFill>
                          <a:effectLst/>
                          <a:latin typeface="ＭＳ Ｐゴシック" panose="020B0600070205080204" pitchFamily="50" charset="-128"/>
                          <a:ea typeface="ＭＳ Ｐゴシック" panose="020B0600070205080204" pitchFamily="50" charset="-128"/>
                        </a:rPr>
                        <a:t>(1,643</a:t>
                      </a:r>
                      <a:r>
                        <a:rPr lang="zh-TW" altLang="en-US" sz="600" b="0" i="0" u="none" strike="noStrike">
                          <a:solidFill>
                            <a:srgbClr val="000000"/>
                          </a:solidFill>
                          <a:effectLst/>
                          <a:latin typeface="ＭＳ Ｐゴシック" panose="020B0600070205080204" pitchFamily="50" charset="-128"/>
                          <a:ea typeface="ＭＳ Ｐゴシック" panose="020B0600070205080204" pitchFamily="50" charset="-128"/>
                        </a:rPr>
                        <a:t>千円</a:t>
                      </a:r>
                      <a:r>
                        <a:rPr lang="en-US" altLang="zh-TW" sz="600" b="0" i="0" u="none" strike="noStrike">
                          <a:solidFill>
                            <a:srgbClr val="000000"/>
                          </a:solidFill>
                          <a:effectLst/>
                          <a:latin typeface="ＭＳ Ｐゴシック" panose="020B0600070205080204" pitchFamily="50" charset="-128"/>
                          <a:ea typeface="ＭＳ Ｐゴシック" panose="020B0600070205080204" pitchFamily="50" charset="-128"/>
                        </a:rPr>
                        <a:t>)</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zh-TW" altLang="en-US" sz="600" b="0" i="0" u="none" strike="noStrike">
                          <a:solidFill>
                            <a:srgbClr val="000000"/>
                          </a:solidFill>
                          <a:effectLst/>
                          <a:latin typeface="ＭＳ Ｐゴシック" panose="020B0600070205080204" pitchFamily="50" charset="-128"/>
                          <a:ea typeface="ＭＳ Ｐゴシック" panose="020B0600070205080204" pitchFamily="50" charset="-128"/>
                        </a:rPr>
                        <a:t>０．１億円</a:t>
                      </a:r>
                      <a:br>
                        <a:rPr lang="zh-TW" altLang="en-US" sz="600" b="0" i="0" u="none" strike="noStrike">
                          <a:solidFill>
                            <a:srgbClr val="000000"/>
                          </a:solidFill>
                          <a:effectLst/>
                          <a:latin typeface="ＭＳ Ｐゴシック" panose="020B0600070205080204" pitchFamily="50" charset="-128"/>
                          <a:ea typeface="ＭＳ Ｐゴシック" panose="020B0600070205080204" pitchFamily="50" charset="-128"/>
                        </a:rPr>
                      </a:br>
                      <a:r>
                        <a:rPr lang="en-US" altLang="zh-TW" sz="600" b="0" i="0" u="none" strike="noStrike">
                          <a:solidFill>
                            <a:srgbClr val="000000"/>
                          </a:solidFill>
                          <a:effectLst/>
                          <a:latin typeface="ＭＳ Ｐゴシック" panose="020B0600070205080204" pitchFamily="50" charset="-128"/>
                          <a:ea typeface="ＭＳ Ｐゴシック" panose="020B0600070205080204" pitchFamily="50" charset="-128"/>
                        </a:rPr>
                        <a:t>(1,527</a:t>
                      </a:r>
                      <a:r>
                        <a:rPr lang="zh-TW" altLang="en-US" sz="600" b="0" i="0" u="none" strike="noStrike">
                          <a:solidFill>
                            <a:srgbClr val="000000"/>
                          </a:solidFill>
                          <a:effectLst/>
                          <a:latin typeface="ＭＳ Ｐゴシック" panose="020B0600070205080204" pitchFamily="50" charset="-128"/>
                          <a:ea typeface="ＭＳ Ｐゴシック" panose="020B0600070205080204" pitchFamily="50" charset="-128"/>
                        </a:rPr>
                        <a:t>千円</a:t>
                      </a:r>
                      <a:r>
                        <a:rPr lang="en-US" altLang="zh-TW" sz="600" b="0" i="0" u="none" strike="noStrike">
                          <a:solidFill>
                            <a:srgbClr val="000000"/>
                          </a:solidFill>
                          <a:effectLst/>
                          <a:latin typeface="ＭＳ Ｐゴシック" panose="020B0600070205080204" pitchFamily="50" charset="-128"/>
                          <a:ea typeface="ＭＳ Ｐゴシック" panose="020B0600070205080204" pitchFamily="50" charset="-128"/>
                        </a:rPr>
                        <a:t>)</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zh-TW" altLang="en-US" sz="600" b="0" i="0" u="none" strike="noStrike">
                          <a:solidFill>
                            <a:srgbClr val="000000"/>
                          </a:solidFill>
                          <a:effectLst/>
                          <a:latin typeface="ＭＳ Ｐゴシック" panose="020B0600070205080204" pitchFamily="50" charset="-128"/>
                          <a:ea typeface="ＭＳ Ｐゴシック" panose="020B0600070205080204" pitchFamily="50" charset="-128"/>
                        </a:rPr>
                        <a:t>０．１億円</a:t>
                      </a:r>
                      <a:br>
                        <a:rPr lang="zh-TW" altLang="en-US" sz="600" b="0" i="0" u="none" strike="noStrike">
                          <a:solidFill>
                            <a:srgbClr val="000000"/>
                          </a:solidFill>
                          <a:effectLst/>
                          <a:latin typeface="ＭＳ Ｐゴシック" panose="020B0600070205080204" pitchFamily="50" charset="-128"/>
                          <a:ea typeface="ＭＳ Ｐゴシック" panose="020B0600070205080204" pitchFamily="50" charset="-128"/>
                        </a:rPr>
                      </a:br>
                      <a:r>
                        <a:rPr lang="en-US" altLang="zh-TW" sz="600" b="0" i="0" u="none" strike="noStrike">
                          <a:solidFill>
                            <a:srgbClr val="000000"/>
                          </a:solidFill>
                          <a:effectLst/>
                          <a:latin typeface="ＭＳ Ｐゴシック" panose="020B0600070205080204" pitchFamily="50" charset="-128"/>
                          <a:ea typeface="ＭＳ Ｐゴシック" panose="020B0600070205080204" pitchFamily="50" charset="-128"/>
                        </a:rPr>
                        <a:t>(1,410</a:t>
                      </a:r>
                      <a:r>
                        <a:rPr lang="zh-TW" altLang="en-US" sz="600" b="0" i="0" u="none" strike="noStrike">
                          <a:solidFill>
                            <a:srgbClr val="000000"/>
                          </a:solidFill>
                          <a:effectLst/>
                          <a:latin typeface="ＭＳ Ｐゴシック" panose="020B0600070205080204" pitchFamily="50" charset="-128"/>
                          <a:ea typeface="ＭＳ Ｐゴシック" panose="020B0600070205080204" pitchFamily="50" charset="-128"/>
                        </a:rPr>
                        <a:t>千円</a:t>
                      </a:r>
                      <a:r>
                        <a:rPr lang="en-US" altLang="zh-TW" sz="600" b="0" i="0" u="none" strike="noStrike">
                          <a:solidFill>
                            <a:srgbClr val="000000"/>
                          </a:solidFill>
                          <a:effectLst/>
                          <a:latin typeface="ＭＳ Ｐゴシック" panose="020B0600070205080204" pitchFamily="50" charset="-128"/>
                          <a:ea typeface="ＭＳ Ｐゴシック" panose="020B0600070205080204" pitchFamily="50" charset="-128"/>
                        </a:rPr>
                        <a:t>)</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zh-TW" altLang="en-US" sz="600" b="0" i="0" u="none" strike="noStrike">
                          <a:solidFill>
                            <a:srgbClr val="000000"/>
                          </a:solidFill>
                          <a:effectLst/>
                          <a:latin typeface="ＭＳ Ｐゴシック" panose="020B0600070205080204" pitchFamily="50" charset="-128"/>
                          <a:ea typeface="ＭＳ Ｐゴシック" panose="020B0600070205080204" pitchFamily="50" charset="-128"/>
                        </a:rPr>
                        <a:t>０．１億</a:t>
                      </a:r>
                      <a:br>
                        <a:rPr lang="zh-TW" altLang="en-US" sz="600" b="0" i="0" u="none" strike="noStrike">
                          <a:solidFill>
                            <a:srgbClr val="000000"/>
                          </a:solidFill>
                          <a:effectLst/>
                          <a:latin typeface="ＭＳ Ｐゴシック" panose="020B0600070205080204" pitchFamily="50" charset="-128"/>
                          <a:ea typeface="ＭＳ Ｐゴシック" panose="020B0600070205080204" pitchFamily="50" charset="-128"/>
                        </a:rPr>
                      </a:br>
                      <a:r>
                        <a:rPr lang="zh-TW" altLang="en-US" sz="600" b="0" i="0" u="none" strike="noStrike">
                          <a:solidFill>
                            <a:srgbClr val="000000"/>
                          </a:solidFill>
                          <a:effectLst/>
                          <a:latin typeface="ＭＳ Ｐゴシック" panose="020B0600070205080204" pitchFamily="50" charset="-128"/>
                          <a:ea typeface="ＭＳ Ｐゴシック" panose="020B0600070205080204" pitchFamily="50" charset="-128"/>
                        </a:rPr>
                        <a:t>（</a:t>
                      </a:r>
                      <a:r>
                        <a:rPr lang="en-US" altLang="zh-TW" sz="600" b="0" i="0" u="none" strike="noStrike">
                          <a:solidFill>
                            <a:srgbClr val="000000"/>
                          </a:solidFill>
                          <a:effectLst/>
                          <a:latin typeface="ＭＳ Ｐゴシック" panose="020B0600070205080204" pitchFamily="50" charset="-128"/>
                          <a:ea typeface="ＭＳ Ｐゴシック" panose="020B0600070205080204" pitchFamily="50" charset="-128"/>
                        </a:rPr>
                        <a:t>1,370</a:t>
                      </a:r>
                      <a:r>
                        <a:rPr lang="zh-TW" altLang="en-US" sz="600" b="0" i="0" u="none" strike="noStrike">
                          <a:solidFill>
                            <a:srgbClr val="000000"/>
                          </a:solidFill>
                          <a:effectLst/>
                          <a:latin typeface="ＭＳ Ｐゴシック" panose="020B0600070205080204" pitchFamily="50" charset="-128"/>
                          <a:ea typeface="ＭＳ Ｐゴシック" panose="020B0600070205080204" pitchFamily="50" charset="-128"/>
                        </a:rPr>
                        <a:t>千円）</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zh-TW" altLang="en-US" sz="600" b="0" i="0" u="none" strike="noStrike">
                          <a:solidFill>
                            <a:srgbClr val="000000"/>
                          </a:solidFill>
                          <a:effectLst/>
                          <a:latin typeface="ＭＳ Ｐゴシック" panose="020B0600070205080204" pitchFamily="50" charset="-128"/>
                          <a:ea typeface="ＭＳ Ｐゴシック" panose="020B0600070205080204" pitchFamily="50" charset="-128"/>
                        </a:rPr>
                        <a:t>０．１億円（</a:t>
                      </a:r>
                      <a:r>
                        <a:rPr lang="en-US" altLang="zh-TW" sz="600" b="0" i="0" u="none" strike="noStrike">
                          <a:solidFill>
                            <a:srgbClr val="000000"/>
                          </a:solidFill>
                          <a:effectLst/>
                          <a:latin typeface="ＭＳ Ｐゴシック" panose="020B0600070205080204" pitchFamily="50" charset="-128"/>
                          <a:ea typeface="ＭＳ Ｐゴシック" panose="020B0600070205080204" pitchFamily="50" charset="-128"/>
                        </a:rPr>
                        <a:t>1,322</a:t>
                      </a:r>
                      <a:r>
                        <a:rPr lang="zh-TW" altLang="en-US" sz="600" b="0" i="0" u="none" strike="noStrike">
                          <a:solidFill>
                            <a:srgbClr val="000000"/>
                          </a:solidFill>
                          <a:effectLst/>
                          <a:latin typeface="ＭＳ Ｐゴシック" panose="020B0600070205080204" pitchFamily="50" charset="-128"/>
                          <a:ea typeface="ＭＳ Ｐゴシック" panose="020B0600070205080204" pitchFamily="50" charset="-128"/>
                        </a:rPr>
                        <a:t>千円）</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zh-TW" altLang="en-US" sz="600" b="0" i="0" u="none" strike="noStrike">
                          <a:solidFill>
                            <a:srgbClr val="000000"/>
                          </a:solidFill>
                          <a:effectLst/>
                          <a:latin typeface="ＭＳ Ｐゴシック" panose="020B0600070205080204" pitchFamily="50" charset="-128"/>
                          <a:ea typeface="ＭＳ Ｐゴシック" panose="020B0600070205080204" pitchFamily="50" charset="-128"/>
                        </a:rPr>
                        <a:t>０．１億円（</a:t>
                      </a:r>
                      <a:r>
                        <a:rPr lang="en-US" altLang="zh-TW" sz="600" b="0" i="0" u="none" strike="noStrike">
                          <a:solidFill>
                            <a:srgbClr val="000000"/>
                          </a:solidFill>
                          <a:effectLst/>
                          <a:latin typeface="ＭＳ Ｐゴシック" panose="020B0600070205080204" pitchFamily="50" charset="-128"/>
                          <a:ea typeface="ＭＳ Ｐゴシック" panose="020B0600070205080204" pitchFamily="50" charset="-128"/>
                        </a:rPr>
                        <a:t>1,288</a:t>
                      </a:r>
                      <a:r>
                        <a:rPr lang="zh-TW" altLang="en-US" sz="600" b="0" i="0" u="none" strike="noStrike">
                          <a:solidFill>
                            <a:srgbClr val="000000"/>
                          </a:solidFill>
                          <a:effectLst/>
                          <a:latin typeface="ＭＳ Ｐゴシック" panose="020B0600070205080204" pitchFamily="50" charset="-128"/>
                          <a:ea typeface="ＭＳ Ｐゴシック" panose="020B0600070205080204" pitchFamily="50" charset="-128"/>
                        </a:rPr>
                        <a:t>千円）</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zh-TW" altLang="en-US" sz="600" b="0" i="0" u="none" strike="noStrike">
                          <a:solidFill>
                            <a:srgbClr val="000000"/>
                          </a:solidFill>
                          <a:effectLst/>
                          <a:latin typeface="ＭＳ Ｐゴシック" panose="020B0600070205080204" pitchFamily="50" charset="-128"/>
                          <a:ea typeface="ＭＳ Ｐゴシック" panose="020B0600070205080204" pitchFamily="50" charset="-128"/>
                        </a:rPr>
                        <a:t>０．１億円</a:t>
                      </a:r>
                      <a:br>
                        <a:rPr lang="zh-TW" altLang="en-US" sz="600" b="0" i="0" u="none" strike="noStrike">
                          <a:solidFill>
                            <a:srgbClr val="000000"/>
                          </a:solidFill>
                          <a:effectLst/>
                          <a:latin typeface="ＭＳ Ｐゴシック" panose="020B0600070205080204" pitchFamily="50" charset="-128"/>
                          <a:ea typeface="ＭＳ Ｐゴシック" panose="020B0600070205080204" pitchFamily="50" charset="-128"/>
                        </a:rPr>
                      </a:br>
                      <a:r>
                        <a:rPr lang="zh-TW" altLang="en-US" sz="600" b="0" i="0" u="none" strike="noStrike">
                          <a:solidFill>
                            <a:srgbClr val="000000"/>
                          </a:solidFill>
                          <a:effectLst/>
                          <a:latin typeface="ＭＳ Ｐゴシック" panose="020B0600070205080204" pitchFamily="50" charset="-128"/>
                          <a:ea typeface="ＭＳ Ｐゴシック" panose="020B0600070205080204" pitchFamily="50" charset="-128"/>
                        </a:rPr>
                        <a:t>（</a:t>
                      </a:r>
                      <a:r>
                        <a:rPr lang="en-US" altLang="zh-TW" sz="600" b="0" i="0" u="none" strike="noStrike">
                          <a:solidFill>
                            <a:srgbClr val="000000"/>
                          </a:solidFill>
                          <a:effectLst/>
                          <a:latin typeface="ＭＳ Ｐゴシック" panose="020B0600070205080204" pitchFamily="50" charset="-128"/>
                          <a:ea typeface="ＭＳ Ｐゴシック" panose="020B0600070205080204" pitchFamily="50" charset="-128"/>
                        </a:rPr>
                        <a:t>1,265</a:t>
                      </a:r>
                      <a:r>
                        <a:rPr lang="zh-TW" altLang="en-US" sz="600" b="0" i="0" u="none" strike="noStrike">
                          <a:solidFill>
                            <a:srgbClr val="000000"/>
                          </a:solidFill>
                          <a:effectLst/>
                          <a:latin typeface="ＭＳ Ｐゴシック" panose="020B0600070205080204" pitchFamily="50" charset="-128"/>
                          <a:ea typeface="ＭＳ Ｐゴシック" panose="020B0600070205080204" pitchFamily="50" charset="-128"/>
                        </a:rPr>
                        <a:t>千円）</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ctr"/>
                      <a:r>
                        <a:rPr lang="ja-JP" altLang="en-US" sz="700" b="0" i="0" u="none" strike="noStrike">
                          <a:solidFill>
                            <a:srgbClr val="000000"/>
                          </a:solidFill>
                          <a:effectLst/>
                          <a:latin typeface="ＭＳ Ｐゴシック" panose="020B0600070205080204" pitchFamily="50" charset="-128"/>
                          <a:ea typeface="ＭＳ Ｐゴシック" panose="020B0600070205080204" pitchFamily="50" charset="-128"/>
                        </a:rPr>
                        <a:t>大阪市住居における物品等の堆積による不良な状態の適正化に関する条例を制定（</a:t>
                      </a:r>
                      <a:r>
                        <a:rPr lang="en-US" altLang="ja-JP" sz="700" b="0" i="0" u="none" strike="noStrike">
                          <a:solidFill>
                            <a:srgbClr val="000000"/>
                          </a:solidFill>
                          <a:effectLst/>
                          <a:latin typeface="ＭＳ Ｐゴシック" panose="020B0600070205080204" pitchFamily="50" charset="-128"/>
                          <a:ea typeface="ＭＳ Ｐゴシック" panose="020B0600070205080204" pitchFamily="50" charset="-128"/>
                        </a:rPr>
                        <a:t>2014</a:t>
                      </a:r>
                      <a:r>
                        <a:rPr lang="ja-JP" altLang="en-US" sz="700" b="0" i="0" u="none" strike="noStrike">
                          <a:solidFill>
                            <a:srgbClr val="000000"/>
                          </a:solidFill>
                          <a:effectLst/>
                          <a:latin typeface="ＭＳ Ｐゴシック" panose="020B0600070205080204" pitchFamily="50" charset="-128"/>
                          <a:ea typeface="ＭＳ Ｐゴシック" panose="020B0600070205080204" pitchFamily="50" charset="-128"/>
                        </a:rPr>
                        <a:t>年</a:t>
                      </a:r>
                      <a:r>
                        <a:rPr lang="en-US" altLang="ja-JP" sz="700" b="0" i="0" u="none" strike="noStrike">
                          <a:solidFill>
                            <a:srgbClr val="000000"/>
                          </a:solidFill>
                          <a:effectLst/>
                          <a:latin typeface="ＭＳ Ｐゴシック" panose="020B0600070205080204" pitchFamily="50" charset="-128"/>
                          <a:ea typeface="ＭＳ Ｐゴシック" panose="020B0600070205080204" pitchFamily="50" charset="-128"/>
                        </a:rPr>
                        <a:t>3</a:t>
                      </a:r>
                      <a:r>
                        <a:rPr lang="ja-JP" altLang="en-US" sz="700" b="0" i="0" u="none" strike="noStrike">
                          <a:solidFill>
                            <a:srgbClr val="000000"/>
                          </a:solidFill>
                          <a:effectLst/>
                          <a:latin typeface="ＭＳ Ｐゴシック" panose="020B0600070205080204" pitchFamily="50" charset="-128"/>
                          <a:ea typeface="ＭＳ Ｐゴシック" panose="020B0600070205080204" pitchFamily="50" charset="-128"/>
                        </a:rPr>
                        <a:t>月施行）</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530465894"/>
                  </a:ext>
                </a:extLst>
              </a:tr>
              <a:tr h="509821">
                <a:tc>
                  <a:txBody>
                    <a:bodyPr/>
                    <a:lstStyle/>
                    <a:p>
                      <a:pPr algn="ctr" fontAlgn="ctr"/>
                      <a:r>
                        <a:rPr lang="ja-JP" altLang="en-US" sz="600" b="0" i="0" u="none" strike="noStrike">
                          <a:solidFill>
                            <a:srgbClr val="000000"/>
                          </a:solidFill>
                          <a:effectLst/>
                          <a:latin typeface="ＭＳ Ｐゴシック" panose="020B0600070205080204" pitchFamily="50" charset="-128"/>
                          <a:ea typeface="ＭＳ Ｐゴシック" panose="020B0600070205080204" pitchFamily="50" charset="-128"/>
                        </a:rPr>
                        <a:t>合計</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ja-JP" altLang="en-US" sz="600" b="0" i="0" u="none" strike="noStrike">
                          <a:solidFill>
                            <a:srgbClr val="000000"/>
                          </a:solidFill>
                          <a:effectLst/>
                          <a:latin typeface="ＭＳ Ｐゴシック" panose="020B0600070205080204" pitchFamily="50" charset="-128"/>
                          <a:ea typeface="ＭＳ Ｐゴシック" panose="020B0600070205080204" pitchFamily="50" charset="-128"/>
                        </a:rPr>
                        <a:t>２４億円</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zh-TW" altLang="en-US" sz="600" b="0" i="0" u="none" strike="noStrike">
                          <a:solidFill>
                            <a:srgbClr val="000000"/>
                          </a:solidFill>
                          <a:effectLst/>
                          <a:latin typeface="ＭＳ Ｐゴシック" panose="020B0600070205080204" pitchFamily="50" charset="-128"/>
                          <a:ea typeface="ＭＳ Ｐゴシック" panose="020B0600070205080204" pitchFamily="50" charset="-128"/>
                        </a:rPr>
                        <a:t>４２．１億円</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zh-TW" altLang="en-US" sz="600" b="0" i="0" u="none" strike="noStrike">
                          <a:solidFill>
                            <a:srgbClr val="000000"/>
                          </a:solidFill>
                          <a:effectLst/>
                          <a:latin typeface="ＭＳ Ｐゴシック" panose="020B0600070205080204" pitchFamily="50" charset="-128"/>
                          <a:ea typeface="ＭＳ Ｐゴシック" panose="020B0600070205080204" pitchFamily="50" charset="-128"/>
                        </a:rPr>
                        <a:t>４８．９億円</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zh-TW" altLang="en-US" sz="600" b="0" i="0" u="none" strike="noStrike">
                          <a:solidFill>
                            <a:srgbClr val="000000"/>
                          </a:solidFill>
                          <a:effectLst/>
                          <a:latin typeface="ＭＳ Ｐゴシック" panose="020B0600070205080204" pitchFamily="50" charset="-128"/>
                          <a:ea typeface="ＭＳ Ｐゴシック" panose="020B0600070205080204" pitchFamily="50" charset="-128"/>
                        </a:rPr>
                        <a:t>５４．７億円</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zh-TW" altLang="en-US" sz="600" b="0" i="0" u="none" strike="noStrike">
                          <a:solidFill>
                            <a:srgbClr val="000000"/>
                          </a:solidFill>
                          <a:effectLst/>
                          <a:latin typeface="ＭＳ Ｐゴシック" panose="020B0600070205080204" pitchFamily="50" charset="-128"/>
                          <a:ea typeface="ＭＳ Ｐゴシック" panose="020B0600070205080204" pitchFamily="50" charset="-128"/>
                        </a:rPr>
                        <a:t>５４．２億円</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ja-JP" altLang="en-US" sz="600" b="0" i="0" u="none" strike="noStrike">
                          <a:solidFill>
                            <a:srgbClr val="000000"/>
                          </a:solidFill>
                          <a:effectLst/>
                          <a:latin typeface="ＭＳ Ｐゴシック" panose="020B0600070205080204" pitchFamily="50" charset="-128"/>
                          <a:ea typeface="ＭＳ Ｐゴシック" panose="020B0600070205080204" pitchFamily="50" charset="-128"/>
                        </a:rPr>
                        <a:t>６６億円</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zh-TW" altLang="en-US" sz="600" b="0" i="0" u="none" strike="noStrike">
                          <a:solidFill>
                            <a:srgbClr val="000000"/>
                          </a:solidFill>
                          <a:effectLst/>
                          <a:latin typeface="ＭＳ Ｐゴシック" panose="020B0600070205080204" pitchFamily="50" charset="-128"/>
                          <a:ea typeface="ＭＳ Ｐゴシック" panose="020B0600070205080204" pitchFamily="50" charset="-128"/>
                        </a:rPr>
                        <a:t>３９．９億円</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zh-TW" altLang="en-US" sz="600" b="0" i="0" u="none" strike="noStrike">
                          <a:solidFill>
                            <a:srgbClr val="000000"/>
                          </a:solidFill>
                          <a:effectLst/>
                          <a:latin typeface="ＭＳ Ｐゴシック" panose="020B0600070205080204" pitchFamily="50" charset="-128"/>
                          <a:ea typeface="ＭＳ Ｐゴシック" panose="020B0600070205080204" pitchFamily="50" charset="-128"/>
                        </a:rPr>
                        <a:t>４３．８億円</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ja-JP" altLang="en-US" sz="600" b="0" i="0" u="none" strike="noStrike">
                          <a:solidFill>
                            <a:srgbClr val="000000"/>
                          </a:solidFill>
                          <a:effectLst/>
                          <a:latin typeface="ＭＳ Ｐゴシック" panose="020B0600070205080204" pitchFamily="50" charset="-128"/>
                          <a:ea typeface="ＭＳ Ｐゴシック" panose="020B0600070205080204" pitchFamily="50" charset="-128"/>
                        </a:rPr>
                        <a:t>４２億円</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zh-TW" altLang="en-US" sz="600" b="0" i="0" u="none" strike="noStrike">
                          <a:solidFill>
                            <a:srgbClr val="000000"/>
                          </a:solidFill>
                          <a:effectLst/>
                          <a:latin typeface="ＭＳ Ｐゴシック" panose="020B0600070205080204" pitchFamily="50" charset="-128"/>
                          <a:ea typeface="ＭＳ Ｐゴシック" panose="020B0600070205080204" pitchFamily="50" charset="-128"/>
                        </a:rPr>
                        <a:t>２６．１億円</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zh-TW" altLang="en-US" sz="600" b="0" i="0" u="none" strike="noStrike">
                          <a:solidFill>
                            <a:srgbClr val="000000"/>
                          </a:solidFill>
                          <a:effectLst/>
                          <a:latin typeface="ＭＳ Ｐゴシック" panose="020B0600070205080204" pitchFamily="50" charset="-128"/>
                          <a:ea typeface="ＭＳ Ｐゴシック" panose="020B0600070205080204" pitchFamily="50" charset="-128"/>
                        </a:rPr>
                        <a:t>２３．２億円</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ctr"/>
                      <a:r>
                        <a:rPr lang="ja-JP" altLang="en-US" sz="700" b="0" i="0" u="none" strike="noStrike">
                          <a:solidFill>
                            <a:srgbClr val="000000"/>
                          </a:solidFill>
                          <a:effectLst/>
                          <a:latin typeface="ＭＳ Ｐゴシック" panose="020B0600070205080204" pitchFamily="50" charset="-128"/>
                          <a:ea typeface="ＭＳ Ｐゴシック" panose="020B0600070205080204" pitchFamily="50" charset="-128"/>
                        </a:rPr>
                        <a:t>　</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042650077"/>
                  </a:ext>
                </a:extLst>
              </a:tr>
              <a:tr h="235464">
                <a:tc gridSpan="9">
                  <a:txBody>
                    <a:bodyPr/>
                    <a:lstStyle/>
                    <a:p>
                      <a:pPr algn="l" fontAlgn="ctr"/>
                      <a:r>
                        <a:rPr lang="en-US" altLang="ja-JP" sz="800" b="0" i="0" u="none" strike="noStrike" dirty="0">
                          <a:solidFill>
                            <a:srgbClr val="000000"/>
                          </a:solidFill>
                          <a:effectLst/>
                          <a:latin typeface="ＭＳ Ｐゴシック" panose="020B0600070205080204" pitchFamily="50" charset="-128"/>
                          <a:ea typeface="ＭＳ Ｐゴシック" panose="020B0600070205080204" pitchFamily="50" charset="-128"/>
                        </a:rPr>
                        <a:t>※</a:t>
                      </a:r>
                      <a:r>
                        <a:rPr lang="ja-JP" altLang="en-US" sz="800" b="0" i="0" u="none" strike="noStrike" dirty="0">
                          <a:solidFill>
                            <a:srgbClr val="000000"/>
                          </a:solidFill>
                          <a:effectLst/>
                          <a:latin typeface="ＭＳ Ｐゴシック" panose="020B0600070205080204" pitchFamily="50" charset="-128"/>
                          <a:ea typeface="ＭＳ Ｐゴシック" panose="020B0600070205080204" pitchFamily="50" charset="-128"/>
                        </a:rPr>
                        <a:t>上記、予算額には国庫補助金など、「上下水道料金福祉措置（減免）」以外の財源を含む。</a:t>
                      </a:r>
                    </a:p>
                  </a:txBody>
                  <a:tcPr marL="0" marR="0" marT="0" marB="0" anchor="ctr">
                    <a:lnL>
                      <a:noFill/>
                    </a:lnL>
                    <a:lnR>
                      <a:noFill/>
                    </a:lnR>
                    <a:lnT w="12700" cap="flat" cmpd="sng" algn="ctr">
                      <a:solidFill>
                        <a:srgbClr val="000000"/>
                      </a:solidFill>
                      <a:prstDash val="solid"/>
                      <a:round/>
                      <a:headEnd type="none" w="med" len="med"/>
                      <a:tailEnd type="none" w="med" len="med"/>
                    </a:lnT>
                    <a:lnB>
                      <a:noFill/>
                    </a:lnB>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a:txBody>
                    <a:bodyPr/>
                    <a:lstStyle/>
                    <a:p>
                      <a:pPr algn="ctr" fontAlgn="b"/>
                      <a:endParaRPr lang="ja-JP" altLang="en-US" sz="600" b="0" i="0" u="none" strike="noStrike">
                        <a:solidFill>
                          <a:srgbClr val="000000"/>
                        </a:solidFill>
                        <a:effectLst/>
                        <a:latin typeface="ＭＳ Ｐゴシック" panose="020B0600070205080204" pitchFamily="50" charset="-128"/>
                        <a:ea typeface="ＭＳ Ｐゴシック" panose="020B0600070205080204" pitchFamily="50" charset="-128"/>
                      </a:endParaRPr>
                    </a:p>
                  </a:txBody>
                  <a:tcPr marL="0" marR="0" marT="0"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ctr" fontAlgn="b"/>
                      <a:endParaRPr lang="ja-JP" altLang="en-US" sz="600" b="0" i="0" u="none" strike="noStrike">
                        <a:solidFill>
                          <a:srgbClr val="000000"/>
                        </a:solidFill>
                        <a:effectLst/>
                        <a:latin typeface="ＭＳ Ｐゴシック" panose="020B0600070205080204" pitchFamily="50" charset="-128"/>
                        <a:ea typeface="ＭＳ Ｐゴシック" panose="020B0600070205080204" pitchFamily="50" charset="-128"/>
                      </a:endParaRPr>
                    </a:p>
                  </a:txBody>
                  <a:tcPr marL="0" marR="0" marT="0"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ctr" fontAlgn="b"/>
                      <a:endParaRPr lang="ja-JP" altLang="en-US" sz="600" b="0" i="0" u="none" strike="noStrike">
                        <a:solidFill>
                          <a:srgbClr val="000000"/>
                        </a:solidFill>
                        <a:effectLst/>
                        <a:latin typeface="ＭＳ Ｐゴシック" panose="020B0600070205080204" pitchFamily="50" charset="-128"/>
                        <a:ea typeface="ＭＳ Ｐゴシック" panose="020B0600070205080204" pitchFamily="50" charset="-128"/>
                      </a:endParaRPr>
                    </a:p>
                  </a:txBody>
                  <a:tcPr marL="0" marR="0" marT="0"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ja-JP" altLang="en-US" sz="60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0" marR="0" marT="0" marB="0" anchor="b">
                    <a:lnL>
                      <a:noFill/>
                    </a:lnL>
                    <a:lnR>
                      <a:noFill/>
                    </a:lnR>
                    <a:lnT w="12700" cap="flat" cmpd="sng" algn="ctr">
                      <a:solidFill>
                        <a:srgbClr val="000000"/>
                      </a:solidFill>
                      <a:prstDash val="solid"/>
                      <a:round/>
                      <a:headEnd type="none" w="med" len="med"/>
                      <a:tailEnd type="none" w="med" len="med"/>
                    </a:lnT>
                    <a:lnB>
                      <a:noFill/>
                    </a:lnB>
                  </a:tcPr>
                </a:tc>
                <a:extLst>
                  <a:ext uri="{0D108BD9-81ED-4DB2-BD59-A6C34878D82A}">
                    <a16:rowId xmlns:a16="http://schemas.microsoft.com/office/drawing/2014/main" val="1637881128"/>
                  </a:ext>
                </a:extLst>
              </a:tr>
            </a:tbl>
          </a:graphicData>
        </a:graphic>
      </p:graphicFrame>
      <p:sp>
        <p:nvSpPr>
          <p:cNvPr id="64" name="角丸四角形 63"/>
          <p:cNvSpPr/>
          <p:nvPr/>
        </p:nvSpPr>
        <p:spPr>
          <a:xfrm>
            <a:off x="611560" y="2151076"/>
            <a:ext cx="8460432" cy="4608000"/>
          </a:xfrm>
          <a:prstGeom prst="roundRect">
            <a:avLst>
              <a:gd name="adj" fmla="val 8059"/>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23" name="テキスト ボックス 22"/>
          <p:cNvSpPr txBox="1"/>
          <p:nvPr/>
        </p:nvSpPr>
        <p:spPr>
          <a:xfrm>
            <a:off x="251520" y="332656"/>
            <a:ext cx="7704856"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①　施策事業の見直しと再構築</a:t>
            </a:r>
          </a:p>
        </p:txBody>
      </p:sp>
      <p:cxnSp>
        <p:nvCxnSpPr>
          <p:cNvPr id="24" name="直線コネクタ 23"/>
          <p:cNvCxnSpPr/>
          <p:nvPr/>
        </p:nvCxnSpPr>
        <p:spPr>
          <a:xfrm>
            <a:off x="179512" y="692696"/>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63" name="曲折矢印 62"/>
          <p:cNvSpPr/>
          <p:nvPr/>
        </p:nvSpPr>
        <p:spPr>
          <a:xfrm flipV="1">
            <a:off x="179512" y="1588459"/>
            <a:ext cx="576064" cy="2808312"/>
          </a:xfrm>
          <a:prstGeom prst="bentArrow">
            <a:avLst>
              <a:gd name="adj1" fmla="val 38024"/>
              <a:gd name="adj2" fmla="val 50000"/>
              <a:gd name="adj3" fmla="val 41280"/>
              <a:gd name="adj4" fmla="val 37238"/>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65" name="正方形/長方形 64"/>
          <p:cNvSpPr/>
          <p:nvPr/>
        </p:nvSpPr>
        <p:spPr>
          <a:xfrm>
            <a:off x="179512" y="1588459"/>
            <a:ext cx="576064" cy="216024"/>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69" name="角丸四角形 68"/>
          <p:cNvSpPr/>
          <p:nvPr/>
        </p:nvSpPr>
        <p:spPr>
          <a:xfrm>
            <a:off x="755576" y="940387"/>
            <a:ext cx="432048" cy="1080120"/>
          </a:xfrm>
          <a:prstGeom prst="roundRect">
            <a:avLst/>
          </a:prstGeom>
          <a:ln/>
        </p:spPr>
        <p:style>
          <a:lnRef idx="3">
            <a:schemeClr val="lt1"/>
          </a:lnRef>
          <a:fillRef idx="1">
            <a:schemeClr val="accent2"/>
          </a:fillRef>
          <a:effectRef idx="1">
            <a:schemeClr val="accent2"/>
          </a:effectRef>
          <a:fontRef idx="minor">
            <a:schemeClr val="lt1"/>
          </a:fontRef>
        </p:style>
        <p:txBody>
          <a:bodyPr vert="eaVert"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見 直 し</a:t>
            </a:r>
          </a:p>
        </p:txBody>
      </p:sp>
      <p:sp>
        <p:nvSpPr>
          <p:cNvPr id="66" name="テキスト ボックス 65"/>
          <p:cNvSpPr txBox="1"/>
          <p:nvPr/>
        </p:nvSpPr>
        <p:spPr>
          <a:xfrm>
            <a:off x="7452320" y="724363"/>
            <a:ext cx="1584176" cy="2616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いずれも予算額</a:t>
            </a:r>
            <a:endPar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71" name="角丸四角形 70"/>
          <p:cNvSpPr/>
          <p:nvPr/>
        </p:nvSpPr>
        <p:spPr>
          <a:xfrm>
            <a:off x="765957" y="2467095"/>
            <a:ext cx="432048" cy="3776419"/>
          </a:xfrm>
          <a:prstGeom prst="roundRect">
            <a:avLst/>
          </a:prstGeom>
          <a:ln/>
        </p:spPr>
        <p:style>
          <a:lnRef idx="3">
            <a:schemeClr val="lt1"/>
          </a:lnRef>
          <a:fillRef idx="1">
            <a:schemeClr val="accent1"/>
          </a:fillRef>
          <a:effectRef idx="1">
            <a:schemeClr val="accent1"/>
          </a:effectRef>
          <a:fontRef idx="minor">
            <a:schemeClr val="lt1"/>
          </a:fontRef>
        </p:style>
        <p:txBody>
          <a:bodyPr vert="eaVert"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再　構　築</a:t>
            </a:r>
          </a:p>
        </p:txBody>
      </p:sp>
      <p:sp>
        <p:nvSpPr>
          <p:cNvPr id="17" name="テキスト ボックス 36"/>
          <p:cNvSpPr txBox="1"/>
          <p:nvPr/>
        </p:nvSpPr>
        <p:spPr>
          <a:xfrm>
            <a:off x="0" y="48143"/>
            <a:ext cx="3312368"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lvl="0">
              <a:defRPr/>
            </a:pP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Ⅰ</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　</a:t>
            </a:r>
            <a:r>
              <a:rPr lang="ja-JP" altLang="en-US"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政策の刷新・福祉施策の再構築</a:t>
            </a:r>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43</a:t>
            </a:fld>
            <a:endParaRPr lang="ja-JP" altLang="en-US"/>
          </a:p>
        </p:txBody>
      </p:sp>
    </p:spTree>
    <p:extLst>
      <p:ext uri="{BB962C8B-B14F-4D97-AF65-F5344CB8AC3E}">
        <p14:creationId xmlns:p14="http://schemas.microsoft.com/office/powerpoint/2010/main" val="2047338536"/>
      </p:ext>
    </p:extLst>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角丸四角形 14"/>
          <p:cNvSpPr/>
          <p:nvPr/>
        </p:nvSpPr>
        <p:spPr>
          <a:xfrm>
            <a:off x="6839072" y="5517232"/>
            <a:ext cx="2197424" cy="504056"/>
          </a:xfrm>
          <a:prstGeom prst="roundRect">
            <a:avLst>
              <a:gd name="adj" fmla="val 3640"/>
            </a:avLst>
          </a:prstGeom>
          <a:solidFill>
            <a:srgbClr val="05E0DB">
              <a:lumMod val="60000"/>
              <a:lumOff val="40000"/>
              <a:alpha val="50000"/>
            </a:srgbClr>
          </a:solidFill>
          <a:ln w="38100" cap="flat" cmpd="sng" algn="ctr">
            <a:noFill/>
            <a:prstDash val="dash"/>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6" name="角丸四角形 15"/>
          <p:cNvSpPr/>
          <p:nvPr/>
        </p:nvSpPr>
        <p:spPr>
          <a:xfrm>
            <a:off x="8460432" y="5229200"/>
            <a:ext cx="576064" cy="288032"/>
          </a:xfrm>
          <a:prstGeom prst="roundRect">
            <a:avLst>
              <a:gd name="adj" fmla="val 3640"/>
            </a:avLst>
          </a:prstGeom>
          <a:solidFill>
            <a:srgbClr val="05E0DB">
              <a:lumMod val="60000"/>
              <a:lumOff val="40000"/>
              <a:alpha val="50000"/>
            </a:srgbClr>
          </a:solidFill>
          <a:ln w="38100" cap="flat" cmpd="sng" algn="ctr">
            <a:noFill/>
            <a:prstDash val="dash"/>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3" name="角丸四角形 12"/>
          <p:cNvSpPr/>
          <p:nvPr/>
        </p:nvSpPr>
        <p:spPr>
          <a:xfrm>
            <a:off x="6855736" y="3771882"/>
            <a:ext cx="1964736" cy="1217150"/>
          </a:xfrm>
          <a:prstGeom prst="roundRect">
            <a:avLst>
              <a:gd name="adj" fmla="val 3640"/>
            </a:avLst>
          </a:prstGeom>
          <a:solidFill>
            <a:srgbClr val="05E0DB">
              <a:lumMod val="60000"/>
              <a:lumOff val="40000"/>
              <a:alpha val="50000"/>
            </a:srgbClr>
          </a:solidFill>
          <a:ln w="38100" cap="flat" cmpd="sng" algn="ctr">
            <a:noFill/>
            <a:prstDash val="dash"/>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4" name="角丸四角形 13"/>
          <p:cNvSpPr/>
          <p:nvPr/>
        </p:nvSpPr>
        <p:spPr>
          <a:xfrm>
            <a:off x="7848464" y="3479102"/>
            <a:ext cx="972008" cy="309937"/>
          </a:xfrm>
          <a:prstGeom prst="roundRect">
            <a:avLst>
              <a:gd name="adj" fmla="val 3640"/>
            </a:avLst>
          </a:prstGeom>
          <a:solidFill>
            <a:srgbClr val="05E0DB">
              <a:lumMod val="60000"/>
              <a:lumOff val="40000"/>
              <a:alpha val="50000"/>
            </a:srgbClr>
          </a:solidFill>
          <a:ln w="38100" cap="flat" cmpd="sng" algn="ctr">
            <a:noFill/>
            <a:prstDash val="dash"/>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0" name="角丸四角形 9"/>
          <p:cNvSpPr/>
          <p:nvPr/>
        </p:nvSpPr>
        <p:spPr>
          <a:xfrm>
            <a:off x="6839072" y="2988539"/>
            <a:ext cx="1981400" cy="477503"/>
          </a:xfrm>
          <a:prstGeom prst="roundRect">
            <a:avLst>
              <a:gd name="adj" fmla="val 3640"/>
            </a:avLst>
          </a:prstGeom>
          <a:solidFill>
            <a:srgbClr val="05E0DB">
              <a:lumMod val="60000"/>
              <a:lumOff val="40000"/>
              <a:alpha val="50000"/>
            </a:srgbClr>
          </a:solidFill>
          <a:ln w="38100" cap="flat" cmpd="sng" algn="ctr">
            <a:noFill/>
            <a:prstDash val="dash"/>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1" name="角丸四角形 10"/>
          <p:cNvSpPr/>
          <p:nvPr/>
        </p:nvSpPr>
        <p:spPr>
          <a:xfrm>
            <a:off x="6839072" y="2742456"/>
            <a:ext cx="900000" cy="252000"/>
          </a:xfrm>
          <a:prstGeom prst="roundRect">
            <a:avLst>
              <a:gd name="adj" fmla="val 3640"/>
            </a:avLst>
          </a:prstGeom>
          <a:solidFill>
            <a:srgbClr val="05E0DB">
              <a:lumMod val="60000"/>
              <a:lumOff val="40000"/>
              <a:alpha val="50000"/>
            </a:srgbClr>
          </a:solidFill>
          <a:ln w="38100" cap="flat" cmpd="sng" algn="ctr">
            <a:noFill/>
            <a:prstDash val="dash"/>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2" name="角丸四角形 11"/>
          <p:cNvSpPr/>
          <p:nvPr/>
        </p:nvSpPr>
        <p:spPr>
          <a:xfrm>
            <a:off x="8234536" y="2464056"/>
            <a:ext cx="801960" cy="278400"/>
          </a:xfrm>
          <a:prstGeom prst="roundRect">
            <a:avLst>
              <a:gd name="adj" fmla="val 3640"/>
            </a:avLst>
          </a:prstGeom>
          <a:solidFill>
            <a:srgbClr val="05E0DB">
              <a:lumMod val="60000"/>
              <a:lumOff val="40000"/>
              <a:alpha val="50000"/>
            </a:srgbClr>
          </a:solidFill>
          <a:ln w="38100" cap="flat" cmpd="sng" algn="ctr">
            <a:noFill/>
            <a:prstDash val="dash"/>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9" name="角丸四角形 8"/>
          <p:cNvSpPr/>
          <p:nvPr/>
        </p:nvSpPr>
        <p:spPr>
          <a:xfrm>
            <a:off x="8676456" y="1728960"/>
            <a:ext cx="360040" cy="231040"/>
          </a:xfrm>
          <a:prstGeom prst="roundRect">
            <a:avLst>
              <a:gd name="adj" fmla="val 3640"/>
            </a:avLst>
          </a:prstGeom>
          <a:solidFill>
            <a:srgbClr val="05E0DB">
              <a:lumMod val="60000"/>
              <a:lumOff val="40000"/>
              <a:alpha val="50000"/>
            </a:srgbClr>
          </a:solidFill>
          <a:ln w="38100" cap="flat" cmpd="sng" algn="ctr">
            <a:noFill/>
            <a:prstDash val="dash"/>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7" name="角丸四角形 6"/>
          <p:cNvSpPr/>
          <p:nvPr/>
        </p:nvSpPr>
        <p:spPr>
          <a:xfrm>
            <a:off x="6912734" y="1960000"/>
            <a:ext cx="1115649" cy="254256"/>
          </a:xfrm>
          <a:prstGeom prst="roundRect">
            <a:avLst>
              <a:gd name="adj" fmla="val 3640"/>
            </a:avLst>
          </a:prstGeom>
          <a:solidFill>
            <a:srgbClr val="05E0DB">
              <a:lumMod val="60000"/>
              <a:lumOff val="40000"/>
              <a:alpha val="50000"/>
            </a:srgbClr>
          </a:solidFill>
          <a:ln w="38100" cap="flat" cmpd="sng" algn="ctr">
            <a:noFill/>
            <a:prstDash val="dash"/>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5" name="角丸四角形 4"/>
          <p:cNvSpPr/>
          <p:nvPr/>
        </p:nvSpPr>
        <p:spPr>
          <a:xfrm>
            <a:off x="5814661" y="1962256"/>
            <a:ext cx="900000" cy="252000"/>
          </a:xfrm>
          <a:prstGeom prst="roundRect">
            <a:avLst>
              <a:gd name="adj" fmla="val 3640"/>
            </a:avLst>
          </a:prstGeom>
          <a:solidFill>
            <a:srgbClr val="05E0DB">
              <a:lumMod val="60000"/>
              <a:lumOff val="40000"/>
              <a:alpha val="50000"/>
            </a:srgbClr>
          </a:solidFill>
          <a:ln w="38100" cap="flat" cmpd="sng" algn="ctr">
            <a:noFill/>
            <a:prstDash val="dash"/>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8" name="テキスト ボックス 7"/>
          <p:cNvSpPr txBox="1"/>
          <p:nvPr/>
        </p:nvSpPr>
        <p:spPr>
          <a:xfrm>
            <a:off x="0" y="-27384"/>
            <a:ext cx="7200000" cy="461665"/>
          </a:xfrm>
          <a:prstGeom prst="rect">
            <a:avLst/>
          </a:prstGeom>
          <a:solidFill>
            <a:srgbClr val="0070C0"/>
          </a:solidFill>
        </p:spPr>
        <p:txBody>
          <a:bodyPr wrap="square" rtlCol="0">
            <a:spAutoFit/>
          </a:bodyPr>
          <a:lstStyle/>
          <a:p>
            <a:r>
              <a:rPr lang="en-US" altLang="ja-JP" sz="2400" b="1" dirty="0">
                <a:solidFill>
                  <a:schemeClr val="bg1"/>
                </a:solidFill>
                <a:latin typeface="BIZ UDゴシック" panose="020B0400000000000000" pitchFamily="49" charset="-128"/>
                <a:ea typeface="BIZ UDゴシック" panose="020B0400000000000000" pitchFamily="49" charset="-128"/>
              </a:rPr>
              <a:t> </a:t>
            </a:r>
            <a:r>
              <a:rPr lang="en-US" altLang="ja-JP" sz="2400" b="1" u="sng" dirty="0">
                <a:solidFill>
                  <a:schemeClr val="bg1"/>
                </a:solidFill>
                <a:latin typeface="BIZ UDゴシック" panose="020B0400000000000000" pitchFamily="49" charset="-128"/>
                <a:ea typeface="BIZ UDゴシック" panose="020B0400000000000000" pitchFamily="49" charset="-128"/>
              </a:rPr>
              <a:t>Ⅰ</a:t>
            </a:r>
            <a:r>
              <a:rPr lang="ja-JP" altLang="en-US" sz="2400" b="1" u="sng" dirty="0">
                <a:solidFill>
                  <a:schemeClr val="bg1"/>
                </a:solidFill>
                <a:latin typeface="BIZ UDゴシック" panose="020B0400000000000000" pitchFamily="49" charset="-128"/>
                <a:ea typeface="BIZ UDゴシック" panose="020B0400000000000000" pitchFamily="49" charset="-128"/>
              </a:rPr>
              <a:t>（５）インフラ整備</a:t>
            </a:r>
            <a:endParaRPr lang="en-US" altLang="ja-JP" sz="2400" b="1" u="sng" dirty="0">
              <a:solidFill>
                <a:schemeClr val="bg1"/>
              </a:solidFill>
              <a:latin typeface="BIZ UDゴシック" panose="020B0400000000000000" pitchFamily="49" charset="-128"/>
              <a:ea typeface="BIZ UDゴシック" panose="020B0400000000000000" pitchFamily="49" charset="-128"/>
            </a:endParaRPr>
          </a:p>
        </p:txBody>
      </p:sp>
      <p:graphicFrame>
        <p:nvGraphicFramePr>
          <p:cNvPr id="6" name="表 5"/>
          <p:cNvGraphicFramePr>
            <a:graphicFrameLocks noGrp="1"/>
          </p:cNvGraphicFramePr>
          <p:nvPr>
            <p:extLst>
              <p:ext uri="{D42A27DB-BD31-4B8C-83A1-F6EECF244321}">
                <p14:modId xmlns:p14="http://schemas.microsoft.com/office/powerpoint/2010/main" val="3992567468"/>
              </p:ext>
            </p:extLst>
          </p:nvPr>
        </p:nvGraphicFramePr>
        <p:xfrm>
          <a:off x="179512" y="548680"/>
          <a:ext cx="8856984" cy="5860847"/>
        </p:xfrm>
        <a:graphic>
          <a:graphicData uri="http://schemas.openxmlformats.org/drawingml/2006/table">
            <a:tbl>
              <a:tblPr firstRow="1" bandRow="1">
                <a:tableStyleId>{5940675A-B579-460E-94D1-54222C63F5DA}</a:tableStyleId>
              </a:tblPr>
              <a:tblGrid>
                <a:gridCol w="2032750">
                  <a:extLst>
                    <a:ext uri="{9D8B030D-6E8A-4147-A177-3AD203B41FA5}">
                      <a16:colId xmlns:a16="http://schemas.microsoft.com/office/drawing/2014/main" val="20000"/>
                    </a:ext>
                  </a:extLst>
                </a:gridCol>
                <a:gridCol w="2177947">
                  <a:extLst>
                    <a:ext uri="{9D8B030D-6E8A-4147-A177-3AD203B41FA5}">
                      <a16:colId xmlns:a16="http://schemas.microsoft.com/office/drawing/2014/main" val="20001"/>
                    </a:ext>
                  </a:extLst>
                </a:gridCol>
                <a:gridCol w="2377592">
                  <a:extLst>
                    <a:ext uri="{9D8B030D-6E8A-4147-A177-3AD203B41FA5}">
                      <a16:colId xmlns:a16="http://schemas.microsoft.com/office/drawing/2014/main" val="20002"/>
                    </a:ext>
                  </a:extLst>
                </a:gridCol>
                <a:gridCol w="2268695">
                  <a:extLst>
                    <a:ext uri="{9D8B030D-6E8A-4147-A177-3AD203B41FA5}">
                      <a16:colId xmlns:a16="http://schemas.microsoft.com/office/drawing/2014/main" val="20003"/>
                    </a:ext>
                  </a:extLst>
                </a:gridCol>
              </a:tblGrid>
              <a:tr h="337560">
                <a:tc>
                  <a:txBody>
                    <a:bodyPr/>
                    <a:lstStyle/>
                    <a:p>
                      <a:pPr algn="ctr"/>
                      <a:r>
                        <a:rPr kumimoji="1" lang="ja-JP" altLang="en-US" dirty="0">
                          <a:solidFill>
                            <a:schemeClr val="tx1"/>
                          </a:solidFill>
                        </a:rPr>
                        <a:t>＜</a:t>
                      </a:r>
                      <a:r>
                        <a:rPr kumimoji="1" lang="en-US" altLang="ja-JP" dirty="0">
                          <a:solidFill>
                            <a:schemeClr val="tx1"/>
                          </a:solidFill>
                        </a:rPr>
                        <a:t>Why</a:t>
                      </a:r>
                      <a:r>
                        <a:rPr kumimoji="1" lang="ja-JP" altLang="en-US" dirty="0">
                          <a:solidFill>
                            <a:schemeClr val="tx1"/>
                          </a:solidFill>
                        </a:rPr>
                        <a:t>＞</a:t>
                      </a:r>
                    </a:p>
                  </a:txBody>
                  <a:tcP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a:solidFill>
                            <a:schemeClr val="tx1"/>
                          </a:solidFill>
                        </a:rPr>
                        <a:t>＜</a:t>
                      </a:r>
                      <a:r>
                        <a:rPr kumimoji="1" lang="en-US" altLang="ja-JP" dirty="0">
                          <a:solidFill>
                            <a:schemeClr val="tx1"/>
                          </a:solidFill>
                        </a:rPr>
                        <a:t>Vision</a:t>
                      </a:r>
                      <a:r>
                        <a:rPr kumimoji="1" lang="ja-JP" altLang="en-US" dirty="0">
                          <a:solidFill>
                            <a:schemeClr val="tx1"/>
                          </a:solidFill>
                        </a:rPr>
                        <a:t>＞</a:t>
                      </a: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a:solidFill>
                            <a:schemeClr val="tx1"/>
                          </a:solidFill>
                        </a:rPr>
                        <a:t>＜</a:t>
                      </a:r>
                      <a:r>
                        <a:rPr kumimoji="1" lang="en-US" altLang="ja-JP" dirty="0">
                          <a:solidFill>
                            <a:schemeClr val="tx1"/>
                          </a:solidFill>
                        </a:rPr>
                        <a:t>What</a:t>
                      </a:r>
                      <a:r>
                        <a:rPr kumimoji="1" lang="ja-JP" altLang="en-US" dirty="0">
                          <a:solidFill>
                            <a:schemeClr val="tx1"/>
                          </a:solidFill>
                        </a:rPr>
                        <a:t>＞</a:t>
                      </a: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a:solidFill>
                            <a:schemeClr val="tx1"/>
                          </a:solidFill>
                        </a:rPr>
                        <a:t>＜</a:t>
                      </a:r>
                      <a:r>
                        <a:rPr kumimoji="1" lang="en-US" altLang="ja-JP" dirty="0">
                          <a:solidFill>
                            <a:schemeClr val="tx1"/>
                          </a:solidFill>
                        </a:rPr>
                        <a:t>Outcome</a:t>
                      </a:r>
                      <a:r>
                        <a:rPr kumimoji="1" lang="ja-JP" altLang="en-US" dirty="0">
                          <a:solidFill>
                            <a:schemeClr val="tx1"/>
                          </a:solidFill>
                        </a:rPr>
                        <a:t>＞</a:t>
                      </a:r>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0"/>
                  </a:ext>
                </a:extLst>
              </a:tr>
              <a:tr h="5495087">
                <a:tc>
                  <a:txBody>
                    <a:bodyPr/>
                    <a:lstStyle/>
                    <a:p>
                      <a:pPr>
                        <a:lnSpc>
                          <a:spcPts val="2000"/>
                        </a:lnSpc>
                      </a:pPr>
                      <a:r>
                        <a:rPr lang="ja-JP" altLang="en-US" sz="1400" u="none" dirty="0" smtClean="0">
                          <a:solidFill>
                            <a:schemeClr val="tx1"/>
                          </a:solidFill>
                          <a:latin typeface="+mn-ea"/>
                        </a:rPr>
                        <a:t>・大阪都市圏は、首都圏や名古屋圏に比べて基幹的な都市基盤（インフラ）整備に向けた戦略的な投資が滞っていた。</a:t>
                      </a:r>
                      <a:endParaRPr lang="en-US" altLang="ja-JP" sz="1400" u="none" dirty="0" smtClean="0">
                        <a:solidFill>
                          <a:schemeClr val="tx1"/>
                        </a:solidFill>
                        <a:latin typeface="+mn-ea"/>
                      </a:endParaRPr>
                    </a:p>
                    <a:p>
                      <a:pPr>
                        <a:lnSpc>
                          <a:spcPts val="2000"/>
                        </a:lnSpc>
                      </a:pPr>
                      <a:r>
                        <a:rPr lang="ja-JP" altLang="en-US" sz="1400" u="none" dirty="0" smtClean="0">
                          <a:solidFill>
                            <a:schemeClr val="tx1"/>
                          </a:solidFill>
                          <a:latin typeface="+mn-ea"/>
                        </a:rPr>
                        <a:t>・特に、関空や新大阪等の広域拠点への鉄道アクセスや、高速道路ネットワークの拡充が東京や名古屋に比べて遅れていた。</a:t>
                      </a:r>
                      <a:endParaRPr lang="en-US" altLang="ja-JP" sz="1400" u="none" dirty="0" smtClean="0">
                        <a:solidFill>
                          <a:schemeClr val="tx1"/>
                        </a:solidFill>
                        <a:latin typeface="+mn-ea"/>
                      </a:endParaRPr>
                    </a:p>
                    <a:p>
                      <a:pPr marL="72000" indent="-457200">
                        <a:lnSpc>
                          <a:spcPts val="2400"/>
                        </a:lnSpc>
                      </a:pPr>
                      <a:endParaRPr lang="en-US" altLang="ja-JP" sz="1400" dirty="0">
                        <a:solidFill>
                          <a:schemeClr val="tx1"/>
                        </a:solidFill>
                        <a:latin typeface="+mn-lt"/>
                        <a:ea typeface="+mn-ea"/>
                      </a:endParaRPr>
                    </a:p>
                    <a:p>
                      <a:pPr marL="72000" indent="-457200"/>
                      <a:endParaRPr kumimoji="1" lang="ja-JP" altLang="en-US" sz="1400" dirty="0">
                        <a:solidFill>
                          <a:schemeClr val="tx1"/>
                        </a:solidFill>
                        <a:latin typeface="+mn-lt"/>
                        <a:ea typeface="+mn-ea"/>
                      </a:endParaRPr>
                    </a:p>
                  </a:txBody>
                  <a:tcP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nSpc>
                          <a:spcPts val="2000"/>
                        </a:lnSpc>
                      </a:pPr>
                      <a:r>
                        <a:rPr lang="ja-JP" altLang="en-US" sz="1400" u="none" dirty="0" smtClean="0">
                          <a:solidFill>
                            <a:schemeClr val="tx1"/>
                          </a:solidFill>
                          <a:latin typeface="+mn-ea"/>
                        </a:rPr>
                        <a:t>・国家的事業であるリニア中央新幹線や新名神高速道路等との結節機能を強化する。</a:t>
                      </a:r>
                      <a:endParaRPr lang="en-US" altLang="ja-JP" sz="1400" u="none" strike="dblStrike" dirty="0" smtClean="0">
                        <a:solidFill>
                          <a:schemeClr val="tx1"/>
                        </a:solidFill>
                        <a:latin typeface="+mn-ea"/>
                      </a:endParaRPr>
                    </a:p>
                    <a:p>
                      <a:pPr>
                        <a:lnSpc>
                          <a:spcPts val="2000"/>
                        </a:lnSpc>
                      </a:pPr>
                      <a:r>
                        <a:rPr lang="ja-JP" altLang="en-US" sz="1400" u="none" dirty="0" smtClean="0">
                          <a:solidFill>
                            <a:schemeClr val="tx1"/>
                          </a:solidFill>
                          <a:latin typeface="+mn-ea"/>
                        </a:rPr>
                        <a:t>・国際的な広域拠点である関空や臨海部との鉄道アクセス機能を強化することにより、都市圏の成長を牽引する都心部に国際人材などの成長資源を取り込み、国際ビジネス拠点の形成を図る。</a:t>
                      </a:r>
                      <a:endParaRPr lang="en-US" altLang="ja-JP" sz="1400" u="none" dirty="0" smtClean="0">
                        <a:solidFill>
                          <a:schemeClr val="tx1"/>
                        </a:solidFill>
                        <a:latin typeface="+mn-ea"/>
                      </a:endParaRPr>
                    </a:p>
                    <a:p>
                      <a:pPr marL="92075" indent="-92075">
                        <a:lnSpc>
                          <a:spcPct val="150000"/>
                        </a:lnSpc>
                      </a:pPr>
                      <a:r>
                        <a:rPr lang="ja-JP" altLang="en-US" sz="1400" u="none" dirty="0" smtClean="0">
                          <a:solidFill>
                            <a:schemeClr val="tx1"/>
                          </a:solidFill>
                          <a:latin typeface="+mn-ea"/>
                        </a:rPr>
                        <a:t>（①）</a:t>
                      </a:r>
                      <a:endParaRPr kumimoji="1" lang="ja-JP" altLang="en-US" sz="1400" u="none" dirty="0" smtClean="0">
                        <a:solidFill>
                          <a:schemeClr val="tx1"/>
                        </a:solidFill>
                      </a:endParaRP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nSpc>
                          <a:spcPts val="2000"/>
                        </a:lnSpc>
                      </a:pPr>
                      <a:r>
                        <a:rPr lang="en-US" altLang="ja-JP" sz="1400" u="none" dirty="0" smtClean="0">
                          <a:solidFill>
                            <a:schemeClr val="tx1"/>
                          </a:solidFill>
                          <a:latin typeface="+mn-ea"/>
                        </a:rPr>
                        <a:t>【</a:t>
                      </a:r>
                      <a:r>
                        <a:rPr lang="ja-JP" altLang="en-US" sz="1400" u="none" dirty="0" smtClean="0">
                          <a:solidFill>
                            <a:schemeClr val="tx1"/>
                          </a:solidFill>
                          <a:latin typeface="+mn-ea"/>
                        </a:rPr>
                        <a:t>鉄道</a:t>
                      </a:r>
                      <a:r>
                        <a:rPr lang="en-US" altLang="ja-JP" sz="1400" u="none" dirty="0" smtClean="0">
                          <a:solidFill>
                            <a:schemeClr val="tx1"/>
                          </a:solidFill>
                          <a:latin typeface="+mn-ea"/>
                        </a:rPr>
                        <a:t>】</a:t>
                      </a:r>
                      <a:r>
                        <a:rPr lang="ja-JP" altLang="en-US" sz="1400" u="none" dirty="0" smtClean="0">
                          <a:solidFill>
                            <a:schemeClr val="tx1"/>
                          </a:solidFill>
                          <a:latin typeface="+mn-ea"/>
                        </a:rPr>
                        <a:t>（②）</a:t>
                      </a:r>
                      <a:endParaRPr lang="en-US" altLang="ja-JP" sz="1400" u="none" dirty="0" smtClean="0">
                        <a:solidFill>
                          <a:schemeClr val="tx1"/>
                        </a:solidFill>
                        <a:latin typeface="+mn-ea"/>
                      </a:endParaRPr>
                    </a:p>
                    <a:p>
                      <a:pPr>
                        <a:lnSpc>
                          <a:spcPts val="2000"/>
                        </a:lnSpc>
                      </a:pPr>
                      <a:r>
                        <a:rPr lang="ja-JP" altLang="en-US" sz="1400" u="none" dirty="0" smtClean="0">
                          <a:solidFill>
                            <a:schemeClr val="tx1"/>
                          </a:solidFill>
                          <a:latin typeface="+mn-ea"/>
                        </a:rPr>
                        <a:t>・関空アクセス改善に資するうめきた新駅設置事業を引き続き推進</a:t>
                      </a:r>
                      <a:endParaRPr lang="en-US" altLang="ja-JP" sz="1400" u="none" strike="dblStrike" dirty="0" smtClean="0">
                        <a:solidFill>
                          <a:schemeClr val="tx1"/>
                        </a:solidFill>
                        <a:latin typeface="+mn-ea"/>
                      </a:endParaRPr>
                    </a:p>
                    <a:p>
                      <a:pPr marL="0" marR="0" indent="0" algn="l" defTabSz="914400" rtl="0" eaLnBrk="1" fontAlgn="auto" latinLnBrk="0" hangingPunct="1">
                        <a:lnSpc>
                          <a:spcPts val="2000"/>
                        </a:lnSpc>
                        <a:spcBef>
                          <a:spcPts val="0"/>
                        </a:spcBef>
                        <a:spcAft>
                          <a:spcPts val="0"/>
                        </a:spcAft>
                        <a:buClrTx/>
                        <a:buSzTx/>
                        <a:buFontTx/>
                        <a:buNone/>
                        <a:tabLst/>
                        <a:defRPr/>
                      </a:pPr>
                      <a:r>
                        <a:rPr lang="ja-JP" altLang="en-US" sz="1400" u="none" dirty="0" smtClean="0">
                          <a:solidFill>
                            <a:schemeClr val="tx1"/>
                          </a:solidFill>
                          <a:latin typeface="+mn-ea"/>
                        </a:rPr>
                        <a:t>・「なにわ筋線」の整備の促進</a:t>
                      </a:r>
                      <a:endParaRPr lang="en-US" altLang="ja-JP" sz="1400" u="none" strike="sngStrike" baseline="0" dirty="0" smtClean="0">
                        <a:solidFill>
                          <a:schemeClr val="tx1"/>
                        </a:solidFill>
                        <a:latin typeface="+mn-ea"/>
                      </a:endParaRPr>
                    </a:p>
                    <a:p>
                      <a:pPr>
                        <a:lnSpc>
                          <a:spcPts val="2000"/>
                        </a:lnSpc>
                      </a:pPr>
                      <a:r>
                        <a:rPr lang="en-US" altLang="ja-JP" sz="1400" u="none" dirty="0" smtClean="0">
                          <a:solidFill>
                            <a:schemeClr val="tx1"/>
                          </a:solidFill>
                          <a:latin typeface="+mn-ea"/>
                        </a:rPr>
                        <a:t>【</a:t>
                      </a:r>
                      <a:r>
                        <a:rPr lang="ja-JP" altLang="en-US" sz="1400" u="none" dirty="0" smtClean="0">
                          <a:solidFill>
                            <a:schemeClr val="tx1"/>
                          </a:solidFill>
                          <a:latin typeface="+mn-ea"/>
                        </a:rPr>
                        <a:t>道路</a:t>
                      </a:r>
                      <a:r>
                        <a:rPr lang="en-US" altLang="ja-JP" sz="1400" u="none" dirty="0" smtClean="0">
                          <a:solidFill>
                            <a:schemeClr val="tx1"/>
                          </a:solidFill>
                          <a:latin typeface="+mn-ea"/>
                        </a:rPr>
                        <a:t>】</a:t>
                      </a:r>
                      <a:r>
                        <a:rPr lang="ja-JP" altLang="en-US" sz="1400" u="none" dirty="0" smtClean="0">
                          <a:solidFill>
                            <a:schemeClr val="tx1"/>
                          </a:solidFill>
                          <a:latin typeface="+mn-ea"/>
                        </a:rPr>
                        <a:t>（③）</a:t>
                      </a:r>
                      <a:endParaRPr lang="en-US" altLang="ja-JP" sz="1400" u="none" dirty="0" smtClean="0">
                        <a:solidFill>
                          <a:schemeClr val="tx1"/>
                        </a:solidFill>
                        <a:latin typeface="+mn-ea"/>
                      </a:endParaRPr>
                    </a:p>
                    <a:p>
                      <a:pPr>
                        <a:lnSpc>
                          <a:spcPts val="2000"/>
                        </a:lnSpc>
                      </a:pPr>
                      <a:r>
                        <a:rPr lang="ja-JP" altLang="en-US" sz="1400" u="none" dirty="0" smtClean="0">
                          <a:solidFill>
                            <a:schemeClr val="tx1"/>
                          </a:solidFill>
                          <a:latin typeface="+mn-ea"/>
                        </a:rPr>
                        <a:t>・大阪都市再生環状道路の完成をめざした「淀川左岸線延伸部」の整備の促進</a:t>
                      </a:r>
                      <a:endParaRPr lang="en-US" altLang="ja-JP" sz="1400" u="none" dirty="0" smtClean="0">
                        <a:solidFill>
                          <a:schemeClr val="tx1"/>
                        </a:solidFill>
                        <a:latin typeface="+mn-ea"/>
                      </a:endParaRPr>
                    </a:p>
                    <a:p>
                      <a:pPr marL="72000" indent="-457200"/>
                      <a:endParaRPr kumimoji="1" lang="en-US" altLang="ja-JP" sz="1400" dirty="0">
                        <a:solidFill>
                          <a:schemeClr val="tx1"/>
                        </a:solidFill>
                        <a:latin typeface="+mn-lt"/>
                        <a:ea typeface="+mn-ea"/>
                      </a:endParaRP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nSpc>
                          <a:spcPts val="2000"/>
                        </a:lnSpc>
                      </a:pPr>
                      <a:r>
                        <a:rPr lang="ja-JP" altLang="en-US" sz="1400" b="0" u="none" dirty="0" smtClean="0">
                          <a:solidFill>
                            <a:schemeClr val="tx1"/>
                          </a:solidFill>
                          <a:latin typeface="+mn-ea"/>
                        </a:rPr>
                        <a:t>府市が連携し、 「なにわ筋線」 や「淀川左岸線延伸部」など大阪の成長に直結する都市基盤の整備に取り組んでいる。（④）</a:t>
                      </a:r>
                      <a:endParaRPr lang="en-US" altLang="ja-JP" sz="1400" b="0" u="none" dirty="0" smtClean="0">
                        <a:solidFill>
                          <a:schemeClr val="tx1"/>
                        </a:solidFill>
                        <a:latin typeface="+mn-ea"/>
                      </a:endParaRPr>
                    </a:p>
                    <a:p>
                      <a:pPr>
                        <a:lnSpc>
                          <a:spcPts val="2000"/>
                        </a:lnSpc>
                      </a:pPr>
                      <a:r>
                        <a:rPr lang="en-US" altLang="ja-JP" sz="1400" b="0" u="none" dirty="0" smtClean="0">
                          <a:solidFill>
                            <a:schemeClr val="tx1"/>
                          </a:solidFill>
                          <a:latin typeface="+mn-ea"/>
                        </a:rPr>
                        <a:t>【</a:t>
                      </a:r>
                      <a:r>
                        <a:rPr lang="ja-JP" altLang="en-US" sz="1400" b="0" u="none" dirty="0" smtClean="0">
                          <a:solidFill>
                            <a:schemeClr val="tx1"/>
                          </a:solidFill>
                          <a:latin typeface="+mn-ea"/>
                        </a:rPr>
                        <a:t>鉄道</a:t>
                      </a:r>
                      <a:r>
                        <a:rPr lang="en-US" altLang="ja-JP" sz="1400" b="0" u="none" dirty="0" smtClean="0">
                          <a:solidFill>
                            <a:schemeClr val="tx1"/>
                          </a:solidFill>
                          <a:latin typeface="+mn-ea"/>
                        </a:rPr>
                        <a:t>】</a:t>
                      </a:r>
                    </a:p>
                    <a:p>
                      <a:pPr>
                        <a:lnSpc>
                          <a:spcPts val="2000"/>
                        </a:lnSpc>
                      </a:pPr>
                      <a:r>
                        <a:rPr lang="ja-JP" altLang="en-US" sz="1400" b="0" u="none" dirty="0" smtClean="0">
                          <a:solidFill>
                            <a:schemeClr val="tx1"/>
                          </a:solidFill>
                          <a:latin typeface="+mn-ea"/>
                        </a:rPr>
                        <a:t>・</a:t>
                      </a:r>
                      <a:r>
                        <a:rPr lang="ja-JP" altLang="en-US" sz="1400" b="0" u="none" strike="noStrike" dirty="0" smtClean="0">
                          <a:solidFill>
                            <a:schemeClr val="tx1"/>
                          </a:solidFill>
                          <a:latin typeface="+mn-ea"/>
                        </a:rPr>
                        <a:t>うめきた</a:t>
                      </a:r>
                      <a:r>
                        <a:rPr lang="ja-JP" altLang="en-US" sz="1400" b="0" u="none" dirty="0" smtClean="0">
                          <a:solidFill>
                            <a:schemeClr val="tx1"/>
                          </a:solidFill>
                          <a:latin typeface="+mn-ea"/>
                        </a:rPr>
                        <a:t>新駅設置；駅施設工事等</a:t>
                      </a:r>
                      <a:endParaRPr lang="en-US" altLang="ja-JP" sz="1400" b="0" u="none" dirty="0" smtClean="0">
                        <a:solidFill>
                          <a:schemeClr val="tx1"/>
                        </a:solidFill>
                        <a:latin typeface="+mn-ea"/>
                      </a:endParaRPr>
                    </a:p>
                    <a:p>
                      <a:pPr>
                        <a:lnSpc>
                          <a:spcPts val="2000"/>
                        </a:lnSpc>
                      </a:pPr>
                      <a:r>
                        <a:rPr lang="en-US" altLang="ja-JP" sz="1400" b="0" u="none" dirty="0" smtClean="0">
                          <a:solidFill>
                            <a:schemeClr val="tx1"/>
                          </a:solidFill>
                          <a:latin typeface="+mn-ea"/>
                        </a:rPr>
                        <a:t>2023</a:t>
                      </a:r>
                      <a:r>
                        <a:rPr lang="ja-JP" altLang="en-US" sz="1400" b="0" u="none" dirty="0" smtClean="0">
                          <a:solidFill>
                            <a:schemeClr val="tx1"/>
                          </a:solidFill>
                          <a:latin typeface="+mn-ea"/>
                        </a:rPr>
                        <a:t>春に新駅開業予定</a:t>
                      </a:r>
                      <a:endParaRPr lang="en-US" altLang="ja-JP" sz="1400" b="0" u="none" dirty="0" smtClean="0">
                        <a:solidFill>
                          <a:schemeClr val="tx1"/>
                        </a:solidFill>
                        <a:latin typeface="+mn-ea"/>
                      </a:endParaRPr>
                    </a:p>
                    <a:p>
                      <a:pPr>
                        <a:lnSpc>
                          <a:spcPts val="2000"/>
                        </a:lnSpc>
                      </a:pPr>
                      <a:r>
                        <a:rPr lang="ja-JP" altLang="en-US" sz="1400" b="0" u="none" strike="noStrike" dirty="0" smtClean="0">
                          <a:solidFill>
                            <a:schemeClr val="tx1"/>
                          </a:solidFill>
                          <a:latin typeface="+mn-ea"/>
                        </a:rPr>
                        <a:t>（</a:t>
                      </a:r>
                      <a:r>
                        <a:rPr lang="en-US" altLang="ja-JP" sz="1400" b="0" u="none" strike="noStrike" dirty="0" smtClean="0">
                          <a:solidFill>
                            <a:schemeClr val="tx1"/>
                          </a:solidFill>
                          <a:latin typeface="+mn-ea"/>
                        </a:rPr>
                        <a:t>2022</a:t>
                      </a:r>
                      <a:r>
                        <a:rPr lang="ja-JP" altLang="en-US" sz="1400" b="0" u="none" strike="noStrike" dirty="0" smtClean="0">
                          <a:solidFill>
                            <a:schemeClr val="tx1"/>
                          </a:solidFill>
                          <a:latin typeface="+mn-ea"/>
                        </a:rPr>
                        <a:t>年度予算：</a:t>
                      </a:r>
                      <a:r>
                        <a:rPr lang="en-US" altLang="ja-JP" sz="1400" b="0" u="none" strike="noStrike" dirty="0" smtClean="0">
                          <a:solidFill>
                            <a:schemeClr val="tx1"/>
                          </a:solidFill>
                          <a:latin typeface="+mn-ea"/>
                        </a:rPr>
                        <a:t>19</a:t>
                      </a:r>
                      <a:r>
                        <a:rPr lang="ja-JP" altLang="en-US" sz="1400" b="0" u="none" strike="noStrike" dirty="0" smtClean="0">
                          <a:solidFill>
                            <a:schemeClr val="tx1"/>
                          </a:solidFill>
                          <a:latin typeface="+mn-ea"/>
                        </a:rPr>
                        <a:t>億円）</a:t>
                      </a:r>
                      <a:endParaRPr lang="en-US" altLang="ja-JP" sz="1400" b="0" u="none" strike="noStrike" dirty="0" smtClean="0">
                        <a:solidFill>
                          <a:schemeClr val="tx1"/>
                        </a:solidFill>
                        <a:latin typeface="+mn-ea"/>
                      </a:endParaRPr>
                    </a:p>
                    <a:p>
                      <a:pPr marL="0" marR="0" lvl="0" indent="0" algn="l" defTabSz="914400" rtl="0" eaLnBrk="1" fontAlgn="auto" latinLnBrk="0" hangingPunct="1">
                        <a:lnSpc>
                          <a:spcPts val="2000"/>
                        </a:lnSpc>
                        <a:spcBef>
                          <a:spcPts val="0"/>
                        </a:spcBef>
                        <a:spcAft>
                          <a:spcPts val="0"/>
                        </a:spcAft>
                        <a:buClrTx/>
                        <a:buSzTx/>
                        <a:buFontTx/>
                        <a:buNone/>
                        <a:tabLst/>
                        <a:defRPr/>
                      </a:pPr>
                      <a:r>
                        <a:rPr lang="ja-JP" altLang="en-US" sz="1400" b="0" u="none" dirty="0" smtClean="0">
                          <a:solidFill>
                            <a:schemeClr val="tx1"/>
                          </a:solidFill>
                          <a:latin typeface="+mn-ea"/>
                        </a:rPr>
                        <a:t>・なにわ筋線；整備の促進（</a:t>
                      </a:r>
                      <a:r>
                        <a:rPr lang="en-US" altLang="ja-JP" sz="1400" b="0" u="none" dirty="0" smtClean="0">
                          <a:solidFill>
                            <a:schemeClr val="tx1"/>
                          </a:solidFill>
                          <a:latin typeface="+mn-ea"/>
                        </a:rPr>
                        <a:t>2022</a:t>
                      </a:r>
                      <a:r>
                        <a:rPr lang="ja-JP" altLang="en-US" sz="1400" b="0" u="none" dirty="0" smtClean="0">
                          <a:solidFill>
                            <a:schemeClr val="tx1"/>
                          </a:solidFill>
                          <a:latin typeface="+mn-ea"/>
                        </a:rPr>
                        <a:t>年度予算：</a:t>
                      </a:r>
                      <a:r>
                        <a:rPr lang="en-US" altLang="ja-JP" sz="1400" b="0" u="none" dirty="0" smtClean="0">
                          <a:solidFill>
                            <a:schemeClr val="tx1"/>
                          </a:solidFill>
                          <a:latin typeface="+mn-ea"/>
                        </a:rPr>
                        <a:t>4.8</a:t>
                      </a:r>
                      <a:r>
                        <a:rPr lang="ja-JP" altLang="en-US" sz="1400" b="0" u="none" dirty="0" smtClean="0">
                          <a:solidFill>
                            <a:schemeClr val="tx1"/>
                          </a:solidFill>
                          <a:latin typeface="+mn-ea"/>
                        </a:rPr>
                        <a:t>億円）</a:t>
                      </a:r>
                      <a:endParaRPr lang="en-US" altLang="ja-JP" sz="1400" b="0" u="none" dirty="0" smtClean="0">
                        <a:solidFill>
                          <a:schemeClr val="tx1"/>
                        </a:solidFill>
                        <a:latin typeface="+mn-ea"/>
                      </a:endParaRPr>
                    </a:p>
                    <a:p>
                      <a:pPr>
                        <a:lnSpc>
                          <a:spcPts val="2000"/>
                        </a:lnSpc>
                      </a:pPr>
                      <a:r>
                        <a:rPr lang="ja-JP" altLang="en-US" sz="1400" b="0" u="none" dirty="0" smtClean="0">
                          <a:solidFill>
                            <a:schemeClr val="tx1"/>
                          </a:solidFill>
                          <a:latin typeface="+mn-ea"/>
                        </a:rPr>
                        <a:t>　</a:t>
                      </a:r>
                      <a:r>
                        <a:rPr lang="ja-JP" altLang="en-US" sz="1200" b="0" u="none" dirty="0" smtClean="0">
                          <a:solidFill>
                            <a:schemeClr val="tx1"/>
                          </a:solidFill>
                          <a:latin typeface="+mn-ea"/>
                        </a:rPr>
                        <a:t>⇒</a:t>
                      </a:r>
                      <a:r>
                        <a:rPr lang="en-US" altLang="ja-JP" sz="1200" b="0" u="none" dirty="0" smtClean="0">
                          <a:solidFill>
                            <a:schemeClr val="tx1"/>
                          </a:solidFill>
                          <a:latin typeface="+mn-ea"/>
                        </a:rPr>
                        <a:t>2019.7 </a:t>
                      </a:r>
                      <a:r>
                        <a:rPr lang="ja-JP" altLang="en-US" sz="1200" b="0" u="none" dirty="0" smtClean="0">
                          <a:solidFill>
                            <a:schemeClr val="tx1"/>
                          </a:solidFill>
                          <a:latin typeface="+mn-ea"/>
                        </a:rPr>
                        <a:t>鉄道事業許可</a:t>
                      </a:r>
                      <a:endParaRPr lang="en-US" altLang="ja-JP" sz="1200" b="0" u="none" dirty="0" smtClean="0">
                        <a:solidFill>
                          <a:schemeClr val="tx1"/>
                        </a:solidFill>
                        <a:latin typeface="+mn-ea"/>
                      </a:endParaRPr>
                    </a:p>
                    <a:p>
                      <a:pPr>
                        <a:lnSpc>
                          <a:spcPts val="2000"/>
                        </a:lnSpc>
                      </a:pPr>
                      <a:r>
                        <a:rPr lang="ja-JP" altLang="en-US" sz="1200" b="0" u="none" dirty="0" smtClean="0">
                          <a:solidFill>
                            <a:schemeClr val="tx1"/>
                          </a:solidFill>
                          <a:latin typeface="+mn-ea"/>
                        </a:rPr>
                        <a:t>　⇒</a:t>
                      </a:r>
                      <a:r>
                        <a:rPr lang="en-US" altLang="ja-JP" sz="1200" b="0" u="none" dirty="0" smtClean="0">
                          <a:solidFill>
                            <a:schemeClr val="tx1"/>
                          </a:solidFill>
                          <a:latin typeface="+mn-ea"/>
                        </a:rPr>
                        <a:t>2020.2 </a:t>
                      </a:r>
                      <a:r>
                        <a:rPr lang="ja-JP" altLang="en-US" sz="1200" b="0" u="none" dirty="0" smtClean="0">
                          <a:solidFill>
                            <a:schemeClr val="tx1"/>
                          </a:solidFill>
                          <a:latin typeface="+mn-ea"/>
                        </a:rPr>
                        <a:t>都市計画決定</a:t>
                      </a:r>
                      <a:endParaRPr lang="en-US" altLang="ja-JP" sz="1200" b="0" u="none" dirty="0" smtClean="0">
                        <a:solidFill>
                          <a:schemeClr val="tx1"/>
                        </a:solidFill>
                        <a:latin typeface="+mn-ea"/>
                      </a:endParaRPr>
                    </a:p>
                    <a:p>
                      <a:pPr>
                        <a:lnSpc>
                          <a:spcPts val="2000"/>
                        </a:lnSpc>
                      </a:pPr>
                      <a:r>
                        <a:rPr lang="ja-JP" altLang="en-US" sz="1200" b="0" u="none" dirty="0" smtClean="0">
                          <a:solidFill>
                            <a:schemeClr val="tx1"/>
                          </a:solidFill>
                          <a:latin typeface="+mn-ea"/>
                        </a:rPr>
                        <a:t>　⇒</a:t>
                      </a:r>
                      <a:r>
                        <a:rPr lang="en-US" altLang="ja-JP" sz="1200" b="0" u="none" dirty="0" smtClean="0">
                          <a:solidFill>
                            <a:schemeClr val="tx1"/>
                          </a:solidFill>
                          <a:latin typeface="+mn-ea"/>
                        </a:rPr>
                        <a:t>2020.8 </a:t>
                      </a:r>
                      <a:r>
                        <a:rPr lang="ja-JP" altLang="en-US" sz="1200" b="0" u="none" dirty="0" smtClean="0">
                          <a:solidFill>
                            <a:schemeClr val="tx1"/>
                          </a:solidFill>
                          <a:latin typeface="+mn-ea"/>
                        </a:rPr>
                        <a:t>都市計画事業認可</a:t>
                      </a:r>
                      <a:endParaRPr lang="en-US" altLang="ja-JP" sz="1200" b="0" u="none" dirty="0" smtClean="0">
                        <a:solidFill>
                          <a:schemeClr val="tx1"/>
                        </a:solidFill>
                        <a:latin typeface="+mn-ea"/>
                      </a:endParaRPr>
                    </a:p>
                    <a:p>
                      <a:pPr>
                        <a:lnSpc>
                          <a:spcPts val="2000"/>
                        </a:lnSpc>
                      </a:pPr>
                      <a:r>
                        <a:rPr lang="ja-JP" altLang="en-US" sz="1200" b="0" u="none" dirty="0" smtClean="0">
                          <a:solidFill>
                            <a:schemeClr val="tx1"/>
                          </a:solidFill>
                          <a:latin typeface="+mn-ea"/>
                        </a:rPr>
                        <a:t>　⇒</a:t>
                      </a:r>
                      <a:r>
                        <a:rPr lang="en-US" altLang="ja-JP" sz="1200" b="0" u="none" dirty="0" smtClean="0">
                          <a:solidFill>
                            <a:schemeClr val="tx1"/>
                          </a:solidFill>
                          <a:latin typeface="+mn-ea"/>
                        </a:rPr>
                        <a:t>2021.10</a:t>
                      </a:r>
                      <a:r>
                        <a:rPr lang="en-US" altLang="ja-JP" sz="1200" b="0" u="none" baseline="0" dirty="0" smtClean="0">
                          <a:solidFill>
                            <a:schemeClr val="tx1"/>
                          </a:solidFill>
                          <a:latin typeface="+mn-ea"/>
                        </a:rPr>
                        <a:t> </a:t>
                      </a:r>
                      <a:r>
                        <a:rPr lang="ja-JP" altLang="en-US" sz="1200" b="0" u="none" baseline="0" dirty="0" smtClean="0">
                          <a:solidFill>
                            <a:schemeClr val="tx1"/>
                          </a:solidFill>
                          <a:latin typeface="+mn-ea"/>
                        </a:rPr>
                        <a:t>工事着手</a:t>
                      </a:r>
                      <a:endParaRPr lang="en-US" altLang="ja-JP" sz="1200" b="0" u="none" dirty="0" smtClean="0">
                        <a:solidFill>
                          <a:schemeClr val="tx1"/>
                        </a:solidFill>
                        <a:latin typeface="+mn-ea"/>
                      </a:endParaRPr>
                    </a:p>
                    <a:p>
                      <a:pPr>
                        <a:lnSpc>
                          <a:spcPts val="2000"/>
                        </a:lnSpc>
                      </a:pPr>
                      <a:r>
                        <a:rPr lang="en-US" altLang="ja-JP" sz="1400" b="0" u="none" dirty="0" smtClean="0">
                          <a:solidFill>
                            <a:schemeClr val="tx1"/>
                          </a:solidFill>
                          <a:latin typeface="+mn-ea"/>
                        </a:rPr>
                        <a:t>【</a:t>
                      </a:r>
                      <a:r>
                        <a:rPr lang="ja-JP" altLang="en-US" sz="1400" b="0" u="none" dirty="0" smtClean="0">
                          <a:solidFill>
                            <a:schemeClr val="tx1"/>
                          </a:solidFill>
                          <a:latin typeface="+mn-ea"/>
                        </a:rPr>
                        <a:t>道路</a:t>
                      </a:r>
                      <a:r>
                        <a:rPr lang="en-US" altLang="ja-JP" sz="1400" b="0" u="none" dirty="0" smtClean="0">
                          <a:solidFill>
                            <a:schemeClr val="tx1"/>
                          </a:solidFill>
                          <a:latin typeface="+mn-ea"/>
                        </a:rPr>
                        <a:t>】</a:t>
                      </a:r>
                    </a:p>
                    <a:p>
                      <a:pPr>
                        <a:lnSpc>
                          <a:spcPts val="2000"/>
                        </a:lnSpc>
                      </a:pPr>
                      <a:r>
                        <a:rPr lang="ja-JP" altLang="en-US" sz="1400" b="0" u="none" dirty="0" smtClean="0">
                          <a:solidFill>
                            <a:schemeClr val="tx1"/>
                          </a:solidFill>
                          <a:latin typeface="+mn-ea"/>
                        </a:rPr>
                        <a:t>・淀川左岸線延伸部：設計、工事</a:t>
                      </a:r>
                      <a:r>
                        <a:rPr lang="ja-JP" altLang="en-US" sz="1400" b="0" u="none" strike="noStrike" dirty="0" smtClean="0">
                          <a:solidFill>
                            <a:schemeClr val="tx1"/>
                          </a:solidFill>
                          <a:latin typeface="+mn-ea"/>
                        </a:rPr>
                        <a:t>（</a:t>
                      </a:r>
                      <a:r>
                        <a:rPr lang="en-US" altLang="ja-JP" sz="1400" b="0" u="none" strike="noStrike" dirty="0" smtClean="0">
                          <a:solidFill>
                            <a:schemeClr val="tx1"/>
                          </a:solidFill>
                          <a:latin typeface="+mn-ea"/>
                        </a:rPr>
                        <a:t>2022</a:t>
                      </a:r>
                      <a:r>
                        <a:rPr lang="ja-JP" altLang="en-US" sz="1400" b="0" u="none" strike="noStrike" dirty="0" smtClean="0">
                          <a:solidFill>
                            <a:schemeClr val="tx1"/>
                          </a:solidFill>
                          <a:latin typeface="+mn-ea"/>
                        </a:rPr>
                        <a:t>年度予算：</a:t>
                      </a:r>
                      <a:r>
                        <a:rPr lang="en-US" altLang="ja-JP" sz="1400" b="0" u="none" strike="noStrike" dirty="0" smtClean="0">
                          <a:solidFill>
                            <a:schemeClr val="tx1"/>
                          </a:solidFill>
                          <a:latin typeface="+mn-ea"/>
                        </a:rPr>
                        <a:t>2</a:t>
                      </a:r>
                      <a:r>
                        <a:rPr lang="ja-JP" altLang="en-US" sz="1400" b="0" u="none" strike="noStrike" dirty="0" smtClean="0">
                          <a:solidFill>
                            <a:schemeClr val="tx1"/>
                          </a:solidFill>
                          <a:latin typeface="+mn-ea"/>
                        </a:rPr>
                        <a:t>億円</a:t>
                      </a:r>
                      <a:r>
                        <a:rPr lang="en-US" altLang="ja-JP" sz="1400" b="0" u="none" strike="noStrike" dirty="0" smtClean="0">
                          <a:solidFill>
                            <a:schemeClr val="tx1"/>
                          </a:solidFill>
                          <a:latin typeface="+mn-ea"/>
                        </a:rPr>
                        <a:t>【</a:t>
                      </a:r>
                      <a:r>
                        <a:rPr lang="ja-JP" altLang="en-US" sz="1400" b="0" u="none" strike="noStrike" dirty="0" smtClean="0">
                          <a:solidFill>
                            <a:schemeClr val="tx1"/>
                          </a:solidFill>
                          <a:latin typeface="+mn-ea"/>
                        </a:rPr>
                        <a:t>国直轄事業負担金</a:t>
                      </a:r>
                      <a:r>
                        <a:rPr lang="en-US" altLang="ja-JP" sz="1400" b="0" u="none" strike="noStrike" dirty="0" smtClean="0">
                          <a:solidFill>
                            <a:schemeClr val="tx1"/>
                          </a:solidFill>
                          <a:latin typeface="+mn-ea"/>
                        </a:rPr>
                        <a:t>】</a:t>
                      </a:r>
                      <a:r>
                        <a:rPr lang="ja-JP" altLang="en-US" sz="1400" b="0" u="none" strike="noStrike" dirty="0" smtClean="0">
                          <a:solidFill>
                            <a:schemeClr val="tx1"/>
                          </a:solidFill>
                          <a:latin typeface="+mn-ea"/>
                        </a:rPr>
                        <a:t>）</a:t>
                      </a:r>
                      <a:endParaRPr lang="en-US" altLang="ja-JP" sz="1600" b="0" u="none" strike="noStrike" dirty="0" smtClean="0">
                        <a:solidFill>
                          <a:schemeClr val="tx1"/>
                        </a:solidFill>
                        <a:latin typeface="+mn-ea"/>
                      </a:endParaRPr>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1"/>
                  </a:ext>
                </a:extLst>
              </a:tr>
            </a:tbl>
          </a:graphicData>
        </a:graphic>
      </p:graphicFrame>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44</a:t>
            </a:fld>
            <a:endParaRPr lang="ja-JP" altLang="en-US"/>
          </a:p>
        </p:txBody>
      </p:sp>
    </p:spTree>
    <p:extLst>
      <p:ext uri="{BB962C8B-B14F-4D97-AF65-F5344CB8AC3E}">
        <p14:creationId xmlns:p14="http://schemas.microsoft.com/office/powerpoint/2010/main" val="1143183729"/>
      </p:ext>
    </p:extLst>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0" name="角丸四角形 149"/>
          <p:cNvSpPr/>
          <p:nvPr/>
        </p:nvSpPr>
        <p:spPr>
          <a:xfrm>
            <a:off x="3305005" y="787392"/>
            <a:ext cx="423326" cy="144000"/>
          </a:xfrm>
          <a:prstGeom prst="roundRect">
            <a:avLst>
              <a:gd name="adj" fmla="val 3640"/>
            </a:avLst>
          </a:prstGeom>
          <a:solidFill>
            <a:srgbClr val="66FFFF">
              <a:alpha val="35000"/>
            </a:srgb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16" name="角丸四角形 146"/>
          <p:cNvSpPr/>
          <p:nvPr/>
        </p:nvSpPr>
        <p:spPr>
          <a:xfrm rot="21050398">
            <a:off x="2448693" y="2309601"/>
            <a:ext cx="537314" cy="678251"/>
          </a:xfrm>
          <a:custGeom>
            <a:avLst/>
            <a:gdLst>
              <a:gd name="connsiteX0" fmla="*/ 0 w 445984"/>
              <a:gd name="connsiteY0" fmla="*/ 16234 h 1556290"/>
              <a:gd name="connsiteX1" fmla="*/ 16234 w 445984"/>
              <a:gd name="connsiteY1" fmla="*/ 0 h 1556290"/>
              <a:gd name="connsiteX2" fmla="*/ 429750 w 445984"/>
              <a:gd name="connsiteY2" fmla="*/ 0 h 1556290"/>
              <a:gd name="connsiteX3" fmla="*/ 445984 w 445984"/>
              <a:gd name="connsiteY3" fmla="*/ 16234 h 1556290"/>
              <a:gd name="connsiteX4" fmla="*/ 445984 w 445984"/>
              <a:gd name="connsiteY4" fmla="*/ 1540056 h 1556290"/>
              <a:gd name="connsiteX5" fmla="*/ 429750 w 445984"/>
              <a:gd name="connsiteY5" fmla="*/ 1556290 h 1556290"/>
              <a:gd name="connsiteX6" fmla="*/ 16234 w 445984"/>
              <a:gd name="connsiteY6" fmla="*/ 1556290 h 1556290"/>
              <a:gd name="connsiteX7" fmla="*/ 0 w 445984"/>
              <a:gd name="connsiteY7" fmla="*/ 1540056 h 1556290"/>
              <a:gd name="connsiteX8" fmla="*/ 0 w 445984"/>
              <a:gd name="connsiteY8" fmla="*/ 16234 h 1556290"/>
              <a:gd name="connsiteX0" fmla="*/ 76823 w 445984"/>
              <a:gd name="connsiteY0" fmla="*/ 108217 h 1556290"/>
              <a:gd name="connsiteX1" fmla="*/ 16234 w 445984"/>
              <a:gd name="connsiteY1" fmla="*/ 0 h 1556290"/>
              <a:gd name="connsiteX2" fmla="*/ 429750 w 445984"/>
              <a:gd name="connsiteY2" fmla="*/ 0 h 1556290"/>
              <a:gd name="connsiteX3" fmla="*/ 445984 w 445984"/>
              <a:gd name="connsiteY3" fmla="*/ 16234 h 1556290"/>
              <a:gd name="connsiteX4" fmla="*/ 445984 w 445984"/>
              <a:gd name="connsiteY4" fmla="*/ 1540056 h 1556290"/>
              <a:gd name="connsiteX5" fmla="*/ 429750 w 445984"/>
              <a:gd name="connsiteY5" fmla="*/ 1556290 h 1556290"/>
              <a:gd name="connsiteX6" fmla="*/ 16234 w 445984"/>
              <a:gd name="connsiteY6" fmla="*/ 1556290 h 1556290"/>
              <a:gd name="connsiteX7" fmla="*/ 0 w 445984"/>
              <a:gd name="connsiteY7" fmla="*/ 1540056 h 1556290"/>
              <a:gd name="connsiteX8" fmla="*/ 76823 w 445984"/>
              <a:gd name="connsiteY8" fmla="*/ 108217 h 1556290"/>
              <a:gd name="connsiteX0" fmla="*/ 76823 w 445984"/>
              <a:gd name="connsiteY0" fmla="*/ 108217 h 1556290"/>
              <a:gd name="connsiteX1" fmla="*/ 90098 w 445984"/>
              <a:gd name="connsiteY1" fmla="*/ 50503 h 1556290"/>
              <a:gd name="connsiteX2" fmla="*/ 429750 w 445984"/>
              <a:gd name="connsiteY2" fmla="*/ 0 h 1556290"/>
              <a:gd name="connsiteX3" fmla="*/ 445984 w 445984"/>
              <a:gd name="connsiteY3" fmla="*/ 16234 h 1556290"/>
              <a:gd name="connsiteX4" fmla="*/ 445984 w 445984"/>
              <a:gd name="connsiteY4" fmla="*/ 1540056 h 1556290"/>
              <a:gd name="connsiteX5" fmla="*/ 429750 w 445984"/>
              <a:gd name="connsiteY5" fmla="*/ 1556290 h 1556290"/>
              <a:gd name="connsiteX6" fmla="*/ 16234 w 445984"/>
              <a:gd name="connsiteY6" fmla="*/ 1556290 h 1556290"/>
              <a:gd name="connsiteX7" fmla="*/ 0 w 445984"/>
              <a:gd name="connsiteY7" fmla="*/ 1540056 h 1556290"/>
              <a:gd name="connsiteX8" fmla="*/ 76823 w 445984"/>
              <a:gd name="connsiteY8" fmla="*/ 108217 h 1556290"/>
              <a:gd name="connsiteX0" fmla="*/ 76823 w 445984"/>
              <a:gd name="connsiteY0" fmla="*/ 108217 h 1556290"/>
              <a:gd name="connsiteX1" fmla="*/ 90098 w 445984"/>
              <a:gd name="connsiteY1" fmla="*/ 50503 h 1556290"/>
              <a:gd name="connsiteX2" fmla="*/ 429750 w 445984"/>
              <a:gd name="connsiteY2" fmla="*/ 0 h 1556290"/>
              <a:gd name="connsiteX3" fmla="*/ 445984 w 445984"/>
              <a:gd name="connsiteY3" fmla="*/ 16234 h 1556290"/>
              <a:gd name="connsiteX4" fmla="*/ 445984 w 445984"/>
              <a:gd name="connsiteY4" fmla="*/ 1540056 h 1556290"/>
              <a:gd name="connsiteX5" fmla="*/ 429750 w 445984"/>
              <a:gd name="connsiteY5" fmla="*/ 1556290 h 1556290"/>
              <a:gd name="connsiteX6" fmla="*/ 16234 w 445984"/>
              <a:gd name="connsiteY6" fmla="*/ 1556290 h 1556290"/>
              <a:gd name="connsiteX7" fmla="*/ 0 w 445984"/>
              <a:gd name="connsiteY7" fmla="*/ 1540056 h 1556290"/>
              <a:gd name="connsiteX8" fmla="*/ 76823 w 445984"/>
              <a:gd name="connsiteY8" fmla="*/ 108217 h 1556290"/>
              <a:gd name="connsiteX0" fmla="*/ 76823 w 445984"/>
              <a:gd name="connsiteY0" fmla="*/ 108217 h 1556290"/>
              <a:gd name="connsiteX1" fmla="*/ 99651 w 445984"/>
              <a:gd name="connsiteY1" fmla="*/ 6215 h 1556290"/>
              <a:gd name="connsiteX2" fmla="*/ 429750 w 445984"/>
              <a:gd name="connsiteY2" fmla="*/ 0 h 1556290"/>
              <a:gd name="connsiteX3" fmla="*/ 445984 w 445984"/>
              <a:gd name="connsiteY3" fmla="*/ 16234 h 1556290"/>
              <a:gd name="connsiteX4" fmla="*/ 445984 w 445984"/>
              <a:gd name="connsiteY4" fmla="*/ 1540056 h 1556290"/>
              <a:gd name="connsiteX5" fmla="*/ 429750 w 445984"/>
              <a:gd name="connsiteY5" fmla="*/ 1556290 h 1556290"/>
              <a:gd name="connsiteX6" fmla="*/ 16234 w 445984"/>
              <a:gd name="connsiteY6" fmla="*/ 1556290 h 1556290"/>
              <a:gd name="connsiteX7" fmla="*/ 0 w 445984"/>
              <a:gd name="connsiteY7" fmla="*/ 1540056 h 1556290"/>
              <a:gd name="connsiteX8" fmla="*/ 76823 w 445984"/>
              <a:gd name="connsiteY8" fmla="*/ 108217 h 1556290"/>
              <a:gd name="connsiteX0" fmla="*/ 76823 w 445984"/>
              <a:gd name="connsiteY0" fmla="*/ 102002 h 1550075"/>
              <a:gd name="connsiteX1" fmla="*/ 99651 w 445984"/>
              <a:gd name="connsiteY1" fmla="*/ 0 h 1550075"/>
              <a:gd name="connsiteX2" fmla="*/ 425885 w 445984"/>
              <a:gd name="connsiteY2" fmla="*/ 77582 h 1550075"/>
              <a:gd name="connsiteX3" fmla="*/ 445984 w 445984"/>
              <a:gd name="connsiteY3" fmla="*/ 10019 h 1550075"/>
              <a:gd name="connsiteX4" fmla="*/ 445984 w 445984"/>
              <a:gd name="connsiteY4" fmla="*/ 1533841 h 1550075"/>
              <a:gd name="connsiteX5" fmla="*/ 429750 w 445984"/>
              <a:gd name="connsiteY5" fmla="*/ 1550075 h 1550075"/>
              <a:gd name="connsiteX6" fmla="*/ 16234 w 445984"/>
              <a:gd name="connsiteY6" fmla="*/ 1550075 h 1550075"/>
              <a:gd name="connsiteX7" fmla="*/ 0 w 445984"/>
              <a:gd name="connsiteY7" fmla="*/ 1533841 h 1550075"/>
              <a:gd name="connsiteX8" fmla="*/ 76823 w 445984"/>
              <a:gd name="connsiteY8" fmla="*/ 102002 h 1550075"/>
              <a:gd name="connsiteX0" fmla="*/ 76823 w 445984"/>
              <a:gd name="connsiteY0" fmla="*/ 102002 h 1550075"/>
              <a:gd name="connsiteX1" fmla="*/ 99651 w 445984"/>
              <a:gd name="connsiteY1" fmla="*/ 0 h 1550075"/>
              <a:gd name="connsiteX2" fmla="*/ 406247 w 445984"/>
              <a:gd name="connsiteY2" fmla="*/ 139540 h 1550075"/>
              <a:gd name="connsiteX3" fmla="*/ 445984 w 445984"/>
              <a:gd name="connsiteY3" fmla="*/ 10019 h 1550075"/>
              <a:gd name="connsiteX4" fmla="*/ 445984 w 445984"/>
              <a:gd name="connsiteY4" fmla="*/ 1533841 h 1550075"/>
              <a:gd name="connsiteX5" fmla="*/ 429750 w 445984"/>
              <a:gd name="connsiteY5" fmla="*/ 1550075 h 1550075"/>
              <a:gd name="connsiteX6" fmla="*/ 16234 w 445984"/>
              <a:gd name="connsiteY6" fmla="*/ 1550075 h 1550075"/>
              <a:gd name="connsiteX7" fmla="*/ 0 w 445984"/>
              <a:gd name="connsiteY7" fmla="*/ 1533841 h 1550075"/>
              <a:gd name="connsiteX8" fmla="*/ 76823 w 445984"/>
              <a:gd name="connsiteY8" fmla="*/ 102002 h 1550075"/>
              <a:gd name="connsiteX0" fmla="*/ 76823 w 446929"/>
              <a:gd name="connsiteY0" fmla="*/ 102002 h 1550075"/>
              <a:gd name="connsiteX1" fmla="*/ 99651 w 446929"/>
              <a:gd name="connsiteY1" fmla="*/ 0 h 1550075"/>
              <a:gd name="connsiteX2" fmla="*/ 406247 w 446929"/>
              <a:gd name="connsiteY2" fmla="*/ 139540 h 1550075"/>
              <a:gd name="connsiteX3" fmla="*/ 445984 w 446929"/>
              <a:gd name="connsiteY3" fmla="*/ 1533841 h 1550075"/>
              <a:gd name="connsiteX4" fmla="*/ 429750 w 446929"/>
              <a:gd name="connsiteY4" fmla="*/ 1550075 h 1550075"/>
              <a:gd name="connsiteX5" fmla="*/ 16234 w 446929"/>
              <a:gd name="connsiteY5" fmla="*/ 1550075 h 1550075"/>
              <a:gd name="connsiteX6" fmla="*/ 0 w 446929"/>
              <a:gd name="connsiteY6" fmla="*/ 1533841 h 1550075"/>
              <a:gd name="connsiteX7" fmla="*/ 76823 w 446929"/>
              <a:gd name="connsiteY7" fmla="*/ 102002 h 1550075"/>
              <a:gd name="connsiteX0" fmla="*/ 76823 w 445984"/>
              <a:gd name="connsiteY0" fmla="*/ 102002 h 1550075"/>
              <a:gd name="connsiteX1" fmla="*/ 99651 w 445984"/>
              <a:gd name="connsiteY1" fmla="*/ 0 h 1550075"/>
              <a:gd name="connsiteX2" fmla="*/ 406247 w 445984"/>
              <a:gd name="connsiteY2" fmla="*/ 139540 h 1550075"/>
              <a:gd name="connsiteX3" fmla="*/ 445984 w 445984"/>
              <a:gd name="connsiteY3" fmla="*/ 1533841 h 1550075"/>
              <a:gd name="connsiteX4" fmla="*/ 429750 w 445984"/>
              <a:gd name="connsiteY4" fmla="*/ 1550075 h 1550075"/>
              <a:gd name="connsiteX5" fmla="*/ 16234 w 445984"/>
              <a:gd name="connsiteY5" fmla="*/ 1550075 h 1550075"/>
              <a:gd name="connsiteX6" fmla="*/ 0 w 445984"/>
              <a:gd name="connsiteY6" fmla="*/ 1533841 h 1550075"/>
              <a:gd name="connsiteX7" fmla="*/ 76823 w 445984"/>
              <a:gd name="connsiteY7" fmla="*/ 102002 h 1550075"/>
              <a:gd name="connsiteX0" fmla="*/ 76823 w 430298"/>
              <a:gd name="connsiteY0" fmla="*/ 102002 h 1550075"/>
              <a:gd name="connsiteX1" fmla="*/ 99651 w 430298"/>
              <a:gd name="connsiteY1" fmla="*/ 0 h 1550075"/>
              <a:gd name="connsiteX2" fmla="*/ 406247 w 430298"/>
              <a:gd name="connsiteY2" fmla="*/ 139540 h 1550075"/>
              <a:gd name="connsiteX3" fmla="*/ 334731 w 430298"/>
              <a:gd name="connsiteY3" fmla="*/ 1445954 h 1550075"/>
              <a:gd name="connsiteX4" fmla="*/ 429750 w 430298"/>
              <a:gd name="connsiteY4" fmla="*/ 1550075 h 1550075"/>
              <a:gd name="connsiteX5" fmla="*/ 16234 w 430298"/>
              <a:gd name="connsiteY5" fmla="*/ 1550075 h 1550075"/>
              <a:gd name="connsiteX6" fmla="*/ 0 w 430298"/>
              <a:gd name="connsiteY6" fmla="*/ 1533841 h 1550075"/>
              <a:gd name="connsiteX7" fmla="*/ 76823 w 430298"/>
              <a:gd name="connsiteY7" fmla="*/ 102002 h 1550075"/>
              <a:gd name="connsiteX0" fmla="*/ 76823 w 430298"/>
              <a:gd name="connsiteY0" fmla="*/ 102002 h 1550075"/>
              <a:gd name="connsiteX1" fmla="*/ 99651 w 430298"/>
              <a:gd name="connsiteY1" fmla="*/ 0 h 1550075"/>
              <a:gd name="connsiteX2" fmla="*/ 406247 w 430298"/>
              <a:gd name="connsiteY2" fmla="*/ 139540 h 1550075"/>
              <a:gd name="connsiteX3" fmla="*/ 334731 w 430298"/>
              <a:gd name="connsiteY3" fmla="*/ 1445954 h 1550075"/>
              <a:gd name="connsiteX4" fmla="*/ 429750 w 430298"/>
              <a:gd name="connsiteY4" fmla="*/ 1550075 h 1550075"/>
              <a:gd name="connsiteX5" fmla="*/ 16234 w 430298"/>
              <a:gd name="connsiteY5" fmla="*/ 1550075 h 1550075"/>
              <a:gd name="connsiteX6" fmla="*/ 0 w 430298"/>
              <a:gd name="connsiteY6" fmla="*/ 1533841 h 1550075"/>
              <a:gd name="connsiteX7" fmla="*/ 76823 w 430298"/>
              <a:gd name="connsiteY7" fmla="*/ 102002 h 1550075"/>
              <a:gd name="connsiteX0" fmla="*/ 76823 w 409099"/>
              <a:gd name="connsiteY0" fmla="*/ 102002 h 1581363"/>
              <a:gd name="connsiteX1" fmla="*/ 99651 w 409099"/>
              <a:gd name="connsiteY1" fmla="*/ 0 h 1581363"/>
              <a:gd name="connsiteX2" fmla="*/ 406247 w 409099"/>
              <a:gd name="connsiteY2" fmla="*/ 139540 h 1581363"/>
              <a:gd name="connsiteX3" fmla="*/ 334731 w 409099"/>
              <a:gd name="connsiteY3" fmla="*/ 1445954 h 1581363"/>
              <a:gd name="connsiteX4" fmla="*/ 16234 w 409099"/>
              <a:gd name="connsiteY4" fmla="*/ 1550075 h 1581363"/>
              <a:gd name="connsiteX5" fmla="*/ 0 w 409099"/>
              <a:gd name="connsiteY5" fmla="*/ 1533841 h 1581363"/>
              <a:gd name="connsiteX6" fmla="*/ 76823 w 409099"/>
              <a:gd name="connsiteY6" fmla="*/ 102002 h 1581363"/>
              <a:gd name="connsiteX0" fmla="*/ 76823 w 409605"/>
              <a:gd name="connsiteY0" fmla="*/ 102002 h 1597228"/>
              <a:gd name="connsiteX1" fmla="*/ 99651 w 409605"/>
              <a:gd name="connsiteY1" fmla="*/ 0 h 1597228"/>
              <a:gd name="connsiteX2" fmla="*/ 406247 w 409605"/>
              <a:gd name="connsiteY2" fmla="*/ 139540 h 1597228"/>
              <a:gd name="connsiteX3" fmla="*/ 349748 w 409605"/>
              <a:gd name="connsiteY3" fmla="*/ 1472496 h 1597228"/>
              <a:gd name="connsiteX4" fmla="*/ 16234 w 409605"/>
              <a:gd name="connsiteY4" fmla="*/ 1550075 h 1597228"/>
              <a:gd name="connsiteX5" fmla="*/ 0 w 409605"/>
              <a:gd name="connsiteY5" fmla="*/ 1533841 h 1597228"/>
              <a:gd name="connsiteX6" fmla="*/ 76823 w 409605"/>
              <a:gd name="connsiteY6" fmla="*/ 102002 h 1597228"/>
              <a:gd name="connsiteX0" fmla="*/ 76823 w 409605"/>
              <a:gd name="connsiteY0" fmla="*/ 102002 h 1550075"/>
              <a:gd name="connsiteX1" fmla="*/ 99651 w 409605"/>
              <a:gd name="connsiteY1" fmla="*/ 0 h 1550075"/>
              <a:gd name="connsiteX2" fmla="*/ 406247 w 409605"/>
              <a:gd name="connsiteY2" fmla="*/ 139540 h 1550075"/>
              <a:gd name="connsiteX3" fmla="*/ 349748 w 409605"/>
              <a:gd name="connsiteY3" fmla="*/ 1472496 h 1550075"/>
              <a:gd name="connsiteX4" fmla="*/ 16234 w 409605"/>
              <a:gd name="connsiteY4" fmla="*/ 1550075 h 1550075"/>
              <a:gd name="connsiteX5" fmla="*/ 0 w 409605"/>
              <a:gd name="connsiteY5" fmla="*/ 1533841 h 1550075"/>
              <a:gd name="connsiteX6" fmla="*/ 76823 w 409605"/>
              <a:gd name="connsiteY6" fmla="*/ 102002 h 1550075"/>
              <a:gd name="connsiteX0" fmla="*/ 76823 w 409605"/>
              <a:gd name="connsiteY0" fmla="*/ 102002 h 1678807"/>
              <a:gd name="connsiteX1" fmla="*/ 99651 w 409605"/>
              <a:gd name="connsiteY1" fmla="*/ 0 h 1678807"/>
              <a:gd name="connsiteX2" fmla="*/ 406247 w 409605"/>
              <a:gd name="connsiteY2" fmla="*/ 139540 h 1678807"/>
              <a:gd name="connsiteX3" fmla="*/ 349748 w 409605"/>
              <a:gd name="connsiteY3" fmla="*/ 1472496 h 1678807"/>
              <a:gd name="connsiteX4" fmla="*/ 0 w 409605"/>
              <a:gd name="connsiteY4" fmla="*/ 1533841 h 1678807"/>
              <a:gd name="connsiteX5" fmla="*/ 76823 w 409605"/>
              <a:gd name="connsiteY5" fmla="*/ 102002 h 1678807"/>
              <a:gd name="connsiteX0" fmla="*/ 60143 w 392925"/>
              <a:gd name="connsiteY0" fmla="*/ 102002 h 1625819"/>
              <a:gd name="connsiteX1" fmla="*/ 82971 w 392925"/>
              <a:gd name="connsiteY1" fmla="*/ 0 h 1625819"/>
              <a:gd name="connsiteX2" fmla="*/ 389567 w 392925"/>
              <a:gd name="connsiteY2" fmla="*/ 139540 h 1625819"/>
              <a:gd name="connsiteX3" fmla="*/ 333068 w 392925"/>
              <a:gd name="connsiteY3" fmla="*/ 1472496 h 1625819"/>
              <a:gd name="connsiteX4" fmla="*/ 0 w 392925"/>
              <a:gd name="connsiteY4" fmla="*/ 1430402 h 1625819"/>
              <a:gd name="connsiteX5" fmla="*/ 60143 w 392925"/>
              <a:gd name="connsiteY5" fmla="*/ 102002 h 1625819"/>
              <a:gd name="connsiteX0" fmla="*/ 60143 w 392925"/>
              <a:gd name="connsiteY0" fmla="*/ 102002 h 1571888"/>
              <a:gd name="connsiteX1" fmla="*/ 82971 w 392925"/>
              <a:gd name="connsiteY1" fmla="*/ 0 h 1571888"/>
              <a:gd name="connsiteX2" fmla="*/ 389567 w 392925"/>
              <a:gd name="connsiteY2" fmla="*/ 139540 h 1571888"/>
              <a:gd name="connsiteX3" fmla="*/ 333068 w 392925"/>
              <a:gd name="connsiteY3" fmla="*/ 1472496 h 1571888"/>
              <a:gd name="connsiteX4" fmla="*/ 0 w 392925"/>
              <a:gd name="connsiteY4" fmla="*/ 1430402 h 1571888"/>
              <a:gd name="connsiteX5" fmla="*/ 60143 w 392925"/>
              <a:gd name="connsiteY5" fmla="*/ 102002 h 1571888"/>
              <a:gd name="connsiteX0" fmla="*/ 60143 w 392925"/>
              <a:gd name="connsiteY0" fmla="*/ 102002 h 1479503"/>
              <a:gd name="connsiteX1" fmla="*/ 82971 w 392925"/>
              <a:gd name="connsiteY1" fmla="*/ 0 h 1479503"/>
              <a:gd name="connsiteX2" fmla="*/ 389567 w 392925"/>
              <a:gd name="connsiteY2" fmla="*/ 139540 h 1479503"/>
              <a:gd name="connsiteX3" fmla="*/ 333068 w 392925"/>
              <a:gd name="connsiteY3" fmla="*/ 1472496 h 1479503"/>
              <a:gd name="connsiteX4" fmla="*/ 0 w 392925"/>
              <a:gd name="connsiteY4" fmla="*/ 1430402 h 1479503"/>
              <a:gd name="connsiteX5" fmla="*/ 60143 w 392925"/>
              <a:gd name="connsiteY5" fmla="*/ 102002 h 1479503"/>
              <a:gd name="connsiteX0" fmla="*/ 60143 w 392925"/>
              <a:gd name="connsiteY0" fmla="*/ 102002 h 1474885"/>
              <a:gd name="connsiteX1" fmla="*/ 82971 w 392925"/>
              <a:gd name="connsiteY1" fmla="*/ 0 h 1474885"/>
              <a:gd name="connsiteX2" fmla="*/ 389567 w 392925"/>
              <a:gd name="connsiteY2" fmla="*/ 139540 h 1474885"/>
              <a:gd name="connsiteX3" fmla="*/ 333068 w 392925"/>
              <a:gd name="connsiteY3" fmla="*/ 1472496 h 1474885"/>
              <a:gd name="connsiteX4" fmla="*/ 0 w 392925"/>
              <a:gd name="connsiteY4" fmla="*/ 1430402 h 1474885"/>
              <a:gd name="connsiteX5" fmla="*/ 60143 w 392925"/>
              <a:gd name="connsiteY5" fmla="*/ 102002 h 1474885"/>
              <a:gd name="connsiteX0" fmla="*/ 60143 w 393216"/>
              <a:gd name="connsiteY0" fmla="*/ 102002 h 1491983"/>
              <a:gd name="connsiteX1" fmla="*/ 82971 w 393216"/>
              <a:gd name="connsiteY1" fmla="*/ 0 h 1491983"/>
              <a:gd name="connsiteX2" fmla="*/ 389567 w 393216"/>
              <a:gd name="connsiteY2" fmla="*/ 139540 h 1491983"/>
              <a:gd name="connsiteX3" fmla="*/ 339817 w 393216"/>
              <a:gd name="connsiteY3" fmla="*/ 1490468 h 1491983"/>
              <a:gd name="connsiteX4" fmla="*/ 0 w 393216"/>
              <a:gd name="connsiteY4" fmla="*/ 1430402 h 1491983"/>
              <a:gd name="connsiteX5" fmla="*/ 60143 w 393216"/>
              <a:gd name="connsiteY5" fmla="*/ 102002 h 1491983"/>
              <a:gd name="connsiteX0" fmla="*/ 60143 w 393216"/>
              <a:gd name="connsiteY0" fmla="*/ 102002 h 1490468"/>
              <a:gd name="connsiteX1" fmla="*/ 82971 w 393216"/>
              <a:gd name="connsiteY1" fmla="*/ 0 h 1490468"/>
              <a:gd name="connsiteX2" fmla="*/ 389567 w 393216"/>
              <a:gd name="connsiteY2" fmla="*/ 139540 h 1490468"/>
              <a:gd name="connsiteX3" fmla="*/ 339817 w 393216"/>
              <a:gd name="connsiteY3" fmla="*/ 1490468 h 1490468"/>
              <a:gd name="connsiteX4" fmla="*/ 0 w 393216"/>
              <a:gd name="connsiteY4" fmla="*/ 1430402 h 1490468"/>
              <a:gd name="connsiteX5" fmla="*/ 60143 w 393216"/>
              <a:gd name="connsiteY5" fmla="*/ 102002 h 1490468"/>
              <a:gd name="connsiteX0" fmla="*/ 60143 w 393216"/>
              <a:gd name="connsiteY0" fmla="*/ 102002 h 1490468"/>
              <a:gd name="connsiteX1" fmla="*/ 82971 w 393216"/>
              <a:gd name="connsiteY1" fmla="*/ 0 h 1490468"/>
              <a:gd name="connsiteX2" fmla="*/ 389567 w 393216"/>
              <a:gd name="connsiteY2" fmla="*/ 139540 h 1490468"/>
              <a:gd name="connsiteX3" fmla="*/ 339817 w 393216"/>
              <a:gd name="connsiteY3" fmla="*/ 1490468 h 1490468"/>
              <a:gd name="connsiteX4" fmla="*/ 0 w 393216"/>
              <a:gd name="connsiteY4" fmla="*/ 1430402 h 1490468"/>
              <a:gd name="connsiteX5" fmla="*/ 60143 w 393216"/>
              <a:gd name="connsiteY5" fmla="*/ 102002 h 1490468"/>
              <a:gd name="connsiteX0" fmla="*/ 60901 w 393974"/>
              <a:gd name="connsiteY0" fmla="*/ 102002 h 1490468"/>
              <a:gd name="connsiteX1" fmla="*/ 83729 w 393974"/>
              <a:gd name="connsiteY1" fmla="*/ 0 h 1490468"/>
              <a:gd name="connsiteX2" fmla="*/ 390325 w 393974"/>
              <a:gd name="connsiteY2" fmla="*/ 139540 h 1490468"/>
              <a:gd name="connsiteX3" fmla="*/ 340575 w 393974"/>
              <a:gd name="connsiteY3" fmla="*/ 1490468 h 1490468"/>
              <a:gd name="connsiteX4" fmla="*/ 0 w 393974"/>
              <a:gd name="connsiteY4" fmla="*/ 1435103 h 1490468"/>
              <a:gd name="connsiteX5" fmla="*/ 60901 w 393974"/>
              <a:gd name="connsiteY5" fmla="*/ 102002 h 1490468"/>
              <a:gd name="connsiteX0" fmla="*/ 60901 w 393974"/>
              <a:gd name="connsiteY0" fmla="*/ 102002 h 1490468"/>
              <a:gd name="connsiteX1" fmla="*/ 83729 w 393974"/>
              <a:gd name="connsiteY1" fmla="*/ 0 h 1490468"/>
              <a:gd name="connsiteX2" fmla="*/ 390325 w 393974"/>
              <a:gd name="connsiteY2" fmla="*/ 139540 h 1490468"/>
              <a:gd name="connsiteX3" fmla="*/ 340575 w 393974"/>
              <a:gd name="connsiteY3" fmla="*/ 1490468 h 1490468"/>
              <a:gd name="connsiteX4" fmla="*/ 0 w 393974"/>
              <a:gd name="connsiteY4" fmla="*/ 1435103 h 1490468"/>
              <a:gd name="connsiteX5" fmla="*/ 60901 w 393974"/>
              <a:gd name="connsiteY5" fmla="*/ 102002 h 1490468"/>
              <a:gd name="connsiteX0" fmla="*/ 60901 w 393974"/>
              <a:gd name="connsiteY0" fmla="*/ 102002 h 1490468"/>
              <a:gd name="connsiteX1" fmla="*/ 83729 w 393974"/>
              <a:gd name="connsiteY1" fmla="*/ 0 h 1490468"/>
              <a:gd name="connsiteX2" fmla="*/ 390325 w 393974"/>
              <a:gd name="connsiteY2" fmla="*/ 139540 h 1490468"/>
              <a:gd name="connsiteX3" fmla="*/ 340575 w 393974"/>
              <a:gd name="connsiteY3" fmla="*/ 1490468 h 1490468"/>
              <a:gd name="connsiteX4" fmla="*/ 0 w 393974"/>
              <a:gd name="connsiteY4" fmla="*/ 1435103 h 1490468"/>
              <a:gd name="connsiteX5" fmla="*/ 60901 w 393974"/>
              <a:gd name="connsiteY5" fmla="*/ 102002 h 1490468"/>
              <a:gd name="connsiteX0" fmla="*/ 60901 w 393974"/>
              <a:gd name="connsiteY0" fmla="*/ 149725 h 1538191"/>
              <a:gd name="connsiteX1" fmla="*/ 390325 w 393974"/>
              <a:gd name="connsiteY1" fmla="*/ 187263 h 1538191"/>
              <a:gd name="connsiteX2" fmla="*/ 340575 w 393974"/>
              <a:gd name="connsiteY2" fmla="*/ 1538191 h 1538191"/>
              <a:gd name="connsiteX3" fmla="*/ 0 w 393974"/>
              <a:gd name="connsiteY3" fmla="*/ 1482826 h 1538191"/>
              <a:gd name="connsiteX4" fmla="*/ 60901 w 393974"/>
              <a:gd name="connsiteY4" fmla="*/ 149725 h 1538191"/>
              <a:gd name="connsiteX0" fmla="*/ 60901 w 393974"/>
              <a:gd name="connsiteY0" fmla="*/ 61077 h 1449543"/>
              <a:gd name="connsiteX1" fmla="*/ 390325 w 393974"/>
              <a:gd name="connsiteY1" fmla="*/ 98615 h 1449543"/>
              <a:gd name="connsiteX2" fmla="*/ 340575 w 393974"/>
              <a:gd name="connsiteY2" fmla="*/ 1449543 h 1449543"/>
              <a:gd name="connsiteX3" fmla="*/ 0 w 393974"/>
              <a:gd name="connsiteY3" fmla="*/ 1394178 h 1449543"/>
              <a:gd name="connsiteX4" fmla="*/ 60901 w 393974"/>
              <a:gd name="connsiteY4" fmla="*/ 61077 h 1449543"/>
              <a:gd name="connsiteX0" fmla="*/ 4034 w 393974"/>
              <a:gd name="connsiteY0" fmla="*/ 231152 h 1416531"/>
              <a:gd name="connsiteX1" fmla="*/ 390325 w 393974"/>
              <a:gd name="connsiteY1" fmla="*/ 65603 h 1416531"/>
              <a:gd name="connsiteX2" fmla="*/ 340575 w 393974"/>
              <a:gd name="connsiteY2" fmla="*/ 1416531 h 1416531"/>
              <a:gd name="connsiteX3" fmla="*/ 0 w 393974"/>
              <a:gd name="connsiteY3" fmla="*/ 1361166 h 1416531"/>
              <a:gd name="connsiteX4" fmla="*/ 4034 w 393974"/>
              <a:gd name="connsiteY4" fmla="*/ 231152 h 1416531"/>
              <a:gd name="connsiteX0" fmla="*/ 4034 w 393974"/>
              <a:gd name="connsiteY0" fmla="*/ 165549 h 1350928"/>
              <a:gd name="connsiteX1" fmla="*/ 390325 w 393974"/>
              <a:gd name="connsiteY1" fmla="*/ 0 h 1350928"/>
              <a:gd name="connsiteX2" fmla="*/ 340575 w 393974"/>
              <a:gd name="connsiteY2" fmla="*/ 1350928 h 1350928"/>
              <a:gd name="connsiteX3" fmla="*/ 0 w 393974"/>
              <a:gd name="connsiteY3" fmla="*/ 1295563 h 1350928"/>
              <a:gd name="connsiteX4" fmla="*/ 4034 w 393974"/>
              <a:gd name="connsiteY4" fmla="*/ 165549 h 1350928"/>
              <a:gd name="connsiteX0" fmla="*/ 4034 w 393974"/>
              <a:gd name="connsiteY0" fmla="*/ 165549 h 1350928"/>
              <a:gd name="connsiteX1" fmla="*/ 390325 w 393974"/>
              <a:gd name="connsiteY1" fmla="*/ 0 h 1350928"/>
              <a:gd name="connsiteX2" fmla="*/ 340575 w 393974"/>
              <a:gd name="connsiteY2" fmla="*/ 1350928 h 1350928"/>
              <a:gd name="connsiteX3" fmla="*/ 0 w 393974"/>
              <a:gd name="connsiteY3" fmla="*/ 1295563 h 1350928"/>
              <a:gd name="connsiteX4" fmla="*/ 4034 w 393974"/>
              <a:gd name="connsiteY4" fmla="*/ 165549 h 1350928"/>
              <a:gd name="connsiteX0" fmla="*/ 4034 w 344900"/>
              <a:gd name="connsiteY0" fmla="*/ 184809 h 1370188"/>
              <a:gd name="connsiteX1" fmla="*/ 330718 w 344900"/>
              <a:gd name="connsiteY1" fmla="*/ 0 h 1370188"/>
              <a:gd name="connsiteX2" fmla="*/ 340575 w 344900"/>
              <a:gd name="connsiteY2" fmla="*/ 1370188 h 1370188"/>
              <a:gd name="connsiteX3" fmla="*/ 0 w 344900"/>
              <a:gd name="connsiteY3" fmla="*/ 1314823 h 1370188"/>
              <a:gd name="connsiteX4" fmla="*/ 4034 w 344900"/>
              <a:gd name="connsiteY4" fmla="*/ 184809 h 1370188"/>
              <a:gd name="connsiteX0" fmla="*/ 4034 w 386496"/>
              <a:gd name="connsiteY0" fmla="*/ 176470 h 1361849"/>
              <a:gd name="connsiteX1" fmla="*/ 382437 w 386496"/>
              <a:gd name="connsiteY1" fmla="*/ 0 h 1361849"/>
              <a:gd name="connsiteX2" fmla="*/ 340575 w 386496"/>
              <a:gd name="connsiteY2" fmla="*/ 1361849 h 1361849"/>
              <a:gd name="connsiteX3" fmla="*/ 0 w 386496"/>
              <a:gd name="connsiteY3" fmla="*/ 1306484 h 1361849"/>
              <a:gd name="connsiteX4" fmla="*/ 4034 w 386496"/>
              <a:gd name="connsiteY4" fmla="*/ 176470 h 1361849"/>
              <a:gd name="connsiteX0" fmla="*/ 0 w 423866"/>
              <a:gd name="connsiteY0" fmla="*/ 193913 h 1361849"/>
              <a:gd name="connsiteX1" fmla="*/ 419807 w 423866"/>
              <a:gd name="connsiteY1" fmla="*/ 0 h 1361849"/>
              <a:gd name="connsiteX2" fmla="*/ 377945 w 423866"/>
              <a:gd name="connsiteY2" fmla="*/ 1361849 h 1361849"/>
              <a:gd name="connsiteX3" fmla="*/ 37370 w 423866"/>
              <a:gd name="connsiteY3" fmla="*/ 1306484 h 1361849"/>
              <a:gd name="connsiteX4" fmla="*/ 0 w 423866"/>
              <a:gd name="connsiteY4" fmla="*/ 193913 h 1361849"/>
              <a:gd name="connsiteX0" fmla="*/ 0 w 593550"/>
              <a:gd name="connsiteY0" fmla="*/ 193913 h 1306484"/>
              <a:gd name="connsiteX1" fmla="*/ 419807 w 593550"/>
              <a:gd name="connsiteY1" fmla="*/ 0 h 1306484"/>
              <a:gd name="connsiteX2" fmla="*/ 593437 w 593550"/>
              <a:gd name="connsiteY2" fmla="*/ 653699 h 1306484"/>
              <a:gd name="connsiteX3" fmla="*/ 37370 w 593550"/>
              <a:gd name="connsiteY3" fmla="*/ 1306484 h 1306484"/>
              <a:gd name="connsiteX4" fmla="*/ 0 w 593550"/>
              <a:gd name="connsiteY4" fmla="*/ 193913 h 1306484"/>
              <a:gd name="connsiteX0" fmla="*/ 0 w 593550"/>
              <a:gd name="connsiteY0" fmla="*/ 193913 h 784582"/>
              <a:gd name="connsiteX1" fmla="*/ 419807 w 593550"/>
              <a:gd name="connsiteY1" fmla="*/ 0 h 784582"/>
              <a:gd name="connsiteX2" fmla="*/ 593437 w 593550"/>
              <a:gd name="connsiteY2" fmla="*/ 653699 h 784582"/>
              <a:gd name="connsiteX3" fmla="*/ 271071 w 593550"/>
              <a:gd name="connsiteY3" fmla="*/ 784582 h 784582"/>
              <a:gd name="connsiteX4" fmla="*/ 0 w 593550"/>
              <a:gd name="connsiteY4" fmla="*/ 193913 h 784582"/>
              <a:gd name="connsiteX0" fmla="*/ 0 w 593550"/>
              <a:gd name="connsiteY0" fmla="*/ 193913 h 784582"/>
              <a:gd name="connsiteX1" fmla="*/ 419807 w 593550"/>
              <a:gd name="connsiteY1" fmla="*/ 0 h 784582"/>
              <a:gd name="connsiteX2" fmla="*/ 593437 w 593550"/>
              <a:gd name="connsiteY2" fmla="*/ 653699 h 784582"/>
              <a:gd name="connsiteX3" fmla="*/ 271071 w 593550"/>
              <a:gd name="connsiteY3" fmla="*/ 784582 h 784582"/>
              <a:gd name="connsiteX4" fmla="*/ 0 w 593550"/>
              <a:gd name="connsiteY4" fmla="*/ 193913 h 784582"/>
              <a:gd name="connsiteX0" fmla="*/ 0 w 593520"/>
              <a:gd name="connsiteY0" fmla="*/ 155235 h 745904"/>
              <a:gd name="connsiteX1" fmla="*/ 360506 w 593520"/>
              <a:gd name="connsiteY1" fmla="*/ 0 h 745904"/>
              <a:gd name="connsiteX2" fmla="*/ 593437 w 593520"/>
              <a:gd name="connsiteY2" fmla="*/ 615021 h 745904"/>
              <a:gd name="connsiteX3" fmla="*/ 271071 w 593520"/>
              <a:gd name="connsiteY3" fmla="*/ 745904 h 745904"/>
              <a:gd name="connsiteX4" fmla="*/ 0 w 593520"/>
              <a:gd name="connsiteY4" fmla="*/ 155235 h 745904"/>
              <a:gd name="connsiteX0" fmla="*/ 0 w 593569"/>
              <a:gd name="connsiteY0" fmla="*/ 155235 h 745904"/>
              <a:gd name="connsiteX1" fmla="*/ 360506 w 593569"/>
              <a:gd name="connsiteY1" fmla="*/ 0 h 745904"/>
              <a:gd name="connsiteX2" fmla="*/ 593437 w 593569"/>
              <a:gd name="connsiteY2" fmla="*/ 615021 h 745904"/>
              <a:gd name="connsiteX3" fmla="*/ 271071 w 593569"/>
              <a:gd name="connsiteY3" fmla="*/ 745904 h 745904"/>
              <a:gd name="connsiteX4" fmla="*/ 0 w 593569"/>
              <a:gd name="connsiteY4" fmla="*/ 155235 h 745904"/>
              <a:gd name="connsiteX0" fmla="*/ 0 w 593569"/>
              <a:gd name="connsiteY0" fmla="*/ 155235 h 745904"/>
              <a:gd name="connsiteX1" fmla="*/ 360506 w 593569"/>
              <a:gd name="connsiteY1" fmla="*/ 0 h 745904"/>
              <a:gd name="connsiteX2" fmla="*/ 593437 w 593569"/>
              <a:gd name="connsiteY2" fmla="*/ 615021 h 745904"/>
              <a:gd name="connsiteX3" fmla="*/ 271071 w 593569"/>
              <a:gd name="connsiteY3" fmla="*/ 745904 h 745904"/>
              <a:gd name="connsiteX4" fmla="*/ 0 w 593569"/>
              <a:gd name="connsiteY4" fmla="*/ 155235 h 745904"/>
              <a:gd name="connsiteX0" fmla="*/ 0 w 593503"/>
              <a:gd name="connsiteY0" fmla="*/ 143551 h 734220"/>
              <a:gd name="connsiteX1" fmla="*/ 223549 w 593503"/>
              <a:gd name="connsiteY1" fmla="*/ 0 h 734220"/>
              <a:gd name="connsiteX2" fmla="*/ 593437 w 593503"/>
              <a:gd name="connsiteY2" fmla="*/ 603337 h 734220"/>
              <a:gd name="connsiteX3" fmla="*/ 271071 w 593503"/>
              <a:gd name="connsiteY3" fmla="*/ 734220 h 734220"/>
              <a:gd name="connsiteX4" fmla="*/ 0 w 593503"/>
              <a:gd name="connsiteY4" fmla="*/ 143551 h 734220"/>
              <a:gd name="connsiteX0" fmla="*/ 0 w 593568"/>
              <a:gd name="connsiteY0" fmla="*/ 143551 h 734220"/>
              <a:gd name="connsiteX1" fmla="*/ 223549 w 593568"/>
              <a:gd name="connsiteY1" fmla="*/ 0 h 734220"/>
              <a:gd name="connsiteX2" fmla="*/ 593437 w 593568"/>
              <a:gd name="connsiteY2" fmla="*/ 603337 h 734220"/>
              <a:gd name="connsiteX3" fmla="*/ 271071 w 593568"/>
              <a:gd name="connsiteY3" fmla="*/ 734220 h 734220"/>
              <a:gd name="connsiteX4" fmla="*/ 0 w 593568"/>
              <a:gd name="connsiteY4" fmla="*/ 143551 h 734220"/>
              <a:gd name="connsiteX0" fmla="*/ 0 w 596325"/>
              <a:gd name="connsiteY0" fmla="*/ 148728 h 739397"/>
              <a:gd name="connsiteX1" fmla="*/ 223549 w 596325"/>
              <a:gd name="connsiteY1" fmla="*/ 5177 h 739397"/>
              <a:gd name="connsiteX2" fmla="*/ 427762 w 596325"/>
              <a:gd name="connsiteY2" fmla="*/ 81621 h 739397"/>
              <a:gd name="connsiteX3" fmla="*/ 593437 w 596325"/>
              <a:gd name="connsiteY3" fmla="*/ 608514 h 739397"/>
              <a:gd name="connsiteX4" fmla="*/ 271071 w 596325"/>
              <a:gd name="connsiteY4" fmla="*/ 739397 h 739397"/>
              <a:gd name="connsiteX5" fmla="*/ 0 w 596325"/>
              <a:gd name="connsiteY5" fmla="*/ 148728 h 739397"/>
              <a:gd name="connsiteX0" fmla="*/ 0 w 596325"/>
              <a:gd name="connsiteY0" fmla="*/ 144426 h 735095"/>
              <a:gd name="connsiteX1" fmla="*/ 223549 w 596325"/>
              <a:gd name="connsiteY1" fmla="*/ 875 h 735095"/>
              <a:gd name="connsiteX2" fmla="*/ 427762 w 596325"/>
              <a:gd name="connsiteY2" fmla="*/ 77319 h 735095"/>
              <a:gd name="connsiteX3" fmla="*/ 593437 w 596325"/>
              <a:gd name="connsiteY3" fmla="*/ 604212 h 735095"/>
              <a:gd name="connsiteX4" fmla="*/ 271071 w 596325"/>
              <a:gd name="connsiteY4" fmla="*/ 735095 h 735095"/>
              <a:gd name="connsiteX5" fmla="*/ 0 w 596325"/>
              <a:gd name="connsiteY5" fmla="*/ 144426 h 735095"/>
              <a:gd name="connsiteX0" fmla="*/ 0 w 596325"/>
              <a:gd name="connsiteY0" fmla="*/ 143551 h 734220"/>
              <a:gd name="connsiteX1" fmla="*/ 223549 w 596325"/>
              <a:gd name="connsiteY1" fmla="*/ 0 h 734220"/>
              <a:gd name="connsiteX2" fmla="*/ 427762 w 596325"/>
              <a:gd name="connsiteY2" fmla="*/ 76444 h 734220"/>
              <a:gd name="connsiteX3" fmla="*/ 593437 w 596325"/>
              <a:gd name="connsiteY3" fmla="*/ 603337 h 734220"/>
              <a:gd name="connsiteX4" fmla="*/ 271071 w 596325"/>
              <a:gd name="connsiteY4" fmla="*/ 734220 h 734220"/>
              <a:gd name="connsiteX5" fmla="*/ 0 w 596325"/>
              <a:gd name="connsiteY5" fmla="*/ 143551 h 734220"/>
              <a:gd name="connsiteX0" fmla="*/ 0 w 596325"/>
              <a:gd name="connsiteY0" fmla="*/ 137180 h 727849"/>
              <a:gd name="connsiteX1" fmla="*/ 203225 w 596325"/>
              <a:gd name="connsiteY1" fmla="*/ 0 h 727849"/>
              <a:gd name="connsiteX2" fmla="*/ 427762 w 596325"/>
              <a:gd name="connsiteY2" fmla="*/ 70073 h 727849"/>
              <a:gd name="connsiteX3" fmla="*/ 593437 w 596325"/>
              <a:gd name="connsiteY3" fmla="*/ 596966 h 727849"/>
              <a:gd name="connsiteX4" fmla="*/ 271071 w 596325"/>
              <a:gd name="connsiteY4" fmla="*/ 727849 h 727849"/>
              <a:gd name="connsiteX5" fmla="*/ 0 w 596325"/>
              <a:gd name="connsiteY5" fmla="*/ 137180 h 727849"/>
              <a:gd name="connsiteX0" fmla="*/ 0 w 596468"/>
              <a:gd name="connsiteY0" fmla="*/ 137180 h 727849"/>
              <a:gd name="connsiteX1" fmla="*/ 203225 w 596468"/>
              <a:gd name="connsiteY1" fmla="*/ 0 h 727849"/>
              <a:gd name="connsiteX2" fmla="*/ 434738 w 596468"/>
              <a:gd name="connsiteY2" fmla="*/ 56725 h 727849"/>
              <a:gd name="connsiteX3" fmla="*/ 593437 w 596468"/>
              <a:gd name="connsiteY3" fmla="*/ 596966 h 727849"/>
              <a:gd name="connsiteX4" fmla="*/ 271071 w 596468"/>
              <a:gd name="connsiteY4" fmla="*/ 727849 h 727849"/>
              <a:gd name="connsiteX5" fmla="*/ 0 w 596468"/>
              <a:gd name="connsiteY5" fmla="*/ 137180 h 727849"/>
              <a:gd name="connsiteX0" fmla="*/ 0 w 596468"/>
              <a:gd name="connsiteY0" fmla="*/ 137180 h 727849"/>
              <a:gd name="connsiteX1" fmla="*/ 203225 w 596468"/>
              <a:gd name="connsiteY1" fmla="*/ 0 h 727849"/>
              <a:gd name="connsiteX2" fmla="*/ 434738 w 596468"/>
              <a:gd name="connsiteY2" fmla="*/ 56725 h 727849"/>
              <a:gd name="connsiteX3" fmla="*/ 593437 w 596468"/>
              <a:gd name="connsiteY3" fmla="*/ 596966 h 727849"/>
              <a:gd name="connsiteX4" fmla="*/ 271071 w 596468"/>
              <a:gd name="connsiteY4" fmla="*/ 727849 h 727849"/>
              <a:gd name="connsiteX5" fmla="*/ 0 w 596468"/>
              <a:gd name="connsiteY5" fmla="*/ 137180 h 727849"/>
              <a:gd name="connsiteX0" fmla="*/ 0 w 596468"/>
              <a:gd name="connsiteY0" fmla="*/ 137180 h 727849"/>
              <a:gd name="connsiteX1" fmla="*/ 203225 w 596468"/>
              <a:gd name="connsiteY1" fmla="*/ 0 h 727849"/>
              <a:gd name="connsiteX2" fmla="*/ 434738 w 596468"/>
              <a:gd name="connsiteY2" fmla="*/ 56725 h 727849"/>
              <a:gd name="connsiteX3" fmla="*/ 593437 w 596468"/>
              <a:gd name="connsiteY3" fmla="*/ 596966 h 727849"/>
              <a:gd name="connsiteX4" fmla="*/ 271071 w 596468"/>
              <a:gd name="connsiteY4" fmla="*/ 727849 h 727849"/>
              <a:gd name="connsiteX5" fmla="*/ 0 w 596468"/>
              <a:gd name="connsiteY5" fmla="*/ 137180 h 727849"/>
              <a:gd name="connsiteX0" fmla="*/ 0 w 595947"/>
              <a:gd name="connsiteY0" fmla="*/ 137180 h 727849"/>
              <a:gd name="connsiteX1" fmla="*/ 203225 w 595947"/>
              <a:gd name="connsiteY1" fmla="*/ 0 h 727849"/>
              <a:gd name="connsiteX2" fmla="*/ 405617 w 595947"/>
              <a:gd name="connsiteY2" fmla="*/ 27908 h 727849"/>
              <a:gd name="connsiteX3" fmla="*/ 593437 w 595947"/>
              <a:gd name="connsiteY3" fmla="*/ 596966 h 727849"/>
              <a:gd name="connsiteX4" fmla="*/ 271071 w 595947"/>
              <a:gd name="connsiteY4" fmla="*/ 727849 h 727849"/>
              <a:gd name="connsiteX5" fmla="*/ 0 w 595947"/>
              <a:gd name="connsiteY5" fmla="*/ 137180 h 727849"/>
              <a:gd name="connsiteX0" fmla="*/ 0 w 595947"/>
              <a:gd name="connsiteY0" fmla="*/ 137180 h 727849"/>
              <a:gd name="connsiteX1" fmla="*/ 203225 w 595947"/>
              <a:gd name="connsiteY1" fmla="*/ 0 h 727849"/>
              <a:gd name="connsiteX2" fmla="*/ 405617 w 595947"/>
              <a:gd name="connsiteY2" fmla="*/ 27908 h 727849"/>
              <a:gd name="connsiteX3" fmla="*/ 593437 w 595947"/>
              <a:gd name="connsiteY3" fmla="*/ 596966 h 727849"/>
              <a:gd name="connsiteX4" fmla="*/ 271071 w 595947"/>
              <a:gd name="connsiteY4" fmla="*/ 727849 h 727849"/>
              <a:gd name="connsiteX5" fmla="*/ 0 w 595947"/>
              <a:gd name="connsiteY5" fmla="*/ 137180 h 727849"/>
              <a:gd name="connsiteX0" fmla="*/ 0 w 595712"/>
              <a:gd name="connsiteY0" fmla="*/ 137180 h 727849"/>
              <a:gd name="connsiteX1" fmla="*/ 203225 w 595712"/>
              <a:gd name="connsiteY1" fmla="*/ 0 h 727849"/>
              <a:gd name="connsiteX2" fmla="*/ 405617 w 595712"/>
              <a:gd name="connsiteY2" fmla="*/ 27908 h 727849"/>
              <a:gd name="connsiteX3" fmla="*/ 593437 w 595712"/>
              <a:gd name="connsiteY3" fmla="*/ 596966 h 727849"/>
              <a:gd name="connsiteX4" fmla="*/ 271071 w 595712"/>
              <a:gd name="connsiteY4" fmla="*/ 727849 h 727849"/>
              <a:gd name="connsiteX5" fmla="*/ 0 w 595712"/>
              <a:gd name="connsiteY5" fmla="*/ 137180 h 727849"/>
              <a:gd name="connsiteX0" fmla="*/ 0 w 593437"/>
              <a:gd name="connsiteY0" fmla="*/ 137180 h 727849"/>
              <a:gd name="connsiteX1" fmla="*/ 203225 w 593437"/>
              <a:gd name="connsiteY1" fmla="*/ 0 h 727849"/>
              <a:gd name="connsiteX2" fmla="*/ 405617 w 593437"/>
              <a:gd name="connsiteY2" fmla="*/ 27908 h 727849"/>
              <a:gd name="connsiteX3" fmla="*/ 593437 w 593437"/>
              <a:gd name="connsiteY3" fmla="*/ 596966 h 727849"/>
              <a:gd name="connsiteX4" fmla="*/ 271071 w 593437"/>
              <a:gd name="connsiteY4" fmla="*/ 727849 h 727849"/>
              <a:gd name="connsiteX5" fmla="*/ 0 w 593437"/>
              <a:gd name="connsiteY5" fmla="*/ 137180 h 727849"/>
              <a:gd name="connsiteX0" fmla="*/ 0 w 593437"/>
              <a:gd name="connsiteY0" fmla="*/ 137180 h 727849"/>
              <a:gd name="connsiteX1" fmla="*/ 203225 w 593437"/>
              <a:gd name="connsiteY1" fmla="*/ 0 h 727849"/>
              <a:gd name="connsiteX2" fmla="*/ 405617 w 593437"/>
              <a:gd name="connsiteY2" fmla="*/ 27908 h 727849"/>
              <a:gd name="connsiteX3" fmla="*/ 593437 w 593437"/>
              <a:gd name="connsiteY3" fmla="*/ 596966 h 727849"/>
              <a:gd name="connsiteX4" fmla="*/ 271071 w 593437"/>
              <a:gd name="connsiteY4" fmla="*/ 727849 h 727849"/>
              <a:gd name="connsiteX5" fmla="*/ 0 w 593437"/>
              <a:gd name="connsiteY5" fmla="*/ 137180 h 727849"/>
              <a:gd name="connsiteX0" fmla="*/ 0 w 593437"/>
              <a:gd name="connsiteY0" fmla="*/ 137180 h 727849"/>
              <a:gd name="connsiteX1" fmla="*/ 203225 w 593437"/>
              <a:gd name="connsiteY1" fmla="*/ 0 h 727849"/>
              <a:gd name="connsiteX2" fmla="*/ 405617 w 593437"/>
              <a:gd name="connsiteY2" fmla="*/ 27908 h 727849"/>
              <a:gd name="connsiteX3" fmla="*/ 593437 w 593437"/>
              <a:gd name="connsiteY3" fmla="*/ 596966 h 727849"/>
              <a:gd name="connsiteX4" fmla="*/ 271071 w 593437"/>
              <a:gd name="connsiteY4" fmla="*/ 727849 h 727849"/>
              <a:gd name="connsiteX5" fmla="*/ 0 w 593437"/>
              <a:gd name="connsiteY5" fmla="*/ 137180 h 727849"/>
              <a:gd name="connsiteX0" fmla="*/ 0 w 594041"/>
              <a:gd name="connsiteY0" fmla="*/ 170850 h 727849"/>
              <a:gd name="connsiteX1" fmla="*/ 203829 w 594041"/>
              <a:gd name="connsiteY1" fmla="*/ 0 h 727849"/>
              <a:gd name="connsiteX2" fmla="*/ 406221 w 594041"/>
              <a:gd name="connsiteY2" fmla="*/ 27908 h 727849"/>
              <a:gd name="connsiteX3" fmla="*/ 594041 w 594041"/>
              <a:gd name="connsiteY3" fmla="*/ 596966 h 727849"/>
              <a:gd name="connsiteX4" fmla="*/ 271675 w 594041"/>
              <a:gd name="connsiteY4" fmla="*/ 727849 h 727849"/>
              <a:gd name="connsiteX5" fmla="*/ 0 w 594041"/>
              <a:gd name="connsiteY5" fmla="*/ 170850 h 727849"/>
              <a:gd name="connsiteX0" fmla="*/ 0 w 594041"/>
              <a:gd name="connsiteY0" fmla="*/ 170850 h 727849"/>
              <a:gd name="connsiteX1" fmla="*/ 203829 w 594041"/>
              <a:gd name="connsiteY1" fmla="*/ 0 h 727849"/>
              <a:gd name="connsiteX2" fmla="*/ 406221 w 594041"/>
              <a:gd name="connsiteY2" fmla="*/ 27908 h 727849"/>
              <a:gd name="connsiteX3" fmla="*/ 594041 w 594041"/>
              <a:gd name="connsiteY3" fmla="*/ 596966 h 727849"/>
              <a:gd name="connsiteX4" fmla="*/ 271675 w 594041"/>
              <a:gd name="connsiteY4" fmla="*/ 727849 h 727849"/>
              <a:gd name="connsiteX5" fmla="*/ 0 w 594041"/>
              <a:gd name="connsiteY5" fmla="*/ 170850 h 727849"/>
              <a:gd name="connsiteX0" fmla="*/ 0 w 594041"/>
              <a:gd name="connsiteY0" fmla="*/ 170850 h 727849"/>
              <a:gd name="connsiteX1" fmla="*/ 203829 w 594041"/>
              <a:gd name="connsiteY1" fmla="*/ 0 h 727849"/>
              <a:gd name="connsiteX2" fmla="*/ 406221 w 594041"/>
              <a:gd name="connsiteY2" fmla="*/ 27908 h 727849"/>
              <a:gd name="connsiteX3" fmla="*/ 594041 w 594041"/>
              <a:gd name="connsiteY3" fmla="*/ 596966 h 727849"/>
              <a:gd name="connsiteX4" fmla="*/ 271675 w 594041"/>
              <a:gd name="connsiteY4" fmla="*/ 727849 h 727849"/>
              <a:gd name="connsiteX5" fmla="*/ 0 w 594041"/>
              <a:gd name="connsiteY5" fmla="*/ 170850 h 727849"/>
              <a:gd name="connsiteX0" fmla="*/ 0 w 594041"/>
              <a:gd name="connsiteY0" fmla="*/ 170850 h 678251"/>
              <a:gd name="connsiteX1" fmla="*/ 203829 w 594041"/>
              <a:gd name="connsiteY1" fmla="*/ 0 h 678251"/>
              <a:gd name="connsiteX2" fmla="*/ 406221 w 594041"/>
              <a:gd name="connsiteY2" fmla="*/ 27908 h 678251"/>
              <a:gd name="connsiteX3" fmla="*/ 594041 w 594041"/>
              <a:gd name="connsiteY3" fmla="*/ 596966 h 678251"/>
              <a:gd name="connsiteX4" fmla="*/ 323090 w 594041"/>
              <a:gd name="connsiteY4" fmla="*/ 678251 h 678251"/>
              <a:gd name="connsiteX5" fmla="*/ 0 w 594041"/>
              <a:gd name="connsiteY5" fmla="*/ 170850 h 678251"/>
              <a:gd name="connsiteX0" fmla="*/ 0 w 594041"/>
              <a:gd name="connsiteY0" fmla="*/ 170850 h 678251"/>
              <a:gd name="connsiteX1" fmla="*/ 203829 w 594041"/>
              <a:gd name="connsiteY1" fmla="*/ 0 h 678251"/>
              <a:gd name="connsiteX2" fmla="*/ 406221 w 594041"/>
              <a:gd name="connsiteY2" fmla="*/ 27908 h 678251"/>
              <a:gd name="connsiteX3" fmla="*/ 594041 w 594041"/>
              <a:gd name="connsiteY3" fmla="*/ 596966 h 678251"/>
              <a:gd name="connsiteX4" fmla="*/ 323090 w 594041"/>
              <a:gd name="connsiteY4" fmla="*/ 678251 h 678251"/>
              <a:gd name="connsiteX5" fmla="*/ 0 w 594041"/>
              <a:gd name="connsiteY5" fmla="*/ 170850 h 678251"/>
              <a:gd name="connsiteX0" fmla="*/ 0 w 594041"/>
              <a:gd name="connsiteY0" fmla="*/ 170850 h 678251"/>
              <a:gd name="connsiteX1" fmla="*/ 203829 w 594041"/>
              <a:gd name="connsiteY1" fmla="*/ 0 h 678251"/>
              <a:gd name="connsiteX2" fmla="*/ 406221 w 594041"/>
              <a:gd name="connsiteY2" fmla="*/ 27908 h 678251"/>
              <a:gd name="connsiteX3" fmla="*/ 594041 w 594041"/>
              <a:gd name="connsiteY3" fmla="*/ 596966 h 678251"/>
              <a:gd name="connsiteX4" fmla="*/ 323090 w 594041"/>
              <a:gd name="connsiteY4" fmla="*/ 678251 h 678251"/>
              <a:gd name="connsiteX5" fmla="*/ 0 w 594041"/>
              <a:gd name="connsiteY5" fmla="*/ 170850 h 678251"/>
              <a:gd name="connsiteX0" fmla="*/ 0 w 595557"/>
              <a:gd name="connsiteY0" fmla="*/ 180253 h 678251"/>
              <a:gd name="connsiteX1" fmla="*/ 205345 w 595557"/>
              <a:gd name="connsiteY1" fmla="*/ 0 h 678251"/>
              <a:gd name="connsiteX2" fmla="*/ 407737 w 595557"/>
              <a:gd name="connsiteY2" fmla="*/ 27908 h 678251"/>
              <a:gd name="connsiteX3" fmla="*/ 595557 w 595557"/>
              <a:gd name="connsiteY3" fmla="*/ 596966 h 678251"/>
              <a:gd name="connsiteX4" fmla="*/ 324606 w 595557"/>
              <a:gd name="connsiteY4" fmla="*/ 678251 h 678251"/>
              <a:gd name="connsiteX5" fmla="*/ 0 w 595557"/>
              <a:gd name="connsiteY5" fmla="*/ 180253 h 678251"/>
              <a:gd name="connsiteX0" fmla="*/ 0 w 595557"/>
              <a:gd name="connsiteY0" fmla="*/ 180253 h 678251"/>
              <a:gd name="connsiteX1" fmla="*/ 205345 w 595557"/>
              <a:gd name="connsiteY1" fmla="*/ 0 h 678251"/>
              <a:gd name="connsiteX2" fmla="*/ 407737 w 595557"/>
              <a:gd name="connsiteY2" fmla="*/ 27908 h 678251"/>
              <a:gd name="connsiteX3" fmla="*/ 595557 w 595557"/>
              <a:gd name="connsiteY3" fmla="*/ 596966 h 678251"/>
              <a:gd name="connsiteX4" fmla="*/ 324606 w 595557"/>
              <a:gd name="connsiteY4" fmla="*/ 678251 h 678251"/>
              <a:gd name="connsiteX5" fmla="*/ 0 w 595557"/>
              <a:gd name="connsiteY5" fmla="*/ 180253 h 678251"/>
              <a:gd name="connsiteX0" fmla="*/ 0 w 595557"/>
              <a:gd name="connsiteY0" fmla="*/ 180253 h 678251"/>
              <a:gd name="connsiteX1" fmla="*/ 205345 w 595557"/>
              <a:gd name="connsiteY1" fmla="*/ 0 h 678251"/>
              <a:gd name="connsiteX2" fmla="*/ 407737 w 595557"/>
              <a:gd name="connsiteY2" fmla="*/ 27908 h 678251"/>
              <a:gd name="connsiteX3" fmla="*/ 595557 w 595557"/>
              <a:gd name="connsiteY3" fmla="*/ 596966 h 678251"/>
              <a:gd name="connsiteX4" fmla="*/ 324606 w 595557"/>
              <a:gd name="connsiteY4" fmla="*/ 678251 h 678251"/>
              <a:gd name="connsiteX5" fmla="*/ 0 w 595557"/>
              <a:gd name="connsiteY5" fmla="*/ 180253 h 678251"/>
              <a:gd name="connsiteX0" fmla="*/ 0 w 595557"/>
              <a:gd name="connsiteY0" fmla="*/ 180253 h 678251"/>
              <a:gd name="connsiteX1" fmla="*/ 205345 w 595557"/>
              <a:gd name="connsiteY1" fmla="*/ 0 h 678251"/>
              <a:gd name="connsiteX2" fmla="*/ 407737 w 595557"/>
              <a:gd name="connsiteY2" fmla="*/ 27908 h 678251"/>
              <a:gd name="connsiteX3" fmla="*/ 595557 w 595557"/>
              <a:gd name="connsiteY3" fmla="*/ 596966 h 678251"/>
              <a:gd name="connsiteX4" fmla="*/ 324606 w 595557"/>
              <a:gd name="connsiteY4" fmla="*/ 678251 h 678251"/>
              <a:gd name="connsiteX5" fmla="*/ 0 w 595557"/>
              <a:gd name="connsiteY5" fmla="*/ 180253 h 678251"/>
              <a:gd name="connsiteX0" fmla="*/ 0 w 570074"/>
              <a:gd name="connsiteY0" fmla="*/ 180253 h 678251"/>
              <a:gd name="connsiteX1" fmla="*/ 205345 w 570074"/>
              <a:gd name="connsiteY1" fmla="*/ 0 h 678251"/>
              <a:gd name="connsiteX2" fmla="*/ 407737 w 570074"/>
              <a:gd name="connsiteY2" fmla="*/ 27908 h 678251"/>
              <a:gd name="connsiteX3" fmla="*/ 570074 w 570074"/>
              <a:gd name="connsiteY3" fmla="*/ 515672 h 678251"/>
              <a:gd name="connsiteX4" fmla="*/ 324606 w 570074"/>
              <a:gd name="connsiteY4" fmla="*/ 678251 h 678251"/>
              <a:gd name="connsiteX5" fmla="*/ 0 w 570074"/>
              <a:gd name="connsiteY5" fmla="*/ 180253 h 678251"/>
              <a:gd name="connsiteX0" fmla="*/ 0 w 570074"/>
              <a:gd name="connsiteY0" fmla="*/ 180253 h 678251"/>
              <a:gd name="connsiteX1" fmla="*/ 205345 w 570074"/>
              <a:gd name="connsiteY1" fmla="*/ 0 h 678251"/>
              <a:gd name="connsiteX2" fmla="*/ 407737 w 570074"/>
              <a:gd name="connsiteY2" fmla="*/ 27908 h 678251"/>
              <a:gd name="connsiteX3" fmla="*/ 570074 w 570074"/>
              <a:gd name="connsiteY3" fmla="*/ 515672 h 678251"/>
              <a:gd name="connsiteX4" fmla="*/ 324606 w 570074"/>
              <a:gd name="connsiteY4" fmla="*/ 678251 h 678251"/>
              <a:gd name="connsiteX5" fmla="*/ 0 w 570074"/>
              <a:gd name="connsiteY5" fmla="*/ 180253 h 678251"/>
              <a:gd name="connsiteX0" fmla="*/ 0 w 571958"/>
              <a:gd name="connsiteY0" fmla="*/ 180253 h 678251"/>
              <a:gd name="connsiteX1" fmla="*/ 205345 w 571958"/>
              <a:gd name="connsiteY1" fmla="*/ 0 h 678251"/>
              <a:gd name="connsiteX2" fmla="*/ 407737 w 571958"/>
              <a:gd name="connsiteY2" fmla="*/ 27908 h 678251"/>
              <a:gd name="connsiteX3" fmla="*/ 406379 w 571958"/>
              <a:gd name="connsiteY3" fmla="*/ 215826 h 678251"/>
              <a:gd name="connsiteX4" fmla="*/ 570074 w 571958"/>
              <a:gd name="connsiteY4" fmla="*/ 515672 h 678251"/>
              <a:gd name="connsiteX5" fmla="*/ 324606 w 571958"/>
              <a:gd name="connsiteY5" fmla="*/ 678251 h 678251"/>
              <a:gd name="connsiteX6" fmla="*/ 0 w 571958"/>
              <a:gd name="connsiteY6" fmla="*/ 180253 h 678251"/>
              <a:gd name="connsiteX0" fmla="*/ 0 w 571958"/>
              <a:gd name="connsiteY0" fmla="*/ 180253 h 678251"/>
              <a:gd name="connsiteX1" fmla="*/ 205345 w 571958"/>
              <a:gd name="connsiteY1" fmla="*/ 0 h 678251"/>
              <a:gd name="connsiteX2" fmla="*/ 407737 w 571958"/>
              <a:gd name="connsiteY2" fmla="*/ 27908 h 678251"/>
              <a:gd name="connsiteX3" fmla="*/ 406379 w 571958"/>
              <a:gd name="connsiteY3" fmla="*/ 215826 h 678251"/>
              <a:gd name="connsiteX4" fmla="*/ 570074 w 571958"/>
              <a:gd name="connsiteY4" fmla="*/ 515672 h 678251"/>
              <a:gd name="connsiteX5" fmla="*/ 324606 w 571958"/>
              <a:gd name="connsiteY5" fmla="*/ 678251 h 678251"/>
              <a:gd name="connsiteX6" fmla="*/ 0 w 571958"/>
              <a:gd name="connsiteY6" fmla="*/ 180253 h 678251"/>
              <a:gd name="connsiteX0" fmla="*/ 0 w 571958"/>
              <a:gd name="connsiteY0" fmla="*/ 180253 h 678251"/>
              <a:gd name="connsiteX1" fmla="*/ 205345 w 571958"/>
              <a:gd name="connsiteY1" fmla="*/ 0 h 678251"/>
              <a:gd name="connsiteX2" fmla="*/ 407737 w 571958"/>
              <a:gd name="connsiteY2" fmla="*/ 27908 h 678251"/>
              <a:gd name="connsiteX3" fmla="*/ 406379 w 571958"/>
              <a:gd name="connsiteY3" fmla="*/ 215826 h 678251"/>
              <a:gd name="connsiteX4" fmla="*/ 570074 w 571958"/>
              <a:gd name="connsiteY4" fmla="*/ 515672 h 678251"/>
              <a:gd name="connsiteX5" fmla="*/ 324606 w 571958"/>
              <a:gd name="connsiteY5" fmla="*/ 678251 h 678251"/>
              <a:gd name="connsiteX6" fmla="*/ 0 w 571958"/>
              <a:gd name="connsiteY6" fmla="*/ 180253 h 678251"/>
              <a:gd name="connsiteX0" fmla="*/ 0 w 571958"/>
              <a:gd name="connsiteY0" fmla="*/ 180253 h 678251"/>
              <a:gd name="connsiteX1" fmla="*/ 205345 w 571958"/>
              <a:gd name="connsiteY1" fmla="*/ 0 h 678251"/>
              <a:gd name="connsiteX2" fmla="*/ 407737 w 571958"/>
              <a:gd name="connsiteY2" fmla="*/ 27908 h 678251"/>
              <a:gd name="connsiteX3" fmla="*/ 406379 w 571958"/>
              <a:gd name="connsiteY3" fmla="*/ 215826 h 678251"/>
              <a:gd name="connsiteX4" fmla="*/ 570074 w 571958"/>
              <a:gd name="connsiteY4" fmla="*/ 515672 h 678251"/>
              <a:gd name="connsiteX5" fmla="*/ 324606 w 571958"/>
              <a:gd name="connsiteY5" fmla="*/ 678251 h 678251"/>
              <a:gd name="connsiteX6" fmla="*/ 0 w 571958"/>
              <a:gd name="connsiteY6" fmla="*/ 180253 h 678251"/>
              <a:gd name="connsiteX0" fmla="*/ 0 w 571657"/>
              <a:gd name="connsiteY0" fmla="*/ 180253 h 678251"/>
              <a:gd name="connsiteX1" fmla="*/ 205345 w 571657"/>
              <a:gd name="connsiteY1" fmla="*/ 0 h 678251"/>
              <a:gd name="connsiteX2" fmla="*/ 407737 w 571657"/>
              <a:gd name="connsiteY2" fmla="*/ 27908 h 678251"/>
              <a:gd name="connsiteX3" fmla="*/ 373619 w 571657"/>
              <a:gd name="connsiteY3" fmla="*/ 239488 h 678251"/>
              <a:gd name="connsiteX4" fmla="*/ 570074 w 571657"/>
              <a:gd name="connsiteY4" fmla="*/ 515672 h 678251"/>
              <a:gd name="connsiteX5" fmla="*/ 324606 w 571657"/>
              <a:gd name="connsiteY5" fmla="*/ 678251 h 678251"/>
              <a:gd name="connsiteX6" fmla="*/ 0 w 571657"/>
              <a:gd name="connsiteY6" fmla="*/ 180253 h 678251"/>
              <a:gd name="connsiteX0" fmla="*/ 0 w 571657"/>
              <a:gd name="connsiteY0" fmla="*/ 180253 h 678251"/>
              <a:gd name="connsiteX1" fmla="*/ 205345 w 571657"/>
              <a:gd name="connsiteY1" fmla="*/ 0 h 678251"/>
              <a:gd name="connsiteX2" fmla="*/ 407737 w 571657"/>
              <a:gd name="connsiteY2" fmla="*/ 27908 h 678251"/>
              <a:gd name="connsiteX3" fmla="*/ 373619 w 571657"/>
              <a:gd name="connsiteY3" fmla="*/ 239488 h 678251"/>
              <a:gd name="connsiteX4" fmla="*/ 570074 w 571657"/>
              <a:gd name="connsiteY4" fmla="*/ 515672 h 678251"/>
              <a:gd name="connsiteX5" fmla="*/ 324606 w 571657"/>
              <a:gd name="connsiteY5" fmla="*/ 678251 h 678251"/>
              <a:gd name="connsiteX6" fmla="*/ 0 w 571657"/>
              <a:gd name="connsiteY6" fmla="*/ 180253 h 678251"/>
              <a:gd name="connsiteX0" fmla="*/ 0 w 571657"/>
              <a:gd name="connsiteY0" fmla="*/ 180253 h 678251"/>
              <a:gd name="connsiteX1" fmla="*/ 205345 w 571657"/>
              <a:gd name="connsiteY1" fmla="*/ 0 h 678251"/>
              <a:gd name="connsiteX2" fmla="*/ 407737 w 571657"/>
              <a:gd name="connsiteY2" fmla="*/ 27908 h 678251"/>
              <a:gd name="connsiteX3" fmla="*/ 373619 w 571657"/>
              <a:gd name="connsiteY3" fmla="*/ 239488 h 678251"/>
              <a:gd name="connsiteX4" fmla="*/ 570074 w 571657"/>
              <a:gd name="connsiteY4" fmla="*/ 515672 h 678251"/>
              <a:gd name="connsiteX5" fmla="*/ 324606 w 571657"/>
              <a:gd name="connsiteY5" fmla="*/ 678251 h 678251"/>
              <a:gd name="connsiteX6" fmla="*/ 0 w 571657"/>
              <a:gd name="connsiteY6" fmla="*/ 180253 h 678251"/>
              <a:gd name="connsiteX0" fmla="*/ 0 w 571765"/>
              <a:gd name="connsiteY0" fmla="*/ 180253 h 678251"/>
              <a:gd name="connsiteX1" fmla="*/ 205345 w 571765"/>
              <a:gd name="connsiteY1" fmla="*/ 0 h 678251"/>
              <a:gd name="connsiteX2" fmla="*/ 407737 w 571765"/>
              <a:gd name="connsiteY2" fmla="*/ 27908 h 678251"/>
              <a:gd name="connsiteX3" fmla="*/ 373619 w 571765"/>
              <a:gd name="connsiteY3" fmla="*/ 239488 h 678251"/>
              <a:gd name="connsiteX4" fmla="*/ 570074 w 571765"/>
              <a:gd name="connsiteY4" fmla="*/ 515672 h 678251"/>
              <a:gd name="connsiteX5" fmla="*/ 324606 w 571765"/>
              <a:gd name="connsiteY5" fmla="*/ 678251 h 678251"/>
              <a:gd name="connsiteX6" fmla="*/ 0 w 571765"/>
              <a:gd name="connsiteY6" fmla="*/ 180253 h 678251"/>
              <a:gd name="connsiteX0" fmla="*/ 0 w 570074"/>
              <a:gd name="connsiteY0" fmla="*/ 180253 h 678251"/>
              <a:gd name="connsiteX1" fmla="*/ 205345 w 570074"/>
              <a:gd name="connsiteY1" fmla="*/ 0 h 678251"/>
              <a:gd name="connsiteX2" fmla="*/ 407737 w 570074"/>
              <a:gd name="connsiteY2" fmla="*/ 27908 h 678251"/>
              <a:gd name="connsiteX3" fmla="*/ 373619 w 570074"/>
              <a:gd name="connsiteY3" fmla="*/ 239488 h 678251"/>
              <a:gd name="connsiteX4" fmla="*/ 570074 w 570074"/>
              <a:gd name="connsiteY4" fmla="*/ 515672 h 678251"/>
              <a:gd name="connsiteX5" fmla="*/ 324606 w 570074"/>
              <a:gd name="connsiteY5" fmla="*/ 678251 h 678251"/>
              <a:gd name="connsiteX6" fmla="*/ 0 w 570074"/>
              <a:gd name="connsiteY6" fmla="*/ 180253 h 678251"/>
              <a:gd name="connsiteX0" fmla="*/ 0 w 537314"/>
              <a:gd name="connsiteY0" fmla="*/ 180253 h 678251"/>
              <a:gd name="connsiteX1" fmla="*/ 205345 w 537314"/>
              <a:gd name="connsiteY1" fmla="*/ 0 h 678251"/>
              <a:gd name="connsiteX2" fmla="*/ 407737 w 537314"/>
              <a:gd name="connsiteY2" fmla="*/ 27908 h 678251"/>
              <a:gd name="connsiteX3" fmla="*/ 373619 w 537314"/>
              <a:gd name="connsiteY3" fmla="*/ 239488 h 678251"/>
              <a:gd name="connsiteX4" fmla="*/ 537314 w 537314"/>
              <a:gd name="connsiteY4" fmla="*/ 539334 h 678251"/>
              <a:gd name="connsiteX5" fmla="*/ 324606 w 537314"/>
              <a:gd name="connsiteY5" fmla="*/ 678251 h 678251"/>
              <a:gd name="connsiteX6" fmla="*/ 0 w 537314"/>
              <a:gd name="connsiteY6" fmla="*/ 180253 h 678251"/>
              <a:gd name="connsiteX0" fmla="*/ 0 w 537314"/>
              <a:gd name="connsiteY0" fmla="*/ 180253 h 678251"/>
              <a:gd name="connsiteX1" fmla="*/ 205345 w 537314"/>
              <a:gd name="connsiteY1" fmla="*/ 0 h 678251"/>
              <a:gd name="connsiteX2" fmla="*/ 407737 w 537314"/>
              <a:gd name="connsiteY2" fmla="*/ 27908 h 678251"/>
              <a:gd name="connsiteX3" fmla="*/ 346320 w 537314"/>
              <a:gd name="connsiteY3" fmla="*/ 259206 h 678251"/>
              <a:gd name="connsiteX4" fmla="*/ 537314 w 537314"/>
              <a:gd name="connsiteY4" fmla="*/ 539334 h 678251"/>
              <a:gd name="connsiteX5" fmla="*/ 324606 w 537314"/>
              <a:gd name="connsiteY5" fmla="*/ 678251 h 678251"/>
              <a:gd name="connsiteX6" fmla="*/ 0 w 537314"/>
              <a:gd name="connsiteY6" fmla="*/ 180253 h 678251"/>
              <a:gd name="connsiteX0" fmla="*/ 0 w 537314"/>
              <a:gd name="connsiteY0" fmla="*/ 180253 h 678251"/>
              <a:gd name="connsiteX1" fmla="*/ 205345 w 537314"/>
              <a:gd name="connsiteY1" fmla="*/ 0 h 678251"/>
              <a:gd name="connsiteX2" fmla="*/ 407737 w 537314"/>
              <a:gd name="connsiteY2" fmla="*/ 27908 h 678251"/>
              <a:gd name="connsiteX3" fmla="*/ 346320 w 537314"/>
              <a:gd name="connsiteY3" fmla="*/ 259206 h 678251"/>
              <a:gd name="connsiteX4" fmla="*/ 537314 w 537314"/>
              <a:gd name="connsiteY4" fmla="*/ 539334 h 678251"/>
              <a:gd name="connsiteX5" fmla="*/ 324606 w 537314"/>
              <a:gd name="connsiteY5" fmla="*/ 678251 h 678251"/>
              <a:gd name="connsiteX6" fmla="*/ 0 w 537314"/>
              <a:gd name="connsiteY6" fmla="*/ 180253 h 6782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37314" h="678251">
                <a:moveTo>
                  <a:pt x="0" y="180253"/>
                </a:moveTo>
                <a:cubicBezTo>
                  <a:pt x="57327" y="131920"/>
                  <a:pt x="103993" y="78147"/>
                  <a:pt x="205345" y="0"/>
                </a:cubicBezTo>
                <a:cubicBezTo>
                  <a:pt x="279801" y="19073"/>
                  <a:pt x="302716" y="16839"/>
                  <a:pt x="407737" y="27908"/>
                </a:cubicBezTo>
                <a:cubicBezTo>
                  <a:pt x="405475" y="86253"/>
                  <a:pt x="349144" y="202025"/>
                  <a:pt x="346320" y="259206"/>
                </a:cubicBezTo>
                <a:cubicBezTo>
                  <a:pt x="401586" y="345049"/>
                  <a:pt x="471949" y="453546"/>
                  <a:pt x="537314" y="539334"/>
                </a:cubicBezTo>
                <a:lnTo>
                  <a:pt x="324606" y="678251"/>
                </a:lnTo>
                <a:cubicBezTo>
                  <a:pt x="238472" y="539929"/>
                  <a:pt x="122839" y="375144"/>
                  <a:pt x="0" y="180253"/>
                </a:cubicBezTo>
                <a:close/>
              </a:path>
            </a:pathLst>
          </a:custGeom>
          <a:solidFill>
            <a:srgbClr val="66FFFF">
              <a:alpha val="50000"/>
            </a:srgb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48" name="角丸四角形 147"/>
          <p:cNvSpPr/>
          <p:nvPr/>
        </p:nvSpPr>
        <p:spPr>
          <a:xfrm>
            <a:off x="2178958" y="2688665"/>
            <a:ext cx="661088" cy="160900"/>
          </a:xfrm>
          <a:prstGeom prst="roundRect">
            <a:avLst>
              <a:gd name="adj" fmla="val 3640"/>
            </a:avLst>
          </a:prstGeom>
          <a:solidFill>
            <a:schemeClr val="accent6">
              <a:lumMod val="60000"/>
              <a:lumOff val="40000"/>
              <a:alpha val="5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47" name="角丸四角形 146"/>
          <p:cNvSpPr/>
          <p:nvPr/>
        </p:nvSpPr>
        <p:spPr>
          <a:xfrm rot="21050398">
            <a:off x="4485159" y="2046384"/>
            <a:ext cx="393974" cy="1490468"/>
          </a:xfrm>
          <a:custGeom>
            <a:avLst/>
            <a:gdLst>
              <a:gd name="connsiteX0" fmla="*/ 0 w 445984"/>
              <a:gd name="connsiteY0" fmla="*/ 16234 h 1556290"/>
              <a:gd name="connsiteX1" fmla="*/ 16234 w 445984"/>
              <a:gd name="connsiteY1" fmla="*/ 0 h 1556290"/>
              <a:gd name="connsiteX2" fmla="*/ 429750 w 445984"/>
              <a:gd name="connsiteY2" fmla="*/ 0 h 1556290"/>
              <a:gd name="connsiteX3" fmla="*/ 445984 w 445984"/>
              <a:gd name="connsiteY3" fmla="*/ 16234 h 1556290"/>
              <a:gd name="connsiteX4" fmla="*/ 445984 w 445984"/>
              <a:gd name="connsiteY4" fmla="*/ 1540056 h 1556290"/>
              <a:gd name="connsiteX5" fmla="*/ 429750 w 445984"/>
              <a:gd name="connsiteY5" fmla="*/ 1556290 h 1556290"/>
              <a:gd name="connsiteX6" fmla="*/ 16234 w 445984"/>
              <a:gd name="connsiteY6" fmla="*/ 1556290 h 1556290"/>
              <a:gd name="connsiteX7" fmla="*/ 0 w 445984"/>
              <a:gd name="connsiteY7" fmla="*/ 1540056 h 1556290"/>
              <a:gd name="connsiteX8" fmla="*/ 0 w 445984"/>
              <a:gd name="connsiteY8" fmla="*/ 16234 h 1556290"/>
              <a:gd name="connsiteX0" fmla="*/ 76823 w 445984"/>
              <a:gd name="connsiteY0" fmla="*/ 108217 h 1556290"/>
              <a:gd name="connsiteX1" fmla="*/ 16234 w 445984"/>
              <a:gd name="connsiteY1" fmla="*/ 0 h 1556290"/>
              <a:gd name="connsiteX2" fmla="*/ 429750 w 445984"/>
              <a:gd name="connsiteY2" fmla="*/ 0 h 1556290"/>
              <a:gd name="connsiteX3" fmla="*/ 445984 w 445984"/>
              <a:gd name="connsiteY3" fmla="*/ 16234 h 1556290"/>
              <a:gd name="connsiteX4" fmla="*/ 445984 w 445984"/>
              <a:gd name="connsiteY4" fmla="*/ 1540056 h 1556290"/>
              <a:gd name="connsiteX5" fmla="*/ 429750 w 445984"/>
              <a:gd name="connsiteY5" fmla="*/ 1556290 h 1556290"/>
              <a:gd name="connsiteX6" fmla="*/ 16234 w 445984"/>
              <a:gd name="connsiteY6" fmla="*/ 1556290 h 1556290"/>
              <a:gd name="connsiteX7" fmla="*/ 0 w 445984"/>
              <a:gd name="connsiteY7" fmla="*/ 1540056 h 1556290"/>
              <a:gd name="connsiteX8" fmla="*/ 76823 w 445984"/>
              <a:gd name="connsiteY8" fmla="*/ 108217 h 1556290"/>
              <a:gd name="connsiteX0" fmla="*/ 76823 w 445984"/>
              <a:gd name="connsiteY0" fmla="*/ 108217 h 1556290"/>
              <a:gd name="connsiteX1" fmla="*/ 90098 w 445984"/>
              <a:gd name="connsiteY1" fmla="*/ 50503 h 1556290"/>
              <a:gd name="connsiteX2" fmla="*/ 429750 w 445984"/>
              <a:gd name="connsiteY2" fmla="*/ 0 h 1556290"/>
              <a:gd name="connsiteX3" fmla="*/ 445984 w 445984"/>
              <a:gd name="connsiteY3" fmla="*/ 16234 h 1556290"/>
              <a:gd name="connsiteX4" fmla="*/ 445984 w 445984"/>
              <a:gd name="connsiteY4" fmla="*/ 1540056 h 1556290"/>
              <a:gd name="connsiteX5" fmla="*/ 429750 w 445984"/>
              <a:gd name="connsiteY5" fmla="*/ 1556290 h 1556290"/>
              <a:gd name="connsiteX6" fmla="*/ 16234 w 445984"/>
              <a:gd name="connsiteY6" fmla="*/ 1556290 h 1556290"/>
              <a:gd name="connsiteX7" fmla="*/ 0 w 445984"/>
              <a:gd name="connsiteY7" fmla="*/ 1540056 h 1556290"/>
              <a:gd name="connsiteX8" fmla="*/ 76823 w 445984"/>
              <a:gd name="connsiteY8" fmla="*/ 108217 h 1556290"/>
              <a:gd name="connsiteX0" fmla="*/ 76823 w 445984"/>
              <a:gd name="connsiteY0" fmla="*/ 108217 h 1556290"/>
              <a:gd name="connsiteX1" fmla="*/ 90098 w 445984"/>
              <a:gd name="connsiteY1" fmla="*/ 50503 h 1556290"/>
              <a:gd name="connsiteX2" fmla="*/ 429750 w 445984"/>
              <a:gd name="connsiteY2" fmla="*/ 0 h 1556290"/>
              <a:gd name="connsiteX3" fmla="*/ 445984 w 445984"/>
              <a:gd name="connsiteY3" fmla="*/ 16234 h 1556290"/>
              <a:gd name="connsiteX4" fmla="*/ 445984 w 445984"/>
              <a:gd name="connsiteY4" fmla="*/ 1540056 h 1556290"/>
              <a:gd name="connsiteX5" fmla="*/ 429750 w 445984"/>
              <a:gd name="connsiteY5" fmla="*/ 1556290 h 1556290"/>
              <a:gd name="connsiteX6" fmla="*/ 16234 w 445984"/>
              <a:gd name="connsiteY6" fmla="*/ 1556290 h 1556290"/>
              <a:gd name="connsiteX7" fmla="*/ 0 w 445984"/>
              <a:gd name="connsiteY7" fmla="*/ 1540056 h 1556290"/>
              <a:gd name="connsiteX8" fmla="*/ 76823 w 445984"/>
              <a:gd name="connsiteY8" fmla="*/ 108217 h 1556290"/>
              <a:gd name="connsiteX0" fmla="*/ 76823 w 445984"/>
              <a:gd name="connsiteY0" fmla="*/ 108217 h 1556290"/>
              <a:gd name="connsiteX1" fmla="*/ 99651 w 445984"/>
              <a:gd name="connsiteY1" fmla="*/ 6215 h 1556290"/>
              <a:gd name="connsiteX2" fmla="*/ 429750 w 445984"/>
              <a:gd name="connsiteY2" fmla="*/ 0 h 1556290"/>
              <a:gd name="connsiteX3" fmla="*/ 445984 w 445984"/>
              <a:gd name="connsiteY3" fmla="*/ 16234 h 1556290"/>
              <a:gd name="connsiteX4" fmla="*/ 445984 w 445984"/>
              <a:gd name="connsiteY4" fmla="*/ 1540056 h 1556290"/>
              <a:gd name="connsiteX5" fmla="*/ 429750 w 445984"/>
              <a:gd name="connsiteY5" fmla="*/ 1556290 h 1556290"/>
              <a:gd name="connsiteX6" fmla="*/ 16234 w 445984"/>
              <a:gd name="connsiteY6" fmla="*/ 1556290 h 1556290"/>
              <a:gd name="connsiteX7" fmla="*/ 0 w 445984"/>
              <a:gd name="connsiteY7" fmla="*/ 1540056 h 1556290"/>
              <a:gd name="connsiteX8" fmla="*/ 76823 w 445984"/>
              <a:gd name="connsiteY8" fmla="*/ 108217 h 1556290"/>
              <a:gd name="connsiteX0" fmla="*/ 76823 w 445984"/>
              <a:gd name="connsiteY0" fmla="*/ 102002 h 1550075"/>
              <a:gd name="connsiteX1" fmla="*/ 99651 w 445984"/>
              <a:gd name="connsiteY1" fmla="*/ 0 h 1550075"/>
              <a:gd name="connsiteX2" fmla="*/ 425885 w 445984"/>
              <a:gd name="connsiteY2" fmla="*/ 77582 h 1550075"/>
              <a:gd name="connsiteX3" fmla="*/ 445984 w 445984"/>
              <a:gd name="connsiteY3" fmla="*/ 10019 h 1550075"/>
              <a:gd name="connsiteX4" fmla="*/ 445984 w 445984"/>
              <a:gd name="connsiteY4" fmla="*/ 1533841 h 1550075"/>
              <a:gd name="connsiteX5" fmla="*/ 429750 w 445984"/>
              <a:gd name="connsiteY5" fmla="*/ 1550075 h 1550075"/>
              <a:gd name="connsiteX6" fmla="*/ 16234 w 445984"/>
              <a:gd name="connsiteY6" fmla="*/ 1550075 h 1550075"/>
              <a:gd name="connsiteX7" fmla="*/ 0 w 445984"/>
              <a:gd name="connsiteY7" fmla="*/ 1533841 h 1550075"/>
              <a:gd name="connsiteX8" fmla="*/ 76823 w 445984"/>
              <a:gd name="connsiteY8" fmla="*/ 102002 h 1550075"/>
              <a:gd name="connsiteX0" fmla="*/ 76823 w 445984"/>
              <a:gd name="connsiteY0" fmla="*/ 102002 h 1550075"/>
              <a:gd name="connsiteX1" fmla="*/ 99651 w 445984"/>
              <a:gd name="connsiteY1" fmla="*/ 0 h 1550075"/>
              <a:gd name="connsiteX2" fmla="*/ 406247 w 445984"/>
              <a:gd name="connsiteY2" fmla="*/ 139540 h 1550075"/>
              <a:gd name="connsiteX3" fmla="*/ 445984 w 445984"/>
              <a:gd name="connsiteY3" fmla="*/ 10019 h 1550075"/>
              <a:gd name="connsiteX4" fmla="*/ 445984 w 445984"/>
              <a:gd name="connsiteY4" fmla="*/ 1533841 h 1550075"/>
              <a:gd name="connsiteX5" fmla="*/ 429750 w 445984"/>
              <a:gd name="connsiteY5" fmla="*/ 1550075 h 1550075"/>
              <a:gd name="connsiteX6" fmla="*/ 16234 w 445984"/>
              <a:gd name="connsiteY6" fmla="*/ 1550075 h 1550075"/>
              <a:gd name="connsiteX7" fmla="*/ 0 w 445984"/>
              <a:gd name="connsiteY7" fmla="*/ 1533841 h 1550075"/>
              <a:gd name="connsiteX8" fmla="*/ 76823 w 445984"/>
              <a:gd name="connsiteY8" fmla="*/ 102002 h 1550075"/>
              <a:gd name="connsiteX0" fmla="*/ 76823 w 446929"/>
              <a:gd name="connsiteY0" fmla="*/ 102002 h 1550075"/>
              <a:gd name="connsiteX1" fmla="*/ 99651 w 446929"/>
              <a:gd name="connsiteY1" fmla="*/ 0 h 1550075"/>
              <a:gd name="connsiteX2" fmla="*/ 406247 w 446929"/>
              <a:gd name="connsiteY2" fmla="*/ 139540 h 1550075"/>
              <a:gd name="connsiteX3" fmla="*/ 445984 w 446929"/>
              <a:gd name="connsiteY3" fmla="*/ 1533841 h 1550075"/>
              <a:gd name="connsiteX4" fmla="*/ 429750 w 446929"/>
              <a:gd name="connsiteY4" fmla="*/ 1550075 h 1550075"/>
              <a:gd name="connsiteX5" fmla="*/ 16234 w 446929"/>
              <a:gd name="connsiteY5" fmla="*/ 1550075 h 1550075"/>
              <a:gd name="connsiteX6" fmla="*/ 0 w 446929"/>
              <a:gd name="connsiteY6" fmla="*/ 1533841 h 1550075"/>
              <a:gd name="connsiteX7" fmla="*/ 76823 w 446929"/>
              <a:gd name="connsiteY7" fmla="*/ 102002 h 1550075"/>
              <a:gd name="connsiteX0" fmla="*/ 76823 w 445984"/>
              <a:gd name="connsiteY0" fmla="*/ 102002 h 1550075"/>
              <a:gd name="connsiteX1" fmla="*/ 99651 w 445984"/>
              <a:gd name="connsiteY1" fmla="*/ 0 h 1550075"/>
              <a:gd name="connsiteX2" fmla="*/ 406247 w 445984"/>
              <a:gd name="connsiteY2" fmla="*/ 139540 h 1550075"/>
              <a:gd name="connsiteX3" fmla="*/ 445984 w 445984"/>
              <a:gd name="connsiteY3" fmla="*/ 1533841 h 1550075"/>
              <a:gd name="connsiteX4" fmla="*/ 429750 w 445984"/>
              <a:gd name="connsiteY4" fmla="*/ 1550075 h 1550075"/>
              <a:gd name="connsiteX5" fmla="*/ 16234 w 445984"/>
              <a:gd name="connsiteY5" fmla="*/ 1550075 h 1550075"/>
              <a:gd name="connsiteX6" fmla="*/ 0 w 445984"/>
              <a:gd name="connsiteY6" fmla="*/ 1533841 h 1550075"/>
              <a:gd name="connsiteX7" fmla="*/ 76823 w 445984"/>
              <a:gd name="connsiteY7" fmla="*/ 102002 h 1550075"/>
              <a:gd name="connsiteX0" fmla="*/ 76823 w 430298"/>
              <a:gd name="connsiteY0" fmla="*/ 102002 h 1550075"/>
              <a:gd name="connsiteX1" fmla="*/ 99651 w 430298"/>
              <a:gd name="connsiteY1" fmla="*/ 0 h 1550075"/>
              <a:gd name="connsiteX2" fmla="*/ 406247 w 430298"/>
              <a:gd name="connsiteY2" fmla="*/ 139540 h 1550075"/>
              <a:gd name="connsiteX3" fmla="*/ 334731 w 430298"/>
              <a:gd name="connsiteY3" fmla="*/ 1445954 h 1550075"/>
              <a:gd name="connsiteX4" fmla="*/ 429750 w 430298"/>
              <a:gd name="connsiteY4" fmla="*/ 1550075 h 1550075"/>
              <a:gd name="connsiteX5" fmla="*/ 16234 w 430298"/>
              <a:gd name="connsiteY5" fmla="*/ 1550075 h 1550075"/>
              <a:gd name="connsiteX6" fmla="*/ 0 w 430298"/>
              <a:gd name="connsiteY6" fmla="*/ 1533841 h 1550075"/>
              <a:gd name="connsiteX7" fmla="*/ 76823 w 430298"/>
              <a:gd name="connsiteY7" fmla="*/ 102002 h 1550075"/>
              <a:gd name="connsiteX0" fmla="*/ 76823 w 430298"/>
              <a:gd name="connsiteY0" fmla="*/ 102002 h 1550075"/>
              <a:gd name="connsiteX1" fmla="*/ 99651 w 430298"/>
              <a:gd name="connsiteY1" fmla="*/ 0 h 1550075"/>
              <a:gd name="connsiteX2" fmla="*/ 406247 w 430298"/>
              <a:gd name="connsiteY2" fmla="*/ 139540 h 1550075"/>
              <a:gd name="connsiteX3" fmla="*/ 334731 w 430298"/>
              <a:gd name="connsiteY3" fmla="*/ 1445954 h 1550075"/>
              <a:gd name="connsiteX4" fmla="*/ 429750 w 430298"/>
              <a:gd name="connsiteY4" fmla="*/ 1550075 h 1550075"/>
              <a:gd name="connsiteX5" fmla="*/ 16234 w 430298"/>
              <a:gd name="connsiteY5" fmla="*/ 1550075 h 1550075"/>
              <a:gd name="connsiteX6" fmla="*/ 0 w 430298"/>
              <a:gd name="connsiteY6" fmla="*/ 1533841 h 1550075"/>
              <a:gd name="connsiteX7" fmla="*/ 76823 w 430298"/>
              <a:gd name="connsiteY7" fmla="*/ 102002 h 1550075"/>
              <a:gd name="connsiteX0" fmla="*/ 76823 w 409099"/>
              <a:gd name="connsiteY0" fmla="*/ 102002 h 1581363"/>
              <a:gd name="connsiteX1" fmla="*/ 99651 w 409099"/>
              <a:gd name="connsiteY1" fmla="*/ 0 h 1581363"/>
              <a:gd name="connsiteX2" fmla="*/ 406247 w 409099"/>
              <a:gd name="connsiteY2" fmla="*/ 139540 h 1581363"/>
              <a:gd name="connsiteX3" fmla="*/ 334731 w 409099"/>
              <a:gd name="connsiteY3" fmla="*/ 1445954 h 1581363"/>
              <a:gd name="connsiteX4" fmla="*/ 16234 w 409099"/>
              <a:gd name="connsiteY4" fmla="*/ 1550075 h 1581363"/>
              <a:gd name="connsiteX5" fmla="*/ 0 w 409099"/>
              <a:gd name="connsiteY5" fmla="*/ 1533841 h 1581363"/>
              <a:gd name="connsiteX6" fmla="*/ 76823 w 409099"/>
              <a:gd name="connsiteY6" fmla="*/ 102002 h 1581363"/>
              <a:gd name="connsiteX0" fmla="*/ 76823 w 409605"/>
              <a:gd name="connsiteY0" fmla="*/ 102002 h 1597228"/>
              <a:gd name="connsiteX1" fmla="*/ 99651 w 409605"/>
              <a:gd name="connsiteY1" fmla="*/ 0 h 1597228"/>
              <a:gd name="connsiteX2" fmla="*/ 406247 w 409605"/>
              <a:gd name="connsiteY2" fmla="*/ 139540 h 1597228"/>
              <a:gd name="connsiteX3" fmla="*/ 349748 w 409605"/>
              <a:gd name="connsiteY3" fmla="*/ 1472496 h 1597228"/>
              <a:gd name="connsiteX4" fmla="*/ 16234 w 409605"/>
              <a:gd name="connsiteY4" fmla="*/ 1550075 h 1597228"/>
              <a:gd name="connsiteX5" fmla="*/ 0 w 409605"/>
              <a:gd name="connsiteY5" fmla="*/ 1533841 h 1597228"/>
              <a:gd name="connsiteX6" fmla="*/ 76823 w 409605"/>
              <a:gd name="connsiteY6" fmla="*/ 102002 h 1597228"/>
              <a:gd name="connsiteX0" fmla="*/ 76823 w 409605"/>
              <a:gd name="connsiteY0" fmla="*/ 102002 h 1550075"/>
              <a:gd name="connsiteX1" fmla="*/ 99651 w 409605"/>
              <a:gd name="connsiteY1" fmla="*/ 0 h 1550075"/>
              <a:gd name="connsiteX2" fmla="*/ 406247 w 409605"/>
              <a:gd name="connsiteY2" fmla="*/ 139540 h 1550075"/>
              <a:gd name="connsiteX3" fmla="*/ 349748 w 409605"/>
              <a:gd name="connsiteY3" fmla="*/ 1472496 h 1550075"/>
              <a:gd name="connsiteX4" fmla="*/ 16234 w 409605"/>
              <a:gd name="connsiteY4" fmla="*/ 1550075 h 1550075"/>
              <a:gd name="connsiteX5" fmla="*/ 0 w 409605"/>
              <a:gd name="connsiteY5" fmla="*/ 1533841 h 1550075"/>
              <a:gd name="connsiteX6" fmla="*/ 76823 w 409605"/>
              <a:gd name="connsiteY6" fmla="*/ 102002 h 1550075"/>
              <a:gd name="connsiteX0" fmla="*/ 76823 w 409605"/>
              <a:gd name="connsiteY0" fmla="*/ 102002 h 1678807"/>
              <a:gd name="connsiteX1" fmla="*/ 99651 w 409605"/>
              <a:gd name="connsiteY1" fmla="*/ 0 h 1678807"/>
              <a:gd name="connsiteX2" fmla="*/ 406247 w 409605"/>
              <a:gd name="connsiteY2" fmla="*/ 139540 h 1678807"/>
              <a:gd name="connsiteX3" fmla="*/ 349748 w 409605"/>
              <a:gd name="connsiteY3" fmla="*/ 1472496 h 1678807"/>
              <a:gd name="connsiteX4" fmla="*/ 0 w 409605"/>
              <a:gd name="connsiteY4" fmla="*/ 1533841 h 1678807"/>
              <a:gd name="connsiteX5" fmla="*/ 76823 w 409605"/>
              <a:gd name="connsiteY5" fmla="*/ 102002 h 1678807"/>
              <a:gd name="connsiteX0" fmla="*/ 60143 w 392925"/>
              <a:gd name="connsiteY0" fmla="*/ 102002 h 1625819"/>
              <a:gd name="connsiteX1" fmla="*/ 82971 w 392925"/>
              <a:gd name="connsiteY1" fmla="*/ 0 h 1625819"/>
              <a:gd name="connsiteX2" fmla="*/ 389567 w 392925"/>
              <a:gd name="connsiteY2" fmla="*/ 139540 h 1625819"/>
              <a:gd name="connsiteX3" fmla="*/ 333068 w 392925"/>
              <a:gd name="connsiteY3" fmla="*/ 1472496 h 1625819"/>
              <a:gd name="connsiteX4" fmla="*/ 0 w 392925"/>
              <a:gd name="connsiteY4" fmla="*/ 1430402 h 1625819"/>
              <a:gd name="connsiteX5" fmla="*/ 60143 w 392925"/>
              <a:gd name="connsiteY5" fmla="*/ 102002 h 1625819"/>
              <a:gd name="connsiteX0" fmla="*/ 60143 w 392925"/>
              <a:gd name="connsiteY0" fmla="*/ 102002 h 1571888"/>
              <a:gd name="connsiteX1" fmla="*/ 82971 w 392925"/>
              <a:gd name="connsiteY1" fmla="*/ 0 h 1571888"/>
              <a:gd name="connsiteX2" fmla="*/ 389567 w 392925"/>
              <a:gd name="connsiteY2" fmla="*/ 139540 h 1571888"/>
              <a:gd name="connsiteX3" fmla="*/ 333068 w 392925"/>
              <a:gd name="connsiteY3" fmla="*/ 1472496 h 1571888"/>
              <a:gd name="connsiteX4" fmla="*/ 0 w 392925"/>
              <a:gd name="connsiteY4" fmla="*/ 1430402 h 1571888"/>
              <a:gd name="connsiteX5" fmla="*/ 60143 w 392925"/>
              <a:gd name="connsiteY5" fmla="*/ 102002 h 1571888"/>
              <a:gd name="connsiteX0" fmla="*/ 60143 w 392925"/>
              <a:gd name="connsiteY0" fmla="*/ 102002 h 1479503"/>
              <a:gd name="connsiteX1" fmla="*/ 82971 w 392925"/>
              <a:gd name="connsiteY1" fmla="*/ 0 h 1479503"/>
              <a:gd name="connsiteX2" fmla="*/ 389567 w 392925"/>
              <a:gd name="connsiteY2" fmla="*/ 139540 h 1479503"/>
              <a:gd name="connsiteX3" fmla="*/ 333068 w 392925"/>
              <a:gd name="connsiteY3" fmla="*/ 1472496 h 1479503"/>
              <a:gd name="connsiteX4" fmla="*/ 0 w 392925"/>
              <a:gd name="connsiteY4" fmla="*/ 1430402 h 1479503"/>
              <a:gd name="connsiteX5" fmla="*/ 60143 w 392925"/>
              <a:gd name="connsiteY5" fmla="*/ 102002 h 1479503"/>
              <a:gd name="connsiteX0" fmla="*/ 60143 w 392925"/>
              <a:gd name="connsiteY0" fmla="*/ 102002 h 1474885"/>
              <a:gd name="connsiteX1" fmla="*/ 82971 w 392925"/>
              <a:gd name="connsiteY1" fmla="*/ 0 h 1474885"/>
              <a:gd name="connsiteX2" fmla="*/ 389567 w 392925"/>
              <a:gd name="connsiteY2" fmla="*/ 139540 h 1474885"/>
              <a:gd name="connsiteX3" fmla="*/ 333068 w 392925"/>
              <a:gd name="connsiteY3" fmla="*/ 1472496 h 1474885"/>
              <a:gd name="connsiteX4" fmla="*/ 0 w 392925"/>
              <a:gd name="connsiteY4" fmla="*/ 1430402 h 1474885"/>
              <a:gd name="connsiteX5" fmla="*/ 60143 w 392925"/>
              <a:gd name="connsiteY5" fmla="*/ 102002 h 1474885"/>
              <a:gd name="connsiteX0" fmla="*/ 60143 w 393216"/>
              <a:gd name="connsiteY0" fmla="*/ 102002 h 1491983"/>
              <a:gd name="connsiteX1" fmla="*/ 82971 w 393216"/>
              <a:gd name="connsiteY1" fmla="*/ 0 h 1491983"/>
              <a:gd name="connsiteX2" fmla="*/ 389567 w 393216"/>
              <a:gd name="connsiteY2" fmla="*/ 139540 h 1491983"/>
              <a:gd name="connsiteX3" fmla="*/ 339817 w 393216"/>
              <a:gd name="connsiteY3" fmla="*/ 1490468 h 1491983"/>
              <a:gd name="connsiteX4" fmla="*/ 0 w 393216"/>
              <a:gd name="connsiteY4" fmla="*/ 1430402 h 1491983"/>
              <a:gd name="connsiteX5" fmla="*/ 60143 w 393216"/>
              <a:gd name="connsiteY5" fmla="*/ 102002 h 1491983"/>
              <a:gd name="connsiteX0" fmla="*/ 60143 w 393216"/>
              <a:gd name="connsiteY0" fmla="*/ 102002 h 1490468"/>
              <a:gd name="connsiteX1" fmla="*/ 82971 w 393216"/>
              <a:gd name="connsiteY1" fmla="*/ 0 h 1490468"/>
              <a:gd name="connsiteX2" fmla="*/ 389567 w 393216"/>
              <a:gd name="connsiteY2" fmla="*/ 139540 h 1490468"/>
              <a:gd name="connsiteX3" fmla="*/ 339817 w 393216"/>
              <a:gd name="connsiteY3" fmla="*/ 1490468 h 1490468"/>
              <a:gd name="connsiteX4" fmla="*/ 0 w 393216"/>
              <a:gd name="connsiteY4" fmla="*/ 1430402 h 1490468"/>
              <a:gd name="connsiteX5" fmla="*/ 60143 w 393216"/>
              <a:gd name="connsiteY5" fmla="*/ 102002 h 1490468"/>
              <a:gd name="connsiteX0" fmla="*/ 60143 w 393216"/>
              <a:gd name="connsiteY0" fmla="*/ 102002 h 1490468"/>
              <a:gd name="connsiteX1" fmla="*/ 82971 w 393216"/>
              <a:gd name="connsiteY1" fmla="*/ 0 h 1490468"/>
              <a:gd name="connsiteX2" fmla="*/ 389567 w 393216"/>
              <a:gd name="connsiteY2" fmla="*/ 139540 h 1490468"/>
              <a:gd name="connsiteX3" fmla="*/ 339817 w 393216"/>
              <a:gd name="connsiteY3" fmla="*/ 1490468 h 1490468"/>
              <a:gd name="connsiteX4" fmla="*/ 0 w 393216"/>
              <a:gd name="connsiteY4" fmla="*/ 1430402 h 1490468"/>
              <a:gd name="connsiteX5" fmla="*/ 60143 w 393216"/>
              <a:gd name="connsiteY5" fmla="*/ 102002 h 1490468"/>
              <a:gd name="connsiteX0" fmla="*/ 60901 w 393974"/>
              <a:gd name="connsiteY0" fmla="*/ 102002 h 1490468"/>
              <a:gd name="connsiteX1" fmla="*/ 83729 w 393974"/>
              <a:gd name="connsiteY1" fmla="*/ 0 h 1490468"/>
              <a:gd name="connsiteX2" fmla="*/ 390325 w 393974"/>
              <a:gd name="connsiteY2" fmla="*/ 139540 h 1490468"/>
              <a:gd name="connsiteX3" fmla="*/ 340575 w 393974"/>
              <a:gd name="connsiteY3" fmla="*/ 1490468 h 1490468"/>
              <a:gd name="connsiteX4" fmla="*/ 0 w 393974"/>
              <a:gd name="connsiteY4" fmla="*/ 1435103 h 1490468"/>
              <a:gd name="connsiteX5" fmla="*/ 60901 w 393974"/>
              <a:gd name="connsiteY5" fmla="*/ 102002 h 1490468"/>
              <a:gd name="connsiteX0" fmla="*/ 60901 w 393974"/>
              <a:gd name="connsiteY0" fmla="*/ 102002 h 1490468"/>
              <a:gd name="connsiteX1" fmla="*/ 83729 w 393974"/>
              <a:gd name="connsiteY1" fmla="*/ 0 h 1490468"/>
              <a:gd name="connsiteX2" fmla="*/ 390325 w 393974"/>
              <a:gd name="connsiteY2" fmla="*/ 139540 h 1490468"/>
              <a:gd name="connsiteX3" fmla="*/ 340575 w 393974"/>
              <a:gd name="connsiteY3" fmla="*/ 1490468 h 1490468"/>
              <a:gd name="connsiteX4" fmla="*/ 0 w 393974"/>
              <a:gd name="connsiteY4" fmla="*/ 1435103 h 1490468"/>
              <a:gd name="connsiteX5" fmla="*/ 60901 w 393974"/>
              <a:gd name="connsiteY5" fmla="*/ 102002 h 1490468"/>
              <a:gd name="connsiteX0" fmla="*/ 60901 w 393974"/>
              <a:gd name="connsiteY0" fmla="*/ 102002 h 1490468"/>
              <a:gd name="connsiteX1" fmla="*/ 83729 w 393974"/>
              <a:gd name="connsiteY1" fmla="*/ 0 h 1490468"/>
              <a:gd name="connsiteX2" fmla="*/ 390325 w 393974"/>
              <a:gd name="connsiteY2" fmla="*/ 139540 h 1490468"/>
              <a:gd name="connsiteX3" fmla="*/ 340575 w 393974"/>
              <a:gd name="connsiteY3" fmla="*/ 1490468 h 1490468"/>
              <a:gd name="connsiteX4" fmla="*/ 0 w 393974"/>
              <a:gd name="connsiteY4" fmla="*/ 1435103 h 1490468"/>
              <a:gd name="connsiteX5" fmla="*/ 60901 w 393974"/>
              <a:gd name="connsiteY5" fmla="*/ 102002 h 1490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974" h="1490468">
                <a:moveTo>
                  <a:pt x="60901" y="102002"/>
                </a:moveTo>
                <a:cubicBezTo>
                  <a:pt x="60901" y="93036"/>
                  <a:pt x="74763" y="0"/>
                  <a:pt x="83729" y="0"/>
                </a:cubicBezTo>
                <a:lnTo>
                  <a:pt x="390325" y="139540"/>
                </a:lnTo>
                <a:cubicBezTo>
                  <a:pt x="409751" y="408301"/>
                  <a:pt x="345533" y="1305050"/>
                  <a:pt x="340575" y="1490468"/>
                </a:cubicBezTo>
                <a:lnTo>
                  <a:pt x="0" y="1435103"/>
                </a:lnTo>
                <a:cubicBezTo>
                  <a:pt x="27003" y="1073825"/>
                  <a:pt x="60901" y="609943"/>
                  <a:pt x="60901" y="102002"/>
                </a:cubicBezTo>
                <a:close/>
              </a:path>
            </a:pathLst>
          </a:custGeom>
          <a:solidFill>
            <a:srgbClr val="66FFFF">
              <a:alpha val="50000"/>
            </a:srgb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6" name="Rectangle 147"/>
          <p:cNvSpPr txBox="1">
            <a:spLocks noChangeArrowheads="1"/>
          </p:cNvSpPr>
          <p:nvPr/>
        </p:nvSpPr>
        <p:spPr bwMode="auto">
          <a:xfrm>
            <a:off x="251520" y="260648"/>
            <a:ext cx="5400600" cy="504056"/>
          </a:xfrm>
          <a:prstGeom prst="rect">
            <a:avLst/>
          </a:prstGeom>
          <a:noFill/>
          <a:ln w="9525">
            <a:noFill/>
            <a:miter lim="800000"/>
            <a:headEnd/>
            <a:tailEnd/>
          </a:ln>
        </p:spPr>
        <p:txBody>
          <a:bodyPr anchor="ctr"/>
          <a:lstStyle/>
          <a:p>
            <a:pPr marL="0" marR="0" lvl="0" indent="0" algn="l" defTabSz="914400" rtl="0" eaLnBrk="0" fontAlgn="auto" latinLnBrk="0" hangingPunct="0">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①交通インフラの整備イメージ</a:t>
            </a:r>
          </a:p>
        </p:txBody>
      </p:sp>
      <p:sp>
        <p:nvSpPr>
          <p:cNvPr id="64" name="正方形/長方形 10"/>
          <p:cNvSpPr>
            <a:spLocks noChangeArrowheads="1"/>
          </p:cNvSpPr>
          <p:nvPr/>
        </p:nvSpPr>
        <p:spPr bwMode="auto">
          <a:xfrm>
            <a:off x="5652120" y="1581536"/>
            <a:ext cx="3419872" cy="3336811"/>
          </a:xfrm>
          <a:prstGeom prst="rect">
            <a:avLst/>
          </a:prstGeom>
          <a:noFill/>
          <a:ln w="9525">
            <a:solidFill>
              <a:schemeClr val="tx1"/>
            </a:solidFill>
            <a:miter lim="800000"/>
            <a:headEnd/>
            <a:tailEnd/>
          </a:ln>
        </p:spPr>
        <p:txBody>
          <a:bodyPr wrap="square">
            <a:spAutoFit/>
          </a:bodyPr>
          <a:lstStyle/>
          <a:p>
            <a:pPr marL="0" marR="0" lvl="0" indent="0" algn="l" defTabSz="914400" rtl="0" eaLnBrk="1" fontAlgn="auto" latinLnBrk="0" hangingPunct="1">
              <a:lnSpc>
                <a:spcPts val="23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srgbClr val="000000"/>
                </a:solidFill>
                <a:effectLst/>
                <a:uLnTx/>
                <a:uFillTx/>
                <a:latin typeface="ＭＳ Ｐゴシック" pitchFamily="50" charset="-128"/>
                <a:ea typeface="ＭＳ Ｐゴシック" pitchFamily="50" charset="-128"/>
                <a:cs typeface="+mn-cs"/>
              </a:rPr>
              <a:t>成長資源の「源泉」である国土軸</a:t>
            </a:r>
            <a:r>
              <a:rPr kumimoji="1" lang="ja-JP" altLang="en-US" sz="1400" b="0" i="0" u="none" strike="noStrike" kern="1200" cap="none" spc="0" normalizeH="0" baseline="0" noProof="0" dirty="0">
                <a:ln>
                  <a:noFill/>
                </a:ln>
                <a:solidFill>
                  <a:srgbClr val="000000"/>
                </a:solidFill>
                <a:effectLst/>
                <a:uLnTx/>
                <a:uFillTx/>
                <a:latin typeface="ＭＳ Ｐゴシック" pitchFamily="50" charset="-128"/>
                <a:ea typeface="ＭＳ Ｐゴシック" pitchFamily="50" charset="-128"/>
                <a:cs typeface="+mn-cs"/>
              </a:rPr>
              <a:t>（リニア・北陸新幹線、新名神高速等）</a:t>
            </a:r>
            <a:r>
              <a:rPr kumimoji="1" lang="ja-JP" altLang="en-US" sz="1600" b="0" i="0" u="none" strike="noStrike" kern="1200" cap="none" spc="0" normalizeH="0" baseline="0" noProof="0" dirty="0">
                <a:ln>
                  <a:noFill/>
                </a:ln>
                <a:solidFill>
                  <a:srgbClr val="000000"/>
                </a:solidFill>
                <a:effectLst/>
                <a:uLnTx/>
                <a:uFillTx/>
                <a:latin typeface="ＭＳ Ｐゴシック" pitchFamily="50" charset="-128"/>
                <a:ea typeface="ＭＳ Ｐゴシック" pitchFamily="50" charset="-128"/>
                <a:cs typeface="+mn-cs"/>
              </a:rPr>
              <a:t>や国際的広域拠点</a:t>
            </a:r>
            <a:r>
              <a:rPr kumimoji="1" lang="ja-JP" altLang="en-US" sz="1400" b="0" i="0" u="none" strike="noStrike" kern="1200" cap="none" spc="0" normalizeH="0" baseline="0" noProof="0" dirty="0">
                <a:ln>
                  <a:noFill/>
                </a:ln>
                <a:solidFill>
                  <a:srgbClr val="000000"/>
                </a:solidFill>
                <a:effectLst/>
                <a:uLnTx/>
                <a:uFillTx/>
                <a:latin typeface="ＭＳ Ｐゴシック" pitchFamily="50" charset="-128"/>
                <a:ea typeface="ＭＳ Ｐゴシック" pitchFamily="50" charset="-128"/>
                <a:cs typeface="+mn-cs"/>
              </a:rPr>
              <a:t>（関空、臨海部）</a:t>
            </a:r>
            <a:r>
              <a:rPr kumimoji="1" lang="ja-JP" altLang="en-US" sz="1600" b="0" i="0" u="none" strike="noStrike" kern="1200" cap="none" spc="0" normalizeH="0" baseline="0" noProof="0" dirty="0">
                <a:ln>
                  <a:noFill/>
                </a:ln>
                <a:solidFill>
                  <a:srgbClr val="000000"/>
                </a:solidFill>
                <a:effectLst/>
                <a:uLnTx/>
                <a:uFillTx/>
                <a:latin typeface="ＭＳ Ｐゴシック" pitchFamily="50" charset="-128"/>
                <a:ea typeface="ＭＳ Ｐゴシック" pitchFamily="50" charset="-128"/>
                <a:cs typeface="+mn-cs"/>
              </a:rPr>
              <a:t>と、「成長エンジン」である都心部との結節強化に向けた戦略的投資</a:t>
            </a:r>
            <a:endParaRPr kumimoji="1" lang="en-US" altLang="ja-JP" sz="1600" b="0" i="0" u="none" strike="noStrike" kern="1200" cap="none" spc="0" normalizeH="0" baseline="0" noProof="0" dirty="0">
              <a:ln>
                <a:noFill/>
              </a:ln>
              <a:solidFill>
                <a:srgbClr val="000000"/>
              </a:solidFill>
              <a:effectLst/>
              <a:uLnTx/>
              <a:uFillTx/>
              <a:latin typeface="ＭＳ Ｐゴシック" pitchFamily="50" charset="-128"/>
              <a:ea typeface="ＭＳ Ｐゴシック" pitchFamily="50" charset="-128"/>
              <a:cs typeface="+mn-cs"/>
            </a:endParaRPr>
          </a:p>
          <a:p>
            <a:pPr marL="0" marR="0" lvl="0" indent="0" algn="l" defTabSz="914400" rtl="0" eaLnBrk="1" fontAlgn="auto" latinLnBrk="0" hangingPunct="1">
              <a:lnSpc>
                <a:spcPts val="2300"/>
              </a:lnSpc>
              <a:spcBef>
                <a:spcPts val="0"/>
              </a:spcBef>
              <a:spcAft>
                <a:spcPts val="0"/>
              </a:spcAft>
              <a:buClrTx/>
              <a:buSzTx/>
              <a:buFontTx/>
              <a:buNone/>
              <a:tabLst/>
              <a:defRPr/>
            </a:pPr>
            <a:endParaRPr kumimoji="1" lang="en-US" altLang="ja-JP" sz="1600" b="0" i="0" u="none" strike="noStrike" kern="1200" cap="none" spc="0" normalizeH="0" baseline="0" noProof="0" dirty="0">
              <a:ln>
                <a:noFill/>
              </a:ln>
              <a:solidFill>
                <a:srgbClr val="000000"/>
              </a:solidFill>
              <a:effectLst/>
              <a:uLnTx/>
              <a:uFillTx/>
              <a:latin typeface="ＭＳ Ｐゴシック" pitchFamily="50" charset="-128"/>
              <a:ea typeface="ＭＳ Ｐゴシック" pitchFamily="50" charset="-128"/>
              <a:cs typeface="+mn-cs"/>
            </a:endParaRPr>
          </a:p>
          <a:p>
            <a:pPr marL="0" marR="0" lvl="0" indent="0" algn="l" defTabSz="914400" rtl="0" eaLnBrk="1" fontAlgn="auto" latinLnBrk="0" hangingPunct="1">
              <a:lnSpc>
                <a:spcPts val="2300"/>
              </a:lnSpc>
              <a:spcBef>
                <a:spcPts val="0"/>
              </a:spcBef>
              <a:spcAft>
                <a:spcPts val="0"/>
              </a:spcAft>
              <a:buClrTx/>
              <a:buSzTx/>
              <a:buFontTx/>
              <a:buNone/>
              <a:tabLst/>
              <a:defRPr/>
            </a:pPr>
            <a:endParaRPr kumimoji="1" lang="en-US" altLang="ja-JP" sz="1600" b="0" i="0" u="none" strike="noStrike" kern="1200" cap="none" spc="0" normalizeH="0" baseline="0" noProof="0" dirty="0">
              <a:ln>
                <a:noFill/>
              </a:ln>
              <a:solidFill>
                <a:srgbClr val="000000"/>
              </a:solidFill>
              <a:effectLst/>
              <a:uLnTx/>
              <a:uFillTx/>
              <a:latin typeface="ＭＳ Ｐゴシック" pitchFamily="50" charset="-128"/>
              <a:ea typeface="ＭＳ Ｐゴシック" pitchFamily="50" charset="-128"/>
              <a:cs typeface="+mn-cs"/>
            </a:endParaRPr>
          </a:p>
          <a:p>
            <a:pPr marL="0" marR="0" lvl="0" indent="0" algn="l" defTabSz="914400" rtl="0" eaLnBrk="1" fontAlgn="auto" latinLnBrk="0" hangingPunct="1">
              <a:lnSpc>
                <a:spcPts val="2300"/>
              </a:lnSpc>
              <a:spcBef>
                <a:spcPts val="0"/>
              </a:spcBef>
              <a:spcAft>
                <a:spcPts val="0"/>
              </a:spcAft>
              <a:buClrTx/>
              <a:buSzTx/>
              <a:buFontTx/>
              <a:buNone/>
              <a:tabLst/>
              <a:defRPr/>
            </a:pPr>
            <a:endParaRPr kumimoji="1" lang="en-US" altLang="ja-JP" sz="1600" b="0" i="0" u="none" strike="noStrike" kern="1200" cap="none" spc="0" normalizeH="0" baseline="0" noProof="0" dirty="0">
              <a:ln>
                <a:noFill/>
              </a:ln>
              <a:solidFill>
                <a:srgbClr val="000000"/>
              </a:solidFill>
              <a:effectLst/>
              <a:uLnTx/>
              <a:uFillTx/>
              <a:latin typeface="ＭＳ Ｐゴシック" pitchFamily="50" charset="-128"/>
              <a:ea typeface="ＭＳ Ｐゴシック" pitchFamily="50" charset="-128"/>
              <a:cs typeface="+mn-cs"/>
            </a:endParaRPr>
          </a:p>
          <a:p>
            <a:pPr marL="0" marR="0" lvl="0" indent="0" algn="l" defTabSz="914400" rtl="0" eaLnBrk="1" fontAlgn="auto" latinLnBrk="0" hangingPunct="1">
              <a:lnSpc>
                <a:spcPts val="2300"/>
              </a:lnSpc>
              <a:spcBef>
                <a:spcPts val="0"/>
              </a:spcBef>
              <a:spcAft>
                <a:spcPts val="0"/>
              </a:spcAft>
              <a:buClrTx/>
              <a:buSzTx/>
              <a:buFontTx/>
              <a:buNone/>
              <a:tabLst/>
              <a:defRPr/>
            </a:pPr>
            <a:endParaRPr kumimoji="1" lang="en-US" altLang="ja-JP" sz="1600" b="0" i="0" u="none" strike="noStrike" kern="1200" cap="none" spc="0" normalizeH="0" baseline="0" noProof="0" dirty="0">
              <a:ln>
                <a:noFill/>
              </a:ln>
              <a:solidFill>
                <a:srgbClr val="000000"/>
              </a:solidFill>
              <a:effectLst/>
              <a:uLnTx/>
              <a:uFillTx/>
              <a:latin typeface="ＭＳ Ｐゴシック" pitchFamily="50" charset="-128"/>
              <a:ea typeface="ＭＳ Ｐゴシック" pitchFamily="50" charset="-128"/>
              <a:cs typeface="+mn-cs"/>
            </a:endParaRPr>
          </a:p>
          <a:p>
            <a:pPr marL="0" marR="0" lvl="0" indent="0" algn="l" defTabSz="914400" rtl="0" eaLnBrk="1" fontAlgn="auto" latinLnBrk="0" hangingPunct="1">
              <a:lnSpc>
                <a:spcPts val="23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srgbClr val="000000"/>
                </a:solidFill>
                <a:effectLst/>
                <a:uLnTx/>
                <a:uFillTx/>
                <a:latin typeface="ＭＳ Ｐゴシック" pitchFamily="50" charset="-128"/>
                <a:ea typeface="ＭＳ Ｐゴシック" pitchFamily="50" charset="-128"/>
                <a:cs typeface="+mn-cs"/>
              </a:rPr>
              <a:t>なにわ筋線、左岸線延伸部、臨海部鉄道新線等を整備</a:t>
            </a:r>
            <a:endParaRPr kumimoji="1" lang="en-US" altLang="ja-JP" sz="1600" b="0" i="0" u="none" strike="noStrike" kern="1200" cap="none" spc="0" normalizeH="0" baseline="0" noProof="0" dirty="0">
              <a:ln>
                <a:noFill/>
              </a:ln>
              <a:solidFill>
                <a:srgbClr val="000000"/>
              </a:solidFill>
              <a:effectLst/>
              <a:uLnTx/>
              <a:uFillTx/>
              <a:latin typeface="ＭＳ Ｐゴシック" pitchFamily="50" charset="-128"/>
              <a:ea typeface="ＭＳ Ｐゴシック" pitchFamily="50" charset="-128"/>
              <a:cs typeface="+mn-cs"/>
            </a:endParaRPr>
          </a:p>
        </p:txBody>
      </p:sp>
      <p:sp>
        <p:nvSpPr>
          <p:cNvPr id="65" name="二等辺三角形 64"/>
          <p:cNvSpPr/>
          <p:nvPr/>
        </p:nvSpPr>
        <p:spPr>
          <a:xfrm flipV="1">
            <a:off x="5868144" y="3429000"/>
            <a:ext cx="2880320" cy="432048"/>
          </a:xfrm>
          <a:prstGeom prst="triangle">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cxnSp>
        <p:nvCxnSpPr>
          <p:cNvPr id="8" name="直線コネクタ 7"/>
          <p:cNvCxnSpPr/>
          <p:nvPr/>
        </p:nvCxnSpPr>
        <p:spPr>
          <a:xfrm>
            <a:off x="179512" y="692696"/>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3" name="Group 4"/>
          <p:cNvGrpSpPr>
            <a:grpSpLocks noChangeAspect="1"/>
          </p:cNvGrpSpPr>
          <p:nvPr/>
        </p:nvGrpSpPr>
        <p:grpSpPr bwMode="auto">
          <a:xfrm>
            <a:off x="-36511" y="731839"/>
            <a:ext cx="5486413" cy="6115054"/>
            <a:chOff x="-23" y="461"/>
            <a:chExt cx="3456" cy="3852"/>
          </a:xfrm>
        </p:grpSpPr>
        <p:sp>
          <p:nvSpPr>
            <p:cNvPr id="4" name="AutoShape 3"/>
            <p:cNvSpPr>
              <a:spLocks noChangeAspect="1" noChangeArrowheads="1" noTextEdit="1"/>
            </p:cNvSpPr>
            <p:nvPr/>
          </p:nvSpPr>
          <p:spPr bwMode="auto">
            <a:xfrm>
              <a:off x="-23" y="461"/>
              <a:ext cx="3357" cy="38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5" name="Freeform 5"/>
            <p:cNvSpPr>
              <a:spLocks noEditPoints="1"/>
            </p:cNvSpPr>
            <p:nvPr/>
          </p:nvSpPr>
          <p:spPr bwMode="auto">
            <a:xfrm>
              <a:off x="1329" y="1796"/>
              <a:ext cx="1855" cy="1358"/>
            </a:xfrm>
            <a:custGeom>
              <a:avLst/>
              <a:gdLst>
                <a:gd name="T0" fmla="*/ 18 w 1855"/>
                <a:gd name="T1" fmla="*/ 542 h 1358"/>
                <a:gd name="T2" fmla="*/ 113 w 1855"/>
                <a:gd name="T3" fmla="*/ 353 h 1358"/>
                <a:gd name="T4" fmla="*/ 274 w 1855"/>
                <a:gd name="T5" fmla="*/ 196 h 1358"/>
                <a:gd name="T6" fmla="*/ 488 w 1855"/>
                <a:gd name="T7" fmla="*/ 81 h 1358"/>
                <a:gd name="T8" fmla="*/ 741 w 1855"/>
                <a:gd name="T9" fmla="*/ 13 h 1358"/>
                <a:gd name="T10" fmla="*/ 1019 w 1855"/>
                <a:gd name="T11" fmla="*/ 3 h 1358"/>
                <a:gd name="T12" fmla="*/ 1283 w 1855"/>
                <a:gd name="T13" fmla="*/ 51 h 1358"/>
                <a:gd name="T14" fmla="*/ 1511 w 1855"/>
                <a:gd name="T15" fmla="*/ 151 h 1358"/>
                <a:gd name="T16" fmla="*/ 1692 w 1855"/>
                <a:gd name="T17" fmla="*/ 293 h 1358"/>
                <a:gd name="T18" fmla="*/ 1811 w 1855"/>
                <a:gd name="T19" fmla="*/ 471 h 1358"/>
                <a:gd name="T20" fmla="*/ 1855 w 1855"/>
                <a:gd name="T21" fmla="*/ 676 h 1358"/>
                <a:gd name="T22" fmla="*/ 1813 w 1855"/>
                <a:gd name="T23" fmla="*/ 882 h 1358"/>
                <a:gd name="T24" fmla="*/ 1695 w 1855"/>
                <a:gd name="T25" fmla="*/ 1061 h 1358"/>
                <a:gd name="T26" fmla="*/ 1515 w 1855"/>
                <a:gd name="T27" fmla="*/ 1205 h 1358"/>
                <a:gd name="T28" fmla="*/ 1287 w 1855"/>
                <a:gd name="T29" fmla="*/ 1305 h 1358"/>
                <a:gd name="T30" fmla="*/ 1023 w 1855"/>
                <a:gd name="T31" fmla="*/ 1355 h 1358"/>
                <a:gd name="T32" fmla="*/ 745 w 1855"/>
                <a:gd name="T33" fmla="*/ 1345 h 1358"/>
                <a:gd name="T34" fmla="*/ 491 w 1855"/>
                <a:gd name="T35" fmla="*/ 1279 h 1358"/>
                <a:gd name="T36" fmla="*/ 277 w 1855"/>
                <a:gd name="T37" fmla="*/ 1164 h 1358"/>
                <a:gd name="T38" fmla="*/ 116 w 1855"/>
                <a:gd name="T39" fmla="*/ 1009 h 1358"/>
                <a:gd name="T40" fmla="*/ 20 w 1855"/>
                <a:gd name="T41" fmla="*/ 820 h 1358"/>
                <a:gd name="T42" fmla="*/ 103 w 1855"/>
                <a:gd name="T43" fmla="*/ 735 h 1358"/>
                <a:gd name="T44" fmla="*/ 161 w 1855"/>
                <a:gd name="T45" fmla="*/ 902 h 1358"/>
                <a:gd name="T46" fmla="*/ 283 w 1855"/>
                <a:gd name="T47" fmla="*/ 1047 h 1358"/>
                <a:gd name="T48" fmla="*/ 458 w 1855"/>
                <a:gd name="T49" fmla="*/ 1163 h 1358"/>
                <a:gd name="T50" fmla="*/ 676 w 1855"/>
                <a:gd name="T51" fmla="*/ 1240 h 1358"/>
                <a:gd name="T52" fmla="*/ 926 w 1855"/>
                <a:gd name="T53" fmla="*/ 1267 h 1358"/>
                <a:gd name="T54" fmla="*/ 1174 w 1855"/>
                <a:gd name="T55" fmla="*/ 1241 h 1358"/>
                <a:gd name="T56" fmla="*/ 1392 w 1855"/>
                <a:gd name="T57" fmla="*/ 1165 h 1358"/>
                <a:gd name="T58" fmla="*/ 1569 w 1855"/>
                <a:gd name="T59" fmla="*/ 1051 h 1358"/>
                <a:gd name="T60" fmla="*/ 1691 w 1855"/>
                <a:gd name="T61" fmla="*/ 907 h 1358"/>
                <a:gd name="T62" fmla="*/ 1751 w 1855"/>
                <a:gd name="T63" fmla="*/ 741 h 1358"/>
                <a:gd name="T64" fmla="*/ 1740 w 1855"/>
                <a:gd name="T65" fmla="*/ 565 h 1358"/>
                <a:gd name="T66" fmla="*/ 1660 w 1855"/>
                <a:gd name="T67" fmla="*/ 404 h 1358"/>
                <a:gd name="T68" fmla="*/ 1519 w 1855"/>
                <a:gd name="T69" fmla="*/ 267 h 1358"/>
                <a:gd name="T70" fmla="*/ 1328 w 1855"/>
                <a:gd name="T71" fmla="*/ 164 h 1358"/>
                <a:gd name="T72" fmla="*/ 1098 w 1855"/>
                <a:gd name="T73" fmla="*/ 103 h 1358"/>
                <a:gd name="T74" fmla="*/ 844 w 1855"/>
                <a:gd name="T75" fmla="*/ 93 h 1358"/>
                <a:gd name="T76" fmla="*/ 604 w 1855"/>
                <a:gd name="T77" fmla="*/ 137 h 1358"/>
                <a:gd name="T78" fmla="*/ 398 w 1855"/>
                <a:gd name="T79" fmla="*/ 227 h 1358"/>
                <a:gd name="T80" fmla="*/ 239 w 1855"/>
                <a:gd name="T81" fmla="*/ 352 h 1358"/>
                <a:gd name="T82" fmla="*/ 136 w 1855"/>
                <a:gd name="T83" fmla="*/ 505 h 1358"/>
                <a:gd name="T84" fmla="*/ 99 w 1855"/>
                <a:gd name="T85" fmla="*/ 676 h 1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855" h="1358">
                  <a:moveTo>
                    <a:pt x="0" y="682"/>
                  </a:moveTo>
                  <a:lnTo>
                    <a:pt x="4" y="611"/>
                  </a:lnTo>
                  <a:lnTo>
                    <a:pt x="18" y="542"/>
                  </a:lnTo>
                  <a:lnTo>
                    <a:pt x="42" y="476"/>
                  </a:lnTo>
                  <a:lnTo>
                    <a:pt x="73" y="413"/>
                  </a:lnTo>
                  <a:lnTo>
                    <a:pt x="113" y="353"/>
                  </a:lnTo>
                  <a:lnTo>
                    <a:pt x="160" y="297"/>
                  </a:lnTo>
                  <a:lnTo>
                    <a:pt x="214" y="244"/>
                  </a:lnTo>
                  <a:lnTo>
                    <a:pt x="274" y="196"/>
                  </a:lnTo>
                  <a:lnTo>
                    <a:pt x="340" y="153"/>
                  </a:lnTo>
                  <a:lnTo>
                    <a:pt x="411" y="114"/>
                  </a:lnTo>
                  <a:lnTo>
                    <a:pt x="488" y="81"/>
                  </a:lnTo>
                  <a:lnTo>
                    <a:pt x="568" y="52"/>
                  </a:lnTo>
                  <a:lnTo>
                    <a:pt x="652" y="30"/>
                  </a:lnTo>
                  <a:lnTo>
                    <a:pt x="741" y="13"/>
                  </a:lnTo>
                  <a:lnTo>
                    <a:pt x="832" y="3"/>
                  </a:lnTo>
                  <a:lnTo>
                    <a:pt x="926" y="0"/>
                  </a:lnTo>
                  <a:lnTo>
                    <a:pt x="1019" y="3"/>
                  </a:lnTo>
                  <a:lnTo>
                    <a:pt x="1110" y="12"/>
                  </a:lnTo>
                  <a:lnTo>
                    <a:pt x="1199" y="29"/>
                  </a:lnTo>
                  <a:lnTo>
                    <a:pt x="1283" y="51"/>
                  </a:lnTo>
                  <a:lnTo>
                    <a:pt x="1364" y="79"/>
                  </a:lnTo>
                  <a:lnTo>
                    <a:pt x="1440" y="112"/>
                  </a:lnTo>
                  <a:lnTo>
                    <a:pt x="1511" y="151"/>
                  </a:lnTo>
                  <a:lnTo>
                    <a:pt x="1577" y="194"/>
                  </a:lnTo>
                  <a:lnTo>
                    <a:pt x="1638" y="241"/>
                  </a:lnTo>
                  <a:lnTo>
                    <a:pt x="1692" y="293"/>
                  </a:lnTo>
                  <a:lnTo>
                    <a:pt x="1739" y="349"/>
                  </a:lnTo>
                  <a:lnTo>
                    <a:pt x="1779" y="409"/>
                  </a:lnTo>
                  <a:lnTo>
                    <a:pt x="1811" y="471"/>
                  </a:lnTo>
                  <a:lnTo>
                    <a:pt x="1835" y="537"/>
                  </a:lnTo>
                  <a:lnTo>
                    <a:pt x="1850" y="605"/>
                  </a:lnTo>
                  <a:lnTo>
                    <a:pt x="1855" y="676"/>
                  </a:lnTo>
                  <a:lnTo>
                    <a:pt x="1851" y="746"/>
                  </a:lnTo>
                  <a:lnTo>
                    <a:pt x="1837" y="815"/>
                  </a:lnTo>
                  <a:lnTo>
                    <a:pt x="1813" y="882"/>
                  </a:lnTo>
                  <a:lnTo>
                    <a:pt x="1782" y="945"/>
                  </a:lnTo>
                  <a:lnTo>
                    <a:pt x="1742" y="1005"/>
                  </a:lnTo>
                  <a:lnTo>
                    <a:pt x="1695" y="1061"/>
                  </a:lnTo>
                  <a:lnTo>
                    <a:pt x="1641" y="1113"/>
                  </a:lnTo>
                  <a:lnTo>
                    <a:pt x="1581" y="1161"/>
                  </a:lnTo>
                  <a:lnTo>
                    <a:pt x="1515" y="1205"/>
                  </a:lnTo>
                  <a:lnTo>
                    <a:pt x="1444" y="1244"/>
                  </a:lnTo>
                  <a:lnTo>
                    <a:pt x="1367" y="1277"/>
                  </a:lnTo>
                  <a:lnTo>
                    <a:pt x="1287" y="1305"/>
                  </a:lnTo>
                  <a:lnTo>
                    <a:pt x="1203" y="1328"/>
                  </a:lnTo>
                  <a:lnTo>
                    <a:pt x="1114" y="1344"/>
                  </a:lnTo>
                  <a:lnTo>
                    <a:pt x="1023" y="1355"/>
                  </a:lnTo>
                  <a:lnTo>
                    <a:pt x="929" y="1358"/>
                  </a:lnTo>
                  <a:lnTo>
                    <a:pt x="836" y="1355"/>
                  </a:lnTo>
                  <a:lnTo>
                    <a:pt x="745" y="1345"/>
                  </a:lnTo>
                  <a:lnTo>
                    <a:pt x="657" y="1329"/>
                  </a:lnTo>
                  <a:lnTo>
                    <a:pt x="572" y="1306"/>
                  </a:lnTo>
                  <a:lnTo>
                    <a:pt x="491" y="1279"/>
                  </a:lnTo>
                  <a:lnTo>
                    <a:pt x="415" y="1245"/>
                  </a:lnTo>
                  <a:lnTo>
                    <a:pt x="343" y="1207"/>
                  </a:lnTo>
                  <a:lnTo>
                    <a:pt x="277" y="1164"/>
                  </a:lnTo>
                  <a:lnTo>
                    <a:pt x="217" y="1116"/>
                  </a:lnTo>
                  <a:lnTo>
                    <a:pt x="163" y="1065"/>
                  </a:lnTo>
                  <a:lnTo>
                    <a:pt x="116" y="1009"/>
                  </a:lnTo>
                  <a:lnTo>
                    <a:pt x="76" y="949"/>
                  </a:lnTo>
                  <a:lnTo>
                    <a:pt x="44" y="886"/>
                  </a:lnTo>
                  <a:lnTo>
                    <a:pt x="20" y="820"/>
                  </a:lnTo>
                  <a:lnTo>
                    <a:pt x="5" y="752"/>
                  </a:lnTo>
                  <a:lnTo>
                    <a:pt x="0" y="682"/>
                  </a:lnTo>
                  <a:close/>
                  <a:moveTo>
                    <a:pt x="103" y="735"/>
                  </a:moveTo>
                  <a:lnTo>
                    <a:pt x="115" y="792"/>
                  </a:lnTo>
                  <a:lnTo>
                    <a:pt x="135" y="848"/>
                  </a:lnTo>
                  <a:lnTo>
                    <a:pt x="161" y="902"/>
                  </a:lnTo>
                  <a:lnTo>
                    <a:pt x="195" y="953"/>
                  </a:lnTo>
                  <a:lnTo>
                    <a:pt x="236" y="1002"/>
                  </a:lnTo>
                  <a:lnTo>
                    <a:pt x="283" y="1047"/>
                  </a:lnTo>
                  <a:lnTo>
                    <a:pt x="336" y="1090"/>
                  </a:lnTo>
                  <a:lnTo>
                    <a:pt x="395" y="1128"/>
                  </a:lnTo>
                  <a:lnTo>
                    <a:pt x="458" y="1163"/>
                  </a:lnTo>
                  <a:lnTo>
                    <a:pt x="527" y="1193"/>
                  </a:lnTo>
                  <a:lnTo>
                    <a:pt x="600" y="1219"/>
                  </a:lnTo>
                  <a:lnTo>
                    <a:pt x="676" y="1240"/>
                  </a:lnTo>
                  <a:lnTo>
                    <a:pt x="757" y="1255"/>
                  </a:lnTo>
                  <a:lnTo>
                    <a:pt x="840" y="1264"/>
                  </a:lnTo>
                  <a:lnTo>
                    <a:pt x="926" y="1267"/>
                  </a:lnTo>
                  <a:lnTo>
                    <a:pt x="1011" y="1264"/>
                  </a:lnTo>
                  <a:lnTo>
                    <a:pt x="1095" y="1255"/>
                  </a:lnTo>
                  <a:lnTo>
                    <a:pt x="1174" y="1241"/>
                  </a:lnTo>
                  <a:lnTo>
                    <a:pt x="1251" y="1220"/>
                  </a:lnTo>
                  <a:lnTo>
                    <a:pt x="1324" y="1195"/>
                  </a:lnTo>
                  <a:lnTo>
                    <a:pt x="1392" y="1165"/>
                  </a:lnTo>
                  <a:lnTo>
                    <a:pt x="1456" y="1131"/>
                  </a:lnTo>
                  <a:lnTo>
                    <a:pt x="1515" y="1093"/>
                  </a:lnTo>
                  <a:lnTo>
                    <a:pt x="1569" y="1051"/>
                  </a:lnTo>
                  <a:lnTo>
                    <a:pt x="1616" y="1006"/>
                  </a:lnTo>
                  <a:lnTo>
                    <a:pt x="1657" y="957"/>
                  </a:lnTo>
                  <a:lnTo>
                    <a:pt x="1691" y="907"/>
                  </a:lnTo>
                  <a:lnTo>
                    <a:pt x="1718" y="853"/>
                  </a:lnTo>
                  <a:lnTo>
                    <a:pt x="1738" y="798"/>
                  </a:lnTo>
                  <a:lnTo>
                    <a:pt x="1751" y="741"/>
                  </a:lnTo>
                  <a:lnTo>
                    <a:pt x="1755" y="682"/>
                  </a:lnTo>
                  <a:lnTo>
                    <a:pt x="1751" y="622"/>
                  </a:lnTo>
                  <a:lnTo>
                    <a:pt x="1740" y="565"/>
                  </a:lnTo>
                  <a:lnTo>
                    <a:pt x="1720" y="510"/>
                  </a:lnTo>
                  <a:lnTo>
                    <a:pt x="1694" y="456"/>
                  </a:lnTo>
                  <a:lnTo>
                    <a:pt x="1660" y="404"/>
                  </a:lnTo>
                  <a:lnTo>
                    <a:pt x="1619" y="356"/>
                  </a:lnTo>
                  <a:lnTo>
                    <a:pt x="1572" y="310"/>
                  </a:lnTo>
                  <a:lnTo>
                    <a:pt x="1519" y="267"/>
                  </a:lnTo>
                  <a:lnTo>
                    <a:pt x="1460" y="229"/>
                  </a:lnTo>
                  <a:lnTo>
                    <a:pt x="1396" y="194"/>
                  </a:lnTo>
                  <a:lnTo>
                    <a:pt x="1328" y="164"/>
                  </a:lnTo>
                  <a:lnTo>
                    <a:pt x="1255" y="138"/>
                  </a:lnTo>
                  <a:lnTo>
                    <a:pt x="1179" y="118"/>
                  </a:lnTo>
                  <a:lnTo>
                    <a:pt x="1098" y="103"/>
                  </a:lnTo>
                  <a:lnTo>
                    <a:pt x="1016" y="93"/>
                  </a:lnTo>
                  <a:lnTo>
                    <a:pt x="929" y="90"/>
                  </a:lnTo>
                  <a:lnTo>
                    <a:pt x="844" y="93"/>
                  </a:lnTo>
                  <a:lnTo>
                    <a:pt x="761" y="102"/>
                  </a:lnTo>
                  <a:lnTo>
                    <a:pt x="681" y="117"/>
                  </a:lnTo>
                  <a:lnTo>
                    <a:pt x="604" y="137"/>
                  </a:lnTo>
                  <a:lnTo>
                    <a:pt x="531" y="162"/>
                  </a:lnTo>
                  <a:lnTo>
                    <a:pt x="462" y="192"/>
                  </a:lnTo>
                  <a:lnTo>
                    <a:pt x="398" y="227"/>
                  </a:lnTo>
                  <a:lnTo>
                    <a:pt x="340" y="265"/>
                  </a:lnTo>
                  <a:lnTo>
                    <a:pt x="287" y="307"/>
                  </a:lnTo>
                  <a:lnTo>
                    <a:pt x="239" y="352"/>
                  </a:lnTo>
                  <a:lnTo>
                    <a:pt x="198" y="400"/>
                  </a:lnTo>
                  <a:lnTo>
                    <a:pt x="164" y="451"/>
                  </a:lnTo>
                  <a:lnTo>
                    <a:pt x="136" y="505"/>
                  </a:lnTo>
                  <a:lnTo>
                    <a:pt x="117" y="559"/>
                  </a:lnTo>
                  <a:lnTo>
                    <a:pt x="104" y="617"/>
                  </a:lnTo>
                  <a:lnTo>
                    <a:pt x="99" y="676"/>
                  </a:lnTo>
                  <a:lnTo>
                    <a:pt x="103" y="735"/>
                  </a:lnTo>
                  <a:close/>
                </a:path>
              </a:pathLst>
            </a:custGeom>
            <a:solidFill>
              <a:srgbClr val="FFCCCC"/>
            </a:solidFill>
            <a:ln w="0" cap="flat">
              <a:solidFill>
                <a:srgbClr val="FFCCCC"/>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1" name="Rectangle 6"/>
            <p:cNvSpPr>
              <a:spLocks noChangeArrowheads="1"/>
            </p:cNvSpPr>
            <p:nvPr/>
          </p:nvSpPr>
          <p:spPr bwMode="auto">
            <a:xfrm>
              <a:off x="2306" y="1788"/>
              <a:ext cx="539" cy="31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2" name="Freeform 7"/>
            <p:cNvSpPr>
              <a:spLocks noEditPoints="1"/>
            </p:cNvSpPr>
            <p:nvPr/>
          </p:nvSpPr>
          <p:spPr bwMode="auto">
            <a:xfrm>
              <a:off x="1329" y="1796"/>
              <a:ext cx="1837" cy="1337"/>
            </a:xfrm>
            <a:custGeom>
              <a:avLst/>
              <a:gdLst>
                <a:gd name="T0" fmla="*/ 103 w 1837"/>
                <a:gd name="T1" fmla="*/ 588 h 1337"/>
                <a:gd name="T2" fmla="*/ 37 w 1837"/>
                <a:gd name="T3" fmla="*/ 480 h 1337"/>
                <a:gd name="T4" fmla="*/ 163 w 1837"/>
                <a:gd name="T5" fmla="*/ 438 h 1337"/>
                <a:gd name="T6" fmla="*/ 37 w 1837"/>
                <a:gd name="T7" fmla="*/ 480 h 1337"/>
                <a:gd name="T8" fmla="*/ 276 w 1837"/>
                <a:gd name="T9" fmla="*/ 307 h 1337"/>
                <a:gd name="T10" fmla="*/ 288 w 1837"/>
                <a:gd name="T11" fmla="*/ 182 h 1337"/>
                <a:gd name="T12" fmla="*/ 392 w 1837"/>
                <a:gd name="T13" fmla="*/ 223 h 1337"/>
                <a:gd name="T14" fmla="*/ 484 w 1837"/>
                <a:gd name="T15" fmla="*/ 79 h 1337"/>
                <a:gd name="T16" fmla="*/ 499 w 1837"/>
                <a:gd name="T17" fmla="*/ 171 h 1337"/>
                <a:gd name="T18" fmla="*/ 735 w 1837"/>
                <a:gd name="T19" fmla="*/ 13 h 1337"/>
                <a:gd name="T20" fmla="*/ 673 w 1837"/>
                <a:gd name="T21" fmla="*/ 115 h 1337"/>
                <a:gd name="T22" fmla="*/ 918 w 1837"/>
                <a:gd name="T23" fmla="*/ 0 h 1337"/>
                <a:gd name="T24" fmla="*/ 922 w 1837"/>
                <a:gd name="T25" fmla="*/ 0 h 1337"/>
                <a:gd name="T26" fmla="*/ 922 w 1837"/>
                <a:gd name="T27" fmla="*/ 0 h 1337"/>
                <a:gd name="T28" fmla="*/ 1121 w 1837"/>
                <a:gd name="T29" fmla="*/ 107 h 1337"/>
                <a:gd name="T30" fmla="*/ 1235 w 1837"/>
                <a:gd name="T31" fmla="*/ 40 h 1337"/>
                <a:gd name="T32" fmla="*/ 1246 w 1837"/>
                <a:gd name="T33" fmla="*/ 136 h 1337"/>
                <a:gd name="T34" fmla="*/ 1428 w 1837"/>
                <a:gd name="T35" fmla="*/ 110 h 1337"/>
                <a:gd name="T36" fmla="*/ 1451 w 1837"/>
                <a:gd name="T37" fmla="*/ 226 h 1337"/>
                <a:gd name="T38" fmla="*/ 1589 w 1837"/>
                <a:gd name="T39" fmla="*/ 210 h 1337"/>
                <a:gd name="T40" fmla="*/ 1563 w 1837"/>
                <a:gd name="T41" fmla="*/ 305 h 1337"/>
                <a:gd name="T42" fmla="*/ 1764 w 1837"/>
                <a:gd name="T43" fmla="*/ 401 h 1337"/>
                <a:gd name="T44" fmla="*/ 1648 w 1837"/>
                <a:gd name="T45" fmla="*/ 397 h 1337"/>
                <a:gd name="T46" fmla="*/ 1834 w 1837"/>
                <a:gd name="T47" fmla="*/ 596 h 1337"/>
                <a:gd name="T48" fmla="*/ 1730 w 1837"/>
                <a:gd name="T49" fmla="*/ 557 h 1337"/>
                <a:gd name="T50" fmla="*/ 1835 w 1837"/>
                <a:gd name="T51" fmla="*/ 735 h 1337"/>
                <a:gd name="T52" fmla="*/ 1728 w 1837"/>
                <a:gd name="T53" fmla="*/ 786 h 1337"/>
                <a:gd name="T54" fmla="*/ 1783 w 1837"/>
                <a:gd name="T55" fmla="*/ 899 h 1337"/>
                <a:gd name="T56" fmla="*/ 1681 w 1837"/>
                <a:gd name="T57" fmla="*/ 892 h 1337"/>
                <a:gd name="T58" fmla="*/ 1627 w 1837"/>
                <a:gd name="T59" fmla="*/ 1097 h 1337"/>
                <a:gd name="T60" fmla="*/ 1600 w 1837"/>
                <a:gd name="T61" fmla="*/ 996 h 1337"/>
                <a:gd name="T62" fmla="*/ 1431 w 1837"/>
                <a:gd name="T63" fmla="*/ 1225 h 1337"/>
                <a:gd name="T64" fmla="*/ 1448 w 1837"/>
                <a:gd name="T65" fmla="*/ 1114 h 1337"/>
                <a:gd name="T66" fmla="*/ 1276 w 1837"/>
                <a:gd name="T67" fmla="*/ 1285 h 1337"/>
                <a:gd name="T68" fmla="*/ 1303 w 1837"/>
                <a:gd name="T69" fmla="*/ 1181 h 1337"/>
                <a:gd name="T70" fmla="*/ 1050 w 1837"/>
                <a:gd name="T71" fmla="*/ 1330 h 1337"/>
                <a:gd name="T72" fmla="*/ 1147 w 1837"/>
                <a:gd name="T73" fmla="*/ 1316 h 1337"/>
                <a:gd name="T74" fmla="*/ 948 w 1837"/>
                <a:gd name="T75" fmla="*/ 1247 h 1337"/>
                <a:gd name="T76" fmla="*/ 856 w 1837"/>
                <a:gd name="T77" fmla="*/ 1246 h 1337"/>
                <a:gd name="T78" fmla="*/ 739 w 1837"/>
                <a:gd name="T79" fmla="*/ 1324 h 1337"/>
                <a:gd name="T80" fmla="*/ 766 w 1837"/>
                <a:gd name="T81" fmla="*/ 1237 h 1337"/>
                <a:gd name="T82" fmla="*/ 467 w 1837"/>
                <a:gd name="T83" fmla="*/ 1250 h 1337"/>
                <a:gd name="T84" fmla="*/ 559 w 1837"/>
                <a:gd name="T85" fmla="*/ 1284 h 1337"/>
                <a:gd name="T86" fmla="*/ 349 w 1837"/>
                <a:gd name="T87" fmla="*/ 1086 h 1337"/>
                <a:gd name="T88" fmla="*/ 217 w 1837"/>
                <a:gd name="T89" fmla="*/ 1101 h 1337"/>
                <a:gd name="T90" fmla="*/ 220 w 1837"/>
                <a:gd name="T91" fmla="*/ 974 h 1337"/>
                <a:gd name="T92" fmla="*/ 217 w 1837"/>
                <a:gd name="T93" fmla="*/ 1101 h 1337"/>
                <a:gd name="T94" fmla="*/ 40 w 1837"/>
                <a:gd name="T95" fmla="*/ 864 h 1337"/>
                <a:gd name="T96" fmla="*/ 168 w 1837"/>
                <a:gd name="T97" fmla="*/ 906 h 1337"/>
                <a:gd name="T98" fmla="*/ 0 w 1837"/>
                <a:gd name="T99" fmla="*/ 679 h 1337"/>
                <a:gd name="T100" fmla="*/ 12 w 1837"/>
                <a:gd name="T101" fmla="*/ 773 h 1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837" h="1337">
                  <a:moveTo>
                    <a:pt x="0" y="665"/>
                  </a:moveTo>
                  <a:lnTo>
                    <a:pt x="4" y="602"/>
                  </a:lnTo>
                  <a:lnTo>
                    <a:pt x="10" y="571"/>
                  </a:lnTo>
                  <a:lnTo>
                    <a:pt x="103" y="588"/>
                  </a:lnTo>
                  <a:lnTo>
                    <a:pt x="99" y="607"/>
                  </a:lnTo>
                  <a:lnTo>
                    <a:pt x="94" y="671"/>
                  </a:lnTo>
                  <a:lnTo>
                    <a:pt x="0" y="665"/>
                  </a:lnTo>
                  <a:close/>
                  <a:moveTo>
                    <a:pt x="37" y="480"/>
                  </a:moveTo>
                  <a:lnTo>
                    <a:pt x="41" y="468"/>
                  </a:lnTo>
                  <a:lnTo>
                    <a:pt x="73" y="406"/>
                  </a:lnTo>
                  <a:lnTo>
                    <a:pt x="83" y="390"/>
                  </a:lnTo>
                  <a:lnTo>
                    <a:pt x="163" y="438"/>
                  </a:lnTo>
                  <a:lnTo>
                    <a:pt x="158" y="444"/>
                  </a:lnTo>
                  <a:lnTo>
                    <a:pt x="131" y="497"/>
                  </a:lnTo>
                  <a:lnTo>
                    <a:pt x="127" y="508"/>
                  </a:lnTo>
                  <a:lnTo>
                    <a:pt x="37" y="480"/>
                  </a:lnTo>
                  <a:close/>
                  <a:moveTo>
                    <a:pt x="141" y="313"/>
                  </a:moveTo>
                  <a:lnTo>
                    <a:pt x="159" y="291"/>
                  </a:lnTo>
                  <a:lnTo>
                    <a:pt x="208" y="244"/>
                  </a:lnTo>
                  <a:lnTo>
                    <a:pt x="276" y="307"/>
                  </a:lnTo>
                  <a:lnTo>
                    <a:pt x="233" y="347"/>
                  </a:lnTo>
                  <a:lnTo>
                    <a:pt x="215" y="369"/>
                  </a:lnTo>
                  <a:lnTo>
                    <a:pt x="141" y="313"/>
                  </a:lnTo>
                  <a:close/>
                  <a:moveTo>
                    <a:pt x="288" y="182"/>
                  </a:moveTo>
                  <a:lnTo>
                    <a:pt x="337" y="150"/>
                  </a:lnTo>
                  <a:lnTo>
                    <a:pt x="371" y="132"/>
                  </a:lnTo>
                  <a:lnTo>
                    <a:pt x="419" y="209"/>
                  </a:lnTo>
                  <a:lnTo>
                    <a:pt x="392" y="223"/>
                  </a:lnTo>
                  <a:lnTo>
                    <a:pt x="342" y="256"/>
                  </a:lnTo>
                  <a:lnTo>
                    <a:pt x="288" y="182"/>
                  </a:lnTo>
                  <a:close/>
                  <a:moveTo>
                    <a:pt x="459" y="90"/>
                  </a:moveTo>
                  <a:lnTo>
                    <a:pt x="484" y="79"/>
                  </a:lnTo>
                  <a:lnTo>
                    <a:pt x="551" y="55"/>
                  </a:lnTo>
                  <a:lnTo>
                    <a:pt x="584" y="139"/>
                  </a:lnTo>
                  <a:lnTo>
                    <a:pt x="524" y="160"/>
                  </a:lnTo>
                  <a:lnTo>
                    <a:pt x="499" y="171"/>
                  </a:lnTo>
                  <a:lnTo>
                    <a:pt x="459" y="90"/>
                  </a:lnTo>
                  <a:close/>
                  <a:moveTo>
                    <a:pt x="646" y="29"/>
                  </a:moveTo>
                  <a:lnTo>
                    <a:pt x="648" y="29"/>
                  </a:lnTo>
                  <a:lnTo>
                    <a:pt x="735" y="13"/>
                  </a:lnTo>
                  <a:lnTo>
                    <a:pt x="746" y="12"/>
                  </a:lnTo>
                  <a:lnTo>
                    <a:pt x="757" y="100"/>
                  </a:lnTo>
                  <a:lnTo>
                    <a:pt x="753" y="101"/>
                  </a:lnTo>
                  <a:lnTo>
                    <a:pt x="673" y="115"/>
                  </a:lnTo>
                  <a:lnTo>
                    <a:pt x="672" y="115"/>
                  </a:lnTo>
                  <a:lnTo>
                    <a:pt x="646" y="29"/>
                  </a:lnTo>
                  <a:close/>
                  <a:moveTo>
                    <a:pt x="845" y="2"/>
                  </a:moveTo>
                  <a:lnTo>
                    <a:pt x="918" y="0"/>
                  </a:lnTo>
                  <a:lnTo>
                    <a:pt x="922" y="88"/>
                  </a:lnTo>
                  <a:lnTo>
                    <a:pt x="848" y="91"/>
                  </a:lnTo>
                  <a:lnTo>
                    <a:pt x="845" y="2"/>
                  </a:lnTo>
                  <a:close/>
                  <a:moveTo>
                    <a:pt x="922" y="0"/>
                  </a:moveTo>
                  <a:lnTo>
                    <a:pt x="943" y="0"/>
                  </a:lnTo>
                  <a:lnTo>
                    <a:pt x="940" y="89"/>
                  </a:lnTo>
                  <a:lnTo>
                    <a:pt x="918" y="88"/>
                  </a:lnTo>
                  <a:lnTo>
                    <a:pt x="922" y="0"/>
                  </a:lnTo>
                  <a:close/>
                  <a:moveTo>
                    <a:pt x="1041" y="6"/>
                  </a:moveTo>
                  <a:lnTo>
                    <a:pt x="1101" y="12"/>
                  </a:lnTo>
                  <a:lnTo>
                    <a:pt x="1139" y="19"/>
                  </a:lnTo>
                  <a:lnTo>
                    <a:pt x="1121" y="107"/>
                  </a:lnTo>
                  <a:lnTo>
                    <a:pt x="1090" y="101"/>
                  </a:lnTo>
                  <a:lnTo>
                    <a:pt x="1031" y="95"/>
                  </a:lnTo>
                  <a:lnTo>
                    <a:pt x="1041" y="6"/>
                  </a:lnTo>
                  <a:close/>
                  <a:moveTo>
                    <a:pt x="1235" y="40"/>
                  </a:moveTo>
                  <a:lnTo>
                    <a:pt x="1272" y="50"/>
                  </a:lnTo>
                  <a:lnTo>
                    <a:pt x="1329" y="69"/>
                  </a:lnTo>
                  <a:lnTo>
                    <a:pt x="1296" y="153"/>
                  </a:lnTo>
                  <a:lnTo>
                    <a:pt x="1246" y="136"/>
                  </a:lnTo>
                  <a:lnTo>
                    <a:pt x="1210" y="126"/>
                  </a:lnTo>
                  <a:lnTo>
                    <a:pt x="1235" y="40"/>
                  </a:lnTo>
                  <a:close/>
                  <a:moveTo>
                    <a:pt x="1419" y="107"/>
                  </a:moveTo>
                  <a:lnTo>
                    <a:pt x="1428" y="110"/>
                  </a:lnTo>
                  <a:lnTo>
                    <a:pt x="1498" y="148"/>
                  </a:lnTo>
                  <a:lnTo>
                    <a:pt x="1509" y="155"/>
                  </a:lnTo>
                  <a:lnTo>
                    <a:pt x="1455" y="228"/>
                  </a:lnTo>
                  <a:lnTo>
                    <a:pt x="1451" y="226"/>
                  </a:lnTo>
                  <a:lnTo>
                    <a:pt x="1388" y="191"/>
                  </a:lnTo>
                  <a:lnTo>
                    <a:pt x="1380" y="187"/>
                  </a:lnTo>
                  <a:lnTo>
                    <a:pt x="1419" y="107"/>
                  </a:lnTo>
                  <a:close/>
                  <a:moveTo>
                    <a:pt x="1589" y="210"/>
                  </a:moveTo>
                  <a:lnTo>
                    <a:pt x="1623" y="237"/>
                  </a:lnTo>
                  <a:lnTo>
                    <a:pt x="1662" y="273"/>
                  </a:lnTo>
                  <a:lnTo>
                    <a:pt x="1594" y="336"/>
                  </a:lnTo>
                  <a:lnTo>
                    <a:pt x="1563" y="305"/>
                  </a:lnTo>
                  <a:lnTo>
                    <a:pt x="1528" y="278"/>
                  </a:lnTo>
                  <a:lnTo>
                    <a:pt x="1589" y="210"/>
                  </a:lnTo>
                  <a:close/>
                  <a:moveTo>
                    <a:pt x="1729" y="349"/>
                  </a:moveTo>
                  <a:lnTo>
                    <a:pt x="1764" y="401"/>
                  </a:lnTo>
                  <a:lnTo>
                    <a:pt x="1780" y="430"/>
                  </a:lnTo>
                  <a:lnTo>
                    <a:pt x="1694" y="469"/>
                  </a:lnTo>
                  <a:lnTo>
                    <a:pt x="1684" y="449"/>
                  </a:lnTo>
                  <a:lnTo>
                    <a:pt x="1648" y="397"/>
                  </a:lnTo>
                  <a:lnTo>
                    <a:pt x="1729" y="349"/>
                  </a:lnTo>
                  <a:close/>
                  <a:moveTo>
                    <a:pt x="1816" y="518"/>
                  </a:moveTo>
                  <a:lnTo>
                    <a:pt x="1820" y="528"/>
                  </a:lnTo>
                  <a:lnTo>
                    <a:pt x="1834" y="596"/>
                  </a:lnTo>
                  <a:lnTo>
                    <a:pt x="1837" y="617"/>
                  </a:lnTo>
                  <a:lnTo>
                    <a:pt x="1742" y="623"/>
                  </a:lnTo>
                  <a:lnTo>
                    <a:pt x="1742" y="613"/>
                  </a:lnTo>
                  <a:lnTo>
                    <a:pt x="1730" y="557"/>
                  </a:lnTo>
                  <a:lnTo>
                    <a:pt x="1726" y="547"/>
                  </a:lnTo>
                  <a:lnTo>
                    <a:pt x="1816" y="518"/>
                  </a:lnTo>
                  <a:close/>
                  <a:moveTo>
                    <a:pt x="1837" y="712"/>
                  </a:moveTo>
                  <a:lnTo>
                    <a:pt x="1835" y="735"/>
                  </a:lnTo>
                  <a:lnTo>
                    <a:pt x="1821" y="803"/>
                  </a:lnTo>
                  <a:lnTo>
                    <a:pt x="1819" y="811"/>
                  </a:lnTo>
                  <a:lnTo>
                    <a:pt x="1728" y="786"/>
                  </a:lnTo>
                  <a:lnTo>
                    <a:pt x="1728" y="786"/>
                  </a:lnTo>
                  <a:lnTo>
                    <a:pt x="1741" y="729"/>
                  </a:lnTo>
                  <a:lnTo>
                    <a:pt x="1742" y="706"/>
                  </a:lnTo>
                  <a:lnTo>
                    <a:pt x="1837" y="712"/>
                  </a:lnTo>
                  <a:close/>
                  <a:moveTo>
                    <a:pt x="1783" y="899"/>
                  </a:moveTo>
                  <a:lnTo>
                    <a:pt x="1767" y="930"/>
                  </a:lnTo>
                  <a:lnTo>
                    <a:pt x="1733" y="981"/>
                  </a:lnTo>
                  <a:lnTo>
                    <a:pt x="1653" y="933"/>
                  </a:lnTo>
                  <a:lnTo>
                    <a:pt x="1681" y="892"/>
                  </a:lnTo>
                  <a:lnTo>
                    <a:pt x="1697" y="861"/>
                  </a:lnTo>
                  <a:lnTo>
                    <a:pt x="1783" y="899"/>
                  </a:lnTo>
                  <a:close/>
                  <a:moveTo>
                    <a:pt x="1668" y="1058"/>
                  </a:moveTo>
                  <a:lnTo>
                    <a:pt x="1627" y="1097"/>
                  </a:lnTo>
                  <a:lnTo>
                    <a:pt x="1595" y="1122"/>
                  </a:lnTo>
                  <a:lnTo>
                    <a:pt x="1534" y="1054"/>
                  </a:lnTo>
                  <a:lnTo>
                    <a:pt x="1559" y="1035"/>
                  </a:lnTo>
                  <a:lnTo>
                    <a:pt x="1600" y="996"/>
                  </a:lnTo>
                  <a:lnTo>
                    <a:pt x="1668" y="1058"/>
                  </a:lnTo>
                  <a:close/>
                  <a:moveTo>
                    <a:pt x="1516" y="1178"/>
                  </a:moveTo>
                  <a:lnTo>
                    <a:pt x="1502" y="1187"/>
                  </a:lnTo>
                  <a:lnTo>
                    <a:pt x="1431" y="1225"/>
                  </a:lnTo>
                  <a:lnTo>
                    <a:pt x="1427" y="1227"/>
                  </a:lnTo>
                  <a:lnTo>
                    <a:pt x="1384" y="1147"/>
                  </a:lnTo>
                  <a:lnTo>
                    <a:pt x="1384" y="1147"/>
                  </a:lnTo>
                  <a:lnTo>
                    <a:pt x="1448" y="1114"/>
                  </a:lnTo>
                  <a:lnTo>
                    <a:pt x="1462" y="1105"/>
                  </a:lnTo>
                  <a:lnTo>
                    <a:pt x="1516" y="1178"/>
                  </a:lnTo>
                  <a:close/>
                  <a:moveTo>
                    <a:pt x="1337" y="1264"/>
                  </a:moveTo>
                  <a:lnTo>
                    <a:pt x="1276" y="1285"/>
                  </a:lnTo>
                  <a:lnTo>
                    <a:pt x="1243" y="1294"/>
                  </a:lnTo>
                  <a:lnTo>
                    <a:pt x="1218" y="1208"/>
                  </a:lnTo>
                  <a:lnTo>
                    <a:pt x="1243" y="1202"/>
                  </a:lnTo>
                  <a:lnTo>
                    <a:pt x="1303" y="1181"/>
                  </a:lnTo>
                  <a:lnTo>
                    <a:pt x="1337" y="1264"/>
                  </a:lnTo>
                  <a:close/>
                  <a:moveTo>
                    <a:pt x="1147" y="1316"/>
                  </a:moveTo>
                  <a:lnTo>
                    <a:pt x="1104" y="1324"/>
                  </a:lnTo>
                  <a:lnTo>
                    <a:pt x="1050" y="1330"/>
                  </a:lnTo>
                  <a:lnTo>
                    <a:pt x="1039" y="1241"/>
                  </a:lnTo>
                  <a:lnTo>
                    <a:pt x="1087" y="1236"/>
                  </a:lnTo>
                  <a:lnTo>
                    <a:pt x="1129" y="1228"/>
                  </a:lnTo>
                  <a:lnTo>
                    <a:pt x="1147" y="1316"/>
                  </a:lnTo>
                  <a:close/>
                  <a:moveTo>
                    <a:pt x="951" y="1336"/>
                  </a:moveTo>
                  <a:lnTo>
                    <a:pt x="922" y="1337"/>
                  </a:lnTo>
                  <a:lnTo>
                    <a:pt x="918" y="1248"/>
                  </a:lnTo>
                  <a:lnTo>
                    <a:pt x="948" y="1247"/>
                  </a:lnTo>
                  <a:lnTo>
                    <a:pt x="951" y="1336"/>
                  </a:lnTo>
                  <a:close/>
                  <a:moveTo>
                    <a:pt x="918" y="1337"/>
                  </a:moveTo>
                  <a:lnTo>
                    <a:pt x="853" y="1335"/>
                  </a:lnTo>
                  <a:lnTo>
                    <a:pt x="856" y="1246"/>
                  </a:lnTo>
                  <a:lnTo>
                    <a:pt x="922" y="1248"/>
                  </a:lnTo>
                  <a:lnTo>
                    <a:pt x="918" y="1337"/>
                  </a:lnTo>
                  <a:close/>
                  <a:moveTo>
                    <a:pt x="755" y="1326"/>
                  </a:moveTo>
                  <a:lnTo>
                    <a:pt x="739" y="1324"/>
                  </a:lnTo>
                  <a:lnTo>
                    <a:pt x="658" y="1310"/>
                  </a:lnTo>
                  <a:lnTo>
                    <a:pt x="676" y="1222"/>
                  </a:lnTo>
                  <a:lnTo>
                    <a:pt x="749" y="1235"/>
                  </a:lnTo>
                  <a:lnTo>
                    <a:pt x="766" y="1237"/>
                  </a:lnTo>
                  <a:lnTo>
                    <a:pt x="755" y="1326"/>
                  </a:lnTo>
                  <a:close/>
                  <a:moveTo>
                    <a:pt x="559" y="1284"/>
                  </a:moveTo>
                  <a:lnTo>
                    <a:pt x="487" y="1259"/>
                  </a:lnTo>
                  <a:lnTo>
                    <a:pt x="467" y="1250"/>
                  </a:lnTo>
                  <a:lnTo>
                    <a:pt x="506" y="1169"/>
                  </a:lnTo>
                  <a:lnTo>
                    <a:pt x="520" y="1175"/>
                  </a:lnTo>
                  <a:lnTo>
                    <a:pt x="592" y="1200"/>
                  </a:lnTo>
                  <a:lnTo>
                    <a:pt x="559" y="1284"/>
                  </a:lnTo>
                  <a:close/>
                  <a:moveTo>
                    <a:pt x="378" y="1209"/>
                  </a:moveTo>
                  <a:lnTo>
                    <a:pt x="341" y="1189"/>
                  </a:lnTo>
                  <a:lnTo>
                    <a:pt x="295" y="1159"/>
                  </a:lnTo>
                  <a:lnTo>
                    <a:pt x="349" y="1086"/>
                  </a:lnTo>
                  <a:lnTo>
                    <a:pt x="388" y="1111"/>
                  </a:lnTo>
                  <a:lnTo>
                    <a:pt x="425" y="1132"/>
                  </a:lnTo>
                  <a:lnTo>
                    <a:pt x="378" y="1209"/>
                  </a:lnTo>
                  <a:close/>
                  <a:moveTo>
                    <a:pt x="217" y="1101"/>
                  </a:moveTo>
                  <a:lnTo>
                    <a:pt x="216" y="1100"/>
                  </a:lnTo>
                  <a:lnTo>
                    <a:pt x="162" y="1048"/>
                  </a:lnTo>
                  <a:lnTo>
                    <a:pt x="146" y="1030"/>
                  </a:lnTo>
                  <a:lnTo>
                    <a:pt x="220" y="974"/>
                  </a:lnTo>
                  <a:lnTo>
                    <a:pt x="230" y="986"/>
                  </a:lnTo>
                  <a:lnTo>
                    <a:pt x="277" y="1032"/>
                  </a:lnTo>
                  <a:lnTo>
                    <a:pt x="278" y="1033"/>
                  </a:lnTo>
                  <a:lnTo>
                    <a:pt x="217" y="1101"/>
                  </a:lnTo>
                  <a:close/>
                  <a:moveTo>
                    <a:pt x="88" y="953"/>
                  </a:moveTo>
                  <a:lnTo>
                    <a:pt x="75" y="935"/>
                  </a:lnTo>
                  <a:lnTo>
                    <a:pt x="43" y="873"/>
                  </a:lnTo>
                  <a:lnTo>
                    <a:pt x="40" y="864"/>
                  </a:lnTo>
                  <a:lnTo>
                    <a:pt x="129" y="835"/>
                  </a:lnTo>
                  <a:lnTo>
                    <a:pt x="129" y="835"/>
                  </a:lnTo>
                  <a:lnTo>
                    <a:pt x="155" y="888"/>
                  </a:lnTo>
                  <a:lnTo>
                    <a:pt x="168" y="906"/>
                  </a:lnTo>
                  <a:lnTo>
                    <a:pt x="88" y="953"/>
                  </a:lnTo>
                  <a:close/>
                  <a:moveTo>
                    <a:pt x="12" y="773"/>
                  </a:moveTo>
                  <a:lnTo>
                    <a:pt x="5" y="741"/>
                  </a:lnTo>
                  <a:lnTo>
                    <a:pt x="0" y="679"/>
                  </a:lnTo>
                  <a:lnTo>
                    <a:pt x="95" y="673"/>
                  </a:lnTo>
                  <a:lnTo>
                    <a:pt x="98" y="723"/>
                  </a:lnTo>
                  <a:lnTo>
                    <a:pt x="105" y="756"/>
                  </a:lnTo>
                  <a:lnTo>
                    <a:pt x="12" y="773"/>
                  </a:lnTo>
                  <a:close/>
                </a:path>
              </a:pathLst>
            </a:custGeom>
            <a:solidFill>
              <a:srgbClr val="FFCCCC"/>
            </a:solidFill>
            <a:ln w="1588" cap="flat">
              <a:solidFill>
                <a:srgbClr val="FFCCCC"/>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3" name="Freeform 8"/>
            <p:cNvSpPr>
              <a:spLocks/>
            </p:cNvSpPr>
            <p:nvPr/>
          </p:nvSpPr>
          <p:spPr bwMode="auto">
            <a:xfrm>
              <a:off x="62" y="3718"/>
              <a:ext cx="1412" cy="588"/>
            </a:xfrm>
            <a:custGeom>
              <a:avLst/>
              <a:gdLst>
                <a:gd name="T0" fmla="*/ 0 w 2576"/>
                <a:gd name="T1" fmla="*/ 224 h 1344"/>
                <a:gd name="T2" fmla="*/ 224 w 2576"/>
                <a:gd name="T3" fmla="*/ 0 h 1344"/>
                <a:gd name="T4" fmla="*/ 224 w 2576"/>
                <a:gd name="T5" fmla="*/ 0 h 1344"/>
                <a:gd name="T6" fmla="*/ 224 w 2576"/>
                <a:gd name="T7" fmla="*/ 0 h 1344"/>
                <a:gd name="T8" fmla="*/ 2352 w 2576"/>
                <a:gd name="T9" fmla="*/ 0 h 1344"/>
                <a:gd name="T10" fmla="*/ 2352 w 2576"/>
                <a:gd name="T11" fmla="*/ 0 h 1344"/>
                <a:gd name="T12" fmla="*/ 2576 w 2576"/>
                <a:gd name="T13" fmla="*/ 224 h 1344"/>
                <a:gd name="T14" fmla="*/ 2576 w 2576"/>
                <a:gd name="T15" fmla="*/ 224 h 1344"/>
                <a:gd name="T16" fmla="*/ 2576 w 2576"/>
                <a:gd name="T17" fmla="*/ 224 h 1344"/>
                <a:gd name="T18" fmla="*/ 2576 w 2576"/>
                <a:gd name="T19" fmla="*/ 1120 h 1344"/>
                <a:gd name="T20" fmla="*/ 2576 w 2576"/>
                <a:gd name="T21" fmla="*/ 1120 h 1344"/>
                <a:gd name="T22" fmla="*/ 2352 w 2576"/>
                <a:gd name="T23" fmla="*/ 1344 h 1344"/>
                <a:gd name="T24" fmla="*/ 2352 w 2576"/>
                <a:gd name="T25" fmla="*/ 1344 h 1344"/>
                <a:gd name="T26" fmla="*/ 2352 w 2576"/>
                <a:gd name="T27" fmla="*/ 1344 h 1344"/>
                <a:gd name="T28" fmla="*/ 224 w 2576"/>
                <a:gd name="T29" fmla="*/ 1344 h 1344"/>
                <a:gd name="T30" fmla="*/ 224 w 2576"/>
                <a:gd name="T31" fmla="*/ 1344 h 1344"/>
                <a:gd name="T32" fmla="*/ 0 w 2576"/>
                <a:gd name="T33" fmla="*/ 1120 h 1344"/>
                <a:gd name="T34" fmla="*/ 0 w 2576"/>
                <a:gd name="T35" fmla="*/ 1120 h 1344"/>
                <a:gd name="T36" fmla="*/ 0 w 2576"/>
                <a:gd name="T37" fmla="*/ 224 h 1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576" h="1344">
                  <a:moveTo>
                    <a:pt x="0" y="224"/>
                  </a:moveTo>
                  <a:cubicBezTo>
                    <a:pt x="0" y="101"/>
                    <a:pt x="101" y="0"/>
                    <a:pt x="224" y="0"/>
                  </a:cubicBezTo>
                  <a:cubicBezTo>
                    <a:pt x="224" y="0"/>
                    <a:pt x="224" y="0"/>
                    <a:pt x="224" y="0"/>
                  </a:cubicBezTo>
                  <a:lnTo>
                    <a:pt x="224" y="0"/>
                  </a:lnTo>
                  <a:lnTo>
                    <a:pt x="2352" y="0"/>
                  </a:lnTo>
                  <a:lnTo>
                    <a:pt x="2352" y="0"/>
                  </a:lnTo>
                  <a:cubicBezTo>
                    <a:pt x="2476" y="0"/>
                    <a:pt x="2576" y="101"/>
                    <a:pt x="2576" y="224"/>
                  </a:cubicBezTo>
                  <a:cubicBezTo>
                    <a:pt x="2576" y="224"/>
                    <a:pt x="2576" y="224"/>
                    <a:pt x="2576" y="224"/>
                  </a:cubicBezTo>
                  <a:lnTo>
                    <a:pt x="2576" y="224"/>
                  </a:lnTo>
                  <a:lnTo>
                    <a:pt x="2576" y="1120"/>
                  </a:lnTo>
                  <a:lnTo>
                    <a:pt x="2576" y="1120"/>
                  </a:lnTo>
                  <a:cubicBezTo>
                    <a:pt x="2576" y="1244"/>
                    <a:pt x="2476" y="1344"/>
                    <a:pt x="2352" y="1344"/>
                  </a:cubicBezTo>
                  <a:cubicBezTo>
                    <a:pt x="2352" y="1344"/>
                    <a:pt x="2352" y="1344"/>
                    <a:pt x="2352" y="1344"/>
                  </a:cubicBezTo>
                  <a:lnTo>
                    <a:pt x="2352" y="1344"/>
                  </a:lnTo>
                  <a:lnTo>
                    <a:pt x="224" y="1344"/>
                  </a:lnTo>
                  <a:lnTo>
                    <a:pt x="224" y="1344"/>
                  </a:lnTo>
                  <a:cubicBezTo>
                    <a:pt x="101" y="1344"/>
                    <a:pt x="0" y="1244"/>
                    <a:pt x="0" y="1120"/>
                  </a:cubicBezTo>
                  <a:cubicBezTo>
                    <a:pt x="0" y="1120"/>
                    <a:pt x="0" y="1120"/>
                    <a:pt x="0" y="1120"/>
                  </a:cubicBezTo>
                  <a:lnTo>
                    <a:pt x="0" y="224"/>
                  </a:lnTo>
                  <a:close/>
                </a:path>
              </a:pathLst>
            </a:custGeom>
            <a:solidFill>
              <a:srgbClr val="CCFFCC"/>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4" name="Freeform 9"/>
            <p:cNvSpPr>
              <a:spLocks noEditPoints="1"/>
            </p:cNvSpPr>
            <p:nvPr/>
          </p:nvSpPr>
          <p:spPr bwMode="auto">
            <a:xfrm>
              <a:off x="57" y="3702"/>
              <a:ext cx="1417" cy="595"/>
            </a:xfrm>
            <a:custGeom>
              <a:avLst/>
              <a:gdLst>
                <a:gd name="T0" fmla="*/ 6 w 2592"/>
                <a:gd name="T1" fmla="*/ 185 h 1360"/>
                <a:gd name="T2" fmla="*/ 39 w 2592"/>
                <a:gd name="T3" fmla="*/ 104 h 1360"/>
                <a:gd name="T4" fmla="*/ 69 w 2592"/>
                <a:gd name="T5" fmla="*/ 68 h 1360"/>
                <a:gd name="T6" fmla="*/ 142 w 2592"/>
                <a:gd name="T7" fmla="*/ 19 h 1360"/>
                <a:gd name="T8" fmla="*/ 187 w 2592"/>
                <a:gd name="T9" fmla="*/ 6 h 1360"/>
                <a:gd name="T10" fmla="*/ 2406 w 2592"/>
                <a:gd name="T11" fmla="*/ 6 h 1360"/>
                <a:gd name="T12" fmla="*/ 2451 w 2592"/>
                <a:gd name="T13" fmla="*/ 19 h 1360"/>
                <a:gd name="T14" fmla="*/ 2525 w 2592"/>
                <a:gd name="T15" fmla="*/ 68 h 1360"/>
                <a:gd name="T16" fmla="*/ 2554 w 2592"/>
                <a:gd name="T17" fmla="*/ 104 h 1360"/>
                <a:gd name="T18" fmla="*/ 2587 w 2592"/>
                <a:gd name="T19" fmla="*/ 185 h 1360"/>
                <a:gd name="T20" fmla="*/ 2592 w 2592"/>
                <a:gd name="T21" fmla="*/ 1128 h 1360"/>
                <a:gd name="T22" fmla="*/ 2574 w 2592"/>
                <a:gd name="T23" fmla="*/ 1218 h 1360"/>
                <a:gd name="T24" fmla="*/ 2553 w 2592"/>
                <a:gd name="T25" fmla="*/ 1258 h 1360"/>
                <a:gd name="T26" fmla="*/ 2490 w 2592"/>
                <a:gd name="T27" fmla="*/ 1321 h 1360"/>
                <a:gd name="T28" fmla="*/ 2450 w 2592"/>
                <a:gd name="T29" fmla="*/ 1342 h 1360"/>
                <a:gd name="T30" fmla="*/ 2361 w 2592"/>
                <a:gd name="T31" fmla="*/ 1360 h 1360"/>
                <a:gd name="T32" fmla="*/ 185 w 2592"/>
                <a:gd name="T33" fmla="*/ 1355 h 1360"/>
                <a:gd name="T34" fmla="*/ 104 w 2592"/>
                <a:gd name="T35" fmla="*/ 1322 h 1360"/>
                <a:gd name="T36" fmla="*/ 68 w 2592"/>
                <a:gd name="T37" fmla="*/ 1293 h 1360"/>
                <a:gd name="T38" fmla="*/ 19 w 2592"/>
                <a:gd name="T39" fmla="*/ 1219 h 1360"/>
                <a:gd name="T40" fmla="*/ 6 w 2592"/>
                <a:gd name="T41" fmla="*/ 1174 h 1360"/>
                <a:gd name="T42" fmla="*/ 16 w 2592"/>
                <a:gd name="T43" fmla="*/ 1128 h 1360"/>
                <a:gd name="T44" fmla="*/ 34 w 2592"/>
                <a:gd name="T45" fmla="*/ 1213 h 1360"/>
                <a:gd name="T46" fmla="*/ 53 w 2592"/>
                <a:gd name="T47" fmla="*/ 1248 h 1360"/>
                <a:gd name="T48" fmla="*/ 113 w 2592"/>
                <a:gd name="T49" fmla="*/ 1308 h 1360"/>
                <a:gd name="T50" fmla="*/ 148 w 2592"/>
                <a:gd name="T51" fmla="*/ 1327 h 1360"/>
                <a:gd name="T52" fmla="*/ 232 w 2592"/>
                <a:gd name="T53" fmla="*/ 1344 h 1360"/>
                <a:gd name="T54" fmla="*/ 2403 w 2592"/>
                <a:gd name="T55" fmla="*/ 1340 h 1360"/>
                <a:gd name="T56" fmla="*/ 2482 w 2592"/>
                <a:gd name="T57" fmla="*/ 1307 h 1360"/>
                <a:gd name="T58" fmla="*/ 2513 w 2592"/>
                <a:gd name="T59" fmla="*/ 1282 h 1360"/>
                <a:gd name="T60" fmla="*/ 2559 w 2592"/>
                <a:gd name="T61" fmla="*/ 1212 h 1360"/>
                <a:gd name="T62" fmla="*/ 2572 w 2592"/>
                <a:gd name="T63" fmla="*/ 1173 h 1360"/>
                <a:gd name="T64" fmla="*/ 2572 w 2592"/>
                <a:gd name="T65" fmla="*/ 188 h 1360"/>
                <a:gd name="T66" fmla="*/ 2559 w 2592"/>
                <a:gd name="T67" fmla="*/ 149 h 1360"/>
                <a:gd name="T68" fmla="*/ 2513 w 2592"/>
                <a:gd name="T69" fmla="*/ 80 h 1360"/>
                <a:gd name="T70" fmla="*/ 2482 w 2592"/>
                <a:gd name="T71" fmla="*/ 54 h 1360"/>
                <a:gd name="T72" fmla="*/ 2403 w 2592"/>
                <a:gd name="T73" fmla="*/ 21 h 1360"/>
                <a:gd name="T74" fmla="*/ 233 w 2592"/>
                <a:gd name="T75" fmla="*/ 16 h 1360"/>
                <a:gd name="T76" fmla="*/ 148 w 2592"/>
                <a:gd name="T77" fmla="*/ 34 h 1360"/>
                <a:gd name="T78" fmla="*/ 113 w 2592"/>
                <a:gd name="T79" fmla="*/ 53 h 1360"/>
                <a:gd name="T80" fmla="*/ 53 w 2592"/>
                <a:gd name="T81" fmla="*/ 113 h 1360"/>
                <a:gd name="T82" fmla="*/ 34 w 2592"/>
                <a:gd name="T83" fmla="*/ 148 h 1360"/>
                <a:gd name="T84" fmla="*/ 16 w 2592"/>
                <a:gd name="T85" fmla="*/ 232 h 1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592" h="1360">
                  <a:moveTo>
                    <a:pt x="0" y="232"/>
                  </a:moveTo>
                  <a:lnTo>
                    <a:pt x="6" y="187"/>
                  </a:lnTo>
                  <a:cubicBezTo>
                    <a:pt x="6" y="186"/>
                    <a:pt x="6" y="186"/>
                    <a:pt x="6" y="185"/>
                  </a:cubicBezTo>
                  <a:lnTo>
                    <a:pt x="19" y="143"/>
                  </a:lnTo>
                  <a:cubicBezTo>
                    <a:pt x="19" y="143"/>
                    <a:pt x="19" y="142"/>
                    <a:pt x="19" y="142"/>
                  </a:cubicBezTo>
                  <a:lnTo>
                    <a:pt x="39" y="104"/>
                  </a:lnTo>
                  <a:cubicBezTo>
                    <a:pt x="40" y="103"/>
                    <a:pt x="40" y="103"/>
                    <a:pt x="40" y="102"/>
                  </a:cubicBezTo>
                  <a:lnTo>
                    <a:pt x="68" y="69"/>
                  </a:lnTo>
                  <a:cubicBezTo>
                    <a:pt x="69" y="69"/>
                    <a:pt x="69" y="69"/>
                    <a:pt x="69" y="68"/>
                  </a:cubicBezTo>
                  <a:lnTo>
                    <a:pt x="102" y="40"/>
                  </a:lnTo>
                  <a:cubicBezTo>
                    <a:pt x="103" y="40"/>
                    <a:pt x="103" y="40"/>
                    <a:pt x="104" y="39"/>
                  </a:cubicBezTo>
                  <a:lnTo>
                    <a:pt x="142" y="19"/>
                  </a:lnTo>
                  <a:cubicBezTo>
                    <a:pt x="142" y="19"/>
                    <a:pt x="143" y="19"/>
                    <a:pt x="143" y="19"/>
                  </a:cubicBezTo>
                  <a:lnTo>
                    <a:pt x="185" y="6"/>
                  </a:lnTo>
                  <a:cubicBezTo>
                    <a:pt x="186" y="6"/>
                    <a:pt x="186" y="6"/>
                    <a:pt x="187" y="6"/>
                  </a:cubicBezTo>
                  <a:lnTo>
                    <a:pt x="232" y="1"/>
                  </a:lnTo>
                  <a:lnTo>
                    <a:pt x="2360" y="0"/>
                  </a:lnTo>
                  <a:lnTo>
                    <a:pt x="2406" y="6"/>
                  </a:lnTo>
                  <a:cubicBezTo>
                    <a:pt x="2407" y="6"/>
                    <a:pt x="2407" y="6"/>
                    <a:pt x="2408" y="6"/>
                  </a:cubicBezTo>
                  <a:lnTo>
                    <a:pt x="2450" y="19"/>
                  </a:lnTo>
                  <a:cubicBezTo>
                    <a:pt x="2450" y="19"/>
                    <a:pt x="2451" y="19"/>
                    <a:pt x="2451" y="19"/>
                  </a:cubicBezTo>
                  <a:lnTo>
                    <a:pt x="2489" y="39"/>
                  </a:lnTo>
                  <a:cubicBezTo>
                    <a:pt x="2490" y="40"/>
                    <a:pt x="2490" y="40"/>
                    <a:pt x="2491" y="40"/>
                  </a:cubicBezTo>
                  <a:lnTo>
                    <a:pt x="2525" y="68"/>
                  </a:lnTo>
                  <a:cubicBezTo>
                    <a:pt x="2525" y="69"/>
                    <a:pt x="2525" y="69"/>
                    <a:pt x="2526" y="69"/>
                  </a:cubicBezTo>
                  <a:lnTo>
                    <a:pt x="2553" y="102"/>
                  </a:lnTo>
                  <a:cubicBezTo>
                    <a:pt x="2553" y="103"/>
                    <a:pt x="2553" y="103"/>
                    <a:pt x="2554" y="104"/>
                  </a:cubicBezTo>
                  <a:lnTo>
                    <a:pt x="2574" y="142"/>
                  </a:lnTo>
                  <a:cubicBezTo>
                    <a:pt x="2574" y="142"/>
                    <a:pt x="2574" y="143"/>
                    <a:pt x="2574" y="143"/>
                  </a:cubicBezTo>
                  <a:lnTo>
                    <a:pt x="2587" y="185"/>
                  </a:lnTo>
                  <a:cubicBezTo>
                    <a:pt x="2587" y="186"/>
                    <a:pt x="2587" y="186"/>
                    <a:pt x="2587" y="187"/>
                  </a:cubicBezTo>
                  <a:lnTo>
                    <a:pt x="2592" y="232"/>
                  </a:lnTo>
                  <a:lnTo>
                    <a:pt x="2592" y="1128"/>
                  </a:lnTo>
                  <a:lnTo>
                    <a:pt x="2587" y="1174"/>
                  </a:lnTo>
                  <a:cubicBezTo>
                    <a:pt x="2587" y="1175"/>
                    <a:pt x="2587" y="1175"/>
                    <a:pt x="2587" y="1176"/>
                  </a:cubicBezTo>
                  <a:lnTo>
                    <a:pt x="2574" y="1218"/>
                  </a:lnTo>
                  <a:cubicBezTo>
                    <a:pt x="2574" y="1218"/>
                    <a:pt x="2574" y="1219"/>
                    <a:pt x="2574" y="1219"/>
                  </a:cubicBezTo>
                  <a:lnTo>
                    <a:pt x="2554" y="1257"/>
                  </a:lnTo>
                  <a:cubicBezTo>
                    <a:pt x="2553" y="1258"/>
                    <a:pt x="2553" y="1258"/>
                    <a:pt x="2553" y="1258"/>
                  </a:cubicBezTo>
                  <a:lnTo>
                    <a:pt x="2526" y="1292"/>
                  </a:lnTo>
                  <a:cubicBezTo>
                    <a:pt x="2525" y="1293"/>
                    <a:pt x="2525" y="1293"/>
                    <a:pt x="2524" y="1294"/>
                  </a:cubicBezTo>
                  <a:lnTo>
                    <a:pt x="2490" y="1321"/>
                  </a:lnTo>
                  <a:cubicBezTo>
                    <a:pt x="2490" y="1321"/>
                    <a:pt x="2490" y="1321"/>
                    <a:pt x="2489" y="1322"/>
                  </a:cubicBezTo>
                  <a:lnTo>
                    <a:pt x="2451" y="1342"/>
                  </a:lnTo>
                  <a:cubicBezTo>
                    <a:pt x="2451" y="1342"/>
                    <a:pt x="2450" y="1342"/>
                    <a:pt x="2450" y="1342"/>
                  </a:cubicBezTo>
                  <a:lnTo>
                    <a:pt x="2408" y="1355"/>
                  </a:lnTo>
                  <a:cubicBezTo>
                    <a:pt x="2407" y="1355"/>
                    <a:pt x="2407" y="1355"/>
                    <a:pt x="2406" y="1355"/>
                  </a:cubicBezTo>
                  <a:lnTo>
                    <a:pt x="2361" y="1360"/>
                  </a:lnTo>
                  <a:lnTo>
                    <a:pt x="232" y="1360"/>
                  </a:lnTo>
                  <a:lnTo>
                    <a:pt x="187" y="1355"/>
                  </a:lnTo>
                  <a:cubicBezTo>
                    <a:pt x="186" y="1355"/>
                    <a:pt x="186" y="1355"/>
                    <a:pt x="185" y="1355"/>
                  </a:cubicBezTo>
                  <a:lnTo>
                    <a:pt x="143" y="1342"/>
                  </a:lnTo>
                  <a:cubicBezTo>
                    <a:pt x="143" y="1342"/>
                    <a:pt x="142" y="1342"/>
                    <a:pt x="142" y="1342"/>
                  </a:cubicBezTo>
                  <a:lnTo>
                    <a:pt x="104" y="1322"/>
                  </a:lnTo>
                  <a:cubicBezTo>
                    <a:pt x="103" y="1321"/>
                    <a:pt x="103" y="1321"/>
                    <a:pt x="102" y="1321"/>
                  </a:cubicBezTo>
                  <a:lnTo>
                    <a:pt x="69" y="1294"/>
                  </a:lnTo>
                  <a:cubicBezTo>
                    <a:pt x="69" y="1293"/>
                    <a:pt x="69" y="1293"/>
                    <a:pt x="68" y="1293"/>
                  </a:cubicBezTo>
                  <a:lnTo>
                    <a:pt x="40" y="1259"/>
                  </a:lnTo>
                  <a:cubicBezTo>
                    <a:pt x="40" y="1258"/>
                    <a:pt x="40" y="1258"/>
                    <a:pt x="39" y="1257"/>
                  </a:cubicBezTo>
                  <a:lnTo>
                    <a:pt x="19" y="1219"/>
                  </a:lnTo>
                  <a:cubicBezTo>
                    <a:pt x="19" y="1219"/>
                    <a:pt x="19" y="1218"/>
                    <a:pt x="19" y="1218"/>
                  </a:cubicBezTo>
                  <a:lnTo>
                    <a:pt x="6" y="1176"/>
                  </a:lnTo>
                  <a:cubicBezTo>
                    <a:pt x="6" y="1175"/>
                    <a:pt x="6" y="1175"/>
                    <a:pt x="6" y="1174"/>
                  </a:cubicBezTo>
                  <a:lnTo>
                    <a:pt x="1" y="1129"/>
                  </a:lnTo>
                  <a:lnTo>
                    <a:pt x="0" y="232"/>
                  </a:lnTo>
                  <a:close/>
                  <a:moveTo>
                    <a:pt x="16" y="1128"/>
                  </a:moveTo>
                  <a:lnTo>
                    <a:pt x="21" y="1173"/>
                  </a:lnTo>
                  <a:lnTo>
                    <a:pt x="21" y="1171"/>
                  </a:lnTo>
                  <a:lnTo>
                    <a:pt x="34" y="1213"/>
                  </a:lnTo>
                  <a:lnTo>
                    <a:pt x="34" y="1212"/>
                  </a:lnTo>
                  <a:lnTo>
                    <a:pt x="54" y="1250"/>
                  </a:lnTo>
                  <a:lnTo>
                    <a:pt x="53" y="1248"/>
                  </a:lnTo>
                  <a:lnTo>
                    <a:pt x="81" y="1282"/>
                  </a:lnTo>
                  <a:lnTo>
                    <a:pt x="80" y="1281"/>
                  </a:lnTo>
                  <a:lnTo>
                    <a:pt x="113" y="1308"/>
                  </a:lnTo>
                  <a:lnTo>
                    <a:pt x="111" y="1307"/>
                  </a:lnTo>
                  <a:lnTo>
                    <a:pt x="149" y="1327"/>
                  </a:lnTo>
                  <a:lnTo>
                    <a:pt x="148" y="1327"/>
                  </a:lnTo>
                  <a:lnTo>
                    <a:pt x="190" y="1340"/>
                  </a:lnTo>
                  <a:lnTo>
                    <a:pt x="188" y="1340"/>
                  </a:lnTo>
                  <a:lnTo>
                    <a:pt x="232" y="1344"/>
                  </a:lnTo>
                  <a:lnTo>
                    <a:pt x="2360" y="1345"/>
                  </a:lnTo>
                  <a:lnTo>
                    <a:pt x="2405" y="1340"/>
                  </a:lnTo>
                  <a:lnTo>
                    <a:pt x="2403" y="1340"/>
                  </a:lnTo>
                  <a:lnTo>
                    <a:pt x="2445" y="1327"/>
                  </a:lnTo>
                  <a:lnTo>
                    <a:pt x="2444" y="1327"/>
                  </a:lnTo>
                  <a:lnTo>
                    <a:pt x="2482" y="1307"/>
                  </a:lnTo>
                  <a:lnTo>
                    <a:pt x="2480" y="1308"/>
                  </a:lnTo>
                  <a:lnTo>
                    <a:pt x="2514" y="1281"/>
                  </a:lnTo>
                  <a:lnTo>
                    <a:pt x="2513" y="1282"/>
                  </a:lnTo>
                  <a:lnTo>
                    <a:pt x="2540" y="1248"/>
                  </a:lnTo>
                  <a:lnTo>
                    <a:pt x="2539" y="1250"/>
                  </a:lnTo>
                  <a:lnTo>
                    <a:pt x="2559" y="1212"/>
                  </a:lnTo>
                  <a:lnTo>
                    <a:pt x="2559" y="1213"/>
                  </a:lnTo>
                  <a:lnTo>
                    <a:pt x="2572" y="1171"/>
                  </a:lnTo>
                  <a:lnTo>
                    <a:pt x="2572" y="1173"/>
                  </a:lnTo>
                  <a:lnTo>
                    <a:pt x="2576" y="1128"/>
                  </a:lnTo>
                  <a:lnTo>
                    <a:pt x="2577" y="233"/>
                  </a:lnTo>
                  <a:lnTo>
                    <a:pt x="2572" y="188"/>
                  </a:lnTo>
                  <a:lnTo>
                    <a:pt x="2572" y="190"/>
                  </a:lnTo>
                  <a:lnTo>
                    <a:pt x="2559" y="148"/>
                  </a:lnTo>
                  <a:lnTo>
                    <a:pt x="2559" y="149"/>
                  </a:lnTo>
                  <a:lnTo>
                    <a:pt x="2539" y="111"/>
                  </a:lnTo>
                  <a:lnTo>
                    <a:pt x="2540" y="113"/>
                  </a:lnTo>
                  <a:lnTo>
                    <a:pt x="2513" y="80"/>
                  </a:lnTo>
                  <a:lnTo>
                    <a:pt x="2514" y="81"/>
                  </a:lnTo>
                  <a:lnTo>
                    <a:pt x="2480" y="53"/>
                  </a:lnTo>
                  <a:lnTo>
                    <a:pt x="2482" y="54"/>
                  </a:lnTo>
                  <a:lnTo>
                    <a:pt x="2444" y="34"/>
                  </a:lnTo>
                  <a:lnTo>
                    <a:pt x="2445" y="34"/>
                  </a:lnTo>
                  <a:lnTo>
                    <a:pt x="2403" y="21"/>
                  </a:lnTo>
                  <a:lnTo>
                    <a:pt x="2405" y="21"/>
                  </a:lnTo>
                  <a:lnTo>
                    <a:pt x="2360" y="16"/>
                  </a:lnTo>
                  <a:lnTo>
                    <a:pt x="233" y="16"/>
                  </a:lnTo>
                  <a:lnTo>
                    <a:pt x="188" y="21"/>
                  </a:lnTo>
                  <a:lnTo>
                    <a:pt x="190" y="21"/>
                  </a:lnTo>
                  <a:lnTo>
                    <a:pt x="148" y="34"/>
                  </a:lnTo>
                  <a:lnTo>
                    <a:pt x="149" y="34"/>
                  </a:lnTo>
                  <a:lnTo>
                    <a:pt x="111" y="54"/>
                  </a:lnTo>
                  <a:lnTo>
                    <a:pt x="113" y="53"/>
                  </a:lnTo>
                  <a:lnTo>
                    <a:pt x="80" y="81"/>
                  </a:lnTo>
                  <a:lnTo>
                    <a:pt x="81" y="80"/>
                  </a:lnTo>
                  <a:lnTo>
                    <a:pt x="53" y="113"/>
                  </a:lnTo>
                  <a:lnTo>
                    <a:pt x="54" y="111"/>
                  </a:lnTo>
                  <a:lnTo>
                    <a:pt x="34" y="149"/>
                  </a:lnTo>
                  <a:lnTo>
                    <a:pt x="34" y="148"/>
                  </a:lnTo>
                  <a:lnTo>
                    <a:pt x="21" y="190"/>
                  </a:lnTo>
                  <a:lnTo>
                    <a:pt x="21" y="188"/>
                  </a:lnTo>
                  <a:lnTo>
                    <a:pt x="16" y="232"/>
                  </a:lnTo>
                  <a:lnTo>
                    <a:pt x="16" y="1128"/>
                  </a:lnTo>
                  <a:close/>
                </a:path>
              </a:pathLst>
            </a:custGeom>
            <a:solidFill>
              <a:srgbClr val="00B050"/>
            </a:solidFill>
            <a:ln w="0" cap="flat">
              <a:solidFill>
                <a:srgbClr val="00B050"/>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5" name="Freeform 10"/>
            <p:cNvSpPr>
              <a:spLocks/>
            </p:cNvSpPr>
            <p:nvPr/>
          </p:nvSpPr>
          <p:spPr bwMode="auto">
            <a:xfrm>
              <a:off x="2903" y="944"/>
              <a:ext cx="354" cy="504"/>
            </a:xfrm>
            <a:custGeom>
              <a:avLst/>
              <a:gdLst>
                <a:gd name="T0" fmla="*/ 0 w 354"/>
                <a:gd name="T1" fmla="*/ 126 h 504"/>
                <a:gd name="T2" fmla="*/ 177 w 354"/>
                <a:gd name="T3" fmla="*/ 126 h 504"/>
                <a:gd name="T4" fmla="*/ 177 w 354"/>
                <a:gd name="T5" fmla="*/ 0 h 504"/>
                <a:gd name="T6" fmla="*/ 354 w 354"/>
                <a:gd name="T7" fmla="*/ 252 h 504"/>
                <a:gd name="T8" fmla="*/ 177 w 354"/>
                <a:gd name="T9" fmla="*/ 504 h 504"/>
                <a:gd name="T10" fmla="*/ 177 w 354"/>
                <a:gd name="T11" fmla="*/ 378 h 504"/>
                <a:gd name="T12" fmla="*/ 0 w 354"/>
                <a:gd name="T13" fmla="*/ 378 h 504"/>
                <a:gd name="T14" fmla="*/ 0 w 354"/>
                <a:gd name="T15" fmla="*/ 126 h 50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54" h="504">
                  <a:moveTo>
                    <a:pt x="0" y="126"/>
                  </a:moveTo>
                  <a:lnTo>
                    <a:pt x="177" y="126"/>
                  </a:lnTo>
                  <a:lnTo>
                    <a:pt x="177" y="0"/>
                  </a:lnTo>
                  <a:lnTo>
                    <a:pt x="354" y="252"/>
                  </a:lnTo>
                  <a:lnTo>
                    <a:pt x="177" y="504"/>
                  </a:lnTo>
                  <a:lnTo>
                    <a:pt x="177" y="378"/>
                  </a:lnTo>
                  <a:lnTo>
                    <a:pt x="0" y="378"/>
                  </a:lnTo>
                  <a:lnTo>
                    <a:pt x="0" y="126"/>
                  </a:lnTo>
                  <a:close/>
                </a:path>
              </a:pathLst>
            </a:custGeom>
            <a:solidFill>
              <a:srgbClr val="FFFF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6" name="Freeform 11"/>
            <p:cNvSpPr>
              <a:spLocks noEditPoints="1"/>
            </p:cNvSpPr>
            <p:nvPr/>
          </p:nvSpPr>
          <p:spPr bwMode="auto">
            <a:xfrm>
              <a:off x="2899" y="932"/>
              <a:ext cx="363" cy="529"/>
            </a:xfrm>
            <a:custGeom>
              <a:avLst/>
              <a:gdLst>
                <a:gd name="T0" fmla="*/ 0 w 363"/>
                <a:gd name="T1" fmla="*/ 135 h 529"/>
                <a:gd name="T2" fmla="*/ 181 w 363"/>
                <a:gd name="T3" fmla="*/ 135 h 529"/>
                <a:gd name="T4" fmla="*/ 177 w 363"/>
                <a:gd name="T5" fmla="*/ 138 h 529"/>
                <a:gd name="T6" fmla="*/ 177 w 363"/>
                <a:gd name="T7" fmla="*/ 0 h 529"/>
                <a:gd name="T8" fmla="*/ 363 w 363"/>
                <a:gd name="T9" fmla="*/ 264 h 529"/>
                <a:gd name="T10" fmla="*/ 177 w 363"/>
                <a:gd name="T11" fmla="*/ 529 h 529"/>
                <a:gd name="T12" fmla="*/ 177 w 363"/>
                <a:gd name="T13" fmla="*/ 390 h 529"/>
                <a:gd name="T14" fmla="*/ 181 w 363"/>
                <a:gd name="T15" fmla="*/ 394 h 529"/>
                <a:gd name="T16" fmla="*/ 0 w 363"/>
                <a:gd name="T17" fmla="*/ 394 h 529"/>
                <a:gd name="T18" fmla="*/ 0 w 363"/>
                <a:gd name="T19" fmla="*/ 135 h 529"/>
                <a:gd name="T20" fmla="*/ 8 w 363"/>
                <a:gd name="T21" fmla="*/ 390 h 529"/>
                <a:gd name="T22" fmla="*/ 4 w 363"/>
                <a:gd name="T23" fmla="*/ 387 h 529"/>
                <a:gd name="T24" fmla="*/ 185 w 363"/>
                <a:gd name="T25" fmla="*/ 387 h 529"/>
                <a:gd name="T26" fmla="*/ 185 w 363"/>
                <a:gd name="T27" fmla="*/ 516 h 529"/>
                <a:gd name="T28" fmla="*/ 178 w 363"/>
                <a:gd name="T29" fmla="*/ 515 h 529"/>
                <a:gd name="T30" fmla="*/ 355 w 363"/>
                <a:gd name="T31" fmla="*/ 263 h 529"/>
                <a:gd name="T32" fmla="*/ 355 w 363"/>
                <a:gd name="T33" fmla="*/ 267 h 529"/>
                <a:gd name="T34" fmla="*/ 178 w 363"/>
                <a:gd name="T35" fmla="*/ 14 h 529"/>
                <a:gd name="T36" fmla="*/ 185 w 363"/>
                <a:gd name="T37" fmla="*/ 12 h 529"/>
                <a:gd name="T38" fmla="*/ 185 w 363"/>
                <a:gd name="T39" fmla="*/ 142 h 529"/>
                <a:gd name="T40" fmla="*/ 4 w 363"/>
                <a:gd name="T41" fmla="*/ 142 h 529"/>
                <a:gd name="T42" fmla="*/ 8 w 363"/>
                <a:gd name="T43" fmla="*/ 138 h 529"/>
                <a:gd name="T44" fmla="*/ 8 w 363"/>
                <a:gd name="T45" fmla="*/ 390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63" h="529">
                  <a:moveTo>
                    <a:pt x="0" y="135"/>
                  </a:moveTo>
                  <a:lnTo>
                    <a:pt x="181" y="135"/>
                  </a:lnTo>
                  <a:lnTo>
                    <a:pt x="177" y="138"/>
                  </a:lnTo>
                  <a:lnTo>
                    <a:pt x="177" y="0"/>
                  </a:lnTo>
                  <a:lnTo>
                    <a:pt x="363" y="264"/>
                  </a:lnTo>
                  <a:lnTo>
                    <a:pt x="177" y="529"/>
                  </a:lnTo>
                  <a:lnTo>
                    <a:pt x="177" y="390"/>
                  </a:lnTo>
                  <a:lnTo>
                    <a:pt x="181" y="394"/>
                  </a:lnTo>
                  <a:lnTo>
                    <a:pt x="0" y="394"/>
                  </a:lnTo>
                  <a:lnTo>
                    <a:pt x="0" y="135"/>
                  </a:lnTo>
                  <a:close/>
                  <a:moveTo>
                    <a:pt x="8" y="390"/>
                  </a:moveTo>
                  <a:lnTo>
                    <a:pt x="4" y="387"/>
                  </a:lnTo>
                  <a:lnTo>
                    <a:pt x="185" y="387"/>
                  </a:lnTo>
                  <a:lnTo>
                    <a:pt x="185" y="516"/>
                  </a:lnTo>
                  <a:lnTo>
                    <a:pt x="178" y="515"/>
                  </a:lnTo>
                  <a:lnTo>
                    <a:pt x="355" y="263"/>
                  </a:lnTo>
                  <a:lnTo>
                    <a:pt x="355" y="267"/>
                  </a:lnTo>
                  <a:lnTo>
                    <a:pt x="178" y="14"/>
                  </a:lnTo>
                  <a:lnTo>
                    <a:pt x="185" y="12"/>
                  </a:lnTo>
                  <a:lnTo>
                    <a:pt x="185" y="142"/>
                  </a:lnTo>
                  <a:lnTo>
                    <a:pt x="4" y="142"/>
                  </a:lnTo>
                  <a:lnTo>
                    <a:pt x="8" y="138"/>
                  </a:lnTo>
                  <a:lnTo>
                    <a:pt x="8" y="390"/>
                  </a:lnTo>
                  <a:close/>
                </a:path>
              </a:pathLst>
            </a:custGeom>
            <a:solidFill>
              <a:srgbClr val="FF9933"/>
            </a:solidFill>
            <a:ln w="0" cap="flat">
              <a:solidFill>
                <a:srgbClr val="FF9933"/>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7" name="Rectangle 12"/>
            <p:cNvSpPr>
              <a:spLocks noChangeArrowheads="1"/>
            </p:cNvSpPr>
            <p:nvPr/>
          </p:nvSpPr>
          <p:spPr bwMode="auto">
            <a:xfrm>
              <a:off x="2672" y="1056"/>
              <a:ext cx="169" cy="238"/>
            </a:xfrm>
            <a:prstGeom prst="rect">
              <a:avLst/>
            </a:prstGeom>
            <a:solidFill>
              <a:srgbClr val="FFFF9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8" name="Freeform 13"/>
            <p:cNvSpPr>
              <a:spLocks noEditPoints="1"/>
            </p:cNvSpPr>
            <p:nvPr/>
          </p:nvSpPr>
          <p:spPr bwMode="auto">
            <a:xfrm>
              <a:off x="2668" y="1053"/>
              <a:ext cx="177" cy="245"/>
            </a:xfrm>
            <a:custGeom>
              <a:avLst/>
              <a:gdLst>
                <a:gd name="T0" fmla="*/ 0 w 368"/>
                <a:gd name="T1" fmla="*/ 8 h 560"/>
                <a:gd name="T2" fmla="*/ 8 w 368"/>
                <a:gd name="T3" fmla="*/ 0 h 560"/>
                <a:gd name="T4" fmla="*/ 360 w 368"/>
                <a:gd name="T5" fmla="*/ 0 h 560"/>
                <a:gd name="T6" fmla="*/ 368 w 368"/>
                <a:gd name="T7" fmla="*/ 8 h 560"/>
                <a:gd name="T8" fmla="*/ 368 w 368"/>
                <a:gd name="T9" fmla="*/ 552 h 560"/>
                <a:gd name="T10" fmla="*/ 360 w 368"/>
                <a:gd name="T11" fmla="*/ 560 h 560"/>
                <a:gd name="T12" fmla="*/ 8 w 368"/>
                <a:gd name="T13" fmla="*/ 560 h 560"/>
                <a:gd name="T14" fmla="*/ 0 w 368"/>
                <a:gd name="T15" fmla="*/ 552 h 560"/>
                <a:gd name="T16" fmla="*/ 0 w 368"/>
                <a:gd name="T17" fmla="*/ 8 h 560"/>
                <a:gd name="T18" fmla="*/ 16 w 368"/>
                <a:gd name="T19" fmla="*/ 552 h 560"/>
                <a:gd name="T20" fmla="*/ 8 w 368"/>
                <a:gd name="T21" fmla="*/ 544 h 560"/>
                <a:gd name="T22" fmla="*/ 360 w 368"/>
                <a:gd name="T23" fmla="*/ 544 h 560"/>
                <a:gd name="T24" fmla="*/ 352 w 368"/>
                <a:gd name="T25" fmla="*/ 552 h 560"/>
                <a:gd name="T26" fmla="*/ 352 w 368"/>
                <a:gd name="T27" fmla="*/ 8 h 560"/>
                <a:gd name="T28" fmla="*/ 360 w 368"/>
                <a:gd name="T29" fmla="*/ 16 h 560"/>
                <a:gd name="T30" fmla="*/ 8 w 368"/>
                <a:gd name="T31" fmla="*/ 16 h 560"/>
                <a:gd name="T32" fmla="*/ 16 w 368"/>
                <a:gd name="T33" fmla="*/ 8 h 560"/>
                <a:gd name="T34" fmla="*/ 16 w 368"/>
                <a:gd name="T35" fmla="*/ 552 h 5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68" h="560">
                  <a:moveTo>
                    <a:pt x="0" y="8"/>
                  </a:moveTo>
                  <a:cubicBezTo>
                    <a:pt x="0" y="4"/>
                    <a:pt x="4" y="0"/>
                    <a:pt x="8" y="0"/>
                  </a:cubicBezTo>
                  <a:lnTo>
                    <a:pt x="360" y="0"/>
                  </a:lnTo>
                  <a:cubicBezTo>
                    <a:pt x="365" y="0"/>
                    <a:pt x="368" y="4"/>
                    <a:pt x="368" y="8"/>
                  </a:cubicBezTo>
                  <a:lnTo>
                    <a:pt x="368" y="552"/>
                  </a:lnTo>
                  <a:cubicBezTo>
                    <a:pt x="368" y="557"/>
                    <a:pt x="365" y="560"/>
                    <a:pt x="360" y="560"/>
                  </a:cubicBezTo>
                  <a:lnTo>
                    <a:pt x="8" y="560"/>
                  </a:lnTo>
                  <a:cubicBezTo>
                    <a:pt x="4" y="560"/>
                    <a:pt x="0" y="557"/>
                    <a:pt x="0" y="552"/>
                  </a:cubicBezTo>
                  <a:lnTo>
                    <a:pt x="0" y="8"/>
                  </a:lnTo>
                  <a:close/>
                  <a:moveTo>
                    <a:pt x="16" y="552"/>
                  </a:moveTo>
                  <a:lnTo>
                    <a:pt x="8" y="544"/>
                  </a:lnTo>
                  <a:lnTo>
                    <a:pt x="360" y="544"/>
                  </a:lnTo>
                  <a:lnTo>
                    <a:pt x="352" y="552"/>
                  </a:lnTo>
                  <a:lnTo>
                    <a:pt x="352" y="8"/>
                  </a:lnTo>
                  <a:lnTo>
                    <a:pt x="360" y="16"/>
                  </a:lnTo>
                  <a:lnTo>
                    <a:pt x="8" y="16"/>
                  </a:lnTo>
                  <a:lnTo>
                    <a:pt x="16" y="8"/>
                  </a:lnTo>
                  <a:lnTo>
                    <a:pt x="16" y="552"/>
                  </a:lnTo>
                  <a:close/>
                </a:path>
              </a:pathLst>
            </a:custGeom>
            <a:solidFill>
              <a:srgbClr val="FF9933"/>
            </a:solidFill>
            <a:ln w="0" cap="flat">
              <a:solidFill>
                <a:srgbClr val="FF9933"/>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9" name="Rectangle 14"/>
            <p:cNvSpPr>
              <a:spLocks noChangeArrowheads="1"/>
            </p:cNvSpPr>
            <p:nvPr/>
          </p:nvSpPr>
          <p:spPr bwMode="auto">
            <a:xfrm>
              <a:off x="1417" y="1091"/>
              <a:ext cx="177" cy="238"/>
            </a:xfrm>
            <a:prstGeom prst="rect">
              <a:avLst/>
            </a:prstGeom>
            <a:solidFill>
              <a:srgbClr val="FFFF9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20" name="Freeform 15"/>
            <p:cNvSpPr>
              <a:spLocks noEditPoints="1"/>
            </p:cNvSpPr>
            <p:nvPr/>
          </p:nvSpPr>
          <p:spPr bwMode="auto">
            <a:xfrm>
              <a:off x="1413" y="1088"/>
              <a:ext cx="185" cy="245"/>
            </a:xfrm>
            <a:custGeom>
              <a:avLst/>
              <a:gdLst>
                <a:gd name="T0" fmla="*/ 0 w 384"/>
                <a:gd name="T1" fmla="*/ 8 h 560"/>
                <a:gd name="T2" fmla="*/ 8 w 384"/>
                <a:gd name="T3" fmla="*/ 0 h 560"/>
                <a:gd name="T4" fmla="*/ 376 w 384"/>
                <a:gd name="T5" fmla="*/ 0 h 560"/>
                <a:gd name="T6" fmla="*/ 384 w 384"/>
                <a:gd name="T7" fmla="*/ 8 h 560"/>
                <a:gd name="T8" fmla="*/ 384 w 384"/>
                <a:gd name="T9" fmla="*/ 552 h 560"/>
                <a:gd name="T10" fmla="*/ 376 w 384"/>
                <a:gd name="T11" fmla="*/ 560 h 560"/>
                <a:gd name="T12" fmla="*/ 8 w 384"/>
                <a:gd name="T13" fmla="*/ 560 h 560"/>
                <a:gd name="T14" fmla="*/ 0 w 384"/>
                <a:gd name="T15" fmla="*/ 552 h 560"/>
                <a:gd name="T16" fmla="*/ 0 w 384"/>
                <a:gd name="T17" fmla="*/ 8 h 560"/>
                <a:gd name="T18" fmla="*/ 16 w 384"/>
                <a:gd name="T19" fmla="*/ 552 h 560"/>
                <a:gd name="T20" fmla="*/ 8 w 384"/>
                <a:gd name="T21" fmla="*/ 544 h 560"/>
                <a:gd name="T22" fmla="*/ 376 w 384"/>
                <a:gd name="T23" fmla="*/ 544 h 560"/>
                <a:gd name="T24" fmla="*/ 368 w 384"/>
                <a:gd name="T25" fmla="*/ 552 h 560"/>
                <a:gd name="T26" fmla="*/ 368 w 384"/>
                <a:gd name="T27" fmla="*/ 8 h 560"/>
                <a:gd name="T28" fmla="*/ 376 w 384"/>
                <a:gd name="T29" fmla="*/ 16 h 560"/>
                <a:gd name="T30" fmla="*/ 8 w 384"/>
                <a:gd name="T31" fmla="*/ 16 h 560"/>
                <a:gd name="T32" fmla="*/ 16 w 384"/>
                <a:gd name="T33" fmla="*/ 8 h 560"/>
                <a:gd name="T34" fmla="*/ 16 w 384"/>
                <a:gd name="T35" fmla="*/ 552 h 5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84" h="560">
                  <a:moveTo>
                    <a:pt x="0" y="8"/>
                  </a:moveTo>
                  <a:cubicBezTo>
                    <a:pt x="0" y="4"/>
                    <a:pt x="4" y="0"/>
                    <a:pt x="8" y="0"/>
                  </a:cubicBezTo>
                  <a:lnTo>
                    <a:pt x="376" y="0"/>
                  </a:lnTo>
                  <a:cubicBezTo>
                    <a:pt x="381" y="0"/>
                    <a:pt x="384" y="4"/>
                    <a:pt x="384" y="8"/>
                  </a:cubicBezTo>
                  <a:lnTo>
                    <a:pt x="384" y="552"/>
                  </a:lnTo>
                  <a:cubicBezTo>
                    <a:pt x="384" y="557"/>
                    <a:pt x="381" y="560"/>
                    <a:pt x="376" y="560"/>
                  </a:cubicBezTo>
                  <a:lnTo>
                    <a:pt x="8" y="560"/>
                  </a:lnTo>
                  <a:cubicBezTo>
                    <a:pt x="4" y="560"/>
                    <a:pt x="0" y="557"/>
                    <a:pt x="0" y="552"/>
                  </a:cubicBezTo>
                  <a:lnTo>
                    <a:pt x="0" y="8"/>
                  </a:lnTo>
                  <a:close/>
                  <a:moveTo>
                    <a:pt x="16" y="552"/>
                  </a:moveTo>
                  <a:lnTo>
                    <a:pt x="8" y="544"/>
                  </a:lnTo>
                  <a:lnTo>
                    <a:pt x="376" y="544"/>
                  </a:lnTo>
                  <a:lnTo>
                    <a:pt x="368" y="552"/>
                  </a:lnTo>
                  <a:lnTo>
                    <a:pt x="368" y="8"/>
                  </a:lnTo>
                  <a:lnTo>
                    <a:pt x="376" y="16"/>
                  </a:lnTo>
                  <a:lnTo>
                    <a:pt x="8" y="16"/>
                  </a:lnTo>
                  <a:lnTo>
                    <a:pt x="16" y="8"/>
                  </a:lnTo>
                  <a:lnTo>
                    <a:pt x="16" y="552"/>
                  </a:lnTo>
                  <a:close/>
                </a:path>
              </a:pathLst>
            </a:custGeom>
            <a:solidFill>
              <a:srgbClr val="FF9933"/>
            </a:solidFill>
            <a:ln w="0" cap="flat">
              <a:solidFill>
                <a:srgbClr val="FF9933"/>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21" name="Rectangle 16"/>
            <p:cNvSpPr>
              <a:spLocks noChangeArrowheads="1"/>
            </p:cNvSpPr>
            <p:nvPr/>
          </p:nvSpPr>
          <p:spPr bwMode="auto">
            <a:xfrm>
              <a:off x="1178" y="1091"/>
              <a:ext cx="177" cy="238"/>
            </a:xfrm>
            <a:prstGeom prst="rect">
              <a:avLst/>
            </a:prstGeom>
            <a:solidFill>
              <a:srgbClr val="FFFF9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22" name="Freeform 17"/>
            <p:cNvSpPr>
              <a:spLocks noEditPoints="1"/>
            </p:cNvSpPr>
            <p:nvPr/>
          </p:nvSpPr>
          <p:spPr bwMode="auto">
            <a:xfrm>
              <a:off x="1174" y="1088"/>
              <a:ext cx="185" cy="245"/>
            </a:xfrm>
            <a:custGeom>
              <a:avLst/>
              <a:gdLst>
                <a:gd name="T0" fmla="*/ 0 w 384"/>
                <a:gd name="T1" fmla="*/ 8 h 560"/>
                <a:gd name="T2" fmla="*/ 8 w 384"/>
                <a:gd name="T3" fmla="*/ 0 h 560"/>
                <a:gd name="T4" fmla="*/ 376 w 384"/>
                <a:gd name="T5" fmla="*/ 0 h 560"/>
                <a:gd name="T6" fmla="*/ 384 w 384"/>
                <a:gd name="T7" fmla="*/ 8 h 560"/>
                <a:gd name="T8" fmla="*/ 384 w 384"/>
                <a:gd name="T9" fmla="*/ 552 h 560"/>
                <a:gd name="T10" fmla="*/ 376 w 384"/>
                <a:gd name="T11" fmla="*/ 560 h 560"/>
                <a:gd name="T12" fmla="*/ 8 w 384"/>
                <a:gd name="T13" fmla="*/ 560 h 560"/>
                <a:gd name="T14" fmla="*/ 0 w 384"/>
                <a:gd name="T15" fmla="*/ 552 h 560"/>
                <a:gd name="T16" fmla="*/ 0 w 384"/>
                <a:gd name="T17" fmla="*/ 8 h 560"/>
                <a:gd name="T18" fmla="*/ 16 w 384"/>
                <a:gd name="T19" fmla="*/ 552 h 560"/>
                <a:gd name="T20" fmla="*/ 8 w 384"/>
                <a:gd name="T21" fmla="*/ 544 h 560"/>
                <a:gd name="T22" fmla="*/ 376 w 384"/>
                <a:gd name="T23" fmla="*/ 544 h 560"/>
                <a:gd name="T24" fmla="*/ 368 w 384"/>
                <a:gd name="T25" fmla="*/ 552 h 560"/>
                <a:gd name="T26" fmla="*/ 368 w 384"/>
                <a:gd name="T27" fmla="*/ 8 h 560"/>
                <a:gd name="T28" fmla="*/ 376 w 384"/>
                <a:gd name="T29" fmla="*/ 16 h 560"/>
                <a:gd name="T30" fmla="*/ 8 w 384"/>
                <a:gd name="T31" fmla="*/ 16 h 560"/>
                <a:gd name="T32" fmla="*/ 16 w 384"/>
                <a:gd name="T33" fmla="*/ 8 h 560"/>
                <a:gd name="T34" fmla="*/ 16 w 384"/>
                <a:gd name="T35" fmla="*/ 552 h 5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84" h="560">
                  <a:moveTo>
                    <a:pt x="0" y="8"/>
                  </a:moveTo>
                  <a:cubicBezTo>
                    <a:pt x="0" y="4"/>
                    <a:pt x="4" y="0"/>
                    <a:pt x="8" y="0"/>
                  </a:cubicBezTo>
                  <a:lnTo>
                    <a:pt x="376" y="0"/>
                  </a:lnTo>
                  <a:cubicBezTo>
                    <a:pt x="381" y="0"/>
                    <a:pt x="384" y="4"/>
                    <a:pt x="384" y="8"/>
                  </a:cubicBezTo>
                  <a:lnTo>
                    <a:pt x="384" y="552"/>
                  </a:lnTo>
                  <a:cubicBezTo>
                    <a:pt x="384" y="557"/>
                    <a:pt x="381" y="560"/>
                    <a:pt x="376" y="560"/>
                  </a:cubicBezTo>
                  <a:lnTo>
                    <a:pt x="8" y="560"/>
                  </a:lnTo>
                  <a:cubicBezTo>
                    <a:pt x="4" y="560"/>
                    <a:pt x="0" y="557"/>
                    <a:pt x="0" y="552"/>
                  </a:cubicBezTo>
                  <a:lnTo>
                    <a:pt x="0" y="8"/>
                  </a:lnTo>
                  <a:close/>
                  <a:moveTo>
                    <a:pt x="16" y="552"/>
                  </a:moveTo>
                  <a:lnTo>
                    <a:pt x="8" y="544"/>
                  </a:lnTo>
                  <a:lnTo>
                    <a:pt x="376" y="544"/>
                  </a:lnTo>
                  <a:lnTo>
                    <a:pt x="368" y="552"/>
                  </a:lnTo>
                  <a:lnTo>
                    <a:pt x="368" y="8"/>
                  </a:lnTo>
                  <a:lnTo>
                    <a:pt x="376" y="16"/>
                  </a:lnTo>
                  <a:lnTo>
                    <a:pt x="8" y="16"/>
                  </a:lnTo>
                  <a:lnTo>
                    <a:pt x="16" y="8"/>
                  </a:lnTo>
                  <a:lnTo>
                    <a:pt x="16" y="552"/>
                  </a:lnTo>
                  <a:close/>
                </a:path>
              </a:pathLst>
            </a:custGeom>
            <a:solidFill>
              <a:srgbClr val="FF9933"/>
            </a:solidFill>
            <a:ln w="0" cap="flat">
              <a:solidFill>
                <a:srgbClr val="FF9933"/>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23" name="Rectangle 18"/>
            <p:cNvSpPr>
              <a:spLocks noChangeArrowheads="1"/>
            </p:cNvSpPr>
            <p:nvPr/>
          </p:nvSpPr>
          <p:spPr bwMode="auto">
            <a:xfrm>
              <a:off x="955" y="1084"/>
              <a:ext cx="177" cy="238"/>
            </a:xfrm>
            <a:prstGeom prst="rect">
              <a:avLst/>
            </a:prstGeom>
            <a:solidFill>
              <a:srgbClr val="FFFF9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24" name="Freeform 19"/>
            <p:cNvSpPr>
              <a:spLocks noEditPoints="1"/>
            </p:cNvSpPr>
            <p:nvPr/>
          </p:nvSpPr>
          <p:spPr bwMode="auto">
            <a:xfrm>
              <a:off x="951" y="1081"/>
              <a:ext cx="185" cy="245"/>
            </a:xfrm>
            <a:custGeom>
              <a:avLst/>
              <a:gdLst>
                <a:gd name="T0" fmla="*/ 0 w 384"/>
                <a:gd name="T1" fmla="*/ 8 h 560"/>
                <a:gd name="T2" fmla="*/ 8 w 384"/>
                <a:gd name="T3" fmla="*/ 0 h 560"/>
                <a:gd name="T4" fmla="*/ 376 w 384"/>
                <a:gd name="T5" fmla="*/ 0 h 560"/>
                <a:gd name="T6" fmla="*/ 384 w 384"/>
                <a:gd name="T7" fmla="*/ 8 h 560"/>
                <a:gd name="T8" fmla="*/ 384 w 384"/>
                <a:gd name="T9" fmla="*/ 552 h 560"/>
                <a:gd name="T10" fmla="*/ 376 w 384"/>
                <a:gd name="T11" fmla="*/ 560 h 560"/>
                <a:gd name="T12" fmla="*/ 8 w 384"/>
                <a:gd name="T13" fmla="*/ 560 h 560"/>
                <a:gd name="T14" fmla="*/ 0 w 384"/>
                <a:gd name="T15" fmla="*/ 552 h 560"/>
                <a:gd name="T16" fmla="*/ 0 w 384"/>
                <a:gd name="T17" fmla="*/ 8 h 560"/>
                <a:gd name="T18" fmla="*/ 16 w 384"/>
                <a:gd name="T19" fmla="*/ 552 h 560"/>
                <a:gd name="T20" fmla="*/ 8 w 384"/>
                <a:gd name="T21" fmla="*/ 544 h 560"/>
                <a:gd name="T22" fmla="*/ 376 w 384"/>
                <a:gd name="T23" fmla="*/ 544 h 560"/>
                <a:gd name="T24" fmla="*/ 368 w 384"/>
                <a:gd name="T25" fmla="*/ 552 h 560"/>
                <a:gd name="T26" fmla="*/ 368 w 384"/>
                <a:gd name="T27" fmla="*/ 8 h 560"/>
                <a:gd name="T28" fmla="*/ 376 w 384"/>
                <a:gd name="T29" fmla="*/ 16 h 560"/>
                <a:gd name="T30" fmla="*/ 8 w 384"/>
                <a:gd name="T31" fmla="*/ 16 h 560"/>
                <a:gd name="T32" fmla="*/ 16 w 384"/>
                <a:gd name="T33" fmla="*/ 8 h 560"/>
                <a:gd name="T34" fmla="*/ 16 w 384"/>
                <a:gd name="T35" fmla="*/ 552 h 5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84" h="560">
                  <a:moveTo>
                    <a:pt x="0" y="8"/>
                  </a:moveTo>
                  <a:cubicBezTo>
                    <a:pt x="0" y="4"/>
                    <a:pt x="4" y="0"/>
                    <a:pt x="8" y="0"/>
                  </a:cubicBezTo>
                  <a:lnTo>
                    <a:pt x="376" y="0"/>
                  </a:lnTo>
                  <a:cubicBezTo>
                    <a:pt x="381" y="0"/>
                    <a:pt x="384" y="4"/>
                    <a:pt x="384" y="8"/>
                  </a:cubicBezTo>
                  <a:lnTo>
                    <a:pt x="384" y="552"/>
                  </a:lnTo>
                  <a:cubicBezTo>
                    <a:pt x="384" y="557"/>
                    <a:pt x="381" y="560"/>
                    <a:pt x="376" y="560"/>
                  </a:cubicBezTo>
                  <a:lnTo>
                    <a:pt x="8" y="560"/>
                  </a:lnTo>
                  <a:cubicBezTo>
                    <a:pt x="4" y="560"/>
                    <a:pt x="0" y="557"/>
                    <a:pt x="0" y="552"/>
                  </a:cubicBezTo>
                  <a:lnTo>
                    <a:pt x="0" y="8"/>
                  </a:lnTo>
                  <a:close/>
                  <a:moveTo>
                    <a:pt x="16" y="552"/>
                  </a:moveTo>
                  <a:lnTo>
                    <a:pt x="8" y="544"/>
                  </a:lnTo>
                  <a:lnTo>
                    <a:pt x="376" y="544"/>
                  </a:lnTo>
                  <a:lnTo>
                    <a:pt x="368" y="552"/>
                  </a:lnTo>
                  <a:lnTo>
                    <a:pt x="368" y="8"/>
                  </a:lnTo>
                  <a:lnTo>
                    <a:pt x="376" y="16"/>
                  </a:lnTo>
                  <a:lnTo>
                    <a:pt x="8" y="16"/>
                  </a:lnTo>
                  <a:lnTo>
                    <a:pt x="16" y="8"/>
                  </a:lnTo>
                  <a:lnTo>
                    <a:pt x="16" y="552"/>
                  </a:lnTo>
                  <a:close/>
                </a:path>
              </a:pathLst>
            </a:custGeom>
            <a:solidFill>
              <a:srgbClr val="FF9933"/>
            </a:solidFill>
            <a:ln w="0" cap="flat">
              <a:solidFill>
                <a:srgbClr val="FF9933"/>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25" name="Freeform 20"/>
            <p:cNvSpPr>
              <a:spLocks/>
            </p:cNvSpPr>
            <p:nvPr/>
          </p:nvSpPr>
          <p:spPr bwMode="auto">
            <a:xfrm>
              <a:off x="62" y="951"/>
              <a:ext cx="354" cy="504"/>
            </a:xfrm>
            <a:custGeom>
              <a:avLst/>
              <a:gdLst>
                <a:gd name="T0" fmla="*/ 354 w 354"/>
                <a:gd name="T1" fmla="*/ 126 h 504"/>
                <a:gd name="T2" fmla="*/ 177 w 354"/>
                <a:gd name="T3" fmla="*/ 126 h 504"/>
                <a:gd name="T4" fmla="*/ 177 w 354"/>
                <a:gd name="T5" fmla="*/ 0 h 504"/>
                <a:gd name="T6" fmla="*/ 0 w 354"/>
                <a:gd name="T7" fmla="*/ 252 h 504"/>
                <a:gd name="T8" fmla="*/ 177 w 354"/>
                <a:gd name="T9" fmla="*/ 504 h 504"/>
                <a:gd name="T10" fmla="*/ 177 w 354"/>
                <a:gd name="T11" fmla="*/ 378 h 504"/>
                <a:gd name="T12" fmla="*/ 354 w 354"/>
                <a:gd name="T13" fmla="*/ 378 h 504"/>
                <a:gd name="T14" fmla="*/ 354 w 354"/>
                <a:gd name="T15" fmla="*/ 126 h 50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54" h="504">
                  <a:moveTo>
                    <a:pt x="354" y="126"/>
                  </a:moveTo>
                  <a:lnTo>
                    <a:pt x="177" y="126"/>
                  </a:lnTo>
                  <a:lnTo>
                    <a:pt x="177" y="0"/>
                  </a:lnTo>
                  <a:lnTo>
                    <a:pt x="0" y="252"/>
                  </a:lnTo>
                  <a:lnTo>
                    <a:pt x="177" y="504"/>
                  </a:lnTo>
                  <a:lnTo>
                    <a:pt x="177" y="378"/>
                  </a:lnTo>
                  <a:lnTo>
                    <a:pt x="354" y="378"/>
                  </a:lnTo>
                  <a:lnTo>
                    <a:pt x="354" y="126"/>
                  </a:lnTo>
                  <a:close/>
                </a:path>
              </a:pathLst>
            </a:custGeom>
            <a:solidFill>
              <a:srgbClr val="FFFF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26" name="Freeform 21"/>
            <p:cNvSpPr>
              <a:spLocks noEditPoints="1"/>
            </p:cNvSpPr>
            <p:nvPr/>
          </p:nvSpPr>
          <p:spPr bwMode="auto">
            <a:xfrm>
              <a:off x="57" y="939"/>
              <a:ext cx="363" cy="529"/>
            </a:xfrm>
            <a:custGeom>
              <a:avLst/>
              <a:gdLst>
                <a:gd name="T0" fmla="*/ 355 w 363"/>
                <a:gd name="T1" fmla="*/ 138 h 529"/>
                <a:gd name="T2" fmla="*/ 359 w 363"/>
                <a:gd name="T3" fmla="*/ 142 h 529"/>
                <a:gd name="T4" fmla="*/ 178 w 363"/>
                <a:gd name="T5" fmla="*/ 142 h 529"/>
                <a:gd name="T6" fmla="*/ 178 w 363"/>
                <a:gd name="T7" fmla="*/ 12 h 529"/>
                <a:gd name="T8" fmla="*/ 185 w 363"/>
                <a:gd name="T9" fmla="*/ 14 h 529"/>
                <a:gd name="T10" fmla="*/ 8 w 363"/>
                <a:gd name="T11" fmla="*/ 267 h 529"/>
                <a:gd name="T12" fmla="*/ 8 w 363"/>
                <a:gd name="T13" fmla="*/ 263 h 529"/>
                <a:gd name="T14" fmla="*/ 185 w 363"/>
                <a:gd name="T15" fmla="*/ 515 h 529"/>
                <a:gd name="T16" fmla="*/ 178 w 363"/>
                <a:gd name="T17" fmla="*/ 516 h 529"/>
                <a:gd name="T18" fmla="*/ 178 w 363"/>
                <a:gd name="T19" fmla="*/ 387 h 529"/>
                <a:gd name="T20" fmla="*/ 359 w 363"/>
                <a:gd name="T21" fmla="*/ 387 h 529"/>
                <a:gd name="T22" fmla="*/ 355 w 363"/>
                <a:gd name="T23" fmla="*/ 390 h 529"/>
                <a:gd name="T24" fmla="*/ 355 w 363"/>
                <a:gd name="T25" fmla="*/ 138 h 529"/>
                <a:gd name="T26" fmla="*/ 363 w 363"/>
                <a:gd name="T27" fmla="*/ 394 h 529"/>
                <a:gd name="T28" fmla="*/ 182 w 363"/>
                <a:gd name="T29" fmla="*/ 394 h 529"/>
                <a:gd name="T30" fmla="*/ 186 w 363"/>
                <a:gd name="T31" fmla="*/ 390 h 529"/>
                <a:gd name="T32" fmla="*/ 186 w 363"/>
                <a:gd name="T33" fmla="*/ 529 h 529"/>
                <a:gd name="T34" fmla="*/ 0 w 363"/>
                <a:gd name="T35" fmla="*/ 264 h 529"/>
                <a:gd name="T36" fmla="*/ 186 w 363"/>
                <a:gd name="T37" fmla="*/ 0 h 529"/>
                <a:gd name="T38" fmla="*/ 186 w 363"/>
                <a:gd name="T39" fmla="*/ 138 h 529"/>
                <a:gd name="T40" fmla="*/ 182 w 363"/>
                <a:gd name="T41" fmla="*/ 135 h 529"/>
                <a:gd name="T42" fmla="*/ 363 w 363"/>
                <a:gd name="T43" fmla="*/ 135 h 529"/>
                <a:gd name="T44" fmla="*/ 363 w 363"/>
                <a:gd name="T45" fmla="*/ 394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63" h="529">
                  <a:moveTo>
                    <a:pt x="355" y="138"/>
                  </a:moveTo>
                  <a:lnTo>
                    <a:pt x="359" y="142"/>
                  </a:lnTo>
                  <a:lnTo>
                    <a:pt x="178" y="142"/>
                  </a:lnTo>
                  <a:lnTo>
                    <a:pt x="178" y="12"/>
                  </a:lnTo>
                  <a:lnTo>
                    <a:pt x="185" y="14"/>
                  </a:lnTo>
                  <a:lnTo>
                    <a:pt x="8" y="267"/>
                  </a:lnTo>
                  <a:lnTo>
                    <a:pt x="8" y="263"/>
                  </a:lnTo>
                  <a:lnTo>
                    <a:pt x="185" y="515"/>
                  </a:lnTo>
                  <a:lnTo>
                    <a:pt x="178" y="516"/>
                  </a:lnTo>
                  <a:lnTo>
                    <a:pt x="178" y="387"/>
                  </a:lnTo>
                  <a:lnTo>
                    <a:pt x="359" y="387"/>
                  </a:lnTo>
                  <a:lnTo>
                    <a:pt x="355" y="390"/>
                  </a:lnTo>
                  <a:lnTo>
                    <a:pt x="355" y="138"/>
                  </a:lnTo>
                  <a:close/>
                  <a:moveTo>
                    <a:pt x="363" y="394"/>
                  </a:moveTo>
                  <a:lnTo>
                    <a:pt x="182" y="394"/>
                  </a:lnTo>
                  <a:lnTo>
                    <a:pt x="186" y="390"/>
                  </a:lnTo>
                  <a:lnTo>
                    <a:pt x="186" y="529"/>
                  </a:lnTo>
                  <a:lnTo>
                    <a:pt x="0" y="264"/>
                  </a:lnTo>
                  <a:lnTo>
                    <a:pt x="186" y="0"/>
                  </a:lnTo>
                  <a:lnTo>
                    <a:pt x="186" y="138"/>
                  </a:lnTo>
                  <a:lnTo>
                    <a:pt x="182" y="135"/>
                  </a:lnTo>
                  <a:lnTo>
                    <a:pt x="363" y="135"/>
                  </a:lnTo>
                  <a:lnTo>
                    <a:pt x="363" y="394"/>
                  </a:lnTo>
                  <a:close/>
                </a:path>
              </a:pathLst>
            </a:custGeom>
            <a:solidFill>
              <a:srgbClr val="FF9933"/>
            </a:solidFill>
            <a:ln w="0" cap="flat">
              <a:solidFill>
                <a:srgbClr val="FF9933"/>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27" name="Freeform 22"/>
            <p:cNvSpPr>
              <a:spLocks/>
            </p:cNvSpPr>
            <p:nvPr/>
          </p:nvSpPr>
          <p:spPr bwMode="auto">
            <a:xfrm>
              <a:off x="1740" y="2030"/>
              <a:ext cx="1109" cy="889"/>
            </a:xfrm>
            <a:custGeom>
              <a:avLst/>
              <a:gdLst>
                <a:gd name="T0" fmla="*/ 0 w 2304"/>
                <a:gd name="T1" fmla="*/ 1016 h 2032"/>
                <a:gd name="T2" fmla="*/ 1152 w 2304"/>
                <a:gd name="T3" fmla="*/ 0 h 2032"/>
                <a:gd name="T4" fmla="*/ 1152 w 2304"/>
                <a:gd name="T5" fmla="*/ 0 h 2032"/>
                <a:gd name="T6" fmla="*/ 1152 w 2304"/>
                <a:gd name="T7" fmla="*/ 0 h 2032"/>
                <a:gd name="T8" fmla="*/ 2304 w 2304"/>
                <a:gd name="T9" fmla="*/ 1016 h 2032"/>
                <a:gd name="T10" fmla="*/ 2304 w 2304"/>
                <a:gd name="T11" fmla="*/ 1016 h 2032"/>
                <a:gd name="T12" fmla="*/ 2304 w 2304"/>
                <a:gd name="T13" fmla="*/ 1016 h 2032"/>
                <a:gd name="T14" fmla="*/ 1152 w 2304"/>
                <a:gd name="T15" fmla="*/ 2032 h 2032"/>
                <a:gd name="T16" fmla="*/ 1152 w 2304"/>
                <a:gd name="T17" fmla="*/ 2032 h 2032"/>
                <a:gd name="T18" fmla="*/ 1152 w 2304"/>
                <a:gd name="T19" fmla="*/ 2032 h 2032"/>
                <a:gd name="T20" fmla="*/ 0 w 2304"/>
                <a:gd name="T21" fmla="*/ 1016 h 2032"/>
                <a:gd name="T22" fmla="*/ 0 w 2304"/>
                <a:gd name="T23" fmla="*/ 1016 h 20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04" h="2032">
                  <a:moveTo>
                    <a:pt x="0" y="1016"/>
                  </a:moveTo>
                  <a:cubicBezTo>
                    <a:pt x="0" y="455"/>
                    <a:pt x="516" y="0"/>
                    <a:pt x="1152" y="0"/>
                  </a:cubicBezTo>
                  <a:cubicBezTo>
                    <a:pt x="1152" y="0"/>
                    <a:pt x="1152" y="0"/>
                    <a:pt x="1152" y="0"/>
                  </a:cubicBezTo>
                  <a:lnTo>
                    <a:pt x="1152" y="0"/>
                  </a:lnTo>
                  <a:cubicBezTo>
                    <a:pt x="1789" y="0"/>
                    <a:pt x="2304" y="455"/>
                    <a:pt x="2304" y="1016"/>
                  </a:cubicBezTo>
                  <a:cubicBezTo>
                    <a:pt x="2304" y="1016"/>
                    <a:pt x="2304" y="1016"/>
                    <a:pt x="2304" y="1016"/>
                  </a:cubicBezTo>
                  <a:lnTo>
                    <a:pt x="2304" y="1016"/>
                  </a:lnTo>
                  <a:cubicBezTo>
                    <a:pt x="2304" y="1578"/>
                    <a:pt x="1789" y="2032"/>
                    <a:pt x="1152" y="2032"/>
                  </a:cubicBezTo>
                  <a:cubicBezTo>
                    <a:pt x="1152" y="2032"/>
                    <a:pt x="1152" y="2032"/>
                    <a:pt x="1152" y="2032"/>
                  </a:cubicBezTo>
                  <a:lnTo>
                    <a:pt x="1152" y="2032"/>
                  </a:lnTo>
                  <a:cubicBezTo>
                    <a:pt x="516" y="2032"/>
                    <a:pt x="0" y="1578"/>
                    <a:pt x="0" y="1016"/>
                  </a:cubicBezTo>
                  <a:cubicBezTo>
                    <a:pt x="0" y="1016"/>
                    <a:pt x="0" y="1016"/>
                    <a:pt x="0" y="1016"/>
                  </a:cubicBezTo>
                  <a:close/>
                </a:path>
              </a:pathLst>
            </a:custGeom>
            <a:solidFill>
              <a:srgbClr val="CCFFCC"/>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28" name="Freeform 23"/>
            <p:cNvSpPr>
              <a:spLocks noEditPoints="1"/>
            </p:cNvSpPr>
            <p:nvPr/>
          </p:nvSpPr>
          <p:spPr bwMode="auto">
            <a:xfrm>
              <a:off x="1736" y="2026"/>
              <a:ext cx="1117" cy="897"/>
            </a:xfrm>
            <a:custGeom>
              <a:avLst/>
              <a:gdLst>
                <a:gd name="T0" fmla="*/ 12 w 1117"/>
                <a:gd name="T1" fmla="*/ 358 h 897"/>
                <a:gd name="T2" fmla="*/ 68 w 1117"/>
                <a:gd name="T3" fmla="*/ 235 h 897"/>
                <a:gd name="T4" fmla="*/ 165 w 1117"/>
                <a:gd name="T5" fmla="*/ 132 h 897"/>
                <a:gd name="T6" fmla="*/ 293 w 1117"/>
                <a:gd name="T7" fmla="*/ 55 h 897"/>
                <a:gd name="T8" fmla="*/ 447 w 1117"/>
                <a:gd name="T9" fmla="*/ 10 h 897"/>
                <a:gd name="T10" fmla="*/ 616 w 1117"/>
                <a:gd name="T11" fmla="*/ 2 h 897"/>
                <a:gd name="T12" fmla="*/ 776 w 1117"/>
                <a:gd name="T13" fmla="*/ 36 h 897"/>
                <a:gd name="T14" fmla="*/ 914 w 1117"/>
                <a:gd name="T15" fmla="*/ 103 h 897"/>
                <a:gd name="T16" fmla="*/ 1022 w 1117"/>
                <a:gd name="T17" fmla="*/ 198 h 897"/>
                <a:gd name="T18" fmla="*/ 1092 w 1117"/>
                <a:gd name="T19" fmla="*/ 315 h 897"/>
                <a:gd name="T20" fmla="*/ 1117 w 1117"/>
                <a:gd name="T21" fmla="*/ 448 h 897"/>
                <a:gd name="T22" fmla="*/ 1092 w 1117"/>
                <a:gd name="T23" fmla="*/ 582 h 897"/>
                <a:gd name="T24" fmla="*/ 1022 w 1117"/>
                <a:gd name="T25" fmla="*/ 699 h 897"/>
                <a:gd name="T26" fmla="*/ 914 w 1117"/>
                <a:gd name="T27" fmla="*/ 795 h 897"/>
                <a:gd name="T28" fmla="*/ 777 w 1117"/>
                <a:gd name="T29" fmla="*/ 862 h 897"/>
                <a:gd name="T30" fmla="*/ 616 w 1117"/>
                <a:gd name="T31" fmla="*/ 895 h 897"/>
                <a:gd name="T32" fmla="*/ 447 w 1117"/>
                <a:gd name="T33" fmla="*/ 888 h 897"/>
                <a:gd name="T34" fmla="*/ 293 w 1117"/>
                <a:gd name="T35" fmla="*/ 843 h 897"/>
                <a:gd name="T36" fmla="*/ 165 w 1117"/>
                <a:gd name="T37" fmla="*/ 766 h 897"/>
                <a:gd name="T38" fmla="*/ 68 w 1117"/>
                <a:gd name="T39" fmla="*/ 663 h 897"/>
                <a:gd name="T40" fmla="*/ 12 w 1117"/>
                <a:gd name="T41" fmla="*/ 540 h 897"/>
                <a:gd name="T42" fmla="*/ 11 w 1117"/>
                <a:gd name="T43" fmla="*/ 494 h 897"/>
                <a:gd name="T44" fmla="*/ 52 w 1117"/>
                <a:gd name="T45" fmla="*/ 621 h 897"/>
                <a:gd name="T46" fmla="*/ 134 w 1117"/>
                <a:gd name="T47" fmla="*/ 730 h 897"/>
                <a:gd name="T48" fmla="*/ 251 w 1117"/>
                <a:gd name="T49" fmla="*/ 814 h 897"/>
                <a:gd name="T50" fmla="*/ 395 w 1117"/>
                <a:gd name="T51" fmla="*/ 870 h 897"/>
                <a:gd name="T52" fmla="*/ 559 w 1117"/>
                <a:gd name="T53" fmla="*/ 890 h 897"/>
                <a:gd name="T54" fmla="*/ 723 w 1117"/>
                <a:gd name="T55" fmla="*/ 870 h 897"/>
                <a:gd name="T56" fmla="*/ 867 w 1117"/>
                <a:gd name="T57" fmla="*/ 815 h 897"/>
                <a:gd name="T58" fmla="*/ 984 w 1117"/>
                <a:gd name="T59" fmla="*/ 730 h 897"/>
                <a:gd name="T60" fmla="*/ 1066 w 1117"/>
                <a:gd name="T61" fmla="*/ 621 h 897"/>
                <a:gd name="T62" fmla="*/ 1106 w 1117"/>
                <a:gd name="T63" fmla="*/ 494 h 897"/>
                <a:gd name="T64" fmla="*/ 1099 w 1117"/>
                <a:gd name="T65" fmla="*/ 360 h 897"/>
                <a:gd name="T66" fmla="*/ 1043 w 1117"/>
                <a:gd name="T67" fmla="*/ 239 h 897"/>
                <a:gd name="T68" fmla="*/ 948 w 1117"/>
                <a:gd name="T69" fmla="*/ 137 h 897"/>
                <a:gd name="T70" fmla="*/ 821 w 1117"/>
                <a:gd name="T71" fmla="*/ 61 h 897"/>
                <a:gd name="T72" fmla="*/ 670 w 1117"/>
                <a:gd name="T73" fmla="*/ 16 h 897"/>
                <a:gd name="T74" fmla="*/ 503 w 1117"/>
                <a:gd name="T75" fmla="*/ 9 h 897"/>
                <a:gd name="T76" fmla="*/ 345 w 1117"/>
                <a:gd name="T77" fmla="*/ 42 h 897"/>
                <a:gd name="T78" fmla="*/ 209 w 1117"/>
                <a:gd name="T79" fmla="*/ 108 h 897"/>
                <a:gd name="T80" fmla="*/ 102 w 1117"/>
                <a:gd name="T81" fmla="*/ 202 h 897"/>
                <a:gd name="T82" fmla="*/ 33 w 1117"/>
                <a:gd name="T83" fmla="*/ 318 h 897"/>
                <a:gd name="T84" fmla="*/ 8 w 1117"/>
                <a:gd name="T85" fmla="*/ 448 h 8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17" h="897">
                  <a:moveTo>
                    <a:pt x="0" y="449"/>
                  </a:moveTo>
                  <a:lnTo>
                    <a:pt x="3" y="403"/>
                  </a:lnTo>
                  <a:lnTo>
                    <a:pt x="12" y="358"/>
                  </a:lnTo>
                  <a:lnTo>
                    <a:pt x="26" y="315"/>
                  </a:lnTo>
                  <a:lnTo>
                    <a:pt x="45" y="274"/>
                  </a:lnTo>
                  <a:lnTo>
                    <a:pt x="68" y="235"/>
                  </a:lnTo>
                  <a:lnTo>
                    <a:pt x="96" y="198"/>
                  </a:lnTo>
                  <a:lnTo>
                    <a:pt x="128" y="164"/>
                  </a:lnTo>
                  <a:lnTo>
                    <a:pt x="165" y="132"/>
                  </a:lnTo>
                  <a:lnTo>
                    <a:pt x="203" y="103"/>
                  </a:lnTo>
                  <a:lnTo>
                    <a:pt x="247" y="77"/>
                  </a:lnTo>
                  <a:lnTo>
                    <a:pt x="293" y="55"/>
                  </a:lnTo>
                  <a:lnTo>
                    <a:pt x="342" y="36"/>
                  </a:lnTo>
                  <a:lnTo>
                    <a:pt x="393" y="21"/>
                  </a:lnTo>
                  <a:lnTo>
                    <a:pt x="447" y="10"/>
                  </a:lnTo>
                  <a:lnTo>
                    <a:pt x="501" y="3"/>
                  </a:lnTo>
                  <a:lnTo>
                    <a:pt x="559" y="0"/>
                  </a:lnTo>
                  <a:lnTo>
                    <a:pt x="616" y="2"/>
                  </a:lnTo>
                  <a:lnTo>
                    <a:pt x="671" y="10"/>
                  </a:lnTo>
                  <a:lnTo>
                    <a:pt x="725" y="21"/>
                  </a:lnTo>
                  <a:lnTo>
                    <a:pt x="776" y="36"/>
                  </a:lnTo>
                  <a:lnTo>
                    <a:pt x="825" y="55"/>
                  </a:lnTo>
                  <a:lnTo>
                    <a:pt x="870" y="77"/>
                  </a:lnTo>
                  <a:lnTo>
                    <a:pt x="914" y="103"/>
                  </a:lnTo>
                  <a:lnTo>
                    <a:pt x="953" y="132"/>
                  </a:lnTo>
                  <a:lnTo>
                    <a:pt x="989" y="164"/>
                  </a:lnTo>
                  <a:lnTo>
                    <a:pt x="1022" y="198"/>
                  </a:lnTo>
                  <a:lnTo>
                    <a:pt x="1049" y="235"/>
                  </a:lnTo>
                  <a:lnTo>
                    <a:pt x="1073" y="274"/>
                  </a:lnTo>
                  <a:lnTo>
                    <a:pt x="1092" y="315"/>
                  </a:lnTo>
                  <a:lnTo>
                    <a:pt x="1106" y="358"/>
                  </a:lnTo>
                  <a:lnTo>
                    <a:pt x="1114" y="403"/>
                  </a:lnTo>
                  <a:lnTo>
                    <a:pt x="1117" y="448"/>
                  </a:lnTo>
                  <a:lnTo>
                    <a:pt x="1114" y="494"/>
                  </a:lnTo>
                  <a:lnTo>
                    <a:pt x="1106" y="539"/>
                  </a:lnTo>
                  <a:lnTo>
                    <a:pt x="1092" y="582"/>
                  </a:lnTo>
                  <a:lnTo>
                    <a:pt x="1074" y="623"/>
                  </a:lnTo>
                  <a:lnTo>
                    <a:pt x="1049" y="663"/>
                  </a:lnTo>
                  <a:lnTo>
                    <a:pt x="1022" y="699"/>
                  </a:lnTo>
                  <a:lnTo>
                    <a:pt x="990" y="734"/>
                  </a:lnTo>
                  <a:lnTo>
                    <a:pt x="954" y="766"/>
                  </a:lnTo>
                  <a:lnTo>
                    <a:pt x="914" y="795"/>
                  </a:lnTo>
                  <a:lnTo>
                    <a:pt x="871" y="821"/>
                  </a:lnTo>
                  <a:lnTo>
                    <a:pt x="825" y="843"/>
                  </a:lnTo>
                  <a:lnTo>
                    <a:pt x="777" y="862"/>
                  </a:lnTo>
                  <a:lnTo>
                    <a:pt x="725" y="877"/>
                  </a:lnTo>
                  <a:lnTo>
                    <a:pt x="671" y="888"/>
                  </a:lnTo>
                  <a:lnTo>
                    <a:pt x="616" y="895"/>
                  </a:lnTo>
                  <a:lnTo>
                    <a:pt x="559" y="897"/>
                  </a:lnTo>
                  <a:lnTo>
                    <a:pt x="502" y="895"/>
                  </a:lnTo>
                  <a:lnTo>
                    <a:pt x="447" y="888"/>
                  </a:lnTo>
                  <a:lnTo>
                    <a:pt x="394" y="877"/>
                  </a:lnTo>
                  <a:lnTo>
                    <a:pt x="342" y="862"/>
                  </a:lnTo>
                  <a:lnTo>
                    <a:pt x="293" y="843"/>
                  </a:lnTo>
                  <a:lnTo>
                    <a:pt x="247" y="821"/>
                  </a:lnTo>
                  <a:lnTo>
                    <a:pt x="204" y="795"/>
                  </a:lnTo>
                  <a:lnTo>
                    <a:pt x="165" y="766"/>
                  </a:lnTo>
                  <a:lnTo>
                    <a:pt x="128" y="734"/>
                  </a:lnTo>
                  <a:lnTo>
                    <a:pt x="96" y="700"/>
                  </a:lnTo>
                  <a:lnTo>
                    <a:pt x="68" y="663"/>
                  </a:lnTo>
                  <a:lnTo>
                    <a:pt x="45" y="624"/>
                  </a:lnTo>
                  <a:lnTo>
                    <a:pt x="26" y="582"/>
                  </a:lnTo>
                  <a:lnTo>
                    <a:pt x="12" y="540"/>
                  </a:lnTo>
                  <a:lnTo>
                    <a:pt x="4" y="495"/>
                  </a:lnTo>
                  <a:lnTo>
                    <a:pt x="0" y="449"/>
                  </a:lnTo>
                  <a:close/>
                  <a:moveTo>
                    <a:pt x="11" y="494"/>
                  </a:moveTo>
                  <a:lnTo>
                    <a:pt x="19" y="537"/>
                  </a:lnTo>
                  <a:lnTo>
                    <a:pt x="33" y="579"/>
                  </a:lnTo>
                  <a:lnTo>
                    <a:pt x="52" y="621"/>
                  </a:lnTo>
                  <a:lnTo>
                    <a:pt x="75" y="659"/>
                  </a:lnTo>
                  <a:lnTo>
                    <a:pt x="102" y="695"/>
                  </a:lnTo>
                  <a:lnTo>
                    <a:pt x="134" y="730"/>
                  </a:lnTo>
                  <a:lnTo>
                    <a:pt x="169" y="761"/>
                  </a:lnTo>
                  <a:lnTo>
                    <a:pt x="208" y="789"/>
                  </a:lnTo>
                  <a:lnTo>
                    <a:pt x="251" y="814"/>
                  </a:lnTo>
                  <a:lnTo>
                    <a:pt x="296" y="837"/>
                  </a:lnTo>
                  <a:lnTo>
                    <a:pt x="344" y="855"/>
                  </a:lnTo>
                  <a:lnTo>
                    <a:pt x="395" y="870"/>
                  </a:lnTo>
                  <a:lnTo>
                    <a:pt x="448" y="881"/>
                  </a:lnTo>
                  <a:lnTo>
                    <a:pt x="502" y="888"/>
                  </a:lnTo>
                  <a:lnTo>
                    <a:pt x="559" y="890"/>
                  </a:lnTo>
                  <a:lnTo>
                    <a:pt x="615" y="888"/>
                  </a:lnTo>
                  <a:lnTo>
                    <a:pt x="670" y="881"/>
                  </a:lnTo>
                  <a:lnTo>
                    <a:pt x="723" y="870"/>
                  </a:lnTo>
                  <a:lnTo>
                    <a:pt x="773" y="855"/>
                  </a:lnTo>
                  <a:lnTo>
                    <a:pt x="821" y="837"/>
                  </a:lnTo>
                  <a:lnTo>
                    <a:pt x="867" y="815"/>
                  </a:lnTo>
                  <a:lnTo>
                    <a:pt x="909" y="789"/>
                  </a:lnTo>
                  <a:lnTo>
                    <a:pt x="948" y="761"/>
                  </a:lnTo>
                  <a:lnTo>
                    <a:pt x="984" y="730"/>
                  </a:lnTo>
                  <a:lnTo>
                    <a:pt x="1015" y="695"/>
                  </a:lnTo>
                  <a:lnTo>
                    <a:pt x="1043" y="659"/>
                  </a:lnTo>
                  <a:lnTo>
                    <a:pt x="1066" y="621"/>
                  </a:lnTo>
                  <a:lnTo>
                    <a:pt x="1085" y="580"/>
                  </a:lnTo>
                  <a:lnTo>
                    <a:pt x="1099" y="538"/>
                  </a:lnTo>
                  <a:lnTo>
                    <a:pt x="1106" y="494"/>
                  </a:lnTo>
                  <a:lnTo>
                    <a:pt x="1109" y="449"/>
                  </a:lnTo>
                  <a:lnTo>
                    <a:pt x="1107" y="404"/>
                  </a:lnTo>
                  <a:lnTo>
                    <a:pt x="1099" y="360"/>
                  </a:lnTo>
                  <a:lnTo>
                    <a:pt x="1085" y="318"/>
                  </a:lnTo>
                  <a:lnTo>
                    <a:pt x="1066" y="277"/>
                  </a:lnTo>
                  <a:lnTo>
                    <a:pt x="1043" y="239"/>
                  </a:lnTo>
                  <a:lnTo>
                    <a:pt x="1015" y="203"/>
                  </a:lnTo>
                  <a:lnTo>
                    <a:pt x="984" y="168"/>
                  </a:lnTo>
                  <a:lnTo>
                    <a:pt x="948" y="137"/>
                  </a:lnTo>
                  <a:lnTo>
                    <a:pt x="909" y="108"/>
                  </a:lnTo>
                  <a:lnTo>
                    <a:pt x="867" y="83"/>
                  </a:lnTo>
                  <a:lnTo>
                    <a:pt x="821" y="61"/>
                  </a:lnTo>
                  <a:lnTo>
                    <a:pt x="774" y="42"/>
                  </a:lnTo>
                  <a:lnTo>
                    <a:pt x="723" y="27"/>
                  </a:lnTo>
                  <a:lnTo>
                    <a:pt x="670" y="16"/>
                  </a:lnTo>
                  <a:lnTo>
                    <a:pt x="615" y="9"/>
                  </a:lnTo>
                  <a:lnTo>
                    <a:pt x="559" y="7"/>
                  </a:lnTo>
                  <a:lnTo>
                    <a:pt x="503" y="9"/>
                  </a:lnTo>
                  <a:lnTo>
                    <a:pt x="448" y="16"/>
                  </a:lnTo>
                  <a:lnTo>
                    <a:pt x="395" y="27"/>
                  </a:lnTo>
                  <a:lnTo>
                    <a:pt x="345" y="42"/>
                  </a:lnTo>
                  <a:lnTo>
                    <a:pt x="296" y="61"/>
                  </a:lnTo>
                  <a:lnTo>
                    <a:pt x="251" y="83"/>
                  </a:lnTo>
                  <a:lnTo>
                    <a:pt x="209" y="108"/>
                  </a:lnTo>
                  <a:lnTo>
                    <a:pt x="170" y="137"/>
                  </a:lnTo>
                  <a:lnTo>
                    <a:pt x="134" y="168"/>
                  </a:lnTo>
                  <a:lnTo>
                    <a:pt x="102" y="202"/>
                  </a:lnTo>
                  <a:lnTo>
                    <a:pt x="75" y="238"/>
                  </a:lnTo>
                  <a:lnTo>
                    <a:pt x="52" y="277"/>
                  </a:lnTo>
                  <a:lnTo>
                    <a:pt x="33" y="318"/>
                  </a:lnTo>
                  <a:lnTo>
                    <a:pt x="19" y="360"/>
                  </a:lnTo>
                  <a:lnTo>
                    <a:pt x="11" y="403"/>
                  </a:lnTo>
                  <a:lnTo>
                    <a:pt x="8" y="448"/>
                  </a:lnTo>
                  <a:lnTo>
                    <a:pt x="11" y="494"/>
                  </a:lnTo>
                  <a:close/>
                </a:path>
              </a:pathLst>
            </a:custGeom>
            <a:solidFill>
              <a:srgbClr val="00B050"/>
            </a:solidFill>
            <a:ln w="0" cap="flat">
              <a:solidFill>
                <a:srgbClr val="00B050"/>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29" name="Freeform 24"/>
            <p:cNvSpPr>
              <a:spLocks noEditPoints="1"/>
            </p:cNvSpPr>
            <p:nvPr/>
          </p:nvSpPr>
          <p:spPr bwMode="auto">
            <a:xfrm>
              <a:off x="1305" y="1399"/>
              <a:ext cx="70" cy="927"/>
            </a:xfrm>
            <a:custGeom>
              <a:avLst/>
              <a:gdLst>
                <a:gd name="T0" fmla="*/ 46 w 70"/>
                <a:gd name="T1" fmla="*/ 53 h 927"/>
                <a:gd name="T2" fmla="*/ 46 w 70"/>
                <a:gd name="T3" fmla="*/ 875 h 927"/>
                <a:gd name="T4" fmla="*/ 23 w 70"/>
                <a:gd name="T5" fmla="*/ 875 h 927"/>
                <a:gd name="T6" fmla="*/ 23 w 70"/>
                <a:gd name="T7" fmla="*/ 53 h 927"/>
                <a:gd name="T8" fmla="*/ 46 w 70"/>
                <a:gd name="T9" fmla="*/ 53 h 927"/>
                <a:gd name="T10" fmla="*/ 0 w 70"/>
                <a:gd name="T11" fmla="*/ 63 h 927"/>
                <a:gd name="T12" fmla="*/ 35 w 70"/>
                <a:gd name="T13" fmla="*/ 0 h 927"/>
                <a:gd name="T14" fmla="*/ 70 w 70"/>
                <a:gd name="T15" fmla="*/ 63 h 927"/>
                <a:gd name="T16" fmla="*/ 0 w 70"/>
                <a:gd name="T17" fmla="*/ 63 h 927"/>
                <a:gd name="T18" fmla="*/ 70 w 70"/>
                <a:gd name="T19" fmla="*/ 864 h 927"/>
                <a:gd name="T20" fmla="*/ 35 w 70"/>
                <a:gd name="T21" fmla="*/ 927 h 927"/>
                <a:gd name="T22" fmla="*/ 0 w 70"/>
                <a:gd name="T23" fmla="*/ 864 h 927"/>
                <a:gd name="T24" fmla="*/ 70 w 70"/>
                <a:gd name="T25" fmla="*/ 864 h 9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927">
                  <a:moveTo>
                    <a:pt x="46" y="53"/>
                  </a:moveTo>
                  <a:lnTo>
                    <a:pt x="46" y="875"/>
                  </a:lnTo>
                  <a:lnTo>
                    <a:pt x="23" y="875"/>
                  </a:lnTo>
                  <a:lnTo>
                    <a:pt x="23" y="53"/>
                  </a:lnTo>
                  <a:lnTo>
                    <a:pt x="46" y="53"/>
                  </a:lnTo>
                  <a:close/>
                  <a:moveTo>
                    <a:pt x="0" y="63"/>
                  </a:moveTo>
                  <a:lnTo>
                    <a:pt x="35" y="0"/>
                  </a:lnTo>
                  <a:lnTo>
                    <a:pt x="70" y="63"/>
                  </a:lnTo>
                  <a:lnTo>
                    <a:pt x="0" y="63"/>
                  </a:lnTo>
                  <a:close/>
                  <a:moveTo>
                    <a:pt x="70" y="864"/>
                  </a:moveTo>
                  <a:lnTo>
                    <a:pt x="35" y="927"/>
                  </a:lnTo>
                  <a:lnTo>
                    <a:pt x="0" y="864"/>
                  </a:lnTo>
                  <a:lnTo>
                    <a:pt x="70" y="864"/>
                  </a:lnTo>
                  <a:close/>
                </a:path>
              </a:pathLst>
            </a:custGeom>
            <a:solidFill>
              <a:srgbClr val="FFCCCC"/>
            </a:solidFill>
            <a:ln w="0" cap="flat">
              <a:solidFill>
                <a:srgbClr val="FFCCCC"/>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30" name="Freeform 25"/>
            <p:cNvSpPr>
              <a:spLocks noEditPoints="1"/>
            </p:cNvSpPr>
            <p:nvPr/>
          </p:nvSpPr>
          <p:spPr bwMode="auto">
            <a:xfrm>
              <a:off x="1305" y="2639"/>
              <a:ext cx="70" cy="1086"/>
            </a:xfrm>
            <a:custGeom>
              <a:avLst/>
              <a:gdLst>
                <a:gd name="T0" fmla="*/ 46 w 70"/>
                <a:gd name="T1" fmla="*/ 53 h 1086"/>
                <a:gd name="T2" fmla="*/ 46 w 70"/>
                <a:gd name="T3" fmla="*/ 1033 h 1086"/>
                <a:gd name="T4" fmla="*/ 23 w 70"/>
                <a:gd name="T5" fmla="*/ 1033 h 1086"/>
                <a:gd name="T6" fmla="*/ 23 w 70"/>
                <a:gd name="T7" fmla="*/ 53 h 1086"/>
                <a:gd name="T8" fmla="*/ 46 w 70"/>
                <a:gd name="T9" fmla="*/ 53 h 1086"/>
                <a:gd name="T10" fmla="*/ 0 w 70"/>
                <a:gd name="T11" fmla="*/ 63 h 1086"/>
                <a:gd name="T12" fmla="*/ 35 w 70"/>
                <a:gd name="T13" fmla="*/ 0 h 1086"/>
                <a:gd name="T14" fmla="*/ 70 w 70"/>
                <a:gd name="T15" fmla="*/ 63 h 1086"/>
                <a:gd name="T16" fmla="*/ 0 w 70"/>
                <a:gd name="T17" fmla="*/ 63 h 1086"/>
                <a:gd name="T18" fmla="*/ 70 w 70"/>
                <a:gd name="T19" fmla="*/ 1023 h 1086"/>
                <a:gd name="T20" fmla="*/ 35 w 70"/>
                <a:gd name="T21" fmla="*/ 1086 h 1086"/>
                <a:gd name="T22" fmla="*/ 0 w 70"/>
                <a:gd name="T23" fmla="*/ 1023 h 1086"/>
                <a:gd name="T24" fmla="*/ 70 w 70"/>
                <a:gd name="T25" fmla="*/ 1023 h 10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1086">
                  <a:moveTo>
                    <a:pt x="46" y="53"/>
                  </a:moveTo>
                  <a:lnTo>
                    <a:pt x="46" y="1033"/>
                  </a:lnTo>
                  <a:lnTo>
                    <a:pt x="23" y="1033"/>
                  </a:lnTo>
                  <a:lnTo>
                    <a:pt x="23" y="53"/>
                  </a:lnTo>
                  <a:lnTo>
                    <a:pt x="46" y="53"/>
                  </a:lnTo>
                  <a:close/>
                  <a:moveTo>
                    <a:pt x="0" y="63"/>
                  </a:moveTo>
                  <a:lnTo>
                    <a:pt x="35" y="0"/>
                  </a:lnTo>
                  <a:lnTo>
                    <a:pt x="70" y="63"/>
                  </a:lnTo>
                  <a:lnTo>
                    <a:pt x="0" y="63"/>
                  </a:lnTo>
                  <a:close/>
                  <a:moveTo>
                    <a:pt x="70" y="1023"/>
                  </a:moveTo>
                  <a:lnTo>
                    <a:pt x="35" y="1086"/>
                  </a:lnTo>
                  <a:lnTo>
                    <a:pt x="0" y="1023"/>
                  </a:lnTo>
                  <a:lnTo>
                    <a:pt x="70" y="1023"/>
                  </a:lnTo>
                  <a:close/>
                </a:path>
              </a:pathLst>
            </a:custGeom>
            <a:solidFill>
              <a:srgbClr val="FFCCCC"/>
            </a:solidFill>
            <a:ln w="0" cap="flat">
              <a:solidFill>
                <a:srgbClr val="FFCCCC"/>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31" name="Freeform 26"/>
            <p:cNvSpPr>
              <a:spLocks noEditPoints="1"/>
            </p:cNvSpPr>
            <p:nvPr/>
          </p:nvSpPr>
          <p:spPr bwMode="auto">
            <a:xfrm>
              <a:off x="3130" y="1434"/>
              <a:ext cx="69" cy="874"/>
            </a:xfrm>
            <a:custGeom>
              <a:avLst/>
              <a:gdLst>
                <a:gd name="T0" fmla="*/ 46 w 69"/>
                <a:gd name="T1" fmla="*/ 53 h 874"/>
                <a:gd name="T2" fmla="*/ 46 w 69"/>
                <a:gd name="T3" fmla="*/ 822 h 874"/>
                <a:gd name="T4" fmla="*/ 23 w 69"/>
                <a:gd name="T5" fmla="*/ 822 h 874"/>
                <a:gd name="T6" fmla="*/ 23 w 69"/>
                <a:gd name="T7" fmla="*/ 53 h 874"/>
                <a:gd name="T8" fmla="*/ 46 w 69"/>
                <a:gd name="T9" fmla="*/ 53 h 874"/>
                <a:gd name="T10" fmla="*/ 0 w 69"/>
                <a:gd name="T11" fmla="*/ 64 h 874"/>
                <a:gd name="T12" fmla="*/ 35 w 69"/>
                <a:gd name="T13" fmla="*/ 0 h 874"/>
                <a:gd name="T14" fmla="*/ 69 w 69"/>
                <a:gd name="T15" fmla="*/ 64 h 874"/>
                <a:gd name="T16" fmla="*/ 0 w 69"/>
                <a:gd name="T17" fmla="*/ 64 h 874"/>
                <a:gd name="T18" fmla="*/ 69 w 69"/>
                <a:gd name="T19" fmla="*/ 811 h 874"/>
                <a:gd name="T20" fmla="*/ 35 w 69"/>
                <a:gd name="T21" fmla="*/ 874 h 874"/>
                <a:gd name="T22" fmla="*/ 0 w 69"/>
                <a:gd name="T23" fmla="*/ 811 h 874"/>
                <a:gd name="T24" fmla="*/ 69 w 69"/>
                <a:gd name="T25" fmla="*/ 811 h 8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874">
                  <a:moveTo>
                    <a:pt x="46" y="53"/>
                  </a:moveTo>
                  <a:lnTo>
                    <a:pt x="46" y="822"/>
                  </a:lnTo>
                  <a:lnTo>
                    <a:pt x="23" y="822"/>
                  </a:lnTo>
                  <a:lnTo>
                    <a:pt x="23" y="53"/>
                  </a:lnTo>
                  <a:lnTo>
                    <a:pt x="46" y="53"/>
                  </a:lnTo>
                  <a:close/>
                  <a:moveTo>
                    <a:pt x="0" y="64"/>
                  </a:moveTo>
                  <a:lnTo>
                    <a:pt x="35" y="0"/>
                  </a:lnTo>
                  <a:lnTo>
                    <a:pt x="69" y="64"/>
                  </a:lnTo>
                  <a:lnTo>
                    <a:pt x="0" y="64"/>
                  </a:lnTo>
                  <a:close/>
                  <a:moveTo>
                    <a:pt x="69" y="811"/>
                  </a:moveTo>
                  <a:lnTo>
                    <a:pt x="35" y="874"/>
                  </a:lnTo>
                  <a:lnTo>
                    <a:pt x="0" y="811"/>
                  </a:lnTo>
                  <a:lnTo>
                    <a:pt x="69" y="811"/>
                  </a:lnTo>
                  <a:close/>
                </a:path>
              </a:pathLst>
            </a:custGeom>
            <a:solidFill>
              <a:srgbClr val="FFCCCC"/>
            </a:solidFill>
            <a:ln w="0" cap="flat">
              <a:solidFill>
                <a:srgbClr val="FFCCCC"/>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66" name="Freeform 27"/>
            <p:cNvSpPr>
              <a:spLocks noEditPoints="1"/>
            </p:cNvSpPr>
            <p:nvPr/>
          </p:nvSpPr>
          <p:spPr bwMode="auto">
            <a:xfrm>
              <a:off x="1466" y="2552"/>
              <a:ext cx="386" cy="1302"/>
            </a:xfrm>
            <a:custGeom>
              <a:avLst/>
              <a:gdLst>
                <a:gd name="T0" fmla="*/ 785 w 802"/>
                <a:gd name="T1" fmla="*/ 0 h 2974"/>
                <a:gd name="T2" fmla="*/ 793 w 802"/>
                <a:gd name="T3" fmla="*/ 361 h 2974"/>
                <a:gd name="T4" fmla="*/ 799 w 802"/>
                <a:gd name="T5" fmla="*/ 717 h 2974"/>
                <a:gd name="T6" fmla="*/ 802 w 802"/>
                <a:gd name="T7" fmla="*/ 1061 h 2974"/>
                <a:gd name="T8" fmla="*/ 799 w 802"/>
                <a:gd name="T9" fmla="*/ 1389 h 2974"/>
                <a:gd name="T10" fmla="*/ 795 w 802"/>
                <a:gd name="T11" fmla="*/ 1544 h 2974"/>
                <a:gd name="T12" fmla="*/ 789 w 802"/>
                <a:gd name="T13" fmla="*/ 1693 h 2974"/>
                <a:gd name="T14" fmla="*/ 781 w 802"/>
                <a:gd name="T15" fmla="*/ 1835 h 2974"/>
                <a:gd name="T16" fmla="*/ 771 w 802"/>
                <a:gd name="T17" fmla="*/ 1969 h 2974"/>
                <a:gd name="T18" fmla="*/ 758 w 802"/>
                <a:gd name="T19" fmla="*/ 2095 h 2974"/>
                <a:gd name="T20" fmla="*/ 742 w 802"/>
                <a:gd name="T21" fmla="*/ 2211 h 2974"/>
                <a:gd name="T22" fmla="*/ 722 w 802"/>
                <a:gd name="T23" fmla="*/ 2318 h 2974"/>
                <a:gd name="T24" fmla="*/ 700 w 802"/>
                <a:gd name="T25" fmla="*/ 2414 h 2974"/>
                <a:gd name="T26" fmla="*/ 674 w 802"/>
                <a:gd name="T27" fmla="*/ 2500 h 2974"/>
                <a:gd name="T28" fmla="*/ 645 w 802"/>
                <a:gd name="T29" fmla="*/ 2574 h 2974"/>
                <a:gd name="T30" fmla="*/ 612 w 802"/>
                <a:gd name="T31" fmla="*/ 2639 h 2974"/>
                <a:gd name="T32" fmla="*/ 576 w 802"/>
                <a:gd name="T33" fmla="*/ 2695 h 2974"/>
                <a:gd name="T34" fmla="*/ 538 w 802"/>
                <a:gd name="T35" fmla="*/ 2742 h 2974"/>
                <a:gd name="T36" fmla="*/ 496 w 802"/>
                <a:gd name="T37" fmla="*/ 2781 h 2974"/>
                <a:gd name="T38" fmla="*/ 452 w 802"/>
                <a:gd name="T39" fmla="*/ 2814 h 2974"/>
                <a:gd name="T40" fmla="*/ 406 w 802"/>
                <a:gd name="T41" fmla="*/ 2839 h 2974"/>
                <a:gd name="T42" fmla="*/ 402 w 802"/>
                <a:gd name="T43" fmla="*/ 2841 h 2974"/>
                <a:gd name="T44" fmla="*/ 310 w 802"/>
                <a:gd name="T45" fmla="*/ 2872 h 2974"/>
                <a:gd name="T46" fmla="*/ 306 w 802"/>
                <a:gd name="T47" fmla="*/ 2873 h 2974"/>
                <a:gd name="T48" fmla="*/ 208 w 802"/>
                <a:gd name="T49" fmla="*/ 2887 h 2974"/>
                <a:gd name="T50" fmla="*/ 107 w 802"/>
                <a:gd name="T51" fmla="*/ 2888 h 2974"/>
                <a:gd name="T52" fmla="*/ 107 w 802"/>
                <a:gd name="T53" fmla="*/ 2845 h 2974"/>
                <a:gd name="T54" fmla="*/ 202 w 802"/>
                <a:gd name="T55" fmla="*/ 2844 h 2974"/>
                <a:gd name="T56" fmla="*/ 300 w 802"/>
                <a:gd name="T57" fmla="*/ 2830 h 2974"/>
                <a:gd name="T58" fmla="*/ 297 w 802"/>
                <a:gd name="T59" fmla="*/ 2831 h 2974"/>
                <a:gd name="T60" fmla="*/ 389 w 802"/>
                <a:gd name="T61" fmla="*/ 2800 h 2974"/>
                <a:gd name="T62" fmla="*/ 385 w 802"/>
                <a:gd name="T63" fmla="*/ 2802 h 2974"/>
                <a:gd name="T64" fmla="*/ 427 w 802"/>
                <a:gd name="T65" fmla="*/ 2779 h 2974"/>
                <a:gd name="T66" fmla="*/ 467 w 802"/>
                <a:gd name="T67" fmla="*/ 2750 h 2974"/>
                <a:gd name="T68" fmla="*/ 505 w 802"/>
                <a:gd name="T69" fmla="*/ 2715 h 2974"/>
                <a:gd name="T70" fmla="*/ 541 w 802"/>
                <a:gd name="T71" fmla="*/ 2672 h 2974"/>
                <a:gd name="T72" fmla="*/ 574 w 802"/>
                <a:gd name="T73" fmla="*/ 2620 h 2974"/>
                <a:gd name="T74" fmla="*/ 606 w 802"/>
                <a:gd name="T75" fmla="*/ 2559 h 2974"/>
                <a:gd name="T76" fmla="*/ 633 w 802"/>
                <a:gd name="T77" fmla="*/ 2487 h 2974"/>
                <a:gd name="T78" fmla="*/ 659 w 802"/>
                <a:gd name="T79" fmla="*/ 2405 h 2974"/>
                <a:gd name="T80" fmla="*/ 680 w 802"/>
                <a:gd name="T81" fmla="*/ 2311 h 2974"/>
                <a:gd name="T82" fmla="*/ 699 w 802"/>
                <a:gd name="T83" fmla="*/ 2206 h 2974"/>
                <a:gd name="T84" fmla="*/ 715 w 802"/>
                <a:gd name="T85" fmla="*/ 2090 h 2974"/>
                <a:gd name="T86" fmla="*/ 728 w 802"/>
                <a:gd name="T87" fmla="*/ 1966 h 2974"/>
                <a:gd name="T88" fmla="*/ 738 w 802"/>
                <a:gd name="T89" fmla="*/ 1832 h 2974"/>
                <a:gd name="T90" fmla="*/ 746 w 802"/>
                <a:gd name="T91" fmla="*/ 1692 h 2974"/>
                <a:gd name="T92" fmla="*/ 752 w 802"/>
                <a:gd name="T93" fmla="*/ 1543 h 2974"/>
                <a:gd name="T94" fmla="*/ 756 w 802"/>
                <a:gd name="T95" fmla="*/ 1388 h 2974"/>
                <a:gd name="T96" fmla="*/ 759 w 802"/>
                <a:gd name="T97" fmla="*/ 1062 h 2974"/>
                <a:gd name="T98" fmla="*/ 756 w 802"/>
                <a:gd name="T99" fmla="*/ 718 h 2974"/>
                <a:gd name="T100" fmla="*/ 750 w 802"/>
                <a:gd name="T101" fmla="*/ 362 h 2974"/>
                <a:gd name="T102" fmla="*/ 742 w 802"/>
                <a:gd name="T103" fmla="*/ 1 h 2974"/>
                <a:gd name="T104" fmla="*/ 785 w 802"/>
                <a:gd name="T105" fmla="*/ 0 h 2974"/>
                <a:gd name="T106" fmla="*/ 126 w 802"/>
                <a:gd name="T107" fmla="*/ 2974 h 2974"/>
                <a:gd name="T108" fmla="*/ 0 w 802"/>
                <a:gd name="T109" fmla="*/ 2864 h 2974"/>
                <a:gd name="T110" fmla="*/ 131 w 802"/>
                <a:gd name="T111" fmla="*/ 2760 h 2974"/>
                <a:gd name="T112" fmla="*/ 126 w 802"/>
                <a:gd name="T113" fmla="*/ 2974 h 29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02" h="2974">
                  <a:moveTo>
                    <a:pt x="785" y="0"/>
                  </a:moveTo>
                  <a:lnTo>
                    <a:pt x="793" y="361"/>
                  </a:lnTo>
                  <a:lnTo>
                    <a:pt x="799" y="717"/>
                  </a:lnTo>
                  <a:lnTo>
                    <a:pt x="802" y="1061"/>
                  </a:lnTo>
                  <a:lnTo>
                    <a:pt x="799" y="1389"/>
                  </a:lnTo>
                  <a:lnTo>
                    <a:pt x="795" y="1544"/>
                  </a:lnTo>
                  <a:lnTo>
                    <a:pt x="789" y="1693"/>
                  </a:lnTo>
                  <a:lnTo>
                    <a:pt x="781" y="1835"/>
                  </a:lnTo>
                  <a:lnTo>
                    <a:pt x="771" y="1969"/>
                  </a:lnTo>
                  <a:lnTo>
                    <a:pt x="758" y="2095"/>
                  </a:lnTo>
                  <a:lnTo>
                    <a:pt x="742" y="2211"/>
                  </a:lnTo>
                  <a:lnTo>
                    <a:pt x="722" y="2318"/>
                  </a:lnTo>
                  <a:lnTo>
                    <a:pt x="700" y="2414"/>
                  </a:lnTo>
                  <a:lnTo>
                    <a:pt x="674" y="2500"/>
                  </a:lnTo>
                  <a:lnTo>
                    <a:pt x="645" y="2574"/>
                  </a:lnTo>
                  <a:lnTo>
                    <a:pt x="612" y="2639"/>
                  </a:lnTo>
                  <a:lnTo>
                    <a:pt x="576" y="2695"/>
                  </a:lnTo>
                  <a:lnTo>
                    <a:pt x="538" y="2742"/>
                  </a:lnTo>
                  <a:lnTo>
                    <a:pt x="496" y="2781"/>
                  </a:lnTo>
                  <a:lnTo>
                    <a:pt x="452" y="2814"/>
                  </a:lnTo>
                  <a:lnTo>
                    <a:pt x="406" y="2839"/>
                  </a:lnTo>
                  <a:cubicBezTo>
                    <a:pt x="405" y="2840"/>
                    <a:pt x="403" y="2840"/>
                    <a:pt x="402" y="2841"/>
                  </a:cubicBezTo>
                  <a:lnTo>
                    <a:pt x="310" y="2872"/>
                  </a:lnTo>
                  <a:cubicBezTo>
                    <a:pt x="309" y="2872"/>
                    <a:pt x="308" y="2872"/>
                    <a:pt x="306" y="2873"/>
                  </a:cubicBezTo>
                  <a:lnTo>
                    <a:pt x="208" y="2887"/>
                  </a:lnTo>
                  <a:lnTo>
                    <a:pt x="107" y="2888"/>
                  </a:lnTo>
                  <a:lnTo>
                    <a:pt x="107" y="2845"/>
                  </a:lnTo>
                  <a:lnTo>
                    <a:pt x="202" y="2844"/>
                  </a:lnTo>
                  <a:lnTo>
                    <a:pt x="300" y="2830"/>
                  </a:lnTo>
                  <a:lnTo>
                    <a:pt x="297" y="2831"/>
                  </a:lnTo>
                  <a:lnTo>
                    <a:pt x="389" y="2800"/>
                  </a:lnTo>
                  <a:lnTo>
                    <a:pt x="385" y="2802"/>
                  </a:lnTo>
                  <a:lnTo>
                    <a:pt x="427" y="2779"/>
                  </a:lnTo>
                  <a:lnTo>
                    <a:pt x="467" y="2750"/>
                  </a:lnTo>
                  <a:lnTo>
                    <a:pt x="505" y="2715"/>
                  </a:lnTo>
                  <a:lnTo>
                    <a:pt x="541" y="2672"/>
                  </a:lnTo>
                  <a:lnTo>
                    <a:pt x="574" y="2620"/>
                  </a:lnTo>
                  <a:lnTo>
                    <a:pt x="606" y="2559"/>
                  </a:lnTo>
                  <a:lnTo>
                    <a:pt x="633" y="2487"/>
                  </a:lnTo>
                  <a:lnTo>
                    <a:pt x="659" y="2405"/>
                  </a:lnTo>
                  <a:lnTo>
                    <a:pt x="680" y="2311"/>
                  </a:lnTo>
                  <a:lnTo>
                    <a:pt x="699" y="2206"/>
                  </a:lnTo>
                  <a:lnTo>
                    <a:pt x="715" y="2090"/>
                  </a:lnTo>
                  <a:lnTo>
                    <a:pt x="728" y="1966"/>
                  </a:lnTo>
                  <a:lnTo>
                    <a:pt x="738" y="1832"/>
                  </a:lnTo>
                  <a:lnTo>
                    <a:pt x="746" y="1692"/>
                  </a:lnTo>
                  <a:lnTo>
                    <a:pt x="752" y="1543"/>
                  </a:lnTo>
                  <a:lnTo>
                    <a:pt x="756" y="1388"/>
                  </a:lnTo>
                  <a:lnTo>
                    <a:pt x="759" y="1062"/>
                  </a:lnTo>
                  <a:lnTo>
                    <a:pt x="756" y="718"/>
                  </a:lnTo>
                  <a:lnTo>
                    <a:pt x="750" y="362"/>
                  </a:lnTo>
                  <a:lnTo>
                    <a:pt x="742" y="1"/>
                  </a:lnTo>
                  <a:lnTo>
                    <a:pt x="785" y="0"/>
                  </a:lnTo>
                  <a:close/>
                  <a:moveTo>
                    <a:pt x="126" y="2974"/>
                  </a:moveTo>
                  <a:lnTo>
                    <a:pt x="0" y="2864"/>
                  </a:lnTo>
                  <a:lnTo>
                    <a:pt x="131" y="2760"/>
                  </a:lnTo>
                  <a:lnTo>
                    <a:pt x="126" y="2974"/>
                  </a:lnTo>
                  <a:close/>
                </a:path>
              </a:pathLst>
            </a:custGeom>
            <a:solidFill>
              <a:srgbClr val="99CCFF"/>
            </a:solidFill>
            <a:ln w="0" cap="flat">
              <a:solidFill>
                <a:srgbClr val="99CC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67" name="Freeform 28"/>
            <p:cNvSpPr>
              <a:spLocks noEditPoints="1"/>
            </p:cNvSpPr>
            <p:nvPr/>
          </p:nvSpPr>
          <p:spPr bwMode="auto">
            <a:xfrm>
              <a:off x="1801" y="1457"/>
              <a:ext cx="242" cy="1044"/>
            </a:xfrm>
            <a:custGeom>
              <a:avLst/>
              <a:gdLst>
                <a:gd name="T0" fmla="*/ 17 w 503"/>
                <a:gd name="T1" fmla="*/ 2386 h 2386"/>
                <a:gd name="T2" fmla="*/ 10 w 503"/>
                <a:gd name="T3" fmla="*/ 2092 h 2386"/>
                <a:gd name="T4" fmla="*/ 10 w 503"/>
                <a:gd name="T5" fmla="*/ 2066 h 2386"/>
                <a:gd name="T6" fmla="*/ 116 w 503"/>
                <a:gd name="T7" fmla="*/ 2063 h 2386"/>
                <a:gd name="T8" fmla="*/ 117 w 503"/>
                <a:gd name="T9" fmla="*/ 2089 h 2386"/>
                <a:gd name="T10" fmla="*/ 124 w 503"/>
                <a:gd name="T11" fmla="*/ 2383 h 2386"/>
                <a:gd name="T12" fmla="*/ 17 w 503"/>
                <a:gd name="T13" fmla="*/ 2386 h 2386"/>
                <a:gd name="T14" fmla="*/ 7 w 503"/>
                <a:gd name="T15" fmla="*/ 1959 h 2386"/>
                <a:gd name="T16" fmla="*/ 4 w 503"/>
                <a:gd name="T17" fmla="*/ 1803 h 2386"/>
                <a:gd name="T18" fmla="*/ 2 w 503"/>
                <a:gd name="T19" fmla="*/ 1639 h 2386"/>
                <a:gd name="T20" fmla="*/ 108 w 503"/>
                <a:gd name="T21" fmla="*/ 1637 h 2386"/>
                <a:gd name="T22" fmla="*/ 111 w 503"/>
                <a:gd name="T23" fmla="*/ 1800 h 2386"/>
                <a:gd name="T24" fmla="*/ 114 w 503"/>
                <a:gd name="T25" fmla="*/ 1957 h 2386"/>
                <a:gd name="T26" fmla="*/ 7 w 503"/>
                <a:gd name="T27" fmla="*/ 1959 h 2386"/>
                <a:gd name="T28" fmla="*/ 0 w 503"/>
                <a:gd name="T29" fmla="*/ 1532 h 2386"/>
                <a:gd name="T30" fmla="*/ 0 w 503"/>
                <a:gd name="T31" fmla="*/ 1522 h 2386"/>
                <a:gd name="T32" fmla="*/ 0 w 503"/>
                <a:gd name="T33" fmla="*/ 1255 h 2386"/>
                <a:gd name="T34" fmla="*/ 1 w 503"/>
                <a:gd name="T35" fmla="*/ 1210 h 2386"/>
                <a:gd name="T36" fmla="*/ 107 w 503"/>
                <a:gd name="T37" fmla="*/ 1212 h 2386"/>
                <a:gd name="T38" fmla="*/ 107 w 503"/>
                <a:gd name="T39" fmla="*/ 1255 h 2386"/>
                <a:gd name="T40" fmla="*/ 107 w 503"/>
                <a:gd name="T41" fmla="*/ 1521 h 2386"/>
                <a:gd name="T42" fmla="*/ 107 w 503"/>
                <a:gd name="T43" fmla="*/ 1531 h 2386"/>
                <a:gd name="T44" fmla="*/ 0 w 503"/>
                <a:gd name="T45" fmla="*/ 1532 h 2386"/>
                <a:gd name="T46" fmla="*/ 3 w 503"/>
                <a:gd name="T47" fmla="*/ 1104 h 2386"/>
                <a:gd name="T48" fmla="*/ 4 w 503"/>
                <a:gd name="T49" fmla="*/ 1007 h 2386"/>
                <a:gd name="T50" fmla="*/ 7 w 503"/>
                <a:gd name="T51" fmla="*/ 891 h 2386"/>
                <a:gd name="T52" fmla="*/ 13 w 503"/>
                <a:gd name="T53" fmla="*/ 782 h 2386"/>
                <a:gd name="T54" fmla="*/ 120 w 503"/>
                <a:gd name="T55" fmla="*/ 788 h 2386"/>
                <a:gd name="T56" fmla="*/ 114 w 503"/>
                <a:gd name="T57" fmla="*/ 894 h 2386"/>
                <a:gd name="T58" fmla="*/ 111 w 503"/>
                <a:gd name="T59" fmla="*/ 1008 h 2386"/>
                <a:gd name="T60" fmla="*/ 109 w 503"/>
                <a:gd name="T61" fmla="*/ 1106 h 2386"/>
                <a:gd name="T62" fmla="*/ 3 w 503"/>
                <a:gd name="T63" fmla="*/ 1104 h 2386"/>
                <a:gd name="T64" fmla="*/ 20 w 503"/>
                <a:gd name="T65" fmla="*/ 673 h 2386"/>
                <a:gd name="T66" fmla="*/ 28 w 503"/>
                <a:gd name="T67" fmla="*/ 581 h 2386"/>
                <a:gd name="T68" fmla="*/ 40 w 503"/>
                <a:gd name="T69" fmla="*/ 494 h 2386"/>
                <a:gd name="T70" fmla="*/ 52 w 503"/>
                <a:gd name="T71" fmla="*/ 414 h 2386"/>
                <a:gd name="T72" fmla="*/ 66 w 503"/>
                <a:gd name="T73" fmla="*/ 351 h 2386"/>
                <a:gd name="T74" fmla="*/ 170 w 503"/>
                <a:gd name="T75" fmla="*/ 373 h 2386"/>
                <a:gd name="T76" fmla="*/ 157 w 503"/>
                <a:gd name="T77" fmla="*/ 431 h 2386"/>
                <a:gd name="T78" fmla="*/ 145 w 503"/>
                <a:gd name="T79" fmla="*/ 507 h 2386"/>
                <a:gd name="T80" fmla="*/ 135 w 503"/>
                <a:gd name="T81" fmla="*/ 591 h 2386"/>
                <a:gd name="T82" fmla="*/ 126 w 503"/>
                <a:gd name="T83" fmla="*/ 683 h 2386"/>
                <a:gd name="T84" fmla="*/ 20 w 503"/>
                <a:gd name="T85" fmla="*/ 673 h 2386"/>
                <a:gd name="T86" fmla="*/ 98 w 503"/>
                <a:gd name="T87" fmla="*/ 241 h 2386"/>
                <a:gd name="T88" fmla="*/ 104 w 503"/>
                <a:gd name="T89" fmla="*/ 223 h 2386"/>
                <a:gd name="T90" fmla="*/ 126 w 503"/>
                <a:gd name="T91" fmla="*/ 175 h 2386"/>
                <a:gd name="T92" fmla="*/ 150 w 503"/>
                <a:gd name="T93" fmla="*/ 133 h 2386"/>
                <a:gd name="T94" fmla="*/ 173 w 503"/>
                <a:gd name="T95" fmla="*/ 112 h 2386"/>
                <a:gd name="T96" fmla="*/ 230 w 503"/>
                <a:gd name="T97" fmla="*/ 84 h 2386"/>
                <a:gd name="T98" fmla="*/ 277 w 503"/>
                <a:gd name="T99" fmla="*/ 180 h 2386"/>
                <a:gd name="T100" fmla="*/ 220 w 503"/>
                <a:gd name="T101" fmla="*/ 207 h 2386"/>
                <a:gd name="T102" fmla="*/ 243 w 503"/>
                <a:gd name="T103" fmla="*/ 186 h 2386"/>
                <a:gd name="T104" fmla="*/ 223 w 503"/>
                <a:gd name="T105" fmla="*/ 220 h 2386"/>
                <a:gd name="T106" fmla="*/ 205 w 503"/>
                <a:gd name="T107" fmla="*/ 260 h 2386"/>
                <a:gd name="T108" fmla="*/ 198 w 503"/>
                <a:gd name="T109" fmla="*/ 278 h 2386"/>
                <a:gd name="T110" fmla="*/ 98 w 503"/>
                <a:gd name="T111" fmla="*/ 241 h 2386"/>
                <a:gd name="T112" fmla="*/ 148 w 503"/>
                <a:gd name="T113" fmla="*/ 0 h 2386"/>
                <a:gd name="T114" fmla="*/ 503 w 503"/>
                <a:gd name="T115" fmla="*/ 39 h 2386"/>
                <a:gd name="T116" fmla="*/ 259 w 503"/>
                <a:gd name="T117" fmla="*/ 300 h 2386"/>
                <a:gd name="T118" fmla="*/ 148 w 503"/>
                <a:gd name="T119" fmla="*/ 0 h 2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03" h="2386">
                  <a:moveTo>
                    <a:pt x="17" y="2386"/>
                  </a:moveTo>
                  <a:lnTo>
                    <a:pt x="10" y="2092"/>
                  </a:lnTo>
                  <a:lnTo>
                    <a:pt x="10" y="2066"/>
                  </a:lnTo>
                  <a:lnTo>
                    <a:pt x="116" y="2063"/>
                  </a:lnTo>
                  <a:lnTo>
                    <a:pt x="117" y="2089"/>
                  </a:lnTo>
                  <a:lnTo>
                    <a:pt x="124" y="2383"/>
                  </a:lnTo>
                  <a:lnTo>
                    <a:pt x="17" y="2386"/>
                  </a:lnTo>
                  <a:close/>
                  <a:moveTo>
                    <a:pt x="7" y="1959"/>
                  </a:moveTo>
                  <a:lnTo>
                    <a:pt x="4" y="1803"/>
                  </a:lnTo>
                  <a:lnTo>
                    <a:pt x="2" y="1639"/>
                  </a:lnTo>
                  <a:lnTo>
                    <a:pt x="108" y="1637"/>
                  </a:lnTo>
                  <a:lnTo>
                    <a:pt x="111" y="1800"/>
                  </a:lnTo>
                  <a:lnTo>
                    <a:pt x="114" y="1957"/>
                  </a:lnTo>
                  <a:lnTo>
                    <a:pt x="7" y="1959"/>
                  </a:lnTo>
                  <a:close/>
                  <a:moveTo>
                    <a:pt x="0" y="1532"/>
                  </a:moveTo>
                  <a:lnTo>
                    <a:pt x="0" y="1522"/>
                  </a:lnTo>
                  <a:lnTo>
                    <a:pt x="0" y="1255"/>
                  </a:lnTo>
                  <a:lnTo>
                    <a:pt x="1" y="1210"/>
                  </a:lnTo>
                  <a:lnTo>
                    <a:pt x="107" y="1212"/>
                  </a:lnTo>
                  <a:lnTo>
                    <a:pt x="107" y="1255"/>
                  </a:lnTo>
                  <a:lnTo>
                    <a:pt x="107" y="1521"/>
                  </a:lnTo>
                  <a:lnTo>
                    <a:pt x="107" y="1531"/>
                  </a:lnTo>
                  <a:lnTo>
                    <a:pt x="0" y="1532"/>
                  </a:lnTo>
                  <a:close/>
                  <a:moveTo>
                    <a:pt x="3" y="1104"/>
                  </a:moveTo>
                  <a:lnTo>
                    <a:pt x="4" y="1007"/>
                  </a:lnTo>
                  <a:lnTo>
                    <a:pt x="7" y="891"/>
                  </a:lnTo>
                  <a:lnTo>
                    <a:pt x="13" y="782"/>
                  </a:lnTo>
                  <a:lnTo>
                    <a:pt x="120" y="788"/>
                  </a:lnTo>
                  <a:lnTo>
                    <a:pt x="114" y="894"/>
                  </a:lnTo>
                  <a:lnTo>
                    <a:pt x="111" y="1008"/>
                  </a:lnTo>
                  <a:lnTo>
                    <a:pt x="109" y="1106"/>
                  </a:lnTo>
                  <a:lnTo>
                    <a:pt x="3" y="1104"/>
                  </a:lnTo>
                  <a:close/>
                  <a:moveTo>
                    <a:pt x="20" y="673"/>
                  </a:moveTo>
                  <a:lnTo>
                    <a:pt x="28" y="581"/>
                  </a:lnTo>
                  <a:lnTo>
                    <a:pt x="40" y="494"/>
                  </a:lnTo>
                  <a:lnTo>
                    <a:pt x="52" y="414"/>
                  </a:lnTo>
                  <a:lnTo>
                    <a:pt x="66" y="351"/>
                  </a:lnTo>
                  <a:lnTo>
                    <a:pt x="170" y="373"/>
                  </a:lnTo>
                  <a:lnTo>
                    <a:pt x="157" y="431"/>
                  </a:lnTo>
                  <a:lnTo>
                    <a:pt x="145" y="507"/>
                  </a:lnTo>
                  <a:lnTo>
                    <a:pt x="135" y="591"/>
                  </a:lnTo>
                  <a:lnTo>
                    <a:pt x="126" y="683"/>
                  </a:lnTo>
                  <a:lnTo>
                    <a:pt x="20" y="673"/>
                  </a:lnTo>
                  <a:close/>
                  <a:moveTo>
                    <a:pt x="98" y="241"/>
                  </a:moveTo>
                  <a:lnTo>
                    <a:pt x="104" y="223"/>
                  </a:lnTo>
                  <a:lnTo>
                    <a:pt x="126" y="175"/>
                  </a:lnTo>
                  <a:lnTo>
                    <a:pt x="150" y="133"/>
                  </a:lnTo>
                  <a:cubicBezTo>
                    <a:pt x="156" y="124"/>
                    <a:pt x="164" y="116"/>
                    <a:pt x="173" y="112"/>
                  </a:cubicBezTo>
                  <a:lnTo>
                    <a:pt x="230" y="84"/>
                  </a:lnTo>
                  <a:lnTo>
                    <a:pt x="277" y="180"/>
                  </a:lnTo>
                  <a:lnTo>
                    <a:pt x="220" y="207"/>
                  </a:lnTo>
                  <a:lnTo>
                    <a:pt x="243" y="186"/>
                  </a:lnTo>
                  <a:lnTo>
                    <a:pt x="223" y="220"/>
                  </a:lnTo>
                  <a:lnTo>
                    <a:pt x="205" y="260"/>
                  </a:lnTo>
                  <a:lnTo>
                    <a:pt x="198" y="278"/>
                  </a:lnTo>
                  <a:lnTo>
                    <a:pt x="98" y="241"/>
                  </a:lnTo>
                  <a:close/>
                  <a:moveTo>
                    <a:pt x="148" y="0"/>
                  </a:moveTo>
                  <a:lnTo>
                    <a:pt x="503" y="39"/>
                  </a:lnTo>
                  <a:lnTo>
                    <a:pt x="259" y="300"/>
                  </a:lnTo>
                  <a:lnTo>
                    <a:pt x="148" y="0"/>
                  </a:lnTo>
                  <a:close/>
                </a:path>
              </a:pathLst>
            </a:custGeom>
            <a:solidFill>
              <a:srgbClr val="99CCFF"/>
            </a:solidFill>
            <a:ln w="0" cap="flat">
              <a:solidFill>
                <a:srgbClr val="99CC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69" name="Freeform 30"/>
            <p:cNvSpPr>
              <a:spLocks noEditPoints="1"/>
            </p:cNvSpPr>
            <p:nvPr/>
          </p:nvSpPr>
          <p:spPr bwMode="auto">
            <a:xfrm>
              <a:off x="2247" y="1455"/>
              <a:ext cx="103" cy="1880"/>
            </a:xfrm>
            <a:custGeom>
              <a:avLst/>
              <a:gdLst>
                <a:gd name="T0" fmla="*/ 80 w 103"/>
                <a:gd name="T1" fmla="*/ 95 h 1880"/>
                <a:gd name="T2" fmla="*/ 46 w 103"/>
                <a:gd name="T3" fmla="*/ 1786 h 1880"/>
                <a:gd name="T4" fmla="*/ 23 w 103"/>
                <a:gd name="T5" fmla="*/ 1786 h 1880"/>
                <a:gd name="T6" fmla="*/ 57 w 103"/>
                <a:gd name="T7" fmla="*/ 95 h 1880"/>
                <a:gd name="T8" fmla="*/ 80 w 103"/>
                <a:gd name="T9" fmla="*/ 95 h 1880"/>
                <a:gd name="T10" fmla="*/ 34 w 103"/>
                <a:gd name="T11" fmla="*/ 105 h 1880"/>
                <a:gd name="T12" fmla="*/ 71 w 103"/>
                <a:gd name="T13" fmla="*/ 0 h 1880"/>
                <a:gd name="T14" fmla="*/ 103 w 103"/>
                <a:gd name="T15" fmla="*/ 106 h 1880"/>
                <a:gd name="T16" fmla="*/ 34 w 103"/>
                <a:gd name="T17" fmla="*/ 105 h 1880"/>
                <a:gd name="T18" fmla="*/ 69 w 103"/>
                <a:gd name="T19" fmla="*/ 1775 h 1880"/>
                <a:gd name="T20" fmla="*/ 32 w 103"/>
                <a:gd name="T21" fmla="*/ 1880 h 1880"/>
                <a:gd name="T22" fmla="*/ 0 w 103"/>
                <a:gd name="T23" fmla="*/ 1775 h 1880"/>
                <a:gd name="T24" fmla="*/ 69 w 103"/>
                <a:gd name="T25" fmla="*/ 1775 h 18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1880">
                  <a:moveTo>
                    <a:pt x="80" y="95"/>
                  </a:moveTo>
                  <a:lnTo>
                    <a:pt x="46" y="1786"/>
                  </a:lnTo>
                  <a:lnTo>
                    <a:pt x="23" y="1786"/>
                  </a:lnTo>
                  <a:lnTo>
                    <a:pt x="57" y="95"/>
                  </a:lnTo>
                  <a:lnTo>
                    <a:pt x="80" y="95"/>
                  </a:lnTo>
                  <a:close/>
                  <a:moveTo>
                    <a:pt x="34" y="105"/>
                  </a:moveTo>
                  <a:lnTo>
                    <a:pt x="71" y="0"/>
                  </a:lnTo>
                  <a:lnTo>
                    <a:pt x="103" y="106"/>
                  </a:lnTo>
                  <a:lnTo>
                    <a:pt x="34" y="105"/>
                  </a:lnTo>
                  <a:close/>
                  <a:moveTo>
                    <a:pt x="69" y="1775"/>
                  </a:moveTo>
                  <a:lnTo>
                    <a:pt x="32" y="1880"/>
                  </a:lnTo>
                  <a:lnTo>
                    <a:pt x="0" y="1775"/>
                  </a:lnTo>
                  <a:lnTo>
                    <a:pt x="69" y="1775"/>
                  </a:lnTo>
                  <a:close/>
                </a:path>
              </a:pathLst>
            </a:custGeom>
            <a:solidFill>
              <a:srgbClr val="99CCFF"/>
            </a:solidFill>
            <a:ln w="0" cap="flat">
              <a:solidFill>
                <a:srgbClr val="99CC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70" name="Freeform 31"/>
            <p:cNvSpPr>
              <a:spLocks noEditPoints="1"/>
            </p:cNvSpPr>
            <p:nvPr/>
          </p:nvSpPr>
          <p:spPr bwMode="auto">
            <a:xfrm>
              <a:off x="1455" y="2598"/>
              <a:ext cx="1740" cy="1370"/>
            </a:xfrm>
            <a:custGeom>
              <a:avLst/>
              <a:gdLst>
                <a:gd name="T0" fmla="*/ 50 w 1740"/>
                <a:gd name="T1" fmla="*/ 1334 h 1370"/>
                <a:gd name="T2" fmla="*/ 207 w 1740"/>
                <a:gd name="T3" fmla="*/ 1314 h 1370"/>
                <a:gd name="T4" fmla="*/ 412 w 1740"/>
                <a:gd name="T5" fmla="*/ 1287 h 1370"/>
                <a:gd name="T6" fmla="*/ 611 w 1740"/>
                <a:gd name="T7" fmla="*/ 1256 h 1370"/>
                <a:gd name="T8" fmla="*/ 706 w 1740"/>
                <a:gd name="T9" fmla="*/ 1239 h 1370"/>
                <a:gd name="T10" fmla="*/ 799 w 1740"/>
                <a:gd name="T11" fmla="*/ 1220 h 1370"/>
                <a:gd name="T12" fmla="*/ 889 w 1740"/>
                <a:gd name="T13" fmla="*/ 1199 h 1370"/>
                <a:gd name="T14" fmla="*/ 974 w 1740"/>
                <a:gd name="T15" fmla="*/ 1176 h 1370"/>
                <a:gd name="T16" fmla="*/ 1057 w 1740"/>
                <a:gd name="T17" fmla="*/ 1150 h 1370"/>
                <a:gd name="T18" fmla="*/ 1135 w 1740"/>
                <a:gd name="T19" fmla="*/ 1123 h 1370"/>
                <a:gd name="T20" fmla="*/ 1207 w 1740"/>
                <a:gd name="T21" fmla="*/ 1092 h 1370"/>
                <a:gd name="T22" fmla="*/ 1275 w 1740"/>
                <a:gd name="T23" fmla="*/ 1059 h 1370"/>
                <a:gd name="T24" fmla="*/ 1337 w 1740"/>
                <a:gd name="T25" fmla="*/ 1022 h 1370"/>
                <a:gd name="T26" fmla="*/ 1392 w 1740"/>
                <a:gd name="T27" fmla="*/ 983 h 1370"/>
                <a:gd name="T28" fmla="*/ 1442 w 1740"/>
                <a:gd name="T29" fmla="*/ 939 h 1370"/>
                <a:gd name="T30" fmla="*/ 1485 w 1740"/>
                <a:gd name="T31" fmla="*/ 892 h 1370"/>
                <a:gd name="T32" fmla="*/ 1523 w 1740"/>
                <a:gd name="T33" fmla="*/ 842 h 1370"/>
                <a:gd name="T34" fmla="*/ 1557 w 1740"/>
                <a:gd name="T35" fmla="*/ 790 h 1370"/>
                <a:gd name="T36" fmla="*/ 1585 w 1740"/>
                <a:gd name="T37" fmla="*/ 734 h 1370"/>
                <a:gd name="T38" fmla="*/ 1610 w 1740"/>
                <a:gd name="T39" fmla="*/ 675 h 1370"/>
                <a:gd name="T40" fmla="*/ 1630 w 1740"/>
                <a:gd name="T41" fmla="*/ 614 h 1370"/>
                <a:gd name="T42" fmla="*/ 1647 w 1740"/>
                <a:gd name="T43" fmla="*/ 551 h 1370"/>
                <a:gd name="T44" fmla="*/ 1661 w 1740"/>
                <a:gd name="T45" fmla="*/ 487 h 1370"/>
                <a:gd name="T46" fmla="*/ 1671 w 1740"/>
                <a:gd name="T47" fmla="*/ 421 h 1370"/>
                <a:gd name="T48" fmla="*/ 1686 w 1740"/>
                <a:gd name="T49" fmla="*/ 284 h 1370"/>
                <a:gd name="T50" fmla="*/ 1695 w 1740"/>
                <a:gd name="T51" fmla="*/ 143 h 1370"/>
                <a:gd name="T52" fmla="*/ 1699 w 1740"/>
                <a:gd name="T53" fmla="*/ 46 h 1370"/>
                <a:gd name="T54" fmla="*/ 1719 w 1740"/>
                <a:gd name="T55" fmla="*/ 47 h 1370"/>
                <a:gd name="T56" fmla="*/ 1715 w 1740"/>
                <a:gd name="T57" fmla="*/ 144 h 1370"/>
                <a:gd name="T58" fmla="*/ 1707 w 1740"/>
                <a:gd name="T59" fmla="*/ 286 h 1370"/>
                <a:gd name="T60" fmla="*/ 1691 w 1740"/>
                <a:gd name="T61" fmla="*/ 424 h 1370"/>
                <a:gd name="T62" fmla="*/ 1680 w 1740"/>
                <a:gd name="T63" fmla="*/ 491 h 1370"/>
                <a:gd name="T64" fmla="*/ 1666 w 1740"/>
                <a:gd name="T65" fmla="*/ 556 h 1370"/>
                <a:gd name="T66" fmla="*/ 1650 w 1740"/>
                <a:gd name="T67" fmla="*/ 620 h 1370"/>
                <a:gd name="T68" fmla="*/ 1628 w 1740"/>
                <a:gd name="T69" fmla="*/ 682 h 1370"/>
                <a:gd name="T70" fmla="*/ 1604 w 1740"/>
                <a:gd name="T71" fmla="*/ 741 h 1370"/>
                <a:gd name="T72" fmla="*/ 1574 w 1740"/>
                <a:gd name="T73" fmla="*/ 799 h 1370"/>
                <a:gd name="T74" fmla="*/ 1540 w 1740"/>
                <a:gd name="T75" fmla="*/ 853 h 1370"/>
                <a:gd name="T76" fmla="*/ 1501 w 1740"/>
                <a:gd name="T77" fmla="*/ 904 h 1370"/>
                <a:gd name="T78" fmla="*/ 1456 w 1740"/>
                <a:gd name="T79" fmla="*/ 953 h 1370"/>
                <a:gd name="T80" fmla="*/ 1405 w 1740"/>
                <a:gd name="T81" fmla="*/ 997 h 1370"/>
                <a:gd name="T82" fmla="*/ 1348 w 1740"/>
                <a:gd name="T83" fmla="*/ 1038 h 1370"/>
                <a:gd name="T84" fmla="*/ 1285 w 1740"/>
                <a:gd name="T85" fmla="*/ 1075 h 1370"/>
                <a:gd name="T86" fmla="*/ 1215 w 1740"/>
                <a:gd name="T87" fmla="*/ 1109 h 1370"/>
                <a:gd name="T88" fmla="*/ 1142 w 1740"/>
                <a:gd name="T89" fmla="*/ 1140 h 1370"/>
                <a:gd name="T90" fmla="*/ 1063 w 1740"/>
                <a:gd name="T91" fmla="*/ 1168 h 1370"/>
                <a:gd name="T92" fmla="*/ 981 w 1740"/>
                <a:gd name="T93" fmla="*/ 1194 h 1370"/>
                <a:gd name="T94" fmla="*/ 894 w 1740"/>
                <a:gd name="T95" fmla="*/ 1217 h 1370"/>
                <a:gd name="T96" fmla="*/ 804 w 1740"/>
                <a:gd name="T97" fmla="*/ 1238 h 1370"/>
                <a:gd name="T98" fmla="*/ 710 w 1740"/>
                <a:gd name="T99" fmla="*/ 1257 h 1370"/>
                <a:gd name="T100" fmla="*/ 614 w 1740"/>
                <a:gd name="T101" fmla="*/ 1274 h 1370"/>
                <a:gd name="T102" fmla="*/ 415 w 1740"/>
                <a:gd name="T103" fmla="*/ 1306 h 1370"/>
                <a:gd name="T104" fmla="*/ 210 w 1740"/>
                <a:gd name="T105" fmla="*/ 1333 h 1370"/>
                <a:gd name="T106" fmla="*/ 53 w 1740"/>
                <a:gd name="T107" fmla="*/ 1352 h 1370"/>
                <a:gd name="T108" fmla="*/ 50 w 1740"/>
                <a:gd name="T109" fmla="*/ 1334 h 1370"/>
                <a:gd name="T110" fmla="*/ 66 w 1740"/>
                <a:gd name="T111" fmla="*/ 1370 h 1370"/>
                <a:gd name="T112" fmla="*/ 0 w 1740"/>
                <a:gd name="T113" fmla="*/ 1349 h 1370"/>
                <a:gd name="T114" fmla="*/ 58 w 1740"/>
                <a:gd name="T115" fmla="*/ 1314 h 1370"/>
                <a:gd name="T116" fmla="*/ 66 w 1740"/>
                <a:gd name="T117" fmla="*/ 1370 h 1370"/>
                <a:gd name="T118" fmla="*/ 1678 w 1740"/>
                <a:gd name="T119" fmla="*/ 55 h 1370"/>
                <a:gd name="T120" fmla="*/ 1711 w 1740"/>
                <a:gd name="T121" fmla="*/ 0 h 1370"/>
                <a:gd name="T122" fmla="*/ 1740 w 1740"/>
                <a:gd name="T123" fmla="*/ 57 h 1370"/>
                <a:gd name="T124" fmla="*/ 1678 w 1740"/>
                <a:gd name="T125" fmla="*/ 55 h 13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740" h="1370">
                  <a:moveTo>
                    <a:pt x="50" y="1334"/>
                  </a:moveTo>
                  <a:lnTo>
                    <a:pt x="207" y="1314"/>
                  </a:lnTo>
                  <a:lnTo>
                    <a:pt x="412" y="1287"/>
                  </a:lnTo>
                  <a:lnTo>
                    <a:pt x="611" y="1256"/>
                  </a:lnTo>
                  <a:lnTo>
                    <a:pt x="706" y="1239"/>
                  </a:lnTo>
                  <a:lnTo>
                    <a:pt x="799" y="1220"/>
                  </a:lnTo>
                  <a:lnTo>
                    <a:pt x="889" y="1199"/>
                  </a:lnTo>
                  <a:lnTo>
                    <a:pt x="974" y="1176"/>
                  </a:lnTo>
                  <a:lnTo>
                    <a:pt x="1057" y="1150"/>
                  </a:lnTo>
                  <a:lnTo>
                    <a:pt x="1135" y="1123"/>
                  </a:lnTo>
                  <a:lnTo>
                    <a:pt x="1207" y="1092"/>
                  </a:lnTo>
                  <a:lnTo>
                    <a:pt x="1275" y="1059"/>
                  </a:lnTo>
                  <a:lnTo>
                    <a:pt x="1337" y="1022"/>
                  </a:lnTo>
                  <a:lnTo>
                    <a:pt x="1392" y="983"/>
                  </a:lnTo>
                  <a:lnTo>
                    <a:pt x="1442" y="939"/>
                  </a:lnTo>
                  <a:lnTo>
                    <a:pt x="1485" y="892"/>
                  </a:lnTo>
                  <a:lnTo>
                    <a:pt x="1523" y="842"/>
                  </a:lnTo>
                  <a:lnTo>
                    <a:pt x="1557" y="790"/>
                  </a:lnTo>
                  <a:lnTo>
                    <a:pt x="1585" y="734"/>
                  </a:lnTo>
                  <a:lnTo>
                    <a:pt x="1610" y="675"/>
                  </a:lnTo>
                  <a:lnTo>
                    <a:pt x="1630" y="614"/>
                  </a:lnTo>
                  <a:lnTo>
                    <a:pt x="1647" y="551"/>
                  </a:lnTo>
                  <a:lnTo>
                    <a:pt x="1661" y="487"/>
                  </a:lnTo>
                  <a:lnTo>
                    <a:pt x="1671" y="421"/>
                  </a:lnTo>
                  <a:lnTo>
                    <a:pt x="1686" y="284"/>
                  </a:lnTo>
                  <a:lnTo>
                    <a:pt x="1695" y="143"/>
                  </a:lnTo>
                  <a:lnTo>
                    <a:pt x="1699" y="46"/>
                  </a:lnTo>
                  <a:lnTo>
                    <a:pt x="1719" y="47"/>
                  </a:lnTo>
                  <a:lnTo>
                    <a:pt x="1715" y="144"/>
                  </a:lnTo>
                  <a:lnTo>
                    <a:pt x="1707" y="286"/>
                  </a:lnTo>
                  <a:lnTo>
                    <a:pt x="1691" y="424"/>
                  </a:lnTo>
                  <a:lnTo>
                    <a:pt x="1680" y="491"/>
                  </a:lnTo>
                  <a:lnTo>
                    <a:pt x="1666" y="556"/>
                  </a:lnTo>
                  <a:lnTo>
                    <a:pt x="1650" y="620"/>
                  </a:lnTo>
                  <a:lnTo>
                    <a:pt x="1628" y="682"/>
                  </a:lnTo>
                  <a:lnTo>
                    <a:pt x="1604" y="741"/>
                  </a:lnTo>
                  <a:lnTo>
                    <a:pt x="1574" y="799"/>
                  </a:lnTo>
                  <a:lnTo>
                    <a:pt x="1540" y="853"/>
                  </a:lnTo>
                  <a:lnTo>
                    <a:pt x="1501" y="904"/>
                  </a:lnTo>
                  <a:lnTo>
                    <a:pt x="1456" y="953"/>
                  </a:lnTo>
                  <a:lnTo>
                    <a:pt x="1405" y="997"/>
                  </a:lnTo>
                  <a:lnTo>
                    <a:pt x="1348" y="1038"/>
                  </a:lnTo>
                  <a:lnTo>
                    <a:pt x="1285" y="1075"/>
                  </a:lnTo>
                  <a:lnTo>
                    <a:pt x="1215" y="1109"/>
                  </a:lnTo>
                  <a:lnTo>
                    <a:pt x="1142" y="1140"/>
                  </a:lnTo>
                  <a:lnTo>
                    <a:pt x="1063" y="1168"/>
                  </a:lnTo>
                  <a:lnTo>
                    <a:pt x="981" y="1194"/>
                  </a:lnTo>
                  <a:lnTo>
                    <a:pt x="894" y="1217"/>
                  </a:lnTo>
                  <a:lnTo>
                    <a:pt x="804" y="1238"/>
                  </a:lnTo>
                  <a:lnTo>
                    <a:pt x="710" y="1257"/>
                  </a:lnTo>
                  <a:lnTo>
                    <a:pt x="614" y="1274"/>
                  </a:lnTo>
                  <a:lnTo>
                    <a:pt x="415" y="1306"/>
                  </a:lnTo>
                  <a:lnTo>
                    <a:pt x="210" y="1333"/>
                  </a:lnTo>
                  <a:lnTo>
                    <a:pt x="53" y="1352"/>
                  </a:lnTo>
                  <a:lnTo>
                    <a:pt x="50" y="1334"/>
                  </a:lnTo>
                  <a:close/>
                  <a:moveTo>
                    <a:pt x="66" y="1370"/>
                  </a:moveTo>
                  <a:lnTo>
                    <a:pt x="0" y="1349"/>
                  </a:lnTo>
                  <a:lnTo>
                    <a:pt x="58" y="1314"/>
                  </a:lnTo>
                  <a:lnTo>
                    <a:pt x="66" y="1370"/>
                  </a:lnTo>
                  <a:close/>
                  <a:moveTo>
                    <a:pt x="1678" y="55"/>
                  </a:moveTo>
                  <a:lnTo>
                    <a:pt x="1711" y="0"/>
                  </a:lnTo>
                  <a:lnTo>
                    <a:pt x="1740" y="57"/>
                  </a:lnTo>
                  <a:lnTo>
                    <a:pt x="1678" y="55"/>
                  </a:lnTo>
                  <a:close/>
                </a:path>
              </a:pathLst>
            </a:custGeom>
            <a:solidFill>
              <a:srgbClr val="FFCCCC"/>
            </a:solidFill>
            <a:ln w="0" cap="flat">
              <a:solidFill>
                <a:srgbClr val="FFCCCC"/>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71" name="Freeform 32"/>
            <p:cNvSpPr>
              <a:spLocks noEditPoints="1"/>
            </p:cNvSpPr>
            <p:nvPr/>
          </p:nvSpPr>
          <p:spPr bwMode="auto">
            <a:xfrm>
              <a:off x="1232" y="2335"/>
              <a:ext cx="408" cy="147"/>
            </a:xfrm>
            <a:custGeom>
              <a:avLst/>
              <a:gdLst>
                <a:gd name="T0" fmla="*/ 81 w 408"/>
                <a:gd name="T1" fmla="*/ 49 h 147"/>
                <a:gd name="T2" fmla="*/ 135 w 408"/>
                <a:gd name="T3" fmla="*/ 49 h 147"/>
                <a:gd name="T4" fmla="*/ 135 w 408"/>
                <a:gd name="T5" fmla="*/ 98 h 147"/>
                <a:gd name="T6" fmla="*/ 81 w 408"/>
                <a:gd name="T7" fmla="*/ 98 h 147"/>
                <a:gd name="T8" fmla="*/ 81 w 408"/>
                <a:gd name="T9" fmla="*/ 49 h 147"/>
                <a:gd name="T10" fmla="*/ 189 w 408"/>
                <a:gd name="T11" fmla="*/ 49 h 147"/>
                <a:gd name="T12" fmla="*/ 243 w 408"/>
                <a:gd name="T13" fmla="*/ 49 h 147"/>
                <a:gd name="T14" fmla="*/ 243 w 408"/>
                <a:gd name="T15" fmla="*/ 98 h 147"/>
                <a:gd name="T16" fmla="*/ 189 w 408"/>
                <a:gd name="T17" fmla="*/ 98 h 147"/>
                <a:gd name="T18" fmla="*/ 189 w 408"/>
                <a:gd name="T19" fmla="*/ 49 h 147"/>
                <a:gd name="T20" fmla="*/ 297 w 408"/>
                <a:gd name="T21" fmla="*/ 49 h 147"/>
                <a:gd name="T22" fmla="*/ 327 w 408"/>
                <a:gd name="T23" fmla="*/ 49 h 147"/>
                <a:gd name="T24" fmla="*/ 327 w 408"/>
                <a:gd name="T25" fmla="*/ 98 h 147"/>
                <a:gd name="T26" fmla="*/ 297 w 408"/>
                <a:gd name="T27" fmla="*/ 98 h 147"/>
                <a:gd name="T28" fmla="*/ 297 w 408"/>
                <a:gd name="T29" fmla="*/ 49 h 147"/>
                <a:gd name="T30" fmla="*/ 108 w 408"/>
                <a:gd name="T31" fmla="*/ 147 h 147"/>
                <a:gd name="T32" fmla="*/ 0 w 408"/>
                <a:gd name="T33" fmla="*/ 73 h 147"/>
                <a:gd name="T34" fmla="*/ 108 w 408"/>
                <a:gd name="T35" fmla="*/ 0 h 147"/>
                <a:gd name="T36" fmla="*/ 108 w 408"/>
                <a:gd name="T37" fmla="*/ 147 h 147"/>
                <a:gd name="T38" fmla="*/ 300 w 408"/>
                <a:gd name="T39" fmla="*/ 0 h 147"/>
                <a:gd name="T40" fmla="*/ 408 w 408"/>
                <a:gd name="T41" fmla="*/ 73 h 147"/>
                <a:gd name="T42" fmla="*/ 300 w 408"/>
                <a:gd name="T43" fmla="*/ 147 h 147"/>
                <a:gd name="T44" fmla="*/ 300 w 408"/>
                <a:gd name="T45" fmla="*/ 0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08" h="147">
                  <a:moveTo>
                    <a:pt x="81" y="49"/>
                  </a:moveTo>
                  <a:lnTo>
                    <a:pt x="135" y="49"/>
                  </a:lnTo>
                  <a:lnTo>
                    <a:pt x="135" y="98"/>
                  </a:lnTo>
                  <a:lnTo>
                    <a:pt x="81" y="98"/>
                  </a:lnTo>
                  <a:lnTo>
                    <a:pt x="81" y="49"/>
                  </a:lnTo>
                  <a:close/>
                  <a:moveTo>
                    <a:pt x="189" y="49"/>
                  </a:moveTo>
                  <a:lnTo>
                    <a:pt x="243" y="49"/>
                  </a:lnTo>
                  <a:lnTo>
                    <a:pt x="243" y="98"/>
                  </a:lnTo>
                  <a:lnTo>
                    <a:pt x="189" y="98"/>
                  </a:lnTo>
                  <a:lnTo>
                    <a:pt x="189" y="49"/>
                  </a:lnTo>
                  <a:close/>
                  <a:moveTo>
                    <a:pt x="297" y="49"/>
                  </a:moveTo>
                  <a:lnTo>
                    <a:pt x="327" y="49"/>
                  </a:lnTo>
                  <a:lnTo>
                    <a:pt x="327" y="98"/>
                  </a:lnTo>
                  <a:lnTo>
                    <a:pt x="297" y="98"/>
                  </a:lnTo>
                  <a:lnTo>
                    <a:pt x="297" y="49"/>
                  </a:lnTo>
                  <a:close/>
                  <a:moveTo>
                    <a:pt x="108" y="147"/>
                  </a:moveTo>
                  <a:lnTo>
                    <a:pt x="0" y="73"/>
                  </a:lnTo>
                  <a:lnTo>
                    <a:pt x="108" y="0"/>
                  </a:lnTo>
                  <a:lnTo>
                    <a:pt x="108" y="147"/>
                  </a:lnTo>
                  <a:close/>
                  <a:moveTo>
                    <a:pt x="300" y="0"/>
                  </a:moveTo>
                  <a:lnTo>
                    <a:pt x="408" y="73"/>
                  </a:lnTo>
                  <a:lnTo>
                    <a:pt x="300" y="147"/>
                  </a:lnTo>
                  <a:lnTo>
                    <a:pt x="300" y="0"/>
                  </a:lnTo>
                  <a:close/>
                </a:path>
              </a:pathLst>
            </a:custGeom>
            <a:solidFill>
              <a:srgbClr val="99CCFF"/>
            </a:solidFill>
            <a:ln w="0" cap="flat">
              <a:solidFill>
                <a:srgbClr val="99CC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72" name="Freeform 33"/>
            <p:cNvSpPr>
              <a:spLocks noEditPoints="1"/>
            </p:cNvSpPr>
            <p:nvPr/>
          </p:nvSpPr>
          <p:spPr bwMode="auto">
            <a:xfrm>
              <a:off x="2284" y="580"/>
              <a:ext cx="69" cy="398"/>
            </a:xfrm>
            <a:custGeom>
              <a:avLst/>
              <a:gdLst>
                <a:gd name="T0" fmla="*/ 46 w 69"/>
                <a:gd name="T1" fmla="*/ 32 h 398"/>
                <a:gd name="T2" fmla="*/ 46 w 69"/>
                <a:gd name="T3" fmla="*/ 95 h 398"/>
                <a:gd name="T4" fmla="*/ 23 w 69"/>
                <a:gd name="T5" fmla="*/ 95 h 398"/>
                <a:gd name="T6" fmla="*/ 23 w 69"/>
                <a:gd name="T7" fmla="*/ 32 h 398"/>
                <a:gd name="T8" fmla="*/ 46 w 69"/>
                <a:gd name="T9" fmla="*/ 32 h 398"/>
                <a:gd name="T10" fmla="*/ 46 w 69"/>
                <a:gd name="T11" fmla="*/ 116 h 398"/>
                <a:gd name="T12" fmla="*/ 46 w 69"/>
                <a:gd name="T13" fmla="*/ 179 h 398"/>
                <a:gd name="T14" fmla="*/ 23 w 69"/>
                <a:gd name="T15" fmla="*/ 179 h 398"/>
                <a:gd name="T16" fmla="*/ 23 w 69"/>
                <a:gd name="T17" fmla="*/ 116 h 398"/>
                <a:gd name="T18" fmla="*/ 46 w 69"/>
                <a:gd name="T19" fmla="*/ 116 h 398"/>
                <a:gd name="T20" fmla="*/ 46 w 69"/>
                <a:gd name="T21" fmla="*/ 200 h 398"/>
                <a:gd name="T22" fmla="*/ 46 w 69"/>
                <a:gd name="T23" fmla="*/ 263 h 398"/>
                <a:gd name="T24" fmla="*/ 23 w 69"/>
                <a:gd name="T25" fmla="*/ 263 h 398"/>
                <a:gd name="T26" fmla="*/ 23 w 69"/>
                <a:gd name="T27" fmla="*/ 200 h 398"/>
                <a:gd name="T28" fmla="*/ 46 w 69"/>
                <a:gd name="T29" fmla="*/ 200 h 398"/>
                <a:gd name="T30" fmla="*/ 46 w 69"/>
                <a:gd name="T31" fmla="*/ 284 h 398"/>
                <a:gd name="T32" fmla="*/ 46 w 69"/>
                <a:gd name="T33" fmla="*/ 347 h 398"/>
                <a:gd name="T34" fmla="*/ 23 w 69"/>
                <a:gd name="T35" fmla="*/ 347 h 398"/>
                <a:gd name="T36" fmla="*/ 23 w 69"/>
                <a:gd name="T37" fmla="*/ 284 h 398"/>
                <a:gd name="T38" fmla="*/ 46 w 69"/>
                <a:gd name="T39" fmla="*/ 284 h 398"/>
                <a:gd name="T40" fmla="*/ 0 w 69"/>
                <a:gd name="T41" fmla="*/ 42 h 398"/>
                <a:gd name="T42" fmla="*/ 34 w 69"/>
                <a:gd name="T43" fmla="*/ 0 h 398"/>
                <a:gd name="T44" fmla="*/ 69 w 69"/>
                <a:gd name="T45" fmla="*/ 43 h 398"/>
                <a:gd name="T46" fmla="*/ 0 w 69"/>
                <a:gd name="T47" fmla="*/ 42 h 398"/>
                <a:gd name="T48" fmla="*/ 69 w 69"/>
                <a:gd name="T49" fmla="*/ 355 h 398"/>
                <a:gd name="T50" fmla="*/ 34 w 69"/>
                <a:gd name="T51" fmla="*/ 398 h 398"/>
                <a:gd name="T52" fmla="*/ 0 w 69"/>
                <a:gd name="T53" fmla="*/ 355 h 398"/>
                <a:gd name="T54" fmla="*/ 69 w 69"/>
                <a:gd name="T55" fmla="*/ 355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9" h="398">
                  <a:moveTo>
                    <a:pt x="46" y="32"/>
                  </a:moveTo>
                  <a:lnTo>
                    <a:pt x="46" y="95"/>
                  </a:lnTo>
                  <a:lnTo>
                    <a:pt x="23" y="95"/>
                  </a:lnTo>
                  <a:lnTo>
                    <a:pt x="23" y="32"/>
                  </a:lnTo>
                  <a:lnTo>
                    <a:pt x="46" y="32"/>
                  </a:lnTo>
                  <a:close/>
                  <a:moveTo>
                    <a:pt x="46" y="116"/>
                  </a:moveTo>
                  <a:lnTo>
                    <a:pt x="46" y="179"/>
                  </a:lnTo>
                  <a:lnTo>
                    <a:pt x="23" y="179"/>
                  </a:lnTo>
                  <a:lnTo>
                    <a:pt x="23" y="116"/>
                  </a:lnTo>
                  <a:lnTo>
                    <a:pt x="46" y="116"/>
                  </a:lnTo>
                  <a:close/>
                  <a:moveTo>
                    <a:pt x="46" y="200"/>
                  </a:moveTo>
                  <a:lnTo>
                    <a:pt x="46" y="263"/>
                  </a:lnTo>
                  <a:lnTo>
                    <a:pt x="23" y="263"/>
                  </a:lnTo>
                  <a:lnTo>
                    <a:pt x="23" y="200"/>
                  </a:lnTo>
                  <a:lnTo>
                    <a:pt x="46" y="200"/>
                  </a:lnTo>
                  <a:close/>
                  <a:moveTo>
                    <a:pt x="46" y="284"/>
                  </a:moveTo>
                  <a:lnTo>
                    <a:pt x="46" y="347"/>
                  </a:lnTo>
                  <a:lnTo>
                    <a:pt x="23" y="347"/>
                  </a:lnTo>
                  <a:lnTo>
                    <a:pt x="23" y="284"/>
                  </a:lnTo>
                  <a:lnTo>
                    <a:pt x="46" y="284"/>
                  </a:lnTo>
                  <a:close/>
                  <a:moveTo>
                    <a:pt x="0" y="42"/>
                  </a:moveTo>
                  <a:lnTo>
                    <a:pt x="34" y="0"/>
                  </a:lnTo>
                  <a:lnTo>
                    <a:pt x="69" y="43"/>
                  </a:lnTo>
                  <a:lnTo>
                    <a:pt x="0" y="42"/>
                  </a:lnTo>
                  <a:close/>
                  <a:moveTo>
                    <a:pt x="69" y="355"/>
                  </a:moveTo>
                  <a:lnTo>
                    <a:pt x="34" y="398"/>
                  </a:lnTo>
                  <a:lnTo>
                    <a:pt x="0" y="355"/>
                  </a:lnTo>
                  <a:lnTo>
                    <a:pt x="69" y="355"/>
                  </a:lnTo>
                  <a:close/>
                </a:path>
              </a:pathLst>
            </a:custGeom>
            <a:solidFill>
              <a:srgbClr val="99CCFF"/>
            </a:solidFill>
            <a:ln w="0" cap="flat">
              <a:solidFill>
                <a:srgbClr val="99CC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73" name="Freeform 34"/>
            <p:cNvSpPr>
              <a:spLocks/>
            </p:cNvSpPr>
            <p:nvPr/>
          </p:nvSpPr>
          <p:spPr bwMode="auto">
            <a:xfrm>
              <a:off x="77" y="2142"/>
              <a:ext cx="1155" cy="588"/>
            </a:xfrm>
            <a:custGeom>
              <a:avLst/>
              <a:gdLst>
                <a:gd name="T0" fmla="*/ 0 w 2400"/>
                <a:gd name="T1" fmla="*/ 167 h 1344"/>
                <a:gd name="T2" fmla="*/ 167 w 2400"/>
                <a:gd name="T3" fmla="*/ 0 h 1344"/>
                <a:gd name="T4" fmla="*/ 167 w 2400"/>
                <a:gd name="T5" fmla="*/ 0 h 1344"/>
                <a:gd name="T6" fmla="*/ 167 w 2400"/>
                <a:gd name="T7" fmla="*/ 0 h 1344"/>
                <a:gd name="T8" fmla="*/ 2234 w 2400"/>
                <a:gd name="T9" fmla="*/ 0 h 1344"/>
                <a:gd name="T10" fmla="*/ 2234 w 2400"/>
                <a:gd name="T11" fmla="*/ 0 h 1344"/>
                <a:gd name="T12" fmla="*/ 2400 w 2400"/>
                <a:gd name="T13" fmla="*/ 167 h 1344"/>
                <a:gd name="T14" fmla="*/ 2400 w 2400"/>
                <a:gd name="T15" fmla="*/ 167 h 1344"/>
                <a:gd name="T16" fmla="*/ 2400 w 2400"/>
                <a:gd name="T17" fmla="*/ 167 h 1344"/>
                <a:gd name="T18" fmla="*/ 2400 w 2400"/>
                <a:gd name="T19" fmla="*/ 1178 h 1344"/>
                <a:gd name="T20" fmla="*/ 2400 w 2400"/>
                <a:gd name="T21" fmla="*/ 1178 h 1344"/>
                <a:gd name="T22" fmla="*/ 2234 w 2400"/>
                <a:gd name="T23" fmla="*/ 1344 h 1344"/>
                <a:gd name="T24" fmla="*/ 2234 w 2400"/>
                <a:gd name="T25" fmla="*/ 1344 h 1344"/>
                <a:gd name="T26" fmla="*/ 2234 w 2400"/>
                <a:gd name="T27" fmla="*/ 1344 h 1344"/>
                <a:gd name="T28" fmla="*/ 167 w 2400"/>
                <a:gd name="T29" fmla="*/ 1344 h 1344"/>
                <a:gd name="T30" fmla="*/ 167 w 2400"/>
                <a:gd name="T31" fmla="*/ 1344 h 1344"/>
                <a:gd name="T32" fmla="*/ 0 w 2400"/>
                <a:gd name="T33" fmla="*/ 1178 h 1344"/>
                <a:gd name="T34" fmla="*/ 0 w 2400"/>
                <a:gd name="T35" fmla="*/ 1178 h 1344"/>
                <a:gd name="T36" fmla="*/ 0 w 2400"/>
                <a:gd name="T37" fmla="*/ 167 h 1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400" h="1344">
                  <a:moveTo>
                    <a:pt x="0" y="167"/>
                  </a:moveTo>
                  <a:cubicBezTo>
                    <a:pt x="0" y="75"/>
                    <a:pt x="75" y="0"/>
                    <a:pt x="167" y="0"/>
                  </a:cubicBezTo>
                  <a:cubicBezTo>
                    <a:pt x="167" y="0"/>
                    <a:pt x="167" y="0"/>
                    <a:pt x="167" y="0"/>
                  </a:cubicBezTo>
                  <a:lnTo>
                    <a:pt x="167" y="0"/>
                  </a:lnTo>
                  <a:lnTo>
                    <a:pt x="2234" y="0"/>
                  </a:lnTo>
                  <a:lnTo>
                    <a:pt x="2234" y="0"/>
                  </a:lnTo>
                  <a:cubicBezTo>
                    <a:pt x="2326" y="0"/>
                    <a:pt x="2400" y="75"/>
                    <a:pt x="2400" y="167"/>
                  </a:cubicBezTo>
                  <a:cubicBezTo>
                    <a:pt x="2400" y="167"/>
                    <a:pt x="2400" y="167"/>
                    <a:pt x="2400" y="167"/>
                  </a:cubicBezTo>
                  <a:lnTo>
                    <a:pt x="2400" y="167"/>
                  </a:lnTo>
                  <a:lnTo>
                    <a:pt x="2400" y="1178"/>
                  </a:lnTo>
                  <a:lnTo>
                    <a:pt x="2400" y="1178"/>
                  </a:lnTo>
                  <a:cubicBezTo>
                    <a:pt x="2400" y="1270"/>
                    <a:pt x="2326" y="1344"/>
                    <a:pt x="2234" y="1344"/>
                  </a:cubicBezTo>
                  <a:cubicBezTo>
                    <a:pt x="2234" y="1344"/>
                    <a:pt x="2234" y="1344"/>
                    <a:pt x="2234" y="1344"/>
                  </a:cubicBezTo>
                  <a:lnTo>
                    <a:pt x="2234" y="1344"/>
                  </a:lnTo>
                  <a:lnTo>
                    <a:pt x="167" y="1344"/>
                  </a:lnTo>
                  <a:lnTo>
                    <a:pt x="167" y="1344"/>
                  </a:lnTo>
                  <a:cubicBezTo>
                    <a:pt x="75" y="1344"/>
                    <a:pt x="0" y="1270"/>
                    <a:pt x="0" y="1178"/>
                  </a:cubicBezTo>
                  <a:cubicBezTo>
                    <a:pt x="0" y="1178"/>
                    <a:pt x="0" y="1178"/>
                    <a:pt x="0" y="1178"/>
                  </a:cubicBezTo>
                  <a:lnTo>
                    <a:pt x="0" y="167"/>
                  </a:lnTo>
                  <a:close/>
                </a:path>
              </a:pathLst>
            </a:custGeom>
            <a:solidFill>
              <a:srgbClr val="CCFFCC"/>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74" name="Freeform 35"/>
            <p:cNvSpPr>
              <a:spLocks noEditPoints="1"/>
            </p:cNvSpPr>
            <p:nvPr/>
          </p:nvSpPr>
          <p:spPr bwMode="auto">
            <a:xfrm>
              <a:off x="73" y="2138"/>
              <a:ext cx="1163" cy="596"/>
            </a:xfrm>
            <a:custGeom>
              <a:avLst/>
              <a:gdLst>
                <a:gd name="T0" fmla="*/ 3 w 2416"/>
                <a:gd name="T1" fmla="*/ 141 h 1360"/>
                <a:gd name="T2" fmla="*/ 14 w 2416"/>
                <a:gd name="T3" fmla="*/ 108 h 1360"/>
                <a:gd name="T4" fmla="*/ 51 w 2416"/>
                <a:gd name="T5" fmla="*/ 53 h 1360"/>
                <a:gd name="T6" fmla="*/ 106 w 2416"/>
                <a:gd name="T7" fmla="*/ 15 h 1360"/>
                <a:gd name="T8" fmla="*/ 139 w 2416"/>
                <a:gd name="T9" fmla="*/ 4 h 1360"/>
                <a:gd name="T10" fmla="*/ 175 w 2416"/>
                <a:gd name="T11" fmla="*/ 0 h 1360"/>
                <a:gd name="T12" fmla="*/ 2277 w 2416"/>
                <a:gd name="T13" fmla="*/ 3 h 1360"/>
                <a:gd name="T14" fmla="*/ 2310 w 2416"/>
                <a:gd name="T15" fmla="*/ 14 h 1360"/>
                <a:gd name="T16" fmla="*/ 2365 w 2416"/>
                <a:gd name="T17" fmla="*/ 51 h 1360"/>
                <a:gd name="T18" fmla="*/ 2402 w 2416"/>
                <a:gd name="T19" fmla="*/ 106 h 1360"/>
                <a:gd name="T20" fmla="*/ 2413 w 2416"/>
                <a:gd name="T21" fmla="*/ 139 h 1360"/>
                <a:gd name="T22" fmla="*/ 2416 w 2416"/>
                <a:gd name="T23" fmla="*/ 175 h 1360"/>
                <a:gd name="T24" fmla="*/ 2413 w 2416"/>
                <a:gd name="T25" fmla="*/ 1221 h 1360"/>
                <a:gd name="T26" fmla="*/ 2403 w 2416"/>
                <a:gd name="T27" fmla="*/ 1254 h 1360"/>
                <a:gd name="T28" fmla="*/ 2367 w 2416"/>
                <a:gd name="T29" fmla="*/ 1309 h 1360"/>
                <a:gd name="T30" fmla="*/ 2312 w 2416"/>
                <a:gd name="T31" fmla="*/ 1346 h 1360"/>
                <a:gd name="T32" fmla="*/ 2279 w 2416"/>
                <a:gd name="T33" fmla="*/ 1357 h 1360"/>
                <a:gd name="T34" fmla="*/ 2243 w 2416"/>
                <a:gd name="T35" fmla="*/ 1360 h 1360"/>
                <a:gd name="T36" fmla="*/ 141 w 2416"/>
                <a:gd name="T37" fmla="*/ 1357 h 1360"/>
                <a:gd name="T38" fmla="*/ 108 w 2416"/>
                <a:gd name="T39" fmla="*/ 1347 h 1360"/>
                <a:gd name="T40" fmla="*/ 53 w 2416"/>
                <a:gd name="T41" fmla="*/ 1311 h 1360"/>
                <a:gd name="T42" fmla="*/ 15 w 2416"/>
                <a:gd name="T43" fmla="*/ 1256 h 1360"/>
                <a:gd name="T44" fmla="*/ 4 w 2416"/>
                <a:gd name="T45" fmla="*/ 1223 h 1360"/>
                <a:gd name="T46" fmla="*/ 0 w 2416"/>
                <a:gd name="T47" fmla="*/ 1187 h 1360"/>
                <a:gd name="T48" fmla="*/ 16 w 2416"/>
                <a:gd name="T49" fmla="*/ 1186 h 1360"/>
                <a:gd name="T50" fmla="*/ 19 w 2416"/>
                <a:gd name="T51" fmla="*/ 1218 h 1360"/>
                <a:gd name="T52" fmla="*/ 28 w 2416"/>
                <a:gd name="T53" fmla="*/ 1247 h 1360"/>
                <a:gd name="T54" fmla="*/ 62 w 2416"/>
                <a:gd name="T55" fmla="*/ 1298 h 1360"/>
                <a:gd name="T56" fmla="*/ 113 w 2416"/>
                <a:gd name="T57" fmla="*/ 1332 h 1360"/>
                <a:gd name="T58" fmla="*/ 142 w 2416"/>
                <a:gd name="T59" fmla="*/ 1341 h 1360"/>
                <a:gd name="T60" fmla="*/ 2242 w 2416"/>
                <a:gd name="T61" fmla="*/ 1344 h 1360"/>
                <a:gd name="T62" fmla="*/ 2274 w 2416"/>
                <a:gd name="T63" fmla="*/ 1342 h 1360"/>
                <a:gd name="T64" fmla="*/ 2303 w 2416"/>
                <a:gd name="T65" fmla="*/ 1333 h 1360"/>
                <a:gd name="T66" fmla="*/ 2354 w 2416"/>
                <a:gd name="T67" fmla="*/ 1300 h 1360"/>
                <a:gd name="T68" fmla="*/ 2388 w 2416"/>
                <a:gd name="T69" fmla="*/ 1249 h 1360"/>
                <a:gd name="T70" fmla="*/ 2397 w 2416"/>
                <a:gd name="T71" fmla="*/ 1220 h 1360"/>
                <a:gd name="T72" fmla="*/ 2400 w 2416"/>
                <a:gd name="T73" fmla="*/ 176 h 1360"/>
                <a:gd name="T74" fmla="*/ 2398 w 2416"/>
                <a:gd name="T75" fmla="*/ 144 h 1360"/>
                <a:gd name="T76" fmla="*/ 2389 w 2416"/>
                <a:gd name="T77" fmla="*/ 115 h 1360"/>
                <a:gd name="T78" fmla="*/ 2356 w 2416"/>
                <a:gd name="T79" fmla="*/ 64 h 1360"/>
                <a:gd name="T80" fmla="*/ 2305 w 2416"/>
                <a:gd name="T81" fmla="*/ 29 h 1360"/>
                <a:gd name="T82" fmla="*/ 2276 w 2416"/>
                <a:gd name="T83" fmla="*/ 19 h 1360"/>
                <a:gd name="T84" fmla="*/ 176 w 2416"/>
                <a:gd name="T85" fmla="*/ 16 h 1360"/>
                <a:gd name="T86" fmla="*/ 144 w 2416"/>
                <a:gd name="T87" fmla="*/ 19 h 1360"/>
                <a:gd name="T88" fmla="*/ 115 w 2416"/>
                <a:gd name="T89" fmla="*/ 28 h 1360"/>
                <a:gd name="T90" fmla="*/ 64 w 2416"/>
                <a:gd name="T91" fmla="*/ 62 h 1360"/>
                <a:gd name="T92" fmla="*/ 29 w 2416"/>
                <a:gd name="T93" fmla="*/ 113 h 1360"/>
                <a:gd name="T94" fmla="*/ 19 w 2416"/>
                <a:gd name="T95" fmla="*/ 142 h 1360"/>
                <a:gd name="T96" fmla="*/ 16 w 2416"/>
                <a:gd name="T97" fmla="*/ 1186 h 1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416" h="1360">
                  <a:moveTo>
                    <a:pt x="0" y="175"/>
                  </a:moveTo>
                  <a:lnTo>
                    <a:pt x="3" y="141"/>
                  </a:lnTo>
                  <a:cubicBezTo>
                    <a:pt x="4" y="140"/>
                    <a:pt x="4" y="140"/>
                    <a:pt x="4" y="139"/>
                  </a:cubicBezTo>
                  <a:lnTo>
                    <a:pt x="14" y="108"/>
                  </a:lnTo>
                  <a:cubicBezTo>
                    <a:pt x="14" y="107"/>
                    <a:pt x="14" y="107"/>
                    <a:pt x="15" y="106"/>
                  </a:cubicBezTo>
                  <a:lnTo>
                    <a:pt x="51" y="53"/>
                  </a:lnTo>
                  <a:cubicBezTo>
                    <a:pt x="51" y="52"/>
                    <a:pt x="52" y="51"/>
                    <a:pt x="53" y="51"/>
                  </a:cubicBezTo>
                  <a:lnTo>
                    <a:pt x="106" y="15"/>
                  </a:lnTo>
                  <a:cubicBezTo>
                    <a:pt x="107" y="14"/>
                    <a:pt x="107" y="14"/>
                    <a:pt x="108" y="14"/>
                  </a:cubicBezTo>
                  <a:lnTo>
                    <a:pt x="139" y="4"/>
                  </a:lnTo>
                  <a:cubicBezTo>
                    <a:pt x="140" y="4"/>
                    <a:pt x="140" y="4"/>
                    <a:pt x="141" y="3"/>
                  </a:cubicBezTo>
                  <a:lnTo>
                    <a:pt x="175" y="0"/>
                  </a:lnTo>
                  <a:lnTo>
                    <a:pt x="2242" y="0"/>
                  </a:lnTo>
                  <a:lnTo>
                    <a:pt x="2277" y="3"/>
                  </a:lnTo>
                  <a:cubicBezTo>
                    <a:pt x="2278" y="4"/>
                    <a:pt x="2278" y="4"/>
                    <a:pt x="2279" y="4"/>
                  </a:cubicBezTo>
                  <a:lnTo>
                    <a:pt x="2310" y="14"/>
                  </a:lnTo>
                  <a:cubicBezTo>
                    <a:pt x="2311" y="14"/>
                    <a:pt x="2311" y="14"/>
                    <a:pt x="2312" y="15"/>
                  </a:cubicBezTo>
                  <a:lnTo>
                    <a:pt x="2365" y="51"/>
                  </a:lnTo>
                  <a:cubicBezTo>
                    <a:pt x="2366" y="51"/>
                    <a:pt x="2367" y="52"/>
                    <a:pt x="2367" y="53"/>
                  </a:cubicBezTo>
                  <a:lnTo>
                    <a:pt x="2402" y="106"/>
                  </a:lnTo>
                  <a:cubicBezTo>
                    <a:pt x="2403" y="107"/>
                    <a:pt x="2403" y="107"/>
                    <a:pt x="2403" y="108"/>
                  </a:cubicBezTo>
                  <a:lnTo>
                    <a:pt x="2413" y="139"/>
                  </a:lnTo>
                  <a:cubicBezTo>
                    <a:pt x="2413" y="140"/>
                    <a:pt x="2413" y="140"/>
                    <a:pt x="2413" y="141"/>
                  </a:cubicBezTo>
                  <a:lnTo>
                    <a:pt x="2416" y="175"/>
                  </a:lnTo>
                  <a:lnTo>
                    <a:pt x="2416" y="1186"/>
                  </a:lnTo>
                  <a:lnTo>
                    <a:pt x="2413" y="1221"/>
                  </a:lnTo>
                  <a:cubicBezTo>
                    <a:pt x="2413" y="1222"/>
                    <a:pt x="2413" y="1222"/>
                    <a:pt x="2413" y="1223"/>
                  </a:cubicBezTo>
                  <a:lnTo>
                    <a:pt x="2403" y="1254"/>
                  </a:lnTo>
                  <a:cubicBezTo>
                    <a:pt x="2403" y="1255"/>
                    <a:pt x="2403" y="1255"/>
                    <a:pt x="2402" y="1256"/>
                  </a:cubicBezTo>
                  <a:lnTo>
                    <a:pt x="2367" y="1309"/>
                  </a:lnTo>
                  <a:cubicBezTo>
                    <a:pt x="2367" y="1310"/>
                    <a:pt x="2366" y="1311"/>
                    <a:pt x="2365" y="1311"/>
                  </a:cubicBezTo>
                  <a:lnTo>
                    <a:pt x="2312" y="1346"/>
                  </a:lnTo>
                  <a:cubicBezTo>
                    <a:pt x="2311" y="1347"/>
                    <a:pt x="2311" y="1347"/>
                    <a:pt x="2310" y="1347"/>
                  </a:cubicBezTo>
                  <a:lnTo>
                    <a:pt x="2279" y="1357"/>
                  </a:lnTo>
                  <a:cubicBezTo>
                    <a:pt x="2278" y="1357"/>
                    <a:pt x="2278" y="1357"/>
                    <a:pt x="2277" y="1357"/>
                  </a:cubicBezTo>
                  <a:lnTo>
                    <a:pt x="2243" y="1360"/>
                  </a:lnTo>
                  <a:lnTo>
                    <a:pt x="175" y="1360"/>
                  </a:lnTo>
                  <a:lnTo>
                    <a:pt x="141" y="1357"/>
                  </a:lnTo>
                  <a:cubicBezTo>
                    <a:pt x="140" y="1357"/>
                    <a:pt x="140" y="1357"/>
                    <a:pt x="139" y="1357"/>
                  </a:cubicBezTo>
                  <a:lnTo>
                    <a:pt x="108" y="1347"/>
                  </a:lnTo>
                  <a:cubicBezTo>
                    <a:pt x="107" y="1347"/>
                    <a:pt x="107" y="1347"/>
                    <a:pt x="106" y="1346"/>
                  </a:cubicBezTo>
                  <a:lnTo>
                    <a:pt x="53" y="1311"/>
                  </a:lnTo>
                  <a:cubicBezTo>
                    <a:pt x="52" y="1311"/>
                    <a:pt x="51" y="1310"/>
                    <a:pt x="51" y="1309"/>
                  </a:cubicBezTo>
                  <a:lnTo>
                    <a:pt x="15" y="1256"/>
                  </a:lnTo>
                  <a:cubicBezTo>
                    <a:pt x="14" y="1255"/>
                    <a:pt x="14" y="1255"/>
                    <a:pt x="14" y="1254"/>
                  </a:cubicBezTo>
                  <a:lnTo>
                    <a:pt x="4" y="1223"/>
                  </a:lnTo>
                  <a:cubicBezTo>
                    <a:pt x="4" y="1222"/>
                    <a:pt x="4" y="1222"/>
                    <a:pt x="3" y="1221"/>
                  </a:cubicBezTo>
                  <a:lnTo>
                    <a:pt x="0" y="1187"/>
                  </a:lnTo>
                  <a:lnTo>
                    <a:pt x="0" y="175"/>
                  </a:lnTo>
                  <a:close/>
                  <a:moveTo>
                    <a:pt x="16" y="1186"/>
                  </a:moveTo>
                  <a:lnTo>
                    <a:pt x="19" y="1220"/>
                  </a:lnTo>
                  <a:lnTo>
                    <a:pt x="19" y="1218"/>
                  </a:lnTo>
                  <a:lnTo>
                    <a:pt x="29" y="1249"/>
                  </a:lnTo>
                  <a:lnTo>
                    <a:pt x="28" y="1247"/>
                  </a:lnTo>
                  <a:lnTo>
                    <a:pt x="64" y="1300"/>
                  </a:lnTo>
                  <a:lnTo>
                    <a:pt x="62" y="1298"/>
                  </a:lnTo>
                  <a:lnTo>
                    <a:pt x="115" y="1333"/>
                  </a:lnTo>
                  <a:lnTo>
                    <a:pt x="113" y="1332"/>
                  </a:lnTo>
                  <a:lnTo>
                    <a:pt x="144" y="1342"/>
                  </a:lnTo>
                  <a:lnTo>
                    <a:pt x="142" y="1341"/>
                  </a:lnTo>
                  <a:lnTo>
                    <a:pt x="175" y="1344"/>
                  </a:lnTo>
                  <a:lnTo>
                    <a:pt x="2242" y="1344"/>
                  </a:lnTo>
                  <a:lnTo>
                    <a:pt x="2276" y="1341"/>
                  </a:lnTo>
                  <a:lnTo>
                    <a:pt x="2274" y="1342"/>
                  </a:lnTo>
                  <a:lnTo>
                    <a:pt x="2305" y="1332"/>
                  </a:lnTo>
                  <a:lnTo>
                    <a:pt x="2303" y="1333"/>
                  </a:lnTo>
                  <a:lnTo>
                    <a:pt x="2356" y="1298"/>
                  </a:lnTo>
                  <a:lnTo>
                    <a:pt x="2354" y="1300"/>
                  </a:lnTo>
                  <a:lnTo>
                    <a:pt x="2389" y="1247"/>
                  </a:lnTo>
                  <a:lnTo>
                    <a:pt x="2388" y="1249"/>
                  </a:lnTo>
                  <a:lnTo>
                    <a:pt x="2398" y="1218"/>
                  </a:lnTo>
                  <a:lnTo>
                    <a:pt x="2397" y="1220"/>
                  </a:lnTo>
                  <a:lnTo>
                    <a:pt x="2400" y="1186"/>
                  </a:lnTo>
                  <a:lnTo>
                    <a:pt x="2400" y="176"/>
                  </a:lnTo>
                  <a:lnTo>
                    <a:pt x="2397" y="142"/>
                  </a:lnTo>
                  <a:lnTo>
                    <a:pt x="2398" y="144"/>
                  </a:lnTo>
                  <a:lnTo>
                    <a:pt x="2388" y="113"/>
                  </a:lnTo>
                  <a:lnTo>
                    <a:pt x="2389" y="115"/>
                  </a:lnTo>
                  <a:lnTo>
                    <a:pt x="2354" y="62"/>
                  </a:lnTo>
                  <a:lnTo>
                    <a:pt x="2356" y="64"/>
                  </a:lnTo>
                  <a:lnTo>
                    <a:pt x="2303" y="28"/>
                  </a:lnTo>
                  <a:lnTo>
                    <a:pt x="2305" y="29"/>
                  </a:lnTo>
                  <a:lnTo>
                    <a:pt x="2274" y="19"/>
                  </a:lnTo>
                  <a:lnTo>
                    <a:pt x="2276" y="19"/>
                  </a:lnTo>
                  <a:lnTo>
                    <a:pt x="2242" y="16"/>
                  </a:lnTo>
                  <a:lnTo>
                    <a:pt x="176" y="16"/>
                  </a:lnTo>
                  <a:lnTo>
                    <a:pt x="142" y="19"/>
                  </a:lnTo>
                  <a:lnTo>
                    <a:pt x="144" y="19"/>
                  </a:lnTo>
                  <a:lnTo>
                    <a:pt x="113" y="29"/>
                  </a:lnTo>
                  <a:lnTo>
                    <a:pt x="115" y="28"/>
                  </a:lnTo>
                  <a:lnTo>
                    <a:pt x="62" y="64"/>
                  </a:lnTo>
                  <a:lnTo>
                    <a:pt x="64" y="62"/>
                  </a:lnTo>
                  <a:lnTo>
                    <a:pt x="28" y="115"/>
                  </a:lnTo>
                  <a:lnTo>
                    <a:pt x="29" y="113"/>
                  </a:lnTo>
                  <a:lnTo>
                    <a:pt x="19" y="144"/>
                  </a:lnTo>
                  <a:lnTo>
                    <a:pt x="19" y="142"/>
                  </a:lnTo>
                  <a:lnTo>
                    <a:pt x="16" y="175"/>
                  </a:lnTo>
                  <a:lnTo>
                    <a:pt x="16" y="1186"/>
                  </a:lnTo>
                  <a:close/>
                </a:path>
              </a:pathLst>
            </a:custGeom>
            <a:solidFill>
              <a:srgbClr val="00B050"/>
            </a:solidFill>
            <a:ln w="0" cap="flat">
              <a:solidFill>
                <a:srgbClr val="00B050"/>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75" name="Rectangle 36"/>
            <p:cNvSpPr>
              <a:spLocks noChangeArrowheads="1"/>
            </p:cNvSpPr>
            <p:nvPr/>
          </p:nvSpPr>
          <p:spPr bwMode="auto">
            <a:xfrm>
              <a:off x="156" y="3749"/>
              <a:ext cx="354" cy="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ja-JP" sz="1100" b="0" i="0" u="none" strike="noStrike" kern="1200" cap="none" spc="0" normalizeH="0" baseline="0" noProof="0" dirty="0">
                  <a:ln>
                    <a:noFill/>
                  </a:ln>
                  <a:solidFill>
                    <a:srgbClr val="000000"/>
                  </a:solidFill>
                  <a:effectLst/>
                  <a:uLnTx/>
                  <a:uFillTx/>
                  <a:latin typeface="ＭＳ ゴシック" panose="020B0609070205080204" pitchFamily="49" charset="-128"/>
                  <a:ea typeface="ＭＳ ゴシック" panose="020B0609070205080204" pitchFamily="49" charset="-128"/>
                  <a:cs typeface="+mn-cs"/>
                </a:rPr>
                <a:t>関西国際空港</a:t>
              </a:r>
              <a:endParaRPr kumimoji="0" lang="ja-JP" altLang="ja-JP"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50" charset="-128"/>
                <a:cs typeface="+mn-cs"/>
              </a:endParaRPr>
            </a:p>
          </p:txBody>
        </p:sp>
        <p:sp>
          <p:nvSpPr>
            <p:cNvPr id="76" name="Rectangle 37"/>
            <p:cNvSpPr>
              <a:spLocks noChangeArrowheads="1"/>
            </p:cNvSpPr>
            <p:nvPr/>
          </p:nvSpPr>
          <p:spPr bwMode="auto">
            <a:xfrm>
              <a:off x="102" y="3882"/>
              <a:ext cx="1372" cy="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ja-JP" sz="7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・伊丹</a:t>
              </a:r>
              <a:r>
                <a:rPr kumimoji="0" lang="ja-JP" altLang="en-US" sz="7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、関空のコンセッションの実施</a:t>
              </a:r>
              <a:r>
                <a:rPr kumimoji="0" lang="ja-JP" altLang="en-US" sz="7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による</a:t>
              </a:r>
              <a:r>
                <a:rPr kumimoji="0" lang="ja-JP" altLang="ja-JP" sz="7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経営基盤強化</a:t>
              </a:r>
              <a:endParaRPr kumimoji="0" lang="ja-JP" altLang="ja-JP"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50" charset="-128"/>
                <a:cs typeface="+mn-cs"/>
              </a:endParaRPr>
            </a:p>
          </p:txBody>
        </p:sp>
        <p:sp>
          <p:nvSpPr>
            <p:cNvPr id="77" name="Rectangle 38"/>
            <p:cNvSpPr>
              <a:spLocks noChangeArrowheads="1"/>
            </p:cNvSpPr>
            <p:nvPr/>
          </p:nvSpPr>
          <p:spPr bwMode="auto">
            <a:xfrm>
              <a:off x="102" y="3973"/>
              <a:ext cx="308" cy="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ja-JP" sz="7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・ＬＣＣや貨物の誘致など</a:t>
              </a:r>
              <a:endParaRPr kumimoji="0" lang="ja-JP" altLang="ja-JP"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50" charset="-128"/>
                <a:cs typeface="+mn-cs"/>
              </a:endParaRPr>
            </a:p>
          </p:txBody>
        </p:sp>
        <p:sp>
          <p:nvSpPr>
            <p:cNvPr id="78" name="Rectangle 39"/>
            <p:cNvSpPr>
              <a:spLocks noChangeArrowheads="1"/>
            </p:cNvSpPr>
            <p:nvPr/>
          </p:nvSpPr>
          <p:spPr bwMode="auto">
            <a:xfrm>
              <a:off x="697" y="3972"/>
              <a:ext cx="85" cy="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ja-JP" sz="7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24</a:t>
              </a:r>
              <a:endParaRPr kumimoji="0" lang="ja-JP" altLang="ja-JP"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50" charset="-128"/>
                <a:cs typeface="+mn-cs"/>
              </a:endParaRPr>
            </a:p>
          </p:txBody>
        </p:sp>
        <p:sp>
          <p:nvSpPr>
            <p:cNvPr id="79" name="Rectangle 40"/>
            <p:cNvSpPr>
              <a:spLocks noChangeArrowheads="1"/>
            </p:cNvSpPr>
            <p:nvPr/>
          </p:nvSpPr>
          <p:spPr bwMode="auto">
            <a:xfrm>
              <a:off x="765" y="3972"/>
              <a:ext cx="177" cy="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ja-JP" sz="7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時間空港の</a:t>
              </a:r>
              <a:endParaRPr kumimoji="0" lang="ja-JP" altLang="ja-JP"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50" charset="-128"/>
                <a:cs typeface="+mn-cs"/>
              </a:endParaRPr>
            </a:p>
          </p:txBody>
        </p:sp>
        <p:sp>
          <p:nvSpPr>
            <p:cNvPr id="80" name="Rectangle 41"/>
            <p:cNvSpPr>
              <a:spLocks noChangeArrowheads="1"/>
            </p:cNvSpPr>
            <p:nvPr/>
          </p:nvSpPr>
          <p:spPr bwMode="auto">
            <a:xfrm>
              <a:off x="1044" y="3978"/>
              <a:ext cx="371" cy="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ja-JP" sz="7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強みを活かした</a:t>
              </a:r>
              <a:endParaRPr kumimoji="0" lang="ja-JP" altLang="ja-JP"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50" charset="-128"/>
                <a:cs typeface="+mn-cs"/>
              </a:endParaRPr>
            </a:p>
          </p:txBody>
        </p:sp>
        <p:sp>
          <p:nvSpPr>
            <p:cNvPr id="81" name="Rectangle 42"/>
            <p:cNvSpPr>
              <a:spLocks noChangeArrowheads="1"/>
            </p:cNvSpPr>
            <p:nvPr/>
          </p:nvSpPr>
          <p:spPr bwMode="auto">
            <a:xfrm>
              <a:off x="102" y="4120"/>
              <a:ext cx="546" cy="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ja-JP" sz="7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・特区や「地方税ゼロ」等を活用したイノ</a:t>
              </a:r>
              <a:endParaRPr kumimoji="0" lang="ja-JP" altLang="ja-JP"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50" charset="-128"/>
                <a:cs typeface="+mn-cs"/>
              </a:endParaRPr>
            </a:p>
          </p:txBody>
        </p:sp>
        <p:sp>
          <p:nvSpPr>
            <p:cNvPr id="82" name="Rectangle 43"/>
            <p:cNvSpPr>
              <a:spLocks noChangeArrowheads="1"/>
            </p:cNvSpPr>
            <p:nvPr/>
          </p:nvSpPr>
          <p:spPr bwMode="auto">
            <a:xfrm>
              <a:off x="1011" y="4120"/>
              <a:ext cx="269" cy="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ja-JP" sz="7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ベーション拠点強化</a:t>
              </a:r>
              <a:endParaRPr kumimoji="0" lang="ja-JP" altLang="ja-JP"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50" charset="-128"/>
                <a:cs typeface="+mn-cs"/>
              </a:endParaRPr>
            </a:p>
          </p:txBody>
        </p:sp>
        <p:sp>
          <p:nvSpPr>
            <p:cNvPr id="84" name="Freeform 45"/>
            <p:cNvSpPr>
              <a:spLocks noEditPoints="1"/>
            </p:cNvSpPr>
            <p:nvPr/>
          </p:nvSpPr>
          <p:spPr bwMode="auto">
            <a:xfrm>
              <a:off x="2995" y="2206"/>
              <a:ext cx="262" cy="671"/>
            </a:xfrm>
            <a:custGeom>
              <a:avLst/>
              <a:gdLst>
                <a:gd name="T0" fmla="*/ 43 w 544"/>
                <a:gd name="T1" fmla="*/ 0 h 1533"/>
                <a:gd name="T2" fmla="*/ 53 w 544"/>
                <a:gd name="T3" fmla="*/ 373 h 1533"/>
                <a:gd name="T4" fmla="*/ 60 w 544"/>
                <a:gd name="T5" fmla="*/ 551 h 1533"/>
                <a:gd name="T6" fmla="*/ 70 w 544"/>
                <a:gd name="T7" fmla="*/ 720 h 1533"/>
                <a:gd name="T8" fmla="*/ 83 w 544"/>
                <a:gd name="T9" fmla="*/ 878 h 1533"/>
                <a:gd name="T10" fmla="*/ 101 w 544"/>
                <a:gd name="T11" fmla="*/ 1020 h 1533"/>
                <a:gd name="T12" fmla="*/ 123 w 544"/>
                <a:gd name="T13" fmla="*/ 1143 h 1533"/>
                <a:gd name="T14" fmla="*/ 137 w 544"/>
                <a:gd name="T15" fmla="*/ 1195 h 1533"/>
                <a:gd name="T16" fmla="*/ 152 w 544"/>
                <a:gd name="T17" fmla="*/ 1243 h 1533"/>
                <a:gd name="T18" fmla="*/ 168 w 544"/>
                <a:gd name="T19" fmla="*/ 1285 h 1533"/>
                <a:gd name="T20" fmla="*/ 186 w 544"/>
                <a:gd name="T21" fmla="*/ 1320 h 1533"/>
                <a:gd name="T22" fmla="*/ 185 w 544"/>
                <a:gd name="T23" fmla="*/ 1317 h 1533"/>
                <a:gd name="T24" fmla="*/ 227 w 544"/>
                <a:gd name="T25" fmla="*/ 1375 h 1533"/>
                <a:gd name="T26" fmla="*/ 223 w 544"/>
                <a:gd name="T27" fmla="*/ 1371 h 1533"/>
                <a:gd name="T28" fmla="*/ 271 w 544"/>
                <a:gd name="T29" fmla="*/ 1411 h 1533"/>
                <a:gd name="T30" fmla="*/ 267 w 544"/>
                <a:gd name="T31" fmla="*/ 1408 h 1533"/>
                <a:gd name="T32" fmla="*/ 319 w 544"/>
                <a:gd name="T33" fmla="*/ 1433 h 1533"/>
                <a:gd name="T34" fmla="*/ 314 w 544"/>
                <a:gd name="T35" fmla="*/ 1432 h 1533"/>
                <a:gd name="T36" fmla="*/ 370 w 544"/>
                <a:gd name="T37" fmla="*/ 1445 h 1533"/>
                <a:gd name="T38" fmla="*/ 366 w 544"/>
                <a:gd name="T39" fmla="*/ 1444 h 1533"/>
                <a:gd name="T40" fmla="*/ 439 w 544"/>
                <a:gd name="T41" fmla="*/ 1447 h 1533"/>
                <a:gd name="T42" fmla="*/ 437 w 544"/>
                <a:gd name="T43" fmla="*/ 1489 h 1533"/>
                <a:gd name="T44" fmla="*/ 365 w 544"/>
                <a:gd name="T45" fmla="*/ 1487 h 1533"/>
                <a:gd name="T46" fmla="*/ 361 w 544"/>
                <a:gd name="T47" fmla="*/ 1486 h 1533"/>
                <a:gd name="T48" fmla="*/ 305 w 544"/>
                <a:gd name="T49" fmla="*/ 1473 h 1533"/>
                <a:gd name="T50" fmla="*/ 300 w 544"/>
                <a:gd name="T51" fmla="*/ 1472 h 1533"/>
                <a:gd name="T52" fmla="*/ 248 w 544"/>
                <a:gd name="T53" fmla="*/ 1447 h 1533"/>
                <a:gd name="T54" fmla="*/ 244 w 544"/>
                <a:gd name="T55" fmla="*/ 1444 h 1533"/>
                <a:gd name="T56" fmla="*/ 196 w 544"/>
                <a:gd name="T57" fmla="*/ 1404 h 1533"/>
                <a:gd name="T58" fmla="*/ 192 w 544"/>
                <a:gd name="T59" fmla="*/ 1400 h 1533"/>
                <a:gd name="T60" fmla="*/ 150 w 544"/>
                <a:gd name="T61" fmla="*/ 1342 h 1533"/>
                <a:gd name="T62" fmla="*/ 148 w 544"/>
                <a:gd name="T63" fmla="*/ 1339 h 1533"/>
                <a:gd name="T64" fmla="*/ 129 w 544"/>
                <a:gd name="T65" fmla="*/ 1300 h 1533"/>
                <a:gd name="T66" fmla="*/ 111 w 544"/>
                <a:gd name="T67" fmla="*/ 1256 h 1533"/>
                <a:gd name="T68" fmla="*/ 96 w 544"/>
                <a:gd name="T69" fmla="*/ 1206 h 1533"/>
                <a:gd name="T70" fmla="*/ 81 w 544"/>
                <a:gd name="T71" fmla="*/ 1150 h 1533"/>
                <a:gd name="T72" fmla="*/ 58 w 544"/>
                <a:gd name="T73" fmla="*/ 1025 h 1533"/>
                <a:gd name="T74" fmla="*/ 40 w 544"/>
                <a:gd name="T75" fmla="*/ 881 h 1533"/>
                <a:gd name="T76" fmla="*/ 27 w 544"/>
                <a:gd name="T77" fmla="*/ 723 h 1533"/>
                <a:gd name="T78" fmla="*/ 17 w 544"/>
                <a:gd name="T79" fmla="*/ 552 h 1533"/>
                <a:gd name="T80" fmla="*/ 10 w 544"/>
                <a:gd name="T81" fmla="*/ 374 h 1533"/>
                <a:gd name="T82" fmla="*/ 0 w 544"/>
                <a:gd name="T83" fmla="*/ 1 h 1533"/>
                <a:gd name="T84" fmla="*/ 43 w 544"/>
                <a:gd name="T85" fmla="*/ 0 h 1533"/>
                <a:gd name="T86" fmla="*/ 413 w 544"/>
                <a:gd name="T87" fmla="*/ 1405 h 1533"/>
                <a:gd name="T88" fmla="*/ 544 w 544"/>
                <a:gd name="T89" fmla="*/ 1462 h 1533"/>
                <a:gd name="T90" fmla="*/ 420 w 544"/>
                <a:gd name="T91" fmla="*/ 1533 h 1533"/>
                <a:gd name="T92" fmla="*/ 413 w 544"/>
                <a:gd name="T93" fmla="*/ 1405 h 1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44" h="1533">
                  <a:moveTo>
                    <a:pt x="43" y="0"/>
                  </a:moveTo>
                  <a:lnTo>
                    <a:pt x="53" y="373"/>
                  </a:lnTo>
                  <a:lnTo>
                    <a:pt x="60" y="551"/>
                  </a:lnTo>
                  <a:lnTo>
                    <a:pt x="70" y="720"/>
                  </a:lnTo>
                  <a:lnTo>
                    <a:pt x="83" y="878"/>
                  </a:lnTo>
                  <a:lnTo>
                    <a:pt x="101" y="1020"/>
                  </a:lnTo>
                  <a:lnTo>
                    <a:pt x="123" y="1143"/>
                  </a:lnTo>
                  <a:lnTo>
                    <a:pt x="137" y="1195"/>
                  </a:lnTo>
                  <a:lnTo>
                    <a:pt x="152" y="1243"/>
                  </a:lnTo>
                  <a:lnTo>
                    <a:pt x="168" y="1285"/>
                  </a:lnTo>
                  <a:lnTo>
                    <a:pt x="186" y="1320"/>
                  </a:lnTo>
                  <a:lnTo>
                    <a:pt x="185" y="1317"/>
                  </a:lnTo>
                  <a:lnTo>
                    <a:pt x="227" y="1375"/>
                  </a:lnTo>
                  <a:lnTo>
                    <a:pt x="223" y="1371"/>
                  </a:lnTo>
                  <a:lnTo>
                    <a:pt x="271" y="1411"/>
                  </a:lnTo>
                  <a:lnTo>
                    <a:pt x="267" y="1408"/>
                  </a:lnTo>
                  <a:lnTo>
                    <a:pt x="319" y="1433"/>
                  </a:lnTo>
                  <a:lnTo>
                    <a:pt x="314" y="1432"/>
                  </a:lnTo>
                  <a:lnTo>
                    <a:pt x="370" y="1445"/>
                  </a:lnTo>
                  <a:lnTo>
                    <a:pt x="366" y="1444"/>
                  </a:lnTo>
                  <a:lnTo>
                    <a:pt x="439" y="1447"/>
                  </a:lnTo>
                  <a:lnTo>
                    <a:pt x="437" y="1489"/>
                  </a:lnTo>
                  <a:lnTo>
                    <a:pt x="365" y="1487"/>
                  </a:lnTo>
                  <a:cubicBezTo>
                    <a:pt x="363" y="1487"/>
                    <a:pt x="362" y="1487"/>
                    <a:pt x="361" y="1486"/>
                  </a:cubicBezTo>
                  <a:lnTo>
                    <a:pt x="305" y="1473"/>
                  </a:lnTo>
                  <a:cubicBezTo>
                    <a:pt x="303" y="1473"/>
                    <a:pt x="302" y="1472"/>
                    <a:pt x="300" y="1472"/>
                  </a:cubicBezTo>
                  <a:lnTo>
                    <a:pt x="248" y="1447"/>
                  </a:lnTo>
                  <a:cubicBezTo>
                    <a:pt x="247" y="1446"/>
                    <a:pt x="245" y="1445"/>
                    <a:pt x="244" y="1444"/>
                  </a:cubicBezTo>
                  <a:lnTo>
                    <a:pt x="196" y="1404"/>
                  </a:lnTo>
                  <a:cubicBezTo>
                    <a:pt x="194" y="1403"/>
                    <a:pt x="193" y="1401"/>
                    <a:pt x="192" y="1400"/>
                  </a:cubicBezTo>
                  <a:lnTo>
                    <a:pt x="150" y="1342"/>
                  </a:lnTo>
                  <a:cubicBezTo>
                    <a:pt x="150" y="1341"/>
                    <a:pt x="149" y="1340"/>
                    <a:pt x="148" y="1339"/>
                  </a:cubicBezTo>
                  <a:lnTo>
                    <a:pt x="129" y="1300"/>
                  </a:lnTo>
                  <a:lnTo>
                    <a:pt x="111" y="1256"/>
                  </a:lnTo>
                  <a:lnTo>
                    <a:pt x="96" y="1206"/>
                  </a:lnTo>
                  <a:lnTo>
                    <a:pt x="81" y="1150"/>
                  </a:lnTo>
                  <a:lnTo>
                    <a:pt x="58" y="1025"/>
                  </a:lnTo>
                  <a:lnTo>
                    <a:pt x="40" y="881"/>
                  </a:lnTo>
                  <a:lnTo>
                    <a:pt x="27" y="723"/>
                  </a:lnTo>
                  <a:lnTo>
                    <a:pt x="17" y="552"/>
                  </a:lnTo>
                  <a:lnTo>
                    <a:pt x="10" y="374"/>
                  </a:lnTo>
                  <a:lnTo>
                    <a:pt x="0" y="1"/>
                  </a:lnTo>
                  <a:lnTo>
                    <a:pt x="43" y="0"/>
                  </a:lnTo>
                  <a:close/>
                  <a:moveTo>
                    <a:pt x="413" y="1405"/>
                  </a:moveTo>
                  <a:lnTo>
                    <a:pt x="544" y="1462"/>
                  </a:lnTo>
                  <a:lnTo>
                    <a:pt x="420" y="1533"/>
                  </a:lnTo>
                  <a:lnTo>
                    <a:pt x="413" y="1405"/>
                  </a:lnTo>
                  <a:close/>
                </a:path>
              </a:pathLst>
            </a:custGeom>
            <a:solidFill>
              <a:srgbClr val="99CCFF"/>
            </a:solidFill>
            <a:ln w="0" cap="flat">
              <a:solidFill>
                <a:srgbClr val="99CC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85" name="Rectangle 46"/>
            <p:cNvSpPr>
              <a:spLocks noChangeArrowheads="1"/>
            </p:cNvSpPr>
            <p:nvPr/>
          </p:nvSpPr>
          <p:spPr bwMode="auto">
            <a:xfrm>
              <a:off x="708" y="1091"/>
              <a:ext cx="178" cy="238"/>
            </a:xfrm>
            <a:prstGeom prst="rect">
              <a:avLst/>
            </a:prstGeom>
            <a:solidFill>
              <a:srgbClr val="FFFF9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86" name="Freeform 47"/>
            <p:cNvSpPr>
              <a:spLocks noEditPoints="1"/>
            </p:cNvSpPr>
            <p:nvPr/>
          </p:nvSpPr>
          <p:spPr bwMode="auto">
            <a:xfrm>
              <a:off x="705" y="1088"/>
              <a:ext cx="184" cy="245"/>
            </a:xfrm>
            <a:custGeom>
              <a:avLst/>
              <a:gdLst>
                <a:gd name="T0" fmla="*/ 0 w 384"/>
                <a:gd name="T1" fmla="*/ 8 h 560"/>
                <a:gd name="T2" fmla="*/ 8 w 384"/>
                <a:gd name="T3" fmla="*/ 0 h 560"/>
                <a:gd name="T4" fmla="*/ 376 w 384"/>
                <a:gd name="T5" fmla="*/ 0 h 560"/>
                <a:gd name="T6" fmla="*/ 384 w 384"/>
                <a:gd name="T7" fmla="*/ 8 h 560"/>
                <a:gd name="T8" fmla="*/ 384 w 384"/>
                <a:gd name="T9" fmla="*/ 552 h 560"/>
                <a:gd name="T10" fmla="*/ 376 w 384"/>
                <a:gd name="T11" fmla="*/ 560 h 560"/>
                <a:gd name="T12" fmla="*/ 8 w 384"/>
                <a:gd name="T13" fmla="*/ 560 h 560"/>
                <a:gd name="T14" fmla="*/ 0 w 384"/>
                <a:gd name="T15" fmla="*/ 552 h 560"/>
                <a:gd name="T16" fmla="*/ 0 w 384"/>
                <a:gd name="T17" fmla="*/ 8 h 560"/>
                <a:gd name="T18" fmla="*/ 16 w 384"/>
                <a:gd name="T19" fmla="*/ 552 h 560"/>
                <a:gd name="T20" fmla="*/ 8 w 384"/>
                <a:gd name="T21" fmla="*/ 544 h 560"/>
                <a:gd name="T22" fmla="*/ 376 w 384"/>
                <a:gd name="T23" fmla="*/ 544 h 560"/>
                <a:gd name="T24" fmla="*/ 368 w 384"/>
                <a:gd name="T25" fmla="*/ 552 h 560"/>
                <a:gd name="T26" fmla="*/ 368 w 384"/>
                <a:gd name="T27" fmla="*/ 8 h 560"/>
                <a:gd name="T28" fmla="*/ 376 w 384"/>
                <a:gd name="T29" fmla="*/ 16 h 560"/>
                <a:gd name="T30" fmla="*/ 8 w 384"/>
                <a:gd name="T31" fmla="*/ 16 h 560"/>
                <a:gd name="T32" fmla="*/ 16 w 384"/>
                <a:gd name="T33" fmla="*/ 8 h 560"/>
                <a:gd name="T34" fmla="*/ 16 w 384"/>
                <a:gd name="T35" fmla="*/ 552 h 5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84" h="560">
                  <a:moveTo>
                    <a:pt x="0" y="8"/>
                  </a:moveTo>
                  <a:cubicBezTo>
                    <a:pt x="0" y="4"/>
                    <a:pt x="4" y="0"/>
                    <a:pt x="8" y="0"/>
                  </a:cubicBezTo>
                  <a:lnTo>
                    <a:pt x="376" y="0"/>
                  </a:lnTo>
                  <a:cubicBezTo>
                    <a:pt x="381" y="0"/>
                    <a:pt x="384" y="4"/>
                    <a:pt x="384" y="8"/>
                  </a:cubicBezTo>
                  <a:lnTo>
                    <a:pt x="384" y="552"/>
                  </a:lnTo>
                  <a:cubicBezTo>
                    <a:pt x="384" y="557"/>
                    <a:pt x="381" y="560"/>
                    <a:pt x="376" y="560"/>
                  </a:cubicBezTo>
                  <a:lnTo>
                    <a:pt x="8" y="560"/>
                  </a:lnTo>
                  <a:cubicBezTo>
                    <a:pt x="4" y="560"/>
                    <a:pt x="0" y="557"/>
                    <a:pt x="0" y="552"/>
                  </a:cubicBezTo>
                  <a:lnTo>
                    <a:pt x="0" y="8"/>
                  </a:lnTo>
                  <a:close/>
                  <a:moveTo>
                    <a:pt x="16" y="552"/>
                  </a:moveTo>
                  <a:lnTo>
                    <a:pt x="8" y="544"/>
                  </a:lnTo>
                  <a:lnTo>
                    <a:pt x="376" y="544"/>
                  </a:lnTo>
                  <a:lnTo>
                    <a:pt x="368" y="552"/>
                  </a:lnTo>
                  <a:lnTo>
                    <a:pt x="368" y="8"/>
                  </a:lnTo>
                  <a:lnTo>
                    <a:pt x="376" y="16"/>
                  </a:lnTo>
                  <a:lnTo>
                    <a:pt x="8" y="16"/>
                  </a:lnTo>
                  <a:lnTo>
                    <a:pt x="16" y="8"/>
                  </a:lnTo>
                  <a:lnTo>
                    <a:pt x="16" y="552"/>
                  </a:lnTo>
                  <a:close/>
                </a:path>
              </a:pathLst>
            </a:custGeom>
            <a:solidFill>
              <a:srgbClr val="FF9933"/>
            </a:solidFill>
            <a:ln w="0" cap="flat">
              <a:solidFill>
                <a:srgbClr val="FF9933"/>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87" name="Rectangle 48"/>
            <p:cNvSpPr>
              <a:spLocks noChangeArrowheads="1"/>
            </p:cNvSpPr>
            <p:nvPr/>
          </p:nvSpPr>
          <p:spPr bwMode="auto">
            <a:xfrm>
              <a:off x="477" y="1091"/>
              <a:ext cx="178" cy="238"/>
            </a:xfrm>
            <a:prstGeom prst="rect">
              <a:avLst/>
            </a:prstGeom>
            <a:solidFill>
              <a:srgbClr val="FFFF9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88" name="Freeform 49"/>
            <p:cNvSpPr>
              <a:spLocks noEditPoints="1"/>
            </p:cNvSpPr>
            <p:nvPr/>
          </p:nvSpPr>
          <p:spPr bwMode="auto">
            <a:xfrm>
              <a:off x="474" y="1088"/>
              <a:ext cx="184" cy="245"/>
            </a:xfrm>
            <a:custGeom>
              <a:avLst/>
              <a:gdLst>
                <a:gd name="T0" fmla="*/ 0 w 384"/>
                <a:gd name="T1" fmla="*/ 8 h 560"/>
                <a:gd name="T2" fmla="*/ 8 w 384"/>
                <a:gd name="T3" fmla="*/ 0 h 560"/>
                <a:gd name="T4" fmla="*/ 376 w 384"/>
                <a:gd name="T5" fmla="*/ 0 h 560"/>
                <a:gd name="T6" fmla="*/ 384 w 384"/>
                <a:gd name="T7" fmla="*/ 8 h 560"/>
                <a:gd name="T8" fmla="*/ 384 w 384"/>
                <a:gd name="T9" fmla="*/ 552 h 560"/>
                <a:gd name="T10" fmla="*/ 376 w 384"/>
                <a:gd name="T11" fmla="*/ 560 h 560"/>
                <a:gd name="T12" fmla="*/ 8 w 384"/>
                <a:gd name="T13" fmla="*/ 560 h 560"/>
                <a:gd name="T14" fmla="*/ 0 w 384"/>
                <a:gd name="T15" fmla="*/ 552 h 560"/>
                <a:gd name="T16" fmla="*/ 0 w 384"/>
                <a:gd name="T17" fmla="*/ 8 h 560"/>
                <a:gd name="T18" fmla="*/ 16 w 384"/>
                <a:gd name="T19" fmla="*/ 552 h 560"/>
                <a:gd name="T20" fmla="*/ 8 w 384"/>
                <a:gd name="T21" fmla="*/ 544 h 560"/>
                <a:gd name="T22" fmla="*/ 376 w 384"/>
                <a:gd name="T23" fmla="*/ 544 h 560"/>
                <a:gd name="T24" fmla="*/ 368 w 384"/>
                <a:gd name="T25" fmla="*/ 552 h 560"/>
                <a:gd name="T26" fmla="*/ 368 w 384"/>
                <a:gd name="T27" fmla="*/ 8 h 560"/>
                <a:gd name="T28" fmla="*/ 376 w 384"/>
                <a:gd name="T29" fmla="*/ 16 h 560"/>
                <a:gd name="T30" fmla="*/ 8 w 384"/>
                <a:gd name="T31" fmla="*/ 16 h 560"/>
                <a:gd name="T32" fmla="*/ 16 w 384"/>
                <a:gd name="T33" fmla="*/ 8 h 560"/>
                <a:gd name="T34" fmla="*/ 16 w 384"/>
                <a:gd name="T35" fmla="*/ 552 h 5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84" h="560">
                  <a:moveTo>
                    <a:pt x="0" y="8"/>
                  </a:moveTo>
                  <a:cubicBezTo>
                    <a:pt x="0" y="4"/>
                    <a:pt x="4" y="0"/>
                    <a:pt x="8" y="0"/>
                  </a:cubicBezTo>
                  <a:lnTo>
                    <a:pt x="376" y="0"/>
                  </a:lnTo>
                  <a:cubicBezTo>
                    <a:pt x="381" y="0"/>
                    <a:pt x="384" y="4"/>
                    <a:pt x="384" y="8"/>
                  </a:cubicBezTo>
                  <a:lnTo>
                    <a:pt x="384" y="552"/>
                  </a:lnTo>
                  <a:cubicBezTo>
                    <a:pt x="384" y="557"/>
                    <a:pt x="381" y="560"/>
                    <a:pt x="376" y="560"/>
                  </a:cubicBezTo>
                  <a:lnTo>
                    <a:pt x="8" y="560"/>
                  </a:lnTo>
                  <a:cubicBezTo>
                    <a:pt x="4" y="560"/>
                    <a:pt x="0" y="557"/>
                    <a:pt x="0" y="552"/>
                  </a:cubicBezTo>
                  <a:lnTo>
                    <a:pt x="0" y="8"/>
                  </a:lnTo>
                  <a:close/>
                  <a:moveTo>
                    <a:pt x="16" y="552"/>
                  </a:moveTo>
                  <a:lnTo>
                    <a:pt x="8" y="544"/>
                  </a:lnTo>
                  <a:lnTo>
                    <a:pt x="376" y="544"/>
                  </a:lnTo>
                  <a:lnTo>
                    <a:pt x="368" y="552"/>
                  </a:lnTo>
                  <a:lnTo>
                    <a:pt x="368" y="8"/>
                  </a:lnTo>
                  <a:lnTo>
                    <a:pt x="376" y="16"/>
                  </a:lnTo>
                  <a:lnTo>
                    <a:pt x="8" y="16"/>
                  </a:lnTo>
                  <a:lnTo>
                    <a:pt x="16" y="8"/>
                  </a:lnTo>
                  <a:lnTo>
                    <a:pt x="16" y="552"/>
                  </a:lnTo>
                  <a:close/>
                </a:path>
              </a:pathLst>
            </a:custGeom>
            <a:solidFill>
              <a:srgbClr val="FF9933"/>
            </a:solidFill>
            <a:ln w="0" cap="flat">
              <a:solidFill>
                <a:srgbClr val="FF9933"/>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89" name="Rectangle 50"/>
            <p:cNvSpPr>
              <a:spLocks noChangeArrowheads="1"/>
            </p:cNvSpPr>
            <p:nvPr/>
          </p:nvSpPr>
          <p:spPr bwMode="auto">
            <a:xfrm>
              <a:off x="298" y="1120"/>
              <a:ext cx="254" cy="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ja-JP" sz="1100" b="0" i="0" u="none" strike="noStrike" kern="1200" cap="none" spc="0" normalizeH="0" baseline="0" noProof="0">
                  <a:ln>
                    <a:noFill/>
                  </a:ln>
                  <a:solidFill>
                    <a:srgbClr val="000000"/>
                  </a:solidFill>
                  <a:effectLst/>
                  <a:uLnTx/>
                  <a:uFillTx/>
                  <a:latin typeface="ＭＳ ゴシック" panose="020B0609070205080204" pitchFamily="49" charset="-128"/>
                  <a:ea typeface="ＭＳ ゴシック" panose="020B0609070205080204" pitchFamily="49" charset="-128"/>
                  <a:cs typeface="+mn-cs"/>
                </a:rPr>
                <a:t>国土軸</a:t>
              </a:r>
              <a:endParaRPr kumimoji="0" lang="ja-JP" altLang="ja-JP"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50" charset="-128"/>
                <a:cs typeface="+mn-cs"/>
              </a:endParaRPr>
            </a:p>
          </p:txBody>
        </p:sp>
        <p:sp>
          <p:nvSpPr>
            <p:cNvPr id="90" name="Rectangle 51"/>
            <p:cNvSpPr>
              <a:spLocks noChangeArrowheads="1"/>
            </p:cNvSpPr>
            <p:nvPr/>
          </p:nvSpPr>
          <p:spPr bwMode="auto">
            <a:xfrm>
              <a:off x="192" y="1250"/>
              <a:ext cx="646" cy="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ja-JP" sz="1000" b="0" i="0" u="none" strike="noStrike" kern="1200" cap="none" spc="0" normalizeH="0" baseline="0" noProof="0" dirty="0">
                  <a:ln>
                    <a:noFill/>
                  </a:ln>
                  <a:solidFill>
                    <a:srgbClr val="000000"/>
                  </a:solidFill>
                  <a:effectLst/>
                  <a:uLnTx/>
                  <a:uFillTx/>
                  <a:latin typeface="ＭＳ ゴシック" panose="020B0609070205080204" pitchFamily="49" charset="-128"/>
                  <a:ea typeface="ＭＳ ゴシック" panose="020B0609070205080204" pitchFamily="49" charset="-128"/>
                  <a:cs typeface="+mn-cs"/>
                </a:rPr>
                <a:t>（名神・新名神）</a:t>
              </a:r>
              <a:endParaRPr kumimoji="0" lang="ja-JP" altLang="ja-JP"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50" charset="-128"/>
                <a:cs typeface="+mn-cs"/>
              </a:endParaRPr>
            </a:p>
          </p:txBody>
        </p:sp>
        <p:sp>
          <p:nvSpPr>
            <p:cNvPr id="91" name="Rectangle 52"/>
            <p:cNvSpPr>
              <a:spLocks noChangeArrowheads="1"/>
            </p:cNvSpPr>
            <p:nvPr/>
          </p:nvSpPr>
          <p:spPr bwMode="auto">
            <a:xfrm>
              <a:off x="1914" y="732"/>
              <a:ext cx="216" cy="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ja-JP" sz="700" b="0" i="0" u="none" strike="noStrike" kern="1200" cap="none" spc="0" normalizeH="0" baseline="0" noProof="0" dirty="0">
                  <a:ln>
                    <a:noFill/>
                  </a:ln>
                  <a:solidFill>
                    <a:srgbClr val="000000"/>
                  </a:solidFill>
                  <a:effectLst/>
                  <a:uLnTx/>
                  <a:uFillTx/>
                  <a:latin typeface="ＭＳ ゴシック" panose="020B0609070205080204" pitchFamily="49" charset="-128"/>
                  <a:ea typeface="ＭＳ ゴシック" panose="020B0609070205080204" pitchFamily="49" charset="-128"/>
                  <a:cs typeface="+mn-cs"/>
                </a:rPr>
                <a:t>北大阪急行の</a:t>
              </a:r>
              <a:endParaRPr kumimoji="0" lang="ja-JP" altLang="ja-JP"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50" charset="-128"/>
                <a:cs typeface="+mn-cs"/>
              </a:endParaRPr>
            </a:p>
          </p:txBody>
        </p:sp>
        <p:sp>
          <p:nvSpPr>
            <p:cNvPr id="92" name="Rectangle 53"/>
            <p:cNvSpPr>
              <a:spLocks noChangeArrowheads="1"/>
            </p:cNvSpPr>
            <p:nvPr/>
          </p:nvSpPr>
          <p:spPr bwMode="auto">
            <a:xfrm>
              <a:off x="1914" y="802"/>
              <a:ext cx="113" cy="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ja-JP" sz="700" b="0" i="0" u="none" strike="noStrike" kern="1200" cap="none" spc="0" normalizeH="0" baseline="0" noProof="0" dirty="0">
                  <a:ln>
                    <a:noFill/>
                  </a:ln>
                  <a:solidFill>
                    <a:srgbClr val="000000"/>
                  </a:solidFill>
                  <a:effectLst/>
                  <a:uLnTx/>
                  <a:uFillTx/>
                  <a:latin typeface="ＭＳ ゴシック" panose="020B0609070205080204" pitchFamily="49" charset="-128"/>
                  <a:ea typeface="ＭＳ ゴシック" panose="020B0609070205080204" pitchFamily="49" charset="-128"/>
                  <a:cs typeface="+mn-cs"/>
                </a:rPr>
                <a:t>延伸</a:t>
              </a:r>
              <a:endParaRPr kumimoji="0" lang="ja-JP" altLang="ja-JP"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50" charset="-128"/>
                <a:cs typeface="+mn-cs"/>
              </a:endParaRPr>
            </a:p>
          </p:txBody>
        </p:sp>
        <p:sp>
          <p:nvSpPr>
            <p:cNvPr id="93" name="Rectangle 54"/>
            <p:cNvSpPr>
              <a:spLocks noChangeArrowheads="1"/>
            </p:cNvSpPr>
            <p:nvPr/>
          </p:nvSpPr>
          <p:spPr bwMode="auto">
            <a:xfrm>
              <a:off x="2203" y="3317"/>
              <a:ext cx="154" cy="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ja-JP" sz="700" b="0" i="0" u="none" strike="noStrike" kern="1200" cap="none" spc="0" normalizeH="0" baseline="0" noProof="0">
                  <a:ln>
                    <a:noFill/>
                  </a:ln>
                  <a:solidFill>
                    <a:srgbClr val="000000"/>
                  </a:solidFill>
                  <a:effectLst/>
                  <a:uLnTx/>
                  <a:uFillTx/>
                  <a:latin typeface="ＭＳ ゴシック" panose="020B0609070205080204" pitchFamily="49" charset="-128"/>
                  <a:ea typeface="ＭＳ ゴシック" panose="020B0609070205080204" pitchFamily="49" charset="-128"/>
                  <a:cs typeface="+mn-cs"/>
                </a:rPr>
                <a:t>御堂筋線</a:t>
              </a:r>
              <a:endParaRPr kumimoji="0" lang="ja-JP" altLang="ja-JP"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50" charset="-128"/>
                <a:cs typeface="+mn-cs"/>
              </a:endParaRPr>
            </a:p>
          </p:txBody>
        </p:sp>
        <p:sp>
          <p:nvSpPr>
            <p:cNvPr id="95" name="Rectangle 56"/>
            <p:cNvSpPr>
              <a:spLocks noChangeArrowheads="1"/>
            </p:cNvSpPr>
            <p:nvPr/>
          </p:nvSpPr>
          <p:spPr bwMode="auto">
            <a:xfrm>
              <a:off x="1403" y="1825"/>
              <a:ext cx="300" cy="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ja-JP" sz="1000" b="0" i="0" u="none" strike="noStrike" kern="1200" cap="none" spc="0" normalizeH="0" baseline="0" noProof="0" dirty="0">
                  <a:ln>
                    <a:noFill/>
                  </a:ln>
                  <a:solidFill>
                    <a:srgbClr val="000000"/>
                  </a:solidFill>
                  <a:effectLst/>
                  <a:uLnTx/>
                  <a:uFillTx/>
                  <a:latin typeface="ＭＳ ゴシック" panose="020B0609070205080204" pitchFamily="49" charset="-128"/>
                  <a:ea typeface="ＭＳ ゴシック" panose="020B0609070205080204" pitchFamily="49" charset="-128"/>
                  <a:cs typeface="+mn-cs"/>
                </a:rPr>
                <a:t>なにわ筋線</a:t>
              </a:r>
              <a:endParaRPr kumimoji="0" lang="ja-JP" altLang="ja-JP"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50" charset="-128"/>
                <a:cs typeface="+mn-cs"/>
              </a:endParaRPr>
            </a:p>
          </p:txBody>
        </p:sp>
        <p:sp>
          <p:nvSpPr>
            <p:cNvPr id="96" name="Rectangle 57"/>
            <p:cNvSpPr>
              <a:spLocks noChangeArrowheads="1"/>
            </p:cNvSpPr>
            <p:nvPr/>
          </p:nvSpPr>
          <p:spPr bwMode="auto">
            <a:xfrm>
              <a:off x="1407" y="1917"/>
              <a:ext cx="216" cy="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ja-JP" sz="1000" b="0" i="0" u="none" strike="noStrike" kern="1200" cap="none" spc="0" normalizeH="0" baseline="0" noProof="0" dirty="0">
                  <a:ln>
                    <a:noFill/>
                  </a:ln>
                  <a:solidFill>
                    <a:srgbClr val="000000"/>
                  </a:solidFill>
                  <a:effectLst/>
                  <a:uLnTx/>
                  <a:uFillTx/>
                  <a:latin typeface="ＭＳ ゴシック" panose="020B0609070205080204" pitchFamily="49" charset="-128"/>
                  <a:ea typeface="ＭＳ ゴシック" panose="020B0609070205080204" pitchFamily="49" charset="-128"/>
                  <a:cs typeface="+mn-cs"/>
                </a:rPr>
                <a:t>の整備</a:t>
              </a:r>
              <a:endParaRPr kumimoji="0" lang="ja-JP" altLang="ja-JP"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50" charset="-128"/>
                <a:cs typeface="+mn-cs"/>
              </a:endParaRPr>
            </a:p>
          </p:txBody>
        </p:sp>
        <p:sp>
          <p:nvSpPr>
            <p:cNvPr id="99" name="Rectangle 60"/>
            <p:cNvSpPr>
              <a:spLocks noChangeArrowheads="1"/>
            </p:cNvSpPr>
            <p:nvPr/>
          </p:nvSpPr>
          <p:spPr bwMode="auto">
            <a:xfrm>
              <a:off x="1260" y="2496"/>
              <a:ext cx="300" cy="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ja-JP" sz="1000" b="0" i="0" u="none" strike="noStrike" kern="1200" cap="none" spc="0" normalizeH="0" baseline="0" noProof="0" dirty="0">
                  <a:ln>
                    <a:noFill/>
                  </a:ln>
                  <a:solidFill>
                    <a:srgbClr val="000000"/>
                  </a:solidFill>
                  <a:effectLst/>
                  <a:uLnTx/>
                  <a:uFillTx/>
                  <a:latin typeface="ＭＳ ゴシック" panose="020B0609070205080204" pitchFamily="49" charset="-128"/>
                  <a:ea typeface="ＭＳ ゴシック" panose="020B0609070205080204" pitchFamily="49" charset="-128"/>
                  <a:cs typeface="+mn-cs"/>
                </a:rPr>
                <a:t>臨海部への</a:t>
              </a:r>
              <a:endParaRPr kumimoji="0" lang="ja-JP" altLang="ja-JP"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50" charset="-128"/>
                <a:cs typeface="+mn-cs"/>
              </a:endParaRPr>
            </a:p>
          </p:txBody>
        </p:sp>
        <p:sp>
          <p:nvSpPr>
            <p:cNvPr id="100" name="Rectangle 61"/>
            <p:cNvSpPr>
              <a:spLocks noChangeArrowheads="1"/>
            </p:cNvSpPr>
            <p:nvPr/>
          </p:nvSpPr>
          <p:spPr bwMode="auto">
            <a:xfrm>
              <a:off x="1260" y="2587"/>
              <a:ext cx="215" cy="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ja-JP" sz="1000" b="0" i="0" u="none" strike="noStrike" kern="1200" cap="none" spc="0" normalizeH="0" baseline="0" noProof="0">
                  <a:ln>
                    <a:noFill/>
                  </a:ln>
                  <a:solidFill>
                    <a:srgbClr val="000000"/>
                  </a:solidFill>
                  <a:effectLst/>
                  <a:uLnTx/>
                  <a:uFillTx/>
                  <a:latin typeface="ＭＳ ゴシック" panose="020B0609070205080204" pitchFamily="49" charset="-128"/>
                  <a:ea typeface="ＭＳ ゴシック" panose="020B0609070205080204" pitchFamily="49" charset="-128"/>
                  <a:cs typeface="+mn-cs"/>
                </a:rPr>
                <a:t>新線整備</a:t>
              </a:r>
              <a:endParaRPr kumimoji="0" lang="ja-JP" altLang="ja-JP"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50" charset="-128"/>
                <a:cs typeface="+mn-cs"/>
              </a:endParaRPr>
            </a:p>
          </p:txBody>
        </p:sp>
        <p:sp>
          <p:nvSpPr>
            <p:cNvPr id="101" name="Rectangle 62"/>
            <p:cNvSpPr>
              <a:spLocks noChangeArrowheads="1"/>
            </p:cNvSpPr>
            <p:nvPr/>
          </p:nvSpPr>
          <p:spPr bwMode="auto">
            <a:xfrm>
              <a:off x="1716" y="3429"/>
              <a:ext cx="154" cy="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ja-JP" sz="700" b="0" i="0" u="none" strike="noStrike" kern="1200" cap="none" spc="0" normalizeH="0" baseline="0" noProof="0">
                  <a:ln>
                    <a:noFill/>
                  </a:ln>
                  <a:solidFill>
                    <a:srgbClr val="000000"/>
                  </a:solidFill>
                  <a:effectLst/>
                  <a:uLnTx/>
                  <a:uFillTx/>
                  <a:latin typeface="ＭＳ ゴシック" panose="020B0609070205080204" pitchFamily="49" charset="-128"/>
                  <a:ea typeface="ＭＳ ゴシック" panose="020B0609070205080204" pitchFamily="49" charset="-128"/>
                  <a:cs typeface="+mn-cs"/>
                </a:rPr>
                <a:t>ＪＲ線</a:t>
              </a:r>
              <a:endParaRPr kumimoji="0" lang="ja-JP" altLang="ja-JP"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50" charset="-128"/>
                <a:cs typeface="+mn-cs"/>
              </a:endParaRPr>
            </a:p>
          </p:txBody>
        </p:sp>
        <p:sp>
          <p:nvSpPr>
            <p:cNvPr id="102" name="Rectangle 63"/>
            <p:cNvSpPr>
              <a:spLocks noChangeArrowheads="1"/>
            </p:cNvSpPr>
            <p:nvPr/>
          </p:nvSpPr>
          <p:spPr bwMode="auto">
            <a:xfrm>
              <a:off x="1716" y="3499"/>
              <a:ext cx="154" cy="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ja-JP" sz="700" b="0" i="0" u="none" strike="noStrike" kern="1200" cap="none" spc="0" normalizeH="0" baseline="0" noProof="0">
                  <a:ln>
                    <a:noFill/>
                  </a:ln>
                  <a:solidFill>
                    <a:srgbClr val="000000"/>
                  </a:solidFill>
                  <a:effectLst/>
                  <a:uLnTx/>
                  <a:uFillTx/>
                  <a:latin typeface="ＭＳ ゴシック" panose="020B0609070205080204" pitchFamily="49" charset="-128"/>
                  <a:ea typeface="ＭＳ ゴシック" panose="020B0609070205080204" pitchFamily="49" charset="-128"/>
                  <a:cs typeface="+mn-cs"/>
                </a:rPr>
                <a:t>南海線</a:t>
              </a:r>
              <a:endParaRPr kumimoji="0" lang="ja-JP" altLang="ja-JP"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50" charset="-128"/>
                <a:cs typeface="+mn-cs"/>
              </a:endParaRPr>
            </a:p>
          </p:txBody>
        </p:sp>
        <p:sp>
          <p:nvSpPr>
            <p:cNvPr id="104" name="Rectangle 65"/>
            <p:cNvSpPr>
              <a:spLocks noChangeArrowheads="1"/>
            </p:cNvSpPr>
            <p:nvPr/>
          </p:nvSpPr>
          <p:spPr bwMode="auto">
            <a:xfrm>
              <a:off x="2302" y="1878"/>
              <a:ext cx="470" cy="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ja-JP" sz="1000" b="0" i="0" u="none" strike="noStrike" kern="1200" cap="none" spc="0" normalizeH="0" baseline="0" noProof="0" dirty="0">
                  <a:ln>
                    <a:noFill/>
                  </a:ln>
                  <a:solidFill>
                    <a:srgbClr val="000000"/>
                  </a:solidFill>
                  <a:effectLst/>
                  <a:uLnTx/>
                  <a:uFillTx/>
                  <a:latin typeface="ＭＳ ゴシック" panose="020B0609070205080204" pitchFamily="49" charset="-128"/>
                  <a:ea typeface="ＭＳ ゴシック" panose="020B0609070205080204" pitchFamily="49" charset="-128"/>
                  <a:cs typeface="+mn-cs"/>
                </a:rPr>
                <a:t>左岸線延伸部の整備</a:t>
              </a:r>
              <a:endParaRPr kumimoji="0" lang="ja-JP" altLang="ja-JP"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50" charset="-128"/>
                <a:cs typeface="+mn-cs"/>
              </a:endParaRPr>
            </a:p>
          </p:txBody>
        </p:sp>
        <p:sp>
          <p:nvSpPr>
            <p:cNvPr id="105" name="Rectangle 66"/>
            <p:cNvSpPr>
              <a:spLocks noChangeArrowheads="1"/>
            </p:cNvSpPr>
            <p:nvPr/>
          </p:nvSpPr>
          <p:spPr bwMode="auto">
            <a:xfrm>
              <a:off x="2302" y="1969"/>
              <a:ext cx="470" cy="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ja-JP" sz="1000" b="0" i="0" u="none" strike="noStrike" kern="1200" cap="none" spc="0" normalizeH="0" baseline="0" noProof="0" dirty="0">
                  <a:ln>
                    <a:noFill/>
                  </a:ln>
                  <a:solidFill>
                    <a:srgbClr val="000000"/>
                  </a:solidFill>
                  <a:effectLst/>
                  <a:uLnTx/>
                  <a:uFillTx/>
                  <a:latin typeface="ＭＳ ゴシック" panose="020B0609070205080204" pitchFamily="49" charset="-128"/>
                  <a:ea typeface="ＭＳ ゴシック" panose="020B0609070205080204" pitchFamily="49" charset="-128"/>
                  <a:cs typeface="+mn-cs"/>
                </a:rPr>
                <a:t>（環状道路の完成）</a:t>
              </a:r>
              <a:endParaRPr kumimoji="0" lang="ja-JP" altLang="ja-JP"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50" charset="-128"/>
                <a:cs typeface="+mn-cs"/>
              </a:endParaRPr>
            </a:p>
          </p:txBody>
        </p:sp>
        <p:sp>
          <p:nvSpPr>
            <p:cNvPr id="106" name="Rectangle 67"/>
            <p:cNvSpPr>
              <a:spLocks noChangeArrowheads="1"/>
            </p:cNvSpPr>
            <p:nvPr/>
          </p:nvSpPr>
          <p:spPr bwMode="auto">
            <a:xfrm>
              <a:off x="1184" y="3165"/>
              <a:ext cx="215" cy="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ja-JP" sz="700" b="0" i="0" u="none" strike="noStrike" kern="1200" cap="none" spc="0" normalizeH="0" baseline="0" noProof="0">
                  <a:ln>
                    <a:noFill/>
                  </a:ln>
                  <a:solidFill>
                    <a:srgbClr val="000000"/>
                  </a:solidFill>
                  <a:effectLst/>
                  <a:uLnTx/>
                  <a:uFillTx/>
                  <a:latin typeface="ＭＳ ゴシック" panose="020B0609070205080204" pitchFamily="49" charset="-128"/>
                  <a:ea typeface="ＭＳ ゴシック" panose="020B0609070205080204" pitchFamily="49" charset="-128"/>
                  <a:cs typeface="+mn-cs"/>
                </a:rPr>
                <a:t>阪高湾岸線</a:t>
              </a:r>
              <a:endParaRPr kumimoji="0" lang="ja-JP" altLang="ja-JP"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50" charset="-128"/>
                <a:cs typeface="+mn-cs"/>
              </a:endParaRPr>
            </a:p>
          </p:txBody>
        </p:sp>
        <p:sp>
          <p:nvSpPr>
            <p:cNvPr id="107" name="Rectangle 68"/>
            <p:cNvSpPr>
              <a:spLocks noChangeArrowheads="1"/>
            </p:cNvSpPr>
            <p:nvPr/>
          </p:nvSpPr>
          <p:spPr bwMode="auto">
            <a:xfrm>
              <a:off x="3068" y="3277"/>
              <a:ext cx="154" cy="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ja-JP" sz="700" b="0" i="0" u="none" strike="noStrike" kern="1200" cap="none" spc="0" normalizeH="0" baseline="0" noProof="0">
                  <a:ln>
                    <a:noFill/>
                  </a:ln>
                  <a:solidFill>
                    <a:srgbClr val="000000"/>
                  </a:solidFill>
                  <a:effectLst/>
                  <a:uLnTx/>
                  <a:uFillTx/>
                  <a:latin typeface="ＭＳ ゴシック" panose="020B0609070205080204" pitchFamily="49" charset="-128"/>
                  <a:ea typeface="ＭＳ ゴシック" panose="020B0609070205080204" pitchFamily="49" charset="-128"/>
                  <a:cs typeface="+mn-cs"/>
                </a:rPr>
                <a:t>近畿道</a:t>
              </a:r>
              <a:endParaRPr kumimoji="0" lang="ja-JP" altLang="ja-JP"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50" charset="-128"/>
                <a:cs typeface="+mn-cs"/>
              </a:endParaRPr>
            </a:p>
          </p:txBody>
        </p:sp>
        <p:sp>
          <p:nvSpPr>
            <p:cNvPr id="108" name="Rectangle 69"/>
            <p:cNvSpPr>
              <a:spLocks noChangeArrowheads="1"/>
            </p:cNvSpPr>
            <p:nvPr/>
          </p:nvSpPr>
          <p:spPr bwMode="auto">
            <a:xfrm>
              <a:off x="2102" y="511"/>
              <a:ext cx="226" cy="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en-US" sz="7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箕面萱野</a:t>
              </a:r>
              <a:endParaRPr kumimoji="0" lang="ja-JP" altLang="ja-JP"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50" charset="-128"/>
                <a:cs typeface="+mn-cs"/>
              </a:endParaRPr>
            </a:p>
          </p:txBody>
        </p:sp>
        <p:sp>
          <p:nvSpPr>
            <p:cNvPr id="109" name="Rectangle 70"/>
            <p:cNvSpPr>
              <a:spLocks noChangeArrowheads="1"/>
            </p:cNvSpPr>
            <p:nvPr/>
          </p:nvSpPr>
          <p:spPr bwMode="auto">
            <a:xfrm>
              <a:off x="121" y="2195"/>
              <a:ext cx="254" cy="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ja-JP" sz="1100" b="0" i="0" u="none" strike="noStrike" kern="1200" cap="none" spc="0" normalizeH="0" baseline="0" noProof="0">
                  <a:ln>
                    <a:noFill/>
                  </a:ln>
                  <a:solidFill>
                    <a:srgbClr val="000000"/>
                  </a:solidFill>
                  <a:effectLst/>
                  <a:uLnTx/>
                  <a:uFillTx/>
                  <a:latin typeface="ＭＳ ゴシック" panose="020B0609070205080204" pitchFamily="49" charset="-128"/>
                  <a:ea typeface="ＭＳ ゴシック" panose="020B0609070205080204" pitchFamily="49" charset="-128"/>
                  <a:cs typeface="+mn-cs"/>
                </a:rPr>
                <a:t>臨海部</a:t>
              </a:r>
              <a:endParaRPr kumimoji="0" lang="ja-JP" altLang="ja-JP"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50" charset="-128"/>
                <a:cs typeface="+mn-cs"/>
              </a:endParaRPr>
            </a:p>
          </p:txBody>
        </p:sp>
        <p:sp>
          <p:nvSpPr>
            <p:cNvPr id="110" name="Rectangle 71"/>
            <p:cNvSpPr>
              <a:spLocks noChangeArrowheads="1"/>
            </p:cNvSpPr>
            <p:nvPr/>
          </p:nvSpPr>
          <p:spPr bwMode="auto">
            <a:xfrm>
              <a:off x="136" y="2328"/>
              <a:ext cx="408" cy="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ja-JP" sz="700" b="0" i="0" u="none" strike="noStrike" kern="1200" cap="none" spc="0" normalizeH="0" baseline="0" noProof="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・ＩＲ誘致によるＭＩＣＥ機能強化</a:t>
              </a:r>
              <a:endParaRPr kumimoji="0" lang="ja-JP" altLang="ja-JP"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50" charset="-128"/>
                <a:cs typeface="+mn-cs"/>
              </a:endParaRPr>
            </a:p>
          </p:txBody>
        </p:sp>
        <p:sp>
          <p:nvSpPr>
            <p:cNvPr id="111" name="Rectangle 72"/>
            <p:cNvSpPr>
              <a:spLocks noChangeArrowheads="1"/>
            </p:cNvSpPr>
            <p:nvPr/>
          </p:nvSpPr>
          <p:spPr bwMode="auto">
            <a:xfrm>
              <a:off x="136" y="2412"/>
              <a:ext cx="539" cy="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ja-JP" sz="700" b="0" i="0" u="none" strike="noStrike" kern="1200" cap="none" spc="0" normalizeH="0" baseline="0" noProof="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・スーパー中枢港湾としての強みや神戸</a:t>
              </a:r>
              <a:endParaRPr kumimoji="0" lang="ja-JP" altLang="ja-JP"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50" charset="-128"/>
                <a:cs typeface="+mn-cs"/>
              </a:endParaRPr>
            </a:p>
          </p:txBody>
        </p:sp>
        <p:sp>
          <p:nvSpPr>
            <p:cNvPr id="112" name="Rectangle 73"/>
            <p:cNvSpPr>
              <a:spLocks noChangeArrowheads="1"/>
            </p:cNvSpPr>
            <p:nvPr/>
          </p:nvSpPr>
          <p:spPr bwMode="auto">
            <a:xfrm>
              <a:off x="152" y="2482"/>
              <a:ext cx="500" cy="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ja-JP" sz="700" b="0" i="0" u="none" strike="noStrike" kern="1200" cap="none" spc="0" normalizeH="0" baseline="0" noProof="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港との経営統合等による国際ハブ化</a:t>
              </a:r>
              <a:endParaRPr kumimoji="0" lang="ja-JP" altLang="ja-JP"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50" charset="-128"/>
                <a:cs typeface="+mn-cs"/>
              </a:endParaRPr>
            </a:p>
          </p:txBody>
        </p:sp>
        <p:sp>
          <p:nvSpPr>
            <p:cNvPr id="113" name="Rectangle 74"/>
            <p:cNvSpPr>
              <a:spLocks noChangeArrowheads="1"/>
            </p:cNvSpPr>
            <p:nvPr/>
          </p:nvSpPr>
          <p:spPr bwMode="auto">
            <a:xfrm>
              <a:off x="136" y="2552"/>
              <a:ext cx="546" cy="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ja-JP" sz="700" b="0" i="0" u="none" strike="noStrike" kern="1200" cap="none" spc="0" normalizeH="0" baseline="0" noProof="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・特区や「地方税ゼロ」等を活用したイノ</a:t>
              </a:r>
              <a:endParaRPr kumimoji="0" lang="ja-JP" altLang="ja-JP"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50" charset="-128"/>
                <a:cs typeface="+mn-cs"/>
              </a:endParaRPr>
            </a:p>
          </p:txBody>
        </p:sp>
        <p:sp>
          <p:nvSpPr>
            <p:cNvPr id="114" name="Rectangle 75"/>
            <p:cNvSpPr>
              <a:spLocks noChangeArrowheads="1"/>
            </p:cNvSpPr>
            <p:nvPr/>
          </p:nvSpPr>
          <p:spPr bwMode="auto">
            <a:xfrm>
              <a:off x="152" y="2629"/>
              <a:ext cx="269" cy="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ja-JP" sz="700" b="0" i="0" u="none" strike="noStrike" kern="1200" cap="none" spc="0" normalizeH="0" baseline="0" noProof="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ベーション拠点強化</a:t>
              </a:r>
              <a:endParaRPr kumimoji="0" lang="ja-JP" altLang="ja-JP"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50" charset="-128"/>
                <a:cs typeface="+mn-cs"/>
              </a:endParaRPr>
            </a:p>
          </p:txBody>
        </p:sp>
        <p:sp>
          <p:nvSpPr>
            <p:cNvPr id="117" name="Freeform 78"/>
            <p:cNvSpPr>
              <a:spLocks/>
            </p:cNvSpPr>
            <p:nvPr/>
          </p:nvSpPr>
          <p:spPr bwMode="auto">
            <a:xfrm>
              <a:off x="2725" y="534"/>
              <a:ext cx="405" cy="388"/>
            </a:xfrm>
            <a:custGeom>
              <a:avLst/>
              <a:gdLst>
                <a:gd name="T0" fmla="*/ 182 w 405"/>
                <a:gd name="T1" fmla="*/ 388 h 388"/>
                <a:gd name="T2" fmla="*/ 314 w 405"/>
                <a:gd name="T3" fmla="*/ 284 h 388"/>
                <a:gd name="T4" fmla="*/ 405 w 405"/>
                <a:gd name="T5" fmla="*/ 378 h 388"/>
                <a:gd name="T6" fmla="*/ 354 w 405"/>
                <a:gd name="T7" fmla="*/ 85 h 388"/>
                <a:gd name="T8" fmla="*/ 41 w 405"/>
                <a:gd name="T9" fmla="*/ 0 h 388"/>
                <a:gd name="T10" fmla="*/ 132 w 405"/>
                <a:gd name="T11" fmla="*/ 94 h 388"/>
                <a:gd name="T12" fmla="*/ 0 w 405"/>
                <a:gd name="T13" fmla="*/ 199 h 388"/>
                <a:gd name="T14" fmla="*/ 182 w 405"/>
                <a:gd name="T15" fmla="*/ 388 h 3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05" h="388">
                  <a:moveTo>
                    <a:pt x="182" y="388"/>
                  </a:moveTo>
                  <a:lnTo>
                    <a:pt x="314" y="284"/>
                  </a:lnTo>
                  <a:lnTo>
                    <a:pt x="405" y="378"/>
                  </a:lnTo>
                  <a:lnTo>
                    <a:pt x="354" y="85"/>
                  </a:lnTo>
                  <a:lnTo>
                    <a:pt x="41" y="0"/>
                  </a:lnTo>
                  <a:lnTo>
                    <a:pt x="132" y="94"/>
                  </a:lnTo>
                  <a:lnTo>
                    <a:pt x="0" y="199"/>
                  </a:lnTo>
                  <a:lnTo>
                    <a:pt x="182" y="388"/>
                  </a:lnTo>
                  <a:close/>
                </a:path>
              </a:pathLst>
            </a:custGeom>
            <a:solidFill>
              <a:srgbClr val="FFFF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18" name="Freeform 79"/>
            <p:cNvSpPr>
              <a:spLocks noEditPoints="1"/>
            </p:cNvSpPr>
            <p:nvPr/>
          </p:nvSpPr>
          <p:spPr bwMode="auto">
            <a:xfrm>
              <a:off x="2720" y="527"/>
              <a:ext cx="415" cy="400"/>
            </a:xfrm>
            <a:custGeom>
              <a:avLst/>
              <a:gdLst>
                <a:gd name="T0" fmla="*/ 190 w 415"/>
                <a:gd name="T1" fmla="*/ 393 h 400"/>
                <a:gd name="T2" fmla="*/ 184 w 415"/>
                <a:gd name="T3" fmla="*/ 393 h 400"/>
                <a:gd name="T4" fmla="*/ 319 w 415"/>
                <a:gd name="T5" fmla="*/ 286 h 400"/>
                <a:gd name="T6" fmla="*/ 412 w 415"/>
                <a:gd name="T7" fmla="*/ 383 h 400"/>
                <a:gd name="T8" fmla="*/ 406 w 415"/>
                <a:gd name="T9" fmla="*/ 386 h 400"/>
                <a:gd name="T10" fmla="*/ 356 w 415"/>
                <a:gd name="T11" fmla="*/ 92 h 400"/>
                <a:gd name="T12" fmla="*/ 358 w 415"/>
                <a:gd name="T13" fmla="*/ 95 h 400"/>
                <a:gd name="T14" fmla="*/ 45 w 415"/>
                <a:gd name="T15" fmla="*/ 10 h 400"/>
                <a:gd name="T16" fmla="*/ 49 w 415"/>
                <a:gd name="T17" fmla="*/ 4 h 400"/>
                <a:gd name="T18" fmla="*/ 142 w 415"/>
                <a:gd name="T19" fmla="*/ 102 h 400"/>
                <a:gd name="T20" fmla="*/ 8 w 415"/>
                <a:gd name="T21" fmla="*/ 208 h 400"/>
                <a:gd name="T22" fmla="*/ 8 w 415"/>
                <a:gd name="T23" fmla="*/ 203 h 400"/>
                <a:gd name="T24" fmla="*/ 190 w 415"/>
                <a:gd name="T25" fmla="*/ 393 h 400"/>
                <a:gd name="T26" fmla="*/ 0 w 415"/>
                <a:gd name="T27" fmla="*/ 205 h 400"/>
                <a:gd name="T28" fmla="*/ 134 w 415"/>
                <a:gd name="T29" fmla="*/ 99 h 400"/>
                <a:gd name="T30" fmla="*/ 134 w 415"/>
                <a:gd name="T31" fmla="*/ 103 h 400"/>
                <a:gd name="T32" fmla="*/ 34 w 415"/>
                <a:gd name="T33" fmla="*/ 0 h 400"/>
                <a:gd name="T34" fmla="*/ 363 w 415"/>
                <a:gd name="T35" fmla="*/ 89 h 400"/>
                <a:gd name="T36" fmla="*/ 415 w 415"/>
                <a:gd name="T37" fmla="*/ 397 h 400"/>
                <a:gd name="T38" fmla="*/ 316 w 415"/>
                <a:gd name="T39" fmla="*/ 293 h 400"/>
                <a:gd name="T40" fmla="*/ 321 w 415"/>
                <a:gd name="T41" fmla="*/ 293 h 400"/>
                <a:gd name="T42" fmla="*/ 187 w 415"/>
                <a:gd name="T43" fmla="*/ 400 h 400"/>
                <a:gd name="T44" fmla="*/ 0 w 415"/>
                <a:gd name="T45" fmla="*/ 205 h 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15" h="400">
                  <a:moveTo>
                    <a:pt x="190" y="393"/>
                  </a:moveTo>
                  <a:lnTo>
                    <a:pt x="184" y="393"/>
                  </a:lnTo>
                  <a:lnTo>
                    <a:pt x="319" y="286"/>
                  </a:lnTo>
                  <a:lnTo>
                    <a:pt x="412" y="383"/>
                  </a:lnTo>
                  <a:lnTo>
                    <a:pt x="406" y="386"/>
                  </a:lnTo>
                  <a:lnTo>
                    <a:pt x="356" y="92"/>
                  </a:lnTo>
                  <a:lnTo>
                    <a:pt x="358" y="95"/>
                  </a:lnTo>
                  <a:lnTo>
                    <a:pt x="45" y="10"/>
                  </a:lnTo>
                  <a:lnTo>
                    <a:pt x="49" y="4"/>
                  </a:lnTo>
                  <a:lnTo>
                    <a:pt x="142" y="102"/>
                  </a:lnTo>
                  <a:lnTo>
                    <a:pt x="8" y="208"/>
                  </a:lnTo>
                  <a:lnTo>
                    <a:pt x="8" y="203"/>
                  </a:lnTo>
                  <a:lnTo>
                    <a:pt x="190" y="393"/>
                  </a:lnTo>
                  <a:close/>
                  <a:moveTo>
                    <a:pt x="0" y="205"/>
                  </a:moveTo>
                  <a:lnTo>
                    <a:pt x="134" y="99"/>
                  </a:lnTo>
                  <a:lnTo>
                    <a:pt x="134" y="103"/>
                  </a:lnTo>
                  <a:lnTo>
                    <a:pt x="34" y="0"/>
                  </a:lnTo>
                  <a:lnTo>
                    <a:pt x="363" y="89"/>
                  </a:lnTo>
                  <a:lnTo>
                    <a:pt x="415" y="397"/>
                  </a:lnTo>
                  <a:lnTo>
                    <a:pt x="316" y="293"/>
                  </a:lnTo>
                  <a:lnTo>
                    <a:pt x="321" y="293"/>
                  </a:lnTo>
                  <a:lnTo>
                    <a:pt x="187" y="400"/>
                  </a:lnTo>
                  <a:lnTo>
                    <a:pt x="0" y="205"/>
                  </a:lnTo>
                  <a:close/>
                </a:path>
              </a:pathLst>
            </a:custGeom>
            <a:solidFill>
              <a:srgbClr val="FF9933"/>
            </a:solidFill>
            <a:ln w="0" cap="flat">
              <a:solidFill>
                <a:srgbClr val="FF9933"/>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19" name="Freeform 80"/>
            <p:cNvSpPr>
              <a:spLocks/>
            </p:cNvSpPr>
            <p:nvPr/>
          </p:nvSpPr>
          <p:spPr bwMode="auto">
            <a:xfrm>
              <a:off x="2370" y="912"/>
              <a:ext cx="304" cy="284"/>
            </a:xfrm>
            <a:custGeom>
              <a:avLst/>
              <a:gdLst>
                <a:gd name="T0" fmla="*/ 304 w 304"/>
                <a:gd name="T1" fmla="*/ 180 h 284"/>
                <a:gd name="T2" fmla="*/ 172 w 304"/>
                <a:gd name="T3" fmla="*/ 284 h 284"/>
                <a:gd name="T4" fmla="*/ 0 w 304"/>
                <a:gd name="T5" fmla="*/ 105 h 284"/>
                <a:gd name="T6" fmla="*/ 132 w 304"/>
                <a:gd name="T7" fmla="*/ 0 h 284"/>
                <a:gd name="T8" fmla="*/ 304 w 304"/>
                <a:gd name="T9" fmla="*/ 180 h 284"/>
              </a:gdLst>
              <a:ahLst/>
              <a:cxnLst>
                <a:cxn ang="0">
                  <a:pos x="T0" y="T1"/>
                </a:cxn>
                <a:cxn ang="0">
                  <a:pos x="T2" y="T3"/>
                </a:cxn>
                <a:cxn ang="0">
                  <a:pos x="T4" y="T5"/>
                </a:cxn>
                <a:cxn ang="0">
                  <a:pos x="T6" y="T7"/>
                </a:cxn>
                <a:cxn ang="0">
                  <a:pos x="T8" y="T9"/>
                </a:cxn>
              </a:cxnLst>
              <a:rect l="0" t="0" r="r" b="b"/>
              <a:pathLst>
                <a:path w="304" h="284">
                  <a:moveTo>
                    <a:pt x="304" y="180"/>
                  </a:moveTo>
                  <a:lnTo>
                    <a:pt x="172" y="284"/>
                  </a:lnTo>
                  <a:lnTo>
                    <a:pt x="0" y="105"/>
                  </a:lnTo>
                  <a:lnTo>
                    <a:pt x="132" y="0"/>
                  </a:lnTo>
                  <a:lnTo>
                    <a:pt x="304" y="180"/>
                  </a:lnTo>
                  <a:close/>
                </a:path>
              </a:pathLst>
            </a:custGeom>
            <a:solidFill>
              <a:srgbClr val="FFFF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20" name="Freeform 81"/>
            <p:cNvSpPr>
              <a:spLocks noEditPoints="1"/>
            </p:cNvSpPr>
            <p:nvPr/>
          </p:nvSpPr>
          <p:spPr bwMode="auto">
            <a:xfrm>
              <a:off x="2365" y="908"/>
              <a:ext cx="313" cy="292"/>
            </a:xfrm>
            <a:custGeom>
              <a:avLst/>
              <a:gdLst>
                <a:gd name="T0" fmla="*/ 647 w 650"/>
                <a:gd name="T1" fmla="*/ 414 h 667"/>
                <a:gd name="T2" fmla="*/ 646 w 650"/>
                <a:gd name="T3" fmla="*/ 425 h 667"/>
                <a:gd name="T4" fmla="*/ 372 w 650"/>
                <a:gd name="T5" fmla="*/ 664 h 667"/>
                <a:gd name="T6" fmla="*/ 361 w 650"/>
                <a:gd name="T7" fmla="*/ 663 h 667"/>
                <a:gd name="T8" fmla="*/ 3 w 650"/>
                <a:gd name="T9" fmla="*/ 253 h 667"/>
                <a:gd name="T10" fmla="*/ 4 w 650"/>
                <a:gd name="T11" fmla="*/ 242 h 667"/>
                <a:gd name="T12" fmla="*/ 277 w 650"/>
                <a:gd name="T13" fmla="*/ 3 h 667"/>
                <a:gd name="T14" fmla="*/ 289 w 650"/>
                <a:gd name="T15" fmla="*/ 4 h 667"/>
                <a:gd name="T16" fmla="*/ 647 w 650"/>
                <a:gd name="T17" fmla="*/ 414 h 667"/>
                <a:gd name="T18" fmla="*/ 277 w 650"/>
                <a:gd name="T19" fmla="*/ 15 h 667"/>
                <a:gd name="T20" fmla="*/ 288 w 650"/>
                <a:gd name="T21" fmla="*/ 15 h 667"/>
                <a:gd name="T22" fmla="*/ 15 w 650"/>
                <a:gd name="T23" fmla="*/ 254 h 667"/>
                <a:gd name="T24" fmla="*/ 15 w 650"/>
                <a:gd name="T25" fmla="*/ 243 h 667"/>
                <a:gd name="T26" fmla="*/ 373 w 650"/>
                <a:gd name="T27" fmla="*/ 653 h 667"/>
                <a:gd name="T28" fmla="*/ 362 w 650"/>
                <a:gd name="T29" fmla="*/ 652 h 667"/>
                <a:gd name="T30" fmla="*/ 635 w 650"/>
                <a:gd name="T31" fmla="*/ 413 h 667"/>
                <a:gd name="T32" fmla="*/ 635 w 650"/>
                <a:gd name="T33" fmla="*/ 425 h 667"/>
                <a:gd name="T34" fmla="*/ 277 w 650"/>
                <a:gd name="T35" fmla="*/ 15 h 6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50" h="667">
                  <a:moveTo>
                    <a:pt x="647" y="414"/>
                  </a:moveTo>
                  <a:cubicBezTo>
                    <a:pt x="650" y="417"/>
                    <a:pt x="649" y="422"/>
                    <a:pt x="646" y="425"/>
                  </a:cubicBezTo>
                  <a:lnTo>
                    <a:pt x="372" y="664"/>
                  </a:lnTo>
                  <a:cubicBezTo>
                    <a:pt x="369" y="667"/>
                    <a:pt x="364" y="667"/>
                    <a:pt x="361" y="663"/>
                  </a:cubicBezTo>
                  <a:lnTo>
                    <a:pt x="3" y="253"/>
                  </a:lnTo>
                  <a:cubicBezTo>
                    <a:pt x="0" y="250"/>
                    <a:pt x="1" y="245"/>
                    <a:pt x="4" y="242"/>
                  </a:cubicBezTo>
                  <a:lnTo>
                    <a:pt x="277" y="3"/>
                  </a:lnTo>
                  <a:cubicBezTo>
                    <a:pt x="281" y="0"/>
                    <a:pt x="286" y="1"/>
                    <a:pt x="289" y="4"/>
                  </a:cubicBezTo>
                  <a:lnTo>
                    <a:pt x="647" y="414"/>
                  </a:lnTo>
                  <a:close/>
                  <a:moveTo>
                    <a:pt x="277" y="15"/>
                  </a:moveTo>
                  <a:lnTo>
                    <a:pt x="288" y="15"/>
                  </a:lnTo>
                  <a:lnTo>
                    <a:pt x="15" y="254"/>
                  </a:lnTo>
                  <a:lnTo>
                    <a:pt x="15" y="243"/>
                  </a:lnTo>
                  <a:lnTo>
                    <a:pt x="373" y="653"/>
                  </a:lnTo>
                  <a:lnTo>
                    <a:pt x="362" y="652"/>
                  </a:lnTo>
                  <a:lnTo>
                    <a:pt x="635" y="413"/>
                  </a:lnTo>
                  <a:lnTo>
                    <a:pt x="635" y="425"/>
                  </a:lnTo>
                  <a:lnTo>
                    <a:pt x="277" y="15"/>
                  </a:lnTo>
                  <a:close/>
                </a:path>
              </a:pathLst>
            </a:custGeom>
            <a:solidFill>
              <a:srgbClr val="FF9933"/>
            </a:solidFill>
            <a:ln w="0" cap="flat">
              <a:solidFill>
                <a:srgbClr val="FF9933"/>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21" name="Freeform 82"/>
            <p:cNvSpPr>
              <a:spLocks/>
            </p:cNvSpPr>
            <p:nvPr/>
          </p:nvSpPr>
          <p:spPr bwMode="auto">
            <a:xfrm>
              <a:off x="2546" y="774"/>
              <a:ext cx="304" cy="284"/>
            </a:xfrm>
            <a:custGeom>
              <a:avLst/>
              <a:gdLst>
                <a:gd name="T0" fmla="*/ 304 w 304"/>
                <a:gd name="T1" fmla="*/ 180 h 284"/>
                <a:gd name="T2" fmla="*/ 173 w 304"/>
                <a:gd name="T3" fmla="*/ 284 h 284"/>
                <a:gd name="T4" fmla="*/ 0 w 304"/>
                <a:gd name="T5" fmla="*/ 105 h 284"/>
                <a:gd name="T6" fmla="*/ 132 w 304"/>
                <a:gd name="T7" fmla="*/ 0 h 284"/>
                <a:gd name="T8" fmla="*/ 304 w 304"/>
                <a:gd name="T9" fmla="*/ 180 h 284"/>
              </a:gdLst>
              <a:ahLst/>
              <a:cxnLst>
                <a:cxn ang="0">
                  <a:pos x="T0" y="T1"/>
                </a:cxn>
                <a:cxn ang="0">
                  <a:pos x="T2" y="T3"/>
                </a:cxn>
                <a:cxn ang="0">
                  <a:pos x="T4" y="T5"/>
                </a:cxn>
                <a:cxn ang="0">
                  <a:pos x="T6" y="T7"/>
                </a:cxn>
                <a:cxn ang="0">
                  <a:pos x="T8" y="T9"/>
                </a:cxn>
              </a:cxnLst>
              <a:rect l="0" t="0" r="r" b="b"/>
              <a:pathLst>
                <a:path w="304" h="284">
                  <a:moveTo>
                    <a:pt x="304" y="180"/>
                  </a:moveTo>
                  <a:lnTo>
                    <a:pt x="173" y="284"/>
                  </a:lnTo>
                  <a:lnTo>
                    <a:pt x="0" y="105"/>
                  </a:lnTo>
                  <a:lnTo>
                    <a:pt x="132" y="0"/>
                  </a:lnTo>
                  <a:lnTo>
                    <a:pt x="304" y="180"/>
                  </a:lnTo>
                  <a:close/>
                </a:path>
              </a:pathLst>
            </a:custGeom>
            <a:solidFill>
              <a:srgbClr val="FFFF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22" name="Freeform 83"/>
            <p:cNvSpPr>
              <a:spLocks noEditPoints="1"/>
            </p:cNvSpPr>
            <p:nvPr/>
          </p:nvSpPr>
          <p:spPr bwMode="auto">
            <a:xfrm>
              <a:off x="2542" y="770"/>
              <a:ext cx="312" cy="292"/>
            </a:xfrm>
            <a:custGeom>
              <a:avLst/>
              <a:gdLst>
                <a:gd name="T0" fmla="*/ 647 w 649"/>
                <a:gd name="T1" fmla="*/ 414 h 667"/>
                <a:gd name="T2" fmla="*/ 646 w 649"/>
                <a:gd name="T3" fmla="*/ 425 h 667"/>
                <a:gd name="T4" fmla="*/ 372 w 649"/>
                <a:gd name="T5" fmla="*/ 664 h 667"/>
                <a:gd name="T6" fmla="*/ 361 w 649"/>
                <a:gd name="T7" fmla="*/ 663 h 667"/>
                <a:gd name="T8" fmla="*/ 3 w 649"/>
                <a:gd name="T9" fmla="*/ 253 h 667"/>
                <a:gd name="T10" fmla="*/ 4 w 649"/>
                <a:gd name="T11" fmla="*/ 242 h 667"/>
                <a:gd name="T12" fmla="*/ 277 w 649"/>
                <a:gd name="T13" fmla="*/ 3 h 667"/>
                <a:gd name="T14" fmla="*/ 289 w 649"/>
                <a:gd name="T15" fmla="*/ 4 h 667"/>
                <a:gd name="T16" fmla="*/ 647 w 649"/>
                <a:gd name="T17" fmla="*/ 414 h 667"/>
                <a:gd name="T18" fmla="*/ 277 w 649"/>
                <a:gd name="T19" fmla="*/ 14 h 667"/>
                <a:gd name="T20" fmla="*/ 288 w 649"/>
                <a:gd name="T21" fmla="*/ 15 h 667"/>
                <a:gd name="T22" fmla="*/ 15 w 649"/>
                <a:gd name="T23" fmla="*/ 254 h 667"/>
                <a:gd name="T24" fmla="*/ 15 w 649"/>
                <a:gd name="T25" fmla="*/ 242 h 667"/>
                <a:gd name="T26" fmla="*/ 373 w 649"/>
                <a:gd name="T27" fmla="*/ 652 h 667"/>
                <a:gd name="T28" fmla="*/ 362 w 649"/>
                <a:gd name="T29" fmla="*/ 652 h 667"/>
                <a:gd name="T30" fmla="*/ 635 w 649"/>
                <a:gd name="T31" fmla="*/ 413 h 667"/>
                <a:gd name="T32" fmla="*/ 635 w 649"/>
                <a:gd name="T33" fmla="*/ 424 h 667"/>
                <a:gd name="T34" fmla="*/ 277 w 649"/>
                <a:gd name="T35" fmla="*/ 14 h 6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49" h="667">
                  <a:moveTo>
                    <a:pt x="647" y="414"/>
                  </a:moveTo>
                  <a:cubicBezTo>
                    <a:pt x="649" y="417"/>
                    <a:pt x="649" y="422"/>
                    <a:pt x="646" y="425"/>
                  </a:cubicBezTo>
                  <a:lnTo>
                    <a:pt x="372" y="664"/>
                  </a:lnTo>
                  <a:cubicBezTo>
                    <a:pt x="369" y="667"/>
                    <a:pt x="364" y="666"/>
                    <a:pt x="361" y="663"/>
                  </a:cubicBezTo>
                  <a:lnTo>
                    <a:pt x="3" y="253"/>
                  </a:lnTo>
                  <a:cubicBezTo>
                    <a:pt x="0" y="250"/>
                    <a:pt x="1" y="244"/>
                    <a:pt x="4" y="242"/>
                  </a:cubicBezTo>
                  <a:lnTo>
                    <a:pt x="277" y="3"/>
                  </a:lnTo>
                  <a:cubicBezTo>
                    <a:pt x="281" y="0"/>
                    <a:pt x="286" y="0"/>
                    <a:pt x="289" y="4"/>
                  </a:cubicBezTo>
                  <a:lnTo>
                    <a:pt x="647" y="414"/>
                  </a:lnTo>
                  <a:close/>
                  <a:moveTo>
                    <a:pt x="277" y="14"/>
                  </a:moveTo>
                  <a:lnTo>
                    <a:pt x="288" y="15"/>
                  </a:lnTo>
                  <a:lnTo>
                    <a:pt x="15" y="254"/>
                  </a:lnTo>
                  <a:lnTo>
                    <a:pt x="15" y="242"/>
                  </a:lnTo>
                  <a:lnTo>
                    <a:pt x="373" y="652"/>
                  </a:lnTo>
                  <a:lnTo>
                    <a:pt x="362" y="652"/>
                  </a:lnTo>
                  <a:lnTo>
                    <a:pt x="635" y="413"/>
                  </a:lnTo>
                  <a:lnTo>
                    <a:pt x="635" y="424"/>
                  </a:lnTo>
                  <a:lnTo>
                    <a:pt x="277" y="14"/>
                  </a:lnTo>
                  <a:close/>
                </a:path>
              </a:pathLst>
            </a:custGeom>
            <a:solidFill>
              <a:srgbClr val="FF9933"/>
            </a:solidFill>
            <a:ln w="0" cap="flat">
              <a:solidFill>
                <a:srgbClr val="FF9933"/>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23" name="Freeform 84"/>
            <p:cNvSpPr>
              <a:spLocks/>
            </p:cNvSpPr>
            <p:nvPr/>
          </p:nvSpPr>
          <p:spPr bwMode="auto">
            <a:xfrm>
              <a:off x="1555" y="979"/>
              <a:ext cx="1240" cy="476"/>
            </a:xfrm>
            <a:custGeom>
              <a:avLst/>
              <a:gdLst>
                <a:gd name="T0" fmla="*/ 0 w 2576"/>
                <a:gd name="T1" fmla="*/ 182 h 1088"/>
                <a:gd name="T2" fmla="*/ 182 w 2576"/>
                <a:gd name="T3" fmla="*/ 0 h 1088"/>
                <a:gd name="T4" fmla="*/ 182 w 2576"/>
                <a:gd name="T5" fmla="*/ 0 h 1088"/>
                <a:gd name="T6" fmla="*/ 182 w 2576"/>
                <a:gd name="T7" fmla="*/ 0 h 1088"/>
                <a:gd name="T8" fmla="*/ 2395 w 2576"/>
                <a:gd name="T9" fmla="*/ 0 h 1088"/>
                <a:gd name="T10" fmla="*/ 2395 w 2576"/>
                <a:gd name="T11" fmla="*/ 0 h 1088"/>
                <a:gd name="T12" fmla="*/ 2576 w 2576"/>
                <a:gd name="T13" fmla="*/ 182 h 1088"/>
                <a:gd name="T14" fmla="*/ 2576 w 2576"/>
                <a:gd name="T15" fmla="*/ 182 h 1088"/>
                <a:gd name="T16" fmla="*/ 2576 w 2576"/>
                <a:gd name="T17" fmla="*/ 182 h 1088"/>
                <a:gd name="T18" fmla="*/ 2576 w 2576"/>
                <a:gd name="T19" fmla="*/ 907 h 1088"/>
                <a:gd name="T20" fmla="*/ 2576 w 2576"/>
                <a:gd name="T21" fmla="*/ 907 h 1088"/>
                <a:gd name="T22" fmla="*/ 2395 w 2576"/>
                <a:gd name="T23" fmla="*/ 1088 h 1088"/>
                <a:gd name="T24" fmla="*/ 2395 w 2576"/>
                <a:gd name="T25" fmla="*/ 1088 h 1088"/>
                <a:gd name="T26" fmla="*/ 2395 w 2576"/>
                <a:gd name="T27" fmla="*/ 1088 h 1088"/>
                <a:gd name="T28" fmla="*/ 182 w 2576"/>
                <a:gd name="T29" fmla="*/ 1088 h 1088"/>
                <a:gd name="T30" fmla="*/ 182 w 2576"/>
                <a:gd name="T31" fmla="*/ 1088 h 1088"/>
                <a:gd name="T32" fmla="*/ 0 w 2576"/>
                <a:gd name="T33" fmla="*/ 907 h 1088"/>
                <a:gd name="T34" fmla="*/ 0 w 2576"/>
                <a:gd name="T35" fmla="*/ 907 h 1088"/>
                <a:gd name="T36" fmla="*/ 0 w 2576"/>
                <a:gd name="T37" fmla="*/ 182 h 10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576" h="1088">
                  <a:moveTo>
                    <a:pt x="0" y="182"/>
                  </a:moveTo>
                  <a:cubicBezTo>
                    <a:pt x="0" y="82"/>
                    <a:pt x="82" y="0"/>
                    <a:pt x="182" y="0"/>
                  </a:cubicBezTo>
                  <a:cubicBezTo>
                    <a:pt x="182" y="0"/>
                    <a:pt x="182" y="0"/>
                    <a:pt x="182" y="0"/>
                  </a:cubicBezTo>
                  <a:lnTo>
                    <a:pt x="182" y="0"/>
                  </a:lnTo>
                  <a:lnTo>
                    <a:pt x="2395" y="0"/>
                  </a:lnTo>
                  <a:lnTo>
                    <a:pt x="2395" y="0"/>
                  </a:lnTo>
                  <a:cubicBezTo>
                    <a:pt x="2495" y="0"/>
                    <a:pt x="2576" y="82"/>
                    <a:pt x="2576" y="182"/>
                  </a:cubicBezTo>
                  <a:cubicBezTo>
                    <a:pt x="2576" y="182"/>
                    <a:pt x="2576" y="182"/>
                    <a:pt x="2576" y="182"/>
                  </a:cubicBezTo>
                  <a:lnTo>
                    <a:pt x="2576" y="182"/>
                  </a:lnTo>
                  <a:lnTo>
                    <a:pt x="2576" y="907"/>
                  </a:lnTo>
                  <a:lnTo>
                    <a:pt x="2576" y="907"/>
                  </a:lnTo>
                  <a:cubicBezTo>
                    <a:pt x="2576" y="1007"/>
                    <a:pt x="2495" y="1088"/>
                    <a:pt x="2395" y="1088"/>
                  </a:cubicBezTo>
                  <a:cubicBezTo>
                    <a:pt x="2395" y="1088"/>
                    <a:pt x="2395" y="1088"/>
                    <a:pt x="2395" y="1088"/>
                  </a:cubicBezTo>
                  <a:lnTo>
                    <a:pt x="2395" y="1088"/>
                  </a:lnTo>
                  <a:lnTo>
                    <a:pt x="182" y="1088"/>
                  </a:lnTo>
                  <a:lnTo>
                    <a:pt x="182" y="1088"/>
                  </a:lnTo>
                  <a:cubicBezTo>
                    <a:pt x="82" y="1088"/>
                    <a:pt x="0" y="1007"/>
                    <a:pt x="0" y="907"/>
                  </a:cubicBezTo>
                  <a:cubicBezTo>
                    <a:pt x="0" y="907"/>
                    <a:pt x="0" y="907"/>
                    <a:pt x="0" y="907"/>
                  </a:cubicBezTo>
                  <a:lnTo>
                    <a:pt x="0" y="182"/>
                  </a:lnTo>
                  <a:close/>
                </a:path>
              </a:pathLst>
            </a:custGeom>
            <a:solidFill>
              <a:srgbClr val="CCFFCC"/>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24" name="Freeform 85"/>
            <p:cNvSpPr>
              <a:spLocks noEditPoints="1"/>
            </p:cNvSpPr>
            <p:nvPr/>
          </p:nvSpPr>
          <p:spPr bwMode="auto">
            <a:xfrm>
              <a:off x="1552" y="976"/>
              <a:ext cx="1247" cy="483"/>
            </a:xfrm>
            <a:custGeom>
              <a:avLst/>
              <a:gdLst>
                <a:gd name="T0" fmla="*/ 5 w 2592"/>
                <a:gd name="T1" fmla="*/ 151 h 1104"/>
                <a:gd name="T2" fmla="*/ 32 w 2592"/>
                <a:gd name="T3" fmla="*/ 85 h 1104"/>
                <a:gd name="T4" fmla="*/ 83 w 2592"/>
                <a:gd name="T5" fmla="*/ 33 h 1104"/>
                <a:gd name="T6" fmla="*/ 117 w 2592"/>
                <a:gd name="T7" fmla="*/ 15 h 1104"/>
                <a:gd name="T8" fmla="*/ 190 w 2592"/>
                <a:gd name="T9" fmla="*/ 1 h 1104"/>
                <a:gd name="T10" fmla="*/ 2442 w 2592"/>
                <a:gd name="T11" fmla="*/ 5 h 1104"/>
                <a:gd name="T12" fmla="*/ 2508 w 2592"/>
                <a:gd name="T13" fmla="*/ 32 h 1104"/>
                <a:gd name="T14" fmla="*/ 2538 w 2592"/>
                <a:gd name="T15" fmla="*/ 57 h 1104"/>
                <a:gd name="T16" fmla="*/ 2577 w 2592"/>
                <a:gd name="T17" fmla="*/ 116 h 1104"/>
                <a:gd name="T18" fmla="*/ 2588 w 2592"/>
                <a:gd name="T19" fmla="*/ 153 h 1104"/>
                <a:gd name="T20" fmla="*/ 2588 w 2592"/>
                <a:gd name="T21" fmla="*/ 952 h 1104"/>
                <a:gd name="T22" fmla="*/ 2577 w 2592"/>
                <a:gd name="T23" fmla="*/ 989 h 1104"/>
                <a:gd name="T24" fmla="*/ 2538 w 2592"/>
                <a:gd name="T25" fmla="*/ 1049 h 1104"/>
                <a:gd name="T26" fmla="*/ 2508 w 2592"/>
                <a:gd name="T27" fmla="*/ 1072 h 1104"/>
                <a:gd name="T28" fmla="*/ 2442 w 2592"/>
                <a:gd name="T29" fmla="*/ 1100 h 1104"/>
                <a:gd name="T30" fmla="*/ 190 w 2592"/>
                <a:gd name="T31" fmla="*/ 1104 h 1104"/>
                <a:gd name="T32" fmla="*/ 117 w 2592"/>
                <a:gd name="T33" fmla="*/ 1090 h 1104"/>
                <a:gd name="T34" fmla="*/ 83 w 2592"/>
                <a:gd name="T35" fmla="*/ 1072 h 1104"/>
                <a:gd name="T36" fmla="*/ 33 w 2592"/>
                <a:gd name="T37" fmla="*/ 1022 h 1104"/>
                <a:gd name="T38" fmla="*/ 15 w 2592"/>
                <a:gd name="T39" fmla="*/ 988 h 1104"/>
                <a:gd name="T40" fmla="*/ 1 w 2592"/>
                <a:gd name="T41" fmla="*/ 916 h 1104"/>
                <a:gd name="T42" fmla="*/ 20 w 2592"/>
                <a:gd name="T43" fmla="*/ 951 h 1104"/>
                <a:gd name="T44" fmla="*/ 29 w 2592"/>
                <a:gd name="T45" fmla="*/ 982 h 1104"/>
                <a:gd name="T46" fmla="*/ 69 w 2592"/>
                <a:gd name="T47" fmla="*/ 1038 h 1104"/>
                <a:gd name="T48" fmla="*/ 92 w 2592"/>
                <a:gd name="T49" fmla="*/ 1058 h 1104"/>
                <a:gd name="T50" fmla="*/ 156 w 2592"/>
                <a:gd name="T51" fmla="*/ 1085 h 1104"/>
                <a:gd name="T52" fmla="*/ 2403 w 2592"/>
                <a:gd name="T53" fmla="*/ 1089 h 1104"/>
                <a:gd name="T54" fmla="*/ 2471 w 2592"/>
                <a:gd name="T55" fmla="*/ 1075 h 1104"/>
                <a:gd name="T56" fmla="*/ 2499 w 2592"/>
                <a:gd name="T57" fmla="*/ 1059 h 1104"/>
                <a:gd name="T58" fmla="*/ 2547 w 2592"/>
                <a:gd name="T59" fmla="*/ 1011 h 1104"/>
                <a:gd name="T60" fmla="*/ 2563 w 2592"/>
                <a:gd name="T61" fmla="*/ 983 h 1104"/>
                <a:gd name="T62" fmla="*/ 2576 w 2592"/>
                <a:gd name="T63" fmla="*/ 915 h 1104"/>
                <a:gd name="T64" fmla="*/ 2573 w 2592"/>
                <a:gd name="T65" fmla="*/ 156 h 1104"/>
                <a:gd name="T66" fmla="*/ 2546 w 2592"/>
                <a:gd name="T67" fmla="*/ 92 h 1104"/>
                <a:gd name="T68" fmla="*/ 2526 w 2592"/>
                <a:gd name="T69" fmla="*/ 69 h 1104"/>
                <a:gd name="T70" fmla="*/ 2470 w 2592"/>
                <a:gd name="T71" fmla="*/ 29 h 1104"/>
                <a:gd name="T72" fmla="*/ 2439 w 2592"/>
                <a:gd name="T73" fmla="*/ 20 h 1104"/>
                <a:gd name="T74" fmla="*/ 154 w 2592"/>
                <a:gd name="T75" fmla="*/ 20 h 1104"/>
                <a:gd name="T76" fmla="*/ 123 w 2592"/>
                <a:gd name="T77" fmla="*/ 29 h 1104"/>
                <a:gd name="T78" fmla="*/ 68 w 2592"/>
                <a:gd name="T79" fmla="*/ 68 h 1104"/>
                <a:gd name="T80" fmla="*/ 29 w 2592"/>
                <a:gd name="T81" fmla="*/ 123 h 1104"/>
                <a:gd name="T82" fmla="*/ 20 w 2592"/>
                <a:gd name="T83" fmla="*/ 154 h 1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592" h="1104">
                  <a:moveTo>
                    <a:pt x="0" y="190"/>
                  </a:moveTo>
                  <a:lnTo>
                    <a:pt x="5" y="153"/>
                  </a:lnTo>
                  <a:cubicBezTo>
                    <a:pt x="5" y="152"/>
                    <a:pt x="5" y="152"/>
                    <a:pt x="5" y="151"/>
                  </a:cubicBezTo>
                  <a:lnTo>
                    <a:pt x="15" y="117"/>
                  </a:lnTo>
                  <a:cubicBezTo>
                    <a:pt x="15" y="117"/>
                    <a:pt x="15" y="116"/>
                    <a:pt x="15" y="116"/>
                  </a:cubicBezTo>
                  <a:lnTo>
                    <a:pt x="32" y="85"/>
                  </a:lnTo>
                  <a:cubicBezTo>
                    <a:pt x="33" y="84"/>
                    <a:pt x="33" y="84"/>
                    <a:pt x="33" y="83"/>
                  </a:cubicBezTo>
                  <a:lnTo>
                    <a:pt x="56" y="57"/>
                  </a:lnTo>
                  <a:lnTo>
                    <a:pt x="83" y="33"/>
                  </a:lnTo>
                  <a:cubicBezTo>
                    <a:pt x="84" y="33"/>
                    <a:pt x="84" y="33"/>
                    <a:pt x="85" y="32"/>
                  </a:cubicBezTo>
                  <a:lnTo>
                    <a:pt x="116" y="15"/>
                  </a:lnTo>
                  <a:cubicBezTo>
                    <a:pt x="116" y="15"/>
                    <a:pt x="117" y="15"/>
                    <a:pt x="117" y="15"/>
                  </a:cubicBezTo>
                  <a:lnTo>
                    <a:pt x="151" y="5"/>
                  </a:lnTo>
                  <a:cubicBezTo>
                    <a:pt x="152" y="5"/>
                    <a:pt x="152" y="5"/>
                    <a:pt x="153" y="5"/>
                  </a:cubicBezTo>
                  <a:lnTo>
                    <a:pt x="190" y="1"/>
                  </a:lnTo>
                  <a:lnTo>
                    <a:pt x="2403" y="0"/>
                  </a:lnTo>
                  <a:lnTo>
                    <a:pt x="2440" y="5"/>
                  </a:lnTo>
                  <a:cubicBezTo>
                    <a:pt x="2441" y="5"/>
                    <a:pt x="2441" y="5"/>
                    <a:pt x="2442" y="5"/>
                  </a:cubicBezTo>
                  <a:lnTo>
                    <a:pt x="2476" y="15"/>
                  </a:lnTo>
                  <a:cubicBezTo>
                    <a:pt x="2476" y="15"/>
                    <a:pt x="2477" y="15"/>
                    <a:pt x="2477" y="15"/>
                  </a:cubicBezTo>
                  <a:lnTo>
                    <a:pt x="2508" y="32"/>
                  </a:lnTo>
                  <a:cubicBezTo>
                    <a:pt x="2509" y="33"/>
                    <a:pt x="2509" y="33"/>
                    <a:pt x="2510" y="33"/>
                  </a:cubicBezTo>
                  <a:lnTo>
                    <a:pt x="2537" y="56"/>
                  </a:lnTo>
                  <a:cubicBezTo>
                    <a:pt x="2537" y="57"/>
                    <a:pt x="2537" y="57"/>
                    <a:pt x="2538" y="57"/>
                  </a:cubicBezTo>
                  <a:lnTo>
                    <a:pt x="2560" y="83"/>
                  </a:lnTo>
                  <a:cubicBezTo>
                    <a:pt x="2560" y="84"/>
                    <a:pt x="2560" y="84"/>
                    <a:pt x="2560" y="85"/>
                  </a:cubicBezTo>
                  <a:lnTo>
                    <a:pt x="2577" y="116"/>
                  </a:lnTo>
                  <a:cubicBezTo>
                    <a:pt x="2578" y="116"/>
                    <a:pt x="2578" y="117"/>
                    <a:pt x="2578" y="117"/>
                  </a:cubicBezTo>
                  <a:lnTo>
                    <a:pt x="2588" y="151"/>
                  </a:lnTo>
                  <a:cubicBezTo>
                    <a:pt x="2588" y="152"/>
                    <a:pt x="2588" y="152"/>
                    <a:pt x="2588" y="153"/>
                  </a:cubicBezTo>
                  <a:lnTo>
                    <a:pt x="2592" y="190"/>
                  </a:lnTo>
                  <a:lnTo>
                    <a:pt x="2592" y="915"/>
                  </a:lnTo>
                  <a:lnTo>
                    <a:pt x="2588" y="952"/>
                  </a:lnTo>
                  <a:cubicBezTo>
                    <a:pt x="2588" y="953"/>
                    <a:pt x="2588" y="953"/>
                    <a:pt x="2588" y="954"/>
                  </a:cubicBezTo>
                  <a:lnTo>
                    <a:pt x="2578" y="988"/>
                  </a:lnTo>
                  <a:cubicBezTo>
                    <a:pt x="2578" y="988"/>
                    <a:pt x="2578" y="989"/>
                    <a:pt x="2577" y="989"/>
                  </a:cubicBezTo>
                  <a:lnTo>
                    <a:pt x="2560" y="1020"/>
                  </a:lnTo>
                  <a:cubicBezTo>
                    <a:pt x="2560" y="1021"/>
                    <a:pt x="2560" y="1021"/>
                    <a:pt x="2560" y="1022"/>
                  </a:cubicBezTo>
                  <a:lnTo>
                    <a:pt x="2538" y="1049"/>
                  </a:lnTo>
                  <a:cubicBezTo>
                    <a:pt x="2537" y="1049"/>
                    <a:pt x="2537" y="1049"/>
                    <a:pt x="2537" y="1050"/>
                  </a:cubicBezTo>
                  <a:lnTo>
                    <a:pt x="2510" y="1072"/>
                  </a:lnTo>
                  <a:cubicBezTo>
                    <a:pt x="2509" y="1072"/>
                    <a:pt x="2509" y="1072"/>
                    <a:pt x="2508" y="1072"/>
                  </a:cubicBezTo>
                  <a:lnTo>
                    <a:pt x="2477" y="1089"/>
                  </a:lnTo>
                  <a:cubicBezTo>
                    <a:pt x="2477" y="1090"/>
                    <a:pt x="2476" y="1090"/>
                    <a:pt x="2476" y="1090"/>
                  </a:cubicBezTo>
                  <a:lnTo>
                    <a:pt x="2442" y="1100"/>
                  </a:lnTo>
                  <a:cubicBezTo>
                    <a:pt x="2441" y="1100"/>
                    <a:pt x="2441" y="1100"/>
                    <a:pt x="2440" y="1100"/>
                  </a:cubicBezTo>
                  <a:lnTo>
                    <a:pt x="2404" y="1104"/>
                  </a:lnTo>
                  <a:lnTo>
                    <a:pt x="190" y="1104"/>
                  </a:lnTo>
                  <a:lnTo>
                    <a:pt x="153" y="1100"/>
                  </a:lnTo>
                  <a:cubicBezTo>
                    <a:pt x="152" y="1100"/>
                    <a:pt x="152" y="1100"/>
                    <a:pt x="151" y="1100"/>
                  </a:cubicBezTo>
                  <a:lnTo>
                    <a:pt x="117" y="1090"/>
                  </a:lnTo>
                  <a:cubicBezTo>
                    <a:pt x="117" y="1090"/>
                    <a:pt x="116" y="1090"/>
                    <a:pt x="116" y="1089"/>
                  </a:cubicBezTo>
                  <a:lnTo>
                    <a:pt x="85" y="1072"/>
                  </a:lnTo>
                  <a:cubicBezTo>
                    <a:pt x="84" y="1072"/>
                    <a:pt x="84" y="1072"/>
                    <a:pt x="83" y="1072"/>
                  </a:cubicBezTo>
                  <a:lnTo>
                    <a:pt x="57" y="1050"/>
                  </a:lnTo>
                  <a:cubicBezTo>
                    <a:pt x="57" y="1049"/>
                    <a:pt x="57" y="1049"/>
                    <a:pt x="56" y="1049"/>
                  </a:cubicBezTo>
                  <a:lnTo>
                    <a:pt x="33" y="1022"/>
                  </a:lnTo>
                  <a:cubicBezTo>
                    <a:pt x="33" y="1021"/>
                    <a:pt x="33" y="1021"/>
                    <a:pt x="32" y="1020"/>
                  </a:cubicBezTo>
                  <a:lnTo>
                    <a:pt x="15" y="989"/>
                  </a:lnTo>
                  <a:cubicBezTo>
                    <a:pt x="15" y="989"/>
                    <a:pt x="15" y="988"/>
                    <a:pt x="15" y="988"/>
                  </a:cubicBezTo>
                  <a:lnTo>
                    <a:pt x="5" y="954"/>
                  </a:lnTo>
                  <a:cubicBezTo>
                    <a:pt x="5" y="953"/>
                    <a:pt x="5" y="953"/>
                    <a:pt x="5" y="952"/>
                  </a:cubicBezTo>
                  <a:lnTo>
                    <a:pt x="1" y="916"/>
                  </a:lnTo>
                  <a:lnTo>
                    <a:pt x="0" y="190"/>
                  </a:lnTo>
                  <a:close/>
                  <a:moveTo>
                    <a:pt x="16" y="915"/>
                  </a:moveTo>
                  <a:lnTo>
                    <a:pt x="20" y="951"/>
                  </a:lnTo>
                  <a:lnTo>
                    <a:pt x="20" y="949"/>
                  </a:lnTo>
                  <a:lnTo>
                    <a:pt x="30" y="983"/>
                  </a:lnTo>
                  <a:lnTo>
                    <a:pt x="29" y="982"/>
                  </a:lnTo>
                  <a:lnTo>
                    <a:pt x="46" y="1013"/>
                  </a:lnTo>
                  <a:lnTo>
                    <a:pt x="46" y="1011"/>
                  </a:lnTo>
                  <a:lnTo>
                    <a:pt x="69" y="1038"/>
                  </a:lnTo>
                  <a:lnTo>
                    <a:pt x="68" y="1037"/>
                  </a:lnTo>
                  <a:lnTo>
                    <a:pt x="94" y="1059"/>
                  </a:lnTo>
                  <a:lnTo>
                    <a:pt x="92" y="1058"/>
                  </a:lnTo>
                  <a:lnTo>
                    <a:pt x="123" y="1075"/>
                  </a:lnTo>
                  <a:lnTo>
                    <a:pt x="122" y="1075"/>
                  </a:lnTo>
                  <a:lnTo>
                    <a:pt x="156" y="1085"/>
                  </a:lnTo>
                  <a:lnTo>
                    <a:pt x="154" y="1085"/>
                  </a:lnTo>
                  <a:lnTo>
                    <a:pt x="190" y="1088"/>
                  </a:lnTo>
                  <a:lnTo>
                    <a:pt x="2403" y="1089"/>
                  </a:lnTo>
                  <a:lnTo>
                    <a:pt x="2439" y="1085"/>
                  </a:lnTo>
                  <a:lnTo>
                    <a:pt x="2437" y="1085"/>
                  </a:lnTo>
                  <a:lnTo>
                    <a:pt x="2471" y="1075"/>
                  </a:lnTo>
                  <a:lnTo>
                    <a:pt x="2470" y="1075"/>
                  </a:lnTo>
                  <a:lnTo>
                    <a:pt x="2501" y="1058"/>
                  </a:lnTo>
                  <a:lnTo>
                    <a:pt x="2499" y="1059"/>
                  </a:lnTo>
                  <a:lnTo>
                    <a:pt x="2526" y="1037"/>
                  </a:lnTo>
                  <a:lnTo>
                    <a:pt x="2525" y="1038"/>
                  </a:lnTo>
                  <a:lnTo>
                    <a:pt x="2547" y="1011"/>
                  </a:lnTo>
                  <a:lnTo>
                    <a:pt x="2546" y="1013"/>
                  </a:lnTo>
                  <a:lnTo>
                    <a:pt x="2563" y="982"/>
                  </a:lnTo>
                  <a:lnTo>
                    <a:pt x="2563" y="983"/>
                  </a:lnTo>
                  <a:lnTo>
                    <a:pt x="2573" y="949"/>
                  </a:lnTo>
                  <a:lnTo>
                    <a:pt x="2573" y="951"/>
                  </a:lnTo>
                  <a:lnTo>
                    <a:pt x="2576" y="915"/>
                  </a:lnTo>
                  <a:lnTo>
                    <a:pt x="2577" y="191"/>
                  </a:lnTo>
                  <a:lnTo>
                    <a:pt x="2573" y="154"/>
                  </a:lnTo>
                  <a:lnTo>
                    <a:pt x="2573" y="156"/>
                  </a:lnTo>
                  <a:lnTo>
                    <a:pt x="2563" y="122"/>
                  </a:lnTo>
                  <a:lnTo>
                    <a:pt x="2563" y="123"/>
                  </a:lnTo>
                  <a:lnTo>
                    <a:pt x="2546" y="92"/>
                  </a:lnTo>
                  <a:lnTo>
                    <a:pt x="2547" y="94"/>
                  </a:lnTo>
                  <a:lnTo>
                    <a:pt x="2525" y="68"/>
                  </a:lnTo>
                  <a:lnTo>
                    <a:pt x="2526" y="69"/>
                  </a:lnTo>
                  <a:lnTo>
                    <a:pt x="2499" y="46"/>
                  </a:lnTo>
                  <a:lnTo>
                    <a:pt x="2501" y="46"/>
                  </a:lnTo>
                  <a:lnTo>
                    <a:pt x="2470" y="29"/>
                  </a:lnTo>
                  <a:lnTo>
                    <a:pt x="2471" y="30"/>
                  </a:lnTo>
                  <a:lnTo>
                    <a:pt x="2437" y="20"/>
                  </a:lnTo>
                  <a:lnTo>
                    <a:pt x="2439" y="20"/>
                  </a:lnTo>
                  <a:lnTo>
                    <a:pt x="2403" y="16"/>
                  </a:lnTo>
                  <a:lnTo>
                    <a:pt x="191" y="16"/>
                  </a:lnTo>
                  <a:lnTo>
                    <a:pt x="154" y="20"/>
                  </a:lnTo>
                  <a:lnTo>
                    <a:pt x="156" y="20"/>
                  </a:lnTo>
                  <a:lnTo>
                    <a:pt x="122" y="30"/>
                  </a:lnTo>
                  <a:lnTo>
                    <a:pt x="123" y="29"/>
                  </a:lnTo>
                  <a:lnTo>
                    <a:pt x="92" y="46"/>
                  </a:lnTo>
                  <a:lnTo>
                    <a:pt x="94" y="45"/>
                  </a:lnTo>
                  <a:lnTo>
                    <a:pt x="68" y="68"/>
                  </a:lnTo>
                  <a:lnTo>
                    <a:pt x="45" y="94"/>
                  </a:lnTo>
                  <a:lnTo>
                    <a:pt x="46" y="92"/>
                  </a:lnTo>
                  <a:lnTo>
                    <a:pt x="29" y="123"/>
                  </a:lnTo>
                  <a:lnTo>
                    <a:pt x="30" y="122"/>
                  </a:lnTo>
                  <a:lnTo>
                    <a:pt x="20" y="156"/>
                  </a:lnTo>
                  <a:lnTo>
                    <a:pt x="20" y="154"/>
                  </a:lnTo>
                  <a:lnTo>
                    <a:pt x="16" y="190"/>
                  </a:lnTo>
                  <a:lnTo>
                    <a:pt x="16" y="915"/>
                  </a:lnTo>
                  <a:close/>
                </a:path>
              </a:pathLst>
            </a:custGeom>
            <a:solidFill>
              <a:srgbClr val="00B050"/>
            </a:solidFill>
            <a:ln w="0" cap="flat">
              <a:solidFill>
                <a:srgbClr val="00B050"/>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25" name="Rectangle 86"/>
            <p:cNvSpPr>
              <a:spLocks noChangeArrowheads="1"/>
            </p:cNvSpPr>
            <p:nvPr/>
          </p:nvSpPr>
          <p:spPr bwMode="auto">
            <a:xfrm>
              <a:off x="1588" y="1023"/>
              <a:ext cx="254" cy="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ja-JP" sz="1100" b="0" i="0" u="none" strike="noStrike" kern="1200" cap="none" spc="0" normalizeH="0" baseline="0" noProof="0">
                  <a:ln>
                    <a:noFill/>
                  </a:ln>
                  <a:solidFill>
                    <a:srgbClr val="000000"/>
                  </a:solidFill>
                  <a:effectLst/>
                  <a:uLnTx/>
                  <a:uFillTx/>
                  <a:latin typeface="ＭＳ ゴシック" panose="020B0609070205080204" pitchFamily="49" charset="-128"/>
                  <a:ea typeface="ＭＳ ゴシック" panose="020B0609070205080204" pitchFamily="49" charset="-128"/>
                  <a:cs typeface="+mn-cs"/>
                </a:rPr>
                <a:t>新大阪</a:t>
              </a:r>
              <a:endParaRPr kumimoji="0" lang="ja-JP" altLang="ja-JP"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50" charset="-128"/>
                <a:cs typeface="+mn-cs"/>
              </a:endParaRPr>
            </a:p>
          </p:txBody>
        </p:sp>
        <p:sp>
          <p:nvSpPr>
            <p:cNvPr id="127" name="Rectangle 88"/>
            <p:cNvSpPr>
              <a:spLocks noChangeArrowheads="1"/>
            </p:cNvSpPr>
            <p:nvPr/>
          </p:nvSpPr>
          <p:spPr bwMode="auto">
            <a:xfrm>
              <a:off x="1619" y="1226"/>
              <a:ext cx="316" cy="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ja-JP" sz="700" b="0" i="0" u="none" strike="noStrike" kern="1200" cap="none" spc="0" normalizeH="0" baseline="0" noProof="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による国土軸機能強化</a:t>
              </a:r>
              <a:endParaRPr kumimoji="0" lang="ja-JP" altLang="ja-JP"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50" charset="-128"/>
                <a:cs typeface="+mn-cs"/>
              </a:endParaRPr>
            </a:p>
          </p:txBody>
        </p:sp>
        <p:sp>
          <p:nvSpPr>
            <p:cNvPr id="128" name="Rectangle 89"/>
            <p:cNvSpPr>
              <a:spLocks noChangeArrowheads="1"/>
            </p:cNvSpPr>
            <p:nvPr/>
          </p:nvSpPr>
          <p:spPr bwMode="auto">
            <a:xfrm>
              <a:off x="1603" y="1296"/>
              <a:ext cx="531" cy="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ja-JP" sz="700" b="0" i="0" u="none" strike="noStrike" kern="1200" cap="none" spc="0" normalizeH="0" baseline="0" noProof="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・「おおさか東線」乗入れや「北大阪急行」</a:t>
              </a:r>
              <a:endParaRPr kumimoji="0" lang="ja-JP" altLang="ja-JP"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50" charset="-128"/>
                <a:cs typeface="+mn-cs"/>
              </a:endParaRPr>
            </a:p>
          </p:txBody>
        </p:sp>
        <p:sp>
          <p:nvSpPr>
            <p:cNvPr id="129" name="Rectangle 90"/>
            <p:cNvSpPr>
              <a:spLocks noChangeArrowheads="1"/>
            </p:cNvSpPr>
            <p:nvPr/>
          </p:nvSpPr>
          <p:spPr bwMode="auto">
            <a:xfrm>
              <a:off x="1619" y="1373"/>
              <a:ext cx="454" cy="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ja-JP" sz="700" b="0" i="0" u="none" strike="noStrike" kern="1200" cap="none" spc="0" normalizeH="0" baseline="0" noProof="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延伸などによる地域拠点機能強化</a:t>
              </a:r>
              <a:endParaRPr kumimoji="0" lang="ja-JP" altLang="ja-JP"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50" charset="-128"/>
                <a:cs typeface="+mn-cs"/>
              </a:endParaRPr>
            </a:p>
          </p:txBody>
        </p:sp>
        <p:sp>
          <p:nvSpPr>
            <p:cNvPr id="130" name="Freeform 91"/>
            <p:cNvSpPr>
              <a:spLocks noEditPoints="1"/>
            </p:cNvSpPr>
            <p:nvPr/>
          </p:nvSpPr>
          <p:spPr bwMode="auto">
            <a:xfrm>
              <a:off x="2652" y="643"/>
              <a:ext cx="378" cy="310"/>
            </a:xfrm>
            <a:custGeom>
              <a:avLst/>
              <a:gdLst>
                <a:gd name="T0" fmla="*/ 62 w 786"/>
                <a:gd name="T1" fmla="*/ 689 h 710"/>
                <a:gd name="T2" fmla="*/ 103 w 786"/>
                <a:gd name="T3" fmla="*/ 662 h 710"/>
                <a:gd name="T4" fmla="*/ 64 w 786"/>
                <a:gd name="T5" fmla="*/ 539 h 710"/>
                <a:gd name="T6" fmla="*/ 121 w 786"/>
                <a:gd name="T7" fmla="*/ 665 h 710"/>
                <a:gd name="T8" fmla="*/ 160 w 786"/>
                <a:gd name="T9" fmla="*/ 512 h 710"/>
                <a:gd name="T10" fmla="*/ 201 w 786"/>
                <a:gd name="T11" fmla="*/ 564 h 710"/>
                <a:gd name="T12" fmla="*/ 90 w 786"/>
                <a:gd name="T13" fmla="*/ 516 h 710"/>
                <a:gd name="T14" fmla="*/ 263 w 786"/>
                <a:gd name="T15" fmla="*/ 492 h 710"/>
                <a:gd name="T16" fmla="*/ 248 w 786"/>
                <a:gd name="T17" fmla="*/ 418 h 710"/>
                <a:gd name="T18" fmla="*/ 239 w 786"/>
                <a:gd name="T19" fmla="*/ 387 h 710"/>
                <a:gd name="T20" fmla="*/ 303 w 786"/>
                <a:gd name="T21" fmla="*/ 391 h 710"/>
                <a:gd name="T22" fmla="*/ 311 w 786"/>
                <a:gd name="T23" fmla="*/ 420 h 710"/>
                <a:gd name="T24" fmla="*/ 293 w 786"/>
                <a:gd name="T25" fmla="*/ 441 h 710"/>
                <a:gd name="T26" fmla="*/ 284 w 786"/>
                <a:gd name="T27" fmla="*/ 460 h 710"/>
                <a:gd name="T28" fmla="*/ 315 w 786"/>
                <a:gd name="T29" fmla="*/ 475 h 710"/>
                <a:gd name="T30" fmla="*/ 318 w 786"/>
                <a:gd name="T31" fmla="*/ 499 h 710"/>
                <a:gd name="T32" fmla="*/ 273 w 786"/>
                <a:gd name="T33" fmla="*/ 561 h 710"/>
                <a:gd name="T34" fmla="*/ 205 w 786"/>
                <a:gd name="T35" fmla="*/ 434 h 710"/>
                <a:gd name="T36" fmla="*/ 250 w 786"/>
                <a:gd name="T37" fmla="*/ 528 h 710"/>
                <a:gd name="T38" fmla="*/ 378 w 786"/>
                <a:gd name="T39" fmla="*/ 284 h 710"/>
                <a:gd name="T40" fmla="*/ 445 w 786"/>
                <a:gd name="T41" fmla="*/ 280 h 710"/>
                <a:gd name="T42" fmla="*/ 413 w 786"/>
                <a:gd name="T43" fmla="*/ 326 h 710"/>
                <a:gd name="T44" fmla="*/ 391 w 786"/>
                <a:gd name="T45" fmla="*/ 405 h 710"/>
                <a:gd name="T46" fmla="*/ 370 w 786"/>
                <a:gd name="T47" fmla="*/ 381 h 710"/>
                <a:gd name="T48" fmla="*/ 313 w 786"/>
                <a:gd name="T49" fmla="*/ 361 h 710"/>
                <a:gd name="T50" fmla="*/ 337 w 786"/>
                <a:gd name="T51" fmla="*/ 322 h 710"/>
                <a:gd name="T52" fmla="*/ 396 w 786"/>
                <a:gd name="T53" fmla="*/ 339 h 710"/>
                <a:gd name="T54" fmla="*/ 393 w 786"/>
                <a:gd name="T55" fmla="*/ 387 h 710"/>
                <a:gd name="T56" fmla="*/ 322 w 786"/>
                <a:gd name="T57" fmla="*/ 359 h 710"/>
                <a:gd name="T58" fmla="*/ 564 w 786"/>
                <a:gd name="T59" fmla="*/ 182 h 710"/>
                <a:gd name="T60" fmla="*/ 501 w 786"/>
                <a:gd name="T61" fmla="*/ 161 h 710"/>
                <a:gd name="T62" fmla="*/ 475 w 786"/>
                <a:gd name="T63" fmla="*/ 281 h 710"/>
                <a:gd name="T64" fmla="*/ 536 w 786"/>
                <a:gd name="T65" fmla="*/ 333 h 710"/>
                <a:gd name="T66" fmla="*/ 491 w 786"/>
                <a:gd name="T67" fmla="*/ 299 h 710"/>
                <a:gd name="T68" fmla="*/ 424 w 786"/>
                <a:gd name="T69" fmla="*/ 246 h 710"/>
                <a:gd name="T70" fmla="*/ 476 w 786"/>
                <a:gd name="T71" fmla="*/ 201 h 710"/>
                <a:gd name="T72" fmla="*/ 510 w 786"/>
                <a:gd name="T73" fmla="*/ 282 h 710"/>
                <a:gd name="T74" fmla="*/ 528 w 786"/>
                <a:gd name="T75" fmla="*/ 255 h 710"/>
                <a:gd name="T76" fmla="*/ 557 w 786"/>
                <a:gd name="T77" fmla="*/ 198 h 710"/>
                <a:gd name="T78" fmla="*/ 602 w 786"/>
                <a:gd name="T79" fmla="*/ 275 h 710"/>
                <a:gd name="T80" fmla="*/ 663 w 786"/>
                <a:gd name="T81" fmla="*/ 37 h 710"/>
                <a:gd name="T82" fmla="*/ 718 w 786"/>
                <a:gd name="T83" fmla="*/ 88 h 710"/>
                <a:gd name="T84" fmla="*/ 725 w 786"/>
                <a:gd name="T85" fmla="*/ 154 h 710"/>
                <a:gd name="T86" fmla="*/ 671 w 786"/>
                <a:gd name="T87" fmla="*/ 110 h 710"/>
                <a:gd name="T88" fmla="*/ 632 w 786"/>
                <a:gd name="T89" fmla="*/ 42 h 710"/>
                <a:gd name="T90" fmla="*/ 679 w 786"/>
                <a:gd name="T91" fmla="*/ 189 h 710"/>
                <a:gd name="T92" fmla="*/ 678 w 786"/>
                <a:gd name="T93" fmla="*/ 126 h 710"/>
                <a:gd name="T94" fmla="*/ 606 w 786"/>
                <a:gd name="T95" fmla="*/ 104 h 710"/>
                <a:gd name="T96" fmla="*/ 644 w 786"/>
                <a:gd name="T97" fmla="*/ 147 h 710"/>
                <a:gd name="T98" fmla="*/ 601 w 786"/>
                <a:gd name="T99" fmla="*/ 181 h 710"/>
                <a:gd name="T100" fmla="*/ 569 w 786"/>
                <a:gd name="T101" fmla="*/ 138 h 710"/>
                <a:gd name="T102" fmla="*/ 612 w 786"/>
                <a:gd name="T103" fmla="*/ 188 h 710"/>
                <a:gd name="T104" fmla="*/ 670 w 786"/>
                <a:gd name="T105" fmla="*/ 63 h 710"/>
                <a:gd name="T106" fmla="*/ 641 w 786"/>
                <a:gd name="T107" fmla="*/ 103 h 710"/>
                <a:gd name="T108" fmla="*/ 642 w 786"/>
                <a:gd name="T109" fmla="*/ 164 h 710"/>
                <a:gd name="T110" fmla="*/ 754 w 786"/>
                <a:gd name="T111" fmla="*/ 41 h 710"/>
                <a:gd name="T112" fmla="*/ 781 w 786"/>
                <a:gd name="T113" fmla="*/ 70 h 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86" h="710">
                  <a:moveTo>
                    <a:pt x="4" y="637"/>
                  </a:moveTo>
                  <a:cubicBezTo>
                    <a:pt x="1" y="625"/>
                    <a:pt x="0" y="612"/>
                    <a:pt x="2" y="596"/>
                  </a:cubicBezTo>
                  <a:lnTo>
                    <a:pt x="12" y="596"/>
                  </a:lnTo>
                  <a:cubicBezTo>
                    <a:pt x="10" y="611"/>
                    <a:pt x="11" y="624"/>
                    <a:pt x="14" y="634"/>
                  </a:cubicBezTo>
                  <a:cubicBezTo>
                    <a:pt x="17" y="646"/>
                    <a:pt x="23" y="657"/>
                    <a:pt x="33" y="668"/>
                  </a:cubicBezTo>
                  <a:cubicBezTo>
                    <a:pt x="41" y="677"/>
                    <a:pt x="51" y="684"/>
                    <a:pt x="62" y="689"/>
                  </a:cubicBezTo>
                  <a:cubicBezTo>
                    <a:pt x="72" y="694"/>
                    <a:pt x="85" y="697"/>
                    <a:pt x="102" y="699"/>
                  </a:cubicBezTo>
                  <a:lnTo>
                    <a:pt x="101" y="710"/>
                  </a:lnTo>
                  <a:cubicBezTo>
                    <a:pt x="84" y="708"/>
                    <a:pt x="70" y="704"/>
                    <a:pt x="58" y="699"/>
                  </a:cubicBezTo>
                  <a:cubicBezTo>
                    <a:pt x="45" y="693"/>
                    <a:pt x="34" y="685"/>
                    <a:pt x="25" y="675"/>
                  </a:cubicBezTo>
                  <a:cubicBezTo>
                    <a:pt x="15" y="663"/>
                    <a:pt x="7" y="650"/>
                    <a:pt x="4" y="637"/>
                  </a:cubicBezTo>
                  <a:close/>
                  <a:moveTo>
                    <a:pt x="103" y="662"/>
                  </a:moveTo>
                  <a:cubicBezTo>
                    <a:pt x="113" y="644"/>
                    <a:pt x="121" y="628"/>
                    <a:pt x="127" y="612"/>
                  </a:cubicBezTo>
                  <a:lnTo>
                    <a:pt x="101" y="582"/>
                  </a:lnTo>
                  <a:lnTo>
                    <a:pt x="67" y="612"/>
                  </a:lnTo>
                  <a:lnTo>
                    <a:pt x="57" y="600"/>
                  </a:lnTo>
                  <a:lnTo>
                    <a:pt x="91" y="571"/>
                  </a:lnTo>
                  <a:lnTo>
                    <a:pt x="64" y="539"/>
                  </a:lnTo>
                  <a:lnTo>
                    <a:pt x="74" y="530"/>
                  </a:lnTo>
                  <a:cubicBezTo>
                    <a:pt x="78" y="528"/>
                    <a:pt x="79" y="529"/>
                    <a:pt x="78" y="534"/>
                  </a:cubicBezTo>
                  <a:lnTo>
                    <a:pt x="172" y="642"/>
                  </a:lnTo>
                  <a:lnTo>
                    <a:pt x="161" y="651"/>
                  </a:lnTo>
                  <a:lnTo>
                    <a:pt x="138" y="624"/>
                  </a:lnTo>
                  <a:cubicBezTo>
                    <a:pt x="133" y="637"/>
                    <a:pt x="128" y="651"/>
                    <a:pt x="121" y="665"/>
                  </a:cubicBezTo>
                  <a:cubicBezTo>
                    <a:pt x="124" y="668"/>
                    <a:pt x="123" y="670"/>
                    <a:pt x="120" y="669"/>
                  </a:cubicBezTo>
                  <a:lnTo>
                    <a:pt x="103" y="662"/>
                  </a:lnTo>
                  <a:close/>
                  <a:moveTo>
                    <a:pt x="135" y="546"/>
                  </a:moveTo>
                  <a:cubicBezTo>
                    <a:pt x="139" y="533"/>
                    <a:pt x="142" y="518"/>
                    <a:pt x="144" y="503"/>
                  </a:cubicBezTo>
                  <a:lnTo>
                    <a:pt x="161" y="507"/>
                  </a:lnTo>
                  <a:cubicBezTo>
                    <a:pt x="164" y="508"/>
                    <a:pt x="164" y="510"/>
                    <a:pt x="160" y="512"/>
                  </a:cubicBezTo>
                  <a:cubicBezTo>
                    <a:pt x="156" y="527"/>
                    <a:pt x="151" y="542"/>
                    <a:pt x="144" y="557"/>
                  </a:cubicBezTo>
                  <a:lnTo>
                    <a:pt x="183" y="602"/>
                  </a:lnTo>
                  <a:cubicBezTo>
                    <a:pt x="186" y="605"/>
                    <a:pt x="188" y="605"/>
                    <a:pt x="190" y="603"/>
                  </a:cubicBezTo>
                  <a:lnTo>
                    <a:pt x="208" y="588"/>
                  </a:lnTo>
                  <a:cubicBezTo>
                    <a:pt x="211" y="585"/>
                    <a:pt x="212" y="582"/>
                    <a:pt x="211" y="580"/>
                  </a:cubicBezTo>
                  <a:lnTo>
                    <a:pt x="201" y="564"/>
                  </a:lnTo>
                  <a:lnTo>
                    <a:pt x="216" y="556"/>
                  </a:lnTo>
                  <a:lnTo>
                    <a:pt x="226" y="575"/>
                  </a:lnTo>
                  <a:cubicBezTo>
                    <a:pt x="230" y="582"/>
                    <a:pt x="230" y="589"/>
                    <a:pt x="224" y="594"/>
                  </a:cubicBezTo>
                  <a:lnTo>
                    <a:pt x="196" y="618"/>
                  </a:lnTo>
                  <a:cubicBezTo>
                    <a:pt x="189" y="624"/>
                    <a:pt x="183" y="623"/>
                    <a:pt x="178" y="617"/>
                  </a:cubicBezTo>
                  <a:lnTo>
                    <a:pt x="90" y="516"/>
                  </a:lnTo>
                  <a:lnTo>
                    <a:pt x="100" y="507"/>
                  </a:lnTo>
                  <a:cubicBezTo>
                    <a:pt x="104" y="505"/>
                    <a:pt x="106" y="506"/>
                    <a:pt x="104" y="511"/>
                  </a:cubicBezTo>
                  <a:lnTo>
                    <a:pt x="135" y="546"/>
                  </a:lnTo>
                  <a:close/>
                  <a:moveTo>
                    <a:pt x="281" y="427"/>
                  </a:moveTo>
                  <a:lnTo>
                    <a:pt x="266" y="441"/>
                  </a:lnTo>
                  <a:cubicBezTo>
                    <a:pt x="279" y="457"/>
                    <a:pt x="279" y="474"/>
                    <a:pt x="263" y="492"/>
                  </a:cubicBezTo>
                  <a:lnTo>
                    <a:pt x="252" y="484"/>
                  </a:lnTo>
                  <a:cubicBezTo>
                    <a:pt x="263" y="471"/>
                    <a:pt x="264" y="460"/>
                    <a:pt x="256" y="450"/>
                  </a:cubicBezTo>
                  <a:lnTo>
                    <a:pt x="235" y="468"/>
                  </a:lnTo>
                  <a:lnTo>
                    <a:pt x="226" y="458"/>
                  </a:lnTo>
                  <a:lnTo>
                    <a:pt x="258" y="430"/>
                  </a:lnTo>
                  <a:lnTo>
                    <a:pt x="248" y="418"/>
                  </a:lnTo>
                  <a:lnTo>
                    <a:pt x="224" y="439"/>
                  </a:lnTo>
                  <a:lnTo>
                    <a:pt x="215" y="429"/>
                  </a:lnTo>
                  <a:lnTo>
                    <a:pt x="239" y="408"/>
                  </a:lnTo>
                  <a:lnTo>
                    <a:pt x="226" y="393"/>
                  </a:lnTo>
                  <a:lnTo>
                    <a:pt x="236" y="385"/>
                  </a:lnTo>
                  <a:cubicBezTo>
                    <a:pt x="239" y="383"/>
                    <a:pt x="240" y="384"/>
                    <a:pt x="239" y="387"/>
                  </a:cubicBezTo>
                  <a:lnTo>
                    <a:pt x="249" y="399"/>
                  </a:lnTo>
                  <a:lnTo>
                    <a:pt x="276" y="376"/>
                  </a:lnTo>
                  <a:lnTo>
                    <a:pt x="284" y="386"/>
                  </a:lnTo>
                  <a:lnTo>
                    <a:pt x="258" y="409"/>
                  </a:lnTo>
                  <a:lnTo>
                    <a:pt x="268" y="421"/>
                  </a:lnTo>
                  <a:lnTo>
                    <a:pt x="303" y="391"/>
                  </a:lnTo>
                  <a:lnTo>
                    <a:pt x="312" y="401"/>
                  </a:lnTo>
                  <a:lnTo>
                    <a:pt x="290" y="420"/>
                  </a:lnTo>
                  <a:lnTo>
                    <a:pt x="299" y="430"/>
                  </a:lnTo>
                  <a:cubicBezTo>
                    <a:pt x="301" y="432"/>
                    <a:pt x="303" y="433"/>
                    <a:pt x="305" y="431"/>
                  </a:cubicBezTo>
                  <a:lnTo>
                    <a:pt x="311" y="426"/>
                  </a:lnTo>
                  <a:cubicBezTo>
                    <a:pt x="313" y="424"/>
                    <a:pt x="313" y="423"/>
                    <a:pt x="311" y="420"/>
                  </a:cubicBezTo>
                  <a:lnTo>
                    <a:pt x="308" y="414"/>
                  </a:lnTo>
                  <a:lnTo>
                    <a:pt x="319" y="409"/>
                  </a:lnTo>
                  <a:lnTo>
                    <a:pt x="323" y="413"/>
                  </a:lnTo>
                  <a:cubicBezTo>
                    <a:pt x="328" y="420"/>
                    <a:pt x="328" y="426"/>
                    <a:pt x="324" y="429"/>
                  </a:cubicBezTo>
                  <a:lnTo>
                    <a:pt x="308" y="443"/>
                  </a:lnTo>
                  <a:cubicBezTo>
                    <a:pt x="303" y="448"/>
                    <a:pt x="298" y="447"/>
                    <a:pt x="293" y="441"/>
                  </a:cubicBezTo>
                  <a:lnTo>
                    <a:pt x="281" y="427"/>
                  </a:lnTo>
                  <a:close/>
                  <a:moveTo>
                    <a:pt x="304" y="484"/>
                  </a:moveTo>
                  <a:lnTo>
                    <a:pt x="280" y="505"/>
                  </a:lnTo>
                  <a:lnTo>
                    <a:pt x="271" y="495"/>
                  </a:lnTo>
                  <a:lnTo>
                    <a:pt x="296" y="474"/>
                  </a:lnTo>
                  <a:lnTo>
                    <a:pt x="284" y="460"/>
                  </a:lnTo>
                  <a:lnTo>
                    <a:pt x="294" y="451"/>
                  </a:lnTo>
                  <a:cubicBezTo>
                    <a:pt x="297" y="449"/>
                    <a:pt x="298" y="450"/>
                    <a:pt x="297" y="454"/>
                  </a:cubicBezTo>
                  <a:lnTo>
                    <a:pt x="306" y="465"/>
                  </a:lnTo>
                  <a:lnTo>
                    <a:pt x="336" y="439"/>
                  </a:lnTo>
                  <a:lnTo>
                    <a:pt x="344" y="449"/>
                  </a:lnTo>
                  <a:lnTo>
                    <a:pt x="315" y="475"/>
                  </a:lnTo>
                  <a:lnTo>
                    <a:pt x="328" y="490"/>
                  </a:lnTo>
                  <a:lnTo>
                    <a:pt x="364" y="459"/>
                  </a:lnTo>
                  <a:lnTo>
                    <a:pt x="372" y="468"/>
                  </a:lnTo>
                  <a:lnTo>
                    <a:pt x="288" y="541"/>
                  </a:lnTo>
                  <a:lnTo>
                    <a:pt x="280" y="532"/>
                  </a:lnTo>
                  <a:lnTo>
                    <a:pt x="318" y="499"/>
                  </a:lnTo>
                  <a:lnTo>
                    <a:pt x="304" y="484"/>
                  </a:lnTo>
                  <a:close/>
                  <a:moveTo>
                    <a:pt x="249" y="505"/>
                  </a:moveTo>
                  <a:cubicBezTo>
                    <a:pt x="242" y="498"/>
                    <a:pt x="232" y="493"/>
                    <a:pt x="217" y="489"/>
                  </a:cubicBezTo>
                  <a:lnTo>
                    <a:pt x="195" y="446"/>
                  </a:lnTo>
                  <a:lnTo>
                    <a:pt x="182" y="457"/>
                  </a:lnTo>
                  <a:lnTo>
                    <a:pt x="273" y="561"/>
                  </a:lnTo>
                  <a:lnTo>
                    <a:pt x="262" y="570"/>
                  </a:lnTo>
                  <a:lnTo>
                    <a:pt x="163" y="456"/>
                  </a:lnTo>
                  <a:lnTo>
                    <a:pt x="191" y="432"/>
                  </a:lnTo>
                  <a:lnTo>
                    <a:pt x="191" y="429"/>
                  </a:lnTo>
                  <a:lnTo>
                    <a:pt x="204" y="430"/>
                  </a:lnTo>
                  <a:cubicBezTo>
                    <a:pt x="207" y="431"/>
                    <a:pt x="207" y="432"/>
                    <a:pt x="205" y="434"/>
                  </a:cubicBezTo>
                  <a:lnTo>
                    <a:pt x="226" y="480"/>
                  </a:lnTo>
                  <a:cubicBezTo>
                    <a:pt x="240" y="483"/>
                    <a:pt x="250" y="488"/>
                    <a:pt x="257" y="494"/>
                  </a:cubicBezTo>
                  <a:cubicBezTo>
                    <a:pt x="264" y="500"/>
                    <a:pt x="269" y="506"/>
                    <a:pt x="272" y="512"/>
                  </a:cubicBezTo>
                  <a:cubicBezTo>
                    <a:pt x="275" y="519"/>
                    <a:pt x="273" y="525"/>
                    <a:pt x="267" y="531"/>
                  </a:cubicBezTo>
                  <a:lnTo>
                    <a:pt x="260" y="537"/>
                  </a:lnTo>
                  <a:lnTo>
                    <a:pt x="250" y="528"/>
                  </a:lnTo>
                  <a:lnTo>
                    <a:pt x="255" y="524"/>
                  </a:lnTo>
                  <a:cubicBezTo>
                    <a:pt x="260" y="519"/>
                    <a:pt x="258" y="513"/>
                    <a:pt x="249" y="505"/>
                  </a:cubicBezTo>
                  <a:close/>
                  <a:moveTo>
                    <a:pt x="430" y="409"/>
                  </a:moveTo>
                  <a:cubicBezTo>
                    <a:pt x="437" y="389"/>
                    <a:pt x="433" y="370"/>
                    <a:pt x="417" y="351"/>
                  </a:cubicBezTo>
                  <a:lnTo>
                    <a:pt x="365" y="292"/>
                  </a:lnTo>
                  <a:lnTo>
                    <a:pt x="378" y="284"/>
                  </a:lnTo>
                  <a:lnTo>
                    <a:pt x="398" y="251"/>
                  </a:lnTo>
                  <a:lnTo>
                    <a:pt x="415" y="255"/>
                  </a:lnTo>
                  <a:cubicBezTo>
                    <a:pt x="418" y="256"/>
                    <a:pt x="417" y="257"/>
                    <a:pt x="412" y="259"/>
                  </a:cubicBezTo>
                  <a:lnTo>
                    <a:pt x="385" y="293"/>
                  </a:lnTo>
                  <a:lnTo>
                    <a:pt x="404" y="316"/>
                  </a:lnTo>
                  <a:lnTo>
                    <a:pt x="445" y="280"/>
                  </a:lnTo>
                  <a:lnTo>
                    <a:pt x="454" y="290"/>
                  </a:lnTo>
                  <a:lnTo>
                    <a:pt x="438" y="303"/>
                  </a:lnTo>
                  <a:lnTo>
                    <a:pt x="495" y="368"/>
                  </a:lnTo>
                  <a:lnTo>
                    <a:pt x="484" y="377"/>
                  </a:lnTo>
                  <a:lnTo>
                    <a:pt x="428" y="312"/>
                  </a:lnTo>
                  <a:lnTo>
                    <a:pt x="413" y="326"/>
                  </a:lnTo>
                  <a:lnTo>
                    <a:pt x="430" y="345"/>
                  </a:lnTo>
                  <a:cubicBezTo>
                    <a:pt x="448" y="366"/>
                    <a:pt x="452" y="388"/>
                    <a:pt x="444" y="413"/>
                  </a:cubicBezTo>
                  <a:lnTo>
                    <a:pt x="430" y="409"/>
                  </a:lnTo>
                  <a:close/>
                  <a:moveTo>
                    <a:pt x="428" y="427"/>
                  </a:moveTo>
                  <a:lnTo>
                    <a:pt x="418" y="436"/>
                  </a:lnTo>
                  <a:lnTo>
                    <a:pt x="391" y="405"/>
                  </a:lnTo>
                  <a:cubicBezTo>
                    <a:pt x="393" y="419"/>
                    <a:pt x="393" y="431"/>
                    <a:pt x="391" y="442"/>
                  </a:cubicBezTo>
                  <a:lnTo>
                    <a:pt x="375" y="439"/>
                  </a:lnTo>
                  <a:cubicBezTo>
                    <a:pt x="379" y="424"/>
                    <a:pt x="380" y="408"/>
                    <a:pt x="377" y="392"/>
                  </a:cubicBezTo>
                  <a:lnTo>
                    <a:pt x="355" y="411"/>
                  </a:lnTo>
                  <a:lnTo>
                    <a:pt x="347" y="401"/>
                  </a:lnTo>
                  <a:lnTo>
                    <a:pt x="370" y="381"/>
                  </a:lnTo>
                  <a:lnTo>
                    <a:pt x="360" y="370"/>
                  </a:lnTo>
                  <a:lnTo>
                    <a:pt x="334" y="393"/>
                  </a:lnTo>
                  <a:lnTo>
                    <a:pt x="325" y="383"/>
                  </a:lnTo>
                  <a:lnTo>
                    <a:pt x="362" y="351"/>
                  </a:lnTo>
                  <a:lnTo>
                    <a:pt x="351" y="328"/>
                  </a:lnTo>
                  <a:lnTo>
                    <a:pt x="313" y="361"/>
                  </a:lnTo>
                  <a:lnTo>
                    <a:pt x="304" y="351"/>
                  </a:lnTo>
                  <a:lnTo>
                    <a:pt x="327" y="331"/>
                  </a:lnTo>
                  <a:lnTo>
                    <a:pt x="314" y="317"/>
                  </a:lnTo>
                  <a:lnTo>
                    <a:pt x="324" y="308"/>
                  </a:lnTo>
                  <a:cubicBezTo>
                    <a:pt x="327" y="306"/>
                    <a:pt x="328" y="307"/>
                    <a:pt x="327" y="311"/>
                  </a:cubicBezTo>
                  <a:lnTo>
                    <a:pt x="337" y="322"/>
                  </a:lnTo>
                  <a:lnTo>
                    <a:pt x="360" y="302"/>
                  </a:lnTo>
                  <a:lnTo>
                    <a:pt x="369" y="312"/>
                  </a:lnTo>
                  <a:lnTo>
                    <a:pt x="362" y="318"/>
                  </a:lnTo>
                  <a:lnTo>
                    <a:pt x="371" y="343"/>
                  </a:lnTo>
                  <a:lnTo>
                    <a:pt x="387" y="329"/>
                  </a:lnTo>
                  <a:lnTo>
                    <a:pt x="396" y="339"/>
                  </a:lnTo>
                  <a:lnTo>
                    <a:pt x="371" y="361"/>
                  </a:lnTo>
                  <a:lnTo>
                    <a:pt x="381" y="372"/>
                  </a:lnTo>
                  <a:lnTo>
                    <a:pt x="403" y="352"/>
                  </a:lnTo>
                  <a:lnTo>
                    <a:pt x="412" y="362"/>
                  </a:lnTo>
                  <a:lnTo>
                    <a:pt x="389" y="382"/>
                  </a:lnTo>
                  <a:lnTo>
                    <a:pt x="393" y="387"/>
                  </a:lnTo>
                  <a:cubicBezTo>
                    <a:pt x="399" y="384"/>
                    <a:pt x="409" y="381"/>
                    <a:pt x="423" y="380"/>
                  </a:cubicBezTo>
                  <a:lnTo>
                    <a:pt x="426" y="396"/>
                  </a:lnTo>
                  <a:cubicBezTo>
                    <a:pt x="417" y="395"/>
                    <a:pt x="409" y="395"/>
                    <a:pt x="402" y="396"/>
                  </a:cubicBezTo>
                  <a:lnTo>
                    <a:pt x="428" y="427"/>
                  </a:lnTo>
                  <a:close/>
                  <a:moveTo>
                    <a:pt x="340" y="368"/>
                  </a:moveTo>
                  <a:cubicBezTo>
                    <a:pt x="335" y="364"/>
                    <a:pt x="329" y="361"/>
                    <a:pt x="322" y="359"/>
                  </a:cubicBezTo>
                  <a:lnTo>
                    <a:pt x="330" y="347"/>
                  </a:lnTo>
                  <a:cubicBezTo>
                    <a:pt x="336" y="349"/>
                    <a:pt x="342" y="352"/>
                    <a:pt x="348" y="356"/>
                  </a:cubicBezTo>
                  <a:lnTo>
                    <a:pt x="340" y="368"/>
                  </a:lnTo>
                  <a:close/>
                  <a:moveTo>
                    <a:pt x="501" y="161"/>
                  </a:moveTo>
                  <a:cubicBezTo>
                    <a:pt x="521" y="168"/>
                    <a:pt x="540" y="170"/>
                    <a:pt x="560" y="166"/>
                  </a:cubicBezTo>
                  <a:lnTo>
                    <a:pt x="564" y="182"/>
                  </a:lnTo>
                  <a:cubicBezTo>
                    <a:pt x="542" y="184"/>
                    <a:pt x="522" y="182"/>
                    <a:pt x="504" y="175"/>
                  </a:cubicBezTo>
                  <a:cubicBezTo>
                    <a:pt x="510" y="190"/>
                    <a:pt x="511" y="209"/>
                    <a:pt x="510" y="232"/>
                  </a:cubicBezTo>
                  <a:lnTo>
                    <a:pt x="494" y="227"/>
                  </a:lnTo>
                  <a:cubicBezTo>
                    <a:pt x="498" y="205"/>
                    <a:pt x="496" y="185"/>
                    <a:pt x="487" y="166"/>
                  </a:cubicBezTo>
                  <a:lnTo>
                    <a:pt x="498" y="158"/>
                  </a:lnTo>
                  <a:cubicBezTo>
                    <a:pt x="501" y="156"/>
                    <a:pt x="502" y="157"/>
                    <a:pt x="501" y="161"/>
                  </a:cubicBezTo>
                  <a:close/>
                  <a:moveTo>
                    <a:pt x="459" y="263"/>
                  </a:moveTo>
                  <a:lnTo>
                    <a:pt x="468" y="273"/>
                  </a:lnTo>
                  <a:lnTo>
                    <a:pt x="496" y="249"/>
                  </a:lnTo>
                  <a:lnTo>
                    <a:pt x="487" y="239"/>
                  </a:lnTo>
                  <a:lnTo>
                    <a:pt x="459" y="263"/>
                  </a:lnTo>
                  <a:close/>
                  <a:moveTo>
                    <a:pt x="475" y="281"/>
                  </a:moveTo>
                  <a:lnTo>
                    <a:pt x="484" y="291"/>
                  </a:lnTo>
                  <a:lnTo>
                    <a:pt x="511" y="267"/>
                  </a:lnTo>
                  <a:lnTo>
                    <a:pt x="503" y="257"/>
                  </a:lnTo>
                  <a:lnTo>
                    <a:pt x="475" y="281"/>
                  </a:lnTo>
                  <a:close/>
                  <a:moveTo>
                    <a:pt x="546" y="324"/>
                  </a:moveTo>
                  <a:lnTo>
                    <a:pt x="536" y="333"/>
                  </a:lnTo>
                  <a:lnTo>
                    <a:pt x="517" y="311"/>
                  </a:lnTo>
                  <a:lnTo>
                    <a:pt x="494" y="331"/>
                  </a:lnTo>
                  <a:lnTo>
                    <a:pt x="485" y="321"/>
                  </a:lnTo>
                  <a:lnTo>
                    <a:pt x="508" y="301"/>
                  </a:lnTo>
                  <a:lnTo>
                    <a:pt x="500" y="291"/>
                  </a:lnTo>
                  <a:lnTo>
                    <a:pt x="491" y="299"/>
                  </a:lnTo>
                  <a:lnTo>
                    <a:pt x="482" y="307"/>
                  </a:lnTo>
                  <a:lnTo>
                    <a:pt x="443" y="262"/>
                  </a:lnTo>
                  <a:lnTo>
                    <a:pt x="461" y="247"/>
                  </a:lnTo>
                  <a:lnTo>
                    <a:pt x="453" y="238"/>
                  </a:lnTo>
                  <a:lnTo>
                    <a:pt x="432" y="256"/>
                  </a:lnTo>
                  <a:lnTo>
                    <a:pt x="424" y="246"/>
                  </a:lnTo>
                  <a:lnTo>
                    <a:pt x="445" y="228"/>
                  </a:lnTo>
                  <a:lnTo>
                    <a:pt x="432" y="214"/>
                  </a:lnTo>
                  <a:lnTo>
                    <a:pt x="442" y="205"/>
                  </a:lnTo>
                  <a:cubicBezTo>
                    <a:pt x="445" y="203"/>
                    <a:pt x="446" y="204"/>
                    <a:pt x="445" y="208"/>
                  </a:cubicBezTo>
                  <a:lnTo>
                    <a:pt x="455" y="219"/>
                  </a:lnTo>
                  <a:lnTo>
                    <a:pt x="476" y="201"/>
                  </a:lnTo>
                  <a:lnTo>
                    <a:pt x="484" y="211"/>
                  </a:lnTo>
                  <a:lnTo>
                    <a:pt x="464" y="229"/>
                  </a:lnTo>
                  <a:lnTo>
                    <a:pt x="471" y="238"/>
                  </a:lnTo>
                  <a:lnTo>
                    <a:pt x="488" y="223"/>
                  </a:lnTo>
                  <a:lnTo>
                    <a:pt x="527" y="267"/>
                  </a:lnTo>
                  <a:lnTo>
                    <a:pt x="510" y="282"/>
                  </a:lnTo>
                  <a:lnTo>
                    <a:pt x="519" y="292"/>
                  </a:lnTo>
                  <a:lnTo>
                    <a:pt x="541" y="273"/>
                  </a:lnTo>
                  <a:lnTo>
                    <a:pt x="549" y="283"/>
                  </a:lnTo>
                  <a:lnTo>
                    <a:pt x="527" y="302"/>
                  </a:lnTo>
                  <a:lnTo>
                    <a:pt x="546" y="324"/>
                  </a:lnTo>
                  <a:close/>
                  <a:moveTo>
                    <a:pt x="528" y="255"/>
                  </a:moveTo>
                  <a:lnTo>
                    <a:pt x="550" y="236"/>
                  </a:lnTo>
                  <a:lnTo>
                    <a:pt x="534" y="218"/>
                  </a:lnTo>
                  <a:lnTo>
                    <a:pt x="522" y="229"/>
                  </a:lnTo>
                  <a:lnTo>
                    <a:pt x="513" y="219"/>
                  </a:lnTo>
                  <a:lnTo>
                    <a:pt x="549" y="189"/>
                  </a:lnTo>
                  <a:lnTo>
                    <a:pt x="557" y="198"/>
                  </a:lnTo>
                  <a:lnTo>
                    <a:pt x="545" y="209"/>
                  </a:lnTo>
                  <a:lnTo>
                    <a:pt x="560" y="227"/>
                  </a:lnTo>
                  <a:lnTo>
                    <a:pt x="586" y="205"/>
                  </a:lnTo>
                  <a:lnTo>
                    <a:pt x="594" y="215"/>
                  </a:lnTo>
                  <a:lnTo>
                    <a:pt x="569" y="237"/>
                  </a:lnTo>
                  <a:lnTo>
                    <a:pt x="602" y="275"/>
                  </a:lnTo>
                  <a:lnTo>
                    <a:pt x="592" y="284"/>
                  </a:lnTo>
                  <a:lnTo>
                    <a:pt x="558" y="246"/>
                  </a:lnTo>
                  <a:lnTo>
                    <a:pt x="537" y="265"/>
                  </a:lnTo>
                  <a:lnTo>
                    <a:pt x="528" y="255"/>
                  </a:lnTo>
                  <a:close/>
                  <a:moveTo>
                    <a:pt x="638" y="58"/>
                  </a:moveTo>
                  <a:lnTo>
                    <a:pt x="663" y="37"/>
                  </a:lnTo>
                  <a:lnTo>
                    <a:pt x="702" y="82"/>
                  </a:lnTo>
                  <a:lnTo>
                    <a:pt x="679" y="102"/>
                  </a:lnTo>
                  <a:lnTo>
                    <a:pt x="685" y="108"/>
                  </a:lnTo>
                  <a:cubicBezTo>
                    <a:pt x="687" y="111"/>
                    <a:pt x="693" y="113"/>
                    <a:pt x="702" y="116"/>
                  </a:cubicBezTo>
                  <a:lnTo>
                    <a:pt x="704" y="86"/>
                  </a:lnTo>
                  <a:lnTo>
                    <a:pt x="718" y="88"/>
                  </a:lnTo>
                  <a:cubicBezTo>
                    <a:pt x="720" y="90"/>
                    <a:pt x="720" y="91"/>
                    <a:pt x="717" y="92"/>
                  </a:cubicBezTo>
                  <a:lnTo>
                    <a:pt x="712" y="119"/>
                  </a:lnTo>
                  <a:cubicBezTo>
                    <a:pt x="724" y="121"/>
                    <a:pt x="737" y="121"/>
                    <a:pt x="751" y="119"/>
                  </a:cubicBezTo>
                  <a:lnTo>
                    <a:pt x="755" y="134"/>
                  </a:lnTo>
                  <a:cubicBezTo>
                    <a:pt x="738" y="137"/>
                    <a:pt x="720" y="135"/>
                    <a:pt x="702" y="128"/>
                  </a:cubicBezTo>
                  <a:lnTo>
                    <a:pt x="725" y="154"/>
                  </a:lnTo>
                  <a:cubicBezTo>
                    <a:pt x="729" y="159"/>
                    <a:pt x="729" y="164"/>
                    <a:pt x="725" y="167"/>
                  </a:cubicBezTo>
                  <a:lnTo>
                    <a:pt x="715" y="176"/>
                  </a:lnTo>
                  <a:lnTo>
                    <a:pt x="706" y="169"/>
                  </a:lnTo>
                  <a:lnTo>
                    <a:pt x="713" y="163"/>
                  </a:lnTo>
                  <a:cubicBezTo>
                    <a:pt x="715" y="162"/>
                    <a:pt x="715" y="160"/>
                    <a:pt x="714" y="159"/>
                  </a:cubicBezTo>
                  <a:lnTo>
                    <a:pt x="671" y="110"/>
                  </a:lnTo>
                  <a:lnTo>
                    <a:pt x="659" y="120"/>
                  </a:lnTo>
                  <a:lnTo>
                    <a:pt x="648" y="129"/>
                  </a:lnTo>
                  <a:lnTo>
                    <a:pt x="609" y="84"/>
                  </a:lnTo>
                  <a:lnTo>
                    <a:pt x="628" y="66"/>
                  </a:lnTo>
                  <a:lnTo>
                    <a:pt x="619" y="50"/>
                  </a:lnTo>
                  <a:lnTo>
                    <a:pt x="632" y="42"/>
                  </a:lnTo>
                  <a:cubicBezTo>
                    <a:pt x="636" y="41"/>
                    <a:pt x="636" y="42"/>
                    <a:pt x="634" y="46"/>
                  </a:cubicBezTo>
                  <a:lnTo>
                    <a:pt x="638" y="58"/>
                  </a:lnTo>
                  <a:close/>
                  <a:moveTo>
                    <a:pt x="678" y="126"/>
                  </a:moveTo>
                  <a:lnTo>
                    <a:pt x="680" y="129"/>
                  </a:lnTo>
                  <a:cubicBezTo>
                    <a:pt x="696" y="149"/>
                    <a:pt x="700" y="170"/>
                    <a:pt x="693" y="191"/>
                  </a:cubicBezTo>
                  <a:lnTo>
                    <a:pt x="679" y="189"/>
                  </a:lnTo>
                  <a:cubicBezTo>
                    <a:pt x="685" y="170"/>
                    <a:pt x="683" y="155"/>
                    <a:pt x="673" y="142"/>
                  </a:cubicBezTo>
                  <a:lnTo>
                    <a:pt x="659" y="153"/>
                  </a:lnTo>
                  <a:lnTo>
                    <a:pt x="652" y="145"/>
                  </a:lnTo>
                  <a:lnTo>
                    <a:pt x="667" y="132"/>
                  </a:lnTo>
                  <a:lnTo>
                    <a:pt x="667" y="129"/>
                  </a:lnTo>
                  <a:lnTo>
                    <a:pt x="678" y="126"/>
                  </a:lnTo>
                  <a:close/>
                  <a:moveTo>
                    <a:pt x="580" y="101"/>
                  </a:moveTo>
                  <a:cubicBezTo>
                    <a:pt x="583" y="119"/>
                    <a:pt x="584" y="130"/>
                    <a:pt x="585" y="136"/>
                  </a:cubicBezTo>
                  <a:lnTo>
                    <a:pt x="597" y="136"/>
                  </a:lnTo>
                  <a:lnTo>
                    <a:pt x="592" y="102"/>
                  </a:lnTo>
                  <a:lnTo>
                    <a:pt x="605" y="100"/>
                  </a:lnTo>
                  <a:cubicBezTo>
                    <a:pt x="608" y="101"/>
                    <a:pt x="608" y="102"/>
                    <a:pt x="606" y="104"/>
                  </a:cubicBezTo>
                  <a:cubicBezTo>
                    <a:pt x="608" y="126"/>
                    <a:pt x="610" y="143"/>
                    <a:pt x="610" y="155"/>
                  </a:cubicBezTo>
                  <a:lnTo>
                    <a:pt x="626" y="139"/>
                  </a:lnTo>
                  <a:lnTo>
                    <a:pt x="616" y="135"/>
                  </a:lnTo>
                  <a:lnTo>
                    <a:pt x="620" y="124"/>
                  </a:lnTo>
                  <a:cubicBezTo>
                    <a:pt x="631" y="126"/>
                    <a:pt x="641" y="130"/>
                    <a:pt x="650" y="135"/>
                  </a:cubicBezTo>
                  <a:lnTo>
                    <a:pt x="644" y="147"/>
                  </a:lnTo>
                  <a:lnTo>
                    <a:pt x="637" y="144"/>
                  </a:lnTo>
                  <a:lnTo>
                    <a:pt x="627" y="155"/>
                  </a:lnTo>
                  <a:lnTo>
                    <a:pt x="677" y="212"/>
                  </a:lnTo>
                  <a:lnTo>
                    <a:pt x="666" y="221"/>
                  </a:lnTo>
                  <a:lnTo>
                    <a:pt x="618" y="165"/>
                  </a:lnTo>
                  <a:lnTo>
                    <a:pt x="601" y="181"/>
                  </a:lnTo>
                  <a:cubicBezTo>
                    <a:pt x="601" y="185"/>
                    <a:pt x="600" y="185"/>
                    <a:pt x="596" y="182"/>
                  </a:cubicBezTo>
                  <a:lnTo>
                    <a:pt x="589" y="175"/>
                  </a:lnTo>
                  <a:lnTo>
                    <a:pt x="599" y="166"/>
                  </a:lnTo>
                  <a:lnTo>
                    <a:pt x="598" y="150"/>
                  </a:lnTo>
                  <a:lnTo>
                    <a:pt x="570" y="151"/>
                  </a:lnTo>
                  <a:lnTo>
                    <a:pt x="569" y="138"/>
                  </a:lnTo>
                  <a:lnTo>
                    <a:pt x="573" y="138"/>
                  </a:lnTo>
                  <a:cubicBezTo>
                    <a:pt x="570" y="121"/>
                    <a:pt x="568" y="108"/>
                    <a:pt x="566" y="100"/>
                  </a:cubicBezTo>
                  <a:lnTo>
                    <a:pt x="579" y="97"/>
                  </a:lnTo>
                  <a:cubicBezTo>
                    <a:pt x="582" y="97"/>
                    <a:pt x="582" y="98"/>
                    <a:pt x="580" y="101"/>
                  </a:cubicBezTo>
                  <a:close/>
                  <a:moveTo>
                    <a:pt x="635" y="222"/>
                  </a:moveTo>
                  <a:cubicBezTo>
                    <a:pt x="626" y="207"/>
                    <a:pt x="618" y="195"/>
                    <a:pt x="612" y="188"/>
                  </a:cubicBezTo>
                  <a:lnTo>
                    <a:pt x="622" y="180"/>
                  </a:lnTo>
                  <a:cubicBezTo>
                    <a:pt x="625" y="179"/>
                    <a:pt x="626" y="179"/>
                    <a:pt x="625" y="183"/>
                  </a:cubicBezTo>
                  <a:cubicBezTo>
                    <a:pt x="635" y="194"/>
                    <a:pt x="643" y="206"/>
                    <a:pt x="649" y="219"/>
                  </a:cubicBezTo>
                  <a:lnTo>
                    <a:pt x="635" y="222"/>
                  </a:lnTo>
                  <a:close/>
                  <a:moveTo>
                    <a:pt x="634" y="95"/>
                  </a:moveTo>
                  <a:lnTo>
                    <a:pt x="670" y="63"/>
                  </a:lnTo>
                  <a:lnTo>
                    <a:pt x="661" y="53"/>
                  </a:lnTo>
                  <a:lnTo>
                    <a:pt x="625" y="84"/>
                  </a:lnTo>
                  <a:lnTo>
                    <a:pt x="634" y="95"/>
                  </a:lnTo>
                  <a:close/>
                  <a:moveTo>
                    <a:pt x="686" y="82"/>
                  </a:moveTo>
                  <a:lnTo>
                    <a:pt x="677" y="71"/>
                  </a:lnTo>
                  <a:lnTo>
                    <a:pt x="641" y="103"/>
                  </a:lnTo>
                  <a:lnTo>
                    <a:pt x="650" y="113"/>
                  </a:lnTo>
                  <a:lnTo>
                    <a:pt x="686" y="82"/>
                  </a:lnTo>
                  <a:close/>
                  <a:moveTo>
                    <a:pt x="649" y="154"/>
                  </a:moveTo>
                  <a:cubicBezTo>
                    <a:pt x="656" y="157"/>
                    <a:pt x="664" y="163"/>
                    <a:pt x="673" y="171"/>
                  </a:cubicBezTo>
                  <a:lnTo>
                    <a:pt x="665" y="182"/>
                  </a:lnTo>
                  <a:cubicBezTo>
                    <a:pt x="660" y="176"/>
                    <a:pt x="652" y="170"/>
                    <a:pt x="642" y="164"/>
                  </a:cubicBezTo>
                  <a:lnTo>
                    <a:pt x="649" y="154"/>
                  </a:lnTo>
                  <a:close/>
                  <a:moveTo>
                    <a:pt x="781" y="70"/>
                  </a:moveTo>
                  <a:cubicBezTo>
                    <a:pt x="784" y="83"/>
                    <a:pt x="786" y="97"/>
                    <a:pt x="786" y="114"/>
                  </a:cubicBezTo>
                  <a:lnTo>
                    <a:pt x="775" y="114"/>
                  </a:lnTo>
                  <a:cubicBezTo>
                    <a:pt x="776" y="97"/>
                    <a:pt x="774" y="83"/>
                    <a:pt x="771" y="72"/>
                  </a:cubicBezTo>
                  <a:cubicBezTo>
                    <a:pt x="768" y="61"/>
                    <a:pt x="762" y="50"/>
                    <a:pt x="754" y="41"/>
                  </a:cubicBezTo>
                  <a:cubicBezTo>
                    <a:pt x="744" y="30"/>
                    <a:pt x="734" y="22"/>
                    <a:pt x="723" y="17"/>
                  </a:cubicBezTo>
                  <a:cubicBezTo>
                    <a:pt x="714" y="13"/>
                    <a:pt x="701" y="11"/>
                    <a:pt x="685" y="10"/>
                  </a:cubicBezTo>
                  <a:lnTo>
                    <a:pt x="687" y="0"/>
                  </a:lnTo>
                  <a:cubicBezTo>
                    <a:pt x="703" y="1"/>
                    <a:pt x="716" y="3"/>
                    <a:pt x="727" y="8"/>
                  </a:cubicBezTo>
                  <a:cubicBezTo>
                    <a:pt x="740" y="13"/>
                    <a:pt x="751" y="22"/>
                    <a:pt x="762" y="34"/>
                  </a:cubicBezTo>
                  <a:cubicBezTo>
                    <a:pt x="771" y="45"/>
                    <a:pt x="777" y="57"/>
                    <a:pt x="781" y="70"/>
                  </a:cubicBez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31" name="Rectangle 92"/>
            <p:cNvSpPr>
              <a:spLocks noChangeArrowheads="1"/>
            </p:cNvSpPr>
            <p:nvPr/>
          </p:nvSpPr>
          <p:spPr bwMode="auto">
            <a:xfrm>
              <a:off x="2469" y="3020"/>
              <a:ext cx="216" cy="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ja-JP" sz="700" b="0" i="0" u="none" strike="noStrike" kern="1200" cap="none" spc="0" normalizeH="0" baseline="0" noProof="0">
                  <a:ln>
                    <a:noFill/>
                  </a:ln>
                  <a:solidFill>
                    <a:srgbClr val="000000"/>
                  </a:solidFill>
                  <a:effectLst/>
                  <a:uLnTx/>
                  <a:uFillTx/>
                  <a:latin typeface="ＭＳ ゴシック" panose="020B0609070205080204" pitchFamily="49" charset="-128"/>
                  <a:ea typeface="ＭＳ ゴシック" panose="020B0609070205080204" pitchFamily="49" charset="-128"/>
                  <a:cs typeface="+mn-cs"/>
                </a:rPr>
                <a:t>阪高大和川線</a:t>
              </a:r>
              <a:endParaRPr kumimoji="0" lang="ja-JP" altLang="ja-JP"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50" charset="-128"/>
                <a:cs typeface="+mn-cs"/>
              </a:endParaRPr>
            </a:p>
          </p:txBody>
        </p:sp>
        <p:sp>
          <p:nvSpPr>
            <p:cNvPr id="132" name="Freeform 93"/>
            <p:cNvSpPr>
              <a:spLocks noEditPoints="1"/>
            </p:cNvSpPr>
            <p:nvPr/>
          </p:nvSpPr>
          <p:spPr bwMode="auto">
            <a:xfrm>
              <a:off x="1856" y="2184"/>
              <a:ext cx="1368" cy="68"/>
            </a:xfrm>
            <a:custGeom>
              <a:avLst/>
              <a:gdLst>
                <a:gd name="T0" fmla="*/ 1316 w 1368"/>
                <a:gd name="T1" fmla="*/ 50 h 68"/>
                <a:gd name="T2" fmla="*/ 51 w 1368"/>
                <a:gd name="T3" fmla="*/ 37 h 68"/>
                <a:gd name="T4" fmla="*/ 51 w 1368"/>
                <a:gd name="T5" fmla="*/ 19 h 68"/>
                <a:gd name="T6" fmla="*/ 1316 w 1368"/>
                <a:gd name="T7" fmla="*/ 31 h 68"/>
                <a:gd name="T8" fmla="*/ 1316 w 1368"/>
                <a:gd name="T9" fmla="*/ 50 h 68"/>
                <a:gd name="T10" fmla="*/ 1307 w 1368"/>
                <a:gd name="T11" fmla="*/ 12 h 68"/>
                <a:gd name="T12" fmla="*/ 1368 w 1368"/>
                <a:gd name="T13" fmla="*/ 41 h 68"/>
                <a:gd name="T14" fmla="*/ 1306 w 1368"/>
                <a:gd name="T15" fmla="*/ 68 h 68"/>
                <a:gd name="T16" fmla="*/ 1307 w 1368"/>
                <a:gd name="T17" fmla="*/ 12 h 68"/>
                <a:gd name="T18" fmla="*/ 61 w 1368"/>
                <a:gd name="T19" fmla="*/ 56 h 68"/>
                <a:gd name="T20" fmla="*/ 0 w 1368"/>
                <a:gd name="T21" fmla="*/ 28 h 68"/>
                <a:gd name="T22" fmla="*/ 61 w 1368"/>
                <a:gd name="T23" fmla="*/ 0 h 68"/>
                <a:gd name="T24" fmla="*/ 61 w 1368"/>
                <a:gd name="T25" fmla="*/ 56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68" h="68">
                  <a:moveTo>
                    <a:pt x="1316" y="50"/>
                  </a:moveTo>
                  <a:lnTo>
                    <a:pt x="51" y="37"/>
                  </a:lnTo>
                  <a:lnTo>
                    <a:pt x="51" y="19"/>
                  </a:lnTo>
                  <a:lnTo>
                    <a:pt x="1316" y="31"/>
                  </a:lnTo>
                  <a:lnTo>
                    <a:pt x="1316" y="50"/>
                  </a:lnTo>
                  <a:close/>
                  <a:moveTo>
                    <a:pt x="1307" y="12"/>
                  </a:moveTo>
                  <a:lnTo>
                    <a:pt x="1368" y="41"/>
                  </a:lnTo>
                  <a:lnTo>
                    <a:pt x="1306" y="68"/>
                  </a:lnTo>
                  <a:lnTo>
                    <a:pt x="1307" y="12"/>
                  </a:lnTo>
                  <a:close/>
                  <a:moveTo>
                    <a:pt x="61" y="56"/>
                  </a:moveTo>
                  <a:lnTo>
                    <a:pt x="0" y="28"/>
                  </a:lnTo>
                  <a:lnTo>
                    <a:pt x="61" y="0"/>
                  </a:lnTo>
                  <a:lnTo>
                    <a:pt x="61" y="56"/>
                  </a:lnTo>
                  <a:close/>
                </a:path>
              </a:pathLst>
            </a:custGeom>
            <a:solidFill>
              <a:srgbClr val="99CCFF"/>
            </a:solidFill>
            <a:ln w="0" cap="flat">
              <a:solidFill>
                <a:srgbClr val="99CC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33" name="Freeform 94"/>
            <p:cNvSpPr>
              <a:spLocks noEditPoints="1"/>
            </p:cNvSpPr>
            <p:nvPr/>
          </p:nvSpPr>
          <p:spPr bwMode="auto">
            <a:xfrm>
              <a:off x="2148" y="2489"/>
              <a:ext cx="1106" cy="63"/>
            </a:xfrm>
            <a:custGeom>
              <a:avLst/>
              <a:gdLst>
                <a:gd name="T0" fmla="*/ 0 w 1106"/>
                <a:gd name="T1" fmla="*/ 31 h 63"/>
                <a:gd name="T2" fmla="*/ 1048 w 1106"/>
                <a:gd name="T3" fmla="*/ 21 h 63"/>
                <a:gd name="T4" fmla="*/ 1049 w 1106"/>
                <a:gd name="T5" fmla="*/ 42 h 63"/>
                <a:gd name="T6" fmla="*/ 1 w 1106"/>
                <a:gd name="T7" fmla="*/ 52 h 63"/>
                <a:gd name="T8" fmla="*/ 0 w 1106"/>
                <a:gd name="T9" fmla="*/ 31 h 63"/>
                <a:gd name="T10" fmla="*/ 1037 w 1106"/>
                <a:gd name="T11" fmla="*/ 0 h 63"/>
                <a:gd name="T12" fmla="*/ 1106 w 1106"/>
                <a:gd name="T13" fmla="*/ 31 h 63"/>
                <a:gd name="T14" fmla="*/ 1037 w 1106"/>
                <a:gd name="T15" fmla="*/ 63 h 63"/>
                <a:gd name="T16" fmla="*/ 1037 w 1106"/>
                <a:gd name="T17" fmla="*/ 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06" h="63">
                  <a:moveTo>
                    <a:pt x="0" y="31"/>
                  </a:moveTo>
                  <a:lnTo>
                    <a:pt x="1048" y="21"/>
                  </a:lnTo>
                  <a:lnTo>
                    <a:pt x="1049" y="42"/>
                  </a:lnTo>
                  <a:lnTo>
                    <a:pt x="1" y="52"/>
                  </a:lnTo>
                  <a:lnTo>
                    <a:pt x="0" y="31"/>
                  </a:lnTo>
                  <a:close/>
                  <a:moveTo>
                    <a:pt x="1037" y="0"/>
                  </a:moveTo>
                  <a:lnTo>
                    <a:pt x="1106" y="31"/>
                  </a:lnTo>
                  <a:lnTo>
                    <a:pt x="1037" y="63"/>
                  </a:lnTo>
                  <a:lnTo>
                    <a:pt x="1037" y="0"/>
                  </a:lnTo>
                  <a:close/>
                </a:path>
              </a:pathLst>
            </a:custGeom>
            <a:solidFill>
              <a:srgbClr val="99CCFF"/>
            </a:solidFill>
            <a:ln w="0" cap="flat">
              <a:solidFill>
                <a:srgbClr val="99CC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34" name="Freeform 95"/>
            <p:cNvSpPr>
              <a:spLocks noEditPoints="1"/>
            </p:cNvSpPr>
            <p:nvPr/>
          </p:nvSpPr>
          <p:spPr bwMode="auto">
            <a:xfrm>
              <a:off x="75" y="1851"/>
              <a:ext cx="960" cy="56"/>
            </a:xfrm>
            <a:custGeom>
              <a:avLst/>
              <a:gdLst>
                <a:gd name="T0" fmla="*/ 960 w 960"/>
                <a:gd name="T1" fmla="*/ 43 h 56"/>
                <a:gd name="T2" fmla="*/ 92 w 960"/>
                <a:gd name="T3" fmla="*/ 37 h 56"/>
                <a:gd name="T4" fmla="*/ 92 w 960"/>
                <a:gd name="T5" fmla="*/ 19 h 56"/>
                <a:gd name="T6" fmla="*/ 960 w 960"/>
                <a:gd name="T7" fmla="*/ 24 h 56"/>
                <a:gd name="T8" fmla="*/ 960 w 960"/>
                <a:gd name="T9" fmla="*/ 43 h 56"/>
                <a:gd name="T10" fmla="*/ 102 w 960"/>
                <a:gd name="T11" fmla="*/ 56 h 56"/>
                <a:gd name="T12" fmla="*/ 0 w 960"/>
                <a:gd name="T13" fmla="*/ 27 h 56"/>
                <a:gd name="T14" fmla="*/ 103 w 960"/>
                <a:gd name="T15" fmla="*/ 0 h 56"/>
                <a:gd name="T16" fmla="*/ 102 w 960"/>
                <a:gd name="T17" fmla="*/ 5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60" h="56">
                  <a:moveTo>
                    <a:pt x="960" y="43"/>
                  </a:moveTo>
                  <a:lnTo>
                    <a:pt x="92" y="37"/>
                  </a:lnTo>
                  <a:lnTo>
                    <a:pt x="92" y="19"/>
                  </a:lnTo>
                  <a:lnTo>
                    <a:pt x="960" y="24"/>
                  </a:lnTo>
                  <a:lnTo>
                    <a:pt x="960" y="43"/>
                  </a:lnTo>
                  <a:close/>
                  <a:moveTo>
                    <a:pt x="102" y="56"/>
                  </a:moveTo>
                  <a:lnTo>
                    <a:pt x="0" y="27"/>
                  </a:lnTo>
                  <a:lnTo>
                    <a:pt x="103" y="0"/>
                  </a:lnTo>
                  <a:lnTo>
                    <a:pt x="102" y="56"/>
                  </a:lnTo>
                  <a:close/>
                </a:path>
              </a:pathLst>
            </a:custGeom>
            <a:solidFill>
              <a:srgbClr val="99CCFF"/>
            </a:solidFill>
            <a:ln w="0" cap="flat">
              <a:solidFill>
                <a:srgbClr val="99CC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35" name="Freeform 96"/>
            <p:cNvSpPr>
              <a:spLocks/>
            </p:cNvSpPr>
            <p:nvPr/>
          </p:nvSpPr>
          <p:spPr bwMode="auto">
            <a:xfrm>
              <a:off x="1031" y="1875"/>
              <a:ext cx="1174" cy="664"/>
            </a:xfrm>
            <a:custGeom>
              <a:avLst/>
              <a:gdLst>
                <a:gd name="T0" fmla="*/ 51 w 1174"/>
                <a:gd name="T1" fmla="*/ 5 h 664"/>
                <a:gd name="T2" fmla="*/ 147 w 1174"/>
                <a:gd name="T3" fmla="*/ 26 h 664"/>
                <a:gd name="T4" fmla="*/ 193 w 1174"/>
                <a:gd name="T5" fmla="*/ 48 h 664"/>
                <a:gd name="T6" fmla="*/ 237 w 1174"/>
                <a:gd name="T7" fmla="*/ 83 h 664"/>
                <a:gd name="T8" fmla="*/ 315 w 1174"/>
                <a:gd name="T9" fmla="*/ 172 h 664"/>
                <a:gd name="T10" fmla="*/ 350 w 1174"/>
                <a:gd name="T11" fmla="*/ 212 h 664"/>
                <a:gd name="T12" fmla="*/ 378 w 1174"/>
                <a:gd name="T13" fmla="*/ 243 h 664"/>
                <a:gd name="T14" fmla="*/ 426 w 1174"/>
                <a:gd name="T15" fmla="*/ 297 h 664"/>
                <a:gd name="T16" fmla="*/ 459 w 1174"/>
                <a:gd name="T17" fmla="*/ 334 h 664"/>
                <a:gd name="T18" fmla="*/ 506 w 1174"/>
                <a:gd name="T19" fmla="*/ 386 h 664"/>
                <a:gd name="T20" fmla="*/ 590 w 1174"/>
                <a:gd name="T21" fmla="*/ 479 h 664"/>
                <a:gd name="T22" fmla="*/ 645 w 1174"/>
                <a:gd name="T23" fmla="*/ 533 h 664"/>
                <a:gd name="T24" fmla="*/ 690 w 1174"/>
                <a:gd name="T25" fmla="*/ 569 h 664"/>
                <a:gd name="T26" fmla="*/ 730 w 1174"/>
                <a:gd name="T27" fmla="*/ 589 h 664"/>
                <a:gd name="T28" fmla="*/ 786 w 1174"/>
                <a:gd name="T29" fmla="*/ 606 h 664"/>
                <a:gd name="T30" fmla="*/ 878 w 1174"/>
                <a:gd name="T31" fmla="*/ 626 h 664"/>
                <a:gd name="T32" fmla="*/ 985 w 1174"/>
                <a:gd name="T33" fmla="*/ 640 h 664"/>
                <a:gd name="T34" fmla="*/ 1072 w 1174"/>
                <a:gd name="T35" fmla="*/ 645 h 664"/>
                <a:gd name="T36" fmla="*/ 1140 w 1174"/>
                <a:gd name="T37" fmla="*/ 644 h 664"/>
                <a:gd name="T38" fmla="*/ 1174 w 1174"/>
                <a:gd name="T39" fmla="*/ 660 h 664"/>
                <a:gd name="T40" fmla="*/ 1108 w 1174"/>
                <a:gd name="T41" fmla="*/ 664 h 664"/>
                <a:gd name="T42" fmla="*/ 1030 w 1174"/>
                <a:gd name="T43" fmla="*/ 663 h 664"/>
                <a:gd name="T44" fmla="*/ 928 w 1174"/>
                <a:gd name="T45" fmla="*/ 652 h 664"/>
                <a:gd name="T46" fmla="*/ 823 w 1174"/>
                <a:gd name="T47" fmla="*/ 634 h 664"/>
                <a:gd name="T48" fmla="*/ 741 w 1174"/>
                <a:gd name="T49" fmla="*/ 613 h 664"/>
                <a:gd name="T50" fmla="*/ 700 w 1174"/>
                <a:gd name="T51" fmla="*/ 596 h 664"/>
                <a:gd name="T52" fmla="*/ 655 w 1174"/>
                <a:gd name="T53" fmla="*/ 568 h 664"/>
                <a:gd name="T54" fmla="*/ 602 w 1174"/>
                <a:gd name="T55" fmla="*/ 521 h 664"/>
                <a:gd name="T56" fmla="*/ 545 w 1174"/>
                <a:gd name="T57" fmla="*/ 460 h 664"/>
                <a:gd name="T58" fmla="*/ 465 w 1174"/>
                <a:gd name="T59" fmla="*/ 370 h 664"/>
                <a:gd name="T60" fmla="*/ 425 w 1174"/>
                <a:gd name="T61" fmla="*/ 326 h 664"/>
                <a:gd name="T62" fmla="*/ 385 w 1174"/>
                <a:gd name="T63" fmla="*/ 281 h 664"/>
                <a:gd name="T64" fmla="*/ 349 w 1174"/>
                <a:gd name="T65" fmla="*/ 240 h 664"/>
                <a:gd name="T66" fmla="*/ 317 w 1174"/>
                <a:gd name="T67" fmla="*/ 204 h 664"/>
                <a:gd name="T68" fmla="*/ 262 w 1174"/>
                <a:gd name="T69" fmla="*/ 138 h 664"/>
                <a:gd name="T70" fmla="*/ 203 w 1174"/>
                <a:gd name="T71" fmla="*/ 78 h 664"/>
                <a:gd name="T72" fmla="*/ 162 w 1174"/>
                <a:gd name="T73" fmla="*/ 53 h 664"/>
                <a:gd name="T74" fmla="*/ 96 w 1174"/>
                <a:gd name="T75" fmla="*/ 31 h 664"/>
                <a:gd name="T76" fmla="*/ 0 w 1174"/>
                <a:gd name="T77" fmla="*/ 19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174" h="664">
                  <a:moveTo>
                    <a:pt x="2" y="0"/>
                  </a:moveTo>
                  <a:lnTo>
                    <a:pt x="51" y="5"/>
                  </a:lnTo>
                  <a:lnTo>
                    <a:pt x="99" y="13"/>
                  </a:lnTo>
                  <a:lnTo>
                    <a:pt x="147" y="26"/>
                  </a:lnTo>
                  <a:lnTo>
                    <a:pt x="170" y="36"/>
                  </a:lnTo>
                  <a:lnTo>
                    <a:pt x="193" y="48"/>
                  </a:lnTo>
                  <a:lnTo>
                    <a:pt x="216" y="64"/>
                  </a:lnTo>
                  <a:lnTo>
                    <a:pt x="237" y="83"/>
                  </a:lnTo>
                  <a:lnTo>
                    <a:pt x="278" y="126"/>
                  </a:lnTo>
                  <a:lnTo>
                    <a:pt x="315" y="172"/>
                  </a:lnTo>
                  <a:lnTo>
                    <a:pt x="333" y="192"/>
                  </a:lnTo>
                  <a:lnTo>
                    <a:pt x="350" y="212"/>
                  </a:lnTo>
                  <a:lnTo>
                    <a:pt x="365" y="228"/>
                  </a:lnTo>
                  <a:lnTo>
                    <a:pt x="378" y="243"/>
                  </a:lnTo>
                  <a:lnTo>
                    <a:pt x="401" y="269"/>
                  </a:lnTo>
                  <a:lnTo>
                    <a:pt x="426" y="297"/>
                  </a:lnTo>
                  <a:lnTo>
                    <a:pt x="441" y="315"/>
                  </a:lnTo>
                  <a:lnTo>
                    <a:pt x="459" y="334"/>
                  </a:lnTo>
                  <a:lnTo>
                    <a:pt x="481" y="358"/>
                  </a:lnTo>
                  <a:lnTo>
                    <a:pt x="506" y="386"/>
                  </a:lnTo>
                  <a:lnTo>
                    <a:pt x="561" y="448"/>
                  </a:lnTo>
                  <a:lnTo>
                    <a:pt x="590" y="479"/>
                  </a:lnTo>
                  <a:lnTo>
                    <a:pt x="618" y="508"/>
                  </a:lnTo>
                  <a:lnTo>
                    <a:pt x="645" y="533"/>
                  </a:lnTo>
                  <a:lnTo>
                    <a:pt x="669" y="554"/>
                  </a:lnTo>
                  <a:lnTo>
                    <a:pt x="690" y="569"/>
                  </a:lnTo>
                  <a:lnTo>
                    <a:pt x="711" y="580"/>
                  </a:lnTo>
                  <a:lnTo>
                    <a:pt x="730" y="589"/>
                  </a:lnTo>
                  <a:lnTo>
                    <a:pt x="748" y="596"/>
                  </a:lnTo>
                  <a:lnTo>
                    <a:pt x="786" y="606"/>
                  </a:lnTo>
                  <a:lnTo>
                    <a:pt x="829" y="616"/>
                  </a:lnTo>
                  <a:lnTo>
                    <a:pt x="878" y="626"/>
                  </a:lnTo>
                  <a:lnTo>
                    <a:pt x="932" y="634"/>
                  </a:lnTo>
                  <a:lnTo>
                    <a:pt x="985" y="640"/>
                  </a:lnTo>
                  <a:lnTo>
                    <a:pt x="1032" y="644"/>
                  </a:lnTo>
                  <a:lnTo>
                    <a:pt x="1072" y="645"/>
                  </a:lnTo>
                  <a:lnTo>
                    <a:pt x="1108" y="645"/>
                  </a:lnTo>
                  <a:lnTo>
                    <a:pt x="1140" y="644"/>
                  </a:lnTo>
                  <a:lnTo>
                    <a:pt x="1172" y="641"/>
                  </a:lnTo>
                  <a:lnTo>
                    <a:pt x="1174" y="660"/>
                  </a:lnTo>
                  <a:lnTo>
                    <a:pt x="1142" y="663"/>
                  </a:lnTo>
                  <a:lnTo>
                    <a:pt x="1108" y="664"/>
                  </a:lnTo>
                  <a:lnTo>
                    <a:pt x="1071" y="664"/>
                  </a:lnTo>
                  <a:lnTo>
                    <a:pt x="1030" y="663"/>
                  </a:lnTo>
                  <a:lnTo>
                    <a:pt x="982" y="659"/>
                  </a:lnTo>
                  <a:lnTo>
                    <a:pt x="928" y="652"/>
                  </a:lnTo>
                  <a:lnTo>
                    <a:pt x="874" y="644"/>
                  </a:lnTo>
                  <a:lnTo>
                    <a:pt x="823" y="634"/>
                  </a:lnTo>
                  <a:lnTo>
                    <a:pt x="780" y="624"/>
                  </a:lnTo>
                  <a:lnTo>
                    <a:pt x="741" y="613"/>
                  </a:lnTo>
                  <a:lnTo>
                    <a:pt x="721" y="606"/>
                  </a:lnTo>
                  <a:lnTo>
                    <a:pt x="700" y="596"/>
                  </a:lnTo>
                  <a:lnTo>
                    <a:pt x="678" y="584"/>
                  </a:lnTo>
                  <a:lnTo>
                    <a:pt x="655" y="568"/>
                  </a:lnTo>
                  <a:lnTo>
                    <a:pt x="630" y="546"/>
                  </a:lnTo>
                  <a:lnTo>
                    <a:pt x="602" y="521"/>
                  </a:lnTo>
                  <a:lnTo>
                    <a:pt x="574" y="491"/>
                  </a:lnTo>
                  <a:lnTo>
                    <a:pt x="545" y="460"/>
                  </a:lnTo>
                  <a:lnTo>
                    <a:pt x="490" y="398"/>
                  </a:lnTo>
                  <a:lnTo>
                    <a:pt x="465" y="370"/>
                  </a:lnTo>
                  <a:lnTo>
                    <a:pt x="443" y="346"/>
                  </a:lnTo>
                  <a:lnTo>
                    <a:pt x="425" y="326"/>
                  </a:lnTo>
                  <a:lnTo>
                    <a:pt x="410" y="309"/>
                  </a:lnTo>
                  <a:lnTo>
                    <a:pt x="385" y="281"/>
                  </a:lnTo>
                  <a:lnTo>
                    <a:pt x="362" y="255"/>
                  </a:lnTo>
                  <a:lnTo>
                    <a:pt x="349" y="240"/>
                  </a:lnTo>
                  <a:lnTo>
                    <a:pt x="334" y="223"/>
                  </a:lnTo>
                  <a:lnTo>
                    <a:pt x="317" y="204"/>
                  </a:lnTo>
                  <a:lnTo>
                    <a:pt x="299" y="183"/>
                  </a:lnTo>
                  <a:lnTo>
                    <a:pt x="262" y="138"/>
                  </a:lnTo>
                  <a:lnTo>
                    <a:pt x="223" y="96"/>
                  </a:lnTo>
                  <a:lnTo>
                    <a:pt x="203" y="78"/>
                  </a:lnTo>
                  <a:lnTo>
                    <a:pt x="182" y="64"/>
                  </a:lnTo>
                  <a:lnTo>
                    <a:pt x="162" y="53"/>
                  </a:lnTo>
                  <a:lnTo>
                    <a:pt x="141" y="44"/>
                  </a:lnTo>
                  <a:lnTo>
                    <a:pt x="96" y="31"/>
                  </a:lnTo>
                  <a:lnTo>
                    <a:pt x="49" y="24"/>
                  </a:lnTo>
                  <a:lnTo>
                    <a:pt x="0" y="19"/>
                  </a:lnTo>
                  <a:lnTo>
                    <a:pt x="2" y="0"/>
                  </a:lnTo>
                  <a:close/>
                </a:path>
              </a:pathLst>
            </a:custGeom>
            <a:solidFill>
              <a:srgbClr val="99CCFF"/>
            </a:solidFill>
            <a:ln w="0" cap="flat">
              <a:solidFill>
                <a:srgbClr val="99CC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36" name="Rectangle 97"/>
            <p:cNvSpPr>
              <a:spLocks noChangeArrowheads="1"/>
            </p:cNvSpPr>
            <p:nvPr/>
          </p:nvSpPr>
          <p:spPr bwMode="auto">
            <a:xfrm>
              <a:off x="1789" y="2543"/>
              <a:ext cx="216" cy="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ja-JP" sz="700" b="0" i="0" u="none" strike="noStrike" kern="1200" cap="none" spc="0" normalizeH="0" baseline="0" noProof="0">
                  <a:ln>
                    <a:noFill/>
                  </a:ln>
                  <a:solidFill>
                    <a:srgbClr val="000000"/>
                  </a:solidFill>
                  <a:effectLst/>
                  <a:uLnTx/>
                  <a:uFillTx/>
                  <a:latin typeface="ＭＳ ゴシック" panose="020B0609070205080204" pitchFamily="49" charset="-128"/>
                  <a:ea typeface="ＭＳ ゴシック" panose="020B0609070205080204" pitchFamily="49" charset="-128"/>
                  <a:cs typeface="+mn-cs"/>
                </a:rPr>
                <a:t>阪神なんば線</a:t>
              </a:r>
              <a:endParaRPr kumimoji="0" lang="ja-JP" altLang="ja-JP"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50" charset="-128"/>
                <a:cs typeface="+mn-cs"/>
              </a:endParaRPr>
            </a:p>
          </p:txBody>
        </p:sp>
        <p:sp>
          <p:nvSpPr>
            <p:cNvPr id="137" name="Rectangle 98"/>
            <p:cNvSpPr>
              <a:spLocks noChangeArrowheads="1"/>
            </p:cNvSpPr>
            <p:nvPr/>
          </p:nvSpPr>
          <p:spPr bwMode="auto">
            <a:xfrm>
              <a:off x="2407" y="2357"/>
              <a:ext cx="254" cy="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ja-JP" sz="1100" b="0" i="0" u="none" strike="noStrike" kern="1200" cap="none" spc="0" normalizeH="0" baseline="0" noProof="0">
                  <a:ln>
                    <a:noFill/>
                  </a:ln>
                  <a:solidFill>
                    <a:srgbClr val="000000"/>
                  </a:solidFill>
                  <a:effectLst/>
                  <a:uLnTx/>
                  <a:uFillTx/>
                  <a:latin typeface="ＭＳ ゴシック" panose="020B0609070205080204" pitchFamily="49" charset="-128"/>
                  <a:ea typeface="ＭＳ ゴシック" panose="020B0609070205080204" pitchFamily="49" charset="-128"/>
                  <a:cs typeface="+mn-cs"/>
                </a:rPr>
                <a:t>都心部</a:t>
              </a:r>
              <a:endParaRPr kumimoji="0" lang="ja-JP" altLang="ja-JP"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50" charset="-128"/>
                <a:cs typeface="+mn-cs"/>
              </a:endParaRPr>
            </a:p>
          </p:txBody>
        </p:sp>
        <p:sp>
          <p:nvSpPr>
            <p:cNvPr id="138" name="Rectangle 99"/>
            <p:cNvSpPr>
              <a:spLocks noChangeArrowheads="1"/>
            </p:cNvSpPr>
            <p:nvPr/>
          </p:nvSpPr>
          <p:spPr bwMode="auto">
            <a:xfrm>
              <a:off x="1928" y="2238"/>
              <a:ext cx="216" cy="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ja-JP" sz="700" b="0" i="0" u="none" strike="noStrike" kern="1200" cap="none" spc="0" normalizeH="0" baseline="0" noProof="0">
                  <a:ln>
                    <a:noFill/>
                  </a:ln>
                  <a:solidFill>
                    <a:srgbClr val="000000"/>
                  </a:solidFill>
                  <a:effectLst/>
                  <a:uLnTx/>
                  <a:uFillTx/>
                  <a:latin typeface="ＭＳ ゴシック" panose="020B0609070205080204" pitchFamily="49" charset="-128"/>
                  <a:ea typeface="ＭＳ ゴシック" panose="020B0609070205080204" pitchFamily="49" charset="-128"/>
                  <a:cs typeface="+mn-cs"/>
                </a:rPr>
                <a:t>京阪中之島線</a:t>
              </a:r>
              <a:endParaRPr kumimoji="0" lang="ja-JP" altLang="ja-JP"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50" charset="-128"/>
                <a:cs typeface="+mn-cs"/>
              </a:endParaRPr>
            </a:p>
          </p:txBody>
        </p:sp>
        <p:sp>
          <p:nvSpPr>
            <p:cNvPr id="126" name="Rectangle 87"/>
            <p:cNvSpPr>
              <a:spLocks noChangeArrowheads="1"/>
            </p:cNvSpPr>
            <p:nvPr/>
          </p:nvSpPr>
          <p:spPr bwMode="auto">
            <a:xfrm>
              <a:off x="1603" y="1142"/>
              <a:ext cx="1021" cy="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ja-JP" sz="7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・北陸新幹線や</a:t>
              </a:r>
              <a:r>
                <a:rPr kumimoji="0" lang="ja-JP" altLang="en-US" sz="7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リニア中央</a:t>
              </a:r>
              <a:r>
                <a:rPr kumimoji="0" lang="ja-JP" altLang="ja-JP" sz="7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新幹線の乗入れ</a:t>
              </a:r>
              <a:endParaRPr kumimoji="0" lang="ja-JP" altLang="ja-JP"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50" charset="-128"/>
                <a:cs typeface="+mn-cs"/>
              </a:endParaRPr>
            </a:p>
          </p:txBody>
        </p:sp>
        <p:sp>
          <p:nvSpPr>
            <p:cNvPr id="152" name="Freeform 45"/>
            <p:cNvSpPr>
              <a:spLocks noEditPoints="1"/>
            </p:cNvSpPr>
            <p:nvPr/>
          </p:nvSpPr>
          <p:spPr bwMode="auto">
            <a:xfrm rot="10800000">
              <a:off x="2803" y="1315"/>
              <a:ext cx="213" cy="894"/>
            </a:xfrm>
            <a:custGeom>
              <a:avLst/>
              <a:gdLst>
                <a:gd name="T0" fmla="*/ 43 w 544"/>
                <a:gd name="T1" fmla="*/ 0 h 1533"/>
                <a:gd name="T2" fmla="*/ 53 w 544"/>
                <a:gd name="T3" fmla="*/ 373 h 1533"/>
                <a:gd name="T4" fmla="*/ 60 w 544"/>
                <a:gd name="T5" fmla="*/ 551 h 1533"/>
                <a:gd name="T6" fmla="*/ 70 w 544"/>
                <a:gd name="T7" fmla="*/ 720 h 1533"/>
                <a:gd name="T8" fmla="*/ 83 w 544"/>
                <a:gd name="T9" fmla="*/ 878 h 1533"/>
                <a:gd name="T10" fmla="*/ 101 w 544"/>
                <a:gd name="T11" fmla="*/ 1020 h 1533"/>
                <a:gd name="T12" fmla="*/ 123 w 544"/>
                <a:gd name="T13" fmla="*/ 1143 h 1533"/>
                <a:gd name="T14" fmla="*/ 137 w 544"/>
                <a:gd name="T15" fmla="*/ 1195 h 1533"/>
                <a:gd name="T16" fmla="*/ 152 w 544"/>
                <a:gd name="T17" fmla="*/ 1243 h 1533"/>
                <a:gd name="T18" fmla="*/ 168 w 544"/>
                <a:gd name="T19" fmla="*/ 1285 h 1533"/>
                <a:gd name="T20" fmla="*/ 186 w 544"/>
                <a:gd name="T21" fmla="*/ 1320 h 1533"/>
                <a:gd name="T22" fmla="*/ 185 w 544"/>
                <a:gd name="T23" fmla="*/ 1317 h 1533"/>
                <a:gd name="T24" fmla="*/ 227 w 544"/>
                <a:gd name="T25" fmla="*/ 1375 h 1533"/>
                <a:gd name="T26" fmla="*/ 223 w 544"/>
                <a:gd name="T27" fmla="*/ 1371 h 1533"/>
                <a:gd name="T28" fmla="*/ 271 w 544"/>
                <a:gd name="T29" fmla="*/ 1411 h 1533"/>
                <a:gd name="T30" fmla="*/ 267 w 544"/>
                <a:gd name="T31" fmla="*/ 1408 h 1533"/>
                <a:gd name="T32" fmla="*/ 319 w 544"/>
                <a:gd name="T33" fmla="*/ 1433 h 1533"/>
                <a:gd name="T34" fmla="*/ 314 w 544"/>
                <a:gd name="T35" fmla="*/ 1432 h 1533"/>
                <a:gd name="T36" fmla="*/ 370 w 544"/>
                <a:gd name="T37" fmla="*/ 1445 h 1533"/>
                <a:gd name="T38" fmla="*/ 366 w 544"/>
                <a:gd name="T39" fmla="*/ 1444 h 1533"/>
                <a:gd name="T40" fmla="*/ 439 w 544"/>
                <a:gd name="T41" fmla="*/ 1447 h 1533"/>
                <a:gd name="T42" fmla="*/ 437 w 544"/>
                <a:gd name="T43" fmla="*/ 1489 h 1533"/>
                <a:gd name="T44" fmla="*/ 365 w 544"/>
                <a:gd name="T45" fmla="*/ 1487 h 1533"/>
                <a:gd name="T46" fmla="*/ 361 w 544"/>
                <a:gd name="T47" fmla="*/ 1486 h 1533"/>
                <a:gd name="T48" fmla="*/ 305 w 544"/>
                <a:gd name="T49" fmla="*/ 1473 h 1533"/>
                <a:gd name="T50" fmla="*/ 300 w 544"/>
                <a:gd name="T51" fmla="*/ 1472 h 1533"/>
                <a:gd name="T52" fmla="*/ 248 w 544"/>
                <a:gd name="T53" fmla="*/ 1447 h 1533"/>
                <a:gd name="T54" fmla="*/ 244 w 544"/>
                <a:gd name="T55" fmla="*/ 1444 h 1533"/>
                <a:gd name="T56" fmla="*/ 196 w 544"/>
                <a:gd name="T57" fmla="*/ 1404 h 1533"/>
                <a:gd name="T58" fmla="*/ 192 w 544"/>
                <a:gd name="T59" fmla="*/ 1400 h 1533"/>
                <a:gd name="T60" fmla="*/ 150 w 544"/>
                <a:gd name="T61" fmla="*/ 1342 h 1533"/>
                <a:gd name="T62" fmla="*/ 148 w 544"/>
                <a:gd name="T63" fmla="*/ 1339 h 1533"/>
                <a:gd name="T64" fmla="*/ 129 w 544"/>
                <a:gd name="T65" fmla="*/ 1300 h 1533"/>
                <a:gd name="T66" fmla="*/ 111 w 544"/>
                <a:gd name="T67" fmla="*/ 1256 h 1533"/>
                <a:gd name="T68" fmla="*/ 96 w 544"/>
                <a:gd name="T69" fmla="*/ 1206 h 1533"/>
                <a:gd name="T70" fmla="*/ 81 w 544"/>
                <a:gd name="T71" fmla="*/ 1150 h 1533"/>
                <a:gd name="T72" fmla="*/ 58 w 544"/>
                <a:gd name="T73" fmla="*/ 1025 h 1533"/>
                <a:gd name="T74" fmla="*/ 40 w 544"/>
                <a:gd name="T75" fmla="*/ 881 h 1533"/>
                <a:gd name="T76" fmla="*/ 27 w 544"/>
                <a:gd name="T77" fmla="*/ 723 h 1533"/>
                <a:gd name="T78" fmla="*/ 17 w 544"/>
                <a:gd name="T79" fmla="*/ 552 h 1533"/>
                <a:gd name="T80" fmla="*/ 10 w 544"/>
                <a:gd name="T81" fmla="*/ 374 h 1533"/>
                <a:gd name="T82" fmla="*/ 0 w 544"/>
                <a:gd name="T83" fmla="*/ 1 h 1533"/>
                <a:gd name="T84" fmla="*/ 43 w 544"/>
                <a:gd name="T85" fmla="*/ 0 h 1533"/>
                <a:gd name="T86" fmla="*/ 413 w 544"/>
                <a:gd name="T87" fmla="*/ 1405 h 1533"/>
                <a:gd name="T88" fmla="*/ 544 w 544"/>
                <a:gd name="T89" fmla="*/ 1462 h 1533"/>
                <a:gd name="T90" fmla="*/ 420 w 544"/>
                <a:gd name="T91" fmla="*/ 1533 h 1533"/>
                <a:gd name="T92" fmla="*/ 413 w 544"/>
                <a:gd name="T93" fmla="*/ 1405 h 1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44" h="1533">
                  <a:moveTo>
                    <a:pt x="43" y="0"/>
                  </a:moveTo>
                  <a:lnTo>
                    <a:pt x="53" y="373"/>
                  </a:lnTo>
                  <a:lnTo>
                    <a:pt x="60" y="551"/>
                  </a:lnTo>
                  <a:lnTo>
                    <a:pt x="70" y="720"/>
                  </a:lnTo>
                  <a:lnTo>
                    <a:pt x="83" y="878"/>
                  </a:lnTo>
                  <a:lnTo>
                    <a:pt x="101" y="1020"/>
                  </a:lnTo>
                  <a:lnTo>
                    <a:pt x="123" y="1143"/>
                  </a:lnTo>
                  <a:lnTo>
                    <a:pt x="137" y="1195"/>
                  </a:lnTo>
                  <a:lnTo>
                    <a:pt x="152" y="1243"/>
                  </a:lnTo>
                  <a:lnTo>
                    <a:pt x="168" y="1285"/>
                  </a:lnTo>
                  <a:lnTo>
                    <a:pt x="186" y="1320"/>
                  </a:lnTo>
                  <a:lnTo>
                    <a:pt x="185" y="1317"/>
                  </a:lnTo>
                  <a:lnTo>
                    <a:pt x="227" y="1375"/>
                  </a:lnTo>
                  <a:lnTo>
                    <a:pt x="223" y="1371"/>
                  </a:lnTo>
                  <a:lnTo>
                    <a:pt x="271" y="1411"/>
                  </a:lnTo>
                  <a:lnTo>
                    <a:pt x="267" y="1408"/>
                  </a:lnTo>
                  <a:lnTo>
                    <a:pt x="319" y="1433"/>
                  </a:lnTo>
                  <a:lnTo>
                    <a:pt x="314" y="1432"/>
                  </a:lnTo>
                  <a:lnTo>
                    <a:pt x="370" y="1445"/>
                  </a:lnTo>
                  <a:lnTo>
                    <a:pt x="366" y="1444"/>
                  </a:lnTo>
                  <a:lnTo>
                    <a:pt x="439" y="1447"/>
                  </a:lnTo>
                  <a:lnTo>
                    <a:pt x="437" y="1489"/>
                  </a:lnTo>
                  <a:lnTo>
                    <a:pt x="365" y="1487"/>
                  </a:lnTo>
                  <a:cubicBezTo>
                    <a:pt x="363" y="1487"/>
                    <a:pt x="362" y="1487"/>
                    <a:pt x="361" y="1486"/>
                  </a:cubicBezTo>
                  <a:lnTo>
                    <a:pt x="305" y="1473"/>
                  </a:lnTo>
                  <a:cubicBezTo>
                    <a:pt x="303" y="1473"/>
                    <a:pt x="302" y="1472"/>
                    <a:pt x="300" y="1472"/>
                  </a:cubicBezTo>
                  <a:lnTo>
                    <a:pt x="248" y="1447"/>
                  </a:lnTo>
                  <a:cubicBezTo>
                    <a:pt x="247" y="1446"/>
                    <a:pt x="245" y="1445"/>
                    <a:pt x="244" y="1444"/>
                  </a:cubicBezTo>
                  <a:lnTo>
                    <a:pt x="196" y="1404"/>
                  </a:lnTo>
                  <a:cubicBezTo>
                    <a:pt x="194" y="1403"/>
                    <a:pt x="193" y="1401"/>
                    <a:pt x="192" y="1400"/>
                  </a:cubicBezTo>
                  <a:lnTo>
                    <a:pt x="150" y="1342"/>
                  </a:lnTo>
                  <a:cubicBezTo>
                    <a:pt x="150" y="1341"/>
                    <a:pt x="149" y="1340"/>
                    <a:pt x="148" y="1339"/>
                  </a:cubicBezTo>
                  <a:lnTo>
                    <a:pt x="129" y="1300"/>
                  </a:lnTo>
                  <a:lnTo>
                    <a:pt x="111" y="1256"/>
                  </a:lnTo>
                  <a:lnTo>
                    <a:pt x="96" y="1206"/>
                  </a:lnTo>
                  <a:lnTo>
                    <a:pt x="81" y="1150"/>
                  </a:lnTo>
                  <a:lnTo>
                    <a:pt x="58" y="1025"/>
                  </a:lnTo>
                  <a:lnTo>
                    <a:pt x="40" y="881"/>
                  </a:lnTo>
                  <a:lnTo>
                    <a:pt x="27" y="723"/>
                  </a:lnTo>
                  <a:lnTo>
                    <a:pt x="17" y="552"/>
                  </a:lnTo>
                  <a:lnTo>
                    <a:pt x="10" y="374"/>
                  </a:lnTo>
                  <a:lnTo>
                    <a:pt x="0" y="1"/>
                  </a:lnTo>
                  <a:lnTo>
                    <a:pt x="43" y="0"/>
                  </a:lnTo>
                  <a:close/>
                  <a:moveTo>
                    <a:pt x="413" y="1405"/>
                  </a:moveTo>
                  <a:lnTo>
                    <a:pt x="544" y="1462"/>
                  </a:lnTo>
                  <a:lnTo>
                    <a:pt x="420" y="1533"/>
                  </a:lnTo>
                  <a:lnTo>
                    <a:pt x="413" y="1405"/>
                  </a:lnTo>
                  <a:close/>
                </a:path>
              </a:pathLst>
            </a:custGeom>
            <a:solidFill>
              <a:schemeClr val="accent1">
                <a:lumMod val="60000"/>
                <a:lumOff val="40000"/>
              </a:schemeClr>
            </a:solidFill>
            <a:ln w="0" cap="flat">
              <a:solidFill>
                <a:schemeClr val="accent1">
                  <a:lumMod val="60000"/>
                  <a:lumOff val="40000"/>
                </a:schemeClr>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115" name="Rectangle 76"/>
            <p:cNvSpPr>
              <a:spLocks noChangeArrowheads="1"/>
            </p:cNvSpPr>
            <p:nvPr/>
          </p:nvSpPr>
          <p:spPr bwMode="auto">
            <a:xfrm>
              <a:off x="2780" y="1600"/>
              <a:ext cx="653" cy="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en-US" sz="700" b="0" i="0" u="none" strike="noStrike" kern="120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mn-cs"/>
                </a:rPr>
                <a:t>おおさか東</a:t>
              </a:r>
              <a:r>
                <a:rPr kumimoji="0" lang="ja-JP" altLang="ja-JP" sz="700" b="0" i="0" u="none" strike="noStrike" kern="120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mn-cs"/>
                </a:rPr>
                <a:t>線</a:t>
              </a:r>
              <a:endParaRPr kumimoji="0" lang="ja-JP" altLang="ja-JP" sz="1800" b="0" i="0" u="none" strike="dblStrike" kern="1200" cap="none" spc="0" normalizeH="0" baseline="0" noProof="0" dirty="0">
                <a:ln>
                  <a:noFill/>
                </a:ln>
                <a:solidFill>
                  <a:srgbClr val="FF0000"/>
                </a:solidFill>
                <a:effectLst/>
                <a:uLnTx/>
                <a:uFillTx/>
                <a:latin typeface="Arial" panose="020B0604020202020204" pitchFamily="34" charset="0"/>
                <a:ea typeface="ＭＳ Ｐゴシック" panose="020B0600070205080204" pitchFamily="50" charset="-128"/>
                <a:cs typeface="+mn-cs"/>
              </a:endParaRPr>
            </a:p>
          </p:txBody>
        </p:sp>
      </p:grpSp>
      <p:sp>
        <p:nvSpPr>
          <p:cNvPr id="142" name="フリーフォーム 141"/>
          <p:cNvSpPr/>
          <p:nvPr/>
        </p:nvSpPr>
        <p:spPr>
          <a:xfrm flipH="1" flipV="1">
            <a:off x="2543176" y="2332038"/>
            <a:ext cx="350836" cy="554036"/>
          </a:xfrm>
          <a:custGeom>
            <a:avLst/>
            <a:gdLst>
              <a:gd name="connsiteX0" fmla="*/ 0 w 232062"/>
              <a:gd name="connsiteY0" fmla="*/ 0 h 539750"/>
              <a:gd name="connsiteX1" fmla="*/ 231775 w 232062"/>
              <a:gd name="connsiteY1" fmla="*/ 403225 h 539750"/>
              <a:gd name="connsiteX2" fmla="*/ 38100 w 232062"/>
              <a:gd name="connsiteY2" fmla="*/ 539750 h 539750"/>
              <a:gd name="connsiteX0" fmla="*/ 146162 w 205959"/>
              <a:gd name="connsiteY0" fmla="*/ 0 h 539750"/>
              <a:gd name="connsiteX1" fmla="*/ 112 w 205959"/>
              <a:gd name="connsiteY1" fmla="*/ 174625 h 539750"/>
              <a:gd name="connsiteX2" fmla="*/ 184262 w 205959"/>
              <a:gd name="connsiteY2" fmla="*/ 539750 h 539750"/>
              <a:gd name="connsiteX0" fmla="*/ 0 w 470993"/>
              <a:gd name="connsiteY0" fmla="*/ 0 h 530225"/>
              <a:gd name="connsiteX1" fmla="*/ 260350 w 470993"/>
              <a:gd name="connsiteY1" fmla="*/ 165100 h 530225"/>
              <a:gd name="connsiteX2" fmla="*/ 444500 w 470993"/>
              <a:gd name="connsiteY2" fmla="*/ 530225 h 530225"/>
              <a:gd name="connsiteX0" fmla="*/ 0 w 482416"/>
              <a:gd name="connsiteY0" fmla="*/ 0 h 530225"/>
              <a:gd name="connsiteX1" fmla="*/ 349250 w 482416"/>
              <a:gd name="connsiteY1" fmla="*/ 196850 h 530225"/>
              <a:gd name="connsiteX2" fmla="*/ 444500 w 482416"/>
              <a:gd name="connsiteY2" fmla="*/ 530225 h 530225"/>
              <a:gd name="connsiteX0" fmla="*/ 0 w 444500"/>
              <a:gd name="connsiteY0" fmla="*/ 0 h 530225"/>
              <a:gd name="connsiteX1" fmla="*/ 444500 w 444500"/>
              <a:gd name="connsiteY1" fmla="*/ 530225 h 530225"/>
              <a:gd name="connsiteX0" fmla="*/ 0 w 247650"/>
              <a:gd name="connsiteY0" fmla="*/ 0 h 527050"/>
              <a:gd name="connsiteX1" fmla="*/ 247650 w 247650"/>
              <a:gd name="connsiteY1" fmla="*/ 527050 h 527050"/>
              <a:gd name="connsiteX0" fmla="*/ 0 w 522117"/>
              <a:gd name="connsiteY0" fmla="*/ 0 h 653340"/>
              <a:gd name="connsiteX1" fmla="*/ 522117 w 522117"/>
              <a:gd name="connsiteY1" fmla="*/ 653340 h 653340"/>
              <a:gd name="connsiteX0" fmla="*/ 0 w 522117"/>
              <a:gd name="connsiteY0" fmla="*/ 0 h 653340"/>
              <a:gd name="connsiteX1" fmla="*/ 522117 w 522117"/>
              <a:gd name="connsiteY1" fmla="*/ 653340 h 653340"/>
              <a:gd name="connsiteX0" fmla="*/ 0 w 522117"/>
              <a:gd name="connsiteY0" fmla="*/ 0 h 653340"/>
              <a:gd name="connsiteX1" fmla="*/ 522117 w 522117"/>
              <a:gd name="connsiteY1" fmla="*/ 653340 h 653340"/>
              <a:gd name="connsiteX0" fmla="*/ 0 w 522117"/>
              <a:gd name="connsiteY0" fmla="*/ 0 h 653340"/>
              <a:gd name="connsiteX1" fmla="*/ 291818 w 522117"/>
              <a:gd name="connsiteY1" fmla="*/ 383923 h 653340"/>
              <a:gd name="connsiteX2" fmla="*/ 522117 w 522117"/>
              <a:gd name="connsiteY2" fmla="*/ 653340 h 653340"/>
              <a:gd name="connsiteX0" fmla="*/ 0 w 522117"/>
              <a:gd name="connsiteY0" fmla="*/ 0 h 653340"/>
              <a:gd name="connsiteX1" fmla="*/ 291818 w 522117"/>
              <a:gd name="connsiteY1" fmla="*/ 383923 h 653340"/>
              <a:gd name="connsiteX2" fmla="*/ 522117 w 522117"/>
              <a:gd name="connsiteY2" fmla="*/ 653340 h 653340"/>
              <a:gd name="connsiteX0" fmla="*/ 0 w 291818"/>
              <a:gd name="connsiteY0" fmla="*/ 0 h 572514"/>
              <a:gd name="connsiteX1" fmla="*/ 291818 w 291818"/>
              <a:gd name="connsiteY1" fmla="*/ 383923 h 572514"/>
              <a:gd name="connsiteX2" fmla="*/ 252382 w 291818"/>
              <a:gd name="connsiteY2" fmla="*/ 572514 h 572514"/>
              <a:gd name="connsiteX0" fmla="*/ 0 w 291818"/>
              <a:gd name="connsiteY0" fmla="*/ 0 h 572514"/>
              <a:gd name="connsiteX1" fmla="*/ 291818 w 291818"/>
              <a:gd name="connsiteY1" fmla="*/ 383923 h 572514"/>
              <a:gd name="connsiteX2" fmla="*/ 252382 w 291818"/>
              <a:gd name="connsiteY2" fmla="*/ 572514 h 572514"/>
              <a:gd name="connsiteX0" fmla="*/ 0 w 291818"/>
              <a:gd name="connsiteY0" fmla="*/ 0 h 572514"/>
              <a:gd name="connsiteX1" fmla="*/ 291818 w 291818"/>
              <a:gd name="connsiteY1" fmla="*/ 383923 h 572514"/>
              <a:gd name="connsiteX2" fmla="*/ 252382 w 291818"/>
              <a:gd name="connsiteY2" fmla="*/ 572514 h 572514"/>
              <a:gd name="connsiteX0" fmla="*/ 0 w 291818"/>
              <a:gd name="connsiteY0" fmla="*/ 0 h 572514"/>
              <a:gd name="connsiteX1" fmla="*/ 291818 w 291818"/>
              <a:gd name="connsiteY1" fmla="*/ 383923 h 572514"/>
              <a:gd name="connsiteX2" fmla="*/ 252382 w 291818"/>
              <a:gd name="connsiteY2" fmla="*/ 572514 h 572514"/>
              <a:gd name="connsiteX0" fmla="*/ 0 w 294379"/>
              <a:gd name="connsiteY0" fmla="*/ 0 h 572514"/>
              <a:gd name="connsiteX1" fmla="*/ 291818 w 294379"/>
              <a:gd name="connsiteY1" fmla="*/ 383923 h 572514"/>
              <a:gd name="connsiteX2" fmla="*/ 252382 w 294379"/>
              <a:gd name="connsiteY2" fmla="*/ 572514 h 572514"/>
              <a:gd name="connsiteX0" fmla="*/ 0 w 294379"/>
              <a:gd name="connsiteY0" fmla="*/ 0 h 572514"/>
              <a:gd name="connsiteX1" fmla="*/ 291818 w 294379"/>
              <a:gd name="connsiteY1" fmla="*/ 383923 h 572514"/>
              <a:gd name="connsiteX2" fmla="*/ 252382 w 294379"/>
              <a:gd name="connsiteY2" fmla="*/ 572514 h 572514"/>
              <a:gd name="connsiteX0" fmla="*/ 0 w 291818"/>
              <a:gd name="connsiteY0" fmla="*/ 0 h 572514"/>
              <a:gd name="connsiteX1" fmla="*/ 291818 w 291818"/>
              <a:gd name="connsiteY1" fmla="*/ 383923 h 572514"/>
              <a:gd name="connsiteX2" fmla="*/ 252382 w 291818"/>
              <a:gd name="connsiteY2" fmla="*/ 572514 h 572514"/>
              <a:gd name="connsiteX0" fmla="*/ 0 w 291818"/>
              <a:gd name="connsiteY0" fmla="*/ 0 h 577566"/>
              <a:gd name="connsiteX1" fmla="*/ 291818 w 291818"/>
              <a:gd name="connsiteY1" fmla="*/ 383923 h 577566"/>
              <a:gd name="connsiteX2" fmla="*/ 200328 w 291818"/>
              <a:gd name="connsiteY2" fmla="*/ 577566 h 577566"/>
              <a:gd name="connsiteX0" fmla="*/ 0 w 306014"/>
              <a:gd name="connsiteY0" fmla="*/ 0 h 577566"/>
              <a:gd name="connsiteX1" fmla="*/ 306014 w 306014"/>
              <a:gd name="connsiteY1" fmla="*/ 353614 h 577566"/>
              <a:gd name="connsiteX2" fmla="*/ 200328 w 306014"/>
              <a:gd name="connsiteY2" fmla="*/ 577566 h 577566"/>
              <a:gd name="connsiteX0" fmla="*/ 0 w 306014"/>
              <a:gd name="connsiteY0" fmla="*/ 0 h 577566"/>
              <a:gd name="connsiteX1" fmla="*/ 306014 w 306014"/>
              <a:gd name="connsiteY1" fmla="*/ 353614 h 577566"/>
              <a:gd name="connsiteX2" fmla="*/ 176667 w 306014"/>
              <a:gd name="connsiteY2" fmla="*/ 577566 h 577566"/>
              <a:gd name="connsiteX0" fmla="*/ 0 w 306014"/>
              <a:gd name="connsiteY0" fmla="*/ 0 h 577566"/>
              <a:gd name="connsiteX1" fmla="*/ 306014 w 306014"/>
              <a:gd name="connsiteY1" fmla="*/ 353614 h 577566"/>
              <a:gd name="connsiteX2" fmla="*/ 176667 w 306014"/>
              <a:gd name="connsiteY2" fmla="*/ 577566 h 577566"/>
              <a:gd name="connsiteX0" fmla="*/ 0 w 306014"/>
              <a:gd name="connsiteY0" fmla="*/ 0 h 577566"/>
              <a:gd name="connsiteX1" fmla="*/ 306014 w 306014"/>
              <a:gd name="connsiteY1" fmla="*/ 353614 h 577566"/>
              <a:gd name="connsiteX2" fmla="*/ 176667 w 306014"/>
              <a:gd name="connsiteY2" fmla="*/ 577566 h 577566"/>
              <a:gd name="connsiteX0" fmla="*/ 0 w 306014"/>
              <a:gd name="connsiteY0" fmla="*/ 0 h 577566"/>
              <a:gd name="connsiteX1" fmla="*/ 306014 w 306014"/>
              <a:gd name="connsiteY1" fmla="*/ 353614 h 577566"/>
              <a:gd name="connsiteX2" fmla="*/ 176667 w 306014"/>
              <a:gd name="connsiteY2" fmla="*/ 577566 h 577566"/>
              <a:gd name="connsiteX0" fmla="*/ 0 w 306014"/>
              <a:gd name="connsiteY0" fmla="*/ 0 h 577566"/>
              <a:gd name="connsiteX1" fmla="*/ 306014 w 306014"/>
              <a:gd name="connsiteY1" fmla="*/ 353614 h 577566"/>
              <a:gd name="connsiteX2" fmla="*/ 176667 w 306014"/>
              <a:gd name="connsiteY2" fmla="*/ 577566 h 577566"/>
              <a:gd name="connsiteX0" fmla="*/ 0 w 348603"/>
              <a:gd name="connsiteY0" fmla="*/ 0 h 577566"/>
              <a:gd name="connsiteX1" fmla="*/ 348603 w 348603"/>
              <a:gd name="connsiteY1" fmla="*/ 373820 h 577566"/>
              <a:gd name="connsiteX2" fmla="*/ 176667 w 348603"/>
              <a:gd name="connsiteY2" fmla="*/ 577566 h 577566"/>
              <a:gd name="connsiteX0" fmla="*/ 0 w 348603"/>
              <a:gd name="connsiteY0" fmla="*/ 0 h 587669"/>
              <a:gd name="connsiteX1" fmla="*/ 348603 w 348603"/>
              <a:gd name="connsiteY1" fmla="*/ 373820 h 587669"/>
              <a:gd name="connsiteX2" fmla="*/ 105684 w 348603"/>
              <a:gd name="connsiteY2" fmla="*/ 587669 h 587669"/>
              <a:gd name="connsiteX0" fmla="*/ 0 w 348603"/>
              <a:gd name="connsiteY0" fmla="*/ 0 h 587669"/>
              <a:gd name="connsiteX1" fmla="*/ 348603 w 348603"/>
              <a:gd name="connsiteY1" fmla="*/ 373820 h 587669"/>
              <a:gd name="connsiteX2" fmla="*/ 105684 w 348603"/>
              <a:gd name="connsiteY2" fmla="*/ 587669 h 587669"/>
              <a:gd name="connsiteX0" fmla="*/ 0 w 348603"/>
              <a:gd name="connsiteY0" fmla="*/ 0 h 587669"/>
              <a:gd name="connsiteX1" fmla="*/ 348603 w 348603"/>
              <a:gd name="connsiteY1" fmla="*/ 373820 h 587669"/>
              <a:gd name="connsiteX2" fmla="*/ 105684 w 348603"/>
              <a:gd name="connsiteY2" fmla="*/ 587669 h 587669"/>
            </a:gdLst>
            <a:ahLst/>
            <a:cxnLst>
              <a:cxn ang="0">
                <a:pos x="connsiteX0" y="connsiteY0"/>
              </a:cxn>
              <a:cxn ang="0">
                <a:pos x="connsiteX1" y="connsiteY1"/>
              </a:cxn>
              <a:cxn ang="0">
                <a:pos x="connsiteX2" y="connsiteY2"/>
              </a:cxn>
            </a:cxnLst>
            <a:rect l="l" t="t" r="r" b="b"/>
            <a:pathLst>
              <a:path w="348603" h="587669">
                <a:moveTo>
                  <a:pt x="0" y="0"/>
                </a:moveTo>
                <a:cubicBezTo>
                  <a:pt x="97273" y="127974"/>
                  <a:pt x="237131" y="245847"/>
                  <a:pt x="348603" y="373820"/>
                </a:cubicBezTo>
                <a:cubicBezTo>
                  <a:pt x="276568" y="458574"/>
                  <a:pt x="198226" y="513019"/>
                  <a:pt x="105684" y="587669"/>
                </a:cubicBezTo>
              </a:path>
            </a:pathLst>
          </a:custGeom>
          <a:noFill/>
          <a:ln w="44450">
            <a:solidFill>
              <a:schemeClr val="accent1">
                <a:lumMod val="60000"/>
                <a:lumOff val="40000"/>
              </a:schemeClr>
            </a:solidFill>
            <a:prstDash val="sysDash"/>
            <a:headEnd w="lg" len="lg"/>
            <a:tailEnd type="arrow"/>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43" name="Rectangle 56"/>
          <p:cNvSpPr>
            <a:spLocks noChangeArrowheads="1"/>
          </p:cNvSpPr>
          <p:nvPr/>
        </p:nvSpPr>
        <p:spPr bwMode="auto">
          <a:xfrm>
            <a:off x="2187973" y="2608443"/>
            <a:ext cx="628377" cy="1077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ja-JP" sz="700" b="0" i="0" u="none" strike="noStrike" kern="120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mn-cs"/>
              </a:rPr>
              <a:t>なにわ</a:t>
            </a:r>
            <a:r>
              <a:rPr kumimoji="0" lang="ja-JP" altLang="en-US" sz="700" b="0" i="0" u="none" strike="noStrike" kern="120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mn-cs"/>
              </a:rPr>
              <a:t>筋連絡</a:t>
            </a:r>
            <a:r>
              <a:rPr kumimoji="0" lang="ja-JP" altLang="ja-JP" sz="700" b="0" i="0" u="none" strike="noStrike" kern="120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mn-cs"/>
              </a:rPr>
              <a:t>線</a:t>
            </a:r>
            <a:endParaRPr kumimoji="0" lang="ja-JP" altLang="ja-JP" sz="7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50" charset="-128"/>
              <a:cs typeface="+mn-cs"/>
            </a:endParaRPr>
          </a:p>
        </p:txBody>
      </p:sp>
      <p:sp>
        <p:nvSpPr>
          <p:cNvPr id="144" name="Rectangle 57"/>
          <p:cNvSpPr>
            <a:spLocks noChangeArrowheads="1"/>
          </p:cNvSpPr>
          <p:nvPr/>
        </p:nvSpPr>
        <p:spPr bwMode="auto">
          <a:xfrm>
            <a:off x="2200672" y="2724862"/>
            <a:ext cx="897682" cy="107722"/>
          </a:xfrm>
          <a:prstGeom prst="rect">
            <a:avLst/>
          </a:prstGeom>
          <a:solidFill>
            <a:srgbClr val="66FFFF">
              <a:alpha val="50000"/>
            </a:srgbClr>
          </a:solidFill>
          <a:ln>
            <a:noFill/>
          </a:ln>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en-US" sz="700" b="0" i="0" u="none" strike="noStrike" kern="120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mn-cs"/>
              </a:rPr>
              <a:t>・新大阪連絡線</a:t>
            </a:r>
            <a:r>
              <a:rPr kumimoji="0" lang="ja-JP" altLang="ja-JP" sz="700" b="0" i="0" u="none" strike="noStrike" kern="120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mn-cs"/>
              </a:rPr>
              <a:t>の</a:t>
            </a:r>
            <a:r>
              <a:rPr kumimoji="0" lang="ja-JP" altLang="en-US" sz="700" b="0" i="0" u="none" strike="noStrike" kern="120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mn-cs"/>
              </a:rPr>
              <a:t>検討</a:t>
            </a:r>
            <a:endParaRPr kumimoji="0" lang="ja-JP" altLang="ja-JP" sz="7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50" charset="-128"/>
              <a:cs typeface="+mn-cs"/>
            </a:endParaRPr>
          </a:p>
        </p:txBody>
      </p:sp>
      <p:sp>
        <p:nvSpPr>
          <p:cNvPr id="145" name="Rectangle 41"/>
          <p:cNvSpPr>
            <a:spLocks noChangeArrowheads="1"/>
          </p:cNvSpPr>
          <p:nvPr/>
        </p:nvSpPr>
        <p:spPr bwMode="auto">
          <a:xfrm>
            <a:off x="200820" y="6419058"/>
            <a:ext cx="538609" cy="1077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ja-JP" sz="7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空港機能強化</a:t>
            </a:r>
            <a:endParaRPr kumimoji="0" lang="ja-JP" altLang="ja-JP"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50" charset="-128"/>
              <a:cs typeface="+mn-cs"/>
            </a:endParaRPr>
          </a:p>
        </p:txBody>
      </p:sp>
      <p:sp>
        <p:nvSpPr>
          <p:cNvPr id="139" name="Rectangle 51"/>
          <p:cNvSpPr>
            <a:spLocks noChangeArrowheads="1"/>
          </p:cNvSpPr>
          <p:nvPr/>
        </p:nvSpPr>
        <p:spPr bwMode="auto">
          <a:xfrm>
            <a:off x="4463852" y="1916164"/>
            <a:ext cx="1282402"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ja-JP" sz="1000" b="0" i="0" u="none" strike="noStrike" kern="120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mn-cs"/>
              </a:rPr>
              <a:t>（リニア</a:t>
            </a:r>
            <a:r>
              <a:rPr kumimoji="0" lang="ja-JP" altLang="en-US" sz="1000" b="0" i="0" u="none" strike="noStrike" kern="120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mn-cs"/>
              </a:rPr>
              <a:t>中央</a:t>
            </a:r>
            <a:r>
              <a:rPr kumimoji="0" lang="ja-JP" altLang="ja-JP" sz="1000" b="0" i="0" u="none" strike="noStrike" kern="120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mn-cs"/>
              </a:rPr>
              <a:t>新幹線）</a:t>
            </a:r>
            <a:endParaRPr kumimoji="0" lang="ja-JP" altLang="ja-JP"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50" charset="-128"/>
              <a:cs typeface="+mn-cs"/>
            </a:endParaRPr>
          </a:p>
        </p:txBody>
      </p:sp>
      <p:sp>
        <p:nvSpPr>
          <p:cNvPr id="141" name="テキスト ボックス 36"/>
          <p:cNvSpPr txBox="1"/>
          <p:nvPr/>
        </p:nvSpPr>
        <p:spPr>
          <a:xfrm>
            <a:off x="378" y="91241"/>
            <a:ext cx="3312368"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lvl="0">
              <a:defRPr/>
            </a:pP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Ⅰ</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　</a:t>
            </a:r>
            <a:r>
              <a:rPr lang="ja-JP" altLang="en-US"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政策の刷新・インフラ整備</a:t>
            </a:r>
          </a:p>
        </p:txBody>
      </p:sp>
      <p:sp>
        <p:nvSpPr>
          <p:cNvPr id="7" name="スライド番号プレースホルダー 6"/>
          <p:cNvSpPr>
            <a:spLocks noGrp="1"/>
          </p:cNvSpPr>
          <p:nvPr>
            <p:ph type="sldNum" sz="quarter" idx="12"/>
          </p:nvPr>
        </p:nvSpPr>
        <p:spPr/>
        <p:txBody>
          <a:bodyPr/>
          <a:lstStyle/>
          <a:p>
            <a:fld id="{CCEC3038-1CF1-4B63-9920-55248DCFBA97}" type="slidenum">
              <a:rPr kumimoji="1" lang="ja-JP" altLang="en-US" smtClean="0"/>
              <a:pPr/>
              <a:t>45</a:t>
            </a:fld>
            <a:endParaRPr kumimoji="1" lang="ja-JP" altLang="en-US"/>
          </a:p>
        </p:txBody>
      </p:sp>
    </p:spTree>
    <p:extLst>
      <p:ext uri="{BB962C8B-B14F-4D97-AF65-F5344CB8AC3E}">
        <p14:creationId xmlns:p14="http://schemas.microsoft.com/office/powerpoint/2010/main" val="2766140049"/>
      </p:ext>
    </p:extLst>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 name="角丸四角形 100"/>
          <p:cNvSpPr/>
          <p:nvPr/>
        </p:nvSpPr>
        <p:spPr>
          <a:xfrm>
            <a:off x="7124872" y="397427"/>
            <a:ext cx="240689" cy="253251"/>
          </a:xfrm>
          <a:prstGeom prst="roundRect">
            <a:avLst>
              <a:gd name="adj" fmla="val 3640"/>
            </a:avLst>
          </a:prstGeom>
          <a:solidFill>
            <a:srgbClr val="66FFFF">
              <a:alpha val="35000"/>
            </a:srgb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02" name="角丸四角形 101"/>
          <p:cNvSpPr/>
          <p:nvPr/>
        </p:nvSpPr>
        <p:spPr>
          <a:xfrm>
            <a:off x="7932216" y="3276599"/>
            <a:ext cx="438027" cy="252412"/>
          </a:xfrm>
          <a:prstGeom prst="roundRect">
            <a:avLst>
              <a:gd name="adj" fmla="val 3640"/>
            </a:avLst>
          </a:prstGeom>
          <a:solidFill>
            <a:srgbClr val="66FFFF">
              <a:alpha val="35000"/>
            </a:srgb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03" name="角丸四角形 102"/>
          <p:cNvSpPr/>
          <p:nvPr/>
        </p:nvSpPr>
        <p:spPr>
          <a:xfrm>
            <a:off x="7765752" y="5677482"/>
            <a:ext cx="744947" cy="210555"/>
          </a:xfrm>
          <a:prstGeom prst="roundRect">
            <a:avLst>
              <a:gd name="adj" fmla="val 3640"/>
            </a:avLst>
          </a:prstGeom>
          <a:solidFill>
            <a:srgbClr val="66FFFF">
              <a:alpha val="35000"/>
            </a:srgb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3" name="正方形/長方形 10"/>
          <p:cNvSpPr>
            <a:spLocks noChangeArrowheads="1"/>
          </p:cNvSpPr>
          <p:nvPr/>
        </p:nvSpPr>
        <p:spPr bwMode="auto">
          <a:xfrm>
            <a:off x="6660232" y="5643774"/>
            <a:ext cx="1980029" cy="246221"/>
          </a:xfrm>
          <a:prstGeom prst="rect">
            <a:avLst/>
          </a:prstGeom>
          <a:noFill/>
          <a:ln w="9525">
            <a:noFill/>
            <a:miter lim="800000"/>
            <a:headEnd/>
            <a:tailEnd/>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a:ln>
                  <a:noFill/>
                </a:ln>
                <a:solidFill>
                  <a:srgbClr val="000000"/>
                </a:solidFill>
                <a:effectLst/>
                <a:uLnTx/>
                <a:uFillTx/>
                <a:latin typeface="ＭＳ ゴシック" pitchFamily="49" charset="-128"/>
                <a:ea typeface="ＭＳ ゴシック" pitchFamily="49" charset="-128"/>
                <a:cs typeface="+mn-cs"/>
              </a:rPr>
              <a:t>※JR</a:t>
            </a:r>
            <a:r>
              <a:rPr kumimoji="1" lang="ja-JP" altLang="en-US" sz="1000" b="0" i="0" u="none" strike="noStrike" kern="1200" cap="none" spc="0" normalizeH="0" baseline="0" noProof="0" dirty="0">
                <a:ln>
                  <a:noFill/>
                </a:ln>
                <a:solidFill>
                  <a:srgbClr val="000000"/>
                </a:solidFill>
                <a:effectLst/>
                <a:uLnTx/>
                <a:uFillTx/>
                <a:latin typeface="ＭＳ ゴシック" pitchFamily="49" charset="-128"/>
                <a:ea typeface="ＭＳ ゴシック" pitchFamily="49" charset="-128"/>
                <a:cs typeface="+mn-cs"/>
              </a:rPr>
              <a:t>関空快速利用</a:t>
            </a:r>
            <a:r>
              <a:rPr kumimoji="1" lang="ja-JP" altLang="en-US" sz="1000" b="0" i="0" u="none" strike="noStrike" kern="1200" cap="none" spc="0" normalizeH="0" baseline="0" noProof="0" dirty="0">
                <a:ln>
                  <a:noFill/>
                </a:ln>
                <a:solidFill>
                  <a:prstClr val="black"/>
                </a:solidFill>
                <a:effectLst/>
                <a:uLnTx/>
                <a:uFillTx/>
                <a:latin typeface="ＭＳ ゴシック" pitchFamily="49" charset="-128"/>
                <a:ea typeface="ＭＳ ゴシック" pitchFamily="49" charset="-128"/>
                <a:cs typeface="+mn-cs"/>
              </a:rPr>
              <a:t>の最速の場合</a:t>
            </a:r>
            <a:endParaRPr kumimoji="1" lang="en-US" altLang="ja-JP" sz="1000" b="0" i="0" u="none" strike="noStrike" kern="1200" cap="none" spc="0" normalizeH="0" baseline="0" noProof="0" dirty="0">
              <a:ln>
                <a:noFill/>
              </a:ln>
              <a:solidFill>
                <a:prstClr val="black"/>
              </a:solidFill>
              <a:effectLst/>
              <a:uLnTx/>
              <a:uFillTx/>
              <a:latin typeface="ＭＳ ゴシック" pitchFamily="49" charset="-128"/>
              <a:ea typeface="ＭＳ ゴシック" pitchFamily="49" charset="-128"/>
              <a:cs typeface="+mn-cs"/>
            </a:endParaRPr>
          </a:p>
        </p:txBody>
      </p:sp>
      <p:sp>
        <p:nvSpPr>
          <p:cNvPr id="18434" name="Rectangle 147"/>
          <p:cNvSpPr txBox="1">
            <a:spLocks noChangeArrowheads="1"/>
          </p:cNvSpPr>
          <p:nvPr/>
        </p:nvSpPr>
        <p:spPr bwMode="auto">
          <a:xfrm>
            <a:off x="179512" y="223937"/>
            <a:ext cx="8928992" cy="612775"/>
          </a:xfrm>
          <a:prstGeom prst="rect">
            <a:avLst/>
          </a:prstGeom>
          <a:noFill/>
          <a:ln w="9525">
            <a:noFill/>
            <a:miter lim="800000"/>
            <a:headEnd/>
            <a:tailEnd/>
          </a:ln>
        </p:spPr>
        <p:txBody>
          <a:bodyPr anchor="ctr"/>
          <a:lstStyle/>
          <a:p>
            <a:pPr marL="0" marR="0" lvl="0" indent="0" algn="l" defTabSz="914400" rtl="0" eaLnBrk="0" fontAlgn="auto" latinLnBrk="0" hangingPunct="0">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prstClr val="black"/>
                </a:solidFill>
                <a:effectLst/>
                <a:uLnTx/>
                <a:uFillTx/>
                <a:latin typeface="ＭＳ ゴシック" pitchFamily="49" charset="-128"/>
                <a:ea typeface="ＭＳ ゴシック" pitchFamily="49" charset="-128"/>
                <a:cs typeface="+mn-cs"/>
              </a:rPr>
              <a:t>②（関空アクセス</a:t>
            </a:r>
            <a:r>
              <a:rPr kumimoji="1" lang="en-US" altLang="ja-JP" sz="1600" b="1" i="0" u="none" strike="noStrike" kern="1200" cap="none" spc="0" normalizeH="0" baseline="0" noProof="0" dirty="0">
                <a:ln>
                  <a:noFill/>
                </a:ln>
                <a:solidFill>
                  <a:prstClr val="black"/>
                </a:solidFill>
                <a:effectLst/>
                <a:uLnTx/>
                <a:uFillTx/>
                <a:latin typeface="ＭＳ ゴシック" pitchFamily="49" charset="-128"/>
                <a:ea typeface="ＭＳ ゴシック" pitchFamily="49" charset="-128"/>
                <a:cs typeface="+mn-cs"/>
              </a:rPr>
              <a:t>)JR</a:t>
            </a:r>
            <a:r>
              <a:rPr kumimoji="1" lang="ja-JP" altLang="en-US" sz="1600" b="1" i="0" u="none" strike="noStrike" kern="1200" cap="none" spc="0" normalizeH="0" baseline="0" noProof="0" dirty="0">
                <a:ln>
                  <a:noFill/>
                </a:ln>
                <a:solidFill>
                  <a:prstClr val="black"/>
                </a:solidFill>
                <a:effectLst/>
                <a:uLnTx/>
                <a:uFillTx/>
                <a:latin typeface="ＭＳ ゴシック" pitchFamily="49" charset="-128"/>
                <a:ea typeface="ＭＳ ゴシック" pitchFamily="49" charset="-128"/>
                <a:cs typeface="+mn-cs"/>
              </a:rPr>
              <a:t>東海道線支線の地下化やうめきた新駅設置、なにわ筋線の</a:t>
            </a:r>
            <a:r>
              <a:rPr kumimoji="1" lang="ja-JP" altLang="en-US" sz="1600" b="1"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整備効果</a:t>
            </a:r>
            <a:endParaRPr kumimoji="1" lang="en-US" altLang="ja-JP" sz="1600" b="1"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endParaRPr>
          </a:p>
        </p:txBody>
      </p:sp>
      <p:sp>
        <p:nvSpPr>
          <p:cNvPr id="18437" name="正方形/長方形 10"/>
          <p:cNvSpPr>
            <a:spLocks noChangeArrowheads="1"/>
          </p:cNvSpPr>
          <p:nvPr/>
        </p:nvSpPr>
        <p:spPr bwMode="auto">
          <a:xfrm>
            <a:off x="4788024" y="1303203"/>
            <a:ext cx="3327400" cy="307975"/>
          </a:xfrm>
          <a:prstGeom prst="rect">
            <a:avLst/>
          </a:prstGeom>
          <a:noFill/>
          <a:ln w="9525">
            <a:noFill/>
            <a:miter lim="800000"/>
            <a:headEnd/>
            <a:tailEnd/>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rgbClr val="000000"/>
                </a:solidFill>
                <a:effectLst/>
                <a:uLnTx/>
                <a:uFillTx/>
                <a:latin typeface="ＭＳ ゴシック" pitchFamily="49" charset="-128"/>
                <a:ea typeface="ＭＳ ゴシック" pitchFamily="49" charset="-128"/>
                <a:cs typeface="+mn-cs"/>
              </a:rPr>
              <a:t>＜主要国際空港からの都心アクセス＞</a:t>
            </a:r>
          </a:p>
        </p:txBody>
      </p:sp>
      <p:sp>
        <p:nvSpPr>
          <p:cNvPr id="18438" name="正方形/長方形 10"/>
          <p:cNvSpPr>
            <a:spLocks noChangeArrowheads="1"/>
          </p:cNvSpPr>
          <p:nvPr/>
        </p:nvSpPr>
        <p:spPr bwMode="auto">
          <a:xfrm>
            <a:off x="1575500" y="1298190"/>
            <a:ext cx="902811" cy="307777"/>
          </a:xfrm>
          <a:prstGeom prst="rect">
            <a:avLst/>
          </a:prstGeom>
          <a:noFill/>
          <a:ln w="9525">
            <a:noFill/>
            <a:miter lim="800000"/>
            <a:headEnd/>
            <a:tailEnd/>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rgbClr val="000000"/>
                </a:solidFill>
                <a:effectLst/>
                <a:uLnTx/>
                <a:uFillTx/>
                <a:latin typeface="ＭＳ ゴシック" pitchFamily="49" charset="-128"/>
                <a:ea typeface="ＭＳ ゴシック" pitchFamily="49" charset="-128"/>
                <a:cs typeface="+mn-cs"/>
              </a:rPr>
              <a:t>＜概要＞</a:t>
            </a:r>
          </a:p>
        </p:txBody>
      </p:sp>
      <p:sp>
        <p:nvSpPr>
          <p:cNvPr id="18450" name="AutoShape 70" descr="j120704_01_1.jpg"/>
          <p:cNvSpPr>
            <a:spLocks noChangeAspect="1" noChangeArrowheads="1"/>
          </p:cNvSpPr>
          <p:nvPr/>
        </p:nvSpPr>
        <p:spPr bwMode="auto">
          <a:xfrm>
            <a:off x="0" y="0"/>
            <a:ext cx="3390900" cy="1743075"/>
          </a:xfrm>
          <a:prstGeom prst="rect">
            <a:avLst/>
          </a:prstGeom>
          <a:noFill/>
          <a:ln w="9525">
            <a:noFill/>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cxnSp>
        <p:nvCxnSpPr>
          <p:cNvPr id="72" name="直線コネクタ 71"/>
          <p:cNvCxnSpPr/>
          <p:nvPr/>
        </p:nvCxnSpPr>
        <p:spPr>
          <a:xfrm>
            <a:off x="179512" y="692696"/>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73" name="AutoShape 6"/>
          <p:cNvSpPr>
            <a:spLocks noChangeArrowheads="1"/>
          </p:cNvSpPr>
          <p:nvPr/>
        </p:nvSpPr>
        <p:spPr bwMode="auto">
          <a:xfrm>
            <a:off x="0" y="836712"/>
            <a:ext cx="9144000" cy="469900"/>
          </a:xfrm>
          <a:prstGeom prst="roundRect">
            <a:avLst>
              <a:gd name="adj" fmla="val 16667"/>
            </a:avLst>
          </a:prstGeom>
          <a:noFill/>
          <a:ln w="9525">
            <a:noFill/>
            <a:round/>
            <a:headEnd/>
            <a:tailEnd/>
          </a:ln>
        </p:spPr>
        <p:txBody>
          <a:bodyPr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JR</a:t>
            </a: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東海道線支線の地下化や</a:t>
            </a:r>
            <a:r>
              <a:rPr kumimoji="1" lang="ja-JP" altLang="en-US" sz="1600" b="0" i="0" u="none" strike="noStrike" kern="1200" cap="none" spc="0" normalizeH="0" baseline="0" noProof="0" dirty="0">
                <a:ln>
                  <a:noFill/>
                </a:ln>
                <a:solidFill>
                  <a:prstClr val="black"/>
                </a:solidFill>
                <a:effectLst/>
                <a:uLnTx/>
                <a:uFillTx/>
                <a:latin typeface="ＭＳ Ｐゴシック" charset="-128"/>
                <a:ea typeface="ＭＳ Ｐゴシック" panose="020B0600070205080204" pitchFamily="50" charset="-128"/>
                <a:cs typeface="+mn-cs"/>
              </a:rPr>
              <a:t>うめきた地区と関空を直結する</a:t>
            </a: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新駅設置、</a:t>
            </a:r>
            <a:r>
              <a:rPr kumimoji="1" lang="ja-JP" altLang="en-US" sz="1600" b="0" i="0" u="none" strike="noStrike" kern="1200" cap="none" spc="0" normalizeH="0" baseline="0" noProof="0" dirty="0">
                <a:ln>
                  <a:noFill/>
                </a:ln>
                <a:solidFill>
                  <a:prstClr val="black"/>
                </a:solidFill>
                <a:effectLst/>
                <a:uLnTx/>
                <a:uFillTx/>
                <a:latin typeface="ＭＳ Ｐゴシック" charset="-128"/>
                <a:ea typeface="ＭＳ Ｐゴシック" panose="020B0600070205080204" pitchFamily="50" charset="-128"/>
                <a:cs typeface="+mn-cs"/>
              </a:rPr>
              <a:t>なにわ筋線の整備により、アクセス時間は約</a:t>
            </a:r>
            <a:r>
              <a:rPr kumimoji="1" lang="en-US" altLang="ja-JP" sz="1600" b="0" i="0" u="none" strike="noStrike" kern="1200" cap="none" spc="0" normalizeH="0" baseline="0" noProof="0" dirty="0">
                <a:ln>
                  <a:noFill/>
                </a:ln>
                <a:solidFill>
                  <a:prstClr val="black"/>
                </a:solidFill>
                <a:effectLst/>
                <a:uLnTx/>
                <a:uFillTx/>
                <a:latin typeface="ＭＳ Ｐゴシック" charset="-128"/>
                <a:ea typeface="ＭＳ Ｐゴシック" panose="020B0600070205080204" pitchFamily="50" charset="-128"/>
                <a:cs typeface="+mn-cs"/>
              </a:rPr>
              <a:t>2/3</a:t>
            </a:r>
            <a:r>
              <a:rPr kumimoji="1" lang="ja-JP" altLang="en-US" sz="1600" b="0" i="0" u="none" strike="noStrike" kern="1200" cap="none" spc="0" normalizeH="0" baseline="0" noProof="0" dirty="0">
                <a:ln>
                  <a:noFill/>
                </a:ln>
                <a:solidFill>
                  <a:prstClr val="black"/>
                </a:solidFill>
                <a:effectLst/>
                <a:uLnTx/>
                <a:uFillTx/>
                <a:latin typeface="ＭＳ Ｐゴシック" charset="-128"/>
                <a:ea typeface="ＭＳ Ｐゴシック" panose="020B0600070205080204" pitchFamily="50" charset="-128"/>
                <a:cs typeface="+mn-cs"/>
              </a:rPr>
              <a:t>に短縮可能</a:t>
            </a:r>
          </a:p>
        </p:txBody>
      </p:sp>
      <p:pic>
        <p:nvPicPr>
          <p:cNvPr id="3" name="図 2"/>
          <p:cNvPicPr>
            <a:picLocks noChangeAspect="1"/>
          </p:cNvPicPr>
          <p:nvPr/>
        </p:nvPicPr>
        <p:blipFill>
          <a:blip r:embed="rId2"/>
          <a:stretch>
            <a:fillRect/>
          </a:stretch>
        </p:blipFill>
        <p:spPr>
          <a:xfrm>
            <a:off x="313662" y="1425643"/>
            <a:ext cx="3538258" cy="5441882"/>
          </a:xfrm>
          <a:prstGeom prst="rect">
            <a:avLst/>
          </a:prstGeom>
          <a:ln>
            <a:noFill/>
            <a:prstDash val="dash"/>
          </a:ln>
        </p:spPr>
      </p:pic>
      <p:grpSp>
        <p:nvGrpSpPr>
          <p:cNvPr id="85" name="Group 73"/>
          <p:cNvGrpSpPr>
            <a:grpSpLocks noChangeAspect="1"/>
          </p:cNvGrpSpPr>
          <p:nvPr/>
        </p:nvGrpSpPr>
        <p:grpSpPr bwMode="auto">
          <a:xfrm>
            <a:off x="4552429" y="1825624"/>
            <a:ext cx="5564187" cy="3835401"/>
            <a:chOff x="2783" y="1188"/>
            <a:chExt cx="3505" cy="2416"/>
          </a:xfrm>
        </p:grpSpPr>
        <p:sp>
          <p:nvSpPr>
            <p:cNvPr id="86" name="AutoShape 72"/>
            <p:cNvSpPr>
              <a:spLocks noChangeAspect="1" noChangeArrowheads="1" noTextEdit="1"/>
            </p:cNvSpPr>
            <p:nvPr/>
          </p:nvSpPr>
          <p:spPr bwMode="auto">
            <a:xfrm>
              <a:off x="2813" y="1188"/>
              <a:ext cx="3475" cy="23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grpSp>
          <p:nvGrpSpPr>
            <p:cNvPr id="87" name="Group 101"/>
            <p:cNvGrpSpPr>
              <a:grpSpLocks/>
            </p:cNvGrpSpPr>
            <p:nvPr/>
          </p:nvGrpSpPr>
          <p:grpSpPr bwMode="auto">
            <a:xfrm>
              <a:off x="2783" y="1304"/>
              <a:ext cx="2701" cy="2300"/>
              <a:chOff x="2783" y="1304"/>
              <a:chExt cx="2701" cy="2300"/>
            </a:xfrm>
          </p:grpSpPr>
          <p:sp>
            <p:nvSpPr>
              <p:cNvPr id="18494" name="Rectangle 74"/>
              <p:cNvSpPr>
                <a:spLocks noChangeArrowheads="1"/>
              </p:cNvSpPr>
              <p:nvPr/>
            </p:nvSpPr>
            <p:spPr bwMode="auto">
              <a:xfrm>
                <a:off x="2783" y="1304"/>
                <a:ext cx="2701" cy="2300"/>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8495" name="Freeform 75"/>
              <p:cNvSpPr>
                <a:spLocks noEditPoints="1"/>
              </p:cNvSpPr>
              <p:nvPr/>
            </p:nvSpPr>
            <p:spPr bwMode="auto">
              <a:xfrm>
                <a:off x="2998" y="1383"/>
                <a:ext cx="2367" cy="1741"/>
              </a:xfrm>
              <a:custGeom>
                <a:avLst/>
                <a:gdLst>
                  <a:gd name="T0" fmla="*/ 266 w 2367"/>
                  <a:gd name="T1" fmla="*/ 1741 h 1741"/>
                  <a:gd name="T2" fmla="*/ 520 w 2367"/>
                  <a:gd name="T3" fmla="*/ 1734 h 1741"/>
                  <a:gd name="T4" fmla="*/ 767 w 2367"/>
                  <a:gd name="T5" fmla="*/ 1741 h 1741"/>
                  <a:gd name="T6" fmla="*/ 1058 w 2367"/>
                  <a:gd name="T7" fmla="*/ 1734 h 1741"/>
                  <a:gd name="T8" fmla="*/ 1287 w 2367"/>
                  <a:gd name="T9" fmla="*/ 1734 h 1741"/>
                  <a:gd name="T10" fmla="*/ 1578 w 2367"/>
                  <a:gd name="T11" fmla="*/ 1741 h 1741"/>
                  <a:gd name="T12" fmla="*/ 1832 w 2367"/>
                  <a:gd name="T13" fmla="*/ 1734 h 1741"/>
                  <a:gd name="T14" fmla="*/ 2079 w 2367"/>
                  <a:gd name="T15" fmla="*/ 1741 h 1741"/>
                  <a:gd name="T16" fmla="*/ 2367 w 2367"/>
                  <a:gd name="T17" fmla="*/ 1734 h 1741"/>
                  <a:gd name="T18" fmla="*/ 222 w 2367"/>
                  <a:gd name="T19" fmla="*/ 1445 h 1741"/>
                  <a:gd name="T20" fmla="*/ 513 w 2367"/>
                  <a:gd name="T21" fmla="*/ 1451 h 1741"/>
                  <a:gd name="T22" fmla="*/ 767 w 2367"/>
                  <a:gd name="T23" fmla="*/ 1445 h 1741"/>
                  <a:gd name="T24" fmla="*/ 1015 w 2367"/>
                  <a:gd name="T25" fmla="*/ 1451 h 1741"/>
                  <a:gd name="T26" fmla="*/ 1306 w 2367"/>
                  <a:gd name="T27" fmla="*/ 1445 h 1741"/>
                  <a:gd name="T28" fmla="*/ 1535 w 2367"/>
                  <a:gd name="T29" fmla="*/ 1445 h 1741"/>
                  <a:gd name="T30" fmla="*/ 1826 w 2367"/>
                  <a:gd name="T31" fmla="*/ 1451 h 1741"/>
                  <a:gd name="T32" fmla="*/ 2079 w 2367"/>
                  <a:gd name="T33" fmla="*/ 1445 h 1741"/>
                  <a:gd name="T34" fmla="*/ 2327 w 2367"/>
                  <a:gd name="T35" fmla="*/ 1451 h 1741"/>
                  <a:gd name="T36" fmla="*/ 241 w 2367"/>
                  <a:gd name="T37" fmla="*/ 1156 h 1741"/>
                  <a:gd name="T38" fmla="*/ 470 w 2367"/>
                  <a:gd name="T39" fmla="*/ 1156 h 1741"/>
                  <a:gd name="T40" fmla="*/ 761 w 2367"/>
                  <a:gd name="T41" fmla="*/ 1163 h 1741"/>
                  <a:gd name="T42" fmla="*/ 1015 w 2367"/>
                  <a:gd name="T43" fmla="*/ 1156 h 1741"/>
                  <a:gd name="T44" fmla="*/ 1262 w 2367"/>
                  <a:gd name="T45" fmla="*/ 1163 h 1741"/>
                  <a:gd name="T46" fmla="*/ 1553 w 2367"/>
                  <a:gd name="T47" fmla="*/ 1156 h 1741"/>
                  <a:gd name="T48" fmla="*/ 1782 w 2367"/>
                  <a:gd name="T49" fmla="*/ 1156 h 1741"/>
                  <a:gd name="T50" fmla="*/ 2073 w 2367"/>
                  <a:gd name="T51" fmla="*/ 1163 h 1741"/>
                  <a:gd name="T52" fmla="*/ 2327 w 2367"/>
                  <a:gd name="T53" fmla="*/ 1156 h 1741"/>
                  <a:gd name="T54" fmla="*/ 198 w 2367"/>
                  <a:gd name="T55" fmla="*/ 873 h 1741"/>
                  <a:gd name="T56" fmla="*/ 489 w 2367"/>
                  <a:gd name="T57" fmla="*/ 867 h 1741"/>
                  <a:gd name="T58" fmla="*/ 718 w 2367"/>
                  <a:gd name="T59" fmla="*/ 867 h 1741"/>
                  <a:gd name="T60" fmla="*/ 1009 w 2367"/>
                  <a:gd name="T61" fmla="*/ 873 h 1741"/>
                  <a:gd name="T62" fmla="*/ 1262 w 2367"/>
                  <a:gd name="T63" fmla="*/ 867 h 1741"/>
                  <a:gd name="T64" fmla="*/ 1510 w 2367"/>
                  <a:gd name="T65" fmla="*/ 873 h 1741"/>
                  <a:gd name="T66" fmla="*/ 1801 w 2367"/>
                  <a:gd name="T67" fmla="*/ 867 h 1741"/>
                  <a:gd name="T68" fmla="*/ 2030 w 2367"/>
                  <a:gd name="T69" fmla="*/ 867 h 1741"/>
                  <a:gd name="T70" fmla="*/ 2321 w 2367"/>
                  <a:gd name="T71" fmla="*/ 873 h 1741"/>
                  <a:gd name="T72" fmla="*/ 198 w 2367"/>
                  <a:gd name="T73" fmla="*/ 578 h 1741"/>
                  <a:gd name="T74" fmla="*/ 445 w 2367"/>
                  <a:gd name="T75" fmla="*/ 585 h 1741"/>
                  <a:gd name="T76" fmla="*/ 736 w 2367"/>
                  <a:gd name="T77" fmla="*/ 578 h 1741"/>
                  <a:gd name="T78" fmla="*/ 965 w 2367"/>
                  <a:gd name="T79" fmla="*/ 578 h 1741"/>
                  <a:gd name="T80" fmla="*/ 1256 w 2367"/>
                  <a:gd name="T81" fmla="*/ 585 h 1741"/>
                  <a:gd name="T82" fmla="*/ 1510 w 2367"/>
                  <a:gd name="T83" fmla="*/ 578 h 1741"/>
                  <a:gd name="T84" fmla="*/ 1758 w 2367"/>
                  <a:gd name="T85" fmla="*/ 585 h 1741"/>
                  <a:gd name="T86" fmla="*/ 2049 w 2367"/>
                  <a:gd name="T87" fmla="*/ 578 h 1741"/>
                  <a:gd name="T88" fmla="*/ 2278 w 2367"/>
                  <a:gd name="T89" fmla="*/ 578 h 1741"/>
                  <a:gd name="T90" fmla="*/ 191 w 2367"/>
                  <a:gd name="T91" fmla="*/ 295 h 1741"/>
                  <a:gd name="T92" fmla="*/ 445 w 2367"/>
                  <a:gd name="T93" fmla="*/ 289 h 1741"/>
                  <a:gd name="T94" fmla="*/ 693 w 2367"/>
                  <a:gd name="T95" fmla="*/ 295 h 1741"/>
                  <a:gd name="T96" fmla="*/ 984 w 2367"/>
                  <a:gd name="T97" fmla="*/ 289 h 1741"/>
                  <a:gd name="T98" fmla="*/ 1213 w 2367"/>
                  <a:gd name="T99" fmla="*/ 289 h 1741"/>
                  <a:gd name="T100" fmla="*/ 1504 w 2367"/>
                  <a:gd name="T101" fmla="*/ 295 h 1741"/>
                  <a:gd name="T102" fmla="*/ 1758 w 2367"/>
                  <a:gd name="T103" fmla="*/ 289 h 1741"/>
                  <a:gd name="T104" fmla="*/ 2005 w 2367"/>
                  <a:gd name="T105" fmla="*/ 295 h 1741"/>
                  <a:gd name="T106" fmla="*/ 2296 w 2367"/>
                  <a:gd name="T107" fmla="*/ 289 h 1741"/>
                  <a:gd name="T108" fmla="*/ 148 w 2367"/>
                  <a:gd name="T109" fmla="*/ 0 h 1741"/>
                  <a:gd name="T110" fmla="*/ 439 w 2367"/>
                  <a:gd name="T111" fmla="*/ 6 h 1741"/>
                  <a:gd name="T112" fmla="*/ 693 w 2367"/>
                  <a:gd name="T113" fmla="*/ 0 h 1741"/>
                  <a:gd name="T114" fmla="*/ 940 w 2367"/>
                  <a:gd name="T115" fmla="*/ 6 h 1741"/>
                  <a:gd name="T116" fmla="*/ 1231 w 2367"/>
                  <a:gd name="T117" fmla="*/ 0 h 1741"/>
                  <a:gd name="T118" fmla="*/ 1460 w 2367"/>
                  <a:gd name="T119" fmla="*/ 0 h 1741"/>
                  <a:gd name="T120" fmla="*/ 1751 w 2367"/>
                  <a:gd name="T121" fmla="*/ 6 h 1741"/>
                  <a:gd name="T122" fmla="*/ 2005 w 2367"/>
                  <a:gd name="T123" fmla="*/ 0 h 1741"/>
                  <a:gd name="T124" fmla="*/ 2253 w 2367"/>
                  <a:gd name="T125" fmla="*/ 6 h 17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367" h="1741">
                    <a:moveTo>
                      <a:pt x="0" y="1734"/>
                    </a:moveTo>
                    <a:lnTo>
                      <a:pt x="18" y="1734"/>
                    </a:lnTo>
                    <a:lnTo>
                      <a:pt x="18" y="1741"/>
                    </a:lnTo>
                    <a:lnTo>
                      <a:pt x="0" y="1741"/>
                    </a:lnTo>
                    <a:lnTo>
                      <a:pt x="0" y="1734"/>
                    </a:lnTo>
                    <a:close/>
                    <a:moveTo>
                      <a:pt x="24" y="1734"/>
                    </a:moveTo>
                    <a:lnTo>
                      <a:pt x="43" y="1734"/>
                    </a:lnTo>
                    <a:lnTo>
                      <a:pt x="43" y="1741"/>
                    </a:lnTo>
                    <a:lnTo>
                      <a:pt x="24" y="1741"/>
                    </a:lnTo>
                    <a:lnTo>
                      <a:pt x="24" y="1734"/>
                    </a:lnTo>
                    <a:close/>
                    <a:moveTo>
                      <a:pt x="49" y="1734"/>
                    </a:moveTo>
                    <a:lnTo>
                      <a:pt x="68" y="1734"/>
                    </a:lnTo>
                    <a:lnTo>
                      <a:pt x="68" y="1741"/>
                    </a:lnTo>
                    <a:lnTo>
                      <a:pt x="49" y="1741"/>
                    </a:lnTo>
                    <a:lnTo>
                      <a:pt x="49" y="1734"/>
                    </a:lnTo>
                    <a:close/>
                    <a:moveTo>
                      <a:pt x="74" y="1734"/>
                    </a:moveTo>
                    <a:lnTo>
                      <a:pt x="92" y="1734"/>
                    </a:lnTo>
                    <a:lnTo>
                      <a:pt x="92" y="1741"/>
                    </a:lnTo>
                    <a:lnTo>
                      <a:pt x="74" y="1741"/>
                    </a:lnTo>
                    <a:lnTo>
                      <a:pt x="74" y="1734"/>
                    </a:lnTo>
                    <a:close/>
                    <a:moveTo>
                      <a:pt x="99" y="1734"/>
                    </a:moveTo>
                    <a:lnTo>
                      <a:pt x="117" y="1734"/>
                    </a:lnTo>
                    <a:lnTo>
                      <a:pt x="117" y="1741"/>
                    </a:lnTo>
                    <a:lnTo>
                      <a:pt x="99" y="1741"/>
                    </a:lnTo>
                    <a:lnTo>
                      <a:pt x="99" y="1734"/>
                    </a:lnTo>
                    <a:close/>
                    <a:moveTo>
                      <a:pt x="123" y="1734"/>
                    </a:moveTo>
                    <a:lnTo>
                      <a:pt x="142" y="1734"/>
                    </a:lnTo>
                    <a:lnTo>
                      <a:pt x="142" y="1741"/>
                    </a:lnTo>
                    <a:lnTo>
                      <a:pt x="123" y="1741"/>
                    </a:lnTo>
                    <a:lnTo>
                      <a:pt x="123" y="1734"/>
                    </a:lnTo>
                    <a:close/>
                    <a:moveTo>
                      <a:pt x="148" y="1734"/>
                    </a:moveTo>
                    <a:lnTo>
                      <a:pt x="167" y="1734"/>
                    </a:lnTo>
                    <a:lnTo>
                      <a:pt x="167" y="1741"/>
                    </a:lnTo>
                    <a:lnTo>
                      <a:pt x="148" y="1741"/>
                    </a:lnTo>
                    <a:lnTo>
                      <a:pt x="148" y="1734"/>
                    </a:lnTo>
                    <a:close/>
                    <a:moveTo>
                      <a:pt x="173" y="1734"/>
                    </a:moveTo>
                    <a:lnTo>
                      <a:pt x="191" y="1734"/>
                    </a:lnTo>
                    <a:lnTo>
                      <a:pt x="191" y="1741"/>
                    </a:lnTo>
                    <a:lnTo>
                      <a:pt x="173" y="1741"/>
                    </a:lnTo>
                    <a:lnTo>
                      <a:pt x="173" y="1734"/>
                    </a:lnTo>
                    <a:close/>
                    <a:moveTo>
                      <a:pt x="198" y="1734"/>
                    </a:moveTo>
                    <a:lnTo>
                      <a:pt x="216" y="1734"/>
                    </a:lnTo>
                    <a:lnTo>
                      <a:pt x="216" y="1741"/>
                    </a:lnTo>
                    <a:lnTo>
                      <a:pt x="198" y="1741"/>
                    </a:lnTo>
                    <a:lnTo>
                      <a:pt x="198" y="1734"/>
                    </a:lnTo>
                    <a:close/>
                    <a:moveTo>
                      <a:pt x="222" y="1734"/>
                    </a:moveTo>
                    <a:lnTo>
                      <a:pt x="241" y="1734"/>
                    </a:lnTo>
                    <a:lnTo>
                      <a:pt x="241" y="1741"/>
                    </a:lnTo>
                    <a:lnTo>
                      <a:pt x="222" y="1741"/>
                    </a:lnTo>
                    <a:lnTo>
                      <a:pt x="222" y="1734"/>
                    </a:lnTo>
                    <a:close/>
                    <a:moveTo>
                      <a:pt x="247" y="1734"/>
                    </a:moveTo>
                    <a:lnTo>
                      <a:pt x="266" y="1734"/>
                    </a:lnTo>
                    <a:lnTo>
                      <a:pt x="266" y="1741"/>
                    </a:lnTo>
                    <a:lnTo>
                      <a:pt x="247" y="1741"/>
                    </a:lnTo>
                    <a:lnTo>
                      <a:pt x="247" y="1734"/>
                    </a:lnTo>
                    <a:close/>
                    <a:moveTo>
                      <a:pt x="272" y="1734"/>
                    </a:moveTo>
                    <a:lnTo>
                      <a:pt x="290" y="1734"/>
                    </a:lnTo>
                    <a:lnTo>
                      <a:pt x="290" y="1741"/>
                    </a:lnTo>
                    <a:lnTo>
                      <a:pt x="272" y="1741"/>
                    </a:lnTo>
                    <a:lnTo>
                      <a:pt x="272" y="1734"/>
                    </a:lnTo>
                    <a:close/>
                    <a:moveTo>
                      <a:pt x="297" y="1734"/>
                    </a:moveTo>
                    <a:lnTo>
                      <a:pt x="315" y="1734"/>
                    </a:lnTo>
                    <a:lnTo>
                      <a:pt x="315" y="1741"/>
                    </a:lnTo>
                    <a:lnTo>
                      <a:pt x="297" y="1741"/>
                    </a:lnTo>
                    <a:lnTo>
                      <a:pt x="297" y="1734"/>
                    </a:lnTo>
                    <a:close/>
                    <a:moveTo>
                      <a:pt x="321" y="1734"/>
                    </a:moveTo>
                    <a:lnTo>
                      <a:pt x="340" y="1734"/>
                    </a:lnTo>
                    <a:lnTo>
                      <a:pt x="340" y="1741"/>
                    </a:lnTo>
                    <a:lnTo>
                      <a:pt x="321" y="1741"/>
                    </a:lnTo>
                    <a:lnTo>
                      <a:pt x="321" y="1734"/>
                    </a:lnTo>
                    <a:close/>
                    <a:moveTo>
                      <a:pt x="346" y="1734"/>
                    </a:moveTo>
                    <a:lnTo>
                      <a:pt x="365" y="1734"/>
                    </a:lnTo>
                    <a:lnTo>
                      <a:pt x="365" y="1741"/>
                    </a:lnTo>
                    <a:lnTo>
                      <a:pt x="346" y="1741"/>
                    </a:lnTo>
                    <a:lnTo>
                      <a:pt x="346" y="1734"/>
                    </a:lnTo>
                    <a:close/>
                    <a:moveTo>
                      <a:pt x="371" y="1734"/>
                    </a:moveTo>
                    <a:lnTo>
                      <a:pt x="390" y="1734"/>
                    </a:lnTo>
                    <a:lnTo>
                      <a:pt x="390" y="1741"/>
                    </a:lnTo>
                    <a:lnTo>
                      <a:pt x="371" y="1741"/>
                    </a:lnTo>
                    <a:lnTo>
                      <a:pt x="371" y="1734"/>
                    </a:lnTo>
                    <a:close/>
                    <a:moveTo>
                      <a:pt x="396" y="1734"/>
                    </a:moveTo>
                    <a:lnTo>
                      <a:pt x="414" y="1734"/>
                    </a:lnTo>
                    <a:lnTo>
                      <a:pt x="414" y="1741"/>
                    </a:lnTo>
                    <a:lnTo>
                      <a:pt x="396" y="1741"/>
                    </a:lnTo>
                    <a:lnTo>
                      <a:pt x="396" y="1734"/>
                    </a:lnTo>
                    <a:close/>
                    <a:moveTo>
                      <a:pt x="420" y="1734"/>
                    </a:moveTo>
                    <a:lnTo>
                      <a:pt x="439" y="1734"/>
                    </a:lnTo>
                    <a:lnTo>
                      <a:pt x="439" y="1741"/>
                    </a:lnTo>
                    <a:lnTo>
                      <a:pt x="420" y="1741"/>
                    </a:lnTo>
                    <a:lnTo>
                      <a:pt x="420" y="1734"/>
                    </a:lnTo>
                    <a:close/>
                    <a:moveTo>
                      <a:pt x="445" y="1734"/>
                    </a:moveTo>
                    <a:lnTo>
                      <a:pt x="464" y="1734"/>
                    </a:lnTo>
                    <a:lnTo>
                      <a:pt x="464" y="1741"/>
                    </a:lnTo>
                    <a:lnTo>
                      <a:pt x="445" y="1741"/>
                    </a:lnTo>
                    <a:lnTo>
                      <a:pt x="445" y="1734"/>
                    </a:lnTo>
                    <a:close/>
                    <a:moveTo>
                      <a:pt x="470" y="1734"/>
                    </a:moveTo>
                    <a:lnTo>
                      <a:pt x="489" y="1734"/>
                    </a:lnTo>
                    <a:lnTo>
                      <a:pt x="489" y="1741"/>
                    </a:lnTo>
                    <a:lnTo>
                      <a:pt x="470" y="1741"/>
                    </a:lnTo>
                    <a:lnTo>
                      <a:pt x="470" y="1734"/>
                    </a:lnTo>
                    <a:close/>
                    <a:moveTo>
                      <a:pt x="495" y="1734"/>
                    </a:moveTo>
                    <a:lnTo>
                      <a:pt x="513" y="1734"/>
                    </a:lnTo>
                    <a:lnTo>
                      <a:pt x="513" y="1741"/>
                    </a:lnTo>
                    <a:lnTo>
                      <a:pt x="495" y="1741"/>
                    </a:lnTo>
                    <a:lnTo>
                      <a:pt x="495" y="1734"/>
                    </a:lnTo>
                    <a:close/>
                    <a:moveTo>
                      <a:pt x="520" y="1734"/>
                    </a:moveTo>
                    <a:lnTo>
                      <a:pt x="538" y="1734"/>
                    </a:lnTo>
                    <a:lnTo>
                      <a:pt x="538" y="1741"/>
                    </a:lnTo>
                    <a:lnTo>
                      <a:pt x="520" y="1741"/>
                    </a:lnTo>
                    <a:lnTo>
                      <a:pt x="520" y="1734"/>
                    </a:lnTo>
                    <a:close/>
                    <a:moveTo>
                      <a:pt x="544" y="1734"/>
                    </a:moveTo>
                    <a:lnTo>
                      <a:pt x="563" y="1734"/>
                    </a:lnTo>
                    <a:lnTo>
                      <a:pt x="563" y="1741"/>
                    </a:lnTo>
                    <a:lnTo>
                      <a:pt x="544" y="1741"/>
                    </a:lnTo>
                    <a:lnTo>
                      <a:pt x="544" y="1734"/>
                    </a:lnTo>
                    <a:close/>
                    <a:moveTo>
                      <a:pt x="569" y="1734"/>
                    </a:moveTo>
                    <a:lnTo>
                      <a:pt x="588" y="1734"/>
                    </a:lnTo>
                    <a:lnTo>
                      <a:pt x="588" y="1741"/>
                    </a:lnTo>
                    <a:lnTo>
                      <a:pt x="569" y="1741"/>
                    </a:lnTo>
                    <a:lnTo>
                      <a:pt x="569" y="1734"/>
                    </a:lnTo>
                    <a:close/>
                    <a:moveTo>
                      <a:pt x="594" y="1734"/>
                    </a:moveTo>
                    <a:lnTo>
                      <a:pt x="612" y="1734"/>
                    </a:lnTo>
                    <a:lnTo>
                      <a:pt x="612" y="1741"/>
                    </a:lnTo>
                    <a:lnTo>
                      <a:pt x="594" y="1741"/>
                    </a:lnTo>
                    <a:lnTo>
                      <a:pt x="594" y="1734"/>
                    </a:lnTo>
                    <a:close/>
                    <a:moveTo>
                      <a:pt x="619" y="1734"/>
                    </a:moveTo>
                    <a:lnTo>
                      <a:pt x="637" y="1734"/>
                    </a:lnTo>
                    <a:lnTo>
                      <a:pt x="637" y="1741"/>
                    </a:lnTo>
                    <a:lnTo>
                      <a:pt x="619" y="1741"/>
                    </a:lnTo>
                    <a:lnTo>
                      <a:pt x="619" y="1734"/>
                    </a:lnTo>
                    <a:close/>
                    <a:moveTo>
                      <a:pt x="643" y="1734"/>
                    </a:moveTo>
                    <a:lnTo>
                      <a:pt x="662" y="1734"/>
                    </a:lnTo>
                    <a:lnTo>
                      <a:pt x="662" y="1741"/>
                    </a:lnTo>
                    <a:lnTo>
                      <a:pt x="643" y="1741"/>
                    </a:lnTo>
                    <a:lnTo>
                      <a:pt x="643" y="1734"/>
                    </a:lnTo>
                    <a:close/>
                    <a:moveTo>
                      <a:pt x="668" y="1734"/>
                    </a:moveTo>
                    <a:lnTo>
                      <a:pt x="687" y="1734"/>
                    </a:lnTo>
                    <a:lnTo>
                      <a:pt x="687" y="1741"/>
                    </a:lnTo>
                    <a:lnTo>
                      <a:pt x="668" y="1741"/>
                    </a:lnTo>
                    <a:lnTo>
                      <a:pt x="668" y="1734"/>
                    </a:lnTo>
                    <a:close/>
                    <a:moveTo>
                      <a:pt x="693" y="1734"/>
                    </a:moveTo>
                    <a:lnTo>
                      <a:pt x="711" y="1734"/>
                    </a:lnTo>
                    <a:lnTo>
                      <a:pt x="711" y="1741"/>
                    </a:lnTo>
                    <a:lnTo>
                      <a:pt x="693" y="1741"/>
                    </a:lnTo>
                    <a:lnTo>
                      <a:pt x="693" y="1734"/>
                    </a:lnTo>
                    <a:close/>
                    <a:moveTo>
                      <a:pt x="718" y="1734"/>
                    </a:moveTo>
                    <a:lnTo>
                      <a:pt x="736" y="1734"/>
                    </a:lnTo>
                    <a:lnTo>
                      <a:pt x="736" y="1741"/>
                    </a:lnTo>
                    <a:lnTo>
                      <a:pt x="718" y="1741"/>
                    </a:lnTo>
                    <a:lnTo>
                      <a:pt x="718" y="1734"/>
                    </a:lnTo>
                    <a:close/>
                    <a:moveTo>
                      <a:pt x="742" y="1734"/>
                    </a:moveTo>
                    <a:lnTo>
                      <a:pt x="761" y="1734"/>
                    </a:lnTo>
                    <a:lnTo>
                      <a:pt x="761" y="1741"/>
                    </a:lnTo>
                    <a:lnTo>
                      <a:pt x="742" y="1741"/>
                    </a:lnTo>
                    <a:lnTo>
                      <a:pt x="742" y="1734"/>
                    </a:lnTo>
                    <a:close/>
                    <a:moveTo>
                      <a:pt x="767" y="1734"/>
                    </a:moveTo>
                    <a:lnTo>
                      <a:pt x="786" y="1734"/>
                    </a:lnTo>
                    <a:lnTo>
                      <a:pt x="786" y="1741"/>
                    </a:lnTo>
                    <a:lnTo>
                      <a:pt x="767" y="1741"/>
                    </a:lnTo>
                    <a:lnTo>
                      <a:pt x="767" y="1734"/>
                    </a:lnTo>
                    <a:close/>
                    <a:moveTo>
                      <a:pt x="792" y="1734"/>
                    </a:moveTo>
                    <a:lnTo>
                      <a:pt x="810" y="1734"/>
                    </a:lnTo>
                    <a:lnTo>
                      <a:pt x="810" y="1741"/>
                    </a:lnTo>
                    <a:lnTo>
                      <a:pt x="792" y="1741"/>
                    </a:lnTo>
                    <a:lnTo>
                      <a:pt x="792" y="1734"/>
                    </a:lnTo>
                    <a:close/>
                    <a:moveTo>
                      <a:pt x="817" y="1734"/>
                    </a:moveTo>
                    <a:lnTo>
                      <a:pt x="835" y="1734"/>
                    </a:lnTo>
                    <a:lnTo>
                      <a:pt x="835" y="1741"/>
                    </a:lnTo>
                    <a:lnTo>
                      <a:pt x="817" y="1741"/>
                    </a:lnTo>
                    <a:lnTo>
                      <a:pt x="817" y="1734"/>
                    </a:lnTo>
                    <a:close/>
                    <a:moveTo>
                      <a:pt x="841" y="1734"/>
                    </a:moveTo>
                    <a:lnTo>
                      <a:pt x="860" y="1734"/>
                    </a:lnTo>
                    <a:lnTo>
                      <a:pt x="860" y="1741"/>
                    </a:lnTo>
                    <a:lnTo>
                      <a:pt x="841" y="1741"/>
                    </a:lnTo>
                    <a:lnTo>
                      <a:pt x="841" y="1734"/>
                    </a:lnTo>
                    <a:close/>
                    <a:moveTo>
                      <a:pt x="866" y="1734"/>
                    </a:moveTo>
                    <a:lnTo>
                      <a:pt x="885" y="1734"/>
                    </a:lnTo>
                    <a:lnTo>
                      <a:pt x="885" y="1741"/>
                    </a:lnTo>
                    <a:lnTo>
                      <a:pt x="866" y="1741"/>
                    </a:lnTo>
                    <a:lnTo>
                      <a:pt x="866" y="1734"/>
                    </a:lnTo>
                    <a:close/>
                    <a:moveTo>
                      <a:pt x="891" y="1734"/>
                    </a:moveTo>
                    <a:lnTo>
                      <a:pt x="910" y="1734"/>
                    </a:lnTo>
                    <a:lnTo>
                      <a:pt x="910" y="1741"/>
                    </a:lnTo>
                    <a:lnTo>
                      <a:pt x="891" y="1741"/>
                    </a:lnTo>
                    <a:lnTo>
                      <a:pt x="891" y="1734"/>
                    </a:lnTo>
                    <a:close/>
                    <a:moveTo>
                      <a:pt x="916" y="1734"/>
                    </a:moveTo>
                    <a:lnTo>
                      <a:pt x="934" y="1734"/>
                    </a:lnTo>
                    <a:lnTo>
                      <a:pt x="934" y="1741"/>
                    </a:lnTo>
                    <a:lnTo>
                      <a:pt x="916" y="1741"/>
                    </a:lnTo>
                    <a:lnTo>
                      <a:pt x="916" y="1734"/>
                    </a:lnTo>
                    <a:close/>
                    <a:moveTo>
                      <a:pt x="940" y="1734"/>
                    </a:moveTo>
                    <a:lnTo>
                      <a:pt x="959" y="1734"/>
                    </a:lnTo>
                    <a:lnTo>
                      <a:pt x="959" y="1741"/>
                    </a:lnTo>
                    <a:lnTo>
                      <a:pt x="940" y="1741"/>
                    </a:lnTo>
                    <a:lnTo>
                      <a:pt x="940" y="1734"/>
                    </a:lnTo>
                    <a:close/>
                    <a:moveTo>
                      <a:pt x="965" y="1734"/>
                    </a:moveTo>
                    <a:lnTo>
                      <a:pt x="984" y="1734"/>
                    </a:lnTo>
                    <a:lnTo>
                      <a:pt x="984" y="1741"/>
                    </a:lnTo>
                    <a:lnTo>
                      <a:pt x="965" y="1741"/>
                    </a:lnTo>
                    <a:lnTo>
                      <a:pt x="965" y="1734"/>
                    </a:lnTo>
                    <a:close/>
                    <a:moveTo>
                      <a:pt x="990" y="1734"/>
                    </a:moveTo>
                    <a:lnTo>
                      <a:pt x="1009" y="1734"/>
                    </a:lnTo>
                    <a:lnTo>
                      <a:pt x="1009" y="1741"/>
                    </a:lnTo>
                    <a:lnTo>
                      <a:pt x="990" y="1741"/>
                    </a:lnTo>
                    <a:lnTo>
                      <a:pt x="990" y="1734"/>
                    </a:lnTo>
                    <a:close/>
                    <a:moveTo>
                      <a:pt x="1015" y="1734"/>
                    </a:moveTo>
                    <a:lnTo>
                      <a:pt x="1033" y="1734"/>
                    </a:lnTo>
                    <a:lnTo>
                      <a:pt x="1033" y="1741"/>
                    </a:lnTo>
                    <a:lnTo>
                      <a:pt x="1015" y="1741"/>
                    </a:lnTo>
                    <a:lnTo>
                      <a:pt x="1015" y="1734"/>
                    </a:lnTo>
                    <a:close/>
                    <a:moveTo>
                      <a:pt x="1039" y="1734"/>
                    </a:moveTo>
                    <a:lnTo>
                      <a:pt x="1058" y="1734"/>
                    </a:lnTo>
                    <a:lnTo>
                      <a:pt x="1058" y="1741"/>
                    </a:lnTo>
                    <a:lnTo>
                      <a:pt x="1039" y="1741"/>
                    </a:lnTo>
                    <a:lnTo>
                      <a:pt x="1039" y="1734"/>
                    </a:lnTo>
                    <a:close/>
                    <a:moveTo>
                      <a:pt x="1064" y="1734"/>
                    </a:moveTo>
                    <a:lnTo>
                      <a:pt x="1083" y="1734"/>
                    </a:lnTo>
                    <a:lnTo>
                      <a:pt x="1083" y="1741"/>
                    </a:lnTo>
                    <a:lnTo>
                      <a:pt x="1064" y="1741"/>
                    </a:lnTo>
                    <a:lnTo>
                      <a:pt x="1064" y="1734"/>
                    </a:lnTo>
                    <a:close/>
                    <a:moveTo>
                      <a:pt x="1089" y="1734"/>
                    </a:moveTo>
                    <a:lnTo>
                      <a:pt x="1108" y="1734"/>
                    </a:lnTo>
                    <a:lnTo>
                      <a:pt x="1108" y="1741"/>
                    </a:lnTo>
                    <a:lnTo>
                      <a:pt x="1089" y="1741"/>
                    </a:lnTo>
                    <a:lnTo>
                      <a:pt x="1089" y="1734"/>
                    </a:lnTo>
                    <a:close/>
                    <a:moveTo>
                      <a:pt x="1114" y="1734"/>
                    </a:moveTo>
                    <a:lnTo>
                      <a:pt x="1132" y="1734"/>
                    </a:lnTo>
                    <a:lnTo>
                      <a:pt x="1132" y="1741"/>
                    </a:lnTo>
                    <a:lnTo>
                      <a:pt x="1114" y="1741"/>
                    </a:lnTo>
                    <a:lnTo>
                      <a:pt x="1114" y="1734"/>
                    </a:lnTo>
                    <a:close/>
                    <a:moveTo>
                      <a:pt x="1139" y="1734"/>
                    </a:moveTo>
                    <a:lnTo>
                      <a:pt x="1157" y="1734"/>
                    </a:lnTo>
                    <a:lnTo>
                      <a:pt x="1157" y="1741"/>
                    </a:lnTo>
                    <a:lnTo>
                      <a:pt x="1139" y="1741"/>
                    </a:lnTo>
                    <a:lnTo>
                      <a:pt x="1139" y="1734"/>
                    </a:lnTo>
                    <a:close/>
                    <a:moveTo>
                      <a:pt x="1163" y="1734"/>
                    </a:moveTo>
                    <a:lnTo>
                      <a:pt x="1182" y="1734"/>
                    </a:lnTo>
                    <a:lnTo>
                      <a:pt x="1182" y="1741"/>
                    </a:lnTo>
                    <a:lnTo>
                      <a:pt x="1163" y="1741"/>
                    </a:lnTo>
                    <a:lnTo>
                      <a:pt x="1163" y="1734"/>
                    </a:lnTo>
                    <a:close/>
                    <a:moveTo>
                      <a:pt x="1188" y="1734"/>
                    </a:moveTo>
                    <a:lnTo>
                      <a:pt x="1207" y="1734"/>
                    </a:lnTo>
                    <a:lnTo>
                      <a:pt x="1207" y="1741"/>
                    </a:lnTo>
                    <a:lnTo>
                      <a:pt x="1188" y="1741"/>
                    </a:lnTo>
                    <a:lnTo>
                      <a:pt x="1188" y="1734"/>
                    </a:lnTo>
                    <a:close/>
                    <a:moveTo>
                      <a:pt x="1213" y="1734"/>
                    </a:moveTo>
                    <a:lnTo>
                      <a:pt x="1231" y="1734"/>
                    </a:lnTo>
                    <a:lnTo>
                      <a:pt x="1231" y="1741"/>
                    </a:lnTo>
                    <a:lnTo>
                      <a:pt x="1213" y="1741"/>
                    </a:lnTo>
                    <a:lnTo>
                      <a:pt x="1213" y="1734"/>
                    </a:lnTo>
                    <a:close/>
                    <a:moveTo>
                      <a:pt x="1238" y="1734"/>
                    </a:moveTo>
                    <a:lnTo>
                      <a:pt x="1256" y="1734"/>
                    </a:lnTo>
                    <a:lnTo>
                      <a:pt x="1256" y="1741"/>
                    </a:lnTo>
                    <a:lnTo>
                      <a:pt x="1238" y="1741"/>
                    </a:lnTo>
                    <a:lnTo>
                      <a:pt x="1238" y="1734"/>
                    </a:lnTo>
                    <a:close/>
                    <a:moveTo>
                      <a:pt x="1262" y="1734"/>
                    </a:moveTo>
                    <a:lnTo>
                      <a:pt x="1281" y="1734"/>
                    </a:lnTo>
                    <a:lnTo>
                      <a:pt x="1281" y="1741"/>
                    </a:lnTo>
                    <a:lnTo>
                      <a:pt x="1262" y="1741"/>
                    </a:lnTo>
                    <a:lnTo>
                      <a:pt x="1262" y="1734"/>
                    </a:lnTo>
                    <a:close/>
                    <a:moveTo>
                      <a:pt x="1287" y="1734"/>
                    </a:moveTo>
                    <a:lnTo>
                      <a:pt x="1306" y="1734"/>
                    </a:lnTo>
                    <a:lnTo>
                      <a:pt x="1306" y="1741"/>
                    </a:lnTo>
                    <a:lnTo>
                      <a:pt x="1287" y="1741"/>
                    </a:lnTo>
                    <a:lnTo>
                      <a:pt x="1287" y="1734"/>
                    </a:lnTo>
                    <a:close/>
                    <a:moveTo>
                      <a:pt x="1312" y="1734"/>
                    </a:moveTo>
                    <a:lnTo>
                      <a:pt x="1330" y="1734"/>
                    </a:lnTo>
                    <a:lnTo>
                      <a:pt x="1330" y="1741"/>
                    </a:lnTo>
                    <a:lnTo>
                      <a:pt x="1312" y="1741"/>
                    </a:lnTo>
                    <a:lnTo>
                      <a:pt x="1312" y="1734"/>
                    </a:lnTo>
                    <a:close/>
                    <a:moveTo>
                      <a:pt x="1337" y="1734"/>
                    </a:moveTo>
                    <a:lnTo>
                      <a:pt x="1355" y="1734"/>
                    </a:lnTo>
                    <a:lnTo>
                      <a:pt x="1355" y="1741"/>
                    </a:lnTo>
                    <a:lnTo>
                      <a:pt x="1337" y="1741"/>
                    </a:lnTo>
                    <a:lnTo>
                      <a:pt x="1337" y="1734"/>
                    </a:lnTo>
                    <a:close/>
                    <a:moveTo>
                      <a:pt x="1361" y="1734"/>
                    </a:moveTo>
                    <a:lnTo>
                      <a:pt x="1380" y="1734"/>
                    </a:lnTo>
                    <a:lnTo>
                      <a:pt x="1380" y="1741"/>
                    </a:lnTo>
                    <a:lnTo>
                      <a:pt x="1361" y="1741"/>
                    </a:lnTo>
                    <a:lnTo>
                      <a:pt x="1361" y="1734"/>
                    </a:lnTo>
                    <a:close/>
                    <a:moveTo>
                      <a:pt x="1386" y="1734"/>
                    </a:moveTo>
                    <a:lnTo>
                      <a:pt x="1405" y="1734"/>
                    </a:lnTo>
                    <a:lnTo>
                      <a:pt x="1405" y="1741"/>
                    </a:lnTo>
                    <a:lnTo>
                      <a:pt x="1386" y="1741"/>
                    </a:lnTo>
                    <a:lnTo>
                      <a:pt x="1386" y="1734"/>
                    </a:lnTo>
                    <a:close/>
                    <a:moveTo>
                      <a:pt x="1411" y="1734"/>
                    </a:moveTo>
                    <a:lnTo>
                      <a:pt x="1429" y="1734"/>
                    </a:lnTo>
                    <a:lnTo>
                      <a:pt x="1429" y="1741"/>
                    </a:lnTo>
                    <a:lnTo>
                      <a:pt x="1411" y="1741"/>
                    </a:lnTo>
                    <a:lnTo>
                      <a:pt x="1411" y="1734"/>
                    </a:lnTo>
                    <a:close/>
                    <a:moveTo>
                      <a:pt x="1436" y="1734"/>
                    </a:moveTo>
                    <a:lnTo>
                      <a:pt x="1454" y="1734"/>
                    </a:lnTo>
                    <a:lnTo>
                      <a:pt x="1454" y="1741"/>
                    </a:lnTo>
                    <a:lnTo>
                      <a:pt x="1436" y="1741"/>
                    </a:lnTo>
                    <a:lnTo>
                      <a:pt x="1436" y="1734"/>
                    </a:lnTo>
                    <a:close/>
                    <a:moveTo>
                      <a:pt x="1460" y="1734"/>
                    </a:moveTo>
                    <a:lnTo>
                      <a:pt x="1479" y="1734"/>
                    </a:lnTo>
                    <a:lnTo>
                      <a:pt x="1479" y="1741"/>
                    </a:lnTo>
                    <a:lnTo>
                      <a:pt x="1460" y="1741"/>
                    </a:lnTo>
                    <a:lnTo>
                      <a:pt x="1460" y="1734"/>
                    </a:lnTo>
                    <a:close/>
                    <a:moveTo>
                      <a:pt x="1485" y="1734"/>
                    </a:moveTo>
                    <a:lnTo>
                      <a:pt x="1504" y="1734"/>
                    </a:lnTo>
                    <a:lnTo>
                      <a:pt x="1504" y="1741"/>
                    </a:lnTo>
                    <a:lnTo>
                      <a:pt x="1485" y="1741"/>
                    </a:lnTo>
                    <a:lnTo>
                      <a:pt x="1485" y="1734"/>
                    </a:lnTo>
                    <a:close/>
                    <a:moveTo>
                      <a:pt x="1510" y="1734"/>
                    </a:moveTo>
                    <a:lnTo>
                      <a:pt x="1529" y="1734"/>
                    </a:lnTo>
                    <a:lnTo>
                      <a:pt x="1529" y="1741"/>
                    </a:lnTo>
                    <a:lnTo>
                      <a:pt x="1510" y="1741"/>
                    </a:lnTo>
                    <a:lnTo>
                      <a:pt x="1510" y="1734"/>
                    </a:lnTo>
                    <a:close/>
                    <a:moveTo>
                      <a:pt x="1535" y="1734"/>
                    </a:moveTo>
                    <a:lnTo>
                      <a:pt x="1553" y="1734"/>
                    </a:lnTo>
                    <a:lnTo>
                      <a:pt x="1553" y="1741"/>
                    </a:lnTo>
                    <a:lnTo>
                      <a:pt x="1535" y="1741"/>
                    </a:lnTo>
                    <a:lnTo>
                      <a:pt x="1535" y="1734"/>
                    </a:lnTo>
                    <a:close/>
                    <a:moveTo>
                      <a:pt x="1559" y="1734"/>
                    </a:moveTo>
                    <a:lnTo>
                      <a:pt x="1578" y="1734"/>
                    </a:lnTo>
                    <a:lnTo>
                      <a:pt x="1578" y="1741"/>
                    </a:lnTo>
                    <a:lnTo>
                      <a:pt x="1559" y="1741"/>
                    </a:lnTo>
                    <a:lnTo>
                      <a:pt x="1559" y="1734"/>
                    </a:lnTo>
                    <a:close/>
                    <a:moveTo>
                      <a:pt x="1584" y="1734"/>
                    </a:moveTo>
                    <a:lnTo>
                      <a:pt x="1603" y="1734"/>
                    </a:lnTo>
                    <a:lnTo>
                      <a:pt x="1603" y="1741"/>
                    </a:lnTo>
                    <a:lnTo>
                      <a:pt x="1584" y="1741"/>
                    </a:lnTo>
                    <a:lnTo>
                      <a:pt x="1584" y="1734"/>
                    </a:lnTo>
                    <a:close/>
                    <a:moveTo>
                      <a:pt x="1609" y="1734"/>
                    </a:moveTo>
                    <a:lnTo>
                      <a:pt x="1628" y="1734"/>
                    </a:lnTo>
                    <a:lnTo>
                      <a:pt x="1628" y="1741"/>
                    </a:lnTo>
                    <a:lnTo>
                      <a:pt x="1609" y="1741"/>
                    </a:lnTo>
                    <a:lnTo>
                      <a:pt x="1609" y="1734"/>
                    </a:lnTo>
                    <a:close/>
                    <a:moveTo>
                      <a:pt x="1634" y="1734"/>
                    </a:moveTo>
                    <a:lnTo>
                      <a:pt x="1652" y="1734"/>
                    </a:lnTo>
                    <a:lnTo>
                      <a:pt x="1652" y="1741"/>
                    </a:lnTo>
                    <a:lnTo>
                      <a:pt x="1634" y="1741"/>
                    </a:lnTo>
                    <a:lnTo>
                      <a:pt x="1634" y="1734"/>
                    </a:lnTo>
                    <a:close/>
                    <a:moveTo>
                      <a:pt x="1659" y="1734"/>
                    </a:moveTo>
                    <a:lnTo>
                      <a:pt x="1677" y="1734"/>
                    </a:lnTo>
                    <a:lnTo>
                      <a:pt x="1677" y="1741"/>
                    </a:lnTo>
                    <a:lnTo>
                      <a:pt x="1659" y="1741"/>
                    </a:lnTo>
                    <a:lnTo>
                      <a:pt x="1659" y="1734"/>
                    </a:lnTo>
                    <a:close/>
                    <a:moveTo>
                      <a:pt x="1683" y="1734"/>
                    </a:moveTo>
                    <a:lnTo>
                      <a:pt x="1702" y="1734"/>
                    </a:lnTo>
                    <a:lnTo>
                      <a:pt x="1702" y="1741"/>
                    </a:lnTo>
                    <a:lnTo>
                      <a:pt x="1683" y="1741"/>
                    </a:lnTo>
                    <a:lnTo>
                      <a:pt x="1683" y="1734"/>
                    </a:lnTo>
                    <a:close/>
                    <a:moveTo>
                      <a:pt x="1708" y="1734"/>
                    </a:moveTo>
                    <a:lnTo>
                      <a:pt x="1727" y="1734"/>
                    </a:lnTo>
                    <a:lnTo>
                      <a:pt x="1727" y="1741"/>
                    </a:lnTo>
                    <a:lnTo>
                      <a:pt x="1708" y="1741"/>
                    </a:lnTo>
                    <a:lnTo>
                      <a:pt x="1708" y="1734"/>
                    </a:lnTo>
                    <a:close/>
                    <a:moveTo>
                      <a:pt x="1733" y="1734"/>
                    </a:moveTo>
                    <a:lnTo>
                      <a:pt x="1751" y="1734"/>
                    </a:lnTo>
                    <a:lnTo>
                      <a:pt x="1751" y="1741"/>
                    </a:lnTo>
                    <a:lnTo>
                      <a:pt x="1733" y="1741"/>
                    </a:lnTo>
                    <a:lnTo>
                      <a:pt x="1733" y="1734"/>
                    </a:lnTo>
                    <a:close/>
                    <a:moveTo>
                      <a:pt x="1758" y="1734"/>
                    </a:moveTo>
                    <a:lnTo>
                      <a:pt x="1776" y="1734"/>
                    </a:lnTo>
                    <a:lnTo>
                      <a:pt x="1776" y="1741"/>
                    </a:lnTo>
                    <a:lnTo>
                      <a:pt x="1758" y="1741"/>
                    </a:lnTo>
                    <a:lnTo>
                      <a:pt x="1758" y="1734"/>
                    </a:lnTo>
                    <a:close/>
                    <a:moveTo>
                      <a:pt x="1782" y="1734"/>
                    </a:moveTo>
                    <a:lnTo>
                      <a:pt x="1801" y="1734"/>
                    </a:lnTo>
                    <a:lnTo>
                      <a:pt x="1801" y="1741"/>
                    </a:lnTo>
                    <a:lnTo>
                      <a:pt x="1782" y="1741"/>
                    </a:lnTo>
                    <a:lnTo>
                      <a:pt x="1782" y="1734"/>
                    </a:lnTo>
                    <a:close/>
                    <a:moveTo>
                      <a:pt x="1807" y="1734"/>
                    </a:moveTo>
                    <a:lnTo>
                      <a:pt x="1826" y="1734"/>
                    </a:lnTo>
                    <a:lnTo>
                      <a:pt x="1826" y="1741"/>
                    </a:lnTo>
                    <a:lnTo>
                      <a:pt x="1807" y="1741"/>
                    </a:lnTo>
                    <a:lnTo>
                      <a:pt x="1807" y="1734"/>
                    </a:lnTo>
                    <a:close/>
                    <a:moveTo>
                      <a:pt x="1832" y="1734"/>
                    </a:moveTo>
                    <a:lnTo>
                      <a:pt x="1850" y="1734"/>
                    </a:lnTo>
                    <a:lnTo>
                      <a:pt x="1850" y="1741"/>
                    </a:lnTo>
                    <a:lnTo>
                      <a:pt x="1832" y="1741"/>
                    </a:lnTo>
                    <a:lnTo>
                      <a:pt x="1832" y="1734"/>
                    </a:lnTo>
                    <a:close/>
                    <a:moveTo>
                      <a:pt x="1857" y="1734"/>
                    </a:moveTo>
                    <a:lnTo>
                      <a:pt x="1875" y="1734"/>
                    </a:lnTo>
                    <a:lnTo>
                      <a:pt x="1875" y="1741"/>
                    </a:lnTo>
                    <a:lnTo>
                      <a:pt x="1857" y="1741"/>
                    </a:lnTo>
                    <a:lnTo>
                      <a:pt x="1857" y="1734"/>
                    </a:lnTo>
                    <a:close/>
                    <a:moveTo>
                      <a:pt x="1881" y="1734"/>
                    </a:moveTo>
                    <a:lnTo>
                      <a:pt x="1900" y="1734"/>
                    </a:lnTo>
                    <a:lnTo>
                      <a:pt x="1900" y="1741"/>
                    </a:lnTo>
                    <a:lnTo>
                      <a:pt x="1881" y="1741"/>
                    </a:lnTo>
                    <a:lnTo>
                      <a:pt x="1881" y="1734"/>
                    </a:lnTo>
                    <a:close/>
                    <a:moveTo>
                      <a:pt x="1906" y="1734"/>
                    </a:moveTo>
                    <a:lnTo>
                      <a:pt x="1925" y="1734"/>
                    </a:lnTo>
                    <a:lnTo>
                      <a:pt x="1925" y="1741"/>
                    </a:lnTo>
                    <a:lnTo>
                      <a:pt x="1906" y="1741"/>
                    </a:lnTo>
                    <a:lnTo>
                      <a:pt x="1906" y="1734"/>
                    </a:lnTo>
                    <a:close/>
                    <a:moveTo>
                      <a:pt x="1931" y="1734"/>
                    </a:moveTo>
                    <a:lnTo>
                      <a:pt x="1949" y="1734"/>
                    </a:lnTo>
                    <a:lnTo>
                      <a:pt x="1949" y="1741"/>
                    </a:lnTo>
                    <a:lnTo>
                      <a:pt x="1931" y="1741"/>
                    </a:lnTo>
                    <a:lnTo>
                      <a:pt x="1931" y="1734"/>
                    </a:lnTo>
                    <a:close/>
                    <a:moveTo>
                      <a:pt x="1956" y="1734"/>
                    </a:moveTo>
                    <a:lnTo>
                      <a:pt x="1974" y="1734"/>
                    </a:lnTo>
                    <a:lnTo>
                      <a:pt x="1974" y="1741"/>
                    </a:lnTo>
                    <a:lnTo>
                      <a:pt x="1956" y="1741"/>
                    </a:lnTo>
                    <a:lnTo>
                      <a:pt x="1956" y="1734"/>
                    </a:lnTo>
                    <a:close/>
                    <a:moveTo>
                      <a:pt x="1980" y="1734"/>
                    </a:moveTo>
                    <a:lnTo>
                      <a:pt x="1999" y="1734"/>
                    </a:lnTo>
                    <a:lnTo>
                      <a:pt x="1999" y="1741"/>
                    </a:lnTo>
                    <a:lnTo>
                      <a:pt x="1980" y="1741"/>
                    </a:lnTo>
                    <a:lnTo>
                      <a:pt x="1980" y="1734"/>
                    </a:lnTo>
                    <a:close/>
                    <a:moveTo>
                      <a:pt x="2005" y="1734"/>
                    </a:moveTo>
                    <a:lnTo>
                      <a:pt x="2024" y="1734"/>
                    </a:lnTo>
                    <a:lnTo>
                      <a:pt x="2024" y="1741"/>
                    </a:lnTo>
                    <a:lnTo>
                      <a:pt x="2005" y="1741"/>
                    </a:lnTo>
                    <a:lnTo>
                      <a:pt x="2005" y="1734"/>
                    </a:lnTo>
                    <a:close/>
                    <a:moveTo>
                      <a:pt x="2030" y="1734"/>
                    </a:moveTo>
                    <a:lnTo>
                      <a:pt x="2049" y="1734"/>
                    </a:lnTo>
                    <a:lnTo>
                      <a:pt x="2049" y="1741"/>
                    </a:lnTo>
                    <a:lnTo>
                      <a:pt x="2030" y="1741"/>
                    </a:lnTo>
                    <a:lnTo>
                      <a:pt x="2030" y="1734"/>
                    </a:lnTo>
                    <a:close/>
                    <a:moveTo>
                      <a:pt x="2055" y="1734"/>
                    </a:moveTo>
                    <a:lnTo>
                      <a:pt x="2073" y="1734"/>
                    </a:lnTo>
                    <a:lnTo>
                      <a:pt x="2073" y="1741"/>
                    </a:lnTo>
                    <a:lnTo>
                      <a:pt x="2055" y="1741"/>
                    </a:lnTo>
                    <a:lnTo>
                      <a:pt x="2055" y="1734"/>
                    </a:lnTo>
                    <a:close/>
                    <a:moveTo>
                      <a:pt x="2079" y="1734"/>
                    </a:moveTo>
                    <a:lnTo>
                      <a:pt x="2098" y="1734"/>
                    </a:lnTo>
                    <a:lnTo>
                      <a:pt x="2098" y="1741"/>
                    </a:lnTo>
                    <a:lnTo>
                      <a:pt x="2079" y="1741"/>
                    </a:lnTo>
                    <a:lnTo>
                      <a:pt x="2079" y="1734"/>
                    </a:lnTo>
                    <a:close/>
                    <a:moveTo>
                      <a:pt x="2104" y="1734"/>
                    </a:moveTo>
                    <a:lnTo>
                      <a:pt x="2123" y="1734"/>
                    </a:lnTo>
                    <a:lnTo>
                      <a:pt x="2123" y="1741"/>
                    </a:lnTo>
                    <a:lnTo>
                      <a:pt x="2104" y="1741"/>
                    </a:lnTo>
                    <a:lnTo>
                      <a:pt x="2104" y="1734"/>
                    </a:lnTo>
                    <a:close/>
                    <a:moveTo>
                      <a:pt x="2129" y="1734"/>
                    </a:moveTo>
                    <a:lnTo>
                      <a:pt x="2148" y="1734"/>
                    </a:lnTo>
                    <a:lnTo>
                      <a:pt x="2148" y="1741"/>
                    </a:lnTo>
                    <a:lnTo>
                      <a:pt x="2129" y="1741"/>
                    </a:lnTo>
                    <a:lnTo>
                      <a:pt x="2129" y="1734"/>
                    </a:lnTo>
                    <a:close/>
                    <a:moveTo>
                      <a:pt x="2154" y="1734"/>
                    </a:moveTo>
                    <a:lnTo>
                      <a:pt x="2172" y="1734"/>
                    </a:lnTo>
                    <a:lnTo>
                      <a:pt x="2172" y="1741"/>
                    </a:lnTo>
                    <a:lnTo>
                      <a:pt x="2154" y="1741"/>
                    </a:lnTo>
                    <a:lnTo>
                      <a:pt x="2154" y="1734"/>
                    </a:lnTo>
                    <a:close/>
                    <a:moveTo>
                      <a:pt x="2179" y="1734"/>
                    </a:moveTo>
                    <a:lnTo>
                      <a:pt x="2197" y="1734"/>
                    </a:lnTo>
                    <a:lnTo>
                      <a:pt x="2197" y="1741"/>
                    </a:lnTo>
                    <a:lnTo>
                      <a:pt x="2179" y="1741"/>
                    </a:lnTo>
                    <a:lnTo>
                      <a:pt x="2179" y="1734"/>
                    </a:lnTo>
                    <a:close/>
                    <a:moveTo>
                      <a:pt x="2203" y="1734"/>
                    </a:moveTo>
                    <a:lnTo>
                      <a:pt x="2222" y="1734"/>
                    </a:lnTo>
                    <a:lnTo>
                      <a:pt x="2222" y="1741"/>
                    </a:lnTo>
                    <a:lnTo>
                      <a:pt x="2203" y="1741"/>
                    </a:lnTo>
                    <a:lnTo>
                      <a:pt x="2203" y="1734"/>
                    </a:lnTo>
                    <a:close/>
                    <a:moveTo>
                      <a:pt x="2228" y="1734"/>
                    </a:moveTo>
                    <a:lnTo>
                      <a:pt x="2247" y="1734"/>
                    </a:lnTo>
                    <a:lnTo>
                      <a:pt x="2247" y="1741"/>
                    </a:lnTo>
                    <a:lnTo>
                      <a:pt x="2228" y="1741"/>
                    </a:lnTo>
                    <a:lnTo>
                      <a:pt x="2228" y="1734"/>
                    </a:lnTo>
                    <a:close/>
                    <a:moveTo>
                      <a:pt x="2253" y="1734"/>
                    </a:moveTo>
                    <a:lnTo>
                      <a:pt x="2271" y="1734"/>
                    </a:lnTo>
                    <a:lnTo>
                      <a:pt x="2271" y="1741"/>
                    </a:lnTo>
                    <a:lnTo>
                      <a:pt x="2253" y="1741"/>
                    </a:lnTo>
                    <a:lnTo>
                      <a:pt x="2253" y="1734"/>
                    </a:lnTo>
                    <a:close/>
                    <a:moveTo>
                      <a:pt x="2278" y="1734"/>
                    </a:moveTo>
                    <a:lnTo>
                      <a:pt x="2296" y="1734"/>
                    </a:lnTo>
                    <a:lnTo>
                      <a:pt x="2296" y="1741"/>
                    </a:lnTo>
                    <a:lnTo>
                      <a:pt x="2278" y="1741"/>
                    </a:lnTo>
                    <a:lnTo>
                      <a:pt x="2278" y="1734"/>
                    </a:lnTo>
                    <a:close/>
                    <a:moveTo>
                      <a:pt x="2302" y="1734"/>
                    </a:moveTo>
                    <a:lnTo>
                      <a:pt x="2321" y="1734"/>
                    </a:lnTo>
                    <a:lnTo>
                      <a:pt x="2321" y="1741"/>
                    </a:lnTo>
                    <a:lnTo>
                      <a:pt x="2302" y="1741"/>
                    </a:lnTo>
                    <a:lnTo>
                      <a:pt x="2302" y="1734"/>
                    </a:lnTo>
                    <a:close/>
                    <a:moveTo>
                      <a:pt x="2327" y="1734"/>
                    </a:moveTo>
                    <a:lnTo>
                      <a:pt x="2346" y="1734"/>
                    </a:lnTo>
                    <a:lnTo>
                      <a:pt x="2346" y="1741"/>
                    </a:lnTo>
                    <a:lnTo>
                      <a:pt x="2327" y="1741"/>
                    </a:lnTo>
                    <a:lnTo>
                      <a:pt x="2327" y="1734"/>
                    </a:lnTo>
                    <a:close/>
                    <a:moveTo>
                      <a:pt x="2352" y="1734"/>
                    </a:moveTo>
                    <a:lnTo>
                      <a:pt x="2367" y="1734"/>
                    </a:lnTo>
                    <a:lnTo>
                      <a:pt x="2367" y="1741"/>
                    </a:lnTo>
                    <a:lnTo>
                      <a:pt x="2352" y="1741"/>
                    </a:lnTo>
                    <a:lnTo>
                      <a:pt x="2352" y="1734"/>
                    </a:lnTo>
                    <a:close/>
                    <a:moveTo>
                      <a:pt x="0" y="1445"/>
                    </a:moveTo>
                    <a:lnTo>
                      <a:pt x="18" y="1445"/>
                    </a:lnTo>
                    <a:lnTo>
                      <a:pt x="18" y="1451"/>
                    </a:lnTo>
                    <a:lnTo>
                      <a:pt x="0" y="1451"/>
                    </a:lnTo>
                    <a:lnTo>
                      <a:pt x="0" y="1445"/>
                    </a:lnTo>
                    <a:close/>
                    <a:moveTo>
                      <a:pt x="24" y="1445"/>
                    </a:moveTo>
                    <a:lnTo>
                      <a:pt x="43" y="1445"/>
                    </a:lnTo>
                    <a:lnTo>
                      <a:pt x="43" y="1451"/>
                    </a:lnTo>
                    <a:lnTo>
                      <a:pt x="24" y="1451"/>
                    </a:lnTo>
                    <a:lnTo>
                      <a:pt x="24" y="1445"/>
                    </a:lnTo>
                    <a:close/>
                    <a:moveTo>
                      <a:pt x="49" y="1445"/>
                    </a:moveTo>
                    <a:lnTo>
                      <a:pt x="68" y="1445"/>
                    </a:lnTo>
                    <a:lnTo>
                      <a:pt x="68" y="1451"/>
                    </a:lnTo>
                    <a:lnTo>
                      <a:pt x="49" y="1451"/>
                    </a:lnTo>
                    <a:lnTo>
                      <a:pt x="49" y="1445"/>
                    </a:lnTo>
                    <a:close/>
                    <a:moveTo>
                      <a:pt x="74" y="1445"/>
                    </a:moveTo>
                    <a:lnTo>
                      <a:pt x="92" y="1445"/>
                    </a:lnTo>
                    <a:lnTo>
                      <a:pt x="92" y="1451"/>
                    </a:lnTo>
                    <a:lnTo>
                      <a:pt x="74" y="1451"/>
                    </a:lnTo>
                    <a:lnTo>
                      <a:pt x="74" y="1445"/>
                    </a:lnTo>
                    <a:close/>
                    <a:moveTo>
                      <a:pt x="99" y="1445"/>
                    </a:moveTo>
                    <a:lnTo>
                      <a:pt x="117" y="1445"/>
                    </a:lnTo>
                    <a:lnTo>
                      <a:pt x="117" y="1451"/>
                    </a:lnTo>
                    <a:lnTo>
                      <a:pt x="99" y="1451"/>
                    </a:lnTo>
                    <a:lnTo>
                      <a:pt x="99" y="1445"/>
                    </a:lnTo>
                    <a:close/>
                    <a:moveTo>
                      <a:pt x="123" y="1445"/>
                    </a:moveTo>
                    <a:lnTo>
                      <a:pt x="142" y="1445"/>
                    </a:lnTo>
                    <a:lnTo>
                      <a:pt x="142" y="1451"/>
                    </a:lnTo>
                    <a:lnTo>
                      <a:pt x="123" y="1451"/>
                    </a:lnTo>
                    <a:lnTo>
                      <a:pt x="123" y="1445"/>
                    </a:lnTo>
                    <a:close/>
                    <a:moveTo>
                      <a:pt x="148" y="1445"/>
                    </a:moveTo>
                    <a:lnTo>
                      <a:pt x="167" y="1445"/>
                    </a:lnTo>
                    <a:lnTo>
                      <a:pt x="167" y="1451"/>
                    </a:lnTo>
                    <a:lnTo>
                      <a:pt x="148" y="1451"/>
                    </a:lnTo>
                    <a:lnTo>
                      <a:pt x="148" y="1445"/>
                    </a:lnTo>
                    <a:close/>
                    <a:moveTo>
                      <a:pt x="173" y="1445"/>
                    </a:moveTo>
                    <a:lnTo>
                      <a:pt x="191" y="1445"/>
                    </a:lnTo>
                    <a:lnTo>
                      <a:pt x="191" y="1451"/>
                    </a:lnTo>
                    <a:lnTo>
                      <a:pt x="173" y="1451"/>
                    </a:lnTo>
                    <a:lnTo>
                      <a:pt x="173" y="1445"/>
                    </a:lnTo>
                    <a:close/>
                    <a:moveTo>
                      <a:pt x="198" y="1445"/>
                    </a:moveTo>
                    <a:lnTo>
                      <a:pt x="216" y="1445"/>
                    </a:lnTo>
                    <a:lnTo>
                      <a:pt x="216" y="1451"/>
                    </a:lnTo>
                    <a:lnTo>
                      <a:pt x="198" y="1451"/>
                    </a:lnTo>
                    <a:lnTo>
                      <a:pt x="198" y="1445"/>
                    </a:lnTo>
                    <a:close/>
                    <a:moveTo>
                      <a:pt x="222" y="1445"/>
                    </a:moveTo>
                    <a:lnTo>
                      <a:pt x="241" y="1445"/>
                    </a:lnTo>
                    <a:lnTo>
                      <a:pt x="241" y="1451"/>
                    </a:lnTo>
                    <a:lnTo>
                      <a:pt x="222" y="1451"/>
                    </a:lnTo>
                    <a:lnTo>
                      <a:pt x="222" y="1445"/>
                    </a:lnTo>
                    <a:close/>
                    <a:moveTo>
                      <a:pt x="247" y="1445"/>
                    </a:moveTo>
                    <a:lnTo>
                      <a:pt x="266" y="1445"/>
                    </a:lnTo>
                    <a:lnTo>
                      <a:pt x="266" y="1451"/>
                    </a:lnTo>
                    <a:lnTo>
                      <a:pt x="247" y="1451"/>
                    </a:lnTo>
                    <a:lnTo>
                      <a:pt x="247" y="1445"/>
                    </a:lnTo>
                    <a:close/>
                    <a:moveTo>
                      <a:pt x="272" y="1445"/>
                    </a:moveTo>
                    <a:lnTo>
                      <a:pt x="290" y="1445"/>
                    </a:lnTo>
                    <a:lnTo>
                      <a:pt x="290" y="1451"/>
                    </a:lnTo>
                    <a:lnTo>
                      <a:pt x="272" y="1451"/>
                    </a:lnTo>
                    <a:lnTo>
                      <a:pt x="272" y="1445"/>
                    </a:lnTo>
                    <a:close/>
                    <a:moveTo>
                      <a:pt x="297" y="1445"/>
                    </a:moveTo>
                    <a:lnTo>
                      <a:pt x="315" y="1445"/>
                    </a:lnTo>
                    <a:lnTo>
                      <a:pt x="315" y="1451"/>
                    </a:lnTo>
                    <a:lnTo>
                      <a:pt x="297" y="1451"/>
                    </a:lnTo>
                    <a:lnTo>
                      <a:pt x="297" y="1445"/>
                    </a:lnTo>
                    <a:close/>
                    <a:moveTo>
                      <a:pt x="321" y="1445"/>
                    </a:moveTo>
                    <a:lnTo>
                      <a:pt x="340" y="1445"/>
                    </a:lnTo>
                    <a:lnTo>
                      <a:pt x="340" y="1451"/>
                    </a:lnTo>
                    <a:lnTo>
                      <a:pt x="321" y="1451"/>
                    </a:lnTo>
                    <a:lnTo>
                      <a:pt x="321" y="1445"/>
                    </a:lnTo>
                    <a:close/>
                    <a:moveTo>
                      <a:pt x="346" y="1445"/>
                    </a:moveTo>
                    <a:lnTo>
                      <a:pt x="365" y="1445"/>
                    </a:lnTo>
                    <a:lnTo>
                      <a:pt x="365" y="1451"/>
                    </a:lnTo>
                    <a:lnTo>
                      <a:pt x="346" y="1451"/>
                    </a:lnTo>
                    <a:lnTo>
                      <a:pt x="346" y="1445"/>
                    </a:lnTo>
                    <a:close/>
                    <a:moveTo>
                      <a:pt x="371" y="1445"/>
                    </a:moveTo>
                    <a:lnTo>
                      <a:pt x="390" y="1445"/>
                    </a:lnTo>
                    <a:lnTo>
                      <a:pt x="390" y="1451"/>
                    </a:lnTo>
                    <a:lnTo>
                      <a:pt x="371" y="1451"/>
                    </a:lnTo>
                    <a:lnTo>
                      <a:pt x="371" y="1445"/>
                    </a:lnTo>
                    <a:close/>
                    <a:moveTo>
                      <a:pt x="396" y="1445"/>
                    </a:moveTo>
                    <a:lnTo>
                      <a:pt x="414" y="1445"/>
                    </a:lnTo>
                    <a:lnTo>
                      <a:pt x="414" y="1451"/>
                    </a:lnTo>
                    <a:lnTo>
                      <a:pt x="396" y="1451"/>
                    </a:lnTo>
                    <a:lnTo>
                      <a:pt x="396" y="1445"/>
                    </a:lnTo>
                    <a:close/>
                    <a:moveTo>
                      <a:pt x="420" y="1445"/>
                    </a:moveTo>
                    <a:lnTo>
                      <a:pt x="439" y="1445"/>
                    </a:lnTo>
                    <a:lnTo>
                      <a:pt x="439" y="1451"/>
                    </a:lnTo>
                    <a:lnTo>
                      <a:pt x="420" y="1451"/>
                    </a:lnTo>
                    <a:lnTo>
                      <a:pt x="420" y="1445"/>
                    </a:lnTo>
                    <a:close/>
                    <a:moveTo>
                      <a:pt x="445" y="1445"/>
                    </a:moveTo>
                    <a:lnTo>
                      <a:pt x="464" y="1445"/>
                    </a:lnTo>
                    <a:lnTo>
                      <a:pt x="464" y="1451"/>
                    </a:lnTo>
                    <a:lnTo>
                      <a:pt x="445" y="1451"/>
                    </a:lnTo>
                    <a:lnTo>
                      <a:pt x="445" y="1445"/>
                    </a:lnTo>
                    <a:close/>
                    <a:moveTo>
                      <a:pt x="470" y="1445"/>
                    </a:moveTo>
                    <a:lnTo>
                      <a:pt x="489" y="1445"/>
                    </a:lnTo>
                    <a:lnTo>
                      <a:pt x="489" y="1451"/>
                    </a:lnTo>
                    <a:lnTo>
                      <a:pt x="470" y="1451"/>
                    </a:lnTo>
                    <a:lnTo>
                      <a:pt x="470" y="1445"/>
                    </a:lnTo>
                    <a:close/>
                    <a:moveTo>
                      <a:pt x="495" y="1445"/>
                    </a:moveTo>
                    <a:lnTo>
                      <a:pt x="513" y="1445"/>
                    </a:lnTo>
                    <a:lnTo>
                      <a:pt x="513" y="1451"/>
                    </a:lnTo>
                    <a:lnTo>
                      <a:pt x="495" y="1451"/>
                    </a:lnTo>
                    <a:lnTo>
                      <a:pt x="495" y="1445"/>
                    </a:lnTo>
                    <a:close/>
                    <a:moveTo>
                      <a:pt x="520" y="1445"/>
                    </a:moveTo>
                    <a:lnTo>
                      <a:pt x="538" y="1445"/>
                    </a:lnTo>
                    <a:lnTo>
                      <a:pt x="538" y="1451"/>
                    </a:lnTo>
                    <a:lnTo>
                      <a:pt x="520" y="1451"/>
                    </a:lnTo>
                    <a:lnTo>
                      <a:pt x="520" y="1445"/>
                    </a:lnTo>
                    <a:close/>
                    <a:moveTo>
                      <a:pt x="544" y="1445"/>
                    </a:moveTo>
                    <a:lnTo>
                      <a:pt x="563" y="1445"/>
                    </a:lnTo>
                    <a:lnTo>
                      <a:pt x="563" y="1451"/>
                    </a:lnTo>
                    <a:lnTo>
                      <a:pt x="544" y="1451"/>
                    </a:lnTo>
                    <a:lnTo>
                      <a:pt x="544" y="1445"/>
                    </a:lnTo>
                    <a:close/>
                    <a:moveTo>
                      <a:pt x="569" y="1445"/>
                    </a:moveTo>
                    <a:lnTo>
                      <a:pt x="588" y="1445"/>
                    </a:lnTo>
                    <a:lnTo>
                      <a:pt x="588" y="1451"/>
                    </a:lnTo>
                    <a:lnTo>
                      <a:pt x="569" y="1451"/>
                    </a:lnTo>
                    <a:lnTo>
                      <a:pt x="569" y="1445"/>
                    </a:lnTo>
                    <a:close/>
                    <a:moveTo>
                      <a:pt x="594" y="1445"/>
                    </a:moveTo>
                    <a:lnTo>
                      <a:pt x="612" y="1445"/>
                    </a:lnTo>
                    <a:lnTo>
                      <a:pt x="612" y="1451"/>
                    </a:lnTo>
                    <a:lnTo>
                      <a:pt x="594" y="1451"/>
                    </a:lnTo>
                    <a:lnTo>
                      <a:pt x="594" y="1445"/>
                    </a:lnTo>
                    <a:close/>
                    <a:moveTo>
                      <a:pt x="619" y="1445"/>
                    </a:moveTo>
                    <a:lnTo>
                      <a:pt x="637" y="1445"/>
                    </a:lnTo>
                    <a:lnTo>
                      <a:pt x="637" y="1451"/>
                    </a:lnTo>
                    <a:lnTo>
                      <a:pt x="619" y="1451"/>
                    </a:lnTo>
                    <a:lnTo>
                      <a:pt x="619" y="1445"/>
                    </a:lnTo>
                    <a:close/>
                    <a:moveTo>
                      <a:pt x="643" y="1445"/>
                    </a:moveTo>
                    <a:lnTo>
                      <a:pt x="662" y="1445"/>
                    </a:lnTo>
                    <a:lnTo>
                      <a:pt x="662" y="1451"/>
                    </a:lnTo>
                    <a:lnTo>
                      <a:pt x="643" y="1451"/>
                    </a:lnTo>
                    <a:lnTo>
                      <a:pt x="643" y="1445"/>
                    </a:lnTo>
                    <a:close/>
                    <a:moveTo>
                      <a:pt x="668" y="1445"/>
                    </a:moveTo>
                    <a:lnTo>
                      <a:pt x="687" y="1445"/>
                    </a:lnTo>
                    <a:lnTo>
                      <a:pt x="687" y="1451"/>
                    </a:lnTo>
                    <a:lnTo>
                      <a:pt x="668" y="1451"/>
                    </a:lnTo>
                    <a:lnTo>
                      <a:pt x="668" y="1445"/>
                    </a:lnTo>
                    <a:close/>
                    <a:moveTo>
                      <a:pt x="693" y="1445"/>
                    </a:moveTo>
                    <a:lnTo>
                      <a:pt x="711" y="1445"/>
                    </a:lnTo>
                    <a:lnTo>
                      <a:pt x="711" y="1451"/>
                    </a:lnTo>
                    <a:lnTo>
                      <a:pt x="693" y="1451"/>
                    </a:lnTo>
                    <a:lnTo>
                      <a:pt x="693" y="1445"/>
                    </a:lnTo>
                    <a:close/>
                    <a:moveTo>
                      <a:pt x="718" y="1445"/>
                    </a:moveTo>
                    <a:lnTo>
                      <a:pt x="736" y="1445"/>
                    </a:lnTo>
                    <a:lnTo>
                      <a:pt x="736" y="1451"/>
                    </a:lnTo>
                    <a:lnTo>
                      <a:pt x="718" y="1451"/>
                    </a:lnTo>
                    <a:lnTo>
                      <a:pt x="718" y="1445"/>
                    </a:lnTo>
                    <a:close/>
                    <a:moveTo>
                      <a:pt x="742" y="1445"/>
                    </a:moveTo>
                    <a:lnTo>
                      <a:pt x="761" y="1445"/>
                    </a:lnTo>
                    <a:lnTo>
                      <a:pt x="761" y="1451"/>
                    </a:lnTo>
                    <a:lnTo>
                      <a:pt x="742" y="1451"/>
                    </a:lnTo>
                    <a:lnTo>
                      <a:pt x="742" y="1445"/>
                    </a:lnTo>
                    <a:close/>
                    <a:moveTo>
                      <a:pt x="767" y="1445"/>
                    </a:moveTo>
                    <a:lnTo>
                      <a:pt x="786" y="1445"/>
                    </a:lnTo>
                    <a:lnTo>
                      <a:pt x="786" y="1451"/>
                    </a:lnTo>
                    <a:lnTo>
                      <a:pt x="767" y="1451"/>
                    </a:lnTo>
                    <a:lnTo>
                      <a:pt x="767" y="1445"/>
                    </a:lnTo>
                    <a:close/>
                    <a:moveTo>
                      <a:pt x="792" y="1445"/>
                    </a:moveTo>
                    <a:lnTo>
                      <a:pt x="810" y="1445"/>
                    </a:lnTo>
                    <a:lnTo>
                      <a:pt x="810" y="1451"/>
                    </a:lnTo>
                    <a:lnTo>
                      <a:pt x="792" y="1451"/>
                    </a:lnTo>
                    <a:lnTo>
                      <a:pt x="792" y="1445"/>
                    </a:lnTo>
                    <a:close/>
                    <a:moveTo>
                      <a:pt x="817" y="1445"/>
                    </a:moveTo>
                    <a:lnTo>
                      <a:pt x="835" y="1445"/>
                    </a:lnTo>
                    <a:lnTo>
                      <a:pt x="835" y="1451"/>
                    </a:lnTo>
                    <a:lnTo>
                      <a:pt x="817" y="1451"/>
                    </a:lnTo>
                    <a:lnTo>
                      <a:pt x="817" y="1445"/>
                    </a:lnTo>
                    <a:close/>
                    <a:moveTo>
                      <a:pt x="841" y="1445"/>
                    </a:moveTo>
                    <a:lnTo>
                      <a:pt x="860" y="1445"/>
                    </a:lnTo>
                    <a:lnTo>
                      <a:pt x="860" y="1451"/>
                    </a:lnTo>
                    <a:lnTo>
                      <a:pt x="841" y="1451"/>
                    </a:lnTo>
                    <a:lnTo>
                      <a:pt x="841" y="1445"/>
                    </a:lnTo>
                    <a:close/>
                    <a:moveTo>
                      <a:pt x="866" y="1445"/>
                    </a:moveTo>
                    <a:lnTo>
                      <a:pt x="885" y="1445"/>
                    </a:lnTo>
                    <a:lnTo>
                      <a:pt x="885" y="1451"/>
                    </a:lnTo>
                    <a:lnTo>
                      <a:pt x="866" y="1451"/>
                    </a:lnTo>
                    <a:lnTo>
                      <a:pt x="866" y="1445"/>
                    </a:lnTo>
                    <a:close/>
                    <a:moveTo>
                      <a:pt x="891" y="1445"/>
                    </a:moveTo>
                    <a:lnTo>
                      <a:pt x="910" y="1445"/>
                    </a:lnTo>
                    <a:lnTo>
                      <a:pt x="910" y="1451"/>
                    </a:lnTo>
                    <a:lnTo>
                      <a:pt x="891" y="1451"/>
                    </a:lnTo>
                    <a:lnTo>
                      <a:pt x="891" y="1445"/>
                    </a:lnTo>
                    <a:close/>
                    <a:moveTo>
                      <a:pt x="916" y="1445"/>
                    </a:moveTo>
                    <a:lnTo>
                      <a:pt x="934" y="1445"/>
                    </a:lnTo>
                    <a:lnTo>
                      <a:pt x="934" y="1451"/>
                    </a:lnTo>
                    <a:lnTo>
                      <a:pt x="916" y="1451"/>
                    </a:lnTo>
                    <a:lnTo>
                      <a:pt x="916" y="1445"/>
                    </a:lnTo>
                    <a:close/>
                    <a:moveTo>
                      <a:pt x="940" y="1445"/>
                    </a:moveTo>
                    <a:lnTo>
                      <a:pt x="959" y="1445"/>
                    </a:lnTo>
                    <a:lnTo>
                      <a:pt x="959" y="1451"/>
                    </a:lnTo>
                    <a:lnTo>
                      <a:pt x="940" y="1451"/>
                    </a:lnTo>
                    <a:lnTo>
                      <a:pt x="940" y="1445"/>
                    </a:lnTo>
                    <a:close/>
                    <a:moveTo>
                      <a:pt x="965" y="1445"/>
                    </a:moveTo>
                    <a:lnTo>
                      <a:pt x="984" y="1445"/>
                    </a:lnTo>
                    <a:lnTo>
                      <a:pt x="984" y="1451"/>
                    </a:lnTo>
                    <a:lnTo>
                      <a:pt x="965" y="1451"/>
                    </a:lnTo>
                    <a:lnTo>
                      <a:pt x="965" y="1445"/>
                    </a:lnTo>
                    <a:close/>
                    <a:moveTo>
                      <a:pt x="990" y="1445"/>
                    </a:moveTo>
                    <a:lnTo>
                      <a:pt x="1009" y="1445"/>
                    </a:lnTo>
                    <a:lnTo>
                      <a:pt x="1009" y="1451"/>
                    </a:lnTo>
                    <a:lnTo>
                      <a:pt x="990" y="1451"/>
                    </a:lnTo>
                    <a:lnTo>
                      <a:pt x="990" y="1445"/>
                    </a:lnTo>
                    <a:close/>
                    <a:moveTo>
                      <a:pt x="1015" y="1445"/>
                    </a:moveTo>
                    <a:lnTo>
                      <a:pt x="1033" y="1445"/>
                    </a:lnTo>
                    <a:lnTo>
                      <a:pt x="1033" y="1451"/>
                    </a:lnTo>
                    <a:lnTo>
                      <a:pt x="1015" y="1451"/>
                    </a:lnTo>
                    <a:lnTo>
                      <a:pt x="1015" y="1445"/>
                    </a:lnTo>
                    <a:close/>
                    <a:moveTo>
                      <a:pt x="1039" y="1445"/>
                    </a:moveTo>
                    <a:lnTo>
                      <a:pt x="1058" y="1445"/>
                    </a:lnTo>
                    <a:lnTo>
                      <a:pt x="1058" y="1451"/>
                    </a:lnTo>
                    <a:lnTo>
                      <a:pt x="1039" y="1451"/>
                    </a:lnTo>
                    <a:lnTo>
                      <a:pt x="1039" y="1445"/>
                    </a:lnTo>
                    <a:close/>
                    <a:moveTo>
                      <a:pt x="1064" y="1445"/>
                    </a:moveTo>
                    <a:lnTo>
                      <a:pt x="1083" y="1445"/>
                    </a:lnTo>
                    <a:lnTo>
                      <a:pt x="1083" y="1451"/>
                    </a:lnTo>
                    <a:lnTo>
                      <a:pt x="1064" y="1451"/>
                    </a:lnTo>
                    <a:lnTo>
                      <a:pt x="1064" y="1445"/>
                    </a:lnTo>
                    <a:close/>
                    <a:moveTo>
                      <a:pt x="1089" y="1445"/>
                    </a:moveTo>
                    <a:lnTo>
                      <a:pt x="1108" y="1445"/>
                    </a:lnTo>
                    <a:lnTo>
                      <a:pt x="1108" y="1451"/>
                    </a:lnTo>
                    <a:lnTo>
                      <a:pt x="1089" y="1451"/>
                    </a:lnTo>
                    <a:lnTo>
                      <a:pt x="1089" y="1445"/>
                    </a:lnTo>
                    <a:close/>
                    <a:moveTo>
                      <a:pt x="1114" y="1445"/>
                    </a:moveTo>
                    <a:lnTo>
                      <a:pt x="1132" y="1445"/>
                    </a:lnTo>
                    <a:lnTo>
                      <a:pt x="1132" y="1451"/>
                    </a:lnTo>
                    <a:lnTo>
                      <a:pt x="1114" y="1451"/>
                    </a:lnTo>
                    <a:lnTo>
                      <a:pt x="1114" y="1445"/>
                    </a:lnTo>
                    <a:close/>
                    <a:moveTo>
                      <a:pt x="1139" y="1445"/>
                    </a:moveTo>
                    <a:lnTo>
                      <a:pt x="1157" y="1445"/>
                    </a:lnTo>
                    <a:lnTo>
                      <a:pt x="1157" y="1451"/>
                    </a:lnTo>
                    <a:lnTo>
                      <a:pt x="1139" y="1451"/>
                    </a:lnTo>
                    <a:lnTo>
                      <a:pt x="1139" y="1445"/>
                    </a:lnTo>
                    <a:close/>
                    <a:moveTo>
                      <a:pt x="1163" y="1445"/>
                    </a:moveTo>
                    <a:lnTo>
                      <a:pt x="1182" y="1445"/>
                    </a:lnTo>
                    <a:lnTo>
                      <a:pt x="1182" y="1451"/>
                    </a:lnTo>
                    <a:lnTo>
                      <a:pt x="1163" y="1451"/>
                    </a:lnTo>
                    <a:lnTo>
                      <a:pt x="1163" y="1445"/>
                    </a:lnTo>
                    <a:close/>
                    <a:moveTo>
                      <a:pt x="1188" y="1445"/>
                    </a:moveTo>
                    <a:lnTo>
                      <a:pt x="1207" y="1445"/>
                    </a:lnTo>
                    <a:lnTo>
                      <a:pt x="1207" y="1451"/>
                    </a:lnTo>
                    <a:lnTo>
                      <a:pt x="1188" y="1451"/>
                    </a:lnTo>
                    <a:lnTo>
                      <a:pt x="1188" y="1445"/>
                    </a:lnTo>
                    <a:close/>
                    <a:moveTo>
                      <a:pt x="1213" y="1445"/>
                    </a:moveTo>
                    <a:lnTo>
                      <a:pt x="1231" y="1445"/>
                    </a:lnTo>
                    <a:lnTo>
                      <a:pt x="1231" y="1451"/>
                    </a:lnTo>
                    <a:lnTo>
                      <a:pt x="1213" y="1451"/>
                    </a:lnTo>
                    <a:lnTo>
                      <a:pt x="1213" y="1445"/>
                    </a:lnTo>
                    <a:close/>
                    <a:moveTo>
                      <a:pt x="1238" y="1445"/>
                    </a:moveTo>
                    <a:lnTo>
                      <a:pt x="1256" y="1445"/>
                    </a:lnTo>
                    <a:lnTo>
                      <a:pt x="1256" y="1451"/>
                    </a:lnTo>
                    <a:lnTo>
                      <a:pt x="1238" y="1451"/>
                    </a:lnTo>
                    <a:lnTo>
                      <a:pt x="1238" y="1445"/>
                    </a:lnTo>
                    <a:close/>
                    <a:moveTo>
                      <a:pt x="1262" y="1445"/>
                    </a:moveTo>
                    <a:lnTo>
                      <a:pt x="1281" y="1445"/>
                    </a:lnTo>
                    <a:lnTo>
                      <a:pt x="1281" y="1451"/>
                    </a:lnTo>
                    <a:lnTo>
                      <a:pt x="1262" y="1451"/>
                    </a:lnTo>
                    <a:lnTo>
                      <a:pt x="1262" y="1445"/>
                    </a:lnTo>
                    <a:close/>
                    <a:moveTo>
                      <a:pt x="1287" y="1445"/>
                    </a:moveTo>
                    <a:lnTo>
                      <a:pt x="1306" y="1445"/>
                    </a:lnTo>
                    <a:lnTo>
                      <a:pt x="1306" y="1451"/>
                    </a:lnTo>
                    <a:lnTo>
                      <a:pt x="1287" y="1451"/>
                    </a:lnTo>
                    <a:lnTo>
                      <a:pt x="1287" y="1445"/>
                    </a:lnTo>
                    <a:close/>
                    <a:moveTo>
                      <a:pt x="1312" y="1445"/>
                    </a:moveTo>
                    <a:lnTo>
                      <a:pt x="1330" y="1445"/>
                    </a:lnTo>
                    <a:lnTo>
                      <a:pt x="1330" y="1451"/>
                    </a:lnTo>
                    <a:lnTo>
                      <a:pt x="1312" y="1451"/>
                    </a:lnTo>
                    <a:lnTo>
                      <a:pt x="1312" y="1445"/>
                    </a:lnTo>
                    <a:close/>
                    <a:moveTo>
                      <a:pt x="1337" y="1445"/>
                    </a:moveTo>
                    <a:lnTo>
                      <a:pt x="1355" y="1445"/>
                    </a:lnTo>
                    <a:lnTo>
                      <a:pt x="1355" y="1451"/>
                    </a:lnTo>
                    <a:lnTo>
                      <a:pt x="1337" y="1451"/>
                    </a:lnTo>
                    <a:lnTo>
                      <a:pt x="1337" y="1445"/>
                    </a:lnTo>
                    <a:close/>
                    <a:moveTo>
                      <a:pt x="1361" y="1445"/>
                    </a:moveTo>
                    <a:lnTo>
                      <a:pt x="1380" y="1445"/>
                    </a:lnTo>
                    <a:lnTo>
                      <a:pt x="1380" y="1451"/>
                    </a:lnTo>
                    <a:lnTo>
                      <a:pt x="1361" y="1451"/>
                    </a:lnTo>
                    <a:lnTo>
                      <a:pt x="1361" y="1445"/>
                    </a:lnTo>
                    <a:close/>
                    <a:moveTo>
                      <a:pt x="1386" y="1445"/>
                    </a:moveTo>
                    <a:lnTo>
                      <a:pt x="1405" y="1445"/>
                    </a:lnTo>
                    <a:lnTo>
                      <a:pt x="1405" y="1451"/>
                    </a:lnTo>
                    <a:lnTo>
                      <a:pt x="1386" y="1451"/>
                    </a:lnTo>
                    <a:lnTo>
                      <a:pt x="1386" y="1445"/>
                    </a:lnTo>
                    <a:close/>
                    <a:moveTo>
                      <a:pt x="1411" y="1445"/>
                    </a:moveTo>
                    <a:lnTo>
                      <a:pt x="1429" y="1445"/>
                    </a:lnTo>
                    <a:lnTo>
                      <a:pt x="1429" y="1451"/>
                    </a:lnTo>
                    <a:lnTo>
                      <a:pt x="1411" y="1451"/>
                    </a:lnTo>
                    <a:lnTo>
                      <a:pt x="1411" y="1445"/>
                    </a:lnTo>
                    <a:close/>
                    <a:moveTo>
                      <a:pt x="1436" y="1445"/>
                    </a:moveTo>
                    <a:lnTo>
                      <a:pt x="1454" y="1445"/>
                    </a:lnTo>
                    <a:lnTo>
                      <a:pt x="1454" y="1451"/>
                    </a:lnTo>
                    <a:lnTo>
                      <a:pt x="1436" y="1451"/>
                    </a:lnTo>
                    <a:lnTo>
                      <a:pt x="1436" y="1445"/>
                    </a:lnTo>
                    <a:close/>
                    <a:moveTo>
                      <a:pt x="1460" y="1445"/>
                    </a:moveTo>
                    <a:lnTo>
                      <a:pt x="1479" y="1445"/>
                    </a:lnTo>
                    <a:lnTo>
                      <a:pt x="1479" y="1451"/>
                    </a:lnTo>
                    <a:lnTo>
                      <a:pt x="1460" y="1451"/>
                    </a:lnTo>
                    <a:lnTo>
                      <a:pt x="1460" y="1445"/>
                    </a:lnTo>
                    <a:close/>
                    <a:moveTo>
                      <a:pt x="1485" y="1445"/>
                    </a:moveTo>
                    <a:lnTo>
                      <a:pt x="1504" y="1445"/>
                    </a:lnTo>
                    <a:lnTo>
                      <a:pt x="1504" y="1451"/>
                    </a:lnTo>
                    <a:lnTo>
                      <a:pt x="1485" y="1451"/>
                    </a:lnTo>
                    <a:lnTo>
                      <a:pt x="1485" y="1445"/>
                    </a:lnTo>
                    <a:close/>
                    <a:moveTo>
                      <a:pt x="1510" y="1445"/>
                    </a:moveTo>
                    <a:lnTo>
                      <a:pt x="1529" y="1445"/>
                    </a:lnTo>
                    <a:lnTo>
                      <a:pt x="1529" y="1451"/>
                    </a:lnTo>
                    <a:lnTo>
                      <a:pt x="1510" y="1451"/>
                    </a:lnTo>
                    <a:lnTo>
                      <a:pt x="1510" y="1445"/>
                    </a:lnTo>
                    <a:close/>
                    <a:moveTo>
                      <a:pt x="1535" y="1445"/>
                    </a:moveTo>
                    <a:lnTo>
                      <a:pt x="1553" y="1445"/>
                    </a:lnTo>
                    <a:lnTo>
                      <a:pt x="1553" y="1451"/>
                    </a:lnTo>
                    <a:lnTo>
                      <a:pt x="1535" y="1451"/>
                    </a:lnTo>
                    <a:lnTo>
                      <a:pt x="1535" y="1445"/>
                    </a:lnTo>
                    <a:close/>
                    <a:moveTo>
                      <a:pt x="1559" y="1445"/>
                    </a:moveTo>
                    <a:lnTo>
                      <a:pt x="1578" y="1445"/>
                    </a:lnTo>
                    <a:lnTo>
                      <a:pt x="1578" y="1451"/>
                    </a:lnTo>
                    <a:lnTo>
                      <a:pt x="1559" y="1451"/>
                    </a:lnTo>
                    <a:lnTo>
                      <a:pt x="1559" y="1445"/>
                    </a:lnTo>
                    <a:close/>
                    <a:moveTo>
                      <a:pt x="1584" y="1445"/>
                    </a:moveTo>
                    <a:lnTo>
                      <a:pt x="1603" y="1445"/>
                    </a:lnTo>
                    <a:lnTo>
                      <a:pt x="1603" y="1451"/>
                    </a:lnTo>
                    <a:lnTo>
                      <a:pt x="1584" y="1451"/>
                    </a:lnTo>
                    <a:lnTo>
                      <a:pt x="1584" y="1445"/>
                    </a:lnTo>
                    <a:close/>
                    <a:moveTo>
                      <a:pt x="1609" y="1445"/>
                    </a:moveTo>
                    <a:lnTo>
                      <a:pt x="1628" y="1445"/>
                    </a:lnTo>
                    <a:lnTo>
                      <a:pt x="1628" y="1451"/>
                    </a:lnTo>
                    <a:lnTo>
                      <a:pt x="1609" y="1451"/>
                    </a:lnTo>
                    <a:lnTo>
                      <a:pt x="1609" y="1445"/>
                    </a:lnTo>
                    <a:close/>
                    <a:moveTo>
                      <a:pt x="1634" y="1445"/>
                    </a:moveTo>
                    <a:lnTo>
                      <a:pt x="1652" y="1445"/>
                    </a:lnTo>
                    <a:lnTo>
                      <a:pt x="1652" y="1451"/>
                    </a:lnTo>
                    <a:lnTo>
                      <a:pt x="1634" y="1451"/>
                    </a:lnTo>
                    <a:lnTo>
                      <a:pt x="1634" y="1445"/>
                    </a:lnTo>
                    <a:close/>
                    <a:moveTo>
                      <a:pt x="1659" y="1445"/>
                    </a:moveTo>
                    <a:lnTo>
                      <a:pt x="1677" y="1445"/>
                    </a:lnTo>
                    <a:lnTo>
                      <a:pt x="1677" y="1451"/>
                    </a:lnTo>
                    <a:lnTo>
                      <a:pt x="1659" y="1451"/>
                    </a:lnTo>
                    <a:lnTo>
                      <a:pt x="1659" y="1445"/>
                    </a:lnTo>
                    <a:close/>
                    <a:moveTo>
                      <a:pt x="1683" y="1445"/>
                    </a:moveTo>
                    <a:lnTo>
                      <a:pt x="1702" y="1445"/>
                    </a:lnTo>
                    <a:lnTo>
                      <a:pt x="1702" y="1451"/>
                    </a:lnTo>
                    <a:lnTo>
                      <a:pt x="1683" y="1451"/>
                    </a:lnTo>
                    <a:lnTo>
                      <a:pt x="1683" y="1445"/>
                    </a:lnTo>
                    <a:close/>
                    <a:moveTo>
                      <a:pt x="1708" y="1445"/>
                    </a:moveTo>
                    <a:lnTo>
                      <a:pt x="1727" y="1445"/>
                    </a:lnTo>
                    <a:lnTo>
                      <a:pt x="1727" y="1451"/>
                    </a:lnTo>
                    <a:lnTo>
                      <a:pt x="1708" y="1451"/>
                    </a:lnTo>
                    <a:lnTo>
                      <a:pt x="1708" y="1445"/>
                    </a:lnTo>
                    <a:close/>
                    <a:moveTo>
                      <a:pt x="1733" y="1445"/>
                    </a:moveTo>
                    <a:lnTo>
                      <a:pt x="1751" y="1445"/>
                    </a:lnTo>
                    <a:lnTo>
                      <a:pt x="1751" y="1451"/>
                    </a:lnTo>
                    <a:lnTo>
                      <a:pt x="1733" y="1451"/>
                    </a:lnTo>
                    <a:lnTo>
                      <a:pt x="1733" y="1445"/>
                    </a:lnTo>
                    <a:close/>
                    <a:moveTo>
                      <a:pt x="1758" y="1445"/>
                    </a:moveTo>
                    <a:lnTo>
                      <a:pt x="1776" y="1445"/>
                    </a:lnTo>
                    <a:lnTo>
                      <a:pt x="1776" y="1451"/>
                    </a:lnTo>
                    <a:lnTo>
                      <a:pt x="1758" y="1451"/>
                    </a:lnTo>
                    <a:lnTo>
                      <a:pt x="1758" y="1445"/>
                    </a:lnTo>
                    <a:close/>
                    <a:moveTo>
                      <a:pt x="1782" y="1445"/>
                    </a:moveTo>
                    <a:lnTo>
                      <a:pt x="1801" y="1445"/>
                    </a:lnTo>
                    <a:lnTo>
                      <a:pt x="1801" y="1451"/>
                    </a:lnTo>
                    <a:lnTo>
                      <a:pt x="1782" y="1451"/>
                    </a:lnTo>
                    <a:lnTo>
                      <a:pt x="1782" y="1445"/>
                    </a:lnTo>
                    <a:close/>
                    <a:moveTo>
                      <a:pt x="1807" y="1445"/>
                    </a:moveTo>
                    <a:lnTo>
                      <a:pt x="1826" y="1445"/>
                    </a:lnTo>
                    <a:lnTo>
                      <a:pt x="1826" y="1451"/>
                    </a:lnTo>
                    <a:lnTo>
                      <a:pt x="1807" y="1451"/>
                    </a:lnTo>
                    <a:lnTo>
                      <a:pt x="1807" y="1445"/>
                    </a:lnTo>
                    <a:close/>
                    <a:moveTo>
                      <a:pt x="1832" y="1445"/>
                    </a:moveTo>
                    <a:lnTo>
                      <a:pt x="1850" y="1445"/>
                    </a:lnTo>
                    <a:lnTo>
                      <a:pt x="1850" y="1451"/>
                    </a:lnTo>
                    <a:lnTo>
                      <a:pt x="1832" y="1451"/>
                    </a:lnTo>
                    <a:lnTo>
                      <a:pt x="1832" y="1445"/>
                    </a:lnTo>
                    <a:close/>
                    <a:moveTo>
                      <a:pt x="1857" y="1445"/>
                    </a:moveTo>
                    <a:lnTo>
                      <a:pt x="1875" y="1445"/>
                    </a:lnTo>
                    <a:lnTo>
                      <a:pt x="1875" y="1451"/>
                    </a:lnTo>
                    <a:lnTo>
                      <a:pt x="1857" y="1451"/>
                    </a:lnTo>
                    <a:lnTo>
                      <a:pt x="1857" y="1445"/>
                    </a:lnTo>
                    <a:close/>
                    <a:moveTo>
                      <a:pt x="1881" y="1445"/>
                    </a:moveTo>
                    <a:lnTo>
                      <a:pt x="1900" y="1445"/>
                    </a:lnTo>
                    <a:lnTo>
                      <a:pt x="1900" y="1451"/>
                    </a:lnTo>
                    <a:lnTo>
                      <a:pt x="1881" y="1451"/>
                    </a:lnTo>
                    <a:lnTo>
                      <a:pt x="1881" y="1445"/>
                    </a:lnTo>
                    <a:close/>
                    <a:moveTo>
                      <a:pt x="1906" y="1445"/>
                    </a:moveTo>
                    <a:lnTo>
                      <a:pt x="1925" y="1445"/>
                    </a:lnTo>
                    <a:lnTo>
                      <a:pt x="1925" y="1451"/>
                    </a:lnTo>
                    <a:lnTo>
                      <a:pt x="1906" y="1451"/>
                    </a:lnTo>
                    <a:lnTo>
                      <a:pt x="1906" y="1445"/>
                    </a:lnTo>
                    <a:close/>
                    <a:moveTo>
                      <a:pt x="1931" y="1445"/>
                    </a:moveTo>
                    <a:lnTo>
                      <a:pt x="1949" y="1445"/>
                    </a:lnTo>
                    <a:lnTo>
                      <a:pt x="1949" y="1451"/>
                    </a:lnTo>
                    <a:lnTo>
                      <a:pt x="1931" y="1451"/>
                    </a:lnTo>
                    <a:lnTo>
                      <a:pt x="1931" y="1445"/>
                    </a:lnTo>
                    <a:close/>
                    <a:moveTo>
                      <a:pt x="1956" y="1445"/>
                    </a:moveTo>
                    <a:lnTo>
                      <a:pt x="1974" y="1445"/>
                    </a:lnTo>
                    <a:lnTo>
                      <a:pt x="1974" y="1451"/>
                    </a:lnTo>
                    <a:lnTo>
                      <a:pt x="1956" y="1451"/>
                    </a:lnTo>
                    <a:lnTo>
                      <a:pt x="1956" y="1445"/>
                    </a:lnTo>
                    <a:close/>
                    <a:moveTo>
                      <a:pt x="1980" y="1445"/>
                    </a:moveTo>
                    <a:lnTo>
                      <a:pt x="1999" y="1445"/>
                    </a:lnTo>
                    <a:lnTo>
                      <a:pt x="1999" y="1451"/>
                    </a:lnTo>
                    <a:lnTo>
                      <a:pt x="1980" y="1451"/>
                    </a:lnTo>
                    <a:lnTo>
                      <a:pt x="1980" y="1445"/>
                    </a:lnTo>
                    <a:close/>
                    <a:moveTo>
                      <a:pt x="2005" y="1445"/>
                    </a:moveTo>
                    <a:lnTo>
                      <a:pt x="2024" y="1445"/>
                    </a:lnTo>
                    <a:lnTo>
                      <a:pt x="2024" y="1451"/>
                    </a:lnTo>
                    <a:lnTo>
                      <a:pt x="2005" y="1451"/>
                    </a:lnTo>
                    <a:lnTo>
                      <a:pt x="2005" y="1445"/>
                    </a:lnTo>
                    <a:close/>
                    <a:moveTo>
                      <a:pt x="2030" y="1445"/>
                    </a:moveTo>
                    <a:lnTo>
                      <a:pt x="2049" y="1445"/>
                    </a:lnTo>
                    <a:lnTo>
                      <a:pt x="2049" y="1451"/>
                    </a:lnTo>
                    <a:lnTo>
                      <a:pt x="2030" y="1451"/>
                    </a:lnTo>
                    <a:lnTo>
                      <a:pt x="2030" y="1445"/>
                    </a:lnTo>
                    <a:close/>
                    <a:moveTo>
                      <a:pt x="2055" y="1445"/>
                    </a:moveTo>
                    <a:lnTo>
                      <a:pt x="2073" y="1445"/>
                    </a:lnTo>
                    <a:lnTo>
                      <a:pt x="2073" y="1451"/>
                    </a:lnTo>
                    <a:lnTo>
                      <a:pt x="2055" y="1451"/>
                    </a:lnTo>
                    <a:lnTo>
                      <a:pt x="2055" y="1445"/>
                    </a:lnTo>
                    <a:close/>
                    <a:moveTo>
                      <a:pt x="2079" y="1445"/>
                    </a:moveTo>
                    <a:lnTo>
                      <a:pt x="2098" y="1445"/>
                    </a:lnTo>
                    <a:lnTo>
                      <a:pt x="2098" y="1451"/>
                    </a:lnTo>
                    <a:lnTo>
                      <a:pt x="2079" y="1451"/>
                    </a:lnTo>
                    <a:lnTo>
                      <a:pt x="2079" y="1445"/>
                    </a:lnTo>
                    <a:close/>
                    <a:moveTo>
                      <a:pt x="2104" y="1445"/>
                    </a:moveTo>
                    <a:lnTo>
                      <a:pt x="2123" y="1445"/>
                    </a:lnTo>
                    <a:lnTo>
                      <a:pt x="2123" y="1451"/>
                    </a:lnTo>
                    <a:lnTo>
                      <a:pt x="2104" y="1451"/>
                    </a:lnTo>
                    <a:lnTo>
                      <a:pt x="2104" y="1445"/>
                    </a:lnTo>
                    <a:close/>
                    <a:moveTo>
                      <a:pt x="2129" y="1445"/>
                    </a:moveTo>
                    <a:lnTo>
                      <a:pt x="2148" y="1445"/>
                    </a:lnTo>
                    <a:lnTo>
                      <a:pt x="2148" y="1451"/>
                    </a:lnTo>
                    <a:lnTo>
                      <a:pt x="2129" y="1451"/>
                    </a:lnTo>
                    <a:lnTo>
                      <a:pt x="2129" y="1445"/>
                    </a:lnTo>
                    <a:close/>
                    <a:moveTo>
                      <a:pt x="2154" y="1445"/>
                    </a:moveTo>
                    <a:lnTo>
                      <a:pt x="2172" y="1445"/>
                    </a:lnTo>
                    <a:lnTo>
                      <a:pt x="2172" y="1451"/>
                    </a:lnTo>
                    <a:lnTo>
                      <a:pt x="2154" y="1451"/>
                    </a:lnTo>
                    <a:lnTo>
                      <a:pt x="2154" y="1445"/>
                    </a:lnTo>
                    <a:close/>
                    <a:moveTo>
                      <a:pt x="2179" y="1445"/>
                    </a:moveTo>
                    <a:lnTo>
                      <a:pt x="2197" y="1445"/>
                    </a:lnTo>
                    <a:lnTo>
                      <a:pt x="2197" y="1451"/>
                    </a:lnTo>
                    <a:lnTo>
                      <a:pt x="2179" y="1451"/>
                    </a:lnTo>
                    <a:lnTo>
                      <a:pt x="2179" y="1445"/>
                    </a:lnTo>
                    <a:close/>
                    <a:moveTo>
                      <a:pt x="2203" y="1445"/>
                    </a:moveTo>
                    <a:lnTo>
                      <a:pt x="2222" y="1445"/>
                    </a:lnTo>
                    <a:lnTo>
                      <a:pt x="2222" y="1451"/>
                    </a:lnTo>
                    <a:lnTo>
                      <a:pt x="2203" y="1451"/>
                    </a:lnTo>
                    <a:lnTo>
                      <a:pt x="2203" y="1445"/>
                    </a:lnTo>
                    <a:close/>
                    <a:moveTo>
                      <a:pt x="2228" y="1445"/>
                    </a:moveTo>
                    <a:lnTo>
                      <a:pt x="2247" y="1445"/>
                    </a:lnTo>
                    <a:lnTo>
                      <a:pt x="2247" y="1451"/>
                    </a:lnTo>
                    <a:lnTo>
                      <a:pt x="2228" y="1451"/>
                    </a:lnTo>
                    <a:lnTo>
                      <a:pt x="2228" y="1445"/>
                    </a:lnTo>
                    <a:close/>
                    <a:moveTo>
                      <a:pt x="2253" y="1445"/>
                    </a:moveTo>
                    <a:lnTo>
                      <a:pt x="2271" y="1445"/>
                    </a:lnTo>
                    <a:lnTo>
                      <a:pt x="2271" y="1451"/>
                    </a:lnTo>
                    <a:lnTo>
                      <a:pt x="2253" y="1451"/>
                    </a:lnTo>
                    <a:lnTo>
                      <a:pt x="2253" y="1445"/>
                    </a:lnTo>
                    <a:close/>
                    <a:moveTo>
                      <a:pt x="2278" y="1445"/>
                    </a:moveTo>
                    <a:lnTo>
                      <a:pt x="2296" y="1445"/>
                    </a:lnTo>
                    <a:lnTo>
                      <a:pt x="2296" y="1451"/>
                    </a:lnTo>
                    <a:lnTo>
                      <a:pt x="2278" y="1451"/>
                    </a:lnTo>
                    <a:lnTo>
                      <a:pt x="2278" y="1445"/>
                    </a:lnTo>
                    <a:close/>
                    <a:moveTo>
                      <a:pt x="2302" y="1445"/>
                    </a:moveTo>
                    <a:lnTo>
                      <a:pt x="2321" y="1445"/>
                    </a:lnTo>
                    <a:lnTo>
                      <a:pt x="2321" y="1451"/>
                    </a:lnTo>
                    <a:lnTo>
                      <a:pt x="2302" y="1451"/>
                    </a:lnTo>
                    <a:lnTo>
                      <a:pt x="2302" y="1445"/>
                    </a:lnTo>
                    <a:close/>
                    <a:moveTo>
                      <a:pt x="2327" y="1445"/>
                    </a:moveTo>
                    <a:lnTo>
                      <a:pt x="2346" y="1445"/>
                    </a:lnTo>
                    <a:lnTo>
                      <a:pt x="2346" y="1451"/>
                    </a:lnTo>
                    <a:lnTo>
                      <a:pt x="2327" y="1451"/>
                    </a:lnTo>
                    <a:lnTo>
                      <a:pt x="2327" y="1445"/>
                    </a:lnTo>
                    <a:close/>
                    <a:moveTo>
                      <a:pt x="2352" y="1445"/>
                    </a:moveTo>
                    <a:lnTo>
                      <a:pt x="2367" y="1445"/>
                    </a:lnTo>
                    <a:lnTo>
                      <a:pt x="2367" y="1451"/>
                    </a:lnTo>
                    <a:lnTo>
                      <a:pt x="2352" y="1451"/>
                    </a:lnTo>
                    <a:lnTo>
                      <a:pt x="2352" y="1445"/>
                    </a:lnTo>
                    <a:close/>
                    <a:moveTo>
                      <a:pt x="0" y="1156"/>
                    </a:moveTo>
                    <a:lnTo>
                      <a:pt x="18" y="1156"/>
                    </a:lnTo>
                    <a:lnTo>
                      <a:pt x="18" y="1163"/>
                    </a:lnTo>
                    <a:lnTo>
                      <a:pt x="0" y="1163"/>
                    </a:lnTo>
                    <a:lnTo>
                      <a:pt x="0" y="1156"/>
                    </a:lnTo>
                    <a:close/>
                    <a:moveTo>
                      <a:pt x="24" y="1156"/>
                    </a:moveTo>
                    <a:lnTo>
                      <a:pt x="43" y="1156"/>
                    </a:lnTo>
                    <a:lnTo>
                      <a:pt x="43" y="1163"/>
                    </a:lnTo>
                    <a:lnTo>
                      <a:pt x="24" y="1163"/>
                    </a:lnTo>
                    <a:lnTo>
                      <a:pt x="24" y="1156"/>
                    </a:lnTo>
                    <a:close/>
                    <a:moveTo>
                      <a:pt x="49" y="1156"/>
                    </a:moveTo>
                    <a:lnTo>
                      <a:pt x="68" y="1156"/>
                    </a:lnTo>
                    <a:lnTo>
                      <a:pt x="68" y="1163"/>
                    </a:lnTo>
                    <a:lnTo>
                      <a:pt x="49" y="1163"/>
                    </a:lnTo>
                    <a:lnTo>
                      <a:pt x="49" y="1156"/>
                    </a:lnTo>
                    <a:close/>
                    <a:moveTo>
                      <a:pt x="74" y="1156"/>
                    </a:moveTo>
                    <a:lnTo>
                      <a:pt x="92" y="1156"/>
                    </a:lnTo>
                    <a:lnTo>
                      <a:pt x="92" y="1163"/>
                    </a:lnTo>
                    <a:lnTo>
                      <a:pt x="74" y="1163"/>
                    </a:lnTo>
                    <a:lnTo>
                      <a:pt x="74" y="1156"/>
                    </a:lnTo>
                    <a:close/>
                    <a:moveTo>
                      <a:pt x="99" y="1156"/>
                    </a:moveTo>
                    <a:lnTo>
                      <a:pt x="117" y="1156"/>
                    </a:lnTo>
                    <a:lnTo>
                      <a:pt x="117" y="1163"/>
                    </a:lnTo>
                    <a:lnTo>
                      <a:pt x="99" y="1163"/>
                    </a:lnTo>
                    <a:lnTo>
                      <a:pt x="99" y="1156"/>
                    </a:lnTo>
                    <a:close/>
                    <a:moveTo>
                      <a:pt x="123" y="1156"/>
                    </a:moveTo>
                    <a:lnTo>
                      <a:pt x="142" y="1156"/>
                    </a:lnTo>
                    <a:lnTo>
                      <a:pt x="142" y="1163"/>
                    </a:lnTo>
                    <a:lnTo>
                      <a:pt x="123" y="1163"/>
                    </a:lnTo>
                    <a:lnTo>
                      <a:pt x="123" y="1156"/>
                    </a:lnTo>
                    <a:close/>
                    <a:moveTo>
                      <a:pt x="148" y="1156"/>
                    </a:moveTo>
                    <a:lnTo>
                      <a:pt x="167" y="1156"/>
                    </a:lnTo>
                    <a:lnTo>
                      <a:pt x="167" y="1163"/>
                    </a:lnTo>
                    <a:lnTo>
                      <a:pt x="148" y="1163"/>
                    </a:lnTo>
                    <a:lnTo>
                      <a:pt x="148" y="1156"/>
                    </a:lnTo>
                    <a:close/>
                    <a:moveTo>
                      <a:pt x="173" y="1156"/>
                    </a:moveTo>
                    <a:lnTo>
                      <a:pt x="191" y="1156"/>
                    </a:lnTo>
                    <a:lnTo>
                      <a:pt x="191" y="1163"/>
                    </a:lnTo>
                    <a:lnTo>
                      <a:pt x="173" y="1163"/>
                    </a:lnTo>
                    <a:lnTo>
                      <a:pt x="173" y="1156"/>
                    </a:lnTo>
                    <a:close/>
                    <a:moveTo>
                      <a:pt x="198" y="1156"/>
                    </a:moveTo>
                    <a:lnTo>
                      <a:pt x="216" y="1156"/>
                    </a:lnTo>
                    <a:lnTo>
                      <a:pt x="216" y="1163"/>
                    </a:lnTo>
                    <a:lnTo>
                      <a:pt x="198" y="1163"/>
                    </a:lnTo>
                    <a:lnTo>
                      <a:pt x="198" y="1156"/>
                    </a:lnTo>
                    <a:close/>
                    <a:moveTo>
                      <a:pt x="222" y="1156"/>
                    </a:moveTo>
                    <a:lnTo>
                      <a:pt x="241" y="1156"/>
                    </a:lnTo>
                    <a:lnTo>
                      <a:pt x="241" y="1163"/>
                    </a:lnTo>
                    <a:lnTo>
                      <a:pt x="222" y="1163"/>
                    </a:lnTo>
                    <a:lnTo>
                      <a:pt x="222" y="1156"/>
                    </a:lnTo>
                    <a:close/>
                    <a:moveTo>
                      <a:pt x="247" y="1156"/>
                    </a:moveTo>
                    <a:lnTo>
                      <a:pt x="266" y="1156"/>
                    </a:lnTo>
                    <a:lnTo>
                      <a:pt x="266" y="1163"/>
                    </a:lnTo>
                    <a:lnTo>
                      <a:pt x="247" y="1163"/>
                    </a:lnTo>
                    <a:lnTo>
                      <a:pt x="247" y="1156"/>
                    </a:lnTo>
                    <a:close/>
                    <a:moveTo>
                      <a:pt x="272" y="1156"/>
                    </a:moveTo>
                    <a:lnTo>
                      <a:pt x="290" y="1156"/>
                    </a:lnTo>
                    <a:lnTo>
                      <a:pt x="290" y="1163"/>
                    </a:lnTo>
                    <a:lnTo>
                      <a:pt x="272" y="1163"/>
                    </a:lnTo>
                    <a:lnTo>
                      <a:pt x="272" y="1156"/>
                    </a:lnTo>
                    <a:close/>
                    <a:moveTo>
                      <a:pt x="297" y="1156"/>
                    </a:moveTo>
                    <a:lnTo>
                      <a:pt x="315" y="1156"/>
                    </a:lnTo>
                    <a:lnTo>
                      <a:pt x="315" y="1163"/>
                    </a:lnTo>
                    <a:lnTo>
                      <a:pt x="297" y="1163"/>
                    </a:lnTo>
                    <a:lnTo>
                      <a:pt x="297" y="1156"/>
                    </a:lnTo>
                    <a:close/>
                    <a:moveTo>
                      <a:pt x="321" y="1156"/>
                    </a:moveTo>
                    <a:lnTo>
                      <a:pt x="340" y="1156"/>
                    </a:lnTo>
                    <a:lnTo>
                      <a:pt x="340" y="1163"/>
                    </a:lnTo>
                    <a:lnTo>
                      <a:pt x="321" y="1163"/>
                    </a:lnTo>
                    <a:lnTo>
                      <a:pt x="321" y="1156"/>
                    </a:lnTo>
                    <a:close/>
                    <a:moveTo>
                      <a:pt x="346" y="1156"/>
                    </a:moveTo>
                    <a:lnTo>
                      <a:pt x="365" y="1156"/>
                    </a:lnTo>
                    <a:lnTo>
                      <a:pt x="365" y="1163"/>
                    </a:lnTo>
                    <a:lnTo>
                      <a:pt x="346" y="1163"/>
                    </a:lnTo>
                    <a:lnTo>
                      <a:pt x="346" y="1156"/>
                    </a:lnTo>
                    <a:close/>
                    <a:moveTo>
                      <a:pt x="371" y="1156"/>
                    </a:moveTo>
                    <a:lnTo>
                      <a:pt x="390" y="1156"/>
                    </a:lnTo>
                    <a:lnTo>
                      <a:pt x="390" y="1163"/>
                    </a:lnTo>
                    <a:lnTo>
                      <a:pt x="371" y="1163"/>
                    </a:lnTo>
                    <a:lnTo>
                      <a:pt x="371" y="1156"/>
                    </a:lnTo>
                    <a:close/>
                    <a:moveTo>
                      <a:pt x="396" y="1156"/>
                    </a:moveTo>
                    <a:lnTo>
                      <a:pt x="414" y="1156"/>
                    </a:lnTo>
                    <a:lnTo>
                      <a:pt x="414" y="1163"/>
                    </a:lnTo>
                    <a:lnTo>
                      <a:pt x="396" y="1163"/>
                    </a:lnTo>
                    <a:lnTo>
                      <a:pt x="396" y="1156"/>
                    </a:lnTo>
                    <a:close/>
                    <a:moveTo>
                      <a:pt x="420" y="1156"/>
                    </a:moveTo>
                    <a:lnTo>
                      <a:pt x="439" y="1156"/>
                    </a:lnTo>
                    <a:lnTo>
                      <a:pt x="439" y="1163"/>
                    </a:lnTo>
                    <a:lnTo>
                      <a:pt x="420" y="1163"/>
                    </a:lnTo>
                    <a:lnTo>
                      <a:pt x="420" y="1156"/>
                    </a:lnTo>
                    <a:close/>
                    <a:moveTo>
                      <a:pt x="445" y="1156"/>
                    </a:moveTo>
                    <a:lnTo>
                      <a:pt x="464" y="1156"/>
                    </a:lnTo>
                    <a:lnTo>
                      <a:pt x="464" y="1163"/>
                    </a:lnTo>
                    <a:lnTo>
                      <a:pt x="445" y="1163"/>
                    </a:lnTo>
                    <a:lnTo>
                      <a:pt x="445" y="1156"/>
                    </a:lnTo>
                    <a:close/>
                    <a:moveTo>
                      <a:pt x="470" y="1156"/>
                    </a:moveTo>
                    <a:lnTo>
                      <a:pt x="489" y="1156"/>
                    </a:lnTo>
                    <a:lnTo>
                      <a:pt x="489" y="1163"/>
                    </a:lnTo>
                    <a:lnTo>
                      <a:pt x="470" y="1163"/>
                    </a:lnTo>
                    <a:lnTo>
                      <a:pt x="470" y="1156"/>
                    </a:lnTo>
                    <a:close/>
                    <a:moveTo>
                      <a:pt x="495" y="1156"/>
                    </a:moveTo>
                    <a:lnTo>
                      <a:pt x="513" y="1156"/>
                    </a:lnTo>
                    <a:lnTo>
                      <a:pt x="513" y="1163"/>
                    </a:lnTo>
                    <a:lnTo>
                      <a:pt x="495" y="1163"/>
                    </a:lnTo>
                    <a:lnTo>
                      <a:pt x="495" y="1156"/>
                    </a:lnTo>
                    <a:close/>
                    <a:moveTo>
                      <a:pt x="520" y="1156"/>
                    </a:moveTo>
                    <a:lnTo>
                      <a:pt x="538" y="1156"/>
                    </a:lnTo>
                    <a:lnTo>
                      <a:pt x="538" y="1163"/>
                    </a:lnTo>
                    <a:lnTo>
                      <a:pt x="520" y="1163"/>
                    </a:lnTo>
                    <a:lnTo>
                      <a:pt x="520" y="1156"/>
                    </a:lnTo>
                    <a:close/>
                    <a:moveTo>
                      <a:pt x="544" y="1156"/>
                    </a:moveTo>
                    <a:lnTo>
                      <a:pt x="563" y="1156"/>
                    </a:lnTo>
                    <a:lnTo>
                      <a:pt x="563" y="1163"/>
                    </a:lnTo>
                    <a:lnTo>
                      <a:pt x="544" y="1163"/>
                    </a:lnTo>
                    <a:lnTo>
                      <a:pt x="544" y="1156"/>
                    </a:lnTo>
                    <a:close/>
                    <a:moveTo>
                      <a:pt x="569" y="1156"/>
                    </a:moveTo>
                    <a:lnTo>
                      <a:pt x="588" y="1156"/>
                    </a:lnTo>
                    <a:lnTo>
                      <a:pt x="588" y="1163"/>
                    </a:lnTo>
                    <a:lnTo>
                      <a:pt x="569" y="1163"/>
                    </a:lnTo>
                    <a:lnTo>
                      <a:pt x="569" y="1156"/>
                    </a:lnTo>
                    <a:close/>
                    <a:moveTo>
                      <a:pt x="594" y="1156"/>
                    </a:moveTo>
                    <a:lnTo>
                      <a:pt x="612" y="1156"/>
                    </a:lnTo>
                    <a:lnTo>
                      <a:pt x="612" y="1163"/>
                    </a:lnTo>
                    <a:lnTo>
                      <a:pt x="594" y="1163"/>
                    </a:lnTo>
                    <a:lnTo>
                      <a:pt x="594" y="1156"/>
                    </a:lnTo>
                    <a:close/>
                    <a:moveTo>
                      <a:pt x="619" y="1156"/>
                    </a:moveTo>
                    <a:lnTo>
                      <a:pt x="637" y="1156"/>
                    </a:lnTo>
                    <a:lnTo>
                      <a:pt x="637" y="1163"/>
                    </a:lnTo>
                    <a:lnTo>
                      <a:pt x="619" y="1163"/>
                    </a:lnTo>
                    <a:lnTo>
                      <a:pt x="619" y="1156"/>
                    </a:lnTo>
                    <a:close/>
                    <a:moveTo>
                      <a:pt x="643" y="1156"/>
                    </a:moveTo>
                    <a:lnTo>
                      <a:pt x="662" y="1156"/>
                    </a:lnTo>
                    <a:lnTo>
                      <a:pt x="662" y="1163"/>
                    </a:lnTo>
                    <a:lnTo>
                      <a:pt x="643" y="1163"/>
                    </a:lnTo>
                    <a:lnTo>
                      <a:pt x="643" y="1156"/>
                    </a:lnTo>
                    <a:close/>
                    <a:moveTo>
                      <a:pt x="668" y="1156"/>
                    </a:moveTo>
                    <a:lnTo>
                      <a:pt x="687" y="1156"/>
                    </a:lnTo>
                    <a:lnTo>
                      <a:pt x="687" y="1163"/>
                    </a:lnTo>
                    <a:lnTo>
                      <a:pt x="668" y="1163"/>
                    </a:lnTo>
                    <a:lnTo>
                      <a:pt x="668" y="1156"/>
                    </a:lnTo>
                    <a:close/>
                    <a:moveTo>
                      <a:pt x="693" y="1156"/>
                    </a:moveTo>
                    <a:lnTo>
                      <a:pt x="711" y="1156"/>
                    </a:lnTo>
                    <a:lnTo>
                      <a:pt x="711" y="1163"/>
                    </a:lnTo>
                    <a:lnTo>
                      <a:pt x="693" y="1163"/>
                    </a:lnTo>
                    <a:lnTo>
                      <a:pt x="693" y="1156"/>
                    </a:lnTo>
                    <a:close/>
                    <a:moveTo>
                      <a:pt x="718" y="1156"/>
                    </a:moveTo>
                    <a:lnTo>
                      <a:pt x="736" y="1156"/>
                    </a:lnTo>
                    <a:lnTo>
                      <a:pt x="736" y="1163"/>
                    </a:lnTo>
                    <a:lnTo>
                      <a:pt x="718" y="1163"/>
                    </a:lnTo>
                    <a:lnTo>
                      <a:pt x="718" y="1156"/>
                    </a:lnTo>
                    <a:close/>
                    <a:moveTo>
                      <a:pt x="742" y="1156"/>
                    </a:moveTo>
                    <a:lnTo>
                      <a:pt x="761" y="1156"/>
                    </a:lnTo>
                    <a:lnTo>
                      <a:pt x="761" y="1163"/>
                    </a:lnTo>
                    <a:lnTo>
                      <a:pt x="742" y="1163"/>
                    </a:lnTo>
                    <a:lnTo>
                      <a:pt x="742" y="1156"/>
                    </a:lnTo>
                    <a:close/>
                    <a:moveTo>
                      <a:pt x="767" y="1156"/>
                    </a:moveTo>
                    <a:lnTo>
                      <a:pt x="786" y="1156"/>
                    </a:lnTo>
                    <a:lnTo>
                      <a:pt x="786" y="1163"/>
                    </a:lnTo>
                    <a:lnTo>
                      <a:pt x="767" y="1163"/>
                    </a:lnTo>
                    <a:lnTo>
                      <a:pt x="767" y="1156"/>
                    </a:lnTo>
                    <a:close/>
                    <a:moveTo>
                      <a:pt x="792" y="1156"/>
                    </a:moveTo>
                    <a:lnTo>
                      <a:pt x="810" y="1156"/>
                    </a:lnTo>
                    <a:lnTo>
                      <a:pt x="810" y="1163"/>
                    </a:lnTo>
                    <a:lnTo>
                      <a:pt x="792" y="1163"/>
                    </a:lnTo>
                    <a:lnTo>
                      <a:pt x="792" y="1156"/>
                    </a:lnTo>
                    <a:close/>
                    <a:moveTo>
                      <a:pt x="817" y="1156"/>
                    </a:moveTo>
                    <a:lnTo>
                      <a:pt x="835" y="1156"/>
                    </a:lnTo>
                    <a:lnTo>
                      <a:pt x="835" y="1163"/>
                    </a:lnTo>
                    <a:lnTo>
                      <a:pt x="817" y="1163"/>
                    </a:lnTo>
                    <a:lnTo>
                      <a:pt x="817" y="1156"/>
                    </a:lnTo>
                    <a:close/>
                    <a:moveTo>
                      <a:pt x="841" y="1156"/>
                    </a:moveTo>
                    <a:lnTo>
                      <a:pt x="860" y="1156"/>
                    </a:lnTo>
                    <a:lnTo>
                      <a:pt x="860" y="1163"/>
                    </a:lnTo>
                    <a:lnTo>
                      <a:pt x="841" y="1163"/>
                    </a:lnTo>
                    <a:lnTo>
                      <a:pt x="841" y="1156"/>
                    </a:lnTo>
                    <a:close/>
                    <a:moveTo>
                      <a:pt x="866" y="1156"/>
                    </a:moveTo>
                    <a:lnTo>
                      <a:pt x="885" y="1156"/>
                    </a:lnTo>
                    <a:lnTo>
                      <a:pt x="885" y="1163"/>
                    </a:lnTo>
                    <a:lnTo>
                      <a:pt x="866" y="1163"/>
                    </a:lnTo>
                    <a:lnTo>
                      <a:pt x="866" y="1156"/>
                    </a:lnTo>
                    <a:close/>
                    <a:moveTo>
                      <a:pt x="891" y="1156"/>
                    </a:moveTo>
                    <a:lnTo>
                      <a:pt x="910" y="1156"/>
                    </a:lnTo>
                    <a:lnTo>
                      <a:pt x="910" y="1163"/>
                    </a:lnTo>
                    <a:lnTo>
                      <a:pt x="891" y="1163"/>
                    </a:lnTo>
                    <a:lnTo>
                      <a:pt x="891" y="1156"/>
                    </a:lnTo>
                    <a:close/>
                    <a:moveTo>
                      <a:pt x="916" y="1156"/>
                    </a:moveTo>
                    <a:lnTo>
                      <a:pt x="934" y="1156"/>
                    </a:lnTo>
                    <a:lnTo>
                      <a:pt x="934" y="1163"/>
                    </a:lnTo>
                    <a:lnTo>
                      <a:pt x="916" y="1163"/>
                    </a:lnTo>
                    <a:lnTo>
                      <a:pt x="916" y="1156"/>
                    </a:lnTo>
                    <a:close/>
                    <a:moveTo>
                      <a:pt x="940" y="1156"/>
                    </a:moveTo>
                    <a:lnTo>
                      <a:pt x="959" y="1156"/>
                    </a:lnTo>
                    <a:lnTo>
                      <a:pt x="959" y="1163"/>
                    </a:lnTo>
                    <a:lnTo>
                      <a:pt x="940" y="1163"/>
                    </a:lnTo>
                    <a:lnTo>
                      <a:pt x="940" y="1156"/>
                    </a:lnTo>
                    <a:close/>
                    <a:moveTo>
                      <a:pt x="965" y="1156"/>
                    </a:moveTo>
                    <a:lnTo>
                      <a:pt x="984" y="1156"/>
                    </a:lnTo>
                    <a:lnTo>
                      <a:pt x="984" y="1163"/>
                    </a:lnTo>
                    <a:lnTo>
                      <a:pt x="965" y="1163"/>
                    </a:lnTo>
                    <a:lnTo>
                      <a:pt x="965" y="1156"/>
                    </a:lnTo>
                    <a:close/>
                    <a:moveTo>
                      <a:pt x="990" y="1156"/>
                    </a:moveTo>
                    <a:lnTo>
                      <a:pt x="1009" y="1156"/>
                    </a:lnTo>
                    <a:lnTo>
                      <a:pt x="1009" y="1163"/>
                    </a:lnTo>
                    <a:lnTo>
                      <a:pt x="990" y="1163"/>
                    </a:lnTo>
                    <a:lnTo>
                      <a:pt x="990" y="1156"/>
                    </a:lnTo>
                    <a:close/>
                    <a:moveTo>
                      <a:pt x="1015" y="1156"/>
                    </a:moveTo>
                    <a:lnTo>
                      <a:pt x="1033" y="1156"/>
                    </a:lnTo>
                    <a:lnTo>
                      <a:pt x="1033" y="1163"/>
                    </a:lnTo>
                    <a:lnTo>
                      <a:pt x="1015" y="1163"/>
                    </a:lnTo>
                    <a:lnTo>
                      <a:pt x="1015" y="1156"/>
                    </a:lnTo>
                    <a:close/>
                    <a:moveTo>
                      <a:pt x="1039" y="1156"/>
                    </a:moveTo>
                    <a:lnTo>
                      <a:pt x="1058" y="1156"/>
                    </a:lnTo>
                    <a:lnTo>
                      <a:pt x="1058" y="1163"/>
                    </a:lnTo>
                    <a:lnTo>
                      <a:pt x="1039" y="1163"/>
                    </a:lnTo>
                    <a:lnTo>
                      <a:pt x="1039" y="1156"/>
                    </a:lnTo>
                    <a:close/>
                    <a:moveTo>
                      <a:pt x="1064" y="1156"/>
                    </a:moveTo>
                    <a:lnTo>
                      <a:pt x="1083" y="1156"/>
                    </a:lnTo>
                    <a:lnTo>
                      <a:pt x="1083" y="1163"/>
                    </a:lnTo>
                    <a:lnTo>
                      <a:pt x="1064" y="1163"/>
                    </a:lnTo>
                    <a:lnTo>
                      <a:pt x="1064" y="1156"/>
                    </a:lnTo>
                    <a:close/>
                    <a:moveTo>
                      <a:pt x="1089" y="1156"/>
                    </a:moveTo>
                    <a:lnTo>
                      <a:pt x="1108" y="1156"/>
                    </a:lnTo>
                    <a:lnTo>
                      <a:pt x="1108" y="1163"/>
                    </a:lnTo>
                    <a:lnTo>
                      <a:pt x="1089" y="1163"/>
                    </a:lnTo>
                    <a:lnTo>
                      <a:pt x="1089" y="1156"/>
                    </a:lnTo>
                    <a:close/>
                    <a:moveTo>
                      <a:pt x="1114" y="1156"/>
                    </a:moveTo>
                    <a:lnTo>
                      <a:pt x="1132" y="1156"/>
                    </a:lnTo>
                    <a:lnTo>
                      <a:pt x="1132" y="1163"/>
                    </a:lnTo>
                    <a:lnTo>
                      <a:pt x="1114" y="1163"/>
                    </a:lnTo>
                    <a:lnTo>
                      <a:pt x="1114" y="1156"/>
                    </a:lnTo>
                    <a:close/>
                    <a:moveTo>
                      <a:pt x="1139" y="1156"/>
                    </a:moveTo>
                    <a:lnTo>
                      <a:pt x="1157" y="1156"/>
                    </a:lnTo>
                    <a:lnTo>
                      <a:pt x="1157" y="1163"/>
                    </a:lnTo>
                    <a:lnTo>
                      <a:pt x="1139" y="1163"/>
                    </a:lnTo>
                    <a:lnTo>
                      <a:pt x="1139" y="1156"/>
                    </a:lnTo>
                    <a:close/>
                    <a:moveTo>
                      <a:pt x="1163" y="1156"/>
                    </a:moveTo>
                    <a:lnTo>
                      <a:pt x="1182" y="1156"/>
                    </a:lnTo>
                    <a:lnTo>
                      <a:pt x="1182" y="1163"/>
                    </a:lnTo>
                    <a:lnTo>
                      <a:pt x="1163" y="1163"/>
                    </a:lnTo>
                    <a:lnTo>
                      <a:pt x="1163" y="1156"/>
                    </a:lnTo>
                    <a:close/>
                    <a:moveTo>
                      <a:pt x="1188" y="1156"/>
                    </a:moveTo>
                    <a:lnTo>
                      <a:pt x="1207" y="1156"/>
                    </a:lnTo>
                    <a:lnTo>
                      <a:pt x="1207" y="1163"/>
                    </a:lnTo>
                    <a:lnTo>
                      <a:pt x="1188" y="1163"/>
                    </a:lnTo>
                    <a:lnTo>
                      <a:pt x="1188" y="1156"/>
                    </a:lnTo>
                    <a:close/>
                    <a:moveTo>
                      <a:pt x="1213" y="1156"/>
                    </a:moveTo>
                    <a:lnTo>
                      <a:pt x="1231" y="1156"/>
                    </a:lnTo>
                    <a:lnTo>
                      <a:pt x="1231" y="1163"/>
                    </a:lnTo>
                    <a:lnTo>
                      <a:pt x="1213" y="1163"/>
                    </a:lnTo>
                    <a:lnTo>
                      <a:pt x="1213" y="1156"/>
                    </a:lnTo>
                    <a:close/>
                    <a:moveTo>
                      <a:pt x="1238" y="1156"/>
                    </a:moveTo>
                    <a:lnTo>
                      <a:pt x="1256" y="1156"/>
                    </a:lnTo>
                    <a:lnTo>
                      <a:pt x="1256" y="1163"/>
                    </a:lnTo>
                    <a:lnTo>
                      <a:pt x="1238" y="1163"/>
                    </a:lnTo>
                    <a:lnTo>
                      <a:pt x="1238" y="1156"/>
                    </a:lnTo>
                    <a:close/>
                    <a:moveTo>
                      <a:pt x="1262" y="1156"/>
                    </a:moveTo>
                    <a:lnTo>
                      <a:pt x="1281" y="1156"/>
                    </a:lnTo>
                    <a:lnTo>
                      <a:pt x="1281" y="1163"/>
                    </a:lnTo>
                    <a:lnTo>
                      <a:pt x="1262" y="1163"/>
                    </a:lnTo>
                    <a:lnTo>
                      <a:pt x="1262" y="1156"/>
                    </a:lnTo>
                    <a:close/>
                    <a:moveTo>
                      <a:pt x="1287" y="1156"/>
                    </a:moveTo>
                    <a:lnTo>
                      <a:pt x="1306" y="1156"/>
                    </a:lnTo>
                    <a:lnTo>
                      <a:pt x="1306" y="1163"/>
                    </a:lnTo>
                    <a:lnTo>
                      <a:pt x="1287" y="1163"/>
                    </a:lnTo>
                    <a:lnTo>
                      <a:pt x="1287" y="1156"/>
                    </a:lnTo>
                    <a:close/>
                    <a:moveTo>
                      <a:pt x="1312" y="1156"/>
                    </a:moveTo>
                    <a:lnTo>
                      <a:pt x="1330" y="1156"/>
                    </a:lnTo>
                    <a:lnTo>
                      <a:pt x="1330" y="1163"/>
                    </a:lnTo>
                    <a:lnTo>
                      <a:pt x="1312" y="1163"/>
                    </a:lnTo>
                    <a:lnTo>
                      <a:pt x="1312" y="1156"/>
                    </a:lnTo>
                    <a:close/>
                    <a:moveTo>
                      <a:pt x="1337" y="1156"/>
                    </a:moveTo>
                    <a:lnTo>
                      <a:pt x="1355" y="1156"/>
                    </a:lnTo>
                    <a:lnTo>
                      <a:pt x="1355" y="1163"/>
                    </a:lnTo>
                    <a:lnTo>
                      <a:pt x="1337" y="1163"/>
                    </a:lnTo>
                    <a:lnTo>
                      <a:pt x="1337" y="1156"/>
                    </a:lnTo>
                    <a:close/>
                    <a:moveTo>
                      <a:pt x="1361" y="1156"/>
                    </a:moveTo>
                    <a:lnTo>
                      <a:pt x="1380" y="1156"/>
                    </a:lnTo>
                    <a:lnTo>
                      <a:pt x="1380" y="1163"/>
                    </a:lnTo>
                    <a:lnTo>
                      <a:pt x="1361" y="1163"/>
                    </a:lnTo>
                    <a:lnTo>
                      <a:pt x="1361" y="1156"/>
                    </a:lnTo>
                    <a:close/>
                    <a:moveTo>
                      <a:pt x="1386" y="1156"/>
                    </a:moveTo>
                    <a:lnTo>
                      <a:pt x="1405" y="1156"/>
                    </a:lnTo>
                    <a:lnTo>
                      <a:pt x="1405" y="1163"/>
                    </a:lnTo>
                    <a:lnTo>
                      <a:pt x="1386" y="1163"/>
                    </a:lnTo>
                    <a:lnTo>
                      <a:pt x="1386" y="1156"/>
                    </a:lnTo>
                    <a:close/>
                    <a:moveTo>
                      <a:pt x="1411" y="1156"/>
                    </a:moveTo>
                    <a:lnTo>
                      <a:pt x="1429" y="1156"/>
                    </a:lnTo>
                    <a:lnTo>
                      <a:pt x="1429" y="1163"/>
                    </a:lnTo>
                    <a:lnTo>
                      <a:pt x="1411" y="1163"/>
                    </a:lnTo>
                    <a:lnTo>
                      <a:pt x="1411" y="1156"/>
                    </a:lnTo>
                    <a:close/>
                    <a:moveTo>
                      <a:pt x="1436" y="1156"/>
                    </a:moveTo>
                    <a:lnTo>
                      <a:pt x="1454" y="1156"/>
                    </a:lnTo>
                    <a:lnTo>
                      <a:pt x="1454" y="1163"/>
                    </a:lnTo>
                    <a:lnTo>
                      <a:pt x="1436" y="1163"/>
                    </a:lnTo>
                    <a:lnTo>
                      <a:pt x="1436" y="1156"/>
                    </a:lnTo>
                    <a:close/>
                    <a:moveTo>
                      <a:pt x="1460" y="1156"/>
                    </a:moveTo>
                    <a:lnTo>
                      <a:pt x="1479" y="1156"/>
                    </a:lnTo>
                    <a:lnTo>
                      <a:pt x="1479" y="1163"/>
                    </a:lnTo>
                    <a:lnTo>
                      <a:pt x="1460" y="1163"/>
                    </a:lnTo>
                    <a:lnTo>
                      <a:pt x="1460" y="1156"/>
                    </a:lnTo>
                    <a:close/>
                    <a:moveTo>
                      <a:pt x="1485" y="1156"/>
                    </a:moveTo>
                    <a:lnTo>
                      <a:pt x="1504" y="1156"/>
                    </a:lnTo>
                    <a:lnTo>
                      <a:pt x="1504" y="1163"/>
                    </a:lnTo>
                    <a:lnTo>
                      <a:pt x="1485" y="1163"/>
                    </a:lnTo>
                    <a:lnTo>
                      <a:pt x="1485" y="1156"/>
                    </a:lnTo>
                    <a:close/>
                    <a:moveTo>
                      <a:pt x="1510" y="1156"/>
                    </a:moveTo>
                    <a:lnTo>
                      <a:pt x="1529" y="1156"/>
                    </a:lnTo>
                    <a:lnTo>
                      <a:pt x="1529" y="1163"/>
                    </a:lnTo>
                    <a:lnTo>
                      <a:pt x="1510" y="1163"/>
                    </a:lnTo>
                    <a:lnTo>
                      <a:pt x="1510" y="1156"/>
                    </a:lnTo>
                    <a:close/>
                    <a:moveTo>
                      <a:pt x="1535" y="1156"/>
                    </a:moveTo>
                    <a:lnTo>
                      <a:pt x="1553" y="1156"/>
                    </a:lnTo>
                    <a:lnTo>
                      <a:pt x="1553" y="1163"/>
                    </a:lnTo>
                    <a:lnTo>
                      <a:pt x="1535" y="1163"/>
                    </a:lnTo>
                    <a:lnTo>
                      <a:pt x="1535" y="1156"/>
                    </a:lnTo>
                    <a:close/>
                    <a:moveTo>
                      <a:pt x="1559" y="1156"/>
                    </a:moveTo>
                    <a:lnTo>
                      <a:pt x="1578" y="1156"/>
                    </a:lnTo>
                    <a:lnTo>
                      <a:pt x="1578" y="1163"/>
                    </a:lnTo>
                    <a:lnTo>
                      <a:pt x="1559" y="1163"/>
                    </a:lnTo>
                    <a:lnTo>
                      <a:pt x="1559" y="1156"/>
                    </a:lnTo>
                    <a:close/>
                    <a:moveTo>
                      <a:pt x="1584" y="1156"/>
                    </a:moveTo>
                    <a:lnTo>
                      <a:pt x="1603" y="1156"/>
                    </a:lnTo>
                    <a:lnTo>
                      <a:pt x="1603" y="1163"/>
                    </a:lnTo>
                    <a:lnTo>
                      <a:pt x="1584" y="1163"/>
                    </a:lnTo>
                    <a:lnTo>
                      <a:pt x="1584" y="1156"/>
                    </a:lnTo>
                    <a:close/>
                    <a:moveTo>
                      <a:pt x="1609" y="1156"/>
                    </a:moveTo>
                    <a:lnTo>
                      <a:pt x="1628" y="1156"/>
                    </a:lnTo>
                    <a:lnTo>
                      <a:pt x="1628" y="1163"/>
                    </a:lnTo>
                    <a:lnTo>
                      <a:pt x="1609" y="1163"/>
                    </a:lnTo>
                    <a:lnTo>
                      <a:pt x="1609" y="1156"/>
                    </a:lnTo>
                    <a:close/>
                    <a:moveTo>
                      <a:pt x="1634" y="1156"/>
                    </a:moveTo>
                    <a:lnTo>
                      <a:pt x="1652" y="1156"/>
                    </a:lnTo>
                    <a:lnTo>
                      <a:pt x="1652" y="1163"/>
                    </a:lnTo>
                    <a:lnTo>
                      <a:pt x="1634" y="1163"/>
                    </a:lnTo>
                    <a:lnTo>
                      <a:pt x="1634" y="1156"/>
                    </a:lnTo>
                    <a:close/>
                    <a:moveTo>
                      <a:pt x="1659" y="1156"/>
                    </a:moveTo>
                    <a:lnTo>
                      <a:pt x="1677" y="1156"/>
                    </a:lnTo>
                    <a:lnTo>
                      <a:pt x="1677" y="1163"/>
                    </a:lnTo>
                    <a:lnTo>
                      <a:pt x="1659" y="1163"/>
                    </a:lnTo>
                    <a:lnTo>
                      <a:pt x="1659" y="1156"/>
                    </a:lnTo>
                    <a:close/>
                    <a:moveTo>
                      <a:pt x="1683" y="1156"/>
                    </a:moveTo>
                    <a:lnTo>
                      <a:pt x="1702" y="1156"/>
                    </a:lnTo>
                    <a:lnTo>
                      <a:pt x="1702" y="1163"/>
                    </a:lnTo>
                    <a:lnTo>
                      <a:pt x="1683" y="1163"/>
                    </a:lnTo>
                    <a:lnTo>
                      <a:pt x="1683" y="1156"/>
                    </a:lnTo>
                    <a:close/>
                    <a:moveTo>
                      <a:pt x="1708" y="1156"/>
                    </a:moveTo>
                    <a:lnTo>
                      <a:pt x="1727" y="1156"/>
                    </a:lnTo>
                    <a:lnTo>
                      <a:pt x="1727" y="1163"/>
                    </a:lnTo>
                    <a:lnTo>
                      <a:pt x="1708" y="1163"/>
                    </a:lnTo>
                    <a:lnTo>
                      <a:pt x="1708" y="1156"/>
                    </a:lnTo>
                    <a:close/>
                    <a:moveTo>
                      <a:pt x="1733" y="1156"/>
                    </a:moveTo>
                    <a:lnTo>
                      <a:pt x="1751" y="1156"/>
                    </a:lnTo>
                    <a:lnTo>
                      <a:pt x="1751" y="1163"/>
                    </a:lnTo>
                    <a:lnTo>
                      <a:pt x="1733" y="1163"/>
                    </a:lnTo>
                    <a:lnTo>
                      <a:pt x="1733" y="1156"/>
                    </a:lnTo>
                    <a:close/>
                    <a:moveTo>
                      <a:pt x="1758" y="1156"/>
                    </a:moveTo>
                    <a:lnTo>
                      <a:pt x="1776" y="1156"/>
                    </a:lnTo>
                    <a:lnTo>
                      <a:pt x="1776" y="1163"/>
                    </a:lnTo>
                    <a:lnTo>
                      <a:pt x="1758" y="1163"/>
                    </a:lnTo>
                    <a:lnTo>
                      <a:pt x="1758" y="1156"/>
                    </a:lnTo>
                    <a:close/>
                    <a:moveTo>
                      <a:pt x="1782" y="1156"/>
                    </a:moveTo>
                    <a:lnTo>
                      <a:pt x="1801" y="1156"/>
                    </a:lnTo>
                    <a:lnTo>
                      <a:pt x="1801" y="1163"/>
                    </a:lnTo>
                    <a:lnTo>
                      <a:pt x="1782" y="1163"/>
                    </a:lnTo>
                    <a:lnTo>
                      <a:pt x="1782" y="1156"/>
                    </a:lnTo>
                    <a:close/>
                    <a:moveTo>
                      <a:pt x="1807" y="1156"/>
                    </a:moveTo>
                    <a:lnTo>
                      <a:pt x="1826" y="1156"/>
                    </a:lnTo>
                    <a:lnTo>
                      <a:pt x="1826" y="1163"/>
                    </a:lnTo>
                    <a:lnTo>
                      <a:pt x="1807" y="1163"/>
                    </a:lnTo>
                    <a:lnTo>
                      <a:pt x="1807" y="1156"/>
                    </a:lnTo>
                    <a:close/>
                    <a:moveTo>
                      <a:pt x="1832" y="1156"/>
                    </a:moveTo>
                    <a:lnTo>
                      <a:pt x="1850" y="1156"/>
                    </a:lnTo>
                    <a:lnTo>
                      <a:pt x="1850" y="1163"/>
                    </a:lnTo>
                    <a:lnTo>
                      <a:pt x="1832" y="1163"/>
                    </a:lnTo>
                    <a:lnTo>
                      <a:pt x="1832" y="1156"/>
                    </a:lnTo>
                    <a:close/>
                    <a:moveTo>
                      <a:pt x="1857" y="1156"/>
                    </a:moveTo>
                    <a:lnTo>
                      <a:pt x="1875" y="1156"/>
                    </a:lnTo>
                    <a:lnTo>
                      <a:pt x="1875" y="1163"/>
                    </a:lnTo>
                    <a:lnTo>
                      <a:pt x="1857" y="1163"/>
                    </a:lnTo>
                    <a:lnTo>
                      <a:pt x="1857" y="1156"/>
                    </a:lnTo>
                    <a:close/>
                    <a:moveTo>
                      <a:pt x="1881" y="1156"/>
                    </a:moveTo>
                    <a:lnTo>
                      <a:pt x="1900" y="1156"/>
                    </a:lnTo>
                    <a:lnTo>
                      <a:pt x="1900" y="1163"/>
                    </a:lnTo>
                    <a:lnTo>
                      <a:pt x="1881" y="1163"/>
                    </a:lnTo>
                    <a:lnTo>
                      <a:pt x="1881" y="1156"/>
                    </a:lnTo>
                    <a:close/>
                    <a:moveTo>
                      <a:pt x="1906" y="1156"/>
                    </a:moveTo>
                    <a:lnTo>
                      <a:pt x="1925" y="1156"/>
                    </a:lnTo>
                    <a:lnTo>
                      <a:pt x="1925" y="1163"/>
                    </a:lnTo>
                    <a:lnTo>
                      <a:pt x="1906" y="1163"/>
                    </a:lnTo>
                    <a:lnTo>
                      <a:pt x="1906" y="1156"/>
                    </a:lnTo>
                    <a:close/>
                    <a:moveTo>
                      <a:pt x="1931" y="1156"/>
                    </a:moveTo>
                    <a:lnTo>
                      <a:pt x="1949" y="1156"/>
                    </a:lnTo>
                    <a:lnTo>
                      <a:pt x="1949" y="1163"/>
                    </a:lnTo>
                    <a:lnTo>
                      <a:pt x="1931" y="1163"/>
                    </a:lnTo>
                    <a:lnTo>
                      <a:pt x="1931" y="1156"/>
                    </a:lnTo>
                    <a:close/>
                    <a:moveTo>
                      <a:pt x="1956" y="1156"/>
                    </a:moveTo>
                    <a:lnTo>
                      <a:pt x="1974" y="1156"/>
                    </a:lnTo>
                    <a:lnTo>
                      <a:pt x="1974" y="1163"/>
                    </a:lnTo>
                    <a:lnTo>
                      <a:pt x="1956" y="1163"/>
                    </a:lnTo>
                    <a:lnTo>
                      <a:pt x="1956" y="1156"/>
                    </a:lnTo>
                    <a:close/>
                    <a:moveTo>
                      <a:pt x="1980" y="1156"/>
                    </a:moveTo>
                    <a:lnTo>
                      <a:pt x="1999" y="1156"/>
                    </a:lnTo>
                    <a:lnTo>
                      <a:pt x="1999" y="1163"/>
                    </a:lnTo>
                    <a:lnTo>
                      <a:pt x="1980" y="1163"/>
                    </a:lnTo>
                    <a:lnTo>
                      <a:pt x="1980" y="1156"/>
                    </a:lnTo>
                    <a:close/>
                    <a:moveTo>
                      <a:pt x="2005" y="1156"/>
                    </a:moveTo>
                    <a:lnTo>
                      <a:pt x="2024" y="1156"/>
                    </a:lnTo>
                    <a:lnTo>
                      <a:pt x="2024" y="1163"/>
                    </a:lnTo>
                    <a:lnTo>
                      <a:pt x="2005" y="1163"/>
                    </a:lnTo>
                    <a:lnTo>
                      <a:pt x="2005" y="1156"/>
                    </a:lnTo>
                    <a:close/>
                    <a:moveTo>
                      <a:pt x="2030" y="1156"/>
                    </a:moveTo>
                    <a:lnTo>
                      <a:pt x="2049" y="1156"/>
                    </a:lnTo>
                    <a:lnTo>
                      <a:pt x="2049" y="1163"/>
                    </a:lnTo>
                    <a:lnTo>
                      <a:pt x="2030" y="1163"/>
                    </a:lnTo>
                    <a:lnTo>
                      <a:pt x="2030" y="1156"/>
                    </a:lnTo>
                    <a:close/>
                    <a:moveTo>
                      <a:pt x="2055" y="1156"/>
                    </a:moveTo>
                    <a:lnTo>
                      <a:pt x="2073" y="1156"/>
                    </a:lnTo>
                    <a:lnTo>
                      <a:pt x="2073" y="1163"/>
                    </a:lnTo>
                    <a:lnTo>
                      <a:pt x="2055" y="1163"/>
                    </a:lnTo>
                    <a:lnTo>
                      <a:pt x="2055" y="1156"/>
                    </a:lnTo>
                    <a:close/>
                    <a:moveTo>
                      <a:pt x="2079" y="1156"/>
                    </a:moveTo>
                    <a:lnTo>
                      <a:pt x="2098" y="1156"/>
                    </a:lnTo>
                    <a:lnTo>
                      <a:pt x="2098" y="1163"/>
                    </a:lnTo>
                    <a:lnTo>
                      <a:pt x="2079" y="1163"/>
                    </a:lnTo>
                    <a:lnTo>
                      <a:pt x="2079" y="1156"/>
                    </a:lnTo>
                    <a:close/>
                    <a:moveTo>
                      <a:pt x="2104" y="1156"/>
                    </a:moveTo>
                    <a:lnTo>
                      <a:pt x="2123" y="1156"/>
                    </a:lnTo>
                    <a:lnTo>
                      <a:pt x="2123" y="1163"/>
                    </a:lnTo>
                    <a:lnTo>
                      <a:pt x="2104" y="1163"/>
                    </a:lnTo>
                    <a:lnTo>
                      <a:pt x="2104" y="1156"/>
                    </a:lnTo>
                    <a:close/>
                    <a:moveTo>
                      <a:pt x="2129" y="1156"/>
                    </a:moveTo>
                    <a:lnTo>
                      <a:pt x="2148" y="1156"/>
                    </a:lnTo>
                    <a:lnTo>
                      <a:pt x="2148" y="1163"/>
                    </a:lnTo>
                    <a:lnTo>
                      <a:pt x="2129" y="1163"/>
                    </a:lnTo>
                    <a:lnTo>
                      <a:pt x="2129" y="1156"/>
                    </a:lnTo>
                    <a:close/>
                    <a:moveTo>
                      <a:pt x="2154" y="1156"/>
                    </a:moveTo>
                    <a:lnTo>
                      <a:pt x="2172" y="1156"/>
                    </a:lnTo>
                    <a:lnTo>
                      <a:pt x="2172" y="1163"/>
                    </a:lnTo>
                    <a:lnTo>
                      <a:pt x="2154" y="1163"/>
                    </a:lnTo>
                    <a:lnTo>
                      <a:pt x="2154" y="1156"/>
                    </a:lnTo>
                    <a:close/>
                    <a:moveTo>
                      <a:pt x="2179" y="1156"/>
                    </a:moveTo>
                    <a:lnTo>
                      <a:pt x="2197" y="1156"/>
                    </a:lnTo>
                    <a:lnTo>
                      <a:pt x="2197" y="1163"/>
                    </a:lnTo>
                    <a:lnTo>
                      <a:pt x="2179" y="1163"/>
                    </a:lnTo>
                    <a:lnTo>
                      <a:pt x="2179" y="1156"/>
                    </a:lnTo>
                    <a:close/>
                    <a:moveTo>
                      <a:pt x="2203" y="1156"/>
                    </a:moveTo>
                    <a:lnTo>
                      <a:pt x="2222" y="1156"/>
                    </a:lnTo>
                    <a:lnTo>
                      <a:pt x="2222" y="1163"/>
                    </a:lnTo>
                    <a:lnTo>
                      <a:pt x="2203" y="1163"/>
                    </a:lnTo>
                    <a:lnTo>
                      <a:pt x="2203" y="1156"/>
                    </a:lnTo>
                    <a:close/>
                    <a:moveTo>
                      <a:pt x="2228" y="1156"/>
                    </a:moveTo>
                    <a:lnTo>
                      <a:pt x="2247" y="1156"/>
                    </a:lnTo>
                    <a:lnTo>
                      <a:pt x="2247" y="1163"/>
                    </a:lnTo>
                    <a:lnTo>
                      <a:pt x="2228" y="1163"/>
                    </a:lnTo>
                    <a:lnTo>
                      <a:pt x="2228" y="1156"/>
                    </a:lnTo>
                    <a:close/>
                    <a:moveTo>
                      <a:pt x="2253" y="1156"/>
                    </a:moveTo>
                    <a:lnTo>
                      <a:pt x="2271" y="1156"/>
                    </a:lnTo>
                    <a:lnTo>
                      <a:pt x="2271" y="1163"/>
                    </a:lnTo>
                    <a:lnTo>
                      <a:pt x="2253" y="1163"/>
                    </a:lnTo>
                    <a:lnTo>
                      <a:pt x="2253" y="1156"/>
                    </a:lnTo>
                    <a:close/>
                    <a:moveTo>
                      <a:pt x="2278" y="1156"/>
                    </a:moveTo>
                    <a:lnTo>
                      <a:pt x="2296" y="1156"/>
                    </a:lnTo>
                    <a:lnTo>
                      <a:pt x="2296" y="1163"/>
                    </a:lnTo>
                    <a:lnTo>
                      <a:pt x="2278" y="1163"/>
                    </a:lnTo>
                    <a:lnTo>
                      <a:pt x="2278" y="1156"/>
                    </a:lnTo>
                    <a:close/>
                    <a:moveTo>
                      <a:pt x="2302" y="1156"/>
                    </a:moveTo>
                    <a:lnTo>
                      <a:pt x="2321" y="1156"/>
                    </a:lnTo>
                    <a:lnTo>
                      <a:pt x="2321" y="1163"/>
                    </a:lnTo>
                    <a:lnTo>
                      <a:pt x="2302" y="1163"/>
                    </a:lnTo>
                    <a:lnTo>
                      <a:pt x="2302" y="1156"/>
                    </a:lnTo>
                    <a:close/>
                    <a:moveTo>
                      <a:pt x="2327" y="1156"/>
                    </a:moveTo>
                    <a:lnTo>
                      <a:pt x="2346" y="1156"/>
                    </a:lnTo>
                    <a:lnTo>
                      <a:pt x="2346" y="1163"/>
                    </a:lnTo>
                    <a:lnTo>
                      <a:pt x="2327" y="1163"/>
                    </a:lnTo>
                    <a:lnTo>
                      <a:pt x="2327" y="1156"/>
                    </a:lnTo>
                    <a:close/>
                    <a:moveTo>
                      <a:pt x="2352" y="1156"/>
                    </a:moveTo>
                    <a:lnTo>
                      <a:pt x="2367" y="1156"/>
                    </a:lnTo>
                    <a:lnTo>
                      <a:pt x="2367" y="1163"/>
                    </a:lnTo>
                    <a:lnTo>
                      <a:pt x="2352" y="1163"/>
                    </a:lnTo>
                    <a:lnTo>
                      <a:pt x="2352" y="1156"/>
                    </a:lnTo>
                    <a:close/>
                    <a:moveTo>
                      <a:pt x="0" y="867"/>
                    </a:moveTo>
                    <a:lnTo>
                      <a:pt x="18" y="867"/>
                    </a:lnTo>
                    <a:lnTo>
                      <a:pt x="18" y="873"/>
                    </a:lnTo>
                    <a:lnTo>
                      <a:pt x="0" y="873"/>
                    </a:lnTo>
                    <a:lnTo>
                      <a:pt x="0" y="867"/>
                    </a:lnTo>
                    <a:close/>
                    <a:moveTo>
                      <a:pt x="24" y="867"/>
                    </a:moveTo>
                    <a:lnTo>
                      <a:pt x="43" y="867"/>
                    </a:lnTo>
                    <a:lnTo>
                      <a:pt x="43" y="873"/>
                    </a:lnTo>
                    <a:lnTo>
                      <a:pt x="24" y="873"/>
                    </a:lnTo>
                    <a:lnTo>
                      <a:pt x="24" y="867"/>
                    </a:lnTo>
                    <a:close/>
                    <a:moveTo>
                      <a:pt x="49" y="867"/>
                    </a:moveTo>
                    <a:lnTo>
                      <a:pt x="68" y="867"/>
                    </a:lnTo>
                    <a:lnTo>
                      <a:pt x="68" y="873"/>
                    </a:lnTo>
                    <a:lnTo>
                      <a:pt x="49" y="873"/>
                    </a:lnTo>
                    <a:lnTo>
                      <a:pt x="49" y="867"/>
                    </a:lnTo>
                    <a:close/>
                    <a:moveTo>
                      <a:pt x="74" y="867"/>
                    </a:moveTo>
                    <a:lnTo>
                      <a:pt x="92" y="867"/>
                    </a:lnTo>
                    <a:lnTo>
                      <a:pt x="92" y="873"/>
                    </a:lnTo>
                    <a:lnTo>
                      <a:pt x="74" y="873"/>
                    </a:lnTo>
                    <a:lnTo>
                      <a:pt x="74" y="867"/>
                    </a:lnTo>
                    <a:close/>
                    <a:moveTo>
                      <a:pt x="99" y="867"/>
                    </a:moveTo>
                    <a:lnTo>
                      <a:pt x="117" y="867"/>
                    </a:lnTo>
                    <a:lnTo>
                      <a:pt x="117" y="873"/>
                    </a:lnTo>
                    <a:lnTo>
                      <a:pt x="99" y="873"/>
                    </a:lnTo>
                    <a:lnTo>
                      <a:pt x="99" y="867"/>
                    </a:lnTo>
                    <a:close/>
                    <a:moveTo>
                      <a:pt x="123" y="867"/>
                    </a:moveTo>
                    <a:lnTo>
                      <a:pt x="142" y="867"/>
                    </a:lnTo>
                    <a:lnTo>
                      <a:pt x="142" y="873"/>
                    </a:lnTo>
                    <a:lnTo>
                      <a:pt x="123" y="873"/>
                    </a:lnTo>
                    <a:lnTo>
                      <a:pt x="123" y="867"/>
                    </a:lnTo>
                    <a:close/>
                    <a:moveTo>
                      <a:pt x="148" y="867"/>
                    </a:moveTo>
                    <a:lnTo>
                      <a:pt x="167" y="867"/>
                    </a:lnTo>
                    <a:lnTo>
                      <a:pt x="167" y="873"/>
                    </a:lnTo>
                    <a:lnTo>
                      <a:pt x="148" y="873"/>
                    </a:lnTo>
                    <a:lnTo>
                      <a:pt x="148" y="867"/>
                    </a:lnTo>
                    <a:close/>
                    <a:moveTo>
                      <a:pt x="173" y="867"/>
                    </a:moveTo>
                    <a:lnTo>
                      <a:pt x="191" y="867"/>
                    </a:lnTo>
                    <a:lnTo>
                      <a:pt x="191" y="873"/>
                    </a:lnTo>
                    <a:lnTo>
                      <a:pt x="173" y="873"/>
                    </a:lnTo>
                    <a:lnTo>
                      <a:pt x="173" y="867"/>
                    </a:lnTo>
                    <a:close/>
                    <a:moveTo>
                      <a:pt x="198" y="867"/>
                    </a:moveTo>
                    <a:lnTo>
                      <a:pt x="216" y="867"/>
                    </a:lnTo>
                    <a:lnTo>
                      <a:pt x="216" y="873"/>
                    </a:lnTo>
                    <a:lnTo>
                      <a:pt x="198" y="873"/>
                    </a:lnTo>
                    <a:lnTo>
                      <a:pt x="198" y="867"/>
                    </a:lnTo>
                    <a:close/>
                    <a:moveTo>
                      <a:pt x="222" y="867"/>
                    </a:moveTo>
                    <a:lnTo>
                      <a:pt x="241" y="867"/>
                    </a:lnTo>
                    <a:lnTo>
                      <a:pt x="241" y="873"/>
                    </a:lnTo>
                    <a:lnTo>
                      <a:pt x="222" y="873"/>
                    </a:lnTo>
                    <a:lnTo>
                      <a:pt x="222" y="867"/>
                    </a:lnTo>
                    <a:close/>
                    <a:moveTo>
                      <a:pt x="247" y="867"/>
                    </a:moveTo>
                    <a:lnTo>
                      <a:pt x="266" y="867"/>
                    </a:lnTo>
                    <a:lnTo>
                      <a:pt x="266" y="873"/>
                    </a:lnTo>
                    <a:lnTo>
                      <a:pt x="247" y="873"/>
                    </a:lnTo>
                    <a:lnTo>
                      <a:pt x="247" y="867"/>
                    </a:lnTo>
                    <a:close/>
                    <a:moveTo>
                      <a:pt x="272" y="867"/>
                    </a:moveTo>
                    <a:lnTo>
                      <a:pt x="290" y="867"/>
                    </a:lnTo>
                    <a:lnTo>
                      <a:pt x="290" y="873"/>
                    </a:lnTo>
                    <a:lnTo>
                      <a:pt x="272" y="873"/>
                    </a:lnTo>
                    <a:lnTo>
                      <a:pt x="272" y="867"/>
                    </a:lnTo>
                    <a:close/>
                    <a:moveTo>
                      <a:pt x="297" y="867"/>
                    </a:moveTo>
                    <a:lnTo>
                      <a:pt x="315" y="867"/>
                    </a:lnTo>
                    <a:lnTo>
                      <a:pt x="315" y="873"/>
                    </a:lnTo>
                    <a:lnTo>
                      <a:pt x="297" y="873"/>
                    </a:lnTo>
                    <a:lnTo>
                      <a:pt x="297" y="867"/>
                    </a:lnTo>
                    <a:close/>
                    <a:moveTo>
                      <a:pt x="321" y="867"/>
                    </a:moveTo>
                    <a:lnTo>
                      <a:pt x="340" y="867"/>
                    </a:lnTo>
                    <a:lnTo>
                      <a:pt x="340" y="873"/>
                    </a:lnTo>
                    <a:lnTo>
                      <a:pt x="321" y="873"/>
                    </a:lnTo>
                    <a:lnTo>
                      <a:pt x="321" y="867"/>
                    </a:lnTo>
                    <a:close/>
                    <a:moveTo>
                      <a:pt x="346" y="867"/>
                    </a:moveTo>
                    <a:lnTo>
                      <a:pt x="365" y="867"/>
                    </a:lnTo>
                    <a:lnTo>
                      <a:pt x="365" y="873"/>
                    </a:lnTo>
                    <a:lnTo>
                      <a:pt x="346" y="873"/>
                    </a:lnTo>
                    <a:lnTo>
                      <a:pt x="346" y="867"/>
                    </a:lnTo>
                    <a:close/>
                    <a:moveTo>
                      <a:pt x="371" y="867"/>
                    </a:moveTo>
                    <a:lnTo>
                      <a:pt x="390" y="867"/>
                    </a:lnTo>
                    <a:lnTo>
                      <a:pt x="390" y="873"/>
                    </a:lnTo>
                    <a:lnTo>
                      <a:pt x="371" y="873"/>
                    </a:lnTo>
                    <a:lnTo>
                      <a:pt x="371" y="867"/>
                    </a:lnTo>
                    <a:close/>
                    <a:moveTo>
                      <a:pt x="396" y="867"/>
                    </a:moveTo>
                    <a:lnTo>
                      <a:pt x="414" y="867"/>
                    </a:lnTo>
                    <a:lnTo>
                      <a:pt x="414" y="873"/>
                    </a:lnTo>
                    <a:lnTo>
                      <a:pt x="396" y="873"/>
                    </a:lnTo>
                    <a:lnTo>
                      <a:pt x="396" y="867"/>
                    </a:lnTo>
                    <a:close/>
                    <a:moveTo>
                      <a:pt x="420" y="867"/>
                    </a:moveTo>
                    <a:lnTo>
                      <a:pt x="439" y="867"/>
                    </a:lnTo>
                    <a:lnTo>
                      <a:pt x="439" y="873"/>
                    </a:lnTo>
                    <a:lnTo>
                      <a:pt x="420" y="873"/>
                    </a:lnTo>
                    <a:lnTo>
                      <a:pt x="420" y="867"/>
                    </a:lnTo>
                    <a:close/>
                    <a:moveTo>
                      <a:pt x="445" y="867"/>
                    </a:moveTo>
                    <a:lnTo>
                      <a:pt x="464" y="867"/>
                    </a:lnTo>
                    <a:lnTo>
                      <a:pt x="464" y="873"/>
                    </a:lnTo>
                    <a:lnTo>
                      <a:pt x="445" y="873"/>
                    </a:lnTo>
                    <a:lnTo>
                      <a:pt x="445" y="867"/>
                    </a:lnTo>
                    <a:close/>
                    <a:moveTo>
                      <a:pt x="470" y="867"/>
                    </a:moveTo>
                    <a:lnTo>
                      <a:pt x="489" y="867"/>
                    </a:lnTo>
                    <a:lnTo>
                      <a:pt x="489" y="873"/>
                    </a:lnTo>
                    <a:lnTo>
                      <a:pt x="470" y="873"/>
                    </a:lnTo>
                    <a:lnTo>
                      <a:pt x="470" y="867"/>
                    </a:lnTo>
                    <a:close/>
                    <a:moveTo>
                      <a:pt x="495" y="867"/>
                    </a:moveTo>
                    <a:lnTo>
                      <a:pt x="513" y="867"/>
                    </a:lnTo>
                    <a:lnTo>
                      <a:pt x="513" y="873"/>
                    </a:lnTo>
                    <a:lnTo>
                      <a:pt x="495" y="873"/>
                    </a:lnTo>
                    <a:lnTo>
                      <a:pt x="495" y="867"/>
                    </a:lnTo>
                    <a:close/>
                    <a:moveTo>
                      <a:pt x="520" y="867"/>
                    </a:moveTo>
                    <a:lnTo>
                      <a:pt x="538" y="867"/>
                    </a:lnTo>
                    <a:lnTo>
                      <a:pt x="538" y="873"/>
                    </a:lnTo>
                    <a:lnTo>
                      <a:pt x="520" y="873"/>
                    </a:lnTo>
                    <a:lnTo>
                      <a:pt x="520" y="867"/>
                    </a:lnTo>
                    <a:close/>
                    <a:moveTo>
                      <a:pt x="544" y="867"/>
                    </a:moveTo>
                    <a:lnTo>
                      <a:pt x="563" y="867"/>
                    </a:lnTo>
                    <a:lnTo>
                      <a:pt x="563" y="873"/>
                    </a:lnTo>
                    <a:lnTo>
                      <a:pt x="544" y="873"/>
                    </a:lnTo>
                    <a:lnTo>
                      <a:pt x="544" y="867"/>
                    </a:lnTo>
                    <a:close/>
                    <a:moveTo>
                      <a:pt x="569" y="867"/>
                    </a:moveTo>
                    <a:lnTo>
                      <a:pt x="588" y="867"/>
                    </a:lnTo>
                    <a:lnTo>
                      <a:pt x="588" y="873"/>
                    </a:lnTo>
                    <a:lnTo>
                      <a:pt x="569" y="873"/>
                    </a:lnTo>
                    <a:lnTo>
                      <a:pt x="569" y="867"/>
                    </a:lnTo>
                    <a:close/>
                    <a:moveTo>
                      <a:pt x="594" y="867"/>
                    </a:moveTo>
                    <a:lnTo>
                      <a:pt x="612" y="867"/>
                    </a:lnTo>
                    <a:lnTo>
                      <a:pt x="612" y="873"/>
                    </a:lnTo>
                    <a:lnTo>
                      <a:pt x="594" y="873"/>
                    </a:lnTo>
                    <a:lnTo>
                      <a:pt x="594" y="867"/>
                    </a:lnTo>
                    <a:close/>
                    <a:moveTo>
                      <a:pt x="619" y="867"/>
                    </a:moveTo>
                    <a:lnTo>
                      <a:pt x="637" y="867"/>
                    </a:lnTo>
                    <a:lnTo>
                      <a:pt x="637" y="873"/>
                    </a:lnTo>
                    <a:lnTo>
                      <a:pt x="619" y="873"/>
                    </a:lnTo>
                    <a:lnTo>
                      <a:pt x="619" y="867"/>
                    </a:lnTo>
                    <a:close/>
                    <a:moveTo>
                      <a:pt x="643" y="867"/>
                    </a:moveTo>
                    <a:lnTo>
                      <a:pt x="662" y="867"/>
                    </a:lnTo>
                    <a:lnTo>
                      <a:pt x="662" y="873"/>
                    </a:lnTo>
                    <a:lnTo>
                      <a:pt x="643" y="873"/>
                    </a:lnTo>
                    <a:lnTo>
                      <a:pt x="643" y="867"/>
                    </a:lnTo>
                    <a:close/>
                    <a:moveTo>
                      <a:pt x="668" y="867"/>
                    </a:moveTo>
                    <a:lnTo>
                      <a:pt x="687" y="867"/>
                    </a:lnTo>
                    <a:lnTo>
                      <a:pt x="687" y="873"/>
                    </a:lnTo>
                    <a:lnTo>
                      <a:pt x="668" y="873"/>
                    </a:lnTo>
                    <a:lnTo>
                      <a:pt x="668" y="867"/>
                    </a:lnTo>
                    <a:close/>
                    <a:moveTo>
                      <a:pt x="693" y="867"/>
                    </a:moveTo>
                    <a:lnTo>
                      <a:pt x="711" y="867"/>
                    </a:lnTo>
                    <a:lnTo>
                      <a:pt x="711" y="873"/>
                    </a:lnTo>
                    <a:lnTo>
                      <a:pt x="693" y="873"/>
                    </a:lnTo>
                    <a:lnTo>
                      <a:pt x="693" y="867"/>
                    </a:lnTo>
                    <a:close/>
                    <a:moveTo>
                      <a:pt x="718" y="867"/>
                    </a:moveTo>
                    <a:lnTo>
                      <a:pt x="736" y="867"/>
                    </a:lnTo>
                    <a:lnTo>
                      <a:pt x="736" y="873"/>
                    </a:lnTo>
                    <a:lnTo>
                      <a:pt x="718" y="873"/>
                    </a:lnTo>
                    <a:lnTo>
                      <a:pt x="718" y="867"/>
                    </a:lnTo>
                    <a:close/>
                    <a:moveTo>
                      <a:pt x="742" y="867"/>
                    </a:moveTo>
                    <a:lnTo>
                      <a:pt x="761" y="867"/>
                    </a:lnTo>
                    <a:lnTo>
                      <a:pt x="761" y="873"/>
                    </a:lnTo>
                    <a:lnTo>
                      <a:pt x="742" y="873"/>
                    </a:lnTo>
                    <a:lnTo>
                      <a:pt x="742" y="867"/>
                    </a:lnTo>
                    <a:close/>
                    <a:moveTo>
                      <a:pt x="767" y="867"/>
                    </a:moveTo>
                    <a:lnTo>
                      <a:pt x="786" y="867"/>
                    </a:lnTo>
                    <a:lnTo>
                      <a:pt x="786" y="873"/>
                    </a:lnTo>
                    <a:lnTo>
                      <a:pt x="767" y="873"/>
                    </a:lnTo>
                    <a:lnTo>
                      <a:pt x="767" y="867"/>
                    </a:lnTo>
                    <a:close/>
                    <a:moveTo>
                      <a:pt x="792" y="867"/>
                    </a:moveTo>
                    <a:lnTo>
                      <a:pt x="810" y="867"/>
                    </a:lnTo>
                    <a:lnTo>
                      <a:pt x="810" y="873"/>
                    </a:lnTo>
                    <a:lnTo>
                      <a:pt x="792" y="873"/>
                    </a:lnTo>
                    <a:lnTo>
                      <a:pt x="792" y="867"/>
                    </a:lnTo>
                    <a:close/>
                    <a:moveTo>
                      <a:pt x="817" y="867"/>
                    </a:moveTo>
                    <a:lnTo>
                      <a:pt x="835" y="867"/>
                    </a:lnTo>
                    <a:lnTo>
                      <a:pt x="835" y="873"/>
                    </a:lnTo>
                    <a:lnTo>
                      <a:pt x="817" y="873"/>
                    </a:lnTo>
                    <a:lnTo>
                      <a:pt x="817" y="867"/>
                    </a:lnTo>
                    <a:close/>
                    <a:moveTo>
                      <a:pt x="841" y="867"/>
                    </a:moveTo>
                    <a:lnTo>
                      <a:pt x="860" y="867"/>
                    </a:lnTo>
                    <a:lnTo>
                      <a:pt x="860" y="873"/>
                    </a:lnTo>
                    <a:lnTo>
                      <a:pt x="841" y="873"/>
                    </a:lnTo>
                    <a:lnTo>
                      <a:pt x="841" y="867"/>
                    </a:lnTo>
                    <a:close/>
                    <a:moveTo>
                      <a:pt x="866" y="867"/>
                    </a:moveTo>
                    <a:lnTo>
                      <a:pt x="885" y="867"/>
                    </a:lnTo>
                    <a:lnTo>
                      <a:pt x="885" y="873"/>
                    </a:lnTo>
                    <a:lnTo>
                      <a:pt x="866" y="873"/>
                    </a:lnTo>
                    <a:lnTo>
                      <a:pt x="866" y="867"/>
                    </a:lnTo>
                    <a:close/>
                    <a:moveTo>
                      <a:pt x="891" y="867"/>
                    </a:moveTo>
                    <a:lnTo>
                      <a:pt x="910" y="867"/>
                    </a:lnTo>
                    <a:lnTo>
                      <a:pt x="910" y="873"/>
                    </a:lnTo>
                    <a:lnTo>
                      <a:pt x="891" y="873"/>
                    </a:lnTo>
                    <a:lnTo>
                      <a:pt x="891" y="867"/>
                    </a:lnTo>
                    <a:close/>
                    <a:moveTo>
                      <a:pt x="916" y="867"/>
                    </a:moveTo>
                    <a:lnTo>
                      <a:pt x="934" y="867"/>
                    </a:lnTo>
                    <a:lnTo>
                      <a:pt x="934" y="873"/>
                    </a:lnTo>
                    <a:lnTo>
                      <a:pt x="916" y="873"/>
                    </a:lnTo>
                    <a:lnTo>
                      <a:pt x="916" y="867"/>
                    </a:lnTo>
                    <a:close/>
                    <a:moveTo>
                      <a:pt x="940" y="867"/>
                    </a:moveTo>
                    <a:lnTo>
                      <a:pt x="959" y="867"/>
                    </a:lnTo>
                    <a:lnTo>
                      <a:pt x="959" y="873"/>
                    </a:lnTo>
                    <a:lnTo>
                      <a:pt x="940" y="873"/>
                    </a:lnTo>
                    <a:lnTo>
                      <a:pt x="940" y="867"/>
                    </a:lnTo>
                    <a:close/>
                    <a:moveTo>
                      <a:pt x="965" y="867"/>
                    </a:moveTo>
                    <a:lnTo>
                      <a:pt x="984" y="867"/>
                    </a:lnTo>
                    <a:lnTo>
                      <a:pt x="984" y="873"/>
                    </a:lnTo>
                    <a:lnTo>
                      <a:pt x="965" y="873"/>
                    </a:lnTo>
                    <a:lnTo>
                      <a:pt x="965" y="867"/>
                    </a:lnTo>
                    <a:close/>
                    <a:moveTo>
                      <a:pt x="990" y="867"/>
                    </a:moveTo>
                    <a:lnTo>
                      <a:pt x="1009" y="867"/>
                    </a:lnTo>
                    <a:lnTo>
                      <a:pt x="1009" y="873"/>
                    </a:lnTo>
                    <a:lnTo>
                      <a:pt x="990" y="873"/>
                    </a:lnTo>
                    <a:lnTo>
                      <a:pt x="990" y="867"/>
                    </a:lnTo>
                    <a:close/>
                    <a:moveTo>
                      <a:pt x="1015" y="867"/>
                    </a:moveTo>
                    <a:lnTo>
                      <a:pt x="1033" y="867"/>
                    </a:lnTo>
                    <a:lnTo>
                      <a:pt x="1033" y="873"/>
                    </a:lnTo>
                    <a:lnTo>
                      <a:pt x="1015" y="873"/>
                    </a:lnTo>
                    <a:lnTo>
                      <a:pt x="1015" y="867"/>
                    </a:lnTo>
                    <a:close/>
                    <a:moveTo>
                      <a:pt x="1039" y="867"/>
                    </a:moveTo>
                    <a:lnTo>
                      <a:pt x="1058" y="867"/>
                    </a:lnTo>
                    <a:lnTo>
                      <a:pt x="1058" y="873"/>
                    </a:lnTo>
                    <a:lnTo>
                      <a:pt x="1039" y="873"/>
                    </a:lnTo>
                    <a:lnTo>
                      <a:pt x="1039" y="867"/>
                    </a:lnTo>
                    <a:close/>
                    <a:moveTo>
                      <a:pt x="1064" y="867"/>
                    </a:moveTo>
                    <a:lnTo>
                      <a:pt x="1083" y="867"/>
                    </a:lnTo>
                    <a:lnTo>
                      <a:pt x="1083" y="873"/>
                    </a:lnTo>
                    <a:lnTo>
                      <a:pt x="1064" y="873"/>
                    </a:lnTo>
                    <a:lnTo>
                      <a:pt x="1064" y="867"/>
                    </a:lnTo>
                    <a:close/>
                    <a:moveTo>
                      <a:pt x="1089" y="867"/>
                    </a:moveTo>
                    <a:lnTo>
                      <a:pt x="1108" y="867"/>
                    </a:lnTo>
                    <a:lnTo>
                      <a:pt x="1108" y="873"/>
                    </a:lnTo>
                    <a:lnTo>
                      <a:pt x="1089" y="873"/>
                    </a:lnTo>
                    <a:lnTo>
                      <a:pt x="1089" y="867"/>
                    </a:lnTo>
                    <a:close/>
                    <a:moveTo>
                      <a:pt x="1114" y="867"/>
                    </a:moveTo>
                    <a:lnTo>
                      <a:pt x="1132" y="867"/>
                    </a:lnTo>
                    <a:lnTo>
                      <a:pt x="1132" y="873"/>
                    </a:lnTo>
                    <a:lnTo>
                      <a:pt x="1114" y="873"/>
                    </a:lnTo>
                    <a:lnTo>
                      <a:pt x="1114" y="867"/>
                    </a:lnTo>
                    <a:close/>
                    <a:moveTo>
                      <a:pt x="1139" y="867"/>
                    </a:moveTo>
                    <a:lnTo>
                      <a:pt x="1157" y="867"/>
                    </a:lnTo>
                    <a:lnTo>
                      <a:pt x="1157" y="873"/>
                    </a:lnTo>
                    <a:lnTo>
                      <a:pt x="1139" y="873"/>
                    </a:lnTo>
                    <a:lnTo>
                      <a:pt x="1139" y="867"/>
                    </a:lnTo>
                    <a:close/>
                    <a:moveTo>
                      <a:pt x="1163" y="867"/>
                    </a:moveTo>
                    <a:lnTo>
                      <a:pt x="1182" y="867"/>
                    </a:lnTo>
                    <a:lnTo>
                      <a:pt x="1182" y="873"/>
                    </a:lnTo>
                    <a:lnTo>
                      <a:pt x="1163" y="873"/>
                    </a:lnTo>
                    <a:lnTo>
                      <a:pt x="1163" y="867"/>
                    </a:lnTo>
                    <a:close/>
                    <a:moveTo>
                      <a:pt x="1188" y="867"/>
                    </a:moveTo>
                    <a:lnTo>
                      <a:pt x="1207" y="867"/>
                    </a:lnTo>
                    <a:lnTo>
                      <a:pt x="1207" y="873"/>
                    </a:lnTo>
                    <a:lnTo>
                      <a:pt x="1188" y="873"/>
                    </a:lnTo>
                    <a:lnTo>
                      <a:pt x="1188" y="867"/>
                    </a:lnTo>
                    <a:close/>
                    <a:moveTo>
                      <a:pt x="1213" y="867"/>
                    </a:moveTo>
                    <a:lnTo>
                      <a:pt x="1231" y="867"/>
                    </a:lnTo>
                    <a:lnTo>
                      <a:pt x="1231" y="873"/>
                    </a:lnTo>
                    <a:lnTo>
                      <a:pt x="1213" y="873"/>
                    </a:lnTo>
                    <a:lnTo>
                      <a:pt x="1213" y="867"/>
                    </a:lnTo>
                    <a:close/>
                    <a:moveTo>
                      <a:pt x="1238" y="867"/>
                    </a:moveTo>
                    <a:lnTo>
                      <a:pt x="1256" y="867"/>
                    </a:lnTo>
                    <a:lnTo>
                      <a:pt x="1256" y="873"/>
                    </a:lnTo>
                    <a:lnTo>
                      <a:pt x="1238" y="873"/>
                    </a:lnTo>
                    <a:lnTo>
                      <a:pt x="1238" y="867"/>
                    </a:lnTo>
                    <a:close/>
                    <a:moveTo>
                      <a:pt x="1262" y="867"/>
                    </a:moveTo>
                    <a:lnTo>
                      <a:pt x="1281" y="867"/>
                    </a:lnTo>
                    <a:lnTo>
                      <a:pt x="1281" y="873"/>
                    </a:lnTo>
                    <a:lnTo>
                      <a:pt x="1262" y="873"/>
                    </a:lnTo>
                    <a:lnTo>
                      <a:pt x="1262" y="867"/>
                    </a:lnTo>
                    <a:close/>
                    <a:moveTo>
                      <a:pt x="1287" y="867"/>
                    </a:moveTo>
                    <a:lnTo>
                      <a:pt x="1306" y="867"/>
                    </a:lnTo>
                    <a:lnTo>
                      <a:pt x="1306" y="873"/>
                    </a:lnTo>
                    <a:lnTo>
                      <a:pt x="1287" y="873"/>
                    </a:lnTo>
                    <a:lnTo>
                      <a:pt x="1287" y="867"/>
                    </a:lnTo>
                    <a:close/>
                    <a:moveTo>
                      <a:pt x="1312" y="867"/>
                    </a:moveTo>
                    <a:lnTo>
                      <a:pt x="1330" y="867"/>
                    </a:lnTo>
                    <a:lnTo>
                      <a:pt x="1330" y="873"/>
                    </a:lnTo>
                    <a:lnTo>
                      <a:pt x="1312" y="873"/>
                    </a:lnTo>
                    <a:lnTo>
                      <a:pt x="1312" y="867"/>
                    </a:lnTo>
                    <a:close/>
                    <a:moveTo>
                      <a:pt x="1337" y="867"/>
                    </a:moveTo>
                    <a:lnTo>
                      <a:pt x="1355" y="867"/>
                    </a:lnTo>
                    <a:lnTo>
                      <a:pt x="1355" y="873"/>
                    </a:lnTo>
                    <a:lnTo>
                      <a:pt x="1337" y="873"/>
                    </a:lnTo>
                    <a:lnTo>
                      <a:pt x="1337" y="867"/>
                    </a:lnTo>
                    <a:close/>
                    <a:moveTo>
                      <a:pt x="1361" y="867"/>
                    </a:moveTo>
                    <a:lnTo>
                      <a:pt x="1380" y="867"/>
                    </a:lnTo>
                    <a:lnTo>
                      <a:pt x="1380" y="873"/>
                    </a:lnTo>
                    <a:lnTo>
                      <a:pt x="1361" y="873"/>
                    </a:lnTo>
                    <a:lnTo>
                      <a:pt x="1361" y="867"/>
                    </a:lnTo>
                    <a:close/>
                    <a:moveTo>
                      <a:pt x="1386" y="867"/>
                    </a:moveTo>
                    <a:lnTo>
                      <a:pt x="1405" y="867"/>
                    </a:lnTo>
                    <a:lnTo>
                      <a:pt x="1405" y="873"/>
                    </a:lnTo>
                    <a:lnTo>
                      <a:pt x="1386" y="873"/>
                    </a:lnTo>
                    <a:lnTo>
                      <a:pt x="1386" y="867"/>
                    </a:lnTo>
                    <a:close/>
                    <a:moveTo>
                      <a:pt x="1411" y="867"/>
                    </a:moveTo>
                    <a:lnTo>
                      <a:pt x="1429" y="867"/>
                    </a:lnTo>
                    <a:lnTo>
                      <a:pt x="1429" y="873"/>
                    </a:lnTo>
                    <a:lnTo>
                      <a:pt x="1411" y="873"/>
                    </a:lnTo>
                    <a:lnTo>
                      <a:pt x="1411" y="867"/>
                    </a:lnTo>
                    <a:close/>
                    <a:moveTo>
                      <a:pt x="1436" y="867"/>
                    </a:moveTo>
                    <a:lnTo>
                      <a:pt x="1454" y="867"/>
                    </a:lnTo>
                    <a:lnTo>
                      <a:pt x="1454" y="873"/>
                    </a:lnTo>
                    <a:lnTo>
                      <a:pt x="1436" y="873"/>
                    </a:lnTo>
                    <a:lnTo>
                      <a:pt x="1436" y="867"/>
                    </a:lnTo>
                    <a:close/>
                    <a:moveTo>
                      <a:pt x="1460" y="867"/>
                    </a:moveTo>
                    <a:lnTo>
                      <a:pt x="1479" y="867"/>
                    </a:lnTo>
                    <a:lnTo>
                      <a:pt x="1479" y="873"/>
                    </a:lnTo>
                    <a:lnTo>
                      <a:pt x="1460" y="873"/>
                    </a:lnTo>
                    <a:lnTo>
                      <a:pt x="1460" y="867"/>
                    </a:lnTo>
                    <a:close/>
                    <a:moveTo>
                      <a:pt x="1485" y="867"/>
                    </a:moveTo>
                    <a:lnTo>
                      <a:pt x="1504" y="867"/>
                    </a:lnTo>
                    <a:lnTo>
                      <a:pt x="1504" y="873"/>
                    </a:lnTo>
                    <a:lnTo>
                      <a:pt x="1485" y="873"/>
                    </a:lnTo>
                    <a:lnTo>
                      <a:pt x="1485" y="867"/>
                    </a:lnTo>
                    <a:close/>
                    <a:moveTo>
                      <a:pt x="1510" y="867"/>
                    </a:moveTo>
                    <a:lnTo>
                      <a:pt x="1529" y="867"/>
                    </a:lnTo>
                    <a:lnTo>
                      <a:pt x="1529" y="873"/>
                    </a:lnTo>
                    <a:lnTo>
                      <a:pt x="1510" y="873"/>
                    </a:lnTo>
                    <a:lnTo>
                      <a:pt x="1510" y="867"/>
                    </a:lnTo>
                    <a:close/>
                    <a:moveTo>
                      <a:pt x="1535" y="867"/>
                    </a:moveTo>
                    <a:lnTo>
                      <a:pt x="1553" y="867"/>
                    </a:lnTo>
                    <a:lnTo>
                      <a:pt x="1553" y="873"/>
                    </a:lnTo>
                    <a:lnTo>
                      <a:pt x="1535" y="873"/>
                    </a:lnTo>
                    <a:lnTo>
                      <a:pt x="1535" y="867"/>
                    </a:lnTo>
                    <a:close/>
                    <a:moveTo>
                      <a:pt x="1559" y="867"/>
                    </a:moveTo>
                    <a:lnTo>
                      <a:pt x="1578" y="867"/>
                    </a:lnTo>
                    <a:lnTo>
                      <a:pt x="1578" y="873"/>
                    </a:lnTo>
                    <a:lnTo>
                      <a:pt x="1559" y="873"/>
                    </a:lnTo>
                    <a:lnTo>
                      <a:pt x="1559" y="867"/>
                    </a:lnTo>
                    <a:close/>
                    <a:moveTo>
                      <a:pt x="1584" y="867"/>
                    </a:moveTo>
                    <a:lnTo>
                      <a:pt x="1603" y="867"/>
                    </a:lnTo>
                    <a:lnTo>
                      <a:pt x="1603" y="873"/>
                    </a:lnTo>
                    <a:lnTo>
                      <a:pt x="1584" y="873"/>
                    </a:lnTo>
                    <a:lnTo>
                      <a:pt x="1584" y="867"/>
                    </a:lnTo>
                    <a:close/>
                    <a:moveTo>
                      <a:pt x="1609" y="867"/>
                    </a:moveTo>
                    <a:lnTo>
                      <a:pt x="1628" y="867"/>
                    </a:lnTo>
                    <a:lnTo>
                      <a:pt x="1628" y="873"/>
                    </a:lnTo>
                    <a:lnTo>
                      <a:pt x="1609" y="873"/>
                    </a:lnTo>
                    <a:lnTo>
                      <a:pt x="1609" y="867"/>
                    </a:lnTo>
                    <a:close/>
                    <a:moveTo>
                      <a:pt x="1634" y="867"/>
                    </a:moveTo>
                    <a:lnTo>
                      <a:pt x="1652" y="867"/>
                    </a:lnTo>
                    <a:lnTo>
                      <a:pt x="1652" y="873"/>
                    </a:lnTo>
                    <a:lnTo>
                      <a:pt x="1634" y="873"/>
                    </a:lnTo>
                    <a:lnTo>
                      <a:pt x="1634" y="867"/>
                    </a:lnTo>
                    <a:close/>
                    <a:moveTo>
                      <a:pt x="1659" y="867"/>
                    </a:moveTo>
                    <a:lnTo>
                      <a:pt x="1677" y="867"/>
                    </a:lnTo>
                    <a:lnTo>
                      <a:pt x="1677" y="873"/>
                    </a:lnTo>
                    <a:lnTo>
                      <a:pt x="1659" y="873"/>
                    </a:lnTo>
                    <a:lnTo>
                      <a:pt x="1659" y="867"/>
                    </a:lnTo>
                    <a:close/>
                    <a:moveTo>
                      <a:pt x="1683" y="867"/>
                    </a:moveTo>
                    <a:lnTo>
                      <a:pt x="1702" y="867"/>
                    </a:lnTo>
                    <a:lnTo>
                      <a:pt x="1702" y="873"/>
                    </a:lnTo>
                    <a:lnTo>
                      <a:pt x="1683" y="873"/>
                    </a:lnTo>
                    <a:lnTo>
                      <a:pt x="1683" y="867"/>
                    </a:lnTo>
                    <a:close/>
                    <a:moveTo>
                      <a:pt x="1708" y="867"/>
                    </a:moveTo>
                    <a:lnTo>
                      <a:pt x="1727" y="867"/>
                    </a:lnTo>
                    <a:lnTo>
                      <a:pt x="1727" y="873"/>
                    </a:lnTo>
                    <a:lnTo>
                      <a:pt x="1708" y="873"/>
                    </a:lnTo>
                    <a:lnTo>
                      <a:pt x="1708" y="867"/>
                    </a:lnTo>
                    <a:close/>
                    <a:moveTo>
                      <a:pt x="1733" y="867"/>
                    </a:moveTo>
                    <a:lnTo>
                      <a:pt x="1751" y="867"/>
                    </a:lnTo>
                    <a:lnTo>
                      <a:pt x="1751" y="873"/>
                    </a:lnTo>
                    <a:lnTo>
                      <a:pt x="1733" y="873"/>
                    </a:lnTo>
                    <a:lnTo>
                      <a:pt x="1733" y="867"/>
                    </a:lnTo>
                    <a:close/>
                    <a:moveTo>
                      <a:pt x="1758" y="867"/>
                    </a:moveTo>
                    <a:lnTo>
                      <a:pt x="1776" y="867"/>
                    </a:lnTo>
                    <a:lnTo>
                      <a:pt x="1776" y="873"/>
                    </a:lnTo>
                    <a:lnTo>
                      <a:pt x="1758" y="873"/>
                    </a:lnTo>
                    <a:lnTo>
                      <a:pt x="1758" y="867"/>
                    </a:lnTo>
                    <a:close/>
                    <a:moveTo>
                      <a:pt x="1782" y="867"/>
                    </a:moveTo>
                    <a:lnTo>
                      <a:pt x="1801" y="867"/>
                    </a:lnTo>
                    <a:lnTo>
                      <a:pt x="1801" y="873"/>
                    </a:lnTo>
                    <a:lnTo>
                      <a:pt x="1782" y="873"/>
                    </a:lnTo>
                    <a:lnTo>
                      <a:pt x="1782" y="867"/>
                    </a:lnTo>
                    <a:close/>
                    <a:moveTo>
                      <a:pt x="1807" y="867"/>
                    </a:moveTo>
                    <a:lnTo>
                      <a:pt x="1826" y="867"/>
                    </a:lnTo>
                    <a:lnTo>
                      <a:pt x="1826" y="873"/>
                    </a:lnTo>
                    <a:lnTo>
                      <a:pt x="1807" y="873"/>
                    </a:lnTo>
                    <a:lnTo>
                      <a:pt x="1807" y="867"/>
                    </a:lnTo>
                    <a:close/>
                    <a:moveTo>
                      <a:pt x="1832" y="867"/>
                    </a:moveTo>
                    <a:lnTo>
                      <a:pt x="1850" y="867"/>
                    </a:lnTo>
                    <a:lnTo>
                      <a:pt x="1850" y="873"/>
                    </a:lnTo>
                    <a:lnTo>
                      <a:pt x="1832" y="873"/>
                    </a:lnTo>
                    <a:lnTo>
                      <a:pt x="1832" y="867"/>
                    </a:lnTo>
                    <a:close/>
                    <a:moveTo>
                      <a:pt x="1857" y="867"/>
                    </a:moveTo>
                    <a:lnTo>
                      <a:pt x="1875" y="867"/>
                    </a:lnTo>
                    <a:lnTo>
                      <a:pt x="1875" y="873"/>
                    </a:lnTo>
                    <a:lnTo>
                      <a:pt x="1857" y="873"/>
                    </a:lnTo>
                    <a:lnTo>
                      <a:pt x="1857" y="867"/>
                    </a:lnTo>
                    <a:close/>
                    <a:moveTo>
                      <a:pt x="1881" y="867"/>
                    </a:moveTo>
                    <a:lnTo>
                      <a:pt x="1900" y="867"/>
                    </a:lnTo>
                    <a:lnTo>
                      <a:pt x="1900" y="873"/>
                    </a:lnTo>
                    <a:lnTo>
                      <a:pt x="1881" y="873"/>
                    </a:lnTo>
                    <a:lnTo>
                      <a:pt x="1881" y="867"/>
                    </a:lnTo>
                    <a:close/>
                    <a:moveTo>
                      <a:pt x="1906" y="867"/>
                    </a:moveTo>
                    <a:lnTo>
                      <a:pt x="1925" y="867"/>
                    </a:lnTo>
                    <a:lnTo>
                      <a:pt x="1925" y="873"/>
                    </a:lnTo>
                    <a:lnTo>
                      <a:pt x="1906" y="873"/>
                    </a:lnTo>
                    <a:lnTo>
                      <a:pt x="1906" y="867"/>
                    </a:lnTo>
                    <a:close/>
                    <a:moveTo>
                      <a:pt x="1931" y="867"/>
                    </a:moveTo>
                    <a:lnTo>
                      <a:pt x="1949" y="867"/>
                    </a:lnTo>
                    <a:lnTo>
                      <a:pt x="1949" y="873"/>
                    </a:lnTo>
                    <a:lnTo>
                      <a:pt x="1931" y="873"/>
                    </a:lnTo>
                    <a:lnTo>
                      <a:pt x="1931" y="867"/>
                    </a:lnTo>
                    <a:close/>
                    <a:moveTo>
                      <a:pt x="1956" y="867"/>
                    </a:moveTo>
                    <a:lnTo>
                      <a:pt x="1974" y="867"/>
                    </a:lnTo>
                    <a:lnTo>
                      <a:pt x="1974" y="873"/>
                    </a:lnTo>
                    <a:lnTo>
                      <a:pt x="1956" y="873"/>
                    </a:lnTo>
                    <a:lnTo>
                      <a:pt x="1956" y="867"/>
                    </a:lnTo>
                    <a:close/>
                    <a:moveTo>
                      <a:pt x="1980" y="867"/>
                    </a:moveTo>
                    <a:lnTo>
                      <a:pt x="1999" y="867"/>
                    </a:lnTo>
                    <a:lnTo>
                      <a:pt x="1999" y="873"/>
                    </a:lnTo>
                    <a:lnTo>
                      <a:pt x="1980" y="873"/>
                    </a:lnTo>
                    <a:lnTo>
                      <a:pt x="1980" y="867"/>
                    </a:lnTo>
                    <a:close/>
                    <a:moveTo>
                      <a:pt x="2005" y="867"/>
                    </a:moveTo>
                    <a:lnTo>
                      <a:pt x="2024" y="867"/>
                    </a:lnTo>
                    <a:lnTo>
                      <a:pt x="2024" y="873"/>
                    </a:lnTo>
                    <a:lnTo>
                      <a:pt x="2005" y="873"/>
                    </a:lnTo>
                    <a:lnTo>
                      <a:pt x="2005" y="867"/>
                    </a:lnTo>
                    <a:close/>
                    <a:moveTo>
                      <a:pt x="2030" y="867"/>
                    </a:moveTo>
                    <a:lnTo>
                      <a:pt x="2049" y="867"/>
                    </a:lnTo>
                    <a:lnTo>
                      <a:pt x="2049" y="873"/>
                    </a:lnTo>
                    <a:lnTo>
                      <a:pt x="2030" y="873"/>
                    </a:lnTo>
                    <a:lnTo>
                      <a:pt x="2030" y="867"/>
                    </a:lnTo>
                    <a:close/>
                    <a:moveTo>
                      <a:pt x="2055" y="867"/>
                    </a:moveTo>
                    <a:lnTo>
                      <a:pt x="2073" y="867"/>
                    </a:lnTo>
                    <a:lnTo>
                      <a:pt x="2073" y="873"/>
                    </a:lnTo>
                    <a:lnTo>
                      <a:pt x="2055" y="873"/>
                    </a:lnTo>
                    <a:lnTo>
                      <a:pt x="2055" y="867"/>
                    </a:lnTo>
                    <a:close/>
                    <a:moveTo>
                      <a:pt x="2079" y="867"/>
                    </a:moveTo>
                    <a:lnTo>
                      <a:pt x="2098" y="867"/>
                    </a:lnTo>
                    <a:lnTo>
                      <a:pt x="2098" y="873"/>
                    </a:lnTo>
                    <a:lnTo>
                      <a:pt x="2079" y="873"/>
                    </a:lnTo>
                    <a:lnTo>
                      <a:pt x="2079" y="867"/>
                    </a:lnTo>
                    <a:close/>
                    <a:moveTo>
                      <a:pt x="2104" y="867"/>
                    </a:moveTo>
                    <a:lnTo>
                      <a:pt x="2123" y="867"/>
                    </a:lnTo>
                    <a:lnTo>
                      <a:pt x="2123" y="873"/>
                    </a:lnTo>
                    <a:lnTo>
                      <a:pt x="2104" y="873"/>
                    </a:lnTo>
                    <a:lnTo>
                      <a:pt x="2104" y="867"/>
                    </a:lnTo>
                    <a:close/>
                    <a:moveTo>
                      <a:pt x="2129" y="867"/>
                    </a:moveTo>
                    <a:lnTo>
                      <a:pt x="2148" y="867"/>
                    </a:lnTo>
                    <a:lnTo>
                      <a:pt x="2148" y="873"/>
                    </a:lnTo>
                    <a:lnTo>
                      <a:pt x="2129" y="873"/>
                    </a:lnTo>
                    <a:lnTo>
                      <a:pt x="2129" y="867"/>
                    </a:lnTo>
                    <a:close/>
                    <a:moveTo>
                      <a:pt x="2154" y="867"/>
                    </a:moveTo>
                    <a:lnTo>
                      <a:pt x="2172" y="867"/>
                    </a:lnTo>
                    <a:lnTo>
                      <a:pt x="2172" y="873"/>
                    </a:lnTo>
                    <a:lnTo>
                      <a:pt x="2154" y="873"/>
                    </a:lnTo>
                    <a:lnTo>
                      <a:pt x="2154" y="867"/>
                    </a:lnTo>
                    <a:close/>
                    <a:moveTo>
                      <a:pt x="2179" y="867"/>
                    </a:moveTo>
                    <a:lnTo>
                      <a:pt x="2197" y="867"/>
                    </a:lnTo>
                    <a:lnTo>
                      <a:pt x="2197" y="873"/>
                    </a:lnTo>
                    <a:lnTo>
                      <a:pt x="2179" y="873"/>
                    </a:lnTo>
                    <a:lnTo>
                      <a:pt x="2179" y="867"/>
                    </a:lnTo>
                    <a:close/>
                    <a:moveTo>
                      <a:pt x="2203" y="867"/>
                    </a:moveTo>
                    <a:lnTo>
                      <a:pt x="2222" y="867"/>
                    </a:lnTo>
                    <a:lnTo>
                      <a:pt x="2222" y="873"/>
                    </a:lnTo>
                    <a:lnTo>
                      <a:pt x="2203" y="873"/>
                    </a:lnTo>
                    <a:lnTo>
                      <a:pt x="2203" y="867"/>
                    </a:lnTo>
                    <a:close/>
                    <a:moveTo>
                      <a:pt x="2228" y="867"/>
                    </a:moveTo>
                    <a:lnTo>
                      <a:pt x="2247" y="867"/>
                    </a:lnTo>
                    <a:lnTo>
                      <a:pt x="2247" y="873"/>
                    </a:lnTo>
                    <a:lnTo>
                      <a:pt x="2228" y="873"/>
                    </a:lnTo>
                    <a:lnTo>
                      <a:pt x="2228" y="867"/>
                    </a:lnTo>
                    <a:close/>
                    <a:moveTo>
                      <a:pt x="2253" y="867"/>
                    </a:moveTo>
                    <a:lnTo>
                      <a:pt x="2271" y="867"/>
                    </a:lnTo>
                    <a:lnTo>
                      <a:pt x="2271" y="873"/>
                    </a:lnTo>
                    <a:lnTo>
                      <a:pt x="2253" y="873"/>
                    </a:lnTo>
                    <a:lnTo>
                      <a:pt x="2253" y="867"/>
                    </a:lnTo>
                    <a:close/>
                    <a:moveTo>
                      <a:pt x="2278" y="867"/>
                    </a:moveTo>
                    <a:lnTo>
                      <a:pt x="2296" y="867"/>
                    </a:lnTo>
                    <a:lnTo>
                      <a:pt x="2296" y="873"/>
                    </a:lnTo>
                    <a:lnTo>
                      <a:pt x="2278" y="873"/>
                    </a:lnTo>
                    <a:lnTo>
                      <a:pt x="2278" y="867"/>
                    </a:lnTo>
                    <a:close/>
                    <a:moveTo>
                      <a:pt x="2302" y="867"/>
                    </a:moveTo>
                    <a:lnTo>
                      <a:pt x="2321" y="867"/>
                    </a:lnTo>
                    <a:lnTo>
                      <a:pt x="2321" y="873"/>
                    </a:lnTo>
                    <a:lnTo>
                      <a:pt x="2302" y="873"/>
                    </a:lnTo>
                    <a:lnTo>
                      <a:pt x="2302" y="867"/>
                    </a:lnTo>
                    <a:close/>
                    <a:moveTo>
                      <a:pt x="2327" y="867"/>
                    </a:moveTo>
                    <a:lnTo>
                      <a:pt x="2346" y="867"/>
                    </a:lnTo>
                    <a:lnTo>
                      <a:pt x="2346" y="873"/>
                    </a:lnTo>
                    <a:lnTo>
                      <a:pt x="2327" y="873"/>
                    </a:lnTo>
                    <a:lnTo>
                      <a:pt x="2327" y="867"/>
                    </a:lnTo>
                    <a:close/>
                    <a:moveTo>
                      <a:pt x="2352" y="867"/>
                    </a:moveTo>
                    <a:lnTo>
                      <a:pt x="2367" y="867"/>
                    </a:lnTo>
                    <a:lnTo>
                      <a:pt x="2367" y="873"/>
                    </a:lnTo>
                    <a:lnTo>
                      <a:pt x="2352" y="873"/>
                    </a:lnTo>
                    <a:lnTo>
                      <a:pt x="2352" y="867"/>
                    </a:lnTo>
                    <a:close/>
                    <a:moveTo>
                      <a:pt x="0" y="578"/>
                    </a:moveTo>
                    <a:lnTo>
                      <a:pt x="18" y="578"/>
                    </a:lnTo>
                    <a:lnTo>
                      <a:pt x="18" y="585"/>
                    </a:lnTo>
                    <a:lnTo>
                      <a:pt x="0" y="585"/>
                    </a:lnTo>
                    <a:lnTo>
                      <a:pt x="0" y="578"/>
                    </a:lnTo>
                    <a:close/>
                    <a:moveTo>
                      <a:pt x="24" y="578"/>
                    </a:moveTo>
                    <a:lnTo>
                      <a:pt x="43" y="578"/>
                    </a:lnTo>
                    <a:lnTo>
                      <a:pt x="43" y="585"/>
                    </a:lnTo>
                    <a:lnTo>
                      <a:pt x="24" y="585"/>
                    </a:lnTo>
                    <a:lnTo>
                      <a:pt x="24" y="578"/>
                    </a:lnTo>
                    <a:close/>
                    <a:moveTo>
                      <a:pt x="49" y="578"/>
                    </a:moveTo>
                    <a:lnTo>
                      <a:pt x="68" y="578"/>
                    </a:lnTo>
                    <a:lnTo>
                      <a:pt x="68" y="585"/>
                    </a:lnTo>
                    <a:lnTo>
                      <a:pt x="49" y="585"/>
                    </a:lnTo>
                    <a:lnTo>
                      <a:pt x="49" y="578"/>
                    </a:lnTo>
                    <a:close/>
                    <a:moveTo>
                      <a:pt x="74" y="578"/>
                    </a:moveTo>
                    <a:lnTo>
                      <a:pt x="92" y="578"/>
                    </a:lnTo>
                    <a:lnTo>
                      <a:pt x="92" y="585"/>
                    </a:lnTo>
                    <a:lnTo>
                      <a:pt x="74" y="585"/>
                    </a:lnTo>
                    <a:lnTo>
                      <a:pt x="74" y="578"/>
                    </a:lnTo>
                    <a:close/>
                    <a:moveTo>
                      <a:pt x="99" y="578"/>
                    </a:moveTo>
                    <a:lnTo>
                      <a:pt x="117" y="578"/>
                    </a:lnTo>
                    <a:lnTo>
                      <a:pt x="117" y="585"/>
                    </a:lnTo>
                    <a:lnTo>
                      <a:pt x="99" y="585"/>
                    </a:lnTo>
                    <a:lnTo>
                      <a:pt x="99" y="578"/>
                    </a:lnTo>
                    <a:close/>
                    <a:moveTo>
                      <a:pt x="123" y="578"/>
                    </a:moveTo>
                    <a:lnTo>
                      <a:pt x="142" y="578"/>
                    </a:lnTo>
                    <a:lnTo>
                      <a:pt x="142" y="585"/>
                    </a:lnTo>
                    <a:lnTo>
                      <a:pt x="123" y="585"/>
                    </a:lnTo>
                    <a:lnTo>
                      <a:pt x="123" y="578"/>
                    </a:lnTo>
                    <a:close/>
                    <a:moveTo>
                      <a:pt x="148" y="578"/>
                    </a:moveTo>
                    <a:lnTo>
                      <a:pt x="167" y="578"/>
                    </a:lnTo>
                    <a:lnTo>
                      <a:pt x="167" y="585"/>
                    </a:lnTo>
                    <a:lnTo>
                      <a:pt x="148" y="585"/>
                    </a:lnTo>
                    <a:lnTo>
                      <a:pt x="148" y="578"/>
                    </a:lnTo>
                    <a:close/>
                    <a:moveTo>
                      <a:pt x="173" y="578"/>
                    </a:moveTo>
                    <a:lnTo>
                      <a:pt x="191" y="578"/>
                    </a:lnTo>
                    <a:lnTo>
                      <a:pt x="191" y="585"/>
                    </a:lnTo>
                    <a:lnTo>
                      <a:pt x="173" y="585"/>
                    </a:lnTo>
                    <a:lnTo>
                      <a:pt x="173" y="578"/>
                    </a:lnTo>
                    <a:close/>
                    <a:moveTo>
                      <a:pt x="198" y="578"/>
                    </a:moveTo>
                    <a:lnTo>
                      <a:pt x="216" y="578"/>
                    </a:lnTo>
                    <a:lnTo>
                      <a:pt x="216" y="585"/>
                    </a:lnTo>
                    <a:lnTo>
                      <a:pt x="198" y="585"/>
                    </a:lnTo>
                    <a:lnTo>
                      <a:pt x="198" y="578"/>
                    </a:lnTo>
                    <a:close/>
                    <a:moveTo>
                      <a:pt x="222" y="578"/>
                    </a:moveTo>
                    <a:lnTo>
                      <a:pt x="241" y="578"/>
                    </a:lnTo>
                    <a:lnTo>
                      <a:pt x="241" y="585"/>
                    </a:lnTo>
                    <a:lnTo>
                      <a:pt x="222" y="585"/>
                    </a:lnTo>
                    <a:lnTo>
                      <a:pt x="222" y="578"/>
                    </a:lnTo>
                    <a:close/>
                    <a:moveTo>
                      <a:pt x="247" y="578"/>
                    </a:moveTo>
                    <a:lnTo>
                      <a:pt x="266" y="578"/>
                    </a:lnTo>
                    <a:lnTo>
                      <a:pt x="266" y="585"/>
                    </a:lnTo>
                    <a:lnTo>
                      <a:pt x="247" y="585"/>
                    </a:lnTo>
                    <a:lnTo>
                      <a:pt x="247" y="578"/>
                    </a:lnTo>
                    <a:close/>
                    <a:moveTo>
                      <a:pt x="272" y="578"/>
                    </a:moveTo>
                    <a:lnTo>
                      <a:pt x="290" y="578"/>
                    </a:lnTo>
                    <a:lnTo>
                      <a:pt x="290" y="585"/>
                    </a:lnTo>
                    <a:lnTo>
                      <a:pt x="272" y="585"/>
                    </a:lnTo>
                    <a:lnTo>
                      <a:pt x="272" y="578"/>
                    </a:lnTo>
                    <a:close/>
                    <a:moveTo>
                      <a:pt x="297" y="578"/>
                    </a:moveTo>
                    <a:lnTo>
                      <a:pt x="315" y="578"/>
                    </a:lnTo>
                    <a:lnTo>
                      <a:pt x="315" y="585"/>
                    </a:lnTo>
                    <a:lnTo>
                      <a:pt x="297" y="585"/>
                    </a:lnTo>
                    <a:lnTo>
                      <a:pt x="297" y="578"/>
                    </a:lnTo>
                    <a:close/>
                    <a:moveTo>
                      <a:pt x="321" y="578"/>
                    </a:moveTo>
                    <a:lnTo>
                      <a:pt x="340" y="578"/>
                    </a:lnTo>
                    <a:lnTo>
                      <a:pt x="340" y="585"/>
                    </a:lnTo>
                    <a:lnTo>
                      <a:pt x="321" y="585"/>
                    </a:lnTo>
                    <a:lnTo>
                      <a:pt x="321" y="578"/>
                    </a:lnTo>
                    <a:close/>
                    <a:moveTo>
                      <a:pt x="346" y="578"/>
                    </a:moveTo>
                    <a:lnTo>
                      <a:pt x="365" y="578"/>
                    </a:lnTo>
                    <a:lnTo>
                      <a:pt x="365" y="585"/>
                    </a:lnTo>
                    <a:lnTo>
                      <a:pt x="346" y="585"/>
                    </a:lnTo>
                    <a:lnTo>
                      <a:pt x="346" y="578"/>
                    </a:lnTo>
                    <a:close/>
                    <a:moveTo>
                      <a:pt x="371" y="578"/>
                    </a:moveTo>
                    <a:lnTo>
                      <a:pt x="390" y="578"/>
                    </a:lnTo>
                    <a:lnTo>
                      <a:pt x="390" y="585"/>
                    </a:lnTo>
                    <a:lnTo>
                      <a:pt x="371" y="585"/>
                    </a:lnTo>
                    <a:lnTo>
                      <a:pt x="371" y="578"/>
                    </a:lnTo>
                    <a:close/>
                    <a:moveTo>
                      <a:pt x="396" y="578"/>
                    </a:moveTo>
                    <a:lnTo>
                      <a:pt x="414" y="578"/>
                    </a:lnTo>
                    <a:lnTo>
                      <a:pt x="414" y="585"/>
                    </a:lnTo>
                    <a:lnTo>
                      <a:pt x="396" y="585"/>
                    </a:lnTo>
                    <a:lnTo>
                      <a:pt x="396" y="578"/>
                    </a:lnTo>
                    <a:close/>
                    <a:moveTo>
                      <a:pt x="420" y="578"/>
                    </a:moveTo>
                    <a:lnTo>
                      <a:pt x="439" y="578"/>
                    </a:lnTo>
                    <a:lnTo>
                      <a:pt x="439" y="585"/>
                    </a:lnTo>
                    <a:lnTo>
                      <a:pt x="420" y="585"/>
                    </a:lnTo>
                    <a:lnTo>
                      <a:pt x="420" y="578"/>
                    </a:lnTo>
                    <a:close/>
                    <a:moveTo>
                      <a:pt x="445" y="578"/>
                    </a:moveTo>
                    <a:lnTo>
                      <a:pt x="464" y="578"/>
                    </a:lnTo>
                    <a:lnTo>
                      <a:pt x="464" y="585"/>
                    </a:lnTo>
                    <a:lnTo>
                      <a:pt x="445" y="585"/>
                    </a:lnTo>
                    <a:lnTo>
                      <a:pt x="445" y="578"/>
                    </a:lnTo>
                    <a:close/>
                    <a:moveTo>
                      <a:pt x="470" y="578"/>
                    </a:moveTo>
                    <a:lnTo>
                      <a:pt x="489" y="578"/>
                    </a:lnTo>
                    <a:lnTo>
                      <a:pt x="489" y="585"/>
                    </a:lnTo>
                    <a:lnTo>
                      <a:pt x="470" y="585"/>
                    </a:lnTo>
                    <a:lnTo>
                      <a:pt x="470" y="578"/>
                    </a:lnTo>
                    <a:close/>
                    <a:moveTo>
                      <a:pt x="495" y="578"/>
                    </a:moveTo>
                    <a:lnTo>
                      <a:pt x="513" y="578"/>
                    </a:lnTo>
                    <a:lnTo>
                      <a:pt x="513" y="585"/>
                    </a:lnTo>
                    <a:lnTo>
                      <a:pt x="495" y="585"/>
                    </a:lnTo>
                    <a:lnTo>
                      <a:pt x="495" y="578"/>
                    </a:lnTo>
                    <a:close/>
                    <a:moveTo>
                      <a:pt x="520" y="578"/>
                    </a:moveTo>
                    <a:lnTo>
                      <a:pt x="538" y="578"/>
                    </a:lnTo>
                    <a:lnTo>
                      <a:pt x="538" y="585"/>
                    </a:lnTo>
                    <a:lnTo>
                      <a:pt x="520" y="585"/>
                    </a:lnTo>
                    <a:lnTo>
                      <a:pt x="520" y="578"/>
                    </a:lnTo>
                    <a:close/>
                    <a:moveTo>
                      <a:pt x="544" y="578"/>
                    </a:moveTo>
                    <a:lnTo>
                      <a:pt x="563" y="578"/>
                    </a:lnTo>
                    <a:lnTo>
                      <a:pt x="563" y="585"/>
                    </a:lnTo>
                    <a:lnTo>
                      <a:pt x="544" y="585"/>
                    </a:lnTo>
                    <a:lnTo>
                      <a:pt x="544" y="578"/>
                    </a:lnTo>
                    <a:close/>
                    <a:moveTo>
                      <a:pt x="569" y="578"/>
                    </a:moveTo>
                    <a:lnTo>
                      <a:pt x="588" y="578"/>
                    </a:lnTo>
                    <a:lnTo>
                      <a:pt x="588" y="585"/>
                    </a:lnTo>
                    <a:lnTo>
                      <a:pt x="569" y="585"/>
                    </a:lnTo>
                    <a:lnTo>
                      <a:pt x="569" y="578"/>
                    </a:lnTo>
                    <a:close/>
                    <a:moveTo>
                      <a:pt x="594" y="578"/>
                    </a:moveTo>
                    <a:lnTo>
                      <a:pt x="612" y="578"/>
                    </a:lnTo>
                    <a:lnTo>
                      <a:pt x="612" y="585"/>
                    </a:lnTo>
                    <a:lnTo>
                      <a:pt x="594" y="585"/>
                    </a:lnTo>
                    <a:lnTo>
                      <a:pt x="594" y="578"/>
                    </a:lnTo>
                    <a:close/>
                    <a:moveTo>
                      <a:pt x="619" y="578"/>
                    </a:moveTo>
                    <a:lnTo>
                      <a:pt x="637" y="578"/>
                    </a:lnTo>
                    <a:lnTo>
                      <a:pt x="637" y="585"/>
                    </a:lnTo>
                    <a:lnTo>
                      <a:pt x="619" y="585"/>
                    </a:lnTo>
                    <a:lnTo>
                      <a:pt x="619" y="578"/>
                    </a:lnTo>
                    <a:close/>
                    <a:moveTo>
                      <a:pt x="643" y="578"/>
                    </a:moveTo>
                    <a:lnTo>
                      <a:pt x="662" y="578"/>
                    </a:lnTo>
                    <a:lnTo>
                      <a:pt x="662" y="585"/>
                    </a:lnTo>
                    <a:lnTo>
                      <a:pt x="643" y="585"/>
                    </a:lnTo>
                    <a:lnTo>
                      <a:pt x="643" y="578"/>
                    </a:lnTo>
                    <a:close/>
                    <a:moveTo>
                      <a:pt x="668" y="578"/>
                    </a:moveTo>
                    <a:lnTo>
                      <a:pt x="687" y="578"/>
                    </a:lnTo>
                    <a:lnTo>
                      <a:pt x="687" y="585"/>
                    </a:lnTo>
                    <a:lnTo>
                      <a:pt x="668" y="585"/>
                    </a:lnTo>
                    <a:lnTo>
                      <a:pt x="668" y="578"/>
                    </a:lnTo>
                    <a:close/>
                    <a:moveTo>
                      <a:pt x="693" y="578"/>
                    </a:moveTo>
                    <a:lnTo>
                      <a:pt x="711" y="578"/>
                    </a:lnTo>
                    <a:lnTo>
                      <a:pt x="711" y="585"/>
                    </a:lnTo>
                    <a:lnTo>
                      <a:pt x="693" y="585"/>
                    </a:lnTo>
                    <a:lnTo>
                      <a:pt x="693" y="578"/>
                    </a:lnTo>
                    <a:close/>
                    <a:moveTo>
                      <a:pt x="718" y="578"/>
                    </a:moveTo>
                    <a:lnTo>
                      <a:pt x="736" y="578"/>
                    </a:lnTo>
                    <a:lnTo>
                      <a:pt x="736" y="585"/>
                    </a:lnTo>
                    <a:lnTo>
                      <a:pt x="718" y="585"/>
                    </a:lnTo>
                    <a:lnTo>
                      <a:pt x="718" y="578"/>
                    </a:lnTo>
                    <a:close/>
                    <a:moveTo>
                      <a:pt x="742" y="578"/>
                    </a:moveTo>
                    <a:lnTo>
                      <a:pt x="761" y="578"/>
                    </a:lnTo>
                    <a:lnTo>
                      <a:pt x="761" y="585"/>
                    </a:lnTo>
                    <a:lnTo>
                      <a:pt x="742" y="585"/>
                    </a:lnTo>
                    <a:lnTo>
                      <a:pt x="742" y="578"/>
                    </a:lnTo>
                    <a:close/>
                    <a:moveTo>
                      <a:pt x="767" y="578"/>
                    </a:moveTo>
                    <a:lnTo>
                      <a:pt x="786" y="578"/>
                    </a:lnTo>
                    <a:lnTo>
                      <a:pt x="786" y="585"/>
                    </a:lnTo>
                    <a:lnTo>
                      <a:pt x="767" y="585"/>
                    </a:lnTo>
                    <a:lnTo>
                      <a:pt x="767" y="578"/>
                    </a:lnTo>
                    <a:close/>
                    <a:moveTo>
                      <a:pt x="792" y="578"/>
                    </a:moveTo>
                    <a:lnTo>
                      <a:pt x="810" y="578"/>
                    </a:lnTo>
                    <a:lnTo>
                      <a:pt x="810" y="585"/>
                    </a:lnTo>
                    <a:lnTo>
                      <a:pt x="792" y="585"/>
                    </a:lnTo>
                    <a:lnTo>
                      <a:pt x="792" y="578"/>
                    </a:lnTo>
                    <a:close/>
                    <a:moveTo>
                      <a:pt x="817" y="578"/>
                    </a:moveTo>
                    <a:lnTo>
                      <a:pt x="835" y="578"/>
                    </a:lnTo>
                    <a:lnTo>
                      <a:pt x="835" y="585"/>
                    </a:lnTo>
                    <a:lnTo>
                      <a:pt x="817" y="585"/>
                    </a:lnTo>
                    <a:lnTo>
                      <a:pt x="817" y="578"/>
                    </a:lnTo>
                    <a:close/>
                    <a:moveTo>
                      <a:pt x="841" y="578"/>
                    </a:moveTo>
                    <a:lnTo>
                      <a:pt x="860" y="578"/>
                    </a:lnTo>
                    <a:lnTo>
                      <a:pt x="860" y="585"/>
                    </a:lnTo>
                    <a:lnTo>
                      <a:pt x="841" y="585"/>
                    </a:lnTo>
                    <a:lnTo>
                      <a:pt x="841" y="578"/>
                    </a:lnTo>
                    <a:close/>
                    <a:moveTo>
                      <a:pt x="866" y="578"/>
                    </a:moveTo>
                    <a:lnTo>
                      <a:pt x="885" y="578"/>
                    </a:lnTo>
                    <a:lnTo>
                      <a:pt x="885" y="585"/>
                    </a:lnTo>
                    <a:lnTo>
                      <a:pt x="866" y="585"/>
                    </a:lnTo>
                    <a:lnTo>
                      <a:pt x="866" y="578"/>
                    </a:lnTo>
                    <a:close/>
                    <a:moveTo>
                      <a:pt x="891" y="578"/>
                    </a:moveTo>
                    <a:lnTo>
                      <a:pt x="910" y="578"/>
                    </a:lnTo>
                    <a:lnTo>
                      <a:pt x="910" y="585"/>
                    </a:lnTo>
                    <a:lnTo>
                      <a:pt x="891" y="585"/>
                    </a:lnTo>
                    <a:lnTo>
                      <a:pt x="891" y="578"/>
                    </a:lnTo>
                    <a:close/>
                    <a:moveTo>
                      <a:pt x="916" y="578"/>
                    </a:moveTo>
                    <a:lnTo>
                      <a:pt x="934" y="578"/>
                    </a:lnTo>
                    <a:lnTo>
                      <a:pt x="934" y="585"/>
                    </a:lnTo>
                    <a:lnTo>
                      <a:pt x="916" y="585"/>
                    </a:lnTo>
                    <a:lnTo>
                      <a:pt x="916" y="578"/>
                    </a:lnTo>
                    <a:close/>
                    <a:moveTo>
                      <a:pt x="940" y="578"/>
                    </a:moveTo>
                    <a:lnTo>
                      <a:pt x="959" y="578"/>
                    </a:lnTo>
                    <a:lnTo>
                      <a:pt x="959" y="585"/>
                    </a:lnTo>
                    <a:lnTo>
                      <a:pt x="940" y="585"/>
                    </a:lnTo>
                    <a:lnTo>
                      <a:pt x="940" y="578"/>
                    </a:lnTo>
                    <a:close/>
                    <a:moveTo>
                      <a:pt x="965" y="578"/>
                    </a:moveTo>
                    <a:lnTo>
                      <a:pt x="984" y="578"/>
                    </a:lnTo>
                    <a:lnTo>
                      <a:pt x="984" y="585"/>
                    </a:lnTo>
                    <a:lnTo>
                      <a:pt x="965" y="585"/>
                    </a:lnTo>
                    <a:lnTo>
                      <a:pt x="965" y="578"/>
                    </a:lnTo>
                    <a:close/>
                    <a:moveTo>
                      <a:pt x="990" y="578"/>
                    </a:moveTo>
                    <a:lnTo>
                      <a:pt x="1009" y="578"/>
                    </a:lnTo>
                    <a:lnTo>
                      <a:pt x="1009" y="585"/>
                    </a:lnTo>
                    <a:lnTo>
                      <a:pt x="990" y="585"/>
                    </a:lnTo>
                    <a:lnTo>
                      <a:pt x="990" y="578"/>
                    </a:lnTo>
                    <a:close/>
                    <a:moveTo>
                      <a:pt x="1015" y="578"/>
                    </a:moveTo>
                    <a:lnTo>
                      <a:pt x="1033" y="578"/>
                    </a:lnTo>
                    <a:lnTo>
                      <a:pt x="1033" y="585"/>
                    </a:lnTo>
                    <a:lnTo>
                      <a:pt x="1015" y="585"/>
                    </a:lnTo>
                    <a:lnTo>
                      <a:pt x="1015" y="578"/>
                    </a:lnTo>
                    <a:close/>
                    <a:moveTo>
                      <a:pt x="1039" y="578"/>
                    </a:moveTo>
                    <a:lnTo>
                      <a:pt x="1058" y="578"/>
                    </a:lnTo>
                    <a:lnTo>
                      <a:pt x="1058" y="585"/>
                    </a:lnTo>
                    <a:lnTo>
                      <a:pt x="1039" y="585"/>
                    </a:lnTo>
                    <a:lnTo>
                      <a:pt x="1039" y="578"/>
                    </a:lnTo>
                    <a:close/>
                    <a:moveTo>
                      <a:pt x="1064" y="578"/>
                    </a:moveTo>
                    <a:lnTo>
                      <a:pt x="1083" y="578"/>
                    </a:lnTo>
                    <a:lnTo>
                      <a:pt x="1083" y="585"/>
                    </a:lnTo>
                    <a:lnTo>
                      <a:pt x="1064" y="585"/>
                    </a:lnTo>
                    <a:lnTo>
                      <a:pt x="1064" y="578"/>
                    </a:lnTo>
                    <a:close/>
                    <a:moveTo>
                      <a:pt x="1089" y="578"/>
                    </a:moveTo>
                    <a:lnTo>
                      <a:pt x="1108" y="578"/>
                    </a:lnTo>
                    <a:lnTo>
                      <a:pt x="1108" y="585"/>
                    </a:lnTo>
                    <a:lnTo>
                      <a:pt x="1089" y="585"/>
                    </a:lnTo>
                    <a:lnTo>
                      <a:pt x="1089" y="578"/>
                    </a:lnTo>
                    <a:close/>
                    <a:moveTo>
                      <a:pt x="1114" y="578"/>
                    </a:moveTo>
                    <a:lnTo>
                      <a:pt x="1132" y="578"/>
                    </a:lnTo>
                    <a:lnTo>
                      <a:pt x="1132" y="585"/>
                    </a:lnTo>
                    <a:lnTo>
                      <a:pt x="1114" y="585"/>
                    </a:lnTo>
                    <a:lnTo>
                      <a:pt x="1114" y="578"/>
                    </a:lnTo>
                    <a:close/>
                    <a:moveTo>
                      <a:pt x="1139" y="578"/>
                    </a:moveTo>
                    <a:lnTo>
                      <a:pt x="1157" y="578"/>
                    </a:lnTo>
                    <a:lnTo>
                      <a:pt x="1157" y="585"/>
                    </a:lnTo>
                    <a:lnTo>
                      <a:pt x="1139" y="585"/>
                    </a:lnTo>
                    <a:lnTo>
                      <a:pt x="1139" y="578"/>
                    </a:lnTo>
                    <a:close/>
                    <a:moveTo>
                      <a:pt x="1163" y="578"/>
                    </a:moveTo>
                    <a:lnTo>
                      <a:pt x="1182" y="578"/>
                    </a:lnTo>
                    <a:lnTo>
                      <a:pt x="1182" y="585"/>
                    </a:lnTo>
                    <a:lnTo>
                      <a:pt x="1163" y="585"/>
                    </a:lnTo>
                    <a:lnTo>
                      <a:pt x="1163" y="578"/>
                    </a:lnTo>
                    <a:close/>
                    <a:moveTo>
                      <a:pt x="1188" y="578"/>
                    </a:moveTo>
                    <a:lnTo>
                      <a:pt x="1207" y="578"/>
                    </a:lnTo>
                    <a:lnTo>
                      <a:pt x="1207" y="585"/>
                    </a:lnTo>
                    <a:lnTo>
                      <a:pt x="1188" y="585"/>
                    </a:lnTo>
                    <a:lnTo>
                      <a:pt x="1188" y="578"/>
                    </a:lnTo>
                    <a:close/>
                    <a:moveTo>
                      <a:pt x="1213" y="578"/>
                    </a:moveTo>
                    <a:lnTo>
                      <a:pt x="1231" y="578"/>
                    </a:lnTo>
                    <a:lnTo>
                      <a:pt x="1231" y="585"/>
                    </a:lnTo>
                    <a:lnTo>
                      <a:pt x="1213" y="585"/>
                    </a:lnTo>
                    <a:lnTo>
                      <a:pt x="1213" y="578"/>
                    </a:lnTo>
                    <a:close/>
                    <a:moveTo>
                      <a:pt x="1238" y="578"/>
                    </a:moveTo>
                    <a:lnTo>
                      <a:pt x="1256" y="578"/>
                    </a:lnTo>
                    <a:lnTo>
                      <a:pt x="1256" y="585"/>
                    </a:lnTo>
                    <a:lnTo>
                      <a:pt x="1238" y="585"/>
                    </a:lnTo>
                    <a:lnTo>
                      <a:pt x="1238" y="578"/>
                    </a:lnTo>
                    <a:close/>
                    <a:moveTo>
                      <a:pt x="1262" y="578"/>
                    </a:moveTo>
                    <a:lnTo>
                      <a:pt x="1281" y="578"/>
                    </a:lnTo>
                    <a:lnTo>
                      <a:pt x="1281" y="585"/>
                    </a:lnTo>
                    <a:lnTo>
                      <a:pt x="1262" y="585"/>
                    </a:lnTo>
                    <a:lnTo>
                      <a:pt x="1262" y="578"/>
                    </a:lnTo>
                    <a:close/>
                    <a:moveTo>
                      <a:pt x="1287" y="578"/>
                    </a:moveTo>
                    <a:lnTo>
                      <a:pt x="1306" y="578"/>
                    </a:lnTo>
                    <a:lnTo>
                      <a:pt x="1306" y="585"/>
                    </a:lnTo>
                    <a:lnTo>
                      <a:pt x="1287" y="585"/>
                    </a:lnTo>
                    <a:lnTo>
                      <a:pt x="1287" y="578"/>
                    </a:lnTo>
                    <a:close/>
                    <a:moveTo>
                      <a:pt x="1312" y="578"/>
                    </a:moveTo>
                    <a:lnTo>
                      <a:pt x="1330" y="578"/>
                    </a:lnTo>
                    <a:lnTo>
                      <a:pt x="1330" y="585"/>
                    </a:lnTo>
                    <a:lnTo>
                      <a:pt x="1312" y="585"/>
                    </a:lnTo>
                    <a:lnTo>
                      <a:pt x="1312" y="578"/>
                    </a:lnTo>
                    <a:close/>
                    <a:moveTo>
                      <a:pt x="1337" y="578"/>
                    </a:moveTo>
                    <a:lnTo>
                      <a:pt x="1355" y="578"/>
                    </a:lnTo>
                    <a:lnTo>
                      <a:pt x="1355" y="585"/>
                    </a:lnTo>
                    <a:lnTo>
                      <a:pt x="1337" y="585"/>
                    </a:lnTo>
                    <a:lnTo>
                      <a:pt x="1337" y="578"/>
                    </a:lnTo>
                    <a:close/>
                    <a:moveTo>
                      <a:pt x="1361" y="578"/>
                    </a:moveTo>
                    <a:lnTo>
                      <a:pt x="1380" y="578"/>
                    </a:lnTo>
                    <a:lnTo>
                      <a:pt x="1380" y="585"/>
                    </a:lnTo>
                    <a:lnTo>
                      <a:pt x="1361" y="585"/>
                    </a:lnTo>
                    <a:lnTo>
                      <a:pt x="1361" y="578"/>
                    </a:lnTo>
                    <a:close/>
                    <a:moveTo>
                      <a:pt x="1386" y="578"/>
                    </a:moveTo>
                    <a:lnTo>
                      <a:pt x="1405" y="578"/>
                    </a:lnTo>
                    <a:lnTo>
                      <a:pt x="1405" y="585"/>
                    </a:lnTo>
                    <a:lnTo>
                      <a:pt x="1386" y="585"/>
                    </a:lnTo>
                    <a:lnTo>
                      <a:pt x="1386" y="578"/>
                    </a:lnTo>
                    <a:close/>
                    <a:moveTo>
                      <a:pt x="1411" y="578"/>
                    </a:moveTo>
                    <a:lnTo>
                      <a:pt x="1429" y="578"/>
                    </a:lnTo>
                    <a:lnTo>
                      <a:pt x="1429" y="585"/>
                    </a:lnTo>
                    <a:lnTo>
                      <a:pt x="1411" y="585"/>
                    </a:lnTo>
                    <a:lnTo>
                      <a:pt x="1411" y="578"/>
                    </a:lnTo>
                    <a:close/>
                    <a:moveTo>
                      <a:pt x="1436" y="578"/>
                    </a:moveTo>
                    <a:lnTo>
                      <a:pt x="1454" y="578"/>
                    </a:lnTo>
                    <a:lnTo>
                      <a:pt x="1454" y="585"/>
                    </a:lnTo>
                    <a:lnTo>
                      <a:pt x="1436" y="585"/>
                    </a:lnTo>
                    <a:lnTo>
                      <a:pt x="1436" y="578"/>
                    </a:lnTo>
                    <a:close/>
                    <a:moveTo>
                      <a:pt x="1460" y="578"/>
                    </a:moveTo>
                    <a:lnTo>
                      <a:pt x="1479" y="578"/>
                    </a:lnTo>
                    <a:lnTo>
                      <a:pt x="1479" y="585"/>
                    </a:lnTo>
                    <a:lnTo>
                      <a:pt x="1460" y="585"/>
                    </a:lnTo>
                    <a:lnTo>
                      <a:pt x="1460" y="578"/>
                    </a:lnTo>
                    <a:close/>
                    <a:moveTo>
                      <a:pt x="1485" y="578"/>
                    </a:moveTo>
                    <a:lnTo>
                      <a:pt x="1504" y="578"/>
                    </a:lnTo>
                    <a:lnTo>
                      <a:pt x="1504" y="585"/>
                    </a:lnTo>
                    <a:lnTo>
                      <a:pt x="1485" y="585"/>
                    </a:lnTo>
                    <a:lnTo>
                      <a:pt x="1485" y="578"/>
                    </a:lnTo>
                    <a:close/>
                    <a:moveTo>
                      <a:pt x="1510" y="578"/>
                    </a:moveTo>
                    <a:lnTo>
                      <a:pt x="1529" y="578"/>
                    </a:lnTo>
                    <a:lnTo>
                      <a:pt x="1529" y="585"/>
                    </a:lnTo>
                    <a:lnTo>
                      <a:pt x="1510" y="585"/>
                    </a:lnTo>
                    <a:lnTo>
                      <a:pt x="1510" y="578"/>
                    </a:lnTo>
                    <a:close/>
                    <a:moveTo>
                      <a:pt x="1535" y="578"/>
                    </a:moveTo>
                    <a:lnTo>
                      <a:pt x="1553" y="578"/>
                    </a:lnTo>
                    <a:lnTo>
                      <a:pt x="1553" y="585"/>
                    </a:lnTo>
                    <a:lnTo>
                      <a:pt x="1535" y="585"/>
                    </a:lnTo>
                    <a:lnTo>
                      <a:pt x="1535" y="578"/>
                    </a:lnTo>
                    <a:close/>
                    <a:moveTo>
                      <a:pt x="1559" y="578"/>
                    </a:moveTo>
                    <a:lnTo>
                      <a:pt x="1578" y="578"/>
                    </a:lnTo>
                    <a:lnTo>
                      <a:pt x="1578" y="585"/>
                    </a:lnTo>
                    <a:lnTo>
                      <a:pt x="1559" y="585"/>
                    </a:lnTo>
                    <a:lnTo>
                      <a:pt x="1559" y="578"/>
                    </a:lnTo>
                    <a:close/>
                    <a:moveTo>
                      <a:pt x="1584" y="578"/>
                    </a:moveTo>
                    <a:lnTo>
                      <a:pt x="1603" y="578"/>
                    </a:lnTo>
                    <a:lnTo>
                      <a:pt x="1603" y="585"/>
                    </a:lnTo>
                    <a:lnTo>
                      <a:pt x="1584" y="585"/>
                    </a:lnTo>
                    <a:lnTo>
                      <a:pt x="1584" y="578"/>
                    </a:lnTo>
                    <a:close/>
                    <a:moveTo>
                      <a:pt x="1609" y="578"/>
                    </a:moveTo>
                    <a:lnTo>
                      <a:pt x="1628" y="578"/>
                    </a:lnTo>
                    <a:lnTo>
                      <a:pt x="1628" y="585"/>
                    </a:lnTo>
                    <a:lnTo>
                      <a:pt x="1609" y="585"/>
                    </a:lnTo>
                    <a:lnTo>
                      <a:pt x="1609" y="578"/>
                    </a:lnTo>
                    <a:close/>
                    <a:moveTo>
                      <a:pt x="1634" y="578"/>
                    </a:moveTo>
                    <a:lnTo>
                      <a:pt x="1652" y="578"/>
                    </a:lnTo>
                    <a:lnTo>
                      <a:pt x="1652" y="585"/>
                    </a:lnTo>
                    <a:lnTo>
                      <a:pt x="1634" y="585"/>
                    </a:lnTo>
                    <a:lnTo>
                      <a:pt x="1634" y="578"/>
                    </a:lnTo>
                    <a:close/>
                    <a:moveTo>
                      <a:pt x="1659" y="578"/>
                    </a:moveTo>
                    <a:lnTo>
                      <a:pt x="1677" y="578"/>
                    </a:lnTo>
                    <a:lnTo>
                      <a:pt x="1677" y="585"/>
                    </a:lnTo>
                    <a:lnTo>
                      <a:pt x="1659" y="585"/>
                    </a:lnTo>
                    <a:lnTo>
                      <a:pt x="1659" y="578"/>
                    </a:lnTo>
                    <a:close/>
                    <a:moveTo>
                      <a:pt x="1683" y="578"/>
                    </a:moveTo>
                    <a:lnTo>
                      <a:pt x="1702" y="578"/>
                    </a:lnTo>
                    <a:lnTo>
                      <a:pt x="1702" y="585"/>
                    </a:lnTo>
                    <a:lnTo>
                      <a:pt x="1683" y="585"/>
                    </a:lnTo>
                    <a:lnTo>
                      <a:pt x="1683" y="578"/>
                    </a:lnTo>
                    <a:close/>
                    <a:moveTo>
                      <a:pt x="1708" y="578"/>
                    </a:moveTo>
                    <a:lnTo>
                      <a:pt x="1727" y="578"/>
                    </a:lnTo>
                    <a:lnTo>
                      <a:pt x="1727" y="585"/>
                    </a:lnTo>
                    <a:lnTo>
                      <a:pt x="1708" y="585"/>
                    </a:lnTo>
                    <a:lnTo>
                      <a:pt x="1708" y="578"/>
                    </a:lnTo>
                    <a:close/>
                    <a:moveTo>
                      <a:pt x="1733" y="578"/>
                    </a:moveTo>
                    <a:lnTo>
                      <a:pt x="1751" y="578"/>
                    </a:lnTo>
                    <a:lnTo>
                      <a:pt x="1751" y="585"/>
                    </a:lnTo>
                    <a:lnTo>
                      <a:pt x="1733" y="585"/>
                    </a:lnTo>
                    <a:lnTo>
                      <a:pt x="1733" y="578"/>
                    </a:lnTo>
                    <a:close/>
                    <a:moveTo>
                      <a:pt x="1758" y="578"/>
                    </a:moveTo>
                    <a:lnTo>
                      <a:pt x="1776" y="578"/>
                    </a:lnTo>
                    <a:lnTo>
                      <a:pt x="1776" y="585"/>
                    </a:lnTo>
                    <a:lnTo>
                      <a:pt x="1758" y="585"/>
                    </a:lnTo>
                    <a:lnTo>
                      <a:pt x="1758" y="578"/>
                    </a:lnTo>
                    <a:close/>
                    <a:moveTo>
                      <a:pt x="1782" y="578"/>
                    </a:moveTo>
                    <a:lnTo>
                      <a:pt x="1801" y="578"/>
                    </a:lnTo>
                    <a:lnTo>
                      <a:pt x="1801" y="585"/>
                    </a:lnTo>
                    <a:lnTo>
                      <a:pt x="1782" y="585"/>
                    </a:lnTo>
                    <a:lnTo>
                      <a:pt x="1782" y="578"/>
                    </a:lnTo>
                    <a:close/>
                    <a:moveTo>
                      <a:pt x="1807" y="578"/>
                    </a:moveTo>
                    <a:lnTo>
                      <a:pt x="1826" y="578"/>
                    </a:lnTo>
                    <a:lnTo>
                      <a:pt x="1826" y="585"/>
                    </a:lnTo>
                    <a:lnTo>
                      <a:pt x="1807" y="585"/>
                    </a:lnTo>
                    <a:lnTo>
                      <a:pt x="1807" y="578"/>
                    </a:lnTo>
                    <a:close/>
                    <a:moveTo>
                      <a:pt x="1832" y="578"/>
                    </a:moveTo>
                    <a:lnTo>
                      <a:pt x="1850" y="578"/>
                    </a:lnTo>
                    <a:lnTo>
                      <a:pt x="1850" y="585"/>
                    </a:lnTo>
                    <a:lnTo>
                      <a:pt x="1832" y="585"/>
                    </a:lnTo>
                    <a:lnTo>
                      <a:pt x="1832" y="578"/>
                    </a:lnTo>
                    <a:close/>
                    <a:moveTo>
                      <a:pt x="1857" y="578"/>
                    </a:moveTo>
                    <a:lnTo>
                      <a:pt x="1875" y="578"/>
                    </a:lnTo>
                    <a:lnTo>
                      <a:pt x="1875" y="585"/>
                    </a:lnTo>
                    <a:lnTo>
                      <a:pt x="1857" y="585"/>
                    </a:lnTo>
                    <a:lnTo>
                      <a:pt x="1857" y="578"/>
                    </a:lnTo>
                    <a:close/>
                    <a:moveTo>
                      <a:pt x="1881" y="578"/>
                    </a:moveTo>
                    <a:lnTo>
                      <a:pt x="1900" y="578"/>
                    </a:lnTo>
                    <a:lnTo>
                      <a:pt x="1900" y="585"/>
                    </a:lnTo>
                    <a:lnTo>
                      <a:pt x="1881" y="585"/>
                    </a:lnTo>
                    <a:lnTo>
                      <a:pt x="1881" y="578"/>
                    </a:lnTo>
                    <a:close/>
                    <a:moveTo>
                      <a:pt x="1906" y="578"/>
                    </a:moveTo>
                    <a:lnTo>
                      <a:pt x="1925" y="578"/>
                    </a:lnTo>
                    <a:lnTo>
                      <a:pt x="1925" y="585"/>
                    </a:lnTo>
                    <a:lnTo>
                      <a:pt x="1906" y="585"/>
                    </a:lnTo>
                    <a:lnTo>
                      <a:pt x="1906" y="578"/>
                    </a:lnTo>
                    <a:close/>
                    <a:moveTo>
                      <a:pt x="1931" y="578"/>
                    </a:moveTo>
                    <a:lnTo>
                      <a:pt x="1949" y="578"/>
                    </a:lnTo>
                    <a:lnTo>
                      <a:pt x="1949" y="585"/>
                    </a:lnTo>
                    <a:lnTo>
                      <a:pt x="1931" y="585"/>
                    </a:lnTo>
                    <a:lnTo>
                      <a:pt x="1931" y="578"/>
                    </a:lnTo>
                    <a:close/>
                    <a:moveTo>
                      <a:pt x="1956" y="578"/>
                    </a:moveTo>
                    <a:lnTo>
                      <a:pt x="1974" y="578"/>
                    </a:lnTo>
                    <a:lnTo>
                      <a:pt x="1974" y="585"/>
                    </a:lnTo>
                    <a:lnTo>
                      <a:pt x="1956" y="585"/>
                    </a:lnTo>
                    <a:lnTo>
                      <a:pt x="1956" y="578"/>
                    </a:lnTo>
                    <a:close/>
                    <a:moveTo>
                      <a:pt x="1980" y="578"/>
                    </a:moveTo>
                    <a:lnTo>
                      <a:pt x="1999" y="578"/>
                    </a:lnTo>
                    <a:lnTo>
                      <a:pt x="1999" y="585"/>
                    </a:lnTo>
                    <a:lnTo>
                      <a:pt x="1980" y="585"/>
                    </a:lnTo>
                    <a:lnTo>
                      <a:pt x="1980" y="578"/>
                    </a:lnTo>
                    <a:close/>
                    <a:moveTo>
                      <a:pt x="2005" y="578"/>
                    </a:moveTo>
                    <a:lnTo>
                      <a:pt x="2024" y="578"/>
                    </a:lnTo>
                    <a:lnTo>
                      <a:pt x="2024" y="585"/>
                    </a:lnTo>
                    <a:lnTo>
                      <a:pt x="2005" y="585"/>
                    </a:lnTo>
                    <a:lnTo>
                      <a:pt x="2005" y="578"/>
                    </a:lnTo>
                    <a:close/>
                    <a:moveTo>
                      <a:pt x="2030" y="578"/>
                    </a:moveTo>
                    <a:lnTo>
                      <a:pt x="2049" y="578"/>
                    </a:lnTo>
                    <a:lnTo>
                      <a:pt x="2049" y="585"/>
                    </a:lnTo>
                    <a:lnTo>
                      <a:pt x="2030" y="585"/>
                    </a:lnTo>
                    <a:lnTo>
                      <a:pt x="2030" y="578"/>
                    </a:lnTo>
                    <a:close/>
                    <a:moveTo>
                      <a:pt x="2055" y="578"/>
                    </a:moveTo>
                    <a:lnTo>
                      <a:pt x="2073" y="578"/>
                    </a:lnTo>
                    <a:lnTo>
                      <a:pt x="2073" y="585"/>
                    </a:lnTo>
                    <a:lnTo>
                      <a:pt x="2055" y="585"/>
                    </a:lnTo>
                    <a:lnTo>
                      <a:pt x="2055" y="578"/>
                    </a:lnTo>
                    <a:close/>
                    <a:moveTo>
                      <a:pt x="2079" y="578"/>
                    </a:moveTo>
                    <a:lnTo>
                      <a:pt x="2098" y="578"/>
                    </a:lnTo>
                    <a:lnTo>
                      <a:pt x="2098" y="585"/>
                    </a:lnTo>
                    <a:lnTo>
                      <a:pt x="2079" y="585"/>
                    </a:lnTo>
                    <a:lnTo>
                      <a:pt x="2079" y="578"/>
                    </a:lnTo>
                    <a:close/>
                    <a:moveTo>
                      <a:pt x="2104" y="578"/>
                    </a:moveTo>
                    <a:lnTo>
                      <a:pt x="2123" y="578"/>
                    </a:lnTo>
                    <a:lnTo>
                      <a:pt x="2123" y="585"/>
                    </a:lnTo>
                    <a:lnTo>
                      <a:pt x="2104" y="585"/>
                    </a:lnTo>
                    <a:lnTo>
                      <a:pt x="2104" y="578"/>
                    </a:lnTo>
                    <a:close/>
                    <a:moveTo>
                      <a:pt x="2129" y="578"/>
                    </a:moveTo>
                    <a:lnTo>
                      <a:pt x="2148" y="578"/>
                    </a:lnTo>
                    <a:lnTo>
                      <a:pt x="2148" y="585"/>
                    </a:lnTo>
                    <a:lnTo>
                      <a:pt x="2129" y="585"/>
                    </a:lnTo>
                    <a:lnTo>
                      <a:pt x="2129" y="578"/>
                    </a:lnTo>
                    <a:close/>
                    <a:moveTo>
                      <a:pt x="2154" y="578"/>
                    </a:moveTo>
                    <a:lnTo>
                      <a:pt x="2172" y="578"/>
                    </a:lnTo>
                    <a:lnTo>
                      <a:pt x="2172" y="585"/>
                    </a:lnTo>
                    <a:lnTo>
                      <a:pt x="2154" y="585"/>
                    </a:lnTo>
                    <a:lnTo>
                      <a:pt x="2154" y="578"/>
                    </a:lnTo>
                    <a:close/>
                    <a:moveTo>
                      <a:pt x="2179" y="578"/>
                    </a:moveTo>
                    <a:lnTo>
                      <a:pt x="2197" y="578"/>
                    </a:lnTo>
                    <a:lnTo>
                      <a:pt x="2197" y="585"/>
                    </a:lnTo>
                    <a:lnTo>
                      <a:pt x="2179" y="585"/>
                    </a:lnTo>
                    <a:lnTo>
                      <a:pt x="2179" y="578"/>
                    </a:lnTo>
                    <a:close/>
                    <a:moveTo>
                      <a:pt x="2203" y="578"/>
                    </a:moveTo>
                    <a:lnTo>
                      <a:pt x="2222" y="578"/>
                    </a:lnTo>
                    <a:lnTo>
                      <a:pt x="2222" y="585"/>
                    </a:lnTo>
                    <a:lnTo>
                      <a:pt x="2203" y="585"/>
                    </a:lnTo>
                    <a:lnTo>
                      <a:pt x="2203" y="578"/>
                    </a:lnTo>
                    <a:close/>
                    <a:moveTo>
                      <a:pt x="2228" y="578"/>
                    </a:moveTo>
                    <a:lnTo>
                      <a:pt x="2247" y="578"/>
                    </a:lnTo>
                    <a:lnTo>
                      <a:pt x="2247" y="585"/>
                    </a:lnTo>
                    <a:lnTo>
                      <a:pt x="2228" y="585"/>
                    </a:lnTo>
                    <a:lnTo>
                      <a:pt x="2228" y="578"/>
                    </a:lnTo>
                    <a:close/>
                    <a:moveTo>
                      <a:pt x="2253" y="578"/>
                    </a:moveTo>
                    <a:lnTo>
                      <a:pt x="2271" y="578"/>
                    </a:lnTo>
                    <a:lnTo>
                      <a:pt x="2271" y="585"/>
                    </a:lnTo>
                    <a:lnTo>
                      <a:pt x="2253" y="585"/>
                    </a:lnTo>
                    <a:lnTo>
                      <a:pt x="2253" y="578"/>
                    </a:lnTo>
                    <a:close/>
                    <a:moveTo>
                      <a:pt x="2278" y="578"/>
                    </a:moveTo>
                    <a:lnTo>
                      <a:pt x="2296" y="578"/>
                    </a:lnTo>
                    <a:lnTo>
                      <a:pt x="2296" y="585"/>
                    </a:lnTo>
                    <a:lnTo>
                      <a:pt x="2278" y="585"/>
                    </a:lnTo>
                    <a:lnTo>
                      <a:pt x="2278" y="578"/>
                    </a:lnTo>
                    <a:close/>
                    <a:moveTo>
                      <a:pt x="2302" y="578"/>
                    </a:moveTo>
                    <a:lnTo>
                      <a:pt x="2321" y="578"/>
                    </a:lnTo>
                    <a:lnTo>
                      <a:pt x="2321" y="585"/>
                    </a:lnTo>
                    <a:lnTo>
                      <a:pt x="2302" y="585"/>
                    </a:lnTo>
                    <a:lnTo>
                      <a:pt x="2302" y="578"/>
                    </a:lnTo>
                    <a:close/>
                    <a:moveTo>
                      <a:pt x="2327" y="578"/>
                    </a:moveTo>
                    <a:lnTo>
                      <a:pt x="2346" y="578"/>
                    </a:lnTo>
                    <a:lnTo>
                      <a:pt x="2346" y="585"/>
                    </a:lnTo>
                    <a:lnTo>
                      <a:pt x="2327" y="585"/>
                    </a:lnTo>
                    <a:lnTo>
                      <a:pt x="2327" y="578"/>
                    </a:lnTo>
                    <a:close/>
                    <a:moveTo>
                      <a:pt x="2352" y="578"/>
                    </a:moveTo>
                    <a:lnTo>
                      <a:pt x="2367" y="578"/>
                    </a:lnTo>
                    <a:lnTo>
                      <a:pt x="2367" y="585"/>
                    </a:lnTo>
                    <a:lnTo>
                      <a:pt x="2352" y="585"/>
                    </a:lnTo>
                    <a:lnTo>
                      <a:pt x="2352" y="578"/>
                    </a:lnTo>
                    <a:close/>
                    <a:moveTo>
                      <a:pt x="0" y="289"/>
                    </a:moveTo>
                    <a:lnTo>
                      <a:pt x="18" y="289"/>
                    </a:lnTo>
                    <a:lnTo>
                      <a:pt x="18" y="295"/>
                    </a:lnTo>
                    <a:lnTo>
                      <a:pt x="0" y="295"/>
                    </a:lnTo>
                    <a:lnTo>
                      <a:pt x="0" y="289"/>
                    </a:lnTo>
                    <a:close/>
                    <a:moveTo>
                      <a:pt x="24" y="289"/>
                    </a:moveTo>
                    <a:lnTo>
                      <a:pt x="43" y="289"/>
                    </a:lnTo>
                    <a:lnTo>
                      <a:pt x="43" y="295"/>
                    </a:lnTo>
                    <a:lnTo>
                      <a:pt x="24" y="295"/>
                    </a:lnTo>
                    <a:lnTo>
                      <a:pt x="24" y="289"/>
                    </a:lnTo>
                    <a:close/>
                    <a:moveTo>
                      <a:pt x="49" y="289"/>
                    </a:moveTo>
                    <a:lnTo>
                      <a:pt x="68" y="289"/>
                    </a:lnTo>
                    <a:lnTo>
                      <a:pt x="68" y="295"/>
                    </a:lnTo>
                    <a:lnTo>
                      <a:pt x="49" y="295"/>
                    </a:lnTo>
                    <a:lnTo>
                      <a:pt x="49" y="289"/>
                    </a:lnTo>
                    <a:close/>
                    <a:moveTo>
                      <a:pt x="74" y="289"/>
                    </a:moveTo>
                    <a:lnTo>
                      <a:pt x="92" y="289"/>
                    </a:lnTo>
                    <a:lnTo>
                      <a:pt x="92" y="295"/>
                    </a:lnTo>
                    <a:lnTo>
                      <a:pt x="74" y="295"/>
                    </a:lnTo>
                    <a:lnTo>
                      <a:pt x="74" y="289"/>
                    </a:lnTo>
                    <a:close/>
                    <a:moveTo>
                      <a:pt x="99" y="289"/>
                    </a:moveTo>
                    <a:lnTo>
                      <a:pt x="117" y="289"/>
                    </a:lnTo>
                    <a:lnTo>
                      <a:pt x="117" y="295"/>
                    </a:lnTo>
                    <a:lnTo>
                      <a:pt x="99" y="295"/>
                    </a:lnTo>
                    <a:lnTo>
                      <a:pt x="99" y="289"/>
                    </a:lnTo>
                    <a:close/>
                    <a:moveTo>
                      <a:pt x="123" y="289"/>
                    </a:moveTo>
                    <a:lnTo>
                      <a:pt x="142" y="289"/>
                    </a:lnTo>
                    <a:lnTo>
                      <a:pt x="142" y="295"/>
                    </a:lnTo>
                    <a:lnTo>
                      <a:pt x="123" y="295"/>
                    </a:lnTo>
                    <a:lnTo>
                      <a:pt x="123" y="289"/>
                    </a:lnTo>
                    <a:close/>
                    <a:moveTo>
                      <a:pt x="148" y="289"/>
                    </a:moveTo>
                    <a:lnTo>
                      <a:pt x="167" y="289"/>
                    </a:lnTo>
                    <a:lnTo>
                      <a:pt x="167" y="295"/>
                    </a:lnTo>
                    <a:lnTo>
                      <a:pt x="148" y="295"/>
                    </a:lnTo>
                    <a:lnTo>
                      <a:pt x="148" y="289"/>
                    </a:lnTo>
                    <a:close/>
                    <a:moveTo>
                      <a:pt x="173" y="289"/>
                    </a:moveTo>
                    <a:lnTo>
                      <a:pt x="191" y="289"/>
                    </a:lnTo>
                    <a:lnTo>
                      <a:pt x="191" y="295"/>
                    </a:lnTo>
                    <a:lnTo>
                      <a:pt x="173" y="295"/>
                    </a:lnTo>
                    <a:lnTo>
                      <a:pt x="173" y="289"/>
                    </a:lnTo>
                    <a:close/>
                    <a:moveTo>
                      <a:pt x="198" y="289"/>
                    </a:moveTo>
                    <a:lnTo>
                      <a:pt x="216" y="289"/>
                    </a:lnTo>
                    <a:lnTo>
                      <a:pt x="216" y="295"/>
                    </a:lnTo>
                    <a:lnTo>
                      <a:pt x="198" y="295"/>
                    </a:lnTo>
                    <a:lnTo>
                      <a:pt x="198" y="289"/>
                    </a:lnTo>
                    <a:close/>
                    <a:moveTo>
                      <a:pt x="222" y="289"/>
                    </a:moveTo>
                    <a:lnTo>
                      <a:pt x="241" y="289"/>
                    </a:lnTo>
                    <a:lnTo>
                      <a:pt x="241" y="295"/>
                    </a:lnTo>
                    <a:lnTo>
                      <a:pt x="222" y="295"/>
                    </a:lnTo>
                    <a:lnTo>
                      <a:pt x="222" y="289"/>
                    </a:lnTo>
                    <a:close/>
                    <a:moveTo>
                      <a:pt x="247" y="289"/>
                    </a:moveTo>
                    <a:lnTo>
                      <a:pt x="266" y="289"/>
                    </a:lnTo>
                    <a:lnTo>
                      <a:pt x="266" y="295"/>
                    </a:lnTo>
                    <a:lnTo>
                      <a:pt x="247" y="295"/>
                    </a:lnTo>
                    <a:lnTo>
                      <a:pt x="247" y="289"/>
                    </a:lnTo>
                    <a:close/>
                    <a:moveTo>
                      <a:pt x="272" y="289"/>
                    </a:moveTo>
                    <a:lnTo>
                      <a:pt x="290" y="289"/>
                    </a:lnTo>
                    <a:lnTo>
                      <a:pt x="290" y="295"/>
                    </a:lnTo>
                    <a:lnTo>
                      <a:pt x="272" y="295"/>
                    </a:lnTo>
                    <a:lnTo>
                      <a:pt x="272" y="289"/>
                    </a:lnTo>
                    <a:close/>
                    <a:moveTo>
                      <a:pt x="297" y="289"/>
                    </a:moveTo>
                    <a:lnTo>
                      <a:pt x="315" y="289"/>
                    </a:lnTo>
                    <a:lnTo>
                      <a:pt x="315" y="295"/>
                    </a:lnTo>
                    <a:lnTo>
                      <a:pt x="297" y="295"/>
                    </a:lnTo>
                    <a:lnTo>
                      <a:pt x="297" y="289"/>
                    </a:lnTo>
                    <a:close/>
                    <a:moveTo>
                      <a:pt x="321" y="289"/>
                    </a:moveTo>
                    <a:lnTo>
                      <a:pt x="340" y="289"/>
                    </a:lnTo>
                    <a:lnTo>
                      <a:pt x="340" y="295"/>
                    </a:lnTo>
                    <a:lnTo>
                      <a:pt x="321" y="295"/>
                    </a:lnTo>
                    <a:lnTo>
                      <a:pt x="321" y="289"/>
                    </a:lnTo>
                    <a:close/>
                    <a:moveTo>
                      <a:pt x="346" y="289"/>
                    </a:moveTo>
                    <a:lnTo>
                      <a:pt x="365" y="289"/>
                    </a:lnTo>
                    <a:lnTo>
                      <a:pt x="365" y="295"/>
                    </a:lnTo>
                    <a:lnTo>
                      <a:pt x="346" y="295"/>
                    </a:lnTo>
                    <a:lnTo>
                      <a:pt x="346" y="289"/>
                    </a:lnTo>
                    <a:close/>
                    <a:moveTo>
                      <a:pt x="371" y="289"/>
                    </a:moveTo>
                    <a:lnTo>
                      <a:pt x="390" y="289"/>
                    </a:lnTo>
                    <a:lnTo>
                      <a:pt x="390" y="295"/>
                    </a:lnTo>
                    <a:lnTo>
                      <a:pt x="371" y="295"/>
                    </a:lnTo>
                    <a:lnTo>
                      <a:pt x="371" y="289"/>
                    </a:lnTo>
                    <a:close/>
                    <a:moveTo>
                      <a:pt x="396" y="289"/>
                    </a:moveTo>
                    <a:lnTo>
                      <a:pt x="414" y="289"/>
                    </a:lnTo>
                    <a:lnTo>
                      <a:pt x="414" y="295"/>
                    </a:lnTo>
                    <a:lnTo>
                      <a:pt x="396" y="295"/>
                    </a:lnTo>
                    <a:lnTo>
                      <a:pt x="396" y="289"/>
                    </a:lnTo>
                    <a:close/>
                    <a:moveTo>
                      <a:pt x="420" y="289"/>
                    </a:moveTo>
                    <a:lnTo>
                      <a:pt x="439" y="289"/>
                    </a:lnTo>
                    <a:lnTo>
                      <a:pt x="439" y="295"/>
                    </a:lnTo>
                    <a:lnTo>
                      <a:pt x="420" y="295"/>
                    </a:lnTo>
                    <a:lnTo>
                      <a:pt x="420" y="289"/>
                    </a:lnTo>
                    <a:close/>
                    <a:moveTo>
                      <a:pt x="445" y="289"/>
                    </a:moveTo>
                    <a:lnTo>
                      <a:pt x="464" y="289"/>
                    </a:lnTo>
                    <a:lnTo>
                      <a:pt x="464" y="295"/>
                    </a:lnTo>
                    <a:lnTo>
                      <a:pt x="445" y="295"/>
                    </a:lnTo>
                    <a:lnTo>
                      <a:pt x="445" y="289"/>
                    </a:lnTo>
                    <a:close/>
                    <a:moveTo>
                      <a:pt x="470" y="289"/>
                    </a:moveTo>
                    <a:lnTo>
                      <a:pt x="489" y="289"/>
                    </a:lnTo>
                    <a:lnTo>
                      <a:pt x="489" y="295"/>
                    </a:lnTo>
                    <a:lnTo>
                      <a:pt x="470" y="295"/>
                    </a:lnTo>
                    <a:lnTo>
                      <a:pt x="470" y="289"/>
                    </a:lnTo>
                    <a:close/>
                    <a:moveTo>
                      <a:pt x="495" y="289"/>
                    </a:moveTo>
                    <a:lnTo>
                      <a:pt x="513" y="289"/>
                    </a:lnTo>
                    <a:lnTo>
                      <a:pt x="513" y="295"/>
                    </a:lnTo>
                    <a:lnTo>
                      <a:pt x="495" y="295"/>
                    </a:lnTo>
                    <a:lnTo>
                      <a:pt x="495" y="289"/>
                    </a:lnTo>
                    <a:close/>
                    <a:moveTo>
                      <a:pt x="520" y="289"/>
                    </a:moveTo>
                    <a:lnTo>
                      <a:pt x="538" y="289"/>
                    </a:lnTo>
                    <a:lnTo>
                      <a:pt x="538" y="295"/>
                    </a:lnTo>
                    <a:lnTo>
                      <a:pt x="520" y="295"/>
                    </a:lnTo>
                    <a:lnTo>
                      <a:pt x="520" y="289"/>
                    </a:lnTo>
                    <a:close/>
                    <a:moveTo>
                      <a:pt x="544" y="289"/>
                    </a:moveTo>
                    <a:lnTo>
                      <a:pt x="563" y="289"/>
                    </a:lnTo>
                    <a:lnTo>
                      <a:pt x="563" y="295"/>
                    </a:lnTo>
                    <a:lnTo>
                      <a:pt x="544" y="295"/>
                    </a:lnTo>
                    <a:lnTo>
                      <a:pt x="544" y="289"/>
                    </a:lnTo>
                    <a:close/>
                    <a:moveTo>
                      <a:pt x="569" y="289"/>
                    </a:moveTo>
                    <a:lnTo>
                      <a:pt x="588" y="289"/>
                    </a:lnTo>
                    <a:lnTo>
                      <a:pt x="588" y="295"/>
                    </a:lnTo>
                    <a:lnTo>
                      <a:pt x="569" y="295"/>
                    </a:lnTo>
                    <a:lnTo>
                      <a:pt x="569" y="289"/>
                    </a:lnTo>
                    <a:close/>
                    <a:moveTo>
                      <a:pt x="594" y="289"/>
                    </a:moveTo>
                    <a:lnTo>
                      <a:pt x="612" y="289"/>
                    </a:lnTo>
                    <a:lnTo>
                      <a:pt x="612" y="295"/>
                    </a:lnTo>
                    <a:lnTo>
                      <a:pt x="594" y="295"/>
                    </a:lnTo>
                    <a:lnTo>
                      <a:pt x="594" y="289"/>
                    </a:lnTo>
                    <a:close/>
                    <a:moveTo>
                      <a:pt x="619" y="289"/>
                    </a:moveTo>
                    <a:lnTo>
                      <a:pt x="637" y="289"/>
                    </a:lnTo>
                    <a:lnTo>
                      <a:pt x="637" y="295"/>
                    </a:lnTo>
                    <a:lnTo>
                      <a:pt x="619" y="295"/>
                    </a:lnTo>
                    <a:lnTo>
                      <a:pt x="619" y="289"/>
                    </a:lnTo>
                    <a:close/>
                    <a:moveTo>
                      <a:pt x="643" y="289"/>
                    </a:moveTo>
                    <a:lnTo>
                      <a:pt x="662" y="289"/>
                    </a:lnTo>
                    <a:lnTo>
                      <a:pt x="662" y="295"/>
                    </a:lnTo>
                    <a:lnTo>
                      <a:pt x="643" y="295"/>
                    </a:lnTo>
                    <a:lnTo>
                      <a:pt x="643" y="289"/>
                    </a:lnTo>
                    <a:close/>
                    <a:moveTo>
                      <a:pt x="668" y="289"/>
                    </a:moveTo>
                    <a:lnTo>
                      <a:pt x="687" y="289"/>
                    </a:lnTo>
                    <a:lnTo>
                      <a:pt x="687" y="295"/>
                    </a:lnTo>
                    <a:lnTo>
                      <a:pt x="668" y="295"/>
                    </a:lnTo>
                    <a:lnTo>
                      <a:pt x="668" y="289"/>
                    </a:lnTo>
                    <a:close/>
                    <a:moveTo>
                      <a:pt x="693" y="289"/>
                    </a:moveTo>
                    <a:lnTo>
                      <a:pt x="711" y="289"/>
                    </a:lnTo>
                    <a:lnTo>
                      <a:pt x="711" y="295"/>
                    </a:lnTo>
                    <a:lnTo>
                      <a:pt x="693" y="295"/>
                    </a:lnTo>
                    <a:lnTo>
                      <a:pt x="693" y="289"/>
                    </a:lnTo>
                    <a:close/>
                    <a:moveTo>
                      <a:pt x="718" y="289"/>
                    </a:moveTo>
                    <a:lnTo>
                      <a:pt x="736" y="289"/>
                    </a:lnTo>
                    <a:lnTo>
                      <a:pt x="736" y="295"/>
                    </a:lnTo>
                    <a:lnTo>
                      <a:pt x="718" y="295"/>
                    </a:lnTo>
                    <a:lnTo>
                      <a:pt x="718" y="289"/>
                    </a:lnTo>
                    <a:close/>
                    <a:moveTo>
                      <a:pt x="742" y="289"/>
                    </a:moveTo>
                    <a:lnTo>
                      <a:pt x="761" y="289"/>
                    </a:lnTo>
                    <a:lnTo>
                      <a:pt x="761" y="295"/>
                    </a:lnTo>
                    <a:lnTo>
                      <a:pt x="742" y="295"/>
                    </a:lnTo>
                    <a:lnTo>
                      <a:pt x="742" y="289"/>
                    </a:lnTo>
                    <a:close/>
                    <a:moveTo>
                      <a:pt x="767" y="289"/>
                    </a:moveTo>
                    <a:lnTo>
                      <a:pt x="786" y="289"/>
                    </a:lnTo>
                    <a:lnTo>
                      <a:pt x="786" y="295"/>
                    </a:lnTo>
                    <a:lnTo>
                      <a:pt x="767" y="295"/>
                    </a:lnTo>
                    <a:lnTo>
                      <a:pt x="767" y="289"/>
                    </a:lnTo>
                    <a:close/>
                    <a:moveTo>
                      <a:pt x="792" y="289"/>
                    </a:moveTo>
                    <a:lnTo>
                      <a:pt x="810" y="289"/>
                    </a:lnTo>
                    <a:lnTo>
                      <a:pt x="810" y="295"/>
                    </a:lnTo>
                    <a:lnTo>
                      <a:pt x="792" y="295"/>
                    </a:lnTo>
                    <a:lnTo>
                      <a:pt x="792" y="289"/>
                    </a:lnTo>
                    <a:close/>
                    <a:moveTo>
                      <a:pt x="817" y="289"/>
                    </a:moveTo>
                    <a:lnTo>
                      <a:pt x="835" y="289"/>
                    </a:lnTo>
                    <a:lnTo>
                      <a:pt x="835" y="295"/>
                    </a:lnTo>
                    <a:lnTo>
                      <a:pt x="817" y="295"/>
                    </a:lnTo>
                    <a:lnTo>
                      <a:pt x="817" y="289"/>
                    </a:lnTo>
                    <a:close/>
                    <a:moveTo>
                      <a:pt x="841" y="289"/>
                    </a:moveTo>
                    <a:lnTo>
                      <a:pt x="860" y="289"/>
                    </a:lnTo>
                    <a:lnTo>
                      <a:pt x="860" y="295"/>
                    </a:lnTo>
                    <a:lnTo>
                      <a:pt x="841" y="295"/>
                    </a:lnTo>
                    <a:lnTo>
                      <a:pt x="841" y="289"/>
                    </a:lnTo>
                    <a:close/>
                    <a:moveTo>
                      <a:pt x="866" y="289"/>
                    </a:moveTo>
                    <a:lnTo>
                      <a:pt x="885" y="289"/>
                    </a:lnTo>
                    <a:lnTo>
                      <a:pt x="885" y="295"/>
                    </a:lnTo>
                    <a:lnTo>
                      <a:pt x="866" y="295"/>
                    </a:lnTo>
                    <a:lnTo>
                      <a:pt x="866" y="289"/>
                    </a:lnTo>
                    <a:close/>
                    <a:moveTo>
                      <a:pt x="891" y="289"/>
                    </a:moveTo>
                    <a:lnTo>
                      <a:pt x="910" y="289"/>
                    </a:lnTo>
                    <a:lnTo>
                      <a:pt x="910" y="295"/>
                    </a:lnTo>
                    <a:lnTo>
                      <a:pt x="891" y="295"/>
                    </a:lnTo>
                    <a:lnTo>
                      <a:pt x="891" y="289"/>
                    </a:lnTo>
                    <a:close/>
                    <a:moveTo>
                      <a:pt x="916" y="289"/>
                    </a:moveTo>
                    <a:lnTo>
                      <a:pt x="934" y="289"/>
                    </a:lnTo>
                    <a:lnTo>
                      <a:pt x="934" y="295"/>
                    </a:lnTo>
                    <a:lnTo>
                      <a:pt x="916" y="295"/>
                    </a:lnTo>
                    <a:lnTo>
                      <a:pt x="916" y="289"/>
                    </a:lnTo>
                    <a:close/>
                    <a:moveTo>
                      <a:pt x="940" y="289"/>
                    </a:moveTo>
                    <a:lnTo>
                      <a:pt x="959" y="289"/>
                    </a:lnTo>
                    <a:lnTo>
                      <a:pt x="959" y="295"/>
                    </a:lnTo>
                    <a:lnTo>
                      <a:pt x="940" y="295"/>
                    </a:lnTo>
                    <a:lnTo>
                      <a:pt x="940" y="289"/>
                    </a:lnTo>
                    <a:close/>
                    <a:moveTo>
                      <a:pt x="965" y="289"/>
                    </a:moveTo>
                    <a:lnTo>
                      <a:pt x="984" y="289"/>
                    </a:lnTo>
                    <a:lnTo>
                      <a:pt x="984" y="295"/>
                    </a:lnTo>
                    <a:lnTo>
                      <a:pt x="965" y="295"/>
                    </a:lnTo>
                    <a:lnTo>
                      <a:pt x="965" y="289"/>
                    </a:lnTo>
                    <a:close/>
                    <a:moveTo>
                      <a:pt x="990" y="289"/>
                    </a:moveTo>
                    <a:lnTo>
                      <a:pt x="1009" y="289"/>
                    </a:lnTo>
                    <a:lnTo>
                      <a:pt x="1009" y="295"/>
                    </a:lnTo>
                    <a:lnTo>
                      <a:pt x="990" y="295"/>
                    </a:lnTo>
                    <a:lnTo>
                      <a:pt x="990" y="289"/>
                    </a:lnTo>
                    <a:close/>
                    <a:moveTo>
                      <a:pt x="1015" y="289"/>
                    </a:moveTo>
                    <a:lnTo>
                      <a:pt x="1033" y="289"/>
                    </a:lnTo>
                    <a:lnTo>
                      <a:pt x="1033" y="295"/>
                    </a:lnTo>
                    <a:lnTo>
                      <a:pt x="1015" y="295"/>
                    </a:lnTo>
                    <a:lnTo>
                      <a:pt x="1015" y="289"/>
                    </a:lnTo>
                    <a:close/>
                    <a:moveTo>
                      <a:pt x="1039" y="289"/>
                    </a:moveTo>
                    <a:lnTo>
                      <a:pt x="1058" y="289"/>
                    </a:lnTo>
                    <a:lnTo>
                      <a:pt x="1058" y="295"/>
                    </a:lnTo>
                    <a:lnTo>
                      <a:pt x="1039" y="295"/>
                    </a:lnTo>
                    <a:lnTo>
                      <a:pt x="1039" y="289"/>
                    </a:lnTo>
                    <a:close/>
                    <a:moveTo>
                      <a:pt x="1064" y="289"/>
                    </a:moveTo>
                    <a:lnTo>
                      <a:pt x="1083" y="289"/>
                    </a:lnTo>
                    <a:lnTo>
                      <a:pt x="1083" y="295"/>
                    </a:lnTo>
                    <a:lnTo>
                      <a:pt x="1064" y="295"/>
                    </a:lnTo>
                    <a:lnTo>
                      <a:pt x="1064" y="289"/>
                    </a:lnTo>
                    <a:close/>
                    <a:moveTo>
                      <a:pt x="1089" y="289"/>
                    </a:moveTo>
                    <a:lnTo>
                      <a:pt x="1108" y="289"/>
                    </a:lnTo>
                    <a:lnTo>
                      <a:pt x="1108" y="295"/>
                    </a:lnTo>
                    <a:lnTo>
                      <a:pt x="1089" y="295"/>
                    </a:lnTo>
                    <a:lnTo>
                      <a:pt x="1089" y="289"/>
                    </a:lnTo>
                    <a:close/>
                    <a:moveTo>
                      <a:pt x="1114" y="289"/>
                    </a:moveTo>
                    <a:lnTo>
                      <a:pt x="1132" y="289"/>
                    </a:lnTo>
                    <a:lnTo>
                      <a:pt x="1132" y="295"/>
                    </a:lnTo>
                    <a:lnTo>
                      <a:pt x="1114" y="295"/>
                    </a:lnTo>
                    <a:lnTo>
                      <a:pt x="1114" y="289"/>
                    </a:lnTo>
                    <a:close/>
                    <a:moveTo>
                      <a:pt x="1139" y="289"/>
                    </a:moveTo>
                    <a:lnTo>
                      <a:pt x="1157" y="289"/>
                    </a:lnTo>
                    <a:lnTo>
                      <a:pt x="1157" y="295"/>
                    </a:lnTo>
                    <a:lnTo>
                      <a:pt x="1139" y="295"/>
                    </a:lnTo>
                    <a:lnTo>
                      <a:pt x="1139" y="289"/>
                    </a:lnTo>
                    <a:close/>
                    <a:moveTo>
                      <a:pt x="1163" y="289"/>
                    </a:moveTo>
                    <a:lnTo>
                      <a:pt x="1182" y="289"/>
                    </a:lnTo>
                    <a:lnTo>
                      <a:pt x="1182" y="295"/>
                    </a:lnTo>
                    <a:lnTo>
                      <a:pt x="1163" y="295"/>
                    </a:lnTo>
                    <a:lnTo>
                      <a:pt x="1163" y="289"/>
                    </a:lnTo>
                    <a:close/>
                    <a:moveTo>
                      <a:pt x="1188" y="289"/>
                    </a:moveTo>
                    <a:lnTo>
                      <a:pt x="1207" y="289"/>
                    </a:lnTo>
                    <a:lnTo>
                      <a:pt x="1207" y="295"/>
                    </a:lnTo>
                    <a:lnTo>
                      <a:pt x="1188" y="295"/>
                    </a:lnTo>
                    <a:lnTo>
                      <a:pt x="1188" y="289"/>
                    </a:lnTo>
                    <a:close/>
                    <a:moveTo>
                      <a:pt x="1213" y="289"/>
                    </a:moveTo>
                    <a:lnTo>
                      <a:pt x="1231" y="289"/>
                    </a:lnTo>
                    <a:lnTo>
                      <a:pt x="1231" y="295"/>
                    </a:lnTo>
                    <a:lnTo>
                      <a:pt x="1213" y="295"/>
                    </a:lnTo>
                    <a:lnTo>
                      <a:pt x="1213" y="289"/>
                    </a:lnTo>
                    <a:close/>
                    <a:moveTo>
                      <a:pt x="1238" y="289"/>
                    </a:moveTo>
                    <a:lnTo>
                      <a:pt x="1256" y="289"/>
                    </a:lnTo>
                    <a:lnTo>
                      <a:pt x="1256" y="295"/>
                    </a:lnTo>
                    <a:lnTo>
                      <a:pt x="1238" y="295"/>
                    </a:lnTo>
                    <a:lnTo>
                      <a:pt x="1238" y="289"/>
                    </a:lnTo>
                    <a:close/>
                    <a:moveTo>
                      <a:pt x="1262" y="289"/>
                    </a:moveTo>
                    <a:lnTo>
                      <a:pt x="1281" y="289"/>
                    </a:lnTo>
                    <a:lnTo>
                      <a:pt x="1281" y="295"/>
                    </a:lnTo>
                    <a:lnTo>
                      <a:pt x="1262" y="295"/>
                    </a:lnTo>
                    <a:lnTo>
                      <a:pt x="1262" y="289"/>
                    </a:lnTo>
                    <a:close/>
                    <a:moveTo>
                      <a:pt x="1287" y="289"/>
                    </a:moveTo>
                    <a:lnTo>
                      <a:pt x="1306" y="289"/>
                    </a:lnTo>
                    <a:lnTo>
                      <a:pt x="1306" y="295"/>
                    </a:lnTo>
                    <a:lnTo>
                      <a:pt x="1287" y="295"/>
                    </a:lnTo>
                    <a:lnTo>
                      <a:pt x="1287" y="289"/>
                    </a:lnTo>
                    <a:close/>
                    <a:moveTo>
                      <a:pt x="1312" y="289"/>
                    </a:moveTo>
                    <a:lnTo>
                      <a:pt x="1330" y="289"/>
                    </a:lnTo>
                    <a:lnTo>
                      <a:pt x="1330" y="295"/>
                    </a:lnTo>
                    <a:lnTo>
                      <a:pt x="1312" y="295"/>
                    </a:lnTo>
                    <a:lnTo>
                      <a:pt x="1312" y="289"/>
                    </a:lnTo>
                    <a:close/>
                    <a:moveTo>
                      <a:pt x="1337" y="289"/>
                    </a:moveTo>
                    <a:lnTo>
                      <a:pt x="1355" y="289"/>
                    </a:lnTo>
                    <a:lnTo>
                      <a:pt x="1355" y="295"/>
                    </a:lnTo>
                    <a:lnTo>
                      <a:pt x="1337" y="295"/>
                    </a:lnTo>
                    <a:lnTo>
                      <a:pt x="1337" y="289"/>
                    </a:lnTo>
                    <a:close/>
                    <a:moveTo>
                      <a:pt x="1361" y="289"/>
                    </a:moveTo>
                    <a:lnTo>
                      <a:pt x="1380" y="289"/>
                    </a:lnTo>
                    <a:lnTo>
                      <a:pt x="1380" y="295"/>
                    </a:lnTo>
                    <a:lnTo>
                      <a:pt x="1361" y="295"/>
                    </a:lnTo>
                    <a:lnTo>
                      <a:pt x="1361" y="289"/>
                    </a:lnTo>
                    <a:close/>
                    <a:moveTo>
                      <a:pt x="1386" y="289"/>
                    </a:moveTo>
                    <a:lnTo>
                      <a:pt x="1405" y="289"/>
                    </a:lnTo>
                    <a:lnTo>
                      <a:pt x="1405" y="295"/>
                    </a:lnTo>
                    <a:lnTo>
                      <a:pt x="1386" y="295"/>
                    </a:lnTo>
                    <a:lnTo>
                      <a:pt x="1386" y="289"/>
                    </a:lnTo>
                    <a:close/>
                    <a:moveTo>
                      <a:pt x="1411" y="289"/>
                    </a:moveTo>
                    <a:lnTo>
                      <a:pt x="1429" y="289"/>
                    </a:lnTo>
                    <a:lnTo>
                      <a:pt x="1429" y="295"/>
                    </a:lnTo>
                    <a:lnTo>
                      <a:pt x="1411" y="295"/>
                    </a:lnTo>
                    <a:lnTo>
                      <a:pt x="1411" y="289"/>
                    </a:lnTo>
                    <a:close/>
                    <a:moveTo>
                      <a:pt x="1436" y="289"/>
                    </a:moveTo>
                    <a:lnTo>
                      <a:pt x="1454" y="289"/>
                    </a:lnTo>
                    <a:lnTo>
                      <a:pt x="1454" y="295"/>
                    </a:lnTo>
                    <a:lnTo>
                      <a:pt x="1436" y="295"/>
                    </a:lnTo>
                    <a:lnTo>
                      <a:pt x="1436" y="289"/>
                    </a:lnTo>
                    <a:close/>
                    <a:moveTo>
                      <a:pt x="1460" y="289"/>
                    </a:moveTo>
                    <a:lnTo>
                      <a:pt x="1479" y="289"/>
                    </a:lnTo>
                    <a:lnTo>
                      <a:pt x="1479" y="295"/>
                    </a:lnTo>
                    <a:lnTo>
                      <a:pt x="1460" y="295"/>
                    </a:lnTo>
                    <a:lnTo>
                      <a:pt x="1460" y="289"/>
                    </a:lnTo>
                    <a:close/>
                    <a:moveTo>
                      <a:pt x="1485" y="289"/>
                    </a:moveTo>
                    <a:lnTo>
                      <a:pt x="1504" y="289"/>
                    </a:lnTo>
                    <a:lnTo>
                      <a:pt x="1504" y="295"/>
                    </a:lnTo>
                    <a:lnTo>
                      <a:pt x="1485" y="295"/>
                    </a:lnTo>
                    <a:lnTo>
                      <a:pt x="1485" y="289"/>
                    </a:lnTo>
                    <a:close/>
                    <a:moveTo>
                      <a:pt x="1510" y="289"/>
                    </a:moveTo>
                    <a:lnTo>
                      <a:pt x="1529" y="289"/>
                    </a:lnTo>
                    <a:lnTo>
                      <a:pt x="1529" y="295"/>
                    </a:lnTo>
                    <a:lnTo>
                      <a:pt x="1510" y="295"/>
                    </a:lnTo>
                    <a:lnTo>
                      <a:pt x="1510" y="289"/>
                    </a:lnTo>
                    <a:close/>
                    <a:moveTo>
                      <a:pt x="1535" y="289"/>
                    </a:moveTo>
                    <a:lnTo>
                      <a:pt x="1553" y="289"/>
                    </a:lnTo>
                    <a:lnTo>
                      <a:pt x="1553" y="295"/>
                    </a:lnTo>
                    <a:lnTo>
                      <a:pt x="1535" y="295"/>
                    </a:lnTo>
                    <a:lnTo>
                      <a:pt x="1535" y="289"/>
                    </a:lnTo>
                    <a:close/>
                    <a:moveTo>
                      <a:pt x="1559" y="289"/>
                    </a:moveTo>
                    <a:lnTo>
                      <a:pt x="1578" y="289"/>
                    </a:lnTo>
                    <a:lnTo>
                      <a:pt x="1578" y="295"/>
                    </a:lnTo>
                    <a:lnTo>
                      <a:pt x="1559" y="295"/>
                    </a:lnTo>
                    <a:lnTo>
                      <a:pt x="1559" y="289"/>
                    </a:lnTo>
                    <a:close/>
                    <a:moveTo>
                      <a:pt x="1584" y="289"/>
                    </a:moveTo>
                    <a:lnTo>
                      <a:pt x="1603" y="289"/>
                    </a:lnTo>
                    <a:lnTo>
                      <a:pt x="1603" y="295"/>
                    </a:lnTo>
                    <a:lnTo>
                      <a:pt x="1584" y="295"/>
                    </a:lnTo>
                    <a:lnTo>
                      <a:pt x="1584" y="289"/>
                    </a:lnTo>
                    <a:close/>
                    <a:moveTo>
                      <a:pt x="1609" y="289"/>
                    </a:moveTo>
                    <a:lnTo>
                      <a:pt x="1628" y="289"/>
                    </a:lnTo>
                    <a:lnTo>
                      <a:pt x="1628" y="295"/>
                    </a:lnTo>
                    <a:lnTo>
                      <a:pt x="1609" y="295"/>
                    </a:lnTo>
                    <a:lnTo>
                      <a:pt x="1609" y="289"/>
                    </a:lnTo>
                    <a:close/>
                    <a:moveTo>
                      <a:pt x="1634" y="289"/>
                    </a:moveTo>
                    <a:lnTo>
                      <a:pt x="1652" y="289"/>
                    </a:lnTo>
                    <a:lnTo>
                      <a:pt x="1652" y="295"/>
                    </a:lnTo>
                    <a:lnTo>
                      <a:pt x="1634" y="295"/>
                    </a:lnTo>
                    <a:lnTo>
                      <a:pt x="1634" y="289"/>
                    </a:lnTo>
                    <a:close/>
                    <a:moveTo>
                      <a:pt x="1659" y="289"/>
                    </a:moveTo>
                    <a:lnTo>
                      <a:pt x="1677" y="289"/>
                    </a:lnTo>
                    <a:lnTo>
                      <a:pt x="1677" y="295"/>
                    </a:lnTo>
                    <a:lnTo>
                      <a:pt x="1659" y="295"/>
                    </a:lnTo>
                    <a:lnTo>
                      <a:pt x="1659" y="289"/>
                    </a:lnTo>
                    <a:close/>
                    <a:moveTo>
                      <a:pt x="1683" y="289"/>
                    </a:moveTo>
                    <a:lnTo>
                      <a:pt x="1702" y="289"/>
                    </a:lnTo>
                    <a:lnTo>
                      <a:pt x="1702" y="295"/>
                    </a:lnTo>
                    <a:lnTo>
                      <a:pt x="1683" y="295"/>
                    </a:lnTo>
                    <a:lnTo>
                      <a:pt x="1683" y="289"/>
                    </a:lnTo>
                    <a:close/>
                    <a:moveTo>
                      <a:pt x="1708" y="289"/>
                    </a:moveTo>
                    <a:lnTo>
                      <a:pt x="1727" y="289"/>
                    </a:lnTo>
                    <a:lnTo>
                      <a:pt x="1727" y="295"/>
                    </a:lnTo>
                    <a:lnTo>
                      <a:pt x="1708" y="295"/>
                    </a:lnTo>
                    <a:lnTo>
                      <a:pt x="1708" y="289"/>
                    </a:lnTo>
                    <a:close/>
                    <a:moveTo>
                      <a:pt x="1733" y="289"/>
                    </a:moveTo>
                    <a:lnTo>
                      <a:pt x="1751" y="289"/>
                    </a:lnTo>
                    <a:lnTo>
                      <a:pt x="1751" y="295"/>
                    </a:lnTo>
                    <a:lnTo>
                      <a:pt x="1733" y="295"/>
                    </a:lnTo>
                    <a:lnTo>
                      <a:pt x="1733" y="289"/>
                    </a:lnTo>
                    <a:close/>
                    <a:moveTo>
                      <a:pt x="1758" y="289"/>
                    </a:moveTo>
                    <a:lnTo>
                      <a:pt x="1776" y="289"/>
                    </a:lnTo>
                    <a:lnTo>
                      <a:pt x="1776" y="295"/>
                    </a:lnTo>
                    <a:lnTo>
                      <a:pt x="1758" y="295"/>
                    </a:lnTo>
                    <a:lnTo>
                      <a:pt x="1758" y="289"/>
                    </a:lnTo>
                    <a:close/>
                    <a:moveTo>
                      <a:pt x="1782" y="289"/>
                    </a:moveTo>
                    <a:lnTo>
                      <a:pt x="1801" y="289"/>
                    </a:lnTo>
                    <a:lnTo>
                      <a:pt x="1801" y="295"/>
                    </a:lnTo>
                    <a:lnTo>
                      <a:pt x="1782" y="295"/>
                    </a:lnTo>
                    <a:lnTo>
                      <a:pt x="1782" y="289"/>
                    </a:lnTo>
                    <a:close/>
                    <a:moveTo>
                      <a:pt x="1807" y="289"/>
                    </a:moveTo>
                    <a:lnTo>
                      <a:pt x="1826" y="289"/>
                    </a:lnTo>
                    <a:lnTo>
                      <a:pt x="1826" y="295"/>
                    </a:lnTo>
                    <a:lnTo>
                      <a:pt x="1807" y="295"/>
                    </a:lnTo>
                    <a:lnTo>
                      <a:pt x="1807" y="289"/>
                    </a:lnTo>
                    <a:close/>
                    <a:moveTo>
                      <a:pt x="1832" y="289"/>
                    </a:moveTo>
                    <a:lnTo>
                      <a:pt x="1850" y="289"/>
                    </a:lnTo>
                    <a:lnTo>
                      <a:pt x="1850" y="295"/>
                    </a:lnTo>
                    <a:lnTo>
                      <a:pt x="1832" y="295"/>
                    </a:lnTo>
                    <a:lnTo>
                      <a:pt x="1832" y="289"/>
                    </a:lnTo>
                    <a:close/>
                    <a:moveTo>
                      <a:pt x="1857" y="289"/>
                    </a:moveTo>
                    <a:lnTo>
                      <a:pt x="1875" y="289"/>
                    </a:lnTo>
                    <a:lnTo>
                      <a:pt x="1875" y="295"/>
                    </a:lnTo>
                    <a:lnTo>
                      <a:pt x="1857" y="295"/>
                    </a:lnTo>
                    <a:lnTo>
                      <a:pt x="1857" y="289"/>
                    </a:lnTo>
                    <a:close/>
                    <a:moveTo>
                      <a:pt x="1881" y="289"/>
                    </a:moveTo>
                    <a:lnTo>
                      <a:pt x="1900" y="289"/>
                    </a:lnTo>
                    <a:lnTo>
                      <a:pt x="1900" y="295"/>
                    </a:lnTo>
                    <a:lnTo>
                      <a:pt x="1881" y="295"/>
                    </a:lnTo>
                    <a:lnTo>
                      <a:pt x="1881" y="289"/>
                    </a:lnTo>
                    <a:close/>
                    <a:moveTo>
                      <a:pt x="1906" y="289"/>
                    </a:moveTo>
                    <a:lnTo>
                      <a:pt x="1925" y="289"/>
                    </a:lnTo>
                    <a:lnTo>
                      <a:pt x="1925" y="295"/>
                    </a:lnTo>
                    <a:lnTo>
                      <a:pt x="1906" y="295"/>
                    </a:lnTo>
                    <a:lnTo>
                      <a:pt x="1906" y="289"/>
                    </a:lnTo>
                    <a:close/>
                    <a:moveTo>
                      <a:pt x="1931" y="289"/>
                    </a:moveTo>
                    <a:lnTo>
                      <a:pt x="1949" y="289"/>
                    </a:lnTo>
                    <a:lnTo>
                      <a:pt x="1949" y="295"/>
                    </a:lnTo>
                    <a:lnTo>
                      <a:pt x="1931" y="295"/>
                    </a:lnTo>
                    <a:lnTo>
                      <a:pt x="1931" y="289"/>
                    </a:lnTo>
                    <a:close/>
                    <a:moveTo>
                      <a:pt x="1956" y="289"/>
                    </a:moveTo>
                    <a:lnTo>
                      <a:pt x="1974" y="289"/>
                    </a:lnTo>
                    <a:lnTo>
                      <a:pt x="1974" y="295"/>
                    </a:lnTo>
                    <a:lnTo>
                      <a:pt x="1956" y="295"/>
                    </a:lnTo>
                    <a:lnTo>
                      <a:pt x="1956" y="289"/>
                    </a:lnTo>
                    <a:close/>
                    <a:moveTo>
                      <a:pt x="1980" y="289"/>
                    </a:moveTo>
                    <a:lnTo>
                      <a:pt x="1999" y="289"/>
                    </a:lnTo>
                    <a:lnTo>
                      <a:pt x="1999" y="295"/>
                    </a:lnTo>
                    <a:lnTo>
                      <a:pt x="1980" y="295"/>
                    </a:lnTo>
                    <a:lnTo>
                      <a:pt x="1980" y="289"/>
                    </a:lnTo>
                    <a:close/>
                    <a:moveTo>
                      <a:pt x="2005" y="289"/>
                    </a:moveTo>
                    <a:lnTo>
                      <a:pt x="2024" y="289"/>
                    </a:lnTo>
                    <a:lnTo>
                      <a:pt x="2024" y="295"/>
                    </a:lnTo>
                    <a:lnTo>
                      <a:pt x="2005" y="295"/>
                    </a:lnTo>
                    <a:lnTo>
                      <a:pt x="2005" y="289"/>
                    </a:lnTo>
                    <a:close/>
                    <a:moveTo>
                      <a:pt x="2030" y="289"/>
                    </a:moveTo>
                    <a:lnTo>
                      <a:pt x="2049" y="289"/>
                    </a:lnTo>
                    <a:lnTo>
                      <a:pt x="2049" y="295"/>
                    </a:lnTo>
                    <a:lnTo>
                      <a:pt x="2030" y="295"/>
                    </a:lnTo>
                    <a:lnTo>
                      <a:pt x="2030" y="289"/>
                    </a:lnTo>
                    <a:close/>
                    <a:moveTo>
                      <a:pt x="2055" y="289"/>
                    </a:moveTo>
                    <a:lnTo>
                      <a:pt x="2073" y="289"/>
                    </a:lnTo>
                    <a:lnTo>
                      <a:pt x="2073" y="295"/>
                    </a:lnTo>
                    <a:lnTo>
                      <a:pt x="2055" y="295"/>
                    </a:lnTo>
                    <a:lnTo>
                      <a:pt x="2055" y="289"/>
                    </a:lnTo>
                    <a:close/>
                    <a:moveTo>
                      <a:pt x="2079" y="289"/>
                    </a:moveTo>
                    <a:lnTo>
                      <a:pt x="2098" y="289"/>
                    </a:lnTo>
                    <a:lnTo>
                      <a:pt x="2098" y="295"/>
                    </a:lnTo>
                    <a:lnTo>
                      <a:pt x="2079" y="295"/>
                    </a:lnTo>
                    <a:lnTo>
                      <a:pt x="2079" y="289"/>
                    </a:lnTo>
                    <a:close/>
                    <a:moveTo>
                      <a:pt x="2104" y="289"/>
                    </a:moveTo>
                    <a:lnTo>
                      <a:pt x="2123" y="289"/>
                    </a:lnTo>
                    <a:lnTo>
                      <a:pt x="2123" y="295"/>
                    </a:lnTo>
                    <a:lnTo>
                      <a:pt x="2104" y="295"/>
                    </a:lnTo>
                    <a:lnTo>
                      <a:pt x="2104" y="289"/>
                    </a:lnTo>
                    <a:close/>
                    <a:moveTo>
                      <a:pt x="2129" y="289"/>
                    </a:moveTo>
                    <a:lnTo>
                      <a:pt x="2148" y="289"/>
                    </a:lnTo>
                    <a:lnTo>
                      <a:pt x="2148" y="295"/>
                    </a:lnTo>
                    <a:lnTo>
                      <a:pt x="2129" y="295"/>
                    </a:lnTo>
                    <a:lnTo>
                      <a:pt x="2129" y="289"/>
                    </a:lnTo>
                    <a:close/>
                    <a:moveTo>
                      <a:pt x="2154" y="289"/>
                    </a:moveTo>
                    <a:lnTo>
                      <a:pt x="2172" y="289"/>
                    </a:lnTo>
                    <a:lnTo>
                      <a:pt x="2172" y="295"/>
                    </a:lnTo>
                    <a:lnTo>
                      <a:pt x="2154" y="295"/>
                    </a:lnTo>
                    <a:lnTo>
                      <a:pt x="2154" y="289"/>
                    </a:lnTo>
                    <a:close/>
                    <a:moveTo>
                      <a:pt x="2179" y="289"/>
                    </a:moveTo>
                    <a:lnTo>
                      <a:pt x="2197" y="289"/>
                    </a:lnTo>
                    <a:lnTo>
                      <a:pt x="2197" y="295"/>
                    </a:lnTo>
                    <a:lnTo>
                      <a:pt x="2179" y="295"/>
                    </a:lnTo>
                    <a:lnTo>
                      <a:pt x="2179" y="289"/>
                    </a:lnTo>
                    <a:close/>
                    <a:moveTo>
                      <a:pt x="2203" y="289"/>
                    </a:moveTo>
                    <a:lnTo>
                      <a:pt x="2222" y="289"/>
                    </a:lnTo>
                    <a:lnTo>
                      <a:pt x="2222" y="295"/>
                    </a:lnTo>
                    <a:lnTo>
                      <a:pt x="2203" y="295"/>
                    </a:lnTo>
                    <a:lnTo>
                      <a:pt x="2203" y="289"/>
                    </a:lnTo>
                    <a:close/>
                    <a:moveTo>
                      <a:pt x="2228" y="289"/>
                    </a:moveTo>
                    <a:lnTo>
                      <a:pt x="2247" y="289"/>
                    </a:lnTo>
                    <a:lnTo>
                      <a:pt x="2247" y="295"/>
                    </a:lnTo>
                    <a:lnTo>
                      <a:pt x="2228" y="295"/>
                    </a:lnTo>
                    <a:lnTo>
                      <a:pt x="2228" y="289"/>
                    </a:lnTo>
                    <a:close/>
                    <a:moveTo>
                      <a:pt x="2253" y="289"/>
                    </a:moveTo>
                    <a:lnTo>
                      <a:pt x="2271" y="289"/>
                    </a:lnTo>
                    <a:lnTo>
                      <a:pt x="2271" y="295"/>
                    </a:lnTo>
                    <a:lnTo>
                      <a:pt x="2253" y="295"/>
                    </a:lnTo>
                    <a:lnTo>
                      <a:pt x="2253" y="289"/>
                    </a:lnTo>
                    <a:close/>
                    <a:moveTo>
                      <a:pt x="2278" y="289"/>
                    </a:moveTo>
                    <a:lnTo>
                      <a:pt x="2296" y="289"/>
                    </a:lnTo>
                    <a:lnTo>
                      <a:pt x="2296" y="295"/>
                    </a:lnTo>
                    <a:lnTo>
                      <a:pt x="2278" y="295"/>
                    </a:lnTo>
                    <a:lnTo>
                      <a:pt x="2278" y="289"/>
                    </a:lnTo>
                    <a:close/>
                    <a:moveTo>
                      <a:pt x="2302" y="289"/>
                    </a:moveTo>
                    <a:lnTo>
                      <a:pt x="2321" y="289"/>
                    </a:lnTo>
                    <a:lnTo>
                      <a:pt x="2321" y="295"/>
                    </a:lnTo>
                    <a:lnTo>
                      <a:pt x="2302" y="295"/>
                    </a:lnTo>
                    <a:lnTo>
                      <a:pt x="2302" y="289"/>
                    </a:lnTo>
                    <a:close/>
                    <a:moveTo>
                      <a:pt x="2327" y="289"/>
                    </a:moveTo>
                    <a:lnTo>
                      <a:pt x="2346" y="289"/>
                    </a:lnTo>
                    <a:lnTo>
                      <a:pt x="2346" y="295"/>
                    </a:lnTo>
                    <a:lnTo>
                      <a:pt x="2327" y="295"/>
                    </a:lnTo>
                    <a:lnTo>
                      <a:pt x="2327" y="289"/>
                    </a:lnTo>
                    <a:close/>
                    <a:moveTo>
                      <a:pt x="2352" y="289"/>
                    </a:moveTo>
                    <a:lnTo>
                      <a:pt x="2367" y="289"/>
                    </a:lnTo>
                    <a:lnTo>
                      <a:pt x="2367" y="295"/>
                    </a:lnTo>
                    <a:lnTo>
                      <a:pt x="2352" y="295"/>
                    </a:lnTo>
                    <a:lnTo>
                      <a:pt x="2352" y="289"/>
                    </a:lnTo>
                    <a:close/>
                    <a:moveTo>
                      <a:pt x="0" y="0"/>
                    </a:moveTo>
                    <a:lnTo>
                      <a:pt x="18" y="0"/>
                    </a:lnTo>
                    <a:lnTo>
                      <a:pt x="18" y="6"/>
                    </a:lnTo>
                    <a:lnTo>
                      <a:pt x="0" y="6"/>
                    </a:lnTo>
                    <a:lnTo>
                      <a:pt x="0" y="0"/>
                    </a:lnTo>
                    <a:close/>
                    <a:moveTo>
                      <a:pt x="24" y="0"/>
                    </a:moveTo>
                    <a:lnTo>
                      <a:pt x="43" y="0"/>
                    </a:lnTo>
                    <a:lnTo>
                      <a:pt x="43" y="6"/>
                    </a:lnTo>
                    <a:lnTo>
                      <a:pt x="24" y="6"/>
                    </a:lnTo>
                    <a:lnTo>
                      <a:pt x="24" y="0"/>
                    </a:lnTo>
                    <a:close/>
                    <a:moveTo>
                      <a:pt x="49" y="0"/>
                    </a:moveTo>
                    <a:lnTo>
                      <a:pt x="68" y="0"/>
                    </a:lnTo>
                    <a:lnTo>
                      <a:pt x="68" y="6"/>
                    </a:lnTo>
                    <a:lnTo>
                      <a:pt x="49" y="6"/>
                    </a:lnTo>
                    <a:lnTo>
                      <a:pt x="49" y="0"/>
                    </a:lnTo>
                    <a:close/>
                    <a:moveTo>
                      <a:pt x="74" y="0"/>
                    </a:moveTo>
                    <a:lnTo>
                      <a:pt x="92" y="0"/>
                    </a:lnTo>
                    <a:lnTo>
                      <a:pt x="92" y="6"/>
                    </a:lnTo>
                    <a:lnTo>
                      <a:pt x="74" y="6"/>
                    </a:lnTo>
                    <a:lnTo>
                      <a:pt x="74" y="0"/>
                    </a:lnTo>
                    <a:close/>
                    <a:moveTo>
                      <a:pt x="99" y="0"/>
                    </a:moveTo>
                    <a:lnTo>
                      <a:pt x="117" y="0"/>
                    </a:lnTo>
                    <a:lnTo>
                      <a:pt x="117" y="6"/>
                    </a:lnTo>
                    <a:lnTo>
                      <a:pt x="99" y="6"/>
                    </a:lnTo>
                    <a:lnTo>
                      <a:pt x="99" y="0"/>
                    </a:lnTo>
                    <a:close/>
                    <a:moveTo>
                      <a:pt x="123" y="0"/>
                    </a:moveTo>
                    <a:lnTo>
                      <a:pt x="142" y="0"/>
                    </a:lnTo>
                    <a:lnTo>
                      <a:pt x="142" y="6"/>
                    </a:lnTo>
                    <a:lnTo>
                      <a:pt x="123" y="6"/>
                    </a:lnTo>
                    <a:lnTo>
                      <a:pt x="123" y="0"/>
                    </a:lnTo>
                    <a:close/>
                    <a:moveTo>
                      <a:pt x="148" y="0"/>
                    </a:moveTo>
                    <a:lnTo>
                      <a:pt x="167" y="0"/>
                    </a:lnTo>
                    <a:lnTo>
                      <a:pt x="167" y="6"/>
                    </a:lnTo>
                    <a:lnTo>
                      <a:pt x="148" y="6"/>
                    </a:lnTo>
                    <a:lnTo>
                      <a:pt x="148" y="0"/>
                    </a:lnTo>
                    <a:close/>
                    <a:moveTo>
                      <a:pt x="173" y="0"/>
                    </a:moveTo>
                    <a:lnTo>
                      <a:pt x="191" y="0"/>
                    </a:lnTo>
                    <a:lnTo>
                      <a:pt x="191" y="6"/>
                    </a:lnTo>
                    <a:lnTo>
                      <a:pt x="173" y="6"/>
                    </a:lnTo>
                    <a:lnTo>
                      <a:pt x="173" y="0"/>
                    </a:lnTo>
                    <a:close/>
                    <a:moveTo>
                      <a:pt x="198" y="0"/>
                    </a:moveTo>
                    <a:lnTo>
                      <a:pt x="216" y="0"/>
                    </a:lnTo>
                    <a:lnTo>
                      <a:pt x="216" y="6"/>
                    </a:lnTo>
                    <a:lnTo>
                      <a:pt x="198" y="6"/>
                    </a:lnTo>
                    <a:lnTo>
                      <a:pt x="198" y="0"/>
                    </a:lnTo>
                    <a:close/>
                    <a:moveTo>
                      <a:pt x="222" y="0"/>
                    </a:moveTo>
                    <a:lnTo>
                      <a:pt x="241" y="0"/>
                    </a:lnTo>
                    <a:lnTo>
                      <a:pt x="241" y="6"/>
                    </a:lnTo>
                    <a:lnTo>
                      <a:pt x="222" y="6"/>
                    </a:lnTo>
                    <a:lnTo>
                      <a:pt x="222" y="0"/>
                    </a:lnTo>
                    <a:close/>
                    <a:moveTo>
                      <a:pt x="247" y="0"/>
                    </a:moveTo>
                    <a:lnTo>
                      <a:pt x="266" y="0"/>
                    </a:lnTo>
                    <a:lnTo>
                      <a:pt x="266" y="6"/>
                    </a:lnTo>
                    <a:lnTo>
                      <a:pt x="247" y="6"/>
                    </a:lnTo>
                    <a:lnTo>
                      <a:pt x="247" y="0"/>
                    </a:lnTo>
                    <a:close/>
                    <a:moveTo>
                      <a:pt x="272" y="0"/>
                    </a:moveTo>
                    <a:lnTo>
                      <a:pt x="290" y="0"/>
                    </a:lnTo>
                    <a:lnTo>
                      <a:pt x="290" y="6"/>
                    </a:lnTo>
                    <a:lnTo>
                      <a:pt x="272" y="6"/>
                    </a:lnTo>
                    <a:lnTo>
                      <a:pt x="272" y="0"/>
                    </a:lnTo>
                    <a:close/>
                    <a:moveTo>
                      <a:pt x="297" y="0"/>
                    </a:moveTo>
                    <a:lnTo>
                      <a:pt x="315" y="0"/>
                    </a:lnTo>
                    <a:lnTo>
                      <a:pt x="315" y="6"/>
                    </a:lnTo>
                    <a:lnTo>
                      <a:pt x="297" y="6"/>
                    </a:lnTo>
                    <a:lnTo>
                      <a:pt x="297" y="0"/>
                    </a:lnTo>
                    <a:close/>
                    <a:moveTo>
                      <a:pt x="321" y="0"/>
                    </a:moveTo>
                    <a:lnTo>
                      <a:pt x="340" y="0"/>
                    </a:lnTo>
                    <a:lnTo>
                      <a:pt x="340" y="6"/>
                    </a:lnTo>
                    <a:lnTo>
                      <a:pt x="321" y="6"/>
                    </a:lnTo>
                    <a:lnTo>
                      <a:pt x="321" y="0"/>
                    </a:lnTo>
                    <a:close/>
                    <a:moveTo>
                      <a:pt x="346" y="0"/>
                    </a:moveTo>
                    <a:lnTo>
                      <a:pt x="365" y="0"/>
                    </a:lnTo>
                    <a:lnTo>
                      <a:pt x="365" y="6"/>
                    </a:lnTo>
                    <a:lnTo>
                      <a:pt x="346" y="6"/>
                    </a:lnTo>
                    <a:lnTo>
                      <a:pt x="346" y="0"/>
                    </a:lnTo>
                    <a:close/>
                    <a:moveTo>
                      <a:pt x="371" y="0"/>
                    </a:moveTo>
                    <a:lnTo>
                      <a:pt x="390" y="0"/>
                    </a:lnTo>
                    <a:lnTo>
                      <a:pt x="390" y="6"/>
                    </a:lnTo>
                    <a:lnTo>
                      <a:pt x="371" y="6"/>
                    </a:lnTo>
                    <a:lnTo>
                      <a:pt x="371" y="0"/>
                    </a:lnTo>
                    <a:close/>
                    <a:moveTo>
                      <a:pt x="396" y="0"/>
                    </a:moveTo>
                    <a:lnTo>
                      <a:pt x="414" y="0"/>
                    </a:lnTo>
                    <a:lnTo>
                      <a:pt x="414" y="6"/>
                    </a:lnTo>
                    <a:lnTo>
                      <a:pt x="396" y="6"/>
                    </a:lnTo>
                    <a:lnTo>
                      <a:pt x="396" y="0"/>
                    </a:lnTo>
                    <a:close/>
                    <a:moveTo>
                      <a:pt x="420" y="0"/>
                    </a:moveTo>
                    <a:lnTo>
                      <a:pt x="439" y="0"/>
                    </a:lnTo>
                    <a:lnTo>
                      <a:pt x="439" y="6"/>
                    </a:lnTo>
                    <a:lnTo>
                      <a:pt x="420" y="6"/>
                    </a:lnTo>
                    <a:lnTo>
                      <a:pt x="420" y="0"/>
                    </a:lnTo>
                    <a:close/>
                    <a:moveTo>
                      <a:pt x="445" y="0"/>
                    </a:moveTo>
                    <a:lnTo>
                      <a:pt x="464" y="0"/>
                    </a:lnTo>
                    <a:lnTo>
                      <a:pt x="464" y="6"/>
                    </a:lnTo>
                    <a:lnTo>
                      <a:pt x="445" y="6"/>
                    </a:lnTo>
                    <a:lnTo>
                      <a:pt x="445" y="0"/>
                    </a:lnTo>
                    <a:close/>
                    <a:moveTo>
                      <a:pt x="470" y="0"/>
                    </a:moveTo>
                    <a:lnTo>
                      <a:pt x="489" y="0"/>
                    </a:lnTo>
                    <a:lnTo>
                      <a:pt x="489" y="6"/>
                    </a:lnTo>
                    <a:lnTo>
                      <a:pt x="470" y="6"/>
                    </a:lnTo>
                    <a:lnTo>
                      <a:pt x="470" y="0"/>
                    </a:lnTo>
                    <a:close/>
                    <a:moveTo>
                      <a:pt x="495" y="0"/>
                    </a:moveTo>
                    <a:lnTo>
                      <a:pt x="513" y="0"/>
                    </a:lnTo>
                    <a:lnTo>
                      <a:pt x="513" y="6"/>
                    </a:lnTo>
                    <a:lnTo>
                      <a:pt x="495" y="6"/>
                    </a:lnTo>
                    <a:lnTo>
                      <a:pt x="495" y="0"/>
                    </a:lnTo>
                    <a:close/>
                    <a:moveTo>
                      <a:pt x="520" y="0"/>
                    </a:moveTo>
                    <a:lnTo>
                      <a:pt x="538" y="0"/>
                    </a:lnTo>
                    <a:lnTo>
                      <a:pt x="538" y="6"/>
                    </a:lnTo>
                    <a:lnTo>
                      <a:pt x="520" y="6"/>
                    </a:lnTo>
                    <a:lnTo>
                      <a:pt x="520" y="0"/>
                    </a:lnTo>
                    <a:close/>
                    <a:moveTo>
                      <a:pt x="544" y="0"/>
                    </a:moveTo>
                    <a:lnTo>
                      <a:pt x="563" y="0"/>
                    </a:lnTo>
                    <a:lnTo>
                      <a:pt x="563" y="6"/>
                    </a:lnTo>
                    <a:lnTo>
                      <a:pt x="544" y="6"/>
                    </a:lnTo>
                    <a:lnTo>
                      <a:pt x="544" y="0"/>
                    </a:lnTo>
                    <a:close/>
                    <a:moveTo>
                      <a:pt x="569" y="0"/>
                    </a:moveTo>
                    <a:lnTo>
                      <a:pt x="588" y="0"/>
                    </a:lnTo>
                    <a:lnTo>
                      <a:pt x="588" y="6"/>
                    </a:lnTo>
                    <a:lnTo>
                      <a:pt x="569" y="6"/>
                    </a:lnTo>
                    <a:lnTo>
                      <a:pt x="569" y="0"/>
                    </a:lnTo>
                    <a:close/>
                    <a:moveTo>
                      <a:pt x="594" y="0"/>
                    </a:moveTo>
                    <a:lnTo>
                      <a:pt x="612" y="0"/>
                    </a:lnTo>
                    <a:lnTo>
                      <a:pt x="612" y="6"/>
                    </a:lnTo>
                    <a:lnTo>
                      <a:pt x="594" y="6"/>
                    </a:lnTo>
                    <a:lnTo>
                      <a:pt x="594" y="0"/>
                    </a:lnTo>
                    <a:close/>
                    <a:moveTo>
                      <a:pt x="619" y="0"/>
                    </a:moveTo>
                    <a:lnTo>
                      <a:pt x="637" y="0"/>
                    </a:lnTo>
                    <a:lnTo>
                      <a:pt x="637" y="6"/>
                    </a:lnTo>
                    <a:lnTo>
                      <a:pt x="619" y="6"/>
                    </a:lnTo>
                    <a:lnTo>
                      <a:pt x="619" y="0"/>
                    </a:lnTo>
                    <a:close/>
                    <a:moveTo>
                      <a:pt x="643" y="0"/>
                    </a:moveTo>
                    <a:lnTo>
                      <a:pt x="662" y="0"/>
                    </a:lnTo>
                    <a:lnTo>
                      <a:pt x="662" y="6"/>
                    </a:lnTo>
                    <a:lnTo>
                      <a:pt x="643" y="6"/>
                    </a:lnTo>
                    <a:lnTo>
                      <a:pt x="643" y="0"/>
                    </a:lnTo>
                    <a:close/>
                    <a:moveTo>
                      <a:pt x="668" y="0"/>
                    </a:moveTo>
                    <a:lnTo>
                      <a:pt x="687" y="0"/>
                    </a:lnTo>
                    <a:lnTo>
                      <a:pt x="687" y="6"/>
                    </a:lnTo>
                    <a:lnTo>
                      <a:pt x="668" y="6"/>
                    </a:lnTo>
                    <a:lnTo>
                      <a:pt x="668" y="0"/>
                    </a:lnTo>
                    <a:close/>
                    <a:moveTo>
                      <a:pt x="693" y="0"/>
                    </a:moveTo>
                    <a:lnTo>
                      <a:pt x="711" y="0"/>
                    </a:lnTo>
                    <a:lnTo>
                      <a:pt x="711" y="6"/>
                    </a:lnTo>
                    <a:lnTo>
                      <a:pt x="693" y="6"/>
                    </a:lnTo>
                    <a:lnTo>
                      <a:pt x="693" y="0"/>
                    </a:lnTo>
                    <a:close/>
                    <a:moveTo>
                      <a:pt x="718" y="0"/>
                    </a:moveTo>
                    <a:lnTo>
                      <a:pt x="736" y="0"/>
                    </a:lnTo>
                    <a:lnTo>
                      <a:pt x="736" y="6"/>
                    </a:lnTo>
                    <a:lnTo>
                      <a:pt x="718" y="6"/>
                    </a:lnTo>
                    <a:lnTo>
                      <a:pt x="718" y="0"/>
                    </a:lnTo>
                    <a:close/>
                    <a:moveTo>
                      <a:pt x="742" y="0"/>
                    </a:moveTo>
                    <a:lnTo>
                      <a:pt x="761" y="0"/>
                    </a:lnTo>
                    <a:lnTo>
                      <a:pt x="761" y="6"/>
                    </a:lnTo>
                    <a:lnTo>
                      <a:pt x="742" y="6"/>
                    </a:lnTo>
                    <a:lnTo>
                      <a:pt x="742" y="0"/>
                    </a:lnTo>
                    <a:close/>
                    <a:moveTo>
                      <a:pt x="767" y="0"/>
                    </a:moveTo>
                    <a:lnTo>
                      <a:pt x="786" y="0"/>
                    </a:lnTo>
                    <a:lnTo>
                      <a:pt x="786" y="6"/>
                    </a:lnTo>
                    <a:lnTo>
                      <a:pt x="767" y="6"/>
                    </a:lnTo>
                    <a:lnTo>
                      <a:pt x="767" y="0"/>
                    </a:lnTo>
                    <a:close/>
                    <a:moveTo>
                      <a:pt x="792" y="0"/>
                    </a:moveTo>
                    <a:lnTo>
                      <a:pt x="810" y="0"/>
                    </a:lnTo>
                    <a:lnTo>
                      <a:pt x="810" y="6"/>
                    </a:lnTo>
                    <a:lnTo>
                      <a:pt x="792" y="6"/>
                    </a:lnTo>
                    <a:lnTo>
                      <a:pt x="792" y="0"/>
                    </a:lnTo>
                    <a:close/>
                    <a:moveTo>
                      <a:pt x="817" y="0"/>
                    </a:moveTo>
                    <a:lnTo>
                      <a:pt x="835" y="0"/>
                    </a:lnTo>
                    <a:lnTo>
                      <a:pt x="835" y="6"/>
                    </a:lnTo>
                    <a:lnTo>
                      <a:pt x="817" y="6"/>
                    </a:lnTo>
                    <a:lnTo>
                      <a:pt x="817" y="0"/>
                    </a:lnTo>
                    <a:close/>
                    <a:moveTo>
                      <a:pt x="841" y="0"/>
                    </a:moveTo>
                    <a:lnTo>
                      <a:pt x="860" y="0"/>
                    </a:lnTo>
                    <a:lnTo>
                      <a:pt x="860" y="6"/>
                    </a:lnTo>
                    <a:lnTo>
                      <a:pt x="841" y="6"/>
                    </a:lnTo>
                    <a:lnTo>
                      <a:pt x="841" y="0"/>
                    </a:lnTo>
                    <a:close/>
                    <a:moveTo>
                      <a:pt x="866" y="0"/>
                    </a:moveTo>
                    <a:lnTo>
                      <a:pt x="885" y="0"/>
                    </a:lnTo>
                    <a:lnTo>
                      <a:pt x="885" y="6"/>
                    </a:lnTo>
                    <a:lnTo>
                      <a:pt x="866" y="6"/>
                    </a:lnTo>
                    <a:lnTo>
                      <a:pt x="866" y="0"/>
                    </a:lnTo>
                    <a:close/>
                    <a:moveTo>
                      <a:pt x="891" y="0"/>
                    </a:moveTo>
                    <a:lnTo>
                      <a:pt x="910" y="0"/>
                    </a:lnTo>
                    <a:lnTo>
                      <a:pt x="910" y="6"/>
                    </a:lnTo>
                    <a:lnTo>
                      <a:pt x="891" y="6"/>
                    </a:lnTo>
                    <a:lnTo>
                      <a:pt x="891" y="0"/>
                    </a:lnTo>
                    <a:close/>
                    <a:moveTo>
                      <a:pt x="916" y="0"/>
                    </a:moveTo>
                    <a:lnTo>
                      <a:pt x="934" y="0"/>
                    </a:lnTo>
                    <a:lnTo>
                      <a:pt x="934" y="6"/>
                    </a:lnTo>
                    <a:lnTo>
                      <a:pt x="916" y="6"/>
                    </a:lnTo>
                    <a:lnTo>
                      <a:pt x="916" y="0"/>
                    </a:lnTo>
                    <a:close/>
                    <a:moveTo>
                      <a:pt x="940" y="0"/>
                    </a:moveTo>
                    <a:lnTo>
                      <a:pt x="959" y="0"/>
                    </a:lnTo>
                    <a:lnTo>
                      <a:pt x="959" y="6"/>
                    </a:lnTo>
                    <a:lnTo>
                      <a:pt x="940" y="6"/>
                    </a:lnTo>
                    <a:lnTo>
                      <a:pt x="940" y="0"/>
                    </a:lnTo>
                    <a:close/>
                    <a:moveTo>
                      <a:pt x="965" y="0"/>
                    </a:moveTo>
                    <a:lnTo>
                      <a:pt x="984" y="0"/>
                    </a:lnTo>
                    <a:lnTo>
                      <a:pt x="984" y="6"/>
                    </a:lnTo>
                    <a:lnTo>
                      <a:pt x="965" y="6"/>
                    </a:lnTo>
                    <a:lnTo>
                      <a:pt x="965" y="0"/>
                    </a:lnTo>
                    <a:close/>
                    <a:moveTo>
                      <a:pt x="990" y="0"/>
                    </a:moveTo>
                    <a:lnTo>
                      <a:pt x="1009" y="0"/>
                    </a:lnTo>
                    <a:lnTo>
                      <a:pt x="1009" y="6"/>
                    </a:lnTo>
                    <a:lnTo>
                      <a:pt x="990" y="6"/>
                    </a:lnTo>
                    <a:lnTo>
                      <a:pt x="990" y="0"/>
                    </a:lnTo>
                    <a:close/>
                    <a:moveTo>
                      <a:pt x="1015" y="0"/>
                    </a:moveTo>
                    <a:lnTo>
                      <a:pt x="1033" y="0"/>
                    </a:lnTo>
                    <a:lnTo>
                      <a:pt x="1033" y="6"/>
                    </a:lnTo>
                    <a:lnTo>
                      <a:pt x="1015" y="6"/>
                    </a:lnTo>
                    <a:lnTo>
                      <a:pt x="1015" y="0"/>
                    </a:lnTo>
                    <a:close/>
                    <a:moveTo>
                      <a:pt x="1039" y="0"/>
                    </a:moveTo>
                    <a:lnTo>
                      <a:pt x="1058" y="0"/>
                    </a:lnTo>
                    <a:lnTo>
                      <a:pt x="1058" y="6"/>
                    </a:lnTo>
                    <a:lnTo>
                      <a:pt x="1039" y="6"/>
                    </a:lnTo>
                    <a:lnTo>
                      <a:pt x="1039" y="0"/>
                    </a:lnTo>
                    <a:close/>
                    <a:moveTo>
                      <a:pt x="1064" y="0"/>
                    </a:moveTo>
                    <a:lnTo>
                      <a:pt x="1083" y="0"/>
                    </a:lnTo>
                    <a:lnTo>
                      <a:pt x="1083" y="6"/>
                    </a:lnTo>
                    <a:lnTo>
                      <a:pt x="1064" y="6"/>
                    </a:lnTo>
                    <a:lnTo>
                      <a:pt x="1064" y="0"/>
                    </a:lnTo>
                    <a:close/>
                    <a:moveTo>
                      <a:pt x="1089" y="0"/>
                    </a:moveTo>
                    <a:lnTo>
                      <a:pt x="1108" y="0"/>
                    </a:lnTo>
                    <a:lnTo>
                      <a:pt x="1108" y="6"/>
                    </a:lnTo>
                    <a:lnTo>
                      <a:pt x="1089" y="6"/>
                    </a:lnTo>
                    <a:lnTo>
                      <a:pt x="1089" y="0"/>
                    </a:lnTo>
                    <a:close/>
                    <a:moveTo>
                      <a:pt x="1114" y="0"/>
                    </a:moveTo>
                    <a:lnTo>
                      <a:pt x="1132" y="0"/>
                    </a:lnTo>
                    <a:lnTo>
                      <a:pt x="1132" y="6"/>
                    </a:lnTo>
                    <a:lnTo>
                      <a:pt x="1114" y="6"/>
                    </a:lnTo>
                    <a:lnTo>
                      <a:pt x="1114" y="0"/>
                    </a:lnTo>
                    <a:close/>
                    <a:moveTo>
                      <a:pt x="1139" y="0"/>
                    </a:moveTo>
                    <a:lnTo>
                      <a:pt x="1157" y="0"/>
                    </a:lnTo>
                    <a:lnTo>
                      <a:pt x="1157" y="6"/>
                    </a:lnTo>
                    <a:lnTo>
                      <a:pt x="1139" y="6"/>
                    </a:lnTo>
                    <a:lnTo>
                      <a:pt x="1139" y="0"/>
                    </a:lnTo>
                    <a:close/>
                    <a:moveTo>
                      <a:pt x="1163" y="0"/>
                    </a:moveTo>
                    <a:lnTo>
                      <a:pt x="1182" y="0"/>
                    </a:lnTo>
                    <a:lnTo>
                      <a:pt x="1182" y="6"/>
                    </a:lnTo>
                    <a:lnTo>
                      <a:pt x="1163" y="6"/>
                    </a:lnTo>
                    <a:lnTo>
                      <a:pt x="1163" y="0"/>
                    </a:lnTo>
                    <a:close/>
                    <a:moveTo>
                      <a:pt x="1188" y="0"/>
                    </a:moveTo>
                    <a:lnTo>
                      <a:pt x="1207" y="0"/>
                    </a:lnTo>
                    <a:lnTo>
                      <a:pt x="1207" y="6"/>
                    </a:lnTo>
                    <a:lnTo>
                      <a:pt x="1188" y="6"/>
                    </a:lnTo>
                    <a:lnTo>
                      <a:pt x="1188" y="0"/>
                    </a:lnTo>
                    <a:close/>
                    <a:moveTo>
                      <a:pt x="1213" y="0"/>
                    </a:moveTo>
                    <a:lnTo>
                      <a:pt x="1231" y="0"/>
                    </a:lnTo>
                    <a:lnTo>
                      <a:pt x="1231" y="6"/>
                    </a:lnTo>
                    <a:lnTo>
                      <a:pt x="1213" y="6"/>
                    </a:lnTo>
                    <a:lnTo>
                      <a:pt x="1213" y="0"/>
                    </a:lnTo>
                    <a:close/>
                    <a:moveTo>
                      <a:pt x="1238" y="0"/>
                    </a:moveTo>
                    <a:lnTo>
                      <a:pt x="1256" y="0"/>
                    </a:lnTo>
                    <a:lnTo>
                      <a:pt x="1256" y="6"/>
                    </a:lnTo>
                    <a:lnTo>
                      <a:pt x="1238" y="6"/>
                    </a:lnTo>
                    <a:lnTo>
                      <a:pt x="1238" y="0"/>
                    </a:lnTo>
                    <a:close/>
                    <a:moveTo>
                      <a:pt x="1262" y="0"/>
                    </a:moveTo>
                    <a:lnTo>
                      <a:pt x="1281" y="0"/>
                    </a:lnTo>
                    <a:lnTo>
                      <a:pt x="1281" y="6"/>
                    </a:lnTo>
                    <a:lnTo>
                      <a:pt x="1262" y="6"/>
                    </a:lnTo>
                    <a:lnTo>
                      <a:pt x="1262" y="0"/>
                    </a:lnTo>
                    <a:close/>
                    <a:moveTo>
                      <a:pt x="1287" y="0"/>
                    </a:moveTo>
                    <a:lnTo>
                      <a:pt x="1306" y="0"/>
                    </a:lnTo>
                    <a:lnTo>
                      <a:pt x="1306" y="6"/>
                    </a:lnTo>
                    <a:lnTo>
                      <a:pt x="1287" y="6"/>
                    </a:lnTo>
                    <a:lnTo>
                      <a:pt x="1287" y="0"/>
                    </a:lnTo>
                    <a:close/>
                    <a:moveTo>
                      <a:pt x="1312" y="0"/>
                    </a:moveTo>
                    <a:lnTo>
                      <a:pt x="1330" y="0"/>
                    </a:lnTo>
                    <a:lnTo>
                      <a:pt x="1330" y="6"/>
                    </a:lnTo>
                    <a:lnTo>
                      <a:pt x="1312" y="6"/>
                    </a:lnTo>
                    <a:lnTo>
                      <a:pt x="1312" y="0"/>
                    </a:lnTo>
                    <a:close/>
                    <a:moveTo>
                      <a:pt x="1337" y="0"/>
                    </a:moveTo>
                    <a:lnTo>
                      <a:pt x="1355" y="0"/>
                    </a:lnTo>
                    <a:lnTo>
                      <a:pt x="1355" y="6"/>
                    </a:lnTo>
                    <a:lnTo>
                      <a:pt x="1337" y="6"/>
                    </a:lnTo>
                    <a:lnTo>
                      <a:pt x="1337" y="0"/>
                    </a:lnTo>
                    <a:close/>
                    <a:moveTo>
                      <a:pt x="1361" y="0"/>
                    </a:moveTo>
                    <a:lnTo>
                      <a:pt x="1380" y="0"/>
                    </a:lnTo>
                    <a:lnTo>
                      <a:pt x="1380" y="6"/>
                    </a:lnTo>
                    <a:lnTo>
                      <a:pt x="1361" y="6"/>
                    </a:lnTo>
                    <a:lnTo>
                      <a:pt x="1361" y="0"/>
                    </a:lnTo>
                    <a:close/>
                    <a:moveTo>
                      <a:pt x="1386" y="0"/>
                    </a:moveTo>
                    <a:lnTo>
                      <a:pt x="1405" y="0"/>
                    </a:lnTo>
                    <a:lnTo>
                      <a:pt x="1405" y="6"/>
                    </a:lnTo>
                    <a:lnTo>
                      <a:pt x="1386" y="6"/>
                    </a:lnTo>
                    <a:lnTo>
                      <a:pt x="1386" y="0"/>
                    </a:lnTo>
                    <a:close/>
                    <a:moveTo>
                      <a:pt x="1411" y="0"/>
                    </a:moveTo>
                    <a:lnTo>
                      <a:pt x="1429" y="0"/>
                    </a:lnTo>
                    <a:lnTo>
                      <a:pt x="1429" y="6"/>
                    </a:lnTo>
                    <a:lnTo>
                      <a:pt x="1411" y="6"/>
                    </a:lnTo>
                    <a:lnTo>
                      <a:pt x="1411" y="0"/>
                    </a:lnTo>
                    <a:close/>
                    <a:moveTo>
                      <a:pt x="1436" y="0"/>
                    </a:moveTo>
                    <a:lnTo>
                      <a:pt x="1454" y="0"/>
                    </a:lnTo>
                    <a:lnTo>
                      <a:pt x="1454" y="6"/>
                    </a:lnTo>
                    <a:lnTo>
                      <a:pt x="1436" y="6"/>
                    </a:lnTo>
                    <a:lnTo>
                      <a:pt x="1436" y="0"/>
                    </a:lnTo>
                    <a:close/>
                    <a:moveTo>
                      <a:pt x="1460" y="0"/>
                    </a:moveTo>
                    <a:lnTo>
                      <a:pt x="1479" y="0"/>
                    </a:lnTo>
                    <a:lnTo>
                      <a:pt x="1479" y="6"/>
                    </a:lnTo>
                    <a:lnTo>
                      <a:pt x="1460" y="6"/>
                    </a:lnTo>
                    <a:lnTo>
                      <a:pt x="1460" y="0"/>
                    </a:lnTo>
                    <a:close/>
                    <a:moveTo>
                      <a:pt x="1485" y="0"/>
                    </a:moveTo>
                    <a:lnTo>
                      <a:pt x="1504" y="0"/>
                    </a:lnTo>
                    <a:lnTo>
                      <a:pt x="1504" y="6"/>
                    </a:lnTo>
                    <a:lnTo>
                      <a:pt x="1485" y="6"/>
                    </a:lnTo>
                    <a:lnTo>
                      <a:pt x="1485" y="0"/>
                    </a:lnTo>
                    <a:close/>
                    <a:moveTo>
                      <a:pt x="1510" y="0"/>
                    </a:moveTo>
                    <a:lnTo>
                      <a:pt x="1529" y="0"/>
                    </a:lnTo>
                    <a:lnTo>
                      <a:pt x="1529" y="6"/>
                    </a:lnTo>
                    <a:lnTo>
                      <a:pt x="1510" y="6"/>
                    </a:lnTo>
                    <a:lnTo>
                      <a:pt x="1510" y="0"/>
                    </a:lnTo>
                    <a:close/>
                    <a:moveTo>
                      <a:pt x="1535" y="0"/>
                    </a:moveTo>
                    <a:lnTo>
                      <a:pt x="1553" y="0"/>
                    </a:lnTo>
                    <a:lnTo>
                      <a:pt x="1553" y="6"/>
                    </a:lnTo>
                    <a:lnTo>
                      <a:pt x="1535" y="6"/>
                    </a:lnTo>
                    <a:lnTo>
                      <a:pt x="1535" y="0"/>
                    </a:lnTo>
                    <a:close/>
                    <a:moveTo>
                      <a:pt x="1559" y="0"/>
                    </a:moveTo>
                    <a:lnTo>
                      <a:pt x="1578" y="0"/>
                    </a:lnTo>
                    <a:lnTo>
                      <a:pt x="1578" y="6"/>
                    </a:lnTo>
                    <a:lnTo>
                      <a:pt x="1559" y="6"/>
                    </a:lnTo>
                    <a:lnTo>
                      <a:pt x="1559" y="0"/>
                    </a:lnTo>
                    <a:close/>
                    <a:moveTo>
                      <a:pt x="1584" y="0"/>
                    </a:moveTo>
                    <a:lnTo>
                      <a:pt x="1603" y="0"/>
                    </a:lnTo>
                    <a:lnTo>
                      <a:pt x="1603" y="6"/>
                    </a:lnTo>
                    <a:lnTo>
                      <a:pt x="1584" y="6"/>
                    </a:lnTo>
                    <a:lnTo>
                      <a:pt x="1584" y="0"/>
                    </a:lnTo>
                    <a:close/>
                    <a:moveTo>
                      <a:pt x="1609" y="0"/>
                    </a:moveTo>
                    <a:lnTo>
                      <a:pt x="1628" y="0"/>
                    </a:lnTo>
                    <a:lnTo>
                      <a:pt x="1628" y="6"/>
                    </a:lnTo>
                    <a:lnTo>
                      <a:pt x="1609" y="6"/>
                    </a:lnTo>
                    <a:lnTo>
                      <a:pt x="1609" y="0"/>
                    </a:lnTo>
                    <a:close/>
                    <a:moveTo>
                      <a:pt x="1634" y="0"/>
                    </a:moveTo>
                    <a:lnTo>
                      <a:pt x="1652" y="0"/>
                    </a:lnTo>
                    <a:lnTo>
                      <a:pt x="1652" y="6"/>
                    </a:lnTo>
                    <a:lnTo>
                      <a:pt x="1634" y="6"/>
                    </a:lnTo>
                    <a:lnTo>
                      <a:pt x="1634" y="0"/>
                    </a:lnTo>
                    <a:close/>
                    <a:moveTo>
                      <a:pt x="1659" y="0"/>
                    </a:moveTo>
                    <a:lnTo>
                      <a:pt x="1677" y="0"/>
                    </a:lnTo>
                    <a:lnTo>
                      <a:pt x="1677" y="6"/>
                    </a:lnTo>
                    <a:lnTo>
                      <a:pt x="1659" y="6"/>
                    </a:lnTo>
                    <a:lnTo>
                      <a:pt x="1659" y="0"/>
                    </a:lnTo>
                    <a:close/>
                    <a:moveTo>
                      <a:pt x="1683" y="0"/>
                    </a:moveTo>
                    <a:lnTo>
                      <a:pt x="1702" y="0"/>
                    </a:lnTo>
                    <a:lnTo>
                      <a:pt x="1702" y="6"/>
                    </a:lnTo>
                    <a:lnTo>
                      <a:pt x="1683" y="6"/>
                    </a:lnTo>
                    <a:lnTo>
                      <a:pt x="1683" y="0"/>
                    </a:lnTo>
                    <a:close/>
                    <a:moveTo>
                      <a:pt x="1708" y="0"/>
                    </a:moveTo>
                    <a:lnTo>
                      <a:pt x="1727" y="0"/>
                    </a:lnTo>
                    <a:lnTo>
                      <a:pt x="1727" y="6"/>
                    </a:lnTo>
                    <a:lnTo>
                      <a:pt x="1708" y="6"/>
                    </a:lnTo>
                    <a:lnTo>
                      <a:pt x="1708" y="0"/>
                    </a:lnTo>
                    <a:close/>
                    <a:moveTo>
                      <a:pt x="1733" y="0"/>
                    </a:moveTo>
                    <a:lnTo>
                      <a:pt x="1751" y="0"/>
                    </a:lnTo>
                    <a:lnTo>
                      <a:pt x="1751" y="6"/>
                    </a:lnTo>
                    <a:lnTo>
                      <a:pt x="1733" y="6"/>
                    </a:lnTo>
                    <a:lnTo>
                      <a:pt x="1733" y="0"/>
                    </a:lnTo>
                    <a:close/>
                    <a:moveTo>
                      <a:pt x="1758" y="0"/>
                    </a:moveTo>
                    <a:lnTo>
                      <a:pt x="1776" y="0"/>
                    </a:lnTo>
                    <a:lnTo>
                      <a:pt x="1776" y="6"/>
                    </a:lnTo>
                    <a:lnTo>
                      <a:pt x="1758" y="6"/>
                    </a:lnTo>
                    <a:lnTo>
                      <a:pt x="1758" y="0"/>
                    </a:lnTo>
                    <a:close/>
                    <a:moveTo>
                      <a:pt x="1782" y="0"/>
                    </a:moveTo>
                    <a:lnTo>
                      <a:pt x="1801" y="0"/>
                    </a:lnTo>
                    <a:lnTo>
                      <a:pt x="1801" y="6"/>
                    </a:lnTo>
                    <a:lnTo>
                      <a:pt x="1782" y="6"/>
                    </a:lnTo>
                    <a:lnTo>
                      <a:pt x="1782" y="0"/>
                    </a:lnTo>
                    <a:close/>
                    <a:moveTo>
                      <a:pt x="1807" y="0"/>
                    </a:moveTo>
                    <a:lnTo>
                      <a:pt x="1826" y="0"/>
                    </a:lnTo>
                    <a:lnTo>
                      <a:pt x="1826" y="6"/>
                    </a:lnTo>
                    <a:lnTo>
                      <a:pt x="1807" y="6"/>
                    </a:lnTo>
                    <a:lnTo>
                      <a:pt x="1807" y="0"/>
                    </a:lnTo>
                    <a:close/>
                    <a:moveTo>
                      <a:pt x="1832" y="0"/>
                    </a:moveTo>
                    <a:lnTo>
                      <a:pt x="1850" y="0"/>
                    </a:lnTo>
                    <a:lnTo>
                      <a:pt x="1850" y="6"/>
                    </a:lnTo>
                    <a:lnTo>
                      <a:pt x="1832" y="6"/>
                    </a:lnTo>
                    <a:lnTo>
                      <a:pt x="1832" y="0"/>
                    </a:lnTo>
                    <a:close/>
                    <a:moveTo>
                      <a:pt x="1857" y="0"/>
                    </a:moveTo>
                    <a:lnTo>
                      <a:pt x="1875" y="0"/>
                    </a:lnTo>
                    <a:lnTo>
                      <a:pt x="1875" y="6"/>
                    </a:lnTo>
                    <a:lnTo>
                      <a:pt x="1857" y="6"/>
                    </a:lnTo>
                    <a:lnTo>
                      <a:pt x="1857" y="0"/>
                    </a:lnTo>
                    <a:close/>
                    <a:moveTo>
                      <a:pt x="1881" y="0"/>
                    </a:moveTo>
                    <a:lnTo>
                      <a:pt x="1900" y="0"/>
                    </a:lnTo>
                    <a:lnTo>
                      <a:pt x="1900" y="6"/>
                    </a:lnTo>
                    <a:lnTo>
                      <a:pt x="1881" y="6"/>
                    </a:lnTo>
                    <a:lnTo>
                      <a:pt x="1881" y="0"/>
                    </a:lnTo>
                    <a:close/>
                    <a:moveTo>
                      <a:pt x="1906" y="0"/>
                    </a:moveTo>
                    <a:lnTo>
                      <a:pt x="1925" y="0"/>
                    </a:lnTo>
                    <a:lnTo>
                      <a:pt x="1925" y="6"/>
                    </a:lnTo>
                    <a:lnTo>
                      <a:pt x="1906" y="6"/>
                    </a:lnTo>
                    <a:lnTo>
                      <a:pt x="1906" y="0"/>
                    </a:lnTo>
                    <a:close/>
                    <a:moveTo>
                      <a:pt x="1931" y="0"/>
                    </a:moveTo>
                    <a:lnTo>
                      <a:pt x="1949" y="0"/>
                    </a:lnTo>
                    <a:lnTo>
                      <a:pt x="1949" y="6"/>
                    </a:lnTo>
                    <a:lnTo>
                      <a:pt x="1931" y="6"/>
                    </a:lnTo>
                    <a:lnTo>
                      <a:pt x="1931" y="0"/>
                    </a:lnTo>
                    <a:close/>
                    <a:moveTo>
                      <a:pt x="1956" y="0"/>
                    </a:moveTo>
                    <a:lnTo>
                      <a:pt x="1974" y="0"/>
                    </a:lnTo>
                    <a:lnTo>
                      <a:pt x="1974" y="6"/>
                    </a:lnTo>
                    <a:lnTo>
                      <a:pt x="1956" y="6"/>
                    </a:lnTo>
                    <a:lnTo>
                      <a:pt x="1956" y="0"/>
                    </a:lnTo>
                    <a:close/>
                    <a:moveTo>
                      <a:pt x="1980" y="0"/>
                    </a:moveTo>
                    <a:lnTo>
                      <a:pt x="1999" y="0"/>
                    </a:lnTo>
                    <a:lnTo>
                      <a:pt x="1999" y="6"/>
                    </a:lnTo>
                    <a:lnTo>
                      <a:pt x="1980" y="6"/>
                    </a:lnTo>
                    <a:lnTo>
                      <a:pt x="1980" y="0"/>
                    </a:lnTo>
                    <a:close/>
                    <a:moveTo>
                      <a:pt x="2005" y="0"/>
                    </a:moveTo>
                    <a:lnTo>
                      <a:pt x="2024" y="0"/>
                    </a:lnTo>
                    <a:lnTo>
                      <a:pt x="2024" y="6"/>
                    </a:lnTo>
                    <a:lnTo>
                      <a:pt x="2005" y="6"/>
                    </a:lnTo>
                    <a:lnTo>
                      <a:pt x="2005" y="0"/>
                    </a:lnTo>
                    <a:close/>
                    <a:moveTo>
                      <a:pt x="2030" y="0"/>
                    </a:moveTo>
                    <a:lnTo>
                      <a:pt x="2049" y="0"/>
                    </a:lnTo>
                    <a:lnTo>
                      <a:pt x="2049" y="6"/>
                    </a:lnTo>
                    <a:lnTo>
                      <a:pt x="2030" y="6"/>
                    </a:lnTo>
                    <a:lnTo>
                      <a:pt x="2030" y="0"/>
                    </a:lnTo>
                    <a:close/>
                    <a:moveTo>
                      <a:pt x="2055" y="0"/>
                    </a:moveTo>
                    <a:lnTo>
                      <a:pt x="2073" y="0"/>
                    </a:lnTo>
                    <a:lnTo>
                      <a:pt x="2073" y="6"/>
                    </a:lnTo>
                    <a:lnTo>
                      <a:pt x="2055" y="6"/>
                    </a:lnTo>
                    <a:lnTo>
                      <a:pt x="2055" y="0"/>
                    </a:lnTo>
                    <a:close/>
                    <a:moveTo>
                      <a:pt x="2079" y="0"/>
                    </a:moveTo>
                    <a:lnTo>
                      <a:pt x="2098" y="0"/>
                    </a:lnTo>
                    <a:lnTo>
                      <a:pt x="2098" y="6"/>
                    </a:lnTo>
                    <a:lnTo>
                      <a:pt x="2079" y="6"/>
                    </a:lnTo>
                    <a:lnTo>
                      <a:pt x="2079" y="0"/>
                    </a:lnTo>
                    <a:close/>
                    <a:moveTo>
                      <a:pt x="2104" y="0"/>
                    </a:moveTo>
                    <a:lnTo>
                      <a:pt x="2123" y="0"/>
                    </a:lnTo>
                    <a:lnTo>
                      <a:pt x="2123" y="6"/>
                    </a:lnTo>
                    <a:lnTo>
                      <a:pt x="2104" y="6"/>
                    </a:lnTo>
                    <a:lnTo>
                      <a:pt x="2104" y="0"/>
                    </a:lnTo>
                    <a:close/>
                    <a:moveTo>
                      <a:pt x="2129" y="0"/>
                    </a:moveTo>
                    <a:lnTo>
                      <a:pt x="2148" y="0"/>
                    </a:lnTo>
                    <a:lnTo>
                      <a:pt x="2148" y="6"/>
                    </a:lnTo>
                    <a:lnTo>
                      <a:pt x="2129" y="6"/>
                    </a:lnTo>
                    <a:lnTo>
                      <a:pt x="2129" y="0"/>
                    </a:lnTo>
                    <a:close/>
                    <a:moveTo>
                      <a:pt x="2154" y="0"/>
                    </a:moveTo>
                    <a:lnTo>
                      <a:pt x="2172" y="0"/>
                    </a:lnTo>
                    <a:lnTo>
                      <a:pt x="2172" y="6"/>
                    </a:lnTo>
                    <a:lnTo>
                      <a:pt x="2154" y="6"/>
                    </a:lnTo>
                    <a:lnTo>
                      <a:pt x="2154" y="0"/>
                    </a:lnTo>
                    <a:close/>
                    <a:moveTo>
                      <a:pt x="2179" y="0"/>
                    </a:moveTo>
                    <a:lnTo>
                      <a:pt x="2197" y="0"/>
                    </a:lnTo>
                    <a:lnTo>
                      <a:pt x="2197" y="6"/>
                    </a:lnTo>
                    <a:lnTo>
                      <a:pt x="2179" y="6"/>
                    </a:lnTo>
                    <a:lnTo>
                      <a:pt x="2179" y="0"/>
                    </a:lnTo>
                    <a:close/>
                    <a:moveTo>
                      <a:pt x="2203" y="0"/>
                    </a:moveTo>
                    <a:lnTo>
                      <a:pt x="2222" y="0"/>
                    </a:lnTo>
                    <a:lnTo>
                      <a:pt x="2222" y="6"/>
                    </a:lnTo>
                    <a:lnTo>
                      <a:pt x="2203" y="6"/>
                    </a:lnTo>
                    <a:lnTo>
                      <a:pt x="2203" y="0"/>
                    </a:lnTo>
                    <a:close/>
                    <a:moveTo>
                      <a:pt x="2228" y="0"/>
                    </a:moveTo>
                    <a:lnTo>
                      <a:pt x="2247" y="0"/>
                    </a:lnTo>
                    <a:lnTo>
                      <a:pt x="2247" y="6"/>
                    </a:lnTo>
                    <a:lnTo>
                      <a:pt x="2228" y="6"/>
                    </a:lnTo>
                    <a:lnTo>
                      <a:pt x="2228" y="0"/>
                    </a:lnTo>
                    <a:close/>
                    <a:moveTo>
                      <a:pt x="2253" y="0"/>
                    </a:moveTo>
                    <a:lnTo>
                      <a:pt x="2271" y="0"/>
                    </a:lnTo>
                    <a:lnTo>
                      <a:pt x="2271" y="6"/>
                    </a:lnTo>
                    <a:lnTo>
                      <a:pt x="2253" y="6"/>
                    </a:lnTo>
                    <a:lnTo>
                      <a:pt x="2253" y="0"/>
                    </a:lnTo>
                    <a:close/>
                    <a:moveTo>
                      <a:pt x="2278" y="0"/>
                    </a:moveTo>
                    <a:lnTo>
                      <a:pt x="2296" y="0"/>
                    </a:lnTo>
                    <a:lnTo>
                      <a:pt x="2296" y="6"/>
                    </a:lnTo>
                    <a:lnTo>
                      <a:pt x="2278" y="6"/>
                    </a:lnTo>
                    <a:lnTo>
                      <a:pt x="2278" y="0"/>
                    </a:lnTo>
                    <a:close/>
                    <a:moveTo>
                      <a:pt x="2302" y="0"/>
                    </a:moveTo>
                    <a:lnTo>
                      <a:pt x="2321" y="0"/>
                    </a:lnTo>
                    <a:lnTo>
                      <a:pt x="2321" y="6"/>
                    </a:lnTo>
                    <a:lnTo>
                      <a:pt x="2302" y="6"/>
                    </a:lnTo>
                    <a:lnTo>
                      <a:pt x="2302" y="0"/>
                    </a:lnTo>
                    <a:close/>
                    <a:moveTo>
                      <a:pt x="2327" y="0"/>
                    </a:moveTo>
                    <a:lnTo>
                      <a:pt x="2346" y="0"/>
                    </a:lnTo>
                    <a:lnTo>
                      <a:pt x="2346" y="6"/>
                    </a:lnTo>
                    <a:lnTo>
                      <a:pt x="2327" y="6"/>
                    </a:lnTo>
                    <a:lnTo>
                      <a:pt x="2327" y="0"/>
                    </a:lnTo>
                    <a:close/>
                    <a:moveTo>
                      <a:pt x="2352" y="0"/>
                    </a:moveTo>
                    <a:lnTo>
                      <a:pt x="2367" y="0"/>
                    </a:lnTo>
                    <a:lnTo>
                      <a:pt x="2367" y="6"/>
                    </a:lnTo>
                    <a:lnTo>
                      <a:pt x="2352" y="6"/>
                    </a:lnTo>
                    <a:lnTo>
                      <a:pt x="2352" y="0"/>
                    </a:lnTo>
                    <a:close/>
                  </a:path>
                </a:pathLst>
              </a:custGeom>
              <a:solidFill>
                <a:srgbClr val="000000"/>
              </a:solidFill>
              <a:ln w="0"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8496" name="Freeform 76"/>
              <p:cNvSpPr>
                <a:spLocks noEditPoints="1"/>
              </p:cNvSpPr>
              <p:nvPr/>
            </p:nvSpPr>
            <p:spPr bwMode="auto">
              <a:xfrm>
                <a:off x="3586" y="1386"/>
                <a:ext cx="1782" cy="2023"/>
              </a:xfrm>
              <a:custGeom>
                <a:avLst/>
                <a:gdLst>
                  <a:gd name="T0" fmla="*/ 7 w 1782"/>
                  <a:gd name="T1" fmla="*/ 123 h 2023"/>
                  <a:gd name="T2" fmla="*/ 7 w 1782"/>
                  <a:gd name="T3" fmla="*/ 266 h 2023"/>
                  <a:gd name="T4" fmla="*/ 0 w 1782"/>
                  <a:gd name="T5" fmla="*/ 390 h 2023"/>
                  <a:gd name="T6" fmla="*/ 0 w 1782"/>
                  <a:gd name="T7" fmla="*/ 495 h 2023"/>
                  <a:gd name="T8" fmla="*/ 7 w 1782"/>
                  <a:gd name="T9" fmla="*/ 619 h 2023"/>
                  <a:gd name="T10" fmla="*/ 7 w 1782"/>
                  <a:gd name="T11" fmla="*/ 767 h 2023"/>
                  <a:gd name="T12" fmla="*/ 7 w 1782"/>
                  <a:gd name="T13" fmla="*/ 910 h 2023"/>
                  <a:gd name="T14" fmla="*/ 0 w 1782"/>
                  <a:gd name="T15" fmla="*/ 1033 h 2023"/>
                  <a:gd name="T16" fmla="*/ 0 w 1782"/>
                  <a:gd name="T17" fmla="*/ 1139 h 2023"/>
                  <a:gd name="T18" fmla="*/ 7 w 1782"/>
                  <a:gd name="T19" fmla="*/ 1263 h 2023"/>
                  <a:gd name="T20" fmla="*/ 7 w 1782"/>
                  <a:gd name="T21" fmla="*/ 1411 h 2023"/>
                  <a:gd name="T22" fmla="*/ 7 w 1782"/>
                  <a:gd name="T23" fmla="*/ 1553 h 2023"/>
                  <a:gd name="T24" fmla="*/ 0 w 1782"/>
                  <a:gd name="T25" fmla="*/ 1677 h 2023"/>
                  <a:gd name="T26" fmla="*/ 0 w 1782"/>
                  <a:gd name="T27" fmla="*/ 1783 h 2023"/>
                  <a:gd name="T28" fmla="*/ 7 w 1782"/>
                  <a:gd name="T29" fmla="*/ 1906 h 2023"/>
                  <a:gd name="T30" fmla="*/ 599 w 1782"/>
                  <a:gd name="T31" fmla="*/ 24 h 2023"/>
                  <a:gd name="T32" fmla="*/ 599 w 1782"/>
                  <a:gd name="T33" fmla="*/ 167 h 2023"/>
                  <a:gd name="T34" fmla="*/ 592 w 1782"/>
                  <a:gd name="T35" fmla="*/ 291 h 2023"/>
                  <a:gd name="T36" fmla="*/ 592 w 1782"/>
                  <a:gd name="T37" fmla="*/ 396 h 2023"/>
                  <a:gd name="T38" fmla="*/ 599 w 1782"/>
                  <a:gd name="T39" fmla="*/ 520 h 2023"/>
                  <a:gd name="T40" fmla="*/ 599 w 1782"/>
                  <a:gd name="T41" fmla="*/ 668 h 2023"/>
                  <a:gd name="T42" fmla="*/ 599 w 1782"/>
                  <a:gd name="T43" fmla="*/ 811 h 2023"/>
                  <a:gd name="T44" fmla="*/ 592 w 1782"/>
                  <a:gd name="T45" fmla="*/ 934 h 2023"/>
                  <a:gd name="T46" fmla="*/ 592 w 1782"/>
                  <a:gd name="T47" fmla="*/ 1040 h 2023"/>
                  <a:gd name="T48" fmla="*/ 599 w 1782"/>
                  <a:gd name="T49" fmla="*/ 1163 h 2023"/>
                  <a:gd name="T50" fmla="*/ 599 w 1782"/>
                  <a:gd name="T51" fmla="*/ 1312 h 2023"/>
                  <a:gd name="T52" fmla="*/ 599 w 1782"/>
                  <a:gd name="T53" fmla="*/ 1454 h 2023"/>
                  <a:gd name="T54" fmla="*/ 592 w 1782"/>
                  <a:gd name="T55" fmla="*/ 1578 h 2023"/>
                  <a:gd name="T56" fmla="*/ 592 w 1782"/>
                  <a:gd name="T57" fmla="*/ 1683 h 2023"/>
                  <a:gd name="T58" fmla="*/ 599 w 1782"/>
                  <a:gd name="T59" fmla="*/ 1807 h 2023"/>
                  <a:gd name="T60" fmla="*/ 599 w 1782"/>
                  <a:gd name="T61" fmla="*/ 1956 h 2023"/>
                  <a:gd name="T62" fmla="*/ 1190 w 1782"/>
                  <a:gd name="T63" fmla="*/ 68 h 2023"/>
                  <a:gd name="T64" fmla="*/ 1184 w 1782"/>
                  <a:gd name="T65" fmla="*/ 192 h 2023"/>
                  <a:gd name="T66" fmla="*/ 1184 w 1782"/>
                  <a:gd name="T67" fmla="*/ 297 h 2023"/>
                  <a:gd name="T68" fmla="*/ 1190 w 1782"/>
                  <a:gd name="T69" fmla="*/ 421 h 2023"/>
                  <a:gd name="T70" fmla="*/ 1190 w 1782"/>
                  <a:gd name="T71" fmla="*/ 569 h 2023"/>
                  <a:gd name="T72" fmla="*/ 1190 w 1782"/>
                  <a:gd name="T73" fmla="*/ 712 h 2023"/>
                  <a:gd name="T74" fmla="*/ 1184 w 1782"/>
                  <a:gd name="T75" fmla="*/ 835 h 2023"/>
                  <a:gd name="T76" fmla="*/ 1184 w 1782"/>
                  <a:gd name="T77" fmla="*/ 941 h 2023"/>
                  <a:gd name="T78" fmla="*/ 1190 w 1782"/>
                  <a:gd name="T79" fmla="*/ 1064 h 2023"/>
                  <a:gd name="T80" fmla="*/ 1190 w 1782"/>
                  <a:gd name="T81" fmla="*/ 1213 h 2023"/>
                  <a:gd name="T82" fmla="*/ 1190 w 1782"/>
                  <a:gd name="T83" fmla="*/ 1355 h 2023"/>
                  <a:gd name="T84" fmla="*/ 1184 w 1782"/>
                  <a:gd name="T85" fmla="*/ 1479 h 2023"/>
                  <a:gd name="T86" fmla="*/ 1184 w 1782"/>
                  <a:gd name="T87" fmla="*/ 1584 h 2023"/>
                  <a:gd name="T88" fmla="*/ 1190 w 1782"/>
                  <a:gd name="T89" fmla="*/ 1708 h 2023"/>
                  <a:gd name="T90" fmla="*/ 1190 w 1782"/>
                  <a:gd name="T91" fmla="*/ 1857 h 2023"/>
                  <a:gd name="T92" fmla="*/ 1190 w 1782"/>
                  <a:gd name="T93" fmla="*/ 1999 h 2023"/>
                  <a:gd name="T94" fmla="*/ 1775 w 1782"/>
                  <a:gd name="T95" fmla="*/ 93 h 2023"/>
                  <a:gd name="T96" fmla="*/ 1775 w 1782"/>
                  <a:gd name="T97" fmla="*/ 198 h 2023"/>
                  <a:gd name="T98" fmla="*/ 1782 w 1782"/>
                  <a:gd name="T99" fmla="*/ 322 h 2023"/>
                  <a:gd name="T100" fmla="*/ 1782 w 1782"/>
                  <a:gd name="T101" fmla="*/ 470 h 2023"/>
                  <a:gd name="T102" fmla="*/ 1782 w 1782"/>
                  <a:gd name="T103" fmla="*/ 613 h 2023"/>
                  <a:gd name="T104" fmla="*/ 1775 w 1782"/>
                  <a:gd name="T105" fmla="*/ 736 h 2023"/>
                  <a:gd name="T106" fmla="*/ 1775 w 1782"/>
                  <a:gd name="T107" fmla="*/ 842 h 2023"/>
                  <a:gd name="T108" fmla="*/ 1782 w 1782"/>
                  <a:gd name="T109" fmla="*/ 965 h 2023"/>
                  <a:gd name="T110" fmla="*/ 1782 w 1782"/>
                  <a:gd name="T111" fmla="*/ 1114 h 2023"/>
                  <a:gd name="T112" fmla="*/ 1782 w 1782"/>
                  <a:gd name="T113" fmla="*/ 1256 h 2023"/>
                  <a:gd name="T114" fmla="*/ 1775 w 1782"/>
                  <a:gd name="T115" fmla="*/ 1380 h 2023"/>
                  <a:gd name="T116" fmla="*/ 1775 w 1782"/>
                  <a:gd name="T117" fmla="*/ 1485 h 2023"/>
                  <a:gd name="T118" fmla="*/ 1782 w 1782"/>
                  <a:gd name="T119" fmla="*/ 1609 h 2023"/>
                  <a:gd name="T120" fmla="*/ 1782 w 1782"/>
                  <a:gd name="T121" fmla="*/ 1758 h 2023"/>
                  <a:gd name="T122" fmla="*/ 1782 w 1782"/>
                  <a:gd name="T123" fmla="*/ 1900 h 2023"/>
                  <a:gd name="T124" fmla="*/ 1775 w 1782"/>
                  <a:gd name="T125" fmla="*/ 2023 h 20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782" h="2023">
                    <a:moveTo>
                      <a:pt x="7" y="0"/>
                    </a:moveTo>
                    <a:lnTo>
                      <a:pt x="7" y="18"/>
                    </a:lnTo>
                    <a:lnTo>
                      <a:pt x="0" y="18"/>
                    </a:lnTo>
                    <a:lnTo>
                      <a:pt x="0" y="0"/>
                    </a:lnTo>
                    <a:lnTo>
                      <a:pt x="7" y="0"/>
                    </a:lnTo>
                    <a:close/>
                    <a:moveTo>
                      <a:pt x="7" y="24"/>
                    </a:moveTo>
                    <a:lnTo>
                      <a:pt x="7" y="43"/>
                    </a:lnTo>
                    <a:lnTo>
                      <a:pt x="0" y="43"/>
                    </a:lnTo>
                    <a:lnTo>
                      <a:pt x="0" y="24"/>
                    </a:lnTo>
                    <a:lnTo>
                      <a:pt x="7" y="24"/>
                    </a:lnTo>
                    <a:close/>
                    <a:moveTo>
                      <a:pt x="7" y="49"/>
                    </a:moveTo>
                    <a:lnTo>
                      <a:pt x="7" y="68"/>
                    </a:lnTo>
                    <a:lnTo>
                      <a:pt x="0" y="68"/>
                    </a:lnTo>
                    <a:lnTo>
                      <a:pt x="0" y="49"/>
                    </a:lnTo>
                    <a:lnTo>
                      <a:pt x="7" y="49"/>
                    </a:lnTo>
                    <a:close/>
                    <a:moveTo>
                      <a:pt x="7" y="74"/>
                    </a:moveTo>
                    <a:lnTo>
                      <a:pt x="7" y="93"/>
                    </a:lnTo>
                    <a:lnTo>
                      <a:pt x="0" y="93"/>
                    </a:lnTo>
                    <a:lnTo>
                      <a:pt x="0" y="74"/>
                    </a:lnTo>
                    <a:lnTo>
                      <a:pt x="7" y="74"/>
                    </a:lnTo>
                    <a:close/>
                    <a:moveTo>
                      <a:pt x="7" y="99"/>
                    </a:moveTo>
                    <a:lnTo>
                      <a:pt x="7" y="117"/>
                    </a:lnTo>
                    <a:lnTo>
                      <a:pt x="0" y="117"/>
                    </a:lnTo>
                    <a:lnTo>
                      <a:pt x="0" y="99"/>
                    </a:lnTo>
                    <a:lnTo>
                      <a:pt x="7" y="99"/>
                    </a:lnTo>
                    <a:close/>
                    <a:moveTo>
                      <a:pt x="7" y="123"/>
                    </a:moveTo>
                    <a:lnTo>
                      <a:pt x="7" y="142"/>
                    </a:lnTo>
                    <a:lnTo>
                      <a:pt x="0" y="142"/>
                    </a:lnTo>
                    <a:lnTo>
                      <a:pt x="0" y="123"/>
                    </a:lnTo>
                    <a:lnTo>
                      <a:pt x="7" y="123"/>
                    </a:lnTo>
                    <a:close/>
                    <a:moveTo>
                      <a:pt x="7" y="148"/>
                    </a:moveTo>
                    <a:lnTo>
                      <a:pt x="7" y="167"/>
                    </a:lnTo>
                    <a:lnTo>
                      <a:pt x="0" y="167"/>
                    </a:lnTo>
                    <a:lnTo>
                      <a:pt x="0" y="148"/>
                    </a:lnTo>
                    <a:lnTo>
                      <a:pt x="7" y="148"/>
                    </a:lnTo>
                    <a:close/>
                    <a:moveTo>
                      <a:pt x="7" y="173"/>
                    </a:moveTo>
                    <a:lnTo>
                      <a:pt x="7" y="192"/>
                    </a:lnTo>
                    <a:lnTo>
                      <a:pt x="0" y="192"/>
                    </a:lnTo>
                    <a:lnTo>
                      <a:pt x="0" y="173"/>
                    </a:lnTo>
                    <a:lnTo>
                      <a:pt x="7" y="173"/>
                    </a:lnTo>
                    <a:close/>
                    <a:moveTo>
                      <a:pt x="7" y="198"/>
                    </a:moveTo>
                    <a:lnTo>
                      <a:pt x="7" y="216"/>
                    </a:lnTo>
                    <a:lnTo>
                      <a:pt x="0" y="216"/>
                    </a:lnTo>
                    <a:lnTo>
                      <a:pt x="0" y="198"/>
                    </a:lnTo>
                    <a:lnTo>
                      <a:pt x="7" y="198"/>
                    </a:lnTo>
                    <a:close/>
                    <a:moveTo>
                      <a:pt x="7" y="223"/>
                    </a:moveTo>
                    <a:lnTo>
                      <a:pt x="7" y="241"/>
                    </a:lnTo>
                    <a:lnTo>
                      <a:pt x="0" y="241"/>
                    </a:lnTo>
                    <a:lnTo>
                      <a:pt x="0" y="223"/>
                    </a:lnTo>
                    <a:lnTo>
                      <a:pt x="7" y="223"/>
                    </a:lnTo>
                    <a:close/>
                    <a:moveTo>
                      <a:pt x="7" y="247"/>
                    </a:moveTo>
                    <a:lnTo>
                      <a:pt x="7" y="266"/>
                    </a:lnTo>
                    <a:lnTo>
                      <a:pt x="0" y="266"/>
                    </a:lnTo>
                    <a:lnTo>
                      <a:pt x="0" y="247"/>
                    </a:lnTo>
                    <a:lnTo>
                      <a:pt x="7" y="247"/>
                    </a:lnTo>
                    <a:close/>
                    <a:moveTo>
                      <a:pt x="7" y="272"/>
                    </a:moveTo>
                    <a:lnTo>
                      <a:pt x="7" y="291"/>
                    </a:lnTo>
                    <a:lnTo>
                      <a:pt x="0" y="291"/>
                    </a:lnTo>
                    <a:lnTo>
                      <a:pt x="0" y="272"/>
                    </a:lnTo>
                    <a:lnTo>
                      <a:pt x="7" y="272"/>
                    </a:lnTo>
                    <a:close/>
                    <a:moveTo>
                      <a:pt x="7" y="297"/>
                    </a:moveTo>
                    <a:lnTo>
                      <a:pt x="7" y="315"/>
                    </a:lnTo>
                    <a:lnTo>
                      <a:pt x="0" y="315"/>
                    </a:lnTo>
                    <a:lnTo>
                      <a:pt x="0" y="297"/>
                    </a:lnTo>
                    <a:lnTo>
                      <a:pt x="7" y="297"/>
                    </a:lnTo>
                    <a:close/>
                    <a:moveTo>
                      <a:pt x="7" y="322"/>
                    </a:moveTo>
                    <a:lnTo>
                      <a:pt x="7" y="340"/>
                    </a:lnTo>
                    <a:lnTo>
                      <a:pt x="0" y="340"/>
                    </a:lnTo>
                    <a:lnTo>
                      <a:pt x="0" y="322"/>
                    </a:lnTo>
                    <a:lnTo>
                      <a:pt x="7" y="322"/>
                    </a:lnTo>
                    <a:close/>
                    <a:moveTo>
                      <a:pt x="7" y="346"/>
                    </a:moveTo>
                    <a:lnTo>
                      <a:pt x="7" y="365"/>
                    </a:lnTo>
                    <a:lnTo>
                      <a:pt x="0" y="365"/>
                    </a:lnTo>
                    <a:lnTo>
                      <a:pt x="0" y="346"/>
                    </a:lnTo>
                    <a:lnTo>
                      <a:pt x="7" y="346"/>
                    </a:lnTo>
                    <a:close/>
                    <a:moveTo>
                      <a:pt x="7" y="371"/>
                    </a:moveTo>
                    <a:lnTo>
                      <a:pt x="7" y="390"/>
                    </a:lnTo>
                    <a:lnTo>
                      <a:pt x="0" y="390"/>
                    </a:lnTo>
                    <a:lnTo>
                      <a:pt x="0" y="371"/>
                    </a:lnTo>
                    <a:lnTo>
                      <a:pt x="7" y="371"/>
                    </a:lnTo>
                    <a:close/>
                    <a:moveTo>
                      <a:pt x="7" y="396"/>
                    </a:moveTo>
                    <a:lnTo>
                      <a:pt x="7" y="414"/>
                    </a:lnTo>
                    <a:lnTo>
                      <a:pt x="0" y="414"/>
                    </a:lnTo>
                    <a:lnTo>
                      <a:pt x="0" y="396"/>
                    </a:lnTo>
                    <a:lnTo>
                      <a:pt x="7" y="396"/>
                    </a:lnTo>
                    <a:close/>
                    <a:moveTo>
                      <a:pt x="7" y="421"/>
                    </a:moveTo>
                    <a:lnTo>
                      <a:pt x="7" y="439"/>
                    </a:lnTo>
                    <a:lnTo>
                      <a:pt x="0" y="439"/>
                    </a:lnTo>
                    <a:lnTo>
                      <a:pt x="0" y="421"/>
                    </a:lnTo>
                    <a:lnTo>
                      <a:pt x="7" y="421"/>
                    </a:lnTo>
                    <a:close/>
                    <a:moveTo>
                      <a:pt x="7" y="445"/>
                    </a:moveTo>
                    <a:lnTo>
                      <a:pt x="7" y="464"/>
                    </a:lnTo>
                    <a:lnTo>
                      <a:pt x="0" y="464"/>
                    </a:lnTo>
                    <a:lnTo>
                      <a:pt x="0" y="445"/>
                    </a:lnTo>
                    <a:lnTo>
                      <a:pt x="7" y="445"/>
                    </a:lnTo>
                    <a:close/>
                    <a:moveTo>
                      <a:pt x="7" y="470"/>
                    </a:moveTo>
                    <a:lnTo>
                      <a:pt x="7" y="489"/>
                    </a:lnTo>
                    <a:lnTo>
                      <a:pt x="0" y="489"/>
                    </a:lnTo>
                    <a:lnTo>
                      <a:pt x="0" y="470"/>
                    </a:lnTo>
                    <a:lnTo>
                      <a:pt x="7" y="470"/>
                    </a:lnTo>
                    <a:close/>
                    <a:moveTo>
                      <a:pt x="7" y="495"/>
                    </a:moveTo>
                    <a:lnTo>
                      <a:pt x="7" y="513"/>
                    </a:lnTo>
                    <a:lnTo>
                      <a:pt x="0" y="513"/>
                    </a:lnTo>
                    <a:lnTo>
                      <a:pt x="0" y="495"/>
                    </a:lnTo>
                    <a:lnTo>
                      <a:pt x="7" y="495"/>
                    </a:lnTo>
                    <a:close/>
                    <a:moveTo>
                      <a:pt x="7" y="520"/>
                    </a:moveTo>
                    <a:lnTo>
                      <a:pt x="7" y="538"/>
                    </a:lnTo>
                    <a:lnTo>
                      <a:pt x="0" y="538"/>
                    </a:lnTo>
                    <a:lnTo>
                      <a:pt x="0" y="520"/>
                    </a:lnTo>
                    <a:lnTo>
                      <a:pt x="7" y="520"/>
                    </a:lnTo>
                    <a:close/>
                    <a:moveTo>
                      <a:pt x="7" y="544"/>
                    </a:moveTo>
                    <a:lnTo>
                      <a:pt x="7" y="563"/>
                    </a:lnTo>
                    <a:lnTo>
                      <a:pt x="0" y="563"/>
                    </a:lnTo>
                    <a:lnTo>
                      <a:pt x="0" y="544"/>
                    </a:lnTo>
                    <a:lnTo>
                      <a:pt x="7" y="544"/>
                    </a:lnTo>
                    <a:close/>
                    <a:moveTo>
                      <a:pt x="7" y="569"/>
                    </a:moveTo>
                    <a:lnTo>
                      <a:pt x="7" y="588"/>
                    </a:lnTo>
                    <a:lnTo>
                      <a:pt x="0" y="588"/>
                    </a:lnTo>
                    <a:lnTo>
                      <a:pt x="0" y="569"/>
                    </a:lnTo>
                    <a:lnTo>
                      <a:pt x="7" y="569"/>
                    </a:lnTo>
                    <a:close/>
                    <a:moveTo>
                      <a:pt x="7" y="594"/>
                    </a:moveTo>
                    <a:lnTo>
                      <a:pt x="7" y="613"/>
                    </a:lnTo>
                    <a:lnTo>
                      <a:pt x="0" y="613"/>
                    </a:lnTo>
                    <a:lnTo>
                      <a:pt x="0" y="594"/>
                    </a:lnTo>
                    <a:lnTo>
                      <a:pt x="7" y="594"/>
                    </a:lnTo>
                    <a:close/>
                    <a:moveTo>
                      <a:pt x="7" y="619"/>
                    </a:moveTo>
                    <a:lnTo>
                      <a:pt x="7" y="637"/>
                    </a:lnTo>
                    <a:lnTo>
                      <a:pt x="0" y="637"/>
                    </a:lnTo>
                    <a:lnTo>
                      <a:pt x="0" y="619"/>
                    </a:lnTo>
                    <a:lnTo>
                      <a:pt x="7" y="619"/>
                    </a:lnTo>
                    <a:close/>
                    <a:moveTo>
                      <a:pt x="7" y="643"/>
                    </a:moveTo>
                    <a:lnTo>
                      <a:pt x="7" y="662"/>
                    </a:lnTo>
                    <a:lnTo>
                      <a:pt x="0" y="662"/>
                    </a:lnTo>
                    <a:lnTo>
                      <a:pt x="0" y="643"/>
                    </a:lnTo>
                    <a:lnTo>
                      <a:pt x="7" y="643"/>
                    </a:lnTo>
                    <a:close/>
                    <a:moveTo>
                      <a:pt x="7" y="668"/>
                    </a:moveTo>
                    <a:lnTo>
                      <a:pt x="7" y="687"/>
                    </a:lnTo>
                    <a:lnTo>
                      <a:pt x="0" y="687"/>
                    </a:lnTo>
                    <a:lnTo>
                      <a:pt x="0" y="668"/>
                    </a:lnTo>
                    <a:lnTo>
                      <a:pt x="7" y="668"/>
                    </a:lnTo>
                    <a:close/>
                    <a:moveTo>
                      <a:pt x="7" y="693"/>
                    </a:moveTo>
                    <a:lnTo>
                      <a:pt x="7" y="712"/>
                    </a:lnTo>
                    <a:lnTo>
                      <a:pt x="0" y="712"/>
                    </a:lnTo>
                    <a:lnTo>
                      <a:pt x="0" y="693"/>
                    </a:lnTo>
                    <a:lnTo>
                      <a:pt x="7" y="693"/>
                    </a:lnTo>
                    <a:close/>
                    <a:moveTo>
                      <a:pt x="7" y="718"/>
                    </a:moveTo>
                    <a:lnTo>
                      <a:pt x="7" y="736"/>
                    </a:lnTo>
                    <a:lnTo>
                      <a:pt x="0" y="736"/>
                    </a:lnTo>
                    <a:lnTo>
                      <a:pt x="0" y="718"/>
                    </a:lnTo>
                    <a:lnTo>
                      <a:pt x="7" y="718"/>
                    </a:lnTo>
                    <a:close/>
                    <a:moveTo>
                      <a:pt x="7" y="743"/>
                    </a:moveTo>
                    <a:lnTo>
                      <a:pt x="7" y="761"/>
                    </a:lnTo>
                    <a:lnTo>
                      <a:pt x="0" y="761"/>
                    </a:lnTo>
                    <a:lnTo>
                      <a:pt x="0" y="743"/>
                    </a:lnTo>
                    <a:lnTo>
                      <a:pt x="7" y="743"/>
                    </a:lnTo>
                    <a:close/>
                    <a:moveTo>
                      <a:pt x="7" y="767"/>
                    </a:moveTo>
                    <a:lnTo>
                      <a:pt x="7" y="786"/>
                    </a:lnTo>
                    <a:lnTo>
                      <a:pt x="0" y="786"/>
                    </a:lnTo>
                    <a:lnTo>
                      <a:pt x="0" y="767"/>
                    </a:lnTo>
                    <a:lnTo>
                      <a:pt x="7" y="767"/>
                    </a:lnTo>
                    <a:close/>
                    <a:moveTo>
                      <a:pt x="7" y="792"/>
                    </a:moveTo>
                    <a:lnTo>
                      <a:pt x="7" y="811"/>
                    </a:lnTo>
                    <a:lnTo>
                      <a:pt x="0" y="811"/>
                    </a:lnTo>
                    <a:lnTo>
                      <a:pt x="0" y="792"/>
                    </a:lnTo>
                    <a:lnTo>
                      <a:pt x="7" y="792"/>
                    </a:lnTo>
                    <a:close/>
                    <a:moveTo>
                      <a:pt x="7" y="817"/>
                    </a:moveTo>
                    <a:lnTo>
                      <a:pt x="7" y="835"/>
                    </a:lnTo>
                    <a:lnTo>
                      <a:pt x="0" y="835"/>
                    </a:lnTo>
                    <a:lnTo>
                      <a:pt x="0" y="817"/>
                    </a:lnTo>
                    <a:lnTo>
                      <a:pt x="7" y="817"/>
                    </a:lnTo>
                    <a:close/>
                    <a:moveTo>
                      <a:pt x="7" y="842"/>
                    </a:moveTo>
                    <a:lnTo>
                      <a:pt x="7" y="860"/>
                    </a:lnTo>
                    <a:lnTo>
                      <a:pt x="0" y="860"/>
                    </a:lnTo>
                    <a:lnTo>
                      <a:pt x="0" y="842"/>
                    </a:lnTo>
                    <a:lnTo>
                      <a:pt x="7" y="842"/>
                    </a:lnTo>
                    <a:close/>
                    <a:moveTo>
                      <a:pt x="7" y="866"/>
                    </a:moveTo>
                    <a:lnTo>
                      <a:pt x="7" y="885"/>
                    </a:lnTo>
                    <a:lnTo>
                      <a:pt x="0" y="885"/>
                    </a:lnTo>
                    <a:lnTo>
                      <a:pt x="0" y="866"/>
                    </a:lnTo>
                    <a:lnTo>
                      <a:pt x="7" y="866"/>
                    </a:lnTo>
                    <a:close/>
                    <a:moveTo>
                      <a:pt x="7" y="891"/>
                    </a:moveTo>
                    <a:lnTo>
                      <a:pt x="7" y="910"/>
                    </a:lnTo>
                    <a:lnTo>
                      <a:pt x="0" y="910"/>
                    </a:lnTo>
                    <a:lnTo>
                      <a:pt x="0" y="891"/>
                    </a:lnTo>
                    <a:lnTo>
                      <a:pt x="7" y="891"/>
                    </a:lnTo>
                    <a:close/>
                    <a:moveTo>
                      <a:pt x="7" y="916"/>
                    </a:moveTo>
                    <a:lnTo>
                      <a:pt x="7" y="934"/>
                    </a:lnTo>
                    <a:lnTo>
                      <a:pt x="0" y="934"/>
                    </a:lnTo>
                    <a:lnTo>
                      <a:pt x="0" y="916"/>
                    </a:lnTo>
                    <a:lnTo>
                      <a:pt x="7" y="916"/>
                    </a:lnTo>
                    <a:close/>
                    <a:moveTo>
                      <a:pt x="7" y="941"/>
                    </a:moveTo>
                    <a:lnTo>
                      <a:pt x="7" y="959"/>
                    </a:lnTo>
                    <a:lnTo>
                      <a:pt x="0" y="959"/>
                    </a:lnTo>
                    <a:lnTo>
                      <a:pt x="0" y="941"/>
                    </a:lnTo>
                    <a:lnTo>
                      <a:pt x="7" y="941"/>
                    </a:lnTo>
                    <a:close/>
                    <a:moveTo>
                      <a:pt x="7" y="965"/>
                    </a:moveTo>
                    <a:lnTo>
                      <a:pt x="7" y="984"/>
                    </a:lnTo>
                    <a:lnTo>
                      <a:pt x="0" y="984"/>
                    </a:lnTo>
                    <a:lnTo>
                      <a:pt x="0" y="965"/>
                    </a:lnTo>
                    <a:lnTo>
                      <a:pt x="7" y="965"/>
                    </a:lnTo>
                    <a:close/>
                    <a:moveTo>
                      <a:pt x="7" y="990"/>
                    </a:moveTo>
                    <a:lnTo>
                      <a:pt x="7" y="1009"/>
                    </a:lnTo>
                    <a:lnTo>
                      <a:pt x="0" y="1009"/>
                    </a:lnTo>
                    <a:lnTo>
                      <a:pt x="0" y="990"/>
                    </a:lnTo>
                    <a:lnTo>
                      <a:pt x="7" y="990"/>
                    </a:lnTo>
                    <a:close/>
                    <a:moveTo>
                      <a:pt x="7" y="1015"/>
                    </a:moveTo>
                    <a:lnTo>
                      <a:pt x="7" y="1033"/>
                    </a:lnTo>
                    <a:lnTo>
                      <a:pt x="0" y="1033"/>
                    </a:lnTo>
                    <a:lnTo>
                      <a:pt x="0" y="1015"/>
                    </a:lnTo>
                    <a:lnTo>
                      <a:pt x="7" y="1015"/>
                    </a:lnTo>
                    <a:close/>
                    <a:moveTo>
                      <a:pt x="7" y="1040"/>
                    </a:moveTo>
                    <a:lnTo>
                      <a:pt x="7" y="1058"/>
                    </a:lnTo>
                    <a:lnTo>
                      <a:pt x="0" y="1058"/>
                    </a:lnTo>
                    <a:lnTo>
                      <a:pt x="0" y="1040"/>
                    </a:lnTo>
                    <a:lnTo>
                      <a:pt x="7" y="1040"/>
                    </a:lnTo>
                    <a:close/>
                    <a:moveTo>
                      <a:pt x="7" y="1064"/>
                    </a:moveTo>
                    <a:lnTo>
                      <a:pt x="7" y="1083"/>
                    </a:lnTo>
                    <a:lnTo>
                      <a:pt x="0" y="1083"/>
                    </a:lnTo>
                    <a:lnTo>
                      <a:pt x="0" y="1064"/>
                    </a:lnTo>
                    <a:lnTo>
                      <a:pt x="7" y="1064"/>
                    </a:lnTo>
                    <a:close/>
                    <a:moveTo>
                      <a:pt x="7" y="1089"/>
                    </a:moveTo>
                    <a:lnTo>
                      <a:pt x="7" y="1108"/>
                    </a:lnTo>
                    <a:lnTo>
                      <a:pt x="0" y="1108"/>
                    </a:lnTo>
                    <a:lnTo>
                      <a:pt x="0" y="1089"/>
                    </a:lnTo>
                    <a:lnTo>
                      <a:pt x="7" y="1089"/>
                    </a:lnTo>
                    <a:close/>
                    <a:moveTo>
                      <a:pt x="7" y="1114"/>
                    </a:moveTo>
                    <a:lnTo>
                      <a:pt x="7" y="1133"/>
                    </a:lnTo>
                    <a:lnTo>
                      <a:pt x="0" y="1133"/>
                    </a:lnTo>
                    <a:lnTo>
                      <a:pt x="0" y="1114"/>
                    </a:lnTo>
                    <a:lnTo>
                      <a:pt x="7" y="1114"/>
                    </a:lnTo>
                    <a:close/>
                    <a:moveTo>
                      <a:pt x="7" y="1139"/>
                    </a:moveTo>
                    <a:lnTo>
                      <a:pt x="7" y="1157"/>
                    </a:lnTo>
                    <a:lnTo>
                      <a:pt x="0" y="1157"/>
                    </a:lnTo>
                    <a:lnTo>
                      <a:pt x="0" y="1139"/>
                    </a:lnTo>
                    <a:lnTo>
                      <a:pt x="7" y="1139"/>
                    </a:lnTo>
                    <a:close/>
                    <a:moveTo>
                      <a:pt x="7" y="1163"/>
                    </a:moveTo>
                    <a:lnTo>
                      <a:pt x="7" y="1182"/>
                    </a:lnTo>
                    <a:lnTo>
                      <a:pt x="0" y="1182"/>
                    </a:lnTo>
                    <a:lnTo>
                      <a:pt x="0" y="1163"/>
                    </a:lnTo>
                    <a:lnTo>
                      <a:pt x="7" y="1163"/>
                    </a:lnTo>
                    <a:close/>
                    <a:moveTo>
                      <a:pt x="7" y="1188"/>
                    </a:moveTo>
                    <a:lnTo>
                      <a:pt x="7" y="1207"/>
                    </a:lnTo>
                    <a:lnTo>
                      <a:pt x="0" y="1207"/>
                    </a:lnTo>
                    <a:lnTo>
                      <a:pt x="0" y="1188"/>
                    </a:lnTo>
                    <a:lnTo>
                      <a:pt x="7" y="1188"/>
                    </a:lnTo>
                    <a:close/>
                    <a:moveTo>
                      <a:pt x="7" y="1213"/>
                    </a:moveTo>
                    <a:lnTo>
                      <a:pt x="7" y="1232"/>
                    </a:lnTo>
                    <a:lnTo>
                      <a:pt x="0" y="1232"/>
                    </a:lnTo>
                    <a:lnTo>
                      <a:pt x="0" y="1213"/>
                    </a:lnTo>
                    <a:lnTo>
                      <a:pt x="7" y="1213"/>
                    </a:lnTo>
                    <a:close/>
                    <a:moveTo>
                      <a:pt x="7" y="1238"/>
                    </a:moveTo>
                    <a:lnTo>
                      <a:pt x="7" y="1256"/>
                    </a:lnTo>
                    <a:lnTo>
                      <a:pt x="0" y="1256"/>
                    </a:lnTo>
                    <a:lnTo>
                      <a:pt x="0" y="1238"/>
                    </a:lnTo>
                    <a:lnTo>
                      <a:pt x="7" y="1238"/>
                    </a:lnTo>
                    <a:close/>
                    <a:moveTo>
                      <a:pt x="7" y="1263"/>
                    </a:moveTo>
                    <a:lnTo>
                      <a:pt x="7" y="1281"/>
                    </a:lnTo>
                    <a:lnTo>
                      <a:pt x="0" y="1281"/>
                    </a:lnTo>
                    <a:lnTo>
                      <a:pt x="0" y="1263"/>
                    </a:lnTo>
                    <a:lnTo>
                      <a:pt x="7" y="1263"/>
                    </a:lnTo>
                    <a:close/>
                    <a:moveTo>
                      <a:pt x="7" y="1287"/>
                    </a:moveTo>
                    <a:lnTo>
                      <a:pt x="7" y="1306"/>
                    </a:lnTo>
                    <a:lnTo>
                      <a:pt x="0" y="1306"/>
                    </a:lnTo>
                    <a:lnTo>
                      <a:pt x="0" y="1287"/>
                    </a:lnTo>
                    <a:lnTo>
                      <a:pt x="7" y="1287"/>
                    </a:lnTo>
                    <a:close/>
                    <a:moveTo>
                      <a:pt x="7" y="1312"/>
                    </a:moveTo>
                    <a:lnTo>
                      <a:pt x="7" y="1331"/>
                    </a:lnTo>
                    <a:lnTo>
                      <a:pt x="0" y="1331"/>
                    </a:lnTo>
                    <a:lnTo>
                      <a:pt x="0" y="1312"/>
                    </a:lnTo>
                    <a:lnTo>
                      <a:pt x="7" y="1312"/>
                    </a:lnTo>
                    <a:close/>
                    <a:moveTo>
                      <a:pt x="7" y="1337"/>
                    </a:moveTo>
                    <a:lnTo>
                      <a:pt x="7" y="1355"/>
                    </a:lnTo>
                    <a:lnTo>
                      <a:pt x="0" y="1355"/>
                    </a:lnTo>
                    <a:lnTo>
                      <a:pt x="0" y="1337"/>
                    </a:lnTo>
                    <a:lnTo>
                      <a:pt x="7" y="1337"/>
                    </a:lnTo>
                    <a:close/>
                    <a:moveTo>
                      <a:pt x="7" y="1362"/>
                    </a:moveTo>
                    <a:lnTo>
                      <a:pt x="7" y="1380"/>
                    </a:lnTo>
                    <a:lnTo>
                      <a:pt x="0" y="1380"/>
                    </a:lnTo>
                    <a:lnTo>
                      <a:pt x="0" y="1362"/>
                    </a:lnTo>
                    <a:lnTo>
                      <a:pt x="7" y="1362"/>
                    </a:lnTo>
                    <a:close/>
                    <a:moveTo>
                      <a:pt x="7" y="1386"/>
                    </a:moveTo>
                    <a:lnTo>
                      <a:pt x="7" y="1405"/>
                    </a:lnTo>
                    <a:lnTo>
                      <a:pt x="0" y="1405"/>
                    </a:lnTo>
                    <a:lnTo>
                      <a:pt x="0" y="1386"/>
                    </a:lnTo>
                    <a:lnTo>
                      <a:pt x="7" y="1386"/>
                    </a:lnTo>
                    <a:close/>
                    <a:moveTo>
                      <a:pt x="7" y="1411"/>
                    </a:moveTo>
                    <a:lnTo>
                      <a:pt x="7" y="1430"/>
                    </a:lnTo>
                    <a:lnTo>
                      <a:pt x="0" y="1430"/>
                    </a:lnTo>
                    <a:lnTo>
                      <a:pt x="0" y="1411"/>
                    </a:lnTo>
                    <a:lnTo>
                      <a:pt x="7" y="1411"/>
                    </a:lnTo>
                    <a:close/>
                    <a:moveTo>
                      <a:pt x="7" y="1436"/>
                    </a:moveTo>
                    <a:lnTo>
                      <a:pt x="7" y="1454"/>
                    </a:lnTo>
                    <a:lnTo>
                      <a:pt x="0" y="1454"/>
                    </a:lnTo>
                    <a:lnTo>
                      <a:pt x="0" y="1436"/>
                    </a:lnTo>
                    <a:lnTo>
                      <a:pt x="7" y="1436"/>
                    </a:lnTo>
                    <a:close/>
                    <a:moveTo>
                      <a:pt x="7" y="1461"/>
                    </a:moveTo>
                    <a:lnTo>
                      <a:pt x="7" y="1479"/>
                    </a:lnTo>
                    <a:lnTo>
                      <a:pt x="0" y="1479"/>
                    </a:lnTo>
                    <a:lnTo>
                      <a:pt x="0" y="1461"/>
                    </a:lnTo>
                    <a:lnTo>
                      <a:pt x="7" y="1461"/>
                    </a:lnTo>
                    <a:close/>
                    <a:moveTo>
                      <a:pt x="7" y="1485"/>
                    </a:moveTo>
                    <a:lnTo>
                      <a:pt x="7" y="1504"/>
                    </a:lnTo>
                    <a:lnTo>
                      <a:pt x="0" y="1504"/>
                    </a:lnTo>
                    <a:lnTo>
                      <a:pt x="0" y="1485"/>
                    </a:lnTo>
                    <a:lnTo>
                      <a:pt x="7" y="1485"/>
                    </a:lnTo>
                    <a:close/>
                    <a:moveTo>
                      <a:pt x="7" y="1510"/>
                    </a:moveTo>
                    <a:lnTo>
                      <a:pt x="7" y="1529"/>
                    </a:lnTo>
                    <a:lnTo>
                      <a:pt x="0" y="1529"/>
                    </a:lnTo>
                    <a:lnTo>
                      <a:pt x="0" y="1510"/>
                    </a:lnTo>
                    <a:lnTo>
                      <a:pt x="7" y="1510"/>
                    </a:lnTo>
                    <a:close/>
                    <a:moveTo>
                      <a:pt x="7" y="1535"/>
                    </a:moveTo>
                    <a:lnTo>
                      <a:pt x="7" y="1553"/>
                    </a:lnTo>
                    <a:lnTo>
                      <a:pt x="0" y="1553"/>
                    </a:lnTo>
                    <a:lnTo>
                      <a:pt x="0" y="1535"/>
                    </a:lnTo>
                    <a:lnTo>
                      <a:pt x="7" y="1535"/>
                    </a:lnTo>
                    <a:close/>
                    <a:moveTo>
                      <a:pt x="7" y="1560"/>
                    </a:moveTo>
                    <a:lnTo>
                      <a:pt x="7" y="1578"/>
                    </a:lnTo>
                    <a:lnTo>
                      <a:pt x="0" y="1578"/>
                    </a:lnTo>
                    <a:lnTo>
                      <a:pt x="0" y="1560"/>
                    </a:lnTo>
                    <a:lnTo>
                      <a:pt x="7" y="1560"/>
                    </a:lnTo>
                    <a:close/>
                    <a:moveTo>
                      <a:pt x="7" y="1584"/>
                    </a:moveTo>
                    <a:lnTo>
                      <a:pt x="7" y="1603"/>
                    </a:lnTo>
                    <a:lnTo>
                      <a:pt x="0" y="1603"/>
                    </a:lnTo>
                    <a:lnTo>
                      <a:pt x="0" y="1584"/>
                    </a:lnTo>
                    <a:lnTo>
                      <a:pt x="7" y="1584"/>
                    </a:lnTo>
                    <a:close/>
                    <a:moveTo>
                      <a:pt x="7" y="1609"/>
                    </a:moveTo>
                    <a:lnTo>
                      <a:pt x="7" y="1628"/>
                    </a:lnTo>
                    <a:lnTo>
                      <a:pt x="0" y="1628"/>
                    </a:lnTo>
                    <a:lnTo>
                      <a:pt x="0" y="1609"/>
                    </a:lnTo>
                    <a:lnTo>
                      <a:pt x="7" y="1609"/>
                    </a:lnTo>
                    <a:close/>
                    <a:moveTo>
                      <a:pt x="7" y="1634"/>
                    </a:moveTo>
                    <a:lnTo>
                      <a:pt x="7" y="1653"/>
                    </a:lnTo>
                    <a:lnTo>
                      <a:pt x="0" y="1653"/>
                    </a:lnTo>
                    <a:lnTo>
                      <a:pt x="0" y="1634"/>
                    </a:lnTo>
                    <a:lnTo>
                      <a:pt x="7" y="1634"/>
                    </a:lnTo>
                    <a:close/>
                    <a:moveTo>
                      <a:pt x="7" y="1659"/>
                    </a:moveTo>
                    <a:lnTo>
                      <a:pt x="7" y="1677"/>
                    </a:lnTo>
                    <a:lnTo>
                      <a:pt x="0" y="1677"/>
                    </a:lnTo>
                    <a:lnTo>
                      <a:pt x="0" y="1659"/>
                    </a:lnTo>
                    <a:lnTo>
                      <a:pt x="7" y="1659"/>
                    </a:lnTo>
                    <a:close/>
                    <a:moveTo>
                      <a:pt x="7" y="1683"/>
                    </a:moveTo>
                    <a:lnTo>
                      <a:pt x="7" y="1702"/>
                    </a:lnTo>
                    <a:lnTo>
                      <a:pt x="0" y="1702"/>
                    </a:lnTo>
                    <a:lnTo>
                      <a:pt x="0" y="1683"/>
                    </a:lnTo>
                    <a:lnTo>
                      <a:pt x="7" y="1683"/>
                    </a:lnTo>
                    <a:close/>
                    <a:moveTo>
                      <a:pt x="7" y="1708"/>
                    </a:moveTo>
                    <a:lnTo>
                      <a:pt x="7" y="1727"/>
                    </a:lnTo>
                    <a:lnTo>
                      <a:pt x="0" y="1727"/>
                    </a:lnTo>
                    <a:lnTo>
                      <a:pt x="0" y="1708"/>
                    </a:lnTo>
                    <a:lnTo>
                      <a:pt x="7" y="1708"/>
                    </a:lnTo>
                    <a:close/>
                    <a:moveTo>
                      <a:pt x="7" y="1733"/>
                    </a:moveTo>
                    <a:lnTo>
                      <a:pt x="7" y="1752"/>
                    </a:lnTo>
                    <a:lnTo>
                      <a:pt x="0" y="1752"/>
                    </a:lnTo>
                    <a:lnTo>
                      <a:pt x="0" y="1733"/>
                    </a:lnTo>
                    <a:lnTo>
                      <a:pt x="7" y="1733"/>
                    </a:lnTo>
                    <a:close/>
                    <a:moveTo>
                      <a:pt x="7" y="1758"/>
                    </a:moveTo>
                    <a:lnTo>
                      <a:pt x="7" y="1776"/>
                    </a:lnTo>
                    <a:lnTo>
                      <a:pt x="0" y="1776"/>
                    </a:lnTo>
                    <a:lnTo>
                      <a:pt x="0" y="1758"/>
                    </a:lnTo>
                    <a:lnTo>
                      <a:pt x="7" y="1758"/>
                    </a:lnTo>
                    <a:close/>
                    <a:moveTo>
                      <a:pt x="7" y="1783"/>
                    </a:moveTo>
                    <a:lnTo>
                      <a:pt x="7" y="1801"/>
                    </a:lnTo>
                    <a:lnTo>
                      <a:pt x="0" y="1801"/>
                    </a:lnTo>
                    <a:lnTo>
                      <a:pt x="0" y="1783"/>
                    </a:lnTo>
                    <a:lnTo>
                      <a:pt x="7" y="1783"/>
                    </a:lnTo>
                    <a:close/>
                    <a:moveTo>
                      <a:pt x="7" y="1807"/>
                    </a:moveTo>
                    <a:lnTo>
                      <a:pt x="7" y="1826"/>
                    </a:lnTo>
                    <a:lnTo>
                      <a:pt x="0" y="1826"/>
                    </a:lnTo>
                    <a:lnTo>
                      <a:pt x="0" y="1807"/>
                    </a:lnTo>
                    <a:lnTo>
                      <a:pt x="7" y="1807"/>
                    </a:lnTo>
                    <a:close/>
                    <a:moveTo>
                      <a:pt x="7" y="1832"/>
                    </a:moveTo>
                    <a:lnTo>
                      <a:pt x="7" y="1851"/>
                    </a:lnTo>
                    <a:lnTo>
                      <a:pt x="0" y="1851"/>
                    </a:lnTo>
                    <a:lnTo>
                      <a:pt x="0" y="1832"/>
                    </a:lnTo>
                    <a:lnTo>
                      <a:pt x="7" y="1832"/>
                    </a:lnTo>
                    <a:close/>
                    <a:moveTo>
                      <a:pt x="7" y="1857"/>
                    </a:moveTo>
                    <a:lnTo>
                      <a:pt x="7" y="1875"/>
                    </a:lnTo>
                    <a:lnTo>
                      <a:pt x="0" y="1875"/>
                    </a:lnTo>
                    <a:lnTo>
                      <a:pt x="0" y="1857"/>
                    </a:lnTo>
                    <a:lnTo>
                      <a:pt x="7" y="1857"/>
                    </a:lnTo>
                    <a:close/>
                    <a:moveTo>
                      <a:pt x="7" y="1882"/>
                    </a:moveTo>
                    <a:lnTo>
                      <a:pt x="7" y="1900"/>
                    </a:lnTo>
                    <a:lnTo>
                      <a:pt x="0" y="1900"/>
                    </a:lnTo>
                    <a:lnTo>
                      <a:pt x="0" y="1882"/>
                    </a:lnTo>
                    <a:lnTo>
                      <a:pt x="7" y="1882"/>
                    </a:lnTo>
                    <a:close/>
                    <a:moveTo>
                      <a:pt x="7" y="1906"/>
                    </a:moveTo>
                    <a:lnTo>
                      <a:pt x="7" y="1925"/>
                    </a:lnTo>
                    <a:lnTo>
                      <a:pt x="0" y="1925"/>
                    </a:lnTo>
                    <a:lnTo>
                      <a:pt x="0" y="1906"/>
                    </a:lnTo>
                    <a:lnTo>
                      <a:pt x="7" y="1906"/>
                    </a:lnTo>
                    <a:close/>
                    <a:moveTo>
                      <a:pt x="7" y="1931"/>
                    </a:moveTo>
                    <a:lnTo>
                      <a:pt x="7" y="1950"/>
                    </a:lnTo>
                    <a:lnTo>
                      <a:pt x="0" y="1950"/>
                    </a:lnTo>
                    <a:lnTo>
                      <a:pt x="0" y="1931"/>
                    </a:lnTo>
                    <a:lnTo>
                      <a:pt x="7" y="1931"/>
                    </a:lnTo>
                    <a:close/>
                    <a:moveTo>
                      <a:pt x="7" y="1956"/>
                    </a:moveTo>
                    <a:lnTo>
                      <a:pt x="7" y="1974"/>
                    </a:lnTo>
                    <a:lnTo>
                      <a:pt x="0" y="1974"/>
                    </a:lnTo>
                    <a:lnTo>
                      <a:pt x="0" y="1956"/>
                    </a:lnTo>
                    <a:lnTo>
                      <a:pt x="7" y="1956"/>
                    </a:lnTo>
                    <a:close/>
                    <a:moveTo>
                      <a:pt x="7" y="1981"/>
                    </a:moveTo>
                    <a:lnTo>
                      <a:pt x="7" y="1999"/>
                    </a:lnTo>
                    <a:lnTo>
                      <a:pt x="0" y="1999"/>
                    </a:lnTo>
                    <a:lnTo>
                      <a:pt x="0" y="1981"/>
                    </a:lnTo>
                    <a:lnTo>
                      <a:pt x="7" y="1981"/>
                    </a:lnTo>
                    <a:close/>
                    <a:moveTo>
                      <a:pt x="7" y="2005"/>
                    </a:moveTo>
                    <a:lnTo>
                      <a:pt x="7" y="2023"/>
                    </a:lnTo>
                    <a:lnTo>
                      <a:pt x="0" y="2023"/>
                    </a:lnTo>
                    <a:lnTo>
                      <a:pt x="0" y="2005"/>
                    </a:lnTo>
                    <a:lnTo>
                      <a:pt x="7" y="2005"/>
                    </a:lnTo>
                    <a:close/>
                    <a:moveTo>
                      <a:pt x="599" y="0"/>
                    </a:moveTo>
                    <a:lnTo>
                      <a:pt x="599" y="18"/>
                    </a:lnTo>
                    <a:lnTo>
                      <a:pt x="592" y="18"/>
                    </a:lnTo>
                    <a:lnTo>
                      <a:pt x="592" y="0"/>
                    </a:lnTo>
                    <a:lnTo>
                      <a:pt x="599" y="0"/>
                    </a:lnTo>
                    <a:close/>
                    <a:moveTo>
                      <a:pt x="599" y="24"/>
                    </a:moveTo>
                    <a:lnTo>
                      <a:pt x="599" y="43"/>
                    </a:lnTo>
                    <a:lnTo>
                      <a:pt x="592" y="43"/>
                    </a:lnTo>
                    <a:lnTo>
                      <a:pt x="592" y="24"/>
                    </a:lnTo>
                    <a:lnTo>
                      <a:pt x="599" y="24"/>
                    </a:lnTo>
                    <a:close/>
                    <a:moveTo>
                      <a:pt x="599" y="49"/>
                    </a:moveTo>
                    <a:lnTo>
                      <a:pt x="599" y="68"/>
                    </a:lnTo>
                    <a:lnTo>
                      <a:pt x="592" y="68"/>
                    </a:lnTo>
                    <a:lnTo>
                      <a:pt x="592" y="49"/>
                    </a:lnTo>
                    <a:lnTo>
                      <a:pt x="599" y="49"/>
                    </a:lnTo>
                    <a:close/>
                    <a:moveTo>
                      <a:pt x="599" y="74"/>
                    </a:moveTo>
                    <a:lnTo>
                      <a:pt x="599" y="93"/>
                    </a:lnTo>
                    <a:lnTo>
                      <a:pt x="592" y="93"/>
                    </a:lnTo>
                    <a:lnTo>
                      <a:pt x="592" y="74"/>
                    </a:lnTo>
                    <a:lnTo>
                      <a:pt x="599" y="74"/>
                    </a:lnTo>
                    <a:close/>
                    <a:moveTo>
                      <a:pt x="599" y="99"/>
                    </a:moveTo>
                    <a:lnTo>
                      <a:pt x="599" y="117"/>
                    </a:lnTo>
                    <a:lnTo>
                      <a:pt x="592" y="117"/>
                    </a:lnTo>
                    <a:lnTo>
                      <a:pt x="592" y="99"/>
                    </a:lnTo>
                    <a:lnTo>
                      <a:pt x="599" y="99"/>
                    </a:lnTo>
                    <a:close/>
                    <a:moveTo>
                      <a:pt x="599" y="123"/>
                    </a:moveTo>
                    <a:lnTo>
                      <a:pt x="599" y="142"/>
                    </a:lnTo>
                    <a:lnTo>
                      <a:pt x="592" y="142"/>
                    </a:lnTo>
                    <a:lnTo>
                      <a:pt x="592" y="123"/>
                    </a:lnTo>
                    <a:lnTo>
                      <a:pt x="599" y="123"/>
                    </a:lnTo>
                    <a:close/>
                    <a:moveTo>
                      <a:pt x="599" y="148"/>
                    </a:moveTo>
                    <a:lnTo>
                      <a:pt x="599" y="167"/>
                    </a:lnTo>
                    <a:lnTo>
                      <a:pt x="592" y="167"/>
                    </a:lnTo>
                    <a:lnTo>
                      <a:pt x="592" y="148"/>
                    </a:lnTo>
                    <a:lnTo>
                      <a:pt x="599" y="148"/>
                    </a:lnTo>
                    <a:close/>
                    <a:moveTo>
                      <a:pt x="599" y="173"/>
                    </a:moveTo>
                    <a:lnTo>
                      <a:pt x="599" y="192"/>
                    </a:lnTo>
                    <a:lnTo>
                      <a:pt x="592" y="192"/>
                    </a:lnTo>
                    <a:lnTo>
                      <a:pt x="592" y="173"/>
                    </a:lnTo>
                    <a:lnTo>
                      <a:pt x="599" y="173"/>
                    </a:lnTo>
                    <a:close/>
                    <a:moveTo>
                      <a:pt x="599" y="198"/>
                    </a:moveTo>
                    <a:lnTo>
                      <a:pt x="599" y="216"/>
                    </a:lnTo>
                    <a:lnTo>
                      <a:pt x="592" y="216"/>
                    </a:lnTo>
                    <a:lnTo>
                      <a:pt x="592" y="198"/>
                    </a:lnTo>
                    <a:lnTo>
                      <a:pt x="599" y="198"/>
                    </a:lnTo>
                    <a:close/>
                    <a:moveTo>
                      <a:pt x="599" y="223"/>
                    </a:moveTo>
                    <a:lnTo>
                      <a:pt x="599" y="241"/>
                    </a:lnTo>
                    <a:lnTo>
                      <a:pt x="592" y="241"/>
                    </a:lnTo>
                    <a:lnTo>
                      <a:pt x="592" y="223"/>
                    </a:lnTo>
                    <a:lnTo>
                      <a:pt x="599" y="223"/>
                    </a:lnTo>
                    <a:close/>
                    <a:moveTo>
                      <a:pt x="599" y="247"/>
                    </a:moveTo>
                    <a:lnTo>
                      <a:pt x="599" y="266"/>
                    </a:lnTo>
                    <a:lnTo>
                      <a:pt x="592" y="266"/>
                    </a:lnTo>
                    <a:lnTo>
                      <a:pt x="592" y="247"/>
                    </a:lnTo>
                    <a:lnTo>
                      <a:pt x="599" y="247"/>
                    </a:lnTo>
                    <a:close/>
                    <a:moveTo>
                      <a:pt x="599" y="272"/>
                    </a:moveTo>
                    <a:lnTo>
                      <a:pt x="599" y="291"/>
                    </a:lnTo>
                    <a:lnTo>
                      <a:pt x="592" y="291"/>
                    </a:lnTo>
                    <a:lnTo>
                      <a:pt x="592" y="272"/>
                    </a:lnTo>
                    <a:lnTo>
                      <a:pt x="599" y="272"/>
                    </a:lnTo>
                    <a:close/>
                    <a:moveTo>
                      <a:pt x="599" y="297"/>
                    </a:moveTo>
                    <a:lnTo>
                      <a:pt x="599" y="315"/>
                    </a:lnTo>
                    <a:lnTo>
                      <a:pt x="592" y="315"/>
                    </a:lnTo>
                    <a:lnTo>
                      <a:pt x="592" y="297"/>
                    </a:lnTo>
                    <a:lnTo>
                      <a:pt x="599" y="297"/>
                    </a:lnTo>
                    <a:close/>
                    <a:moveTo>
                      <a:pt x="599" y="322"/>
                    </a:moveTo>
                    <a:lnTo>
                      <a:pt x="599" y="340"/>
                    </a:lnTo>
                    <a:lnTo>
                      <a:pt x="592" y="340"/>
                    </a:lnTo>
                    <a:lnTo>
                      <a:pt x="592" y="322"/>
                    </a:lnTo>
                    <a:lnTo>
                      <a:pt x="599" y="322"/>
                    </a:lnTo>
                    <a:close/>
                    <a:moveTo>
                      <a:pt x="599" y="346"/>
                    </a:moveTo>
                    <a:lnTo>
                      <a:pt x="599" y="365"/>
                    </a:lnTo>
                    <a:lnTo>
                      <a:pt x="592" y="365"/>
                    </a:lnTo>
                    <a:lnTo>
                      <a:pt x="592" y="346"/>
                    </a:lnTo>
                    <a:lnTo>
                      <a:pt x="599" y="346"/>
                    </a:lnTo>
                    <a:close/>
                    <a:moveTo>
                      <a:pt x="599" y="371"/>
                    </a:moveTo>
                    <a:lnTo>
                      <a:pt x="599" y="390"/>
                    </a:lnTo>
                    <a:lnTo>
                      <a:pt x="592" y="390"/>
                    </a:lnTo>
                    <a:lnTo>
                      <a:pt x="592" y="371"/>
                    </a:lnTo>
                    <a:lnTo>
                      <a:pt x="599" y="371"/>
                    </a:lnTo>
                    <a:close/>
                    <a:moveTo>
                      <a:pt x="599" y="396"/>
                    </a:moveTo>
                    <a:lnTo>
                      <a:pt x="599" y="414"/>
                    </a:lnTo>
                    <a:lnTo>
                      <a:pt x="592" y="414"/>
                    </a:lnTo>
                    <a:lnTo>
                      <a:pt x="592" y="396"/>
                    </a:lnTo>
                    <a:lnTo>
                      <a:pt x="599" y="396"/>
                    </a:lnTo>
                    <a:close/>
                    <a:moveTo>
                      <a:pt x="599" y="421"/>
                    </a:moveTo>
                    <a:lnTo>
                      <a:pt x="599" y="439"/>
                    </a:lnTo>
                    <a:lnTo>
                      <a:pt x="592" y="439"/>
                    </a:lnTo>
                    <a:lnTo>
                      <a:pt x="592" y="421"/>
                    </a:lnTo>
                    <a:lnTo>
                      <a:pt x="599" y="421"/>
                    </a:lnTo>
                    <a:close/>
                    <a:moveTo>
                      <a:pt x="599" y="445"/>
                    </a:moveTo>
                    <a:lnTo>
                      <a:pt x="599" y="464"/>
                    </a:lnTo>
                    <a:lnTo>
                      <a:pt x="592" y="464"/>
                    </a:lnTo>
                    <a:lnTo>
                      <a:pt x="592" y="445"/>
                    </a:lnTo>
                    <a:lnTo>
                      <a:pt x="599" y="445"/>
                    </a:lnTo>
                    <a:close/>
                    <a:moveTo>
                      <a:pt x="599" y="470"/>
                    </a:moveTo>
                    <a:lnTo>
                      <a:pt x="599" y="489"/>
                    </a:lnTo>
                    <a:lnTo>
                      <a:pt x="592" y="489"/>
                    </a:lnTo>
                    <a:lnTo>
                      <a:pt x="592" y="470"/>
                    </a:lnTo>
                    <a:lnTo>
                      <a:pt x="599" y="470"/>
                    </a:lnTo>
                    <a:close/>
                    <a:moveTo>
                      <a:pt x="599" y="495"/>
                    </a:moveTo>
                    <a:lnTo>
                      <a:pt x="599" y="513"/>
                    </a:lnTo>
                    <a:lnTo>
                      <a:pt x="592" y="513"/>
                    </a:lnTo>
                    <a:lnTo>
                      <a:pt x="592" y="495"/>
                    </a:lnTo>
                    <a:lnTo>
                      <a:pt x="599" y="495"/>
                    </a:lnTo>
                    <a:close/>
                    <a:moveTo>
                      <a:pt x="599" y="520"/>
                    </a:moveTo>
                    <a:lnTo>
                      <a:pt x="599" y="538"/>
                    </a:lnTo>
                    <a:lnTo>
                      <a:pt x="592" y="538"/>
                    </a:lnTo>
                    <a:lnTo>
                      <a:pt x="592" y="520"/>
                    </a:lnTo>
                    <a:lnTo>
                      <a:pt x="599" y="520"/>
                    </a:lnTo>
                    <a:close/>
                    <a:moveTo>
                      <a:pt x="599" y="544"/>
                    </a:moveTo>
                    <a:lnTo>
                      <a:pt x="599" y="563"/>
                    </a:lnTo>
                    <a:lnTo>
                      <a:pt x="592" y="563"/>
                    </a:lnTo>
                    <a:lnTo>
                      <a:pt x="592" y="544"/>
                    </a:lnTo>
                    <a:lnTo>
                      <a:pt x="599" y="544"/>
                    </a:lnTo>
                    <a:close/>
                    <a:moveTo>
                      <a:pt x="599" y="569"/>
                    </a:moveTo>
                    <a:lnTo>
                      <a:pt x="599" y="588"/>
                    </a:lnTo>
                    <a:lnTo>
                      <a:pt x="592" y="588"/>
                    </a:lnTo>
                    <a:lnTo>
                      <a:pt x="592" y="569"/>
                    </a:lnTo>
                    <a:lnTo>
                      <a:pt x="599" y="569"/>
                    </a:lnTo>
                    <a:close/>
                    <a:moveTo>
                      <a:pt x="599" y="594"/>
                    </a:moveTo>
                    <a:lnTo>
                      <a:pt x="599" y="613"/>
                    </a:lnTo>
                    <a:lnTo>
                      <a:pt x="592" y="613"/>
                    </a:lnTo>
                    <a:lnTo>
                      <a:pt x="592" y="594"/>
                    </a:lnTo>
                    <a:lnTo>
                      <a:pt x="599" y="594"/>
                    </a:lnTo>
                    <a:close/>
                    <a:moveTo>
                      <a:pt x="599" y="619"/>
                    </a:moveTo>
                    <a:lnTo>
                      <a:pt x="599" y="637"/>
                    </a:lnTo>
                    <a:lnTo>
                      <a:pt x="592" y="637"/>
                    </a:lnTo>
                    <a:lnTo>
                      <a:pt x="592" y="619"/>
                    </a:lnTo>
                    <a:lnTo>
                      <a:pt x="599" y="619"/>
                    </a:lnTo>
                    <a:close/>
                    <a:moveTo>
                      <a:pt x="599" y="643"/>
                    </a:moveTo>
                    <a:lnTo>
                      <a:pt x="599" y="662"/>
                    </a:lnTo>
                    <a:lnTo>
                      <a:pt x="592" y="662"/>
                    </a:lnTo>
                    <a:lnTo>
                      <a:pt x="592" y="643"/>
                    </a:lnTo>
                    <a:lnTo>
                      <a:pt x="599" y="643"/>
                    </a:lnTo>
                    <a:close/>
                    <a:moveTo>
                      <a:pt x="599" y="668"/>
                    </a:moveTo>
                    <a:lnTo>
                      <a:pt x="599" y="687"/>
                    </a:lnTo>
                    <a:lnTo>
                      <a:pt x="592" y="687"/>
                    </a:lnTo>
                    <a:lnTo>
                      <a:pt x="592" y="668"/>
                    </a:lnTo>
                    <a:lnTo>
                      <a:pt x="599" y="668"/>
                    </a:lnTo>
                    <a:close/>
                    <a:moveTo>
                      <a:pt x="599" y="693"/>
                    </a:moveTo>
                    <a:lnTo>
                      <a:pt x="599" y="712"/>
                    </a:lnTo>
                    <a:lnTo>
                      <a:pt x="592" y="712"/>
                    </a:lnTo>
                    <a:lnTo>
                      <a:pt x="592" y="693"/>
                    </a:lnTo>
                    <a:lnTo>
                      <a:pt x="599" y="693"/>
                    </a:lnTo>
                    <a:close/>
                    <a:moveTo>
                      <a:pt x="599" y="718"/>
                    </a:moveTo>
                    <a:lnTo>
                      <a:pt x="599" y="736"/>
                    </a:lnTo>
                    <a:lnTo>
                      <a:pt x="592" y="736"/>
                    </a:lnTo>
                    <a:lnTo>
                      <a:pt x="592" y="718"/>
                    </a:lnTo>
                    <a:lnTo>
                      <a:pt x="599" y="718"/>
                    </a:lnTo>
                    <a:close/>
                    <a:moveTo>
                      <a:pt x="599" y="743"/>
                    </a:moveTo>
                    <a:lnTo>
                      <a:pt x="599" y="761"/>
                    </a:lnTo>
                    <a:lnTo>
                      <a:pt x="592" y="761"/>
                    </a:lnTo>
                    <a:lnTo>
                      <a:pt x="592" y="743"/>
                    </a:lnTo>
                    <a:lnTo>
                      <a:pt x="599" y="743"/>
                    </a:lnTo>
                    <a:close/>
                    <a:moveTo>
                      <a:pt x="599" y="767"/>
                    </a:moveTo>
                    <a:lnTo>
                      <a:pt x="599" y="786"/>
                    </a:lnTo>
                    <a:lnTo>
                      <a:pt x="592" y="786"/>
                    </a:lnTo>
                    <a:lnTo>
                      <a:pt x="592" y="767"/>
                    </a:lnTo>
                    <a:lnTo>
                      <a:pt x="599" y="767"/>
                    </a:lnTo>
                    <a:close/>
                    <a:moveTo>
                      <a:pt x="599" y="792"/>
                    </a:moveTo>
                    <a:lnTo>
                      <a:pt x="599" y="811"/>
                    </a:lnTo>
                    <a:lnTo>
                      <a:pt x="592" y="811"/>
                    </a:lnTo>
                    <a:lnTo>
                      <a:pt x="592" y="792"/>
                    </a:lnTo>
                    <a:lnTo>
                      <a:pt x="599" y="792"/>
                    </a:lnTo>
                    <a:close/>
                    <a:moveTo>
                      <a:pt x="599" y="817"/>
                    </a:moveTo>
                    <a:lnTo>
                      <a:pt x="599" y="835"/>
                    </a:lnTo>
                    <a:lnTo>
                      <a:pt x="592" y="835"/>
                    </a:lnTo>
                    <a:lnTo>
                      <a:pt x="592" y="817"/>
                    </a:lnTo>
                    <a:lnTo>
                      <a:pt x="599" y="817"/>
                    </a:lnTo>
                    <a:close/>
                    <a:moveTo>
                      <a:pt x="599" y="842"/>
                    </a:moveTo>
                    <a:lnTo>
                      <a:pt x="599" y="860"/>
                    </a:lnTo>
                    <a:lnTo>
                      <a:pt x="592" y="860"/>
                    </a:lnTo>
                    <a:lnTo>
                      <a:pt x="592" y="842"/>
                    </a:lnTo>
                    <a:lnTo>
                      <a:pt x="599" y="842"/>
                    </a:lnTo>
                    <a:close/>
                    <a:moveTo>
                      <a:pt x="599" y="866"/>
                    </a:moveTo>
                    <a:lnTo>
                      <a:pt x="599" y="885"/>
                    </a:lnTo>
                    <a:lnTo>
                      <a:pt x="592" y="885"/>
                    </a:lnTo>
                    <a:lnTo>
                      <a:pt x="592" y="866"/>
                    </a:lnTo>
                    <a:lnTo>
                      <a:pt x="599" y="866"/>
                    </a:lnTo>
                    <a:close/>
                    <a:moveTo>
                      <a:pt x="599" y="891"/>
                    </a:moveTo>
                    <a:lnTo>
                      <a:pt x="599" y="910"/>
                    </a:lnTo>
                    <a:lnTo>
                      <a:pt x="592" y="910"/>
                    </a:lnTo>
                    <a:lnTo>
                      <a:pt x="592" y="891"/>
                    </a:lnTo>
                    <a:lnTo>
                      <a:pt x="599" y="891"/>
                    </a:lnTo>
                    <a:close/>
                    <a:moveTo>
                      <a:pt x="599" y="916"/>
                    </a:moveTo>
                    <a:lnTo>
                      <a:pt x="599" y="934"/>
                    </a:lnTo>
                    <a:lnTo>
                      <a:pt x="592" y="934"/>
                    </a:lnTo>
                    <a:lnTo>
                      <a:pt x="592" y="916"/>
                    </a:lnTo>
                    <a:lnTo>
                      <a:pt x="599" y="916"/>
                    </a:lnTo>
                    <a:close/>
                    <a:moveTo>
                      <a:pt x="599" y="941"/>
                    </a:moveTo>
                    <a:lnTo>
                      <a:pt x="599" y="959"/>
                    </a:lnTo>
                    <a:lnTo>
                      <a:pt x="592" y="959"/>
                    </a:lnTo>
                    <a:lnTo>
                      <a:pt x="592" y="941"/>
                    </a:lnTo>
                    <a:lnTo>
                      <a:pt x="599" y="941"/>
                    </a:lnTo>
                    <a:close/>
                    <a:moveTo>
                      <a:pt x="599" y="965"/>
                    </a:moveTo>
                    <a:lnTo>
                      <a:pt x="599" y="984"/>
                    </a:lnTo>
                    <a:lnTo>
                      <a:pt x="592" y="984"/>
                    </a:lnTo>
                    <a:lnTo>
                      <a:pt x="592" y="965"/>
                    </a:lnTo>
                    <a:lnTo>
                      <a:pt x="599" y="965"/>
                    </a:lnTo>
                    <a:close/>
                    <a:moveTo>
                      <a:pt x="599" y="990"/>
                    </a:moveTo>
                    <a:lnTo>
                      <a:pt x="599" y="1009"/>
                    </a:lnTo>
                    <a:lnTo>
                      <a:pt x="592" y="1009"/>
                    </a:lnTo>
                    <a:lnTo>
                      <a:pt x="592" y="990"/>
                    </a:lnTo>
                    <a:lnTo>
                      <a:pt x="599" y="990"/>
                    </a:lnTo>
                    <a:close/>
                    <a:moveTo>
                      <a:pt x="599" y="1015"/>
                    </a:moveTo>
                    <a:lnTo>
                      <a:pt x="599" y="1033"/>
                    </a:lnTo>
                    <a:lnTo>
                      <a:pt x="592" y="1033"/>
                    </a:lnTo>
                    <a:lnTo>
                      <a:pt x="592" y="1015"/>
                    </a:lnTo>
                    <a:lnTo>
                      <a:pt x="599" y="1015"/>
                    </a:lnTo>
                    <a:close/>
                    <a:moveTo>
                      <a:pt x="599" y="1040"/>
                    </a:moveTo>
                    <a:lnTo>
                      <a:pt x="599" y="1058"/>
                    </a:lnTo>
                    <a:lnTo>
                      <a:pt x="592" y="1058"/>
                    </a:lnTo>
                    <a:lnTo>
                      <a:pt x="592" y="1040"/>
                    </a:lnTo>
                    <a:lnTo>
                      <a:pt x="599" y="1040"/>
                    </a:lnTo>
                    <a:close/>
                    <a:moveTo>
                      <a:pt x="599" y="1064"/>
                    </a:moveTo>
                    <a:lnTo>
                      <a:pt x="599" y="1083"/>
                    </a:lnTo>
                    <a:lnTo>
                      <a:pt x="592" y="1083"/>
                    </a:lnTo>
                    <a:lnTo>
                      <a:pt x="592" y="1064"/>
                    </a:lnTo>
                    <a:lnTo>
                      <a:pt x="599" y="1064"/>
                    </a:lnTo>
                    <a:close/>
                    <a:moveTo>
                      <a:pt x="599" y="1089"/>
                    </a:moveTo>
                    <a:lnTo>
                      <a:pt x="599" y="1108"/>
                    </a:lnTo>
                    <a:lnTo>
                      <a:pt x="592" y="1108"/>
                    </a:lnTo>
                    <a:lnTo>
                      <a:pt x="592" y="1089"/>
                    </a:lnTo>
                    <a:lnTo>
                      <a:pt x="599" y="1089"/>
                    </a:lnTo>
                    <a:close/>
                    <a:moveTo>
                      <a:pt x="599" y="1114"/>
                    </a:moveTo>
                    <a:lnTo>
                      <a:pt x="599" y="1133"/>
                    </a:lnTo>
                    <a:lnTo>
                      <a:pt x="592" y="1133"/>
                    </a:lnTo>
                    <a:lnTo>
                      <a:pt x="592" y="1114"/>
                    </a:lnTo>
                    <a:lnTo>
                      <a:pt x="599" y="1114"/>
                    </a:lnTo>
                    <a:close/>
                    <a:moveTo>
                      <a:pt x="599" y="1139"/>
                    </a:moveTo>
                    <a:lnTo>
                      <a:pt x="599" y="1157"/>
                    </a:lnTo>
                    <a:lnTo>
                      <a:pt x="592" y="1157"/>
                    </a:lnTo>
                    <a:lnTo>
                      <a:pt x="592" y="1139"/>
                    </a:lnTo>
                    <a:lnTo>
                      <a:pt x="599" y="1139"/>
                    </a:lnTo>
                    <a:close/>
                    <a:moveTo>
                      <a:pt x="599" y="1163"/>
                    </a:moveTo>
                    <a:lnTo>
                      <a:pt x="599" y="1182"/>
                    </a:lnTo>
                    <a:lnTo>
                      <a:pt x="592" y="1182"/>
                    </a:lnTo>
                    <a:lnTo>
                      <a:pt x="592" y="1163"/>
                    </a:lnTo>
                    <a:lnTo>
                      <a:pt x="599" y="1163"/>
                    </a:lnTo>
                    <a:close/>
                    <a:moveTo>
                      <a:pt x="599" y="1188"/>
                    </a:moveTo>
                    <a:lnTo>
                      <a:pt x="599" y="1207"/>
                    </a:lnTo>
                    <a:lnTo>
                      <a:pt x="592" y="1207"/>
                    </a:lnTo>
                    <a:lnTo>
                      <a:pt x="592" y="1188"/>
                    </a:lnTo>
                    <a:lnTo>
                      <a:pt x="599" y="1188"/>
                    </a:lnTo>
                    <a:close/>
                    <a:moveTo>
                      <a:pt x="599" y="1213"/>
                    </a:moveTo>
                    <a:lnTo>
                      <a:pt x="599" y="1232"/>
                    </a:lnTo>
                    <a:lnTo>
                      <a:pt x="592" y="1232"/>
                    </a:lnTo>
                    <a:lnTo>
                      <a:pt x="592" y="1213"/>
                    </a:lnTo>
                    <a:lnTo>
                      <a:pt x="599" y="1213"/>
                    </a:lnTo>
                    <a:close/>
                    <a:moveTo>
                      <a:pt x="599" y="1238"/>
                    </a:moveTo>
                    <a:lnTo>
                      <a:pt x="599" y="1256"/>
                    </a:lnTo>
                    <a:lnTo>
                      <a:pt x="592" y="1256"/>
                    </a:lnTo>
                    <a:lnTo>
                      <a:pt x="592" y="1238"/>
                    </a:lnTo>
                    <a:lnTo>
                      <a:pt x="599" y="1238"/>
                    </a:lnTo>
                    <a:close/>
                    <a:moveTo>
                      <a:pt x="599" y="1263"/>
                    </a:moveTo>
                    <a:lnTo>
                      <a:pt x="599" y="1281"/>
                    </a:lnTo>
                    <a:lnTo>
                      <a:pt x="592" y="1281"/>
                    </a:lnTo>
                    <a:lnTo>
                      <a:pt x="592" y="1263"/>
                    </a:lnTo>
                    <a:lnTo>
                      <a:pt x="599" y="1263"/>
                    </a:lnTo>
                    <a:close/>
                    <a:moveTo>
                      <a:pt x="599" y="1287"/>
                    </a:moveTo>
                    <a:lnTo>
                      <a:pt x="599" y="1306"/>
                    </a:lnTo>
                    <a:lnTo>
                      <a:pt x="592" y="1306"/>
                    </a:lnTo>
                    <a:lnTo>
                      <a:pt x="592" y="1287"/>
                    </a:lnTo>
                    <a:lnTo>
                      <a:pt x="599" y="1287"/>
                    </a:lnTo>
                    <a:close/>
                    <a:moveTo>
                      <a:pt x="599" y="1312"/>
                    </a:moveTo>
                    <a:lnTo>
                      <a:pt x="599" y="1331"/>
                    </a:lnTo>
                    <a:lnTo>
                      <a:pt x="592" y="1331"/>
                    </a:lnTo>
                    <a:lnTo>
                      <a:pt x="592" y="1312"/>
                    </a:lnTo>
                    <a:lnTo>
                      <a:pt x="599" y="1312"/>
                    </a:lnTo>
                    <a:close/>
                    <a:moveTo>
                      <a:pt x="599" y="1337"/>
                    </a:moveTo>
                    <a:lnTo>
                      <a:pt x="599" y="1355"/>
                    </a:lnTo>
                    <a:lnTo>
                      <a:pt x="592" y="1355"/>
                    </a:lnTo>
                    <a:lnTo>
                      <a:pt x="592" y="1337"/>
                    </a:lnTo>
                    <a:lnTo>
                      <a:pt x="599" y="1337"/>
                    </a:lnTo>
                    <a:close/>
                    <a:moveTo>
                      <a:pt x="599" y="1362"/>
                    </a:moveTo>
                    <a:lnTo>
                      <a:pt x="599" y="1380"/>
                    </a:lnTo>
                    <a:lnTo>
                      <a:pt x="592" y="1380"/>
                    </a:lnTo>
                    <a:lnTo>
                      <a:pt x="592" y="1362"/>
                    </a:lnTo>
                    <a:lnTo>
                      <a:pt x="599" y="1362"/>
                    </a:lnTo>
                    <a:close/>
                    <a:moveTo>
                      <a:pt x="599" y="1386"/>
                    </a:moveTo>
                    <a:lnTo>
                      <a:pt x="599" y="1405"/>
                    </a:lnTo>
                    <a:lnTo>
                      <a:pt x="592" y="1405"/>
                    </a:lnTo>
                    <a:lnTo>
                      <a:pt x="592" y="1386"/>
                    </a:lnTo>
                    <a:lnTo>
                      <a:pt x="599" y="1386"/>
                    </a:lnTo>
                    <a:close/>
                    <a:moveTo>
                      <a:pt x="599" y="1411"/>
                    </a:moveTo>
                    <a:lnTo>
                      <a:pt x="599" y="1430"/>
                    </a:lnTo>
                    <a:lnTo>
                      <a:pt x="592" y="1430"/>
                    </a:lnTo>
                    <a:lnTo>
                      <a:pt x="592" y="1411"/>
                    </a:lnTo>
                    <a:lnTo>
                      <a:pt x="599" y="1411"/>
                    </a:lnTo>
                    <a:close/>
                    <a:moveTo>
                      <a:pt x="599" y="1436"/>
                    </a:moveTo>
                    <a:lnTo>
                      <a:pt x="599" y="1454"/>
                    </a:lnTo>
                    <a:lnTo>
                      <a:pt x="592" y="1454"/>
                    </a:lnTo>
                    <a:lnTo>
                      <a:pt x="592" y="1436"/>
                    </a:lnTo>
                    <a:lnTo>
                      <a:pt x="599" y="1436"/>
                    </a:lnTo>
                    <a:close/>
                    <a:moveTo>
                      <a:pt x="599" y="1461"/>
                    </a:moveTo>
                    <a:lnTo>
                      <a:pt x="599" y="1479"/>
                    </a:lnTo>
                    <a:lnTo>
                      <a:pt x="592" y="1479"/>
                    </a:lnTo>
                    <a:lnTo>
                      <a:pt x="592" y="1461"/>
                    </a:lnTo>
                    <a:lnTo>
                      <a:pt x="599" y="1461"/>
                    </a:lnTo>
                    <a:close/>
                    <a:moveTo>
                      <a:pt x="599" y="1485"/>
                    </a:moveTo>
                    <a:lnTo>
                      <a:pt x="599" y="1504"/>
                    </a:lnTo>
                    <a:lnTo>
                      <a:pt x="592" y="1504"/>
                    </a:lnTo>
                    <a:lnTo>
                      <a:pt x="592" y="1485"/>
                    </a:lnTo>
                    <a:lnTo>
                      <a:pt x="599" y="1485"/>
                    </a:lnTo>
                    <a:close/>
                    <a:moveTo>
                      <a:pt x="599" y="1510"/>
                    </a:moveTo>
                    <a:lnTo>
                      <a:pt x="599" y="1529"/>
                    </a:lnTo>
                    <a:lnTo>
                      <a:pt x="592" y="1529"/>
                    </a:lnTo>
                    <a:lnTo>
                      <a:pt x="592" y="1510"/>
                    </a:lnTo>
                    <a:lnTo>
                      <a:pt x="599" y="1510"/>
                    </a:lnTo>
                    <a:close/>
                    <a:moveTo>
                      <a:pt x="599" y="1535"/>
                    </a:moveTo>
                    <a:lnTo>
                      <a:pt x="599" y="1553"/>
                    </a:lnTo>
                    <a:lnTo>
                      <a:pt x="592" y="1553"/>
                    </a:lnTo>
                    <a:lnTo>
                      <a:pt x="592" y="1535"/>
                    </a:lnTo>
                    <a:lnTo>
                      <a:pt x="599" y="1535"/>
                    </a:lnTo>
                    <a:close/>
                    <a:moveTo>
                      <a:pt x="599" y="1560"/>
                    </a:moveTo>
                    <a:lnTo>
                      <a:pt x="599" y="1578"/>
                    </a:lnTo>
                    <a:lnTo>
                      <a:pt x="592" y="1578"/>
                    </a:lnTo>
                    <a:lnTo>
                      <a:pt x="592" y="1560"/>
                    </a:lnTo>
                    <a:lnTo>
                      <a:pt x="599" y="1560"/>
                    </a:lnTo>
                    <a:close/>
                    <a:moveTo>
                      <a:pt x="599" y="1584"/>
                    </a:moveTo>
                    <a:lnTo>
                      <a:pt x="599" y="1603"/>
                    </a:lnTo>
                    <a:lnTo>
                      <a:pt x="592" y="1603"/>
                    </a:lnTo>
                    <a:lnTo>
                      <a:pt x="592" y="1584"/>
                    </a:lnTo>
                    <a:lnTo>
                      <a:pt x="599" y="1584"/>
                    </a:lnTo>
                    <a:close/>
                    <a:moveTo>
                      <a:pt x="599" y="1609"/>
                    </a:moveTo>
                    <a:lnTo>
                      <a:pt x="599" y="1628"/>
                    </a:lnTo>
                    <a:lnTo>
                      <a:pt x="592" y="1628"/>
                    </a:lnTo>
                    <a:lnTo>
                      <a:pt x="592" y="1609"/>
                    </a:lnTo>
                    <a:lnTo>
                      <a:pt x="599" y="1609"/>
                    </a:lnTo>
                    <a:close/>
                    <a:moveTo>
                      <a:pt x="599" y="1634"/>
                    </a:moveTo>
                    <a:lnTo>
                      <a:pt x="599" y="1653"/>
                    </a:lnTo>
                    <a:lnTo>
                      <a:pt x="592" y="1653"/>
                    </a:lnTo>
                    <a:lnTo>
                      <a:pt x="592" y="1634"/>
                    </a:lnTo>
                    <a:lnTo>
                      <a:pt x="599" y="1634"/>
                    </a:lnTo>
                    <a:close/>
                    <a:moveTo>
                      <a:pt x="599" y="1659"/>
                    </a:moveTo>
                    <a:lnTo>
                      <a:pt x="599" y="1677"/>
                    </a:lnTo>
                    <a:lnTo>
                      <a:pt x="592" y="1677"/>
                    </a:lnTo>
                    <a:lnTo>
                      <a:pt x="592" y="1659"/>
                    </a:lnTo>
                    <a:lnTo>
                      <a:pt x="599" y="1659"/>
                    </a:lnTo>
                    <a:close/>
                    <a:moveTo>
                      <a:pt x="599" y="1683"/>
                    </a:moveTo>
                    <a:lnTo>
                      <a:pt x="599" y="1702"/>
                    </a:lnTo>
                    <a:lnTo>
                      <a:pt x="592" y="1702"/>
                    </a:lnTo>
                    <a:lnTo>
                      <a:pt x="592" y="1683"/>
                    </a:lnTo>
                    <a:lnTo>
                      <a:pt x="599" y="1683"/>
                    </a:lnTo>
                    <a:close/>
                    <a:moveTo>
                      <a:pt x="599" y="1708"/>
                    </a:moveTo>
                    <a:lnTo>
                      <a:pt x="599" y="1727"/>
                    </a:lnTo>
                    <a:lnTo>
                      <a:pt x="592" y="1727"/>
                    </a:lnTo>
                    <a:lnTo>
                      <a:pt x="592" y="1708"/>
                    </a:lnTo>
                    <a:lnTo>
                      <a:pt x="599" y="1708"/>
                    </a:lnTo>
                    <a:close/>
                    <a:moveTo>
                      <a:pt x="599" y="1733"/>
                    </a:moveTo>
                    <a:lnTo>
                      <a:pt x="599" y="1752"/>
                    </a:lnTo>
                    <a:lnTo>
                      <a:pt x="592" y="1752"/>
                    </a:lnTo>
                    <a:lnTo>
                      <a:pt x="592" y="1733"/>
                    </a:lnTo>
                    <a:lnTo>
                      <a:pt x="599" y="1733"/>
                    </a:lnTo>
                    <a:close/>
                    <a:moveTo>
                      <a:pt x="599" y="1758"/>
                    </a:moveTo>
                    <a:lnTo>
                      <a:pt x="599" y="1776"/>
                    </a:lnTo>
                    <a:lnTo>
                      <a:pt x="592" y="1776"/>
                    </a:lnTo>
                    <a:lnTo>
                      <a:pt x="592" y="1758"/>
                    </a:lnTo>
                    <a:lnTo>
                      <a:pt x="599" y="1758"/>
                    </a:lnTo>
                    <a:close/>
                    <a:moveTo>
                      <a:pt x="599" y="1783"/>
                    </a:moveTo>
                    <a:lnTo>
                      <a:pt x="599" y="1801"/>
                    </a:lnTo>
                    <a:lnTo>
                      <a:pt x="592" y="1801"/>
                    </a:lnTo>
                    <a:lnTo>
                      <a:pt x="592" y="1783"/>
                    </a:lnTo>
                    <a:lnTo>
                      <a:pt x="599" y="1783"/>
                    </a:lnTo>
                    <a:close/>
                    <a:moveTo>
                      <a:pt x="599" y="1807"/>
                    </a:moveTo>
                    <a:lnTo>
                      <a:pt x="599" y="1826"/>
                    </a:lnTo>
                    <a:lnTo>
                      <a:pt x="592" y="1826"/>
                    </a:lnTo>
                    <a:lnTo>
                      <a:pt x="592" y="1807"/>
                    </a:lnTo>
                    <a:lnTo>
                      <a:pt x="599" y="1807"/>
                    </a:lnTo>
                    <a:close/>
                    <a:moveTo>
                      <a:pt x="599" y="1832"/>
                    </a:moveTo>
                    <a:lnTo>
                      <a:pt x="599" y="1851"/>
                    </a:lnTo>
                    <a:lnTo>
                      <a:pt x="592" y="1851"/>
                    </a:lnTo>
                    <a:lnTo>
                      <a:pt x="592" y="1832"/>
                    </a:lnTo>
                    <a:lnTo>
                      <a:pt x="599" y="1832"/>
                    </a:lnTo>
                    <a:close/>
                    <a:moveTo>
                      <a:pt x="599" y="1857"/>
                    </a:moveTo>
                    <a:lnTo>
                      <a:pt x="599" y="1875"/>
                    </a:lnTo>
                    <a:lnTo>
                      <a:pt x="592" y="1875"/>
                    </a:lnTo>
                    <a:lnTo>
                      <a:pt x="592" y="1857"/>
                    </a:lnTo>
                    <a:lnTo>
                      <a:pt x="599" y="1857"/>
                    </a:lnTo>
                    <a:close/>
                    <a:moveTo>
                      <a:pt x="599" y="1882"/>
                    </a:moveTo>
                    <a:lnTo>
                      <a:pt x="599" y="1900"/>
                    </a:lnTo>
                    <a:lnTo>
                      <a:pt x="592" y="1900"/>
                    </a:lnTo>
                    <a:lnTo>
                      <a:pt x="592" y="1882"/>
                    </a:lnTo>
                    <a:lnTo>
                      <a:pt x="599" y="1882"/>
                    </a:lnTo>
                    <a:close/>
                    <a:moveTo>
                      <a:pt x="599" y="1906"/>
                    </a:moveTo>
                    <a:lnTo>
                      <a:pt x="599" y="1925"/>
                    </a:lnTo>
                    <a:lnTo>
                      <a:pt x="592" y="1925"/>
                    </a:lnTo>
                    <a:lnTo>
                      <a:pt x="592" y="1906"/>
                    </a:lnTo>
                    <a:lnTo>
                      <a:pt x="599" y="1906"/>
                    </a:lnTo>
                    <a:close/>
                    <a:moveTo>
                      <a:pt x="599" y="1931"/>
                    </a:moveTo>
                    <a:lnTo>
                      <a:pt x="599" y="1950"/>
                    </a:lnTo>
                    <a:lnTo>
                      <a:pt x="592" y="1950"/>
                    </a:lnTo>
                    <a:lnTo>
                      <a:pt x="592" y="1931"/>
                    </a:lnTo>
                    <a:lnTo>
                      <a:pt x="599" y="1931"/>
                    </a:lnTo>
                    <a:close/>
                    <a:moveTo>
                      <a:pt x="599" y="1956"/>
                    </a:moveTo>
                    <a:lnTo>
                      <a:pt x="599" y="1974"/>
                    </a:lnTo>
                    <a:lnTo>
                      <a:pt x="592" y="1974"/>
                    </a:lnTo>
                    <a:lnTo>
                      <a:pt x="592" y="1956"/>
                    </a:lnTo>
                    <a:lnTo>
                      <a:pt x="599" y="1956"/>
                    </a:lnTo>
                    <a:close/>
                    <a:moveTo>
                      <a:pt x="599" y="1981"/>
                    </a:moveTo>
                    <a:lnTo>
                      <a:pt x="599" y="1999"/>
                    </a:lnTo>
                    <a:lnTo>
                      <a:pt x="592" y="1999"/>
                    </a:lnTo>
                    <a:lnTo>
                      <a:pt x="592" y="1981"/>
                    </a:lnTo>
                    <a:lnTo>
                      <a:pt x="599" y="1981"/>
                    </a:lnTo>
                    <a:close/>
                    <a:moveTo>
                      <a:pt x="599" y="2005"/>
                    </a:moveTo>
                    <a:lnTo>
                      <a:pt x="599" y="2023"/>
                    </a:lnTo>
                    <a:lnTo>
                      <a:pt x="592" y="2023"/>
                    </a:lnTo>
                    <a:lnTo>
                      <a:pt x="592" y="2005"/>
                    </a:lnTo>
                    <a:lnTo>
                      <a:pt x="599" y="2005"/>
                    </a:lnTo>
                    <a:close/>
                    <a:moveTo>
                      <a:pt x="1190" y="0"/>
                    </a:moveTo>
                    <a:lnTo>
                      <a:pt x="1190" y="18"/>
                    </a:lnTo>
                    <a:lnTo>
                      <a:pt x="1184" y="18"/>
                    </a:lnTo>
                    <a:lnTo>
                      <a:pt x="1184" y="0"/>
                    </a:lnTo>
                    <a:lnTo>
                      <a:pt x="1190" y="0"/>
                    </a:lnTo>
                    <a:close/>
                    <a:moveTo>
                      <a:pt x="1190" y="24"/>
                    </a:moveTo>
                    <a:lnTo>
                      <a:pt x="1190" y="43"/>
                    </a:lnTo>
                    <a:lnTo>
                      <a:pt x="1184" y="43"/>
                    </a:lnTo>
                    <a:lnTo>
                      <a:pt x="1184" y="24"/>
                    </a:lnTo>
                    <a:lnTo>
                      <a:pt x="1190" y="24"/>
                    </a:lnTo>
                    <a:close/>
                    <a:moveTo>
                      <a:pt x="1190" y="49"/>
                    </a:moveTo>
                    <a:lnTo>
                      <a:pt x="1190" y="68"/>
                    </a:lnTo>
                    <a:lnTo>
                      <a:pt x="1184" y="68"/>
                    </a:lnTo>
                    <a:lnTo>
                      <a:pt x="1184" y="49"/>
                    </a:lnTo>
                    <a:lnTo>
                      <a:pt x="1190" y="49"/>
                    </a:lnTo>
                    <a:close/>
                    <a:moveTo>
                      <a:pt x="1190" y="74"/>
                    </a:moveTo>
                    <a:lnTo>
                      <a:pt x="1190" y="93"/>
                    </a:lnTo>
                    <a:lnTo>
                      <a:pt x="1184" y="93"/>
                    </a:lnTo>
                    <a:lnTo>
                      <a:pt x="1184" y="74"/>
                    </a:lnTo>
                    <a:lnTo>
                      <a:pt x="1190" y="74"/>
                    </a:lnTo>
                    <a:close/>
                    <a:moveTo>
                      <a:pt x="1190" y="99"/>
                    </a:moveTo>
                    <a:lnTo>
                      <a:pt x="1190" y="117"/>
                    </a:lnTo>
                    <a:lnTo>
                      <a:pt x="1184" y="117"/>
                    </a:lnTo>
                    <a:lnTo>
                      <a:pt x="1184" y="99"/>
                    </a:lnTo>
                    <a:lnTo>
                      <a:pt x="1190" y="99"/>
                    </a:lnTo>
                    <a:close/>
                    <a:moveTo>
                      <a:pt x="1190" y="123"/>
                    </a:moveTo>
                    <a:lnTo>
                      <a:pt x="1190" y="142"/>
                    </a:lnTo>
                    <a:lnTo>
                      <a:pt x="1184" y="142"/>
                    </a:lnTo>
                    <a:lnTo>
                      <a:pt x="1184" y="123"/>
                    </a:lnTo>
                    <a:lnTo>
                      <a:pt x="1190" y="123"/>
                    </a:lnTo>
                    <a:close/>
                    <a:moveTo>
                      <a:pt x="1190" y="148"/>
                    </a:moveTo>
                    <a:lnTo>
                      <a:pt x="1190" y="167"/>
                    </a:lnTo>
                    <a:lnTo>
                      <a:pt x="1184" y="167"/>
                    </a:lnTo>
                    <a:lnTo>
                      <a:pt x="1184" y="148"/>
                    </a:lnTo>
                    <a:lnTo>
                      <a:pt x="1190" y="148"/>
                    </a:lnTo>
                    <a:close/>
                    <a:moveTo>
                      <a:pt x="1190" y="173"/>
                    </a:moveTo>
                    <a:lnTo>
                      <a:pt x="1190" y="192"/>
                    </a:lnTo>
                    <a:lnTo>
                      <a:pt x="1184" y="192"/>
                    </a:lnTo>
                    <a:lnTo>
                      <a:pt x="1184" y="173"/>
                    </a:lnTo>
                    <a:lnTo>
                      <a:pt x="1190" y="173"/>
                    </a:lnTo>
                    <a:close/>
                    <a:moveTo>
                      <a:pt x="1190" y="198"/>
                    </a:moveTo>
                    <a:lnTo>
                      <a:pt x="1190" y="216"/>
                    </a:lnTo>
                    <a:lnTo>
                      <a:pt x="1184" y="216"/>
                    </a:lnTo>
                    <a:lnTo>
                      <a:pt x="1184" y="198"/>
                    </a:lnTo>
                    <a:lnTo>
                      <a:pt x="1190" y="198"/>
                    </a:lnTo>
                    <a:close/>
                    <a:moveTo>
                      <a:pt x="1190" y="223"/>
                    </a:moveTo>
                    <a:lnTo>
                      <a:pt x="1190" y="241"/>
                    </a:lnTo>
                    <a:lnTo>
                      <a:pt x="1184" y="241"/>
                    </a:lnTo>
                    <a:lnTo>
                      <a:pt x="1184" y="223"/>
                    </a:lnTo>
                    <a:lnTo>
                      <a:pt x="1190" y="223"/>
                    </a:lnTo>
                    <a:close/>
                    <a:moveTo>
                      <a:pt x="1190" y="247"/>
                    </a:moveTo>
                    <a:lnTo>
                      <a:pt x="1190" y="266"/>
                    </a:lnTo>
                    <a:lnTo>
                      <a:pt x="1184" y="266"/>
                    </a:lnTo>
                    <a:lnTo>
                      <a:pt x="1184" y="247"/>
                    </a:lnTo>
                    <a:lnTo>
                      <a:pt x="1190" y="247"/>
                    </a:lnTo>
                    <a:close/>
                    <a:moveTo>
                      <a:pt x="1190" y="272"/>
                    </a:moveTo>
                    <a:lnTo>
                      <a:pt x="1190" y="291"/>
                    </a:lnTo>
                    <a:lnTo>
                      <a:pt x="1184" y="291"/>
                    </a:lnTo>
                    <a:lnTo>
                      <a:pt x="1184" y="272"/>
                    </a:lnTo>
                    <a:lnTo>
                      <a:pt x="1190" y="272"/>
                    </a:lnTo>
                    <a:close/>
                    <a:moveTo>
                      <a:pt x="1190" y="297"/>
                    </a:moveTo>
                    <a:lnTo>
                      <a:pt x="1190" y="315"/>
                    </a:lnTo>
                    <a:lnTo>
                      <a:pt x="1184" y="315"/>
                    </a:lnTo>
                    <a:lnTo>
                      <a:pt x="1184" y="297"/>
                    </a:lnTo>
                    <a:lnTo>
                      <a:pt x="1190" y="297"/>
                    </a:lnTo>
                    <a:close/>
                    <a:moveTo>
                      <a:pt x="1190" y="322"/>
                    </a:moveTo>
                    <a:lnTo>
                      <a:pt x="1190" y="340"/>
                    </a:lnTo>
                    <a:lnTo>
                      <a:pt x="1184" y="340"/>
                    </a:lnTo>
                    <a:lnTo>
                      <a:pt x="1184" y="322"/>
                    </a:lnTo>
                    <a:lnTo>
                      <a:pt x="1190" y="322"/>
                    </a:lnTo>
                    <a:close/>
                    <a:moveTo>
                      <a:pt x="1190" y="346"/>
                    </a:moveTo>
                    <a:lnTo>
                      <a:pt x="1190" y="365"/>
                    </a:lnTo>
                    <a:lnTo>
                      <a:pt x="1184" y="365"/>
                    </a:lnTo>
                    <a:lnTo>
                      <a:pt x="1184" y="346"/>
                    </a:lnTo>
                    <a:lnTo>
                      <a:pt x="1190" y="346"/>
                    </a:lnTo>
                    <a:close/>
                    <a:moveTo>
                      <a:pt x="1190" y="371"/>
                    </a:moveTo>
                    <a:lnTo>
                      <a:pt x="1190" y="390"/>
                    </a:lnTo>
                    <a:lnTo>
                      <a:pt x="1184" y="390"/>
                    </a:lnTo>
                    <a:lnTo>
                      <a:pt x="1184" y="371"/>
                    </a:lnTo>
                    <a:lnTo>
                      <a:pt x="1190" y="371"/>
                    </a:lnTo>
                    <a:close/>
                    <a:moveTo>
                      <a:pt x="1190" y="396"/>
                    </a:moveTo>
                    <a:lnTo>
                      <a:pt x="1190" y="414"/>
                    </a:lnTo>
                    <a:lnTo>
                      <a:pt x="1184" y="414"/>
                    </a:lnTo>
                    <a:lnTo>
                      <a:pt x="1184" y="396"/>
                    </a:lnTo>
                    <a:lnTo>
                      <a:pt x="1190" y="396"/>
                    </a:lnTo>
                    <a:close/>
                    <a:moveTo>
                      <a:pt x="1190" y="421"/>
                    </a:moveTo>
                    <a:lnTo>
                      <a:pt x="1190" y="439"/>
                    </a:lnTo>
                    <a:lnTo>
                      <a:pt x="1184" y="439"/>
                    </a:lnTo>
                    <a:lnTo>
                      <a:pt x="1184" y="421"/>
                    </a:lnTo>
                    <a:lnTo>
                      <a:pt x="1190" y="421"/>
                    </a:lnTo>
                    <a:close/>
                    <a:moveTo>
                      <a:pt x="1190" y="445"/>
                    </a:moveTo>
                    <a:lnTo>
                      <a:pt x="1190" y="464"/>
                    </a:lnTo>
                    <a:lnTo>
                      <a:pt x="1184" y="464"/>
                    </a:lnTo>
                    <a:lnTo>
                      <a:pt x="1184" y="445"/>
                    </a:lnTo>
                    <a:lnTo>
                      <a:pt x="1190" y="445"/>
                    </a:lnTo>
                    <a:close/>
                    <a:moveTo>
                      <a:pt x="1190" y="470"/>
                    </a:moveTo>
                    <a:lnTo>
                      <a:pt x="1190" y="489"/>
                    </a:lnTo>
                    <a:lnTo>
                      <a:pt x="1184" y="489"/>
                    </a:lnTo>
                    <a:lnTo>
                      <a:pt x="1184" y="470"/>
                    </a:lnTo>
                    <a:lnTo>
                      <a:pt x="1190" y="470"/>
                    </a:lnTo>
                    <a:close/>
                    <a:moveTo>
                      <a:pt x="1190" y="495"/>
                    </a:moveTo>
                    <a:lnTo>
                      <a:pt x="1190" y="513"/>
                    </a:lnTo>
                    <a:lnTo>
                      <a:pt x="1184" y="513"/>
                    </a:lnTo>
                    <a:lnTo>
                      <a:pt x="1184" y="495"/>
                    </a:lnTo>
                    <a:lnTo>
                      <a:pt x="1190" y="495"/>
                    </a:lnTo>
                    <a:close/>
                    <a:moveTo>
                      <a:pt x="1190" y="520"/>
                    </a:moveTo>
                    <a:lnTo>
                      <a:pt x="1190" y="538"/>
                    </a:lnTo>
                    <a:lnTo>
                      <a:pt x="1184" y="538"/>
                    </a:lnTo>
                    <a:lnTo>
                      <a:pt x="1184" y="520"/>
                    </a:lnTo>
                    <a:lnTo>
                      <a:pt x="1190" y="520"/>
                    </a:lnTo>
                    <a:close/>
                    <a:moveTo>
                      <a:pt x="1190" y="544"/>
                    </a:moveTo>
                    <a:lnTo>
                      <a:pt x="1190" y="563"/>
                    </a:lnTo>
                    <a:lnTo>
                      <a:pt x="1184" y="563"/>
                    </a:lnTo>
                    <a:lnTo>
                      <a:pt x="1184" y="544"/>
                    </a:lnTo>
                    <a:lnTo>
                      <a:pt x="1190" y="544"/>
                    </a:lnTo>
                    <a:close/>
                    <a:moveTo>
                      <a:pt x="1190" y="569"/>
                    </a:moveTo>
                    <a:lnTo>
                      <a:pt x="1190" y="588"/>
                    </a:lnTo>
                    <a:lnTo>
                      <a:pt x="1184" y="588"/>
                    </a:lnTo>
                    <a:lnTo>
                      <a:pt x="1184" y="569"/>
                    </a:lnTo>
                    <a:lnTo>
                      <a:pt x="1190" y="569"/>
                    </a:lnTo>
                    <a:close/>
                    <a:moveTo>
                      <a:pt x="1190" y="594"/>
                    </a:moveTo>
                    <a:lnTo>
                      <a:pt x="1190" y="613"/>
                    </a:lnTo>
                    <a:lnTo>
                      <a:pt x="1184" y="613"/>
                    </a:lnTo>
                    <a:lnTo>
                      <a:pt x="1184" y="594"/>
                    </a:lnTo>
                    <a:lnTo>
                      <a:pt x="1190" y="594"/>
                    </a:lnTo>
                    <a:close/>
                    <a:moveTo>
                      <a:pt x="1190" y="619"/>
                    </a:moveTo>
                    <a:lnTo>
                      <a:pt x="1190" y="637"/>
                    </a:lnTo>
                    <a:lnTo>
                      <a:pt x="1184" y="637"/>
                    </a:lnTo>
                    <a:lnTo>
                      <a:pt x="1184" y="619"/>
                    </a:lnTo>
                    <a:lnTo>
                      <a:pt x="1190" y="619"/>
                    </a:lnTo>
                    <a:close/>
                    <a:moveTo>
                      <a:pt x="1190" y="643"/>
                    </a:moveTo>
                    <a:lnTo>
                      <a:pt x="1190" y="662"/>
                    </a:lnTo>
                    <a:lnTo>
                      <a:pt x="1184" y="662"/>
                    </a:lnTo>
                    <a:lnTo>
                      <a:pt x="1184" y="643"/>
                    </a:lnTo>
                    <a:lnTo>
                      <a:pt x="1190" y="643"/>
                    </a:lnTo>
                    <a:close/>
                    <a:moveTo>
                      <a:pt x="1190" y="668"/>
                    </a:moveTo>
                    <a:lnTo>
                      <a:pt x="1190" y="687"/>
                    </a:lnTo>
                    <a:lnTo>
                      <a:pt x="1184" y="687"/>
                    </a:lnTo>
                    <a:lnTo>
                      <a:pt x="1184" y="668"/>
                    </a:lnTo>
                    <a:lnTo>
                      <a:pt x="1190" y="668"/>
                    </a:lnTo>
                    <a:close/>
                    <a:moveTo>
                      <a:pt x="1190" y="693"/>
                    </a:moveTo>
                    <a:lnTo>
                      <a:pt x="1190" y="712"/>
                    </a:lnTo>
                    <a:lnTo>
                      <a:pt x="1184" y="712"/>
                    </a:lnTo>
                    <a:lnTo>
                      <a:pt x="1184" y="693"/>
                    </a:lnTo>
                    <a:lnTo>
                      <a:pt x="1190" y="693"/>
                    </a:lnTo>
                    <a:close/>
                    <a:moveTo>
                      <a:pt x="1190" y="718"/>
                    </a:moveTo>
                    <a:lnTo>
                      <a:pt x="1190" y="736"/>
                    </a:lnTo>
                    <a:lnTo>
                      <a:pt x="1184" y="736"/>
                    </a:lnTo>
                    <a:lnTo>
                      <a:pt x="1184" y="718"/>
                    </a:lnTo>
                    <a:lnTo>
                      <a:pt x="1190" y="718"/>
                    </a:lnTo>
                    <a:close/>
                    <a:moveTo>
                      <a:pt x="1190" y="743"/>
                    </a:moveTo>
                    <a:lnTo>
                      <a:pt x="1190" y="761"/>
                    </a:lnTo>
                    <a:lnTo>
                      <a:pt x="1184" y="761"/>
                    </a:lnTo>
                    <a:lnTo>
                      <a:pt x="1184" y="743"/>
                    </a:lnTo>
                    <a:lnTo>
                      <a:pt x="1190" y="743"/>
                    </a:lnTo>
                    <a:close/>
                    <a:moveTo>
                      <a:pt x="1190" y="767"/>
                    </a:moveTo>
                    <a:lnTo>
                      <a:pt x="1190" y="786"/>
                    </a:lnTo>
                    <a:lnTo>
                      <a:pt x="1184" y="786"/>
                    </a:lnTo>
                    <a:lnTo>
                      <a:pt x="1184" y="767"/>
                    </a:lnTo>
                    <a:lnTo>
                      <a:pt x="1190" y="767"/>
                    </a:lnTo>
                    <a:close/>
                    <a:moveTo>
                      <a:pt x="1190" y="792"/>
                    </a:moveTo>
                    <a:lnTo>
                      <a:pt x="1190" y="811"/>
                    </a:lnTo>
                    <a:lnTo>
                      <a:pt x="1184" y="811"/>
                    </a:lnTo>
                    <a:lnTo>
                      <a:pt x="1184" y="792"/>
                    </a:lnTo>
                    <a:lnTo>
                      <a:pt x="1190" y="792"/>
                    </a:lnTo>
                    <a:close/>
                    <a:moveTo>
                      <a:pt x="1190" y="817"/>
                    </a:moveTo>
                    <a:lnTo>
                      <a:pt x="1190" y="835"/>
                    </a:lnTo>
                    <a:lnTo>
                      <a:pt x="1184" y="835"/>
                    </a:lnTo>
                    <a:lnTo>
                      <a:pt x="1184" y="817"/>
                    </a:lnTo>
                    <a:lnTo>
                      <a:pt x="1190" y="817"/>
                    </a:lnTo>
                    <a:close/>
                    <a:moveTo>
                      <a:pt x="1190" y="842"/>
                    </a:moveTo>
                    <a:lnTo>
                      <a:pt x="1190" y="860"/>
                    </a:lnTo>
                    <a:lnTo>
                      <a:pt x="1184" y="860"/>
                    </a:lnTo>
                    <a:lnTo>
                      <a:pt x="1184" y="842"/>
                    </a:lnTo>
                    <a:lnTo>
                      <a:pt x="1190" y="842"/>
                    </a:lnTo>
                    <a:close/>
                    <a:moveTo>
                      <a:pt x="1190" y="866"/>
                    </a:moveTo>
                    <a:lnTo>
                      <a:pt x="1190" y="885"/>
                    </a:lnTo>
                    <a:lnTo>
                      <a:pt x="1184" y="885"/>
                    </a:lnTo>
                    <a:lnTo>
                      <a:pt x="1184" y="866"/>
                    </a:lnTo>
                    <a:lnTo>
                      <a:pt x="1190" y="866"/>
                    </a:lnTo>
                    <a:close/>
                    <a:moveTo>
                      <a:pt x="1190" y="891"/>
                    </a:moveTo>
                    <a:lnTo>
                      <a:pt x="1190" y="910"/>
                    </a:lnTo>
                    <a:lnTo>
                      <a:pt x="1184" y="910"/>
                    </a:lnTo>
                    <a:lnTo>
                      <a:pt x="1184" y="891"/>
                    </a:lnTo>
                    <a:lnTo>
                      <a:pt x="1190" y="891"/>
                    </a:lnTo>
                    <a:close/>
                    <a:moveTo>
                      <a:pt x="1190" y="916"/>
                    </a:moveTo>
                    <a:lnTo>
                      <a:pt x="1190" y="934"/>
                    </a:lnTo>
                    <a:lnTo>
                      <a:pt x="1184" y="934"/>
                    </a:lnTo>
                    <a:lnTo>
                      <a:pt x="1184" y="916"/>
                    </a:lnTo>
                    <a:lnTo>
                      <a:pt x="1190" y="916"/>
                    </a:lnTo>
                    <a:close/>
                    <a:moveTo>
                      <a:pt x="1190" y="941"/>
                    </a:moveTo>
                    <a:lnTo>
                      <a:pt x="1190" y="959"/>
                    </a:lnTo>
                    <a:lnTo>
                      <a:pt x="1184" y="959"/>
                    </a:lnTo>
                    <a:lnTo>
                      <a:pt x="1184" y="941"/>
                    </a:lnTo>
                    <a:lnTo>
                      <a:pt x="1190" y="941"/>
                    </a:lnTo>
                    <a:close/>
                    <a:moveTo>
                      <a:pt x="1190" y="965"/>
                    </a:moveTo>
                    <a:lnTo>
                      <a:pt x="1190" y="984"/>
                    </a:lnTo>
                    <a:lnTo>
                      <a:pt x="1184" y="984"/>
                    </a:lnTo>
                    <a:lnTo>
                      <a:pt x="1184" y="965"/>
                    </a:lnTo>
                    <a:lnTo>
                      <a:pt x="1190" y="965"/>
                    </a:lnTo>
                    <a:close/>
                    <a:moveTo>
                      <a:pt x="1190" y="990"/>
                    </a:moveTo>
                    <a:lnTo>
                      <a:pt x="1190" y="1009"/>
                    </a:lnTo>
                    <a:lnTo>
                      <a:pt x="1184" y="1009"/>
                    </a:lnTo>
                    <a:lnTo>
                      <a:pt x="1184" y="990"/>
                    </a:lnTo>
                    <a:lnTo>
                      <a:pt x="1190" y="990"/>
                    </a:lnTo>
                    <a:close/>
                    <a:moveTo>
                      <a:pt x="1190" y="1015"/>
                    </a:moveTo>
                    <a:lnTo>
                      <a:pt x="1190" y="1033"/>
                    </a:lnTo>
                    <a:lnTo>
                      <a:pt x="1184" y="1033"/>
                    </a:lnTo>
                    <a:lnTo>
                      <a:pt x="1184" y="1015"/>
                    </a:lnTo>
                    <a:lnTo>
                      <a:pt x="1190" y="1015"/>
                    </a:lnTo>
                    <a:close/>
                    <a:moveTo>
                      <a:pt x="1190" y="1040"/>
                    </a:moveTo>
                    <a:lnTo>
                      <a:pt x="1190" y="1058"/>
                    </a:lnTo>
                    <a:lnTo>
                      <a:pt x="1184" y="1058"/>
                    </a:lnTo>
                    <a:lnTo>
                      <a:pt x="1184" y="1040"/>
                    </a:lnTo>
                    <a:lnTo>
                      <a:pt x="1190" y="1040"/>
                    </a:lnTo>
                    <a:close/>
                    <a:moveTo>
                      <a:pt x="1190" y="1064"/>
                    </a:moveTo>
                    <a:lnTo>
                      <a:pt x="1190" y="1083"/>
                    </a:lnTo>
                    <a:lnTo>
                      <a:pt x="1184" y="1083"/>
                    </a:lnTo>
                    <a:lnTo>
                      <a:pt x="1184" y="1064"/>
                    </a:lnTo>
                    <a:lnTo>
                      <a:pt x="1190" y="1064"/>
                    </a:lnTo>
                    <a:close/>
                    <a:moveTo>
                      <a:pt x="1190" y="1089"/>
                    </a:moveTo>
                    <a:lnTo>
                      <a:pt x="1190" y="1108"/>
                    </a:lnTo>
                    <a:lnTo>
                      <a:pt x="1184" y="1108"/>
                    </a:lnTo>
                    <a:lnTo>
                      <a:pt x="1184" y="1089"/>
                    </a:lnTo>
                    <a:lnTo>
                      <a:pt x="1190" y="1089"/>
                    </a:lnTo>
                    <a:close/>
                    <a:moveTo>
                      <a:pt x="1190" y="1114"/>
                    </a:moveTo>
                    <a:lnTo>
                      <a:pt x="1190" y="1133"/>
                    </a:lnTo>
                    <a:lnTo>
                      <a:pt x="1184" y="1133"/>
                    </a:lnTo>
                    <a:lnTo>
                      <a:pt x="1184" y="1114"/>
                    </a:lnTo>
                    <a:lnTo>
                      <a:pt x="1190" y="1114"/>
                    </a:lnTo>
                    <a:close/>
                    <a:moveTo>
                      <a:pt x="1190" y="1139"/>
                    </a:moveTo>
                    <a:lnTo>
                      <a:pt x="1190" y="1157"/>
                    </a:lnTo>
                    <a:lnTo>
                      <a:pt x="1184" y="1157"/>
                    </a:lnTo>
                    <a:lnTo>
                      <a:pt x="1184" y="1139"/>
                    </a:lnTo>
                    <a:lnTo>
                      <a:pt x="1190" y="1139"/>
                    </a:lnTo>
                    <a:close/>
                    <a:moveTo>
                      <a:pt x="1190" y="1163"/>
                    </a:moveTo>
                    <a:lnTo>
                      <a:pt x="1190" y="1182"/>
                    </a:lnTo>
                    <a:lnTo>
                      <a:pt x="1184" y="1182"/>
                    </a:lnTo>
                    <a:lnTo>
                      <a:pt x="1184" y="1163"/>
                    </a:lnTo>
                    <a:lnTo>
                      <a:pt x="1190" y="1163"/>
                    </a:lnTo>
                    <a:close/>
                    <a:moveTo>
                      <a:pt x="1190" y="1188"/>
                    </a:moveTo>
                    <a:lnTo>
                      <a:pt x="1190" y="1207"/>
                    </a:lnTo>
                    <a:lnTo>
                      <a:pt x="1184" y="1207"/>
                    </a:lnTo>
                    <a:lnTo>
                      <a:pt x="1184" y="1188"/>
                    </a:lnTo>
                    <a:lnTo>
                      <a:pt x="1190" y="1188"/>
                    </a:lnTo>
                    <a:close/>
                    <a:moveTo>
                      <a:pt x="1190" y="1213"/>
                    </a:moveTo>
                    <a:lnTo>
                      <a:pt x="1190" y="1232"/>
                    </a:lnTo>
                    <a:lnTo>
                      <a:pt x="1184" y="1232"/>
                    </a:lnTo>
                    <a:lnTo>
                      <a:pt x="1184" y="1213"/>
                    </a:lnTo>
                    <a:lnTo>
                      <a:pt x="1190" y="1213"/>
                    </a:lnTo>
                    <a:close/>
                    <a:moveTo>
                      <a:pt x="1190" y="1238"/>
                    </a:moveTo>
                    <a:lnTo>
                      <a:pt x="1190" y="1256"/>
                    </a:lnTo>
                    <a:lnTo>
                      <a:pt x="1184" y="1256"/>
                    </a:lnTo>
                    <a:lnTo>
                      <a:pt x="1184" y="1238"/>
                    </a:lnTo>
                    <a:lnTo>
                      <a:pt x="1190" y="1238"/>
                    </a:lnTo>
                    <a:close/>
                    <a:moveTo>
                      <a:pt x="1190" y="1263"/>
                    </a:moveTo>
                    <a:lnTo>
                      <a:pt x="1190" y="1281"/>
                    </a:lnTo>
                    <a:lnTo>
                      <a:pt x="1184" y="1281"/>
                    </a:lnTo>
                    <a:lnTo>
                      <a:pt x="1184" y="1263"/>
                    </a:lnTo>
                    <a:lnTo>
                      <a:pt x="1190" y="1263"/>
                    </a:lnTo>
                    <a:close/>
                    <a:moveTo>
                      <a:pt x="1190" y="1287"/>
                    </a:moveTo>
                    <a:lnTo>
                      <a:pt x="1190" y="1306"/>
                    </a:lnTo>
                    <a:lnTo>
                      <a:pt x="1184" y="1306"/>
                    </a:lnTo>
                    <a:lnTo>
                      <a:pt x="1184" y="1287"/>
                    </a:lnTo>
                    <a:lnTo>
                      <a:pt x="1190" y="1287"/>
                    </a:lnTo>
                    <a:close/>
                    <a:moveTo>
                      <a:pt x="1190" y="1312"/>
                    </a:moveTo>
                    <a:lnTo>
                      <a:pt x="1190" y="1331"/>
                    </a:lnTo>
                    <a:lnTo>
                      <a:pt x="1184" y="1331"/>
                    </a:lnTo>
                    <a:lnTo>
                      <a:pt x="1184" y="1312"/>
                    </a:lnTo>
                    <a:lnTo>
                      <a:pt x="1190" y="1312"/>
                    </a:lnTo>
                    <a:close/>
                    <a:moveTo>
                      <a:pt x="1190" y="1337"/>
                    </a:moveTo>
                    <a:lnTo>
                      <a:pt x="1190" y="1355"/>
                    </a:lnTo>
                    <a:lnTo>
                      <a:pt x="1184" y="1355"/>
                    </a:lnTo>
                    <a:lnTo>
                      <a:pt x="1184" y="1337"/>
                    </a:lnTo>
                    <a:lnTo>
                      <a:pt x="1190" y="1337"/>
                    </a:lnTo>
                    <a:close/>
                    <a:moveTo>
                      <a:pt x="1190" y="1362"/>
                    </a:moveTo>
                    <a:lnTo>
                      <a:pt x="1190" y="1380"/>
                    </a:lnTo>
                    <a:lnTo>
                      <a:pt x="1184" y="1380"/>
                    </a:lnTo>
                    <a:lnTo>
                      <a:pt x="1184" y="1362"/>
                    </a:lnTo>
                    <a:lnTo>
                      <a:pt x="1190" y="1362"/>
                    </a:lnTo>
                    <a:close/>
                    <a:moveTo>
                      <a:pt x="1190" y="1386"/>
                    </a:moveTo>
                    <a:lnTo>
                      <a:pt x="1190" y="1405"/>
                    </a:lnTo>
                    <a:lnTo>
                      <a:pt x="1184" y="1405"/>
                    </a:lnTo>
                    <a:lnTo>
                      <a:pt x="1184" y="1386"/>
                    </a:lnTo>
                    <a:lnTo>
                      <a:pt x="1190" y="1386"/>
                    </a:lnTo>
                    <a:close/>
                    <a:moveTo>
                      <a:pt x="1190" y="1411"/>
                    </a:moveTo>
                    <a:lnTo>
                      <a:pt x="1190" y="1430"/>
                    </a:lnTo>
                    <a:lnTo>
                      <a:pt x="1184" y="1430"/>
                    </a:lnTo>
                    <a:lnTo>
                      <a:pt x="1184" y="1411"/>
                    </a:lnTo>
                    <a:lnTo>
                      <a:pt x="1190" y="1411"/>
                    </a:lnTo>
                    <a:close/>
                    <a:moveTo>
                      <a:pt x="1190" y="1436"/>
                    </a:moveTo>
                    <a:lnTo>
                      <a:pt x="1190" y="1454"/>
                    </a:lnTo>
                    <a:lnTo>
                      <a:pt x="1184" y="1454"/>
                    </a:lnTo>
                    <a:lnTo>
                      <a:pt x="1184" y="1436"/>
                    </a:lnTo>
                    <a:lnTo>
                      <a:pt x="1190" y="1436"/>
                    </a:lnTo>
                    <a:close/>
                    <a:moveTo>
                      <a:pt x="1190" y="1461"/>
                    </a:moveTo>
                    <a:lnTo>
                      <a:pt x="1190" y="1479"/>
                    </a:lnTo>
                    <a:lnTo>
                      <a:pt x="1184" y="1479"/>
                    </a:lnTo>
                    <a:lnTo>
                      <a:pt x="1184" y="1461"/>
                    </a:lnTo>
                    <a:lnTo>
                      <a:pt x="1190" y="1461"/>
                    </a:lnTo>
                    <a:close/>
                    <a:moveTo>
                      <a:pt x="1190" y="1485"/>
                    </a:moveTo>
                    <a:lnTo>
                      <a:pt x="1190" y="1504"/>
                    </a:lnTo>
                    <a:lnTo>
                      <a:pt x="1184" y="1504"/>
                    </a:lnTo>
                    <a:lnTo>
                      <a:pt x="1184" y="1485"/>
                    </a:lnTo>
                    <a:lnTo>
                      <a:pt x="1190" y="1485"/>
                    </a:lnTo>
                    <a:close/>
                    <a:moveTo>
                      <a:pt x="1190" y="1510"/>
                    </a:moveTo>
                    <a:lnTo>
                      <a:pt x="1190" y="1529"/>
                    </a:lnTo>
                    <a:lnTo>
                      <a:pt x="1184" y="1529"/>
                    </a:lnTo>
                    <a:lnTo>
                      <a:pt x="1184" y="1510"/>
                    </a:lnTo>
                    <a:lnTo>
                      <a:pt x="1190" y="1510"/>
                    </a:lnTo>
                    <a:close/>
                    <a:moveTo>
                      <a:pt x="1190" y="1535"/>
                    </a:moveTo>
                    <a:lnTo>
                      <a:pt x="1190" y="1553"/>
                    </a:lnTo>
                    <a:lnTo>
                      <a:pt x="1184" y="1553"/>
                    </a:lnTo>
                    <a:lnTo>
                      <a:pt x="1184" y="1535"/>
                    </a:lnTo>
                    <a:lnTo>
                      <a:pt x="1190" y="1535"/>
                    </a:lnTo>
                    <a:close/>
                    <a:moveTo>
                      <a:pt x="1190" y="1560"/>
                    </a:moveTo>
                    <a:lnTo>
                      <a:pt x="1190" y="1578"/>
                    </a:lnTo>
                    <a:lnTo>
                      <a:pt x="1184" y="1578"/>
                    </a:lnTo>
                    <a:lnTo>
                      <a:pt x="1184" y="1560"/>
                    </a:lnTo>
                    <a:lnTo>
                      <a:pt x="1190" y="1560"/>
                    </a:lnTo>
                    <a:close/>
                    <a:moveTo>
                      <a:pt x="1190" y="1584"/>
                    </a:moveTo>
                    <a:lnTo>
                      <a:pt x="1190" y="1603"/>
                    </a:lnTo>
                    <a:lnTo>
                      <a:pt x="1184" y="1603"/>
                    </a:lnTo>
                    <a:lnTo>
                      <a:pt x="1184" y="1584"/>
                    </a:lnTo>
                    <a:lnTo>
                      <a:pt x="1190" y="1584"/>
                    </a:lnTo>
                    <a:close/>
                    <a:moveTo>
                      <a:pt x="1190" y="1609"/>
                    </a:moveTo>
                    <a:lnTo>
                      <a:pt x="1190" y="1628"/>
                    </a:lnTo>
                    <a:lnTo>
                      <a:pt x="1184" y="1628"/>
                    </a:lnTo>
                    <a:lnTo>
                      <a:pt x="1184" y="1609"/>
                    </a:lnTo>
                    <a:lnTo>
                      <a:pt x="1190" y="1609"/>
                    </a:lnTo>
                    <a:close/>
                    <a:moveTo>
                      <a:pt x="1190" y="1634"/>
                    </a:moveTo>
                    <a:lnTo>
                      <a:pt x="1190" y="1653"/>
                    </a:lnTo>
                    <a:lnTo>
                      <a:pt x="1184" y="1653"/>
                    </a:lnTo>
                    <a:lnTo>
                      <a:pt x="1184" y="1634"/>
                    </a:lnTo>
                    <a:lnTo>
                      <a:pt x="1190" y="1634"/>
                    </a:lnTo>
                    <a:close/>
                    <a:moveTo>
                      <a:pt x="1190" y="1659"/>
                    </a:moveTo>
                    <a:lnTo>
                      <a:pt x="1190" y="1677"/>
                    </a:lnTo>
                    <a:lnTo>
                      <a:pt x="1184" y="1677"/>
                    </a:lnTo>
                    <a:lnTo>
                      <a:pt x="1184" y="1659"/>
                    </a:lnTo>
                    <a:lnTo>
                      <a:pt x="1190" y="1659"/>
                    </a:lnTo>
                    <a:close/>
                    <a:moveTo>
                      <a:pt x="1190" y="1683"/>
                    </a:moveTo>
                    <a:lnTo>
                      <a:pt x="1190" y="1702"/>
                    </a:lnTo>
                    <a:lnTo>
                      <a:pt x="1184" y="1702"/>
                    </a:lnTo>
                    <a:lnTo>
                      <a:pt x="1184" y="1683"/>
                    </a:lnTo>
                    <a:lnTo>
                      <a:pt x="1190" y="1683"/>
                    </a:lnTo>
                    <a:close/>
                    <a:moveTo>
                      <a:pt x="1190" y="1708"/>
                    </a:moveTo>
                    <a:lnTo>
                      <a:pt x="1190" y="1727"/>
                    </a:lnTo>
                    <a:lnTo>
                      <a:pt x="1184" y="1727"/>
                    </a:lnTo>
                    <a:lnTo>
                      <a:pt x="1184" y="1708"/>
                    </a:lnTo>
                    <a:lnTo>
                      <a:pt x="1190" y="1708"/>
                    </a:lnTo>
                    <a:close/>
                    <a:moveTo>
                      <a:pt x="1190" y="1733"/>
                    </a:moveTo>
                    <a:lnTo>
                      <a:pt x="1190" y="1752"/>
                    </a:lnTo>
                    <a:lnTo>
                      <a:pt x="1184" y="1752"/>
                    </a:lnTo>
                    <a:lnTo>
                      <a:pt x="1184" y="1733"/>
                    </a:lnTo>
                    <a:lnTo>
                      <a:pt x="1190" y="1733"/>
                    </a:lnTo>
                    <a:close/>
                    <a:moveTo>
                      <a:pt x="1190" y="1758"/>
                    </a:moveTo>
                    <a:lnTo>
                      <a:pt x="1190" y="1776"/>
                    </a:lnTo>
                    <a:lnTo>
                      <a:pt x="1184" y="1776"/>
                    </a:lnTo>
                    <a:lnTo>
                      <a:pt x="1184" y="1758"/>
                    </a:lnTo>
                    <a:lnTo>
                      <a:pt x="1190" y="1758"/>
                    </a:lnTo>
                    <a:close/>
                    <a:moveTo>
                      <a:pt x="1190" y="1783"/>
                    </a:moveTo>
                    <a:lnTo>
                      <a:pt x="1190" y="1801"/>
                    </a:lnTo>
                    <a:lnTo>
                      <a:pt x="1184" y="1801"/>
                    </a:lnTo>
                    <a:lnTo>
                      <a:pt x="1184" y="1783"/>
                    </a:lnTo>
                    <a:lnTo>
                      <a:pt x="1190" y="1783"/>
                    </a:lnTo>
                    <a:close/>
                    <a:moveTo>
                      <a:pt x="1190" y="1807"/>
                    </a:moveTo>
                    <a:lnTo>
                      <a:pt x="1190" y="1826"/>
                    </a:lnTo>
                    <a:lnTo>
                      <a:pt x="1184" y="1826"/>
                    </a:lnTo>
                    <a:lnTo>
                      <a:pt x="1184" y="1807"/>
                    </a:lnTo>
                    <a:lnTo>
                      <a:pt x="1190" y="1807"/>
                    </a:lnTo>
                    <a:close/>
                    <a:moveTo>
                      <a:pt x="1190" y="1832"/>
                    </a:moveTo>
                    <a:lnTo>
                      <a:pt x="1190" y="1851"/>
                    </a:lnTo>
                    <a:lnTo>
                      <a:pt x="1184" y="1851"/>
                    </a:lnTo>
                    <a:lnTo>
                      <a:pt x="1184" y="1832"/>
                    </a:lnTo>
                    <a:lnTo>
                      <a:pt x="1190" y="1832"/>
                    </a:lnTo>
                    <a:close/>
                    <a:moveTo>
                      <a:pt x="1190" y="1857"/>
                    </a:moveTo>
                    <a:lnTo>
                      <a:pt x="1190" y="1875"/>
                    </a:lnTo>
                    <a:lnTo>
                      <a:pt x="1184" y="1875"/>
                    </a:lnTo>
                    <a:lnTo>
                      <a:pt x="1184" y="1857"/>
                    </a:lnTo>
                    <a:lnTo>
                      <a:pt x="1190" y="1857"/>
                    </a:lnTo>
                    <a:close/>
                    <a:moveTo>
                      <a:pt x="1190" y="1882"/>
                    </a:moveTo>
                    <a:lnTo>
                      <a:pt x="1190" y="1900"/>
                    </a:lnTo>
                    <a:lnTo>
                      <a:pt x="1184" y="1900"/>
                    </a:lnTo>
                    <a:lnTo>
                      <a:pt x="1184" y="1882"/>
                    </a:lnTo>
                    <a:lnTo>
                      <a:pt x="1190" y="1882"/>
                    </a:lnTo>
                    <a:close/>
                    <a:moveTo>
                      <a:pt x="1190" y="1906"/>
                    </a:moveTo>
                    <a:lnTo>
                      <a:pt x="1190" y="1925"/>
                    </a:lnTo>
                    <a:lnTo>
                      <a:pt x="1184" y="1925"/>
                    </a:lnTo>
                    <a:lnTo>
                      <a:pt x="1184" y="1906"/>
                    </a:lnTo>
                    <a:lnTo>
                      <a:pt x="1190" y="1906"/>
                    </a:lnTo>
                    <a:close/>
                    <a:moveTo>
                      <a:pt x="1190" y="1931"/>
                    </a:moveTo>
                    <a:lnTo>
                      <a:pt x="1190" y="1950"/>
                    </a:lnTo>
                    <a:lnTo>
                      <a:pt x="1184" y="1950"/>
                    </a:lnTo>
                    <a:lnTo>
                      <a:pt x="1184" y="1931"/>
                    </a:lnTo>
                    <a:lnTo>
                      <a:pt x="1190" y="1931"/>
                    </a:lnTo>
                    <a:close/>
                    <a:moveTo>
                      <a:pt x="1190" y="1956"/>
                    </a:moveTo>
                    <a:lnTo>
                      <a:pt x="1190" y="1974"/>
                    </a:lnTo>
                    <a:lnTo>
                      <a:pt x="1184" y="1974"/>
                    </a:lnTo>
                    <a:lnTo>
                      <a:pt x="1184" y="1956"/>
                    </a:lnTo>
                    <a:lnTo>
                      <a:pt x="1190" y="1956"/>
                    </a:lnTo>
                    <a:close/>
                    <a:moveTo>
                      <a:pt x="1190" y="1981"/>
                    </a:moveTo>
                    <a:lnTo>
                      <a:pt x="1190" y="1999"/>
                    </a:lnTo>
                    <a:lnTo>
                      <a:pt x="1184" y="1999"/>
                    </a:lnTo>
                    <a:lnTo>
                      <a:pt x="1184" y="1981"/>
                    </a:lnTo>
                    <a:lnTo>
                      <a:pt x="1190" y="1981"/>
                    </a:lnTo>
                    <a:close/>
                    <a:moveTo>
                      <a:pt x="1190" y="2005"/>
                    </a:moveTo>
                    <a:lnTo>
                      <a:pt x="1190" y="2023"/>
                    </a:lnTo>
                    <a:lnTo>
                      <a:pt x="1184" y="2023"/>
                    </a:lnTo>
                    <a:lnTo>
                      <a:pt x="1184" y="2005"/>
                    </a:lnTo>
                    <a:lnTo>
                      <a:pt x="1190" y="2005"/>
                    </a:lnTo>
                    <a:close/>
                    <a:moveTo>
                      <a:pt x="1782" y="0"/>
                    </a:moveTo>
                    <a:lnTo>
                      <a:pt x="1782" y="18"/>
                    </a:lnTo>
                    <a:lnTo>
                      <a:pt x="1775" y="18"/>
                    </a:lnTo>
                    <a:lnTo>
                      <a:pt x="1775" y="0"/>
                    </a:lnTo>
                    <a:lnTo>
                      <a:pt x="1782" y="0"/>
                    </a:lnTo>
                    <a:close/>
                    <a:moveTo>
                      <a:pt x="1782" y="24"/>
                    </a:moveTo>
                    <a:lnTo>
                      <a:pt x="1782" y="43"/>
                    </a:lnTo>
                    <a:lnTo>
                      <a:pt x="1775" y="43"/>
                    </a:lnTo>
                    <a:lnTo>
                      <a:pt x="1775" y="24"/>
                    </a:lnTo>
                    <a:lnTo>
                      <a:pt x="1782" y="24"/>
                    </a:lnTo>
                    <a:close/>
                    <a:moveTo>
                      <a:pt x="1782" y="49"/>
                    </a:moveTo>
                    <a:lnTo>
                      <a:pt x="1782" y="68"/>
                    </a:lnTo>
                    <a:lnTo>
                      <a:pt x="1775" y="68"/>
                    </a:lnTo>
                    <a:lnTo>
                      <a:pt x="1775" y="49"/>
                    </a:lnTo>
                    <a:lnTo>
                      <a:pt x="1782" y="49"/>
                    </a:lnTo>
                    <a:close/>
                    <a:moveTo>
                      <a:pt x="1782" y="74"/>
                    </a:moveTo>
                    <a:lnTo>
                      <a:pt x="1782" y="93"/>
                    </a:lnTo>
                    <a:lnTo>
                      <a:pt x="1775" y="93"/>
                    </a:lnTo>
                    <a:lnTo>
                      <a:pt x="1775" y="74"/>
                    </a:lnTo>
                    <a:lnTo>
                      <a:pt x="1782" y="74"/>
                    </a:lnTo>
                    <a:close/>
                    <a:moveTo>
                      <a:pt x="1782" y="99"/>
                    </a:moveTo>
                    <a:lnTo>
                      <a:pt x="1782" y="117"/>
                    </a:lnTo>
                    <a:lnTo>
                      <a:pt x="1775" y="117"/>
                    </a:lnTo>
                    <a:lnTo>
                      <a:pt x="1775" y="99"/>
                    </a:lnTo>
                    <a:lnTo>
                      <a:pt x="1782" y="99"/>
                    </a:lnTo>
                    <a:close/>
                    <a:moveTo>
                      <a:pt x="1782" y="123"/>
                    </a:moveTo>
                    <a:lnTo>
                      <a:pt x="1782" y="142"/>
                    </a:lnTo>
                    <a:lnTo>
                      <a:pt x="1775" y="142"/>
                    </a:lnTo>
                    <a:lnTo>
                      <a:pt x="1775" y="123"/>
                    </a:lnTo>
                    <a:lnTo>
                      <a:pt x="1782" y="123"/>
                    </a:lnTo>
                    <a:close/>
                    <a:moveTo>
                      <a:pt x="1782" y="148"/>
                    </a:moveTo>
                    <a:lnTo>
                      <a:pt x="1782" y="167"/>
                    </a:lnTo>
                    <a:lnTo>
                      <a:pt x="1775" y="167"/>
                    </a:lnTo>
                    <a:lnTo>
                      <a:pt x="1775" y="148"/>
                    </a:lnTo>
                    <a:lnTo>
                      <a:pt x="1782" y="148"/>
                    </a:lnTo>
                    <a:close/>
                    <a:moveTo>
                      <a:pt x="1782" y="173"/>
                    </a:moveTo>
                    <a:lnTo>
                      <a:pt x="1782" y="192"/>
                    </a:lnTo>
                    <a:lnTo>
                      <a:pt x="1775" y="192"/>
                    </a:lnTo>
                    <a:lnTo>
                      <a:pt x="1775" y="173"/>
                    </a:lnTo>
                    <a:lnTo>
                      <a:pt x="1782" y="173"/>
                    </a:lnTo>
                    <a:close/>
                    <a:moveTo>
                      <a:pt x="1782" y="198"/>
                    </a:moveTo>
                    <a:lnTo>
                      <a:pt x="1782" y="216"/>
                    </a:lnTo>
                    <a:lnTo>
                      <a:pt x="1775" y="216"/>
                    </a:lnTo>
                    <a:lnTo>
                      <a:pt x="1775" y="198"/>
                    </a:lnTo>
                    <a:lnTo>
                      <a:pt x="1782" y="198"/>
                    </a:lnTo>
                    <a:close/>
                    <a:moveTo>
                      <a:pt x="1782" y="223"/>
                    </a:moveTo>
                    <a:lnTo>
                      <a:pt x="1782" y="241"/>
                    </a:lnTo>
                    <a:lnTo>
                      <a:pt x="1775" y="241"/>
                    </a:lnTo>
                    <a:lnTo>
                      <a:pt x="1775" y="223"/>
                    </a:lnTo>
                    <a:lnTo>
                      <a:pt x="1782" y="223"/>
                    </a:lnTo>
                    <a:close/>
                    <a:moveTo>
                      <a:pt x="1782" y="247"/>
                    </a:moveTo>
                    <a:lnTo>
                      <a:pt x="1782" y="266"/>
                    </a:lnTo>
                    <a:lnTo>
                      <a:pt x="1775" y="266"/>
                    </a:lnTo>
                    <a:lnTo>
                      <a:pt x="1775" y="247"/>
                    </a:lnTo>
                    <a:lnTo>
                      <a:pt x="1782" y="247"/>
                    </a:lnTo>
                    <a:close/>
                    <a:moveTo>
                      <a:pt x="1782" y="272"/>
                    </a:moveTo>
                    <a:lnTo>
                      <a:pt x="1782" y="291"/>
                    </a:lnTo>
                    <a:lnTo>
                      <a:pt x="1775" y="291"/>
                    </a:lnTo>
                    <a:lnTo>
                      <a:pt x="1775" y="272"/>
                    </a:lnTo>
                    <a:lnTo>
                      <a:pt x="1782" y="272"/>
                    </a:lnTo>
                    <a:close/>
                    <a:moveTo>
                      <a:pt x="1782" y="297"/>
                    </a:moveTo>
                    <a:lnTo>
                      <a:pt x="1782" y="315"/>
                    </a:lnTo>
                    <a:lnTo>
                      <a:pt x="1775" y="315"/>
                    </a:lnTo>
                    <a:lnTo>
                      <a:pt x="1775" y="297"/>
                    </a:lnTo>
                    <a:lnTo>
                      <a:pt x="1782" y="297"/>
                    </a:lnTo>
                    <a:close/>
                    <a:moveTo>
                      <a:pt x="1782" y="322"/>
                    </a:moveTo>
                    <a:lnTo>
                      <a:pt x="1782" y="340"/>
                    </a:lnTo>
                    <a:lnTo>
                      <a:pt x="1775" y="340"/>
                    </a:lnTo>
                    <a:lnTo>
                      <a:pt x="1775" y="322"/>
                    </a:lnTo>
                    <a:lnTo>
                      <a:pt x="1782" y="322"/>
                    </a:lnTo>
                    <a:close/>
                    <a:moveTo>
                      <a:pt x="1782" y="346"/>
                    </a:moveTo>
                    <a:lnTo>
                      <a:pt x="1782" y="365"/>
                    </a:lnTo>
                    <a:lnTo>
                      <a:pt x="1775" y="365"/>
                    </a:lnTo>
                    <a:lnTo>
                      <a:pt x="1775" y="346"/>
                    </a:lnTo>
                    <a:lnTo>
                      <a:pt x="1782" y="346"/>
                    </a:lnTo>
                    <a:close/>
                    <a:moveTo>
                      <a:pt x="1782" y="371"/>
                    </a:moveTo>
                    <a:lnTo>
                      <a:pt x="1782" y="390"/>
                    </a:lnTo>
                    <a:lnTo>
                      <a:pt x="1775" y="390"/>
                    </a:lnTo>
                    <a:lnTo>
                      <a:pt x="1775" y="371"/>
                    </a:lnTo>
                    <a:lnTo>
                      <a:pt x="1782" y="371"/>
                    </a:lnTo>
                    <a:close/>
                    <a:moveTo>
                      <a:pt x="1782" y="396"/>
                    </a:moveTo>
                    <a:lnTo>
                      <a:pt x="1782" y="414"/>
                    </a:lnTo>
                    <a:lnTo>
                      <a:pt x="1775" y="414"/>
                    </a:lnTo>
                    <a:lnTo>
                      <a:pt x="1775" y="396"/>
                    </a:lnTo>
                    <a:lnTo>
                      <a:pt x="1782" y="396"/>
                    </a:lnTo>
                    <a:close/>
                    <a:moveTo>
                      <a:pt x="1782" y="421"/>
                    </a:moveTo>
                    <a:lnTo>
                      <a:pt x="1782" y="439"/>
                    </a:lnTo>
                    <a:lnTo>
                      <a:pt x="1775" y="439"/>
                    </a:lnTo>
                    <a:lnTo>
                      <a:pt x="1775" y="421"/>
                    </a:lnTo>
                    <a:lnTo>
                      <a:pt x="1782" y="421"/>
                    </a:lnTo>
                    <a:close/>
                    <a:moveTo>
                      <a:pt x="1782" y="445"/>
                    </a:moveTo>
                    <a:lnTo>
                      <a:pt x="1782" y="464"/>
                    </a:lnTo>
                    <a:lnTo>
                      <a:pt x="1775" y="464"/>
                    </a:lnTo>
                    <a:lnTo>
                      <a:pt x="1775" y="445"/>
                    </a:lnTo>
                    <a:lnTo>
                      <a:pt x="1782" y="445"/>
                    </a:lnTo>
                    <a:close/>
                    <a:moveTo>
                      <a:pt x="1782" y="470"/>
                    </a:moveTo>
                    <a:lnTo>
                      <a:pt x="1782" y="489"/>
                    </a:lnTo>
                    <a:lnTo>
                      <a:pt x="1775" y="489"/>
                    </a:lnTo>
                    <a:lnTo>
                      <a:pt x="1775" y="470"/>
                    </a:lnTo>
                    <a:lnTo>
                      <a:pt x="1782" y="470"/>
                    </a:lnTo>
                    <a:close/>
                    <a:moveTo>
                      <a:pt x="1782" y="495"/>
                    </a:moveTo>
                    <a:lnTo>
                      <a:pt x="1782" y="513"/>
                    </a:lnTo>
                    <a:lnTo>
                      <a:pt x="1775" y="513"/>
                    </a:lnTo>
                    <a:lnTo>
                      <a:pt x="1775" y="495"/>
                    </a:lnTo>
                    <a:lnTo>
                      <a:pt x="1782" y="495"/>
                    </a:lnTo>
                    <a:close/>
                    <a:moveTo>
                      <a:pt x="1782" y="520"/>
                    </a:moveTo>
                    <a:lnTo>
                      <a:pt x="1782" y="538"/>
                    </a:lnTo>
                    <a:lnTo>
                      <a:pt x="1775" y="538"/>
                    </a:lnTo>
                    <a:lnTo>
                      <a:pt x="1775" y="520"/>
                    </a:lnTo>
                    <a:lnTo>
                      <a:pt x="1782" y="520"/>
                    </a:lnTo>
                    <a:close/>
                    <a:moveTo>
                      <a:pt x="1782" y="544"/>
                    </a:moveTo>
                    <a:lnTo>
                      <a:pt x="1782" y="563"/>
                    </a:lnTo>
                    <a:lnTo>
                      <a:pt x="1775" y="563"/>
                    </a:lnTo>
                    <a:lnTo>
                      <a:pt x="1775" y="544"/>
                    </a:lnTo>
                    <a:lnTo>
                      <a:pt x="1782" y="544"/>
                    </a:lnTo>
                    <a:close/>
                    <a:moveTo>
                      <a:pt x="1782" y="569"/>
                    </a:moveTo>
                    <a:lnTo>
                      <a:pt x="1782" y="588"/>
                    </a:lnTo>
                    <a:lnTo>
                      <a:pt x="1775" y="588"/>
                    </a:lnTo>
                    <a:lnTo>
                      <a:pt x="1775" y="569"/>
                    </a:lnTo>
                    <a:lnTo>
                      <a:pt x="1782" y="569"/>
                    </a:lnTo>
                    <a:close/>
                    <a:moveTo>
                      <a:pt x="1782" y="594"/>
                    </a:moveTo>
                    <a:lnTo>
                      <a:pt x="1782" y="613"/>
                    </a:lnTo>
                    <a:lnTo>
                      <a:pt x="1775" y="613"/>
                    </a:lnTo>
                    <a:lnTo>
                      <a:pt x="1775" y="594"/>
                    </a:lnTo>
                    <a:lnTo>
                      <a:pt x="1782" y="594"/>
                    </a:lnTo>
                    <a:close/>
                    <a:moveTo>
                      <a:pt x="1782" y="619"/>
                    </a:moveTo>
                    <a:lnTo>
                      <a:pt x="1782" y="637"/>
                    </a:lnTo>
                    <a:lnTo>
                      <a:pt x="1775" y="637"/>
                    </a:lnTo>
                    <a:lnTo>
                      <a:pt x="1775" y="619"/>
                    </a:lnTo>
                    <a:lnTo>
                      <a:pt x="1782" y="619"/>
                    </a:lnTo>
                    <a:close/>
                    <a:moveTo>
                      <a:pt x="1782" y="643"/>
                    </a:moveTo>
                    <a:lnTo>
                      <a:pt x="1782" y="662"/>
                    </a:lnTo>
                    <a:lnTo>
                      <a:pt x="1775" y="662"/>
                    </a:lnTo>
                    <a:lnTo>
                      <a:pt x="1775" y="643"/>
                    </a:lnTo>
                    <a:lnTo>
                      <a:pt x="1782" y="643"/>
                    </a:lnTo>
                    <a:close/>
                    <a:moveTo>
                      <a:pt x="1782" y="668"/>
                    </a:moveTo>
                    <a:lnTo>
                      <a:pt x="1782" y="687"/>
                    </a:lnTo>
                    <a:lnTo>
                      <a:pt x="1775" y="687"/>
                    </a:lnTo>
                    <a:lnTo>
                      <a:pt x="1775" y="668"/>
                    </a:lnTo>
                    <a:lnTo>
                      <a:pt x="1782" y="668"/>
                    </a:lnTo>
                    <a:close/>
                    <a:moveTo>
                      <a:pt x="1782" y="693"/>
                    </a:moveTo>
                    <a:lnTo>
                      <a:pt x="1782" y="712"/>
                    </a:lnTo>
                    <a:lnTo>
                      <a:pt x="1775" y="712"/>
                    </a:lnTo>
                    <a:lnTo>
                      <a:pt x="1775" y="693"/>
                    </a:lnTo>
                    <a:lnTo>
                      <a:pt x="1782" y="693"/>
                    </a:lnTo>
                    <a:close/>
                    <a:moveTo>
                      <a:pt x="1782" y="718"/>
                    </a:moveTo>
                    <a:lnTo>
                      <a:pt x="1782" y="736"/>
                    </a:lnTo>
                    <a:lnTo>
                      <a:pt x="1775" y="736"/>
                    </a:lnTo>
                    <a:lnTo>
                      <a:pt x="1775" y="718"/>
                    </a:lnTo>
                    <a:lnTo>
                      <a:pt x="1782" y="718"/>
                    </a:lnTo>
                    <a:close/>
                    <a:moveTo>
                      <a:pt x="1782" y="743"/>
                    </a:moveTo>
                    <a:lnTo>
                      <a:pt x="1782" y="761"/>
                    </a:lnTo>
                    <a:lnTo>
                      <a:pt x="1775" y="761"/>
                    </a:lnTo>
                    <a:lnTo>
                      <a:pt x="1775" y="743"/>
                    </a:lnTo>
                    <a:lnTo>
                      <a:pt x="1782" y="743"/>
                    </a:lnTo>
                    <a:close/>
                    <a:moveTo>
                      <a:pt x="1782" y="767"/>
                    </a:moveTo>
                    <a:lnTo>
                      <a:pt x="1782" y="786"/>
                    </a:lnTo>
                    <a:lnTo>
                      <a:pt x="1775" y="786"/>
                    </a:lnTo>
                    <a:lnTo>
                      <a:pt x="1775" y="767"/>
                    </a:lnTo>
                    <a:lnTo>
                      <a:pt x="1782" y="767"/>
                    </a:lnTo>
                    <a:close/>
                    <a:moveTo>
                      <a:pt x="1782" y="792"/>
                    </a:moveTo>
                    <a:lnTo>
                      <a:pt x="1782" y="811"/>
                    </a:lnTo>
                    <a:lnTo>
                      <a:pt x="1775" y="811"/>
                    </a:lnTo>
                    <a:lnTo>
                      <a:pt x="1775" y="792"/>
                    </a:lnTo>
                    <a:lnTo>
                      <a:pt x="1782" y="792"/>
                    </a:lnTo>
                    <a:close/>
                    <a:moveTo>
                      <a:pt x="1782" y="817"/>
                    </a:moveTo>
                    <a:lnTo>
                      <a:pt x="1782" y="835"/>
                    </a:lnTo>
                    <a:lnTo>
                      <a:pt x="1775" y="835"/>
                    </a:lnTo>
                    <a:lnTo>
                      <a:pt x="1775" y="817"/>
                    </a:lnTo>
                    <a:lnTo>
                      <a:pt x="1782" y="817"/>
                    </a:lnTo>
                    <a:close/>
                    <a:moveTo>
                      <a:pt x="1782" y="842"/>
                    </a:moveTo>
                    <a:lnTo>
                      <a:pt x="1782" y="860"/>
                    </a:lnTo>
                    <a:lnTo>
                      <a:pt x="1775" y="860"/>
                    </a:lnTo>
                    <a:lnTo>
                      <a:pt x="1775" y="842"/>
                    </a:lnTo>
                    <a:lnTo>
                      <a:pt x="1782" y="842"/>
                    </a:lnTo>
                    <a:close/>
                    <a:moveTo>
                      <a:pt x="1782" y="866"/>
                    </a:moveTo>
                    <a:lnTo>
                      <a:pt x="1782" y="885"/>
                    </a:lnTo>
                    <a:lnTo>
                      <a:pt x="1775" y="885"/>
                    </a:lnTo>
                    <a:lnTo>
                      <a:pt x="1775" y="866"/>
                    </a:lnTo>
                    <a:lnTo>
                      <a:pt x="1782" y="866"/>
                    </a:lnTo>
                    <a:close/>
                    <a:moveTo>
                      <a:pt x="1782" y="891"/>
                    </a:moveTo>
                    <a:lnTo>
                      <a:pt x="1782" y="910"/>
                    </a:lnTo>
                    <a:lnTo>
                      <a:pt x="1775" y="910"/>
                    </a:lnTo>
                    <a:lnTo>
                      <a:pt x="1775" y="891"/>
                    </a:lnTo>
                    <a:lnTo>
                      <a:pt x="1782" y="891"/>
                    </a:lnTo>
                    <a:close/>
                    <a:moveTo>
                      <a:pt x="1782" y="916"/>
                    </a:moveTo>
                    <a:lnTo>
                      <a:pt x="1782" y="934"/>
                    </a:lnTo>
                    <a:lnTo>
                      <a:pt x="1775" y="934"/>
                    </a:lnTo>
                    <a:lnTo>
                      <a:pt x="1775" y="916"/>
                    </a:lnTo>
                    <a:lnTo>
                      <a:pt x="1782" y="916"/>
                    </a:lnTo>
                    <a:close/>
                    <a:moveTo>
                      <a:pt x="1782" y="941"/>
                    </a:moveTo>
                    <a:lnTo>
                      <a:pt x="1782" y="959"/>
                    </a:lnTo>
                    <a:lnTo>
                      <a:pt x="1775" y="959"/>
                    </a:lnTo>
                    <a:lnTo>
                      <a:pt x="1775" y="941"/>
                    </a:lnTo>
                    <a:lnTo>
                      <a:pt x="1782" y="941"/>
                    </a:lnTo>
                    <a:close/>
                    <a:moveTo>
                      <a:pt x="1782" y="965"/>
                    </a:moveTo>
                    <a:lnTo>
                      <a:pt x="1782" y="984"/>
                    </a:lnTo>
                    <a:lnTo>
                      <a:pt x="1775" y="984"/>
                    </a:lnTo>
                    <a:lnTo>
                      <a:pt x="1775" y="965"/>
                    </a:lnTo>
                    <a:lnTo>
                      <a:pt x="1782" y="965"/>
                    </a:lnTo>
                    <a:close/>
                    <a:moveTo>
                      <a:pt x="1782" y="990"/>
                    </a:moveTo>
                    <a:lnTo>
                      <a:pt x="1782" y="1009"/>
                    </a:lnTo>
                    <a:lnTo>
                      <a:pt x="1775" y="1009"/>
                    </a:lnTo>
                    <a:lnTo>
                      <a:pt x="1775" y="990"/>
                    </a:lnTo>
                    <a:lnTo>
                      <a:pt x="1782" y="990"/>
                    </a:lnTo>
                    <a:close/>
                    <a:moveTo>
                      <a:pt x="1782" y="1015"/>
                    </a:moveTo>
                    <a:lnTo>
                      <a:pt x="1782" y="1033"/>
                    </a:lnTo>
                    <a:lnTo>
                      <a:pt x="1775" y="1033"/>
                    </a:lnTo>
                    <a:lnTo>
                      <a:pt x="1775" y="1015"/>
                    </a:lnTo>
                    <a:lnTo>
                      <a:pt x="1782" y="1015"/>
                    </a:lnTo>
                    <a:close/>
                    <a:moveTo>
                      <a:pt x="1782" y="1040"/>
                    </a:moveTo>
                    <a:lnTo>
                      <a:pt x="1782" y="1058"/>
                    </a:lnTo>
                    <a:lnTo>
                      <a:pt x="1775" y="1058"/>
                    </a:lnTo>
                    <a:lnTo>
                      <a:pt x="1775" y="1040"/>
                    </a:lnTo>
                    <a:lnTo>
                      <a:pt x="1782" y="1040"/>
                    </a:lnTo>
                    <a:close/>
                    <a:moveTo>
                      <a:pt x="1782" y="1064"/>
                    </a:moveTo>
                    <a:lnTo>
                      <a:pt x="1782" y="1083"/>
                    </a:lnTo>
                    <a:lnTo>
                      <a:pt x="1775" y="1083"/>
                    </a:lnTo>
                    <a:lnTo>
                      <a:pt x="1775" y="1064"/>
                    </a:lnTo>
                    <a:lnTo>
                      <a:pt x="1782" y="1064"/>
                    </a:lnTo>
                    <a:close/>
                    <a:moveTo>
                      <a:pt x="1782" y="1089"/>
                    </a:moveTo>
                    <a:lnTo>
                      <a:pt x="1782" y="1108"/>
                    </a:lnTo>
                    <a:lnTo>
                      <a:pt x="1775" y="1108"/>
                    </a:lnTo>
                    <a:lnTo>
                      <a:pt x="1775" y="1089"/>
                    </a:lnTo>
                    <a:lnTo>
                      <a:pt x="1782" y="1089"/>
                    </a:lnTo>
                    <a:close/>
                    <a:moveTo>
                      <a:pt x="1782" y="1114"/>
                    </a:moveTo>
                    <a:lnTo>
                      <a:pt x="1782" y="1133"/>
                    </a:lnTo>
                    <a:lnTo>
                      <a:pt x="1775" y="1133"/>
                    </a:lnTo>
                    <a:lnTo>
                      <a:pt x="1775" y="1114"/>
                    </a:lnTo>
                    <a:lnTo>
                      <a:pt x="1782" y="1114"/>
                    </a:lnTo>
                    <a:close/>
                    <a:moveTo>
                      <a:pt x="1782" y="1139"/>
                    </a:moveTo>
                    <a:lnTo>
                      <a:pt x="1782" y="1157"/>
                    </a:lnTo>
                    <a:lnTo>
                      <a:pt x="1775" y="1157"/>
                    </a:lnTo>
                    <a:lnTo>
                      <a:pt x="1775" y="1139"/>
                    </a:lnTo>
                    <a:lnTo>
                      <a:pt x="1782" y="1139"/>
                    </a:lnTo>
                    <a:close/>
                    <a:moveTo>
                      <a:pt x="1782" y="1163"/>
                    </a:moveTo>
                    <a:lnTo>
                      <a:pt x="1782" y="1182"/>
                    </a:lnTo>
                    <a:lnTo>
                      <a:pt x="1775" y="1182"/>
                    </a:lnTo>
                    <a:lnTo>
                      <a:pt x="1775" y="1163"/>
                    </a:lnTo>
                    <a:lnTo>
                      <a:pt x="1782" y="1163"/>
                    </a:lnTo>
                    <a:close/>
                    <a:moveTo>
                      <a:pt x="1782" y="1188"/>
                    </a:moveTo>
                    <a:lnTo>
                      <a:pt x="1782" y="1207"/>
                    </a:lnTo>
                    <a:lnTo>
                      <a:pt x="1775" y="1207"/>
                    </a:lnTo>
                    <a:lnTo>
                      <a:pt x="1775" y="1188"/>
                    </a:lnTo>
                    <a:lnTo>
                      <a:pt x="1782" y="1188"/>
                    </a:lnTo>
                    <a:close/>
                    <a:moveTo>
                      <a:pt x="1782" y="1213"/>
                    </a:moveTo>
                    <a:lnTo>
                      <a:pt x="1782" y="1232"/>
                    </a:lnTo>
                    <a:lnTo>
                      <a:pt x="1775" y="1232"/>
                    </a:lnTo>
                    <a:lnTo>
                      <a:pt x="1775" y="1213"/>
                    </a:lnTo>
                    <a:lnTo>
                      <a:pt x="1782" y="1213"/>
                    </a:lnTo>
                    <a:close/>
                    <a:moveTo>
                      <a:pt x="1782" y="1238"/>
                    </a:moveTo>
                    <a:lnTo>
                      <a:pt x="1782" y="1256"/>
                    </a:lnTo>
                    <a:lnTo>
                      <a:pt x="1775" y="1256"/>
                    </a:lnTo>
                    <a:lnTo>
                      <a:pt x="1775" y="1238"/>
                    </a:lnTo>
                    <a:lnTo>
                      <a:pt x="1782" y="1238"/>
                    </a:lnTo>
                    <a:close/>
                    <a:moveTo>
                      <a:pt x="1782" y="1263"/>
                    </a:moveTo>
                    <a:lnTo>
                      <a:pt x="1782" y="1281"/>
                    </a:lnTo>
                    <a:lnTo>
                      <a:pt x="1775" y="1281"/>
                    </a:lnTo>
                    <a:lnTo>
                      <a:pt x="1775" y="1263"/>
                    </a:lnTo>
                    <a:lnTo>
                      <a:pt x="1782" y="1263"/>
                    </a:lnTo>
                    <a:close/>
                    <a:moveTo>
                      <a:pt x="1782" y="1287"/>
                    </a:moveTo>
                    <a:lnTo>
                      <a:pt x="1782" y="1306"/>
                    </a:lnTo>
                    <a:lnTo>
                      <a:pt x="1775" y="1306"/>
                    </a:lnTo>
                    <a:lnTo>
                      <a:pt x="1775" y="1287"/>
                    </a:lnTo>
                    <a:lnTo>
                      <a:pt x="1782" y="1287"/>
                    </a:lnTo>
                    <a:close/>
                    <a:moveTo>
                      <a:pt x="1782" y="1312"/>
                    </a:moveTo>
                    <a:lnTo>
                      <a:pt x="1782" y="1331"/>
                    </a:lnTo>
                    <a:lnTo>
                      <a:pt x="1775" y="1331"/>
                    </a:lnTo>
                    <a:lnTo>
                      <a:pt x="1775" y="1312"/>
                    </a:lnTo>
                    <a:lnTo>
                      <a:pt x="1782" y="1312"/>
                    </a:lnTo>
                    <a:close/>
                    <a:moveTo>
                      <a:pt x="1782" y="1337"/>
                    </a:moveTo>
                    <a:lnTo>
                      <a:pt x="1782" y="1355"/>
                    </a:lnTo>
                    <a:lnTo>
                      <a:pt x="1775" y="1355"/>
                    </a:lnTo>
                    <a:lnTo>
                      <a:pt x="1775" y="1337"/>
                    </a:lnTo>
                    <a:lnTo>
                      <a:pt x="1782" y="1337"/>
                    </a:lnTo>
                    <a:close/>
                    <a:moveTo>
                      <a:pt x="1782" y="1362"/>
                    </a:moveTo>
                    <a:lnTo>
                      <a:pt x="1782" y="1380"/>
                    </a:lnTo>
                    <a:lnTo>
                      <a:pt x="1775" y="1380"/>
                    </a:lnTo>
                    <a:lnTo>
                      <a:pt x="1775" y="1362"/>
                    </a:lnTo>
                    <a:lnTo>
                      <a:pt x="1782" y="1362"/>
                    </a:lnTo>
                    <a:close/>
                    <a:moveTo>
                      <a:pt x="1782" y="1386"/>
                    </a:moveTo>
                    <a:lnTo>
                      <a:pt x="1782" y="1405"/>
                    </a:lnTo>
                    <a:lnTo>
                      <a:pt x="1775" y="1405"/>
                    </a:lnTo>
                    <a:lnTo>
                      <a:pt x="1775" y="1386"/>
                    </a:lnTo>
                    <a:lnTo>
                      <a:pt x="1782" y="1386"/>
                    </a:lnTo>
                    <a:close/>
                    <a:moveTo>
                      <a:pt x="1782" y="1411"/>
                    </a:moveTo>
                    <a:lnTo>
                      <a:pt x="1782" y="1430"/>
                    </a:lnTo>
                    <a:lnTo>
                      <a:pt x="1775" y="1430"/>
                    </a:lnTo>
                    <a:lnTo>
                      <a:pt x="1775" y="1411"/>
                    </a:lnTo>
                    <a:lnTo>
                      <a:pt x="1782" y="1411"/>
                    </a:lnTo>
                    <a:close/>
                    <a:moveTo>
                      <a:pt x="1782" y="1436"/>
                    </a:moveTo>
                    <a:lnTo>
                      <a:pt x="1782" y="1454"/>
                    </a:lnTo>
                    <a:lnTo>
                      <a:pt x="1775" y="1454"/>
                    </a:lnTo>
                    <a:lnTo>
                      <a:pt x="1775" y="1436"/>
                    </a:lnTo>
                    <a:lnTo>
                      <a:pt x="1782" y="1436"/>
                    </a:lnTo>
                    <a:close/>
                    <a:moveTo>
                      <a:pt x="1782" y="1461"/>
                    </a:moveTo>
                    <a:lnTo>
                      <a:pt x="1782" y="1479"/>
                    </a:lnTo>
                    <a:lnTo>
                      <a:pt x="1775" y="1479"/>
                    </a:lnTo>
                    <a:lnTo>
                      <a:pt x="1775" y="1461"/>
                    </a:lnTo>
                    <a:lnTo>
                      <a:pt x="1782" y="1461"/>
                    </a:lnTo>
                    <a:close/>
                    <a:moveTo>
                      <a:pt x="1782" y="1485"/>
                    </a:moveTo>
                    <a:lnTo>
                      <a:pt x="1782" y="1504"/>
                    </a:lnTo>
                    <a:lnTo>
                      <a:pt x="1775" y="1504"/>
                    </a:lnTo>
                    <a:lnTo>
                      <a:pt x="1775" y="1485"/>
                    </a:lnTo>
                    <a:lnTo>
                      <a:pt x="1782" y="1485"/>
                    </a:lnTo>
                    <a:close/>
                    <a:moveTo>
                      <a:pt x="1782" y="1510"/>
                    </a:moveTo>
                    <a:lnTo>
                      <a:pt x="1782" y="1529"/>
                    </a:lnTo>
                    <a:lnTo>
                      <a:pt x="1775" y="1529"/>
                    </a:lnTo>
                    <a:lnTo>
                      <a:pt x="1775" y="1510"/>
                    </a:lnTo>
                    <a:lnTo>
                      <a:pt x="1782" y="1510"/>
                    </a:lnTo>
                    <a:close/>
                    <a:moveTo>
                      <a:pt x="1782" y="1535"/>
                    </a:moveTo>
                    <a:lnTo>
                      <a:pt x="1782" y="1553"/>
                    </a:lnTo>
                    <a:lnTo>
                      <a:pt x="1775" y="1553"/>
                    </a:lnTo>
                    <a:lnTo>
                      <a:pt x="1775" y="1535"/>
                    </a:lnTo>
                    <a:lnTo>
                      <a:pt x="1782" y="1535"/>
                    </a:lnTo>
                    <a:close/>
                    <a:moveTo>
                      <a:pt x="1782" y="1560"/>
                    </a:moveTo>
                    <a:lnTo>
                      <a:pt x="1782" y="1578"/>
                    </a:lnTo>
                    <a:lnTo>
                      <a:pt x="1775" y="1578"/>
                    </a:lnTo>
                    <a:lnTo>
                      <a:pt x="1775" y="1560"/>
                    </a:lnTo>
                    <a:lnTo>
                      <a:pt x="1782" y="1560"/>
                    </a:lnTo>
                    <a:close/>
                    <a:moveTo>
                      <a:pt x="1782" y="1584"/>
                    </a:moveTo>
                    <a:lnTo>
                      <a:pt x="1782" y="1603"/>
                    </a:lnTo>
                    <a:lnTo>
                      <a:pt x="1775" y="1603"/>
                    </a:lnTo>
                    <a:lnTo>
                      <a:pt x="1775" y="1584"/>
                    </a:lnTo>
                    <a:lnTo>
                      <a:pt x="1782" y="1584"/>
                    </a:lnTo>
                    <a:close/>
                    <a:moveTo>
                      <a:pt x="1782" y="1609"/>
                    </a:moveTo>
                    <a:lnTo>
                      <a:pt x="1782" y="1628"/>
                    </a:lnTo>
                    <a:lnTo>
                      <a:pt x="1775" y="1628"/>
                    </a:lnTo>
                    <a:lnTo>
                      <a:pt x="1775" y="1609"/>
                    </a:lnTo>
                    <a:lnTo>
                      <a:pt x="1782" y="1609"/>
                    </a:lnTo>
                    <a:close/>
                    <a:moveTo>
                      <a:pt x="1782" y="1634"/>
                    </a:moveTo>
                    <a:lnTo>
                      <a:pt x="1782" y="1653"/>
                    </a:lnTo>
                    <a:lnTo>
                      <a:pt x="1775" y="1653"/>
                    </a:lnTo>
                    <a:lnTo>
                      <a:pt x="1775" y="1634"/>
                    </a:lnTo>
                    <a:lnTo>
                      <a:pt x="1782" y="1634"/>
                    </a:lnTo>
                    <a:close/>
                    <a:moveTo>
                      <a:pt x="1782" y="1659"/>
                    </a:moveTo>
                    <a:lnTo>
                      <a:pt x="1782" y="1677"/>
                    </a:lnTo>
                    <a:lnTo>
                      <a:pt x="1775" y="1677"/>
                    </a:lnTo>
                    <a:lnTo>
                      <a:pt x="1775" y="1659"/>
                    </a:lnTo>
                    <a:lnTo>
                      <a:pt x="1782" y="1659"/>
                    </a:lnTo>
                    <a:close/>
                    <a:moveTo>
                      <a:pt x="1782" y="1683"/>
                    </a:moveTo>
                    <a:lnTo>
                      <a:pt x="1782" y="1702"/>
                    </a:lnTo>
                    <a:lnTo>
                      <a:pt x="1775" y="1702"/>
                    </a:lnTo>
                    <a:lnTo>
                      <a:pt x="1775" y="1683"/>
                    </a:lnTo>
                    <a:lnTo>
                      <a:pt x="1782" y="1683"/>
                    </a:lnTo>
                    <a:close/>
                    <a:moveTo>
                      <a:pt x="1782" y="1708"/>
                    </a:moveTo>
                    <a:lnTo>
                      <a:pt x="1782" y="1727"/>
                    </a:lnTo>
                    <a:lnTo>
                      <a:pt x="1775" y="1727"/>
                    </a:lnTo>
                    <a:lnTo>
                      <a:pt x="1775" y="1708"/>
                    </a:lnTo>
                    <a:lnTo>
                      <a:pt x="1782" y="1708"/>
                    </a:lnTo>
                    <a:close/>
                    <a:moveTo>
                      <a:pt x="1782" y="1733"/>
                    </a:moveTo>
                    <a:lnTo>
                      <a:pt x="1782" y="1752"/>
                    </a:lnTo>
                    <a:lnTo>
                      <a:pt x="1775" y="1752"/>
                    </a:lnTo>
                    <a:lnTo>
                      <a:pt x="1775" y="1733"/>
                    </a:lnTo>
                    <a:lnTo>
                      <a:pt x="1782" y="1733"/>
                    </a:lnTo>
                    <a:close/>
                    <a:moveTo>
                      <a:pt x="1782" y="1758"/>
                    </a:moveTo>
                    <a:lnTo>
                      <a:pt x="1782" y="1776"/>
                    </a:lnTo>
                    <a:lnTo>
                      <a:pt x="1775" y="1776"/>
                    </a:lnTo>
                    <a:lnTo>
                      <a:pt x="1775" y="1758"/>
                    </a:lnTo>
                    <a:lnTo>
                      <a:pt x="1782" y="1758"/>
                    </a:lnTo>
                    <a:close/>
                    <a:moveTo>
                      <a:pt x="1782" y="1783"/>
                    </a:moveTo>
                    <a:lnTo>
                      <a:pt x="1782" y="1801"/>
                    </a:lnTo>
                    <a:lnTo>
                      <a:pt x="1775" y="1801"/>
                    </a:lnTo>
                    <a:lnTo>
                      <a:pt x="1775" y="1783"/>
                    </a:lnTo>
                    <a:lnTo>
                      <a:pt x="1782" y="1783"/>
                    </a:lnTo>
                    <a:close/>
                    <a:moveTo>
                      <a:pt x="1782" y="1807"/>
                    </a:moveTo>
                    <a:lnTo>
                      <a:pt x="1782" y="1826"/>
                    </a:lnTo>
                    <a:lnTo>
                      <a:pt x="1775" y="1826"/>
                    </a:lnTo>
                    <a:lnTo>
                      <a:pt x="1775" y="1807"/>
                    </a:lnTo>
                    <a:lnTo>
                      <a:pt x="1782" y="1807"/>
                    </a:lnTo>
                    <a:close/>
                    <a:moveTo>
                      <a:pt x="1782" y="1832"/>
                    </a:moveTo>
                    <a:lnTo>
                      <a:pt x="1782" y="1851"/>
                    </a:lnTo>
                    <a:lnTo>
                      <a:pt x="1775" y="1851"/>
                    </a:lnTo>
                    <a:lnTo>
                      <a:pt x="1775" y="1832"/>
                    </a:lnTo>
                    <a:lnTo>
                      <a:pt x="1782" y="1832"/>
                    </a:lnTo>
                    <a:close/>
                    <a:moveTo>
                      <a:pt x="1782" y="1857"/>
                    </a:moveTo>
                    <a:lnTo>
                      <a:pt x="1782" y="1875"/>
                    </a:lnTo>
                    <a:lnTo>
                      <a:pt x="1775" y="1875"/>
                    </a:lnTo>
                    <a:lnTo>
                      <a:pt x="1775" y="1857"/>
                    </a:lnTo>
                    <a:lnTo>
                      <a:pt x="1782" y="1857"/>
                    </a:lnTo>
                    <a:close/>
                    <a:moveTo>
                      <a:pt x="1782" y="1882"/>
                    </a:moveTo>
                    <a:lnTo>
                      <a:pt x="1782" y="1900"/>
                    </a:lnTo>
                    <a:lnTo>
                      <a:pt x="1775" y="1900"/>
                    </a:lnTo>
                    <a:lnTo>
                      <a:pt x="1775" y="1882"/>
                    </a:lnTo>
                    <a:lnTo>
                      <a:pt x="1782" y="1882"/>
                    </a:lnTo>
                    <a:close/>
                    <a:moveTo>
                      <a:pt x="1782" y="1906"/>
                    </a:moveTo>
                    <a:lnTo>
                      <a:pt x="1782" y="1925"/>
                    </a:lnTo>
                    <a:lnTo>
                      <a:pt x="1775" y="1925"/>
                    </a:lnTo>
                    <a:lnTo>
                      <a:pt x="1775" y="1906"/>
                    </a:lnTo>
                    <a:lnTo>
                      <a:pt x="1782" y="1906"/>
                    </a:lnTo>
                    <a:close/>
                    <a:moveTo>
                      <a:pt x="1782" y="1931"/>
                    </a:moveTo>
                    <a:lnTo>
                      <a:pt x="1782" y="1950"/>
                    </a:lnTo>
                    <a:lnTo>
                      <a:pt x="1775" y="1950"/>
                    </a:lnTo>
                    <a:lnTo>
                      <a:pt x="1775" y="1931"/>
                    </a:lnTo>
                    <a:lnTo>
                      <a:pt x="1782" y="1931"/>
                    </a:lnTo>
                    <a:close/>
                    <a:moveTo>
                      <a:pt x="1782" y="1956"/>
                    </a:moveTo>
                    <a:lnTo>
                      <a:pt x="1782" y="1974"/>
                    </a:lnTo>
                    <a:lnTo>
                      <a:pt x="1775" y="1974"/>
                    </a:lnTo>
                    <a:lnTo>
                      <a:pt x="1775" y="1956"/>
                    </a:lnTo>
                    <a:lnTo>
                      <a:pt x="1782" y="1956"/>
                    </a:lnTo>
                    <a:close/>
                    <a:moveTo>
                      <a:pt x="1782" y="1981"/>
                    </a:moveTo>
                    <a:lnTo>
                      <a:pt x="1782" y="1999"/>
                    </a:lnTo>
                    <a:lnTo>
                      <a:pt x="1775" y="1999"/>
                    </a:lnTo>
                    <a:lnTo>
                      <a:pt x="1775" y="1981"/>
                    </a:lnTo>
                    <a:lnTo>
                      <a:pt x="1782" y="1981"/>
                    </a:lnTo>
                    <a:close/>
                    <a:moveTo>
                      <a:pt x="1782" y="2005"/>
                    </a:moveTo>
                    <a:lnTo>
                      <a:pt x="1782" y="2023"/>
                    </a:lnTo>
                    <a:lnTo>
                      <a:pt x="1775" y="2023"/>
                    </a:lnTo>
                    <a:lnTo>
                      <a:pt x="1775" y="2005"/>
                    </a:lnTo>
                    <a:lnTo>
                      <a:pt x="1782" y="2005"/>
                    </a:lnTo>
                    <a:close/>
                  </a:path>
                </a:pathLst>
              </a:custGeom>
              <a:solidFill>
                <a:srgbClr val="000000"/>
              </a:solidFill>
              <a:ln w="0"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8497" name="Freeform 77"/>
              <p:cNvSpPr>
                <a:spLocks noEditPoints="1"/>
              </p:cNvSpPr>
              <p:nvPr/>
            </p:nvSpPr>
            <p:spPr bwMode="auto">
              <a:xfrm>
                <a:off x="2991" y="1379"/>
                <a:ext cx="2381" cy="2037"/>
              </a:xfrm>
              <a:custGeom>
                <a:avLst/>
                <a:gdLst>
                  <a:gd name="T0" fmla="*/ 0 w 24616"/>
                  <a:gd name="T1" fmla="*/ 72 h 21064"/>
                  <a:gd name="T2" fmla="*/ 72 w 24616"/>
                  <a:gd name="T3" fmla="*/ 0 h 21064"/>
                  <a:gd name="T4" fmla="*/ 24544 w 24616"/>
                  <a:gd name="T5" fmla="*/ 0 h 21064"/>
                  <a:gd name="T6" fmla="*/ 24616 w 24616"/>
                  <a:gd name="T7" fmla="*/ 72 h 21064"/>
                  <a:gd name="T8" fmla="*/ 24616 w 24616"/>
                  <a:gd name="T9" fmla="*/ 20992 h 21064"/>
                  <a:gd name="T10" fmla="*/ 24544 w 24616"/>
                  <a:gd name="T11" fmla="*/ 21064 h 21064"/>
                  <a:gd name="T12" fmla="*/ 72 w 24616"/>
                  <a:gd name="T13" fmla="*/ 21064 h 21064"/>
                  <a:gd name="T14" fmla="*/ 0 w 24616"/>
                  <a:gd name="T15" fmla="*/ 20992 h 21064"/>
                  <a:gd name="T16" fmla="*/ 0 w 24616"/>
                  <a:gd name="T17" fmla="*/ 72 h 21064"/>
                  <a:gd name="T18" fmla="*/ 144 w 24616"/>
                  <a:gd name="T19" fmla="*/ 20992 h 21064"/>
                  <a:gd name="T20" fmla="*/ 72 w 24616"/>
                  <a:gd name="T21" fmla="*/ 20920 h 21064"/>
                  <a:gd name="T22" fmla="*/ 24544 w 24616"/>
                  <a:gd name="T23" fmla="*/ 20920 h 21064"/>
                  <a:gd name="T24" fmla="*/ 24472 w 24616"/>
                  <a:gd name="T25" fmla="*/ 20992 h 21064"/>
                  <a:gd name="T26" fmla="*/ 24472 w 24616"/>
                  <a:gd name="T27" fmla="*/ 72 h 21064"/>
                  <a:gd name="T28" fmla="*/ 24544 w 24616"/>
                  <a:gd name="T29" fmla="*/ 144 h 21064"/>
                  <a:gd name="T30" fmla="*/ 72 w 24616"/>
                  <a:gd name="T31" fmla="*/ 144 h 21064"/>
                  <a:gd name="T32" fmla="*/ 144 w 24616"/>
                  <a:gd name="T33" fmla="*/ 72 h 21064"/>
                  <a:gd name="T34" fmla="*/ 144 w 24616"/>
                  <a:gd name="T35" fmla="*/ 20992 h 210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4616" h="21064">
                    <a:moveTo>
                      <a:pt x="0" y="72"/>
                    </a:moveTo>
                    <a:cubicBezTo>
                      <a:pt x="0" y="33"/>
                      <a:pt x="33" y="0"/>
                      <a:pt x="72" y="0"/>
                    </a:cubicBezTo>
                    <a:lnTo>
                      <a:pt x="24544" y="0"/>
                    </a:lnTo>
                    <a:cubicBezTo>
                      <a:pt x="24584" y="0"/>
                      <a:pt x="24616" y="33"/>
                      <a:pt x="24616" y="72"/>
                    </a:cubicBezTo>
                    <a:lnTo>
                      <a:pt x="24616" y="20992"/>
                    </a:lnTo>
                    <a:cubicBezTo>
                      <a:pt x="24616" y="21032"/>
                      <a:pt x="24584" y="21064"/>
                      <a:pt x="24544" y="21064"/>
                    </a:cubicBezTo>
                    <a:lnTo>
                      <a:pt x="72" y="21064"/>
                    </a:lnTo>
                    <a:cubicBezTo>
                      <a:pt x="33" y="21064"/>
                      <a:pt x="0" y="21032"/>
                      <a:pt x="0" y="20992"/>
                    </a:cubicBezTo>
                    <a:lnTo>
                      <a:pt x="0" y="72"/>
                    </a:lnTo>
                    <a:close/>
                    <a:moveTo>
                      <a:pt x="144" y="20992"/>
                    </a:moveTo>
                    <a:lnTo>
                      <a:pt x="72" y="20920"/>
                    </a:lnTo>
                    <a:lnTo>
                      <a:pt x="24544" y="20920"/>
                    </a:lnTo>
                    <a:lnTo>
                      <a:pt x="24472" y="20992"/>
                    </a:lnTo>
                    <a:lnTo>
                      <a:pt x="24472" y="72"/>
                    </a:lnTo>
                    <a:lnTo>
                      <a:pt x="24544" y="144"/>
                    </a:lnTo>
                    <a:lnTo>
                      <a:pt x="72" y="144"/>
                    </a:lnTo>
                    <a:lnTo>
                      <a:pt x="144" y="72"/>
                    </a:lnTo>
                    <a:lnTo>
                      <a:pt x="144" y="20992"/>
                    </a:lnTo>
                    <a:close/>
                  </a:path>
                </a:pathLst>
              </a:custGeom>
              <a:solidFill>
                <a:srgbClr val="000000"/>
              </a:solidFill>
              <a:ln w="1588" cap="flat">
                <a:solidFill>
                  <a:srgbClr val="000000"/>
                </a:solidFill>
                <a:prstDash val="solid"/>
                <a:bevel/>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8498" name="Rectangle 78"/>
              <p:cNvSpPr>
                <a:spLocks noChangeArrowheads="1"/>
              </p:cNvSpPr>
              <p:nvPr/>
            </p:nvSpPr>
            <p:spPr bwMode="auto">
              <a:xfrm>
                <a:off x="2995" y="1386"/>
                <a:ext cx="5" cy="2023"/>
              </a:xfrm>
              <a:prstGeom prst="rect">
                <a:avLst/>
              </a:prstGeom>
              <a:solidFill>
                <a:srgbClr val="BFBFBF"/>
              </a:solidFill>
              <a:ln w="1588" cap="flat">
                <a:solidFill>
                  <a:srgbClr val="BFBFBF"/>
                </a:solidFill>
                <a:prstDash val="solid"/>
                <a:bevel/>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8499" name="Rectangle 79"/>
              <p:cNvSpPr>
                <a:spLocks noChangeArrowheads="1"/>
              </p:cNvSpPr>
              <p:nvPr/>
            </p:nvSpPr>
            <p:spPr bwMode="auto">
              <a:xfrm>
                <a:off x="2998" y="3407"/>
                <a:ext cx="2367" cy="4"/>
              </a:xfrm>
              <a:prstGeom prst="rect">
                <a:avLst/>
              </a:prstGeom>
              <a:solidFill>
                <a:srgbClr val="BFBFBF"/>
              </a:solidFill>
              <a:ln w="1588" cap="flat">
                <a:solidFill>
                  <a:srgbClr val="BFBFBF"/>
                </a:solidFill>
                <a:prstDash val="solid"/>
                <a:bevel/>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8500" name="Oval 80"/>
              <p:cNvSpPr>
                <a:spLocks noChangeArrowheads="1"/>
              </p:cNvSpPr>
              <p:nvPr/>
            </p:nvSpPr>
            <p:spPr bwMode="auto">
              <a:xfrm>
                <a:off x="5036" y="1845"/>
                <a:ext cx="65" cy="64"/>
              </a:xfrm>
              <a:prstGeom prst="ellipse">
                <a:avLst/>
              </a:pr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8501" name="Oval 81"/>
              <p:cNvSpPr>
                <a:spLocks noChangeArrowheads="1"/>
              </p:cNvSpPr>
              <p:nvPr/>
            </p:nvSpPr>
            <p:spPr bwMode="auto">
              <a:xfrm>
                <a:off x="4149" y="2539"/>
                <a:ext cx="64" cy="64"/>
              </a:xfrm>
              <a:prstGeom prst="ellipse">
                <a:avLst/>
              </a:pr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8502" name="Oval 82"/>
              <p:cNvSpPr>
                <a:spLocks noChangeArrowheads="1"/>
              </p:cNvSpPr>
              <p:nvPr/>
            </p:nvSpPr>
            <p:spPr bwMode="auto">
              <a:xfrm>
                <a:off x="3557" y="2365"/>
                <a:ext cx="64" cy="65"/>
              </a:xfrm>
              <a:prstGeom prst="ellipse">
                <a:avLst/>
              </a:pr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8503" name="Oval 83"/>
              <p:cNvSpPr>
                <a:spLocks noChangeArrowheads="1"/>
              </p:cNvSpPr>
              <p:nvPr/>
            </p:nvSpPr>
            <p:spPr bwMode="auto">
              <a:xfrm>
                <a:off x="3705" y="2654"/>
                <a:ext cx="64" cy="64"/>
              </a:xfrm>
              <a:prstGeom prst="ellipse">
                <a:avLst/>
              </a:pr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8504" name="Oval 84"/>
              <p:cNvSpPr>
                <a:spLocks noChangeArrowheads="1"/>
              </p:cNvSpPr>
              <p:nvPr/>
            </p:nvSpPr>
            <p:spPr bwMode="auto">
              <a:xfrm>
                <a:off x="3705" y="2944"/>
                <a:ext cx="64" cy="64"/>
              </a:xfrm>
              <a:prstGeom prst="ellipse">
                <a:avLst/>
              </a:pr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8505" name="Oval 85"/>
              <p:cNvSpPr>
                <a:spLocks noChangeArrowheads="1"/>
              </p:cNvSpPr>
              <p:nvPr/>
            </p:nvSpPr>
            <p:spPr bwMode="auto">
              <a:xfrm>
                <a:off x="3853" y="3146"/>
                <a:ext cx="64" cy="64"/>
              </a:xfrm>
              <a:prstGeom prst="ellipse">
                <a:avLst/>
              </a:pr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8506" name="Oval 86"/>
              <p:cNvSpPr>
                <a:spLocks noChangeArrowheads="1"/>
              </p:cNvSpPr>
              <p:nvPr/>
            </p:nvSpPr>
            <p:spPr bwMode="auto">
              <a:xfrm>
                <a:off x="4445" y="1527"/>
                <a:ext cx="64" cy="64"/>
              </a:xfrm>
              <a:prstGeom prst="ellipse">
                <a:avLst/>
              </a:pr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8507" name="Rectangle 87"/>
              <p:cNvSpPr>
                <a:spLocks noChangeArrowheads="1"/>
              </p:cNvSpPr>
              <p:nvPr/>
            </p:nvSpPr>
            <p:spPr bwMode="auto">
              <a:xfrm>
                <a:off x="2874" y="3356"/>
                <a:ext cx="92" cy="1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ja-JP" sz="1000" b="0" i="0" u="none" strike="noStrike" kern="1200" cap="none" spc="0" normalizeH="0" baseline="0" noProof="0">
                    <a:ln>
                      <a:noFill/>
                    </a:ln>
                    <a:solidFill>
                      <a:srgbClr val="000000"/>
                    </a:solidFill>
                    <a:effectLst/>
                    <a:uLnTx/>
                    <a:uFillTx/>
                    <a:latin typeface="Meiryo UI" panose="020B0604030504040204" pitchFamily="50" charset="-128"/>
                    <a:ea typeface="Meiryo UI" panose="020B0604030504040204" pitchFamily="50" charset="-128"/>
                    <a:cs typeface="+mn-cs"/>
                  </a:rPr>
                  <a:t>0</a:t>
                </a:r>
                <a:endParaRPr kumimoji="0" lang="ja-JP" altLang="ja-JP"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50" charset="-128"/>
                  <a:cs typeface="+mn-cs"/>
                </a:endParaRPr>
              </a:p>
            </p:txBody>
          </p:sp>
          <p:sp>
            <p:nvSpPr>
              <p:cNvPr id="18508" name="Rectangle 88"/>
              <p:cNvSpPr>
                <a:spLocks noChangeArrowheads="1"/>
              </p:cNvSpPr>
              <p:nvPr/>
            </p:nvSpPr>
            <p:spPr bwMode="auto">
              <a:xfrm>
                <a:off x="2825" y="3067"/>
                <a:ext cx="143" cy="1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ja-JP" sz="1000" b="0" i="0" u="none" strike="noStrike" kern="1200" cap="none" spc="0" normalizeH="0" baseline="0" noProof="0">
                    <a:ln>
                      <a:noFill/>
                    </a:ln>
                    <a:solidFill>
                      <a:srgbClr val="000000"/>
                    </a:solidFill>
                    <a:effectLst/>
                    <a:uLnTx/>
                    <a:uFillTx/>
                    <a:latin typeface="Meiryo UI" panose="020B0604030504040204" pitchFamily="50" charset="-128"/>
                    <a:ea typeface="Meiryo UI" panose="020B0604030504040204" pitchFamily="50" charset="-128"/>
                    <a:cs typeface="+mn-cs"/>
                  </a:rPr>
                  <a:t>10</a:t>
                </a:r>
                <a:endParaRPr kumimoji="0" lang="ja-JP" altLang="ja-JP"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50" charset="-128"/>
                  <a:cs typeface="+mn-cs"/>
                </a:endParaRPr>
              </a:p>
            </p:txBody>
          </p:sp>
          <p:sp>
            <p:nvSpPr>
              <p:cNvPr id="18509" name="Rectangle 89"/>
              <p:cNvSpPr>
                <a:spLocks noChangeArrowheads="1"/>
              </p:cNvSpPr>
              <p:nvPr/>
            </p:nvSpPr>
            <p:spPr bwMode="auto">
              <a:xfrm>
                <a:off x="2825" y="2777"/>
                <a:ext cx="143" cy="1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ja-JP" sz="1000" b="0" i="0" u="none" strike="noStrike" kern="1200" cap="none" spc="0" normalizeH="0" baseline="0" noProof="0">
                    <a:ln>
                      <a:noFill/>
                    </a:ln>
                    <a:solidFill>
                      <a:srgbClr val="000000"/>
                    </a:solidFill>
                    <a:effectLst/>
                    <a:uLnTx/>
                    <a:uFillTx/>
                    <a:latin typeface="Meiryo UI" panose="020B0604030504040204" pitchFamily="50" charset="-128"/>
                    <a:ea typeface="Meiryo UI" panose="020B0604030504040204" pitchFamily="50" charset="-128"/>
                    <a:cs typeface="+mn-cs"/>
                  </a:rPr>
                  <a:t>20</a:t>
                </a:r>
                <a:endParaRPr kumimoji="0" lang="ja-JP" altLang="ja-JP"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50" charset="-128"/>
                  <a:cs typeface="+mn-cs"/>
                </a:endParaRPr>
              </a:p>
            </p:txBody>
          </p:sp>
          <p:sp>
            <p:nvSpPr>
              <p:cNvPr id="18510" name="Rectangle 90"/>
              <p:cNvSpPr>
                <a:spLocks noChangeArrowheads="1"/>
              </p:cNvSpPr>
              <p:nvPr/>
            </p:nvSpPr>
            <p:spPr bwMode="auto">
              <a:xfrm>
                <a:off x="2825" y="2488"/>
                <a:ext cx="143" cy="1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ja-JP" sz="1000" b="0" i="0" u="none" strike="noStrike" kern="1200" cap="none" spc="0" normalizeH="0" baseline="0" noProof="0">
                    <a:ln>
                      <a:noFill/>
                    </a:ln>
                    <a:solidFill>
                      <a:srgbClr val="000000"/>
                    </a:solidFill>
                    <a:effectLst/>
                    <a:uLnTx/>
                    <a:uFillTx/>
                    <a:latin typeface="Meiryo UI" panose="020B0604030504040204" pitchFamily="50" charset="-128"/>
                    <a:ea typeface="Meiryo UI" panose="020B0604030504040204" pitchFamily="50" charset="-128"/>
                    <a:cs typeface="+mn-cs"/>
                  </a:rPr>
                  <a:t>30</a:t>
                </a:r>
                <a:endParaRPr kumimoji="0" lang="ja-JP" altLang="ja-JP"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50" charset="-128"/>
                  <a:cs typeface="+mn-cs"/>
                </a:endParaRPr>
              </a:p>
            </p:txBody>
          </p:sp>
          <p:sp>
            <p:nvSpPr>
              <p:cNvPr id="18511" name="Rectangle 91"/>
              <p:cNvSpPr>
                <a:spLocks noChangeArrowheads="1"/>
              </p:cNvSpPr>
              <p:nvPr/>
            </p:nvSpPr>
            <p:spPr bwMode="auto">
              <a:xfrm>
                <a:off x="2825" y="2199"/>
                <a:ext cx="143" cy="1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ja-JP" sz="1000" b="0" i="0" u="none" strike="noStrike" kern="1200" cap="none" spc="0" normalizeH="0" baseline="0" noProof="0">
                    <a:ln>
                      <a:noFill/>
                    </a:ln>
                    <a:solidFill>
                      <a:srgbClr val="000000"/>
                    </a:solidFill>
                    <a:effectLst/>
                    <a:uLnTx/>
                    <a:uFillTx/>
                    <a:latin typeface="Meiryo UI" panose="020B0604030504040204" pitchFamily="50" charset="-128"/>
                    <a:ea typeface="Meiryo UI" panose="020B0604030504040204" pitchFamily="50" charset="-128"/>
                    <a:cs typeface="+mn-cs"/>
                  </a:rPr>
                  <a:t>40</a:t>
                </a:r>
                <a:endParaRPr kumimoji="0" lang="ja-JP" altLang="ja-JP"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50" charset="-128"/>
                  <a:cs typeface="+mn-cs"/>
                </a:endParaRPr>
              </a:p>
            </p:txBody>
          </p:sp>
          <p:sp>
            <p:nvSpPr>
              <p:cNvPr id="18512" name="Rectangle 92"/>
              <p:cNvSpPr>
                <a:spLocks noChangeArrowheads="1"/>
              </p:cNvSpPr>
              <p:nvPr/>
            </p:nvSpPr>
            <p:spPr bwMode="auto">
              <a:xfrm>
                <a:off x="2825" y="1910"/>
                <a:ext cx="143" cy="1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ja-JP" sz="1000" b="0" i="0" u="none" strike="noStrike" kern="1200" cap="none" spc="0" normalizeH="0" baseline="0" noProof="0">
                    <a:ln>
                      <a:noFill/>
                    </a:ln>
                    <a:solidFill>
                      <a:srgbClr val="000000"/>
                    </a:solidFill>
                    <a:effectLst/>
                    <a:uLnTx/>
                    <a:uFillTx/>
                    <a:latin typeface="Meiryo UI" panose="020B0604030504040204" pitchFamily="50" charset="-128"/>
                    <a:ea typeface="Meiryo UI" panose="020B0604030504040204" pitchFamily="50" charset="-128"/>
                    <a:cs typeface="+mn-cs"/>
                  </a:rPr>
                  <a:t>50</a:t>
                </a:r>
                <a:endParaRPr kumimoji="0" lang="ja-JP" altLang="ja-JP"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50" charset="-128"/>
                  <a:cs typeface="+mn-cs"/>
                </a:endParaRPr>
              </a:p>
            </p:txBody>
          </p:sp>
          <p:sp>
            <p:nvSpPr>
              <p:cNvPr id="18513" name="Rectangle 93"/>
              <p:cNvSpPr>
                <a:spLocks noChangeArrowheads="1"/>
              </p:cNvSpPr>
              <p:nvPr/>
            </p:nvSpPr>
            <p:spPr bwMode="auto">
              <a:xfrm>
                <a:off x="2825" y="1621"/>
                <a:ext cx="143" cy="1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ja-JP" sz="1000" b="0" i="0" u="none" strike="noStrike" kern="1200" cap="none" spc="0" normalizeH="0" baseline="0" noProof="0">
                    <a:ln>
                      <a:noFill/>
                    </a:ln>
                    <a:solidFill>
                      <a:srgbClr val="000000"/>
                    </a:solidFill>
                    <a:effectLst/>
                    <a:uLnTx/>
                    <a:uFillTx/>
                    <a:latin typeface="Meiryo UI" panose="020B0604030504040204" pitchFamily="50" charset="-128"/>
                    <a:ea typeface="Meiryo UI" panose="020B0604030504040204" pitchFamily="50" charset="-128"/>
                    <a:cs typeface="+mn-cs"/>
                  </a:rPr>
                  <a:t>60</a:t>
                </a:r>
                <a:endParaRPr kumimoji="0" lang="ja-JP" altLang="ja-JP"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50" charset="-128"/>
                  <a:cs typeface="+mn-cs"/>
                </a:endParaRPr>
              </a:p>
            </p:txBody>
          </p:sp>
          <p:sp>
            <p:nvSpPr>
              <p:cNvPr id="18514" name="Rectangle 94"/>
              <p:cNvSpPr>
                <a:spLocks noChangeArrowheads="1"/>
              </p:cNvSpPr>
              <p:nvPr/>
            </p:nvSpPr>
            <p:spPr bwMode="auto">
              <a:xfrm>
                <a:off x="2825" y="1332"/>
                <a:ext cx="143" cy="1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ja-JP" sz="1000" b="0" i="0" u="none" strike="noStrike" kern="1200" cap="none" spc="0" normalizeH="0" baseline="0" noProof="0">
                    <a:ln>
                      <a:noFill/>
                    </a:ln>
                    <a:solidFill>
                      <a:srgbClr val="000000"/>
                    </a:solidFill>
                    <a:effectLst/>
                    <a:uLnTx/>
                    <a:uFillTx/>
                    <a:latin typeface="Meiryo UI" panose="020B0604030504040204" pitchFamily="50" charset="-128"/>
                    <a:ea typeface="Meiryo UI" panose="020B0604030504040204" pitchFamily="50" charset="-128"/>
                    <a:cs typeface="+mn-cs"/>
                  </a:rPr>
                  <a:t>70</a:t>
                </a:r>
                <a:endParaRPr kumimoji="0" lang="ja-JP" altLang="ja-JP"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50" charset="-128"/>
                  <a:cs typeface="+mn-cs"/>
                </a:endParaRPr>
              </a:p>
            </p:txBody>
          </p:sp>
          <p:sp>
            <p:nvSpPr>
              <p:cNvPr id="18515" name="Rectangle 95"/>
              <p:cNvSpPr>
                <a:spLocks noChangeArrowheads="1"/>
              </p:cNvSpPr>
              <p:nvPr/>
            </p:nvSpPr>
            <p:spPr bwMode="auto">
              <a:xfrm>
                <a:off x="2974" y="3465"/>
                <a:ext cx="93" cy="1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ja-JP" sz="1000" b="0" i="0" u="none" strike="noStrike" kern="1200" cap="none" spc="0" normalizeH="0" baseline="0" noProof="0">
                    <a:ln>
                      <a:noFill/>
                    </a:ln>
                    <a:solidFill>
                      <a:srgbClr val="595959"/>
                    </a:solidFill>
                    <a:effectLst/>
                    <a:uLnTx/>
                    <a:uFillTx/>
                    <a:latin typeface="Meiryo UI" panose="020B0604030504040204" pitchFamily="50" charset="-128"/>
                    <a:ea typeface="Meiryo UI" panose="020B0604030504040204" pitchFamily="50" charset="-128"/>
                    <a:cs typeface="+mn-cs"/>
                  </a:rPr>
                  <a:t>0</a:t>
                </a:r>
                <a:endParaRPr kumimoji="0" lang="ja-JP" altLang="ja-JP"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50" charset="-128"/>
                  <a:cs typeface="+mn-cs"/>
                </a:endParaRPr>
              </a:p>
            </p:txBody>
          </p:sp>
          <p:sp>
            <p:nvSpPr>
              <p:cNvPr id="18517" name="Rectangle 97"/>
              <p:cNvSpPr>
                <a:spLocks noChangeArrowheads="1"/>
              </p:cNvSpPr>
              <p:nvPr/>
            </p:nvSpPr>
            <p:spPr bwMode="auto">
              <a:xfrm>
                <a:off x="4133" y="3465"/>
                <a:ext cx="143" cy="1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ja-JP" sz="1000" b="0" i="0" u="none" strike="noStrike" kern="1200" cap="none" spc="0" normalizeH="0" baseline="0" noProof="0" dirty="0">
                    <a:ln>
                      <a:noFill/>
                    </a:ln>
                    <a:solidFill>
                      <a:srgbClr val="595959"/>
                    </a:solidFill>
                    <a:effectLst/>
                    <a:uLnTx/>
                    <a:uFillTx/>
                    <a:latin typeface="Meiryo UI" panose="020B0604030504040204" pitchFamily="50" charset="-128"/>
                    <a:ea typeface="Meiryo UI" panose="020B0604030504040204" pitchFamily="50" charset="-128"/>
                    <a:cs typeface="+mn-cs"/>
                  </a:rPr>
                  <a:t>40</a:t>
                </a:r>
                <a:endParaRPr kumimoji="0" lang="ja-JP" altLang="ja-JP"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50" charset="-128"/>
                  <a:cs typeface="+mn-cs"/>
                </a:endParaRPr>
              </a:p>
            </p:txBody>
          </p:sp>
          <p:sp>
            <p:nvSpPr>
              <p:cNvPr id="18518" name="Rectangle 98"/>
              <p:cNvSpPr>
                <a:spLocks noChangeArrowheads="1"/>
              </p:cNvSpPr>
              <p:nvPr/>
            </p:nvSpPr>
            <p:spPr bwMode="auto">
              <a:xfrm>
                <a:off x="4725" y="3465"/>
                <a:ext cx="142" cy="1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ja-JP" sz="1000" b="0" i="0" u="none" strike="noStrike" kern="1200" cap="none" spc="0" normalizeH="0" baseline="0" noProof="0">
                    <a:ln>
                      <a:noFill/>
                    </a:ln>
                    <a:solidFill>
                      <a:srgbClr val="595959"/>
                    </a:solidFill>
                    <a:effectLst/>
                    <a:uLnTx/>
                    <a:uFillTx/>
                    <a:latin typeface="Meiryo UI" panose="020B0604030504040204" pitchFamily="50" charset="-128"/>
                    <a:ea typeface="Meiryo UI" panose="020B0604030504040204" pitchFamily="50" charset="-128"/>
                    <a:cs typeface="+mn-cs"/>
                  </a:rPr>
                  <a:t>60</a:t>
                </a:r>
                <a:endParaRPr kumimoji="0" lang="ja-JP" altLang="ja-JP"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50" charset="-128"/>
                  <a:cs typeface="+mn-cs"/>
                </a:endParaRPr>
              </a:p>
            </p:txBody>
          </p:sp>
          <p:sp>
            <p:nvSpPr>
              <p:cNvPr id="18519" name="Rectangle 99"/>
              <p:cNvSpPr>
                <a:spLocks noChangeArrowheads="1"/>
              </p:cNvSpPr>
              <p:nvPr/>
            </p:nvSpPr>
            <p:spPr bwMode="auto">
              <a:xfrm>
                <a:off x="5317" y="3465"/>
                <a:ext cx="142" cy="1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ja-JP" sz="1000" b="0" i="0" u="none" strike="noStrike" kern="1200" cap="none" spc="0" normalizeH="0" baseline="0" noProof="0">
                    <a:ln>
                      <a:noFill/>
                    </a:ln>
                    <a:solidFill>
                      <a:srgbClr val="595959"/>
                    </a:solidFill>
                    <a:effectLst/>
                    <a:uLnTx/>
                    <a:uFillTx/>
                    <a:latin typeface="Meiryo UI" panose="020B0604030504040204" pitchFamily="50" charset="-128"/>
                    <a:ea typeface="Meiryo UI" panose="020B0604030504040204" pitchFamily="50" charset="-128"/>
                    <a:cs typeface="+mn-cs"/>
                  </a:rPr>
                  <a:t>80</a:t>
                </a:r>
                <a:endParaRPr kumimoji="0" lang="ja-JP" altLang="ja-JP"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50" charset="-128"/>
                  <a:cs typeface="+mn-cs"/>
                </a:endParaRPr>
              </a:p>
            </p:txBody>
          </p:sp>
          <p:sp>
            <p:nvSpPr>
              <p:cNvPr id="18520" name="Rectangle 100"/>
              <p:cNvSpPr>
                <a:spLocks noChangeArrowheads="1"/>
              </p:cNvSpPr>
              <p:nvPr/>
            </p:nvSpPr>
            <p:spPr bwMode="auto">
              <a:xfrm>
                <a:off x="2783" y="1304"/>
                <a:ext cx="2701" cy="2300"/>
              </a:xfrm>
              <a:prstGeom prst="rect">
                <a:avLst/>
              </a:prstGeom>
              <a:noFill/>
              <a:ln w="7938" cap="flat">
                <a:solidFill>
                  <a:srgbClr val="D9D9D9"/>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8516" name="Rectangle 96"/>
              <p:cNvSpPr>
                <a:spLocks noChangeArrowheads="1"/>
              </p:cNvSpPr>
              <p:nvPr/>
            </p:nvSpPr>
            <p:spPr bwMode="auto">
              <a:xfrm>
                <a:off x="3542" y="3465"/>
                <a:ext cx="142" cy="1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ja-JP" sz="1000" b="0" i="0" u="none" strike="noStrike" kern="1200" cap="none" spc="0" normalizeH="0" baseline="0" noProof="0" dirty="0">
                    <a:ln>
                      <a:noFill/>
                    </a:ln>
                    <a:solidFill>
                      <a:srgbClr val="595959"/>
                    </a:solidFill>
                    <a:effectLst/>
                    <a:uLnTx/>
                    <a:uFillTx/>
                    <a:latin typeface="Meiryo UI" panose="020B0604030504040204" pitchFamily="50" charset="-128"/>
                    <a:ea typeface="Meiryo UI" panose="020B0604030504040204" pitchFamily="50" charset="-128"/>
                    <a:cs typeface="+mn-cs"/>
                  </a:rPr>
                  <a:t>20</a:t>
                </a:r>
                <a:endParaRPr kumimoji="0" lang="ja-JP" altLang="ja-JP"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50" charset="-128"/>
                  <a:cs typeface="+mn-cs"/>
                </a:endParaRPr>
              </a:p>
            </p:txBody>
          </p:sp>
        </p:grpSp>
        <p:sp>
          <p:nvSpPr>
            <p:cNvPr id="88" name="Rectangle 102"/>
            <p:cNvSpPr>
              <a:spLocks noChangeArrowheads="1"/>
            </p:cNvSpPr>
            <p:nvPr/>
          </p:nvSpPr>
          <p:spPr bwMode="auto">
            <a:xfrm>
              <a:off x="5403" y="3338"/>
              <a:ext cx="122" cy="1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ja-JP" sz="1000" b="0" i="0" u="none" strike="noStrike" kern="1200" cap="none" spc="0" normalizeH="0" baseline="0" noProof="0">
                  <a:ln>
                    <a:noFill/>
                  </a:ln>
                  <a:solidFill>
                    <a:srgbClr val="000000"/>
                  </a:solidFill>
                  <a:effectLst/>
                  <a:uLnTx/>
                  <a:uFillTx/>
                  <a:latin typeface="Meiryo UI" panose="020B0604030504040204" pitchFamily="50" charset="-128"/>
                  <a:ea typeface="Meiryo UI" panose="020B0604030504040204" pitchFamily="50" charset="-128"/>
                  <a:cs typeface="+mn-cs"/>
                </a:rPr>
                <a:t>距離</a:t>
              </a:r>
              <a:endParaRPr kumimoji="0" lang="ja-JP" altLang="ja-JP"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50" charset="-128"/>
                <a:cs typeface="+mn-cs"/>
              </a:endParaRPr>
            </a:p>
          </p:txBody>
        </p:sp>
        <p:sp>
          <p:nvSpPr>
            <p:cNvPr id="89" name="Rectangle 103"/>
            <p:cNvSpPr>
              <a:spLocks noChangeArrowheads="1"/>
            </p:cNvSpPr>
            <p:nvPr/>
          </p:nvSpPr>
          <p:spPr bwMode="auto">
            <a:xfrm>
              <a:off x="5442" y="3435"/>
              <a:ext cx="233" cy="1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ja-JP" sz="1000" b="0" i="0" u="none" strike="noStrike" kern="1200" cap="none" spc="0" normalizeH="0" baseline="0" noProof="0">
                  <a:ln>
                    <a:noFill/>
                  </a:ln>
                  <a:solidFill>
                    <a:srgbClr val="000000"/>
                  </a:solidFill>
                  <a:effectLst/>
                  <a:uLnTx/>
                  <a:uFillTx/>
                  <a:latin typeface="Meiryo UI" panose="020B0604030504040204" pitchFamily="50" charset="-128"/>
                  <a:ea typeface="Meiryo UI" panose="020B0604030504040204" pitchFamily="50" charset="-128"/>
                  <a:cs typeface="+mn-cs"/>
                </a:rPr>
                <a:t>(km)</a:t>
              </a:r>
              <a:endParaRPr kumimoji="0" lang="ja-JP" altLang="ja-JP"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50" charset="-128"/>
                <a:cs typeface="+mn-cs"/>
              </a:endParaRPr>
            </a:p>
          </p:txBody>
        </p:sp>
        <p:sp>
          <p:nvSpPr>
            <p:cNvPr id="90" name="Rectangle 104"/>
            <p:cNvSpPr>
              <a:spLocks noChangeArrowheads="1"/>
            </p:cNvSpPr>
            <p:nvPr/>
          </p:nvSpPr>
          <p:spPr bwMode="auto">
            <a:xfrm>
              <a:off x="2860" y="1207"/>
              <a:ext cx="202" cy="1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ja-JP" sz="1000" b="0" i="0" u="none" strike="noStrike" kern="1200" cap="none" spc="0" normalizeH="0" baseline="0" noProof="0">
                  <a:ln>
                    <a:noFill/>
                  </a:ln>
                  <a:solidFill>
                    <a:srgbClr val="000000"/>
                  </a:solidFill>
                  <a:effectLst/>
                  <a:uLnTx/>
                  <a:uFillTx/>
                  <a:latin typeface="Meiryo UI" panose="020B0604030504040204" pitchFamily="50" charset="-128"/>
                  <a:ea typeface="Meiryo UI" panose="020B0604030504040204" pitchFamily="50" charset="-128"/>
                  <a:cs typeface="+mn-cs"/>
                </a:rPr>
                <a:t>所要時間</a:t>
              </a:r>
              <a:endParaRPr kumimoji="0" lang="ja-JP" altLang="ja-JP"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50" charset="-128"/>
                <a:cs typeface="+mn-cs"/>
              </a:endParaRPr>
            </a:p>
          </p:txBody>
        </p:sp>
        <p:sp>
          <p:nvSpPr>
            <p:cNvPr id="91" name="Rectangle 105"/>
            <p:cNvSpPr>
              <a:spLocks noChangeArrowheads="1"/>
            </p:cNvSpPr>
            <p:nvPr/>
          </p:nvSpPr>
          <p:spPr bwMode="auto">
            <a:xfrm>
              <a:off x="3169" y="1207"/>
              <a:ext cx="78" cy="1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ja-JP" sz="1000" b="0" i="0" u="none" strike="noStrike" kern="1200" cap="none" spc="0" normalizeH="0" baseline="0" noProof="0">
                  <a:ln>
                    <a:noFill/>
                  </a:ln>
                  <a:solidFill>
                    <a:srgbClr val="000000"/>
                  </a:solidFill>
                  <a:effectLst/>
                  <a:uLnTx/>
                  <a:uFillTx/>
                  <a:latin typeface="Meiryo UI" panose="020B0604030504040204" pitchFamily="50" charset="-128"/>
                  <a:ea typeface="Meiryo UI" panose="020B0604030504040204" pitchFamily="50" charset="-128"/>
                  <a:cs typeface="+mn-cs"/>
                </a:rPr>
                <a:t>(</a:t>
              </a:r>
              <a:endParaRPr kumimoji="0" lang="ja-JP" altLang="ja-JP"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50" charset="-128"/>
                <a:cs typeface="+mn-cs"/>
              </a:endParaRPr>
            </a:p>
          </p:txBody>
        </p:sp>
        <p:sp>
          <p:nvSpPr>
            <p:cNvPr id="92" name="Rectangle 106"/>
            <p:cNvSpPr>
              <a:spLocks noChangeArrowheads="1"/>
            </p:cNvSpPr>
            <p:nvPr/>
          </p:nvSpPr>
          <p:spPr bwMode="auto">
            <a:xfrm>
              <a:off x="3203" y="1207"/>
              <a:ext cx="83" cy="1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ja-JP" sz="1000" b="0" i="0" u="none" strike="noStrike" kern="1200" cap="none" spc="0" normalizeH="0" baseline="0" noProof="0">
                  <a:ln>
                    <a:noFill/>
                  </a:ln>
                  <a:solidFill>
                    <a:srgbClr val="000000"/>
                  </a:solidFill>
                  <a:effectLst/>
                  <a:uLnTx/>
                  <a:uFillTx/>
                  <a:latin typeface="Meiryo UI" panose="020B0604030504040204" pitchFamily="50" charset="-128"/>
                  <a:ea typeface="Meiryo UI" panose="020B0604030504040204" pitchFamily="50" charset="-128"/>
                  <a:cs typeface="+mn-cs"/>
                </a:rPr>
                <a:t>分</a:t>
              </a:r>
              <a:endParaRPr kumimoji="0" lang="ja-JP" altLang="ja-JP"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50" charset="-128"/>
                <a:cs typeface="+mn-cs"/>
              </a:endParaRPr>
            </a:p>
          </p:txBody>
        </p:sp>
        <p:sp>
          <p:nvSpPr>
            <p:cNvPr id="93" name="Rectangle 107"/>
            <p:cNvSpPr>
              <a:spLocks noChangeArrowheads="1"/>
            </p:cNvSpPr>
            <p:nvPr/>
          </p:nvSpPr>
          <p:spPr bwMode="auto">
            <a:xfrm>
              <a:off x="3281" y="1207"/>
              <a:ext cx="77" cy="1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ja-JP" sz="1000" b="0" i="0" u="none" strike="noStrike" kern="1200" cap="none" spc="0" normalizeH="0" baseline="0" noProof="0">
                  <a:ln>
                    <a:noFill/>
                  </a:ln>
                  <a:solidFill>
                    <a:srgbClr val="000000"/>
                  </a:solidFill>
                  <a:effectLst/>
                  <a:uLnTx/>
                  <a:uFillTx/>
                  <a:latin typeface="Meiryo UI" panose="020B0604030504040204" pitchFamily="50" charset="-128"/>
                  <a:ea typeface="Meiryo UI" panose="020B0604030504040204" pitchFamily="50" charset="-128"/>
                  <a:cs typeface="+mn-cs"/>
                </a:rPr>
                <a:t>)</a:t>
              </a:r>
              <a:endParaRPr kumimoji="0" lang="ja-JP" altLang="ja-JP"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50" charset="-128"/>
                <a:cs typeface="+mn-cs"/>
              </a:endParaRPr>
            </a:p>
          </p:txBody>
        </p:sp>
        <p:sp>
          <p:nvSpPr>
            <p:cNvPr id="94" name="Rectangle 108"/>
            <p:cNvSpPr>
              <a:spLocks noChangeArrowheads="1"/>
            </p:cNvSpPr>
            <p:nvPr/>
          </p:nvSpPr>
          <p:spPr bwMode="auto">
            <a:xfrm>
              <a:off x="3916" y="3166"/>
              <a:ext cx="159"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ja-JP" sz="1300" b="0" i="0" u="none" strike="noStrike" kern="1200" cap="none" spc="0" normalizeH="0" baseline="0" noProof="0">
                  <a:ln>
                    <a:noFill/>
                  </a:ln>
                  <a:solidFill>
                    <a:srgbClr val="000000"/>
                  </a:solidFill>
                  <a:effectLst/>
                  <a:uLnTx/>
                  <a:uFillTx/>
                  <a:latin typeface="Meiryo UI" panose="020B0604030504040204" pitchFamily="50" charset="-128"/>
                  <a:ea typeface="Meiryo UI" panose="020B0604030504040204" pitchFamily="50" charset="-128"/>
                  <a:cs typeface="+mn-cs"/>
                </a:rPr>
                <a:t>上海</a:t>
              </a:r>
              <a:endParaRPr kumimoji="0" lang="ja-JP" altLang="ja-JP"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50" charset="-128"/>
                <a:cs typeface="+mn-cs"/>
              </a:endParaRPr>
            </a:p>
          </p:txBody>
        </p:sp>
        <p:sp>
          <p:nvSpPr>
            <p:cNvPr id="95" name="Rectangle 109"/>
            <p:cNvSpPr>
              <a:spLocks noChangeArrowheads="1"/>
            </p:cNvSpPr>
            <p:nvPr/>
          </p:nvSpPr>
          <p:spPr bwMode="auto">
            <a:xfrm>
              <a:off x="3809" y="2895"/>
              <a:ext cx="209" cy="1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ja-JP" sz="1300" b="0" i="0" u="none" strike="noStrike" kern="1200" cap="none" spc="0" normalizeH="0" baseline="0" noProof="0">
                  <a:ln>
                    <a:noFill/>
                  </a:ln>
                  <a:solidFill>
                    <a:srgbClr val="000000"/>
                  </a:solidFill>
                  <a:effectLst/>
                  <a:uLnTx/>
                  <a:uFillTx/>
                  <a:latin typeface="Meiryo UI" panose="020B0604030504040204" pitchFamily="50" charset="-128"/>
                  <a:ea typeface="Meiryo UI" panose="020B0604030504040204" pitchFamily="50" charset="-128"/>
                  <a:cs typeface="+mn-cs"/>
                </a:rPr>
                <a:t>ロンドン</a:t>
              </a:r>
              <a:endParaRPr kumimoji="0" lang="ja-JP" altLang="ja-JP"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50" charset="-128"/>
                <a:cs typeface="+mn-cs"/>
              </a:endParaRPr>
            </a:p>
          </p:txBody>
        </p:sp>
        <p:sp>
          <p:nvSpPr>
            <p:cNvPr id="18464" name="Rectangle 110"/>
            <p:cNvSpPr>
              <a:spLocks noChangeArrowheads="1"/>
            </p:cNvSpPr>
            <p:nvPr/>
          </p:nvSpPr>
          <p:spPr bwMode="auto">
            <a:xfrm>
              <a:off x="3809" y="2633"/>
              <a:ext cx="144" cy="1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ja-JP" sz="1300" b="0" i="0" u="none" strike="noStrike" kern="1200" cap="none" spc="0" normalizeH="0" baseline="0" noProof="0">
                  <a:ln>
                    <a:noFill/>
                  </a:ln>
                  <a:solidFill>
                    <a:srgbClr val="000000"/>
                  </a:solidFill>
                  <a:effectLst/>
                  <a:uLnTx/>
                  <a:uFillTx/>
                  <a:latin typeface="Meiryo UI" panose="020B0604030504040204" pitchFamily="50" charset="-128"/>
                  <a:ea typeface="Meiryo UI" panose="020B0604030504040204" pitchFamily="50" charset="-128"/>
                  <a:cs typeface="+mn-cs"/>
                </a:rPr>
                <a:t>パリ</a:t>
              </a:r>
              <a:endParaRPr kumimoji="0" lang="ja-JP" altLang="ja-JP"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50" charset="-128"/>
                <a:cs typeface="+mn-cs"/>
              </a:endParaRPr>
            </a:p>
          </p:txBody>
        </p:sp>
        <p:sp>
          <p:nvSpPr>
            <p:cNvPr id="18465" name="Rectangle 111"/>
            <p:cNvSpPr>
              <a:spLocks noChangeArrowheads="1"/>
            </p:cNvSpPr>
            <p:nvPr/>
          </p:nvSpPr>
          <p:spPr bwMode="auto">
            <a:xfrm>
              <a:off x="3635" y="2300"/>
              <a:ext cx="287" cy="1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ja-JP" sz="1300" b="0" i="0" u="none" strike="noStrike" kern="1200" cap="none" spc="0" normalizeH="0" baseline="0" noProof="0">
                  <a:ln>
                    <a:noFill/>
                  </a:ln>
                  <a:solidFill>
                    <a:srgbClr val="000000"/>
                  </a:solidFill>
                  <a:effectLst/>
                  <a:uLnTx/>
                  <a:uFillTx/>
                  <a:latin typeface="Meiryo UI" panose="020B0604030504040204" pitchFamily="50" charset="-128"/>
                  <a:ea typeface="Meiryo UI" panose="020B0604030504040204" pitchFamily="50" charset="-128"/>
                  <a:cs typeface="+mn-cs"/>
                </a:rPr>
                <a:t>ニューヨーク</a:t>
              </a:r>
              <a:endParaRPr kumimoji="0" lang="ja-JP" altLang="ja-JP"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50" charset="-128"/>
                <a:cs typeface="+mn-cs"/>
              </a:endParaRPr>
            </a:p>
          </p:txBody>
        </p:sp>
        <p:sp>
          <p:nvSpPr>
            <p:cNvPr id="18466" name="Rectangle 112"/>
            <p:cNvSpPr>
              <a:spLocks noChangeArrowheads="1"/>
            </p:cNvSpPr>
            <p:nvPr/>
          </p:nvSpPr>
          <p:spPr bwMode="auto">
            <a:xfrm>
              <a:off x="4260" y="2534"/>
              <a:ext cx="263" cy="1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ja-JP" sz="1300" b="0" i="0" u="none" strike="noStrike" kern="1200" cap="none" spc="0" normalizeH="0" baseline="0" noProof="0">
                  <a:ln>
                    <a:noFill/>
                  </a:ln>
                  <a:solidFill>
                    <a:srgbClr val="000000"/>
                  </a:solidFill>
                  <a:effectLst/>
                  <a:uLnTx/>
                  <a:uFillTx/>
                  <a:latin typeface="Meiryo UI" panose="020B0604030504040204" pitchFamily="50" charset="-128"/>
                  <a:ea typeface="Meiryo UI" panose="020B0604030504040204" pitchFamily="50" charset="-128"/>
                  <a:cs typeface="+mn-cs"/>
                </a:rPr>
                <a:t>名古屋駅</a:t>
              </a:r>
              <a:endParaRPr kumimoji="0" lang="ja-JP" altLang="ja-JP"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50" charset="-128"/>
                <a:cs typeface="+mn-cs"/>
              </a:endParaRPr>
            </a:p>
          </p:txBody>
        </p:sp>
        <p:sp>
          <p:nvSpPr>
            <p:cNvPr id="18467" name="Freeform 113"/>
            <p:cNvSpPr>
              <a:spLocks/>
            </p:cNvSpPr>
            <p:nvPr/>
          </p:nvSpPr>
          <p:spPr bwMode="auto">
            <a:xfrm>
              <a:off x="4434" y="1607"/>
              <a:ext cx="61" cy="535"/>
            </a:xfrm>
            <a:custGeom>
              <a:avLst/>
              <a:gdLst>
                <a:gd name="T0" fmla="*/ 0 w 61"/>
                <a:gd name="T1" fmla="*/ 505 h 535"/>
                <a:gd name="T2" fmla="*/ 16 w 61"/>
                <a:gd name="T3" fmla="*/ 505 h 535"/>
                <a:gd name="T4" fmla="*/ 16 w 61"/>
                <a:gd name="T5" fmla="*/ 0 h 535"/>
                <a:gd name="T6" fmla="*/ 46 w 61"/>
                <a:gd name="T7" fmla="*/ 0 h 535"/>
                <a:gd name="T8" fmla="*/ 46 w 61"/>
                <a:gd name="T9" fmla="*/ 505 h 535"/>
                <a:gd name="T10" fmla="*/ 61 w 61"/>
                <a:gd name="T11" fmla="*/ 505 h 535"/>
                <a:gd name="T12" fmla="*/ 31 w 61"/>
                <a:gd name="T13" fmla="*/ 535 h 535"/>
                <a:gd name="T14" fmla="*/ 0 w 61"/>
                <a:gd name="T15" fmla="*/ 505 h 53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1" h="535">
                  <a:moveTo>
                    <a:pt x="0" y="505"/>
                  </a:moveTo>
                  <a:lnTo>
                    <a:pt x="16" y="505"/>
                  </a:lnTo>
                  <a:lnTo>
                    <a:pt x="16" y="0"/>
                  </a:lnTo>
                  <a:lnTo>
                    <a:pt x="46" y="0"/>
                  </a:lnTo>
                  <a:lnTo>
                    <a:pt x="46" y="505"/>
                  </a:lnTo>
                  <a:lnTo>
                    <a:pt x="61" y="505"/>
                  </a:lnTo>
                  <a:lnTo>
                    <a:pt x="31" y="535"/>
                  </a:lnTo>
                  <a:lnTo>
                    <a:pt x="0" y="505"/>
                  </a:lnTo>
                  <a:close/>
                </a:path>
              </a:pathLst>
            </a:custGeom>
            <a:noFill/>
            <a:ln w="9525" cap="flat">
              <a:solidFill>
                <a:srgbClr val="FF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8468" name="Oval 114"/>
            <p:cNvSpPr>
              <a:spLocks noChangeArrowheads="1"/>
            </p:cNvSpPr>
            <p:nvPr/>
          </p:nvSpPr>
          <p:spPr bwMode="auto">
            <a:xfrm>
              <a:off x="4424" y="2147"/>
              <a:ext cx="89" cy="91"/>
            </a:xfrm>
            <a:prstGeom prst="ellipse">
              <a:avLst/>
            </a:prstGeom>
            <a:solidFill>
              <a:srgbClr val="FF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8469" name="Rectangle 115"/>
            <p:cNvSpPr>
              <a:spLocks noChangeArrowheads="1"/>
            </p:cNvSpPr>
            <p:nvPr/>
          </p:nvSpPr>
          <p:spPr bwMode="auto">
            <a:xfrm>
              <a:off x="4508" y="1394"/>
              <a:ext cx="212" cy="1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ja-JP" sz="1300" b="0" i="0" u="none" strike="noStrike" kern="1200" cap="none" spc="0" normalizeH="0" baseline="0" noProof="0">
                  <a:ln>
                    <a:noFill/>
                  </a:ln>
                  <a:solidFill>
                    <a:srgbClr val="000000"/>
                  </a:solidFill>
                  <a:effectLst/>
                  <a:uLnTx/>
                  <a:uFillTx/>
                  <a:latin typeface="Meiryo UI" panose="020B0604030504040204" pitchFamily="50" charset="-128"/>
                  <a:ea typeface="Meiryo UI" panose="020B0604030504040204" pitchFamily="50" charset="-128"/>
                  <a:cs typeface="+mn-cs"/>
                </a:rPr>
                <a:t>大阪駅</a:t>
              </a:r>
              <a:endParaRPr kumimoji="0" lang="ja-JP" altLang="ja-JP"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50" charset="-128"/>
                <a:cs typeface="+mn-cs"/>
              </a:endParaRPr>
            </a:p>
          </p:txBody>
        </p:sp>
        <p:sp>
          <p:nvSpPr>
            <p:cNvPr id="18470" name="Rectangle 116"/>
            <p:cNvSpPr>
              <a:spLocks noChangeArrowheads="1"/>
            </p:cNvSpPr>
            <p:nvPr/>
          </p:nvSpPr>
          <p:spPr bwMode="auto">
            <a:xfrm>
              <a:off x="4817" y="1399"/>
              <a:ext cx="75" cy="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ja-JP" sz="900"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a:t>
              </a:r>
              <a:endParaRPr kumimoji="0" lang="ja-JP" altLang="ja-JP"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50" charset="-128"/>
                <a:cs typeface="+mn-cs"/>
              </a:endParaRPr>
            </a:p>
          </p:txBody>
        </p:sp>
        <p:sp>
          <p:nvSpPr>
            <p:cNvPr id="18471" name="Rectangle 117"/>
            <p:cNvSpPr>
              <a:spLocks noChangeArrowheads="1"/>
            </p:cNvSpPr>
            <p:nvPr/>
          </p:nvSpPr>
          <p:spPr bwMode="auto">
            <a:xfrm>
              <a:off x="4886" y="1394"/>
              <a:ext cx="101" cy="1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ja-JP" sz="1300"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a:t>
              </a:r>
              <a:endParaRPr kumimoji="0" lang="ja-JP" altLang="ja-JP"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50" charset="-128"/>
                <a:cs typeface="+mn-cs"/>
              </a:endParaRPr>
            </a:p>
          </p:txBody>
        </p:sp>
        <p:sp>
          <p:nvSpPr>
            <p:cNvPr id="18472" name="Rectangle 118"/>
            <p:cNvSpPr>
              <a:spLocks noChangeArrowheads="1"/>
            </p:cNvSpPr>
            <p:nvPr/>
          </p:nvSpPr>
          <p:spPr bwMode="auto">
            <a:xfrm>
              <a:off x="4931" y="1394"/>
              <a:ext cx="159" cy="1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ja-JP" sz="1300" b="0" i="0" u="none" strike="noStrike" kern="1200" cap="none" spc="0" normalizeH="0" baseline="0" noProof="0">
                  <a:ln>
                    <a:noFill/>
                  </a:ln>
                  <a:solidFill>
                    <a:srgbClr val="000000"/>
                  </a:solidFill>
                  <a:effectLst/>
                  <a:uLnTx/>
                  <a:uFillTx/>
                  <a:latin typeface="Meiryo UI" panose="020B0604030504040204" pitchFamily="50" charset="-128"/>
                  <a:ea typeface="Meiryo UI" panose="020B0604030504040204" pitchFamily="50" charset="-128"/>
                  <a:cs typeface="+mn-cs"/>
                </a:rPr>
                <a:t>現在</a:t>
              </a:r>
              <a:endParaRPr kumimoji="0" lang="ja-JP" altLang="ja-JP"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50" charset="-128"/>
                <a:cs typeface="+mn-cs"/>
              </a:endParaRPr>
            </a:p>
          </p:txBody>
        </p:sp>
        <p:sp>
          <p:nvSpPr>
            <p:cNvPr id="18473" name="Rectangle 119"/>
            <p:cNvSpPr>
              <a:spLocks noChangeArrowheads="1"/>
            </p:cNvSpPr>
            <p:nvPr/>
          </p:nvSpPr>
          <p:spPr bwMode="auto">
            <a:xfrm>
              <a:off x="5137" y="1394"/>
              <a:ext cx="230" cy="1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ja-JP" sz="1300" b="0" i="0" u="none" strike="noStrike" kern="1200" cap="none" spc="0" normalizeH="0" baseline="0" noProof="0">
                  <a:ln>
                    <a:noFill/>
                  </a:ln>
                  <a:solidFill>
                    <a:srgbClr val="000000"/>
                  </a:solidFill>
                  <a:effectLst/>
                  <a:uLnTx/>
                  <a:uFillTx/>
                  <a:latin typeface="Meiryo UI" panose="020B0604030504040204" pitchFamily="50" charset="-128"/>
                  <a:ea typeface="Meiryo UI" panose="020B0604030504040204" pitchFamily="50" charset="-128"/>
                  <a:cs typeface="+mn-cs"/>
                </a:rPr>
                <a:t>:64</a:t>
              </a:r>
              <a:endParaRPr kumimoji="0" lang="ja-JP" altLang="ja-JP"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50" charset="-128"/>
                <a:cs typeface="+mn-cs"/>
              </a:endParaRPr>
            </a:p>
          </p:txBody>
        </p:sp>
        <p:sp>
          <p:nvSpPr>
            <p:cNvPr id="18474" name="Rectangle 120"/>
            <p:cNvSpPr>
              <a:spLocks noChangeArrowheads="1"/>
            </p:cNvSpPr>
            <p:nvPr/>
          </p:nvSpPr>
          <p:spPr bwMode="auto">
            <a:xfrm>
              <a:off x="5309" y="1394"/>
              <a:ext cx="108" cy="1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ja-JP" sz="1300" b="0" i="0" u="none" strike="noStrike" kern="1200" cap="none" spc="0" normalizeH="0" baseline="0" noProof="0">
                  <a:ln>
                    <a:noFill/>
                  </a:ln>
                  <a:solidFill>
                    <a:srgbClr val="000000"/>
                  </a:solidFill>
                  <a:effectLst/>
                  <a:uLnTx/>
                  <a:uFillTx/>
                  <a:latin typeface="Meiryo UI" panose="020B0604030504040204" pitchFamily="50" charset="-128"/>
                  <a:ea typeface="Meiryo UI" panose="020B0604030504040204" pitchFamily="50" charset="-128"/>
                  <a:cs typeface="+mn-cs"/>
                </a:rPr>
                <a:t>分</a:t>
              </a:r>
              <a:endParaRPr kumimoji="0" lang="ja-JP" altLang="ja-JP"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50" charset="-128"/>
                <a:cs typeface="+mn-cs"/>
              </a:endParaRPr>
            </a:p>
          </p:txBody>
        </p:sp>
        <p:sp>
          <p:nvSpPr>
            <p:cNvPr id="18475" name="Rectangle 121"/>
            <p:cNvSpPr>
              <a:spLocks noChangeArrowheads="1"/>
            </p:cNvSpPr>
            <p:nvPr/>
          </p:nvSpPr>
          <p:spPr bwMode="auto">
            <a:xfrm>
              <a:off x="5412" y="1394"/>
              <a:ext cx="102" cy="1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ja-JP" sz="1300" b="0" i="0" u="none" strike="noStrike" kern="1200" cap="none" spc="0" normalizeH="0" baseline="0" noProof="0">
                  <a:ln>
                    <a:noFill/>
                  </a:ln>
                  <a:solidFill>
                    <a:srgbClr val="000000"/>
                  </a:solidFill>
                  <a:effectLst/>
                  <a:uLnTx/>
                  <a:uFillTx/>
                  <a:latin typeface="Meiryo UI" panose="020B0604030504040204" pitchFamily="50" charset="-128"/>
                  <a:ea typeface="Meiryo UI" panose="020B0604030504040204" pitchFamily="50" charset="-128"/>
                  <a:cs typeface="+mn-cs"/>
                </a:rPr>
                <a:t>)</a:t>
              </a:r>
              <a:endParaRPr kumimoji="0" lang="ja-JP" altLang="ja-JP"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50" charset="-128"/>
                <a:cs typeface="+mn-cs"/>
              </a:endParaRPr>
            </a:p>
          </p:txBody>
        </p:sp>
        <p:sp>
          <p:nvSpPr>
            <p:cNvPr id="18476" name="Rectangle 122"/>
            <p:cNvSpPr>
              <a:spLocks noChangeArrowheads="1"/>
            </p:cNvSpPr>
            <p:nvPr/>
          </p:nvSpPr>
          <p:spPr bwMode="auto">
            <a:xfrm>
              <a:off x="5278" y="1732"/>
              <a:ext cx="391" cy="110"/>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8477" name="Rectangle 123"/>
            <p:cNvSpPr>
              <a:spLocks noChangeArrowheads="1"/>
            </p:cNvSpPr>
            <p:nvPr/>
          </p:nvSpPr>
          <p:spPr bwMode="auto">
            <a:xfrm>
              <a:off x="5072" y="1724"/>
              <a:ext cx="211" cy="1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ja-JP" sz="1300" b="0" i="0" u="none" strike="noStrike" kern="1200" cap="none" spc="0" normalizeH="0" baseline="0" noProof="0">
                  <a:ln>
                    <a:noFill/>
                  </a:ln>
                  <a:solidFill>
                    <a:srgbClr val="000000"/>
                  </a:solidFill>
                  <a:effectLst/>
                  <a:uLnTx/>
                  <a:uFillTx/>
                  <a:latin typeface="Meiryo UI" panose="020B0604030504040204" pitchFamily="50" charset="-128"/>
                  <a:ea typeface="Meiryo UI" panose="020B0604030504040204" pitchFamily="50" charset="-128"/>
                  <a:cs typeface="+mn-cs"/>
                </a:rPr>
                <a:t>東京駅</a:t>
              </a:r>
              <a:endParaRPr kumimoji="0" lang="ja-JP" altLang="ja-JP"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50" charset="-128"/>
                <a:cs typeface="+mn-cs"/>
              </a:endParaRPr>
            </a:p>
          </p:txBody>
        </p:sp>
        <p:sp>
          <p:nvSpPr>
            <p:cNvPr id="18478" name="Rectangle 124"/>
            <p:cNvSpPr>
              <a:spLocks noChangeArrowheads="1"/>
            </p:cNvSpPr>
            <p:nvPr/>
          </p:nvSpPr>
          <p:spPr bwMode="auto">
            <a:xfrm>
              <a:off x="4576" y="2118"/>
              <a:ext cx="1428" cy="116"/>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8481" name="Rectangle 127"/>
            <p:cNvSpPr>
              <a:spLocks noChangeArrowheads="1"/>
            </p:cNvSpPr>
            <p:nvPr/>
          </p:nvSpPr>
          <p:spPr bwMode="auto">
            <a:xfrm>
              <a:off x="4698" y="2290"/>
              <a:ext cx="841" cy="109"/>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8482" name="Rectangle 128"/>
            <p:cNvSpPr>
              <a:spLocks noChangeArrowheads="1"/>
            </p:cNvSpPr>
            <p:nvPr/>
          </p:nvSpPr>
          <p:spPr bwMode="auto">
            <a:xfrm>
              <a:off x="4554" y="2116"/>
              <a:ext cx="101"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ja-JP" sz="1300" b="0" i="0" u="none" strike="noStrike" kern="1200" cap="none" spc="0" normalizeH="0" baseline="0" noProof="0">
                  <a:ln>
                    <a:noFill/>
                  </a:ln>
                  <a:solidFill>
                    <a:srgbClr val="000000"/>
                  </a:solidFill>
                  <a:effectLst/>
                  <a:uLnTx/>
                  <a:uFillTx/>
                  <a:latin typeface="Meiryo UI" panose="020B0604030504040204" pitchFamily="50" charset="-128"/>
                  <a:ea typeface="Meiryo UI" panose="020B0604030504040204" pitchFamily="50" charset="-128"/>
                  <a:cs typeface="+mn-cs"/>
                </a:rPr>
                <a:t>(</a:t>
              </a:r>
              <a:endParaRPr kumimoji="0" lang="ja-JP" altLang="ja-JP"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50" charset="-128"/>
                <a:cs typeface="+mn-cs"/>
              </a:endParaRPr>
            </a:p>
          </p:txBody>
        </p:sp>
        <p:sp>
          <p:nvSpPr>
            <p:cNvPr id="18483" name="Rectangle 129"/>
            <p:cNvSpPr>
              <a:spLocks noChangeArrowheads="1"/>
            </p:cNvSpPr>
            <p:nvPr/>
          </p:nvSpPr>
          <p:spPr bwMode="auto">
            <a:xfrm>
              <a:off x="4599" y="2116"/>
              <a:ext cx="211"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ja-JP" sz="1300" b="0" i="0" u="none" strike="noStrike" kern="1200" cap="none" spc="0" normalizeH="0" baseline="0" noProof="0">
                  <a:ln>
                    <a:noFill/>
                  </a:ln>
                  <a:solidFill>
                    <a:srgbClr val="000000"/>
                  </a:solidFill>
                  <a:effectLst/>
                  <a:uLnTx/>
                  <a:uFillTx/>
                  <a:latin typeface="Meiryo UI" panose="020B0604030504040204" pitchFamily="50" charset="-128"/>
                  <a:ea typeface="Meiryo UI" panose="020B0604030504040204" pitchFamily="50" charset="-128"/>
                  <a:cs typeface="+mn-cs"/>
                </a:rPr>
                <a:t>整備後</a:t>
              </a:r>
              <a:endParaRPr kumimoji="0" lang="ja-JP" altLang="ja-JP"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50" charset="-128"/>
                <a:cs typeface="+mn-cs"/>
              </a:endParaRPr>
            </a:p>
          </p:txBody>
        </p:sp>
        <p:sp>
          <p:nvSpPr>
            <p:cNvPr id="18485" name="Rectangle 131"/>
            <p:cNvSpPr>
              <a:spLocks noChangeArrowheads="1"/>
            </p:cNvSpPr>
            <p:nvPr/>
          </p:nvSpPr>
          <p:spPr bwMode="auto">
            <a:xfrm>
              <a:off x="5080" y="2116"/>
              <a:ext cx="105" cy="1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ja-JP" sz="1300"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分</a:t>
              </a:r>
              <a:endParaRPr kumimoji="0" lang="ja-JP" altLang="ja-JP" sz="1800" b="0" i="0" u="none" strike="dblStrike" kern="1200" cap="none" spc="0" normalizeH="0" baseline="0" noProof="0" dirty="0">
                <a:ln>
                  <a:noFill/>
                </a:ln>
                <a:solidFill>
                  <a:srgbClr val="FF0000"/>
                </a:solidFill>
                <a:effectLst/>
                <a:uLnTx/>
                <a:uFillTx/>
                <a:latin typeface="Arial" panose="020B0604020202020204" pitchFamily="34" charset="0"/>
                <a:ea typeface="ＭＳ Ｐゴシック" panose="020B0600070205080204" pitchFamily="50" charset="-128"/>
                <a:cs typeface="+mn-cs"/>
              </a:endParaRPr>
            </a:p>
          </p:txBody>
        </p:sp>
        <p:sp>
          <p:nvSpPr>
            <p:cNvPr id="18486" name="Rectangle 132"/>
            <p:cNvSpPr>
              <a:spLocks noChangeArrowheads="1"/>
            </p:cNvSpPr>
            <p:nvPr/>
          </p:nvSpPr>
          <p:spPr bwMode="auto">
            <a:xfrm>
              <a:off x="5182" y="2107"/>
              <a:ext cx="101"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ja-JP" sz="1300"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a:t>
              </a:r>
              <a:endParaRPr kumimoji="0" lang="ja-JP" altLang="ja-JP"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50" charset="-128"/>
                <a:cs typeface="+mn-cs"/>
              </a:endParaRPr>
            </a:p>
          </p:txBody>
        </p:sp>
        <p:sp>
          <p:nvSpPr>
            <p:cNvPr id="98" name="Rectangle 130"/>
            <p:cNvSpPr>
              <a:spLocks noChangeArrowheads="1"/>
            </p:cNvSpPr>
            <p:nvPr/>
          </p:nvSpPr>
          <p:spPr bwMode="auto">
            <a:xfrm>
              <a:off x="4929" y="2121"/>
              <a:ext cx="131" cy="1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ja-JP" sz="13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4</a:t>
              </a:r>
              <a:r>
                <a:rPr kumimoji="0" lang="en-US" altLang="ja-JP" sz="13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4</a:t>
              </a:r>
              <a:endParaRPr kumimoji="0" lang="ja-JP" altLang="ja-JP"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50" charset="-128"/>
                <a:cs typeface="+mn-cs"/>
              </a:endParaRPr>
            </a:p>
          </p:txBody>
        </p:sp>
      </p:grpSp>
      <p:sp>
        <p:nvSpPr>
          <p:cNvPr id="74" name="テキスト ボックス 36"/>
          <p:cNvSpPr txBox="1"/>
          <p:nvPr/>
        </p:nvSpPr>
        <p:spPr>
          <a:xfrm>
            <a:off x="78532" y="91991"/>
            <a:ext cx="3312368"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lvl="0">
              <a:defRPr/>
            </a:pP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Ⅰ</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　</a:t>
            </a:r>
            <a:r>
              <a:rPr lang="ja-JP" altLang="en-US"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政策の刷新・インフラ整備</a:t>
            </a:r>
          </a:p>
        </p:txBody>
      </p:sp>
      <p:sp>
        <p:nvSpPr>
          <p:cNvPr id="4" name="スライド番号プレースホルダー 3"/>
          <p:cNvSpPr>
            <a:spLocks noGrp="1"/>
          </p:cNvSpPr>
          <p:nvPr>
            <p:ph type="sldNum" sz="quarter" idx="12"/>
          </p:nvPr>
        </p:nvSpPr>
        <p:spPr/>
        <p:txBody>
          <a:bodyPr/>
          <a:lstStyle/>
          <a:p>
            <a:fld id="{CCEC3038-1CF1-4B63-9920-55248DCFBA97}" type="slidenum">
              <a:rPr kumimoji="1" lang="ja-JP" altLang="en-US" smtClean="0"/>
              <a:pPr/>
              <a:t>46</a:t>
            </a:fld>
            <a:endParaRPr kumimoji="1" lang="ja-JP" altLang="en-US" dirty="0"/>
          </a:p>
        </p:txBody>
      </p:sp>
    </p:spTree>
    <p:extLst>
      <p:ext uri="{BB962C8B-B14F-4D97-AF65-F5344CB8AC3E}">
        <p14:creationId xmlns:p14="http://schemas.microsoft.com/office/powerpoint/2010/main" val="116489085"/>
      </p:ext>
    </p:extLst>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角丸四角形 16"/>
          <p:cNvSpPr/>
          <p:nvPr/>
        </p:nvSpPr>
        <p:spPr>
          <a:xfrm>
            <a:off x="199190" y="990056"/>
            <a:ext cx="4481896" cy="881916"/>
          </a:xfrm>
          <a:custGeom>
            <a:avLst/>
            <a:gdLst>
              <a:gd name="connsiteX0" fmla="*/ 0 w 4526356"/>
              <a:gd name="connsiteY0" fmla="*/ 31755 h 872391"/>
              <a:gd name="connsiteX1" fmla="*/ 31755 w 4526356"/>
              <a:gd name="connsiteY1" fmla="*/ 0 h 872391"/>
              <a:gd name="connsiteX2" fmla="*/ 4494601 w 4526356"/>
              <a:gd name="connsiteY2" fmla="*/ 0 h 872391"/>
              <a:gd name="connsiteX3" fmla="*/ 4526356 w 4526356"/>
              <a:gd name="connsiteY3" fmla="*/ 31755 h 872391"/>
              <a:gd name="connsiteX4" fmla="*/ 4526356 w 4526356"/>
              <a:gd name="connsiteY4" fmla="*/ 840636 h 872391"/>
              <a:gd name="connsiteX5" fmla="*/ 4494601 w 4526356"/>
              <a:gd name="connsiteY5" fmla="*/ 872391 h 872391"/>
              <a:gd name="connsiteX6" fmla="*/ 31755 w 4526356"/>
              <a:gd name="connsiteY6" fmla="*/ 872391 h 872391"/>
              <a:gd name="connsiteX7" fmla="*/ 0 w 4526356"/>
              <a:gd name="connsiteY7" fmla="*/ 840636 h 872391"/>
              <a:gd name="connsiteX8" fmla="*/ 0 w 4526356"/>
              <a:gd name="connsiteY8" fmla="*/ 31755 h 872391"/>
              <a:gd name="connsiteX0" fmla="*/ 0 w 4526356"/>
              <a:gd name="connsiteY0" fmla="*/ 31755 h 872391"/>
              <a:gd name="connsiteX1" fmla="*/ 31755 w 4526356"/>
              <a:gd name="connsiteY1" fmla="*/ 0 h 872391"/>
              <a:gd name="connsiteX2" fmla="*/ 4494601 w 4526356"/>
              <a:gd name="connsiteY2" fmla="*/ 0 h 872391"/>
              <a:gd name="connsiteX3" fmla="*/ 4526356 w 4526356"/>
              <a:gd name="connsiteY3" fmla="*/ 31755 h 872391"/>
              <a:gd name="connsiteX4" fmla="*/ 4526356 w 4526356"/>
              <a:gd name="connsiteY4" fmla="*/ 840636 h 872391"/>
              <a:gd name="connsiteX5" fmla="*/ 4494601 w 4526356"/>
              <a:gd name="connsiteY5" fmla="*/ 872391 h 872391"/>
              <a:gd name="connsiteX6" fmla="*/ 1099390 w 4526356"/>
              <a:gd name="connsiteY6" fmla="*/ 676820 h 872391"/>
              <a:gd name="connsiteX7" fmla="*/ 31755 w 4526356"/>
              <a:gd name="connsiteY7" fmla="*/ 872391 h 872391"/>
              <a:gd name="connsiteX8" fmla="*/ 0 w 4526356"/>
              <a:gd name="connsiteY8" fmla="*/ 840636 h 872391"/>
              <a:gd name="connsiteX9" fmla="*/ 0 w 4526356"/>
              <a:gd name="connsiteY9" fmla="*/ 31755 h 872391"/>
              <a:gd name="connsiteX0" fmla="*/ 0 w 4526356"/>
              <a:gd name="connsiteY0" fmla="*/ 31755 h 872391"/>
              <a:gd name="connsiteX1" fmla="*/ 31755 w 4526356"/>
              <a:gd name="connsiteY1" fmla="*/ 0 h 872391"/>
              <a:gd name="connsiteX2" fmla="*/ 4494601 w 4526356"/>
              <a:gd name="connsiteY2" fmla="*/ 0 h 872391"/>
              <a:gd name="connsiteX3" fmla="*/ 4526356 w 4526356"/>
              <a:gd name="connsiteY3" fmla="*/ 31755 h 872391"/>
              <a:gd name="connsiteX4" fmla="*/ 4526356 w 4526356"/>
              <a:gd name="connsiteY4" fmla="*/ 840636 h 872391"/>
              <a:gd name="connsiteX5" fmla="*/ 4485076 w 4526356"/>
              <a:gd name="connsiteY5" fmla="*/ 691416 h 872391"/>
              <a:gd name="connsiteX6" fmla="*/ 1099390 w 4526356"/>
              <a:gd name="connsiteY6" fmla="*/ 676820 h 872391"/>
              <a:gd name="connsiteX7" fmla="*/ 31755 w 4526356"/>
              <a:gd name="connsiteY7" fmla="*/ 872391 h 872391"/>
              <a:gd name="connsiteX8" fmla="*/ 0 w 4526356"/>
              <a:gd name="connsiteY8" fmla="*/ 840636 h 872391"/>
              <a:gd name="connsiteX9" fmla="*/ 0 w 4526356"/>
              <a:gd name="connsiteY9" fmla="*/ 31755 h 872391"/>
              <a:gd name="connsiteX0" fmla="*/ 0 w 4526356"/>
              <a:gd name="connsiteY0" fmla="*/ 31755 h 872391"/>
              <a:gd name="connsiteX1" fmla="*/ 31755 w 4526356"/>
              <a:gd name="connsiteY1" fmla="*/ 0 h 872391"/>
              <a:gd name="connsiteX2" fmla="*/ 4494601 w 4526356"/>
              <a:gd name="connsiteY2" fmla="*/ 0 h 872391"/>
              <a:gd name="connsiteX3" fmla="*/ 4526356 w 4526356"/>
              <a:gd name="connsiteY3" fmla="*/ 31755 h 872391"/>
              <a:gd name="connsiteX4" fmla="*/ 4485076 w 4526356"/>
              <a:gd name="connsiteY4" fmla="*/ 691416 h 872391"/>
              <a:gd name="connsiteX5" fmla="*/ 1099390 w 4526356"/>
              <a:gd name="connsiteY5" fmla="*/ 676820 h 872391"/>
              <a:gd name="connsiteX6" fmla="*/ 31755 w 4526356"/>
              <a:gd name="connsiteY6" fmla="*/ 872391 h 872391"/>
              <a:gd name="connsiteX7" fmla="*/ 0 w 4526356"/>
              <a:gd name="connsiteY7" fmla="*/ 840636 h 872391"/>
              <a:gd name="connsiteX8" fmla="*/ 0 w 4526356"/>
              <a:gd name="connsiteY8" fmla="*/ 31755 h 872391"/>
              <a:gd name="connsiteX0" fmla="*/ 0 w 4526356"/>
              <a:gd name="connsiteY0" fmla="*/ 31755 h 872391"/>
              <a:gd name="connsiteX1" fmla="*/ 31755 w 4526356"/>
              <a:gd name="connsiteY1" fmla="*/ 0 h 872391"/>
              <a:gd name="connsiteX2" fmla="*/ 4494601 w 4526356"/>
              <a:gd name="connsiteY2" fmla="*/ 0 h 872391"/>
              <a:gd name="connsiteX3" fmla="*/ 4526356 w 4526356"/>
              <a:gd name="connsiteY3" fmla="*/ 31755 h 872391"/>
              <a:gd name="connsiteX4" fmla="*/ 4485076 w 4526356"/>
              <a:gd name="connsiteY4" fmla="*/ 691416 h 872391"/>
              <a:gd name="connsiteX5" fmla="*/ 1099390 w 4526356"/>
              <a:gd name="connsiteY5" fmla="*/ 676820 h 872391"/>
              <a:gd name="connsiteX6" fmla="*/ 1061290 w 4526356"/>
              <a:gd name="connsiteY6" fmla="*/ 857795 h 872391"/>
              <a:gd name="connsiteX7" fmla="*/ 31755 w 4526356"/>
              <a:gd name="connsiteY7" fmla="*/ 872391 h 872391"/>
              <a:gd name="connsiteX8" fmla="*/ 0 w 4526356"/>
              <a:gd name="connsiteY8" fmla="*/ 840636 h 872391"/>
              <a:gd name="connsiteX9" fmla="*/ 0 w 4526356"/>
              <a:gd name="connsiteY9" fmla="*/ 31755 h 872391"/>
              <a:gd name="connsiteX0" fmla="*/ 0 w 4526356"/>
              <a:gd name="connsiteY0" fmla="*/ 31755 h 872391"/>
              <a:gd name="connsiteX1" fmla="*/ 31755 w 4526356"/>
              <a:gd name="connsiteY1" fmla="*/ 0 h 872391"/>
              <a:gd name="connsiteX2" fmla="*/ 4494601 w 4526356"/>
              <a:gd name="connsiteY2" fmla="*/ 0 h 872391"/>
              <a:gd name="connsiteX3" fmla="*/ 4526356 w 4526356"/>
              <a:gd name="connsiteY3" fmla="*/ 31755 h 872391"/>
              <a:gd name="connsiteX4" fmla="*/ 4485076 w 4526356"/>
              <a:gd name="connsiteY4" fmla="*/ 691416 h 872391"/>
              <a:gd name="connsiteX5" fmla="*/ 1099390 w 4526356"/>
              <a:gd name="connsiteY5" fmla="*/ 676820 h 872391"/>
              <a:gd name="connsiteX6" fmla="*/ 1061290 w 4526356"/>
              <a:gd name="connsiteY6" fmla="*/ 857795 h 872391"/>
              <a:gd name="connsiteX7" fmla="*/ 31755 w 4526356"/>
              <a:gd name="connsiteY7" fmla="*/ 872391 h 872391"/>
              <a:gd name="connsiteX8" fmla="*/ 0 w 4526356"/>
              <a:gd name="connsiteY8" fmla="*/ 840636 h 872391"/>
              <a:gd name="connsiteX9" fmla="*/ 0 w 4526356"/>
              <a:gd name="connsiteY9" fmla="*/ 31755 h 872391"/>
              <a:gd name="connsiteX0" fmla="*/ 0 w 4526356"/>
              <a:gd name="connsiteY0" fmla="*/ 31755 h 878247"/>
              <a:gd name="connsiteX1" fmla="*/ 31755 w 4526356"/>
              <a:gd name="connsiteY1" fmla="*/ 0 h 878247"/>
              <a:gd name="connsiteX2" fmla="*/ 4494601 w 4526356"/>
              <a:gd name="connsiteY2" fmla="*/ 0 h 878247"/>
              <a:gd name="connsiteX3" fmla="*/ 4526356 w 4526356"/>
              <a:gd name="connsiteY3" fmla="*/ 31755 h 878247"/>
              <a:gd name="connsiteX4" fmla="*/ 4485076 w 4526356"/>
              <a:gd name="connsiteY4" fmla="*/ 691416 h 878247"/>
              <a:gd name="connsiteX5" fmla="*/ 1099390 w 4526356"/>
              <a:gd name="connsiteY5" fmla="*/ 676820 h 878247"/>
              <a:gd name="connsiteX6" fmla="*/ 1099390 w 4526356"/>
              <a:gd name="connsiteY6" fmla="*/ 867320 h 878247"/>
              <a:gd name="connsiteX7" fmla="*/ 31755 w 4526356"/>
              <a:gd name="connsiteY7" fmla="*/ 872391 h 878247"/>
              <a:gd name="connsiteX8" fmla="*/ 0 w 4526356"/>
              <a:gd name="connsiteY8" fmla="*/ 840636 h 878247"/>
              <a:gd name="connsiteX9" fmla="*/ 0 w 4526356"/>
              <a:gd name="connsiteY9" fmla="*/ 31755 h 878247"/>
              <a:gd name="connsiteX0" fmla="*/ 0 w 4526356"/>
              <a:gd name="connsiteY0" fmla="*/ 31755 h 872391"/>
              <a:gd name="connsiteX1" fmla="*/ 31755 w 4526356"/>
              <a:gd name="connsiteY1" fmla="*/ 0 h 872391"/>
              <a:gd name="connsiteX2" fmla="*/ 4494601 w 4526356"/>
              <a:gd name="connsiteY2" fmla="*/ 0 h 872391"/>
              <a:gd name="connsiteX3" fmla="*/ 4526356 w 4526356"/>
              <a:gd name="connsiteY3" fmla="*/ 31755 h 872391"/>
              <a:gd name="connsiteX4" fmla="*/ 4485076 w 4526356"/>
              <a:gd name="connsiteY4" fmla="*/ 691416 h 872391"/>
              <a:gd name="connsiteX5" fmla="*/ 1099390 w 4526356"/>
              <a:gd name="connsiteY5" fmla="*/ 676820 h 872391"/>
              <a:gd name="connsiteX6" fmla="*/ 1099390 w 4526356"/>
              <a:gd name="connsiteY6" fmla="*/ 867320 h 872391"/>
              <a:gd name="connsiteX7" fmla="*/ 31755 w 4526356"/>
              <a:gd name="connsiteY7" fmla="*/ 872391 h 872391"/>
              <a:gd name="connsiteX8" fmla="*/ 0 w 4526356"/>
              <a:gd name="connsiteY8" fmla="*/ 840636 h 872391"/>
              <a:gd name="connsiteX9" fmla="*/ 0 w 4526356"/>
              <a:gd name="connsiteY9" fmla="*/ 31755 h 872391"/>
              <a:gd name="connsiteX0" fmla="*/ 0 w 4526356"/>
              <a:gd name="connsiteY0" fmla="*/ 31755 h 872391"/>
              <a:gd name="connsiteX1" fmla="*/ 31755 w 4526356"/>
              <a:gd name="connsiteY1" fmla="*/ 0 h 872391"/>
              <a:gd name="connsiteX2" fmla="*/ 4494601 w 4526356"/>
              <a:gd name="connsiteY2" fmla="*/ 0 h 872391"/>
              <a:gd name="connsiteX3" fmla="*/ 4526356 w 4526356"/>
              <a:gd name="connsiteY3" fmla="*/ 31755 h 872391"/>
              <a:gd name="connsiteX4" fmla="*/ 4485076 w 4526356"/>
              <a:gd name="connsiteY4" fmla="*/ 691416 h 872391"/>
              <a:gd name="connsiteX5" fmla="*/ 1099390 w 4526356"/>
              <a:gd name="connsiteY5" fmla="*/ 676820 h 872391"/>
              <a:gd name="connsiteX6" fmla="*/ 1099390 w 4526356"/>
              <a:gd name="connsiteY6" fmla="*/ 867320 h 872391"/>
              <a:gd name="connsiteX7" fmla="*/ 31755 w 4526356"/>
              <a:gd name="connsiteY7" fmla="*/ 872391 h 872391"/>
              <a:gd name="connsiteX8" fmla="*/ 0 w 4526356"/>
              <a:gd name="connsiteY8" fmla="*/ 840636 h 872391"/>
              <a:gd name="connsiteX9" fmla="*/ 0 w 4526356"/>
              <a:gd name="connsiteY9" fmla="*/ 31755 h 872391"/>
              <a:gd name="connsiteX0" fmla="*/ 0 w 4526356"/>
              <a:gd name="connsiteY0" fmla="*/ 31755 h 872391"/>
              <a:gd name="connsiteX1" fmla="*/ 31755 w 4526356"/>
              <a:gd name="connsiteY1" fmla="*/ 0 h 872391"/>
              <a:gd name="connsiteX2" fmla="*/ 4494601 w 4526356"/>
              <a:gd name="connsiteY2" fmla="*/ 0 h 872391"/>
              <a:gd name="connsiteX3" fmla="*/ 4526356 w 4526356"/>
              <a:gd name="connsiteY3" fmla="*/ 31755 h 872391"/>
              <a:gd name="connsiteX4" fmla="*/ 4494601 w 4526356"/>
              <a:gd name="connsiteY4" fmla="*/ 691416 h 872391"/>
              <a:gd name="connsiteX5" fmla="*/ 1099390 w 4526356"/>
              <a:gd name="connsiteY5" fmla="*/ 676820 h 872391"/>
              <a:gd name="connsiteX6" fmla="*/ 1099390 w 4526356"/>
              <a:gd name="connsiteY6" fmla="*/ 867320 h 872391"/>
              <a:gd name="connsiteX7" fmla="*/ 31755 w 4526356"/>
              <a:gd name="connsiteY7" fmla="*/ 872391 h 872391"/>
              <a:gd name="connsiteX8" fmla="*/ 0 w 4526356"/>
              <a:gd name="connsiteY8" fmla="*/ 840636 h 872391"/>
              <a:gd name="connsiteX9" fmla="*/ 0 w 4526356"/>
              <a:gd name="connsiteY9" fmla="*/ 31755 h 872391"/>
              <a:gd name="connsiteX0" fmla="*/ 0 w 4526356"/>
              <a:gd name="connsiteY0" fmla="*/ 31755 h 872391"/>
              <a:gd name="connsiteX1" fmla="*/ 31755 w 4526356"/>
              <a:gd name="connsiteY1" fmla="*/ 0 h 872391"/>
              <a:gd name="connsiteX2" fmla="*/ 4494601 w 4526356"/>
              <a:gd name="connsiteY2" fmla="*/ 0 h 872391"/>
              <a:gd name="connsiteX3" fmla="*/ 4526356 w 4526356"/>
              <a:gd name="connsiteY3" fmla="*/ 31755 h 872391"/>
              <a:gd name="connsiteX4" fmla="*/ 4494601 w 4526356"/>
              <a:gd name="connsiteY4" fmla="*/ 691416 h 872391"/>
              <a:gd name="connsiteX5" fmla="*/ 1099390 w 4526356"/>
              <a:gd name="connsiteY5" fmla="*/ 676820 h 872391"/>
              <a:gd name="connsiteX6" fmla="*/ 1099390 w 4526356"/>
              <a:gd name="connsiteY6" fmla="*/ 867320 h 872391"/>
              <a:gd name="connsiteX7" fmla="*/ 31755 w 4526356"/>
              <a:gd name="connsiteY7" fmla="*/ 872391 h 872391"/>
              <a:gd name="connsiteX8" fmla="*/ 0 w 4526356"/>
              <a:gd name="connsiteY8" fmla="*/ 840636 h 872391"/>
              <a:gd name="connsiteX9" fmla="*/ 0 w 4526356"/>
              <a:gd name="connsiteY9" fmla="*/ 31755 h 872391"/>
              <a:gd name="connsiteX0" fmla="*/ 0 w 4532701"/>
              <a:gd name="connsiteY0" fmla="*/ 31755 h 872391"/>
              <a:gd name="connsiteX1" fmla="*/ 31755 w 4532701"/>
              <a:gd name="connsiteY1" fmla="*/ 0 h 872391"/>
              <a:gd name="connsiteX2" fmla="*/ 4494601 w 4532701"/>
              <a:gd name="connsiteY2" fmla="*/ 0 h 872391"/>
              <a:gd name="connsiteX3" fmla="*/ 4526356 w 4532701"/>
              <a:gd name="connsiteY3" fmla="*/ 31755 h 872391"/>
              <a:gd name="connsiteX4" fmla="*/ 4532701 w 4532701"/>
              <a:gd name="connsiteY4" fmla="*/ 710466 h 872391"/>
              <a:gd name="connsiteX5" fmla="*/ 1099390 w 4532701"/>
              <a:gd name="connsiteY5" fmla="*/ 676820 h 872391"/>
              <a:gd name="connsiteX6" fmla="*/ 1099390 w 4532701"/>
              <a:gd name="connsiteY6" fmla="*/ 867320 h 872391"/>
              <a:gd name="connsiteX7" fmla="*/ 31755 w 4532701"/>
              <a:gd name="connsiteY7" fmla="*/ 872391 h 872391"/>
              <a:gd name="connsiteX8" fmla="*/ 0 w 4532701"/>
              <a:gd name="connsiteY8" fmla="*/ 840636 h 872391"/>
              <a:gd name="connsiteX9" fmla="*/ 0 w 4532701"/>
              <a:gd name="connsiteY9" fmla="*/ 31755 h 872391"/>
              <a:gd name="connsiteX0" fmla="*/ 0 w 4532701"/>
              <a:gd name="connsiteY0" fmla="*/ 31755 h 872391"/>
              <a:gd name="connsiteX1" fmla="*/ 31755 w 4532701"/>
              <a:gd name="connsiteY1" fmla="*/ 0 h 872391"/>
              <a:gd name="connsiteX2" fmla="*/ 4494601 w 4532701"/>
              <a:gd name="connsiteY2" fmla="*/ 0 h 872391"/>
              <a:gd name="connsiteX3" fmla="*/ 4526356 w 4532701"/>
              <a:gd name="connsiteY3" fmla="*/ 31755 h 872391"/>
              <a:gd name="connsiteX4" fmla="*/ 4532701 w 4532701"/>
              <a:gd name="connsiteY4" fmla="*/ 710466 h 872391"/>
              <a:gd name="connsiteX5" fmla="*/ 1099390 w 4532701"/>
              <a:gd name="connsiteY5" fmla="*/ 676820 h 872391"/>
              <a:gd name="connsiteX6" fmla="*/ 1099390 w 4532701"/>
              <a:gd name="connsiteY6" fmla="*/ 867320 h 872391"/>
              <a:gd name="connsiteX7" fmla="*/ 31755 w 4532701"/>
              <a:gd name="connsiteY7" fmla="*/ 872391 h 872391"/>
              <a:gd name="connsiteX8" fmla="*/ 0 w 4532701"/>
              <a:gd name="connsiteY8" fmla="*/ 840636 h 872391"/>
              <a:gd name="connsiteX9" fmla="*/ 0 w 4532701"/>
              <a:gd name="connsiteY9" fmla="*/ 31755 h 872391"/>
              <a:gd name="connsiteX0" fmla="*/ 0 w 4532701"/>
              <a:gd name="connsiteY0" fmla="*/ 31755 h 872391"/>
              <a:gd name="connsiteX1" fmla="*/ 31755 w 4532701"/>
              <a:gd name="connsiteY1" fmla="*/ 0 h 872391"/>
              <a:gd name="connsiteX2" fmla="*/ 4494601 w 4532701"/>
              <a:gd name="connsiteY2" fmla="*/ 0 h 872391"/>
              <a:gd name="connsiteX3" fmla="*/ 4526356 w 4532701"/>
              <a:gd name="connsiteY3" fmla="*/ 31755 h 872391"/>
              <a:gd name="connsiteX4" fmla="*/ 4532701 w 4532701"/>
              <a:gd name="connsiteY4" fmla="*/ 710466 h 872391"/>
              <a:gd name="connsiteX5" fmla="*/ 1099390 w 4532701"/>
              <a:gd name="connsiteY5" fmla="*/ 676820 h 872391"/>
              <a:gd name="connsiteX6" fmla="*/ 1099390 w 4532701"/>
              <a:gd name="connsiteY6" fmla="*/ 867320 h 872391"/>
              <a:gd name="connsiteX7" fmla="*/ 31755 w 4532701"/>
              <a:gd name="connsiteY7" fmla="*/ 872391 h 872391"/>
              <a:gd name="connsiteX8" fmla="*/ 0 w 4532701"/>
              <a:gd name="connsiteY8" fmla="*/ 840636 h 872391"/>
              <a:gd name="connsiteX9" fmla="*/ 0 w 4532701"/>
              <a:gd name="connsiteY9" fmla="*/ 31755 h 872391"/>
              <a:gd name="connsiteX0" fmla="*/ 0 w 4526356"/>
              <a:gd name="connsiteY0" fmla="*/ 31755 h 872391"/>
              <a:gd name="connsiteX1" fmla="*/ 31755 w 4526356"/>
              <a:gd name="connsiteY1" fmla="*/ 0 h 872391"/>
              <a:gd name="connsiteX2" fmla="*/ 4494601 w 4526356"/>
              <a:gd name="connsiteY2" fmla="*/ 0 h 872391"/>
              <a:gd name="connsiteX3" fmla="*/ 4526356 w 4526356"/>
              <a:gd name="connsiteY3" fmla="*/ 31755 h 872391"/>
              <a:gd name="connsiteX4" fmla="*/ 4504126 w 4526356"/>
              <a:gd name="connsiteY4" fmla="*/ 681891 h 872391"/>
              <a:gd name="connsiteX5" fmla="*/ 1099390 w 4526356"/>
              <a:gd name="connsiteY5" fmla="*/ 676820 h 872391"/>
              <a:gd name="connsiteX6" fmla="*/ 1099390 w 4526356"/>
              <a:gd name="connsiteY6" fmla="*/ 867320 h 872391"/>
              <a:gd name="connsiteX7" fmla="*/ 31755 w 4526356"/>
              <a:gd name="connsiteY7" fmla="*/ 872391 h 872391"/>
              <a:gd name="connsiteX8" fmla="*/ 0 w 4526356"/>
              <a:gd name="connsiteY8" fmla="*/ 840636 h 872391"/>
              <a:gd name="connsiteX9" fmla="*/ 0 w 4526356"/>
              <a:gd name="connsiteY9" fmla="*/ 31755 h 872391"/>
              <a:gd name="connsiteX0" fmla="*/ 0 w 4526356"/>
              <a:gd name="connsiteY0" fmla="*/ 31755 h 872391"/>
              <a:gd name="connsiteX1" fmla="*/ 31755 w 4526356"/>
              <a:gd name="connsiteY1" fmla="*/ 0 h 872391"/>
              <a:gd name="connsiteX2" fmla="*/ 4494601 w 4526356"/>
              <a:gd name="connsiteY2" fmla="*/ 0 h 872391"/>
              <a:gd name="connsiteX3" fmla="*/ 4526356 w 4526356"/>
              <a:gd name="connsiteY3" fmla="*/ 31755 h 872391"/>
              <a:gd name="connsiteX4" fmla="*/ 4504126 w 4526356"/>
              <a:gd name="connsiteY4" fmla="*/ 681891 h 872391"/>
              <a:gd name="connsiteX5" fmla="*/ 1099390 w 4526356"/>
              <a:gd name="connsiteY5" fmla="*/ 676820 h 872391"/>
              <a:gd name="connsiteX6" fmla="*/ 1099390 w 4526356"/>
              <a:gd name="connsiteY6" fmla="*/ 867320 h 872391"/>
              <a:gd name="connsiteX7" fmla="*/ 31755 w 4526356"/>
              <a:gd name="connsiteY7" fmla="*/ 872391 h 872391"/>
              <a:gd name="connsiteX8" fmla="*/ 0 w 4526356"/>
              <a:gd name="connsiteY8" fmla="*/ 840636 h 872391"/>
              <a:gd name="connsiteX9" fmla="*/ 0 w 4526356"/>
              <a:gd name="connsiteY9" fmla="*/ 31755 h 872391"/>
              <a:gd name="connsiteX0" fmla="*/ 0 w 4992914"/>
              <a:gd name="connsiteY0" fmla="*/ 31755 h 872391"/>
              <a:gd name="connsiteX1" fmla="*/ 31755 w 4992914"/>
              <a:gd name="connsiteY1" fmla="*/ 0 h 872391"/>
              <a:gd name="connsiteX2" fmla="*/ 4494601 w 4992914"/>
              <a:gd name="connsiteY2" fmla="*/ 0 h 872391"/>
              <a:gd name="connsiteX3" fmla="*/ 4504126 w 4992914"/>
              <a:gd name="connsiteY3" fmla="*/ 681891 h 872391"/>
              <a:gd name="connsiteX4" fmla="*/ 1099390 w 4992914"/>
              <a:gd name="connsiteY4" fmla="*/ 676820 h 872391"/>
              <a:gd name="connsiteX5" fmla="*/ 1099390 w 4992914"/>
              <a:gd name="connsiteY5" fmla="*/ 867320 h 872391"/>
              <a:gd name="connsiteX6" fmla="*/ 31755 w 4992914"/>
              <a:gd name="connsiteY6" fmla="*/ 872391 h 872391"/>
              <a:gd name="connsiteX7" fmla="*/ 0 w 4992914"/>
              <a:gd name="connsiteY7" fmla="*/ 840636 h 872391"/>
              <a:gd name="connsiteX8" fmla="*/ 0 w 4992914"/>
              <a:gd name="connsiteY8" fmla="*/ 31755 h 872391"/>
              <a:gd name="connsiteX0" fmla="*/ 0 w 4992914"/>
              <a:gd name="connsiteY0" fmla="*/ 840636 h 872391"/>
              <a:gd name="connsiteX1" fmla="*/ 31755 w 4992914"/>
              <a:gd name="connsiteY1" fmla="*/ 0 h 872391"/>
              <a:gd name="connsiteX2" fmla="*/ 4494601 w 4992914"/>
              <a:gd name="connsiteY2" fmla="*/ 0 h 872391"/>
              <a:gd name="connsiteX3" fmla="*/ 4504126 w 4992914"/>
              <a:gd name="connsiteY3" fmla="*/ 681891 h 872391"/>
              <a:gd name="connsiteX4" fmla="*/ 1099390 w 4992914"/>
              <a:gd name="connsiteY4" fmla="*/ 676820 h 872391"/>
              <a:gd name="connsiteX5" fmla="*/ 1099390 w 4992914"/>
              <a:gd name="connsiteY5" fmla="*/ 867320 h 872391"/>
              <a:gd name="connsiteX6" fmla="*/ 31755 w 4992914"/>
              <a:gd name="connsiteY6" fmla="*/ 872391 h 872391"/>
              <a:gd name="connsiteX7" fmla="*/ 0 w 4992914"/>
              <a:gd name="connsiteY7" fmla="*/ 840636 h 872391"/>
              <a:gd name="connsiteX0" fmla="*/ 373786 w 5334945"/>
              <a:gd name="connsiteY0" fmla="*/ 872391 h 872391"/>
              <a:gd name="connsiteX1" fmla="*/ 373786 w 5334945"/>
              <a:gd name="connsiteY1" fmla="*/ 0 h 872391"/>
              <a:gd name="connsiteX2" fmla="*/ 4836632 w 5334945"/>
              <a:gd name="connsiteY2" fmla="*/ 0 h 872391"/>
              <a:gd name="connsiteX3" fmla="*/ 4846157 w 5334945"/>
              <a:gd name="connsiteY3" fmla="*/ 681891 h 872391"/>
              <a:gd name="connsiteX4" fmla="*/ 1441421 w 5334945"/>
              <a:gd name="connsiteY4" fmla="*/ 676820 h 872391"/>
              <a:gd name="connsiteX5" fmla="*/ 1441421 w 5334945"/>
              <a:gd name="connsiteY5" fmla="*/ 867320 h 872391"/>
              <a:gd name="connsiteX6" fmla="*/ 373786 w 5334945"/>
              <a:gd name="connsiteY6" fmla="*/ 872391 h 872391"/>
              <a:gd name="connsiteX0" fmla="*/ 336331 w 5297490"/>
              <a:gd name="connsiteY0" fmla="*/ 872391 h 872391"/>
              <a:gd name="connsiteX1" fmla="*/ 336331 w 5297490"/>
              <a:gd name="connsiteY1" fmla="*/ 0 h 872391"/>
              <a:gd name="connsiteX2" fmla="*/ 4799177 w 5297490"/>
              <a:gd name="connsiteY2" fmla="*/ 0 h 872391"/>
              <a:gd name="connsiteX3" fmla="*/ 4808702 w 5297490"/>
              <a:gd name="connsiteY3" fmla="*/ 681891 h 872391"/>
              <a:gd name="connsiteX4" fmla="*/ 1403966 w 5297490"/>
              <a:gd name="connsiteY4" fmla="*/ 676820 h 872391"/>
              <a:gd name="connsiteX5" fmla="*/ 1403966 w 5297490"/>
              <a:gd name="connsiteY5" fmla="*/ 867320 h 872391"/>
              <a:gd name="connsiteX6" fmla="*/ 336331 w 5297490"/>
              <a:gd name="connsiteY6" fmla="*/ 872391 h 872391"/>
              <a:gd name="connsiteX0" fmla="*/ 14026 w 4975185"/>
              <a:gd name="connsiteY0" fmla="*/ 872391 h 872391"/>
              <a:gd name="connsiteX1" fmla="*/ 14026 w 4975185"/>
              <a:gd name="connsiteY1" fmla="*/ 0 h 872391"/>
              <a:gd name="connsiteX2" fmla="*/ 4476872 w 4975185"/>
              <a:gd name="connsiteY2" fmla="*/ 0 h 872391"/>
              <a:gd name="connsiteX3" fmla="*/ 4486397 w 4975185"/>
              <a:gd name="connsiteY3" fmla="*/ 681891 h 872391"/>
              <a:gd name="connsiteX4" fmla="*/ 1081661 w 4975185"/>
              <a:gd name="connsiteY4" fmla="*/ 676820 h 872391"/>
              <a:gd name="connsiteX5" fmla="*/ 1081661 w 4975185"/>
              <a:gd name="connsiteY5" fmla="*/ 867320 h 872391"/>
              <a:gd name="connsiteX6" fmla="*/ 14026 w 4975185"/>
              <a:gd name="connsiteY6" fmla="*/ 872391 h 872391"/>
              <a:gd name="connsiteX0" fmla="*/ 7890 w 4997624"/>
              <a:gd name="connsiteY0" fmla="*/ 872391 h 872391"/>
              <a:gd name="connsiteX1" fmla="*/ 36465 w 4997624"/>
              <a:gd name="connsiteY1" fmla="*/ 0 h 872391"/>
              <a:gd name="connsiteX2" fmla="*/ 4499311 w 4997624"/>
              <a:gd name="connsiteY2" fmla="*/ 0 h 872391"/>
              <a:gd name="connsiteX3" fmla="*/ 4508836 w 4997624"/>
              <a:gd name="connsiteY3" fmla="*/ 681891 h 872391"/>
              <a:gd name="connsiteX4" fmla="*/ 1104100 w 4997624"/>
              <a:gd name="connsiteY4" fmla="*/ 676820 h 872391"/>
              <a:gd name="connsiteX5" fmla="*/ 1104100 w 4997624"/>
              <a:gd name="connsiteY5" fmla="*/ 867320 h 872391"/>
              <a:gd name="connsiteX6" fmla="*/ 7890 w 4997624"/>
              <a:gd name="connsiteY6" fmla="*/ 872391 h 872391"/>
              <a:gd name="connsiteX0" fmla="*/ 0 w 4989734"/>
              <a:gd name="connsiteY0" fmla="*/ 872391 h 872391"/>
              <a:gd name="connsiteX1" fmla="*/ 28575 w 4989734"/>
              <a:gd name="connsiteY1" fmla="*/ 0 h 872391"/>
              <a:gd name="connsiteX2" fmla="*/ 4491421 w 4989734"/>
              <a:gd name="connsiteY2" fmla="*/ 0 h 872391"/>
              <a:gd name="connsiteX3" fmla="*/ 4500946 w 4989734"/>
              <a:gd name="connsiteY3" fmla="*/ 681891 h 872391"/>
              <a:gd name="connsiteX4" fmla="*/ 1096210 w 4989734"/>
              <a:gd name="connsiteY4" fmla="*/ 676820 h 872391"/>
              <a:gd name="connsiteX5" fmla="*/ 1096210 w 4989734"/>
              <a:gd name="connsiteY5" fmla="*/ 867320 h 872391"/>
              <a:gd name="connsiteX6" fmla="*/ 0 w 4989734"/>
              <a:gd name="connsiteY6" fmla="*/ 872391 h 872391"/>
              <a:gd name="connsiteX0" fmla="*/ 0 w 4970684"/>
              <a:gd name="connsiteY0" fmla="*/ 881916 h 881916"/>
              <a:gd name="connsiteX1" fmla="*/ 9525 w 4970684"/>
              <a:gd name="connsiteY1" fmla="*/ 0 h 881916"/>
              <a:gd name="connsiteX2" fmla="*/ 4472371 w 4970684"/>
              <a:gd name="connsiteY2" fmla="*/ 0 h 881916"/>
              <a:gd name="connsiteX3" fmla="*/ 4481896 w 4970684"/>
              <a:gd name="connsiteY3" fmla="*/ 681891 h 881916"/>
              <a:gd name="connsiteX4" fmla="*/ 1077160 w 4970684"/>
              <a:gd name="connsiteY4" fmla="*/ 676820 h 881916"/>
              <a:gd name="connsiteX5" fmla="*/ 1077160 w 4970684"/>
              <a:gd name="connsiteY5" fmla="*/ 867320 h 881916"/>
              <a:gd name="connsiteX6" fmla="*/ 0 w 4970684"/>
              <a:gd name="connsiteY6" fmla="*/ 881916 h 881916"/>
              <a:gd name="connsiteX0" fmla="*/ 0 w 4731482"/>
              <a:gd name="connsiteY0" fmla="*/ 881916 h 881916"/>
              <a:gd name="connsiteX1" fmla="*/ 9525 w 4731482"/>
              <a:gd name="connsiteY1" fmla="*/ 0 h 881916"/>
              <a:gd name="connsiteX2" fmla="*/ 4472371 w 4731482"/>
              <a:gd name="connsiteY2" fmla="*/ 0 h 881916"/>
              <a:gd name="connsiteX3" fmla="*/ 4481896 w 4731482"/>
              <a:gd name="connsiteY3" fmla="*/ 681891 h 881916"/>
              <a:gd name="connsiteX4" fmla="*/ 1077160 w 4731482"/>
              <a:gd name="connsiteY4" fmla="*/ 676820 h 881916"/>
              <a:gd name="connsiteX5" fmla="*/ 1077160 w 4731482"/>
              <a:gd name="connsiteY5" fmla="*/ 867320 h 881916"/>
              <a:gd name="connsiteX6" fmla="*/ 0 w 4731482"/>
              <a:gd name="connsiteY6" fmla="*/ 881916 h 881916"/>
              <a:gd name="connsiteX0" fmla="*/ 0 w 4481896"/>
              <a:gd name="connsiteY0" fmla="*/ 881916 h 881916"/>
              <a:gd name="connsiteX1" fmla="*/ 9525 w 4481896"/>
              <a:gd name="connsiteY1" fmla="*/ 0 h 881916"/>
              <a:gd name="connsiteX2" fmla="*/ 4472371 w 4481896"/>
              <a:gd name="connsiteY2" fmla="*/ 0 h 881916"/>
              <a:gd name="connsiteX3" fmla="*/ 4481896 w 4481896"/>
              <a:gd name="connsiteY3" fmla="*/ 681891 h 881916"/>
              <a:gd name="connsiteX4" fmla="*/ 1077160 w 4481896"/>
              <a:gd name="connsiteY4" fmla="*/ 676820 h 881916"/>
              <a:gd name="connsiteX5" fmla="*/ 1077160 w 4481896"/>
              <a:gd name="connsiteY5" fmla="*/ 867320 h 881916"/>
              <a:gd name="connsiteX6" fmla="*/ 0 w 4481896"/>
              <a:gd name="connsiteY6" fmla="*/ 881916 h 881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81896" h="881916">
                <a:moveTo>
                  <a:pt x="0" y="881916"/>
                </a:moveTo>
                <a:cubicBezTo>
                  <a:pt x="12561" y="718313"/>
                  <a:pt x="-858" y="231124"/>
                  <a:pt x="9525" y="0"/>
                </a:cubicBezTo>
                <a:lnTo>
                  <a:pt x="4472371" y="0"/>
                </a:lnTo>
                <a:cubicBezTo>
                  <a:pt x="4474816" y="180324"/>
                  <a:pt x="4476265" y="435738"/>
                  <a:pt x="4481896" y="681891"/>
                </a:cubicBezTo>
                <a:lnTo>
                  <a:pt x="1077160" y="676820"/>
                </a:lnTo>
                <a:cubicBezTo>
                  <a:pt x="1060567" y="761700"/>
                  <a:pt x="1083649" y="834725"/>
                  <a:pt x="1077160" y="867320"/>
                </a:cubicBezTo>
                <a:cubicBezTo>
                  <a:pt x="899221" y="880865"/>
                  <a:pt x="149894" y="856201"/>
                  <a:pt x="0" y="881916"/>
                </a:cubicBezTo>
                <a:close/>
              </a:path>
            </a:pathLst>
          </a:custGeom>
          <a:solidFill>
            <a:srgbClr val="66FFFF">
              <a:alpha val="50000"/>
            </a:srgb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8" name="角丸四角形 17"/>
          <p:cNvSpPr/>
          <p:nvPr/>
        </p:nvSpPr>
        <p:spPr>
          <a:xfrm>
            <a:off x="4749706" y="976289"/>
            <a:ext cx="4133413" cy="423581"/>
          </a:xfrm>
          <a:custGeom>
            <a:avLst/>
            <a:gdLst>
              <a:gd name="connsiteX0" fmla="*/ 0 w 4185648"/>
              <a:gd name="connsiteY0" fmla="*/ 14300 h 392869"/>
              <a:gd name="connsiteX1" fmla="*/ 14300 w 4185648"/>
              <a:gd name="connsiteY1" fmla="*/ 0 h 392869"/>
              <a:gd name="connsiteX2" fmla="*/ 4171348 w 4185648"/>
              <a:gd name="connsiteY2" fmla="*/ 0 h 392869"/>
              <a:gd name="connsiteX3" fmla="*/ 4185648 w 4185648"/>
              <a:gd name="connsiteY3" fmla="*/ 14300 h 392869"/>
              <a:gd name="connsiteX4" fmla="*/ 4185648 w 4185648"/>
              <a:gd name="connsiteY4" fmla="*/ 378569 h 392869"/>
              <a:gd name="connsiteX5" fmla="*/ 4171348 w 4185648"/>
              <a:gd name="connsiteY5" fmla="*/ 392869 h 392869"/>
              <a:gd name="connsiteX6" fmla="*/ 14300 w 4185648"/>
              <a:gd name="connsiteY6" fmla="*/ 392869 h 392869"/>
              <a:gd name="connsiteX7" fmla="*/ 0 w 4185648"/>
              <a:gd name="connsiteY7" fmla="*/ 378569 h 392869"/>
              <a:gd name="connsiteX8" fmla="*/ 0 w 4185648"/>
              <a:gd name="connsiteY8" fmla="*/ 14300 h 392869"/>
              <a:gd name="connsiteX0" fmla="*/ 0 w 4185648"/>
              <a:gd name="connsiteY0" fmla="*/ 14300 h 392869"/>
              <a:gd name="connsiteX1" fmla="*/ 14300 w 4185648"/>
              <a:gd name="connsiteY1" fmla="*/ 0 h 392869"/>
              <a:gd name="connsiteX2" fmla="*/ 4171348 w 4185648"/>
              <a:gd name="connsiteY2" fmla="*/ 0 h 392869"/>
              <a:gd name="connsiteX3" fmla="*/ 4185648 w 4185648"/>
              <a:gd name="connsiteY3" fmla="*/ 14300 h 392869"/>
              <a:gd name="connsiteX4" fmla="*/ 4185648 w 4185648"/>
              <a:gd name="connsiteY4" fmla="*/ 378569 h 392869"/>
              <a:gd name="connsiteX5" fmla="*/ 4171348 w 4185648"/>
              <a:gd name="connsiteY5" fmla="*/ 392869 h 392869"/>
              <a:gd name="connsiteX6" fmla="*/ 1827318 w 4185648"/>
              <a:gd name="connsiteY6" fmla="*/ 223862 h 392869"/>
              <a:gd name="connsiteX7" fmla="*/ 14300 w 4185648"/>
              <a:gd name="connsiteY7" fmla="*/ 392869 h 392869"/>
              <a:gd name="connsiteX8" fmla="*/ 0 w 4185648"/>
              <a:gd name="connsiteY8" fmla="*/ 378569 h 392869"/>
              <a:gd name="connsiteX9" fmla="*/ 0 w 4185648"/>
              <a:gd name="connsiteY9" fmla="*/ 14300 h 392869"/>
              <a:gd name="connsiteX0" fmla="*/ 0 w 4185648"/>
              <a:gd name="connsiteY0" fmla="*/ 14300 h 392869"/>
              <a:gd name="connsiteX1" fmla="*/ 14300 w 4185648"/>
              <a:gd name="connsiteY1" fmla="*/ 0 h 392869"/>
              <a:gd name="connsiteX2" fmla="*/ 4171348 w 4185648"/>
              <a:gd name="connsiteY2" fmla="*/ 0 h 392869"/>
              <a:gd name="connsiteX3" fmla="*/ 4185648 w 4185648"/>
              <a:gd name="connsiteY3" fmla="*/ 14300 h 392869"/>
              <a:gd name="connsiteX4" fmla="*/ 4185648 w 4185648"/>
              <a:gd name="connsiteY4" fmla="*/ 378569 h 392869"/>
              <a:gd name="connsiteX5" fmla="*/ 4171348 w 4185648"/>
              <a:gd name="connsiteY5" fmla="*/ 230944 h 392869"/>
              <a:gd name="connsiteX6" fmla="*/ 1827318 w 4185648"/>
              <a:gd name="connsiteY6" fmla="*/ 223862 h 392869"/>
              <a:gd name="connsiteX7" fmla="*/ 14300 w 4185648"/>
              <a:gd name="connsiteY7" fmla="*/ 392869 h 392869"/>
              <a:gd name="connsiteX8" fmla="*/ 0 w 4185648"/>
              <a:gd name="connsiteY8" fmla="*/ 378569 h 392869"/>
              <a:gd name="connsiteX9" fmla="*/ 0 w 4185648"/>
              <a:gd name="connsiteY9" fmla="*/ 14300 h 392869"/>
              <a:gd name="connsiteX0" fmla="*/ 0 w 4185648"/>
              <a:gd name="connsiteY0" fmla="*/ 14300 h 392869"/>
              <a:gd name="connsiteX1" fmla="*/ 14300 w 4185648"/>
              <a:gd name="connsiteY1" fmla="*/ 0 h 392869"/>
              <a:gd name="connsiteX2" fmla="*/ 4171348 w 4185648"/>
              <a:gd name="connsiteY2" fmla="*/ 0 h 392869"/>
              <a:gd name="connsiteX3" fmla="*/ 4185648 w 4185648"/>
              <a:gd name="connsiteY3" fmla="*/ 14300 h 392869"/>
              <a:gd name="connsiteX4" fmla="*/ 4171348 w 4185648"/>
              <a:gd name="connsiteY4" fmla="*/ 230944 h 392869"/>
              <a:gd name="connsiteX5" fmla="*/ 1827318 w 4185648"/>
              <a:gd name="connsiteY5" fmla="*/ 223862 h 392869"/>
              <a:gd name="connsiteX6" fmla="*/ 14300 w 4185648"/>
              <a:gd name="connsiteY6" fmla="*/ 392869 h 392869"/>
              <a:gd name="connsiteX7" fmla="*/ 0 w 4185648"/>
              <a:gd name="connsiteY7" fmla="*/ 378569 h 392869"/>
              <a:gd name="connsiteX8" fmla="*/ 0 w 4185648"/>
              <a:gd name="connsiteY8" fmla="*/ 14300 h 392869"/>
              <a:gd name="connsiteX0" fmla="*/ 0 w 4185648"/>
              <a:gd name="connsiteY0" fmla="*/ 14300 h 412119"/>
              <a:gd name="connsiteX1" fmla="*/ 14300 w 4185648"/>
              <a:gd name="connsiteY1" fmla="*/ 0 h 412119"/>
              <a:gd name="connsiteX2" fmla="*/ 4171348 w 4185648"/>
              <a:gd name="connsiteY2" fmla="*/ 0 h 412119"/>
              <a:gd name="connsiteX3" fmla="*/ 4185648 w 4185648"/>
              <a:gd name="connsiteY3" fmla="*/ 14300 h 412119"/>
              <a:gd name="connsiteX4" fmla="*/ 4171348 w 4185648"/>
              <a:gd name="connsiteY4" fmla="*/ 230944 h 412119"/>
              <a:gd name="connsiteX5" fmla="*/ 1827318 w 4185648"/>
              <a:gd name="connsiteY5" fmla="*/ 223862 h 412119"/>
              <a:gd name="connsiteX6" fmla="*/ 1751118 w 4185648"/>
              <a:gd name="connsiteY6" fmla="*/ 404837 h 412119"/>
              <a:gd name="connsiteX7" fmla="*/ 14300 w 4185648"/>
              <a:gd name="connsiteY7" fmla="*/ 392869 h 412119"/>
              <a:gd name="connsiteX8" fmla="*/ 0 w 4185648"/>
              <a:gd name="connsiteY8" fmla="*/ 378569 h 412119"/>
              <a:gd name="connsiteX9" fmla="*/ 0 w 4185648"/>
              <a:gd name="connsiteY9" fmla="*/ 14300 h 412119"/>
              <a:gd name="connsiteX0" fmla="*/ 0 w 4185648"/>
              <a:gd name="connsiteY0" fmla="*/ 14300 h 412119"/>
              <a:gd name="connsiteX1" fmla="*/ 14300 w 4185648"/>
              <a:gd name="connsiteY1" fmla="*/ 0 h 412119"/>
              <a:gd name="connsiteX2" fmla="*/ 4171348 w 4185648"/>
              <a:gd name="connsiteY2" fmla="*/ 0 h 412119"/>
              <a:gd name="connsiteX3" fmla="*/ 4185648 w 4185648"/>
              <a:gd name="connsiteY3" fmla="*/ 14300 h 412119"/>
              <a:gd name="connsiteX4" fmla="*/ 4171348 w 4185648"/>
              <a:gd name="connsiteY4" fmla="*/ 230944 h 412119"/>
              <a:gd name="connsiteX5" fmla="*/ 1827318 w 4185648"/>
              <a:gd name="connsiteY5" fmla="*/ 223862 h 412119"/>
              <a:gd name="connsiteX6" fmla="*/ 1751118 w 4185648"/>
              <a:gd name="connsiteY6" fmla="*/ 404837 h 412119"/>
              <a:gd name="connsiteX7" fmla="*/ 14300 w 4185648"/>
              <a:gd name="connsiteY7" fmla="*/ 392869 h 412119"/>
              <a:gd name="connsiteX8" fmla="*/ 0 w 4185648"/>
              <a:gd name="connsiteY8" fmla="*/ 378569 h 412119"/>
              <a:gd name="connsiteX9" fmla="*/ 0 w 4185648"/>
              <a:gd name="connsiteY9" fmla="*/ 14300 h 412119"/>
              <a:gd name="connsiteX0" fmla="*/ 0 w 4185648"/>
              <a:gd name="connsiteY0" fmla="*/ 14300 h 412119"/>
              <a:gd name="connsiteX1" fmla="*/ 14300 w 4185648"/>
              <a:gd name="connsiteY1" fmla="*/ 0 h 412119"/>
              <a:gd name="connsiteX2" fmla="*/ 4171348 w 4185648"/>
              <a:gd name="connsiteY2" fmla="*/ 0 h 412119"/>
              <a:gd name="connsiteX3" fmla="*/ 4185648 w 4185648"/>
              <a:gd name="connsiteY3" fmla="*/ 14300 h 412119"/>
              <a:gd name="connsiteX4" fmla="*/ 4171348 w 4185648"/>
              <a:gd name="connsiteY4" fmla="*/ 230944 h 412119"/>
              <a:gd name="connsiteX5" fmla="*/ 1827318 w 4185648"/>
              <a:gd name="connsiteY5" fmla="*/ 223862 h 412119"/>
              <a:gd name="connsiteX6" fmla="*/ 1751118 w 4185648"/>
              <a:gd name="connsiteY6" fmla="*/ 404837 h 412119"/>
              <a:gd name="connsiteX7" fmla="*/ 14300 w 4185648"/>
              <a:gd name="connsiteY7" fmla="*/ 392869 h 412119"/>
              <a:gd name="connsiteX8" fmla="*/ 0 w 4185648"/>
              <a:gd name="connsiteY8" fmla="*/ 378569 h 412119"/>
              <a:gd name="connsiteX9" fmla="*/ 0 w 4185648"/>
              <a:gd name="connsiteY9" fmla="*/ 14300 h 412119"/>
              <a:gd name="connsiteX0" fmla="*/ 0 w 4185648"/>
              <a:gd name="connsiteY0" fmla="*/ 14300 h 406069"/>
              <a:gd name="connsiteX1" fmla="*/ 14300 w 4185648"/>
              <a:gd name="connsiteY1" fmla="*/ 0 h 406069"/>
              <a:gd name="connsiteX2" fmla="*/ 4171348 w 4185648"/>
              <a:gd name="connsiteY2" fmla="*/ 0 h 406069"/>
              <a:gd name="connsiteX3" fmla="*/ 4185648 w 4185648"/>
              <a:gd name="connsiteY3" fmla="*/ 14300 h 406069"/>
              <a:gd name="connsiteX4" fmla="*/ 4171348 w 4185648"/>
              <a:gd name="connsiteY4" fmla="*/ 230944 h 406069"/>
              <a:gd name="connsiteX5" fmla="*/ 1827318 w 4185648"/>
              <a:gd name="connsiteY5" fmla="*/ 223862 h 406069"/>
              <a:gd name="connsiteX6" fmla="*/ 1751118 w 4185648"/>
              <a:gd name="connsiteY6" fmla="*/ 404837 h 406069"/>
              <a:gd name="connsiteX7" fmla="*/ 14300 w 4185648"/>
              <a:gd name="connsiteY7" fmla="*/ 392869 h 406069"/>
              <a:gd name="connsiteX8" fmla="*/ 0 w 4185648"/>
              <a:gd name="connsiteY8" fmla="*/ 378569 h 406069"/>
              <a:gd name="connsiteX9" fmla="*/ 0 w 4185648"/>
              <a:gd name="connsiteY9" fmla="*/ 14300 h 406069"/>
              <a:gd name="connsiteX0" fmla="*/ 0 w 4185648"/>
              <a:gd name="connsiteY0" fmla="*/ 14300 h 417932"/>
              <a:gd name="connsiteX1" fmla="*/ 14300 w 4185648"/>
              <a:gd name="connsiteY1" fmla="*/ 0 h 417932"/>
              <a:gd name="connsiteX2" fmla="*/ 4171348 w 4185648"/>
              <a:gd name="connsiteY2" fmla="*/ 0 h 417932"/>
              <a:gd name="connsiteX3" fmla="*/ 4185648 w 4185648"/>
              <a:gd name="connsiteY3" fmla="*/ 14300 h 417932"/>
              <a:gd name="connsiteX4" fmla="*/ 4171348 w 4185648"/>
              <a:gd name="connsiteY4" fmla="*/ 230944 h 417932"/>
              <a:gd name="connsiteX5" fmla="*/ 1827318 w 4185648"/>
              <a:gd name="connsiteY5" fmla="*/ 223862 h 417932"/>
              <a:gd name="connsiteX6" fmla="*/ 1751118 w 4185648"/>
              <a:gd name="connsiteY6" fmla="*/ 404837 h 417932"/>
              <a:gd name="connsiteX7" fmla="*/ 14300 w 4185648"/>
              <a:gd name="connsiteY7" fmla="*/ 392869 h 417932"/>
              <a:gd name="connsiteX8" fmla="*/ 38100 w 4185648"/>
              <a:gd name="connsiteY8" fmla="*/ 416669 h 417932"/>
              <a:gd name="connsiteX9" fmla="*/ 0 w 4185648"/>
              <a:gd name="connsiteY9" fmla="*/ 14300 h 417932"/>
              <a:gd name="connsiteX0" fmla="*/ 44114 w 4172612"/>
              <a:gd name="connsiteY0" fmla="*/ 5384 h 418541"/>
              <a:gd name="connsiteX1" fmla="*/ 1264 w 4172612"/>
              <a:gd name="connsiteY1" fmla="*/ 609 h 418541"/>
              <a:gd name="connsiteX2" fmla="*/ 4158312 w 4172612"/>
              <a:gd name="connsiteY2" fmla="*/ 609 h 418541"/>
              <a:gd name="connsiteX3" fmla="*/ 4172612 w 4172612"/>
              <a:gd name="connsiteY3" fmla="*/ 14909 h 418541"/>
              <a:gd name="connsiteX4" fmla="*/ 4158312 w 4172612"/>
              <a:gd name="connsiteY4" fmla="*/ 231553 h 418541"/>
              <a:gd name="connsiteX5" fmla="*/ 1814282 w 4172612"/>
              <a:gd name="connsiteY5" fmla="*/ 224471 h 418541"/>
              <a:gd name="connsiteX6" fmla="*/ 1738082 w 4172612"/>
              <a:gd name="connsiteY6" fmla="*/ 405446 h 418541"/>
              <a:gd name="connsiteX7" fmla="*/ 1264 w 4172612"/>
              <a:gd name="connsiteY7" fmla="*/ 393478 h 418541"/>
              <a:gd name="connsiteX8" fmla="*/ 25064 w 4172612"/>
              <a:gd name="connsiteY8" fmla="*/ 417278 h 418541"/>
              <a:gd name="connsiteX9" fmla="*/ 44114 w 4172612"/>
              <a:gd name="connsiteY9" fmla="*/ 5384 h 418541"/>
              <a:gd name="connsiteX0" fmla="*/ 43685 w 4172183"/>
              <a:gd name="connsiteY0" fmla="*/ 5384 h 418541"/>
              <a:gd name="connsiteX1" fmla="*/ 835 w 4172183"/>
              <a:gd name="connsiteY1" fmla="*/ 609 h 418541"/>
              <a:gd name="connsiteX2" fmla="*/ 4157883 w 4172183"/>
              <a:gd name="connsiteY2" fmla="*/ 609 h 418541"/>
              <a:gd name="connsiteX3" fmla="*/ 4172183 w 4172183"/>
              <a:gd name="connsiteY3" fmla="*/ 14909 h 418541"/>
              <a:gd name="connsiteX4" fmla="*/ 4157883 w 4172183"/>
              <a:gd name="connsiteY4" fmla="*/ 231553 h 418541"/>
              <a:gd name="connsiteX5" fmla="*/ 1813853 w 4172183"/>
              <a:gd name="connsiteY5" fmla="*/ 224471 h 418541"/>
              <a:gd name="connsiteX6" fmla="*/ 1737653 w 4172183"/>
              <a:gd name="connsiteY6" fmla="*/ 405446 h 418541"/>
              <a:gd name="connsiteX7" fmla="*/ 835 w 4172183"/>
              <a:gd name="connsiteY7" fmla="*/ 393478 h 418541"/>
              <a:gd name="connsiteX8" fmla="*/ 53210 w 4172183"/>
              <a:gd name="connsiteY8" fmla="*/ 417278 h 418541"/>
              <a:gd name="connsiteX9" fmla="*/ 43685 w 4172183"/>
              <a:gd name="connsiteY9" fmla="*/ 5384 h 418541"/>
              <a:gd name="connsiteX0" fmla="*/ 53089 w 4172062"/>
              <a:gd name="connsiteY0" fmla="*/ 416669 h 417932"/>
              <a:gd name="connsiteX1" fmla="*/ 714 w 4172062"/>
              <a:gd name="connsiteY1" fmla="*/ 0 h 417932"/>
              <a:gd name="connsiteX2" fmla="*/ 4157762 w 4172062"/>
              <a:gd name="connsiteY2" fmla="*/ 0 h 417932"/>
              <a:gd name="connsiteX3" fmla="*/ 4172062 w 4172062"/>
              <a:gd name="connsiteY3" fmla="*/ 14300 h 417932"/>
              <a:gd name="connsiteX4" fmla="*/ 4157762 w 4172062"/>
              <a:gd name="connsiteY4" fmla="*/ 230944 h 417932"/>
              <a:gd name="connsiteX5" fmla="*/ 1813732 w 4172062"/>
              <a:gd name="connsiteY5" fmla="*/ 223862 h 417932"/>
              <a:gd name="connsiteX6" fmla="*/ 1737532 w 4172062"/>
              <a:gd name="connsiteY6" fmla="*/ 404837 h 417932"/>
              <a:gd name="connsiteX7" fmla="*/ 714 w 4172062"/>
              <a:gd name="connsiteY7" fmla="*/ 392869 h 417932"/>
              <a:gd name="connsiteX8" fmla="*/ 53089 w 4172062"/>
              <a:gd name="connsiteY8" fmla="*/ 416669 h 417932"/>
              <a:gd name="connsiteX0" fmla="*/ 382785 w 4554133"/>
              <a:gd name="connsiteY0" fmla="*/ 392869 h 406069"/>
              <a:gd name="connsiteX1" fmla="*/ 382785 w 4554133"/>
              <a:gd name="connsiteY1" fmla="*/ 0 h 406069"/>
              <a:gd name="connsiteX2" fmla="*/ 4539833 w 4554133"/>
              <a:gd name="connsiteY2" fmla="*/ 0 h 406069"/>
              <a:gd name="connsiteX3" fmla="*/ 4554133 w 4554133"/>
              <a:gd name="connsiteY3" fmla="*/ 14300 h 406069"/>
              <a:gd name="connsiteX4" fmla="*/ 4539833 w 4554133"/>
              <a:gd name="connsiteY4" fmla="*/ 230944 h 406069"/>
              <a:gd name="connsiteX5" fmla="*/ 2195803 w 4554133"/>
              <a:gd name="connsiteY5" fmla="*/ 223862 h 406069"/>
              <a:gd name="connsiteX6" fmla="*/ 2119603 w 4554133"/>
              <a:gd name="connsiteY6" fmla="*/ 404837 h 406069"/>
              <a:gd name="connsiteX7" fmla="*/ 382785 w 4554133"/>
              <a:gd name="connsiteY7" fmla="*/ 392869 h 406069"/>
              <a:gd name="connsiteX0" fmla="*/ 310894 w 4482242"/>
              <a:gd name="connsiteY0" fmla="*/ 392869 h 406069"/>
              <a:gd name="connsiteX1" fmla="*/ 310894 w 4482242"/>
              <a:gd name="connsiteY1" fmla="*/ 0 h 406069"/>
              <a:gd name="connsiteX2" fmla="*/ 4467942 w 4482242"/>
              <a:gd name="connsiteY2" fmla="*/ 0 h 406069"/>
              <a:gd name="connsiteX3" fmla="*/ 4482242 w 4482242"/>
              <a:gd name="connsiteY3" fmla="*/ 14300 h 406069"/>
              <a:gd name="connsiteX4" fmla="*/ 4467942 w 4482242"/>
              <a:gd name="connsiteY4" fmla="*/ 230944 h 406069"/>
              <a:gd name="connsiteX5" fmla="*/ 2123912 w 4482242"/>
              <a:gd name="connsiteY5" fmla="*/ 223862 h 406069"/>
              <a:gd name="connsiteX6" fmla="*/ 2047712 w 4482242"/>
              <a:gd name="connsiteY6" fmla="*/ 404837 h 406069"/>
              <a:gd name="connsiteX7" fmla="*/ 310894 w 4482242"/>
              <a:gd name="connsiteY7" fmla="*/ 392869 h 406069"/>
              <a:gd name="connsiteX0" fmla="*/ 353664 w 4467862"/>
              <a:gd name="connsiteY0" fmla="*/ 411919 h 411919"/>
              <a:gd name="connsiteX1" fmla="*/ 296514 w 4467862"/>
              <a:gd name="connsiteY1" fmla="*/ 0 h 411919"/>
              <a:gd name="connsiteX2" fmla="*/ 4453562 w 4467862"/>
              <a:gd name="connsiteY2" fmla="*/ 0 h 411919"/>
              <a:gd name="connsiteX3" fmla="*/ 4467862 w 4467862"/>
              <a:gd name="connsiteY3" fmla="*/ 14300 h 411919"/>
              <a:gd name="connsiteX4" fmla="*/ 4453562 w 4467862"/>
              <a:gd name="connsiteY4" fmla="*/ 230944 h 411919"/>
              <a:gd name="connsiteX5" fmla="*/ 2109532 w 4467862"/>
              <a:gd name="connsiteY5" fmla="*/ 223862 h 411919"/>
              <a:gd name="connsiteX6" fmla="*/ 2033332 w 4467862"/>
              <a:gd name="connsiteY6" fmla="*/ 404837 h 411919"/>
              <a:gd name="connsiteX7" fmla="*/ 353664 w 4467862"/>
              <a:gd name="connsiteY7" fmla="*/ 411919 h 411919"/>
              <a:gd name="connsiteX0" fmla="*/ 57150 w 4171348"/>
              <a:gd name="connsiteY0" fmla="*/ 411919 h 411919"/>
              <a:gd name="connsiteX1" fmla="*/ 0 w 4171348"/>
              <a:gd name="connsiteY1" fmla="*/ 0 h 411919"/>
              <a:gd name="connsiteX2" fmla="*/ 4157048 w 4171348"/>
              <a:gd name="connsiteY2" fmla="*/ 0 h 411919"/>
              <a:gd name="connsiteX3" fmla="*/ 4171348 w 4171348"/>
              <a:gd name="connsiteY3" fmla="*/ 14300 h 411919"/>
              <a:gd name="connsiteX4" fmla="*/ 4157048 w 4171348"/>
              <a:gd name="connsiteY4" fmla="*/ 230944 h 411919"/>
              <a:gd name="connsiteX5" fmla="*/ 1813018 w 4171348"/>
              <a:gd name="connsiteY5" fmla="*/ 223862 h 411919"/>
              <a:gd name="connsiteX6" fmla="*/ 1736818 w 4171348"/>
              <a:gd name="connsiteY6" fmla="*/ 404837 h 411919"/>
              <a:gd name="connsiteX7" fmla="*/ 57150 w 4171348"/>
              <a:gd name="connsiteY7" fmla="*/ 411919 h 411919"/>
              <a:gd name="connsiteX0" fmla="*/ 3060 w 4117258"/>
              <a:gd name="connsiteY0" fmla="*/ 411919 h 411919"/>
              <a:gd name="connsiteX1" fmla="*/ 12585 w 4117258"/>
              <a:gd name="connsiteY1" fmla="*/ 9525 h 411919"/>
              <a:gd name="connsiteX2" fmla="*/ 4102958 w 4117258"/>
              <a:gd name="connsiteY2" fmla="*/ 0 h 411919"/>
              <a:gd name="connsiteX3" fmla="*/ 4117258 w 4117258"/>
              <a:gd name="connsiteY3" fmla="*/ 14300 h 411919"/>
              <a:gd name="connsiteX4" fmla="*/ 4102958 w 4117258"/>
              <a:gd name="connsiteY4" fmla="*/ 230944 h 411919"/>
              <a:gd name="connsiteX5" fmla="*/ 1758928 w 4117258"/>
              <a:gd name="connsiteY5" fmla="*/ 223862 h 411919"/>
              <a:gd name="connsiteX6" fmla="*/ 1682728 w 4117258"/>
              <a:gd name="connsiteY6" fmla="*/ 404837 h 411919"/>
              <a:gd name="connsiteX7" fmla="*/ 3060 w 4117258"/>
              <a:gd name="connsiteY7" fmla="*/ 411919 h 411919"/>
              <a:gd name="connsiteX0" fmla="*/ 28575 w 4142773"/>
              <a:gd name="connsiteY0" fmla="*/ 411919 h 411919"/>
              <a:gd name="connsiteX1" fmla="*/ 0 w 4142773"/>
              <a:gd name="connsiteY1" fmla="*/ 9525 h 411919"/>
              <a:gd name="connsiteX2" fmla="*/ 4128473 w 4142773"/>
              <a:gd name="connsiteY2" fmla="*/ 0 h 411919"/>
              <a:gd name="connsiteX3" fmla="*/ 4142773 w 4142773"/>
              <a:gd name="connsiteY3" fmla="*/ 14300 h 411919"/>
              <a:gd name="connsiteX4" fmla="*/ 4128473 w 4142773"/>
              <a:gd name="connsiteY4" fmla="*/ 230944 h 411919"/>
              <a:gd name="connsiteX5" fmla="*/ 1784443 w 4142773"/>
              <a:gd name="connsiteY5" fmla="*/ 223862 h 411919"/>
              <a:gd name="connsiteX6" fmla="*/ 1708243 w 4142773"/>
              <a:gd name="connsiteY6" fmla="*/ 404837 h 411919"/>
              <a:gd name="connsiteX7" fmla="*/ 28575 w 4142773"/>
              <a:gd name="connsiteY7" fmla="*/ 411919 h 411919"/>
              <a:gd name="connsiteX0" fmla="*/ 28575 w 4142773"/>
              <a:gd name="connsiteY0" fmla="*/ 411919 h 411919"/>
              <a:gd name="connsiteX1" fmla="*/ 0 w 4142773"/>
              <a:gd name="connsiteY1" fmla="*/ 9525 h 411919"/>
              <a:gd name="connsiteX2" fmla="*/ 4128473 w 4142773"/>
              <a:gd name="connsiteY2" fmla="*/ 0 h 411919"/>
              <a:gd name="connsiteX3" fmla="*/ 4142773 w 4142773"/>
              <a:gd name="connsiteY3" fmla="*/ 14300 h 411919"/>
              <a:gd name="connsiteX4" fmla="*/ 4128473 w 4142773"/>
              <a:gd name="connsiteY4" fmla="*/ 230944 h 411919"/>
              <a:gd name="connsiteX5" fmla="*/ 1784443 w 4142773"/>
              <a:gd name="connsiteY5" fmla="*/ 223862 h 411919"/>
              <a:gd name="connsiteX6" fmla="*/ 1708243 w 4142773"/>
              <a:gd name="connsiteY6" fmla="*/ 404837 h 411919"/>
              <a:gd name="connsiteX7" fmla="*/ 28575 w 4142773"/>
              <a:gd name="connsiteY7" fmla="*/ 411919 h 411919"/>
              <a:gd name="connsiteX0" fmla="*/ 28575 w 4142773"/>
              <a:gd name="connsiteY0" fmla="*/ 411919 h 411919"/>
              <a:gd name="connsiteX1" fmla="*/ 0 w 4142773"/>
              <a:gd name="connsiteY1" fmla="*/ 9525 h 411919"/>
              <a:gd name="connsiteX2" fmla="*/ 4128473 w 4142773"/>
              <a:gd name="connsiteY2" fmla="*/ 0 h 411919"/>
              <a:gd name="connsiteX3" fmla="*/ 4142773 w 4142773"/>
              <a:gd name="connsiteY3" fmla="*/ 14300 h 411919"/>
              <a:gd name="connsiteX4" fmla="*/ 4128473 w 4142773"/>
              <a:gd name="connsiteY4" fmla="*/ 230944 h 411919"/>
              <a:gd name="connsiteX5" fmla="*/ 1736818 w 4142773"/>
              <a:gd name="connsiteY5" fmla="*/ 233387 h 411919"/>
              <a:gd name="connsiteX6" fmla="*/ 1708243 w 4142773"/>
              <a:gd name="connsiteY6" fmla="*/ 404837 h 411919"/>
              <a:gd name="connsiteX7" fmla="*/ 28575 w 4142773"/>
              <a:gd name="connsiteY7" fmla="*/ 411919 h 411919"/>
              <a:gd name="connsiteX0" fmla="*/ 28575 w 4142773"/>
              <a:gd name="connsiteY0" fmla="*/ 411919 h 411919"/>
              <a:gd name="connsiteX1" fmla="*/ 0 w 4142773"/>
              <a:gd name="connsiteY1" fmla="*/ 9525 h 411919"/>
              <a:gd name="connsiteX2" fmla="*/ 4128473 w 4142773"/>
              <a:gd name="connsiteY2" fmla="*/ 0 h 411919"/>
              <a:gd name="connsiteX3" fmla="*/ 4142773 w 4142773"/>
              <a:gd name="connsiteY3" fmla="*/ 14300 h 411919"/>
              <a:gd name="connsiteX4" fmla="*/ 4128473 w 4142773"/>
              <a:gd name="connsiteY4" fmla="*/ 230944 h 411919"/>
              <a:gd name="connsiteX5" fmla="*/ 1736818 w 4142773"/>
              <a:gd name="connsiteY5" fmla="*/ 233387 h 411919"/>
              <a:gd name="connsiteX6" fmla="*/ 1708243 w 4142773"/>
              <a:gd name="connsiteY6" fmla="*/ 404837 h 411919"/>
              <a:gd name="connsiteX7" fmla="*/ 28575 w 4142773"/>
              <a:gd name="connsiteY7" fmla="*/ 411919 h 411919"/>
              <a:gd name="connsiteX0" fmla="*/ 28575 w 4142773"/>
              <a:gd name="connsiteY0" fmla="*/ 411919 h 411919"/>
              <a:gd name="connsiteX1" fmla="*/ 0 w 4142773"/>
              <a:gd name="connsiteY1" fmla="*/ 9525 h 411919"/>
              <a:gd name="connsiteX2" fmla="*/ 4128473 w 4142773"/>
              <a:gd name="connsiteY2" fmla="*/ 0 h 411919"/>
              <a:gd name="connsiteX3" fmla="*/ 4142773 w 4142773"/>
              <a:gd name="connsiteY3" fmla="*/ 14300 h 411919"/>
              <a:gd name="connsiteX4" fmla="*/ 4128473 w 4142773"/>
              <a:gd name="connsiteY4" fmla="*/ 230944 h 411919"/>
              <a:gd name="connsiteX5" fmla="*/ 1736818 w 4142773"/>
              <a:gd name="connsiteY5" fmla="*/ 233387 h 411919"/>
              <a:gd name="connsiteX6" fmla="*/ 1708243 w 4142773"/>
              <a:gd name="connsiteY6" fmla="*/ 404837 h 411919"/>
              <a:gd name="connsiteX7" fmla="*/ 28575 w 4142773"/>
              <a:gd name="connsiteY7" fmla="*/ 411919 h 411919"/>
              <a:gd name="connsiteX0" fmla="*/ 28575 w 4142773"/>
              <a:gd name="connsiteY0" fmla="*/ 411919 h 411919"/>
              <a:gd name="connsiteX1" fmla="*/ 0 w 4142773"/>
              <a:gd name="connsiteY1" fmla="*/ 9525 h 411919"/>
              <a:gd name="connsiteX2" fmla="*/ 4128473 w 4142773"/>
              <a:gd name="connsiteY2" fmla="*/ 0 h 411919"/>
              <a:gd name="connsiteX3" fmla="*/ 4142773 w 4142773"/>
              <a:gd name="connsiteY3" fmla="*/ 14300 h 411919"/>
              <a:gd name="connsiteX4" fmla="*/ 4128473 w 4142773"/>
              <a:gd name="connsiteY4" fmla="*/ 230944 h 411919"/>
              <a:gd name="connsiteX5" fmla="*/ 1736818 w 4142773"/>
              <a:gd name="connsiteY5" fmla="*/ 233387 h 411919"/>
              <a:gd name="connsiteX6" fmla="*/ 1708243 w 4142773"/>
              <a:gd name="connsiteY6" fmla="*/ 404837 h 411919"/>
              <a:gd name="connsiteX7" fmla="*/ 28575 w 4142773"/>
              <a:gd name="connsiteY7" fmla="*/ 411919 h 411919"/>
              <a:gd name="connsiteX0" fmla="*/ 28575 w 4142773"/>
              <a:gd name="connsiteY0" fmla="*/ 411919 h 411919"/>
              <a:gd name="connsiteX1" fmla="*/ 0 w 4142773"/>
              <a:gd name="connsiteY1" fmla="*/ 9525 h 411919"/>
              <a:gd name="connsiteX2" fmla="*/ 4128473 w 4142773"/>
              <a:gd name="connsiteY2" fmla="*/ 0 h 411919"/>
              <a:gd name="connsiteX3" fmla="*/ 4142773 w 4142773"/>
              <a:gd name="connsiteY3" fmla="*/ 14300 h 411919"/>
              <a:gd name="connsiteX4" fmla="*/ 4128473 w 4142773"/>
              <a:gd name="connsiteY4" fmla="*/ 230944 h 411919"/>
              <a:gd name="connsiteX5" fmla="*/ 1736818 w 4142773"/>
              <a:gd name="connsiteY5" fmla="*/ 233387 h 411919"/>
              <a:gd name="connsiteX6" fmla="*/ 1708243 w 4142773"/>
              <a:gd name="connsiteY6" fmla="*/ 404837 h 411919"/>
              <a:gd name="connsiteX7" fmla="*/ 28575 w 4142773"/>
              <a:gd name="connsiteY7" fmla="*/ 411919 h 411919"/>
              <a:gd name="connsiteX0" fmla="*/ 28575 w 4142773"/>
              <a:gd name="connsiteY0" fmla="*/ 411919 h 411919"/>
              <a:gd name="connsiteX1" fmla="*/ 0 w 4142773"/>
              <a:gd name="connsiteY1" fmla="*/ 9525 h 411919"/>
              <a:gd name="connsiteX2" fmla="*/ 4128473 w 4142773"/>
              <a:gd name="connsiteY2" fmla="*/ 0 h 411919"/>
              <a:gd name="connsiteX3" fmla="*/ 4142773 w 4142773"/>
              <a:gd name="connsiteY3" fmla="*/ 14300 h 411919"/>
              <a:gd name="connsiteX4" fmla="*/ 4128473 w 4142773"/>
              <a:gd name="connsiteY4" fmla="*/ 230944 h 411919"/>
              <a:gd name="connsiteX5" fmla="*/ 1736818 w 4142773"/>
              <a:gd name="connsiteY5" fmla="*/ 233387 h 411919"/>
              <a:gd name="connsiteX6" fmla="*/ 1708243 w 4142773"/>
              <a:gd name="connsiteY6" fmla="*/ 404837 h 411919"/>
              <a:gd name="connsiteX7" fmla="*/ 28575 w 4142773"/>
              <a:gd name="connsiteY7" fmla="*/ 411919 h 411919"/>
              <a:gd name="connsiteX0" fmla="*/ 28575 w 4142773"/>
              <a:gd name="connsiteY0" fmla="*/ 411919 h 411919"/>
              <a:gd name="connsiteX1" fmla="*/ 0 w 4142773"/>
              <a:gd name="connsiteY1" fmla="*/ 9525 h 411919"/>
              <a:gd name="connsiteX2" fmla="*/ 4128473 w 4142773"/>
              <a:gd name="connsiteY2" fmla="*/ 0 h 411919"/>
              <a:gd name="connsiteX3" fmla="*/ 4142773 w 4142773"/>
              <a:gd name="connsiteY3" fmla="*/ 14300 h 411919"/>
              <a:gd name="connsiteX4" fmla="*/ 4128473 w 4142773"/>
              <a:gd name="connsiteY4" fmla="*/ 230944 h 411919"/>
              <a:gd name="connsiteX5" fmla="*/ 1736818 w 4142773"/>
              <a:gd name="connsiteY5" fmla="*/ 233387 h 411919"/>
              <a:gd name="connsiteX6" fmla="*/ 1708243 w 4142773"/>
              <a:gd name="connsiteY6" fmla="*/ 404837 h 411919"/>
              <a:gd name="connsiteX7" fmla="*/ 28575 w 4142773"/>
              <a:gd name="connsiteY7" fmla="*/ 411919 h 411919"/>
              <a:gd name="connsiteX0" fmla="*/ 28575 w 4542971"/>
              <a:gd name="connsiteY0" fmla="*/ 411919 h 411919"/>
              <a:gd name="connsiteX1" fmla="*/ 0 w 4542971"/>
              <a:gd name="connsiteY1" fmla="*/ 9525 h 411919"/>
              <a:gd name="connsiteX2" fmla="*/ 4128473 w 4542971"/>
              <a:gd name="connsiteY2" fmla="*/ 0 h 411919"/>
              <a:gd name="connsiteX3" fmla="*/ 4128473 w 4542971"/>
              <a:gd name="connsiteY3" fmla="*/ 230944 h 411919"/>
              <a:gd name="connsiteX4" fmla="*/ 1736818 w 4542971"/>
              <a:gd name="connsiteY4" fmla="*/ 233387 h 411919"/>
              <a:gd name="connsiteX5" fmla="*/ 1708243 w 4542971"/>
              <a:gd name="connsiteY5" fmla="*/ 404837 h 411919"/>
              <a:gd name="connsiteX6" fmla="*/ 28575 w 4542971"/>
              <a:gd name="connsiteY6" fmla="*/ 411919 h 411919"/>
              <a:gd name="connsiteX0" fmla="*/ 28575 w 4308284"/>
              <a:gd name="connsiteY0" fmla="*/ 411919 h 411919"/>
              <a:gd name="connsiteX1" fmla="*/ 0 w 4308284"/>
              <a:gd name="connsiteY1" fmla="*/ 9525 h 411919"/>
              <a:gd name="connsiteX2" fmla="*/ 4128473 w 4308284"/>
              <a:gd name="connsiteY2" fmla="*/ 0 h 411919"/>
              <a:gd name="connsiteX3" fmla="*/ 4128473 w 4308284"/>
              <a:gd name="connsiteY3" fmla="*/ 230944 h 411919"/>
              <a:gd name="connsiteX4" fmla="*/ 1736818 w 4308284"/>
              <a:gd name="connsiteY4" fmla="*/ 233387 h 411919"/>
              <a:gd name="connsiteX5" fmla="*/ 1708243 w 4308284"/>
              <a:gd name="connsiteY5" fmla="*/ 404837 h 411919"/>
              <a:gd name="connsiteX6" fmla="*/ 28575 w 4308284"/>
              <a:gd name="connsiteY6" fmla="*/ 411919 h 411919"/>
              <a:gd name="connsiteX0" fmla="*/ 28575 w 4133413"/>
              <a:gd name="connsiteY0" fmla="*/ 411919 h 411919"/>
              <a:gd name="connsiteX1" fmla="*/ 0 w 4133413"/>
              <a:gd name="connsiteY1" fmla="*/ 9525 h 411919"/>
              <a:gd name="connsiteX2" fmla="*/ 4128473 w 4133413"/>
              <a:gd name="connsiteY2" fmla="*/ 0 h 411919"/>
              <a:gd name="connsiteX3" fmla="*/ 4128473 w 4133413"/>
              <a:gd name="connsiteY3" fmla="*/ 230944 h 411919"/>
              <a:gd name="connsiteX4" fmla="*/ 1736818 w 4133413"/>
              <a:gd name="connsiteY4" fmla="*/ 233387 h 411919"/>
              <a:gd name="connsiteX5" fmla="*/ 1708243 w 4133413"/>
              <a:gd name="connsiteY5" fmla="*/ 404837 h 411919"/>
              <a:gd name="connsiteX6" fmla="*/ 28575 w 4133413"/>
              <a:gd name="connsiteY6" fmla="*/ 411919 h 411919"/>
              <a:gd name="connsiteX0" fmla="*/ 28575 w 4133413"/>
              <a:gd name="connsiteY0" fmla="*/ 411919 h 411919"/>
              <a:gd name="connsiteX1" fmla="*/ 0 w 4133413"/>
              <a:gd name="connsiteY1" fmla="*/ 9525 h 411919"/>
              <a:gd name="connsiteX2" fmla="*/ 4128473 w 4133413"/>
              <a:gd name="connsiteY2" fmla="*/ 0 h 411919"/>
              <a:gd name="connsiteX3" fmla="*/ 4128473 w 4133413"/>
              <a:gd name="connsiteY3" fmla="*/ 230944 h 411919"/>
              <a:gd name="connsiteX4" fmla="*/ 1736818 w 4133413"/>
              <a:gd name="connsiteY4" fmla="*/ 233387 h 411919"/>
              <a:gd name="connsiteX5" fmla="*/ 1708243 w 4133413"/>
              <a:gd name="connsiteY5" fmla="*/ 404837 h 411919"/>
              <a:gd name="connsiteX6" fmla="*/ 28575 w 4133413"/>
              <a:gd name="connsiteY6" fmla="*/ 411919 h 411919"/>
              <a:gd name="connsiteX0" fmla="*/ 28575 w 4133413"/>
              <a:gd name="connsiteY0" fmla="*/ 411919 h 411919"/>
              <a:gd name="connsiteX1" fmla="*/ 0 w 4133413"/>
              <a:gd name="connsiteY1" fmla="*/ 9525 h 411919"/>
              <a:gd name="connsiteX2" fmla="*/ 4128473 w 4133413"/>
              <a:gd name="connsiteY2" fmla="*/ 0 h 411919"/>
              <a:gd name="connsiteX3" fmla="*/ 4128473 w 4133413"/>
              <a:gd name="connsiteY3" fmla="*/ 230944 h 411919"/>
              <a:gd name="connsiteX4" fmla="*/ 1784443 w 4133413"/>
              <a:gd name="connsiteY4" fmla="*/ 233387 h 411919"/>
              <a:gd name="connsiteX5" fmla="*/ 1708243 w 4133413"/>
              <a:gd name="connsiteY5" fmla="*/ 404837 h 411919"/>
              <a:gd name="connsiteX6" fmla="*/ 28575 w 4133413"/>
              <a:gd name="connsiteY6" fmla="*/ 411919 h 411919"/>
              <a:gd name="connsiteX0" fmla="*/ 28575 w 4133413"/>
              <a:gd name="connsiteY0" fmla="*/ 411919 h 415887"/>
              <a:gd name="connsiteX1" fmla="*/ 0 w 4133413"/>
              <a:gd name="connsiteY1" fmla="*/ 9525 h 415887"/>
              <a:gd name="connsiteX2" fmla="*/ 4128473 w 4133413"/>
              <a:gd name="connsiteY2" fmla="*/ 0 h 415887"/>
              <a:gd name="connsiteX3" fmla="*/ 4128473 w 4133413"/>
              <a:gd name="connsiteY3" fmla="*/ 230944 h 415887"/>
              <a:gd name="connsiteX4" fmla="*/ 1784443 w 4133413"/>
              <a:gd name="connsiteY4" fmla="*/ 233387 h 415887"/>
              <a:gd name="connsiteX5" fmla="*/ 1793968 w 4133413"/>
              <a:gd name="connsiteY5" fmla="*/ 414362 h 415887"/>
              <a:gd name="connsiteX6" fmla="*/ 28575 w 4133413"/>
              <a:gd name="connsiteY6" fmla="*/ 411919 h 415887"/>
              <a:gd name="connsiteX0" fmla="*/ 9525 w 4133413"/>
              <a:gd name="connsiteY0" fmla="*/ 440494 h 440494"/>
              <a:gd name="connsiteX1" fmla="*/ 0 w 4133413"/>
              <a:gd name="connsiteY1" fmla="*/ 9525 h 440494"/>
              <a:gd name="connsiteX2" fmla="*/ 4128473 w 4133413"/>
              <a:gd name="connsiteY2" fmla="*/ 0 h 440494"/>
              <a:gd name="connsiteX3" fmla="*/ 4128473 w 4133413"/>
              <a:gd name="connsiteY3" fmla="*/ 230944 h 440494"/>
              <a:gd name="connsiteX4" fmla="*/ 1784443 w 4133413"/>
              <a:gd name="connsiteY4" fmla="*/ 233387 h 440494"/>
              <a:gd name="connsiteX5" fmla="*/ 1793968 w 4133413"/>
              <a:gd name="connsiteY5" fmla="*/ 414362 h 440494"/>
              <a:gd name="connsiteX6" fmla="*/ 9525 w 4133413"/>
              <a:gd name="connsiteY6" fmla="*/ 440494 h 440494"/>
              <a:gd name="connsiteX0" fmla="*/ 9525 w 4133413"/>
              <a:gd name="connsiteY0" fmla="*/ 421444 h 421444"/>
              <a:gd name="connsiteX1" fmla="*/ 0 w 4133413"/>
              <a:gd name="connsiteY1" fmla="*/ 9525 h 421444"/>
              <a:gd name="connsiteX2" fmla="*/ 4128473 w 4133413"/>
              <a:gd name="connsiteY2" fmla="*/ 0 h 421444"/>
              <a:gd name="connsiteX3" fmla="*/ 4128473 w 4133413"/>
              <a:gd name="connsiteY3" fmla="*/ 230944 h 421444"/>
              <a:gd name="connsiteX4" fmla="*/ 1784443 w 4133413"/>
              <a:gd name="connsiteY4" fmla="*/ 233387 h 421444"/>
              <a:gd name="connsiteX5" fmla="*/ 1793968 w 4133413"/>
              <a:gd name="connsiteY5" fmla="*/ 414362 h 421444"/>
              <a:gd name="connsiteX6" fmla="*/ 9525 w 4133413"/>
              <a:gd name="connsiteY6" fmla="*/ 421444 h 421444"/>
              <a:gd name="connsiteX0" fmla="*/ 9525 w 4133413"/>
              <a:gd name="connsiteY0" fmla="*/ 421444 h 423581"/>
              <a:gd name="connsiteX1" fmla="*/ 0 w 4133413"/>
              <a:gd name="connsiteY1" fmla="*/ 9525 h 423581"/>
              <a:gd name="connsiteX2" fmla="*/ 4128473 w 4133413"/>
              <a:gd name="connsiteY2" fmla="*/ 0 h 423581"/>
              <a:gd name="connsiteX3" fmla="*/ 4128473 w 4133413"/>
              <a:gd name="connsiteY3" fmla="*/ 230944 h 423581"/>
              <a:gd name="connsiteX4" fmla="*/ 1784443 w 4133413"/>
              <a:gd name="connsiteY4" fmla="*/ 233387 h 423581"/>
              <a:gd name="connsiteX5" fmla="*/ 1793968 w 4133413"/>
              <a:gd name="connsiteY5" fmla="*/ 414362 h 423581"/>
              <a:gd name="connsiteX6" fmla="*/ 9525 w 4133413"/>
              <a:gd name="connsiteY6" fmla="*/ 421444 h 423581"/>
              <a:gd name="connsiteX0" fmla="*/ 9525 w 4133413"/>
              <a:gd name="connsiteY0" fmla="*/ 421444 h 423581"/>
              <a:gd name="connsiteX1" fmla="*/ 0 w 4133413"/>
              <a:gd name="connsiteY1" fmla="*/ 9525 h 423581"/>
              <a:gd name="connsiteX2" fmla="*/ 4128473 w 4133413"/>
              <a:gd name="connsiteY2" fmla="*/ 0 h 423581"/>
              <a:gd name="connsiteX3" fmla="*/ 4128473 w 4133413"/>
              <a:gd name="connsiteY3" fmla="*/ 230944 h 423581"/>
              <a:gd name="connsiteX4" fmla="*/ 1784443 w 4133413"/>
              <a:gd name="connsiteY4" fmla="*/ 233387 h 423581"/>
              <a:gd name="connsiteX5" fmla="*/ 1793968 w 4133413"/>
              <a:gd name="connsiteY5" fmla="*/ 414362 h 423581"/>
              <a:gd name="connsiteX6" fmla="*/ 9525 w 4133413"/>
              <a:gd name="connsiteY6" fmla="*/ 421444 h 423581"/>
              <a:gd name="connsiteX0" fmla="*/ 9525 w 4133413"/>
              <a:gd name="connsiteY0" fmla="*/ 421444 h 423581"/>
              <a:gd name="connsiteX1" fmla="*/ 0 w 4133413"/>
              <a:gd name="connsiteY1" fmla="*/ 9525 h 423581"/>
              <a:gd name="connsiteX2" fmla="*/ 4128473 w 4133413"/>
              <a:gd name="connsiteY2" fmla="*/ 0 h 423581"/>
              <a:gd name="connsiteX3" fmla="*/ 4128473 w 4133413"/>
              <a:gd name="connsiteY3" fmla="*/ 230944 h 423581"/>
              <a:gd name="connsiteX4" fmla="*/ 1784443 w 4133413"/>
              <a:gd name="connsiteY4" fmla="*/ 233387 h 423581"/>
              <a:gd name="connsiteX5" fmla="*/ 1784443 w 4133413"/>
              <a:gd name="connsiteY5" fmla="*/ 414362 h 423581"/>
              <a:gd name="connsiteX6" fmla="*/ 9525 w 4133413"/>
              <a:gd name="connsiteY6" fmla="*/ 421444 h 423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33413" h="423581">
                <a:moveTo>
                  <a:pt x="9525" y="421444"/>
                </a:moveTo>
                <a:cubicBezTo>
                  <a:pt x="-3720" y="249196"/>
                  <a:pt x="12009" y="151203"/>
                  <a:pt x="0" y="9525"/>
                </a:cubicBezTo>
                <a:lnTo>
                  <a:pt x="4128473" y="0"/>
                </a:lnTo>
                <a:cubicBezTo>
                  <a:pt x="4140277" y="113103"/>
                  <a:pt x="4127032" y="201571"/>
                  <a:pt x="4128473" y="230944"/>
                </a:cubicBezTo>
                <a:cubicBezTo>
                  <a:pt x="3397930" y="241283"/>
                  <a:pt x="2581661" y="232573"/>
                  <a:pt x="1784443" y="233387"/>
                </a:cubicBezTo>
                <a:cubicBezTo>
                  <a:pt x="1776359" y="309994"/>
                  <a:pt x="1784443" y="323874"/>
                  <a:pt x="1784443" y="414362"/>
                </a:cubicBezTo>
                <a:cubicBezTo>
                  <a:pt x="1482273" y="423480"/>
                  <a:pt x="325191" y="425822"/>
                  <a:pt x="9525" y="421444"/>
                </a:cubicBezTo>
                <a:close/>
              </a:path>
            </a:pathLst>
          </a:custGeom>
          <a:solidFill>
            <a:srgbClr val="66FFFF">
              <a:alpha val="50000"/>
            </a:srgb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22535" name="正方形/長方形 10"/>
          <p:cNvSpPr>
            <a:spLocks noChangeArrowheads="1"/>
          </p:cNvSpPr>
          <p:nvPr/>
        </p:nvSpPr>
        <p:spPr bwMode="auto">
          <a:xfrm>
            <a:off x="4508405" y="692696"/>
            <a:ext cx="4493538" cy="738664"/>
          </a:xfrm>
          <a:prstGeom prst="rect">
            <a:avLst/>
          </a:prstGeom>
          <a:noFill/>
          <a:ln w="9525">
            <a:noFill/>
            <a:miter lim="800000"/>
            <a:headEnd/>
            <a:tailEnd/>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rgbClr val="000000"/>
                </a:solidFill>
                <a:effectLst/>
                <a:uLnTx/>
                <a:uFillTx/>
                <a:latin typeface="ＭＳ ゴシック" pitchFamily="49" charset="-128"/>
                <a:ea typeface="ＭＳ ゴシック" pitchFamily="49" charset="-128"/>
                <a:cs typeface="+mn-cs"/>
              </a:rPr>
              <a:t>＜左岸線延伸部</a:t>
            </a:r>
            <a:r>
              <a:rPr kumimoji="1" lang="ja-JP" altLang="en-US" sz="1200" b="0" i="0" u="none" strike="noStrike" kern="1200" cap="none" spc="0" normalizeH="0" baseline="0" noProof="0" dirty="0">
                <a:ln>
                  <a:noFill/>
                </a:ln>
                <a:solidFill>
                  <a:srgbClr val="000000"/>
                </a:solidFill>
                <a:effectLst/>
                <a:uLnTx/>
                <a:uFillTx/>
                <a:latin typeface="ＭＳ ゴシック" pitchFamily="49" charset="-128"/>
                <a:ea typeface="ＭＳ ゴシック" pitchFamily="49" charset="-128"/>
                <a:cs typeface="+mn-cs"/>
              </a:rPr>
              <a:t>（大阪都市再生環状道路）</a:t>
            </a:r>
            <a:r>
              <a:rPr kumimoji="1" lang="ja-JP" altLang="en-US" sz="1400" b="0" i="0" u="none" strike="noStrike" kern="1200" cap="none" spc="0" normalizeH="0" baseline="0" noProof="0" dirty="0">
                <a:ln>
                  <a:noFill/>
                </a:ln>
                <a:solidFill>
                  <a:srgbClr val="000000"/>
                </a:solidFill>
                <a:effectLst/>
                <a:uLnTx/>
                <a:uFillTx/>
                <a:latin typeface="ＭＳ ゴシック" pitchFamily="49" charset="-128"/>
                <a:ea typeface="ＭＳ ゴシック" pitchFamily="49" charset="-128"/>
                <a:cs typeface="+mn-cs"/>
              </a:rPr>
              <a:t>の整備効果 ＞</a:t>
            </a:r>
            <a:endParaRPr kumimoji="1" lang="en-US" altLang="ja-JP" sz="1400" b="0" i="0" u="none" strike="noStrike" kern="1200" cap="none" spc="0" normalizeH="0" baseline="0" noProof="0" dirty="0">
              <a:ln>
                <a:noFill/>
              </a:ln>
              <a:solidFill>
                <a:srgbClr val="000000"/>
              </a:solidFill>
              <a:effectLst/>
              <a:uLnTx/>
              <a:uFillTx/>
              <a:latin typeface="ＭＳ ゴシック" pitchFamily="49" charset="-128"/>
              <a:ea typeface="ＭＳ ゴシック"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rgbClr val="000000"/>
                </a:solidFill>
                <a:effectLst/>
                <a:uLnTx/>
                <a:uFillTx/>
                <a:latin typeface="ＭＳ ゴシック" pitchFamily="49" charset="-128"/>
                <a:ea typeface="ＭＳ ゴシック" pitchFamily="49" charset="-128"/>
                <a:cs typeface="+mn-cs"/>
              </a:rPr>
              <a:t>　阪神高速の環状線を通過する交通を外周に転換し、</a:t>
            </a:r>
            <a:endParaRPr kumimoji="1" lang="en-US" altLang="ja-JP" sz="1400" b="0" i="0" u="none" strike="noStrike" kern="1200" cap="none" spc="0" normalizeH="0" baseline="0" noProof="0" dirty="0">
              <a:ln>
                <a:noFill/>
              </a:ln>
              <a:solidFill>
                <a:srgbClr val="000000"/>
              </a:solidFill>
              <a:effectLst/>
              <a:uLnTx/>
              <a:uFillTx/>
              <a:latin typeface="ＭＳ ゴシック" pitchFamily="49" charset="-128"/>
              <a:ea typeface="ＭＳ ゴシック"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rgbClr val="000000"/>
                </a:solidFill>
                <a:effectLst/>
                <a:uLnTx/>
                <a:uFillTx/>
                <a:latin typeface="ＭＳ ゴシック" pitchFamily="49" charset="-128"/>
                <a:ea typeface="ＭＳ ゴシック" pitchFamily="49" charset="-128"/>
                <a:cs typeface="+mn-cs"/>
              </a:rPr>
              <a:t>　交通を円滑にします。</a:t>
            </a:r>
            <a:endParaRPr kumimoji="1" lang="ja-JP" altLang="en-US" sz="1400" b="0" i="0" u="none" strike="noStrike" kern="1200" cap="none" spc="0" normalizeH="0" baseline="0" noProof="0" dirty="0">
              <a:ln>
                <a:noFill/>
              </a:ln>
              <a:solidFill>
                <a:srgbClr val="FF0000"/>
              </a:solidFill>
              <a:effectLst/>
              <a:uLnTx/>
              <a:uFillTx/>
              <a:latin typeface="ＭＳ ゴシック" pitchFamily="49" charset="-128"/>
              <a:ea typeface="ＭＳ ゴシック" pitchFamily="49" charset="-128"/>
              <a:cs typeface="+mn-cs"/>
            </a:endParaRPr>
          </a:p>
        </p:txBody>
      </p:sp>
      <p:sp>
        <p:nvSpPr>
          <p:cNvPr id="22534" name="正方形/長方形 10"/>
          <p:cNvSpPr>
            <a:spLocks noChangeArrowheads="1"/>
          </p:cNvSpPr>
          <p:nvPr/>
        </p:nvSpPr>
        <p:spPr bwMode="auto">
          <a:xfrm>
            <a:off x="-57007" y="745870"/>
            <a:ext cx="4852610" cy="1384995"/>
          </a:xfrm>
          <a:prstGeom prst="rect">
            <a:avLst/>
          </a:prstGeom>
          <a:noFill/>
          <a:ln w="9525">
            <a:noFill/>
            <a:miter lim="800000"/>
            <a:headEnd/>
            <a:tailEnd/>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rgbClr val="000000"/>
                </a:solidFill>
                <a:effectLst/>
                <a:uLnTx/>
                <a:uFillTx/>
                <a:latin typeface="ＭＳ ゴシック" pitchFamily="49" charset="-128"/>
                <a:ea typeface="ＭＳ ゴシック" pitchFamily="49" charset="-128"/>
                <a:cs typeface="+mn-cs"/>
              </a:rPr>
              <a:t>＜大阪都市再生環状道路の概要 ＞</a:t>
            </a:r>
            <a:endParaRPr kumimoji="1" lang="en-US" altLang="ja-JP" sz="1400" b="0" i="0" u="none" strike="noStrike" kern="1200" cap="none" spc="0" normalizeH="0" baseline="0" noProof="0" dirty="0">
              <a:ln>
                <a:noFill/>
              </a:ln>
              <a:solidFill>
                <a:srgbClr val="000000"/>
              </a:solidFill>
              <a:effectLst/>
              <a:uLnTx/>
              <a:uFillTx/>
              <a:latin typeface="ＭＳ ゴシック" pitchFamily="49" charset="-128"/>
              <a:ea typeface="ＭＳ ゴシック"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rgbClr val="000000"/>
                </a:solidFill>
                <a:effectLst/>
                <a:uLnTx/>
                <a:uFillTx/>
                <a:latin typeface="ＭＳ ゴシック" pitchFamily="49" charset="-128"/>
                <a:ea typeface="ＭＳ ゴシック" pitchFamily="49" charset="-128"/>
                <a:cs typeface="+mn-cs"/>
              </a:rPr>
              <a:t>　概ね大阪市域外縁部に位置する新たな環状道路であり</a:t>
            </a:r>
            <a:endParaRPr kumimoji="1" lang="en-US" altLang="ja-JP" sz="1400" b="0" i="0" u="none" strike="noStrike" kern="1200" cap="none" spc="0" normalizeH="0" baseline="0" noProof="0" dirty="0">
              <a:ln>
                <a:noFill/>
              </a:ln>
              <a:solidFill>
                <a:srgbClr val="000000"/>
              </a:solidFill>
              <a:effectLst/>
              <a:uLnTx/>
              <a:uFillTx/>
              <a:latin typeface="ＭＳ ゴシック" pitchFamily="49" charset="-128"/>
              <a:ea typeface="ＭＳ ゴシック"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rgbClr val="000000"/>
                </a:solidFill>
                <a:effectLst/>
                <a:uLnTx/>
                <a:uFillTx/>
                <a:latin typeface="ＭＳ ゴシック" pitchFamily="49" charset="-128"/>
                <a:ea typeface="ＭＳ ゴシック" pitchFamily="49" charset="-128"/>
                <a:cs typeface="+mn-cs"/>
              </a:rPr>
              <a:t>　大阪都心部の慢性的な渋滞の緩和や沿道環境の改善と</a:t>
            </a:r>
            <a:endParaRPr kumimoji="1" lang="en-US" altLang="ja-JP" sz="1400" b="0" i="0" u="none" strike="noStrike" kern="1200" cap="none" spc="0" normalizeH="0" baseline="0" noProof="0" dirty="0">
              <a:ln>
                <a:noFill/>
              </a:ln>
              <a:solidFill>
                <a:srgbClr val="000000"/>
              </a:solidFill>
              <a:effectLst/>
              <a:uLnTx/>
              <a:uFillTx/>
              <a:latin typeface="ＭＳ ゴシック" pitchFamily="49" charset="-128"/>
              <a:ea typeface="ＭＳ ゴシック"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rgbClr val="000000"/>
                </a:solidFill>
                <a:effectLst/>
                <a:uLnTx/>
                <a:uFillTx/>
                <a:latin typeface="ＭＳ ゴシック" pitchFamily="49" charset="-128"/>
                <a:ea typeface="ＭＳ ゴシック" pitchFamily="49" charset="-128"/>
                <a:cs typeface="+mn-cs"/>
              </a:rPr>
              <a:t>　ともに、新たな拠点エリアを誘引する都市の活性に繋が</a:t>
            </a:r>
            <a:endParaRPr kumimoji="1" lang="en-US" altLang="ja-JP" sz="1400" b="0" i="0" u="none" strike="noStrike" kern="1200" cap="none" spc="0" normalizeH="0" baseline="0" noProof="0" dirty="0">
              <a:ln>
                <a:noFill/>
              </a:ln>
              <a:solidFill>
                <a:srgbClr val="000000"/>
              </a:solidFill>
              <a:effectLst/>
              <a:uLnTx/>
              <a:uFillTx/>
              <a:latin typeface="ＭＳ ゴシック" pitchFamily="49" charset="-128"/>
              <a:ea typeface="ＭＳ ゴシック"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rgbClr val="000000"/>
                </a:solidFill>
                <a:effectLst/>
                <a:uLnTx/>
                <a:uFillTx/>
                <a:latin typeface="ＭＳ ゴシック" pitchFamily="49" charset="-128"/>
                <a:ea typeface="ＭＳ ゴシック" pitchFamily="49" charset="-128"/>
                <a:cs typeface="+mn-cs"/>
              </a:rPr>
              <a:t>　</a:t>
            </a:r>
            <a:r>
              <a:rPr kumimoji="1" lang="ja-JP" altLang="en-US" sz="1400" b="0" i="0" u="none" strike="noStrike" kern="1200" cap="none" spc="0" normalizeH="0" baseline="0" noProof="0" dirty="0" err="1">
                <a:ln>
                  <a:noFill/>
                </a:ln>
                <a:solidFill>
                  <a:srgbClr val="000000"/>
                </a:solidFill>
                <a:effectLst/>
                <a:uLnTx/>
                <a:uFillTx/>
                <a:latin typeface="ＭＳ ゴシック" pitchFamily="49" charset="-128"/>
                <a:ea typeface="ＭＳ ゴシック" pitchFamily="49" charset="-128"/>
                <a:cs typeface="+mn-cs"/>
              </a:rPr>
              <a:t>る</a:t>
            </a:r>
            <a:r>
              <a:rPr kumimoji="1" lang="ja-JP" altLang="en-US" sz="1400" b="0" i="0" u="none" strike="noStrike" kern="1200" cap="none" spc="0" normalizeH="0" baseline="0" noProof="0" dirty="0">
                <a:ln>
                  <a:noFill/>
                </a:ln>
                <a:solidFill>
                  <a:srgbClr val="000000"/>
                </a:solidFill>
                <a:effectLst/>
                <a:uLnTx/>
                <a:uFillTx/>
                <a:latin typeface="ＭＳ ゴシック" pitchFamily="49" charset="-128"/>
                <a:ea typeface="ＭＳ ゴシック" pitchFamily="49" charset="-128"/>
                <a:cs typeface="+mn-cs"/>
              </a:rPr>
              <a:t>道路です。</a:t>
            </a:r>
            <a:endParaRPr kumimoji="1" lang="en-US" altLang="ja-JP" sz="1400" b="0" i="0" u="none" strike="noStrike" kern="1200" cap="none" spc="0" normalizeH="0" baseline="0" noProof="0" dirty="0">
              <a:ln>
                <a:noFill/>
              </a:ln>
              <a:solidFill>
                <a:srgbClr val="000000"/>
              </a:solidFill>
              <a:effectLst/>
              <a:uLnTx/>
              <a:uFillTx/>
              <a:latin typeface="ＭＳ ゴシック" pitchFamily="49" charset="-128"/>
              <a:ea typeface="ＭＳ ゴシック"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srgbClr val="000000"/>
              </a:solidFill>
              <a:effectLst/>
              <a:uLnTx/>
              <a:uFillTx/>
              <a:latin typeface="ＭＳ ゴシック" pitchFamily="49" charset="-128"/>
              <a:ea typeface="ＭＳ ゴシック" pitchFamily="49" charset="-128"/>
              <a:cs typeface="+mn-cs"/>
            </a:endParaRPr>
          </a:p>
        </p:txBody>
      </p:sp>
      <p:sp>
        <p:nvSpPr>
          <p:cNvPr id="16" name="角丸四角形 15"/>
          <p:cNvSpPr/>
          <p:nvPr/>
        </p:nvSpPr>
        <p:spPr>
          <a:xfrm>
            <a:off x="4716016" y="1431360"/>
            <a:ext cx="4176464" cy="5212599"/>
          </a:xfrm>
          <a:prstGeom prst="roundRect">
            <a:avLst>
              <a:gd name="adj" fmla="val 3640"/>
            </a:avLst>
          </a:prstGeom>
          <a:solidFill>
            <a:schemeClr val="accent5">
              <a:lumMod val="20000"/>
              <a:lumOff val="80000"/>
              <a:alpha val="5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24" name="角丸四角形 23"/>
          <p:cNvSpPr/>
          <p:nvPr/>
        </p:nvSpPr>
        <p:spPr>
          <a:xfrm>
            <a:off x="49197" y="1935416"/>
            <a:ext cx="4645555" cy="4112584"/>
          </a:xfrm>
          <a:prstGeom prst="roundRect">
            <a:avLst>
              <a:gd name="adj" fmla="val 3640"/>
            </a:avLst>
          </a:prstGeom>
          <a:solidFill>
            <a:schemeClr val="accent5">
              <a:lumMod val="20000"/>
              <a:lumOff val="80000"/>
              <a:alpha val="5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22533" name="Rectangle 147"/>
          <p:cNvSpPr txBox="1">
            <a:spLocks noChangeArrowheads="1"/>
          </p:cNvSpPr>
          <p:nvPr/>
        </p:nvSpPr>
        <p:spPr bwMode="auto">
          <a:xfrm>
            <a:off x="252536" y="188640"/>
            <a:ext cx="6551712" cy="612775"/>
          </a:xfrm>
          <a:prstGeom prst="rect">
            <a:avLst/>
          </a:prstGeom>
          <a:noFill/>
          <a:ln w="9525">
            <a:noFill/>
            <a:miter lim="800000"/>
            <a:headEnd/>
            <a:tailEnd/>
          </a:ln>
        </p:spPr>
        <p:txBody>
          <a:bodyPr anchor="ctr"/>
          <a:lstStyle/>
          <a:p>
            <a:pPr marL="0" marR="0" lvl="0" indent="0" algn="l" defTabSz="914400" rtl="0" eaLnBrk="0" fontAlgn="auto" latinLnBrk="0" hangingPunct="0">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③（環状高速道路）　延伸部の概要と整備効果</a:t>
            </a:r>
          </a:p>
        </p:txBody>
      </p:sp>
      <p:cxnSp>
        <p:nvCxnSpPr>
          <p:cNvPr id="12" name="直線コネクタ 11"/>
          <p:cNvCxnSpPr/>
          <p:nvPr/>
        </p:nvCxnSpPr>
        <p:spPr>
          <a:xfrm>
            <a:off x="179512" y="692696"/>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6" name="フリーフォーム 5"/>
          <p:cNvSpPr/>
          <p:nvPr/>
        </p:nvSpPr>
        <p:spPr>
          <a:xfrm>
            <a:off x="5936456" y="3359944"/>
            <a:ext cx="166688" cy="40481"/>
          </a:xfrm>
          <a:custGeom>
            <a:avLst/>
            <a:gdLst>
              <a:gd name="connsiteX0" fmla="*/ 0 w 166688"/>
              <a:gd name="connsiteY0" fmla="*/ 0 h 40481"/>
              <a:gd name="connsiteX1" fmla="*/ 166688 w 166688"/>
              <a:gd name="connsiteY1" fmla="*/ 40481 h 40481"/>
            </a:gdLst>
            <a:ahLst/>
            <a:cxnLst>
              <a:cxn ang="0">
                <a:pos x="connsiteX0" y="connsiteY0"/>
              </a:cxn>
              <a:cxn ang="0">
                <a:pos x="connsiteX1" y="connsiteY1"/>
              </a:cxn>
            </a:cxnLst>
            <a:rect l="l" t="t" r="r" b="b"/>
            <a:pathLst>
              <a:path w="166688" h="40481">
                <a:moveTo>
                  <a:pt x="0" y="0"/>
                </a:moveTo>
                <a:lnTo>
                  <a:pt x="166688" y="40481"/>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endParaRPr>
          </a:p>
        </p:txBody>
      </p:sp>
      <p:sp>
        <p:nvSpPr>
          <p:cNvPr id="10" name="フリーフォーム 9"/>
          <p:cNvSpPr/>
          <p:nvPr/>
        </p:nvSpPr>
        <p:spPr>
          <a:xfrm>
            <a:off x="5902325" y="6048000"/>
            <a:ext cx="158750" cy="47625"/>
          </a:xfrm>
          <a:custGeom>
            <a:avLst/>
            <a:gdLst>
              <a:gd name="connsiteX0" fmla="*/ 0 w 158750"/>
              <a:gd name="connsiteY0" fmla="*/ 0 h 47625"/>
              <a:gd name="connsiteX1" fmla="*/ 158750 w 158750"/>
              <a:gd name="connsiteY1" fmla="*/ 47625 h 47625"/>
            </a:gdLst>
            <a:ahLst/>
            <a:cxnLst>
              <a:cxn ang="0">
                <a:pos x="connsiteX0" y="connsiteY0"/>
              </a:cxn>
              <a:cxn ang="0">
                <a:pos x="connsiteX1" y="connsiteY1"/>
              </a:cxn>
            </a:cxnLst>
            <a:rect l="l" t="t" r="r" b="b"/>
            <a:pathLst>
              <a:path w="158750" h="47625">
                <a:moveTo>
                  <a:pt x="0" y="0"/>
                </a:moveTo>
                <a:cubicBezTo>
                  <a:pt x="70114" y="20108"/>
                  <a:pt x="140229" y="40217"/>
                  <a:pt x="158750" y="47625"/>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pic>
        <p:nvPicPr>
          <p:cNvPr id="5" name="図 4"/>
          <p:cNvPicPr>
            <a:picLocks noChangeAspect="1"/>
          </p:cNvPicPr>
          <p:nvPr/>
        </p:nvPicPr>
        <p:blipFill>
          <a:blip r:embed="rId2"/>
          <a:stretch>
            <a:fillRect/>
          </a:stretch>
        </p:blipFill>
        <p:spPr>
          <a:xfrm>
            <a:off x="252455" y="2060848"/>
            <a:ext cx="4233687" cy="3816424"/>
          </a:xfrm>
          <a:prstGeom prst="rect">
            <a:avLst/>
          </a:prstGeom>
        </p:spPr>
      </p:pic>
      <p:pic>
        <p:nvPicPr>
          <p:cNvPr id="7" name="図 6"/>
          <p:cNvPicPr>
            <a:picLocks noChangeAspect="1"/>
          </p:cNvPicPr>
          <p:nvPr/>
        </p:nvPicPr>
        <p:blipFill>
          <a:blip r:embed="rId3"/>
          <a:stretch>
            <a:fillRect/>
          </a:stretch>
        </p:blipFill>
        <p:spPr>
          <a:xfrm>
            <a:off x="5222845" y="1493563"/>
            <a:ext cx="3233780" cy="2424165"/>
          </a:xfrm>
          <a:prstGeom prst="rect">
            <a:avLst/>
          </a:prstGeom>
        </p:spPr>
      </p:pic>
      <p:pic>
        <p:nvPicPr>
          <p:cNvPr id="8" name="図 7"/>
          <p:cNvPicPr>
            <a:picLocks noChangeAspect="1"/>
          </p:cNvPicPr>
          <p:nvPr/>
        </p:nvPicPr>
        <p:blipFill>
          <a:blip r:embed="rId4"/>
          <a:stretch>
            <a:fillRect/>
          </a:stretch>
        </p:blipFill>
        <p:spPr>
          <a:xfrm>
            <a:off x="5292080" y="4291806"/>
            <a:ext cx="3240360" cy="2341773"/>
          </a:xfrm>
          <a:prstGeom prst="rect">
            <a:avLst/>
          </a:prstGeom>
        </p:spPr>
      </p:pic>
      <p:sp>
        <p:nvSpPr>
          <p:cNvPr id="11" name="二等辺三角形 10"/>
          <p:cNvSpPr/>
          <p:nvPr/>
        </p:nvSpPr>
        <p:spPr>
          <a:xfrm rot="10800000">
            <a:off x="6372200" y="4007861"/>
            <a:ext cx="1080120" cy="216024"/>
          </a:xfrm>
          <a:prstGeom prst="triangle">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9" name="テキスト ボックス 36"/>
          <p:cNvSpPr txBox="1"/>
          <p:nvPr/>
        </p:nvSpPr>
        <p:spPr>
          <a:xfrm>
            <a:off x="-25315" y="50505"/>
            <a:ext cx="3312368"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lvl="0">
              <a:defRPr/>
            </a:pP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Ⅰ</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　</a:t>
            </a:r>
            <a:r>
              <a:rPr lang="ja-JP" altLang="en-US"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政策の刷新・インフラ整備</a:t>
            </a:r>
          </a:p>
        </p:txBody>
      </p:sp>
      <p:sp>
        <p:nvSpPr>
          <p:cNvPr id="3" name="スライド番号プレースホルダー 2"/>
          <p:cNvSpPr>
            <a:spLocks noGrp="1"/>
          </p:cNvSpPr>
          <p:nvPr>
            <p:ph type="sldNum" sz="quarter" idx="12"/>
          </p:nvPr>
        </p:nvSpPr>
        <p:spPr/>
        <p:txBody>
          <a:bodyPr/>
          <a:lstStyle/>
          <a:p>
            <a:fld id="{CCEC3038-1CF1-4B63-9920-55248DCFBA97}" type="slidenum">
              <a:rPr kumimoji="1" lang="ja-JP" altLang="en-US" smtClean="0"/>
              <a:pPr/>
              <a:t>47</a:t>
            </a:fld>
            <a:endParaRPr kumimoji="1" lang="ja-JP" altLang="en-US" dirty="0"/>
          </a:p>
        </p:txBody>
      </p:sp>
    </p:spTree>
    <p:extLst>
      <p:ext uri="{BB962C8B-B14F-4D97-AF65-F5344CB8AC3E}">
        <p14:creationId xmlns:p14="http://schemas.microsoft.com/office/powerpoint/2010/main" val="276370825"/>
      </p:ext>
    </p:extLst>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8" name="角丸四角形 97"/>
          <p:cNvSpPr/>
          <p:nvPr/>
        </p:nvSpPr>
        <p:spPr>
          <a:xfrm>
            <a:off x="5987777" y="2173790"/>
            <a:ext cx="1150805" cy="309362"/>
          </a:xfrm>
          <a:prstGeom prst="roundRect">
            <a:avLst>
              <a:gd name="adj" fmla="val 3640"/>
            </a:avLst>
          </a:prstGeom>
          <a:solidFill>
            <a:srgbClr val="66FFFF">
              <a:alpha val="50000"/>
            </a:srgb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80" name="角丸四角形 79"/>
          <p:cNvSpPr/>
          <p:nvPr/>
        </p:nvSpPr>
        <p:spPr>
          <a:xfrm>
            <a:off x="7233619" y="1938580"/>
            <a:ext cx="154631" cy="309362"/>
          </a:xfrm>
          <a:prstGeom prst="roundRect">
            <a:avLst>
              <a:gd name="adj" fmla="val 3640"/>
            </a:avLst>
          </a:prstGeom>
          <a:solidFill>
            <a:srgbClr val="66FFFF">
              <a:alpha val="50000"/>
            </a:srgb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8" name="テキスト ボックス 7"/>
          <p:cNvSpPr txBox="1">
            <a:spLocks noChangeArrowheads="1"/>
          </p:cNvSpPr>
          <p:nvPr/>
        </p:nvSpPr>
        <p:spPr bwMode="auto">
          <a:xfrm>
            <a:off x="5940152" y="1916832"/>
            <a:ext cx="1512168" cy="605294"/>
          </a:xfrm>
          <a:prstGeom prst="rect">
            <a:avLst/>
          </a:prstGeom>
          <a:noFill/>
          <a:ln w="9525">
            <a:noFill/>
            <a:miter lim="800000"/>
            <a:headEnd/>
            <a:tailEnd/>
          </a:ln>
        </p:spPr>
        <p:txBody>
          <a:bodyPr wrap="square">
            <a:spAutoFit/>
          </a:bodyPr>
          <a:lstStyle/>
          <a:p>
            <a:pPr marL="0" marR="0" lvl="0" indent="0" algn="l" defTabSz="914400" rtl="0" eaLnBrk="1" fontAlgn="auto" latinLnBrk="0" hangingPunct="1">
              <a:lnSpc>
                <a:spcPts val="2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なにわ筋連絡線・</a:t>
            </a: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2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新大阪連絡線</a:t>
            </a: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95" name="角丸四角形 94"/>
          <p:cNvSpPr/>
          <p:nvPr/>
        </p:nvSpPr>
        <p:spPr>
          <a:xfrm>
            <a:off x="3375895" y="4516300"/>
            <a:ext cx="1068116" cy="1031129"/>
          </a:xfrm>
          <a:prstGeom prst="roundRect">
            <a:avLst>
              <a:gd name="adj" fmla="val 3640"/>
            </a:avLst>
          </a:prstGeom>
          <a:solidFill>
            <a:srgbClr val="66FFFF">
              <a:alpha val="50000"/>
            </a:srgb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79" name="角丸四角形 78"/>
          <p:cNvSpPr/>
          <p:nvPr/>
        </p:nvSpPr>
        <p:spPr>
          <a:xfrm>
            <a:off x="4465376" y="4807975"/>
            <a:ext cx="427565" cy="861920"/>
          </a:xfrm>
          <a:prstGeom prst="roundRect">
            <a:avLst>
              <a:gd name="adj" fmla="val 3640"/>
            </a:avLst>
          </a:prstGeom>
          <a:solidFill>
            <a:srgbClr val="66FFFF">
              <a:alpha val="50000"/>
            </a:srgb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54" name="ホームベース 53"/>
          <p:cNvSpPr/>
          <p:nvPr/>
        </p:nvSpPr>
        <p:spPr>
          <a:xfrm>
            <a:off x="7272460" y="4285983"/>
            <a:ext cx="922659" cy="1452711"/>
          </a:xfrm>
          <a:prstGeom prst="homePlate">
            <a:avLst>
              <a:gd name="adj" fmla="val 25373"/>
            </a:avLst>
          </a:prstGeom>
          <a:solidFill>
            <a:schemeClr val="bg1"/>
          </a:solidFill>
          <a:ln>
            <a:tailEnd type="triangle"/>
          </a:ln>
        </p:spPr>
        <p:style>
          <a:lnRef idx="2">
            <a:schemeClr val="accent2"/>
          </a:lnRef>
          <a:fillRef idx="1">
            <a:schemeClr val="lt1"/>
          </a:fillRef>
          <a:effectRef idx="0">
            <a:schemeClr val="accent2"/>
          </a:effectRef>
          <a:fontRef idx="minor">
            <a:schemeClr val="dk1"/>
          </a:fontRef>
        </p:style>
        <p:txBody>
          <a:bodyPr lIns="36000" tIns="36000" rIns="36000" bIns="3600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24" name="テキスト ボックス 23"/>
          <p:cNvSpPr txBox="1"/>
          <p:nvPr/>
        </p:nvSpPr>
        <p:spPr>
          <a:xfrm>
            <a:off x="7239305" y="4399866"/>
            <a:ext cx="930962" cy="133882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2017</a:t>
            </a:r>
            <a:r>
              <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a:t>
            </a:r>
            <a:r>
              <a:rPr kumimoji="1" lang="en-US" altLang="ja-JP"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4</a:t>
            </a:r>
            <a:r>
              <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国、阪神高速道路㈱、</a:t>
            </a:r>
            <a:endParaRPr kumimoji="1" lang="en-US" altLang="ja-JP"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NEXCO</a:t>
            </a:r>
            <a:r>
              <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西日本により国直轄事業と有料道路事業の合併施行方式によって事業化</a:t>
            </a:r>
          </a:p>
        </p:txBody>
      </p:sp>
      <p:cxnSp>
        <p:nvCxnSpPr>
          <p:cNvPr id="12" name="直線コネクタ 11"/>
          <p:cNvCxnSpPr/>
          <p:nvPr/>
        </p:nvCxnSpPr>
        <p:spPr>
          <a:xfrm>
            <a:off x="1043608" y="4581128"/>
            <a:ext cx="8032596" cy="0"/>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4" name="テキスト ボックス 7"/>
          <p:cNvSpPr txBox="1">
            <a:spLocks noChangeArrowheads="1"/>
          </p:cNvSpPr>
          <p:nvPr/>
        </p:nvSpPr>
        <p:spPr bwMode="auto">
          <a:xfrm>
            <a:off x="-108520" y="2567226"/>
            <a:ext cx="1152128" cy="861774"/>
          </a:xfrm>
          <a:prstGeom prst="rect">
            <a:avLst/>
          </a:prstGeom>
          <a:noFill/>
          <a:ln w="9525">
            <a:noFill/>
            <a:miter lim="800000"/>
            <a:headEnd/>
            <a:tailEnd/>
          </a:ln>
        </p:spPr>
        <p:txBody>
          <a:bodyPr wrap="square" rIns="36000">
            <a:spAutoFit/>
          </a:bodyPr>
          <a:lstStyle/>
          <a:p>
            <a:pPr marL="0" marR="0" lvl="0" indent="0" algn="l" defTabSz="914400" rtl="0" eaLnBrk="1" fontAlgn="auto" latinLnBrk="0" hangingPunct="1">
              <a:lnSpc>
                <a:spcPts val="2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①関係者間</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2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200" b="0" i="0" u="none" strike="noStrike" kern="1200" cap="none" spc="0" normalizeH="0" baseline="0" noProof="0" dirty="0" err="1">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での</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必要性</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2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の整理 </a:t>
            </a:r>
          </a:p>
        </p:txBody>
      </p:sp>
      <p:sp>
        <p:nvSpPr>
          <p:cNvPr id="5" name="テキスト ボックス 7"/>
          <p:cNvSpPr txBox="1">
            <a:spLocks noChangeArrowheads="1"/>
          </p:cNvSpPr>
          <p:nvPr/>
        </p:nvSpPr>
        <p:spPr bwMode="auto">
          <a:xfrm>
            <a:off x="-73745" y="3429000"/>
            <a:ext cx="973337" cy="605294"/>
          </a:xfrm>
          <a:prstGeom prst="rect">
            <a:avLst/>
          </a:prstGeom>
          <a:noFill/>
          <a:ln w="9525">
            <a:noFill/>
            <a:miter lim="800000"/>
            <a:headEnd/>
            <a:tailEnd/>
          </a:ln>
        </p:spPr>
        <p:txBody>
          <a:bodyPr wrap="square" rIns="36000">
            <a:spAutoFit/>
          </a:bodyPr>
          <a:lstStyle/>
          <a:p>
            <a:pPr marL="0" marR="0" lvl="0" indent="0" algn="l" defTabSz="914400" rtl="0" eaLnBrk="1" fontAlgn="auto" latinLnBrk="0" hangingPunct="1">
              <a:lnSpc>
                <a:spcPts val="2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② 計画案の</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2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深度化</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6" name="テキスト ボックス 7"/>
          <p:cNvSpPr txBox="1">
            <a:spLocks noChangeArrowheads="1"/>
          </p:cNvSpPr>
          <p:nvPr/>
        </p:nvSpPr>
        <p:spPr bwMode="auto">
          <a:xfrm>
            <a:off x="-43334" y="4077072"/>
            <a:ext cx="1951038" cy="733534"/>
          </a:xfrm>
          <a:prstGeom prst="rect">
            <a:avLst/>
          </a:prstGeom>
          <a:noFill/>
          <a:ln w="9525">
            <a:noFill/>
            <a:miter lim="800000"/>
            <a:headEnd/>
            <a:tailEnd/>
          </a:ln>
        </p:spPr>
        <p:txBody>
          <a:bodyPr rIns="36000">
            <a:spAutoFit/>
          </a:bodyPr>
          <a:lstStyle/>
          <a:p>
            <a:pPr marL="0" marR="0" lvl="0" indent="0" algn="l" defTabSz="914400" rtl="0" eaLnBrk="1" fontAlgn="auto" latinLnBrk="0" hangingPunct="1">
              <a:lnSpc>
                <a:spcPts val="2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③法定手続き</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5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（都市計画、</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5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環境アセス等）</a:t>
            </a:r>
          </a:p>
        </p:txBody>
      </p:sp>
      <p:sp>
        <p:nvSpPr>
          <p:cNvPr id="7" name="テキスト ボックス 7"/>
          <p:cNvSpPr txBox="1">
            <a:spLocks noChangeArrowheads="1"/>
          </p:cNvSpPr>
          <p:nvPr/>
        </p:nvSpPr>
        <p:spPr bwMode="auto">
          <a:xfrm>
            <a:off x="-64542" y="5000625"/>
            <a:ext cx="1900238" cy="823623"/>
          </a:xfrm>
          <a:prstGeom prst="rect">
            <a:avLst/>
          </a:prstGeom>
          <a:noFill/>
          <a:ln w="9525">
            <a:noFill/>
            <a:miter lim="800000"/>
            <a:headEnd/>
            <a:tailEnd/>
          </a:ln>
        </p:spPr>
        <p:txBody>
          <a:bodyPr>
            <a:spAutoFit/>
          </a:bodyPr>
          <a:lstStyle/>
          <a:p>
            <a:pPr marL="0" marR="0" lvl="0" indent="0" algn="l" defTabSz="914400" rtl="0" eaLnBrk="1" fontAlgn="auto" latinLnBrk="0" hangingPunct="1">
              <a:lnSpc>
                <a:spcPts val="2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④現地での施工</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r>
            <a:b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b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（測量、設計等</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2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を含む）</a:t>
            </a:r>
          </a:p>
        </p:txBody>
      </p:sp>
      <p:sp>
        <p:nvSpPr>
          <p:cNvPr id="8" name="テキスト ボックス 7"/>
          <p:cNvSpPr txBox="1">
            <a:spLocks noChangeArrowheads="1"/>
          </p:cNvSpPr>
          <p:nvPr/>
        </p:nvSpPr>
        <p:spPr bwMode="auto">
          <a:xfrm>
            <a:off x="-57745" y="5877272"/>
            <a:ext cx="1749425" cy="797654"/>
          </a:xfrm>
          <a:prstGeom prst="rect">
            <a:avLst/>
          </a:prstGeom>
          <a:noFill/>
          <a:ln w="9525">
            <a:noFill/>
            <a:miter lim="800000"/>
            <a:headEnd/>
            <a:tailEnd/>
          </a:ln>
        </p:spPr>
        <p:txBody>
          <a:bodyPr>
            <a:spAutoFit/>
          </a:bodyPr>
          <a:lstStyle/>
          <a:p>
            <a:pPr marL="0" marR="0" lvl="0" indent="0" algn="l" defTabSz="914400" rtl="0" eaLnBrk="1" fontAlgn="auto" latinLnBrk="0" hangingPunct="1">
              <a:lnSpc>
                <a:spcPts val="2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⑤完成・供用</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itchFamily="50" charset="-128"/>
              <a:cs typeface="+mn-cs"/>
            </a:endParaRPr>
          </a:p>
          <a:p>
            <a:pPr marL="0" marR="0" lvl="0" indent="0" algn="l" defTabSz="914400" rtl="0" eaLnBrk="1" fontAlgn="auto" latinLnBrk="0" hangingPunct="1">
              <a:lnSpc>
                <a:spcPts val="2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itchFamily="50" charset="-128"/>
                <a:cs typeface="+mn-cs"/>
              </a:rPr>
              <a:t>   </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itchFamily="50" charset="-128"/>
                <a:cs typeface="+mn-cs"/>
              </a:rPr>
              <a:t>開始</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itchFamily="50" charset="-128"/>
              <a:cs typeface="+mn-cs"/>
            </a:endParaRPr>
          </a:p>
          <a:p>
            <a:pPr marL="0" marR="0" lvl="0" indent="0" algn="l" defTabSz="914400" rtl="0" eaLnBrk="1" fontAlgn="auto" latinLnBrk="0" hangingPunct="1">
              <a:lnSpc>
                <a:spcPts val="15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（構想実現）</a:t>
            </a:r>
          </a:p>
        </p:txBody>
      </p:sp>
      <p:cxnSp>
        <p:nvCxnSpPr>
          <p:cNvPr id="10" name="直線コネクタ 9"/>
          <p:cNvCxnSpPr/>
          <p:nvPr/>
        </p:nvCxnSpPr>
        <p:spPr>
          <a:xfrm flipV="1">
            <a:off x="1259632" y="6146908"/>
            <a:ext cx="7826097" cy="18396"/>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11" name="直線コネクタ 10"/>
          <p:cNvCxnSpPr/>
          <p:nvPr/>
        </p:nvCxnSpPr>
        <p:spPr>
          <a:xfrm flipV="1">
            <a:off x="1259632" y="5415642"/>
            <a:ext cx="7841986" cy="29582"/>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13" name="直線コネクタ 12"/>
          <p:cNvCxnSpPr/>
          <p:nvPr/>
        </p:nvCxnSpPr>
        <p:spPr>
          <a:xfrm>
            <a:off x="899592" y="3717032"/>
            <a:ext cx="8151212" cy="7182"/>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14" name="直線コネクタ 13"/>
          <p:cNvCxnSpPr/>
          <p:nvPr/>
        </p:nvCxnSpPr>
        <p:spPr>
          <a:xfrm>
            <a:off x="899592" y="2924944"/>
            <a:ext cx="8244408" cy="0"/>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45" name="直線コネクタ 44"/>
          <p:cNvCxnSpPr/>
          <p:nvPr/>
        </p:nvCxnSpPr>
        <p:spPr>
          <a:xfrm>
            <a:off x="323528" y="692696"/>
            <a:ext cx="856895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9" name="テキスト ボックス 7"/>
          <p:cNvSpPr txBox="1">
            <a:spLocks noChangeArrowheads="1"/>
          </p:cNvSpPr>
          <p:nvPr/>
        </p:nvSpPr>
        <p:spPr bwMode="auto">
          <a:xfrm>
            <a:off x="7671692" y="1916832"/>
            <a:ext cx="1472308" cy="784830"/>
          </a:xfrm>
          <a:prstGeom prst="rect">
            <a:avLst/>
          </a:prstGeom>
          <a:noFill/>
          <a:ln w="9525">
            <a:noFill/>
            <a:miter lim="800000"/>
            <a:headEnd/>
            <a:tailEnd/>
          </a:ln>
        </p:spPr>
        <p:txBody>
          <a:bodyPr wrap="square">
            <a:spAutoFit/>
          </a:bodyPr>
          <a:lstStyle/>
          <a:p>
            <a:pPr marL="0" marR="0" lvl="0" indent="0" algn="l" defTabSz="914400" rtl="0" eaLnBrk="1" fontAlgn="auto" latinLnBrk="0" hangingPunct="1">
              <a:lnSpc>
                <a:spcPts val="2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左岸線延伸部</a:t>
            </a: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2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（都市再生環状</a:t>
            </a:r>
            <a:endPar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4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道路の整備）</a:t>
            </a:r>
          </a:p>
        </p:txBody>
      </p:sp>
      <p:graphicFrame>
        <p:nvGraphicFramePr>
          <p:cNvPr id="82" name="表 81"/>
          <p:cNvGraphicFramePr>
            <a:graphicFrameLocks noGrp="1"/>
          </p:cNvGraphicFramePr>
          <p:nvPr/>
        </p:nvGraphicFramePr>
        <p:xfrm>
          <a:off x="7452320" y="1633880"/>
          <a:ext cx="1619672" cy="282952"/>
        </p:xfrm>
        <a:graphic>
          <a:graphicData uri="http://schemas.openxmlformats.org/drawingml/2006/table">
            <a:tbl>
              <a:tblPr firstRow="1" bandRow="1">
                <a:tableStyleId>{5C22544A-7EE6-4342-B048-85BDC9FD1C3A}</a:tableStyleId>
              </a:tblPr>
              <a:tblGrid>
                <a:gridCol w="1619672">
                  <a:extLst>
                    <a:ext uri="{9D8B030D-6E8A-4147-A177-3AD203B41FA5}">
                      <a16:colId xmlns:a16="http://schemas.microsoft.com/office/drawing/2014/main" val="20000"/>
                    </a:ext>
                  </a:extLst>
                </a:gridCol>
              </a:tblGrid>
              <a:tr h="282952">
                <a:tc>
                  <a:txBody>
                    <a:bodyPr/>
                    <a:lstStyle/>
                    <a:p>
                      <a:pPr algn="ctr"/>
                      <a:r>
                        <a:rPr kumimoji="1" lang="ja-JP" altLang="en-US" sz="1200" b="0" dirty="0">
                          <a:solidFill>
                            <a:sysClr val="windowText" lastClr="000000"/>
                          </a:solidFill>
                          <a:latin typeface="Meiryo UI" pitchFamily="50" charset="-128"/>
                          <a:ea typeface="Meiryo UI" pitchFamily="50" charset="-128"/>
                          <a:cs typeface="Meiryo UI" pitchFamily="50" charset="-128"/>
                        </a:rPr>
                        <a:t>道　路</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0"/>
                  </a:ext>
                </a:extLst>
              </a:tr>
            </a:tbl>
          </a:graphicData>
        </a:graphic>
      </p:graphicFrame>
      <p:sp>
        <p:nvSpPr>
          <p:cNvPr id="16" name="テキスト ボックス 7"/>
          <p:cNvSpPr txBox="1">
            <a:spLocks noChangeArrowheads="1"/>
          </p:cNvSpPr>
          <p:nvPr/>
        </p:nvSpPr>
        <p:spPr bwMode="auto">
          <a:xfrm>
            <a:off x="4067944" y="1916832"/>
            <a:ext cx="1368152" cy="606425"/>
          </a:xfrm>
          <a:prstGeom prst="rect">
            <a:avLst/>
          </a:prstGeom>
          <a:noFill/>
          <a:ln w="9525">
            <a:noFill/>
            <a:miter lim="800000"/>
            <a:headEnd/>
            <a:tailEnd/>
          </a:ln>
        </p:spPr>
        <p:txBody>
          <a:bodyPr wrap="square">
            <a:spAutoFit/>
          </a:bodyPr>
          <a:lstStyle/>
          <a:p>
            <a:pPr marL="0" marR="0" lvl="0" indent="0" algn="l" defTabSz="914400" rtl="0" eaLnBrk="1" fontAlgn="auto" latinLnBrk="0" hangingPunct="1">
              <a:lnSpc>
                <a:spcPts val="2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なにわ筋線</a:t>
            </a: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2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（関空アクセス）</a:t>
            </a:r>
          </a:p>
        </p:txBody>
      </p:sp>
      <p:sp>
        <p:nvSpPr>
          <p:cNvPr id="62" name="円/楕円 61"/>
          <p:cNvSpPr>
            <a:spLocks noChangeAspect="1"/>
          </p:cNvSpPr>
          <p:nvPr/>
        </p:nvSpPr>
        <p:spPr>
          <a:xfrm>
            <a:off x="4499746" y="2708920"/>
            <a:ext cx="360040" cy="361264"/>
          </a:xfrm>
          <a:prstGeom prst="ellipse">
            <a:avLst/>
          </a:prstGeom>
          <a:solidFill>
            <a:schemeClr val="bg1">
              <a:lumMod val="85000"/>
            </a:schemeClr>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88" name="ホームベース 87"/>
          <p:cNvSpPr/>
          <p:nvPr/>
        </p:nvSpPr>
        <p:spPr>
          <a:xfrm>
            <a:off x="3510022" y="3132023"/>
            <a:ext cx="910885" cy="1278309"/>
          </a:xfrm>
          <a:prstGeom prst="homePlate">
            <a:avLst>
              <a:gd name="adj" fmla="val 18275"/>
            </a:avLst>
          </a:prstGeom>
          <a:ln>
            <a:tailEnd type="triangle"/>
          </a:ln>
        </p:spPr>
        <p:style>
          <a:lnRef idx="2">
            <a:schemeClr val="accent2"/>
          </a:lnRef>
          <a:fillRef idx="1">
            <a:schemeClr val="lt1"/>
          </a:fillRef>
          <a:effectRef idx="0">
            <a:schemeClr val="accent2"/>
          </a:effectRef>
          <a:fontRef idx="minor">
            <a:schemeClr val="dk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89" name="下矢印 88"/>
          <p:cNvSpPr/>
          <p:nvPr/>
        </p:nvSpPr>
        <p:spPr>
          <a:xfrm>
            <a:off x="4554554" y="3155759"/>
            <a:ext cx="232420" cy="1224000"/>
          </a:xfrm>
          <a:prstGeom prst="downArrow">
            <a:avLst>
              <a:gd name="adj1" fmla="val 50000"/>
              <a:gd name="adj2" fmla="val 48043"/>
            </a:avLst>
          </a:prstGeom>
          <a:solidFill>
            <a:schemeClr val="bg1">
              <a:lumMod val="85000"/>
            </a:schemeClr>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grpSp>
        <p:nvGrpSpPr>
          <p:cNvPr id="9" name="グループ化 19"/>
          <p:cNvGrpSpPr/>
          <p:nvPr/>
        </p:nvGrpSpPr>
        <p:grpSpPr>
          <a:xfrm>
            <a:off x="2123728" y="1916832"/>
            <a:ext cx="1296144" cy="3672408"/>
            <a:chOff x="6820138" y="1799877"/>
            <a:chExt cx="1296144" cy="3672408"/>
          </a:xfrm>
        </p:grpSpPr>
        <p:sp>
          <p:nvSpPr>
            <p:cNvPr id="17" name="テキスト ボックス 7"/>
            <p:cNvSpPr txBox="1">
              <a:spLocks noChangeArrowheads="1"/>
            </p:cNvSpPr>
            <p:nvPr/>
          </p:nvSpPr>
          <p:spPr bwMode="auto">
            <a:xfrm>
              <a:off x="6820138" y="1799877"/>
              <a:ext cx="1296144" cy="579646"/>
            </a:xfrm>
            <a:prstGeom prst="rect">
              <a:avLst/>
            </a:prstGeom>
            <a:noFill/>
            <a:ln w="9525">
              <a:noFill/>
              <a:miter lim="800000"/>
              <a:headEnd/>
              <a:tailEnd/>
            </a:ln>
          </p:spPr>
          <p:txBody>
            <a:bodyPr wrap="square">
              <a:spAutoFit/>
            </a:bodyPr>
            <a:lstStyle/>
            <a:p>
              <a:pPr marL="0" marR="0" lvl="0" indent="0" algn="l" defTabSz="914400" rtl="0" eaLnBrk="1" fontAlgn="auto" latinLnBrk="0" hangingPunct="1">
                <a:lnSpc>
                  <a:spcPts val="2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うめきた新駅</a:t>
              </a: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800"/>
                </a:lnSpc>
                <a:spcBef>
                  <a:spcPts val="0"/>
                </a:spcBef>
                <a:spcAft>
                  <a:spcPts val="0"/>
                </a:spcAft>
                <a:buClrTx/>
                <a:buSzTx/>
                <a:buFontTx/>
                <a:buNone/>
                <a:tabLst/>
                <a:defRPr/>
              </a:pPr>
              <a:r>
                <a:rPr kumimoji="1" lang="ja-JP" altLang="en-US" sz="1050" b="0" i="0" u="none" strike="noStrike" kern="1200" cap="none" spc="-150" normalizeH="0" baseline="0" noProof="0" dirty="0">
                  <a:ln>
                    <a:noFill/>
                  </a:ln>
                  <a:solidFill>
                    <a:srgbClr val="00B050"/>
                  </a:solidFill>
                  <a:effectLst/>
                  <a:uLnTx/>
                  <a:uFillTx/>
                  <a:latin typeface="ＭＳ Ｐゴシック" panose="020B0600070205080204" pitchFamily="50" charset="-128"/>
                  <a:ea typeface="ＭＳ Ｐゴシック" panose="020B0600070205080204" pitchFamily="50" charset="-128"/>
                  <a:cs typeface="+mn-cs"/>
                </a:rPr>
                <a:t>（うめきた</a:t>
              </a:r>
              <a:r>
                <a:rPr kumimoji="1" lang="en-US" altLang="ja-JP" sz="1050" b="0" i="0" u="none" strike="noStrike" kern="1200" cap="none" spc="-150" normalizeH="0" baseline="0" noProof="0" dirty="0">
                  <a:ln>
                    <a:noFill/>
                  </a:ln>
                  <a:solidFill>
                    <a:srgbClr val="00B050"/>
                  </a:solidFill>
                  <a:effectLst/>
                  <a:uLnTx/>
                  <a:uFillTx/>
                  <a:latin typeface="ＭＳ Ｐゴシック" panose="020B0600070205080204" pitchFamily="50" charset="-128"/>
                  <a:ea typeface="ＭＳ Ｐゴシック" panose="020B0600070205080204" pitchFamily="50" charset="-128"/>
                  <a:cs typeface="+mn-cs"/>
                </a:rPr>
                <a:t>2</a:t>
              </a:r>
              <a:r>
                <a:rPr kumimoji="1" lang="ja-JP" altLang="en-US" sz="1050" b="0" i="0" u="none" strike="noStrike" kern="1200" cap="none" spc="-150" normalizeH="0" baseline="0" noProof="0" dirty="0">
                  <a:ln>
                    <a:noFill/>
                  </a:ln>
                  <a:solidFill>
                    <a:srgbClr val="00B050"/>
                  </a:solidFill>
                  <a:effectLst/>
                  <a:uLnTx/>
                  <a:uFillTx/>
                  <a:latin typeface="ＭＳ Ｐゴシック" panose="020B0600070205080204" pitchFamily="50" charset="-128"/>
                  <a:ea typeface="ＭＳ Ｐゴシック" panose="020B0600070205080204" pitchFamily="50" charset="-128"/>
                  <a:cs typeface="+mn-cs"/>
                </a:rPr>
                <a:t>期開発）</a:t>
              </a:r>
              <a:endParaRPr kumimoji="1" lang="en-US" altLang="ja-JP" sz="1050" b="0" i="0" u="none" strike="noStrike" kern="1200" cap="none" spc="-150" normalizeH="0" baseline="0" noProof="0" dirty="0">
                <a:ln>
                  <a:noFill/>
                </a:ln>
                <a:solidFill>
                  <a:srgbClr val="00B050"/>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74" name="円/楕円 73"/>
            <p:cNvSpPr>
              <a:spLocks noChangeAspect="1"/>
            </p:cNvSpPr>
            <p:nvPr/>
          </p:nvSpPr>
          <p:spPr>
            <a:xfrm>
              <a:off x="7280464" y="4268354"/>
              <a:ext cx="360040" cy="361264"/>
            </a:xfrm>
            <a:prstGeom prst="ellipse">
              <a:avLst/>
            </a:prstGeom>
            <a:solidFill>
              <a:schemeClr val="bg1">
                <a:lumMod val="85000"/>
              </a:schemeClr>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92" name="下矢印 91"/>
            <p:cNvSpPr/>
            <p:nvPr/>
          </p:nvSpPr>
          <p:spPr>
            <a:xfrm>
              <a:off x="7348689" y="4680204"/>
              <a:ext cx="223590" cy="361930"/>
            </a:xfrm>
            <a:prstGeom prst="downArrow">
              <a:avLst>
                <a:gd name="adj1" fmla="val 50000"/>
                <a:gd name="adj2" fmla="val 48043"/>
              </a:avLst>
            </a:prstGeom>
            <a:solidFill>
              <a:schemeClr val="bg1">
                <a:lumMod val="85000"/>
              </a:schemeClr>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93" name="円/楕円 92"/>
            <p:cNvSpPr>
              <a:spLocks noChangeAspect="1"/>
            </p:cNvSpPr>
            <p:nvPr/>
          </p:nvSpPr>
          <p:spPr>
            <a:xfrm>
              <a:off x="7268748" y="5111021"/>
              <a:ext cx="360040" cy="361264"/>
            </a:xfrm>
            <a:prstGeom prst="ellipse">
              <a:avLst/>
            </a:prstGeom>
            <a:solidFill>
              <a:schemeClr val="bg1">
                <a:lumMod val="85000"/>
              </a:schemeClr>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grpSp>
      <p:sp>
        <p:nvSpPr>
          <p:cNvPr id="73" name="円/楕円 72"/>
          <p:cNvSpPr>
            <a:spLocks noChangeAspect="1"/>
          </p:cNvSpPr>
          <p:nvPr/>
        </p:nvSpPr>
        <p:spPr>
          <a:xfrm>
            <a:off x="6414120" y="2720824"/>
            <a:ext cx="360040" cy="361264"/>
          </a:xfrm>
          <a:prstGeom prst="ellipse">
            <a:avLst/>
          </a:prstGeom>
          <a:solidFill>
            <a:schemeClr val="bg1">
              <a:lumMod val="85000"/>
            </a:schemeClr>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20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69" name="ホームベース 68"/>
          <p:cNvSpPr/>
          <p:nvPr/>
        </p:nvSpPr>
        <p:spPr>
          <a:xfrm>
            <a:off x="5322539" y="2515161"/>
            <a:ext cx="1057863" cy="919795"/>
          </a:xfrm>
          <a:prstGeom prst="homePlate">
            <a:avLst>
              <a:gd name="adj" fmla="val 18275"/>
            </a:avLst>
          </a:prstGeom>
          <a:ln>
            <a:tailEnd type="triangle"/>
          </a:ln>
        </p:spPr>
        <p:style>
          <a:lnRef idx="2">
            <a:schemeClr val="accent2"/>
          </a:lnRef>
          <a:fillRef idx="1">
            <a:schemeClr val="lt1"/>
          </a:fillRef>
          <a:effectRef idx="0">
            <a:schemeClr val="accent2"/>
          </a:effectRef>
          <a:fontRef idx="minor">
            <a:schemeClr val="dk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71" name="角丸四角形 70"/>
          <p:cNvSpPr/>
          <p:nvPr/>
        </p:nvSpPr>
        <p:spPr>
          <a:xfrm>
            <a:off x="1403648" y="1484784"/>
            <a:ext cx="3893574" cy="1152128"/>
          </a:xfrm>
          <a:prstGeom prst="roundRect">
            <a:avLst/>
          </a:prstGeom>
          <a:noFill/>
          <a:ln w="28575">
            <a:solidFill>
              <a:srgbClr val="00B050"/>
            </a:solidFill>
            <a:prstDash val="sysDash"/>
          </a:ln>
        </p:spPr>
        <p:style>
          <a:lnRef idx="2">
            <a:schemeClr val="accent3"/>
          </a:lnRef>
          <a:fillRef idx="1">
            <a:schemeClr val="lt1"/>
          </a:fillRef>
          <a:effectRef idx="0">
            <a:schemeClr val="accent3"/>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75" name="テキスト ボックス 74"/>
          <p:cNvSpPr txBox="1"/>
          <p:nvPr/>
        </p:nvSpPr>
        <p:spPr>
          <a:xfrm>
            <a:off x="1506627" y="2492896"/>
            <a:ext cx="1337181" cy="288032"/>
          </a:xfrm>
          <a:prstGeom prst="rect">
            <a:avLst/>
          </a:prstGeom>
          <a:solidFill>
            <a:schemeClr val="bg1"/>
          </a:solidFill>
          <a:ln>
            <a:solidFill>
              <a:schemeClr val="accent3">
                <a:lumMod val="50000"/>
              </a:schemeClr>
            </a:solidFill>
          </a:ln>
        </p:spPr>
        <p:txBody>
          <a:bodyPr vert="horz" wrap="square" lIns="36000" rIns="3600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i="0" u="sng" strike="noStrike" kern="1200" cap="none" spc="0" normalizeH="0" baseline="0" noProof="0" dirty="0">
                <a:ln>
                  <a:noFill/>
                </a:ln>
                <a:solidFill>
                  <a:srgbClr val="00B050"/>
                </a:solidFill>
                <a:effectLst/>
                <a:uLnTx/>
                <a:uFillTx/>
                <a:latin typeface="HGPｺﾞｼｯｸE" pitchFamily="50" charset="-128"/>
                <a:ea typeface="HGPｺﾞｼｯｸE" pitchFamily="50" charset="-128"/>
                <a:cs typeface="+mn-cs"/>
              </a:rPr>
              <a:t>関空アクセス向上</a:t>
            </a:r>
          </a:p>
        </p:txBody>
      </p:sp>
      <p:sp>
        <p:nvSpPr>
          <p:cNvPr id="78" name="ホームベース 77"/>
          <p:cNvSpPr/>
          <p:nvPr/>
        </p:nvSpPr>
        <p:spPr>
          <a:xfrm>
            <a:off x="1403648" y="4303266"/>
            <a:ext cx="1152128" cy="1069950"/>
          </a:xfrm>
          <a:prstGeom prst="homePlate">
            <a:avLst>
              <a:gd name="adj" fmla="val 17303"/>
            </a:avLst>
          </a:prstGeom>
          <a:noFill/>
          <a:ln>
            <a:tailEnd type="triangle"/>
          </a:ln>
        </p:spPr>
        <p:style>
          <a:lnRef idx="2">
            <a:schemeClr val="accent2"/>
          </a:lnRef>
          <a:fillRef idx="1">
            <a:schemeClr val="lt1"/>
          </a:fillRef>
          <a:effectRef idx="0">
            <a:schemeClr val="accent2"/>
          </a:effectRef>
          <a:fontRef idx="minor">
            <a:schemeClr val="dk1"/>
          </a:fontRef>
        </p:style>
        <p:txBody>
          <a:bodyPr lIns="36000" tIns="36000" rIns="36000" bIns="3600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70" name="正方形/長方形 69"/>
          <p:cNvSpPr/>
          <p:nvPr/>
        </p:nvSpPr>
        <p:spPr>
          <a:xfrm>
            <a:off x="2123728" y="6519446"/>
            <a:ext cx="1584176" cy="338554"/>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※2011</a:t>
            </a:r>
            <a:r>
              <a:rPr kumimoji="1" lang="ja-JP" altLang="en-US"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年に</a:t>
            </a:r>
            <a:r>
              <a:rPr kumimoji="1" lang="en-US" altLang="ja-JP"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a:t>
            </a:r>
            <a:r>
              <a:rPr kumimoji="1" lang="ja-JP" altLang="en-US"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期開発区域の都市</a:t>
            </a:r>
            <a:endParaRPr kumimoji="1" lang="en-US" altLang="ja-JP"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基盤を都市計画決定済</a:t>
            </a:r>
            <a:endParaRPr kumimoji="1" lang="ja-JP" altLang="en-US"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85" name="テキスト ボックス 84"/>
          <p:cNvSpPr txBox="1"/>
          <p:nvPr/>
        </p:nvSpPr>
        <p:spPr>
          <a:xfrm>
            <a:off x="2843808" y="4293676"/>
            <a:ext cx="216024" cy="215444"/>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endPar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76" name="Rectangle 147"/>
          <p:cNvSpPr txBox="1">
            <a:spLocks noChangeArrowheads="1"/>
          </p:cNvSpPr>
          <p:nvPr/>
        </p:nvSpPr>
        <p:spPr bwMode="auto">
          <a:xfrm>
            <a:off x="251520" y="188640"/>
            <a:ext cx="6551712" cy="612775"/>
          </a:xfrm>
          <a:prstGeom prst="rect">
            <a:avLst/>
          </a:prstGeom>
          <a:noFill/>
          <a:ln w="9525">
            <a:noFill/>
            <a:miter lim="800000"/>
            <a:headEnd/>
            <a:tailEnd/>
          </a:ln>
        </p:spPr>
        <p:txBody>
          <a:bodyPr anchor="ctr"/>
          <a:lstStyle/>
          <a:p>
            <a:pPr marL="0" marR="0" lvl="0" indent="0" algn="l" defTabSz="914400" rtl="0" eaLnBrk="0" fontAlgn="auto" latinLnBrk="0" hangingPunct="0">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④各取組みの進捗と到達点</a:t>
            </a:r>
          </a:p>
        </p:txBody>
      </p:sp>
      <p:grpSp>
        <p:nvGrpSpPr>
          <p:cNvPr id="20" name="グループ化 42"/>
          <p:cNvGrpSpPr/>
          <p:nvPr/>
        </p:nvGrpSpPr>
        <p:grpSpPr>
          <a:xfrm>
            <a:off x="179512" y="694437"/>
            <a:ext cx="8856984" cy="675949"/>
            <a:chOff x="0" y="910461"/>
            <a:chExt cx="8856984" cy="675949"/>
          </a:xfrm>
        </p:grpSpPr>
        <p:grpSp>
          <p:nvGrpSpPr>
            <p:cNvPr id="21" name="グループ化 44"/>
            <p:cNvGrpSpPr/>
            <p:nvPr/>
          </p:nvGrpSpPr>
          <p:grpSpPr>
            <a:xfrm>
              <a:off x="179512" y="910461"/>
              <a:ext cx="7920880" cy="276999"/>
              <a:chOff x="179512" y="1198493"/>
              <a:chExt cx="7920880" cy="276999"/>
            </a:xfrm>
          </p:grpSpPr>
          <p:sp>
            <p:nvSpPr>
              <p:cNvPr id="109" name="テキスト ボックス 108"/>
              <p:cNvSpPr txBox="1"/>
              <p:nvPr/>
            </p:nvSpPr>
            <p:spPr>
              <a:xfrm>
                <a:off x="179512" y="1198493"/>
                <a:ext cx="1944216" cy="276999"/>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項目</a:t>
                </a:r>
                <a:endParaRPr kumimoji="1" lang="ja-JP" altLang="en-US" sz="18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10" name="テキスト ボックス 3"/>
              <p:cNvSpPr txBox="1"/>
              <p:nvPr/>
            </p:nvSpPr>
            <p:spPr>
              <a:xfrm>
                <a:off x="2555776" y="1198493"/>
                <a:ext cx="1944216" cy="276999"/>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2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Before</a:t>
                </a:r>
                <a:endParaRPr kumimoji="1" lang="ja-JP" altLang="en-US" sz="18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11" name="テキスト ボックス 4"/>
              <p:cNvSpPr txBox="1"/>
              <p:nvPr/>
            </p:nvSpPr>
            <p:spPr>
              <a:xfrm>
                <a:off x="6156176" y="1198493"/>
                <a:ext cx="1944216" cy="276999"/>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2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After</a:t>
                </a:r>
                <a:endParaRPr kumimoji="1" lang="ja-JP" altLang="en-US" sz="18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grpSp>
        <p:grpSp>
          <p:nvGrpSpPr>
            <p:cNvPr id="22" name="グループ化 45"/>
            <p:cNvGrpSpPr/>
            <p:nvPr/>
          </p:nvGrpSpPr>
          <p:grpSpPr>
            <a:xfrm>
              <a:off x="0" y="1052736"/>
              <a:ext cx="8856984" cy="533674"/>
              <a:chOff x="179512" y="1412776"/>
              <a:chExt cx="8421395" cy="533674"/>
            </a:xfrm>
          </p:grpSpPr>
          <p:sp>
            <p:nvSpPr>
              <p:cNvPr id="105" name="テキスト ボックス 104"/>
              <p:cNvSpPr txBox="1"/>
              <p:nvPr/>
            </p:nvSpPr>
            <p:spPr>
              <a:xfrm>
                <a:off x="179512" y="1500466"/>
                <a:ext cx="2016224" cy="276999"/>
              </a:xfrm>
              <a:prstGeom prst="rect">
                <a:avLst/>
              </a:prstGeom>
              <a:noFill/>
              <a:ln>
                <a:solidFill>
                  <a:schemeClr val="bg1">
                    <a:lumMod val="85000"/>
                  </a:schemeClr>
                </a:solid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１．整備の進め方</a:t>
                </a:r>
              </a:p>
            </p:txBody>
          </p:sp>
          <p:sp>
            <p:nvSpPr>
              <p:cNvPr id="106" name="テキスト ボックス 105"/>
              <p:cNvSpPr txBox="1"/>
              <p:nvPr/>
            </p:nvSpPr>
            <p:spPr>
              <a:xfrm>
                <a:off x="2339752" y="1485783"/>
                <a:ext cx="2563957" cy="276999"/>
              </a:xfrm>
              <a:prstGeom prst="rect">
                <a:avLst/>
              </a:prstGeom>
              <a:noFill/>
              <a:ln>
                <a:solidFill>
                  <a:schemeClr val="bg1">
                    <a:lumMod val="85000"/>
                  </a:schemeClr>
                </a:solid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府市それぞれ供給主体ごとでの取組み</a:t>
                </a:r>
              </a:p>
            </p:txBody>
          </p:sp>
          <p:sp>
            <p:nvSpPr>
              <p:cNvPr id="107" name="テキスト ボックス 106"/>
              <p:cNvSpPr txBox="1"/>
              <p:nvPr/>
            </p:nvSpPr>
            <p:spPr>
              <a:xfrm>
                <a:off x="5524531" y="1484785"/>
                <a:ext cx="3076376" cy="461665"/>
              </a:xfrm>
              <a:prstGeom prst="rect">
                <a:avLst/>
              </a:prstGeom>
              <a:noFill/>
              <a:ln>
                <a:solidFill>
                  <a:schemeClr val="bg1">
                    <a:lumMod val="85000"/>
                  </a:schemeClr>
                </a:solid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府市連携による戦略的な取組みにより、取組みの段階が進展</a:t>
                </a:r>
              </a:p>
            </p:txBody>
          </p:sp>
          <p:sp>
            <p:nvSpPr>
              <p:cNvPr id="108" name="二等辺三角形 107"/>
              <p:cNvSpPr/>
              <p:nvPr/>
            </p:nvSpPr>
            <p:spPr>
              <a:xfrm rot="5400000">
                <a:off x="4994013" y="1527871"/>
                <a:ext cx="504056" cy="273866"/>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grpSp>
      </p:grpSp>
      <p:graphicFrame>
        <p:nvGraphicFramePr>
          <p:cNvPr id="81" name="表 80"/>
          <p:cNvGraphicFramePr>
            <a:graphicFrameLocks noGrp="1"/>
          </p:cNvGraphicFramePr>
          <p:nvPr/>
        </p:nvGraphicFramePr>
        <p:xfrm>
          <a:off x="1619672" y="1633880"/>
          <a:ext cx="5760640" cy="282952"/>
        </p:xfrm>
        <a:graphic>
          <a:graphicData uri="http://schemas.openxmlformats.org/drawingml/2006/table">
            <a:tbl>
              <a:tblPr firstRow="1" bandRow="1">
                <a:tableStyleId>{5C22544A-7EE6-4342-B048-85BDC9FD1C3A}</a:tableStyleId>
              </a:tblPr>
              <a:tblGrid>
                <a:gridCol w="2160240">
                  <a:extLst>
                    <a:ext uri="{9D8B030D-6E8A-4147-A177-3AD203B41FA5}">
                      <a16:colId xmlns:a16="http://schemas.microsoft.com/office/drawing/2014/main" val="20000"/>
                    </a:ext>
                  </a:extLst>
                </a:gridCol>
                <a:gridCol w="3600400">
                  <a:extLst>
                    <a:ext uri="{9D8B030D-6E8A-4147-A177-3AD203B41FA5}">
                      <a16:colId xmlns:a16="http://schemas.microsoft.com/office/drawing/2014/main" val="20001"/>
                    </a:ext>
                  </a:extLst>
                </a:gridCol>
              </a:tblGrid>
              <a:tr h="282952">
                <a:tc>
                  <a:txBody>
                    <a:bodyPr/>
                    <a:lstStyle/>
                    <a:p>
                      <a:pPr algn="ctr"/>
                      <a:r>
                        <a:rPr kumimoji="1" lang="ja-JP" altLang="en-US" sz="1200" b="0" dirty="0">
                          <a:solidFill>
                            <a:sysClr val="windowText" lastClr="000000"/>
                          </a:solidFill>
                          <a:latin typeface="Meiryo UI" pitchFamily="50" charset="-128"/>
                          <a:ea typeface="Meiryo UI" pitchFamily="50" charset="-128"/>
                          <a:cs typeface="Meiryo UI" pitchFamily="50" charset="-128"/>
                        </a:rPr>
                        <a:t>鉄　道（駅）</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kumimoji="1" lang="ja-JP" altLang="en-US" sz="1200" b="0" dirty="0">
                          <a:solidFill>
                            <a:sysClr val="windowText" lastClr="000000"/>
                          </a:solidFill>
                          <a:latin typeface="Meiryo UI" pitchFamily="50" charset="-128"/>
                          <a:ea typeface="Meiryo UI" pitchFamily="50" charset="-128"/>
                          <a:cs typeface="Meiryo UI" pitchFamily="50" charset="-128"/>
                        </a:rPr>
                        <a:t>鉄　　　道（路　線）</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0"/>
                  </a:ext>
                </a:extLst>
              </a:tr>
            </a:tbl>
          </a:graphicData>
        </a:graphic>
      </p:graphicFrame>
      <p:sp>
        <p:nvSpPr>
          <p:cNvPr id="55" name="円/楕円 54"/>
          <p:cNvSpPr>
            <a:spLocks noChangeAspect="1"/>
          </p:cNvSpPr>
          <p:nvPr/>
        </p:nvSpPr>
        <p:spPr>
          <a:xfrm>
            <a:off x="8244408" y="4412089"/>
            <a:ext cx="360040" cy="361264"/>
          </a:xfrm>
          <a:prstGeom prst="ellipse">
            <a:avLst/>
          </a:prstGeom>
          <a:solidFill>
            <a:schemeClr val="bg1">
              <a:lumMod val="85000"/>
            </a:schemeClr>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59" name="下矢印 58"/>
          <p:cNvSpPr/>
          <p:nvPr/>
        </p:nvSpPr>
        <p:spPr>
          <a:xfrm>
            <a:off x="8312633" y="4823939"/>
            <a:ext cx="223590" cy="361930"/>
          </a:xfrm>
          <a:prstGeom prst="downArrow">
            <a:avLst>
              <a:gd name="adj1" fmla="val 50000"/>
              <a:gd name="adj2" fmla="val 48043"/>
            </a:avLst>
          </a:prstGeom>
          <a:solidFill>
            <a:schemeClr val="bg1">
              <a:lumMod val="85000"/>
            </a:schemeClr>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60" name="円/楕円 59"/>
          <p:cNvSpPr>
            <a:spLocks noChangeAspect="1"/>
          </p:cNvSpPr>
          <p:nvPr/>
        </p:nvSpPr>
        <p:spPr>
          <a:xfrm>
            <a:off x="8232692" y="5254756"/>
            <a:ext cx="360040" cy="361264"/>
          </a:xfrm>
          <a:prstGeom prst="ellipse">
            <a:avLst/>
          </a:prstGeom>
          <a:solidFill>
            <a:schemeClr val="bg1">
              <a:lumMod val="85000"/>
            </a:schemeClr>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66" name="円/楕円 65"/>
          <p:cNvSpPr>
            <a:spLocks noChangeAspect="1"/>
          </p:cNvSpPr>
          <p:nvPr/>
        </p:nvSpPr>
        <p:spPr>
          <a:xfrm>
            <a:off x="4499746" y="4455190"/>
            <a:ext cx="360040" cy="361264"/>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3" name="テキスト ボックス 2"/>
          <p:cNvSpPr txBox="1"/>
          <p:nvPr/>
        </p:nvSpPr>
        <p:spPr>
          <a:xfrm>
            <a:off x="5322539" y="2683801"/>
            <a:ext cx="972269" cy="64633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2017</a:t>
            </a:r>
            <a:r>
              <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年度</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国において事業性等について検討調査実施</a:t>
            </a:r>
            <a:endPar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15" name="テキスト ボックス 14"/>
          <p:cNvSpPr txBox="1"/>
          <p:nvPr/>
        </p:nvSpPr>
        <p:spPr>
          <a:xfrm>
            <a:off x="3536104" y="3682166"/>
            <a:ext cx="827432" cy="50783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2018</a:t>
            </a:r>
            <a:r>
              <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en-US" altLang="ja-JP"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a:t>
            </a:r>
            <a:r>
              <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環境アセス手続き開始</a:t>
            </a:r>
          </a:p>
        </p:txBody>
      </p:sp>
      <p:sp>
        <p:nvSpPr>
          <p:cNvPr id="23" name="テキスト ボックス 22"/>
          <p:cNvSpPr txBox="1"/>
          <p:nvPr/>
        </p:nvSpPr>
        <p:spPr>
          <a:xfrm>
            <a:off x="1447119" y="4520946"/>
            <a:ext cx="1071170" cy="78483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2015</a:t>
            </a:r>
            <a:r>
              <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en-US" altLang="ja-JP"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a:t>
            </a:r>
            <a:r>
              <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endParaRPr kumimoji="1" lang="en-US" altLang="ja-JP"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zh-TW" altLang="en-US" sz="900" b="0" i="0" u="none" strike="noStrike" kern="1200" cap="none" spc="0" normalizeH="0" baseline="0" noProof="0" dirty="0">
                <a:ln>
                  <a:noFill/>
                </a:ln>
                <a:solidFill>
                  <a:prstClr val="black"/>
                </a:solidFill>
                <a:effectLst/>
                <a:uLnTx/>
                <a:uFillTx/>
                <a:latin typeface="ＭＳ Ｐゴシック" pitchFamily="50" charset="-128"/>
                <a:ea typeface="ＭＳ Ｐゴシック" pitchFamily="50" charset="-128"/>
                <a:cs typeface="+mn-cs"/>
              </a:rPr>
              <a:t>事業認可</a:t>
            </a:r>
            <a:r>
              <a:rPr kumimoji="1" lang="ja-JP" altLang="en-US" sz="900" b="0" i="0" u="none" strike="noStrike" kern="1200" cap="none" spc="0" normalizeH="0" baseline="0" noProof="0" dirty="0">
                <a:ln>
                  <a:noFill/>
                </a:ln>
                <a:solidFill>
                  <a:prstClr val="black"/>
                </a:solidFill>
                <a:effectLst/>
                <a:uLnTx/>
                <a:uFillTx/>
                <a:latin typeface="ＭＳ Ｐゴシック" pitchFamily="50" charset="-128"/>
                <a:ea typeface="ＭＳ Ｐゴシック" panose="020B0600070205080204" pitchFamily="50" charset="-128"/>
                <a:cs typeface="+mn-cs"/>
              </a:rPr>
              <a:t>取得</a:t>
            </a:r>
            <a:endParaRPr kumimoji="1" lang="en-US" altLang="ja-JP" sz="900" b="0" i="0" u="none" strike="noStrike" kern="1200" cap="none" spc="0" normalizeH="0" baseline="0" noProof="0" dirty="0">
              <a:ln>
                <a:noFill/>
              </a:ln>
              <a:solidFill>
                <a:prstClr val="black"/>
              </a:solidFill>
              <a:effectLst/>
              <a:uLnTx/>
              <a:uFillTx/>
              <a:latin typeface="ＭＳ Ｐゴシック"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900" b="0" i="0" u="none" strike="noStrike" kern="1200" cap="none" spc="0" normalizeH="0" baseline="0" noProof="0" dirty="0">
              <a:ln>
                <a:noFill/>
              </a:ln>
              <a:solidFill>
                <a:prstClr val="black"/>
              </a:solidFill>
              <a:effectLst/>
              <a:uLnTx/>
              <a:uFillTx/>
              <a:latin typeface="ＭＳ Ｐゴシック"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dirty="0">
                <a:ln>
                  <a:noFill/>
                </a:ln>
                <a:solidFill>
                  <a:prstClr val="black"/>
                </a:solidFill>
                <a:effectLst/>
                <a:uLnTx/>
                <a:uFillTx/>
                <a:latin typeface="ＭＳ Ｐゴシック" pitchFamily="50" charset="-128"/>
                <a:ea typeface="ＭＳ Ｐゴシック" panose="020B0600070205080204" pitchFamily="50" charset="-128"/>
                <a:cs typeface="+mn-cs"/>
              </a:rPr>
              <a:t>2015</a:t>
            </a:r>
            <a:r>
              <a:rPr kumimoji="1" lang="ja-JP" altLang="en-US" sz="900" b="0" i="0" u="none" strike="noStrike" kern="1200" cap="none" spc="0" normalizeH="0" baseline="0" noProof="0" dirty="0">
                <a:ln>
                  <a:noFill/>
                </a:ln>
                <a:solidFill>
                  <a:prstClr val="black"/>
                </a:solidFill>
                <a:effectLst/>
                <a:uLnTx/>
                <a:uFillTx/>
                <a:latin typeface="ＭＳ Ｐゴシック" pitchFamily="50" charset="-128"/>
                <a:ea typeface="ＭＳ Ｐゴシック" panose="020B0600070205080204" pitchFamily="50" charset="-128"/>
                <a:cs typeface="+mn-cs"/>
              </a:rPr>
              <a:t>年</a:t>
            </a:r>
            <a:r>
              <a:rPr kumimoji="1" lang="en-US" altLang="ja-JP" sz="900" b="0" i="0" u="none" strike="noStrike" kern="1200" cap="none" spc="0" normalizeH="0" baseline="0" noProof="0" dirty="0">
                <a:ln>
                  <a:noFill/>
                </a:ln>
                <a:solidFill>
                  <a:prstClr val="black"/>
                </a:solidFill>
                <a:effectLst/>
                <a:uLnTx/>
                <a:uFillTx/>
                <a:latin typeface="ＭＳ Ｐゴシック" pitchFamily="50" charset="-128"/>
                <a:ea typeface="ＭＳ Ｐゴシック" panose="020B0600070205080204" pitchFamily="50" charset="-128"/>
                <a:cs typeface="+mn-cs"/>
              </a:rPr>
              <a:t>11</a:t>
            </a:r>
            <a:r>
              <a:rPr kumimoji="1" lang="ja-JP" altLang="en-US" sz="900" b="0" i="0" u="none" strike="noStrike" kern="1200" cap="none" spc="0" normalizeH="0" baseline="0" noProof="0" dirty="0">
                <a:ln>
                  <a:noFill/>
                </a:ln>
                <a:solidFill>
                  <a:prstClr val="black"/>
                </a:solidFill>
                <a:effectLst/>
                <a:uLnTx/>
                <a:uFillTx/>
                <a:latin typeface="ＭＳ Ｐゴシック" pitchFamily="50" charset="-128"/>
                <a:ea typeface="ＭＳ Ｐゴシック" panose="020B0600070205080204" pitchFamily="50" charset="-128"/>
                <a:cs typeface="+mn-cs"/>
              </a:rPr>
              <a:t>月</a:t>
            </a:r>
            <a:endParaRPr kumimoji="1" lang="en-US" altLang="ja-JP" sz="900" b="0" i="0" u="none" strike="noStrike" kern="1200" cap="none" spc="0" normalizeH="0" baseline="0" noProof="0" dirty="0">
              <a:ln>
                <a:noFill/>
              </a:ln>
              <a:solidFill>
                <a:prstClr val="black"/>
              </a:solidFill>
              <a:effectLst/>
              <a:uLnTx/>
              <a:uFillTx/>
              <a:latin typeface="ＭＳ Ｐゴシック"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工事着手</a:t>
            </a:r>
            <a:endPar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63" name="円/楕円 65"/>
          <p:cNvSpPr>
            <a:spLocks noChangeAspect="1"/>
          </p:cNvSpPr>
          <p:nvPr/>
        </p:nvSpPr>
        <p:spPr>
          <a:xfrm>
            <a:off x="4493299" y="5229200"/>
            <a:ext cx="360040" cy="361264"/>
          </a:xfrm>
          <a:prstGeom prst="ellipse">
            <a:avLst/>
          </a:prstGeom>
          <a:solidFill>
            <a:schemeClr val="bg1">
              <a:lumMod val="85000"/>
              <a:alpha val="5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65" name="下矢印 64"/>
          <p:cNvSpPr/>
          <p:nvPr/>
        </p:nvSpPr>
        <p:spPr>
          <a:xfrm>
            <a:off x="4562297" y="4856097"/>
            <a:ext cx="232420" cy="360000"/>
          </a:xfrm>
          <a:prstGeom prst="downArrow">
            <a:avLst>
              <a:gd name="adj1" fmla="val 50000"/>
              <a:gd name="adj2" fmla="val 48043"/>
            </a:avLst>
          </a:prstGeom>
          <a:solidFill>
            <a:schemeClr val="bg1">
              <a:lumMod val="85000"/>
              <a:alpha val="50000"/>
            </a:schemeClr>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67" name="ホームベース 66"/>
          <p:cNvSpPr/>
          <p:nvPr/>
        </p:nvSpPr>
        <p:spPr>
          <a:xfrm>
            <a:off x="3510022" y="4593849"/>
            <a:ext cx="910885" cy="851376"/>
          </a:xfrm>
          <a:prstGeom prst="homePlate">
            <a:avLst>
              <a:gd name="adj" fmla="val 18275"/>
            </a:avLst>
          </a:prstGeom>
          <a:ln>
            <a:solidFill>
              <a:schemeClr val="accent2"/>
            </a:solidFill>
            <a:tailEnd type="triangle"/>
          </a:ln>
        </p:spPr>
        <p:style>
          <a:lnRef idx="2">
            <a:schemeClr val="accent2"/>
          </a:lnRef>
          <a:fillRef idx="1">
            <a:schemeClr val="lt1"/>
          </a:fillRef>
          <a:effectRef idx="0">
            <a:schemeClr val="accent2"/>
          </a:effectRef>
          <a:fontRef idx="minor">
            <a:schemeClr val="dk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72" name="テキスト ボックス 71"/>
          <p:cNvSpPr txBox="1"/>
          <p:nvPr/>
        </p:nvSpPr>
        <p:spPr>
          <a:xfrm>
            <a:off x="3480614" y="4633380"/>
            <a:ext cx="891678" cy="78483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2020</a:t>
            </a:r>
            <a:r>
              <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en-US" altLang="ja-JP"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8</a:t>
            </a:r>
            <a:r>
              <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事業認可取得</a:t>
            </a:r>
            <a:endParaRPr kumimoji="1" lang="en-US" altLang="ja-JP"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2021</a:t>
            </a:r>
            <a:r>
              <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en-US" altLang="ja-JP"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10</a:t>
            </a:r>
            <a:r>
              <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endParaRPr kumimoji="1" lang="en-US" altLang="ja-JP"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工事着手</a:t>
            </a:r>
          </a:p>
        </p:txBody>
      </p:sp>
      <p:sp>
        <p:nvSpPr>
          <p:cNvPr id="64" name="テキスト ボックス 36"/>
          <p:cNvSpPr txBox="1"/>
          <p:nvPr/>
        </p:nvSpPr>
        <p:spPr>
          <a:xfrm>
            <a:off x="22105" y="63516"/>
            <a:ext cx="3312368"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lvl="0">
              <a:defRPr/>
            </a:pP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Ⅰ</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　</a:t>
            </a:r>
            <a:r>
              <a:rPr lang="ja-JP" altLang="en-US"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政策の刷新・インフラ整備</a:t>
            </a:r>
          </a:p>
        </p:txBody>
      </p:sp>
      <p:sp>
        <p:nvSpPr>
          <p:cNvPr id="25" name="スライド番号プレースホルダー 24"/>
          <p:cNvSpPr>
            <a:spLocks noGrp="1"/>
          </p:cNvSpPr>
          <p:nvPr>
            <p:ph type="sldNum" sz="quarter" idx="12"/>
          </p:nvPr>
        </p:nvSpPr>
        <p:spPr/>
        <p:txBody>
          <a:bodyPr/>
          <a:lstStyle/>
          <a:p>
            <a:fld id="{CCEC3038-1CF1-4B63-9920-55248DCFBA97}" type="slidenum">
              <a:rPr kumimoji="1" lang="ja-JP" altLang="en-US" smtClean="0"/>
              <a:pPr/>
              <a:t>48</a:t>
            </a:fld>
            <a:endParaRPr kumimoji="1" lang="ja-JP" altLang="en-US" dirty="0"/>
          </a:p>
        </p:txBody>
      </p:sp>
    </p:spTree>
    <p:extLst>
      <p:ext uri="{BB962C8B-B14F-4D97-AF65-F5344CB8AC3E}">
        <p14:creationId xmlns:p14="http://schemas.microsoft.com/office/powerpoint/2010/main" val="3568725417"/>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角丸四角形 8"/>
          <p:cNvSpPr/>
          <p:nvPr/>
        </p:nvSpPr>
        <p:spPr>
          <a:xfrm>
            <a:off x="6933512" y="3217778"/>
            <a:ext cx="1916400" cy="283230"/>
          </a:xfrm>
          <a:prstGeom prst="roundRect">
            <a:avLst>
              <a:gd name="adj" fmla="val 0"/>
            </a:avLst>
          </a:prstGeom>
          <a:solidFill>
            <a:srgbClr val="05E0DB">
              <a:lumMod val="60000"/>
              <a:lumOff val="40000"/>
              <a:alpha val="50000"/>
            </a:srgbClr>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dirty="0">
              <a:ln>
                <a:noFill/>
              </a:ln>
              <a:solidFill>
                <a:prstClr val="white"/>
              </a:solidFill>
              <a:effectLst/>
              <a:uLnTx/>
              <a:uFillTx/>
              <a:latin typeface="Calibri"/>
              <a:ea typeface="ＭＳ Ｐゴシック" panose="020B0600070205080204" pitchFamily="50" charset="-128"/>
              <a:cs typeface="+mn-cs"/>
            </a:endParaRPr>
          </a:p>
        </p:txBody>
      </p:sp>
      <p:sp>
        <p:nvSpPr>
          <p:cNvPr id="5" name="角丸四角形 4"/>
          <p:cNvSpPr/>
          <p:nvPr/>
        </p:nvSpPr>
        <p:spPr>
          <a:xfrm>
            <a:off x="3851920" y="2401527"/>
            <a:ext cx="2899594" cy="1099481"/>
          </a:xfrm>
          <a:prstGeom prst="roundRect">
            <a:avLst>
              <a:gd name="adj" fmla="val 0"/>
            </a:avLst>
          </a:prstGeom>
          <a:solidFill>
            <a:srgbClr val="05E0DB">
              <a:lumMod val="60000"/>
              <a:lumOff val="40000"/>
              <a:alpha val="50000"/>
            </a:srgbClr>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dirty="0">
              <a:ln>
                <a:noFill/>
              </a:ln>
              <a:solidFill>
                <a:prstClr val="white"/>
              </a:solidFill>
              <a:effectLst/>
              <a:uLnTx/>
              <a:uFillTx/>
              <a:latin typeface="Calibri"/>
              <a:ea typeface="ＭＳ Ｐゴシック" panose="020B0600070205080204" pitchFamily="50" charset="-128"/>
              <a:cs typeface="+mn-cs"/>
            </a:endParaRPr>
          </a:p>
        </p:txBody>
      </p:sp>
      <p:sp>
        <p:nvSpPr>
          <p:cNvPr id="7" name="角丸四角形 6"/>
          <p:cNvSpPr/>
          <p:nvPr/>
        </p:nvSpPr>
        <p:spPr>
          <a:xfrm>
            <a:off x="3867975" y="4221088"/>
            <a:ext cx="2899594" cy="350258"/>
          </a:xfrm>
          <a:prstGeom prst="roundRect">
            <a:avLst>
              <a:gd name="adj" fmla="val 0"/>
            </a:avLst>
          </a:prstGeom>
          <a:solidFill>
            <a:srgbClr val="05E0DB">
              <a:lumMod val="60000"/>
              <a:lumOff val="40000"/>
              <a:alpha val="50000"/>
            </a:srgbClr>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dirty="0">
              <a:ln>
                <a:noFill/>
              </a:ln>
              <a:solidFill>
                <a:prstClr val="white"/>
              </a:solidFill>
              <a:effectLst/>
              <a:uLnTx/>
              <a:uFillTx/>
              <a:latin typeface="Calibri"/>
              <a:ea typeface="ＭＳ Ｐゴシック" panose="020B0600070205080204" pitchFamily="50" charset="-128"/>
              <a:cs typeface="+mn-cs"/>
            </a:endParaRPr>
          </a:p>
        </p:txBody>
      </p:sp>
      <p:sp>
        <p:nvSpPr>
          <p:cNvPr id="8" name="テキスト ボックス 7"/>
          <p:cNvSpPr txBox="1"/>
          <p:nvPr/>
        </p:nvSpPr>
        <p:spPr>
          <a:xfrm>
            <a:off x="0" y="0"/>
            <a:ext cx="7200000" cy="468000"/>
          </a:xfrm>
          <a:prstGeom prst="rect">
            <a:avLst/>
          </a:prstGeom>
          <a:solidFill>
            <a:srgbClr val="0070C0"/>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24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rPr>
              <a:t> Ⅰ</a:t>
            </a:r>
            <a:r>
              <a:rPr kumimoji="1" lang="ja-JP" altLang="en-US" sz="24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rPr>
              <a:t>（１）現役世代への重点投資（子育て</a:t>
            </a:r>
            <a:r>
              <a:rPr kumimoji="1" lang="en-US" altLang="ja-JP" sz="24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rPr>
              <a:t>/</a:t>
            </a:r>
            <a:r>
              <a:rPr kumimoji="1" lang="ja-JP" altLang="en-US" sz="24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rPr>
              <a:t>教育）　</a:t>
            </a:r>
            <a:endParaRPr kumimoji="1" lang="en-US" altLang="ja-JP" sz="2400" b="1" i="0" u="sng" strike="noStrike" kern="1200" cap="none" spc="0" normalizeH="0" baseline="0" noProof="0" dirty="0">
              <a:ln>
                <a:noFill/>
              </a:ln>
              <a:solidFill>
                <a:srgbClr val="FF0000"/>
              </a:solidFill>
              <a:effectLst/>
              <a:uLnTx/>
              <a:uFillTx/>
              <a:latin typeface="BIZ UDゴシック" panose="020B0400000000000000" pitchFamily="49" charset="-128"/>
              <a:ea typeface="BIZ UDゴシック" panose="020B0400000000000000" pitchFamily="49" charset="-128"/>
            </a:endParaRPr>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4</a:t>
            </a:fld>
            <a:endParaRPr lang="ja-JP" altLang="en-US"/>
          </a:p>
        </p:txBody>
      </p:sp>
      <p:graphicFrame>
        <p:nvGraphicFramePr>
          <p:cNvPr id="6" name="表 5"/>
          <p:cNvGraphicFramePr>
            <a:graphicFrameLocks noGrp="1"/>
          </p:cNvGraphicFramePr>
          <p:nvPr>
            <p:extLst>
              <p:ext uri="{D42A27DB-BD31-4B8C-83A1-F6EECF244321}">
                <p14:modId xmlns:p14="http://schemas.microsoft.com/office/powerpoint/2010/main" val="3409717826"/>
              </p:ext>
            </p:extLst>
          </p:nvPr>
        </p:nvGraphicFramePr>
        <p:xfrm>
          <a:off x="180000" y="620688"/>
          <a:ext cx="8784000" cy="5871573"/>
        </p:xfrm>
        <a:graphic>
          <a:graphicData uri="http://schemas.openxmlformats.org/drawingml/2006/table">
            <a:tbl>
              <a:tblPr firstRow="1" bandRow="1">
                <a:tableStyleId>{5940675A-B579-460E-94D1-54222C63F5DA}</a:tableStyleId>
              </a:tblPr>
              <a:tblGrid>
                <a:gridCol w="1800000">
                  <a:extLst>
                    <a:ext uri="{9D8B030D-6E8A-4147-A177-3AD203B41FA5}">
                      <a16:colId xmlns:a16="http://schemas.microsoft.com/office/drawing/2014/main" val="20000"/>
                    </a:ext>
                  </a:extLst>
                </a:gridCol>
                <a:gridCol w="1800000">
                  <a:extLst>
                    <a:ext uri="{9D8B030D-6E8A-4147-A177-3AD203B41FA5}">
                      <a16:colId xmlns:a16="http://schemas.microsoft.com/office/drawing/2014/main" val="20001"/>
                    </a:ext>
                  </a:extLst>
                </a:gridCol>
                <a:gridCol w="3024000">
                  <a:extLst>
                    <a:ext uri="{9D8B030D-6E8A-4147-A177-3AD203B41FA5}">
                      <a16:colId xmlns:a16="http://schemas.microsoft.com/office/drawing/2014/main" val="20002"/>
                    </a:ext>
                  </a:extLst>
                </a:gridCol>
                <a:gridCol w="2160000">
                  <a:extLst>
                    <a:ext uri="{9D8B030D-6E8A-4147-A177-3AD203B41FA5}">
                      <a16:colId xmlns:a16="http://schemas.microsoft.com/office/drawing/2014/main" val="20003"/>
                    </a:ext>
                  </a:extLst>
                </a:gridCol>
              </a:tblGrid>
              <a:tr h="411896">
                <a:tc>
                  <a:txBody>
                    <a:bodyPr/>
                    <a:lstStyle/>
                    <a:p>
                      <a:pPr algn="ctr"/>
                      <a:r>
                        <a:rPr kumimoji="1" lang="ja-JP" altLang="en-US" dirty="0"/>
                        <a:t>＜</a:t>
                      </a:r>
                      <a:r>
                        <a:rPr kumimoji="1" lang="en-US" altLang="ja-JP" dirty="0"/>
                        <a:t>Why</a:t>
                      </a:r>
                      <a:r>
                        <a:rPr kumimoji="1" lang="ja-JP" altLang="en-US" dirty="0"/>
                        <a:t>＞</a:t>
                      </a:r>
                    </a:p>
                  </a:txBody>
                  <a:tcPr anchor="ct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a:t>＜</a:t>
                      </a:r>
                      <a:r>
                        <a:rPr kumimoji="1" lang="en-US" altLang="ja-JP" dirty="0"/>
                        <a:t>Vision</a:t>
                      </a:r>
                      <a:r>
                        <a:rPr kumimoji="1" lang="ja-JP" altLang="en-US" dirty="0"/>
                        <a:t>＞</a:t>
                      </a:r>
                    </a:p>
                  </a:txBody>
                  <a:tcPr anchor="ct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a:t>＜</a:t>
                      </a:r>
                      <a:r>
                        <a:rPr kumimoji="1" lang="en-US" altLang="ja-JP" dirty="0"/>
                        <a:t>What</a:t>
                      </a:r>
                      <a:r>
                        <a:rPr kumimoji="1" lang="ja-JP" altLang="en-US" dirty="0"/>
                        <a:t>＞</a:t>
                      </a:r>
                    </a:p>
                  </a:txBody>
                  <a:tcPr anchor="ct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a:t>＜</a:t>
                      </a:r>
                      <a:r>
                        <a:rPr kumimoji="1" lang="en-US" altLang="ja-JP" dirty="0"/>
                        <a:t>Outcome</a:t>
                      </a:r>
                      <a:r>
                        <a:rPr kumimoji="1" lang="ja-JP" altLang="en-US" dirty="0"/>
                        <a:t>＞</a:t>
                      </a:r>
                    </a:p>
                  </a:txBody>
                  <a:tcPr anchor="ct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0"/>
                  </a:ext>
                </a:extLst>
              </a:tr>
              <a:tr h="5459677">
                <a:tc>
                  <a:txBody>
                    <a:bodyPr/>
                    <a:lstStyle/>
                    <a:p>
                      <a:pPr marL="92075" indent="-92075" algn="just"/>
                      <a:r>
                        <a:rPr kumimoji="1" lang="ja-JP" altLang="en-US" sz="1300" dirty="0" smtClean="0">
                          <a:latin typeface="+mn-lt"/>
                          <a:ea typeface="+mn-ea"/>
                        </a:rPr>
                        <a:t>子育てや教育、就労などに関して、現役世代が能力を十分に発揮し、活躍できる環境を整えるため、安心して子育てができ、働くことができる環境が必要。 </a:t>
                      </a:r>
                    </a:p>
                    <a:p>
                      <a:pPr algn="just"/>
                      <a:endParaRPr kumimoji="1" lang="ja-JP" altLang="en-US" sz="1300" dirty="0">
                        <a:latin typeface="+mn-lt"/>
                        <a:ea typeface="+mn-ea"/>
                      </a:endParaRPr>
                    </a:p>
                  </a:txBody>
                  <a:tcP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92075" marR="0" indent="-92075" algn="just" defTabSz="914400" rtl="0" eaLnBrk="1" fontAlgn="auto" latinLnBrk="0" hangingPunct="1">
                        <a:lnSpc>
                          <a:spcPct val="100000"/>
                        </a:lnSpc>
                        <a:spcBef>
                          <a:spcPts val="0"/>
                        </a:spcBef>
                        <a:spcAft>
                          <a:spcPts val="0"/>
                        </a:spcAft>
                        <a:buClrTx/>
                        <a:buSzTx/>
                        <a:buFontTx/>
                        <a:buNone/>
                        <a:tabLst/>
                        <a:defRPr/>
                      </a:pPr>
                      <a:r>
                        <a:rPr kumimoji="1" lang="ja-JP" altLang="en-US" sz="1300" dirty="0" smtClean="0">
                          <a:latin typeface="+mn-lt"/>
                          <a:ea typeface="+mn-ea"/>
                        </a:rPr>
                        <a:t>・子育てや教育など現役世代を支援するための施策に対し予算を重点投資。現役世代への支援により、大阪の活力を生み出すことで、高齢世代を支えるといった流れを作る。</a:t>
                      </a:r>
                    </a:p>
                    <a:p>
                      <a:pPr marL="92075" marR="0" indent="-92075" algn="just" defTabSz="914400" rtl="0" eaLnBrk="1" fontAlgn="auto" latinLnBrk="0" hangingPunct="1">
                        <a:lnSpc>
                          <a:spcPct val="100000"/>
                        </a:lnSpc>
                        <a:spcBef>
                          <a:spcPts val="0"/>
                        </a:spcBef>
                        <a:spcAft>
                          <a:spcPts val="0"/>
                        </a:spcAft>
                        <a:buClrTx/>
                        <a:buSzTx/>
                        <a:buFontTx/>
                        <a:buNone/>
                        <a:tabLst/>
                        <a:defRPr/>
                      </a:pPr>
                      <a:endParaRPr kumimoji="1" lang="ja-JP" altLang="en-US" sz="1300" dirty="0" smtClean="0">
                        <a:latin typeface="+mn-lt"/>
                        <a:ea typeface="+mn-ea"/>
                      </a:endParaRPr>
                    </a:p>
                    <a:p>
                      <a:pPr marL="92075" marR="0" indent="-92075" algn="just" defTabSz="914400" rtl="0" eaLnBrk="1" fontAlgn="auto" latinLnBrk="0" hangingPunct="1">
                        <a:lnSpc>
                          <a:spcPct val="100000"/>
                        </a:lnSpc>
                        <a:spcBef>
                          <a:spcPts val="0"/>
                        </a:spcBef>
                        <a:spcAft>
                          <a:spcPts val="0"/>
                        </a:spcAft>
                        <a:buClrTx/>
                        <a:buSzTx/>
                        <a:buFontTx/>
                        <a:buNone/>
                        <a:tabLst/>
                        <a:defRPr/>
                      </a:pPr>
                      <a:r>
                        <a:rPr kumimoji="1" lang="ja-JP" altLang="en-US" sz="1300" dirty="0" smtClean="0">
                          <a:latin typeface="+mn-lt"/>
                          <a:ea typeface="+mn-ea"/>
                        </a:rPr>
                        <a:t>・市政改革プランに基づき、ムダを徹底的に排除し、成果重視で施策も見直し、スリムな行財政運営にして、現役世代への重点投資など大きな政策転換を行う。</a:t>
                      </a:r>
                    </a:p>
                    <a:p>
                      <a:pPr marL="92075" marR="0" indent="-92075" algn="just" defTabSz="914400" rtl="0" eaLnBrk="1" fontAlgn="auto" latinLnBrk="0" hangingPunct="1">
                        <a:lnSpc>
                          <a:spcPct val="100000"/>
                        </a:lnSpc>
                        <a:spcBef>
                          <a:spcPts val="0"/>
                        </a:spcBef>
                        <a:spcAft>
                          <a:spcPts val="0"/>
                        </a:spcAft>
                        <a:buClrTx/>
                        <a:buSzTx/>
                        <a:buFontTx/>
                        <a:buNone/>
                        <a:tabLst/>
                        <a:defRPr/>
                      </a:pPr>
                      <a:endParaRPr kumimoji="1" lang="ja-JP" altLang="en-US" sz="1300" dirty="0" smtClean="0">
                        <a:latin typeface="+mn-lt"/>
                        <a:ea typeface="+mn-ea"/>
                      </a:endParaRPr>
                    </a:p>
                    <a:p>
                      <a:pPr marL="92075" marR="0" indent="-92075" algn="just" defTabSz="914400" rtl="0" eaLnBrk="1" fontAlgn="auto" latinLnBrk="0" hangingPunct="1">
                        <a:lnSpc>
                          <a:spcPct val="100000"/>
                        </a:lnSpc>
                        <a:spcBef>
                          <a:spcPts val="0"/>
                        </a:spcBef>
                        <a:spcAft>
                          <a:spcPts val="0"/>
                        </a:spcAft>
                        <a:buClrTx/>
                        <a:buSzTx/>
                        <a:buFontTx/>
                        <a:buNone/>
                        <a:tabLst/>
                        <a:defRPr/>
                      </a:pPr>
                      <a:r>
                        <a:rPr kumimoji="1" lang="ja-JP" altLang="en-US" sz="1300" dirty="0" smtClean="0">
                          <a:latin typeface="+mn-lt"/>
                          <a:ea typeface="+mn-ea"/>
                        </a:rPr>
                        <a:t>・将来を担うこどもたちの個性や才能を伸ばし、さらにはグローバル（国際的）な舞台に挑戦し活躍できるような人材を育成。</a:t>
                      </a:r>
                    </a:p>
                    <a:p>
                      <a:pPr algn="just"/>
                      <a:endParaRPr kumimoji="1" lang="ja-JP" altLang="en-US" sz="1300" dirty="0">
                        <a:latin typeface="+mn-lt"/>
                        <a:ea typeface="+mn-ea"/>
                      </a:endParaRP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92075" indent="-92075" algn="just"/>
                      <a:r>
                        <a:rPr kumimoji="1" lang="ja-JP" altLang="en-US" sz="1200" dirty="0" smtClean="0">
                          <a:latin typeface="+mn-ea"/>
                          <a:ea typeface="+mn-ea"/>
                        </a:rPr>
                        <a:t>・こども、教育の分野を中心に施策・事業を展開①</a:t>
                      </a:r>
                    </a:p>
                    <a:p>
                      <a:pPr marL="92075" indent="-92075" algn="just"/>
                      <a:r>
                        <a:rPr kumimoji="1" lang="en-US" altLang="ja-JP" sz="1200" dirty="0" smtClean="0">
                          <a:latin typeface="+mn-ea"/>
                          <a:ea typeface="+mn-ea"/>
                        </a:rPr>
                        <a:t>【</a:t>
                      </a:r>
                      <a:r>
                        <a:rPr kumimoji="1" lang="ja-JP" altLang="en-US" sz="1200" dirty="0" smtClean="0">
                          <a:latin typeface="+mn-ea"/>
                          <a:ea typeface="+mn-ea"/>
                        </a:rPr>
                        <a:t>主な施策（②）</a:t>
                      </a:r>
                      <a:r>
                        <a:rPr kumimoji="1" lang="en-US" altLang="ja-JP" sz="1200" dirty="0" smtClean="0">
                          <a:latin typeface="+mn-ea"/>
                          <a:ea typeface="+mn-ea"/>
                        </a:rPr>
                        <a:t>】</a:t>
                      </a:r>
                    </a:p>
                    <a:p>
                      <a:pPr marL="92075" indent="-92075" algn="just"/>
                      <a:r>
                        <a:rPr kumimoji="1" lang="ja-JP" altLang="en-US" sz="1200" u="sng" dirty="0" smtClean="0">
                          <a:latin typeface="+mn-ea"/>
                          <a:ea typeface="+mn-ea"/>
                        </a:rPr>
                        <a:t>子育て</a:t>
                      </a:r>
                    </a:p>
                    <a:p>
                      <a:pPr marL="92075" indent="-92075" algn="just"/>
                      <a:r>
                        <a:rPr kumimoji="1" lang="ja-JP" altLang="en-US" sz="1200" dirty="0" smtClean="0">
                          <a:latin typeface="+mn-ea"/>
                          <a:ea typeface="+mn-ea"/>
                        </a:rPr>
                        <a:t> （拡充）</a:t>
                      </a:r>
                    </a:p>
                    <a:p>
                      <a:pPr marL="92075" indent="-92075" algn="just"/>
                      <a:r>
                        <a:rPr kumimoji="1" lang="en-US" altLang="ja-JP" sz="1200" dirty="0" smtClean="0">
                          <a:latin typeface="+mn-ea"/>
                          <a:ea typeface="+mn-ea"/>
                        </a:rPr>
                        <a:t>a.</a:t>
                      </a:r>
                      <a:r>
                        <a:rPr kumimoji="1" lang="ja-JP" altLang="en-US" sz="1200" dirty="0" smtClean="0">
                          <a:latin typeface="+mn-ea"/>
                          <a:ea typeface="+mn-ea"/>
                        </a:rPr>
                        <a:t>妊婦健康診査の拡充</a:t>
                      </a:r>
                    </a:p>
                    <a:p>
                      <a:pPr marL="92075" indent="-92075" algn="just"/>
                      <a:r>
                        <a:rPr kumimoji="1" lang="en-US" altLang="ja-JP" sz="1200" dirty="0" smtClean="0">
                          <a:latin typeface="+mn-ea"/>
                          <a:ea typeface="+mn-ea"/>
                        </a:rPr>
                        <a:t>b.</a:t>
                      </a:r>
                      <a:r>
                        <a:rPr kumimoji="1" lang="ja-JP" altLang="en-US" sz="1200" dirty="0" smtClean="0">
                          <a:latin typeface="+mn-ea"/>
                          <a:ea typeface="+mn-ea"/>
                        </a:rPr>
                        <a:t>こども医療費助成の拡充</a:t>
                      </a:r>
                    </a:p>
                    <a:p>
                      <a:pPr marL="92075" indent="-92075" algn="just"/>
                      <a:r>
                        <a:rPr kumimoji="1" lang="en-US" altLang="ja-JP" sz="1200" dirty="0" smtClean="0">
                          <a:latin typeface="+mn-ea"/>
                          <a:ea typeface="+mn-ea"/>
                        </a:rPr>
                        <a:t>c.</a:t>
                      </a:r>
                      <a:r>
                        <a:rPr kumimoji="1" lang="ja-JP" altLang="en-US" sz="1200" dirty="0" smtClean="0">
                          <a:latin typeface="+mn-ea"/>
                          <a:ea typeface="+mn-ea"/>
                        </a:rPr>
                        <a:t>待機児童の解消</a:t>
                      </a:r>
                    </a:p>
                    <a:p>
                      <a:pPr marL="92075" indent="-92075" algn="just"/>
                      <a:r>
                        <a:rPr kumimoji="1" lang="ja-JP" altLang="en-US" sz="1200" dirty="0" smtClean="0">
                          <a:latin typeface="+mn-ea"/>
                          <a:ea typeface="+mn-ea"/>
                        </a:rPr>
                        <a:t>　・庁舎や市有地への保育施設設置、送迎</a:t>
                      </a:r>
                    </a:p>
                    <a:p>
                      <a:pPr marL="92075" indent="-92075" algn="just"/>
                      <a:r>
                        <a:rPr kumimoji="1" lang="ja-JP" altLang="en-US" sz="1200" dirty="0" smtClean="0">
                          <a:latin typeface="+mn-ea"/>
                          <a:ea typeface="+mn-ea"/>
                        </a:rPr>
                        <a:t>　　バス等の特別対策</a:t>
                      </a:r>
                    </a:p>
                    <a:p>
                      <a:pPr marL="92075" indent="-92075" algn="just"/>
                      <a:r>
                        <a:rPr kumimoji="1" lang="ja-JP" altLang="en-US" sz="1200" dirty="0" smtClean="0">
                          <a:latin typeface="+mn-ea"/>
                          <a:ea typeface="+mn-ea"/>
                        </a:rPr>
                        <a:t>　・新規採用保育士特別給付、働き方改革</a:t>
                      </a:r>
                    </a:p>
                    <a:p>
                      <a:pPr marL="92075" indent="-92075" algn="just"/>
                      <a:r>
                        <a:rPr kumimoji="1" lang="ja-JP" altLang="en-US" sz="1200" dirty="0" smtClean="0">
                          <a:latin typeface="+mn-ea"/>
                          <a:ea typeface="+mn-ea"/>
                        </a:rPr>
                        <a:t>　　推進事業等による保育人材の確保</a:t>
                      </a:r>
                    </a:p>
                    <a:p>
                      <a:pPr marL="92075" indent="-92075" algn="just"/>
                      <a:r>
                        <a:rPr kumimoji="1" lang="ja-JP" altLang="en-US" sz="1200" dirty="0" smtClean="0">
                          <a:latin typeface="+mn-ea"/>
                          <a:ea typeface="+mn-ea"/>
                        </a:rPr>
                        <a:t>　・医療的ケア児対応看護師の配置　など</a:t>
                      </a:r>
                    </a:p>
                    <a:p>
                      <a:pPr marL="92075" indent="-92075" algn="just"/>
                      <a:r>
                        <a:rPr kumimoji="1" lang="ja-JP" altLang="en-US" sz="1200" dirty="0" smtClean="0">
                          <a:latin typeface="+mn-ea"/>
                          <a:ea typeface="+mn-ea"/>
                        </a:rPr>
                        <a:t>（新規）</a:t>
                      </a:r>
                    </a:p>
                    <a:p>
                      <a:pPr marL="92075" indent="-92075" algn="just"/>
                      <a:r>
                        <a:rPr kumimoji="1" lang="en-US" altLang="ja-JP" sz="1200" dirty="0" smtClean="0">
                          <a:latin typeface="+mn-ea"/>
                          <a:ea typeface="+mn-ea"/>
                        </a:rPr>
                        <a:t>d.</a:t>
                      </a:r>
                      <a:r>
                        <a:rPr kumimoji="1" lang="ja-JP" altLang="en-US" sz="1200" dirty="0" smtClean="0">
                          <a:latin typeface="+mn-ea"/>
                          <a:ea typeface="+mn-ea"/>
                        </a:rPr>
                        <a:t>学校外教育における塾代助成事業の実施</a:t>
                      </a:r>
                    </a:p>
                    <a:p>
                      <a:pPr marL="92075" indent="-92075" algn="just"/>
                      <a:r>
                        <a:rPr kumimoji="1" lang="en-US" altLang="ja-JP" sz="1200" dirty="0" smtClean="0">
                          <a:latin typeface="+mn-ea"/>
                          <a:ea typeface="+mn-ea"/>
                        </a:rPr>
                        <a:t>e.</a:t>
                      </a:r>
                      <a:r>
                        <a:rPr kumimoji="1" lang="ja-JP" altLang="en-US" sz="1200" dirty="0" smtClean="0">
                          <a:latin typeface="+mn-ea"/>
                          <a:ea typeface="+mn-ea"/>
                        </a:rPr>
                        <a:t>幼児教育の無償化</a:t>
                      </a:r>
                    </a:p>
                    <a:p>
                      <a:pPr marL="92075" indent="-92075" algn="just"/>
                      <a:r>
                        <a:rPr kumimoji="1" lang="en-US" altLang="ja-JP" sz="1200" dirty="0" smtClean="0">
                          <a:latin typeface="+mn-ea"/>
                          <a:ea typeface="+mn-ea"/>
                        </a:rPr>
                        <a:t>f.</a:t>
                      </a:r>
                      <a:r>
                        <a:rPr kumimoji="1" lang="ja-JP" altLang="en-US" sz="1200" dirty="0" smtClean="0">
                          <a:latin typeface="+mn-ea"/>
                          <a:ea typeface="+mn-ea"/>
                        </a:rPr>
                        <a:t>こどもの貧困対策</a:t>
                      </a:r>
                    </a:p>
                    <a:p>
                      <a:pPr marL="92075" indent="-92075" algn="just"/>
                      <a:r>
                        <a:rPr kumimoji="1" lang="en-US" altLang="ja-JP" sz="1200" dirty="0" smtClean="0">
                          <a:latin typeface="+mn-ea"/>
                          <a:ea typeface="+mn-ea"/>
                        </a:rPr>
                        <a:t>g.</a:t>
                      </a:r>
                      <a:r>
                        <a:rPr kumimoji="1" lang="ja-JP" altLang="en-US" sz="1200" dirty="0" smtClean="0">
                          <a:latin typeface="+mn-ea"/>
                          <a:ea typeface="+mn-ea"/>
                        </a:rPr>
                        <a:t>児童相談体制等の拡充</a:t>
                      </a:r>
                    </a:p>
                    <a:p>
                      <a:pPr marL="92075" indent="-92075" algn="just"/>
                      <a:r>
                        <a:rPr kumimoji="1" lang="en-US" altLang="ja-JP" sz="1200" dirty="0" smtClean="0">
                          <a:latin typeface="+mn-ea"/>
                          <a:ea typeface="+mn-ea"/>
                        </a:rPr>
                        <a:t>h.</a:t>
                      </a:r>
                      <a:r>
                        <a:rPr kumimoji="1" lang="ja-JP" altLang="en-US" sz="1200" dirty="0" smtClean="0">
                          <a:latin typeface="+mn-ea"/>
                          <a:ea typeface="+mn-ea"/>
                        </a:rPr>
                        <a:t>ヤングケアラー支援の推進</a:t>
                      </a:r>
                    </a:p>
                    <a:p>
                      <a:pPr marL="92075" indent="-92075" algn="just"/>
                      <a:r>
                        <a:rPr kumimoji="1" lang="ja-JP" altLang="en-US" sz="1200" u="sng" dirty="0" smtClean="0">
                          <a:latin typeface="+mn-ea"/>
                          <a:ea typeface="+mn-ea"/>
                        </a:rPr>
                        <a:t>教育</a:t>
                      </a:r>
                    </a:p>
                    <a:p>
                      <a:pPr marL="92075" indent="-92075" algn="just"/>
                      <a:r>
                        <a:rPr kumimoji="1" lang="en-US" altLang="ja-JP" sz="1200" dirty="0" smtClean="0">
                          <a:latin typeface="+mn-ea"/>
                          <a:ea typeface="+mn-ea"/>
                        </a:rPr>
                        <a:t>a.</a:t>
                      </a:r>
                      <a:r>
                        <a:rPr kumimoji="1" lang="ja-JP" altLang="en-US" sz="1200" dirty="0" smtClean="0">
                          <a:latin typeface="+mn-ea"/>
                          <a:ea typeface="+mn-ea"/>
                        </a:rPr>
                        <a:t>普通教室の空調機設置</a:t>
                      </a:r>
                    </a:p>
                    <a:p>
                      <a:pPr marL="92075" indent="-92075" algn="just"/>
                      <a:r>
                        <a:rPr kumimoji="1" lang="en-US" altLang="ja-JP" sz="1200" dirty="0" smtClean="0">
                          <a:latin typeface="+mn-ea"/>
                          <a:ea typeface="+mn-ea"/>
                        </a:rPr>
                        <a:t>b.</a:t>
                      </a:r>
                      <a:r>
                        <a:rPr kumimoji="1" lang="ja-JP" altLang="en-US" sz="1200" dirty="0" smtClean="0">
                          <a:latin typeface="+mn-ea"/>
                          <a:ea typeface="+mn-ea"/>
                        </a:rPr>
                        <a:t>中学校給食の実施</a:t>
                      </a:r>
                    </a:p>
                    <a:p>
                      <a:pPr marL="92075" indent="-92075" algn="just"/>
                      <a:r>
                        <a:rPr kumimoji="1" lang="en-US" altLang="ja-JP" sz="1200" dirty="0" smtClean="0">
                          <a:latin typeface="+mn-ea"/>
                          <a:ea typeface="+mn-ea"/>
                        </a:rPr>
                        <a:t>c.</a:t>
                      </a:r>
                      <a:r>
                        <a:rPr kumimoji="1" lang="ja-JP" altLang="en-US" sz="1200" dirty="0" smtClean="0">
                          <a:latin typeface="+mn-ea"/>
                          <a:ea typeface="+mn-ea"/>
                        </a:rPr>
                        <a:t>学校教育・校務支援ＩＣＴの導入</a:t>
                      </a:r>
                    </a:p>
                    <a:p>
                      <a:pPr marL="92075" indent="-92075" algn="just"/>
                      <a:r>
                        <a:rPr kumimoji="1" lang="en-US" altLang="ja-JP" sz="1200" dirty="0" smtClean="0">
                          <a:latin typeface="+mn-ea"/>
                          <a:ea typeface="+mn-ea"/>
                        </a:rPr>
                        <a:t>d.</a:t>
                      </a:r>
                      <a:r>
                        <a:rPr kumimoji="1" lang="ja-JP" altLang="en-US" sz="1200" dirty="0" smtClean="0">
                          <a:latin typeface="+mn-ea"/>
                          <a:ea typeface="+mn-ea"/>
                        </a:rPr>
                        <a:t>校長経営戦略等の実施</a:t>
                      </a:r>
                    </a:p>
                    <a:p>
                      <a:pPr marL="92075" indent="-92075" algn="just"/>
                      <a:r>
                        <a:rPr kumimoji="1" lang="en-US" altLang="ja-JP" sz="1200" dirty="0" smtClean="0">
                          <a:latin typeface="+mn-ea"/>
                          <a:ea typeface="+mn-ea"/>
                        </a:rPr>
                        <a:t>e.</a:t>
                      </a:r>
                      <a:r>
                        <a:rPr kumimoji="1" lang="ja-JP" altLang="en-US" sz="1200" dirty="0" smtClean="0">
                          <a:latin typeface="+mn-ea"/>
                          <a:ea typeface="+mn-ea"/>
                        </a:rPr>
                        <a:t>公設民営学校（国際バカロレア等）の設置</a:t>
                      </a:r>
                    </a:p>
                    <a:p>
                      <a:pPr marL="92075" indent="-92075" algn="just"/>
                      <a:r>
                        <a:rPr kumimoji="1" lang="en-US" altLang="ja-JP" sz="1200" dirty="0" smtClean="0">
                          <a:latin typeface="+mn-ea"/>
                          <a:ea typeface="+mn-ea"/>
                        </a:rPr>
                        <a:t>f.</a:t>
                      </a:r>
                      <a:r>
                        <a:rPr kumimoji="1" lang="ja-JP" altLang="en-US" sz="1200" dirty="0" smtClean="0">
                          <a:latin typeface="+mn-ea"/>
                          <a:ea typeface="+mn-ea"/>
                        </a:rPr>
                        <a:t>児童生徒の急増に伴う教育環境改善</a:t>
                      </a:r>
                      <a:endParaRPr kumimoji="1" lang="ja-JP" altLang="en-US" sz="1200" dirty="0">
                        <a:latin typeface="+mn-ea"/>
                        <a:ea typeface="+mn-ea"/>
                      </a:endParaRP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92075" marR="0" indent="-92075" algn="just" defTabSz="914400" rtl="0" eaLnBrk="1" fontAlgn="auto" latinLnBrk="0" hangingPunct="1">
                        <a:lnSpc>
                          <a:spcPct val="100000"/>
                        </a:lnSpc>
                        <a:spcBef>
                          <a:spcPts val="0"/>
                        </a:spcBef>
                        <a:spcAft>
                          <a:spcPts val="0"/>
                        </a:spcAft>
                        <a:buClrTx/>
                        <a:buSzTx/>
                        <a:buFontTx/>
                        <a:buNone/>
                        <a:tabLst/>
                        <a:defRPr/>
                      </a:pPr>
                      <a:r>
                        <a:rPr kumimoji="1" lang="ja-JP" altLang="en-US" sz="1300" dirty="0" smtClean="0">
                          <a:latin typeface="+mn-lt"/>
                          <a:ea typeface="+mn-ea"/>
                        </a:rPr>
                        <a:t>・現役世代への重点投資として、こども・教育の分野において予算の重点配分</a:t>
                      </a:r>
                    </a:p>
                    <a:p>
                      <a:pPr marL="92075" marR="0" indent="-92075" algn="just" defTabSz="914400" rtl="0" eaLnBrk="1" fontAlgn="auto" latinLnBrk="0" hangingPunct="1">
                        <a:lnSpc>
                          <a:spcPct val="100000"/>
                        </a:lnSpc>
                        <a:spcBef>
                          <a:spcPts val="0"/>
                        </a:spcBef>
                        <a:spcAft>
                          <a:spcPts val="0"/>
                        </a:spcAft>
                        <a:buClrTx/>
                        <a:buSzTx/>
                        <a:buFontTx/>
                        <a:buNone/>
                        <a:tabLst/>
                        <a:defRPr/>
                      </a:pPr>
                      <a:endParaRPr kumimoji="1" lang="ja-JP" altLang="en-US" sz="1300" dirty="0" smtClean="0">
                        <a:latin typeface="+mn-lt"/>
                        <a:ea typeface="+mn-ea"/>
                      </a:endParaRPr>
                    </a:p>
                    <a:p>
                      <a:pPr marL="92075" marR="0" indent="-92075" algn="just" defTabSz="914400" rtl="0" eaLnBrk="1" fontAlgn="auto" latinLnBrk="0" hangingPunct="1">
                        <a:lnSpc>
                          <a:spcPct val="100000"/>
                        </a:lnSpc>
                        <a:spcBef>
                          <a:spcPts val="0"/>
                        </a:spcBef>
                        <a:spcAft>
                          <a:spcPts val="0"/>
                        </a:spcAft>
                        <a:buClrTx/>
                        <a:buSzTx/>
                        <a:buFontTx/>
                        <a:buNone/>
                        <a:tabLst/>
                        <a:defRPr/>
                      </a:pPr>
                      <a:r>
                        <a:rPr kumimoji="1" lang="ja-JP" altLang="en-US" sz="1300" dirty="0" smtClean="0">
                          <a:latin typeface="+mn-lt"/>
                          <a:ea typeface="+mn-ea"/>
                        </a:rPr>
                        <a:t>・重点投資額</a:t>
                      </a:r>
                    </a:p>
                    <a:p>
                      <a:pPr marL="92075" marR="0" indent="-92075" algn="just" defTabSz="914400" rtl="0" eaLnBrk="1" fontAlgn="auto" latinLnBrk="0" hangingPunct="1">
                        <a:lnSpc>
                          <a:spcPct val="100000"/>
                        </a:lnSpc>
                        <a:spcBef>
                          <a:spcPts val="0"/>
                        </a:spcBef>
                        <a:spcAft>
                          <a:spcPts val="0"/>
                        </a:spcAft>
                        <a:buClrTx/>
                        <a:buSzTx/>
                        <a:buFontTx/>
                        <a:buNone/>
                        <a:tabLst/>
                        <a:defRPr/>
                      </a:pPr>
                      <a:r>
                        <a:rPr kumimoji="1" lang="ja-JP" altLang="en-US" sz="1300" dirty="0" smtClean="0">
                          <a:latin typeface="+mn-lt"/>
                          <a:ea typeface="+mn-ea"/>
                        </a:rPr>
                        <a:t>　</a:t>
                      </a:r>
                      <a:r>
                        <a:rPr kumimoji="1" lang="en-US" altLang="ja-JP" sz="1300" dirty="0" smtClean="0">
                          <a:latin typeface="+mn-lt"/>
                          <a:ea typeface="+mn-ea"/>
                        </a:rPr>
                        <a:t>2011</a:t>
                      </a:r>
                      <a:r>
                        <a:rPr kumimoji="1" lang="ja-JP" altLang="en-US" sz="1300" dirty="0" smtClean="0">
                          <a:latin typeface="+mn-lt"/>
                          <a:ea typeface="+mn-ea"/>
                        </a:rPr>
                        <a:t>年度予算　</a:t>
                      </a:r>
                      <a:r>
                        <a:rPr kumimoji="1" lang="en-US" altLang="ja-JP" sz="1300" dirty="0" smtClean="0">
                          <a:latin typeface="+mn-lt"/>
                          <a:ea typeface="+mn-ea"/>
                        </a:rPr>
                        <a:t>67</a:t>
                      </a:r>
                      <a:r>
                        <a:rPr kumimoji="1" lang="ja-JP" altLang="en-US" sz="1300" dirty="0" smtClean="0">
                          <a:latin typeface="+mn-lt"/>
                          <a:ea typeface="+mn-ea"/>
                        </a:rPr>
                        <a:t>億円</a:t>
                      </a:r>
                    </a:p>
                    <a:p>
                      <a:pPr marL="92075" marR="0" indent="-92075" algn="just" defTabSz="914400" rtl="0" eaLnBrk="1" fontAlgn="auto" latinLnBrk="0" hangingPunct="1">
                        <a:lnSpc>
                          <a:spcPct val="100000"/>
                        </a:lnSpc>
                        <a:spcBef>
                          <a:spcPts val="0"/>
                        </a:spcBef>
                        <a:spcAft>
                          <a:spcPts val="0"/>
                        </a:spcAft>
                        <a:buClrTx/>
                        <a:buSzTx/>
                        <a:buFontTx/>
                        <a:buNone/>
                        <a:tabLst/>
                        <a:defRPr/>
                      </a:pPr>
                      <a:r>
                        <a:rPr kumimoji="1" lang="ja-JP" altLang="en-US" sz="1300" dirty="0" smtClean="0">
                          <a:latin typeface="+mn-lt"/>
                          <a:ea typeface="+mn-ea"/>
                        </a:rPr>
                        <a:t>　　　　　↓</a:t>
                      </a:r>
                    </a:p>
                    <a:p>
                      <a:pPr marL="92075" marR="0" indent="-92075" algn="just" defTabSz="914400" rtl="0" eaLnBrk="1" fontAlgn="auto" latinLnBrk="0" hangingPunct="1">
                        <a:lnSpc>
                          <a:spcPct val="100000"/>
                        </a:lnSpc>
                        <a:spcBef>
                          <a:spcPts val="0"/>
                        </a:spcBef>
                        <a:spcAft>
                          <a:spcPts val="0"/>
                        </a:spcAft>
                        <a:buClrTx/>
                        <a:buSzTx/>
                        <a:buFontTx/>
                        <a:buNone/>
                        <a:tabLst/>
                        <a:defRPr/>
                      </a:pPr>
                      <a:r>
                        <a:rPr kumimoji="1" lang="ja-JP" altLang="en-US" sz="1300" dirty="0" smtClean="0">
                          <a:latin typeface="+mn-lt"/>
                          <a:ea typeface="+mn-ea"/>
                        </a:rPr>
                        <a:t>　</a:t>
                      </a:r>
                      <a:r>
                        <a:rPr kumimoji="1" lang="en-US" altLang="ja-JP" sz="1300" dirty="0" smtClean="0">
                          <a:latin typeface="+mn-lt"/>
                          <a:ea typeface="+mn-ea"/>
                        </a:rPr>
                        <a:t>2014</a:t>
                      </a:r>
                      <a:r>
                        <a:rPr kumimoji="1" lang="ja-JP" altLang="en-US" sz="1300" dirty="0" smtClean="0">
                          <a:latin typeface="+mn-lt"/>
                          <a:ea typeface="+mn-ea"/>
                        </a:rPr>
                        <a:t>年度予算　</a:t>
                      </a:r>
                      <a:r>
                        <a:rPr kumimoji="1" lang="en-US" altLang="ja-JP" sz="1300" dirty="0" smtClean="0">
                          <a:latin typeface="+mn-lt"/>
                          <a:ea typeface="+mn-ea"/>
                        </a:rPr>
                        <a:t>270</a:t>
                      </a:r>
                      <a:r>
                        <a:rPr kumimoji="1" lang="ja-JP" altLang="en-US" sz="1300" dirty="0" smtClean="0">
                          <a:latin typeface="+mn-lt"/>
                          <a:ea typeface="+mn-ea"/>
                        </a:rPr>
                        <a:t>億円</a:t>
                      </a:r>
                    </a:p>
                    <a:p>
                      <a:pPr marL="92075" marR="0" indent="-92075" algn="just" defTabSz="914400" rtl="0" eaLnBrk="1" fontAlgn="auto" latinLnBrk="0" hangingPunct="1">
                        <a:lnSpc>
                          <a:spcPct val="100000"/>
                        </a:lnSpc>
                        <a:spcBef>
                          <a:spcPts val="0"/>
                        </a:spcBef>
                        <a:spcAft>
                          <a:spcPts val="0"/>
                        </a:spcAft>
                        <a:buClrTx/>
                        <a:buSzTx/>
                        <a:buFontTx/>
                        <a:buNone/>
                        <a:tabLst/>
                        <a:defRPr/>
                      </a:pPr>
                      <a:r>
                        <a:rPr kumimoji="1" lang="ja-JP" altLang="en-US" sz="1300" dirty="0" smtClean="0">
                          <a:latin typeface="+mn-lt"/>
                          <a:ea typeface="+mn-ea"/>
                        </a:rPr>
                        <a:t>　　　　　↓</a:t>
                      </a:r>
                    </a:p>
                    <a:p>
                      <a:pPr marL="92075" marR="0" indent="-92075" algn="just" defTabSz="914400" rtl="0" eaLnBrk="1" fontAlgn="auto" latinLnBrk="0" hangingPunct="1">
                        <a:lnSpc>
                          <a:spcPct val="100000"/>
                        </a:lnSpc>
                        <a:spcBef>
                          <a:spcPts val="0"/>
                        </a:spcBef>
                        <a:spcAft>
                          <a:spcPts val="0"/>
                        </a:spcAft>
                        <a:buClrTx/>
                        <a:buSzTx/>
                        <a:buFontTx/>
                        <a:buNone/>
                        <a:tabLst/>
                        <a:defRPr/>
                      </a:pPr>
                      <a:r>
                        <a:rPr kumimoji="1" lang="ja-JP" altLang="en-US" sz="1300" dirty="0" smtClean="0">
                          <a:latin typeface="+mn-lt"/>
                          <a:ea typeface="+mn-ea"/>
                        </a:rPr>
                        <a:t>　</a:t>
                      </a:r>
                      <a:r>
                        <a:rPr kumimoji="1" lang="en-US" altLang="ja-JP" sz="1300" dirty="0" smtClean="0">
                          <a:latin typeface="+mn-lt"/>
                          <a:ea typeface="+mn-ea"/>
                        </a:rPr>
                        <a:t>2018</a:t>
                      </a:r>
                      <a:r>
                        <a:rPr kumimoji="1" lang="ja-JP" altLang="en-US" sz="1300" dirty="0" smtClean="0">
                          <a:latin typeface="+mn-lt"/>
                          <a:ea typeface="+mn-ea"/>
                        </a:rPr>
                        <a:t>年度予算　</a:t>
                      </a:r>
                      <a:r>
                        <a:rPr kumimoji="1" lang="en-US" altLang="ja-JP" sz="1300" dirty="0" smtClean="0">
                          <a:latin typeface="+mn-lt"/>
                          <a:ea typeface="+mn-ea"/>
                        </a:rPr>
                        <a:t>537</a:t>
                      </a:r>
                      <a:r>
                        <a:rPr kumimoji="1" lang="ja-JP" altLang="en-US" sz="1300" dirty="0" smtClean="0">
                          <a:latin typeface="+mn-lt"/>
                          <a:ea typeface="+mn-ea"/>
                        </a:rPr>
                        <a:t>億円</a:t>
                      </a:r>
                    </a:p>
                    <a:p>
                      <a:pPr marL="92075" marR="0" indent="-92075" algn="just" defTabSz="914400" rtl="0" eaLnBrk="1" fontAlgn="auto" latinLnBrk="0" hangingPunct="1">
                        <a:lnSpc>
                          <a:spcPct val="100000"/>
                        </a:lnSpc>
                        <a:spcBef>
                          <a:spcPts val="0"/>
                        </a:spcBef>
                        <a:spcAft>
                          <a:spcPts val="0"/>
                        </a:spcAft>
                        <a:buClrTx/>
                        <a:buSzTx/>
                        <a:buFontTx/>
                        <a:buNone/>
                        <a:tabLst/>
                        <a:defRPr/>
                      </a:pPr>
                      <a:r>
                        <a:rPr kumimoji="1" lang="ja-JP" altLang="en-US" sz="1300" dirty="0" smtClean="0">
                          <a:latin typeface="+mn-lt"/>
                          <a:ea typeface="+mn-ea"/>
                        </a:rPr>
                        <a:t>　　　　　↓</a:t>
                      </a:r>
                    </a:p>
                    <a:p>
                      <a:pPr marL="92075" marR="0" indent="-92075" algn="just" defTabSz="914400" rtl="0" eaLnBrk="1" fontAlgn="auto" latinLnBrk="0" hangingPunct="1">
                        <a:lnSpc>
                          <a:spcPct val="100000"/>
                        </a:lnSpc>
                        <a:spcBef>
                          <a:spcPts val="0"/>
                        </a:spcBef>
                        <a:spcAft>
                          <a:spcPts val="0"/>
                        </a:spcAft>
                        <a:buClrTx/>
                        <a:buSzTx/>
                        <a:buFontTx/>
                        <a:buNone/>
                        <a:tabLst/>
                        <a:defRPr/>
                      </a:pPr>
                      <a:r>
                        <a:rPr kumimoji="1" lang="ja-JP" altLang="en-US" sz="1300" dirty="0" smtClean="0">
                          <a:latin typeface="+mn-lt"/>
                          <a:ea typeface="+mn-ea"/>
                        </a:rPr>
                        <a:t>　</a:t>
                      </a:r>
                      <a:r>
                        <a:rPr kumimoji="1" lang="en-US" altLang="ja-JP" sz="1300" dirty="0" smtClean="0">
                          <a:latin typeface="+mn-lt"/>
                          <a:ea typeface="+mn-ea"/>
                        </a:rPr>
                        <a:t>2022</a:t>
                      </a:r>
                      <a:r>
                        <a:rPr kumimoji="1" lang="ja-JP" altLang="en-US" sz="1300" dirty="0" smtClean="0">
                          <a:latin typeface="+mn-lt"/>
                          <a:ea typeface="+mn-ea"/>
                        </a:rPr>
                        <a:t>年度予算　</a:t>
                      </a:r>
                      <a:r>
                        <a:rPr kumimoji="1" lang="en-US" altLang="ja-JP" sz="1300" dirty="0" smtClean="0">
                          <a:latin typeface="+mn-lt"/>
                          <a:ea typeface="+mn-ea"/>
                        </a:rPr>
                        <a:t>630</a:t>
                      </a:r>
                      <a:r>
                        <a:rPr kumimoji="1" lang="ja-JP" altLang="en-US" sz="1300" dirty="0" smtClean="0">
                          <a:latin typeface="+mn-lt"/>
                          <a:ea typeface="+mn-ea"/>
                        </a:rPr>
                        <a:t>億円</a:t>
                      </a:r>
                      <a:r>
                        <a:rPr lang="ja-JP" altLang="en-US" sz="1300" dirty="0">
                          <a:solidFill>
                            <a:schemeClr val="tx1"/>
                          </a:solidFill>
                          <a:latin typeface="+mn-lt"/>
                          <a:ea typeface="+mn-ea"/>
                        </a:rPr>
                        <a:t>　</a:t>
                      </a:r>
                      <a:endParaRPr lang="en-US" altLang="ja-JP" sz="1300" dirty="0">
                        <a:solidFill>
                          <a:schemeClr val="tx1"/>
                        </a:solidFill>
                        <a:latin typeface="+mn-lt"/>
                        <a:ea typeface="+mn-ea"/>
                      </a:endParaRPr>
                    </a:p>
                    <a:p>
                      <a:pPr algn="just"/>
                      <a:r>
                        <a:rPr lang="en-US" altLang="ja-JP" sz="1300" dirty="0">
                          <a:latin typeface="+mn-lt"/>
                          <a:ea typeface="+mn-ea"/>
                        </a:rPr>
                        <a:t> </a:t>
                      </a:r>
                    </a:p>
                    <a:p>
                      <a:pPr marL="92075" marR="0" indent="-92075" algn="just" defTabSz="914400" rtl="0" eaLnBrk="1" fontAlgn="auto" latinLnBrk="0" hangingPunct="1">
                        <a:lnSpc>
                          <a:spcPct val="100000"/>
                        </a:lnSpc>
                        <a:spcBef>
                          <a:spcPts val="0"/>
                        </a:spcBef>
                        <a:spcAft>
                          <a:spcPts val="0"/>
                        </a:spcAft>
                        <a:buClrTx/>
                        <a:buSzTx/>
                        <a:buFontTx/>
                        <a:buNone/>
                        <a:tabLst/>
                        <a:defRPr/>
                      </a:pPr>
                      <a:endParaRPr lang="en-US" altLang="ja-JP" sz="1400" dirty="0">
                        <a:latin typeface="+mn-lt"/>
                        <a:ea typeface="+mn-ea"/>
                      </a:endParaRPr>
                    </a:p>
                    <a:p>
                      <a:pPr marL="92075" indent="-92075" algn="just"/>
                      <a:r>
                        <a:rPr kumimoji="1" lang="ja-JP" altLang="en-US" sz="1400" dirty="0">
                          <a:latin typeface="+mn-lt"/>
                          <a:ea typeface="+mn-ea"/>
                        </a:rPr>
                        <a:t>　</a:t>
                      </a:r>
                    </a:p>
                    <a:p>
                      <a:pPr algn="just"/>
                      <a:endParaRPr kumimoji="1" lang="ja-JP" altLang="en-US" sz="1400" dirty="0">
                        <a:latin typeface="+mn-lt"/>
                        <a:ea typeface="+mn-ea"/>
                      </a:endParaRPr>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1"/>
                  </a:ext>
                </a:extLst>
              </a:tr>
            </a:tbl>
          </a:graphicData>
        </a:graphic>
      </p:graphicFrame>
    </p:spTree>
    <p:extLst>
      <p:ext uri="{BB962C8B-B14F-4D97-AF65-F5344CB8AC3E}">
        <p14:creationId xmlns:p14="http://schemas.microsoft.com/office/powerpoint/2010/main" val="3483369772"/>
      </p:ext>
    </p:extLst>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タイトル 1"/>
          <p:cNvSpPr txBox="1">
            <a:spLocks/>
          </p:cNvSpPr>
          <p:nvPr/>
        </p:nvSpPr>
        <p:spPr>
          <a:xfrm>
            <a:off x="539552" y="564468"/>
            <a:ext cx="9001000" cy="6165304"/>
          </a:xfrm>
          <a:prstGeom prst="rect">
            <a:avLst/>
          </a:prstGeom>
        </p:spPr>
        <p:txBody>
          <a:bodyPr vert="horz" lIns="91440" tIns="45720" rIns="91440" bIns="45720" rtlCol="0" anchor="ctr">
            <a:normAutofit lnSpcReduction="10000"/>
          </a:bodyPr>
          <a:lstStyle/>
          <a:p>
            <a:pPr>
              <a:spcBef>
                <a:spcPct val="0"/>
              </a:spcBef>
              <a:defRPr/>
            </a:pPr>
            <a:r>
              <a:rPr lang="en-US" altLang="ja-JP" sz="4000" b="1" dirty="0">
                <a:latin typeface="BIZ UDゴシック" panose="020B0400000000000000" pitchFamily="49" charset="-128"/>
                <a:ea typeface="BIZ UDゴシック" panose="020B0400000000000000" pitchFamily="49" charset="-128"/>
                <a:cs typeface="+mj-cs"/>
              </a:rPr>
              <a:t>Ⅱ</a:t>
            </a:r>
            <a:r>
              <a:rPr lang="ja-JP" altLang="en-US" sz="4000" b="1" dirty="0">
                <a:latin typeface="BIZ UDゴシック" panose="020B0400000000000000" pitchFamily="49" charset="-128"/>
                <a:ea typeface="BIZ UDゴシック" panose="020B0400000000000000" pitchFamily="49" charset="-128"/>
                <a:cs typeface="+mj-cs"/>
              </a:rPr>
              <a:t>　公民連携</a:t>
            </a:r>
            <a:r>
              <a:rPr lang="en-US" altLang="ja-JP" sz="4000" b="1" dirty="0">
                <a:latin typeface="BIZ UDゴシック" panose="020B0400000000000000" pitchFamily="49" charset="-128"/>
                <a:ea typeface="BIZ UDゴシック" panose="020B0400000000000000" pitchFamily="49" charset="-128"/>
                <a:cs typeface="+mj-cs"/>
              </a:rPr>
              <a:t>/</a:t>
            </a:r>
            <a:r>
              <a:rPr lang="ja-JP" altLang="en-US" sz="4000" b="1" dirty="0">
                <a:latin typeface="BIZ UDゴシック" panose="020B0400000000000000" pitchFamily="49" charset="-128"/>
                <a:ea typeface="BIZ UDゴシック" panose="020B0400000000000000" pitchFamily="49" charset="-128"/>
                <a:cs typeface="+mj-cs"/>
              </a:rPr>
              <a:t>経営形態の見直し</a:t>
            </a:r>
          </a:p>
          <a:p>
            <a:pPr>
              <a:spcBef>
                <a:spcPct val="0"/>
              </a:spcBef>
              <a:defRPr/>
            </a:pPr>
            <a:r>
              <a:rPr kumimoji="1" lang="en-US" altLang="ja-JP" sz="4000" b="1" i="0" u="none" strike="noStrike" kern="1200" cap="none" spc="0" normalizeH="0" baseline="0" noProof="0" dirty="0">
                <a:ln>
                  <a:noFill/>
                </a:ln>
                <a:solidFill>
                  <a:schemeClr val="tx1"/>
                </a:solidFill>
                <a:effectLst/>
                <a:uLnTx/>
                <a:uFillTx/>
                <a:latin typeface="BIZ UDゴシック" panose="020B0400000000000000" pitchFamily="49" charset="-128"/>
                <a:ea typeface="BIZ UDゴシック" panose="020B0400000000000000" pitchFamily="49" charset="-128"/>
                <a:cs typeface="+mj-cs"/>
              </a:rPr>
              <a:t/>
            </a:r>
            <a:br>
              <a:rPr kumimoji="1" lang="en-US" altLang="ja-JP" sz="4000" b="1" i="0" u="none" strike="noStrike" kern="1200" cap="none" spc="0" normalizeH="0" baseline="0" noProof="0" dirty="0">
                <a:ln>
                  <a:noFill/>
                </a:ln>
                <a:solidFill>
                  <a:schemeClr val="tx1"/>
                </a:solidFill>
                <a:effectLst/>
                <a:uLnTx/>
                <a:uFillTx/>
                <a:latin typeface="BIZ UDゴシック" panose="020B0400000000000000" pitchFamily="49" charset="-128"/>
                <a:ea typeface="BIZ UDゴシック" panose="020B0400000000000000" pitchFamily="49" charset="-128"/>
                <a:cs typeface="+mj-cs"/>
              </a:rPr>
            </a:br>
            <a:r>
              <a:rPr kumimoji="1" lang="en-US" altLang="ja-JP" sz="4000" b="1" i="0" u="none" strike="noStrike" kern="1200" cap="none" spc="0" normalizeH="0" baseline="0" noProof="0" dirty="0">
                <a:ln>
                  <a:noFill/>
                </a:ln>
                <a:solidFill>
                  <a:schemeClr val="tx1"/>
                </a:solidFill>
                <a:effectLst/>
                <a:uLnTx/>
                <a:uFillTx/>
                <a:latin typeface="BIZ UDゴシック" panose="020B0400000000000000" pitchFamily="49" charset="-128"/>
                <a:ea typeface="BIZ UDゴシック" panose="020B0400000000000000" pitchFamily="49" charset="-128"/>
                <a:cs typeface="+mj-cs"/>
              </a:rPr>
              <a:t>【</a:t>
            </a:r>
            <a:r>
              <a:rPr lang="ja-JP" altLang="en-US" sz="4000" b="1" dirty="0">
                <a:latin typeface="BIZ UDゴシック" panose="020B0400000000000000" pitchFamily="49" charset="-128"/>
                <a:ea typeface="BIZ UDゴシック" panose="020B0400000000000000" pitchFamily="49" charset="-128"/>
                <a:cs typeface="+mj-cs"/>
              </a:rPr>
              <a:t>民営化の取組</a:t>
            </a:r>
            <a:r>
              <a:rPr kumimoji="1" lang="en-US" altLang="ja-JP" sz="4000" b="1" i="0" u="none" strike="noStrike" kern="1200" cap="none" spc="0" normalizeH="0" baseline="0" noProof="0" dirty="0">
                <a:ln>
                  <a:noFill/>
                </a:ln>
                <a:solidFill>
                  <a:schemeClr val="tx1"/>
                </a:solidFill>
                <a:effectLst/>
                <a:uLnTx/>
                <a:uFillTx/>
                <a:latin typeface="BIZ UDゴシック" panose="020B0400000000000000" pitchFamily="49" charset="-128"/>
                <a:ea typeface="BIZ UDゴシック" panose="020B0400000000000000" pitchFamily="49" charset="-128"/>
                <a:cs typeface="+mj-cs"/>
              </a:rPr>
              <a:t>】</a:t>
            </a:r>
            <a:endParaRPr lang="en-US" altLang="ja-JP" sz="4000" b="1" dirty="0">
              <a:latin typeface="BIZ UDゴシック" panose="020B0400000000000000" pitchFamily="49" charset="-128"/>
              <a:ea typeface="BIZ UDゴシック" panose="020B0400000000000000" pitchFamily="49" charset="-128"/>
              <a:cs typeface="+mj-cs"/>
            </a:endParaRPr>
          </a:p>
          <a:p>
            <a:pPr>
              <a:spcBef>
                <a:spcPct val="0"/>
              </a:spcBef>
              <a:defRPr/>
            </a:pPr>
            <a:r>
              <a:rPr lang="ja-JP" altLang="en-US" sz="4000" b="1" dirty="0">
                <a:latin typeface="BIZ UDゴシック" panose="020B0400000000000000" pitchFamily="49" charset="-128"/>
                <a:ea typeface="BIZ UDゴシック" panose="020B0400000000000000" pitchFamily="49" charset="-128"/>
                <a:cs typeface="+mj-cs"/>
              </a:rPr>
              <a:t>　　（１）地下鉄</a:t>
            </a:r>
          </a:p>
          <a:p>
            <a:pPr>
              <a:spcBef>
                <a:spcPct val="0"/>
              </a:spcBef>
              <a:defRPr/>
            </a:pPr>
            <a:r>
              <a:rPr lang="ja-JP" altLang="en-US" sz="4000" b="1" dirty="0">
                <a:latin typeface="BIZ UDゴシック" panose="020B0400000000000000" pitchFamily="49" charset="-128"/>
                <a:ea typeface="BIZ UDゴシック" panose="020B0400000000000000" pitchFamily="49" charset="-128"/>
                <a:cs typeface="+mj-cs"/>
              </a:rPr>
              <a:t>　　（２）バス</a:t>
            </a:r>
          </a:p>
          <a:p>
            <a:pPr>
              <a:spcBef>
                <a:spcPct val="0"/>
              </a:spcBef>
              <a:defRPr/>
            </a:pPr>
            <a:r>
              <a:rPr lang="ja-JP" altLang="en-US" sz="4000" b="1" dirty="0">
                <a:latin typeface="BIZ UDゴシック" panose="020B0400000000000000" pitchFamily="49" charset="-128"/>
                <a:ea typeface="BIZ UDゴシック" panose="020B0400000000000000" pitchFamily="49" charset="-128"/>
                <a:cs typeface="+mj-cs"/>
              </a:rPr>
              <a:t>　　（３）</a:t>
            </a:r>
            <a:r>
              <a:rPr lang="ja-JP" altLang="en-US" sz="4000" b="1" dirty="0" smtClean="0">
                <a:latin typeface="BIZ UDゴシック" panose="020B0400000000000000" pitchFamily="49" charset="-128"/>
                <a:ea typeface="BIZ UDゴシック" panose="020B0400000000000000" pitchFamily="49" charset="-128"/>
                <a:cs typeface="+mj-cs"/>
              </a:rPr>
              <a:t>水道</a:t>
            </a:r>
            <a:endParaRPr lang="en-US" altLang="ja-JP" sz="4000" b="1" dirty="0" smtClean="0">
              <a:latin typeface="BIZ UDゴシック" panose="020B0400000000000000" pitchFamily="49" charset="-128"/>
              <a:ea typeface="BIZ UDゴシック" panose="020B0400000000000000" pitchFamily="49" charset="-128"/>
              <a:cs typeface="+mj-cs"/>
            </a:endParaRPr>
          </a:p>
          <a:p>
            <a:pPr>
              <a:spcBef>
                <a:spcPct val="0"/>
              </a:spcBef>
              <a:defRPr/>
            </a:pPr>
            <a:r>
              <a:rPr lang="ja-JP" altLang="en-US" sz="4000" b="1" dirty="0">
                <a:latin typeface="BIZ UDゴシック" panose="020B0400000000000000" pitchFamily="49" charset="-128"/>
                <a:ea typeface="BIZ UDゴシック" panose="020B0400000000000000" pitchFamily="49" charset="-128"/>
                <a:cs typeface="+mj-cs"/>
              </a:rPr>
              <a:t>　</a:t>
            </a:r>
            <a:r>
              <a:rPr lang="ja-JP" altLang="en-US" sz="4000" b="1" dirty="0" smtClean="0">
                <a:latin typeface="BIZ UDゴシック" panose="020B0400000000000000" pitchFamily="49" charset="-128"/>
                <a:ea typeface="BIZ UDゴシック" panose="020B0400000000000000" pitchFamily="49" charset="-128"/>
                <a:cs typeface="+mj-cs"/>
              </a:rPr>
              <a:t>　（４）工業用水道</a:t>
            </a:r>
            <a:endParaRPr lang="ja-JP" altLang="en-US" sz="4000" b="1" dirty="0">
              <a:latin typeface="BIZ UDゴシック" panose="020B0400000000000000" pitchFamily="49" charset="-128"/>
              <a:ea typeface="BIZ UDゴシック" panose="020B0400000000000000" pitchFamily="49" charset="-128"/>
              <a:cs typeface="+mj-cs"/>
            </a:endParaRPr>
          </a:p>
          <a:p>
            <a:pPr>
              <a:spcBef>
                <a:spcPct val="0"/>
              </a:spcBef>
              <a:defRPr/>
            </a:pPr>
            <a:r>
              <a:rPr lang="ja-JP" altLang="en-US" sz="4000" b="1" dirty="0">
                <a:latin typeface="BIZ UDゴシック" panose="020B0400000000000000" pitchFamily="49" charset="-128"/>
                <a:ea typeface="BIZ UDゴシック" panose="020B0400000000000000" pitchFamily="49" charset="-128"/>
                <a:cs typeface="+mj-cs"/>
              </a:rPr>
              <a:t>　　</a:t>
            </a:r>
            <a:r>
              <a:rPr lang="ja-JP" altLang="en-US" sz="4000" b="1" dirty="0" smtClean="0">
                <a:latin typeface="BIZ UDゴシック" panose="020B0400000000000000" pitchFamily="49" charset="-128"/>
                <a:ea typeface="BIZ UDゴシック" panose="020B0400000000000000" pitchFamily="49" charset="-128"/>
                <a:cs typeface="+mj-cs"/>
              </a:rPr>
              <a:t>（５）</a:t>
            </a:r>
            <a:r>
              <a:rPr lang="ja-JP" altLang="en-US" sz="4000" b="1" dirty="0">
                <a:latin typeface="BIZ UDゴシック" panose="020B0400000000000000" pitchFamily="49" charset="-128"/>
                <a:ea typeface="BIZ UDゴシック" panose="020B0400000000000000" pitchFamily="49" charset="-128"/>
                <a:cs typeface="+mj-cs"/>
              </a:rPr>
              <a:t>下水道</a:t>
            </a:r>
          </a:p>
          <a:p>
            <a:pPr>
              <a:spcBef>
                <a:spcPct val="0"/>
              </a:spcBef>
              <a:defRPr/>
            </a:pPr>
            <a:r>
              <a:rPr lang="ja-JP" altLang="en-US" sz="4000" b="1" dirty="0">
                <a:latin typeface="BIZ UDゴシック" panose="020B0400000000000000" pitchFamily="49" charset="-128"/>
                <a:ea typeface="BIZ UDゴシック" panose="020B0400000000000000" pitchFamily="49" charset="-128"/>
                <a:cs typeface="+mj-cs"/>
              </a:rPr>
              <a:t>　　</a:t>
            </a:r>
            <a:r>
              <a:rPr lang="ja-JP" altLang="en-US" sz="4000" b="1" dirty="0" smtClean="0">
                <a:latin typeface="BIZ UDゴシック" panose="020B0400000000000000" pitchFamily="49" charset="-128"/>
                <a:ea typeface="BIZ UDゴシック" panose="020B0400000000000000" pitchFamily="49" charset="-128"/>
                <a:cs typeface="+mj-cs"/>
              </a:rPr>
              <a:t>（６）</a:t>
            </a:r>
            <a:r>
              <a:rPr lang="ja-JP" altLang="en-US" sz="4000" b="1" dirty="0">
                <a:latin typeface="BIZ UDゴシック" panose="020B0400000000000000" pitchFamily="49" charset="-128"/>
                <a:ea typeface="BIZ UDゴシック" panose="020B0400000000000000" pitchFamily="49" charset="-128"/>
                <a:cs typeface="+mj-cs"/>
              </a:rPr>
              <a:t>幼稚園・保育所</a:t>
            </a:r>
            <a:endParaRPr lang="en-US" altLang="ja-JP" sz="4000" b="1" dirty="0">
              <a:latin typeface="BIZ UDゴシック" panose="020B0400000000000000" pitchFamily="49" charset="-128"/>
              <a:ea typeface="BIZ UDゴシック" panose="020B0400000000000000" pitchFamily="49" charset="-128"/>
              <a:cs typeface="+mj-cs"/>
            </a:endParaRPr>
          </a:p>
          <a:p>
            <a:pPr>
              <a:spcBef>
                <a:spcPct val="0"/>
              </a:spcBef>
              <a:defRPr/>
            </a:pPr>
            <a:r>
              <a:rPr lang="ja-JP" altLang="en-US" sz="4000" b="1" dirty="0">
                <a:latin typeface="BIZ UDゴシック" panose="020B0400000000000000" pitchFamily="49" charset="-128"/>
                <a:ea typeface="BIZ UDゴシック" panose="020B0400000000000000" pitchFamily="49" charset="-128"/>
              </a:rPr>
              <a:t>　　</a:t>
            </a:r>
            <a:r>
              <a:rPr lang="ja-JP" altLang="en-US" sz="4000" b="1" dirty="0" smtClean="0">
                <a:latin typeface="BIZ UDゴシック" panose="020B0400000000000000" pitchFamily="49" charset="-128"/>
                <a:ea typeface="BIZ UDゴシック" panose="020B0400000000000000" pitchFamily="49" charset="-128"/>
              </a:rPr>
              <a:t>（７）</a:t>
            </a:r>
            <a:r>
              <a:rPr lang="ja-JP" altLang="en-US" sz="4000" b="1" dirty="0">
                <a:latin typeface="BIZ UDゴシック" panose="020B0400000000000000" pitchFamily="49" charset="-128"/>
                <a:ea typeface="BIZ UDゴシック" panose="020B0400000000000000" pitchFamily="49" charset="-128"/>
              </a:rPr>
              <a:t>ごみ（一般廃棄物）</a:t>
            </a:r>
          </a:p>
          <a:p>
            <a:pPr>
              <a:spcBef>
                <a:spcPct val="0"/>
              </a:spcBef>
              <a:defRPr/>
            </a:pPr>
            <a:endParaRPr lang="ja-JP" altLang="en-US" sz="4000" b="1" dirty="0">
              <a:latin typeface="BIZ UDゴシック" panose="020B0400000000000000" pitchFamily="49" charset="-128"/>
              <a:ea typeface="BIZ UDゴシック" panose="020B0400000000000000" pitchFamily="49" charset="-128"/>
              <a:cs typeface="+mj-cs"/>
            </a:endParaRPr>
          </a:p>
        </p:txBody>
      </p:sp>
      <p:sp>
        <p:nvSpPr>
          <p:cNvPr id="4" name="スライド番号プレースホルダー 3"/>
          <p:cNvSpPr>
            <a:spLocks noGrp="1"/>
          </p:cNvSpPr>
          <p:nvPr>
            <p:ph type="sldNum" sz="quarter" idx="12"/>
          </p:nvPr>
        </p:nvSpPr>
        <p:spPr/>
        <p:txBody>
          <a:bodyPr/>
          <a:lstStyle/>
          <a:p>
            <a:fld id="{63BC356D-1576-478B-8647-1361C6E9DFF7}" type="slidenum">
              <a:rPr lang="ja-JP" altLang="en-US" smtClean="0"/>
              <a:pPr/>
              <a:t>49</a:t>
            </a:fld>
            <a:endParaRPr lang="ja-JP" altLang="en-US"/>
          </a:p>
        </p:txBody>
      </p:sp>
    </p:spTree>
    <p:extLst>
      <p:ext uri="{BB962C8B-B14F-4D97-AF65-F5344CB8AC3E}">
        <p14:creationId xmlns:p14="http://schemas.microsoft.com/office/powerpoint/2010/main" val="4208880932"/>
      </p:ext>
    </p:extLst>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角丸四角形 6"/>
          <p:cNvSpPr/>
          <p:nvPr/>
        </p:nvSpPr>
        <p:spPr>
          <a:xfrm>
            <a:off x="4691633" y="2429610"/>
            <a:ext cx="4032000" cy="972000"/>
          </a:xfrm>
          <a:prstGeom prst="roundRect">
            <a:avLst>
              <a:gd name="adj" fmla="val 10060"/>
            </a:avLst>
          </a:prstGeom>
          <a:solidFill>
            <a:schemeClr val="accent6">
              <a:lumMod val="60000"/>
              <a:lumOff val="40000"/>
              <a:alpha val="5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graphicFrame>
        <p:nvGraphicFramePr>
          <p:cNvPr id="12" name="表 11"/>
          <p:cNvGraphicFramePr>
            <a:graphicFrameLocks noGrp="1"/>
          </p:cNvGraphicFramePr>
          <p:nvPr/>
        </p:nvGraphicFramePr>
        <p:xfrm>
          <a:off x="323528" y="836839"/>
          <a:ext cx="8424936" cy="5819821"/>
        </p:xfrm>
        <a:graphic>
          <a:graphicData uri="http://schemas.openxmlformats.org/drawingml/2006/table">
            <a:tbl>
              <a:tblPr firstRow="1">
                <a:tableStyleId>{5C22544A-7EE6-4342-B048-85BDC9FD1C3A}</a:tableStyleId>
              </a:tblPr>
              <a:tblGrid>
                <a:gridCol w="2106234">
                  <a:extLst>
                    <a:ext uri="{9D8B030D-6E8A-4147-A177-3AD203B41FA5}">
                      <a16:colId xmlns:a16="http://schemas.microsoft.com/office/drawing/2014/main" val="20000"/>
                    </a:ext>
                  </a:extLst>
                </a:gridCol>
                <a:gridCol w="1638182">
                  <a:extLst>
                    <a:ext uri="{9D8B030D-6E8A-4147-A177-3AD203B41FA5}">
                      <a16:colId xmlns:a16="http://schemas.microsoft.com/office/drawing/2014/main" val="20001"/>
                    </a:ext>
                  </a:extLst>
                </a:gridCol>
                <a:gridCol w="1800200">
                  <a:extLst>
                    <a:ext uri="{9D8B030D-6E8A-4147-A177-3AD203B41FA5}">
                      <a16:colId xmlns:a16="http://schemas.microsoft.com/office/drawing/2014/main" val="20002"/>
                    </a:ext>
                  </a:extLst>
                </a:gridCol>
                <a:gridCol w="2880320">
                  <a:extLst>
                    <a:ext uri="{9D8B030D-6E8A-4147-A177-3AD203B41FA5}">
                      <a16:colId xmlns:a16="http://schemas.microsoft.com/office/drawing/2014/main" val="20003"/>
                    </a:ext>
                  </a:extLst>
                </a:gridCol>
              </a:tblGrid>
              <a:tr h="306578">
                <a:tc>
                  <a:txBody>
                    <a:bodyPr/>
                    <a:lstStyle/>
                    <a:p>
                      <a:pPr algn="ctr"/>
                      <a:r>
                        <a:rPr kumimoji="1" lang="ja-JP" altLang="en-US" sz="1800" b="0" dirty="0">
                          <a:solidFill>
                            <a:schemeClr val="tx1"/>
                          </a:solidFill>
                        </a:rPr>
                        <a:t>＜</a:t>
                      </a:r>
                      <a:r>
                        <a:rPr kumimoji="1" lang="en-US" altLang="ja-JP" sz="1800" b="0" dirty="0">
                          <a:solidFill>
                            <a:schemeClr val="tx1"/>
                          </a:solidFill>
                        </a:rPr>
                        <a:t>Why</a:t>
                      </a:r>
                      <a:r>
                        <a:rPr kumimoji="1" lang="ja-JP" altLang="en-US" sz="1800" b="0" dirty="0">
                          <a:solidFill>
                            <a:schemeClr val="tx1"/>
                          </a:solidFill>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kumimoji="1" lang="ja-JP" altLang="en-US" sz="1800" b="0" dirty="0">
                          <a:solidFill>
                            <a:schemeClr val="tx1"/>
                          </a:solidFill>
                        </a:rPr>
                        <a:t>＜</a:t>
                      </a:r>
                      <a:r>
                        <a:rPr kumimoji="1" lang="en-US" altLang="ja-JP" sz="1800" b="0" dirty="0">
                          <a:solidFill>
                            <a:schemeClr val="tx1"/>
                          </a:solidFill>
                        </a:rPr>
                        <a:t>Vision</a:t>
                      </a:r>
                      <a:r>
                        <a:rPr kumimoji="1" lang="ja-JP" altLang="en-US" sz="1800" b="0" dirty="0">
                          <a:solidFill>
                            <a:schemeClr val="tx1"/>
                          </a:solidFill>
                        </a:rPr>
                        <a:t>＞</a:t>
                      </a:r>
                    </a:p>
                  </a:txBody>
                  <a:tcPr anchor="ctr">
                    <a:lnL w="12700" cap="flat" cmpd="sng" algn="ctr">
                      <a:solidFill>
                        <a:schemeClr val="tx1"/>
                      </a:solidFill>
                      <a:prstDash val="sysDash"/>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kumimoji="1" lang="ja-JP" altLang="en-US" sz="1800" b="0" dirty="0">
                          <a:solidFill>
                            <a:schemeClr val="tx1"/>
                          </a:solidFill>
                        </a:rPr>
                        <a:t>＜</a:t>
                      </a:r>
                      <a:r>
                        <a:rPr kumimoji="1" lang="en-US" altLang="ja-JP" sz="1800" b="0" dirty="0">
                          <a:solidFill>
                            <a:schemeClr val="tx1"/>
                          </a:solidFill>
                        </a:rPr>
                        <a:t>What</a:t>
                      </a:r>
                      <a:r>
                        <a:rPr kumimoji="1" lang="ja-JP" altLang="en-US" sz="1800" b="0" dirty="0">
                          <a:solidFill>
                            <a:schemeClr val="tx1"/>
                          </a:solidFill>
                        </a:rPr>
                        <a:t>＞</a:t>
                      </a:r>
                    </a:p>
                  </a:txBody>
                  <a:tcPr anchor="ctr">
                    <a:lnL w="12700" cap="flat" cmpd="sng" algn="ctr">
                      <a:solidFill>
                        <a:schemeClr val="tx1"/>
                      </a:solidFill>
                      <a:prstDash val="sysDash"/>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kumimoji="1" lang="ja-JP" altLang="en-US" sz="1800" b="0" dirty="0">
                          <a:solidFill>
                            <a:schemeClr val="tx1"/>
                          </a:solidFill>
                        </a:rPr>
                        <a:t>＜</a:t>
                      </a:r>
                      <a:r>
                        <a:rPr kumimoji="1" lang="en-US" altLang="ja-JP" sz="1800" b="0" dirty="0">
                          <a:solidFill>
                            <a:schemeClr val="tx1"/>
                          </a:solidFill>
                        </a:rPr>
                        <a:t>Outcome</a:t>
                      </a:r>
                      <a:r>
                        <a:rPr kumimoji="1" lang="ja-JP" altLang="en-US" sz="1800" b="0" dirty="0">
                          <a:solidFill>
                            <a:schemeClr val="tx1"/>
                          </a:solidFill>
                        </a:rPr>
                        <a:t>＞</a:t>
                      </a:r>
                    </a:p>
                  </a:txBody>
                  <a:tcPr anchor="ctr">
                    <a:lnL w="12700" cap="flat" cmpd="sng" algn="ctr">
                      <a:solidFill>
                        <a:schemeClr val="tx1"/>
                      </a:solidFill>
                      <a:prstDash val="sysDash"/>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0"/>
                  </a:ext>
                </a:extLst>
              </a:tr>
              <a:tr h="5454061">
                <a:tc>
                  <a:txBody>
                    <a:bodyPr/>
                    <a:lstStyle/>
                    <a:p>
                      <a:pPr marL="72000" indent="-457200">
                        <a:lnSpc>
                          <a:spcPts val="1200"/>
                        </a:lnSpc>
                      </a:pPr>
                      <a:r>
                        <a:rPr lang="ja-JP" altLang="en-US" sz="1200" u="none" dirty="0">
                          <a:solidFill>
                            <a:schemeClr val="tx1"/>
                          </a:solidFill>
                          <a:latin typeface="+mn-lt"/>
                          <a:ea typeface="+mn-ea"/>
                        </a:rPr>
                        <a:t>・乗車人員の減少（経営環境の悪化）</a:t>
                      </a:r>
                      <a:endParaRPr lang="en-US" altLang="ja-JP" sz="1200" u="none" dirty="0">
                        <a:solidFill>
                          <a:schemeClr val="tx1"/>
                        </a:solidFill>
                        <a:latin typeface="+mn-lt"/>
                        <a:ea typeface="+mn-ea"/>
                      </a:endParaRPr>
                    </a:p>
                    <a:p>
                      <a:pPr marL="72000" indent="-457200">
                        <a:lnSpc>
                          <a:spcPts val="1200"/>
                        </a:lnSpc>
                      </a:pPr>
                      <a:r>
                        <a:rPr lang="ja-JP" altLang="en-US" sz="1200" u="none" dirty="0">
                          <a:solidFill>
                            <a:schemeClr val="tx1"/>
                          </a:solidFill>
                          <a:latin typeface="+mn-lt"/>
                          <a:ea typeface="+mn-ea"/>
                        </a:rPr>
                        <a:t>⇒従業者人口の減少等により、ピーク時の</a:t>
                      </a:r>
                      <a:r>
                        <a:rPr lang="en-US" altLang="ja-JP" sz="1200" u="none" dirty="0">
                          <a:solidFill>
                            <a:schemeClr val="tx1"/>
                          </a:solidFill>
                          <a:latin typeface="+mn-lt"/>
                          <a:ea typeface="+mn-ea"/>
                        </a:rPr>
                        <a:t>1990</a:t>
                      </a:r>
                      <a:r>
                        <a:rPr lang="ja-JP" altLang="en-US" sz="1200" u="none" dirty="0">
                          <a:solidFill>
                            <a:schemeClr val="tx1"/>
                          </a:solidFill>
                          <a:latin typeface="+mn-lt"/>
                          <a:ea typeface="+mn-ea"/>
                        </a:rPr>
                        <a:t>年度では、１日あたり</a:t>
                      </a:r>
                      <a:r>
                        <a:rPr lang="en-US" altLang="ja-JP" sz="1200" u="none" dirty="0">
                          <a:solidFill>
                            <a:schemeClr val="tx1"/>
                          </a:solidFill>
                          <a:latin typeface="+mn-lt"/>
                          <a:ea typeface="+mn-ea"/>
                        </a:rPr>
                        <a:t>281</a:t>
                      </a:r>
                      <a:r>
                        <a:rPr lang="ja-JP" altLang="en-US" sz="1200" u="none" dirty="0">
                          <a:solidFill>
                            <a:schemeClr val="tx1"/>
                          </a:solidFill>
                          <a:latin typeface="+mn-lt"/>
                          <a:ea typeface="+mn-ea"/>
                        </a:rPr>
                        <a:t>万人であったが、</a:t>
                      </a:r>
                      <a:r>
                        <a:rPr lang="en-US" altLang="ja-JP" sz="1200" u="none" dirty="0">
                          <a:solidFill>
                            <a:schemeClr val="tx1"/>
                          </a:solidFill>
                          <a:latin typeface="+mn-lt"/>
                          <a:ea typeface="+mn-ea"/>
                        </a:rPr>
                        <a:t>2011</a:t>
                      </a:r>
                      <a:r>
                        <a:rPr lang="ja-JP" altLang="en-US" sz="1200" u="none" dirty="0">
                          <a:solidFill>
                            <a:schemeClr val="tx1"/>
                          </a:solidFill>
                          <a:latin typeface="+mn-lt"/>
                          <a:ea typeface="+mn-ea"/>
                        </a:rPr>
                        <a:t>年度決算においては</a:t>
                      </a:r>
                      <a:r>
                        <a:rPr lang="en-US" altLang="ja-JP" sz="1200" u="none" dirty="0">
                          <a:solidFill>
                            <a:schemeClr val="tx1"/>
                          </a:solidFill>
                          <a:latin typeface="+mn-lt"/>
                          <a:ea typeface="+mn-ea"/>
                        </a:rPr>
                        <a:t>228</a:t>
                      </a:r>
                      <a:r>
                        <a:rPr lang="ja-JP" altLang="en-US" sz="1200" u="none" dirty="0">
                          <a:solidFill>
                            <a:schemeClr val="tx1"/>
                          </a:solidFill>
                          <a:latin typeface="+mn-lt"/>
                          <a:ea typeface="+mn-ea"/>
                        </a:rPr>
                        <a:t>万人と約</a:t>
                      </a:r>
                      <a:r>
                        <a:rPr lang="en-US" altLang="ja-JP" sz="1200" u="none" dirty="0">
                          <a:solidFill>
                            <a:schemeClr val="tx1"/>
                          </a:solidFill>
                          <a:latin typeface="+mn-lt"/>
                          <a:ea typeface="+mn-ea"/>
                        </a:rPr>
                        <a:t>19</a:t>
                      </a:r>
                      <a:r>
                        <a:rPr lang="ja-JP" altLang="en-US" sz="1200" u="none" dirty="0">
                          <a:solidFill>
                            <a:schemeClr val="tx1"/>
                          </a:solidFill>
                          <a:latin typeface="+mn-lt"/>
                          <a:ea typeface="+mn-ea"/>
                        </a:rPr>
                        <a:t>％減少している。</a:t>
                      </a:r>
                      <a:endParaRPr lang="en-US" altLang="ja-JP" sz="1200" u="none" dirty="0">
                        <a:solidFill>
                          <a:schemeClr val="tx1"/>
                        </a:solidFill>
                        <a:latin typeface="+mn-lt"/>
                        <a:ea typeface="+mn-ea"/>
                      </a:endParaRPr>
                    </a:p>
                    <a:p>
                      <a:pPr marL="72000" indent="-457200">
                        <a:lnSpc>
                          <a:spcPts val="1200"/>
                        </a:lnSpc>
                      </a:pPr>
                      <a:r>
                        <a:rPr lang="ja-JP" altLang="en-US" sz="1200" u="none" dirty="0">
                          <a:solidFill>
                            <a:schemeClr val="tx1"/>
                          </a:solidFill>
                          <a:latin typeface="+mn-lt"/>
                          <a:ea typeface="+mn-ea"/>
                        </a:rPr>
                        <a:t>⇒今後も少子高齢化などにより減少が続くと見込まれる。</a:t>
                      </a:r>
                      <a:endParaRPr lang="en-US" altLang="ja-JP" sz="1200" u="none" dirty="0">
                        <a:solidFill>
                          <a:schemeClr val="tx1"/>
                        </a:solidFill>
                        <a:latin typeface="+mn-lt"/>
                        <a:ea typeface="+mn-ea"/>
                      </a:endParaRPr>
                    </a:p>
                    <a:p>
                      <a:pPr marL="72000" indent="-457200">
                        <a:lnSpc>
                          <a:spcPts val="1200"/>
                        </a:lnSpc>
                      </a:pPr>
                      <a:endParaRPr lang="ja-JP" altLang="en-US" sz="1200" u="none" dirty="0">
                        <a:solidFill>
                          <a:schemeClr val="tx1"/>
                        </a:solidFill>
                        <a:latin typeface="+mn-lt"/>
                        <a:ea typeface="+mn-ea"/>
                      </a:endParaRPr>
                    </a:p>
                    <a:p>
                      <a:pPr marL="72000" indent="-457200">
                        <a:lnSpc>
                          <a:spcPts val="1200"/>
                        </a:lnSpc>
                      </a:pPr>
                      <a:r>
                        <a:rPr lang="ja-JP" altLang="en-US" sz="1200" u="none" dirty="0">
                          <a:solidFill>
                            <a:schemeClr val="tx1"/>
                          </a:solidFill>
                          <a:latin typeface="+mn-lt"/>
                          <a:ea typeface="+mn-ea"/>
                        </a:rPr>
                        <a:t>・市財政の硬直化</a:t>
                      </a:r>
                      <a:endParaRPr lang="en-US" altLang="ja-JP" sz="1200" u="none" dirty="0">
                        <a:solidFill>
                          <a:schemeClr val="tx1"/>
                        </a:solidFill>
                        <a:latin typeface="+mn-lt"/>
                        <a:ea typeface="+mn-ea"/>
                      </a:endParaRPr>
                    </a:p>
                    <a:p>
                      <a:pPr marL="72000" indent="-457200">
                        <a:lnSpc>
                          <a:spcPts val="1200"/>
                        </a:lnSpc>
                      </a:pPr>
                      <a:r>
                        <a:rPr lang="ja-JP" altLang="en-US" sz="1200" u="none" dirty="0">
                          <a:solidFill>
                            <a:schemeClr val="tx1"/>
                          </a:solidFill>
                          <a:latin typeface="+mn-lt"/>
                          <a:ea typeface="+mn-ea"/>
                        </a:rPr>
                        <a:t>⇒過去</a:t>
                      </a:r>
                      <a:r>
                        <a:rPr lang="en-US" altLang="ja-JP" sz="1200" u="none" dirty="0">
                          <a:solidFill>
                            <a:schemeClr val="tx1"/>
                          </a:solidFill>
                          <a:latin typeface="+mn-lt"/>
                          <a:ea typeface="+mn-ea"/>
                        </a:rPr>
                        <a:t>10</a:t>
                      </a:r>
                      <a:r>
                        <a:rPr lang="ja-JP" altLang="en-US" sz="1200" u="none" dirty="0">
                          <a:solidFill>
                            <a:schemeClr val="tx1"/>
                          </a:solidFill>
                          <a:latin typeface="+mn-lt"/>
                          <a:ea typeface="+mn-ea"/>
                        </a:rPr>
                        <a:t>カ年（</a:t>
                      </a:r>
                      <a:r>
                        <a:rPr lang="en-US" altLang="ja-JP" sz="1200" u="none" dirty="0">
                          <a:solidFill>
                            <a:schemeClr val="tx1"/>
                          </a:solidFill>
                          <a:latin typeface="+mn-lt"/>
                          <a:ea typeface="+mn-ea"/>
                        </a:rPr>
                        <a:t>2002</a:t>
                      </a:r>
                      <a:r>
                        <a:rPr lang="ja-JP" altLang="en-US" sz="1200" u="none" dirty="0">
                          <a:solidFill>
                            <a:schemeClr val="tx1"/>
                          </a:solidFill>
                          <a:latin typeface="+mn-lt"/>
                          <a:ea typeface="+mn-ea"/>
                        </a:rPr>
                        <a:t>年度～</a:t>
                      </a:r>
                      <a:r>
                        <a:rPr lang="en-US" altLang="ja-JP" sz="1200" u="none" dirty="0">
                          <a:solidFill>
                            <a:schemeClr val="tx1"/>
                          </a:solidFill>
                          <a:latin typeface="+mn-lt"/>
                          <a:ea typeface="+mn-ea"/>
                        </a:rPr>
                        <a:t>2011</a:t>
                      </a:r>
                      <a:r>
                        <a:rPr lang="ja-JP" altLang="en-US" sz="1200" u="none" dirty="0">
                          <a:solidFill>
                            <a:schemeClr val="tx1"/>
                          </a:solidFill>
                          <a:latin typeface="+mn-lt"/>
                          <a:ea typeface="+mn-ea"/>
                        </a:rPr>
                        <a:t>年度）では、累計</a:t>
                      </a:r>
                      <a:r>
                        <a:rPr lang="en-US" altLang="ja-JP" sz="1200" u="none" dirty="0">
                          <a:solidFill>
                            <a:schemeClr val="tx1"/>
                          </a:solidFill>
                          <a:latin typeface="+mn-lt"/>
                          <a:ea typeface="+mn-ea"/>
                        </a:rPr>
                        <a:t>1,980</a:t>
                      </a:r>
                      <a:r>
                        <a:rPr lang="ja-JP" altLang="en-US" sz="1200" u="none" dirty="0">
                          <a:solidFill>
                            <a:schemeClr val="tx1"/>
                          </a:solidFill>
                          <a:latin typeface="+mn-lt"/>
                          <a:ea typeface="+mn-ea"/>
                        </a:rPr>
                        <a:t>億円、年平均約</a:t>
                      </a:r>
                      <a:r>
                        <a:rPr lang="en-US" altLang="ja-JP" sz="1200" u="none" dirty="0">
                          <a:solidFill>
                            <a:schemeClr val="tx1"/>
                          </a:solidFill>
                          <a:latin typeface="+mn-lt"/>
                          <a:ea typeface="+mn-ea"/>
                        </a:rPr>
                        <a:t>200</a:t>
                      </a:r>
                      <a:r>
                        <a:rPr lang="ja-JP" altLang="en-US" sz="1200" u="none" dirty="0">
                          <a:solidFill>
                            <a:schemeClr val="tx1"/>
                          </a:solidFill>
                          <a:latin typeface="+mn-lt"/>
                          <a:ea typeface="+mn-ea"/>
                        </a:rPr>
                        <a:t>億円を繰り入れているが、一般会計の扶助費・公債費の負担増加により市財政の硬直化が進むなか、現行スキームは維持できないおそれがある。</a:t>
                      </a:r>
                      <a:endParaRPr lang="en-US" altLang="ja-JP" sz="1200" u="none" dirty="0">
                        <a:solidFill>
                          <a:schemeClr val="tx1"/>
                        </a:solidFill>
                        <a:latin typeface="+mn-lt"/>
                        <a:ea typeface="+mn-ea"/>
                      </a:endParaRPr>
                    </a:p>
                    <a:p>
                      <a:pPr marL="72000" indent="-457200">
                        <a:lnSpc>
                          <a:spcPts val="1200"/>
                        </a:lnSpc>
                      </a:pPr>
                      <a:endParaRPr lang="ja-JP" altLang="en-US" sz="1200" u="none" dirty="0">
                        <a:solidFill>
                          <a:schemeClr val="tx1"/>
                        </a:solidFill>
                        <a:latin typeface="+mn-lt"/>
                        <a:ea typeface="+mn-ea"/>
                      </a:endParaRPr>
                    </a:p>
                    <a:p>
                      <a:pPr marL="72000" indent="-457200">
                        <a:lnSpc>
                          <a:spcPts val="1200"/>
                        </a:lnSpc>
                      </a:pPr>
                      <a:r>
                        <a:rPr lang="ja-JP" altLang="en-US" sz="1200" u="none" dirty="0">
                          <a:solidFill>
                            <a:schemeClr val="tx1"/>
                          </a:solidFill>
                          <a:latin typeface="+mn-lt"/>
                          <a:ea typeface="+mn-ea"/>
                        </a:rPr>
                        <a:t>・公営企業の制約（経営資源の調達における法律上の限界、行政の非効率性）</a:t>
                      </a:r>
                    </a:p>
                    <a:p>
                      <a:pPr marL="72000" indent="-457200">
                        <a:lnSpc>
                          <a:spcPts val="1200"/>
                        </a:lnSpc>
                      </a:pPr>
                      <a:endParaRPr lang="ja-JP" altLang="en-US" sz="1200" u="none" dirty="0">
                        <a:solidFill>
                          <a:schemeClr val="tx1"/>
                        </a:solidFill>
                        <a:latin typeface="+mn-lt"/>
                        <a:ea typeface="+mn-ea"/>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72000" indent="-457200">
                        <a:lnSpc>
                          <a:spcPts val="1200"/>
                        </a:lnSpc>
                      </a:pPr>
                      <a:r>
                        <a:rPr lang="ja-JP" altLang="en-US" sz="1200" dirty="0">
                          <a:latin typeface="+mn-lt"/>
                          <a:ea typeface="+mn-ea"/>
                        </a:rPr>
                        <a:t>・自立した企業体として自らの経営責任で、持続的にさらなる効率性や生産性を追求し、成長力を高めていくことができる組織体への移行</a:t>
                      </a:r>
                      <a:endParaRPr lang="en-US" altLang="ja-JP" sz="1200" dirty="0">
                        <a:latin typeface="+mn-lt"/>
                        <a:ea typeface="+mn-ea"/>
                      </a:endParaRPr>
                    </a:p>
                    <a:p>
                      <a:pPr marL="72000" indent="-457200">
                        <a:lnSpc>
                          <a:spcPts val="1200"/>
                        </a:lnSpc>
                      </a:pPr>
                      <a:r>
                        <a:rPr lang="ja-JP" altLang="en-US" sz="1200" dirty="0">
                          <a:latin typeface="+mn-lt"/>
                          <a:ea typeface="+mn-ea"/>
                        </a:rPr>
                        <a:t>・利用者視点に立ったソフト・ハード両面でのサービス向上</a:t>
                      </a:r>
                      <a:endParaRPr lang="en-US" altLang="ja-JP" sz="1200" dirty="0">
                        <a:latin typeface="+mn-lt"/>
                        <a:ea typeface="+mn-ea"/>
                      </a:endParaRPr>
                    </a:p>
                  </a:txBody>
                  <a:tcPr>
                    <a:lnL w="12700" cap="flat" cmpd="sng" algn="ctr">
                      <a:solidFill>
                        <a:schemeClr val="tx1"/>
                      </a:solidFill>
                      <a:prstDash val="sysDash"/>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72000" indent="-457200">
                        <a:lnSpc>
                          <a:spcPts val="1200"/>
                        </a:lnSpc>
                      </a:pPr>
                      <a:r>
                        <a:rPr lang="ja-JP" altLang="en-US" sz="1200" dirty="0">
                          <a:solidFill>
                            <a:schemeClr val="tx1"/>
                          </a:solidFill>
                          <a:latin typeface="+mn-lt"/>
                          <a:ea typeface="+mn-ea"/>
                        </a:rPr>
                        <a:t>①サービスの向上</a:t>
                      </a:r>
                      <a:endParaRPr lang="en-US" altLang="ja-JP" sz="1200" dirty="0">
                        <a:solidFill>
                          <a:schemeClr val="tx1"/>
                        </a:solidFill>
                        <a:latin typeface="+mn-lt"/>
                        <a:ea typeface="+mn-ea"/>
                      </a:endParaRPr>
                    </a:p>
                    <a:p>
                      <a:pPr marL="72000" marR="0" indent="-457200" algn="l" defTabSz="914400" rtl="0" eaLnBrk="1" fontAlgn="auto" latinLnBrk="0" hangingPunct="1">
                        <a:lnSpc>
                          <a:spcPts val="1200"/>
                        </a:lnSpc>
                        <a:spcBef>
                          <a:spcPts val="0"/>
                        </a:spcBef>
                        <a:spcAft>
                          <a:spcPts val="0"/>
                        </a:spcAft>
                        <a:buClrTx/>
                        <a:buSzTx/>
                        <a:buFontTx/>
                        <a:buNone/>
                        <a:tabLst/>
                        <a:defRPr/>
                      </a:pPr>
                      <a:r>
                        <a:rPr lang="ja-JP" altLang="en-US" sz="1200" dirty="0">
                          <a:solidFill>
                            <a:schemeClr val="tx1"/>
                          </a:solidFill>
                          <a:latin typeface="+mn-lt"/>
                          <a:ea typeface="+mn-ea"/>
                        </a:rPr>
                        <a:t>　・運賃値下げ</a:t>
                      </a:r>
                      <a:endParaRPr lang="en-US" altLang="ja-JP" sz="1200" dirty="0">
                        <a:solidFill>
                          <a:schemeClr val="tx1"/>
                        </a:solidFill>
                        <a:latin typeface="+mn-lt"/>
                        <a:ea typeface="+mn-ea"/>
                      </a:endParaRPr>
                    </a:p>
                    <a:p>
                      <a:pPr marL="72000" indent="-457200">
                        <a:lnSpc>
                          <a:spcPts val="1200"/>
                        </a:lnSpc>
                      </a:pPr>
                      <a:endParaRPr lang="en-US" altLang="ja-JP" sz="1200" dirty="0">
                        <a:solidFill>
                          <a:schemeClr val="tx1"/>
                        </a:solidFill>
                        <a:latin typeface="+mn-lt"/>
                        <a:ea typeface="+mn-ea"/>
                      </a:endParaRPr>
                    </a:p>
                    <a:p>
                      <a:pPr marL="72000" indent="-457200">
                        <a:lnSpc>
                          <a:spcPts val="1200"/>
                        </a:lnSpc>
                      </a:pPr>
                      <a:endParaRPr lang="en-US" altLang="ja-JP" sz="1200" dirty="0">
                        <a:solidFill>
                          <a:schemeClr val="tx1"/>
                        </a:solidFill>
                        <a:latin typeface="+mn-lt"/>
                        <a:ea typeface="+mn-ea"/>
                      </a:endParaRPr>
                    </a:p>
                    <a:p>
                      <a:pPr marL="72000" indent="-457200">
                        <a:lnSpc>
                          <a:spcPts val="1200"/>
                        </a:lnSpc>
                      </a:pPr>
                      <a:endParaRPr lang="en-US" altLang="ja-JP" sz="1200" dirty="0">
                        <a:solidFill>
                          <a:schemeClr val="tx1"/>
                        </a:solidFill>
                        <a:latin typeface="+mn-lt"/>
                        <a:ea typeface="+mn-ea"/>
                      </a:endParaRPr>
                    </a:p>
                    <a:p>
                      <a:pPr marL="72000" indent="-457200">
                        <a:lnSpc>
                          <a:spcPts val="1200"/>
                        </a:lnSpc>
                      </a:pPr>
                      <a:endParaRPr lang="en-US" altLang="ja-JP" sz="1200" dirty="0">
                        <a:solidFill>
                          <a:schemeClr val="tx1"/>
                        </a:solidFill>
                        <a:latin typeface="+mn-lt"/>
                        <a:ea typeface="+mn-ea"/>
                      </a:endParaRPr>
                    </a:p>
                    <a:p>
                      <a:pPr marL="72000" indent="-457200">
                        <a:lnSpc>
                          <a:spcPts val="1200"/>
                        </a:lnSpc>
                      </a:pPr>
                      <a:r>
                        <a:rPr lang="ja-JP" altLang="en-US" sz="1200" dirty="0">
                          <a:solidFill>
                            <a:schemeClr val="tx1"/>
                          </a:solidFill>
                          <a:latin typeface="+mn-lt"/>
                          <a:ea typeface="+mn-ea"/>
                        </a:rPr>
                        <a:t>　・終発時間の延長</a:t>
                      </a:r>
                      <a:endParaRPr lang="en-US" altLang="ja-JP" sz="1200" dirty="0">
                        <a:solidFill>
                          <a:schemeClr val="tx1"/>
                        </a:solidFill>
                        <a:latin typeface="+mn-lt"/>
                        <a:ea typeface="+mn-ea"/>
                      </a:endParaRPr>
                    </a:p>
                    <a:p>
                      <a:pPr marL="72000" indent="-457200">
                        <a:lnSpc>
                          <a:spcPts val="1200"/>
                        </a:lnSpc>
                      </a:pPr>
                      <a:endParaRPr lang="en-US" altLang="ja-JP" sz="1200" dirty="0">
                        <a:solidFill>
                          <a:schemeClr val="tx1"/>
                        </a:solidFill>
                        <a:latin typeface="+mn-lt"/>
                        <a:ea typeface="+mn-ea"/>
                      </a:endParaRPr>
                    </a:p>
                    <a:p>
                      <a:pPr marL="72000" marR="0" indent="-457200" algn="l" defTabSz="914400" rtl="0" eaLnBrk="1" fontAlgn="auto" latinLnBrk="0" hangingPunct="1">
                        <a:lnSpc>
                          <a:spcPts val="1200"/>
                        </a:lnSpc>
                        <a:spcBef>
                          <a:spcPts val="0"/>
                        </a:spcBef>
                        <a:spcAft>
                          <a:spcPts val="0"/>
                        </a:spcAft>
                        <a:buClrTx/>
                        <a:buSzTx/>
                        <a:buFontTx/>
                        <a:buNone/>
                        <a:tabLst/>
                        <a:defRPr/>
                      </a:pPr>
                      <a:r>
                        <a:rPr lang="ja-JP" altLang="en-US" sz="1200" dirty="0">
                          <a:solidFill>
                            <a:schemeClr val="tx1"/>
                          </a:solidFill>
                          <a:latin typeface="+mn-lt"/>
                          <a:ea typeface="+mn-ea"/>
                        </a:rPr>
                        <a:t>　・快適なトイレへの改修</a:t>
                      </a:r>
                      <a:endParaRPr lang="en-US" altLang="ja-JP" sz="1200" dirty="0">
                        <a:solidFill>
                          <a:schemeClr val="tx1"/>
                        </a:solidFill>
                        <a:latin typeface="+mn-lt"/>
                        <a:ea typeface="+mn-ea"/>
                      </a:endParaRPr>
                    </a:p>
                    <a:p>
                      <a:pPr marL="72000" indent="-457200">
                        <a:lnSpc>
                          <a:spcPts val="1200"/>
                        </a:lnSpc>
                      </a:pPr>
                      <a:r>
                        <a:rPr kumimoji="1" lang="en-US" altLang="ja-JP" sz="1200" kern="1200" dirty="0">
                          <a:solidFill>
                            <a:schemeClr val="tx1"/>
                          </a:solidFill>
                          <a:latin typeface="+mn-lt"/>
                          <a:ea typeface="+mn-ea"/>
                          <a:cs typeface="+mn-cs"/>
                        </a:rPr>
                        <a:t>     </a:t>
                      </a:r>
                      <a:r>
                        <a:rPr kumimoji="1" lang="ja-JP" altLang="en-US" sz="1200" kern="1200" dirty="0">
                          <a:solidFill>
                            <a:schemeClr val="tx1"/>
                          </a:solidFill>
                          <a:latin typeface="+mn-lt"/>
                          <a:ea typeface="+mn-ea"/>
                          <a:cs typeface="+mn-cs"/>
                        </a:rPr>
                        <a:t>（</a:t>
                      </a:r>
                      <a:r>
                        <a:rPr kumimoji="1" lang="en-US" altLang="ja-JP" sz="1200" kern="1200" dirty="0">
                          <a:solidFill>
                            <a:schemeClr val="tx1"/>
                          </a:solidFill>
                          <a:latin typeface="+mn-lt"/>
                          <a:ea typeface="+mn-ea"/>
                          <a:cs typeface="+mn-cs"/>
                        </a:rPr>
                        <a:t>2015 </a:t>
                      </a:r>
                      <a:r>
                        <a:rPr kumimoji="1" lang="ja-JP" altLang="ja-JP" sz="1200" kern="1200" dirty="0">
                          <a:solidFill>
                            <a:schemeClr val="tx1"/>
                          </a:solidFill>
                          <a:latin typeface="+mn-lt"/>
                          <a:ea typeface="+mn-ea"/>
                          <a:cs typeface="+mn-cs"/>
                        </a:rPr>
                        <a:t>年度末までに</a:t>
                      </a:r>
                      <a:r>
                        <a:rPr kumimoji="1" lang="ja-JP" altLang="en-US" sz="1200" kern="1200" dirty="0">
                          <a:solidFill>
                            <a:schemeClr val="tx1"/>
                          </a:solidFill>
                          <a:latin typeface="+mn-lt"/>
                          <a:ea typeface="+mn-ea"/>
                          <a:cs typeface="+mn-cs"/>
                        </a:rPr>
                        <a:t>全駅</a:t>
                      </a:r>
                      <a:r>
                        <a:rPr kumimoji="1" lang="ja-JP" altLang="en-US" sz="800" kern="1200" dirty="0">
                          <a:solidFill>
                            <a:schemeClr val="tx1"/>
                          </a:solidFill>
                          <a:latin typeface="+mn-lt"/>
                          <a:ea typeface="+mn-ea"/>
                          <a:cs typeface="+mn-cs"/>
                        </a:rPr>
                        <a:t>（</a:t>
                      </a:r>
                      <a:r>
                        <a:rPr kumimoji="1" lang="en-US" altLang="ja-JP" sz="800" kern="1200" dirty="0">
                          <a:solidFill>
                            <a:schemeClr val="tx1"/>
                          </a:solidFill>
                          <a:latin typeface="+mn-lt"/>
                          <a:ea typeface="+mn-ea"/>
                          <a:cs typeface="+mn-cs"/>
                        </a:rPr>
                        <a:t>※</a:t>
                      </a:r>
                      <a:r>
                        <a:rPr kumimoji="1" lang="ja-JP" altLang="en-US" sz="800" kern="1200" dirty="0">
                          <a:solidFill>
                            <a:schemeClr val="tx1"/>
                          </a:solidFill>
                          <a:latin typeface="+mn-lt"/>
                          <a:ea typeface="+mn-ea"/>
                          <a:cs typeface="+mn-cs"/>
                        </a:rPr>
                        <a:t>）</a:t>
                      </a:r>
                      <a:r>
                        <a:rPr kumimoji="1" lang="ja-JP" altLang="en-US" sz="1200" kern="1200" dirty="0">
                          <a:solidFill>
                            <a:schemeClr val="tx1"/>
                          </a:solidFill>
                          <a:latin typeface="+mn-lt"/>
                          <a:ea typeface="+mn-ea"/>
                          <a:cs typeface="+mn-cs"/>
                        </a:rPr>
                        <a:t>で完了</a:t>
                      </a:r>
                      <a:r>
                        <a:rPr kumimoji="1" lang="ja-JP" altLang="ja-JP" sz="1200" kern="1200" dirty="0">
                          <a:solidFill>
                            <a:schemeClr val="tx1"/>
                          </a:solidFill>
                          <a:latin typeface="+mn-lt"/>
                          <a:ea typeface="+mn-ea"/>
                          <a:cs typeface="+mn-cs"/>
                        </a:rPr>
                        <a:t>予定</a:t>
                      </a:r>
                      <a:r>
                        <a:rPr kumimoji="1" lang="ja-JP" altLang="en-US" sz="1200" kern="1200" dirty="0">
                          <a:solidFill>
                            <a:schemeClr val="tx1"/>
                          </a:solidFill>
                          <a:latin typeface="+mn-lt"/>
                          <a:ea typeface="+mn-ea"/>
                          <a:cs typeface="+mn-cs"/>
                        </a:rPr>
                        <a:t>）</a:t>
                      </a:r>
                      <a:endParaRPr kumimoji="1" lang="en-US" altLang="ja-JP" sz="1200" kern="1200" dirty="0">
                        <a:solidFill>
                          <a:schemeClr val="tx1"/>
                        </a:solidFill>
                        <a:latin typeface="+mn-lt"/>
                        <a:ea typeface="+mn-ea"/>
                        <a:cs typeface="+mn-cs"/>
                      </a:endParaRPr>
                    </a:p>
                    <a:p>
                      <a:pPr marL="72000" marR="0" indent="-457200" algn="l" defTabSz="914400" rtl="0" eaLnBrk="1" fontAlgn="auto" latinLnBrk="0" hangingPunct="1">
                        <a:lnSpc>
                          <a:spcPts val="1200"/>
                        </a:lnSpc>
                        <a:spcBef>
                          <a:spcPts val="0"/>
                        </a:spcBef>
                        <a:spcAft>
                          <a:spcPts val="0"/>
                        </a:spcAft>
                        <a:buClrTx/>
                        <a:buSzTx/>
                        <a:buFontTx/>
                        <a:buNone/>
                        <a:tabLst/>
                        <a:defRPr/>
                      </a:pPr>
                      <a:r>
                        <a:rPr lang="ja-JP" altLang="en-US" sz="1000" dirty="0">
                          <a:solidFill>
                            <a:schemeClr val="tx1"/>
                          </a:solidFill>
                          <a:latin typeface="+mn-lt"/>
                          <a:ea typeface="+mn-ea"/>
                        </a:rPr>
                        <a:t>　</a:t>
                      </a:r>
                      <a:r>
                        <a:rPr lang="en-US" altLang="ja-JP" sz="1000" dirty="0">
                          <a:solidFill>
                            <a:schemeClr val="tx1"/>
                          </a:solidFill>
                          <a:latin typeface="+mn-lt"/>
                          <a:ea typeface="+mn-ea"/>
                        </a:rPr>
                        <a:t>※</a:t>
                      </a:r>
                      <a:r>
                        <a:rPr lang="ja-JP" altLang="en-US" sz="1000" dirty="0">
                          <a:solidFill>
                            <a:schemeClr val="tx1"/>
                          </a:solidFill>
                          <a:latin typeface="+mn-lt"/>
                          <a:ea typeface="+mn-ea"/>
                        </a:rPr>
                        <a:t>今里筋線・ニュートラムを除く</a:t>
                      </a:r>
                      <a:endParaRPr lang="en-US" altLang="ja-JP" sz="1200" dirty="0">
                        <a:solidFill>
                          <a:schemeClr val="tx1"/>
                        </a:solidFill>
                        <a:latin typeface="+mn-lt"/>
                        <a:ea typeface="+mn-ea"/>
                      </a:endParaRPr>
                    </a:p>
                    <a:p>
                      <a:pPr marL="72000" indent="-457200">
                        <a:lnSpc>
                          <a:spcPts val="1200"/>
                        </a:lnSpc>
                      </a:pPr>
                      <a:endParaRPr lang="en-US" altLang="ja-JP" sz="1200" dirty="0">
                        <a:solidFill>
                          <a:schemeClr val="tx1"/>
                        </a:solidFill>
                        <a:latin typeface="+mn-lt"/>
                        <a:ea typeface="+mn-ea"/>
                      </a:endParaRPr>
                    </a:p>
                    <a:p>
                      <a:pPr marL="72000" indent="-457200">
                        <a:lnSpc>
                          <a:spcPts val="1200"/>
                        </a:lnSpc>
                      </a:pPr>
                      <a:r>
                        <a:rPr lang="ja-JP" altLang="en-US" sz="1200" dirty="0">
                          <a:solidFill>
                            <a:schemeClr val="tx1"/>
                          </a:solidFill>
                          <a:latin typeface="+mn-lt"/>
                          <a:ea typeface="+mn-ea"/>
                        </a:rPr>
                        <a:t>　・地下鉄売店のリニューアル</a:t>
                      </a:r>
                      <a:endParaRPr lang="en-US" altLang="ja-JP" sz="1200" dirty="0">
                        <a:solidFill>
                          <a:schemeClr val="tx1"/>
                        </a:solidFill>
                        <a:latin typeface="+mn-lt"/>
                        <a:ea typeface="+mn-ea"/>
                      </a:endParaRPr>
                    </a:p>
                    <a:p>
                      <a:pPr marL="72000" indent="-457200">
                        <a:lnSpc>
                          <a:spcPts val="1200"/>
                        </a:lnSpc>
                      </a:pPr>
                      <a:endParaRPr lang="en-US" altLang="ja-JP" sz="1200" dirty="0">
                        <a:solidFill>
                          <a:schemeClr val="tx1"/>
                        </a:solidFill>
                        <a:latin typeface="+mn-lt"/>
                        <a:ea typeface="+mn-ea"/>
                      </a:endParaRPr>
                    </a:p>
                    <a:p>
                      <a:pPr marL="72000" indent="-457200">
                        <a:lnSpc>
                          <a:spcPts val="1200"/>
                        </a:lnSpc>
                      </a:pPr>
                      <a:endParaRPr lang="en-US" altLang="ja-JP" sz="1200" dirty="0">
                        <a:solidFill>
                          <a:schemeClr val="tx1"/>
                        </a:solidFill>
                        <a:latin typeface="+mn-lt"/>
                        <a:ea typeface="+mn-ea"/>
                      </a:endParaRPr>
                    </a:p>
                    <a:p>
                      <a:pPr marL="72000" indent="-457200">
                        <a:lnSpc>
                          <a:spcPts val="1200"/>
                        </a:lnSpc>
                      </a:pPr>
                      <a:endParaRPr lang="en-US" altLang="ja-JP" sz="1200" dirty="0">
                        <a:solidFill>
                          <a:schemeClr val="tx1"/>
                        </a:solidFill>
                        <a:latin typeface="+mn-lt"/>
                        <a:ea typeface="+mn-ea"/>
                      </a:endParaRPr>
                    </a:p>
                    <a:p>
                      <a:pPr marL="72000" indent="-457200">
                        <a:lnSpc>
                          <a:spcPts val="1200"/>
                        </a:lnSpc>
                      </a:pPr>
                      <a:endParaRPr lang="en-US" altLang="ja-JP" sz="1200" dirty="0">
                        <a:solidFill>
                          <a:schemeClr val="tx1"/>
                        </a:solidFill>
                        <a:latin typeface="+mn-lt"/>
                        <a:ea typeface="+mn-ea"/>
                      </a:endParaRPr>
                    </a:p>
                    <a:p>
                      <a:pPr marL="72000" indent="-457200">
                        <a:lnSpc>
                          <a:spcPts val="1200"/>
                        </a:lnSpc>
                      </a:pPr>
                      <a:endParaRPr lang="en-US" altLang="ja-JP" sz="1200" dirty="0">
                        <a:solidFill>
                          <a:schemeClr val="tx1"/>
                        </a:solidFill>
                        <a:latin typeface="+mn-lt"/>
                        <a:ea typeface="+mn-ea"/>
                      </a:endParaRPr>
                    </a:p>
                    <a:p>
                      <a:pPr marL="72000" indent="-457200">
                        <a:lnSpc>
                          <a:spcPts val="1200"/>
                        </a:lnSpc>
                      </a:pPr>
                      <a:endParaRPr lang="en-US" altLang="ja-JP" sz="1200" dirty="0">
                        <a:solidFill>
                          <a:schemeClr val="tx1"/>
                        </a:solidFill>
                        <a:latin typeface="+mn-lt"/>
                        <a:ea typeface="+mn-ea"/>
                      </a:endParaRPr>
                    </a:p>
                    <a:p>
                      <a:pPr marL="72000" indent="-457200">
                        <a:lnSpc>
                          <a:spcPts val="1200"/>
                        </a:lnSpc>
                      </a:pPr>
                      <a:endParaRPr lang="en-US" altLang="ja-JP" sz="1200" dirty="0">
                        <a:solidFill>
                          <a:schemeClr val="tx1"/>
                        </a:solidFill>
                        <a:latin typeface="+mn-lt"/>
                        <a:ea typeface="+mn-ea"/>
                      </a:endParaRPr>
                    </a:p>
                    <a:p>
                      <a:pPr marL="72000" indent="-457200">
                        <a:lnSpc>
                          <a:spcPts val="1200"/>
                        </a:lnSpc>
                      </a:pPr>
                      <a:r>
                        <a:rPr lang="ja-JP" altLang="en-US" sz="1200" dirty="0">
                          <a:solidFill>
                            <a:schemeClr val="tx1"/>
                          </a:solidFill>
                          <a:latin typeface="+mn-lt"/>
                          <a:ea typeface="+mn-ea"/>
                        </a:rPr>
                        <a:t>　・駅ナカ事業の展開</a:t>
                      </a:r>
                      <a:endParaRPr lang="en-US" altLang="ja-JP" sz="1200" dirty="0">
                        <a:solidFill>
                          <a:schemeClr val="tx1"/>
                        </a:solidFill>
                        <a:latin typeface="+mn-lt"/>
                        <a:ea typeface="+mn-ea"/>
                      </a:endParaRPr>
                    </a:p>
                  </a:txBody>
                  <a:tcPr>
                    <a:lnL w="12700" cap="flat" cmpd="sng" algn="ctr">
                      <a:solidFill>
                        <a:schemeClr val="tx1"/>
                      </a:solidFill>
                      <a:prstDash val="sysDash"/>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72000" marR="0" indent="-457200" algn="l" defTabSz="914400" rtl="0" eaLnBrk="1" fontAlgn="auto" latinLnBrk="0" hangingPunct="1">
                        <a:lnSpc>
                          <a:spcPts val="1200"/>
                        </a:lnSpc>
                        <a:spcBef>
                          <a:spcPts val="0"/>
                        </a:spcBef>
                        <a:spcAft>
                          <a:spcPts val="0"/>
                        </a:spcAft>
                        <a:buClrTx/>
                        <a:buSzTx/>
                        <a:buFontTx/>
                        <a:buNone/>
                        <a:tabLst/>
                        <a:defRPr/>
                      </a:pPr>
                      <a:endParaRPr lang="en-US" altLang="ja-JP" sz="1200" dirty="0">
                        <a:solidFill>
                          <a:schemeClr val="tx1"/>
                        </a:solidFill>
                        <a:latin typeface="+mn-lt"/>
                        <a:ea typeface="+mn-ea"/>
                      </a:endParaRPr>
                    </a:p>
                    <a:p>
                      <a:pPr marL="72000" indent="-457200">
                        <a:lnSpc>
                          <a:spcPts val="1200"/>
                        </a:lnSpc>
                        <a:defRPr/>
                      </a:pPr>
                      <a:r>
                        <a:rPr lang="ja-JP" altLang="en-US" sz="1200" dirty="0">
                          <a:solidFill>
                            <a:schemeClr val="tx1"/>
                          </a:solidFill>
                          <a:latin typeface="+mn-lt"/>
                          <a:ea typeface="+mn-ea"/>
                        </a:rPr>
                        <a:t>・</a:t>
                      </a:r>
                      <a:r>
                        <a:rPr lang="ja-JP" altLang="en-US" sz="1200" b="0" strike="noStrike" dirty="0">
                          <a:solidFill>
                            <a:schemeClr val="tx1"/>
                          </a:solidFill>
                          <a:latin typeface="+mn-lt"/>
                          <a:ea typeface="+mn-ea"/>
                        </a:rPr>
                        <a:t>初乗り</a:t>
                      </a:r>
                      <a:r>
                        <a:rPr lang="ja-JP" altLang="en-US" sz="1200" dirty="0">
                          <a:solidFill>
                            <a:schemeClr val="tx1"/>
                          </a:solidFill>
                          <a:latin typeface="+mn-lt"/>
                          <a:ea typeface="+mn-ea"/>
                        </a:rPr>
                        <a:t>運賃を</a:t>
                      </a:r>
                      <a:r>
                        <a:rPr lang="en-US" altLang="ja-JP" sz="1200" dirty="0">
                          <a:solidFill>
                            <a:schemeClr val="tx1"/>
                          </a:solidFill>
                          <a:latin typeface="+mn-lt"/>
                          <a:ea typeface="+mn-ea"/>
                        </a:rPr>
                        <a:t>200</a:t>
                      </a:r>
                      <a:r>
                        <a:rPr lang="ja-JP" altLang="en-US" sz="1200" dirty="0">
                          <a:solidFill>
                            <a:schemeClr val="tx1"/>
                          </a:solidFill>
                          <a:latin typeface="+mn-lt"/>
                          <a:ea typeface="+mn-ea"/>
                        </a:rPr>
                        <a:t>円→</a:t>
                      </a:r>
                      <a:r>
                        <a:rPr lang="en-US" altLang="ja-JP" sz="1200" dirty="0">
                          <a:solidFill>
                            <a:schemeClr val="tx1"/>
                          </a:solidFill>
                          <a:latin typeface="+mn-lt"/>
                          <a:ea typeface="+mn-ea"/>
                        </a:rPr>
                        <a:t>180</a:t>
                      </a:r>
                      <a:r>
                        <a:rPr lang="ja-JP" altLang="en-US" sz="1200" dirty="0">
                          <a:solidFill>
                            <a:schemeClr val="tx1"/>
                          </a:solidFill>
                          <a:latin typeface="+mn-lt"/>
                          <a:ea typeface="+mn-ea"/>
                        </a:rPr>
                        <a:t>円に値下げ</a:t>
                      </a:r>
                      <a:r>
                        <a:rPr lang="ja-JP" altLang="en-US" sz="1200" b="0" u="none" dirty="0">
                          <a:solidFill>
                            <a:schemeClr val="tx1"/>
                          </a:solidFill>
                          <a:latin typeface="+mn-lt"/>
                          <a:ea typeface="+mn-ea"/>
                        </a:rPr>
                        <a:t>（</a:t>
                      </a:r>
                      <a:r>
                        <a:rPr lang="en-US" altLang="ja-JP" sz="1200" b="0" u="none" dirty="0">
                          <a:solidFill>
                            <a:schemeClr val="tx1"/>
                          </a:solidFill>
                          <a:latin typeface="+mn-lt"/>
                          <a:ea typeface="+mn-ea"/>
                        </a:rPr>
                        <a:t>2014</a:t>
                      </a:r>
                      <a:r>
                        <a:rPr lang="ja-JP" altLang="en-US" sz="1200" b="0" u="none" dirty="0">
                          <a:solidFill>
                            <a:schemeClr val="tx1"/>
                          </a:solidFill>
                          <a:latin typeface="+mn-lt"/>
                          <a:ea typeface="+mn-ea"/>
                        </a:rPr>
                        <a:t>年</a:t>
                      </a:r>
                      <a:r>
                        <a:rPr lang="en-US" altLang="ja-JP" sz="1200" b="0" u="none" dirty="0">
                          <a:solidFill>
                            <a:schemeClr val="tx1"/>
                          </a:solidFill>
                          <a:latin typeface="+mn-lt"/>
                          <a:ea typeface="+mn-ea"/>
                        </a:rPr>
                        <a:t>4</a:t>
                      </a:r>
                      <a:r>
                        <a:rPr lang="ja-JP" altLang="en-US" sz="1200" b="0" u="none" dirty="0">
                          <a:solidFill>
                            <a:schemeClr val="tx1"/>
                          </a:solidFill>
                          <a:latin typeface="+mn-lt"/>
                          <a:ea typeface="+mn-ea"/>
                        </a:rPr>
                        <a:t>月）</a:t>
                      </a:r>
                      <a:endParaRPr lang="en-US" altLang="ja-JP" sz="1200" b="0" u="none" dirty="0">
                        <a:solidFill>
                          <a:schemeClr val="tx1"/>
                        </a:solidFill>
                        <a:latin typeface="+mn-lt"/>
                        <a:ea typeface="+mn-ea"/>
                      </a:endParaRPr>
                    </a:p>
                    <a:p>
                      <a:pPr marL="72000" indent="-457200">
                        <a:lnSpc>
                          <a:spcPts val="1200"/>
                        </a:lnSpc>
                        <a:defRPr/>
                      </a:pPr>
                      <a:r>
                        <a:rPr lang="ja-JP" altLang="en-US" sz="1200" b="0" u="none" dirty="0">
                          <a:solidFill>
                            <a:schemeClr val="tx1"/>
                          </a:solidFill>
                          <a:latin typeface="+mn-lt"/>
                          <a:ea typeface="+mn-ea"/>
                        </a:rPr>
                        <a:t>・</a:t>
                      </a:r>
                      <a:r>
                        <a:rPr lang="en-US" altLang="ja-JP" sz="1200" b="0" u="none" dirty="0">
                          <a:solidFill>
                            <a:schemeClr val="tx1"/>
                          </a:solidFill>
                          <a:latin typeface="+mn-lt"/>
                          <a:ea typeface="+mn-ea"/>
                        </a:rPr>
                        <a:t>2</a:t>
                      </a:r>
                      <a:r>
                        <a:rPr lang="ja-JP" altLang="en-US" sz="1200" b="0" u="none" dirty="0">
                          <a:solidFill>
                            <a:schemeClr val="tx1"/>
                          </a:solidFill>
                          <a:latin typeface="+mn-lt"/>
                          <a:ea typeface="+mn-ea"/>
                        </a:rPr>
                        <a:t>区運賃を</a:t>
                      </a:r>
                      <a:r>
                        <a:rPr lang="en-US" altLang="ja-JP" sz="1200" b="0" u="none" dirty="0">
                          <a:solidFill>
                            <a:schemeClr val="tx1"/>
                          </a:solidFill>
                          <a:latin typeface="+mn-lt"/>
                          <a:ea typeface="+mn-ea"/>
                        </a:rPr>
                        <a:t>240</a:t>
                      </a:r>
                      <a:r>
                        <a:rPr lang="ja-JP" altLang="en-US" sz="1200" b="0" u="none" dirty="0">
                          <a:solidFill>
                            <a:schemeClr val="tx1"/>
                          </a:solidFill>
                          <a:latin typeface="+mn-lt"/>
                          <a:ea typeface="+mn-ea"/>
                        </a:rPr>
                        <a:t>円→</a:t>
                      </a:r>
                      <a:r>
                        <a:rPr lang="en-US" altLang="ja-JP" sz="1200" b="0" u="none" dirty="0">
                          <a:solidFill>
                            <a:schemeClr val="tx1"/>
                          </a:solidFill>
                          <a:latin typeface="+mn-lt"/>
                          <a:ea typeface="+mn-ea"/>
                        </a:rPr>
                        <a:t>230</a:t>
                      </a:r>
                      <a:r>
                        <a:rPr lang="ja-JP" altLang="en-US" sz="1200" b="0" u="none" dirty="0">
                          <a:solidFill>
                            <a:schemeClr val="tx1"/>
                          </a:solidFill>
                          <a:latin typeface="+mn-lt"/>
                          <a:ea typeface="+mn-ea"/>
                        </a:rPr>
                        <a:t>円に値下げ（</a:t>
                      </a:r>
                      <a:r>
                        <a:rPr lang="en-US" altLang="ja-JP" sz="1200" b="0" u="none" dirty="0">
                          <a:solidFill>
                            <a:schemeClr val="tx1"/>
                          </a:solidFill>
                          <a:latin typeface="+mn-lt"/>
                          <a:ea typeface="+mn-ea"/>
                        </a:rPr>
                        <a:t>2017</a:t>
                      </a:r>
                      <a:r>
                        <a:rPr lang="ja-JP" altLang="en-US" sz="1200" b="0" u="none" dirty="0">
                          <a:solidFill>
                            <a:schemeClr val="tx1"/>
                          </a:solidFill>
                          <a:latin typeface="+mn-lt"/>
                          <a:ea typeface="+mn-ea"/>
                        </a:rPr>
                        <a:t>年</a:t>
                      </a:r>
                      <a:r>
                        <a:rPr lang="en-US" altLang="ja-JP" sz="1200" b="0" u="none" dirty="0">
                          <a:solidFill>
                            <a:schemeClr val="tx1"/>
                          </a:solidFill>
                          <a:latin typeface="+mn-lt"/>
                          <a:ea typeface="+mn-ea"/>
                        </a:rPr>
                        <a:t>4</a:t>
                      </a:r>
                      <a:r>
                        <a:rPr lang="ja-JP" altLang="en-US" sz="1200" b="0" u="none" dirty="0">
                          <a:solidFill>
                            <a:schemeClr val="tx1"/>
                          </a:solidFill>
                          <a:latin typeface="+mn-lt"/>
                          <a:ea typeface="+mn-ea"/>
                        </a:rPr>
                        <a:t>月）</a:t>
                      </a:r>
                      <a:endParaRPr lang="en-US" altLang="ja-JP" sz="1200" b="0" u="none" dirty="0">
                        <a:solidFill>
                          <a:schemeClr val="tx1"/>
                        </a:solidFill>
                        <a:latin typeface="+mn-lt"/>
                        <a:ea typeface="+mn-ea"/>
                      </a:endParaRPr>
                    </a:p>
                    <a:p>
                      <a:pPr marL="72000" indent="-457200">
                        <a:lnSpc>
                          <a:spcPts val="1200"/>
                        </a:lnSpc>
                        <a:defRPr/>
                      </a:pPr>
                      <a:endParaRPr lang="en-US" altLang="ja-JP" sz="1200" b="0" u="none" dirty="0">
                        <a:solidFill>
                          <a:srgbClr val="FF0000"/>
                        </a:solidFill>
                        <a:latin typeface="+mn-lt"/>
                        <a:ea typeface="+mn-ea"/>
                      </a:endParaRPr>
                    </a:p>
                    <a:p>
                      <a:pPr marL="72000" indent="-457200">
                        <a:lnSpc>
                          <a:spcPts val="1200"/>
                        </a:lnSpc>
                      </a:pPr>
                      <a:r>
                        <a:rPr lang="ja-JP" altLang="en-US" sz="1200" dirty="0">
                          <a:solidFill>
                            <a:schemeClr val="tx1"/>
                          </a:solidFill>
                          <a:latin typeface="+mn-lt"/>
                          <a:ea typeface="+mn-ea"/>
                        </a:rPr>
                        <a:t>・終発延長時間帯の利用者の増加</a:t>
                      </a:r>
                      <a:endParaRPr lang="en-US" altLang="ja-JP" sz="1200" dirty="0">
                        <a:solidFill>
                          <a:schemeClr val="tx1"/>
                        </a:solidFill>
                        <a:latin typeface="+mn-lt"/>
                        <a:ea typeface="+mn-ea"/>
                      </a:endParaRPr>
                    </a:p>
                    <a:p>
                      <a:pPr marL="72000" indent="-457200">
                        <a:lnSpc>
                          <a:spcPts val="1200"/>
                        </a:lnSpc>
                      </a:pPr>
                      <a:endParaRPr lang="en-US" altLang="ja-JP" sz="1200" dirty="0">
                        <a:solidFill>
                          <a:schemeClr val="tx1"/>
                        </a:solidFill>
                        <a:latin typeface="+mn-lt"/>
                        <a:ea typeface="+mn-ea"/>
                      </a:endParaRPr>
                    </a:p>
                    <a:p>
                      <a:pPr marL="72000" marR="0" indent="-457200" algn="l" defTabSz="914400" rtl="0" eaLnBrk="1" fontAlgn="auto" latinLnBrk="0" hangingPunct="1">
                        <a:lnSpc>
                          <a:spcPts val="1200"/>
                        </a:lnSpc>
                        <a:spcBef>
                          <a:spcPts val="0"/>
                        </a:spcBef>
                        <a:spcAft>
                          <a:spcPts val="0"/>
                        </a:spcAft>
                        <a:buClrTx/>
                        <a:buSzTx/>
                        <a:buFontTx/>
                        <a:buNone/>
                        <a:tabLst/>
                        <a:defRPr/>
                      </a:pPr>
                      <a:r>
                        <a:rPr lang="ja-JP" altLang="en-US" sz="1200" strike="noStrike" baseline="0" dirty="0">
                          <a:solidFill>
                            <a:schemeClr val="tx1"/>
                          </a:solidFill>
                          <a:latin typeface="+mn-lt"/>
                          <a:ea typeface="+mn-ea"/>
                        </a:rPr>
                        <a:t>・</a:t>
                      </a:r>
                      <a:r>
                        <a:rPr lang="en-US" altLang="ja-JP" sz="1200" strike="noStrike" baseline="0" dirty="0">
                          <a:solidFill>
                            <a:schemeClr val="tx1"/>
                          </a:solidFill>
                          <a:latin typeface="+mn-lt"/>
                          <a:ea typeface="+mn-ea"/>
                        </a:rPr>
                        <a:t>112</a:t>
                      </a:r>
                      <a:r>
                        <a:rPr lang="ja-JP" altLang="en-US" sz="1200" strike="noStrike" baseline="0" dirty="0">
                          <a:solidFill>
                            <a:schemeClr val="tx1"/>
                          </a:solidFill>
                          <a:latin typeface="+mn-lt"/>
                          <a:ea typeface="+mn-ea"/>
                        </a:rPr>
                        <a:t>駅中</a:t>
                      </a:r>
                      <a:r>
                        <a:rPr lang="en-US" altLang="ja-JP" sz="1200" strike="noStrike" baseline="0" dirty="0">
                          <a:solidFill>
                            <a:schemeClr val="tx1"/>
                          </a:solidFill>
                          <a:latin typeface="+mn-lt"/>
                          <a:ea typeface="+mn-ea"/>
                        </a:rPr>
                        <a:t>40</a:t>
                      </a:r>
                      <a:r>
                        <a:rPr lang="ja-JP" altLang="en-US" sz="1200" strike="noStrike" baseline="0" dirty="0">
                          <a:solidFill>
                            <a:schemeClr val="tx1"/>
                          </a:solidFill>
                          <a:latin typeface="+mn-lt"/>
                          <a:ea typeface="+mn-ea"/>
                        </a:rPr>
                        <a:t>駅でトイレ改修済（</a:t>
                      </a:r>
                      <a:r>
                        <a:rPr kumimoji="1" lang="en-US" altLang="ja-JP" sz="1200" strike="noStrike" baseline="0" dirty="0">
                          <a:solidFill>
                            <a:schemeClr val="tx1"/>
                          </a:solidFill>
                          <a:latin typeface="+mn-lt"/>
                          <a:ea typeface="+mn-ea"/>
                        </a:rPr>
                        <a:t>2013</a:t>
                      </a:r>
                      <a:r>
                        <a:rPr kumimoji="1" lang="ja-JP" altLang="en-US" sz="1200" strike="noStrike" baseline="0" dirty="0">
                          <a:solidFill>
                            <a:schemeClr val="tx1"/>
                          </a:solidFill>
                          <a:latin typeface="+mn-lt"/>
                          <a:ea typeface="+mn-ea"/>
                        </a:rPr>
                        <a:t>年</a:t>
                      </a:r>
                      <a:endParaRPr kumimoji="1" lang="en-US" altLang="ja-JP" sz="1200" strike="noStrike" baseline="0" dirty="0">
                        <a:solidFill>
                          <a:schemeClr val="tx1"/>
                        </a:solidFill>
                        <a:latin typeface="+mn-lt"/>
                        <a:ea typeface="+mn-ea"/>
                      </a:endParaRPr>
                    </a:p>
                    <a:p>
                      <a:pPr marL="72000" marR="0" indent="-457200" algn="l" defTabSz="914400" rtl="0" eaLnBrk="1" fontAlgn="auto" latinLnBrk="0" hangingPunct="1">
                        <a:lnSpc>
                          <a:spcPts val="1200"/>
                        </a:lnSpc>
                        <a:spcBef>
                          <a:spcPts val="0"/>
                        </a:spcBef>
                        <a:spcAft>
                          <a:spcPts val="0"/>
                        </a:spcAft>
                        <a:buClrTx/>
                        <a:buSzTx/>
                        <a:buFontTx/>
                        <a:buNone/>
                        <a:tabLst/>
                        <a:defRPr/>
                      </a:pPr>
                      <a:r>
                        <a:rPr kumimoji="1" lang="ja-JP" altLang="en-US" sz="1200" strike="noStrike" baseline="0" dirty="0">
                          <a:solidFill>
                            <a:schemeClr val="tx1"/>
                          </a:solidFill>
                          <a:latin typeface="+mn-lt"/>
                          <a:ea typeface="+mn-ea"/>
                        </a:rPr>
                        <a:t>　度末）</a:t>
                      </a:r>
                      <a:endParaRPr lang="en-US" altLang="ja-JP" sz="1200" strike="noStrike" baseline="0" dirty="0">
                        <a:solidFill>
                          <a:schemeClr val="tx1"/>
                        </a:solidFill>
                        <a:latin typeface="+mn-lt"/>
                        <a:ea typeface="+mn-ea"/>
                      </a:endParaRPr>
                    </a:p>
                    <a:p>
                      <a:pPr marL="72000" marR="0" lvl="0" indent="-457200" algn="l" defTabSz="914400" rtl="0" eaLnBrk="1" fontAlgn="auto" latinLnBrk="0" hangingPunct="1">
                        <a:lnSpc>
                          <a:spcPts val="1200"/>
                        </a:lnSpc>
                        <a:spcBef>
                          <a:spcPts val="0"/>
                        </a:spcBef>
                        <a:spcAft>
                          <a:spcPts val="0"/>
                        </a:spcAft>
                        <a:buClrTx/>
                        <a:buSzTx/>
                        <a:buFontTx/>
                        <a:buNone/>
                        <a:tabLst/>
                        <a:defRPr/>
                      </a:pPr>
                      <a:r>
                        <a:rPr lang="ja-JP" altLang="en-US" sz="1200" b="0" u="none" dirty="0">
                          <a:solidFill>
                            <a:schemeClr val="tx1"/>
                          </a:solidFill>
                          <a:latin typeface="+mn-lt"/>
                          <a:ea typeface="+mn-ea"/>
                        </a:rPr>
                        <a:t>→</a:t>
                      </a:r>
                      <a:r>
                        <a:rPr lang="en-US" altLang="ja-JP" sz="1200" b="0" u="none" dirty="0">
                          <a:solidFill>
                            <a:schemeClr val="tx1"/>
                          </a:solidFill>
                          <a:latin typeface="+mn-lt"/>
                          <a:ea typeface="+mn-ea"/>
                        </a:rPr>
                        <a:t>112</a:t>
                      </a:r>
                      <a:r>
                        <a:rPr lang="ja-JP" altLang="en-US" sz="1200" b="0" u="none" dirty="0">
                          <a:solidFill>
                            <a:schemeClr val="tx1"/>
                          </a:solidFill>
                          <a:latin typeface="+mn-lt"/>
                          <a:ea typeface="+mn-ea"/>
                        </a:rPr>
                        <a:t>駅中</a:t>
                      </a:r>
                      <a:r>
                        <a:rPr lang="en-US" altLang="ja-JP" sz="1200" b="0" u="none" dirty="0">
                          <a:solidFill>
                            <a:schemeClr val="tx1"/>
                          </a:solidFill>
                          <a:latin typeface="+mn-lt"/>
                          <a:ea typeface="+mn-ea"/>
                        </a:rPr>
                        <a:t>108</a:t>
                      </a:r>
                      <a:r>
                        <a:rPr lang="ja-JP" altLang="en-US" sz="1200" b="0" u="none" dirty="0">
                          <a:solidFill>
                            <a:schemeClr val="tx1"/>
                          </a:solidFill>
                          <a:latin typeface="+mn-lt"/>
                          <a:ea typeface="+mn-ea"/>
                        </a:rPr>
                        <a:t>駅でトイレ改修済（</a:t>
                      </a:r>
                      <a:r>
                        <a:rPr kumimoji="1" lang="en-US" altLang="ja-JP" sz="1200" b="0" u="none" dirty="0">
                          <a:solidFill>
                            <a:schemeClr val="tx1"/>
                          </a:solidFill>
                          <a:latin typeface="+mn-lt"/>
                          <a:ea typeface="+mn-ea"/>
                        </a:rPr>
                        <a:t>2017</a:t>
                      </a:r>
                      <a:r>
                        <a:rPr kumimoji="1" lang="ja-JP" altLang="en-US" sz="1200" b="0" u="none" dirty="0">
                          <a:solidFill>
                            <a:schemeClr val="tx1"/>
                          </a:solidFill>
                          <a:latin typeface="+mn-lt"/>
                          <a:ea typeface="+mn-ea"/>
                        </a:rPr>
                        <a:t>年度末）　</a:t>
                      </a:r>
                      <a:r>
                        <a:rPr lang="ja-JP" altLang="en-US" sz="1200" b="0" u="none" dirty="0">
                          <a:solidFill>
                            <a:schemeClr val="tx1"/>
                          </a:solidFill>
                          <a:latin typeface="+mn-lt"/>
                          <a:ea typeface="+mn-ea"/>
                        </a:rPr>
                        <a:t>（利用者の</a:t>
                      </a:r>
                      <a:r>
                        <a:rPr lang="en-US" altLang="ja-JP" sz="1200" b="0" u="none" dirty="0">
                          <a:solidFill>
                            <a:schemeClr val="tx1"/>
                          </a:solidFill>
                          <a:latin typeface="+mn-lt"/>
                          <a:ea typeface="+mn-ea"/>
                        </a:rPr>
                        <a:t>86</a:t>
                      </a:r>
                      <a:r>
                        <a:rPr lang="ja-JP" altLang="en-US" sz="1200" b="0" u="none" dirty="0">
                          <a:solidFill>
                            <a:schemeClr val="tx1"/>
                          </a:solidFill>
                          <a:latin typeface="+mn-lt"/>
                          <a:ea typeface="+mn-ea"/>
                        </a:rPr>
                        <a:t>％以上が満足）</a:t>
                      </a:r>
                      <a:endParaRPr lang="en-US" altLang="ja-JP" sz="1200" b="0" u="none" dirty="0">
                        <a:solidFill>
                          <a:schemeClr val="tx1"/>
                        </a:solidFill>
                        <a:latin typeface="+mn-lt"/>
                        <a:ea typeface="+mn-ea"/>
                      </a:endParaRPr>
                    </a:p>
                    <a:p>
                      <a:pPr marL="72000" indent="-457200">
                        <a:lnSpc>
                          <a:spcPts val="1200"/>
                        </a:lnSpc>
                      </a:pPr>
                      <a:endParaRPr lang="en-US" altLang="ja-JP" sz="1200" dirty="0">
                        <a:solidFill>
                          <a:schemeClr val="tx1"/>
                        </a:solidFill>
                        <a:latin typeface="+mn-lt"/>
                        <a:ea typeface="+mn-ea"/>
                      </a:endParaRPr>
                    </a:p>
                    <a:p>
                      <a:pPr marL="72000" indent="-457200">
                        <a:lnSpc>
                          <a:spcPts val="1200"/>
                        </a:lnSpc>
                      </a:pPr>
                      <a:endParaRPr lang="en-US" altLang="ja-JP" sz="1200" dirty="0">
                        <a:solidFill>
                          <a:schemeClr val="tx1"/>
                        </a:solidFill>
                        <a:latin typeface="+mn-lt"/>
                        <a:ea typeface="+mn-ea"/>
                      </a:endParaRPr>
                    </a:p>
                    <a:p>
                      <a:pPr marL="72000" indent="-457200">
                        <a:lnSpc>
                          <a:spcPts val="1200"/>
                        </a:lnSpc>
                      </a:pPr>
                      <a:r>
                        <a:rPr lang="ja-JP" altLang="en-US" sz="1200" dirty="0">
                          <a:solidFill>
                            <a:schemeClr val="tx1"/>
                          </a:solidFill>
                          <a:latin typeface="+mn-lt"/>
                          <a:ea typeface="+mn-ea"/>
                        </a:rPr>
                        <a:t>・地下鉄売店で公共料金支払の取扱</a:t>
                      </a:r>
                      <a:endParaRPr lang="en-US" altLang="ja-JP" sz="1200" dirty="0">
                        <a:solidFill>
                          <a:schemeClr val="tx1"/>
                        </a:solidFill>
                        <a:latin typeface="+mn-lt"/>
                        <a:ea typeface="+mn-ea"/>
                      </a:endParaRPr>
                    </a:p>
                    <a:p>
                      <a:pPr marL="72000" indent="-457200">
                        <a:lnSpc>
                          <a:spcPts val="1200"/>
                        </a:lnSpc>
                      </a:pPr>
                      <a:r>
                        <a:rPr lang="ja-JP" altLang="en-US" sz="1200" dirty="0">
                          <a:solidFill>
                            <a:schemeClr val="tx1"/>
                          </a:solidFill>
                          <a:latin typeface="+mn-lt"/>
                          <a:ea typeface="+mn-ea"/>
                        </a:rPr>
                        <a:t>　開始、品揃え充実</a:t>
                      </a:r>
                      <a:endParaRPr lang="en-US" altLang="ja-JP" sz="1200" dirty="0">
                        <a:solidFill>
                          <a:schemeClr val="tx1"/>
                        </a:solidFill>
                        <a:latin typeface="+mn-lt"/>
                        <a:ea typeface="+mn-ea"/>
                      </a:endParaRPr>
                    </a:p>
                    <a:p>
                      <a:pPr marL="72000" indent="-457200" algn="r">
                        <a:lnSpc>
                          <a:spcPts val="1200"/>
                        </a:lnSpc>
                      </a:pPr>
                      <a:r>
                        <a:rPr lang="ja-JP" altLang="en-US" sz="1200" dirty="0">
                          <a:solidFill>
                            <a:schemeClr val="tx1"/>
                          </a:solidFill>
                          <a:latin typeface="+mn-lt"/>
                          <a:ea typeface="+mn-ea"/>
                        </a:rPr>
                        <a:t>　　　　　　</a:t>
                      </a:r>
                      <a:r>
                        <a:rPr lang="ja-JP" altLang="en-US" sz="1200" b="0" u="none" dirty="0">
                          <a:solidFill>
                            <a:schemeClr val="tx1"/>
                          </a:solidFill>
                          <a:latin typeface="+mn-lt"/>
                          <a:ea typeface="+mn-ea"/>
                        </a:rPr>
                        <a:t>（利用者の</a:t>
                      </a:r>
                      <a:r>
                        <a:rPr lang="en-US" altLang="ja-JP" sz="1200" b="0" u="none" dirty="0">
                          <a:solidFill>
                            <a:schemeClr val="tx1"/>
                          </a:solidFill>
                          <a:latin typeface="+mn-lt"/>
                          <a:ea typeface="+mn-ea"/>
                        </a:rPr>
                        <a:t>72</a:t>
                      </a:r>
                      <a:r>
                        <a:rPr lang="ja-JP" altLang="en-US" sz="1200" b="0" u="none" dirty="0">
                          <a:solidFill>
                            <a:schemeClr val="tx1"/>
                          </a:solidFill>
                          <a:latin typeface="+mn-lt"/>
                          <a:ea typeface="+mn-ea"/>
                        </a:rPr>
                        <a:t>％以上が満足）</a:t>
                      </a:r>
                      <a:endParaRPr lang="en-US" altLang="ja-JP" sz="1200" b="0" u="none" dirty="0">
                        <a:solidFill>
                          <a:schemeClr val="tx1"/>
                        </a:solidFill>
                        <a:latin typeface="+mn-lt"/>
                        <a:ea typeface="+mn-ea"/>
                      </a:endParaRPr>
                    </a:p>
                    <a:p>
                      <a:pPr marL="72000" indent="-457200">
                        <a:lnSpc>
                          <a:spcPts val="1200"/>
                        </a:lnSpc>
                      </a:pPr>
                      <a:r>
                        <a:rPr lang="ja-JP" altLang="en-US" sz="1200" dirty="0">
                          <a:solidFill>
                            <a:schemeClr val="tx1"/>
                          </a:solidFill>
                          <a:latin typeface="+mn-lt"/>
                          <a:ea typeface="+mn-ea"/>
                        </a:rPr>
                        <a:t>　使用料収入</a:t>
                      </a:r>
                      <a:endParaRPr lang="en-US" altLang="ja-JP" sz="1200" dirty="0">
                        <a:solidFill>
                          <a:schemeClr val="tx1"/>
                        </a:solidFill>
                        <a:latin typeface="+mn-lt"/>
                        <a:ea typeface="+mn-ea"/>
                      </a:endParaRPr>
                    </a:p>
                    <a:p>
                      <a:pPr marL="72000" indent="-457200">
                        <a:lnSpc>
                          <a:spcPts val="1200"/>
                        </a:lnSpc>
                      </a:pPr>
                      <a:r>
                        <a:rPr lang="ja-JP" altLang="en-US" sz="1200" dirty="0">
                          <a:solidFill>
                            <a:schemeClr val="tx1"/>
                          </a:solidFill>
                          <a:latin typeface="+mn-lt"/>
                          <a:ea typeface="+mn-ea"/>
                        </a:rPr>
                        <a:t>　</a:t>
                      </a:r>
                      <a:r>
                        <a:rPr lang="ja-JP" altLang="en-US" sz="1200" baseline="0" dirty="0">
                          <a:solidFill>
                            <a:schemeClr val="tx1"/>
                          </a:solidFill>
                          <a:latin typeface="+mn-lt"/>
                          <a:ea typeface="+mn-ea"/>
                        </a:rPr>
                        <a:t>　</a:t>
                      </a:r>
                      <a:r>
                        <a:rPr lang="en-US" altLang="ja-JP" sz="1200" dirty="0">
                          <a:solidFill>
                            <a:schemeClr val="tx1"/>
                          </a:solidFill>
                          <a:latin typeface="+mn-lt"/>
                          <a:ea typeface="+mn-ea"/>
                        </a:rPr>
                        <a:t>2011</a:t>
                      </a:r>
                      <a:r>
                        <a:rPr lang="ja-JP" altLang="en-US" sz="1200" dirty="0">
                          <a:solidFill>
                            <a:schemeClr val="tx1"/>
                          </a:solidFill>
                          <a:latin typeface="+mn-lt"/>
                          <a:ea typeface="+mn-ea"/>
                        </a:rPr>
                        <a:t>年度</a:t>
                      </a:r>
                      <a:r>
                        <a:rPr lang="en-US" altLang="ja-JP" sz="1200" dirty="0">
                          <a:solidFill>
                            <a:schemeClr val="tx1"/>
                          </a:solidFill>
                          <a:latin typeface="+mn-lt"/>
                          <a:ea typeface="+mn-ea"/>
                        </a:rPr>
                        <a:t>1.3</a:t>
                      </a:r>
                      <a:r>
                        <a:rPr lang="ja-JP" altLang="en-US" sz="1200" dirty="0">
                          <a:solidFill>
                            <a:schemeClr val="tx1"/>
                          </a:solidFill>
                          <a:latin typeface="+mn-lt"/>
                          <a:ea typeface="+mn-ea"/>
                        </a:rPr>
                        <a:t>億円</a:t>
                      </a:r>
                      <a:endParaRPr lang="en-US" altLang="ja-JP" sz="1200" dirty="0">
                        <a:solidFill>
                          <a:schemeClr val="tx1"/>
                        </a:solidFill>
                        <a:latin typeface="+mn-lt"/>
                        <a:ea typeface="+mn-ea"/>
                      </a:endParaRPr>
                    </a:p>
                    <a:p>
                      <a:pPr marL="72000" indent="-457200">
                        <a:lnSpc>
                          <a:spcPts val="1200"/>
                        </a:lnSpc>
                      </a:pPr>
                      <a:r>
                        <a:rPr lang="ja-JP" altLang="en-US" sz="1200" dirty="0">
                          <a:solidFill>
                            <a:schemeClr val="tx1"/>
                          </a:solidFill>
                          <a:latin typeface="+mn-lt"/>
                          <a:ea typeface="+mn-ea"/>
                        </a:rPr>
                        <a:t>　→</a:t>
                      </a:r>
                      <a:r>
                        <a:rPr lang="en-US" altLang="ja-JP" sz="1200" dirty="0">
                          <a:solidFill>
                            <a:schemeClr val="tx1"/>
                          </a:solidFill>
                          <a:latin typeface="+mn-lt"/>
                          <a:ea typeface="+mn-ea"/>
                        </a:rPr>
                        <a:t>2013</a:t>
                      </a:r>
                      <a:r>
                        <a:rPr lang="ja-JP" altLang="en-US" sz="1200" dirty="0">
                          <a:solidFill>
                            <a:schemeClr val="tx1"/>
                          </a:solidFill>
                          <a:latin typeface="+mn-lt"/>
                          <a:ea typeface="+mn-ea"/>
                        </a:rPr>
                        <a:t>年度</a:t>
                      </a:r>
                      <a:r>
                        <a:rPr lang="en-US" altLang="ja-JP" sz="1200" dirty="0">
                          <a:solidFill>
                            <a:schemeClr val="tx1"/>
                          </a:solidFill>
                          <a:latin typeface="+mn-lt"/>
                          <a:ea typeface="+mn-ea"/>
                        </a:rPr>
                        <a:t>4.7</a:t>
                      </a:r>
                      <a:r>
                        <a:rPr lang="ja-JP" altLang="en-US" sz="1200" dirty="0">
                          <a:solidFill>
                            <a:schemeClr val="tx1"/>
                          </a:solidFill>
                          <a:latin typeface="+mn-lt"/>
                          <a:ea typeface="+mn-ea"/>
                        </a:rPr>
                        <a:t>億円</a:t>
                      </a:r>
                      <a:endParaRPr lang="en-US" altLang="ja-JP" sz="1200" dirty="0">
                        <a:solidFill>
                          <a:schemeClr val="tx1"/>
                        </a:solidFill>
                        <a:latin typeface="+mn-lt"/>
                        <a:ea typeface="+mn-ea"/>
                      </a:endParaRPr>
                    </a:p>
                    <a:p>
                      <a:pPr marL="72000" marR="0" lvl="0" indent="-457200" algn="l" defTabSz="914400" rtl="0" eaLnBrk="1" fontAlgn="auto" latinLnBrk="0" hangingPunct="1">
                        <a:lnSpc>
                          <a:spcPts val="1200"/>
                        </a:lnSpc>
                        <a:spcBef>
                          <a:spcPts val="0"/>
                        </a:spcBef>
                        <a:spcAft>
                          <a:spcPts val="0"/>
                        </a:spcAft>
                        <a:buClrTx/>
                        <a:buSzTx/>
                        <a:buFontTx/>
                        <a:buNone/>
                        <a:tabLst/>
                        <a:defRPr/>
                      </a:pPr>
                      <a:r>
                        <a:rPr lang="ja-JP" altLang="en-US" sz="1200" dirty="0">
                          <a:solidFill>
                            <a:schemeClr val="tx1"/>
                          </a:solidFill>
                          <a:latin typeface="+mn-lt"/>
                          <a:ea typeface="+mn-ea"/>
                        </a:rPr>
                        <a:t>　</a:t>
                      </a:r>
                      <a:r>
                        <a:rPr lang="ja-JP" altLang="en-US" sz="1200" b="0" u="none" dirty="0">
                          <a:solidFill>
                            <a:schemeClr val="tx1"/>
                          </a:solidFill>
                          <a:latin typeface="+mn-lt"/>
                          <a:ea typeface="+mn-ea"/>
                        </a:rPr>
                        <a:t>→</a:t>
                      </a:r>
                      <a:r>
                        <a:rPr lang="en-US" altLang="ja-JP" sz="1200" b="0" u="none" dirty="0">
                          <a:solidFill>
                            <a:schemeClr val="tx1"/>
                          </a:solidFill>
                          <a:latin typeface="+mn-lt"/>
                          <a:ea typeface="+mn-ea"/>
                        </a:rPr>
                        <a:t>2017</a:t>
                      </a:r>
                      <a:r>
                        <a:rPr lang="ja-JP" altLang="en-US" sz="1200" b="0" u="none" dirty="0">
                          <a:solidFill>
                            <a:schemeClr val="tx1"/>
                          </a:solidFill>
                          <a:latin typeface="+mn-lt"/>
                          <a:ea typeface="+mn-ea"/>
                        </a:rPr>
                        <a:t>年度</a:t>
                      </a:r>
                      <a:r>
                        <a:rPr lang="en-US" altLang="ja-JP" sz="1200" b="0" u="none" dirty="0">
                          <a:solidFill>
                            <a:schemeClr val="tx1"/>
                          </a:solidFill>
                          <a:latin typeface="+mn-lt"/>
                          <a:ea typeface="+mn-ea"/>
                        </a:rPr>
                        <a:t>4.2</a:t>
                      </a:r>
                      <a:r>
                        <a:rPr lang="ja-JP" altLang="en-US" sz="1200" b="0" u="none" dirty="0">
                          <a:solidFill>
                            <a:schemeClr val="tx1"/>
                          </a:solidFill>
                          <a:latin typeface="+mn-lt"/>
                          <a:ea typeface="+mn-ea"/>
                        </a:rPr>
                        <a:t>億円</a:t>
                      </a:r>
                      <a:endParaRPr lang="en-US" altLang="ja-JP" sz="1200" b="0" u="none" dirty="0">
                        <a:solidFill>
                          <a:schemeClr val="tx1"/>
                        </a:solidFill>
                        <a:latin typeface="+mn-lt"/>
                        <a:ea typeface="+mn-ea"/>
                      </a:endParaRPr>
                    </a:p>
                    <a:p>
                      <a:pPr marL="72000" indent="-457200">
                        <a:lnSpc>
                          <a:spcPts val="1200"/>
                        </a:lnSpc>
                      </a:pPr>
                      <a:endParaRPr lang="en-US" altLang="ja-JP" sz="1200" dirty="0">
                        <a:solidFill>
                          <a:schemeClr val="tx1"/>
                        </a:solidFill>
                        <a:latin typeface="+mn-lt"/>
                        <a:ea typeface="+mn-ea"/>
                      </a:endParaRPr>
                    </a:p>
                    <a:p>
                      <a:pPr marL="72000" indent="-457200">
                        <a:lnSpc>
                          <a:spcPts val="1200"/>
                        </a:lnSpc>
                      </a:pPr>
                      <a:endParaRPr lang="en-US" altLang="ja-JP" sz="1200" dirty="0">
                        <a:solidFill>
                          <a:schemeClr val="tx1"/>
                        </a:solidFill>
                        <a:latin typeface="+mn-lt"/>
                        <a:ea typeface="+mn-ea"/>
                      </a:endParaRPr>
                    </a:p>
                    <a:p>
                      <a:pPr marL="72000" indent="-457200">
                        <a:lnSpc>
                          <a:spcPts val="1200"/>
                        </a:lnSpc>
                      </a:pPr>
                      <a:r>
                        <a:rPr kumimoji="1" lang="ja-JP" altLang="en-US" sz="1200" dirty="0">
                          <a:solidFill>
                            <a:schemeClr val="tx1"/>
                          </a:solidFill>
                          <a:latin typeface="+mn-lt"/>
                          <a:ea typeface="+mn-ea"/>
                        </a:rPr>
                        <a:t>・</a:t>
                      </a:r>
                      <a:r>
                        <a:rPr kumimoji="1" lang="en-US" altLang="ja-JP" sz="1200" dirty="0" err="1">
                          <a:solidFill>
                            <a:schemeClr val="tx1"/>
                          </a:solidFill>
                          <a:latin typeface="+mn-lt"/>
                          <a:ea typeface="+mn-ea"/>
                        </a:rPr>
                        <a:t>ekimo</a:t>
                      </a:r>
                      <a:r>
                        <a:rPr kumimoji="1" lang="ja-JP" altLang="en-US" sz="1200" dirty="0">
                          <a:solidFill>
                            <a:schemeClr val="tx1"/>
                          </a:solidFill>
                          <a:latin typeface="+mn-lt"/>
                          <a:ea typeface="+mn-ea"/>
                        </a:rPr>
                        <a:t>（天王寺・なんば・梅田）の開業（</a:t>
                      </a:r>
                      <a:r>
                        <a:rPr kumimoji="1" lang="en-US" altLang="ja-JP" sz="1200" dirty="0">
                          <a:solidFill>
                            <a:schemeClr val="tx1"/>
                          </a:solidFill>
                          <a:latin typeface="+mn-lt"/>
                          <a:ea typeface="+mn-ea"/>
                        </a:rPr>
                        <a:t>2013</a:t>
                      </a:r>
                      <a:r>
                        <a:rPr kumimoji="1" lang="ja-JP" altLang="en-US" sz="1200" dirty="0">
                          <a:solidFill>
                            <a:schemeClr val="tx1"/>
                          </a:solidFill>
                          <a:latin typeface="+mn-lt"/>
                          <a:ea typeface="+mn-ea"/>
                        </a:rPr>
                        <a:t>年</a:t>
                      </a:r>
                      <a:r>
                        <a:rPr kumimoji="1" lang="en-US" altLang="ja-JP" sz="1200" dirty="0">
                          <a:solidFill>
                            <a:schemeClr val="tx1"/>
                          </a:solidFill>
                          <a:latin typeface="+mn-lt"/>
                          <a:ea typeface="+mn-ea"/>
                        </a:rPr>
                        <a:t>4</a:t>
                      </a:r>
                      <a:r>
                        <a:rPr kumimoji="1" lang="ja-JP" altLang="en-US" sz="1200" dirty="0">
                          <a:solidFill>
                            <a:schemeClr val="tx1"/>
                          </a:solidFill>
                          <a:latin typeface="+mn-lt"/>
                          <a:ea typeface="+mn-ea"/>
                        </a:rPr>
                        <a:t>月～）</a:t>
                      </a:r>
                      <a:endParaRPr kumimoji="1" lang="en-US" altLang="ja-JP" sz="1200" dirty="0">
                        <a:solidFill>
                          <a:schemeClr val="tx1"/>
                        </a:solidFill>
                        <a:latin typeface="+mn-lt"/>
                        <a:ea typeface="+mn-ea"/>
                      </a:endParaRPr>
                    </a:p>
                    <a:p>
                      <a:pPr marL="72000" indent="-457200" algn="r">
                        <a:lnSpc>
                          <a:spcPts val="1200"/>
                        </a:lnSpc>
                      </a:pPr>
                      <a:r>
                        <a:rPr kumimoji="1" lang="ja-JP" altLang="en-US" sz="1200" dirty="0">
                          <a:solidFill>
                            <a:schemeClr val="tx1"/>
                          </a:solidFill>
                          <a:latin typeface="+mn-lt"/>
                          <a:ea typeface="+mn-ea"/>
                        </a:rPr>
                        <a:t>　　　　　</a:t>
                      </a:r>
                      <a:r>
                        <a:rPr kumimoji="1" lang="ja-JP" altLang="en-US" sz="1200" strike="noStrike" dirty="0">
                          <a:solidFill>
                            <a:schemeClr val="tx1"/>
                          </a:solidFill>
                          <a:latin typeface="+mn-lt"/>
                          <a:ea typeface="+mn-ea"/>
                        </a:rPr>
                        <a:t>　</a:t>
                      </a:r>
                      <a:r>
                        <a:rPr lang="ja-JP" altLang="en-US" sz="1200" b="0" u="none" dirty="0">
                          <a:solidFill>
                            <a:schemeClr val="tx1"/>
                          </a:solidFill>
                          <a:latin typeface="+mn-lt"/>
                          <a:ea typeface="+mn-ea"/>
                        </a:rPr>
                        <a:t>（利用者の</a:t>
                      </a:r>
                      <a:r>
                        <a:rPr lang="en-US" altLang="ja-JP" sz="1200" b="0" u="none" dirty="0">
                          <a:solidFill>
                            <a:schemeClr val="tx1"/>
                          </a:solidFill>
                          <a:latin typeface="+mn-lt"/>
                          <a:ea typeface="+mn-ea"/>
                        </a:rPr>
                        <a:t>79</a:t>
                      </a:r>
                      <a:r>
                        <a:rPr lang="ja-JP" altLang="en-US" sz="1200" b="0" u="none" dirty="0">
                          <a:solidFill>
                            <a:schemeClr val="tx1"/>
                          </a:solidFill>
                          <a:latin typeface="+mn-lt"/>
                          <a:ea typeface="+mn-ea"/>
                        </a:rPr>
                        <a:t>％が満足）</a:t>
                      </a:r>
                      <a:endParaRPr lang="en-US" altLang="ja-JP" sz="1200" b="0" u="none" dirty="0">
                        <a:solidFill>
                          <a:schemeClr val="tx1"/>
                        </a:solidFill>
                        <a:latin typeface="+mn-lt"/>
                        <a:ea typeface="+mn-ea"/>
                      </a:endParaRPr>
                    </a:p>
                    <a:p>
                      <a:pPr marL="72000" indent="-457200">
                        <a:lnSpc>
                          <a:spcPts val="1200"/>
                        </a:lnSpc>
                      </a:pPr>
                      <a:r>
                        <a:rPr kumimoji="1" lang="en-US" altLang="ja-JP" sz="1200" kern="1200" dirty="0">
                          <a:solidFill>
                            <a:schemeClr val="tx1"/>
                          </a:solidFill>
                          <a:latin typeface="+mn-lt"/>
                          <a:ea typeface="+mn-ea"/>
                          <a:cs typeface="+mn-cs"/>
                        </a:rPr>
                        <a:t>  </a:t>
                      </a:r>
                      <a:r>
                        <a:rPr kumimoji="1" lang="ja-JP" altLang="en-US" sz="1200" kern="1200" dirty="0">
                          <a:solidFill>
                            <a:schemeClr val="tx1"/>
                          </a:solidFill>
                          <a:latin typeface="+mn-lt"/>
                          <a:ea typeface="+mn-ea"/>
                          <a:cs typeface="+mn-cs"/>
                        </a:rPr>
                        <a:t>使用料収入　</a:t>
                      </a:r>
                      <a:r>
                        <a:rPr kumimoji="1" lang="en-US" altLang="ja-JP" sz="1200" kern="1200" dirty="0">
                          <a:solidFill>
                            <a:schemeClr val="tx1"/>
                          </a:solidFill>
                          <a:latin typeface="+mn-lt"/>
                          <a:ea typeface="+mn-ea"/>
                          <a:cs typeface="+mn-cs"/>
                        </a:rPr>
                        <a:t>2013</a:t>
                      </a:r>
                      <a:r>
                        <a:rPr kumimoji="1" lang="ja-JP" altLang="en-US" sz="1200" kern="1200" dirty="0">
                          <a:solidFill>
                            <a:schemeClr val="tx1"/>
                          </a:solidFill>
                          <a:latin typeface="+mn-lt"/>
                          <a:ea typeface="+mn-ea"/>
                          <a:cs typeface="+mn-cs"/>
                        </a:rPr>
                        <a:t>年度</a:t>
                      </a:r>
                      <a:r>
                        <a:rPr kumimoji="1" lang="en-US" altLang="ja-JP" sz="1200" kern="1200" dirty="0">
                          <a:solidFill>
                            <a:schemeClr val="tx1"/>
                          </a:solidFill>
                          <a:latin typeface="+mn-lt"/>
                          <a:ea typeface="+mn-ea"/>
                          <a:cs typeface="+mn-cs"/>
                        </a:rPr>
                        <a:t>5.5</a:t>
                      </a:r>
                      <a:r>
                        <a:rPr kumimoji="1" lang="ja-JP" altLang="en-US" sz="1200" kern="1200" dirty="0">
                          <a:solidFill>
                            <a:schemeClr val="tx1"/>
                          </a:solidFill>
                          <a:latin typeface="+mn-lt"/>
                          <a:ea typeface="+mn-ea"/>
                          <a:cs typeface="+mn-cs"/>
                        </a:rPr>
                        <a:t>億円</a:t>
                      </a:r>
                      <a:endParaRPr kumimoji="1" lang="en-US" altLang="ja-JP" sz="1200" kern="1200" dirty="0">
                        <a:solidFill>
                          <a:schemeClr val="tx1"/>
                        </a:solidFill>
                        <a:latin typeface="+mn-lt"/>
                        <a:ea typeface="+mn-ea"/>
                        <a:cs typeface="+mn-cs"/>
                      </a:endParaRPr>
                    </a:p>
                    <a:p>
                      <a:pPr marL="72000" marR="0" lvl="0" indent="-457200" algn="l" defTabSz="914400" rtl="0" eaLnBrk="1" fontAlgn="auto" latinLnBrk="0" hangingPunct="1">
                        <a:lnSpc>
                          <a:spcPts val="1200"/>
                        </a:lnSpc>
                        <a:spcBef>
                          <a:spcPts val="0"/>
                        </a:spcBef>
                        <a:spcAft>
                          <a:spcPts val="0"/>
                        </a:spcAft>
                        <a:buClrTx/>
                        <a:buSzTx/>
                        <a:buFontTx/>
                        <a:buNone/>
                        <a:tabLst/>
                        <a:defRPr/>
                      </a:pPr>
                      <a:r>
                        <a:rPr kumimoji="1" lang="ja-JP" altLang="en-US" sz="1200" u="none" kern="1200" dirty="0">
                          <a:solidFill>
                            <a:schemeClr val="tx1"/>
                          </a:solidFill>
                          <a:latin typeface="+mn-lt"/>
                          <a:ea typeface="+mn-ea"/>
                          <a:cs typeface="+mn-cs"/>
                        </a:rPr>
                        <a:t>　　　　　　　　</a:t>
                      </a:r>
                      <a:r>
                        <a:rPr lang="ja-JP" altLang="en-US" sz="1200" b="0" u="none" dirty="0">
                          <a:solidFill>
                            <a:schemeClr val="tx1"/>
                          </a:solidFill>
                          <a:latin typeface="+mn-lt"/>
                          <a:ea typeface="+mn-ea"/>
                        </a:rPr>
                        <a:t>→</a:t>
                      </a:r>
                      <a:r>
                        <a:rPr lang="en-US" altLang="ja-JP" sz="1200" b="0" u="none" dirty="0">
                          <a:solidFill>
                            <a:schemeClr val="tx1"/>
                          </a:solidFill>
                          <a:latin typeface="+mn-lt"/>
                          <a:ea typeface="+mn-ea"/>
                        </a:rPr>
                        <a:t>2017</a:t>
                      </a:r>
                      <a:r>
                        <a:rPr lang="ja-JP" altLang="en-US" sz="1200" b="0" u="none" dirty="0">
                          <a:solidFill>
                            <a:schemeClr val="tx1"/>
                          </a:solidFill>
                          <a:latin typeface="+mn-lt"/>
                          <a:ea typeface="+mn-ea"/>
                        </a:rPr>
                        <a:t>年度</a:t>
                      </a:r>
                      <a:r>
                        <a:rPr lang="en-US" altLang="ja-JP" sz="1200" b="0" u="none" dirty="0">
                          <a:solidFill>
                            <a:schemeClr val="tx1"/>
                          </a:solidFill>
                          <a:latin typeface="+mn-lt"/>
                          <a:ea typeface="+mn-ea"/>
                        </a:rPr>
                        <a:t>9.0</a:t>
                      </a:r>
                      <a:r>
                        <a:rPr lang="ja-JP" altLang="en-US" sz="1200" b="0" u="none" dirty="0">
                          <a:solidFill>
                            <a:schemeClr val="tx1"/>
                          </a:solidFill>
                          <a:latin typeface="+mn-lt"/>
                          <a:ea typeface="+mn-ea"/>
                        </a:rPr>
                        <a:t>億円</a:t>
                      </a:r>
                      <a:endParaRPr lang="en-US" altLang="ja-JP" sz="1200" b="0" u="none" dirty="0">
                        <a:solidFill>
                          <a:schemeClr val="tx1"/>
                        </a:solidFill>
                        <a:latin typeface="+mn-lt"/>
                        <a:ea typeface="+mn-ea"/>
                      </a:endParaRPr>
                    </a:p>
                    <a:p>
                      <a:pPr marL="72000" indent="-457200"/>
                      <a:endParaRPr lang="en-US" altLang="ja-JP" sz="1200" b="1" u="sng" dirty="0">
                        <a:solidFill>
                          <a:srgbClr val="FF0000"/>
                        </a:solidFill>
                        <a:latin typeface="+mn-lt"/>
                        <a:ea typeface="+mn-ea"/>
                      </a:endParaRPr>
                    </a:p>
                    <a:p>
                      <a:pPr marL="72000" indent="-457200"/>
                      <a:r>
                        <a:rPr lang="ja-JP" altLang="en-US" sz="1200" b="0" u="none" dirty="0">
                          <a:solidFill>
                            <a:schemeClr val="tx1"/>
                          </a:solidFill>
                          <a:latin typeface="+mn-lt"/>
                          <a:ea typeface="+mn-ea"/>
                        </a:rPr>
                        <a:t>・新なにわ大食堂（新大阪）の開業（</a:t>
                      </a:r>
                      <a:r>
                        <a:rPr lang="en-US" altLang="ja-JP" sz="1200" b="0" u="none" dirty="0">
                          <a:solidFill>
                            <a:schemeClr val="tx1"/>
                          </a:solidFill>
                          <a:latin typeface="+mn-lt"/>
                          <a:ea typeface="+mn-ea"/>
                        </a:rPr>
                        <a:t>2016</a:t>
                      </a:r>
                      <a:r>
                        <a:rPr lang="ja-JP" altLang="en-US" sz="1200" b="0" u="none" dirty="0">
                          <a:solidFill>
                            <a:schemeClr val="tx1"/>
                          </a:solidFill>
                          <a:latin typeface="+mn-lt"/>
                          <a:ea typeface="+mn-ea"/>
                        </a:rPr>
                        <a:t>年</a:t>
                      </a:r>
                      <a:r>
                        <a:rPr lang="en-US" altLang="ja-JP" sz="1200" b="0" u="none" dirty="0">
                          <a:solidFill>
                            <a:schemeClr val="tx1"/>
                          </a:solidFill>
                          <a:latin typeface="+mn-lt"/>
                          <a:ea typeface="+mn-ea"/>
                        </a:rPr>
                        <a:t>3</a:t>
                      </a:r>
                      <a:r>
                        <a:rPr lang="ja-JP" altLang="en-US" sz="1200" b="0" u="none" dirty="0">
                          <a:solidFill>
                            <a:schemeClr val="tx1"/>
                          </a:solidFill>
                          <a:latin typeface="+mn-lt"/>
                          <a:ea typeface="+mn-ea"/>
                        </a:rPr>
                        <a:t>月）</a:t>
                      </a:r>
                      <a:endParaRPr lang="en-US" altLang="ja-JP" sz="1200" b="0" u="none" dirty="0">
                        <a:solidFill>
                          <a:schemeClr val="tx1"/>
                        </a:solidFill>
                        <a:latin typeface="+mn-lt"/>
                        <a:ea typeface="+mn-ea"/>
                      </a:endParaRPr>
                    </a:p>
                    <a:p>
                      <a:pPr marL="72000" indent="-457200" algn="r"/>
                      <a:r>
                        <a:rPr kumimoji="1" lang="ja-JP" altLang="en-US" sz="1200" b="0" u="none" dirty="0">
                          <a:solidFill>
                            <a:schemeClr val="tx1"/>
                          </a:solidFill>
                          <a:latin typeface="+mn-lt"/>
                          <a:ea typeface="+mn-ea"/>
                        </a:rPr>
                        <a:t>　　　　　</a:t>
                      </a:r>
                      <a:r>
                        <a:rPr kumimoji="1" lang="ja-JP" altLang="en-US" sz="1200" b="0" u="none" strike="noStrike" dirty="0">
                          <a:solidFill>
                            <a:schemeClr val="tx1"/>
                          </a:solidFill>
                          <a:latin typeface="+mn-lt"/>
                          <a:ea typeface="+mn-ea"/>
                        </a:rPr>
                        <a:t>　</a:t>
                      </a:r>
                      <a:r>
                        <a:rPr lang="ja-JP" altLang="en-US" sz="1200" b="0" u="none" dirty="0">
                          <a:solidFill>
                            <a:schemeClr val="tx1"/>
                          </a:solidFill>
                          <a:latin typeface="+mn-lt"/>
                          <a:ea typeface="+mn-ea"/>
                        </a:rPr>
                        <a:t>（利用者の</a:t>
                      </a:r>
                      <a:r>
                        <a:rPr lang="en-US" altLang="ja-JP" sz="1200" b="0" u="none" dirty="0">
                          <a:solidFill>
                            <a:schemeClr val="tx1"/>
                          </a:solidFill>
                          <a:latin typeface="+mn-lt"/>
                          <a:ea typeface="+mn-ea"/>
                        </a:rPr>
                        <a:t>73</a:t>
                      </a:r>
                      <a:r>
                        <a:rPr lang="ja-JP" altLang="en-US" sz="1200" b="0" u="none" dirty="0">
                          <a:solidFill>
                            <a:schemeClr val="tx1"/>
                          </a:solidFill>
                          <a:latin typeface="+mn-lt"/>
                          <a:ea typeface="+mn-ea"/>
                        </a:rPr>
                        <a:t>％が満足）</a:t>
                      </a:r>
                      <a:endParaRPr lang="en-US" altLang="ja-JP" sz="1200" b="0" u="none" dirty="0">
                        <a:solidFill>
                          <a:schemeClr val="tx1"/>
                        </a:solidFill>
                        <a:latin typeface="+mn-lt"/>
                        <a:ea typeface="+mn-ea"/>
                      </a:endParaRPr>
                    </a:p>
                    <a:p>
                      <a:pPr marL="72000" indent="-457200"/>
                      <a:r>
                        <a:rPr lang="ja-JP" altLang="en-US" sz="1200" b="0" u="none" dirty="0">
                          <a:solidFill>
                            <a:schemeClr val="tx1"/>
                          </a:solidFill>
                          <a:latin typeface="+mn-lt"/>
                          <a:ea typeface="+mn-ea"/>
                        </a:rPr>
                        <a:t>　使用料収入　</a:t>
                      </a:r>
                      <a:r>
                        <a:rPr lang="en-US" altLang="ja-JP" sz="1200" b="0" u="none" dirty="0">
                          <a:solidFill>
                            <a:schemeClr val="tx1"/>
                          </a:solidFill>
                          <a:latin typeface="+mn-lt"/>
                          <a:ea typeface="+mn-ea"/>
                        </a:rPr>
                        <a:t>2017</a:t>
                      </a:r>
                      <a:r>
                        <a:rPr lang="ja-JP" altLang="en-US" sz="1200" b="0" u="none" dirty="0">
                          <a:solidFill>
                            <a:schemeClr val="tx1"/>
                          </a:solidFill>
                          <a:latin typeface="+mn-lt"/>
                          <a:ea typeface="+mn-ea"/>
                        </a:rPr>
                        <a:t>年度</a:t>
                      </a:r>
                      <a:r>
                        <a:rPr lang="en-US" altLang="ja-JP" sz="1200" b="0" u="none" dirty="0">
                          <a:solidFill>
                            <a:schemeClr val="tx1"/>
                          </a:solidFill>
                          <a:latin typeface="+mn-lt"/>
                          <a:ea typeface="+mn-ea"/>
                        </a:rPr>
                        <a:t>2.0</a:t>
                      </a:r>
                      <a:r>
                        <a:rPr lang="ja-JP" altLang="en-US" sz="1200" b="0" u="none" dirty="0">
                          <a:solidFill>
                            <a:schemeClr val="tx1"/>
                          </a:solidFill>
                          <a:latin typeface="+mn-lt"/>
                          <a:ea typeface="+mn-ea"/>
                        </a:rPr>
                        <a:t>億円</a:t>
                      </a:r>
                      <a:endParaRPr lang="en-US" altLang="ja-JP" sz="1200" b="0" u="none" dirty="0">
                        <a:solidFill>
                          <a:schemeClr val="tx1"/>
                        </a:solidFill>
                        <a:latin typeface="+mn-lt"/>
                        <a:ea typeface="+mn-ea"/>
                      </a:endParaRPr>
                    </a:p>
                  </a:txBody>
                  <a:tcPr marR="36000">
                    <a:lnL w="12700" cap="flat" cmpd="sng" algn="ctr">
                      <a:solidFill>
                        <a:schemeClr val="tx1"/>
                      </a:solidFill>
                      <a:prstDash val="sysDash"/>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1"/>
                  </a:ext>
                </a:extLst>
              </a:tr>
            </a:tbl>
          </a:graphicData>
        </a:graphic>
      </p:graphicFrame>
      <p:sp>
        <p:nvSpPr>
          <p:cNvPr id="9" name="テキスト ボックス 8"/>
          <p:cNvSpPr txBox="1"/>
          <p:nvPr/>
        </p:nvSpPr>
        <p:spPr>
          <a:xfrm>
            <a:off x="0" y="-27384"/>
            <a:ext cx="7200000" cy="461665"/>
          </a:xfrm>
          <a:prstGeom prst="rect">
            <a:avLst/>
          </a:prstGeom>
          <a:solidFill>
            <a:srgbClr val="0070C0"/>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24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Ⅱ【</a:t>
            </a:r>
            <a:r>
              <a:rPr kumimoji="1" lang="ja-JP" altLang="en-US" sz="24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民営化の取組</a:t>
            </a:r>
            <a:r>
              <a:rPr kumimoji="1" lang="en-US" altLang="ja-JP" sz="24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a:t>
            </a:r>
            <a:r>
              <a:rPr kumimoji="1" lang="ja-JP" altLang="en-US" sz="24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（１）地下鉄</a:t>
            </a:r>
          </a:p>
        </p:txBody>
      </p:sp>
      <p:sp>
        <p:nvSpPr>
          <p:cNvPr id="8" name="正方形/長方形 7"/>
          <p:cNvSpPr/>
          <p:nvPr/>
        </p:nvSpPr>
        <p:spPr>
          <a:xfrm>
            <a:off x="323528" y="469285"/>
            <a:ext cx="2088232" cy="360040"/>
          </a:xfrm>
          <a:prstGeom prst="rect">
            <a:avLst/>
          </a:prstGeom>
          <a:solidFill>
            <a:schemeClr val="accent5">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民営化までの取組</a:t>
            </a:r>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50</a:t>
            </a:fld>
            <a:endParaRPr lang="ja-JP" altLang="en-US"/>
          </a:p>
        </p:txBody>
      </p:sp>
    </p:spTree>
    <p:extLst>
      <p:ext uri="{BB962C8B-B14F-4D97-AF65-F5344CB8AC3E}">
        <p14:creationId xmlns:p14="http://schemas.microsoft.com/office/powerpoint/2010/main" val="4177837923"/>
      </p:ext>
    </p:extLst>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角丸四角形 6"/>
          <p:cNvSpPr/>
          <p:nvPr/>
        </p:nvSpPr>
        <p:spPr>
          <a:xfrm>
            <a:off x="4691633" y="2429610"/>
            <a:ext cx="4032000" cy="972000"/>
          </a:xfrm>
          <a:prstGeom prst="roundRect">
            <a:avLst>
              <a:gd name="adj" fmla="val 10060"/>
            </a:avLst>
          </a:prstGeom>
          <a:solidFill>
            <a:schemeClr val="accent6">
              <a:lumMod val="60000"/>
              <a:lumOff val="40000"/>
              <a:alpha val="5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graphicFrame>
        <p:nvGraphicFramePr>
          <p:cNvPr id="12" name="表 11"/>
          <p:cNvGraphicFramePr>
            <a:graphicFrameLocks noGrp="1"/>
          </p:cNvGraphicFramePr>
          <p:nvPr>
            <p:extLst/>
          </p:nvPr>
        </p:nvGraphicFramePr>
        <p:xfrm>
          <a:off x="323528" y="620689"/>
          <a:ext cx="8424936" cy="5819821"/>
        </p:xfrm>
        <a:graphic>
          <a:graphicData uri="http://schemas.openxmlformats.org/drawingml/2006/table">
            <a:tbl>
              <a:tblPr firstRow="1">
                <a:tableStyleId>{5C22544A-7EE6-4342-B048-85BDC9FD1C3A}</a:tableStyleId>
              </a:tblPr>
              <a:tblGrid>
                <a:gridCol w="2106234">
                  <a:extLst>
                    <a:ext uri="{9D8B030D-6E8A-4147-A177-3AD203B41FA5}">
                      <a16:colId xmlns:a16="http://schemas.microsoft.com/office/drawing/2014/main" val="20000"/>
                    </a:ext>
                  </a:extLst>
                </a:gridCol>
                <a:gridCol w="2106234">
                  <a:extLst>
                    <a:ext uri="{9D8B030D-6E8A-4147-A177-3AD203B41FA5}">
                      <a16:colId xmlns:a16="http://schemas.microsoft.com/office/drawing/2014/main" val="20001"/>
                    </a:ext>
                  </a:extLst>
                </a:gridCol>
                <a:gridCol w="1692188">
                  <a:extLst>
                    <a:ext uri="{9D8B030D-6E8A-4147-A177-3AD203B41FA5}">
                      <a16:colId xmlns:a16="http://schemas.microsoft.com/office/drawing/2014/main" val="20002"/>
                    </a:ext>
                  </a:extLst>
                </a:gridCol>
                <a:gridCol w="2520280">
                  <a:extLst>
                    <a:ext uri="{9D8B030D-6E8A-4147-A177-3AD203B41FA5}">
                      <a16:colId xmlns:a16="http://schemas.microsoft.com/office/drawing/2014/main" val="20003"/>
                    </a:ext>
                  </a:extLst>
                </a:gridCol>
              </a:tblGrid>
              <a:tr h="306578">
                <a:tc>
                  <a:txBody>
                    <a:bodyPr/>
                    <a:lstStyle/>
                    <a:p>
                      <a:pPr algn="ctr"/>
                      <a:r>
                        <a:rPr kumimoji="1" lang="ja-JP" altLang="en-US" sz="1800" b="0" dirty="0">
                          <a:solidFill>
                            <a:schemeClr val="tx1"/>
                          </a:solidFill>
                        </a:rPr>
                        <a:t>＜</a:t>
                      </a:r>
                      <a:r>
                        <a:rPr kumimoji="1" lang="en-US" altLang="ja-JP" sz="1800" b="0" dirty="0">
                          <a:solidFill>
                            <a:schemeClr val="tx1"/>
                          </a:solidFill>
                        </a:rPr>
                        <a:t>Why</a:t>
                      </a:r>
                      <a:r>
                        <a:rPr kumimoji="1" lang="ja-JP" altLang="en-US" sz="1800" b="0" dirty="0">
                          <a:solidFill>
                            <a:schemeClr val="tx1"/>
                          </a:solidFill>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kumimoji="1" lang="ja-JP" altLang="en-US" sz="1800" b="0" dirty="0">
                          <a:solidFill>
                            <a:schemeClr val="tx1"/>
                          </a:solidFill>
                        </a:rPr>
                        <a:t>＜</a:t>
                      </a:r>
                      <a:r>
                        <a:rPr kumimoji="1" lang="en-US" altLang="ja-JP" sz="1800" b="0" dirty="0">
                          <a:solidFill>
                            <a:schemeClr val="tx1"/>
                          </a:solidFill>
                        </a:rPr>
                        <a:t>Vision</a:t>
                      </a:r>
                      <a:r>
                        <a:rPr kumimoji="1" lang="ja-JP" altLang="en-US" sz="1800" b="0" dirty="0">
                          <a:solidFill>
                            <a:schemeClr val="tx1"/>
                          </a:solidFill>
                        </a:rPr>
                        <a:t>＞</a:t>
                      </a:r>
                    </a:p>
                  </a:txBody>
                  <a:tcPr anchor="ctr">
                    <a:lnL w="12700" cap="flat" cmpd="sng" algn="ctr">
                      <a:solidFill>
                        <a:schemeClr val="tx1"/>
                      </a:solidFill>
                      <a:prstDash val="sysDash"/>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kumimoji="1" lang="ja-JP" altLang="en-US" sz="1800" b="0" dirty="0">
                          <a:solidFill>
                            <a:schemeClr val="tx1"/>
                          </a:solidFill>
                        </a:rPr>
                        <a:t>＜</a:t>
                      </a:r>
                      <a:r>
                        <a:rPr kumimoji="1" lang="en-US" altLang="ja-JP" sz="1800" b="0" dirty="0">
                          <a:solidFill>
                            <a:schemeClr val="tx1"/>
                          </a:solidFill>
                        </a:rPr>
                        <a:t>What</a:t>
                      </a:r>
                      <a:r>
                        <a:rPr kumimoji="1" lang="ja-JP" altLang="en-US" sz="1800" b="0" dirty="0">
                          <a:solidFill>
                            <a:schemeClr val="tx1"/>
                          </a:solidFill>
                        </a:rPr>
                        <a:t>＞</a:t>
                      </a:r>
                    </a:p>
                  </a:txBody>
                  <a:tcPr anchor="ctr">
                    <a:lnL w="12700" cap="flat" cmpd="sng" algn="ctr">
                      <a:solidFill>
                        <a:schemeClr val="tx1"/>
                      </a:solidFill>
                      <a:prstDash val="sysDash"/>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kumimoji="1" lang="ja-JP" altLang="en-US" sz="1800" b="0" dirty="0">
                          <a:solidFill>
                            <a:schemeClr val="tx1"/>
                          </a:solidFill>
                        </a:rPr>
                        <a:t>＜</a:t>
                      </a:r>
                      <a:r>
                        <a:rPr kumimoji="1" lang="en-US" altLang="ja-JP" sz="1800" b="0" dirty="0">
                          <a:solidFill>
                            <a:schemeClr val="tx1"/>
                          </a:solidFill>
                        </a:rPr>
                        <a:t>Outcome</a:t>
                      </a:r>
                      <a:r>
                        <a:rPr kumimoji="1" lang="ja-JP" altLang="en-US" sz="1800" b="0" dirty="0">
                          <a:solidFill>
                            <a:schemeClr val="tx1"/>
                          </a:solidFill>
                        </a:rPr>
                        <a:t>＞</a:t>
                      </a:r>
                    </a:p>
                  </a:txBody>
                  <a:tcPr anchor="ctr">
                    <a:lnL w="12700" cap="flat" cmpd="sng" algn="ctr">
                      <a:solidFill>
                        <a:schemeClr val="tx1"/>
                      </a:solidFill>
                      <a:prstDash val="sysDash"/>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0"/>
                  </a:ext>
                </a:extLst>
              </a:tr>
              <a:tr h="5454061">
                <a:tc>
                  <a:txBody>
                    <a:bodyPr/>
                    <a:lstStyle/>
                    <a:p>
                      <a:pPr marL="72000" indent="-457200">
                        <a:lnSpc>
                          <a:spcPct val="100000"/>
                        </a:lnSpc>
                        <a:spcBef>
                          <a:spcPts val="0"/>
                        </a:spcBef>
                        <a:spcAft>
                          <a:spcPts val="0"/>
                        </a:spcAft>
                      </a:pPr>
                      <a:r>
                        <a:rPr lang="ja-JP" altLang="en-US" sz="1200" dirty="0" smtClean="0">
                          <a:solidFill>
                            <a:schemeClr val="tx1"/>
                          </a:solidFill>
                          <a:latin typeface="+mn-lt"/>
                          <a:ea typeface="+mn-ea"/>
                        </a:rPr>
                        <a:t>（前頁からの続き）</a:t>
                      </a:r>
                      <a:endParaRPr lang="en-US" altLang="ja-JP" sz="1200" dirty="0" smtClean="0">
                        <a:solidFill>
                          <a:schemeClr val="tx1"/>
                        </a:solidFill>
                        <a:latin typeface="+mn-lt"/>
                        <a:ea typeface="+mn-ea"/>
                      </a:endParaRPr>
                    </a:p>
                    <a:p>
                      <a:pPr marL="72000" indent="-457200">
                        <a:lnSpc>
                          <a:spcPct val="100000"/>
                        </a:lnSpc>
                        <a:spcBef>
                          <a:spcPts val="0"/>
                        </a:spcBef>
                        <a:spcAft>
                          <a:spcPts val="0"/>
                        </a:spcAft>
                      </a:pPr>
                      <a:endParaRPr lang="en-US" altLang="ja-JP" sz="1200" dirty="0" smtClean="0">
                        <a:solidFill>
                          <a:schemeClr val="tx1"/>
                        </a:solidFill>
                        <a:latin typeface="+mn-lt"/>
                        <a:ea typeface="+mn-ea"/>
                      </a:endParaRPr>
                    </a:p>
                    <a:p>
                      <a:pPr marL="72000" indent="-457200">
                        <a:lnSpc>
                          <a:spcPct val="100000"/>
                        </a:lnSpc>
                        <a:spcBef>
                          <a:spcPts val="0"/>
                        </a:spcBef>
                        <a:spcAft>
                          <a:spcPts val="0"/>
                        </a:spcAft>
                      </a:pPr>
                      <a:endParaRPr lang="en-US" altLang="ja-JP" sz="1200" dirty="0" smtClean="0">
                        <a:solidFill>
                          <a:schemeClr val="tx1"/>
                        </a:solidFill>
                        <a:latin typeface="+mn-lt"/>
                        <a:ea typeface="+mn-ea"/>
                      </a:endParaRPr>
                    </a:p>
                    <a:p>
                      <a:pPr marL="72000" indent="-457200">
                        <a:lnSpc>
                          <a:spcPct val="100000"/>
                        </a:lnSpc>
                        <a:spcBef>
                          <a:spcPts val="0"/>
                        </a:spcBef>
                        <a:spcAft>
                          <a:spcPts val="0"/>
                        </a:spcAft>
                      </a:pPr>
                      <a:endParaRPr lang="en-US" altLang="ja-JP" sz="1200" dirty="0" smtClean="0">
                        <a:solidFill>
                          <a:schemeClr val="tx1"/>
                        </a:solidFill>
                        <a:latin typeface="+mn-lt"/>
                        <a:ea typeface="+mn-ea"/>
                      </a:endParaRPr>
                    </a:p>
                    <a:p>
                      <a:pPr marL="72000" indent="-457200">
                        <a:lnSpc>
                          <a:spcPct val="100000"/>
                        </a:lnSpc>
                        <a:spcBef>
                          <a:spcPts val="0"/>
                        </a:spcBef>
                        <a:spcAft>
                          <a:spcPts val="0"/>
                        </a:spcAft>
                      </a:pPr>
                      <a:endParaRPr lang="en-US" altLang="ja-JP" sz="1200" dirty="0" smtClean="0">
                        <a:solidFill>
                          <a:schemeClr val="tx1"/>
                        </a:solidFill>
                        <a:latin typeface="+mn-lt"/>
                        <a:ea typeface="+mn-ea"/>
                      </a:endParaRPr>
                    </a:p>
                    <a:p>
                      <a:pPr marL="72000" indent="-457200">
                        <a:lnSpc>
                          <a:spcPct val="100000"/>
                        </a:lnSpc>
                        <a:spcBef>
                          <a:spcPts val="0"/>
                        </a:spcBef>
                        <a:spcAft>
                          <a:spcPts val="0"/>
                        </a:spcAft>
                      </a:pPr>
                      <a:endParaRPr lang="en-US" altLang="ja-JP" sz="1200" dirty="0" smtClean="0">
                        <a:solidFill>
                          <a:schemeClr val="tx1"/>
                        </a:solidFill>
                        <a:latin typeface="+mn-lt"/>
                        <a:ea typeface="+mn-ea"/>
                      </a:endParaRPr>
                    </a:p>
                    <a:p>
                      <a:pPr marL="72000" indent="-457200">
                        <a:lnSpc>
                          <a:spcPct val="100000"/>
                        </a:lnSpc>
                        <a:spcBef>
                          <a:spcPts val="0"/>
                        </a:spcBef>
                        <a:spcAft>
                          <a:spcPts val="0"/>
                        </a:spcAft>
                      </a:pPr>
                      <a:endParaRPr lang="en-US" altLang="ja-JP" sz="1200" dirty="0" smtClean="0">
                        <a:solidFill>
                          <a:schemeClr val="tx1"/>
                        </a:solidFill>
                        <a:latin typeface="+mn-lt"/>
                        <a:ea typeface="+mn-ea"/>
                      </a:endParaRPr>
                    </a:p>
                    <a:p>
                      <a:pPr marL="72000" indent="-457200">
                        <a:lnSpc>
                          <a:spcPct val="100000"/>
                        </a:lnSpc>
                        <a:spcBef>
                          <a:spcPts val="0"/>
                        </a:spcBef>
                        <a:spcAft>
                          <a:spcPts val="0"/>
                        </a:spcAft>
                      </a:pPr>
                      <a:endParaRPr lang="en-US" altLang="ja-JP" sz="1200" dirty="0" smtClean="0">
                        <a:solidFill>
                          <a:schemeClr val="tx1"/>
                        </a:solidFill>
                        <a:latin typeface="+mn-lt"/>
                        <a:ea typeface="+mn-ea"/>
                      </a:endParaRPr>
                    </a:p>
                    <a:p>
                      <a:pPr marL="72000" indent="-457200">
                        <a:lnSpc>
                          <a:spcPct val="100000"/>
                        </a:lnSpc>
                        <a:spcBef>
                          <a:spcPts val="0"/>
                        </a:spcBef>
                        <a:spcAft>
                          <a:spcPts val="0"/>
                        </a:spcAft>
                      </a:pPr>
                      <a:endParaRPr lang="en-US" altLang="ja-JP" sz="1200" dirty="0" smtClean="0">
                        <a:solidFill>
                          <a:schemeClr val="tx1"/>
                        </a:solidFill>
                        <a:latin typeface="+mn-lt"/>
                        <a:ea typeface="+mn-ea"/>
                      </a:endParaRPr>
                    </a:p>
                    <a:p>
                      <a:pPr marL="72000" indent="-457200">
                        <a:lnSpc>
                          <a:spcPct val="100000"/>
                        </a:lnSpc>
                        <a:spcBef>
                          <a:spcPts val="0"/>
                        </a:spcBef>
                        <a:spcAft>
                          <a:spcPts val="0"/>
                        </a:spcAft>
                      </a:pPr>
                      <a:endParaRPr lang="en-US" altLang="ja-JP" sz="1200" dirty="0" smtClean="0">
                        <a:solidFill>
                          <a:schemeClr val="tx1"/>
                        </a:solidFill>
                        <a:latin typeface="+mn-lt"/>
                        <a:ea typeface="+mn-ea"/>
                      </a:endParaRPr>
                    </a:p>
                    <a:p>
                      <a:pPr marL="72000" indent="-457200">
                        <a:lnSpc>
                          <a:spcPct val="100000"/>
                        </a:lnSpc>
                        <a:spcBef>
                          <a:spcPts val="0"/>
                        </a:spcBef>
                        <a:spcAft>
                          <a:spcPts val="0"/>
                        </a:spcAft>
                      </a:pPr>
                      <a:endParaRPr lang="en-US" altLang="ja-JP" sz="1200" dirty="0" smtClean="0">
                        <a:solidFill>
                          <a:schemeClr val="tx1"/>
                        </a:solidFill>
                        <a:latin typeface="+mn-lt"/>
                        <a:ea typeface="+mn-ea"/>
                      </a:endParaRPr>
                    </a:p>
                    <a:p>
                      <a:pPr marL="72000" indent="-457200">
                        <a:lnSpc>
                          <a:spcPct val="100000"/>
                        </a:lnSpc>
                        <a:spcBef>
                          <a:spcPts val="0"/>
                        </a:spcBef>
                        <a:spcAft>
                          <a:spcPts val="0"/>
                        </a:spcAft>
                      </a:pPr>
                      <a:endParaRPr lang="en-US" altLang="ja-JP" sz="1200" dirty="0" smtClean="0">
                        <a:solidFill>
                          <a:schemeClr val="tx1"/>
                        </a:solidFill>
                        <a:latin typeface="+mn-lt"/>
                        <a:ea typeface="+mn-ea"/>
                      </a:endParaRPr>
                    </a:p>
                    <a:p>
                      <a:pPr marL="72000" indent="-457200">
                        <a:lnSpc>
                          <a:spcPct val="100000"/>
                        </a:lnSpc>
                        <a:spcBef>
                          <a:spcPts val="0"/>
                        </a:spcBef>
                        <a:spcAft>
                          <a:spcPts val="0"/>
                        </a:spcAft>
                      </a:pPr>
                      <a:endParaRPr lang="en-US" altLang="ja-JP" sz="1200" dirty="0" smtClean="0">
                        <a:solidFill>
                          <a:schemeClr val="tx1"/>
                        </a:solidFill>
                        <a:latin typeface="+mn-lt"/>
                        <a:ea typeface="+mn-ea"/>
                      </a:endParaRPr>
                    </a:p>
                    <a:p>
                      <a:pPr marL="72000" indent="-457200">
                        <a:lnSpc>
                          <a:spcPct val="100000"/>
                        </a:lnSpc>
                        <a:spcBef>
                          <a:spcPts val="0"/>
                        </a:spcBef>
                        <a:spcAft>
                          <a:spcPts val="0"/>
                        </a:spcAft>
                      </a:pPr>
                      <a:endParaRPr lang="en-US" altLang="ja-JP" sz="1200" dirty="0" smtClean="0">
                        <a:solidFill>
                          <a:schemeClr val="tx1"/>
                        </a:solidFill>
                        <a:latin typeface="+mn-lt"/>
                        <a:ea typeface="+mn-ea"/>
                      </a:endParaRPr>
                    </a:p>
                    <a:p>
                      <a:pPr marL="72000" indent="-457200">
                        <a:lnSpc>
                          <a:spcPct val="100000"/>
                        </a:lnSpc>
                        <a:spcBef>
                          <a:spcPts val="0"/>
                        </a:spcBef>
                        <a:spcAft>
                          <a:spcPts val="0"/>
                        </a:spcAft>
                      </a:pPr>
                      <a:endParaRPr lang="en-US" altLang="ja-JP" sz="1200" dirty="0" smtClean="0">
                        <a:solidFill>
                          <a:schemeClr val="tx1"/>
                        </a:solidFill>
                        <a:latin typeface="+mn-lt"/>
                        <a:ea typeface="+mn-ea"/>
                      </a:endParaRPr>
                    </a:p>
                    <a:p>
                      <a:pPr marL="72000" indent="-457200">
                        <a:lnSpc>
                          <a:spcPct val="100000"/>
                        </a:lnSpc>
                        <a:spcBef>
                          <a:spcPts val="0"/>
                        </a:spcBef>
                        <a:spcAft>
                          <a:spcPts val="0"/>
                        </a:spcAft>
                      </a:pPr>
                      <a:endParaRPr lang="en-US" altLang="ja-JP" sz="1200" dirty="0" smtClean="0">
                        <a:solidFill>
                          <a:schemeClr val="tx1"/>
                        </a:solidFill>
                        <a:latin typeface="+mn-lt"/>
                        <a:ea typeface="+mn-ea"/>
                      </a:endParaRPr>
                    </a:p>
                    <a:p>
                      <a:pPr marL="72000" indent="-457200">
                        <a:lnSpc>
                          <a:spcPct val="100000"/>
                        </a:lnSpc>
                        <a:spcBef>
                          <a:spcPts val="0"/>
                        </a:spcBef>
                        <a:spcAft>
                          <a:spcPts val="0"/>
                        </a:spcAft>
                      </a:pPr>
                      <a:endParaRPr lang="en-US" altLang="ja-JP" sz="1200" dirty="0" smtClean="0">
                        <a:solidFill>
                          <a:schemeClr val="tx1"/>
                        </a:solidFill>
                        <a:latin typeface="+mn-lt"/>
                        <a:ea typeface="+mn-ea"/>
                      </a:endParaRPr>
                    </a:p>
                    <a:p>
                      <a:pPr marL="72000" indent="-457200">
                        <a:lnSpc>
                          <a:spcPct val="100000"/>
                        </a:lnSpc>
                        <a:spcBef>
                          <a:spcPts val="0"/>
                        </a:spcBef>
                        <a:spcAft>
                          <a:spcPts val="0"/>
                        </a:spcAft>
                      </a:pPr>
                      <a:endParaRPr lang="en-US" altLang="ja-JP" sz="1200" dirty="0" smtClean="0">
                        <a:solidFill>
                          <a:schemeClr val="tx1"/>
                        </a:solidFill>
                        <a:latin typeface="+mn-lt"/>
                        <a:ea typeface="+mn-ea"/>
                      </a:endParaRPr>
                    </a:p>
                    <a:p>
                      <a:pPr marL="72000" indent="-457200">
                        <a:lnSpc>
                          <a:spcPct val="100000"/>
                        </a:lnSpc>
                        <a:spcBef>
                          <a:spcPts val="0"/>
                        </a:spcBef>
                        <a:spcAft>
                          <a:spcPts val="0"/>
                        </a:spcAft>
                      </a:pPr>
                      <a:endParaRPr lang="en-US" altLang="ja-JP" sz="1200" dirty="0" smtClean="0">
                        <a:solidFill>
                          <a:schemeClr val="tx1"/>
                        </a:solidFill>
                        <a:latin typeface="+mn-lt"/>
                        <a:ea typeface="+mn-ea"/>
                      </a:endParaRPr>
                    </a:p>
                    <a:p>
                      <a:pPr marL="72000" indent="-457200">
                        <a:lnSpc>
                          <a:spcPct val="100000"/>
                        </a:lnSpc>
                        <a:spcBef>
                          <a:spcPts val="0"/>
                        </a:spcBef>
                        <a:spcAft>
                          <a:spcPts val="0"/>
                        </a:spcAft>
                      </a:pPr>
                      <a:endParaRPr lang="en-US" altLang="ja-JP" sz="1200" dirty="0" smtClean="0">
                        <a:solidFill>
                          <a:schemeClr val="tx1"/>
                        </a:solidFill>
                        <a:latin typeface="+mn-lt"/>
                        <a:ea typeface="+mn-ea"/>
                      </a:endParaRPr>
                    </a:p>
                    <a:p>
                      <a:pPr marL="72000" indent="-457200">
                        <a:lnSpc>
                          <a:spcPct val="100000"/>
                        </a:lnSpc>
                        <a:spcBef>
                          <a:spcPts val="0"/>
                        </a:spcBef>
                        <a:spcAft>
                          <a:spcPts val="0"/>
                        </a:spcAft>
                      </a:pPr>
                      <a:endParaRPr lang="en-US" altLang="ja-JP" sz="1200" dirty="0" smtClean="0">
                        <a:solidFill>
                          <a:schemeClr val="tx1"/>
                        </a:solidFill>
                        <a:latin typeface="+mn-lt"/>
                        <a:ea typeface="+mn-ea"/>
                      </a:endParaRPr>
                    </a:p>
                    <a:p>
                      <a:pPr marL="72000" indent="-457200">
                        <a:lnSpc>
                          <a:spcPct val="100000"/>
                        </a:lnSpc>
                        <a:spcBef>
                          <a:spcPts val="0"/>
                        </a:spcBef>
                        <a:spcAft>
                          <a:spcPts val="0"/>
                        </a:spcAft>
                      </a:pPr>
                      <a:endParaRPr lang="en-US" altLang="ja-JP" sz="1200" dirty="0" smtClean="0">
                        <a:solidFill>
                          <a:schemeClr val="tx1"/>
                        </a:solidFill>
                        <a:latin typeface="+mn-lt"/>
                        <a:ea typeface="+mn-ea"/>
                      </a:endParaRPr>
                    </a:p>
                    <a:p>
                      <a:pPr marL="72000" indent="-457200">
                        <a:lnSpc>
                          <a:spcPct val="100000"/>
                        </a:lnSpc>
                        <a:spcBef>
                          <a:spcPts val="0"/>
                        </a:spcBef>
                        <a:spcAft>
                          <a:spcPts val="0"/>
                        </a:spcAft>
                      </a:pPr>
                      <a:endParaRPr lang="en-US" altLang="ja-JP" sz="1200" dirty="0" smtClean="0">
                        <a:solidFill>
                          <a:schemeClr val="tx1"/>
                        </a:solidFill>
                        <a:latin typeface="+mn-lt"/>
                        <a:ea typeface="+mn-ea"/>
                      </a:endParaRPr>
                    </a:p>
                    <a:p>
                      <a:pPr marL="72000" indent="-457200">
                        <a:lnSpc>
                          <a:spcPct val="100000"/>
                        </a:lnSpc>
                        <a:spcBef>
                          <a:spcPts val="0"/>
                        </a:spcBef>
                        <a:spcAft>
                          <a:spcPts val="0"/>
                        </a:spcAft>
                      </a:pPr>
                      <a:endParaRPr lang="en-US" altLang="ja-JP" sz="1200" dirty="0" smtClean="0">
                        <a:solidFill>
                          <a:schemeClr val="tx1"/>
                        </a:solidFill>
                        <a:latin typeface="+mn-lt"/>
                        <a:ea typeface="+mn-ea"/>
                      </a:endParaRPr>
                    </a:p>
                    <a:p>
                      <a:pPr marL="72000" indent="-457200">
                        <a:lnSpc>
                          <a:spcPct val="100000"/>
                        </a:lnSpc>
                        <a:spcBef>
                          <a:spcPts val="0"/>
                        </a:spcBef>
                        <a:spcAft>
                          <a:spcPts val="0"/>
                        </a:spcAft>
                      </a:pPr>
                      <a:endParaRPr lang="en-US" altLang="ja-JP" sz="1200" dirty="0" smtClean="0">
                        <a:solidFill>
                          <a:schemeClr val="tx1"/>
                        </a:solidFill>
                        <a:latin typeface="+mn-lt"/>
                        <a:ea typeface="+mn-ea"/>
                      </a:endParaRPr>
                    </a:p>
                    <a:p>
                      <a:pPr marL="72000" indent="-457200">
                        <a:lnSpc>
                          <a:spcPct val="100000"/>
                        </a:lnSpc>
                        <a:spcBef>
                          <a:spcPts val="0"/>
                        </a:spcBef>
                        <a:spcAft>
                          <a:spcPts val="0"/>
                        </a:spcAft>
                      </a:pPr>
                      <a:endParaRPr lang="en-US" altLang="ja-JP" sz="1200" dirty="0" smtClean="0">
                        <a:solidFill>
                          <a:schemeClr val="tx1"/>
                        </a:solidFill>
                        <a:latin typeface="+mn-lt"/>
                        <a:ea typeface="+mn-ea"/>
                      </a:endParaRPr>
                    </a:p>
                    <a:p>
                      <a:pPr marL="72000" indent="-457200">
                        <a:lnSpc>
                          <a:spcPct val="100000"/>
                        </a:lnSpc>
                        <a:spcBef>
                          <a:spcPts val="0"/>
                        </a:spcBef>
                        <a:spcAft>
                          <a:spcPts val="0"/>
                        </a:spcAft>
                      </a:pPr>
                      <a:endParaRPr lang="en-US" altLang="ja-JP" sz="1200" dirty="0" smtClean="0">
                        <a:solidFill>
                          <a:schemeClr val="tx1"/>
                        </a:solidFill>
                        <a:latin typeface="+mn-lt"/>
                        <a:ea typeface="+mn-ea"/>
                      </a:endParaRPr>
                    </a:p>
                    <a:p>
                      <a:pPr marL="72000" marR="0" indent="-457200" algn="l" defTabSz="914400" rtl="0" eaLnBrk="1" fontAlgn="auto" latinLnBrk="0" hangingPunct="1">
                        <a:lnSpc>
                          <a:spcPct val="100000"/>
                        </a:lnSpc>
                        <a:spcBef>
                          <a:spcPts val="0"/>
                        </a:spcBef>
                        <a:spcAft>
                          <a:spcPts val="0"/>
                        </a:spcAft>
                        <a:buClrTx/>
                        <a:buSzTx/>
                        <a:buFontTx/>
                        <a:buNone/>
                        <a:tabLst/>
                        <a:defRPr/>
                      </a:pPr>
                      <a:r>
                        <a:rPr lang="ja-JP" altLang="en-US" sz="1200" dirty="0" smtClean="0">
                          <a:solidFill>
                            <a:schemeClr val="tx1"/>
                          </a:solidFill>
                          <a:latin typeface="+mn-lt"/>
                          <a:ea typeface="+mn-ea"/>
                        </a:rPr>
                        <a:t>（次頁に続く）</a:t>
                      </a:r>
                      <a:endParaRPr lang="en-US" altLang="ja-JP" sz="1200" dirty="0" smtClean="0">
                        <a:solidFill>
                          <a:schemeClr val="tx1"/>
                        </a:solidFill>
                        <a:latin typeface="+mn-lt"/>
                        <a:ea typeface="+mn-ea"/>
                      </a:endParaRPr>
                    </a:p>
                    <a:p>
                      <a:pPr marL="72000" indent="-457200">
                        <a:lnSpc>
                          <a:spcPct val="100000"/>
                        </a:lnSpc>
                      </a:pPr>
                      <a:endParaRPr lang="ja-JP" altLang="en-US" sz="1200" u="none" dirty="0">
                        <a:solidFill>
                          <a:schemeClr val="tx1"/>
                        </a:solidFill>
                        <a:latin typeface="+mj-lt"/>
                        <a:ea typeface="+mn-ea"/>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72000" indent="-457200">
                        <a:lnSpc>
                          <a:spcPct val="100000"/>
                        </a:lnSpc>
                        <a:spcBef>
                          <a:spcPts val="0"/>
                        </a:spcBef>
                        <a:spcAft>
                          <a:spcPts val="0"/>
                        </a:spcAft>
                      </a:pPr>
                      <a:r>
                        <a:rPr lang="ja-JP" altLang="en-US" sz="1200" dirty="0" smtClean="0">
                          <a:solidFill>
                            <a:schemeClr val="tx1"/>
                          </a:solidFill>
                          <a:latin typeface="+mn-lt"/>
                          <a:ea typeface="+mn-ea"/>
                        </a:rPr>
                        <a:t>（前頁からの続き）</a:t>
                      </a:r>
                      <a:endParaRPr lang="en-US" altLang="ja-JP" sz="1200" dirty="0" smtClean="0">
                        <a:solidFill>
                          <a:schemeClr val="tx1"/>
                        </a:solidFill>
                        <a:latin typeface="+mn-lt"/>
                        <a:ea typeface="+mn-ea"/>
                      </a:endParaRPr>
                    </a:p>
                    <a:p>
                      <a:pPr marL="72000" indent="-457200">
                        <a:lnSpc>
                          <a:spcPct val="100000"/>
                        </a:lnSpc>
                        <a:spcBef>
                          <a:spcPts val="0"/>
                        </a:spcBef>
                        <a:spcAft>
                          <a:spcPts val="0"/>
                        </a:spcAft>
                      </a:pPr>
                      <a:endParaRPr lang="en-US" altLang="ja-JP" sz="1200" dirty="0" smtClean="0">
                        <a:solidFill>
                          <a:schemeClr val="tx1"/>
                        </a:solidFill>
                        <a:latin typeface="+mn-lt"/>
                        <a:ea typeface="+mn-ea"/>
                      </a:endParaRPr>
                    </a:p>
                    <a:p>
                      <a:pPr marL="72000" indent="-457200">
                        <a:lnSpc>
                          <a:spcPct val="100000"/>
                        </a:lnSpc>
                        <a:spcBef>
                          <a:spcPts val="0"/>
                        </a:spcBef>
                        <a:spcAft>
                          <a:spcPts val="0"/>
                        </a:spcAft>
                      </a:pPr>
                      <a:endParaRPr lang="en-US" altLang="ja-JP" sz="1200" dirty="0" smtClean="0">
                        <a:solidFill>
                          <a:schemeClr val="tx1"/>
                        </a:solidFill>
                        <a:latin typeface="+mn-lt"/>
                        <a:ea typeface="+mn-ea"/>
                      </a:endParaRPr>
                    </a:p>
                    <a:p>
                      <a:pPr marL="72000" indent="-457200">
                        <a:lnSpc>
                          <a:spcPct val="100000"/>
                        </a:lnSpc>
                        <a:spcBef>
                          <a:spcPts val="0"/>
                        </a:spcBef>
                        <a:spcAft>
                          <a:spcPts val="0"/>
                        </a:spcAft>
                      </a:pPr>
                      <a:endParaRPr lang="en-US" altLang="ja-JP" sz="1200" dirty="0" smtClean="0">
                        <a:solidFill>
                          <a:schemeClr val="tx1"/>
                        </a:solidFill>
                        <a:latin typeface="+mn-lt"/>
                        <a:ea typeface="+mn-ea"/>
                      </a:endParaRPr>
                    </a:p>
                    <a:p>
                      <a:pPr marL="72000" indent="-457200">
                        <a:lnSpc>
                          <a:spcPct val="100000"/>
                        </a:lnSpc>
                        <a:spcBef>
                          <a:spcPts val="0"/>
                        </a:spcBef>
                        <a:spcAft>
                          <a:spcPts val="0"/>
                        </a:spcAft>
                      </a:pPr>
                      <a:endParaRPr lang="en-US" altLang="ja-JP" sz="1200" dirty="0" smtClean="0">
                        <a:solidFill>
                          <a:schemeClr val="tx1"/>
                        </a:solidFill>
                        <a:latin typeface="+mn-lt"/>
                        <a:ea typeface="+mn-ea"/>
                      </a:endParaRPr>
                    </a:p>
                    <a:p>
                      <a:pPr marL="72000" indent="-457200">
                        <a:lnSpc>
                          <a:spcPct val="100000"/>
                        </a:lnSpc>
                        <a:spcBef>
                          <a:spcPts val="0"/>
                        </a:spcBef>
                        <a:spcAft>
                          <a:spcPts val="0"/>
                        </a:spcAft>
                      </a:pPr>
                      <a:endParaRPr lang="en-US" altLang="ja-JP" sz="1200" dirty="0" smtClean="0">
                        <a:solidFill>
                          <a:schemeClr val="tx1"/>
                        </a:solidFill>
                        <a:latin typeface="+mn-lt"/>
                        <a:ea typeface="+mn-ea"/>
                      </a:endParaRPr>
                    </a:p>
                    <a:p>
                      <a:pPr marL="72000" indent="-457200">
                        <a:lnSpc>
                          <a:spcPct val="100000"/>
                        </a:lnSpc>
                        <a:spcBef>
                          <a:spcPts val="0"/>
                        </a:spcBef>
                        <a:spcAft>
                          <a:spcPts val="0"/>
                        </a:spcAft>
                      </a:pPr>
                      <a:endParaRPr lang="en-US" altLang="ja-JP" sz="1200" dirty="0" smtClean="0">
                        <a:solidFill>
                          <a:schemeClr val="tx1"/>
                        </a:solidFill>
                        <a:latin typeface="+mn-lt"/>
                        <a:ea typeface="+mn-ea"/>
                      </a:endParaRPr>
                    </a:p>
                    <a:p>
                      <a:pPr marL="72000" indent="-457200">
                        <a:lnSpc>
                          <a:spcPct val="100000"/>
                        </a:lnSpc>
                        <a:spcBef>
                          <a:spcPts val="0"/>
                        </a:spcBef>
                        <a:spcAft>
                          <a:spcPts val="0"/>
                        </a:spcAft>
                      </a:pPr>
                      <a:endParaRPr lang="en-US" altLang="ja-JP" sz="1200" dirty="0" smtClean="0">
                        <a:solidFill>
                          <a:schemeClr val="tx1"/>
                        </a:solidFill>
                        <a:latin typeface="+mn-lt"/>
                        <a:ea typeface="+mn-ea"/>
                      </a:endParaRPr>
                    </a:p>
                    <a:p>
                      <a:pPr marL="72000" indent="-457200">
                        <a:lnSpc>
                          <a:spcPct val="100000"/>
                        </a:lnSpc>
                        <a:spcBef>
                          <a:spcPts val="0"/>
                        </a:spcBef>
                        <a:spcAft>
                          <a:spcPts val="0"/>
                        </a:spcAft>
                      </a:pPr>
                      <a:endParaRPr lang="en-US" altLang="ja-JP" sz="1200" dirty="0" smtClean="0">
                        <a:solidFill>
                          <a:schemeClr val="tx1"/>
                        </a:solidFill>
                        <a:latin typeface="+mn-lt"/>
                        <a:ea typeface="+mn-ea"/>
                      </a:endParaRPr>
                    </a:p>
                    <a:p>
                      <a:pPr marL="72000" indent="-457200">
                        <a:lnSpc>
                          <a:spcPct val="100000"/>
                        </a:lnSpc>
                        <a:spcBef>
                          <a:spcPts val="0"/>
                        </a:spcBef>
                        <a:spcAft>
                          <a:spcPts val="0"/>
                        </a:spcAft>
                      </a:pPr>
                      <a:endParaRPr lang="en-US" altLang="ja-JP" sz="1200" dirty="0" smtClean="0">
                        <a:solidFill>
                          <a:schemeClr val="tx1"/>
                        </a:solidFill>
                        <a:latin typeface="+mn-lt"/>
                        <a:ea typeface="+mn-ea"/>
                      </a:endParaRPr>
                    </a:p>
                    <a:p>
                      <a:pPr marL="72000" indent="-457200">
                        <a:lnSpc>
                          <a:spcPct val="100000"/>
                        </a:lnSpc>
                        <a:spcBef>
                          <a:spcPts val="0"/>
                        </a:spcBef>
                        <a:spcAft>
                          <a:spcPts val="0"/>
                        </a:spcAft>
                      </a:pPr>
                      <a:endParaRPr lang="en-US" altLang="ja-JP" sz="1200" dirty="0" smtClean="0">
                        <a:solidFill>
                          <a:schemeClr val="tx1"/>
                        </a:solidFill>
                        <a:latin typeface="+mn-lt"/>
                        <a:ea typeface="+mn-ea"/>
                      </a:endParaRPr>
                    </a:p>
                    <a:p>
                      <a:pPr marL="72000" indent="-457200">
                        <a:lnSpc>
                          <a:spcPct val="100000"/>
                        </a:lnSpc>
                        <a:spcBef>
                          <a:spcPts val="0"/>
                        </a:spcBef>
                        <a:spcAft>
                          <a:spcPts val="0"/>
                        </a:spcAft>
                      </a:pPr>
                      <a:endParaRPr lang="en-US" altLang="ja-JP" sz="1200" dirty="0" smtClean="0">
                        <a:solidFill>
                          <a:schemeClr val="tx1"/>
                        </a:solidFill>
                        <a:latin typeface="+mn-lt"/>
                        <a:ea typeface="+mn-ea"/>
                      </a:endParaRPr>
                    </a:p>
                    <a:p>
                      <a:pPr marL="72000" indent="-457200">
                        <a:lnSpc>
                          <a:spcPct val="100000"/>
                        </a:lnSpc>
                        <a:spcBef>
                          <a:spcPts val="0"/>
                        </a:spcBef>
                        <a:spcAft>
                          <a:spcPts val="0"/>
                        </a:spcAft>
                      </a:pPr>
                      <a:endParaRPr lang="en-US" altLang="ja-JP" sz="1200" dirty="0" smtClean="0">
                        <a:solidFill>
                          <a:schemeClr val="tx1"/>
                        </a:solidFill>
                        <a:latin typeface="+mn-lt"/>
                        <a:ea typeface="+mn-ea"/>
                      </a:endParaRPr>
                    </a:p>
                    <a:p>
                      <a:pPr marL="72000" indent="-457200">
                        <a:lnSpc>
                          <a:spcPct val="100000"/>
                        </a:lnSpc>
                        <a:spcBef>
                          <a:spcPts val="0"/>
                        </a:spcBef>
                        <a:spcAft>
                          <a:spcPts val="0"/>
                        </a:spcAft>
                      </a:pPr>
                      <a:endParaRPr lang="en-US" altLang="ja-JP" sz="1200" dirty="0" smtClean="0">
                        <a:solidFill>
                          <a:schemeClr val="tx1"/>
                        </a:solidFill>
                        <a:latin typeface="+mn-lt"/>
                        <a:ea typeface="+mn-ea"/>
                      </a:endParaRPr>
                    </a:p>
                    <a:p>
                      <a:pPr marL="72000" indent="-457200">
                        <a:lnSpc>
                          <a:spcPct val="100000"/>
                        </a:lnSpc>
                        <a:spcBef>
                          <a:spcPts val="0"/>
                        </a:spcBef>
                        <a:spcAft>
                          <a:spcPts val="0"/>
                        </a:spcAft>
                      </a:pPr>
                      <a:endParaRPr lang="en-US" altLang="ja-JP" sz="1200" dirty="0" smtClean="0">
                        <a:solidFill>
                          <a:schemeClr val="tx1"/>
                        </a:solidFill>
                        <a:latin typeface="+mn-lt"/>
                        <a:ea typeface="+mn-ea"/>
                      </a:endParaRPr>
                    </a:p>
                    <a:p>
                      <a:pPr marL="72000" indent="-457200">
                        <a:lnSpc>
                          <a:spcPct val="100000"/>
                        </a:lnSpc>
                        <a:spcBef>
                          <a:spcPts val="0"/>
                        </a:spcBef>
                        <a:spcAft>
                          <a:spcPts val="0"/>
                        </a:spcAft>
                      </a:pPr>
                      <a:endParaRPr lang="en-US" altLang="ja-JP" sz="1200" dirty="0" smtClean="0">
                        <a:solidFill>
                          <a:schemeClr val="tx1"/>
                        </a:solidFill>
                        <a:latin typeface="+mn-lt"/>
                        <a:ea typeface="+mn-ea"/>
                      </a:endParaRPr>
                    </a:p>
                    <a:p>
                      <a:pPr marL="72000" indent="-457200">
                        <a:lnSpc>
                          <a:spcPct val="100000"/>
                        </a:lnSpc>
                        <a:spcBef>
                          <a:spcPts val="0"/>
                        </a:spcBef>
                        <a:spcAft>
                          <a:spcPts val="0"/>
                        </a:spcAft>
                      </a:pPr>
                      <a:endParaRPr lang="en-US" altLang="ja-JP" sz="1200" dirty="0" smtClean="0">
                        <a:solidFill>
                          <a:schemeClr val="tx1"/>
                        </a:solidFill>
                        <a:latin typeface="+mn-lt"/>
                        <a:ea typeface="+mn-ea"/>
                      </a:endParaRPr>
                    </a:p>
                    <a:p>
                      <a:pPr marL="72000" indent="-457200">
                        <a:lnSpc>
                          <a:spcPct val="100000"/>
                        </a:lnSpc>
                        <a:spcBef>
                          <a:spcPts val="0"/>
                        </a:spcBef>
                        <a:spcAft>
                          <a:spcPts val="0"/>
                        </a:spcAft>
                      </a:pPr>
                      <a:endParaRPr lang="en-US" altLang="ja-JP" sz="1200" dirty="0" smtClean="0">
                        <a:solidFill>
                          <a:schemeClr val="tx1"/>
                        </a:solidFill>
                        <a:latin typeface="+mn-lt"/>
                        <a:ea typeface="+mn-ea"/>
                      </a:endParaRPr>
                    </a:p>
                    <a:p>
                      <a:pPr marL="72000" indent="-457200">
                        <a:lnSpc>
                          <a:spcPct val="100000"/>
                        </a:lnSpc>
                        <a:spcBef>
                          <a:spcPts val="0"/>
                        </a:spcBef>
                        <a:spcAft>
                          <a:spcPts val="0"/>
                        </a:spcAft>
                      </a:pPr>
                      <a:endParaRPr lang="en-US" altLang="ja-JP" sz="1200" dirty="0" smtClean="0">
                        <a:solidFill>
                          <a:schemeClr val="tx1"/>
                        </a:solidFill>
                        <a:latin typeface="+mn-lt"/>
                        <a:ea typeface="+mn-ea"/>
                      </a:endParaRPr>
                    </a:p>
                    <a:p>
                      <a:pPr marL="72000" indent="-457200">
                        <a:lnSpc>
                          <a:spcPct val="100000"/>
                        </a:lnSpc>
                        <a:spcBef>
                          <a:spcPts val="0"/>
                        </a:spcBef>
                        <a:spcAft>
                          <a:spcPts val="0"/>
                        </a:spcAft>
                      </a:pPr>
                      <a:endParaRPr lang="en-US" altLang="ja-JP" sz="1200" dirty="0" smtClean="0">
                        <a:solidFill>
                          <a:schemeClr val="tx1"/>
                        </a:solidFill>
                        <a:latin typeface="+mn-lt"/>
                        <a:ea typeface="+mn-ea"/>
                      </a:endParaRPr>
                    </a:p>
                    <a:p>
                      <a:pPr marL="72000" indent="-457200">
                        <a:lnSpc>
                          <a:spcPct val="100000"/>
                        </a:lnSpc>
                        <a:spcBef>
                          <a:spcPts val="0"/>
                        </a:spcBef>
                        <a:spcAft>
                          <a:spcPts val="0"/>
                        </a:spcAft>
                      </a:pPr>
                      <a:endParaRPr lang="en-US" altLang="ja-JP" sz="1200" dirty="0" smtClean="0">
                        <a:solidFill>
                          <a:schemeClr val="tx1"/>
                        </a:solidFill>
                        <a:latin typeface="+mn-lt"/>
                        <a:ea typeface="+mn-ea"/>
                      </a:endParaRPr>
                    </a:p>
                    <a:p>
                      <a:pPr marL="72000" indent="-457200">
                        <a:lnSpc>
                          <a:spcPct val="100000"/>
                        </a:lnSpc>
                        <a:spcBef>
                          <a:spcPts val="0"/>
                        </a:spcBef>
                        <a:spcAft>
                          <a:spcPts val="0"/>
                        </a:spcAft>
                      </a:pPr>
                      <a:endParaRPr lang="en-US" altLang="ja-JP" sz="1200" dirty="0" smtClean="0">
                        <a:solidFill>
                          <a:schemeClr val="tx1"/>
                        </a:solidFill>
                        <a:latin typeface="+mn-lt"/>
                        <a:ea typeface="+mn-ea"/>
                      </a:endParaRPr>
                    </a:p>
                    <a:p>
                      <a:pPr marL="72000" indent="-457200">
                        <a:lnSpc>
                          <a:spcPct val="100000"/>
                        </a:lnSpc>
                        <a:spcBef>
                          <a:spcPts val="0"/>
                        </a:spcBef>
                        <a:spcAft>
                          <a:spcPts val="0"/>
                        </a:spcAft>
                      </a:pPr>
                      <a:endParaRPr lang="en-US" altLang="ja-JP" sz="1200" dirty="0" smtClean="0">
                        <a:solidFill>
                          <a:schemeClr val="tx1"/>
                        </a:solidFill>
                        <a:latin typeface="+mn-lt"/>
                        <a:ea typeface="+mn-ea"/>
                      </a:endParaRPr>
                    </a:p>
                    <a:p>
                      <a:pPr marL="72000" indent="-457200">
                        <a:lnSpc>
                          <a:spcPct val="100000"/>
                        </a:lnSpc>
                        <a:spcBef>
                          <a:spcPts val="0"/>
                        </a:spcBef>
                        <a:spcAft>
                          <a:spcPts val="0"/>
                        </a:spcAft>
                      </a:pPr>
                      <a:endParaRPr lang="en-US" altLang="ja-JP" sz="1200" dirty="0" smtClean="0">
                        <a:solidFill>
                          <a:schemeClr val="tx1"/>
                        </a:solidFill>
                        <a:latin typeface="+mn-lt"/>
                        <a:ea typeface="+mn-ea"/>
                      </a:endParaRPr>
                    </a:p>
                    <a:p>
                      <a:pPr marL="72000" indent="-457200">
                        <a:lnSpc>
                          <a:spcPct val="100000"/>
                        </a:lnSpc>
                        <a:spcBef>
                          <a:spcPts val="0"/>
                        </a:spcBef>
                        <a:spcAft>
                          <a:spcPts val="0"/>
                        </a:spcAft>
                      </a:pPr>
                      <a:endParaRPr lang="en-US" altLang="ja-JP" sz="1200" dirty="0" smtClean="0">
                        <a:solidFill>
                          <a:schemeClr val="tx1"/>
                        </a:solidFill>
                        <a:latin typeface="+mn-lt"/>
                        <a:ea typeface="+mn-ea"/>
                      </a:endParaRPr>
                    </a:p>
                    <a:p>
                      <a:pPr marL="72000" indent="-457200">
                        <a:lnSpc>
                          <a:spcPct val="100000"/>
                        </a:lnSpc>
                        <a:spcBef>
                          <a:spcPts val="0"/>
                        </a:spcBef>
                        <a:spcAft>
                          <a:spcPts val="0"/>
                        </a:spcAft>
                      </a:pPr>
                      <a:endParaRPr lang="en-US" altLang="ja-JP" sz="1200" dirty="0" smtClean="0">
                        <a:solidFill>
                          <a:schemeClr val="tx1"/>
                        </a:solidFill>
                        <a:latin typeface="+mn-lt"/>
                        <a:ea typeface="+mn-ea"/>
                      </a:endParaRPr>
                    </a:p>
                    <a:p>
                      <a:pPr marL="72000" indent="-457200">
                        <a:lnSpc>
                          <a:spcPct val="100000"/>
                        </a:lnSpc>
                        <a:spcBef>
                          <a:spcPts val="0"/>
                        </a:spcBef>
                        <a:spcAft>
                          <a:spcPts val="0"/>
                        </a:spcAft>
                      </a:pPr>
                      <a:endParaRPr lang="en-US" altLang="ja-JP" sz="1200" dirty="0" smtClean="0">
                        <a:solidFill>
                          <a:schemeClr val="tx1"/>
                        </a:solidFill>
                        <a:latin typeface="+mn-lt"/>
                        <a:ea typeface="+mn-ea"/>
                      </a:endParaRPr>
                    </a:p>
                    <a:p>
                      <a:pPr marL="72000" marR="0" indent="-457200" algn="l" defTabSz="914400" rtl="0" eaLnBrk="1" fontAlgn="auto" latinLnBrk="0" hangingPunct="1">
                        <a:lnSpc>
                          <a:spcPct val="100000"/>
                        </a:lnSpc>
                        <a:spcBef>
                          <a:spcPts val="0"/>
                        </a:spcBef>
                        <a:spcAft>
                          <a:spcPts val="0"/>
                        </a:spcAft>
                        <a:buClrTx/>
                        <a:buSzTx/>
                        <a:buFontTx/>
                        <a:buNone/>
                        <a:tabLst/>
                        <a:defRPr/>
                      </a:pPr>
                      <a:r>
                        <a:rPr lang="ja-JP" altLang="en-US" sz="1200" dirty="0" smtClean="0">
                          <a:solidFill>
                            <a:schemeClr val="tx1"/>
                          </a:solidFill>
                          <a:latin typeface="+mn-lt"/>
                          <a:ea typeface="+mn-ea"/>
                        </a:rPr>
                        <a:t>（次頁に続く）</a:t>
                      </a:r>
                      <a:endParaRPr lang="en-US" altLang="ja-JP" sz="1200" dirty="0" smtClean="0">
                        <a:solidFill>
                          <a:schemeClr val="tx1"/>
                        </a:solidFill>
                        <a:latin typeface="+mn-lt"/>
                        <a:ea typeface="+mn-ea"/>
                      </a:endParaRPr>
                    </a:p>
                    <a:p>
                      <a:pPr marL="72000" indent="-457200">
                        <a:lnSpc>
                          <a:spcPct val="100000"/>
                        </a:lnSpc>
                      </a:pPr>
                      <a:endParaRPr lang="en-US" altLang="ja-JP" sz="1200" dirty="0">
                        <a:solidFill>
                          <a:schemeClr val="tx1"/>
                        </a:solidFill>
                        <a:latin typeface="+mj-lt"/>
                        <a:ea typeface="+mn-ea"/>
                      </a:endParaRPr>
                    </a:p>
                  </a:txBody>
                  <a:tcPr>
                    <a:lnL w="12700" cap="flat" cmpd="sng" algn="ctr">
                      <a:solidFill>
                        <a:schemeClr val="tx1"/>
                      </a:solidFill>
                      <a:prstDash val="sysDash"/>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72000" marR="0" lvl="0" indent="-457200" algn="l" defTabSz="914400" rtl="0" eaLnBrk="1" fontAlgn="auto" latinLnBrk="0" hangingPunct="1">
                        <a:lnSpc>
                          <a:spcPct val="100000"/>
                        </a:lnSpc>
                        <a:spcBef>
                          <a:spcPts val="0"/>
                        </a:spcBef>
                        <a:spcAft>
                          <a:spcPts val="0"/>
                        </a:spcAft>
                        <a:buClrTx/>
                        <a:buSzTx/>
                        <a:buFontTx/>
                        <a:buNone/>
                        <a:tabLst/>
                        <a:defRPr/>
                      </a:pPr>
                      <a:r>
                        <a:rPr lang="ja-JP" altLang="en-US" sz="1200" dirty="0">
                          <a:latin typeface="+mj-lt"/>
                          <a:ea typeface="+mn-ea"/>
                        </a:rPr>
                        <a:t>②収支の改善</a:t>
                      </a:r>
                      <a:endParaRPr lang="en-US" altLang="ja-JP" sz="1200" dirty="0">
                        <a:latin typeface="+mj-lt"/>
                        <a:ea typeface="+mn-ea"/>
                      </a:endParaRPr>
                    </a:p>
                  </a:txBody>
                  <a:tcPr>
                    <a:lnL w="12700" cap="flat" cmpd="sng" algn="ctr">
                      <a:solidFill>
                        <a:schemeClr val="tx1"/>
                      </a:solidFill>
                      <a:prstDash val="sysDash"/>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72000" indent="-457200">
                        <a:lnSpc>
                          <a:spcPct val="100000"/>
                        </a:lnSpc>
                      </a:pPr>
                      <a:r>
                        <a:rPr lang="ja-JP" altLang="en-US" sz="1200" b="0" u="none" dirty="0">
                          <a:solidFill>
                            <a:schemeClr val="tx1"/>
                          </a:solidFill>
                          <a:latin typeface="+mj-lt"/>
                          <a:ea typeface="+mn-ea"/>
                        </a:rPr>
                        <a:t>・大型商業施設の利用が好調を維持していることに加えて各種イベントの実施、現場職員による車内での告知、駅での営業強化といった営業施策の着実な取組等もあって土日を中心にご利用が堅調となり、</a:t>
                      </a:r>
                      <a:r>
                        <a:rPr lang="en-US" altLang="ja-JP" sz="1200" b="0" u="none" dirty="0">
                          <a:solidFill>
                            <a:schemeClr val="tx1"/>
                          </a:solidFill>
                          <a:latin typeface="+mj-lt"/>
                          <a:ea typeface="+mn-ea"/>
                        </a:rPr>
                        <a:t>2012</a:t>
                      </a:r>
                      <a:r>
                        <a:rPr lang="ja-JP" altLang="en-US" sz="1200" b="0" u="none" dirty="0">
                          <a:solidFill>
                            <a:schemeClr val="tx1"/>
                          </a:solidFill>
                          <a:latin typeface="+mj-lt"/>
                          <a:ea typeface="+mn-ea"/>
                        </a:rPr>
                        <a:t>・</a:t>
                      </a:r>
                      <a:r>
                        <a:rPr lang="en-US" altLang="ja-JP" sz="1200" b="0" u="none" dirty="0">
                          <a:solidFill>
                            <a:schemeClr val="tx1"/>
                          </a:solidFill>
                          <a:latin typeface="+mj-lt"/>
                          <a:ea typeface="+mn-ea"/>
                        </a:rPr>
                        <a:t>2013</a:t>
                      </a:r>
                      <a:r>
                        <a:rPr lang="ja-JP" altLang="en-US" sz="1200" b="0" u="none" dirty="0">
                          <a:solidFill>
                            <a:schemeClr val="tx1"/>
                          </a:solidFill>
                          <a:latin typeface="+mj-lt"/>
                          <a:ea typeface="+mn-ea"/>
                        </a:rPr>
                        <a:t>年度の利用者は前年度を上回る。</a:t>
                      </a:r>
                      <a:endParaRPr lang="en-US" altLang="ja-JP" sz="1200" b="0" u="none" dirty="0">
                        <a:solidFill>
                          <a:schemeClr val="tx1"/>
                        </a:solidFill>
                        <a:latin typeface="+mj-lt"/>
                        <a:ea typeface="+mn-ea"/>
                      </a:endParaRPr>
                    </a:p>
                    <a:p>
                      <a:pPr marL="72000" marR="0" lvl="0" indent="-457200" algn="l" defTabSz="914400" rtl="0" eaLnBrk="1" fontAlgn="auto" latinLnBrk="0" hangingPunct="1">
                        <a:lnSpc>
                          <a:spcPct val="100000"/>
                        </a:lnSpc>
                        <a:spcBef>
                          <a:spcPts val="0"/>
                        </a:spcBef>
                        <a:spcAft>
                          <a:spcPts val="0"/>
                        </a:spcAft>
                        <a:buClrTx/>
                        <a:buSzTx/>
                        <a:buFontTx/>
                        <a:buNone/>
                        <a:tabLst/>
                        <a:defRPr/>
                      </a:pPr>
                      <a:r>
                        <a:rPr lang="ja-JP" altLang="en-US" sz="1200" b="0" u="none" dirty="0">
                          <a:solidFill>
                            <a:schemeClr val="tx1"/>
                          </a:solidFill>
                          <a:latin typeface="+mj-lt"/>
                          <a:ea typeface="+mn-ea"/>
                        </a:rPr>
                        <a:t>・</a:t>
                      </a:r>
                      <a:r>
                        <a:rPr lang="en-US" altLang="ja-JP" sz="1200" b="0" u="none" dirty="0">
                          <a:solidFill>
                            <a:schemeClr val="tx1"/>
                          </a:solidFill>
                          <a:latin typeface="+mj-lt"/>
                          <a:ea typeface="+mn-ea"/>
                        </a:rPr>
                        <a:t>2012</a:t>
                      </a:r>
                      <a:r>
                        <a:rPr lang="ja-JP" altLang="en-US" sz="1200" b="0" u="none" dirty="0">
                          <a:solidFill>
                            <a:schemeClr val="tx1"/>
                          </a:solidFill>
                          <a:latin typeface="+mj-lt"/>
                          <a:ea typeface="+mn-ea"/>
                        </a:rPr>
                        <a:t>年度以降、景気の緩やかな回復による雇用情勢の改善や大阪市の人口増加、外国人旅行客の増加などにより、乗車人員の回復基調が続いている。</a:t>
                      </a:r>
                      <a:endParaRPr lang="en-US" altLang="ja-JP" sz="1200" b="0" u="none" dirty="0">
                        <a:solidFill>
                          <a:schemeClr val="tx1"/>
                        </a:solidFill>
                        <a:latin typeface="+mj-lt"/>
                        <a:ea typeface="+mn-ea"/>
                      </a:endParaRPr>
                    </a:p>
                    <a:p>
                      <a:pPr marL="72000" indent="-457200">
                        <a:lnSpc>
                          <a:spcPct val="100000"/>
                        </a:lnSpc>
                      </a:pPr>
                      <a:endParaRPr lang="ja-JP" altLang="en-US" sz="1200" b="0" u="none" dirty="0">
                        <a:solidFill>
                          <a:schemeClr val="tx1"/>
                        </a:solidFill>
                        <a:latin typeface="+mj-lt"/>
                        <a:ea typeface="+mn-ea"/>
                      </a:endParaRPr>
                    </a:p>
                    <a:p>
                      <a:pPr marL="72000" marR="0" indent="-457200" algn="l" defTabSz="914400" rtl="0" eaLnBrk="1" fontAlgn="auto" latinLnBrk="0" hangingPunct="1">
                        <a:lnSpc>
                          <a:spcPct val="100000"/>
                        </a:lnSpc>
                        <a:spcBef>
                          <a:spcPts val="0"/>
                        </a:spcBef>
                        <a:spcAft>
                          <a:spcPts val="0"/>
                        </a:spcAft>
                        <a:buClrTx/>
                        <a:buSzTx/>
                        <a:buFontTx/>
                        <a:buNone/>
                        <a:tabLst/>
                        <a:defRPr/>
                      </a:pPr>
                      <a:r>
                        <a:rPr lang="ja-JP" altLang="en-US" sz="1200" b="0" u="none" dirty="0">
                          <a:solidFill>
                            <a:schemeClr val="tx1"/>
                          </a:solidFill>
                          <a:latin typeface="+mj-lt"/>
                          <a:ea typeface="+mn-ea"/>
                        </a:rPr>
                        <a:t>・人件費　　</a:t>
                      </a:r>
                      <a:r>
                        <a:rPr lang="en-US" altLang="ja-JP" sz="1200" b="0" u="none" dirty="0">
                          <a:solidFill>
                            <a:schemeClr val="tx1"/>
                          </a:solidFill>
                          <a:latin typeface="+mj-lt"/>
                          <a:ea typeface="+mn-ea"/>
                        </a:rPr>
                        <a:t>2011</a:t>
                      </a:r>
                      <a:r>
                        <a:rPr lang="ja-JP" altLang="en-US" sz="1200" b="0" u="none" dirty="0">
                          <a:solidFill>
                            <a:schemeClr val="tx1"/>
                          </a:solidFill>
                          <a:latin typeface="+mj-lt"/>
                          <a:ea typeface="+mn-ea"/>
                        </a:rPr>
                        <a:t>年度（</a:t>
                      </a:r>
                      <a:r>
                        <a:rPr lang="en-US" altLang="ja-JP" sz="1200" b="0" u="none" dirty="0">
                          <a:solidFill>
                            <a:schemeClr val="tx1"/>
                          </a:solidFill>
                          <a:latin typeface="+mj-lt"/>
                          <a:ea typeface="+mn-ea"/>
                        </a:rPr>
                        <a:t>412</a:t>
                      </a:r>
                      <a:r>
                        <a:rPr lang="ja-JP" altLang="en-US" sz="1200" b="0" u="none" dirty="0">
                          <a:solidFill>
                            <a:schemeClr val="tx1"/>
                          </a:solidFill>
                          <a:latin typeface="+mj-lt"/>
                          <a:ea typeface="+mn-ea"/>
                        </a:rPr>
                        <a:t>億円）</a:t>
                      </a:r>
                      <a:endParaRPr lang="en-US" altLang="ja-JP" sz="1200" b="0" u="none" dirty="0">
                        <a:solidFill>
                          <a:schemeClr val="tx1"/>
                        </a:solidFill>
                        <a:latin typeface="+mj-lt"/>
                        <a:ea typeface="+mn-ea"/>
                      </a:endParaRPr>
                    </a:p>
                    <a:p>
                      <a:pPr marL="72000" marR="0" indent="-457200" algn="l" defTabSz="914400" rtl="0" eaLnBrk="1" fontAlgn="auto" latinLnBrk="0" hangingPunct="1">
                        <a:lnSpc>
                          <a:spcPct val="100000"/>
                        </a:lnSpc>
                        <a:spcBef>
                          <a:spcPts val="0"/>
                        </a:spcBef>
                        <a:spcAft>
                          <a:spcPts val="0"/>
                        </a:spcAft>
                        <a:buClrTx/>
                        <a:buSzTx/>
                        <a:buFontTx/>
                        <a:buNone/>
                        <a:tabLst/>
                        <a:defRPr/>
                      </a:pPr>
                      <a:r>
                        <a:rPr lang="ja-JP" altLang="en-US" sz="1200" b="0" u="none" dirty="0">
                          <a:solidFill>
                            <a:schemeClr val="tx1"/>
                          </a:solidFill>
                          <a:latin typeface="+mj-lt"/>
                          <a:ea typeface="+mn-ea"/>
                        </a:rPr>
                        <a:t>　　　　　　→</a:t>
                      </a:r>
                      <a:r>
                        <a:rPr lang="en-US" altLang="ja-JP" sz="1200" b="0" u="none" dirty="0">
                          <a:solidFill>
                            <a:schemeClr val="tx1"/>
                          </a:solidFill>
                          <a:latin typeface="+mj-lt"/>
                          <a:ea typeface="+mn-ea"/>
                        </a:rPr>
                        <a:t>2013</a:t>
                      </a:r>
                      <a:r>
                        <a:rPr lang="ja-JP" altLang="en-US" sz="1200" b="0" u="none" dirty="0">
                          <a:solidFill>
                            <a:schemeClr val="tx1"/>
                          </a:solidFill>
                          <a:latin typeface="+mj-lt"/>
                          <a:ea typeface="+mn-ea"/>
                        </a:rPr>
                        <a:t>年度（</a:t>
                      </a:r>
                      <a:r>
                        <a:rPr lang="en-US" altLang="ja-JP" sz="1200" b="0" u="none" dirty="0">
                          <a:solidFill>
                            <a:schemeClr val="tx1"/>
                          </a:solidFill>
                          <a:latin typeface="+mj-lt"/>
                          <a:ea typeface="+mn-ea"/>
                        </a:rPr>
                        <a:t>387</a:t>
                      </a:r>
                      <a:r>
                        <a:rPr lang="ja-JP" altLang="en-US" sz="1200" b="0" u="none" dirty="0">
                          <a:solidFill>
                            <a:schemeClr val="tx1"/>
                          </a:solidFill>
                          <a:latin typeface="+mj-lt"/>
                          <a:ea typeface="+mn-ea"/>
                        </a:rPr>
                        <a:t>億円）</a:t>
                      </a:r>
                      <a:endParaRPr lang="en-US" altLang="ja-JP" sz="1200" b="0" u="none" dirty="0">
                        <a:solidFill>
                          <a:schemeClr val="tx1"/>
                        </a:solidFill>
                        <a:latin typeface="+mj-lt"/>
                        <a:ea typeface="+mn-ea"/>
                      </a:endParaRPr>
                    </a:p>
                    <a:p>
                      <a:pPr marL="72000" marR="0" lvl="0" indent="-457200" algn="l" defTabSz="914400" rtl="0" eaLnBrk="1" fontAlgn="auto" latinLnBrk="0" hangingPunct="1">
                        <a:lnSpc>
                          <a:spcPct val="100000"/>
                        </a:lnSpc>
                        <a:spcBef>
                          <a:spcPts val="0"/>
                        </a:spcBef>
                        <a:spcAft>
                          <a:spcPts val="0"/>
                        </a:spcAft>
                        <a:buClrTx/>
                        <a:buSzTx/>
                        <a:buFontTx/>
                        <a:buNone/>
                        <a:tabLst/>
                        <a:defRPr/>
                      </a:pPr>
                      <a:r>
                        <a:rPr lang="ja-JP" altLang="en-US" sz="1200" b="0" u="none" dirty="0">
                          <a:solidFill>
                            <a:schemeClr val="tx1"/>
                          </a:solidFill>
                          <a:latin typeface="+mj-lt"/>
                          <a:ea typeface="+mn-ea"/>
                        </a:rPr>
                        <a:t>　  　　　　</a:t>
                      </a:r>
                      <a:r>
                        <a:rPr lang="ja-JP" altLang="en-US" sz="1200" b="0" u="none" baseline="0" dirty="0">
                          <a:solidFill>
                            <a:schemeClr val="tx1"/>
                          </a:solidFill>
                          <a:latin typeface="+mj-lt"/>
                          <a:ea typeface="+mn-ea"/>
                        </a:rPr>
                        <a:t> </a:t>
                      </a:r>
                      <a:r>
                        <a:rPr lang="ja-JP" altLang="en-US" sz="1200" b="0" u="none" dirty="0">
                          <a:solidFill>
                            <a:schemeClr val="tx1"/>
                          </a:solidFill>
                          <a:latin typeface="+mj-lt"/>
                          <a:ea typeface="+mn-ea"/>
                        </a:rPr>
                        <a:t>→</a:t>
                      </a:r>
                      <a:r>
                        <a:rPr lang="en-US" altLang="ja-JP" sz="1200" b="0" u="none" dirty="0">
                          <a:solidFill>
                            <a:schemeClr val="tx1"/>
                          </a:solidFill>
                          <a:latin typeface="+mj-lt"/>
                          <a:ea typeface="+mn-ea"/>
                        </a:rPr>
                        <a:t>2017</a:t>
                      </a:r>
                      <a:r>
                        <a:rPr lang="ja-JP" altLang="en-US" sz="1200" b="0" u="none" dirty="0">
                          <a:solidFill>
                            <a:schemeClr val="tx1"/>
                          </a:solidFill>
                          <a:latin typeface="+mj-lt"/>
                          <a:ea typeface="+mn-ea"/>
                        </a:rPr>
                        <a:t>年度（</a:t>
                      </a:r>
                      <a:r>
                        <a:rPr lang="en-US" altLang="ja-JP" sz="1200" b="0" u="none" dirty="0">
                          <a:solidFill>
                            <a:schemeClr val="tx1"/>
                          </a:solidFill>
                          <a:latin typeface="+mj-lt"/>
                          <a:ea typeface="+mn-ea"/>
                        </a:rPr>
                        <a:t>385</a:t>
                      </a:r>
                      <a:r>
                        <a:rPr lang="ja-JP" altLang="en-US" sz="1200" b="0" u="none" dirty="0">
                          <a:solidFill>
                            <a:schemeClr val="tx1"/>
                          </a:solidFill>
                          <a:latin typeface="+mj-lt"/>
                          <a:ea typeface="+mn-ea"/>
                        </a:rPr>
                        <a:t>億円）</a:t>
                      </a:r>
                      <a:endParaRPr lang="en-US" altLang="ja-JP" sz="1200" b="0" u="none" dirty="0">
                        <a:solidFill>
                          <a:schemeClr val="tx1"/>
                        </a:solidFill>
                        <a:latin typeface="+mj-lt"/>
                        <a:ea typeface="+mn-ea"/>
                      </a:endParaRPr>
                    </a:p>
                    <a:p>
                      <a:pPr marL="72000" marR="0" indent="-457200" algn="l" defTabSz="914400" rtl="0" eaLnBrk="1" fontAlgn="auto" latinLnBrk="0" hangingPunct="1">
                        <a:lnSpc>
                          <a:spcPct val="100000"/>
                        </a:lnSpc>
                        <a:spcBef>
                          <a:spcPts val="0"/>
                        </a:spcBef>
                        <a:spcAft>
                          <a:spcPts val="0"/>
                        </a:spcAft>
                        <a:buClrTx/>
                        <a:buSzTx/>
                        <a:buFontTx/>
                        <a:buNone/>
                        <a:tabLst/>
                        <a:defRPr/>
                      </a:pPr>
                      <a:r>
                        <a:rPr lang="ja-JP" altLang="en-US" sz="1000" b="0" u="none" dirty="0">
                          <a:solidFill>
                            <a:schemeClr val="tx1"/>
                          </a:solidFill>
                          <a:latin typeface="+mj-lt"/>
                          <a:ea typeface="+mn-ea"/>
                        </a:rPr>
                        <a:t>　　　　　　　　　　　　　　</a:t>
                      </a:r>
                      <a:r>
                        <a:rPr lang="en-US" altLang="ja-JP" sz="1000" b="0" u="none" dirty="0">
                          <a:solidFill>
                            <a:schemeClr val="tx1"/>
                          </a:solidFill>
                          <a:latin typeface="+mj-lt"/>
                          <a:ea typeface="+mn-ea"/>
                        </a:rPr>
                        <a:t>※</a:t>
                      </a:r>
                      <a:r>
                        <a:rPr lang="ja-JP" altLang="en-US" sz="1000" b="0" u="none" dirty="0">
                          <a:solidFill>
                            <a:schemeClr val="tx1"/>
                          </a:solidFill>
                          <a:latin typeface="+mj-lt"/>
                          <a:ea typeface="+mn-ea"/>
                        </a:rPr>
                        <a:t>給料・手当ベース</a:t>
                      </a:r>
                      <a:endParaRPr lang="en-US" altLang="ja-JP" sz="1000" b="0" u="none" dirty="0">
                        <a:solidFill>
                          <a:schemeClr val="tx1"/>
                        </a:solidFill>
                        <a:latin typeface="+mj-lt"/>
                        <a:ea typeface="+mn-ea"/>
                      </a:endParaRPr>
                    </a:p>
                    <a:p>
                      <a:pPr marL="72000" marR="0" indent="-457200" algn="l" defTabSz="914400" rtl="0" eaLnBrk="1" fontAlgn="auto" latinLnBrk="0" hangingPunct="1">
                        <a:lnSpc>
                          <a:spcPct val="100000"/>
                        </a:lnSpc>
                        <a:spcBef>
                          <a:spcPts val="0"/>
                        </a:spcBef>
                        <a:spcAft>
                          <a:spcPts val="0"/>
                        </a:spcAft>
                        <a:buClrTx/>
                        <a:buSzTx/>
                        <a:buFontTx/>
                        <a:buNone/>
                        <a:tabLst/>
                        <a:defRPr/>
                      </a:pPr>
                      <a:endParaRPr lang="en-US" altLang="ja-JP" sz="1200" b="0" u="none" dirty="0">
                        <a:solidFill>
                          <a:schemeClr val="tx1"/>
                        </a:solidFill>
                        <a:latin typeface="+mj-lt"/>
                        <a:ea typeface="+mn-ea"/>
                      </a:endParaRPr>
                    </a:p>
                    <a:p>
                      <a:pPr marL="72000" indent="-457200">
                        <a:lnSpc>
                          <a:spcPct val="100000"/>
                        </a:lnSpc>
                      </a:pPr>
                      <a:r>
                        <a:rPr lang="ja-JP" altLang="en-US" sz="1200" b="0" u="none" dirty="0">
                          <a:solidFill>
                            <a:schemeClr val="tx1"/>
                          </a:solidFill>
                          <a:latin typeface="+mj-lt"/>
                          <a:ea typeface="+mn-ea"/>
                        </a:rPr>
                        <a:t>・</a:t>
                      </a:r>
                      <a:r>
                        <a:rPr lang="en-US" altLang="ja-JP" sz="1200" b="0" u="none" dirty="0">
                          <a:solidFill>
                            <a:schemeClr val="tx1"/>
                          </a:solidFill>
                          <a:latin typeface="+mj-lt"/>
                          <a:ea typeface="+mn-ea"/>
                        </a:rPr>
                        <a:t>2015</a:t>
                      </a:r>
                      <a:r>
                        <a:rPr lang="ja-JP" altLang="en-US" sz="1200" b="0" u="none" dirty="0">
                          <a:solidFill>
                            <a:schemeClr val="tx1"/>
                          </a:solidFill>
                          <a:latin typeface="+mj-lt"/>
                          <a:ea typeface="+mn-ea"/>
                        </a:rPr>
                        <a:t>年度決算において、過去最高の当年度損益（</a:t>
                      </a:r>
                      <a:r>
                        <a:rPr lang="en-US" altLang="ja-JP" sz="1200" b="0" u="none" dirty="0">
                          <a:solidFill>
                            <a:schemeClr val="tx1"/>
                          </a:solidFill>
                          <a:latin typeface="+mj-lt"/>
                          <a:ea typeface="+mn-ea"/>
                        </a:rPr>
                        <a:t>375</a:t>
                      </a:r>
                      <a:r>
                        <a:rPr lang="ja-JP" altLang="en-US" sz="1200" b="0" u="none" dirty="0">
                          <a:solidFill>
                            <a:schemeClr val="tx1"/>
                          </a:solidFill>
                          <a:latin typeface="+mj-lt"/>
                          <a:ea typeface="+mn-ea"/>
                        </a:rPr>
                        <a:t>億円）を達成。</a:t>
                      </a:r>
                      <a:endParaRPr lang="en-US" altLang="ja-JP" sz="1200" b="0" u="none" dirty="0">
                        <a:solidFill>
                          <a:schemeClr val="tx1"/>
                        </a:solidFill>
                        <a:latin typeface="+mj-lt"/>
                        <a:ea typeface="+mn-ea"/>
                      </a:endParaRPr>
                    </a:p>
                    <a:p>
                      <a:pPr marL="72000" indent="-457200">
                        <a:lnSpc>
                          <a:spcPct val="100000"/>
                        </a:lnSpc>
                      </a:pPr>
                      <a:r>
                        <a:rPr lang="ja-JP" altLang="en-US" sz="900" b="0" u="none" baseline="0" dirty="0">
                          <a:solidFill>
                            <a:schemeClr val="tx1"/>
                          </a:solidFill>
                          <a:latin typeface="+mj-lt"/>
                          <a:ea typeface="+mn-ea"/>
                        </a:rPr>
                        <a:t>   ただし、</a:t>
                      </a:r>
                      <a:r>
                        <a:rPr lang="en-US" altLang="ja-JP" sz="900" b="0" u="none" baseline="0" dirty="0">
                          <a:solidFill>
                            <a:schemeClr val="tx1"/>
                          </a:solidFill>
                          <a:latin typeface="+mj-lt"/>
                          <a:ea typeface="+mn-ea"/>
                        </a:rPr>
                        <a:t>2017</a:t>
                      </a:r>
                      <a:r>
                        <a:rPr lang="ja-JP" altLang="en-US" sz="900" b="0" u="none" baseline="0" dirty="0">
                          <a:solidFill>
                            <a:schemeClr val="tx1"/>
                          </a:solidFill>
                          <a:latin typeface="+mj-lt"/>
                          <a:ea typeface="+mn-ea"/>
                        </a:rPr>
                        <a:t>年度決算において、バス事業の終結処理や高速鉄道事業の民営化処理を特別損失に計上したことなどにより、当年度黒字（</a:t>
                      </a:r>
                      <a:r>
                        <a:rPr lang="en-US" altLang="ja-JP" sz="900" b="0" u="none" baseline="0" dirty="0">
                          <a:solidFill>
                            <a:schemeClr val="tx1"/>
                          </a:solidFill>
                          <a:latin typeface="+mj-lt"/>
                          <a:ea typeface="+mn-ea"/>
                        </a:rPr>
                        <a:t>29</a:t>
                      </a:r>
                      <a:r>
                        <a:rPr lang="ja-JP" altLang="en-US" sz="900" b="0" u="none" baseline="0" dirty="0">
                          <a:solidFill>
                            <a:schemeClr val="tx1"/>
                          </a:solidFill>
                          <a:latin typeface="+mj-lt"/>
                          <a:ea typeface="+mn-ea"/>
                        </a:rPr>
                        <a:t>億円）</a:t>
                      </a:r>
                    </a:p>
                  </a:txBody>
                  <a:tcPr marR="36000">
                    <a:lnL w="12700" cap="flat" cmpd="sng" algn="ctr">
                      <a:solidFill>
                        <a:schemeClr val="tx1"/>
                      </a:solidFill>
                      <a:prstDash val="sysDash"/>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1"/>
                  </a:ext>
                </a:extLst>
              </a:tr>
            </a:tbl>
          </a:graphicData>
        </a:graphic>
      </p:graphicFrame>
      <p:sp>
        <p:nvSpPr>
          <p:cNvPr id="9" name="テキスト ボックス 8"/>
          <p:cNvSpPr txBox="1"/>
          <p:nvPr/>
        </p:nvSpPr>
        <p:spPr>
          <a:xfrm>
            <a:off x="0" y="-27384"/>
            <a:ext cx="7200000" cy="461665"/>
          </a:xfrm>
          <a:prstGeom prst="rect">
            <a:avLst/>
          </a:prstGeom>
          <a:solidFill>
            <a:srgbClr val="0070C0"/>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24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Ⅱ【</a:t>
            </a:r>
            <a:r>
              <a:rPr kumimoji="1" lang="ja-JP" altLang="en-US" sz="24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民営化の取組</a:t>
            </a:r>
            <a:r>
              <a:rPr kumimoji="1" lang="en-US" altLang="ja-JP" sz="24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a:t>
            </a:r>
            <a:r>
              <a:rPr kumimoji="1" lang="ja-JP" altLang="en-US" sz="24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（１）地下鉄</a:t>
            </a:r>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51</a:t>
            </a:fld>
            <a:endParaRPr lang="ja-JP" altLang="en-US"/>
          </a:p>
        </p:txBody>
      </p:sp>
    </p:spTree>
    <p:extLst>
      <p:ext uri="{BB962C8B-B14F-4D97-AF65-F5344CB8AC3E}">
        <p14:creationId xmlns:p14="http://schemas.microsoft.com/office/powerpoint/2010/main" val="2023504421"/>
      </p:ext>
    </p:extLst>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角丸四角形 6"/>
          <p:cNvSpPr/>
          <p:nvPr/>
        </p:nvSpPr>
        <p:spPr>
          <a:xfrm>
            <a:off x="4691633" y="2429610"/>
            <a:ext cx="4032000" cy="972000"/>
          </a:xfrm>
          <a:prstGeom prst="roundRect">
            <a:avLst>
              <a:gd name="adj" fmla="val 10060"/>
            </a:avLst>
          </a:prstGeom>
          <a:solidFill>
            <a:schemeClr val="accent6">
              <a:lumMod val="60000"/>
              <a:lumOff val="40000"/>
              <a:alpha val="5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graphicFrame>
        <p:nvGraphicFramePr>
          <p:cNvPr id="12" name="表 11"/>
          <p:cNvGraphicFramePr>
            <a:graphicFrameLocks noGrp="1"/>
          </p:cNvGraphicFramePr>
          <p:nvPr>
            <p:extLst/>
          </p:nvPr>
        </p:nvGraphicFramePr>
        <p:xfrm>
          <a:off x="323528" y="620689"/>
          <a:ext cx="8424936" cy="5819821"/>
        </p:xfrm>
        <a:graphic>
          <a:graphicData uri="http://schemas.openxmlformats.org/drawingml/2006/table">
            <a:tbl>
              <a:tblPr firstRow="1">
                <a:tableStyleId>{5C22544A-7EE6-4342-B048-85BDC9FD1C3A}</a:tableStyleId>
              </a:tblPr>
              <a:tblGrid>
                <a:gridCol w="2106234">
                  <a:extLst>
                    <a:ext uri="{9D8B030D-6E8A-4147-A177-3AD203B41FA5}">
                      <a16:colId xmlns:a16="http://schemas.microsoft.com/office/drawing/2014/main" val="20000"/>
                    </a:ext>
                  </a:extLst>
                </a:gridCol>
                <a:gridCol w="2106234">
                  <a:extLst>
                    <a:ext uri="{9D8B030D-6E8A-4147-A177-3AD203B41FA5}">
                      <a16:colId xmlns:a16="http://schemas.microsoft.com/office/drawing/2014/main" val="20001"/>
                    </a:ext>
                  </a:extLst>
                </a:gridCol>
                <a:gridCol w="2106234">
                  <a:extLst>
                    <a:ext uri="{9D8B030D-6E8A-4147-A177-3AD203B41FA5}">
                      <a16:colId xmlns:a16="http://schemas.microsoft.com/office/drawing/2014/main" val="20002"/>
                    </a:ext>
                  </a:extLst>
                </a:gridCol>
                <a:gridCol w="2106234">
                  <a:extLst>
                    <a:ext uri="{9D8B030D-6E8A-4147-A177-3AD203B41FA5}">
                      <a16:colId xmlns:a16="http://schemas.microsoft.com/office/drawing/2014/main" val="20003"/>
                    </a:ext>
                  </a:extLst>
                </a:gridCol>
              </a:tblGrid>
              <a:tr h="306578">
                <a:tc>
                  <a:txBody>
                    <a:bodyPr/>
                    <a:lstStyle/>
                    <a:p>
                      <a:pPr algn="ctr"/>
                      <a:r>
                        <a:rPr kumimoji="1" lang="ja-JP" altLang="en-US" sz="1800" b="0" dirty="0">
                          <a:solidFill>
                            <a:schemeClr val="tx1"/>
                          </a:solidFill>
                        </a:rPr>
                        <a:t>＜</a:t>
                      </a:r>
                      <a:r>
                        <a:rPr kumimoji="1" lang="en-US" altLang="ja-JP" sz="1800" b="0" dirty="0">
                          <a:solidFill>
                            <a:schemeClr val="tx1"/>
                          </a:solidFill>
                        </a:rPr>
                        <a:t>Why</a:t>
                      </a:r>
                      <a:r>
                        <a:rPr kumimoji="1" lang="ja-JP" altLang="en-US" sz="1800" b="0" dirty="0">
                          <a:solidFill>
                            <a:schemeClr val="tx1"/>
                          </a:solidFill>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kumimoji="1" lang="ja-JP" altLang="en-US" sz="1800" b="0" dirty="0">
                          <a:solidFill>
                            <a:schemeClr val="tx1"/>
                          </a:solidFill>
                        </a:rPr>
                        <a:t>＜</a:t>
                      </a:r>
                      <a:r>
                        <a:rPr kumimoji="1" lang="en-US" altLang="ja-JP" sz="1800" b="0" dirty="0">
                          <a:solidFill>
                            <a:schemeClr val="tx1"/>
                          </a:solidFill>
                        </a:rPr>
                        <a:t>Vision</a:t>
                      </a:r>
                      <a:r>
                        <a:rPr kumimoji="1" lang="ja-JP" altLang="en-US" sz="1800" b="0" dirty="0">
                          <a:solidFill>
                            <a:schemeClr val="tx1"/>
                          </a:solidFill>
                        </a:rPr>
                        <a:t>＞</a:t>
                      </a:r>
                    </a:p>
                  </a:txBody>
                  <a:tcPr anchor="ctr">
                    <a:lnL w="12700" cap="flat" cmpd="sng" algn="ctr">
                      <a:solidFill>
                        <a:schemeClr val="tx1"/>
                      </a:solidFill>
                      <a:prstDash val="sysDash"/>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kumimoji="1" lang="ja-JP" altLang="en-US" sz="1800" b="0" dirty="0">
                          <a:solidFill>
                            <a:schemeClr val="tx1"/>
                          </a:solidFill>
                        </a:rPr>
                        <a:t>＜</a:t>
                      </a:r>
                      <a:r>
                        <a:rPr kumimoji="1" lang="en-US" altLang="ja-JP" sz="1800" b="0" dirty="0">
                          <a:solidFill>
                            <a:schemeClr val="tx1"/>
                          </a:solidFill>
                        </a:rPr>
                        <a:t>What</a:t>
                      </a:r>
                      <a:r>
                        <a:rPr kumimoji="1" lang="ja-JP" altLang="en-US" sz="1800" b="0" dirty="0">
                          <a:solidFill>
                            <a:schemeClr val="tx1"/>
                          </a:solidFill>
                        </a:rPr>
                        <a:t>＞</a:t>
                      </a:r>
                    </a:p>
                  </a:txBody>
                  <a:tcPr anchor="ctr">
                    <a:lnL w="12700" cap="flat" cmpd="sng" algn="ctr">
                      <a:solidFill>
                        <a:schemeClr val="tx1"/>
                      </a:solidFill>
                      <a:prstDash val="sysDash"/>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kumimoji="1" lang="ja-JP" altLang="en-US" sz="1800" b="0" dirty="0">
                          <a:solidFill>
                            <a:schemeClr val="tx1"/>
                          </a:solidFill>
                        </a:rPr>
                        <a:t>＜</a:t>
                      </a:r>
                      <a:r>
                        <a:rPr kumimoji="1" lang="en-US" altLang="ja-JP" sz="1800" b="0" dirty="0">
                          <a:solidFill>
                            <a:schemeClr val="tx1"/>
                          </a:solidFill>
                        </a:rPr>
                        <a:t>Outcome</a:t>
                      </a:r>
                      <a:r>
                        <a:rPr kumimoji="1" lang="ja-JP" altLang="en-US" sz="1800" b="0" dirty="0">
                          <a:solidFill>
                            <a:schemeClr val="tx1"/>
                          </a:solidFill>
                        </a:rPr>
                        <a:t>＞</a:t>
                      </a:r>
                    </a:p>
                  </a:txBody>
                  <a:tcPr anchor="ctr">
                    <a:lnL w="12700" cap="flat" cmpd="sng" algn="ctr">
                      <a:solidFill>
                        <a:schemeClr val="tx1"/>
                      </a:solidFill>
                      <a:prstDash val="sysDash"/>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0"/>
                  </a:ext>
                </a:extLst>
              </a:tr>
              <a:tr h="5454061">
                <a:tc>
                  <a:txBody>
                    <a:bodyPr/>
                    <a:lstStyle/>
                    <a:p>
                      <a:pPr marL="72000" indent="-457200">
                        <a:lnSpc>
                          <a:spcPct val="100000"/>
                        </a:lnSpc>
                        <a:spcBef>
                          <a:spcPts val="0"/>
                        </a:spcBef>
                        <a:spcAft>
                          <a:spcPts val="0"/>
                        </a:spcAft>
                      </a:pPr>
                      <a:r>
                        <a:rPr lang="ja-JP" altLang="en-US" sz="1200" dirty="0" smtClean="0">
                          <a:solidFill>
                            <a:schemeClr val="tx1"/>
                          </a:solidFill>
                          <a:latin typeface="+mn-lt"/>
                          <a:ea typeface="+mn-ea"/>
                        </a:rPr>
                        <a:t>（前頁からの続き）</a:t>
                      </a:r>
                      <a:endParaRPr lang="en-US" altLang="ja-JP" sz="1200" dirty="0" smtClean="0">
                        <a:solidFill>
                          <a:schemeClr val="tx1"/>
                        </a:solidFill>
                        <a:latin typeface="+mn-lt"/>
                        <a:ea typeface="+mn-ea"/>
                      </a:endParaRPr>
                    </a:p>
                    <a:p>
                      <a:pPr marL="72000" indent="-457200">
                        <a:lnSpc>
                          <a:spcPct val="100000"/>
                        </a:lnSpc>
                        <a:spcBef>
                          <a:spcPts val="0"/>
                        </a:spcBef>
                        <a:spcAft>
                          <a:spcPts val="0"/>
                        </a:spcAft>
                      </a:pPr>
                      <a:endParaRPr lang="en-US" altLang="ja-JP" sz="1200" dirty="0" smtClean="0">
                        <a:solidFill>
                          <a:schemeClr val="tx1"/>
                        </a:solidFill>
                        <a:latin typeface="+mn-lt"/>
                        <a:ea typeface="+mn-ea"/>
                      </a:endParaRPr>
                    </a:p>
                    <a:p>
                      <a:pPr marL="72000" indent="-457200">
                        <a:lnSpc>
                          <a:spcPct val="100000"/>
                        </a:lnSpc>
                        <a:spcBef>
                          <a:spcPts val="0"/>
                        </a:spcBef>
                        <a:spcAft>
                          <a:spcPts val="0"/>
                        </a:spcAft>
                      </a:pPr>
                      <a:endParaRPr lang="en-US" altLang="ja-JP" sz="1200" dirty="0" smtClean="0">
                        <a:solidFill>
                          <a:schemeClr val="tx1"/>
                        </a:solidFill>
                        <a:latin typeface="+mn-lt"/>
                        <a:ea typeface="+mn-ea"/>
                      </a:endParaRPr>
                    </a:p>
                    <a:p>
                      <a:pPr marL="72000" indent="-457200">
                        <a:lnSpc>
                          <a:spcPct val="100000"/>
                        </a:lnSpc>
                        <a:spcBef>
                          <a:spcPts val="0"/>
                        </a:spcBef>
                        <a:spcAft>
                          <a:spcPts val="0"/>
                        </a:spcAft>
                      </a:pPr>
                      <a:endParaRPr lang="en-US" altLang="ja-JP" sz="1200" dirty="0" smtClean="0">
                        <a:solidFill>
                          <a:schemeClr val="tx1"/>
                        </a:solidFill>
                        <a:latin typeface="+mn-lt"/>
                        <a:ea typeface="+mn-ea"/>
                      </a:endParaRPr>
                    </a:p>
                    <a:p>
                      <a:pPr marL="72000" indent="-457200">
                        <a:lnSpc>
                          <a:spcPct val="100000"/>
                        </a:lnSpc>
                        <a:spcBef>
                          <a:spcPts val="0"/>
                        </a:spcBef>
                        <a:spcAft>
                          <a:spcPts val="0"/>
                        </a:spcAft>
                      </a:pPr>
                      <a:endParaRPr lang="en-US" altLang="ja-JP" sz="1200" dirty="0" smtClean="0">
                        <a:solidFill>
                          <a:schemeClr val="tx1"/>
                        </a:solidFill>
                        <a:latin typeface="+mn-lt"/>
                        <a:ea typeface="+mn-ea"/>
                      </a:endParaRPr>
                    </a:p>
                    <a:p>
                      <a:pPr marL="72000" indent="-457200">
                        <a:lnSpc>
                          <a:spcPct val="100000"/>
                        </a:lnSpc>
                        <a:spcBef>
                          <a:spcPts val="0"/>
                        </a:spcBef>
                        <a:spcAft>
                          <a:spcPts val="0"/>
                        </a:spcAft>
                      </a:pPr>
                      <a:endParaRPr lang="en-US" altLang="ja-JP" sz="1200" dirty="0" smtClean="0">
                        <a:solidFill>
                          <a:schemeClr val="tx1"/>
                        </a:solidFill>
                        <a:latin typeface="+mn-lt"/>
                        <a:ea typeface="+mn-ea"/>
                      </a:endParaRPr>
                    </a:p>
                    <a:p>
                      <a:pPr marL="72000" indent="-457200">
                        <a:lnSpc>
                          <a:spcPct val="100000"/>
                        </a:lnSpc>
                        <a:spcBef>
                          <a:spcPts val="0"/>
                        </a:spcBef>
                        <a:spcAft>
                          <a:spcPts val="0"/>
                        </a:spcAft>
                      </a:pPr>
                      <a:endParaRPr lang="en-US" altLang="ja-JP" sz="1200" dirty="0" smtClean="0">
                        <a:solidFill>
                          <a:schemeClr val="tx1"/>
                        </a:solidFill>
                        <a:latin typeface="+mn-lt"/>
                        <a:ea typeface="+mn-ea"/>
                      </a:endParaRPr>
                    </a:p>
                    <a:p>
                      <a:pPr marL="72000" indent="-457200">
                        <a:lnSpc>
                          <a:spcPct val="100000"/>
                        </a:lnSpc>
                        <a:spcBef>
                          <a:spcPts val="0"/>
                        </a:spcBef>
                        <a:spcAft>
                          <a:spcPts val="0"/>
                        </a:spcAft>
                      </a:pPr>
                      <a:endParaRPr lang="en-US" altLang="ja-JP" sz="1200" dirty="0" smtClean="0">
                        <a:solidFill>
                          <a:schemeClr val="tx1"/>
                        </a:solidFill>
                        <a:latin typeface="+mn-lt"/>
                        <a:ea typeface="+mn-ea"/>
                      </a:endParaRPr>
                    </a:p>
                    <a:p>
                      <a:pPr marL="72000" indent="-457200">
                        <a:lnSpc>
                          <a:spcPct val="100000"/>
                        </a:lnSpc>
                        <a:spcBef>
                          <a:spcPts val="0"/>
                        </a:spcBef>
                        <a:spcAft>
                          <a:spcPts val="0"/>
                        </a:spcAft>
                      </a:pPr>
                      <a:endParaRPr lang="en-US" altLang="ja-JP" sz="1200" dirty="0" smtClean="0">
                        <a:solidFill>
                          <a:schemeClr val="tx1"/>
                        </a:solidFill>
                        <a:latin typeface="+mn-lt"/>
                        <a:ea typeface="+mn-ea"/>
                      </a:endParaRPr>
                    </a:p>
                    <a:p>
                      <a:pPr marL="72000" indent="-457200">
                        <a:lnSpc>
                          <a:spcPct val="100000"/>
                        </a:lnSpc>
                        <a:spcBef>
                          <a:spcPts val="0"/>
                        </a:spcBef>
                        <a:spcAft>
                          <a:spcPts val="0"/>
                        </a:spcAft>
                      </a:pPr>
                      <a:endParaRPr lang="en-US" altLang="ja-JP" sz="1200" dirty="0" smtClean="0">
                        <a:solidFill>
                          <a:schemeClr val="tx1"/>
                        </a:solidFill>
                        <a:latin typeface="+mn-lt"/>
                        <a:ea typeface="+mn-ea"/>
                      </a:endParaRPr>
                    </a:p>
                    <a:p>
                      <a:pPr marL="72000" indent="-457200">
                        <a:lnSpc>
                          <a:spcPct val="100000"/>
                        </a:lnSpc>
                        <a:spcBef>
                          <a:spcPts val="0"/>
                        </a:spcBef>
                        <a:spcAft>
                          <a:spcPts val="0"/>
                        </a:spcAft>
                      </a:pPr>
                      <a:endParaRPr lang="en-US" altLang="ja-JP" sz="1200" dirty="0" smtClean="0">
                        <a:solidFill>
                          <a:schemeClr val="tx1"/>
                        </a:solidFill>
                        <a:latin typeface="+mn-lt"/>
                        <a:ea typeface="+mn-ea"/>
                      </a:endParaRPr>
                    </a:p>
                    <a:p>
                      <a:pPr marL="72000" indent="-457200">
                        <a:lnSpc>
                          <a:spcPct val="100000"/>
                        </a:lnSpc>
                        <a:spcBef>
                          <a:spcPts val="0"/>
                        </a:spcBef>
                        <a:spcAft>
                          <a:spcPts val="0"/>
                        </a:spcAft>
                      </a:pPr>
                      <a:endParaRPr lang="en-US" altLang="ja-JP" sz="1200" dirty="0" smtClean="0">
                        <a:solidFill>
                          <a:schemeClr val="tx1"/>
                        </a:solidFill>
                        <a:latin typeface="+mn-lt"/>
                        <a:ea typeface="+mn-ea"/>
                      </a:endParaRPr>
                    </a:p>
                    <a:p>
                      <a:pPr marL="72000" indent="-457200">
                        <a:lnSpc>
                          <a:spcPct val="100000"/>
                        </a:lnSpc>
                        <a:spcBef>
                          <a:spcPts val="0"/>
                        </a:spcBef>
                        <a:spcAft>
                          <a:spcPts val="0"/>
                        </a:spcAft>
                      </a:pPr>
                      <a:endParaRPr lang="en-US" altLang="ja-JP" sz="1200" dirty="0" smtClean="0">
                        <a:solidFill>
                          <a:schemeClr val="tx1"/>
                        </a:solidFill>
                        <a:latin typeface="+mn-lt"/>
                        <a:ea typeface="+mn-ea"/>
                      </a:endParaRPr>
                    </a:p>
                    <a:p>
                      <a:pPr marL="72000" indent="-457200">
                        <a:lnSpc>
                          <a:spcPct val="100000"/>
                        </a:lnSpc>
                        <a:spcBef>
                          <a:spcPts val="0"/>
                        </a:spcBef>
                        <a:spcAft>
                          <a:spcPts val="0"/>
                        </a:spcAft>
                      </a:pPr>
                      <a:endParaRPr lang="en-US" altLang="ja-JP" sz="1200" dirty="0" smtClean="0">
                        <a:solidFill>
                          <a:schemeClr val="tx1"/>
                        </a:solidFill>
                        <a:latin typeface="+mn-lt"/>
                        <a:ea typeface="+mn-ea"/>
                      </a:endParaRPr>
                    </a:p>
                    <a:p>
                      <a:pPr marL="72000" indent="-457200">
                        <a:lnSpc>
                          <a:spcPct val="100000"/>
                        </a:lnSpc>
                        <a:spcBef>
                          <a:spcPts val="0"/>
                        </a:spcBef>
                        <a:spcAft>
                          <a:spcPts val="0"/>
                        </a:spcAft>
                      </a:pPr>
                      <a:endParaRPr lang="en-US" altLang="ja-JP" sz="1200" dirty="0" smtClean="0">
                        <a:solidFill>
                          <a:schemeClr val="tx1"/>
                        </a:solidFill>
                        <a:latin typeface="+mn-lt"/>
                        <a:ea typeface="+mn-ea"/>
                      </a:endParaRPr>
                    </a:p>
                    <a:p>
                      <a:pPr marL="72000" indent="-457200">
                        <a:lnSpc>
                          <a:spcPct val="100000"/>
                        </a:lnSpc>
                        <a:spcBef>
                          <a:spcPts val="0"/>
                        </a:spcBef>
                        <a:spcAft>
                          <a:spcPts val="0"/>
                        </a:spcAft>
                      </a:pPr>
                      <a:endParaRPr lang="en-US" altLang="ja-JP" sz="1200" dirty="0" smtClean="0">
                        <a:solidFill>
                          <a:schemeClr val="tx1"/>
                        </a:solidFill>
                        <a:latin typeface="+mn-lt"/>
                        <a:ea typeface="+mn-ea"/>
                      </a:endParaRPr>
                    </a:p>
                    <a:p>
                      <a:pPr marL="72000" indent="-457200">
                        <a:lnSpc>
                          <a:spcPct val="100000"/>
                        </a:lnSpc>
                        <a:spcBef>
                          <a:spcPts val="0"/>
                        </a:spcBef>
                        <a:spcAft>
                          <a:spcPts val="0"/>
                        </a:spcAft>
                      </a:pPr>
                      <a:endParaRPr lang="en-US" altLang="ja-JP" sz="1200" dirty="0" smtClean="0">
                        <a:solidFill>
                          <a:schemeClr val="tx1"/>
                        </a:solidFill>
                        <a:latin typeface="+mn-lt"/>
                        <a:ea typeface="+mn-ea"/>
                      </a:endParaRPr>
                    </a:p>
                    <a:p>
                      <a:pPr marL="72000" indent="-457200">
                        <a:lnSpc>
                          <a:spcPct val="100000"/>
                        </a:lnSpc>
                        <a:spcBef>
                          <a:spcPts val="0"/>
                        </a:spcBef>
                        <a:spcAft>
                          <a:spcPts val="0"/>
                        </a:spcAft>
                      </a:pPr>
                      <a:endParaRPr lang="en-US" altLang="ja-JP" sz="1200" dirty="0" smtClean="0">
                        <a:solidFill>
                          <a:schemeClr val="tx1"/>
                        </a:solidFill>
                        <a:latin typeface="+mn-lt"/>
                        <a:ea typeface="+mn-ea"/>
                      </a:endParaRPr>
                    </a:p>
                    <a:p>
                      <a:pPr marL="72000" indent="-457200">
                        <a:lnSpc>
                          <a:spcPct val="100000"/>
                        </a:lnSpc>
                        <a:spcBef>
                          <a:spcPts val="0"/>
                        </a:spcBef>
                        <a:spcAft>
                          <a:spcPts val="0"/>
                        </a:spcAft>
                      </a:pPr>
                      <a:endParaRPr lang="en-US" altLang="ja-JP" sz="1200" dirty="0" smtClean="0">
                        <a:solidFill>
                          <a:schemeClr val="tx1"/>
                        </a:solidFill>
                        <a:latin typeface="+mn-lt"/>
                        <a:ea typeface="+mn-ea"/>
                      </a:endParaRPr>
                    </a:p>
                    <a:p>
                      <a:pPr marL="72000" indent="-457200">
                        <a:lnSpc>
                          <a:spcPct val="100000"/>
                        </a:lnSpc>
                        <a:spcBef>
                          <a:spcPts val="0"/>
                        </a:spcBef>
                        <a:spcAft>
                          <a:spcPts val="0"/>
                        </a:spcAft>
                      </a:pPr>
                      <a:endParaRPr lang="en-US" altLang="ja-JP" sz="1200" dirty="0" smtClean="0">
                        <a:solidFill>
                          <a:schemeClr val="tx1"/>
                        </a:solidFill>
                        <a:latin typeface="+mn-lt"/>
                        <a:ea typeface="+mn-ea"/>
                      </a:endParaRPr>
                    </a:p>
                    <a:p>
                      <a:pPr marL="72000" indent="-457200">
                        <a:lnSpc>
                          <a:spcPct val="100000"/>
                        </a:lnSpc>
                        <a:spcBef>
                          <a:spcPts val="0"/>
                        </a:spcBef>
                        <a:spcAft>
                          <a:spcPts val="0"/>
                        </a:spcAft>
                      </a:pPr>
                      <a:endParaRPr lang="en-US" altLang="ja-JP" sz="1200" dirty="0" smtClean="0">
                        <a:solidFill>
                          <a:schemeClr val="tx1"/>
                        </a:solidFill>
                        <a:latin typeface="+mn-lt"/>
                        <a:ea typeface="+mn-ea"/>
                      </a:endParaRPr>
                    </a:p>
                    <a:p>
                      <a:pPr marL="72000" indent="-457200">
                        <a:lnSpc>
                          <a:spcPct val="100000"/>
                        </a:lnSpc>
                        <a:spcBef>
                          <a:spcPts val="0"/>
                        </a:spcBef>
                        <a:spcAft>
                          <a:spcPts val="0"/>
                        </a:spcAft>
                      </a:pPr>
                      <a:endParaRPr lang="en-US" altLang="ja-JP" sz="1200" dirty="0" smtClean="0">
                        <a:solidFill>
                          <a:schemeClr val="tx1"/>
                        </a:solidFill>
                        <a:latin typeface="+mn-lt"/>
                        <a:ea typeface="+mn-ea"/>
                      </a:endParaRPr>
                    </a:p>
                    <a:p>
                      <a:pPr marL="72000" indent="-457200">
                        <a:lnSpc>
                          <a:spcPct val="100000"/>
                        </a:lnSpc>
                        <a:spcBef>
                          <a:spcPts val="0"/>
                        </a:spcBef>
                        <a:spcAft>
                          <a:spcPts val="0"/>
                        </a:spcAft>
                      </a:pPr>
                      <a:endParaRPr lang="en-US" altLang="ja-JP" sz="1200" dirty="0" smtClean="0">
                        <a:solidFill>
                          <a:schemeClr val="tx1"/>
                        </a:solidFill>
                        <a:latin typeface="+mn-lt"/>
                        <a:ea typeface="+mn-ea"/>
                      </a:endParaRPr>
                    </a:p>
                    <a:p>
                      <a:pPr marL="72000" indent="-457200">
                        <a:lnSpc>
                          <a:spcPct val="100000"/>
                        </a:lnSpc>
                        <a:spcBef>
                          <a:spcPts val="0"/>
                        </a:spcBef>
                        <a:spcAft>
                          <a:spcPts val="0"/>
                        </a:spcAft>
                      </a:pPr>
                      <a:endParaRPr lang="en-US" altLang="ja-JP" sz="1200" dirty="0" smtClean="0">
                        <a:solidFill>
                          <a:schemeClr val="tx1"/>
                        </a:solidFill>
                        <a:latin typeface="+mn-lt"/>
                        <a:ea typeface="+mn-ea"/>
                      </a:endParaRPr>
                    </a:p>
                    <a:p>
                      <a:pPr marL="72000" indent="-457200">
                        <a:lnSpc>
                          <a:spcPct val="100000"/>
                        </a:lnSpc>
                        <a:spcBef>
                          <a:spcPts val="0"/>
                        </a:spcBef>
                        <a:spcAft>
                          <a:spcPts val="0"/>
                        </a:spcAft>
                      </a:pPr>
                      <a:endParaRPr lang="en-US" altLang="ja-JP" sz="1200" dirty="0" smtClean="0">
                        <a:solidFill>
                          <a:schemeClr val="tx1"/>
                        </a:solidFill>
                        <a:latin typeface="+mn-lt"/>
                        <a:ea typeface="+mn-ea"/>
                      </a:endParaRPr>
                    </a:p>
                    <a:p>
                      <a:pPr marL="72000" indent="-457200">
                        <a:lnSpc>
                          <a:spcPct val="100000"/>
                        </a:lnSpc>
                        <a:spcBef>
                          <a:spcPts val="0"/>
                        </a:spcBef>
                        <a:spcAft>
                          <a:spcPts val="0"/>
                        </a:spcAft>
                      </a:pPr>
                      <a:endParaRPr lang="en-US" altLang="ja-JP" sz="1200" dirty="0" smtClean="0">
                        <a:solidFill>
                          <a:schemeClr val="tx1"/>
                        </a:solidFill>
                        <a:latin typeface="+mn-lt"/>
                        <a:ea typeface="+mn-ea"/>
                      </a:endParaRPr>
                    </a:p>
                    <a:p>
                      <a:pPr marL="72000" indent="-457200">
                        <a:lnSpc>
                          <a:spcPct val="100000"/>
                        </a:lnSpc>
                        <a:spcBef>
                          <a:spcPts val="0"/>
                        </a:spcBef>
                        <a:spcAft>
                          <a:spcPts val="0"/>
                        </a:spcAft>
                      </a:pPr>
                      <a:endParaRPr lang="en-US" altLang="ja-JP" sz="1200" dirty="0" smtClean="0">
                        <a:solidFill>
                          <a:schemeClr val="tx1"/>
                        </a:solidFill>
                        <a:latin typeface="+mn-lt"/>
                        <a:ea typeface="+mn-ea"/>
                      </a:endParaRPr>
                    </a:p>
                    <a:p>
                      <a:pPr marL="72000" marR="0" indent="-457200" algn="l" defTabSz="914400" rtl="0" eaLnBrk="1" fontAlgn="auto" latinLnBrk="0" hangingPunct="1">
                        <a:lnSpc>
                          <a:spcPct val="100000"/>
                        </a:lnSpc>
                        <a:spcBef>
                          <a:spcPts val="0"/>
                        </a:spcBef>
                        <a:spcAft>
                          <a:spcPts val="0"/>
                        </a:spcAft>
                        <a:buClrTx/>
                        <a:buSzTx/>
                        <a:buFontTx/>
                        <a:buNone/>
                        <a:tabLst/>
                        <a:defRPr/>
                      </a:pPr>
                      <a:endParaRPr lang="en-US" altLang="ja-JP" sz="1200" dirty="0" smtClean="0">
                        <a:solidFill>
                          <a:schemeClr val="tx1"/>
                        </a:solidFill>
                        <a:latin typeface="+mn-lt"/>
                        <a:ea typeface="+mn-ea"/>
                      </a:endParaRPr>
                    </a:p>
                    <a:p>
                      <a:pPr marL="72000" indent="-457200">
                        <a:lnSpc>
                          <a:spcPct val="100000"/>
                        </a:lnSpc>
                      </a:pPr>
                      <a:endParaRPr lang="ja-JP" altLang="en-US" sz="1200" u="none" dirty="0">
                        <a:solidFill>
                          <a:schemeClr val="tx1"/>
                        </a:solidFill>
                        <a:latin typeface="Calibri" pitchFamily="34" charset="0"/>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72000" indent="-457200">
                        <a:lnSpc>
                          <a:spcPct val="100000"/>
                        </a:lnSpc>
                        <a:spcBef>
                          <a:spcPts val="0"/>
                        </a:spcBef>
                        <a:spcAft>
                          <a:spcPts val="0"/>
                        </a:spcAft>
                      </a:pPr>
                      <a:r>
                        <a:rPr lang="ja-JP" altLang="en-US" sz="1200" dirty="0" smtClean="0">
                          <a:solidFill>
                            <a:schemeClr val="tx1"/>
                          </a:solidFill>
                          <a:latin typeface="+mn-lt"/>
                          <a:ea typeface="+mn-ea"/>
                        </a:rPr>
                        <a:t>（前頁からの続き）</a:t>
                      </a:r>
                      <a:endParaRPr lang="en-US" altLang="ja-JP" sz="1200" dirty="0" smtClean="0">
                        <a:solidFill>
                          <a:schemeClr val="tx1"/>
                        </a:solidFill>
                        <a:latin typeface="+mn-lt"/>
                        <a:ea typeface="+mn-ea"/>
                      </a:endParaRPr>
                    </a:p>
                    <a:p>
                      <a:pPr marL="72000" indent="-457200">
                        <a:lnSpc>
                          <a:spcPct val="100000"/>
                        </a:lnSpc>
                        <a:spcBef>
                          <a:spcPts val="0"/>
                        </a:spcBef>
                        <a:spcAft>
                          <a:spcPts val="0"/>
                        </a:spcAft>
                      </a:pPr>
                      <a:endParaRPr lang="en-US" altLang="ja-JP" sz="1200" dirty="0" smtClean="0">
                        <a:solidFill>
                          <a:schemeClr val="tx1"/>
                        </a:solidFill>
                        <a:latin typeface="+mn-lt"/>
                        <a:ea typeface="+mn-ea"/>
                      </a:endParaRPr>
                    </a:p>
                    <a:p>
                      <a:pPr marL="72000" indent="-457200">
                        <a:lnSpc>
                          <a:spcPct val="100000"/>
                        </a:lnSpc>
                        <a:spcBef>
                          <a:spcPts val="0"/>
                        </a:spcBef>
                        <a:spcAft>
                          <a:spcPts val="0"/>
                        </a:spcAft>
                      </a:pPr>
                      <a:endParaRPr lang="en-US" altLang="ja-JP" sz="1200" dirty="0" smtClean="0">
                        <a:solidFill>
                          <a:schemeClr val="tx1"/>
                        </a:solidFill>
                        <a:latin typeface="+mn-lt"/>
                        <a:ea typeface="+mn-ea"/>
                      </a:endParaRPr>
                    </a:p>
                    <a:p>
                      <a:pPr marL="72000" indent="-457200">
                        <a:lnSpc>
                          <a:spcPct val="100000"/>
                        </a:lnSpc>
                        <a:spcBef>
                          <a:spcPts val="0"/>
                        </a:spcBef>
                        <a:spcAft>
                          <a:spcPts val="0"/>
                        </a:spcAft>
                      </a:pPr>
                      <a:endParaRPr lang="en-US" altLang="ja-JP" sz="1200" dirty="0" smtClean="0">
                        <a:solidFill>
                          <a:schemeClr val="tx1"/>
                        </a:solidFill>
                        <a:latin typeface="+mn-lt"/>
                        <a:ea typeface="+mn-ea"/>
                      </a:endParaRPr>
                    </a:p>
                    <a:p>
                      <a:pPr marL="72000" indent="-457200">
                        <a:lnSpc>
                          <a:spcPct val="100000"/>
                        </a:lnSpc>
                        <a:spcBef>
                          <a:spcPts val="0"/>
                        </a:spcBef>
                        <a:spcAft>
                          <a:spcPts val="0"/>
                        </a:spcAft>
                      </a:pPr>
                      <a:endParaRPr lang="en-US" altLang="ja-JP" sz="1200" dirty="0" smtClean="0">
                        <a:solidFill>
                          <a:schemeClr val="tx1"/>
                        </a:solidFill>
                        <a:latin typeface="+mn-lt"/>
                        <a:ea typeface="+mn-ea"/>
                      </a:endParaRPr>
                    </a:p>
                    <a:p>
                      <a:pPr marL="72000" indent="-457200">
                        <a:lnSpc>
                          <a:spcPct val="100000"/>
                        </a:lnSpc>
                        <a:spcBef>
                          <a:spcPts val="0"/>
                        </a:spcBef>
                        <a:spcAft>
                          <a:spcPts val="0"/>
                        </a:spcAft>
                      </a:pPr>
                      <a:endParaRPr lang="en-US" altLang="ja-JP" sz="1200" dirty="0" smtClean="0">
                        <a:solidFill>
                          <a:schemeClr val="tx1"/>
                        </a:solidFill>
                        <a:latin typeface="+mn-lt"/>
                        <a:ea typeface="+mn-ea"/>
                      </a:endParaRPr>
                    </a:p>
                    <a:p>
                      <a:pPr marL="72000" indent="-457200">
                        <a:lnSpc>
                          <a:spcPct val="100000"/>
                        </a:lnSpc>
                        <a:spcBef>
                          <a:spcPts val="0"/>
                        </a:spcBef>
                        <a:spcAft>
                          <a:spcPts val="0"/>
                        </a:spcAft>
                      </a:pPr>
                      <a:endParaRPr lang="en-US" altLang="ja-JP" sz="1200" dirty="0" smtClean="0">
                        <a:solidFill>
                          <a:schemeClr val="tx1"/>
                        </a:solidFill>
                        <a:latin typeface="+mn-lt"/>
                        <a:ea typeface="+mn-ea"/>
                      </a:endParaRPr>
                    </a:p>
                    <a:p>
                      <a:pPr marL="72000" indent="-457200">
                        <a:lnSpc>
                          <a:spcPct val="100000"/>
                        </a:lnSpc>
                        <a:spcBef>
                          <a:spcPts val="0"/>
                        </a:spcBef>
                        <a:spcAft>
                          <a:spcPts val="0"/>
                        </a:spcAft>
                      </a:pPr>
                      <a:endParaRPr lang="en-US" altLang="ja-JP" sz="1200" dirty="0" smtClean="0">
                        <a:solidFill>
                          <a:schemeClr val="tx1"/>
                        </a:solidFill>
                        <a:latin typeface="+mn-lt"/>
                        <a:ea typeface="+mn-ea"/>
                      </a:endParaRPr>
                    </a:p>
                    <a:p>
                      <a:pPr marL="72000" indent="-457200">
                        <a:lnSpc>
                          <a:spcPct val="100000"/>
                        </a:lnSpc>
                        <a:spcBef>
                          <a:spcPts val="0"/>
                        </a:spcBef>
                        <a:spcAft>
                          <a:spcPts val="0"/>
                        </a:spcAft>
                      </a:pPr>
                      <a:endParaRPr lang="en-US" altLang="ja-JP" sz="1200" dirty="0" smtClean="0">
                        <a:solidFill>
                          <a:schemeClr val="tx1"/>
                        </a:solidFill>
                        <a:latin typeface="+mn-lt"/>
                        <a:ea typeface="+mn-ea"/>
                      </a:endParaRPr>
                    </a:p>
                    <a:p>
                      <a:pPr marL="72000" indent="-457200">
                        <a:lnSpc>
                          <a:spcPct val="100000"/>
                        </a:lnSpc>
                        <a:spcBef>
                          <a:spcPts val="0"/>
                        </a:spcBef>
                        <a:spcAft>
                          <a:spcPts val="0"/>
                        </a:spcAft>
                      </a:pPr>
                      <a:endParaRPr lang="en-US" altLang="ja-JP" sz="1200" dirty="0" smtClean="0">
                        <a:solidFill>
                          <a:schemeClr val="tx1"/>
                        </a:solidFill>
                        <a:latin typeface="+mn-lt"/>
                        <a:ea typeface="+mn-ea"/>
                      </a:endParaRPr>
                    </a:p>
                    <a:p>
                      <a:pPr marL="72000" indent="-457200">
                        <a:lnSpc>
                          <a:spcPct val="100000"/>
                        </a:lnSpc>
                        <a:spcBef>
                          <a:spcPts val="0"/>
                        </a:spcBef>
                        <a:spcAft>
                          <a:spcPts val="0"/>
                        </a:spcAft>
                      </a:pPr>
                      <a:endParaRPr lang="en-US" altLang="ja-JP" sz="1200" dirty="0" smtClean="0">
                        <a:solidFill>
                          <a:schemeClr val="tx1"/>
                        </a:solidFill>
                        <a:latin typeface="+mn-lt"/>
                        <a:ea typeface="+mn-ea"/>
                      </a:endParaRPr>
                    </a:p>
                    <a:p>
                      <a:pPr marL="72000" indent="-457200">
                        <a:lnSpc>
                          <a:spcPct val="100000"/>
                        </a:lnSpc>
                        <a:spcBef>
                          <a:spcPts val="0"/>
                        </a:spcBef>
                        <a:spcAft>
                          <a:spcPts val="0"/>
                        </a:spcAft>
                      </a:pPr>
                      <a:endParaRPr lang="en-US" altLang="ja-JP" sz="1200" dirty="0" smtClean="0">
                        <a:solidFill>
                          <a:schemeClr val="tx1"/>
                        </a:solidFill>
                        <a:latin typeface="+mn-lt"/>
                        <a:ea typeface="+mn-ea"/>
                      </a:endParaRPr>
                    </a:p>
                    <a:p>
                      <a:pPr marL="72000" indent="-457200">
                        <a:lnSpc>
                          <a:spcPct val="100000"/>
                        </a:lnSpc>
                        <a:spcBef>
                          <a:spcPts val="0"/>
                        </a:spcBef>
                        <a:spcAft>
                          <a:spcPts val="0"/>
                        </a:spcAft>
                      </a:pPr>
                      <a:endParaRPr lang="en-US" altLang="ja-JP" sz="1200" dirty="0" smtClean="0">
                        <a:solidFill>
                          <a:schemeClr val="tx1"/>
                        </a:solidFill>
                        <a:latin typeface="+mn-lt"/>
                        <a:ea typeface="+mn-ea"/>
                      </a:endParaRPr>
                    </a:p>
                    <a:p>
                      <a:pPr marL="72000" indent="-457200">
                        <a:lnSpc>
                          <a:spcPct val="100000"/>
                        </a:lnSpc>
                        <a:spcBef>
                          <a:spcPts val="0"/>
                        </a:spcBef>
                        <a:spcAft>
                          <a:spcPts val="0"/>
                        </a:spcAft>
                      </a:pPr>
                      <a:endParaRPr lang="en-US" altLang="ja-JP" sz="1200" dirty="0" smtClean="0">
                        <a:solidFill>
                          <a:schemeClr val="tx1"/>
                        </a:solidFill>
                        <a:latin typeface="+mn-lt"/>
                        <a:ea typeface="+mn-ea"/>
                      </a:endParaRPr>
                    </a:p>
                    <a:p>
                      <a:pPr marL="72000" indent="-457200">
                        <a:lnSpc>
                          <a:spcPct val="100000"/>
                        </a:lnSpc>
                        <a:spcBef>
                          <a:spcPts val="0"/>
                        </a:spcBef>
                        <a:spcAft>
                          <a:spcPts val="0"/>
                        </a:spcAft>
                      </a:pPr>
                      <a:endParaRPr lang="en-US" altLang="ja-JP" sz="1200" dirty="0" smtClean="0">
                        <a:solidFill>
                          <a:schemeClr val="tx1"/>
                        </a:solidFill>
                        <a:latin typeface="+mn-lt"/>
                        <a:ea typeface="+mn-ea"/>
                      </a:endParaRPr>
                    </a:p>
                    <a:p>
                      <a:pPr marL="72000" indent="-457200">
                        <a:lnSpc>
                          <a:spcPct val="100000"/>
                        </a:lnSpc>
                        <a:spcBef>
                          <a:spcPts val="0"/>
                        </a:spcBef>
                        <a:spcAft>
                          <a:spcPts val="0"/>
                        </a:spcAft>
                      </a:pPr>
                      <a:endParaRPr lang="en-US" altLang="ja-JP" sz="1200" dirty="0" smtClean="0">
                        <a:solidFill>
                          <a:schemeClr val="tx1"/>
                        </a:solidFill>
                        <a:latin typeface="+mn-lt"/>
                        <a:ea typeface="+mn-ea"/>
                      </a:endParaRPr>
                    </a:p>
                    <a:p>
                      <a:pPr marL="72000" indent="-457200">
                        <a:lnSpc>
                          <a:spcPct val="100000"/>
                        </a:lnSpc>
                        <a:spcBef>
                          <a:spcPts val="0"/>
                        </a:spcBef>
                        <a:spcAft>
                          <a:spcPts val="0"/>
                        </a:spcAft>
                      </a:pPr>
                      <a:endParaRPr lang="en-US" altLang="ja-JP" sz="1200" dirty="0" smtClean="0">
                        <a:solidFill>
                          <a:schemeClr val="tx1"/>
                        </a:solidFill>
                        <a:latin typeface="+mn-lt"/>
                        <a:ea typeface="+mn-ea"/>
                      </a:endParaRPr>
                    </a:p>
                    <a:p>
                      <a:pPr marL="72000" indent="-457200">
                        <a:lnSpc>
                          <a:spcPct val="100000"/>
                        </a:lnSpc>
                        <a:spcBef>
                          <a:spcPts val="0"/>
                        </a:spcBef>
                        <a:spcAft>
                          <a:spcPts val="0"/>
                        </a:spcAft>
                      </a:pPr>
                      <a:endParaRPr lang="en-US" altLang="ja-JP" sz="1200" dirty="0" smtClean="0">
                        <a:solidFill>
                          <a:schemeClr val="tx1"/>
                        </a:solidFill>
                        <a:latin typeface="+mn-lt"/>
                        <a:ea typeface="+mn-ea"/>
                      </a:endParaRPr>
                    </a:p>
                    <a:p>
                      <a:pPr marL="72000" indent="-457200">
                        <a:lnSpc>
                          <a:spcPct val="100000"/>
                        </a:lnSpc>
                        <a:spcBef>
                          <a:spcPts val="0"/>
                        </a:spcBef>
                        <a:spcAft>
                          <a:spcPts val="0"/>
                        </a:spcAft>
                      </a:pPr>
                      <a:endParaRPr lang="en-US" altLang="ja-JP" sz="1200" dirty="0" smtClean="0">
                        <a:solidFill>
                          <a:schemeClr val="tx1"/>
                        </a:solidFill>
                        <a:latin typeface="+mn-lt"/>
                        <a:ea typeface="+mn-ea"/>
                      </a:endParaRPr>
                    </a:p>
                    <a:p>
                      <a:pPr marL="72000" indent="-457200">
                        <a:lnSpc>
                          <a:spcPct val="100000"/>
                        </a:lnSpc>
                        <a:spcBef>
                          <a:spcPts val="0"/>
                        </a:spcBef>
                        <a:spcAft>
                          <a:spcPts val="0"/>
                        </a:spcAft>
                      </a:pPr>
                      <a:endParaRPr lang="en-US" altLang="ja-JP" sz="1200" dirty="0" smtClean="0">
                        <a:solidFill>
                          <a:schemeClr val="tx1"/>
                        </a:solidFill>
                        <a:latin typeface="+mn-lt"/>
                        <a:ea typeface="+mn-ea"/>
                      </a:endParaRPr>
                    </a:p>
                    <a:p>
                      <a:pPr marL="72000" indent="-457200">
                        <a:lnSpc>
                          <a:spcPct val="100000"/>
                        </a:lnSpc>
                        <a:spcBef>
                          <a:spcPts val="0"/>
                        </a:spcBef>
                        <a:spcAft>
                          <a:spcPts val="0"/>
                        </a:spcAft>
                      </a:pPr>
                      <a:endParaRPr lang="en-US" altLang="ja-JP" sz="1200" dirty="0" smtClean="0">
                        <a:solidFill>
                          <a:schemeClr val="tx1"/>
                        </a:solidFill>
                        <a:latin typeface="+mn-lt"/>
                        <a:ea typeface="+mn-ea"/>
                      </a:endParaRPr>
                    </a:p>
                    <a:p>
                      <a:pPr marL="72000" indent="-457200">
                        <a:lnSpc>
                          <a:spcPct val="100000"/>
                        </a:lnSpc>
                        <a:spcBef>
                          <a:spcPts val="0"/>
                        </a:spcBef>
                        <a:spcAft>
                          <a:spcPts val="0"/>
                        </a:spcAft>
                      </a:pPr>
                      <a:endParaRPr lang="en-US" altLang="ja-JP" sz="1200" dirty="0" smtClean="0">
                        <a:solidFill>
                          <a:schemeClr val="tx1"/>
                        </a:solidFill>
                        <a:latin typeface="+mn-lt"/>
                        <a:ea typeface="+mn-ea"/>
                      </a:endParaRPr>
                    </a:p>
                    <a:p>
                      <a:pPr marL="72000" indent="-457200">
                        <a:lnSpc>
                          <a:spcPct val="100000"/>
                        </a:lnSpc>
                        <a:spcBef>
                          <a:spcPts val="0"/>
                        </a:spcBef>
                        <a:spcAft>
                          <a:spcPts val="0"/>
                        </a:spcAft>
                      </a:pPr>
                      <a:endParaRPr lang="en-US" altLang="ja-JP" sz="1200" dirty="0" smtClean="0">
                        <a:solidFill>
                          <a:schemeClr val="tx1"/>
                        </a:solidFill>
                        <a:latin typeface="+mn-lt"/>
                        <a:ea typeface="+mn-ea"/>
                      </a:endParaRPr>
                    </a:p>
                    <a:p>
                      <a:pPr marL="72000" indent="-457200">
                        <a:lnSpc>
                          <a:spcPct val="100000"/>
                        </a:lnSpc>
                        <a:spcBef>
                          <a:spcPts val="0"/>
                        </a:spcBef>
                        <a:spcAft>
                          <a:spcPts val="0"/>
                        </a:spcAft>
                      </a:pPr>
                      <a:endParaRPr lang="en-US" altLang="ja-JP" sz="1200" dirty="0" smtClean="0">
                        <a:solidFill>
                          <a:schemeClr val="tx1"/>
                        </a:solidFill>
                        <a:latin typeface="+mn-lt"/>
                        <a:ea typeface="+mn-ea"/>
                      </a:endParaRPr>
                    </a:p>
                    <a:p>
                      <a:pPr marL="72000" indent="-457200">
                        <a:lnSpc>
                          <a:spcPct val="100000"/>
                        </a:lnSpc>
                        <a:spcBef>
                          <a:spcPts val="0"/>
                        </a:spcBef>
                        <a:spcAft>
                          <a:spcPts val="0"/>
                        </a:spcAft>
                      </a:pPr>
                      <a:endParaRPr lang="en-US" altLang="ja-JP" sz="1200" dirty="0" smtClean="0">
                        <a:solidFill>
                          <a:schemeClr val="tx1"/>
                        </a:solidFill>
                        <a:latin typeface="+mn-lt"/>
                        <a:ea typeface="+mn-ea"/>
                      </a:endParaRPr>
                    </a:p>
                    <a:p>
                      <a:pPr marL="72000" indent="-457200">
                        <a:lnSpc>
                          <a:spcPct val="100000"/>
                        </a:lnSpc>
                        <a:spcBef>
                          <a:spcPts val="0"/>
                        </a:spcBef>
                        <a:spcAft>
                          <a:spcPts val="0"/>
                        </a:spcAft>
                      </a:pPr>
                      <a:endParaRPr lang="en-US" altLang="ja-JP" sz="1200" dirty="0" smtClean="0">
                        <a:solidFill>
                          <a:schemeClr val="tx1"/>
                        </a:solidFill>
                        <a:latin typeface="+mn-lt"/>
                        <a:ea typeface="+mn-ea"/>
                      </a:endParaRPr>
                    </a:p>
                    <a:p>
                      <a:pPr marL="72000" marR="0" indent="-457200" algn="l" defTabSz="914400" rtl="0" eaLnBrk="1" fontAlgn="auto" latinLnBrk="0" hangingPunct="1">
                        <a:lnSpc>
                          <a:spcPct val="100000"/>
                        </a:lnSpc>
                        <a:spcBef>
                          <a:spcPts val="0"/>
                        </a:spcBef>
                        <a:spcAft>
                          <a:spcPts val="0"/>
                        </a:spcAft>
                        <a:buClrTx/>
                        <a:buSzTx/>
                        <a:buFontTx/>
                        <a:buNone/>
                        <a:tabLst/>
                        <a:defRPr/>
                      </a:pPr>
                      <a:endParaRPr lang="en-US" altLang="ja-JP" sz="1200" dirty="0" smtClean="0">
                        <a:solidFill>
                          <a:schemeClr val="tx1"/>
                        </a:solidFill>
                        <a:latin typeface="+mn-lt"/>
                        <a:ea typeface="+mn-ea"/>
                      </a:endParaRPr>
                    </a:p>
                    <a:p>
                      <a:pPr marL="72000" indent="-457200">
                        <a:lnSpc>
                          <a:spcPct val="100000"/>
                        </a:lnSpc>
                      </a:pPr>
                      <a:endParaRPr lang="en-US" altLang="ja-JP" sz="1200" dirty="0">
                        <a:solidFill>
                          <a:schemeClr val="tx1"/>
                        </a:solidFill>
                      </a:endParaRPr>
                    </a:p>
                  </a:txBody>
                  <a:tcPr>
                    <a:lnL w="12700" cap="flat" cmpd="sng" algn="ctr">
                      <a:solidFill>
                        <a:schemeClr val="tx1"/>
                      </a:solidFill>
                      <a:prstDash val="sysDash"/>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72000" indent="-457200">
                        <a:lnSpc>
                          <a:spcPct val="100000"/>
                        </a:lnSpc>
                      </a:pPr>
                      <a:r>
                        <a:rPr lang="ja-JP" altLang="en-US" sz="1200" dirty="0"/>
                        <a:t>③経営形態の見直し</a:t>
                      </a:r>
                      <a:endParaRPr lang="en-US" altLang="ja-JP" sz="1200" dirty="0"/>
                    </a:p>
                    <a:p>
                      <a:pPr marL="72000" indent="-457200">
                        <a:lnSpc>
                          <a:spcPct val="100000"/>
                        </a:lnSpc>
                      </a:pPr>
                      <a:r>
                        <a:rPr lang="ja-JP" altLang="en-US" sz="1200" dirty="0"/>
                        <a:t>　・交通局長の民間人登用</a:t>
                      </a:r>
                      <a:endParaRPr lang="en-US" altLang="ja-JP" sz="1200" dirty="0"/>
                    </a:p>
                    <a:p>
                      <a:pPr marL="72000" indent="-457200">
                        <a:lnSpc>
                          <a:spcPct val="100000"/>
                        </a:lnSpc>
                      </a:pPr>
                      <a:r>
                        <a:rPr lang="ja-JP" altLang="en-US" sz="1200" dirty="0"/>
                        <a:t>　・地下鉄事業の民営化</a:t>
                      </a:r>
                      <a:endParaRPr lang="en-US" altLang="ja-JP" sz="1200" dirty="0"/>
                    </a:p>
                    <a:p>
                      <a:pPr marL="72000" indent="-457200">
                        <a:lnSpc>
                          <a:spcPct val="100000"/>
                        </a:lnSpc>
                      </a:pPr>
                      <a:r>
                        <a:rPr lang="en-US" altLang="ja-JP" sz="1200" dirty="0"/>
                        <a:t>  </a:t>
                      </a:r>
                      <a:r>
                        <a:rPr lang="ja-JP" altLang="en-US" sz="1200" dirty="0"/>
                        <a:t>（株式会社を設立、上下一体での経営）</a:t>
                      </a:r>
                    </a:p>
                  </a:txBody>
                  <a:tcPr>
                    <a:lnL w="12700" cap="flat" cmpd="sng" algn="ctr">
                      <a:solidFill>
                        <a:schemeClr val="tx1"/>
                      </a:solidFill>
                      <a:prstDash val="sysDash"/>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72000" indent="-457200">
                        <a:lnSpc>
                          <a:spcPct val="100000"/>
                        </a:lnSpc>
                      </a:pPr>
                      <a:r>
                        <a:rPr kumimoji="1" lang="ja-JP" altLang="en-US" sz="1200" dirty="0">
                          <a:solidFill>
                            <a:schemeClr val="tx1"/>
                          </a:solidFill>
                        </a:rPr>
                        <a:t>・地下鉄事業民営化基本方針（案）策定</a:t>
                      </a:r>
                      <a:endParaRPr kumimoji="1" lang="en-US" altLang="ja-JP" sz="1200" dirty="0">
                        <a:solidFill>
                          <a:schemeClr val="tx1"/>
                        </a:solidFill>
                      </a:endParaRPr>
                    </a:p>
                    <a:p>
                      <a:pPr marL="72000" indent="-457200">
                        <a:lnSpc>
                          <a:spcPct val="100000"/>
                        </a:lnSpc>
                      </a:pPr>
                      <a:r>
                        <a:rPr kumimoji="1" lang="ja-JP" altLang="en-US" sz="1200" dirty="0">
                          <a:solidFill>
                            <a:schemeClr val="tx1"/>
                          </a:solidFill>
                        </a:rPr>
                        <a:t>・地下鉄事業民営化基本プラン（案）策定</a:t>
                      </a:r>
                      <a:endParaRPr kumimoji="1" lang="en-US" altLang="ja-JP" sz="1200" dirty="0">
                        <a:solidFill>
                          <a:schemeClr val="tx1"/>
                        </a:solidFill>
                      </a:endParaRPr>
                    </a:p>
                    <a:p>
                      <a:pPr marL="72000" indent="-457200">
                        <a:lnSpc>
                          <a:spcPct val="100000"/>
                        </a:lnSpc>
                      </a:pPr>
                      <a:r>
                        <a:rPr kumimoji="1" lang="ja-JP" altLang="en-US" sz="1200" dirty="0">
                          <a:solidFill>
                            <a:schemeClr val="tx1"/>
                          </a:solidFill>
                        </a:rPr>
                        <a:t>・地下鉄事業民営化プラン（案）策定</a:t>
                      </a:r>
                      <a:endParaRPr kumimoji="1" lang="en-US" altLang="ja-JP" sz="1200" dirty="0">
                        <a:solidFill>
                          <a:schemeClr val="tx1"/>
                        </a:solidFill>
                      </a:endParaRPr>
                    </a:p>
                    <a:p>
                      <a:pPr marL="72000" indent="-457200">
                        <a:lnSpc>
                          <a:spcPct val="100000"/>
                        </a:lnSpc>
                      </a:pPr>
                      <a:r>
                        <a:rPr kumimoji="1" lang="ja-JP" altLang="en-US" sz="1200" dirty="0">
                          <a:solidFill>
                            <a:schemeClr val="tx1"/>
                          </a:solidFill>
                        </a:rPr>
                        <a:t>・地下鉄事業民営化プラン（案）</a:t>
                      </a:r>
                      <a:r>
                        <a:rPr kumimoji="1" lang="en-US" altLang="ja-JP" sz="1200" dirty="0">
                          <a:solidFill>
                            <a:schemeClr val="tx1"/>
                          </a:solidFill>
                        </a:rPr>
                        <a:t>【</a:t>
                      </a:r>
                      <a:r>
                        <a:rPr kumimoji="1" lang="ja-JP" altLang="en-US" sz="1200" dirty="0">
                          <a:solidFill>
                            <a:schemeClr val="tx1"/>
                          </a:solidFill>
                        </a:rPr>
                        <a:t>改訂版</a:t>
                      </a:r>
                      <a:r>
                        <a:rPr kumimoji="1" lang="en-US" altLang="ja-JP" sz="1200" dirty="0">
                          <a:solidFill>
                            <a:schemeClr val="tx1"/>
                          </a:solidFill>
                        </a:rPr>
                        <a:t>】</a:t>
                      </a:r>
                      <a:r>
                        <a:rPr kumimoji="1" lang="ja-JP" altLang="en-US" sz="1200" dirty="0">
                          <a:solidFill>
                            <a:schemeClr val="tx1"/>
                          </a:solidFill>
                        </a:rPr>
                        <a:t>策定</a:t>
                      </a:r>
                      <a:endParaRPr kumimoji="1" lang="en-US" altLang="ja-JP" sz="1200" dirty="0">
                        <a:solidFill>
                          <a:schemeClr val="tx1"/>
                        </a:solidFill>
                      </a:endParaRPr>
                    </a:p>
                    <a:p>
                      <a:pPr marL="72000" marR="0" lvl="0" indent="-457200" algn="l" defTabSz="914400" rtl="0" eaLnBrk="1" fontAlgn="auto" latinLnBrk="0" hangingPunct="1">
                        <a:lnSpc>
                          <a:spcPct val="100000"/>
                        </a:lnSpc>
                        <a:spcBef>
                          <a:spcPts val="0"/>
                        </a:spcBef>
                        <a:spcAft>
                          <a:spcPts val="0"/>
                        </a:spcAft>
                        <a:buClrTx/>
                        <a:buSzTx/>
                        <a:buFontTx/>
                        <a:buNone/>
                        <a:tabLst/>
                        <a:defRPr/>
                      </a:pPr>
                      <a:r>
                        <a:rPr kumimoji="1" lang="ja-JP" altLang="en-US" sz="1200" dirty="0">
                          <a:solidFill>
                            <a:schemeClr val="tx1"/>
                          </a:solidFill>
                        </a:rPr>
                        <a:t>・地下鉄事業民営化プラン（案）</a:t>
                      </a:r>
                      <a:r>
                        <a:rPr kumimoji="1" lang="en-US" altLang="ja-JP" sz="1200" dirty="0">
                          <a:solidFill>
                            <a:schemeClr val="tx1"/>
                          </a:solidFill>
                        </a:rPr>
                        <a:t>【</a:t>
                      </a:r>
                      <a:r>
                        <a:rPr kumimoji="1" lang="ja-JP" altLang="en-US" sz="1200" dirty="0">
                          <a:solidFill>
                            <a:schemeClr val="tx1"/>
                          </a:solidFill>
                        </a:rPr>
                        <a:t>改訂第２版</a:t>
                      </a:r>
                      <a:r>
                        <a:rPr kumimoji="1" lang="en-US" altLang="ja-JP" sz="1200" dirty="0">
                          <a:solidFill>
                            <a:schemeClr val="tx1"/>
                          </a:solidFill>
                        </a:rPr>
                        <a:t>】</a:t>
                      </a:r>
                      <a:r>
                        <a:rPr kumimoji="1" lang="ja-JP" altLang="en-US" sz="1200" dirty="0">
                          <a:solidFill>
                            <a:schemeClr val="tx1"/>
                          </a:solidFill>
                        </a:rPr>
                        <a:t>策定</a:t>
                      </a:r>
                      <a:endParaRPr kumimoji="1" lang="en-US" altLang="ja-JP" sz="1200" dirty="0">
                        <a:solidFill>
                          <a:schemeClr val="tx1"/>
                        </a:solidFill>
                      </a:endParaRPr>
                    </a:p>
                    <a:p>
                      <a:pPr marL="72000" indent="-457200">
                        <a:lnSpc>
                          <a:spcPct val="100000"/>
                        </a:lnSpc>
                      </a:pPr>
                      <a:r>
                        <a:rPr kumimoji="1" lang="ja-JP" altLang="en-US" sz="1200" dirty="0">
                          <a:solidFill>
                            <a:schemeClr val="tx1"/>
                          </a:solidFill>
                        </a:rPr>
                        <a:t>・地下鉄事業 株式会社化（民営化）プラン（案）策定</a:t>
                      </a:r>
                      <a:endParaRPr kumimoji="1" lang="en-US" altLang="ja-JP" sz="1200" dirty="0">
                        <a:solidFill>
                          <a:schemeClr val="tx1"/>
                        </a:solidFill>
                      </a:endParaRPr>
                    </a:p>
                    <a:p>
                      <a:pPr marL="72000" indent="-457200">
                        <a:lnSpc>
                          <a:spcPct val="100000"/>
                        </a:lnSpc>
                      </a:pPr>
                      <a:r>
                        <a:rPr kumimoji="1" lang="ja-JP" altLang="en-US" sz="1200" dirty="0">
                          <a:solidFill>
                            <a:schemeClr val="tx1"/>
                          </a:solidFill>
                        </a:rPr>
                        <a:t>・地下鉄事業 株式会社化（民営化）プラン（案）平成</a:t>
                      </a:r>
                      <a:r>
                        <a:rPr kumimoji="1" lang="en-US" altLang="ja-JP" sz="1200" dirty="0">
                          <a:solidFill>
                            <a:schemeClr val="tx1"/>
                          </a:solidFill>
                        </a:rPr>
                        <a:t>29</a:t>
                      </a:r>
                      <a:r>
                        <a:rPr kumimoji="1" lang="ja-JP" altLang="en-US" sz="1200" dirty="0">
                          <a:solidFill>
                            <a:schemeClr val="tx1"/>
                          </a:solidFill>
                        </a:rPr>
                        <a:t>年</a:t>
                      </a:r>
                      <a:r>
                        <a:rPr kumimoji="1" lang="en-US" altLang="ja-JP" sz="1200" dirty="0">
                          <a:solidFill>
                            <a:schemeClr val="tx1"/>
                          </a:solidFill>
                        </a:rPr>
                        <a:t>1</a:t>
                      </a:r>
                      <a:r>
                        <a:rPr kumimoji="1" lang="ja-JP" altLang="en-US" sz="1200" dirty="0">
                          <a:solidFill>
                            <a:schemeClr val="tx1"/>
                          </a:solidFill>
                        </a:rPr>
                        <a:t>月改訂策定</a:t>
                      </a:r>
                      <a:endParaRPr kumimoji="1" lang="en-US" altLang="ja-JP" sz="1200" dirty="0">
                        <a:solidFill>
                          <a:schemeClr val="tx1"/>
                        </a:solidFill>
                      </a:endParaRPr>
                    </a:p>
                    <a:p>
                      <a:pPr marL="72000" indent="-457200">
                        <a:lnSpc>
                          <a:spcPct val="100000"/>
                        </a:lnSpc>
                      </a:pPr>
                      <a:r>
                        <a:rPr kumimoji="1" lang="ja-JP" altLang="en-US" sz="1200" dirty="0">
                          <a:solidFill>
                            <a:schemeClr val="tx1"/>
                          </a:solidFill>
                        </a:rPr>
                        <a:t>・交通事業の設置等に関する条例を廃止する条例案　可決</a:t>
                      </a:r>
                      <a:endParaRPr kumimoji="1" lang="en-US" altLang="ja-JP" sz="1200" dirty="0">
                        <a:solidFill>
                          <a:schemeClr val="tx1"/>
                        </a:solidFill>
                      </a:endParaRPr>
                    </a:p>
                    <a:p>
                      <a:pPr marL="72000" indent="-457200">
                        <a:lnSpc>
                          <a:spcPct val="100000"/>
                        </a:lnSpc>
                      </a:pPr>
                      <a:endParaRPr kumimoji="1" lang="en-US" altLang="ja-JP" sz="1200" dirty="0">
                        <a:solidFill>
                          <a:srgbClr val="FF0000"/>
                        </a:solidFill>
                      </a:endParaRPr>
                    </a:p>
                    <a:p>
                      <a:pPr marL="72000" indent="-457200">
                        <a:lnSpc>
                          <a:spcPct val="100000"/>
                        </a:lnSpc>
                      </a:pPr>
                      <a:r>
                        <a:rPr kumimoji="1" lang="ja-JP" altLang="en-US" sz="1200" dirty="0">
                          <a:solidFill>
                            <a:schemeClr val="tx1"/>
                          </a:solidFill>
                        </a:rPr>
                        <a:t>・本市への納税・配当による財政貢献</a:t>
                      </a:r>
                      <a:r>
                        <a:rPr kumimoji="1" lang="ja-JP" altLang="en-US" sz="1200" u="none" dirty="0">
                          <a:solidFill>
                            <a:schemeClr val="tx1"/>
                          </a:solidFill>
                        </a:rPr>
                        <a:t>：</a:t>
                      </a:r>
                      <a:r>
                        <a:rPr kumimoji="1" lang="en-US" altLang="ja-JP" sz="1200" u="none" strike="noStrike" baseline="0" dirty="0">
                          <a:solidFill>
                            <a:schemeClr val="tx1"/>
                          </a:solidFill>
                        </a:rPr>
                        <a:t>108</a:t>
                      </a:r>
                      <a:r>
                        <a:rPr kumimoji="1" lang="ja-JP" altLang="en-US" sz="1200" u="none" dirty="0">
                          <a:solidFill>
                            <a:schemeClr val="tx1"/>
                          </a:solidFill>
                        </a:rPr>
                        <a:t>億円（民営化</a:t>
                      </a:r>
                      <a:r>
                        <a:rPr kumimoji="1" lang="en-US" altLang="ja-JP" sz="1200" u="none" dirty="0">
                          <a:solidFill>
                            <a:schemeClr val="tx1"/>
                          </a:solidFill>
                        </a:rPr>
                        <a:t>10</a:t>
                      </a:r>
                      <a:r>
                        <a:rPr kumimoji="1" lang="ja-JP" altLang="en-US" sz="1200" u="none" dirty="0">
                          <a:solidFill>
                            <a:schemeClr val="tx1"/>
                          </a:solidFill>
                        </a:rPr>
                        <a:t>年目（</a:t>
                      </a:r>
                      <a:r>
                        <a:rPr kumimoji="1" lang="en-US" altLang="ja-JP" sz="1200" u="none" dirty="0">
                          <a:solidFill>
                            <a:schemeClr val="tx1"/>
                          </a:solidFill>
                        </a:rPr>
                        <a:t>H39</a:t>
                      </a:r>
                      <a:r>
                        <a:rPr kumimoji="1" lang="ja-JP" altLang="en-US" sz="1200" u="none" dirty="0">
                          <a:solidFill>
                            <a:schemeClr val="tx1"/>
                          </a:solidFill>
                        </a:rPr>
                        <a:t>年度時点）の推計値）</a:t>
                      </a:r>
                      <a:endParaRPr kumimoji="1" lang="en-US" altLang="ja-JP" sz="1200" u="none" dirty="0">
                        <a:solidFill>
                          <a:schemeClr val="tx1"/>
                        </a:solidFill>
                      </a:endParaRPr>
                    </a:p>
                    <a:p>
                      <a:pPr marL="72000" indent="-457200">
                        <a:lnSpc>
                          <a:spcPct val="100000"/>
                        </a:lnSpc>
                      </a:pPr>
                      <a:r>
                        <a:rPr kumimoji="1" lang="ja-JP" altLang="en-US" sz="1200" dirty="0">
                          <a:solidFill>
                            <a:schemeClr val="tx1"/>
                          </a:solidFill>
                        </a:rPr>
                        <a:t>　（地下鉄事業　株式会社化（民営化）プラン（案）</a:t>
                      </a:r>
                      <a:r>
                        <a:rPr kumimoji="1" lang="ja-JP" altLang="en-US" sz="1200" dirty="0">
                          <a:solidFill>
                            <a:schemeClr val="tx1"/>
                          </a:solidFill>
                          <a:latin typeface="ＭＳ Ｐゴシック" panose="020B0600070205080204" pitchFamily="50" charset="-128"/>
                          <a:ea typeface="ＭＳ Ｐゴシック" panose="020B0600070205080204" pitchFamily="50" charset="-128"/>
                        </a:rPr>
                        <a:t>より</a:t>
                      </a:r>
                      <a:r>
                        <a:rPr kumimoji="1" lang="ja-JP" altLang="en-US" sz="1200" dirty="0">
                          <a:solidFill>
                            <a:schemeClr val="tx1"/>
                          </a:solidFill>
                        </a:rPr>
                        <a:t>）</a:t>
                      </a:r>
                      <a:endParaRPr lang="en-US" altLang="ja-JP" sz="1200" dirty="0">
                        <a:solidFill>
                          <a:schemeClr val="tx1"/>
                        </a:solidFill>
                      </a:endParaRPr>
                    </a:p>
                  </a:txBody>
                  <a:tcPr marR="36000">
                    <a:lnL w="12700" cap="flat" cmpd="sng" algn="ctr">
                      <a:solidFill>
                        <a:schemeClr val="tx1"/>
                      </a:solidFill>
                      <a:prstDash val="sysDash"/>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1"/>
                  </a:ext>
                </a:extLst>
              </a:tr>
            </a:tbl>
          </a:graphicData>
        </a:graphic>
      </p:graphicFrame>
      <p:sp>
        <p:nvSpPr>
          <p:cNvPr id="9" name="テキスト ボックス 8"/>
          <p:cNvSpPr txBox="1"/>
          <p:nvPr/>
        </p:nvSpPr>
        <p:spPr>
          <a:xfrm>
            <a:off x="0" y="-27384"/>
            <a:ext cx="7200000" cy="461665"/>
          </a:xfrm>
          <a:prstGeom prst="rect">
            <a:avLst/>
          </a:prstGeom>
          <a:solidFill>
            <a:srgbClr val="0070C0"/>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24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Ⅱ【</a:t>
            </a:r>
            <a:r>
              <a:rPr kumimoji="1" lang="ja-JP" altLang="en-US" sz="24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民営化の取組</a:t>
            </a:r>
            <a:r>
              <a:rPr kumimoji="1" lang="en-US" altLang="ja-JP" sz="24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a:t>
            </a:r>
            <a:r>
              <a:rPr kumimoji="1" lang="ja-JP" altLang="en-US" sz="24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（１）地下鉄</a:t>
            </a:r>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52</a:t>
            </a:fld>
            <a:endParaRPr lang="ja-JP" altLang="en-US"/>
          </a:p>
        </p:txBody>
      </p:sp>
    </p:spTree>
    <p:extLst>
      <p:ext uri="{BB962C8B-B14F-4D97-AF65-F5344CB8AC3E}">
        <p14:creationId xmlns:p14="http://schemas.microsoft.com/office/powerpoint/2010/main" val="3086312571"/>
      </p:ext>
    </p:extLst>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55" name="直線コネクタ 54"/>
          <p:cNvCxnSpPr>
            <a:stCxn id="14" idx="0"/>
          </p:cNvCxnSpPr>
          <p:nvPr/>
        </p:nvCxnSpPr>
        <p:spPr>
          <a:xfrm>
            <a:off x="2627784" y="1425476"/>
            <a:ext cx="6234" cy="5432524"/>
          </a:xfrm>
          <a:prstGeom prst="line">
            <a:avLst/>
          </a:prstGeom>
          <a:ln w="3175">
            <a:prstDash val="sysDash"/>
          </a:ln>
        </p:spPr>
        <p:style>
          <a:lnRef idx="1">
            <a:schemeClr val="accent1"/>
          </a:lnRef>
          <a:fillRef idx="0">
            <a:schemeClr val="accent1"/>
          </a:fillRef>
          <a:effectRef idx="0">
            <a:schemeClr val="accent1"/>
          </a:effectRef>
          <a:fontRef idx="minor">
            <a:schemeClr val="tx1"/>
          </a:fontRef>
        </p:style>
      </p:cxnSp>
      <p:cxnSp>
        <p:nvCxnSpPr>
          <p:cNvPr id="56" name="直線コネクタ 55"/>
          <p:cNvCxnSpPr/>
          <p:nvPr/>
        </p:nvCxnSpPr>
        <p:spPr>
          <a:xfrm>
            <a:off x="4620357" y="1425476"/>
            <a:ext cx="6234" cy="5432524"/>
          </a:xfrm>
          <a:prstGeom prst="line">
            <a:avLst/>
          </a:prstGeom>
          <a:ln w="3175">
            <a:prstDash val="sysDash"/>
          </a:ln>
        </p:spPr>
        <p:style>
          <a:lnRef idx="1">
            <a:schemeClr val="accent1"/>
          </a:lnRef>
          <a:fillRef idx="0">
            <a:schemeClr val="accent1"/>
          </a:fillRef>
          <a:effectRef idx="0">
            <a:schemeClr val="accent1"/>
          </a:effectRef>
          <a:fontRef idx="minor">
            <a:schemeClr val="tx1"/>
          </a:fontRef>
        </p:style>
      </p:cxnSp>
      <p:cxnSp>
        <p:nvCxnSpPr>
          <p:cNvPr id="57" name="直線コネクタ 56"/>
          <p:cNvCxnSpPr/>
          <p:nvPr/>
        </p:nvCxnSpPr>
        <p:spPr>
          <a:xfrm>
            <a:off x="6708465" y="1425476"/>
            <a:ext cx="6234" cy="5432524"/>
          </a:xfrm>
          <a:prstGeom prst="line">
            <a:avLst/>
          </a:prstGeom>
          <a:ln w="3175">
            <a:prstDash val="sysDash"/>
          </a:ln>
        </p:spPr>
        <p:style>
          <a:lnRef idx="1">
            <a:schemeClr val="accent1"/>
          </a:lnRef>
          <a:fillRef idx="0">
            <a:schemeClr val="accent1"/>
          </a:fillRef>
          <a:effectRef idx="0">
            <a:schemeClr val="accent1"/>
          </a:effectRef>
          <a:fontRef idx="minor">
            <a:schemeClr val="tx1"/>
          </a:fontRef>
        </p:style>
      </p:cxnSp>
      <p:sp>
        <p:nvSpPr>
          <p:cNvPr id="7" name="山形 6"/>
          <p:cNvSpPr/>
          <p:nvPr/>
        </p:nvSpPr>
        <p:spPr>
          <a:xfrm>
            <a:off x="611560" y="955328"/>
            <a:ext cx="2160000" cy="432048"/>
          </a:xfrm>
          <a:prstGeom prst="chevron">
            <a:avLst/>
          </a:prstGeom>
          <a:noFill/>
          <a:ln w="190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2011</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a:t>
            </a:r>
          </a:p>
        </p:txBody>
      </p:sp>
      <p:sp>
        <p:nvSpPr>
          <p:cNvPr id="8" name="山形 7"/>
          <p:cNvSpPr/>
          <p:nvPr/>
        </p:nvSpPr>
        <p:spPr>
          <a:xfrm>
            <a:off x="2628024" y="955328"/>
            <a:ext cx="2160000" cy="432048"/>
          </a:xfrm>
          <a:prstGeom prst="chevron">
            <a:avLst/>
          </a:prstGeom>
          <a:noFill/>
          <a:ln w="190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2012</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a:t>
            </a:r>
          </a:p>
        </p:txBody>
      </p:sp>
      <p:sp>
        <p:nvSpPr>
          <p:cNvPr id="9" name="山形 8"/>
          <p:cNvSpPr/>
          <p:nvPr/>
        </p:nvSpPr>
        <p:spPr>
          <a:xfrm>
            <a:off x="4644248" y="955328"/>
            <a:ext cx="2160000" cy="432048"/>
          </a:xfrm>
          <a:prstGeom prst="chevron">
            <a:avLst/>
          </a:prstGeom>
          <a:noFill/>
          <a:ln w="190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2013</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a:t>
            </a:r>
          </a:p>
        </p:txBody>
      </p:sp>
      <p:sp>
        <p:nvSpPr>
          <p:cNvPr id="10" name="山形 9"/>
          <p:cNvSpPr/>
          <p:nvPr/>
        </p:nvSpPr>
        <p:spPr>
          <a:xfrm>
            <a:off x="6660472" y="955328"/>
            <a:ext cx="2160000" cy="432048"/>
          </a:xfrm>
          <a:prstGeom prst="chevron">
            <a:avLst/>
          </a:prstGeom>
          <a:noFill/>
          <a:ln w="190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2014</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a:t>
            </a:r>
          </a:p>
        </p:txBody>
      </p:sp>
      <p:sp>
        <p:nvSpPr>
          <p:cNvPr id="14" name="正方形/長方形 13"/>
          <p:cNvSpPr/>
          <p:nvPr/>
        </p:nvSpPr>
        <p:spPr>
          <a:xfrm>
            <a:off x="2051720" y="1425476"/>
            <a:ext cx="1152128" cy="648072"/>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0" bIns="36000" rtlCol="0" anchor="ctr"/>
          <a:lstStyle/>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●地下鉄民営化・成長戦略</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PT</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設置（</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a:t>
            </a:r>
          </a:p>
        </p:txBody>
      </p:sp>
      <p:sp>
        <p:nvSpPr>
          <p:cNvPr id="15" name="正方形/長方形 14"/>
          <p:cNvSpPr/>
          <p:nvPr/>
        </p:nvSpPr>
        <p:spPr>
          <a:xfrm>
            <a:off x="2699792" y="1857524"/>
            <a:ext cx="1728192" cy="648072"/>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●交通局長の</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民間人材登用（</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4</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a:t>
            </a:r>
          </a:p>
        </p:txBody>
      </p:sp>
      <p:sp>
        <p:nvSpPr>
          <p:cNvPr id="16" name="正方形/長方形 15"/>
          <p:cNvSpPr/>
          <p:nvPr/>
        </p:nvSpPr>
        <p:spPr>
          <a:xfrm>
            <a:off x="3610372" y="3573016"/>
            <a:ext cx="3240360" cy="432048"/>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●売店のリニューアル（</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9</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月～；全</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51</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店完了）</a:t>
            </a:r>
          </a:p>
        </p:txBody>
      </p:sp>
      <p:sp>
        <p:nvSpPr>
          <p:cNvPr id="17" name="正方形/長方形 16"/>
          <p:cNvSpPr/>
          <p:nvPr/>
        </p:nvSpPr>
        <p:spPr>
          <a:xfrm>
            <a:off x="3419872" y="2636912"/>
            <a:ext cx="1368152" cy="648072"/>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itchFamily="50" charset="-128"/>
                <a:ea typeface="ＭＳ Ｐゴシック" pitchFamily="50" charset="-128"/>
                <a:cs typeface="+mn-cs"/>
              </a:rPr>
              <a:t>●</a:t>
            </a:r>
            <a:r>
              <a:rPr kumimoji="1" lang="zh-TW" altLang="en-US" sz="1200" b="0" i="0" u="none" strike="noStrike" kern="1200" cap="none" spc="0" normalizeH="0" baseline="0" noProof="0" dirty="0">
                <a:ln>
                  <a:noFill/>
                </a:ln>
                <a:solidFill>
                  <a:prstClr val="black"/>
                </a:solidFill>
                <a:effectLst/>
                <a:uLnTx/>
                <a:uFillTx/>
                <a:latin typeface="ＭＳ Ｐゴシック" pitchFamily="50" charset="-128"/>
                <a:ea typeface="ＭＳ Ｐゴシック" pitchFamily="50" charset="-128"/>
                <a:cs typeface="+mn-cs"/>
              </a:rPr>
              <a:t>民営化推進室</a:t>
            </a:r>
            <a:r>
              <a:rPr kumimoji="1" lang="ja-JP" altLang="en-US" sz="1200" b="0" i="0" u="none" strike="noStrike" kern="1200" cap="none" spc="0" normalizeH="0" baseline="0" noProof="0" dirty="0">
                <a:ln>
                  <a:noFill/>
                </a:ln>
                <a:solidFill>
                  <a:prstClr val="black"/>
                </a:solidFill>
                <a:effectLst/>
                <a:uLnTx/>
                <a:uFillTx/>
                <a:latin typeface="ＭＳ Ｐゴシック" pitchFamily="50" charset="-128"/>
                <a:ea typeface="ＭＳ Ｐゴシック" pitchFamily="50" charset="-128"/>
                <a:cs typeface="+mn-cs"/>
              </a:rPr>
              <a:t>の　</a:t>
            </a:r>
            <a:r>
              <a:rPr kumimoji="1" lang="zh-TW" altLang="en-US" sz="1200" b="0" i="0" u="none" strike="noStrike" kern="1200" cap="none" spc="0" normalizeH="0" baseline="0" noProof="0" dirty="0">
                <a:ln>
                  <a:noFill/>
                </a:ln>
                <a:solidFill>
                  <a:prstClr val="black"/>
                </a:solidFill>
                <a:effectLst/>
                <a:uLnTx/>
                <a:uFillTx/>
                <a:latin typeface="ＭＳ Ｐゴシック" pitchFamily="50" charset="-128"/>
                <a:ea typeface="ＭＳ Ｐゴシック" pitchFamily="50" charset="-128"/>
                <a:cs typeface="+mn-cs"/>
              </a:rPr>
              <a:t>設置</a:t>
            </a:r>
            <a:r>
              <a:rPr kumimoji="1" lang="ja-JP" altLang="en-US" sz="1200" b="0" i="0" u="none" strike="noStrike" kern="1200" cap="none" spc="0" normalizeH="0" baseline="0" noProof="0" dirty="0">
                <a:ln>
                  <a:noFill/>
                </a:ln>
                <a:solidFill>
                  <a:prstClr val="black"/>
                </a:solidFill>
                <a:effectLst/>
                <a:uLnTx/>
                <a:uFillTx/>
                <a:latin typeface="ＭＳ Ｐゴシック" pitchFamily="50" charset="-128"/>
                <a:ea typeface="ＭＳ Ｐゴシック" pitchFamily="50" charset="-128"/>
                <a:cs typeface="+mn-cs"/>
              </a:rPr>
              <a:t>（</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8</a:t>
            </a:r>
            <a:r>
              <a:rPr kumimoji="1" lang="ja-JP" altLang="en-US" sz="1200" b="0" i="0" u="none" strike="noStrike" kern="1200" cap="none" spc="0" normalizeH="0" baseline="0" noProof="0" dirty="0">
                <a:ln>
                  <a:noFill/>
                </a:ln>
                <a:solidFill>
                  <a:prstClr val="black"/>
                </a:solidFill>
                <a:effectLst/>
                <a:uLnTx/>
                <a:uFillTx/>
                <a:latin typeface="ＭＳ Ｐゴシック" pitchFamily="50" charset="-128"/>
                <a:ea typeface="ＭＳ Ｐゴシック" pitchFamily="50" charset="-128"/>
                <a:cs typeface="+mn-cs"/>
              </a:rPr>
              <a:t>月）</a:t>
            </a:r>
            <a:endParaRPr kumimoji="1" lang="zh-TW" altLang="en-US" sz="1200" b="0" i="0" u="none" strike="noStrike" kern="1200" cap="none" spc="0" normalizeH="0" baseline="0" noProof="0" dirty="0">
              <a:ln>
                <a:noFill/>
              </a:ln>
              <a:solidFill>
                <a:prstClr val="black"/>
              </a:solidFill>
              <a:effectLst/>
              <a:uLnTx/>
              <a:uFillTx/>
              <a:latin typeface="ＭＳ Ｐゴシック" pitchFamily="50" charset="-128"/>
              <a:ea typeface="ＭＳ Ｐゴシック" pitchFamily="50" charset="-128"/>
              <a:cs typeface="+mn-cs"/>
            </a:endParaRPr>
          </a:p>
        </p:txBody>
      </p:sp>
      <p:sp>
        <p:nvSpPr>
          <p:cNvPr id="18" name="正方形/長方形 17"/>
          <p:cNvSpPr/>
          <p:nvPr/>
        </p:nvSpPr>
        <p:spPr>
          <a:xfrm>
            <a:off x="4211960" y="2996952"/>
            <a:ext cx="1807840" cy="648072"/>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●地下鉄事業民営化基本方針</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案</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の策定（</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a:t>
            </a:r>
          </a:p>
        </p:txBody>
      </p:sp>
      <p:sp>
        <p:nvSpPr>
          <p:cNvPr id="20" name="正方形/長方形 19"/>
          <p:cNvSpPr/>
          <p:nvPr/>
        </p:nvSpPr>
        <p:spPr>
          <a:xfrm>
            <a:off x="4427984" y="4365104"/>
            <a:ext cx="1944216" cy="432048"/>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●終発時間の延長</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3</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月；堺筋線以外）</a:t>
            </a:r>
          </a:p>
        </p:txBody>
      </p:sp>
      <p:sp>
        <p:nvSpPr>
          <p:cNvPr id="21" name="正方形/長方形 20"/>
          <p:cNvSpPr/>
          <p:nvPr/>
        </p:nvSpPr>
        <p:spPr>
          <a:xfrm>
            <a:off x="4644008" y="4797152"/>
            <a:ext cx="3672408" cy="432048"/>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●駅ナカ事業の展開（</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4</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【2013.4</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天王寺、</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2013.10</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なんば、</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2014.4</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梅田</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endPar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22" name="正方形/長方形 21"/>
          <p:cNvSpPr/>
          <p:nvPr/>
        </p:nvSpPr>
        <p:spPr>
          <a:xfrm>
            <a:off x="4860032" y="1323876"/>
            <a:ext cx="1800200" cy="648072"/>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●地下鉄事業民営化基本ﾌﾟﾗﾝ</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案</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の策定（</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5</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a:t>
            </a:r>
          </a:p>
        </p:txBody>
      </p:sp>
      <p:sp>
        <p:nvSpPr>
          <p:cNvPr id="23" name="正方形/長方形 22"/>
          <p:cNvSpPr/>
          <p:nvPr/>
        </p:nvSpPr>
        <p:spPr>
          <a:xfrm>
            <a:off x="5397996" y="1832124"/>
            <a:ext cx="1434604" cy="648072"/>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0" bIns="3600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itchFamily="50" charset="-128"/>
                <a:ea typeface="ＭＳ Ｐゴシック" pitchFamily="50" charset="-128"/>
                <a:cs typeface="+mn-cs"/>
              </a:rPr>
              <a:t>●</a:t>
            </a:r>
            <a:r>
              <a:rPr kumimoji="1" lang="zh-TW" altLang="en-US" sz="1200" b="0" i="0" u="none" strike="noStrike" kern="1200" cap="none" spc="0" normalizeH="0" baseline="0" noProof="0" dirty="0">
                <a:ln>
                  <a:noFill/>
                </a:ln>
                <a:solidFill>
                  <a:prstClr val="black"/>
                </a:solidFill>
                <a:effectLst/>
                <a:uLnTx/>
                <a:uFillTx/>
                <a:latin typeface="ＭＳ Ｐゴシック" pitchFamily="50" charset="-128"/>
                <a:ea typeface="ＭＳ Ｐゴシック" pitchFamily="50" charset="-128"/>
                <a:cs typeface="+mn-cs"/>
              </a:rPr>
              <a:t>交通政策室設置</a:t>
            </a:r>
            <a:endParaRPr kumimoji="1" lang="en-US" altLang="zh-TW" sz="1200" b="0" i="0" u="none" strike="noStrike" kern="1200" cap="none" spc="0" normalizeH="0" baseline="0" noProof="0" dirty="0">
              <a:ln>
                <a:noFill/>
              </a:ln>
              <a:solidFill>
                <a:prstClr val="black"/>
              </a:solidFill>
              <a:effectLst/>
              <a:uLnTx/>
              <a:uFillTx/>
              <a:latin typeface="ＭＳ Ｐゴシック" pitchFamily="50" charset="-128"/>
              <a:ea typeface="ＭＳ Ｐゴシック"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itchFamily="50" charset="-128"/>
                <a:ea typeface="ＭＳ Ｐゴシック" pitchFamily="50" charset="-128"/>
                <a:cs typeface="+mn-cs"/>
              </a:rPr>
              <a:t>　</a:t>
            </a:r>
            <a:r>
              <a:rPr kumimoji="1" lang="zh-TW" altLang="en-US" sz="1200" b="0" i="0" u="none" strike="noStrike" kern="1200" cap="none" spc="0" normalizeH="0" baseline="0" noProof="0" dirty="0">
                <a:ln>
                  <a:noFill/>
                </a:ln>
                <a:solidFill>
                  <a:prstClr val="black"/>
                </a:solidFill>
                <a:effectLst/>
                <a:uLnTx/>
                <a:uFillTx/>
                <a:latin typeface="ＭＳ Ｐゴシック" pitchFamily="50" charset="-128"/>
                <a:ea typeface="ＭＳ Ｐゴシック" pitchFamily="50" charset="-128"/>
                <a:cs typeface="+mn-cs"/>
              </a:rPr>
              <a:t>（</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itchFamily="50" charset="-128"/>
                <a:cs typeface="+mn-cs"/>
              </a:rPr>
              <a:t>8</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itchFamily="50" charset="-128"/>
                <a:cs typeface="+mn-cs"/>
              </a:rPr>
              <a:t>月</a:t>
            </a:r>
            <a:r>
              <a:rPr kumimoji="1" lang="ja-JP" altLang="en-US" sz="1200" b="0" i="0" u="none" strike="noStrike" kern="1200" cap="none" spc="0" normalizeH="0" baseline="0" noProof="0" dirty="0">
                <a:ln>
                  <a:noFill/>
                </a:ln>
                <a:solidFill>
                  <a:prstClr val="black"/>
                </a:solidFill>
                <a:effectLst/>
                <a:uLnTx/>
                <a:uFillTx/>
                <a:latin typeface="ＭＳ Ｐゴシック" pitchFamily="50" charset="-128"/>
                <a:ea typeface="ＭＳ Ｐゴシック" pitchFamily="50" charset="-128"/>
                <a:cs typeface="+mn-cs"/>
              </a:rPr>
              <a:t>；</a:t>
            </a:r>
            <a:r>
              <a:rPr kumimoji="1" lang="zh-TW" altLang="en-US" sz="1200" b="0" i="0" u="none" strike="noStrike" kern="1200" cap="none" spc="0" normalizeH="0" baseline="0" noProof="0" dirty="0">
                <a:ln>
                  <a:noFill/>
                </a:ln>
                <a:solidFill>
                  <a:prstClr val="black"/>
                </a:solidFill>
                <a:effectLst/>
                <a:uLnTx/>
                <a:uFillTx/>
                <a:latin typeface="ＭＳ Ｐゴシック" pitchFamily="50" charset="-128"/>
                <a:ea typeface="ＭＳ Ｐゴシック" pitchFamily="50" charset="-128"/>
                <a:cs typeface="+mn-cs"/>
              </a:rPr>
              <a:t>都市計画局</a:t>
            </a:r>
            <a:r>
              <a:rPr kumimoji="1" lang="ja-JP" altLang="en-US" sz="1200" b="0" i="0" u="none" strike="noStrike" kern="1200" cap="none" spc="0" normalizeH="0" baseline="0" noProof="0" dirty="0">
                <a:ln>
                  <a:noFill/>
                </a:ln>
                <a:solidFill>
                  <a:prstClr val="black"/>
                </a:solidFill>
                <a:effectLst/>
                <a:uLnTx/>
                <a:uFillTx/>
                <a:latin typeface="ＭＳ Ｐゴシック" pitchFamily="50" charset="-128"/>
                <a:ea typeface="ＭＳ Ｐゴシック" pitchFamily="50" charset="-128"/>
                <a:cs typeface="+mn-cs"/>
              </a:rPr>
              <a:t>）</a:t>
            </a:r>
            <a:endParaRPr kumimoji="1" lang="zh-TW" altLang="en-US" sz="1200" b="0" i="0" u="none" strike="noStrike" kern="1200" cap="none" spc="0" normalizeH="0" baseline="0" noProof="0" dirty="0">
              <a:ln>
                <a:noFill/>
              </a:ln>
              <a:solidFill>
                <a:prstClr val="black"/>
              </a:solidFill>
              <a:effectLst/>
              <a:uLnTx/>
              <a:uFillTx/>
              <a:latin typeface="ＭＳ Ｐゴシック" pitchFamily="50" charset="-128"/>
              <a:ea typeface="ＭＳ Ｐゴシック" pitchFamily="50" charset="-128"/>
              <a:cs typeface="+mn-cs"/>
            </a:endParaRPr>
          </a:p>
        </p:txBody>
      </p:sp>
      <p:sp>
        <p:nvSpPr>
          <p:cNvPr id="27" name="正方形/長方形 26"/>
          <p:cNvSpPr/>
          <p:nvPr/>
        </p:nvSpPr>
        <p:spPr>
          <a:xfrm>
            <a:off x="6012160" y="4365104"/>
            <a:ext cx="2088232" cy="432048"/>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●終発時間の延長</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12</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月；堺筋線）</a:t>
            </a:r>
          </a:p>
        </p:txBody>
      </p:sp>
      <p:sp>
        <p:nvSpPr>
          <p:cNvPr id="28" name="正方形/長方形 27"/>
          <p:cNvSpPr/>
          <p:nvPr/>
        </p:nvSpPr>
        <p:spPr>
          <a:xfrm>
            <a:off x="6804248" y="3573016"/>
            <a:ext cx="2232248" cy="432048"/>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●初乗り運賃値下げ（</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4</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a:t>
            </a:r>
          </a:p>
        </p:txBody>
      </p:sp>
      <p:sp>
        <p:nvSpPr>
          <p:cNvPr id="36" name="正方形/長方形 35"/>
          <p:cNvSpPr/>
          <p:nvPr/>
        </p:nvSpPr>
        <p:spPr>
          <a:xfrm>
            <a:off x="251520" y="274716"/>
            <a:ext cx="5904656" cy="369332"/>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rPr>
              <a:t>①サービスの向上、③経営形態の見直し　に関する取組</a:t>
            </a:r>
          </a:p>
        </p:txBody>
      </p:sp>
      <p:cxnSp>
        <p:nvCxnSpPr>
          <p:cNvPr id="37" name="直線コネクタ 36"/>
          <p:cNvCxnSpPr/>
          <p:nvPr/>
        </p:nvCxnSpPr>
        <p:spPr>
          <a:xfrm>
            <a:off x="179512" y="720832"/>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8" name="テキスト ボックス 37"/>
          <p:cNvSpPr txBox="1"/>
          <p:nvPr/>
        </p:nvSpPr>
        <p:spPr>
          <a:xfrm>
            <a:off x="0" y="0"/>
            <a:ext cx="3851920" cy="26064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Ⅱ</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公民連携</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経営形態の見直し</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民営化の取組</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・地下鉄</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39" name="正方形/長方形 38"/>
          <p:cNvSpPr/>
          <p:nvPr/>
        </p:nvSpPr>
        <p:spPr>
          <a:xfrm>
            <a:off x="251520" y="4365104"/>
            <a:ext cx="432048" cy="1440160"/>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eaVert" lIns="36000" tIns="36000" rIns="0" bIns="3600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sysClr val="windowText" lastClr="000000"/>
                </a:solidFill>
                <a:effectLst/>
                <a:uLnTx/>
                <a:uFillTx/>
                <a:latin typeface="Calibri"/>
                <a:ea typeface="ＭＳ Ｐゴシック" panose="020B0600070205080204" pitchFamily="50" charset="-128"/>
                <a:cs typeface="+mn-cs"/>
              </a:rPr>
              <a:t>実　施</a:t>
            </a:r>
          </a:p>
        </p:txBody>
      </p:sp>
      <p:sp>
        <p:nvSpPr>
          <p:cNvPr id="40" name="正方形/長方形 39"/>
          <p:cNvSpPr/>
          <p:nvPr/>
        </p:nvSpPr>
        <p:spPr>
          <a:xfrm>
            <a:off x="251520" y="1628800"/>
            <a:ext cx="432048" cy="1368152"/>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eaVert" lIns="36000" tIns="36000" rIns="0" bIns="3600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sysClr val="windowText" lastClr="000000"/>
                </a:solidFill>
                <a:effectLst/>
                <a:uLnTx/>
                <a:uFillTx/>
                <a:latin typeface="Calibri"/>
                <a:ea typeface="ＭＳ Ｐゴシック" panose="020B0600070205080204" pitchFamily="50" charset="-128"/>
                <a:cs typeface="+mn-cs"/>
              </a:rPr>
              <a:t>改革立案</a:t>
            </a:r>
          </a:p>
        </p:txBody>
      </p:sp>
      <p:cxnSp>
        <p:nvCxnSpPr>
          <p:cNvPr id="42" name="直線コネクタ 41"/>
          <p:cNvCxnSpPr/>
          <p:nvPr/>
        </p:nvCxnSpPr>
        <p:spPr>
          <a:xfrm>
            <a:off x="395536" y="3573016"/>
            <a:ext cx="8568952" cy="0"/>
          </a:xfrm>
          <a:prstGeom prst="line">
            <a:avLst/>
          </a:prstGeom>
        </p:spPr>
        <p:style>
          <a:lnRef idx="1">
            <a:schemeClr val="accent1"/>
          </a:lnRef>
          <a:fillRef idx="0">
            <a:schemeClr val="accent1"/>
          </a:fillRef>
          <a:effectRef idx="0">
            <a:schemeClr val="accent1"/>
          </a:effectRef>
          <a:fontRef idx="minor">
            <a:schemeClr val="tx1"/>
          </a:fontRef>
        </p:style>
      </p:cxnSp>
      <p:sp>
        <p:nvSpPr>
          <p:cNvPr id="35" name="正方形/長方形 34"/>
          <p:cNvSpPr/>
          <p:nvPr/>
        </p:nvSpPr>
        <p:spPr>
          <a:xfrm>
            <a:off x="3377456" y="6021288"/>
            <a:ext cx="1346944" cy="55440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t" anchorCtr="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●給料カット</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（最大</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8</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a:t>
            </a:r>
          </a:p>
        </p:txBody>
      </p:sp>
      <p:sp>
        <p:nvSpPr>
          <p:cNvPr id="41" name="正方形/長方形 40"/>
          <p:cNvSpPr/>
          <p:nvPr/>
        </p:nvSpPr>
        <p:spPr>
          <a:xfrm>
            <a:off x="4652516" y="6021288"/>
            <a:ext cx="2664296" cy="55440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t" anchorCtr="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●給料カット（最大</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勤務時間８時間化、</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夏季休暇見直し等（</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4</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a:t>
            </a:r>
          </a:p>
        </p:txBody>
      </p:sp>
      <p:sp>
        <p:nvSpPr>
          <p:cNvPr id="45" name="正方形/長方形 44"/>
          <p:cNvSpPr/>
          <p:nvPr/>
        </p:nvSpPr>
        <p:spPr>
          <a:xfrm>
            <a:off x="6768752" y="6021288"/>
            <a:ext cx="1019833" cy="55440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t" anchorCtr="0"/>
          <a:lstStyle/>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●給料カット・昇給停止等　（</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4</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49" name="正方形/長方形 48"/>
          <p:cNvSpPr/>
          <p:nvPr/>
        </p:nvSpPr>
        <p:spPr>
          <a:xfrm>
            <a:off x="4067944" y="5445224"/>
            <a:ext cx="1800200" cy="555374"/>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●民営化に向けた労使協議を進めることについて労使合意（</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a:t>
            </a:r>
          </a:p>
        </p:txBody>
      </p:sp>
      <p:sp>
        <p:nvSpPr>
          <p:cNvPr id="50" name="正方形/長方形 49"/>
          <p:cNvSpPr/>
          <p:nvPr/>
        </p:nvSpPr>
        <p:spPr>
          <a:xfrm>
            <a:off x="5961360" y="5449416"/>
            <a:ext cx="1645940" cy="555374"/>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●民営化を見据えた効率化計画を労組提案（</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12</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a:t>
            </a:r>
          </a:p>
        </p:txBody>
      </p:sp>
      <p:sp>
        <p:nvSpPr>
          <p:cNvPr id="51" name="正方形/長方形 50"/>
          <p:cNvSpPr/>
          <p:nvPr/>
        </p:nvSpPr>
        <p:spPr>
          <a:xfrm>
            <a:off x="3095836" y="2251472"/>
            <a:ext cx="1692188" cy="648072"/>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●地下鉄事業中期経営計画の策定（</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7</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a:t>
            </a:r>
          </a:p>
        </p:txBody>
      </p:sp>
      <p:sp>
        <p:nvSpPr>
          <p:cNvPr id="43" name="正方形/長方形 42"/>
          <p:cNvSpPr/>
          <p:nvPr/>
        </p:nvSpPr>
        <p:spPr>
          <a:xfrm>
            <a:off x="899592" y="3717032"/>
            <a:ext cx="432048" cy="144016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vert="eaVert" lIns="36000" tIns="36000" rIns="0" bIns="3600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（サービス向上）</a:t>
            </a:r>
            <a:endParaRPr kumimoji="1" lang="ja-JP" altLang="en-US" sz="12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cxnSp>
        <p:nvCxnSpPr>
          <p:cNvPr id="44" name="直線コネクタ 43"/>
          <p:cNvCxnSpPr/>
          <p:nvPr/>
        </p:nvCxnSpPr>
        <p:spPr>
          <a:xfrm>
            <a:off x="971600" y="5301208"/>
            <a:ext cx="7992888" cy="0"/>
          </a:xfrm>
          <a:prstGeom prst="line">
            <a:avLst/>
          </a:prstGeom>
          <a:ln>
            <a:prstDash val="sysDot"/>
          </a:ln>
        </p:spPr>
        <p:style>
          <a:lnRef idx="1">
            <a:schemeClr val="accent1"/>
          </a:lnRef>
          <a:fillRef idx="0">
            <a:schemeClr val="accent1"/>
          </a:fillRef>
          <a:effectRef idx="0">
            <a:schemeClr val="accent1"/>
          </a:effectRef>
          <a:fontRef idx="minor">
            <a:schemeClr val="tx1"/>
          </a:fontRef>
        </p:style>
      </p:cxnSp>
      <p:sp>
        <p:nvSpPr>
          <p:cNvPr id="47" name="正方形/長方形 46"/>
          <p:cNvSpPr/>
          <p:nvPr/>
        </p:nvSpPr>
        <p:spPr>
          <a:xfrm>
            <a:off x="899592" y="5301208"/>
            <a:ext cx="432048" cy="1512168"/>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vert="eaVert" lIns="36000" tIns="36000" rIns="0" bIns="3600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（給料・経営形態に関する労使協議）</a:t>
            </a:r>
            <a:endParaRPr kumimoji="1" lang="ja-JP" altLang="en-US" sz="12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53" name="正方形/長方形 52"/>
          <p:cNvSpPr/>
          <p:nvPr/>
        </p:nvSpPr>
        <p:spPr>
          <a:xfrm>
            <a:off x="7814824" y="402658"/>
            <a:ext cx="1158779" cy="369332"/>
          </a:xfrm>
          <a:prstGeom prst="rect">
            <a:avLst/>
          </a:prstGeom>
          <a:noFill/>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What</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p>
        </p:txBody>
      </p:sp>
      <p:sp>
        <p:nvSpPr>
          <p:cNvPr id="54" name="正方形/長方形 53"/>
          <p:cNvSpPr/>
          <p:nvPr/>
        </p:nvSpPr>
        <p:spPr>
          <a:xfrm>
            <a:off x="7452320" y="4365104"/>
            <a:ext cx="1703873" cy="432048"/>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●終発時間の延長</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8</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月；千日前線）</a:t>
            </a:r>
          </a:p>
        </p:txBody>
      </p:sp>
      <p:sp>
        <p:nvSpPr>
          <p:cNvPr id="58" name="正方形/長方形 57"/>
          <p:cNvSpPr/>
          <p:nvPr/>
        </p:nvSpPr>
        <p:spPr>
          <a:xfrm>
            <a:off x="7812360" y="4797152"/>
            <a:ext cx="1450710" cy="432048"/>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●終発時間の延長</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3</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月；御堂筋線）</a:t>
            </a:r>
          </a:p>
        </p:txBody>
      </p:sp>
      <p:sp>
        <p:nvSpPr>
          <p:cNvPr id="52" name="正方形/長方形 51"/>
          <p:cNvSpPr/>
          <p:nvPr/>
        </p:nvSpPr>
        <p:spPr>
          <a:xfrm>
            <a:off x="7632416" y="6030106"/>
            <a:ext cx="1368000" cy="728216"/>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t" anchorCtr="0"/>
          <a:lstStyle/>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●地下鉄新会社の人事・賃金制度等の骨格を労組提案　（</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9</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19" name="正方形/長方形 18"/>
          <p:cNvSpPr/>
          <p:nvPr/>
        </p:nvSpPr>
        <p:spPr>
          <a:xfrm>
            <a:off x="4211960" y="3877940"/>
            <a:ext cx="4944233" cy="432048"/>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●快適なトイレへの改修</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2013</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年度末</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40/112</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駅実施済、</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2017</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年度末現在</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108/112</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駅実施済）</a:t>
            </a:r>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53</a:t>
            </a:fld>
            <a:endParaRPr lang="ja-JP" altLang="en-US"/>
          </a:p>
        </p:txBody>
      </p:sp>
    </p:spTree>
    <p:extLst>
      <p:ext uri="{BB962C8B-B14F-4D97-AF65-F5344CB8AC3E}">
        <p14:creationId xmlns:p14="http://schemas.microsoft.com/office/powerpoint/2010/main" val="212538987"/>
      </p:ext>
    </p:extLst>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55" name="直線コネクタ 54"/>
          <p:cNvCxnSpPr/>
          <p:nvPr/>
        </p:nvCxnSpPr>
        <p:spPr>
          <a:xfrm>
            <a:off x="2627784" y="1425476"/>
            <a:ext cx="6234" cy="5432524"/>
          </a:xfrm>
          <a:prstGeom prst="line">
            <a:avLst/>
          </a:prstGeom>
          <a:ln w="3175">
            <a:prstDash val="sysDash"/>
          </a:ln>
        </p:spPr>
        <p:style>
          <a:lnRef idx="1">
            <a:schemeClr val="accent1"/>
          </a:lnRef>
          <a:fillRef idx="0">
            <a:schemeClr val="accent1"/>
          </a:fillRef>
          <a:effectRef idx="0">
            <a:schemeClr val="accent1"/>
          </a:effectRef>
          <a:fontRef idx="minor">
            <a:schemeClr val="tx1"/>
          </a:fontRef>
        </p:style>
      </p:cxnSp>
      <p:cxnSp>
        <p:nvCxnSpPr>
          <p:cNvPr id="56" name="直線コネクタ 55"/>
          <p:cNvCxnSpPr/>
          <p:nvPr/>
        </p:nvCxnSpPr>
        <p:spPr>
          <a:xfrm>
            <a:off x="5160764" y="1425476"/>
            <a:ext cx="6234" cy="5432524"/>
          </a:xfrm>
          <a:prstGeom prst="line">
            <a:avLst/>
          </a:prstGeom>
          <a:ln w="3175">
            <a:prstDash val="sysDash"/>
          </a:ln>
        </p:spPr>
        <p:style>
          <a:lnRef idx="1">
            <a:schemeClr val="accent1"/>
          </a:lnRef>
          <a:fillRef idx="0">
            <a:schemeClr val="accent1"/>
          </a:fillRef>
          <a:effectRef idx="0">
            <a:schemeClr val="accent1"/>
          </a:effectRef>
          <a:fontRef idx="minor">
            <a:schemeClr val="tx1"/>
          </a:fontRef>
        </p:style>
      </p:cxnSp>
      <p:cxnSp>
        <p:nvCxnSpPr>
          <p:cNvPr id="57" name="直線コネクタ 56"/>
          <p:cNvCxnSpPr/>
          <p:nvPr/>
        </p:nvCxnSpPr>
        <p:spPr>
          <a:xfrm>
            <a:off x="7236296" y="1425476"/>
            <a:ext cx="6234" cy="5432524"/>
          </a:xfrm>
          <a:prstGeom prst="line">
            <a:avLst/>
          </a:prstGeom>
          <a:ln w="3175">
            <a:prstDash val="sysDash"/>
          </a:ln>
        </p:spPr>
        <p:style>
          <a:lnRef idx="1">
            <a:schemeClr val="accent1"/>
          </a:lnRef>
          <a:fillRef idx="0">
            <a:schemeClr val="accent1"/>
          </a:fillRef>
          <a:effectRef idx="0">
            <a:schemeClr val="accent1"/>
          </a:effectRef>
          <a:fontRef idx="minor">
            <a:schemeClr val="tx1"/>
          </a:fontRef>
        </p:style>
      </p:cxnSp>
      <p:sp>
        <p:nvSpPr>
          <p:cNvPr id="7" name="山形 6"/>
          <p:cNvSpPr/>
          <p:nvPr/>
        </p:nvSpPr>
        <p:spPr>
          <a:xfrm>
            <a:off x="611560" y="908720"/>
            <a:ext cx="2160000" cy="432048"/>
          </a:xfrm>
          <a:prstGeom prst="chevron">
            <a:avLst/>
          </a:prstGeom>
          <a:noFill/>
          <a:ln w="190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2015</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a:t>
            </a:r>
          </a:p>
        </p:txBody>
      </p:sp>
      <p:sp>
        <p:nvSpPr>
          <p:cNvPr id="8" name="山形 7"/>
          <p:cNvSpPr/>
          <p:nvPr/>
        </p:nvSpPr>
        <p:spPr>
          <a:xfrm>
            <a:off x="2628024" y="908720"/>
            <a:ext cx="2744076" cy="432048"/>
          </a:xfrm>
          <a:prstGeom prst="chevron">
            <a:avLst/>
          </a:prstGeom>
          <a:noFill/>
          <a:ln w="190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2016</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a:t>
            </a:r>
          </a:p>
        </p:txBody>
      </p:sp>
      <p:sp>
        <p:nvSpPr>
          <p:cNvPr id="9" name="山形 8"/>
          <p:cNvSpPr/>
          <p:nvPr/>
        </p:nvSpPr>
        <p:spPr>
          <a:xfrm>
            <a:off x="5233012" y="908720"/>
            <a:ext cx="2160000" cy="432048"/>
          </a:xfrm>
          <a:prstGeom prst="chevron">
            <a:avLst/>
          </a:prstGeom>
          <a:noFill/>
          <a:ln w="190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2017</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a:t>
            </a:r>
          </a:p>
        </p:txBody>
      </p:sp>
      <p:sp>
        <p:nvSpPr>
          <p:cNvPr id="10" name="山形 9"/>
          <p:cNvSpPr/>
          <p:nvPr/>
        </p:nvSpPr>
        <p:spPr>
          <a:xfrm>
            <a:off x="7246306" y="908720"/>
            <a:ext cx="1574166" cy="432048"/>
          </a:xfrm>
          <a:prstGeom prst="chevron">
            <a:avLst/>
          </a:prstGeom>
          <a:noFill/>
          <a:ln w="190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2018</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a:t>
            </a:r>
          </a:p>
        </p:txBody>
      </p:sp>
      <p:sp>
        <p:nvSpPr>
          <p:cNvPr id="36" name="正方形/長方形 35"/>
          <p:cNvSpPr/>
          <p:nvPr/>
        </p:nvSpPr>
        <p:spPr>
          <a:xfrm>
            <a:off x="251520" y="274716"/>
            <a:ext cx="5904656" cy="369332"/>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rPr>
              <a:t>①サービスの向上、③経営形態の見直し　に関する取組</a:t>
            </a:r>
          </a:p>
        </p:txBody>
      </p:sp>
      <p:cxnSp>
        <p:nvCxnSpPr>
          <p:cNvPr id="37" name="直線コネクタ 36"/>
          <p:cNvCxnSpPr/>
          <p:nvPr/>
        </p:nvCxnSpPr>
        <p:spPr>
          <a:xfrm>
            <a:off x="179512" y="720832"/>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9" name="正方形/長方形 38"/>
          <p:cNvSpPr/>
          <p:nvPr/>
        </p:nvSpPr>
        <p:spPr>
          <a:xfrm>
            <a:off x="251520" y="4581128"/>
            <a:ext cx="432048" cy="1440160"/>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eaVert" lIns="36000" tIns="36000" rIns="0" bIns="3600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sysClr val="windowText" lastClr="000000"/>
                </a:solidFill>
                <a:effectLst/>
                <a:uLnTx/>
                <a:uFillTx/>
                <a:latin typeface="Calibri"/>
                <a:ea typeface="ＭＳ Ｐゴシック" panose="020B0600070205080204" pitchFamily="50" charset="-128"/>
                <a:cs typeface="+mn-cs"/>
              </a:rPr>
              <a:t>実　施</a:t>
            </a:r>
          </a:p>
        </p:txBody>
      </p:sp>
      <p:sp>
        <p:nvSpPr>
          <p:cNvPr id="40" name="正方形/長方形 39"/>
          <p:cNvSpPr/>
          <p:nvPr/>
        </p:nvSpPr>
        <p:spPr>
          <a:xfrm>
            <a:off x="251520" y="1628800"/>
            <a:ext cx="432048" cy="1368152"/>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eaVert" lIns="36000" tIns="36000" rIns="0" bIns="3600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sysClr val="windowText" lastClr="000000"/>
                </a:solidFill>
                <a:effectLst/>
                <a:uLnTx/>
                <a:uFillTx/>
                <a:latin typeface="Calibri"/>
                <a:ea typeface="ＭＳ Ｐゴシック" panose="020B0600070205080204" pitchFamily="50" charset="-128"/>
                <a:cs typeface="+mn-cs"/>
              </a:rPr>
              <a:t>改革立案</a:t>
            </a:r>
          </a:p>
        </p:txBody>
      </p:sp>
      <p:cxnSp>
        <p:nvCxnSpPr>
          <p:cNvPr id="42" name="直線コネクタ 41"/>
          <p:cNvCxnSpPr/>
          <p:nvPr/>
        </p:nvCxnSpPr>
        <p:spPr>
          <a:xfrm>
            <a:off x="395536" y="3789040"/>
            <a:ext cx="8568952" cy="0"/>
          </a:xfrm>
          <a:prstGeom prst="line">
            <a:avLst/>
          </a:prstGeom>
        </p:spPr>
        <p:style>
          <a:lnRef idx="1">
            <a:schemeClr val="accent1"/>
          </a:lnRef>
          <a:fillRef idx="0">
            <a:schemeClr val="accent1"/>
          </a:fillRef>
          <a:effectRef idx="0">
            <a:schemeClr val="accent1"/>
          </a:effectRef>
          <a:fontRef idx="minor">
            <a:schemeClr val="tx1"/>
          </a:fontRef>
        </p:style>
      </p:cxnSp>
      <p:sp>
        <p:nvSpPr>
          <p:cNvPr id="43" name="正方形/長方形 42"/>
          <p:cNvSpPr/>
          <p:nvPr/>
        </p:nvSpPr>
        <p:spPr>
          <a:xfrm>
            <a:off x="899592" y="3825044"/>
            <a:ext cx="432048" cy="144016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vert="eaVert" lIns="36000" tIns="36000" rIns="0" bIns="3600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（サービス向上）</a:t>
            </a:r>
            <a:endParaRPr kumimoji="1" lang="ja-JP" altLang="en-US" sz="12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cxnSp>
        <p:nvCxnSpPr>
          <p:cNvPr id="44" name="直線コネクタ 43"/>
          <p:cNvCxnSpPr/>
          <p:nvPr/>
        </p:nvCxnSpPr>
        <p:spPr>
          <a:xfrm>
            <a:off x="971600" y="5301208"/>
            <a:ext cx="7992888" cy="0"/>
          </a:xfrm>
          <a:prstGeom prst="line">
            <a:avLst/>
          </a:prstGeom>
          <a:ln>
            <a:prstDash val="sysDot"/>
          </a:ln>
        </p:spPr>
        <p:style>
          <a:lnRef idx="1">
            <a:schemeClr val="accent1"/>
          </a:lnRef>
          <a:fillRef idx="0">
            <a:schemeClr val="accent1"/>
          </a:fillRef>
          <a:effectRef idx="0">
            <a:schemeClr val="accent1"/>
          </a:effectRef>
          <a:fontRef idx="minor">
            <a:schemeClr val="tx1"/>
          </a:fontRef>
        </p:style>
      </p:cxnSp>
      <p:sp>
        <p:nvSpPr>
          <p:cNvPr id="47" name="正方形/長方形 46"/>
          <p:cNvSpPr/>
          <p:nvPr/>
        </p:nvSpPr>
        <p:spPr>
          <a:xfrm>
            <a:off x="899592" y="5301208"/>
            <a:ext cx="432048" cy="1512168"/>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vert="eaVert" lIns="36000" tIns="36000" rIns="0" bIns="3600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（給料・経営形態に関する労使協議）</a:t>
            </a:r>
            <a:endParaRPr kumimoji="1" lang="ja-JP" altLang="en-US" sz="12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53" name="正方形/長方形 52"/>
          <p:cNvSpPr/>
          <p:nvPr/>
        </p:nvSpPr>
        <p:spPr>
          <a:xfrm>
            <a:off x="7814824" y="402658"/>
            <a:ext cx="1158779" cy="369332"/>
          </a:xfrm>
          <a:prstGeom prst="rect">
            <a:avLst/>
          </a:prstGeom>
          <a:noFill/>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What</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p>
        </p:txBody>
      </p:sp>
      <p:sp>
        <p:nvSpPr>
          <p:cNvPr id="52" name="正方形/長方形 51"/>
          <p:cNvSpPr/>
          <p:nvPr/>
        </p:nvSpPr>
        <p:spPr>
          <a:xfrm>
            <a:off x="1547832" y="1412776"/>
            <a:ext cx="1512000" cy="46800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96</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条条例案（手続き条例案）可決（</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10</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a:t>
            </a:r>
          </a:p>
        </p:txBody>
      </p:sp>
      <p:sp>
        <p:nvSpPr>
          <p:cNvPr id="59" name="正方形/長方形 58"/>
          <p:cNvSpPr/>
          <p:nvPr/>
        </p:nvSpPr>
        <p:spPr>
          <a:xfrm>
            <a:off x="2195736" y="2132920"/>
            <a:ext cx="1008000" cy="75600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●地下鉄事業民営化ﾌﾟﾗﾝ</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案</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の策定（</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3</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a:t>
            </a:r>
          </a:p>
        </p:txBody>
      </p:sp>
      <p:sp>
        <p:nvSpPr>
          <p:cNvPr id="62" name="正方形/長方形 61"/>
          <p:cNvSpPr/>
          <p:nvPr/>
        </p:nvSpPr>
        <p:spPr>
          <a:xfrm>
            <a:off x="3276048" y="1400076"/>
            <a:ext cx="1872000" cy="46800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●地下鉄事業民営化ﾌﾟﾗﾝ</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案</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改訂版</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の策定（</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8</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a:t>
            </a:r>
          </a:p>
        </p:txBody>
      </p:sp>
      <p:sp>
        <p:nvSpPr>
          <p:cNvPr id="63" name="正方形/長方形 62"/>
          <p:cNvSpPr/>
          <p:nvPr/>
        </p:nvSpPr>
        <p:spPr>
          <a:xfrm>
            <a:off x="3648596" y="1839747"/>
            <a:ext cx="1980000" cy="46800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●地下鉄事業民営化ﾌﾟﾗﾝ</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案</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改訂第２版</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の策定（</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12</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a:t>
            </a:r>
          </a:p>
        </p:txBody>
      </p:sp>
      <p:sp>
        <p:nvSpPr>
          <p:cNvPr id="64" name="正方形/長方形 63"/>
          <p:cNvSpPr/>
          <p:nvPr/>
        </p:nvSpPr>
        <p:spPr>
          <a:xfrm>
            <a:off x="3710418" y="2279418"/>
            <a:ext cx="2340000" cy="46800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●地下鉄事業 株式会社化</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民営化</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ﾌﾟﾗﾝ</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案</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の策定（</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12</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a:t>
            </a:r>
          </a:p>
        </p:txBody>
      </p:sp>
      <p:sp>
        <p:nvSpPr>
          <p:cNvPr id="65" name="正方形/長方形 64"/>
          <p:cNvSpPr/>
          <p:nvPr/>
        </p:nvSpPr>
        <p:spPr>
          <a:xfrm>
            <a:off x="3792768" y="2719089"/>
            <a:ext cx="3456000" cy="25200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●「事業の引継ぎに関する基本方針案」可決（</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12</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a:t>
            </a:r>
          </a:p>
        </p:txBody>
      </p:sp>
      <p:sp>
        <p:nvSpPr>
          <p:cNvPr id="66" name="正方形/長方形 65"/>
          <p:cNvSpPr/>
          <p:nvPr/>
        </p:nvSpPr>
        <p:spPr>
          <a:xfrm>
            <a:off x="4680280" y="3382432"/>
            <a:ext cx="2412000" cy="36000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●「交通事業の設置等に関する条例を廃止する条例案」可決（</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3</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a:t>
            </a:r>
          </a:p>
        </p:txBody>
      </p:sp>
      <p:sp>
        <p:nvSpPr>
          <p:cNvPr id="68" name="正方形/長方形 67"/>
          <p:cNvSpPr/>
          <p:nvPr/>
        </p:nvSpPr>
        <p:spPr>
          <a:xfrm>
            <a:off x="5544296" y="1450997"/>
            <a:ext cx="1692000" cy="25200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●準備会社設立（</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6</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a:t>
            </a:r>
          </a:p>
        </p:txBody>
      </p:sp>
      <p:sp>
        <p:nvSpPr>
          <p:cNvPr id="69" name="正方形/長方形 68"/>
          <p:cNvSpPr/>
          <p:nvPr/>
        </p:nvSpPr>
        <p:spPr>
          <a:xfrm>
            <a:off x="5760323" y="1664856"/>
            <a:ext cx="1044000" cy="46800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●都市交通局設置（</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7</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a:t>
            </a:r>
          </a:p>
        </p:txBody>
      </p:sp>
      <p:sp>
        <p:nvSpPr>
          <p:cNvPr id="70" name="正方形/長方形 69"/>
          <p:cNvSpPr/>
          <p:nvPr/>
        </p:nvSpPr>
        <p:spPr>
          <a:xfrm>
            <a:off x="3930266" y="2942760"/>
            <a:ext cx="2844000" cy="46800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●地下鉄事業株式会社化</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民営化</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ﾌﾟﾗﾝ</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案</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平成</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29</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月改訂の策定（</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a:t>
            </a:r>
          </a:p>
        </p:txBody>
      </p:sp>
      <p:sp>
        <p:nvSpPr>
          <p:cNvPr id="72" name="正方形/長方形 71"/>
          <p:cNvSpPr/>
          <p:nvPr/>
        </p:nvSpPr>
        <p:spPr>
          <a:xfrm>
            <a:off x="5169272" y="3789040"/>
            <a:ext cx="2232248" cy="432048"/>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●２区運賃値下げ（</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4</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a:t>
            </a:r>
          </a:p>
        </p:txBody>
      </p:sp>
      <p:sp>
        <p:nvSpPr>
          <p:cNvPr id="73" name="正方形/長方形 72"/>
          <p:cNvSpPr/>
          <p:nvPr/>
        </p:nvSpPr>
        <p:spPr>
          <a:xfrm>
            <a:off x="2195736" y="4778911"/>
            <a:ext cx="3672408" cy="432048"/>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●駅ナカ事業の展開</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【2016.3</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新なにわ大食堂（新大阪）</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endPar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77" name="正方形/長方形 76"/>
          <p:cNvSpPr/>
          <p:nvPr/>
        </p:nvSpPr>
        <p:spPr>
          <a:xfrm>
            <a:off x="7314808" y="1468581"/>
            <a:ext cx="360610" cy="5306291"/>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eaVert" lIns="36000" tIns="36000" rIns="0" bIns="3600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地下鉄新会社による営業開始（４月）</a:t>
            </a:r>
          </a:p>
        </p:txBody>
      </p:sp>
      <p:sp>
        <p:nvSpPr>
          <p:cNvPr id="45" name="正方形/長方形 44"/>
          <p:cNvSpPr/>
          <p:nvPr/>
        </p:nvSpPr>
        <p:spPr>
          <a:xfrm>
            <a:off x="1475656" y="5373216"/>
            <a:ext cx="1116000" cy="43200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●給料カット　（</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4</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49" name="正方形/長方形 48"/>
          <p:cNvSpPr/>
          <p:nvPr/>
        </p:nvSpPr>
        <p:spPr>
          <a:xfrm>
            <a:off x="2755552" y="5376862"/>
            <a:ext cx="1816448" cy="241424"/>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●給料カット　（</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4</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50" name="正方形/長方形 49"/>
          <p:cNvSpPr/>
          <p:nvPr/>
        </p:nvSpPr>
        <p:spPr>
          <a:xfrm>
            <a:off x="5232811" y="5376862"/>
            <a:ext cx="1816448" cy="241424"/>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●給料カット　（</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4</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54" name="正方形/長方形 53"/>
          <p:cNvSpPr/>
          <p:nvPr/>
        </p:nvSpPr>
        <p:spPr>
          <a:xfrm>
            <a:off x="3321170" y="5649466"/>
            <a:ext cx="1610870" cy="64800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●職員の転籍・雇用対策について労組提案　（</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7</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58" name="正方形/長方形 57"/>
          <p:cNvSpPr/>
          <p:nvPr/>
        </p:nvSpPr>
        <p:spPr>
          <a:xfrm>
            <a:off x="5888300" y="5691785"/>
            <a:ext cx="1347996" cy="728216"/>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●地下鉄新会社の賃金・労働条件等について労使合意　</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9</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60" name="テキスト ボックス 59"/>
          <p:cNvSpPr txBox="1"/>
          <p:nvPr/>
        </p:nvSpPr>
        <p:spPr>
          <a:xfrm>
            <a:off x="0" y="0"/>
            <a:ext cx="3851920" cy="26064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Ⅱ</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公民連携</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経営形態の見直し</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民営化の取組</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・地下鉄</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54</a:t>
            </a:fld>
            <a:endParaRPr lang="ja-JP" altLang="en-US"/>
          </a:p>
        </p:txBody>
      </p:sp>
    </p:spTree>
    <p:extLst>
      <p:ext uri="{BB962C8B-B14F-4D97-AF65-F5344CB8AC3E}">
        <p14:creationId xmlns:p14="http://schemas.microsoft.com/office/powerpoint/2010/main" val="2644966234"/>
      </p:ext>
    </p:extLst>
  </p:cSld>
  <p:clrMapOvr>
    <a:masterClrMapping/>
  </p:clrMapOvr>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表 2"/>
          <p:cNvGraphicFramePr>
            <a:graphicFrameLocks noGrp="1"/>
          </p:cNvGraphicFramePr>
          <p:nvPr>
            <p:extLst>
              <p:ext uri="{D42A27DB-BD31-4B8C-83A1-F6EECF244321}">
                <p14:modId xmlns:p14="http://schemas.microsoft.com/office/powerpoint/2010/main" val="2348527956"/>
              </p:ext>
            </p:extLst>
          </p:nvPr>
        </p:nvGraphicFramePr>
        <p:xfrm>
          <a:off x="674000" y="1180643"/>
          <a:ext cx="8280920" cy="5608320"/>
        </p:xfrm>
        <a:graphic>
          <a:graphicData uri="http://schemas.openxmlformats.org/drawingml/2006/table">
            <a:tbl>
              <a:tblPr firstRow="1" bandRow="1">
                <a:tableStyleId>{5C22544A-7EE6-4342-B048-85BDC9FD1C3A}</a:tableStyleId>
              </a:tblPr>
              <a:tblGrid>
                <a:gridCol w="1656184">
                  <a:extLst>
                    <a:ext uri="{9D8B030D-6E8A-4147-A177-3AD203B41FA5}">
                      <a16:colId xmlns:a16="http://schemas.microsoft.com/office/drawing/2014/main" val="20000"/>
                    </a:ext>
                  </a:extLst>
                </a:gridCol>
                <a:gridCol w="6624736">
                  <a:extLst>
                    <a:ext uri="{9D8B030D-6E8A-4147-A177-3AD203B41FA5}">
                      <a16:colId xmlns:a16="http://schemas.microsoft.com/office/drawing/2014/main" val="20001"/>
                    </a:ext>
                  </a:extLst>
                </a:gridCol>
              </a:tblGrid>
              <a:tr h="329134">
                <a:tc>
                  <a:txBody>
                    <a:bodyPr/>
                    <a:lstStyle/>
                    <a:p>
                      <a:pPr algn="ctr"/>
                      <a:r>
                        <a:rPr kumimoji="1" lang="ja-JP" altLang="en-US" sz="1600" dirty="0">
                          <a:solidFill>
                            <a:schemeClr val="tx1"/>
                          </a:solidFill>
                        </a:rPr>
                        <a:t>項　目</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kumimoji="1" lang="ja-JP" altLang="en-US" sz="1600" dirty="0">
                          <a:solidFill>
                            <a:schemeClr val="tx1"/>
                          </a:solidFill>
                        </a:rPr>
                        <a:t>内　　　容</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0"/>
                  </a:ext>
                </a:extLst>
              </a:tr>
              <a:tr h="2154331">
                <a:tc>
                  <a:txBody>
                    <a:bodyPr/>
                    <a:lstStyle/>
                    <a:p>
                      <a:pPr algn="l"/>
                      <a:r>
                        <a:rPr kumimoji="1" lang="ja-JP" altLang="en-US" sz="1600" dirty="0"/>
                        <a:t>運賃値下げ</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400" dirty="0">
                          <a:solidFill>
                            <a:schemeClr val="tx1"/>
                          </a:solidFill>
                        </a:rPr>
                        <a:t>・　</a:t>
                      </a:r>
                      <a:r>
                        <a:rPr kumimoji="1" lang="en-US" altLang="ja-JP" sz="1400" dirty="0">
                          <a:solidFill>
                            <a:schemeClr val="tx1"/>
                          </a:solidFill>
                        </a:rPr>
                        <a:t>2014.4</a:t>
                      </a:r>
                      <a:r>
                        <a:rPr kumimoji="1" lang="ja-JP" altLang="en-US" sz="1400" dirty="0">
                          <a:solidFill>
                            <a:schemeClr val="tx1"/>
                          </a:solidFill>
                        </a:rPr>
                        <a:t>に初乗り運賃</a:t>
                      </a:r>
                      <a:r>
                        <a:rPr kumimoji="1" lang="en-US" altLang="ja-JP" sz="1400" dirty="0">
                          <a:solidFill>
                            <a:schemeClr val="tx1"/>
                          </a:solidFill>
                        </a:rPr>
                        <a:t>200</a:t>
                      </a:r>
                      <a:r>
                        <a:rPr kumimoji="1" lang="ja-JP" altLang="en-US" sz="1400" dirty="0">
                          <a:solidFill>
                            <a:schemeClr val="tx1"/>
                          </a:solidFill>
                        </a:rPr>
                        <a:t>円から</a:t>
                      </a:r>
                      <a:r>
                        <a:rPr kumimoji="1" lang="en-US" altLang="ja-JP" sz="1400" dirty="0">
                          <a:solidFill>
                            <a:schemeClr val="tx1"/>
                          </a:solidFill>
                        </a:rPr>
                        <a:t>180</a:t>
                      </a:r>
                      <a:r>
                        <a:rPr kumimoji="1" lang="ja-JP" altLang="en-US" sz="1400" dirty="0">
                          <a:solidFill>
                            <a:schemeClr val="tx1"/>
                          </a:solidFill>
                        </a:rPr>
                        <a:t>円に</a:t>
                      </a:r>
                      <a:endParaRPr kumimoji="1" lang="en-US" altLang="ja-JP" sz="1400" dirty="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400" dirty="0">
                          <a:solidFill>
                            <a:schemeClr val="tx1"/>
                          </a:solidFill>
                        </a:rPr>
                        <a:t>     </a:t>
                      </a:r>
                      <a:r>
                        <a:rPr kumimoji="1" lang="ja-JP" altLang="en-US" sz="1400" dirty="0">
                          <a:solidFill>
                            <a:schemeClr val="tx1"/>
                          </a:solidFill>
                        </a:rPr>
                        <a:t>値下げした。</a:t>
                      </a:r>
                      <a:endParaRPr kumimoji="1" lang="en-US" altLang="ja-JP" sz="1400" dirty="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400" dirty="0">
                          <a:solidFill>
                            <a:schemeClr val="tx1"/>
                          </a:solidFill>
                        </a:rPr>
                        <a:t>・　</a:t>
                      </a:r>
                      <a:r>
                        <a:rPr kumimoji="1" lang="en-US" altLang="ja-JP" sz="1400" dirty="0">
                          <a:solidFill>
                            <a:schemeClr val="tx1"/>
                          </a:solidFill>
                        </a:rPr>
                        <a:t>IC</a:t>
                      </a:r>
                      <a:r>
                        <a:rPr kumimoji="1" lang="ja-JP" altLang="en-US" sz="1400" dirty="0">
                          <a:solidFill>
                            <a:schemeClr val="tx1"/>
                          </a:solidFill>
                        </a:rPr>
                        <a:t>カード</a:t>
                      </a:r>
                      <a:r>
                        <a:rPr kumimoji="1" lang="en-US" altLang="ja-JP" sz="1400" dirty="0" err="1">
                          <a:solidFill>
                            <a:schemeClr val="tx1"/>
                          </a:solidFill>
                        </a:rPr>
                        <a:t>PiTaPa</a:t>
                      </a:r>
                      <a:r>
                        <a:rPr kumimoji="1" lang="ja-JP" altLang="en-US" sz="1400" dirty="0">
                          <a:solidFill>
                            <a:schemeClr val="tx1"/>
                          </a:solidFill>
                        </a:rPr>
                        <a:t>の利用により、東京と比肩</a:t>
                      </a:r>
                      <a:endParaRPr kumimoji="1" lang="en-US" altLang="ja-JP" sz="1400" dirty="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400" dirty="0">
                          <a:solidFill>
                            <a:schemeClr val="tx1"/>
                          </a:solidFill>
                        </a:rPr>
                        <a:t>　</a:t>
                      </a:r>
                      <a:r>
                        <a:rPr kumimoji="1" lang="ja-JP" altLang="en-US" sz="1400" baseline="0" dirty="0">
                          <a:solidFill>
                            <a:schemeClr val="tx1"/>
                          </a:solidFill>
                        </a:rPr>
                        <a:t>  </a:t>
                      </a:r>
                      <a:r>
                        <a:rPr kumimoji="1" lang="ja-JP" altLang="en-US" sz="1400" dirty="0">
                          <a:solidFill>
                            <a:schemeClr val="tx1"/>
                          </a:solidFill>
                        </a:rPr>
                        <a:t>する初乗り運賃（</a:t>
                      </a:r>
                      <a:r>
                        <a:rPr kumimoji="1" lang="en-US" altLang="ja-JP" sz="1400" dirty="0">
                          <a:solidFill>
                            <a:schemeClr val="tx1"/>
                          </a:solidFill>
                        </a:rPr>
                        <a:t>162</a:t>
                      </a:r>
                      <a:r>
                        <a:rPr kumimoji="1" lang="ja-JP" altLang="en-US" sz="1400" dirty="0">
                          <a:solidFill>
                            <a:schemeClr val="tx1"/>
                          </a:solidFill>
                        </a:rPr>
                        <a:t>円）になった。</a:t>
                      </a:r>
                      <a:endParaRPr kumimoji="1" lang="en-US" altLang="ja-JP" sz="1400" dirty="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400" dirty="0">
                          <a:solidFill>
                            <a:schemeClr val="tx1"/>
                          </a:solidFill>
                        </a:rPr>
                        <a:t>　　　</a:t>
                      </a:r>
                      <a:r>
                        <a:rPr kumimoji="1" lang="ja-JP" altLang="en-US" sz="1200" dirty="0">
                          <a:solidFill>
                            <a:schemeClr val="tx1"/>
                          </a:solidFill>
                        </a:rPr>
                        <a:t>（東京メトロ・・</a:t>
                      </a:r>
                      <a:r>
                        <a:rPr kumimoji="1" lang="en-US" altLang="ja-JP" sz="1200" dirty="0">
                          <a:solidFill>
                            <a:schemeClr val="tx1"/>
                          </a:solidFill>
                        </a:rPr>
                        <a:t>IC:165</a:t>
                      </a:r>
                      <a:r>
                        <a:rPr kumimoji="1" lang="ja-JP" altLang="en-US" sz="1200" dirty="0">
                          <a:solidFill>
                            <a:schemeClr val="tx1"/>
                          </a:solidFill>
                        </a:rPr>
                        <a:t>円・切符</a:t>
                      </a:r>
                      <a:r>
                        <a:rPr kumimoji="1" lang="en-US" altLang="ja-JP" sz="1200" dirty="0">
                          <a:solidFill>
                            <a:schemeClr val="tx1"/>
                          </a:solidFill>
                        </a:rPr>
                        <a:t>:170</a:t>
                      </a:r>
                      <a:r>
                        <a:rPr kumimoji="1" lang="ja-JP" altLang="en-US" sz="1200" dirty="0">
                          <a:solidFill>
                            <a:schemeClr val="tx1"/>
                          </a:solidFill>
                        </a:rPr>
                        <a:t>円</a:t>
                      </a:r>
                      <a:endParaRPr kumimoji="1" lang="en-US" altLang="ja-JP" sz="1200" dirty="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a:solidFill>
                            <a:schemeClr val="tx1"/>
                          </a:solidFill>
                        </a:rPr>
                        <a:t>　　　　東京都交通局・・</a:t>
                      </a:r>
                      <a:r>
                        <a:rPr kumimoji="1" lang="en-US" altLang="ja-JP" sz="1200" dirty="0">
                          <a:solidFill>
                            <a:schemeClr val="tx1"/>
                          </a:solidFill>
                        </a:rPr>
                        <a:t>IC:174</a:t>
                      </a:r>
                      <a:r>
                        <a:rPr kumimoji="1" lang="ja-JP" altLang="en-US" sz="1200" dirty="0">
                          <a:solidFill>
                            <a:schemeClr val="tx1"/>
                          </a:solidFill>
                        </a:rPr>
                        <a:t>円・切符</a:t>
                      </a:r>
                      <a:r>
                        <a:rPr kumimoji="1" lang="en-US" altLang="ja-JP" sz="1200" dirty="0">
                          <a:solidFill>
                            <a:schemeClr val="tx1"/>
                          </a:solidFill>
                        </a:rPr>
                        <a:t>:180</a:t>
                      </a:r>
                      <a:r>
                        <a:rPr kumimoji="1" lang="ja-JP" altLang="en-US" sz="1200" dirty="0">
                          <a:solidFill>
                            <a:schemeClr val="tx1"/>
                          </a:solidFill>
                        </a:rPr>
                        <a:t>円）</a:t>
                      </a:r>
                      <a:endParaRPr kumimoji="1" lang="en-US" altLang="ja-JP" sz="1200" dirty="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400" dirty="0">
                          <a:solidFill>
                            <a:schemeClr val="tx1"/>
                          </a:solidFill>
                        </a:rPr>
                        <a:t>・　 </a:t>
                      </a:r>
                      <a:r>
                        <a:rPr kumimoji="1" lang="en-US" altLang="ja-JP" sz="1400" dirty="0">
                          <a:solidFill>
                            <a:schemeClr val="tx1"/>
                          </a:solidFill>
                        </a:rPr>
                        <a:t>2017.4</a:t>
                      </a:r>
                      <a:r>
                        <a:rPr kumimoji="1" lang="ja-JP" altLang="en-US" sz="1400" dirty="0">
                          <a:solidFill>
                            <a:schemeClr val="tx1"/>
                          </a:solidFill>
                        </a:rPr>
                        <a:t>は、初乗り運賃値下げにより生じ</a:t>
                      </a:r>
                      <a:endParaRPr kumimoji="1" lang="en-US" altLang="ja-JP" sz="1400" dirty="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400" dirty="0">
                          <a:solidFill>
                            <a:schemeClr val="tx1"/>
                          </a:solidFill>
                        </a:rPr>
                        <a:t>      </a:t>
                      </a:r>
                      <a:r>
                        <a:rPr kumimoji="1" lang="ja-JP" altLang="en-US" sz="1400" dirty="0">
                          <a:solidFill>
                            <a:schemeClr val="tx1"/>
                          </a:solidFill>
                        </a:rPr>
                        <a:t>た初乗り運賃と</a:t>
                      </a:r>
                      <a:r>
                        <a:rPr kumimoji="1" lang="en-US" altLang="ja-JP" sz="1400" dirty="0">
                          <a:solidFill>
                            <a:schemeClr val="tx1"/>
                          </a:solidFill>
                        </a:rPr>
                        <a:t>2</a:t>
                      </a:r>
                      <a:r>
                        <a:rPr kumimoji="1" lang="ja-JP" altLang="en-US" sz="1400" dirty="0">
                          <a:solidFill>
                            <a:schemeClr val="tx1"/>
                          </a:solidFill>
                        </a:rPr>
                        <a:t>区運賃の格差（</a:t>
                      </a:r>
                      <a:r>
                        <a:rPr kumimoji="1" lang="en-US" altLang="ja-JP" sz="1400" dirty="0">
                          <a:solidFill>
                            <a:schemeClr val="tx1"/>
                          </a:solidFill>
                        </a:rPr>
                        <a:t>60</a:t>
                      </a:r>
                      <a:r>
                        <a:rPr kumimoji="1" lang="ja-JP" altLang="en-US" sz="1400" dirty="0">
                          <a:solidFill>
                            <a:schemeClr val="tx1"/>
                          </a:solidFill>
                        </a:rPr>
                        <a:t>円）を</a:t>
                      </a:r>
                      <a:endParaRPr kumimoji="1" lang="en-US" altLang="ja-JP" sz="1400" dirty="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400" dirty="0">
                          <a:solidFill>
                            <a:schemeClr val="tx1"/>
                          </a:solidFill>
                        </a:rPr>
                        <a:t>      </a:t>
                      </a:r>
                      <a:r>
                        <a:rPr kumimoji="1" lang="ja-JP" altLang="en-US" sz="1400" dirty="0">
                          <a:solidFill>
                            <a:schemeClr val="tx1"/>
                          </a:solidFill>
                        </a:rPr>
                        <a:t>是正するため、</a:t>
                      </a:r>
                      <a:r>
                        <a:rPr kumimoji="1" lang="en-US" altLang="ja-JP" sz="1400" dirty="0">
                          <a:solidFill>
                            <a:schemeClr val="tx1"/>
                          </a:solidFill>
                        </a:rPr>
                        <a:t>2</a:t>
                      </a:r>
                      <a:r>
                        <a:rPr kumimoji="1" lang="ja-JP" altLang="en-US" sz="1400" dirty="0">
                          <a:solidFill>
                            <a:schemeClr val="tx1"/>
                          </a:solidFill>
                        </a:rPr>
                        <a:t>区運賃を</a:t>
                      </a:r>
                      <a:r>
                        <a:rPr kumimoji="1" lang="en-US" altLang="ja-JP" sz="1400" dirty="0">
                          <a:solidFill>
                            <a:schemeClr val="tx1"/>
                          </a:solidFill>
                        </a:rPr>
                        <a:t>240</a:t>
                      </a:r>
                      <a:r>
                        <a:rPr kumimoji="1" lang="ja-JP" altLang="en-US" sz="1400" dirty="0">
                          <a:solidFill>
                            <a:schemeClr val="tx1"/>
                          </a:solidFill>
                        </a:rPr>
                        <a:t>円から</a:t>
                      </a:r>
                      <a:r>
                        <a:rPr kumimoji="1" lang="en-US" altLang="ja-JP" sz="1400" dirty="0">
                          <a:solidFill>
                            <a:schemeClr val="tx1"/>
                          </a:solidFill>
                        </a:rPr>
                        <a:t>230</a:t>
                      </a: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400" dirty="0">
                          <a:solidFill>
                            <a:schemeClr val="tx1"/>
                          </a:solidFill>
                        </a:rPr>
                        <a:t>　　円に値下げした。</a:t>
                      </a:r>
                      <a:endParaRPr kumimoji="1" lang="en-US" altLang="ja-JP" sz="1400" dirty="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1"/>
                  </a:ext>
                </a:extLst>
              </a:tr>
              <a:tr h="2940137">
                <a:tc>
                  <a:txBody>
                    <a:bodyPr/>
                    <a:lstStyle/>
                    <a:p>
                      <a:pPr algn="l"/>
                      <a:r>
                        <a:rPr lang="ja-JP" altLang="en-US" sz="1600" dirty="0"/>
                        <a:t>終発時間の延長</a:t>
                      </a:r>
                      <a:endParaRPr kumimoji="1" lang="ja-JP" altLang="en-US" sz="1600"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400" dirty="0">
                          <a:solidFill>
                            <a:schemeClr val="tx1"/>
                          </a:solidFill>
                        </a:rPr>
                        <a:t>・　</a:t>
                      </a:r>
                      <a:r>
                        <a:rPr kumimoji="1" lang="en-US" altLang="ja-JP" sz="1400" dirty="0">
                          <a:solidFill>
                            <a:schemeClr val="tx1"/>
                          </a:solidFill>
                        </a:rPr>
                        <a:t>2013.3</a:t>
                      </a:r>
                      <a:r>
                        <a:rPr kumimoji="1" lang="ja-JP" altLang="en-US" sz="1400" dirty="0">
                          <a:solidFill>
                            <a:schemeClr val="tx1"/>
                          </a:solidFill>
                        </a:rPr>
                        <a:t>に、民間鉄道事業者に比べて</a:t>
                      </a:r>
                      <a:r>
                        <a:rPr kumimoji="1" lang="en-US" altLang="ja-JP" sz="1400" dirty="0">
                          <a:solidFill>
                            <a:schemeClr val="tx1"/>
                          </a:solidFill>
                        </a:rPr>
                        <a:t>30</a:t>
                      </a:r>
                    </a:p>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400" dirty="0">
                          <a:solidFill>
                            <a:schemeClr val="tx1"/>
                          </a:solidFill>
                        </a:rPr>
                        <a:t>      </a:t>
                      </a:r>
                      <a:r>
                        <a:rPr kumimoji="1" lang="ja-JP" altLang="en-US" sz="1400" dirty="0">
                          <a:solidFill>
                            <a:schemeClr val="tx1"/>
                          </a:solidFill>
                        </a:rPr>
                        <a:t>～</a:t>
                      </a:r>
                      <a:r>
                        <a:rPr kumimoji="1" lang="en-US" altLang="ja-JP" sz="1400" dirty="0">
                          <a:solidFill>
                            <a:schemeClr val="tx1"/>
                          </a:solidFill>
                        </a:rPr>
                        <a:t>40</a:t>
                      </a:r>
                      <a:r>
                        <a:rPr kumimoji="1" lang="ja-JP" altLang="en-US" sz="1400" dirty="0">
                          <a:solidFill>
                            <a:schemeClr val="tx1"/>
                          </a:solidFill>
                        </a:rPr>
                        <a:t>分程度早かったところ、終電後に</a:t>
                      </a:r>
                      <a:endParaRPr kumimoji="1" lang="en-US" altLang="ja-JP" sz="1400" dirty="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400" dirty="0">
                          <a:solidFill>
                            <a:schemeClr val="tx1"/>
                          </a:solidFill>
                        </a:rPr>
                        <a:t>     </a:t>
                      </a:r>
                      <a:r>
                        <a:rPr kumimoji="1" lang="ja-JP" altLang="en-US" sz="1400" dirty="0">
                          <a:solidFill>
                            <a:schemeClr val="tx1"/>
                          </a:solidFill>
                        </a:rPr>
                        <a:t>運行している回送列車の営業化等により、</a:t>
                      </a:r>
                      <a:endParaRPr kumimoji="1" lang="en-US" altLang="ja-JP" sz="1400" dirty="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400" dirty="0">
                          <a:solidFill>
                            <a:schemeClr val="tx1"/>
                          </a:solidFill>
                        </a:rPr>
                        <a:t>     </a:t>
                      </a:r>
                      <a:r>
                        <a:rPr kumimoji="1" lang="ja-JP" altLang="en-US" sz="1400" dirty="0">
                          <a:solidFill>
                            <a:schemeClr val="tx1"/>
                          </a:solidFill>
                        </a:rPr>
                        <a:t>最大</a:t>
                      </a:r>
                      <a:r>
                        <a:rPr kumimoji="1" lang="en-US" altLang="ja-JP" sz="1400" dirty="0">
                          <a:solidFill>
                            <a:schemeClr val="tx1"/>
                          </a:solidFill>
                        </a:rPr>
                        <a:t>30</a:t>
                      </a:r>
                      <a:r>
                        <a:rPr kumimoji="1" lang="ja-JP" altLang="en-US" sz="1400" dirty="0">
                          <a:solidFill>
                            <a:schemeClr val="tx1"/>
                          </a:solidFill>
                        </a:rPr>
                        <a:t>分延長を実現し、堺筋線を除く全</a:t>
                      </a:r>
                      <a:endParaRPr kumimoji="1" lang="en-US" altLang="ja-JP" sz="1400" dirty="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400" dirty="0">
                          <a:solidFill>
                            <a:schemeClr val="tx1"/>
                          </a:solidFill>
                        </a:rPr>
                        <a:t>     </a:t>
                      </a:r>
                      <a:r>
                        <a:rPr kumimoji="1" lang="ja-JP" altLang="en-US" sz="1400" dirty="0">
                          <a:solidFill>
                            <a:schemeClr val="tx1"/>
                          </a:solidFill>
                        </a:rPr>
                        <a:t>線で実施した。</a:t>
                      </a:r>
                      <a:endParaRPr kumimoji="1" lang="en-US" altLang="ja-JP" sz="1400" dirty="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400" dirty="0">
                          <a:solidFill>
                            <a:schemeClr val="tx1"/>
                          </a:solidFill>
                        </a:rPr>
                        <a:t>・　</a:t>
                      </a:r>
                      <a:r>
                        <a:rPr kumimoji="1" lang="en-US" altLang="ja-JP" sz="1400" dirty="0">
                          <a:solidFill>
                            <a:schemeClr val="tx1"/>
                          </a:solidFill>
                        </a:rPr>
                        <a:t>2013.12</a:t>
                      </a:r>
                      <a:r>
                        <a:rPr kumimoji="1" lang="ja-JP" altLang="en-US" sz="1400" dirty="0">
                          <a:solidFill>
                            <a:schemeClr val="tx1"/>
                          </a:solidFill>
                        </a:rPr>
                        <a:t>に、相互直通している事業者と</a:t>
                      </a:r>
                      <a:endParaRPr kumimoji="1" lang="en-US" altLang="ja-JP" sz="1400" dirty="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400" dirty="0">
                          <a:solidFill>
                            <a:schemeClr val="tx1"/>
                          </a:solidFill>
                        </a:rPr>
                        <a:t>　　ダイヤ調整を行い、堺筋線でも実施した。</a:t>
                      </a:r>
                      <a:endParaRPr kumimoji="1" lang="en-US" altLang="ja-JP" sz="1400" dirty="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400" dirty="0">
                          <a:solidFill>
                            <a:schemeClr val="tx1"/>
                          </a:solidFill>
                        </a:rPr>
                        <a:t>・　</a:t>
                      </a:r>
                      <a:r>
                        <a:rPr kumimoji="1" lang="en-US" altLang="ja-JP" sz="1400" dirty="0">
                          <a:solidFill>
                            <a:schemeClr val="tx1"/>
                          </a:solidFill>
                        </a:rPr>
                        <a:t>2014.8</a:t>
                      </a:r>
                      <a:r>
                        <a:rPr kumimoji="1" lang="ja-JP" altLang="en-US" sz="1400" dirty="0">
                          <a:solidFill>
                            <a:schemeClr val="tx1"/>
                          </a:solidFill>
                        </a:rPr>
                        <a:t>に、可動式ホーム柵設置に伴う</a:t>
                      </a:r>
                      <a:endParaRPr kumimoji="1" lang="en-US" altLang="ja-JP" sz="1400" dirty="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400" dirty="0">
                          <a:solidFill>
                            <a:schemeClr val="tx1"/>
                          </a:solidFill>
                        </a:rPr>
                        <a:t>　　ダイヤ改正にあわせて、利便性向上の</a:t>
                      </a:r>
                      <a:endParaRPr kumimoji="1" lang="en-US" altLang="ja-JP" sz="1400" dirty="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400" dirty="0">
                          <a:solidFill>
                            <a:schemeClr val="tx1"/>
                          </a:solidFill>
                        </a:rPr>
                        <a:t>      </a:t>
                      </a:r>
                      <a:r>
                        <a:rPr kumimoji="1" lang="ja-JP" altLang="en-US" sz="1400" dirty="0">
                          <a:solidFill>
                            <a:schemeClr val="tx1"/>
                          </a:solidFill>
                        </a:rPr>
                        <a:t>観点から千日前線で実施した。</a:t>
                      </a:r>
                      <a:endParaRPr kumimoji="1" lang="en-US" altLang="ja-JP" sz="1400" dirty="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400" dirty="0">
                          <a:solidFill>
                            <a:schemeClr val="tx1"/>
                          </a:solidFill>
                        </a:rPr>
                        <a:t>・　</a:t>
                      </a:r>
                      <a:r>
                        <a:rPr kumimoji="1" lang="en-US" altLang="ja-JP" sz="1400" dirty="0">
                          <a:solidFill>
                            <a:schemeClr val="tx1"/>
                          </a:solidFill>
                        </a:rPr>
                        <a:t>2015.3</a:t>
                      </a:r>
                      <a:r>
                        <a:rPr kumimoji="1" lang="ja-JP" altLang="en-US" sz="1400" dirty="0">
                          <a:solidFill>
                            <a:schemeClr val="tx1"/>
                          </a:solidFill>
                        </a:rPr>
                        <a:t>に、可動式ホーム柵設置に伴う</a:t>
                      </a:r>
                      <a:endParaRPr kumimoji="1" lang="en-US" altLang="ja-JP" sz="1400" dirty="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400" dirty="0">
                          <a:solidFill>
                            <a:schemeClr val="tx1"/>
                          </a:solidFill>
                        </a:rPr>
                        <a:t>　　ダイヤ改正にあわせて、天王寺駅での</a:t>
                      </a:r>
                      <a:endParaRPr kumimoji="1" lang="en-US" altLang="ja-JP" sz="1400" dirty="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400" dirty="0">
                          <a:solidFill>
                            <a:schemeClr val="tx1"/>
                          </a:solidFill>
                        </a:rPr>
                        <a:t>      JR</a:t>
                      </a:r>
                      <a:r>
                        <a:rPr kumimoji="1" lang="ja-JP" altLang="en-US" sz="1400" dirty="0">
                          <a:solidFill>
                            <a:schemeClr val="tx1"/>
                          </a:solidFill>
                        </a:rPr>
                        <a:t>線、近鉄線への乗継ぎの利便性向上</a:t>
                      </a:r>
                      <a:endParaRPr kumimoji="1" lang="en-US" altLang="ja-JP" sz="1400" dirty="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400" dirty="0">
                          <a:solidFill>
                            <a:schemeClr val="tx1"/>
                          </a:solidFill>
                        </a:rPr>
                        <a:t>      </a:t>
                      </a:r>
                      <a:r>
                        <a:rPr kumimoji="1" lang="ja-JP" altLang="en-US" sz="1400" dirty="0">
                          <a:solidFill>
                            <a:schemeClr val="tx1"/>
                          </a:solidFill>
                        </a:rPr>
                        <a:t>の観点から御堂筋線で実施した。</a:t>
                      </a:r>
                      <a:endParaRPr kumimoji="1" lang="en-US" altLang="ja-JP" sz="1400" dirty="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2"/>
                  </a:ext>
                </a:extLst>
              </a:tr>
            </a:tbl>
          </a:graphicData>
        </a:graphic>
      </p:graphicFrame>
      <p:graphicFrame>
        <p:nvGraphicFramePr>
          <p:cNvPr id="4" name="オブジェクト 3"/>
          <p:cNvGraphicFramePr>
            <a:graphicFrameLocks noChangeAspect="1"/>
          </p:cNvGraphicFramePr>
          <p:nvPr/>
        </p:nvGraphicFramePr>
        <p:xfrm>
          <a:off x="5772603" y="1784398"/>
          <a:ext cx="2905125" cy="1581150"/>
        </p:xfrm>
        <a:graphic>
          <a:graphicData uri="http://schemas.openxmlformats.org/presentationml/2006/ole">
            <mc:AlternateContent xmlns:mc="http://schemas.openxmlformats.org/markup-compatibility/2006">
              <mc:Choice xmlns:v="urn:schemas-microsoft-com:vml" Requires="v">
                <p:oleObj spid="_x0000_s1254" name="ワークシート" r:id="rId3" imgW="2905193" imgH="1581064" progId="Excel.Sheet.12">
                  <p:embed/>
                </p:oleObj>
              </mc:Choice>
              <mc:Fallback>
                <p:oleObj name="ワークシート" r:id="rId3" imgW="2905193" imgH="1581064" progId="Excel.Sheet.12">
                  <p:embed/>
                  <p:pic>
                    <p:nvPicPr>
                      <p:cNvPr id="4" name="オブジェクト 3"/>
                      <p:cNvPicPr/>
                      <p:nvPr/>
                    </p:nvPicPr>
                    <p:blipFill>
                      <a:blip r:embed="rId4"/>
                      <a:stretch>
                        <a:fillRect/>
                      </a:stretch>
                    </p:blipFill>
                    <p:spPr>
                      <a:xfrm>
                        <a:off x="5772603" y="1784398"/>
                        <a:ext cx="2905125" cy="1581150"/>
                      </a:xfrm>
                      <a:prstGeom prst="rect">
                        <a:avLst/>
                      </a:prstGeom>
                    </p:spPr>
                  </p:pic>
                </p:oleObj>
              </mc:Fallback>
            </mc:AlternateContent>
          </a:graphicData>
        </a:graphic>
      </p:graphicFrame>
      <p:cxnSp>
        <p:nvCxnSpPr>
          <p:cNvPr id="37" name="直線コネクタ 36"/>
          <p:cNvCxnSpPr/>
          <p:nvPr/>
        </p:nvCxnSpPr>
        <p:spPr>
          <a:xfrm>
            <a:off x="179512" y="692696"/>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4" name="正方形/長方形 33"/>
          <p:cNvSpPr/>
          <p:nvPr/>
        </p:nvSpPr>
        <p:spPr>
          <a:xfrm>
            <a:off x="251520" y="260648"/>
            <a:ext cx="5904656" cy="369332"/>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rPr>
              <a:t>①サービスの向上</a:t>
            </a:r>
          </a:p>
        </p:txBody>
      </p:sp>
      <p:sp>
        <p:nvSpPr>
          <p:cNvPr id="35" name="正方形/長方形 34"/>
          <p:cNvSpPr/>
          <p:nvPr/>
        </p:nvSpPr>
        <p:spPr>
          <a:xfrm>
            <a:off x="467544" y="752004"/>
            <a:ext cx="7704856" cy="369332"/>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利用者の視点に立ち、ソフト・ハード両面でサービス向上の取組を進めた。</a:t>
            </a:r>
            <a:endParaRPr kumimoji="1" lang="ja-JP" altLang="en-US" sz="1800" b="1"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endParaRPr>
          </a:p>
        </p:txBody>
      </p:sp>
      <p:sp>
        <p:nvSpPr>
          <p:cNvPr id="8" name="正方形/長方形 7"/>
          <p:cNvSpPr/>
          <p:nvPr/>
        </p:nvSpPr>
        <p:spPr>
          <a:xfrm>
            <a:off x="7786688" y="360454"/>
            <a:ext cx="1158779" cy="369332"/>
          </a:xfrm>
          <a:prstGeom prst="rect">
            <a:avLst/>
          </a:prstGeom>
          <a:noFill/>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What</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p>
        </p:txBody>
      </p:sp>
      <p:sp>
        <p:nvSpPr>
          <p:cNvPr id="16" name="正方形/長方形 15"/>
          <p:cNvSpPr/>
          <p:nvPr/>
        </p:nvSpPr>
        <p:spPr>
          <a:xfrm>
            <a:off x="5864040" y="6512395"/>
            <a:ext cx="3047870" cy="23228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t" anchorCtr="0" forceAA="0" compatLnSpc="1">
            <a:prstTxWarp prst="textNoShape">
              <a:avLst/>
            </a:prstTxWarp>
            <a:noAutofit/>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a:ln>
                  <a:noFill/>
                </a:ln>
                <a:solidFill>
                  <a:sysClr val="windowText" lastClr="000000"/>
                </a:solidFill>
                <a:effectLst/>
                <a:uLnTx/>
                <a:uFillTx/>
                <a:latin typeface="Calibri"/>
                <a:ea typeface="ＭＳ Ｐゴシック" panose="020B0600070205080204" pitchFamily="50" charset="-128"/>
                <a:cs typeface="+mn-cs"/>
              </a:rPr>
              <a:t>※</a:t>
            </a:r>
            <a:r>
              <a:rPr kumimoji="1" lang="ja-JP" altLang="en-US" sz="800" b="0" i="0" u="none" strike="noStrike" kern="1200" cap="none" spc="0" normalizeH="0" baseline="0" noProof="0" dirty="0">
                <a:ln>
                  <a:noFill/>
                </a:ln>
                <a:solidFill>
                  <a:sysClr val="windowText" lastClr="000000"/>
                </a:solidFill>
                <a:effectLst/>
                <a:uLnTx/>
                <a:uFillTx/>
                <a:latin typeface="Calibri"/>
                <a:ea typeface="ＭＳ Ｐゴシック" panose="020B0600070205080204" pitchFamily="50" charset="-128"/>
                <a:cs typeface="+mn-cs"/>
              </a:rPr>
              <a:t>路線のうち全ての駅で延長されている訳ではありません。</a:t>
            </a:r>
            <a:endParaRPr kumimoji="1" lang="ja-JP" altLang="en-US" sz="8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endParaRPr>
          </a:p>
        </p:txBody>
      </p:sp>
      <p:graphicFrame>
        <p:nvGraphicFramePr>
          <p:cNvPr id="5" name="オブジェクト 4"/>
          <p:cNvGraphicFramePr>
            <a:graphicFrameLocks noChangeAspect="1"/>
          </p:cNvGraphicFramePr>
          <p:nvPr/>
        </p:nvGraphicFramePr>
        <p:xfrm>
          <a:off x="5723568" y="3781715"/>
          <a:ext cx="2957281" cy="2780882"/>
        </p:xfrm>
        <a:graphic>
          <a:graphicData uri="http://schemas.openxmlformats.org/presentationml/2006/ole">
            <mc:AlternateContent xmlns:mc="http://schemas.openxmlformats.org/markup-compatibility/2006">
              <mc:Choice xmlns:v="urn:schemas-microsoft-com:vml" Requires="v">
                <p:oleObj spid="_x0000_s1255" name="ワークシート" r:id="rId5" imgW="2714565" imgH="2552779" progId="Excel.Sheet.12">
                  <p:embed/>
                </p:oleObj>
              </mc:Choice>
              <mc:Fallback>
                <p:oleObj name="ワークシート" r:id="rId5" imgW="2714565" imgH="2552779" progId="Excel.Sheet.12">
                  <p:embed/>
                  <p:pic>
                    <p:nvPicPr>
                      <p:cNvPr id="5" name="オブジェクト 4"/>
                      <p:cNvPicPr/>
                      <p:nvPr/>
                    </p:nvPicPr>
                    <p:blipFill>
                      <a:blip r:embed="rId6"/>
                      <a:stretch>
                        <a:fillRect/>
                      </a:stretch>
                    </p:blipFill>
                    <p:spPr>
                      <a:xfrm>
                        <a:off x="5723568" y="3781715"/>
                        <a:ext cx="2957281" cy="2780882"/>
                      </a:xfrm>
                      <a:prstGeom prst="rect">
                        <a:avLst/>
                      </a:prstGeom>
                    </p:spPr>
                  </p:pic>
                </p:oleObj>
              </mc:Fallback>
            </mc:AlternateContent>
          </a:graphicData>
        </a:graphic>
      </p:graphicFrame>
      <p:sp>
        <p:nvSpPr>
          <p:cNvPr id="18" name="テキスト ボックス 17"/>
          <p:cNvSpPr txBox="1"/>
          <p:nvPr/>
        </p:nvSpPr>
        <p:spPr>
          <a:xfrm>
            <a:off x="0" y="0"/>
            <a:ext cx="3851920" cy="26064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Ⅱ</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公民連携</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経営形態の見直し</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民営化の取組</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・地下鉄</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55</a:t>
            </a:fld>
            <a:endParaRPr lang="ja-JP" altLang="en-US"/>
          </a:p>
        </p:txBody>
      </p:sp>
    </p:spTree>
    <p:extLst>
      <p:ext uri="{BB962C8B-B14F-4D97-AF65-F5344CB8AC3E}">
        <p14:creationId xmlns:p14="http://schemas.microsoft.com/office/powerpoint/2010/main" val="18558929"/>
      </p:ext>
    </p:extLst>
  </p:cSld>
  <p:clrMapOvr>
    <a:masterClrMapping/>
  </p:clrMapOvr>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表 2"/>
          <p:cNvGraphicFramePr>
            <a:graphicFrameLocks noGrp="1"/>
          </p:cNvGraphicFramePr>
          <p:nvPr/>
        </p:nvGraphicFramePr>
        <p:xfrm>
          <a:off x="496857" y="1180643"/>
          <a:ext cx="8300675" cy="5307385"/>
        </p:xfrm>
        <a:graphic>
          <a:graphicData uri="http://schemas.openxmlformats.org/drawingml/2006/table">
            <a:tbl>
              <a:tblPr firstRow="1" bandRow="1">
                <a:tableStyleId>{5C22544A-7EE6-4342-B048-85BDC9FD1C3A}</a:tableStyleId>
              </a:tblPr>
              <a:tblGrid>
                <a:gridCol w="1856417">
                  <a:extLst>
                    <a:ext uri="{9D8B030D-6E8A-4147-A177-3AD203B41FA5}">
                      <a16:colId xmlns:a16="http://schemas.microsoft.com/office/drawing/2014/main" val="20000"/>
                    </a:ext>
                  </a:extLst>
                </a:gridCol>
                <a:gridCol w="6444258">
                  <a:extLst>
                    <a:ext uri="{9D8B030D-6E8A-4147-A177-3AD203B41FA5}">
                      <a16:colId xmlns:a16="http://schemas.microsoft.com/office/drawing/2014/main" val="20001"/>
                    </a:ext>
                  </a:extLst>
                </a:gridCol>
              </a:tblGrid>
              <a:tr h="348481">
                <a:tc>
                  <a:txBody>
                    <a:bodyPr/>
                    <a:lstStyle/>
                    <a:p>
                      <a:pPr algn="ctr"/>
                      <a:r>
                        <a:rPr kumimoji="1" lang="ja-JP" altLang="en-US" sz="1600" dirty="0">
                          <a:solidFill>
                            <a:schemeClr val="tx1"/>
                          </a:solidFill>
                        </a:rPr>
                        <a:t>項　目</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kumimoji="1" lang="ja-JP" altLang="en-US" sz="1600" dirty="0">
                          <a:solidFill>
                            <a:schemeClr val="tx1"/>
                          </a:solidFill>
                        </a:rPr>
                        <a:t>内　　　容</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0"/>
                  </a:ext>
                </a:extLst>
              </a:tr>
              <a:tr h="4958904">
                <a:tc>
                  <a:txBody>
                    <a:bodyPr/>
                    <a:lstStyle/>
                    <a:p>
                      <a:pPr algn="l"/>
                      <a:r>
                        <a:rPr kumimoji="1" lang="ja-JP" altLang="en-US" sz="1600" dirty="0"/>
                        <a:t>快適なトイレへの改修</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nSpc>
                          <a:spcPct val="100000"/>
                        </a:lnSpc>
                      </a:pPr>
                      <a:r>
                        <a:rPr kumimoji="1" lang="ja-JP" altLang="en-US" sz="1600" dirty="0">
                          <a:solidFill>
                            <a:schemeClr val="tx1"/>
                          </a:solidFill>
                        </a:rPr>
                        <a:t>・　</a:t>
                      </a:r>
                      <a:r>
                        <a:rPr kumimoji="1" lang="en-US" altLang="ja-JP" sz="1600" dirty="0">
                          <a:solidFill>
                            <a:schemeClr val="tx1"/>
                          </a:solidFill>
                        </a:rPr>
                        <a:t>2012</a:t>
                      </a:r>
                      <a:r>
                        <a:rPr kumimoji="1" lang="ja-JP" altLang="en-US" sz="1600" dirty="0">
                          <a:solidFill>
                            <a:schemeClr val="tx1"/>
                          </a:solidFill>
                        </a:rPr>
                        <a:t>年度より、暗い、汚い、臭いという駅トイレのマイナスイメージ</a:t>
                      </a:r>
                      <a:endParaRPr kumimoji="1" lang="en-US" altLang="ja-JP" sz="1600" dirty="0">
                        <a:solidFill>
                          <a:schemeClr val="tx1"/>
                        </a:solidFill>
                      </a:endParaRPr>
                    </a:p>
                    <a:p>
                      <a:pPr>
                        <a:lnSpc>
                          <a:spcPct val="100000"/>
                        </a:lnSpc>
                      </a:pPr>
                      <a:r>
                        <a:rPr kumimoji="1" lang="ja-JP" altLang="en-US" sz="1600" dirty="0">
                          <a:solidFill>
                            <a:schemeClr val="tx1"/>
                          </a:solidFill>
                        </a:rPr>
                        <a:t>　</a:t>
                      </a:r>
                      <a:r>
                        <a:rPr kumimoji="1" lang="ja-JP" altLang="en-US" sz="1600" baseline="0" dirty="0">
                          <a:solidFill>
                            <a:schemeClr val="tx1"/>
                          </a:solidFill>
                        </a:rPr>
                        <a:t>  </a:t>
                      </a:r>
                      <a:r>
                        <a:rPr kumimoji="1" lang="ja-JP" altLang="en-US" sz="1600" dirty="0">
                          <a:solidFill>
                            <a:schemeClr val="tx1"/>
                          </a:solidFill>
                        </a:rPr>
                        <a:t>を払拭し、明るく清涼感あふれる快適空間を実感していただけるト</a:t>
                      </a:r>
                      <a:endParaRPr kumimoji="1" lang="en-US" altLang="ja-JP" sz="1600" dirty="0">
                        <a:solidFill>
                          <a:schemeClr val="tx1"/>
                        </a:solidFill>
                      </a:endParaRPr>
                    </a:p>
                    <a:p>
                      <a:pPr>
                        <a:lnSpc>
                          <a:spcPct val="100000"/>
                        </a:lnSpc>
                      </a:pPr>
                      <a:r>
                        <a:rPr kumimoji="1" lang="en-US" altLang="ja-JP" sz="1600" dirty="0">
                          <a:solidFill>
                            <a:schemeClr val="tx1"/>
                          </a:solidFill>
                        </a:rPr>
                        <a:t>     </a:t>
                      </a:r>
                      <a:r>
                        <a:rPr kumimoji="1" lang="ja-JP" altLang="en-US" sz="1600" dirty="0">
                          <a:solidFill>
                            <a:schemeClr val="tx1"/>
                          </a:solidFill>
                        </a:rPr>
                        <a:t>イレに順次リニューアルを実施した。</a:t>
                      </a:r>
                      <a:endParaRPr kumimoji="1" lang="en-US" altLang="ja-JP" sz="1600" dirty="0">
                        <a:solidFill>
                          <a:schemeClr val="tx1"/>
                        </a:solidFill>
                      </a:endParaRPr>
                    </a:p>
                    <a:p>
                      <a:pPr>
                        <a:lnSpc>
                          <a:spcPct val="100000"/>
                        </a:lnSpc>
                      </a:pPr>
                      <a:r>
                        <a:rPr kumimoji="1" lang="ja-JP" altLang="en-US" sz="1600" dirty="0"/>
                        <a:t>・  </a:t>
                      </a:r>
                      <a:r>
                        <a:rPr kumimoji="1" lang="en-US" altLang="ja-JP" sz="1600" dirty="0"/>
                        <a:t>2013</a:t>
                      </a:r>
                      <a:r>
                        <a:rPr kumimoji="1" lang="ja-JP" altLang="en-US" sz="1600" dirty="0"/>
                        <a:t>年度末時点で、</a:t>
                      </a:r>
                      <a:r>
                        <a:rPr kumimoji="1" lang="en-US" altLang="ja-JP" sz="1600" dirty="0"/>
                        <a:t>112</a:t>
                      </a:r>
                      <a:r>
                        <a:rPr kumimoji="1" lang="ja-JP" altLang="en-US" sz="1600" dirty="0"/>
                        <a:t>駅中</a:t>
                      </a:r>
                      <a:r>
                        <a:rPr kumimoji="1" lang="en-US" altLang="ja-JP" sz="1600" dirty="0">
                          <a:solidFill>
                            <a:schemeClr val="tx1"/>
                          </a:solidFill>
                        </a:rPr>
                        <a:t>40</a:t>
                      </a:r>
                      <a:r>
                        <a:rPr kumimoji="1" lang="ja-JP" altLang="en-US" sz="1600" dirty="0">
                          <a:solidFill>
                            <a:schemeClr val="tx1"/>
                          </a:solidFill>
                        </a:rPr>
                        <a:t>駅で</a:t>
                      </a:r>
                      <a:r>
                        <a:rPr kumimoji="1" lang="ja-JP" altLang="en-US" sz="1600" dirty="0"/>
                        <a:t>実施完了した。</a:t>
                      </a:r>
                      <a:endParaRPr kumimoji="1" lang="en-US" altLang="ja-JP" sz="1600" dirty="0"/>
                    </a:p>
                    <a:p>
                      <a:pPr>
                        <a:lnSpc>
                          <a:spcPct val="100000"/>
                        </a:lnSpc>
                      </a:pPr>
                      <a:r>
                        <a:rPr kumimoji="1" lang="ja-JP" altLang="en-US" sz="1600" kern="1200" dirty="0">
                          <a:solidFill>
                            <a:schemeClr val="tx1"/>
                          </a:solidFill>
                          <a:latin typeface="+mn-lt"/>
                          <a:ea typeface="+mn-ea"/>
                          <a:cs typeface="+mn-cs"/>
                        </a:rPr>
                        <a:t>・</a:t>
                      </a:r>
                      <a:r>
                        <a:rPr kumimoji="1" lang="ja-JP" altLang="en-US" sz="1600" kern="1200" baseline="0" dirty="0">
                          <a:solidFill>
                            <a:schemeClr val="tx1"/>
                          </a:solidFill>
                          <a:latin typeface="+mn-lt"/>
                          <a:ea typeface="+mn-ea"/>
                          <a:cs typeface="+mn-cs"/>
                        </a:rPr>
                        <a:t>  </a:t>
                      </a:r>
                      <a:r>
                        <a:rPr kumimoji="1" lang="en-US" altLang="ja-JP" sz="1600" kern="1200" dirty="0">
                          <a:solidFill>
                            <a:schemeClr val="tx1"/>
                          </a:solidFill>
                          <a:latin typeface="+mn-lt"/>
                          <a:ea typeface="+mn-ea"/>
                          <a:cs typeface="+mn-cs"/>
                        </a:rPr>
                        <a:t>2017</a:t>
                      </a:r>
                      <a:r>
                        <a:rPr kumimoji="1" lang="ja-JP" altLang="en-US" sz="1600" kern="1200" dirty="0">
                          <a:solidFill>
                            <a:schemeClr val="tx1"/>
                          </a:solidFill>
                          <a:latin typeface="+mn-lt"/>
                          <a:ea typeface="+mn-ea"/>
                          <a:cs typeface="+mn-cs"/>
                        </a:rPr>
                        <a:t>年度末時点で、</a:t>
                      </a:r>
                      <a:r>
                        <a:rPr kumimoji="1" lang="en-US" altLang="ja-JP" sz="1600" kern="1200" dirty="0">
                          <a:solidFill>
                            <a:schemeClr val="tx1"/>
                          </a:solidFill>
                          <a:latin typeface="+mn-lt"/>
                          <a:ea typeface="+mn-ea"/>
                          <a:cs typeface="+mn-cs"/>
                        </a:rPr>
                        <a:t>112</a:t>
                      </a:r>
                      <a:r>
                        <a:rPr kumimoji="1" lang="ja-JP" altLang="en-US" sz="1600" kern="1200" dirty="0">
                          <a:solidFill>
                            <a:schemeClr val="tx1"/>
                          </a:solidFill>
                          <a:latin typeface="+mn-lt"/>
                          <a:ea typeface="+mn-ea"/>
                          <a:cs typeface="+mn-cs"/>
                        </a:rPr>
                        <a:t>駅中</a:t>
                      </a:r>
                      <a:r>
                        <a:rPr kumimoji="1" lang="en-US" altLang="ja-JP" sz="1600" kern="1200" dirty="0">
                          <a:solidFill>
                            <a:schemeClr val="tx1"/>
                          </a:solidFill>
                          <a:latin typeface="+mn-lt"/>
                          <a:ea typeface="+mn-ea"/>
                          <a:cs typeface="+mn-cs"/>
                        </a:rPr>
                        <a:t>108</a:t>
                      </a:r>
                      <a:r>
                        <a:rPr kumimoji="1" lang="ja-JP" altLang="en-US" sz="1600" kern="1200" dirty="0">
                          <a:solidFill>
                            <a:schemeClr val="tx1"/>
                          </a:solidFill>
                          <a:latin typeface="+mn-lt"/>
                          <a:ea typeface="+mn-ea"/>
                          <a:cs typeface="+mn-cs"/>
                        </a:rPr>
                        <a:t>駅で実施した。</a:t>
                      </a:r>
                      <a:endParaRPr kumimoji="1" lang="en-US" altLang="ja-JP" sz="1600" kern="1200" dirty="0">
                        <a:solidFill>
                          <a:schemeClr val="tx1"/>
                        </a:solidFill>
                        <a:latin typeface="+mn-lt"/>
                        <a:ea typeface="+mn-ea"/>
                        <a:cs typeface="+mn-cs"/>
                      </a:endParaRPr>
                    </a:p>
                    <a:p>
                      <a:pPr>
                        <a:lnSpc>
                          <a:spcPct val="100000"/>
                        </a:lnSpc>
                      </a:pPr>
                      <a:r>
                        <a:rPr kumimoji="1" lang="ja-JP" altLang="en-US" sz="1600" kern="1200" dirty="0">
                          <a:solidFill>
                            <a:schemeClr val="tx1"/>
                          </a:solidFill>
                          <a:latin typeface="+mn-lt"/>
                          <a:ea typeface="+mn-ea"/>
                          <a:cs typeface="+mn-cs"/>
                        </a:rPr>
                        <a:t>　</a:t>
                      </a:r>
                      <a:r>
                        <a:rPr kumimoji="1" lang="ja-JP" altLang="en-US" sz="1600" kern="1200" baseline="0" dirty="0">
                          <a:solidFill>
                            <a:schemeClr val="tx1"/>
                          </a:solidFill>
                          <a:latin typeface="+mn-lt"/>
                          <a:ea typeface="+mn-ea"/>
                          <a:cs typeface="+mn-cs"/>
                        </a:rPr>
                        <a:t> </a:t>
                      </a:r>
                      <a:r>
                        <a:rPr kumimoji="1" lang="en-US" altLang="ja-JP" sz="1600" kern="1200" baseline="0" dirty="0">
                          <a:solidFill>
                            <a:schemeClr val="tx1"/>
                          </a:solidFill>
                          <a:latin typeface="+mn-lt"/>
                          <a:ea typeface="+mn-ea"/>
                          <a:cs typeface="+mn-cs"/>
                        </a:rPr>
                        <a:t>※</a:t>
                      </a:r>
                      <a:r>
                        <a:rPr kumimoji="1" lang="ja-JP" altLang="en-US" sz="1600" kern="1200" dirty="0">
                          <a:solidFill>
                            <a:schemeClr val="tx1"/>
                          </a:solidFill>
                          <a:latin typeface="+mn-lt"/>
                          <a:ea typeface="+mn-ea"/>
                          <a:cs typeface="+mn-cs"/>
                        </a:rPr>
                        <a:t>利用者アンケートに</a:t>
                      </a:r>
                      <a:r>
                        <a:rPr kumimoji="1" lang="ja-JP" altLang="en-US" sz="1600" kern="1200" baseline="0" dirty="0">
                          <a:solidFill>
                            <a:schemeClr val="tx1"/>
                          </a:solidFill>
                          <a:latin typeface="+mn-lt"/>
                          <a:ea typeface="+mn-ea"/>
                          <a:cs typeface="+mn-cs"/>
                        </a:rPr>
                        <a:t> </a:t>
                      </a:r>
                      <a:r>
                        <a:rPr kumimoji="1" lang="ja-JP" altLang="en-US" sz="1600" kern="1200" dirty="0">
                          <a:solidFill>
                            <a:schemeClr val="tx1"/>
                          </a:solidFill>
                          <a:latin typeface="+mn-lt"/>
                          <a:ea typeface="+mn-ea"/>
                          <a:cs typeface="+mn-cs"/>
                        </a:rPr>
                        <a:t>おいては、</a:t>
                      </a:r>
                      <a:r>
                        <a:rPr kumimoji="1" lang="en-US" altLang="ja-JP" sz="1600" kern="1200" dirty="0">
                          <a:solidFill>
                            <a:schemeClr val="tx1"/>
                          </a:solidFill>
                          <a:latin typeface="+mn-lt"/>
                          <a:ea typeface="+mn-ea"/>
                          <a:cs typeface="+mn-cs"/>
                        </a:rPr>
                        <a:t>86</a:t>
                      </a:r>
                      <a:r>
                        <a:rPr kumimoji="1" lang="ja-JP" altLang="en-US" sz="1600" kern="1200" dirty="0">
                          <a:solidFill>
                            <a:schemeClr val="tx1"/>
                          </a:solidFill>
                          <a:latin typeface="+mn-lt"/>
                          <a:ea typeface="+mn-ea"/>
                          <a:cs typeface="+mn-cs"/>
                        </a:rPr>
                        <a:t>％以上が「満足」と回答した。</a:t>
                      </a:r>
                      <a:endParaRPr kumimoji="1" lang="en-US" altLang="ja-JP" sz="1600" dirty="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1"/>
                  </a:ext>
                </a:extLst>
              </a:tr>
            </a:tbl>
          </a:graphicData>
        </a:graphic>
      </p:graphicFrame>
      <p:sp>
        <p:nvSpPr>
          <p:cNvPr id="13" name="正方形/長方形 12"/>
          <p:cNvSpPr/>
          <p:nvPr/>
        </p:nvSpPr>
        <p:spPr>
          <a:xfrm>
            <a:off x="7386133" y="5327592"/>
            <a:ext cx="676275" cy="2476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t" anchorCtr="0" forceAA="0" compatLnSpc="1">
            <a:prstTxWarp prst="textNoShape">
              <a:avLst/>
            </a:prstTxWarp>
            <a:noAutofit/>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sysClr val="windowText" lastClr="000000"/>
                </a:solidFill>
                <a:effectLst/>
                <a:uLnTx/>
                <a:uFillTx/>
                <a:latin typeface="Calibri"/>
                <a:ea typeface="ＭＳ Ｐゴシック" panose="020B0600070205080204" pitchFamily="50" charset="-128"/>
                <a:cs typeface="+mn-cs"/>
              </a:rPr>
              <a:t>（年度）</a:t>
            </a:r>
            <a:endParaRPr kumimoji="1" lang="ja-JP" altLang="en-US" sz="9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endParaRPr>
          </a:p>
        </p:txBody>
      </p:sp>
      <p:cxnSp>
        <p:nvCxnSpPr>
          <p:cNvPr id="37" name="直線コネクタ 36"/>
          <p:cNvCxnSpPr/>
          <p:nvPr/>
        </p:nvCxnSpPr>
        <p:spPr>
          <a:xfrm>
            <a:off x="179512" y="692696"/>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4" name="正方形/長方形 33"/>
          <p:cNvSpPr/>
          <p:nvPr/>
        </p:nvSpPr>
        <p:spPr>
          <a:xfrm>
            <a:off x="251520" y="260648"/>
            <a:ext cx="5904656" cy="369332"/>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rPr>
              <a:t>①サービスの向上</a:t>
            </a:r>
          </a:p>
        </p:txBody>
      </p:sp>
      <p:sp>
        <p:nvSpPr>
          <p:cNvPr id="35" name="正方形/長方形 34"/>
          <p:cNvSpPr/>
          <p:nvPr/>
        </p:nvSpPr>
        <p:spPr>
          <a:xfrm>
            <a:off x="467544" y="752004"/>
            <a:ext cx="7704856" cy="369332"/>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利用者の視点に立ち、ソフト・ハード両面でサービス向上の取組を進めた。</a:t>
            </a:r>
            <a:endParaRPr kumimoji="1" lang="ja-JP" altLang="en-US" sz="1800" b="1"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endParaRPr>
          </a:p>
        </p:txBody>
      </p:sp>
      <p:sp>
        <p:nvSpPr>
          <p:cNvPr id="8" name="正方形/長方形 7"/>
          <p:cNvSpPr/>
          <p:nvPr/>
        </p:nvSpPr>
        <p:spPr>
          <a:xfrm>
            <a:off x="7786688" y="360454"/>
            <a:ext cx="1158779" cy="369332"/>
          </a:xfrm>
          <a:prstGeom prst="rect">
            <a:avLst/>
          </a:prstGeom>
          <a:noFill/>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What</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p>
        </p:txBody>
      </p:sp>
      <p:sp>
        <p:nvSpPr>
          <p:cNvPr id="14" name="角丸四角形 13"/>
          <p:cNvSpPr/>
          <p:nvPr/>
        </p:nvSpPr>
        <p:spPr>
          <a:xfrm>
            <a:off x="3055923" y="5887320"/>
            <a:ext cx="4950808" cy="444570"/>
          </a:xfrm>
          <a:prstGeom prst="roundRect">
            <a:avLst>
              <a:gd name="adj" fmla="val 12780"/>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・改修の開始より</a:t>
            </a:r>
            <a:r>
              <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5</a:t>
            </a: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年間で</a:t>
            </a:r>
            <a:r>
              <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96</a:t>
            </a: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％の実施を完了</a:t>
            </a:r>
          </a:p>
        </p:txBody>
      </p:sp>
      <p:sp>
        <p:nvSpPr>
          <p:cNvPr id="18" name="テキスト ボックス 17"/>
          <p:cNvSpPr txBox="1"/>
          <p:nvPr/>
        </p:nvSpPr>
        <p:spPr>
          <a:xfrm>
            <a:off x="0" y="0"/>
            <a:ext cx="3851920" cy="26064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Ⅱ</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公民連携</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経営形態の見直し</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民営化の取組</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・地下鉄</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56</a:t>
            </a:fld>
            <a:endParaRPr lang="ja-JP" altLang="en-US"/>
          </a:p>
        </p:txBody>
      </p:sp>
      <p:pic>
        <p:nvPicPr>
          <p:cNvPr id="4" name="図 3"/>
          <p:cNvPicPr>
            <a:picLocks noChangeAspect="1"/>
          </p:cNvPicPr>
          <p:nvPr/>
        </p:nvPicPr>
        <p:blipFill>
          <a:blip r:embed="rId2"/>
          <a:stretch>
            <a:fillRect/>
          </a:stretch>
        </p:blipFill>
        <p:spPr>
          <a:xfrm>
            <a:off x="2635476" y="3177245"/>
            <a:ext cx="5791702" cy="2639797"/>
          </a:xfrm>
          <a:prstGeom prst="rect">
            <a:avLst/>
          </a:prstGeom>
        </p:spPr>
      </p:pic>
    </p:spTree>
    <p:extLst>
      <p:ext uri="{BB962C8B-B14F-4D97-AF65-F5344CB8AC3E}">
        <p14:creationId xmlns:p14="http://schemas.microsoft.com/office/powerpoint/2010/main" val="1425720613"/>
      </p:ext>
    </p:extLst>
  </p:cSld>
  <p:clrMapOvr>
    <a:masterClrMapping/>
  </p:clrMapOvr>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83" name="表 82"/>
          <p:cNvGraphicFramePr>
            <a:graphicFrameLocks noGrp="1"/>
          </p:cNvGraphicFramePr>
          <p:nvPr/>
        </p:nvGraphicFramePr>
        <p:xfrm>
          <a:off x="344230" y="1085679"/>
          <a:ext cx="8629373" cy="3230880"/>
        </p:xfrm>
        <a:graphic>
          <a:graphicData uri="http://schemas.openxmlformats.org/drawingml/2006/table">
            <a:tbl>
              <a:tblPr firstRow="1" bandRow="1">
                <a:tableStyleId>{5C22544A-7EE6-4342-B048-85BDC9FD1C3A}</a:tableStyleId>
              </a:tblPr>
              <a:tblGrid>
                <a:gridCol w="1438229">
                  <a:extLst>
                    <a:ext uri="{9D8B030D-6E8A-4147-A177-3AD203B41FA5}">
                      <a16:colId xmlns:a16="http://schemas.microsoft.com/office/drawing/2014/main" val="20000"/>
                    </a:ext>
                  </a:extLst>
                </a:gridCol>
                <a:gridCol w="3402639">
                  <a:extLst>
                    <a:ext uri="{9D8B030D-6E8A-4147-A177-3AD203B41FA5}">
                      <a16:colId xmlns:a16="http://schemas.microsoft.com/office/drawing/2014/main" val="20001"/>
                    </a:ext>
                  </a:extLst>
                </a:gridCol>
                <a:gridCol w="3788505">
                  <a:extLst>
                    <a:ext uri="{9D8B030D-6E8A-4147-A177-3AD203B41FA5}">
                      <a16:colId xmlns:a16="http://schemas.microsoft.com/office/drawing/2014/main" val="1431851564"/>
                    </a:ext>
                  </a:extLst>
                </a:gridCol>
              </a:tblGrid>
              <a:tr h="327508">
                <a:tc>
                  <a:txBody>
                    <a:bodyPr/>
                    <a:lstStyle/>
                    <a:p>
                      <a:pPr algn="ctr"/>
                      <a:r>
                        <a:rPr kumimoji="1" lang="ja-JP" altLang="en-US" sz="1600" dirty="0">
                          <a:solidFill>
                            <a:schemeClr val="tx1"/>
                          </a:solidFill>
                        </a:rPr>
                        <a:t>項　目</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gridSpan="2">
                  <a:txBody>
                    <a:bodyPr/>
                    <a:lstStyle/>
                    <a:p>
                      <a:pPr algn="ctr"/>
                      <a:r>
                        <a:rPr kumimoji="1" lang="ja-JP" altLang="en-US" sz="1600" dirty="0">
                          <a:solidFill>
                            <a:schemeClr val="tx1"/>
                          </a:solidFill>
                        </a:rPr>
                        <a:t>内　　　容</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hMerge="1">
                  <a:txBody>
                    <a:bodyPr/>
                    <a:lstStyle/>
                    <a:p>
                      <a:pPr algn="ctr"/>
                      <a:endParaRPr kumimoji="1" lang="ja-JP" altLang="en-US" sz="1600" dirty="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0"/>
                  </a:ext>
                </a:extLst>
              </a:tr>
              <a:tr h="1280258">
                <a:tc>
                  <a:txBody>
                    <a:bodyPr/>
                    <a:lstStyle/>
                    <a:p>
                      <a:pPr algn="l"/>
                      <a:r>
                        <a:rPr lang="ja-JP" altLang="en-US" sz="1600" dirty="0"/>
                        <a:t>地下鉄売店の</a:t>
                      </a:r>
                      <a:endParaRPr lang="en-US" altLang="ja-JP" sz="1600" dirty="0"/>
                    </a:p>
                    <a:p>
                      <a:pPr algn="l"/>
                      <a:r>
                        <a:rPr lang="ja-JP" altLang="en-US" sz="1600" dirty="0"/>
                        <a:t>リニューアル</a:t>
                      </a:r>
                      <a:endParaRPr kumimoji="1" lang="ja-JP" altLang="en-US" sz="1600"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lang="ja-JP" altLang="en-US" sz="1400" dirty="0"/>
                        <a:t>・　</a:t>
                      </a:r>
                      <a:r>
                        <a:rPr lang="en-US" altLang="ja-JP" sz="1400" dirty="0"/>
                        <a:t>2013</a:t>
                      </a:r>
                      <a:r>
                        <a:rPr lang="ja-JP" altLang="en-US" sz="1400" dirty="0"/>
                        <a:t>年度までに</a:t>
                      </a:r>
                      <a:r>
                        <a:rPr lang="en-US" altLang="ja-JP" sz="1400" dirty="0"/>
                        <a:t>51</a:t>
                      </a:r>
                      <a:r>
                        <a:rPr lang="ja-JP" altLang="en-US" sz="1400" dirty="0"/>
                        <a:t>店全て完了した。</a:t>
                      </a:r>
                      <a:endParaRPr lang="en-US" altLang="ja-JP" sz="1400" dirty="0"/>
                    </a:p>
                    <a:p>
                      <a:pPr marL="26670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kern="1200" dirty="0">
                          <a:solidFill>
                            <a:schemeClr val="tx1"/>
                          </a:solidFill>
                          <a:latin typeface="+mn-lt"/>
                          <a:ea typeface="+mn-ea"/>
                          <a:cs typeface="+mn-cs"/>
                        </a:rPr>
                        <a:t>（⇒</a:t>
                      </a:r>
                      <a:r>
                        <a:rPr kumimoji="1" lang="en-US" altLang="ja-JP" sz="1200" kern="1200" dirty="0">
                          <a:solidFill>
                            <a:schemeClr val="tx1"/>
                          </a:solidFill>
                          <a:latin typeface="+mn-lt"/>
                          <a:ea typeface="+mn-ea"/>
                          <a:cs typeface="+mn-cs"/>
                        </a:rPr>
                        <a:t>2017.3</a:t>
                      </a:r>
                      <a:r>
                        <a:rPr kumimoji="1" lang="ja-JP" altLang="en-US" sz="1200" kern="1200" dirty="0">
                          <a:solidFill>
                            <a:schemeClr val="tx1"/>
                          </a:solidFill>
                          <a:latin typeface="+mn-lt"/>
                          <a:ea typeface="+mn-ea"/>
                          <a:cs typeface="+mn-cs"/>
                        </a:rPr>
                        <a:t>～使用期間満了に伴い、</a:t>
                      </a:r>
                      <a:endParaRPr kumimoji="1" lang="en-US" altLang="ja-JP" sz="1200" kern="1200" dirty="0">
                        <a:solidFill>
                          <a:schemeClr val="tx1"/>
                        </a:solidFill>
                        <a:latin typeface="+mn-lt"/>
                        <a:ea typeface="+mn-ea"/>
                        <a:cs typeface="+mn-cs"/>
                      </a:endParaRPr>
                    </a:p>
                    <a:p>
                      <a:pPr marL="26670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kern="1200" dirty="0">
                          <a:solidFill>
                            <a:schemeClr val="tx1"/>
                          </a:solidFill>
                          <a:latin typeface="+mn-lt"/>
                          <a:ea typeface="+mn-ea"/>
                          <a:cs typeface="+mn-cs"/>
                        </a:rPr>
                        <a:t>　　新たな事業者による再オープン）</a:t>
                      </a:r>
                      <a:endParaRPr lang="en-US" altLang="ja-JP" sz="1200" dirty="0">
                        <a:solidFill>
                          <a:schemeClr val="tx1"/>
                        </a:solidFill>
                      </a:endParaRPr>
                    </a:p>
                    <a:p>
                      <a:r>
                        <a:rPr lang="ja-JP" altLang="en-US" sz="1400" dirty="0"/>
                        <a:t>・　公募で選定した事業者による運営開始。</a:t>
                      </a:r>
                      <a:endParaRPr lang="en-US" altLang="ja-JP" sz="1400" dirty="0"/>
                    </a:p>
                    <a:p>
                      <a:r>
                        <a:rPr lang="ja-JP" altLang="en-US" sz="1400" dirty="0"/>
                        <a:t>・　公共料金支払いの取扱を開始し、また</a:t>
                      </a:r>
                      <a:endParaRPr lang="en-US" altLang="ja-JP" sz="1400" dirty="0"/>
                    </a:p>
                    <a:p>
                      <a:r>
                        <a:rPr lang="ja-JP" altLang="en-US" sz="1400" dirty="0"/>
                        <a:t>　　商品の品揃えを充実させた。</a:t>
                      </a:r>
                      <a:endParaRPr lang="en-US" altLang="ja-JP" sz="14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rowSpan="2">
                  <a:txBody>
                    <a:bodyPr/>
                    <a:lstStyle/>
                    <a:p>
                      <a:endParaRPr lang="en-US" altLang="ja-JP" sz="1400" i="1"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4"/>
                  </a:ext>
                </a:extLst>
              </a:tr>
              <a:tr h="1548219">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600" dirty="0"/>
                        <a:t>駅ナカ事業の展開</a:t>
                      </a:r>
                      <a:endParaRPr lang="en-US" altLang="ja-JP" sz="1600"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kumimoji="1" lang="ja-JP" altLang="en-US" sz="1400" dirty="0"/>
                        <a:t>・　</a:t>
                      </a:r>
                      <a:r>
                        <a:rPr kumimoji="1" lang="en-US" altLang="ja-JP" sz="1400" dirty="0"/>
                        <a:t>2013.4</a:t>
                      </a:r>
                      <a:r>
                        <a:rPr kumimoji="1" lang="ja-JP" altLang="en-US" sz="1400" dirty="0"/>
                        <a:t>　　「</a:t>
                      </a:r>
                      <a:r>
                        <a:rPr kumimoji="1" lang="en-US" altLang="ja-JP" sz="1400" dirty="0" err="1"/>
                        <a:t>ekimo</a:t>
                      </a:r>
                      <a:r>
                        <a:rPr kumimoji="1" lang="ja-JP" altLang="en-US" sz="1400" dirty="0"/>
                        <a:t>天王寺」オープン</a:t>
                      </a:r>
                      <a:endParaRPr kumimoji="1" lang="en-US" altLang="ja-JP" sz="1400" dirty="0"/>
                    </a:p>
                    <a:p>
                      <a:r>
                        <a:rPr kumimoji="1" lang="ja-JP" altLang="en-US" sz="1400" dirty="0"/>
                        <a:t>・　</a:t>
                      </a:r>
                      <a:r>
                        <a:rPr kumimoji="1" lang="en-US" altLang="ja-JP" sz="1400" dirty="0"/>
                        <a:t>2013.10</a:t>
                      </a:r>
                      <a:r>
                        <a:rPr kumimoji="1" lang="ja-JP" altLang="en-US" sz="1400" dirty="0"/>
                        <a:t>　「</a:t>
                      </a:r>
                      <a:r>
                        <a:rPr kumimoji="1" lang="en-US" altLang="ja-JP" sz="1400" dirty="0" err="1"/>
                        <a:t>ekimo</a:t>
                      </a:r>
                      <a:r>
                        <a:rPr kumimoji="1" lang="ja-JP" altLang="en-US" sz="1400" dirty="0"/>
                        <a:t>なんば」オープン</a:t>
                      </a:r>
                      <a:endParaRPr kumimoji="1" lang="en-US" altLang="ja-JP" sz="1400" dirty="0"/>
                    </a:p>
                    <a:p>
                      <a:r>
                        <a:rPr kumimoji="1" lang="ja-JP" altLang="en-US" sz="1400" dirty="0"/>
                        <a:t>・　</a:t>
                      </a:r>
                      <a:r>
                        <a:rPr kumimoji="1" lang="en-US" altLang="ja-JP" sz="1400" dirty="0"/>
                        <a:t>2014.4</a:t>
                      </a:r>
                      <a:r>
                        <a:rPr kumimoji="1" lang="ja-JP" altLang="en-US" sz="1400" dirty="0"/>
                        <a:t>　　「</a:t>
                      </a:r>
                      <a:r>
                        <a:rPr kumimoji="1" lang="en-US" altLang="ja-JP" sz="1400" dirty="0" err="1"/>
                        <a:t>ekimo</a:t>
                      </a:r>
                      <a:r>
                        <a:rPr kumimoji="1" lang="ja-JP" altLang="en-US" sz="1400" dirty="0"/>
                        <a:t>梅田」オープン</a:t>
                      </a:r>
                      <a:endParaRPr kumimoji="1" lang="en-US" altLang="ja-JP" sz="1400" dirty="0"/>
                    </a:p>
                    <a:p>
                      <a:r>
                        <a:rPr kumimoji="1" lang="ja-JP" altLang="en-US" sz="1400" dirty="0">
                          <a:solidFill>
                            <a:srgbClr val="FF0000"/>
                          </a:solidFill>
                        </a:rPr>
                        <a:t>・　</a:t>
                      </a:r>
                      <a:r>
                        <a:rPr kumimoji="1" lang="en-US" altLang="ja-JP" sz="1400" dirty="0">
                          <a:solidFill>
                            <a:schemeClr val="tx1"/>
                          </a:solidFill>
                        </a:rPr>
                        <a:t>2016.3</a:t>
                      </a:r>
                      <a:r>
                        <a:rPr kumimoji="1" lang="ja-JP" altLang="en-US" sz="1400" dirty="0">
                          <a:solidFill>
                            <a:schemeClr val="tx1"/>
                          </a:solidFill>
                        </a:rPr>
                        <a:t>　　「新なにわ大食堂」オープン      </a:t>
                      </a:r>
                      <a:endParaRPr kumimoji="1" lang="en-US" altLang="ja-JP" sz="1400" dirty="0">
                        <a:solidFill>
                          <a:schemeClr val="tx1"/>
                        </a:solidFill>
                      </a:endParaRPr>
                    </a:p>
                    <a:p>
                      <a:r>
                        <a:rPr kumimoji="1" lang="en-US" altLang="ja-JP" sz="1400" dirty="0">
                          <a:solidFill>
                            <a:schemeClr val="tx1"/>
                          </a:solidFill>
                        </a:rPr>
                        <a:t>                         </a:t>
                      </a:r>
                      <a:r>
                        <a:rPr kumimoji="1" lang="ja-JP" altLang="en-US" sz="1400" dirty="0">
                          <a:solidFill>
                            <a:schemeClr val="tx1"/>
                          </a:solidFill>
                        </a:rPr>
                        <a:t>（新大阪）</a:t>
                      </a:r>
                      <a:endParaRPr kumimoji="1" lang="en-US" altLang="ja-JP" sz="1400" dirty="0">
                        <a:solidFill>
                          <a:schemeClr val="tx1"/>
                        </a:solidFill>
                      </a:endParaRPr>
                    </a:p>
                    <a:p>
                      <a:r>
                        <a:rPr kumimoji="1" lang="ja-JP" altLang="en-US" sz="1400" dirty="0"/>
                        <a:t>・　日本初出店、関西初出店となる店舗も</a:t>
                      </a:r>
                      <a:endParaRPr kumimoji="1" lang="en-US" altLang="ja-JP" sz="1400" dirty="0"/>
                    </a:p>
                    <a:p>
                      <a:r>
                        <a:rPr kumimoji="1" lang="ja-JP" altLang="en-US" sz="1400" dirty="0"/>
                        <a:t>　　誘致した。</a:t>
                      </a:r>
                      <a:endParaRPr lang="en-US" altLang="ja-JP" sz="14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vMerge="1">
                  <a:txBody>
                    <a:bodyPr/>
                    <a:lstStyle/>
                    <a:p>
                      <a:endParaRPr lang="en-US" altLang="ja-JP" sz="14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5"/>
                  </a:ext>
                </a:extLst>
              </a:tr>
            </a:tbl>
          </a:graphicData>
        </a:graphic>
      </p:graphicFrame>
      <p:cxnSp>
        <p:nvCxnSpPr>
          <p:cNvPr id="55" name="直線コネクタ 54"/>
          <p:cNvCxnSpPr/>
          <p:nvPr/>
        </p:nvCxnSpPr>
        <p:spPr>
          <a:xfrm>
            <a:off x="1962781" y="4470059"/>
            <a:ext cx="0" cy="2210507"/>
          </a:xfrm>
          <a:prstGeom prst="line">
            <a:avLst/>
          </a:prstGeom>
          <a:ln w="3175">
            <a:prstDash val="sysDash"/>
          </a:ln>
        </p:spPr>
        <p:style>
          <a:lnRef idx="1">
            <a:schemeClr val="accent1"/>
          </a:lnRef>
          <a:fillRef idx="0">
            <a:schemeClr val="accent1"/>
          </a:fillRef>
          <a:effectRef idx="0">
            <a:schemeClr val="accent1"/>
          </a:effectRef>
          <a:fontRef idx="minor">
            <a:schemeClr val="tx1"/>
          </a:fontRef>
        </p:style>
      </p:cxnSp>
      <p:cxnSp>
        <p:nvCxnSpPr>
          <p:cNvPr id="56" name="直線コネクタ 55"/>
          <p:cNvCxnSpPr/>
          <p:nvPr/>
        </p:nvCxnSpPr>
        <p:spPr>
          <a:xfrm>
            <a:off x="4554000" y="4437809"/>
            <a:ext cx="6604" cy="2242135"/>
          </a:xfrm>
          <a:prstGeom prst="line">
            <a:avLst/>
          </a:prstGeom>
          <a:ln w="3175">
            <a:prstDash val="sysDash"/>
          </a:ln>
        </p:spPr>
        <p:style>
          <a:lnRef idx="1">
            <a:schemeClr val="accent1"/>
          </a:lnRef>
          <a:fillRef idx="0">
            <a:schemeClr val="accent1"/>
          </a:fillRef>
          <a:effectRef idx="0">
            <a:schemeClr val="accent1"/>
          </a:effectRef>
          <a:fontRef idx="minor">
            <a:schemeClr val="tx1"/>
          </a:fontRef>
        </p:style>
      </p:cxnSp>
      <p:cxnSp>
        <p:nvCxnSpPr>
          <p:cNvPr id="57" name="直線コネクタ 56"/>
          <p:cNvCxnSpPr/>
          <p:nvPr/>
        </p:nvCxnSpPr>
        <p:spPr>
          <a:xfrm>
            <a:off x="7116349" y="4481706"/>
            <a:ext cx="17326" cy="2213341"/>
          </a:xfrm>
          <a:prstGeom prst="line">
            <a:avLst/>
          </a:prstGeom>
          <a:ln w="3175">
            <a:prstDash val="sysDash"/>
          </a:ln>
        </p:spPr>
        <p:style>
          <a:lnRef idx="1">
            <a:schemeClr val="accent1"/>
          </a:lnRef>
          <a:fillRef idx="0">
            <a:schemeClr val="accent1"/>
          </a:fillRef>
          <a:effectRef idx="0">
            <a:schemeClr val="accent1"/>
          </a:effectRef>
          <a:fontRef idx="minor">
            <a:schemeClr val="tx1"/>
          </a:fontRef>
        </p:style>
      </p:cxnSp>
      <p:sp>
        <p:nvSpPr>
          <p:cNvPr id="7" name="山形 6"/>
          <p:cNvSpPr/>
          <p:nvPr/>
        </p:nvSpPr>
        <p:spPr>
          <a:xfrm>
            <a:off x="1962781" y="4450951"/>
            <a:ext cx="1406072" cy="325238"/>
          </a:xfrm>
          <a:prstGeom prst="chevron">
            <a:avLst/>
          </a:prstGeom>
          <a:noFill/>
          <a:ln w="190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2013</a:t>
            </a: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a:t>
            </a:r>
          </a:p>
        </p:txBody>
      </p:sp>
      <p:sp>
        <p:nvSpPr>
          <p:cNvPr id="8" name="山形 7"/>
          <p:cNvSpPr/>
          <p:nvPr/>
        </p:nvSpPr>
        <p:spPr>
          <a:xfrm>
            <a:off x="3255452" y="4459261"/>
            <a:ext cx="1406072" cy="325238"/>
          </a:xfrm>
          <a:prstGeom prst="chevron">
            <a:avLst/>
          </a:prstGeom>
          <a:noFill/>
          <a:ln w="190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2014</a:t>
            </a: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a:t>
            </a:r>
          </a:p>
        </p:txBody>
      </p:sp>
      <p:sp>
        <p:nvSpPr>
          <p:cNvPr id="9" name="山形 8"/>
          <p:cNvSpPr/>
          <p:nvPr/>
        </p:nvSpPr>
        <p:spPr>
          <a:xfrm>
            <a:off x="4550610" y="4454335"/>
            <a:ext cx="1406072" cy="325238"/>
          </a:xfrm>
          <a:prstGeom prst="chevron">
            <a:avLst/>
          </a:prstGeom>
          <a:noFill/>
          <a:ln w="190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2015</a:t>
            </a: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a:t>
            </a:r>
          </a:p>
        </p:txBody>
      </p:sp>
      <p:sp>
        <p:nvSpPr>
          <p:cNvPr id="10" name="山形 9"/>
          <p:cNvSpPr/>
          <p:nvPr/>
        </p:nvSpPr>
        <p:spPr>
          <a:xfrm>
            <a:off x="668272" y="4459261"/>
            <a:ext cx="1406072" cy="325238"/>
          </a:xfrm>
          <a:prstGeom prst="chevron">
            <a:avLst/>
          </a:prstGeom>
          <a:noFill/>
          <a:ln w="190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2012</a:t>
            </a: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a:t>
            </a:r>
          </a:p>
        </p:txBody>
      </p:sp>
      <p:sp>
        <p:nvSpPr>
          <p:cNvPr id="36" name="正方形/長方形 35"/>
          <p:cNvSpPr/>
          <p:nvPr/>
        </p:nvSpPr>
        <p:spPr>
          <a:xfrm>
            <a:off x="251520" y="274716"/>
            <a:ext cx="5904656" cy="369332"/>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rPr>
              <a:t>①サービスの向上</a:t>
            </a:r>
          </a:p>
        </p:txBody>
      </p:sp>
      <p:cxnSp>
        <p:nvCxnSpPr>
          <p:cNvPr id="37" name="直線コネクタ 36"/>
          <p:cNvCxnSpPr/>
          <p:nvPr/>
        </p:nvCxnSpPr>
        <p:spPr>
          <a:xfrm>
            <a:off x="179512" y="720832"/>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40" name="正方形/長方形 39"/>
          <p:cNvSpPr/>
          <p:nvPr/>
        </p:nvSpPr>
        <p:spPr>
          <a:xfrm>
            <a:off x="407124" y="4920372"/>
            <a:ext cx="522295" cy="1656185"/>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eaVert" lIns="36000" tIns="36000" rIns="0" bIns="3600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駅ナカ・  店舗</a:t>
            </a:r>
            <a:endParaRPr kumimoji="1" lang="en-US" altLang="ja-JP" sz="14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cxnSp>
        <p:nvCxnSpPr>
          <p:cNvPr id="42" name="直線コネクタ 41"/>
          <p:cNvCxnSpPr/>
          <p:nvPr/>
        </p:nvCxnSpPr>
        <p:spPr>
          <a:xfrm>
            <a:off x="683568" y="6695047"/>
            <a:ext cx="7973778" cy="0"/>
          </a:xfrm>
          <a:prstGeom prst="line">
            <a:avLst/>
          </a:prstGeom>
        </p:spPr>
        <p:style>
          <a:lnRef idx="1">
            <a:schemeClr val="accent1"/>
          </a:lnRef>
          <a:fillRef idx="0">
            <a:schemeClr val="accent1"/>
          </a:fillRef>
          <a:effectRef idx="0">
            <a:schemeClr val="accent1"/>
          </a:effectRef>
          <a:fontRef idx="minor">
            <a:schemeClr val="tx1"/>
          </a:fontRef>
        </p:style>
      </p:cxnSp>
      <p:sp>
        <p:nvSpPr>
          <p:cNvPr id="53" name="正方形/長方形 52"/>
          <p:cNvSpPr/>
          <p:nvPr/>
        </p:nvSpPr>
        <p:spPr>
          <a:xfrm>
            <a:off x="7814824" y="402658"/>
            <a:ext cx="1158779" cy="369332"/>
          </a:xfrm>
          <a:prstGeom prst="rect">
            <a:avLst/>
          </a:prstGeom>
          <a:noFill/>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What</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p>
        </p:txBody>
      </p:sp>
      <p:sp>
        <p:nvSpPr>
          <p:cNvPr id="68" name="正方形/長方形 67"/>
          <p:cNvSpPr/>
          <p:nvPr/>
        </p:nvSpPr>
        <p:spPr>
          <a:xfrm>
            <a:off x="1162730" y="5276306"/>
            <a:ext cx="1931335" cy="432048"/>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●売店のリニューアル</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【2012.9</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～、全</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51</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店完了</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endPar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69" name="正方形/長方形 68"/>
          <p:cNvSpPr/>
          <p:nvPr/>
        </p:nvSpPr>
        <p:spPr>
          <a:xfrm>
            <a:off x="2074344" y="5902982"/>
            <a:ext cx="4667128" cy="432048"/>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●駅ナカ事業の展開</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【2013.4ekimo</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天王寺、</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2013.10ekimo</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なんば</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endPar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70" name="正方形/長方形 69"/>
          <p:cNvSpPr/>
          <p:nvPr/>
        </p:nvSpPr>
        <p:spPr>
          <a:xfrm>
            <a:off x="5750254" y="5891842"/>
            <a:ext cx="3241440" cy="432048"/>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●駅ナカ事業の展開</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【2016.3</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新なにわ大食堂（新大阪）</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endPar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71" name="山形 70"/>
          <p:cNvSpPr/>
          <p:nvPr/>
        </p:nvSpPr>
        <p:spPr>
          <a:xfrm>
            <a:off x="7122517" y="4455802"/>
            <a:ext cx="1406072" cy="325238"/>
          </a:xfrm>
          <a:prstGeom prst="chevron">
            <a:avLst/>
          </a:prstGeom>
          <a:noFill/>
          <a:ln w="190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2017</a:t>
            </a: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a:t>
            </a:r>
          </a:p>
        </p:txBody>
      </p:sp>
      <p:cxnSp>
        <p:nvCxnSpPr>
          <p:cNvPr id="72" name="直線コネクタ 71"/>
          <p:cNvCxnSpPr/>
          <p:nvPr/>
        </p:nvCxnSpPr>
        <p:spPr>
          <a:xfrm>
            <a:off x="3244228" y="4479038"/>
            <a:ext cx="17423" cy="2242135"/>
          </a:xfrm>
          <a:prstGeom prst="line">
            <a:avLst/>
          </a:prstGeom>
          <a:ln w="3175">
            <a:prstDash val="sysDash"/>
          </a:ln>
        </p:spPr>
        <p:style>
          <a:lnRef idx="1">
            <a:schemeClr val="accent1"/>
          </a:lnRef>
          <a:fillRef idx="0">
            <a:schemeClr val="accent1"/>
          </a:fillRef>
          <a:effectRef idx="0">
            <a:schemeClr val="accent1"/>
          </a:effectRef>
          <a:fontRef idx="minor">
            <a:schemeClr val="tx1"/>
          </a:fontRef>
        </p:style>
      </p:cxnSp>
      <p:sp>
        <p:nvSpPr>
          <p:cNvPr id="74" name="正方形/長方形 73"/>
          <p:cNvSpPr/>
          <p:nvPr/>
        </p:nvSpPr>
        <p:spPr>
          <a:xfrm>
            <a:off x="4139952" y="5085676"/>
            <a:ext cx="3584957" cy="432048"/>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●店舗新規出店</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【2015.2</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東梅田、</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2015.9</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淀屋橋、</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2015.10</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淀屋橋</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endPar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75" name="正方形/長方形 74"/>
          <p:cNvSpPr/>
          <p:nvPr/>
        </p:nvSpPr>
        <p:spPr>
          <a:xfrm>
            <a:off x="5656571" y="5481709"/>
            <a:ext cx="2227797" cy="432048"/>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●店舗新規出店</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【2016.3</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天満橋、</a:t>
            </a:r>
            <a:r>
              <a:rPr kumimoji="1" lang="ja-JP" altLang="en-US" sz="1200" b="0" i="0" u="none" strike="noStrike" kern="1200" cap="none" spc="0" normalizeH="0" baseline="0" noProof="0" dirty="0" err="1">
                <a:ln>
                  <a:noFill/>
                </a:ln>
                <a:solidFill>
                  <a:prstClr val="black"/>
                </a:solidFill>
                <a:effectLst/>
                <a:uLnTx/>
                <a:uFillTx/>
                <a:latin typeface="Calibri"/>
                <a:ea typeface="ＭＳ Ｐゴシック" panose="020B0600070205080204" pitchFamily="50" charset="-128"/>
                <a:cs typeface="+mn-cs"/>
              </a:rPr>
              <a:t>なかもず</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endPar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77" name="正方形/長方形 76"/>
          <p:cNvSpPr/>
          <p:nvPr/>
        </p:nvSpPr>
        <p:spPr>
          <a:xfrm>
            <a:off x="7335324" y="6289345"/>
            <a:ext cx="1800232" cy="432048"/>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●店舗新規出店</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【2017.4</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谷町四丁目</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endPar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78" name="正方形/長方形 77"/>
          <p:cNvSpPr/>
          <p:nvPr/>
        </p:nvSpPr>
        <p:spPr>
          <a:xfrm>
            <a:off x="3411814" y="6294483"/>
            <a:ext cx="4667128" cy="432048"/>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●駅ナカ事業の展開</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【2014.4ekimo</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梅田</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endPar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84" name="正方形/長方形 83"/>
          <p:cNvSpPr/>
          <p:nvPr/>
        </p:nvSpPr>
        <p:spPr>
          <a:xfrm>
            <a:off x="503547" y="736908"/>
            <a:ext cx="7704856" cy="369332"/>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利用者の視点に立ち、ソフト・ハード両面でサービス向上の取組を進めた。</a:t>
            </a:r>
            <a:endParaRPr kumimoji="1" lang="ja-JP" altLang="en-US" sz="1800" b="1"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endParaRPr>
          </a:p>
        </p:txBody>
      </p:sp>
      <p:sp>
        <p:nvSpPr>
          <p:cNvPr id="35" name="山形 34"/>
          <p:cNvSpPr/>
          <p:nvPr/>
        </p:nvSpPr>
        <p:spPr>
          <a:xfrm>
            <a:off x="5835940" y="4452316"/>
            <a:ext cx="1406072" cy="325238"/>
          </a:xfrm>
          <a:prstGeom prst="chevron">
            <a:avLst/>
          </a:prstGeom>
          <a:noFill/>
          <a:ln w="190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2016</a:t>
            </a: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a:t>
            </a:r>
          </a:p>
        </p:txBody>
      </p:sp>
      <p:cxnSp>
        <p:nvCxnSpPr>
          <p:cNvPr id="39" name="直線コネクタ 38"/>
          <p:cNvCxnSpPr/>
          <p:nvPr/>
        </p:nvCxnSpPr>
        <p:spPr>
          <a:xfrm>
            <a:off x="5835940" y="4474023"/>
            <a:ext cx="0" cy="2210507"/>
          </a:xfrm>
          <a:prstGeom prst="line">
            <a:avLst/>
          </a:prstGeom>
          <a:ln w="3175">
            <a:prstDash val="sysDash"/>
          </a:ln>
        </p:spPr>
        <p:style>
          <a:lnRef idx="1">
            <a:schemeClr val="accent1"/>
          </a:lnRef>
          <a:fillRef idx="0">
            <a:schemeClr val="accent1"/>
          </a:fillRef>
          <a:effectRef idx="0">
            <a:schemeClr val="accent1"/>
          </a:effectRef>
          <a:fontRef idx="minor">
            <a:schemeClr val="tx1"/>
          </a:fontRef>
        </p:style>
      </p:cxnSp>
      <p:sp>
        <p:nvSpPr>
          <p:cNvPr id="47" name="正方形/長方形 46"/>
          <p:cNvSpPr/>
          <p:nvPr/>
        </p:nvSpPr>
        <p:spPr>
          <a:xfrm>
            <a:off x="6817311" y="4815851"/>
            <a:ext cx="2228104" cy="432048"/>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●売店の再オープン</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【2017.3</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～、現在</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44</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店完了</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endPar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41" name="テキスト ボックス 40"/>
          <p:cNvSpPr txBox="1"/>
          <p:nvPr/>
        </p:nvSpPr>
        <p:spPr>
          <a:xfrm>
            <a:off x="0" y="0"/>
            <a:ext cx="3851920" cy="26064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Ⅱ</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公民連携</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経営形態の見直し</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民営化の取組</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・地下鉄</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57</a:t>
            </a:fld>
            <a:endParaRPr lang="ja-JP" altLang="en-US"/>
          </a:p>
        </p:txBody>
      </p:sp>
      <p:pic>
        <p:nvPicPr>
          <p:cNvPr id="3" name="図 2"/>
          <p:cNvPicPr>
            <a:picLocks noChangeAspect="1"/>
          </p:cNvPicPr>
          <p:nvPr/>
        </p:nvPicPr>
        <p:blipFill>
          <a:blip r:embed="rId2"/>
          <a:stretch>
            <a:fillRect/>
          </a:stretch>
        </p:blipFill>
        <p:spPr>
          <a:xfrm>
            <a:off x="5177171" y="1561781"/>
            <a:ext cx="3895682" cy="2670279"/>
          </a:xfrm>
          <a:prstGeom prst="rect">
            <a:avLst/>
          </a:prstGeom>
        </p:spPr>
      </p:pic>
    </p:spTree>
    <p:extLst>
      <p:ext uri="{BB962C8B-B14F-4D97-AF65-F5344CB8AC3E}">
        <p14:creationId xmlns:p14="http://schemas.microsoft.com/office/powerpoint/2010/main" val="1086288199"/>
      </p:ext>
    </p:extLst>
  </p:cSld>
  <p:clrMapOvr>
    <a:masterClrMapping/>
  </p:clrMapOvr>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37" name="直線コネクタ 36"/>
          <p:cNvCxnSpPr/>
          <p:nvPr/>
        </p:nvCxnSpPr>
        <p:spPr>
          <a:xfrm>
            <a:off x="179512" y="692696"/>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4" name="正方形/長方形 33"/>
          <p:cNvSpPr/>
          <p:nvPr/>
        </p:nvSpPr>
        <p:spPr>
          <a:xfrm>
            <a:off x="251520" y="260648"/>
            <a:ext cx="5904656" cy="369332"/>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rPr>
              <a:t>②収支の改善（乗車人員）</a:t>
            </a:r>
            <a:endParaRPr kumimoji="1" lang="en-US" altLang="ja-JP" sz="1800" b="1"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endParaRPr>
          </a:p>
        </p:txBody>
      </p:sp>
      <p:sp>
        <p:nvSpPr>
          <p:cNvPr id="39" name="テキスト ボックス 38"/>
          <p:cNvSpPr txBox="1"/>
          <p:nvPr/>
        </p:nvSpPr>
        <p:spPr>
          <a:xfrm>
            <a:off x="363071" y="780532"/>
            <a:ext cx="8404411" cy="107721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乗車人員は社会経済情勢の影響により</a:t>
            </a:r>
            <a:r>
              <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1990</a:t>
            </a: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年度をピークに大幅に減少。</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2012</a:t>
            </a: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年度以降、景気の緩やかな回復による雇用情勢の改善や大阪市の人口増加、外国人旅行客の増加などにより、乗車人員の回復基調が続いている。</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しかし、長期的には少子高齢化など人口減少により、乗車人員の減少が続くと見込まれる。</a:t>
            </a:r>
          </a:p>
        </p:txBody>
      </p:sp>
      <p:sp>
        <p:nvSpPr>
          <p:cNvPr id="29" name="正方形/長方形 28"/>
          <p:cNvSpPr/>
          <p:nvPr/>
        </p:nvSpPr>
        <p:spPr>
          <a:xfrm>
            <a:off x="7829456" y="346386"/>
            <a:ext cx="1073243" cy="369332"/>
          </a:xfrm>
          <a:prstGeom prst="rect">
            <a:avLst/>
          </a:prstGeom>
          <a:noFill/>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Why</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p>
        </p:txBody>
      </p:sp>
      <p:sp>
        <p:nvSpPr>
          <p:cNvPr id="33" name="テキスト ボックス 32"/>
          <p:cNvSpPr txBox="1"/>
          <p:nvPr/>
        </p:nvSpPr>
        <p:spPr>
          <a:xfrm>
            <a:off x="0" y="0"/>
            <a:ext cx="3851920" cy="26064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Ⅱ</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公民連携</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経営形態の見直し</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民営化の取組</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・地下鉄</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3" name="スライド番号プレースホルダー 2"/>
          <p:cNvSpPr>
            <a:spLocks noGrp="1"/>
          </p:cNvSpPr>
          <p:nvPr>
            <p:ph type="sldNum" sz="quarter" idx="12"/>
          </p:nvPr>
        </p:nvSpPr>
        <p:spPr>
          <a:xfrm>
            <a:off x="6989482" y="6492875"/>
            <a:ext cx="2133600" cy="365125"/>
          </a:xfrm>
        </p:spPr>
        <p:txBody>
          <a:bodyPr/>
          <a:lstStyle/>
          <a:p>
            <a:fld id="{63BC356D-1576-478B-8647-1361C6E9DFF7}" type="slidenum">
              <a:rPr lang="ja-JP" altLang="en-US" smtClean="0"/>
              <a:pPr/>
              <a:t>58</a:t>
            </a:fld>
            <a:endParaRPr lang="ja-JP" altLang="en-US"/>
          </a:p>
        </p:txBody>
      </p:sp>
      <p:pic>
        <p:nvPicPr>
          <p:cNvPr id="4" name="図 3"/>
          <p:cNvPicPr>
            <a:picLocks noChangeAspect="1"/>
          </p:cNvPicPr>
          <p:nvPr/>
        </p:nvPicPr>
        <p:blipFill>
          <a:blip r:embed="rId2"/>
          <a:stretch>
            <a:fillRect/>
          </a:stretch>
        </p:blipFill>
        <p:spPr>
          <a:xfrm>
            <a:off x="159712" y="2059271"/>
            <a:ext cx="8370533" cy="4316342"/>
          </a:xfrm>
          <a:prstGeom prst="rect">
            <a:avLst/>
          </a:prstGeom>
        </p:spPr>
      </p:pic>
    </p:spTree>
    <p:extLst>
      <p:ext uri="{BB962C8B-B14F-4D97-AF65-F5344CB8AC3E}">
        <p14:creationId xmlns:p14="http://schemas.microsoft.com/office/powerpoint/2010/main" val="3111095851"/>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 name="角丸四角形 22"/>
          <p:cNvSpPr/>
          <p:nvPr/>
        </p:nvSpPr>
        <p:spPr>
          <a:xfrm>
            <a:off x="4810346" y="1145072"/>
            <a:ext cx="3002014" cy="398420"/>
          </a:xfrm>
          <a:prstGeom prst="roundRect">
            <a:avLst>
              <a:gd name="adj" fmla="val 3640"/>
            </a:avLst>
          </a:prstGeom>
          <a:solidFill>
            <a:srgbClr val="66FFFF">
              <a:alpha val="50000"/>
            </a:srgb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2" name="テキスト ボックス 1"/>
          <p:cNvSpPr txBox="1"/>
          <p:nvPr/>
        </p:nvSpPr>
        <p:spPr>
          <a:xfrm>
            <a:off x="776571" y="605407"/>
            <a:ext cx="7975986" cy="1200329"/>
          </a:xfrm>
          <a:prstGeom prst="rect">
            <a:avLst/>
          </a:prstGeom>
          <a:noFill/>
        </p:spPr>
        <p:txBody>
          <a:bodyPr wrap="square" lIns="0" r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・現役世代への重点投資として、こども・教育の分野において予算の重点配分</a:t>
            </a:r>
            <a:endPar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重点投資の額：</a:t>
            </a: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2011</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年度予算　</a:t>
            </a: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67</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億円　⇒　</a:t>
            </a: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2022</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年度予算　</a:t>
            </a: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630</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億円</a:t>
            </a:r>
            <a:endPar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endPar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cxnSp>
        <p:nvCxnSpPr>
          <p:cNvPr id="27" name="直線コネクタ 26"/>
          <p:cNvCxnSpPr/>
          <p:nvPr/>
        </p:nvCxnSpPr>
        <p:spPr>
          <a:xfrm>
            <a:off x="179512" y="815226"/>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8" name="テキスト ボックス 27"/>
          <p:cNvSpPr txBox="1"/>
          <p:nvPr/>
        </p:nvSpPr>
        <p:spPr>
          <a:xfrm>
            <a:off x="251520" y="404664"/>
            <a:ext cx="7704856"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①　こども・教育の分野への予算の重点配分（予算推移）</a:t>
            </a:r>
          </a:p>
        </p:txBody>
      </p:sp>
      <p:sp>
        <p:nvSpPr>
          <p:cNvPr id="58" name="テキスト ボックス 36"/>
          <p:cNvSpPr txBox="1"/>
          <p:nvPr/>
        </p:nvSpPr>
        <p:spPr>
          <a:xfrm>
            <a:off x="55366" y="70266"/>
            <a:ext cx="3491880"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Ⅰ</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　政策の刷新・現役世代の重点投資（子育て</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教育）</a:t>
            </a:r>
          </a:p>
        </p:txBody>
      </p:sp>
      <p:sp>
        <p:nvSpPr>
          <p:cNvPr id="3" name="スライド番号プレースホルダー 2"/>
          <p:cNvSpPr>
            <a:spLocks noGrp="1"/>
          </p:cNvSpPr>
          <p:nvPr>
            <p:ph type="sldNum" sz="quarter" idx="12"/>
          </p:nvPr>
        </p:nvSpPr>
        <p:spPr>
          <a:xfrm>
            <a:off x="6934595" y="6476148"/>
            <a:ext cx="2133600" cy="365125"/>
          </a:xfrm>
        </p:spPr>
        <p:txBody>
          <a:bodyPr/>
          <a:lstStyle/>
          <a:p>
            <a:fld id="{63BC356D-1576-478B-8647-1361C6E9DFF7}" type="slidenum">
              <a:rPr lang="ja-JP" altLang="en-US" smtClean="0"/>
              <a:pPr/>
              <a:t>5</a:t>
            </a:fld>
            <a:endParaRPr lang="ja-JP" altLang="en-US"/>
          </a:p>
        </p:txBody>
      </p:sp>
      <p:pic>
        <p:nvPicPr>
          <p:cNvPr id="4" name="図 3"/>
          <p:cNvPicPr>
            <a:picLocks noChangeAspect="1"/>
          </p:cNvPicPr>
          <p:nvPr/>
        </p:nvPicPr>
        <p:blipFill>
          <a:blip r:embed="rId2"/>
          <a:stretch>
            <a:fillRect/>
          </a:stretch>
        </p:blipFill>
        <p:spPr>
          <a:xfrm>
            <a:off x="179512" y="1355064"/>
            <a:ext cx="8894835" cy="5121084"/>
          </a:xfrm>
          <a:prstGeom prst="rect">
            <a:avLst/>
          </a:prstGeom>
        </p:spPr>
      </p:pic>
    </p:spTree>
    <p:extLst>
      <p:ext uri="{BB962C8B-B14F-4D97-AF65-F5344CB8AC3E}">
        <p14:creationId xmlns:p14="http://schemas.microsoft.com/office/powerpoint/2010/main" val="4186051025"/>
      </p:ext>
    </p:extLst>
  </p:cSld>
  <p:clrMapOvr>
    <a:masterClrMapping/>
  </p:clrMapOvr>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37" name="直線コネクタ 36"/>
          <p:cNvCxnSpPr/>
          <p:nvPr/>
        </p:nvCxnSpPr>
        <p:spPr>
          <a:xfrm>
            <a:off x="181148" y="692696"/>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4" name="正方形/長方形 33"/>
          <p:cNvSpPr/>
          <p:nvPr/>
        </p:nvSpPr>
        <p:spPr>
          <a:xfrm>
            <a:off x="251520" y="260648"/>
            <a:ext cx="5904656" cy="369332"/>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rPr>
              <a:t>②収支の改善（経営成績）</a:t>
            </a:r>
            <a:endParaRPr kumimoji="1" lang="en-US" altLang="ja-JP" sz="1800" b="1"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endParaRPr>
          </a:p>
        </p:txBody>
      </p:sp>
      <p:sp>
        <p:nvSpPr>
          <p:cNvPr id="9" name="正方形/長方形 8"/>
          <p:cNvSpPr/>
          <p:nvPr/>
        </p:nvSpPr>
        <p:spPr>
          <a:xfrm>
            <a:off x="825500" y="930368"/>
            <a:ext cx="7937500" cy="369332"/>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2015</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年度決算において、過去最高の当年度損益（</a:t>
            </a: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375</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億円）を達成</a:t>
            </a:r>
            <a:endPar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8" name="正方形/長方形 7"/>
          <p:cNvSpPr/>
          <p:nvPr/>
        </p:nvSpPr>
        <p:spPr>
          <a:xfrm>
            <a:off x="7610070" y="332318"/>
            <a:ext cx="1512017" cy="369332"/>
          </a:xfrm>
          <a:prstGeom prst="rect">
            <a:avLst/>
          </a:prstGeom>
          <a:noFill/>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Outcome</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p>
        </p:txBody>
      </p:sp>
      <p:sp>
        <p:nvSpPr>
          <p:cNvPr id="16" name="大かっこ 15"/>
          <p:cNvSpPr/>
          <p:nvPr/>
        </p:nvSpPr>
        <p:spPr>
          <a:xfrm>
            <a:off x="640588" y="1282146"/>
            <a:ext cx="7812000" cy="432000"/>
          </a:xfrm>
          <a:prstGeom prst="bracketPair">
            <a:avLst/>
          </a:prstGeom>
          <a:ln>
            <a:solidFill>
              <a:schemeClr val="tx1"/>
            </a:solidFill>
          </a:ln>
        </p:spPr>
        <p:style>
          <a:lnRef idx="1">
            <a:schemeClr val="dk1"/>
          </a:lnRef>
          <a:fillRef idx="0">
            <a:schemeClr val="dk1"/>
          </a:fillRef>
          <a:effectRef idx="0">
            <a:schemeClr val="dk1"/>
          </a:effectRef>
          <a:fontRef idx="minor">
            <a:schemeClr val="tx1"/>
          </a:fontRef>
        </p:style>
        <p:txBody>
          <a:bodyPr lIns="252000" rIns="25200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ただし、</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2017</a:t>
            </a:r>
            <a:r>
              <a:rPr kumimoji="1" lang="ja-JP"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年度決算において、</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バス事業の終結処理や高速鉄道事業の民営化処理を特別損失に計上したことなどにより、当年度黒字（</a:t>
            </a:r>
            <a:r>
              <a:rPr kumimoji="1" lang="en-US" altLang="ja-JP" sz="1200" b="0" i="0" u="none" strike="noStrike" kern="1200" cap="none" spc="0" normalizeH="0" baseline="0" noProof="0" dirty="0">
                <a:ln>
                  <a:noFill/>
                </a:ln>
                <a:solidFill>
                  <a:prstClr val="black"/>
                </a:solidFill>
                <a:effectLst/>
                <a:uLnTx/>
                <a:uFillTx/>
                <a:latin typeface="Calibri" panose="020F0502020204030204" pitchFamily="34" charset="0"/>
                <a:ea typeface="Meiryo UI" panose="020B0604030504040204" pitchFamily="50" charset="-128"/>
                <a:cs typeface="Calibri" panose="020F0502020204030204" pitchFamily="34" charset="0"/>
              </a:rPr>
              <a:t>29</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億円）</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0" name="テキスト ボックス 19"/>
          <p:cNvSpPr txBox="1"/>
          <p:nvPr/>
        </p:nvSpPr>
        <p:spPr>
          <a:xfrm>
            <a:off x="0" y="0"/>
            <a:ext cx="3851920" cy="26064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Ⅱ</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公民連携</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経営形態の見直し</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民営化の取組</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・地下鉄</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2" name="スライド番号プレースホルダー 1"/>
          <p:cNvSpPr>
            <a:spLocks noGrp="1"/>
          </p:cNvSpPr>
          <p:nvPr>
            <p:ph type="sldNum" sz="quarter" idx="12"/>
          </p:nvPr>
        </p:nvSpPr>
        <p:spPr>
          <a:xfrm>
            <a:off x="6988487" y="6490395"/>
            <a:ext cx="2133600" cy="365125"/>
          </a:xfrm>
        </p:spPr>
        <p:txBody>
          <a:bodyPr/>
          <a:lstStyle/>
          <a:p>
            <a:fld id="{63BC356D-1576-478B-8647-1361C6E9DFF7}" type="slidenum">
              <a:rPr lang="ja-JP" altLang="en-US" smtClean="0"/>
              <a:pPr/>
              <a:t>59</a:t>
            </a:fld>
            <a:endParaRPr lang="ja-JP" altLang="en-US" dirty="0"/>
          </a:p>
        </p:txBody>
      </p:sp>
      <p:pic>
        <p:nvPicPr>
          <p:cNvPr id="3" name="図 2"/>
          <p:cNvPicPr>
            <a:picLocks noChangeAspect="1"/>
          </p:cNvPicPr>
          <p:nvPr/>
        </p:nvPicPr>
        <p:blipFill>
          <a:blip r:embed="rId2"/>
          <a:stretch>
            <a:fillRect/>
          </a:stretch>
        </p:blipFill>
        <p:spPr>
          <a:xfrm>
            <a:off x="238864" y="2015234"/>
            <a:ext cx="8461981" cy="4706520"/>
          </a:xfrm>
          <a:prstGeom prst="rect">
            <a:avLst/>
          </a:prstGeom>
        </p:spPr>
      </p:pic>
    </p:spTree>
    <p:extLst>
      <p:ext uri="{BB962C8B-B14F-4D97-AF65-F5344CB8AC3E}">
        <p14:creationId xmlns:p14="http://schemas.microsoft.com/office/powerpoint/2010/main" val="2335704013"/>
      </p:ext>
    </p:extLst>
  </p:cSld>
  <p:clrMapOvr>
    <a:masterClrMapping/>
  </p:clrMapOvr>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スライド番号プレースホルダー 3"/>
          <p:cNvSpPr>
            <a:spLocks noGrp="1"/>
          </p:cNvSpPr>
          <p:nvPr>
            <p:ph type="sldNum" sz="quarter" idx="12"/>
          </p:nvPr>
        </p:nvSpPr>
        <p:spPr/>
        <p:txBody>
          <a:bodyPr/>
          <a:lstStyle/>
          <a:p>
            <a:fld id="{CCEC3038-1CF1-4B63-9920-55248DCFBA97}" type="slidenum">
              <a:rPr kumimoji="1" lang="ja-JP" altLang="en-US" smtClean="0"/>
              <a:pPr/>
              <a:t>60</a:t>
            </a:fld>
            <a:endParaRPr kumimoji="1" lang="ja-JP" altLang="en-US"/>
          </a:p>
        </p:txBody>
      </p:sp>
      <p:sp>
        <p:nvSpPr>
          <p:cNvPr id="19459" name="コンテンツ プレースホルダー 2"/>
          <p:cNvSpPr>
            <a:spLocks noGrp="1"/>
          </p:cNvSpPr>
          <p:nvPr>
            <p:ph idx="4294967295"/>
          </p:nvPr>
        </p:nvSpPr>
        <p:spPr>
          <a:xfrm>
            <a:off x="0" y="2060575"/>
            <a:ext cx="1439863" cy="685800"/>
          </a:xfrm>
        </p:spPr>
        <p:txBody>
          <a:bodyPr anchor="ctr">
            <a:normAutofit/>
          </a:bodyPr>
          <a:lstStyle/>
          <a:p>
            <a:pPr marL="0" indent="0">
              <a:buFont typeface="Wingdings" pitchFamily="2" charset="2"/>
              <a:buNone/>
            </a:pPr>
            <a:r>
              <a:rPr lang="ja-JP" altLang="en-US" sz="2000" dirty="0"/>
              <a:t>（考え方）</a:t>
            </a:r>
          </a:p>
        </p:txBody>
      </p:sp>
      <p:sp>
        <p:nvSpPr>
          <p:cNvPr id="7" name="角丸四角形 6"/>
          <p:cNvSpPr/>
          <p:nvPr/>
        </p:nvSpPr>
        <p:spPr>
          <a:xfrm>
            <a:off x="323528" y="2579073"/>
            <a:ext cx="8607425" cy="3816424"/>
          </a:xfrm>
          <a:prstGeom prst="roundRect">
            <a:avLst>
              <a:gd name="adj" fmla="val 6545"/>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88900" marR="0" lvl="0" indent="-88900" algn="just" defTabSz="914400" rtl="0" eaLnBrk="1" fontAlgn="auto" latinLnBrk="0" hangingPunct="1">
              <a:lnSpc>
                <a:spcPts val="19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今後の事業環境の悪化を想定すると、概ね鉄道整備が進み、事業の管理・運営が中心となっている現在の地下鉄事業の現状を考えると、自立した企業体として自らの経営責任で、持続的にさらなる効率性や生産性を追求し、成長力を高めていくことが極めて重要。</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88900" marR="0" lvl="0" indent="-88900" algn="just" defTabSz="914400" rtl="0" eaLnBrk="1" fontAlgn="auto" latinLnBrk="0" hangingPunct="1">
              <a:lnSpc>
                <a:spcPts val="1900"/>
              </a:lnSpc>
              <a:spcBef>
                <a:spcPts val="0"/>
              </a:spcBef>
              <a:spcAft>
                <a:spcPts val="0"/>
              </a:spcAft>
              <a:buClrTx/>
              <a:buSzTx/>
              <a:buFontTx/>
              <a:buNone/>
              <a:tabLst/>
              <a:defRPr/>
            </a:pPr>
            <a:endPar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88900" marR="0" lvl="0" indent="-88900" algn="just" defTabSz="914400" rtl="0" eaLnBrk="1" fontAlgn="auto" latinLnBrk="0" hangingPunct="1">
              <a:lnSpc>
                <a:spcPts val="19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・効率性や生産性を追求するためには、柔軟かつ機動的な経営が可能な経営形態を指向するべき。</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88900" marR="0" lvl="0" indent="-88900" algn="just" defTabSz="914400" rtl="0" eaLnBrk="1" fontAlgn="auto" latinLnBrk="0" hangingPunct="1">
              <a:lnSpc>
                <a:spcPts val="1900"/>
              </a:lnSpc>
              <a:spcBef>
                <a:spcPts val="0"/>
              </a:spcBef>
              <a:spcAft>
                <a:spcPts val="0"/>
              </a:spcAft>
              <a:buClrTx/>
              <a:buSzTx/>
              <a:buFontTx/>
              <a:buNone/>
              <a:tabLst/>
              <a:defRPr/>
            </a:pPr>
            <a:endPar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88900" marR="0" lvl="0" indent="-88900" algn="just" defTabSz="914400" rtl="0" eaLnBrk="1" fontAlgn="auto" latinLnBrk="0" hangingPunct="1">
              <a:lnSpc>
                <a:spcPts val="19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・民営化は上下分離方式ではなく、上下一体の株式会社とし、</a:t>
            </a: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100</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％大阪市出資の株式会社化を図る。</a:t>
            </a:r>
            <a:r>
              <a:rPr kumimoji="1" lang="en-US" altLang="ja-JP" sz="1600" b="0" i="0" u="none" strike="noStrike" kern="1200" cap="none" spc="0" normalizeH="0" baseline="3000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600" b="0" i="0" u="none" strike="noStrike" kern="1200" cap="none" spc="0" normalizeH="0" baseline="3000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注</a:t>
            </a:r>
            <a:endParaRPr kumimoji="1" lang="en-US" altLang="ja-JP" sz="1600" b="0" i="0" u="none" strike="noStrike" kern="1200" cap="none" spc="0" normalizeH="0" baseline="3000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4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82550" marR="0" lvl="0" indent="-82550" algn="just" defTabSz="914400" rtl="0" eaLnBrk="1" fontAlgn="auto" latinLnBrk="0" hangingPunct="1">
              <a:lnSpc>
                <a:spcPts val="19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・民間事業者としての機能を最大限発揮して、将来、株式上場が可能な企業体を目指し、経営力を高めていく。</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77800" marR="0" lvl="0" indent="-177800" algn="just" defTabSz="914400" rtl="0" eaLnBrk="1" fontAlgn="auto" latinLnBrk="0" hangingPunct="1">
              <a:lnSpc>
                <a:spcPts val="1900"/>
              </a:lnSpc>
              <a:spcBef>
                <a:spcPts val="0"/>
              </a:spcBef>
              <a:spcAft>
                <a:spcPts val="0"/>
              </a:spcAft>
              <a:buClrTx/>
              <a:buSzTx/>
              <a:buFontTx/>
              <a:buNone/>
              <a:tabLst/>
              <a:defRPr/>
            </a:pP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400"/>
              </a:lnSpc>
              <a:spcBef>
                <a:spcPts val="0"/>
              </a:spcBef>
              <a:spcAft>
                <a:spcPts val="0"/>
              </a:spcAft>
              <a:buClrTx/>
              <a:buSzTx/>
              <a:buFontTx/>
              <a:buNone/>
              <a:tabLst/>
              <a:defRPr/>
            </a:pPr>
            <a:r>
              <a:rPr kumimoji="1" lang="ja-JP" altLang="en-US" sz="13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　（注）＜会社法に基づく株主としての権利＞</a:t>
            </a:r>
            <a:endParaRPr kumimoji="1" lang="en-US" altLang="ja-JP" sz="13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0" marR="0" lvl="0" indent="0" algn="l" defTabSz="914400" rtl="0" eaLnBrk="1" fontAlgn="auto" latinLnBrk="0" hangingPunct="1">
              <a:lnSpc>
                <a:spcPts val="1400"/>
              </a:lnSpc>
              <a:spcBef>
                <a:spcPts val="0"/>
              </a:spcBef>
              <a:spcAft>
                <a:spcPts val="0"/>
              </a:spcAft>
              <a:buClrTx/>
              <a:buSzTx/>
              <a:buFontTx/>
              <a:buNone/>
              <a:tabLst/>
              <a:defRPr/>
            </a:pPr>
            <a:r>
              <a:rPr kumimoji="1" lang="ja-JP" altLang="en-US" sz="13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　　　　　</a:t>
            </a:r>
            <a:r>
              <a:rPr kumimoji="1" lang="ja-JP" altLang="en-US" sz="1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配当を受ける権利、株主総会への議案提出権（定款の変更、役員の選任・解任、配当の金額　など）</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grpSp>
        <p:nvGrpSpPr>
          <p:cNvPr id="3" name="グループ化 17"/>
          <p:cNvGrpSpPr/>
          <p:nvPr/>
        </p:nvGrpSpPr>
        <p:grpSpPr>
          <a:xfrm>
            <a:off x="383356" y="1220456"/>
            <a:ext cx="8293100" cy="863600"/>
            <a:chOff x="493713" y="5953125"/>
            <a:chExt cx="8293100" cy="863600"/>
          </a:xfrm>
        </p:grpSpPr>
        <p:sp>
          <p:nvSpPr>
            <p:cNvPr id="8" name="角丸四角形 7"/>
            <p:cNvSpPr/>
            <p:nvPr/>
          </p:nvSpPr>
          <p:spPr>
            <a:xfrm>
              <a:off x="493713" y="5953125"/>
              <a:ext cx="2273300" cy="863600"/>
            </a:xfrm>
            <a:prstGeom prst="roundRect">
              <a:avLst>
                <a:gd name="adj" fmla="val 11212"/>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800" b="0" i="0" u="none" strike="noStrike" kern="1200" cap="none" spc="0" normalizeH="0" baseline="0" noProof="0" dirty="0">
                  <a:ln>
                    <a:noFill/>
                  </a:ln>
                  <a:solidFill>
                    <a:prstClr val="black"/>
                  </a:solidFill>
                  <a:effectLst/>
                  <a:uLnTx/>
                  <a:uFillTx/>
                  <a:latin typeface="MS UI Gothic" pitchFamily="50" charset="-128"/>
                  <a:ea typeface="ＭＳ Ｐゴシック" panose="020B0600070205080204" pitchFamily="50" charset="-128"/>
                  <a:cs typeface="+mn-cs"/>
                </a:rPr>
                <a:t>【2018</a:t>
              </a:r>
              <a:r>
                <a:rPr kumimoji="1" lang="ja-JP" altLang="en-US" sz="1800" b="0" i="0" u="none" strike="noStrike" kern="1200" cap="none" spc="0" normalizeH="0" baseline="0" noProof="0" dirty="0">
                  <a:ln>
                    <a:noFill/>
                  </a:ln>
                  <a:solidFill>
                    <a:prstClr val="black"/>
                  </a:solidFill>
                  <a:effectLst/>
                  <a:uLnTx/>
                  <a:uFillTx/>
                  <a:latin typeface="MS UI Gothic" pitchFamily="50" charset="-128"/>
                  <a:ea typeface="ＭＳ Ｐゴシック" panose="020B0600070205080204" pitchFamily="50" charset="-128"/>
                  <a:cs typeface="+mn-cs"/>
                </a:rPr>
                <a:t>年３月以前</a:t>
              </a:r>
              <a:r>
                <a:rPr kumimoji="1" lang="en-US" altLang="ja-JP" sz="1800" b="0" i="0" u="none" strike="noStrike" kern="1200" cap="none" spc="0" normalizeH="0" baseline="0" noProof="0" dirty="0">
                  <a:ln>
                    <a:noFill/>
                  </a:ln>
                  <a:solidFill>
                    <a:prstClr val="black"/>
                  </a:solidFill>
                  <a:effectLst/>
                  <a:uLnTx/>
                  <a:uFillTx/>
                  <a:latin typeface="MS UI Gothic" pitchFamily="50" charset="-128"/>
                  <a:ea typeface="ＭＳ Ｐゴシック" panose="020B0600070205080204" pitchFamily="50" charset="-128"/>
                  <a:cs typeface="+mn-cs"/>
                </a:rPr>
                <a:t>】</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MS UI Gothic" pitchFamily="50" charset="-128"/>
                  <a:ea typeface="ＭＳ Ｐゴシック" panose="020B0600070205080204" pitchFamily="50" charset="-128"/>
                  <a:cs typeface="+mn-cs"/>
                </a:rPr>
                <a:t>地方公営企業</a:t>
              </a:r>
              <a:endParaRPr kumimoji="1" lang="en-US" altLang="ja-JP" sz="1800" b="0" i="0" u="none" strike="noStrike" kern="1200" cap="none" spc="0" normalizeH="0" baseline="0" noProof="0" dirty="0">
                <a:ln>
                  <a:noFill/>
                </a:ln>
                <a:solidFill>
                  <a:prstClr val="black"/>
                </a:solidFill>
                <a:effectLst/>
                <a:uLnTx/>
                <a:uFillTx/>
                <a:latin typeface="MS UI Gothic" pitchFamily="50" charset="-128"/>
                <a:ea typeface="ＭＳ Ｐゴシック" panose="020B0600070205080204" pitchFamily="50" charset="-128"/>
                <a:cs typeface="+mn-cs"/>
              </a:endParaRPr>
            </a:p>
          </p:txBody>
        </p:sp>
        <p:sp>
          <p:nvSpPr>
            <p:cNvPr id="9" name="角丸四角形 8"/>
            <p:cNvSpPr/>
            <p:nvPr/>
          </p:nvSpPr>
          <p:spPr>
            <a:xfrm>
              <a:off x="3516313" y="5953125"/>
              <a:ext cx="2273300" cy="863600"/>
            </a:xfrm>
            <a:prstGeom prst="roundRect">
              <a:avLst>
                <a:gd name="adj" fmla="val 11212"/>
              </a:avLst>
            </a:prstGeom>
            <a:solidFill>
              <a:schemeClr val="accent6">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ts val="1900"/>
                </a:lnSpc>
                <a:spcBef>
                  <a:spcPts val="0"/>
                </a:spcBef>
                <a:spcAft>
                  <a:spcPts val="0"/>
                </a:spcAft>
                <a:buClrTx/>
                <a:buSzTx/>
                <a:buFontTx/>
                <a:buNone/>
                <a:tabLst/>
                <a:defRPr/>
              </a:pPr>
              <a:r>
                <a:rPr kumimoji="1" lang="en-US" altLang="ja-JP" sz="1800" b="0" i="0" u="none" strike="noStrike" kern="1200" cap="none" spc="0" normalizeH="0" baseline="0" noProof="0" dirty="0">
                  <a:ln>
                    <a:noFill/>
                  </a:ln>
                  <a:solidFill>
                    <a:prstClr val="white"/>
                  </a:solidFill>
                  <a:effectLst/>
                  <a:uLnTx/>
                  <a:uFillTx/>
                  <a:latin typeface="MS UI Gothic" pitchFamily="50" charset="-128"/>
                  <a:ea typeface="ＭＳ Ｐゴシック" panose="020B0600070205080204" pitchFamily="50" charset="-128"/>
                  <a:cs typeface="+mn-cs"/>
                </a:rPr>
                <a:t>【2018</a:t>
              </a:r>
              <a:r>
                <a:rPr kumimoji="1" lang="ja-JP" altLang="en-US" sz="1800" b="0" i="0" u="none" strike="noStrike" kern="1200" cap="none" spc="0" normalizeH="0" baseline="0" noProof="0" dirty="0">
                  <a:ln>
                    <a:noFill/>
                  </a:ln>
                  <a:solidFill>
                    <a:prstClr val="white"/>
                  </a:solidFill>
                  <a:effectLst/>
                  <a:uLnTx/>
                  <a:uFillTx/>
                  <a:latin typeface="MS UI Gothic" pitchFamily="50" charset="-128"/>
                  <a:ea typeface="ＭＳ Ｐゴシック" panose="020B0600070205080204" pitchFamily="50" charset="-128"/>
                  <a:cs typeface="+mn-cs"/>
                </a:rPr>
                <a:t>年４月</a:t>
              </a:r>
              <a:r>
                <a:rPr kumimoji="1" lang="en-US" altLang="ja-JP" sz="1800" b="0" i="0" u="none" strike="noStrike" kern="1200" cap="none" spc="0" normalizeH="0" baseline="0" noProof="0" dirty="0">
                  <a:ln>
                    <a:noFill/>
                  </a:ln>
                  <a:solidFill>
                    <a:prstClr val="white"/>
                  </a:solidFill>
                  <a:effectLst/>
                  <a:uLnTx/>
                  <a:uFillTx/>
                  <a:latin typeface="MS UI Gothic" pitchFamily="50" charset="-128"/>
                  <a:ea typeface="ＭＳ Ｐゴシック" panose="020B0600070205080204" pitchFamily="50" charset="-128"/>
                  <a:cs typeface="+mn-cs"/>
                </a:rPr>
                <a:t>】</a:t>
              </a:r>
            </a:p>
            <a:p>
              <a:pPr marL="0" marR="0" lvl="0" indent="0" algn="ctr" defTabSz="914400" rtl="0" eaLnBrk="1" fontAlgn="auto" latinLnBrk="0" hangingPunct="1">
                <a:lnSpc>
                  <a:spcPts val="19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white"/>
                  </a:solidFill>
                  <a:effectLst/>
                  <a:uLnTx/>
                  <a:uFillTx/>
                  <a:latin typeface="MS UI Gothic" pitchFamily="50" charset="-128"/>
                  <a:ea typeface="ＭＳ Ｐゴシック" panose="020B0600070205080204" pitchFamily="50" charset="-128"/>
                  <a:cs typeface="+mn-cs"/>
                </a:rPr>
                <a:t>株式会社</a:t>
              </a:r>
              <a:endParaRPr kumimoji="1" lang="en-US" altLang="ja-JP" sz="1800" b="0" i="0" u="none" strike="noStrike" kern="1200" cap="none" spc="0" normalizeH="0" baseline="0" noProof="0" dirty="0">
                <a:ln>
                  <a:noFill/>
                </a:ln>
                <a:solidFill>
                  <a:srgbClr val="FF0000"/>
                </a:solidFill>
                <a:effectLst/>
                <a:uLnTx/>
                <a:uFillTx/>
                <a:latin typeface="MS UI Gothic" pitchFamily="50" charset="-128"/>
                <a:ea typeface="ＭＳ Ｐゴシック" panose="020B0600070205080204" pitchFamily="50" charset="-128"/>
                <a:cs typeface="+mn-cs"/>
              </a:endParaRPr>
            </a:p>
            <a:p>
              <a:pPr marL="0" marR="0" lvl="0" indent="0" algn="ctr" defTabSz="914400" rtl="0" eaLnBrk="1" fontAlgn="auto" latinLnBrk="0" hangingPunct="1">
                <a:lnSpc>
                  <a:spcPts val="19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white"/>
                  </a:solidFill>
                  <a:effectLst/>
                  <a:uLnTx/>
                  <a:uFillTx/>
                  <a:latin typeface="MS UI Gothic" pitchFamily="50" charset="-128"/>
                  <a:ea typeface="ＭＳ Ｐゴシック" panose="020B0600070205080204" pitchFamily="50" charset="-128"/>
                  <a:cs typeface="+mn-cs"/>
                </a:rPr>
                <a:t>（市出資</a:t>
              </a:r>
              <a:r>
                <a:rPr kumimoji="1" lang="en-US" altLang="ja-JP" sz="1800" b="0" i="0" u="none" strike="noStrike" kern="1200" cap="none" spc="0" normalizeH="0" baseline="0" noProof="0" dirty="0">
                  <a:ln>
                    <a:noFill/>
                  </a:ln>
                  <a:solidFill>
                    <a:prstClr val="white"/>
                  </a:solidFill>
                  <a:effectLst/>
                  <a:uLnTx/>
                  <a:uFillTx/>
                  <a:latin typeface="MS UI Gothic" pitchFamily="50" charset="-128"/>
                  <a:ea typeface="ＭＳ Ｐゴシック" panose="020B0600070205080204" pitchFamily="50" charset="-128"/>
                  <a:cs typeface="+mn-cs"/>
                </a:rPr>
                <a:t>100</a:t>
              </a:r>
              <a:r>
                <a:rPr kumimoji="1" lang="ja-JP" altLang="en-US" sz="1800" b="0" i="0" u="none" strike="noStrike" kern="1200" cap="none" spc="0" normalizeH="0" baseline="0" noProof="0" dirty="0">
                  <a:ln>
                    <a:noFill/>
                  </a:ln>
                  <a:solidFill>
                    <a:prstClr val="white"/>
                  </a:solidFill>
                  <a:effectLst/>
                  <a:uLnTx/>
                  <a:uFillTx/>
                  <a:latin typeface="MS UI Gothic" pitchFamily="50" charset="-128"/>
                  <a:ea typeface="ＭＳ Ｐゴシック" panose="020B0600070205080204" pitchFamily="50" charset="-128"/>
                  <a:cs typeface="+mn-cs"/>
                </a:rPr>
                <a:t>％）</a:t>
              </a:r>
              <a:endParaRPr kumimoji="1" lang="en-US" altLang="ja-JP" sz="1800" b="0" i="0" u="none" strike="noStrike" kern="1200" cap="none" spc="0" normalizeH="0" baseline="0" noProof="0" dirty="0">
                <a:ln>
                  <a:noFill/>
                </a:ln>
                <a:solidFill>
                  <a:prstClr val="white"/>
                </a:solidFill>
                <a:effectLst/>
                <a:uLnTx/>
                <a:uFillTx/>
                <a:latin typeface="MS UI Gothic" pitchFamily="50" charset="-128"/>
                <a:ea typeface="ＭＳ Ｐゴシック" panose="020B0600070205080204" pitchFamily="50" charset="-128"/>
                <a:cs typeface="+mn-cs"/>
              </a:endParaRPr>
            </a:p>
          </p:txBody>
        </p:sp>
        <p:sp>
          <p:nvSpPr>
            <p:cNvPr id="10" name="角丸四角形 9"/>
            <p:cNvSpPr/>
            <p:nvPr/>
          </p:nvSpPr>
          <p:spPr>
            <a:xfrm>
              <a:off x="6513513" y="5953125"/>
              <a:ext cx="2273300" cy="863600"/>
            </a:xfrm>
            <a:prstGeom prst="roundRect">
              <a:avLst>
                <a:gd name="adj" fmla="val 11212"/>
              </a:avLst>
            </a:prstGeom>
            <a:solidFill>
              <a:schemeClr val="accent6">
                <a:lumMod val="60000"/>
                <a:lumOff val="40000"/>
              </a:schemeClr>
            </a:solidFill>
            <a:ln w="12700">
              <a:solidFill>
                <a:schemeClr val="tx1"/>
              </a:solidFill>
              <a:prstDash val="dash"/>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ts val="1900"/>
                </a:lnSpc>
                <a:spcBef>
                  <a:spcPts val="0"/>
                </a:spcBef>
                <a:spcAft>
                  <a:spcPts val="0"/>
                </a:spcAft>
                <a:buClrTx/>
                <a:buSzTx/>
                <a:buFontTx/>
                <a:buNone/>
                <a:tabLst/>
                <a:defRPr/>
              </a:pPr>
              <a:r>
                <a:rPr kumimoji="1" lang="en-US" altLang="ja-JP" sz="1800" b="0" i="0" u="none" strike="noStrike" kern="1200" cap="none" spc="0" normalizeH="0" baseline="0" noProof="0" dirty="0">
                  <a:ln>
                    <a:noFill/>
                  </a:ln>
                  <a:solidFill>
                    <a:prstClr val="black"/>
                  </a:solidFill>
                  <a:effectLst/>
                  <a:uLnTx/>
                  <a:uFillTx/>
                  <a:latin typeface="MS UI Gothic" pitchFamily="50" charset="-128"/>
                  <a:ea typeface="ＭＳ Ｐゴシック" panose="020B0600070205080204" pitchFamily="50" charset="-128"/>
                  <a:cs typeface="+mn-cs"/>
                </a:rPr>
                <a:t>【</a:t>
              </a:r>
              <a:r>
                <a:rPr kumimoji="1" lang="ja-JP" altLang="en-US" sz="1800" b="0" i="0" u="none" strike="noStrike" kern="1200" cap="none" spc="0" normalizeH="0" baseline="0" noProof="0" dirty="0">
                  <a:ln>
                    <a:noFill/>
                  </a:ln>
                  <a:solidFill>
                    <a:prstClr val="black"/>
                  </a:solidFill>
                  <a:effectLst/>
                  <a:uLnTx/>
                  <a:uFillTx/>
                  <a:latin typeface="MS UI Gothic" pitchFamily="50" charset="-128"/>
                  <a:ea typeface="ＭＳ Ｐゴシック" panose="020B0600070205080204" pitchFamily="50" charset="-128"/>
                  <a:cs typeface="+mn-cs"/>
                </a:rPr>
                <a:t>将来</a:t>
              </a:r>
              <a:r>
                <a:rPr kumimoji="1" lang="en-US" altLang="ja-JP" sz="1800" b="0" i="0" u="none" strike="noStrike" kern="1200" cap="none" spc="0" normalizeH="0" baseline="0" noProof="0" dirty="0">
                  <a:ln>
                    <a:noFill/>
                  </a:ln>
                  <a:solidFill>
                    <a:prstClr val="black"/>
                  </a:solidFill>
                  <a:effectLst/>
                  <a:uLnTx/>
                  <a:uFillTx/>
                  <a:latin typeface="MS UI Gothic" pitchFamily="50" charset="-128"/>
                  <a:ea typeface="ＭＳ Ｐゴシック" panose="020B0600070205080204" pitchFamily="50" charset="-128"/>
                  <a:cs typeface="+mn-cs"/>
                </a:rPr>
                <a:t>】</a:t>
              </a:r>
            </a:p>
            <a:p>
              <a:pPr marL="0" marR="0" lvl="0" indent="0" algn="ctr" defTabSz="914400" rtl="0" eaLnBrk="1" fontAlgn="auto" latinLnBrk="0" hangingPunct="1">
                <a:lnSpc>
                  <a:spcPts val="19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MS UI Gothic" pitchFamily="50" charset="-128"/>
                  <a:ea typeface="ＭＳ Ｐゴシック" panose="020B0600070205080204" pitchFamily="50" charset="-128"/>
                  <a:cs typeface="+mn-cs"/>
                </a:rPr>
                <a:t>株式上場が可能な</a:t>
              </a:r>
              <a:endParaRPr kumimoji="1" lang="en-US" altLang="ja-JP" sz="1800" b="0" i="0" u="none" strike="noStrike" kern="1200" cap="none" spc="0" normalizeH="0" baseline="0" noProof="0" dirty="0">
                <a:ln>
                  <a:noFill/>
                </a:ln>
                <a:solidFill>
                  <a:prstClr val="black"/>
                </a:solidFill>
                <a:effectLst/>
                <a:uLnTx/>
                <a:uFillTx/>
                <a:latin typeface="MS UI Gothic" pitchFamily="50" charset="-128"/>
                <a:ea typeface="ＭＳ Ｐゴシック" panose="020B0600070205080204" pitchFamily="50" charset="-128"/>
                <a:cs typeface="+mn-cs"/>
              </a:endParaRPr>
            </a:p>
            <a:p>
              <a:pPr marL="0" marR="0" lvl="0" indent="0" algn="ctr" defTabSz="914400" rtl="0" eaLnBrk="1" fontAlgn="auto" latinLnBrk="0" hangingPunct="1">
                <a:lnSpc>
                  <a:spcPts val="19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MS UI Gothic" pitchFamily="50" charset="-128"/>
                  <a:ea typeface="ＭＳ Ｐゴシック" panose="020B0600070205080204" pitchFamily="50" charset="-128"/>
                  <a:cs typeface="+mn-cs"/>
                </a:rPr>
                <a:t>企業体を目指す</a:t>
              </a:r>
              <a:endParaRPr kumimoji="1" lang="en-US" altLang="ja-JP" sz="1800" b="0" i="0" u="none" strike="noStrike" kern="1200" cap="none" spc="0" normalizeH="0" baseline="0" noProof="0" dirty="0">
                <a:ln>
                  <a:noFill/>
                </a:ln>
                <a:solidFill>
                  <a:prstClr val="black"/>
                </a:solidFill>
                <a:effectLst/>
                <a:uLnTx/>
                <a:uFillTx/>
                <a:latin typeface="MS UI Gothic" pitchFamily="50" charset="-128"/>
                <a:ea typeface="ＭＳ Ｐゴシック" panose="020B0600070205080204" pitchFamily="50" charset="-128"/>
                <a:cs typeface="+mn-cs"/>
              </a:endParaRPr>
            </a:p>
          </p:txBody>
        </p:sp>
        <p:sp>
          <p:nvSpPr>
            <p:cNvPr id="2" name="二等辺三角形 1"/>
            <p:cNvSpPr/>
            <p:nvPr/>
          </p:nvSpPr>
          <p:spPr>
            <a:xfrm rot="5400000">
              <a:off x="2805113" y="6270625"/>
              <a:ext cx="685800" cy="228600"/>
            </a:xfrm>
            <a:prstGeom prst="triangle">
              <a:avLst/>
            </a:prstGeom>
            <a:ln w="12700"/>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2" name="二等辺三角形 11"/>
            <p:cNvSpPr/>
            <p:nvPr/>
          </p:nvSpPr>
          <p:spPr>
            <a:xfrm rot="5400000">
              <a:off x="5834063" y="6270625"/>
              <a:ext cx="685800" cy="228600"/>
            </a:xfrm>
            <a:prstGeom prst="triangle">
              <a:avLst/>
            </a:prstGeom>
            <a:ln w="12700"/>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grpSp>
      <p:cxnSp>
        <p:nvCxnSpPr>
          <p:cNvPr id="15" name="直線コネクタ 14"/>
          <p:cNvCxnSpPr/>
          <p:nvPr/>
        </p:nvCxnSpPr>
        <p:spPr>
          <a:xfrm>
            <a:off x="179512" y="692696"/>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7" name="正方形/長方形 16"/>
          <p:cNvSpPr/>
          <p:nvPr/>
        </p:nvSpPr>
        <p:spPr>
          <a:xfrm>
            <a:off x="251520" y="260648"/>
            <a:ext cx="5904656" cy="369332"/>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rPr>
              <a:t>③経営形態の見直し</a:t>
            </a:r>
          </a:p>
        </p:txBody>
      </p:sp>
      <p:sp>
        <p:nvSpPr>
          <p:cNvPr id="18" name="正方形/長方形 17"/>
          <p:cNvSpPr/>
          <p:nvPr/>
        </p:nvSpPr>
        <p:spPr>
          <a:xfrm>
            <a:off x="7610070" y="360454"/>
            <a:ext cx="1512017" cy="369332"/>
          </a:xfrm>
          <a:prstGeom prst="rect">
            <a:avLst/>
          </a:prstGeom>
          <a:noFill/>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Outcome</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p>
        </p:txBody>
      </p:sp>
      <p:sp>
        <p:nvSpPr>
          <p:cNvPr id="21" name="テキスト ボックス 20"/>
          <p:cNvSpPr txBox="1"/>
          <p:nvPr/>
        </p:nvSpPr>
        <p:spPr>
          <a:xfrm>
            <a:off x="0" y="0"/>
            <a:ext cx="3851920" cy="26064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Ⅱ</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公民連携</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経営形態の見直し</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民営化の取組</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・地下鉄</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Tree>
    <p:extLst>
      <p:ext uri="{BB962C8B-B14F-4D97-AF65-F5344CB8AC3E}">
        <p14:creationId xmlns:p14="http://schemas.microsoft.com/office/powerpoint/2010/main" val="847818159"/>
      </p:ext>
    </p:extLst>
  </p:cSld>
  <p:clrMapOvr>
    <a:masterClrMapping/>
  </p:clrMapOvr>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5" name="直線コネクタ 14"/>
          <p:cNvCxnSpPr/>
          <p:nvPr/>
        </p:nvCxnSpPr>
        <p:spPr>
          <a:xfrm>
            <a:off x="179512" y="692696"/>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7" name="正方形/長方形 16"/>
          <p:cNvSpPr/>
          <p:nvPr/>
        </p:nvSpPr>
        <p:spPr>
          <a:xfrm>
            <a:off x="251520" y="260648"/>
            <a:ext cx="5904656" cy="369332"/>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rPr>
              <a:t>④さらなる課題（民営化後の取組内容）</a:t>
            </a:r>
          </a:p>
        </p:txBody>
      </p:sp>
      <p:sp>
        <p:nvSpPr>
          <p:cNvPr id="18" name="正方形/長方形 17"/>
          <p:cNvSpPr/>
          <p:nvPr/>
        </p:nvSpPr>
        <p:spPr>
          <a:xfrm>
            <a:off x="7610070" y="360454"/>
            <a:ext cx="1512017" cy="369332"/>
          </a:xfrm>
          <a:prstGeom prst="rect">
            <a:avLst/>
          </a:prstGeom>
          <a:noFill/>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Outcome</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p>
        </p:txBody>
      </p:sp>
      <p:sp>
        <p:nvSpPr>
          <p:cNvPr id="28" name="角丸四角形 27"/>
          <p:cNvSpPr/>
          <p:nvPr/>
        </p:nvSpPr>
        <p:spPr>
          <a:xfrm>
            <a:off x="251520" y="1702549"/>
            <a:ext cx="360000" cy="4966811"/>
          </a:xfrm>
          <a:prstGeom prst="roundRect">
            <a:avLst/>
          </a:prstGeom>
          <a:noFill/>
          <a:ln>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vert="eaVert"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民間でできることは民間に</a:t>
            </a:r>
          </a:p>
        </p:txBody>
      </p:sp>
      <p:sp>
        <p:nvSpPr>
          <p:cNvPr id="29" name="角丸四角形 28"/>
          <p:cNvSpPr/>
          <p:nvPr/>
        </p:nvSpPr>
        <p:spPr>
          <a:xfrm>
            <a:off x="8546886" y="1774557"/>
            <a:ext cx="453562" cy="4822795"/>
          </a:xfrm>
          <a:prstGeom prst="roundRect">
            <a:avLst/>
          </a:prstGeom>
          <a:solidFill>
            <a:srgbClr val="002060"/>
          </a:solidFill>
          <a:ln>
            <a:noFill/>
          </a:ln>
        </p:spPr>
        <p:style>
          <a:lnRef idx="2">
            <a:schemeClr val="accent1">
              <a:shade val="50000"/>
            </a:schemeClr>
          </a:lnRef>
          <a:fillRef idx="1">
            <a:schemeClr val="accent1"/>
          </a:fillRef>
          <a:effectRef idx="0">
            <a:schemeClr val="accent1"/>
          </a:effectRef>
          <a:fontRef idx="minor">
            <a:schemeClr val="lt1"/>
          </a:fontRef>
        </p:style>
        <p:txBody>
          <a:bodyPr vert="eaVert"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市民・お客さまのための民営化</a:t>
            </a:r>
          </a:p>
        </p:txBody>
      </p:sp>
      <p:sp>
        <p:nvSpPr>
          <p:cNvPr id="30" name="角丸四角形 29"/>
          <p:cNvSpPr/>
          <p:nvPr/>
        </p:nvSpPr>
        <p:spPr>
          <a:xfrm>
            <a:off x="899592" y="1702548"/>
            <a:ext cx="360000" cy="4966812"/>
          </a:xfrm>
          <a:prstGeom prst="roundRect">
            <a:avLst/>
          </a:pr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vert="eaVert"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地下鉄事業の民営化</a:t>
            </a:r>
          </a:p>
        </p:txBody>
      </p:sp>
      <p:sp>
        <p:nvSpPr>
          <p:cNvPr id="6" name="二等辺三角形 5"/>
          <p:cNvSpPr/>
          <p:nvPr/>
        </p:nvSpPr>
        <p:spPr>
          <a:xfrm rot="5400000">
            <a:off x="532714" y="4077954"/>
            <a:ext cx="396000" cy="216000"/>
          </a:xfrm>
          <a:prstGeom prst="triangle">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49" name="二等辺三角形 48"/>
          <p:cNvSpPr/>
          <p:nvPr/>
        </p:nvSpPr>
        <p:spPr>
          <a:xfrm rot="5400000">
            <a:off x="1163570" y="4077954"/>
            <a:ext cx="396000" cy="216000"/>
          </a:xfrm>
          <a:prstGeom prst="triangle">
            <a:avLst/>
          </a:pr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grpSp>
        <p:nvGrpSpPr>
          <p:cNvPr id="58" name="グループ化 57"/>
          <p:cNvGrpSpPr/>
          <p:nvPr/>
        </p:nvGrpSpPr>
        <p:grpSpPr>
          <a:xfrm>
            <a:off x="1576746" y="1702549"/>
            <a:ext cx="6820396" cy="1294403"/>
            <a:chOff x="1576746" y="1481911"/>
            <a:chExt cx="6820396" cy="1294403"/>
          </a:xfrm>
        </p:grpSpPr>
        <p:sp>
          <p:nvSpPr>
            <p:cNvPr id="43" name="ホームベース 42"/>
            <p:cNvSpPr/>
            <p:nvPr/>
          </p:nvSpPr>
          <p:spPr>
            <a:xfrm>
              <a:off x="5436416" y="1481911"/>
              <a:ext cx="2952000" cy="576000"/>
            </a:xfrm>
            <a:prstGeom prst="homePlate">
              <a:avLst/>
            </a:prstGeom>
            <a:solidFill>
              <a:schemeClr val="accent1">
                <a:lumMod val="75000"/>
              </a:schemeClr>
            </a:solidFill>
            <a:ln>
              <a:noFill/>
            </a:ln>
            <a:effectLst>
              <a:softEdge rad="0"/>
            </a:effectLst>
            <a:scene3d>
              <a:camera prst="orthographicFront"/>
              <a:lightRig rig="threePt" dir="t"/>
            </a:scene3d>
            <a:sp3d>
              <a:bevelT h="1016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お客さま満足度の向上</a:t>
              </a:r>
            </a:p>
          </p:txBody>
        </p:sp>
        <p:sp>
          <p:nvSpPr>
            <p:cNvPr id="44" name="ホームベース 43"/>
            <p:cNvSpPr/>
            <p:nvPr/>
          </p:nvSpPr>
          <p:spPr>
            <a:xfrm>
              <a:off x="2184158" y="1481911"/>
              <a:ext cx="2952000" cy="576000"/>
            </a:xfrm>
            <a:prstGeom prst="homePlate">
              <a:avLst/>
            </a:prstGeom>
            <a:solidFill>
              <a:schemeClr val="accent1">
                <a:lumMod val="90000"/>
              </a:schemeClr>
            </a:solidFill>
            <a:ln>
              <a:noFill/>
            </a:ln>
            <a:effectLst>
              <a:softEdge rad="0"/>
            </a:effectLst>
            <a:scene3d>
              <a:camera prst="orthographicFront"/>
              <a:lightRig rig="threePt" dir="t"/>
            </a:scene3d>
            <a:sp3d>
              <a:bevelT h="1016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スピーディな</a:t>
              </a:r>
              <a:endParaRPr kumimoji="1" lang="en-US" altLang="ja-JP" sz="14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サービス改善</a:t>
              </a:r>
            </a:p>
          </p:txBody>
        </p:sp>
        <p:sp>
          <p:nvSpPr>
            <p:cNvPr id="47" name="円/楕円 83"/>
            <p:cNvSpPr/>
            <p:nvPr/>
          </p:nvSpPr>
          <p:spPr>
            <a:xfrm>
              <a:off x="1576746" y="1535911"/>
              <a:ext cx="468000" cy="468000"/>
            </a:xfrm>
            <a:prstGeom prst="ellipse">
              <a:avLst/>
            </a:pr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１</a:t>
              </a:r>
            </a:p>
          </p:txBody>
        </p:sp>
        <p:sp>
          <p:nvSpPr>
            <p:cNvPr id="50" name="テキスト ボックス 49"/>
            <p:cNvSpPr txBox="1"/>
            <p:nvPr/>
          </p:nvSpPr>
          <p:spPr>
            <a:xfrm>
              <a:off x="1745940" y="2129983"/>
              <a:ext cx="6651202" cy="646331"/>
            </a:xfrm>
            <a:prstGeom prst="rect">
              <a:avLst/>
            </a:prstGeom>
            <a:noFill/>
          </p:spPr>
          <p:txBody>
            <a:bodyPr wrap="square" rtlCol="0">
              <a:spAutoFit/>
            </a:bodyPr>
            <a:lstStyle/>
            <a:p>
              <a:pPr marL="171450" marR="0" lvl="0" indent="-171450" algn="l" defTabSz="914400" rtl="0" eaLnBrk="1" fontAlgn="auto" latinLnBrk="0" hangingPunct="1">
                <a:lnSpc>
                  <a:spcPct val="100000"/>
                </a:lnSpc>
                <a:spcBef>
                  <a:spcPts val="0"/>
                </a:spcBef>
                <a:spcAft>
                  <a:spcPts val="0"/>
                </a:spcAft>
                <a:buClr>
                  <a:srgbClr val="002060"/>
                </a:buClr>
                <a:buSzTx/>
                <a:buFont typeface="Wingdings" panose="05000000000000000000" pitchFamily="2" charset="2"/>
                <a:buChar char="l"/>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これまでも、運賃の値下げ、トイレの美装化、終発延長、駅ナカ・売店のリニューアルなどのサービス改革に取り組んできた。民営化後は公営の制約がなくなり、みずからの判断と責任の下で、ニーズを機敏に捉え、スピード感を持って市民・お客さまに実感いただけるサービスを展開していく。</a:t>
              </a:r>
            </a:p>
          </p:txBody>
        </p:sp>
      </p:grpSp>
      <p:grpSp>
        <p:nvGrpSpPr>
          <p:cNvPr id="57" name="グループ化 56"/>
          <p:cNvGrpSpPr/>
          <p:nvPr/>
        </p:nvGrpSpPr>
        <p:grpSpPr>
          <a:xfrm>
            <a:off x="1576746" y="5013176"/>
            <a:ext cx="6830728" cy="1656184"/>
            <a:chOff x="1576746" y="5013176"/>
            <a:chExt cx="6830728" cy="1656184"/>
          </a:xfrm>
        </p:grpSpPr>
        <p:sp>
          <p:nvSpPr>
            <p:cNvPr id="23" name="ホームベース 22"/>
            <p:cNvSpPr/>
            <p:nvPr/>
          </p:nvSpPr>
          <p:spPr>
            <a:xfrm>
              <a:off x="2184158" y="5013176"/>
              <a:ext cx="2952000" cy="576000"/>
            </a:xfrm>
            <a:prstGeom prst="homePlate">
              <a:avLst/>
            </a:prstGeom>
            <a:solidFill>
              <a:schemeClr val="accent1">
                <a:lumMod val="90000"/>
              </a:schemeClr>
            </a:solidFill>
            <a:ln>
              <a:noFill/>
            </a:ln>
            <a:effectLst>
              <a:softEdge rad="0"/>
            </a:effectLst>
            <a:scene3d>
              <a:camera prst="orthographicFront"/>
              <a:lightRig rig="threePt" dir="t"/>
            </a:scene3d>
            <a:sp3d>
              <a:bevelT h="1016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経営体質の強化</a:t>
              </a:r>
            </a:p>
          </p:txBody>
        </p:sp>
        <p:sp>
          <p:nvSpPr>
            <p:cNvPr id="24" name="ホームベース 23"/>
            <p:cNvSpPr/>
            <p:nvPr/>
          </p:nvSpPr>
          <p:spPr>
            <a:xfrm>
              <a:off x="5436416" y="5013176"/>
              <a:ext cx="2952000" cy="576000"/>
            </a:xfrm>
            <a:prstGeom prst="homePlate">
              <a:avLst/>
            </a:prstGeom>
            <a:solidFill>
              <a:schemeClr val="accent1">
                <a:lumMod val="75000"/>
              </a:schemeClr>
            </a:solidFill>
            <a:ln>
              <a:noFill/>
            </a:ln>
            <a:effectLst>
              <a:softEdge rad="0"/>
            </a:effectLst>
            <a:scene3d>
              <a:camera prst="orthographicFront"/>
              <a:lightRig rig="threePt" dir="t"/>
            </a:scene3d>
            <a:sp3d>
              <a:bevelT h="1016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効率的な事業経営による</a:t>
              </a:r>
              <a:endParaRPr kumimoji="1" lang="en-US" altLang="ja-JP" sz="14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収支改善</a:t>
              </a:r>
            </a:p>
          </p:txBody>
        </p:sp>
        <p:sp>
          <p:nvSpPr>
            <p:cNvPr id="27" name="円/楕円 85"/>
            <p:cNvSpPr/>
            <p:nvPr/>
          </p:nvSpPr>
          <p:spPr>
            <a:xfrm>
              <a:off x="1576746" y="5067176"/>
              <a:ext cx="468000" cy="468000"/>
            </a:xfrm>
            <a:prstGeom prst="ellipse">
              <a:avLst/>
            </a:pr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３</a:t>
              </a:r>
            </a:p>
          </p:txBody>
        </p:sp>
        <p:sp>
          <p:nvSpPr>
            <p:cNvPr id="51" name="テキスト ボックス 50"/>
            <p:cNvSpPr txBox="1"/>
            <p:nvPr/>
          </p:nvSpPr>
          <p:spPr>
            <a:xfrm>
              <a:off x="1745940" y="5653697"/>
              <a:ext cx="6661534" cy="1015663"/>
            </a:xfrm>
            <a:prstGeom prst="rect">
              <a:avLst/>
            </a:prstGeom>
            <a:noFill/>
          </p:spPr>
          <p:txBody>
            <a:bodyPr wrap="square" rtlCol="0">
              <a:spAutoFit/>
            </a:bodyPr>
            <a:lstStyle/>
            <a:p>
              <a:pPr marL="171450" marR="0" lvl="0" indent="-171450" algn="l" defTabSz="914400" rtl="0" eaLnBrk="1" fontAlgn="auto" latinLnBrk="0" hangingPunct="1">
                <a:lnSpc>
                  <a:spcPct val="100000"/>
                </a:lnSpc>
                <a:spcBef>
                  <a:spcPts val="0"/>
                </a:spcBef>
                <a:spcAft>
                  <a:spcPts val="0"/>
                </a:spcAft>
                <a:buClr>
                  <a:srgbClr val="002060"/>
                </a:buClr>
                <a:buSzTx/>
                <a:buFont typeface="Wingdings" panose="05000000000000000000" pitchFamily="2" charset="2"/>
                <a:buChar char="l"/>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経営力の強化により、新たな安全施策・サービス投資資金を確保する。</a:t>
              </a:r>
            </a:p>
            <a:p>
              <a:pPr marL="171450" marR="0" lvl="0" indent="-171450" algn="l" defTabSz="914400" rtl="0" eaLnBrk="1" fontAlgn="auto" latinLnBrk="0" hangingPunct="1">
                <a:lnSpc>
                  <a:spcPct val="100000"/>
                </a:lnSpc>
                <a:spcBef>
                  <a:spcPts val="0"/>
                </a:spcBef>
                <a:spcAft>
                  <a:spcPts val="0"/>
                </a:spcAft>
                <a:buClr>
                  <a:srgbClr val="002060"/>
                </a:buClr>
                <a:buSzTx/>
                <a:buFont typeface="Wingdings" panose="05000000000000000000" pitchFamily="2" charset="2"/>
                <a:buChar char="l"/>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効率的な経営の推進により、固定資産税などの租税公課などを見込んでもなお、</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280</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億円以上（</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10</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年平均）の経常利益を確保する。</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71450" marR="0" lvl="0" indent="-171450" algn="l" defTabSz="914400" rtl="0" eaLnBrk="1" fontAlgn="auto" latinLnBrk="0" hangingPunct="1">
                <a:lnSpc>
                  <a:spcPct val="100000"/>
                </a:lnSpc>
                <a:spcBef>
                  <a:spcPts val="0"/>
                </a:spcBef>
                <a:spcAft>
                  <a:spcPts val="0"/>
                </a:spcAft>
                <a:buClr>
                  <a:srgbClr val="002060"/>
                </a:buClr>
                <a:buSzTx/>
                <a:buFont typeface="Wingdings" panose="05000000000000000000" pitchFamily="2" charset="2"/>
                <a:buChar char="l"/>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地下鉄新会社から大阪市への納税・配当により、年間約</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100</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億円（民営化</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10</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年目の試算）の財政貢献を果たす。</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grpSp>
      <p:grpSp>
        <p:nvGrpSpPr>
          <p:cNvPr id="56" name="グループ化 55"/>
          <p:cNvGrpSpPr/>
          <p:nvPr/>
        </p:nvGrpSpPr>
        <p:grpSpPr>
          <a:xfrm>
            <a:off x="1576746" y="3173229"/>
            <a:ext cx="6820396" cy="1663671"/>
            <a:chOff x="1576746" y="2997016"/>
            <a:chExt cx="6820396" cy="1663671"/>
          </a:xfrm>
        </p:grpSpPr>
        <p:sp>
          <p:nvSpPr>
            <p:cNvPr id="37" name="ホームベース 36"/>
            <p:cNvSpPr/>
            <p:nvPr/>
          </p:nvSpPr>
          <p:spPr>
            <a:xfrm>
              <a:off x="2184158" y="2997016"/>
              <a:ext cx="2952000" cy="576000"/>
            </a:xfrm>
            <a:prstGeom prst="homePlate">
              <a:avLst/>
            </a:prstGeom>
            <a:solidFill>
              <a:schemeClr val="accent1">
                <a:lumMod val="90000"/>
              </a:schemeClr>
            </a:solidFill>
            <a:ln>
              <a:noFill/>
            </a:ln>
            <a:effectLst>
              <a:softEdge rad="0"/>
            </a:effectLst>
            <a:scene3d>
              <a:camera prst="orthographicFront"/>
              <a:lightRig rig="threePt" dir="t"/>
            </a:scene3d>
            <a:sp3d>
              <a:bevelT h="1016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多様な事業展開</a:t>
              </a:r>
            </a:p>
          </p:txBody>
        </p:sp>
        <p:sp>
          <p:nvSpPr>
            <p:cNvPr id="38" name="ホームベース 37"/>
            <p:cNvSpPr/>
            <p:nvPr/>
          </p:nvSpPr>
          <p:spPr>
            <a:xfrm>
              <a:off x="5436416" y="2997016"/>
              <a:ext cx="2952000" cy="576000"/>
            </a:xfrm>
            <a:prstGeom prst="homePlate">
              <a:avLst/>
            </a:prstGeom>
            <a:solidFill>
              <a:schemeClr val="accent1">
                <a:lumMod val="75000"/>
              </a:schemeClr>
            </a:solidFill>
            <a:ln>
              <a:noFill/>
            </a:ln>
            <a:effectLst>
              <a:softEdge rad="0"/>
            </a:effectLst>
            <a:scene3d>
              <a:camera prst="orthographicFront"/>
              <a:lightRig rig="threePt" dir="t"/>
            </a:scene3d>
            <a:sp3d>
              <a:bevelT h="1016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沿線・地域の</a:t>
              </a:r>
              <a:endParaRPr kumimoji="1" lang="en-US" altLang="ja-JP" sz="14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活性化への貢献</a:t>
              </a:r>
            </a:p>
          </p:txBody>
        </p:sp>
        <p:sp>
          <p:nvSpPr>
            <p:cNvPr id="41" name="円/楕円 17"/>
            <p:cNvSpPr/>
            <p:nvPr/>
          </p:nvSpPr>
          <p:spPr>
            <a:xfrm>
              <a:off x="1576746" y="3051016"/>
              <a:ext cx="468000" cy="468000"/>
            </a:xfrm>
            <a:prstGeom prst="ellipse">
              <a:avLst/>
            </a:pr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２</a:t>
              </a:r>
            </a:p>
          </p:txBody>
        </p:sp>
        <p:sp>
          <p:nvSpPr>
            <p:cNvPr id="52" name="テキスト ボックス 51"/>
            <p:cNvSpPr txBox="1"/>
            <p:nvPr/>
          </p:nvSpPr>
          <p:spPr>
            <a:xfrm>
              <a:off x="1745940" y="3645024"/>
              <a:ext cx="6651202" cy="1015663"/>
            </a:xfrm>
            <a:prstGeom prst="rect">
              <a:avLst/>
            </a:prstGeom>
            <a:noFill/>
          </p:spPr>
          <p:txBody>
            <a:bodyPr wrap="square" rtlCol="0">
              <a:spAutoFit/>
            </a:bodyPr>
            <a:lstStyle/>
            <a:p>
              <a:pPr marL="171450" marR="0" lvl="0" indent="-171450" algn="l" defTabSz="914400" rtl="0" eaLnBrk="1" fontAlgn="auto" latinLnBrk="0" hangingPunct="1">
                <a:lnSpc>
                  <a:spcPct val="100000"/>
                </a:lnSpc>
                <a:spcBef>
                  <a:spcPts val="0"/>
                </a:spcBef>
                <a:spcAft>
                  <a:spcPts val="0"/>
                </a:spcAft>
                <a:buClr>
                  <a:srgbClr val="002060"/>
                </a:buClr>
                <a:buSzTx/>
                <a:buFont typeface="Wingdings" panose="05000000000000000000" pitchFamily="2" charset="2"/>
                <a:buChar char="l"/>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鉄道事業の枠を超えた「ホテル・不動産事業」、「高齢者・子育て支援事業」などを展開し、新たな収益の柱に育て、鉄道事業の持続・発展につなげるとともに、沿線・地域の活性化に貢献する。</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71450" marR="0" lvl="0" indent="-171450" algn="l" defTabSz="914400" rtl="0" eaLnBrk="1" fontAlgn="auto" latinLnBrk="0" hangingPunct="1">
                <a:lnSpc>
                  <a:spcPct val="100000"/>
                </a:lnSpc>
                <a:spcBef>
                  <a:spcPts val="0"/>
                </a:spcBef>
                <a:spcAft>
                  <a:spcPts val="0"/>
                </a:spcAft>
                <a:buClr>
                  <a:srgbClr val="002060"/>
                </a:buClr>
                <a:buSzTx/>
                <a:buFont typeface="Wingdings" panose="05000000000000000000" pitchFamily="2" charset="2"/>
                <a:buChar char="l"/>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大阪の地下をブラッシュアップし、快適な地下空間の創出・地下のまちの魅力アップに貢献する。また、グループ会社である大阪地下街（株）との連携により、地下の防災面の強化や、営業面でもシナジー効果（相乗効果）を発揮する。</a:t>
              </a:r>
            </a:p>
          </p:txBody>
        </p:sp>
      </p:grpSp>
      <p:sp>
        <p:nvSpPr>
          <p:cNvPr id="60" name="テキスト ボックス 59"/>
          <p:cNvSpPr txBox="1"/>
          <p:nvPr/>
        </p:nvSpPr>
        <p:spPr>
          <a:xfrm>
            <a:off x="2210798" y="986520"/>
            <a:ext cx="5559598" cy="492443"/>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私たちは、最高の安全・安心を追求し、誠実さとチャレンジ精神をもって、</a:t>
            </a:r>
            <a:endParaRPr kumimoji="1" lang="en-US" altLang="ja-JP" sz="1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大阪から元気を創りつづけます。</a:t>
            </a:r>
          </a:p>
        </p:txBody>
      </p:sp>
      <p:sp>
        <p:nvSpPr>
          <p:cNvPr id="72" name="テキスト ボックス 71"/>
          <p:cNvSpPr txBox="1"/>
          <p:nvPr/>
        </p:nvSpPr>
        <p:spPr>
          <a:xfrm>
            <a:off x="422874" y="986475"/>
            <a:ext cx="1627598" cy="492533"/>
          </a:xfrm>
          <a:prstGeom prst="rect">
            <a:avLst/>
          </a:prstGeom>
          <a:noFill/>
          <a:ln>
            <a:solidFill>
              <a:schemeClr val="accent1">
                <a:shade val="50000"/>
              </a:schemeClr>
            </a:solidFill>
          </a:ln>
        </p:spPr>
        <p:txBody>
          <a:bodyPr wrap="square" rtlCol="0"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新会社の企業理念</a:t>
            </a:r>
          </a:p>
        </p:txBody>
      </p:sp>
      <p:sp>
        <p:nvSpPr>
          <p:cNvPr id="33" name="テキスト ボックス 32"/>
          <p:cNvSpPr txBox="1"/>
          <p:nvPr/>
        </p:nvSpPr>
        <p:spPr>
          <a:xfrm>
            <a:off x="0" y="0"/>
            <a:ext cx="3851920" cy="26064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Ⅱ</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公民連携</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経営形態の見直し</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民営化の取組</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・地下鉄</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2" name="スライド番号プレースホルダー 1"/>
          <p:cNvSpPr>
            <a:spLocks noGrp="1"/>
          </p:cNvSpPr>
          <p:nvPr>
            <p:ph type="sldNum" sz="quarter" idx="12"/>
          </p:nvPr>
        </p:nvSpPr>
        <p:spPr/>
        <p:txBody>
          <a:bodyPr/>
          <a:lstStyle/>
          <a:p>
            <a:fld id="{CCEC3038-1CF1-4B63-9920-55248DCFBA97}" type="slidenum">
              <a:rPr kumimoji="1" lang="ja-JP" altLang="en-US" smtClean="0"/>
              <a:pPr/>
              <a:t>61</a:t>
            </a:fld>
            <a:endParaRPr kumimoji="1" lang="ja-JP" altLang="en-US"/>
          </a:p>
        </p:txBody>
      </p:sp>
    </p:spTree>
    <p:extLst>
      <p:ext uri="{BB962C8B-B14F-4D97-AF65-F5344CB8AC3E}">
        <p14:creationId xmlns:p14="http://schemas.microsoft.com/office/powerpoint/2010/main" val="1119867411"/>
      </p:ext>
    </p:extLst>
  </p:cSld>
  <p:clrMapOvr>
    <a:masterClrMapping/>
  </p:clrMapOvr>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4" name="グループ化 13">
            <a:extLst>
              <a:ext uri="{FF2B5EF4-FFF2-40B4-BE49-F238E27FC236}">
                <a16:creationId xmlns:a16="http://schemas.microsoft.com/office/drawing/2014/main" id="{3D755CC2-7926-4834-9CAC-0216FE6DA5C4}"/>
              </a:ext>
            </a:extLst>
          </p:cNvPr>
          <p:cNvGrpSpPr/>
          <p:nvPr/>
        </p:nvGrpSpPr>
        <p:grpSpPr>
          <a:xfrm>
            <a:off x="123933" y="3168535"/>
            <a:ext cx="4248472" cy="792088"/>
            <a:chOff x="395536" y="3114265"/>
            <a:chExt cx="5184576" cy="792088"/>
          </a:xfrm>
        </p:grpSpPr>
        <p:sp>
          <p:nvSpPr>
            <p:cNvPr id="15" name="正方形/長方形 14">
              <a:extLst>
                <a:ext uri="{FF2B5EF4-FFF2-40B4-BE49-F238E27FC236}">
                  <a16:creationId xmlns:a16="http://schemas.microsoft.com/office/drawing/2014/main" id="{77BD186D-579D-4EBB-84F1-714869DE5A78}"/>
                </a:ext>
              </a:extLst>
            </p:cNvPr>
            <p:cNvSpPr/>
            <p:nvPr/>
          </p:nvSpPr>
          <p:spPr>
            <a:xfrm>
              <a:off x="395536" y="3114265"/>
              <a:ext cx="5184576" cy="21602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srgbClr val="1D2088"/>
                  </a:solidFill>
                  <a:effectLst/>
                  <a:uLnTx/>
                  <a:uFillTx/>
                  <a:latin typeface="ＭＳ Ｐゴシック" panose="020B0600070205080204" pitchFamily="50" charset="-128"/>
                  <a:ea typeface="ＭＳ Ｐゴシック" panose="020B0600070205080204" pitchFamily="50" charset="-128"/>
                  <a:cs typeface="+mn-cs"/>
                </a:rPr>
                <a:t>可動式ホーム柵の設置（民営化プランより大幅に前倒し）</a:t>
              </a:r>
            </a:p>
          </p:txBody>
        </p:sp>
        <p:sp>
          <p:nvSpPr>
            <p:cNvPr id="16" name="正方形/長方形 15">
              <a:extLst>
                <a:ext uri="{FF2B5EF4-FFF2-40B4-BE49-F238E27FC236}">
                  <a16:creationId xmlns:a16="http://schemas.microsoft.com/office/drawing/2014/main" id="{0906A6A7-65FC-45BC-8C9A-3238DEA0F656}"/>
                </a:ext>
              </a:extLst>
            </p:cNvPr>
            <p:cNvSpPr/>
            <p:nvPr/>
          </p:nvSpPr>
          <p:spPr>
            <a:xfrm>
              <a:off x="395536" y="3295378"/>
              <a:ext cx="5184576" cy="61097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お客さまのホームからの転落や列車との接触を防ぐため、</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2021</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年度に御堂筋線全駅への設置が完了し、１日あたりの利用者</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10</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万人以上の駅で設置完了。</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grpSp>
      <p:grpSp>
        <p:nvGrpSpPr>
          <p:cNvPr id="17" name="グループ化 16">
            <a:extLst>
              <a:ext uri="{FF2B5EF4-FFF2-40B4-BE49-F238E27FC236}">
                <a16:creationId xmlns:a16="http://schemas.microsoft.com/office/drawing/2014/main" id="{40231E35-5889-4342-984E-912F9AF1067B}"/>
              </a:ext>
            </a:extLst>
          </p:cNvPr>
          <p:cNvGrpSpPr/>
          <p:nvPr/>
        </p:nvGrpSpPr>
        <p:grpSpPr>
          <a:xfrm>
            <a:off x="123933" y="3942928"/>
            <a:ext cx="4248472" cy="936104"/>
            <a:chOff x="395536" y="2757683"/>
            <a:chExt cx="5184576" cy="936104"/>
          </a:xfrm>
        </p:grpSpPr>
        <p:sp>
          <p:nvSpPr>
            <p:cNvPr id="18" name="正方形/長方形 17">
              <a:extLst>
                <a:ext uri="{FF2B5EF4-FFF2-40B4-BE49-F238E27FC236}">
                  <a16:creationId xmlns:a16="http://schemas.microsoft.com/office/drawing/2014/main" id="{E7151100-98B5-4B5C-94C8-B4AEC283D326}"/>
                </a:ext>
              </a:extLst>
            </p:cNvPr>
            <p:cNvSpPr/>
            <p:nvPr/>
          </p:nvSpPr>
          <p:spPr>
            <a:xfrm>
              <a:off x="395536" y="2757683"/>
              <a:ext cx="5184576" cy="21602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srgbClr val="1D2088"/>
                  </a:solidFill>
                  <a:effectLst/>
                  <a:uLnTx/>
                  <a:uFillTx/>
                  <a:latin typeface="ＭＳ Ｐゴシック" panose="020B0600070205080204" pitchFamily="50" charset="-128"/>
                  <a:ea typeface="ＭＳ Ｐゴシック" panose="020B0600070205080204" pitchFamily="50" charset="-128"/>
                  <a:cs typeface="+mn-cs"/>
                </a:rPr>
                <a:t>大規模地震への備え</a:t>
              </a:r>
            </a:p>
          </p:txBody>
        </p:sp>
        <p:sp>
          <p:nvSpPr>
            <p:cNvPr id="19" name="正方形/長方形 18">
              <a:extLst>
                <a:ext uri="{FF2B5EF4-FFF2-40B4-BE49-F238E27FC236}">
                  <a16:creationId xmlns:a16="http://schemas.microsoft.com/office/drawing/2014/main" id="{18220B1D-B37F-4DE2-9EBC-406493C92BCC}"/>
                </a:ext>
              </a:extLst>
            </p:cNvPr>
            <p:cNvSpPr/>
            <p:nvPr/>
          </p:nvSpPr>
          <p:spPr>
            <a:xfrm>
              <a:off x="395536" y="2873260"/>
              <a:ext cx="5184576" cy="82052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2011</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年に発生した東日本大震災を踏まえ、さらなる耐震性の向上を図るべく、これまで補強の必要がないとされてきた</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橋脚やトンネルの中柱などについて、対策工事を実施。</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脱線防止ガード付きまくらぎに交換することで、列車が大きく逸脱するのを抑制し、被害を最小限に抑える対策を実施。</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grpSp>
      <p:grpSp>
        <p:nvGrpSpPr>
          <p:cNvPr id="20" name="グループ化 19">
            <a:extLst>
              <a:ext uri="{FF2B5EF4-FFF2-40B4-BE49-F238E27FC236}">
                <a16:creationId xmlns:a16="http://schemas.microsoft.com/office/drawing/2014/main" id="{BFAA8360-91FC-499B-9818-A50DC0163A64}"/>
              </a:ext>
            </a:extLst>
          </p:cNvPr>
          <p:cNvGrpSpPr/>
          <p:nvPr/>
        </p:nvGrpSpPr>
        <p:grpSpPr>
          <a:xfrm>
            <a:off x="123933" y="5009271"/>
            <a:ext cx="4248472" cy="983845"/>
            <a:chOff x="395536" y="2956826"/>
            <a:chExt cx="5184576" cy="983845"/>
          </a:xfrm>
        </p:grpSpPr>
        <p:sp>
          <p:nvSpPr>
            <p:cNvPr id="21" name="正方形/長方形 20">
              <a:extLst>
                <a:ext uri="{FF2B5EF4-FFF2-40B4-BE49-F238E27FC236}">
                  <a16:creationId xmlns:a16="http://schemas.microsoft.com/office/drawing/2014/main" id="{CB080D5F-6E06-4948-8B96-700CF100B152}"/>
                </a:ext>
              </a:extLst>
            </p:cNvPr>
            <p:cNvSpPr/>
            <p:nvPr/>
          </p:nvSpPr>
          <p:spPr>
            <a:xfrm>
              <a:off x="395536" y="2956826"/>
              <a:ext cx="5184576" cy="21602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srgbClr val="1D2088"/>
                  </a:solidFill>
                  <a:effectLst/>
                  <a:uLnTx/>
                  <a:uFillTx/>
                  <a:latin typeface="ＭＳ Ｐゴシック" panose="020B0600070205080204" pitchFamily="50" charset="-128"/>
                  <a:ea typeface="ＭＳ Ｐゴシック" panose="020B0600070205080204" pitchFamily="50" charset="-128"/>
                  <a:cs typeface="+mn-cs"/>
                </a:rPr>
                <a:t>津波・浸水防止への備え</a:t>
              </a:r>
            </a:p>
          </p:txBody>
        </p:sp>
        <p:sp>
          <p:nvSpPr>
            <p:cNvPr id="22" name="正方形/長方形 21">
              <a:extLst>
                <a:ext uri="{FF2B5EF4-FFF2-40B4-BE49-F238E27FC236}">
                  <a16:creationId xmlns:a16="http://schemas.microsoft.com/office/drawing/2014/main" id="{76CE1AEF-F1ED-4B7C-996C-010044A6BFD1}"/>
                </a:ext>
              </a:extLst>
            </p:cNvPr>
            <p:cNvSpPr/>
            <p:nvPr/>
          </p:nvSpPr>
          <p:spPr>
            <a:xfrm>
              <a:off x="395536" y="3120144"/>
              <a:ext cx="5184576" cy="82052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南海トラフ巨大地震に伴う津波浸水やゲリラ豪雨等から</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地下鉄施設を防護するために対策として各駅への</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止水パネル、止水鉄扉の整備、地下から高架移行区間に</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おける側壁のかさ上げが完了。</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grpSp>
      <p:grpSp>
        <p:nvGrpSpPr>
          <p:cNvPr id="23" name="グループ化 22">
            <a:extLst>
              <a:ext uri="{FF2B5EF4-FFF2-40B4-BE49-F238E27FC236}">
                <a16:creationId xmlns:a16="http://schemas.microsoft.com/office/drawing/2014/main" id="{E44E7968-38CF-47D8-BC9A-01C91E79EA6B}"/>
              </a:ext>
            </a:extLst>
          </p:cNvPr>
          <p:cNvGrpSpPr/>
          <p:nvPr/>
        </p:nvGrpSpPr>
        <p:grpSpPr>
          <a:xfrm>
            <a:off x="123933" y="5893413"/>
            <a:ext cx="4608512" cy="953871"/>
            <a:chOff x="395536" y="2935616"/>
            <a:chExt cx="5623947" cy="953871"/>
          </a:xfrm>
        </p:grpSpPr>
        <p:sp>
          <p:nvSpPr>
            <p:cNvPr id="24" name="正方形/長方形 23">
              <a:extLst>
                <a:ext uri="{FF2B5EF4-FFF2-40B4-BE49-F238E27FC236}">
                  <a16:creationId xmlns:a16="http://schemas.microsoft.com/office/drawing/2014/main" id="{79C30645-3869-4108-91CD-34884C20DDA4}"/>
                </a:ext>
              </a:extLst>
            </p:cNvPr>
            <p:cNvSpPr/>
            <p:nvPr/>
          </p:nvSpPr>
          <p:spPr>
            <a:xfrm>
              <a:off x="395536" y="2935616"/>
              <a:ext cx="5184576" cy="21602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srgbClr val="1D2088"/>
                  </a:solidFill>
                  <a:effectLst/>
                  <a:uLnTx/>
                  <a:uFillTx/>
                  <a:latin typeface="ＭＳ Ｐゴシック" panose="020B0600070205080204" pitchFamily="50" charset="-128"/>
                  <a:ea typeface="ＭＳ Ｐゴシック" panose="020B0600070205080204" pitchFamily="50" charset="-128"/>
                  <a:cs typeface="+mn-cs"/>
                </a:rPr>
                <a:t>セキュリティ対策</a:t>
              </a:r>
            </a:p>
          </p:txBody>
        </p:sp>
        <p:sp>
          <p:nvSpPr>
            <p:cNvPr id="25" name="正方形/長方形 24">
              <a:extLst>
                <a:ext uri="{FF2B5EF4-FFF2-40B4-BE49-F238E27FC236}">
                  <a16:creationId xmlns:a16="http://schemas.microsoft.com/office/drawing/2014/main" id="{20213094-31BA-4DD8-93B4-242D18F3FF98}"/>
                </a:ext>
              </a:extLst>
            </p:cNvPr>
            <p:cNvSpPr/>
            <p:nvPr/>
          </p:nvSpPr>
          <p:spPr>
            <a:xfrm>
              <a:off x="395536" y="3068960"/>
              <a:ext cx="5623947" cy="82052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駅構内防犯カメラの増設・車内防犯カメラを設置。</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また、お客さまや社員の安全確保及び避難誘導を迅速に</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行うため、</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防護盾を駅・車両へ順次配備</a:t>
              </a:r>
              <a:r>
                <a:rPr kumimoji="1" lang="ja-JP" altLang="en-US" sz="1200" b="0" i="0" u="none" strike="noStrike" kern="1200" cap="none" spc="0" normalizeH="0" baseline="0" noProof="0" dirty="0" err="1">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2022</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11</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月完了予定）</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grpSp>
      <p:pic>
        <p:nvPicPr>
          <p:cNvPr id="49" name="図 48" descr="地下鉄の駅&#10;&#10;中程度の精度で自動的に生成された説明">
            <a:extLst>
              <a:ext uri="{FF2B5EF4-FFF2-40B4-BE49-F238E27FC236}">
                <a16:creationId xmlns:a16="http://schemas.microsoft.com/office/drawing/2014/main" id="{6BCBA1AA-3F92-44AB-B92D-F69896330663}"/>
              </a:ext>
            </a:extLst>
          </p:cNvPr>
          <p:cNvPicPr>
            <a:picLocks noChangeAspect="1"/>
          </p:cNvPicPr>
          <p:nvPr/>
        </p:nvPicPr>
        <p:blipFill rotWithShape="1">
          <a:blip r:embed="rId3" cstate="print">
            <a:extLst>
              <a:ext uri="{28A0092B-C50C-407E-A947-70E740481C1C}">
                <a14:useLocalDpi xmlns:a14="http://schemas.microsoft.com/office/drawing/2010/main" val="0"/>
              </a:ext>
            </a:extLst>
          </a:blip>
          <a:srcRect/>
          <a:stretch/>
        </p:blipFill>
        <p:spPr>
          <a:xfrm>
            <a:off x="4630635" y="5009271"/>
            <a:ext cx="1918263" cy="1440000"/>
          </a:xfrm>
          <a:prstGeom prst="rect">
            <a:avLst/>
          </a:prstGeom>
        </p:spPr>
      </p:pic>
      <p:grpSp>
        <p:nvGrpSpPr>
          <p:cNvPr id="50" name="グループ化 49">
            <a:extLst>
              <a:ext uri="{FF2B5EF4-FFF2-40B4-BE49-F238E27FC236}">
                <a16:creationId xmlns:a16="http://schemas.microsoft.com/office/drawing/2014/main" id="{605E78C8-9AFF-4574-86BE-1588FCBD69FF}"/>
              </a:ext>
            </a:extLst>
          </p:cNvPr>
          <p:cNvGrpSpPr>
            <a:grpSpLocks noChangeAspect="1"/>
          </p:cNvGrpSpPr>
          <p:nvPr/>
        </p:nvGrpSpPr>
        <p:grpSpPr>
          <a:xfrm>
            <a:off x="6773003" y="5050744"/>
            <a:ext cx="1920187" cy="1440000"/>
            <a:chOff x="6259856" y="1682295"/>
            <a:chExt cx="1536148" cy="1152000"/>
          </a:xfrm>
        </p:grpSpPr>
        <p:pic>
          <p:nvPicPr>
            <p:cNvPr id="51" name="図 50" descr="電車, 駅, 飛行機, 立つ が含まれている画像&#10;&#10;自動的に生成された説明">
              <a:extLst>
                <a:ext uri="{FF2B5EF4-FFF2-40B4-BE49-F238E27FC236}">
                  <a16:creationId xmlns:a16="http://schemas.microsoft.com/office/drawing/2014/main" id="{54684971-E788-4B76-9D29-E836952817E7}"/>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6259856" y="1682295"/>
              <a:ext cx="1536148" cy="1152000"/>
            </a:xfrm>
            <a:prstGeom prst="rect">
              <a:avLst/>
            </a:prstGeom>
          </p:spPr>
        </p:pic>
        <p:pic>
          <p:nvPicPr>
            <p:cNvPr id="52" name="図 51">
              <a:extLst>
                <a:ext uri="{FF2B5EF4-FFF2-40B4-BE49-F238E27FC236}">
                  <a16:creationId xmlns:a16="http://schemas.microsoft.com/office/drawing/2014/main" id="{230D48ED-D81D-44D9-B1F1-21D59FCD589B}"/>
                </a:ext>
              </a:extLst>
            </p:cNvPr>
            <p:cNvPicPr>
              <a:picLocks noChangeAspect="1"/>
            </p:cNvPicPr>
            <p:nvPr/>
          </p:nvPicPr>
          <p:blipFill rotWithShape="1">
            <a:blip r:embed="rId5" cstate="screen">
              <a:extLst>
                <a:ext uri="{28A0092B-C50C-407E-A947-70E740481C1C}">
                  <a14:useLocalDpi xmlns:a14="http://schemas.microsoft.com/office/drawing/2010/main"/>
                </a:ext>
              </a:extLst>
            </a:blip>
            <a:srcRect/>
            <a:stretch/>
          </p:blipFill>
          <p:spPr>
            <a:xfrm>
              <a:off x="7009606" y="1726535"/>
              <a:ext cx="758360" cy="568771"/>
            </a:xfrm>
            <a:prstGeom prst="rect">
              <a:avLst/>
            </a:prstGeom>
          </p:spPr>
        </p:pic>
        <p:sp>
          <p:nvSpPr>
            <p:cNvPr id="53" name="楕円 52">
              <a:extLst>
                <a:ext uri="{FF2B5EF4-FFF2-40B4-BE49-F238E27FC236}">
                  <a16:creationId xmlns:a16="http://schemas.microsoft.com/office/drawing/2014/main" id="{B394868D-070D-49E9-AC6F-CCA1C673D390}"/>
                </a:ext>
              </a:extLst>
            </p:cNvPr>
            <p:cNvSpPr/>
            <p:nvPr/>
          </p:nvSpPr>
          <p:spPr bwMode="auto">
            <a:xfrm>
              <a:off x="6446749" y="1844826"/>
              <a:ext cx="529539" cy="485491"/>
            </a:xfrm>
            <a:prstGeom prst="ellipse">
              <a:avLst/>
            </a:prstGeom>
            <a:noFill/>
            <a:ln w="38100" algn="ctr">
              <a:solidFill>
                <a:srgbClr val="FF0000"/>
              </a:solidFill>
              <a:prstDash val="sysDot"/>
              <a:miter lim="800000"/>
              <a:headEnd/>
              <a:tailEnd/>
            </a:ln>
          </p:spPr>
          <p:txBody>
            <a:bodyPr wrap="none" lIns="36000" tIns="10800" rIns="36000" bIns="10800" rtlCol="0" anchor="ctr"/>
            <a:lstStyle/>
            <a:p>
              <a:pPr marL="185738" marR="0" lvl="0" indent="-185738" algn="ctr" defTabSz="457200" rtl="0" eaLnBrk="1" fontAlgn="auto" latinLnBrk="0" hangingPunct="1">
                <a:lnSpc>
                  <a:spcPct val="100000"/>
                </a:lnSpc>
                <a:spcBef>
                  <a:spcPts val="0"/>
                </a:spcBef>
                <a:spcAft>
                  <a:spcPts val="0"/>
                </a:spcAft>
                <a:buClr>
                  <a:srgbClr val="969696"/>
                </a:buClr>
                <a:buSzPct val="80000"/>
                <a:buFontTx/>
                <a:buNone/>
                <a:tabLst/>
                <a:defRPr/>
              </a:pPr>
              <a:endParaRPr kumimoji="1" lang="ja-JP" altLang="en-US" sz="1400" b="0" i="0" u="none" strike="noStrike" kern="1200" cap="none" spc="0" normalizeH="0" baseline="0" noProof="0" dirty="0">
                <a:ln>
                  <a:noFill/>
                </a:ln>
                <a:solidFill>
                  <a:prstClr val="black"/>
                </a:solidFill>
                <a:effectLst/>
                <a:uLnTx/>
                <a:uFillTx/>
                <a:latin typeface="Meiryo UI"/>
                <a:ea typeface="Meiryo UI"/>
                <a:cs typeface="+mn-cs"/>
              </a:endParaRPr>
            </a:p>
          </p:txBody>
        </p:sp>
      </p:grpSp>
      <p:grpSp>
        <p:nvGrpSpPr>
          <p:cNvPr id="3" name="グループ化 2"/>
          <p:cNvGrpSpPr/>
          <p:nvPr/>
        </p:nvGrpSpPr>
        <p:grpSpPr>
          <a:xfrm>
            <a:off x="4620357" y="3501008"/>
            <a:ext cx="1928541" cy="1476194"/>
            <a:chOff x="4620357" y="3158965"/>
            <a:chExt cx="1928541" cy="1476194"/>
          </a:xfrm>
        </p:grpSpPr>
        <p:pic>
          <p:nvPicPr>
            <p:cNvPr id="44" name="図 43" descr="グラフィカル ユーザー インターフェイス&#10;&#10;低い精度で自動的に生成された説明">
              <a:extLst>
                <a:ext uri="{FF2B5EF4-FFF2-40B4-BE49-F238E27FC236}">
                  <a16:creationId xmlns:a16="http://schemas.microsoft.com/office/drawing/2014/main" id="{C66E970F-BE29-4D2E-B176-E446F92FE6ED}"/>
                </a:ext>
              </a:extLst>
            </p:cNvPr>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4620357" y="3158965"/>
              <a:ext cx="1919999" cy="1440000"/>
            </a:xfrm>
            <a:prstGeom prst="rect">
              <a:avLst/>
            </a:prstGeom>
          </p:spPr>
        </p:pic>
        <p:sp>
          <p:nvSpPr>
            <p:cNvPr id="54" name="正方形/長方形 53">
              <a:extLst>
                <a:ext uri="{FF2B5EF4-FFF2-40B4-BE49-F238E27FC236}">
                  <a16:creationId xmlns:a16="http://schemas.microsoft.com/office/drawing/2014/main" id="{8E11E0B1-3AD0-4E1C-8A73-756CA2B24907}"/>
                </a:ext>
              </a:extLst>
            </p:cNvPr>
            <p:cNvSpPr/>
            <p:nvPr/>
          </p:nvSpPr>
          <p:spPr>
            <a:xfrm>
              <a:off x="5484572" y="4229457"/>
              <a:ext cx="1064326" cy="405702"/>
            </a:xfrm>
            <a:prstGeom prst="rect">
              <a:avLst/>
            </a:prstGeom>
            <a:noFill/>
            <a:ln w="50800" algn="ctr">
              <a:noFill/>
              <a:miter lim="800000"/>
              <a:headEnd/>
              <a:tailEnd/>
            </a:ln>
          </p:spPr>
          <p:txBody>
            <a:bodyPr wrap="none" lIns="36000" tIns="10800" rIns="36000" bIns="10800" rtlCol="0" anchor="ctr">
              <a:noAutofit/>
            </a:bodyPr>
            <a:lstStyle/>
            <a:p>
              <a:pPr marL="185738" marR="0" lvl="0" indent="-185738" algn="r" defTabSz="914400" rtl="0" eaLnBrk="1" fontAlgn="auto" latinLnBrk="0" hangingPunct="1">
                <a:lnSpc>
                  <a:spcPct val="100000"/>
                </a:lnSpc>
                <a:spcBef>
                  <a:spcPts val="0"/>
                </a:spcBef>
                <a:spcAft>
                  <a:spcPts val="0"/>
                </a:spcAft>
                <a:buClr>
                  <a:srgbClr val="969696"/>
                </a:buClr>
                <a:buSzPct val="80000"/>
                <a:buFontTx/>
                <a:buNone/>
                <a:tabLst/>
                <a:defRPr/>
              </a:pPr>
              <a:r>
                <a:rPr kumimoji="1" lang="ja-JP" altLang="en-US" sz="1050" b="1" i="0" u="none" strike="noStrike" kern="1200" cap="none" spc="0" normalizeH="0" baseline="0" noProof="0" dirty="0">
                  <a:ln>
                    <a:noFill/>
                  </a:ln>
                  <a:solidFill>
                    <a:srgbClr val="000000"/>
                  </a:solidFill>
                  <a:effectLst>
                    <a:glow rad="101600">
                      <a:prstClr val="white"/>
                    </a:glow>
                  </a:effectLst>
                  <a:uLnTx/>
                  <a:uFillTx/>
                  <a:latin typeface="ＭＳ Ｐゴシック" panose="020B0600070205080204" pitchFamily="50" charset="-128"/>
                  <a:ea typeface="ＭＳ Ｐゴシック" panose="020B0600070205080204" pitchFamily="50" charset="-128"/>
                  <a:cs typeface="+mn-cs"/>
                </a:rPr>
                <a:t>可動式ホーム柵</a:t>
              </a:r>
            </a:p>
          </p:txBody>
        </p:sp>
      </p:grpSp>
      <p:grpSp>
        <p:nvGrpSpPr>
          <p:cNvPr id="4" name="グループ化 3"/>
          <p:cNvGrpSpPr/>
          <p:nvPr/>
        </p:nvGrpSpPr>
        <p:grpSpPr>
          <a:xfrm>
            <a:off x="6748753" y="3501008"/>
            <a:ext cx="1920000" cy="1459603"/>
            <a:chOff x="6748753" y="3175556"/>
            <a:chExt cx="1920000" cy="1459603"/>
          </a:xfrm>
        </p:grpSpPr>
        <p:pic>
          <p:nvPicPr>
            <p:cNvPr id="48" name="図 47" descr="建物の間の道路&#10;&#10;中程度の精度で自動的に生成された説明">
              <a:extLst>
                <a:ext uri="{FF2B5EF4-FFF2-40B4-BE49-F238E27FC236}">
                  <a16:creationId xmlns:a16="http://schemas.microsoft.com/office/drawing/2014/main" id="{A70783BE-E85F-4510-93F9-1E8F81999A9B}"/>
                </a:ext>
              </a:extLst>
            </p:cNvPr>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6748753" y="3175556"/>
              <a:ext cx="1920000" cy="1440000"/>
            </a:xfrm>
            <a:prstGeom prst="rect">
              <a:avLst/>
            </a:prstGeom>
          </p:spPr>
        </p:pic>
        <p:sp>
          <p:nvSpPr>
            <p:cNvPr id="55" name="正方形/長方形 54">
              <a:extLst>
                <a:ext uri="{FF2B5EF4-FFF2-40B4-BE49-F238E27FC236}">
                  <a16:creationId xmlns:a16="http://schemas.microsoft.com/office/drawing/2014/main" id="{C9066DBE-1DD2-402D-8D1B-7743AE419747}"/>
                </a:ext>
              </a:extLst>
            </p:cNvPr>
            <p:cNvSpPr/>
            <p:nvPr/>
          </p:nvSpPr>
          <p:spPr>
            <a:xfrm>
              <a:off x="7588478" y="4229457"/>
              <a:ext cx="1064326" cy="405702"/>
            </a:xfrm>
            <a:prstGeom prst="rect">
              <a:avLst/>
            </a:prstGeom>
            <a:noFill/>
            <a:ln w="50800" algn="ctr">
              <a:noFill/>
              <a:miter lim="800000"/>
              <a:headEnd/>
              <a:tailEnd/>
            </a:ln>
          </p:spPr>
          <p:txBody>
            <a:bodyPr wrap="none" lIns="36000" tIns="10800" rIns="36000" bIns="10800" rtlCol="0" anchor="ctr">
              <a:noAutofit/>
            </a:bodyPr>
            <a:lstStyle/>
            <a:p>
              <a:pPr marL="185738" marR="0" lvl="0" indent="-185738" algn="r" defTabSz="914400" rtl="0" eaLnBrk="1" fontAlgn="auto" latinLnBrk="0" hangingPunct="1">
                <a:lnSpc>
                  <a:spcPct val="100000"/>
                </a:lnSpc>
                <a:spcBef>
                  <a:spcPts val="0"/>
                </a:spcBef>
                <a:spcAft>
                  <a:spcPts val="0"/>
                </a:spcAft>
                <a:buClr>
                  <a:srgbClr val="969696"/>
                </a:buClr>
                <a:buSzPct val="80000"/>
                <a:buFontTx/>
                <a:buNone/>
                <a:tabLst/>
                <a:defRPr/>
              </a:pPr>
              <a:r>
                <a:rPr kumimoji="1" lang="ja-JP" altLang="en-US" sz="1050" b="1" i="0" u="none" strike="noStrike" kern="1200" cap="none" spc="0" normalizeH="0" baseline="0" noProof="0" dirty="0">
                  <a:ln>
                    <a:noFill/>
                  </a:ln>
                  <a:solidFill>
                    <a:srgbClr val="000000"/>
                  </a:solidFill>
                  <a:effectLst>
                    <a:glow rad="101600">
                      <a:prstClr val="white"/>
                    </a:glow>
                  </a:effectLst>
                  <a:uLnTx/>
                  <a:uFillTx/>
                  <a:latin typeface="ＭＳ Ｐゴシック" panose="020B0600070205080204" pitchFamily="50" charset="-128"/>
                  <a:ea typeface="ＭＳ Ｐゴシック" panose="020B0600070205080204" pitchFamily="50" charset="-128"/>
                  <a:cs typeface="+mn-cs"/>
                </a:rPr>
                <a:t>高架橋の橋脚補強</a:t>
              </a:r>
            </a:p>
          </p:txBody>
        </p:sp>
      </p:grpSp>
      <p:sp>
        <p:nvSpPr>
          <p:cNvPr id="56" name="正方形/長方形 55">
            <a:extLst>
              <a:ext uri="{FF2B5EF4-FFF2-40B4-BE49-F238E27FC236}">
                <a16:creationId xmlns:a16="http://schemas.microsoft.com/office/drawing/2014/main" id="{49BC8109-4E65-440E-9F9D-CB35FE650DDE}"/>
              </a:ext>
            </a:extLst>
          </p:cNvPr>
          <p:cNvSpPr/>
          <p:nvPr/>
        </p:nvSpPr>
        <p:spPr>
          <a:xfrm>
            <a:off x="7588478" y="6093109"/>
            <a:ext cx="1064326" cy="405702"/>
          </a:xfrm>
          <a:prstGeom prst="rect">
            <a:avLst/>
          </a:prstGeom>
          <a:noFill/>
          <a:ln w="50800" algn="ctr">
            <a:noFill/>
            <a:miter lim="800000"/>
            <a:headEnd/>
            <a:tailEnd/>
          </a:ln>
        </p:spPr>
        <p:txBody>
          <a:bodyPr wrap="none" lIns="36000" tIns="10800" rIns="36000" bIns="10800" rtlCol="0" anchor="ctr">
            <a:noAutofit/>
          </a:bodyPr>
          <a:lstStyle/>
          <a:p>
            <a:pPr marL="185738" marR="0" lvl="0" indent="-185738" algn="r" defTabSz="914400" rtl="0" eaLnBrk="1" fontAlgn="auto" latinLnBrk="0" hangingPunct="1">
              <a:lnSpc>
                <a:spcPct val="100000"/>
              </a:lnSpc>
              <a:spcBef>
                <a:spcPts val="0"/>
              </a:spcBef>
              <a:spcAft>
                <a:spcPts val="0"/>
              </a:spcAft>
              <a:buClr>
                <a:srgbClr val="969696"/>
              </a:buClr>
              <a:buSzPct val="80000"/>
              <a:buFontTx/>
              <a:buNone/>
              <a:tabLst/>
              <a:defRPr/>
            </a:pPr>
            <a:r>
              <a:rPr kumimoji="1" lang="ja-JP" altLang="en-US" sz="1050" b="1" i="0" u="none" strike="noStrike" kern="1200" cap="none" spc="0" normalizeH="0" baseline="0" noProof="0" dirty="0">
                <a:ln>
                  <a:noFill/>
                </a:ln>
                <a:solidFill>
                  <a:srgbClr val="000000"/>
                </a:solidFill>
                <a:effectLst>
                  <a:glow rad="101600">
                    <a:prstClr val="white"/>
                  </a:glow>
                </a:effectLst>
                <a:uLnTx/>
                <a:uFillTx/>
                <a:latin typeface="ＭＳ Ｐゴシック" panose="020B0600070205080204" pitchFamily="50" charset="-128"/>
                <a:ea typeface="ＭＳ Ｐゴシック" panose="020B0600070205080204" pitchFamily="50" charset="-128"/>
                <a:cs typeface="+mn-cs"/>
              </a:rPr>
              <a:t>車内防犯カメラ</a:t>
            </a:r>
          </a:p>
        </p:txBody>
      </p:sp>
      <p:sp>
        <p:nvSpPr>
          <p:cNvPr id="57" name="正方形/長方形 56">
            <a:extLst>
              <a:ext uri="{FF2B5EF4-FFF2-40B4-BE49-F238E27FC236}">
                <a16:creationId xmlns:a16="http://schemas.microsoft.com/office/drawing/2014/main" id="{47E05757-7F77-4F81-97F0-4FA9450D9F9B}"/>
              </a:ext>
            </a:extLst>
          </p:cNvPr>
          <p:cNvSpPr/>
          <p:nvPr/>
        </p:nvSpPr>
        <p:spPr>
          <a:xfrm>
            <a:off x="5456807" y="6043569"/>
            <a:ext cx="1064326" cy="405702"/>
          </a:xfrm>
          <a:prstGeom prst="rect">
            <a:avLst/>
          </a:prstGeom>
          <a:noFill/>
          <a:ln w="50800" algn="ctr">
            <a:noFill/>
            <a:miter lim="800000"/>
            <a:headEnd/>
            <a:tailEnd/>
          </a:ln>
        </p:spPr>
        <p:txBody>
          <a:bodyPr wrap="none" lIns="36000" tIns="10800" rIns="36000" bIns="10800" rtlCol="0" anchor="ctr">
            <a:noAutofit/>
          </a:bodyPr>
          <a:lstStyle/>
          <a:p>
            <a:pPr marL="185738" marR="0" lvl="0" indent="-185738" algn="r" defTabSz="914400" rtl="0" eaLnBrk="1" fontAlgn="auto" latinLnBrk="0" hangingPunct="1">
              <a:lnSpc>
                <a:spcPct val="100000"/>
              </a:lnSpc>
              <a:spcBef>
                <a:spcPts val="0"/>
              </a:spcBef>
              <a:spcAft>
                <a:spcPts val="0"/>
              </a:spcAft>
              <a:buClr>
                <a:srgbClr val="969696"/>
              </a:buClr>
              <a:buSzPct val="80000"/>
              <a:buFontTx/>
              <a:buNone/>
              <a:tabLst/>
              <a:defRPr/>
            </a:pPr>
            <a:r>
              <a:rPr kumimoji="1" lang="ja-JP" altLang="en-US" sz="1050" b="1" i="0" u="none" strike="noStrike" kern="1200" cap="none" spc="0" normalizeH="0" baseline="0" noProof="0" dirty="0">
                <a:ln>
                  <a:noFill/>
                </a:ln>
                <a:solidFill>
                  <a:srgbClr val="000000"/>
                </a:solidFill>
                <a:effectLst>
                  <a:glow rad="101600">
                    <a:prstClr val="white"/>
                  </a:glow>
                </a:effectLst>
                <a:uLnTx/>
                <a:uFillTx/>
                <a:latin typeface="ＭＳ Ｐゴシック" panose="020B0600070205080204" pitchFamily="50" charset="-128"/>
                <a:ea typeface="ＭＳ Ｐゴシック" panose="020B0600070205080204" pitchFamily="50" charset="-128"/>
                <a:cs typeface="+mn-cs"/>
              </a:rPr>
              <a:t>止水鉄扉</a:t>
            </a:r>
          </a:p>
        </p:txBody>
      </p:sp>
      <p:grpSp>
        <p:nvGrpSpPr>
          <p:cNvPr id="2" name="グループ化 1"/>
          <p:cNvGrpSpPr/>
          <p:nvPr/>
        </p:nvGrpSpPr>
        <p:grpSpPr>
          <a:xfrm>
            <a:off x="123933" y="274987"/>
            <a:ext cx="8749212" cy="2848481"/>
            <a:chOff x="179512" y="-139561"/>
            <a:chExt cx="8749212" cy="2848481"/>
          </a:xfrm>
        </p:grpSpPr>
        <p:sp>
          <p:nvSpPr>
            <p:cNvPr id="27" name="正方形/長方形 26"/>
            <p:cNvSpPr/>
            <p:nvPr/>
          </p:nvSpPr>
          <p:spPr>
            <a:xfrm>
              <a:off x="210923" y="-139561"/>
              <a:ext cx="8637791" cy="369332"/>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企業理念の継承</a:t>
              </a:r>
            </a:p>
          </p:txBody>
        </p:sp>
        <p:cxnSp>
          <p:nvCxnSpPr>
            <p:cNvPr id="41" name="直線コネクタ 40">
              <a:extLst>
                <a:ext uri="{FF2B5EF4-FFF2-40B4-BE49-F238E27FC236}">
                  <a16:creationId xmlns:a16="http://schemas.microsoft.com/office/drawing/2014/main" id="{E8C06758-845F-4593-8CCF-F9D776BB3B5F}"/>
                </a:ext>
              </a:extLst>
            </p:cNvPr>
            <p:cNvCxnSpPr>
              <a:cxnSpLocks/>
            </p:cNvCxnSpPr>
            <p:nvPr/>
          </p:nvCxnSpPr>
          <p:spPr>
            <a:xfrm>
              <a:off x="2627784" y="1162844"/>
              <a:ext cx="0" cy="1546076"/>
            </a:xfrm>
            <a:prstGeom prst="line">
              <a:avLst/>
            </a:prstGeom>
            <a:ln w="3175">
              <a:prstDash val="sysDash"/>
            </a:ln>
          </p:spPr>
          <p:style>
            <a:lnRef idx="1">
              <a:schemeClr val="accent1"/>
            </a:lnRef>
            <a:fillRef idx="0">
              <a:schemeClr val="accent1"/>
            </a:fillRef>
            <a:effectRef idx="0">
              <a:schemeClr val="accent1"/>
            </a:effectRef>
            <a:fontRef idx="minor">
              <a:schemeClr val="tx1"/>
            </a:fontRef>
          </p:style>
        </p:cxnSp>
        <p:cxnSp>
          <p:nvCxnSpPr>
            <p:cNvPr id="63" name="直線コネクタ 62">
              <a:extLst>
                <a:ext uri="{FF2B5EF4-FFF2-40B4-BE49-F238E27FC236}">
                  <a16:creationId xmlns:a16="http://schemas.microsoft.com/office/drawing/2014/main" id="{6E4ADD40-12C1-464D-995D-7950B13930F6}"/>
                </a:ext>
              </a:extLst>
            </p:cNvPr>
            <p:cNvCxnSpPr>
              <a:cxnSpLocks/>
            </p:cNvCxnSpPr>
            <p:nvPr/>
          </p:nvCxnSpPr>
          <p:spPr>
            <a:xfrm>
              <a:off x="4620357" y="1162844"/>
              <a:ext cx="0" cy="1546076"/>
            </a:xfrm>
            <a:prstGeom prst="line">
              <a:avLst/>
            </a:prstGeom>
            <a:ln w="3175">
              <a:prstDash val="sysDash"/>
            </a:ln>
          </p:spPr>
          <p:style>
            <a:lnRef idx="1">
              <a:schemeClr val="accent1"/>
            </a:lnRef>
            <a:fillRef idx="0">
              <a:schemeClr val="accent1"/>
            </a:fillRef>
            <a:effectRef idx="0">
              <a:schemeClr val="accent1"/>
            </a:effectRef>
            <a:fontRef idx="minor">
              <a:schemeClr val="tx1"/>
            </a:fontRef>
          </p:style>
        </p:cxnSp>
        <p:cxnSp>
          <p:nvCxnSpPr>
            <p:cNvPr id="64" name="直線コネクタ 63">
              <a:extLst>
                <a:ext uri="{FF2B5EF4-FFF2-40B4-BE49-F238E27FC236}">
                  <a16:creationId xmlns:a16="http://schemas.microsoft.com/office/drawing/2014/main" id="{0D6E2A43-D61B-4EB2-BD50-4662D5AC961E}"/>
                </a:ext>
              </a:extLst>
            </p:cNvPr>
            <p:cNvCxnSpPr>
              <a:cxnSpLocks/>
            </p:cNvCxnSpPr>
            <p:nvPr/>
          </p:nvCxnSpPr>
          <p:spPr>
            <a:xfrm>
              <a:off x="6708465" y="1162843"/>
              <a:ext cx="0" cy="1546077"/>
            </a:xfrm>
            <a:prstGeom prst="line">
              <a:avLst/>
            </a:prstGeom>
            <a:ln w="3175">
              <a:prstDash val="sysDash"/>
            </a:ln>
          </p:spPr>
          <p:style>
            <a:lnRef idx="1">
              <a:schemeClr val="accent1"/>
            </a:lnRef>
            <a:fillRef idx="0">
              <a:schemeClr val="accent1"/>
            </a:fillRef>
            <a:effectRef idx="0">
              <a:schemeClr val="accent1"/>
            </a:effectRef>
            <a:fontRef idx="minor">
              <a:schemeClr val="tx1"/>
            </a:fontRef>
          </p:style>
        </p:cxnSp>
        <p:sp>
          <p:nvSpPr>
            <p:cNvPr id="65" name="山形 6">
              <a:extLst>
                <a:ext uri="{FF2B5EF4-FFF2-40B4-BE49-F238E27FC236}">
                  <a16:creationId xmlns:a16="http://schemas.microsoft.com/office/drawing/2014/main" id="{A129DD8B-5BB5-4A4E-B812-62F859B6D6E6}"/>
                </a:ext>
              </a:extLst>
            </p:cNvPr>
            <p:cNvSpPr/>
            <p:nvPr/>
          </p:nvSpPr>
          <p:spPr>
            <a:xfrm>
              <a:off x="611560" y="692696"/>
              <a:ext cx="2160000" cy="278985"/>
            </a:xfrm>
            <a:prstGeom prst="chevron">
              <a:avLst/>
            </a:prstGeom>
            <a:noFill/>
            <a:ln w="190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2018</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a:t>
              </a:r>
            </a:p>
          </p:txBody>
        </p:sp>
        <p:sp>
          <p:nvSpPr>
            <p:cNvPr id="66" name="山形 7">
              <a:extLst>
                <a:ext uri="{FF2B5EF4-FFF2-40B4-BE49-F238E27FC236}">
                  <a16:creationId xmlns:a16="http://schemas.microsoft.com/office/drawing/2014/main" id="{13CE0EBE-9711-4468-AA3F-56E6686991BA}"/>
                </a:ext>
              </a:extLst>
            </p:cNvPr>
            <p:cNvSpPr/>
            <p:nvPr/>
          </p:nvSpPr>
          <p:spPr>
            <a:xfrm>
              <a:off x="2628024" y="692696"/>
              <a:ext cx="2160000" cy="278985"/>
            </a:xfrm>
            <a:prstGeom prst="chevron">
              <a:avLst/>
            </a:prstGeom>
            <a:noFill/>
            <a:ln w="190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2019</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a:t>
              </a:r>
            </a:p>
          </p:txBody>
        </p:sp>
        <p:sp>
          <p:nvSpPr>
            <p:cNvPr id="67" name="山形 8">
              <a:extLst>
                <a:ext uri="{FF2B5EF4-FFF2-40B4-BE49-F238E27FC236}">
                  <a16:creationId xmlns:a16="http://schemas.microsoft.com/office/drawing/2014/main" id="{AF37F727-690A-408F-A502-0B878F9FAEBE}"/>
                </a:ext>
              </a:extLst>
            </p:cNvPr>
            <p:cNvSpPr/>
            <p:nvPr/>
          </p:nvSpPr>
          <p:spPr>
            <a:xfrm>
              <a:off x="4644248" y="692696"/>
              <a:ext cx="2160000" cy="278985"/>
            </a:xfrm>
            <a:prstGeom prst="chevron">
              <a:avLst/>
            </a:prstGeom>
            <a:noFill/>
            <a:ln w="190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2020</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a:t>
              </a:r>
            </a:p>
          </p:txBody>
        </p:sp>
        <p:sp>
          <p:nvSpPr>
            <p:cNvPr id="68" name="山形 9">
              <a:extLst>
                <a:ext uri="{FF2B5EF4-FFF2-40B4-BE49-F238E27FC236}">
                  <a16:creationId xmlns:a16="http://schemas.microsoft.com/office/drawing/2014/main" id="{7B0371C7-654E-4BBC-87E7-CED8EAD93E6D}"/>
                </a:ext>
              </a:extLst>
            </p:cNvPr>
            <p:cNvSpPr/>
            <p:nvPr/>
          </p:nvSpPr>
          <p:spPr>
            <a:xfrm>
              <a:off x="6660472" y="692696"/>
              <a:ext cx="2160000" cy="278985"/>
            </a:xfrm>
            <a:prstGeom prst="chevron">
              <a:avLst/>
            </a:prstGeom>
            <a:noFill/>
            <a:ln w="190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2021</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a:t>
              </a:r>
            </a:p>
          </p:txBody>
        </p:sp>
        <p:sp>
          <p:nvSpPr>
            <p:cNvPr id="69" name="正方形/長方形 68">
              <a:extLst>
                <a:ext uri="{FF2B5EF4-FFF2-40B4-BE49-F238E27FC236}">
                  <a16:creationId xmlns:a16="http://schemas.microsoft.com/office/drawing/2014/main" id="{4488AF1B-6BAD-4206-9A89-EA28F1C15165}"/>
                </a:ext>
              </a:extLst>
            </p:cNvPr>
            <p:cNvSpPr/>
            <p:nvPr/>
          </p:nvSpPr>
          <p:spPr>
            <a:xfrm>
              <a:off x="251520" y="1124744"/>
              <a:ext cx="432048" cy="1368152"/>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eaVert" lIns="36000" tIns="36000" rIns="0" bIns="3600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sysClr val="windowText" lastClr="000000"/>
                  </a:solidFill>
                  <a:effectLst/>
                  <a:uLnTx/>
                  <a:uFillTx/>
                  <a:latin typeface="Calibri"/>
                  <a:ea typeface="ＭＳ Ｐゴシック" panose="020B0600070205080204" pitchFamily="50" charset="-128"/>
                  <a:cs typeface="+mn-cs"/>
                </a:rPr>
                <a:t>年表（概況）</a:t>
              </a:r>
            </a:p>
          </p:txBody>
        </p:sp>
        <p:cxnSp>
          <p:nvCxnSpPr>
            <p:cNvPr id="70" name="直線コネクタ 69">
              <a:extLst>
                <a:ext uri="{FF2B5EF4-FFF2-40B4-BE49-F238E27FC236}">
                  <a16:creationId xmlns:a16="http://schemas.microsoft.com/office/drawing/2014/main" id="{BC51FB6C-90DF-4AB9-8563-F0A7BC8D449A}"/>
                </a:ext>
              </a:extLst>
            </p:cNvPr>
            <p:cNvCxnSpPr/>
            <p:nvPr/>
          </p:nvCxnSpPr>
          <p:spPr>
            <a:xfrm>
              <a:off x="359772" y="2708920"/>
              <a:ext cx="8568952"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71" name="直線コネクタ 70">
              <a:extLst>
                <a:ext uri="{FF2B5EF4-FFF2-40B4-BE49-F238E27FC236}">
                  <a16:creationId xmlns:a16="http://schemas.microsoft.com/office/drawing/2014/main" id="{AD2D5DBD-98F2-4D01-8ED5-FCBABB5CC213}"/>
                </a:ext>
              </a:extLst>
            </p:cNvPr>
            <p:cNvCxnSpPr/>
            <p:nvPr/>
          </p:nvCxnSpPr>
          <p:spPr>
            <a:xfrm>
              <a:off x="179512" y="620688"/>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47" name="正方形/長方形 46">
              <a:extLst>
                <a:ext uri="{FF2B5EF4-FFF2-40B4-BE49-F238E27FC236}">
                  <a16:creationId xmlns:a16="http://schemas.microsoft.com/office/drawing/2014/main" id="{B615BD7F-9215-4919-B0AB-A06827676726}"/>
                </a:ext>
              </a:extLst>
            </p:cNvPr>
            <p:cNvSpPr/>
            <p:nvPr/>
          </p:nvSpPr>
          <p:spPr>
            <a:xfrm>
              <a:off x="7163070" y="1904376"/>
              <a:ext cx="1726241" cy="396286"/>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marL="88900" marR="0" lvl="0" indent="-8890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●トンネル中柱、特殊橋梁の補強完了　（～</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2022.3</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p>
          </p:txBody>
        </p:sp>
        <p:sp>
          <p:nvSpPr>
            <p:cNvPr id="60" name="正方形/長方形 59">
              <a:extLst>
                <a:ext uri="{FF2B5EF4-FFF2-40B4-BE49-F238E27FC236}">
                  <a16:creationId xmlns:a16="http://schemas.microsoft.com/office/drawing/2014/main" id="{DC1C0E8B-AC32-42BA-A4FB-4483FB97B4DD}"/>
                </a:ext>
              </a:extLst>
            </p:cNvPr>
            <p:cNvSpPr/>
            <p:nvPr/>
          </p:nvSpPr>
          <p:spPr>
            <a:xfrm>
              <a:off x="901543" y="1831627"/>
              <a:ext cx="2423585" cy="334109"/>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marL="88900" marR="0" lvl="0" indent="-8890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●津波浸水対策完了</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2019.3)</a:t>
              </a:r>
            </a:p>
          </p:txBody>
        </p:sp>
        <p:sp>
          <p:nvSpPr>
            <p:cNvPr id="73" name="正方形/長方形 72">
              <a:extLst>
                <a:ext uri="{FF2B5EF4-FFF2-40B4-BE49-F238E27FC236}">
                  <a16:creationId xmlns:a16="http://schemas.microsoft.com/office/drawing/2014/main" id="{42EA0592-EF34-4E6B-94CE-1B1CAFF2F790}"/>
                </a:ext>
              </a:extLst>
            </p:cNvPr>
            <p:cNvSpPr/>
            <p:nvPr/>
          </p:nvSpPr>
          <p:spPr>
            <a:xfrm>
              <a:off x="948049" y="2042339"/>
              <a:ext cx="2423585" cy="334109"/>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marL="88900" marR="0" lvl="0" indent="-8890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●ゲリラ豪雨対策完了（～</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2019.3</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58" name="矢印: 五方向 57">
              <a:extLst>
                <a:ext uri="{FF2B5EF4-FFF2-40B4-BE49-F238E27FC236}">
                  <a16:creationId xmlns:a16="http://schemas.microsoft.com/office/drawing/2014/main" id="{629F3C36-4D4D-4EF1-8F01-01B3CA806010}"/>
                </a:ext>
              </a:extLst>
            </p:cNvPr>
            <p:cNvSpPr/>
            <p:nvPr/>
          </p:nvSpPr>
          <p:spPr>
            <a:xfrm>
              <a:off x="755578" y="1023337"/>
              <a:ext cx="8064892" cy="216001"/>
            </a:xfrm>
            <a:prstGeom prst="homePlat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●可動式ホーム柵設置　（</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2021</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年度末：整備率</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57</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76/133</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駅））</a:t>
              </a:r>
            </a:p>
          </p:txBody>
        </p:sp>
        <p:sp>
          <p:nvSpPr>
            <p:cNvPr id="61" name="矢印: 五方向 60">
              <a:extLst>
                <a:ext uri="{FF2B5EF4-FFF2-40B4-BE49-F238E27FC236}">
                  <a16:creationId xmlns:a16="http://schemas.microsoft.com/office/drawing/2014/main" id="{EBA0D148-B2B3-4AFF-B6FF-1FC6E73C9831}"/>
                </a:ext>
              </a:extLst>
            </p:cNvPr>
            <p:cNvSpPr/>
            <p:nvPr/>
          </p:nvSpPr>
          <p:spPr>
            <a:xfrm>
              <a:off x="755578" y="1300859"/>
              <a:ext cx="8064892" cy="216001"/>
            </a:xfrm>
            <a:prstGeom prst="homePlat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●高架橋脚の補強　（</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2021</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年度末：整備率</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97</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438/450</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本））</a:t>
              </a:r>
            </a:p>
          </p:txBody>
        </p:sp>
        <p:sp>
          <p:nvSpPr>
            <p:cNvPr id="74" name="矢印: 五方向 73">
              <a:extLst>
                <a:ext uri="{FF2B5EF4-FFF2-40B4-BE49-F238E27FC236}">
                  <a16:creationId xmlns:a16="http://schemas.microsoft.com/office/drawing/2014/main" id="{6E679759-FD3B-4F4A-B119-809157691FC9}"/>
                </a:ext>
              </a:extLst>
            </p:cNvPr>
            <p:cNvSpPr/>
            <p:nvPr/>
          </p:nvSpPr>
          <p:spPr>
            <a:xfrm>
              <a:off x="755578" y="1576960"/>
              <a:ext cx="8064892" cy="216001"/>
            </a:xfrm>
            <a:prstGeom prst="homePlat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●脱線防止レールの設置　（</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2021</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年度末：整備率</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50</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10/20</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ｋｍ））</a:t>
              </a:r>
            </a:p>
          </p:txBody>
        </p:sp>
        <p:sp>
          <p:nvSpPr>
            <p:cNvPr id="75" name="矢印: 五方向 74">
              <a:extLst>
                <a:ext uri="{FF2B5EF4-FFF2-40B4-BE49-F238E27FC236}">
                  <a16:creationId xmlns:a16="http://schemas.microsoft.com/office/drawing/2014/main" id="{6F46E4B0-0E23-4173-933B-377908845147}"/>
                </a:ext>
              </a:extLst>
            </p:cNvPr>
            <p:cNvSpPr/>
            <p:nvPr/>
          </p:nvSpPr>
          <p:spPr>
            <a:xfrm>
              <a:off x="755578" y="2421528"/>
              <a:ext cx="8064892" cy="216001"/>
            </a:xfrm>
            <a:prstGeom prst="homePlat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●駅構内・車内防犯カメラの設置　（</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2021</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年度末：駅</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3,116</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台、車両</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250</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両）</a:t>
              </a:r>
            </a:p>
          </p:txBody>
        </p:sp>
      </p:grpSp>
      <p:sp>
        <p:nvSpPr>
          <p:cNvPr id="59" name="正方形/長方形 58"/>
          <p:cNvSpPr/>
          <p:nvPr/>
        </p:nvSpPr>
        <p:spPr>
          <a:xfrm>
            <a:off x="155343" y="629936"/>
            <a:ext cx="8637791" cy="307777"/>
          </a:xfrm>
          <a:prstGeom prst="rect">
            <a:avLst/>
          </a:prstGeom>
          <a:ln w="12700">
            <a:solidFill>
              <a:schemeClr val="tx1"/>
            </a:solidFill>
          </a:ln>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新会社の企業理念</a:t>
            </a:r>
            <a:r>
              <a:rPr kumimoji="1"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「私たちは、</a:t>
            </a:r>
            <a:r>
              <a:rPr kumimoji="1" lang="ja-JP" altLang="en-US"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最高の安全・安心</a:t>
            </a:r>
            <a:r>
              <a:rPr kumimoji="1"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を追求し、誠実さとチャレンジ精神をもって、大阪から元気を創り続けます。」</a:t>
            </a:r>
          </a:p>
        </p:txBody>
      </p:sp>
      <p:sp>
        <p:nvSpPr>
          <p:cNvPr id="62" name="角丸四角形 61"/>
          <p:cNvSpPr/>
          <p:nvPr/>
        </p:nvSpPr>
        <p:spPr>
          <a:xfrm>
            <a:off x="7396758" y="188640"/>
            <a:ext cx="1423714" cy="360040"/>
          </a:xfrm>
          <a:prstGeom prst="roundRect">
            <a:avLst/>
          </a:prstGeom>
          <a:solidFill>
            <a:srgbClr val="0070C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追加</a:t>
            </a:r>
          </a:p>
        </p:txBody>
      </p:sp>
      <p:sp>
        <p:nvSpPr>
          <p:cNvPr id="76" name="正方形/長方形 75"/>
          <p:cNvSpPr/>
          <p:nvPr/>
        </p:nvSpPr>
        <p:spPr>
          <a:xfrm>
            <a:off x="5184068" y="188640"/>
            <a:ext cx="2088232" cy="360040"/>
          </a:xfrm>
          <a:prstGeom prst="rect">
            <a:avLst/>
          </a:prstGeom>
          <a:solidFill>
            <a:schemeClr val="accent3">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1600" b="1" dirty="0" smtClean="0">
                <a:solidFill>
                  <a:schemeClr val="bg1"/>
                </a:solidFill>
                <a:latin typeface="BIZ UDゴシック" panose="020B0400000000000000" pitchFamily="49" charset="-128"/>
                <a:ea typeface="BIZ UDゴシック" panose="020B0400000000000000" pitchFamily="49" charset="-128"/>
              </a:rPr>
              <a:t>民営化後の</a:t>
            </a:r>
            <a:r>
              <a:rPr kumimoji="1" lang="ja-JP" altLang="en-US" sz="1600" b="1" dirty="0">
                <a:solidFill>
                  <a:schemeClr val="bg1"/>
                </a:solidFill>
                <a:latin typeface="BIZ UDゴシック" panose="020B0400000000000000" pitchFamily="49" charset="-128"/>
                <a:ea typeface="BIZ UDゴシック" panose="020B0400000000000000" pitchFamily="49" charset="-128"/>
              </a:rPr>
              <a:t>取組</a:t>
            </a:r>
          </a:p>
        </p:txBody>
      </p:sp>
      <p:sp>
        <p:nvSpPr>
          <p:cNvPr id="72" name="テキスト ボックス 71"/>
          <p:cNvSpPr txBox="1"/>
          <p:nvPr/>
        </p:nvSpPr>
        <p:spPr>
          <a:xfrm>
            <a:off x="0" y="0"/>
            <a:ext cx="3851920" cy="26064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Ⅱ</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公民連携</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経営形態の見直し</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民営化の取組</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・地下鉄</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5" name="スライド番号プレースホルダー 4"/>
          <p:cNvSpPr>
            <a:spLocks noGrp="1"/>
          </p:cNvSpPr>
          <p:nvPr>
            <p:ph type="sldNum" sz="quarter" idx="12"/>
          </p:nvPr>
        </p:nvSpPr>
        <p:spPr/>
        <p:txBody>
          <a:bodyPr/>
          <a:lstStyle/>
          <a:p>
            <a:fld id="{CCEC3038-1CF1-4B63-9920-55248DCFBA97}" type="slidenum">
              <a:rPr kumimoji="1" lang="ja-JP" altLang="en-US" smtClean="0"/>
              <a:pPr/>
              <a:t>62</a:t>
            </a:fld>
            <a:endParaRPr kumimoji="1" lang="ja-JP" altLang="en-US"/>
          </a:p>
        </p:txBody>
      </p:sp>
    </p:spTree>
    <p:extLst>
      <p:ext uri="{BB962C8B-B14F-4D97-AF65-F5344CB8AC3E}">
        <p14:creationId xmlns:p14="http://schemas.microsoft.com/office/powerpoint/2010/main" val="682565851"/>
      </p:ext>
    </p:extLst>
  </p:cSld>
  <p:clrMapOvr>
    <a:masterClrMapping/>
  </p:clrMapOvr>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正方形/長方形 26"/>
          <p:cNvSpPr/>
          <p:nvPr/>
        </p:nvSpPr>
        <p:spPr>
          <a:xfrm>
            <a:off x="251520" y="260648"/>
            <a:ext cx="5904656" cy="353943"/>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700" b="1"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①スピーディなサービス改善</a:t>
            </a:r>
            <a:r>
              <a:rPr kumimoji="1" lang="ja-JP" altLang="en-US" sz="1700" b="1" i="0" u="none" strike="noStrike" kern="1200" cap="none" spc="0" normalizeH="0" baseline="0" noProof="0" dirty="0" smtClean="0">
                <a:ln>
                  <a:noFill/>
                </a:ln>
                <a:solidFill>
                  <a:prstClr val="black"/>
                </a:solidFill>
                <a:effectLst/>
                <a:uLnTx/>
                <a:uFillTx/>
                <a:latin typeface="Calibri" pitchFamily="34" charset="0"/>
                <a:ea typeface="ＭＳ Ｐゴシック" panose="020B0600070205080204" pitchFamily="50" charset="-128"/>
                <a:cs typeface="+mn-cs"/>
              </a:rPr>
              <a:t>（快適性・利便性の</a:t>
            </a:r>
            <a:r>
              <a:rPr kumimoji="1" lang="ja-JP" altLang="en-US" sz="1700" b="1"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向上）</a:t>
            </a:r>
          </a:p>
        </p:txBody>
      </p:sp>
      <p:cxnSp>
        <p:nvCxnSpPr>
          <p:cNvPr id="41" name="直線コネクタ 40">
            <a:extLst>
              <a:ext uri="{FF2B5EF4-FFF2-40B4-BE49-F238E27FC236}">
                <a16:creationId xmlns:a16="http://schemas.microsoft.com/office/drawing/2014/main" id="{E8C06758-845F-4593-8CCF-F9D776BB3B5F}"/>
              </a:ext>
            </a:extLst>
          </p:cNvPr>
          <p:cNvCxnSpPr>
            <a:cxnSpLocks/>
          </p:cNvCxnSpPr>
          <p:nvPr/>
        </p:nvCxnSpPr>
        <p:spPr>
          <a:xfrm>
            <a:off x="2627784" y="1162844"/>
            <a:ext cx="0" cy="1546076"/>
          </a:xfrm>
          <a:prstGeom prst="line">
            <a:avLst/>
          </a:prstGeom>
          <a:ln w="3175">
            <a:prstDash val="sysDash"/>
          </a:ln>
        </p:spPr>
        <p:style>
          <a:lnRef idx="1">
            <a:schemeClr val="accent1"/>
          </a:lnRef>
          <a:fillRef idx="0">
            <a:schemeClr val="accent1"/>
          </a:fillRef>
          <a:effectRef idx="0">
            <a:schemeClr val="accent1"/>
          </a:effectRef>
          <a:fontRef idx="minor">
            <a:schemeClr val="tx1"/>
          </a:fontRef>
        </p:style>
      </p:cxnSp>
      <p:cxnSp>
        <p:nvCxnSpPr>
          <p:cNvPr id="63" name="直線コネクタ 62">
            <a:extLst>
              <a:ext uri="{FF2B5EF4-FFF2-40B4-BE49-F238E27FC236}">
                <a16:creationId xmlns:a16="http://schemas.microsoft.com/office/drawing/2014/main" id="{6E4ADD40-12C1-464D-995D-7950B13930F6}"/>
              </a:ext>
            </a:extLst>
          </p:cNvPr>
          <p:cNvCxnSpPr>
            <a:cxnSpLocks/>
          </p:cNvCxnSpPr>
          <p:nvPr/>
        </p:nvCxnSpPr>
        <p:spPr>
          <a:xfrm>
            <a:off x="4620357" y="1162844"/>
            <a:ext cx="0" cy="1546076"/>
          </a:xfrm>
          <a:prstGeom prst="line">
            <a:avLst/>
          </a:prstGeom>
          <a:ln w="3175">
            <a:prstDash val="sysDash"/>
          </a:ln>
        </p:spPr>
        <p:style>
          <a:lnRef idx="1">
            <a:schemeClr val="accent1"/>
          </a:lnRef>
          <a:fillRef idx="0">
            <a:schemeClr val="accent1"/>
          </a:fillRef>
          <a:effectRef idx="0">
            <a:schemeClr val="accent1"/>
          </a:effectRef>
          <a:fontRef idx="minor">
            <a:schemeClr val="tx1"/>
          </a:fontRef>
        </p:style>
      </p:cxnSp>
      <p:cxnSp>
        <p:nvCxnSpPr>
          <p:cNvPr id="64" name="直線コネクタ 63">
            <a:extLst>
              <a:ext uri="{FF2B5EF4-FFF2-40B4-BE49-F238E27FC236}">
                <a16:creationId xmlns:a16="http://schemas.microsoft.com/office/drawing/2014/main" id="{0D6E2A43-D61B-4EB2-BD50-4662D5AC961E}"/>
              </a:ext>
            </a:extLst>
          </p:cNvPr>
          <p:cNvCxnSpPr>
            <a:cxnSpLocks/>
          </p:cNvCxnSpPr>
          <p:nvPr/>
        </p:nvCxnSpPr>
        <p:spPr>
          <a:xfrm>
            <a:off x="6708465" y="1162843"/>
            <a:ext cx="0" cy="1546077"/>
          </a:xfrm>
          <a:prstGeom prst="line">
            <a:avLst/>
          </a:prstGeom>
          <a:ln w="3175">
            <a:prstDash val="sysDash"/>
          </a:ln>
        </p:spPr>
        <p:style>
          <a:lnRef idx="1">
            <a:schemeClr val="accent1"/>
          </a:lnRef>
          <a:fillRef idx="0">
            <a:schemeClr val="accent1"/>
          </a:fillRef>
          <a:effectRef idx="0">
            <a:schemeClr val="accent1"/>
          </a:effectRef>
          <a:fontRef idx="minor">
            <a:schemeClr val="tx1"/>
          </a:fontRef>
        </p:style>
      </p:cxnSp>
      <p:sp>
        <p:nvSpPr>
          <p:cNvPr id="65" name="山形 6">
            <a:extLst>
              <a:ext uri="{FF2B5EF4-FFF2-40B4-BE49-F238E27FC236}">
                <a16:creationId xmlns:a16="http://schemas.microsoft.com/office/drawing/2014/main" id="{A129DD8B-5BB5-4A4E-B812-62F859B6D6E6}"/>
              </a:ext>
            </a:extLst>
          </p:cNvPr>
          <p:cNvSpPr/>
          <p:nvPr/>
        </p:nvSpPr>
        <p:spPr>
          <a:xfrm>
            <a:off x="611560" y="692696"/>
            <a:ext cx="2160000" cy="278985"/>
          </a:xfrm>
          <a:prstGeom prst="chevron">
            <a:avLst/>
          </a:prstGeom>
          <a:noFill/>
          <a:ln w="190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2018</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a:t>
            </a:r>
          </a:p>
        </p:txBody>
      </p:sp>
      <p:sp>
        <p:nvSpPr>
          <p:cNvPr id="66" name="山形 7">
            <a:extLst>
              <a:ext uri="{FF2B5EF4-FFF2-40B4-BE49-F238E27FC236}">
                <a16:creationId xmlns:a16="http://schemas.microsoft.com/office/drawing/2014/main" id="{13CE0EBE-9711-4468-AA3F-56E6686991BA}"/>
              </a:ext>
            </a:extLst>
          </p:cNvPr>
          <p:cNvSpPr/>
          <p:nvPr/>
        </p:nvSpPr>
        <p:spPr>
          <a:xfrm>
            <a:off x="2628024" y="692696"/>
            <a:ext cx="2160000" cy="278985"/>
          </a:xfrm>
          <a:prstGeom prst="chevron">
            <a:avLst/>
          </a:prstGeom>
          <a:noFill/>
          <a:ln w="190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2019</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a:t>
            </a:r>
          </a:p>
        </p:txBody>
      </p:sp>
      <p:sp>
        <p:nvSpPr>
          <p:cNvPr id="67" name="山形 8">
            <a:extLst>
              <a:ext uri="{FF2B5EF4-FFF2-40B4-BE49-F238E27FC236}">
                <a16:creationId xmlns:a16="http://schemas.microsoft.com/office/drawing/2014/main" id="{AF37F727-690A-408F-A502-0B878F9FAEBE}"/>
              </a:ext>
            </a:extLst>
          </p:cNvPr>
          <p:cNvSpPr/>
          <p:nvPr/>
        </p:nvSpPr>
        <p:spPr>
          <a:xfrm>
            <a:off x="4644248" y="692696"/>
            <a:ext cx="2160000" cy="278985"/>
          </a:xfrm>
          <a:prstGeom prst="chevron">
            <a:avLst/>
          </a:prstGeom>
          <a:noFill/>
          <a:ln w="190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2020</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a:t>
            </a:r>
          </a:p>
        </p:txBody>
      </p:sp>
      <p:sp>
        <p:nvSpPr>
          <p:cNvPr id="68" name="山形 9">
            <a:extLst>
              <a:ext uri="{FF2B5EF4-FFF2-40B4-BE49-F238E27FC236}">
                <a16:creationId xmlns:a16="http://schemas.microsoft.com/office/drawing/2014/main" id="{7B0371C7-654E-4BBC-87E7-CED8EAD93E6D}"/>
              </a:ext>
            </a:extLst>
          </p:cNvPr>
          <p:cNvSpPr/>
          <p:nvPr/>
        </p:nvSpPr>
        <p:spPr>
          <a:xfrm>
            <a:off x="6660472" y="692696"/>
            <a:ext cx="2160000" cy="278985"/>
          </a:xfrm>
          <a:prstGeom prst="chevron">
            <a:avLst/>
          </a:prstGeom>
          <a:noFill/>
          <a:ln w="190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2021</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a:t>
            </a:r>
          </a:p>
        </p:txBody>
      </p:sp>
      <p:sp>
        <p:nvSpPr>
          <p:cNvPr id="69" name="正方形/長方形 68">
            <a:extLst>
              <a:ext uri="{FF2B5EF4-FFF2-40B4-BE49-F238E27FC236}">
                <a16:creationId xmlns:a16="http://schemas.microsoft.com/office/drawing/2014/main" id="{4488AF1B-6BAD-4206-9A89-EA28F1C15165}"/>
              </a:ext>
            </a:extLst>
          </p:cNvPr>
          <p:cNvSpPr/>
          <p:nvPr/>
        </p:nvSpPr>
        <p:spPr>
          <a:xfrm>
            <a:off x="251520" y="1124744"/>
            <a:ext cx="432048" cy="1368152"/>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eaVert" lIns="36000" tIns="36000" rIns="0" bIns="3600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sysClr val="windowText" lastClr="000000"/>
                </a:solidFill>
                <a:effectLst/>
                <a:uLnTx/>
                <a:uFillTx/>
                <a:latin typeface="Calibri"/>
                <a:ea typeface="ＭＳ Ｐゴシック" panose="020B0600070205080204" pitchFamily="50" charset="-128"/>
                <a:cs typeface="+mn-cs"/>
              </a:rPr>
              <a:t>年表（概況）</a:t>
            </a:r>
          </a:p>
        </p:txBody>
      </p:sp>
      <p:cxnSp>
        <p:nvCxnSpPr>
          <p:cNvPr id="70" name="直線コネクタ 69">
            <a:extLst>
              <a:ext uri="{FF2B5EF4-FFF2-40B4-BE49-F238E27FC236}">
                <a16:creationId xmlns:a16="http://schemas.microsoft.com/office/drawing/2014/main" id="{BC51FB6C-90DF-4AB9-8563-F0A7BC8D449A}"/>
              </a:ext>
            </a:extLst>
          </p:cNvPr>
          <p:cNvCxnSpPr/>
          <p:nvPr/>
        </p:nvCxnSpPr>
        <p:spPr>
          <a:xfrm>
            <a:off x="359772" y="2708196"/>
            <a:ext cx="8568952"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71" name="直線コネクタ 70">
            <a:extLst>
              <a:ext uri="{FF2B5EF4-FFF2-40B4-BE49-F238E27FC236}">
                <a16:creationId xmlns:a16="http://schemas.microsoft.com/office/drawing/2014/main" id="{AD2D5DBD-98F2-4D01-8ED5-FCBABB5CC213}"/>
              </a:ext>
            </a:extLst>
          </p:cNvPr>
          <p:cNvCxnSpPr/>
          <p:nvPr/>
        </p:nvCxnSpPr>
        <p:spPr>
          <a:xfrm>
            <a:off x="179512" y="620688"/>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4" name="グループ化 13">
            <a:extLst>
              <a:ext uri="{FF2B5EF4-FFF2-40B4-BE49-F238E27FC236}">
                <a16:creationId xmlns:a16="http://schemas.microsoft.com/office/drawing/2014/main" id="{3D755CC2-7926-4834-9CAC-0216FE6DA5C4}"/>
              </a:ext>
            </a:extLst>
          </p:cNvPr>
          <p:cNvGrpSpPr/>
          <p:nvPr/>
        </p:nvGrpSpPr>
        <p:grpSpPr>
          <a:xfrm>
            <a:off x="179512" y="2711106"/>
            <a:ext cx="4547736" cy="789902"/>
            <a:chOff x="395536" y="2852936"/>
            <a:chExt cx="5549780" cy="789902"/>
          </a:xfrm>
        </p:grpSpPr>
        <p:sp>
          <p:nvSpPr>
            <p:cNvPr id="15" name="正方形/長方形 14">
              <a:extLst>
                <a:ext uri="{FF2B5EF4-FFF2-40B4-BE49-F238E27FC236}">
                  <a16:creationId xmlns:a16="http://schemas.microsoft.com/office/drawing/2014/main" id="{77BD186D-579D-4EBB-84F1-714869DE5A78}"/>
                </a:ext>
              </a:extLst>
            </p:cNvPr>
            <p:cNvSpPr/>
            <p:nvPr/>
          </p:nvSpPr>
          <p:spPr>
            <a:xfrm>
              <a:off x="395536" y="2852936"/>
              <a:ext cx="5184576" cy="21602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srgbClr val="1D2088"/>
                  </a:solidFill>
                  <a:effectLst/>
                  <a:uLnTx/>
                  <a:uFillTx/>
                  <a:latin typeface="ＭＳ Ｐゴシック" panose="020B0600070205080204" pitchFamily="50" charset="-128"/>
                  <a:ea typeface="ＭＳ Ｐゴシック" panose="020B0600070205080204" pitchFamily="50" charset="-128"/>
                  <a:cs typeface="+mn-cs"/>
                </a:rPr>
                <a:t>トイレのリニューアル</a:t>
              </a:r>
            </a:p>
          </p:txBody>
        </p:sp>
        <p:sp>
          <p:nvSpPr>
            <p:cNvPr id="16" name="正方形/長方形 15">
              <a:extLst>
                <a:ext uri="{FF2B5EF4-FFF2-40B4-BE49-F238E27FC236}">
                  <a16:creationId xmlns:a16="http://schemas.microsoft.com/office/drawing/2014/main" id="{0906A6A7-65FC-45BC-8C9A-3238DEA0F656}"/>
                </a:ext>
              </a:extLst>
            </p:cNvPr>
            <p:cNvSpPr/>
            <p:nvPr/>
          </p:nvSpPr>
          <p:spPr>
            <a:xfrm>
              <a:off x="395536" y="3031863"/>
              <a:ext cx="5549780" cy="61097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全駅で車いす対応可能なトイレを設置。おむつ替えシートや</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オストメイト用水洗装置も備えた多機能トイレを男女別に１か所</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設置することを基本に整備。</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grpSp>
      <p:grpSp>
        <p:nvGrpSpPr>
          <p:cNvPr id="17" name="グループ化 16">
            <a:extLst>
              <a:ext uri="{FF2B5EF4-FFF2-40B4-BE49-F238E27FC236}">
                <a16:creationId xmlns:a16="http://schemas.microsoft.com/office/drawing/2014/main" id="{40231E35-5889-4342-984E-912F9AF1067B}"/>
              </a:ext>
            </a:extLst>
          </p:cNvPr>
          <p:cNvGrpSpPr/>
          <p:nvPr/>
        </p:nvGrpSpPr>
        <p:grpSpPr>
          <a:xfrm>
            <a:off x="168282" y="3429000"/>
            <a:ext cx="4558966" cy="977347"/>
            <a:chOff x="395536" y="2852936"/>
            <a:chExt cx="5563484" cy="977347"/>
          </a:xfrm>
        </p:grpSpPr>
        <p:sp>
          <p:nvSpPr>
            <p:cNvPr id="18" name="正方形/長方形 17">
              <a:extLst>
                <a:ext uri="{FF2B5EF4-FFF2-40B4-BE49-F238E27FC236}">
                  <a16:creationId xmlns:a16="http://schemas.microsoft.com/office/drawing/2014/main" id="{E7151100-98B5-4B5C-94C8-B4AEC283D326}"/>
                </a:ext>
              </a:extLst>
            </p:cNvPr>
            <p:cNvSpPr/>
            <p:nvPr/>
          </p:nvSpPr>
          <p:spPr>
            <a:xfrm>
              <a:off x="395536" y="2852936"/>
              <a:ext cx="5184576" cy="21602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srgbClr val="1D2088"/>
                  </a:solidFill>
                  <a:effectLst/>
                  <a:uLnTx/>
                  <a:uFillTx/>
                  <a:latin typeface="ＭＳ Ｐゴシック" panose="020B0600070205080204" pitchFamily="50" charset="-128"/>
                  <a:ea typeface="ＭＳ Ｐゴシック" panose="020B0600070205080204" pitchFamily="50" charset="-128"/>
                  <a:cs typeface="+mn-cs"/>
                </a:rPr>
                <a:t>駅のリニューアル</a:t>
              </a:r>
            </a:p>
          </p:txBody>
        </p:sp>
        <p:sp>
          <p:nvSpPr>
            <p:cNvPr id="19" name="正方形/長方形 18">
              <a:extLst>
                <a:ext uri="{FF2B5EF4-FFF2-40B4-BE49-F238E27FC236}">
                  <a16:creationId xmlns:a16="http://schemas.microsoft.com/office/drawing/2014/main" id="{18220B1D-B37F-4DE2-9EBC-406493C92BCC}"/>
                </a:ext>
              </a:extLst>
            </p:cNvPr>
            <p:cNvSpPr/>
            <p:nvPr/>
          </p:nvSpPr>
          <p:spPr>
            <a:xfrm>
              <a:off x="395536" y="3009756"/>
              <a:ext cx="5563484" cy="82052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快適な移動のみならず、利用することが目的となるような魅力</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あふれる地下空間を提供。 （</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2020</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月中津駅、同年</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9</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月新大阪駅</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完了。現在、梅田・心斎橋・動物園前・大阪港駅工事中。）</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grpSp>
      <p:grpSp>
        <p:nvGrpSpPr>
          <p:cNvPr id="20" name="グループ化 19">
            <a:extLst>
              <a:ext uri="{FF2B5EF4-FFF2-40B4-BE49-F238E27FC236}">
                <a16:creationId xmlns:a16="http://schemas.microsoft.com/office/drawing/2014/main" id="{BFAA8360-91FC-499B-9818-A50DC0163A64}"/>
              </a:ext>
            </a:extLst>
          </p:cNvPr>
          <p:cNvGrpSpPr/>
          <p:nvPr/>
        </p:nvGrpSpPr>
        <p:grpSpPr>
          <a:xfrm>
            <a:off x="168281" y="4149080"/>
            <a:ext cx="4452075" cy="1002705"/>
            <a:chOff x="395536" y="2852936"/>
            <a:chExt cx="5184576" cy="1002705"/>
          </a:xfrm>
        </p:grpSpPr>
        <p:sp>
          <p:nvSpPr>
            <p:cNvPr id="21" name="正方形/長方形 20">
              <a:extLst>
                <a:ext uri="{FF2B5EF4-FFF2-40B4-BE49-F238E27FC236}">
                  <a16:creationId xmlns:a16="http://schemas.microsoft.com/office/drawing/2014/main" id="{CB080D5F-6E06-4948-8B96-700CF100B152}"/>
                </a:ext>
              </a:extLst>
            </p:cNvPr>
            <p:cNvSpPr/>
            <p:nvPr/>
          </p:nvSpPr>
          <p:spPr>
            <a:xfrm>
              <a:off x="395536" y="2852936"/>
              <a:ext cx="5184576" cy="21602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srgbClr val="1D2088"/>
                  </a:solidFill>
                  <a:effectLst/>
                  <a:uLnTx/>
                  <a:uFillTx/>
                  <a:latin typeface="ＭＳ Ｐゴシック" panose="020B0600070205080204" pitchFamily="50" charset="-128"/>
                  <a:ea typeface="ＭＳ Ｐゴシック" panose="020B0600070205080204" pitchFamily="50" charset="-128"/>
                  <a:cs typeface="+mn-cs"/>
                </a:rPr>
                <a:t>運賃の据え置き</a:t>
              </a:r>
            </a:p>
          </p:txBody>
        </p:sp>
        <p:sp>
          <p:nvSpPr>
            <p:cNvPr id="22" name="正方形/長方形 21">
              <a:extLst>
                <a:ext uri="{FF2B5EF4-FFF2-40B4-BE49-F238E27FC236}">
                  <a16:creationId xmlns:a16="http://schemas.microsoft.com/office/drawing/2014/main" id="{76CE1AEF-F1ED-4B7C-996C-010044A6BFD1}"/>
                </a:ext>
              </a:extLst>
            </p:cNvPr>
            <p:cNvSpPr/>
            <p:nvPr/>
          </p:nvSpPr>
          <p:spPr>
            <a:xfrm>
              <a:off x="395536" y="3035114"/>
              <a:ext cx="5184576" cy="82052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2019</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10</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月の消費税改定（</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8 → 10 </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％）時に、１～３区の運賃を据え置き。</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grpSp>
      <p:grpSp>
        <p:nvGrpSpPr>
          <p:cNvPr id="23" name="グループ化 22">
            <a:extLst>
              <a:ext uri="{FF2B5EF4-FFF2-40B4-BE49-F238E27FC236}">
                <a16:creationId xmlns:a16="http://schemas.microsoft.com/office/drawing/2014/main" id="{C8768727-1B4D-4752-A143-232F7BE3C281}"/>
              </a:ext>
            </a:extLst>
          </p:cNvPr>
          <p:cNvGrpSpPr/>
          <p:nvPr/>
        </p:nvGrpSpPr>
        <p:grpSpPr>
          <a:xfrm>
            <a:off x="186343" y="4735550"/>
            <a:ext cx="4601681" cy="987965"/>
            <a:chOff x="387997" y="2633845"/>
            <a:chExt cx="5615611" cy="987965"/>
          </a:xfrm>
        </p:grpSpPr>
        <p:sp>
          <p:nvSpPr>
            <p:cNvPr id="24" name="正方形/長方形 23">
              <a:extLst>
                <a:ext uri="{FF2B5EF4-FFF2-40B4-BE49-F238E27FC236}">
                  <a16:creationId xmlns:a16="http://schemas.microsoft.com/office/drawing/2014/main" id="{887B9FFC-0C0D-469D-AC59-5929F2614609}"/>
                </a:ext>
              </a:extLst>
            </p:cNvPr>
            <p:cNvSpPr/>
            <p:nvPr/>
          </p:nvSpPr>
          <p:spPr>
            <a:xfrm>
              <a:off x="395536" y="2633845"/>
              <a:ext cx="5184576" cy="21602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srgbClr val="1D2088"/>
                  </a:solidFill>
                  <a:effectLst/>
                  <a:uLnTx/>
                  <a:uFillTx/>
                  <a:latin typeface="ＭＳ Ｐゴシック" panose="020B0600070205080204" pitchFamily="50" charset="-128"/>
                  <a:ea typeface="ＭＳ Ｐゴシック" panose="020B0600070205080204" pitchFamily="50" charset="-128"/>
                  <a:cs typeface="+mn-cs"/>
                </a:rPr>
                <a:t>混雑緩和</a:t>
              </a:r>
            </a:p>
          </p:txBody>
        </p:sp>
        <p:sp>
          <p:nvSpPr>
            <p:cNvPr id="25" name="正方形/長方形 24">
              <a:extLst>
                <a:ext uri="{FF2B5EF4-FFF2-40B4-BE49-F238E27FC236}">
                  <a16:creationId xmlns:a16="http://schemas.microsoft.com/office/drawing/2014/main" id="{E72639E0-139C-4057-A48C-D5086E0A09B9}"/>
                </a:ext>
              </a:extLst>
            </p:cNvPr>
            <p:cNvSpPr/>
            <p:nvPr/>
          </p:nvSpPr>
          <p:spPr>
            <a:xfrm>
              <a:off x="387997" y="2801283"/>
              <a:ext cx="5615611" cy="82052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堺筋線のダイヤ改正： 河原町直通増便（</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2019</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月実施）</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中央線のダイヤ改正：終発延長（</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2019</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3</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月実施）</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長堀鶴見緑地線のダイヤ改正：朝ラッシュ時間帯の拡大</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2019</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3</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月実施）</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谷町線のダイヤ改正：間隔</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7</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分半⇒</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6</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分（</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2020</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3</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月実施）</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Osaka Point</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を付与する「</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TRY!</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御堂筋線 時差通勤応援</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キャンペーン」を実施（</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2021</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年７月１日～</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12</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31</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日）</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grpSp>
      <p:grpSp>
        <p:nvGrpSpPr>
          <p:cNvPr id="40" name="グループ化 39">
            <a:extLst>
              <a:ext uri="{FF2B5EF4-FFF2-40B4-BE49-F238E27FC236}">
                <a16:creationId xmlns:a16="http://schemas.microsoft.com/office/drawing/2014/main" id="{70E91012-8C8D-4CB5-8BD7-1908383CA43F}"/>
              </a:ext>
            </a:extLst>
          </p:cNvPr>
          <p:cNvGrpSpPr/>
          <p:nvPr/>
        </p:nvGrpSpPr>
        <p:grpSpPr>
          <a:xfrm>
            <a:off x="179512" y="6237312"/>
            <a:ext cx="4643536" cy="483204"/>
            <a:chOff x="395536" y="2852936"/>
            <a:chExt cx="5666688" cy="483204"/>
          </a:xfrm>
        </p:grpSpPr>
        <p:sp>
          <p:nvSpPr>
            <p:cNvPr id="42" name="正方形/長方形 41">
              <a:extLst>
                <a:ext uri="{FF2B5EF4-FFF2-40B4-BE49-F238E27FC236}">
                  <a16:creationId xmlns:a16="http://schemas.microsoft.com/office/drawing/2014/main" id="{8A26AC77-60B7-49D8-925D-6C3D9EF1D476}"/>
                </a:ext>
              </a:extLst>
            </p:cNvPr>
            <p:cNvSpPr/>
            <p:nvPr/>
          </p:nvSpPr>
          <p:spPr>
            <a:xfrm>
              <a:off x="395536" y="2852936"/>
              <a:ext cx="5184576" cy="21602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srgbClr val="1D2088"/>
                  </a:solidFill>
                  <a:effectLst/>
                  <a:uLnTx/>
                  <a:uFillTx/>
                  <a:latin typeface="ＭＳ Ｐゴシック" panose="020B0600070205080204" pitchFamily="50" charset="-128"/>
                  <a:ea typeface="ＭＳ Ｐゴシック" panose="020B0600070205080204" pitchFamily="50" charset="-128"/>
                  <a:cs typeface="+mn-cs"/>
                </a:rPr>
                <a:t>各種サービス</a:t>
              </a:r>
            </a:p>
          </p:txBody>
        </p:sp>
        <p:sp>
          <p:nvSpPr>
            <p:cNvPr id="43" name="正方形/長方形 42">
              <a:extLst>
                <a:ext uri="{FF2B5EF4-FFF2-40B4-BE49-F238E27FC236}">
                  <a16:creationId xmlns:a16="http://schemas.microsoft.com/office/drawing/2014/main" id="{B592E7C5-8513-4D61-90C5-73B7AE809D83}"/>
                </a:ext>
              </a:extLst>
            </p:cNvPr>
            <p:cNvSpPr/>
            <p:nvPr/>
          </p:nvSpPr>
          <p:spPr>
            <a:xfrm>
              <a:off x="395536" y="3025456"/>
              <a:ext cx="5666688" cy="31068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・各駅改札口付近に運行情報、各種コンテンツ情報を提供する</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液晶ディスプレイ「サービス情報表示器」を設置。</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grpSp>
      <p:sp>
        <p:nvSpPr>
          <p:cNvPr id="62" name="正方形/長方形 61">
            <a:extLst>
              <a:ext uri="{FF2B5EF4-FFF2-40B4-BE49-F238E27FC236}">
                <a16:creationId xmlns:a16="http://schemas.microsoft.com/office/drawing/2014/main" id="{44C8BE0C-36E2-4CD9-AE8B-4F2FCBF4843A}"/>
              </a:ext>
            </a:extLst>
          </p:cNvPr>
          <p:cNvSpPr/>
          <p:nvPr/>
        </p:nvSpPr>
        <p:spPr>
          <a:xfrm>
            <a:off x="3673246" y="1384680"/>
            <a:ext cx="5040559" cy="21602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●中津駅のリニューアル（</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2020.2</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56" name="正方形/長方形 55">
            <a:extLst>
              <a:ext uri="{FF2B5EF4-FFF2-40B4-BE49-F238E27FC236}">
                <a16:creationId xmlns:a16="http://schemas.microsoft.com/office/drawing/2014/main" id="{1F545F8F-6890-4274-B7A3-1D5D0B59D594}"/>
              </a:ext>
            </a:extLst>
          </p:cNvPr>
          <p:cNvSpPr/>
          <p:nvPr/>
        </p:nvSpPr>
        <p:spPr>
          <a:xfrm>
            <a:off x="3351036" y="1588481"/>
            <a:ext cx="2427218" cy="353793"/>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marL="88900" marR="0" lvl="0" indent="-8890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●消費税改定時の運賃据置き （</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2019.10</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57" name="正方形/長方形 56">
            <a:extLst>
              <a:ext uri="{FF2B5EF4-FFF2-40B4-BE49-F238E27FC236}">
                <a16:creationId xmlns:a16="http://schemas.microsoft.com/office/drawing/2014/main" id="{8908CD53-0793-4610-AB8F-EB427BCB0F8A}"/>
              </a:ext>
            </a:extLst>
          </p:cNvPr>
          <p:cNvSpPr/>
          <p:nvPr/>
        </p:nvSpPr>
        <p:spPr>
          <a:xfrm>
            <a:off x="1172497" y="1780525"/>
            <a:ext cx="2427218" cy="353793"/>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marL="88900" marR="0" lvl="0" indent="-8890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堺筋線ダイヤ改正（</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2019.1</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59" name="正方形/長方形 58">
            <a:extLst>
              <a:ext uri="{FF2B5EF4-FFF2-40B4-BE49-F238E27FC236}">
                <a16:creationId xmlns:a16="http://schemas.microsoft.com/office/drawing/2014/main" id="{C7FF9F72-04E0-49D2-9D4C-06156FED86E8}"/>
              </a:ext>
            </a:extLst>
          </p:cNvPr>
          <p:cNvSpPr/>
          <p:nvPr/>
        </p:nvSpPr>
        <p:spPr>
          <a:xfrm>
            <a:off x="1671723" y="2009176"/>
            <a:ext cx="2983995" cy="348888"/>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marL="88900" marR="0" lvl="0" indent="-8890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●中央線・長堀鶴見緑地線ダイヤ改正（</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2019.3</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60" name="正方形/長方形 59">
            <a:extLst>
              <a:ext uri="{FF2B5EF4-FFF2-40B4-BE49-F238E27FC236}">
                <a16:creationId xmlns:a16="http://schemas.microsoft.com/office/drawing/2014/main" id="{305B57B3-DEA2-4105-B756-13E82C0D20F9}"/>
              </a:ext>
            </a:extLst>
          </p:cNvPr>
          <p:cNvSpPr/>
          <p:nvPr/>
        </p:nvSpPr>
        <p:spPr>
          <a:xfrm>
            <a:off x="4014640" y="2000538"/>
            <a:ext cx="2714480" cy="353793"/>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marL="88900" marR="0" lvl="0" indent="-8890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●谷町線ダイヤ改正 （</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2020.3</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72" name="正方形/長方形 71">
            <a:extLst>
              <a:ext uri="{FF2B5EF4-FFF2-40B4-BE49-F238E27FC236}">
                <a16:creationId xmlns:a16="http://schemas.microsoft.com/office/drawing/2014/main" id="{8B2EB42C-56CB-4147-9C95-2287AD67CC78}"/>
              </a:ext>
            </a:extLst>
          </p:cNvPr>
          <p:cNvSpPr/>
          <p:nvPr/>
        </p:nvSpPr>
        <p:spPr>
          <a:xfrm>
            <a:off x="6754842" y="1657680"/>
            <a:ext cx="2272236" cy="343165"/>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TRY!</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御堂筋線時差通勤応援キャンペーン」の実施 （</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2021.7.1</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12.31</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54" name="正方形/長方形 53">
            <a:extLst>
              <a:ext uri="{FF2B5EF4-FFF2-40B4-BE49-F238E27FC236}">
                <a16:creationId xmlns:a16="http://schemas.microsoft.com/office/drawing/2014/main" id="{6CDC0F96-EF74-4352-9BE4-7AD4653B4611}"/>
              </a:ext>
            </a:extLst>
          </p:cNvPr>
          <p:cNvSpPr/>
          <p:nvPr/>
        </p:nvSpPr>
        <p:spPr>
          <a:xfrm>
            <a:off x="5452604" y="1389533"/>
            <a:ext cx="5040559" cy="21602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●新大阪駅のリニューアル（</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2020.9</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pic>
        <p:nvPicPr>
          <p:cNvPr id="58" name="図 57" descr="駅のホームに停まっている電車&#10;&#10;自動的に生成された説明">
            <a:extLst>
              <a:ext uri="{FF2B5EF4-FFF2-40B4-BE49-F238E27FC236}">
                <a16:creationId xmlns:a16="http://schemas.microsoft.com/office/drawing/2014/main" id="{68C1047E-A0A6-413C-8ADB-C804A54474E1}"/>
              </a:ext>
            </a:extLst>
          </p:cNvPr>
          <p:cNvPicPr>
            <a:picLocks/>
          </p:cNvPicPr>
          <p:nvPr/>
        </p:nvPicPr>
        <p:blipFill>
          <a:blip r:embed="rId3" cstate="print">
            <a:extLst>
              <a:ext uri="{28A0092B-C50C-407E-A947-70E740481C1C}">
                <a14:useLocalDpi xmlns:a14="http://schemas.microsoft.com/office/drawing/2010/main" val="0"/>
              </a:ext>
            </a:extLst>
          </a:blip>
          <a:stretch>
            <a:fillRect/>
          </a:stretch>
        </p:blipFill>
        <p:spPr>
          <a:xfrm>
            <a:off x="4825563" y="5132076"/>
            <a:ext cx="1857191" cy="1238127"/>
          </a:xfrm>
          <a:prstGeom prst="rect">
            <a:avLst/>
          </a:prstGeom>
        </p:spPr>
      </p:pic>
      <p:pic>
        <p:nvPicPr>
          <p:cNvPr id="74" name="図 73" descr="天井, 部屋, テーブル が含まれている画像&#10;&#10;自動的に生成された説明">
            <a:extLst>
              <a:ext uri="{FF2B5EF4-FFF2-40B4-BE49-F238E27FC236}">
                <a16:creationId xmlns:a16="http://schemas.microsoft.com/office/drawing/2014/main" id="{E161A08A-DD2F-4EA4-A107-6FEDE9458FCA}"/>
              </a:ext>
            </a:extLst>
          </p:cNvPr>
          <p:cNvPicPr>
            <a:picLocks/>
          </p:cNvPicPr>
          <p:nvPr/>
        </p:nvPicPr>
        <p:blipFill>
          <a:blip r:embed="rId4" cstate="print">
            <a:extLst>
              <a:ext uri="{28A0092B-C50C-407E-A947-70E740481C1C}">
                <a14:useLocalDpi xmlns:a14="http://schemas.microsoft.com/office/drawing/2010/main" val="0"/>
              </a:ext>
            </a:extLst>
          </a:blip>
          <a:stretch>
            <a:fillRect/>
          </a:stretch>
        </p:blipFill>
        <p:spPr>
          <a:xfrm>
            <a:off x="6929991" y="5137570"/>
            <a:ext cx="1872000" cy="1238126"/>
          </a:xfrm>
          <a:prstGeom prst="rect">
            <a:avLst/>
          </a:prstGeom>
        </p:spPr>
      </p:pic>
      <p:pic>
        <p:nvPicPr>
          <p:cNvPr id="75" name="図 74">
            <a:extLst>
              <a:ext uri="{FF2B5EF4-FFF2-40B4-BE49-F238E27FC236}">
                <a16:creationId xmlns:a16="http://schemas.microsoft.com/office/drawing/2014/main" id="{452F6215-2570-413C-A0F6-B68FA94CE4E3}"/>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4987754" y="3337725"/>
            <a:ext cx="1824004" cy="1368000"/>
          </a:xfrm>
          <a:prstGeom prst="rect">
            <a:avLst/>
          </a:prstGeom>
        </p:spPr>
      </p:pic>
      <p:pic>
        <p:nvPicPr>
          <p:cNvPr id="76" name="図 75" descr="タイル床と白い壁があるバスルーム&#10;&#10;自動的に生成された説明">
            <a:extLst>
              <a:ext uri="{FF2B5EF4-FFF2-40B4-BE49-F238E27FC236}">
                <a16:creationId xmlns:a16="http://schemas.microsoft.com/office/drawing/2014/main" id="{781463BC-B6EF-4468-A422-EA2A230F4C61}"/>
              </a:ext>
            </a:extLst>
          </p:cNvPr>
          <p:cNvPicPr>
            <a:picLocks/>
          </p:cNvPicPr>
          <p:nvPr/>
        </p:nvPicPr>
        <p:blipFill>
          <a:blip r:embed="rId6" cstate="print">
            <a:extLst>
              <a:ext uri="{28A0092B-C50C-407E-A947-70E740481C1C}">
                <a14:useLocalDpi xmlns:a14="http://schemas.microsoft.com/office/drawing/2010/main" val="0"/>
              </a:ext>
            </a:extLst>
          </a:blip>
          <a:stretch>
            <a:fillRect/>
          </a:stretch>
        </p:blipFill>
        <p:spPr>
          <a:xfrm>
            <a:off x="6785767" y="3337725"/>
            <a:ext cx="1788738" cy="1368000"/>
          </a:xfrm>
          <a:prstGeom prst="rect">
            <a:avLst/>
          </a:prstGeom>
        </p:spPr>
      </p:pic>
      <p:sp>
        <p:nvSpPr>
          <p:cNvPr id="77" name="正方形/長方形 76">
            <a:extLst>
              <a:ext uri="{FF2B5EF4-FFF2-40B4-BE49-F238E27FC236}">
                <a16:creationId xmlns:a16="http://schemas.microsoft.com/office/drawing/2014/main" id="{97E9D4A5-AC92-41F4-B9C9-FF454F43C214}"/>
              </a:ext>
            </a:extLst>
          </p:cNvPr>
          <p:cNvSpPr/>
          <p:nvPr/>
        </p:nvSpPr>
        <p:spPr>
          <a:xfrm>
            <a:off x="5615124" y="5991512"/>
            <a:ext cx="1064326" cy="405702"/>
          </a:xfrm>
          <a:prstGeom prst="rect">
            <a:avLst/>
          </a:prstGeom>
          <a:noFill/>
          <a:ln w="50800" algn="ctr">
            <a:noFill/>
            <a:miter lim="800000"/>
            <a:headEnd/>
            <a:tailEnd/>
          </a:ln>
        </p:spPr>
        <p:txBody>
          <a:bodyPr wrap="none" lIns="36000" tIns="10800" rIns="36000" bIns="10800" rtlCol="0" anchor="ctr">
            <a:noAutofit/>
          </a:bodyPr>
          <a:lstStyle/>
          <a:p>
            <a:pPr marL="185738" marR="0" lvl="0" indent="-185738" algn="r" defTabSz="914400" rtl="0" eaLnBrk="1" fontAlgn="auto" latinLnBrk="0" hangingPunct="1">
              <a:lnSpc>
                <a:spcPct val="100000"/>
              </a:lnSpc>
              <a:spcBef>
                <a:spcPts val="0"/>
              </a:spcBef>
              <a:spcAft>
                <a:spcPts val="0"/>
              </a:spcAft>
              <a:buClr>
                <a:srgbClr val="969696"/>
              </a:buClr>
              <a:buSzPct val="80000"/>
              <a:buFontTx/>
              <a:buNone/>
              <a:tabLst/>
              <a:defRPr/>
            </a:pPr>
            <a:r>
              <a:rPr kumimoji="1" lang="ja-JP" altLang="en-US" sz="1050" b="1" i="0" u="none" strike="noStrike" kern="1200" cap="none" spc="0" normalizeH="0" baseline="0" noProof="0" dirty="0">
                <a:ln>
                  <a:noFill/>
                </a:ln>
                <a:solidFill>
                  <a:srgbClr val="000000"/>
                </a:solidFill>
                <a:effectLst>
                  <a:glow rad="101600">
                    <a:prstClr val="white"/>
                  </a:glow>
                </a:effectLst>
                <a:uLnTx/>
                <a:uFillTx/>
                <a:latin typeface="ＭＳ Ｐゴシック" panose="020B0600070205080204" pitchFamily="50" charset="-128"/>
                <a:ea typeface="ＭＳ Ｐゴシック" panose="020B0600070205080204" pitchFamily="50" charset="-128"/>
                <a:cs typeface="+mn-cs"/>
              </a:rPr>
              <a:t>心斎橋駅</a:t>
            </a:r>
          </a:p>
          <a:p>
            <a:pPr marL="185738" marR="0" lvl="0" indent="-185738" algn="r" defTabSz="914400" rtl="0" eaLnBrk="1" fontAlgn="auto" latinLnBrk="0" hangingPunct="1">
              <a:lnSpc>
                <a:spcPct val="100000"/>
              </a:lnSpc>
              <a:spcBef>
                <a:spcPts val="0"/>
              </a:spcBef>
              <a:spcAft>
                <a:spcPts val="0"/>
              </a:spcAft>
              <a:buClr>
                <a:srgbClr val="969696"/>
              </a:buClr>
              <a:buSzPct val="80000"/>
              <a:buFontTx/>
              <a:buNone/>
              <a:tabLst/>
              <a:defRPr/>
            </a:pPr>
            <a:r>
              <a:rPr kumimoji="1" lang="ja-JP" altLang="en-US" sz="900" b="1" i="0" u="none" strike="noStrike" kern="1200" cap="none" spc="0" normalizeH="0" baseline="0" noProof="0" dirty="0">
                <a:ln>
                  <a:noFill/>
                </a:ln>
                <a:solidFill>
                  <a:srgbClr val="000000"/>
                </a:solidFill>
                <a:effectLst>
                  <a:glow rad="101600">
                    <a:prstClr val="white"/>
                  </a:glow>
                </a:effectLst>
                <a:uLnTx/>
                <a:uFillTx/>
                <a:latin typeface="ＭＳ Ｐゴシック" panose="020B0600070205080204" pitchFamily="50" charset="-128"/>
                <a:ea typeface="ＭＳ Ｐゴシック" panose="020B0600070205080204" pitchFamily="50" charset="-128"/>
                <a:cs typeface="+mn-cs"/>
              </a:rPr>
              <a:t>（ジ・オオサカ・ブランド）</a:t>
            </a:r>
          </a:p>
        </p:txBody>
      </p:sp>
      <p:sp>
        <p:nvSpPr>
          <p:cNvPr id="78" name="正方形/長方形 77">
            <a:extLst>
              <a:ext uri="{FF2B5EF4-FFF2-40B4-BE49-F238E27FC236}">
                <a16:creationId xmlns:a16="http://schemas.microsoft.com/office/drawing/2014/main" id="{23316727-F4AE-4C14-9FDC-6716303CBCAF}"/>
              </a:ext>
            </a:extLst>
          </p:cNvPr>
          <p:cNvSpPr/>
          <p:nvPr/>
        </p:nvSpPr>
        <p:spPr>
          <a:xfrm>
            <a:off x="7510179" y="4392215"/>
            <a:ext cx="1064326" cy="405702"/>
          </a:xfrm>
          <a:prstGeom prst="rect">
            <a:avLst/>
          </a:prstGeom>
          <a:noFill/>
          <a:ln w="50800" algn="ctr">
            <a:noFill/>
            <a:miter lim="800000"/>
            <a:headEnd/>
            <a:tailEnd/>
          </a:ln>
        </p:spPr>
        <p:txBody>
          <a:bodyPr wrap="none" lIns="36000" tIns="10800" rIns="36000" bIns="10800" rtlCol="0" anchor="ctr">
            <a:noAutofit/>
          </a:bodyPr>
          <a:lstStyle/>
          <a:p>
            <a:pPr marL="185738" marR="0" lvl="0" indent="-185738" algn="r" defTabSz="914400" rtl="0" eaLnBrk="1" fontAlgn="auto" latinLnBrk="0" hangingPunct="1">
              <a:lnSpc>
                <a:spcPct val="100000"/>
              </a:lnSpc>
              <a:spcBef>
                <a:spcPts val="0"/>
              </a:spcBef>
              <a:spcAft>
                <a:spcPts val="0"/>
              </a:spcAft>
              <a:buClr>
                <a:srgbClr val="969696"/>
              </a:buClr>
              <a:buSzPct val="80000"/>
              <a:buFontTx/>
              <a:buNone/>
              <a:tabLst/>
              <a:defRPr/>
            </a:pPr>
            <a:r>
              <a:rPr kumimoji="1" lang="ja-JP" altLang="en-US" sz="1050" b="1" i="0" u="none" strike="noStrike" kern="1200" cap="none" spc="0" normalizeH="0" baseline="0" noProof="0" dirty="0">
                <a:ln>
                  <a:noFill/>
                </a:ln>
                <a:solidFill>
                  <a:srgbClr val="000000"/>
                </a:solidFill>
                <a:effectLst>
                  <a:glow rad="101600">
                    <a:prstClr val="white"/>
                  </a:glow>
                </a:effectLst>
                <a:uLnTx/>
                <a:uFillTx/>
                <a:latin typeface="ＭＳ Ｐゴシック" panose="020B0600070205080204" pitchFamily="50" charset="-128"/>
                <a:ea typeface="ＭＳ Ｐゴシック" panose="020B0600070205080204" pitchFamily="50" charset="-128"/>
                <a:cs typeface="+mn-cs"/>
              </a:rPr>
              <a:t>トイレのリニューアル</a:t>
            </a:r>
          </a:p>
        </p:txBody>
      </p:sp>
      <p:sp>
        <p:nvSpPr>
          <p:cNvPr id="80" name="正方形/長方形 79">
            <a:extLst>
              <a:ext uri="{FF2B5EF4-FFF2-40B4-BE49-F238E27FC236}">
                <a16:creationId xmlns:a16="http://schemas.microsoft.com/office/drawing/2014/main" id="{6353F942-3FB4-4636-84C6-69C2792E74D4}"/>
              </a:ext>
            </a:extLst>
          </p:cNvPr>
          <p:cNvSpPr/>
          <p:nvPr/>
        </p:nvSpPr>
        <p:spPr>
          <a:xfrm>
            <a:off x="7740472" y="5991512"/>
            <a:ext cx="1064326" cy="405702"/>
          </a:xfrm>
          <a:prstGeom prst="rect">
            <a:avLst/>
          </a:prstGeom>
          <a:noFill/>
          <a:ln w="50800" algn="ctr">
            <a:noFill/>
            <a:miter lim="800000"/>
            <a:headEnd/>
            <a:tailEnd/>
          </a:ln>
        </p:spPr>
        <p:txBody>
          <a:bodyPr wrap="none" lIns="36000" tIns="10800" rIns="36000" bIns="10800" rtlCol="0" anchor="ctr">
            <a:noAutofit/>
          </a:bodyPr>
          <a:lstStyle/>
          <a:p>
            <a:pPr marL="185738" marR="0" lvl="0" indent="-185738" algn="r" defTabSz="914400" rtl="0" eaLnBrk="1" fontAlgn="auto" latinLnBrk="0" hangingPunct="1">
              <a:lnSpc>
                <a:spcPct val="100000"/>
              </a:lnSpc>
              <a:spcBef>
                <a:spcPts val="0"/>
              </a:spcBef>
              <a:spcAft>
                <a:spcPts val="0"/>
              </a:spcAft>
              <a:buClr>
                <a:srgbClr val="969696"/>
              </a:buClr>
              <a:buSzPct val="80000"/>
              <a:buFontTx/>
              <a:buNone/>
              <a:tabLst/>
              <a:defRPr/>
            </a:pPr>
            <a:r>
              <a:rPr kumimoji="1" lang="ja-JP" altLang="en-US" sz="1050" b="1" i="0" u="none" strike="noStrike" kern="1200" cap="none" spc="0" normalizeH="0" baseline="0" noProof="0" dirty="0">
                <a:ln>
                  <a:noFill/>
                </a:ln>
                <a:solidFill>
                  <a:srgbClr val="000000"/>
                </a:solidFill>
                <a:effectLst>
                  <a:glow rad="101600">
                    <a:prstClr val="white"/>
                  </a:glow>
                </a:effectLst>
                <a:uLnTx/>
                <a:uFillTx/>
                <a:latin typeface="ＭＳ Ｐゴシック" panose="020B0600070205080204" pitchFamily="50" charset="-128"/>
                <a:ea typeface="ＭＳ Ｐゴシック" panose="020B0600070205080204" pitchFamily="50" charset="-128"/>
                <a:cs typeface="+mn-cs"/>
              </a:rPr>
              <a:t>動物園前駅</a:t>
            </a:r>
          </a:p>
          <a:p>
            <a:pPr marL="185738" marR="0" lvl="0" indent="-185738" algn="r" defTabSz="914400" rtl="0" eaLnBrk="1" fontAlgn="auto" latinLnBrk="0" hangingPunct="1">
              <a:lnSpc>
                <a:spcPct val="100000"/>
              </a:lnSpc>
              <a:spcBef>
                <a:spcPts val="0"/>
              </a:spcBef>
              <a:spcAft>
                <a:spcPts val="0"/>
              </a:spcAft>
              <a:buClr>
                <a:srgbClr val="969696"/>
              </a:buClr>
              <a:buSzPct val="80000"/>
              <a:buFontTx/>
              <a:buNone/>
              <a:tabLst/>
              <a:defRPr/>
            </a:pPr>
            <a:r>
              <a:rPr kumimoji="1" lang="en-US" altLang="ja-JP" sz="900" b="1" i="0" u="none" strike="noStrike" kern="1200" cap="none" spc="0" normalizeH="0" baseline="0" noProof="0" dirty="0">
                <a:ln>
                  <a:noFill/>
                </a:ln>
                <a:solidFill>
                  <a:srgbClr val="000000"/>
                </a:solidFill>
                <a:effectLst>
                  <a:glow rad="101600">
                    <a:prstClr val="white"/>
                  </a:glow>
                </a:effectLst>
                <a:uLnTx/>
                <a:uFillTx/>
                <a:latin typeface="ＭＳ Ｐゴシック" panose="020B0600070205080204" pitchFamily="50" charset="-128"/>
                <a:ea typeface="ＭＳ Ｐゴシック" panose="020B0600070205080204" pitchFamily="50" charset="-128"/>
                <a:cs typeface="+mn-cs"/>
              </a:rPr>
              <a:t>(</a:t>
            </a:r>
            <a:r>
              <a:rPr kumimoji="1" lang="ja-JP" altLang="en-US" sz="900" b="1" i="0" u="none" strike="noStrike" kern="1200" cap="none" spc="0" normalizeH="0" baseline="0" noProof="0" dirty="0">
                <a:ln>
                  <a:noFill/>
                </a:ln>
                <a:solidFill>
                  <a:srgbClr val="000000"/>
                </a:solidFill>
                <a:effectLst>
                  <a:glow rad="101600">
                    <a:prstClr val="white"/>
                  </a:glow>
                </a:effectLst>
                <a:uLnTx/>
                <a:uFillTx/>
                <a:latin typeface="ＭＳ Ｐゴシック" panose="020B0600070205080204" pitchFamily="50" charset="-128"/>
                <a:ea typeface="ＭＳ Ｐゴシック" panose="020B0600070205080204" pitchFamily="50" charset="-128"/>
                <a:cs typeface="+mn-cs"/>
              </a:rPr>
              <a:t>まるで自然の中にいるような空間</a:t>
            </a:r>
            <a:r>
              <a:rPr kumimoji="1" lang="en-US" altLang="ja-JP" sz="900" b="1" i="0" u="none" strike="noStrike" kern="1200" cap="none" spc="0" normalizeH="0" baseline="0" noProof="0" dirty="0">
                <a:ln>
                  <a:noFill/>
                </a:ln>
                <a:solidFill>
                  <a:srgbClr val="000000"/>
                </a:solidFill>
                <a:effectLst>
                  <a:glow rad="101600">
                    <a:prstClr val="white"/>
                  </a:glow>
                </a:effectLst>
                <a:uLnTx/>
                <a:uFillTx/>
                <a:latin typeface="ＭＳ Ｐゴシック" panose="020B0600070205080204" pitchFamily="50" charset="-128"/>
                <a:ea typeface="ＭＳ Ｐゴシック" panose="020B0600070205080204" pitchFamily="50" charset="-128"/>
                <a:cs typeface="+mn-cs"/>
              </a:rPr>
              <a:t>)</a:t>
            </a:r>
          </a:p>
        </p:txBody>
      </p:sp>
      <p:sp>
        <p:nvSpPr>
          <p:cNvPr id="49" name="矢印: 五方向 48">
            <a:extLst>
              <a:ext uri="{FF2B5EF4-FFF2-40B4-BE49-F238E27FC236}">
                <a16:creationId xmlns:a16="http://schemas.microsoft.com/office/drawing/2014/main" id="{5D1A1CA5-E2E4-464C-AF00-DB74F50E8174}"/>
              </a:ext>
            </a:extLst>
          </p:cNvPr>
          <p:cNvSpPr/>
          <p:nvPr/>
        </p:nvSpPr>
        <p:spPr>
          <a:xfrm>
            <a:off x="755580" y="1052736"/>
            <a:ext cx="8064892" cy="216001"/>
          </a:xfrm>
          <a:prstGeom prst="homePlat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●トイレリニューアル　（</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2021</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年度末：整備率</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82</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146/179</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か所））　</a:t>
            </a:r>
          </a:p>
        </p:txBody>
      </p:sp>
      <p:sp>
        <p:nvSpPr>
          <p:cNvPr id="51" name="矢印: 五方向 50">
            <a:extLst>
              <a:ext uri="{FF2B5EF4-FFF2-40B4-BE49-F238E27FC236}">
                <a16:creationId xmlns:a16="http://schemas.microsoft.com/office/drawing/2014/main" id="{1FB9E6C1-EA84-4191-8544-FB396D461ACF}"/>
              </a:ext>
            </a:extLst>
          </p:cNvPr>
          <p:cNvSpPr/>
          <p:nvPr/>
        </p:nvSpPr>
        <p:spPr>
          <a:xfrm>
            <a:off x="2631167" y="2404188"/>
            <a:ext cx="6170824" cy="216001"/>
          </a:xfrm>
          <a:prstGeom prst="homePlat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●サービス情報表示器設置　（</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2021</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年度末：</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90</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台（</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33/133</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駅））</a:t>
            </a:r>
          </a:p>
        </p:txBody>
      </p:sp>
      <p:sp>
        <p:nvSpPr>
          <p:cNvPr id="46" name="角丸四角形 45"/>
          <p:cNvSpPr/>
          <p:nvPr/>
        </p:nvSpPr>
        <p:spPr>
          <a:xfrm>
            <a:off x="7396758" y="188640"/>
            <a:ext cx="1423714" cy="339856"/>
          </a:xfrm>
          <a:prstGeom prst="roundRect">
            <a:avLst/>
          </a:prstGeom>
          <a:solidFill>
            <a:srgbClr val="0070C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追加</a:t>
            </a:r>
          </a:p>
        </p:txBody>
      </p:sp>
      <p:sp>
        <p:nvSpPr>
          <p:cNvPr id="47" name="正方形/長方形 46"/>
          <p:cNvSpPr/>
          <p:nvPr/>
        </p:nvSpPr>
        <p:spPr>
          <a:xfrm>
            <a:off x="5184068" y="188640"/>
            <a:ext cx="2088232" cy="360040"/>
          </a:xfrm>
          <a:prstGeom prst="rect">
            <a:avLst/>
          </a:prstGeom>
          <a:solidFill>
            <a:schemeClr val="accent3">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smtClean="0">
                <a:ln>
                  <a:noFill/>
                </a:ln>
                <a:solidFill>
                  <a:prstClr val="white"/>
                </a:solidFill>
                <a:effectLst/>
                <a:uLnTx/>
                <a:uFillTx/>
                <a:latin typeface="BIZ UDゴシック" panose="020B0400000000000000" pitchFamily="49" charset="-128"/>
                <a:ea typeface="BIZ UDゴシック" panose="020B0400000000000000" pitchFamily="49" charset="-128"/>
                <a:cs typeface="+mn-cs"/>
              </a:rPr>
              <a:t>民営化後の</a:t>
            </a:r>
            <a:r>
              <a:rPr kumimoji="1" lang="ja-JP" altLang="en-US" sz="1600" b="1" i="0" u="none"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取組</a:t>
            </a:r>
          </a:p>
        </p:txBody>
      </p:sp>
      <p:sp>
        <p:nvSpPr>
          <p:cNvPr id="48" name="テキスト ボックス 47"/>
          <p:cNvSpPr txBox="1"/>
          <p:nvPr/>
        </p:nvSpPr>
        <p:spPr>
          <a:xfrm>
            <a:off x="0" y="0"/>
            <a:ext cx="3851920" cy="26064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Ⅱ</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公民連携</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経営形態の見直し</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民営化の取組</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・地下鉄</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2" name="スライド番号プレースホルダー 1"/>
          <p:cNvSpPr>
            <a:spLocks noGrp="1"/>
          </p:cNvSpPr>
          <p:nvPr>
            <p:ph type="sldNum" sz="quarter" idx="12"/>
          </p:nvPr>
        </p:nvSpPr>
        <p:spPr/>
        <p:txBody>
          <a:bodyPr/>
          <a:lstStyle/>
          <a:p>
            <a:fld id="{CCEC3038-1CF1-4B63-9920-55248DCFBA97}" type="slidenum">
              <a:rPr kumimoji="1" lang="ja-JP" altLang="en-US" smtClean="0"/>
              <a:pPr/>
              <a:t>63</a:t>
            </a:fld>
            <a:endParaRPr kumimoji="1" lang="ja-JP" altLang="en-US"/>
          </a:p>
        </p:txBody>
      </p:sp>
    </p:spTree>
    <p:extLst>
      <p:ext uri="{BB962C8B-B14F-4D97-AF65-F5344CB8AC3E}">
        <p14:creationId xmlns:p14="http://schemas.microsoft.com/office/powerpoint/2010/main" val="2586979481"/>
      </p:ext>
    </p:extLst>
  </p:cSld>
  <p:clrMapOvr>
    <a:masterClrMapping/>
  </p:clrMapOvr>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正方形/長方形 26"/>
          <p:cNvSpPr/>
          <p:nvPr/>
        </p:nvSpPr>
        <p:spPr>
          <a:xfrm>
            <a:off x="251520" y="260648"/>
            <a:ext cx="5904656" cy="369332"/>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①スピーディなサービス改善（バリアフリーの拡充）</a:t>
            </a:r>
          </a:p>
        </p:txBody>
      </p:sp>
      <p:cxnSp>
        <p:nvCxnSpPr>
          <p:cNvPr id="41" name="直線コネクタ 40">
            <a:extLst>
              <a:ext uri="{FF2B5EF4-FFF2-40B4-BE49-F238E27FC236}">
                <a16:creationId xmlns:a16="http://schemas.microsoft.com/office/drawing/2014/main" id="{E8C06758-845F-4593-8CCF-F9D776BB3B5F}"/>
              </a:ext>
            </a:extLst>
          </p:cNvPr>
          <p:cNvCxnSpPr>
            <a:cxnSpLocks/>
          </p:cNvCxnSpPr>
          <p:nvPr/>
        </p:nvCxnSpPr>
        <p:spPr>
          <a:xfrm>
            <a:off x="2627784" y="1162844"/>
            <a:ext cx="0" cy="1546076"/>
          </a:xfrm>
          <a:prstGeom prst="line">
            <a:avLst/>
          </a:prstGeom>
          <a:ln w="3175">
            <a:prstDash val="sysDash"/>
          </a:ln>
        </p:spPr>
        <p:style>
          <a:lnRef idx="1">
            <a:schemeClr val="accent1"/>
          </a:lnRef>
          <a:fillRef idx="0">
            <a:schemeClr val="accent1"/>
          </a:fillRef>
          <a:effectRef idx="0">
            <a:schemeClr val="accent1"/>
          </a:effectRef>
          <a:fontRef idx="minor">
            <a:schemeClr val="tx1"/>
          </a:fontRef>
        </p:style>
      </p:cxnSp>
      <p:cxnSp>
        <p:nvCxnSpPr>
          <p:cNvPr id="63" name="直線コネクタ 62">
            <a:extLst>
              <a:ext uri="{FF2B5EF4-FFF2-40B4-BE49-F238E27FC236}">
                <a16:creationId xmlns:a16="http://schemas.microsoft.com/office/drawing/2014/main" id="{6E4ADD40-12C1-464D-995D-7950B13930F6}"/>
              </a:ext>
            </a:extLst>
          </p:cNvPr>
          <p:cNvCxnSpPr>
            <a:cxnSpLocks/>
          </p:cNvCxnSpPr>
          <p:nvPr/>
        </p:nvCxnSpPr>
        <p:spPr>
          <a:xfrm>
            <a:off x="4620357" y="1162844"/>
            <a:ext cx="0" cy="1546076"/>
          </a:xfrm>
          <a:prstGeom prst="line">
            <a:avLst/>
          </a:prstGeom>
          <a:ln w="3175">
            <a:prstDash val="sysDash"/>
          </a:ln>
        </p:spPr>
        <p:style>
          <a:lnRef idx="1">
            <a:schemeClr val="accent1"/>
          </a:lnRef>
          <a:fillRef idx="0">
            <a:schemeClr val="accent1"/>
          </a:fillRef>
          <a:effectRef idx="0">
            <a:schemeClr val="accent1"/>
          </a:effectRef>
          <a:fontRef idx="minor">
            <a:schemeClr val="tx1"/>
          </a:fontRef>
        </p:style>
      </p:cxnSp>
      <p:cxnSp>
        <p:nvCxnSpPr>
          <p:cNvPr id="64" name="直線コネクタ 63">
            <a:extLst>
              <a:ext uri="{FF2B5EF4-FFF2-40B4-BE49-F238E27FC236}">
                <a16:creationId xmlns:a16="http://schemas.microsoft.com/office/drawing/2014/main" id="{0D6E2A43-D61B-4EB2-BD50-4662D5AC961E}"/>
              </a:ext>
            </a:extLst>
          </p:cNvPr>
          <p:cNvCxnSpPr>
            <a:cxnSpLocks/>
          </p:cNvCxnSpPr>
          <p:nvPr/>
        </p:nvCxnSpPr>
        <p:spPr>
          <a:xfrm>
            <a:off x="6708465" y="1162843"/>
            <a:ext cx="0" cy="1546077"/>
          </a:xfrm>
          <a:prstGeom prst="line">
            <a:avLst/>
          </a:prstGeom>
          <a:ln w="3175">
            <a:prstDash val="sysDash"/>
          </a:ln>
        </p:spPr>
        <p:style>
          <a:lnRef idx="1">
            <a:schemeClr val="accent1"/>
          </a:lnRef>
          <a:fillRef idx="0">
            <a:schemeClr val="accent1"/>
          </a:fillRef>
          <a:effectRef idx="0">
            <a:schemeClr val="accent1"/>
          </a:effectRef>
          <a:fontRef idx="minor">
            <a:schemeClr val="tx1"/>
          </a:fontRef>
        </p:style>
      </p:cxnSp>
      <p:sp>
        <p:nvSpPr>
          <p:cNvPr id="65" name="山形 6">
            <a:extLst>
              <a:ext uri="{FF2B5EF4-FFF2-40B4-BE49-F238E27FC236}">
                <a16:creationId xmlns:a16="http://schemas.microsoft.com/office/drawing/2014/main" id="{A129DD8B-5BB5-4A4E-B812-62F859B6D6E6}"/>
              </a:ext>
            </a:extLst>
          </p:cNvPr>
          <p:cNvSpPr/>
          <p:nvPr/>
        </p:nvSpPr>
        <p:spPr>
          <a:xfrm>
            <a:off x="611560" y="692696"/>
            <a:ext cx="2160000" cy="278985"/>
          </a:xfrm>
          <a:prstGeom prst="chevron">
            <a:avLst/>
          </a:prstGeom>
          <a:noFill/>
          <a:ln w="190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2018</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a:t>
            </a:r>
          </a:p>
        </p:txBody>
      </p:sp>
      <p:sp>
        <p:nvSpPr>
          <p:cNvPr id="66" name="山形 7">
            <a:extLst>
              <a:ext uri="{FF2B5EF4-FFF2-40B4-BE49-F238E27FC236}">
                <a16:creationId xmlns:a16="http://schemas.microsoft.com/office/drawing/2014/main" id="{13CE0EBE-9711-4468-AA3F-56E6686991BA}"/>
              </a:ext>
            </a:extLst>
          </p:cNvPr>
          <p:cNvSpPr/>
          <p:nvPr/>
        </p:nvSpPr>
        <p:spPr>
          <a:xfrm>
            <a:off x="2628024" y="692696"/>
            <a:ext cx="2160000" cy="278985"/>
          </a:xfrm>
          <a:prstGeom prst="chevron">
            <a:avLst/>
          </a:prstGeom>
          <a:noFill/>
          <a:ln w="190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2019</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a:t>
            </a:r>
          </a:p>
        </p:txBody>
      </p:sp>
      <p:sp>
        <p:nvSpPr>
          <p:cNvPr id="67" name="山形 8">
            <a:extLst>
              <a:ext uri="{FF2B5EF4-FFF2-40B4-BE49-F238E27FC236}">
                <a16:creationId xmlns:a16="http://schemas.microsoft.com/office/drawing/2014/main" id="{AF37F727-690A-408F-A502-0B878F9FAEBE}"/>
              </a:ext>
            </a:extLst>
          </p:cNvPr>
          <p:cNvSpPr/>
          <p:nvPr/>
        </p:nvSpPr>
        <p:spPr>
          <a:xfrm>
            <a:off x="4644248" y="692696"/>
            <a:ext cx="2160000" cy="278985"/>
          </a:xfrm>
          <a:prstGeom prst="chevron">
            <a:avLst/>
          </a:prstGeom>
          <a:noFill/>
          <a:ln w="190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2020</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a:t>
            </a:r>
          </a:p>
        </p:txBody>
      </p:sp>
      <p:sp>
        <p:nvSpPr>
          <p:cNvPr id="68" name="山形 9">
            <a:extLst>
              <a:ext uri="{FF2B5EF4-FFF2-40B4-BE49-F238E27FC236}">
                <a16:creationId xmlns:a16="http://schemas.microsoft.com/office/drawing/2014/main" id="{7B0371C7-654E-4BBC-87E7-CED8EAD93E6D}"/>
              </a:ext>
            </a:extLst>
          </p:cNvPr>
          <p:cNvSpPr/>
          <p:nvPr/>
        </p:nvSpPr>
        <p:spPr>
          <a:xfrm>
            <a:off x="6660472" y="692696"/>
            <a:ext cx="2160000" cy="278985"/>
          </a:xfrm>
          <a:prstGeom prst="chevron">
            <a:avLst/>
          </a:prstGeom>
          <a:noFill/>
          <a:ln w="190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2021</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a:t>
            </a:r>
          </a:p>
        </p:txBody>
      </p:sp>
      <p:sp>
        <p:nvSpPr>
          <p:cNvPr id="69" name="正方形/長方形 68">
            <a:extLst>
              <a:ext uri="{FF2B5EF4-FFF2-40B4-BE49-F238E27FC236}">
                <a16:creationId xmlns:a16="http://schemas.microsoft.com/office/drawing/2014/main" id="{4488AF1B-6BAD-4206-9A89-EA28F1C15165}"/>
              </a:ext>
            </a:extLst>
          </p:cNvPr>
          <p:cNvSpPr/>
          <p:nvPr/>
        </p:nvSpPr>
        <p:spPr>
          <a:xfrm>
            <a:off x="251520" y="1124744"/>
            <a:ext cx="432048" cy="1368152"/>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eaVert" lIns="36000" tIns="36000" rIns="0" bIns="3600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sysClr val="windowText" lastClr="000000"/>
                </a:solidFill>
                <a:effectLst/>
                <a:uLnTx/>
                <a:uFillTx/>
                <a:latin typeface="Calibri"/>
                <a:ea typeface="ＭＳ Ｐゴシック" panose="020B0600070205080204" pitchFamily="50" charset="-128"/>
                <a:cs typeface="+mn-cs"/>
              </a:rPr>
              <a:t>年表（概況）</a:t>
            </a:r>
          </a:p>
        </p:txBody>
      </p:sp>
      <p:cxnSp>
        <p:nvCxnSpPr>
          <p:cNvPr id="70" name="直線コネクタ 69">
            <a:extLst>
              <a:ext uri="{FF2B5EF4-FFF2-40B4-BE49-F238E27FC236}">
                <a16:creationId xmlns:a16="http://schemas.microsoft.com/office/drawing/2014/main" id="{BC51FB6C-90DF-4AB9-8563-F0A7BC8D449A}"/>
              </a:ext>
            </a:extLst>
          </p:cNvPr>
          <p:cNvCxnSpPr/>
          <p:nvPr/>
        </p:nvCxnSpPr>
        <p:spPr>
          <a:xfrm>
            <a:off x="359772" y="2708920"/>
            <a:ext cx="8568952"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71" name="直線コネクタ 70">
            <a:extLst>
              <a:ext uri="{FF2B5EF4-FFF2-40B4-BE49-F238E27FC236}">
                <a16:creationId xmlns:a16="http://schemas.microsoft.com/office/drawing/2014/main" id="{AD2D5DBD-98F2-4D01-8ED5-FCBABB5CC213}"/>
              </a:ext>
            </a:extLst>
          </p:cNvPr>
          <p:cNvCxnSpPr/>
          <p:nvPr/>
        </p:nvCxnSpPr>
        <p:spPr>
          <a:xfrm>
            <a:off x="179512" y="620688"/>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4" name="グループ化 13">
            <a:extLst>
              <a:ext uri="{FF2B5EF4-FFF2-40B4-BE49-F238E27FC236}">
                <a16:creationId xmlns:a16="http://schemas.microsoft.com/office/drawing/2014/main" id="{3D755CC2-7926-4834-9CAC-0216FE6DA5C4}"/>
              </a:ext>
            </a:extLst>
          </p:cNvPr>
          <p:cNvGrpSpPr/>
          <p:nvPr/>
        </p:nvGrpSpPr>
        <p:grpSpPr>
          <a:xfrm>
            <a:off x="289612" y="3074099"/>
            <a:ext cx="4508891" cy="777046"/>
            <a:chOff x="395535" y="2852936"/>
            <a:chExt cx="5502376" cy="777046"/>
          </a:xfrm>
        </p:grpSpPr>
        <p:sp>
          <p:nvSpPr>
            <p:cNvPr id="15" name="正方形/長方形 14">
              <a:extLst>
                <a:ext uri="{FF2B5EF4-FFF2-40B4-BE49-F238E27FC236}">
                  <a16:creationId xmlns:a16="http://schemas.microsoft.com/office/drawing/2014/main" id="{77BD186D-579D-4EBB-84F1-714869DE5A78}"/>
                </a:ext>
              </a:extLst>
            </p:cNvPr>
            <p:cNvSpPr/>
            <p:nvPr/>
          </p:nvSpPr>
          <p:spPr>
            <a:xfrm>
              <a:off x="395536" y="2852936"/>
              <a:ext cx="5184576" cy="21602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srgbClr val="1D2088"/>
                  </a:solidFill>
                  <a:effectLst/>
                  <a:uLnTx/>
                  <a:uFillTx/>
                  <a:latin typeface="ＭＳ Ｐゴシック" panose="020B0600070205080204" pitchFamily="50" charset="-128"/>
                  <a:ea typeface="ＭＳ Ｐゴシック" panose="020B0600070205080204" pitchFamily="50" charset="-128"/>
                  <a:cs typeface="+mn-cs"/>
                </a:rPr>
                <a:t>バリアフリールートの複線化</a:t>
              </a:r>
            </a:p>
          </p:txBody>
        </p:sp>
        <p:sp>
          <p:nvSpPr>
            <p:cNvPr id="16" name="正方形/長方形 15">
              <a:extLst>
                <a:ext uri="{FF2B5EF4-FFF2-40B4-BE49-F238E27FC236}">
                  <a16:creationId xmlns:a16="http://schemas.microsoft.com/office/drawing/2014/main" id="{0906A6A7-65FC-45BC-8C9A-3238DEA0F656}"/>
                </a:ext>
              </a:extLst>
            </p:cNvPr>
            <p:cNvSpPr/>
            <p:nvPr/>
          </p:nvSpPr>
          <p:spPr>
            <a:xfrm>
              <a:off x="395535" y="3019007"/>
              <a:ext cx="5502376" cy="61097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2010</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年度に全駅完了したワンルート整備に加えて、</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エレベーター（</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EV</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）増設による複線化に向け、</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2021</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年度までに６駅完了。</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grpSp>
      <p:grpSp>
        <p:nvGrpSpPr>
          <p:cNvPr id="17" name="グループ化 16">
            <a:extLst>
              <a:ext uri="{FF2B5EF4-FFF2-40B4-BE49-F238E27FC236}">
                <a16:creationId xmlns:a16="http://schemas.microsoft.com/office/drawing/2014/main" id="{40231E35-5889-4342-984E-912F9AF1067B}"/>
              </a:ext>
            </a:extLst>
          </p:cNvPr>
          <p:cNvGrpSpPr/>
          <p:nvPr/>
        </p:nvGrpSpPr>
        <p:grpSpPr>
          <a:xfrm>
            <a:off x="289613" y="4842718"/>
            <a:ext cx="4248472" cy="1036551"/>
            <a:chOff x="395536" y="2852936"/>
            <a:chExt cx="5184576" cy="1036551"/>
          </a:xfrm>
        </p:grpSpPr>
        <p:sp>
          <p:nvSpPr>
            <p:cNvPr id="18" name="正方形/長方形 17">
              <a:extLst>
                <a:ext uri="{FF2B5EF4-FFF2-40B4-BE49-F238E27FC236}">
                  <a16:creationId xmlns:a16="http://schemas.microsoft.com/office/drawing/2014/main" id="{E7151100-98B5-4B5C-94C8-B4AEC283D326}"/>
                </a:ext>
              </a:extLst>
            </p:cNvPr>
            <p:cNvSpPr/>
            <p:nvPr/>
          </p:nvSpPr>
          <p:spPr>
            <a:xfrm>
              <a:off x="395536" y="2852936"/>
              <a:ext cx="5184576" cy="21602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srgbClr val="1D2088"/>
                  </a:solidFill>
                  <a:effectLst/>
                  <a:uLnTx/>
                  <a:uFillTx/>
                  <a:latin typeface="ＭＳ Ｐゴシック" panose="020B0600070205080204" pitchFamily="50" charset="-128"/>
                  <a:ea typeface="ＭＳ Ｐゴシック" panose="020B0600070205080204" pitchFamily="50" charset="-128"/>
                  <a:cs typeface="+mn-cs"/>
                </a:rPr>
                <a:t>お客さまとの意見交換</a:t>
              </a:r>
            </a:p>
          </p:txBody>
        </p:sp>
        <p:sp>
          <p:nvSpPr>
            <p:cNvPr id="19" name="正方形/長方形 18">
              <a:extLst>
                <a:ext uri="{FF2B5EF4-FFF2-40B4-BE49-F238E27FC236}">
                  <a16:creationId xmlns:a16="http://schemas.microsoft.com/office/drawing/2014/main" id="{18220B1D-B37F-4DE2-9EBC-406493C92BCC}"/>
                </a:ext>
              </a:extLst>
            </p:cNvPr>
            <p:cNvSpPr/>
            <p:nvPr/>
          </p:nvSpPr>
          <p:spPr>
            <a:xfrm>
              <a:off x="395536" y="3068960"/>
              <a:ext cx="5184576" cy="82052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障がい者団体と共同でバリアフリー体験会・意見交換会を</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実施することにより、障害のあるお客さまとのスムーズな</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コミュニケーションや介助方法などについて、気づきや学びを  </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通じて駅社員の対応力を向上。</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grpSp>
      <p:grpSp>
        <p:nvGrpSpPr>
          <p:cNvPr id="20" name="グループ化 19">
            <a:extLst>
              <a:ext uri="{FF2B5EF4-FFF2-40B4-BE49-F238E27FC236}">
                <a16:creationId xmlns:a16="http://schemas.microsoft.com/office/drawing/2014/main" id="{BFAA8360-91FC-499B-9818-A50DC0163A64}"/>
              </a:ext>
            </a:extLst>
          </p:cNvPr>
          <p:cNvGrpSpPr/>
          <p:nvPr/>
        </p:nvGrpSpPr>
        <p:grpSpPr>
          <a:xfrm>
            <a:off x="289613" y="5948868"/>
            <a:ext cx="4248472" cy="1036551"/>
            <a:chOff x="395536" y="2852936"/>
            <a:chExt cx="5184576" cy="1036551"/>
          </a:xfrm>
        </p:grpSpPr>
        <p:sp>
          <p:nvSpPr>
            <p:cNvPr id="21" name="正方形/長方形 20">
              <a:extLst>
                <a:ext uri="{FF2B5EF4-FFF2-40B4-BE49-F238E27FC236}">
                  <a16:creationId xmlns:a16="http://schemas.microsoft.com/office/drawing/2014/main" id="{CB080D5F-6E06-4948-8B96-700CF100B152}"/>
                </a:ext>
              </a:extLst>
            </p:cNvPr>
            <p:cNvSpPr/>
            <p:nvPr/>
          </p:nvSpPr>
          <p:spPr>
            <a:xfrm>
              <a:off x="395536" y="2852936"/>
              <a:ext cx="5184576" cy="21602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srgbClr val="1D2088"/>
                  </a:solidFill>
                  <a:effectLst/>
                  <a:uLnTx/>
                  <a:uFillTx/>
                  <a:latin typeface="ＭＳ Ｐゴシック" panose="020B0600070205080204" pitchFamily="50" charset="-128"/>
                  <a:ea typeface="ＭＳ Ｐゴシック" panose="020B0600070205080204" pitchFamily="50" charset="-128"/>
                  <a:cs typeface="+mn-cs"/>
                </a:rPr>
                <a:t>サービス介助士資格取得の推進</a:t>
              </a:r>
            </a:p>
          </p:txBody>
        </p:sp>
        <p:sp>
          <p:nvSpPr>
            <p:cNvPr id="22" name="正方形/長方形 21">
              <a:extLst>
                <a:ext uri="{FF2B5EF4-FFF2-40B4-BE49-F238E27FC236}">
                  <a16:creationId xmlns:a16="http://schemas.microsoft.com/office/drawing/2014/main" id="{76CE1AEF-F1ED-4B7C-996C-010044A6BFD1}"/>
                </a:ext>
              </a:extLst>
            </p:cNvPr>
            <p:cNvSpPr/>
            <p:nvPr/>
          </p:nvSpPr>
          <p:spPr>
            <a:xfrm>
              <a:off x="395536" y="3068960"/>
              <a:ext cx="5184576" cy="82052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駅社員のサービス介助士資格取得率</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100</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％を目指し推進。</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2021</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年度末：取得率</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83</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grpSp>
      <p:grpSp>
        <p:nvGrpSpPr>
          <p:cNvPr id="23" name="グループ化 22">
            <a:extLst>
              <a:ext uri="{FF2B5EF4-FFF2-40B4-BE49-F238E27FC236}">
                <a16:creationId xmlns:a16="http://schemas.microsoft.com/office/drawing/2014/main" id="{D19E920E-FECE-4993-A8FF-2F0BBE98502A}"/>
              </a:ext>
            </a:extLst>
          </p:cNvPr>
          <p:cNvGrpSpPr/>
          <p:nvPr/>
        </p:nvGrpSpPr>
        <p:grpSpPr>
          <a:xfrm>
            <a:off x="289613" y="3903773"/>
            <a:ext cx="4255928" cy="961434"/>
            <a:chOff x="395536" y="2928053"/>
            <a:chExt cx="5193675" cy="961434"/>
          </a:xfrm>
        </p:grpSpPr>
        <p:sp>
          <p:nvSpPr>
            <p:cNvPr id="24" name="正方形/長方形 23">
              <a:extLst>
                <a:ext uri="{FF2B5EF4-FFF2-40B4-BE49-F238E27FC236}">
                  <a16:creationId xmlns:a16="http://schemas.microsoft.com/office/drawing/2014/main" id="{08D14E91-17C6-479B-81A5-EB809FBFF2C7}"/>
                </a:ext>
              </a:extLst>
            </p:cNvPr>
            <p:cNvSpPr/>
            <p:nvPr/>
          </p:nvSpPr>
          <p:spPr>
            <a:xfrm>
              <a:off x="404635" y="2928053"/>
              <a:ext cx="5184576" cy="21602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srgbClr val="1D2088"/>
                  </a:solidFill>
                  <a:effectLst/>
                  <a:uLnTx/>
                  <a:uFillTx/>
                  <a:latin typeface="ＭＳ Ｐゴシック" panose="020B0600070205080204" pitchFamily="50" charset="-128"/>
                  <a:ea typeface="ＭＳ Ｐゴシック" panose="020B0600070205080204" pitchFamily="50" charset="-128"/>
                  <a:cs typeface="+mn-cs"/>
                </a:rPr>
                <a:t>ホームと車両の段差隙間縮小</a:t>
              </a:r>
            </a:p>
          </p:txBody>
        </p:sp>
        <p:sp>
          <p:nvSpPr>
            <p:cNvPr id="25" name="正方形/長方形 24">
              <a:extLst>
                <a:ext uri="{FF2B5EF4-FFF2-40B4-BE49-F238E27FC236}">
                  <a16:creationId xmlns:a16="http://schemas.microsoft.com/office/drawing/2014/main" id="{FFB8DE05-8C3C-43C5-8DEF-225A98C9F938}"/>
                </a:ext>
              </a:extLst>
            </p:cNvPr>
            <p:cNvSpPr/>
            <p:nvPr/>
          </p:nvSpPr>
          <p:spPr>
            <a:xfrm>
              <a:off x="395536" y="3068960"/>
              <a:ext cx="5184576" cy="82052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車椅子ご利用者をはじめ、乗降の利便性向上のため、</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可動式ホーム柵設置後、ホームと車両の段差隙間縮小工事</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を実施。</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grpSp>
      <p:grpSp>
        <p:nvGrpSpPr>
          <p:cNvPr id="33" name="グループ化 32">
            <a:extLst>
              <a:ext uri="{FF2B5EF4-FFF2-40B4-BE49-F238E27FC236}">
                <a16:creationId xmlns:a16="http://schemas.microsoft.com/office/drawing/2014/main" id="{508C8E40-5373-42BB-99D5-383D37D329F7}"/>
              </a:ext>
            </a:extLst>
          </p:cNvPr>
          <p:cNvGrpSpPr/>
          <p:nvPr/>
        </p:nvGrpSpPr>
        <p:grpSpPr>
          <a:xfrm>
            <a:off x="4500299" y="3104472"/>
            <a:ext cx="4607898" cy="1369019"/>
            <a:chOff x="856846" y="2260679"/>
            <a:chExt cx="7554331" cy="2244413"/>
          </a:xfrm>
        </p:grpSpPr>
        <p:sp>
          <p:nvSpPr>
            <p:cNvPr id="34" name="ホーム階">
              <a:extLst>
                <a:ext uri="{FF2B5EF4-FFF2-40B4-BE49-F238E27FC236}">
                  <a16:creationId xmlns:a16="http://schemas.microsoft.com/office/drawing/2014/main" id="{E818895B-63EB-4F9E-81B4-54F7D602E1A0}"/>
                </a:ext>
              </a:extLst>
            </p:cNvPr>
            <p:cNvSpPr/>
            <p:nvPr/>
          </p:nvSpPr>
          <p:spPr bwMode="auto">
            <a:xfrm>
              <a:off x="1721791" y="3574671"/>
              <a:ext cx="4081524" cy="430773"/>
            </a:xfrm>
            <a:prstGeom prst="trapezoid">
              <a:avLst>
                <a:gd name="adj" fmla="val 99626"/>
              </a:avLst>
            </a:prstGeom>
            <a:solidFill>
              <a:schemeClr val="accent3">
                <a:lumMod val="20000"/>
                <a:lumOff val="80000"/>
              </a:schemeClr>
            </a:solidFill>
            <a:ln w="3175" algn="ctr">
              <a:solidFill>
                <a:schemeClr val="bg1">
                  <a:lumMod val="95000"/>
                </a:schemeClr>
              </a:solidFill>
              <a:miter lim="800000"/>
              <a:headEnd/>
              <a:tailEnd/>
            </a:ln>
          </p:spPr>
          <p:txBody>
            <a:bodyPr wrap="none" lIns="36000" tIns="10800" rIns="36000" bIns="10800" rtlCol="0" anchor="ctr"/>
            <a:lstStyle/>
            <a:p>
              <a:pPr marL="185738" marR="0" lvl="0" indent="-185738" algn="ctr" defTabSz="457200" rtl="0" eaLnBrk="1" fontAlgn="auto" latinLnBrk="0" hangingPunct="1">
                <a:lnSpc>
                  <a:spcPct val="100000"/>
                </a:lnSpc>
                <a:spcBef>
                  <a:spcPts val="0"/>
                </a:spcBef>
                <a:spcAft>
                  <a:spcPts val="0"/>
                </a:spcAft>
                <a:buClr>
                  <a:srgbClr val="969696"/>
                </a:buClr>
                <a:buSzPct val="80000"/>
                <a:buFontTx/>
                <a:buNone/>
                <a:tabLst/>
                <a:defRPr/>
              </a:pPr>
              <a:endParaRPr kumimoji="0" lang="ja-JP" altLang="en-US" sz="1100" b="0" i="0" u="none" strike="noStrike" kern="1200" cap="none" spc="0" normalizeH="0" baseline="0" noProof="0" dirty="0">
                <a:ln>
                  <a:noFill/>
                </a:ln>
                <a:solidFill>
                  <a:prstClr val="black"/>
                </a:solidFill>
                <a:effectLst/>
                <a:uLnTx/>
                <a:uFillTx/>
                <a:latin typeface="Meiryo UI"/>
                <a:ea typeface="Meiryo UI"/>
                <a:cs typeface="+mn-cs"/>
              </a:endParaRPr>
            </a:p>
          </p:txBody>
        </p:sp>
        <p:grpSp>
          <p:nvGrpSpPr>
            <p:cNvPr id="36" name="グループ化 35">
              <a:extLst>
                <a:ext uri="{FF2B5EF4-FFF2-40B4-BE49-F238E27FC236}">
                  <a16:creationId xmlns:a16="http://schemas.microsoft.com/office/drawing/2014/main" id="{B4F6942B-269E-4D1C-96CB-2EBD6954CC8C}"/>
                </a:ext>
              </a:extLst>
            </p:cNvPr>
            <p:cNvGrpSpPr/>
            <p:nvPr/>
          </p:nvGrpSpPr>
          <p:grpSpPr>
            <a:xfrm>
              <a:off x="1184644" y="2688317"/>
              <a:ext cx="2117160" cy="1170630"/>
              <a:chOff x="1591447" y="4756301"/>
              <a:chExt cx="2117160" cy="1170630"/>
            </a:xfrm>
          </p:grpSpPr>
          <p:sp>
            <p:nvSpPr>
              <p:cNvPr id="92" name="平行四辺形 91">
                <a:extLst>
                  <a:ext uri="{FF2B5EF4-FFF2-40B4-BE49-F238E27FC236}">
                    <a16:creationId xmlns:a16="http://schemas.microsoft.com/office/drawing/2014/main" id="{0EE72C3F-FDD9-47A9-8538-47BA476AD93C}"/>
                  </a:ext>
                </a:extLst>
              </p:cNvPr>
              <p:cNvSpPr/>
              <p:nvPr/>
            </p:nvSpPr>
            <p:spPr bwMode="auto">
              <a:xfrm>
                <a:off x="2526496" y="5180169"/>
                <a:ext cx="387324" cy="121190"/>
              </a:xfrm>
              <a:prstGeom prst="parallelogram">
                <a:avLst>
                  <a:gd name="adj" fmla="val 100387"/>
                </a:avLst>
              </a:prstGeom>
              <a:solidFill>
                <a:schemeClr val="accent5">
                  <a:lumMod val="20000"/>
                  <a:lumOff val="80000"/>
                </a:schemeClr>
              </a:solidFill>
              <a:ln w="3175" algn="ctr">
                <a:solidFill>
                  <a:schemeClr val="tx1">
                    <a:lumMod val="75000"/>
                    <a:lumOff val="25000"/>
                  </a:schemeClr>
                </a:solidFill>
                <a:miter lim="800000"/>
                <a:headEnd/>
                <a:tailEnd/>
              </a:ln>
              <a:effectLst>
                <a:outerShdw blurRad="50800" dist="38100" dir="2700000" algn="tl" rotWithShape="0">
                  <a:prstClr val="black">
                    <a:alpha val="40000"/>
                  </a:prstClr>
                </a:outerShdw>
              </a:effectLst>
            </p:spPr>
            <p:txBody>
              <a:bodyPr wrap="none" lIns="36000" tIns="10800" rIns="36000" bIns="10800" rtlCol="0" anchor="ctr"/>
              <a:lstStyle/>
              <a:p>
                <a:pPr marL="185738" marR="0" lvl="0" indent="-185738" algn="ctr" defTabSz="457200" rtl="0" eaLnBrk="1" fontAlgn="auto" latinLnBrk="0" hangingPunct="1">
                  <a:lnSpc>
                    <a:spcPct val="100000"/>
                  </a:lnSpc>
                  <a:spcBef>
                    <a:spcPts val="0"/>
                  </a:spcBef>
                  <a:spcAft>
                    <a:spcPts val="0"/>
                  </a:spcAft>
                  <a:buClr>
                    <a:srgbClr val="969696"/>
                  </a:buClr>
                  <a:buSzPct val="80000"/>
                  <a:buFontTx/>
                  <a:buNone/>
                  <a:tabLst/>
                  <a:defRPr/>
                </a:pPr>
                <a:endParaRPr kumimoji="0" lang="ja-JP" altLang="en-US" sz="1100"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93" name="平行四辺形 92">
                <a:extLst>
                  <a:ext uri="{FF2B5EF4-FFF2-40B4-BE49-F238E27FC236}">
                    <a16:creationId xmlns:a16="http://schemas.microsoft.com/office/drawing/2014/main" id="{769849DC-C11F-40FD-A620-0E7891DF4EED}"/>
                  </a:ext>
                </a:extLst>
              </p:cNvPr>
              <p:cNvSpPr/>
              <p:nvPr/>
            </p:nvSpPr>
            <p:spPr bwMode="auto">
              <a:xfrm>
                <a:off x="2093772" y="5301208"/>
                <a:ext cx="1427494" cy="432000"/>
              </a:xfrm>
              <a:prstGeom prst="parallelogram">
                <a:avLst>
                  <a:gd name="adj" fmla="val 100387"/>
                </a:avLst>
              </a:prstGeom>
              <a:solidFill>
                <a:schemeClr val="accent5">
                  <a:lumMod val="20000"/>
                  <a:lumOff val="80000"/>
                </a:schemeClr>
              </a:solidFill>
              <a:ln w="3175" algn="ctr">
                <a:solidFill>
                  <a:schemeClr val="tx1">
                    <a:lumMod val="75000"/>
                    <a:lumOff val="25000"/>
                  </a:schemeClr>
                </a:solidFill>
                <a:miter lim="800000"/>
                <a:headEnd/>
                <a:tailEnd/>
              </a:ln>
              <a:effectLst>
                <a:outerShdw blurRad="50800" dist="38100" dir="2700000" algn="tl" rotWithShape="0">
                  <a:prstClr val="black">
                    <a:alpha val="40000"/>
                  </a:prstClr>
                </a:outerShdw>
              </a:effectLst>
            </p:spPr>
            <p:txBody>
              <a:bodyPr wrap="none" lIns="36000" tIns="10800" rIns="36000" bIns="10800" rtlCol="0" anchor="ctr"/>
              <a:lstStyle/>
              <a:p>
                <a:pPr marL="185738" marR="0" lvl="0" indent="-185738" algn="ctr" defTabSz="457200" rtl="0" eaLnBrk="1" fontAlgn="auto" latinLnBrk="0" hangingPunct="1">
                  <a:lnSpc>
                    <a:spcPct val="100000"/>
                  </a:lnSpc>
                  <a:spcBef>
                    <a:spcPts val="0"/>
                  </a:spcBef>
                  <a:spcAft>
                    <a:spcPts val="0"/>
                  </a:spcAft>
                  <a:buClr>
                    <a:srgbClr val="969696"/>
                  </a:buClr>
                  <a:buSzPct val="80000"/>
                  <a:buFontTx/>
                  <a:buNone/>
                  <a:tabLst/>
                  <a:defRPr/>
                </a:pPr>
                <a:endParaRPr kumimoji="0" lang="ja-JP" altLang="en-US" sz="1100"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94" name="EV">
                <a:extLst>
                  <a:ext uri="{FF2B5EF4-FFF2-40B4-BE49-F238E27FC236}">
                    <a16:creationId xmlns:a16="http://schemas.microsoft.com/office/drawing/2014/main" id="{89DE6AA0-F175-4FE1-9760-BD706F12866A}"/>
                  </a:ext>
                </a:extLst>
              </p:cNvPr>
              <p:cNvSpPr/>
              <p:nvPr/>
            </p:nvSpPr>
            <p:spPr bwMode="auto">
              <a:xfrm>
                <a:off x="3416809" y="4980875"/>
                <a:ext cx="174917" cy="701918"/>
              </a:xfrm>
              <a:prstGeom prst="cube">
                <a:avLst>
                  <a:gd name="adj" fmla="val 31486"/>
                </a:avLst>
              </a:prstGeom>
              <a:solidFill>
                <a:schemeClr val="accent5">
                  <a:lumMod val="40000"/>
                  <a:lumOff val="60000"/>
                </a:schemeClr>
              </a:solidFill>
              <a:ln w="3175" algn="ctr">
                <a:solidFill>
                  <a:schemeClr val="tx1">
                    <a:lumMod val="75000"/>
                    <a:lumOff val="25000"/>
                  </a:schemeClr>
                </a:solidFill>
                <a:miter lim="800000"/>
                <a:headEnd/>
                <a:tailEnd/>
              </a:ln>
            </p:spPr>
            <p:txBody>
              <a:bodyPr wrap="none" lIns="36000" tIns="10800" rIns="36000" bIns="10800" rtlCol="0" anchor="ctr"/>
              <a:lstStyle/>
              <a:p>
                <a:pPr marL="185738" marR="0" lvl="0" indent="-185738" algn="ctr" defTabSz="457200" rtl="0" eaLnBrk="1" fontAlgn="auto" latinLnBrk="0" hangingPunct="1">
                  <a:lnSpc>
                    <a:spcPct val="100000"/>
                  </a:lnSpc>
                  <a:spcBef>
                    <a:spcPts val="0"/>
                  </a:spcBef>
                  <a:spcAft>
                    <a:spcPts val="0"/>
                  </a:spcAft>
                  <a:buClr>
                    <a:srgbClr val="969696"/>
                  </a:buClr>
                  <a:buSzPct val="80000"/>
                  <a:buFontTx/>
                  <a:buNone/>
                  <a:tabLst/>
                  <a:defRPr/>
                </a:pPr>
                <a:endParaRPr kumimoji="0" lang="ja-JP" altLang="en-US" sz="1100" b="0" i="0" u="none" strike="noStrike" kern="1200" cap="none" spc="0" normalizeH="0" baseline="0" noProof="0" dirty="0">
                  <a:ln>
                    <a:noFill/>
                  </a:ln>
                  <a:solidFill>
                    <a:prstClr val="black"/>
                  </a:solidFill>
                  <a:effectLst/>
                  <a:uLnTx/>
                  <a:uFillTx/>
                  <a:latin typeface="Meiryo UI"/>
                  <a:ea typeface="Meiryo UI"/>
                  <a:cs typeface="+mn-cs"/>
                </a:endParaRPr>
              </a:p>
            </p:txBody>
          </p:sp>
          <p:grpSp>
            <p:nvGrpSpPr>
              <p:cNvPr id="95" name="グループ化 94">
                <a:extLst>
                  <a:ext uri="{FF2B5EF4-FFF2-40B4-BE49-F238E27FC236}">
                    <a16:creationId xmlns:a16="http://schemas.microsoft.com/office/drawing/2014/main" id="{3E9D3F49-B8E7-4139-9205-21D6DE92BF7A}"/>
                  </a:ext>
                </a:extLst>
              </p:cNvPr>
              <p:cNvGrpSpPr/>
              <p:nvPr/>
            </p:nvGrpSpPr>
            <p:grpSpPr>
              <a:xfrm>
                <a:off x="3210925" y="5426869"/>
                <a:ext cx="497682" cy="500062"/>
                <a:chOff x="3240881" y="5426869"/>
                <a:chExt cx="497682" cy="500062"/>
              </a:xfrm>
              <a:noFill/>
            </p:grpSpPr>
            <p:sp>
              <p:nvSpPr>
                <p:cNvPr id="106" name="フリーフォーム 135">
                  <a:extLst>
                    <a:ext uri="{FF2B5EF4-FFF2-40B4-BE49-F238E27FC236}">
                      <a16:creationId xmlns:a16="http://schemas.microsoft.com/office/drawing/2014/main" id="{42227284-3688-4F1C-BA25-DF8CF5E0F072}"/>
                    </a:ext>
                  </a:extLst>
                </p:cNvPr>
                <p:cNvSpPr/>
                <p:nvPr/>
              </p:nvSpPr>
              <p:spPr bwMode="auto">
                <a:xfrm>
                  <a:off x="3240881" y="5426869"/>
                  <a:ext cx="497682" cy="500062"/>
                </a:xfrm>
                <a:custGeom>
                  <a:avLst/>
                  <a:gdLst>
                    <a:gd name="connsiteX0" fmla="*/ 0 w 497682"/>
                    <a:gd name="connsiteY0" fmla="*/ 180975 h 500062"/>
                    <a:gd name="connsiteX1" fmla="*/ 180975 w 497682"/>
                    <a:gd name="connsiteY1" fmla="*/ 0 h 500062"/>
                    <a:gd name="connsiteX2" fmla="*/ 497682 w 497682"/>
                    <a:gd name="connsiteY2" fmla="*/ 321469 h 500062"/>
                    <a:gd name="connsiteX3" fmla="*/ 321469 w 497682"/>
                    <a:gd name="connsiteY3" fmla="*/ 500062 h 500062"/>
                    <a:gd name="connsiteX4" fmla="*/ 0 w 497682"/>
                    <a:gd name="connsiteY4" fmla="*/ 180975 h 5000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7682" h="500062">
                      <a:moveTo>
                        <a:pt x="0" y="180975"/>
                      </a:moveTo>
                      <a:lnTo>
                        <a:pt x="180975" y="0"/>
                      </a:lnTo>
                      <a:lnTo>
                        <a:pt x="497682" y="321469"/>
                      </a:lnTo>
                      <a:lnTo>
                        <a:pt x="321469" y="500062"/>
                      </a:lnTo>
                      <a:lnTo>
                        <a:pt x="0" y="180975"/>
                      </a:lnTo>
                      <a:close/>
                    </a:path>
                  </a:pathLst>
                </a:custGeom>
                <a:solidFill>
                  <a:schemeClr val="accent5">
                    <a:lumMod val="40000"/>
                    <a:lumOff val="60000"/>
                  </a:schemeClr>
                </a:solidFill>
                <a:ln w="3175" algn="ctr">
                  <a:solidFill>
                    <a:schemeClr val="tx1">
                      <a:lumMod val="75000"/>
                      <a:lumOff val="25000"/>
                    </a:schemeClr>
                  </a:solidFill>
                  <a:miter lim="800000"/>
                  <a:headEnd/>
                  <a:tailEnd/>
                </a:ln>
                <a:effectLst>
                  <a:outerShdw blurRad="50800" dist="38100" dir="2700000" algn="tl" rotWithShape="0">
                    <a:prstClr val="black">
                      <a:alpha val="40000"/>
                    </a:prstClr>
                  </a:outerShdw>
                </a:effectLst>
              </p:spPr>
              <p:txBody>
                <a:bodyPr wrap="none" lIns="36000" tIns="10800" rIns="36000" bIns="10800" rtlCol="0" anchor="ctr"/>
                <a:lstStyle/>
                <a:p>
                  <a:pPr marL="185738" marR="0" lvl="0" indent="-185738" algn="ctr" defTabSz="457200" rtl="0" eaLnBrk="1" fontAlgn="auto" latinLnBrk="0" hangingPunct="1">
                    <a:lnSpc>
                      <a:spcPct val="100000"/>
                    </a:lnSpc>
                    <a:spcBef>
                      <a:spcPts val="0"/>
                    </a:spcBef>
                    <a:spcAft>
                      <a:spcPts val="0"/>
                    </a:spcAft>
                    <a:buClr>
                      <a:srgbClr val="969696"/>
                    </a:buClr>
                    <a:buSzPct val="80000"/>
                    <a:buFontTx/>
                    <a:buNone/>
                    <a:tabLst/>
                    <a:defRPr/>
                  </a:pPr>
                  <a:endParaRPr kumimoji="0" lang="ja-JP" altLang="en-US" sz="1100" b="0" i="0" u="none" strike="noStrike" kern="1200" cap="none" spc="0" normalizeH="0" baseline="0" noProof="0" dirty="0">
                    <a:ln>
                      <a:noFill/>
                    </a:ln>
                    <a:solidFill>
                      <a:prstClr val="black"/>
                    </a:solidFill>
                    <a:effectLst/>
                    <a:uLnTx/>
                    <a:uFillTx/>
                    <a:latin typeface="Meiryo UI"/>
                    <a:ea typeface="Meiryo UI"/>
                    <a:cs typeface="+mn-cs"/>
                  </a:endParaRPr>
                </a:p>
              </p:txBody>
            </p:sp>
            <p:cxnSp>
              <p:nvCxnSpPr>
                <p:cNvPr id="107" name="直線コネクタ 106">
                  <a:extLst>
                    <a:ext uri="{FF2B5EF4-FFF2-40B4-BE49-F238E27FC236}">
                      <a16:creationId xmlns:a16="http://schemas.microsoft.com/office/drawing/2014/main" id="{3C8AA927-8B16-4DAF-99F5-681ECB17D669}"/>
                    </a:ext>
                  </a:extLst>
                </p:cNvPr>
                <p:cNvCxnSpPr/>
                <p:nvPr/>
              </p:nvCxnSpPr>
              <p:spPr>
                <a:xfrm flipV="1">
                  <a:off x="3441187" y="5629718"/>
                  <a:ext cx="176213" cy="173734"/>
                </a:xfrm>
                <a:prstGeom prst="line">
                  <a:avLst/>
                </a:prstGeom>
                <a:grpFill/>
                <a:ln w="3175" cmpd="sng">
                  <a:solidFill>
                    <a:schemeClr val="tx1">
                      <a:lumMod val="75000"/>
                      <a:lumOff val="25000"/>
                    </a:schemeClr>
                  </a:solidFill>
                  <a:prstDash val="solid"/>
                  <a:tailEnd type="none"/>
                </a:ln>
              </p:spPr>
              <p:style>
                <a:lnRef idx="1">
                  <a:schemeClr val="accent1"/>
                </a:lnRef>
                <a:fillRef idx="0">
                  <a:schemeClr val="accent1"/>
                </a:fillRef>
                <a:effectRef idx="0">
                  <a:schemeClr val="accent1"/>
                </a:effectRef>
                <a:fontRef idx="minor">
                  <a:schemeClr val="tx1"/>
                </a:fontRef>
              </p:style>
            </p:cxnSp>
            <p:cxnSp>
              <p:nvCxnSpPr>
                <p:cNvPr id="108" name="直線コネクタ 107">
                  <a:extLst>
                    <a:ext uri="{FF2B5EF4-FFF2-40B4-BE49-F238E27FC236}">
                      <a16:creationId xmlns:a16="http://schemas.microsoft.com/office/drawing/2014/main" id="{E7F12955-21DA-4A03-8B82-C31A9FDD7DCC}"/>
                    </a:ext>
                  </a:extLst>
                </p:cNvPr>
                <p:cNvCxnSpPr/>
                <p:nvPr/>
              </p:nvCxnSpPr>
              <p:spPr>
                <a:xfrm flipV="1">
                  <a:off x="3524304" y="5715025"/>
                  <a:ext cx="176213" cy="173734"/>
                </a:xfrm>
                <a:prstGeom prst="line">
                  <a:avLst/>
                </a:prstGeom>
                <a:grpFill/>
                <a:ln w="3175" cmpd="sng">
                  <a:solidFill>
                    <a:schemeClr val="tx1">
                      <a:lumMod val="75000"/>
                      <a:lumOff val="25000"/>
                    </a:schemeClr>
                  </a:solidFill>
                  <a:prstDash val="solid"/>
                  <a:tailEnd type="none"/>
                </a:ln>
              </p:spPr>
              <p:style>
                <a:lnRef idx="1">
                  <a:schemeClr val="accent1"/>
                </a:lnRef>
                <a:fillRef idx="0">
                  <a:schemeClr val="accent1"/>
                </a:fillRef>
                <a:effectRef idx="0">
                  <a:schemeClr val="accent1"/>
                </a:effectRef>
                <a:fontRef idx="minor">
                  <a:schemeClr val="tx1"/>
                </a:fontRef>
              </p:style>
            </p:cxnSp>
            <p:cxnSp>
              <p:nvCxnSpPr>
                <p:cNvPr id="109" name="直線コネクタ 108">
                  <a:extLst>
                    <a:ext uri="{FF2B5EF4-FFF2-40B4-BE49-F238E27FC236}">
                      <a16:creationId xmlns:a16="http://schemas.microsoft.com/office/drawing/2014/main" id="{07E51AD5-F07B-411A-A147-7DF5CF70EE5D}"/>
                    </a:ext>
                  </a:extLst>
                </p:cNvPr>
                <p:cNvCxnSpPr/>
                <p:nvPr/>
              </p:nvCxnSpPr>
              <p:spPr>
                <a:xfrm flipV="1">
                  <a:off x="3481555" y="5674678"/>
                  <a:ext cx="176213" cy="173734"/>
                </a:xfrm>
                <a:prstGeom prst="line">
                  <a:avLst/>
                </a:prstGeom>
                <a:grpFill/>
                <a:ln w="3175" cmpd="sng">
                  <a:solidFill>
                    <a:schemeClr val="tx1">
                      <a:lumMod val="75000"/>
                      <a:lumOff val="25000"/>
                    </a:schemeClr>
                  </a:solidFill>
                  <a:prstDash val="solid"/>
                  <a:tailEnd type="none"/>
                </a:ln>
              </p:spPr>
              <p:style>
                <a:lnRef idx="1">
                  <a:schemeClr val="accent1"/>
                </a:lnRef>
                <a:fillRef idx="0">
                  <a:schemeClr val="accent1"/>
                </a:fillRef>
                <a:effectRef idx="0">
                  <a:schemeClr val="accent1"/>
                </a:effectRef>
                <a:fontRef idx="minor">
                  <a:schemeClr val="tx1"/>
                </a:fontRef>
              </p:style>
            </p:cxnSp>
            <p:cxnSp>
              <p:nvCxnSpPr>
                <p:cNvPr id="110" name="直線コネクタ 109">
                  <a:extLst>
                    <a:ext uri="{FF2B5EF4-FFF2-40B4-BE49-F238E27FC236}">
                      <a16:creationId xmlns:a16="http://schemas.microsoft.com/office/drawing/2014/main" id="{1484CCF9-314A-4487-9D94-2DA09BAAE843}"/>
                    </a:ext>
                  </a:extLst>
                </p:cNvPr>
                <p:cNvCxnSpPr/>
                <p:nvPr/>
              </p:nvCxnSpPr>
              <p:spPr>
                <a:xfrm flipV="1">
                  <a:off x="3320024" y="5506349"/>
                  <a:ext cx="176213" cy="173734"/>
                </a:xfrm>
                <a:prstGeom prst="line">
                  <a:avLst/>
                </a:prstGeom>
                <a:grpFill/>
                <a:ln w="3175" cmpd="sng">
                  <a:solidFill>
                    <a:schemeClr val="tx1">
                      <a:lumMod val="75000"/>
                      <a:lumOff val="25000"/>
                    </a:schemeClr>
                  </a:solidFill>
                  <a:prstDash val="solid"/>
                  <a:tailEnd type="none"/>
                </a:ln>
              </p:spPr>
              <p:style>
                <a:lnRef idx="1">
                  <a:schemeClr val="accent1"/>
                </a:lnRef>
                <a:fillRef idx="0">
                  <a:schemeClr val="accent1"/>
                </a:fillRef>
                <a:effectRef idx="0">
                  <a:schemeClr val="accent1"/>
                </a:effectRef>
                <a:fontRef idx="minor">
                  <a:schemeClr val="tx1"/>
                </a:fontRef>
              </p:style>
            </p:cxnSp>
            <p:cxnSp>
              <p:nvCxnSpPr>
                <p:cNvPr id="111" name="直線コネクタ 110">
                  <a:extLst>
                    <a:ext uri="{FF2B5EF4-FFF2-40B4-BE49-F238E27FC236}">
                      <a16:creationId xmlns:a16="http://schemas.microsoft.com/office/drawing/2014/main" id="{E0B868A0-DFB1-4A22-BADB-76FE31A33957}"/>
                    </a:ext>
                  </a:extLst>
                </p:cNvPr>
                <p:cNvCxnSpPr/>
                <p:nvPr/>
              </p:nvCxnSpPr>
              <p:spPr>
                <a:xfrm flipV="1">
                  <a:off x="3397199" y="5589240"/>
                  <a:ext cx="176213" cy="173734"/>
                </a:xfrm>
                <a:prstGeom prst="line">
                  <a:avLst/>
                </a:prstGeom>
                <a:grpFill/>
                <a:ln w="3175" cmpd="sng">
                  <a:solidFill>
                    <a:schemeClr val="tx1">
                      <a:lumMod val="75000"/>
                      <a:lumOff val="25000"/>
                    </a:schemeClr>
                  </a:solidFill>
                  <a:prstDash val="solid"/>
                  <a:tailEnd type="none"/>
                </a:ln>
              </p:spPr>
              <p:style>
                <a:lnRef idx="1">
                  <a:schemeClr val="accent1"/>
                </a:lnRef>
                <a:fillRef idx="0">
                  <a:schemeClr val="accent1"/>
                </a:fillRef>
                <a:effectRef idx="0">
                  <a:schemeClr val="accent1"/>
                </a:effectRef>
                <a:fontRef idx="minor">
                  <a:schemeClr val="tx1"/>
                </a:fontRef>
              </p:style>
            </p:cxnSp>
            <p:cxnSp>
              <p:nvCxnSpPr>
                <p:cNvPr id="112" name="直線コネクタ 111">
                  <a:extLst>
                    <a:ext uri="{FF2B5EF4-FFF2-40B4-BE49-F238E27FC236}">
                      <a16:creationId xmlns:a16="http://schemas.microsoft.com/office/drawing/2014/main" id="{864A3F2D-18DE-45C4-B2D0-A141B2F124AF}"/>
                    </a:ext>
                  </a:extLst>
                </p:cNvPr>
                <p:cNvCxnSpPr/>
                <p:nvPr/>
              </p:nvCxnSpPr>
              <p:spPr>
                <a:xfrm flipV="1">
                  <a:off x="3358011" y="5546547"/>
                  <a:ext cx="176213" cy="173734"/>
                </a:xfrm>
                <a:prstGeom prst="line">
                  <a:avLst/>
                </a:prstGeom>
                <a:grpFill/>
                <a:ln w="3175" cmpd="sng">
                  <a:solidFill>
                    <a:schemeClr val="tx1">
                      <a:lumMod val="75000"/>
                      <a:lumOff val="25000"/>
                    </a:schemeClr>
                  </a:solidFill>
                  <a:prstDash val="solid"/>
                  <a:tailEnd type="none"/>
                </a:ln>
              </p:spPr>
              <p:style>
                <a:lnRef idx="1">
                  <a:schemeClr val="accent1"/>
                </a:lnRef>
                <a:fillRef idx="0">
                  <a:schemeClr val="accent1"/>
                </a:fillRef>
                <a:effectRef idx="0">
                  <a:schemeClr val="accent1"/>
                </a:effectRef>
                <a:fontRef idx="minor">
                  <a:schemeClr val="tx1"/>
                </a:fontRef>
              </p:style>
            </p:cxnSp>
            <p:cxnSp>
              <p:nvCxnSpPr>
                <p:cNvPr id="113" name="直線コネクタ 112">
                  <a:extLst>
                    <a:ext uri="{FF2B5EF4-FFF2-40B4-BE49-F238E27FC236}">
                      <a16:creationId xmlns:a16="http://schemas.microsoft.com/office/drawing/2014/main" id="{61DB1911-A363-4BCE-8231-7D586D254A95}"/>
                    </a:ext>
                  </a:extLst>
                </p:cNvPr>
                <p:cNvCxnSpPr/>
                <p:nvPr/>
              </p:nvCxnSpPr>
              <p:spPr>
                <a:xfrm flipV="1">
                  <a:off x="3281975" y="5467381"/>
                  <a:ext cx="176213" cy="173734"/>
                </a:xfrm>
                <a:prstGeom prst="line">
                  <a:avLst/>
                </a:prstGeom>
                <a:grpFill/>
                <a:ln w="3175" cmpd="sng">
                  <a:solidFill>
                    <a:schemeClr val="tx1">
                      <a:lumMod val="75000"/>
                      <a:lumOff val="25000"/>
                    </a:schemeClr>
                  </a:solidFill>
                  <a:prstDash val="solid"/>
                  <a:tailEnd type="none"/>
                </a:ln>
              </p:spPr>
              <p:style>
                <a:lnRef idx="1">
                  <a:schemeClr val="accent1"/>
                </a:lnRef>
                <a:fillRef idx="0">
                  <a:schemeClr val="accent1"/>
                </a:fillRef>
                <a:effectRef idx="0">
                  <a:schemeClr val="accent1"/>
                </a:effectRef>
                <a:fontRef idx="minor">
                  <a:schemeClr val="tx1"/>
                </a:fontRef>
              </p:style>
            </p:cxnSp>
          </p:grpSp>
          <p:sp>
            <p:nvSpPr>
              <p:cNvPr id="96" name="直方体 95">
                <a:extLst>
                  <a:ext uri="{FF2B5EF4-FFF2-40B4-BE49-F238E27FC236}">
                    <a16:creationId xmlns:a16="http://schemas.microsoft.com/office/drawing/2014/main" id="{04AD176B-040C-4E6A-B936-2E525028A7E2}"/>
                  </a:ext>
                </a:extLst>
              </p:cNvPr>
              <p:cNvSpPr/>
              <p:nvPr/>
            </p:nvSpPr>
            <p:spPr bwMode="auto">
              <a:xfrm>
                <a:off x="2791829" y="4756301"/>
                <a:ext cx="174917" cy="423867"/>
              </a:xfrm>
              <a:prstGeom prst="cube">
                <a:avLst>
                  <a:gd name="adj" fmla="val 31486"/>
                </a:avLst>
              </a:prstGeom>
              <a:solidFill>
                <a:schemeClr val="bg2">
                  <a:lumMod val="90000"/>
                </a:schemeClr>
              </a:solidFill>
              <a:ln w="3175" algn="ctr">
                <a:solidFill>
                  <a:schemeClr val="tx1">
                    <a:lumMod val="75000"/>
                    <a:lumOff val="25000"/>
                  </a:schemeClr>
                </a:solidFill>
                <a:miter lim="800000"/>
                <a:headEnd/>
                <a:tailEnd/>
              </a:ln>
            </p:spPr>
            <p:txBody>
              <a:bodyPr wrap="none" lIns="36000" tIns="10800" rIns="36000" bIns="10800" rtlCol="0" anchor="ctr"/>
              <a:lstStyle/>
              <a:p>
                <a:pPr marL="185738" marR="0" lvl="0" indent="-185738" algn="ctr" defTabSz="457200" rtl="0" eaLnBrk="1" fontAlgn="auto" latinLnBrk="0" hangingPunct="1">
                  <a:lnSpc>
                    <a:spcPct val="100000"/>
                  </a:lnSpc>
                  <a:spcBef>
                    <a:spcPts val="0"/>
                  </a:spcBef>
                  <a:spcAft>
                    <a:spcPts val="0"/>
                  </a:spcAft>
                  <a:buClr>
                    <a:srgbClr val="969696"/>
                  </a:buClr>
                  <a:buSzPct val="80000"/>
                  <a:buFontTx/>
                  <a:buNone/>
                  <a:tabLst/>
                  <a:defRPr/>
                </a:pPr>
                <a:endParaRPr kumimoji="0" lang="ja-JP" altLang="en-US" sz="1100"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97" name="平行四辺形 96">
                <a:extLst>
                  <a:ext uri="{FF2B5EF4-FFF2-40B4-BE49-F238E27FC236}">
                    <a16:creationId xmlns:a16="http://schemas.microsoft.com/office/drawing/2014/main" id="{7DFBAFED-CF83-42E4-ABC2-4B5892CDAED5}"/>
                  </a:ext>
                </a:extLst>
              </p:cNvPr>
              <p:cNvSpPr/>
              <p:nvPr/>
            </p:nvSpPr>
            <p:spPr bwMode="auto">
              <a:xfrm rot="18881747">
                <a:off x="1765691" y="5355427"/>
                <a:ext cx="167750" cy="516238"/>
              </a:xfrm>
              <a:prstGeom prst="parallelogram">
                <a:avLst>
                  <a:gd name="adj" fmla="val 0"/>
                </a:avLst>
              </a:prstGeom>
              <a:solidFill>
                <a:schemeClr val="accent5">
                  <a:lumMod val="40000"/>
                  <a:lumOff val="60000"/>
                </a:schemeClr>
              </a:solidFill>
              <a:ln w="3175" algn="ctr">
                <a:solidFill>
                  <a:schemeClr val="tx1">
                    <a:lumMod val="75000"/>
                    <a:lumOff val="25000"/>
                  </a:schemeClr>
                </a:solidFill>
                <a:miter lim="800000"/>
                <a:headEnd/>
                <a:tailEnd/>
              </a:ln>
            </p:spPr>
            <p:txBody>
              <a:bodyPr wrap="none" lIns="36000" tIns="10800" rIns="36000" bIns="10800" rtlCol="0" anchor="ctr"/>
              <a:lstStyle/>
              <a:p>
                <a:pPr marL="185738" marR="0" lvl="0" indent="-185738" algn="ctr" defTabSz="457200" rtl="0" eaLnBrk="1" fontAlgn="auto" latinLnBrk="0" hangingPunct="1">
                  <a:lnSpc>
                    <a:spcPct val="100000"/>
                  </a:lnSpc>
                  <a:spcBef>
                    <a:spcPts val="0"/>
                  </a:spcBef>
                  <a:spcAft>
                    <a:spcPts val="0"/>
                  </a:spcAft>
                  <a:buClr>
                    <a:srgbClr val="969696"/>
                  </a:buClr>
                  <a:buSzPct val="80000"/>
                  <a:buFontTx/>
                  <a:buNone/>
                  <a:tabLst/>
                  <a:defRPr/>
                </a:pPr>
                <a:endParaRPr kumimoji="0" lang="ja-JP" altLang="en-US" sz="1100"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98" name="平行四辺形 97">
                <a:extLst>
                  <a:ext uri="{FF2B5EF4-FFF2-40B4-BE49-F238E27FC236}">
                    <a16:creationId xmlns:a16="http://schemas.microsoft.com/office/drawing/2014/main" id="{8BA38CA1-B937-4D42-A9DE-CE1328FCB497}"/>
                  </a:ext>
                </a:extLst>
              </p:cNvPr>
              <p:cNvSpPr/>
              <p:nvPr/>
            </p:nvSpPr>
            <p:spPr bwMode="auto">
              <a:xfrm>
                <a:off x="1971048" y="5733525"/>
                <a:ext cx="264810" cy="121190"/>
              </a:xfrm>
              <a:prstGeom prst="parallelogram">
                <a:avLst>
                  <a:gd name="adj" fmla="val 100387"/>
                </a:avLst>
              </a:prstGeom>
              <a:solidFill>
                <a:schemeClr val="accent5">
                  <a:lumMod val="20000"/>
                  <a:lumOff val="80000"/>
                </a:schemeClr>
              </a:solidFill>
              <a:ln w="3175" algn="ctr">
                <a:solidFill>
                  <a:schemeClr val="tx1">
                    <a:lumMod val="75000"/>
                    <a:lumOff val="25000"/>
                  </a:schemeClr>
                </a:solidFill>
                <a:miter lim="800000"/>
                <a:headEnd/>
                <a:tailEnd/>
              </a:ln>
              <a:effectLst>
                <a:outerShdw blurRad="50800" dist="38100" dir="2700000" algn="tl" rotWithShape="0">
                  <a:prstClr val="black">
                    <a:alpha val="40000"/>
                  </a:prstClr>
                </a:outerShdw>
              </a:effectLst>
            </p:spPr>
            <p:txBody>
              <a:bodyPr wrap="none" lIns="36000" tIns="10800" rIns="36000" bIns="10800" rtlCol="0" anchor="ctr"/>
              <a:lstStyle/>
              <a:p>
                <a:pPr marL="185738" marR="0" lvl="0" indent="-185738" algn="ctr" defTabSz="457200" rtl="0" eaLnBrk="1" fontAlgn="auto" latinLnBrk="0" hangingPunct="1">
                  <a:lnSpc>
                    <a:spcPct val="100000"/>
                  </a:lnSpc>
                  <a:spcBef>
                    <a:spcPts val="0"/>
                  </a:spcBef>
                  <a:spcAft>
                    <a:spcPts val="0"/>
                  </a:spcAft>
                  <a:buClr>
                    <a:srgbClr val="969696"/>
                  </a:buClr>
                  <a:buSzPct val="80000"/>
                  <a:buFontTx/>
                  <a:buNone/>
                  <a:tabLst/>
                  <a:defRPr/>
                </a:pPr>
                <a:endParaRPr kumimoji="0" lang="ja-JP" altLang="en-US" sz="1100"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99" name="平行四辺形 98">
                <a:extLst>
                  <a:ext uri="{FF2B5EF4-FFF2-40B4-BE49-F238E27FC236}">
                    <a16:creationId xmlns:a16="http://schemas.microsoft.com/office/drawing/2014/main" id="{D769A320-B44D-4A1D-890D-9173A397FA0A}"/>
                  </a:ext>
                </a:extLst>
              </p:cNvPr>
              <p:cNvSpPr/>
              <p:nvPr/>
            </p:nvSpPr>
            <p:spPr bwMode="auto">
              <a:xfrm rot="18881747">
                <a:off x="2321139" y="4802071"/>
                <a:ext cx="167750" cy="516238"/>
              </a:xfrm>
              <a:prstGeom prst="parallelogram">
                <a:avLst>
                  <a:gd name="adj" fmla="val 0"/>
                </a:avLst>
              </a:prstGeom>
              <a:solidFill>
                <a:schemeClr val="accent5">
                  <a:lumMod val="40000"/>
                  <a:lumOff val="60000"/>
                </a:schemeClr>
              </a:solidFill>
              <a:ln w="3175" algn="ctr">
                <a:solidFill>
                  <a:schemeClr val="tx1">
                    <a:lumMod val="75000"/>
                    <a:lumOff val="25000"/>
                  </a:schemeClr>
                </a:solidFill>
                <a:miter lim="800000"/>
                <a:headEnd/>
                <a:tailEnd/>
              </a:ln>
            </p:spPr>
            <p:txBody>
              <a:bodyPr wrap="none" lIns="36000" tIns="10800" rIns="36000" bIns="10800" rtlCol="0" anchor="ctr"/>
              <a:lstStyle/>
              <a:p>
                <a:pPr marL="185738" marR="0" lvl="0" indent="-185738" algn="ctr" defTabSz="457200" rtl="0" eaLnBrk="1" fontAlgn="auto" latinLnBrk="0" hangingPunct="1">
                  <a:lnSpc>
                    <a:spcPct val="100000"/>
                  </a:lnSpc>
                  <a:spcBef>
                    <a:spcPts val="0"/>
                  </a:spcBef>
                  <a:spcAft>
                    <a:spcPts val="0"/>
                  </a:spcAft>
                  <a:buClr>
                    <a:srgbClr val="969696"/>
                  </a:buClr>
                  <a:buSzPct val="80000"/>
                  <a:buFontTx/>
                  <a:buNone/>
                  <a:tabLst/>
                  <a:defRPr/>
                </a:pPr>
                <a:endParaRPr kumimoji="0" lang="ja-JP" altLang="en-US" sz="1100" b="0" i="0" u="none" strike="noStrike" kern="1200" cap="none" spc="0" normalizeH="0" baseline="0" noProof="0" dirty="0">
                  <a:ln>
                    <a:noFill/>
                  </a:ln>
                  <a:solidFill>
                    <a:prstClr val="black"/>
                  </a:solidFill>
                  <a:effectLst/>
                  <a:uLnTx/>
                  <a:uFillTx/>
                  <a:latin typeface="Meiryo UI"/>
                  <a:ea typeface="Meiryo UI"/>
                  <a:cs typeface="+mn-cs"/>
                </a:endParaRPr>
              </a:p>
            </p:txBody>
          </p:sp>
          <p:grpSp>
            <p:nvGrpSpPr>
              <p:cNvPr id="100" name="グループ化 99">
                <a:extLst>
                  <a:ext uri="{FF2B5EF4-FFF2-40B4-BE49-F238E27FC236}">
                    <a16:creationId xmlns:a16="http://schemas.microsoft.com/office/drawing/2014/main" id="{72DE498C-8691-43ED-9562-1553AF4A49EC}"/>
                  </a:ext>
                </a:extLst>
              </p:cNvPr>
              <p:cNvGrpSpPr/>
              <p:nvPr/>
            </p:nvGrpSpPr>
            <p:grpSpPr>
              <a:xfrm>
                <a:off x="2590683" y="5301208"/>
                <a:ext cx="445760" cy="432000"/>
                <a:chOff x="2620639" y="5301208"/>
                <a:chExt cx="445760" cy="432000"/>
              </a:xfrm>
            </p:grpSpPr>
            <p:sp>
              <p:nvSpPr>
                <p:cNvPr id="101" name="平行四辺形 100">
                  <a:extLst>
                    <a:ext uri="{FF2B5EF4-FFF2-40B4-BE49-F238E27FC236}">
                      <a16:creationId xmlns:a16="http://schemas.microsoft.com/office/drawing/2014/main" id="{1BA65358-44EF-48D3-9356-C12817596F3F}"/>
                    </a:ext>
                  </a:extLst>
                </p:cNvPr>
                <p:cNvSpPr/>
                <p:nvPr/>
              </p:nvSpPr>
              <p:spPr bwMode="auto">
                <a:xfrm>
                  <a:off x="2671253" y="5569352"/>
                  <a:ext cx="186983" cy="36000"/>
                </a:xfrm>
                <a:prstGeom prst="parallelogram">
                  <a:avLst>
                    <a:gd name="adj" fmla="val 100387"/>
                  </a:avLst>
                </a:prstGeom>
                <a:solidFill>
                  <a:schemeClr val="bg1">
                    <a:lumMod val="75000"/>
                  </a:schemeClr>
                </a:solidFill>
                <a:ln w="3175" algn="ctr">
                  <a:solidFill>
                    <a:schemeClr val="tx1">
                      <a:lumMod val="75000"/>
                      <a:lumOff val="25000"/>
                    </a:schemeClr>
                  </a:solidFill>
                  <a:miter lim="800000"/>
                  <a:headEnd/>
                  <a:tailEnd/>
                </a:ln>
              </p:spPr>
              <p:txBody>
                <a:bodyPr wrap="none" lIns="36000" tIns="10800" rIns="36000" bIns="10800" rtlCol="0" anchor="ctr"/>
                <a:lstStyle/>
                <a:p>
                  <a:pPr marL="185738" marR="0" lvl="0" indent="-185738" algn="ctr" defTabSz="457200" rtl="0" eaLnBrk="1" fontAlgn="auto" latinLnBrk="0" hangingPunct="1">
                    <a:lnSpc>
                      <a:spcPct val="100000"/>
                    </a:lnSpc>
                    <a:spcBef>
                      <a:spcPts val="0"/>
                    </a:spcBef>
                    <a:spcAft>
                      <a:spcPts val="0"/>
                    </a:spcAft>
                    <a:buClr>
                      <a:srgbClr val="969696"/>
                    </a:buClr>
                    <a:buSzPct val="80000"/>
                    <a:buFontTx/>
                    <a:buNone/>
                    <a:tabLst/>
                    <a:defRPr/>
                  </a:pPr>
                  <a:endParaRPr kumimoji="0" lang="ja-JP" altLang="en-US" sz="1100"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102" name="平行四辺形 101">
                  <a:extLst>
                    <a:ext uri="{FF2B5EF4-FFF2-40B4-BE49-F238E27FC236}">
                      <a16:creationId xmlns:a16="http://schemas.microsoft.com/office/drawing/2014/main" id="{FA1A5F74-FDE5-45E8-9A40-7702749C0BFE}"/>
                    </a:ext>
                  </a:extLst>
                </p:cNvPr>
                <p:cNvSpPr/>
                <p:nvPr/>
              </p:nvSpPr>
              <p:spPr bwMode="auto">
                <a:xfrm>
                  <a:off x="2741440" y="5504943"/>
                  <a:ext cx="186983" cy="36000"/>
                </a:xfrm>
                <a:prstGeom prst="parallelogram">
                  <a:avLst>
                    <a:gd name="adj" fmla="val 100387"/>
                  </a:avLst>
                </a:prstGeom>
                <a:solidFill>
                  <a:schemeClr val="bg1">
                    <a:lumMod val="75000"/>
                  </a:schemeClr>
                </a:solidFill>
                <a:ln w="3175" algn="ctr">
                  <a:solidFill>
                    <a:schemeClr val="tx1">
                      <a:lumMod val="75000"/>
                      <a:lumOff val="25000"/>
                    </a:schemeClr>
                  </a:solidFill>
                  <a:miter lim="800000"/>
                  <a:headEnd/>
                  <a:tailEnd/>
                </a:ln>
              </p:spPr>
              <p:txBody>
                <a:bodyPr wrap="none" lIns="36000" tIns="10800" rIns="36000" bIns="10800" rtlCol="0" anchor="ctr"/>
                <a:lstStyle/>
                <a:p>
                  <a:pPr marL="185738" marR="0" lvl="0" indent="-185738" algn="ctr" defTabSz="457200" rtl="0" eaLnBrk="1" fontAlgn="auto" latinLnBrk="0" hangingPunct="1">
                    <a:lnSpc>
                      <a:spcPct val="100000"/>
                    </a:lnSpc>
                    <a:spcBef>
                      <a:spcPts val="0"/>
                    </a:spcBef>
                    <a:spcAft>
                      <a:spcPts val="0"/>
                    </a:spcAft>
                    <a:buClr>
                      <a:srgbClr val="969696"/>
                    </a:buClr>
                    <a:buSzPct val="80000"/>
                    <a:buFontTx/>
                    <a:buNone/>
                    <a:tabLst/>
                    <a:defRPr/>
                  </a:pPr>
                  <a:endParaRPr kumimoji="0" lang="ja-JP" altLang="en-US" sz="1100"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103" name="平行四辺形 102">
                  <a:extLst>
                    <a:ext uri="{FF2B5EF4-FFF2-40B4-BE49-F238E27FC236}">
                      <a16:creationId xmlns:a16="http://schemas.microsoft.com/office/drawing/2014/main" id="{F7761FE5-10ED-4F73-8AA0-715E0431EB4E}"/>
                    </a:ext>
                  </a:extLst>
                </p:cNvPr>
                <p:cNvSpPr/>
                <p:nvPr/>
              </p:nvSpPr>
              <p:spPr bwMode="auto">
                <a:xfrm>
                  <a:off x="2809229" y="5437625"/>
                  <a:ext cx="186983" cy="36000"/>
                </a:xfrm>
                <a:prstGeom prst="parallelogram">
                  <a:avLst>
                    <a:gd name="adj" fmla="val 100387"/>
                  </a:avLst>
                </a:prstGeom>
                <a:solidFill>
                  <a:schemeClr val="bg1">
                    <a:lumMod val="75000"/>
                  </a:schemeClr>
                </a:solidFill>
                <a:ln w="3175" algn="ctr">
                  <a:solidFill>
                    <a:schemeClr val="tx1">
                      <a:lumMod val="75000"/>
                      <a:lumOff val="25000"/>
                    </a:schemeClr>
                  </a:solidFill>
                  <a:miter lim="800000"/>
                  <a:headEnd/>
                  <a:tailEnd/>
                </a:ln>
              </p:spPr>
              <p:txBody>
                <a:bodyPr wrap="none" lIns="36000" tIns="10800" rIns="36000" bIns="10800" rtlCol="0" anchor="ctr"/>
                <a:lstStyle/>
                <a:p>
                  <a:pPr marL="185738" marR="0" lvl="0" indent="-185738" algn="ctr" defTabSz="457200" rtl="0" eaLnBrk="1" fontAlgn="auto" latinLnBrk="0" hangingPunct="1">
                    <a:lnSpc>
                      <a:spcPct val="100000"/>
                    </a:lnSpc>
                    <a:spcBef>
                      <a:spcPts val="0"/>
                    </a:spcBef>
                    <a:spcAft>
                      <a:spcPts val="0"/>
                    </a:spcAft>
                    <a:buClr>
                      <a:srgbClr val="969696"/>
                    </a:buClr>
                    <a:buSzPct val="80000"/>
                    <a:buFontTx/>
                    <a:buNone/>
                    <a:tabLst/>
                    <a:defRPr/>
                  </a:pPr>
                  <a:endParaRPr kumimoji="0" lang="ja-JP" altLang="en-US" sz="1100"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104" name="平行四辺形 103">
                  <a:extLst>
                    <a:ext uri="{FF2B5EF4-FFF2-40B4-BE49-F238E27FC236}">
                      <a16:creationId xmlns:a16="http://schemas.microsoft.com/office/drawing/2014/main" id="{B1781874-0DBB-454E-BAED-197BAD71B420}"/>
                    </a:ext>
                  </a:extLst>
                </p:cNvPr>
                <p:cNvSpPr/>
                <p:nvPr/>
              </p:nvSpPr>
              <p:spPr bwMode="auto">
                <a:xfrm>
                  <a:off x="2879416" y="5373216"/>
                  <a:ext cx="186983" cy="36000"/>
                </a:xfrm>
                <a:prstGeom prst="parallelogram">
                  <a:avLst>
                    <a:gd name="adj" fmla="val 100387"/>
                  </a:avLst>
                </a:prstGeom>
                <a:solidFill>
                  <a:schemeClr val="bg1">
                    <a:lumMod val="75000"/>
                  </a:schemeClr>
                </a:solidFill>
                <a:ln w="3175" algn="ctr">
                  <a:solidFill>
                    <a:schemeClr val="tx1">
                      <a:lumMod val="75000"/>
                      <a:lumOff val="25000"/>
                    </a:schemeClr>
                  </a:solidFill>
                  <a:miter lim="800000"/>
                  <a:headEnd/>
                  <a:tailEnd/>
                </a:ln>
              </p:spPr>
              <p:txBody>
                <a:bodyPr wrap="none" lIns="36000" tIns="10800" rIns="36000" bIns="10800" rtlCol="0" anchor="ctr"/>
                <a:lstStyle/>
                <a:p>
                  <a:pPr marL="185738" marR="0" lvl="0" indent="-185738" algn="ctr" defTabSz="457200" rtl="0" eaLnBrk="1" fontAlgn="auto" latinLnBrk="0" hangingPunct="1">
                    <a:lnSpc>
                      <a:spcPct val="100000"/>
                    </a:lnSpc>
                    <a:spcBef>
                      <a:spcPts val="0"/>
                    </a:spcBef>
                    <a:spcAft>
                      <a:spcPts val="0"/>
                    </a:spcAft>
                    <a:buClr>
                      <a:srgbClr val="969696"/>
                    </a:buClr>
                    <a:buSzPct val="80000"/>
                    <a:buFontTx/>
                    <a:buNone/>
                    <a:tabLst/>
                    <a:defRPr/>
                  </a:pPr>
                  <a:endParaRPr kumimoji="0" lang="ja-JP" altLang="en-US" sz="1100" b="0" i="0" u="none" strike="noStrike" kern="1200" cap="none" spc="0" normalizeH="0" baseline="0" noProof="0" dirty="0">
                    <a:ln>
                      <a:noFill/>
                    </a:ln>
                    <a:solidFill>
                      <a:prstClr val="black"/>
                    </a:solidFill>
                    <a:effectLst/>
                    <a:uLnTx/>
                    <a:uFillTx/>
                    <a:latin typeface="Meiryo UI"/>
                    <a:ea typeface="Meiryo UI"/>
                    <a:cs typeface="+mn-cs"/>
                  </a:endParaRPr>
                </a:p>
              </p:txBody>
            </p:sp>
            <p:cxnSp>
              <p:nvCxnSpPr>
                <p:cNvPr id="105" name="直線コネクタ 104">
                  <a:extLst>
                    <a:ext uri="{FF2B5EF4-FFF2-40B4-BE49-F238E27FC236}">
                      <a16:creationId xmlns:a16="http://schemas.microsoft.com/office/drawing/2014/main" id="{5A022766-AB9F-4137-8ED8-B77BF728561B}"/>
                    </a:ext>
                  </a:extLst>
                </p:cNvPr>
                <p:cNvCxnSpPr>
                  <a:stCxn id="93" idx="3"/>
                </p:cNvCxnSpPr>
                <p:nvPr/>
              </p:nvCxnSpPr>
              <p:spPr>
                <a:xfrm flipV="1">
                  <a:off x="2620639" y="5301208"/>
                  <a:ext cx="439193" cy="432000"/>
                </a:xfrm>
                <a:prstGeom prst="line">
                  <a:avLst/>
                </a:prstGeom>
                <a:ln w="3175" cmpd="sng">
                  <a:solidFill>
                    <a:schemeClr val="tx1">
                      <a:lumMod val="75000"/>
                      <a:lumOff val="25000"/>
                    </a:schemeClr>
                  </a:solidFill>
                  <a:prstDash val="solid"/>
                  <a:tailEnd type="none"/>
                </a:ln>
              </p:spPr>
              <p:style>
                <a:lnRef idx="1">
                  <a:schemeClr val="accent1"/>
                </a:lnRef>
                <a:fillRef idx="0">
                  <a:schemeClr val="accent1"/>
                </a:fillRef>
                <a:effectRef idx="0">
                  <a:schemeClr val="accent1"/>
                </a:effectRef>
                <a:fontRef idx="minor">
                  <a:schemeClr val="tx1"/>
                </a:fontRef>
              </p:style>
            </p:cxnSp>
          </p:grpSp>
        </p:grpSp>
        <p:grpSp>
          <p:nvGrpSpPr>
            <p:cNvPr id="37" name="グループ化 36">
              <a:extLst>
                <a:ext uri="{FF2B5EF4-FFF2-40B4-BE49-F238E27FC236}">
                  <a16:creationId xmlns:a16="http://schemas.microsoft.com/office/drawing/2014/main" id="{EF609817-E1AA-4EF0-9FE5-BBCB1833D9F6}"/>
                </a:ext>
              </a:extLst>
            </p:cNvPr>
            <p:cNvGrpSpPr/>
            <p:nvPr/>
          </p:nvGrpSpPr>
          <p:grpSpPr>
            <a:xfrm flipH="1">
              <a:off x="4184247" y="2906865"/>
              <a:ext cx="2117160" cy="950616"/>
              <a:chOff x="1621403" y="4976315"/>
              <a:chExt cx="2117160" cy="950616"/>
            </a:xfrm>
          </p:grpSpPr>
          <p:sp>
            <p:nvSpPr>
              <p:cNvPr id="72" name="平行四辺形 71">
                <a:extLst>
                  <a:ext uri="{FF2B5EF4-FFF2-40B4-BE49-F238E27FC236}">
                    <a16:creationId xmlns:a16="http://schemas.microsoft.com/office/drawing/2014/main" id="{1A782C8F-B2E2-4C16-91BD-36C83F57E2AC}"/>
                  </a:ext>
                </a:extLst>
              </p:cNvPr>
              <p:cNvSpPr/>
              <p:nvPr/>
            </p:nvSpPr>
            <p:spPr bwMode="auto">
              <a:xfrm>
                <a:off x="2563595" y="5180169"/>
                <a:ext cx="258190" cy="121190"/>
              </a:xfrm>
              <a:prstGeom prst="parallelogram">
                <a:avLst>
                  <a:gd name="adj" fmla="val 100387"/>
                </a:avLst>
              </a:prstGeom>
              <a:solidFill>
                <a:schemeClr val="accent5">
                  <a:lumMod val="20000"/>
                  <a:lumOff val="80000"/>
                </a:schemeClr>
              </a:solidFill>
              <a:ln w="3175" algn="ctr">
                <a:solidFill>
                  <a:schemeClr val="tx1">
                    <a:lumMod val="75000"/>
                    <a:lumOff val="25000"/>
                  </a:schemeClr>
                </a:solidFill>
                <a:miter lim="800000"/>
                <a:headEnd/>
                <a:tailEnd/>
              </a:ln>
              <a:effectLst>
                <a:outerShdw blurRad="50800" dist="38100" dir="2700000" algn="tl" rotWithShape="0">
                  <a:prstClr val="black">
                    <a:alpha val="40000"/>
                  </a:prstClr>
                </a:outerShdw>
              </a:effectLst>
            </p:spPr>
            <p:txBody>
              <a:bodyPr wrap="none" lIns="36000" tIns="10800" rIns="36000" bIns="10800" rtlCol="0" anchor="ctr"/>
              <a:lstStyle/>
              <a:p>
                <a:pPr marL="185738" marR="0" lvl="0" indent="-185738" algn="ctr" defTabSz="457200" rtl="0" eaLnBrk="1" fontAlgn="auto" latinLnBrk="0" hangingPunct="1">
                  <a:lnSpc>
                    <a:spcPct val="100000"/>
                  </a:lnSpc>
                  <a:spcBef>
                    <a:spcPts val="0"/>
                  </a:spcBef>
                  <a:spcAft>
                    <a:spcPts val="0"/>
                  </a:spcAft>
                  <a:buClr>
                    <a:srgbClr val="969696"/>
                  </a:buClr>
                  <a:buSzPct val="80000"/>
                  <a:buFontTx/>
                  <a:buNone/>
                  <a:tabLst/>
                  <a:defRPr/>
                </a:pPr>
                <a:endParaRPr kumimoji="0" lang="ja-JP" altLang="en-US" sz="1100"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73" name="平行四辺形 72">
                <a:extLst>
                  <a:ext uri="{FF2B5EF4-FFF2-40B4-BE49-F238E27FC236}">
                    <a16:creationId xmlns:a16="http://schemas.microsoft.com/office/drawing/2014/main" id="{22E2D38F-6048-45FE-A604-43FCC1E1F408}"/>
                  </a:ext>
                </a:extLst>
              </p:cNvPr>
              <p:cNvSpPr/>
              <p:nvPr/>
            </p:nvSpPr>
            <p:spPr bwMode="auto">
              <a:xfrm>
                <a:off x="2123728" y="5301208"/>
                <a:ext cx="1427494" cy="432000"/>
              </a:xfrm>
              <a:prstGeom prst="parallelogram">
                <a:avLst>
                  <a:gd name="adj" fmla="val 100387"/>
                </a:avLst>
              </a:prstGeom>
              <a:solidFill>
                <a:schemeClr val="accent5">
                  <a:lumMod val="20000"/>
                  <a:lumOff val="80000"/>
                </a:schemeClr>
              </a:solidFill>
              <a:ln w="3175" algn="ctr">
                <a:solidFill>
                  <a:schemeClr val="tx1">
                    <a:lumMod val="75000"/>
                    <a:lumOff val="25000"/>
                  </a:schemeClr>
                </a:solidFill>
                <a:miter lim="800000"/>
                <a:headEnd/>
                <a:tailEnd/>
              </a:ln>
              <a:effectLst>
                <a:outerShdw blurRad="50800" dist="38100" dir="2700000" algn="tl" rotWithShape="0">
                  <a:prstClr val="black">
                    <a:alpha val="40000"/>
                  </a:prstClr>
                </a:outerShdw>
              </a:effectLst>
            </p:spPr>
            <p:txBody>
              <a:bodyPr wrap="none" lIns="36000" tIns="10800" rIns="36000" bIns="10800" rtlCol="0" anchor="ctr"/>
              <a:lstStyle/>
              <a:p>
                <a:pPr marL="185738" marR="0" lvl="0" indent="-185738" algn="ctr" defTabSz="457200" rtl="0" eaLnBrk="1" fontAlgn="auto" latinLnBrk="0" hangingPunct="1">
                  <a:lnSpc>
                    <a:spcPct val="100000"/>
                  </a:lnSpc>
                  <a:spcBef>
                    <a:spcPts val="0"/>
                  </a:spcBef>
                  <a:spcAft>
                    <a:spcPts val="0"/>
                  </a:spcAft>
                  <a:buClr>
                    <a:srgbClr val="969696"/>
                  </a:buClr>
                  <a:buSzPct val="80000"/>
                  <a:buFontTx/>
                  <a:buNone/>
                  <a:tabLst/>
                  <a:defRPr/>
                </a:pPr>
                <a:endParaRPr kumimoji="0" lang="ja-JP" altLang="en-US" sz="1100" b="0" i="0" u="none" strike="noStrike" kern="1200" cap="none" spc="0" normalizeH="0" baseline="0" noProof="0" dirty="0">
                  <a:ln>
                    <a:noFill/>
                  </a:ln>
                  <a:solidFill>
                    <a:prstClr val="black"/>
                  </a:solidFill>
                  <a:effectLst/>
                  <a:uLnTx/>
                  <a:uFillTx/>
                  <a:latin typeface="Meiryo UI"/>
                  <a:ea typeface="Meiryo UI"/>
                  <a:cs typeface="+mn-cs"/>
                </a:endParaRPr>
              </a:p>
            </p:txBody>
          </p:sp>
          <p:grpSp>
            <p:nvGrpSpPr>
              <p:cNvPr id="74" name="グループ化 73">
                <a:extLst>
                  <a:ext uri="{FF2B5EF4-FFF2-40B4-BE49-F238E27FC236}">
                    <a16:creationId xmlns:a16="http://schemas.microsoft.com/office/drawing/2014/main" id="{E1BD5E70-CDC6-4E66-BC38-596754C3B658}"/>
                  </a:ext>
                </a:extLst>
              </p:cNvPr>
              <p:cNvGrpSpPr/>
              <p:nvPr/>
            </p:nvGrpSpPr>
            <p:grpSpPr>
              <a:xfrm>
                <a:off x="3240881" y="5426869"/>
                <a:ext cx="497682" cy="500062"/>
                <a:chOff x="3240881" y="5426869"/>
                <a:chExt cx="497682" cy="500062"/>
              </a:xfrm>
              <a:noFill/>
            </p:grpSpPr>
            <p:sp>
              <p:nvSpPr>
                <p:cNvPr id="84" name="フリーフォーム 113">
                  <a:extLst>
                    <a:ext uri="{FF2B5EF4-FFF2-40B4-BE49-F238E27FC236}">
                      <a16:creationId xmlns:a16="http://schemas.microsoft.com/office/drawing/2014/main" id="{92773D05-15A4-4DFD-A76C-16DD53B99FF0}"/>
                    </a:ext>
                  </a:extLst>
                </p:cNvPr>
                <p:cNvSpPr/>
                <p:nvPr/>
              </p:nvSpPr>
              <p:spPr bwMode="auto">
                <a:xfrm>
                  <a:off x="3240881" y="5426869"/>
                  <a:ext cx="497682" cy="500062"/>
                </a:xfrm>
                <a:custGeom>
                  <a:avLst/>
                  <a:gdLst>
                    <a:gd name="connsiteX0" fmla="*/ 0 w 497682"/>
                    <a:gd name="connsiteY0" fmla="*/ 180975 h 500062"/>
                    <a:gd name="connsiteX1" fmla="*/ 180975 w 497682"/>
                    <a:gd name="connsiteY1" fmla="*/ 0 h 500062"/>
                    <a:gd name="connsiteX2" fmla="*/ 497682 w 497682"/>
                    <a:gd name="connsiteY2" fmla="*/ 321469 h 500062"/>
                    <a:gd name="connsiteX3" fmla="*/ 321469 w 497682"/>
                    <a:gd name="connsiteY3" fmla="*/ 500062 h 500062"/>
                    <a:gd name="connsiteX4" fmla="*/ 0 w 497682"/>
                    <a:gd name="connsiteY4" fmla="*/ 180975 h 5000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7682" h="500062">
                      <a:moveTo>
                        <a:pt x="0" y="180975"/>
                      </a:moveTo>
                      <a:lnTo>
                        <a:pt x="180975" y="0"/>
                      </a:lnTo>
                      <a:lnTo>
                        <a:pt x="497682" y="321469"/>
                      </a:lnTo>
                      <a:lnTo>
                        <a:pt x="321469" y="500062"/>
                      </a:lnTo>
                      <a:lnTo>
                        <a:pt x="0" y="180975"/>
                      </a:lnTo>
                      <a:close/>
                    </a:path>
                  </a:pathLst>
                </a:custGeom>
                <a:solidFill>
                  <a:schemeClr val="accent5">
                    <a:lumMod val="40000"/>
                    <a:lumOff val="60000"/>
                  </a:schemeClr>
                </a:solidFill>
                <a:ln w="3175" algn="ctr">
                  <a:solidFill>
                    <a:schemeClr val="tx1">
                      <a:lumMod val="75000"/>
                      <a:lumOff val="25000"/>
                    </a:schemeClr>
                  </a:solidFill>
                  <a:miter lim="800000"/>
                  <a:headEnd/>
                  <a:tailEnd/>
                </a:ln>
                <a:effectLst>
                  <a:outerShdw blurRad="50800" dist="38100" dir="2700000" algn="tl" rotWithShape="0">
                    <a:prstClr val="black">
                      <a:alpha val="40000"/>
                    </a:prstClr>
                  </a:outerShdw>
                </a:effectLst>
              </p:spPr>
              <p:txBody>
                <a:bodyPr wrap="none" lIns="36000" tIns="10800" rIns="36000" bIns="10800" rtlCol="0" anchor="ctr"/>
                <a:lstStyle/>
                <a:p>
                  <a:pPr marL="185738" marR="0" lvl="0" indent="-185738" algn="ctr" defTabSz="457200" rtl="0" eaLnBrk="1" fontAlgn="auto" latinLnBrk="0" hangingPunct="1">
                    <a:lnSpc>
                      <a:spcPct val="100000"/>
                    </a:lnSpc>
                    <a:spcBef>
                      <a:spcPts val="0"/>
                    </a:spcBef>
                    <a:spcAft>
                      <a:spcPts val="0"/>
                    </a:spcAft>
                    <a:buClr>
                      <a:srgbClr val="969696"/>
                    </a:buClr>
                    <a:buSzPct val="80000"/>
                    <a:buFontTx/>
                    <a:buNone/>
                    <a:tabLst/>
                    <a:defRPr/>
                  </a:pPr>
                  <a:endParaRPr kumimoji="0" lang="ja-JP" altLang="en-US" sz="1100" b="0" i="0" u="none" strike="noStrike" kern="1200" cap="none" spc="0" normalizeH="0" baseline="0" noProof="0" dirty="0">
                    <a:ln>
                      <a:noFill/>
                    </a:ln>
                    <a:solidFill>
                      <a:prstClr val="black"/>
                    </a:solidFill>
                    <a:effectLst/>
                    <a:uLnTx/>
                    <a:uFillTx/>
                    <a:latin typeface="Meiryo UI"/>
                    <a:ea typeface="Meiryo UI"/>
                    <a:cs typeface="+mn-cs"/>
                  </a:endParaRPr>
                </a:p>
              </p:txBody>
            </p:sp>
            <p:cxnSp>
              <p:nvCxnSpPr>
                <p:cNvPr id="85" name="直線コネクタ 84">
                  <a:extLst>
                    <a:ext uri="{FF2B5EF4-FFF2-40B4-BE49-F238E27FC236}">
                      <a16:creationId xmlns:a16="http://schemas.microsoft.com/office/drawing/2014/main" id="{9CD9B00E-F54F-482E-929A-C56F9ECFC653}"/>
                    </a:ext>
                  </a:extLst>
                </p:cNvPr>
                <p:cNvCxnSpPr/>
                <p:nvPr/>
              </p:nvCxnSpPr>
              <p:spPr>
                <a:xfrm flipV="1">
                  <a:off x="3441187" y="5629718"/>
                  <a:ext cx="176213" cy="173734"/>
                </a:xfrm>
                <a:prstGeom prst="line">
                  <a:avLst/>
                </a:prstGeom>
                <a:grpFill/>
                <a:ln w="3175" cmpd="sng">
                  <a:solidFill>
                    <a:schemeClr val="tx1">
                      <a:lumMod val="75000"/>
                      <a:lumOff val="25000"/>
                    </a:schemeClr>
                  </a:solidFill>
                  <a:prstDash val="solid"/>
                  <a:tailEnd type="none"/>
                </a:ln>
              </p:spPr>
              <p:style>
                <a:lnRef idx="1">
                  <a:schemeClr val="accent1"/>
                </a:lnRef>
                <a:fillRef idx="0">
                  <a:schemeClr val="accent1"/>
                </a:fillRef>
                <a:effectRef idx="0">
                  <a:schemeClr val="accent1"/>
                </a:effectRef>
                <a:fontRef idx="minor">
                  <a:schemeClr val="tx1"/>
                </a:fontRef>
              </p:style>
            </p:cxnSp>
            <p:cxnSp>
              <p:nvCxnSpPr>
                <p:cNvPr id="86" name="直線コネクタ 85">
                  <a:extLst>
                    <a:ext uri="{FF2B5EF4-FFF2-40B4-BE49-F238E27FC236}">
                      <a16:creationId xmlns:a16="http://schemas.microsoft.com/office/drawing/2014/main" id="{2B1470EB-6466-4CAC-B004-86F31A380440}"/>
                    </a:ext>
                  </a:extLst>
                </p:cNvPr>
                <p:cNvCxnSpPr/>
                <p:nvPr/>
              </p:nvCxnSpPr>
              <p:spPr>
                <a:xfrm flipV="1">
                  <a:off x="3524304" y="5715025"/>
                  <a:ext cx="176213" cy="173734"/>
                </a:xfrm>
                <a:prstGeom prst="line">
                  <a:avLst/>
                </a:prstGeom>
                <a:grpFill/>
                <a:ln w="3175" cmpd="sng">
                  <a:solidFill>
                    <a:schemeClr val="tx1">
                      <a:lumMod val="75000"/>
                      <a:lumOff val="25000"/>
                    </a:schemeClr>
                  </a:solidFill>
                  <a:prstDash val="solid"/>
                  <a:tailEnd type="none"/>
                </a:ln>
              </p:spPr>
              <p:style>
                <a:lnRef idx="1">
                  <a:schemeClr val="accent1"/>
                </a:lnRef>
                <a:fillRef idx="0">
                  <a:schemeClr val="accent1"/>
                </a:fillRef>
                <a:effectRef idx="0">
                  <a:schemeClr val="accent1"/>
                </a:effectRef>
                <a:fontRef idx="minor">
                  <a:schemeClr val="tx1"/>
                </a:fontRef>
              </p:style>
            </p:cxnSp>
            <p:cxnSp>
              <p:nvCxnSpPr>
                <p:cNvPr id="87" name="直線コネクタ 86">
                  <a:extLst>
                    <a:ext uri="{FF2B5EF4-FFF2-40B4-BE49-F238E27FC236}">
                      <a16:creationId xmlns:a16="http://schemas.microsoft.com/office/drawing/2014/main" id="{3FBBC539-F8F3-4EF0-8F8E-271EC61C4FF7}"/>
                    </a:ext>
                  </a:extLst>
                </p:cNvPr>
                <p:cNvCxnSpPr/>
                <p:nvPr/>
              </p:nvCxnSpPr>
              <p:spPr>
                <a:xfrm flipV="1">
                  <a:off x="3481555" y="5674678"/>
                  <a:ext cx="176213" cy="173734"/>
                </a:xfrm>
                <a:prstGeom prst="line">
                  <a:avLst/>
                </a:prstGeom>
                <a:grpFill/>
                <a:ln w="3175" cmpd="sng">
                  <a:solidFill>
                    <a:schemeClr val="tx1">
                      <a:lumMod val="75000"/>
                      <a:lumOff val="25000"/>
                    </a:schemeClr>
                  </a:solidFill>
                  <a:prstDash val="solid"/>
                  <a:tailEnd type="none"/>
                </a:ln>
              </p:spPr>
              <p:style>
                <a:lnRef idx="1">
                  <a:schemeClr val="accent1"/>
                </a:lnRef>
                <a:fillRef idx="0">
                  <a:schemeClr val="accent1"/>
                </a:fillRef>
                <a:effectRef idx="0">
                  <a:schemeClr val="accent1"/>
                </a:effectRef>
                <a:fontRef idx="minor">
                  <a:schemeClr val="tx1"/>
                </a:fontRef>
              </p:style>
            </p:cxnSp>
            <p:cxnSp>
              <p:nvCxnSpPr>
                <p:cNvPr id="88" name="直線コネクタ 87">
                  <a:extLst>
                    <a:ext uri="{FF2B5EF4-FFF2-40B4-BE49-F238E27FC236}">
                      <a16:creationId xmlns:a16="http://schemas.microsoft.com/office/drawing/2014/main" id="{7C726C74-82C5-4951-80FA-0862D897B63C}"/>
                    </a:ext>
                  </a:extLst>
                </p:cNvPr>
                <p:cNvCxnSpPr/>
                <p:nvPr/>
              </p:nvCxnSpPr>
              <p:spPr>
                <a:xfrm flipV="1">
                  <a:off x="3320024" y="5506349"/>
                  <a:ext cx="176213" cy="173734"/>
                </a:xfrm>
                <a:prstGeom prst="line">
                  <a:avLst/>
                </a:prstGeom>
                <a:grpFill/>
                <a:ln w="3175" cmpd="sng">
                  <a:solidFill>
                    <a:schemeClr val="tx1">
                      <a:lumMod val="75000"/>
                      <a:lumOff val="25000"/>
                    </a:schemeClr>
                  </a:solidFill>
                  <a:prstDash val="solid"/>
                  <a:tailEnd type="none"/>
                </a:ln>
              </p:spPr>
              <p:style>
                <a:lnRef idx="1">
                  <a:schemeClr val="accent1"/>
                </a:lnRef>
                <a:fillRef idx="0">
                  <a:schemeClr val="accent1"/>
                </a:fillRef>
                <a:effectRef idx="0">
                  <a:schemeClr val="accent1"/>
                </a:effectRef>
                <a:fontRef idx="minor">
                  <a:schemeClr val="tx1"/>
                </a:fontRef>
              </p:style>
            </p:cxnSp>
            <p:cxnSp>
              <p:nvCxnSpPr>
                <p:cNvPr id="89" name="直線コネクタ 88">
                  <a:extLst>
                    <a:ext uri="{FF2B5EF4-FFF2-40B4-BE49-F238E27FC236}">
                      <a16:creationId xmlns:a16="http://schemas.microsoft.com/office/drawing/2014/main" id="{E4137C94-5537-445A-A7A0-59267167DED4}"/>
                    </a:ext>
                  </a:extLst>
                </p:cNvPr>
                <p:cNvCxnSpPr/>
                <p:nvPr/>
              </p:nvCxnSpPr>
              <p:spPr>
                <a:xfrm flipV="1">
                  <a:off x="3397199" y="5589240"/>
                  <a:ext cx="176213" cy="173734"/>
                </a:xfrm>
                <a:prstGeom prst="line">
                  <a:avLst/>
                </a:prstGeom>
                <a:grpFill/>
                <a:ln w="3175" cmpd="sng">
                  <a:solidFill>
                    <a:schemeClr val="tx1">
                      <a:lumMod val="75000"/>
                      <a:lumOff val="25000"/>
                    </a:schemeClr>
                  </a:solidFill>
                  <a:prstDash val="solid"/>
                  <a:tailEnd type="none"/>
                </a:ln>
              </p:spPr>
              <p:style>
                <a:lnRef idx="1">
                  <a:schemeClr val="accent1"/>
                </a:lnRef>
                <a:fillRef idx="0">
                  <a:schemeClr val="accent1"/>
                </a:fillRef>
                <a:effectRef idx="0">
                  <a:schemeClr val="accent1"/>
                </a:effectRef>
                <a:fontRef idx="minor">
                  <a:schemeClr val="tx1"/>
                </a:fontRef>
              </p:style>
            </p:cxnSp>
            <p:cxnSp>
              <p:nvCxnSpPr>
                <p:cNvPr id="90" name="直線コネクタ 89">
                  <a:extLst>
                    <a:ext uri="{FF2B5EF4-FFF2-40B4-BE49-F238E27FC236}">
                      <a16:creationId xmlns:a16="http://schemas.microsoft.com/office/drawing/2014/main" id="{0B8FF273-1137-4D3A-B509-985FC6B3EE52}"/>
                    </a:ext>
                  </a:extLst>
                </p:cNvPr>
                <p:cNvCxnSpPr/>
                <p:nvPr/>
              </p:nvCxnSpPr>
              <p:spPr>
                <a:xfrm flipV="1">
                  <a:off x="3358011" y="5546547"/>
                  <a:ext cx="176213" cy="173734"/>
                </a:xfrm>
                <a:prstGeom prst="line">
                  <a:avLst/>
                </a:prstGeom>
                <a:grpFill/>
                <a:ln w="3175" cmpd="sng">
                  <a:solidFill>
                    <a:schemeClr val="tx1">
                      <a:lumMod val="75000"/>
                      <a:lumOff val="25000"/>
                    </a:schemeClr>
                  </a:solidFill>
                  <a:prstDash val="solid"/>
                  <a:tailEnd type="none"/>
                </a:ln>
              </p:spPr>
              <p:style>
                <a:lnRef idx="1">
                  <a:schemeClr val="accent1"/>
                </a:lnRef>
                <a:fillRef idx="0">
                  <a:schemeClr val="accent1"/>
                </a:fillRef>
                <a:effectRef idx="0">
                  <a:schemeClr val="accent1"/>
                </a:effectRef>
                <a:fontRef idx="minor">
                  <a:schemeClr val="tx1"/>
                </a:fontRef>
              </p:style>
            </p:cxnSp>
            <p:cxnSp>
              <p:nvCxnSpPr>
                <p:cNvPr id="91" name="直線コネクタ 90">
                  <a:extLst>
                    <a:ext uri="{FF2B5EF4-FFF2-40B4-BE49-F238E27FC236}">
                      <a16:creationId xmlns:a16="http://schemas.microsoft.com/office/drawing/2014/main" id="{302F9ED0-3979-4227-A77F-1EE4877786DE}"/>
                    </a:ext>
                  </a:extLst>
                </p:cNvPr>
                <p:cNvCxnSpPr/>
                <p:nvPr/>
              </p:nvCxnSpPr>
              <p:spPr>
                <a:xfrm flipV="1">
                  <a:off x="3281975" y="5467381"/>
                  <a:ext cx="176213" cy="173734"/>
                </a:xfrm>
                <a:prstGeom prst="line">
                  <a:avLst/>
                </a:prstGeom>
                <a:grpFill/>
                <a:ln w="3175" cmpd="sng">
                  <a:solidFill>
                    <a:schemeClr val="tx1">
                      <a:lumMod val="75000"/>
                      <a:lumOff val="25000"/>
                    </a:schemeClr>
                  </a:solidFill>
                  <a:prstDash val="solid"/>
                  <a:tailEnd type="none"/>
                </a:ln>
              </p:spPr>
              <p:style>
                <a:lnRef idx="1">
                  <a:schemeClr val="accent1"/>
                </a:lnRef>
                <a:fillRef idx="0">
                  <a:schemeClr val="accent1"/>
                </a:fillRef>
                <a:effectRef idx="0">
                  <a:schemeClr val="accent1"/>
                </a:effectRef>
                <a:fontRef idx="minor">
                  <a:schemeClr val="tx1"/>
                </a:fontRef>
              </p:style>
            </p:cxnSp>
          </p:grpSp>
          <p:sp>
            <p:nvSpPr>
              <p:cNvPr id="75" name="平行四辺形 74">
                <a:extLst>
                  <a:ext uri="{FF2B5EF4-FFF2-40B4-BE49-F238E27FC236}">
                    <a16:creationId xmlns:a16="http://schemas.microsoft.com/office/drawing/2014/main" id="{2C015F57-9235-4975-AB60-DA36946BEA3C}"/>
                  </a:ext>
                </a:extLst>
              </p:cNvPr>
              <p:cNvSpPr/>
              <p:nvPr/>
            </p:nvSpPr>
            <p:spPr bwMode="auto">
              <a:xfrm>
                <a:off x="2005766" y="5733525"/>
                <a:ext cx="264810" cy="121190"/>
              </a:xfrm>
              <a:prstGeom prst="parallelogram">
                <a:avLst>
                  <a:gd name="adj" fmla="val 100387"/>
                </a:avLst>
              </a:prstGeom>
              <a:solidFill>
                <a:schemeClr val="accent5">
                  <a:lumMod val="20000"/>
                  <a:lumOff val="80000"/>
                </a:schemeClr>
              </a:solidFill>
              <a:ln w="3175" algn="ctr">
                <a:solidFill>
                  <a:schemeClr val="tx1">
                    <a:lumMod val="75000"/>
                    <a:lumOff val="25000"/>
                  </a:schemeClr>
                </a:solidFill>
                <a:miter lim="800000"/>
                <a:headEnd/>
                <a:tailEnd/>
              </a:ln>
              <a:effectLst>
                <a:outerShdw blurRad="50800" dist="38100" dir="2700000" algn="tl" rotWithShape="0">
                  <a:prstClr val="black">
                    <a:alpha val="40000"/>
                  </a:prstClr>
                </a:outerShdw>
              </a:effectLst>
            </p:spPr>
            <p:txBody>
              <a:bodyPr wrap="none" lIns="36000" tIns="10800" rIns="36000" bIns="10800" rtlCol="0" anchor="ctr"/>
              <a:lstStyle/>
              <a:p>
                <a:pPr marL="185738" marR="0" lvl="0" indent="-185738" algn="ctr" defTabSz="457200" rtl="0" eaLnBrk="1" fontAlgn="auto" latinLnBrk="0" hangingPunct="1">
                  <a:lnSpc>
                    <a:spcPct val="100000"/>
                  </a:lnSpc>
                  <a:spcBef>
                    <a:spcPts val="0"/>
                  </a:spcBef>
                  <a:spcAft>
                    <a:spcPts val="0"/>
                  </a:spcAft>
                  <a:buClr>
                    <a:srgbClr val="969696"/>
                  </a:buClr>
                  <a:buSzPct val="80000"/>
                  <a:buFontTx/>
                  <a:buNone/>
                  <a:tabLst/>
                  <a:defRPr/>
                </a:pPr>
                <a:endParaRPr kumimoji="0" lang="ja-JP" altLang="en-US" sz="1100"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76" name="平行四辺形 75">
                <a:extLst>
                  <a:ext uri="{FF2B5EF4-FFF2-40B4-BE49-F238E27FC236}">
                    <a16:creationId xmlns:a16="http://schemas.microsoft.com/office/drawing/2014/main" id="{01235B0C-BDD4-404B-90C1-341D00A4C058}"/>
                  </a:ext>
                </a:extLst>
              </p:cNvPr>
              <p:cNvSpPr/>
              <p:nvPr/>
            </p:nvSpPr>
            <p:spPr bwMode="auto">
              <a:xfrm rot="18881747">
                <a:off x="2351095" y="4802071"/>
                <a:ext cx="167750" cy="516238"/>
              </a:xfrm>
              <a:prstGeom prst="parallelogram">
                <a:avLst>
                  <a:gd name="adj" fmla="val 0"/>
                </a:avLst>
              </a:prstGeom>
              <a:solidFill>
                <a:schemeClr val="accent5">
                  <a:lumMod val="40000"/>
                  <a:lumOff val="60000"/>
                </a:schemeClr>
              </a:solidFill>
              <a:ln w="3175" algn="ctr">
                <a:solidFill>
                  <a:schemeClr val="tx1">
                    <a:lumMod val="75000"/>
                    <a:lumOff val="25000"/>
                  </a:schemeClr>
                </a:solidFill>
                <a:miter lim="800000"/>
                <a:headEnd/>
                <a:tailEnd/>
              </a:ln>
            </p:spPr>
            <p:txBody>
              <a:bodyPr wrap="none" lIns="36000" tIns="10800" rIns="36000" bIns="10800" rtlCol="0" anchor="ctr"/>
              <a:lstStyle/>
              <a:p>
                <a:pPr marL="185738" marR="0" lvl="0" indent="-185738" algn="ctr" defTabSz="457200" rtl="0" eaLnBrk="1" fontAlgn="auto" latinLnBrk="0" hangingPunct="1">
                  <a:lnSpc>
                    <a:spcPct val="100000"/>
                  </a:lnSpc>
                  <a:spcBef>
                    <a:spcPts val="0"/>
                  </a:spcBef>
                  <a:spcAft>
                    <a:spcPts val="0"/>
                  </a:spcAft>
                  <a:buClr>
                    <a:srgbClr val="969696"/>
                  </a:buClr>
                  <a:buSzPct val="80000"/>
                  <a:buFontTx/>
                  <a:buNone/>
                  <a:tabLst/>
                  <a:defRPr/>
                </a:pPr>
                <a:endParaRPr kumimoji="0" lang="ja-JP" altLang="en-US" sz="1100"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77" name="平行四辺形 76">
                <a:extLst>
                  <a:ext uri="{FF2B5EF4-FFF2-40B4-BE49-F238E27FC236}">
                    <a16:creationId xmlns:a16="http://schemas.microsoft.com/office/drawing/2014/main" id="{7259605F-9CC8-4B3E-A274-8823A3AD98F8}"/>
                  </a:ext>
                </a:extLst>
              </p:cNvPr>
              <p:cNvSpPr/>
              <p:nvPr/>
            </p:nvSpPr>
            <p:spPr bwMode="auto">
              <a:xfrm rot="18881747">
                <a:off x="1795647" y="5355427"/>
                <a:ext cx="167750" cy="516238"/>
              </a:xfrm>
              <a:prstGeom prst="parallelogram">
                <a:avLst>
                  <a:gd name="adj" fmla="val 0"/>
                </a:avLst>
              </a:prstGeom>
              <a:solidFill>
                <a:schemeClr val="accent5">
                  <a:lumMod val="40000"/>
                  <a:lumOff val="60000"/>
                </a:schemeClr>
              </a:solidFill>
              <a:ln w="3175" algn="ctr">
                <a:solidFill>
                  <a:schemeClr val="tx1">
                    <a:lumMod val="75000"/>
                    <a:lumOff val="25000"/>
                  </a:schemeClr>
                </a:solidFill>
                <a:miter lim="800000"/>
                <a:headEnd/>
                <a:tailEnd/>
              </a:ln>
            </p:spPr>
            <p:txBody>
              <a:bodyPr wrap="none" lIns="36000" tIns="10800" rIns="36000" bIns="10800" rtlCol="0" anchor="ctr"/>
              <a:lstStyle/>
              <a:p>
                <a:pPr marL="185738" marR="0" lvl="0" indent="-185738" algn="ctr" defTabSz="457200" rtl="0" eaLnBrk="1" fontAlgn="auto" latinLnBrk="0" hangingPunct="1">
                  <a:lnSpc>
                    <a:spcPct val="100000"/>
                  </a:lnSpc>
                  <a:spcBef>
                    <a:spcPts val="0"/>
                  </a:spcBef>
                  <a:spcAft>
                    <a:spcPts val="0"/>
                  </a:spcAft>
                  <a:buClr>
                    <a:srgbClr val="969696"/>
                  </a:buClr>
                  <a:buSzPct val="80000"/>
                  <a:buFontTx/>
                  <a:buNone/>
                  <a:tabLst/>
                  <a:defRPr/>
                </a:pPr>
                <a:endParaRPr kumimoji="0" lang="ja-JP" altLang="en-US" sz="1100" b="0" i="0" u="none" strike="noStrike" kern="1200" cap="none" spc="0" normalizeH="0" baseline="0" noProof="0" dirty="0">
                  <a:ln>
                    <a:noFill/>
                  </a:ln>
                  <a:solidFill>
                    <a:prstClr val="black"/>
                  </a:solidFill>
                  <a:effectLst/>
                  <a:uLnTx/>
                  <a:uFillTx/>
                  <a:latin typeface="Meiryo UI"/>
                  <a:ea typeface="Meiryo UI"/>
                  <a:cs typeface="+mn-cs"/>
                </a:endParaRPr>
              </a:p>
            </p:txBody>
          </p:sp>
          <p:grpSp>
            <p:nvGrpSpPr>
              <p:cNvPr id="78" name="グループ化 77">
                <a:extLst>
                  <a:ext uri="{FF2B5EF4-FFF2-40B4-BE49-F238E27FC236}">
                    <a16:creationId xmlns:a16="http://schemas.microsoft.com/office/drawing/2014/main" id="{7FDFDD94-9680-441B-9F86-8A39A3BBA7C7}"/>
                  </a:ext>
                </a:extLst>
              </p:cNvPr>
              <p:cNvGrpSpPr/>
              <p:nvPr/>
            </p:nvGrpSpPr>
            <p:grpSpPr>
              <a:xfrm>
                <a:off x="2620639" y="5301208"/>
                <a:ext cx="445760" cy="432000"/>
                <a:chOff x="2620639" y="5301208"/>
                <a:chExt cx="445760" cy="432000"/>
              </a:xfrm>
            </p:grpSpPr>
            <p:sp>
              <p:nvSpPr>
                <p:cNvPr id="79" name="平行四辺形 78">
                  <a:extLst>
                    <a:ext uri="{FF2B5EF4-FFF2-40B4-BE49-F238E27FC236}">
                      <a16:creationId xmlns:a16="http://schemas.microsoft.com/office/drawing/2014/main" id="{9837CE6F-1138-4D58-9F8B-B917057A38F5}"/>
                    </a:ext>
                  </a:extLst>
                </p:cNvPr>
                <p:cNvSpPr/>
                <p:nvPr/>
              </p:nvSpPr>
              <p:spPr bwMode="auto">
                <a:xfrm>
                  <a:off x="2671253" y="5569352"/>
                  <a:ext cx="186983" cy="36000"/>
                </a:xfrm>
                <a:prstGeom prst="parallelogram">
                  <a:avLst>
                    <a:gd name="adj" fmla="val 100387"/>
                  </a:avLst>
                </a:prstGeom>
                <a:solidFill>
                  <a:schemeClr val="bg1">
                    <a:lumMod val="75000"/>
                  </a:schemeClr>
                </a:solidFill>
                <a:ln w="3175" algn="ctr">
                  <a:solidFill>
                    <a:schemeClr val="tx1">
                      <a:lumMod val="75000"/>
                      <a:lumOff val="25000"/>
                    </a:schemeClr>
                  </a:solidFill>
                  <a:miter lim="800000"/>
                  <a:headEnd/>
                  <a:tailEnd/>
                </a:ln>
              </p:spPr>
              <p:txBody>
                <a:bodyPr wrap="none" lIns="36000" tIns="10800" rIns="36000" bIns="10800" rtlCol="0" anchor="ctr"/>
                <a:lstStyle/>
                <a:p>
                  <a:pPr marL="185738" marR="0" lvl="0" indent="-185738" algn="ctr" defTabSz="457200" rtl="0" eaLnBrk="1" fontAlgn="auto" latinLnBrk="0" hangingPunct="1">
                    <a:lnSpc>
                      <a:spcPct val="100000"/>
                    </a:lnSpc>
                    <a:spcBef>
                      <a:spcPts val="0"/>
                    </a:spcBef>
                    <a:spcAft>
                      <a:spcPts val="0"/>
                    </a:spcAft>
                    <a:buClr>
                      <a:srgbClr val="969696"/>
                    </a:buClr>
                    <a:buSzPct val="80000"/>
                    <a:buFontTx/>
                    <a:buNone/>
                    <a:tabLst/>
                    <a:defRPr/>
                  </a:pPr>
                  <a:endParaRPr kumimoji="0" lang="ja-JP" altLang="en-US" sz="1100"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80" name="平行四辺形 79">
                  <a:extLst>
                    <a:ext uri="{FF2B5EF4-FFF2-40B4-BE49-F238E27FC236}">
                      <a16:creationId xmlns:a16="http://schemas.microsoft.com/office/drawing/2014/main" id="{4C79923C-BB0A-4F23-9C21-9D606D775C92}"/>
                    </a:ext>
                  </a:extLst>
                </p:cNvPr>
                <p:cNvSpPr/>
                <p:nvPr/>
              </p:nvSpPr>
              <p:spPr bwMode="auto">
                <a:xfrm>
                  <a:off x="2741440" y="5504943"/>
                  <a:ext cx="186983" cy="36000"/>
                </a:xfrm>
                <a:prstGeom prst="parallelogram">
                  <a:avLst>
                    <a:gd name="adj" fmla="val 100387"/>
                  </a:avLst>
                </a:prstGeom>
                <a:solidFill>
                  <a:schemeClr val="bg1">
                    <a:lumMod val="75000"/>
                  </a:schemeClr>
                </a:solidFill>
                <a:ln w="3175" algn="ctr">
                  <a:solidFill>
                    <a:schemeClr val="tx1">
                      <a:lumMod val="75000"/>
                      <a:lumOff val="25000"/>
                    </a:schemeClr>
                  </a:solidFill>
                  <a:miter lim="800000"/>
                  <a:headEnd/>
                  <a:tailEnd/>
                </a:ln>
              </p:spPr>
              <p:txBody>
                <a:bodyPr wrap="none" lIns="36000" tIns="10800" rIns="36000" bIns="10800" rtlCol="0" anchor="ctr"/>
                <a:lstStyle/>
                <a:p>
                  <a:pPr marL="185738" marR="0" lvl="0" indent="-185738" algn="ctr" defTabSz="457200" rtl="0" eaLnBrk="1" fontAlgn="auto" latinLnBrk="0" hangingPunct="1">
                    <a:lnSpc>
                      <a:spcPct val="100000"/>
                    </a:lnSpc>
                    <a:spcBef>
                      <a:spcPts val="0"/>
                    </a:spcBef>
                    <a:spcAft>
                      <a:spcPts val="0"/>
                    </a:spcAft>
                    <a:buClr>
                      <a:srgbClr val="969696"/>
                    </a:buClr>
                    <a:buSzPct val="80000"/>
                    <a:buFontTx/>
                    <a:buNone/>
                    <a:tabLst/>
                    <a:defRPr/>
                  </a:pPr>
                  <a:endParaRPr kumimoji="0" lang="ja-JP" altLang="en-US" sz="1100"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81" name="平行四辺形 80">
                  <a:extLst>
                    <a:ext uri="{FF2B5EF4-FFF2-40B4-BE49-F238E27FC236}">
                      <a16:creationId xmlns:a16="http://schemas.microsoft.com/office/drawing/2014/main" id="{B6BBDDA9-A088-40F1-97EE-33D990C56CE3}"/>
                    </a:ext>
                  </a:extLst>
                </p:cNvPr>
                <p:cNvSpPr/>
                <p:nvPr/>
              </p:nvSpPr>
              <p:spPr bwMode="auto">
                <a:xfrm>
                  <a:off x="2809229" y="5437625"/>
                  <a:ext cx="186983" cy="36000"/>
                </a:xfrm>
                <a:prstGeom prst="parallelogram">
                  <a:avLst>
                    <a:gd name="adj" fmla="val 100387"/>
                  </a:avLst>
                </a:prstGeom>
                <a:solidFill>
                  <a:schemeClr val="bg1">
                    <a:lumMod val="75000"/>
                  </a:schemeClr>
                </a:solidFill>
                <a:ln w="3175" algn="ctr">
                  <a:solidFill>
                    <a:schemeClr val="tx1">
                      <a:lumMod val="75000"/>
                      <a:lumOff val="25000"/>
                    </a:schemeClr>
                  </a:solidFill>
                  <a:miter lim="800000"/>
                  <a:headEnd/>
                  <a:tailEnd/>
                </a:ln>
              </p:spPr>
              <p:txBody>
                <a:bodyPr wrap="none" lIns="36000" tIns="10800" rIns="36000" bIns="10800" rtlCol="0" anchor="ctr"/>
                <a:lstStyle/>
                <a:p>
                  <a:pPr marL="185738" marR="0" lvl="0" indent="-185738" algn="ctr" defTabSz="457200" rtl="0" eaLnBrk="1" fontAlgn="auto" latinLnBrk="0" hangingPunct="1">
                    <a:lnSpc>
                      <a:spcPct val="100000"/>
                    </a:lnSpc>
                    <a:spcBef>
                      <a:spcPts val="0"/>
                    </a:spcBef>
                    <a:spcAft>
                      <a:spcPts val="0"/>
                    </a:spcAft>
                    <a:buClr>
                      <a:srgbClr val="969696"/>
                    </a:buClr>
                    <a:buSzPct val="80000"/>
                    <a:buFontTx/>
                    <a:buNone/>
                    <a:tabLst/>
                    <a:defRPr/>
                  </a:pPr>
                  <a:endParaRPr kumimoji="0" lang="ja-JP" altLang="en-US" sz="1100"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82" name="平行四辺形 81">
                  <a:extLst>
                    <a:ext uri="{FF2B5EF4-FFF2-40B4-BE49-F238E27FC236}">
                      <a16:creationId xmlns:a16="http://schemas.microsoft.com/office/drawing/2014/main" id="{7712FA3F-EF6D-4F37-BCAC-A5921B7D8177}"/>
                    </a:ext>
                  </a:extLst>
                </p:cNvPr>
                <p:cNvSpPr/>
                <p:nvPr/>
              </p:nvSpPr>
              <p:spPr bwMode="auto">
                <a:xfrm>
                  <a:off x="2879416" y="5373216"/>
                  <a:ext cx="186983" cy="36000"/>
                </a:xfrm>
                <a:prstGeom prst="parallelogram">
                  <a:avLst>
                    <a:gd name="adj" fmla="val 100387"/>
                  </a:avLst>
                </a:prstGeom>
                <a:solidFill>
                  <a:schemeClr val="bg1">
                    <a:lumMod val="75000"/>
                  </a:schemeClr>
                </a:solidFill>
                <a:ln w="3175" algn="ctr">
                  <a:solidFill>
                    <a:schemeClr val="tx1">
                      <a:lumMod val="75000"/>
                      <a:lumOff val="25000"/>
                    </a:schemeClr>
                  </a:solidFill>
                  <a:miter lim="800000"/>
                  <a:headEnd/>
                  <a:tailEnd/>
                </a:ln>
              </p:spPr>
              <p:txBody>
                <a:bodyPr wrap="none" lIns="36000" tIns="10800" rIns="36000" bIns="10800" rtlCol="0" anchor="ctr"/>
                <a:lstStyle/>
                <a:p>
                  <a:pPr marL="185738" marR="0" lvl="0" indent="-185738" algn="ctr" defTabSz="457200" rtl="0" eaLnBrk="1" fontAlgn="auto" latinLnBrk="0" hangingPunct="1">
                    <a:lnSpc>
                      <a:spcPct val="100000"/>
                    </a:lnSpc>
                    <a:spcBef>
                      <a:spcPts val="0"/>
                    </a:spcBef>
                    <a:spcAft>
                      <a:spcPts val="0"/>
                    </a:spcAft>
                    <a:buClr>
                      <a:srgbClr val="969696"/>
                    </a:buClr>
                    <a:buSzPct val="80000"/>
                    <a:buFontTx/>
                    <a:buNone/>
                    <a:tabLst/>
                    <a:defRPr/>
                  </a:pPr>
                  <a:endParaRPr kumimoji="0" lang="ja-JP" altLang="en-US" sz="1100" b="0" i="0" u="none" strike="noStrike" kern="1200" cap="none" spc="0" normalizeH="0" baseline="0" noProof="0" dirty="0">
                    <a:ln>
                      <a:noFill/>
                    </a:ln>
                    <a:solidFill>
                      <a:prstClr val="black"/>
                    </a:solidFill>
                    <a:effectLst/>
                    <a:uLnTx/>
                    <a:uFillTx/>
                    <a:latin typeface="Meiryo UI"/>
                    <a:ea typeface="Meiryo UI"/>
                    <a:cs typeface="+mn-cs"/>
                  </a:endParaRPr>
                </a:p>
              </p:txBody>
            </p:sp>
            <p:cxnSp>
              <p:nvCxnSpPr>
                <p:cNvPr id="83" name="直線コネクタ 82">
                  <a:extLst>
                    <a:ext uri="{FF2B5EF4-FFF2-40B4-BE49-F238E27FC236}">
                      <a16:creationId xmlns:a16="http://schemas.microsoft.com/office/drawing/2014/main" id="{E4558ED0-4B0A-4043-A524-1954A5D0B8FF}"/>
                    </a:ext>
                  </a:extLst>
                </p:cNvPr>
                <p:cNvCxnSpPr>
                  <a:stCxn id="73" idx="3"/>
                </p:cNvCxnSpPr>
                <p:nvPr/>
              </p:nvCxnSpPr>
              <p:spPr>
                <a:xfrm flipV="1">
                  <a:off x="2620639" y="5301208"/>
                  <a:ext cx="439193" cy="432000"/>
                </a:xfrm>
                <a:prstGeom prst="line">
                  <a:avLst/>
                </a:prstGeom>
                <a:ln w="3175" cmpd="sng">
                  <a:solidFill>
                    <a:schemeClr val="tx1">
                      <a:lumMod val="75000"/>
                      <a:lumOff val="25000"/>
                    </a:schemeClr>
                  </a:solidFill>
                  <a:prstDash val="solid"/>
                  <a:tailEnd type="none"/>
                </a:ln>
              </p:spPr>
              <p:style>
                <a:lnRef idx="1">
                  <a:schemeClr val="accent1"/>
                </a:lnRef>
                <a:fillRef idx="0">
                  <a:schemeClr val="accent1"/>
                </a:fillRef>
                <a:effectRef idx="0">
                  <a:schemeClr val="accent1"/>
                </a:effectRef>
                <a:fontRef idx="minor">
                  <a:schemeClr val="tx1"/>
                </a:fontRef>
              </p:style>
            </p:cxnSp>
          </p:grpSp>
        </p:grpSp>
        <p:sp>
          <p:nvSpPr>
            <p:cNvPr id="38" name="地上">
              <a:extLst>
                <a:ext uri="{FF2B5EF4-FFF2-40B4-BE49-F238E27FC236}">
                  <a16:creationId xmlns:a16="http://schemas.microsoft.com/office/drawing/2014/main" id="{9CE33FF2-9EC5-47BB-85A4-A77D9383B442}"/>
                </a:ext>
              </a:extLst>
            </p:cNvPr>
            <p:cNvSpPr/>
            <p:nvPr/>
          </p:nvSpPr>
          <p:spPr bwMode="auto">
            <a:xfrm>
              <a:off x="1073398" y="2864118"/>
              <a:ext cx="6552000" cy="430773"/>
            </a:xfrm>
            <a:prstGeom prst="trapezoid">
              <a:avLst>
                <a:gd name="adj" fmla="val 99626"/>
              </a:avLst>
            </a:prstGeom>
            <a:solidFill>
              <a:schemeClr val="bg1">
                <a:lumMod val="50000"/>
                <a:alpha val="47000"/>
              </a:schemeClr>
            </a:solidFill>
            <a:ln w="9525" algn="ctr">
              <a:noFill/>
              <a:miter lim="800000"/>
              <a:headEnd/>
              <a:tailEnd/>
            </a:ln>
          </p:spPr>
          <p:txBody>
            <a:bodyPr wrap="none" lIns="36000" tIns="10800" rIns="36000" bIns="10800" rtlCol="0" anchor="ctr"/>
            <a:lstStyle/>
            <a:p>
              <a:pPr marL="185738" marR="0" lvl="0" indent="-185738" algn="ctr" defTabSz="457200" rtl="0" eaLnBrk="1" fontAlgn="auto" latinLnBrk="0" hangingPunct="1">
                <a:lnSpc>
                  <a:spcPct val="100000"/>
                </a:lnSpc>
                <a:spcBef>
                  <a:spcPts val="0"/>
                </a:spcBef>
                <a:spcAft>
                  <a:spcPts val="0"/>
                </a:spcAft>
                <a:buClr>
                  <a:srgbClr val="969696"/>
                </a:buClr>
                <a:buSzPct val="80000"/>
                <a:buFontTx/>
                <a:buNone/>
                <a:tabLst/>
                <a:defRPr/>
              </a:pPr>
              <a:endParaRPr kumimoji="0" lang="ja-JP" altLang="en-US" sz="1100"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39" name="地上">
              <a:extLst>
                <a:ext uri="{FF2B5EF4-FFF2-40B4-BE49-F238E27FC236}">
                  <a16:creationId xmlns:a16="http://schemas.microsoft.com/office/drawing/2014/main" id="{DD0AE8F1-2549-4F00-A565-0EF31F89E982}"/>
                </a:ext>
              </a:extLst>
            </p:cNvPr>
            <p:cNvSpPr/>
            <p:nvPr/>
          </p:nvSpPr>
          <p:spPr bwMode="auto">
            <a:xfrm>
              <a:off x="1501852" y="2650064"/>
              <a:ext cx="5688000" cy="213587"/>
            </a:xfrm>
            <a:prstGeom prst="trapezoid">
              <a:avLst>
                <a:gd name="adj" fmla="val 99626"/>
              </a:avLst>
            </a:prstGeom>
            <a:solidFill>
              <a:schemeClr val="bg1">
                <a:lumMod val="85000"/>
                <a:alpha val="47000"/>
              </a:schemeClr>
            </a:solidFill>
            <a:ln w="9525" algn="ctr">
              <a:noFill/>
              <a:miter lim="800000"/>
              <a:headEnd/>
              <a:tailEnd/>
            </a:ln>
          </p:spPr>
          <p:txBody>
            <a:bodyPr wrap="none" lIns="36000" tIns="10800" rIns="36000" bIns="10800" rtlCol="0" anchor="ctr"/>
            <a:lstStyle/>
            <a:p>
              <a:pPr marL="185738" marR="0" lvl="0" indent="-185738" algn="ctr" defTabSz="457200" rtl="0" eaLnBrk="1" fontAlgn="auto" latinLnBrk="0" hangingPunct="1">
                <a:lnSpc>
                  <a:spcPct val="100000"/>
                </a:lnSpc>
                <a:spcBef>
                  <a:spcPts val="0"/>
                </a:spcBef>
                <a:spcAft>
                  <a:spcPts val="0"/>
                </a:spcAft>
                <a:buClr>
                  <a:srgbClr val="969696"/>
                </a:buClr>
                <a:buSzPct val="80000"/>
                <a:buFontTx/>
                <a:buNone/>
                <a:tabLst/>
                <a:defRPr/>
              </a:pPr>
              <a:endParaRPr kumimoji="0" lang="ja-JP" altLang="en-US" sz="1100"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40" name="地上">
              <a:extLst>
                <a:ext uri="{FF2B5EF4-FFF2-40B4-BE49-F238E27FC236}">
                  <a16:creationId xmlns:a16="http://schemas.microsoft.com/office/drawing/2014/main" id="{5FEF496D-F2CF-4261-9D40-53BD3068E91E}"/>
                </a:ext>
              </a:extLst>
            </p:cNvPr>
            <p:cNvSpPr/>
            <p:nvPr/>
          </p:nvSpPr>
          <p:spPr bwMode="auto">
            <a:xfrm>
              <a:off x="856846" y="3293493"/>
              <a:ext cx="6984000" cy="216000"/>
            </a:xfrm>
            <a:prstGeom prst="trapezoid">
              <a:avLst>
                <a:gd name="adj" fmla="val 99626"/>
              </a:avLst>
            </a:prstGeom>
            <a:solidFill>
              <a:schemeClr val="bg1">
                <a:lumMod val="85000"/>
                <a:alpha val="47000"/>
              </a:schemeClr>
            </a:solidFill>
            <a:ln w="9525" algn="ctr">
              <a:noFill/>
              <a:miter lim="800000"/>
              <a:headEnd/>
              <a:tailEnd/>
            </a:ln>
          </p:spPr>
          <p:txBody>
            <a:bodyPr wrap="none" lIns="36000" tIns="10800" rIns="36000" bIns="10800" rtlCol="0" anchor="ctr"/>
            <a:lstStyle/>
            <a:p>
              <a:pPr marL="185738" marR="0" lvl="0" indent="-185738" algn="ctr" defTabSz="457200" rtl="0" eaLnBrk="1" fontAlgn="auto" latinLnBrk="0" hangingPunct="1">
                <a:lnSpc>
                  <a:spcPct val="100000"/>
                </a:lnSpc>
                <a:spcBef>
                  <a:spcPts val="0"/>
                </a:spcBef>
                <a:spcAft>
                  <a:spcPts val="0"/>
                </a:spcAft>
                <a:buClr>
                  <a:srgbClr val="969696"/>
                </a:buClr>
                <a:buSzPct val="80000"/>
                <a:buFontTx/>
                <a:buNone/>
                <a:tabLst/>
                <a:defRPr/>
              </a:pPr>
              <a:endParaRPr kumimoji="0" lang="ja-JP" altLang="en-US" sz="1100"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42" name="平行四辺形 41">
              <a:extLst>
                <a:ext uri="{FF2B5EF4-FFF2-40B4-BE49-F238E27FC236}">
                  <a16:creationId xmlns:a16="http://schemas.microsoft.com/office/drawing/2014/main" id="{2884E71F-61DA-4EA0-B7E0-7155F6675EB2}"/>
                </a:ext>
              </a:extLst>
            </p:cNvPr>
            <p:cNvSpPr/>
            <p:nvPr/>
          </p:nvSpPr>
          <p:spPr bwMode="auto">
            <a:xfrm flipH="1">
              <a:off x="6373975" y="3193409"/>
              <a:ext cx="400175" cy="45719"/>
            </a:xfrm>
            <a:prstGeom prst="parallelogram">
              <a:avLst>
                <a:gd name="adj" fmla="val 102662"/>
              </a:avLst>
            </a:prstGeom>
            <a:solidFill>
              <a:schemeClr val="bg1">
                <a:lumMod val="95000"/>
              </a:schemeClr>
            </a:solidFill>
            <a:ln w="3175" algn="ctr">
              <a:solidFill>
                <a:schemeClr val="bg1">
                  <a:lumMod val="95000"/>
                </a:schemeClr>
              </a:solidFill>
              <a:miter lim="800000"/>
              <a:headEnd/>
              <a:tailEnd/>
            </a:ln>
          </p:spPr>
          <p:txBody>
            <a:bodyPr wrap="none" lIns="36000" tIns="10800" rIns="36000" bIns="10800" rtlCol="0" anchor="ctr"/>
            <a:lstStyle/>
            <a:p>
              <a:pPr marL="185738" marR="0" lvl="0" indent="-185738" algn="ctr" defTabSz="457200" rtl="0" eaLnBrk="1" fontAlgn="auto" latinLnBrk="0" hangingPunct="1">
                <a:lnSpc>
                  <a:spcPct val="100000"/>
                </a:lnSpc>
                <a:spcBef>
                  <a:spcPts val="0"/>
                </a:spcBef>
                <a:spcAft>
                  <a:spcPts val="0"/>
                </a:spcAft>
                <a:buClr>
                  <a:srgbClr val="969696"/>
                </a:buClr>
                <a:buSzPct val="80000"/>
                <a:buFontTx/>
                <a:buNone/>
                <a:tabLst/>
                <a:defRPr/>
              </a:pPr>
              <a:endParaRPr kumimoji="0" lang="ja-JP" altLang="en-US" sz="1100"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43" name="平行四辺形 42">
              <a:extLst>
                <a:ext uri="{FF2B5EF4-FFF2-40B4-BE49-F238E27FC236}">
                  <a16:creationId xmlns:a16="http://schemas.microsoft.com/office/drawing/2014/main" id="{CEA877CD-FD4F-4CA8-B689-6A42F772EF24}"/>
                </a:ext>
              </a:extLst>
            </p:cNvPr>
            <p:cNvSpPr/>
            <p:nvPr/>
          </p:nvSpPr>
          <p:spPr bwMode="auto">
            <a:xfrm flipH="1">
              <a:off x="6298315" y="3098790"/>
              <a:ext cx="400175" cy="45719"/>
            </a:xfrm>
            <a:prstGeom prst="parallelogram">
              <a:avLst>
                <a:gd name="adj" fmla="val 102662"/>
              </a:avLst>
            </a:prstGeom>
            <a:solidFill>
              <a:schemeClr val="bg1">
                <a:lumMod val="95000"/>
              </a:schemeClr>
            </a:solidFill>
            <a:ln w="3175" algn="ctr">
              <a:solidFill>
                <a:schemeClr val="bg1">
                  <a:lumMod val="95000"/>
                </a:schemeClr>
              </a:solidFill>
              <a:miter lim="800000"/>
              <a:headEnd/>
              <a:tailEnd/>
            </a:ln>
          </p:spPr>
          <p:txBody>
            <a:bodyPr wrap="none" lIns="36000" tIns="10800" rIns="36000" bIns="10800" rtlCol="0" anchor="ctr"/>
            <a:lstStyle/>
            <a:p>
              <a:pPr marL="185738" marR="0" lvl="0" indent="-185738" algn="ctr" defTabSz="457200" rtl="0" eaLnBrk="1" fontAlgn="auto" latinLnBrk="0" hangingPunct="1">
                <a:lnSpc>
                  <a:spcPct val="100000"/>
                </a:lnSpc>
                <a:spcBef>
                  <a:spcPts val="0"/>
                </a:spcBef>
                <a:spcAft>
                  <a:spcPts val="0"/>
                </a:spcAft>
                <a:buClr>
                  <a:srgbClr val="969696"/>
                </a:buClr>
                <a:buSzPct val="80000"/>
                <a:buFontTx/>
                <a:buNone/>
                <a:tabLst/>
                <a:defRPr/>
              </a:pPr>
              <a:endParaRPr kumimoji="0" lang="ja-JP" altLang="en-US" sz="1100"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44" name="平行四辺形 43">
              <a:extLst>
                <a:ext uri="{FF2B5EF4-FFF2-40B4-BE49-F238E27FC236}">
                  <a16:creationId xmlns:a16="http://schemas.microsoft.com/office/drawing/2014/main" id="{58ABAE86-CBE3-4C38-A81B-8A9EEDE56C2F}"/>
                </a:ext>
              </a:extLst>
            </p:cNvPr>
            <p:cNvSpPr/>
            <p:nvPr/>
          </p:nvSpPr>
          <p:spPr bwMode="auto">
            <a:xfrm flipH="1">
              <a:off x="6216082" y="2997305"/>
              <a:ext cx="400175" cy="45719"/>
            </a:xfrm>
            <a:prstGeom prst="parallelogram">
              <a:avLst>
                <a:gd name="adj" fmla="val 102662"/>
              </a:avLst>
            </a:prstGeom>
            <a:solidFill>
              <a:schemeClr val="bg1">
                <a:lumMod val="95000"/>
              </a:schemeClr>
            </a:solidFill>
            <a:ln w="3175" algn="ctr">
              <a:solidFill>
                <a:schemeClr val="bg1">
                  <a:lumMod val="95000"/>
                </a:schemeClr>
              </a:solidFill>
              <a:miter lim="800000"/>
              <a:headEnd/>
              <a:tailEnd/>
            </a:ln>
          </p:spPr>
          <p:txBody>
            <a:bodyPr wrap="none" lIns="36000" tIns="10800" rIns="36000" bIns="10800" rtlCol="0" anchor="ctr"/>
            <a:lstStyle/>
            <a:p>
              <a:pPr marL="185738" marR="0" lvl="0" indent="-185738" algn="ctr" defTabSz="457200" rtl="0" eaLnBrk="1" fontAlgn="auto" latinLnBrk="0" hangingPunct="1">
                <a:lnSpc>
                  <a:spcPct val="100000"/>
                </a:lnSpc>
                <a:spcBef>
                  <a:spcPts val="0"/>
                </a:spcBef>
                <a:spcAft>
                  <a:spcPts val="0"/>
                </a:spcAft>
                <a:buClr>
                  <a:srgbClr val="969696"/>
                </a:buClr>
                <a:buSzPct val="80000"/>
                <a:buFontTx/>
                <a:buNone/>
                <a:tabLst/>
                <a:defRPr/>
              </a:pPr>
              <a:endParaRPr kumimoji="0" lang="ja-JP" altLang="en-US" sz="1100"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45" name="平行四辺形 44">
              <a:extLst>
                <a:ext uri="{FF2B5EF4-FFF2-40B4-BE49-F238E27FC236}">
                  <a16:creationId xmlns:a16="http://schemas.microsoft.com/office/drawing/2014/main" id="{CA3044A4-899B-424D-B6E4-BFEBD6E6C89E}"/>
                </a:ext>
              </a:extLst>
            </p:cNvPr>
            <p:cNvSpPr/>
            <p:nvPr/>
          </p:nvSpPr>
          <p:spPr bwMode="auto">
            <a:xfrm flipH="1">
              <a:off x="6134620" y="2900671"/>
              <a:ext cx="400175" cy="45719"/>
            </a:xfrm>
            <a:prstGeom prst="parallelogram">
              <a:avLst>
                <a:gd name="adj" fmla="val 102662"/>
              </a:avLst>
            </a:prstGeom>
            <a:solidFill>
              <a:schemeClr val="bg1">
                <a:lumMod val="95000"/>
              </a:schemeClr>
            </a:solidFill>
            <a:ln w="3175" algn="ctr">
              <a:solidFill>
                <a:schemeClr val="bg1">
                  <a:lumMod val="95000"/>
                </a:schemeClr>
              </a:solidFill>
              <a:miter lim="800000"/>
              <a:headEnd/>
              <a:tailEnd/>
            </a:ln>
          </p:spPr>
          <p:txBody>
            <a:bodyPr wrap="none" lIns="36000" tIns="10800" rIns="36000" bIns="10800" rtlCol="0" anchor="ctr"/>
            <a:lstStyle/>
            <a:p>
              <a:pPr marL="185738" marR="0" lvl="0" indent="-185738" algn="ctr" defTabSz="457200" rtl="0" eaLnBrk="1" fontAlgn="auto" latinLnBrk="0" hangingPunct="1">
                <a:lnSpc>
                  <a:spcPct val="100000"/>
                </a:lnSpc>
                <a:spcBef>
                  <a:spcPts val="0"/>
                </a:spcBef>
                <a:spcAft>
                  <a:spcPts val="0"/>
                </a:spcAft>
                <a:buClr>
                  <a:srgbClr val="969696"/>
                </a:buClr>
                <a:buSzPct val="80000"/>
                <a:buFontTx/>
                <a:buNone/>
                <a:tabLst/>
                <a:defRPr/>
              </a:pPr>
              <a:endParaRPr kumimoji="0" lang="ja-JP" altLang="en-US" sz="1100"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46" name="直方体 45">
              <a:extLst>
                <a:ext uri="{FF2B5EF4-FFF2-40B4-BE49-F238E27FC236}">
                  <a16:creationId xmlns:a16="http://schemas.microsoft.com/office/drawing/2014/main" id="{4BB2D882-99E3-4CE7-8FB0-7181EE5B458E}"/>
                </a:ext>
              </a:extLst>
            </p:cNvPr>
            <p:cNvSpPr/>
            <p:nvPr/>
          </p:nvSpPr>
          <p:spPr bwMode="auto">
            <a:xfrm>
              <a:off x="2384987" y="2410136"/>
              <a:ext cx="174917" cy="343176"/>
            </a:xfrm>
            <a:prstGeom prst="cube">
              <a:avLst>
                <a:gd name="adj" fmla="val 31486"/>
              </a:avLst>
            </a:prstGeom>
            <a:solidFill>
              <a:schemeClr val="bg2">
                <a:lumMod val="90000"/>
              </a:schemeClr>
            </a:solidFill>
            <a:ln w="3175" algn="ctr">
              <a:solidFill>
                <a:schemeClr val="tx1">
                  <a:lumMod val="75000"/>
                  <a:lumOff val="25000"/>
                </a:schemeClr>
              </a:solidFill>
              <a:miter lim="800000"/>
              <a:headEnd/>
              <a:tailEnd/>
            </a:ln>
          </p:spPr>
          <p:txBody>
            <a:bodyPr wrap="none" lIns="36000" tIns="10800" rIns="36000" bIns="10800" rtlCol="0" anchor="ctr"/>
            <a:lstStyle/>
            <a:p>
              <a:pPr marL="185738" marR="0" lvl="0" indent="-185738" algn="ctr" defTabSz="457200" rtl="0" eaLnBrk="1" fontAlgn="auto" latinLnBrk="0" hangingPunct="1">
                <a:lnSpc>
                  <a:spcPct val="100000"/>
                </a:lnSpc>
                <a:spcBef>
                  <a:spcPts val="0"/>
                </a:spcBef>
                <a:spcAft>
                  <a:spcPts val="0"/>
                </a:spcAft>
                <a:buClr>
                  <a:srgbClr val="969696"/>
                </a:buClr>
                <a:buSzPct val="80000"/>
                <a:buFontTx/>
                <a:buNone/>
                <a:tabLst/>
                <a:defRPr/>
              </a:pPr>
              <a:endParaRPr kumimoji="0" lang="ja-JP" altLang="en-US" sz="1100"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47" name="テキスト ボックス 46">
              <a:extLst>
                <a:ext uri="{FF2B5EF4-FFF2-40B4-BE49-F238E27FC236}">
                  <a16:creationId xmlns:a16="http://schemas.microsoft.com/office/drawing/2014/main" id="{E9C7FEAA-BAD5-42CE-8E56-5191A35C0F9B}"/>
                </a:ext>
              </a:extLst>
            </p:cNvPr>
            <p:cNvSpPr txBox="1"/>
            <p:nvPr/>
          </p:nvSpPr>
          <p:spPr>
            <a:xfrm>
              <a:off x="6786875" y="2584438"/>
              <a:ext cx="1048238" cy="332501"/>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Trebuchet MS"/>
                  <a:ea typeface="Meiryo UI"/>
                  <a:cs typeface="+mn-cs"/>
                </a:rPr>
                <a:t>歩道</a:t>
              </a:r>
            </a:p>
          </p:txBody>
        </p:sp>
        <p:sp>
          <p:nvSpPr>
            <p:cNvPr id="48" name="テキスト ボックス 47">
              <a:extLst>
                <a:ext uri="{FF2B5EF4-FFF2-40B4-BE49-F238E27FC236}">
                  <a16:creationId xmlns:a16="http://schemas.microsoft.com/office/drawing/2014/main" id="{F5D4EFA7-BC97-4F37-8DED-2A027C6E4481}"/>
                </a:ext>
              </a:extLst>
            </p:cNvPr>
            <p:cNvSpPr txBox="1"/>
            <p:nvPr/>
          </p:nvSpPr>
          <p:spPr>
            <a:xfrm>
              <a:off x="7362939" y="3236233"/>
              <a:ext cx="1048238" cy="332501"/>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Trebuchet MS"/>
                  <a:ea typeface="Meiryo UI"/>
                  <a:cs typeface="+mn-cs"/>
                </a:rPr>
                <a:t>歩道</a:t>
              </a:r>
            </a:p>
          </p:txBody>
        </p:sp>
        <p:sp>
          <p:nvSpPr>
            <p:cNvPr id="49" name="テキスト ボックス 48">
              <a:extLst>
                <a:ext uri="{FF2B5EF4-FFF2-40B4-BE49-F238E27FC236}">
                  <a16:creationId xmlns:a16="http://schemas.microsoft.com/office/drawing/2014/main" id="{70CA99A6-EC63-4DBA-BD2B-9F93A5BC8CF6}"/>
                </a:ext>
              </a:extLst>
            </p:cNvPr>
            <p:cNvSpPr txBox="1"/>
            <p:nvPr/>
          </p:nvSpPr>
          <p:spPr>
            <a:xfrm>
              <a:off x="6642861" y="2813834"/>
              <a:ext cx="1540942" cy="522499"/>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Trebuchet MS"/>
                  <a:ea typeface="Meiryo UI"/>
                  <a:cs typeface="+mn-cs"/>
                </a:rPr>
                <a:t>車道</a:t>
              </a:r>
              <a:endParaRPr kumimoji="1" lang="en-US" altLang="ja-JP" sz="800" b="0" i="0" u="none" strike="noStrike" kern="1200" cap="none" spc="0" normalizeH="0" baseline="0" noProof="0" dirty="0">
                <a:ln>
                  <a:noFill/>
                </a:ln>
                <a:solidFill>
                  <a:prstClr val="black"/>
                </a:solidFill>
                <a:effectLst/>
                <a:uLnTx/>
                <a:uFillTx/>
                <a:latin typeface="Trebuchet MS"/>
                <a:ea typeface="Meiryo UI"/>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Trebuchet MS"/>
                  <a:ea typeface="Meiryo UI"/>
                  <a:cs typeface="+mn-cs"/>
                </a:rPr>
                <a:t>（</a:t>
              </a:r>
              <a:r>
                <a:rPr kumimoji="1" lang="en-US" altLang="ja-JP" sz="800" b="0" i="0" u="none" strike="noStrike" kern="1200" cap="none" spc="0" normalizeH="0" baseline="0" noProof="0" dirty="0">
                  <a:ln>
                    <a:noFill/>
                  </a:ln>
                  <a:solidFill>
                    <a:prstClr val="black"/>
                  </a:solidFill>
                  <a:effectLst/>
                  <a:uLnTx/>
                  <a:uFillTx/>
                  <a:latin typeface="Trebuchet MS"/>
                  <a:ea typeface="Meiryo UI"/>
                  <a:cs typeface="+mn-cs"/>
                </a:rPr>
                <a:t>4</a:t>
              </a:r>
              <a:r>
                <a:rPr kumimoji="1" lang="ja-JP" altLang="en-US" sz="800" b="0" i="0" u="none" strike="noStrike" kern="1200" cap="none" spc="0" normalizeH="0" baseline="0" noProof="0" dirty="0">
                  <a:ln>
                    <a:noFill/>
                  </a:ln>
                  <a:solidFill>
                    <a:prstClr val="black"/>
                  </a:solidFill>
                  <a:effectLst/>
                  <a:uLnTx/>
                  <a:uFillTx/>
                  <a:latin typeface="Trebuchet MS"/>
                  <a:ea typeface="Meiryo UI"/>
                  <a:cs typeface="+mn-cs"/>
                </a:rPr>
                <a:t>車線以上）</a:t>
              </a:r>
            </a:p>
          </p:txBody>
        </p:sp>
        <p:sp>
          <p:nvSpPr>
            <p:cNvPr id="50" name="フリーフォーム 88">
              <a:extLst>
                <a:ext uri="{FF2B5EF4-FFF2-40B4-BE49-F238E27FC236}">
                  <a16:creationId xmlns:a16="http://schemas.microsoft.com/office/drawing/2014/main" id="{77EAD0AB-184F-40DE-BCB5-A597E1C7D3C8}"/>
                </a:ext>
              </a:extLst>
            </p:cNvPr>
            <p:cNvSpPr/>
            <p:nvPr/>
          </p:nvSpPr>
          <p:spPr bwMode="auto">
            <a:xfrm>
              <a:off x="2138277" y="2656416"/>
              <a:ext cx="1363980" cy="1021080"/>
            </a:xfrm>
            <a:custGeom>
              <a:avLst/>
              <a:gdLst>
                <a:gd name="connsiteX0" fmla="*/ 1363980 w 1363980"/>
                <a:gd name="connsiteY0" fmla="*/ 1021080 h 1021080"/>
                <a:gd name="connsiteX1" fmla="*/ 944880 w 1363980"/>
                <a:gd name="connsiteY1" fmla="*/ 1021080 h 1021080"/>
                <a:gd name="connsiteX2" fmla="*/ 944880 w 1363980"/>
                <a:gd name="connsiteY2" fmla="*/ 640080 h 1021080"/>
                <a:gd name="connsiteX3" fmla="*/ 76200 w 1363980"/>
                <a:gd name="connsiteY3" fmla="*/ 640080 h 1021080"/>
                <a:gd name="connsiteX4" fmla="*/ 312420 w 1363980"/>
                <a:gd name="connsiteY4" fmla="*/ 403860 h 1021080"/>
                <a:gd name="connsiteX5" fmla="*/ 312420 w 1363980"/>
                <a:gd name="connsiteY5" fmla="*/ 0 h 1021080"/>
                <a:gd name="connsiteX6" fmla="*/ 0 w 1363980"/>
                <a:gd name="connsiteY6" fmla="*/ 0 h 1021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63980" h="1021080">
                  <a:moveTo>
                    <a:pt x="1363980" y="1021080"/>
                  </a:moveTo>
                  <a:lnTo>
                    <a:pt x="944880" y="1021080"/>
                  </a:lnTo>
                  <a:lnTo>
                    <a:pt x="944880" y="640080"/>
                  </a:lnTo>
                  <a:lnTo>
                    <a:pt x="76200" y="640080"/>
                  </a:lnTo>
                  <a:lnTo>
                    <a:pt x="312420" y="403860"/>
                  </a:lnTo>
                  <a:lnTo>
                    <a:pt x="312420" y="0"/>
                  </a:lnTo>
                  <a:lnTo>
                    <a:pt x="0" y="0"/>
                  </a:lnTo>
                </a:path>
              </a:pathLst>
            </a:custGeom>
            <a:noFill/>
            <a:ln w="19050" algn="ctr">
              <a:solidFill>
                <a:schemeClr val="bg2">
                  <a:lumMod val="50000"/>
                </a:schemeClr>
              </a:solidFill>
              <a:prstDash val="dash"/>
              <a:miter lim="800000"/>
              <a:headEnd type="none" w="med" len="med"/>
              <a:tailEnd type="arrow" w="med" len="med"/>
            </a:ln>
            <a:effectLst>
              <a:outerShdw blurRad="50800" dist="38100" dir="2700000" algn="tl" rotWithShape="0">
                <a:prstClr val="black">
                  <a:alpha val="40000"/>
                </a:prstClr>
              </a:outerShdw>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400" b="0" i="0" u="none" strike="noStrike" kern="1200" cap="none" spc="0" normalizeH="0" baseline="0" noProof="0">
                <a:ln>
                  <a:noFill/>
                </a:ln>
                <a:solidFill>
                  <a:prstClr val="black"/>
                </a:solidFill>
                <a:effectLst/>
                <a:uLnTx/>
                <a:uFillTx/>
                <a:latin typeface="Trebuchet MS"/>
                <a:ea typeface="Meiryo UI"/>
                <a:cs typeface="+mn-cs"/>
              </a:endParaRPr>
            </a:p>
          </p:txBody>
        </p:sp>
        <p:sp>
          <p:nvSpPr>
            <p:cNvPr id="51" name="フリーフォーム 89">
              <a:extLst>
                <a:ext uri="{FF2B5EF4-FFF2-40B4-BE49-F238E27FC236}">
                  <a16:creationId xmlns:a16="http://schemas.microsoft.com/office/drawing/2014/main" id="{B889A4F6-7EF0-4A28-91CC-FE43CE6CF6A8}"/>
                </a:ext>
              </a:extLst>
            </p:cNvPr>
            <p:cNvSpPr/>
            <p:nvPr/>
          </p:nvSpPr>
          <p:spPr bwMode="auto">
            <a:xfrm>
              <a:off x="2139546" y="2789766"/>
              <a:ext cx="4516437" cy="533400"/>
            </a:xfrm>
            <a:custGeom>
              <a:avLst/>
              <a:gdLst>
                <a:gd name="connsiteX0" fmla="*/ 0 w 4559300"/>
                <a:gd name="connsiteY0" fmla="*/ 0 h 590550"/>
                <a:gd name="connsiteX1" fmla="*/ 4121150 w 4559300"/>
                <a:gd name="connsiteY1" fmla="*/ 0 h 590550"/>
                <a:gd name="connsiteX2" fmla="*/ 4559300 w 4559300"/>
                <a:gd name="connsiteY2" fmla="*/ 590550 h 590550"/>
                <a:gd name="connsiteX0" fmla="*/ 0 w 4516437"/>
                <a:gd name="connsiteY0" fmla="*/ 0 h 533400"/>
                <a:gd name="connsiteX1" fmla="*/ 4121150 w 4516437"/>
                <a:gd name="connsiteY1" fmla="*/ 0 h 533400"/>
                <a:gd name="connsiteX2" fmla="*/ 4516437 w 4516437"/>
                <a:gd name="connsiteY2" fmla="*/ 533400 h 533400"/>
              </a:gdLst>
              <a:ahLst/>
              <a:cxnLst>
                <a:cxn ang="0">
                  <a:pos x="connsiteX0" y="connsiteY0"/>
                </a:cxn>
                <a:cxn ang="0">
                  <a:pos x="connsiteX1" y="connsiteY1"/>
                </a:cxn>
                <a:cxn ang="0">
                  <a:pos x="connsiteX2" y="connsiteY2"/>
                </a:cxn>
              </a:cxnLst>
              <a:rect l="l" t="t" r="r" b="b"/>
              <a:pathLst>
                <a:path w="4516437" h="533400">
                  <a:moveTo>
                    <a:pt x="0" y="0"/>
                  </a:moveTo>
                  <a:lnTo>
                    <a:pt x="4121150" y="0"/>
                  </a:lnTo>
                  <a:lnTo>
                    <a:pt x="4516437" y="533400"/>
                  </a:lnTo>
                </a:path>
              </a:pathLst>
            </a:custGeom>
            <a:noFill/>
            <a:ln w="19050" algn="ctr">
              <a:solidFill>
                <a:schemeClr val="bg2">
                  <a:lumMod val="50000"/>
                </a:schemeClr>
              </a:solidFill>
              <a:miter lim="800000"/>
              <a:headEnd type="arrow" w="med" len="med"/>
              <a:tailEnd type="arrow" w="med" len="med"/>
            </a:ln>
            <a:effectLst>
              <a:outerShdw blurRad="50800" dist="38100" dir="2700000" algn="tl" rotWithShape="0">
                <a:prstClr val="black">
                  <a:alpha val="40000"/>
                </a:prstClr>
              </a:outerShdw>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400" b="0" i="0" u="none" strike="noStrike" kern="1200" cap="none" spc="0" normalizeH="0" baseline="0" noProof="0">
                <a:ln>
                  <a:noFill/>
                </a:ln>
                <a:solidFill>
                  <a:prstClr val="black"/>
                </a:solidFill>
                <a:effectLst/>
                <a:uLnTx/>
                <a:uFillTx/>
                <a:latin typeface="Trebuchet MS"/>
                <a:ea typeface="Meiryo UI"/>
                <a:cs typeface="+mn-cs"/>
              </a:endParaRPr>
            </a:p>
          </p:txBody>
        </p:sp>
        <p:sp>
          <p:nvSpPr>
            <p:cNvPr id="52" name="テキスト ボックス 51">
              <a:extLst>
                <a:ext uri="{FF2B5EF4-FFF2-40B4-BE49-F238E27FC236}">
                  <a16:creationId xmlns:a16="http://schemas.microsoft.com/office/drawing/2014/main" id="{F6A04823-844C-43AC-B527-5DC60F970377}"/>
                </a:ext>
              </a:extLst>
            </p:cNvPr>
            <p:cNvSpPr txBox="1"/>
            <p:nvPr/>
          </p:nvSpPr>
          <p:spPr>
            <a:xfrm>
              <a:off x="2489416" y="2260679"/>
              <a:ext cx="624839" cy="522499"/>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Trebuchet MS"/>
                  <a:ea typeface="Meiryo UI"/>
                  <a:cs typeface="+mn-cs"/>
                </a:rPr>
                <a:t>既存</a:t>
              </a:r>
              <a:endParaRPr kumimoji="1" lang="en-US" altLang="ja-JP" sz="800" b="0" i="0" u="none" strike="noStrike" kern="1200" cap="none" spc="0" normalizeH="0" baseline="0" noProof="0" dirty="0">
                <a:ln>
                  <a:noFill/>
                </a:ln>
                <a:solidFill>
                  <a:prstClr val="black"/>
                </a:solidFill>
                <a:effectLst/>
                <a:uLnTx/>
                <a:uFillTx/>
                <a:latin typeface="Trebuchet MS"/>
                <a:ea typeface="Meiryo UI"/>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a:ln>
                    <a:noFill/>
                  </a:ln>
                  <a:solidFill>
                    <a:prstClr val="black"/>
                  </a:solidFill>
                  <a:effectLst/>
                  <a:uLnTx/>
                  <a:uFillTx/>
                  <a:latin typeface="Trebuchet MS"/>
                  <a:ea typeface="Meiryo UI"/>
                  <a:cs typeface="+mn-cs"/>
                </a:rPr>
                <a:t>EV</a:t>
              </a:r>
              <a:endParaRPr kumimoji="1" lang="ja-JP" altLang="en-US" sz="800" b="0" i="0" u="none" strike="noStrike" kern="1200" cap="none" spc="0" normalizeH="0" baseline="0" noProof="0" dirty="0">
                <a:ln>
                  <a:noFill/>
                </a:ln>
                <a:solidFill>
                  <a:prstClr val="black"/>
                </a:solidFill>
                <a:effectLst/>
                <a:uLnTx/>
                <a:uFillTx/>
                <a:latin typeface="Trebuchet MS"/>
                <a:ea typeface="Meiryo UI"/>
                <a:cs typeface="+mn-cs"/>
              </a:endParaRPr>
            </a:p>
          </p:txBody>
        </p:sp>
        <p:sp>
          <p:nvSpPr>
            <p:cNvPr id="53" name="テキスト ボックス 52">
              <a:extLst>
                <a:ext uri="{FF2B5EF4-FFF2-40B4-BE49-F238E27FC236}">
                  <a16:creationId xmlns:a16="http://schemas.microsoft.com/office/drawing/2014/main" id="{49FCE925-247D-4385-A7FB-5795661C6FC2}"/>
                </a:ext>
              </a:extLst>
            </p:cNvPr>
            <p:cNvSpPr txBox="1"/>
            <p:nvPr/>
          </p:nvSpPr>
          <p:spPr>
            <a:xfrm>
              <a:off x="3126067" y="3280026"/>
              <a:ext cx="1048238" cy="332501"/>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Trebuchet MS"/>
                  <a:ea typeface="Meiryo UI"/>
                  <a:cs typeface="+mn-cs"/>
                </a:rPr>
                <a:t>既存</a:t>
              </a:r>
              <a:r>
                <a:rPr kumimoji="1" lang="en-US" altLang="ja-JP" sz="800" b="0" i="0" u="none" strike="noStrike" kern="1200" cap="none" spc="0" normalizeH="0" baseline="0" noProof="0" dirty="0">
                  <a:ln>
                    <a:noFill/>
                  </a:ln>
                  <a:solidFill>
                    <a:prstClr val="black"/>
                  </a:solidFill>
                  <a:effectLst/>
                  <a:uLnTx/>
                  <a:uFillTx/>
                  <a:latin typeface="Trebuchet MS"/>
                  <a:ea typeface="Meiryo UI"/>
                  <a:cs typeface="+mn-cs"/>
                </a:rPr>
                <a:t>EV</a:t>
              </a:r>
              <a:endParaRPr kumimoji="1" lang="ja-JP" altLang="en-US" sz="800" b="0" i="0" u="none" strike="noStrike" kern="1200" cap="none" spc="0" normalizeH="0" baseline="0" noProof="0" dirty="0">
                <a:ln>
                  <a:noFill/>
                </a:ln>
                <a:solidFill>
                  <a:prstClr val="black"/>
                </a:solidFill>
                <a:effectLst/>
                <a:uLnTx/>
                <a:uFillTx/>
                <a:latin typeface="Trebuchet MS"/>
                <a:ea typeface="Meiryo UI"/>
                <a:cs typeface="+mn-cs"/>
              </a:endParaRPr>
            </a:p>
          </p:txBody>
        </p:sp>
        <p:sp>
          <p:nvSpPr>
            <p:cNvPr id="54" name="楕円 53">
              <a:extLst>
                <a:ext uri="{FF2B5EF4-FFF2-40B4-BE49-F238E27FC236}">
                  <a16:creationId xmlns:a16="http://schemas.microsoft.com/office/drawing/2014/main" id="{58F8FCC7-7C0A-43B3-BCA8-9CD05507CF74}"/>
                </a:ext>
              </a:extLst>
            </p:cNvPr>
            <p:cNvSpPr/>
            <p:nvPr/>
          </p:nvSpPr>
          <p:spPr bwMode="auto">
            <a:xfrm>
              <a:off x="1993940" y="2668378"/>
              <a:ext cx="100445" cy="100445"/>
            </a:xfrm>
            <a:prstGeom prst="ellipse">
              <a:avLst/>
            </a:prstGeom>
            <a:solidFill>
              <a:schemeClr val="bg2">
                <a:lumMod val="50000"/>
              </a:schemeClr>
            </a:solidFill>
            <a:ln w="9525" algn="ctr">
              <a:solidFill>
                <a:schemeClr val="bg2">
                  <a:lumMod val="50000"/>
                </a:schemeClr>
              </a:solidFill>
              <a:miter lim="800000"/>
              <a:headEnd/>
              <a:tailEnd/>
            </a:ln>
          </p:spPr>
          <p:txBody>
            <a:bodyPr wrap="none" lIns="36000" tIns="10800" rIns="36000" bIns="10800" rtlCol="0" anchor="ctr"/>
            <a:lstStyle/>
            <a:p>
              <a:pPr marL="185738" marR="0" lvl="0" indent="-185738" algn="ctr" defTabSz="457200" rtl="0" eaLnBrk="1" fontAlgn="auto" latinLnBrk="0" hangingPunct="1">
                <a:lnSpc>
                  <a:spcPct val="100000"/>
                </a:lnSpc>
                <a:spcBef>
                  <a:spcPts val="0"/>
                </a:spcBef>
                <a:spcAft>
                  <a:spcPts val="0"/>
                </a:spcAft>
                <a:buClr>
                  <a:srgbClr val="969696"/>
                </a:buClr>
                <a:buSzPct val="80000"/>
                <a:buFontTx/>
                <a:buNone/>
                <a:tabLst/>
                <a:defRPr/>
              </a:pPr>
              <a:endParaRPr kumimoji="0" lang="ja-JP" altLang="en-US" sz="1100"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55" name="楕円 54">
              <a:extLst>
                <a:ext uri="{FF2B5EF4-FFF2-40B4-BE49-F238E27FC236}">
                  <a16:creationId xmlns:a16="http://schemas.microsoft.com/office/drawing/2014/main" id="{1B272738-AD5C-4D4D-B9CD-2BA533B00732}"/>
                </a:ext>
              </a:extLst>
            </p:cNvPr>
            <p:cNvSpPr/>
            <p:nvPr/>
          </p:nvSpPr>
          <p:spPr bwMode="auto">
            <a:xfrm>
              <a:off x="6635245" y="3340367"/>
              <a:ext cx="100445" cy="100445"/>
            </a:xfrm>
            <a:prstGeom prst="ellipse">
              <a:avLst/>
            </a:prstGeom>
            <a:solidFill>
              <a:schemeClr val="bg2">
                <a:lumMod val="50000"/>
              </a:schemeClr>
            </a:solidFill>
            <a:ln w="9525" algn="ctr">
              <a:solidFill>
                <a:schemeClr val="bg2">
                  <a:lumMod val="50000"/>
                </a:schemeClr>
              </a:solidFill>
              <a:miter lim="800000"/>
              <a:headEnd/>
              <a:tailEnd/>
            </a:ln>
          </p:spPr>
          <p:txBody>
            <a:bodyPr wrap="none" lIns="36000" tIns="10800" rIns="36000" bIns="10800" rtlCol="0" anchor="ctr"/>
            <a:lstStyle/>
            <a:p>
              <a:pPr marL="185738" marR="0" lvl="0" indent="-185738" algn="ctr" defTabSz="457200" rtl="0" eaLnBrk="1" fontAlgn="auto" latinLnBrk="0" hangingPunct="1">
                <a:lnSpc>
                  <a:spcPct val="100000"/>
                </a:lnSpc>
                <a:spcBef>
                  <a:spcPts val="0"/>
                </a:spcBef>
                <a:spcAft>
                  <a:spcPts val="0"/>
                </a:spcAft>
                <a:buClr>
                  <a:srgbClr val="969696"/>
                </a:buClr>
                <a:buSzPct val="80000"/>
                <a:buFontTx/>
                <a:buNone/>
                <a:tabLst/>
                <a:defRPr/>
              </a:pPr>
              <a:endParaRPr kumimoji="0" lang="ja-JP" altLang="en-US" sz="1100"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56" name="テキスト ボックス 55">
              <a:extLst>
                <a:ext uri="{FF2B5EF4-FFF2-40B4-BE49-F238E27FC236}">
                  <a16:creationId xmlns:a16="http://schemas.microsoft.com/office/drawing/2014/main" id="{8A1445B6-C8BA-45EE-BEC7-9ED9EB79CD95}"/>
                </a:ext>
              </a:extLst>
            </p:cNvPr>
            <p:cNvSpPr txBox="1"/>
            <p:nvPr/>
          </p:nvSpPr>
          <p:spPr>
            <a:xfrm>
              <a:off x="1685240" y="3729469"/>
              <a:ext cx="2160106" cy="332501"/>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Trebuchet MS"/>
                  <a:ea typeface="Meiryo UI"/>
                  <a:cs typeface="+mn-cs"/>
                </a:rPr>
                <a:t>現状のバリアフリールート</a:t>
              </a:r>
            </a:p>
          </p:txBody>
        </p:sp>
        <p:sp>
          <p:nvSpPr>
            <p:cNvPr id="57" name="テキスト ボックス 56">
              <a:extLst>
                <a:ext uri="{FF2B5EF4-FFF2-40B4-BE49-F238E27FC236}">
                  <a16:creationId xmlns:a16="http://schemas.microsoft.com/office/drawing/2014/main" id="{9AC7F414-DB1C-406C-ACFE-639D1E7FB010}"/>
                </a:ext>
              </a:extLst>
            </p:cNvPr>
            <p:cNvSpPr txBox="1"/>
            <p:nvPr/>
          </p:nvSpPr>
          <p:spPr>
            <a:xfrm>
              <a:off x="2865926" y="2340760"/>
              <a:ext cx="4651145" cy="403662"/>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en-US" altLang="ja-JP" sz="1000" b="1" i="0" u="none" strike="noStrike" kern="1200" cap="none" spc="0" normalizeH="0" baseline="0" noProof="0" dirty="0">
                  <a:ln>
                    <a:noFill/>
                  </a:ln>
                  <a:solidFill>
                    <a:srgbClr val="ACCBF9">
                      <a:lumMod val="50000"/>
                    </a:srgbClr>
                  </a:solidFill>
                  <a:effectLst/>
                  <a:uLnTx/>
                  <a:uFillTx/>
                  <a:latin typeface="Trebuchet MS"/>
                  <a:ea typeface="Meiryo UI"/>
                  <a:cs typeface="+mn-cs"/>
                </a:rPr>
                <a:t>EV</a:t>
              </a:r>
              <a:r>
                <a:rPr kumimoji="1" lang="ja-JP" altLang="en-US" sz="1000" b="1" i="0" u="none" strike="noStrike" kern="1200" cap="none" spc="0" normalizeH="0" baseline="0" noProof="0" dirty="0">
                  <a:ln>
                    <a:noFill/>
                  </a:ln>
                  <a:solidFill>
                    <a:srgbClr val="ACCBF9">
                      <a:lumMod val="50000"/>
                    </a:srgbClr>
                  </a:solidFill>
                  <a:effectLst/>
                  <a:uLnTx/>
                  <a:uFillTx/>
                  <a:latin typeface="Trebuchet MS"/>
                  <a:ea typeface="Meiryo UI"/>
                  <a:cs typeface="+mn-cs"/>
                </a:rPr>
                <a:t>利用者が余分に移動する距離（</a:t>
              </a:r>
              <a:r>
                <a:rPr kumimoji="1" lang="en-US" altLang="ja-JP" sz="1000" b="1" i="0" u="none" strike="noStrike" kern="1200" cap="none" spc="0" normalizeH="0" baseline="0" noProof="0" dirty="0">
                  <a:ln>
                    <a:noFill/>
                  </a:ln>
                  <a:solidFill>
                    <a:srgbClr val="ACCBF9">
                      <a:lumMod val="50000"/>
                    </a:srgbClr>
                  </a:solidFill>
                  <a:effectLst/>
                  <a:uLnTx/>
                  <a:uFillTx/>
                  <a:latin typeface="Trebuchet MS"/>
                  <a:ea typeface="Meiryo UI"/>
                  <a:cs typeface="+mn-cs"/>
                </a:rPr>
                <a:t>150m</a:t>
              </a:r>
              <a:r>
                <a:rPr kumimoji="1" lang="ja-JP" altLang="en-US" sz="1000" b="1" i="0" u="none" strike="noStrike" kern="1200" cap="none" spc="0" normalizeH="0" baseline="0" noProof="0" dirty="0">
                  <a:ln>
                    <a:noFill/>
                  </a:ln>
                  <a:solidFill>
                    <a:srgbClr val="ACCBF9">
                      <a:lumMod val="50000"/>
                    </a:srgbClr>
                  </a:solidFill>
                  <a:effectLst/>
                  <a:uLnTx/>
                  <a:uFillTx/>
                  <a:latin typeface="Trebuchet MS"/>
                  <a:ea typeface="Meiryo UI"/>
                  <a:cs typeface="+mn-cs"/>
                </a:rPr>
                <a:t>以上）</a:t>
              </a:r>
            </a:p>
          </p:txBody>
        </p:sp>
        <p:sp>
          <p:nvSpPr>
            <p:cNvPr id="58" name="楕円 57">
              <a:extLst>
                <a:ext uri="{FF2B5EF4-FFF2-40B4-BE49-F238E27FC236}">
                  <a16:creationId xmlns:a16="http://schemas.microsoft.com/office/drawing/2014/main" id="{FB2A6972-18D8-497E-9C99-A3CC1A03CAFD}"/>
                </a:ext>
              </a:extLst>
            </p:cNvPr>
            <p:cNvSpPr/>
            <p:nvPr/>
          </p:nvSpPr>
          <p:spPr bwMode="auto">
            <a:xfrm>
              <a:off x="5538272" y="2990740"/>
              <a:ext cx="898968" cy="1014704"/>
            </a:xfrm>
            <a:prstGeom prst="ellipse">
              <a:avLst/>
            </a:prstGeom>
            <a:noFill/>
            <a:ln w="19050" algn="ctr">
              <a:solidFill>
                <a:srgbClr val="FF0000"/>
              </a:solidFill>
              <a:miter lim="800000"/>
              <a:headEnd/>
              <a:tailEnd/>
            </a:ln>
          </p:spPr>
          <p:txBody>
            <a:bodyPr wrap="none" lIns="36000" tIns="10800" rIns="36000" bIns="10800" rtlCol="0" anchor="ctr"/>
            <a:lstStyle/>
            <a:p>
              <a:pPr marL="185738" marR="0" lvl="0" indent="-185738" algn="ctr" defTabSz="457200" rtl="0" eaLnBrk="1" fontAlgn="auto" latinLnBrk="0" hangingPunct="1">
                <a:lnSpc>
                  <a:spcPct val="100000"/>
                </a:lnSpc>
                <a:spcBef>
                  <a:spcPts val="0"/>
                </a:spcBef>
                <a:spcAft>
                  <a:spcPts val="0"/>
                </a:spcAft>
                <a:buClr>
                  <a:srgbClr val="969696"/>
                </a:buClr>
                <a:buSzPct val="80000"/>
                <a:buFontTx/>
                <a:buNone/>
                <a:tabLst/>
                <a:defRPr/>
              </a:pPr>
              <a:endParaRPr kumimoji="0" lang="ja-JP" altLang="en-US" sz="1100"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59" name="楕円 58">
              <a:extLst>
                <a:ext uri="{FF2B5EF4-FFF2-40B4-BE49-F238E27FC236}">
                  <a16:creationId xmlns:a16="http://schemas.microsoft.com/office/drawing/2014/main" id="{DC0ED835-295E-4612-A540-D18ABB0DF2AC}"/>
                </a:ext>
              </a:extLst>
            </p:cNvPr>
            <p:cNvSpPr/>
            <p:nvPr/>
          </p:nvSpPr>
          <p:spPr bwMode="auto">
            <a:xfrm>
              <a:off x="4264255" y="3046258"/>
              <a:ext cx="647157" cy="864610"/>
            </a:xfrm>
            <a:prstGeom prst="ellipse">
              <a:avLst/>
            </a:prstGeom>
            <a:noFill/>
            <a:ln w="19050" algn="ctr">
              <a:solidFill>
                <a:srgbClr val="FF0000"/>
              </a:solidFill>
              <a:miter lim="800000"/>
              <a:headEnd/>
              <a:tailEnd/>
            </a:ln>
          </p:spPr>
          <p:txBody>
            <a:bodyPr wrap="none" lIns="36000" tIns="10800" rIns="36000" bIns="10800" rtlCol="0" anchor="ctr"/>
            <a:lstStyle/>
            <a:p>
              <a:pPr marL="185738" marR="0" lvl="0" indent="-185738" algn="ctr" defTabSz="457200" rtl="0" eaLnBrk="1" fontAlgn="auto" latinLnBrk="0" hangingPunct="1">
                <a:lnSpc>
                  <a:spcPct val="100000"/>
                </a:lnSpc>
                <a:spcBef>
                  <a:spcPts val="0"/>
                </a:spcBef>
                <a:spcAft>
                  <a:spcPts val="0"/>
                </a:spcAft>
                <a:buClr>
                  <a:srgbClr val="969696"/>
                </a:buClr>
                <a:buSzPct val="80000"/>
                <a:buFontTx/>
                <a:buNone/>
                <a:tabLst/>
                <a:defRPr/>
              </a:pPr>
              <a:endParaRPr kumimoji="0" lang="ja-JP" altLang="en-US" sz="1100"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60" name="テキスト ボックス 59">
              <a:extLst>
                <a:ext uri="{FF2B5EF4-FFF2-40B4-BE49-F238E27FC236}">
                  <a16:creationId xmlns:a16="http://schemas.microsoft.com/office/drawing/2014/main" id="{F8CAB86B-9ADD-4BDC-A286-CBB2B88686D7}"/>
                </a:ext>
              </a:extLst>
            </p:cNvPr>
            <p:cNvSpPr txBox="1"/>
            <p:nvPr/>
          </p:nvSpPr>
          <p:spPr>
            <a:xfrm>
              <a:off x="2559454" y="4151886"/>
              <a:ext cx="2295287" cy="353206"/>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Trebuchet MS"/>
                  <a:ea typeface="Meiryo UI"/>
                  <a:cs typeface="+mn-cs"/>
                </a:rPr>
                <a:t>新たな</a:t>
              </a:r>
              <a:r>
                <a:rPr kumimoji="1" lang="en-US" altLang="ja-JP" sz="800" b="0" i="0" u="none" strike="noStrike" kern="1200" cap="none" spc="0" normalizeH="0" baseline="0" noProof="0" dirty="0">
                  <a:ln>
                    <a:noFill/>
                  </a:ln>
                  <a:solidFill>
                    <a:prstClr val="black"/>
                  </a:solidFill>
                  <a:effectLst/>
                  <a:uLnTx/>
                  <a:uFillTx/>
                  <a:latin typeface="Trebuchet MS"/>
                  <a:ea typeface="Meiryo UI"/>
                  <a:cs typeface="+mn-cs"/>
                </a:rPr>
                <a:t>EV</a:t>
              </a:r>
              <a:r>
                <a:rPr kumimoji="1" lang="ja-JP" altLang="en-US" sz="800" b="0" i="0" u="none" strike="noStrike" kern="1200" cap="none" spc="0" normalizeH="0" baseline="0" noProof="0" dirty="0">
                  <a:ln>
                    <a:noFill/>
                  </a:ln>
                  <a:solidFill>
                    <a:prstClr val="black"/>
                  </a:solidFill>
                  <a:effectLst/>
                  <a:uLnTx/>
                  <a:uFillTx/>
                  <a:latin typeface="Trebuchet MS"/>
                  <a:ea typeface="Meiryo UI"/>
                  <a:cs typeface="+mn-cs"/>
                </a:rPr>
                <a:t>整備位置</a:t>
              </a:r>
            </a:p>
          </p:txBody>
        </p:sp>
        <p:cxnSp>
          <p:nvCxnSpPr>
            <p:cNvPr id="61" name="直線コネクタ 60">
              <a:extLst>
                <a:ext uri="{FF2B5EF4-FFF2-40B4-BE49-F238E27FC236}">
                  <a16:creationId xmlns:a16="http://schemas.microsoft.com/office/drawing/2014/main" id="{82E990E8-B06B-415B-A685-62C127983C8B}"/>
                </a:ext>
              </a:extLst>
            </p:cNvPr>
            <p:cNvCxnSpPr>
              <a:endCxn id="59" idx="4"/>
            </p:cNvCxnSpPr>
            <p:nvPr/>
          </p:nvCxnSpPr>
          <p:spPr>
            <a:xfrm flipV="1">
              <a:off x="4514679" y="3910868"/>
              <a:ext cx="73155" cy="335594"/>
            </a:xfrm>
            <a:prstGeom prst="line">
              <a:avLst/>
            </a:prstGeom>
            <a:ln w="9525" cmpd="sng">
              <a:solidFill>
                <a:srgbClr val="FF0000"/>
              </a:solidFill>
              <a:prstDash val="solid"/>
              <a:tailEnd type="none"/>
            </a:ln>
          </p:spPr>
          <p:style>
            <a:lnRef idx="1">
              <a:schemeClr val="accent1"/>
            </a:lnRef>
            <a:fillRef idx="0">
              <a:schemeClr val="accent1"/>
            </a:fillRef>
            <a:effectRef idx="0">
              <a:schemeClr val="accent1"/>
            </a:effectRef>
            <a:fontRef idx="minor">
              <a:schemeClr val="tx1"/>
            </a:fontRef>
          </p:style>
        </p:cxnSp>
        <p:cxnSp>
          <p:nvCxnSpPr>
            <p:cNvPr id="62" name="直線コネクタ 61">
              <a:extLst>
                <a:ext uri="{FF2B5EF4-FFF2-40B4-BE49-F238E27FC236}">
                  <a16:creationId xmlns:a16="http://schemas.microsoft.com/office/drawing/2014/main" id="{B38FCF30-4889-49B5-BE40-2A4FCE885B18}"/>
                </a:ext>
              </a:extLst>
            </p:cNvPr>
            <p:cNvCxnSpPr>
              <a:endCxn id="58" idx="3"/>
            </p:cNvCxnSpPr>
            <p:nvPr/>
          </p:nvCxnSpPr>
          <p:spPr>
            <a:xfrm flipV="1">
              <a:off x="4514679" y="3856844"/>
              <a:ext cx="1155244" cy="389618"/>
            </a:xfrm>
            <a:prstGeom prst="line">
              <a:avLst/>
            </a:prstGeom>
            <a:ln w="9525" cmpd="sng">
              <a:solidFill>
                <a:srgbClr val="FF0000"/>
              </a:solidFill>
              <a:prstDash val="solid"/>
              <a:tailEnd type="none"/>
            </a:ln>
          </p:spPr>
          <p:style>
            <a:lnRef idx="1">
              <a:schemeClr val="accent1"/>
            </a:lnRef>
            <a:fillRef idx="0">
              <a:schemeClr val="accent1"/>
            </a:fillRef>
            <a:effectRef idx="0">
              <a:schemeClr val="accent1"/>
            </a:effectRef>
            <a:fontRef idx="minor">
              <a:schemeClr val="tx1"/>
            </a:fontRef>
          </p:style>
        </p:cxnSp>
      </p:grpSp>
      <p:sp>
        <p:nvSpPr>
          <p:cNvPr id="118" name="正方形/長方形 117">
            <a:extLst>
              <a:ext uri="{FF2B5EF4-FFF2-40B4-BE49-F238E27FC236}">
                <a16:creationId xmlns:a16="http://schemas.microsoft.com/office/drawing/2014/main" id="{1FE9A9B6-3698-4ACE-A281-91024CD428C8}"/>
              </a:ext>
            </a:extLst>
          </p:cNvPr>
          <p:cNvSpPr/>
          <p:nvPr/>
        </p:nvSpPr>
        <p:spPr>
          <a:xfrm>
            <a:off x="7211930" y="4212735"/>
            <a:ext cx="1668347" cy="405702"/>
          </a:xfrm>
          <a:prstGeom prst="rect">
            <a:avLst/>
          </a:prstGeom>
          <a:noFill/>
          <a:ln w="50800" algn="ctr">
            <a:noFill/>
            <a:miter lim="800000"/>
            <a:headEnd/>
            <a:tailEnd/>
          </a:ln>
        </p:spPr>
        <p:txBody>
          <a:bodyPr wrap="none" lIns="36000" tIns="10800" rIns="36000" bIns="10800" rtlCol="0" anchor="ctr">
            <a:noAutofit/>
          </a:bodyPr>
          <a:lstStyle/>
          <a:p>
            <a:pPr marL="185738" marR="0" lvl="0" indent="-185738" algn="r" defTabSz="914400" rtl="0" eaLnBrk="1" fontAlgn="auto" latinLnBrk="0" hangingPunct="1">
              <a:lnSpc>
                <a:spcPct val="100000"/>
              </a:lnSpc>
              <a:spcBef>
                <a:spcPts val="0"/>
              </a:spcBef>
              <a:spcAft>
                <a:spcPts val="0"/>
              </a:spcAft>
              <a:buClr>
                <a:srgbClr val="969696"/>
              </a:buClr>
              <a:buSzPct val="80000"/>
              <a:buFontTx/>
              <a:buNone/>
              <a:tabLst/>
              <a:defRPr/>
            </a:pPr>
            <a:r>
              <a:rPr kumimoji="1" lang="ja-JP" altLang="en-US" sz="1050" b="1" i="0" u="none" strike="noStrike" kern="1200" cap="none" spc="0" normalizeH="0" baseline="0" noProof="0" dirty="0">
                <a:ln>
                  <a:noFill/>
                </a:ln>
                <a:solidFill>
                  <a:srgbClr val="000000"/>
                </a:solidFill>
                <a:effectLst>
                  <a:glow rad="101600">
                    <a:prstClr val="white"/>
                  </a:glow>
                </a:effectLst>
                <a:uLnTx/>
                <a:uFillTx/>
                <a:latin typeface="ＭＳ Ｐゴシック" panose="020B0600070205080204" pitchFamily="50" charset="-128"/>
                <a:ea typeface="ＭＳ Ｐゴシック" panose="020B0600070205080204" pitchFamily="50" charset="-128"/>
                <a:cs typeface="+mn-cs"/>
              </a:rPr>
              <a:t>バリアフリールートの複線化</a:t>
            </a:r>
            <a:endParaRPr kumimoji="1" lang="en-US" altLang="ja-JP" sz="1050" b="1" i="0" u="none" strike="noStrike" kern="1200" cap="none" spc="0" normalizeH="0" baseline="0" noProof="0" dirty="0">
              <a:ln>
                <a:noFill/>
              </a:ln>
              <a:solidFill>
                <a:srgbClr val="000000"/>
              </a:solidFill>
              <a:effectLst>
                <a:glow rad="101600">
                  <a:prstClr val="white"/>
                </a:glow>
              </a:effectLst>
              <a:uLnTx/>
              <a:uFillTx/>
              <a:latin typeface="ＭＳ Ｐゴシック" panose="020B0600070205080204" pitchFamily="50" charset="-128"/>
              <a:ea typeface="ＭＳ Ｐゴシック" panose="020B0600070205080204" pitchFamily="50" charset="-128"/>
              <a:cs typeface="+mn-cs"/>
            </a:endParaRPr>
          </a:p>
        </p:txBody>
      </p:sp>
      <p:pic>
        <p:nvPicPr>
          <p:cNvPr id="119" name="図 118" descr="駅に待っている人たち&#10;&#10;自動的に生成された説明">
            <a:extLst>
              <a:ext uri="{FF2B5EF4-FFF2-40B4-BE49-F238E27FC236}">
                <a16:creationId xmlns:a16="http://schemas.microsoft.com/office/drawing/2014/main" id="{9AD4803F-AB80-4833-A0B3-1B324EE728DE}"/>
              </a:ext>
            </a:extLst>
          </p:cNvPr>
          <p:cNvPicPr>
            <a:picLocks/>
          </p:cNvPicPr>
          <p:nvPr/>
        </p:nvPicPr>
        <p:blipFill>
          <a:blip r:embed="rId3" r:link="rId4" cstate="print">
            <a:extLst>
              <a:ext uri="{28A0092B-C50C-407E-A947-70E740481C1C}">
                <a14:useLocalDpi xmlns:a14="http://schemas.microsoft.com/office/drawing/2010/main" val="0"/>
              </a:ext>
            </a:extLst>
          </a:blip>
          <a:srcRect/>
          <a:stretch>
            <a:fillRect/>
          </a:stretch>
        </p:blipFill>
        <p:spPr bwMode="auto">
          <a:xfrm>
            <a:off x="4685487" y="5011381"/>
            <a:ext cx="2052640" cy="1278369"/>
          </a:xfrm>
          <a:prstGeom prst="rect">
            <a:avLst/>
          </a:prstGeom>
          <a:noFill/>
          <a:ln>
            <a:noFill/>
          </a:ln>
        </p:spPr>
      </p:pic>
      <p:pic>
        <p:nvPicPr>
          <p:cNvPr id="120" name="図 119">
            <a:extLst>
              <a:ext uri="{FF2B5EF4-FFF2-40B4-BE49-F238E27FC236}">
                <a16:creationId xmlns:a16="http://schemas.microsoft.com/office/drawing/2014/main" id="{CA8474A6-FCBD-490E-8E76-D2FAC36254E3}"/>
              </a:ext>
            </a:extLst>
          </p:cNvPr>
          <p:cNvPicPr>
            <a:picLocks/>
          </p:cNvPicPr>
          <p:nvPr/>
        </p:nvPicPr>
        <p:blipFill>
          <a:blip r:embed="rId5" cstate="print">
            <a:extLst>
              <a:ext uri="{28A0092B-C50C-407E-A947-70E740481C1C}">
                <a14:useLocalDpi xmlns:a14="http://schemas.microsoft.com/office/drawing/2010/main" val="0"/>
              </a:ext>
            </a:extLst>
          </a:blip>
          <a:stretch>
            <a:fillRect/>
          </a:stretch>
        </p:blipFill>
        <p:spPr>
          <a:xfrm>
            <a:off x="6936250" y="5012033"/>
            <a:ext cx="2029611" cy="1283232"/>
          </a:xfrm>
          <a:prstGeom prst="rect">
            <a:avLst/>
          </a:prstGeom>
        </p:spPr>
      </p:pic>
      <p:sp>
        <p:nvSpPr>
          <p:cNvPr id="115" name="正方形/長方形 114">
            <a:extLst>
              <a:ext uri="{FF2B5EF4-FFF2-40B4-BE49-F238E27FC236}">
                <a16:creationId xmlns:a16="http://schemas.microsoft.com/office/drawing/2014/main" id="{B12ABDBF-E8B1-44B5-AFD7-B64D36863117}"/>
              </a:ext>
            </a:extLst>
          </p:cNvPr>
          <p:cNvSpPr/>
          <p:nvPr/>
        </p:nvSpPr>
        <p:spPr>
          <a:xfrm>
            <a:off x="5671983" y="5948868"/>
            <a:ext cx="1064326" cy="405702"/>
          </a:xfrm>
          <a:prstGeom prst="rect">
            <a:avLst/>
          </a:prstGeom>
          <a:noFill/>
          <a:ln w="50800" algn="ctr">
            <a:noFill/>
            <a:miter lim="800000"/>
            <a:headEnd/>
            <a:tailEnd/>
          </a:ln>
        </p:spPr>
        <p:txBody>
          <a:bodyPr wrap="none" lIns="36000" tIns="10800" rIns="36000" bIns="10800" rtlCol="0" anchor="ctr">
            <a:noAutofit/>
          </a:bodyPr>
          <a:lstStyle/>
          <a:p>
            <a:pPr marL="185738" marR="0" lvl="0" indent="-185738" algn="r" defTabSz="914400" rtl="0" eaLnBrk="1" fontAlgn="auto" latinLnBrk="0" hangingPunct="1">
              <a:lnSpc>
                <a:spcPct val="100000"/>
              </a:lnSpc>
              <a:spcBef>
                <a:spcPts val="0"/>
              </a:spcBef>
              <a:spcAft>
                <a:spcPts val="0"/>
              </a:spcAft>
              <a:buClr>
                <a:srgbClr val="969696"/>
              </a:buClr>
              <a:buSzPct val="80000"/>
              <a:buFontTx/>
              <a:buNone/>
              <a:tabLst/>
              <a:defRPr/>
            </a:pPr>
            <a:r>
              <a:rPr kumimoji="1" lang="ja-JP" altLang="en-US" sz="1050" b="1" i="0" u="none" strike="noStrike" kern="1200" cap="none" spc="0" normalizeH="0" baseline="0" noProof="0" dirty="0">
                <a:ln>
                  <a:noFill/>
                </a:ln>
                <a:solidFill>
                  <a:srgbClr val="000000"/>
                </a:solidFill>
                <a:effectLst>
                  <a:glow rad="101600">
                    <a:prstClr val="white"/>
                  </a:glow>
                </a:effectLst>
                <a:uLnTx/>
                <a:uFillTx/>
                <a:latin typeface="ＭＳ Ｐゴシック" panose="020B0600070205080204" pitchFamily="50" charset="-128"/>
                <a:ea typeface="ＭＳ Ｐゴシック" panose="020B0600070205080204" pitchFamily="50" charset="-128"/>
                <a:cs typeface="+mn-cs"/>
              </a:rPr>
              <a:t>バリアフリー体験会</a:t>
            </a:r>
            <a:endParaRPr kumimoji="1" lang="en-US" altLang="ja-JP" sz="1050" b="1" i="0" u="none" strike="noStrike" kern="1200" cap="none" spc="0" normalizeH="0" baseline="0" noProof="0" dirty="0">
              <a:ln>
                <a:noFill/>
              </a:ln>
              <a:solidFill>
                <a:srgbClr val="000000"/>
              </a:solidFill>
              <a:effectLst>
                <a:glow rad="101600">
                  <a:prstClr val="white"/>
                </a:glow>
              </a:effectLst>
              <a:uLnTx/>
              <a:uFillTx/>
              <a:latin typeface="ＭＳ Ｐゴシック" panose="020B0600070205080204" pitchFamily="50" charset="-128"/>
              <a:ea typeface="ＭＳ Ｐゴシック" panose="020B0600070205080204" pitchFamily="50" charset="-128"/>
              <a:cs typeface="+mn-cs"/>
            </a:endParaRPr>
          </a:p>
        </p:txBody>
      </p:sp>
      <p:sp>
        <p:nvSpPr>
          <p:cNvPr id="117" name="正方形/長方形 116">
            <a:extLst>
              <a:ext uri="{FF2B5EF4-FFF2-40B4-BE49-F238E27FC236}">
                <a16:creationId xmlns:a16="http://schemas.microsoft.com/office/drawing/2014/main" id="{EC4AB22F-E01A-4380-8DC7-4A16D763CAED}"/>
              </a:ext>
            </a:extLst>
          </p:cNvPr>
          <p:cNvSpPr/>
          <p:nvPr/>
        </p:nvSpPr>
        <p:spPr>
          <a:xfrm>
            <a:off x="7872011" y="5948868"/>
            <a:ext cx="1064326" cy="405702"/>
          </a:xfrm>
          <a:prstGeom prst="rect">
            <a:avLst/>
          </a:prstGeom>
          <a:noFill/>
          <a:ln w="50800" algn="ctr">
            <a:noFill/>
            <a:miter lim="800000"/>
            <a:headEnd/>
            <a:tailEnd/>
          </a:ln>
        </p:spPr>
        <p:txBody>
          <a:bodyPr wrap="none" lIns="36000" tIns="10800" rIns="36000" bIns="10800" rtlCol="0" anchor="ctr">
            <a:noAutofit/>
          </a:bodyPr>
          <a:lstStyle/>
          <a:p>
            <a:pPr marL="185738" marR="0" lvl="0" indent="-185738" algn="r" defTabSz="914400" rtl="0" eaLnBrk="1" fontAlgn="auto" latinLnBrk="0" hangingPunct="1">
              <a:lnSpc>
                <a:spcPct val="100000"/>
              </a:lnSpc>
              <a:spcBef>
                <a:spcPts val="0"/>
              </a:spcBef>
              <a:spcAft>
                <a:spcPts val="0"/>
              </a:spcAft>
              <a:buClr>
                <a:srgbClr val="969696"/>
              </a:buClr>
              <a:buSzPct val="80000"/>
              <a:buFontTx/>
              <a:buNone/>
              <a:tabLst/>
              <a:defRPr/>
            </a:pPr>
            <a:r>
              <a:rPr kumimoji="1" lang="ja-JP" altLang="en-US" sz="1050" b="1" i="0" u="none" strike="noStrike" kern="1200" cap="none" spc="0" normalizeH="0" baseline="0" noProof="0" dirty="0">
                <a:ln>
                  <a:noFill/>
                </a:ln>
                <a:solidFill>
                  <a:srgbClr val="000000"/>
                </a:solidFill>
                <a:effectLst>
                  <a:glow rad="101600">
                    <a:prstClr val="white"/>
                  </a:glow>
                </a:effectLst>
                <a:uLnTx/>
                <a:uFillTx/>
                <a:latin typeface="ＭＳ Ｐゴシック" panose="020B0600070205080204" pitchFamily="50" charset="-128"/>
                <a:ea typeface="ＭＳ Ｐゴシック" panose="020B0600070205080204" pitchFamily="50" charset="-128"/>
                <a:cs typeface="+mn-cs"/>
              </a:rPr>
              <a:t>バリアフリー意見交換会</a:t>
            </a:r>
            <a:endParaRPr kumimoji="1" lang="en-US" altLang="ja-JP" sz="1050" b="1" i="0" u="none" strike="noStrike" kern="1200" cap="none" spc="0" normalizeH="0" baseline="0" noProof="0" dirty="0">
              <a:ln>
                <a:noFill/>
              </a:ln>
              <a:solidFill>
                <a:srgbClr val="000000"/>
              </a:solidFill>
              <a:effectLst>
                <a:glow rad="101600">
                  <a:prstClr val="white"/>
                </a:glow>
              </a:effectLst>
              <a:uLnTx/>
              <a:uFillTx/>
              <a:latin typeface="ＭＳ Ｐゴシック" panose="020B0600070205080204" pitchFamily="50" charset="-128"/>
              <a:ea typeface="ＭＳ Ｐゴシック" panose="020B0600070205080204" pitchFamily="50" charset="-128"/>
              <a:cs typeface="+mn-cs"/>
            </a:endParaRPr>
          </a:p>
        </p:txBody>
      </p:sp>
      <p:sp>
        <p:nvSpPr>
          <p:cNvPr id="125" name="矢印: 五方向 124">
            <a:extLst>
              <a:ext uri="{FF2B5EF4-FFF2-40B4-BE49-F238E27FC236}">
                <a16:creationId xmlns:a16="http://schemas.microsoft.com/office/drawing/2014/main" id="{2922C703-80E0-4C94-82F5-4E9AC5CD6214}"/>
              </a:ext>
            </a:extLst>
          </p:cNvPr>
          <p:cNvSpPr/>
          <p:nvPr/>
        </p:nvSpPr>
        <p:spPr>
          <a:xfrm>
            <a:off x="755580" y="1132647"/>
            <a:ext cx="8064892" cy="216001"/>
          </a:xfrm>
          <a:prstGeom prst="homePlat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●バリアフリールートの複線化（</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2021</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年度末：整備率</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32</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6/19</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駅））</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26" name="矢印: 五方向 125">
            <a:extLst>
              <a:ext uri="{FF2B5EF4-FFF2-40B4-BE49-F238E27FC236}">
                <a16:creationId xmlns:a16="http://schemas.microsoft.com/office/drawing/2014/main" id="{0AD1D4CB-2FF3-4254-9637-8EE8B000B1C1}"/>
              </a:ext>
            </a:extLst>
          </p:cNvPr>
          <p:cNvSpPr/>
          <p:nvPr/>
        </p:nvSpPr>
        <p:spPr>
          <a:xfrm>
            <a:off x="755580" y="1530936"/>
            <a:ext cx="8064892" cy="216001"/>
          </a:xfrm>
          <a:prstGeom prst="homePlat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●ホームと車両の段差隙間縮小（</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2021</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年度末：整備率</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44</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59/133</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駅））</a:t>
            </a:r>
          </a:p>
        </p:txBody>
      </p:sp>
      <p:sp>
        <p:nvSpPr>
          <p:cNvPr id="114" name="正方形/長方形 113">
            <a:extLst>
              <a:ext uri="{FF2B5EF4-FFF2-40B4-BE49-F238E27FC236}">
                <a16:creationId xmlns:a16="http://schemas.microsoft.com/office/drawing/2014/main" id="{F940938E-A06B-4444-B6A5-848743872647}"/>
              </a:ext>
            </a:extLst>
          </p:cNvPr>
          <p:cNvSpPr/>
          <p:nvPr/>
        </p:nvSpPr>
        <p:spPr>
          <a:xfrm>
            <a:off x="762727" y="1883585"/>
            <a:ext cx="3497461" cy="32637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ysClr val="windowText" lastClr="000000"/>
                </a:solidFill>
                <a:effectLst/>
                <a:uLnTx/>
                <a:uFillTx/>
                <a:latin typeface="ＭＳ Ｐゴシック" panose="020B0600070205080204" pitchFamily="50" charset="-128"/>
                <a:ea typeface="ＭＳ Ｐゴシック" panose="020B0600070205080204" pitchFamily="50" charset="-128"/>
                <a:cs typeface="+mn-cs"/>
              </a:rPr>
              <a:t>●お客さまとの意見交換会（</a:t>
            </a:r>
            <a:r>
              <a:rPr kumimoji="1" lang="en-US" altLang="ja-JP" sz="1000" b="0" i="0" u="none" strike="noStrike" kern="1200" cap="none" spc="0" normalizeH="0" baseline="0" noProof="0" dirty="0">
                <a:ln>
                  <a:noFill/>
                </a:ln>
                <a:solidFill>
                  <a:sysClr val="windowText" lastClr="000000"/>
                </a:solidFill>
                <a:effectLst/>
                <a:uLnTx/>
                <a:uFillTx/>
                <a:latin typeface="ＭＳ Ｐゴシック" panose="020B0600070205080204" pitchFamily="50" charset="-128"/>
                <a:ea typeface="ＭＳ Ｐゴシック" panose="020B0600070205080204" pitchFamily="50" charset="-128"/>
                <a:cs typeface="+mn-cs"/>
              </a:rPr>
              <a:t>2018.6)</a:t>
            </a:r>
            <a:r>
              <a:rPr kumimoji="1" lang="ja-JP" altLang="en-US" sz="1000" b="0" i="0" u="none" strike="noStrike" kern="1200" cap="none" spc="0" normalizeH="0" baseline="0" noProof="0" dirty="0">
                <a:ln>
                  <a:noFill/>
                </a:ln>
                <a:solidFill>
                  <a:sysClr val="windowText" lastClr="000000"/>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000" b="0" i="0" u="none" strike="noStrike" kern="1200" cap="none" spc="0" normalizeH="0" baseline="0" noProof="0" dirty="0">
                <a:ln>
                  <a:noFill/>
                </a:ln>
                <a:solidFill>
                  <a:sysClr val="windowText" lastClr="000000"/>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000" b="0" i="0" u="none" strike="noStrike" kern="1200" cap="none" spc="0" normalizeH="0" baseline="0" noProof="0" dirty="0">
                <a:ln>
                  <a:noFill/>
                </a:ln>
                <a:solidFill>
                  <a:sysClr val="windowText" lastClr="000000"/>
                </a:solidFill>
                <a:effectLst/>
                <a:uLnTx/>
                <a:uFillTx/>
                <a:latin typeface="ＭＳ Ｐゴシック" panose="020B0600070205080204" pitchFamily="50" charset="-128"/>
                <a:ea typeface="ＭＳ Ｐゴシック" panose="020B0600070205080204" pitchFamily="50" charset="-128"/>
                <a:cs typeface="+mn-cs"/>
              </a:rPr>
              <a:t>以後、毎年実施</a:t>
            </a:r>
          </a:p>
        </p:txBody>
      </p:sp>
      <p:sp>
        <p:nvSpPr>
          <p:cNvPr id="121" name="角丸四角形 120"/>
          <p:cNvSpPr/>
          <p:nvPr/>
        </p:nvSpPr>
        <p:spPr>
          <a:xfrm>
            <a:off x="7396758" y="188640"/>
            <a:ext cx="1423714" cy="342723"/>
          </a:xfrm>
          <a:prstGeom prst="roundRect">
            <a:avLst/>
          </a:prstGeom>
          <a:solidFill>
            <a:srgbClr val="0070C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追加</a:t>
            </a:r>
          </a:p>
        </p:txBody>
      </p:sp>
      <p:sp>
        <p:nvSpPr>
          <p:cNvPr id="122" name="正方形/長方形 121"/>
          <p:cNvSpPr/>
          <p:nvPr/>
        </p:nvSpPr>
        <p:spPr>
          <a:xfrm>
            <a:off x="5220072" y="188640"/>
            <a:ext cx="2088232" cy="360040"/>
          </a:xfrm>
          <a:prstGeom prst="rect">
            <a:avLst/>
          </a:prstGeom>
          <a:solidFill>
            <a:schemeClr val="accent3">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1600" b="1" dirty="0" smtClean="0">
                <a:solidFill>
                  <a:schemeClr val="bg1"/>
                </a:solidFill>
                <a:latin typeface="BIZ UDゴシック" panose="020B0400000000000000" pitchFamily="49" charset="-128"/>
                <a:ea typeface="BIZ UDゴシック" panose="020B0400000000000000" pitchFamily="49" charset="-128"/>
              </a:rPr>
              <a:t>民営化後の</a:t>
            </a:r>
            <a:r>
              <a:rPr kumimoji="1" lang="ja-JP" altLang="en-US" sz="1600" b="1" dirty="0">
                <a:solidFill>
                  <a:schemeClr val="bg1"/>
                </a:solidFill>
                <a:latin typeface="BIZ UDゴシック" panose="020B0400000000000000" pitchFamily="49" charset="-128"/>
                <a:ea typeface="BIZ UDゴシック" panose="020B0400000000000000" pitchFamily="49" charset="-128"/>
              </a:rPr>
              <a:t>取組</a:t>
            </a:r>
          </a:p>
        </p:txBody>
      </p:sp>
      <p:sp>
        <p:nvSpPr>
          <p:cNvPr id="123" name="テキスト ボックス 122"/>
          <p:cNvSpPr txBox="1"/>
          <p:nvPr/>
        </p:nvSpPr>
        <p:spPr>
          <a:xfrm>
            <a:off x="0" y="0"/>
            <a:ext cx="3851920" cy="26064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Ⅱ</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公民連携</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経営形態の見直し</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民営化の取組</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・地下鉄</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2" name="スライド番号プレースホルダー 1"/>
          <p:cNvSpPr>
            <a:spLocks noGrp="1"/>
          </p:cNvSpPr>
          <p:nvPr>
            <p:ph type="sldNum" sz="quarter" idx="12"/>
          </p:nvPr>
        </p:nvSpPr>
        <p:spPr/>
        <p:txBody>
          <a:bodyPr/>
          <a:lstStyle/>
          <a:p>
            <a:fld id="{CCEC3038-1CF1-4B63-9920-55248DCFBA97}" type="slidenum">
              <a:rPr kumimoji="1" lang="ja-JP" altLang="en-US" smtClean="0"/>
              <a:pPr/>
              <a:t>64</a:t>
            </a:fld>
            <a:endParaRPr kumimoji="1" lang="ja-JP" altLang="en-US"/>
          </a:p>
        </p:txBody>
      </p:sp>
    </p:spTree>
    <p:extLst>
      <p:ext uri="{BB962C8B-B14F-4D97-AF65-F5344CB8AC3E}">
        <p14:creationId xmlns:p14="http://schemas.microsoft.com/office/powerpoint/2010/main" val="2982755046"/>
      </p:ext>
    </p:extLst>
  </p:cSld>
  <p:clrMapOvr>
    <a:masterClrMapping/>
  </p:clrMapOvr>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正方形/長方形 26"/>
          <p:cNvSpPr/>
          <p:nvPr/>
        </p:nvSpPr>
        <p:spPr>
          <a:xfrm>
            <a:off x="251520" y="260648"/>
            <a:ext cx="8566126" cy="369332"/>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①スピーディなサービス改善（最新技術を活用したサービス向上の取組み）</a:t>
            </a:r>
          </a:p>
        </p:txBody>
      </p:sp>
      <p:cxnSp>
        <p:nvCxnSpPr>
          <p:cNvPr id="28" name="直線コネクタ 27"/>
          <p:cNvCxnSpPr/>
          <p:nvPr/>
        </p:nvCxnSpPr>
        <p:spPr>
          <a:xfrm>
            <a:off x="179512" y="620688"/>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1" name="直線コネクタ 40">
            <a:extLst>
              <a:ext uri="{FF2B5EF4-FFF2-40B4-BE49-F238E27FC236}">
                <a16:creationId xmlns:a16="http://schemas.microsoft.com/office/drawing/2014/main" id="{E4320C0A-7E0E-4F18-9A5D-D9F85BADDE66}"/>
              </a:ext>
            </a:extLst>
          </p:cNvPr>
          <p:cNvCxnSpPr>
            <a:cxnSpLocks/>
          </p:cNvCxnSpPr>
          <p:nvPr/>
        </p:nvCxnSpPr>
        <p:spPr>
          <a:xfrm>
            <a:off x="2627784" y="1162844"/>
            <a:ext cx="0" cy="1546076"/>
          </a:xfrm>
          <a:prstGeom prst="line">
            <a:avLst/>
          </a:prstGeom>
          <a:ln w="3175">
            <a:prstDash val="sysDash"/>
          </a:ln>
        </p:spPr>
        <p:style>
          <a:lnRef idx="1">
            <a:schemeClr val="accent1"/>
          </a:lnRef>
          <a:fillRef idx="0">
            <a:schemeClr val="accent1"/>
          </a:fillRef>
          <a:effectRef idx="0">
            <a:schemeClr val="accent1"/>
          </a:effectRef>
          <a:fontRef idx="minor">
            <a:schemeClr val="tx1"/>
          </a:fontRef>
        </p:style>
      </p:cxnSp>
      <p:cxnSp>
        <p:nvCxnSpPr>
          <p:cNvPr id="63" name="直線コネクタ 62">
            <a:extLst>
              <a:ext uri="{FF2B5EF4-FFF2-40B4-BE49-F238E27FC236}">
                <a16:creationId xmlns:a16="http://schemas.microsoft.com/office/drawing/2014/main" id="{03C320DE-9FD0-44EF-A1BF-B344FF674C00}"/>
              </a:ext>
            </a:extLst>
          </p:cNvPr>
          <p:cNvCxnSpPr>
            <a:cxnSpLocks/>
          </p:cNvCxnSpPr>
          <p:nvPr/>
        </p:nvCxnSpPr>
        <p:spPr>
          <a:xfrm>
            <a:off x="4620357" y="1162844"/>
            <a:ext cx="0" cy="1546076"/>
          </a:xfrm>
          <a:prstGeom prst="line">
            <a:avLst/>
          </a:prstGeom>
          <a:ln w="3175">
            <a:prstDash val="sysDash"/>
          </a:ln>
        </p:spPr>
        <p:style>
          <a:lnRef idx="1">
            <a:schemeClr val="accent1"/>
          </a:lnRef>
          <a:fillRef idx="0">
            <a:schemeClr val="accent1"/>
          </a:fillRef>
          <a:effectRef idx="0">
            <a:schemeClr val="accent1"/>
          </a:effectRef>
          <a:fontRef idx="minor">
            <a:schemeClr val="tx1"/>
          </a:fontRef>
        </p:style>
      </p:cxnSp>
      <p:cxnSp>
        <p:nvCxnSpPr>
          <p:cNvPr id="64" name="直線コネクタ 63">
            <a:extLst>
              <a:ext uri="{FF2B5EF4-FFF2-40B4-BE49-F238E27FC236}">
                <a16:creationId xmlns:a16="http://schemas.microsoft.com/office/drawing/2014/main" id="{E31C7970-6FEC-43C0-9854-DD2BCBD86AD7}"/>
              </a:ext>
            </a:extLst>
          </p:cNvPr>
          <p:cNvCxnSpPr>
            <a:cxnSpLocks/>
          </p:cNvCxnSpPr>
          <p:nvPr/>
        </p:nvCxnSpPr>
        <p:spPr>
          <a:xfrm>
            <a:off x="6708465" y="1162843"/>
            <a:ext cx="0" cy="1546077"/>
          </a:xfrm>
          <a:prstGeom prst="line">
            <a:avLst/>
          </a:prstGeom>
          <a:ln w="3175">
            <a:prstDash val="sysDash"/>
          </a:ln>
        </p:spPr>
        <p:style>
          <a:lnRef idx="1">
            <a:schemeClr val="accent1"/>
          </a:lnRef>
          <a:fillRef idx="0">
            <a:schemeClr val="accent1"/>
          </a:fillRef>
          <a:effectRef idx="0">
            <a:schemeClr val="accent1"/>
          </a:effectRef>
          <a:fontRef idx="minor">
            <a:schemeClr val="tx1"/>
          </a:fontRef>
        </p:style>
      </p:cxnSp>
      <p:sp>
        <p:nvSpPr>
          <p:cNvPr id="65" name="山形 6">
            <a:extLst>
              <a:ext uri="{FF2B5EF4-FFF2-40B4-BE49-F238E27FC236}">
                <a16:creationId xmlns:a16="http://schemas.microsoft.com/office/drawing/2014/main" id="{1E7366E4-045C-4F8C-AC0B-A49D6F034B29}"/>
              </a:ext>
            </a:extLst>
          </p:cNvPr>
          <p:cNvSpPr/>
          <p:nvPr/>
        </p:nvSpPr>
        <p:spPr>
          <a:xfrm>
            <a:off x="611560" y="692696"/>
            <a:ext cx="2160000" cy="278985"/>
          </a:xfrm>
          <a:prstGeom prst="chevron">
            <a:avLst/>
          </a:prstGeom>
          <a:noFill/>
          <a:ln w="190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2018</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a:t>
            </a:r>
          </a:p>
        </p:txBody>
      </p:sp>
      <p:sp>
        <p:nvSpPr>
          <p:cNvPr id="66" name="山形 7">
            <a:extLst>
              <a:ext uri="{FF2B5EF4-FFF2-40B4-BE49-F238E27FC236}">
                <a16:creationId xmlns:a16="http://schemas.microsoft.com/office/drawing/2014/main" id="{72F65D2A-B2A0-482A-9858-FF48DA7D7DEE}"/>
              </a:ext>
            </a:extLst>
          </p:cNvPr>
          <p:cNvSpPr/>
          <p:nvPr/>
        </p:nvSpPr>
        <p:spPr>
          <a:xfrm>
            <a:off x="2628024" y="692696"/>
            <a:ext cx="2160000" cy="278985"/>
          </a:xfrm>
          <a:prstGeom prst="chevron">
            <a:avLst/>
          </a:prstGeom>
          <a:noFill/>
          <a:ln w="190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2019</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a:t>
            </a:r>
          </a:p>
        </p:txBody>
      </p:sp>
      <p:sp>
        <p:nvSpPr>
          <p:cNvPr id="67" name="山形 8">
            <a:extLst>
              <a:ext uri="{FF2B5EF4-FFF2-40B4-BE49-F238E27FC236}">
                <a16:creationId xmlns:a16="http://schemas.microsoft.com/office/drawing/2014/main" id="{346F1E0F-FC38-40A9-B993-D2BEE3C4CEBA}"/>
              </a:ext>
            </a:extLst>
          </p:cNvPr>
          <p:cNvSpPr/>
          <p:nvPr/>
        </p:nvSpPr>
        <p:spPr>
          <a:xfrm>
            <a:off x="4644248" y="692696"/>
            <a:ext cx="2160000" cy="278985"/>
          </a:xfrm>
          <a:prstGeom prst="chevron">
            <a:avLst/>
          </a:prstGeom>
          <a:noFill/>
          <a:ln w="190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2020</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a:t>
            </a:r>
          </a:p>
        </p:txBody>
      </p:sp>
      <p:sp>
        <p:nvSpPr>
          <p:cNvPr id="68" name="山形 9">
            <a:extLst>
              <a:ext uri="{FF2B5EF4-FFF2-40B4-BE49-F238E27FC236}">
                <a16:creationId xmlns:a16="http://schemas.microsoft.com/office/drawing/2014/main" id="{8893F885-CDF6-44F8-BF9D-2695C0A9C48A}"/>
              </a:ext>
            </a:extLst>
          </p:cNvPr>
          <p:cNvSpPr/>
          <p:nvPr/>
        </p:nvSpPr>
        <p:spPr>
          <a:xfrm>
            <a:off x="6660472" y="692696"/>
            <a:ext cx="2160000" cy="278985"/>
          </a:xfrm>
          <a:prstGeom prst="chevron">
            <a:avLst/>
          </a:prstGeom>
          <a:noFill/>
          <a:ln w="190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2021</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a:t>
            </a:r>
          </a:p>
        </p:txBody>
      </p:sp>
      <p:sp>
        <p:nvSpPr>
          <p:cNvPr id="69" name="正方形/長方形 68">
            <a:extLst>
              <a:ext uri="{FF2B5EF4-FFF2-40B4-BE49-F238E27FC236}">
                <a16:creationId xmlns:a16="http://schemas.microsoft.com/office/drawing/2014/main" id="{9F050C6C-F7C3-462D-A25A-BEB2EA1C38BB}"/>
              </a:ext>
            </a:extLst>
          </p:cNvPr>
          <p:cNvSpPr/>
          <p:nvPr/>
        </p:nvSpPr>
        <p:spPr>
          <a:xfrm>
            <a:off x="251520" y="1124744"/>
            <a:ext cx="432048" cy="1368152"/>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eaVert" lIns="36000" tIns="36000" rIns="0" bIns="3600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sysClr val="windowText" lastClr="000000"/>
                </a:solidFill>
                <a:effectLst/>
                <a:uLnTx/>
                <a:uFillTx/>
                <a:latin typeface="ＭＳ Ｐゴシック" panose="020B0600070205080204" pitchFamily="50" charset="-128"/>
                <a:ea typeface="ＭＳ Ｐゴシック" panose="020B0600070205080204" pitchFamily="50" charset="-128"/>
                <a:cs typeface="+mn-cs"/>
              </a:rPr>
              <a:t>年表（概況）</a:t>
            </a:r>
          </a:p>
        </p:txBody>
      </p:sp>
      <p:cxnSp>
        <p:nvCxnSpPr>
          <p:cNvPr id="70" name="直線コネクタ 69">
            <a:extLst>
              <a:ext uri="{FF2B5EF4-FFF2-40B4-BE49-F238E27FC236}">
                <a16:creationId xmlns:a16="http://schemas.microsoft.com/office/drawing/2014/main" id="{EE378781-8855-4002-9812-8F93AEE3AAC4}"/>
              </a:ext>
            </a:extLst>
          </p:cNvPr>
          <p:cNvCxnSpPr/>
          <p:nvPr/>
        </p:nvCxnSpPr>
        <p:spPr>
          <a:xfrm>
            <a:off x="359772" y="2708920"/>
            <a:ext cx="8568952" cy="0"/>
          </a:xfrm>
          <a:prstGeom prst="line">
            <a:avLst/>
          </a:prstGeom>
        </p:spPr>
        <p:style>
          <a:lnRef idx="1">
            <a:schemeClr val="accent1"/>
          </a:lnRef>
          <a:fillRef idx="0">
            <a:schemeClr val="accent1"/>
          </a:fillRef>
          <a:effectRef idx="0">
            <a:schemeClr val="accent1"/>
          </a:effectRef>
          <a:fontRef idx="minor">
            <a:schemeClr val="tx1"/>
          </a:fontRef>
        </p:style>
      </p:cxnSp>
      <p:grpSp>
        <p:nvGrpSpPr>
          <p:cNvPr id="52" name="グループ化 51">
            <a:extLst>
              <a:ext uri="{FF2B5EF4-FFF2-40B4-BE49-F238E27FC236}">
                <a16:creationId xmlns:a16="http://schemas.microsoft.com/office/drawing/2014/main" id="{3A4D9286-7116-40DE-93A7-6299EA61FA1F}"/>
              </a:ext>
            </a:extLst>
          </p:cNvPr>
          <p:cNvGrpSpPr/>
          <p:nvPr/>
        </p:nvGrpSpPr>
        <p:grpSpPr>
          <a:xfrm>
            <a:off x="179511" y="2924944"/>
            <a:ext cx="4440845" cy="990984"/>
            <a:chOff x="395535" y="2852936"/>
            <a:chExt cx="5534479" cy="990984"/>
          </a:xfrm>
        </p:grpSpPr>
        <p:sp>
          <p:nvSpPr>
            <p:cNvPr id="53" name="正方形/長方形 52">
              <a:extLst>
                <a:ext uri="{FF2B5EF4-FFF2-40B4-BE49-F238E27FC236}">
                  <a16:creationId xmlns:a16="http://schemas.microsoft.com/office/drawing/2014/main" id="{73DC218A-8601-4622-B88E-F8CA23D1AA7D}"/>
                </a:ext>
              </a:extLst>
            </p:cNvPr>
            <p:cNvSpPr/>
            <p:nvPr/>
          </p:nvSpPr>
          <p:spPr>
            <a:xfrm>
              <a:off x="395536" y="2852936"/>
              <a:ext cx="5184576" cy="21602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srgbClr val="002060"/>
                  </a:solidFill>
                  <a:effectLst/>
                  <a:uLnTx/>
                  <a:uFillTx/>
                  <a:latin typeface="ＭＳ Ｐゴシック" panose="020B0600070205080204" pitchFamily="50" charset="-128"/>
                  <a:ea typeface="ＭＳ Ｐゴシック" panose="020B0600070205080204" pitchFamily="50" charset="-128"/>
                  <a:cs typeface="+mn-cs"/>
                </a:rPr>
                <a:t>建設・保守技術の高度化</a:t>
              </a:r>
            </a:p>
          </p:txBody>
        </p:sp>
        <p:sp>
          <p:nvSpPr>
            <p:cNvPr id="54" name="正方形/長方形 53">
              <a:extLst>
                <a:ext uri="{FF2B5EF4-FFF2-40B4-BE49-F238E27FC236}">
                  <a16:creationId xmlns:a16="http://schemas.microsoft.com/office/drawing/2014/main" id="{667F74D6-84D6-4657-8020-A8D2FC258D9C}"/>
                </a:ext>
              </a:extLst>
            </p:cNvPr>
            <p:cNvSpPr/>
            <p:nvPr/>
          </p:nvSpPr>
          <p:spPr>
            <a:xfrm>
              <a:off x="395535" y="3068959"/>
              <a:ext cx="5534479" cy="77496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マイクロ・ドローンを導入することにより、これまで点検が</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困難だった箇所が細部まで点検可能となり、安全性の向上や</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点検用足場等が不要になることで点検の効率化とコスト縮減化。　　 </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2020</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grpSp>
      <p:grpSp>
        <p:nvGrpSpPr>
          <p:cNvPr id="59" name="グループ化 58">
            <a:extLst>
              <a:ext uri="{FF2B5EF4-FFF2-40B4-BE49-F238E27FC236}">
                <a16:creationId xmlns:a16="http://schemas.microsoft.com/office/drawing/2014/main" id="{D060DFE2-4F4F-4DD8-9FCD-2688F09AB404}"/>
              </a:ext>
            </a:extLst>
          </p:cNvPr>
          <p:cNvGrpSpPr/>
          <p:nvPr/>
        </p:nvGrpSpPr>
        <p:grpSpPr>
          <a:xfrm>
            <a:off x="173526" y="5705820"/>
            <a:ext cx="4254458" cy="918968"/>
            <a:chOff x="388231" y="2786466"/>
            <a:chExt cx="5191881" cy="848277"/>
          </a:xfrm>
        </p:grpSpPr>
        <p:sp>
          <p:nvSpPr>
            <p:cNvPr id="71" name="正方形/長方形 70">
              <a:extLst>
                <a:ext uri="{FF2B5EF4-FFF2-40B4-BE49-F238E27FC236}">
                  <a16:creationId xmlns:a16="http://schemas.microsoft.com/office/drawing/2014/main" id="{DCC2FDAD-FC5F-407E-B6AF-31BC25AD44AE}"/>
                </a:ext>
              </a:extLst>
            </p:cNvPr>
            <p:cNvSpPr/>
            <p:nvPr/>
          </p:nvSpPr>
          <p:spPr>
            <a:xfrm>
              <a:off x="395536" y="2786466"/>
              <a:ext cx="5184576" cy="28249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srgbClr val="002060"/>
                  </a:solidFill>
                  <a:effectLst/>
                  <a:uLnTx/>
                  <a:uFillTx/>
                  <a:latin typeface="ＭＳ Ｐゴシック" panose="020B0600070205080204" pitchFamily="50" charset="-128"/>
                  <a:ea typeface="ＭＳ Ｐゴシック" panose="020B0600070205080204" pitchFamily="50" charset="-128"/>
                  <a:cs typeface="+mn-cs"/>
                </a:rPr>
                <a:t>顔認証を用いた次世代改札機の実証実験</a:t>
              </a:r>
            </a:p>
          </p:txBody>
        </p:sp>
        <p:sp>
          <p:nvSpPr>
            <p:cNvPr id="72" name="正方形/長方形 71">
              <a:extLst>
                <a:ext uri="{FF2B5EF4-FFF2-40B4-BE49-F238E27FC236}">
                  <a16:creationId xmlns:a16="http://schemas.microsoft.com/office/drawing/2014/main" id="{73A55D75-0299-42F4-ABF1-CB8F64E5D494}"/>
                </a:ext>
              </a:extLst>
            </p:cNvPr>
            <p:cNvSpPr/>
            <p:nvPr/>
          </p:nvSpPr>
          <p:spPr>
            <a:xfrm>
              <a:off x="388231" y="2986671"/>
              <a:ext cx="5184576" cy="64807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2024</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年度に全駅で顔認証によるチケットレス改札の導入を</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目指し、</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2019</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12</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月から一部の駅で</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Osaka Metro</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の社員を</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対象とした実証実験を開始。実用化に向けた課題抽出や</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検討基礎データを取得。</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grpSp>
      <p:pic>
        <p:nvPicPr>
          <p:cNvPr id="42" name="図 41">
            <a:extLst>
              <a:ext uri="{FF2B5EF4-FFF2-40B4-BE49-F238E27FC236}">
                <a16:creationId xmlns:a16="http://schemas.microsoft.com/office/drawing/2014/main" id="{F49C3569-60EB-45A6-8EE4-DFE8B19635E3}"/>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7298741" y="5076423"/>
            <a:ext cx="1593739" cy="1220840"/>
          </a:xfrm>
          <a:prstGeom prst="rect">
            <a:avLst/>
          </a:prstGeom>
        </p:spPr>
      </p:pic>
      <p:sp>
        <p:nvSpPr>
          <p:cNvPr id="47" name="正方形/長方形 46">
            <a:extLst>
              <a:ext uri="{FF2B5EF4-FFF2-40B4-BE49-F238E27FC236}">
                <a16:creationId xmlns:a16="http://schemas.microsoft.com/office/drawing/2014/main" id="{C89A03B7-AF67-4C21-9FA3-08BFD8657DF0}"/>
              </a:ext>
            </a:extLst>
          </p:cNvPr>
          <p:cNvSpPr/>
          <p:nvPr/>
        </p:nvSpPr>
        <p:spPr>
          <a:xfrm>
            <a:off x="7828154" y="5992913"/>
            <a:ext cx="1064326" cy="405702"/>
          </a:xfrm>
          <a:prstGeom prst="rect">
            <a:avLst/>
          </a:prstGeom>
          <a:noFill/>
          <a:ln w="50800" algn="ctr">
            <a:noFill/>
            <a:miter lim="800000"/>
            <a:headEnd/>
            <a:tailEnd/>
          </a:ln>
        </p:spPr>
        <p:txBody>
          <a:bodyPr wrap="none" lIns="36000" tIns="10800" rIns="36000" bIns="10800" rtlCol="0" anchor="ctr">
            <a:noAutofit/>
          </a:bodyPr>
          <a:lstStyle/>
          <a:p>
            <a:pPr marL="185738" marR="0" lvl="0" indent="-185738" algn="r" defTabSz="914400" rtl="0" eaLnBrk="1" fontAlgn="auto" latinLnBrk="0" hangingPunct="1">
              <a:lnSpc>
                <a:spcPct val="100000"/>
              </a:lnSpc>
              <a:spcBef>
                <a:spcPts val="0"/>
              </a:spcBef>
              <a:spcAft>
                <a:spcPts val="0"/>
              </a:spcAft>
              <a:buClr>
                <a:srgbClr val="969696"/>
              </a:buClr>
              <a:buSzPct val="80000"/>
              <a:buFontTx/>
              <a:buNone/>
              <a:tabLst/>
              <a:defRPr/>
            </a:pPr>
            <a:r>
              <a:rPr kumimoji="1" lang="zh-TW" altLang="en-US" sz="1050" b="1" i="0" u="none" strike="noStrike" kern="1200" cap="none" spc="0" normalizeH="0" baseline="0" noProof="0" dirty="0">
                <a:ln>
                  <a:noFill/>
                </a:ln>
                <a:solidFill>
                  <a:srgbClr val="000000"/>
                </a:solidFill>
                <a:effectLst>
                  <a:glow rad="101600">
                    <a:prstClr val="white"/>
                  </a:glow>
                </a:effectLst>
                <a:uLnTx/>
                <a:uFillTx/>
                <a:latin typeface="ＭＳ Ｐゴシック" panose="020B0600070205080204" pitchFamily="50" charset="-128"/>
                <a:ea typeface="ＭＳ Ｐゴシック" panose="020B0600070205080204" pitchFamily="50" charset="-128"/>
                <a:cs typeface="+mn-cs"/>
              </a:rPr>
              <a:t>顔認証対応次世代改札機</a:t>
            </a:r>
          </a:p>
        </p:txBody>
      </p:sp>
      <p:sp>
        <p:nvSpPr>
          <p:cNvPr id="56" name="正方形/長方形 55">
            <a:extLst>
              <a:ext uri="{FF2B5EF4-FFF2-40B4-BE49-F238E27FC236}">
                <a16:creationId xmlns:a16="http://schemas.microsoft.com/office/drawing/2014/main" id="{D21BC5EC-175E-450B-B347-C9319D52E1EC}"/>
              </a:ext>
            </a:extLst>
          </p:cNvPr>
          <p:cNvSpPr/>
          <p:nvPr/>
        </p:nvSpPr>
        <p:spPr>
          <a:xfrm>
            <a:off x="4087290" y="1022190"/>
            <a:ext cx="3312367" cy="36004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●マイクロ・ドローンの導入（</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2020.2</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9" name="矢印: 五方向 28">
            <a:extLst>
              <a:ext uri="{FF2B5EF4-FFF2-40B4-BE49-F238E27FC236}">
                <a16:creationId xmlns:a16="http://schemas.microsoft.com/office/drawing/2014/main" id="{D7E980B4-11F0-42D7-A086-4E31C479B95D}"/>
              </a:ext>
            </a:extLst>
          </p:cNvPr>
          <p:cNvSpPr/>
          <p:nvPr/>
        </p:nvSpPr>
        <p:spPr>
          <a:xfrm>
            <a:off x="3612123" y="2258670"/>
            <a:ext cx="5208348" cy="216001"/>
          </a:xfrm>
          <a:prstGeom prst="homePlat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●次世代改札機の実証実験（</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2019.12</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p:txBody>
      </p:sp>
      <p:grpSp>
        <p:nvGrpSpPr>
          <p:cNvPr id="30" name="グループ化 29">
            <a:extLst>
              <a:ext uri="{FF2B5EF4-FFF2-40B4-BE49-F238E27FC236}">
                <a16:creationId xmlns:a16="http://schemas.microsoft.com/office/drawing/2014/main" id="{A66FD42F-65C2-459B-890F-492B0390E89F}"/>
              </a:ext>
            </a:extLst>
          </p:cNvPr>
          <p:cNvGrpSpPr/>
          <p:nvPr/>
        </p:nvGrpSpPr>
        <p:grpSpPr>
          <a:xfrm>
            <a:off x="157179" y="3995909"/>
            <a:ext cx="4370238" cy="1664530"/>
            <a:chOff x="395536" y="2852936"/>
            <a:chExt cx="5446484" cy="1664530"/>
          </a:xfrm>
        </p:grpSpPr>
        <p:sp>
          <p:nvSpPr>
            <p:cNvPr id="31" name="正方形/長方形 30">
              <a:extLst>
                <a:ext uri="{FF2B5EF4-FFF2-40B4-BE49-F238E27FC236}">
                  <a16:creationId xmlns:a16="http://schemas.microsoft.com/office/drawing/2014/main" id="{15A62250-36A1-4953-B9FC-7CA36721CB5D}"/>
                </a:ext>
              </a:extLst>
            </p:cNvPr>
            <p:cNvSpPr/>
            <p:nvPr/>
          </p:nvSpPr>
          <p:spPr>
            <a:xfrm>
              <a:off x="395536" y="2852936"/>
              <a:ext cx="5184576" cy="21602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srgbClr val="002060"/>
                  </a:solidFill>
                  <a:effectLst/>
                  <a:uLnTx/>
                  <a:uFillTx/>
                  <a:latin typeface="ＭＳ Ｐゴシック" panose="020B0600070205080204" pitchFamily="50" charset="-128"/>
                  <a:ea typeface="ＭＳ Ｐゴシック" panose="020B0600070205080204" pitchFamily="50" charset="-128"/>
                  <a:cs typeface="+mn-cs"/>
                </a:rPr>
                <a:t>新技術の導入</a:t>
              </a:r>
            </a:p>
          </p:txBody>
        </p:sp>
        <p:sp>
          <p:nvSpPr>
            <p:cNvPr id="32" name="正方形/長方形 31">
              <a:extLst>
                <a:ext uri="{FF2B5EF4-FFF2-40B4-BE49-F238E27FC236}">
                  <a16:creationId xmlns:a16="http://schemas.microsoft.com/office/drawing/2014/main" id="{AB877621-4FA1-40F8-9982-47A2E6E2779C}"/>
                </a:ext>
              </a:extLst>
            </p:cNvPr>
            <p:cNvSpPr/>
            <p:nvPr/>
          </p:nvSpPr>
          <p:spPr>
            <a:xfrm>
              <a:off x="395536" y="3068960"/>
              <a:ext cx="5446484" cy="144850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御堂筋線なんば駅</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心斎橋駅間で鉄道トンネル内</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5G</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基地局シェアリングの実証実験を行い、車内や駅構内の映像を</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5G</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でリアルタイムに伝送し、防犯や混雑状況の把握に活用する</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ことが可能か検証。（</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2020</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10</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白杖または車いすをご利用のお客さまに対し、 </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AI</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自動検知技術による見守りサービスを提供できるよう実証実験を実施し、実用化に向け、検知精度等を改善。（</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2021</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11</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grpSp>
      <p:pic>
        <p:nvPicPr>
          <p:cNvPr id="33" name="図 32" descr="ダイアグラム&#10;&#10;中程度の精度で自動的に生成された説明">
            <a:extLst>
              <a:ext uri="{FF2B5EF4-FFF2-40B4-BE49-F238E27FC236}">
                <a16:creationId xmlns:a16="http://schemas.microsoft.com/office/drawing/2014/main" id="{B25AA3D6-9EB5-4364-9A00-459D8A5EEAF1}"/>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4708895" y="5009313"/>
            <a:ext cx="2286602" cy="1052498"/>
          </a:xfrm>
          <a:prstGeom prst="rect">
            <a:avLst/>
          </a:prstGeom>
        </p:spPr>
      </p:pic>
      <p:sp>
        <p:nvSpPr>
          <p:cNvPr id="34" name="テキスト ボックス 33">
            <a:extLst>
              <a:ext uri="{FF2B5EF4-FFF2-40B4-BE49-F238E27FC236}">
                <a16:creationId xmlns:a16="http://schemas.microsoft.com/office/drawing/2014/main" id="{CDD598CF-9A2C-463C-B163-AEF15BBF58B6}"/>
              </a:ext>
            </a:extLst>
          </p:cNvPr>
          <p:cNvSpPr txBox="1"/>
          <p:nvPr/>
        </p:nvSpPr>
        <p:spPr>
          <a:xfrm>
            <a:off x="4494031" y="6125489"/>
            <a:ext cx="2921793" cy="253916"/>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50" b="0" i="0" u="none" strike="noStrike" kern="1200" cap="none" spc="0" normalizeH="0" baseline="0" noProof="0" dirty="0">
                <a:ln>
                  <a:noFill/>
                </a:ln>
                <a:solidFill>
                  <a:prstClr val="black">
                    <a:lumMod val="95000"/>
                    <a:lumOff val="5000"/>
                  </a:prstClr>
                </a:solidFill>
                <a:effectLst/>
                <a:uLnTx/>
                <a:uFillTx/>
                <a:latin typeface="Meiryo UI" panose="020B0604030504040204" pitchFamily="50" charset="-128"/>
                <a:ea typeface="Meiryo UI" panose="020B0604030504040204" pitchFamily="50" charset="-128"/>
                <a:cs typeface="+mn-cs"/>
              </a:rPr>
              <a:t>AI</a:t>
            </a:r>
            <a:r>
              <a:rPr kumimoji="1" lang="ja-JP" altLang="en-US" sz="1050" b="0" i="0" u="none" strike="noStrike" kern="1200" cap="none" spc="0" normalizeH="0" baseline="0" noProof="0" dirty="0">
                <a:ln>
                  <a:noFill/>
                </a:ln>
                <a:solidFill>
                  <a:prstClr val="black">
                    <a:lumMod val="95000"/>
                    <a:lumOff val="5000"/>
                  </a:prstClr>
                </a:solidFill>
                <a:effectLst/>
                <a:uLnTx/>
                <a:uFillTx/>
                <a:latin typeface="Meiryo UI" panose="020B0604030504040204" pitchFamily="50" charset="-128"/>
                <a:ea typeface="Meiryo UI" panose="020B0604030504040204" pitchFamily="50" charset="-128"/>
                <a:cs typeface="+mn-cs"/>
              </a:rPr>
              <a:t>自動検知技術による見守りｻｰﾋﾞｽ（ｲﾒｰｼﾞ）</a:t>
            </a:r>
            <a:endPar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39" name="正方形/長方形 38">
            <a:extLst>
              <a:ext uri="{FF2B5EF4-FFF2-40B4-BE49-F238E27FC236}">
                <a16:creationId xmlns:a16="http://schemas.microsoft.com/office/drawing/2014/main" id="{09774659-04E1-4E91-8085-BC71BD8DBB60}"/>
              </a:ext>
            </a:extLst>
          </p:cNvPr>
          <p:cNvSpPr/>
          <p:nvPr/>
        </p:nvSpPr>
        <p:spPr>
          <a:xfrm>
            <a:off x="7308920" y="1755122"/>
            <a:ext cx="1487653" cy="392451"/>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●白杖車いす検知ｼｽﾃﾑ」</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の実証実験（</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2021.11</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p:txBody>
      </p:sp>
      <p:sp>
        <p:nvSpPr>
          <p:cNvPr id="38" name="正方形/長方形 37">
            <a:extLst>
              <a:ext uri="{FF2B5EF4-FFF2-40B4-BE49-F238E27FC236}">
                <a16:creationId xmlns:a16="http://schemas.microsoft.com/office/drawing/2014/main" id="{15FE322A-6F9E-4386-BDA3-61AA86086405}"/>
              </a:ext>
            </a:extLst>
          </p:cNvPr>
          <p:cNvSpPr/>
          <p:nvPr/>
        </p:nvSpPr>
        <p:spPr>
          <a:xfrm>
            <a:off x="5455147" y="1322438"/>
            <a:ext cx="3312367" cy="36004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5G</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基地局シェアリングの実証実験（</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2020.10</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pic>
        <p:nvPicPr>
          <p:cNvPr id="1028" name="Picture 4">
            <a:extLst>
              <a:ext uri="{FF2B5EF4-FFF2-40B4-BE49-F238E27FC236}">
                <a16:creationId xmlns:a16="http://schemas.microsoft.com/office/drawing/2014/main" id="{883A8883-DE87-4C2B-85DC-B1012376E617}"/>
              </a:ext>
            </a:extLst>
          </p:cNvPr>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6995497" y="3147567"/>
            <a:ext cx="1822149" cy="1220840"/>
          </a:xfrm>
          <a:prstGeom prst="rect">
            <a:avLst/>
          </a:prstGeom>
          <a:noFill/>
          <a:extLst>
            <a:ext uri="{909E8E84-426E-40DD-AFC4-6F175D3DCCD1}">
              <a14:hiddenFill xmlns:a14="http://schemas.microsoft.com/office/drawing/2010/main">
                <a:solidFill>
                  <a:srgbClr val="FFFFFF"/>
                </a:solidFill>
              </a14:hiddenFill>
            </a:ext>
          </a:extLst>
        </p:spPr>
      </p:pic>
      <p:sp>
        <p:nvSpPr>
          <p:cNvPr id="40" name="正方形/長方形 39">
            <a:extLst>
              <a:ext uri="{FF2B5EF4-FFF2-40B4-BE49-F238E27FC236}">
                <a16:creationId xmlns:a16="http://schemas.microsoft.com/office/drawing/2014/main" id="{832FE65D-CAC8-44AD-9E1A-ADA7FB10D8F5}"/>
              </a:ext>
            </a:extLst>
          </p:cNvPr>
          <p:cNvSpPr/>
          <p:nvPr/>
        </p:nvSpPr>
        <p:spPr>
          <a:xfrm>
            <a:off x="7737646" y="3987991"/>
            <a:ext cx="1064326" cy="405702"/>
          </a:xfrm>
          <a:prstGeom prst="rect">
            <a:avLst/>
          </a:prstGeom>
          <a:noFill/>
          <a:ln w="50800" algn="ctr">
            <a:noFill/>
            <a:miter lim="800000"/>
            <a:headEnd/>
            <a:tailEnd/>
          </a:ln>
        </p:spPr>
        <p:txBody>
          <a:bodyPr wrap="none" lIns="36000" tIns="10800" rIns="36000" bIns="10800" rtlCol="0" anchor="ctr">
            <a:noAutofit/>
          </a:bodyPr>
          <a:lstStyle/>
          <a:p>
            <a:pPr marL="185738" marR="0" lvl="0" indent="-185738" algn="r" defTabSz="914400" rtl="0" eaLnBrk="1" fontAlgn="auto" latinLnBrk="0" hangingPunct="1">
              <a:lnSpc>
                <a:spcPct val="100000"/>
              </a:lnSpc>
              <a:spcBef>
                <a:spcPts val="0"/>
              </a:spcBef>
              <a:spcAft>
                <a:spcPts val="0"/>
              </a:spcAft>
              <a:buClr>
                <a:srgbClr val="969696"/>
              </a:buClr>
              <a:buSzPct val="80000"/>
              <a:buFontTx/>
              <a:buNone/>
              <a:tabLst/>
              <a:defRPr/>
            </a:pPr>
            <a:r>
              <a:rPr kumimoji="1" lang="en-US" altLang="ja-JP" sz="1050" b="1" i="0" u="none" strike="noStrike" kern="1200" cap="none" spc="0" normalizeH="0" baseline="0" noProof="0" dirty="0">
                <a:ln>
                  <a:noFill/>
                </a:ln>
                <a:solidFill>
                  <a:srgbClr val="000000"/>
                </a:solidFill>
                <a:effectLst>
                  <a:glow rad="101600">
                    <a:prstClr val="white"/>
                  </a:glow>
                </a:effectLst>
                <a:uLnTx/>
                <a:uFillTx/>
                <a:latin typeface="ＭＳ Ｐゴシック" panose="020B0600070205080204" pitchFamily="50" charset="-128"/>
                <a:ea typeface="ＭＳ Ｐゴシック" panose="020B0600070205080204" pitchFamily="50" charset="-128"/>
                <a:cs typeface="+mn-cs"/>
              </a:rPr>
              <a:t>5G</a:t>
            </a:r>
            <a:r>
              <a:rPr kumimoji="1" lang="ja-JP" altLang="en-US" sz="1050" b="1" i="0" u="none" strike="noStrike" kern="1200" cap="none" spc="0" normalizeH="0" baseline="0" noProof="0" dirty="0">
                <a:ln>
                  <a:noFill/>
                </a:ln>
                <a:solidFill>
                  <a:srgbClr val="000000"/>
                </a:solidFill>
                <a:effectLst>
                  <a:glow rad="101600">
                    <a:prstClr val="white"/>
                  </a:glow>
                </a:effectLst>
                <a:uLnTx/>
                <a:uFillTx/>
                <a:latin typeface="ＭＳ Ｐゴシック" panose="020B0600070205080204" pitchFamily="50" charset="-128"/>
                <a:ea typeface="ＭＳ Ｐゴシック" panose="020B0600070205080204" pitchFamily="50" charset="-128"/>
                <a:cs typeface="+mn-cs"/>
              </a:rPr>
              <a:t>基地局シェアリングの</a:t>
            </a:r>
            <a:endParaRPr kumimoji="1" lang="en-US" altLang="ja-JP" sz="1050" b="1" i="0" u="none" strike="noStrike" kern="1200" cap="none" spc="0" normalizeH="0" baseline="0" noProof="0" dirty="0">
              <a:ln>
                <a:noFill/>
              </a:ln>
              <a:solidFill>
                <a:srgbClr val="000000"/>
              </a:solidFill>
              <a:effectLst>
                <a:glow rad="101600">
                  <a:prstClr val="white"/>
                </a:glow>
              </a:effectLst>
              <a:uLnTx/>
              <a:uFillTx/>
              <a:latin typeface="ＭＳ Ｐゴシック" panose="020B0600070205080204" pitchFamily="50" charset="-128"/>
              <a:ea typeface="ＭＳ Ｐゴシック" panose="020B0600070205080204" pitchFamily="50" charset="-128"/>
              <a:cs typeface="+mn-cs"/>
            </a:endParaRPr>
          </a:p>
          <a:p>
            <a:pPr marL="185738" marR="0" lvl="0" indent="-185738" algn="r" defTabSz="914400" rtl="0" eaLnBrk="1" fontAlgn="auto" latinLnBrk="0" hangingPunct="1">
              <a:lnSpc>
                <a:spcPct val="100000"/>
              </a:lnSpc>
              <a:spcBef>
                <a:spcPts val="0"/>
              </a:spcBef>
              <a:spcAft>
                <a:spcPts val="0"/>
              </a:spcAft>
              <a:buClr>
                <a:srgbClr val="969696"/>
              </a:buClr>
              <a:buSzPct val="80000"/>
              <a:buFontTx/>
              <a:buNone/>
              <a:tabLst/>
              <a:defRPr/>
            </a:pPr>
            <a:r>
              <a:rPr kumimoji="1" lang="ja-JP" altLang="en-US" sz="1050" b="1" i="0" u="none" strike="noStrike" kern="1200" cap="none" spc="0" normalizeH="0" baseline="0" noProof="0" dirty="0">
                <a:ln>
                  <a:noFill/>
                </a:ln>
                <a:solidFill>
                  <a:srgbClr val="000000"/>
                </a:solidFill>
                <a:effectLst>
                  <a:glow rad="101600">
                    <a:prstClr val="white"/>
                  </a:glow>
                </a:effectLst>
                <a:uLnTx/>
                <a:uFillTx/>
                <a:latin typeface="ＭＳ Ｐゴシック" panose="020B0600070205080204" pitchFamily="50" charset="-128"/>
                <a:ea typeface="ＭＳ Ｐゴシック" panose="020B0600070205080204" pitchFamily="50" charset="-128"/>
                <a:cs typeface="+mn-cs"/>
              </a:rPr>
              <a:t>実証実験</a:t>
            </a:r>
            <a:endParaRPr kumimoji="1" lang="zh-TW" altLang="en-US" sz="1050" b="1" i="0" u="none" strike="noStrike" kern="1200" cap="none" spc="0" normalizeH="0" baseline="0" noProof="0" dirty="0">
              <a:ln>
                <a:noFill/>
              </a:ln>
              <a:solidFill>
                <a:srgbClr val="000000"/>
              </a:solidFill>
              <a:effectLst>
                <a:glow rad="101600">
                  <a:prstClr val="white"/>
                </a:glow>
              </a:effectLst>
              <a:uLnTx/>
              <a:uFillTx/>
              <a:latin typeface="ＭＳ Ｐゴシック" panose="020B0600070205080204" pitchFamily="50" charset="-128"/>
              <a:ea typeface="ＭＳ Ｐゴシック" panose="020B0600070205080204" pitchFamily="50" charset="-128"/>
              <a:cs typeface="+mn-cs"/>
            </a:endParaRPr>
          </a:p>
        </p:txBody>
      </p:sp>
      <p:grpSp>
        <p:nvGrpSpPr>
          <p:cNvPr id="43" name="グループ化 42">
            <a:extLst>
              <a:ext uri="{FF2B5EF4-FFF2-40B4-BE49-F238E27FC236}">
                <a16:creationId xmlns:a16="http://schemas.microsoft.com/office/drawing/2014/main" id="{E7310752-C7E8-424F-9DE3-AED9338AD300}"/>
              </a:ext>
            </a:extLst>
          </p:cNvPr>
          <p:cNvGrpSpPr/>
          <p:nvPr/>
        </p:nvGrpSpPr>
        <p:grpSpPr>
          <a:xfrm>
            <a:off x="5002141" y="3051251"/>
            <a:ext cx="1700110" cy="1467060"/>
            <a:chOff x="4566647" y="2578291"/>
            <a:chExt cx="2741378" cy="2150827"/>
          </a:xfrm>
        </p:grpSpPr>
        <p:pic>
          <p:nvPicPr>
            <p:cNvPr id="44" name="図 43" descr="駅のホームを歩いている人&#10;&#10;自動的に生成された説明">
              <a:extLst>
                <a:ext uri="{FF2B5EF4-FFF2-40B4-BE49-F238E27FC236}">
                  <a16:creationId xmlns:a16="http://schemas.microsoft.com/office/drawing/2014/main" id="{0C591737-6A9F-4A5F-8DD0-445468D6B294}"/>
                </a:ext>
              </a:extLst>
            </p:cNvPr>
            <p:cNvPicPr>
              <a:picLocks noChangeAspect="1"/>
            </p:cNvPicPr>
            <p:nvPr/>
          </p:nvPicPr>
          <p:blipFill rotWithShape="1">
            <a:blip r:embed="rId6" cstate="print">
              <a:extLst>
                <a:ext uri="{28A0092B-C50C-407E-A947-70E740481C1C}">
                  <a14:useLocalDpi xmlns:a14="http://schemas.microsoft.com/office/drawing/2010/main" val="0"/>
                </a:ext>
              </a:extLst>
            </a:blip>
            <a:srcRect/>
            <a:stretch/>
          </p:blipFill>
          <p:spPr>
            <a:xfrm>
              <a:off x="4566647" y="2578291"/>
              <a:ext cx="2741378" cy="2150827"/>
            </a:xfrm>
            <a:prstGeom prst="rect">
              <a:avLst/>
            </a:prstGeom>
          </p:spPr>
        </p:pic>
        <p:sp>
          <p:nvSpPr>
            <p:cNvPr id="45" name="正方形/長方形 44">
              <a:extLst>
                <a:ext uri="{FF2B5EF4-FFF2-40B4-BE49-F238E27FC236}">
                  <a16:creationId xmlns:a16="http://schemas.microsoft.com/office/drawing/2014/main" id="{3A4437B8-C701-4294-B8F1-B35F3DC36FFE}"/>
                </a:ext>
              </a:extLst>
            </p:cNvPr>
            <p:cNvSpPr/>
            <p:nvPr/>
          </p:nvSpPr>
          <p:spPr>
            <a:xfrm>
              <a:off x="5445648" y="4206003"/>
              <a:ext cx="1177425" cy="523114"/>
            </a:xfrm>
            <a:prstGeom prst="rect">
              <a:avLst/>
            </a:prstGeom>
            <a:noFill/>
            <a:ln w="50800" algn="ctr">
              <a:noFill/>
              <a:miter lim="800000"/>
              <a:headEnd/>
              <a:tailEnd/>
            </a:ln>
          </p:spPr>
          <p:txBody>
            <a:bodyPr wrap="none" lIns="36000" tIns="10800" rIns="36000" bIns="10800" rtlCol="0" anchor="ctr">
              <a:noAutofit/>
            </a:bodyPr>
            <a:lstStyle/>
            <a:p>
              <a:pPr marL="185738" marR="0" lvl="0" indent="-185738" algn="ctr" defTabSz="914400" rtl="0" eaLnBrk="1" fontAlgn="auto" latinLnBrk="0" hangingPunct="1">
                <a:lnSpc>
                  <a:spcPct val="100000"/>
                </a:lnSpc>
                <a:spcBef>
                  <a:spcPts val="0"/>
                </a:spcBef>
                <a:spcAft>
                  <a:spcPts val="0"/>
                </a:spcAft>
                <a:buClr>
                  <a:srgbClr val="969696"/>
                </a:buClr>
                <a:buSzPct val="80000"/>
                <a:buFontTx/>
                <a:buNone/>
                <a:tabLst/>
                <a:defRPr/>
              </a:pPr>
              <a:r>
                <a:rPr kumimoji="1" lang="ja-JP" altLang="en-US" sz="1050" b="1" i="0" u="none" strike="noStrike" kern="1200" cap="none" spc="0" normalizeH="0" baseline="0" noProof="0" dirty="0">
                  <a:ln>
                    <a:noFill/>
                  </a:ln>
                  <a:solidFill>
                    <a:srgbClr val="000000"/>
                  </a:solidFill>
                  <a:effectLst>
                    <a:glow rad="101600">
                      <a:prstClr val="white"/>
                    </a:glow>
                  </a:effectLst>
                  <a:uLnTx/>
                  <a:uFillTx/>
                  <a:latin typeface="ＭＳ Ｐゴシック" panose="020B0600070205080204" pitchFamily="50" charset="-128"/>
                  <a:ea typeface="ＭＳ Ｐゴシック" panose="020B0600070205080204" pitchFamily="50" charset="-128"/>
                  <a:cs typeface="+mn-cs"/>
                </a:rPr>
                <a:t>マイクロ・ドローンによる</a:t>
              </a:r>
            </a:p>
            <a:p>
              <a:pPr marL="185738" marR="0" lvl="0" indent="-185738" algn="ctr" defTabSz="914400" rtl="0" eaLnBrk="1" fontAlgn="auto" latinLnBrk="0" hangingPunct="1">
                <a:lnSpc>
                  <a:spcPct val="100000"/>
                </a:lnSpc>
                <a:spcBef>
                  <a:spcPts val="0"/>
                </a:spcBef>
                <a:spcAft>
                  <a:spcPts val="0"/>
                </a:spcAft>
                <a:buClr>
                  <a:srgbClr val="969696"/>
                </a:buClr>
                <a:buSzPct val="80000"/>
                <a:buFontTx/>
                <a:buNone/>
                <a:tabLst/>
                <a:defRPr/>
              </a:pPr>
              <a:r>
                <a:rPr kumimoji="1" lang="ja-JP" altLang="en-US" sz="1050" b="1" i="0" u="none" strike="noStrike" kern="1200" cap="none" spc="0" normalizeH="0" baseline="0" noProof="0" dirty="0">
                  <a:ln>
                    <a:noFill/>
                  </a:ln>
                  <a:solidFill>
                    <a:srgbClr val="000000"/>
                  </a:solidFill>
                  <a:effectLst>
                    <a:glow rad="101600">
                      <a:prstClr val="white"/>
                    </a:glow>
                  </a:effectLst>
                  <a:uLnTx/>
                  <a:uFillTx/>
                  <a:latin typeface="ＭＳ Ｐゴシック" panose="020B0600070205080204" pitchFamily="50" charset="-128"/>
                  <a:ea typeface="ＭＳ Ｐゴシック" panose="020B0600070205080204" pitchFamily="50" charset="-128"/>
                  <a:cs typeface="+mn-cs"/>
                </a:rPr>
                <a:t>構造物点検</a:t>
              </a:r>
            </a:p>
          </p:txBody>
        </p:sp>
      </p:grpSp>
      <p:pic>
        <p:nvPicPr>
          <p:cNvPr id="48" name="図 47">
            <a:extLst>
              <a:ext uri="{FF2B5EF4-FFF2-40B4-BE49-F238E27FC236}">
                <a16:creationId xmlns:a16="http://schemas.microsoft.com/office/drawing/2014/main" id="{39FBE430-D295-4FF8-95BB-9D2447A65756}"/>
              </a:ext>
            </a:extLst>
          </p:cNvPr>
          <p:cNvPicPr>
            <a:picLocks noChangeAspect="1"/>
          </p:cNvPicPr>
          <p:nvPr/>
        </p:nvPicPr>
        <p:blipFill rotWithShape="1">
          <a:blip r:embed="rId7"/>
          <a:srcRect l="21189" t="6722" r="20297" b="3718"/>
          <a:stretch/>
        </p:blipFill>
        <p:spPr>
          <a:xfrm>
            <a:off x="4527417" y="2870318"/>
            <a:ext cx="817338" cy="829588"/>
          </a:xfrm>
          <a:prstGeom prst="rect">
            <a:avLst/>
          </a:prstGeom>
        </p:spPr>
      </p:pic>
      <p:sp>
        <p:nvSpPr>
          <p:cNvPr id="46" name="角丸四角形 45"/>
          <p:cNvSpPr/>
          <p:nvPr/>
        </p:nvSpPr>
        <p:spPr>
          <a:xfrm>
            <a:off x="7896367" y="37006"/>
            <a:ext cx="1209562" cy="220542"/>
          </a:xfrm>
          <a:prstGeom prst="roundRect">
            <a:avLst/>
          </a:prstGeom>
          <a:solidFill>
            <a:srgbClr val="0070C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追加</a:t>
            </a:r>
          </a:p>
        </p:txBody>
      </p:sp>
      <p:sp>
        <p:nvSpPr>
          <p:cNvPr id="50" name="正方形/長方形 49"/>
          <p:cNvSpPr/>
          <p:nvPr/>
        </p:nvSpPr>
        <p:spPr>
          <a:xfrm>
            <a:off x="7570768" y="277037"/>
            <a:ext cx="1535161" cy="360040"/>
          </a:xfrm>
          <a:prstGeom prst="rect">
            <a:avLst/>
          </a:prstGeom>
          <a:solidFill>
            <a:schemeClr val="accent3">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1400" b="1" dirty="0" smtClean="0">
                <a:solidFill>
                  <a:schemeClr val="bg1"/>
                </a:solidFill>
                <a:latin typeface="BIZ UDゴシック" panose="020B0400000000000000" pitchFamily="49" charset="-128"/>
                <a:ea typeface="BIZ UDゴシック" panose="020B0400000000000000" pitchFamily="49" charset="-128"/>
              </a:rPr>
              <a:t>民営化後の</a:t>
            </a:r>
            <a:r>
              <a:rPr kumimoji="1" lang="ja-JP" altLang="en-US" sz="1400" b="1" dirty="0">
                <a:solidFill>
                  <a:schemeClr val="bg1"/>
                </a:solidFill>
                <a:latin typeface="BIZ UDゴシック" panose="020B0400000000000000" pitchFamily="49" charset="-128"/>
                <a:ea typeface="BIZ UDゴシック" panose="020B0400000000000000" pitchFamily="49" charset="-128"/>
              </a:rPr>
              <a:t>取組</a:t>
            </a:r>
          </a:p>
        </p:txBody>
      </p:sp>
      <p:sp>
        <p:nvSpPr>
          <p:cNvPr id="51" name="テキスト ボックス 50"/>
          <p:cNvSpPr txBox="1"/>
          <p:nvPr/>
        </p:nvSpPr>
        <p:spPr>
          <a:xfrm>
            <a:off x="0" y="0"/>
            <a:ext cx="3851920" cy="26064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Ⅱ</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公民連携</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経営形態の見直し</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民営化の取組</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・地下鉄</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2" name="スライド番号プレースホルダー 1"/>
          <p:cNvSpPr>
            <a:spLocks noGrp="1"/>
          </p:cNvSpPr>
          <p:nvPr>
            <p:ph type="sldNum" sz="quarter" idx="12"/>
          </p:nvPr>
        </p:nvSpPr>
        <p:spPr/>
        <p:txBody>
          <a:bodyPr/>
          <a:lstStyle/>
          <a:p>
            <a:fld id="{CCEC3038-1CF1-4B63-9920-55248DCFBA97}" type="slidenum">
              <a:rPr kumimoji="1" lang="ja-JP" altLang="en-US" smtClean="0"/>
              <a:pPr/>
              <a:t>65</a:t>
            </a:fld>
            <a:endParaRPr kumimoji="1" lang="ja-JP" altLang="en-US"/>
          </a:p>
        </p:txBody>
      </p:sp>
    </p:spTree>
    <p:extLst>
      <p:ext uri="{BB962C8B-B14F-4D97-AF65-F5344CB8AC3E}">
        <p14:creationId xmlns:p14="http://schemas.microsoft.com/office/powerpoint/2010/main" val="915733045"/>
      </p:ext>
    </p:extLst>
  </p:cSld>
  <p:clrMapOvr>
    <a:masterClrMapping/>
  </p:clrMapOvr>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正方形/長方形 26"/>
          <p:cNvSpPr/>
          <p:nvPr/>
        </p:nvSpPr>
        <p:spPr>
          <a:xfrm>
            <a:off x="251519" y="260648"/>
            <a:ext cx="8874041" cy="369332"/>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①スピーディなサービス改善（多様なモビリティの活用）</a:t>
            </a:r>
          </a:p>
        </p:txBody>
      </p:sp>
      <p:cxnSp>
        <p:nvCxnSpPr>
          <p:cNvPr id="28" name="直線コネクタ 27"/>
          <p:cNvCxnSpPr/>
          <p:nvPr/>
        </p:nvCxnSpPr>
        <p:spPr>
          <a:xfrm>
            <a:off x="179512" y="620688"/>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1" name="直線コネクタ 40">
            <a:extLst>
              <a:ext uri="{FF2B5EF4-FFF2-40B4-BE49-F238E27FC236}">
                <a16:creationId xmlns:a16="http://schemas.microsoft.com/office/drawing/2014/main" id="{64BB8559-6152-4DB2-BB08-92527C88AE60}"/>
              </a:ext>
            </a:extLst>
          </p:cNvPr>
          <p:cNvCxnSpPr>
            <a:cxnSpLocks/>
          </p:cNvCxnSpPr>
          <p:nvPr/>
        </p:nvCxnSpPr>
        <p:spPr>
          <a:xfrm>
            <a:off x="2627784" y="1320079"/>
            <a:ext cx="0" cy="2036913"/>
          </a:xfrm>
          <a:prstGeom prst="line">
            <a:avLst/>
          </a:prstGeom>
          <a:ln w="3175">
            <a:prstDash val="sysDash"/>
          </a:ln>
        </p:spPr>
        <p:style>
          <a:lnRef idx="1">
            <a:schemeClr val="accent1"/>
          </a:lnRef>
          <a:fillRef idx="0">
            <a:schemeClr val="accent1"/>
          </a:fillRef>
          <a:effectRef idx="0">
            <a:schemeClr val="accent1"/>
          </a:effectRef>
          <a:fontRef idx="minor">
            <a:schemeClr val="tx1"/>
          </a:fontRef>
        </p:style>
      </p:cxnSp>
      <p:cxnSp>
        <p:nvCxnSpPr>
          <p:cNvPr id="63" name="直線コネクタ 62">
            <a:extLst>
              <a:ext uri="{FF2B5EF4-FFF2-40B4-BE49-F238E27FC236}">
                <a16:creationId xmlns:a16="http://schemas.microsoft.com/office/drawing/2014/main" id="{742CE514-EDF5-4BA1-B568-2C1299733482}"/>
              </a:ext>
            </a:extLst>
          </p:cNvPr>
          <p:cNvCxnSpPr>
            <a:cxnSpLocks/>
          </p:cNvCxnSpPr>
          <p:nvPr/>
        </p:nvCxnSpPr>
        <p:spPr>
          <a:xfrm>
            <a:off x="4620357" y="1237964"/>
            <a:ext cx="0" cy="2119028"/>
          </a:xfrm>
          <a:prstGeom prst="line">
            <a:avLst/>
          </a:prstGeom>
          <a:ln w="3175">
            <a:prstDash val="sysDash"/>
          </a:ln>
        </p:spPr>
        <p:style>
          <a:lnRef idx="1">
            <a:schemeClr val="accent1"/>
          </a:lnRef>
          <a:fillRef idx="0">
            <a:schemeClr val="accent1"/>
          </a:fillRef>
          <a:effectRef idx="0">
            <a:schemeClr val="accent1"/>
          </a:effectRef>
          <a:fontRef idx="minor">
            <a:schemeClr val="tx1"/>
          </a:fontRef>
        </p:style>
      </p:cxnSp>
      <p:cxnSp>
        <p:nvCxnSpPr>
          <p:cNvPr id="64" name="直線コネクタ 63">
            <a:extLst>
              <a:ext uri="{FF2B5EF4-FFF2-40B4-BE49-F238E27FC236}">
                <a16:creationId xmlns:a16="http://schemas.microsoft.com/office/drawing/2014/main" id="{0CA24AC5-12DD-4984-9735-4285AE8D8A54}"/>
              </a:ext>
            </a:extLst>
          </p:cNvPr>
          <p:cNvCxnSpPr>
            <a:cxnSpLocks/>
          </p:cNvCxnSpPr>
          <p:nvPr/>
        </p:nvCxnSpPr>
        <p:spPr>
          <a:xfrm flipH="1">
            <a:off x="6708465" y="1237964"/>
            <a:ext cx="23269" cy="2119028"/>
          </a:xfrm>
          <a:prstGeom prst="line">
            <a:avLst/>
          </a:prstGeom>
          <a:ln w="3175">
            <a:prstDash val="sysDash"/>
          </a:ln>
        </p:spPr>
        <p:style>
          <a:lnRef idx="1">
            <a:schemeClr val="accent1"/>
          </a:lnRef>
          <a:fillRef idx="0">
            <a:schemeClr val="accent1"/>
          </a:fillRef>
          <a:effectRef idx="0">
            <a:schemeClr val="accent1"/>
          </a:effectRef>
          <a:fontRef idx="minor">
            <a:schemeClr val="tx1"/>
          </a:fontRef>
        </p:style>
      </p:cxnSp>
      <p:sp>
        <p:nvSpPr>
          <p:cNvPr id="65" name="山形 6">
            <a:extLst>
              <a:ext uri="{FF2B5EF4-FFF2-40B4-BE49-F238E27FC236}">
                <a16:creationId xmlns:a16="http://schemas.microsoft.com/office/drawing/2014/main" id="{D0E820B8-54F5-4B84-A9C5-A44FCCA1EFD6}"/>
              </a:ext>
            </a:extLst>
          </p:cNvPr>
          <p:cNvSpPr/>
          <p:nvPr/>
        </p:nvSpPr>
        <p:spPr>
          <a:xfrm>
            <a:off x="611560" y="692696"/>
            <a:ext cx="2160000" cy="278985"/>
          </a:xfrm>
          <a:prstGeom prst="chevron">
            <a:avLst/>
          </a:prstGeom>
          <a:noFill/>
          <a:ln w="190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2018</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a:t>
            </a:r>
          </a:p>
        </p:txBody>
      </p:sp>
      <p:sp>
        <p:nvSpPr>
          <p:cNvPr id="66" name="山形 7">
            <a:extLst>
              <a:ext uri="{FF2B5EF4-FFF2-40B4-BE49-F238E27FC236}">
                <a16:creationId xmlns:a16="http://schemas.microsoft.com/office/drawing/2014/main" id="{9697427D-AFFD-407F-B2CE-7B52B38B710F}"/>
              </a:ext>
            </a:extLst>
          </p:cNvPr>
          <p:cNvSpPr/>
          <p:nvPr/>
        </p:nvSpPr>
        <p:spPr>
          <a:xfrm>
            <a:off x="2628024" y="692696"/>
            <a:ext cx="2160000" cy="278985"/>
          </a:xfrm>
          <a:prstGeom prst="chevron">
            <a:avLst/>
          </a:prstGeom>
          <a:noFill/>
          <a:ln w="190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2019</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a:t>
            </a:r>
          </a:p>
        </p:txBody>
      </p:sp>
      <p:sp>
        <p:nvSpPr>
          <p:cNvPr id="67" name="山形 8">
            <a:extLst>
              <a:ext uri="{FF2B5EF4-FFF2-40B4-BE49-F238E27FC236}">
                <a16:creationId xmlns:a16="http://schemas.microsoft.com/office/drawing/2014/main" id="{72B508B7-C2F3-40D8-BD7C-0918D8FB2B59}"/>
              </a:ext>
            </a:extLst>
          </p:cNvPr>
          <p:cNvSpPr/>
          <p:nvPr/>
        </p:nvSpPr>
        <p:spPr>
          <a:xfrm>
            <a:off x="4644248" y="692696"/>
            <a:ext cx="2160000" cy="278985"/>
          </a:xfrm>
          <a:prstGeom prst="chevron">
            <a:avLst/>
          </a:prstGeom>
          <a:noFill/>
          <a:ln w="190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2020</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a:t>
            </a:r>
          </a:p>
        </p:txBody>
      </p:sp>
      <p:sp>
        <p:nvSpPr>
          <p:cNvPr id="68" name="山形 9">
            <a:extLst>
              <a:ext uri="{FF2B5EF4-FFF2-40B4-BE49-F238E27FC236}">
                <a16:creationId xmlns:a16="http://schemas.microsoft.com/office/drawing/2014/main" id="{C00DB95C-6280-4A3C-B913-C06924625102}"/>
              </a:ext>
            </a:extLst>
          </p:cNvPr>
          <p:cNvSpPr/>
          <p:nvPr/>
        </p:nvSpPr>
        <p:spPr>
          <a:xfrm>
            <a:off x="6660472" y="692696"/>
            <a:ext cx="2160000" cy="278985"/>
          </a:xfrm>
          <a:prstGeom prst="chevron">
            <a:avLst/>
          </a:prstGeom>
          <a:noFill/>
          <a:ln w="190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2021</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a:t>
            </a:r>
          </a:p>
        </p:txBody>
      </p:sp>
      <p:sp>
        <p:nvSpPr>
          <p:cNvPr id="69" name="正方形/長方形 68">
            <a:extLst>
              <a:ext uri="{FF2B5EF4-FFF2-40B4-BE49-F238E27FC236}">
                <a16:creationId xmlns:a16="http://schemas.microsoft.com/office/drawing/2014/main" id="{E3AFE46F-69EA-4C48-B723-9A0D93ED5728}"/>
              </a:ext>
            </a:extLst>
          </p:cNvPr>
          <p:cNvSpPr/>
          <p:nvPr/>
        </p:nvSpPr>
        <p:spPr>
          <a:xfrm>
            <a:off x="251520" y="1124744"/>
            <a:ext cx="432048" cy="1368152"/>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eaVert" lIns="36000" tIns="36000" rIns="0" bIns="3600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sysClr val="windowText" lastClr="000000"/>
                </a:solidFill>
                <a:effectLst/>
                <a:uLnTx/>
                <a:uFillTx/>
                <a:latin typeface="Calibri"/>
                <a:ea typeface="ＭＳ Ｐゴシック" panose="020B0600070205080204" pitchFamily="50" charset="-128"/>
                <a:cs typeface="+mn-cs"/>
              </a:rPr>
              <a:t>年表（概況）</a:t>
            </a:r>
          </a:p>
        </p:txBody>
      </p:sp>
      <p:cxnSp>
        <p:nvCxnSpPr>
          <p:cNvPr id="70" name="直線コネクタ 69">
            <a:extLst>
              <a:ext uri="{FF2B5EF4-FFF2-40B4-BE49-F238E27FC236}">
                <a16:creationId xmlns:a16="http://schemas.microsoft.com/office/drawing/2014/main" id="{E387D8FF-4B11-4A55-AF09-DA282AF15B9A}"/>
              </a:ext>
            </a:extLst>
          </p:cNvPr>
          <p:cNvCxnSpPr/>
          <p:nvPr/>
        </p:nvCxnSpPr>
        <p:spPr>
          <a:xfrm>
            <a:off x="282726" y="3356992"/>
            <a:ext cx="8568952" cy="0"/>
          </a:xfrm>
          <a:prstGeom prst="line">
            <a:avLst/>
          </a:prstGeom>
        </p:spPr>
        <p:style>
          <a:lnRef idx="1">
            <a:schemeClr val="accent1"/>
          </a:lnRef>
          <a:fillRef idx="0">
            <a:schemeClr val="accent1"/>
          </a:fillRef>
          <a:effectRef idx="0">
            <a:schemeClr val="accent1"/>
          </a:effectRef>
          <a:fontRef idx="minor">
            <a:schemeClr val="tx1"/>
          </a:fontRef>
        </p:style>
      </p:cxnSp>
      <p:grpSp>
        <p:nvGrpSpPr>
          <p:cNvPr id="49" name="グループ化 48">
            <a:extLst>
              <a:ext uri="{FF2B5EF4-FFF2-40B4-BE49-F238E27FC236}">
                <a16:creationId xmlns:a16="http://schemas.microsoft.com/office/drawing/2014/main" id="{A34E00BC-1EE4-49ED-B44E-C8BB817D97A0}"/>
              </a:ext>
            </a:extLst>
          </p:cNvPr>
          <p:cNvGrpSpPr/>
          <p:nvPr/>
        </p:nvGrpSpPr>
        <p:grpSpPr>
          <a:xfrm>
            <a:off x="251520" y="4149080"/>
            <a:ext cx="4536504" cy="1091539"/>
            <a:chOff x="412475" y="2449272"/>
            <a:chExt cx="5771509" cy="1091539"/>
          </a:xfrm>
        </p:grpSpPr>
        <p:sp>
          <p:nvSpPr>
            <p:cNvPr id="50" name="正方形/長方形 49">
              <a:extLst>
                <a:ext uri="{FF2B5EF4-FFF2-40B4-BE49-F238E27FC236}">
                  <a16:creationId xmlns:a16="http://schemas.microsoft.com/office/drawing/2014/main" id="{3BA95239-F366-469C-A0BE-669F1A200AE7}"/>
                </a:ext>
              </a:extLst>
            </p:cNvPr>
            <p:cNvSpPr/>
            <p:nvPr/>
          </p:nvSpPr>
          <p:spPr>
            <a:xfrm>
              <a:off x="412475" y="2449272"/>
              <a:ext cx="5184576" cy="21602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srgbClr val="1D2088"/>
                  </a:solidFill>
                  <a:effectLst/>
                  <a:uLnTx/>
                  <a:uFillTx/>
                  <a:latin typeface="ＭＳ Ｐゴシック" panose="020B0600070205080204" pitchFamily="50" charset="-128"/>
                  <a:ea typeface="ＭＳ Ｐゴシック" panose="020B0600070205080204" pitchFamily="50" charset="-128"/>
                  <a:cs typeface="+mn-cs"/>
                </a:rPr>
                <a:t>オンデマンドバスの取組み</a:t>
              </a:r>
            </a:p>
          </p:txBody>
        </p:sp>
        <p:sp>
          <p:nvSpPr>
            <p:cNvPr id="51" name="正方形/長方形 50">
              <a:extLst>
                <a:ext uri="{FF2B5EF4-FFF2-40B4-BE49-F238E27FC236}">
                  <a16:creationId xmlns:a16="http://schemas.microsoft.com/office/drawing/2014/main" id="{756067D2-6A69-49EE-82BB-C8646199ED7C}"/>
                </a:ext>
              </a:extLst>
            </p:cNvPr>
            <p:cNvSpPr/>
            <p:nvPr/>
          </p:nvSpPr>
          <p:spPr>
            <a:xfrm>
              <a:off x="412475" y="2684773"/>
              <a:ext cx="5771509" cy="85603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乗車日時・場所（約 </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300m</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メッシュ毎に乗降場所を設置）を</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指定頂き、お客さまのニーズに応じて運行する新しいスタイルの </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乗合バスであるオンデマンドバスの社会実験を生野区・平野区で  </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運行開始（</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2021</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3</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grpSp>
      <p:grpSp>
        <p:nvGrpSpPr>
          <p:cNvPr id="52" name="グループ化 51">
            <a:extLst>
              <a:ext uri="{FF2B5EF4-FFF2-40B4-BE49-F238E27FC236}">
                <a16:creationId xmlns:a16="http://schemas.microsoft.com/office/drawing/2014/main" id="{10EBB072-E7F4-455B-BA28-28EEDA6CC96B}"/>
              </a:ext>
            </a:extLst>
          </p:cNvPr>
          <p:cNvGrpSpPr/>
          <p:nvPr/>
        </p:nvGrpSpPr>
        <p:grpSpPr>
          <a:xfrm>
            <a:off x="251520" y="3550371"/>
            <a:ext cx="4608512" cy="598709"/>
            <a:chOff x="395536" y="2852936"/>
            <a:chExt cx="6260620" cy="598709"/>
          </a:xfrm>
        </p:grpSpPr>
        <p:sp>
          <p:nvSpPr>
            <p:cNvPr id="53" name="正方形/長方形 52">
              <a:extLst>
                <a:ext uri="{FF2B5EF4-FFF2-40B4-BE49-F238E27FC236}">
                  <a16:creationId xmlns:a16="http://schemas.microsoft.com/office/drawing/2014/main" id="{DAC7DFF9-2349-4FE5-88DF-3DD2DE583400}"/>
                </a:ext>
              </a:extLst>
            </p:cNvPr>
            <p:cNvSpPr/>
            <p:nvPr/>
          </p:nvSpPr>
          <p:spPr>
            <a:xfrm>
              <a:off x="395536" y="2852936"/>
              <a:ext cx="5184576" cy="21602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1" i="0" u="none" strike="noStrike" kern="1200" cap="none" spc="0" normalizeH="0" baseline="0" noProof="0" dirty="0">
                  <a:ln>
                    <a:noFill/>
                  </a:ln>
                  <a:solidFill>
                    <a:srgbClr val="1D2088"/>
                  </a:solidFill>
                  <a:effectLst/>
                  <a:uLnTx/>
                  <a:uFillTx/>
                  <a:latin typeface="ＭＳ Ｐゴシック" panose="020B0600070205080204" pitchFamily="50" charset="-128"/>
                  <a:ea typeface="ＭＳ Ｐゴシック" panose="020B0600070205080204" pitchFamily="50" charset="-128"/>
                  <a:cs typeface="+mn-cs"/>
                </a:rPr>
                <a:t>BRT</a:t>
              </a:r>
              <a:r>
                <a:rPr kumimoji="1" lang="ja-JP" altLang="en-US" sz="1200" b="1" i="0" u="none" strike="noStrike" kern="1200" cap="none" spc="0" normalizeH="0" baseline="0" noProof="0" dirty="0">
                  <a:ln>
                    <a:noFill/>
                  </a:ln>
                  <a:solidFill>
                    <a:srgbClr val="1D2088"/>
                  </a:solidFill>
                  <a:effectLst/>
                  <a:uLnTx/>
                  <a:uFillTx/>
                  <a:latin typeface="ＭＳ Ｐゴシック" panose="020B0600070205080204" pitchFamily="50" charset="-128"/>
                  <a:ea typeface="ＭＳ Ｐゴシック" panose="020B0600070205080204" pitchFamily="50" charset="-128"/>
                  <a:cs typeface="+mn-cs"/>
                </a:rPr>
                <a:t>運行による社会実験</a:t>
              </a:r>
            </a:p>
          </p:txBody>
        </p:sp>
        <p:sp>
          <p:nvSpPr>
            <p:cNvPr id="54" name="正方形/長方形 53">
              <a:extLst>
                <a:ext uri="{FF2B5EF4-FFF2-40B4-BE49-F238E27FC236}">
                  <a16:creationId xmlns:a16="http://schemas.microsoft.com/office/drawing/2014/main" id="{5EC57937-3E64-4731-86F7-4B6DB13D466A}"/>
                </a:ext>
              </a:extLst>
            </p:cNvPr>
            <p:cNvSpPr/>
            <p:nvPr/>
          </p:nvSpPr>
          <p:spPr>
            <a:xfrm>
              <a:off x="395536" y="3068960"/>
              <a:ext cx="6260620" cy="38268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いまざとライナーの運行による社会実験の開始（</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2019</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年４月）</a:t>
              </a:r>
            </a:p>
          </p:txBody>
        </p:sp>
      </p:grpSp>
      <p:grpSp>
        <p:nvGrpSpPr>
          <p:cNvPr id="21" name="グループ化 20"/>
          <p:cNvGrpSpPr/>
          <p:nvPr/>
        </p:nvGrpSpPr>
        <p:grpSpPr>
          <a:xfrm>
            <a:off x="5403540" y="3603878"/>
            <a:ext cx="2609850" cy="1472941"/>
            <a:chOff x="5513181" y="3573176"/>
            <a:chExt cx="2609850" cy="1472941"/>
          </a:xfrm>
        </p:grpSpPr>
        <p:pic>
          <p:nvPicPr>
            <p:cNvPr id="3" name="図 2" descr="道路を走るバス&#10;&#10;自動的に生成された説明">
              <a:extLst>
                <a:ext uri="{FF2B5EF4-FFF2-40B4-BE49-F238E27FC236}">
                  <a16:creationId xmlns:a16="http://schemas.microsoft.com/office/drawing/2014/main" id="{B12A7CF8-7838-4C21-A747-8F350FEB02DC}"/>
                </a:ext>
              </a:extLst>
            </p:cNvPr>
            <p:cNvPicPr>
              <a:picLocks noChangeAspect="1"/>
            </p:cNvPicPr>
            <p:nvPr/>
          </p:nvPicPr>
          <p:blipFill rotWithShape="1">
            <a:blip r:embed="rId3" cstate="print">
              <a:extLst>
                <a:ext uri="{28A0092B-C50C-407E-A947-70E740481C1C}">
                  <a14:useLocalDpi xmlns:a14="http://schemas.microsoft.com/office/drawing/2010/main" val="0"/>
                </a:ext>
              </a:extLst>
            </a:blip>
            <a:srcRect/>
            <a:stretch/>
          </p:blipFill>
          <p:spPr>
            <a:xfrm>
              <a:off x="5513181" y="3573176"/>
              <a:ext cx="2609850" cy="1440000"/>
            </a:xfrm>
            <a:prstGeom prst="rect">
              <a:avLst/>
            </a:prstGeom>
          </p:spPr>
        </p:pic>
        <p:sp>
          <p:nvSpPr>
            <p:cNvPr id="30" name="正方形/長方形 29">
              <a:extLst>
                <a:ext uri="{FF2B5EF4-FFF2-40B4-BE49-F238E27FC236}">
                  <a16:creationId xmlns:a16="http://schemas.microsoft.com/office/drawing/2014/main" id="{EE07DDC9-7536-463F-8B74-441082012F5C}"/>
                </a:ext>
              </a:extLst>
            </p:cNvPr>
            <p:cNvSpPr/>
            <p:nvPr/>
          </p:nvSpPr>
          <p:spPr>
            <a:xfrm>
              <a:off x="7362881" y="4640415"/>
              <a:ext cx="720080" cy="405702"/>
            </a:xfrm>
            <a:prstGeom prst="rect">
              <a:avLst/>
            </a:prstGeom>
            <a:noFill/>
            <a:ln w="50800" algn="ctr">
              <a:noFill/>
              <a:miter lim="800000"/>
              <a:headEnd/>
              <a:tailEnd/>
            </a:ln>
          </p:spPr>
          <p:txBody>
            <a:bodyPr wrap="none" lIns="36000" tIns="10800" rIns="36000" bIns="10800" rtlCol="0" anchor="ctr">
              <a:noAutofit/>
            </a:bodyPr>
            <a:lstStyle/>
            <a:p>
              <a:pPr marL="185738" marR="0" lvl="0" indent="-185738" algn="r" defTabSz="914400" rtl="0" eaLnBrk="1" fontAlgn="auto" latinLnBrk="0" hangingPunct="1">
                <a:lnSpc>
                  <a:spcPct val="100000"/>
                </a:lnSpc>
                <a:spcBef>
                  <a:spcPts val="0"/>
                </a:spcBef>
                <a:spcAft>
                  <a:spcPts val="0"/>
                </a:spcAft>
                <a:buClr>
                  <a:srgbClr val="969696"/>
                </a:buClr>
                <a:buSzPct val="80000"/>
                <a:buFontTx/>
                <a:buNone/>
                <a:tabLst/>
                <a:defRPr/>
              </a:pPr>
              <a:r>
                <a:rPr kumimoji="1" lang="en-US" altLang="ja-JP" sz="1050" b="1" i="0" u="none" strike="noStrike" kern="1200" cap="none" spc="0" normalizeH="0" baseline="0" noProof="0" dirty="0">
                  <a:ln>
                    <a:noFill/>
                  </a:ln>
                  <a:solidFill>
                    <a:srgbClr val="000000"/>
                  </a:solidFill>
                  <a:effectLst>
                    <a:glow rad="101600">
                      <a:prstClr val="white"/>
                    </a:glow>
                  </a:effectLst>
                  <a:uLnTx/>
                  <a:uFillTx/>
                  <a:latin typeface="ＭＳ Ｐゴシック" panose="020B0600070205080204" pitchFamily="50" charset="-128"/>
                  <a:ea typeface="ＭＳ Ｐゴシック" panose="020B0600070205080204" pitchFamily="50" charset="-128"/>
                  <a:cs typeface="+mn-cs"/>
                </a:rPr>
                <a:t>BRT</a:t>
              </a:r>
              <a:r>
                <a:rPr kumimoji="1" lang="ja-JP" altLang="en-US" sz="1050" b="1" i="0" u="none" strike="noStrike" kern="1200" cap="none" spc="0" normalizeH="0" baseline="0" noProof="0" dirty="0">
                  <a:ln>
                    <a:noFill/>
                  </a:ln>
                  <a:solidFill>
                    <a:srgbClr val="000000"/>
                  </a:solidFill>
                  <a:effectLst>
                    <a:glow rad="101600">
                      <a:prstClr val="white"/>
                    </a:glow>
                  </a:effectLst>
                  <a:uLnTx/>
                  <a:uFillTx/>
                  <a:latin typeface="ＭＳ Ｐゴシック" panose="020B0600070205080204" pitchFamily="50" charset="-128"/>
                  <a:ea typeface="ＭＳ Ｐゴシック" panose="020B0600070205080204" pitchFamily="50" charset="-128"/>
                  <a:cs typeface="+mn-cs"/>
                </a:rPr>
                <a:t>車両</a:t>
              </a:r>
              <a:endParaRPr kumimoji="1" lang="en-US" altLang="ja-JP" sz="1050" b="1" i="0" u="none" strike="noStrike" kern="1200" cap="none" spc="0" normalizeH="0" baseline="0" noProof="0" dirty="0">
                <a:ln>
                  <a:noFill/>
                </a:ln>
                <a:solidFill>
                  <a:srgbClr val="000000"/>
                </a:solidFill>
                <a:effectLst>
                  <a:glow rad="101600">
                    <a:prstClr val="white"/>
                  </a:glow>
                </a:effectLst>
                <a:uLnTx/>
                <a:uFillTx/>
                <a:latin typeface="ＭＳ Ｐゴシック" panose="020B0600070205080204" pitchFamily="50" charset="-128"/>
                <a:ea typeface="ＭＳ Ｐゴシック" panose="020B0600070205080204" pitchFamily="50" charset="-128"/>
                <a:cs typeface="+mn-cs"/>
              </a:endParaRPr>
            </a:p>
          </p:txBody>
        </p:sp>
      </p:grpSp>
      <p:grpSp>
        <p:nvGrpSpPr>
          <p:cNvPr id="9" name="グループ化 8"/>
          <p:cNvGrpSpPr/>
          <p:nvPr/>
        </p:nvGrpSpPr>
        <p:grpSpPr>
          <a:xfrm>
            <a:off x="4973978" y="5289090"/>
            <a:ext cx="3118983" cy="1466143"/>
            <a:chOff x="5004048" y="5013176"/>
            <a:chExt cx="3118983" cy="1466143"/>
          </a:xfrm>
        </p:grpSpPr>
        <p:grpSp>
          <p:nvGrpSpPr>
            <p:cNvPr id="8" name="グループ化 7"/>
            <p:cNvGrpSpPr/>
            <p:nvPr/>
          </p:nvGrpSpPr>
          <p:grpSpPr>
            <a:xfrm>
              <a:off x="5004048" y="5013176"/>
              <a:ext cx="3118983" cy="1188670"/>
              <a:chOff x="5004048" y="5013176"/>
              <a:chExt cx="3118983" cy="1188670"/>
            </a:xfrm>
          </p:grpSpPr>
          <p:pic>
            <p:nvPicPr>
              <p:cNvPr id="23" name="Picture 6">
                <a:extLst>
                  <a:ext uri="{FF2B5EF4-FFF2-40B4-BE49-F238E27FC236}">
                    <a16:creationId xmlns:a16="http://schemas.microsoft.com/office/drawing/2014/main" id="{0D3C3885-4787-419D-8EBA-69AE2B421BA6}"/>
                  </a:ext>
                </a:extLst>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7578544" y="5033722"/>
                <a:ext cx="544487" cy="1080000"/>
              </a:xfrm>
              <a:prstGeom prst="rect">
                <a:avLst/>
              </a:prstGeom>
              <a:noFill/>
              <a:extLst>
                <a:ext uri="{909E8E84-426E-40DD-AFC4-6F175D3DCCD1}">
                  <a14:hiddenFill xmlns:a14="http://schemas.microsoft.com/office/drawing/2010/main">
                    <a:solidFill>
                      <a:srgbClr val="FFFFFF"/>
                    </a:solidFill>
                  </a14:hiddenFill>
                </a:ext>
              </a:extLst>
            </p:spPr>
          </p:pic>
          <p:pic>
            <p:nvPicPr>
              <p:cNvPr id="24" name="Picture 4">
                <a:extLst>
                  <a:ext uri="{FF2B5EF4-FFF2-40B4-BE49-F238E27FC236}">
                    <a16:creationId xmlns:a16="http://schemas.microsoft.com/office/drawing/2014/main" id="{DD77E3CD-19AC-4F27-9A9B-AAD81B27223E}"/>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6660811" y="5033722"/>
                <a:ext cx="770910" cy="616852"/>
              </a:xfrm>
              <a:prstGeom prst="rect">
                <a:avLst/>
              </a:prstGeom>
              <a:noFill/>
              <a:extLst>
                <a:ext uri="{909E8E84-426E-40DD-AFC4-6F175D3DCCD1}">
                  <a14:hiddenFill xmlns:a14="http://schemas.microsoft.com/office/drawing/2010/main">
                    <a:solidFill>
                      <a:srgbClr val="FFFFFF"/>
                    </a:solidFill>
                  </a14:hiddenFill>
                </a:ext>
              </a:extLst>
            </p:spPr>
          </p:pic>
          <p:pic>
            <p:nvPicPr>
              <p:cNvPr id="22" name="Picture 10" descr="オンデマンドバス">
                <a:extLst>
                  <a:ext uri="{FF2B5EF4-FFF2-40B4-BE49-F238E27FC236}">
                    <a16:creationId xmlns:a16="http://schemas.microsoft.com/office/drawing/2014/main" id="{9ABEFC06-FB7E-4DFC-B817-0161D8D57712}"/>
                  </a:ext>
                </a:extLst>
              </p:cNvPr>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5004048" y="5013176"/>
                <a:ext cx="1681427" cy="1188670"/>
              </a:xfrm>
              <a:prstGeom prst="rect">
                <a:avLst/>
              </a:prstGeom>
              <a:noFill/>
              <a:extLst>
                <a:ext uri="{909E8E84-426E-40DD-AFC4-6F175D3DCCD1}">
                  <a14:hiddenFill xmlns:a14="http://schemas.microsoft.com/office/drawing/2010/main">
                    <a:solidFill>
                      <a:srgbClr val="FFFFFF"/>
                    </a:solidFill>
                  </a14:hiddenFill>
                </a:ext>
              </a:extLst>
            </p:spPr>
          </p:pic>
        </p:grpSp>
        <p:sp>
          <p:nvSpPr>
            <p:cNvPr id="31" name="正方形/長方形 30">
              <a:extLst>
                <a:ext uri="{FF2B5EF4-FFF2-40B4-BE49-F238E27FC236}">
                  <a16:creationId xmlns:a16="http://schemas.microsoft.com/office/drawing/2014/main" id="{D89706F0-9570-4A05-9414-81C4AA80C909}"/>
                </a:ext>
              </a:extLst>
            </p:cNvPr>
            <p:cNvSpPr/>
            <p:nvPr/>
          </p:nvSpPr>
          <p:spPr>
            <a:xfrm>
              <a:off x="5724128" y="6113722"/>
              <a:ext cx="2398903" cy="365597"/>
            </a:xfrm>
            <a:prstGeom prst="rect">
              <a:avLst/>
            </a:prstGeom>
            <a:noFill/>
            <a:ln w="50800" algn="ctr">
              <a:noFill/>
              <a:miter lim="800000"/>
              <a:headEnd/>
              <a:tailEnd/>
            </a:ln>
          </p:spPr>
          <p:txBody>
            <a:bodyPr wrap="none" lIns="36000" tIns="10800" rIns="36000" bIns="10800" rtlCol="0" anchor="ctr">
              <a:noAutofit/>
            </a:bodyPr>
            <a:lstStyle/>
            <a:p>
              <a:pPr marL="185738" marR="0" lvl="0" indent="-185738" algn="r" defTabSz="914400" rtl="0" eaLnBrk="1" fontAlgn="auto" latinLnBrk="0" hangingPunct="1">
                <a:lnSpc>
                  <a:spcPct val="100000"/>
                </a:lnSpc>
                <a:spcBef>
                  <a:spcPts val="0"/>
                </a:spcBef>
                <a:spcAft>
                  <a:spcPts val="0"/>
                </a:spcAft>
                <a:buClr>
                  <a:srgbClr val="969696"/>
                </a:buClr>
                <a:buSzPct val="80000"/>
                <a:buFontTx/>
                <a:buNone/>
                <a:tabLst/>
                <a:defRPr/>
              </a:pPr>
              <a:r>
                <a:rPr kumimoji="1" lang="ja-JP" altLang="en-US" sz="1050" b="1" i="0" u="none" strike="noStrike" kern="1200" cap="none" spc="0" normalizeH="0" baseline="0" noProof="0" dirty="0">
                  <a:ln>
                    <a:noFill/>
                  </a:ln>
                  <a:solidFill>
                    <a:srgbClr val="000000"/>
                  </a:solidFill>
                  <a:effectLst>
                    <a:glow rad="101600">
                      <a:prstClr val="white"/>
                    </a:glow>
                  </a:effectLst>
                  <a:uLnTx/>
                  <a:uFillTx/>
                  <a:latin typeface="ＭＳ Ｐゴシック" panose="020B0600070205080204" pitchFamily="50" charset="-128"/>
                  <a:ea typeface="ＭＳ Ｐゴシック" panose="020B0600070205080204" pitchFamily="50" charset="-128"/>
                  <a:cs typeface="+mn-cs"/>
                </a:rPr>
                <a:t>オンデマンドバス車両・</a:t>
              </a:r>
              <a:r>
                <a:rPr kumimoji="1" lang="en-US" altLang="ja-JP" sz="1050" b="1" i="0" u="none" strike="noStrike" kern="1200" cap="none" spc="0" normalizeH="0" baseline="0" noProof="0" dirty="0" err="1">
                  <a:ln>
                    <a:noFill/>
                  </a:ln>
                  <a:solidFill>
                    <a:srgbClr val="000000"/>
                  </a:solidFill>
                  <a:effectLst>
                    <a:glow rad="101600">
                      <a:prstClr val="white"/>
                    </a:glow>
                  </a:effectLst>
                  <a:uLnTx/>
                  <a:uFillTx/>
                  <a:latin typeface="ＭＳ Ｐゴシック" panose="020B0600070205080204" pitchFamily="50" charset="-128"/>
                  <a:ea typeface="ＭＳ Ｐゴシック" panose="020B0600070205080204" pitchFamily="50" charset="-128"/>
                  <a:cs typeface="+mn-cs"/>
                </a:rPr>
                <a:t>MaaS</a:t>
              </a:r>
              <a:r>
                <a:rPr kumimoji="1" lang="ja-JP" altLang="en-US" sz="1050" b="1" i="0" u="none" strike="noStrike" kern="1200" cap="none" spc="0" normalizeH="0" baseline="0" noProof="0" dirty="0">
                  <a:ln>
                    <a:noFill/>
                  </a:ln>
                  <a:solidFill>
                    <a:srgbClr val="000000"/>
                  </a:solidFill>
                  <a:effectLst>
                    <a:glow rad="101600">
                      <a:prstClr val="white"/>
                    </a:glow>
                  </a:effectLst>
                  <a:uLnTx/>
                  <a:uFillTx/>
                  <a:latin typeface="ＭＳ Ｐゴシック" panose="020B0600070205080204" pitchFamily="50" charset="-128"/>
                  <a:ea typeface="ＭＳ Ｐゴシック" panose="020B0600070205080204" pitchFamily="50" charset="-128"/>
                  <a:cs typeface="+mn-cs"/>
                </a:rPr>
                <a:t>アプリ</a:t>
              </a:r>
            </a:p>
          </p:txBody>
        </p:sp>
      </p:grpSp>
      <p:sp>
        <p:nvSpPr>
          <p:cNvPr id="2" name="矢印: 五方向 1">
            <a:extLst>
              <a:ext uri="{FF2B5EF4-FFF2-40B4-BE49-F238E27FC236}">
                <a16:creationId xmlns:a16="http://schemas.microsoft.com/office/drawing/2014/main" id="{4DBA54AF-4F71-4937-BF8B-66D0D9E0A047}"/>
              </a:ext>
            </a:extLst>
          </p:cNvPr>
          <p:cNvSpPr/>
          <p:nvPr/>
        </p:nvSpPr>
        <p:spPr>
          <a:xfrm>
            <a:off x="2627784" y="1021963"/>
            <a:ext cx="6192684" cy="216001"/>
          </a:xfrm>
          <a:prstGeom prst="homePlat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BRT</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社会実験（</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2019.4</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34" name="正方形/長方形 33">
            <a:extLst>
              <a:ext uri="{FF2B5EF4-FFF2-40B4-BE49-F238E27FC236}">
                <a16:creationId xmlns:a16="http://schemas.microsoft.com/office/drawing/2014/main" id="{301E423A-30A0-4EFB-9F13-5C4AE44A35B8}"/>
              </a:ext>
            </a:extLst>
          </p:cNvPr>
          <p:cNvSpPr/>
          <p:nvPr/>
        </p:nvSpPr>
        <p:spPr>
          <a:xfrm>
            <a:off x="6024387" y="1320079"/>
            <a:ext cx="3232268" cy="35358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●生野区・平野区でオンデマンドバス社会実験開始、</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000" b="0" i="0" u="none" strike="noStrike" kern="1200" cap="none" spc="0" normalizeH="0" baseline="0" noProof="0" dirty="0" err="1">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MaaS</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アプリ社会実験版の配信（</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2021.3</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36" name="正方形/長方形 35">
            <a:extLst>
              <a:ext uri="{FF2B5EF4-FFF2-40B4-BE49-F238E27FC236}">
                <a16:creationId xmlns:a16="http://schemas.microsoft.com/office/drawing/2014/main" id="{FA3C98EC-5083-4050-B424-5FFA2949DD00}"/>
              </a:ext>
            </a:extLst>
          </p:cNvPr>
          <p:cNvSpPr/>
          <p:nvPr/>
        </p:nvSpPr>
        <p:spPr>
          <a:xfrm>
            <a:off x="6724421" y="1484784"/>
            <a:ext cx="2968154" cy="37321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●運行エリア拡大（</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2021.10</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37" name="正方形/長方形 36">
            <a:extLst>
              <a:ext uri="{FF2B5EF4-FFF2-40B4-BE49-F238E27FC236}">
                <a16:creationId xmlns:a16="http://schemas.microsoft.com/office/drawing/2014/main" id="{A62896CA-2572-4D41-8697-02AFE7C87920}"/>
              </a:ext>
            </a:extLst>
          </p:cNvPr>
          <p:cNvSpPr/>
          <p:nvPr/>
        </p:nvSpPr>
        <p:spPr>
          <a:xfrm>
            <a:off x="6731734" y="1694564"/>
            <a:ext cx="2968154" cy="325419"/>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●運行エリア拡大（</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2021.12</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38" name="正方形/長方形 37">
            <a:extLst>
              <a:ext uri="{FF2B5EF4-FFF2-40B4-BE49-F238E27FC236}">
                <a16:creationId xmlns:a16="http://schemas.microsoft.com/office/drawing/2014/main" id="{6292DF40-C909-493B-A1DC-2B710926407A}"/>
              </a:ext>
            </a:extLst>
          </p:cNvPr>
          <p:cNvSpPr/>
          <p:nvPr/>
        </p:nvSpPr>
        <p:spPr>
          <a:xfrm>
            <a:off x="6734844" y="2015677"/>
            <a:ext cx="2048175" cy="28288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●電動車いす型近距離モビリティ</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実証実験（</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2021.12</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39" name="正方形/長方形 38">
            <a:extLst>
              <a:ext uri="{FF2B5EF4-FFF2-40B4-BE49-F238E27FC236}">
                <a16:creationId xmlns:a16="http://schemas.microsoft.com/office/drawing/2014/main" id="{DC5079B0-3572-4FB0-BCE3-B14AA1B5AD3A}"/>
              </a:ext>
            </a:extLst>
          </p:cNvPr>
          <p:cNvSpPr/>
          <p:nvPr/>
        </p:nvSpPr>
        <p:spPr>
          <a:xfrm>
            <a:off x="6856722" y="2359814"/>
            <a:ext cx="2242148" cy="30453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000" b="0" i="0" u="none" strike="noStrike" kern="1200" cap="none" spc="0" normalizeH="0" baseline="0" noProof="0" dirty="0" err="1">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MaaS</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アプリとタクシーアプリの</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連携（</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2022.1</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40" name="正方形/長方形 39">
            <a:extLst>
              <a:ext uri="{FF2B5EF4-FFF2-40B4-BE49-F238E27FC236}">
                <a16:creationId xmlns:a16="http://schemas.microsoft.com/office/drawing/2014/main" id="{F4E46736-CE66-484A-8D3D-3D741398E293}"/>
              </a:ext>
            </a:extLst>
          </p:cNvPr>
          <p:cNvSpPr/>
          <p:nvPr/>
        </p:nvSpPr>
        <p:spPr>
          <a:xfrm>
            <a:off x="6949300" y="2710957"/>
            <a:ext cx="2222389" cy="2578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●企業向けオンデマンド配車　</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サービス実証実験（</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2022.2</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2022.6</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46" name="正方形/長方形 45">
            <a:extLst>
              <a:ext uri="{FF2B5EF4-FFF2-40B4-BE49-F238E27FC236}">
                <a16:creationId xmlns:a16="http://schemas.microsoft.com/office/drawing/2014/main" id="{3FE35AD3-37AD-4810-8770-42BF5584CA5C}"/>
              </a:ext>
            </a:extLst>
          </p:cNvPr>
          <p:cNvSpPr/>
          <p:nvPr/>
        </p:nvSpPr>
        <p:spPr>
          <a:xfrm>
            <a:off x="2922878" y="1196752"/>
            <a:ext cx="3312367" cy="36004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●駅施設へのサイクルポート設置（</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2019.5</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grpSp>
        <p:nvGrpSpPr>
          <p:cNvPr id="47" name="グループ化 46">
            <a:extLst>
              <a:ext uri="{FF2B5EF4-FFF2-40B4-BE49-F238E27FC236}">
                <a16:creationId xmlns:a16="http://schemas.microsoft.com/office/drawing/2014/main" id="{01890174-1ED2-4F56-9DA3-447607C07CD7}"/>
              </a:ext>
            </a:extLst>
          </p:cNvPr>
          <p:cNvGrpSpPr/>
          <p:nvPr/>
        </p:nvGrpSpPr>
        <p:grpSpPr>
          <a:xfrm>
            <a:off x="179512" y="5262056"/>
            <a:ext cx="4392488" cy="831240"/>
            <a:chOff x="435241" y="3321171"/>
            <a:chExt cx="5379624" cy="831240"/>
          </a:xfrm>
        </p:grpSpPr>
        <p:sp>
          <p:nvSpPr>
            <p:cNvPr id="48" name="正方形/長方形 47">
              <a:extLst>
                <a:ext uri="{FF2B5EF4-FFF2-40B4-BE49-F238E27FC236}">
                  <a16:creationId xmlns:a16="http://schemas.microsoft.com/office/drawing/2014/main" id="{8D1A170A-4A88-43F3-AF1E-CCA9F7FF33B9}"/>
                </a:ext>
              </a:extLst>
            </p:cNvPr>
            <p:cNvSpPr/>
            <p:nvPr/>
          </p:nvSpPr>
          <p:spPr>
            <a:xfrm>
              <a:off x="474068" y="3321171"/>
              <a:ext cx="5184576" cy="21602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srgbClr val="002060"/>
                  </a:solidFill>
                  <a:effectLst/>
                  <a:uLnTx/>
                  <a:uFillTx/>
                  <a:latin typeface="ＭＳ Ｐゴシック" panose="020B0600070205080204" pitchFamily="50" charset="-128"/>
                  <a:ea typeface="ＭＳ Ｐゴシック" panose="020B0600070205080204" pitchFamily="50" charset="-128"/>
                  <a:cs typeface="+mn-cs"/>
                </a:rPr>
                <a:t>自動運転化の実証実験</a:t>
              </a:r>
            </a:p>
          </p:txBody>
        </p:sp>
        <p:sp>
          <p:nvSpPr>
            <p:cNvPr id="55" name="正方形/長方形 54">
              <a:extLst>
                <a:ext uri="{FF2B5EF4-FFF2-40B4-BE49-F238E27FC236}">
                  <a16:creationId xmlns:a16="http://schemas.microsoft.com/office/drawing/2014/main" id="{257899EE-8835-45C8-98ED-3859B3E18D84}"/>
                </a:ext>
              </a:extLst>
            </p:cNvPr>
            <p:cNvSpPr/>
            <p:nvPr/>
          </p:nvSpPr>
          <p:spPr>
            <a:xfrm>
              <a:off x="435241" y="3504339"/>
              <a:ext cx="5379624" cy="64807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実用化に向けて、グランフロント大阪周辺で大阪初の自動運転バス試乗会を開催（</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2019</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12</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大阪・関西万博開催予定地の夢洲を含むベイエリアにおいて、自動運転バスの実証実験を実施。（</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2019</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12</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2020</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「舞洲実証実験会場内」と、「コスモスクエア駅～舞洲実証実験会場」間の公道で実証実験を実施。 （</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2022</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3</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4</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grpSp>
      <p:sp>
        <p:nvSpPr>
          <p:cNvPr id="56" name="正方形/長方形 55">
            <a:extLst>
              <a:ext uri="{FF2B5EF4-FFF2-40B4-BE49-F238E27FC236}">
                <a16:creationId xmlns:a16="http://schemas.microsoft.com/office/drawing/2014/main" id="{5226813F-28F7-4066-B21B-12701F3C1180}"/>
              </a:ext>
            </a:extLst>
          </p:cNvPr>
          <p:cNvSpPr/>
          <p:nvPr/>
        </p:nvSpPr>
        <p:spPr>
          <a:xfrm>
            <a:off x="3793931" y="1916832"/>
            <a:ext cx="3312367" cy="36004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●自動運転バス試乗会（</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2019.12</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57" name="正方形/長方形 56">
            <a:extLst>
              <a:ext uri="{FF2B5EF4-FFF2-40B4-BE49-F238E27FC236}">
                <a16:creationId xmlns:a16="http://schemas.microsoft.com/office/drawing/2014/main" id="{F45B70BE-0F9C-467C-8CFB-AFFB7153B21A}"/>
              </a:ext>
            </a:extLst>
          </p:cNvPr>
          <p:cNvSpPr/>
          <p:nvPr/>
        </p:nvSpPr>
        <p:spPr>
          <a:xfrm>
            <a:off x="3793931" y="2137944"/>
            <a:ext cx="3312367" cy="36004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●自動運転バス実証実験（</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2019.12</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2020.1</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p:txBody>
      </p:sp>
      <p:sp>
        <p:nvSpPr>
          <p:cNvPr id="58" name="正方形/長方形 57">
            <a:extLst>
              <a:ext uri="{FF2B5EF4-FFF2-40B4-BE49-F238E27FC236}">
                <a16:creationId xmlns:a16="http://schemas.microsoft.com/office/drawing/2014/main" id="{4D792E2B-B8CB-4CB6-9755-8729AA2E0C49}"/>
              </a:ext>
            </a:extLst>
          </p:cNvPr>
          <p:cNvSpPr/>
          <p:nvPr/>
        </p:nvSpPr>
        <p:spPr>
          <a:xfrm>
            <a:off x="7524512" y="2996952"/>
            <a:ext cx="1656000" cy="36004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●自動運転バス 実証実験</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2022.3</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2022.4.</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44" name="角丸四角形 43"/>
          <p:cNvSpPr/>
          <p:nvPr/>
        </p:nvSpPr>
        <p:spPr>
          <a:xfrm>
            <a:off x="7396758" y="188640"/>
            <a:ext cx="1423714" cy="342072"/>
          </a:xfrm>
          <a:prstGeom prst="roundRect">
            <a:avLst/>
          </a:prstGeom>
          <a:solidFill>
            <a:srgbClr val="0070C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追加</a:t>
            </a:r>
          </a:p>
        </p:txBody>
      </p:sp>
      <p:sp>
        <p:nvSpPr>
          <p:cNvPr id="45" name="正方形/長方形 44"/>
          <p:cNvSpPr/>
          <p:nvPr/>
        </p:nvSpPr>
        <p:spPr>
          <a:xfrm>
            <a:off x="5694058" y="188640"/>
            <a:ext cx="1614246" cy="360040"/>
          </a:xfrm>
          <a:prstGeom prst="rect">
            <a:avLst/>
          </a:prstGeom>
          <a:solidFill>
            <a:schemeClr val="accent3">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1600" b="1" dirty="0" smtClean="0">
                <a:solidFill>
                  <a:schemeClr val="bg1"/>
                </a:solidFill>
                <a:latin typeface="BIZ UDゴシック" panose="020B0400000000000000" pitchFamily="49" charset="-128"/>
                <a:ea typeface="BIZ UDゴシック" panose="020B0400000000000000" pitchFamily="49" charset="-128"/>
              </a:rPr>
              <a:t>民営化後の</a:t>
            </a:r>
            <a:r>
              <a:rPr kumimoji="1" lang="ja-JP" altLang="en-US" sz="1600" b="1" dirty="0">
                <a:solidFill>
                  <a:schemeClr val="bg1"/>
                </a:solidFill>
                <a:latin typeface="BIZ UDゴシック" panose="020B0400000000000000" pitchFamily="49" charset="-128"/>
                <a:ea typeface="BIZ UDゴシック" panose="020B0400000000000000" pitchFamily="49" charset="-128"/>
              </a:rPr>
              <a:t>取組</a:t>
            </a:r>
          </a:p>
        </p:txBody>
      </p:sp>
      <p:sp>
        <p:nvSpPr>
          <p:cNvPr id="59" name="テキスト ボックス 58"/>
          <p:cNvSpPr txBox="1"/>
          <p:nvPr/>
        </p:nvSpPr>
        <p:spPr>
          <a:xfrm>
            <a:off x="0" y="0"/>
            <a:ext cx="3851920" cy="26064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Ⅱ</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公民連携</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経営形態の見直し</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民営化の取組</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・地下鉄</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4" name="スライド番号プレースホルダー 3"/>
          <p:cNvSpPr>
            <a:spLocks noGrp="1"/>
          </p:cNvSpPr>
          <p:nvPr>
            <p:ph type="sldNum" sz="quarter" idx="12"/>
          </p:nvPr>
        </p:nvSpPr>
        <p:spPr/>
        <p:txBody>
          <a:bodyPr/>
          <a:lstStyle/>
          <a:p>
            <a:fld id="{CCEC3038-1CF1-4B63-9920-55248DCFBA97}" type="slidenum">
              <a:rPr kumimoji="1" lang="ja-JP" altLang="en-US" smtClean="0"/>
              <a:pPr/>
              <a:t>66</a:t>
            </a:fld>
            <a:endParaRPr kumimoji="1" lang="ja-JP" altLang="en-US"/>
          </a:p>
        </p:txBody>
      </p:sp>
    </p:spTree>
    <p:extLst>
      <p:ext uri="{BB962C8B-B14F-4D97-AF65-F5344CB8AC3E}">
        <p14:creationId xmlns:p14="http://schemas.microsoft.com/office/powerpoint/2010/main" val="3586800527"/>
      </p:ext>
    </p:extLst>
  </p:cSld>
  <p:clrMapOvr>
    <a:masterClrMapping/>
  </p:clrMapOvr>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正方形/長方形 26"/>
          <p:cNvSpPr/>
          <p:nvPr/>
        </p:nvSpPr>
        <p:spPr>
          <a:xfrm>
            <a:off x="251520" y="260648"/>
            <a:ext cx="5904656" cy="369332"/>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②多様な事業展開（</a:t>
            </a:r>
            <a:r>
              <a:rPr kumimoji="1" lang="en-US" altLang="ja-JP" sz="1800" b="1" i="0" u="none" strike="noStrike" kern="1200" cap="none" spc="0" normalizeH="0" baseline="0" noProof="0" dirty="0" err="1">
                <a:ln>
                  <a:noFill/>
                </a:ln>
                <a:solidFill>
                  <a:prstClr val="black"/>
                </a:solidFill>
                <a:effectLst/>
                <a:uLnTx/>
                <a:uFillTx/>
                <a:latin typeface="Calibri" pitchFamily="34" charset="0"/>
                <a:ea typeface="ＭＳ Ｐゴシック" panose="020B0600070205080204" pitchFamily="50" charset="-128"/>
                <a:cs typeface="+mn-cs"/>
              </a:rPr>
              <a:t>MaaS</a:t>
            </a:r>
            <a:r>
              <a:rPr kumimoji="1" lang="ja-JP" altLang="en-US" sz="1800" b="1"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の推進）</a:t>
            </a:r>
          </a:p>
        </p:txBody>
      </p:sp>
      <p:cxnSp>
        <p:nvCxnSpPr>
          <p:cNvPr id="28" name="直線コネクタ 27"/>
          <p:cNvCxnSpPr/>
          <p:nvPr/>
        </p:nvCxnSpPr>
        <p:spPr>
          <a:xfrm>
            <a:off x="179512" y="620688"/>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1" name="直線コネクタ 40">
            <a:extLst>
              <a:ext uri="{FF2B5EF4-FFF2-40B4-BE49-F238E27FC236}">
                <a16:creationId xmlns:a16="http://schemas.microsoft.com/office/drawing/2014/main" id="{E4320C0A-7E0E-4F18-9A5D-D9F85BADDE66}"/>
              </a:ext>
            </a:extLst>
          </p:cNvPr>
          <p:cNvCxnSpPr>
            <a:cxnSpLocks/>
          </p:cNvCxnSpPr>
          <p:nvPr/>
        </p:nvCxnSpPr>
        <p:spPr>
          <a:xfrm>
            <a:off x="2627784" y="1124744"/>
            <a:ext cx="0" cy="1441973"/>
          </a:xfrm>
          <a:prstGeom prst="line">
            <a:avLst/>
          </a:prstGeom>
          <a:ln w="3175">
            <a:prstDash val="sysDash"/>
          </a:ln>
        </p:spPr>
        <p:style>
          <a:lnRef idx="1">
            <a:schemeClr val="accent1"/>
          </a:lnRef>
          <a:fillRef idx="0">
            <a:schemeClr val="accent1"/>
          </a:fillRef>
          <a:effectRef idx="0">
            <a:schemeClr val="accent1"/>
          </a:effectRef>
          <a:fontRef idx="minor">
            <a:schemeClr val="tx1"/>
          </a:fontRef>
        </p:style>
      </p:cxnSp>
      <p:cxnSp>
        <p:nvCxnSpPr>
          <p:cNvPr id="63" name="直線コネクタ 62">
            <a:extLst>
              <a:ext uri="{FF2B5EF4-FFF2-40B4-BE49-F238E27FC236}">
                <a16:creationId xmlns:a16="http://schemas.microsoft.com/office/drawing/2014/main" id="{03C320DE-9FD0-44EF-A1BF-B344FF674C00}"/>
              </a:ext>
            </a:extLst>
          </p:cNvPr>
          <p:cNvCxnSpPr>
            <a:cxnSpLocks/>
          </p:cNvCxnSpPr>
          <p:nvPr/>
        </p:nvCxnSpPr>
        <p:spPr>
          <a:xfrm>
            <a:off x="4620357" y="1124744"/>
            <a:ext cx="0" cy="1441973"/>
          </a:xfrm>
          <a:prstGeom prst="line">
            <a:avLst/>
          </a:prstGeom>
          <a:ln w="3175">
            <a:prstDash val="sysDash"/>
          </a:ln>
        </p:spPr>
        <p:style>
          <a:lnRef idx="1">
            <a:schemeClr val="accent1"/>
          </a:lnRef>
          <a:fillRef idx="0">
            <a:schemeClr val="accent1"/>
          </a:fillRef>
          <a:effectRef idx="0">
            <a:schemeClr val="accent1"/>
          </a:effectRef>
          <a:fontRef idx="minor">
            <a:schemeClr val="tx1"/>
          </a:fontRef>
        </p:style>
      </p:cxnSp>
      <p:cxnSp>
        <p:nvCxnSpPr>
          <p:cNvPr id="64" name="直線コネクタ 63">
            <a:extLst>
              <a:ext uri="{FF2B5EF4-FFF2-40B4-BE49-F238E27FC236}">
                <a16:creationId xmlns:a16="http://schemas.microsoft.com/office/drawing/2014/main" id="{E31C7970-6FEC-43C0-9854-DD2BCBD86AD7}"/>
              </a:ext>
            </a:extLst>
          </p:cNvPr>
          <p:cNvCxnSpPr>
            <a:cxnSpLocks/>
          </p:cNvCxnSpPr>
          <p:nvPr/>
        </p:nvCxnSpPr>
        <p:spPr>
          <a:xfrm>
            <a:off x="6708465" y="1124744"/>
            <a:ext cx="0" cy="1441973"/>
          </a:xfrm>
          <a:prstGeom prst="line">
            <a:avLst/>
          </a:prstGeom>
          <a:ln w="3175">
            <a:prstDash val="sysDash"/>
          </a:ln>
        </p:spPr>
        <p:style>
          <a:lnRef idx="1">
            <a:schemeClr val="accent1"/>
          </a:lnRef>
          <a:fillRef idx="0">
            <a:schemeClr val="accent1"/>
          </a:fillRef>
          <a:effectRef idx="0">
            <a:schemeClr val="accent1"/>
          </a:effectRef>
          <a:fontRef idx="minor">
            <a:schemeClr val="tx1"/>
          </a:fontRef>
        </p:style>
      </p:cxnSp>
      <p:sp>
        <p:nvSpPr>
          <p:cNvPr id="65" name="山形 6">
            <a:extLst>
              <a:ext uri="{FF2B5EF4-FFF2-40B4-BE49-F238E27FC236}">
                <a16:creationId xmlns:a16="http://schemas.microsoft.com/office/drawing/2014/main" id="{1E7366E4-045C-4F8C-AC0B-A49D6F034B29}"/>
              </a:ext>
            </a:extLst>
          </p:cNvPr>
          <p:cNvSpPr/>
          <p:nvPr/>
        </p:nvSpPr>
        <p:spPr>
          <a:xfrm>
            <a:off x="611560" y="692696"/>
            <a:ext cx="2160000" cy="278985"/>
          </a:xfrm>
          <a:prstGeom prst="chevron">
            <a:avLst/>
          </a:prstGeom>
          <a:noFill/>
          <a:ln w="190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2018</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a:t>
            </a:r>
          </a:p>
        </p:txBody>
      </p:sp>
      <p:sp>
        <p:nvSpPr>
          <p:cNvPr id="66" name="山形 7">
            <a:extLst>
              <a:ext uri="{FF2B5EF4-FFF2-40B4-BE49-F238E27FC236}">
                <a16:creationId xmlns:a16="http://schemas.microsoft.com/office/drawing/2014/main" id="{72F65D2A-B2A0-482A-9858-FF48DA7D7DEE}"/>
              </a:ext>
            </a:extLst>
          </p:cNvPr>
          <p:cNvSpPr/>
          <p:nvPr/>
        </p:nvSpPr>
        <p:spPr>
          <a:xfrm>
            <a:off x="2628024" y="692696"/>
            <a:ext cx="2160000" cy="278985"/>
          </a:xfrm>
          <a:prstGeom prst="chevron">
            <a:avLst/>
          </a:prstGeom>
          <a:noFill/>
          <a:ln w="190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2019</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a:t>
            </a:r>
          </a:p>
        </p:txBody>
      </p:sp>
      <p:sp>
        <p:nvSpPr>
          <p:cNvPr id="67" name="山形 8">
            <a:extLst>
              <a:ext uri="{FF2B5EF4-FFF2-40B4-BE49-F238E27FC236}">
                <a16:creationId xmlns:a16="http://schemas.microsoft.com/office/drawing/2014/main" id="{346F1E0F-FC38-40A9-B993-D2BEE3C4CEBA}"/>
              </a:ext>
            </a:extLst>
          </p:cNvPr>
          <p:cNvSpPr/>
          <p:nvPr/>
        </p:nvSpPr>
        <p:spPr>
          <a:xfrm>
            <a:off x="4644248" y="692696"/>
            <a:ext cx="2160000" cy="278985"/>
          </a:xfrm>
          <a:prstGeom prst="chevron">
            <a:avLst/>
          </a:prstGeom>
          <a:noFill/>
          <a:ln w="190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2020</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a:t>
            </a:r>
          </a:p>
        </p:txBody>
      </p:sp>
      <p:sp>
        <p:nvSpPr>
          <p:cNvPr id="68" name="山形 9">
            <a:extLst>
              <a:ext uri="{FF2B5EF4-FFF2-40B4-BE49-F238E27FC236}">
                <a16:creationId xmlns:a16="http://schemas.microsoft.com/office/drawing/2014/main" id="{8893F885-CDF6-44F8-BF9D-2695C0A9C48A}"/>
              </a:ext>
            </a:extLst>
          </p:cNvPr>
          <p:cNvSpPr/>
          <p:nvPr/>
        </p:nvSpPr>
        <p:spPr>
          <a:xfrm>
            <a:off x="6660472" y="692696"/>
            <a:ext cx="2160000" cy="278985"/>
          </a:xfrm>
          <a:prstGeom prst="chevron">
            <a:avLst/>
          </a:prstGeom>
          <a:noFill/>
          <a:ln w="190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2021</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a:t>
            </a:r>
          </a:p>
        </p:txBody>
      </p:sp>
      <p:sp>
        <p:nvSpPr>
          <p:cNvPr id="69" name="正方形/長方形 68">
            <a:extLst>
              <a:ext uri="{FF2B5EF4-FFF2-40B4-BE49-F238E27FC236}">
                <a16:creationId xmlns:a16="http://schemas.microsoft.com/office/drawing/2014/main" id="{9F050C6C-F7C3-462D-A25A-BEB2EA1C38BB}"/>
              </a:ext>
            </a:extLst>
          </p:cNvPr>
          <p:cNvSpPr/>
          <p:nvPr/>
        </p:nvSpPr>
        <p:spPr>
          <a:xfrm>
            <a:off x="251520" y="1124744"/>
            <a:ext cx="432048" cy="1368152"/>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eaVert" lIns="36000" tIns="36000" rIns="0" bIns="3600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sysClr val="windowText" lastClr="000000"/>
                </a:solidFill>
                <a:effectLst/>
                <a:uLnTx/>
                <a:uFillTx/>
                <a:latin typeface="ＭＳ Ｐゴシック" panose="020B0600070205080204" pitchFamily="50" charset="-128"/>
                <a:ea typeface="ＭＳ Ｐゴシック" panose="020B0600070205080204" pitchFamily="50" charset="-128"/>
                <a:cs typeface="+mn-cs"/>
              </a:rPr>
              <a:t>年表（概況）</a:t>
            </a:r>
          </a:p>
        </p:txBody>
      </p:sp>
      <p:cxnSp>
        <p:nvCxnSpPr>
          <p:cNvPr id="70" name="直線コネクタ 69">
            <a:extLst>
              <a:ext uri="{FF2B5EF4-FFF2-40B4-BE49-F238E27FC236}">
                <a16:creationId xmlns:a16="http://schemas.microsoft.com/office/drawing/2014/main" id="{EE378781-8855-4002-9812-8F93AEE3AAC4}"/>
              </a:ext>
            </a:extLst>
          </p:cNvPr>
          <p:cNvCxnSpPr/>
          <p:nvPr/>
        </p:nvCxnSpPr>
        <p:spPr>
          <a:xfrm>
            <a:off x="215008" y="2566717"/>
            <a:ext cx="8568952" cy="0"/>
          </a:xfrm>
          <a:prstGeom prst="line">
            <a:avLst/>
          </a:prstGeom>
        </p:spPr>
        <p:style>
          <a:lnRef idx="1">
            <a:schemeClr val="accent1"/>
          </a:lnRef>
          <a:fillRef idx="0">
            <a:schemeClr val="accent1"/>
          </a:fillRef>
          <a:effectRef idx="0">
            <a:schemeClr val="accent1"/>
          </a:effectRef>
          <a:fontRef idx="minor">
            <a:schemeClr val="tx1"/>
          </a:fontRef>
        </p:style>
      </p:cxnSp>
      <p:sp>
        <p:nvSpPr>
          <p:cNvPr id="53" name="正方形/長方形 52">
            <a:extLst>
              <a:ext uri="{FF2B5EF4-FFF2-40B4-BE49-F238E27FC236}">
                <a16:creationId xmlns:a16="http://schemas.microsoft.com/office/drawing/2014/main" id="{73DC218A-8601-4622-B88E-F8CA23D1AA7D}"/>
              </a:ext>
            </a:extLst>
          </p:cNvPr>
          <p:cNvSpPr/>
          <p:nvPr/>
        </p:nvSpPr>
        <p:spPr>
          <a:xfrm>
            <a:off x="178542" y="2714008"/>
            <a:ext cx="4233230" cy="142961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srgbClr val="002060"/>
                </a:solidFill>
                <a:effectLst/>
                <a:uLnTx/>
                <a:uFillTx/>
                <a:latin typeface="ＭＳ Ｐゴシック" panose="020B0600070205080204" pitchFamily="50" charset="-128"/>
                <a:ea typeface="ＭＳ Ｐゴシック" panose="020B0600070205080204" pitchFamily="50" charset="-128"/>
                <a:cs typeface="+mn-cs"/>
              </a:rPr>
              <a:t>「大阪都市型</a:t>
            </a:r>
            <a:r>
              <a:rPr kumimoji="1" lang="en-US" altLang="ja-JP" sz="1200" b="1" i="0" u="none" strike="noStrike" kern="1200" cap="none" spc="0" normalizeH="0" baseline="0" noProof="0" dirty="0" err="1">
                <a:ln>
                  <a:noFill/>
                </a:ln>
                <a:solidFill>
                  <a:srgbClr val="002060"/>
                </a:solidFill>
                <a:effectLst/>
                <a:uLnTx/>
                <a:uFillTx/>
                <a:latin typeface="ＭＳ Ｐゴシック" panose="020B0600070205080204" pitchFamily="50" charset="-128"/>
                <a:ea typeface="ＭＳ Ｐゴシック" panose="020B0600070205080204" pitchFamily="50" charset="-128"/>
                <a:cs typeface="+mn-cs"/>
              </a:rPr>
              <a:t>MaaS</a:t>
            </a:r>
            <a:r>
              <a:rPr kumimoji="1" lang="ja-JP" altLang="en-US" sz="1200" b="1" i="0" u="none" strike="noStrike" kern="1200" cap="none" spc="0" normalizeH="0" baseline="0" noProof="0" dirty="0">
                <a:ln>
                  <a:noFill/>
                </a:ln>
                <a:solidFill>
                  <a:srgbClr val="002060"/>
                </a:solidFill>
                <a:effectLst/>
                <a:uLnTx/>
                <a:uFillTx/>
                <a:latin typeface="ＭＳ Ｐゴシック" panose="020B0600070205080204" pitchFamily="50" charset="-128"/>
                <a:ea typeface="ＭＳ Ｐゴシック" panose="020B0600070205080204" pitchFamily="50" charset="-128"/>
                <a:cs typeface="+mn-cs"/>
              </a:rPr>
              <a:t>構想」の推進</a:t>
            </a:r>
            <a:endParaRPr kumimoji="1" lang="en-US" altLang="ja-JP" sz="1200" b="1" i="0" u="none" strike="noStrike" kern="1200" cap="none" spc="0" normalizeH="0" baseline="0" noProof="0" dirty="0">
              <a:ln>
                <a:noFill/>
              </a:ln>
              <a:solidFill>
                <a:srgbClr val="002060"/>
              </a:solidFill>
              <a:effectLst/>
              <a:uLnTx/>
              <a:uFillTx/>
              <a:latin typeface="ＭＳ Ｐゴシック" panose="020B0600070205080204" pitchFamily="50" charset="-128"/>
              <a:ea typeface="ＭＳ Ｐゴシック" panose="020B0600070205080204" pitchFamily="50"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Osaka Metro Group</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が考える大阪のモビリティ課題と実現したい</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大阪の未来</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を掛け合わせた「大阪都市型</a:t>
            </a:r>
            <a:r>
              <a:rPr kumimoji="1" lang="en-US" altLang="ja-JP" sz="1200" b="0" i="0" u="none" strike="noStrike" kern="1200" cap="none" spc="0" normalizeH="0" baseline="0" noProof="0" dirty="0" err="1">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MaaS</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構想」を大阪スマートシティ戦略会議で公表し、以降、着実に推進。</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2021</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3</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月からオンデマンドバスの社会実験を生野区・平野　</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区で開始し、予約・決済に使える</a:t>
            </a:r>
            <a:r>
              <a:rPr kumimoji="1" lang="en-US" altLang="ja-JP" sz="1200" b="0" i="0" u="none" strike="noStrike" kern="1200" cap="none" spc="0" normalizeH="0" baseline="0" noProof="0" dirty="0" err="1">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MaaS</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アプリ社会実験版も</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配信。</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10</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12</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月に同区内の運行エリアを更に拡大。</a:t>
            </a:r>
            <a:endParaRPr kumimoji="1" lang="ja-JP" altLang="en-US" sz="1200" b="0" i="0" u="none" strike="noStrike" kern="1200" cap="none" spc="0" normalizeH="0" baseline="0" noProof="0" dirty="0">
              <a:ln>
                <a:noFill/>
              </a:ln>
              <a:solidFill>
                <a:srgbClr val="32328C"/>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50" name="正方形/長方形 49">
            <a:extLst>
              <a:ext uri="{FF2B5EF4-FFF2-40B4-BE49-F238E27FC236}">
                <a16:creationId xmlns:a16="http://schemas.microsoft.com/office/drawing/2014/main" id="{90AA49BC-2E3A-4E5B-A8F1-CA51467BEB58}"/>
              </a:ext>
            </a:extLst>
          </p:cNvPr>
          <p:cNvSpPr/>
          <p:nvPr/>
        </p:nvSpPr>
        <p:spPr>
          <a:xfrm>
            <a:off x="3312100" y="1386444"/>
            <a:ext cx="2664296" cy="36004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●「大阪都市型</a:t>
            </a:r>
            <a:r>
              <a:rPr kumimoji="1" lang="en-US" altLang="ja-JP" sz="1000" b="0" i="0" u="none" strike="noStrike" kern="1200" cap="none" spc="0" normalizeH="0" baseline="0" noProof="0" dirty="0" err="1">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MaaS</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」構想発表（</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2019.10</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pic>
        <p:nvPicPr>
          <p:cNvPr id="4" name="図 3">
            <a:extLst>
              <a:ext uri="{FF2B5EF4-FFF2-40B4-BE49-F238E27FC236}">
                <a16:creationId xmlns:a16="http://schemas.microsoft.com/office/drawing/2014/main" id="{DC6728D4-0AE6-4322-9198-0FEBADD48A82}"/>
              </a:ext>
            </a:extLst>
          </p:cNvPr>
          <p:cNvPicPr>
            <a:picLocks noChangeAspect="1"/>
          </p:cNvPicPr>
          <p:nvPr/>
        </p:nvPicPr>
        <p:blipFill rotWithShape="1">
          <a:blip r:embed="rId3"/>
          <a:srcRect t="4257"/>
          <a:stretch/>
        </p:blipFill>
        <p:spPr>
          <a:xfrm>
            <a:off x="4444282" y="2977314"/>
            <a:ext cx="4719932" cy="2491171"/>
          </a:xfrm>
          <a:prstGeom prst="rect">
            <a:avLst/>
          </a:prstGeom>
        </p:spPr>
      </p:pic>
      <p:sp>
        <p:nvSpPr>
          <p:cNvPr id="83" name="正方形/長方形 82">
            <a:extLst>
              <a:ext uri="{FF2B5EF4-FFF2-40B4-BE49-F238E27FC236}">
                <a16:creationId xmlns:a16="http://schemas.microsoft.com/office/drawing/2014/main" id="{DC9B7975-842D-4051-AD2A-A3BCC194CB95}"/>
              </a:ext>
            </a:extLst>
          </p:cNvPr>
          <p:cNvSpPr/>
          <p:nvPr/>
        </p:nvSpPr>
        <p:spPr>
          <a:xfrm>
            <a:off x="4411772" y="2707505"/>
            <a:ext cx="4233230" cy="21602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Osaka</a:t>
            </a:r>
            <a:r>
              <a:rPr kumimoji="1"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Metro</a:t>
            </a:r>
            <a:r>
              <a:rPr kumimoji="1"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Group</a:t>
            </a:r>
            <a:r>
              <a:rPr kumimoji="1"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が目指す都市型</a:t>
            </a:r>
            <a:r>
              <a:rPr kumimoji="1" lang="en-US" altLang="ja-JP" sz="1200" b="1" i="0" u="none" strike="noStrike" kern="1200" cap="none" spc="0" normalizeH="0" baseline="0" noProof="0" dirty="0" err="1">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MaaS</a:t>
            </a:r>
            <a:r>
              <a:rPr kumimoji="1"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構想</a:t>
            </a:r>
          </a:p>
        </p:txBody>
      </p:sp>
      <p:grpSp>
        <p:nvGrpSpPr>
          <p:cNvPr id="47" name="グループ化 46">
            <a:extLst>
              <a:ext uri="{FF2B5EF4-FFF2-40B4-BE49-F238E27FC236}">
                <a16:creationId xmlns:a16="http://schemas.microsoft.com/office/drawing/2014/main" id="{20CD5F86-B0AA-4A5E-B405-3BCB48CF4828}"/>
              </a:ext>
            </a:extLst>
          </p:cNvPr>
          <p:cNvGrpSpPr/>
          <p:nvPr/>
        </p:nvGrpSpPr>
        <p:grpSpPr>
          <a:xfrm>
            <a:off x="178542" y="4178951"/>
            <a:ext cx="4357454" cy="910475"/>
            <a:chOff x="338791" y="3662322"/>
            <a:chExt cx="5317571" cy="840439"/>
          </a:xfrm>
        </p:grpSpPr>
        <p:sp>
          <p:nvSpPr>
            <p:cNvPr id="48" name="正方形/長方形 47">
              <a:extLst>
                <a:ext uri="{FF2B5EF4-FFF2-40B4-BE49-F238E27FC236}">
                  <a16:creationId xmlns:a16="http://schemas.microsoft.com/office/drawing/2014/main" id="{E2ABF51F-AA95-4FFB-9BCC-AE30E045118C}"/>
                </a:ext>
              </a:extLst>
            </p:cNvPr>
            <p:cNvSpPr/>
            <p:nvPr/>
          </p:nvSpPr>
          <p:spPr>
            <a:xfrm>
              <a:off x="471786" y="3662322"/>
              <a:ext cx="5184576" cy="28249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srgbClr val="002060"/>
                  </a:solidFill>
                  <a:effectLst/>
                  <a:uLnTx/>
                  <a:uFillTx/>
                  <a:latin typeface="ＭＳ Ｐゴシック" panose="020B0600070205080204" pitchFamily="50" charset="-128"/>
                  <a:ea typeface="ＭＳ Ｐゴシック" panose="020B0600070205080204" pitchFamily="50" charset="-128"/>
                  <a:cs typeface="+mn-cs"/>
                </a:rPr>
                <a:t>関西・鉄道７社による</a:t>
              </a:r>
              <a:r>
                <a:rPr kumimoji="1" lang="en-US" altLang="ja-JP" sz="1200" b="1" i="0" u="none" strike="noStrike" kern="1200" cap="none" spc="0" normalizeH="0" baseline="0" noProof="0" dirty="0" err="1">
                  <a:ln>
                    <a:noFill/>
                  </a:ln>
                  <a:solidFill>
                    <a:srgbClr val="002060"/>
                  </a:solidFill>
                  <a:effectLst/>
                  <a:uLnTx/>
                  <a:uFillTx/>
                  <a:latin typeface="ＭＳ Ｐゴシック" panose="020B0600070205080204" pitchFamily="50" charset="-128"/>
                  <a:ea typeface="ＭＳ Ｐゴシック" panose="020B0600070205080204" pitchFamily="50" charset="-128"/>
                  <a:cs typeface="+mn-cs"/>
                </a:rPr>
                <a:t>MaaS</a:t>
              </a:r>
              <a:r>
                <a:rPr kumimoji="1" lang="ja-JP" altLang="en-US" sz="1200" b="1" i="0" u="none" strike="noStrike" kern="1200" cap="none" spc="0" normalizeH="0" baseline="0" noProof="0" dirty="0">
                  <a:ln>
                    <a:noFill/>
                  </a:ln>
                  <a:solidFill>
                    <a:srgbClr val="002060"/>
                  </a:solidFill>
                  <a:effectLst/>
                  <a:uLnTx/>
                  <a:uFillTx/>
                  <a:latin typeface="ＭＳ Ｐゴシック" panose="020B0600070205080204" pitchFamily="50" charset="-128"/>
                  <a:ea typeface="ＭＳ Ｐゴシック" panose="020B0600070205080204" pitchFamily="50" charset="-128"/>
                  <a:cs typeface="+mn-cs"/>
                </a:rPr>
                <a:t>共同検討</a:t>
              </a:r>
            </a:p>
          </p:txBody>
        </p:sp>
        <p:sp>
          <p:nvSpPr>
            <p:cNvPr id="51" name="正方形/長方形 50">
              <a:extLst>
                <a:ext uri="{FF2B5EF4-FFF2-40B4-BE49-F238E27FC236}">
                  <a16:creationId xmlns:a16="http://schemas.microsoft.com/office/drawing/2014/main" id="{3574CA76-D595-454F-8871-68995AFEFDAA}"/>
                </a:ext>
              </a:extLst>
            </p:cNvPr>
            <p:cNvSpPr/>
            <p:nvPr/>
          </p:nvSpPr>
          <p:spPr>
            <a:xfrm>
              <a:off x="338791" y="3854689"/>
              <a:ext cx="5184576" cy="64807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2025</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年に開催される大阪・関西万博に向け、関西地域に</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おいて出発地から目的地までのシームレスな移動手段を</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ご提供するために</a:t>
              </a:r>
              <a:r>
                <a:rPr kumimoji="1" lang="en-US" altLang="ja-JP" sz="1200" b="0" i="0" u="none" strike="noStrike" kern="1200" cap="none" spc="0" normalizeH="0" baseline="0" noProof="0" dirty="0" err="1">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MaaS</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を実用化することを視野に入れ、</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7</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社で「関西</a:t>
              </a:r>
              <a:r>
                <a:rPr kumimoji="1" lang="en-US" altLang="ja-JP" sz="1200" b="0" i="0" u="none" strike="noStrike" kern="1200" cap="none" spc="0" normalizeH="0" baseline="0" noProof="0" dirty="0" err="1">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MaaS</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検討会」を組織。</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grpSp>
      <p:sp>
        <p:nvSpPr>
          <p:cNvPr id="52" name="正方形/長方形 51">
            <a:extLst>
              <a:ext uri="{FF2B5EF4-FFF2-40B4-BE49-F238E27FC236}">
                <a16:creationId xmlns:a16="http://schemas.microsoft.com/office/drawing/2014/main" id="{796CD044-13FA-A85D-2F11-5EC94C1706F3}"/>
              </a:ext>
            </a:extLst>
          </p:cNvPr>
          <p:cNvSpPr/>
          <p:nvPr/>
        </p:nvSpPr>
        <p:spPr>
          <a:xfrm>
            <a:off x="3312100" y="1700808"/>
            <a:ext cx="2664296" cy="36004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●関西鉄道</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7</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社による「</a:t>
            </a:r>
            <a:r>
              <a:rPr kumimoji="1" lang="en-US" altLang="ja-JP" sz="1000" b="0" i="0" u="none" strike="noStrike" kern="1200" cap="none" spc="0" normalizeH="0" baseline="0" noProof="0" dirty="0" err="1">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MaaS</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検討会」を組織　</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2019.10</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54" name="正方形/長方形 53">
            <a:extLst>
              <a:ext uri="{FF2B5EF4-FFF2-40B4-BE49-F238E27FC236}">
                <a16:creationId xmlns:a16="http://schemas.microsoft.com/office/drawing/2014/main" id="{301E423A-30A0-4EFB-9F13-5C4AE44A35B8}"/>
              </a:ext>
            </a:extLst>
          </p:cNvPr>
          <p:cNvSpPr/>
          <p:nvPr/>
        </p:nvSpPr>
        <p:spPr>
          <a:xfrm>
            <a:off x="6024387" y="1320079"/>
            <a:ext cx="3232268" cy="35358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●生野区・平野区でオンデマンドバス社会実験開始、</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000" b="0" i="0" u="none" strike="noStrike" kern="1200" cap="none" spc="0" normalizeH="0" baseline="0" noProof="0" dirty="0" err="1">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MaaS</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アプリ社会実験版の配信（</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2021.3</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grpSp>
        <p:nvGrpSpPr>
          <p:cNvPr id="56" name="グループ化 55"/>
          <p:cNvGrpSpPr/>
          <p:nvPr/>
        </p:nvGrpSpPr>
        <p:grpSpPr>
          <a:xfrm>
            <a:off x="4076857" y="5364786"/>
            <a:ext cx="3799078" cy="1423830"/>
            <a:chOff x="3792074" y="5156189"/>
            <a:chExt cx="3799078" cy="1423830"/>
          </a:xfrm>
        </p:grpSpPr>
        <p:grpSp>
          <p:nvGrpSpPr>
            <p:cNvPr id="57" name="グループ化 56"/>
            <p:cNvGrpSpPr/>
            <p:nvPr/>
          </p:nvGrpSpPr>
          <p:grpSpPr>
            <a:xfrm>
              <a:off x="4405118" y="5156189"/>
              <a:ext cx="3186034" cy="1247691"/>
              <a:chOff x="4405118" y="5156189"/>
              <a:chExt cx="3186034" cy="1247691"/>
            </a:xfrm>
          </p:grpSpPr>
          <p:pic>
            <p:nvPicPr>
              <p:cNvPr id="59" name="Picture 6">
                <a:extLst>
                  <a:ext uri="{FF2B5EF4-FFF2-40B4-BE49-F238E27FC236}">
                    <a16:creationId xmlns:a16="http://schemas.microsoft.com/office/drawing/2014/main" id="{0D3C3885-4787-419D-8EBA-69AE2B421BA6}"/>
                  </a:ext>
                </a:extLst>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7046665" y="5323880"/>
                <a:ext cx="544487" cy="1080000"/>
              </a:xfrm>
              <a:prstGeom prst="rect">
                <a:avLst/>
              </a:prstGeom>
              <a:noFill/>
              <a:extLst>
                <a:ext uri="{909E8E84-426E-40DD-AFC4-6F175D3DCCD1}">
                  <a14:hiddenFill xmlns:a14="http://schemas.microsoft.com/office/drawing/2010/main">
                    <a:solidFill>
                      <a:srgbClr val="FFFFFF"/>
                    </a:solidFill>
                  </a14:hiddenFill>
                </a:ext>
              </a:extLst>
            </p:spPr>
          </p:pic>
          <p:pic>
            <p:nvPicPr>
              <p:cNvPr id="60" name="Picture 4">
                <a:extLst>
                  <a:ext uri="{FF2B5EF4-FFF2-40B4-BE49-F238E27FC236}">
                    <a16:creationId xmlns:a16="http://schemas.microsoft.com/office/drawing/2014/main" id="{DD77E3CD-19AC-4F27-9A9B-AAD81B27223E}"/>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6105560" y="5350425"/>
                <a:ext cx="770910" cy="616852"/>
              </a:xfrm>
              <a:prstGeom prst="rect">
                <a:avLst/>
              </a:prstGeom>
              <a:noFill/>
              <a:extLst>
                <a:ext uri="{909E8E84-426E-40DD-AFC4-6F175D3DCCD1}">
                  <a14:hiddenFill xmlns:a14="http://schemas.microsoft.com/office/drawing/2010/main">
                    <a:solidFill>
                      <a:srgbClr val="FFFFFF"/>
                    </a:solidFill>
                  </a14:hiddenFill>
                </a:ext>
              </a:extLst>
            </p:spPr>
          </p:pic>
          <p:pic>
            <p:nvPicPr>
              <p:cNvPr id="61" name="Picture 10" descr="オンデマンドバス">
                <a:extLst>
                  <a:ext uri="{FF2B5EF4-FFF2-40B4-BE49-F238E27FC236}">
                    <a16:creationId xmlns:a16="http://schemas.microsoft.com/office/drawing/2014/main" id="{9ABEFC06-FB7E-4DFC-B817-0161D8D57712}"/>
                  </a:ext>
                </a:extLst>
              </p:cNvPr>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4405118" y="5156189"/>
                <a:ext cx="1681427" cy="1188670"/>
              </a:xfrm>
              <a:prstGeom prst="rect">
                <a:avLst/>
              </a:prstGeom>
              <a:noFill/>
              <a:extLst>
                <a:ext uri="{909E8E84-426E-40DD-AFC4-6F175D3DCCD1}">
                  <a14:hiddenFill xmlns:a14="http://schemas.microsoft.com/office/drawing/2010/main">
                    <a:solidFill>
                      <a:srgbClr val="FFFFFF"/>
                    </a:solidFill>
                  </a14:hiddenFill>
                </a:ext>
              </a:extLst>
            </p:spPr>
          </p:pic>
        </p:grpSp>
        <p:sp>
          <p:nvSpPr>
            <p:cNvPr id="58" name="正方形/長方形 57">
              <a:extLst>
                <a:ext uri="{FF2B5EF4-FFF2-40B4-BE49-F238E27FC236}">
                  <a16:creationId xmlns:a16="http://schemas.microsoft.com/office/drawing/2014/main" id="{D89706F0-9570-4A05-9414-81C4AA80C909}"/>
                </a:ext>
              </a:extLst>
            </p:cNvPr>
            <p:cNvSpPr/>
            <p:nvPr/>
          </p:nvSpPr>
          <p:spPr>
            <a:xfrm>
              <a:off x="3792074" y="6214422"/>
              <a:ext cx="2398903" cy="365597"/>
            </a:xfrm>
            <a:prstGeom prst="rect">
              <a:avLst/>
            </a:prstGeom>
            <a:noFill/>
            <a:ln w="50800" algn="ctr">
              <a:noFill/>
              <a:miter lim="800000"/>
              <a:headEnd/>
              <a:tailEnd/>
            </a:ln>
          </p:spPr>
          <p:txBody>
            <a:bodyPr wrap="none" lIns="36000" tIns="10800" rIns="36000" bIns="10800" rtlCol="0" anchor="ctr">
              <a:noAutofit/>
            </a:bodyPr>
            <a:lstStyle/>
            <a:p>
              <a:pPr marL="185738" marR="0" lvl="0" indent="-185738" algn="r" defTabSz="914400" rtl="0" eaLnBrk="1" fontAlgn="auto" latinLnBrk="0" hangingPunct="1">
                <a:lnSpc>
                  <a:spcPct val="100000"/>
                </a:lnSpc>
                <a:spcBef>
                  <a:spcPts val="0"/>
                </a:spcBef>
                <a:spcAft>
                  <a:spcPts val="0"/>
                </a:spcAft>
                <a:buClr>
                  <a:srgbClr val="969696"/>
                </a:buClr>
                <a:buSzPct val="80000"/>
                <a:buFontTx/>
                <a:buNone/>
                <a:tabLst/>
                <a:defRPr/>
              </a:pPr>
              <a:r>
                <a:rPr kumimoji="1" lang="ja-JP" altLang="en-US" sz="1050" b="1" i="0" u="none" strike="noStrike" kern="1200" cap="none" spc="0" normalizeH="0" baseline="0" noProof="0" dirty="0">
                  <a:ln>
                    <a:noFill/>
                  </a:ln>
                  <a:solidFill>
                    <a:srgbClr val="000000"/>
                  </a:solidFill>
                  <a:effectLst>
                    <a:glow rad="101600">
                      <a:prstClr val="white"/>
                    </a:glow>
                  </a:effectLst>
                  <a:uLnTx/>
                  <a:uFillTx/>
                  <a:latin typeface="ＭＳ Ｐゴシック" panose="020B0600070205080204" pitchFamily="50" charset="-128"/>
                  <a:ea typeface="ＭＳ Ｐゴシック" panose="020B0600070205080204" pitchFamily="50" charset="-128"/>
                  <a:cs typeface="+mn-cs"/>
                </a:rPr>
                <a:t>オンデマンドバス車両・</a:t>
              </a:r>
              <a:r>
                <a:rPr kumimoji="1" lang="en-US" altLang="ja-JP" sz="1050" b="1" i="0" u="none" strike="noStrike" kern="1200" cap="none" spc="0" normalizeH="0" baseline="0" noProof="0" dirty="0" err="1">
                  <a:ln>
                    <a:noFill/>
                  </a:ln>
                  <a:solidFill>
                    <a:srgbClr val="000000"/>
                  </a:solidFill>
                  <a:effectLst>
                    <a:glow rad="101600">
                      <a:prstClr val="white"/>
                    </a:glow>
                  </a:effectLst>
                  <a:uLnTx/>
                  <a:uFillTx/>
                  <a:latin typeface="ＭＳ Ｐゴシック" panose="020B0600070205080204" pitchFamily="50" charset="-128"/>
                  <a:ea typeface="ＭＳ Ｐゴシック" panose="020B0600070205080204" pitchFamily="50" charset="-128"/>
                  <a:cs typeface="+mn-cs"/>
                </a:rPr>
                <a:t>MaaS</a:t>
              </a:r>
              <a:r>
                <a:rPr kumimoji="1" lang="ja-JP" altLang="en-US" sz="1050" b="1" i="0" u="none" strike="noStrike" kern="1200" cap="none" spc="0" normalizeH="0" baseline="0" noProof="0" dirty="0">
                  <a:ln>
                    <a:noFill/>
                  </a:ln>
                  <a:solidFill>
                    <a:srgbClr val="000000"/>
                  </a:solidFill>
                  <a:effectLst>
                    <a:glow rad="101600">
                      <a:prstClr val="white"/>
                    </a:glow>
                  </a:effectLst>
                  <a:uLnTx/>
                  <a:uFillTx/>
                  <a:latin typeface="ＭＳ Ｐゴシック" panose="020B0600070205080204" pitchFamily="50" charset="-128"/>
                  <a:ea typeface="ＭＳ Ｐゴシック" panose="020B0600070205080204" pitchFamily="50" charset="-128"/>
                  <a:cs typeface="+mn-cs"/>
                </a:rPr>
                <a:t>アプリ</a:t>
              </a:r>
            </a:p>
          </p:txBody>
        </p:sp>
      </p:grpSp>
      <p:sp>
        <p:nvSpPr>
          <p:cNvPr id="31" name="正方形/長方形 30">
            <a:extLst>
              <a:ext uri="{FF2B5EF4-FFF2-40B4-BE49-F238E27FC236}">
                <a16:creationId xmlns:a16="http://schemas.microsoft.com/office/drawing/2014/main" id="{5226813F-28F7-4066-B21B-12701F3C1180}"/>
              </a:ext>
            </a:extLst>
          </p:cNvPr>
          <p:cNvSpPr/>
          <p:nvPr/>
        </p:nvSpPr>
        <p:spPr>
          <a:xfrm>
            <a:off x="3793931" y="1916832"/>
            <a:ext cx="3312367" cy="36004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●自動運転バス試乗会（</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2019.12</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32" name="正方形/長方形 31">
            <a:extLst>
              <a:ext uri="{FF2B5EF4-FFF2-40B4-BE49-F238E27FC236}">
                <a16:creationId xmlns:a16="http://schemas.microsoft.com/office/drawing/2014/main" id="{F45B70BE-0F9C-467C-8CFB-AFFB7153B21A}"/>
              </a:ext>
            </a:extLst>
          </p:cNvPr>
          <p:cNvSpPr/>
          <p:nvPr/>
        </p:nvSpPr>
        <p:spPr>
          <a:xfrm>
            <a:off x="3793931" y="2137944"/>
            <a:ext cx="3312367" cy="36004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●自動運転バス実証実験（</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2019.12</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2020.1</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p:txBody>
      </p:sp>
      <p:sp>
        <p:nvSpPr>
          <p:cNvPr id="33" name="正方形/長方形 32">
            <a:extLst>
              <a:ext uri="{FF2B5EF4-FFF2-40B4-BE49-F238E27FC236}">
                <a16:creationId xmlns:a16="http://schemas.microsoft.com/office/drawing/2014/main" id="{DC5079B0-3572-4FB0-BCE3-B14AA1B5AD3A}"/>
              </a:ext>
            </a:extLst>
          </p:cNvPr>
          <p:cNvSpPr/>
          <p:nvPr/>
        </p:nvSpPr>
        <p:spPr>
          <a:xfrm>
            <a:off x="6943429" y="1875121"/>
            <a:ext cx="2242148" cy="30453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000" b="0" i="0" u="none" strike="noStrike" kern="1200" cap="none" spc="0" normalizeH="0" baseline="0" noProof="0" dirty="0" err="1">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MaaS</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アプリとタクシーアプリの</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連携（</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2022.1</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34" name="正方形/長方形 33">
            <a:extLst>
              <a:ext uri="{FF2B5EF4-FFF2-40B4-BE49-F238E27FC236}">
                <a16:creationId xmlns:a16="http://schemas.microsoft.com/office/drawing/2014/main" id="{4D792E2B-B8CB-4CB6-9755-8729AA2E0C49}"/>
              </a:ext>
            </a:extLst>
          </p:cNvPr>
          <p:cNvSpPr/>
          <p:nvPr/>
        </p:nvSpPr>
        <p:spPr>
          <a:xfrm>
            <a:off x="7359267" y="2179531"/>
            <a:ext cx="1656000" cy="36004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●自動運転バス 実証実験</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2022.3</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2022.4.</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grpSp>
        <p:nvGrpSpPr>
          <p:cNvPr id="36" name="グループ化 35">
            <a:extLst>
              <a:ext uri="{FF2B5EF4-FFF2-40B4-BE49-F238E27FC236}">
                <a16:creationId xmlns:a16="http://schemas.microsoft.com/office/drawing/2014/main" id="{01890174-1ED2-4F56-9DA3-447607C07CD7}"/>
              </a:ext>
            </a:extLst>
          </p:cNvPr>
          <p:cNvGrpSpPr/>
          <p:nvPr/>
        </p:nvGrpSpPr>
        <p:grpSpPr>
          <a:xfrm>
            <a:off x="178542" y="5199546"/>
            <a:ext cx="4392488" cy="1181782"/>
            <a:chOff x="435241" y="3321171"/>
            <a:chExt cx="5379624" cy="831240"/>
          </a:xfrm>
        </p:grpSpPr>
        <p:sp>
          <p:nvSpPr>
            <p:cNvPr id="37" name="正方形/長方形 36">
              <a:extLst>
                <a:ext uri="{FF2B5EF4-FFF2-40B4-BE49-F238E27FC236}">
                  <a16:creationId xmlns:a16="http://schemas.microsoft.com/office/drawing/2014/main" id="{8D1A170A-4A88-43F3-AF1E-CCA9F7FF33B9}"/>
                </a:ext>
              </a:extLst>
            </p:cNvPr>
            <p:cNvSpPr/>
            <p:nvPr/>
          </p:nvSpPr>
          <p:spPr>
            <a:xfrm>
              <a:off x="474068" y="3321171"/>
              <a:ext cx="5184576" cy="21602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srgbClr val="002060"/>
                  </a:solidFill>
                  <a:effectLst/>
                  <a:uLnTx/>
                  <a:uFillTx/>
                  <a:latin typeface="ＭＳ Ｐゴシック" panose="020B0600070205080204" pitchFamily="50" charset="-128"/>
                  <a:ea typeface="ＭＳ Ｐゴシック" panose="020B0600070205080204" pitchFamily="50" charset="-128"/>
                  <a:cs typeface="+mn-cs"/>
                </a:rPr>
                <a:t>自動運転化の実証実験（再掲）</a:t>
              </a:r>
            </a:p>
          </p:txBody>
        </p:sp>
        <p:sp>
          <p:nvSpPr>
            <p:cNvPr id="38" name="正方形/長方形 37">
              <a:extLst>
                <a:ext uri="{FF2B5EF4-FFF2-40B4-BE49-F238E27FC236}">
                  <a16:creationId xmlns:a16="http://schemas.microsoft.com/office/drawing/2014/main" id="{257899EE-8835-45C8-98ED-3859B3E18D84}"/>
                </a:ext>
              </a:extLst>
            </p:cNvPr>
            <p:cNvSpPr/>
            <p:nvPr/>
          </p:nvSpPr>
          <p:spPr>
            <a:xfrm>
              <a:off x="435241" y="3504339"/>
              <a:ext cx="5379624" cy="64807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実用化に向けて、グランフロント大阪周辺で大阪初の自動運転バス試乗会を開催（</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2019</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12</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大阪・関西万博開催予定地の夢洲を含むベイエリアにおいて、自動運転バスの実証実験を実施。（</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2019</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12</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2020</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「舞洲実証実験会場内」と、「コスモスクエア駅～舞洲実証実験会場」間の公道で実証実験を実施。（</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2022</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3</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4</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grpSp>
      <p:sp>
        <p:nvSpPr>
          <p:cNvPr id="39" name="角丸四角形 38"/>
          <p:cNvSpPr/>
          <p:nvPr/>
        </p:nvSpPr>
        <p:spPr>
          <a:xfrm>
            <a:off x="7396758" y="188640"/>
            <a:ext cx="1423714" cy="342302"/>
          </a:xfrm>
          <a:prstGeom prst="roundRect">
            <a:avLst/>
          </a:prstGeom>
          <a:solidFill>
            <a:srgbClr val="0070C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追加</a:t>
            </a:r>
          </a:p>
        </p:txBody>
      </p:sp>
      <p:sp>
        <p:nvSpPr>
          <p:cNvPr id="40" name="正方形/長方形 39"/>
          <p:cNvSpPr/>
          <p:nvPr/>
        </p:nvSpPr>
        <p:spPr>
          <a:xfrm>
            <a:off x="5694058" y="188640"/>
            <a:ext cx="1614246" cy="360040"/>
          </a:xfrm>
          <a:prstGeom prst="rect">
            <a:avLst/>
          </a:prstGeom>
          <a:solidFill>
            <a:schemeClr val="accent3">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1600" b="1" dirty="0" smtClean="0">
                <a:solidFill>
                  <a:schemeClr val="bg1"/>
                </a:solidFill>
                <a:latin typeface="BIZ UDゴシック" panose="020B0400000000000000" pitchFamily="49" charset="-128"/>
                <a:ea typeface="BIZ UDゴシック" panose="020B0400000000000000" pitchFamily="49" charset="-128"/>
              </a:rPr>
              <a:t>民営化後の</a:t>
            </a:r>
            <a:r>
              <a:rPr kumimoji="1" lang="ja-JP" altLang="en-US" sz="1600" b="1" dirty="0">
                <a:solidFill>
                  <a:schemeClr val="bg1"/>
                </a:solidFill>
                <a:latin typeface="BIZ UDゴシック" panose="020B0400000000000000" pitchFamily="49" charset="-128"/>
                <a:ea typeface="BIZ UDゴシック" panose="020B0400000000000000" pitchFamily="49" charset="-128"/>
              </a:rPr>
              <a:t>取組</a:t>
            </a:r>
          </a:p>
        </p:txBody>
      </p:sp>
      <p:sp>
        <p:nvSpPr>
          <p:cNvPr id="42" name="テキスト ボックス 41"/>
          <p:cNvSpPr txBox="1"/>
          <p:nvPr/>
        </p:nvSpPr>
        <p:spPr>
          <a:xfrm>
            <a:off x="0" y="0"/>
            <a:ext cx="3851920" cy="26064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Ⅱ</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公民連携</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経営形態の見直し</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民営化の取組</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・地下鉄</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2" name="スライド番号プレースホルダー 1"/>
          <p:cNvSpPr>
            <a:spLocks noGrp="1"/>
          </p:cNvSpPr>
          <p:nvPr>
            <p:ph type="sldNum" sz="quarter" idx="12"/>
          </p:nvPr>
        </p:nvSpPr>
        <p:spPr/>
        <p:txBody>
          <a:bodyPr/>
          <a:lstStyle/>
          <a:p>
            <a:fld id="{CCEC3038-1CF1-4B63-9920-55248DCFBA97}" type="slidenum">
              <a:rPr kumimoji="1" lang="ja-JP" altLang="en-US" smtClean="0"/>
              <a:pPr/>
              <a:t>67</a:t>
            </a:fld>
            <a:endParaRPr kumimoji="1" lang="ja-JP" altLang="en-US"/>
          </a:p>
        </p:txBody>
      </p:sp>
    </p:spTree>
    <p:extLst>
      <p:ext uri="{BB962C8B-B14F-4D97-AF65-F5344CB8AC3E}">
        <p14:creationId xmlns:p14="http://schemas.microsoft.com/office/powerpoint/2010/main" val="428527826"/>
      </p:ext>
    </p:extLst>
  </p:cSld>
  <p:clrMapOvr>
    <a:masterClrMapping/>
  </p:clrMapOvr>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73" name="直線コネクタ 72">
            <a:extLst>
              <a:ext uri="{FF2B5EF4-FFF2-40B4-BE49-F238E27FC236}">
                <a16:creationId xmlns:a16="http://schemas.microsoft.com/office/drawing/2014/main" id="{FC2A82DE-4B1B-4263-8CB1-980D2B0F56D1}"/>
              </a:ext>
            </a:extLst>
          </p:cNvPr>
          <p:cNvCxnSpPr>
            <a:cxnSpLocks/>
          </p:cNvCxnSpPr>
          <p:nvPr/>
        </p:nvCxnSpPr>
        <p:spPr>
          <a:xfrm>
            <a:off x="4590996" y="1161269"/>
            <a:ext cx="240" cy="2330716"/>
          </a:xfrm>
          <a:prstGeom prst="line">
            <a:avLst/>
          </a:prstGeom>
          <a:ln w="3175">
            <a:prstDash val="sysDash"/>
          </a:ln>
        </p:spPr>
        <p:style>
          <a:lnRef idx="1">
            <a:schemeClr val="accent1"/>
          </a:lnRef>
          <a:fillRef idx="0">
            <a:schemeClr val="accent1"/>
          </a:fillRef>
          <a:effectRef idx="0">
            <a:schemeClr val="accent1"/>
          </a:effectRef>
          <a:fontRef idx="minor">
            <a:schemeClr val="tx1"/>
          </a:fontRef>
        </p:style>
      </p:cxnSp>
      <p:cxnSp>
        <p:nvCxnSpPr>
          <p:cNvPr id="74" name="直線コネクタ 73">
            <a:extLst>
              <a:ext uri="{FF2B5EF4-FFF2-40B4-BE49-F238E27FC236}">
                <a16:creationId xmlns:a16="http://schemas.microsoft.com/office/drawing/2014/main" id="{6DA6622C-6FAF-4C5A-B3EE-E89878D4179E}"/>
              </a:ext>
            </a:extLst>
          </p:cNvPr>
          <p:cNvCxnSpPr>
            <a:cxnSpLocks/>
          </p:cNvCxnSpPr>
          <p:nvPr/>
        </p:nvCxnSpPr>
        <p:spPr>
          <a:xfrm>
            <a:off x="6660232" y="1155070"/>
            <a:ext cx="240" cy="2330716"/>
          </a:xfrm>
          <a:prstGeom prst="line">
            <a:avLst/>
          </a:prstGeom>
          <a:ln w="3175">
            <a:prstDash val="sysDash"/>
          </a:ln>
        </p:spPr>
        <p:style>
          <a:lnRef idx="1">
            <a:schemeClr val="accent1"/>
          </a:lnRef>
          <a:fillRef idx="0">
            <a:schemeClr val="accent1"/>
          </a:fillRef>
          <a:effectRef idx="0">
            <a:schemeClr val="accent1"/>
          </a:effectRef>
          <a:fontRef idx="minor">
            <a:schemeClr val="tx1"/>
          </a:fontRef>
        </p:style>
      </p:cxnSp>
      <p:sp>
        <p:nvSpPr>
          <p:cNvPr id="27" name="正方形/長方形 26"/>
          <p:cNvSpPr/>
          <p:nvPr/>
        </p:nvSpPr>
        <p:spPr>
          <a:xfrm>
            <a:off x="251520" y="260648"/>
            <a:ext cx="5904656" cy="369332"/>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②多様な事業展開（都市開発事業）</a:t>
            </a:r>
          </a:p>
        </p:txBody>
      </p:sp>
      <p:cxnSp>
        <p:nvCxnSpPr>
          <p:cNvPr id="28" name="直線コネクタ 27"/>
          <p:cNvCxnSpPr/>
          <p:nvPr/>
        </p:nvCxnSpPr>
        <p:spPr>
          <a:xfrm>
            <a:off x="179512" y="620688"/>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1" name="直線コネクタ 40">
            <a:extLst>
              <a:ext uri="{FF2B5EF4-FFF2-40B4-BE49-F238E27FC236}">
                <a16:creationId xmlns:a16="http://schemas.microsoft.com/office/drawing/2014/main" id="{81D6F794-C7D5-4E18-B22D-DF432BD924E0}"/>
              </a:ext>
            </a:extLst>
          </p:cNvPr>
          <p:cNvCxnSpPr>
            <a:cxnSpLocks/>
          </p:cNvCxnSpPr>
          <p:nvPr/>
        </p:nvCxnSpPr>
        <p:spPr>
          <a:xfrm>
            <a:off x="2627784" y="1162844"/>
            <a:ext cx="240" cy="2330716"/>
          </a:xfrm>
          <a:prstGeom prst="line">
            <a:avLst/>
          </a:prstGeom>
          <a:ln w="3175">
            <a:prstDash val="sysDash"/>
          </a:ln>
        </p:spPr>
        <p:style>
          <a:lnRef idx="1">
            <a:schemeClr val="accent1"/>
          </a:lnRef>
          <a:fillRef idx="0">
            <a:schemeClr val="accent1"/>
          </a:fillRef>
          <a:effectRef idx="0">
            <a:schemeClr val="accent1"/>
          </a:effectRef>
          <a:fontRef idx="minor">
            <a:schemeClr val="tx1"/>
          </a:fontRef>
        </p:style>
      </p:cxnSp>
      <p:sp>
        <p:nvSpPr>
          <p:cNvPr id="65" name="山形 6">
            <a:extLst>
              <a:ext uri="{FF2B5EF4-FFF2-40B4-BE49-F238E27FC236}">
                <a16:creationId xmlns:a16="http://schemas.microsoft.com/office/drawing/2014/main" id="{B701980D-9AA1-4A04-85C1-570855404361}"/>
              </a:ext>
            </a:extLst>
          </p:cNvPr>
          <p:cNvSpPr/>
          <p:nvPr/>
        </p:nvSpPr>
        <p:spPr>
          <a:xfrm>
            <a:off x="611560" y="692696"/>
            <a:ext cx="2160000" cy="278985"/>
          </a:xfrm>
          <a:prstGeom prst="chevron">
            <a:avLst/>
          </a:prstGeom>
          <a:noFill/>
          <a:ln w="190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2018</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a:t>
            </a:r>
          </a:p>
        </p:txBody>
      </p:sp>
      <p:sp>
        <p:nvSpPr>
          <p:cNvPr id="66" name="山形 7">
            <a:extLst>
              <a:ext uri="{FF2B5EF4-FFF2-40B4-BE49-F238E27FC236}">
                <a16:creationId xmlns:a16="http://schemas.microsoft.com/office/drawing/2014/main" id="{48B6832A-260B-4311-B7B8-28621C9A1A19}"/>
              </a:ext>
            </a:extLst>
          </p:cNvPr>
          <p:cNvSpPr/>
          <p:nvPr/>
        </p:nvSpPr>
        <p:spPr>
          <a:xfrm>
            <a:off x="2628024" y="692696"/>
            <a:ext cx="2160000" cy="278985"/>
          </a:xfrm>
          <a:prstGeom prst="chevron">
            <a:avLst/>
          </a:prstGeom>
          <a:noFill/>
          <a:ln w="190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2019</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a:t>
            </a:r>
          </a:p>
        </p:txBody>
      </p:sp>
      <p:sp>
        <p:nvSpPr>
          <p:cNvPr id="67" name="山形 8">
            <a:extLst>
              <a:ext uri="{FF2B5EF4-FFF2-40B4-BE49-F238E27FC236}">
                <a16:creationId xmlns:a16="http://schemas.microsoft.com/office/drawing/2014/main" id="{20560E9B-8430-4451-A008-6DE4C4836A1E}"/>
              </a:ext>
            </a:extLst>
          </p:cNvPr>
          <p:cNvSpPr/>
          <p:nvPr/>
        </p:nvSpPr>
        <p:spPr>
          <a:xfrm>
            <a:off x="4644248" y="692696"/>
            <a:ext cx="2160000" cy="278985"/>
          </a:xfrm>
          <a:prstGeom prst="chevron">
            <a:avLst/>
          </a:prstGeom>
          <a:noFill/>
          <a:ln w="190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2020</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a:t>
            </a:r>
          </a:p>
        </p:txBody>
      </p:sp>
      <p:sp>
        <p:nvSpPr>
          <p:cNvPr id="68" name="山形 9">
            <a:extLst>
              <a:ext uri="{FF2B5EF4-FFF2-40B4-BE49-F238E27FC236}">
                <a16:creationId xmlns:a16="http://schemas.microsoft.com/office/drawing/2014/main" id="{9F8914FE-82EC-43C1-9B7D-39DA256D2A80}"/>
              </a:ext>
            </a:extLst>
          </p:cNvPr>
          <p:cNvSpPr/>
          <p:nvPr/>
        </p:nvSpPr>
        <p:spPr>
          <a:xfrm>
            <a:off x="6660472" y="692696"/>
            <a:ext cx="2160000" cy="278985"/>
          </a:xfrm>
          <a:prstGeom prst="chevron">
            <a:avLst/>
          </a:prstGeom>
          <a:noFill/>
          <a:ln w="190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2021</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a:t>
            </a:r>
          </a:p>
        </p:txBody>
      </p:sp>
      <p:cxnSp>
        <p:nvCxnSpPr>
          <p:cNvPr id="70" name="直線コネクタ 69">
            <a:extLst>
              <a:ext uri="{FF2B5EF4-FFF2-40B4-BE49-F238E27FC236}">
                <a16:creationId xmlns:a16="http://schemas.microsoft.com/office/drawing/2014/main" id="{D81028B8-B13F-49F4-AEB6-69511E59F467}"/>
              </a:ext>
            </a:extLst>
          </p:cNvPr>
          <p:cNvCxnSpPr/>
          <p:nvPr/>
        </p:nvCxnSpPr>
        <p:spPr>
          <a:xfrm>
            <a:off x="359772" y="3501008"/>
            <a:ext cx="8568952" cy="0"/>
          </a:xfrm>
          <a:prstGeom prst="line">
            <a:avLst/>
          </a:prstGeom>
        </p:spPr>
        <p:style>
          <a:lnRef idx="1">
            <a:schemeClr val="accent1"/>
          </a:lnRef>
          <a:fillRef idx="0">
            <a:schemeClr val="accent1"/>
          </a:fillRef>
          <a:effectRef idx="0">
            <a:schemeClr val="accent1"/>
          </a:effectRef>
          <a:fontRef idx="minor">
            <a:schemeClr val="tx1"/>
          </a:fontRef>
        </p:style>
      </p:cxnSp>
      <p:sp>
        <p:nvSpPr>
          <p:cNvPr id="16" name="山形 6">
            <a:extLst>
              <a:ext uri="{FF2B5EF4-FFF2-40B4-BE49-F238E27FC236}">
                <a16:creationId xmlns:a16="http://schemas.microsoft.com/office/drawing/2014/main" id="{886E5DFF-4DB6-44EC-9EB9-139C158B54B1}"/>
              </a:ext>
            </a:extLst>
          </p:cNvPr>
          <p:cNvSpPr/>
          <p:nvPr/>
        </p:nvSpPr>
        <p:spPr>
          <a:xfrm>
            <a:off x="611560" y="692696"/>
            <a:ext cx="2160000" cy="278985"/>
          </a:xfrm>
          <a:prstGeom prst="chevron">
            <a:avLst/>
          </a:prstGeom>
          <a:noFill/>
          <a:ln w="190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2018</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a:t>
            </a:r>
          </a:p>
        </p:txBody>
      </p:sp>
      <p:sp>
        <p:nvSpPr>
          <p:cNvPr id="17" name="山形 7">
            <a:extLst>
              <a:ext uri="{FF2B5EF4-FFF2-40B4-BE49-F238E27FC236}">
                <a16:creationId xmlns:a16="http://schemas.microsoft.com/office/drawing/2014/main" id="{380AD4A3-0EF5-4E9B-9B87-A1AA8F45208A}"/>
              </a:ext>
            </a:extLst>
          </p:cNvPr>
          <p:cNvSpPr/>
          <p:nvPr/>
        </p:nvSpPr>
        <p:spPr>
          <a:xfrm>
            <a:off x="2628024" y="692696"/>
            <a:ext cx="2160000" cy="278985"/>
          </a:xfrm>
          <a:prstGeom prst="chevron">
            <a:avLst/>
          </a:prstGeom>
          <a:noFill/>
          <a:ln w="190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2019</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a:t>
            </a:r>
          </a:p>
        </p:txBody>
      </p:sp>
      <p:sp>
        <p:nvSpPr>
          <p:cNvPr id="18" name="山形 8">
            <a:extLst>
              <a:ext uri="{FF2B5EF4-FFF2-40B4-BE49-F238E27FC236}">
                <a16:creationId xmlns:a16="http://schemas.microsoft.com/office/drawing/2014/main" id="{8B27A757-0886-49E0-A208-943F933FAD55}"/>
              </a:ext>
            </a:extLst>
          </p:cNvPr>
          <p:cNvSpPr/>
          <p:nvPr/>
        </p:nvSpPr>
        <p:spPr>
          <a:xfrm>
            <a:off x="4644248" y="692696"/>
            <a:ext cx="2160000" cy="278985"/>
          </a:xfrm>
          <a:prstGeom prst="chevron">
            <a:avLst/>
          </a:prstGeom>
          <a:noFill/>
          <a:ln w="190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2020</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a:t>
            </a:r>
          </a:p>
        </p:txBody>
      </p:sp>
      <p:sp>
        <p:nvSpPr>
          <p:cNvPr id="19" name="山形 9">
            <a:extLst>
              <a:ext uri="{FF2B5EF4-FFF2-40B4-BE49-F238E27FC236}">
                <a16:creationId xmlns:a16="http://schemas.microsoft.com/office/drawing/2014/main" id="{C579D020-995C-446C-8746-58593604DEE0}"/>
              </a:ext>
            </a:extLst>
          </p:cNvPr>
          <p:cNvSpPr/>
          <p:nvPr/>
        </p:nvSpPr>
        <p:spPr>
          <a:xfrm>
            <a:off x="6660472" y="692696"/>
            <a:ext cx="2160000" cy="278985"/>
          </a:xfrm>
          <a:prstGeom prst="chevron">
            <a:avLst/>
          </a:prstGeom>
          <a:noFill/>
          <a:ln w="190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2021</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a:t>
            </a:r>
          </a:p>
        </p:txBody>
      </p:sp>
      <p:sp>
        <p:nvSpPr>
          <p:cNvPr id="33" name="正方形/長方形 32">
            <a:extLst>
              <a:ext uri="{FF2B5EF4-FFF2-40B4-BE49-F238E27FC236}">
                <a16:creationId xmlns:a16="http://schemas.microsoft.com/office/drawing/2014/main" id="{A1268A1C-0614-4D88-9D7F-366AAB8890C2}"/>
              </a:ext>
            </a:extLst>
          </p:cNvPr>
          <p:cNvSpPr/>
          <p:nvPr/>
        </p:nvSpPr>
        <p:spPr>
          <a:xfrm>
            <a:off x="3850589" y="2924944"/>
            <a:ext cx="2664296" cy="21602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rgbClr val="FF0000"/>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000" b="0" i="0" u="none" strike="noStrike" kern="1200" cap="none" spc="0" normalizeH="0" baseline="0" noProof="0" dirty="0">
                <a:ln>
                  <a:noFill/>
                </a:ln>
                <a:solidFill>
                  <a:srgbClr val="FF0000"/>
                </a:solidFill>
                <a:effectLst/>
                <a:uLnTx/>
                <a:uFillTx/>
                <a:latin typeface="ＭＳ Ｐゴシック" panose="020B0600070205080204" pitchFamily="50" charset="-128"/>
                <a:ea typeface="ＭＳ Ｐゴシック" panose="020B0600070205080204" pitchFamily="50" charset="-128"/>
                <a:cs typeface="+mn-cs"/>
              </a:rPr>
              <a:t>Osaka</a:t>
            </a:r>
            <a:r>
              <a:rPr kumimoji="1" lang="ja-JP" altLang="en-US" sz="1000" b="0" i="0" u="none" strike="noStrike" kern="1200" cap="none" spc="0" normalizeH="0" baseline="0" noProof="0" dirty="0">
                <a:ln>
                  <a:noFill/>
                </a:ln>
                <a:solidFill>
                  <a:srgbClr val="FF0000"/>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000" b="0" i="0" u="none" strike="noStrike" kern="1200" cap="none" spc="0" normalizeH="0" baseline="0" noProof="0" dirty="0">
                <a:ln>
                  <a:noFill/>
                </a:ln>
                <a:solidFill>
                  <a:srgbClr val="FF0000"/>
                </a:solidFill>
                <a:effectLst/>
                <a:uLnTx/>
                <a:uFillTx/>
                <a:latin typeface="ＭＳ Ｐゴシック" panose="020B0600070205080204" pitchFamily="50" charset="-128"/>
                <a:ea typeface="ＭＳ Ｐゴシック" panose="020B0600070205080204" pitchFamily="50" charset="-128"/>
                <a:cs typeface="+mn-cs"/>
              </a:rPr>
              <a:t>Metro</a:t>
            </a:r>
            <a:r>
              <a:rPr kumimoji="1" lang="ja-JP" altLang="en-US" sz="1000" b="0" i="0" u="none" strike="noStrike" kern="1200" cap="none" spc="0" normalizeH="0" baseline="0" noProof="0" dirty="0">
                <a:ln>
                  <a:noFill/>
                </a:ln>
                <a:solidFill>
                  <a:srgbClr val="FF0000"/>
                </a:solidFill>
                <a:effectLst/>
                <a:uLnTx/>
                <a:uFillTx/>
                <a:latin typeface="ＭＳ Ｐゴシック" panose="020B0600070205080204" pitchFamily="50" charset="-128"/>
                <a:ea typeface="ＭＳ Ｐゴシック" panose="020B0600070205080204" pitchFamily="50" charset="-128"/>
                <a:cs typeface="+mn-cs"/>
              </a:rPr>
              <a:t>南堀江ビル</a:t>
            </a:r>
            <a:endParaRPr kumimoji="1" lang="en-US" altLang="ja-JP" sz="1000" b="0" i="0" u="none" strike="noStrike" kern="1200" cap="none" spc="0" normalizeH="0" baseline="0" noProof="0" dirty="0">
              <a:ln>
                <a:noFill/>
              </a:ln>
              <a:solidFill>
                <a:srgbClr val="FF0000"/>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rgbClr val="FF0000"/>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000" b="0" i="0" u="none" strike="noStrike" kern="1200" cap="none" spc="0" normalizeH="0" baseline="0" noProof="0" dirty="0">
                <a:ln>
                  <a:noFill/>
                </a:ln>
                <a:solidFill>
                  <a:srgbClr val="FF0000"/>
                </a:solidFill>
                <a:effectLst/>
                <a:uLnTx/>
                <a:uFillTx/>
                <a:latin typeface="ＭＳ Ｐゴシック" panose="020B0600070205080204" pitchFamily="50" charset="-128"/>
                <a:ea typeface="ＭＳ Ｐゴシック" panose="020B0600070205080204" pitchFamily="50" charset="-128"/>
                <a:cs typeface="+mn-cs"/>
              </a:rPr>
              <a:t>2019.11</a:t>
            </a:r>
            <a:r>
              <a:rPr kumimoji="1" lang="ja-JP" altLang="en-US" sz="1000" b="0" i="0" u="none" strike="noStrike" kern="1200" cap="none" spc="0" normalizeH="0" baseline="0" noProof="0" dirty="0">
                <a:ln>
                  <a:noFill/>
                </a:ln>
                <a:solidFill>
                  <a:srgbClr val="FF0000"/>
                </a:solidFill>
                <a:effectLst/>
                <a:uLnTx/>
                <a:uFillTx/>
                <a:latin typeface="ＭＳ Ｐゴシック" panose="020B0600070205080204" pitchFamily="50" charset="-128"/>
                <a:ea typeface="ＭＳ Ｐゴシック" panose="020B0600070205080204" pitchFamily="50" charset="-128"/>
                <a:cs typeface="+mn-cs"/>
              </a:rPr>
              <a:t>取得</a:t>
            </a:r>
            <a:r>
              <a:rPr kumimoji="1" lang="en-US" altLang="ja-JP" sz="1000" b="0" i="0" u="none" strike="noStrike" kern="1200" cap="none" spc="0" normalizeH="0" baseline="0" noProof="0" dirty="0">
                <a:ln>
                  <a:noFill/>
                </a:ln>
                <a:solidFill>
                  <a:srgbClr val="FF0000"/>
                </a:solidFill>
                <a:effectLst/>
                <a:uLnTx/>
                <a:uFillTx/>
                <a:latin typeface="ＭＳ Ｐゴシック" panose="020B0600070205080204" pitchFamily="50" charset="-128"/>
                <a:ea typeface="ＭＳ Ｐゴシック" panose="020B0600070205080204" pitchFamily="50" charset="-128"/>
                <a:cs typeface="+mn-cs"/>
              </a:rPr>
              <a:t>)</a:t>
            </a:r>
          </a:p>
        </p:txBody>
      </p:sp>
      <p:sp>
        <p:nvSpPr>
          <p:cNvPr id="34" name="正方形/長方形 33">
            <a:extLst>
              <a:ext uri="{FF2B5EF4-FFF2-40B4-BE49-F238E27FC236}">
                <a16:creationId xmlns:a16="http://schemas.microsoft.com/office/drawing/2014/main" id="{AADF8034-7F1B-41A6-B913-D4DA780D2F78}"/>
              </a:ext>
            </a:extLst>
          </p:cNvPr>
          <p:cNvSpPr/>
          <p:nvPr/>
        </p:nvSpPr>
        <p:spPr>
          <a:xfrm>
            <a:off x="3799898" y="996259"/>
            <a:ext cx="1923990" cy="416419"/>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000" b="0" i="0" u="none" strike="noStrike" kern="1200" cap="none" spc="0" normalizeH="0" baseline="0" noProof="0" dirty="0" err="1">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Metrosa</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弁天町（</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2020.2</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もと弁天町東出入口</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36" name="正方形/長方形 35">
            <a:extLst>
              <a:ext uri="{FF2B5EF4-FFF2-40B4-BE49-F238E27FC236}">
                <a16:creationId xmlns:a16="http://schemas.microsoft.com/office/drawing/2014/main" id="{1CA00B8B-D520-490E-934F-A78A908422E3}"/>
              </a:ext>
            </a:extLst>
          </p:cNvPr>
          <p:cNvSpPr/>
          <p:nvPr/>
        </p:nvSpPr>
        <p:spPr>
          <a:xfrm>
            <a:off x="2172985" y="1450496"/>
            <a:ext cx="1957661" cy="382609"/>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000" b="0" i="0" u="none" strike="noStrike" kern="1200" cap="none" spc="0" normalizeH="0" baseline="0" noProof="0" dirty="0" err="1">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Metrosa</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朝潮橋（</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2019.3</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もと朝潮橋職員公舎</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37" name="正方形/長方形 36">
            <a:extLst>
              <a:ext uri="{FF2B5EF4-FFF2-40B4-BE49-F238E27FC236}">
                <a16:creationId xmlns:a16="http://schemas.microsoft.com/office/drawing/2014/main" id="{EC74D33C-77EF-4BB4-8EC0-2EAC60393758}"/>
              </a:ext>
            </a:extLst>
          </p:cNvPr>
          <p:cNvSpPr/>
          <p:nvPr/>
        </p:nvSpPr>
        <p:spPr>
          <a:xfrm>
            <a:off x="6009219" y="996259"/>
            <a:ext cx="2667237" cy="4546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Osaka Metro</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天神橋筋六丁目ビル（</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2021.2</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もと天六三線部隧道用地</a:t>
            </a:r>
          </a:p>
        </p:txBody>
      </p:sp>
      <p:sp>
        <p:nvSpPr>
          <p:cNvPr id="38" name="正方形/長方形 37">
            <a:extLst>
              <a:ext uri="{FF2B5EF4-FFF2-40B4-BE49-F238E27FC236}">
                <a16:creationId xmlns:a16="http://schemas.microsoft.com/office/drawing/2014/main" id="{9A4867D8-352B-46E0-8ADE-63562550BADF}"/>
              </a:ext>
            </a:extLst>
          </p:cNvPr>
          <p:cNvSpPr/>
          <p:nvPr/>
        </p:nvSpPr>
        <p:spPr>
          <a:xfrm>
            <a:off x="7956376" y="1849347"/>
            <a:ext cx="1871859" cy="643549"/>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METRISE TOWER</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大阪上本町 </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2021.12</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着工）</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もと上六操車場</a:t>
            </a:r>
          </a:p>
        </p:txBody>
      </p:sp>
      <p:sp>
        <p:nvSpPr>
          <p:cNvPr id="39" name="正方形/長方形 38">
            <a:extLst>
              <a:ext uri="{FF2B5EF4-FFF2-40B4-BE49-F238E27FC236}">
                <a16:creationId xmlns:a16="http://schemas.microsoft.com/office/drawing/2014/main" id="{864B285B-BC4B-4864-89FF-396C0D183D47}"/>
              </a:ext>
            </a:extLst>
          </p:cNvPr>
          <p:cNvSpPr/>
          <p:nvPr/>
        </p:nvSpPr>
        <p:spPr>
          <a:xfrm>
            <a:off x="4050532" y="1854115"/>
            <a:ext cx="1786158" cy="361399"/>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000" b="0" i="0" u="none" strike="noStrike" kern="1200" cap="none" spc="0" normalizeH="0" baseline="0" noProof="0" dirty="0" err="1">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Metrosa</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南森町（</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2020.3</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もと南森町仮泊所用地</a:t>
            </a:r>
          </a:p>
        </p:txBody>
      </p:sp>
      <p:sp>
        <p:nvSpPr>
          <p:cNvPr id="42" name="正方形/長方形 41">
            <a:extLst>
              <a:ext uri="{FF2B5EF4-FFF2-40B4-BE49-F238E27FC236}">
                <a16:creationId xmlns:a16="http://schemas.microsoft.com/office/drawing/2014/main" id="{878C5C29-FB67-456D-875C-EEF7EC65F692}"/>
              </a:ext>
            </a:extLst>
          </p:cNvPr>
          <p:cNvSpPr/>
          <p:nvPr/>
        </p:nvSpPr>
        <p:spPr>
          <a:xfrm>
            <a:off x="7373687" y="1340768"/>
            <a:ext cx="1597425" cy="37683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●中百舌鳥 借地事業 </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2021.9</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飲食店舗開業）</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もと中百舌鳥車庫</a:t>
            </a:r>
          </a:p>
        </p:txBody>
      </p:sp>
      <p:sp>
        <p:nvSpPr>
          <p:cNvPr id="43" name="正方形/長方形 42">
            <a:extLst>
              <a:ext uri="{FF2B5EF4-FFF2-40B4-BE49-F238E27FC236}">
                <a16:creationId xmlns:a16="http://schemas.microsoft.com/office/drawing/2014/main" id="{DE9D8D0B-4E3A-4282-874E-4A435DBCFE7E}"/>
              </a:ext>
            </a:extLst>
          </p:cNvPr>
          <p:cNvSpPr/>
          <p:nvPr/>
        </p:nvSpPr>
        <p:spPr>
          <a:xfrm>
            <a:off x="5849918" y="1849347"/>
            <a:ext cx="2106218" cy="643549"/>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Metro</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Porte</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四天王寺前夕陽ヶ丘</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Ⅰ</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Ⅱ</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Ⅲ</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2020.8</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2021.1</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3</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もと四天王寺前</a:t>
            </a:r>
            <a:endPar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北西・南東・南西出入口</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pic>
        <p:nvPicPr>
          <p:cNvPr id="45" name="Picture 8">
            <a:extLst>
              <a:ext uri="{FF2B5EF4-FFF2-40B4-BE49-F238E27FC236}">
                <a16:creationId xmlns:a16="http://schemas.microsoft.com/office/drawing/2014/main" id="{02095744-3D51-4A03-BBE1-5AB8D453E4DB}"/>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7266517" y="4074178"/>
            <a:ext cx="1546687" cy="2639938"/>
          </a:xfrm>
          <a:prstGeom prst="rect">
            <a:avLst/>
          </a:prstGeom>
          <a:noFill/>
          <a:extLst>
            <a:ext uri="{909E8E84-426E-40DD-AFC4-6F175D3DCCD1}">
              <a14:hiddenFill xmlns:a14="http://schemas.microsoft.com/office/drawing/2010/main">
                <a:solidFill>
                  <a:srgbClr val="FFFFFF"/>
                </a:solidFill>
              </a14:hiddenFill>
            </a:ext>
          </a:extLst>
        </p:spPr>
      </p:pic>
      <p:pic>
        <p:nvPicPr>
          <p:cNvPr id="46" name="Picture 6">
            <a:extLst>
              <a:ext uri="{FF2B5EF4-FFF2-40B4-BE49-F238E27FC236}">
                <a16:creationId xmlns:a16="http://schemas.microsoft.com/office/drawing/2014/main" id="{FB1A813E-49D9-411A-851C-39B2D9E1859C}"/>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574061" y="4925751"/>
            <a:ext cx="1018869" cy="1776954"/>
          </a:xfrm>
          <a:prstGeom prst="rect">
            <a:avLst/>
          </a:prstGeom>
          <a:noFill/>
          <a:extLst>
            <a:ext uri="{909E8E84-426E-40DD-AFC4-6F175D3DCCD1}">
              <a14:hiddenFill xmlns:a14="http://schemas.microsoft.com/office/drawing/2010/main">
                <a:solidFill>
                  <a:srgbClr val="FFFFFF"/>
                </a:solidFill>
              </a14:hiddenFill>
            </a:ext>
          </a:extLst>
        </p:spPr>
      </p:pic>
      <p:sp>
        <p:nvSpPr>
          <p:cNvPr id="49" name="正方形/長方形 48">
            <a:extLst>
              <a:ext uri="{FF2B5EF4-FFF2-40B4-BE49-F238E27FC236}">
                <a16:creationId xmlns:a16="http://schemas.microsoft.com/office/drawing/2014/main" id="{2A364818-1A40-41F9-AE6D-68698428C3C9}"/>
              </a:ext>
            </a:extLst>
          </p:cNvPr>
          <p:cNvSpPr/>
          <p:nvPr/>
        </p:nvSpPr>
        <p:spPr>
          <a:xfrm>
            <a:off x="7524329" y="5933189"/>
            <a:ext cx="1296143" cy="741321"/>
          </a:xfrm>
          <a:prstGeom prst="rect">
            <a:avLst/>
          </a:prstGeom>
          <a:noFill/>
          <a:ln w="50800" algn="ctr">
            <a:noFill/>
            <a:miter lim="800000"/>
            <a:headEnd/>
            <a:tailEnd/>
          </a:ln>
        </p:spPr>
        <p:txBody>
          <a:bodyPr wrap="none" lIns="36000" tIns="10800" rIns="36000" bIns="10800" rtlCol="0" anchor="ctr">
            <a:noAutofit/>
          </a:bodyPr>
          <a:lstStyle/>
          <a:p>
            <a:pPr marL="185738" marR="0" lvl="0" indent="-185738" algn="r" defTabSz="914400" rtl="0" eaLnBrk="1" fontAlgn="auto" latinLnBrk="0" hangingPunct="1">
              <a:lnSpc>
                <a:spcPct val="100000"/>
              </a:lnSpc>
              <a:spcBef>
                <a:spcPts val="0"/>
              </a:spcBef>
              <a:spcAft>
                <a:spcPts val="0"/>
              </a:spcAft>
              <a:buClr>
                <a:srgbClr val="969696"/>
              </a:buClr>
              <a:buSzPct val="80000"/>
              <a:buFontTx/>
              <a:buNone/>
              <a:tabLst/>
              <a:defRPr/>
            </a:pPr>
            <a:r>
              <a:rPr kumimoji="1" lang="en-US" altLang="ja-JP" sz="1050" b="1" i="0" u="none" strike="noStrike" kern="1200" cap="none" spc="0" normalizeH="0" baseline="0" noProof="0" dirty="0">
                <a:ln>
                  <a:noFill/>
                </a:ln>
                <a:solidFill>
                  <a:srgbClr val="000000"/>
                </a:solidFill>
                <a:effectLst>
                  <a:glow rad="101600">
                    <a:prstClr val="white"/>
                  </a:glow>
                </a:effectLst>
                <a:uLnTx/>
                <a:uFillTx/>
                <a:latin typeface="ＭＳ Ｐゴシック" panose="020B0600070205080204" pitchFamily="50" charset="-128"/>
                <a:ea typeface="ＭＳ Ｐゴシック" panose="020B0600070205080204" pitchFamily="50" charset="-128"/>
                <a:cs typeface="+mn-cs"/>
              </a:rPr>
              <a:t>METRISE TOWER</a:t>
            </a:r>
          </a:p>
          <a:p>
            <a:pPr marL="185738" marR="0" lvl="0" indent="-185738" algn="r" defTabSz="914400" rtl="0" eaLnBrk="1" fontAlgn="auto" latinLnBrk="0" hangingPunct="1">
              <a:lnSpc>
                <a:spcPct val="100000"/>
              </a:lnSpc>
              <a:spcBef>
                <a:spcPts val="0"/>
              </a:spcBef>
              <a:spcAft>
                <a:spcPts val="0"/>
              </a:spcAft>
              <a:buClr>
                <a:srgbClr val="969696"/>
              </a:buClr>
              <a:buSzPct val="80000"/>
              <a:buFontTx/>
              <a:buNone/>
              <a:tabLst/>
              <a:defRPr/>
            </a:pPr>
            <a:r>
              <a:rPr kumimoji="1" lang="ja-JP" altLang="en-US" sz="1050" b="1" i="0" u="none" strike="noStrike" kern="1200" cap="none" spc="0" normalizeH="0" baseline="0" noProof="0" dirty="0">
                <a:ln>
                  <a:noFill/>
                </a:ln>
                <a:solidFill>
                  <a:srgbClr val="000000"/>
                </a:solidFill>
                <a:effectLst>
                  <a:glow rad="101600">
                    <a:prstClr val="white"/>
                  </a:glow>
                </a:effectLst>
                <a:uLnTx/>
                <a:uFillTx/>
                <a:latin typeface="ＭＳ Ｐゴシック" panose="020B0600070205080204" pitchFamily="50" charset="-128"/>
                <a:ea typeface="ＭＳ Ｐゴシック" panose="020B0600070205080204" pitchFamily="50" charset="-128"/>
                <a:cs typeface="+mn-cs"/>
              </a:rPr>
              <a:t>大阪上本町 </a:t>
            </a:r>
            <a:endParaRPr kumimoji="1" lang="en-US" altLang="ja-JP" sz="1050" b="1" i="0" u="none" strike="noStrike" kern="1200" cap="none" spc="0" normalizeH="0" baseline="0" noProof="0" dirty="0">
              <a:ln>
                <a:noFill/>
              </a:ln>
              <a:solidFill>
                <a:srgbClr val="000000"/>
              </a:solidFill>
              <a:effectLst>
                <a:glow rad="101600">
                  <a:prstClr val="white"/>
                </a:glow>
              </a:effectLst>
              <a:uLnTx/>
              <a:uFillTx/>
              <a:latin typeface="ＭＳ Ｐゴシック" panose="020B0600070205080204" pitchFamily="50" charset="-128"/>
              <a:ea typeface="ＭＳ Ｐゴシック" panose="020B0600070205080204" pitchFamily="50" charset="-128"/>
              <a:cs typeface="+mn-cs"/>
            </a:endParaRPr>
          </a:p>
          <a:p>
            <a:pPr marL="185738" marR="0" lvl="0" indent="-185738" algn="r" defTabSz="914400" rtl="0" eaLnBrk="1" fontAlgn="auto" latinLnBrk="0" hangingPunct="1">
              <a:lnSpc>
                <a:spcPct val="100000"/>
              </a:lnSpc>
              <a:spcBef>
                <a:spcPts val="0"/>
              </a:spcBef>
              <a:spcAft>
                <a:spcPts val="0"/>
              </a:spcAft>
              <a:buClr>
                <a:srgbClr val="969696"/>
              </a:buClr>
              <a:buSzPct val="80000"/>
              <a:buFontTx/>
              <a:buNone/>
              <a:tabLst/>
              <a:defRPr/>
            </a:pPr>
            <a:r>
              <a:rPr kumimoji="1" lang="ja-JP" altLang="en-US" sz="800" b="1" i="0" u="none" strike="noStrike" kern="1200" cap="none" spc="0" normalizeH="0" baseline="0" noProof="0" dirty="0">
                <a:ln>
                  <a:noFill/>
                </a:ln>
                <a:solidFill>
                  <a:srgbClr val="000000"/>
                </a:solidFill>
                <a:effectLst>
                  <a:glow rad="101600">
                    <a:prstClr val="white"/>
                  </a:glow>
                </a:effectLst>
                <a:uLnTx/>
                <a:uFillTx/>
                <a:latin typeface="ＭＳ Ｐゴシック" panose="020B0600070205080204" pitchFamily="50" charset="-128"/>
                <a:ea typeface="ＭＳ Ｐゴシック" panose="020B0600070205080204" pitchFamily="50" charset="-128"/>
                <a:cs typeface="+mn-cs"/>
              </a:rPr>
              <a:t>商業一体型</a:t>
            </a:r>
            <a:endParaRPr kumimoji="1" lang="en-US" altLang="ja-JP" sz="800" b="1" i="0" u="none" strike="noStrike" kern="1200" cap="none" spc="0" normalizeH="0" baseline="0" noProof="0" dirty="0">
              <a:ln>
                <a:noFill/>
              </a:ln>
              <a:solidFill>
                <a:srgbClr val="000000"/>
              </a:solidFill>
              <a:effectLst>
                <a:glow rad="101600">
                  <a:prstClr val="white"/>
                </a:glow>
              </a:effectLst>
              <a:uLnTx/>
              <a:uFillTx/>
              <a:latin typeface="ＭＳ Ｐゴシック" panose="020B0600070205080204" pitchFamily="50" charset="-128"/>
              <a:ea typeface="ＭＳ Ｐゴシック" panose="020B0600070205080204" pitchFamily="50" charset="-128"/>
              <a:cs typeface="+mn-cs"/>
            </a:endParaRPr>
          </a:p>
          <a:p>
            <a:pPr marL="185738" marR="0" lvl="0" indent="-185738" algn="r" defTabSz="914400" rtl="0" eaLnBrk="1" fontAlgn="auto" latinLnBrk="0" hangingPunct="1">
              <a:lnSpc>
                <a:spcPct val="100000"/>
              </a:lnSpc>
              <a:spcBef>
                <a:spcPts val="0"/>
              </a:spcBef>
              <a:spcAft>
                <a:spcPts val="0"/>
              </a:spcAft>
              <a:buClr>
                <a:srgbClr val="969696"/>
              </a:buClr>
              <a:buSzPct val="80000"/>
              <a:buFontTx/>
              <a:buNone/>
              <a:tabLst/>
              <a:defRPr/>
            </a:pPr>
            <a:r>
              <a:rPr kumimoji="1" lang="ja-JP" altLang="en-US" sz="800" b="1" i="0" u="none" strike="noStrike" kern="1200" cap="none" spc="0" normalizeH="0" baseline="0" noProof="0" dirty="0">
                <a:ln>
                  <a:noFill/>
                </a:ln>
                <a:solidFill>
                  <a:srgbClr val="000000"/>
                </a:solidFill>
                <a:effectLst>
                  <a:glow rad="101600">
                    <a:prstClr val="white"/>
                  </a:glow>
                </a:effectLst>
                <a:uLnTx/>
                <a:uFillTx/>
                <a:latin typeface="ＭＳ Ｐゴシック" panose="020B0600070205080204" pitchFamily="50" charset="-128"/>
                <a:ea typeface="ＭＳ Ｐゴシック" panose="020B0600070205080204" pitchFamily="50" charset="-128"/>
                <a:cs typeface="+mn-cs"/>
              </a:rPr>
              <a:t>定期借地権付</a:t>
            </a:r>
            <a:endParaRPr kumimoji="1" lang="en-US" altLang="ja-JP" sz="800" b="1" i="0" u="none" strike="noStrike" kern="1200" cap="none" spc="0" normalizeH="0" baseline="0" noProof="0" dirty="0">
              <a:ln>
                <a:noFill/>
              </a:ln>
              <a:solidFill>
                <a:srgbClr val="000000"/>
              </a:solidFill>
              <a:effectLst>
                <a:glow rad="101600">
                  <a:prstClr val="white"/>
                </a:glow>
              </a:effectLst>
              <a:uLnTx/>
              <a:uFillTx/>
              <a:latin typeface="ＭＳ Ｐゴシック" panose="020B0600070205080204" pitchFamily="50" charset="-128"/>
              <a:ea typeface="ＭＳ Ｐゴシック" panose="020B0600070205080204" pitchFamily="50" charset="-128"/>
              <a:cs typeface="+mn-cs"/>
            </a:endParaRPr>
          </a:p>
          <a:p>
            <a:pPr marL="185738" marR="0" lvl="0" indent="-185738" algn="r" defTabSz="914400" rtl="0" eaLnBrk="1" fontAlgn="auto" latinLnBrk="0" hangingPunct="1">
              <a:lnSpc>
                <a:spcPct val="100000"/>
              </a:lnSpc>
              <a:spcBef>
                <a:spcPts val="0"/>
              </a:spcBef>
              <a:spcAft>
                <a:spcPts val="0"/>
              </a:spcAft>
              <a:buClr>
                <a:srgbClr val="969696"/>
              </a:buClr>
              <a:buSzPct val="80000"/>
              <a:buFontTx/>
              <a:buNone/>
              <a:tabLst/>
              <a:defRPr/>
            </a:pPr>
            <a:r>
              <a:rPr kumimoji="1" lang="ja-JP" altLang="en-US" sz="800" b="1" i="0" u="none" strike="noStrike" kern="1200" cap="none" spc="0" normalizeH="0" baseline="0" noProof="0" dirty="0">
                <a:ln>
                  <a:noFill/>
                </a:ln>
                <a:solidFill>
                  <a:srgbClr val="000000"/>
                </a:solidFill>
                <a:effectLst>
                  <a:glow rad="101600">
                    <a:prstClr val="white"/>
                  </a:glow>
                </a:effectLst>
                <a:uLnTx/>
                <a:uFillTx/>
                <a:latin typeface="ＭＳ Ｐゴシック" panose="020B0600070205080204" pitchFamily="50" charset="-128"/>
                <a:ea typeface="ＭＳ Ｐゴシック" panose="020B0600070205080204" pitchFamily="50" charset="-128"/>
                <a:cs typeface="+mn-cs"/>
              </a:rPr>
              <a:t>分譲マンション</a:t>
            </a:r>
            <a:endParaRPr kumimoji="1" lang="en-US" altLang="ja-JP" sz="800" b="1" i="0" u="none" strike="noStrike" kern="1200" cap="none" spc="0" normalizeH="0" baseline="0" noProof="0" dirty="0">
              <a:ln>
                <a:noFill/>
              </a:ln>
              <a:solidFill>
                <a:srgbClr val="000000"/>
              </a:solidFill>
              <a:effectLst>
                <a:glow rad="101600">
                  <a:prstClr val="white"/>
                </a:glow>
              </a:effectLst>
              <a:uLnTx/>
              <a:uFillTx/>
              <a:latin typeface="ＭＳ Ｐゴシック" panose="020B0600070205080204" pitchFamily="50" charset="-128"/>
              <a:ea typeface="ＭＳ Ｐゴシック" panose="020B0600070205080204" pitchFamily="50" charset="-128"/>
              <a:cs typeface="+mn-cs"/>
            </a:endParaRPr>
          </a:p>
          <a:p>
            <a:pPr marL="185738" marR="0" lvl="0" indent="-185738" algn="r" defTabSz="914400" rtl="0" eaLnBrk="1" fontAlgn="auto" latinLnBrk="0" hangingPunct="1">
              <a:lnSpc>
                <a:spcPct val="100000"/>
              </a:lnSpc>
              <a:spcBef>
                <a:spcPts val="0"/>
              </a:spcBef>
              <a:spcAft>
                <a:spcPts val="0"/>
              </a:spcAft>
              <a:buClr>
                <a:srgbClr val="969696"/>
              </a:buClr>
              <a:buSzPct val="80000"/>
              <a:buFontTx/>
              <a:buNone/>
              <a:tabLst/>
              <a:defRPr/>
            </a:pPr>
            <a:r>
              <a:rPr kumimoji="1" lang="en-US" altLang="ja-JP" sz="800" b="1" i="0" u="none" strike="noStrike" kern="1200" cap="none" spc="0" normalizeH="0" baseline="0" noProof="0" dirty="0">
                <a:ln>
                  <a:noFill/>
                </a:ln>
                <a:solidFill>
                  <a:srgbClr val="000000"/>
                </a:solidFill>
                <a:effectLst>
                  <a:glow rad="101600">
                    <a:prstClr val="white"/>
                  </a:glow>
                </a:effectLst>
                <a:uLnTx/>
                <a:uFillTx/>
                <a:latin typeface="ＭＳ Ｐゴシック" panose="020B0600070205080204" pitchFamily="50" charset="-128"/>
                <a:ea typeface="ＭＳ Ｐゴシック" panose="020B0600070205080204" pitchFamily="50" charset="-128"/>
                <a:cs typeface="+mn-cs"/>
              </a:rPr>
              <a:t>2024.4 </a:t>
            </a:r>
            <a:r>
              <a:rPr kumimoji="1" lang="ja-JP" altLang="en-US" sz="800" b="1" i="0" u="none" strike="noStrike" kern="1200" cap="none" spc="0" normalizeH="0" baseline="0" noProof="0" dirty="0">
                <a:ln>
                  <a:noFill/>
                </a:ln>
                <a:solidFill>
                  <a:srgbClr val="000000"/>
                </a:solidFill>
                <a:effectLst>
                  <a:glow rad="101600">
                    <a:prstClr val="white"/>
                  </a:glow>
                </a:effectLst>
                <a:uLnTx/>
                <a:uFillTx/>
                <a:latin typeface="ＭＳ Ｐゴシック" panose="020B0600070205080204" pitchFamily="50" charset="-128"/>
                <a:ea typeface="ＭＳ Ｐゴシック" panose="020B0600070205080204" pitchFamily="50" charset="-128"/>
                <a:cs typeface="+mn-cs"/>
              </a:rPr>
              <a:t>完成予定</a:t>
            </a:r>
            <a:endParaRPr kumimoji="1" lang="en-US" altLang="ja-JP" sz="800" b="1" i="0" u="none" strike="noStrike" kern="1200" cap="none" spc="0" normalizeH="0" baseline="0" noProof="0" dirty="0">
              <a:ln>
                <a:noFill/>
              </a:ln>
              <a:solidFill>
                <a:srgbClr val="000000"/>
              </a:solidFill>
              <a:effectLst>
                <a:glow rad="101600">
                  <a:prstClr val="white"/>
                </a:glow>
              </a:effectLst>
              <a:uLnTx/>
              <a:uFillTx/>
              <a:latin typeface="ＭＳ Ｐゴシック" panose="020B0600070205080204" pitchFamily="50" charset="-128"/>
              <a:ea typeface="ＭＳ Ｐゴシック" panose="020B0600070205080204" pitchFamily="50" charset="-128"/>
              <a:cs typeface="+mn-cs"/>
            </a:endParaRPr>
          </a:p>
        </p:txBody>
      </p:sp>
      <p:sp>
        <p:nvSpPr>
          <p:cNvPr id="50" name="正方形/長方形 49">
            <a:extLst>
              <a:ext uri="{FF2B5EF4-FFF2-40B4-BE49-F238E27FC236}">
                <a16:creationId xmlns:a16="http://schemas.microsoft.com/office/drawing/2014/main" id="{770FE0BD-F429-4CDC-8CF1-C79E88E18980}"/>
              </a:ext>
            </a:extLst>
          </p:cNvPr>
          <p:cNvSpPr/>
          <p:nvPr/>
        </p:nvSpPr>
        <p:spPr>
          <a:xfrm>
            <a:off x="403619" y="6381328"/>
            <a:ext cx="1189311" cy="293217"/>
          </a:xfrm>
          <a:prstGeom prst="rect">
            <a:avLst/>
          </a:prstGeom>
          <a:noFill/>
          <a:ln w="50800" algn="ctr">
            <a:noFill/>
            <a:miter lim="800000"/>
            <a:headEnd/>
            <a:tailEnd/>
          </a:ln>
        </p:spPr>
        <p:txBody>
          <a:bodyPr wrap="none" lIns="36000" tIns="10800" rIns="36000" bIns="10800" rtlCol="0" anchor="ctr">
            <a:noAutofit/>
          </a:bodyPr>
          <a:lstStyle/>
          <a:p>
            <a:pPr marL="185738" marR="0" lvl="0" indent="-185738" algn="r" defTabSz="914400" rtl="0" eaLnBrk="1" fontAlgn="auto" latinLnBrk="0" hangingPunct="1">
              <a:lnSpc>
                <a:spcPct val="100000"/>
              </a:lnSpc>
              <a:spcBef>
                <a:spcPts val="0"/>
              </a:spcBef>
              <a:spcAft>
                <a:spcPts val="0"/>
              </a:spcAft>
              <a:buClr>
                <a:srgbClr val="969696"/>
              </a:buClr>
              <a:buSzPct val="80000"/>
              <a:buFontTx/>
              <a:buNone/>
              <a:tabLst/>
              <a:defRPr/>
            </a:pPr>
            <a:r>
              <a:rPr kumimoji="1" lang="en-US" altLang="ja-JP" sz="1050" b="1" i="0" u="none" strike="noStrike" kern="1200" cap="none" spc="0" normalizeH="0" baseline="0" noProof="0" dirty="0" err="1">
                <a:ln>
                  <a:noFill/>
                </a:ln>
                <a:solidFill>
                  <a:srgbClr val="000000"/>
                </a:solidFill>
                <a:effectLst>
                  <a:glow rad="101600">
                    <a:prstClr val="white"/>
                  </a:glow>
                </a:effectLst>
                <a:uLnTx/>
                <a:uFillTx/>
                <a:latin typeface="ＭＳ Ｐゴシック" panose="020B0600070205080204" pitchFamily="50" charset="-128"/>
                <a:ea typeface="ＭＳ Ｐゴシック" panose="020B0600070205080204" pitchFamily="50" charset="-128"/>
                <a:cs typeface="+mn-cs"/>
              </a:rPr>
              <a:t>Metrosa</a:t>
            </a:r>
            <a:r>
              <a:rPr kumimoji="1" lang="en-US" altLang="ja-JP" sz="1050" b="1" i="0" u="none" strike="noStrike" kern="1200" cap="none" spc="0" normalizeH="0" baseline="0" noProof="0" dirty="0">
                <a:ln>
                  <a:noFill/>
                </a:ln>
                <a:solidFill>
                  <a:srgbClr val="000000"/>
                </a:solidFill>
                <a:effectLst>
                  <a:glow rad="101600">
                    <a:prstClr val="white"/>
                  </a:glow>
                </a:effectLst>
                <a:uLnTx/>
                <a:uFillTx/>
                <a:latin typeface="ＭＳ Ｐゴシック" panose="020B0600070205080204" pitchFamily="50" charset="-128"/>
                <a:ea typeface="ＭＳ Ｐゴシック" panose="020B0600070205080204" pitchFamily="50" charset="-128"/>
                <a:cs typeface="+mn-cs"/>
              </a:rPr>
              <a:t> </a:t>
            </a:r>
            <a:r>
              <a:rPr kumimoji="1" lang="ja-JP" altLang="en-US" sz="1050" b="1" i="0" u="none" strike="noStrike" kern="1200" cap="none" spc="0" normalizeH="0" baseline="0" noProof="0" dirty="0">
                <a:ln>
                  <a:noFill/>
                </a:ln>
                <a:solidFill>
                  <a:srgbClr val="000000"/>
                </a:solidFill>
                <a:effectLst>
                  <a:glow rad="101600">
                    <a:prstClr val="white"/>
                  </a:glow>
                </a:effectLst>
                <a:uLnTx/>
                <a:uFillTx/>
                <a:latin typeface="ＭＳ Ｐゴシック" panose="020B0600070205080204" pitchFamily="50" charset="-128"/>
                <a:ea typeface="ＭＳ Ｐゴシック" panose="020B0600070205080204" pitchFamily="50" charset="-128"/>
                <a:cs typeface="+mn-cs"/>
              </a:rPr>
              <a:t>南森町</a:t>
            </a:r>
            <a:endParaRPr kumimoji="1" lang="en-US" altLang="ja-JP" sz="1050" b="1" i="0" u="none" strike="noStrike" kern="1200" cap="none" spc="0" normalizeH="0" baseline="0" noProof="0" dirty="0">
              <a:ln>
                <a:noFill/>
              </a:ln>
              <a:solidFill>
                <a:srgbClr val="000000"/>
              </a:solidFill>
              <a:effectLst>
                <a:glow rad="101600">
                  <a:prstClr val="white"/>
                </a:glow>
              </a:effectLst>
              <a:uLnTx/>
              <a:uFillTx/>
              <a:latin typeface="ＭＳ Ｐゴシック" panose="020B0600070205080204" pitchFamily="50" charset="-128"/>
              <a:ea typeface="ＭＳ Ｐゴシック" panose="020B0600070205080204" pitchFamily="50" charset="-128"/>
              <a:cs typeface="+mn-cs"/>
            </a:endParaRPr>
          </a:p>
          <a:p>
            <a:pPr marL="185738" marR="0" lvl="0" indent="-185738" algn="r" defTabSz="914400" rtl="0" eaLnBrk="1" fontAlgn="auto" latinLnBrk="0" hangingPunct="1">
              <a:lnSpc>
                <a:spcPct val="100000"/>
              </a:lnSpc>
              <a:spcBef>
                <a:spcPts val="0"/>
              </a:spcBef>
              <a:spcAft>
                <a:spcPts val="0"/>
              </a:spcAft>
              <a:buClr>
                <a:srgbClr val="969696"/>
              </a:buClr>
              <a:buSzPct val="80000"/>
              <a:buFontTx/>
              <a:buNone/>
              <a:tabLst/>
              <a:defRPr/>
            </a:pPr>
            <a:r>
              <a:rPr kumimoji="1" lang="ja-JP" altLang="en-US" sz="1050" b="1" i="0" u="none" strike="noStrike" kern="1200" cap="none" spc="0" normalizeH="0" baseline="0" noProof="0" dirty="0">
                <a:ln>
                  <a:noFill/>
                </a:ln>
                <a:solidFill>
                  <a:srgbClr val="000000"/>
                </a:solidFill>
                <a:effectLst>
                  <a:glow rad="101600">
                    <a:prstClr val="white"/>
                  </a:glow>
                </a:effectLst>
                <a:uLnTx/>
                <a:uFillTx/>
                <a:latin typeface="ＭＳ Ｐゴシック" panose="020B0600070205080204" pitchFamily="50" charset="-128"/>
                <a:ea typeface="ＭＳ Ｐゴシック" panose="020B0600070205080204" pitchFamily="50" charset="-128"/>
                <a:cs typeface="+mn-cs"/>
              </a:rPr>
              <a:t>賃貸マンション</a:t>
            </a:r>
            <a:endParaRPr kumimoji="1" lang="en-US" altLang="ja-JP" sz="1050" b="1" i="0" u="none" strike="noStrike" kern="1200" cap="none" spc="0" normalizeH="0" baseline="0" noProof="0" dirty="0">
              <a:ln>
                <a:noFill/>
              </a:ln>
              <a:solidFill>
                <a:srgbClr val="000000"/>
              </a:solidFill>
              <a:effectLst>
                <a:glow rad="101600">
                  <a:prstClr val="white"/>
                </a:glow>
              </a:effectLst>
              <a:uLnTx/>
              <a:uFillTx/>
              <a:latin typeface="ＭＳ Ｐゴシック" panose="020B0600070205080204" pitchFamily="50" charset="-128"/>
              <a:ea typeface="ＭＳ Ｐゴシック" panose="020B0600070205080204" pitchFamily="50" charset="-128"/>
              <a:cs typeface="+mn-cs"/>
            </a:endParaRPr>
          </a:p>
        </p:txBody>
      </p:sp>
      <p:sp>
        <p:nvSpPr>
          <p:cNvPr id="52" name="正方形/長方形 51">
            <a:extLst>
              <a:ext uri="{FF2B5EF4-FFF2-40B4-BE49-F238E27FC236}">
                <a16:creationId xmlns:a16="http://schemas.microsoft.com/office/drawing/2014/main" id="{AAB4BDD0-5595-46B4-A6E4-6370EDA02AE0}"/>
              </a:ext>
            </a:extLst>
          </p:cNvPr>
          <p:cNvSpPr/>
          <p:nvPr/>
        </p:nvSpPr>
        <p:spPr>
          <a:xfrm>
            <a:off x="6804248" y="3233738"/>
            <a:ext cx="2016224" cy="2062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rgbClr val="FF0000"/>
                </a:solidFill>
                <a:effectLst/>
                <a:uLnTx/>
                <a:uFillTx/>
                <a:latin typeface="ＭＳ Ｐゴシック" panose="020B0600070205080204" pitchFamily="50" charset="-128"/>
                <a:ea typeface="ＭＳ Ｐゴシック" panose="020B0600070205080204" pitchFamily="50" charset="-128"/>
                <a:cs typeface="+mn-cs"/>
              </a:rPr>
              <a:t>★ （仮称）なんば駅前再開発</a:t>
            </a:r>
            <a:r>
              <a:rPr kumimoji="1" lang="en-US" altLang="ja-JP" sz="1000" b="0" i="0" u="none" strike="noStrike" kern="1200" cap="none" spc="0" normalizeH="0" baseline="0" noProof="0" dirty="0">
                <a:ln>
                  <a:noFill/>
                </a:ln>
                <a:solidFill>
                  <a:srgbClr val="FF0000"/>
                </a:solidFill>
                <a:effectLst/>
                <a:uLnTx/>
                <a:uFillTx/>
                <a:latin typeface="ＭＳ Ｐゴシック" panose="020B0600070205080204" pitchFamily="50" charset="-128"/>
                <a:ea typeface="ＭＳ Ｐゴシック" panose="020B0600070205080204" pitchFamily="50" charset="-128"/>
                <a:cs typeface="+mn-cs"/>
              </a:rPr>
              <a:t>PJ</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rgbClr val="FF0000"/>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000" b="0" i="0" u="none" strike="noStrike" kern="1200" cap="none" spc="0" normalizeH="0" baseline="0" noProof="0" dirty="0">
                <a:ln>
                  <a:noFill/>
                </a:ln>
                <a:solidFill>
                  <a:srgbClr val="FF0000"/>
                </a:solidFill>
                <a:effectLst/>
                <a:uLnTx/>
                <a:uFillTx/>
                <a:latin typeface="ＭＳ Ｐゴシック" panose="020B0600070205080204" pitchFamily="50" charset="-128"/>
                <a:ea typeface="ＭＳ Ｐゴシック" panose="020B0600070205080204" pitchFamily="50" charset="-128"/>
                <a:cs typeface="+mn-cs"/>
              </a:rPr>
              <a:t>2021.4</a:t>
            </a:r>
            <a:r>
              <a:rPr kumimoji="1" lang="ja-JP" altLang="en-US" sz="1000" b="0" i="0" u="none" strike="noStrike" kern="1200" cap="none" spc="0" normalizeH="0" baseline="0" noProof="0" dirty="0">
                <a:ln>
                  <a:noFill/>
                </a:ln>
                <a:solidFill>
                  <a:srgbClr val="FF0000"/>
                </a:solidFill>
                <a:effectLst/>
                <a:uLnTx/>
                <a:uFillTx/>
                <a:latin typeface="ＭＳ Ｐゴシック" panose="020B0600070205080204" pitchFamily="50" charset="-128"/>
                <a:ea typeface="ＭＳ Ｐゴシック" panose="020B0600070205080204" pitchFamily="50" charset="-128"/>
                <a:cs typeface="+mn-cs"/>
              </a:rPr>
              <a:t>南海電鉄との共同購入</a:t>
            </a:r>
            <a:r>
              <a:rPr kumimoji="1" lang="en-US" altLang="ja-JP" sz="1000" b="0" i="0" u="none" strike="noStrike" kern="1200" cap="none" spc="0" normalizeH="0" baseline="0" noProof="0" dirty="0">
                <a:ln>
                  <a:noFill/>
                </a:ln>
                <a:solidFill>
                  <a:srgbClr val="FF0000"/>
                </a:solidFill>
                <a:effectLst/>
                <a:uLnTx/>
                <a:uFillTx/>
                <a:latin typeface="ＭＳ Ｐゴシック" panose="020B0600070205080204" pitchFamily="50" charset="-128"/>
                <a:ea typeface="ＭＳ Ｐゴシック" panose="020B0600070205080204" pitchFamily="50" charset="-128"/>
                <a:cs typeface="+mn-cs"/>
              </a:rPr>
              <a:t>)</a:t>
            </a:r>
          </a:p>
        </p:txBody>
      </p:sp>
      <p:sp>
        <p:nvSpPr>
          <p:cNvPr id="53" name="正方形/長方形 52">
            <a:extLst>
              <a:ext uri="{FF2B5EF4-FFF2-40B4-BE49-F238E27FC236}">
                <a16:creationId xmlns:a16="http://schemas.microsoft.com/office/drawing/2014/main" id="{9B77208F-C38C-4A74-B8CD-28D1F871CC64}"/>
              </a:ext>
            </a:extLst>
          </p:cNvPr>
          <p:cNvSpPr/>
          <p:nvPr/>
        </p:nvSpPr>
        <p:spPr>
          <a:xfrm>
            <a:off x="6372201" y="3493560"/>
            <a:ext cx="2771800" cy="2954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●既存資産の徹底活用　</a:t>
            </a:r>
            <a:r>
              <a:rPr kumimoji="1" lang="ja-JP" altLang="en-US" sz="1000" b="0" i="0" u="none" strike="noStrike" kern="1200" cap="none" spc="0" normalizeH="0" baseline="0" noProof="0" dirty="0">
                <a:ln>
                  <a:noFill/>
                </a:ln>
                <a:solidFill>
                  <a:srgbClr val="FF0000"/>
                </a:solidFill>
                <a:effectLst/>
                <a:uLnTx/>
                <a:uFillTx/>
                <a:latin typeface="ＭＳ Ｐゴシック" panose="020B0600070205080204" pitchFamily="50" charset="-128"/>
                <a:ea typeface="ＭＳ Ｐゴシック" panose="020B0600070205080204" pitchFamily="50" charset="-128"/>
                <a:cs typeface="+mn-cs"/>
              </a:rPr>
              <a:t>★物件取得による開発</a:t>
            </a:r>
            <a:endParaRPr kumimoji="1" lang="en-US" altLang="ja-JP" sz="1000" b="0" i="0" u="none" strike="noStrike" kern="1200" cap="none" spc="0" normalizeH="0" baseline="0" noProof="0" dirty="0">
              <a:ln>
                <a:noFill/>
              </a:ln>
              <a:solidFill>
                <a:srgbClr val="FF0000"/>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58" name="正方形/長方形 57">
            <a:extLst>
              <a:ext uri="{FF2B5EF4-FFF2-40B4-BE49-F238E27FC236}">
                <a16:creationId xmlns:a16="http://schemas.microsoft.com/office/drawing/2014/main" id="{49139803-1AFA-4181-9FD9-FFDEE86FED26}"/>
              </a:ext>
            </a:extLst>
          </p:cNvPr>
          <p:cNvSpPr/>
          <p:nvPr/>
        </p:nvSpPr>
        <p:spPr>
          <a:xfrm>
            <a:off x="7171019" y="2871419"/>
            <a:ext cx="2225517" cy="28646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rgbClr val="FF0000"/>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000" b="0" i="0" u="none" strike="noStrike" kern="1200" cap="none" spc="0" normalizeH="0" baseline="0" noProof="0" dirty="0">
                <a:ln>
                  <a:noFill/>
                </a:ln>
                <a:solidFill>
                  <a:srgbClr val="FF0000"/>
                </a:solidFill>
                <a:effectLst/>
                <a:uLnTx/>
                <a:uFillTx/>
                <a:latin typeface="ＭＳ Ｐゴシック" panose="020B0600070205080204" pitchFamily="50" charset="-128"/>
                <a:ea typeface="ＭＳ Ｐゴシック" panose="020B0600070205080204" pitchFamily="50" charset="-128"/>
                <a:cs typeface="+mn-cs"/>
              </a:rPr>
              <a:t>Osaka Metro</a:t>
            </a:r>
            <a:r>
              <a:rPr kumimoji="1" lang="ja-JP" altLang="en-US" sz="1000" b="0" i="0" u="none" strike="noStrike" kern="1200" cap="none" spc="0" normalizeH="0" baseline="0" noProof="0" dirty="0">
                <a:ln>
                  <a:noFill/>
                </a:ln>
                <a:solidFill>
                  <a:srgbClr val="FF0000"/>
                </a:solidFill>
                <a:effectLst/>
                <a:uLnTx/>
                <a:uFillTx/>
                <a:latin typeface="ＭＳ Ｐゴシック" panose="020B0600070205080204" pitchFamily="50" charset="-128"/>
                <a:ea typeface="ＭＳ Ｐゴシック" panose="020B0600070205080204" pitchFamily="50" charset="-128"/>
                <a:cs typeface="+mn-cs"/>
              </a:rPr>
              <a:t>なんばビル</a:t>
            </a:r>
            <a:r>
              <a:rPr kumimoji="1" lang="en-US" altLang="ja-JP" sz="1000" b="0" i="0" u="none" strike="noStrike" kern="1200" cap="none" spc="0" normalizeH="0" baseline="0" noProof="0" dirty="0">
                <a:ln>
                  <a:noFill/>
                </a:ln>
                <a:solidFill>
                  <a:srgbClr val="FF0000"/>
                </a:solidFill>
                <a:effectLst/>
                <a:uLnTx/>
                <a:uFillTx/>
                <a:latin typeface="ＭＳ Ｐゴシック" panose="020B0600070205080204" pitchFamily="50" charset="-128"/>
                <a:ea typeface="ＭＳ Ｐゴシック" panose="020B0600070205080204" pitchFamily="50" charset="-128"/>
                <a:cs typeface="+mn-cs"/>
              </a:rPr>
              <a:t>PJ</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rgbClr val="FF0000"/>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000" b="0" i="0" u="none" strike="noStrike" kern="1200" cap="none" spc="0" normalizeH="0" baseline="0" noProof="0" dirty="0">
                <a:ln>
                  <a:noFill/>
                </a:ln>
                <a:solidFill>
                  <a:srgbClr val="FF0000"/>
                </a:solidFill>
                <a:effectLst/>
                <a:uLnTx/>
                <a:uFillTx/>
                <a:latin typeface="ＭＳ Ｐゴシック" panose="020B0600070205080204" pitchFamily="50" charset="-128"/>
                <a:ea typeface="ＭＳ Ｐゴシック" panose="020B0600070205080204" pitchFamily="50" charset="-128"/>
                <a:cs typeface="+mn-cs"/>
              </a:rPr>
              <a:t>2021.7</a:t>
            </a:r>
            <a:r>
              <a:rPr kumimoji="1" lang="ja-JP" altLang="en-US" sz="1000" b="0" i="0" u="none" strike="noStrike" kern="1200" cap="none" spc="0" normalizeH="0" baseline="0" noProof="0" dirty="0">
                <a:ln>
                  <a:noFill/>
                </a:ln>
                <a:solidFill>
                  <a:srgbClr val="FF0000"/>
                </a:solidFill>
                <a:effectLst/>
                <a:uLnTx/>
                <a:uFillTx/>
                <a:latin typeface="ＭＳ Ｐゴシック" panose="020B0600070205080204" pitchFamily="50" charset="-128"/>
                <a:ea typeface="ＭＳ Ｐゴシック" panose="020B0600070205080204" pitchFamily="50" charset="-128"/>
                <a:cs typeface="+mn-cs"/>
              </a:rPr>
              <a:t>用地取得</a:t>
            </a:r>
            <a:r>
              <a:rPr kumimoji="1" lang="en-US" altLang="ja-JP" sz="1000" b="0" i="0" u="none" strike="noStrike" kern="1200" cap="none" spc="0" normalizeH="0" baseline="0" noProof="0" dirty="0">
                <a:ln>
                  <a:noFill/>
                </a:ln>
                <a:solidFill>
                  <a:srgbClr val="FF0000"/>
                </a:solidFill>
                <a:effectLst/>
                <a:uLnTx/>
                <a:uFillTx/>
                <a:latin typeface="ＭＳ Ｐゴシック" panose="020B0600070205080204" pitchFamily="50" charset="-128"/>
                <a:ea typeface="ＭＳ Ｐゴシック" panose="020B0600070205080204" pitchFamily="50" charset="-128"/>
                <a:cs typeface="+mn-cs"/>
              </a:rPr>
              <a:t>)</a:t>
            </a:r>
          </a:p>
        </p:txBody>
      </p:sp>
      <p:sp>
        <p:nvSpPr>
          <p:cNvPr id="59" name="正方形/長方形 58">
            <a:extLst>
              <a:ext uri="{FF2B5EF4-FFF2-40B4-BE49-F238E27FC236}">
                <a16:creationId xmlns:a16="http://schemas.microsoft.com/office/drawing/2014/main" id="{79F41D0F-AF45-4FEF-B9AA-F4BA3EF8CE64}"/>
              </a:ext>
            </a:extLst>
          </p:cNvPr>
          <p:cNvSpPr/>
          <p:nvPr/>
        </p:nvSpPr>
        <p:spPr>
          <a:xfrm>
            <a:off x="7666815" y="2572482"/>
            <a:ext cx="1871860" cy="25933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rgbClr val="FF0000"/>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000" b="0" i="0" u="none" strike="noStrike" kern="1200" cap="none" spc="0" normalizeH="0" baseline="0" noProof="0" dirty="0" err="1">
                <a:ln>
                  <a:noFill/>
                </a:ln>
                <a:solidFill>
                  <a:srgbClr val="FF0000"/>
                </a:solidFill>
                <a:effectLst/>
                <a:uLnTx/>
                <a:uFillTx/>
                <a:latin typeface="ＭＳ Ｐゴシック" panose="020B0600070205080204" pitchFamily="50" charset="-128"/>
                <a:ea typeface="ＭＳ Ｐゴシック" panose="020B0600070205080204" pitchFamily="50" charset="-128"/>
                <a:cs typeface="+mn-cs"/>
              </a:rPr>
              <a:t>Metrosa</a:t>
            </a:r>
            <a:r>
              <a:rPr kumimoji="1" lang="ja-JP" altLang="en-US" sz="1000" b="0" i="0" u="none" strike="noStrike" kern="1200" cap="none" spc="0" normalizeH="0" baseline="0" noProof="0" dirty="0">
                <a:ln>
                  <a:noFill/>
                </a:ln>
                <a:solidFill>
                  <a:srgbClr val="FF0000"/>
                </a:solidFill>
                <a:effectLst/>
                <a:uLnTx/>
                <a:uFillTx/>
                <a:latin typeface="ＭＳ Ｐゴシック" panose="020B0600070205080204" pitchFamily="50" charset="-128"/>
                <a:ea typeface="ＭＳ Ｐゴシック" panose="020B0600070205080204" pitchFamily="50" charset="-128"/>
                <a:cs typeface="+mn-cs"/>
              </a:rPr>
              <a:t>谷六</a:t>
            </a:r>
            <a:r>
              <a:rPr kumimoji="1" lang="en-US" altLang="ja-JP" sz="1000" b="0" i="0" u="none" strike="noStrike" kern="1200" cap="none" spc="0" normalizeH="0" baseline="0" noProof="0" dirty="0">
                <a:ln>
                  <a:noFill/>
                </a:ln>
                <a:solidFill>
                  <a:srgbClr val="FF0000"/>
                </a:solidFill>
                <a:effectLst/>
                <a:uLnTx/>
                <a:uFillTx/>
                <a:latin typeface="ＭＳ Ｐゴシック" panose="020B0600070205080204" pitchFamily="50" charset="-128"/>
                <a:ea typeface="ＭＳ Ｐゴシック" panose="020B0600070205080204" pitchFamily="50" charset="-128"/>
                <a:cs typeface="+mn-cs"/>
              </a:rPr>
              <a:t>PJ</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rgbClr val="FF0000"/>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000" b="0" i="0" u="none" strike="noStrike" kern="1200" cap="none" spc="0" normalizeH="0" baseline="0" noProof="0" dirty="0">
                <a:ln>
                  <a:noFill/>
                </a:ln>
                <a:solidFill>
                  <a:srgbClr val="FF0000"/>
                </a:solidFill>
                <a:effectLst/>
                <a:uLnTx/>
                <a:uFillTx/>
                <a:latin typeface="ＭＳ Ｐゴシック" panose="020B0600070205080204" pitchFamily="50" charset="-128"/>
                <a:ea typeface="ＭＳ Ｐゴシック" panose="020B0600070205080204" pitchFamily="50" charset="-128"/>
                <a:cs typeface="+mn-cs"/>
              </a:rPr>
              <a:t>2021.11</a:t>
            </a:r>
            <a:r>
              <a:rPr kumimoji="1" lang="ja-JP" altLang="en-US" sz="1000" b="0" i="0" u="none" strike="noStrike" kern="1200" cap="none" spc="0" normalizeH="0" baseline="0" noProof="0" dirty="0">
                <a:ln>
                  <a:noFill/>
                </a:ln>
                <a:solidFill>
                  <a:srgbClr val="FF0000"/>
                </a:solidFill>
                <a:effectLst/>
                <a:uLnTx/>
                <a:uFillTx/>
                <a:latin typeface="ＭＳ Ｐゴシック" panose="020B0600070205080204" pitchFamily="50" charset="-128"/>
                <a:ea typeface="ＭＳ Ｐゴシック" panose="020B0600070205080204" pitchFamily="50" charset="-128"/>
                <a:cs typeface="+mn-cs"/>
              </a:rPr>
              <a:t>用地取得</a:t>
            </a:r>
            <a:r>
              <a:rPr kumimoji="1" lang="en-US" altLang="ja-JP" sz="1000" b="0" i="0" u="none" strike="noStrike" kern="1200" cap="none" spc="0" normalizeH="0" baseline="0" noProof="0" dirty="0">
                <a:ln>
                  <a:noFill/>
                </a:ln>
                <a:solidFill>
                  <a:srgbClr val="FF0000"/>
                </a:solidFill>
                <a:effectLst/>
                <a:uLnTx/>
                <a:uFillTx/>
                <a:latin typeface="ＭＳ Ｐゴシック" panose="020B0600070205080204" pitchFamily="50" charset="-128"/>
                <a:ea typeface="ＭＳ Ｐゴシック" panose="020B0600070205080204" pitchFamily="50" charset="-128"/>
                <a:cs typeface="+mn-cs"/>
              </a:rPr>
              <a:t>)</a:t>
            </a:r>
          </a:p>
        </p:txBody>
      </p:sp>
      <p:pic>
        <p:nvPicPr>
          <p:cNvPr id="60" name="図 59" descr="アパートのビル&#10;&#10;低い精度で自動的に生成された説明">
            <a:extLst>
              <a:ext uri="{FF2B5EF4-FFF2-40B4-BE49-F238E27FC236}">
                <a16:creationId xmlns:a16="http://schemas.microsoft.com/office/drawing/2014/main" id="{7CAD0852-B70A-4610-B34A-640A4362EC10}"/>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1889689" y="4925751"/>
            <a:ext cx="2710731" cy="1807734"/>
          </a:xfrm>
          <a:prstGeom prst="rect">
            <a:avLst/>
          </a:prstGeom>
        </p:spPr>
      </p:pic>
      <p:sp>
        <p:nvSpPr>
          <p:cNvPr id="48" name="正方形/長方形 47">
            <a:extLst>
              <a:ext uri="{FF2B5EF4-FFF2-40B4-BE49-F238E27FC236}">
                <a16:creationId xmlns:a16="http://schemas.microsoft.com/office/drawing/2014/main" id="{73A4015C-010A-4084-8A18-3843A4806250}"/>
              </a:ext>
            </a:extLst>
          </p:cNvPr>
          <p:cNvSpPr/>
          <p:nvPr/>
        </p:nvSpPr>
        <p:spPr>
          <a:xfrm>
            <a:off x="1639156" y="6410987"/>
            <a:ext cx="2971496" cy="291542"/>
          </a:xfrm>
          <a:prstGeom prst="rect">
            <a:avLst/>
          </a:prstGeom>
          <a:noFill/>
          <a:ln w="50800" algn="ctr">
            <a:noFill/>
            <a:miter lim="800000"/>
            <a:headEnd/>
            <a:tailEnd/>
          </a:ln>
        </p:spPr>
        <p:txBody>
          <a:bodyPr wrap="none" lIns="36000" tIns="10800" rIns="36000" bIns="10800" rtlCol="0" anchor="ctr">
            <a:noAutofit/>
          </a:bodyPr>
          <a:lstStyle/>
          <a:p>
            <a:pPr marL="185738" marR="0" lvl="0" indent="-185738" algn="r" defTabSz="914400" rtl="0" eaLnBrk="1" fontAlgn="auto" latinLnBrk="0" hangingPunct="1">
              <a:lnSpc>
                <a:spcPct val="100000"/>
              </a:lnSpc>
              <a:spcBef>
                <a:spcPts val="0"/>
              </a:spcBef>
              <a:spcAft>
                <a:spcPts val="0"/>
              </a:spcAft>
              <a:buClr>
                <a:srgbClr val="969696"/>
              </a:buClr>
              <a:buSzPct val="80000"/>
              <a:buFontTx/>
              <a:buNone/>
              <a:tabLst/>
              <a:defRPr/>
            </a:pPr>
            <a:r>
              <a:rPr kumimoji="1" lang="en-US" altLang="ja-JP" sz="1050" b="1" i="0" u="none" strike="noStrike" kern="1200" cap="none" spc="0" normalizeH="0" baseline="0" noProof="0" dirty="0">
                <a:ln>
                  <a:noFill/>
                </a:ln>
                <a:solidFill>
                  <a:srgbClr val="000000"/>
                </a:solidFill>
                <a:effectLst>
                  <a:glow rad="101600">
                    <a:prstClr val="white"/>
                  </a:glow>
                </a:effectLst>
                <a:uLnTx/>
                <a:uFillTx/>
                <a:latin typeface="ＭＳ Ｐゴシック" panose="020B0600070205080204" pitchFamily="50" charset="-128"/>
                <a:ea typeface="ＭＳ Ｐゴシック" panose="020B0600070205080204" pitchFamily="50" charset="-128"/>
                <a:cs typeface="+mn-cs"/>
              </a:rPr>
              <a:t>Osaka Metro </a:t>
            </a:r>
            <a:r>
              <a:rPr kumimoji="1" lang="ja-JP" altLang="en-US" sz="1050" b="1" i="0" u="none" strike="noStrike" kern="1200" cap="none" spc="0" normalizeH="0" baseline="0" noProof="0" dirty="0">
                <a:ln>
                  <a:noFill/>
                </a:ln>
                <a:solidFill>
                  <a:srgbClr val="000000"/>
                </a:solidFill>
                <a:effectLst>
                  <a:glow rad="101600">
                    <a:prstClr val="white"/>
                  </a:glow>
                </a:effectLst>
                <a:uLnTx/>
                <a:uFillTx/>
                <a:latin typeface="ＭＳ Ｐゴシック" panose="020B0600070205080204" pitchFamily="50" charset="-128"/>
                <a:ea typeface="ＭＳ Ｐゴシック" panose="020B0600070205080204" pitchFamily="50" charset="-128"/>
                <a:cs typeface="+mn-cs"/>
              </a:rPr>
              <a:t>天神橋筋六丁目ビル</a:t>
            </a:r>
            <a:endParaRPr kumimoji="1" lang="en-US" altLang="ja-JP" sz="1050" b="1" i="0" u="none" strike="noStrike" kern="1200" cap="none" spc="0" normalizeH="0" baseline="0" noProof="0" dirty="0">
              <a:ln>
                <a:noFill/>
              </a:ln>
              <a:solidFill>
                <a:srgbClr val="000000"/>
              </a:solidFill>
              <a:effectLst>
                <a:glow rad="101600">
                  <a:prstClr val="white"/>
                </a:glow>
              </a:effectLst>
              <a:uLnTx/>
              <a:uFillTx/>
              <a:latin typeface="ＭＳ Ｐゴシック" panose="020B0600070205080204" pitchFamily="50" charset="-128"/>
              <a:ea typeface="ＭＳ Ｐゴシック" panose="020B0600070205080204" pitchFamily="50" charset="-128"/>
              <a:cs typeface="+mn-cs"/>
            </a:endParaRPr>
          </a:p>
          <a:p>
            <a:pPr marL="185738" marR="0" lvl="0" indent="-185738" algn="r" defTabSz="914400" rtl="0" eaLnBrk="1" fontAlgn="auto" latinLnBrk="0" hangingPunct="1">
              <a:lnSpc>
                <a:spcPct val="100000"/>
              </a:lnSpc>
              <a:spcBef>
                <a:spcPts val="0"/>
              </a:spcBef>
              <a:spcAft>
                <a:spcPts val="0"/>
              </a:spcAft>
              <a:buClr>
                <a:srgbClr val="969696"/>
              </a:buClr>
              <a:buSzPct val="80000"/>
              <a:buFontTx/>
              <a:buNone/>
              <a:tabLst/>
              <a:defRPr/>
            </a:pPr>
            <a:r>
              <a:rPr kumimoji="1" lang="ja-JP" altLang="en-US" sz="1050" b="1" i="0" u="none" strike="noStrike" kern="1200" cap="none" spc="0" normalizeH="0" baseline="0" noProof="0" dirty="0">
                <a:ln>
                  <a:noFill/>
                </a:ln>
                <a:solidFill>
                  <a:srgbClr val="000000"/>
                </a:solidFill>
                <a:effectLst>
                  <a:glow rad="101600">
                    <a:prstClr val="white"/>
                  </a:glow>
                </a:effectLst>
                <a:uLnTx/>
                <a:uFillTx/>
                <a:latin typeface="ＭＳ Ｐゴシック" panose="020B0600070205080204" pitchFamily="50" charset="-128"/>
                <a:ea typeface="ＭＳ Ｐゴシック" panose="020B0600070205080204" pitchFamily="50" charset="-128"/>
                <a:cs typeface="+mn-cs"/>
              </a:rPr>
              <a:t>商業ビル</a:t>
            </a:r>
            <a:endParaRPr kumimoji="1" lang="en-US" altLang="ja-JP" sz="1050" b="1" i="0" u="none" strike="noStrike" kern="1200" cap="none" spc="0" normalizeH="0" baseline="0" noProof="0" dirty="0">
              <a:ln>
                <a:noFill/>
              </a:ln>
              <a:solidFill>
                <a:srgbClr val="000000"/>
              </a:solidFill>
              <a:effectLst>
                <a:glow rad="101600">
                  <a:prstClr val="white"/>
                </a:glow>
              </a:effectLst>
              <a:uLnTx/>
              <a:uFillTx/>
              <a:latin typeface="ＭＳ Ｐゴシック" panose="020B0600070205080204" pitchFamily="50" charset="-128"/>
              <a:ea typeface="ＭＳ Ｐゴシック" panose="020B0600070205080204" pitchFamily="50" charset="-128"/>
              <a:cs typeface="+mn-cs"/>
            </a:endParaRPr>
          </a:p>
        </p:txBody>
      </p:sp>
      <p:pic>
        <p:nvPicPr>
          <p:cNvPr id="61" name="図 60">
            <a:extLst>
              <a:ext uri="{FF2B5EF4-FFF2-40B4-BE49-F238E27FC236}">
                <a16:creationId xmlns:a16="http://schemas.microsoft.com/office/drawing/2014/main" id="{792EDDEF-DC84-47FA-A19F-CD58F7B4DA9A}"/>
              </a:ext>
            </a:extLst>
          </p:cNvPr>
          <p:cNvPicPr>
            <a:picLocks noChangeAspect="1"/>
          </p:cNvPicPr>
          <p:nvPr/>
        </p:nvPicPr>
        <p:blipFill rotWithShape="1">
          <a:blip r:embed="rId6" cstate="email">
            <a:extLst>
              <a:ext uri="{28A0092B-C50C-407E-A947-70E740481C1C}">
                <a14:useLocalDpi xmlns:a14="http://schemas.microsoft.com/office/drawing/2010/main"/>
              </a:ext>
            </a:extLst>
          </a:blip>
          <a:srcRect/>
          <a:stretch/>
        </p:blipFill>
        <p:spPr>
          <a:xfrm>
            <a:off x="4850953" y="4074178"/>
            <a:ext cx="2315387" cy="2639938"/>
          </a:xfrm>
          <a:prstGeom prst="rect">
            <a:avLst/>
          </a:prstGeom>
        </p:spPr>
      </p:pic>
      <p:sp>
        <p:nvSpPr>
          <p:cNvPr id="62" name="正方形/長方形 61">
            <a:extLst>
              <a:ext uri="{FF2B5EF4-FFF2-40B4-BE49-F238E27FC236}">
                <a16:creationId xmlns:a16="http://schemas.microsoft.com/office/drawing/2014/main" id="{88E5386D-119E-44F8-AEB0-DFAAF06DC4C0}"/>
              </a:ext>
            </a:extLst>
          </p:cNvPr>
          <p:cNvSpPr/>
          <p:nvPr/>
        </p:nvSpPr>
        <p:spPr>
          <a:xfrm>
            <a:off x="4914770" y="6225725"/>
            <a:ext cx="2278066" cy="476804"/>
          </a:xfrm>
          <a:prstGeom prst="rect">
            <a:avLst/>
          </a:prstGeom>
          <a:noFill/>
          <a:ln w="50800" algn="ctr">
            <a:noFill/>
            <a:miter lim="800000"/>
            <a:headEnd/>
            <a:tailEnd/>
          </a:ln>
        </p:spPr>
        <p:txBody>
          <a:bodyPr wrap="none" lIns="36000" tIns="10800" rIns="36000" bIns="10800" rtlCol="0" anchor="ctr">
            <a:noAutofit/>
          </a:bodyPr>
          <a:lstStyle/>
          <a:p>
            <a:pPr marL="185738" marR="0" lvl="0" indent="-185738" algn="r" defTabSz="914400" rtl="0" eaLnBrk="1" fontAlgn="auto" latinLnBrk="0" hangingPunct="1">
              <a:lnSpc>
                <a:spcPct val="100000"/>
              </a:lnSpc>
              <a:spcBef>
                <a:spcPts val="0"/>
              </a:spcBef>
              <a:spcAft>
                <a:spcPts val="0"/>
              </a:spcAft>
              <a:buClr>
                <a:srgbClr val="969696"/>
              </a:buClr>
              <a:buSzPct val="80000"/>
              <a:buFontTx/>
              <a:buNone/>
              <a:tabLst/>
              <a:defRPr/>
            </a:pPr>
            <a:r>
              <a:rPr kumimoji="1" lang="en-US" altLang="ja-JP" sz="1050" b="1" i="0" u="none" strike="noStrike" kern="1200" cap="none" spc="0" normalizeH="0" baseline="0" noProof="0" dirty="0">
                <a:ln>
                  <a:noFill/>
                </a:ln>
                <a:solidFill>
                  <a:srgbClr val="000000"/>
                </a:solidFill>
                <a:effectLst>
                  <a:glow rad="101600">
                    <a:prstClr val="white"/>
                  </a:glow>
                </a:effectLst>
                <a:uLnTx/>
                <a:uFillTx/>
                <a:latin typeface="ＭＳ Ｐゴシック" panose="020B0600070205080204" pitchFamily="50" charset="-128"/>
                <a:ea typeface="ＭＳ Ｐゴシック" panose="020B0600070205080204" pitchFamily="50" charset="-128"/>
                <a:cs typeface="+mn-cs"/>
              </a:rPr>
              <a:t>Osaka Metro </a:t>
            </a:r>
            <a:r>
              <a:rPr kumimoji="1" lang="ja-JP" altLang="en-US" sz="1050" b="1" i="0" u="none" strike="noStrike" kern="1200" cap="none" spc="0" normalizeH="0" baseline="0" noProof="0" dirty="0">
                <a:ln>
                  <a:noFill/>
                </a:ln>
                <a:solidFill>
                  <a:srgbClr val="000000"/>
                </a:solidFill>
                <a:effectLst>
                  <a:glow rad="101600">
                    <a:prstClr val="white"/>
                  </a:glow>
                </a:effectLst>
                <a:uLnTx/>
                <a:uFillTx/>
                <a:latin typeface="ＭＳ Ｐゴシック" panose="020B0600070205080204" pitchFamily="50" charset="-128"/>
                <a:ea typeface="ＭＳ Ｐゴシック" panose="020B0600070205080204" pitchFamily="50" charset="-128"/>
                <a:cs typeface="+mn-cs"/>
              </a:rPr>
              <a:t>なんばビル</a:t>
            </a:r>
            <a:endParaRPr kumimoji="1" lang="en-US" altLang="ja-JP" sz="1050" b="1" i="0" u="none" strike="noStrike" kern="1200" cap="none" spc="0" normalizeH="0" baseline="0" noProof="0" dirty="0">
              <a:ln>
                <a:noFill/>
              </a:ln>
              <a:solidFill>
                <a:srgbClr val="000000"/>
              </a:solidFill>
              <a:effectLst>
                <a:glow rad="101600">
                  <a:prstClr val="white"/>
                </a:glow>
              </a:effectLst>
              <a:uLnTx/>
              <a:uFillTx/>
              <a:latin typeface="ＭＳ Ｐゴシック" panose="020B0600070205080204" pitchFamily="50" charset="-128"/>
              <a:ea typeface="ＭＳ Ｐゴシック" panose="020B0600070205080204" pitchFamily="50" charset="-128"/>
              <a:cs typeface="+mn-cs"/>
            </a:endParaRPr>
          </a:p>
          <a:p>
            <a:pPr marL="185738" marR="0" lvl="0" indent="-185738" algn="r" defTabSz="914400" rtl="0" eaLnBrk="1" fontAlgn="auto" latinLnBrk="0" hangingPunct="1">
              <a:lnSpc>
                <a:spcPct val="100000"/>
              </a:lnSpc>
              <a:spcBef>
                <a:spcPts val="0"/>
              </a:spcBef>
              <a:spcAft>
                <a:spcPts val="0"/>
              </a:spcAft>
              <a:buClr>
                <a:srgbClr val="969696"/>
              </a:buClr>
              <a:buSzPct val="80000"/>
              <a:buFontTx/>
              <a:buNone/>
              <a:tabLst/>
              <a:defRPr/>
            </a:pPr>
            <a:r>
              <a:rPr kumimoji="1" lang="ja-JP" altLang="en-US" sz="1050" b="1" i="0" u="none" strike="noStrike" kern="1200" cap="none" spc="0" normalizeH="0" baseline="0" noProof="0" dirty="0">
                <a:ln>
                  <a:noFill/>
                </a:ln>
                <a:solidFill>
                  <a:srgbClr val="000000"/>
                </a:solidFill>
                <a:effectLst>
                  <a:glow rad="101600">
                    <a:prstClr val="white"/>
                  </a:glow>
                </a:effectLst>
                <a:uLnTx/>
                <a:uFillTx/>
                <a:latin typeface="ＭＳ Ｐゴシック" panose="020B0600070205080204" pitchFamily="50" charset="-128"/>
                <a:ea typeface="ＭＳ Ｐゴシック" panose="020B0600070205080204" pitchFamily="50" charset="-128"/>
                <a:cs typeface="+mn-cs"/>
              </a:rPr>
              <a:t>商業複合オフィスビル</a:t>
            </a:r>
            <a:endParaRPr kumimoji="1" lang="en-US" altLang="ja-JP" sz="1050" b="1" i="0" u="none" strike="noStrike" kern="1200" cap="none" spc="0" normalizeH="0" baseline="0" noProof="0" dirty="0">
              <a:ln>
                <a:noFill/>
              </a:ln>
              <a:solidFill>
                <a:srgbClr val="000000"/>
              </a:solidFill>
              <a:effectLst>
                <a:glow rad="101600">
                  <a:prstClr val="white"/>
                </a:glow>
              </a:effectLst>
              <a:uLnTx/>
              <a:uFillTx/>
              <a:latin typeface="ＭＳ Ｐゴシック" panose="020B0600070205080204" pitchFamily="50" charset="-128"/>
              <a:ea typeface="ＭＳ Ｐゴシック" panose="020B0600070205080204" pitchFamily="50" charset="-128"/>
              <a:cs typeface="+mn-cs"/>
            </a:endParaRPr>
          </a:p>
          <a:p>
            <a:pPr marL="185738" marR="0" lvl="0" indent="-185738" algn="r" defTabSz="914400" rtl="0" eaLnBrk="1" fontAlgn="auto" latinLnBrk="0" hangingPunct="1">
              <a:lnSpc>
                <a:spcPct val="100000"/>
              </a:lnSpc>
              <a:spcBef>
                <a:spcPts val="0"/>
              </a:spcBef>
              <a:spcAft>
                <a:spcPts val="0"/>
              </a:spcAft>
              <a:buClr>
                <a:srgbClr val="969696"/>
              </a:buClr>
              <a:buSzPct val="80000"/>
              <a:buFontTx/>
              <a:buNone/>
              <a:tabLst/>
              <a:defRPr/>
            </a:pPr>
            <a:r>
              <a:rPr kumimoji="1" lang="en-US" altLang="ja-JP" sz="1050" b="1" i="0" u="none" strike="noStrike" kern="1200" cap="none" spc="0" normalizeH="0" baseline="0" noProof="0" dirty="0">
                <a:ln>
                  <a:noFill/>
                </a:ln>
                <a:solidFill>
                  <a:srgbClr val="000000"/>
                </a:solidFill>
                <a:effectLst>
                  <a:glow rad="101600">
                    <a:prstClr val="white"/>
                  </a:glow>
                </a:effectLst>
                <a:uLnTx/>
                <a:uFillTx/>
                <a:latin typeface="ＭＳ Ｐゴシック" panose="020B0600070205080204" pitchFamily="50" charset="-128"/>
                <a:ea typeface="ＭＳ Ｐゴシック" panose="020B0600070205080204" pitchFamily="50" charset="-128"/>
                <a:cs typeface="+mn-cs"/>
              </a:rPr>
              <a:t>2024.3</a:t>
            </a:r>
            <a:r>
              <a:rPr kumimoji="1" lang="ja-JP" altLang="en-US" sz="1050" b="1" i="0" u="none" strike="noStrike" kern="1200" cap="none" spc="0" normalizeH="0" baseline="0" noProof="0" dirty="0">
                <a:ln>
                  <a:noFill/>
                </a:ln>
                <a:solidFill>
                  <a:srgbClr val="000000"/>
                </a:solidFill>
                <a:effectLst>
                  <a:glow rad="101600">
                    <a:prstClr val="white"/>
                  </a:glow>
                </a:effectLst>
                <a:uLnTx/>
                <a:uFillTx/>
                <a:latin typeface="ＭＳ Ｐゴシック" panose="020B0600070205080204" pitchFamily="50" charset="-128"/>
                <a:ea typeface="ＭＳ Ｐゴシック" panose="020B0600070205080204" pitchFamily="50" charset="-128"/>
                <a:cs typeface="+mn-cs"/>
              </a:rPr>
              <a:t> 完成予定</a:t>
            </a:r>
            <a:endParaRPr kumimoji="1" lang="en-US" altLang="ja-JP" sz="1050" b="1" i="0" u="none" strike="noStrike" kern="1200" cap="none" spc="0" normalizeH="0" baseline="0" noProof="0" dirty="0">
              <a:ln>
                <a:noFill/>
              </a:ln>
              <a:solidFill>
                <a:srgbClr val="000000"/>
              </a:solidFill>
              <a:effectLst>
                <a:glow rad="101600">
                  <a:prstClr val="white"/>
                </a:glow>
              </a:effectLst>
              <a:uLnTx/>
              <a:uFillTx/>
              <a:latin typeface="ＭＳ Ｐゴシック" panose="020B0600070205080204" pitchFamily="50" charset="-128"/>
              <a:ea typeface="ＭＳ Ｐゴシック" panose="020B0600070205080204" pitchFamily="50" charset="-128"/>
              <a:cs typeface="+mn-cs"/>
            </a:endParaRPr>
          </a:p>
        </p:txBody>
      </p:sp>
      <p:grpSp>
        <p:nvGrpSpPr>
          <p:cNvPr id="51" name="グループ化 50">
            <a:extLst>
              <a:ext uri="{FF2B5EF4-FFF2-40B4-BE49-F238E27FC236}">
                <a16:creationId xmlns:a16="http://schemas.microsoft.com/office/drawing/2014/main" id="{2E134D6B-53C6-4926-8DBB-1170CCA12341}"/>
              </a:ext>
            </a:extLst>
          </p:cNvPr>
          <p:cNvGrpSpPr/>
          <p:nvPr/>
        </p:nvGrpSpPr>
        <p:grpSpPr>
          <a:xfrm>
            <a:off x="323528" y="3550371"/>
            <a:ext cx="4608512" cy="526701"/>
            <a:chOff x="395536" y="2852936"/>
            <a:chExt cx="6260620" cy="526701"/>
          </a:xfrm>
        </p:grpSpPr>
        <p:sp>
          <p:nvSpPr>
            <p:cNvPr id="63" name="正方形/長方形 62">
              <a:extLst>
                <a:ext uri="{FF2B5EF4-FFF2-40B4-BE49-F238E27FC236}">
                  <a16:creationId xmlns:a16="http://schemas.microsoft.com/office/drawing/2014/main" id="{0FF5A43E-AD96-49BA-B32E-CC96FE3BC6D9}"/>
                </a:ext>
              </a:extLst>
            </p:cNvPr>
            <p:cNvSpPr/>
            <p:nvPr/>
          </p:nvSpPr>
          <p:spPr>
            <a:xfrm>
              <a:off x="395536" y="2852936"/>
              <a:ext cx="5184576" cy="21602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srgbClr val="32328C"/>
                  </a:solidFill>
                  <a:effectLst/>
                  <a:uLnTx/>
                  <a:uFillTx/>
                  <a:latin typeface="ＭＳ Ｐゴシック" panose="020B0600070205080204" pitchFamily="50" charset="-128"/>
                  <a:ea typeface="ＭＳ Ｐゴシック" panose="020B0600070205080204" pitchFamily="50" charset="-128"/>
                  <a:cs typeface="+mn-cs"/>
                </a:rPr>
                <a:t>既存資産の徹底活用</a:t>
              </a:r>
            </a:p>
          </p:txBody>
        </p:sp>
        <p:sp>
          <p:nvSpPr>
            <p:cNvPr id="64" name="正方形/長方形 63">
              <a:extLst>
                <a:ext uri="{FF2B5EF4-FFF2-40B4-BE49-F238E27FC236}">
                  <a16:creationId xmlns:a16="http://schemas.microsoft.com/office/drawing/2014/main" id="{A46FE734-C1FC-4F29-AB08-996914201334}"/>
                </a:ext>
              </a:extLst>
            </p:cNvPr>
            <p:cNvSpPr/>
            <p:nvPr/>
          </p:nvSpPr>
          <p:spPr>
            <a:xfrm>
              <a:off x="395536" y="2996952"/>
              <a:ext cx="6260620" cy="38268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駐車場など低利用であった用地などをマンションや商業ビルに</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活用することで地域の賑わいに貢献。</a:t>
              </a:r>
            </a:p>
          </p:txBody>
        </p:sp>
      </p:grpSp>
      <p:grpSp>
        <p:nvGrpSpPr>
          <p:cNvPr id="75" name="グループ化 74">
            <a:extLst>
              <a:ext uri="{FF2B5EF4-FFF2-40B4-BE49-F238E27FC236}">
                <a16:creationId xmlns:a16="http://schemas.microsoft.com/office/drawing/2014/main" id="{AA8C206E-01DC-432C-B92A-1706AEE10AE6}"/>
              </a:ext>
            </a:extLst>
          </p:cNvPr>
          <p:cNvGrpSpPr/>
          <p:nvPr/>
        </p:nvGrpSpPr>
        <p:grpSpPr>
          <a:xfrm>
            <a:off x="314223" y="4126435"/>
            <a:ext cx="4608512" cy="787729"/>
            <a:chOff x="395536" y="2852936"/>
            <a:chExt cx="6260620" cy="787729"/>
          </a:xfrm>
        </p:grpSpPr>
        <p:sp>
          <p:nvSpPr>
            <p:cNvPr id="76" name="正方形/長方形 75">
              <a:extLst>
                <a:ext uri="{FF2B5EF4-FFF2-40B4-BE49-F238E27FC236}">
                  <a16:creationId xmlns:a16="http://schemas.microsoft.com/office/drawing/2014/main" id="{184D8039-92C7-45FB-8006-B1D1DAFF9507}"/>
                </a:ext>
              </a:extLst>
            </p:cNvPr>
            <p:cNvSpPr/>
            <p:nvPr/>
          </p:nvSpPr>
          <p:spPr>
            <a:xfrm>
              <a:off x="395536" y="2852936"/>
              <a:ext cx="5184576" cy="21602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srgbClr val="32328C"/>
                  </a:solidFill>
                  <a:effectLst/>
                  <a:uLnTx/>
                  <a:uFillTx/>
                  <a:latin typeface="ＭＳ Ｐゴシック" panose="020B0600070205080204" pitchFamily="50" charset="-128"/>
                  <a:ea typeface="ＭＳ Ｐゴシック" panose="020B0600070205080204" pitchFamily="50" charset="-128"/>
                  <a:cs typeface="+mn-cs"/>
                </a:rPr>
                <a:t>物件取得による開発</a:t>
              </a:r>
            </a:p>
          </p:txBody>
        </p:sp>
        <p:sp>
          <p:nvSpPr>
            <p:cNvPr id="77" name="正方形/長方形 76">
              <a:extLst>
                <a:ext uri="{FF2B5EF4-FFF2-40B4-BE49-F238E27FC236}">
                  <a16:creationId xmlns:a16="http://schemas.microsoft.com/office/drawing/2014/main" id="{8AEBA863-3490-442F-B16B-FBF0D117BB3A}"/>
                </a:ext>
              </a:extLst>
            </p:cNvPr>
            <p:cNvSpPr/>
            <p:nvPr/>
          </p:nvSpPr>
          <p:spPr>
            <a:xfrm>
              <a:off x="395536" y="3019597"/>
              <a:ext cx="6260620" cy="62106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駅に近い物件を取得・開発し、地下鉄・バスとの相乗効果を発揮することで、「交通を核にした生活まちづくり企業」として大阪の発展に貢献。</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grpSp>
      <p:sp>
        <p:nvSpPr>
          <p:cNvPr id="47" name="正方形/長方形 46">
            <a:extLst>
              <a:ext uri="{FF2B5EF4-FFF2-40B4-BE49-F238E27FC236}">
                <a16:creationId xmlns:a16="http://schemas.microsoft.com/office/drawing/2014/main" id="{4488AF1B-6BAD-4206-9A89-EA28F1C15165}"/>
              </a:ext>
            </a:extLst>
          </p:cNvPr>
          <p:cNvSpPr/>
          <p:nvPr/>
        </p:nvSpPr>
        <p:spPr>
          <a:xfrm>
            <a:off x="251520" y="1124743"/>
            <a:ext cx="432048" cy="2209603"/>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eaVert" lIns="36000" tIns="36000" rIns="0" bIns="3600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sysClr val="windowText" lastClr="000000"/>
                </a:solidFill>
                <a:effectLst/>
                <a:uLnTx/>
                <a:uFillTx/>
                <a:latin typeface="Calibri"/>
                <a:ea typeface="ＭＳ Ｐゴシック" panose="020B0600070205080204" pitchFamily="50" charset="-128"/>
                <a:cs typeface="+mn-cs"/>
              </a:rPr>
              <a:t>年表（概況）</a:t>
            </a:r>
          </a:p>
        </p:txBody>
      </p:sp>
      <p:sp>
        <p:nvSpPr>
          <p:cNvPr id="54" name="角丸四角形 53"/>
          <p:cNvSpPr/>
          <p:nvPr/>
        </p:nvSpPr>
        <p:spPr>
          <a:xfrm>
            <a:off x="7396758" y="188640"/>
            <a:ext cx="1423714" cy="360040"/>
          </a:xfrm>
          <a:prstGeom prst="roundRect">
            <a:avLst/>
          </a:prstGeom>
          <a:solidFill>
            <a:srgbClr val="0070C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追加</a:t>
            </a:r>
          </a:p>
        </p:txBody>
      </p:sp>
      <p:sp>
        <p:nvSpPr>
          <p:cNvPr id="55" name="正方形/長方形 54"/>
          <p:cNvSpPr/>
          <p:nvPr/>
        </p:nvSpPr>
        <p:spPr>
          <a:xfrm>
            <a:off x="5694058" y="188640"/>
            <a:ext cx="1614246" cy="360040"/>
          </a:xfrm>
          <a:prstGeom prst="rect">
            <a:avLst/>
          </a:prstGeom>
          <a:solidFill>
            <a:schemeClr val="accent3">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1600" b="1" dirty="0" smtClean="0">
                <a:solidFill>
                  <a:schemeClr val="bg1"/>
                </a:solidFill>
                <a:latin typeface="BIZ UDゴシック" panose="020B0400000000000000" pitchFamily="49" charset="-128"/>
                <a:ea typeface="BIZ UDゴシック" panose="020B0400000000000000" pitchFamily="49" charset="-128"/>
              </a:rPr>
              <a:t>民営化後の</a:t>
            </a:r>
            <a:r>
              <a:rPr kumimoji="1" lang="ja-JP" altLang="en-US" sz="1600" b="1" dirty="0">
                <a:solidFill>
                  <a:schemeClr val="bg1"/>
                </a:solidFill>
                <a:latin typeface="BIZ UDゴシック" panose="020B0400000000000000" pitchFamily="49" charset="-128"/>
                <a:ea typeface="BIZ UDゴシック" panose="020B0400000000000000" pitchFamily="49" charset="-128"/>
              </a:rPr>
              <a:t>取組</a:t>
            </a:r>
          </a:p>
        </p:txBody>
      </p:sp>
      <p:sp>
        <p:nvSpPr>
          <p:cNvPr id="56" name="テキスト ボックス 55"/>
          <p:cNvSpPr txBox="1"/>
          <p:nvPr/>
        </p:nvSpPr>
        <p:spPr>
          <a:xfrm>
            <a:off x="0" y="0"/>
            <a:ext cx="3851920" cy="26064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Ⅱ</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公民連携</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経営形態の見直し</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民営化の取組</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・地下鉄</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2" name="スライド番号プレースホルダー 1"/>
          <p:cNvSpPr>
            <a:spLocks noGrp="1"/>
          </p:cNvSpPr>
          <p:nvPr>
            <p:ph type="sldNum" sz="quarter" idx="12"/>
          </p:nvPr>
        </p:nvSpPr>
        <p:spPr/>
        <p:txBody>
          <a:bodyPr/>
          <a:lstStyle/>
          <a:p>
            <a:fld id="{CCEC3038-1CF1-4B63-9920-55248DCFBA97}" type="slidenum">
              <a:rPr kumimoji="1" lang="ja-JP" altLang="en-US" smtClean="0"/>
              <a:pPr/>
              <a:t>68</a:t>
            </a:fld>
            <a:endParaRPr kumimoji="1" lang="ja-JP" altLang="en-US"/>
          </a:p>
        </p:txBody>
      </p:sp>
    </p:spTree>
    <p:extLst>
      <p:ext uri="{BB962C8B-B14F-4D97-AF65-F5344CB8AC3E}">
        <p14:creationId xmlns:p14="http://schemas.microsoft.com/office/powerpoint/2010/main" val="4095387150"/>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 name="角丸四角形 49"/>
          <p:cNvSpPr/>
          <p:nvPr/>
        </p:nvSpPr>
        <p:spPr>
          <a:xfrm>
            <a:off x="251521" y="3564001"/>
            <a:ext cx="8777098" cy="729096"/>
          </a:xfrm>
          <a:prstGeom prst="roundRect">
            <a:avLst>
              <a:gd name="adj" fmla="val 3640"/>
            </a:avLst>
          </a:prstGeom>
          <a:solidFill>
            <a:srgbClr val="66FFFF">
              <a:alpha val="50000"/>
            </a:srgb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graphicFrame>
        <p:nvGraphicFramePr>
          <p:cNvPr id="36" name="表 35"/>
          <p:cNvGraphicFramePr>
            <a:graphicFrameLocks noGrp="1"/>
          </p:cNvGraphicFramePr>
          <p:nvPr>
            <p:extLst>
              <p:ext uri="{D42A27DB-BD31-4B8C-83A1-F6EECF244321}">
                <p14:modId xmlns:p14="http://schemas.microsoft.com/office/powerpoint/2010/main" val="2249358476"/>
              </p:ext>
            </p:extLst>
          </p:nvPr>
        </p:nvGraphicFramePr>
        <p:xfrm>
          <a:off x="115381" y="662650"/>
          <a:ext cx="8913238" cy="6009937"/>
        </p:xfrm>
        <a:graphic>
          <a:graphicData uri="http://schemas.openxmlformats.org/drawingml/2006/table">
            <a:tbl>
              <a:tblPr/>
              <a:tblGrid>
                <a:gridCol w="72000">
                  <a:extLst>
                    <a:ext uri="{9D8B030D-6E8A-4147-A177-3AD203B41FA5}">
                      <a16:colId xmlns:a16="http://schemas.microsoft.com/office/drawing/2014/main" val="20000"/>
                    </a:ext>
                  </a:extLst>
                </a:gridCol>
                <a:gridCol w="72000">
                  <a:extLst>
                    <a:ext uri="{9D8B030D-6E8A-4147-A177-3AD203B41FA5}">
                      <a16:colId xmlns:a16="http://schemas.microsoft.com/office/drawing/2014/main" val="20001"/>
                    </a:ext>
                  </a:extLst>
                </a:gridCol>
                <a:gridCol w="1245238">
                  <a:extLst>
                    <a:ext uri="{9D8B030D-6E8A-4147-A177-3AD203B41FA5}">
                      <a16:colId xmlns:a16="http://schemas.microsoft.com/office/drawing/2014/main" val="20002"/>
                    </a:ext>
                  </a:extLst>
                </a:gridCol>
                <a:gridCol w="468000">
                  <a:extLst>
                    <a:ext uri="{9D8B030D-6E8A-4147-A177-3AD203B41FA5}">
                      <a16:colId xmlns:a16="http://schemas.microsoft.com/office/drawing/2014/main" val="20003"/>
                    </a:ext>
                  </a:extLst>
                </a:gridCol>
                <a:gridCol w="1008000">
                  <a:extLst>
                    <a:ext uri="{9D8B030D-6E8A-4147-A177-3AD203B41FA5}">
                      <a16:colId xmlns:a16="http://schemas.microsoft.com/office/drawing/2014/main" val="20004"/>
                    </a:ext>
                  </a:extLst>
                </a:gridCol>
                <a:gridCol w="1008000">
                  <a:extLst>
                    <a:ext uri="{9D8B030D-6E8A-4147-A177-3AD203B41FA5}">
                      <a16:colId xmlns:a16="http://schemas.microsoft.com/office/drawing/2014/main" val="20005"/>
                    </a:ext>
                  </a:extLst>
                </a:gridCol>
                <a:gridCol w="1008000">
                  <a:extLst>
                    <a:ext uri="{9D8B030D-6E8A-4147-A177-3AD203B41FA5}">
                      <a16:colId xmlns:a16="http://schemas.microsoft.com/office/drawing/2014/main" val="20006"/>
                    </a:ext>
                  </a:extLst>
                </a:gridCol>
                <a:gridCol w="1008000">
                  <a:extLst>
                    <a:ext uri="{9D8B030D-6E8A-4147-A177-3AD203B41FA5}">
                      <a16:colId xmlns:a16="http://schemas.microsoft.com/office/drawing/2014/main" val="20007"/>
                    </a:ext>
                  </a:extLst>
                </a:gridCol>
                <a:gridCol w="1008000">
                  <a:extLst>
                    <a:ext uri="{9D8B030D-6E8A-4147-A177-3AD203B41FA5}">
                      <a16:colId xmlns:a16="http://schemas.microsoft.com/office/drawing/2014/main" val="20008"/>
                    </a:ext>
                  </a:extLst>
                </a:gridCol>
                <a:gridCol w="1008000">
                  <a:extLst>
                    <a:ext uri="{9D8B030D-6E8A-4147-A177-3AD203B41FA5}">
                      <a16:colId xmlns:a16="http://schemas.microsoft.com/office/drawing/2014/main" val="20009"/>
                    </a:ext>
                  </a:extLst>
                </a:gridCol>
                <a:gridCol w="1008000">
                  <a:extLst>
                    <a:ext uri="{9D8B030D-6E8A-4147-A177-3AD203B41FA5}">
                      <a16:colId xmlns:a16="http://schemas.microsoft.com/office/drawing/2014/main" val="20010"/>
                    </a:ext>
                  </a:extLst>
                </a:gridCol>
              </a:tblGrid>
              <a:tr h="324000">
                <a:tc gridSpan="3">
                  <a:txBody>
                    <a:bodyPr/>
                    <a:lstStyle/>
                    <a:p>
                      <a:pPr algn="ctr" fontAlgn="ctr"/>
                      <a:r>
                        <a:rPr lang="ja-JP" altLang="en-US" sz="1000" b="0" i="0" u="none" strike="noStrike" dirty="0">
                          <a:solidFill>
                            <a:srgbClr val="000000"/>
                          </a:solidFill>
                          <a:effectLst/>
                          <a:latin typeface="Meiryo UI" panose="020B0604030504040204" pitchFamily="50" charset="-128"/>
                          <a:ea typeface="Meiryo UI" panose="020B0604030504040204" pitchFamily="50" charset="-128"/>
                        </a:rPr>
                        <a:t>　</a:t>
                      </a: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9BC2E6"/>
                    </a:solidFill>
                  </a:tcPr>
                </a:tc>
                <a:tc hMerge="1">
                  <a:txBody>
                    <a:bodyPr/>
                    <a:lstStyle/>
                    <a:p>
                      <a:endParaRPr kumimoji="1" lang="ja-JP" altLang="en-US"/>
                    </a:p>
                  </a:txBody>
                  <a:tcPr/>
                </a:tc>
                <a:tc hMerge="1">
                  <a:txBody>
                    <a:bodyPr/>
                    <a:lstStyle/>
                    <a:p>
                      <a:endParaRPr kumimoji="1" lang="ja-JP" altLang="en-US"/>
                    </a:p>
                  </a:txBody>
                  <a:tcPr/>
                </a:tc>
                <a:tc>
                  <a:txBody>
                    <a:bodyPr/>
                    <a:lstStyle/>
                    <a:p>
                      <a:pPr algn="ctr" fontAlgn="ctr"/>
                      <a:r>
                        <a:rPr lang="en-US" altLang="ja-JP" sz="1000" b="0" i="0" u="none" strike="noStrike" dirty="0">
                          <a:solidFill>
                            <a:srgbClr val="000000"/>
                          </a:solidFill>
                          <a:effectLst/>
                          <a:latin typeface="Meiryo UI" panose="020B0604030504040204" pitchFamily="50" charset="-128"/>
                          <a:ea typeface="Meiryo UI" panose="020B0604030504040204" pitchFamily="50" charset="-128"/>
                        </a:rPr>
                        <a:t>2011</a:t>
                      </a:r>
                    </a:p>
                    <a:p>
                      <a:pPr algn="ctr" fontAlgn="ctr"/>
                      <a:r>
                        <a:rPr lang="ja-JP" altLang="en-US" sz="1000" b="0" i="0" u="none" strike="noStrike" dirty="0">
                          <a:solidFill>
                            <a:srgbClr val="000000"/>
                          </a:solidFill>
                          <a:effectLst/>
                          <a:latin typeface="Meiryo UI" panose="020B0604030504040204" pitchFamily="50" charset="-128"/>
                          <a:ea typeface="Meiryo UI" panose="020B0604030504040204" pitchFamily="50" charset="-128"/>
                        </a:rPr>
                        <a:t>年度</a:t>
                      </a: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9BC2E6"/>
                    </a:solidFill>
                  </a:tcPr>
                </a:tc>
                <a:tc>
                  <a:txBody>
                    <a:bodyPr/>
                    <a:lstStyle/>
                    <a:p>
                      <a:pPr algn="ctr" fontAlgn="ctr"/>
                      <a:r>
                        <a:rPr lang="en-US" altLang="ja-JP" sz="1000" b="0" i="0" u="none" strike="noStrike" dirty="0">
                          <a:solidFill>
                            <a:srgbClr val="000000"/>
                          </a:solidFill>
                          <a:effectLst/>
                          <a:latin typeface="Meiryo UI" panose="020B0604030504040204" pitchFamily="50" charset="-128"/>
                          <a:ea typeface="Meiryo UI" panose="020B0604030504040204" pitchFamily="50" charset="-128"/>
                        </a:rPr>
                        <a:t>2012</a:t>
                      </a:r>
                      <a:r>
                        <a:rPr lang="ja-JP" altLang="en-US" sz="1000" b="0" i="0" u="none" strike="noStrike" dirty="0">
                          <a:solidFill>
                            <a:srgbClr val="000000"/>
                          </a:solidFill>
                          <a:effectLst/>
                          <a:latin typeface="Meiryo UI" panose="020B0604030504040204" pitchFamily="50" charset="-128"/>
                          <a:ea typeface="Meiryo UI" panose="020B0604030504040204" pitchFamily="50" charset="-128"/>
                        </a:rPr>
                        <a:t>年度</a:t>
                      </a: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9BC2E6"/>
                    </a:solidFill>
                  </a:tcPr>
                </a:tc>
                <a:tc>
                  <a:txBody>
                    <a:bodyPr/>
                    <a:lstStyle/>
                    <a:p>
                      <a:pPr algn="ctr" fontAlgn="ctr"/>
                      <a:r>
                        <a:rPr lang="en-US" altLang="ja-JP" sz="1000" b="0" i="0" u="none" strike="noStrike" dirty="0">
                          <a:solidFill>
                            <a:srgbClr val="000000"/>
                          </a:solidFill>
                          <a:effectLst/>
                          <a:latin typeface="Meiryo UI" panose="020B0604030504040204" pitchFamily="50" charset="-128"/>
                          <a:ea typeface="Meiryo UI" panose="020B0604030504040204" pitchFamily="50" charset="-128"/>
                        </a:rPr>
                        <a:t>2013</a:t>
                      </a:r>
                      <a:r>
                        <a:rPr lang="ja-JP" altLang="en-US" sz="1000" b="0" i="0" u="none" strike="noStrike" dirty="0">
                          <a:solidFill>
                            <a:srgbClr val="000000"/>
                          </a:solidFill>
                          <a:effectLst/>
                          <a:latin typeface="Meiryo UI" panose="020B0604030504040204" pitchFamily="50" charset="-128"/>
                          <a:ea typeface="Meiryo UI" panose="020B0604030504040204" pitchFamily="50" charset="-128"/>
                        </a:rPr>
                        <a:t>年度</a:t>
                      </a: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9BC2E6"/>
                    </a:solidFill>
                  </a:tcPr>
                </a:tc>
                <a:tc>
                  <a:txBody>
                    <a:bodyPr/>
                    <a:lstStyle/>
                    <a:p>
                      <a:pPr algn="ctr" fontAlgn="ctr"/>
                      <a:r>
                        <a:rPr lang="en-US" altLang="ja-JP" sz="1000" b="0" i="0" u="none" strike="noStrike" dirty="0">
                          <a:solidFill>
                            <a:srgbClr val="000000"/>
                          </a:solidFill>
                          <a:effectLst/>
                          <a:latin typeface="Meiryo UI" panose="020B0604030504040204" pitchFamily="50" charset="-128"/>
                          <a:ea typeface="Meiryo UI" panose="020B0604030504040204" pitchFamily="50" charset="-128"/>
                        </a:rPr>
                        <a:t>2014</a:t>
                      </a:r>
                      <a:r>
                        <a:rPr lang="ja-JP" altLang="en-US" sz="1000" b="0" i="0" u="none" strike="noStrike" dirty="0">
                          <a:solidFill>
                            <a:srgbClr val="000000"/>
                          </a:solidFill>
                          <a:effectLst/>
                          <a:latin typeface="Meiryo UI" panose="020B0604030504040204" pitchFamily="50" charset="-128"/>
                          <a:ea typeface="Meiryo UI" panose="020B0604030504040204" pitchFamily="50" charset="-128"/>
                        </a:rPr>
                        <a:t>年度</a:t>
                      </a:r>
                    </a:p>
                  </a:txBody>
                  <a:tcPr marL="8143" marR="8143" marT="8143" marB="0" anchor="ctr">
                    <a:lnL w="6350" cap="flat" cmpd="sng" algn="ctr">
                      <a:solidFill>
                        <a:srgbClr val="000000"/>
                      </a:solidFill>
                      <a:prstDash val="solid"/>
                      <a:round/>
                      <a:headEnd type="none" w="med" len="med"/>
                      <a:tailEnd type="none" w="med" len="med"/>
                    </a:lnL>
                    <a:lnR w="12700" cap="flat" cmpd="sng" algn="ctr">
                      <a:solidFill>
                        <a:schemeClr val="tx1"/>
                      </a:solidFill>
                      <a:prstDash val="lgDash"/>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9BC2E6"/>
                    </a:solidFill>
                  </a:tcPr>
                </a:tc>
                <a:tc>
                  <a:txBody>
                    <a:bodyPr/>
                    <a:lstStyle/>
                    <a:p>
                      <a:pPr algn="ctr" fontAlgn="ctr"/>
                      <a:r>
                        <a:rPr lang="en-US" altLang="ja-JP" sz="1000" b="0" i="0" u="none" strike="noStrike" dirty="0">
                          <a:solidFill>
                            <a:srgbClr val="000000"/>
                          </a:solidFill>
                          <a:effectLst/>
                          <a:latin typeface="Meiryo UI" panose="020B0604030504040204" pitchFamily="50" charset="-128"/>
                          <a:ea typeface="Meiryo UI" panose="020B0604030504040204" pitchFamily="50" charset="-128"/>
                        </a:rPr>
                        <a:t>2015</a:t>
                      </a:r>
                      <a:r>
                        <a:rPr lang="ja-JP" altLang="en-US" sz="1000" b="0" i="0" u="none" strike="noStrike" dirty="0">
                          <a:solidFill>
                            <a:srgbClr val="000000"/>
                          </a:solidFill>
                          <a:effectLst/>
                          <a:latin typeface="Meiryo UI" panose="020B0604030504040204" pitchFamily="50" charset="-128"/>
                          <a:ea typeface="Meiryo UI" panose="020B0604030504040204" pitchFamily="50" charset="-128"/>
                        </a:rPr>
                        <a:t>年度</a:t>
                      </a:r>
                    </a:p>
                  </a:txBody>
                  <a:tcPr marL="8143" marR="8143" marT="8143" marB="0" anchor="ctr">
                    <a:lnL w="12700" cap="flat" cmpd="sng" algn="ctr">
                      <a:solidFill>
                        <a:schemeClr val="tx1"/>
                      </a:solidFill>
                      <a:prstDash val="lgDash"/>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9BC2E6"/>
                    </a:solidFill>
                  </a:tcPr>
                </a:tc>
                <a:tc>
                  <a:txBody>
                    <a:bodyPr/>
                    <a:lstStyle/>
                    <a:p>
                      <a:pPr algn="ctr" fontAlgn="ctr"/>
                      <a:r>
                        <a:rPr lang="en-US" altLang="ja-JP" sz="1000" b="0" i="0" u="none" strike="noStrike" dirty="0">
                          <a:solidFill>
                            <a:srgbClr val="000000"/>
                          </a:solidFill>
                          <a:effectLst/>
                          <a:latin typeface="Meiryo UI" panose="020B0604030504040204" pitchFamily="50" charset="-128"/>
                          <a:ea typeface="Meiryo UI" panose="020B0604030504040204" pitchFamily="50" charset="-128"/>
                        </a:rPr>
                        <a:t>2016</a:t>
                      </a:r>
                      <a:r>
                        <a:rPr lang="ja-JP" altLang="en-US" sz="1000" b="0" i="0" u="none" strike="noStrike" dirty="0">
                          <a:solidFill>
                            <a:srgbClr val="000000"/>
                          </a:solidFill>
                          <a:effectLst/>
                          <a:latin typeface="Meiryo UI" panose="020B0604030504040204" pitchFamily="50" charset="-128"/>
                          <a:ea typeface="Meiryo UI" panose="020B0604030504040204" pitchFamily="50" charset="-128"/>
                        </a:rPr>
                        <a:t>年度</a:t>
                      </a: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9BC2E6"/>
                    </a:solidFill>
                  </a:tcPr>
                </a:tc>
                <a:tc>
                  <a:txBody>
                    <a:bodyPr/>
                    <a:lstStyle/>
                    <a:p>
                      <a:pPr algn="ctr" fontAlgn="ctr"/>
                      <a:r>
                        <a:rPr lang="en-US" altLang="ja-JP" sz="1000" b="0" i="0" u="none" strike="noStrike" dirty="0">
                          <a:solidFill>
                            <a:srgbClr val="000000"/>
                          </a:solidFill>
                          <a:effectLst/>
                          <a:latin typeface="Meiryo UI" panose="020B0604030504040204" pitchFamily="50" charset="-128"/>
                          <a:ea typeface="Meiryo UI" panose="020B0604030504040204" pitchFamily="50" charset="-128"/>
                        </a:rPr>
                        <a:t>2017</a:t>
                      </a:r>
                      <a:r>
                        <a:rPr lang="ja-JP" altLang="en-US" sz="1000" b="0" i="0" u="none" strike="noStrike" dirty="0">
                          <a:solidFill>
                            <a:srgbClr val="000000"/>
                          </a:solidFill>
                          <a:effectLst/>
                          <a:latin typeface="Meiryo UI" panose="020B0604030504040204" pitchFamily="50" charset="-128"/>
                          <a:ea typeface="Meiryo UI" panose="020B0604030504040204" pitchFamily="50" charset="-128"/>
                        </a:rPr>
                        <a:t>年度</a:t>
                      </a: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9BC2E6"/>
                    </a:solidFill>
                  </a:tcPr>
                </a:tc>
                <a:tc>
                  <a:txBody>
                    <a:bodyPr/>
                    <a:lstStyle/>
                    <a:p>
                      <a:pPr algn="ctr" fontAlgn="ctr"/>
                      <a:r>
                        <a:rPr lang="en-US" altLang="ja-JP" sz="1000" b="0" i="0" u="none" strike="noStrike" dirty="0">
                          <a:solidFill>
                            <a:srgbClr val="000000"/>
                          </a:solidFill>
                          <a:effectLst/>
                          <a:latin typeface="Meiryo UI" panose="020B0604030504040204" pitchFamily="50" charset="-128"/>
                          <a:ea typeface="Meiryo UI" panose="020B0604030504040204" pitchFamily="50" charset="-128"/>
                        </a:rPr>
                        <a:t>2018</a:t>
                      </a:r>
                      <a:r>
                        <a:rPr lang="ja-JP" altLang="en-US" sz="1000" b="0" i="0" u="none" strike="noStrike" dirty="0">
                          <a:solidFill>
                            <a:srgbClr val="000000"/>
                          </a:solidFill>
                          <a:effectLst/>
                          <a:latin typeface="Meiryo UI" panose="020B0604030504040204" pitchFamily="50" charset="-128"/>
                          <a:ea typeface="Meiryo UI" panose="020B0604030504040204" pitchFamily="50" charset="-128"/>
                        </a:rPr>
                        <a:t>年度</a:t>
                      </a: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9BC2E6"/>
                    </a:solidFill>
                  </a:tcPr>
                </a:tc>
                <a:extLst>
                  <a:ext uri="{0D108BD9-81ED-4DB2-BD59-A6C34878D82A}">
                    <a16:rowId xmlns:a16="http://schemas.microsoft.com/office/drawing/2014/main" val="10000"/>
                  </a:ext>
                </a:extLst>
              </a:tr>
              <a:tr h="288000">
                <a:tc gridSpan="3">
                  <a:txBody>
                    <a:bodyPr/>
                    <a:lstStyle/>
                    <a:p>
                      <a:pPr algn="l" fontAlgn="ctr"/>
                      <a:r>
                        <a:rPr lang="ja-JP" altLang="en-US" sz="1000" b="0" i="0" u="none" strike="noStrike" dirty="0">
                          <a:solidFill>
                            <a:srgbClr val="000000"/>
                          </a:solidFill>
                          <a:effectLst/>
                          <a:latin typeface="Meiryo UI" panose="020B0604030504040204" pitchFamily="50" charset="-128"/>
                          <a:ea typeface="Meiryo UI" panose="020B0604030504040204" pitchFamily="50" charset="-128"/>
                        </a:rPr>
                        <a:t>現役世代への重点投資</a:t>
                      </a:r>
                      <a:endParaRPr lang="en-US" altLang="ja-JP" sz="1000" b="0" i="0" u="none" strike="noStrike" dirty="0">
                        <a:solidFill>
                          <a:srgbClr val="000000"/>
                        </a:solidFill>
                        <a:effectLst/>
                        <a:latin typeface="Meiryo UI" panose="020B0604030504040204" pitchFamily="50" charset="-128"/>
                        <a:ea typeface="Meiryo UI" panose="020B0604030504040204" pitchFamily="50" charset="-128"/>
                      </a:endParaRPr>
                    </a:p>
                  </a:txBody>
                  <a:tcPr marL="36000"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9BC2E6"/>
                    </a:solidFill>
                  </a:tcPr>
                </a:tc>
                <a:tc hMerge="1">
                  <a:txBody>
                    <a:bodyPr/>
                    <a:lstStyle/>
                    <a:p>
                      <a:endParaRPr kumimoji="1" lang="ja-JP" altLang="en-US"/>
                    </a:p>
                  </a:txBody>
                  <a:tcPr/>
                </a:tc>
                <a:tc hMerge="1">
                  <a:txBody>
                    <a:bodyPr/>
                    <a:lstStyle/>
                    <a:p>
                      <a:endParaRPr kumimoji="1" lang="ja-JP" altLang="en-US"/>
                    </a:p>
                  </a:txBody>
                  <a:tcPr/>
                </a:tc>
                <a:tc>
                  <a:txBody>
                    <a:bodyPr/>
                    <a:lstStyle/>
                    <a:p>
                      <a:pPr algn="r" fontAlgn="ctr"/>
                      <a:r>
                        <a:rPr lang="en-US" altLang="ja-JP" sz="1000" b="0" i="0" u="none" strike="noStrike" dirty="0">
                          <a:solidFill>
                            <a:srgbClr val="000000"/>
                          </a:solidFill>
                          <a:effectLst/>
                          <a:latin typeface="Meiryo UI" panose="020B0604030504040204" pitchFamily="50" charset="-128"/>
                          <a:ea typeface="Meiryo UI" panose="020B0604030504040204" pitchFamily="50" charset="-128"/>
                        </a:rPr>
                        <a:t>67</a:t>
                      </a: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9BC2E6"/>
                    </a:solidFill>
                  </a:tcPr>
                </a:tc>
                <a:tc>
                  <a:txBody>
                    <a:bodyPr/>
                    <a:lstStyle/>
                    <a:p>
                      <a:pPr algn="r" fontAlgn="ctr"/>
                      <a:r>
                        <a:rPr lang="en-US" altLang="ja-JP" sz="1000" b="0" i="0" u="none" strike="noStrike">
                          <a:solidFill>
                            <a:srgbClr val="000000"/>
                          </a:solidFill>
                          <a:effectLst/>
                          <a:latin typeface="Meiryo UI" panose="020B0604030504040204" pitchFamily="50" charset="-128"/>
                          <a:ea typeface="Meiryo UI" panose="020B0604030504040204" pitchFamily="50" charset="-128"/>
                        </a:rPr>
                        <a:t>159</a:t>
                      </a: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9BC2E6"/>
                    </a:solidFill>
                  </a:tcPr>
                </a:tc>
                <a:tc>
                  <a:txBody>
                    <a:bodyPr/>
                    <a:lstStyle/>
                    <a:p>
                      <a:pPr algn="r" fontAlgn="ctr"/>
                      <a:r>
                        <a:rPr lang="en-US" altLang="ja-JP" sz="1000" b="0" i="0" u="none" strike="noStrike" dirty="0">
                          <a:solidFill>
                            <a:srgbClr val="000000"/>
                          </a:solidFill>
                          <a:effectLst/>
                          <a:latin typeface="Meiryo UI" panose="020B0604030504040204" pitchFamily="50" charset="-128"/>
                          <a:ea typeface="Meiryo UI" panose="020B0604030504040204" pitchFamily="50" charset="-128"/>
                        </a:rPr>
                        <a:t>225</a:t>
                      </a: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9BC2E6"/>
                    </a:solidFill>
                  </a:tcPr>
                </a:tc>
                <a:tc>
                  <a:txBody>
                    <a:bodyPr/>
                    <a:lstStyle/>
                    <a:p>
                      <a:pPr algn="r" fontAlgn="ctr"/>
                      <a:r>
                        <a:rPr lang="en-US" altLang="ja-JP" sz="1000" b="0" i="0" u="none" strike="noStrike" dirty="0">
                          <a:solidFill>
                            <a:srgbClr val="000000"/>
                          </a:solidFill>
                          <a:effectLst/>
                          <a:latin typeface="Meiryo UI" panose="020B0604030504040204" pitchFamily="50" charset="-128"/>
                          <a:ea typeface="Meiryo UI" panose="020B0604030504040204" pitchFamily="50" charset="-128"/>
                        </a:rPr>
                        <a:t>270</a:t>
                      </a:r>
                    </a:p>
                  </a:txBody>
                  <a:tcPr marL="8143" marR="8143" marT="8143" marB="0" anchor="ctr">
                    <a:lnL w="6350" cap="flat" cmpd="sng" algn="ctr">
                      <a:solidFill>
                        <a:srgbClr val="000000"/>
                      </a:solidFill>
                      <a:prstDash val="solid"/>
                      <a:round/>
                      <a:headEnd type="none" w="med" len="med"/>
                      <a:tailEnd type="none" w="med" len="med"/>
                    </a:lnL>
                    <a:lnR w="12700" cap="flat" cmpd="sng" algn="ctr">
                      <a:solidFill>
                        <a:schemeClr val="tx1"/>
                      </a:solidFill>
                      <a:prstDash val="lgDash"/>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9BC2E6"/>
                    </a:solidFill>
                  </a:tcPr>
                </a:tc>
                <a:tc>
                  <a:txBody>
                    <a:bodyPr/>
                    <a:lstStyle/>
                    <a:p>
                      <a:pPr algn="r" fontAlgn="ctr"/>
                      <a:r>
                        <a:rPr lang="en-US" altLang="ja-JP" sz="1000" b="0" i="0" u="none" strike="noStrike" dirty="0">
                          <a:solidFill>
                            <a:srgbClr val="000000"/>
                          </a:solidFill>
                          <a:effectLst/>
                          <a:latin typeface="Meiryo UI" panose="020B0604030504040204" pitchFamily="50" charset="-128"/>
                          <a:ea typeface="Meiryo UI" panose="020B0604030504040204" pitchFamily="50" charset="-128"/>
                        </a:rPr>
                        <a:t>330</a:t>
                      </a:r>
                    </a:p>
                  </a:txBody>
                  <a:tcPr marL="8143" marR="8143" marT="8143" marB="0" anchor="ctr">
                    <a:lnL w="12700" cap="flat" cmpd="sng" algn="ctr">
                      <a:solidFill>
                        <a:schemeClr val="tx1"/>
                      </a:solidFill>
                      <a:prstDash val="lgDash"/>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9BC2E6"/>
                    </a:solidFill>
                  </a:tcPr>
                </a:tc>
                <a:tc>
                  <a:txBody>
                    <a:bodyPr/>
                    <a:lstStyle/>
                    <a:p>
                      <a:pPr algn="r" fontAlgn="ctr"/>
                      <a:r>
                        <a:rPr lang="en-US" altLang="ja-JP" sz="1000" b="0" i="0" u="none" strike="noStrike">
                          <a:solidFill>
                            <a:srgbClr val="000000"/>
                          </a:solidFill>
                          <a:effectLst/>
                          <a:latin typeface="Meiryo UI" panose="020B0604030504040204" pitchFamily="50" charset="-128"/>
                          <a:ea typeface="Meiryo UI" panose="020B0604030504040204" pitchFamily="50" charset="-128"/>
                        </a:rPr>
                        <a:t>395</a:t>
                      </a: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9BC2E6"/>
                    </a:solidFill>
                  </a:tcPr>
                </a:tc>
                <a:tc>
                  <a:txBody>
                    <a:bodyPr/>
                    <a:lstStyle/>
                    <a:p>
                      <a:pPr algn="r" fontAlgn="ctr"/>
                      <a:r>
                        <a:rPr lang="en-US" altLang="ja-JP" sz="1000" b="0" i="0" u="none" strike="noStrike">
                          <a:solidFill>
                            <a:srgbClr val="000000"/>
                          </a:solidFill>
                          <a:effectLst/>
                          <a:latin typeface="Meiryo UI" panose="020B0604030504040204" pitchFamily="50" charset="-128"/>
                          <a:ea typeface="Meiryo UI" panose="020B0604030504040204" pitchFamily="50" charset="-128"/>
                        </a:rPr>
                        <a:t>483</a:t>
                      </a: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9BC2E6"/>
                    </a:solidFill>
                  </a:tcPr>
                </a:tc>
                <a:tc>
                  <a:txBody>
                    <a:bodyPr/>
                    <a:lstStyle/>
                    <a:p>
                      <a:pPr algn="r" fontAlgn="ctr"/>
                      <a:r>
                        <a:rPr lang="en-US" altLang="ja-JP" sz="1000" b="0" i="0" u="none" strike="noStrike" dirty="0">
                          <a:solidFill>
                            <a:srgbClr val="000000"/>
                          </a:solidFill>
                          <a:effectLst/>
                          <a:latin typeface="Meiryo UI" panose="020B0604030504040204" pitchFamily="50" charset="-128"/>
                          <a:ea typeface="Meiryo UI" panose="020B0604030504040204" pitchFamily="50" charset="-128"/>
                        </a:rPr>
                        <a:t>537</a:t>
                      </a: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9BC2E6"/>
                    </a:solidFill>
                  </a:tcPr>
                </a:tc>
                <a:extLst>
                  <a:ext uri="{0D108BD9-81ED-4DB2-BD59-A6C34878D82A}">
                    <a16:rowId xmlns:a16="http://schemas.microsoft.com/office/drawing/2014/main" val="10001"/>
                  </a:ext>
                </a:extLst>
              </a:tr>
              <a:tr h="339602">
                <a:tc rowSpan="16">
                  <a:txBody>
                    <a:bodyPr/>
                    <a:lstStyle/>
                    <a:p>
                      <a:pPr algn="ctr" fontAlgn="ctr"/>
                      <a:r>
                        <a:rPr lang="ja-JP" altLang="en-US" sz="900" b="0" i="0" u="none" strike="noStrike" dirty="0">
                          <a:solidFill>
                            <a:srgbClr val="000000"/>
                          </a:solidFill>
                          <a:effectLst/>
                          <a:latin typeface="Meiryo UI" panose="020B0604030504040204" pitchFamily="50" charset="-128"/>
                          <a:ea typeface="Meiryo UI" panose="020B0604030504040204" pitchFamily="50" charset="-128"/>
                        </a:rPr>
                        <a:t>　</a:t>
                      </a: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gridSpan="2">
                  <a:txBody>
                    <a:bodyPr/>
                    <a:lstStyle/>
                    <a:p>
                      <a:pPr algn="l" fontAlgn="ctr"/>
                      <a:r>
                        <a:rPr lang="ja-JP" altLang="en-US" sz="1000" b="0" i="0" u="none" strike="noStrike" dirty="0">
                          <a:solidFill>
                            <a:srgbClr val="000000"/>
                          </a:solidFill>
                          <a:effectLst/>
                          <a:latin typeface="Meiryo UI" panose="020B0604030504040204" pitchFamily="50" charset="-128"/>
                          <a:ea typeface="Meiryo UI" panose="020B0604030504040204" pitchFamily="50" charset="-128"/>
                        </a:rPr>
                        <a:t>こども</a:t>
                      </a:r>
                    </a:p>
                  </a:txBody>
                  <a:tcPr marL="36000"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DEBF7"/>
                    </a:solidFill>
                  </a:tcPr>
                </a:tc>
                <a:tc hMerge="1">
                  <a:txBody>
                    <a:bodyPr/>
                    <a:lstStyle/>
                    <a:p>
                      <a:endParaRPr kumimoji="1" lang="ja-JP" altLang="en-US"/>
                    </a:p>
                  </a:txBody>
                  <a:tcPr/>
                </a:tc>
                <a:tc>
                  <a:txBody>
                    <a:bodyPr/>
                    <a:lstStyle/>
                    <a:p>
                      <a:pPr algn="r" fontAlgn="ctr"/>
                      <a:r>
                        <a:rPr lang="en-US" altLang="ja-JP" sz="1000" b="0" i="0" u="none" strike="noStrike" dirty="0">
                          <a:solidFill>
                            <a:srgbClr val="000000"/>
                          </a:solidFill>
                          <a:effectLst/>
                          <a:latin typeface="Meiryo UI" panose="020B0604030504040204" pitchFamily="50" charset="-128"/>
                          <a:ea typeface="Meiryo UI" panose="020B0604030504040204" pitchFamily="50" charset="-128"/>
                        </a:rPr>
                        <a:t>65</a:t>
                      </a: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DEBF7"/>
                    </a:solidFill>
                  </a:tcPr>
                </a:tc>
                <a:tc>
                  <a:txBody>
                    <a:bodyPr/>
                    <a:lstStyle/>
                    <a:p>
                      <a:pPr algn="r" fontAlgn="ctr"/>
                      <a:r>
                        <a:rPr lang="en-US" altLang="ja-JP" sz="1000" b="0" i="0" u="none" strike="noStrike" dirty="0">
                          <a:solidFill>
                            <a:srgbClr val="000000"/>
                          </a:solidFill>
                          <a:effectLst/>
                          <a:latin typeface="Meiryo UI" panose="020B0604030504040204" pitchFamily="50" charset="-128"/>
                          <a:ea typeface="Meiryo UI" panose="020B0604030504040204" pitchFamily="50" charset="-128"/>
                        </a:rPr>
                        <a:t>102</a:t>
                      </a: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DEBF7"/>
                    </a:solidFill>
                  </a:tcPr>
                </a:tc>
                <a:tc>
                  <a:txBody>
                    <a:bodyPr/>
                    <a:lstStyle/>
                    <a:p>
                      <a:pPr algn="r" fontAlgn="ctr"/>
                      <a:r>
                        <a:rPr lang="en-US" altLang="ja-JP" sz="1000" b="0" i="0" u="none" strike="noStrike">
                          <a:solidFill>
                            <a:srgbClr val="000000"/>
                          </a:solidFill>
                          <a:effectLst/>
                          <a:latin typeface="Meiryo UI" panose="020B0604030504040204" pitchFamily="50" charset="-128"/>
                          <a:ea typeface="Meiryo UI" panose="020B0604030504040204" pitchFamily="50" charset="-128"/>
                        </a:rPr>
                        <a:t>151</a:t>
                      </a: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DEBF7"/>
                    </a:solidFill>
                  </a:tcPr>
                </a:tc>
                <a:tc>
                  <a:txBody>
                    <a:bodyPr/>
                    <a:lstStyle/>
                    <a:p>
                      <a:pPr algn="r" fontAlgn="ctr"/>
                      <a:r>
                        <a:rPr lang="en-US" altLang="ja-JP" sz="1000" b="0" i="0" u="none" strike="noStrike">
                          <a:solidFill>
                            <a:srgbClr val="000000"/>
                          </a:solidFill>
                          <a:effectLst/>
                          <a:latin typeface="Meiryo UI" panose="020B0604030504040204" pitchFamily="50" charset="-128"/>
                          <a:ea typeface="Meiryo UI" panose="020B0604030504040204" pitchFamily="50" charset="-128"/>
                        </a:rPr>
                        <a:t>170</a:t>
                      </a:r>
                    </a:p>
                  </a:txBody>
                  <a:tcPr marL="8143" marR="8143" marT="8143" marB="0" anchor="ctr">
                    <a:lnL w="6350" cap="flat" cmpd="sng" algn="ctr">
                      <a:solidFill>
                        <a:srgbClr val="000000"/>
                      </a:solidFill>
                      <a:prstDash val="solid"/>
                      <a:round/>
                      <a:headEnd type="none" w="med" len="med"/>
                      <a:tailEnd type="none" w="med" len="med"/>
                    </a:lnL>
                    <a:lnR w="12700" cap="flat" cmpd="sng" algn="ctr">
                      <a:solidFill>
                        <a:schemeClr val="tx1"/>
                      </a:solidFill>
                      <a:prstDash val="lgDash"/>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DEBF7"/>
                    </a:solidFill>
                  </a:tcPr>
                </a:tc>
                <a:tc>
                  <a:txBody>
                    <a:bodyPr/>
                    <a:lstStyle/>
                    <a:p>
                      <a:pPr algn="r" fontAlgn="ctr"/>
                      <a:r>
                        <a:rPr lang="en-US" altLang="ja-JP" sz="1000" b="0" i="0" u="none" strike="noStrike" dirty="0">
                          <a:solidFill>
                            <a:srgbClr val="000000"/>
                          </a:solidFill>
                          <a:effectLst/>
                          <a:latin typeface="Meiryo UI" panose="020B0604030504040204" pitchFamily="50" charset="-128"/>
                          <a:ea typeface="Meiryo UI" panose="020B0604030504040204" pitchFamily="50" charset="-128"/>
                        </a:rPr>
                        <a:t>186</a:t>
                      </a:r>
                    </a:p>
                  </a:txBody>
                  <a:tcPr marL="8143" marR="8143" marT="8143" marB="0" anchor="ctr">
                    <a:lnL w="12700" cap="flat" cmpd="sng" algn="ctr">
                      <a:solidFill>
                        <a:schemeClr val="tx1"/>
                      </a:solidFill>
                      <a:prstDash val="lgDash"/>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DEBF7"/>
                    </a:solidFill>
                  </a:tcPr>
                </a:tc>
                <a:tc>
                  <a:txBody>
                    <a:bodyPr/>
                    <a:lstStyle/>
                    <a:p>
                      <a:pPr algn="r" fontAlgn="ctr"/>
                      <a:r>
                        <a:rPr lang="en-US" altLang="ja-JP" sz="1000" b="0" i="0" u="none" strike="noStrike">
                          <a:solidFill>
                            <a:srgbClr val="000000"/>
                          </a:solidFill>
                          <a:effectLst/>
                          <a:latin typeface="Meiryo UI" panose="020B0604030504040204" pitchFamily="50" charset="-128"/>
                          <a:ea typeface="Meiryo UI" panose="020B0604030504040204" pitchFamily="50" charset="-128"/>
                        </a:rPr>
                        <a:t>234</a:t>
                      </a: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DEBF7"/>
                    </a:solidFill>
                  </a:tcPr>
                </a:tc>
                <a:tc>
                  <a:txBody>
                    <a:bodyPr/>
                    <a:lstStyle/>
                    <a:p>
                      <a:pPr algn="r" fontAlgn="ctr"/>
                      <a:r>
                        <a:rPr lang="en-US" altLang="ja-JP" sz="1000" b="0" i="0" u="none" strike="noStrike">
                          <a:solidFill>
                            <a:srgbClr val="000000"/>
                          </a:solidFill>
                          <a:effectLst/>
                          <a:latin typeface="Meiryo UI" panose="020B0604030504040204" pitchFamily="50" charset="-128"/>
                          <a:ea typeface="Meiryo UI" panose="020B0604030504040204" pitchFamily="50" charset="-128"/>
                        </a:rPr>
                        <a:t>358</a:t>
                      </a: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DEBF7"/>
                    </a:solidFill>
                  </a:tcPr>
                </a:tc>
                <a:tc>
                  <a:txBody>
                    <a:bodyPr/>
                    <a:lstStyle/>
                    <a:p>
                      <a:pPr algn="r" fontAlgn="ctr"/>
                      <a:r>
                        <a:rPr lang="en-US" altLang="ja-JP" sz="1000" b="0" i="0" u="none" strike="noStrike">
                          <a:solidFill>
                            <a:srgbClr val="000000"/>
                          </a:solidFill>
                          <a:effectLst/>
                          <a:latin typeface="Meiryo UI" panose="020B0604030504040204" pitchFamily="50" charset="-128"/>
                          <a:ea typeface="Meiryo UI" panose="020B0604030504040204" pitchFamily="50" charset="-128"/>
                        </a:rPr>
                        <a:t>372</a:t>
                      </a: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DEBF7"/>
                    </a:solidFill>
                  </a:tcPr>
                </a:tc>
                <a:extLst>
                  <a:ext uri="{0D108BD9-81ED-4DB2-BD59-A6C34878D82A}">
                    <a16:rowId xmlns:a16="http://schemas.microsoft.com/office/drawing/2014/main" val="10002"/>
                  </a:ext>
                </a:extLst>
              </a:tr>
              <a:tr h="306000">
                <a:tc vMerge="1">
                  <a:txBody>
                    <a:bodyPr/>
                    <a:lstStyle/>
                    <a:p>
                      <a:endParaRPr kumimoji="1" lang="ja-JP" altLang="en-US"/>
                    </a:p>
                  </a:txBody>
                  <a:tcPr/>
                </a:tc>
                <a:tc rowSpan="8">
                  <a:txBody>
                    <a:bodyPr/>
                    <a:lstStyle/>
                    <a:p>
                      <a:pPr algn="ctr" fontAlgn="ctr"/>
                      <a:r>
                        <a:rPr lang="ja-JP" altLang="en-US" sz="1000" b="0" i="0" u="none" strike="noStrike" dirty="0">
                          <a:solidFill>
                            <a:srgbClr val="000000"/>
                          </a:solidFill>
                          <a:effectLst/>
                          <a:latin typeface="Meiryo UI" panose="020B0604030504040204" pitchFamily="50" charset="-128"/>
                          <a:ea typeface="Meiryo UI" panose="020B0604030504040204" pitchFamily="50" charset="-128"/>
                        </a:rPr>
                        <a:t>　</a:t>
                      </a: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zh-TW" altLang="en-US" sz="1000" b="0" i="0" u="none" strike="noStrike" dirty="0">
                          <a:solidFill>
                            <a:srgbClr val="000000"/>
                          </a:solidFill>
                          <a:effectLst/>
                          <a:latin typeface="Meiryo UI" panose="020B0604030504040204" pitchFamily="50" charset="-128"/>
                          <a:ea typeface="Meiryo UI" panose="020B0604030504040204" pitchFamily="50" charset="-128"/>
                        </a:rPr>
                        <a:t>妊婦健康診査</a:t>
                      </a:r>
                    </a:p>
                  </a:txBody>
                  <a:tcPr marL="36000"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Meiryo UI" panose="020B0604030504040204" pitchFamily="50" charset="-128"/>
                          <a:ea typeface="Meiryo UI" panose="020B0604030504040204" pitchFamily="50" charset="-128"/>
                        </a:rPr>
                        <a:t>13</a:t>
                      </a: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effectLst/>
                          <a:latin typeface="Meiryo UI" panose="020B0604030504040204" pitchFamily="50" charset="-128"/>
                          <a:ea typeface="Meiryo UI" panose="020B0604030504040204" pitchFamily="50" charset="-128"/>
                        </a:rPr>
                        <a:t>22</a:t>
                      </a: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Meiryo UI" panose="020B0604030504040204" pitchFamily="50" charset="-128"/>
                          <a:ea typeface="Meiryo UI" panose="020B0604030504040204" pitchFamily="50" charset="-128"/>
                        </a:rPr>
                        <a:t>22</a:t>
                      </a: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effectLst/>
                          <a:latin typeface="Meiryo UI" panose="020B0604030504040204" pitchFamily="50" charset="-128"/>
                          <a:ea typeface="Meiryo UI" panose="020B0604030504040204" pitchFamily="50" charset="-128"/>
                        </a:rPr>
                        <a:t>23</a:t>
                      </a:r>
                    </a:p>
                  </a:txBody>
                  <a:tcPr marL="8143" marR="8143" marT="8143" marB="0" anchor="ctr">
                    <a:lnL w="6350" cap="flat" cmpd="sng" algn="ctr">
                      <a:solidFill>
                        <a:srgbClr val="000000"/>
                      </a:solidFill>
                      <a:prstDash val="solid"/>
                      <a:round/>
                      <a:headEnd type="none" w="med" len="med"/>
                      <a:tailEnd type="none" w="med" len="med"/>
                    </a:lnL>
                    <a:lnR w="12700" cap="flat" cmpd="sng" algn="ctr">
                      <a:solidFill>
                        <a:schemeClr val="tx1"/>
                      </a:solidFill>
                      <a:prstDash val="lgDash"/>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Meiryo UI" panose="020B0604030504040204" pitchFamily="50" charset="-128"/>
                          <a:ea typeface="Meiryo UI" panose="020B0604030504040204" pitchFamily="50" charset="-128"/>
                        </a:rPr>
                        <a:t>23</a:t>
                      </a:r>
                    </a:p>
                  </a:txBody>
                  <a:tcPr marL="8143" marR="8143" marT="8143" marB="0" anchor="ctr">
                    <a:lnL w="12700" cap="flat" cmpd="sng" algn="ctr">
                      <a:solidFill>
                        <a:schemeClr val="tx1"/>
                      </a:solidFill>
                      <a:prstDash val="lgDash"/>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Meiryo UI" panose="020B0604030504040204" pitchFamily="50" charset="-128"/>
                          <a:ea typeface="Meiryo UI" panose="020B0604030504040204" pitchFamily="50" charset="-128"/>
                        </a:rPr>
                        <a:t>22</a:t>
                      </a: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effectLst/>
                          <a:latin typeface="Meiryo UI" panose="020B0604030504040204" pitchFamily="50" charset="-128"/>
                          <a:ea typeface="Meiryo UI" panose="020B0604030504040204" pitchFamily="50" charset="-128"/>
                        </a:rPr>
                        <a:t>23</a:t>
                      </a: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Meiryo UI" panose="020B0604030504040204" pitchFamily="50" charset="-128"/>
                          <a:ea typeface="Meiryo UI" panose="020B0604030504040204" pitchFamily="50" charset="-128"/>
                        </a:rPr>
                        <a:t>24</a:t>
                      </a: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3"/>
                  </a:ext>
                </a:extLst>
              </a:tr>
              <a:tr h="306000">
                <a:tc vMerge="1">
                  <a:txBody>
                    <a:bodyPr/>
                    <a:lstStyle/>
                    <a:p>
                      <a:endParaRPr kumimoji="1" lang="ja-JP" altLang="en-US"/>
                    </a:p>
                  </a:txBody>
                  <a:tcPr/>
                </a:tc>
                <a:tc vMerge="1">
                  <a:txBody>
                    <a:bodyPr/>
                    <a:lstStyle/>
                    <a:p>
                      <a:endParaRPr kumimoji="1" lang="ja-JP" altLang="en-US"/>
                    </a:p>
                  </a:txBody>
                  <a:tcPr/>
                </a:tc>
                <a:tc>
                  <a:txBody>
                    <a:bodyPr/>
                    <a:lstStyle/>
                    <a:p>
                      <a:pPr algn="l" fontAlgn="ctr"/>
                      <a:r>
                        <a:rPr lang="ja-JP" altLang="en-US" sz="1000" b="0" i="0" u="none" strike="noStrike" dirty="0">
                          <a:solidFill>
                            <a:srgbClr val="000000"/>
                          </a:solidFill>
                          <a:effectLst/>
                          <a:latin typeface="Meiryo UI" panose="020B0604030504040204" pitchFamily="50" charset="-128"/>
                          <a:ea typeface="Meiryo UI" panose="020B0604030504040204" pitchFamily="50" charset="-128"/>
                        </a:rPr>
                        <a:t>こども医療費助成</a:t>
                      </a:r>
                    </a:p>
                  </a:txBody>
                  <a:tcPr marL="36000"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Meiryo UI" panose="020B0604030504040204" pitchFamily="50" charset="-128"/>
                          <a:ea typeface="Meiryo UI" panose="020B0604030504040204" pitchFamily="50" charset="-128"/>
                        </a:rPr>
                        <a:t>35</a:t>
                      </a: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effectLst/>
                          <a:latin typeface="Meiryo UI" panose="020B0604030504040204" pitchFamily="50" charset="-128"/>
                          <a:ea typeface="Meiryo UI" panose="020B0604030504040204" pitchFamily="50" charset="-128"/>
                        </a:rPr>
                        <a:t>51</a:t>
                      </a: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Meiryo UI" panose="020B0604030504040204" pitchFamily="50" charset="-128"/>
                          <a:ea typeface="Meiryo UI" panose="020B0604030504040204" pitchFamily="50" charset="-128"/>
                        </a:rPr>
                        <a:t>77</a:t>
                      </a: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Meiryo UI" panose="020B0604030504040204" pitchFamily="50" charset="-128"/>
                          <a:ea typeface="Meiryo UI" panose="020B0604030504040204" pitchFamily="50" charset="-128"/>
                        </a:rPr>
                        <a:t>73</a:t>
                      </a:r>
                    </a:p>
                  </a:txBody>
                  <a:tcPr marL="8143" marR="8143" marT="8143" marB="0" anchor="ctr">
                    <a:lnL w="6350" cap="flat" cmpd="sng" algn="ctr">
                      <a:solidFill>
                        <a:srgbClr val="000000"/>
                      </a:solidFill>
                      <a:prstDash val="solid"/>
                      <a:round/>
                      <a:headEnd type="none" w="med" len="med"/>
                      <a:tailEnd type="none" w="med" len="med"/>
                    </a:lnL>
                    <a:lnR w="12700" cap="flat" cmpd="sng" algn="ctr">
                      <a:solidFill>
                        <a:schemeClr val="tx1"/>
                      </a:solidFill>
                      <a:prstDash val="lgDash"/>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Meiryo UI" panose="020B0604030504040204" pitchFamily="50" charset="-128"/>
                          <a:ea typeface="Meiryo UI" panose="020B0604030504040204" pitchFamily="50" charset="-128"/>
                        </a:rPr>
                        <a:t>74</a:t>
                      </a:r>
                    </a:p>
                  </a:txBody>
                  <a:tcPr marL="8143" marR="8143" marT="8143" marB="0" anchor="ctr">
                    <a:lnL w="12700" cap="flat" cmpd="sng" algn="ctr">
                      <a:solidFill>
                        <a:schemeClr val="tx1"/>
                      </a:solidFill>
                      <a:prstDash val="lgDash"/>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Meiryo UI" panose="020B0604030504040204" pitchFamily="50" charset="-128"/>
                          <a:ea typeface="Meiryo UI" panose="020B0604030504040204" pitchFamily="50" charset="-128"/>
                        </a:rPr>
                        <a:t>77</a:t>
                      </a: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effectLst/>
                          <a:latin typeface="Meiryo UI" panose="020B0604030504040204" pitchFamily="50" charset="-128"/>
                          <a:ea typeface="Meiryo UI" panose="020B0604030504040204" pitchFamily="50" charset="-128"/>
                        </a:rPr>
                        <a:t>82</a:t>
                      </a: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Meiryo UI" panose="020B0604030504040204" pitchFamily="50" charset="-128"/>
                          <a:ea typeface="Meiryo UI" panose="020B0604030504040204" pitchFamily="50" charset="-128"/>
                        </a:rPr>
                        <a:t>88</a:t>
                      </a:r>
                      <a:endParaRPr lang="en-US" altLang="ja-JP" sz="1000" b="0" i="0" u="none" strike="sngStrike" dirty="0">
                        <a:solidFill>
                          <a:srgbClr val="FF0000"/>
                        </a:solidFill>
                        <a:effectLst/>
                        <a:latin typeface="Meiryo UI" panose="020B0604030504040204" pitchFamily="50" charset="-128"/>
                        <a:ea typeface="Meiryo UI" panose="020B0604030504040204" pitchFamily="50" charset="-128"/>
                      </a:endParaRP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4"/>
                  </a:ext>
                </a:extLst>
              </a:tr>
              <a:tr h="359579">
                <a:tc vMerge="1">
                  <a:txBody>
                    <a:bodyPr/>
                    <a:lstStyle/>
                    <a:p>
                      <a:endParaRPr kumimoji="1" lang="ja-JP" altLang="en-US"/>
                    </a:p>
                  </a:txBody>
                  <a:tcPr/>
                </a:tc>
                <a:tc vMerge="1">
                  <a:txBody>
                    <a:bodyPr/>
                    <a:lstStyle/>
                    <a:p>
                      <a:endParaRPr kumimoji="1" lang="ja-JP" altLang="en-US"/>
                    </a:p>
                  </a:txBody>
                  <a:tcPr/>
                </a:tc>
                <a:tc>
                  <a:txBody>
                    <a:bodyPr/>
                    <a:lstStyle/>
                    <a:p>
                      <a:pPr algn="l" fontAlgn="ctr"/>
                      <a:r>
                        <a:rPr lang="ja-JP" altLang="en-US" sz="1000" b="0" i="0" u="none" strike="noStrike" dirty="0">
                          <a:solidFill>
                            <a:srgbClr val="000000"/>
                          </a:solidFill>
                          <a:effectLst/>
                          <a:latin typeface="Meiryo UI" panose="020B0604030504040204" pitchFamily="50" charset="-128"/>
                          <a:ea typeface="Meiryo UI" panose="020B0604030504040204" pitchFamily="50" charset="-128"/>
                        </a:rPr>
                        <a:t>待機児童解消の</a:t>
                      </a:r>
                      <a:endParaRPr lang="en-US" altLang="ja-JP" sz="1000" b="0" i="0" u="none" strike="noStrike" dirty="0">
                        <a:solidFill>
                          <a:srgbClr val="000000"/>
                        </a:solidFill>
                        <a:effectLst/>
                        <a:latin typeface="Meiryo UI" panose="020B0604030504040204" pitchFamily="50" charset="-128"/>
                        <a:ea typeface="Meiryo UI" panose="020B0604030504040204" pitchFamily="50" charset="-128"/>
                      </a:endParaRPr>
                    </a:p>
                    <a:p>
                      <a:pPr algn="l" fontAlgn="ctr"/>
                      <a:r>
                        <a:rPr lang="ja-JP" altLang="en-US" sz="1000" b="0" i="0" u="none" strike="noStrike" dirty="0">
                          <a:solidFill>
                            <a:srgbClr val="000000"/>
                          </a:solidFill>
                          <a:effectLst/>
                          <a:latin typeface="Meiryo UI" panose="020B0604030504040204" pitchFamily="50" charset="-128"/>
                          <a:ea typeface="Meiryo UI" panose="020B0604030504040204" pitchFamily="50" charset="-128"/>
                        </a:rPr>
                        <a:t>取組み</a:t>
                      </a:r>
                    </a:p>
                  </a:txBody>
                  <a:tcPr marL="36000"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Meiryo UI" panose="020B0604030504040204" pitchFamily="50" charset="-128"/>
                          <a:ea typeface="Meiryo UI" panose="020B0604030504040204" pitchFamily="50" charset="-128"/>
                        </a:rPr>
                        <a:t>17</a:t>
                      </a: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Meiryo UI" panose="020B0604030504040204" pitchFamily="50" charset="-128"/>
                          <a:ea typeface="Meiryo UI" panose="020B0604030504040204" pitchFamily="50" charset="-128"/>
                        </a:rPr>
                        <a:t>28</a:t>
                      </a: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effectLst/>
                          <a:latin typeface="Meiryo UI" panose="020B0604030504040204" pitchFamily="50" charset="-128"/>
                          <a:ea typeface="Meiryo UI" panose="020B0604030504040204" pitchFamily="50" charset="-128"/>
                        </a:rPr>
                        <a:t>42</a:t>
                      </a: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Meiryo UI" panose="020B0604030504040204" pitchFamily="50" charset="-128"/>
                          <a:ea typeface="Meiryo UI" panose="020B0604030504040204" pitchFamily="50" charset="-128"/>
                        </a:rPr>
                        <a:t>57</a:t>
                      </a:r>
                    </a:p>
                  </a:txBody>
                  <a:tcPr marL="8143" marR="8143" marT="8143" marB="0" anchor="ctr">
                    <a:lnL w="6350" cap="flat" cmpd="sng" algn="ctr">
                      <a:solidFill>
                        <a:srgbClr val="000000"/>
                      </a:solidFill>
                      <a:prstDash val="solid"/>
                      <a:round/>
                      <a:headEnd type="none" w="med" len="med"/>
                      <a:tailEnd type="none" w="med" len="med"/>
                    </a:lnL>
                    <a:lnR w="12700" cap="flat" cmpd="sng" algn="ctr">
                      <a:solidFill>
                        <a:schemeClr val="tx1"/>
                      </a:solidFill>
                      <a:prstDash val="lgDash"/>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Meiryo UI" panose="020B0604030504040204" pitchFamily="50" charset="-128"/>
                          <a:ea typeface="Meiryo UI" panose="020B0604030504040204" pitchFamily="50" charset="-128"/>
                        </a:rPr>
                        <a:t>70</a:t>
                      </a:r>
                    </a:p>
                  </a:txBody>
                  <a:tcPr marL="8143" marR="8143" marT="8143" marB="0" anchor="ctr">
                    <a:lnL w="12700" cap="flat" cmpd="sng" algn="ctr">
                      <a:solidFill>
                        <a:schemeClr val="tx1"/>
                      </a:solidFill>
                      <a:prstDash val="lgDash"/>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Meiryo UI" panose="020B0604030504040204" pitchFamily="50" charset="-128"/>
                          <a:ea typeface="Meiryo UI" panose="020B0604030504040204" pitchFamily="50" charset="-128"/>
                        </a:rPr>
                        <a:t>84</a:t>
                      </a: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Meiryo UI" panose="020B0604030504040204" pitchFamily="50" charset="-128"/>
                          <a:ea typeface="Meiryo UI" panose="020B0604030504040204" pitchFamily="50" charset="-128"/>
                        </a:rPr>
                        <a:t>171</a:t>
                      </a: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Meiryo UI" panose="020B0604030504040204" pitchFamily="50" charset="-128"/>
                          <a:ea typeface="Meiryo UI" panose="020B0604030504040204" pitchFamily="50" charset="-128"/>
                        </a:rPr>
                        <a:t>171</a:t>
                      </a: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5"/>
                  </a:ext>
                </a:extLst>
              </a:tr>
              <a:tr h="306000">
                <a:tc vMerge="1">
                  <a:txBody>
                    <a:bodyPr/>
                    <a:lstStyle/>
                    <a:p>
                      <a:endParaRPr kumimoji="1" lang="ja-JP" altLang="en-US"/>
                    </a:p>
                  </a:txBody>
                  <a:tcPr/>
                </a:tc>
                <a:tc vMerge="1">
                  <a:txBody>
                    <a:bodyPr/>
                    <a:lstStyle/>
                    <a:p>
                      <a:endParaRPr kumimoji="1" lang="ja-JP" altLang="en-US"/>
                    </a:p>
                  </a:txBody>
                  <a:tcPr/>
                </a:tc>
                <a:tc>
                  <a:txBody>
                    <a:bodyPr/>
                    <a:lstStyle/>
                    <a:p>
                      <a:pPr algn="l" fontAlgn="ctr"/>
                      <a:r>
                        <a:rPr lang="zh-TW" altLang="en-US" sz="1000" b="0" i="0" u="none" strike="noStrike" dirty="0">
                          <a:solidFill>
                            <a:srgbClr val="000000"/>
                          </a:solidFill>
                          <a:effectLst/>
                          <a:latin typeface="Meiryo UI" panose="020B0604030504040204" pitchFamily="50" charset="-128"/>
                          <a:ea typeface="Meiryo UI" panose="020B0604030504040204" pitchFamily="50" charset="-128"/>
                        </a:rPr>
                        <a:t>塾代助成事業</a:t>
                      </a:r>
                    </a:p>
                  </a:txBody>
                  <a:tcPr marL="36000"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dirty="0">
                          <a:solidFill>
                            <a:srgbClr val="000000"/>
                          </a:solidFill>
                          <a:effectLst/>
                          <a:latin typeface="Meiryo UI" panose="020B0604030504040204" pitchFamily="50" charset="-128"/>
                          <a:ea typeface="Meiryo UI" panose="020B0604030504040204" pitchFamily="50" charset="-128"/>
                        </a:rPr>
                        <a:t>　</a:t>
                      </a: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Meiryo UI" panose="020B0604030504040204" pitchFamily="50" charset="-128"/>
                          <a:ea typeface="Meiryo UI" panose="020B0604030504040204" pitchFamily="50" charset="-128"/>
                        </a:rPr>
                        <a:t>1</a:t>
                      </a: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effectLst/>
                          <a:latin typeface="Meiryo UI" panose="020B0604030504040204" pitchFamily="50" charset="-128"/>
                          <a:ea typeface="Meiryo UI" panose="020B0604030504040204" pitchFamily="50" charset="-128"/>
                        </a:rPr>
                        <a:t>10</a:t>
                      </a: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Meiryo UI" panose="020B0604030504040204" pitchFamily="50" charset="-128"/>
                          <a:ea typeface="Meiryo UI" panose="020B0604030504040204" pitchFamily="50" charset="-128"/>
                        </a:rPr>
                        <a:t>17</a:t>
                      </a:r>
                    </a:p>
                  </a:txBody>
                  <a:tcPr marL="8143" marR="8143" marT="8143" marB="0" anchor="ctr">
                    <a:lnL w="6350" cap="flat" cmpd="sng" algn="ctr">
                      <a:solidFill>
                        <a:srgbClr val="000000"/>
                      </a:solidFill>
                      <a:prstDash val="solid"/>
                      <a:round/>
                      <a:headEnd type="none" w="med" len="med"/>
                      <a:tailEnd type="none" w="med" len="med"/>
                    </a:lnL>
                    <a:lnR w="12700" cap="flat" cmpd="sng" algn="ctr">
                      <a:solidFill>
                        <a:schemeClr val="tx1"/>
                      </a:solidFill>
                      <a:prstDash val="lgDash"/>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Meiryo UI" panose="020B0604030504040204" pitchFamily="50" charset="-128"/>
                          <a:ea typeface="Meiryo UI" panose="020B0604030504040204" pitchFamily="50" charset="-128"/>
                        </a:rPr>
                        <a:t>19</a:t>
                      </a:r>
                    </a:p>
                  </a:txBody>
                  <a:tcPr marL="8143" marR="8143" marT="8143" marB="0" anchor="ctr">
                    <a:lnL w="12700" cap="flat" cmpd="sng" algn="ctr">
                      <a:solidFill>
                        <a:schemeClr val="tx1"/>
                      </a:solidFill>
                      <a:prstDash val="lgDash"/>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Meiryo UI" panose="020B0604030504040204" pitchFamily="50" charset="-128"/>
                          <a:ea typeface="Meiryo UI" panose="020B0604030504040204" pitchFamily="50" charset="-128"/>
                        </a:rPr>
                        <a:t>26</a:t>
                      </a: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Meiryo UI" panose="020B0604030504040204" pitchFamily="50" charset="-128"/>
                          <a:ea typeface="Meiryo UI" panose="020B0604030504040204" pitchFamily="50" charset="-128"/>
                        </a:rPr>
                        <a:t>25</a:t>
                      </a: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effectLst/>
                          <a:latin typeface="Meiryo UI" panose="020B0604030504040204" pitchFamily="50" charset="-128"/>
                          <a:ea typeface="Meiryo UI" panose="020B0604030504040204" pitchFamily="50" charset="-128"/>
                        </a:rPr>
                        <a:t>25</a:t>
                      </a: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6"/>
                  </a:ext>
                </a:extLst>
              </a:tr>
              <a:tr h="306000">
                <a:tc vMerge="1">
                  <a:txBody>
                    <a:bodyPr/>
                    <a:lstStyle/>
                    <a:p>
                      <a:endParaRPr kumimoji="1" lang="ja-JP" altLang="en-US"/>
                    </a:p>
                  </a:txBody>
                  <a:tcPr/>
                </a:tc>
                <a:tc vMerge="1">
                  <a:txBody>
                    <a:bodyPr/>
                    <a:lstStyle/>
                    <a:p>
                      <a:endParaRPr kumimoji="1" lang="ja-JP" altLang="en-US"/>
                    </a:p>
                  </a:txBody>
                  <a:tcPr/>
                </a:tc>
                <a:tc>
                  <a:txBody>
                    <a:bodyPr/>
                    <a:lstStyle/>
                    <a:p>
                      <a:pPr algn="l" fontAlgn="ctr"/>
                      <a:r>
                        <a:rPr lang="ja-JP" altLang="en-US" sz="1000" b="0" i="0" u="none" strike="noStrike" dirty="0">
                          <a:solidFill>
                            <a:srgbClr val="000000"/>
                          </a:solidFill>
                          <a:effectLst/>
                          <a:latin typeface="Meiryo UI" panose="020B0604030504040204" pitchFamily="50" charset="-128"/>
                          <a:ea typeface="Meiryo UI" panose="020B0604030504040204" pitchFamily="50" charset="-128"/>
                        </a:rPr>
                        <a:t>幼児教育の無償化</a:t>
                      </a:r>
                    </a:p>
                  </a:txBody>
                  <a:tcPr marL="36000"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dirty="0">
                          <a:solidFill>
                            <a:srgbClr val="000000"/>
                          </a:solidFill>
                          <a:effectLst/>
                          <a:latin typeface="Meiryo UI" panose="020B0604030504040204" pitchFamily="50" charset="-128"/>
                          <a:ea typeface="Meiryo UI" panose="020B0604030504040204" pitchFamily="50" charset="-128"/>
                        </a:rPr>
                        <a:t>　</a:t>
                      </a: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a:solidFill>
                            <a:srgbClr val="000000"/>
                          </a:solidFill>
                          <a:effectLst/>
                          <a:latin typeface="Meiryo UI" panose="020B0604030504040204" pitchFamily="50" charset="-128"/>
                          <a:ea typeface="Meiryo UI" panose="020B0604030504040204" pitchFamily="50" charset="-128"/>
                        </a:rPr>
                        <a:t>　</a:t>
                      </a: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dirty="0">
                          <a:solidFill>
                            <a:srgbClr val="000000"/>
                          </a:solidFill>
                          <a:effectLst/>
                          <a:latin typeface="Meiryo UI" panose="020B0604030504040204" pitchFamily="50" charset="-128"/>
                          <a:ea typeface="Meiryo UI" panose="020B0604030504040204" pitchFamily="50" charset="-128"/>
                        </a:rPr>
                        <a:t>　</a:t>
                      </a: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dirty="0">
                          <a:solidFill>
                            <a:srgbClr val="000000"/>
                          </a:solidFill>
                          <a:effectLst/>
                          <a:latin typeface="Meiryo UI" panose="020B0604030504040204" pitchFamily="50" charset="-128"/>
                          <a:ea typeface="Meiryo UI" panose="020B0604030504040204" pitchFamily="50" charset="-128"/>
                        </a:rPr>
                        <a:t>　</a:t>
                      </a:r>
                    </a:p>
                  </a:txBody>
                  <a:tcPr marL="8143" marR="8143" marT="8143" marB="0" anchor="ctr">
                    <a:lnL w="6350" cap="flat" cmpd="sng" algn="ctr">
                      <a:solidFill>
                        <a:srgbClr val="000000"/>
                      </a:solidFill>
                      <a:prstDash val="solid"/>
                      <a:round/>
                      <a:headEnd type="none" w="med" len="med"/>
                      <a:tailEnd type="none" w="med" len="med"/>
                    </a:lnL>
                    <a:lnR w="12700" cap="flat" cmpd="sng" algn="ctr">
                      <a:solidFill>
                        <a:schemeClr val="tx1"/>
                      </a:solidFill>
                      <a:prstDash val="lgDash"/>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dirty="0">
                          <a:solidFill>
                            <a:srgbClr val="000000"/>
                          </a:solidFill>
                          <a:effectLst/>
                          <a:latin typeface="Meiryo UI" panose="020B0604030504040204" pitchFamily="50" charset="-128"/>
                          <a:ea typeface="Meiryo UI" panose="020B0604030504040204" pitchFamily="50" charset="-128"/>
                        </a:rPr>
                        <a:t>　</a:t>
                      </a:r>
                    </a:p>
                  </a:txBody>
                  <a:tcPr marL="8143" marR="8143" marT="8143" marB="0" anchor="ctr">
                    <a:lnL w="12700" cap="flat" cmpd="sng" algn="ctr">
                      <a:solidFill>
                        <a:schemeClr val="tx1"/>
                      </a:solidFill>
                      <a:prstDash val="lgDash"/>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Meiryo UI" panose="020B0604030504040204" pitchFamily="50" charset="-128"/>
                          <a:ea typeface="Meiryo UI" panose="020B0604030504040204" pitchFamily="50" charset="-128"/>
                        </a:rPr>
                        <a:t>25</a:t>
                      </a: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Meiryo UI" panose="020B0604030504040204" pitchFamily="50" charset="-128"/>
                          <a:ea typeface="Meiryo UI" panose="020B0604030504040204" pitchFamily="50" charset="-128"/>
                        </a:rPr>
                        <a:t>55</a:t>
                      </a: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Meiryo UI" panose="020B0604030504040204" pitchFamily="50" charset="-128"/>
                          <a:ea typeface="Meiryo UI" panose="020B0604030504040204" pitchFamily="50" charset="-128"/>
                        </a:rPr>
                        <a:t>57</a:t>
                      </a: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7"/>
                  </a:ext>
                </a:extLst>
              </a:tr>
              <a:tr h="360000">
                <a:tc vMerge="1">
                  <a:txBody>
                    <a:bodyPr/>
                    <a:lstStyle/>
                    <a:p>
                      <a:endParaRPr kumimoji="1" lang="ja-JP" altLang="en-US"/>
                    </a:p>
                  </a:txBody>
                  <a:tcPr/>
                </a:tc>
                <a:tc vMerge="1">
                  <a:txBody>
                    <a:bodyPr/>
                    <a:lstStyle/>
                    <a:p>
                      <a:endParaRPr kumimoji="1" lang="ja-JP" altLang="en-US"/>
                    </a:p>
                  </a:txBody>
                  <a:tcPr/>
                </a:tc>
                <a:tc>
                  <a:txBody>
                    <a:bodyPr/>
                    <a:lstStyle/>
                    <a:p>
                      <a:pPr algn="l" fontAlgn="ctr"/>
                      <a:r>
                        <a:rPr lang="ja-JP" altLang="en-US" sz="1000" b="0" i="0" u="none" strike="noStrike" dirty="0">
                          <a:solidFill>
                            <a:srgbClr val="000000"/>
                          </a:solidFill>
                          <a:effectLst/>
                          <a:latin typeface="Meiryo UI" panose="020B0604030504040204" pitchFamily="50" charset="-128"/>
                          <a:ea typeface="Meiryo UI" panose="020B0604030504040204" pitchFamily="50" charset="-128"/>
                        </a:rPr>
                        <a:t>こどもの貧困対策</a:t>
                      </a:r>
                      <a:endParaRPr lang="en-US" altLang="ja-JP" sz="1000" b="0" i="0" u="none" strike="noStrike" dirty="0">
                        <a:solidFill>
                          <a:srgbClr val="000000"/>
                        </a:solidFill>
                        <a:effectLst/>
                        <a:latin typeface="Meiryo UI" panose="020B0604030504040204" pitchFamily="50" charset="-128"/>
                        <a:ea typeface="Meiryo UI" panose="020B0604030504040204" pitchFamily="50" charset="-128"/>
                      </a:endParaRPr>
                    </a:p>
                    <a:p>
                      <a:pPr algn="l" fontAlgn="ctr"/>
                      <a:r>
                        <a:rPr lang="ja-JP" altLang="en-US" sz="1000" b="0" i="0" u="none" strike="noStrike" dirty="0">
                          <a:solidFill>
                            <a:srgbClr val="000000"/>
                          </a:solidFill>
                          <a:effectLst/>
                          <a:latin typeface="Meiryo UI" panose="020B0604030504040204" pitchFamily="50" charset="-128"/>
                          <a:ea typeface="Meiryo UI" panose="020B0604030504040204" pitchFamily="50" charset="-128"/>
                        </a:rPr>
                        <a:t>関連事業</a:t>
                      </a:r>
                    </a:p>
                  </a:txBody>
                  <a:tcPr marL="36000"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dirty="0">
                          <a:solidFill>
                            <a:srgbClr val="000000"/>
                          </a:solidFill>
                          <a:effectLst/>
                          <a:latin typeface="Meiryo UI" panose="020B0604030504040204" pitchFamily="50" charset="-128"/>
                          <a:ea typeface="Meiryo UI" panose="020B0604030504040204" pitchFamily="50" charset="-128"/>
                        </a:rPr>
                        <a:t>　</a:t>
                      </a: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dirty="0">
                          <a:solidFill>
                            <a:srgbClr val="000000"/>
                          </a:solidFill>
                          <a:effectLst/>
                          <a:latin typeface="Meiryo UI" panose="020B0604030504040204" pitchFamily="50" charset="-128"/>
                          <a:ea typeface="Meiryo UI" panose="020B0604030504040204" pitchFamily="50" charset="-128"/>
                        </a:rPr>
                        <a:t>　</a:t>
                      </a: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dirty="0">
                          <a:solidFill>
                            <a:srgbClr val="000000"/>
                          </a:solidFill>
                          <a:effectLst/>
                          <a:latin typeface="Meiryo UI" panose="020B0604030504040204" pitchFamily="50" charset="-128"/>
                          <a:ea typeface="Meiryo UI" panose="020B0604030504040204" pitchFamily="50" charset="-128"/>
                        </a:rPr>
                        <a:t>　</a:t>
                      </a: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dirty="0">
                          <a:solidFill>
                            <a:srgbClr val="000000"/>
                          </a:solidFill>
                          <a:effectLst/>
                          <a:latin typeface="Meiryo UI" panose="020B0604030504040204" pitchFamily="50" charset="-128"/>
                          <a:ea typeface="Meiryo UI" panose="020B0604030504040204" pitchFamily="50" charset="-128"/>
                        </a:rPr>
                        <a:t>　</a:t>
                      </a:r>
                    </a:p>
                  </a:txBody>
                  <a:tcPr marL="8143" marR="8143" marT="8143" marB="0" anchor="ctr">
                    <a:lnL w="6350" cap="flat" cmpd="sng" algn="ctr">
                      <a:solidFill>
                        <a:srgbClr val="000000"/>
                      </a:solidFill>
                      <a:prstDash val="solid"/>
                      <a:round/>
                      <a:headEnd type="none" w="med" len="med"/>
                      <a:tailEnd type="none" w="med" len="med"/>
                    </a:lnL>
                    <a:lnR w="12700" cap="flat" cmpd="sng" algn="ctr">
                      <a:solidFill>
                        <a:schemeClr val="tx1"/>
                      </a:solidFill>
                      <a:prstDash val="lgDash"/>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dirty="0">
                          <a:solidFill>
                            <a:srgbClr val="000000"/>
                          </a:solidFill>
                          <a:effectLst/>
                          <a:latin typeface="Meiryo UI" panose="020B0604030504040204" pitchFamily="50" charset="-128"/>
                          <a:ea typeface="Meiryo UI" panose="020B0604030504040204" pitchFamily="50" charset="-128"/>
                        </a:rPr>
                        <a:t>　</a:t>
                      </a:r>
                    </a:p>
                  </a:txBody>
                  <a:tcPr marL="8143" marR="8143" marT="8143" marB="0" anchor="ctr">
                    <a:lnL w="12700" cap="flat" cmpd="sng" algn="ctr">
                      <a:solidFill>
                        <a:schemeClr val="tx1"/>
                      </a:solidFill>
                      <a:prstDash val="lgDash"/>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dirty="0">
                          <a:solidFill>
                            <a:srgbClr val="000000"/>
                          </a:solidFill>
                          <a:effectLst/>
                          <a:latin typeface="Meiryo UI" panose="020B0604030504040204" pitchFamily="50" charset="-128"/>
                          <a:ea typeface="Meiryo UI" panose="020B0604030504040204" pitchFamily="50" charset="-128"/>
                        </a:rPr>
                        <a:t>　</a:t>
                      </a: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Meiryo UI" panose="020B0604030504040204" pitchFamily="50" charset="-128"/>
                          <a:ea typeface="Meiryo UI" panose="020B0604030504040204" pitchFamily="50" charset="-128"/>
                        </a:rPr>
                        <a:t>2</a:t>
                      </a: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Meiryo UI" panose="020B0604030504040204" pitchFamily="50" charset="-128"/>
                          <a:ea typeface="Meiryo UI" panose="020B0604030504040204" pitchFamily="50" charset="-128"/>
                        </a:rPr>
                        <a:t>7</a:t>
                      </a: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8"/>
                  </a:ext>
                </a:extLst>
              </a:tr>
              <a:tr h="360000">
                <a:tc vMerge="1">
                  <a:txBody>
                    <a:bodyPr/>
                    <a:lstStyle/>
                    <a:p>
                      <a:endParaRPr kumimoji="1" lang="ja-JP" altLang="en-US"/>
                    </a:p>
                  </a:txBody>
                  <a:tcPr/>
                </a:tc>
                <a:tc vMerge="1">
                  <a:txBody>
                    <a:bodyPr/>
                    <a:lstStyle/>
                    <a:p>
                      <a:endParaRPr kumimoji="1" lang="ja-JP" altLang="en-US"/>
                    </a:p>
                  </a:txBody>
                  <a:tcPr/>
                </a:tc>
                <a:tc>
                  <a:txBody>
                    <a:bodyPr/>
                    <a:lstStyle/>
                    <a:p>
                      <a:pPr algn="l" fontAlgn="ctr"/>
                      <a:r>
                        <a:rPr lang="ja-JP" altLang="en-US" sz="1000" b="0" i="0" u="none" strike="noStrike" dirty="0">
                          <a:solidFill>
                            <a:srgbClr val="000000"/>
                          </a:solidFill>
                          <a:effectLst/>
                          <a:latin typeface="Meiryo UI" panose="020B0604030504040204" pitchFamily="50" charset="-128"/>
                          <a:ea typeface="Meiryo UI" panose="020B0604030504040204" pitchFamily="50" charset="-128"/>
                        </a:rPr>
                        <a:t>児童相談体制等の拡充</a:t>
                      </a:r>
                    </a:p>
                  </a:txBody>
                  <a:tcPr marL="36000"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l" fontAlgn="ctr"/>
                      <a:endParaRPr lang="ja-JP" altLang="en-US" sz="1000" b="0" i="0" u="none" strike="noStrike" dirty="0">
                        <a:solidFill>
                          <a:srgbClr val="000000"/>
                        </a:solidFill>
                        <a:effectLst/>
                        <a:latin typeface="Meiryo UI" panose="020B0604030504040204" pitchFamily="50" charset="-128"/>
                        <a:ea typeface="Meiryo UI" panose="020B0604030504040204" pitchFamily="50" charset="-128"/>
                      </a:endParaRP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l" fontAlgn="ctr"/>
                      <a:endParaRPr lang="ja-JP" altLang="en-US" sz="1000" b="0" i="0" u="none" strike="noStrike" dirty="0">
                        <a:solidFill>
                          <a:srgbClr val="000000"/>
                        </a:solidFill>
                        <a:effectLst/>
                        <a:latin typeface="Meiryo UI" panose="020B0604030504040204" pitchFamily="50" charset="-128"/>
                        <a:ea typeface="Meiryo UI" panose="020B0604030504040204" pitchFamily="50" charset="-128"/>
                      </a:endParaRP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l" fontAlgn="ctr"/>
                      <a:endParaRPr lang="ja-JP" altLang="en-US" sz="1000" b="0" i="0" u="none" strike="noStrike" dirty="0">
                        <a:solidFill>
                          <a:srgbClr val="000000"/>
                        </a:solidFill>
                        <a:effectLst/>
                        <a:latin typeface="Meiryo UI" panose="020B0604030504040204" pitchFamily="50" charset="-128"/>
                        <a:ea typeface="Meiryo UI" panose="020B0604030504040204" pitchFamily="50" charset="-128"/>
                      </a:endParaRP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l" fontAlgn="ctr"/>
                      <a:endParaRPr lang="ja-JP" altLang="en-US" sz="1000" b="0" i="0" u="none" strike="noStrike" dirty="0">
                        <a:solidFill>
                          <a:srgbClr val="000000"/>
                        </a:solidFill>
                        <a:effectLst/>
                        <a:latin typeface="Meiryo UI" panose="020B0604030504040204" pitchFamily="50" charset="-128"/>
                        <a:ea typeface="Meiryo UI" panose="020B0604030504040204" pitchFamily="50" charset="-128"/>
                      </a:endParaRPr>
                    </a:p>
                  </a:txBody>
                  <a:tcPr marL="8143" marR="8143" marT="8143" marB="0" anchor="ctr">
                    <a:lnL w="6350" cap="flat" cmpd="sng" algn="ctr">
                      <a:solidFill>
                        <a:srgbClr val="000000"/>
                      </a:solidFill>
                      <a:prstDash val="solid"/>
                      <a:round/>
                      <a:headEnd type="none" w="med" len="med"/>
                      <a:tailEnd type="none" w="med" len="med"/>
                    </a:lnL>
                    <a:lnR w="12700" cap="flat" cmpd="sng" algn="ctr">
                      <a:solidFill>
                        <a:schemeClr val="tx1"/>
                      </a:solidFill>
                      <a:prstDash val="lgDash"/>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l" fontAlgn="ctr"/>
                      <a:endParaRPr lang="ja-JP" altLang="en-US" sz="1000" b="0" i="0" u="none" strike="noStrike" dirty="0">
                        <a:solidFill>
                          <a:srgbClr val="000000"/>
                        </a:solidFill>
                        <a:effectLst/>
                        <a:latin typeface="Meiryo UI" panose="020B0604030504040204" pitchFamily="50" charset="-128"/>
                        <a:ea typeface="Meiryo UI" panose="020B0604030504040204" pitchFamily="50" charset="-128"/>
                      </a:endParaRPr>
                    </a:p>
                  </a:txBody>
                  <a:tcPr marL="8143" marR="8143" marT="8143" marB="0" anchor="ctr">
                    <a:lnL w="12700" cap="flat" cmpd="sng" algn="ctr">
                      <a:solidFill>
                        <a:schemeClr val="tx1"/>
                      </a:solidFill>
                      <a:prstDash val="lgDash"/>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fontAlgn="ctr"/>
                      <a:r>
                        <a:rPr lang="en-US" altLang="ja-JP" sz="1000" b="0" i="0" u="none" strike="noStrike" dirty="0">
                          <a:solidFill>
                            <a:srgbClr val="000000"/>
                          </a:solidFill>
                          <a:effectLst/>
                          <a:latin typeface="Meiryo UI" panose="020B0604030504040204" pitchFamily="50" charset="-128"/>
                          <a:ea typeface="Meiryo UI" panose="020B0604030504040204" pitchFamily="50" charset="-128"/>
                        </a:rPr>
                        <a:t>0.2</a:t>
                      </a:r>
                      <a:endParaRPr lang="ja-JP" altLang="en-US" sz="1000" b="0" i="0" u="none" strike="noStrike" dirty="0">
                        <a:solidFill>
                          <a:srgbClr val="000000"/>
                        </a:solidFill>
                        <a:effectLst/>
                        <a:latin typeface="Meiryo UI" panose="020B0604030504040204" pitchFamily="50" charset="-128"/>
                        <a:ea typeface="Meiryo UI" panose="020B0604030504040204" pitchFamily="50" charset="-128"/>
                      </a:endParaRP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fontAlgn="ctr"/>
                      <a:r>
                        <a:rPr lang="en-US" altLang="ja-JP" sz="1000" b="0" i="0" u="none" strike="noStrike" dirty="0">
                          <a:solidFill>
                            <a:srgbClr val="000000"/>
                          </a:solidFill>
                          <a:effectLst/>
                          <a:latin typeface="Meiryo UI" panose="020B0604030504040204" pitchFamily="50" charset="-128"/>
                          <a:ea typeface="Meiryo UI" panose="020B0604030504040204" pitchFamily="50" charset="-128"/>
                        </a:rPr>
                        <a:t>0.1</a:t>
                      </a: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fontAlgn="ctr"/>
                      <a:r>
                        <a:rPr lang="en-US" altLang="ja-JP" sz="1000" b="0" i="0" u="none" strike="noStrike" dirty="0">
                          <a:solidFill>
                            <a:srgbClr val="000000"/>
                          </a:solidFill>
                          <a:effectLst/>
                          <a:latin typeface="Meiryo UI" panose="020B0604030504040204" pitchFamily="50" charset="-128"/>
                          <a:ea typeface="Meiryo UI" panose="020B0604030504040204" pitchFamily="50" charset="-128"/>
                        </a:rPr>
                        <a:t>0.4</a:t>
                      </a: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1119362568"/>
                  </a:ext>
                </a:extLst>
              </a:tr>
              <a:tr h="360000">
                <a:tc vMerge="1">
                  <a:txBody>
                    <a:bodyPr/>
                    <a:lstStyle/>
                    <a:p>
                      <a:endParaRPr kumimoji="1" lang="ja-JP" altLang="en-US"/>
                    </a:p>
                  </a:txBody>
                  <a:tcPr/>
                </a:tc>
                <a:tc vMerge="1">
                  <a:txBody>
                    <a:bodyPr/>
                    <a:lstStyle/>
                    <a:p>
                      <a:endParaRPr kumimoji="1" lang="ja-JP" altLang="en-US"/>
                    </a:p>
                  </a:txBody>
                  <a:tcPr/>
                </a:tc>
                <a:tc>
                  <a:txBody>
                    <a:bodyPr/>
                    <a:lstStyle/>
                    <a:p>
                      <a:pPr algn="l" fontAlgn="ctr"/>
                      <a:r>
                        <a:rPr lang="ja-JP" altLang="en-US" sz="1000" b="0" i="0" u="none" strike="noStrike" dirty="0">
                          <a:solidFill>
                            <a:srgbClr val="000000"/>
                          </a:solidFill>
                          <a:effectLst/>
                          <a:latin typeface="Meiryo UI" panose="020B0604030504040204" pitchFamily="50" charset="-128"/>
                          <a:ea typeface="Meiryo UI" panose="020B0604030504040204" pitchFamily="50" charset="-128"/>
                        </a:rPr>
                        <a:t>ヤングケアラー支援の推進</a:t>
                      </a:r>
                    </a:p>
                  </a:txBody>
                  <a:tcPr marL="36000"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l" fontAlgn="ctr"/>
                      <a:endParaRPr lang="ja-JP" altLang="en-US" sz="1000" b="0" i="0" u="none" strike="noStrike" dirty="0">
                        <a:solidFill>
                          <a:srgbClr val="000000"/>
                        </a:solidFill>
                        <a:effectLst/>
                        <a:latin typeface="Meiryo UI" panose="020B0604030504040204" pitchFamily="50" charset="-128"/>
                        <a:ea typeface="Meiryo UI" panose="020B0604030504040204" pitchFamily="50" charset="-128"/>
                      </a:endParaRP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l" fontAlgn="ctr"/>
                      <a:endParaRPr lang="ja-JP" altLang="en-US" sz="1000" b="0" i="0" u="none" strike="noStrike" dirty="0">
                        <a:solidFill>
                          <a:srgbClr val="000000"/>
                        </a:solidFill>
                        <a:effectLst/>
                        <a:latin typeface="Meiryo UI" panose="020B0604030504040204" pitchFamily="50" charset="-128"/>
                        <a:ea typeface="Meiryo UI" panose="020B0604030504040204" pitchFamily="50" charset="-128"/>
                      </a:endParaRP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l" fontAlgn="ctr"/>
                      <a:endParaRPr lang="ja-JP" altLang="en-US" sz="1000" b="0" i="0" u="none" strike="noStrike" dirty="0">
                        <a:solidFill>
                          <a:srgbClr val="000000"/>
                        </a:solidFill>
                        <a:effectLst/>
                        <a:latin typeface="Meiryo UI" panose="020B0604030504040204" pitchFamily="50" charset="-128"/>
                        <a:ea typeface="Meiryo UI" panose="020B0604030504040204" pitchFamily="50" charset="-128"/>
                      </a:endParaRP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l" fontAlgn="ctr"/>
                      <a:endParaRPr lang="ja-JP" altLang="en-US" sz="1000" b="0" i="0" u="none" strike="noStrike" dirty="0">
                        <a:solidFill>
                          <a:srgbClr val="000000"/>
                        </a:solidFill>
                        <a:effectLst/>
                        <a:latin typeface="Meiryo UI" panose="020B0604030504040204" pitchFamily="50" charset="-128"/>
                        <a:ea typeface="Meiryo UI" panose="020B0604030504040204" pitchFamily="50" charset="-128"/>
                      </a:endParaRPr>
                    </a:p>
                  </a:txBody>
                  <a:tcPr marL="8143" marR="8143" marT="8143" marB="0" anchor="ctr">
                    <a:lnL w="6350" cap="flat" cmpd="sng" algn="ctr">
                      <a:solidFill>
                        <a:srgbClr val="000000"/>
                      </a:solidFill>
                      <a:prstDash val="solid"/>
                      <a:round/>
                      <a:headEnd type="none" w="med" len="med"/>
                      <a:tailEnd type="none" w="med" len="med"/>
                    </a:lnL>
                    <a:lnR w="12700" cap="flat" cmpd="sng" algn="ctr">
                      <a:solidFill>
                        <a:schemeClr val="tx1"/>
                      </a:solidFill>
                      <a:prstDash val="lgDash"/>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l" fontAlgn="ctr"/>
                      <a:endParaRPr lang="ja-JP" altLang="en-US" sz="1000" b="0" i="0" u="none" strike="noStrike" dirty="0">
                        <a:solidFill>
                          <a:srgbClr val="000000"/>
                        </a:solidFill>
                        <a:effectLst/>
                        <a:latin typeface="Meiryo UI" panose="020B0604030504040204" pitchFamily="50" charset="-128"/>
                        <a:ea typeface="Meiryo UI" panose="020B0604030504040204" pitchFamily="50" charset="-128"/>
                      </a:endParaRPr>
                    </a:p>
                  </a:txBody>
                  <a:tcPr marL="8143" marR="8143" marT="8143" marB="0" anchor="ctr">
                    <a:lnL w="12700" cap="flat" cmpd="sng" algn="ctr">
                      <a:solidFill>
                        <a:schemeClr val="tx1"/>
                      </a:solidFill>
                      <a:prstDash val="lgDash"/>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l" fontAlgn="ctr"/>
                      <a:endParaRPr lang="ja-JP" altLang="en-US" sz="1000" b="0" i="0" u="none" strike="noStrike" dirty="0">
                        <a:solidFill>
                          <a:srgbClr val="000000"/>
                        </a:solidFill>
                        <a:effectLst/>
                        <a:latin typeface="Meiryo UI" panose="020B0604030504040204" pitchFamily="50" charset="-128"/>
                        <a:ea typeface="Meiryo UI" panose="020B0604030504040204" pitchFamily="50" charset="-128"/>
                      </a:endParaRP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fontAlgn="ctr"/>
                      <a:endParaRPr lang="en-US" altLang="ja-JP" sz="1000" b="0" i="0" u="none" strike="noStrike" dirty="0">
                        <a:solidFill>
                          <a:srgbClr val="000000"/>
                        </a:solidFill>
                        <a:effectLst/>
                        <a:latin typeface="Meiryo UI" panose="020B0604030504040204" pitchFamily="50" charset="-128"/>
                        <a:ea typeface="Meiryo UI" panose="020B0604030504040204" pitchFamily="50" charset="-128"/>
                      </a:endParaRP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fontAlgn="ctr"/>
                      <a:endParaRPr lang="en-US" altLang="ja-JP" sz="1000" b="0" i="0" u="none" strike="noStrike" dirty="0">
                        <a:solidFill>
                          <a:srgbClr val="000000"/>
                        </a:solidFill>
                        <a:effectLst/>
                        <a:latin typeface="Meiryo UI" panose="020B0604030504040204" pitchFamily="50" charset="-128"/>
                        <a:ea typeface="Meiryo UI" panose="020B0604030504040204" pitchFamily="50" charset="-128"/>
                      </a:endParaRP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1181601311"/>
                  </a:ext>
                </a:extLst>
              </a:tr>
              <a:tr h="339602">
                <a:tc vMerge="1">
                  <a:txBody>
                    <a:bodyPr/>
                    <a:lstStyle/>
                    <a:p>
                      <a:endParaRPr kumimoji="1" lang="ja-JP" altLang="en-US"/>
                    </a:p>
                  </a:txBody>
                  <a:tcPr/>
                </a:tc>
                <a:tc gridSpan="2">
                  <a:txBody>
                    <a:bodyPr/>
                    <a:lstStyle/>
                    <a:p>
                      <a:pPr algn="l" fontAlgn="ctr"/>
                      <a:r>
                        <a:rPr lang="ja-JP" altLang="en-US" sz="1000" b="0" i="0" u="none" strike="noStrike" dirty="0">
                          <a:solidFill>
                            <a:srgbClr val="000000"/>
                          </a:solidFill>
                          <a:effectLst/>
                          <a:latin typeface="Meiryo UI" panose="020B0604030504040204" pitchFamily="50" charset="-128"/>
                          <a:ea typeface="Meiryo UI" panose="020B0604030504040204" pitchFamily="50" charset="-128"/>
                        </a:rPr>
                        <a:t>教育</a:t>
                      </a:r>
                    </a:p>
                  </a:txBody>
                  <a:tcPr marL="36000"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DEBF7"/>
                    </a:solidFill>
                  </a:tcPr>
                </a:tc>
                <a:tc hMerge="1">
                  <a:txBody>
                    <a:bodyPr/>
                    <a:lstStyle/>
                    <a:p>
                      <a:endParaRPr kumimoji="1" lang="ja-JP" altLang="en-US"/>
                    </a:p>
                  </a:txBody>
                  <a:tcPr/>
                </a:tc>
                <a:tc>
                  <a:txBody>
                    <a:bodyPr/>
                    <a:lstStyle/>
                    <a:p>
                      <a:pPr algn="r" fontAlgn="ctr"/>
                      <a:r>
                        <a:rPr lang="en-US" altLang="ja-JP" sz="1000" b="0" i="0" u="none" strike="noStrike" dirty="0">
                          <a:solidFill>
                            <a:srgbClr val="000000"/>
                          </a:solidFill>
                          <a:effectLst/>
                          <a:latin typeface="Meiryo UI" panose="020B0604030504040204" pitchFamily="50" charset="-128"/>
                          <a:ea typeface="Meiryo UI" panose="020B0604030504040204" pitchFamily="50" charset="-128"/>
                        </a:rPr>
                        <a:t>2</a:t>
                      </a: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DEBF7"/>
                    </a:solidFill>
                  </a:tcPr>
                </a:tc>
                <a:tc>
                  <a:txBody>
                    <a:bodyPr/>
                    <a:lstStyle/>
                    <a:p>
                      <a:pPr algn="r" fontAlgn="ctr"/>
                      <a:r>
                        <a:rPr lang="en-US" altLang="ja-JP" sz="1000" b="0" i="0" u="none" strike="noStrike">
                          <a:solidFill>
                            <a:srgbClr val="000000"/>
                          </a:solidFill>
                          <a:effectLst/>
                          <a:latin typeface="Meiryo UI" panose="020B0604030504040204" pitchFamily="50" charset="-128"/>
                          <a:ea typeface="Meiryo UI" panose="020B0604030504040204" pitchFamily="50" charset="-128"/>
                        </a:rPr>
                        <a:t>57</a:t>
                      </a: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DEBF7"/>
                    </a:solidFill>
                  </a:tcPr>
                </a:tc>
                <a:tc>
                  <a:txBody>
                    <a:bodyPr/>
                    <a:lstStyle/>
                    <a:p>
                      <a:pPr algn="r" fontAlgn="ctr"/>
                      <a:r>
                        <a:rPr lang="en-US" altLang="ja-JP" sz="1000" b="0" i="0" u="none" strike="noStrike">
                          <a:solidFill>
                            <a:srgbClr val="000000"/>
                          </a:solidFill>
                          <a:effectLst/>
                          <a:latin typeface="Meiryo UI" panose="020B0604030504040204" pitchFamily="50" charset="-128"/>
                          <a:ea typeface="Meiryo UI" panose="020B0604030504040204" pitchFamily="50" charset="-128"/>
                        </a:rPr>
                        <a:t>74</a:t>
                      </a: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DEBF7"/>
                    </a:solidFill>
                  </a:tcPr>
                </a:tc>
                <a:tc>
                  <a:txBody>
                    <a:bodyPr/>
                    <a:lstStyle/>
                    <a:p>
                      <a:pPr algn="r" fontAlgn="ctr"/>
                      <a:r>
                        <a:rPr lang="en-US" altLang="ja-JP" sz="1000" b="0" i="0" u="none" strike="noStrike">
                          <a:solidFill>
                            <a:srgbClr val="000000"/>
                          </a:solidFill>
                          <a:effectLst/>
                          <a:latin typeface="Meiryo UI" panose="020B0604030504040204" pitchFamily="50" charset="-128"/>
                          <a:ea typeface="Meiryo UI" panose="020B0604030504040204" pitchFamily="50" charset="-128"/>
                        </a:rPr>
                        <a:t>100</a:t>
                      </a:r>
                    </a:p>
                  </a:txBody>
                  <a:tcPr marL="8143" marR="8143" marT="8143" marB="0" anchor="ctr">
                    <a:lnL w="6350" cap="flat" cmpd="sng" algn="ctr">
                      <a:solidFill>
                        <a:srgbClr val="000000"/>
                      </a:solidFill>
                      <a:prstDash val="solid"/>
                      <a:round/>
                      <a:headEnd type="none" w="med" len="med"/>
                      <a:tailEnd type="none" w="med" len="med"/>
                    </a:lnL>
                    <a:lnR w="12700" cap="flat" cmpd="sng" algn="ctr">
                      <a:solidFill>
                        <a:schemeClr val="tx1"/>
                      </a:solidFill>
                      <a:prstDash val="lgDash"/>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DEBF7"/>
                    </a:solidFill>
                  </a:tcPr>
                </a:tc>
                <a:tc>
                  <a:txBody>
                    <a:bodyPr/>
                    <a:lstStyle/>
                    <a:p>
                      <a:pPr algn="r" fontAlgn="ctr"/>
                      <a:r>
                        <a:rPr lang="en-US" altLang="ja-JP" sz="1000" b="0" i="0" u="none" strike="noStrike" dirty="0">
                          <a:solidFill>
                            <a:srgbClr val="000000"/>
                          </a:solidFill>
                          <a:effectLst/>
                          <a:latin typeface="Meiryo UI" panose="020B0604030504040204" pitchFamily="50" charset="-128"/>
                          <a:ea typeface="Meiryo UI" panose="020B0604030504040204" pitchFamily="50" charset="-128"/>
                        </a:rPr>
                        <a:t>144</a:t>
                      </a:r>
                    </a:p>
                  </a:txBody>
                  <a:tcPr marL="8143" marR="8143" marT="8143" marB="0" anchor="ctr">
                    <a:lnL w="12700" cap="flat" cmpd="sng" algn="ctr">
                      <a:solidFill>
                        <a:schemeClr val="tx1"/>
                      </a:solidFill>
                      <a:prstDash val="lgDash"/>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DEBF7"/>
                    </a:solidFill>
                  </a:tcPr>
                </a:tc>
                <a:tc>
                  <a:txBody>
                    <a:bodyPr/>
                    <a:lstStyle/>
                    <a:p>
                      <a:pPr algn="r" fontAlgn="ctr"/>
                      <a:r>
                        <a:rPr lang="en-US" altLang="ja-JP" sz="1000" b="0" i="0" u="none" strike="noStrike" dirty="0">
                          <a:solidFill>
                            <a:srgbClr val="000000"/>
                          </a:solidFill>
                          <a:effectLst/>
                          <a:latin typeface="Meiryo UI" panose="020B0604030504040204" pitchFamily="50" charset="-128"/>
                          <a:ea typeface="Meiryo UI" panose="020B0604030504040204" pitchFamily="50" charset="-128"/>
                        </a:rPr>
                        <a:t>161</a:t>
                      </a: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DEBF7"/>
                    </a:solidFill>
                  </a:tcPr>
                </a:tc>
                <a:tc>
                  <a:txBody>
                    <a:bodyPr/>
                    <a:lstStyle/>
                    <a:p>
                      <a:pPr algn="r" fontAlgn="ctr"/>
                      <a:r>
                        <a:rPr lang="en-US" altLang="ja-JP" sz="1000" b="0" i="0" u="none" strike="noStrike" dirty="0">
                          <a:solidFill>
                            <a:srgbClr val="000000"/>
                          </a:solidFill>
                          <a:effectLst/>
                          <a:latin typeface="Meiryo UI" panose="020B0604030504040204" pitchFamily="50" charset="-128"/>
                          <a:ea typeface="Meiryo UI" panose="020B0604030504040204" pitchFamily="50" charset="-128"/>
                        </a:rPr>
                        <a:t>125</a:t>
                      </a: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DEBF7"/>
                    </a:solidFill>
                  </a:tcPr>
                </a:tc>
                <a:tc>
                  <a:txBody>
                    <a:bodyPr/>
                    <a:lstStyle/>
                    <a:p>
                      <a:pPr algn="r" fontAlgn="ctr"/>
                      <a:r>
                        <a:rPr lang="en-US" altLang="ja-JP" sz="1000" b="0" i="0" u="none" strike="noStrike" dirty="0">
                          <a:solidFill>
                            <a:srgbClr val="000000"/>
                          </a:solidFill>
                          <a:effectLst/>
                          <a:latin typeface="Meiryo UI" panose="020B0604030504040204" pitchFamily="50" charset="-128"/>
                          <a:ea typeface="Meiryo UI" panose="020B0604030504040204" pitchFamily="50" charset="-128"/>
                        </a:rPr>
                        <a:t>165</a:t>
                      </a: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DEBF7"/>
                    </a:solidFill>
                  </a:tcPr>
                </a:tc>
                <a:extLst>
                  <a:ext uri="{0D108BD9-81ED-4DB2-BD59-A6C34878D82A}">
                    <a16:rowId xmlns:a16="http://schemas.microsoft.com/office/drawing/2014/main" val="10009"/>
                  </a:ext>
                </a:extLst>
              </a:tr>
              <a:tr h="360000">
                <a:tc vMerge="1">
                  <a:txBody>
                    <a:bodyPr/>
                    <a:lstStyle/>
                    <a:p>
                      <a:endParaRPr kumimoji="1" lang="ja-JP" altLang="en-US"/>
                    </a:p>
                  </a:txBody>
                  <a:tcPr/>
                </a:tc>
                <a:tc rowSpan="6">
                  <a:txBody>
                    <a:bodyPr/>
                    <a:lstStyle/>
                    <a:p>
                      <a:pPr algn="ctr" fontAlgn="ctr"/>
                      <a:r>
                        <a:rPr lang="ja-JP" altLang="en-US" sz="1000" b="0" i="0" u="none" strike="noStrike">
                          <a:solidFill>
                            <a:srgbClr val="000000"/>
                          </a:solidFill>
                          <a:effectLst/>
                          <a:latin typeface="Meiryo UI" panose="020B0604030504040204" pitchFamily="50" charset="-128"/>
                          <a:ea typeface="Meiryo UI" panose="020B0604030504040204" pitchFamily="50" charset="-128"/>
                        </a:rPr>
                        <a:t>　</a:t>
                      </a: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dirty="0">
                          <a:solidFill>
                            <a:srgbClr val="000000"/>
                          </a:solidFill>
                          <a:effectLst/>
                          <a:latin typeface="Meiryo UI" panose="020B0604030504040204" pitchFamily="50" charset="-128"/>
                          <a:ea typeface="Meiryo UI" panose="020B0604030504040204" pitchFamily="50" charset="-128"/>
                        </a:rPr>
                        <a:t>小中学校の普通教室への空調機等設置</a:t>
                      </a:r>
                    </a:p>
                  </a:txBody>
                  <a:tcPr marL="36000"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Meiryo UI" panose="020B0604030504040204" pitchFamily="50" charset="-128"/>
                          <a:ea typeface="Meiryo UI" panose="020B0604030504040204" pitchFamily="50" charset="-128"/>
                        </a:rPr>
                        <a:t>1</a:t>
                      </a: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effectLst/>
                          <a:latin typeface="Meiryo UI" panose="020B0604030504040204" pitchFamily="50" charset="-128"/>
                          <a:ea typeface="Meiryo UI" panose="020B0604030504040204" pitchFamily="50" charset="-128"/>
                        </a:rPr>
                        <a:t>28</a:t>
                      </a: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Meiryo UI" panose="020B0604030504040204" pitchFamily="50" charset="-128"/>
                          <a:ea typeface="Meiryo UI" panose="020B0604030504040204" pitchFamily="50" charset="-128"/>
                        </a:rPr>
                        <a:t>25</a:t>
                      </a: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Meiryo UI" panose="020B0604030504040204" pitchFamily="50" charset="-128"/>
                          <a:ea typeface="Meiryo UI" panose="020B0604030504040204" pitchFamily="50" charset="-128"/>
                        </a:rPr>
                        <a:t>39</a:t>
                      </a:r>
                    </a:p>
                  </a:txBody>
                  <a:tcPr marL="8143" marR="8143" marT="8143" marB="0" anchor="ctr">
                    <a:lnL w="6350" cap="flat" cmpd="sng" algn="ctr">
                      <a:solidFill>
                        <a:srgbClr val="000000"/>
                      </a:solidFill>
                      <a:prstDash val="solid"/>
                      <a:round/>
                      <a:headEnd type="none" w="med" len="med"/>
                      <a:tailEnd type="none" w="med" len="med"/>
                    </a:lnL>
                    <a:lnR w="12700" cap="flat" cmpd="sng" algn="ctr">
                      <a:solidFill>
                        <a:schemeClr val="tx1"/>
                      </a:solidFill>
                      <a:prstDash val="lgDash"/>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Meiryo UI" panose="020B0604030504040204" pitchFamily="50" charset="-128"/>
                          <a:ea typeface="Meiryo UI" panose="020B0604030504040204" pitchFamily="50" charset="-128"/>
                        </a:rPr>
                        <a:t>38</a:t>
                      </a:r>
                    </a:p>
                  </a:txBody>
                  <a:tcPr marL="8143" marR="8143" marT="8143" marB="0" anchor="ctr">
                    <a:lnL w="12700" cap="flat" cmpd="sng" algn="ctr">
                      <a:solidFill>
                        <a:schemeClr val="tx1"/>
                      </a:solidFill>
                      <a:prstDash val="lgDash"/>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Meiryo UI" panose="020B0604030504040204" pitchFamily="50" charset="-128"/>
                          <a:ea typeface="Meiryo UI" panose="020B0604030504040204" pitchFamily="50" charset="-128"/>
                        </a:rPr>
                        <a:t>39</a:t>
                      </a: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dirty="0">
                          <a:solidFill>
                            <a:srgbClr val="000000"/>
                          </a:solidFill>
                          <a:effectLst/>
                          <a:latin typeface="Meiryo UI" panose="020B0604030504040204" pitchFamily="50" charset="-128"/>
                          <a:ea typeface="Meiryo UI" panose="020B0604030504040204" pitchFamily="50" charset="-128"/>
                        </a:rPr>
                        <a:t>　</a:t>
                      </a: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dirty="0">
                          <a:solidFill>
                            <a:srgbClr val="000000"/>
                          </a:solidFill>
                          <a:effectLst/>
                          <a:latin typeface="Meiryo UI" panose="020B0604030504040204" pitchFamily="50" charset="-128"/>
                          <a:ea typeface="Meiryo UI" panose="020B0604030504040204" pitchFamily="50" charset="-128"/>
                        </a:rPr>
                        <a:t>　</a:t>
                      </a: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0"/>
                  </a:ext>
                </a:extLst>
              </a:tr>
              <a:tr h="306000">
                <a:tc vMerge="1">
                  <a:txBody>
                    <a:bodyPr/>
                    <a:lstStyle/>
                    <a:p>
                      <a:endParaRPr kumimoji="1" lang="ja-JP" altLang="en-US"/>
                    </a:p>
                  </a:txBody>
                  <a:tcPr/>
                </a:tc>
                <a:tc vMerge="1">
                  <a:txBody>
                    <a:bodyPr/>
                    <a:lstStyle/>
                    <a:p>
                      <a:endParaRPr kumimoji="1" lang="ja-JP" altLang="en-US"/>
                    </a:p>
                  </a:txBody>
                  <a:tcPr/>
                </a:tc>
                <a:tc>
                  <a:txBody>
                    <a:bodyPr/>
                    <a:lstStyle/>
                    <a:p>
                      <a:pPr algn="l" fontAlgn="ctr"/>
                      <a:r>
                        <a:rPr lang="zh-TW" altLang="en-US" sz="1000" b="0" i="0" u="none" strike="noStrike" dirty="0">
                          <a:solidFill>
                            <a:srgbClr val="000000"/>
                          </a:solidFill>
                          <a:effectLst/>
                          <a:latin typeface="Meiryo UI" panose="020B0604030504040204" pitchFamily="50" charset="-128"/>
                          <a:ea typeface="Meiryo UI" panose="020B0604030504040204" pitchFamily="50" charset="-128"/>
                        </a:rPr>
                        <a:t>中学校給食事業</a:t>
                      </a:r>
                    </a:p>
                  </a:txBody>
                  <a:tcPr marL="36000"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effectLst/>
                          <a:latin typeface="Meiryo UI" panose="020B0604030504040204" pitchFamily="50" charset="-128"/>
                          <a:ea typeface="Meiryo UI" panose="020B0604030504040204" pitchFamily="50" charset="-128"/>
                        </a:rPr>
                        <a:t>1</a:t>
                      </a: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effectLst/>
                          <a:latin typeface="Meiryo UI" panose="020B0604030504040204" pitchFamily="50" charset="-128"/>
                          <a:ea typeface="Meiryo UI" panose="020B0604030504040204" pitchFamily="50" charset="-128"/>
                        </a:rPr>
                        <a:t>21</a:t>
                      </a: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Meiryo UI" panose="020B0604030504040204" pitchFamily="50" charset="-128"/>
                          <a:ea typeface="Meiryo UI" panose="020B0604030504040204" pitchFamily="50" charset="-128"/>
                        </a:rPr>
                        <a:t>15</a:t>
                      </a: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effectLst/>
                          <a:latin typeface="Meiryo UI" panose="020B0604030504040204" pitchFamily="50" charset="-128"/>
                          <a:ea typeface="Meiryo UI" panose="020B0604030504040204" pitchFamily="50" charset="-128"/>
                        </a:rPr>
                        <a:t>18</a:t>
                      </a:r>
                    </a:p>
                  </a:txBody>
                  <a:tcPr marL="8143" marR="8143" marT="8143" marB="0" anchor="ctr">
                    <a:lnL w="6350" cap="flat" cmpd="sng" algn="ctr">
                      <a:solidFill>
                        <a:srgbClr val="000000"/>
                      </a:solidFill>
                      <a:prstDash val="solid"/>
                      <a:round/>
                      <a:headEnd type="none" w="med" len="med"/>
                      <a:tailEnd type="none" w="med" len="med"/>
                    </a:lnL>
                    <a:lnR w="12700" cap="flat" cmpd="sng" algn="ctr">
                      <a:solidFill>
                        <a:schemeClr val="tx1"/>
                      </a:solidFill>
                      <a:prstDash val="lgDash"/>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Meiryo UI" panose="020B0604030504040204" pitchFamily="50" charset="-128"/>
                          <a:ea typeface="Meiryo UI" panose="020B0604030504040204" pitchFamily="50" charset="-128"/>
                        </a:rPr>
                        <a:t>22</a:t>
                      </a:r>
                    </a:p>
                  </a:txBody>
                  <a:tcPr marL="8143" marR="8143" marT="8143" marB="0" anchor="ctr">
                    <a:lnL w="12700" cap="flat" cmpd="sng" algn="ctr">
                      <a:solidFill>
                        <a:schemeClr val="tx1"/>
                      </a:solidFill>
                      <a:prstDash val="lgDash"/>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Meiryo UI" panose="020B0604030504040204" pitchFamily="50" charset="-128"/>
                          <a:ea typeface="Meiryo UI" panose="020B0604030504040204" pitchFamily="50" charset="-128"/>
                        </a:rPr>
                        <a:t>26</a:t>
                      </a: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Meiryo UI" panose="020B0604030504040204" pitchFamily="50" charset="-128"/>
                          <a:ea typeface="Meiryo UI" panose="020B0604030504040204" pitchFamily="50" charset="-128"/>
                        </a:rPr>
                        <a:t>35</a:t>
                      </a: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effectLst/>
                          <a:latin typeface="Meiryo UI" panose="020B0604030504040204" pitchFamily="50" charset="-128"/>
                          <a:ea typeface="Meiryo UI" panose="020B0604030504040204" pitchFamily="50" charset="-128"/>
                        </a:rPr>
                        <a:t>63</a:t>
                      </a: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1"/>
                  </a:ext>
                </a:extLst>
              </a:tr>
              <a:tr h="360000">
                <a:tc vMerge="1">
                  <a:txBody>
                    <a:bodyPr/>
                    <a:lstStyle/>
                    <a:p>
                      <a:endParaRPr kumimoji="1" lang="ja-JP" altLang="en-US"/>
                    </a:p>
                  </a:txBody>
                  <a:tcPr/>
                </a:tc>
                <a:tc vMerge="1">
                  <a:txBody>
                    <a:bodyPr/>
                    <a:lstStyle/>
                    <a:p>
                      <a:endParaRPr kumimoji="1" lang="ja-JP" altLang="en-US"/>
                    </a:p>
                  </a:txBody>
                  <a:tcPr/>
                </a:tc>
                <a:tc>
                  <a:txBody>
                    <a:bodyPr/>
                    <a:lstStyle/>
                    <a:p>
                      <a:pPr algn="l" fontAlgn="ctr"/>
                      <a:r>
                        <a:rPr lang="ja-JP" altLang="en-US" sz="1000" b="0" i="0" u="none" strike="noStrike" dirty="0">
                          <a:solidFill>
                            <a:srgbClr val="000000"/>
                          </a:solidFill>
                          <a:effectLst/>
                          <a:latin typeface="Meiryo UI" panose="020B0604030504040204" pitchFamily="50" charset="-128"/>
                          <a:ea typeface="Meiryo UI" panose="020B0604030504040204" pitchFamily="50" charset="-128"/>
                        </a:rPr>
                        <a:t>学校教育</a:t>
                      </a:r>
                      <a:r>
                        <a:rPr lang="en-US" sz="1000" b="0" i="0" u="none" strike="noStrike" dirty="0">
                          <a:solidFill>
                            <a:srgbClr val="000000"/>
                          </a:solidFill>
                          <a:effectLst/>
                          <a:latin typeface="Meiryo UI" panose="020B0604030504040204" pitchFamily="50" charset="-128"/>
                          <a:ea typeface="Meiryo UI" panose="020B0604030504040204" pitchFamily="50" charset="-128"/>
                        </a:rPr>
                        <a:t>ICT</a:t>
                      </a:r>
                      <a:r>
                        <a:rPr lang="ja-JP" altLang="en-US" sz="1000" b="0" i="0" u="none" strike="noStrike" dirty="0">
                          <a:solidFill>
                            <a:srgbClr val="000000"/>
                          </a:solidFill>
                          <a:effectLst/>
                          <a:latin typeface="Meiryo UI" panose="020B0604030504040204" pitchFamily="50" charset="-128"/>
                          <a:ea typeface="Meiryo UI" panose="020B0604030504040204" pitchFamily="50" charset="-128"/>
                        </a:rPr>
                        <a:t>活用</a:t>
                      </a:r>
                      <a:endParaRPr lang="en-US" altLang="ja-JP" sz="1000" b="0" i="0" u="none" strike="noStrike" dirty="0">
                        <a:solidFill>
                          <a:srgbClr val="000000"/>
                        </a:solidFill>
                        <a:effectLst/>
                        <a:latin typeface="Meiryo UI" panose="020B0604030504040204" pitchFamily="50" charset="-128"/>
                        <a:ea typeface="Meiryo UI" panose="020B0604030504040204" pitchFamily="50" charset="-128"/>
                      </a:endParaRPr>
                    </a:p>
                    <a:p>
                      <a:pPr algn="l" fontAlgn="ctr"/>
                      <a:r>
                        <a:rPr lang="ja-JP" altLang="en-US" sz="1000" b="0" i="0" u="none" strike="noStrike" dirty="0">
                          <a:solidFill>
                            <a:srgbClr val="000000"/>
                          </a:solidFill>
                          <a:effectLst/>
                          <a:latin typeface="Meiryo UI" panose="020B0604030504040204" pitchFamily="50" charset="-128"/>
                          <a:ea typeface="Meiryo UI" panose="020B0604030504040204" pitchFamily="50" charset="-128"/>
                        </a:rPr>
                        <a:t>事業等</a:t>
                      </a:r>
                    </a:p>
                  </a:txBody>
                  <a:tcPr marL="36000"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a:solidFill>
                            <a:srgbClr val="000000"/>
                          </a:solidFill>
                          <a:effectLst/>
                          <a:latin typeface="Meiryo UI" panose="020B0604030504040204" pitchFamily="50" charset="-128"/>
                          <a:ea typeface="Meiryo UI" panose="020B0604030504040204" pitchFamily="50" charset="-128"/>
                        </a:rPr>
                        <a:t>　</a:t>
                      </a: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effectLst/>
                          <a:latin typeface="Meiryo UI" panose="020B0604030504040204" pitchFamily="50" charset="-128"/>
                          <a:ea typeface="Meiryo UI" panose="020B0604030504040204" pitchFamily="50" charset="-128"/>
                        </a:rPr>
                        <a:t>8</a:t>
                      </a: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effectLst/>
                          <a:latin typeface="Meiryo UI" panose="020B0604030504040204" pitchFamily="50" charset="-128"/>
                          <a:ea typeface="Meiryo UI" panose="020B0604030504040204" pitchFamily="50" charset="-128"/>
                        </a:rPr>
                        <a:t>15</a:t>
                      </a: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effectLst/>
                          <a:latin typeface="Meiryo UI" panose="020B0604030504040204" pitchFamily="50" charset="-128"/>
                          <a:ea typeface="Meiryo UI" panose="020B0604030504040204" pitchFamily="50" charset="-128"/>
                        </a:rPr>
                        <a:t>16</a:t>
                      </a:r>
                    </a:p>
                  </a:txBody>
                  <a:tcPr marL="8143" marR="8143" marT="8143" marB="0" anchor="ctr">
                    <a:lnL w="6350" cap="flat" cmpd="sng" algn="ctr">
                      <a:solidFill>
                        <a:srgbClr val="000000"/>
                      </a:solidFill>
                      <a:prstDash val="solid"/>
                      <a:round/>
                      <a:headEnd type="none" w="med" len="med"/>
                      <a:tailEnd type="none" w="med" len="med"/>
                    </a:lnL>
                    <a:lnR w="12700" cap="flat" cmpd="sng" algn="ctr">
                      <a:solidFill>
                        <a:schemeClr val="tx1"/>
                      </a:solidFill>
                      <a:prstDash val="lgDash"/>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Meiryo UI" panose="020B0604030504040204" pitchFamily="50" charset="-128"/>
                          <a:ea typeface="Meiryo UI" panose="020B0604030504040204" pitchFamily="50" charset="-128"/>
                        </a:rPr>
                        <a:t>45</a:t>
                      </a:r>
                    </a:p>
                  </a:txBody>
                  <a:tcPr marL="8143" marR="8143" marT="8143" marB="0" anchor="ctr">
                    <a:lnL w="12700" cap="flat" cmpd="sng" algn="ctr">
                      <a:solidFill>
                        <a:schemeClr val="tx1"/>
                      </a:solidFill>
                      <a:prstDash val="lgDash"/>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Meiryo UI" panose="020B0604030504040204" pitchFamily="50" charset="-128"/>
                          <a:ea typeface="Meiryo UI" panose="020B0604030504040204" pitchFamily="50" charset="-128"/>
                        </a:rPr>
                        <a:t>47</a:t>
                      </a: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Meiryo UI" panose="020B0604030504040204" pitchFamily="50" charset="-128"/>
                          <a:ea typeface="Meiryo UI" panose="020B0604030504040204" pitchFamily="50" charset="-128"/>
                        </a:rPr>
                        <a:t>39</a:t>
                      </a: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effectLst/>
                          <a:latin typeface="Meiryo UI" panose="020B0604030504040204" pitchFamily="50" charset="-128"/>
                          <a:ea typeface="Meiryo UI" panose="020B0604030504040204" pitchFamily="50" charset="-128"/>
                        </a:rPr>
                        <a:t>49</a:t>
                      </a: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2"/>
                  </a:ext>
                </a:extLst>
              </a:tr>
              <a:tr h="306000">
                <a:tc vMerge="1">
                  <a:txBody>
                    <a:bodyPr/>
                    <a:lstStyle/>
                    <a:p>
                      <a:endParaRPr kumimoji="1" lang="ja-JP" altLang="en-US"/>
                    </a:p>
                  </a:txBody>
                  <a:tcPr/>
                </a:tc>
                <a:tc vMerge="1">
                  <a:txBody>
                    <a:bodyPr/>
                    <a:lstStyle/>
                    <a:p>
                      <a:endParaRPr kumimoji="1" lang="ja-JP" altLang="en-US"/>
                    </a:p>
                  </a:txBody>
                  <a:tcPr/>
                </a:tc>
                <a:tc>
                  <a:txBody>
                    <a:bodyPr/>
                    <a:lstStyle/>
                    <a:p>
                      <a:pPr algn="l" fontAlgn="ctr"/>
                      <a:r>
                        <a:rPr lang="zh-TW" altLang="en-US" sz="1000" b="0" i="0" u="none" strike="noStrike" dirty="0">
                          <a:solidFill>
                            <a:srgbClr val="000000"/>
                          </a:solidFill>
                          <a:effectLst/>
                          <a:latin typeface="Meiryo UI" panose="020B0604030504040204" pitchFamily="50" charset="-128"/>
                          <a:ea typeface="Meiryo UI" panose="020B0604030504040204" pitchFamily="50" charset="-128"/>
                        </a:rPr>
                        <a:t>校長戦略予算等</a:t>
                      </a:r>
                    </a:p>
                  </a:txBody>
                  <a:tcPr marL="36000"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dirty="0">
                          <a:solidFill>
                            <a:srgbClr val="000000"/>
                          </a:solidFill>
                          <a:effectLst/>
                          <a:latin typeface="Meiryo UI" panose="020B0604030504040204" pitchFamily="50" charset="-128"/>
                          <a:ea typeface="Meiryo UI" panose="020B0604030504040204" pitchFamily="50" charset="-128"/>
                        </a:rPr>
                        <a:t>　</a:t>
                      </a: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a:solidFill>
                            <a:srgbClr val="000000"/>
                          </a:solidFill>
                          <a:effectLst/>
                          <a:latin typeface="Meiryo UI" panose="020B0604030504040204" pitchFamily="50" charset="-128"/>
                          <a:ea typeface="Meiryo UI" panose="020B0604030504040204" pitchFamily="50" charset="-128"/>
                        </a:rPr>
                        <a:t>　</a:t>
                      </a: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effectLst/>
                          <a:latin typeface="Meiryo UI" panose="020B0604030504040204" pitchFamily="50" charset="-128"/>
                          <a:ea typeface="Meiryo UI" panose="020B0604030504040204" pitchFamily="50" charset="-128"/>
                        </a:rPr>
                        <a:t>19</a:t>
                      </a: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Meiryo UI" panose="020B0604030504040204" pitchFamily="50" charset="-128"/>
                          <a:ea typeface="Meiryo UI" panose="020B0604030504040204" pitchFamily="50" charset="-128"/>
                        </a:rPr>
                        <a:t>26.9</a:t>
                      </a:r>
                    </a:p>
                  </a:txBody>
                  <a:tcPr marL="8143" marR="8143" marT="8143" marB="0" anchor="ctr">
                    <a:lnL w="6350" cap="flat" cmpd="sng" algn="ctr">
                      <a:solidFill>
                        <a:srgbClr val="000000"/>
                      </a:solidFill>
                      <a:prstDash val="solid"/>
                      <a:round/>
                      <a:headEnd type="none" w="med" len="med"/>
                      <a:tailEnd type="none" w="med" len="med"/>
                    </a:lnL>
                    <a:lnR w="12700" cap="flat" cmpd="sng" algn="ctr">
                      <a:solidFill>
                        <a:schemeClr val="tx1"/>
                      </a:solidFill>
                      <a:prstDash val="lgDash"/>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Meiryo UI" panose="020B0604030504040204" pitchFamily="50" charset="-128"/>
                          <a:ea typeface="Meiryo UI" panose="020B0604030504040204" pitchFamily="50" charset="-128"/>
                        </a:rPr>
                        <a:t>38.9</a:t>
                      </a:r>
                    </a:p>
                  </a:txBody>
                  <a:tcPr marL="8143" marR="8143" marT="8143" marB="0" anchor="ctr">
                    <a:lnL w="12700" cap="flat" cmpd="sng" algn="ctr">
                      <a:solidFill>
                        <a:schemeClr val="tx1"/>
                      </a:solidFill>
                      <a:prstDash val="lgDash"/>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Meiryo UI" panose="020B0604030504040204" pitchFamily="50" charset="-128"/>
                          <a:ea typeface="Meiryo UI" panose="020B0604030504040204" pitchFamily="50" charset="-128"/>
                        </a:rPr>
                        <a:t>48.9</a:t>
                      </a: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Meiryo UI" panose="020B0604030504040204" pitchFamily="50" charset="-128"/>
                          <a:ea typeface="Meiryo UI" panose="020B0604030504040204" pitchFamily="50" charset="-128"/>
                        </a:rPr>
                        <a:t>50.9</a:t>
                      </a: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effectLst/>
                          <a:latin typeface="Meiryo UI" panose="020B0604030504040204" pitchFamily="50" charset="-128"/>
                          <a:ea typeface="Meiryo UI" panose="020B0604030504040204" pitchFamily="50" charset="-128"/>
                        </a:rPr>
                        <a:t>34</a:t>
                      </a: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3"/>
                  </a:ext>
                </a:extLst>
              </a:tr>
              <a:tr h="361577">
                <a:tc vMerge="1">
                  <a:txBody>
                    <a:bodyPr/>
                    <a:lstStyle/>
                    <a:p>
                      <a:endParaRPr kumimoji="1" lang="ja-JP" altLang="en-US"/>
                    </a:p>
                  </a:txBody>
                  <a:tcPr/>
                </a:tc>
                <a:tc vMerge="1">
                  <a:txBody>
                    <a:bodyPr/>
                    <a:lstStyle/>
                    <a:p>
                      <a:endParaRPr kumimoji="1" lang="ja-JP" altLang="en-US"/>
                    </a:p>
                  </a:txBody>
                  <a:tcPr/>
                </a:tc>
                <a:tc>
                  <a:txBody>
                    <a:bodyPr/>
                    <a:lstStyle/>
                    <a:p>
                      <a:pPr algn="l" fontAlgn="ctr"/>
                      <a:r>
                        <a:rPr lang="ja-JP" altLang="en-US" sz="1000" b="0" i="0" u="none" strike="noStrike" dirty="0">
                          <a:solidFill>
                            <a:srgbClr val="000000"/>
                          </a:solidFill>
                          <a:effectLst/>
                          <a:latin typeface="Meiryo UI" panose="020B0604030504040204" pitchFamily="50" charset="-128"/>
                          <a:ea typeface="Meiryo UI" panose="020B0604030504040204" pitchFamily="50" charset="-128"/>
                        </a:rPr>
                        <a:t>公設民営学校</a:t>
                      </a:r>
                      <a:r>
                        <a:rPr lang="en-US" altLang="ja-JP" sz="1000" b="0" i="0" u="none" strike="noStrike" dirty="0">
                          <a:solidFill>
                            <a:srgbClr val="000000"/>
                          </a:solidFill>
                          <a:effectLst/>
                          <a:latin typeface="Meiryo UI" panose="020B0604030504040204" pitchFamily="50" charset="-128"/>
                          <a:ea typeface="Meiryo UI" panose="020B0604030504040204" pitchFamily="50" charset="-128"/>
                        </a:rPr>
                        <a:t>(</a:t>
                      </a:r>
                      <a:r>
                        <a:rPr lang="ja-JP" altLang="en-US" sz="1000" b="0" i="0" u="none" strike="noStrike" dirty="0">
                          <a:solidFill>
                            <a:srgbClr val="000000"/>
                          </a:solidFill>
                          <a:effectLst/>
                          <a:latin typeface="Meiryo UI" panose="020B0604030504040204" pitchFamily="50" charset="-128"/>
                          <a:ea typeface="Meiryo UI" panose="020B0604030504040204" pitchFamily="50" charset="-128"/>
                        </a:rPr>
                        <a:t>国際バカロレア等</a:t>
                      </a:r>
                      <a:r>
                        <a:rPr lang="en-US" altLang="ja-JP" sz="1000" b="0" i="0" u="none" strike="noStrike" dirty="0">
                          <a:solidFill>
                            <a:srgbClr val="000000"/>
                          </a:solidFill>
                          <a:effectLst/>
                          <a:latin typeface="Meiryo UI" panose="020B0604030504040204" pitchFamily="50" charset="-128"/>
                          <a:ea typeface="Meiryo UI" panose="020B0604030504040204" pitchFamily="50" charset="-128"/>
                        </a:rPr>
                        <a:t>)</a:t>
                      </a:r>
                      <a:r>
                        <a:rPr lang="ja-JP" altLang="en-US" sz="1000" b="0" i="0" u="none" strike="noStrike" dirty="0">
                          <a:solidFill>
                            <a:srgbClr val="000000"/>
                          </a:solidFill>
                          <a:effectLst/>
                          <a:latin typeface="Meiryo UI" panose="020B0604030504040204" pitchFamily="50" charset="-128"/>
                          <a:ea typeface="Meiryo UI" panose="020B0604030504040204" pitchFamily="50" charset="-128"/>
                        </a:rPr>
                        <a:t>の設置</a:t>
                      </a:r>
                    </a:p>
                  </a:txBody>
                  <a:tcPr marL="36000"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dirty="0">
                          <a:solidFill>
                            <a:srgbClr val="000000"/>
                          </a:solidFill>
                          <a:effectLst/>
                          <a:latin typeface="ＭＳ ゴシック" panose="020B0609070205080204" pitchFamily="49" charset="-128"/>
                          <a:ea typeface="ＭＳ ゴシック" panose="020B0609070205080204" pitchFamily="49" charset="-128"/>
                        </a:rPr>
                        <a:t>　</a:t>
                      </a: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ctr"/>
                      <a:r>
                        <a:rPr lang="ja-JP" altLang="en-US" sz="1000" b="0" i="0" u="none" strike="noStrike">
                          <a:solidFill>
                            <a:srgbClr val="000000"/>
                          </a:solidFill>
                          <a:effectLst/>
                          <a:latin typeface="ＭＳ ゴシック" panose="020B0609070205080204" pitchFamily="49" charset="-128"/>
                          <a:ea typeface="ＭＳ ゴシック" panose="020B0609070205080204" pitchFamily="49" charset="-128"/>
                        </a:rPr>
                        <a:t>　</a:t>
                      </a: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a:solidFill>
                            <a:srgbClr val="000000"/>
                          </a:solidFill>
                          <a:effectLst/>
                          <a:latin typeface="ＭＳ ゴシック" panose="020B0609070205080204" pitchFamily="49" charset="-128"/>
                          <a:ea typeface="ＭＳ ゴシック" panose="020B0609070205080204" pitchFamily="49" charset="-128"/>
                        </a:rPr>
                        <a:t>　</a:t>
                      </a: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Meiryo UI" panose="020B0604030504040204" pitchFamily="50" charset="-128"/>
                          <a:ea typeface="Meiryo UI" panose="020B0604030504040204" pitchFamily="50" charset="-128"/>
                        </a:rPr>
                        <a:t>0.1</a:t>
                      </a:r>
                    </a:p>
                  </a:txBody>
                  <a:tcPr marL="8143" marR="8143" marT="8143" marB="0" anchor="ctr">
                    <a:lnL w="6350" cap="flat" cmpd="sng" algn="ctr">
                      <a:solidFill>
                        <a:srgbClr val="000000"/>
                      </a:solidFill>
                      <a:prstDash val="solid"/>
                      <a:round/>
                      <a:headEnd type="none" w="med" len="med"/>
                      <a:tailEnd type="none" w="med" len="med"/>
                    </a:lnL>
                    <a:lnR w="12700" cap="flat" cmpd="sng" algn="ctr">
                      <a:solidFill>
                        <a:schemeClr val="tx1"/>
                      </a:solidFill>
                      <a:prstDash val="lgDash"/>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Meiryo UI" panose="020B0604030504040204" pitchFamily="50" charset="-128"/>
                          <a:ea typeface="Meiryo UI" panose="020B0604030504040204" pitchFamily="50" charset="-128"/>
                        </a:rPr>
                        <a:t>0.1</a:t>
                      </a:r>
                    </a:p>
                  </a:txBody>
                  <a:tcPr marL="8143" marR="8143" marT="8143" marB="0" anchor="ctr">
                    <a:lnL w="12700" cap="flat" cmpd="sng" algn="ctr">
                      <a:solidFill>
                        <a:schemeClr val="tx1"/>
                      </a:solidFill>
                      <a:prstDash val="lgDash"/>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Meiryo UI" panose="020B0604030504040204" pitchFamily="50" charset="-128"/>
                          <a:ea typeface="Meiryo UI" panose="020B0604030504040204" pitchFamily="50" charset="-128"/>
                        </a:rPr>
                        <a:t>0.1</a:t>
                      </a: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Meiryo UI" panose="020B0604030504040204" pitchFamily="50" charset="-128"/>
                          <a:ea typeface="Meiryo UI" panose="020B0604030504040204" pitchFamily="50" charset="-128"/>
                        </a:rPr>
                        <a:t>0.1</a:t>
                      </a: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Meiryo UI" panose="020B0604030504040204" pitchFamily="50" charset="-128"/>
                          <a:ea typeface="Meiryo UI" panose="020B0604030504040204" pitchFamily="50" charset="-128"/>
                        </a:rPr>
                        <a:t>11</a:t>
                      </a: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4"/>
                  </a:ext>
                </a:extLst>
              </a:tr>
              <a:tr h="361577">
                <a:tc vMerge="1">
                  <a:txBody>
                    <a:bodyPr/>
                    <a:lstStyle/>
                    <a:p>
                      <a:endParaRPr kumimoji="1" lang="ja-JP" altLang="en-US"/>
                    </a:p>
                  </a:txBody>
                  <a:tcPr/>
                </a:tc>
                <a:tc vMerge="1">
                  <a:txBody>
                    <a:bodyPr/>
                    <a:lstStyle/>
                    <a:p>
                      <a:endParaRPr kumimoji="1" lang="ja-JP" altLang="en-US"/>
                    </a:p>
                  </a:txBody>
                  <a:tcPr/>
                </a:tc>
                <a:tc>
                  <a:txBody>
                    <a:bodyPr/>
                    <a:lstStyle/>
                    <a:p>
                      <a:pPr algn="l" fontAlgn="ctr"/>
                      <a:r>
                        <a:rPr lang="ja-JP" altLang="en-US" sz="1000" b="0" i="0" u="none" strike="noStrike" dirty="0">
                          <a:solidFill>
                            <a:srgbClr val="000000"/>
                          </a:solidFill>
                          <a:effectLst/>
                          <a:latin typeface="Meiryo UI" panose="020B0604030504040204" pitchFamily="50" charset="-128"/>
                          <a:ea typeface="Meiryo UI" panose="020B0604030504040204" pitchFamily="50" charset="-128"/>
                        </a:rPr>
                        <a:t>児童生徒の急増に伴う教育環境改善</a:t>
                      </a:r>
                    </a:p>
                  </a:txBody>
                  <a:tcPr marL="36000"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a:solidFill>
                            <a:srgbClr val="000000"/>
                          </a:solidFill>
                          <a:effectLst/>
                          <a:latin typeface="ＭＳ ゴシック" panose="020B0609070205080204" pitchFamily="49" charset="-128"/>
                          <a:ea typeface="ＭＳ ゴシック" panose="020B0609070205080204" pitchFamily="49" charset="-128"/>
                        </a:rPr>
                        <a:t>　</a:t>
                      </a: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ctr"/>
                      <a:r>
                        <a:rPr lang="ja-JP" altLang="en-US" sz="1000" b="0" i="0" u="none" strike="noStrike">
                          <a:solidFill>
                            <a:srgbClr val="000000"/>
                          </a:solidFill>
                          <a:effectLst/>
                          <a:latin typeface="ＭＳ ゴシック" panose="020B0609070205080204" pitchFamily="49" charset="-128"/>
                          <a:ea typeface="ＭＳ ゴシック" panose="020B0609070205080204" pitchFamily="49" charset="-128"/>
                        </a:rPr>
                        <a:t>　</a:t>
                      </a: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a:solidFill>
                            <a:srgbClr val="000000"/>
                          </a:solidFill>
                          <a:effectLst/>
                          <a:latin typeface="ＭＳ ゴシック" panose="020B0609070205080204" pitchFamily="49" charset="-128"/>
                          <a:ea typeface="ＭＳ ゴシック" panose="020B0609070205080204" pitchFamily="49" charset="-128"/>
                        </a:rPr>
                        <a:t>　</a:t>
                      </a: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a:solidFill>
                            <a:srgbClr val="000000"/>
                          </a:solidFill>
                          <a:effectLst/>
                          <a:latin typeface="ＭＳ ゴシック" panose="020B0609070205080204" pitchFamily="49" charset="-128"/>
                          <a:ea typeface="ＭＳ ゴシック" panose="020B0609070205080204" pitchFamily="49" charset="-128"/>
                        </a:rPr>
                        <a:t>　</a:t>
                      </a:r>
                    </a:p>
                  </a:txBody>
                  <a:tcPr marL="8143" marR="8143" marT="8143" marB="0" anchor="ctr">
                    <a:lnL w="6350" cap="flat" cmpd="sng" algn="ctr">
                      <a:solidFill>
                        <a:srgbClr val="000000"/>
                      </a:solidFill>
                      <a:prstDash val="solid"/>
                      <a:round/>
                      <a:headEnd type="none" w="med" len="med"/>
                      <a:tailEnd type="none" w="med" len="med"/>
                    </a:lnL>
                    <a:lnR w="12700" cap="flat" cmpd="sng" algn="ctr">
                      <a:solidFill>
                        <a:schemeClr val="tx1"/>
                      </a:solidFill>
                      <a:prstDash val="lgDash"/>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dirty="0">
                          <a:solidFill>
                            <a:srgbClr val="000000"/>
                          </a:solidFill>
                          <a:effectLst/>
                          <a:latin typeface="ＭＳ ゴシック" panose="020B0609070205080204" pitchFamily="49" charset="-128"/>
                          <a:ea typeface="ＭＳ ゴシック" panose="020B0609070205080204" pitchFamily="49" charset="-128"/>
                        </a:rPr>
                        <a:t>　</a:t>
                      </a:r>
                    </a:p>
                  </a:txBody>
                  <a:tcPr marL="8143" marR="8143" marT="8143" marB="0" anchor="ctr">
                    <a:lnL w="12700" cap="flat" cmpd="sng" algn="ctr">
                      <a:solidFill>
                        <a:schemeClr val="tx1"/>
                      </a:solidFill>
                      <a:prstDash val="lgDash"/>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a:solidFill>
                            <a:srgbClr val="000000"/>
                          </a:solidFill>
                          <a:effectLst/>
                          <a:latin typeface="ＭＳ ゴシック" panose="020B0609070205080204" pitchFamily="49" charset="-128"/>
                          <a:ea typeface="ＭＳ ゴシック" panose="020B0609070205080204" pitchFamily="49" charset="-128"/>
                        </a:rPr>
                        <a:t>　</a:t>
                      </a: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dirty="0">
                          <a:solidFill>
                            <a:srgbClr val="000000"/>
                          </a:solidFill>
                          <a:effectLst/>
                          <a:latin typeface="ＭＳ ゴシック" panose="020B0609070205080204" pitchFamily="49" charset="-128"/>
                          <a:ea typeface="ＭＳ ゴシック" panose="020B0609070205080204" pitchFamily="49" charset="-128"/>
                        </a:rPr>
                        <a:t>　</a:t>
                      </a: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Meiryo UI" panose="020B0604030504040204" pitchFamily="50" charset="-128"/>
                          <a:ea typeface="Meiryo UI" panose="020B0604030504040204" pitchFamily="50" charset="-128"/>
                        </a:rPr>
                        <a:t>8</a:t>
                      </a: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5"/>
                  </a:ext>
                </a:extLst>
              </a:tr>
            </a:tbl>
          </a:graphicData>
        </a:graphic>
      </p:graphicFrame>
      <p:sp>
        <p:nvSpPr>
          <p:cNvPr id="28" name="テキスト ボックス 27"/>
          <p:cNvSpPr txBox="1"/>
          <p:nvPr/>
        </p:nvSpPr>
        <p:spPr>
          <a:xfrm>
            <a:off x="251520" y="260648"/>
            <a:ext cx="7704856"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②－１　こども・教育の分野への予算の重点配分（主な事業）</a:t>
            </a:r>
          </a:p>
        </p:txBody>
      </p:sp>
      <p:sp>
        <p:nvSpPr>
          <p:cNvPr id="29" name="フローチャート: 代替処理 28"/>
          <p:cNvSpPr/>
          <p:nvPr/>
        </p:nvSpPr>
        <p:spPr>
          <a:xfrm>
            <a:off x="7031174" y="1872000"/>
            <a:ext cx="648000" cy="396000"/>
          </a:xfrm>
          <a:prstGeom prst="flowChartAlternateProcess">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prstDash val="sysDot"/>
            <a:tailEnd type="arrow"/>
          </a:ln>
          <a:effectLst/>
        </p:spPr>
        <p:style>
          <a:lnRef idx="1">
            <a:schemeClr val="accent3"/>
          </a:lnRef>
          <a:fillRef idx="2">
            <a:schemeClr val="accent3"/>
          </a:fillRef>
          <a:effectRef idx="1">
            <a:schemeClr val="accent3"/>
          </a:effectRef>
          <a:fontRef idx="minor">
            <a:schemeClr val="dk1"/>
          </a:fontRef>
        </p:style>
        <p:txBody>
          <a:bodyPr lIns="36000" tIns="0" rIns="7200" bIns="0" rtlCol="0" anchor="ctr">
            <a:noAutofit/>
          </a:bodyPr>
          <a:lstStyle/>
          <a:p>
            <a:pPr marL="0" marR="0" lvl="0" indent="0" algn="l" defTabSz="914400" rtl="0" eaLnBrk="1" fontAlgn="auto" latinLnBrk="0" hangingPunct="1">
              <a:lnSpc>
                <a:spcPts val="1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入・通院を高校修了まで拡充</a:t>
            </a:r>
          </a:p>
        </p:txBody>
      </p:sp>
      <p:sp>
        <p:nvSpPr>
          <p:cNvPr id="33" name="角丸四角形 32"/>
          <p:cNvSpPr/>
          <p:nvPr/>
        </p:nvSpPr>
        <p:spPr>
          <a:xfrm>
            <a:off x="1990356" y="1952800"/>
            <a:ext cx="648000" cy="444473"/>
          </a:xfrm>
          <a:prstGeom prst="roundRect">
            <a:avLst>
              <a:gd name="adj" fmla="val 11524"/>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prstDash val="sysDot"/>
            <a:tailEnd type="arrow"/>
          </a:ln>
          <a:effectLst/>
        </p:spPr>
        <p:style>
          <a:lnRef idx="1">
            <a:schemeClr val="accent3"/>
          </a:lnRef>
          <a:fillRef idx="2">
            <a:schemeClr val="accent3"/>
          </a:fillRef>
          <a:effectRef idx="1">
            <a:schemeClr val="accent3"/>
          </a:effectRef>
          <a:fontRef idx="minor">
            <a:schemeClr val="dk1"/>
          </a:fontRef>
        </p:style>
        <p:txBody>
          <a:bodyPr lIns="36000" tIns="0" rIns="7200" bIns="0" rtlCol="0"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通院を中学校修了まで拡充</a:t>
            </a:r>
          </a:p>
        </p:txBody>
      </p:sp>
      <p:sp>
        <p:nvSpPr>
          <p:cNvPr id="37" name="フローチャート: 代替処理 36"/>
          <p:cNvSpPr/>
          <p:nvPr/>
        </p:nvSpPr>
        <p:spPr>
          <a:xfrm>
            <a:off x="6017777" y="2916000"/>
            <a:ext cx="648000" cy="288000"/>
          </a:xfrm>
          <a:prstGeom prst="flowChartAlternateProcess">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prstDash val="sysDot"/>
            <a:tailEnd type="arrow"/>
          </a:ln>
          <a:effectLst/>
        </p:spPr>
        <p:style>
          <a:lnRef idx="1">
            <a:schemeClr val="accent3"/>
          </a:lnRef>
          <a:fillRef idx="2">
            <a:schemeClr val="accent3"/>
          </a:fillRef>
          <a:effectRef idx="1">
            <a:schemeClr val="accent3"/>
          </a:effectRef>
          <a:fontRef idx="minor">
            <a:schemeClr val="dk1"/>
          </a:fontRef>
        </p:style>
        <p:txBody>
          <a:bodyPr lIns="36000" tIns="0" rIns="7200" bIns="0" rtlCol="0"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5</a:t>
            </a: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歳児の無償化を実施</a:t>
            </a:r>
          </a:p>
        </p:txBody>
      </p:sp>
      <p:sp>
        <p:nvSpPr>
          <p:cNvPr id="41" name="フローチャート: 代替処理 40"/>
          <p:cNvSpPr/>
          <p:nvPr/>
        </p:nvSpPr>
        <p:spPr>
          <a:xfrm>
            <a:off x="7031174" y="2880000"/>
            <a:ext cx="648000" cy="360000"/>
          </a:xfrm>
          <a:prstGeom prst="flowChartAlternateProcess">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prstDash val="sysDot"/>
            <a:tailEnd type="arrow"/>
          </a:ln>
          <a:effectLst/>
        </p:spPr>
        <p:style>
          <a:lnRef idx="1">
            <a:schemeClr val="accent3"/>
          </a:lnRef>
          <a:fillRef idx="2">
            <a:schemeClr val="accent3"/>
          </a:fillRef>
          <a:effectRef idx="1">
            <a:schemeClr val="accent3"/>
          </a:effectRef>
          <a:fontRef idx="minor">
            <a:schemeClr val="dk1"/>
          </a:fontRef>
        </p:style>
        <p:txBody>
          <a:bodyPr lIns="36000" tIns="0" rIns="7200" bIns="0" rtlCol="0" anchor="ctr">
            <a:noAutofit/>
          </a:bodyPr>
          <a:lstStyle/>
          <a:p>
            <a:pPr marL="0" marR="0" lvl="0" indent="0" algn="l" defTabSz="914400" rtl="0" eaLnBrk="1" fontAlgn="auto" latinLnBrk="0" hangingPunct="1">
              <a:lnSpc>
                <a:spcPts val="1000"/>
              </a:lnSpc>
              <a:spcBef>
                <a:spcPts val="0"/>
              </a:spcBef>
              <a:spcAft>
                <a:spcPts val="0"/>
              </a:spcAft>
              <a:buClrTx/>
              <a:buSzTx/>
              <a:buFontTx/>
              <a:buNone/>
              <a:tabLst/>
              <a:defRPr/>
            </a:pPr>
            <a:r>
              <a:rPr kumimoji="1" lang="en-US" altLang="ja-JP"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4</a:t>
            </a: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歳児まで</a:t>
            </a:r>
            <a:endParaRPr kumimoji="1" lang="en-US" altLang="ja-JP" sz="900" b="0" i="0" u="none" strike="sng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ts val="1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無償化を拡充等</a:t>
            </a:r>
          </a:p>
        </p:txBody>
      </p:sp>
      <p:sp>
        <p:nvSpPr>
          <p:cNvPr id="42" name="フローチャート: 代替処理 41"/>
          <p:cNvSpPr/>
          <p:nvPr/>
        </p:nvSpPr>
        <p:spPr>
          <a:xfrm>
            <a:off x="7031174" y="3276000"/>
            <a:ext cx="648000" cy="288000"/>
          </a:xfrm>
          <a:prstGeom prst="flowChartAlternateProcess">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prstDash val="sysDot"/>
            <a:tailEnd type="arrow"/>
          </a:ln>
          <a:effectLst/>
        </p:spPr>
        <p:style>
          <a:lnRef idx="1">
            <a:schemeClr val="accent3"/>
          </a:lnRef>
          <a:fillRef idx="2">
            <a:schemeClr val="accent3"/>
          </a:fillRef>
          <a:effectRef idx="1">
            <a:schemeClr val="accent3"/>
          </a:effectRef>
          <a:fontRef idx="minor">
            <a:schemeClr val="dk1"/>
          </a:fontRef>
        </p:style>
        <p:txBody>
          <a:bodyPr lIns="36000" tIns="0" rIns="7200" bIns="0" rtlCol="0"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先行的な</a:t>
            </a:r>
            <a:endParaRPr kumimoji="1" lang="en-US" altLang="ja-JP"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取組を実施</a:t>
            </a:r>
          </a:p>
        </p:txBody>
      </p:sp>
      <p:sp>
        <p:nvSpPr>
          <p:cNvPr id="44" name="フローチャート: 代替処理 43"/>
          <p:cNvSpPr/>
          <p:nvPr/>
        </p:nvSpPr>
        <p:spPr>
          <a:xfrm>
            <a:off x="7031174" y="2304000"/>
            <a:ext cx="648000" cy="288000"/>
          </a:xfrm>
          <a:prstGeom prst="flowChartAlternateProcess">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prstDash val="sysDot"/>
            <a:tailEnd type="arrow"/>
          </a:ln>
          <a:effectLst/>
        </p:spPr>
        <p:style>
          <a:lnRef idx="1">
            <a:schemeClr val="accent3"/>
          </a:lnRef>
          <a:fillRef idx="2">
            <a:schemeClr val="accent3"/>
          </a:fillRef>
          <a:effectRef idx="1">
            <a:schemeClr val="accent3"/>
          </a:effectRef>
          <a:fontRef idx="minor">
            <a:schemeClr val="dk1"/>
          </a:fontRef>
        </p:style>
        <p:txBody>
          <a:bodyPr lIns="36000" tIns="0" rIns="7200" bIns="0" rtlCol="0"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特別対策</a:t>
            </a:r>
            <a:endParaRPr kumimoji="1" lang="en-US" altLang="ja-JP"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を実施</a:t>
            </a:r>
          </a:p>
        </p:txBody>
      </p:sp>
      <p:sp>
        <p:nvSpPr>
          <p:cNvPr id="51" name="フローチャート: 代替処理 50"/>
          <p:cNvSpPr/>
          <p:nvPr/>
        </p:nvSpPr>
        <p:spPr>
          <a:xfrm>
            <a:off x="1992850" y="1628800"/>
            <a:ext cx="648000" cy="288000"/>
          </a:xfrm>
          <a:prstGeom prst="flowChartAlternateProcess">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prstDash val="sysDot"/>
            <a:tailEnd type="arrow"/>
          </a:ln>
          <a:effectLst/>
        </p:spPr>
        <p:style>
          <a:lnRef idx="1">
            <a:schemeClr val="accent3"/>
          </a:lnRef>
          <a:fillRef idx="2">
            <a:schemeClr val="accent3"/>
          </a:fillRef>
          <a:effectRef idx="1">
            <a:schemeClr val="accent3"/>
          </a:effectRef>
          <a:fontRef idx="minor">
            <a:schemeClr val="dk1"/>
          </a:fontRef>
        </p:style>
        <p:txBody>
          <a:bodyPr lIns="36000" tIns="0" rIns="7200" bIns="0" rtlCol="0"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標準項目</a:t>
            </a:r>
            <a:r>
              <a:rPr kumimoji="1" lang="en-US" altLang="ja-JP"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r>
            <a:br>
              <a:rPr kumimoji="1" lang="en-US" altLang="ja-JP"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b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実質無料化</a:t>
            </a:r>
          </a:p>
        </p:txBody>
      </p:sp>
      <p:sp>
        <p:nvSpPr>
          <p:cNvPr id="19" name="角丸四角形 18"/>
          <p:cNvSpPr/>
          <p:nvPr/>
        </p:nvSpPr>
        <p:spPr>
          <a:xfrm>
            <a:off x="3005796" y="2592000"/>
            <a:ext cx="648000" cy="288000"/>
          </a:xfrm>
          <a:prstGeom prst="roundRect">
            <a:avLst>
              <a:gd name="adj" fmla="val 11728"/>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prstDash val="sysDot"/>
            <a:tailEnd type="arrow"/>
          </a:ln>
          <a:effectLst/>
        </p:spPr>
        <p:style>
          <a:lnRef idx="1">
            <a:schemeClr val="accent3"/>
          </a:lnRef>
          <a:fillRef idx="2">
            <a:schemeClr val="accent3"/>
          </a:fillRef>
          <a:effectRef idx="1">
            <a:schemeClr val="accent3"/>
          </a:effectRef>
          <a:fontRef idx="minor">
            <a:schemeClr val="dk1"/>
          </a:fontRef>
        </p:style>
        <p:txBody>
          <a:bodyPr lIns="36000" tIns="0" rIns="7200" bIns="0" rtlCol="0"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全市実施</a:t>
            </a:r>
          </a:p>
        </p:txBody>
      </p:sp>
      <p:sp>
        <p:nvSpPr>
          <p:cNvPr id="20" name="フローチャート: 代替処理 19"/>
          <p:cNvSpPr/>
          <p:nvPr/>
        </p:nvSpPr>
        <p:spPr>
          <a:xfrm>
            <a:off x="5019506" y="2628000"/>
            <a:ext cx="648000" cy="288000"/>
          </a:xfrm>
          <a:prstGeom prst="flowChartAlternateProcess">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prstDash val="sysDot"/>
            <a:tailEnd type="arrow"/>
          </a:ln>
          <a:effectLst/>
        </p:spPr>
        <p:style>
          <a:lnRef idx="1">
            <a:schemeClr val="accent3"/>
          </a:lnRef>
          <a:fillRef idx="2">
            <a:schemeClr val="accent3"/>
          </a:fillRef>
          <a:effectRef idx="1">
            <a:schemeClr val="accent3"/>
          </a:effectRef>
          <a:fontRef idx="minor">
            <a:schemeClr val="dk1"/>
          </a:fontRef>
        </p:style>
        <p:txBody>
          <a:bodyPr lIns="36000" tIns="0" rIns="7200" bIns="0" rtlCol="0"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助成対象者を拡大</a:t>
            </a:r>
          </a:p>
        </p:txBody>
      </p:sp>
      <p:sp>
        <p:nvSpPr>
          <p:cNvPr id="21" name="フローチャート: 代替処理 20"/>
          <p:cNvSpPr/>
          <p:nvPr/>
        </p:nvSpPr>
        <p:spPr>
          <a:xfrm>
            <a:off x="4008288" y="2250000"/>
            <a:ext cx="648000" cy="288000"/>
          </a:xfrm>
          <a:prstGeom prst="flowChartAlternateProcess">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prstDash val="sysDot"/>
            <a:tailEnd type="arrow"/>
          </a:ln>
          <a:effectLst/>
        </p:spPr>
        <p:style>
          <a:lnRef idx="1">
            <a:schemeClr val="accent3"/>
          </a:lnRef>
          <a:fillRef idx="2">
            <a:schemeClr val="accent3"/>
          </a:fillRef>
          <a:effectRef idx="1">
            <a:schemeClr val="accent3"/>
          </a:effectRef>
          <a:fontRef idx="minor">
            <a:schemeClr val="dk1"/>
          </a:fontRef>
        </p:style>
        <p:txBody>
          <a:bodyPr lIns="36000" tIns="0" rIns="7200" bIns="0" rtlCol="0"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小規模事業保育実施</a:t>
            </a:r>
          </a:p>
        </p:txBody>
      </p:sp>
      <p:sp>
        <p:nvSpPr>
          <p:cNvPr id="24" name="フローチャート: 代替処理 23"/>
          <p:cNvSpPr/>
          <p:nvPr/>
        </p:nvSpPr>
        <p:spPr>
          <a:xfrm>
            <a:off x="5019506" y="2304000"/>
            <a:ext cx="648000" cy="288000"/>
          </a:xfrm>
          <a:prstGeom prst="flowChartAlternateProcess">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prstDash val="sysDot"/>
            <a:tailEnd type="arrow"/>
          </a:ln>
          <a:effectLst/>
        </p:spPr>
        <p:style>
          <a:lnRef idx="1">
            <a:schemeClr val="accent3"/>
          </a:lnRef>
          <a:fillRef idx="2">
            <a:schemeClr val="accent3"/>
          </a:fillRef>
          <a:effectRef idx="1">
            <a:schemeClr val="accent3"/>
          </a:effectRef>
          <a:fontRef idx="minor">
            <a:schemeClr val="dk1"/>
          </a:fontRef>
        </p:style>
        <p:txBody>
          <a:bodyPr lIns="36000" tIns="0" rIns="7200" bIns="0" rtlCol="0" anchor="ctr">
            <a:noAutofit/>
          </a:bodyPr>
          <a:lstStyle/>
          <a:p>
            <a:pPr marL="0" marR="0" lvl="0" indent="0" algn="l" defTabSz="914400" rtl="0" eaLnBrk="1" fontAlgn="auto" latinLnBrk="0" hangingPunct="1">
              <a:lnSpc>
                <a:spcPts val="1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賃料補助制度を創設</a:t>
            </a:r>
          </a:p>
        </p:txBody>
      </p:sp>
      <p:sp>
        <p:nvSpPr>
          <p:cNvPr id="25" name="フローチャート: 代替処理 24"/>
          <p:cNvSpPr/>
          <p:nvPr/>
        </p:nvSpPr>
        <p:spPr>
          <a:xfrm>
            <a:off x="6017777" y="2196000"/>
            <a:ext cx="648000" cy="432000"/>
          </a:xfrm>
          <a:prstGeom prst="flowChartAlternateProcess">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prstDash val="sysDot"/>
            <a:tailEnd type="arrow"/>
          </a:ln>
          <a:effectLst/>
        </p:spPr>
        <p:style>
          <a:lnRef idx="1">
            <a:schemeClr val="accent3"/>
          </a:lnRef>
          <a:fillRef idx="2">
            <a:schemeClr val="accent3"/>
          </a:fillRef>
          <a:effectRef idx="1">
            <a:schemeClr val="accent3"/>
          </a:effectRef>
          <a:fontRef idx="minor">
            <a:schemeClr val="dk1"/>
          </a:fontRef>
        </p:style>
        <p:txBody>
          <a:bodyPr lIns="36000" tIns="0" rIns="7200" bIns="0" rtlCol="0"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保育所等整備補助対象の拡大</a:t>
            </a:r>
          </a:p>
        </p:txBody>
      </p:sp>
      <p:sp>
        <p:nvSpPr>
          <p:cNvPr id="30" name="フローチャート: 代替処理 29"/>
          <p:cNvSpPr/>
          <p:nvPr/>
        </p:nvSpPr>
        <p:spPr>
          <a:xfrm>
            <a:off x="6084168" y="68863"/>
            <a:ext cx="770382" cy="407809"/>
          </a:xfrm>
          <a:prstGeom prst="flowChartAlternateProcess">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prstDash val="sysDot"/>
            <a:tailEnd type="arrow"/>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0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3" name="テキスト ボックス 2"/>
          <p:cNvSpPr txBox="1"/>
          <p:nvPr/>
        </p:nvSpPr>
        <p:spPr>
          <a:xfrm>
            <a:off x="6804248" y="116632"/>
            <a:ext cx="1080121"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主な取組み</a:t>
            </a:r>
          </a:p>
        </p:txBody>
      </p:sp>
      <p:sp>
        <p:nvSpPr>
          <p:cNvPr id="31" name="角丸四角形 30"/>
          <p:cNvSpPr/>
          <p:nvPr/>
        </p:nvSpPr>
        <p:spPr>
          <a:xfrm>
            <a:off x="3006935" y="2250000"/>
            <a:ext cx="648000" cy="288000"/>
          </a:xfrm>
          <a:prstGeom prst="roundRect">
            <a:avLst>
              <a:gd name="adj" fmla="val 15785"/>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prstDash val="sysDot"/>
            <a:tailEnd type="arrow"/>
          </a:ln>
          <a:effectLst/>
        </p:spPr>
        <p:style>
          <a:lnRef idx="1">
            <a:schemeClr val="accent3"/>
          </a:lnRef>
          <a:fillRef idx="2">
            <a:schemeClr val="accent3"/>
          </a:fillRef>
          <a:effectRef idx="1">
            <a:schemeClr val="accent3"/>
          </a:effectRef>
          <a:fontRef idx="minor">
            <a:schemeClr val="dk1"/>
          </a:fontRef>
        </p:style>
        <p:txBody>
          <a:bodyPr lIns="36000" tIns="0" rIns="7200" bIns="0" rtlCol="0"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公募制を</a:t>
            </a:r>
            <a:endParaRPr kumimoji="1" lang="en-US" altLang="ja-JP"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導入</a:t>
            </a:r>
          </a:p>
        </p:txBody>
      </p:sp>
      <p:sp>
        <p:nvSpPr>
          <p:cNvPr id="40" name="フローチャート: 代替処理 39"/>
          <p:cNvSpPr/>
          <p:nvPr/>
        </p:nvSpPr>
        <p:spPr>
          <a:xfrm>
            <a:off x="8046788" y="3240000"/>
            <a:ext cx="648000" cy="288000"/>
          </a:xfrm>
          <a:prstGeom prst="flowChartAlternateProcess">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prstDash val="sysDot"/>
            <a:tailEnd type="arrow"/>
          </a:ln>
          <a:effectLst/>
        </p:spPr>
        <p:style>
          <a:lnRef idx="1">
            <a:schemeClr val="accent3"/>
          </a:lnRef>
          <a:fillRef idx="2">
            <a:schemeClr val="accent3"/>
          </a:fillRef>
          <a:effectRef idx="1">
            <a:schemeClr val="accent3"/>
          </a:effectRef>
          <a:fontRef idx="minor">
            <a:schemeClr val="dk1"/>
          </a:fontRef>
        </p:style>
        <p:txBody>
          <a:bodyPr lIns="36000" tIns="0" rIns="7200" bIns="0" rtlCol="0"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本格的な</a:t>
            </a:r>
            <a:endParaRPr kumimoji="1" lang="en-US" altLang="ja-JP"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取組を実施</a:t>
            </a:r>
          </a:p>
        </p:txBody>
      </p:sp>
      <p:sp>
        <p:nvSpPr>
          <p:cNvPr id="46" name="フローチャート: 代替処理 45"/>
          <p:cNvSpPr/>
          <p:nvPr/>
        </p:nvSpPr>
        <p:spPr>
          <a:xfrm>
            <a:off x="5021685" y="1872000"/>
            <a:ext cx="648000" cy="396000"/>
          </a:xfrm>
          <a:prstGeom prst="flowChartAlternateProcess">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prstDash val="sysDot"/>
            <a:tailEnd type="arrow"/>
          </a:ln>
          <a:effectLst/>
        </p:spPr>
        <p:style>
          <a:lnRef idx="1">
            <a:schemeClr val="accent3"/>
          </a:lnRef>
          <a:fillRef idx="2">
            <a:schemeClr val="accent3"/>
          </a:fillRef>
          <a:effectRef idx="1">
            <a:schemeClr val="accent3"/>
          </a:effectRef>
          <a:fontRef idx="minor">
            <a:schemeClr val="dk1"/>
          </a:fontRef>
        </p:style>
        <p:txBody>
          <a:bodyPr lIns="36000" tIns="0" rIns="7200" bIns="0" rtlCol="0" anchor="ctr">
            <a:noAutofit/>
          </a:bodyPr>
          <a:lstStyle/>
          <a:p>
            <a:pPr marL="0" marR="0" lvl="0" indent="0" algn="l" defTabSz="914400" rtl="0" eaLnBrk="1" fontAlgn="auto" latinLnBrk="0" hangingPunct="1">
              <a:lnSpc>
                <a:spcPts val="1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小学校修了まで所得制限撤廃</a:t>
            </a:r>
          </a:p>
        </p:txBody>
      </p:sp>
      <p:cxnSp>
        <p:nvCxnSpPr>
          <p:cNvPr id="54" name="直線コネクタ 53"/>
          <p:cNvCxnSpPr/>
          <p:nvPr/>
        </p:nvCxnSpPr>
        <p:spPr>
          <a:xfrm>
            <a:off x="150484" y="562632"/>
            <a:ext cx="882000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8" name="フローチャート: 代替処理 37"/>
          <p:cNvSpPr/>
          <p:nvPr/>
        </p:nvSpPr>
        <p:spPr>
          <a:xfrm>
            <a:off x="4008288" y="4932000"/>
            <a:ext cx="648000" cy="432000"/>
          </a:xfrm>
          <a:prstGeom prst="flowChartAlternateProcess">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prstDash val="sysDot"/>
            <a:tailEnd type="arrow"/>
          </a:ln>
          <a:effectLst/>
        </p:spPr>
        <p:style>
          <a:lnRef idx="1">
            <a:schemeClr val="accent3"/>
          </a:lnRef>
          <a:fillRef idx="2">
            <a:schemeClr val="accent3"/>
          </a:fillRef>
          <a:effectRef idx="1">
            <a:schemeClr val="accent3"/>
          </a:effectRef>
          <a:fontRef idx="minor">
            <a:schemeClr val="dk1"/>
          </a:fontRef>
        </p:style>
        <p:txBody>
          <a:bodyPr lIns="36000" tIns="0" rIns="7200" bIns="0" rtlCol="0"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全員喫食</a:t>
            </a:r>
            <a:endParaRPr kumimoji="1" lang="en-US" altLang="ja-JP"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導入</a:t>
            </a:r>
            <a:endParaRPr kumimoji="1" lang="en-US" altLang="ja-JP"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デリバリー</a:t>
            </a:r>
            <a:r>
              <a:rPr kumimoji="1" lang="en-US" altLang="ja-JP"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p>
        </p:txBody>
      </p:sp>
      <p:sp>
        <p:nvSpPr>
          <p:cNvPr id="39" name="フローチャート: 代替処理 38"/>
          <p:cNvSpPr/>
          <p:nvPr/>
        </p:nvSpPr>
        <p:spPr>
          <a:xfrm>
            <a:off x="6017777" y="4968000"/>
            <a:ext cx="648000" cy="362457"/>
          </a:xfrm>
          <a:prstGeom prst="flowChartAlternateProcess">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prstDash val="sysDot"/>
            <a:tailEnd type="arrow"/>
          </a:ln>
          <a:effectLst/>
        </p:spPr>
        <p:style>
          <a:lnRef idx="1">
            <a:schemeClr val="accent3"/>
          </a:lnRef>
          <a:fillRef idx="2">
            <a:schemeClr val="accent3"/>
          </a:fillRef>
          <a:effectRef idx="1">
            <a:schemeClr val="accent3"/>
          </a:effectRef>
          <a:fontRef idx="minor">
            <a:schemeClr val="dk1"/>
          </a:fontRef>
        </p:style>
        <p:txBody>
          <a:bodyPr lIns="36000" tIns="0" rIns="7200" bIns="0" rtlCol="0" anchor="ctr">
            <a:noAutofit/>
          </a:bodyPr>
          <a:lstStyle/>
          <a:p>
            <a:pPr marL="0" marR="0" lvl="0" indent="0" algn="l" defTabSz="914400" rtl="0" eaLnBrk="1" fontAlgn="auto" latinLnBrk="0" hangingPunct="1">
              <a:lnSpc>
                <a:spcPts val="1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学校調理</a:t>
            </a:r>
            <a:endParaRPr kumimoji="1" lang="en-US" altLang="ja-JP"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ts val="1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方式へ順次</a:t>
            </a:r>
            <a:endParaRPr kumimoji="1" lang="en-US" altLang="ja-JP"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ts val="1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切替開始</a:t>
            </a:r>
            <a:endParaRPr kumimoji="1" lang="en-US" altLang="ja-JP"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43" name="フローチャート: 代替処理 42"/>
          <p:cNvSpPr/>
          <p:nvPr/>
        </p:nvSpPr>
        <p:spPr>
          <a:xfrm>
            <a:off x="5019506" y="5256000"/>
            <a:ext cx="648000" cy="432048"/>
          </a:xfrm>
          <a:prstGeom prst="flowChartAlternateProcess">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prstDash val="sysDot"/>
            <a:tailEnd type="arrow"/>
          </a:ln>
          <a:effectLst/>
        </p:spPr>
        <p:style>
          <a:lnRef idx="1">
            <a:schemeClr val="accent3"/>
          </a:lnRef>
          <a:fillRef idx="2">
            <a:schemeClr val="accent3"/>
          </a:fillRef>
          <a:effectRef idx="1">
            <a:schemeClr val="accent3"/>
          </a:effectRef>
          <a:fontRef idx="minor">
            <a:schemeClr val="dk1"/>
          </a:fontRef>
        </p:style>
        <p:txBody>
          <a:bodyPr lIns="36000" tIns="0" rIns="7200" bIns="0" rtlCol="0"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全小中学校にタブレット整備</a:t>
            </a:r>
            <a:endParaRPr kumimoji="1" lang="en-US" altLang="ja-JP"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45" name="フローチャート: 代替処理 44"/>
          <p:cNvSpPr/>
          <p:nvPr/>
        </p:nvSpPr>
        <p:spPr>
          <a:xfrm>
            <a:off x="6017777" y="4644000"/>
            <a:ext cx="648000" cy="288000"/>
          </a:xfrm>
          <a:prstGeom prst="flowChartAlternateProcess">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prstDash val="sysDot"/>
            <a:tailEnd type="arrow"/>
          </a:ln>
          <a:effectLst/>
        </p:spPr>
        <p:style>
          <a:lnRef idx="1">
            <a:schemeClr val="accent3"/>
          </a:lnRef>
          <a:fillRef idx="2">
            <a:schemeClr val="accent3"/>
          </a:fillRef>
          <a:effectRef idx="1">
            <a:schemeClr val="accent3"/>
          </a:effectRef>
          <a:fontRef idx="minor">
            <a:schemeClr val="dk1"/>
          </a:fontRef>
        </p:style>
        <p:txBody>
          <a:bodyPr lIns="36000" tIns="0" rIns="7200" bIns="0" rtlCol="0"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全小学校に設置</a:t>
            </a:r>
          </a:p>
        </p:txBody>
      </p:sp>
      <p:sp>
        <p:nvSpPr>
          <p:cNvPr id="47" name="フローチャート: 代替処理 46"/>
          <p:cNvSpPr/>
          <p:nvPr/>
        </p:nvSpPr>
        <p:spPr>
          <a:xfrm>
            <a:off x="3006935" y="4644000"/>
            <a:ext cx="648000" cy="288000"/>
          </a:xfrm>
          <a:prstGeom prst="flowChartAlternateProcess">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prstDash val="sysDot"/>
            <a:tailEnd type="arrow"/>
          </a:ln>
          <a:effectLst/>
        </p:spPr>
        <p:style>
          <a:lnRef idx="1">
            <a:schemeClr val="accent3"/>
          </a:lnRef>
          <a:fillRef idx="2">
            <a:schemeClr val="accent3"/>
          </a:fillRef>
          <a:effectRef idx="1">
            <a:schemeClr val="accent3"/>
          </a:effectRef>
          <a:fontRef idx="minor">
            <a:schemeClr val="dk1"/>
          </a:fontRef>
        </p:style>
        <p:txBody>
          <a:bodyPr lIns="36000" tIns="0" rIns="7200" bIns="0" rtlCol="0"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全中学校に設置</a:t>
            </a:r>
            <a:endParaRPr kumimoji="1" lang="en-US" altLang="ja-JP"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48" name="フローチャート: 代替処理 47"/>
          <p:cNvSpPr/>
          <p:nvPr/>
        </p:nvSpPr>
        <p:spPr>
          <a:xfrm>
            <a:off x="1990356" y="4932000"/>
            <a:ext cx="648000" cy="432000"/>
          </a:xfrm>
          <a:prstGeom prst="flowChartAlternateProcess">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prstDash val="sysDot"/>
            <a:tailEnd type="arrow"/>
          </a:ln>
          <a:effectLst/>
        </p:spPr>
        <p:style>
          <a:lnRef idx="1">
            <a:schemeClr val="accent3"/>
          </a:lnRef>
          <a:fillRef idx="2">
            <a:schemeClr val="accent3"/>
          </a:fillRef>
          <a:effectRef idx="1">
            <a:schemeClr val="accent3"/>
          </a:effectRef>
          <a:fontRef idx="minor">
            <a:schemeClr val="dk1"/>
          </a:fontRef>
        </p:style>
        <p:txBody>
          <a:bodyPr lIns="36000" tIns="0" rIns="7200" bIns="0" rtlCol="0"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家庭弁当との選択制</a:t>
            </a:r>
            <a:endParaRPr kumimoji="1" lang="en-US" altLang="ja-JP"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デリバリー</a:t>
            </a:r>
            <a:r>
              <a:rPr kumimoji="1" lang="en-US" altLang="ja-JP"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p>
        </p:txBody>
      </p:sp>
      <p:sp>
        <p:nvSpPr>
          <p:cNvPr id="49" name="フローチャート: 代替処理 48"/>
          <p:cNvSpPr/>
          <p:nvPr/>
        </p:nvSpPr>
        <p:spPr>
          <a:xfrm>
            <a:off x="3006935" y="5652000"/>
            <a:ext cx="648000" cy="288000"/>
          </a:xfrm>
          <a:prstGeom prst="flowChartAlternateProcess">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prstDash val="sysDot"/>
            <a:tailEnd type="arrow"/>
          </a:ln>
          <a:effectLst/>
        </p:spPr>
        <p:style>
          <a:lnRef idx="1">
            <a:schemeClr val="accent3"/>
          </a:lnRef>
          <a:fillRef idx="2">
            <a:schemeClr val="accent3"/>
          </a:fillRef>
          <a:effectRef idx="1">
            <a:schemeClr val="accent3"/>
          </a:effectRef>
          <a:fontRef idx="minor">
            <a:schemeClr val="dk1"/>
          </a:fontRef>
        </p:style>
        <p:txBody>
          <a:bodyPr lIns="36000" tIns="0" rIns="7200" bIns="0" rtlCol="0"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zh-TW"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校長経営戦略予算</a:t>
            </a: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創設</a:t>
            </a:r>
            <a:endParaRPr kumimoji="1" lang="en-US" altLang="ja-JP"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53" name="角丸四角形 52"/>
          <p:cNvSpPr/>
          <p:nvPr/>
        </p:nvSpPr>
        <p:spPr>
          <a:xfrm>
            <a:off x="6017777" y="5616000"/>
            <a:ext cx="648000" cy="421184"/>
          </a:xfrm>
          <a:prstGeom prst="roundRect">
            <a:avLst>
              <a:gd name="adj" fmla="val 13049"/>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prstDash val="sysDot"/>
            <a:tailEnd type="arrow"/>
          </a:ln>
          <a:effectLst/>
        </p:spPr>
        <p:style>
          <a:lnRef idx="1">
            <a:schemeClr val="accent3"/>
          </a:lnRef>
          <a:fillRef idx="2">
            <a:schemeClr val="accent3"/>
          </a:fillRef>
          <a:effectRef idx="1">
            <a:schemeClr val="accent3"/>
          </a:effectRef>
          <a:fontRef idx="minor">
            <a:schemeClr val="dk1"/>
          </a:fontRef>
        </p:style>
        <p:txBody>
          <a:bodyPr lIns="36000" tIns="0" rIns="7200" bIns="0" rtlCol="0"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区担当教育次長執行枠を設置</a:t>
            </a:r>
            <a:endParaRPr kumimoji="1" lang="en-US" altLang="ja-JP"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55" name="フローチャート: 代替処理 54"/>
          <p:cNvSpPr/>
          <p:nvPr/>
        </p:nvSpPr>
        <p:spPr>
          <a:xfrm>
            <a:off x="8038736" y="5940000"/>
            <a:ext cx="648000" cy="396000"/>
          </a:xfrm>
          <a:prstGeom prst="flowChartAlternateProcess">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prstDash val="sysDot"/>
            <a:tailEnd type="arrow"/>
          </a:ln>
          <a:effectLst/>
        </p:spPr>
        <p:style>
          <a:lnRef idx="1">
            <a:schemeClr val="accent3"/>
          </a:lnRef>
          <a:fillRef idx="2">
            <a:schemeClr val="accent3"/>
          </a:fillRef>
          <a:effectRef idx="1">
            <a:schemeClr val="accent3"/>
          </a:effectRef>
          <a:fontRef idx="minor">
            <a:schemeClr val="dk1"/>
          </a:fontRef>
        </p:style>
        <p:txBody>
          <a:bodyPr lIns="36000" tIns="0" rIns="7200" bIns="0" rtlCol="0" anchor="ctr">
            <a:noAutofit/>
          </a:bodyPr>
          <a:lstStyle/>
          <a:p>
            <a:pPr marL="0" marR="0" lvl="0" indent="0" algn="l" defTabSz="914400" rtl="0" eaLnBrk="1" fontAlgn="auto" latinLnBrk="0" hangingPunct="1">
              <a:lnSpc>
                <a:spcPts val="1000"/>
              </a:lnSpc>
              <a:spcBef>
                <a:spcPts val="0"/>
              </a:spcBef>
              <a:spcAft>
                <a:spcPts val="0"/>
              </a:spcAft>
              <a:buClrTx/>
              <a:buSzTx/>
              <a:buFontTx/>
              <a:buNone/>
              <a:tabLst/>
              <a:defRPr/>
            </a:pPr>
            <a:r>
              <a:rPr kumimoji="1" lang="en-US" altLang="ja-JP"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2019</a:t>
            </a: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年</a:t>
            </a:r>
            <a:r>
              <a:rPr kumimoji="1" lang="en-US" altLang="ja-JP"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4</a:t>
            </a: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月開校に向けた準備</a:t>
            </a:r>
            <a:endParaRPr kumimoji="1" lang="en-US" altLang="ja-JP"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57" name="フローチャート: 代替処理 56"/>
          <p:cNvSpPr/>
          <p:nvPr/>
        </p:nvSpPr>
        <p:spPr>
          <a:xfrm>
            <a:off x="8046991" y="6372000"/>
            <a:ext cx="648000" cy="288000"/>
          </a:xfrm>
          <a:prstGeom prst="flowChartAlternateProcess">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prstDash val="sysDot"/>
            <a:tailEnd type="arrow"/>
          </a:ln>
          <a:effectLst/>
        </p:spPr>
        <p:style>
          <a:lnRef idx="1">
            <a:schemeClr val="accent3"/>
          </a:lnRef>
          <a:fillRef idx="2">
            <a:schemeClr val="accent3"/>
          </a:fillRef>
          <a:effectRef idx="1">
            <a:schemeClr val="accent3"/>
          </a:effectRef>
          <a:fontRef idx="minor">
            <a:schemeClr val="dk1"/>
          </a:fontRef>
        </p:style>
        <p:txBody>
          <a:bodyPr lIns="36000" tIns="0" rIns="7200" bIns="0" rtlCol="0"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実施設計</a:t>
            </a:r>
            <a:endParaRPr kumimoji="1" lang="en-US" altLang="ja-JP"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増築工事</a:t>
            </a:r>
            <a:endParaRPr kumimoji="1" lang="en-US" altLang="ja-JP"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58" name="テキスト ボックス 36"/>
          <p:cNvSpPr txBox="1"/>
          <p:nvPr/>
        </p:nvSpPr>
        <p:spPr>
          <a:xfrm>
            <a:off x="55366" y="70266"/>
            <a:ext cx="3491880"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Ⅰ</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　政策の刷新・現役世代の重点投資（子育て</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教育）</a:t>
            </a:r>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6</a:t>
            </a:fld>
            <a:endParaRPr lang="ja-JP" altLang="en-US"/>
          </a:p>
        </p:txBody>
      </p:sp>
    </p:spTree>
    <p:extLst>
      <p:ext uri="{BB962C8B-B14F-4D97-AF65-F5344CB8AC3E}">
        <p14:creationId xmlns:p14="http://schemas.microsoft.com/office/powerpoint/2010/main" val="1493576135"/>
      </p:ext>
    </p:extLst>
  </p:cSld>
  <p:clrMapOvr>
    <a:masterClrMapping/>
  </p:clrMapOvr>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正方形/長方形 26"/>
          <p:cNvSpPr/>
          <p:nvPr/>
        </p:nvSpPr>
        <p:spPr>
          <a:xfrm>
            <a:off x="251520" y="260648"/>
            <a:ext cx="5904656" cy="369332"/>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②多様な事業展開（マーケティング事業）</a:t>
            </a:r>
          </a:p>
        </p:txBody>
      </p:sp>
      <p:cxnSp>
        <p:nvCxnSpPr>
          <p:cNvPr id="28" name="直線コネクタ 27"/>
          <p:cNvCxnSpPr/>
          <p:nvPr/>
        </p:nvCxnSpPr>
        <p:spPr>
          <a:xfrm>
            <a:off x="179512" y="620688"/>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1" name="直線コネクタ 40">
            <a:extLst>
              <a:ext uri="{FF2B5EF4-FFF2-40B4-BE49-F238E27FC236}">
                <a16:creationId xmlns:a16="http://schemas.microsoft.com/office/drawing/2014/main" id="{311DD021-CC3E-4583-BFDC-B04C8C926F23}"/>
              </a:ext>
            </a:extLst>
          </p:cNvPr>
          <p:cNvCxnSpPr>
            <a:cxnSpLocks/>
          </p:cNvCxnSpPr>
          <p:nvPr/>
        </p:nvCxnSpPr>
        <p:spPr>
          <a:xfrm>
            <a:off x="2627784" y="1162844"/>
            <a:ext cx="0" cy="1618084"/>
          </a:xfrm>
          <a:prstGeom prst="line">
            <a:avLst/>
          </a:prstGeom>
          <a:ln w="3175">
            <a:prstDash val="sysDash"/>
          </a:ln>
        </p:spPr>
        <p:style>
          <a:lnRef idx="1">
            <a:schemeClr val="accent1"/>
          </a:lnRef>
          <a:fillRef idx="0">
            <a:schemeClr val="accent1"/>
          </a:fillRef>
          <a:effectRef idx="0">
            <a:schemeClr val="accent1"/>
          </a:effectRef>
          <a:fontRef idx="minor">
            <a:schemeClr val="tx1"/>
          </a:fontRef>
        </p:style>
      </p:cxnSp>
      <p:cxnSp>
        <p:nvCxnSpPr>
          <p:cNvPr id="63" name="直線コネクタ 62">
            <a:extLst>
              <a:ext uri="{FF2B5EF4-FFF2-40B4-BE49-F238E27FC236}">
                <a16:creationId xmlns:a16="http://schemas.microsoft.com/office/drawing/2014/main" id="{23B71D84-4D73-4E52-8701-E88238417436}"/>
              </a:ext>
            </a:extLst>
          </p:cNvPr>
          <p:cNvCxnSpPr>
            <a:cxnSpLocks/>
          </p:cNvCxnSpPr>
          <p:nvPr/>
        </p:nvCxnSpPr>
        <p:spPr>
          <a:xfrm>
            <a:off x="4620357" y="1162844"/>
            <a:ext cx="0" cy="1618084"/>
          </a:xfrm>
          <a:prstGeom prst="line">
            <a:avLst/>
          </a:prstGeom>
          <a:ln w="3175">
            <a:prstDash val="sysDash"/>
          </a:ln>
        </p:spPr>
        <p:style>
          <a:lnRef idx="1">
            <a:schemeClr val="accent1"/>
          </a:lnRef>
          <a:fillRef idx="0">
            <a:schemeClr val="accent1"/>
          </a:fillRef>
          <a:effectRef idx="0">
            <a:schemeClr val="accent1"/>
          </a:effectRef>
          <a:fontRef idx="minor">
            <a:schemeClr val="tx1"/>
          </a:fontRef>
        </p:style>
      </p:cxnSp>
      <p:cxnSp>
        <p:nvCxnSpPr>
          <p:cNvPr id="64" name="直線コネクタ 63">
            <a:extLst>
              <a:ext uri="{FF2B5EF4-FFF2-40B4-BE49-F238E27FC236}">
                <a16:creationId xmlns:a16="http://schemas.microsoft.com/office/drawing/2014/main" id="{92D5A6C9-8CA1-43E8-85D4-5AA4F9A6E208}"/>
              </a:ext>
            </a:extLst>
          </p:cNvPr>
          <p:cNvCxnSpPr>
            <a:cxnSpLocks/>
          </p:cNvCxnSpPr>
          <p:nvPr/>
        </p:nvCxnSpPr>
        <p:spPr>
          <a:xfrm>
            <a:off x="6708465" y="1162843"/>
            <a:ext cx="0" cy="1618085"/>
          </a:xfrm>
          <a:prstGeom prst="line">
            <a:avLst/>
          </a:prstGeom>
          <a:ln w="3175">
            <a:prstDash val="sysDash"/>
          </a:ln>
        </p:spPr>
        <p:style>
          <a:lnRef idx="1">
            <a:schemeClr val="accent1"/>
          </a:lnRef>
          <a:fillRef idx="0">
            <a:schemeClr val="accent1"/>
          </a:fillRef>
          <a:effectRef idx="0">
            <a:schemeClr val="accent1"/>
          </a:effectRef>
          <a:fontRef idx="minor">
            <a:schemeClr val="tx1"/>
          </a:fontRef>
        </p:style>
      </p:cxnSp>
      <p:sp>
        <p:nvSpPr>
          <p:cNvPr id="65" name="山形 6">
            <a:extLst>
              <a:ext uri="{FF2B5EF4-FFF2-40B4-BE49-F238E27FC236}">
                <a16:creationId xmlns:a16="http://schemas.microsoft.com/office/drawing/2014/main" id="{F6385061-6314-4C09-B91C-2585EA2DEF15}"/>
              </a:ext>
            </a:extLst>
          </p:cNvPr>
          <p:cNvSpPr/>
          <p:nvPr/>
        </p:nvSpPr>
        <p:spPr>
          <a:xfrm>
            <a:off x="611560" y="692696"/>
            <a:ext cx="2160000" cy="278985"/>
          </a:xfrm>
          <a:prstGeom prst="chevron">
            <a:avLst/>
          </a:prstGeom>
          <a:noFill/>
          <a:ln w="190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2018</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a:t>
            </a:r>
          </a:p>
        </p:txBody>
      </p:sp>
      <p:sp>
        <p:nvSpPr>
          <p:cNvPr id="66" name="山形 7">
            <a:extLst>
              <a:ext uri="{FF2B5EF4-FFF2-40B4-BE49-F238E27FC236}">
                <a16:creationId xmlns:a16="http://schemas.microsoft.com/office/drawing/2014/main" id="{7F9E841B-C4EF-4F2F-9FCC-009E19A8C0F2}"/>
              </a:ext>
            </a:extLst>
          </p:cNvPr>
          <p:cNvSpPr/>
          <p:nvPr/>
        </p:nvSpPr>
        <p:spPr>
          <a:xfrm>
            <a:off x="2628024" y="692696"/>
            <a:ext cx="2160000" cy="278985"/>
          </a:xfrm>
          <a:prstGeom prst="chevron">
            <a:avLst/>
          </a:prstGeom>
          <a:noFill/>
          <a:ln w="190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2019</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a:t>
            </a:r>
          </a:p>
        </p:txBody>
      </p:sp>
      <p:sp>
        <p:nvSpPr>
          <p:cNvPr id="67" name="山形 8">
            <a:extLst>
              <a:ext uri="{FF2B5EF4-FFF2-40B4-BE49-F238E27FC236}">
                <a16:creationId xmlns:a16="http://schemas.microsoft.com/office/drawing/2014/main" id="{142B92EE-899E-4D29-A572-4A36FD287C53}"/>
              </a:ext>
            </a:extLst>
          </p:cNvPr>
          <p:cNvSpPr/>
          <p:nvPr/>
        </p:nvSpPr>
        <p:spPr>
          <a:xfrm>
            <a:off x="4644248" y="692696"/>
            <a:ext cx="2160000" cy="278985"/>
          </a:xfrm>
          <a:prstGeom prst="chevron">
            <a:avLst/>
          </a:prstGeom>
          <a:noFill/>
          <a:ln w="190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2020</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a:t>
            </a:r>
          </a:p>
        </p:txBody>
      </p:sp>
      <p:sp>
        <p:nvSpPr>
          <p:cNvPr id="68" name="山形 9">
            <a:extLst>
              <a:ext uri="{FF2B5EF4-FFF2-40B4-BE49-F238E27FC236}">
                <a16:creationId xmlns:a16="http://schemas.microsoft.com/office/drawing/2014/main" id="{571B5822-ADF1-4061-9242-65C5286E6166}"/>
              </a:ext>
            </a:extLst>
          </p:cNvPr>
          <p:cNvSpPr/>
          <p:nvPr/>
        </p:nvSpPr>
        <p:spPr>
          <a:xfrm>
            <a:off x="6660472" y="692696"/>
            <a:ext cx="2160000" cy="278985"/>
          </a:xfrm>
          <a:prstGeom prst="chevron">
            <a:avLst/>
          </a:prstGeom>
          <a:noFill/>
          <a:ln w="190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2021</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a:t>
            </a:r>
          </a:p>
        </p:txBody>
      </p:sp>
      <p:sp>
        <p:nvSpPr>
          <p:cNvPr id="69" name="正方形/長方形 68">
            <a:extLst>
              <a:ext uri="{FF2B5EF4-FFF2-40B4-BE49-F238E27FC236}">
                <a16:creationId xmlns:a16="http://schemas.microsoft.com/office/drawing/2014/main" id="{0BF35291-C97E-45EF-A827-8DBA57D7C3E1}"/>
              </a:ext>
            </a:extLst>
          </p:cNvPr>
          <p:cNvSpPr/>
          <p:nvPr/>
        </p:nvSpPr>
        <p:spPr>
          <a:xfrm>
            <a:off x="251520" y="1124744"/>
            <a:ext cx="432048" cy="1368152"/>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eaVert" lIns="36000" tIns="36000" rIns="0" bIns="3600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sysClr val="windowText" lastClr="000000"/>
                </a:solidFill>
                <a:effectLst/>
                <a:uLnTx/>
                <a:uFillTx/>
                <a:latin typeface="ＭＳ Ｐゴシック" panose="020B0600070205080204" pitchFamily="50" charset="-128"/>
                <a:ea typeface="ＭＳ Ｐゴシック" panose="020B0600070205080204" pitchFamily="50" charset="-128"/>
                <a:cs typeface="+mn-cs"/>
              </a:rPr>
              <a:t>年表（概況）</a:t>
            </a:r>
          </a:p>
        </p:txBody>
      </p:sp>
      <p:cxnSp>
        <p:nvCxnSpPr>
          <p:cNvPr id="70" name="直線コネクタ 69">
            <a:extLst>
              <a:ext uri="{FF2B5EF4-FFF2-40B4-BE49-F238E27FC236}">
                <a16:creationId xmlns:a16="http://schemas.microsoft.com/office/drawing/2014/main" id="{A0E288B0-8DA9-4F46-B926-17EAE4372B64}"/>
              </a:ext>
            </a:extLst>
          </p:cNvPr>
          <p:cNvCxnSpPr/>
          <p:nvPr/>
        </p:nvCxnSpPr>
        <p:spPr>
          <a:xfrm>
            <a:off x="359772" y="2780928"/>
            <a:ext cx="8568952" cy="0"/>
          </a:xfrm>
          <a:prstGeom prst="line">
            <a:avLst/>
          </a:prstGeom>
        </p:spPr>
        <p:style>
          <a:lnRef idx="1">
            <a:schemeClr val="accent1"/>
          </a:lnRef>
          <a:fillRef idx="0">
            <a:schemeClr val="accent1"/>
          </a:fillRef>
          <a:effectRef idx="0">
            <a:schemeClr val="accent1"/>
          </a:effectRef>
          <a:fontRef idx="minor">
            <a:schemeClr val="tx1"/>
          </a:fontRef>
        </p:style>
      </p:cxnSp>
      <p:grpSp>
        <p:nvGrpSpPr>
          <p:cNvPr id="7" name="グループ化 6">
            <a:extLst>
              <a:ext uri="{FF2B5EF4-FFF2-40B4-BE49-F238E27FC236}">
                <a16:creationId xmlns:a16="http://schemas.microsoft.com/office/drawing/2014/main" id="{20DC296F-CB0B-4D58-ABA6-FCF67FDF6AE8}"/>
              </a:ext>
            </a:extLst>
          </p:cNvPr>
          <p:cNvGrpSpPr/>
          <p:nvPr/>
        </p:nvGrpSpPr>
        <p:grpSpPr>
          <a:xfrm>
            <a:off x="179512" y="2852936"/>
            <a:ext cx="4248472" cy="1008112"/>
            <a:chOff x="395536" y="2852936"/>
            <a:chExt cx="5184576" cy="1008112"/>
          </a:xfrm>
        </p:grpSpPr>
        <p:sp>
          <p:nvSpPr>
            <p:cNvPr id="21" name="正方形/長方形 20">
              <a:extLst>
                <a:ext uri="{FF2B5EF4-FFF2-40B4-BE49-F238E27FC236}">
                  <a16:creationId xmlns:a16="http://schemas.microsoft.com/office/drawing/2014/main" id="{A54E23A1-2DB5-46DA-B144-41B830E4E8E0}"/>
                </a:ext>
              </a:extLst>
            </p:cNvPr>
            <p:cNvSpPr/>
            <p:nvPr/>
          </p:nvSpPr>
          <p:spPr>
            <a:xfrm>
              <a:off x="395536" y="2852936"/>
              <a:ext cx="5184576" cy="21602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srgbClr val="32328C"/>
                  </a:solidFill>
                  <a:effectLst/>
                  <a:uLnTx/>
                  <a:uFillTx/>
                  <a:latin typeface="ＭＳ Ｐゴシック" panose="020B0600070205080204" pitchFamily="50" charset="-128"/>
                  <a:ea typeface="ＭＳ Ｐゴシック" panose="020B0600070205080204" pitchFamily="50" charset="-128"/>
                  <a:cs typeface="+mn-cs"/>
                </a:rPr>
                <a:t>駅ナカの利便性向上に向けた取組み</a:t>
              </a:r>
            </a:p>
          </p:txBody>
        </p:sp>
        <p:sp>
          <p:nvSpPr>
            <p:cNvPr id="53" name="正方形/長方形 52">
              <a:extLst>
                <a:ext uri="{FF2B5EF4-FFF2-40B4-BE49-F238E27FC236}">
                  <a16:creationId xmlns:a16="http://schemas.microsoft.com/office/drawing/2014/main" id="{C7B7F058-A643-4508-B1AB-CE4F10EBB6EE}"/>
                </a:ext>
              </a:extLst>
            </p:cNvPr>
            <p:cNvSpPr/>
            <p:nvPr/>
          </p:nvSpPr>
          <p:spPr>
            <a:xfrm>
              <a:off x="395536" y="3068960"/>
              <a:ext cx="5184576" cy="79208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民営化後～</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2021</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年度末までに、</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10</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店舗を開発。</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利便施設のバリエーション拡大として、「紙おむつ自販機」</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「モバイルバッテリースタンド」を設置、また非対面で商品の</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受け取りができる「デポる。」のサービスを開始。</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grpSp>
      <p:pic>
        <p:nvPicPr>
          <p:cNvPr id="47" name="図 46">
            <a:extLst>
              <a:ext uri="{FF2B5EF4-FFF2-40B4-BE49-F238E27FC236}">
                <a16:creationId xmlns:a16="http://schemas.microsoft.com/office/drawing/2014/main" id="{FAEAC1D0-A282-4FB2-B3A6-BA7F5B06B343}"/>
              </a:ext>
            </a:extLst>
          </p:cNvPr>
          <p:cNvPicPr>
            <a:picLocks noChangeAspect="1"/>
          </p:cNvPicPr>
          <p:nvPr/>
        </p:nvPicPr>
        <p:blipFill>
          <a:blip r:embed="rId3"/>
          <a:stretch>
            <a:fillRect/>
          </a:stretch>
        </p:blipFill>
        <p:spPr>
          <a:xfrm>
            <a:off x="7884368" y="2924944"/>
            <a:ext cx="1105134" cy="1159708"/>
          </a:xfrm>
          <a:prstGeom prst="rect">
            <a:avLst/>
          </a:prstGeom>
        </p:spPr>
      </p:pic>
      <p:pic>
        <p:nvPicPr>
          <p:cNvPr id="1035" name="Picture 11">
            <a:extLst>
              <a:ext uri="{FF2B5EF4-FFF2-40B4-BE49-F238E27FC236}">
                <a16:creationId xmlns:a16="http://schemas.microsoft.com/office/drawing/2014/main" id="{54303470-44A5-4648-A267-741894152945}"/>
              </a:ext>
            </a:extLst>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6084168" y="2924944"/>
            <a:ext cx="1757132" cy="1159708"/>
          </a:xfrm>
          <a:prstGeom prst="rect">
            <a:avLst/>
          </a:prstGeom>
          <a:noFill/>
          <a:extLst>
            <a:ext uri="{909E8E84-426E-40DD-AFC4-6F175D3DCCD1}">
              <a14:hiddenFill xmlns:a14="http://schemas.microsoft.com/office/drawing/2010/main">
                <a:solidFill>
                  <a:srgbClr val="FFFFFF"/>
                </a:solidFill>
              </a14:hiddenFill>
            </a:ext>
          </a:extLst>
        </p:spPr>
      </p:pic>
      <p:grpSp>
        <p:nvGrpSpPr>
          <p:cNvPr id="10" name="グループ化 9">
            <a:extLst>
              <a:ext uri="{FF2B5EF4-FFF2-40B4-BE49-F238E27FC236}">
                <a16:creationId xmlns:a16="http://schemas.microsoft.com/office/drawing/2014/main" id="{71EE25A7-5592-4A34-801E-0B586E71F737}"/>
              </a:ext>
            </a:extLst>
          </p:cNvPr>
          <p:cNvGrpSpPr/>
          <p:nvPr/>
        </p:nvGrpSpPr>
        <p:grpSpPr>
          <a:xfrm>
            <a:off x="4427984" y="2924944"/>
            <a:ext cx="1613970" cy="1159708"/>
            <a:chOff x="6804248" y="2924944"/>
            <a:chExt cx="1508398" cy="1083849"/>
          </a:xfrm>
        </p:grpSpPr>
        <p:pic>
          <p:nvPicPr>
            <p:cNvPr id="1037" name="Picture 13">
              <a:extLst>
                <a:ext uri="{FF2B5EF4-FFF2-40B4-BE49-F238E27FC236}">
                  <a16:creationId xmlns:a16="http://schemas.microsoft.com/office/drawing/2014/main" id="{CA5F5EE4-3D40-448E-A11F-32EDAAF0267E}"/>
                </a:ext>
              </a:extLst>
            </p:cNvPr>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6804248" y="2924944"/>
              <a:ext cx="1508398" cy="1083849"/>
            </a:xfrm>
            <a:prstGeom prst="rect">
              <a:avLst/>
            </a:prstGeom>
            <a:noFill/>
            <a:extLst>
              <a:ext uri="{909E8E84-426E-40DD-AFC4-6F175D3DCCD1}">
                <a14:hiddenFill xmlns:a14="http://schemas.microsoft.com/office/drawing/2010/main">
                  <a:solidFill>
                    <a:srgbClr val="FFFFFF"/>
                  </a:solidFill>
                </a14:hiddenFill>
              </a:ext>
            </a:extLst>
          </p:spPr>
        </p:pic>
        <p:sp>
          <p:nvSpPr>
            <p:cNvPr id="82" name="正方形/長方形 81">
              <a:extLst>
                <a:ext uri="{FF2B5EF4-FFF2-40B4-BE49-F238E27FC236}">
                  <a16:creationId xmlns:a16="http://schemas.microsoft.com/office/drawing/2014/main" id="{479846F7-AE07-4C3E-B867-7F55E475D29E}"/>
                </a:ext>
              </a:extLst>
            </p:cNvPr>
            <p:cNvSpPr/>
            <p:nvPr/>
          </p:nvSpPr>
          <p:spPr>
            <a:xfrm>
              <a:off x="6956992" y="3669054"/>
              <a:ext cx="1355654" cy="339739"/>
            </a:xfrm>
            <a:prstGeom prst="rect">
              <a:avLst/>
            </a:prstGeom>
            <a:noFill/>
            <a:ln w="50800" algn="ctr">
              <a:noFill/>
              <a:miter lim="800000"/>
              <a:headEnd/>
              <a:tailEnd/>
            </a:ln>
          </p:spPr>
          <p:txBody>
            <a:bodyPr wrap="none" lIns="36000" tIns="10800" rIns="36000" bIns="10800" rtlCol="0" anchor="ctr">
              <a:noAutofit/>
            </a:bodyPr>
            <a:lstStyle/>
            <a:p>
              <a:pPr marL="185738" marR="0" lvl="0" indent="-185738" algn="r" defTabSz="914400" rtl="0" eaLnBrk="1" fontAlgn="auto" latinLnBrk="0" hangingPunct="1">
                <a:lnSpc>
                  <a:spcPct val="100000"/>
                </a:lnSpc>
                <a:spcBef>
                  <a:spcPts val="0"/>
                </a:spcBef>
                <a:spcAft>
                  <a:spcPts val="0"/>
                </a:spcAft>
                <a:buClr>
                  <a:srgbClr val="969696"/>
                </a:buClr>
                <a:buSzPct val="80000"/>
                <a:buFontTx/>
                <a:buNone/>
                <a:tabLst/>
                <a:defRPr/>
              </a:pPr>
              <a:r>
                <a:rPr kumimoji="1" lang="ja-JP" altLang="en-US" sz="1050" b="1" i="0" u="none" strike="noStrike" kern="1200" cap="none" spc="0" normalizeH="0" baseline="0" noProof="0" dirty="0">
                  <a:ln>
                    <a:noFill/>
                  </a:ln>
                  <a:solidFill>
                    <a:srgbClr val="000000"/>
                  </a:solidFill>
                  <a:effectLst>
                    <a:glow rad="101600">
                      <a:prstClr val="white"/>
                    </a:glow>
                  </a:effectLst>
                  <a:uLnTx/>
                  <a:uFillTx/>
                  <a:latin typeface="ＭＳ Ｐゴシック" panose="020B0600070205080204" pitchFamily="50" charset="-128"/>
                  <a:ea typeface="ＭＳ Ｐゴシック" panose="020B0600070205080204" pitchFamily="50" charset="-128"/>
                  <a:cs typeface="+mn-cs"/>
                </a:rPr>
                <a:t>ローソン</a:t>
              </a:r>
              <a:r>
                <a:rPr kumimoji="1" lang="en-US" altLang="ja-JP" sz="1050" b="1" i="0" u="none" strike="noStrike" kern="1200" cap="none" spc="0" normalizeH="0" baseline="0" noProof="0" dirty="0">
                  <a:ln>
                    <a:noFill/>
                  </a:ln>
                  <a:solidFill>
                    <a:srgbClr val="000000"/>
                  </a:solidFill>
                  <a:effectLst>
                    <a:glow rad="101600">
                      <a:prstClr val="white"/>
                    </a:glow>
                  </a:effectLst>
                  <a:uLnTx/>
                  <a:uFillTx/>
                  <a:latin typeface="ＭＳ Ｐゴシック" panose="020B0600070205080204" pitchFamily="50" charset="-128"/>
                  <a:ea typeface="ＭＳ Ｐゴシック" panose="020B0600070205080204" pitchFamily="50" charset="-128"/>
                  <a:cs typeface="+mn-cs"/>
                </a:rPr>
                <a:t>OSL</a:t>
              </a:r>
            </a:p>
            <a:p>
              <a:pPr marL="185738" marR="0" lvl="0" indent="-185738" algn="r" defTabSz="914400" rtl="0" eaLnBrk="1" fontAlgn="auto" latinLnBrk="0" hangingPunct="1">
                <a:lnSpc>
                  <a:spcPct val="100000"/>
                </a:lnSpc>
                <a:spcBef>
                  <a:spcPts val="0"/>
                </a:spcBef>
                <a:spcAft>
                  <a:spcPts val="0"/>
                </a:spcAft>
                <a:buClr>
                  <a:srgbClr val="969696"/>
                </a:buClr>
                <a:buSzPct val="80000"/>
                <a:buFontTx/>
                <a:buNone/>
                <a:tabLst/>
                <a:defRPr/>
              </a:pPr>
              <a:r>
                <a:rPr kumimoji="1" lang="ja-JP" altLang="en-US" sz="1050" b="1" i="0" u="none" strike="noStrike" kern="1200" cap="none" spc="0" normalizeH="0" baseline="0" noProof="0" dirty="0">
                  <a:ln>
                    <a:noFill/>
                  </a:ln>
                  <a:solidFill>
                    <a:srgbClr val="000000"/>
                  </a:solidFill>
                  <a:effectLst>
                    <a:glow rad="101600">
                      <a:prstClr val="white"/>
                    </a:glow>
                  </a:effectLst>
                  <a:uLnTx/>
                  <a:uFillTx/>
                  <a:latin typeface="ＭＳ Ｐゴシック" panose="020B0600070205080204" pitchFamily="50" charset="-128"/>
                  <a:ea typeface="ＭＳ Ｐゴシック" panose="020B0600070205080204" pitchFamily="50" charset="-128"/>
                  <a:cs typeface="+mn-cs"/>
                </a:rPr>
                <a:t>天満橋駅北店</a:t>
              </a:r>
              <a:endParaRPr kumimoji="1" lang="en-US" altLang="ja-JP" sz="1050" b="1" i="0" u="none" strike="noStrike" kern="1200" cap="none" spc="0" normalizeH="0" baseline="0" noProof="0" dirty="0">
                <a:ln>
                  <a:noFill/>
                </a:ln>
                <a:solidFill>
                  <a:srgbClr val="000000"/>
                </a:solidFill>
                <a:effectLst>
                  <a:glow rad="101600">
                    <a:prstClr val="white"/>
                  </a:glow>
                </a:effectLst>
                <a:uLnTx/>
                <a:uFillTx/>
                <a:latin typeface="ＭＳ Ｐゴシック" panose="020B0600070205080204" pitchFamily="50" charset="-128"/>
                <a:ea typeface="ＭＳ Ｐゴシック" panose="020B0600070205080204" pitchFamily="50" charset="-128"/>
                <a:cs typeface="+mn-cs"/>
              </a:endParaRPr>
            </a:p>
          </p:txBody>
        </p:sp>
      </p:grpSp>
      <p:sp>
        <p:nvSpPr>
          <p:cNvPr id="87" name="正方形/長方形 86">
            <a:extLst>
              <a:ext uri="{FF2B5EF4-FFF2-40B4-BE49-F238E27FC236}">
                <a16:creationId xmlns:a16="http://schemas.microsoft.com/office/drawing/2014/main" id="{6997BE16-D3EB-4FD4-9B96-620A51BB1C42}"/>
              </a:ext>
            </a:extLst>
          </p:cNvPr>
          <p:cNvSpPr/>
          <p:nvPr/>
        </p:nvSpPr>
        <p:spPr>
          <a:xfrm>
            <a:off x="6444208" y="1484784"/>
            <a:ext cx="2592288" cy="21602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●おむつ自販機の設置（</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2021.3</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p:txBody>
      </p:sp>
      <p:sp>
        <p:nvSpPr>
          <p:cNvPr id="88" name="正方形/長方形 87">
            <a:extLst>
              <a:ext uri="{FF2B5EF4-FFF2-40B4-BE49-F238E27FC236}">
                <a16:creationId xmlns:a16="http://schemas.microsoft.com/office/drawing/2014/main" id="{3828C722-9ED2-41CE-846E-9B31FC189023}"/>
              </a:ext>
            </a:extLst>
          </p:cNvPr>
          <p:cNvSpPr/>
          <p:nvPr/>
        </p:nvSpPr>
        <p:spPr>
          <a:xfrm>
            <a:off x="7092280" y="1664803"/>
            <a:ext cx="2051720" cy="36004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●ローソン</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OSL</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天満橋北店</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オープン（</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2022.2</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p:txBody>
      </p:sp>
      <p:sp>
        <p:nvSpPr>
          <p:cNvPr id="89" name="正方形/長方形 88">
            <a:extLst>
              <a:ext uri="{FF2B5EF4-FFF2-40B4-BE49-F238E27FC236}">
                <a16:creationId xmlns:a16="http://schemas.microsoft.com/office/drawing/2014/main" id="{3B88F396-21C1-4215-AC76-171AE90022EB}"/>
              </a:ext>
            </a:extLst>
          </p:cNvPr>
          <p:cNvSpPr/>
          <p:nvPr/>
        </p:nvSpPr>
        <p:spPr>
          <a:xfrm>
            <a:off x="4935004" y="1583425"/>
            <a:ext cx="2592288" cy="40541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Osaka Point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サービス開始（</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2020.10</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90" name="正方形/長方形 89">
            <a:extLst>
              <a:ext uri="{FF2B5EF4-FFF2-40B4-BE49-F238E27FC236}">
                <a16:creationId xmlns:a16="http://schemas.microsoft.com/office/drawing/2014/main" id="{1E6330BD-F3BF-4AA7-A151-023810980293}"/>
              </a:ext>
            </a:extLst>
          </p:cNvPr>
          <p:cNvSpPr/>
          <p:nvPr/>
        </p:nvSpPr>
        <p:spPr>
          <a:xfrm>
            <a:off x="7092280" y="1943464"/>
            <a:ext cx="2592288" cy="40541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Osaka Metro</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クリエイト</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プロジェクト始動（</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2022.3</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91" name="正方形/長方形 90">
            <a:extLst>
              <a:ext uri="{FF2B5EF4-FFF2-40B4-BE49-F238E27FC236}">
                <a16:creationId xmlns:a16="http://schemas.microsoft.com/office/drawing/2014/main" id="{88A61A1C-F01E-4D0F-97FD-9D33BF841934}"/>
              </a:ext>
            </a:extLst>
          </p:cNvPr>
          <p:cNvSpPr/>
          <p:nvPr/>
        </p:nvSpPr>
        <p:spPr>
          <a:xfrm>
            <a:off x="7884368" y="2348880"/>
            <a:ext cx="2592288" cy="40541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●「デポる。」第一弾を</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弁天町駅に設置</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2022.3</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92" name="正方形/長方形 91">
            <a:extLst>
              <a:ext uri="{FF2B5EF4-FFF2-40B4-BE49-F238E27FC236}">
                <a16:creationId xmlns:a16="http://schemas.microsoft.com/office/drawing/2014/main" id="{09D2F5BE-4B38-4280-A4F9-1274D903D176}"/>
              </a:ext>
            </a:extLst>
          </p:cNvPr>
          <p:cNvSpPr/>
          <p:nvPr/>
        </p:nvSpPr>
        <p:spPr>
          <a:xfrm>
            <a:off x="3635896" y="2060848"/>
            <a:ext cx="2664296" cy="21602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Umeda Metro Vision</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2019.11)</a:t>
            </a:r>
          </a:p>
        </p:txBody>
      </p:sp>
      <p:sp>
        <p:nvSpPr>
          <p:cNvPr id="94" name="正方形/長方形 93">
            <a:extLst>
              <a:ext uri="{FF2B5EF4-FFF2-40B4-BE49-F238E27FC236}">
                <a16:creationId xmlns:a16="http://schemas.microsoft.com/office/drawing/2014/main" id="{9F657064-8585-44CF-BCC6-0453CEECA0A4}"/>
              </a:ext>
            </a:extLst>
          </p:cNvPr>
          <p:cNvSpPr/>
          <p:nvPr/>
        </p:nvSpPr>
        <p:spPr>
          <a:xfrm>
            <a:off x="6588224" y="2348880"/>
            <a:ext cx="1512168" cy="36004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●大阪メトロアドエラ</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創業（</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2021.4</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grpSp>
        <p:nvGrpSpPr>
          <p:cNvPr id="99" name="グループ化 98">
            <a:extLst>
              <a:ext uri="{FF2B5EF4-FFF2-40B4-BE49-F238E27FC236}">
                <a16:creationId xmlns:a16="http://schemas.microsoft.com/office/drawing/2014/main" id="{19C937FD-80C2-497A-B8C1-A343131185AE}"/>
              </a:ext>
            </a:extLst>
          </p:cNvPr>
          <p:cNvGrpSpPr/>
          <p:nvPr/>
        </p:nvGrpSpPr>
        <p:grpSpPr>
          <a:xfrm>
            <a:off x="179512" y="3933056"/>
            <a:ext cx="4392488" cy="864096"/>
            <a:chOff x="395536" y="2852936"/>
            <a:chExt cx="5184576" cy="864096"/>
          </a:xfrm>
        </p:grpSpPr>
        <p:sp>
          <p:nvSpPr>
            <p:cNvPr id="100" name="正方形/長方形 99">
              <a:extLst>
                <a:ext uri="{FF2B5EF4-FFF2-40B4-BE49-F238E27FC236}">
                  <a16:creationId xmlns:a16="http://schemas.microsoft.com/office/drawing/2014/main" id="{0B7F24B5-DB35-4FDB-A7C1-9647126C6241}"/>
                </a:ext>
              </a:extLst>
            </p:cNvPr>
            <p:cNvSpPr/>
            <p:nvPr/>
          </p:nvSpPr>
          <p:spPr>
            <a:xfrm>
              <a:off x="395536" y="2852936"/>
              <a:ext cx="5184576" cy="21602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1" i="0" u="none" strike="noStrike" kern="1200" cap="none" spc="0" normalizeH="0" baseline="0" noProof="0" dirty="0">
                  <a:ln>
                    <a:noFill/>
                  </a:ln>
                  <a:solidFill>
                    <a:srgbClr val="32328C"/>
                  </a:solidFill>
                  <a:effectLst/>
                  <a:uLnTx/>
                  <a:uFillTx/>
                  <a:latin typeface="ＭＳ Ｐゴシック" panose="020B0600070205080204" pitchFamily="50" charset="-128"/>
                  <a:ea typeface="ＭＳ Ｐゴシック" panose="020B0600070205080204" pitchFamily="50" charset="-128"/>
                  <a:cs typeface="+mn-cs"/>
                </a:rPr>
                <a:t>Osaka Point</a:t>
              </a:r>
              <a:endParaRPr kumimoji="1" lang="ja-JP" altLang="en-US" sz="1200" b="1" i="0" u="none" strike="noStrike" kern="1200" cap="none" spc="0" normalizeH="0" baseline="0" noProof="0" dirty="0">
                <a:ln>
                  <a:noFill/>
                </a:ln>
                <a:solidFill>
                  <a:srgbClr val="32328C"/>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01" name="正方形/長方形 100">
              <a:extLst>
                <a:ext uri="{FF2B5EF4-FFF2-40B4-BE49-F238E27FC236}">
                  <a16:creationId xmlns:a16="http://schemas.microsoft.com/office/drawing/2014/main" id="{D4CEF772-F97E-4E82-9D5B-AFF0493E2907}"/>
                </a:ext>
              </a:extLst>
            </p:cNvPr>
            <p:cNvSpPr/>
            <p:nvPr/>
          </p:nvSpPr>
          <p:spPr>
            <a:xfrm>
              <a:off x="395536" y="3068960"/>
              <a:ext cx="5184576" cy="64807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データに基づき社内外とのシナジーを創出し、お客さまに</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r>
              <a:b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b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上質な体験・生活を提案することを目的とした</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r>
              <a:b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b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グループ共通ポイント「</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Osaka Point</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」のサービスを開始。</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grpSp>
      <p:sp>
        <p:nvSpPr>
          <p:cNvPr id="102" name="正方形/長方形 101">
            <a:extLst>
              <a:ext uri="{FF2B5EF4-FFF2-40B4-BE49-F238E27FC236}">
                <a16:creationId xmlns:a16="http://schemas.microsoft.com/office/drawing/2014/main" id="{3B58E56D-2941-4BE5-BD42-CA5CB4C22CE5}"/>
              </a:ext>
            </a:extLst>
          </p:cNvPr>
          <p:cNvSpPr/>
          <p:nvPr/>
        </p:nvSpPr>
        <p:spPr>
          <a:xfrm>
            <a:off x="6390764" y="3861048"/>
            <a:ext cx="1450536" cy="219501"/>
          </a:xfrm>
          <a:prstGeom prst="rect">
            <a:avLst/>
          </a:prstGeom>
          <a:noFill/>
          <a:ln w="50800" algn="ctr">
            <a:noFill/>
            <a:miter lim="800000"/>
            <a:headEnd/>
            <a:tailEnd/>
          </a:ln>
        </p:spPr>
        <p:txBody>
          <a:bodyPr wrap="none" lIns="36000" tIns="10800" rIns="36000" bIns="10800" rtlCol="0" anchor="ctr">
            <a:noAutofit/>
          </a:bodyPr>
          <a:lstStyle/>
          <a:p>
            <a:pPr marL="185738" marR="0" lvl="0" indent="-185738" algn="r" defTabSz="914400" rtl="0" eaLnBrk="1" fontAlgn="auto" latinLnBrk="0" hangingPunct="1">
              <a:lnSpc>
                <a:spcPct val="100000"/>
              </a:lnSpc>
              <a:spcBef>
                <a:spcPts val="0"/>
              </a:spcBef>
              <a:spcAft>
                <a:spcPts val="0"/>
              </a:spcAft>
              <a:buClr>
                <a:srgbClr val="969696"/>
              </a:buClr>
              <a:buSzPct val="80000"/>
              <a:buFontTx/>
              <a:buNone/>
              <a:tabLst/>
              <a:defRPr/>
            </a:pPr>
            <a:r>
              <a:rPr kumimoji="1" lang="ja-JP" altLang="en-US" sz="1050" b="1" i="0" u="none" strike="noStrike" kern="1200" cap="none" spc="0" normalizeH="0" baseline="0" noProof="0" dirty="0">
                <a:ln>
                  <a:noFill/>
                </a:ln>
                <a:solidFill>
                  <a:srgbClr val="000000"/>
                </a:solidFill>
                <a:effectLst>
                  <a:glow rad="101600">
                    <a:prstClr val="white"/>
                  </a:glow>
                </a:effectLst>
                <a:uLnTx/>
                <a:uFillTx/>
                <a:latin typeface="ＭＳ Ｐゴシック" panose="020B0600070205080204" pitchFamily="50" charset="-128"/>
                <a:ea typeface="ＭＳ Ｐゴシック" panose="020B0600070205080204" pitchFamily="50" charset="-128"/>
                <a:cs typeface="+mn-cs"/>
              </a:rPr>
              <a:t>紙おむつ自販機</a:t>
            </a:r>
            <a:endParaRPr kumimoji="1" lang="en-US" altLang="ja-JP" sz="1050" b="1" i="0" u="none" strike="noStrike" kern="1200" cap="none" spc="0" normalizeH="0" baseline="0" noProof="0" dirty="0">
              <a:ln>
                <a:noFill/>
              </a:ln>
              <a:solidFill>
                <a:srgbClr val="000000"/>
              </a:solidFill>
              <a:effectLst>
                <a:glow rad="101600">
                  <a:prstClr val="white"/>
                </a:glow>
              </a:effectLst>
              <a:uLnTx/>
              <a:uFillTx/>
              <a:latin typeface="ＭＳ Ｐゴシック" panose="020B0600070205080204" pitchFamily="50" charset="-128"/>
              <a:ea typeface="ＭＳ Ｐゴシック" panose="020B0600070205080204" pitchFamily="50" charset="-128"/>
              <a:cs typeface="+mn-cs"/>
            </a:endParaRPr>
          </a:p>
        </p:txBody>
      </p:sp>
      <p:sp>
        <p:nvSpPr>
          <p:cNvPr id="103" name="正方形/長方形 102">
            <a:extLst>
              <a:ext uri="{FF2B5EF4-FFF2-40B4-BE49-F238E27FC236}">
                <a16:creationId xmlns:a16="http://schemas.microsoft.com/office/drawing/2014/main" id="{58CBBCBD-725E-43B7-B7A1-250B1C2C500E}"/>
              </a:ext>
            </a:extLst>
          </p:cNvPr>
          <p:cNvSpPr/>
          <p:nvPr/>
        </p:nvSpPr>
        <p:spPr>
          <a:xfrm>
            <a:off x="7538966" y="3861048"/>
            <a:ext cx="1450536" cy="219501"/>
          </a:xfrm>
          <a:prstGeom prst="rect">
            <a:avLst/>
          </a:prstGeom>
          <a:noFill/>
          <a:ln w="50800" algn="ctr">
            <a:noFill/>
            <a:miter lim="800000"/>
            <a:headEnd/>
            <a:tailEnd/>
          </a:ln>
        </p:spPr>
        <p:txBody>
          <a:bodyPr wrap="none" lIns="36000" tIns="10800" rIns="36000" bIns="10800" rtlCol="0" anchor="ctr">
            <a:noAutofit/>
          </a:bodyPr>
          <a:lstStyle/>
          <a:p>
            <a:pPr marL="185738" marR="0" lvl="0" indent="-185738" algn="r" defTabSz="914400" rtl="0" eaLnBrk="1" fontAlgn="auto" latinLnBrk="0" hangingPunct="1">
              <a:lnSpc>
                <a:spcPct val="100000"/>
              </a:lnSpc>
              <a:spcBef>
                <a:spcPts val="0"/>
              </a:spcBef>
              <a:spcAft>
                <a:spcPts val="0"/>
              </a:spcAft>
              <a:buClr>
                <a:srgbClr val="969696"/>
              </a:buClr>
              <a:buSzPct val="80000"/>
              <a:buFontTx/>
              <a:buNone/>
              <a:tabLst/>
              <a:defRPr/>
            </a:pPr>
            <a:r>
              <a:rPr kumimoji="1" lang="ja-JP" altLang="en-US" sz="1050" b="1" i="0" u="none" strike="noStrike" kern="1200" cap="none" spc="0" normalizeH="0" baseline="0" noProof="0" dirty="0">
                <a:ln>
                  <a:noFill/>
                </a:ln>
                <a:solidFill>
                  <a:srgbClr val="000000"/>
                </a:solidFill>
                <a:effectLst>
                  <a:glow rad="101600">
                    <a:prstClr val="white"/>
                  </a:glow>
                </a:effectLst>
                <a:uLnTx/>
                <a:uFillTx/>
                <a:latin typeface="ＭＳ Ｐゴシック" panose="020B0600070205080204" pitchFamily="50" charset="-128"/>
                <a:ea typeface="ＭＳ Ｐゴシック" panose="020B0600070205080204" pitchFamily="50" charset="-128"/>
                <a:cs typeface="+mn-cs"/>
              </a:rPr>
              <a:t>「デポる。」</a:t>
            </a:r>
            <a:endParaRPr kumimoji="1" lang="en-US" altLang="ja-JP" sz="1050" b="1" i="0" u="none" strike="noStrike" kern="1200" cap="none" spc="0" normalizeH="0" baseline="0" noProof="0" dirty="0">
              <a:ln>
                <a:noFill/>
              </a:ln>
              <a:solidFill>
                <a:srgbClr val="000000"/>
              </a:solidFill>
              <a:effectLst>
                <a:glow rad="101600">
                  <a:prstClr val="white"/>
                </a:glow>
              </a:effectLst>
              <a:uLnTx/>
              <a:uFillTx/>
              <a:latin typeface="ＭＳ Ｐゴシック" panose="020B0600070205080204" pitchFamily="50" charset="-128"/>
              <a:ea typeface="ＭＳ Ｐゴシック" panose="020B0600070205080204" pitchFamily="50" charset="-128"/>
              <a:cs typeface="+mn-cs"/>
            </a:endParaRPr>
          </a:p>
        </p:txBody>
      </p:sp>
      <p:grpSp>
        <p:nvGrpSpPr>
          <p:cNvPr id="107" name="グループ化 106">
            <a:extLst>
              <a:ext uri="{FF2B5EF4-FFF2-40B4-BE49-F238E27FC236}">
                <a16:creationId xmlns:a16="http://schemas.microsoft.com/office/drawing/2014/main" id="{7E1BCD66-D646-46FF-8EFF-10291FB5312D}"/>
              </a:ext>
            </a:extLst>
          </p:cNvPr>
          <p:cNvGrpSpPr/>
          <p:nvPr/>
        </p:nvGrpSpPr>
        <p:grpSpPr>
          <a:xfrm>
            <a:off x="179512" y="4870152"/>
            <a:ext cx="4032448" cy="720080"/>
            <a:chOff x="395536" y="2852936"/>
            <a:chExt cx="5184576" cy="720080"/>
          </a:xfrm>
        </p:grpSpPr>
        <p:sp>
          <p:nvSpPr>
            <p:cNvPr id="108" name="正方形/長方形 107">
              <a:extLst>
                <a:ext uri="{FF2B5EF4-FFF2-40B4-BE49-F238E27FC236}">
                  <a16:creationId xmlns:a16="http://schemas.microsoft.com/office/drawing/2014/main" id="{BD3AA3F2-8E22-4636-ACDC-380A94C52874}"/>
                </a:ext>
              </a:extLst>
            </p:cNvPr>
            <p:cNvSpPr/>
            <p:nvPr/>
          </p:nvSpPr>
          <p:spPr>
            <a:xfrm>
              <a:off x="395536" y="2852936"/>
              <a:ext cx="5184576" cy="21602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srgbClr val="32328C"/>
                  </a:solidFill>
                  <a:effectLst/>
                  <a:uLnTx/>
                  <a:uFillTx/>
                  <a:latin typeface="ＭＳ Ｐゴシック" panose="020B0600070205080204" pitchFamily="50" charset="-128"/>
                  <a:ea typeface="ＭＳ Ｐゴシック" panose="020B0600070205080204" pitchFamily="50" charset="-128"/>
                  <a:cs typeface="+mn-cs"/>
                </a:rPr>
                <a:t>廃車再生プロジェクト「</a:t>
              </a:r>
              <a:r>
                <a:rPr kumimoji="1" lang="en-US" altLang="ja-JP" sz="1200" b="1" i="0" u="none" strike="noStrike" kern="1200" cap="none" spc="0" normalizeH="0" baseline="0" noProof="0" dirty="0">
                  <a:ln>
                    <a:noFill/>
                  </a:ln>
                  <a:solidFill>
                    <a:srgbClr val="32328C"/>
                  </a:solidFill>
                  <a:effectLst/>
                  <a:uLnTx/>
                  <a:uFillTx/>
                  <a:latin typeface="ＭＳ Ｐゴシック" panose="020B0600070205080204" pitchFamily="50" charset="-128"/>
                  <a:ea typeface="ＭＳ Ｐゴシック" panose="020B0600070205080204" pitchFamily="50" charset="-128"/>
                  <a:cs typeface="+mn-cs"/>
                </a:rPr>
                <a:t>Osaka Metro</a:t>
              </a:r>
              <a:r>
                <a:rPr kumimoji="1" lang="ja-JP" altLang="en-US" sz="1200" b="1" i="0" u="none" strike="noStrike" kern="1200" cap="none" spc="0" normalizeH="0" baseline="0" noProof="0" dirty="0">
                  <a:ln>
                    <a:noFill/>
                  </a:ln>
                  <a:solidFill>
                    <a:srgbClr val="32328C"/>
                  </a:solidFill>
                  <a:effectLst/>
                  <a:uLnTx/>
                  <a:uFillTx/>
                  <a:latin typeface="ＭＳ Ｐゴシック" panose="020B0600070205080204" pitchFamily="50" charset="-128"/>
                  <a:ea typeface="ＭＳ Ｐゴシック" panose="020B0600070205080204" pitchFamily="50" charset="-128"/>
                  <a:cs typeface="+mn-cs"/>
                </a:rPr>
                <a:t>クリエイト」</a:t>
              </a:r>
            </a:p>
          </p:txBody>
        </p:sp>
        <p:sp>
          <p:nvSpPr>
            <p:cNvPr id="109" name="正方形/長方形 108">
              <a:extLst>
                <a:ext uri="{FF2B5EF4-FFF2-40B4-BE49-F238E27FC236}">
                  <a16:creationId xmlns:a16="http://schemas.microsoft.com/office/drawing/2014/main" id="{1E6631A2-AE29-4ECD-A35C-82127202B679}"/>
                </a:ext>
              </a:extLst>
            </p:cNvPr>
            <p:cNvSpPr/>
            <p:nvPr/>
          </p:nvSpPr>
          <p:spPr>
            <a:xfrm>
              <a:off x="395536" y="3068960"/>
              <a:ext cx="5184576" cy="50405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大阪・関西の生産事業者やクリエイターとのものづくり</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共創事業者である「</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Osaka Metro</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クリエイト」を始動。</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grpSp>
      <p:grpSp>
        <p:nvGrpSpPr>
          <p:cNvPr id="13" name="グループ化 12">
            <a:extLst>
              <a:ext uri="{FF2B5EF4-FFF2-40B4-BE49-F238E27FC236}">
                <a16:creationId xmlns:a16="http://schemas.microsoft.com/office/drawing/2014/main" id="{C9B1A132-EA70-4E25-A48D-52EEE38A0585}"/>
              </a:ext>
            </a:extLst>
          </p:cNvPr>
          <p:cNvGrpSpPr/>
          <p:nvPr/>
        </p:nvGrpSpPr>
        <p:grpSpPr>
          <a:xfrm>
            <a:off x="6588224" y="4365104"/>
            <a:ext cx="2376264" cy="1080120"/>
            <a:chOff x="6516216" y="4221088"/>
            <a:chExt cx="2376264" cy="1080120"/>
          </a:xfrm>
        </p:grpSpPr>
        <p:grpSp>
          <p:nvGrpSpPr>
            <p:cNvPr id="104" name="グループ化 103">
              <a:extLst>
                <a:ext uri="{FF2B5EF4-FFF2-40B4-BE49-F238E27FC236}">
                  <a16:creationId xmlns:a16="http://schemas.microsoft.com/office/drawing/2014/main" id="{E9323E77-9461-4506-A4B1-43D936597597}"/>
                </a:ext>
              </a:extLst>
            </p:cNvPr>
            <p:cNvGrpSpPr/>
            <p:nvPr/>
          </p:nvGrpSpPr>
          <p:grpSpPr>
            <a:xfrm>
              <a:off x="7092280" y="4221088"/>
              <a:ext cx="1800200" cy="1080120"/>
              <a:chOff x="3635896" y="2924944"/>
              <a:chExt cx="4603752" cy="2762251"/>
            </a:xfrm>
          </p:grpSpPr>
          <p:pic>
            <p:nvPicPr>
              <p:cNvPr id="105" name="Picture 2" descr="Osaka Pointカードイメージ画像">
                <a:extLst>
                  <a:ext uri="{FF2B5EF4-FFF2-40B4-BE49-F238E27FC236}">
                    <a16:creationId xmlns:a16="http://schemas.microsoft.com/office/drawing/2014/main" id="{EA07084A-AE4E-4B47-9F93-50305C7B378F}"/>
                  </a:ext>
                </a:extLst>
              </p:cNvPr>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3635896" y="4077470"/>
                <a:ext cx="2533649" cy="1609725"/>
              </a:xfrm>
              <a:prstGeom prst="rect">
                <a:avLst/>
              </a:prstGeom>
              <a:noFill/>
              <a:extLst>
                <a:ext uri="{909E8E84-426E-40DD-AFC4-6F175D3DCCD1}">
                  <a14:hiddenFill xmlns:a14="http://schemas.microsoft.com/office/drawing/2010/main">
                    <a:solidFill>
                      <a:srgbClr val="FFFFFF"/>
                    </a:solidFill>
                  </a14:hiddenFill>
                </a:ext>
              </a:extLst>
            </p:spPr>
          </p:pic>
          <p:pic>
            <p:nvPicPr>
              <p:cNvPr id="106" name="Picture 3" descr="Osaka Pointカード台紙イメージ">
                <a:extLst>
                  <a:ext uri="{FF2B5EF4-FFF2-40B4-BE49-F238E27FC236}">
                    <a16:creationId xmlns:a16="http://schemas.microsoft.com/office/drawing/2014/main" id="{E23AE765-1FA9-4A2E-9286-4903FC10C5BA}"/>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6363224" y="2924944"/>
                <a:ext cx="1876424" cy="2762251"/>
              </a:xfrm>
              <a:prstGeom prst="rect">
                <a:avLst/>
              </a:prstGeom>
              <a:noFill/>
              <a:extLst>
                <a:ext uri="{909E8E84-426E-40DD-AFC4-6F175D3DCCD1}">
                  <a14:hiddenFill xmlns:a14="http://schemas.microsoft.com/office/drawing/2010/main">
                    <a:solidFill>
                      <a:srgbClr val="FFFFFF"/>
                    </a:solidFill>
                  </a14:hiddenFill>
                </a:ext>
              </a:extLst>
            </p:spPr>
          </p:pic>
        </p:grpSp>
        <p:sp>
          <p:nvSpPr>
            <p:cNvPr id="111" name="正方形/長方形 110">
              <a:extLst>
                <a:ext uri="{FF2B5EF4-FFF2-40B4-BE49-F238E27FC236}">
                  <a16:creationId xmlns:a16="http://schemas.microsoft.com/office/drawing/2014/main" id="{C970B39E-B2A2-44C0-8D36-A38533CE9AD9}"/>
                </a:ext>
              </a:extLst>
            </p:cNvPr>
            <p:cNvSpPr/>
            <p:nvPr/>
          </p:nvSpPr>
          <p:spPr>
            <a:xfrm>
              <a:off x="6516216" y="4365104"/>
              <a:ext cx="1450536" cy="219501"/>
            </a:xfrm>
            <a:prstGeom prst="rect">
              <a:avLst/>
            </a:prstGeom>
            <a:noFill/>
            <a:ln w="50800" algn="ctr">
              <a:noFill/>
              <a:miter lim="800000"/>
              <a:headEnd/>
              <a:tailEnd/>
            </a:ln>
          </p:spPr>
          <p:txBody>
            <a:bodyPr wrap="none" lIns="36000" tIns="10800" rIns="36000" bIns="10800" rtlCol="0" anchor="ctr">
              <a:noAutofit/>
            </a:bodyPr>
            <a:lstStyle/>
            <a:p>
              <a:pPr marL="185738" marR="0" lvl="0" indent="-185738" algn="r" defTabSz="914400" rtl="0" eaLnBrk="1" fontAlgn="auto" latinLnBrk="0" hangingPunct="1">
                <a:lnSpc>
                  <a:spcPct val="100000"/>
                </a:lnSpc>
                <a:spcBef>
                  <a:spcPts val="0"/>
                </a:spcBef>
                <a:spcAft>
                  <a:spcPts val="0"/>
                </a:spcAft>
                <a:buClr>
                  <a:srgbClr val="969696"/>
                </a:buClr>
                <a:buSzPct val="80000"/>
                <a:buFontTx/>
                <a:buNone/>
                <a:tabLst/>
                <a:defRPr/>
              </a:pPr>
              <a:r>
                <a:rPr kumimoji="1" lang="en-US" altLang="ja-JP" sz="1050" b="1" i="0" u="none" strike="noStrike" kern="1200" cap="none" spc="0" normalizeH="0" baseline="0" noProof="0" dirty="0">
                  <a:ln>
                    <a:noFill/>
                  </a:ln>
                  <a:solidFill>
                    <a:srgbClr val="000000"/>
                  </a:solidFill>
                  <a:effectLst>
                    <a:glow rad="101600">
                      <a:prstClr val="white"/>
                    </a:glow>
                  </a:effectLst>
                  <a:uLnTx/>
                  <a:uFillTx/>
                  <a:latin typeface="ＭＳ Ｐゴシック" panose="020B0600070205080204" pitchFamily="50" charset="-128"/>
                  <a:ea typeface="ＭＳ Ｐゴシック" panose="020B0600070205080204" pitchFamily="50" charset="-128"/>
                  <a:cs typeface="+mn-cs"/>
                </a:rPr>
                <a:t>Osaka Point</a:t>
              </a:r>
            </a:p>
          </p:txBody>
        </p:sp>
      </p:grpSp>
      <p:grpSp>
        <p:nvGrpSpPr>
          <p:cNvPr id="14" name="グループ化 13">
            <a:extLst>
              <a:ext uri="{FF2B5EF4-FFF2-40B4-BE49-F238E27FC236}">
                <a16:creationId xmlns:a16="http://schemas.microsoft.com/office/drawing/2014/main" id="{D6A6B00D-8C40-4098-A2AA-750648E8A22C}"/>
              </a:ext>
            </a:extLst>
          </p:cNvPr>
          <p:cNvGrpSpPr/>
          <p:nvPr/>
        </p:nvGrpSpPr>
        <p:grpSpPr>
          <a:xfrm>
            <a:off x="4139952" y="4437112"/>
            <a:ext cx="2808312" cy="1012573"/>
            <a:chOff x="3995936" y="4677562"/>
            <a:chExt cx="2808312" cy="1012573"/>
          </a:xfrm>
        </p:grpSpPr>
        <p:pic>
          <p:nvPicPr>
            <p:cNvPr id="1031" name="Picture 7">
              <a:extLst>
                <a:ext uri="{FF2B5EF4-FFF2-40B4-BE49-F238E27FC236}">
                  <a16:creationId xmlns:a16="http://schemas.microsoft.com/office/drawing/2014/main" id="{6A80692F-FE91-4AC1-8CEB-F0A6B2BFB360}"/>
                </a:ext>
              </a:extLst>
            </p:cNvPr>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3995936" y="4748846"/>
              <a:ext cx="1296144" cy="933387"/>
            </a:xfrm>
            <a:prstGeom prst="rect">
              <a:avLst/>
            </a:prstGeom>
            <a:noFill/>
            <a:extLst>
              <a:ext uri="{909E8E84-426E-40DD-AFC4-6F175D3DCCD1}">
                <a14:hiddenFill xmlns:a14="http://schemas.microsoft.com/office/drawing/2010/main">
                  <a:solidFill>
                    <a:srgbClr val="FFFFFF"/>
                  </a:solidFill>
                </a14:hiddenFill>
              </a:ext>
            </a:extLst>
          </p:spPr>
        </p:pic>
        <p:pic>
          <p:nvPicPr>
            <p:cNvPr id="1033" name="Picture 9">
              <a:extLst>
                <a:ext uri="{FF2B5EF4-FFF2-40B4-BE49-F238E27FC236}">
                  <a16:creationId xmlns:a16="http://schemas.microsoft.com/office/drawing/2014/main" id="{99C9AF68-1C48-4F45-977D-DF0F812CF233}"/>
                </a:ext>
              </a:extLst>
            </p:cNvPr>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5292080" y="4677562"/>
              <a:ext cx="1512168" cy="1012573"/>
            </a:xfrm>
            <a:prstGeom prst="rect">
              <a:avLst/>
            </a:prstGeom>
            <a:noFill/>
            <a:extLst>
              <a:ext uri="{909E8E84-426E-40DD-AFC4-6F175D3DCCD1}">
                <a14:hiddenFill xmlns:a14="http://schemas.microsoft.com/office/drawing/2010/main">
                  <a:solidFill>
                    <a:srgbClr val="FFFFFF"/>
                  </a:solidFill>
                </a14:hiddenFill>
              </a:ext>
            </a:extLst>
          </p:spPr>
        </p:pic>
        <p:sp>
          <p:nvSpPr>
            <p:cNvPr id="112" name="正方形/長方形 111">
              <a:extLst>
                <a:ext uri="{FF2B5EF4-FFF2-40B4-BE49-F238E27FC236}">
                  <a16:creationId xmlns:a16="http://schemas.microsoft.com/office/drawing/2014/main" id="{71294F22-191C-4D83-82F6-4482D3EF3F1B}"/>
                </a:ext>
              </a:extLst>
            </p:cNvPr>
            <p:cNvSpPr/>
            <p:nvPr/>
          </p:nvSpPr>
          <p:spPr>
            <a:xfrm>
              <a:off x="5353712" y="5517232"/>
              <a:ext cx="1450536" cy="147493"/>
            </a:xfrm>
            <a:prstGeom prst="rect">
              <a:avLst/>
            </a:prstGeom>
            <a:noFill/>
            <a:ln w="50800" algn="ctr">
              <a:noFill/>
              <a:miter lim="800000"/>
              <a:headEnd/>
              <a:tailEnd/>
            </a:ln>
          </p:spPr>
          <p:txBody>
            <a:bodyPr wrap="none" lIns="36000" tIns="10800" rIns="36000" bIns="10800" rtlCol="0" anchor="ctr">
              <a:noAutofit/>
            </a:bodyPr>
            <a:lstStyle/>
            <a:p>
              <a:pPr marL="185738" marR="0" lvl="0" indent="-185738" algn="r" defTabSz="914400" rtl="0" eaLnBrk="1" fontAlgn="auto" latinLnBrk="0" hangingPunct="1">
                <a:lnSpc>
                  <a:spcPct val="100000"/>
                </a:lnSpc>
                <a:spcBef>
                  <a:spcPts val="0"/>
                </a:spcBef>
                <a:spcAft>
                  <a:spcPts val="0"/>
                </a:spcAft>
                <a:buClr>
                  <a:srgbClr val="969696"/>
                </a:buClr>
                <a:buSzPct val="80000"/>
                <a:buFontTx/>
                <a:buNone/>
                <a:tabLst/>
                <a:defRPr/>
              </a:pPr>
              <a:r>
                <a:rPr kumimoji="1" lang="en-US" altLang="ja-JP" sz="1050" b="1" i="0" u="none" strike="noStrike" kern="1200" cap="none" spc="0" normalizeH="0" baseline="0" noProof="0" dirty="0">
                  <a:ln>
                    <a:noFill/>
                  </a:ln>
                  <a:solidFill>
                    <a:srgbClr val="000000"/>
                  </a:solidFill>
                  <a:effectLst>
                    <a:glow rad="101600">
                      <a:prstClr val="white"/>
                    </a:glow>
                  </a:effectLst>
                  <a:uLnTx/>
                  <a:uFillTx/>
                  <a:latin typeface="ＭＳ Ｐゴシック" panose="020B0600070205080204" pitchFamily="50" charset="-128"/>
                  <a:ea typeface="ＭＳ Ｐゴシック" panose="020B0600070205080204" pitchFamily="50" charset="-128"/>
                  <a:cs typeface="+mn-cs"/>
                </a:rPr>
                <a:t>Osaka Metro</a:t>
              </a:r>
              <a:r>
                <a:rPr kumimoji="1" lang="ja-JP" altLang="en-US" sz="1050" b="1" i="0" u="none" strike="noStrike" kern="1200" cap="none" spc="0" normalizeH="0" baseline="0" noProof="0" dirty="0">
                  <a:ln>
                    <a:noFill/>
                  </a:ln>
                  <a:solidFill>
                    <a:srgbClr val="000000"/>
                  </a:solidFill>
                  <a:effectLst>
                    <a:glow rad="101600">
                      <a:prstClr val="white"/>
                    </a:glow>
                  </a:effectLst>
                  <a:uLnTx/>
                  <a:uFillTx/>
                  <a:latin typeface="ＭＳ Ｐゴシック" panose="020B0600070205080204" pitchFamily="50" charset="-128"/>
                  <a:ea typeface="ＭＳ Ｐゴシック" panose="020B0600070205080204" pitchFamily="50" charset="-128"/>
                  <a:cs typeface="+mn-cs"/>
                </a:rPr>
                <a:t>クリエイト</a:t>
              </a:r>
              <a:endParaRPr kumimoji="1" lang="en-US" altLang="ja-JP" sz="1050" b="1" i="0" u="none" strike="noStrike" kern="1200" cap="none" spc="0" normalizeH="0" baseline="0" noProof="0" dirty="0">
                <a:ln>
                  <a:noFill/>
                </a:ln>
                <a:solidFill>
                  <a:srgbClr val="000000"/>
                </a:solidFill>
                <a:effectLst>
                  <a:glow rad="101600">
                    <a:prstClr val="white"/>
                  </a:glow>
                </a:effectLst>
                <a:uLnTx/>
                <a:uFillTx/>
                <a:latin typeface="ＭＳ Ｐゴシック" panose="020B0600070205080204" pitchFamily="50" charset="-128"/>
                <a:ea typeface="ＭＳ Ｐゴシック" panose="020B0600070205080204" pitchFamily="50" charset="-128"/>
                <a:cs typeface="+mn-cs"/>
              </a:endParaRPr>
            </a:p>
          </p:txBody>
        </p:sp>
      </p:grpSp>
      <p:grpSp>
        <p:nvGrpSpPr>
          <p:cNvPr id="113" name="グループ化 112">
            <a:extLst>
              <a:ext uri="{FF2B5EF4-FFF2-40B4-BE49-F238E27FC236}">
                <a16:creationId xmlns:a16="http://schemas.microsoft.com/office/drawing/2014/main" id="{C01013F4-22A5-42CA-922A-6E5464D3ED99}"/>
              </a:ext>
            </a:extLst>
          </p:cNvPr>
          <p:cNvGrpSpPr/>
          <p:nvPr/>
        </p:nvGrpSpPr>
        <p:grpSpPr>
          <a:xfrm>
            <a:off x="179512" y="5662736"/>
            <a:ext cx="4032448" cy="1078632"/>
            <a:chOff x="395536" y="2852936"/>
            <a:chExt cx="5184576" cy="1078632"/>
          </a:xfrm>
        </p:grpSpPr>
        <p:sp>
          <p:nvSpPr>
            <p:cNvPr id="114" name="正方形/長方形 113">
              <a:extLst>
                <a:ext uri="{FF2B5EF4-FFF2-40B4-BE49-F238E27FC236}">
                  <a16:creationId xmlns:a16="http://schemas.microsoft.com/office/drawing/2014/main" id="{C92BE2A1-5940-4DC7-A880-2D66F170F539}"/>
                </a:ext>
              </a:extLst>
            </p:cNvPr>
            <p:cNvSpPr/>
            <p:nvPr/>
          </p:nvSpPr>
          <p:spPr>
            <a:xfrm>
              <a:off x="395536" y="2852936"/>
              <a:ext cx="5184576" cy="21602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srgbClr val="32328C"/>
                  </a:solidFill>
                  <a:effectLst/>
                  <a:uLnTx/>
                  <a:uFillTx/>
                  <a:latin typeface="ＭＳ Ｐゴシック" panose="020B0600070205080204" pitchFamily="50" charset="-128"/>
                  <a:ea typeface="ＭＳ Ｐゴシック" panose="020B0600070205080204" pitchFamily="50" charset="-128"/>
                  <a:cs typeface="+mn-cs"/>
                </a:rPr>
                <a:t>交通広告事業の強化</a:t>
              </a:r>
            </a:p>
          </p:txBody>
        </p:sp>
        <p:sp>
          <p:nvSpPr>
            <p:cNvPr id="115" name="正方形/長方形 114">
              <a:extLst>
                <a:ext uri="{FF2B5EF4-FFF2-40B4-BE49-F238E27FC236}">
                  <a16:creationId xmlns:a16="http://schemas.microsoft.com/office/drawing/2014/main" id="{57474A91-377E-49BE-A11E-C4F2F3F0F90D}"/>
                </a:ext>
              </a:extLst>
            </p:cNvPr>
            <p:cNvSpPr/>
            <p:nvPr/>
          </p:nvSpPr>
          <p:spPr>
            <a:xfrm>
              <a:off x="395536" y="3068960"/>
              <a:ext cx="5184576" cy="86260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デジタルサイネージを増設（</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2021</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年度末：</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15</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駅</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407</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面）</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地下空間では当時最大となる</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LED</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モニター</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r>
              <a:b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b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Umeda Metro Vision</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」を設置</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「大阪メトロアドエラ」として独立子会社化（</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2021</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4</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grpSp>
      <p:pic>
        <p:nvPicPr>
          <p:cNvPr id="116" name="Picture 2">
            <a:extLst>
              <a:ext uri="{FF2B5EF4-FFF2-40B4-BE49-F238E27FC236}">
                <a16:creationId xmlns:a16="http://schemas.microsoft.com/office/drawing/2014/main" id="{74018441-387F-4EEE-8F41-33FB5237ED0B}"/>
              </a:ext>
            </a:extLst>
          </p:cNvPr>
          <p:cNvPicPr>
            <a:picLocks noChangeAspect="1" noChangeArrowheads="1"/>
          </p:cNvPicPr>
          <p:nvPr/>
        </p:nvPicPr>
        <p:blipFill>
          <a:blip r:embed="rId10" cstate="print">
            <a:extLst>
              <a:ext uri="{28A0092B-C50C-407E-A947-70E740481C1C}">
                <a14:useLocalDpi xmlns:a14="http://schemas.microsoft.com/office/drawing/2010/main" val="0"/>
              </a:ext>
            </a:extLst>
          </a:blip>
          <a:srcRect/>
          <a:stretch>
            <a:fillRect/>
          </a:stretch>
        </p:blipFill>
        <p:spPr bwMode="auto">
          <a:xfrm>
            <a:off x="4499992" y="5517232"/>
            <a:ext cx="2016224" cy="1134127"/>
          </a:xfrm>
          <a:prstGeom prst="rect">
            <a:avLst/>
          </a:prstGeom>
          <a:noFill/>
          <a:extLst>
            <a:ext uri="{909E8E84-426E-40DD-AFC4-6F175D3DCCD1}">
              <a14:hiddenFill xmlns:a14="http://schemas.microsoft.com/office/drawing/2010/main">
                <a:solidFill>
                  <a:srgbClr val="FFFFFF"/>
                </a:solidFill>
              </a14:hiddenFill>
            </a:ext>
          </a:extLst>
        </p:spPr>
      </p:pic>
      <p:sp>
        <p:nvSpPr>
          <p:cNvPr id="117" name="正方形/長方形 116">
            <a:extLst>
              <a:ext uri="{FF2B5EF4-FFF2-40B4-BE49-F238E27FC236}">
                <a16:creationId xmlns:a16="http://schemas.microsoft.com/office/drawing/2014/main" id="{56B0C623-03E3-4082-BFDD-9922C6D48554}"/>
              </a:ext>
            </a:extLst>
          </p:cNvPr>
          <p:cNvSpPr/>
          <p:nvPr/>
        </p:nvSpPr>
        <p:spPr>
          <a:xfrm>
            <a:off x="4777648" y="6503866"/>
            <a:ext cx="1738568" cy="147493"/>
          </a:xfrm>
          <a:prstGeom prst="rect">
            <a:avLst/>
          </a:prstGeom>
          <a:noFill/>
          <a:ln w="50800" algn="ctr">
            <a:noFill/>
            <a:miter lim="800000"/>
            <a:headEnd/>
            <a:tailEnd/>
          </a:ln>
        </p:spPr>
        <p:txBody>
          <a:bodyPr wrap="none" lIns="36000" tIns="10800" rIns="36000" bIns="10800" rtlCol="0" anchor="ctr">
            <a:noAutofit/>
          </a:bodyPr>
          <a:lstStyle/>
          <a:p>
            <a:pPr marL="185738" marR="0" lvl="0" indent="-185738" algn="r" defTabSz="914400" rtl="0" eaLnBrk="1" fontAlgn="auto" latinLnBrk="0" hangingPunct="1">
              <a:lnSpc>
                <a:spcPct val="100000"/>
              </a:lnSpc>
              <a:spcBef>
                <a:spcPts val="0"/>
              </a:spcBef>
              <a:spcAft>
                <a:spcPts val="0"/>
              </a:spcAft>
              <a:buClr>
                <a:srgbClr val="969696"/>
              </a:buClr>
              <a:buSzPct val="80000"/>
              <a:buFontTx/>
              <a:buNone/>
              <a:tabLst/>
              <a:defRPr/>
            </a:pPr>
            <a:r>
              <a:rPr kumimoji="1" lang="en-US" altLang="ja-JP" sz="1050" b="1" i="0" u="none" strike="noStrike" kern="1200" cap="none" spc="0" normalizeH="0" baseline="0" noProof="0" dirty="0">
                <a:ln>
                  <a:noFill/>
                </a:ln>
                <a:solidFill>
                  <a:srgbClr val="000000"/>
                </a:solidFill>
                <a:effectLst>
                  <a:glow rad="101600">
                    <a:prstClr val="white"/>
                  </a:glow>
                </a:effectLst>
                <a:uLnTx/>
                <a:uFillTx/>
                <a:latin typeface="ＭＳ Ｐゴシック" panose="020B0600070205080204" pitchFamily="50" charset="-128"/>
                <a:ea typeface="ＭＳ Ｐゴシック" panose="020B0600070205080204" pitchFamily="50" charset="-128"/>
                <a:cs typeface="+mn-cs"/>
              </a:rPr>
              <a:t>Umeda Metro Vision</a:t>
            </a:r>
          </a:p>
        </p:txBody>
      </p:sp>
      <p:pic>
        <p:nvPicPr>
          <p:cNvPr id="4" name="図 3">
            <a:extLst>
              <a:ext uri="{FF2B5EF4-FFF2-40B4-BE49-F238E27FC236}">
                <a16:creationId xmlns:a16="http://schemas.microsoft.com/office/drawing/2014/main" id="{96755D61-1F64-4A08-8688-B776F1CD2227}"/>
              </a:ext>
            </a:extLst>
          </p:cNvPr>
          <p:cNvPicPr>
            <a:picLocks noChangeAspect="1"/>
          </p:cNvPicPr>
          <p:nvPr/>
        </p:nvPicPr>
        <p:blipFill>
          <a:blip r:embed="rId11"/>
          <a:stretch>
            <a:fillRect/>
          </a:stretch>
        </p:blipFill>
        <p:spPr>
          <a:xfrm>
            <a:off x="6732240" y="5517232"/>
            <a:ext cx="1666908" cy="1152128"/>
          </a:xfrm>
          <a:prstGeom prst="rect">
            <a:avLst/>
          </a:prstGeom>
        </p:spPr>
      </p:pic>
      <p:sp>
        <p:nvSpPr>
          <p:cNvPr id="73" name="正方形/長方形 72">
            <a:extLst>
              <a:ext uri="{FF2B5EF4-FFF2-40B4-BE49-F238E27FC236}">
                <a16:creationId xmlns:a16="http://schemas.microsoft.com/office/drawing/2014/main" id="{23DF33D6-39CA-4B3F-B945-5088219B2B74}"/>
              </a:ext>
            </a:extLst>
          </p:cNvPr>
          <p:cNvSpPr/>
          <p:nvPr/>
        </p:nvSpPr>
        <p:spPr>
          <a:xfrm>
            <a:off x="6660580" y="6521867"/>
            <a:ext cx="1738568" cy="147493"/>
          </a:xfrm>
          <a:prstGeom prst="rect">
            <a:avLst/>
          </a:prstGeom>
          <a:noFill/>
          <a:ln w="50800" algn="ctr">
            <a:noFill/>
            <a:miter lim="800000"/>
            <a:headEnd/>
            <a:tailEnd/>
          </a:ln>
        </p:spPr>
        <p:txBody>
          <a:bodyPr wrap="none" lIns="36000" tIns="10800" rIns="36000" bIns="10800" rtlCol="0" anchor="ctr">
            <a:noAutofit/>
          </a:bodyPr>
          <a:lstStyle/>
          <a:p>
            <a:pPr marL="185738" marR="0" lvl="0" indent="-185738" algn="r" defTabSz="914400" rtl="0" eaLnBrk="1" fontAlgn="auto" latinLnBrk="0" hangingPunct="1">
              <a:lnSpc>
                <a:spcPct val="100000"/>
              </a:lnSpc>
              <a:spcBef>
                <a:spcPts val="0"/>
              </a:spcBef>
              <a:spcAft>
                <a:spcPts val="0"/>
              </a:spcAft>
              <a:buClr>
                <a:srgbClr val="969696"/>
              </a:buClr>
              <a:buSzPct val="80000"/>
              <a:buFontTx/>
              <a:buNone/>
              <a:tabLst/>
              <a:defRPr/>
            </a:pPr>
            <a:r>
              <a:rPr kumimoji="1" lang="ja-JP" altLang="en-US" sz="1050" b="1" i="0" u="none" strike="noStrike" kern="1200" cap="none" spc="0" normalizeH="0" baseline="0" noProof="0" dirty="0">
                <a:ln>
                  <a:noFill/>
                </a:ln>
                <a:solidFill>
                  <a:srgbClr val="000000"/>
                </a:solidFill>
                <a:effectLst>
                  <a:glow rad="101600">
                    <a:prstClr val="white"/>
                  </a:glow>
                </a:effectLst>
                <a:uLnTx/>
                <a:uFillTx/>
                <a:latin typeface="ＭＳ Ｐゴシック" panose="020B0600070205080204" pitchFamily="50" charset="-128"/>
                <a:ea typeface="ＭＳ Ｐゴシック" panose="020B0600070205080204" pitchFamily="50" charset="-128"/>
                <a:cs typeface="+mn-cs"/>
              </a:rPr>
              <a:t>デジタルサイネージ</a:t>
            </a:r>
            <a:endParaRPr kumimoji="1" lang="en-US" altLang="ja-JP" sz="1050" b="1" i="0" u="none" strike="noStrike" kern="1200" cap="none" spc="0" normalizeH="0" baseline="0" noProof="0" dirty="0">
              <a:ln>
                <a:noFill/>
              </a:ln>
              <a:solidFill>
                <a:srgbClr val="000000"/>
              </a:solidFill>
              <a:effectLst>
                <a:glow rad="101600">
                  <a:prstClr val="white"/>
                </a:glow>
              </a:effectLst>
              <a:uLnTx/>
              <a:uFillTx/>
              <a:latin typeface="ＭＳ Ｐゴシック" panose="020B0600070205080204" pitchFamily="50" charset="-128"/>
              <a:ea typeface="ＭＳ Ｐゴシック" panose="020B0600070205080204" pitchFamily="50" charset="-128"/>
              <a:cs typeface="+mn-cs"/>
            </a:endParaRPr>
          </a:p>
        </p:txBody>
      </p:sp>
      <p:sp>
        <p:nvSpPr>
          <p:cNvPr id="77" name="正方形/長方形 76">
            <a:extLst>
              <a:ext uri="{FF2B5EF4-FFF2-40B4-BE49-F238E27FC236}">
                <a16:creationId xmlns:a16="http://schemas.microsoft.com/office/drawing/2014/main" id="{0AB356AA-FB1B-4A98-9F27-ED638B274208}"/>
              </a:ext>
            </a:extLst>
          </p:cNvPr>
          <p:cNvSpPr/>
          <p:nvPr/>
        </p:nvSpPr>
        <p:spPr>
          <a:xfrm>
            <a:off x="2940113" y="1581770"/>
            <a:ext cx="2051720" cy="36004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●コクミン心斎橋店オープン　　（</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2019.12</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p:txBody>
      </p:sp>
      <p:sp>
        <p:nvSpPr>
          <p:cNvPr id="78" name="正方形/長方形 77">
            <a:extLst>
              <a:ext uri="{FF2B5EF4-FFF2-40B4-BE49-F238E27FC236}">
                <a16:creationId xmlns:a16="http://schemas.microsoft.com/office/drawing/2014/main" id="{48F45B4C-0ADF-41DB-A843-61E1FC73F680}"/>
              </a:ext>
            </a:extLst>
          </p:cNvPr>
          <p:cNvSpPr/>
          <p:nvPr/>
        </p:nvSpPr>
        <p:spPr>
          <a:xfrm>
            <a:off x="995896" y="1588761"/>
            <a:ext cx="2051720" cy="36004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●コクミンなんばウォーク店</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オープン（</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2018.12</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p:txBody>
      </p:sp>
      <p:sp>
        <p:nvSpPr>
          <p:cNvPr id="57" name="矢印: 五方向 56">
            <a:extLst>
              <a:ext uri="{FF2B5EF4-FFF2-40B4-BE49-F238E27FC236}">
                <a16:creationId xmlns:a16="http://schemas.microsoft.com/office/drawing/2014/main" id="{918188E9-C160-4C6C-A134-50E06DE2BBB9}"/>
              </a:ext>
            </a:extLst>
          </p:cNvPr>
          <p:cNvSpPr/>
          <p:nvPr/>
        </p:nvSpPr>
        <p:spPr>
          <a:xfrm>
            <a:off x="755580" y="1019196"/>
            <a:ext cx="8064892" cy="216001"/>
          </a:xfrm>
          <a:prstGeom prst="homePlat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●駅ナカ店舗区画拡大（</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2021</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年度末：</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144</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店舗）</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58" name="矢印: 五方向 57">
            <a:extLst>
              <a:ext uri="{FF2B5EF4-FFF2-40B4-BE49-F238E27FC236}">
                <a16:creationId xmlns:a16="http://schemas.microsoft.com/office/drawing/2014/main" id="{398D35B9-776D-46CE-8563-2BF23AF9E998}"/>
              </a:ext>
            </a:extLst>
          </p:cNvPr>
          <p:cNvSpPr/>
          <p:nvPr/>
        </p:nvSpPr>
        <p:spPr>
          <a:xfrm>
            <a:off x="755580" y="1277654"/>
            <a:ext cx="8064892" cy="216001"/>
          </a:xfrm>
          <a:prstGeom prst="homePlat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●デジタルサイネージ増設（</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2021</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年度：</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15</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駅</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407</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面設置）</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60" name="角丸四角形 59"/>
          <p:cNvSpPr/>
          <p:nvPr/>
        </p:nvSpPr>
        <p:spPr>
          <a:xfrm>
            <a:off x="7396758" y="196220"/>
            <a:ext cx="1423714" cy="331964"/>
          </a:xfrm>
          <a:prstGeom prst="roundRect">
            <a:avLst/>
          </a:prstGeom>
          <a:solidFill>
            <a:srgbClr val="0070C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追加</a:t>
            </a:r>
          </a:p>
        </p:txBody>
      </p:sp>
      <p:sp>
        <p:nvSpPr>
          <p:cNvPr id="61" name="正方形/長方形 60"/>
          <p:cNvSpPr/>
          <p:nvPr/>
        </p:nvSpPr>
        <p:spPr>
          <a:xfrm>
            <a:off x="5694058" y="188640"/>
            <a:ext cx="1614246" cy="360040"/>
          </a:xfrm>
          <a:prstGeom prst="rect">
            <a:avLst/>
          </a:prstGeom>
          <a:solidFill>
            <a:schemeClr val="accent3">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1600" b="1" dirty="0" smtClean="0">
                <a:solidFill>
                  <a:schemeClr val="bg1"/>
                </a:solidFill>
                <a:latin typeface="BIZ UDゴシック" panose="020B0400000000000000" pitchFamily="49" charset="-128"/>
                <a:ea typeface="BIZ UDゴシック" panose="020B0400000000000000" pitchFamily="49" charset="-128"/>
              </a:rPr>
              <a:t>民営化後の</a:t>
            </a:r>
            <a:r>
              <a:rPr kumimoji="1" lang="ja-JP" altLang="en-US" sz="1600" b="1" dirty="0">
                <a:solidFill>
                  <a:schemeClr val="bg1"/>
                </a:solidFill>
                <a:latin typeface="BIZ UDゴシック" panose="020B0400000000000000" pitchFamily="49" charset="-128"/>
                <a:ea typeface="BIZ UDゴシック" panose="020B0400000000000000" pitchFamily="49" charset="-128"/>
              </a:rPr>
              <a:t>取組</a:t>
            </a:r>
          </a:p>
        </p:txBody>
      </p:sp>
      <p:sp>
        <p:nvSpPr>
          <p:cNvPr id="62" name="テキスト ボックス 61"/>
          <p:cNvSpPr txBox="1"/>
          <p:nvPr/>
        </p:nvSpPr>
        <p:spPr>
          <a:xfrm>
            <a:off x="0" y="0"/>
            <a:ext cx="3851920" cy="26064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Ⅱ</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公民連携</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経営形態の見直し</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民営化の取組</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・地下鉄</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2" name="スライド番号プレースホルダー 1"/>
          <p:cNvSpPr>
            <a:spLocks noGrp="1"/>
          </p:cNvSpPr>
          <p:nvPr>
            <p:ph type="sldNum" sz="quarter" idx="12"/>
          </p:nvPr>
        </p:nvSpPr>
        <p:spPr/>
        <p:txBody>
          <a:bodyPr/>
          <a:lstStyle/>
          <a:p>
            <a:fld id="{CCEC3038-1CF1-4B63-9920-55248DCFBA97}" type="slidenum">
              <a:rPr kumimoji="1" lang="ja-JP" altLang="en-US" smtClean="0"/>
              <a:pPr/>
              <a:t>69</a:t>
            </a:fld>
            <a:endParaRPr kumimoji="1" lang="ja-JP" altLang="en-US"/>
          </a:p>
        </p:txBody>
      </p:sp>
    </p:spTree>
    <p:extLst>
      <p:ext uri="{BB962C8B-B14F-4D97-AF65-F5344CB8AC3E}">
        <p14:creationId xmlns:p14="http://schemas.microsoft.com/office/powerpoint/2010/main" val="3505346207"/>
      </p:ext>
    </p:extLst>
  </p:cSld>
  <p:clrMapOvr>
    <a:masterClrMapping/>
  </p:clrMapOvr>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正方形/長方形 26"/>
          <p:cNvSpPr/>
          <p:nvPr/>
        </p:nvSpPr>
        <p:spPr>
          <a:xfrm>
            <a:off x="251520" y="260648"/>
            <a:ext cx="5904656" cy="369332"/>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②多様な事業展開（地下街等グループ会社との連携）</a:t>
            </a:r>
          </a:p>
        </p:txBody>
      </p:sp>
      <p:cxnSp>
        <p:nvCxnSpPr>
          <p:cNvPr id="28" name="直線コネクタ 27"/>
          <p:cNvCxnSpPr/>
          <p:nvPr/>
        </p:nvCxnSpPr>
        <p:spPr>
          <a:xfrm>
            <a:off x="179512" y="620688"/>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1" name="直線コネクタ 40">
            <a:extLst>
              <a:ext uri="{FF2B5EF4-FFF2-40B4-BE49-F238E27FC236}">
                <a16:creationId xmlns:a16="http://schemas.microsoft.com/office/drawing/2014/main" id="{E4320C0A-7E0E-4F18-9A5D-D9F85BADDE66}"/>
              </a:ext>
            </a:extLst>
          </p:cNvPr>
          <p:cNvCxnSpPr>
            <a:cxnSpLocks/>
          </p:cNvCxnSpPr>
          <p:nvPr/>
        </p:nvCxnSpPr>
        <p:spPr>
          <a:xfrm>
            <a:off x="2627784" y="1162844"/>
            <a:ext cx="0" cy="1546076"/>
          </a:xfrm>
          <a:prstGeom prst="line">
            <a:avLst/>
          </a:prstGeom>
          <a:ln w="3175">
            <a:prstDash val="sysDash"/>
          </a:ln>
        </p:spPr>
        <p:style>
          <a:lnRef idx="1">
            <a:schemeClr val="accent1"/>
          </a:lnRef>
          <a:fillRef idx="0">
            <a:schemeClr val="accent1"/>
          </a:fillRef>
          <a:effectRef idx="0">
            <a:schemeClr val="accent1"/>
          </a:effectRef>
          <a:fontRef idx="minor">
            <a:schemeClr val="tx1"/>
          </a:fontRef>
        </p:style>
      </p:cxnSp>
      <p:cxnSp>
        <p:nvCxnSpPr>
          <p:cNvPr id="63" name="直線コネクタ 62">
            <a:extLst>
              <a:ext uri="{FF2B5EF4-FFF2-40B4-BE49-F238E27FC236}">
                <a16:creationId xmlns:a16="http://schemas.microsoft.com/office/drawing/2014/main" id="{03C320DE-9FD0-44EF-A1BF-B344FF674C00}"/>
              </a:ext>
            </a:extLst>
          </p:cNvPr>
          <p:cNvCxnSpPr>
            <a:cxnSpLocks/>
          </p:cNvCxnSpPr>
          <p:nvPr/>
        </p:nvCxnSpPr>
        <p:spPr>
          <a:xfrm>
            <a:off x="4620357" y="1162844"/>
            <a:ext cx="0" cy="1546076"/>
          </a:xfrm>
          <a:prstGeom prst="line">
            <a:avLst/>
          </a:prstGeom>
          <a:ln w="3175">
            <a:prstDash val="sysDash"/>
          </a:ln>
        </p:spPr>
        <p:style>
          <a:lnRef idx="1">
            <a:schemeClr val="accent1"/>
          </a:lnRef>
          <a:fillRef idx="0">
            <a:schemeClr val="accent1"/>
          </a:fillRef>
          <a:effectRef idx="0">
            <a:schemeClr val="accent1"/>
          </a:effectRef>
          <a:fontRef idx="minor">
            <a:schemeClr val="tx1"/>
          </a:fontRef>
        </p:style>
      </p:cxnSp>
      <p:cxnSp>
        <p:nvCxnSpPr>
          <p:cNvPr id="64" name="直線コネクタ 63">
            <a:extLst>
              <a:ext uri="{FF2B5EF4-FFF2-40B4-BE49-F238E27FC236}">
                <a16:creationId xmlns:a16="http://schemas.microsoft.com/office/drawing/2014/main" id="{E31C7970-6FEC-43C0-9854-DD2BCBD86AD7}"/>
              </a:ext>
            </a:extLst>
          </p:cNvPr>
          <p:cNvCxnSpPr>
            <a:cxnSpLocks/>
          </p:cNvCxnSpPr>
          <p:nvPr/>
        </p:nvCxnSpPr>
        <p:spPr>
          <a:xfrm>
            <a:off x="6708465" y="1162843"/>
            <a:ext cx="0" cy="1546077"/>
          </a:xfrm>
          <a:prstGeom prst="line">
            <a:avLst/>
          </a:prstGeom>
          <a:ln w="3175">
            <a:prstDash val="sysDash"/>
          </a:ln>
        </p:spPr>
        <p:style>
          <a:lnRef idx="1">
            <a:schemeClr val="accent1"/>
          </a:lnRef>
          <a:fillRef idx="0">
            <a:schemeClr val="accent1"/>
          </a:fillRef>
          <a:effectRef idx="0">
            <a:schemeClr val="accent1"/>
          </a:effectRef>
          <a:fontRef idx="minor">
            <a:schemeClr val="tx1"/>
          </a:fontRef>
        </p:style>
      </p:cxnSp>
      <p:sp>
        <p:nvSpPr>
          <p:cNvPr id="65" name="山形 6">
            <a:extLst>
              <a:ext uri="{FF2B5EF4-FFF2-40B4-BE49-F238E27FC236}">
                <a16:creationId xmlns:a16="http://schemas.microsoft.com/office/drawing/2014/main" id="{1E7366E4-045C-4F8C-AC0B-A49D6F034B29}"/>
              </a:ext>
            </a:extLst>
          </p:cNvPr>
          <p:cNvSpPr/>
          <p:nvPr/>
        </p:nvSpPr>
        <p:spPr>
          <a:xfrm>
            <a:off x="611560" y="692696"/>
            <a:ext cx="2160000" cy="278985"/>
          </a:xfrm>
          <a:prstGeom prst="chevron">
            <a:avLst/>
          </a:prstGeom>
          <a:noFill/>
          <a:ln w="190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2018</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a:t>
            </a:r>
          </a:p>
        </p:txBody>
      </p:sp>
      <p:sp>
        <p:nvSpPr>
          <p:cNvPr id="66" name="山形 7">
            <a:extLst>
              <a:ext uri="{FF2B5EF4-FFF2-40B4-BE49-F238E27FC236}">
                <a16:creationId xmlns:a16="http://schemas.microsoft.com/office/drawing/2014/main" id="{72F65D2A-B2A0-482A-9858-FF48DA7D7DEE}"/>
              </a:ext>
            </a:extLst>
          </p:cNvPr>
          <p:cNvSpPr/>
          <p:nvPr/>
        </p:nvSpPr>
        <p:spPr>
          <a:xfrm>
            <a:off x="2628024" y="692696"/>
            <a:ext cx="2160000" cy="278985"/>
          </a:xfrm>
          <a:prstGeom prst="chevron">
            <a:avLst/>
          </a:prstGeom>
          <a:noFill/>
          <a:ln w="190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2019</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a:t>
            </a:r>
          </a:p>
        </p:txBody>
      </p:sp>
      <p:sp>
        <p:nvSpPr>
          <p:cNvPr id="67" name="山形 8">
            <a:extLst>
              <a:ext uri="{FF2B5EF4-FFF2-40B4-BE49-F238E27FC236}">
                <a16:creationId xmlns:a16="http://schemas.microsoft.com/office/drawing/2014/main" id="{346F1E0F-FC38-40A9-B993-D2BEE3C4CEBA}"/>
              </a:ext>
            </a:extLst>
          </p:cNvPr>
          <p:cNvSpPr/>
          <p:nvPr/>
        </p:nvSpPr>
        <p:spPr>
          <a:xfrm>
            <a:off x="4644248" y="692696"/>
            <a:ext cx="2160000" cy="278985"/>
          </a:xfrm>
          <a:prstGeom prst="chevron">
            <a:avLst/>
          </a:prstGeom>
          <a:noFill/>
          <a:ln w="190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2020</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a:t>
            </a:r>
          </a:p>
        </p:txBody>
      </p:sp>
      <p:sp>
        <p:nvSpPr>
          <p:cNvPr id="68" name="山形 9">
            <a:extLst>
              <a:ext uri="{FF2B5EF4-FFF2-40B4-BE49-F238E27FC236}">
                <a16:creationId xmlns:a16="http://schemas.microsoft.com/office/drawing/2014/main" id="{8893F885-CDF6-44F8-BF9D-2695C0A9C48A}"/>
              </a:ext>
            </a:extLst>
          </p:cNvPr>
          <p:cNvSpPr/>
          <p:nvPr/>
        </p:nvSpPr>
        <p:spPr>
          <a:xfrm>
            <a:off x="6660472" y="692696"/>
            <a:ext cx="2160000" cy="278985"/>
          </a:xfrm>
          <a:prstGeom prst="chevron">
            <a:avLst/>
          </a:prstGeom>
          <a:noFill/>
          <a:ln w="190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2021</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a:t>
            </a:r>
          </a:p>
        </p:txBody>
      </p:sp>
      <p:sp>
        <p:nvSpPr>
          <p:cNvPr id="69" name="正方形/長方形 68">
            <a:extLst>
              <a:ext uri="{FF2B5EF4-FFF2-40B4-BE49-F238E27FC236}">
                <a16:creationId xmlns:a16="http://schemas.microsoft.com/office/drawing/2014/main" id="{9F050C6C-F7C3-462D-A25A-BEB2EA1C38BB}"/>
              </a:ext>
            </a:extLst>
          </p:cNvPr>
          <p:cNvSpPr/>
          <p:nvPr/>
        </p:nvSpPr>
        <p:spPr>
          <a:xfrm>
            <a:off x="251520" y="1124744"/>
            <a:ext cx="432048" cy="1368152"/>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eaVert" lIns="36000" tIns="36000" rIns="0" bIns="3600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sysClr val="windowText" lastClr="000000"/>
                </a:solidFill>
                <a:effectLst/>
                <a:uLnTx/>
                <a:uFillTx/>
                <a:latin typeface="ＭＳ Ｐゴシック" panose="020B0600070205080204" pitchFamily="50" charset="-128"/>
                <a:ea typeface="ＭＳ Ｐゴシック" panose="020B0600070205080204" pitchFamily="50" charset="-128"/>
                <a:cs typeface="+mn-cs"/>
              </a:rPr>
              <a:t>年表（概況）</a:t>
            </a:r>
          </a:p>
        </p:txBody>
      </p:sp>
      <p:cxnSp>
        <p:nvCxnSpPr>
          <p:cNvPr id="70" name="直線コネクタ 69">
            <a:extLst>
              <a:ext uri="{FF2B5EF4-FFF2-40B4-BE49-F238E27FC236}">
                <a16:creationId xmlns:a16="http://schemas.microsoft.com/office/drawing/2014/main" id="{EE378781-8855-4002-9812-8F93AEE3AAC4}"/>
              </a:ext>
            </a:extLst>
          </p:cNvPr>
          <p:cNvCxnSpPr/>
          <p:nvPr/>
        </p:nvCxnSpPr>
        <p:spPr>
          <a:xfrm>
            <a:off x="359772" y="2708920"/>
            <a:ext cx="8568952" cy="0"/>
          </a:xfrm>
          <a:prstGeom prst="line">
            <a:avLst/>
          </a:prstGeom>
        </p:spPr>
        <p:style>
          <a:lnRef idx="1">
            <a:schemeClr val="accent1"/>
          </a:lnRef>
          <a:fillRef idx="0">
            <a:schemeClr val="accent1"/>
          </a:fillRef>
          <a:effectRef idx="0">
            <a:schemeClr val="accent1"/>
          </a:effectRef>
          <a:fontRef idx="minor">
            <a:schemeClr val="tx1"/>
          </a:fontRef>
        </p:style>
      </p:cxnSp>
      <p:grpSp>
        <p:nvGrpSpPr>
          <p:cNvPr id="52" name="グループ化 51">
            <a:extLst>
              <a:ext uri="{FF2B5EF4-FFF2-40B4-BE49-F238E27FC236}">
                <a16:creationId xmlns:a16="http://schemas.microsoft.com/office/drawing/2014/main" id="{3A4D9286-7116-40DE-93A7-6299EA61FA1F}"/>
              </a:ext>
            </a:extLst>
          </p:cNvPr>
          <p:cNvGrpSpPr/>
          <p:nvPr/>
        </p:nvGrpSpPr>
        <p:grpSpPr>
          <a:xfrm>
            <a:off x="179512" y="2924944"/>
            <a:ext cx="3960000" cy="1030170"/>
            <a:chOff x="395536" y="2852936"/>
            <a:chExt cx="5379624" cy="1030170"/>
          </a:xfrm>
        </p:grpSpPr>
        <p:sp>
          <p:nvSpPr>
            <p:cNvPr id="53" name="正方形/長方形 52">
              <a:extLst>
                <a:ext uri="{FF2B5EF4-FFF2-40B4-BE49-F238E27FC236}">
                  <a16:creationId xmlns:a16="http://schemas.microsoft.com/office/drawing/2014/main" id="{73DC218A-8601-4622-B88E-F8CA23D1AA7D}"/>
                </a:ext>
              </a:extLst>
            </p:cNvPr>
            <p:cNvSpPr/>
            <p:nvPr/>
          </p:nvSpPr>
          <p:spPr>
            <a:xfrm>
              <a:off x="395536" y="2852936"/>
              <a:ext cx="5184576" cy="21602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srgbClr val="32328C"/>
                  </a:solidFill>
                  <a:effectLst/>
                  <a:uLnTx/>
                  <a:uFillTx/>
                  <a:latin typeface="ＭＳ Ｐゴシック" panose="020B0600070205080204" pitchFamily="50" charset="-128"/>
                  <a:ea typeface="ＭＳ Ｐゴシック" panose="020B0600070205080204" pitchFamily="50" charset="-128"/>
                  <a:cs typeface="+mn-cs"/>
                </a:rPr>
                <a:t>ホワイティうめだリニューアル（大阪地下街）</a:t>
              </a:r>
            </a:p>
          </p:txBody>
        </p:sp>
        <p:sp>
          <p:nvSpPr>
            <p:cNvPr id="54" name="正方形/長方形 53">
              <a:extLst>
                <a:ext uri="{FF2B5EF4-FFF2-40B4-BE49-F238E27FC236}">
                  <a16:creationId xmlns:a16="http://schemas.microsoft.com/office/drawing/2014/main" id="{667F74D6-84D6-4657-8020-A8D2FC258D9C}"/>
                </a:ext>
              </a:extLst>
            </p:cNvPr>
            <p:cNvSpPr/>
            <p:nvPr/>
          </p:nvSpPr>
          <p:spPr>
            <a:xfrm>
              <a:off x="395536" y="3068960"/>
              <a:ext cx="5379624" cy="81414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「泉の広場」周辺エリアのリニューアルを実施。バル街「</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NOMOKA</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」をはじめ、飲食、食物販店を集積。賑わいを創出するとともに、安全・安心・快適な空間を創出。</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2019</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12</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grpSp>
      <p:grpSp>
        <p:nvGrpSpPr>
          <p:cNvPr id="59" name="グループ化 58">
            <a:extLst>
              <a:ext uri="{FF2B5EF4-FFF2-40B4-BE49-F238E27FC236}">
                <a16:creationId xmlns:a16="http://schemas.microsoft.com/office/drawing/2014/main" id="{D060DFE2-4F4F-4DD8-9FCD-2688F09AB404}"/>
              </a:ext>
            </a:extLst>
          </p:cNvPr>
          <p:cNvGrpSpPr/>
          <p:nvPr/>
        </p:nvGrpSpPr>
        <p:grpSpPr>
          <a:xfrm>
            <a:off x="175035" y="4106103"/>
            <a:ext cx="4248472" cy="1476164"/>
            <a:chOff x="395536" y="2786467"/>
            <a:chExt cx="5184576" cy="1362613"/>
          </a:xfrm>
        </p:grpSpPr>
        <p:sp>
          <p:nvSpPr>
            <p:cNvPr id="71" name="正方形/長方形 70">
              <a:extLst>
                <a:ext uri="{FF2B5EF4-FFF2-40B4-BE49-F238E27FC236}">
                  <a16:creationId xmlns:a16="http://schemas.microsoft.com/office/drawing/2014/main" id="{DCC2FDAD-FC5F-407E-B6AF-31BC25AD44AE}"/>
                </a:ext>
              </a:extLst>
            </p:cNvPr>
            <p:cNvSpPr/>
            <p:nvPr/>
          </p:nvSpPr>
          <p:spPr>
            <a:xfrm>
              <a:off x="395536" y="2786467"/>
              <a:ext cx="5184576" cy="28249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srgbClr val="32328C"/>
                  </a:solidFill>
                  <a:effectLst/>
                  <a:uLnTx/>
                  <a:uFillTx/>
                  <a:latin typeface="ＭＳ Ｐゴシック" panose="020B0600070205080204" pitchFamily="50" charset="-128"/>
                  <a:ea typeface="ＭＳ Ｐゴシック" panose="020B0600070205080204" pitchFamily="50" charset="-128"/>
                  <a:cs typeface="+mn-cs"/>
                </a:rPr>
                <a:t>テレワーク時代に対応したコワーキングの展開</a:t>
              </a:r>
              <a:r>
                <a:rPr kumimoji="1" lang="en-US" altLang="ja-JP" sz="1200" b="1" i="0" u="none" strike="noStrike" kern="1200" cap="none" spc="0" normalizeH="0" baseline="0" noProof="0" dirty="0">
                  <a:ln>
                    <a:noFill/>
                  </a:ln>
                  <a:solidFill>
                    <a:srgbClr val="32328C"/>
                  </a:solidFill>
                  <a:effectLst/>
                  <a:uLnTx/>
                  <a:uFillTx/>
                  <a:latin typeface="ＭＳ Ｐゴシック" panose="020B0600070205080204" pitchFamily="50" charset="-128"/>
                  <a:ea typeface="ＭＳ Ｐゴシック" panose="020B0600070205080204" pitchFamily="50" charset="-128"/>
                  <a:cs typeface="+mn-cs"/>
                </a:rPr>
                <a:t/>
              </a:r>
              <a:br>
                <a:rPr kumimoji="1" lang="en-US" altLang="ja-JP" sz="1200" b="1" i="0" u="none" strike="noStrike" kern="1200" cap="none" spc="0" normalizeH="0" baseline="0" noProof="0" dirty="0">
                  <a:ln>
                    <a:noFill/>
                  </a:ln>
                  <a:solidFill>
                    <a:srgbClr val="32328C"/>
                  </a:solidFill>
                  <a:effectLst/>
                  <a:uLnTx/>
                  <a:uFillTx/>
                  <a:latin typeface="ＭＳ Ｐゴシック" panose="020B0600070205080204" pitchFamily="50" charset="-128"/>
                  <a:ea typeface="ＭＳ Ｐゴシック" panose="020B0600070205080204" pitchFamily="50" charset="-128"/>
                  <a:cs typeface="+mn-cs"/>
                </a:rPr>
              </a:br>
              <a:r>
                <a:rPr kumimoji="1" lang="ja-JP" altLang="en-US" sz="1200" b="1" i="0" u="none" strike="noStrike" kern="1200" cap="none" spc="0" normalizeH="0" baseline="0" noProof="0" dirty="0">
                  <a:ln>
                    <a:noFill/>
                  </a:ln>
                  <a:solidFill>
                    <a:srgbClr val="32328C"/>
                  </a:solidFill>
                  <a:effectLst/>
                  <a:uLnTx/>
                  <a:uFillTx/>
                  <a:latin typeface="ＭＳ Ｐゴシック" panose="020B0600070205080204" pitchFamily="50" charset="-128"/>
                  <a:ea typeface="ＭＳ Ｐゴシック" panose="020B0600070205080204" pitchFamily="50" charset="-128"/>
                  <a:cs typeface="+mn-cs"/>
                </a:rPr>
                <a:t>（大阪地下街）</a:t>
              </a:r>
            </a:p>
          </p:txBody>
        </p:sp>
        <p:sp>
          <p:nvSpPr>
            <p:cNvPr id="72" name="正方形/長方形 71">
              <a:extLst>
                <a:ext uri="{FF2B5EF4-FFF2-40B4-BE49-F238E27FC236}">
                  <a16:creationId xmlns:a16="http://schemas.microsoft.com/office/drawing/2014/main" id="{73A55D75-0299-42F4-ABF1-CB8F64E5D494}"/>
                </a:ext>
              </a:extLst>
            </p:cNvPr>
            <p:cNvSpPr/>
            <p:nvPr/>
          </p:nvSpPr>
          <p:spPr>
            <a:xfrm>
              <a:off x="395536" y="3068960"/>
              <a:ext cx="5184576" cy="108012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西日本最大級となる「駅チカ・コワーキングスペース」</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として、 「</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ON the UMEDA</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」を谷町線東梅田駅徒歩</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分</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の場所にオープン。</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(2019</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12</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新ブランドとして「</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CAFÉ</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ON</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the</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」を、</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中央線本町駅構内と、ドージマ地下センター内に</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それぞれ開業。</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(2021</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10</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p:txBody>
        </p:sp>
      </p:grpSp>
      <p:grpSp>
        <p:nvGrpSpPr>
          <p:cNvPr id="73" name="グループ化 72">
            <a:extLst>
              <a:ext uri="{FF2B5EF4-FFF2-40B4-BE49-F238E27FC236}">
                <a16:creationId xmlns:a16="http://schemas.microsoft.com/office/drawing/2014/main" id="{364621DD-E20A-4D65-BDFC-DB22C58A645C}"/>
              </a:ext>
            </a:extLst>
          </p:cNvPr>
          <p:cNvGrpSpPr/>
          <p:nvPr/>
        </p:nvGrpSpPr>
        <p:grpSpPr>
          <a:xfrm>
            <a:off x="179512" y="5733256"/>
            <a:ext cx="3744416" cy="792088"/>
            <a:chOff x="395536" y="2852936"/>
            <a:chExt cx="5184576" cy="792088"/>
          </a:xfrm>
        </p:grpSpPr>
        <p:sp>
          <p:nvSpPr>
            <p:cNvPr id="74" name="正方形/長方形 73">
              <a:extLst>
                <a:ext uri="{FF2B5EF4-FFF2-40B4-BE49-F238E27FC236}">
                  <a16:creationId xmlns:a16="http://schemas.microsoft.com/office/drawing/2014/main" id="{61A8FBA3-0434-463D-8911-638C47AA837E}"/>
                </a:ext>
              </a:extLst>
            </p:cNvPr>
            <p:cNvSpPr/>
            <p:nvPr/>
          </p:nvSpPr>
          <p:spPr>
            <a:xfrm>
              <a:off x="395536" y="2852936"/>
              <a:ext cx="5184576" cy="21602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srgbClr val="32328C"/>
                  </a:solidFill>
                  <a:effectLst/>
                  <a:uLnTx/>
                  <a:uFillTx/>
                  <a:latin typeface="ＭＳ Ｐゴシック" panose="020B0600070205080204" pitchFamily="50" charset="-128"/>
                  <a:ea typeface="ＭＳ Ｐゴシック" panose="020B0600070205080204" pitchFamily="50" charset="-128"/>
                  <a:cs typeface="+mn-cs"/>
                </a:rPr>
                <a:t>フランチャイズ店舗の展開</a:t>
              </a:r>
              <a:r>
                <a:rPr kumimoji="1" lang="en-US" altLang="ja-JP" sz="1200" b="1" i="0" u="none" strike="noStrike" kern="1200" cap="none" spc="0" normalizeH="0" baseline="0" noProof="0" dirty="0">
                  <a:ln>
                    <a:noFill/>
                  </a:ln>
                  <a:solidFill>
                    <a:srgbClr val="32328C"/>
                  </a:solidFill>
                  <a:effectLst/>
                  <a:uLnTx/>
                  <a:uFillTx/>
                  <a:latin typeface="ＭＳ Ｐゴシック" panose="020B0600070205080204" pitchFamily="50" charset="-128"/>
                  <a:ea typeface="ＭＳ Ｐゴシック" panose="020B0600070205080204" pitchFamily="50" charset="-128"/>
                  <a:cs typeface="+mn-cs"/>
                </a:rPr>
                <a:t/>
              </a:r>
              <a:br>
                <a:rPr kumimoji="1" lang="en-US" altLang="ja-JP" sz="1200" b="1" i="0" u="none" strike="noStrike" kern="1200" cap="none" spc="0" normalizeH="0" baseline="0" noProof="0" dirty="0">
                  <a:ln>
                    <a:noFill/>
                  </a:ln>
                  <a:solidFill>
                    <a:srgbClr val="32328C"/>
                  </a:solidFill>
                  <a:effectLst/>
                  <a:uLnTx/>
                  <a:uFillTx/>
                  <a:latin typeface="ＭＳ Ｐゴシック" panose="020B0600070205080204" pitchFamily="50" charset="-128"/>
                  <a:ea typeface="ＭＳ Ｐゴシック" panose="020B0600070205080204" pitchFamily="50" charset="-128"/>
                  <a:cs typeface="+mn-cs"/>
                </a:rPr>
              </a:br>
              <a:r>
                <a:rPr kumimoji="1" lang="ja-JP" altLang="en-US" sz="1200" b="1" i="0" u="none" strike="noStrike" kern="1200" cap="none" spc="0" normalizeH="0" baseline="0" noProof="0" dirty="0">
                  <a:ln>
                    <a:noFill/>
                  </a:ln>
                  <a:solidFill>
                    <a:srgbClr val="32328C"/>
                  </a:solidFill>
                  <a:effectLst/>
                  <a:uLnTx/>
                  <a:uFillTx/>
                  <a:latin typeface="ＭＳ Ｐゴシック" panose="020B0600070205080204" pitchFamily="50" charset="-128"/>
                  <a:ea typeface="ＭＳ Ｐゴシック" panose="020B0600070205080204" pitchFamily="50" charset="-128"/>
                  <a:cs typeface="+mn-cs"/>
                </a:rPr>
                <a:t>（大阪地下街）</a:t>
              </a:r>
            </a:p>
          </p:txBody>
        </p:sp>
        <p:sp>
          <p:nvSpPr>
            <p:cNvPr id="75" name="正方形/長方形 74">
              <a:extLst>
                <a:ext uri="{FF2B5EF4-FFF2-40B4-BE49-F238E27FC236}">
                  <a16:creationId xmlns:a16="http://schemas.microsoft.com/office/drawing/2014/main" id="{9005E36F-2A61-424B-B650-44405703E40E}"/>
                </a:ext>
              </a:extLst>
            </p:cNvPr>
            <p:cNvSpPr/>
            <p:nvPr/>
          </p:nvSpPr>
          <p:spPr>
            <a:xfrm>
              <a:off x="395536" y="3140968"/>
              <a:ext cx="5184576" cy="50405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駅の利便性を活かし、お客さまのニーズにお応え</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できるフランチャイズ店舗を開業。</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grpSp>
      <p:sp>
        <p:nvSpPr>
          <p:cNvPr id="87" name="正方形/長方形 86">
            <a:extLst>
              <a:ext uri="{FF2B5EF4-FFF2-40B4-BE49-F238E27FC236}">
                <a16:creationId xmlns:a16="http://schemas.microsoft.com/office/drawing/2014/main" id="{CE3437E1-BD71-4C53-BDD4-B024AC3E4C3C}"/>
              </a:ext>
            </a:extLst>
          </p:cNvPr>
          <p:cNvSpPr/>
          <p:nvPr/>
        </p:nvSpPr>
        <p:spPr>
          <a:xfrm>
            <a:off x="3491879" y="980728"/>
            <a:ext cx="2832319" cy="36004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●ホワイティうめだリニューアルオープン（</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2019.12)</a:t>
            </a:r>
          </a:p>
        </p:txBody>
      </p:sp>
      <p:sp>
        <p:nvSpPr>
          <p:cNvPr id="89" name="正方形/長方形 88">
            <a:extLst>
              <a:ext uri="{FF2B5EF4-FFF2-40B4-BE49-F238E27FC236}">
                <a16:creationId xmlns:a16="http://schemas.microsoft.com/office/drawing/2014/main" id="{953B85CA-6AD2-4AA1-B72A-1596C1D520F8}"/>
              </a:ext>
            </a:extLst>
          </p:cNvPr>
          <p:cNvSpPr/>
          <p:nvPr/>
        </p:nvSpPr>
        <p:spPr>
          <a:xfrm>
            <a:off x="3491880" y="1196752"/>
            <a:ext cx="2664296" cy="36004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ON the UMEDA</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」オープン（</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2019.12</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92" name="正方形/長方形 91">
            <a:extLst>
              <a:ext uri="{FF2B5EF4-FFF2-40B4-BE49-F238E27FC236}">
                <a16:creationId xmlns:a16="http://schemas.microsoft.com/office/drawing/2014/main" id="{358BB737-250F-42FB-84B6-C8709EB03EB8}"/>
              </a:ext>
            </a:extLst>
          </p:cNvPr>
          <p:cNvSpPr/>
          <p:nvPr/>
        </p:nvSpPr>
        <p:spPr>
          <a:xfrm>
            <a:off x="7236296" y="1507936"/>
            <a:ext cx="2664296" cy="68836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CAFÉ</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ON</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the</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」ホンマチ、</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r>
            <a:b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b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CAFÉ</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ON</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the</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」ドーチカ、</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Can</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Do </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なんばウォーク店</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r>
            <a:b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b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オープン（いずれも</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2021.10</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93" name="正方形/長方形 92">
            <a:extLst>
              <a:ext uri="{FF2B5EF4-FFF2-40B4-BE49-F238E27FC236}">
                <a16:creationId xmlns:a16="http://schemas.microsoft.com/office/drawing/2014/main" id="{D2705F81-54A3-0F2D-BFF9-E402EABB8BDA}"/>
              </a:ext>
            </a:extLst>
          </p:cNvPr>
          <p:cNvSpPr/>
          <p:nvPr/>
        </p:nvSpPr>
        <p:spPr>
          <a:xfrm>
            <a:off x="3491879" y="1412776"/>
            <a:ext cx="3312367" cy="36004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●大阪地下街による㈱ドーチカ完全子会社化（</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2019.12</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94" name="正方形/長方形 93">
            <a:extLst>
              <a:ext uri="{FF2B5EF4-FFF2-40B4-BE49-F238E27FC236}">
                <a16:creationId xmlns:a16="http://schemas.microsoft.com/office/drawing/2014/main" id="{796CD044-13FA-A85D-2F11-5EC94C1706F3}"/>
              </a:ext>
            </a:extLst>
          </p:cNvPr>
          <p:cNvSpPr/>
          <p:nvPr/>
        </p:nvSpPr>
        <p:spPr>
          <a:xfrm>
            <a:off x="4890383" y="1844824"/>
            <a:ext cx="2664296" cy="36004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●㈱ドーチカの吸収合併（</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2020.7</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pic>
        <p:nvPicPr>
          <p:cNvPr id="102" name="図 101">
            <a:extLst>
              <a:ext uri="{FF2B5EF4-FFF2-40B4-BE49-F238E27FC236}">
                <a16:creationId xmlns:a16="http://schemas.microsoft.com/office/drawing/2014/main" id="{D364D319-30F8-B235-0319-2D0B4FD15AC2}"/>
              </a:ext>
            </a:extLst>
          </p:cNvPr>
          <p:cNvPicPr>
            <a:picLocks noChangeAspect="1"/>
          </p:cNvPicPr>
          <p:nvPr/>
        </p:nvPicPr>
        <p:blipFill>
          <a:blip r:embed="rId3"/>
          <a:stretch>
            <a:fillRect/>
          </a:stretch>
        </p:blipFill>
        <p:spPr>
          <a:xfrm>
            <a:off x="6708464" y="2833329"/>
            <a:ext cx="2256023" cy="1257945"/>
          </a:xfrm>
          <a:prstGeom prst="rect">
            <a:avLst/>
          </a:prstGeom>
        </p:spPr>
      </p:pic>
      <p:pic>
        <p:nvPicPr>
          <p:cNvPr id="103" name="図 102">
            <a:extLst>
              <a:ext uri="{FF2B5EF4-FFF2-40B4-BE49-F238E27FC236}">
                <a16:creationId xmlns:a16="http://schemas.microsoft.com/office/drawing/2014/main" id="{603044FF-434C-0165-427B-A39CC630A55C}"/>
              </a:ext>
            </a:extLst>
          </p:cNvPr>
          <p:cNvPicPr>
            <a:picLocks noChangeAspect="1"/>
          </p:cNvPicPr>
          <p:nvPr/>
        </p:nvPicPr>
        <p:blipFill>
          <a:blip r:embed="rId4"/>
          <a:stretch>
            <a:fillRect/>
          </a:stretch>
        </p:blipFill>
        <p:spPr>
          <a:xfrm>
            <a:off x="4067945" y="2833935"/>
            <a:ext cx="2527012" cy="1242286"/>
          </a:xfrm>
          <a:prstGeom prst="rect">
            <a:avLst/>
          </a:prstGeom>
        </p:spPr>
      </p:pic>
      <p:sp>
        <p:nvSpPr>
          <p:cNvPr id="105" name="角丸四角形 68">
            <a:extLst>
              <a:ext uri="{FF2B5EF4-FFF2-40B4-BE49-F238E27FC236}">
                <a16:creationId xmlns:a16="http://schemas.microsoft.com/office/drawing/2014/main" id="{C9AE1CD9-80E2-4DBE-BAD9-191A66CBB15C}"/>
              </a:ext>
            </a:extLst>
          </p:cNvPr>
          <p:cNvSpPr/>
          <p:nvPr/>
        </p:nvSpPr>
        <p:spPr bwMode="auto">
          <a:xfrm>
            <a:off x="7518699" y="3855946"/>
            <a:ext cx="1445789" cy="221124"/>
          </a:xfrm>
          <a:prstGeom prst="roundRect">
            <a:avLst/>
          </a:prstGeom>
          <a:noFill/>
          <a:ln w="50800" algn="ctr">
            <a:noFill/>
            <a:miter lim="800000"/>
            <a:headEnd/>
            <a:tailEnd/>
          </a:ln>
        </p:spPr>
        <p:txBody>
          <a:bodyPr wrap="none" lIns="36000" tIns="10800" rIns="36000" bIns="10800" rtlCol="0" anchor="ctr">
            <a:noAutofit/>
          </a:bodyPr>
          <a:lstStyle/>
          <a:p>
            <a:pPr marL="185738" marR="0" lvl="0" indent="-185738" algn="r" defTabSz="914400" rtl="0" eaLnBrk="1" fontAlgn="auto" latinLnBrk="0" hangingPunct="1">
              <a:lnSpc>
                <a:spcPct val="100000"/>
              </a:lnSpc>
              <a:spcBef>
                <a:spcPts val="0"/>
              </a:spcBef>
              <a:spcAft>
                <a:spcPts val="0"/>
              </a:spcAft>
              <a:buClr>
                <a:srgbClr val="969696"/>
              </a:buClr>
              <a:buSzPct val="80000"/>
              <a:buFontTx/>
              <a:buNone/>
              <a:tabLst/>
              <a:defRPr/>
            </a:pPr>
            <a:r>
              <a:rPr kumimoji="1" lang="ja-JP" altLang="en-US" sz="1050" b="1" i="0" u="none" strike="noStrike" kern="1200" cap="none" spc="0" normalizeH="0" baseline="0" noProof="0" dirty="0">
                <a:ln>
                  <a:noFill/>
                </a:ln>
                <a:solidFill>
                  <a:srgbClr val="000000"/>
                </a:solidFill>
                <a:effectLst>
                  <a:glow rad="101600">
                    <a:prstClr val="white"/>
                  </a:glow>
                </a:effectLst>
                <a:uLnTx/>
                <a:uFillTx/>
                <a:latin typeface="ＭＳ Ｐゴシック" panose="020B0600070205080204" pitchFamily="50" charset="-128"/>
                <a:ea typeface="ＭＳ Ｐゴシック" panose="020B0600070205080204" pitchFamily="50" charset="-128"/>
                <a:cs typeface="+mn-cs"/>
              </a:rPr>
              <a:t>「</a:t>
            </a:r>
            <a:r>
              <a:rPr kumimoji="1" lang="en-US" altLang="ja-JP" sz="1050" b="1" i="0" u="none" strike="noStrike" kern="1200" cap="none" spc="0" normalizeH="0" baseline="0" noProof="0" dirty="0">
                <a:ln>
                  <a:noFill/>
                </a:ln>
                <a:solidFill>
                  <a:srgbClr val="000000"/>
                </a:solidFill>
                <a:effectLst>
                  <a:glow rad="101600">
                    <a:prstClr val="white"/>
                  </a:glow>
                </a:effectLst>
                <a:uLnTx/>
                <a:uFillTx/>
                <a:latin typeface="ＭＳ Ｐゴシック" panose="020B0600070205080204" pitchFamily="50" charset="-128"/>
                <a:ea typeface="ＭＳ Ｐゴシック" panose="020B0600070205080204" pitchFamily="50" charset="-128"/>
                <a:cs typeface="+mn-cs"/>
              </a:rPr>
              <a:t>NOMOKA</a:t>
            </a:r>
            <a:r>
              <a:rPr kumimoji="1" lang="ja-JP" altLang="en-US" sz="1050" b="1" i="0" u="none" strike="noStrike" kern="1200" cap="none" spc="0" normalizeH="0" baseline="0" noProof="0" dirty="0">
                <a:ln>
                  <a:noFill/>
                </a:ln>
                <a:solidFill>
                  <a:srgbClr val="000000"/>
                </a:solidFill>
                <a:effectLst>
                  <a:glow rad="101600">
                    <a:prstClr val="white"/>
                  </a:glow>
                </a:effectLst>
                <a:uLnTx/>
                <a:uFillTx/>
                <a:latin typeface="ＭＳ Ｐゴシック" panose="020B0600070205080204" pitchFamily="50" charset="-128"/>
                <a:ea typeface="ＭＳ Ｐゴシック" panose="020B0600070205080204" pitchFamily="50" charset="-128"/>
                <a:cs typeface="+mn-cs"/>
              </a:rPr>
              <a:t>」エリア</a:t>
            </a:r>
          </a:p>
        </p:txBody>
      </p:sp>
      <p:grpSp>
        <p:nvGrpSpPr>
          <p:cNvPr id="106" name="グループ化 105">
            <a:extLst>
              <a:ext uri="{FF2B5EF4-FFF2-40B4-BE49-F238E27FC236}">
                <a16:creationId xmlns:a16="http://schemas.microsoft.com/office/drawing/2014/main" id="{57358AA6-2A3F-4B76-9649-EDB7BB2BB8E2}"/>
              </a:ext>
            </a:extLst>
          </p:cNvPr>
          <p:cNvGrpSpPr/>
          <p:nvPr/>
        </p:nvGrpSpPr>
        <p:grpSpPr>
          <a:xfrm>
            <a:off x="5142434" y="2978311"/>
            <a:ext cx="1445789" cy="1098759"/>
            <a:chOff x="5014146" y="3068960"/>
            <a:chExt cx="1660732" cy="1262110"/>
          </a:xfrm>
        </p:grpSpPr>
        <p:sp>
          <p:nvSpPr>
            <p:cNvPr id="107" name="角丸四角形 68">
              <a:extLst>
                <a:ext uri="{FF2B5EF4-FFF2-40B4-BE49-F238E27FC236}">
                  <a16:creationId xmlns:a16="http://schemas.microsoft.com/office/drawing/2014/main" id="{CA69BDE1-DE76-4A07-86B2-2B55C1DD7509}"/>
                </a:ext>
              </a:extLst>
            </p:cNvPr>
            <p:cNvSpPr/>
            <p:nvPr/>
          </p:nvSpPr>
          <p:spPr bwMode="auto">
            <a:xfrm>
              <a:off x="5014146" y="3898316"/>
              <a:ext cx="1660732" cy="432754"/>
            </a:xfrm>
            <a:prstGeom prst="roundRect">
              <a:avLst/>
            </a:prstGeom>
            <a:noFill/>
            <a:ln w="50800" algn="ctr">
              <a:noFill/>
              <a:miter lim="800000"/>
              <a:headEnd/>
              <a:tailEnd/>
            </a:ln>
          </p:spPr>
          <p:txBody>
            <a:bodyPr wrap="none" lIns="36000" tIns="10800" rIns="36000" bIns="10800" rtlCol="0" anchor="ctr">
              <a:noAutofit/>
            </a:bodyPr>
            <a:lstStyle/>
            <a:p>
              <a:pPr marL="185738" marR="0" lvl="0" indent="-185738" algn="r" defTabSz="914400" rtl="0" eaLnBrk="1" fontAlgn="auto" latinLnBrk="0" hangingPunct="1">
                <a:lnSpc>
                  <a:spcPct val="100000"/>
                </a:lnSpc>
                <a:spcBef>
                  <a:spcPts val="0"/>
                </a:spcBef>
                <a:spcAft>
                  <a:spcPts val="0"/>
                </a:spcAft>
                <a:buClr>
                  <a:srgbClr val="969696"/>
                </a:buClr>
                <a:buSzPct val="80000"/>
                <a:buFontTx/>
                <a:buNone/>
                <a:tabLst/>
                <a:defRPr/>
              </a:pPr>
              <a:r>
                <a:rPr kumimoji="1" lang="en-US" altLang="ja-JP" sz="1050" b="1" i="0" u="none" strike="noStrike" kern="1200" cap="none" spc="0" normalizeH="0" baseline="0" noProof="0" dirty="0">
                  <a:ln>
                    <a:noFill/>
                  </a:ln>
                  <a:solidFill>
                    <a:srgbClr val="000000"/>
                  </a:solidFill>
                  <a:effectLst>
                    <a:glow rad="101600">
                      <a:prstClr val="white"/>
                    </a:glow>
                  </a:effectLst>
                  <a:uLnTx/>
                  <a:uFillTx/>
                  <a:latin typeface="ＭＳ Ｐゴシック" panose="020B0600070205080204" pitchFamily="50" charset="-128"/>
                  <a:ea typeface="ＭＳ Ｐゴシック" panose="020B0600070205080204" pitchFamily="50" charset="-128"/>
                  <a:cs typeface="+mn-cs"/>
                </a:rPr>
                <a:t>2019</a:t>
              </a:r>
              <a:r>
                <a:rPr kumimoji="1" lang="ja-JP" altLang="en-US" sz="1050" b="1" i="0" u="none" strike="noStrike" kern="1200" cap="none" spc="0" normalizeH="0" baseline="0" noProof="0" dirty="0">
                  <a:ln>
                    <a:noFill/>
                  </a:ln>
                  <a:solidFill>
                    <a:srgbClr val="000000"/>
                  </a:solidFill>
                  <a:effectLst>
                    <a:glow rad="101600">
                      <a:prstClr val="white"/>
                    </a:glow>
                  </a:effectLst>
                  <a:uLnTx/>
                  <a:uFillTx/>
                  <a:latin typeface="ＭＳ Ｐゴシック" panose="020B0600070205080204" pitchFamily="50" charset="-128"/>
                  <a:ea typeface="ＭＳ Ｐゴシック" panose="020B0600070205080204" pitchFamily="50" charset="-128"/>
                  <a:cs typeface="+mn-cs"/>
                </a:rPr>
                <a:t>年</a:t>
              </a:r>
              <a:r>
                <a:rPr kumimoji="1" lang="en-US" altLang="ja-JP" sz="1050" b="1" i="0" u="none" strike="noStrike" kern="1200" cap="none" spc="0" normalizeH="0" baseline="0" noProof="0" dirty="0">
                  <a:ln>
                    <a:noFill/>
                  </a:ln>
                  <a:solidFill>
                    <a:srgbClr val="000000"/>
                  </a:solidFill>
                  <a:effectLst>
                    <a:glow rad="101600">
                      <a:prstClr val="white"/>
                    </a:glow>
                  </a:effectLst>
                  <a:uLnTx/>
                  <a:uFillTx/>
                  <a:latin typeface="ＭＳ Ｐゴシック" panose="020B0600070205080204" pitchFamily="50" charset="-128"/>
                  <a:ea typeface="ＭＳ Ｐゴシック" panose="020B0600070205080204" pitchFamily="50" charset="-128"/>
                  <a:cs typeface="+mn-cs"/>
                </a:rPr>
                <a:t>12</a:t>
              </a:r>
              <a:r>
                <a:rPr kumimoji="1" lang="ja-JP" altLang="en-US" sz="1050" b="1" i="0" u="none" strike="noStrike" kern="1200" cap="none" spc="0" normalizeH="0" baseline="0" noProof="0" dirty="0">
                  <a:ln>
                    <a:noFill/>
                  </a:ln>
                  <a:solidFill>
                    <a:srgbClr val="000000"/>
                  </a:solidFill>
                  <a:effectLst>
                    <a:glow rad="101600">
                      <a:prstClr val="white"/>
                    </a:glow>
                  </a:effectLst>
                  <a:uLnTx/>
                  <a:uFillTx/>
                  <a:latin typeface="ＭＳ Ｐゴシック" panose="020B0600070205080204" pitchFamily="50" charset="-128"/>
                  <a:ea typeface="ＭＳ Ｐゴシック" panose="020B0600070205080204" pitchFamily="50" charset="-128"/>
                  <a:cs typeface="+mn-cs"/>
                </a:rPr>
                <a:t>月リニューアル後</a:t>
              </a:r>
            </a:p>
            <a:p>
              <a:pPr marL="185738" marR="0" lvl="0" indent="-185738" algn="r" defTabSz="914400" rtl="0" eaLnBrk="1" fontAlgn="auto" latinLnBrk="0" hangingPunct="1">
                <a:lnSpc>
                  <a:spcPct val="100000"/>
                </a:lnSpc>
                <a:spcBef>
                  <a:spcPts val="0"/>
                </a:spcBef>
                <a:spcAft>
                  <a:spcPts val="0"/>
                </a:spcAft>
                <a:buClr>
                  <a:srgbClr val="969696"/>
                </a:buClr>
                <a:buSzPct val="80000"/>
                <a:buFontTx/>
                <a:buNone/>
                <a:tabLst/>
                <a:defRPr/>
              </a:pPr>
              <a:r>
                <a:rPr kumimoji="1" lang="ja-JP" altLang="en-US" sz="1050" b="1" i="0" u="none" strike="noStrike" kern="1200" cap="none" spc="0" normalizeH="0" baseline="0" noProof="0" dirty="0">
                  <a:ln>
                    <a:noFill/>
                  </a:ln>
                  <a:solidFill>
                    <a:srgbClr val="000000"/>
                  </a:solidFill>
                  <a:effectLst>
                    <a:glow rad="101600">
                      <a:prstClr val="white"/>
                    </a:glow>
                  </a:effectLst>
                  <a:uLnTx/>
                  <a:uFillTx/>
                  <a:latin typeface="ＭＳ Ｐゴシック" panose="020B0600070205080204" pitchFamily="50" charset="-128"/>
                  <a:ea typeface="ＭＳ Ｐゴシック" panose="020B0600070205080204" pitchFamily="50" charset="-128"/>
                  <a:cs typeface="+mn-cs"/>
                </a:rPr>
                <a:t>泉の広場エリア</a:t>
              </a:r>
            </a:p>
          </p:txBody>
        </p:sp>
        <p:pic>
          <p:nvPicPr>
            <p:cNvPr id="108" name="図 107">
              <a:extLst>
                <a:ext uri="{FF2B5EF4-FFF2-40B4-BE49-F238E27FC236}">
                  <a16:creationId xmlns:a16="http://schemas.microsoft.com/office/drawing/2014/main" id="{486A8912-1250-4501-AD73-D84A2A9BE728}"/>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5868144" y="3068960"/>
              <a:ext cx="655131" cy="240215"/>
            </a:xfrm>
            <a:prstGeom prst="rect">
              <a:avLst/>
            </a:prstGeom>
            <a:effectLst>
              <a:glow rad="50800">
                <a:schemeClr val="bg1"/>
              </a:glow>
            </a:effectLst>
          </p:spPr>
        </p:pic>
      </p:grpSp>
      <p:pic>
        <p:nvPicPr>
          <p:cNvPr id="109" name="図 108">
            <a:extLst>
              <a:ext uri="{FF2B5EF4-FFF2-40B4-BE49-F238E27FC236}">
                <a16:creationId xmlns:a16="http://schemas.microsoft.com/office/drawing/2014/main" id="{7BD1A6D4-3B7B-832D-E3FA-56F522736DF6}"/>
              </a:ext>
            </a:extLst>
          </p:cNvPr>
          <p:cNvPicPr>
            <a:picLocks noChangeAspect="1"/>
          </p:cNvPicPr>
          <p:nvPr/>
        </p:nvPicPr>
        <p:blipFill>
          <a:blip r:embed="rId6"/>
          <a:stretch>
            <a:fillRect/>
          </a:stretch>
        </p:blipFill>
        <p:spPr>
          <a:xfrm>
            <a:off x="4067945" y="4149079"/>
            <a:ext cx="1860287" cy="1270645"/>
          </a:xfrm>
          <a:prstGeom prst="rect">
            <a:avLst/>
          </a:prstGeom>
        </p:spPr>
      </p:pic>
      <p:sp>
        <p:nvSpPr>
          <p:cNvPr id="111" name="角丸四角形 73">
            <a:extLst>
              <a:ext uri="{FF2B5EF4-FFF2-40B4-BE49-F238E27FC236}">
                <a16:creationId xmlns:a16="http://schemas.microsoft.com/office/drawing/2014/main" id="{F9C42FA5-B558-45F2-ADE7-09467313AC80}"/>
              </a:ext>
            </a:extLst>
          </p:cNvPr>
          <p:cNvSpPr/>
          <p:nvPr/>
        </p:nvSpPr>
        <p:spPr bwMode="auto">
          <a:xfrm>
            <a:off x="4477872" y="5229198"/>
            <a:ext cx="1450642" cy="169709"/>
          </a:xfrm>
          <a:prstGeom prst="roundRect">
            <a:avLst/>
          </a:prstGeom>
          <a:noFill/>
          <a:ln w="50800" algn="ctr">
            <a:noFill/>
            <a:miter lim="800000"/>
            <a:headEnd/>
            <a:tailEnd/>
          </a:ln>
        </p:spPr>
        <p:txBody>
          <a:bodyPr wrap="none" lIns="36000" tIns="10800" rIns="36000" bIns="10800" rtlCol="0" anchor="ctr">
            <a:noAutofit/>
          </a:bodyPr>
          <a:lstStyle/>
          <a:p>
            <a:pPr marL="185738" marR="0" lvl="0" indent="-185738" algn="r" defTabSz="914400" rtl="0" eaLnBrk="1" fontAlgn="auto" latinLnBrk="0" hangingPunct="1">
              <a:lnSpc>
                <a:spcPct val="100000"/>
              </a:lnSpc>
              <a:spcBef>
                <a:spcPts val="0"/>
              </a:spcBef>
              <a:spcAft>
                <a:spcPts val="0"/>
              </a:spcAft>
              <a:buClr>
                <a:srgbClr val="969696"/>
              </a:buClr>
              <a:buSzPct val="80000"/>
              <a:buFontTx/>
              <a:buNone/>
              <a:tabLst/>
              <a:defRPr/>
            </a:pPr>
            <a:r>
              <a:rPr kumimoji="1" lang="en-US" altLang="ja-JP" sz="1050" b="1" i="0" u="none" strike="noStrike" kern="1200" cap="none" spc="0" normalizeH="0" baseline="0" noProof="0" dirty="0">
                <a:ln>
                  <a:noFill/>
                </a:ln>
                <a:solidFill>
                  <a:srgbClr val="000000"/>
                </a:solidFill>
                <a:effectLst>
                  <a:glow rad="101600">
                    <a:prstClr val="white"/>
                  </a:glow>
                </a:effectLst>
                <a:uLnTx/>
                <a:uFillTx/>
                <a:latin typeface="ＭＳ Ｐゴシック" panose="020B0600070205080204" pitchFamily="50" charset="-128"/>
                <a:ea typeface="ＭＳ Ｐゴシック" panose="020B0600070205080204" pitchFamily="50" charset="-128"/>
                <a:cs typeface="+mn-cs"/>
              </a:rPr>
              <a:t>ON the UMEDA</a:t>
            </a:r>
            <a:endParaRPr kumimoji="1" lang="ja-JP" altLang="en-US" sz="1050" b="1" i="0" u="none" strike="noStrike" kern="1200" cap="none" spc="0" normalizeH="0" baseline="0" noProof="0" dirty="0">
              <a:ln>
                <a:noFill/>
              </a:ln>
              <a:solidFill>
                <a:srgbClr val="000000"/>
              </a:solidFill>
              <a:effectLst>
                <a:glow rad="101600">
                  <a:prstClr val="white"/>
                </a:glow>
              </a:effectLst>
              <a:uLnTx/>
              <a:uFillTx/>
              <a:latin typeface="ＭＳ Ｐゴシック" panose="020B0600070205080204" pitchFamily="50" charset="-128"/>
              <a:ea typeface="ＭＳ Ｐゴシック" panose="020B0600070205080204" pitchFamily="50" charset="-128"/>
              <a:cs typeface="+mn-cs"/>
            </a:endParaRPr>
          </a:p>
        </p:txBody>
      </p:sp>
      <p:pic>
        <p:nvPicPr>
          <p:cNvPr id="112" name="図 111">
            <a:extLst>
              <a:ext uri="{FF2B5EF4-FFF2-40B4-BE49-F238E27FC236}">
                <a16:creationId xmlns:a16="http://schemas.microsoft.com/office/drawing/2014/main" id="{F2A30466-2591-40A5-8DB1-4F07760069FC}"/>
              </a:ext>
            </a:extLst>
          </p:cNvPr>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4457512" y="4077072"/>
            <a:ext cx="1438021" cy="284756"/>
          </a:xfrm>
          <a:prstGeom prst="rect">
            <a:avLst/>
          </a:prstGeom>
          <a:effectLst>
            <a:glow rad="50800">
              <a:schemeClr val="bg1"/>
            </a:glow>
          </a:effectLst>
        </p:spPr>
      </p:pic>
      <p:grpSp>
        <p:nvGrpSpPr>
          <p:cNvPr id="113" name="グループ化 112">
            <a:extLst>
              <a:ext uri="{FF2B5EF4-FFF2-40B4-BE49-F238E27FC236}">
                <a16:creationId xmlns:a16="http://schemas.microsoft.com/office/drawing/2014/main" id="{23339DF1-AC87-4169-9249-C7A99280DF10}"/>
              </a:ext>
            </a:extLst>
          </p:cNvPr>
          <p:cNvGrpSpPr/>
          <p:nvPr/>
        </p:nvGrpSpPr>
        <p:grpSpPr>
          <a:xfrm>
            <a:off x="6036962" y="4127928"/>
            <a:ext cx="2160240" cy="1277005"/>
            <a:chOff x="5940152" y="4127928"/>
            <a:chExt cx="2388981" cy="1277005"/>
          </a:xfrm>
        </p:grpSpPr>
        <p:pic>
          <p:nvPicPr>
            <p:cNvPr id="114" name="図 113">
              <a:extLst>
                <a:ext uri="{FF2B5EF4-FFF2-40B4-BE49-F238E27FC236}">
                  <a16:creationId xmlns:a16="http://schemas.microsoft.com/office/drawing/2014/main" id="{67ADC12D-7FA3-4802-B0C1-974604CBBA57}"/>
                </a:ext>
              </a:extLst>
            </p:cNvPr>
            <p:cNvPicPr>
              <a:picLocks noChangeAspect="1"/>
            </p:cNvPicPr>
            <p:nvPr/>
          </p:nvPicPr>
          <p:blipFill>
            <a:blip r:embed="rId8"/>
            <a:stretch>
              <a:fillRect/>
            </a:stretch>
          </p:blipFill>
          <p:spPr>
            <a:xfrm>
              <a:off x="5940152" y="4127928"/>
              <a:ext cx="2388981" cy="1277005"/>
            </a:xfrm>
            <a:prstGeom prst="rect">
              <a:avLst/>
            </a:prstGeom>
          </p:spPr>
        </p:pic>
        <p:sp>
          <p:nvSpPr>
            <p:cNvPr id="115" name="角丸四角形 73">
              <a:extLst>
                <a:ext uri="{FF2B5EF4-FFF2-40B4-BE49-F238E27FC236}">
                  <a16:creationId xmlns:a16="http://schemas.microsoft.com/office/drawing/2014/main" id="{537D509F-5DE0-4D59-A1C2-D01B2092BC32}"/>
                </a:ext>
              </a:extLst>
            </p:cNvPr>
            <p:cNvSpPr/>
            <p:nvPr/>
          </p:nvSpPr>
          <p:spPr bwMode="auto">
            <a:xfrm>
              <a:off x="6878491" y="5235224"/>
              <a:ext cx="1450642" cy="169709"/>
            </a:xfrm>
            <a:prstGeom prst="roundRect">
              <a:avLst/>
            </a:prstGeom>
            <a:noFill/>
            <a:ln w="50800" algn="ctr">
              <a:noFill/>
              <a:miter lim="800000"/>
              <a:headEnd/>
              <a:tailEnd/>
            </a:ln>
          </p:spPr>
          <p:txBody>
            <a:bodyPr wrap="none" lIns="36000" tIns="10800" rIns="36000" bIns="10800" rtlCol="0" anchor="ctr">
              <a:noAutofit/>
            </a:bodyPr>
            <a:lstStyle/>
            <a:p>
              <a:pPr marL="185738" marR="0" lvl="0" indent="-185738" algn="r" defTabSz="914400" rtl="0" eaLnBrk="1" fontAlgn="auto" latinLnBrk="0" hangingPunct="1">
                <a:lnSpc>
                  <a:spcPct val="100000"/>
                </a:lnSpc>
                <a:spcBef>
                  <a:spcPts val="0"/>
                </a:spcBef>
                <a:spcAft>
                  <a:spcPts val="0"/>
                </a:spcAft>
                <a:buClr>
                  <a:srgbClr val="969696"/>
                </a:buClr>
                <a:buSzPct val="80000"/>
                <a:buFontTx/>
                <a:buNone/>
                <a:tabLst/>
                <a:defRPr/>
              </a:pPr>
              <a:r>
                <a:rPr kumimoji="1" lang="en-US" altLang="ja-JP" sz="1050" b="1" i="0" u="none" strike="noStrike" kern="1200" cap="none" spc="0" normalizeH="0" baseline="0" noProof="0" dirty="0">
                  <a:ln>
                    <a:noFill/>
                  </a:ln>
                  <a:solidFill>
                    <a:srgbClr val="000000"/>
                  </a:solidFill>
                  <a:effectLst>
                    <a:glow rad="101600">
                      <a:prstClr val="white"/>
                    </a:glow>
                  </a:effectLst>
                  <a:uLnTx/>
                  <a:uFillTx/>
                  <a:latin typeface="ＭＳ Ｐゴシック" panose="020B0600070205080204" pitchFamily="50" charset="-128"/>
                  <a:ea typeface="ＭＳ Ｐゴシック" panose="020B0600070205080204" pitchFamily="50" charset="-128"/>
                  <a:cs typeface="+mn-cs"/>
                </a:rPr>
                <a:t>CAFÉ ON the</a:t>
              </a:r>
              <a:r>
                <a:rPr kumimoji="1" lang="ja-JP" altLang="en-US" sz="1050" b="1" i="0" u="none" strike="noStrike" kern="1200" cap="none" spc="0" normalizeH="0" baseline="0" noProof="0" dirty="0">
                  <a:ln>
                    <a:noFill/>
                  </a:ln>
                  <a:solidFill>
                    <a:srgbClr val="000000"/>
                  </a:solidFill>
                  <a:effectLst>
                    <a:glow rad="101600">
                      <a:prstClr val="white"/>
                    </a:glow>
                  </a:effectLst>
                  <a:uLnTx/>
                  <a:uFillTx/>
                  <a:latin typeface="ＭＳ Ｐゴシック" panose="020B0600070205080204" pitchFamily="50" charset="-128"/>
                  <a:ea typeface="ＭＳ Ｐゴシック" panose="020B0600070205080204" pitchFamily="50" charset="-128"/>
                  <a:cs typeface="+mn-cs"/>
                </a:rPr>
                <a:t>ドーチカ</a:t>
              </a:r>
            </a:p>
          </p:txBody>
        </p:sp>
      </p:grpSp>
      <p:grpSp>
        <p:nvGrpSpPr>
          <p:cNvPr id="116" name="グループ化 115">
            <a:extLst>
              <a:ext uri="{FF2B5EF4-FFF2-40B4-BE49-F238E27FC236}">
                <a16:creationId xmlns:a16="http://schemas.microsoft.com/office/drawing/2014/main" id="{1EBEBB7E-1669-4FF1-8D7F-FE444AC1CBF7}"/>
              </a:ext>
            </a:extLst>
          </p:cNvPr>
          <p:cNvGrpSpPr/>
          <p:nvPr/>
        </p:nvGrpSpPr>
        <p:grpSpPr>
          <a:xfrm>
            <a:off x="4067945" y="5445224"/>
            <a:ext cx="1880646" cy="1224136"/>
            <a:chOff x="4067944" y="5589240"/>
            <a:chExt cx="2592288" cy="1029857"/>
          </a:xfrm>
        </p:grpSpPr>
        <p:pic>
          <p:nvPicPr>
            <p:cNvPr id="117" name="図 116">
              <a:extLst>
                <a:ext uri="{FF2B5EF4-FFF2-40B4-BE49-F238E27FC236}">
                  <a16:creationId xmlns:a16="http://schemas.microsoft.com/office/drawing/2014/main" id="{0749F6F2-EC44-4F4A-8D3A-B53BCF604B79}"/>
                </a:ext>
              </a:extLst>
            </p:cNvPr>
            <p:cNvPicPr>
              <a:picLocks noChangeAspect="1"/>
            </p:cNvPicPr>
            <p:nvPr/>
          </p:nvPicPr>
          <p:blipFill>
            <a:blip r:embed="rId9"/>
            <a:stretch>
              <a:fillRect/>
            </a:stretch>
          </p:blipFill>
          <p:spPr>
            <a:xfrm>
              <a:off x="4067944" y="5589240"/>
              <a:ext cx="2592288" cy="1029857"/>
            </a:xfrm>
            <a:prstGeom prst="rect">
              <a:avLst/>
            </a:prstGeom>
          </p:spPr>
        </p:pic>
        <p:sp>
          <p:nvSpPr>
            <p:cNvPr id="118" name="角丸四角形 73">
              <a:extLst>
                <a:ext uri="{FF2B5EF4-FFF2-40B4-BE49-F238E27FC236}">
                  <a16:creationId xmlns:a16="http://schemas.microsoft.com/office/drawing/2014/main" id="{00189FDF-EEA3-4CE1-B7D5-766AFCAC8026}"/>
                </a:ext>
              </a:extLst>
            </p:cNvPr>
            <p:cNvSpPr/>
            <p:nvPr/>
          </p:nvSpPr>
          <p:spPr bwMode="auto">
            <a:xfrm>
              <a:off x="5209591" y="6449388"/>
              <a:ext cx="1450641" cy="169709"/>
            </a:xfrm>
            <a:prstGeom prst="roundRect">
              <a:avLst/>
            </a:prstGeom>
            <a:noFill/>
            <a:ln w="50800" algn="ctr">
              <a:noFill/>
              <a:miter lim="800000"/>
              <a:headEnd/>
              <a:tailEnd/>
            </a:ln>
          </p:spPr>
          <p:txBody>
            <a:bodyPr wrap="none" lIns="36000" tIns="10800" rIns="36000" bIns="10800" rtlCol="0" anchor="ctr">
              <a:noAutofit/>
            </a:bodyPr>
            <a:lstStyle/>
            <a:p>
              <a:pPr marL="185738" marR="0" lvl="0" indent="-185738" algn="r" defTabSz="914400" rtl="0" eaLnBrk="1" fontAlgn="auto" latinLnBrk="0" hangingPunct="1">
                <a:lnSpc>
                  <a:spcPct val="100000"/>
                </a:lnSpc>
                <a:spcBef>
                  <a:spcPts val="0"/>
                </a:spcBef>
                <a:spcAft>
                  <a:spcPts val="0"/>
                </a:spcAft>
                <a:buClr>
                  <a:srgbClr val="969696"/>
                </a:buClr>
                <a:buSzPct val="80000"/>
                <a:buFontTx/>
                <a:buNone/>
                <a:tabLst/>
                <a:defRPr/>
              </a:pPr>
              <a:r>
                <a:rPr kumimoji="1" lang="en-US" altLang="ja-JP" sz="1050" b="1" i="0" u="none" strike="noStrike" kern="1200" cap="none" spc="0" normalizeH="0" baseline="0" noProof="0" dirty="0">
                  <a:ln>
                    <a:noFill/>
                  </a:ln>
                  <a:solidFill>
                    <a:srgbClr val="000000"/>
                  </a:solidFill>
                  <a:effectLst>
                    <a:glow rad="101600">
                      <a:prstClr val="white"/>
                    </a:glow>
                  </a:effectLst>
                  <a:uLnTx/>
                  <a:uFillTx/>
                  <a:latin typeface="ＭＳ Ｐゴシック" panose="020B0600070205080204" pitchFamily="50" charset="-128"/>
                  <a:ea typeface="ＭＳ Ｐゴシック" panose="020B0600070205080204" pitchFamily="50" charset="-128"/>
                  <a:cs typeface="+mn-cs"/>
                </a:rPr>
                <a:t>Can</a:t>
              </a:r>
              <a:r>
                <a:rPr kumimoji="1" lang="ja-JP" altLang="en-US" sz="1050" b="1" i="0" u="none" strike="noStrike" kern="1200" cap="none" spc="0" normalizeH="0" baseline="0" noProof="0" dirty="0">
                  <a:ln>
                    <a:noFill/>
                  </a:ln>
                  <a:solidFill>
                    <a:srgbClr val="000000"/>
                  </a:solidFill>
                  <a:effectLst>
                    <a:glow rad="101600">
                      <a:prstClr val="white"/>
                    </a:glow>
                  </a:effectLst>
                  <a:uLnTx/>
                  <a:uFillTx/>
                  <a:latin typeface="ＭＳ Ｐゴシック" panose="020B0600070205080204" pitchFamily="50" charset="-128"/>
                  <a:ea typeface="ＭＳ Ｐゴシック" panose="020B0600070205080204" pitchFamily="50" charset="-128"/>
                  <a:cs typeface="+mn-cs"/>
                </a:rPr>
                <a:t>★</a:t>
              </a:r>
              <a:r>
                <a:rPr kumimoji="1" lang="en-US" altLang="ja-JP" sz="1050" b="1" i="0" u="none" strike="noStrike" kern="1200" cap="none" spc="0" normalizeH="0" baseline="0" noProof="0" dirty="0">
                  <a:ln>
                    <a:noFill/>
                  </a:ln>
                  <a:solidFill>
                    <a:srgbClr val="000000"/>
                  </a:solidFill>
                  <a:effectLst>
                    <a:glow rad="101600">
                      <a:prstClr val="white"/>
                    </a:glow>
                  </a:effectLst>
                  <a:uLnTx/>
                  <a:uFillTx/>
                  <a:latin typeface="ＭＳ Ｐゴシック" panose="020B0600070205080204" pitchFamily="50" charset="-128"/>
                  <a:ea typeface="ＭＳ Ｐゴシック" panose="020B0600070205080204" pitchFamily="50" charset="-128"/>
                  <a:cs typeface="+mn-cs"/>
                </a:rPr>
                <a:t>Do </a:t>
              </a:r>
              <a:r>
                <a:rPr kumimoji="1" lang="ja-JP" altLang="en-US" sz="1050" b="1" i="0" u="none" strike="noStrike" kern="1200" cap="none" spc="0" normalizeH="0" baseline="0" noProof="0" dirty="0">
                  <a:ln>
                    <a:noFill/>
                  </a:ln>
                  <a:solidFill>
                    <a:srgbClr val="000000"/>
                  </a:solidFill>
                  <a:effectLst>
                    <a:glow rad="101600">
                      <a:prstClr val="white"/>
                    </a:glow>
                  </a:effectLst>
                  <a:uLnTx/>
                  <a:uFillTx/>
                  <a:latin typeface="ＭＳ Ｐゴシック" panose="020B0600070205080204" pitchFamily="50" charset="-128"/>
                  <a:ea typeface="ＭＳ Ｐゴシック" panose="020B0600070205080204" pitchFamily="50" charset="-128"/>
                  <a:cs typeface="+mn-cs"/>
                </a:rPr>
                <a:t>なんばウォーク店</a:t>
              </a:r>
            </a:p>
          </p:txBody>
        </p:sp>
      </p:grpSp>
      <p:sp>
        <p:nvSpPr>
          <p:cNvPr id="44" name="角丸四角形 43"/>
          <p:cNvSpPr/>
          <p:nvPr/>
        </p:nvSpPr>
        <p:spPr>
          <a:xfrm>
            <a:off x="7396758" y="188640"/>
            <a:ext cx="1423714" cy="360040"/>
          </a:xfrm>
          <a:prstGeom prst="roundRect">
            <a:avLst/>
          </a:prstGeom>
          <a:solidFill>
            <a:srgbClr val="0070C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追加</a:t>
            </a:r>
          </a:p>
        </p:txBody>
      </p:sp>
      <p:sp>
        <p:nvSpPr>
          <p:cNvPr id="45" name="正方形/長方形 44"/>
          <p:cNvSpPr/>
          <p:nvPr/>
        </p:nvSpPr>
        <p:spPr>
          <a:xfrm>
            <a:off x="5694058" y="188640"/>
            <a:ext cx="1614246" cy="360040"/>
          </a:xfrm>
          <a:prstGeom prst="rect">
            <a:avLst/>
          </a:prstGeom>
          <a:solidFill>
            <a:schemeClr val="accent3">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1600" b="1" dirty="0" smtClean="0">
                <a:solidFill>
                  <a:schemeClr val="bg1"/>
                </a:solidFill>
                <a:latin typeface="BIZ UDゴシック" panose="020B0400000000000000" pitchFamily="49" charset="-128"/>
                <a:ea typeface="BIZ UDゴシック" panose="020B0400000000000000" pitchFamily="49" charset="-128"/>
              </a:rPr>
              <a:t>民営化後の</a:t>
            </a:r>
            <a:r>
              <a:rPr kumimoji="1" lang="ja-JP" altLang="en-US" sz="1600" b="1" dirty="0">
                <a:solidFill>
                  <a:schemeClr val="bg1"/>
                </a:solidFill>
                <a:latin typeface="BIZ UDゴシック" panose="020B0400000000000000" pitchFamily="49" charset="-128"/>
                <a:ea typeface="BIZ UDゴシック" panose="020B0400000000000000" pitchFamily="49" charset="-128"/>
              </a:rPr>
              <a:t>取組</a:t>
            </a:r>
          </a:p>
        </p:txBody>
      </p:sp>
      <p:sp>
        <p:nvSpPr>
          <p:cNvPr id="46" name="テキスト ボックス 45"/>
          <p:cNvSpPr txBox="1"/>
          <p:nvPr/>
        </p:nvSpPr>
        <p:spPr>
          <a:xfrm>
            <a:off x="0" y="0"/>
            <a:ext cx="3851920" cy="26064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Ⅱ</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公民連携</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経営形態の見直し</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民営化の取組</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・地下鉄</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2" name="スライド番号プレースホルダー 1"/>
          <p:cNvSpPr>
            <a:spLocks noGrp="1"/>
          </p:cNvSpPr>
          <p:nvPr>
            <p:ph type="sldNum" sz="quarter" idx="12"/>
          </p:nvPr>
        </p:nvSpPr>
        <p:spPr/>
        <p:txBody>
          <a:bodyPr/>
          <a:lstStyle/>
          <a:p>
            <a:fld id="{CCEC3038-1CF1-4B63-9920-55248DCFBA97}" type="slidenum">
              <a:rPr kumimoji="1" lang="ja-JP" altLang="en-US" smtClean="0"/>
              <a:pPr/>
              <a:t>70</a:t>
            </a:fld>
            <a:endParaRPr kumimoji="1" lang="ja-JP" altLang="en-US"/>
          </a:p>
        </p:txBody>
      </p:sp>
    </p:spTree>
    <p:extLst>
      <p:ext uri="{BB962C8B-B14F-4D97-AF65-F5344CB8AC3E}">
        <p14:creationId xmlns:p14="http://schemas.microsoft.com/office/powerpoint/2010/main" val="2434699278"/>
      </p:ext>
    </p:extLst>
  </p:cSld>
  <p:clrMapOvr>
    <a:masterClrMapping/>
  </p:clrMapOvr>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正方形/長方形 26"/>
          <p:cNvSpPr/>
          <p:nvPr/>
        </p:nvSpPr>
        <p:spPr>
          <a:xfrm>
            <a:off x="251520" y="260648"/>
            <a:ext cx="5904656" cy="369332"/>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③経営体質の強化（決算状況の推移） </a:t>
            </a:r>
            <a:r>
              <a:rPr kumimoji="1" lang="en-US" altLang="ja-JP" sz="1600" b="1"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Osaka Metro</a:t>
            </a:r>
            <a:r>
              <a:rPr kumimoji="1" lang="ja-JP" altLang="en-US" sz="1600" b="1"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単体</a:t>
            </a:r>
            <a:endParaRPr kumimoji="1" lang="ja-JP" altLang="en-US" sz="1800" b="1"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endParaRPr>
          </a:p>
        </p:txBody>
      </p:sp>
      <p:cxnSp>
        <p:nvCxnSpPr>
          <p:cNvPr id="28" name="直線コネクタ 27"/>
          <p:cNvCxnSpPr/>
          <p:nvPr/>
        </p:nvCxnSpPr>
        <p:spPr>
          <a:xfrm>
            <a:off x="179512" y="620688"/>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5" name="テキスト ボックス 4">
            <a:extLst>
              <a:ext uri="{FF2B5EF4-FFF2-40B4-BE49-F238E27FC236}">
                <a16:creationId xmlns:a16="http://schemas.microsoft.com/office/drawing/2014/main" id="{19784CB9-77DF-442C-BDBC-A5BF0E468CE4}"/>
              </a:ext>
            </a:extLst>
          </p:cNvPr>
          <p:cNvSpPr txBox="1"/>
          <p:nvPr/>
        </p:nvSpPr>
        <p:spPr>
          <a:xfrm>
            <a:off x="179513" y="692696"/>
            <a:ext cx="8712968" cy="107721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民営化後、順調に推移していたが、</a:t>
            </a:r>
            <a:r>
              <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2019</a:t>
            </a: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年度期末から新型コロナウイルス感染症の影響により</a:t>
            </a:r>
            <a:endPar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経営環境が激変。この環境下、持続可能な事業体になるべく、経営の合理化・効率化を始めとする</a:t>
            </a:r>
            <a:endPar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引き締まった経営施策に取り組み、</a:t>
            </a:r>
            <a:r>
              <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2021</a:t>
            </a: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年度も感染症の影響を受けたものの、鉄道の運輸収入などが回復し、増収増益となり黒字化を達成。</a:t>
            </a:r>
          </a:p>
        </p:txBody>
      </p:sp>
      <p:sp>
        <p:nvSpPr>
          <p:cNvPr id="11" name="正方形/長方形 10"/>
          <p:cNvSpPr/>
          <p:nvPr/>
        </p:nvSpPr>
        <p:spPr>
          <a:xfrm>
            <a:off x="5694058" y="188640"/>
            <a:ext cx="1614246" cy="360040"/>
          </a:xfrm>
          <a:prstGeom prst="rect">
            <a:avLst/>
          </a:prstGeom>
          <a:solidFill>
            <a:schemeClr val="accent3">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1600" b="1" dirty="0" smtClean="0">
                <a:solidFill>
                  <a:schemeClr val="bg1"/>
                </a:solidFill>
                <a:latin typeface="BIZ UDゴシック" panose="020B0400000000000000" pitchFamily="49" charset="-128"/>
                <a:ea typeface="BIZ UDゴシック" panose="020B0400000000000000" pitchFamily="49" charset="-128"/>
              </a:rPr>
              <a:t>民営化後の</a:t>
            </a:r>
            <a:r>
              <a:rPr kumimoji="1" lang="ja-JP" altLang="en-US" sz="1600" b="1" dirty="0">
                <a:solidFill>
                  <a:schemeClr val="bg1"/>
                </a:solidFill>
                <a:latin typeface="BIZ UDゴシック" panose="020B0400000000000000" pitchFamily="49" charset="-128"/>
                <a:ea typeface="BIZ UDゴシック" panose="020B0400000000000000" pitchFamily="49" charset="-128"/>
              </a:rPr>
              <a:t>取組</a:t>
            </a:r>
          </a:p>
        </p:txBody>
      </p:sp>
      <p:sp>
        <p:nvSpPr>
          <p:cNvPr id="12" name="角丸四角形 11"/>
          <p:cNvSpPr/>
          <p:nvPr/>
        </p:nvSpPr>
        <p:spPr>
          <a:xfrm>
            <a:off x="7396758" y="188640"/>
            <a:ext cx="1423714" cy="360040"/>
          </a:xfrm>
          <a:prstGeom prst="roundRect">
            <a:avLst/>
          </a:prstGeom>
          <a:solidFill>
            <a:srgbClr val="0070C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追加</a:t>
            </a:r>
          </a:p>
        </p:txBody>
      </p:sp>
      <p:sp>
        <p:nvSpPr>
          <p:cNvPr id="13" name="テキスト ボックス 12"/>
          <p:cNvSpPr txBox="1"/>
          <p:nvPr/>
        </p:nvSpPr>
        <p:spPr>
          <a:xfrm>
            <a:off x="0" y="0"/>
            <a:ext cx="3851920" cy="26064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Ⅱ</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公民連携</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経営形態の見直し</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民営化の取組</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・地下鉄</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2" name="スライド番号プレースホルダー 1"/>
          <p:cNvSpPr>
            <a:spLocks noGrp="1"/>
          </p:cNvSpPr>
          <p:nvPr>
            <p:ph type="sldNum" sz="quarter" idx="12"/>
          </p:nvPr>
        </p:nvSpPr>
        <p:spPr/>
        <p:txBody>
          <a:bodyPr/>
          <a:lstStyle/>
          <a:p>
            <a:fld id="{CCEC3038-1CF1-4B63-9920-55248DCFBA97}" type="slidenum">
              <a:rPr kumimoji="1" lang="ja-JP" altLang="en-US" smtClean="0"/>
              <a:pPr/>
              <a:t>71</a:t>
            </a:fld>
            <a:endParaRPr kumimoji="1" lang="ja-JP" altLang="en-US"/>
          </a:p>
        </p:txBody>
      </p:sp>
      <p:pic>
        <p:nvPicPr>
          <p:cNvPr id="3" name="図 2"/>
          <p:cNvPicPr>
            <a:picLocks noChangeAspect="1"/>
          </p:cNvPicPr>
          <p:nvPr/>
        </p:nvPicPr>
        <p:blipFill>
          <a:blip r:embed="rId3"/>
          <a:stretch>
            <a:fillRect/>
          </a:stretch>
        </p:blipFill>
        <p:spPr>
          <a:xfrm>
            <a:off x="521432" y="1832630"/>
            <a:ext cx="8029128" cy="4816257"/>
          </a:xfrm>
          <a:prstGeom prst="rect">
            <a:avLst/>
          </a:prstGeom>
        </p:spPr>
      </p:pic>
    </p:spTree>
    <p:extLst>
      <p:ext uri="{BB962C8B-B14F-4D97-AF65-F5344CB8AC3E}">
        <p14:creationId xmlns:p14="http://schemas.microsoft.com/office/powerpoint/2010/main" val="1823925894"/>
      </p:ext>
    </p:extLst>
  </p:cSld>
  <p:clrMapOvr>
    <a:masterClrMapping/>
  </p:clrMapOvr>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正方形/長方形 26"/>
          <p:cNvSpPr/>
          <p:nvPr/>
        </p:nvSpPr>
        <p:spPr>
          <a:xfrm>
            <a:off x="251520" y="260648"/>
            <a:ext cx="5904656" cy="369332"/>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③経営体質の強化（決算状況の推移） </a:t>
            </a:r>
            <a:r>
              <a:rPr kumimoji="1" lang="ja-JP" altLang="en-US" sz="1600" b="1"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グループ連結</a:t>
            </a:r>
            <a:endParaRPr kumimoji="1" lang="ja-JP" altLang="en-US" sz="1400" b="1" i="0" u="sng" strike="noStrike" kern="1200" cap="none" spc="0" normalizeH="0" baseline="0" noProof="0" dirty="0">
              <a:ln>
                <a:noFill/>
              </a:ln>
              <a:solidFill>
                <a:srgbClr val="FF0000"/>
              </a:solidFill>
              <a:effectLst/>
              <a:uLnTx/>
              <a:uFillTx/>
              <a:latin typeface="Calibri" pitchFamily="34" charset="0"/>
              <a:ea typeface="ＭＳ Ｐゴシック" panose="020B0600070205080204" pitchFamily="50" charset="-128"/>
              <a:cs typeface="+mn-cs"/>
            </a:endParaRPr>
          </a:p>
        </p:txBody>
      </p:sp>
      <p:cxnSp>
        <p:nvCxnSpPr>
          <p:cNvPr id="28" name="直線コネクタ 27"/>
          <p:cNvCxnSpPr/>
          <p:nvPr/>
        </p:nvCxnSpPr>
        <p:spPr>
          <a:xfrm>
            <a:off x="179512" y="620688"/>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1" name="テキスト ボックス 10">
            <a:extLst>
              <a:ext uri="{FF2B5EF4-FFF2-40B4-BE49-F238E27FC236}">
                <a16:creationId xmlns:a16="http://schemas.microsoft.com/office/drawing/2014/main" id="{CCD0A3BA-B079-4C43-9F05-D5D3BDD3AE5D}"/>
              </a:ext>
            </a:extLst>
          </p:cNvPr>
          <p:cNvSpPr txBox="1"/>
          <p:nvPr/>
        </p:nvSpPr>
        <p:spPr>
          <a:xfrm>
            <a:off x="179512" y="695598"/>
            <a:ext cx="8784975" cy="107721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民営化後、順調に推移していたが、</a:t>
            </a:r>
            <a:r>
              <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2019</a:t>
            </a: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年度期末から新型コロナウイルス感染症の影響により</a:t>
            </a:r>
            <a:endPar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経営環境が激変。この環境下、持続可能な事業体になるべく、経営の合理化・効率化を始めとする</a:t>
            </a:r>
            <a:endPar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引き締まった経営施策に取り組み、</a:t>
            </a:r>
            <a:r>
              <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2021</a:t>
            </a: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年度も感染症の影響を受けたものの、鉄道の運輸収入などが回復し、増収増益となり黒字化を達成。</a:t>
            </a:r>
          </a:p>
        </p:txBody>
      </p:sp>
      <p:sp>
        <p:nvSpPr>
          <p:cNvPr id="13" name="正方形/長方形 12"/>
          <p:cNvSpPr/>
          <p:nvPr/>
        </p:nvSpPr>
        <p:spPr>
          <a:xfrm>
            <a:off x="5694058" y="188640"/>
            <a:ext cx="1614246" cy="360040"/>
          </a:xfrm>
          <a:prstGeom prst="rect">
            <a:avLst/>
          </a:prstGeom>
          <a:solidFill>
            <a:schemeClr val="accent3">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1600" b="1" dirty="0" smtClean="0">
                <a:solidFill>
                  <a:schemeClr val="bg1"/>
                </a:solidFill>
                <a:latin typeface="BIZ UDゴシック" panose="020B0400000000000000" pitchFamily="49" charset="-128"/>
                <a:ea typeface="BIZ UDゴシック" panose="020B0400000000000000" pitchFamily="49" charset="-128"/>
              </a:rPr>
              <a:t>民営化後の</a:t>
            </a:r>
            <a:r>
              <a:rPr kumimoji="1" lang="ja-JP" altLang="en-US" sz="1600" b="1" dirty="0">
                <a:solidFill>
                  <a:schemeClr val="bg1"/>
                </a:solidFill>
                <a:latin typeface="BIZ UDゴシック" panose="020B0400000000000000" pitchFamily="49" charset="-128"/>
                <a:ea typeface="BIZ UDゴシック" panose="020B0400000000000000" pitchFamily="49" charset="-128"/>
              </a:rPr>
              <a:t>取組</a:t>
            </a:r>
          </a:p>
        </p:txBody>
      </p:sp>
      <p:sp>
        <p:nvSpPr>
          <p:cNvPr id="14" name="角丸四角形 13"/>
          <p:cNvSpPr/>
          <p:nvPr/>
        </p:nvSpPr>
        <p:spPr>
          <a:xfrm>
            <a:off x="7396758" y="188640"/>
            <a:ext cx="1423714" cy="360040"/>
          </a:xfrm>
          <a:prstGeom prst="roundRect">
            <a:avLst/>
          </a:prstGeom>
          <a:solidFill>
            <a:srgbClr val="0070C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追加</a:t>
            </a:r>
          </a:p>
        </p:txBody>
      </p:sp>
      <p:sp>
        <p:nvSpPr>
          <p:cNvPr id="12" name="テキスト ボックス 11"/>
          <p:cNvSpPr txBox="1"/>
          <p:nvPr/>
        </p:nvSpPr>
        <p:spPr>
          <a:xfrm>
            <a:off x="0" y="0"/>
            <a:ext cx="3851920" cy="26064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Ⅱ</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公民連携</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経営形態の見直し</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民営化の取組</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・地下鉄</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2" name="スライド番号プレースホルダー 1"/>
          <p:cNvSpPr>
            <a:spLocks noGrp="1"/>
          </p:cNvSpPr>
          <p:nvPr>
            <p:ph type="sldNum" sz="quarter" idx="12"/>
          </p:nvPr>
        </p:nvSpPr>
        <p:spPr/>
        <p:txBody>
          <a:bodyPr/>
          <a:lstStyle/>
          <a:p>
            <a:fld id="{CCEC3038-1CF1-4B63-9920-55248DCFBA97}" type="slidenum">
              <a:rPr kumimoji="1" lang="ja-JP" altLang="en-US" smtClean="0"/>
              <a:pPr/>
              <a:t>72</a:t>
            </a:fld>
            <a:endParaRPr kumimoji="1" lang="ja-JP" altLang="en-US" dirty="0"/>
          </a:p>
        </p:txBody>
      </p:sp>
      <p:pic>
        <p:nvPicPr>
          <p:cNvPr id="3" name="図 2"/>
          <p:cNvPicPr>
            <a:picLocks noChangeAspect="1"/>
          </p:cNvPicPr>
          <p:nvPr/>
        </p:nvPicPr>
        <p:blipFill>
          <a:blip r:embed="rId3"/>
          <a:stretch>
            <a:fillRect/>
          </a:stretch>
        </p:blipFill>
        <p:spPr>
          <a:xfrm>
            <a:off x="557435" y="1663752"/>
            <a:ext cx="8029128" cy="4938188"/>
          </a:xfrm>
          <a:prstGeom prst="rect">
            <a:avLst/>
          </a:prstGeom>
        </p:spPr>
      </p:pic>
    </p:spTree>
    <p:extLst>
      <p:ext uri="{BB962C8B-B14F-4D97-AF65-F5344CB8AC3E}">
        <p14:creationId xmlns:p14="http://schemas.microsoft.com/office/powerpoint/2010/main" val="2127587679"/>
      </p:ext>
    </p:extLst>
  </p:cSld>
  <p:clrMapOvr>
    <a:masterClrMapping/>
  </p:clrMapOvr>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正方形/長方形 26"/>
          <p:cNvSpPr/>
          <p:nvPr/>
        </p:nvSpPr>
        <p:spPr>
          <a:xfrm>
            <a:off x="251520" y="260648"/>
            <a:ext cx="5904656" cy="369332"/>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③経営体質の強化（大阪市への財政貢献の推移）</a:t>
            </a:r>
          </a:p>
        </p:txBody>
      </p:sp>
      <p:cxnSp>
        <p:nvCxnSpPr>
          <p:cNvPr id="28" name="直線コネクタ 27"/>
          <p:cNvCxnSpPr/>
          <p:nvPr/>
        </p:nvCxnSpPr>
        <p:spPr>
          <a:xfrm>
            <a:off x="179512" y="620688"/>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0" name="正方形/長方形 9"/>
          <p:cNvSpPr/>
          <p:nvPr/>
        </p:nvSpPr>
        <p:spPr>
          <a:xfrm>
            <a:off x="5694058" y="188640"/>
            <a:ext cx="1614246" cy="360040"/>
          </a:xfrm>
          <a:prstGeom prst="rect">
            <a:avLst/>
          </a:prstGeom>
          <a:solidFill>
            <a:schemeClr val="accent3">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1600" b="1" dirty="0" smtClean="0">
                <a:solidFill>
                  <a:schemeClr val="bg1"/>
                </a:solidFill>
                <a:latin typeface="BIZ UDゴシック" panose="020B0400000000000000" pitchFamily="49" charset="-128"/>
                <a:ea typeface="BIZ UDゴシック" panose="020B0400000000000000" pitchFamily="49" charset="-128"/>
              </a:rPr>
              <a:t>民営化後の</a:t>
            </a:r>
            <a:r>
              <a:rPr kumimoji="1" lang="ja-JP" altLang="en-US" sz="1600" b="1" dirty="0">
                <a:solidFill>
                  <a:schemeClr val="bg1"/>
                </a:solidFill>
                <a:latin typeface="BIZ UDゴシック" panose="020B0400000000000000" pitchFamily="49" charset="-128"/>
                <a:ea typeface="BIZ UDゴシック" panose="020B0400000000000000" pitchFamily="49" charset="-128"/>
              </a:rPr>
              <a:t>取組</a:t>
            </a:r>
          </a:p>
        </p:txBody>
      </p:sp>
      <p:sp>
        <p:nvSpPr>
          <p:cNvPr id="11" name="角丸四角形 10"/>
          <p:cNvSpPr/>
          <p:nvPr/>
        </p:nvSpPr>
        <p:spPr>
          <a:xfrm>
            <a:off x="7396758" y="188640"/>
            <a:ext cx="1423714" cy="360040"/>
          </a:xfrm>
          <a:prstGeom prst="roundRect">
            <a:avLst/>
          </a:prstGeom>
          <a:solidFill>
            <a:srgbClr val="0070C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追加</a:t>
            </a:r>
          </a:p>
        </p:txBody>
      </p:sp>
      <p:sp>
        <p:nvSpPr>
          <p:cNvPr id="12" name="テキスト ボックス 11"/>
          <p:cNvSpPr txBox="1"/>
          <p:nvPr/>
        </p:nvSpPr>
        <p:spPr>
          <a:xfrm>
            <a:off x="0" y="0"/>
            <a:ext cx="3851920" cy="26064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Ⅱ</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公民連携</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経営形態の見直し</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民営化の取組</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・地下鉄</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2" name="スライド番号プレースホルダー 1"/>
          <p:cNvSpPr>
            <a:spLocks noGrp="1"/>
          </p:cNvSpPr>
          <p:nvPr>
            <p:ph type="sldNum" sz="quarter" idx="12"/>
          </p:nvPr>
        </p:nvSpPr>
        <p:spPr/>
        <p:txBody>
          <a:bodyPr/>
          <a:lstStyle/>
          <a:p>
            <a:fld id="{CCEC3038-1CF1-4B63-9920-55248DCFBA97}" type="slidenum">
              <a:rPr kumimoji="1" lang="ja-JP" altLang="en-US" smtClean="0"/>
              <a:pPr/>
              <a:t>73</a:t>
            </a:fld>
            <a:endParaRPr kumimoji="1" lang="ja-JP" altLang="en-US"/>
          </a:p>
        </p:txBody>
      </p:sp>
      <p:pic>
        <p:nvPicPr>
          <p:cNvPr id="3" name="図 2"/>
          <p:cNvPicPr>
            <a:picLocks noChangeAspect="1"/>
          </p:cNvPicPr>
          <p:nvPr/>
        </p:nvPicPr>
        <p:blipFill>
          <a:blip r:embed="rId3"/>
          <a:stretch>
            <a:fillRect/>
          </a:stretch>
        </p:blipFill>
        <p:spPr>
          <a:xfrm>
            <a:off x="205656" y="1372940"/>
            <a:ext cx="8157155" cy="5047926"/>
          </a:xfrm>
          <a:prstGeom prst="rect">
            <a:avLst/>
          </a:prstGeom>
        </p:spPr>
      </p:pic>
    </p:spTree>
    <p:extLst>
      <p:ext uri="{BB962C8B-B14F-4D97-AF65-F5344CB8AC3E}">
        <p14:creationId xmlns:p14="http://schemas.microsoft.com/office/powerpoint/2010/main" val="3334647299"/>
      </p:ext>
    </p:extLst>
  </p:cSld>
  <p:clrMapOvr>
    <a:masterClrMapping/>
  </p:clrMapOvr>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角丸四角形 6"/>
          <p:cNvSpPr/>
          <p:nvPr/>
        </p:nvSpPr>
        <p:spPr>
          <a:xfrm>
            <a:off x="4691633" y="2429610"/>
            <a:ext cx="4032000" cy="972000"/>
          </a:xfrm>
          <a:prstGeom prst="roundRect">
            <a:avLst>
              <a:gd name="adj" fmla="val 10060"/>
            </a:avLst>
          </a:prstGeom>
          <a:solidFill>
            <a:schemeClr val="accent6">
              <a:lumMod val="60000"/>
              <a:lumOff val="40000"/>
              <a:alpha val="5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graphicFrame>
        <p:nvGraphicFramePr>
          <p:cNvPr id="12" name="表 11"/>
          <p:cNvGraphicFramePr>
            <a:graphicFrameLocks noGrp="1"/>
          </p:cNvGraphicFramePr>
          <p:nvPr>
            <p:extLst/>
          </p:nvPr>
        </p:nvGraphicFramePr>
        <p:xfrm>
          <a:off x="323528" y="832776"/>
          <a:ext cx="8424936" cy="5836920"/>
        </p:xfrm>
        <a:graphic>
          <a:graphicData uri="http://schemas.openxmlformats.org/drawingml/2006/table">
            <a:tbl>
              <a:tblPr firstRow="1">
                <a:tableStyleId>{5C22544A-7EE6-4342-B048-85BDC9FD1C3A}</a:tableStyleId>
              </a:tblPr>
              <a:tblGrid>
                <a:gridCol w="2106234">
                  <a:extLst>
                    <a:ext uri="{9D8B030D-6E8A-4147-A177-3AD203B41FA5}">
                      <a16:colId xmlns:a16="http://schemas.microsoft.com/office/drawing/2014/main" val="20000"/>
                    </a:ext>
                  </a:extLst>
                </a:gridCol>
                <a:gridCol w="2106234">
                  <a:extLst>
                    <a:ext uri="{9D8B030D-6E8A-4147-A177-3AD203B41FA5}">
                      <a16:colId xmlns:a16="http://schemas.microsoft.com/office/drawing/2014/main" val="20001"/>
                    </a:ext>
                  </a:extLst>
                </a:gridCol>
                <a:gridCol w="2106234">
                  <a:extLst>
                    <a:ext uri="{9D8B030D-6E8A-4147-A177-3AD203B41FA5}">
                      <a16:colId xmlns:a16="http://schemas.microsoft.com/office/drawing/2014/main" val="20002"/>
                    </a:ext>
                  </a:extLst>
                </a:gridCol>
                <a:gridCol w="2106234">
                  <a:extLst>
                    <a:ext uri="{9D8B030D-6E8A-4147-A177-3AD203B41FA5}">
                      <a16:colId xmlns:a16="http://schemas.microsoft.com/office/drawing/2014/main" val="20003"/>
                    </a:ext>
                  </a:extLst>
                </a:gridCol>
              </a:tblGrid>
              <a:tr h="306578">
                <a:tc>
                  <a:txBody>
                    <a:bodyPr/>
                    <a:lstStyle/>
                    <a:p>
                      <a:pPr algn="ctr"/>
                      <a:r>
                        <a:rPr kumimoji="1" lang="ja-JP" altLang="en-US" sz="1800" b="0" dirty="0">
                          <a:solidFill>
                            <a:schemeClr val="tx1"/>
                          </a:solidFill>
                        </a:rPr>
                        <a:t>＜</a:t>
                      </a:r>
                      <a:r>
                        <a:rPr kumimoji="1" lang="en-US" altLang="ja-JP" sz="1800" b="0" dirty="0">
                          <a:solidFill>
                            <a:schemeClr val="tx1"/>
                          </a:solidFill>
                        </a:rPr>
                        <a:t>Why</a:t>
                      </a:r>
                      <a:r>
                        <a:rPr kumimoji="1" lang="ja-JP" altLang="en-US" sz="1800" b="0" dirty="0">
                          <a:solidFill>
                            <a:schemeClr val="tx1"/>
                          </a:solidFill>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kumimoji="1" lang="ja-JP" altLang="en-US" sz="1800" b="0" dirty="0">
                          <a:solidFill>
                            <a:schemeClr val="tx1"/>
                          </a:solidFill>
                        </a:rPr>
                        <a:t>＜</a:t>
                      </a:r>
                      <a:r>
                        <a:rPr kumimoji="1" lang="en-US" altLang="ja-JP" sz="1800" b="0" dirty="0">
                          <a:solidFill>
                            <a:schemeClr val="tx1"/>
                          </a:solidFill>
                        </a:rPr>
                        <a:t>Vision</a:t>
                      </a:r>
                      <a:r>
                        <a:rPr kumimoji="1" lang="ja-JP" altLang="en-US" sz="1800" b="0" dirty="0">
                          <a:solidFill>
                            <a:schemeClr val="tx1"/>
                          </a:solidFill>
                        </a:rPr>
                        <a:t>＞</a:t>
                      </a:r>
                    </a:p>
                  </a:txBody>
                  <a:tcPr anchor="ctr">
                    <a:lnL w="12700" cap="flat" cmpd="sng" algn="ctr">
                      <a:solidFill>
                        <a:schemeClr val="tx1"/>
                      </a:solidFill>
                      <a:prstDash val="sysDash"/>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kumimoji="1" lang="ja-JP" altLang="en-US" sz="1800" b="0" dirty="0">
                          <a:solidFill>
                            <a:schemeClr val="tx1"/>
                          </a:solidFill>
                        </a:rPr>
                        <a:t>＜</a:t>
                      </a:r>
                      <a:r>
                        <a:rPr kumimoji="1" lang="en-US" altLang="ja-JP" sz="1800" b="0" dirty="0">
                          <a:solidFill>
                            <a:schemeClr val="tx1"/>
                          </a:solidFill>
                        </a:rPr>
                        <a:t>What</a:t>
                      </a:r>
                      <a:r>
                        <a:rPr kumimoji="1" lang="ja-JP" altLang="en-US" sz="1800" b="0" dirty="0">
                          <a:solidFill>
                            <a:schemeClr val="tx1"/>
                          </a:solidFill>
                        </a:rPr>
                        <a:t>＞</a:t>
                      </a:r>
                    </a:p>
                  </a:txBody>
                  <a:tcPr anchor="ctr">
                    <a:lnL w="12700" cap="flat" cmpd="sng" algn="ctr">
                      <a:solidFill>
                        <a:schemeClr val="tx1"/>
                      </a:solidFill>
                      <a:prstDash val="sysDash"/>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kumimoji="1" lang="ja-JP" altLang="en-US" sz="1800" b="0" dirty="0">
                          <a:solidFill>
                            <a:schemeClr val="tx1"/>
                          </a:solidFill>
                        </a:rPr>
                        <a:t>＜</a:t>
                      </a:r>
                      <a:r>
                        <a:rPr kumimoji="1" lang="en-US" altLang="ja-JP" sz="1800" b="0" dirty="0">
                          <a:solidFill>
                            <a:schemeClr val="tx1"/>
                          </a:solidFill>
                        </a:rPr>
                        <a:t>Outcome</a:t>
                      </a:r>
                      <a:r>
                        <a:rPr kumimoji="1" lang="ja-JP" altLang="en-US" sz="1800" b="0" dirty="0">
                          <a:solidFill>
                            <a:schemeClr val="tx1"/>
                          </a:solidFill>
                        </a:rPr>
                        <a:t>＞</a:t>
                      </a:r>
                    </a:p>
                  </a:txBody>
                  <a:tcPr anchor="ctr">
                    <a:lnL w="12700" cap="flat" cmpd="sng" algn="ctr">
                      <a:solidFill>
                        <a:schemeClr val="tx1"/>
                      </a:solidFill>
                      <a:prstDash val="sysDash"/>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0"/>
                  </a:ext>
                </a:extLst>
              </a:tr>
              <a:tr h="5454061">
                <a:tc>
                  <a:txBody>
                    <a:bodyPr/>
                    <a:lstStyle/>
                    <a:p>
                      <a:pPr marL="72000" marR="0" indent="-457200" algn="l" defTabSz="914400" rtl="0" eaLnBrk="1" fontAlgn="auto" latinLnBrk="0" hangingPunct="1">
                        <a:lnSpc>
                          <a:spcPct val="100000"/>
                        </a:lnSpc>
                        <a:spcBef>
                          <a:spcPts val="0"/>
                        </a:spcBef>
                        <a:spcAft>
                          <a:spcPts val="0"/>
                        </a:spcAft>
                        <a:buClrTx/>
                        <a:buSzTx/>
                        <a:buFontTx/>
                        <a:buNone/>
                        <a:tabLst/>
                        <a:defRPr/>
                      </a:pPr>
                      <a:r>
                        <a:rPr lang="ja-JP" altLang="en-US" sz="1200" u="none" baseline="0" dirty="0">
                          <a:solidFill>
                            <a:schemeClr val="tx1"/>
                          </a:solidFill>
                          <a:latin typeface="+mj-lt"/>
                          <a:ea typeface="+mn-ea"/>
                        </a:rPr>
                        <a:t>・乗車人員の減少</a:t>
                      </a:r>
                      <a:endParaRPr lang="en-US" altLang="ja-JP" sz="1200" u="none" baseline="0" dirty="0">
                        <a:solidFill>
                          <a:schemeClr val="tx1"/>
                        </a:solidFill>
                        <a:latin typeface="+mj-lt"/>
                        <a:ea typeface="+mn-ea"/>
                      </a:endParaRPr>
                    </a:p>
                    <a:p>
                      <a:pPr marL="72000" marR="0" indent="-457200" algn="l" defTabSz="914400" rtl="0" eaLnBrk="1" fontAlgn="auto" latinLnBrk="0" hangingPunct="1">
                        <a:lnSpc>
                          <a:spcPct val="100000"/>
                        </a:lnSpc>
                        <a:spcBef>
                          <a:spcPts val="0"/>
                        </a:spcBef>
                        <a:spcAft>
                          <a:spcPts val="0"/>
                        </a:spcAft>
                        <a:buClrTx/>
                        <a:buSzTx/>
                        <a:buFontTx/>
                        <a:buNone/>
                        <a:tabLst/>
                        <a:defRPr/>
                      </a:pPr>
                      <a:r>
                        <a:rPr lang="ja-JP" altLang="en-US" sz="1200" u="none" baseline="0" dirty="0">
                          <a:solidFill>
                            <a:schemeClr val="tx1"/>
                          </a:solidFill>
                          <a:latin typeface="+mj-lt"/>
                          <a:ea typeface="+mn-ea"/>
                        </a:rPr>
                        <a:t>⇒</a:t>
                      </a:r>
                      <a:r>
                        <a:rPr lang="ja-JP" altLang="en-US" sz="1200" u="none" dirty="0">
                          <a:solidFill>
                            <a:schemeClr val="tx1"/>
                          </a:solidFill>
                          <a:latin typeface="+mj-lt"/>
                          <a:ea typeface="+mn-ea"/>
                        </a:rPr>
                        <a:t>鉄道等、他の移動手段への移行等により過去</a:t>
                      </a:r>
                      <a:r>
                        <a:rPr lang="en-US" altLang="ja-JP" sz="1200" u="none" dirty="0">
                          <a:solidFill>
                            <a:schemeClr val="tx1"/>
                          </a:solidFill>
                          <a:latin typeface="+mj-lt"/>
                          <a:ea typeface="+mn-ea"/>
                        </a:rPr>
                        <a:t>10</a:t>
                      </a:r>
                      <a:r>
                        <a:rPr lang="ja-JP" altLang="en-US" sz="1200" u="none" dirty="0">
                          <a:solidFill>
                            <a:schemeClr val="tx1"/>
                          </a:solidFill>
                          <a:latin typeface="+mj-lt"/>
                          <a:ea typeface="+mn-ea"/>
                        </a:rPr>
                        <a:t>年間（</a:t>
                      </a:r>
                      <a:r>
                        <a:rPr lang="en-US" altLang="ja-JP" sz="1200" u="none" dirty="0">
                          <a:solidFill>
                            <a:schemeClr val="tx1"/>
                          </a:solidFill>
                          <a:latin typeface="+mj-lt"/>
                          <a:ea typeface="+mn-ea"/>
                        </a:rPr>
                        <a:t>2002</a:t>
                      </a:r>
                      <a:r>
                        <a:rPr lang="ja-JP" altLang="en-US" sz="1200" u="none" dirty="0">
                          <a:solidFill>
                            <a:schemeClr val="tx1"/>
                          </a:solidFill>
                          <a:latin typeface="+mj-lt"/>
                          <a:ea typeface="+mn-ea"/>
                        </a:rPr>
                        <a:t>年度～</a:t>
                      </a:r>
                      <a:r>
                        <a:rPr lang="en-US" altLang="ja-JP" sz="1200" u="none" dirty="0">
                          <a:solidFill>
                            <a:schemeClr val="tx1"/>
                          </a:solidFill>
                          <a:latin typeface="+mj-lt"/>
                          <a:ea typeface="+mn-ea"/>
                        </a:rPr>
                        <a:t>2011</a:t>
                      </a:r>
                      <a:r>
                        <a:rPr lang="ja-JP" altLang="en-US" sz="1200" u="none" dirty="0">
                          <a:solidFill>
                            <a:schemeClr val="tx1"/>
                          </a:solidFill>
                          <a:latin typeface="+mj-lt"/>
                          <a:ea typeface="+mn-ea"/>
                        </a:rPr>
                        <a:t>年度）で約</a:t>
                      </a:r>
                      <a:r>
                        <a:rPr lang="en-US" altLang="ja-JP" sz="1200" u="none" dirty="0">
                          <a:solidFill>
                            <a:schemeClr val="tx1"/>
                          </a:solidFill>
                          <a:latin typeface="+mj-lt"/>
                          <a:ea typeface="+mn-ea"/>
                        </a:rPr>
                        <a:t>4</a:t>
                      </a:r>
                      <a:r>
                        <a:rPr lang="ja-JP" altLang="en-US" sz="1200" u="none" dirty="0">
                          <a:solidFill>
                            <a:schemeClr val="tx1"/>
                          </a:solidFill>
                          <a:latin typeface="+mj-lt"/>
                          <a:ea typeface="+mn-ea"/>
                        </a:rPr>
                        <a:t>割減少。</a:t>
                      </a:r>
                    </a:p>
                    <a:p>
                      <a:pPr marL="72000" marR="0" indent="-457200" algn="l" defTabSz="914400" rtl="0" eaLnBrk="1" fontAlgn="auto" latinLnBrk="0" hangingPunct="1">
                        <a:lnSpc>
                          <a:spcPct val="100000"/>
                        </a:lnSpc>
                        <a:spcBef>
                          <a:spcPts val="0"/>
                        </a:spcBef>
                        <a:spcAft>
                          <a:spcPts val="0"/>
                        </a:spcAft>
                        <a:buClrTx/>
                        <a:buSzTx/>
                        <a:buFontTx/>
                        <a:buNone/>
                        <a:tabLst/>
                        <a:defRPr/>
                      </a:pPr>
                      <a:r>
                        <a:rPr lang="ja-JP" altLang="en-US" sz="1200" u="none" dirty="0">
                          <a:solidFill>
                            <a:schemeClr val="tx1"/>
                          </a:solidFill>
                          <a:latin typeface="+mj-lt"/>
                          <a:ea typeface="+mn-ea"/>
                        </a:rPr>
                        <a:t>　</a:t>
                      </a:r>
                      <a:endParaRPr lang="en-US" altLang="ja-JP" sz="1200" u="none" dirty="0">
                        <a:solidFill>
                          <a:schemeClr val="tx1"/>
                        </a:solidFill>
                        <a:latin typeface="+mj-lt"/>
                        <a:ea typeface="+mn-ea"/>
                      </a:endParaRPr>
                    </a:p>
                    <a:p>
                      <a:pPr marL="72000" marR="0" indent="-457200" algn="l" defTabSz="914400" rtl="0" eaLnBrk="1" fontAlgn="auto" latinLnBrk="0" hangingPunct="1">
                        <a:lnSpc>
                          <a:spcPct val="100000"/>
                        </a:lnSpc>
                        <a:spcBef>
                          <a:spcPts val="0"/>
                        </a:spcBef>
                        <a:spcAft>
                          <a:spcPts val="0"/>
                        </a:spcAft>
                        <a:buClrTx/>
                        <a:buSzTx/>
                        <a:buFontTx/>
                        <a:buNone/>
                        <a:tabLst/>
                        <a:defRPr/>
                      </a:pPr>
                      <a:r>
                        <a:rPr lang="ja-JP" altLang="en-US" sz="1200" u="none" dirty="0">
                          <a:solidFill>
                            <a:schemeClr val="tx1"/>
                          </a:solidFill>
                          <a:latin typeface="+mj-lt"/>
                          <a:ea typeface="+mn-ea"/>
                        </a:rPr>
                        <a:t>・多額の累積欠損金</a:t>
                      </a:r>
                      <a:endParaRPr lang="en-US" altLang="ja-JP" sz="1200" u="none" dirty="0">
                        <a:solidFill>
                          <a:schemeClr val="tx1"/>
                        </a:solidFill>
                        <a:latin typeface="+mj-lt"/>
                        <a:ea typeface="+mn-ea"/>
                      </a:endParaRPr>
                    </a:p>
                    <a:p>
                      <a:pPr marL="72000" marR="0" indent="-457200" algn="l" defTabSz="914400" rtl="0" eaLnBrk="1" fontAlgn="auto" latinLnBrk="0" hangingPunct="1">
                        <a:lnSpc>
                          <a:spcPct val="100000"/>
                        </a:lnSpc>
                        <a:spcBef>
                          <a:spcPts val="0"/>
                        </a:spcBef>
                        <a:spcAft>
                          <a:spcPts val="0"/>
                        </a:spcAft>
                        <a:buClrTx/>
                        <a:buSzTx/>
                        <a:buFontTx/>
                        <a:buNone/>
                        <a:tabLst/>
                        <a:defRPr/>
                      </a:pPr>
                      <a:r>
                        <a:rPr lang="ja-JP" altLang="en-US" sz="1200" u="none" dirty="0">
                          <a:solidFill>
                            <a:schemeClr val="tx1"/>
                          </a:solidFill>
                          <a:latin typeface="+mj-lt"/>
                          <a:ea typeface="+mn-ea"/>
                        </a:rPr>
                        <a:t>⇒</a:t>
                      </a:r>
                      <a:r>
                        <a:rPr lang="en-US" altLang="ja-JP" sz="1200" u="none" dirty="0">
                          <a:solidFill>
                            <a:schemeClr val="tx1"/>
                          </a:solidFill>
                          <a:latin typeface="+mj-lt"/>
                          <a:ea typeface="+mn-ea"/>
                        </a:rPr>
                        <a:t>1983</a:t>
                      </a:r>
                      <a:r>
                        <a:rPr lang="ja-JP" altLang="en-US" sz="1200" u="none" dirty="0">
                          <a:solidFill>
                            <a:schemeClr val="tx1"/>
                          </a:solidFill>
                          <a:latin typeface="+mj-lt"/>
                          <a:ea typeface="+mn-ea"/>
                        </a:rPr>
                        <a:t>年度以来</a:t>
                      </a:r>
                      <a:r>
                        <a:rPr lang="en-US" altLang="ja-JP" sz="1200" u="none" dirty="0">
                          <a:solidFill>
                            <a:schemeClr val="tx1"/>
                          </a:solidFill>
                          <a:latin typeface="+mj-lt"/>
                          <a:ea typeface="+mn-ea"/>
                        </a:rPr>
                        <a:t>30</a:t>
                      </a:r>
                      <a:r>
                        <a:rPr lang="ja-JP" altLang="en-US" sz="1200" u="none" dirty="0">
                          <a:solidFill>
                            <a:schemeClr val="tx1"/>
                          </a:solidFill>
                          <a:latin typeface="+mj-lt"/>
                          <a:ea typeface="+mn-ea"/>
                        </a:rPr>
                        <a:t>年連続の赤字であり、約</a:t>
                      </a:r>
                      <a:r>
                        <a:rPr lang="en-US" altLang="ja-JP" sz="1200" u="none" dirty="0">
                          <a:solidFill>
                            <a:schemeClr val="tx1"/>
                          </a:solidFill>
                          <a:latin typeface="+mj-lt"/>
                          <a:ea typeface="+mn-ea"/>
                        </a:rPr>
                        <a:t>600</a:t>
                      </a:r>
                      <a:r>
                        <a:rPr lang="ja-JP" altLang="en-US" sz="1200" u="none" dirty="0">
                          <a:solidFill>
                            <a:schemeClr val="tx1"/>
                          </a:solidFill>
                          <a:latin typeface="+mj-lt"/>
                          <a:ea typeface="+mn-ea"/>
                        </a:rPr>
                        <a:t>億円の累積欠損金を抱える。</a:t>
                      </a:r>
                      <a:endParaRPr lang="en-US" altLang="ja-JP" sz="1200" u="none" dirty="0">
                        <a:solidFill>
                          <a:schemeClr val="tx1"/>
                        </a:solidFill>
                        <a:latin typeface="+mj-lt"/>
                        <a:ea typeface="+mn-ea"/>
                      </a:endParaRPr>
                    </a:p>
                    <a:p>
                      <a:pPr marL="72000" marR="0" indent="-457200" algn="l" defTabSz="914400" rtl="0" eaLnBrk="1" fontAlgn="auto" latinLnBrk="0" hangingPunct="1">
                        <a:lnSpc>
                          <a:spcPct val="100000"/>
                        </a:lnSpc>
                        <a:spcBef>
                          <a:spcPts val="0"/>
                        </a:spcBef>
                        <a:spcAft>
                          <a:spcPts val="0"/>
                        </a:spcAft>
                        <a:buClrTx/>
                        <a:buSzTx/>
                        <a:buFontTx/>
                        <a:buNone/>
                        <a:tabLst/>
                        <a:defRPr/>
                      </a:pPr>
                      <a:endParaRPr lang="en-US" altLang="ja-JP" sz="1200" u="none" dirty="0">
                        <a:solidFill>
                          <a:schemeClr val="tx1"/>
                        </a:solidFill>
                        <a:latin typeface="+mj-lt"/>
                        <a:ea typeface="+mn-ea"/>
                      </a:endParaRPr>
                    </a:p>
                    <a:p>
                      <a:pPr marL="72000" marR="0" indent="-457200" algn="l" defTabSz="914400" rtl="0" eaLnBrk="1" fontAlgn="auto" latinLnBrk="0" hangingPunct="1">
                        <a:lnSpc>
                          <a:spcPct val="100000"/>
                        </a:lnSpc>
                        <a:spcBef>
                          <a:spcPts val="0"/>
                        </a:spcBef>
                        <a:spcAft>
                          <a:spcPts val="0"/>
                        </a:spcAft>
                        <a:buClrTx/>
                        <a:buSzTx/>
                        <a:buFontTx/>
                        <a:buNone/>
                        <a:tabLst/>
                        <a:defRPr/>
                      </a:pPr>
                      <a:r>
                        <a:rPr lang="ja-JP" altLang="en-US" sz="1200" u="none" dirty="0">
                          <a:solidFill>
                            <a:schemeClr val="tx1"/>
                          </a:solidFill>
                          <a:latin typeface="+mj-lt"/>
                          <a:ea typeface="+mn-ea"/>
                        </a:rPr>
                        <a:t>・高コスト体質</a:t>
                      </a:r>
                      <a:endParaRPr lang="en-US" altLang="ja-JP" sz="1200" u="none" dirty="0">
                        <a:solidFill>
                          <a:schemeClr val="tx1"/>
                        </a:solidFill>
                        <a:latin typeface="+mj-lt"/>
                        <a:ea typeface="+mn-ea"/>
                      </a:endParaRPr>
                    </a:p>
                    <a:p>
                      <a:pPr marL="72000" marR="0" indent="-457200" algn="l" defTabSz="914400" rtl="0" eaLnBrk="1" fontAlgn="auto" latinLnBrk="0" hangingPunct="1">
                        <a:lnSpc>
                          <a:spcPct val="100000"/>
                        </a:lnSpc>
                        <a:spcBef>
                          <a:spcPts val="0"/>
                        </a:spcBef>
                        <a:spcAft>
                          <a:spcPts val="0"/>
                        </a:spcAft>
                        <a:buClrTx/>
                        <a:buSzTx/>
                        <a:buFontTx/>
                        <a:buNone/>
                        <a:tabLst/>
                        <a:defRPr/>
                      </a:pPr>
                      <a:r>
                        <a:rPr lang="ja-JP" altLang="en-US" sz="1200" u="none" dirty="0">
                          <a:solidFill>
                            <a:schemeClr val="tx1"/>
                          </a:solidFill>
                          <a:latin typeface="+mj-lt"/>
                          <a:ea typeface="+mn-ea"/>
                        </a:rPr>
                        <a:t>⇒民間バス事業者に比べ、人件費が高く、生産性が悪くキロ当たりコスト（</a:t>
                      </a:r>
                      <a:r>
                        <a:rPr lang="en-US" altLang="ja-JP" sz="1200" u="none" dirty="0">
                          <a:solidFill>
                            <a:schemeClr val="tx1"/>
                          </a:solidFill>
                          <a:latin typeface="+mj-lt"/>
                          <a:ea typeface="+mn-ea"/>
                        </a:rPr>
                        <a:t>2010</a:t>
                      </a:r>
                      <a:r>
                        <a:rPr lang="ja-JP" altLang="en-US" sz="1200" u="none" dirty="0">
                          <a:solidFill>
                            <a:schemeClr val="tx1"/>
                          </a:solidFill>
                          <a:latin typeface="+mj-lt"/>
                          <a:ea typeface="+mn-ea"/>
                        </a:rPr>
                        <a:t>年度）は、大阪市</a:t>
                      </a:r>
                      <a:r>
                        <a:rPr lang="en-US" altLang="ja-JP" sz="1200" u="none" dirty="0">
                          <a:solidFill>
                            <a:schemeClr val="tx1"/>
                          </a:solidFill>
                          <a:latin typeface="+mj-lt"/>
                          <a:ea typeface="+mn-ea"/>
                        </a:rPr>
                        <a:t>988</a:t>
                      </a:r>
                      <a:r>
                        <a:rPr lang="ja-JP" altLang="en-US" sz="1200" u="none" dirty="0">
                          <a:solidFill>
                            <a:schemeClr val="tx1"/>
                          </a:solidFill>
                          <a:latin typeface="+mj-lt"/>
                          <a:ea typeface="+mn-ea"/>
                        </a:rPr>
                        <a:t>円</a:t>
                      </a:r>
                      <a:r>
                        <a:rPr lang="en-US" altLang="ja-JP" sz="1200" u="none" dirty="0">
                          <a:solidFill>
                            <a:schemeClr val="tx1"/>
                          </a:solidFill>
                          <a:latin typeface="+mj-lt"/>
                          <a:ea typeface="+mn-ea"/>
                        </a:rPr>
                        <a:t>/</a:t>
                      </a:r>
                      <a:r>
                        <a:rPr lang="ja-JP" altLang="en-US" sz="1200" u="none" dirty="0">
                          <a:solidFill>
                            <a:schemeClr val="tx1"/>
                          </a:solidFill>
                          <a:latin typeface="+mj-lt"/>
                          <a:ea typeface="+mn-ea"/>
                        </a:rPr>
                        <a:t>㎞に対し、民営</a:t>
                      </a:r>
                      <a:r>
                        <a:rPr lang="en-US" altLang="ja-JP" sz="1200" u="none" dirty="0">
                          <a:solidFill>
                            <a:schemeClr val="tx1"/>
                          </a:solidFill>
                          <a:latin typeface="+mj-lt"/>
                          <a:ea typeface="+mn-ea"/>
                        </a:rPr>
                        <a:t>5</a:t>
                      </a:r>
                      <a:r>
                        <a:rPr lang="ja-JP" altLang="en-US" sz="1200" u="none" dirty="0">
                          <a:solidFill>
                            <a:schemeClr val="tx1"/>
                          </a:solidFill>
                          <a:latin typeface="+mj-lt"/>
                          <a:ea typeface="+mn-ea"/>
                        </a:rPr>
                        <a:t>社平均</a:t>
                      </a:r>
                      <a:r>
                        <a:rPr lang="en-US" altLang="ja-JP" sz="1200" u="none" dirty="0">
                          <a:solidFill>
                            <a:schemeClr val="tx1"/>
                          </a:solidFill>
                          <a:latin typeface="+mj-lt"/>
                          <a:ea typeface="+mn-ea"/>
                        </a:rPr>
                        <a:t>493</a:t>
                      </a:r>
                      <a:r>
                        <a:rPr lang="ja-JP" altLang="en-US" sz="1200" u="none" dirty="0">
                          <a:solidFill>
                            <a:schemeClr val="tx1"/>
                          </a:solidFill>
                          <a:latin typeface="+mj-lt"/>
                          <a:ea typeface="+mn-ea"/>
                        </a:rPr>
                        <a:t>円</a:t>
                      </a:r>
                      <a:r>
                        <a:rPr lang="en-US" altLang="ja-JP" sz="1200" u="none" dirty="0">
                          <a:solidFill>
                            <a:schemeClr val="tx1"/>
                          </a:solidFill>
                          <a:latin typeface="+mj-lt"/>
                          <a:ea typeface="+mn-ea"/>
                        </a:rPr>
                        <a:t>/</a:t>
                      </a:r>
                      <a:r>
                        <a:rPr lang="ja-JP" altLang="en-US" sz="1200" u="none" dirty="0">
                          <a:solidFill>
                            <a:schemeClr val="tx1"/>
                          </a:solidFill>
                          <a:latin typeface="+mj-lt"/>
                          <a:ea typeface="+mn-ea"/>
                        </a:rPr>
                        <a:t>㎞。</a:t>
                      </a:r>
                      <a:endParaRPr lang="en-US" altLang="ja-JP" sz="1200" u="none" dirty="0">
                        <a:solidFill>
                          <a:schemeClr val="tx1"/>
                        </a:solidFill>
                        <a:latin typeface="+mj-lt"/>
                        <a:ea typeface="+mn-ea"/>
                      </a:endParaRPr>
                    </a:p>
                    <a:p>
                      <a:pPr marL="72000" marR="0" indent="-457200" algn="l" defTabSz="914400" rtl="0" eaLnBrk="1" fontAlgn="auto" latinLnBrk="0" hangingPunct="1">
                        <a:lnSpc>
                          <a:spcPct val="100000"/>
                        </a:lnSpc>
                        <a:spcBef>
                          <a:spcPts val="0"/>
                        </a:spcBef>
                        <a:spcAft>
                          <a:spcPts val="0"/>
                        </a:spcAft>
                        <a:buClrTx/>
                        <a:buSzTx/>
                        <a:buFontTx/>
                        <a:buNone/>
                        <a:tabLst/>
                        <a:defRPr/>
                      </a:pPr>
                      <a:r>
                        <a:rPr lang="ja-JP" altLang="en-US" sz="1200" u="none" dirty="0">
                          <a:solidFill>
                            <a:schemeClr val="tx1"/>
                          </a:solidFill>
                          <a:latin typeface="+mj-lt"/>
                          <a:ea typeface="+mn-ea"/>
                        </a:rPr>
                        <a:t>　</a:t>
                      </a:r>
                      <a:endParaRPr lang="en-US" altLang="ja-JP" sz="1200" u="none" dirty="0">
                        <a:solidFill>
                          <a:schemeClr val="tx1"/>
                        </a:solidFill>
                        <a:latin typeface="+mj-lt"/>
                        <a:ea typeface="+mn-ea"/>
                      </a:endParaRPr>
                    </a:p>
                    <a:p>
                      <a:pPr marL="72000" marR="0" indent="-457200" algn="l" defTabSz="914400" rtl="0" eaLnBrk="1" fontAlgn="auto" latinLnBrk="0" hangingPunct="1">
                        <a:lnSpc>
                          <a:spcPct val="100000"/>
                        </a:lnSpc>
                        <a:spcBef>
                          <a:spcPts val="0"/>
                        </a:spcBef>
                        <a:spcAft>
                          <a:spcPts val="0"/>
                        </a:spcAft>
                        <a:buClrTx/>
                        <a:buSzTx/>
                        <a:buFontTx/>
                        <a:buNone/>
                        <a:tabLst/>
                        <a:defRPr/>
                      </a:pPr>
                      <a:r>
                        <a:rPr lang="ja-JP" altLang="en-US" sz="1200" u="none" dirty="0">
                          <a:solidFill>
                            <a:schemeClr val="tx1"/>
                          </a:solidFill>
                          <a:latin typeface="+mj-lt"/>
                          <a:ea typeface="+mn-ea"/>
                        </a:rPr>
                        <a:t>・市財政の硬直化</a:t>
                      </a:r>
                      <a:endParaRPr lang="en-US" altLang="ja-JP" sz="1200" u="none" dirty="0">
                        <a:solidFill>
                          <a:schemeClr val="tx1"/>
                        </a:solidFill>
                        <a:latin typeface="+mj-lt"/>
                        <a:ea typeface="+mn-ea"/>
                      </a:endParaRPr>
                    </a:p>
                    <a:p>
                      <a:pPr marL="72000" marR="0" indent="-457200" algn="l" defTabSz="914400" rtl="0" eaLnBrk="1" fontAlgn="auto" latinLnBrk="0" hangingPunct="1">
                        <a:lnSpc>
                          <a:spcPct val="100000"/>
                        </a:lnSpc>
                        <a:spcBef>
                          <a:spcPts val="0"/>
                        </a:spcBef>
                        <a:spcAft>
                          <a:spcPts val="0"/>
                        </a:spcAft>
                        <a:buClrTx/>
                        <a:buSzTx/>
                        <a:buFontTx/>
                        <a:buNone/>
                        <a:tabLst/>
                        <a:defRPr/>
                      </a:pPr>
                      <a:r>
                        <a:rPr lang="ja-JP" altLang="en-US" sz="1200" u="none" dirty="0">
                          <a:solidFill>
                            <a:schemeClr val="tx1"/>
                          </a:solidFill>
                          <a:latin typeface="+mj-lt"/>
                          <a:ea typeface="+mn-ea"/>
                        </a:rPr>
                        <a:t>⇒過去</a:t>
                      </a:r>
                      <a:r>
                        <a:rPr lang="en-US" altLang="ja-JP" sz="1200" u="none" dirty="0">
                          <a:solidFill>
                            <a:schemeClr val="tx1"/>
                          </a:solidFill>
                          <a:latin typeface="+mj-lt"/>
                          <a:ea typeface="+mn-ea"/>
                        </a:rPr>
                        <a:t>10</a:t>
                      </a:r>
                      <a:r>
                        <a:rPr lang="ja-JP" altLang="en-US" sz="1200" u="none" dirty="0">
                          <a:solidFill>
                            <a:schemeClr val="tx1"/>
                          </a:solidFill>
                          <a:latin typeface="+mj-lt"/>
                          <a:ea typeface="+mn-ea"/>
                        </a:rPr>
                        <a:t>年間（</a:t>
                      </a:r>
                      <a:r>
                        <a:rPr lang="en-US" altLang="ja-JP" sz="1200" u="none" dirty="0">
                          <a:solidFill>
                            <a:schemeClr val="tx1"/>
                          </a:solidFill>
                          <a:latin typeface="+mj-lt"/>
                          <a:ea typeface="+mn-ea"/>
                        </a:rPr>
                        <a:t>2002</a:t>
                      </a:r>
                      <a:r>
                        <a:rPr lang="ja-JP" altLang="en-US" sz="1200" u="none" dirty="0">
                          <a:solidFill>
                            <a:schemeClr val="tx1"/>
                          </a:solidFill>
                          <a:latin typeface="+mj-lt"/>
                          <a:ea typeface="+mn-ea"/>
                        </a:rPr>
                        <a:t>年度～</a:t>
                      </a:r>
                      <a:r>
                        <a:rPr lang="en-US" altLang="ja-JP" sz="1200" u="none" dirty="0">
                          <a:solidFill>
                            <a:schemeClr val="tx1"/>
                          </a:solidFill>
                          <a:latin typeface="+mj-lt"/>
                          <a:ea typeface="+mn-ea"/>
                        </a:rPr>
                        <a:t>2011</a:t>
                      </a:r>
                      <a:r>
                        <a:rPr lang="ja-JP" altLang="en-US" sz="1200" u="none" dirty="0">
                          <a:solidFill>
                            <a:schemeClr val="tx1"/>
                          </a:solidFill>
                          <a:latin typeface="+mj-lt"/>
                          <a:ea typeface="+mn-ea"/>
                        </a:rPr>
                        <a:t>年度）で累計</a:t>
                      </a:r>
                      <a:r>
                        <a:rPr lang="en-US" altLang="ja-JP" sz="1200" u="none" dirty="0">
                          <a:solidFill>
                            <a:schemeClr val="tx1"/>
                          </a:solidFill>
                          <a:latin typeface="+mj-lt"/>
                          <a:ea typeface="+mn-ea"/>
                        </a:rPr>
                        <a:t>326</a:t>
                      </a:r>
                      <a:r>
                        <a:rPr lang="ja-JP" altLang="en-US" sz="1200" u="none" dirty="0">
                          <a:solidFill>
                            <a:schemeClr val="tx1"/>
                          </a:solidFill>
                          <a:latin typeface="+mj-lt"/>
                          <a:ea typeface="+mn-ea"/>
                        </a:rPr>
                        <a:t>億円の補助金を繰り入れているが、一般会計の扶助費・公債費の負担増加により市財政の硬直化が進むなか、公営企業体のままでのサービスの持続性に限界がある。</a:t>
                      </a:r>
                      <a:endParaRPr lang="en-US" altLang="ja-JP" sz="1200" u="none" dirty="0">
                        <a:solidFill>
                          <a:schemeClr val="tx1"/>
                        </a:solidFill>
                        <a:latin typeface="+mj-lt"/>
                        <a:ea typeface="+mn-ea"/>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72000" marR="0" indent="-457200" algn="l" defTabSz="914400" rtl="0" eaLnBrk="1" fontAlgn="auto" latinLnBrk="0" hangingPunct="1">
                        <a:lnSpc>
                          <a:spcPct val="100000"/>
                        </a:lnSpc>
                        <a:spcBef>
                          <a:spcPts val="0"/>
                        </a:spcBef>
                        <a:spcAft>
                          <a:spcPts val="0"/>
                        </a:spcAft>
                        <a:buClrTx/>
                        <a:buSzTx/>
                        <a:buFontTx/>
                        <a:buNone/>
                        <a:tabLst/>
                        <a:defRPr/>
                      </a:pPr>
                      <a:r>
                        <a:rPr lang="ja-JP" altLang="en-US" sz="1200" u="none" dirty="0">
                          <a:solidFill>
                            <a:schemeClr val="tx1"/>
                          </a:solidFill>
                          <a:latin typeface="+mj-lt"/>
                          <a:ea typeface="+mn-ea"/>
                        </a:rPr>
                        <a:t>  官と民の適切な役割分担を再構築し、持続可能な輸送サービスを維持するための仕組みを確立。</a:t>
                      </a:r>
                    </a:p>
                  </a:txBody>
                  <a:tcPr>
                    <a:lnL w="12700" cap="flat" cmpd="sng" algn="ctr">
                      <a:solidFill>
                        <a:schemeClr val="tx1"/>
                      </a:solidFill>
                      <a:prstDash val="sysDash"/>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72000" indent="-457200">
                        <a:lnSpc>
                          <a:spcPct val="100000"/>
                        </a:lnSpc>
                      </a:pPr>
                      <a:r>
                        <a:rPr lang="ja-JP" altLang="en-US" sz="1200" u="none" dirty="0">
                          <a:solidFill>
                            <a:schemeClr val="tx1"/>
                          </a:solidFill>
                          <a:latin typeface="+mj-lt"/>
                          <a:ea typeface="+mn-ea"/>
                        </a:rPr>
                        <a:t>①収支の改善</a:t>
                      </a:r>
                      <a:endParaRPr lang="en-US" altLang="ja-JP" sz="1200" u="none" dirty="0">
                        <a:solidFill>
                          <a:schemeClr val="tx1"/>
                        </a:solidFill>
                        <a:latin typeface="+mj-lt"/>
                        <a:ea typeface="+mn-ea"/>
                      </a:endParaRPr>
                    </a:p>
                    <a:p>
                      <a:pPr marL="72000" indent="-457200">
                        <a:lnSpc>
                          <a:spcPct val="100000"/>
                        </a:lnSpc>
                      </a:pPr>
                      <a:endParaRPr lang="ja-JP" altLang="en-US" sz="1200" u="none" dirty="0">
                        <a:solidFill>
                          <a:schemeClr val="tx1"/>
                        </a:solidFill>
                        <a:latin typeface="+mj-lt"/>
                        <a:ea typeface="+mn-ea"/>
                      </a:endParaRPr>
                    </a:p>
                    <a:p>
                      <a:pPr marL="72000" indent="-457200">
                        <a:lnSpc>
                          <a:spcPct val="100000"/>
                        </a:lnSpc>
                      </a:pPr>
                      <a:endParaRPr lang="en-US" altLang="ja-JP" sz="1200" u="none" dirty="0">
                        <a:solidFill>
                          <a:schemeClr val="tx1"/>
                        </a:solidFill>
                        <a:latin typeface="+mj-lt"/>
                        <a:ea typeface="+mn-ea"/>
                      </a:endParaRPr>
                    </a:p>
                    <a:p>
                      <a:pPr marL="72000" indent="-457200">
                        <a:lnSpc>
                          <a:spcPct val="100000"/>
                        </a:lnSpc>
                      </a:pPr>
                      <a:endParaRPr lang="en-US" altLang="ja-JP" sz="1200" u="none" dirty="0">
                        <a:solidFill>
                          <a:schemeClr val="tx1"/>
                        </a:solidFill>
                        <a:latin typeface="+mj-lt"/>
                        <a:ea typeface="+mn-ea"/>
                      </a:endParaRPr>
                    </a:p>
                    <a:p>
                      <a:pPr marL="72000" indent="-457200">
                        <a:lnSpc>
                          <a:spcPct val="100000"/>
                        </a:lnSpc>
                      </a:pPr>
                      <a:endParaRPr lang="en-US" altLang="ja-JP" sz="1200" u="none" dirty="0">
                        <a:solidFill>
                          <a:schemeClr val="tx1"/>
                        </a:solidFill>
                        <a:latin typeface="+mj-lt"/>
                        <a:ea typeface="+mn-ea"/>
                      </a:endParaRPr>
                    </a:p>
                    <a:p>
                      <a:pPr marL="72000" indent="-457200">
                        <a:lnSpc>
                          <a:spcPct val="100000"/>
                        </a:lnSpc>
                      </a:pPr>
                      <a:endParaRPr lang="en-US" altLang="ja-JP" sz="1200" u="none" dirty="0">
                        <a:solidFill>
                          <a:schemeClr val="tx1"/>
                        </a:solidFill>
                        <a:latin typeface="+mj-lt"/>
                        <a:ea typeface="+mn-ea"/>
                      </a:endParaRPr>
                    </a:p>
                    <a:p>
                      <a:pPr marL="72000" indent="-457200">
                        <a:lnSpc>
                          <a:spcPct val="100000"/>
                        </a:lnSpc>
                      </a:pPr>
                      <a:endParaRPr lang="en-US" altLang="ja-JP" sz="1200" u="none" dirty="0">
                        <a:solidFill>
                          <a:schemeClr val="tx1"/>
                        </a:solidFill>
                        <a:latin typeface="+mj-lt"/>
                        <a:ea typeface="+mn-ea"/>
                      </a:endParaRPr>
                    </a:p>
                    <a:p>
                      <a:pPr marL="72000" indent="-457200">
                        <a:lnSpc>
                          <a:spcPct val="100000"/>
                        </a:lnSpc>
                      </a:pPr>
                      <a:endParaRPr lang="en-US" altLang="ja-JP" sz="1200" u="none">
                        <a:solidFill>
                          <a:schemeClr val="tx1"/>
                        </a:solidFill>
                        <a:latin typeface="+mj-lt"/>
                        <a:ea typeface="+mn-ea"/>
                      </a:endParaRPr>
                    </a:p>
                    <a:p>
                      <a:pPr marL="72000" indent="-457200">
                        <a:lnSpc>
                          <a:spcPct val="100000"/>
                        </a:lnSpc>
                      </a:pPr>
                      <a:r>
                        <a:rPr lang="ja-JP" altLang="en-US" sz="1200" u="none">
                          <a:solidFill>
                            <a:schemeClr val="tx1"/>
                          </a:solidFill>
                          <a:latin typeface="+mj-lt"/>
                          <a:ea typeface="+mn-ea"/>
                        </a:rPr>
                        <a:t>・</a:t>
                      </a:r>
                      <a:r>
                        <a:rPr lang="ja-JP" altLang="en-US" sz="1200" u="none" dirty="0">
                          <a:solidFill>
                            <a:schemeClr val="tx1"/>
                          </a:solidFill>
                          <a:latin typeface="+mj-lt"/>
                          <a:ea typeface="+mn-ea"/>
                        </a:rPr>
                        <a:t>人件費の見直し</a:t>
                      </a:r>
                    </a:p>
                    <a:p>
                      <a:pPr marL="72000" indent="-457200">
                        <a:lnSpc>
                          <a:spcPct val="100000"/>
                        </a:lnSpc>
                      </a:pPr>
                      <a:endParaRPr lang="en-US" altLang="ja-JP" sz="1200" u="none" dirty="0">
                        <a:solidFill>
                          <a:schemeClr val="tx1"/>
                        </a:solidFill>
                        <a:latin typeface="+mj-lt"/>
                        <a:ea typeface="+mn-ea"/>
                      </a:endParaRPr>
                    </a:p>
                    <a:p>
                      <a:pPr marL="72000" indent="-457200">
                        <a:lnSpc>
                          <a:spcPct val="100000"/>
                        </a:lnSpc>
                      </a:pPr>
                      <a:endParaRPr lang="en-US" altLang="ja-JP" sz="1200" u="none" dirty="0">
                        <a:solidFill>
                          <a:schemeClr val="tx1"/>
                        </a:solidFill>
                        <a:latin typeface="+mj-lt"/>
                        <a:ea typeface="+mn-ea"/>
                      </a:endParaRPr>
                    </a:p>
                    <a:p>
                      <a:pPr marL="72000" indent="-457200">
                        <a:lnSpc>
                          <a:spcPct val="100000"/>
                        </a:lnSpc>
                      </a:pPr>
                      <a:endParaRPr lang="en-US" altLang="ja-JP" sz="1200" u="none" dirty="0">
                        <a:solidFill>
                          <a:schemeClr val="tx1"/>
                        </a:solidFill>
                        <a:latin typeface="+mj-lt"/>
                        <a:ea typeface="+mn-ea"/>
                      </a:endParaRPr>
                    </a:p>
                    <a:p>
                      <a:pPr marL="72000" indent="-457200">
                        <a:lnSpc>
                          <a:spcPct val="100000"/>
                        </a:lnSpc>
                      </a:pPr>
                      <a:endParaRPr lang="en-US" altLang="ja-JP" sz="1200" u="none" dirty="0">
                        <a:solidFill>
                          <a:schemeClr val="tx1"/>
                        </a:solidFill>
                        <a:latin typeface="+mj-lt"/>
                        <a:ea typeface="+mn-ea"/>
                      </a:endParaRPr>
                    </a:p>
                    <a:p>
                      <a:pPr marL="72000" indent="-457200">
                        <a:lnSpc>
                          <a:spcPct val="100000"/>
                        </a:lnSpc>
                      </a:pPr>
                      <a:r>
                        <a:rPr lang="ja-JP" altLang="en-US" sz="1200" u="none" dirty="0">
                          <a:solidFill>
                            <a:schemeClr val="tx1"/>
                          </a:solidFill>
                          <a:latin typeface="+mj-lt"/>
                          <a:ea typeface="+mn-ea"/>
                        </a:rPr>
                        <a:t>・未利用地の売却</a:t>
                      </a:r>
                    </a:p>
                    <a:p>
                      <a:pPr marL="72000" indent="-457200">
                        <a:lnSpc>
                          <a:spcPct val="100000"/>
                        </a:lnSpc>
                      </a:pPr>
                      <a:endParaRPr lang="en-US" altLang="ja-JP" sz="1200" u="none" dirty="0">
                        <a:solidFill>
                          <a:schemeClr val="tx1"/>
                        </a:solidFill>
                        <a:latin typeface="+mj-lt"/>
                        <a:ea typeface="+mn-ea"/>
                      </a:endParaRPr>
                    </a:p>
                    <a:p>
                      <a:pPr marL="72000" marR="0" indent="-457200" algn="l" defTabSz="914400" rtl="0" eaLnBrk="1" fontAlgn="auto" latinLnBrk="0" hangingPunct="1">
                        <a:lnSpc>
                          <a:spcPct val="100000"/>
                        </a:lnSpc>
                        <a:spcBef>
                          <a:spcPts val="0"/>
                        </a:spcBef>
                        <a:spcAft>
                          <a:spcPts val="0"/>
                        </a:spcAft>
                        <a:buClrTx/>
                        <a:buSzTx/>
                        <a:buFontTx/>
                        <a:buNone/>
                        <a:tabLst/>
                        <a:defRPr/>
                      </a:pPr>
                      <a:endParaRPr lang="en-US" altLang="ja-JP" sz="1200" u="none" dirty="0">
                        <a:solidFill>
                          <a:schemeClr val="tx1"/>
                        </a:solidFill>
                        <a:latin typeface="+mj-lt"/>
                        <a:ea typeface="+mn-ea"/>
                      </a:endParaRPr>
                    </a:p>
                    <a:p>
                      <a:pPr marL="72000" marR="0" indent="-457200" algn="l" defTabSz="914400" rtl="0" eaLnBrk="1" fontAlgn="auto" latinLnBrk="0" hangingPunct="1">
                        <a:lnSpc>
                          <a:spcPct val="100000"/>
                        </a:lnSpc>
                        <a:spcBef>
                          <a:spcPts val="0"/>
                        </a:spcBef>
                        <a:spcAft>
                          <a:spcPts val="0"/>
                        </a:spcAft>
                        <a:buClrTx/>
                        <a:buSzTx/>
                        <a:buFontTx/>
                        <a:buNone/>
                        <a:tabLst/>
                        <a:defRPr/>
                      </a:pPr>
                      <a:endParaRPr lang="en-US" altLang="ja-JP" sz="1200" u="none" dirty="0">
                        <a:solidFill>
                          <a:schemeClr val="tx1"/>
                        </a:solidFill>
                        <a:latin typeface="+mj-lt"/>
                        <a:ea typeface="+mn-ea"/>
                      </a:endParaRPr>
                    </a:p>
                  </a:txBody>
                  <a:tcPr>
                    <a:lnL w="12700" cap="flat" cmpd="sng" algn="ctr">
                      <a:solidFill>
                        <a:schemeClr val="tx1"/>
                      </a:solidFill>
                      <a:prstDash val="sysDash"/>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72000" marR="0" indent="-457200" algn="l" defTabSz="914400" rtl="0" eaLnBrk="1" fontAlgn="auto" latinLnBrk="0" hangingPunct="1">
                        <a:lnSpc>
                          <a:spcPct val="100000"/>
                        </a:lnSpc>
                        <a:spcBef>
                          <a:spcPts val="0"/>
                        </a:spcBef>
                        <a:spcAft>
                          <a:spcPts val="0"/>
                        </a:spcAft>
                        <a:buClrTx/>
                        <a:buSzTx/>
                        <a:buFontTx/>
                        <a:buNone/>
                        <a:tabLst/>
                        <a:defRPr/>
                      </a:pPr>
                      <a:r>
                        <a:rPr lang="ja-JP" altLang="en-US" sz="1200" u="none" strike="noStrike" dirty="0">
                          <a:solidFill>
                            <a:schemeClr val="tx1"/>
                          </a:solidFill>
                          <a:latin typeface="+mj-lt"/>
                          <a:ea typeface="+mn-ea"/>
                        </a:rPr>
                        <a:t>・</a:t>
                      </a:r>
                      <a:r>
                        <a:rPr lang="en-US" altLang="ja-JP" sz="1200" u="none" strike="noStrike" dirty="0">
                          <a:solidFill>
                            <a:schemeClr val="tx1"/>
                          </a:solidFill>
                          <a:latin typeface="+mj-lt"/>
                          <a:ea typeface="+mn-ea"/>
                        </a:rPr>
                        <a:t>2013</a:t>
                      </a:r>
                      <a:r>
                        <a:rPr lang="ja-JP" altLang="en-US" sz="1200" u="none" strike="noStrike" dirty="0">
                          <a:solidFill>
                            <a:schemeClr val="tx1"/>
                          </a:solidFill>
                          <a:latin typeface="+mj-lt"/>
                          <a:ea typeface="+mn-ea"/>
                        </a:rPr>
                        <a:t>年度決算において、</a:t>
                      </a:r>
                      <a:r>
                        <a:rPr lang="en-US" altLang="ja-JP" sz="1200" u="none" strike="noStrike" dirty="0">
                          <a:solidFill>
                            <a:schemeClr val="tx1"/>
                          </a:solidFill>
                          <a:latin typeface="+mj-lt"/>
                          <a:ea typeface="+mn-ea"/>
                        </a:rPr>
                        <a:t>31</a:t>
                      </a:r>
                      <a:r>
                        <a:rPr lang="ja-JP" altLang="en-US" sz="1200" u="none" strike="noStrike" dirty="0">
                          <a:solidFill>
                            <a:schemeClr val="tx1"/>
                          </a:solidFill>
                          <a:latin typeface="+mj-lt"/>
                          <a:ea typeface="+mn-ea"/>
                        </a:rPr>
                        <a:t>年ぶりの経常黒字（</a:t>
                      </a:r>
                      <a:r>
                        <a:rPr lang="en-US" altLang="ja-JP" sz="1200" u="none" strike="noStrike" dirty="0">
                          <a:solidFill>
                            <a:schemeClr val="tx1"/>
                          </a:solidFill>
                          <a:latin typeface="+mj-lt"/>
                          <a:ea typeface="+mn-ea"/>
                        </a:rPr>
                        <a:t>4</a:t>
                      </a:r>
                      <a:r>
                        <a:rPr lang="ja-JP" altLang="en-US" sz="1200" u="none" strike="noStrike" dirty="0">
                          <a:solidFill>
                            <a:schemeClr val="tx1"/>
                          </a:solidFill>
                          <a:latin typeface="+mj-lt"/>
                          <a:ea typeface="+mn-ea"/>
                        </a:rPr>
                        <a:t>億</a:t>
                      </a:r>
                      <a:r>
                        <a:rPr lang="en-US" altLang="ja-JP" sz="1200" u="none" strike="noStrike" dirty="0">
                          <a:solidFill>
                            <a:schemeClr val="tx1"/>
                          </a:solidFill>
                          <a:latin typeface="+mj-lt"/>
                          <a:ea typeface="+mn-ea"/>
                        </a:rPr>
                        <a:t>1</a:t>
                      </a:r>
                      <a:r>
                        <a:rPr lang="ja-JP" altLang="en-US" sz="1200" u="none" strike="noStrike" dirty="0">
                          <a:solidFill>
                            <a:schemeClr val="tx1"/>
                          </a:solidFill>
                          <a:latin typeface="+mj-lt"/>
                          <a:ea typeface="+mn-ea"/>
                        </a:rPr>
                        <a:t>千万円）を達成</a:t>
                      </a:r>
                      <a:endParaRPr lang="en-US" altLang="ja-JP" sz="1200" u="none" strike="noStrike" dirty="0">
                        <a:solidFill>
                          <a:schemeClr val="tx1"/>
                        </a:solidFill>
                        <a:latin typeface="+mj-lt"/>
                        <a:ea typeface="+mn-ea"/>
                      </a:endParaRPr>
                    </a:p>
                    <a:p>
                      <a:pPr marL="72000" marR="0" lvl="0" indent="-457200" algn="l" defTabSz="914400" rtl="0" eaLnBrk="1" fontAlgn="auto" latinLnBrk="0" hangingPunct="1">
                        <a:lnSpc>
                          <a:spcPct val="100000"/>
                        </a:lnSpc>
                        <a:spcBef>
                          <a:spcPts val="0"/>
                        </a:spcBef>
                        <a:spcAft>
                          <a:spcPts val="0"/>
                        </a:spcAft>
                        <a:buClrTx/>
                        <a:buSzTx/>
                        <a:buFontTx/>
                        <a:buNone/>
                        <a:tabLst/>
                        <a:defRPr/>
                      </a:pPr>
                      <a:r>
                        <a:rPr lang="ja-JP" altLang="en-US" sz="1200" b="0" u="none" dirty="0">
                          <a:solidFill>
                            <a:schemeClr val="tx1"/>
                          </a:solidFill>
                          <a:latin typeface="+mj-lt"/>
                          <a:ea typeface="+mn-ea"/>
                        </a:rPr>
                        <a:t>・</a:t>
                      </a:r>
                      <a:r>
                        <a:rPr lang="en-US" altLang="ja-JP" sz="1200" b="0" u="none" dirty="0">
                          <a:solidFill>
                            <a:schemeClr val="tx1"/>
                          </a:solidFill>
                          <a:latin typeface="+mj-lt"/>
                          <a:ea typeface="+mn-ea"/>
                        </a:rPr>
                        <a:t>2017</a:t>
                      </a:r>
                      <a:r>
                        <a:rPr lang="ja-JP" altLang="en-US" sz="1200" b="0" u="none" dirty="0">
                          <a:solidFill>
                            <a:schemeClr val="tx1"/>
                          </a:solidFill>
                          <a:latin typeface="+mj-lt"/>
                          <a:ea typeface="+mn-ea"/>
                        </a:rPr>
                        <a:t>年度決算において、</a:t>
                      </a:r>
                      <a:r>
                        <a:rPr lang="en-US" altLang="ja-JP" sz="1200" b="0" u="none" dirty="0">
                          <a:solidFill>
                            <a:schemeClr val="tx1"/>
                          </a:solidFill>
                          <a:latin typeface="+mj-lt"/>
                          <a:ea typeface="+mn-ea"/>
                        </a:rPr>
                        <a:t>5</a:t>
                      </a:r>
                      <a:r>
                        <a:rPr lang="ja-JP" altLang="en-US" sz="1200" b="0" u="none" dirty="0">
                          <a:solidFill>
                            <a:schemeClr val="tx1"/>
                          </a:solidFill>
                          <a:latin typeface="+mj-lt"/>
                          <a:ea typeface="+mn-ea"/>
                        </a:rPr>
                        <a:t>年連続の経常黒字（</a:t>
                      </a:r>
                      <a:r>
                        <a:rPr lang="en-US" altLang="ja-JP" sz="1200" b="0" u="none" dirty="0">
                          <a:solidFill>
                            <a:schemeClr val="tx1"/>
                          </a:solidFill>
                          <a:latin typeface="+mj-lt"/>
                          <a:ea typeface="+mn-ea"/>
                        </a:rPr>
                        <a:t>9</a:t>
                      </a:r>
                      <a:r>
                        <a:rPr lang="ja-JP" altLang="en-US" sz="1200" b="0" u="none" dirty="0">
                          <a:solidFill>
                            <a:schemeClr val="tx1"/>
                          </a:solidFill>
                          <a:latin typeface="+mj-lt"/>
                          <a:ea typeface="+mn-ea"/>
                        </a:rPr>
                        <a:t>億</a:t>
                      </a:r>
                      <a:r>
                        <a:rPr lang="en-US" altLang="ja-JP" sz="1200" b="0" u="none" dirty="0">
                          <a:solidFill>
                            <a:schemeClr val="tx1"/>
                          </a:solidFill>
                          <a:latin typeface="+mj-lt"/>
                          <a:ea typeface="+mn-ea"/>
                        </a:rPr>
                        <a:t>3</a:t>
                      </a:r>
                      <a:r>
                        <a:rPr lang="ja-JP" altLang="en-US" sz="1200" b="0" u="none" dirty="0">
                          <a:solidFill>
                            <a:schemeClr val="tx1"/>
                          </a:solidFill>
                          <a:latin typeface="+mj-lt"/>
                          <a:ea typeface="+mn-ea"/>
                        </a:rPr>
                        <a:t>千万円）を達成</a:t>
                      </a:r>
                      <a:endParaRPr lang="en-US" altLang="ja-JP" sz="1200" b="0" u="none" dirty="0">
                        <a:solidFill>
                          <a:schemeClr val="tx1"/>
                        </a:solidFill>
                        <a:latin typeface="+mj-lt"/>
                        <a:ea typeface="+mn-ea"/>
                      </a:endParaRPr>
                    </a:p>
                    <a:p>
                      <a:pPr marL="72000" marR="0" indent="-457200" algn="l" defTabSz="914400" rtl="0" eaLnBrk="1" fontAlgn="auto" latinLnBrk="0" hangingPunct="1">
                        <a:lnSpc>
                          <a:spcPct val="100000"/>
                        </a:lnSpc>
                        <a:spcBef>
                          <a:spcPts val="0"/>
                        </a:spcBef>
                        <a:spcAft>
                          <a:spcPts val="0"/>
                        </a:spcAft>
                        <a:buClrTx/>
                        <a:buSzTx/>
                        <a:buFontTx/>
                        <a:buNone/>
                        <a:tabLst/>
                        <a:defRPr/>
                      </a:pPr>
                      <a:endParaRPr lang="en-US" altLang="ja-JP" sz="1200" b="0" u="none" dirty="0">
                        <a:solidFill>
                          <a:schemeClr val="tx1"/>
                        </a:solidFill>
                        <a:latin typeface="+mj-lt"/>
                        <a:ea typeface="+mn-ea"/>
                      </a:endParaRPr>
                    </a:p>
                    <a:p>
                      <a:pPr marL="72000" marR="0" indent="-457200" algn="l" defTabSz="914400" rtl="0" eaLnBrk="1" fontAlgn="auto" latinLnBrk="0" hangingPunct="1">
                        <a:lnSpc>
                          <a:spcPct val="100000"/>
                        </a:lnSpc>
                        <a:spcBef>
                          <a:spcPts val="0"/>
                        </a:spcBef>
                        <a:spcAft>
                          <a:spcPts val="0"/>
                        </a:spcAft>
                        <a:buClrTx/>
                        <a:buSzTx/>
                        <a:buFontTx/>
                        <a:buNone/>
                        <a:tabLst/>
                        <a:defRPr/>
                      </a:pPr>
                      <a:endParaRPr lang="en-US" altLang="ja-JP" sz="1200" b="0" u="none" dirty="0">
                        <a:solidFill>
                          <a:schemeClr val="tx1"/>
                        </a:solidFill>
                        <a:latin typeface="+mj-lt"/>
                        <a:ea typeface="+mn-ea"/>
                      </a:endParaRPr>
                    </a:p>
                    <a:p>
                      <a:pPr marL="72000" marR="0" indent="-457200" algn="l" defTabSz="914400" rtl="0" eaLnBrk="1" fontAlgn="auto" latinLnBrk="0" hangingPunct="1">
                        <a:lnSpc>
                          <a:spcPct val="100000"/>
                        </a:lnSpc>
                        <a:spcBef>
                          <a:spcPts val="0"/>
                        </a:spcBef>
                        <a:spcAft>
                          <a:spcPts val="0"/>
                        </a:spcAft>
                        <a:buClrTx/>
                        <a:buSzTx/>
                        <a:buFontTx/>
                        <a:buNone/>
                        <a:tabLst/>
                        <a:defRPr/>
                      </a:pPr>
                      <a:r>
                        <a:rPr lang="ja-JP" altLang="en-US" sz="1200" b="0" u="none" dirty="0">
                          <a:solidFill>
                            <a:schemeClr val="tx1"/>
                          </a:solidFill>
                          <a:latin typeface="+mj-lt"/>
                          <a:ea typeface="+mn-ea"/>
                        </a:rPr>
                        <a:t>・人件費　</a:t>
                      </a:r>
                      <a:r>
                        <a:rPr lang="en-US" altLang="ja-JP" sz="1200" b="0" u="none" dirty="0">
                          <a:solidFill>
                            <a:schemeClr val="tx1"/>
                          </a:solidFill>
                          <a:latin typeface="+mj-lt"/>
                          <a:ea typeface="+mn-ea"/>
                        </a:rPr>
                        <a:t>2011</a:t>
                      </a:r>
                      <a:r>
                        <a:rPr lang="ja-JP" altLang="en-US" sz="1200" b="0" u="none" dirty="0">
                          <a:solidFill>
                            <a:schemeClr val="tx1"/>
                          </a:solidFill>
                          <a:latin typeface="+mj-lt"/>
                          <a:ea typeface="+mn-ea"/>
                        </a:rPr>
                        <a:t>年度（</a:t>
                      </a:r>
                      <a:r>
                        <a:rPr lang="en-US" altLang="ja-JP" sz="1200" b="0" u="none" dirty="0">
                          <a:solidFill>
                            <a:schemeClr val="tx1"/>
                          </a:solidFill>
                          <a:latin typeface="+mj-lt"/>
                          <a:ea typeface="+mn-ea"/>
                        </a:rPr>
                        <a:t>71</a:t>
                      </a:r>
                      <a:r>
                        <a:rPr lang="ja-JP" altLang="en-US" sz="1200" b="0" u="none" dirty="0">
                          <a:solidFill>
                            <a:schemeClr val="tx1"/>
                          </a:solidFill>
                          <a:latin typeface="+mj-lt"/>
                          <a:ea typeface="+mn-ea"/>
                        </a:rPr>
                        <a:t>億円）</a:t>
                      </a:r>
                      <a:endParaRPr lang="en-US" altLang="ja-JP" sz="1200" b="0" u="none" dirty="0">
                        <a:solidFill>
                          <a:schemeClr val="tx1"/>
                        </a:solidFill>
                        <a:latin typeface="+mj-lt"/>
                        <a:ea typeface="+mn-ea"/>
                      </a:endParaRPr>
                    </a:p>
                    <a:p>
                      <a:pPr marL="72000" marR="0" indent="-457200" algn="l" defTabSz="914400" rtl="0" eaLnBrk="1" fontAlgn="auto" latinLnBrk="0" hangingPunct="1">
                        <a:lnSpc>
                          <a:spcPct val="100000"/>
                        </a:lnSpc>
                        <a:spcBef>
                          <a:spcPts val="0"/>
                        </a:spcBef>
                        <a:spcAft>
                          <a:spcPts val="0"/>
                        </a:spcAft>
                        <a:buClrTx/>
                        <a:buSzTx/>
                        <a:buFontTx/>
                        <a:buNone/>
                        <a:tabLst/>
                        <a:defRPr/>
                      </a:pPr>
                      <a:r>
                        <a:rPr lang="ja-JP" altLang="en-US" sz="1200" b="0" u="none" dirty="0">
                          <a:solidFill>
                            <a:schemeClr val="tx1"/>
                          </a:solidFill>
                          <a:latin typeface="+mj-lt"/>
                          <a:ea typeface="+mn-ea"/>
                        </a:rPr>
                        <a:t>　　　　　→</a:t>
                      </a:r>
                      <a:r>
                        <a:rPr lang="en-US" altLang="ja-JP" sz="1200" b="0" u="none" dirty="0">
                          <a:solidFill>
                            <a:schemeClr val="tx1"/>
                          </a:solidFill>
                          <a:latin typeface="+mj-lt"/>
                          <a:ea typeface="+mn-ea"/>
                        </a:rPr>
                        <a:t>2013</a:t>
                      </a:r>
                      <a:r>
                        <a:rPr lang="ja-JP" altLang="en-US" sz="1200" b="0" u="none" dirty="0">
                          <a:solidFill>
                            <a:schemeClr val="tx1"/>
                          </a:solidFill>
                          <a:latin typeface="+mj-lt"/>
                          <a:ea typeface="+mn-ea"/>
                        </a:rPr>
                        <a:t>年度（</a:t>
                      </a:r>
                      <a:r>
                        <a:rPr lang="en-US" altLang="ja-JP" sz="1200" b="0" u="none" dirty="0">
                          <a:solidFill>
                            <a:schemeClr val="tx1"/>
                          </a:solidFill>
                          <a:latin typeface="+mj-lt"/>
                          <a:ea typeface="+mn-ea"/>
                        </a:rPr>
                        <a:t>41</a:t>
                      </a:r>
                      <a:r>
                        <a:rPr lang="ja-JP" altLang="en-US" sz="1200" b="0" u="none" dirty="0">
                          <a:solidFill>
                            <a:schemeClr val="tx1"/>
                          </a:solidFill>
                          <a:latin typeface="+mj-lt"/>
                          <a:ea typeface="+mn-ea"/>
                        </a:rPr>
                        <a:t>億円）</a:t>
                      </a:r>
                      <a:endParaRPr lang="en-US" altLang="ja-JP" sz="1200" b="0" u="none" dirty="0">
                        <a:solidFill>
                          <a:schemeClr val="tx1"/>
                        </a:solidFill>
                        <a:latin typeface="+mj-lt"/>
                        <a:ea typeface="+mn-ea"/>
                      </a:endParaRPr>
                    </a:p>
                    <a:p>
                      <a:pPr marL="72000" marR="0" lvl="0" indent="-457200" algn="l" defTabSz="914400" rtl="0" eaLnBrk="1" fontAlgn="auto" latinLnBrk="0" hangingPunct="1">
                        <a:lnSpc>
                          <a:spcPct val="100000"/>
                        </a:lnSpc>
                        <a:spcBef>
                          <a:spcPts val="0"/>
                        </a:spcBef>
                        <a:spcAft>
                          <a:spcPts val="0"/>
                        </a:spcAft>
                        <a:buClrTx/>
                        <a:buSzTx/>
                        <a:buFontTx/>
                        <a:buNone/>
                        <a:tabLst/>
                        <a:defRPr/>
                      </a:pPr>
                      <a:r>
                        <a:rPr lang="ja-JP" altLang="en-US" sz="1200" b="0" u="none" dirty="0">
                          <a:solidFill>
                            <a:schemeClr val="tx1"/>
                          </a:solidFill>
                          <a:latin typeface="+mj-lt"/>
                          <a:ea typeface="+mn-ea"/>
                        </a:rPr>
                        <a:t>　　　　　</a:t>
                      </a:r>
                      <a:r>
                        <a:rPr lang="zh-TW" altLang="en-US" sz="1200" b="0" u="none" dirty="0">
                          <a:solidFill>
                            <a:schemeClr val="tx1"/>
                          </a:solidFill>
                          <a:latin typeface="+mj-lt"/>
                          <a:ea typeface="+mn-ea"/>
                        </a:rPr>
                        <a:t>→</a:t>
                      </a:r>
                      <a:r>
                        <a:rPr lang="en-US" altLang="zh-TW" sz="1200" b="0" u="none" dirty="0">
                          <a:solidFill>
                            <a:schemeClr val="tx1"/>
                          </a:solidFill>
                          <a:latin typeface="+mj-lt"/>
                          <a:ea typeface="+mn-ea"/>
                        </a:rPr>
                        <a:t>2017</a:t>
                      </a:r>
                      <a:r>
                        <a:rPr lang="zh-TW" altLang="en-US" sz="1200" b="0" u="none" dirty="0">
                          <a:solidFill>
                            <a:schemeClr val="tx1"/>
                          </a:solidFill>
                          <a:latin typeface="+mj-lt"/>
                          <a:ea typeface="+mn-ea"/>
                        </a:rPr>
                        <a:t>年度</a:t>
                      </a:r>
                      <a:r>
                        <a:rPr lang="ja-JP" altLang="en-US" sz="1200" b="0" u="none" dirty="0">
                          <a:solidFill>
                            <a:schemeClr val="tx1"/>
                          </a:solidFill>
                          <a:latin typeface="+mj-lt"/>
                          <a:ea typeface="+mn-ea"/>
                        </a:rPr>
                        <a:t>（</a:t>
                      </a:r>
                      <a:r>
                        <a:rPr lang="en-US" altLang="zh-TW" sz="1200" b="0" u="none" dirty="0">
                          <a:solidFill>
                            <a:schemeClr val="tx1"/>
                          </a:solidFill>
                          <a:latin typeface="+mj-lt"/>
                          <a:ea typeface="+mn-ea"/>
                        </a:rPr>
                        <a:t>36</a:t>
                      </a:r>
                      <a:r>
                        <a:rPr lang="zh-TW" altLang="en-US" sz="1200" b="0" u="none" dirty="0">
                          <a:solidFill>
                            <a:schemeClr val="tx1"/>
                          </a:solidFill>
                          <a:latin typeface="+mj-lt"/>
                          <a:ea typeface="+mn-ea"/>
                        </a:rPr>
                        <a:t>億円</a:t>
                      </a:r>
                      <a:r>
                        <a:rPr lang="ja-JP" altLang="en-US" sz="1200" b="0" u="none" dirty="0">
                          <a:solidFill>
                            <a:schemeClr val="tx1"/>
                          </a:solidFill>
                          <a:latin typeface="+mj-lt"/>
                          <a:ea typeface="+mn-ea"/>
                        </a:rPr>
                        <a:t>）</a:t>
                      </a:r>
                      <a:endParaRPr lang="en-US" altLang="ja-JP" sz="1200" b="0" u="none" dirty="0">
                        <a:solidFill>
                          <a:schemeClr val="tx1"/>
                        </a:solidFill>
                        <a:latin typeface="+mj-lt"/>
                        <a:ea typeface="+mn-ea"/>
                      </a:endParaRPr>
                    </a:p>
                    <a:p>
                      <a:pPr marL="72000" marR="0" indent="-457200" algn="l" defTabSz="914400" rtl="0" eaLnBrk="1" fontAlgn="auto" latinLnBrk="0" hangingPunct="1">
                        <a:lnSpc>
                          <a:spcPct val="100000"/>
                        </a:lnSpc>
                        <a:spcBef>
                          <a:spcPts val="0"/>
                        </a:spcBef>
                        <a:spcAft>
                          <a:spcPts val="0"/>
                        </a:spcAft>
                        <a:buClrTx/>
                        <a:buSzTx/>
                        <a:buFontTx/>
                        <a:buNone/>
                        <a:tabLst/>
                        <a:defRPr/>
                      </a:pPr>
                      <a:r>
                        <a:rPr lang="en-US" altLang="ja-JP" sz="1000" b="0" u="none" dirty="0">
                          <a:solidFill>
                            <a:schemeClr val="tx1"/>
                          </a:solidFill>
                          <a:latin typeface="+mj-lt"/>
                          <a:ea typeface="+mn-ea"/>
                        </a:rPr>
                        <a:t>※</a:t>
                      </a:r>
                      <a:r>
                        <a:rPr lang="ja-JP" altLang="en-US" sz="1000" b="0" u="none" dirty="0">
                          <a:solidFill>
                            <a:schemeClr val="tx1"/>
                          </a:solidFill>
                          <a:latin typeface="+mj-lt"/>
                          <a:ea typeface="+mn-ea"/>
                        </a:rPr>
                        <a:t>給料・手当ベース</a:t>
                      </a:r>
                      <a:endParaRPr lang="en-US" altLang="ja-JP" sz="1000" b="0" u="none" dirty="0">
                        <a:solidFill>
                          <a:schemeClr val="tx1"/>
                        </a:solidFill>
                        <a:latin typeface="+mj-lt"/>
                        <a:ea typeface="+mn-ea"/>
                      </a:endParaRPr>
                    </a:p>
                    <a:p>
                      <a:pPr marL="72000" marR="0" indent="-457200" algn="l" defTabSz="914400" rtl="0" eaLnBrk="1" fontAlgn="auto" latinLnBrk="0" hangingPunct="1">
                        <a:lnSpc>
                          <a:spcPct val="100000"/>
                        </a:lnSpc>
                        <a:spcBef>
                          <a:spcPts val="0"/>
                        </a:spcBef>
                        <a:spcAft>
                          <a:spcPts val="0"/>
                        </a:spcAft>
                        <a:buClrTx/>
                        <a:buSzTx/>
                        <a:buFontTx/>
                        <a:buNone/>
                        <a:tabLst/>
                        <a:defRPr/>
                      </a:pPr>
                      <a:endParaRPr lang="en-US" altLang="ja-JP" sz="1200" b="0" u="none" dirty="0">
                        <a:solidFill>
                          <a:schemeClr val="tx1"/>
                        </a:solidFill>
                        <a:latin typeface="+mj-lt"/>
                        <a:ea typeface="+mn-ea"/>
                      </a:endParaRPr>
                    </a:p>
                    <a:p>
                      <a:pPr marL="72000" indent="-457200">
                        <a:lnSpc>
                          <a:spcPct val="100000"/>
                        </a:lnSpc>
                      </a:pPr>
                      <a:r>
                        <a:rPr lang="ja-JP" altLang="en-US" sz="1100" b="0" u="none" dirty="0">
                          <a:solidFill>
                            <a:schemeClr val="tx1"/>
                          </a:solidFill>
                          <a:latin typeface="+mj-lt"/>
                          <a:ea typeface="+mn-ea"/>
                        </a:rPr>
                        <a:t>・</a:t>
                      </a:r>
                      <a:r>
                        <a:rPr lang="en-US" altLang="ja-JP" sz="1100" b="0" u="none" dirty="0">
                          <a:solidFill>
                            <a:schemeClr val="tx1"/>
                          </a:solidFill>
                          <a:latin typeface="+mj-lt"/>
                          <a:ea typeface="+mn-ea"/>
                        </a:rPr>
                        <a:t>2012</a:t>
                      </a:r>
                      <a:r>
                        <a:rPr kumimoji="1" lang="ja-JP" altLang="ja-JP" sz="1100" b="0" u="none" kern="1200" dirty="0">
                          <a:solidFill>
                            <a:schemeClr val="tx1"/>
                          </a:solidFill>
                          <a:latin typeface="+mj-lt"/>
                          <a:ea typeface="+mn-ea"/>
                          <a:cs typeface="+mn-cs"/>
                        </a:rPr>
                        <a:t>：本局用地（高速への所管替）、もと南港バスターミナル用地（港湾局所管替）</a:t>
                      </a:r>
                      <a:r>
                        <a:rPr kumimoji="1" lang="ja-JP" altLang="en-US" sz="1100" b="0" u="none" kern="1200" dirty="0">
                          <a:solidFill>
                            <a:schemeClr val="tx1"/>
                          </a:solidFill>
                          <a:latin typeface="+mj-lt"/>
                          <a:ea typeface="+mn-ea"/>
                          <a:cs typeface="+mn-cs"/>
                        </a:rPr>
                        <a:t>（</a:t>
                      </a:r>
                      <a:r>
                        <a:rPr kumimoji="1" lang="en-US" altLang="ja-JP" sz="1100" b="0" u="none" kern="1200" dirty="0">
                          <a:solidFill>
                            <a:schemeClr val="tx1"/>
                          </a:solidFill>
                          <a:latin typeface="+mj-lt"/>
                          <a:ea typeface="+mn-ea"/>
                          <a:cs typeface="+mn-cs"/>
                        </a:rPr>
                        <a:t>11</a:t>
                      </a:r>
                      <a:r>
                        <a:rPr kumimoji="1" lang="ja-JP" altLang="en-US" sz="1100" b="0" u="none" kern="1200" dirty="0">
                          <a:solidFill>
                            <a:schemeClr val="tx1"/>
                          </a:solidFill>
                          <a:latin typeface="+mj-lt"/>
                          <a:ea typeface="+mn-ea"/>
                          <a:cs typeface="+mn-cs"/>
                        </a:rPr>
                        <a:t>億円）</a:t>
                      </a:r>
                      <a:endParaRPr kumimoji="1" lang="ja-JP" altLang="ja-JP" sz="1100" b="0" u="none" kern="1200" dirty="0">
                        <a:solidFill>
                          <a:schemeClr val="tx1"/>
                        </a:solidFill>
                        <a:latin typeface="+mj-lt"/>
                        <a:ea typeface="+mn-ea"/>
                        <a:cs typeface="+mn-cs"/>
                      </a:endParaRPr>
                    </a:p>
                    <a:p>
                      <a:pPr marL="72000" indent="-457200">
                        <a:lnSpc>
                          <a:spcPct val="100000"/>
                        </a:lnSpc>
                      </a:pPr>
                      <a:r>
                        <a:rPr kumimoji="1" lang="ja-JP" altLang="en-US" sz="1100" b="0" u="none" kern="1200" baseline="0" dirty="0">
                          <a:solidFill>
                            <a:schemeClr val="tx1"/>
                          </a:solidFill>
                          <a:latin typeface="+mj-lt"/>
                          <a:ea typeface="+mn-ea"/>
                          <a:cs typeface="+mn-cs"/>
                        </a:rPr>
                        <a:t>  </a:t>
                      </a:r>
                      <a:r>
                        <a:rPr kumimoji="1" lang="en-US" altLang="ja-JP" sz="1100" b="0" u="none" kern="1200" dirty="0">
                          <a:solidFill>
                            <a:schemeClr val="tx1"/>
                          </a:solidFill>
                          <a:latin typeface="+mj-lt"/>
                          <a:ea typeface="+mn-ea"/>
                          <a:cs typeface="+mn-cs"/>
                        </a:rPr>
                        <a:t>2013</a:t>
                      </a:r>
                      <a:r>
                        <a:rPr kumimoji="1" lang="ja-JP" altLang="ja-JP" sz="1100" b="0" u="none" kern="1200" dirty="0">
                          <a:solidFill>
                            <a:schemeClr val="tx1"/>
                          </a:solidFill>
                          <a:latin typeface="+mj-lt"/>
                          <a:ea typeface="+mn-ea"/>
                          <a:cs typeface="+mn-cs"/>
                        </a:rPr>
                        <a:t>：もと長柄公舎用地（一般競争入札）、もと古市車庫（大阪府）</a:t>
                      </a:r>
                      <a:r>
                        <a:rPr kumimoji="1" lang="ja-JP" altLang="en-US" sz="1100" b="0" u="none" kern="1200" dirty="0">
                          <a:solidFill>
                            <a:schemeClr val="tx1"/>
                          </a:solidFill>
                          <a:latin typeface="+mj-lt"/>
                          <a:ea typeface="+mn-ea"/>
                          <a:cs typeface="+mn-cs"/>
                        </a:rPr>
                        <a:t>（</a:t>
                      </a:r>
                      <a:r>
                        <a:rPr kumimoji="1" lang="en-US" altLang="ja-JP" sz="1100" b="0" u="none" kern="1200" dirty="0">
                          <a:solidFill>
                            <a:schemeClr val="tx1"/>
                          </a:solidFill>
                          <a:latin typeface="+mj-lt"/>
                          <a:ea typeface="+mn-ea"/>
                          <a:cs typeface="+mn-cs"/>
                        </a:rPr>
                        <a:t>56</a:t>
                      </a:r>
                      <a:r>
                        <a:rPr kumimoji="1" lang="ja-JP" altLang="en-US" sz="1100" b="0" u="none" kern="1200" dirty="0">
                          <a:solidFill>
                            <a:schemeClr val="tx1"/>
                          </a:solidFill>
                          <a:latin typeface="+mj-lt"/>
                          <a:ea typeface="+mn-ea"/>
                          <a:cs typeface="+mn-cs"/>
                        </a:rPr>
                        <a:t>億円）</a:t>
                      </a:r>
                      <a:endParaRPr kumimoji="1" lang="en-US" altLang="ja-JP" sz="1100" b="0" u="none" kern="1200" dirty="0">
                        <a:solidFill>
                          <a:schemeClr val="tx1"/>
                        </a:solidFill>
                        <a:latin typeface="+mj-lt"/>
                        <a:ea typeface="+mn-ea"/>
                        <a:cs typeface="+mn-cs"/>
                      </a:endParaRPr>
                    </a:p>
                    <a:p>
                      <a:pPr marL="72000" indent="-457200">
                        <a:lnSpc>
                          <a:spcPct val="100000"/>
                        </a:lnSpc>
                      </a:pPr>
                      <a:r>
                        <a:rPr kumimoji="1" lang="ja-JP" altLang="en-US" sz="1100" b="0" u="none" kern="1200" dirty="0">
                          <a:solidFill>
                            <a:schemeClr val="tx1"/>
                          </a:solidFill>
                          <a:latin typeface="+mj-lt"/>
                          <a:ea typeface="+mn-ea"/>
                          <a:cs typeface="+mn-cs"/>
                        </a:rPr>
                        <a:t>・</a:t>
                      </a:r>
                      <a:r>
                        <a:rPr kumimoji="1" lang="en-US" altLang="ja-JP" sz="1100" b="0" u="none" kern="1200" dirty="0">
                          <a:solidFill>
                            <a:schemeClr val="tx1"/>
                          </a:solidFill>
                          <a:latin typeface="+mj-lt"/>
                          <a:ea typeface="+mn-ea"/>
                          <a:cs typeface="+mn-cs"/>
                        </a:rPr>
                        <a:t>2014</a:t>
                      </a:r>
                      <a:r>
                        <a:rPr kumimoji="1" lang="ja-JP" altLang="en-US" sz="1100" b="0" u="none" kern="1200" dirty="0">
                          <a:solidFill>
                            <a:schemeClr val="tx1"/>
                          </a:solidFill>
                          <a:latin typeface="+mj-lt"/>
                          <a:ea typeface="+mn-ea"/>
                          <a:cs typeface="+mn-cs"/>
                        </a:rPr>
                        <a:t>：守口車庫・住吉車庫・中津車庫（高速への所管替）、オスカードリーム（一般競争入札）等（</a:t>
                      </a:r>
                      <a:r>
                        <a:rPr kumimoji="1" lang="en-US" altLang="ja-JP" sz="1100" b="0" u="none" kern="1200" dirty="0">
                          <a:solidFill>
                            <a:schemeClr val="tx1"/>
                          </a:solidFill>
                          <a:latin typeface="+mj-lt"/>
                          <a:ea typeface="+mn-ea"/>
                          <a:cs typeface="+mn-cs"/>
                        </a:rPr>
                        <a:t>109</a:t>
                      </a:r>
                      <a:r>
                        <a:rPr kumimoji="1" lang="ja-JP" altLang="en-US" sz="1100" b="0" u="none" kern="1200" dirty="0">
                          <a:solidFill>
                            <a:schemeClr val="tx1"/>
                          </a:solidFill>
                          <a:latin typeface="+mj-lt"/>
                          <a:ea typeface="+mn-ea"/>
                          <a:cs typeface="+mn-cs"/>
                        </a:rPr>
                        <a:t>億円）</a:t>
                      </a:r>
                    </a:p>
                    <a:p>
                      <a:pPr marL="72000" indent="-457200">
                        <a:lnSpc>
                          <a:spcPct val="100000"/>
                        </a:lnSpc>
                      </a:pPr>
                      <a:r>
                        <a:rPr kumimoji="1" lang="ja-JP" altLang="en-US" sz="1100" b="0" u="none" kern="1200" baseline="0" dirty="0">
                          <a:solidFill>
                            <a:schemeClr val="tx1"/>
                          </a:solidFill>
                          <a:latin typeface="+mj-lt"/>
                          <a:ea typeface="+mn-ea"/>
                          <a:cs typeface="+mn-cs"/>
                        </a:rPr>
                        <a:t>  </a:t>
                      </a:r>
                      <a:r>
                        <a:rPr kumimoji="1" lang="en-US" altLang="ja-JP" sz="1100" b="0" u="none" kern="1200" dirty="0">
                          <a:solidFill>
                            <a:schemeClr val="tx1"/>
                          </a:solidFill>
                          <a:latin typeface="+mj-lt"/>
                          <a:ea typeface="+mn-ea"/>
                          <a:cs typeface="+mn-cs"/>
                        </a:rPr>
                        <a:t>2015</a:t>
                      </a:r>
                      <a:r>
                        <a:rPr kumimoji="1" lang="ja-JP" altLang="en-US" sz="1100" b="0" u="none" kern="1200" dirty="0">
                          <a:solidFill>
                            <a:schemeClr val="tx1"/>
                          </a:solidFill>
                          <a:latin typeface="+mj-lt"/>
                          <a:ea typeface="+mn-ea"/>
                          <a:cs typeface="+mn-cs"/>
                        </a:rPr>
                        <a:t>：もと都島操車場（大阪市民病院機構に随意契約売却）等（</a:t>
                      </a:r>
                      <a:r>
                        <a:rPr kumimoji="1" lang="en-US" altLang="ja-JP" sz="1100" b="0" u="none" kern="1200" dirty="0">
                          <a:solidFill>
                            <a:schemeClr val="tx1"/>
                          </a:solidFill>
                          <a:latin typeface="+mj-lt"/>
                          <a:ea typeface="+mn-ea"/>
                          <a:cs typeface="+mn-cs"/>
                        </a:rPr>
                        <a:t>1</a:t>
                      </a:r>
                      <a:r>
                        <a:rPr kumimoji="1" lang="ja-JP" altLang="en-US" sz="1100" b="0" u="none" kern="1200" dirty="0">
                          <a:solidFill>
                            <a:schemeClr val="tx1"/>
                          </a:solidFill>
                          <a:latin typeface="+mj-lt"/>
                          <a:ea typeface="+mn-ea"/>
                          <a:cs typeface="+mn-cs"/>
                        </a:rPr>
                        <a:t>億円）</a:t>
                      </a:r>
                    </a:p>
                    <a:p>
                      <a:pPr marL="72000" marR="0" lvl="0" indent="-457200" algn="l" defTabSz="914400" rtl="0" eaLnBrk="1" fontAlgn="auto" latinLnBrk="0" hangingPunct="1">
                        <a:lnSpc>
                          <a:spcPct val="100000"/>
                        </a:lnSpc>
                        <a:spcBef>
                          <a:spcPts val="0"/>
                        </a:spcBef>
                        <a:spcAft>
                          <a:spcPts val="0"/>
                        </a:spcAft>
                        <a:buClrTx/>
                        <a:buSzTx/>
                        <a:buFontTx/>
                        <a:buNone/>
                        <a:tabLst/>
                        <a:defRPr/>
                      </a:pPr>
                      <a:r>
                        <a:rPr kumimoji="1" lang="ja-JP" altLang="en-US" sz="1100" b="0" u="none" kern="1200" baseline="0" dirty="0">
                          <a:solidFill>
                            <a:schemeClr val="tx1"/>
                          </a:solidFill>
                          <a:latin typeface="+mj-lt"/>
                          <a:ea typeface="+mn-ea"/>
                          <a:cs typeface="+mn-cs"/>
                        </a:rPr>
                        <a:t>  </a:t>
                      </a:r>
                      <a:r>
                        <a:rPr kumimoji="1" lang="en-US" altLang="ja-JP" sz="1100" b="0" u="none" kern="1200" dirty="0">
                          <a:solidFill>
                            <a:schemeClr val="tx1"/>
                          </a:solidFill>
                          <a:latin typeface="+mj-lt"/>
                          <a:ea typeface="+mn-ea"/>
                          <a:cs typeface="+mn-cs"/>
                        </a:rPr>
                        <a:t>2016</a:t>
                      </a:r>
                      <a:r>
                        <a:rPr kumimoji="1" lang="ja-JP" altLang="en-US" sz="1100" b="0" u="none" kern="1200" dirty="0">
                          <a:solidFill>
                            <a:schemeClr val="tx1"/>
                          </a:solidFill>
                          <a:latin typeface="+mj-lt"/>
                          <a:ea typeface="+mn-ea"/>
                          <a:cs typeface="+mn-cs"/>
                        </a:rPr>
                        <a:t>：西加賀屋用地（一般競争入札）等（</a:t>
                      </a:r>
                      <a:r>
                        <a:rPr kumimoji="1" lang="en-US" altLang="ja-JP" sz="1100" b="0" u="none" kern="1200" dirty="0">
                          <a:solidFill>
                            <a:schemeClr val="tx1"/>
                          </a:solidFill>
                          <a:latin typeface="+mj-lt"/>
                          <a:ea typeface="+mn-ea"/>
                          <a:cs typeface="+mn-cs"/>
                        </a:rPr>
                        <a:t>3</a:t>
                      </a:r>
                      <a:r>
                        <a:rPr kumimoji="1" lang="ja-JP" altLang="en-US" sz="1100" b="0" u="none" kern="1200" dirty="0">
                          <a:solidFill>
                            <a:schemeClr val="tx1"/>
                          </a:solidFill>
                          <a:latin typeface="+mj-lt"/>
                          <a:ea typeface="+mn-ea"/>
                          <a:cs typeface="+mn-cs"/>
                        </a:rPr>
                        <a:t>億円）</a:t>
                      </a:r>
                      <a:endParaRPr kumimoji="1" lang="en-US" altLang="ja-JP" sz="1100" b="0" u="none" kern="1200" dirty="0">
                        <a:solidFill>
                          <a:schemeClr val="tx1"/>
                        </a:solidFill>
                        <a:latin typeface="+mj-lt"/>
                        <a:ea typeface="+mn-ea"/>
                        <a:cs typeface="+mn-cs"/>
                      </a:endParaRPr>
                    </a:p>
                    <a:p>
                      <a:pPr marL="72000" marR="0" lvl="0" indent="-457200" algn="l" defTabSz="914400" rtl="0" eaLnBrk="1" fontAlgn="auto" latinLnBrk="0" hangingPunct="1">
                        <a:lnSpc>
                          <a:spcPct val="100000"/>
                        </a:lnSpc>
                        <a:spcBef>
                          <a:spcPts val="0"/>
                        </a:spcBef>
                        <a:spcAft>
                          <a:spcPts val="0"/>
                        </a:spcAft>
                        <a:buClrTx/>
                        <a:buSzTx/>
                        <a:buFontTx/>
                        <a:buNone/>
                        <a:tabLst/>
                        <a:defRPr/>
                      </a:pPr>
                      <a:r>
                        <a:rPr kumimoji="1" lang="ja-JP" altLang="en-US" sz="1100" b="0" u="none" kern="1200" baseline="0" dirty="0">
                          <a:solidFill>
                            <a:schemeClr val="tx1"/>
                          </a:solidFill>
                          <a:latin typeface="+mj-lt"/>
                          <a:ea typeface="+mn-ea"/>
                          <a:cs typeface="+mn-cs"/>
                        </a:rPr>
                        <a:t>  </a:t>
                      </a:r>
                      <a:r>
                        <a:rPr kumimoji="1" lang="en-US" altLang="ja-JP" sz="1100" b="0" u="none" kern="1200" dirty="0">
                          <a:solidFill>
                            <a:schemeClr val="tx1"/>
                          </a:solidFill>
                          <a:latin typeface="+mj-lt"/>
                          <a:ea typeface="+mn-ea"/>
                          <a:cs typeface="+mn-cs"/>
                        </a:rPr>
                        <a:t>2017</a:t>
                      </a:r>
                      <a:r>
                        <a:rPr kumimoji="1" lang="ja-JP" altLang="en-US" sz="1100" b="0" u="none" kern="1200" dirty="0">
                          <a:solidFill>
                            <a:schemeClr val="tx1"/>
                          </a:solidFill>
                          <a:latin typeface="+mj-lt"/>
                          <a:ea typeface="+mn-ea"/>
                          <a:cs typeface="+mn-cs"/>
                        </a:rPr>
                        <a:t>：住之江車庫・井高野車庫・酉島車庫・鶴町車庫（高速への所管替）等（</a:t>
                      </a:r>
                      <a:r>
                        <a:rPr kumimoji="1" lang="en-US" altLang="ja-JP" sz="1100" b="0" u="none" kern="1200" dirty="0">
                          <a:solidFill>
                            <a:schemeClr val="tx1"/>
                          </a:solidFill>
                          <a:latin typeface="+mj-lt"/>
                          <a:ea typeface="+mn-ea"/>
                          <a:cs typeface="+mn-cs"/>
                        </a:rPr>
                        <a:t>61</a:t>
                      </a:r>
                      <a:r>
                        <a:rPr kumimoji="1" lang="ja-JP" altLang="en-US" sz="1100" b="0" u="none" kern="1200" dirty="0">
                          <a:solidFill>
                            <a:schemeClr val="tx1"/>
                          </a:solidFill>
                          <a:latin typeface="+mj-lt"/>
                          <a:ea typeface="+mn-ea"/>
                          <a:cs typeface="+mn-cs"/>
                        </a:rPr>
                        <a:t>億円）</a:t>
                      </a:r>
                      <a:r>
                        <a:rPr lang="ja-JP" altLang="en-US" sz="1200" u="none" dirty="0">
                          <a:solidFill>
                            <a:schemeClr val="tx1"/>
                          </a:solidFill>
                          <a:latin typeface="+mj-lt"/>
                          <a:ea typeface="+mn-ea"/>
                        </a:rPr>
                        <a:t>　</a:t>
                      </a:r>
                      <a:endParaRPr lang="en-US" altLang="ja-JP" sz="1200" u="none" dirty="0">
                        <a:solidFill>
                          <a:schemeClr val="tx1"/>
                        </a:solidFill>
                        <a:latin typeface="+mj-lt"/>
                        <a:ea typeface="+mn-ea"/>
                      </a:endParaRPr>
                    </a:p>
                  </a:txBody>
                  <a:tcPr marR="36000">
                    <a:lnL w="12700" cap="flat" cmpd="sng" algn="ctr">
                      <a:solidFill>
                        <a:schemeClr val="tx1"/>
                      </a:solidFill>
                      <a:prstDash val="sysDash"/>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1"/>
                  </a:ext>
                </a:extLst>
              </a:tr>
            </a:tbl>
          </a:graphicData>
        </a:graphic>
      </p:graphicFrame>
      <p:sp>
        <p:nvSpPr>
          <p:cNvPr id="9" name="テキスト ボックス 8"/>
          <p:cNvSpPr txBox="1"/>
          <p:nvPr/>
        </p:nvSpPr>
        <p:spPr>
          <a:xfrm>
            <a:off x="0" y="-27384"/>
            <a:ext cx="7200000" cy="461665"/>
          </a:xfrm>
          <a:prstGeom prst="rect">
            <a:avLst/>
          </a:prstGeom>
          <a:solidFill>
            <a:srgbClr val="0070C0"/>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24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Ⅱ【</a:t>
            </a:r>
            <a:r>
              <a:rPr kumimoji="1" lang="ja-JP" altLang="en-US" sz="24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民営化の取組</a:t>
            </a:r>
            <a:r>
              <a:rPr kumimoji="1" lang="en-US" altLang="ja-JP" sz="24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a:t>
            </a:r>
            <a:r>
              <a:rPr kumimoji="1" lang="ja-JP" altLang="en-US" sz="24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（２）バス</a:t>
            </a:r>
          </a:p>
        </p:txBody>
      </p:sp>
      <p:sp>
        <p:nvSpPr>
          <p:cNvPr id="8" name="正方形/長方形 7"/>
          <p:cNvSpPr/>
          <p:nvPr/>
        </p:nvSpPr>
        <p:spPr>
          <a:xfrm>
            <a:off x="323528" y="469285"/>
            <a:ext cx="2088232" cy="360040"/>
          </a:xfrm>
          <a:prstGeom prst="rect">
            <a:avLst/>
          </a:prstGeom>
          <a:solidFill>
            <a:schemeClr val="accent5">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民営化までの取組</a:t>
            </a:r>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74</a:t>
            </a:fld>
            <a:endParaRPr lang="ja-JP" altLang="en-US"/>
          </a:p>
        </p:txBody>
      </p:sp>
    </p:spTree>
    <p:extLst>
      <p:ext uri="{BB962C8B-B14F-4D97-AF65-F5344CB8AC3E}">
        <p14:creationId xmlns:p14="http://schemas.microsoft.com/office/powerpoint/2010/main" val="3505982770"/>
      </p:ext>
    </p:extLst>
  </p:cSld>
  <p:clrMapOvr>
    <a:masterClrMapping/>
  </p:clrMapOvr>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テキスト ボックス 8"/>
          <p:cNvSpPr txBox="1"/>
          <p:nvPr/>
        </p:nvSpPr>
        <p:spPr>
          <a:xfrm>
            <a:off x="0" y="-27384"/>
            <a:ext cx="7200000" cy="461665"/>
          </a:xfrm>
          <a:prstGeom prst="rect">
            <a:avLst/>
          </a:prstGeom>
          <a:solidFill>
            <a:srgbClr val="0070C0"/>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24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Ⅱ【</a:t>
            </a:r>
            <a:r>
              <a:rPr kumimoji="1" lang="ja-JP" altLang="en-US" sz="24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民営化の取組</a:t>
            </a:r>
            <a:r>
              <a:rPr kumimoji="1" lang="en-US" altLang="ja-JP" sz="24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a:t>
            </a:r>
            <a:r>
              <a:rPr kumimoji="1" lang="ja-JP" altLang="en-US" sz="24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（２）バス</a:t>
            </a:r>
          </a:p>
        </p:txBody>
      </p:sp>
      <p:graphicFrame>
        <p:nvGraphicFramePr>
          <p:cNvPr id="8" name="表 7"/>
          <p:cNvGraphicFramePr>
            <a:graphicFrameLocks noGrp="1"/>
          </p:cNvGraphicFramePr>
          <p:nvPr>
            <p:extLst/>
          </p:nvPr>
        </p:nvGraphicFramePr>
        <p:xfrm>
          <a:off x="323528" y="736568"/>
          <a:ext cx="8568952" cy="5859572"/>
        </p:xfrm>
        <a:graphic>
          <a:graphicData uri="http://schemas.openxmlformats.org/drawingml/2006/table">
            <a:tbl>
              <a:tblPr firstRow="1">
                <a:tableStyleId>{5C22544A-7EE6-4342-B048-85BDC9FD1C3A}</a:tableStyleId>
              </a:tblPr>
              <a:tblGrid>
                <a:gridCol w="1872208">
                  <a:extLst>
                    <a:ext uri="{9D8B030D-6E8A-4147-A177-3AD203B41FA5}">
                      <a16:colId xmlns:a16="http://schemas.microsoft.com/office/drawing/2014/main" val="20000"/>
                    </a:ext>
                  </a:extLst>
                </a:gridCol>
                <a:gridCol w="2088232">
                  <a:extLst>
                    <a:ext uri="{9D8B030D-6E8A-4147-A177-3AD203B41FA5}">
                      <a16:colId xmlns:a16="http://schemas.microsoft.com/office/drawing/2014/main" val="20001"/>
                    </a:ext>
                  </a:extLst>
                </a:gridCol>
                <a:gridCol w="2088232">
                  <a:extLst>
                    <a:ext uri="{9D8B030D-6E8A-4147-A177-3AD203B41FA5}">
                      <a16:colId xmlns:a16="http://schemas.microsoft.com/office/drawing/2014/main" val="20002"/>
                    </a:ext>
                  </a:extLst>
                </a:gridCol>
                <a:gridCol w="2520280">
                  <a:extLst>
                    <a:ext uri="{9D8B030D-6E8A-4147-A177-3AD203B41FA5}">
                      <a16:colId xmlns:a16="http://schemas.microsoft.com/office/drawing/2014/main" val="20003"/>
                    </a:ext>
                  </a:extLst>
                </a:gridCol>
              </a:tblGrid>
              <a:tr h="373172">
                <a:tc>
                  <a:txBody>
                    <a:bodyPr/>
                    <a:lstStyle/>
                    <a:p>
                      <a:pPr algn="ctr"/>
                      <a:r>
                        <a:rPr kumimoji="1" lang="ja-JP" altLang="en-US" sz="1800" b="0" dirty="0">
                          <a:solidFill>
                            <a:schemeClr val="tx1"/>
                          </a:solidFill>
                        </a:rPr>
                        <a:t>＜</a:t>
                      </a:r>
                      <a:r>
                        <a:rPr kumimoji="1" lang="en-US" altLang="ja-JP" sz="1800" b="0" dirty="0">
                          <a:solidFill>
                            <a:schemeClr val="tx1"/>
                          </a:solidFill>
                        </a:rPr>
                        <a:t>Why</a:t>
                      </a:r>
                      <a:r>
                        <a:rPr kumimoji="1" lang="ja-JP" altLang="en-US" sz="1800" b="0" dirty="0">
                          <a:solidFill>
                            <a:schemeClr val="tx1"/>
                          </a:solidFill>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kumimoji="1" lang="ja-JP" altLang="en-US" sz="1800" b="0" dirty="0">
                          <a:solidFill>
                            <a:schemeClr val="tx1"/>
                          </a:solidFill>
                        </a:rPr>
                        <a:t>＜</a:t>
                      </a:r>
                      <a:r>
                        <a:rPr kumimoji="1" lang="en-US" altLang="ja-JP" sz="1800" b="0" dirty="0">
                          <a:solidFill>
                            <a:schemeClr val="tx1"/>
                          </a:solidFill>
                        </a:rPr>
                        <a:t>Vision</a:t>
                      </a:r>
                      <a:r>
                        <a:rPr kumimoji="1" lang="ja-JP" altLang="en-US" sz="1800" b="0" dirty="0">
                          <a:solidFill>
                            <a:schemeClr val="tx1"/>
                          </a:solidFill>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kumimoji="1" lang="ja-JP" altLang="en-US" sz="1800" b="0" dirty="0">
                          <a:solidFill>
                            <a:schemeClr val="tx1"/>
                          </a:solidFill>
                        </a:rPr>
                        <a:t>＜</a:t>
                      </a:r>
                      <a:r>
                        <a:rPr kumimoji="1" lang="en-US" altLang="ja-JP" sz="1800" b="0" dirty="0">
                          <a:solidFill>
                            <a:schemeClr val="tx1"/>
                          </a:solidFill>
                        </a:rPr>
                        <a:t>What</a:t>
                      </a:r>
                      <a:r>
                        <a:rPr kumimoji="1" lang="ja-JP" altLang="en-US" sz="1800" b="0" dirty="0">
                          <a:solidFill>
                            <a:schemeClr val="tx1"/>
                          </a:solidFill>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kumimoji="1" lang="ja-JP" altLang="en-US" sz="1800" b="0" dirty="0">
                          <a:solidFill>
                            <a:schemeClr val="tx1"/>
                          </a:solidFill>
                        </a:rPr>
                        <a:t>＜</a:t>
                      </a:r>
                      <a:r>
                        <a:rPr kumimoji="1" lang="en-US" altLang="ja-JP" sz="1800" b="0" dirty="0">
                          <a:solidFill>
                            <a:schemeClr val="tx1"/>
                          </a:solidFill>
                        </a:rPr>
                        <a:t>Outcome</a:t>
                      </a:r>
                      <a:r>
                        <a:rPr kumimoji="1" lang="ja-JP" altLang="en-US" sz="1800" b="0" dirty="0">
                          <a:solidFill>
                            <a:schemeClr val="tx1"/>
                          </a:solidFill>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1476000">
                <a:tc rowSpan="2">
                  <a:txBody>
                    <a:bodyPr/>
                    <a:lstStyle/>
                    <a:p>
                      <a:pPr marL="72000" indent="-457200">
                        <a:lnSpc>
                          <a:spcPct val="100000"/>
                        </a:lnSpc>
                        <a:spcBef>
                          <a:spcPts val="0"/>
                        </a:spcBef>
                        <a:spcAft>
                          <a:spcPts val="0"/>
                        </a:spcAft>
                      </a:pPr>
                      <a:r>
                        <a:rPr lang="ja-JP" altLang="en-US" sz="1200" dirty="0" smtClean="0">
                          <a:solidFill>
                            <a:schemeClr val="tx1"/>
                          </a:solidFill>
                          <a:latin typeface="+mn-lt"/>
                          <a:ea typeface="+mn-ea"/>
                        </a:rPr>
                        <a:t>（前頁からの続き）</a:t>
                      </a:r>
                      <a:endParaRPr lang="en-US" altLang="ja-JP" sz="1200" dirty="0" smtClean="0">
                        <a:solidFill>
                          <a:schemeClr val="tx1"/>
                        </a:solidFill>
                        <a:latin typeface="+mn-lt"/>
                        <a:ea typeface="+mn-ea"/>
                      </a:endParaRPr>
                    </a:p>
                    <a:p>
                      <a:pPr marL="72000" indent="-457200">
                        <a:lnSpc>
                          <a:spcPct val="100000"/>
                        </a:lnSpc>
                        <a:spcBef>
                          <a:spcPts val="0"/>
                        </a:spcBef>
                        <a:spcAft>
                          <a:spcPts val="0"/>
                        </a:spcAft>
                      </a:pPr>
                      <a:endParaRPr lang="en-US" altLang="ja-JP" sz="1200" dirty="0" smtClean="0">
                        <a:solidFill>
                          <a:schemeClr val="tx1"/>
                        </a:solidFill>
                        <a:latin typeface="+mn-lt"/>
                        <a:ea typeface="+mn-ea"/>
                      </a:endParaRPr>
                    </a:p>
                    <a:p>
                      <a:pPr marL="72000" indent="-457200">
                        <a:lnSpc>
                          <a:spcPct val="100000"/>
                        </a:lnSpc>
                        <a:spcBef>
                          <a:spcPts val="0"/>
                        </a:spcBef>
                        <a:spcAft>
                          <a:spcPts val="0"/>
                        </a:spcAft>
                      </a:pPr>
                      <a:endParaRPr lang="en-US" altLang="ja-JP" sz="1200" dirty="0" smtClean="0">
                        <a:solidFill>
                          <a:schemeClr val="tx1"/>
                        </a:solidFill>
                        <a:latin typeface="+mn-lt"/>
                        <a:ea typeface="+mn-ea"/>
                      </a:endParaRPr>
                    </a:p>
                    <a:p>
                      <a:pPr marL="72000" indent="-457200">
                        <a:lnSpc>
                          <a:spcPct val="100000"/>
                        </a:lnSpc>
                        <a:spcBef>
                          <a:spcPts val="0"/>
                        </a:spcBef>
                        <a:spcAft>
                          <a:spcPts val="0"/>
                        </a:spcAft>
                      </a:pPr>
                      <a:endParaRPr lang="en-US" altLang="ja-JP" sz="1200" dirty="0" smtClean="0">
                        <a:solidFill>
                          <a:schemeClr val="tx1"/>
                        </a:solidFill>
                        <a:latin typeface="+mn-lt"/>
                        <a:ea typeface="+mn-ea"/>
                      </a:endParaRPr>
                    </a:p>
                    <a:p>
                      <a:pPr marL="72000" indent="-457200">
                        <a:lnSpc>
                          <a:spcPct val="100000"/>
                        </a:lnSpc>
                        <a:spcBef>
                          <a:spcPts val="0"/>
                        </a:spcBef>
                        <a:spcAft>
                          <a:spcPts val="0"/>
                        </a:spcAft>
                      </a:pPr>
                      <a:endParaRPr lang="en-US" altLang="ja-JP" sz="1200" dirty="0" smtClean="0">
                        <a:solidFill>
                          <a:schemeClr val="tx1"/>
                        </a:solidFill>
                        <a:latin typeface="+mn-lt"/>
                        <a:ea typeface="+mn-ea"/>
                      </a:endParaRPr>
                    </a:p>
                    <a:p>
                      <a:pPr marL="72000" indent="-457200">
                        <a:lnSpc>
                          <a:spcPct val="100000"/>
                        </a:lnSpc>
                        <a:spcBef>
                          <a:spcPts val="0"/>
                        </a:spcBef>
                        <a:spcAft>
                          <a:spcPts val="0"/>
                        </a:spcAft>
                      </a:pPr>
                      <a:endParaRPr lang="en-US" altLang="ja-JP" sz="1200" dirty="0" smtClean="0">
                        <a:solidFill>
                          <a:schemeClr val="tx1"/>
                        </a:solidFill>
                        <a:latin typeface="+mn-lt"/>
                        <a:ea typeface="+mn-ea"/>
                      </a:endParaRPr>
                    </a:p>
                    <a:p>
                      <a:pPr marL="72000" indent="-457200">
                        <a:lnSpc>
                          <a:spcPct val="100000"/>
                        </a:lnSpc>
                        <a:spcBef>
                          <a:spcPts val="0"/>
                        </a:spcBef>
                        <a:spcAft>
                          <a:spcPts val="0"/>
                        </a:spcAft>
                      </a:pPr>
                      <a:endParaRPr lang="en-US" altLang="ja-JP" sz="1200" dirty="0" smtClean="0">
                        <a:solidFill>
                          <a:schemeClr val="tx1"/>
                        </a:solidFill>
                        <a:latin typeface="+mn-lt"/>
                        <a:ea typeface="+mn-ea"/>
                      </a:endParaRPr>
                    </a:p>
                    <a:p>
                      <a:pPr marL="72000" indent="-457200">
                        <a:lnSpc>
                          <a:spcPct val="100000"/>
                        </a:lnSpc>
                        <a:spcBef>
                          <a:spcPts val="0"/>
                        </a:spcBef>
                        <a:spcAft>
                          <a:spcPts val="0"/>
                        </a:spcAft>
                      </a:pPr>
                      <a:endParaRPr lang="en-US" altLang="ja-JP" sz="1200" dirty="0" smtClean="0">
                        <a:solidFill>
                          <a:schemeClr val="tx1"/>
                        </a:solidFill>
                        <a:latin typeface="+mn-lt"/>
                        <a:ea typeface="+mn-ea"/>
                      </a:endParaRPr>
                    </a:p>
                    <a:p>
                      <a:pPr marL="72000" indent="-457200">
                        <a:lnSpc>
                          <a:spcPct val="100000"/>
                        </a:lnSpc>
                        <a:spcBef>
                          <a:spcPts val="0"/>
                        </a:spcBef>
                        <a:spcAft>
                          <a:spcPts val="0"/>
                        </a:spcAft>
                      </a:pPr>
                      <a:endParaRPr lang="en-US" altLang="ja-JP" sz="1200" dirty="0" smtClean="0">
                        <a:solidFill>
                          <a:schemeClr val="tx1"/>
                        </a:solidFill>
                        <a:latin typeface="+mn-lt"/>
                        <a:ea typeface="+mn-ea"/>
                      </a:endParaRPr>
                    </a:p>
                    <a:p>
                      <a:pPr marL="72000" indent="-457200">
                        <a:lnSpc>
                          <a:spcPct val="100000"/>
                        </a:lnSpc>
                        <a:spcBef>
                          <a:spcPts val="0"/>
                        </a:spcBef>
                        <a:spcAft>
                          <a:spcPts val="0"/>
                        </a:spcAft>
                      </a:pPr>
                      <a:endParaRPr lang="en-US" altLang="ja-JP" sz="1200" dirty="0" smtClean="0">
                        <a:solidFill>
                          <a:schemeClr val="tx1"/>
                        </a:solidFill>
                        <a:latin typeface="+mn-lt"/>
                        <a:ea typeface="+mn-ea"/>
                      </a:endParaRPr>
                    </a:p>
                    <a:p>
                      <a:pPr marL="72000" indent="-457200">
                        <a:lnSpc>
                          <a:spcPct val="100000"/>
                        </a:lnSpc>
                        <a:spcBef>
                          <a:spcPts val="0"/>
                        </a:spcBef>
                        <a:spcAft>
                          <a:spcPts val="0"/>
                        </a:spcAft>
                      </a:pPr>
                      <a:endParaRPr lang="en-US" altLang="ja-JP" sz="1200" dirty="0" smtClean="0">
                        <a:solidFill>
                          <a:schemeClr val="tx1"/>
                        </a:solidFill>
                        <a:latin typeface="+mn-lt"/>
                        <a:ea typeface="+mn-ea"/>
                      </a:endParaRPr>
                    </a:p>
                    <a:p>
                      <a:pPr marL="72000" indent="-457200">
                        <a:lnSpc>
                          <a:spcPct val="100000"/>
                        </a:lnSpc>
                        <a:spcBef>
                          <a:spcPts val="0"/>
                        </a:spcBef>
                        <a:spcAft>
                          <a:spcPts val="0"/>
                        </a:spcAft>
                      </a:pPr>
                      <a:endParaRPr lang="en-US" altLang="ja-JP" sz="1200" dirty="0" smtClean="0">
                        <a:solidFill>
                          <a:schemeClr val="tx1"/>
                        </a:solidFill>
                        <a:latin typeface="+mn-lt"/>
                        <a:ea typeface="+mn-ea"/>
                      </a:endParaRPr>
                    </a:p>
                    <a:p>
                      <a:pPr marL="72000" indent="-457200">
                        <a:lnSpc>
                          <a:spcPct val="100000"/>
                        </a:lnSpc>
                        <a:spcBef>
                          <a:spcPts val="0"/>
                        </a:spcBef>
                        <a:spcAft>
                          <a:spcPts val="0"/>
                        </a:spcAft>
                      </a:pPr>
                      <a:endParaRPr lang="en-US" altLang="ja-JP" sz="1200" dirty="0" smtClean="0">
                        <a:solidFill>
                          <a:schemeClr val="tx1"/>
                        </a:solidFill>
                        <a:latin typeface="+mn-lt"/>
                        <a:ea typeface="+mn-ea"/>
                      </a:endParaRPr>
                    </a:p>
                    <a:p>
                      <a:pPr marL="72000" indent="-457200">
                        <a:lnSpc>
                          <a:spcPct val="100000"/>
                        </a:lnSpc>
                        <a:spcBef>
                          <a:spcPts val="0"/>
                        </a:spcBef>
                        <a:spcAft>
                          <a:spcPts val="0"/>
                        </a:spcAft>
                      </a:pPr>
                      <a:endParaRPr lang="en-US" altLang="ja-JP" sz="1200" dirty="0" smtClean="0">
                        <a:solidFill>
                          <a:schemeClr val="tx1"/>
                        </a:solidFill>
                        <a:latin typeface="+mn-lt"/>
                        <a:ea typeface="+mn-ea"/>
                      </a:endParaRPr>
                    </a:p>
                    <a:p>
                      <a:pPr marL="72000" indent="-457200">
                        <a:lnSpc>
                          <a:spcPct val="100000"/>
                        </a:lnSpc>
                        <a:spcBef>
                          <a:spcPts val="0"/>
                        </a:spcBef>
                        <a:spcAft>
                          <a:spcPts val="0"/>
                        </a:spcAft>
                      </a:pPr>
                      <a:endParaRPr lang="en-US" altLang="ja-JP" sz="1200" dirty="0" smtClean="0">
                        <a:solidFill>
                          <a:schemeClr val="tx1"/>
                        </a:solidFill>
                        <a:latin typeface="+mn-lt"/>
                        <a:ea typeface="+mn-ea"/>
                      </a:endParaRPr>
                    </a:p>
                    <a:p>
                      <a:pPr marL="72000" indent="-457200">
                        <a:lnSpc>
                          <a:spcPct val="100000"/>
                        </a:lnSpc>
                        <a:spcBef>
                          <a:spcPts val="0"/>
                        </a:spcBef>
                        <a:spcAft>
                          <a:spcPts val="0"/>
                        </a:spcAft>
                      </a:pPr>
                      <a:endParaRPr lang="en-US" altLang="ja-JP" sz="1200" dirty="0" smtClean="0">
                        <a:solidFill>
                          <a:schemeClr val="tx1"/>
                        </a:solidFill>
                        <a:latin typeface="+mn-lt"/>
                        <a:ea typeface="+mn-ea"/>
                      </a:endParaRPr>
                    </a:p>
                    <a:p>
                      <a:pPr marL="72000" indent="-457200">
                        <a:lnSpc>
                          <a:spcPct val="100000"/>
                        </a:lnSpc>
                        <a:spcBef>
                          <a:spcPts val="0"/>
                        </a:spcBef>
                        <a:spcAft>
                          <a:spcPts val="0"/>
                        </a:spcAft>
                      </a:pPr>
                      <a:endParaRPr lang="en-US" altLang="ja-JP" sz="1200" dirty="0" smtClean="0">
                        <a:solidFill>
                          <a:schemeClr val="tx1"/>
                        </a:solidFill>
                        <a:latin typeface="+mn-lt"/>
                        <a:ea typeface="+mn-ea"/>
                      </a:endParaRPr>
                    </a:p>
                    <a:p>
                      <a:pPr marL="72000" indent="-457200">
                        <a:lnSpc>
                          <a:spcPct val="100000"/>
                        </a:lnSpc>
                        <a:spcBef>
                          <a:spcPts val="0"/>
                        </a:spcBef>
                        <a:spcAft>
                          <a:spcPts val="0"/>
                        </a:spcAft>
                      </a:pPr>
                      <a:endParaRPr lang="en-US" altLang="ja-JP" sz="1200" dirty="0" smtClean="0">
                        <a:solidFill>
                          <a:schemeClr val="tx1"/>
                        </a:solidFill>
                        <a:latin typeface="+mn-lt"/>
                        <a:ea typeface="+mn-ea"/>
                      </a:endParaRPr>
                    </a:p>
                    <a:p>
                      <a:pPr marL="72000" indent="-457200">
                        <a:lnSpc>
                          <a:spcPct val="100000"/>
                        </a:lnSpc>
                        <a:spcBef>
                          <a:spcPts val="0"/>
                        </a:spcBef>
                        <a:spcAft>
                          <a:spcPts val="0"/>
                        </a:spcAft>
                      </a:pPr>
                      <a:endParaRPr lang="en-US" altLang="ja-JP" sz="1200" dirty="0" smtClean="0">
                        <a:solidFill>
                          <a:schemeClr val="tx1"/>
                        </a:solidFill>
                        <a:latin typeface="+mn-lt"/>
                        <a:ea typeface="+mn-ea"/>
                      </a:endParaRPr>
                    </a:p>
                    <a:p>
                      <a:pPr marL="72000" indent="-457200">
                        <a:lnSpc>
                          <a:spcPct val="100000"/>
                        </a:lnSpc>
                        <a:spcBef>
                          <a:spcPts val="0"/>
                        </a:spcBef>
                        <a:spcAft>
                          <a:spcPts val="0"/>
                        </a:spcAft>
                      </a:pPr>
                      <a:endParaRPr lang="en-US" altLang="ja-JP" sz="1200" dirty="0" smtClean="0">
                        <a:solidFill>
                          <a:schemeClr val="tx1"/>
                        </a:solidFill>
                        <a:latin typeface="+mn-lt"/>
                        <a:ea typeface="+mn-ea"/>
                      </a:endParaRPr>
                    </a:p>
                    <a:p>
                      <a:pPr marL="72000" indent="-457200">
                        <a:lnSpc>
                          <a:spcPct val="100000"/>
                        </a:lnSpc>
                        <a:spcBef>
                          <a:spcPts val="0"/>
                        </a:spcBef>
                        <a:spcAft>
                          <a:spcPts val="0"/>
                        </a:spcAft>
                      </a:pPr>
                      <a:endParaRPr lang="en-US" altLang="ja-JP" sz="1200" dirty="0" smtClean="0">
                        <a:solidFill>
                          <a:schemeClr val="tx1"/>
                        </a:solidFill>
                        <a:latin typeface="+mn-lt"/>
                        <a:ea typeface="+mn-ea"/>
                      </a:endParaRPr>
                    </a:p>
                    <a:p>
                      <a:pPr marL="72000" indent="-457200">
                        <a:lnSpc>
                          <a:spcPct val="100000"/>
                        </a:lnSpc>
                        <a:spcBef>
                          <a:spcPts val="0"/>
                        </a:spcBef>
                        <a:spcAft>
                          <a:spcPts val="0"/>
                        </a:spcAft>
                      </a:pPr>
                      <a:endParaRPr lang="en-US" altLang="ja-JP" sz="1200" dirty="0" smtClean="0">
                        <a:solidFill>
                          <a:schemeClr val="tx1"/>
                        </a:solidFill>
                        <a:latin typeface="+mn-lt"/>
                        <a:ea typeface="+mn-ea"/>
                      </a:endParaRPr>
                    </a:p>
                    <a:p>
                      <a:pPr marL="72000" indent="-457200">
                        <a:lnSpc>
                          <a:spcPct val="100000"/>
                        </a:lnSpc>
                        <a:spcBef>
                          <a:spcPts val="0"/>
                        </a:spcBef>
                        <a:spcAft>
                          <a:spcPts val="0"/>
                        </a:spcAft>
                      </a:pPr>
                      <a:endParaRPr lang="en-US" altLang="ja-JP" sz="1200" dirty="0" smtClean="0">
                        <a:solidFill>
                          <a:schemeClr val="tx1"/>
                        </a:solidFill>
                        <a:latin typeface="+mn-lt"/>
                        <a:ea typeface="+mn-ea"/>
                      </a:endParaRPr>
                    </a:p>
                    <a:p>
                      <a:pPr marL="72000" indent="-457200">
                        <a:lnSpc>
                          <a:spcPct val="100000"/>
                        </a:lnSpc>
                        <a:spcBef>
                          <a:spcPts val="0"/>
                        </a:spcBef>
                        <a:spcAft>
                          <a:spcPts val="0"/>
                        </a:spcAft>
                      </a:pPr>
                      <a:endParaRPr lang="en-US" altLang="ja-JP" sz="1200" dirty="0" smtClean="0">
                        <a:solidFill>
                          <a:schemeClr val="tx1"/>
                        </a:solidFill>
                        <a:latin typeface="+mn-lt"/>
                        <a:ea typeface="+mn-ea"/>
                      </a:endParaRPr>
                    </a:p>
                    <a:p>
                      <a:pPr marL="72000" indent="-457200">
                        <a:lnSpc>
                          <a:spcPct val="100000"/>
                        </a:lnSpc>
                        <a:spcBef>
                          <a:spcPts val="0"/>
                        </a:spcBef>
                        <a:spcAft>
                          <a:spcPts val="0"/>
                        </a:spcAft>
                      </a:pPr>
                      <a:endParaRPr lang="en-US" altLang="ja-JP" sz="1200" dirty="0" smtClean="0">
                        <a:solidFill>
                          <a:schemeClr val="tx1"/>
                        </a:solidFill>
                        <a:latin typeface="+mn-lt"/>
                        <a:ea typeface="+mn-ea"/>
                      </a:endParaRPr>
                    </a:p>
                    <a:p>
                      <a:pPr marL="72000" indent="-457200">
                        <a:lnSpc>
                          <a:spcPct val="100000"/>
                        </a:lnSpc>
                        <a:spcBef>
                          <a:spcPts val="0"/>
                        </a:spcBef>
                        <a:spcAft>
                          <a:spcPts val="0"/>
                        </a:spcAft>
                      </a:pPr>
                      <a:endParaRPr lang="en-US" altLang="ja-JP" sz="1200" dirty="0" smtClean="0">
                        <a:solidFill>
                          <a:schemeClr val="tx1"/>
                        </a:solidFill>
                        <a:latin typeface="+mn-lt"/>
                        <a:ea typeface="+mn-ea"/>
                      </a:endParaRPr>
                    </a:p>
                    <a:p>
                      <a:pPr marL="72000" indent="-457200">
                        <a:lnSpc>
                          <a:spcPct val="100000"/>
                        </a:lnSpc>
                        <a:spcBef>
                          <a:spcPts val="0"/>
                        </a:spcBef>
                        <a:spcAft>
                          <a:spcPts val="0"/>
                        </a:spcAft>
                      </a:pPr>
                      <a:endParaRPr lang="en-US" altLang="ja-JP" sz="1200" dirty="0" smtClean="0">
                        <a:solidFill>
                          <a:schemeClr val="tx1"/>
                        </a:solidFill>
                        <a:latin typeface="+mn-lt"/>
                        <a:ea typeface="+mn-ea"/>
                      </a:endParaRPr>
                    </a:p>
                    <a:p>
                      <a:pPr marL="72000" marR="0" indent="-457200" algn="l" defTabSz="914400" rtl="0" eaLnBrk="1" fontAlgn="auto" latinLnBrk="0" hangingPunct="1">
                        <a:lnSpc>
                          <a:spcPct val="100000"/>
                        </a:lnSpc>
                        <a:spcBef>
                          <a:spcPts val="0"/>
                        </a:spcBef>
                        <a:spcAft>
                          <a:spcPts val="0"/>
                        </a:spcAft>
                        <a:buClrTx/>
                        <a:buSzTx/>
                        <a:buFontTx/>
                        <a:buNone/>
                        <a:tabLst/>
                        <a:defRPr/>
                      </a:pPr>
                      <a:endParaRPr lang="en-US" altLang="ja-JP" sz="1200" dirty="0" smtClean="0">
                        <a:solidFill>
                          <a:schemeClr val="tx1"/>
                        </a:solidFill>
                        <a:latin typeface="+mn-lt"/>
                        <a:ea typeface="+mn-ea"/>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en-US" altLang="ja-JP" sz="1200" u="none" dirty="0">
                        <a:solidFill>
                          <a:schemeClr val="tx1"/>
                        </a:solidFill>
                        <a:latin typeface="+mj-lt"/>
                        <a:ea typeface="+mn-ea"/>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rowSpan="2">
                  <a:txBody>
                    <a:bodyPr/>
                    <a:lstStyle/>
                    <a:p>
                      <a:pPr marL="72000" indent="-457200">
                        <a:lnSpc>
                          <a:spcPct val="100000"/>
                        </a:lnSpc>
                        <a:spcBef>
                          <a:spcPts val="0"/>
                        </a:spcBef>
                        <a:spcAft>
                          <a:spcPts val="0"/>
                        </a:spcAft>
                      </a:pPr>
                      <a:r>
                        <a:rPr lang="ja-JP" altLang="en-US" sz="1200" dirty="0" smtClean="0">
                          <a:solidFill>
                            <a:schemeClr val="tx1"/>
                          </a:solidFill>
                          <a:latin typeface="+mn-lt"/>
                          <a:ea typeface="+mn-ea"/>
                        </a:rPr>
                        <a:t>（前頁からの続き）</a:t>
                      </a:r>
                      <a:endParaRPr lang="en-US" altLang="ja-JP" sz="1200" dirty="0" smtClean="0">
                        <a:solidFill>
                          <a:schemeClr val="tx1"/>
                        </a:solidFill>
                        <a:latin typeface="+mn-lt"/>
                        <a:ea typeface="+mn-ea"/>
                      </a:endParaRPr>
                    </a:p>
                    <a:p>
                      <a:pPr marL="72000" indent="-457200">
                        <a:lnSpc>
                          <a:spcPct val="100000"/>
                        </a:lnSpc>
                        <a:spcBef>
                          <a:spcPts val="0"/>
                        </a:spcBef>
                        <a:spcAft>
                          <a:spcPts val="0"/>
                        </a:spcAft>
                      </a:pPr>
                      <a:endParaRPr lang="en-US" altLang="ja-JP" sz="1200" dirty="0" smtClean="0">
                        <a:solidFill>
                          <a:schemeClr val="tx1"/>
                        </a:solidFill>
                        <a:latin typeface="+mn-lt"/>
                        <a:ea typeface="+mn-ea"/>
                      </a:endParaRPr>
                    </a:p>
                    <a:p>
                      <a:pPr marL="72000" indent="-457200">
                        <a:lnSpc>
                          <a:spcPct val="100000"/>
                        </a:lnSpc>
                        <a:spcBef>
                          <a:spcPts val="0"/>
                        </a:spcBef>
                        <a:spcAft>
                          <a:spcPts val="0"/>
                        </a:spcAft>
                      </a:pPr>
                      <a:endParaRPr lang="en-US" altLang="ja-JP" sz="1200" dirty="0" smtClean="0">
                        <a:solidFill>
                          <a:schemeClr val="tx1"/>
                        </a:solidFill>
                        <a:latin typeface="+mn-lt"/>
                        <a:ea typeface="+mn-ea"/>
                      </a:endParaRPr>
                    </a:p>
                    <a:p>
                      <a:pPr marL="72000" indent="-457200">
                        <a:lnSpc>
                          <a:spcPct val="100000"/>
                        </a:lnSpc>
                        <a:spcBef>
                          <a:spcPts val="0"/>
                        </a:spcBef>
                        <a:spcAft>
                          <a:spcPts val="0"/>
                        </a:spcAft>
                      </a:pPr>
                      <a:endParaRPr lang="en-US" altLang="ja-JP" sz="1200" dirty="0" smtClean="0">
                        <a:solidFill>
                          <a:schemeClr val="tx1"/>
                        </a:solidFill>
                        <a:latin typeface="+mn-lt"/>
                        <a:ea typeface="+mn-ea"/>
                      </a:endParaRPr>
                    </a:p>
                    <a:p>
                      <a:pPr marL="72000" indent="-457200">
                        <a:lnSpc>
                          <a:spcPct val="100000"/>
                        </a:lnSpc>
                        <a:spcBef>
                          <a:spcPts val="0"/>
                        </a:spcBef>
                        <a:spcAft>
                          <a:spcPts val="0"/>
                        </a:spcAft>
                      </a:pPr>
                      <a:endParaRPr lang="en-US" altLang="ja-JP" sz="1200" dirty="0" smtClean="0">
                        <a:solidFill>
                          <a:schemeClr val="tx1"/>
                        </a:solidFill>
                        <a:latin typeface="+mn-lt"/>
                        <a:ea typeface="+mn-ea"/>
                      </a:endParaRPr>
                    </a:p>
                    <a:p>
                      <a:pPr marL="72000" indent="-457200">
                        <a:lnSpc>
                          <a:spcPct val="100000"/>
                        </a:lnSpc>
                        <a:spcBef>
                          <a:spcPts val="0"/>
                        </a:spcBef>
                        <a:spcAft>
                          <a:spcPts val="0"/>
                        </a:spcAft>
                      </a:pPr>
                      <a:endParaRPr lang="en-US" altLang="ja-JP" sz="1200" dirty="0" smtClean="0">
                        <a:solidFill>
                          <a:schemeClr val="tx1"/>
                        </a:solidFill>
                        <a:latin typeface="+mn-lt"/>
                        <a:ea typeface="+mn-ea"/>
                      </a:endParaRPr>
                    </a:p>
                    <a:p>
                      <a:pPr marL="72000" indent="-457200">
                        <a:lnSpc>
                          <a:spcPct val="100000"/>
                        </a:lnSpc>
                        <a:spcBef>
                          <a:spcPts val="0"/>
                        </a:spcBef>
                        <a:spcAft>
                          <a:spcPts val="0"/>
                        </a:spcAft>
                      </a:pPr>
                      <a:endParaRPr lang="en-US" altLang="ja-JP" sz="1200" dirty="0" smtClean="0">
                        <a:solidFill>
                          <a:schemeClr val="tx1"/>
                        </a:solidFill>
                        <a:latin typeface="+mn-lt"/>
                        <a:ea typeface="+mn-ea"/>
                      </a:endParaRPr>
                    </a:p>
                    <a:p>
                      <a:pPr marL="72000" indent="-457200">
                        <a:lnSpc>
                          <a:spcPct val="100000"/>
                        </a:lnSpc>
                        <a:spcBef>
                          <a:spcPts val="0"/>
                        </a:spcBef>
                        <a:spcAft>
                          <a:spcPts val="0"/>
                        </a:spcAft>
                      </a:pPr>
                      <a:endParaRPr lang="en-US" altLang="ja-JP" sz="1200" dirty="0" smtClean="0">
                        <a:solidFill>
                          <a:schemeClr val="tx1"/>
                        </a:solidFill>
                        <a:latin typeface="+mn-lt"/>
                        <a:ea typeface="+mn-ea"/>
                      </a:endParaRPr>
                    </a:p>
                    <a:p>
                      <a:pPr marL="72000" indent="-457200">
                        <a:lnSpc>
                          <a:spcPct val="100000"/>
                        </a:lnSpc>
                        <a:spcBef>
                          <a:spcPts val="0"/>
                        </a:spcBef>
                        <a:spcAft>
                          <a:spcPts val="0"/>
                        </a:spcAft>
                      </a:pPr>
                      <a:endParaRPr lang="en-US" altLang="ja-JP" sz="1200" dirty="0" smtClean="0">
                        <a:solidFill>
                          <a:schemeClr val="tx1"/>
                        </a:solidFill>
                        <a:latin typeface="+mn-lt"/>
                        <a:ea typeface="+mn-ea"/>
                      </a:endParaRPr>
                    </a:p>
                    <a:p>
                      <a:pPr marL="72000" indent="-457200">
                        <a:lnSpc>
                          <a:spcPct val="100000"/>
                        </a:lnSpc>
                        <a:spcBef>
                          <a:spcPts val="0"/>
                        </a:spcBef>
                        <a:spcAft>
                          <a:spcPts val="0"/>
                        </a:spcAft>
                      </a:pPr>
                      <a:endParaRPr lang="en-US" altLang="ja-JP" sz="1200" dirty="0" smtClean="0">
                        <a:solidFill>
                          <a:schemeClr val="tx1"/>
                        </a:solidFill>
                        <a:latin typeface="+mn-lt"/>
                        <a:ea typeface="+mn-ea"/>
                      </a:endParaRPr>
                    </a:p>
                    <a:p>
                      <a:pPr marL="72000" indent="-457200">
                        <a:lnSpc>
                          <a:spcPct val="100000"/>
                        </a:lnSpc>
                        <a:spcBef>
                          <a:spcPts val="0"/>
                        </a:spcBef>
                        <a:spcAft>
                          <a:spcPts val="0"/>
                        </a:spcAft>
                      </a:pPr>
                      <a:endParaRPr lang="en-US" altLang="ja-JP" sz="1200" dirty="0" smtClean="0">
                        <a:solidFill>
                          <a:schemeClr val="tx1"/>
                        </a:solidFill>
                        <a:latin typeface="+mn-lt"/>
                        <a:ea typeface="+mn-ea"/>
                      </a:endParaRPr>
                    </a:p>
                    <a:p>
                      <a:pPr marL="72000" indent="-457200">
                        <a:lnSpc>
                          <a:spcPct val="100000"/>
                        </a:lnSpc>
                        <a:spcBef>
                          <a:spcPts val="0"/>
                        </a:spcBef>
                        <a:spcAft>
                          <a:spcPts val="0"/>
                        </a:spcAft>
                      </a:pPr>
                      <a:endParaRPr lang="en-US" altLang="ja-JP" sz="1200" dirty="0" smtClean="0">
                        <a:solidFill>
                          <a:schemeClr val="tx1"/>
                        </a:solidFill>
                        <a:latin typeface="+mn-lt"/>
                        <a:ea typeface="+mn-ea"/>
                      </a:endParaRPr>
                    </a:p>
                    <a:p>
                      <a:pPr marL="72000" indent="-457200">
                        <a:lnSpc>
                          <a:spcPct val="100000"/>
                        </a:lnSpc>
                        <a:spcBef>
                          <a:spcPts val="0"/>
                        </a:spcBef>
                        <a:spcAft>
                          <a:spcPts val="0"/>
                        </a:spcAft>
                      </a:pPr>
                      <a:endParaRPr lang="en-US" altLang="ja-JP" sz="1200" dirty="0" smtClean="0">
                        <a:solidFill>
                          <a:schemeClr val="tx1"/>
                        </a:solidFill>
                        <a:latin typeface="+mn-lt"/>
                        <a:ea typeface="+mn-ea"/>
                      </a:endParaRPr>
                    </a:p>
                    <a:p>
                      <a:pPr marL="72000" indent="-457200">
                        <a:lnSpc>
                          <a:spcPct val="100000"/>
                        </a:lnSpc>
                        <a:spcBef>
                          <a:spcPts val="0"/>
                        </a:spcBef>
                        <a:spcAft>
                          <a:spcPts val="0"/>
                        </a:spcAft>
                      </a:pPr>
                      <a:endParaRPr lang="en-US" altLang="ja-JP" sz="1200" dirty="0" smtClean="0">
                        <a:solidFill>
                          <a:schemeClr val="tx1"/>
                        </a:solidFill>
                        <a:latin typeface="+mn-lt"/>
                        <a:ea typeface="+mn-ea"/>
                      </a:endParaRPr>
                    </a:p>
                    <a:p>
                      <a:pPr marL="72000" indent="-457200">
                        <a:lnSpc>
                          <a:spcPct val="100000"/>
                        </a:lnSpc>
                        <a:spcBef>
                          <a:spcPts val="0"/>
                        </a:spcBef>
                        <a:spcAft>
                          <a:spcPts val="0"/>
                        </a:spcAft>
                      </a:pPr>
                      <a:endParaRPr lang="en-US" altLang="ja-JP" sz="1200" dirty="0" smtClean="0">
                        <a:solidFill>
                          <a:schemeClr val="tx1"/>
                        </a:solidFill>
                        <a:latin typeface="+mn-lt"/>
                        <a:ea typeface="+mn-ea"/>
                      </a:endParaRPr>
                    </a:p>
                    <a:p>
                      <a:pPr marL="72000" indent="-457200">
                        <a:lnSpc>
                          <a:spcPct val="100000"/>
                        </a:lnSpc>
                        <a:spcBef>
                          <a:spcPts val="0"/>
                        </a:spcBef>
                        <a:spcAft>
                          <a:spcPts val="0"/>
                        </a:spcAft>
                      </a:pPr>
                      <a:endParaRPr lang="en-US" altLang="ja-JP" sz="1200" dirty="0" smtClean="0">
                        <a:solidFill>
                          <a:schemeClr val="tx1"/>
                        </a:solidFill>
                        <a:latin typeface="+mn-lt"/>
                        <a:ea typeface="+mn-ea"/>
                      </a:endParaRPr>
                    </a:p>
                    <a:p>
                      <a:pPr marL="72000" indent="-457200">
                        <a:lnSpc>
                          <a:spcPct val="100000"/>
                        </a:lnSpc>
                        <a:spcBef>
                          <a:spcPts val="0"/>
                        </a:spcBef>
                        <a:spcAft>
                          <a:spcPts val="0"/>
                        </a:spcAft>
                      </a:pPr>
                      <a:endParaRPr lang="en-US" altLang="ja-JP" sz="1200" dirty="0" smtClean="0">
                        <a:solidFill>
                          <a:schemeClr val="tx1"/>
                        </a:solidFill>
                        <a:latin typeface="+mn-lt"/>
                        <a:ea typeface="+mn-ea"/>
                      </a:endParaRPr>
                    </a:p>
                    <a:p>
                      <a:pPr marL="72000" indent="-457200">
                        <a:lnSpc>
                          <a:spcPct val="100000"/>
                        </a:lnSpc>
                        <a:spcBef>
                          <a:spcPts val="0"/>
                        </a:spcBef>
                        <a:spcAft>
                          <a:spcPts val="0"/>
                        </a:spcAft>
                      </a:pPr>
                      <a:endParaRPr lang="en-US" altLang="ja-JP" sz="1200" dirty="0" smtClean="0">
                        <a:solidFill>
                          <a:schemeClr val="tx1"/>
                        </a:solidFill>
                        <a:latin typeface="+mn-lt"/>
                        <a:ea typeface="+mn-ea"/>
                      </a:endParaRPr>
                    </a:p>
                    <a:p>
                      <a:pPr marL="72000" indent="-457200">
                        <a:lnSpc>
                          <a:spcPct val="100000"/>
                        </a:lnSpc>
                        <a:spcBef>
                          <a:spcPts val="0"/>
                        </a:spcBef>
                        <a:spcAft>
                          <a:spcPts val="0"/>
                        </a:spcAft>
                      </a:pPr>
                      <a:endParaRPr lang="en-US" altLang="ja-JP" sz="1200" dirty="0" smtClean="0">
                        <a:solidFill>
                          <a:schemeClr val="tx1"/>
                        </a:solidFill>
                        <a:latin typeface="+mn-lt"/>
                        <a:ea typeface="+mn-ea"/>
                      </a:endParaRPr>
                    </a:p>
                    <a:p>
                      <a:pPr marL="72000" indent="-457200">
                        <a:lnSpc>
                          <a:spcPct val="100000"/>
                        </a:lnSpc>
                        <a:spcBef>
                          <a:spcPts val="0"/>
                        </a:spcBef>
                        <a:spcAft>
                          <a:spcPts val="0"/>
                        </a:spcAft>
                      </a:pPr>
                      <a:endParaRPr lang="en-US" altLang="ja-JP" sz="1200" dirty="0" smtClean="0">
                        <a:solidFill>
                          <a:schemeClr val="tx1"/>
                        </a:solidFill>
                        <a:latin typeface="+mn-lt"/>
                        <a:ea typeface="+mn-ea"/>
                      </a:endParaRPr>
                    </a:p>
                    <a:p>
                      <a:pPr marL="72000" indent="-457200">
                        <a:lnSpc>
                          <a:spcPct val="100000"/>
                        </a:lnSpc>
                        <a:spcBef>
                          <a:spcPts val="0"/>
                        </a:spcBef>
                        <a:spcAft>
                          <a:spcPts val="0"/>
                        </a:spcAft>
                      </a:pPr>
                      <a:endParaRPr lang="en-US" altLang="ja-JP" sz="1200" dirty="0" smtClean="0">
                        <a:solidFill>
                          <a:schemeClr val="tx1"/>
                        </a:solidFill>
                        <a:latin typeface="+mn-lt"/>
                        <a:ea typeface="+mn-ea"/>
                      </a:endParaRPr>
                    </a:p>
                    <a:p>
                      <a:pPr marL="72000" indent="-457200">
                        <a:lnSpc>
                          <a:spcPct val="100000"/>
                        </a:lnSpc>
                        <a:spcBef>
                          <a:spcPts val="0"/>
                        </a:spcBef>
                        <a:spcAft>
                          <a:spcPts val="0"/>
                        </a:spcAft>
                      </a:pPr>
                      <a:endParaRPr lang="en-US" altLang="ja-JP" sz="1200" dirty="0" smtClean="0">
                        <a:solidFill>
                          <a:schemeClr val="tx1"/>
                        </a:solidFill>
                        <a:latin typeface="+mn-lt"/>
                        <a:ea typeface="+mn-ea"/>
                      </a:endParaRPr>
                    </a:p>
                    <a:p>
                      <a:pPr marL="72000" indent="-457200">
                        <a:lnSpc>
                          <a:spcPct val="100000"/>
                        </a:lnSpc>
                        <a:spcBef>
                          <a:spcPts val="0"/>
                        </a:spcBef>
                        <a:spcAft>
                          <a:spcPts val="0"/>
                        </a:spcAft>
                      </a:pPr>
                      <a:endParaRPr lang="en-US" altLang="ja-JP" sz="1200" dirty="0" smtClean="0">
                        <a:solidFill>
                          <a:schemeClr val="tx1"/>
                        </a:solidFill>
                        <a:latin typeface="+mn-lt"/>
                        <a:ea typeface="+mn-ea"/>
                      </a:endParaRPr>
                    </a:p>
                    <a:p>
                      <a:pPr marL="72000" indent="-457200">
                        <a:lnSpc>
                          <a:spcPct val="100000"/>
                        </a:lnSpc>
                        <a:spcBef>
                          <a:spcPts val="0"/>
                        </a:spcBef>
                        <a:spcAft>
                          <a:spcPts val="0"/>
                        </a:spcAft>
                      </a:pPr>
                      <a:endParaRPr lang="en-US" altLang="ja-JP" sz="1200" dirty="0" smtClean="0">
                        <a:solidFill>
                          <a:schemeClr val="tx1"/>
                        </a:solidFill>
                        <a:latin typeface="+mn-lt"/>
                        <a:ea typeface="+mn-ea"/>
                      </a:endParaRPr>
                    </a:p>
                    <a:p>
                      <a:pPr marL="72000" indent="-457200">
                        <a:lnSpc>
                          <a:spcPct val="100000"/>
                        </a:lnSpc>
                        <a:spcBef>
                          <a:spcPts val="0"/>
                        </a:spcBef>
                        <a:spcAft>
                          <a:spcPts val="0"/>
                        </a:spcAft>
                      </a:pPr>
                      <a:endParaRPr lang="en-US" altLang="ja-JP" sz="1200" dirty="0" smtClean="0">
                        <a:solidFill>
                          <a:schemeClr val="tx1"/>
                        </a:solidFill>
                        <a:latin typeface="+mn-lt"/>
                        <a:ea typeface="+mn-ea"/>
                      </a:endParaRPr>
                    </a:p>
                    <a:p>
                      <a:pPr marL="72000" indent="-457200">
                        <a:lnSpc>
                          <a:spcPct val="100000"/>
                        </a:lnSpc>
                        <a:spcBef>
                          <a:spcPts val="0"/>
                        </a:spcBef>
                        <a:spcAft>
                          <a:spcPts val="0"/>
                        </a:spcAft>
                      </a:pPr>
                      <a:endParaRPr lang="en-US" altLang="ja-JP" sz="1200" dirty="0" smtClean="0">
                        <a:solidFill>
                          <a:schemeClr val="tx1"/>
                        </a:solidFill>
                        <a:latin typeface="+mn-lt"/>
                        <a:ea typeface="+mn-ea"/>
                      </a:endParaRPr>
                    </a:p>
                    <a:p>
                      <a:pPr marL="72000" indent="-457200">
                        <a:lnSpc>
                          <a:spcPct val="100000"/>
                        </a:lnSpc>
                        <a:spcBef>
                          <a:spcPts val="0"/>
                        </a:spcBef>
                        <a:spcAft>
                          <a:spcPts val="0"/>
                        </a:spcAft>
                      </a:pPr>
                      <a:endParaRPr lang="en-US" altLang="ja-JP" sz="1200" dirty="0" smtClean="0">
                        <a:solidFill>
                          <a:schemeClr val="tx1"/>
                        </a:solidFill>
                        <a:latin typeface="+mn-lt"/>
                        <a:ea typeface="+mn-ea"/>
                      </a:endParaRPr>
                    </a:p>
                    <a:p>
                      <a:pPr marL="72000" marR="0" indent="-457200" algn="l" defTabSz="914400" rtl="0" eaLnBrk="1" fontAlgn="auto" latinLnBrk="0" hangingPunct="1">
                        <a:lnSpc>
                          <a:spcPct val="100000"/>
                        </a:lnSpc>
                        <a:spcBef>
                          <a:spcPts val="0"/>
                        </a:spcBef>
                        <a:spcAft>
                          <a:spcPts val="0"/>
                        </a:spcAft>
                        <a:buClrTx/>
                        <a:buSzTx/>
                        <a:buFontTx/>
                        <a:buNone/>
                        <a:tabLst/>
                        <a:defRPr/>
                      </a:pPr>
                      <a:endParaRPr lang="en-US" altLang="ja-JP" sz="1200" dirty="0" smtClean="0">
                        <a:solidFill>
                          <a:schemeClr val="tx1"/>
                        </a:solidFill>
                        <a:latin typeface="+mn-lt"/>
                        <a:ea typeface="+mn-ea"/>
                      </a:endParaRPr>
                    </a:p>
                    <a:p>
                      <a:pPr marL="0" marR="0" indent="0" algn="l" defTabSz="914400" rtl="0" eaLnBrk="1" fontAlgn="auto" latinLnBrk="0" hangingPunct="1">
                        <a:lnSpc>
                          <a:spcPct val="150000"/>
                        </a:lnSpc>
                        <a:spcBef>
                          <a:spcPts val="0"/>
                        </a:spcBef>
                        <a:spcAft>
                          <a:spcPts val="0"/>
                        </a:spcAft>
                        <a:buClrTx/>
                        <a:buSzTx/>
                        <a:buFontTx/>
                        <a:buNone/>
                        <a:tabLst/>
                        <a:defRPr/>
                      </a:pPr>
                      <a:endParaRPr lang="en-US" altLang="ja-JP" sz="1200" u="none" baseline="0" dirty="0">
                        <a:solidFill>
                          <a:schemeClr val="tx1"/>
                        </a:solidFill>
                        <a:latin typeface="+mj-lt"/>
                        <a:ea typeface="+mn-ea"/>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ts val="1800"/>
                        </a:lnSpc>
                        <a:spcBef>
                          <a:spcPts val="0"/>
                        </a:spcBef>
                        <a:spcAft>
                          <a:spcPts val="0"/>
                        </a:spcAft>
                        <a:buClrTx/>
                        <a:buSzTx/>
                        <a:buFontTx/>
                        <a:buNone/>
                        <a:tabLst/>
                        <a:defRPr/>
                      </a:pPr>
                      <a:r>
                        <a:rPr lang="ja-JP" altLang="en-US" sz="1200" u="none" dirty="0">
                          <a:solidFill>
                            <a:schemeClr val="tx1"/>
                          </a:solidFill>
                          <a:latin typeface="+mj-lt"/>
                          <a:ea typeface="+mn-ea"/>
                        </a:rPr>
                        <a:t>・バス路線の再構築（事業性のある路線と地域サービス系路線の分類）と見直し</a:t>
                      </a:r>
                      <a:endParaRPr lang="en-US" altLang="ja-JP" sz="1200" b="1" u="none" dirty="0">
                        <a:solidFill>
                          <a:schemeClr val="tx1"/>
                        </a:solidFill>
                        <a:latin typeface="+mj-lt"/>
                        <a:ea typeface="+mn-ea"/>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ysDash"/>
                      <a:round/>
                      <a:headEnd type="none" w="med" len="med"/>
                      <a:tailEnd type="none" w="med" len="med"/>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ts val="1800"/>
                        </a:lnSpc>
                        <a:spcBef>
                          <a:spcPts val="0"/>
                        </a:spcBef>
                        <a:spcAft>
                          <a:spcPts val="0"/>
                        </a:spcAft>
                        <a:buClrTx/>
                        <a:buSzTx/>
                        <a:buFontTx/>
                        <a:buNone/>
                        <a:tabLst/>
                        <a:defRPr/>
                      </a:pPr>
                      <a:r>
                        <a:rPr lang="ja-JP" altLang="en-US" sz="1200" u="none" dirty="0">
                          <a:solidFill>
                            <a:schemeClr val="tx1"/>
                          </a:solidFill>
                          <a:latin typeface="+mj-lt"/>
                          <a:ea typeface="+mn-ea"/>
                        </a:rPr>
                        <a:t>・ </a:t>
                      </a:r>
                      <a:r>
                        <a:rPr lang="en-US" altLang="ja-JP" sz="1200" u="none" dirty="0">
                          <a:solidFill>
                            <a:schemeClr val="tx1"/>
                          </a:solidFill>
                          <a:latin typeface="+mj-lt"/>
                          <a:ea typeface="+mn-ea"/>
                        </a:rPr>
                        <a:t>2012.4   132</a:t>
                      </a:r>
                      <a:r>
                        <a:rPr lang="ja-JP" altLang="en-US" sz="1200" u="none" dirty="0">
                          <a:solidFill>
                            <a:schemeClr val="tx1"/>
                          </a:solidFill>
                          <a:latin typeface="+mj-lt"/>
                          <a:ea typeface="+mn-ea"/>
                        </a:rPr>
                        <a:t>系統</a:t>
                      </a:r>
                      <a:endParaRPr lang="en-US" altLang="ja-JP" sz="1200" u="none" dirty="0">
                        <a:solidFill>
                          <a:schemeClr val="tx1"/>
                        </a:solidFill>
                        <a:latin typeface="+mj-lt"/>
                        <a:ea typeface="+mn-ea"/>
                      </a:endParaRPr>
                    </a:p>
                    <a:p>
                      <a:pPr marL="0" marR="0" indent="0" algn="l" defTabSz="914400" rtl="0" eaLnBrk="1" fontAlgn="auto" latinLnBrk="0" hangingPunct="1">
                        <a:lnSpc>
                          <a:spcPts val="1800"/>
                        </a:lnSpc>
                        <a:spcBef>
                          <a:spcPts val="0"/>
                        </a:spcBef>
                        <a:spcAft>
                          <a:spcPts val="0"/>
                        </a:spcAft>
                        <a:buClrTx/>
                        <a:buSzTx/>
                        <a:buFontTx/>
                        <a:buNone/>
                        <a:tabLst/>
                        <a:defRPr/>
                      </a:pPr>
                      <a:r>
                        <a:rPr lang="ja-JP" altLang="en-US" sz="1200" u="none" dirty="0">
                          <a:solidFill>
                            <a:schemeClr val="tx1"/>
                          </a:solidFill>
                          <a:latin typeface="+mj-lt"/>
                          <a:ea typeface="+mn-ea"/>
                        </a:rPr>
                        <a:t>→</a:t>
                      </a:r>
                      <a:r>
                        <a:rPr lang="en-US" altLang="ja-JP" sz="1200" u="none" dirty="0">
                          <a:solidFill>
                            <a:schemeClr val="tx1"/>
                          </a:solidFill>
                          <a:latin typeface="+mj-lt"/>
                          <a:ea typeface="+mn-ea"/>
                        </a:rPr>
                        <a:t>2013.4</a:t>
                      </a:r>
                      <a:r>
                        <a:rPr lang="ja-JP" altLang="en-US" sz="1200" u="none" dirty="0">
                          <a:solidFill>
                            <a:schemeClr val="tx1"/>
                          </a:solidFill>
                          <a:latin typeface="+mj-lt"/>
                          <a:ea typeface="+mn-ea"/>
                        </a:rPr>
                        <a:t>　</a:t>
                      </a:r>
                      <a:r>
                        <a:rPr lang="en-US" altLang="ja-JP" sz="1200" u="none" dirty="0">
                          <a:solidFill>
                            <a:schemeClr val="tx1"/>
                          </a:solidFill>
                          <a:latin typeface="+mj-lt"/>
                          <a:ea typeface="+mn-ea"/>
                        </a:rPr>
                        <a:t>103</a:t>
                      </a:r>
                      <a:r>
                        <a:rPr lang="ja-JP" altLang="en-US" sz="1200" u="none" dirty="0">
                          <a:solidFill>
                            <a:schemeClr val="tx1"/>
                          </a:solidFill>
                          <a:latin typeface="+mj-lt"/>
                          <a:ea typeface="+mn-ea"/>
                        </a:rPr>
                        <a:t>系統</a:t>
                      </a:r>
                      <a:endParaRPr lang="en-US" altLang="ja-JP" sz="1200" u="none" dirty="0">
                        <a:solidFill>
                          <a:schemeClr val="tx1"/>
                        </a:solidFill>
                        <a:latin typeface="+mj-lt"/>
                        <a:ea typeface="+mn-ea"/>
                      </a:endParaRPr>
                    </a:p>
                    <a:p>
                      <a:pPr marL="0" marR="0" indent="0" algn="l" defTabSz="914400" rtl="0" eaLnBrk="1" fontAlgn="auto" latinLnBrk="0" hangingPunct="1">
                        <a:lnSpc>
                          <a:spcPts val="1800"/>
                        </a:lnSpc>
                        <a:spcBef>
                          <a:spcPts val="0"/>
                        </a:spcBef>
                        <a:spcAft>
                          <a:spcPts val="0"/>
                        </a:spcAft>
                        <a:buClrTx/>
                        <a:buSzTx/>
                        <a:buFontTx/>
                        <a:buNone/>
                        <a:tabLst/>
                        <a:defRPr/>
                      </a:pPr>
                      <a:r>
                        <a:rPr lang="ja-JP" altLang="en-US" sz="1200" u="none" dirty="0">
                          <a:solidFill>
                            <a:schemeClr val="tx1"/>
                          </a:solidFill>
                          <a:latin typeface="+mj-lt"/>
                          <a:ea typeface="+mn-ea"/>
                        </a:rPr>
                        <a:t>→</a:t>
                      </a:r>
                      <a:r>
                        <a:rPr lang="en-US" altLang="ja-JP" sz="1200" u="none" dirty="0">
                          <a:solidFill>
                            <a:schemeClr val="tx1"/>
                          </a:solidFill>
                          <a:latin typeface="+mj-lt"/>
                          <a:ea typeface="+mn-ea"/>
                        </a:rPr>
                        <a:t>2014.4</a:t>
                      </a:r>
                      <a:r>
                        <a:rPr lang="ja-JP" altLang="en-US" sz="1200" u="none" dirty="0">
                          <a:solidFill>
                            <a:schemeClr val="tx1"/>
                          </a:solidFill>
                          <a:latin typeface="+mj-lt"/>
                          <a:ea typeface="+mn-ea"/>
                        </a:rPr>
                        <a:t>　  </a:t>
                      </a:r>
                      <a:r>
                        <a:rPr lang="en-US" altLang="ja-JP" sz="1200" u="none" dirty="0">
                          <a:solidFill>
                            <a:schemeClr val="tx1"/>
                          </a:solidFill>
                          <a:latin typeface="+mj-lt"/>
                          <a:ea typeface="+mn-ea"/>
                        </a:rPr>
                        <a:t>89</a:t>
                      </a:r>
                      <a:r>
                        <a:rPr lang="ja-JP" altLang="en-US" sz="1200" u="none" dirty="0">
                          <a:solidFill>
                            <a:schemeClr val="tx1"/>
                          </a:solidFill>
                          <a:latin typeface="+mj-lt"/>
                          <a:ea typeface="+mn-ea"/>
                        </a:rPr>
                        <a:t>系統</a:t>
                      </a:r>
                      <a:endParaRPr lang="en-US" altLang="ja-JP" sz="1200" u="none" dirty="0">
                        <a:solidFill>
                          <a:schemeClr val="tx1"/>
                        </a:solidFill>
                        <a:latin typeface="+mj-lt"/>
                        <a:ea typeface="+mn-ea"/>
                      </a:endParaRPr>
                    </a:p>
                    <a:p>
                      <a:pPr marL="0" marR="0" indent="0" algn="l" defTabSz="914400" rtl="0" eaLnBrk="1" fontAlgn="auto" latinLnBrk="0" hangingPunct="1">
                        <a:lnSpc>
                          <a:spcPts val="1800"/>
                        </a:lnSpc>
                        <a:spcBef>
                          <a:spcPts val="0"/>
                        </a:spcBef>
                        <a:spcAft>
                          <a:spcPts val="0"/>
                        </a:spcAft>
                        <a:buClrTx/>
                        <a:buSzTx/>
                        <a:buFontTx/>
                        <a:buNone/>
                        <a:tabLst/>
                        <a:defRPr/>
                      </a:pPr>
                      <a:r>
                        <a:rPr lang="ja-JP" altLang="en-US" sz="1200" u="none" dirty="0">
                          <a:solidFill>
                            <a:schemeClr val="tx1"/>
                          </a:solidFill>
                          <a:latin typeface="+mj-lt"/>
                          <a:ea typeface="+mn-ea"/>
                        </a:rPr>
                        <a:t>→</a:t>
                      </a:r>
                      <a:r>
                        <a:rPr lang="en-US" altLang="ja-JP" sz="1200" u="none" dirty="0">
                          <a:solidFill>
                            <a:schemeClr val="tx1"/>
                          </a:solidFill>
                          <a:latin typeface="+mj-lt"/>
                          <a:ea typeface="+mn-ea"/>
                        </a:rPr>
                        <a:t>2014.9</a:t>
                      </a:r>
                      <a:r>
                        <a:rPr lang="ja-JP" altLang="en-US" sz="1200" u="none" dirty="0">
                          <a:solidFill>
                            <a:schemeClr val="tx1"/>
                          </a:solidFill>
                          <a:latin typeface="+mj-lt"/>
                          <a:ea typeface="+mn-ea"/>
                        </a:rPr>
                        <a:t>　  </a:t>
                      </a:r>
                      <a:r>
                        <a:rPr lang="en-US" altLang="ja-JP" sz="1200" u="none" dirty="0">
                          <a:solidFill>
                            <a:schemeClr val="tx1"/>
                          </a:solidFill>
                          <a:latin typeface="+mj-lt"/>
                          <a:ea typeface="+mn-ea"/>
                        </a:rPr>
                        <a:t>87</a:t>
                      </a:r>
                      <a:r>
                        <a:rPr lang="ja-JP" altLang="en-US" sz="1200" u="none" dirty="0">
                          <a:solidFill>
                            <a:schemeClr val="tx1"/>
                          </a:solidFill>
                          <a:latin typeface="+mj-lt"/>
                          <a:ea typeface="+mn-ea"/>
                        </a:rPr>
                        <a:t>系統</a:t>
                      </a:r>
                      <a:endParaRPr lang="en-US" altLang="ja-JP" sz="1200" u="none" dirty="0">
                        <a:solidFill>
                          <a:schemeClr val="tx1"/>
                        </a:solidFill>
                        <a:latin typeface="+mj-lt"/>
                        <a:ea typeface="+mn-ea"/>
                      </a:endParaRPr>
                    </a:p>
                    <a:p>
                      <a:pPr marL="0" marR="0" indent="0" algn="l" defTabSz="914400" rtl="0" eaLnBrk="1" fontAlgn="auto" latinLnBrk="0" hangingPunct="1">
                        <a:lnSpc>
                          <a:spcPts val="1800"/>
                        </a:lnSpc>
                        <a:spcBef>
                          <a:spcPts val="0"/>
                        </a:spcBef>
                        <a:spcAft>
                          <a:spcPts val="0"/>
                        </a:spcAft>
                        <a:buClrTx/>
                        <a:buSzTx/>
                        <a:buFontTx/>
                        <a:buNone/>
                        <a:tabLst/>
                        <a:defRPr/>
                      </a:pPr>
                      <a:r>
                        <a:rPr lang="ja-JP" altLang="en-US" sz="1200" u="none" dirty="0">
                          <a:solidFill>
                            <a:schemeClr val="tx1"/>
                          </a:solidFill>
                          <a:latin typeface="+mj-lt"/>
                          <a:ea typeface="+mn-ea"/>
                        </a:rPr>
                        <a:t>→</a:t>
                      </a:r>
                      <a:r>
                        <a:rPr lang="en-US" altLang="ja-JP" sz="1200" u="none" dirty="0">
                          <a:solidFill>
                            <a:schemeClr val="tx1"/>
                          </a:solidFill>
                          <a:latin typeface="+mj-lt"/>
                          <a:ea typeface="+mn-ea"/>
                        </a:rPr>
                        <a:t>2015.10</a:t>
                      </a:r>
                      <a:r>
                        <a:rPr lang="ja-JP" altLang="en-US" sz="1200" u="none" dirty="0">
                          <a:solidFill>
                            <a:schemeClr val="tx1"/>
                          </a:solidFill>
                          <a:latin typeface="+mj-lt"/>
                          <a:ea typeface="+mn-ea"/>
                        </a:rPr>
                        <a:t>　</a:t>
                      </a:r>
                      <a:r>
                        <a:rPr lang="en-US" altLang="ja-JP" sz="1200" u="none" dirty="0">
                          <a:solidFill>
                            <a:schemeClr val="tx1"/>
                          </a:solidFill>
                          <a:latin typeface="+mj-lt"/>
                          <a:ea typeface="+mn-ea"/>
                        </a:rPr>
                        <a:t>86</a:t>
                      </a:r>
                      <a:r>
                        <a:rPr lang="ja-JP" altLang="en-US" sz="1200" u="none" dirty="0">
                          <a:solidFill>
                            <a:schemeClr val="tx1"/>
                          </a:solidFill>
                          <a:latin typeface="+mj-lt"/>
                          <a:ea typeface="+mn-ea"/>
                        </a:rPr>
                        <a:t>系統</a:t>
                      </a:r>
                      <a:endParaRPr lang="en-US" altLang="ja-JP" sz="1200" u="none" dirty="0">
                        <a:solidFill>
                          <a:schemeClr val="tx1"/>
                        </a:solidFill>
                        <a:latin typeface="+mj-lt"/>
                        <a:ea typeface="+mn-ea"/>
                      </a:endParaRPr>
                    </a:p>
                  </a:txBody>
                  <a:tcPr marR="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ys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3673350">
                <a:tc vMerge="1">
                  <a:txBody>
                    <a:bodyPr/>
                    <a:lstStyle/>
                    <a:p>
                      <a:endParaRPr kumimoji="1" lang="ja-JP" altLang="en-US"/>
                    </a:p>
                  </a:txBody>
                  <a:tcPr/>
                </a:tc>
                <a:tc vMerge="1">
                  <a:txBody>
                    <a:bodyPr/>
                    <a:lstStyle/>
                    <a:p>
                      <a:endParaRPr kumimoji="1" lang="ja-JP" altLang="en-US" dirty="0"/>
                    </a:p>
                  </a:txBody>
                  <a:tcPr/>
                </a:tc>
                <a:tc>
                  <a:txBody>
                    <a:bodyPr/>
                    <a:lstStyle/>
                    <a:p>
                      <a:pPr marL="0" marR="0" indent="0" algn="l" defTabSz="914400" rtl="0" eaLnBrk="1" fontAlgn="auto" latinLnBrk="0" hangingPunct="1">
                        <a:lnSpc>
                          <a:spcPct val="150000"/>
                        </a:lnSpc>
                        <a:spcBef>
                          <a:spcPts val="0"/>
                        </a:spcBef>
                        <a:spcAft>
                          <a:spcPts val="0"/>
                        </a:spcAft>
                        <a:buClrTx/>
                        <a:buSzTx/>
                        <a:buFontTx/>
                        <a:buNone/>
                        <a:tabLst/>
                        <a:defRPr/>
                      </a:pPr>
                      <a:r>
                        <a:rPr lang="ja-JP" altLang="en-US" sz="1200" u="none" dirty="0">
                          <a:solidFill>
                            <a:schemeClr val="tx1"/>
                          </a:solidFill>
                          <a:latin typeface="+mj-lt"/>
                          <a:ea typeface="+mn-ea"/>
                        </a:rPr>
                        <a:t>②経営形態の見直し</a:t>
                      </a:r>
                      <a:endParaRPr lang="en-US" altLang="ja-JP" sz="1200" u="none" dirty="0">
                        <a:solidFill>
                          <a:schemeClr val="tx1"/>
                        </a:solidFill>
                        <a:latin typeface="+mj-lt"/>
                        <a:ea typeface="+mn-ea"/>
                      </a:endParaRPr>
                    </a:p>
                    <a:p>
                      <a:pPr marL="0" marR="0" indent="0" algn="l" defTabSz="914400" rtl="0" eaLnBrk="1" fontAlgn="auto" latinLnBrk="0" hangingPunct="1">
                        <a:lnSpc>
                          <a:spcPct val="150000"/>
                        </a:lnSpc>
                        <a:spcBef>
                          <a:spcPts val="0"/>
                        </a:spcBef>
                        <a:spcAft>
                          <a:spcPts val="0"/>
                        </a:spcAft>
                        <a:buClrTx/>
                        <a:buSzTx/>
                        <a:buFontTx/>
                        <a:buNone/>
                        <a:tabLst/>
                        <a:defRPr/>
                      </a:pPr>
                      <a:r>
                        <a:rPr lang="ja-JP" altLang="en-US" sz="1200" u="none" dirty="0">
                          <a:solidFill>
                            <a:schemeClr val="tx1"/>
                          </a:solidFill>
                          <a:latin typeface="+mj-lt"/>
                          <a:ea typeface="+mn-ea"/>
                        </a:rPr>
                        <a:t>・民間バス事業者に路線譲渡</a:t>
                      </a:r>
                      <a:endParaRPr lang="en-US" altLang="ja-JP" sz="1200" u="none" dirty="0">
                        <a:solidFill>
                          <a:schemeClr val="tx1"/>
                        </a:solidFill>
                        <a:latin typeface="+mj-lt"/>
                        <a:ea typeface="+mn-ea"/>
                      </a:endParaRPr>
                    </a:p>
                    <a:p>
                      <a:pPr marL="133350" marR="0" lvl="0" indent="-133350" algn="l" defTabSz="914400" rtl="0" eaLnBrk="1" fontAlgn="auto" latinLnBrk="0" hangingPunct="1">
                        <a:lnSpc>
                          <a:spcPct val="100000"/>
                        </a:lnSpc>
                        <a:spcBef>
                          <a:spcPts val="0"/>
                        </a:spcBef>
                        <a:spcAft>
                          <a:spcPts val="0"/>
                        </a:spcAft>
                        <a:buClrTx/>
                        <a:buSzTx/>
                        <a:buFontTx/>
                        <a:buNone/>
                        <a:tabLst/>
                        <a:defRPr/>
                      </a:pPr>
                      <a:r>
                        <a:rPr lang="ja-JP" altLang="en-US" sz="1200" u="none" dirty="0">
                          <a:solidFill>
                            <a:schemeClr val="tx1"/>
                          </a:solidFill>
                          <a:latin typeface="+mj-lt"/>
                          <a:ea typeface="+mn-ea"/>
                        </a:rPr>
                        <a:t>⇒譲渡先事業者を大阪シティバス㈱に決定</a:t>
                      </a:r>
                    </a:p>
                    <a:p>
                      <a:pPr>
                        <a:lnSpc>
                          <a:spcPct val="150000"/>
                        </a:lnSpc>
                      </a:pPr>
                      <a:endParaRPr lang="ja-JP" altLang="en-US" sz="1200" u="none" dirty="0">
                        <a:solidFill>
                          <a:schemeClr val="tx1"/>
                        </a:solidFill>
                        <a:latin typeface="+mj-lt"/>
                        <a:ea typeface="+mn-ea"/>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ysDash"/>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88900" indent="-88900">
                        <a:lnSpc>
                          <a:spcPts val="1400"/>
                        </a:lnSpc>
                      </a:pPr>
                      <a:r>
                        <a:rPr kumimoji="1" lang="ja-JP" altLang="en-US" sz="1200" u="none" dirty="0">
                          <a:solidFill>
                            <a:schemeClr val="tx1"/>
                          </a:solidFill>
                          <a:latin typeface="+mj-lt"/>
                          <a:ea typeface="+mn-ea"/>
                        </a:rPr>
                        <a:t>・バス事業民営化基本方針（案）策定</a:t>
                      </a:r>
                      <a:endParaRPr kumimoji="1" lang="en-US" altLang="ja-JP" sz="1200" u="none" dirty="0">
                        <a:solidFill>
                          <a:schemeClr val="tx1"/>
                        </a:solidFill>
                        <a:latin typeface="+mj-lt"/>
                        <a:ea typeface="+mn-ea"/>
                      </a:endParaRPr>
                    </a:p>
                    <a:p>
                      <a:pPr marL="88900" indent="-88900">
                        <a:lnSpc>
                          <a:spcPts val="1400"/>
                        </a:lnSpc>
                      </a:pPr>
                      <a:r>
                        <a:rPr kumimoji="1" lang="ja-JP" altLang="en-US" sz="1200" u="none" dirty="0">
                          <a:solidFill>
                            <a:schemeClr val="tx1"/>
                          </a:solidFill>
                          <a:latin typeface="+mj-lt"/>
                          <a:ea typeface="+mn-ea"/>
                        </a:rPr>
                        <a:t>・バス事業民営化基本ﾌﾟﾗﾝ（案）策定</a:t>
                      </a:r>
                      <a:endParaRPr kumimoji="1" lang="en-US" altLang="ja-JP" sz="1200" u="none" dirty="0">
                        <a:solidFill>
                          <a:schemeClr val="tx1"/>
                        </a:solidFill>
                        <a:latin typeface="+mj-lt"/>
                        <a:ea typeface="+mn-ea"/>
                      </a:endParaRPr>
                    </a:p>
                    <a:p>
                      <a:pPr marL="88900" indent="-88900">
                        <a:lnSpc>
                          <a:spcPts val="1400"/>
                        </a:lnSpc>
                      </a:pPr>
                      <a:r>
                        <a:rPr kumimoji="1" lang="ja-JP" altLang="en-US" sz="1200" u="none" dirty="0">
                          <a:solidFill>
                            <a:schemeClr val="tx1"/>
                          </a:solidFill>
                          <a:latin typeface="+mj-lt"/>
                          <a:ea typeface="+mn-ea"/>
                        </a:rPr>
                        <a:t>・バス事業民営化・譲渡の考え方について　策定</a:t>
                      </a:r>
                      <a:endParaRPr kumimoji="1" lang="en-US" altLang="ja-JP" sz="1200" u="none" dirty="0">
                        <a:solidFill>
                          <a:schemeClr val="tx1"/>
                        </a:solidFill>
                        <a:latin typeface="+mj-lt"/>
                        <a:ea typeface="+mn-ea"/>
                      </a:endParaRPr>
                    </a:p>
                    <a:p>
                      <a:pPr marL="82550" indent="-82550">
                        <a:lnSpc>
                          <a:spcPct val="100000"/>
                        </a:lnSpc>
                      </a:pPr>
                      <a:r>
                        <a:rPr kumimoji="1" lang="ja-JP" altLang="en-US" sz="1200" u="none" dirty="0">
                          <a:solidFill>
                            <a:schemeClr val="tx1"/>
                          </a:solidFill>
                          <a:latin typeface="+mj-lt"/>
                          <a:ea typeface="+mn-ea"/>
                        </a:rPr>
                        <a:t>・議会において提起されたバス事業の民営化手法に関する検討について　取りまとめ</a:t>
                      </a:r>
                      <a:endParaRPr kumimoji="1" lang="en-US" altLang="ja-JP" sz="1200" u="none" dirty="0">
                        <a:solidFill>
                          <a:schemeClr val="tx1"/>
                        </a:solidFill>
                        <a:latin typeface="+mj-lt"/>
                        <a:ea typeface="+mn-ea"/>
                      </a:endParaRPr>
                    </a:p>
                    <a:p>
                      <a:pPr marL="82550" indent="-82550">
                        <a:lnSpc>
                          <a:spcPct val="100000"/>
                        </a:lnSpc>
                      </a:pPr>
                      <a:r>
                        <a:rPr kumimoji="1" lang="ja-JP" altLang="en-US" sz="1200" u="none" dirty="0">
                          <a:solidFill>
                            <a:schemeClr val="tx1"/>
                          </a:solidFill>
                          <a:latin typeface="+mj-lt"/>
                          <a:ea typeface="+mn-ea"/>
                        </a:rPr>
                        <a:t>・バス事業民営化推進プラン（案）策定</a:t>
                      </a:r>
                      <a:endParaRPr kumimoji="1" lang="en-US" altLang="ja-JP" sz="1200" u="none" dirty="0">
                        <a:solidFill>
                          <a:schemeClr val="tx1"/>
                        </a:solidFill>
                        <a:latin typeface="+mj-lt"/>
                        <a:ea typeface="+mn-ea"/>
                      </a:endParaRPr>
                    </a:p>
                    <a:p>
                      <a:pPr marL="82550" indent="-82550">
                        <a:lnSpc>
                          <a:spcPct val="100000"/>
                        </a:lnSpc>
                      </a:pPr>
                      <a:r>
                        <a:rPr kumimoji="1" lang="ja-JP" altLang="en-US" sz="1200" u="none" dirty="0">
                          <a:solidFill>
                            <a:schemeClr val="tx1"/>
                          </a:solidFill>
                          <a:latin typeface="+mj-lt"/>
                          <a:ea typeface="+mn-ea"/>
                        </a:rPr>
                        <a:t>・バス事業民営化プラン（案）策定</a:t>
                      </a:r>
                      <a:endParaRPr kumimoji="1" lang="en-US" altLang="ja-JP" sz="1200" u="none" dirty="0">
                        <a:solidFill>
                          <a:schemeClr val="tx1"/>
                        </a:solidFill>
                        <a:latin typeface="+mj-lt"/>
                        <a:ea typeface="+mn-ea"/>
                      </a:endParaRPr>
                    </a:p>
                    <a:p>
                      <a:pPr marL="82550" indent="-82550">
                        <a:lnSpc>
                          <a:spcPct val="100000"/>
                        </a:lnSpc>
                      </a:pPr>
                      <a:r>
                        <a:rPr kumimoji="1" lang="ja-JP" altLang="en-US" sz="1200" u="none" dirty="0">
                          <a:solidFill>
                            <a:schemeClr val="tx1"/>
                          </a:solidFill>
                          <a:latin typeface="+mj-lt"/>
                          <a:ea typeface="+mn-ea"/>
                        </a:rPr>
                        <a:t>・バス事業 引継ぎ（民営化）プラン（案）平成</a:t>
                      </a:r>
                      <a:r>
                        <a:rPr kumimoji="1" lang="en-US" altLang="ja-JP" sz="1200" u="none" dirty="0">
                          <a:solidFill>
                            <a:schemeClr val="tx1"/>
                          </a:solidFill>
                          <a:latin typeface="+mj-lt"/>
                          <a:ea typeface="+mn-ea"/>
                        </a:rPr>
                        <a:t>29</a:t>
                      </a:r>
                      <a:r>
                        <a:rPr kumimoji="1" lang="ja-JP" altLang="en-US" sz="1200" u="none" dirty="0">
                          <a:solidFill>
                            <a:schemeClr val="tx1"/>
                          </a:solidFill>
                          <a:latin typeface="+mj-lt"/>
                          <a:ea typeface="+mn-ea"/>
                        </a:rPr>
                        <a:t>年</a:t>
                      </a:r>
                      <a:r>
                        <a:rPr kumimoji="1" lang="en-US" altLang="ja-JP" sz="1200" u="none" dirty="0">
                          <a:solidFill>
                            <a:schemeClr val="tx1"/>
                          </a:solidFill>
                          <a:latin typeface="+mj-lt"/>
                          <a:ea typeface="+mn-ea"/>
                        </a:rPr>
                        <a:t>1</a:t>
                      </a:r>
                      <a:r>
                        <a:rPr kumimoji="1" lang="ja-JP" altLang="en-US" sz="1200" u="none" dirty="0">
                          <a:solidFill>
                            <a:schemeClr val="tx1"/>
                          </a:solidFill>
                          <a:latin typeface="+mj-lt"/>
                          <a:ea typeface="+mn-ea"/>
                        </a:rPr>
                        <a:t>月　策定</a:t>
                      </a:r>
                      <a:endParaRPr kumimoji="1" lang="en-US" altLang="ja-JP" sz="1200" u="none" dirty="0">
                        <a:solidFill>
                          <a:schemeClr val="tx1"/>
                        </a:solidFill>
                        <a:latin typeface="+mj-lt"/>
                        <a:ea typeface="+mn-ea"/>
                      </a:endParaRPr>
                    </a:p>
                    <a:p>
                      <a:pPr marL="82550" marR="0" lvl="0" indent="-82550" algn="l" defTabSz="914400" rtl="0" eaLnBrk="1" fontAlgn="auto" latinLnBrk="0" hangingPunct="1">
                        <a:lnSpc>
                          <a:spcPct val="100000"/>
                        </a:lnSpc>
                        <a:spcBef>
                          <a:spcPts val="0"/>
                        </a:spcBef>
                        <a:spcAft>
                          <a:spcPts val="0"/>
                        </a:spcAft>
                        <a:buClrTx/>
                        <a:buSzTx/>
                        <a:buFontTx/>
                        <a:buNone/>
                        <a:tabLst/>
                        <a:defRPr/>
                      </a:pPr>
                      <a:r>
                        <a:rPr kumimoji="1" lang="ja-JP" altLang="en-US" sz="1200" u="none" dirty="0">
                          <a:solidFill>
                            <a:schemeClr val="tx1"/>
                          </a:solidFill>
                          <a:latin typeface="+mj-lt"/>
                          <a:ea typeface="+mn-ea"/>
                        </a:rPr>
                        <a:t>・</a:t>
                      </a:r>
                      <a:r>
                        <a:rPr kumimoji="1" lang="ja-JP" altLang="en-US" sz="1200" dirty="0">
                          <a:solidFill>
                            <a:schemeClr val="tx1"/>
                          </a:solidFill>
                          <a:latin typeface="+mj-lt"/>
                          <a:ea typeface="+mn-ea"/>
                        </a:rPr>
                        <a:t>交通事業の設置等に関する条例を廃止する条例案　可決</a:t>
                      </a:r>
                      <a:endParaRPr kumimoji="1" lang="en-US" altLang="ja-JP" sz="1200" dirty="0">
                        <a:solidFill>
                          <a:schemeClr val="tx1"/>
                        </a:solidFill>
                        <a:latin typeface="+mj-lt"/>
                        <a:ea typeface="+mn-ea"/>
                      </a:endParaRPr>
                    </a:p>
                    <a:p>
                      <a:pPr marL="88900" indent="-88900">
                        <a:lnSpc>
                          <a:spcPts val="1400"/>
                        </a:lnSpc>
                      </a:pPr>
                      <a:endParaRPr kumimoji="1" lang="en-US" altLang="ja-JP" sz="1200" u="none" dirty="0">
                        <a:solidFill>
                          <a:schemeClr val="tx1"/>
                        </a:solidFill>
                        <a:latin typeface="+mj-lt"/>
                        <a:ea typeface="+mn-ea"/>
                      </a:endParaRPr>
                    </a:p>
                    <a:p>
                      <a:pPr marL="88900" indent="-88900">
                        <a:lnSpc>
                          <a:spcPts val="1200"/>
                        </a:lnSpc>
                      </a:pPr>
                      <a:r>
                        <a:rPr kumimoji="1" lang="ja-JP" altLang="en-US" sz="1200" dirty="0">
                          <a:solidFill>
                            <a:schemeClr val="tx1"/>
                          </a:solidFill>
                          <a:latin typeface="+mj-lt"/>
                          <a:ea typeface="+mn-ea"/>
                        </a:rPr>
                        <a:t>・</a:t>
                      </a:r>
                      <a:r>
                        <a:rPr kumimoji="1" lang="en-US" altLang="ja-JP" sz="1200" dirty="0">
                          <a:solidFill>
                            <a:schemeClr val="tx1"/>
                          </a:solidFill>
                          <a:latin typeface="+mj-lt"/>
                          <a:ea typeface="+mn-ea"/>
                        </a:rPr>
                        <a:t>AB</a:t>
                      </a:r>
                      <a:r>
                        <a:rPr kumimoji="1" lang="ja-JP" altLang="en-US" sz="1200" dirty="0">
                          <a:solidFill>
                            <a:schemeClr val="tx1"/>
                          </a:solidFill>
                          <a:latin typeface="+mj-lt"/>
                          <a:ea typeface="+mn-ea"/>
                        </a:rPr>
                        <a:t>項目関係の改革効果額</a:t>
                      </a:r>
                      <a:r>
                        <a:rPr kumimoji="1" lang="ja-JP" altLang="en-US" sz="1200" u="none" dirty="0">
                          <a:solidFill>
                            <a:schemeClr val="tx1"/>
                          </a:solidFill>
                          <a:latin typeface="+mj-lt"/>
                          <a:ea typeface="+mn-ea"/>
                        </a:rPr>
                        <a:t>：</a:t>
                      </a:r>
                      <a:r>
                        <a:rPr kumimoji="1" lang="en-US" altLang="ja-JP" sz="1200" u="none" dirty="0">
                          <a:solidFill>
                            <a:schemeClr val="tx1"/>
                          </a:solidFill>
                          <a:latin typeface="+mj-lt"/>
                          <a:ea typeface="+mn-ea"/>
                        </a:rPr>
                        <a:t>3.9</a:t>
                      </a:r>
                      <a:r>
                        <a:rPr kumimoji="1" lang="ja-JP" altLang="en-US" sz="1200" u="none" dirty="0">
                          <a:solidFill>
                            <a:schemeClr val="tx1"/>
                          </a:solidFill>
                          <a:latin typeface="+mj-lt"/>
                          <a:ea typeface="+mn-ea"/>
                        </a:rPr>
                        <a:t>億円</a:t>
                      </a:r>
                      <a:endParaRPr kumimoji="1" lang="en-US" altLang="ja-JP" sz="1200" u="none" dirty="0">
                        <a:solidFill>
                          <a:schemeClr val="tx1"/>
                        </a:solidFill>
                        <a:latin typeface="+mj-lt"/>
                        <a:ea typeface="+mn-ea"/>
                      </a:endParaRPr>
                    </a:p>
                    <a:p>
                      <a:pPr marL="0" indent="0">
                        <a:lnSpc>
                          <a:spcPts val="1200"/>
                        </a:lnSpc>
                      </a:pPr>
                      <a:r>
                        <a:rPr kumimoji="1" lang="ja-JP" altLang="en-US" sz="1200" dirty="0">
                          <a:solidFill>
                            <a:schemeClr val="tx1"/>
                          </a:solidFill>
                          <a:latin typeface="+mj-lt"/>
                          <a:ea typeface="+mn-ea"/>
                        </a:rPr>
                        <a:t>　（</a:t>
                      </a:r>
                      <a:r>
                        <a:rPr kumimoji="1" lang="en-US" altLang="ja-JP" sz="1200" dirty="0">
                          <a:solidFill>
                            <a:schemeClr val="tx1"/>
                          </a:solidFill>
                          <a:latin typeface="+mj-lt"/>
                          <a:ea typeface="+mn-ea"/>
                        </a:rPr>
                        <a:t>2017.11.9</a:t>
                      </a:r>
                      <a:r>
                        <a:rPr kumimoji="1" lang="zh-TW" altLang="en-US" sz="1200" dirty="0">
                          <a:solidFill>
                            <a:schemeClr val="tx1"/>
                          </a:solidFill>
                          <a:latin typeface="+mj-lt"/>
                          <a:ea typeface="+mn-ea"/>
                        </a:rPr>
                        <a:t>第４回大都市制度（特別区設置</a:t>
                      </a:r>
                      <a:r>
                        <a:rPr kumimoji="1" lang="ja-JP" altLang="en-US" sz="1200" dirty="0">
                          <a:solidFill>
                            <a:schemeClr val="tx1"/>
                          </a:solidFill>
                          <a:latin typeface="+mj-lt"/>
                          <a:ea typeface="+mn-ea"/>
                        </a:rPr>
                        <a:t>）協議会資料より）</a:t>
                      </a:r>
                      <a:endParaRPr lang="en-US" altLang="ja-JP" sz="1200" dirty="0">
                        <a:solidFill>
                          <a:schemeClr val="tx1"/>
                        </a:solidFill>
                        <a:latin typeface="+mj-lt"/>
                        <a:ea typeface="+mn-ea"/>
                      </a:endParaRPr>
                    </a:p>
                  </a:txBody>
                  <a:tcPr marR="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ysDash"/>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bl>
          </a:graphicData>
        </a:graphic>
      </p:graphicFrame>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75</a:t>
            </a:fld>
            <a:endParaRPr lang="ja-JP" altLang="en-US"/>
          </a:p>
        </p:txBody>
      </p:sp>
    </p:spTree>
    <p:extLst>
      <p:ext uri="{BB962C8B-B14F-4D97-AF65-F5344CB8AC3E}">
        <p14:creationId xmlns:p14="http://schemas.microsoft.com/office/powerpoint/2010/main" val="457657040"/>
      </p:ext>
    </p:extLst>
  </p:cSld>
  <p:clrMapOvr>
    <a:masterClrMapping/>
  </p:clrMapOvr>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 name="正方形/長方形 30"/>
          <p:cNvSpPr/>
          <p:nvPr/>
        </p:nvSpPr>
        <p:spPr>
          <a:xfrm>
            <a:off x="251520" y="260648"/>
            <a:ext cx="5904656" cy="369332"/>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rPr>
              <a:t>①収支の改善、②経営形態の見直し　に関する取組</a:t>
            </a:r>
          </a:p>
        </p:txBody>
      </p:sp>
      <p:cxnSp>
        <p:nvCxnSpPr>
          <p:cNvPr id="32" name="直線コネクタ 31"/>
          <p:cNvCxnSpPr/>
          <p:nvPr/>
        </p:nvCxnSpPr>
        <p:spPr>
          <a:xfrm>
            <a:off x="179512" y="692696"/>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5" name="正方形/長方形 34"/>
          <p:cNvSpPr/>
          <p:nvPr/>
        </p:nvSpPr>
        <p:spPr>
          <a:xfrm>
            <a:off x="7971573" y="377463"/>
            <a:ext cx="1158779" cy="369332"/>
          </a:xfrm>
          <a:prstGeom prst="rect">
            <a:avLst/>
          </a:prstGeom>
          <a:noFill/>
        </p:spPr>
        <p:txBody>
          <a:bodyPr wrap="square">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What</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p>
        </p:txBody>
      </p:sp>
      <p:cxnSp>
        <p:nvCxnSpPr>
          <p:cNvPr id="45" name="直線コネクタ 44"/>
          <p:cNvCxnSpPr/>
          <p:nvPr/>
        </p:nvCxnSpPr>
        <p:spPr>
          <a:xfrm>
            <a:off x="2715904" y="1296537"/>
            <a:ext cx="0" cy="5377218"/>
          </a:xfrm>
          <a:prstGeom prst="line">
            <a:avLst/>
          </a:prstGeom>
          <a:ln w="3175">
            <a:prstDash val="sysDash"/>
          </a:ln>
        </p:spPr>
        <p:style>
          <a:lnRef idx="1">
            <a:schemeClr val="accent1"/>
          </a:lnRef>
          <a:fillRef idx="0">
            <a:schemeClr val="accent1"/>
          </a:fillRef>
          <a:effectRef idx="0">
            <a:schemeClr val="accent1"/>
          </a:effectRef>
          <a:fontRef idx="minor">
            <a:schemeClr val="tx1"/>
          </a:fontRef>
        </p:style>
      </p:cxnSp>
      <p:cxnSp>
        <p:nvCxnSpPr>
          <p:cNvPr id="46" name="直線コネクタ 45"/>
          <p:cNvCxnSpPr/>
          <p:nvPr/>
        </p:nvCxnSpPr>
        <p:spPr>
          <a:xfrm>
            <a:off x="4722125" y="1269242"/>
            <a:ext cx="0" cy="5377218"/>
          </a:xfrm>
          <a:prstGeom prst="line">
            <a:avLst/>
          </a:prstGeom>
          <a:ln w="3175">
            <a:prstDash val="sysDash"/>
          </a:ln>
        </p:spPr>
        <p:style>
          <a:lnRef idx="1">
            <a:schemeClr val="accent1"/>
          </a:lnRef>
          <a:fillRef idx="0">
            <a:schemeClr val="accent1"/>
          </a:fillRef>
          <a:effectRef idx="0">
            <a:schemeClr val="accent1"/>
          </a:effectRef>
          <a:fontRef idx="minor">
            <a:schemeClr val="tx1"/>
          </a:fontRef>
        </p:style>
      </p:cxnSp>
      <p:cxnSp>
        <p:nvCxnSpPr>
          <p:cNvPr id="47" name="直線コネクタ 46"/>
          <p:cNvCxnSpPr/>
          <p:nvPr/>
        </p:nvCxnSpPr>
        <p:spPr>
          <a:xfrm>
            <a:off x="6810233" y="1282889"/>
            <a:ext cx="0" cy="5377218"/>
          </a:xfrm>
          <a:prstGeom prst="line">
            <a:avLst/>
          </a:prstGeom>
          <a:ln w="3175">
            <a:prstDash val="sysDash"/>
          </a:ln>
        </p:spPr>
        <p:style>
          <a:lnRef idx="1">
            <a:schemeClr val="accent1"/>
          </a:lnRef>
          <a:fillRef idx="0">
            <a:schemeClr val="accent1"/>
          </a:fillRef>
          <a:effectRef idx="0">
            <a:schemeClr val="accent1"/>
          </a:effectRef>
          <a:fontRef idx="minor">
            <a:schemeClr val="tx1"/>
          </a:fontRef>
        </p:style>
      </p:cxnSp>
      <p:grpSp>
        <p:nvGrpSpPr>
          <p:cNvPr id="54" name="グループ化 53"/>
          <p:cNvGrpSpPr/>
          <p:nvPr/>
        </p:nvGrpSpPr>
        <p:grpSpPr>
          <a:xfrm>
            <a:off x="683568" y="811312"/>
            <a:ext cx="8208912" cy="432048"/>
            <a:chOff x="1763688" y="955328"/>
            <a:chExt cx="8208912" cy="432048"/>
          </a:xfrm>
        </p:grpSpPr>
        <p:sp>
          <p:nvSpPr>
            <p:cNvPr id="65" name="山形 64"/>
            <p:cNvSpPr/>
            <p:nvPr/>
          </p:nvSpPr>
          <p:spPr>
            <a:xfrm>
              <a:off x="1763688" y="955328"/>
              <a:ext cx="2160000" cy="432048"/>
            </a:xfrm>
            <a:prstGeom prst="chevron">
              <a:avLst/>
            </a:prstGeom>
            <a:noFill/>
            <a:ln w="190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2011</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a:t>
              </a:r>
            </a:p>
          </p:txBody>
        </p:sp>
        <p:sp>
          <p:nvSpPr>
            <p:cNvPr id="66" name="山形 65"/>
            <p:cNvSpPr/>
            <p:nvPr/>
          </p:nvSpPr>
          <p:spPr>
            <a:xfrm>
              <a:off x="3780152" y="955328"/>
              <a:ext cx="2160000" cy="432048"/>
            </a:xfrm>
            <a:prstGeom prst="chevron">
              <a:avLst/>
            </a:prstGeom>
            <a:noFill/>
            <a:ln w="190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2012</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a:t>
              </a:r>
            </a:p>
          </p:txBody>
        </p:sp>
        <p:sp>
          <p:nvSpPr>
            <p:cNvPr id="67" name="山形 66"/>
            <p:cNvSpPr/>
            <p:nvPr/>
          </p:nvSpPr>
          <p:spPr>
            <a:xfrm>
              <a:off x="5796376" y="955328"/>
              <a:ext cx="2160000" cy="432048"/>
            </a:xfrm>
            <a:prstGeom prst="chevron">
              <a:avLst/>
            </a:prstGeom>
            <a:noFill/>
            <a:ln w="190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2013</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a:t>
              </a:r>
            </a:p>
          </p:txBody>
        </p:sp>
        <p:sp>
          <p:nvSpPr>
            <p:cNvPr id="68" name="山形 67"/>
            <p:cNvSpPr/>
            <p:nvPr/>
          </p:nvSpPr>
          <p:spPr>
            <a:xfrm>
              <a:off x="7812600" y="955328"/>
              <a:ext cx="2160000" cy="432048"/>
            </a:xfrm>
            <a:prstGeom prst="chevron">
              <a:avLst/>
            </a:prstGeom>
            <a:noFill/>
            <a:ln w="190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2014</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a:t>
              </a:r>
            </a:p>
          </p:txBody>
        </p:sp>
      </p:grpSp>
      <p:sp>
        <p:nvSpPr>
          <p:cNvPr id="69" name="正方形/長方形 68"/>
          <p:cNvSpPr/>
          <p:nvPr/>
        </p:nvSpPr>
        <p:spPr>
          <a:xfrm>
            <a:off x="2255044" y="1268760"/>
            <a:ext cx="1296144" cy="648072"/>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0" bIns="36000" rtlCol="0" anchor="ctr"/>
          <a:lstStyle/>
          <a:p>
            <a:pPr marL="95250" marR="0" lvl="0" indent="-9525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●バス改革・持続戦略</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PT</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設置（</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a:t>
            </a:r>
          </a:p>
        </p:txBody>
      </p:sp>
      <p:sp>
        <p:nvSpPr>
          <p:cNvPr id="70" name="正方形/長方形 69"/>
          <p:cNvSpPr/>
          <p:nvPr/>
        </p:nvSpPr>
        <p:spPr>
          <a:xfrm>
            <a:off x="2699792" y="1700808"/>
            <a:ext cx="1584176" cy="648072"/>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●交通局長の</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95250" marR="0" lvl="0" indent="-9525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民間人材登用（</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4</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a:t>
            </a:r>
          </a:p>
        </p:txBody>
      </p:sp>
      <p:sp>
        <p:nvSpPr>
          <p:cNvPr id="71" name="正方形/長方形 70"/>
          <p:cNvSpPr/>
          <p:nvPr/>
        </p:nvSpPr>
        <p:spPr>
          <a:xfrm>
            <a:off x="3433520" y="2564904"/>
            <a:ext cx="1152128" cy="648072"/>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marL="95250" marR="0" lvl="0" indent="-9525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itchFamily="50" charset="-128"/>
                <a:ea typeface="ＭＳ Ｐゴシック" pitchFamily="50" charset="-128"/>
                <a:cs typeface="+mn-cs"/>
              </a:rPr>
              <a:t>●</a:t>
            </a:r>
            <a:r>
              <a:rPr kumimoji="1" lang="zh-TW" altLang="en-US" sz="1200" b="0" i="0" u="none" strike="noStrike" kern="1200" cap="none" spc="0" normalizeH="0" baseline="0" noProof="0" dirty="0">
                <a:ln>
                  <a:noFill/>
                </a:ln>
                <a:solidFill>
                  <a:prstClr val="black"/>
                </a:solidFill>
                <a:effectLst/>
                <a:uLnTx/>
                <a:uFillTx/>
                <a:latin typeface="ＭＳ Ｐゴシック" pitchFamily="50" charset="-128"/>
                <a:ea typeface="ＭＳ Ｐゴシック" pitchFamily="50" charset="-128"/>
                <a:cs typeface="+mn-cs"/>
              </a:rPr>
              <a:t>民営化推進室</a:t>
            </a:r>
            <a:r>
              <a:rPr kumimoji="1" lang="ja-JP" altLang="en-US" sz="1200" b="0" i="0" u="none" strike="noStrike" kern="1200" cap="none" spc="0" normalizeH="0" baseline="0" noProof="0" dirty="0">
                <a:ln>
                  <a:noFill/>
                </a:ln>
                <a:solidFill>
                  <a:prstClr val="black"/>
                </a:solidFill>
                <a:effectLst/>
                <a:uLnTx/>
                <a:uFillTx/>
                <a:latin typeface="ＭＳ Ｐゴシック" pitchFamily="50" charset="-128"/>
                <a:ea typeface="ＭＳ Ｐゴシック" pitchFamily="50" charset="-128"/>
                <a:cs typeface="+mn-cs"/>
              </a:rPr>
              <a:t>の</a:t>
            </a:r>
            <a:r>
              <a:rPr kumimoji="1" lang="zh-TW" altLang="en-US" sz="1200" b="0" i="0" u="none" strike="noStrike" kern="1200" cap="none" spc="0" normalizeH="0" baseline="0" noProof="0" dirty="0">
                <a:ln>
                  <a:noFill/>
                </a:ln>
                <a:solidFill>
                  <a:prstClr val="black"/>
                </a:solidFill>
                <a:effectLst/>
                <a:uLnTx/>
                <a:uFillTx/>
                <a:latin typeface="ＭＳ Ｐゴシック" pitchFamily="50" charset="-128"/>
                <a:ea typeface="ＭＳ Ｐゴシック" pitchFamily="50" charset="-128"/>
                <a:cs typeface="+mn-cs"/>
              </a:rPr>
              <a:t>設置</a:t>
            </a:r>
            <a:r>
              <a:rPr kumimoji="1" lang="ja-JP" altLang="en-US" sz="1200" b="0" i="0" u="none" strike="noStrike" kern="1200" cap="none" spc="0" normalizeH="0" baseline="0" noProof="0" dirty="0">
                <a:ln>
                  <a:noFill/>
                </a:ln>
                <a:solidFill>
                  <a:prstClr val="black"/>
                </a:solidFill>
                <a:effectLst/>
                <a:uLnTx/>
                <a:uFillTx/>
                <a:latin typeface="ＭＳ Ｐゴシック" pitchFamily="50" charset="-128"/>
                <a:ea typeface="ＭＳ Ｐゴシック" pitchFamily="50" charset="-128"/>
                <a:cs typeface="+mn-cs"/>
              </a:rPr>
              <a:t>（</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8</a:t>
            </a:r>
            <a:r>
              <a:rPr kumimoji="1" lang="ja-JP" altLang="en-US" sz="1200" b="0" i="0" u="none" strike="noStrike" kern="1200" cap="none" spc="0" normalizeH="0" baseline="0" noProof="0" dirty="0">
                <a:ln>
                  <a:noFill/>
                </a:ln>
                <a:solidFill>
                  <a:prstClr val="black"/>
                </a:solidFill>
                <a:effectLst/>
                <a:uLnTx/>
                <a:uFillTx/>
                <a:latin typeface="ＭＳ Ｐゴシック" pitchFamily="50" charset="-128"/>
                <a:ea typeface="ＭＳ Ｐゴシック" pitchFamily="50" charset="-128"/>
                <a:cs typeface="+mn-cs"/>
              </a:rPr>
              <a:t>月）</a:t>
            </a:r>
            <a:endParaRPr kumimoji="1" lang="zh-TW" altLang="en-US" sz="1200" b="0" i="0" u="none" strike="noStrike" kern="1200" cap="none" spc="0" normalizeH="0" baseline="0" noProof="0" dirty="0">
              <a:ln>
                <a:noFill/>
              </a:ln>
              <a:solidFill>
                <a:prstClr val="black"/>
              </a:solidFill>
              <a:effectLst/>
              <a:uLnTx/>
              <a:uFillTx/>
              <a:latin typeface="ＭＳ Ｐゴシック" pitchFamily="50" charset="-128"/>
              <a:ea typeface="ＭＳ Ｐゴシック" pitchFamily="50" charset="-128"/>
              <a:cs typeface="+mn-cs"/>
            </a:endParaRPr>
          </a:p>
        </p:txBody>
      </p:sp>
      <p:sp>
        <p:nvSpPr>
          <p:cNvPr id="72" name="正方形/長方形 71"/>
          <p:cNvSpPr/>
          <p:nvPr/>
        </p:nvSpPr>
        <p:spPr>
          <a:xfrm>
            <a:off x="4247712" y="2993184"/>
            <a:ext cx="1656184" cy="648072"/>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marL="95250" marR="0" lvl="0" indent="-9525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●バス事業民営化基本方針</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案</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の策定（</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a:t>
            </a:r>
          </a:p>
        </p:txBody>
      </p:sp>
      <p:sp>
        <p:nvSpPr>
          <p:cNvPr id="73" name="正方形/長方形 72"/>
          <p:cNvSpPr/>
          <p:nvPr/>
        </p:nvSpPr>
        <p:spPr>
          <a:xfrm>
            <a:off x="4776863" y="1283616"/>
            <a:ext cx="2106537" cy="648072"/>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marL="95250" marR="0" lvl="0" indent="-9525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●バス事業民営化基本ﾌﾟﾗﾝ</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案</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の策定（</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5</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a:t>
            </a:r>
          </a:p>
        </p:txBody>
      </p:sp>
      <p:sp>
        <p:nvSpPr>
          <p:cNvPr id="74" name="正方形/長方形 73"/>
          <p:cNvSpPr/>
          <p:nvPr/>
        </p:nvSpPr>
        <p:spPr>
          <a:xfrm>
            <a:off x="5167128" y="1688908"/>
            <a:ext cx="1701982" cy="648072"/>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0" bIns="3600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itchFamily="50" charset="-128"/>
                <a:ea typeface="ＭＳ Ｐゴシック" pitchFamily="50" charset="-128"/>
                <a:cs typeface="+mn-cs"/>
              </a:rPr>
              <a:t>●</a:t>
            </a:r>
            <a:r>
              <a:rPr kumimoji="1" lang="zh-TW" altLang="en-US" sz="1200" b="0" i="0" u="none" strike="noStrike" kern="1200" cap="none" spc="0" normalizeH="0" baseline="0" noProof="0" dirty="0">
                <a:ln>
                  <a:noFill/>
                </a:ln>
                <a:solidFill>
                  <a:prstClr val="black"/>
                </a:solidFill>
                <a:effectLst/>
                <a:uLnTx/>
                <a:uFillTx/>
                <a:latin typeface="ＭＳ Ｐゴシック" pitchFamily="50" charset="-128"/>
                <a:ea typeface="ＭＳ Ｐゴシック" pitchFamily="50" charset="-128"/>
                <a:cs typeface="+mn-cs"/>
              </a:rPr>
              <a:t>交通政策室</a:t>
            </a:r>
            <a:r>
              <a:rPr kumimoji="1" lang="ja-JP" altLang="en-US" sz="1200" b="0" i="0" u="none" strike="noStrike" kern="1200" cap="none" spc="0" normalizeH="0" baseline="0" noProof="0" dirty="0">
                <a:ln>
                  <a:noFill/>
                </a:ln>
                <a:solidFill>
                  <a:prstClr val="black"/>
                </a:solidFill>
                <a:effectLst/>
                <a:uLnTx/>
                <a:uFillTx/>
                <a:latin typeface="ＭＳ Ｐゴシック" pitchFamily="50" charset="-128"/>
                <a:ea typeface="ＭＳ Ｐゴシック" pitchFamily="50" charset="-128"/>
                <a:cs typeface="+mn-cs"/>
              </a:rPr>
              <a:t>の</a:t>
            </a:r>
            <a:r>
              <a:rPr kumimoji="1" lang="zh-TW" altLang="en-US" sz="1200" b="0" i="0" u="none" strike="noStrike" kern="1200" cap="none" spc="0" normalizeH="0" baseline="0" noProof="0" dirty="0">
                <a:ln>
                  <a:noFill/>
                </a:ln>
                <a:solidFill>
                  <a:prstClr val="black"/>
                </a:solidFill>
                <a:effectLst/>
                <a:uLnTx/>
                <a:uFillTx/>
                <a:latin typeface="ＭＳ Ｐゴシック" pitchFamily="50" charset="-128"/>
                <a:ea typeface="ＭＳ Ｐゴシック" pitchFamily="50" charset="-128"/>
                <a:cs typeface="+mn-cs"/>
              </a:rPr>
              <a:t>設置</a:t>
            </a:r>
            <a:endParaRPr kumimoji="1" lang="en-US" altLang="zh-TW" sz="1200" b="0" i="0" u="none" strike="noStrike" kern="1200" cap="none" spc="0" normalizeH="0" baseline="0" noProof="0" dirty="0">
              <a:ln>
                <a:noFill/>
              </a:ln>
              <a:solidFill>
                <a:prstClr val="black"/>
              </a:solidFill>
              <a:effectLst/>
              <a:uLnTx/>
              <a:uFillTx/>
              <a:latin typeface="ＭＳ Ｐゴシック" pitchFamily="50" charset="-128"/>
              <a:ea typeface="ＭＳ Ｐゴシック"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itchFamily="50" charset="-128"/>
                <a:ea typeface="ＭＳ Ｐゴシック" pitchFamily="50" charset="-128"/>
                <a:cs typeface="+mn-cs"/>
              </a:rPr>
              <a:t>　</a:t>
            </a:r>
            <a:r>
              <a:rPr kumimoji="1" lang="zh-TW" altLang="en-US" sz="1200" b="0" i="0" u="none" strike="noStrike" kern="1200" cap="none" spc="0" normalizeH="0" baseline="0" noProof="0" dirty="0">
                <a:ln>
                  <a:noFill/>
                </a:ln>
                <a:solidFill>
                  <a:prstClr val="black"/>
                </a:solidFill>
                <a:effectLst/>
                <a:uLnTx/>
                <a:uFillTx/>
                <a:latin typeface="ＭＳ Ｐゴシック" pitchFamily="50" charset="-128"/>
                <a:ea typeface="ＭＳ Ｐゴシック" pitchFamily="50" charset="-128"/>
                <a:cs typeface="+mn-cs"/>
              </a:rPr>
              <a:t>（</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8</a:t>
            </a:r>
            <a:r>
              <a:rPr kumimoji="1" lang="ja-JP" altLang="en-US" sz="1200" b="0" i="0" u="none" strike="noStrike" kern="1200" cap="none" spc="0" normalizeH="0" baseline="0" noProof="0" dirty="0">
                <a:ln>
                  <a:noFill/>
                </a:ln>
                <a:solidFill>
                  <a:prstClr val="black"/>
                </a:solidFill>
                <a:effectLst/>
                <a:uLnTx/>
                <a:uFillTx/>
                <a:latin typeface="ＭＳ Ｐゴシック" pitchFamily="50" charset="-128"/>
                <a:ea typeface="ＭＳ Ｐゴシック" pitchFamily="50" charset="-128"/>
                <a:cs typeface="+mn-cs"/>
              </a:rPr>
              <a:t>月；</a:t>
            </a:r>
            <a:r>
              <a:rPr kumimoji="1" lang="zh-TW" altLang="en-US" sz="1200" b="0" i="0" u="none" strike="noStrike" kern="1200" cap="none" spc="0" normalizeH="0" baseline="0" noProof="0" dirty="0">
                <a:ln>
                  <a:noFill/>
                </a:ln>
                <a:solidFill>
                  <a:prstClr val="black"/>
                </a:solidFill>
                <a:effectLst/>
                <a:uLnTx/>
                <a:uFillTx/>
                <a:latin typeface="ＭＳ Ｐゴシック" pitchFamily="50" charset="-128"/>
                <a:ea typeface="ＭＳ Ｐゴシック" pitchFamily="50" charset="-128"/>
                <a:cs typeface="+mn-cs"/>
              </a:rPr>
              <a:t>都市計画局）</a:t>
            </a:r>
          </a:p>
        </p:txBody>
      </p:sp>
      <p:sp>
        <p:nvSpPr>
          <p:cNvPr id="75" name="正方形/長方形 74"/>
          <p:cNvSpPr/>
          <p:nvPr/>
        </p:nvSpPr>
        <p:spPr>
          <a:xfrm>
            <a:off x="3131840" y="2132856"/>
            <a:ext cx="1658524" cy="648072"/>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●バス事業中期</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経営計画の策定（</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7</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a:t>
            </a:r>
          </a:p>
        </p:txBody>
      </p:sp>
      <p:sp>
        <p:nvSpPr>
          <p:cNvPr id="76" name="正方形/長方形 75"/>
          <p:cNvSpPr/>
          <p:nvPr/>
        </p:nvSpPr>
        <p:spPr>
          <a:xfrm>
            <a:off x="4482576" y="3684996"/>
            <a:ext cx="1224136" cy="576064"/>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●赤バスの廃止　</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3</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a:t>
            </a:r>
          </a:p>
        </p:txBody>
      </p:sp>
      <p:sp>
        <p:nvSpPr>
          <p:cNvPr id="77" name="正方形/長方形 76"/>
          <p:cNvSpPr/>
          <p:nvPr/>
        </p:nvSpPr>
        <p:spPr>
          <a:xfrm>
            <a:off x="5331564" y="2196256"/>
            <a:ext cx="1567709" cy="648072"/>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marL="95250" marR="0" lvl="0" indent="-9525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●「バス事業民営化・譲渡の考え方について」の策定（</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9</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a:t>
            </a:r>
          </a:p>
        </p:txBody>
      </p:sp>
      <p:sp>
        <p:nvSpPr>
          <p:cNvPr id="78" name="正方形/長方形 77"/>
          <p:cNvSpPr/>
          <p:nvPr/>
        </p:nvSpPr>
        <p:spPr>
          <a:xfrm>
            <a:off x="6834414" y="3605984"/>
            <a:ext cx="1856426" cy="368973"/>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●バス路線の見直し（</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4</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a:t>
            </a:r>
          </a:p>
        </p:txBody>
      </p:sp>
      <p:sp>
        <p:nvSpPr>
          <p:cNvPr id="79" name="正方形/長方形 78"/>
          <p:cNvSpPr/>
          <p:nvPr/>
        </p:nvSpPr>
        <p:spPr>
          <a:xfrm>
            <a:off x="251520" y="4116907"/>
            <a:ext cx="432048" cy="1440160"/>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eaVert" lIns="36000" tIns="36000" rIns="0" bIns="3600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sysClr val="windowText" lastClr="000000"/>
                </a:solidFill>
                <a:effectLst/>
                <a:uLnTx/>
                <a:uFillTx/>
                <a:latin typeface="Calibri"/>
                <a:ea typeface="ＭＳ Ｐゴシック" panose="020B0600070205080204" pitchFamily="50" charset="-128"/>
                <a:cs typeface="+mn-cs"/>
              </a:rPr>
              <a:t>実　施</a:t>
            </a:r>
          </a:p>
        </p:txBody>
      </p:sp>
      <p:sp>
        <p:nvSpPr>
          <p:cNvPr id="80" name="正方形/長方形 79"/>
          <p:cNvSpPr/>
          <p:nvPr/>
        </p:nvSpPr>
        <p:spPr>
          <a:xfrm>
            <a:off x="251520" y="1759430"/>
            <a:ext cx="432048" cy="1368152"/>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eaVert" lIns="36000" tIns="36000" rIns="0" bIns="3600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sysClr val="windowText" lastClr="000000"/>
                </a:solidFill>
                <a:effectLst/>
                <a:uLnTx/>
                <a:uFillTx/>
                <a:latin typeface="Calibri"/>
                <a:ea typeface="ＭＳ Ｐゴシック" panose="020B0600070205080204" pitchFamily="50" charset="-128"/>
                <a:cs typeface="+mn-cs"/>
              </a:rPr>
              <a:t>改革立案</a:t>
            </a:r>
          </a:p>
        </p:txBody>
      </p:sp>
      <p:cxnSp>
        <p:nvCxnSpPr>
          <p:cNvPr id="81" name="直線コネクタ 80"/>
          <p:cNvCxnSpPr/>
          <p:nvPr/>
        </p:nvCxnSpPr>
        <p:spPr>
          <a:xfrm flipV="1">
            <a:off x="222069" y="3573016"/>
            <a:ext cx="8742419" cy="0"/>
          </a:xfrm>
          <a:prstGeom prst="line">
            <a:avLst/>
          </a:prstGeom>
        </p:spPr>
        <p:style>
          <a:lnRef idx="1">
            <a:schemeClr val="accent1"/>
          </a:lnRef>
          <a:fillRef idx="0">
            <a:schemeClr val="accent1"/>
          </a:fillRef>
          <a:effectRef idx="0">
            <a:schemeClr val="accent1"/>
          </a:effectRef>
          <a:fontRef idx="minor">
            <a:schemeClr val="tx1"/>
          </a:fontRef>
        </p:style>
      </p:cxnSp>
      <p:sp>
        <p:nvSpPr>
          <p:cNvPr id="82" name="正方形/長方形 81"/>
          <p:cNvSpPr/>
          <p:nvPr/>
        </p:nvSpPr>
        <p:spPr>
          <a:xfrm>
            <a:off x="938781" y="3247132"/>
            <a:ext cx="432048" cy="144016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vert="eaVert" lIns="36000" tIns="36000" rIns="0" bIns="3600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（見直し）</a:t>
            </a:r>
            <a:endParaRPr kumimoji="1" lang="ja-JP" altLang="en-US" sz="12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cxnSp>
        <p:nvCxnSpPr>
          <p:cNvPr id="83" name="直線コネクタ 82"/>
          <p:cNvCxnSpPr/>
          <p:nvPr/>
        </p:nvCxnSpPr>
        <p:spPr>
          <a:xfrm>
            <a:off x="971600" y="4345864"/>
            <a:ext cx="7992888" cy="0"/>
          </a:xfrm>
          <a:prstGeom prst="line">
            <a:avLst/>
          </a:prstGeom>
          <a:ln>
            <a:prstDash val="sysDot"/>
          </a:ln>
        </p:spPr>
        <p:style>
          <a:lnRef idx="1">
            <a:schemeClr val="accent1"/>
          </a:lnRef>
          <a:fillRef idx="0">
            <a:schemeClr val="accent1"/>
          </a:fillRef>
          <a:effectRef idx="0">
            <a:schemeClr val="accent1"/>
          </a:effectRef>
          <a:fontRef idx="minor">
            <a:schemeClr val="tx1"/>
          </a:fontRef>
        </p:style>
      </p:cxnSp>
      <p:sp>
        <p:nvSpPr>
          <p:cNvPr id="84" name="正方形/長方形 83"/>
          <p:cNvSpPr/>
          <p:nvPr/>
        </p:nvSpPr>
        <p:spPr>
          <a:xfrm>
            <a:off x="899592" y="4437608"/>
            <a:ext cx="432048" cy="1512168"/>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vert="eaVert" lIns="36000" tIns="36000" rIns="0" bIns="3600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（給与・経営形態に関する労使協議）</a:t>
            </a:r>
            <a:endParaRPr kumimoji="1" lang="ja-JP" altLang="en-US" sz="12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85" name="正方形/長方形 84"/>
          <p:cNvSpPr/>
          <p:nvPr/>
        </p:nvSpPr>
        <p:spPr>
          <a:xfrm>
            <a:off x="3377456" y="5030688"/>
            <a:ext cx="1346944" cy="55440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●給料カット</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（最大</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8</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a:t>
            </a:r>
          </a:p>
        </p:txBody>
      </p:sp>
      <p:sp>
        <p:nvSpPr>
          <p:cNvPr id="86" name="正方形/長方形 85"/>
          <p:cNvSpPr/>
          <p:nvPr/>
        </p:nvSpPr>
        <p:spPr>
          <a:xfrm>
            <a:off x="4720756" y="5102696"/>
            <a:ext cx="2664296" cy="55440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●給料カット（最大</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勤務時間８時間化、</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夏季休暇見直し等（</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4</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a:t>
            </a:r>
          </a:p>
        </p:txBody>
      </p:sp>
      <p:sp>
        <p:nvSpPr>
          <p:cNvPr id="87" name="正方形/長方形 86"/>
          <p:cNvSpPr/>
          <p:nvPr/>
        </p:nvSpPr>
        <p:spPr>
          <a:xfrm>
            <a:off x="4067944" y="4454624"/>
            <a:ext cx="1800200" cy="555374"/>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●民営化に向けた労使協議を進めることについて労使合意（</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a:t>
            </a:r>
          </a:p>
        </p:txBody>
      </p:sp>
      <p:sp>
        <p:nvSpPr>
          <p:cNvPr id="88" name="角丸四角形 87"/>
          <p:cNvSpPr/>
          <p:nvPr/>
        </p:nvSpPr>
        <p:spPr>
          <a:xfrm>
            <a:off x="2913017" y="5917474"/>
            <a:ext cx="5747657" cy="627017"/>
          </a:xfrm>
          <a:prstGeom prst="roundRect">
            <a:avLst>
              <a:gd name="adj" fmla="val 12780"/>
            </a:avLst>
          </a:prstGeom>
          <a:solidFill>
            <a:schemeClr val="bg1"/>
          </a:solidFill>
          <a:ln w="6350">
            <a:solidFill>
              <a:schemeClr val="tx1"/>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経費（人件費・委託費・光熱水費等）の見直し</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未利用地の売却</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2013</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年度決算において、</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31</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年ぶりの経常黒字（</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4</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億</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千万円）を達成</a:t>
            </a:r>
          </a:p>
        </p:txBody>
      </p:sp>
      <p:sp>
        <p:nvSpPr>
          <p:cNvPr id="89" name="正方形/長方形 88"/>
          <p:cNvSpPr/>
          <p:nvPr/>
        </p:nvSpPr>
        <p:spPr>
          <a:xfrm>
            <a:off x="7272146" y="1461056"/>
            <a:ext cx="1836358" cy="648072"/>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marL="95250" marR="0" lvl="0" indent="-9525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●「議会において提起されたバス事業の民営化手法に関する検討について」を取りまとめ（</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8</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a:t>
            </a:r>
          </a:p>
        </p:txBody>
      </p:sp>
      <p:sp>
        <p:nvSpPr>
          <p:cNvPr id="90" name="正方形/長方形 89"/>
          <p:cNvSpPr/>
          <p:nvPr/>
        </p:nvSpPr>
        <p:spPr>
          <a:xfrm>
            <a:off x="7776512" y="2196256"/>
            <a:ext cx="1404000" cy="64800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marL="95250" marR="0" lvl="0" indent="-9525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●バス事業民営化推進プラン</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案</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の策定（</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11</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a:t>
            </a:r>
          </a:p>
        </p:txBody>
      </p:sp>
      <p:sp>
        <p:nvSpPr>
          <p:cNvPr id="91" name="正方形/長方形 90"/>
          <p:cNvSpPr/>
          <p:nvPr/>
        </p:nvSpPr>
        <p:spPr>
          <a:xfrm>
            <a:off x="7104357" y="3915340"/>
            <a:ext cx="1864669" cy="396172"/>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●バス路線の見直し（</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9</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a:t>
            </a:r>
          </a:p>
        </p:txBody>
      </p:sp>
      <p:sp>
        <p:nvSpPr>
          <p:cNvPr id="92" name="正方形/長方形 91"/>
          <p:cNvSpPr/>
          <p:nvPr/>
        </p:nvSpPr>
        <p:spPr>
          <a:xfrm>
            <a:off x="6786053" y="4997102"/>
            <a:ext cx="1019833" cy="55440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t" anchorCtr="0"/>
          <a:lstStyle/>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●給料カット・昇給停止等　（</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4</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93" name="正方形/長方形 92"/>
          <p:cNvSpPr/>
          <p:nvPr/>
        </p:nvSpPr>
        <p:spPr>
          <a:xfrm>
            <a:off x="6076303" y="4396316"/>
            <a:ext cx="1645940" cy="555374"/>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●民営化を見据えた効率化計画を労組提案（</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12</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a:t>
            </a:r>
          </a:p>
        </p:txBody>
      </p:sp>
      <p:sp>
        <p:nvSpPr>
          <p:cNvPr id="94" name="正方形/長方形 93"/>
          <p:cNvSpPr/>
          <p:nvPr/>
        </p:nvSpPr>
        <p:spPr>
          <a:xfrm>
            <a:off x="7697988" y="5076559"/>
            <a:ext cx="1374004" cy="812001"/>
          </a:xfrm>
          <a:prstGeom prst="rect">
            <a:avLst/>
          </a:prstGeom>
          <a:noFill/>
          <a:ln>
            <a:noFill/>
          </a:ln>
        </p:spPr>
        <p:style>
          <a:lnRef idx="2">
            <a:schemeClr val="dk1"/>
          </a:lnRef>
          <a:fillRef idx="1">
            <a:schemeClr val="lt1"/>
          </a:fillRef>
          <a:effectRef idx="0">
            <a:schemeClr val="dk1"/>
          </a:effectRef>
          <a:fontRef idx="minor">
            <a:schemeClr val="dk1"/>
          </a:fontRef>
        </p:style>
        <p:txBody>
          <a:bodyPr lIns="36000" tIns="36000" rIns="36000" bIns="36000" rtlCol="0" anchor="t" anchorCtr="0"/>
          <a:lstStyle/>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●地下鉄新会社の人事・賃金制度等の骨格を労組提案　（</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9</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55" name="テキスト ボックス 54"/>
          <p:cNvSpPr txBox="1"/>
          <p:nvPr/>
        </p:nvSpPr>
        <p:spPr>
          <a:xfrm>
            <a:off x="0" y="0"/>
            <a:ext cx="3851920" cy="26064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Ⅱ</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公民連携</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経営形態の見直し</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民営化の取組</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・バス</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76</a:t>
            </a:fld>
            <a:endParaRPr lang="ja-JP" altLang="en-US"/>
          </a:p>
        </p:txBody>
      </p:sp>
    </p:spTree>
    <p:extLst>
      <p:ext uri="{BB962C8B-B14F-4D97-AF65-F5344CB8AC3E}">
        <p14:creationId xmlns:p14="http://schemas.microsoft.com/office/powerpoint/2010/main" val="1312229637"/>
      </p:ext>
    </p:extLst>
  </p:cSld>
  <p:clrMapOvr>
    <a:masterClrMapping/>
  </p:clrMapOvr>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 name="正方形/長方形 30"/>
          <p:cNvSpPr/>
          <p:nvPr/>
        </p:nvSpPr>
        <p:spPr>
          <a:xfrm>
            <a:off x="251520" y="260648"/>
            <a:ext cx="5904656" cy="369332"/>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rPr>
              <a:t>①収支の改善、②経営形態の見直し　に関する取組</a:t>
            </a:r>
          </a:p>
        </p:txBody>
      </p:sp>
      <p:cxnSp>
        <p:nvCxnSpPr>
          <p:cNvPr id="32" name="直線コネクタ 31"/>
          <p:cNvCxnSpPr/>
          <p:nvPr/>
        </p:nvCxnSpPr>
        <p:spPr>
          <a:xfrm>
            <a:off x="179512" y="692696"/>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5" name="正方形/長方形 34"/>
          <p:cNvSpPr/>
          <p:nvPr/>
        </p:nvSpPr>
        <p:spPr>
          <a:xfrm>
            <a:off x="7971573" y="377463"/>
            <a:ext cx="1158779" cy="369332"/>
          </a:xfrm>
          <a:prstGeom prst="rect">
            <a:avLst/>
          </a:prstGeom>
          <a:noFill/>
        </p:spPr>
        <p:txBody>
          <a:bodyPr wrap="square">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What</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p>
        </p:txBody>
      </p:sp>
      <p:cxnSp>
        <p:nvCxnSpPr>
          <p:cNvPr id="48" name="直線コネクタ 47"/>
          <p:cNvCxnSpPr/>
          <p:nvPr/>
        </p:nvCxnSpPr>
        <p:spPr>
          <a:xfrm>
            <a:off x="2715904" y="1296537"/>
            <a:ext cx="0" cy="5377218"/>
          </a:xfrm>
          <a:prstGeom prst="line">
            <a:avLst/>
          </a:prstGeom>
          <a:ln w="3175">
            <a:prstDash val="sysDash"/>
          </a:ln>
        </p:spPr>
        <p:style>
          <a:lnRef idx="1">
            <a:schemeClr val="accent1"/>
          </a:lnRef>
          <a:fillRef idx="0">
            <a:schemeClr val="accent1"/>
          </a:fillRef>
          <a:effectRef idx="0">
            <a:schemeClr val="accent1"/>
          </a:effectRef>
          <a:fontRef idx="minor">
            <a:schemeClr val="tx1"/>
          </a:fontRef>
        </p:style>
      </p:cxnSp>
      <p:cxnSp>
        <p:nvCxnSpPr>
          <p:cNvPr id="49" name="直線コネクタ 48"/>
          <p:cNvCxnSpPr/>
          <p:nvPr/>
        </p:nvCxnSpPr>
        <p:spPr>
          <a:xfrm>
            <a:off x="4722125" y="1269242"/>
            <a:ext cx="0" cy="5377218"/>
          </a:xfrm>
          <a:prstGeom prst="line">
            <a:avLst/>
          </a:prstGeom>
          <a:ln w="3175">
            <a:prstDash val="sysDash"/>
          </a:ln>
        </p:spPr>
        <p:style>
          <a:lnRef idx="1">
            <a:schemeClr val="accent1"/>
          </a:lnRef>
          <a:fillRef idx="0">
            <a:schemeClr val="accent1"/>
          </a:fillRef>
          <a:effectRef idx="0">
            <a:schemeClr val="accent1"/>
          </a:effectRef>
          <a:fontRef idx="minor">
            <a:schemeClr val="tx1"/>
          </a:fontRef>
        </p:style>
      </p:cxnSp>
      <p:cxnSp>
        <p:nvCxnSpPr>
          <p:cNvPr id="50" name="直線コネクタ 49"/>
          <p:cNvCxnSpPr/>
          <p:nvPr/>
        </p:nvCxnSpPr>
        <p:spPr>
          <a:xfrm>
            <a:off x="6810233" y="1282889"/>
            <a:ext cx="0" cy="5377218"/>
          </a:xfrm>
          <a:prstGeom prst="line">
            <a:avLst/>
          </a:prstGeom>
          <a:ln w="3175">
            <a:prstDash val="sysDash"/>
          </a:ln>
        </p:spPr>
        <p:style>
          <a:lnRef idx="1">
            <a:schemeClr val="accent1"/>
          </a:lnRef>
          <a:fillRef idx="0">
            <a:schemeClr val="accent1"/>
          </a:fillRef>
          <a:effectRef idx="0">
            <a:schemeClr val="accent1"/>
          </a:effectRef>
          <a:fontRef idx="minor">
            <a:schemeClr val="tx1"/>
          </a:fontRef>
        </p:style>
      </p:cxnSp>
      <p:grpSp>
        <p:nvGrpSpPr>
          <p:cNvPr id="51" name="グループ化 53"/>
          <p:cNvGrpSpPr/>
          <p:nvPr/>
        </p:nvGrpSpPr>
        <p:grpSpPr>
          <a:xfrm>
            <a:off x="683568" y="811312"/>
            <a:ext cx="8208912" cy="432048"/>
            <a:chOff x="1763688" y="955328"/>
            <a:chExt cx="8208912" cy="432048"/>
          </a:xfrm>
        </p:grpSpPr>
        <p:sp>
          <p:nvSpPr>
            <p:cNvPr id="52" name="山形 51"/>
            <p:cNvSpPr/>
            <p:nvPr/>
          </p:nvSpPr>
          <p:spPr>
            <a:xfrm>
              <a:off x="1763688" y="955328"/>
              <a:ext cx="2160000" cy="432048"/>
            </a:xfrm>
            <a:prstGeom prst="chevron">
              <a:avLst/>
            </a:prstGeom>
            <a:noFill/>
            <a:ln w="190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2015</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a:t>
              </a:r>
            </a:p>
          </p:txBody>
        </p:sp>
        <p:sp>
          <p:nvSpPr>
            <p:cNvPr id="53" name="山形 52"/>
            <p:cNvSpPr/>
            <p:nvPr/>
          </p:nvSpPr>
          <p:spPr>
            <a:xfrm>
              <a:off x="3780152" y="955328"/>
              <a:ext cx="2160000" cy="432048"/>
            </a:xfrm>
            <a:prstGeom prst="chevron">
              <a:avLst/>
            </a:prstGeom>
            <a:noFill/>
            <a:ln w="190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2016</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a:t>
              </a:r>
            </a:p>
          </p:txBody>
        </p:sp>
        <p:sp>
          <p:nvSpPr>
            <p:cNvPr id="55" name="山形 54"/>
            <p:cNvSpPr/>
            <p:nvPr/>
          </p:nvSpPr>
          <p:spPr>
            <a:xfrm>
              <a:off x="5796376" y="955328"/>
              <a:ext cx="2160000" cy="432048"/>
            </a:xfrm>
            <a:prstGeom prst="chevron">
              <a:avLst/>
            </a:prstGeom>
            <a:noFill/>
            <a:ln w="190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2017</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a:t>
              </a:r>
            </a:p>
          </p:txBody>
        </p:sp>
        <p:sp>
          <p:nvSpPr>
            <p:cNvPr id="56" name="山形 55"/>
            <p:cNvSpPr/>
            <p:nvPr/>
          </p:nvSpPr>
          <p:spPr>
            <a:xfrm>
              <a:off x="7812600" y="955328"/>
              <a:ext cx="2160000" cy="432048"/>
            </a:xfrm>
            <a:prstGeom prst="chevron">
              <a:avLst/>
            </a:prstGeom>
            <a:noFill/>
            <a:ln w="190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2018</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a:t>
              </a:r>
            </a:p>
          </p:txBody>
        </p:sp>
      </p:grpSp>
      <p:sp>
        <p:nvSpPr>
          <p:cNvPr id="57" name="正方形/長方形 56"/>
          <p:cNvSpPr/>
          <p:nvPr/>
        </p:nvSpPr>
        <p:spPr>
          <a:xfrm>
            <a:off x="2255044" y="2204912"/>
            <a:ext cx="1705262" cy="43200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0" bIns="36000" rtlCol="0" anchor="ctr"/>
          <a:lstStyle/>
          <a:p>
            <a:pPr marL="95250" marR="0" lvl="0" indent="-9525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●バス事業民営化プラン</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案</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の策定（</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3</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a:t>
            </a:r>
          </a:p>
        </p:txBody>
      </p:sp>
      <p:sp>
        <p:nvSpPr>
          <p:cNvPr id="58" name="正方形/長方形 57"/>
          <p:cNvSpPr/>
          <p:nvPr/>
        </p:nvSpPr>
        <p:spPr>
          <a:xfrm>
            <a:off x="5404730" y="2204912"/>
            <a:ext cx="1152128" cy="43200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marL="95250" marR="0" lvl="0" indent="-9525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itchFamily="50" charset="-128"/>
                <a:ea typeface="ＭＳ Ｐゴシック" pitchFamily="50" charset="-128"/>
                <a:cs typeface="+mn-cs"/>
              </a:rPr>
              <a:t>●都市交通局の</a:t>
            </a:r>
            <a:r>
              <a:rPr kumimoji="1" lang="zh-TW" altLang="en-US" sz="1200" b="0" i="0" u="none" strike="noStrike" kern="1200" cap="none" spc="0" normalizeH="0" baseline="0" noProof="0" dirty="0">
                <a:ln>
                  <a:noFill/>
                </a:ln>
                <a:solidFill>
                  <a:prstClr val="black"/>
                </a:solidFill>
                <a:effectLst/>
                <a:uLnTx/>
                <a:uFillTx/>
                <a:latin typeface="ＭＳ Ｐゴシック" pitchFamily="50" charset="-128"/>
                <a:ea typeface="ＭＳ Ｐゴシック" pitchFamily="50" charset="-128"/>
                <a:cs typeface="+mn-cs"/>
              </a:rPr>
              <a:t>設置</a:t>
            </a:r>
            <a:r>
              <a:rPr kumimoji="1" lang="ja-JP" altLang="en-US" sz="1200" b="0" i="0" u="none" strike="noStrike" kern="1200" cap="none" spc="0" normalizeH="0" baseline="0" noProof="0" dirty="0">
                <a:ln>
                  <a:noFill/>
                </a:ln>
                <a:solidFill>
                  <a:prstClr val="black"/>
                </a:solidFill>
                <a:effectLst/>
                <a:uLnTx/>
                <a:uFillTx/>
                <a:latin typeface="ＭＳ Ｐゴシック" pitchFamily="50" charset="-128"/>
                <a:ea typeface="ＭＳ Ｐゴシック" pitchFamily="50" charset="-128"/>
                <a:cs typeface="+mn-cs"/>
              </a:rPr>
              <a:t>（</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7</a:t>
            </a:r>
            <a:r>
              <a:rPr kumimoji="1" lang="ja-JP" altLang="en-US" sz="1200" b="0" i="0" u="none" strike="noStrike" kern="1200" cap="none" spc="0" normalizeH="0" baseline="0" noProof="0" dirty="0">
                <a:ln>
                  <a:noFill/>
                </a:ln>
                <a:solidFill>
                  <a:prstClr val="black"/>
                </a:solidFill>
                <a:effectLst/>
                <a:uLnTx/>
                <a:uFillTx/>
                <a:latin typeface="ＭＳ Ｐゴシック" pitchFamily="50" charset="-128"/>
                <a:ea typeface="ＭＳ Ｐゴシック" pitchFamily="50" charset="-128"/>
                <a:cs typeface="+mn-cs"/>
              </a:rPr>
              <a:t>月）</a:t>
            </a:r>
            <a:endParaRPr kumimoji="1" lang="zh-TW" altLang="en-US" sz="1200" b="0" i="0" u="none" strike="noStrike" kern="1200" cap="none" spc="0" normalizeH="0" baseline="0" noProof="0" dirty="0">
              <a:ln>
                <a:noFill/>
              </a:ln>
              <a:solidFill>
                <a:prstClr val="black"/>
              </a:solidFill>
              <a:effectLst/>
              <a:uLnTx/>
              <a:uFillTx/>
              <a:latin typeface="ＭＳ Ｐゴシック" pitchFamily="50" charset="-128"/>
              <a:ea typeface="ＭＳ Ｐゴシック" pitchFamily="50" charset="-128"/>
              <a:cs typeface="+mn-cs"/>
            </a:endParaRPr>
          </a:p>
        </p:txBody>
      </p:sp>
      <p:sp>
        <p:nvSpPr>
          <p:cNvPr id="59" name="正方形/長方形 58"/>
          <p:cNvSpPr/>
          <p:nvPr/>
        </p:nvSpPr>
        <p:spPr>
          <a:xfrm>
            <a:off x="3369442" y="1412776"/>
            <a:ext cx="1960834" cy="648072"/>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marL="82550" marR="0" lvl="0" indent="-8255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●バス事業 引継ぎ</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民営化</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プラン</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案</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平成</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29</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　策定（</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a:t>
            </a:r>
          </a:p>
        </p:txBody>
      </p:sp>
      <p:sp>
        <p:nvSpPr>
          <p:cNvPr id="61" name="正方形/長方形 60"/>
          <p:cNvSpPr/>
          <p:nvPr/>
        </p:nvSpPr>
        <p:spPr>
          <a:xfrm>
            <a:off x="251520" y="4404443"/>
            <a:ext cx="432048" cy="1440160"/>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eaVert" lIns="36000" tIns="36000" rIns="0" bIns="3600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sysClr val="windowText" lastClr="000000"/>
                </a:solidFill>
                <a:effectLst/>
                <a:uLnTx/>
                <a:uFillTx/>
                <a:latin typeface="Calibri"/>
                <a:ea typeface="ＭＳ Ｐゴシック" panose="020B0600070205080204" pitchFamily="50" charset="-128"/>
                <a:cs typeface="+mn-cs"/>
              </a:rPr>
              <a:t>実　施</a:t>
            </a:r>
          </a:p>
        </p:txBody>
      </p:sp>
      <p:sp>
        <p:nvSpPr>
          <p:cNvPr id="62" name="正方形/長方形 61"/>
          <p:cNvSpPr/>
          <p:nvPr/>
        </p:nvSpPr>
        <p:spPr>
          <a:xfrm>
            <a:off x="251520" y="1759430"/>
            <a:ext cx="432048" cy="1368152"/>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eaVert" lIns="36000" tIns="36000" rIns="0" bIns="3600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sysClr val="windowText" lastClr="000000"/>
                </a:solidFill>
                <a:effectLst/>
                <a:uLnTx/>
                <a:uFillTx/>
                <a:latin typeface="Calibri"/>
                <a:ea typeface="ＭＳ Ｐゴシック" panose="020B0600070205080204" pitchFamily="50" charset="-128"/>
                <a:cs typeface="+mn-cs"/>
              </a:rPr>
              <a:t>改革立案</a:t>
            </a:r>
          </a:p>
        </p:txBody>
      </p:sp>
      <p:cxnSp>
        <p:nvCxnSpPr>
          <p:cNvPr id="63" name="直線コネクタ 62"/>
          <p:cNvCxnSpPr/>
          <p:nvPr/>
        </p:nvCxnSpPr>
        <p:spPr>
          <a:xfrm flipV="1">
            <a:off x="222069" y="3860552"/>
            <a:ext cx="8742419" cy="0"/>
          </a:xfrm>
          <a:prstGeom prst="line">
            <a:avLst/>
          </a:prstGeom>
        </p:spPr>
        <p:style>
          <a:lnRef idx="1">
            <a:schemeClr val="accent1"/>
          </a:lnRef>
          <a:fillRef idx="0">
            <a:schemeClr val="accent1"/>
          </a:fillRef>
          <a:effectRef idx="0">
            <a:schemeClr val="accent1"/>
          </a:effectRef>
          <a:fontRef idx="minor">
            <a:schemeClr val="tx1"/>
          </a:fontRef>
        </p:style>
      </p:cxnSp>
      <p:sp>
        <p:nvSpPr>
          <p:cNvPr id="64" name="正方形/長方形 63"/>
          <p:cNvSpPr/>
          <p:nvPr/>
        </p:nvSpPr>
        <p:spPr>
          <a:xfrm>
            <a:off x="938781" y="3534668"/>
            <a:ext cx="432048" cy="144016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vert="eaVert" lIns="36000" tIns="36000" rIns="0" bIns="3600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（見直し）</a:t>
            </a:r>
            <a:endParaRPr kumimoji="1" lang="ja-JP" altLang="en-US" sz="12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cxnSp>
        <p:nvCxnSpPr>
          <p:cNvPr id="101" name="直線コネクタ 100"/>
          <p:cNvCxnSpPr/>
          <p:nvPr/>
        </p:nvCxnSpPr>
        <p:spPr>
          <a:xfrm>
            <a:off x="971600" y="4633400"/>
            <a:ext cx="7992888" cy="0"/>
          </a:xfrm>
          <a:prstGeom prst="line">
            <a:avLst/>
          </a:prstGeom>
          <a:ln>
            <a:prstDash val="sysDot"/>
          </a:ln>
        </p:spPr>
        <p:style>
          <a:lnRef idx="1">
            <a:schemeClr val="accent1"/>
          </a:lnRef>
          <a:fillRef idx="0">
            <a:schemeClr val="accent1"/>
          </a:fillRef>
          <a:effectRef idx="0">
            <a:schemeClr val="accent1"/>
          </a:effectRef>
          <a:fontRef idx="minor">
            <a:schemeClr val="tx1"/>
          </a:fontRef>
        </p:style>
      </p:cxnSp>
      <p:sp>
        <p:nvSpPr>
          <p:cNvPr id="102" name="正方形/長方形 101"/>
          <p:cNvSpPr/>
          <p:nvPr/>
        </p:nvSpPr>
        <p:spPr>
          <a:xfrm>
            <a:off x="899592" y="4725144"/>
            <a:ext cx="432048" cy="1512168"/>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vert="eaVert" lIns="36000" tIns="36000" rIns="0" bIns="3600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（給与・経営形態に関する労使協議）</a:t>
            </a:r>
            <a:endParaRPr kumimoji="1" lang="ja-JP" altLang="en-US" sz="12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103" name="正方形/長方形 102"/>
          <p:cNvSpPr/>
          <p:nvPr/>
        </p:nvSpPr>
        <p:spPr>
          <a:xfrm>
            <a:off x="1403648" y="4076576"/>
            <a:ext cx="1864669" cy="396172"/>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●バス路線の見直し（</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10</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a:t>
            </a:r>
          </a:p>
        </p:txBody>
      </p:sp>
      <p:sp>
        <p:nvSpPr>
          <p:cNvPr id="104" name="正方形/長方形 103"/>
          <p:cNvSpPr/>
          <p:nvPr/>
        </p:nvSpPr>
        <p:spPr>
          <a:xfrm>
            <a:off x="1490352" y="4725144"/>
            <a:ext cx="1116000" cy="43200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●給料カット　（</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4</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105" name="正方形/長方形 104"/>
          <p:cNvSpPr/>
          <p:nvPr/>
        </p:nvSpPr>
        <p:spPr>
          <a:xfrm>
            <a:off x="2770248" y="4728790"/>
            <a:ext cx="1816448" cy="241424"/>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●給料カット　（</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4</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106" name="正方形/長方形 105"/>
          <p:cNvSpPr/>
          <p:nvPr/>
        </p:nvSpPr>
        <p:spPr>
          <a:xfrm>
            <a:off x="4716016" y="4728790"/>
            <a:ext cx="1816448" cy="241424"/>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●給料カット　（</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4</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107" name="正方形/長方形 106"/>
          <p:cNvSpPr/>
          <p:nvPr/>
        </p:nvSpPr>
        <p:spPr>
          <a:xfrm>
            <a:off x="2915816" y="5001394"/>
            <a:ext cx="1610870" cy="64800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●職員の転籍・雇用対策について労組提案　（</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7</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108" name="正方形/長方形 107"/>
          <p:cNvSpPr/>
          <p:nvPr/>
        </p:nvSpPr>
        <p:spPr>
          <a:xfrm>
            <a:off x="4790387" y="4978582"/>
            <a:ext cx="2113756" cy="728216"/>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●大阪シティバス㈱の賃金・労働条件等について労使合意　</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8</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60" name="正方形/長方形 59"/>
          <p:cNvSpPr/>
          <p:nvPr/>
        </p:nvSpPr>
        <p:spPr>
          <a:xfrm>
            <a:off x="6945067" y="1361975"/>
            <a:ext cx="417578" cy="5290492"/>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eaVert" rtlCol="0" anchor="ctr"/>
          <a:lstStyle/>
          <a:p>
            <a:pPr marL="82550" marR="0" lvl="0" indent="-82550" algn="ctr"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大阪シティバス㈱による営業開始（</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4</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111" name="正方形/長方形 110"/>
          <p:cNvSpPr/>
          <p:nvPr/>
        </p:nvSpPr>
        <p:spPr>
          <a:xfrm>
            <a:off x="1547832" y="1412776"/>
            <a:ext cx="1512000" cy="46800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96</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条条例案（手続き条例案）可決（</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10</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a:t>
            </a:r>
          </a:p>
        </p:txBody>
      </p:sp>
      <p:sp>
        <p:nvSpPr>
          <p:cNvPr id="112" name="正方形/長方形 111"/>
          <p:cNvSpPr/>
          <p:nvPr/>
        </p:nvSpPr>
        <p:spPr>
          <a:xfrm>
            <a:off x="2239998" y="2672964"/>
            <a:ext cx="2620033" cy="43200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0" bIns="36000" rtlCol="0" anchor="ctr"/>
          <a:lstStyle/>
          <a:p>
            <a:pPr marL="95250" marR="0" lvl="0" indent="-9525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●「事業の引継ぎに関する基本方針案」可決（</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3</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a:t>
            </a:r>
          </a:p>
        </p:txBody>
      </p:sp>
      <p:sp>
        <p:nvSpPr>
          <p:cNvPr id="113" name="正方形/長方形 112"/>
          <p:cNvSpPr/>
          <p:nvPr/>
        </p:nvSpPr>
        <p:spPr>
          <a:xfrm>
            <a:off x="2239999" y="3141016"/>
            <a:ext cx="2124000" cy="43200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0" bIns="36000" rtlCol="0" anchor="ctr"/>
          <a:lstStyle/>
          <a:p>
            <a:pPr marL="95250" marR="0" lvl="0" indent="-9525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●「バス</a:t>
            </a:r>
            <a:r>
              <a:rPr kumimoji="1" lang="zh-TW"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事業経営健全化計画</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」可決（</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3</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p>
        </p:txBody>
      </p:sp>
      <p:sp>
        <p:nvSpPr>
          <p:cNvPr id="36" name="正方形/長方形 35"/>
          <p:cNvSpPr/>
          <p:nvPr/>
        </p:nvSpPr>
        <p:spPr>
          <a:xfrm>
            <a:off x="4392248" y="3458372"/>
            <a:ext cx="2412000" cy="36000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defPPr>
              <a:defRPr lang="ja-JP"/>
            </a:defPPr>
            <a:lvl1pPr marL="0" algn="l" defTabSz="914400" rtl="0" eaLnBrk="1" latinLnBrk="0" hangingPunct="1">
              <a:defRPr kumimoji="1" sz="1800" kern="1200">
                <a:solidFill>
                  <a:schemeClr val="lt1"/>
                </a:solidFill>
                <a:latin typeface="+mn-lt"/>
                <a:ea typeface="+mn-ea"/>
                <a:cs typeface="+mn-cs"/>
              </a:defRPr>
            </a:lvl1pPr>
            <a:lvl2pPr marL="457200" algn="l" defTabSz="914400" rtl="0" eaLnBrk="1" latinLnBrk="0" hangingPunct="1">
              <a:defRPr kumimoji="1" sz="1800" kern="1200">
                <a:solidFill>
                  <a:schemeClr val="lt1"/>
                </a:solidFill>
                <a:latin typeface="+mn-lt"/>
                <a:ea typeface="+mn-ea"/>
                <a:cs typeface="+mn-cs"/>
              </a:defRPr>
            </a:lvl2pPr>
            <a:lvl3pPr marL="914400" algn="l" defTabSz="914400" rtl="0" eaLnBrk="1" latinLnBrk="0" hangingPunct="1">
              <a:defRPr kumimoji="1" sz="1800" kern="1200">
                <a:solidFill>
                  <a:schemeClr val="lt1"/>
                </a:solidFill>
                <a:latin typeface="+mn-lt"/>
                <a:ea typeface="+mn-ea"/>
                <a:cs typeface="+mn-cs"/>
              </a:defRPr>
            </a:lvl3pPr>
            <a:lvl4pPr marL="1371600" algn="l" defTabSz="914400" rtl="0" eaLnBrk="1" latinLnBrk="0" hangingPunct="1">
              <a:defRPr kumimoji="1" sz="1800" kern="1200">
                <a:solidFill>
                  <a:schemeClr val="lt1"/>
                </a:solidFill>
                <a:latin typeface="+mn-lt"/>
                <a:ea typeface="+mn-ea"/>
                <a:cs typeface="+mn-cs"/>
              </a:defRPr>
            </a:lvl4pPr>
            <a:lvl5pPr marL="1828800" algn="l" defTabSz="914400" rtl="0" eaLnBrk="1" latinLnBrk="0" hangingPunct="1">
              <a:defRPr kumimoji="1" sz="1800" kern="1200">
                <a:solidFill>
                  <a:schemeClr val="lt1"/>
                </a:solidFill>
                <a:latin typeface="+mn-lt"/>
                <a:ea typeface="+mn-ea"/>
                <a:cs typeface="+mn-cs"/>
              </a:defRPr>
            </a:lvl5pPr>
            <a:lvl6pPr marL="2286000" algn="l" defTabSz="914400" rtl="0" eaLnBrk="1" latinLnBrk="0" hangingPunct="1">
              <a:defRPr kumimoji="1" sz="1800" kern="1200">
                <a:solidFill>
                  <a:schemeClr val="lt1"/>
                </a:solidFill>
                <a:latin typeface="+mn-lt"/>
                <a:ea typeface="+mn-ea"/>
                <a:cs typeface="+mn-cs"/>
              </a:defRPr>
            </a:lvl6pPr>
            <a:lvl7pPr marL="2743200" algn="l" defTabSz="914400" rtl="0" eaLnBrk="1" latinLnBrk="0" hangingPunct="1">
              <a:defRPr kumimoji="1" sz="1800" kern="1200">
                <a:solidFill>
                  <a:schemeClr val="lt1"/>
                </a:solidFill>
                <a:latin typeface="+mn-lt"/>
                <a:ea typeface="+mn-ea"/>
                <a:cs typeface="+mn-cs"/>
              </a:defRPr>
            </a:lvl7pPr>
            <a:lvl8pPr marL="3200400" algn="l" defTabSz="914400" rtl="0" eaLnBrk="1" latinLnBrk="0" hangingPunct="1">
              <a:defRPr kumimoji="1" sz="1800" kern="1200">
                <a:solidFill>
                  <a:schemeClr val="lt1"/>
                </a:solidFill>
                <a:latin typeface="+mn-lt"/>
                <a:ea typeface="+mn-ea"/>
                <a:cs typeface="+mn-cs"/>
              </a:defRPr>
            </a:lvl8pPr>
            <a:lvl9pPr marL="3657600" algn="l" defTabSz="914400" rtl="0" eaLnBrk="1" latinLnBrk="0" hangingPunct="1">
              <a:defRPr kumimoji="1" sz="1800" kern="1200">
                <a:solidFill>
                  <a:schemeClr val="lt1"/>
                </a:solidFill>
                <a:latin typeface="+mn-lt"/>
                <a:ea typeface="+mn-ea"/>
                <a:cs typeface="+mn-cs"/>
              </a:defRPr>
            </a:lvl9pPr>
          </a:lstStyle>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●「交通事業の設置等に関する条例を廃止する条例案」可決（</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3</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a:t>
            </a:r>
          </a:p>
        </p:txBody>
      </p:sp>
      <p:sp>
        <p:nvSpPr>
          <p:cNvPr id="39" name="テキスト ボックス 38"/>
          <p:cNvSpPr txBox="1"/>
          <p:nvPr/>
        </p:nvSpPr>
        <p:spPr>
          <a:xfrm>
            <a:off x="0" y="0"/>
            <a:ext cx="3851920" cy="26064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Ⅱ</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公民連携</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経営形態の見直し</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民営化の取組</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・バス</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77</a:t>
            </a:fld>
            <a:endParaRPr lang="ja-JP" altLang="en-US"/>
          </a:p>
        </p:txBody>
      </p:sp>
    </p:spTree>
    <p:extLst>
      <p:ext uri="{BB962C8B-B14F-4D97-AF65-F5344CB8AC3E}">
        <p14:creationId xmlns:p14="http://schemas.microsoft.com/office/powerpoint/2010/main" val="4251733613"/>
      </p:ext>
    </p:extLst>
  </p:cSld>
  <p:clrMapOvr>
    <a:masterClrMapping/>
  </p:clrMapOvr>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32" name="直線コネクタ 31"/>
          <p:cNvCxnSpPr/>
          <p:nvPr/>
        </p:nvCxnSpPr>
        <p:spPr>
          <a:xfrm>
            <a:off x="179512" y="692696"/>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8" name="テキスト ボックス 27"/>
          <p:cNvSpPr txBox="1"/>
          <p:nvPr/>
        </p:nvSpPr>
        <p:spPr>
          <a:xfrm>
            <a:off x="379466" y="712973"/>
            <a:ext cx="8424936" cy="109260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バス路線の見直し等により乗車人員、営業キロは減少しているものの、</a:t>
            </a:r>
            <a:r>
              <a:rPr kumimoji="1" lang="en-US" altLang="ja-JP" sz="1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2013</a:t>
            </a:r>
            <a:r>
              <a:rPr kumimoji="1" lang="ja-JP" altLang="en-US" sz="1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年度決算において、</a:t>
            </a:r>
            <a:r>
              <a:rPr kumimoji="1" lang="en-US" altLang="ja-JP" sz="1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31</a:t>
            </a:r>
            <a:r>
              <a:rPr kumimoji="1" lang="ja-JP" altLang="en-US" sz="1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年ぶりの経常黒字（</a:t>
            </a:r>
            <a:r>
              <a:rPr kumimoji="1" lang="en-US" altLang="ja-JP" sz="1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4</a:t>
            </a:r>
            <a:r>
              <a:rPr kumimoji="1" lang="ja-JP" altLang="en-US" sz="1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億</a:t>
            </a:r>
            <a:r>
              <a:rPr kumimoji="1" lang="en-US" altLang="ja-JP" sz="1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a:t>
            </a:r>
            <a:r>
              <a:rPr kumimoji="1" lang="ja-JP" altLang="en-US" sz="1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千万円）を達成</a:t>
            </a:r>
            <a:endParaRPr kumimoji="1" lang="en-US" altLang="ja-JP" sz="1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2017</a:t>
            </a:r>
            <a:r>
              <a:rPr kumimoji="1" lang="ja-JP" altLang="en-US" sz="1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年度決算において、乗車人員の増加による運輸収益の増加や職員数の減等に伴う人件費の減少などにより、</a:t>
            </a:r>
            <a:r>
              <a:rPr kumimoji="1" lang="en-US" altLang="ja-JP" sz="1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5</a:t>
            </a:r>
            <a:r>
              <a:rPr kumimoji="1" lang="ja-JP" altLang="en-US" sz="1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年連続の経常黒字（</a:t>
            </a:r>
            <a:r>
              <a:rPr kumimoji="1" lang="en-US" altLang="ja-JP" sz="1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9</a:t>
            </a:r>
            <a:r>
              <a:rPr kumimoji="1" lang="ja-JP" altLang="en-US" sz="1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億</a:t>
            </a:r>
            <a:r>
              <a:rPr kumimoji="1" lang="en-US" altLang="ja-JP" sz="1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3</a:t>
            </a:r>
            <a:r>
              <a:rPr kumimoji="1" lang="ja-JP" altLang="en-US" sz="1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千万円）を達成</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41" name="正方形/長方形 40"/>
          <p:cNvSpPr/>
          <p:nvPr/>
        </p:nvSpPr>
        <p:spPr>
          <a:xfrm>
            <a:off x="251520" y="260648"/>
            <a:ext cx="5904656" cy="369332"/>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rPr>
              <a:t>①収支の改善</a:t>
            </a:r>
          </a:p>
        </p:txBody>
      </p:sp>
      <p:sp>
        <p:nvSpPr>
          <p:cNvPr id="31" name="正方形/長方形 30"/>
          <p:cNvSpPr/>
          <p:nvPr/>
        </p:nvSpPr>
        <p:spPr>
          <a:xfrm>
            <a:off x="7410734" y="349327"/>
            <a:ext cx="1719619" cy="369332"/>
          </a:xfrm>
          <a:prstGeom prst="rect">
            <a:avLst/>
          </a:prstGeom>
          <a:noFill/>
        </p:spPr>
        <p:txBody>
          <a:bodyPr wrap="square">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Outcome</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p>
        </p:txBody>
      </p:sp>
      <p:sp>
        <p:nvSpPr>
          <p:cNvPr id="51" name="テキスト ボックス 50"/>
          <p:cNvSpPr txBox="1"/>
          <p:nvPr/>
        </p:nvSpPr>
        <p:spPr>
          <a:xfrm>
            <a:off x="0" y="0"/>
            <a:ext cx="3851920" cy="26064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Ⅱ</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公民連携</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経営形態の見直し</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民営化の取組</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・バス</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3" name="スライド番号プレースホルダー 2"/>
          <p:cNvSpPr>
            <a:spLocks noGrp="1"/>
          </p:cNvSpPr>
          <p:nvPr>
            <p:ph type="sldNum" sz="quarter" idx="12"/>
          </p:nvPr>
        </p:nvSpPr>
        <p:spPr>
          <a:xfrm>
            <a:off x="7018583" y="6482062"/>
            <a:ext cx="2133600" cy="365125"/>
          </a:xfrm>
        </p:spPr>
        <p:txBody>
          <a:bodyPr/>
          <a:lstStyle/>
          <a:p>
            <a:fld id="{63BC356D-1576-478B-8647-1361C6E9DFF7}" type="slidenum">
              <a:rPr lang="ja-JP" altLang="en-US" smtClean="0"/>
              <a:pPr/>
              <a:t>78</a:t>
            </a:fld>
            <a:endParaRPr lang="ja-JP" altLang="en-US" dirty="0"/>
          </a:p>
        </p:txBody>
      </p:sp>
      <p:pic>
        <p:nvPicPr>
          <p:cNvPr id="4" name="図 3"/>
          <p:cNvPicPr>
            <a:picLocks noChangeAspect="1"/>
          </p:cNvPicPr>
          <p:nvPr/>
        </p:nvPicPr>
        <p:blipFill>
          <a:blip r:embed="rId2"/>
          <a:stretch>
            <a:fillRect/>
          </a:stretch>
        </p:blipFill>
        <p:spPr>
          <a:xfrm>
            <a:off x="37873" y="1611071"/>
            <a:ext cx="9114310" cy="5041829"/>
          </a:xfrm>
          <a:prstGeom prst="rect">
            <a:avLst/>
          </a:prstGeom>
        </p:spPr>
      </p:pic>
    </p:spTree>
    <p:extLst>
      <p:ext uri="{BB962C8B-B14F-4D97-AF65-F5344CB8AC3E}">
        <p14:creationId xmlns:p14="http://schemas.microsoft.com/office/powerpoint/2010/main" val="1024843690"/>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表 1"/>
          <p:cNvGraphicFramePr>
            <a:graphicFrameLocks noGrp="1"/>
          </p:cNvGraphicFramePr>
          <p:nvPr>
            <p:extLst/>
          </p:nvPr>
        </p:nvGraphicFramePr>
        <p:xfrm>
          <a:off x="144000" y="692696"/>
          <a:ext cx="8856000" cy="6084032"/>
        </p:xfrm>
        <a:graphic>
          <a:graphicData uri="http://schemas.openxmlformats.org/drawingml/2006/table">
            <a:tbl>
              <a:tblPr/>
              <a:tblGrid>
                <a:gridCol w="72000">
                  <a:extLst>
                    <a:ext uri="{9D8B030D-6E8A-4147-A177-3AD203B41FA5}">
                      <a16:colId xmlns:a16="http://schemas.microsoft.com/office/drawing/2014/main" val="20000"/>
                    </a:ext>
                  </a:extLst>
                </a:gridCol>
                <a:gridCol w="72000">
                  <a:extLst>
                    <a:ext uri="{9D8B030D-6E8A-4147-A177-3AD203B41FA5}">
                      <a16:colId xmlns:a16="http://schemas.microsoft.com/office/drawing/2014/main" val="20001"/>
                    </a:ext>
                  </a:extLst>
                </a:gridCol>
                <a:gridCol w="2088000">
                  <a:extLst>
                    <a:ext uri="{9D8B030D-6E8A-4147-A177-3AD203B41FA5}">
                      <a16:colId xmlns:a16="http://schemas.microsoft.com/office/drawing/2014/main" val="20002"/>
                    </a:ext>
                  </a:extLst>
                </a:gridCol>
                <a:gridCol w="1656000">
                  <a:extLst>
                    <a:ext uri="{9D8B030D-6E8A-4147-A177-3AD203B41FA5}">
                      <a16:colId xmlns:a16="http://schemas.microsoft.com/office/drawing/2014/main" val="20003"/>
                    </a:ext>
                  </a:extLst>
                </a:gridCol>
                <a:gridCol w="1656000">
                  <a:extLst>
                    <a:ext uri="{9D8B030D-6E8A-4147-A177-3AD203B41FA5}">
                      <a16:colId xmlns:a16="http://schemas.microsoft.com/office/drawing/2014/main" val="20004"/>
                    </a:ext>
                  </a:extLst>
                </a:gridCol>
                <a:gridCol w="1656000">
                  <a:extLst>
                    <a:ext uri="{9D8B030D-6E8A-4147-A177-3AD203B41FA5}">
                      <a16:colId xmlns:a16="http://schemas.microsoft.com/office/drawing/2014/main" val="20005"/>
                    </a:ext>
                  </a:extLst>
                </a:gridCol>
                <a:gridCol w="1656000">
                  <a:extLst>
                    <a:ext uri="{9D8B030D-6E8A-4147-A177-3AD203B41FA5}">
                      <a16:colId xmlns:a16="http://schemas.microsoft.com/office/drawing/2014/main" val="20008"/>
                    </a:ext>
                  </a:extLst>
                </a:gridCol>
              </a:tblGrid>
              <a:tr h="288000">
                <a:tc gridSpan="3">
                  <a:txBody>
                    <a:bodyPr/>
                    <a:lstStyle/>
                    <a:p>
                      <a:pPr algn="ctr" fontAlgn="ctr"/>
                      <a:r>
                        <a:rPr lang="ja-JP" altLang="en-US" sz="1000" b="0" i="0" u="none" strike="noStrike" dirty="0">
                          <a:solidFill>
                            <a:srgbClr val="000000"/>
                          </a:solidFill>
                          <a:effectLst/>
                          <a:latin typeface="Meiryo UI" panose="020B0604030504040204" pitchFamily="50" charset="-128"/>
                          <a:ea typeface="Meiryo UI" panose="020B0604030504040204" pitchFamily="50" charset="-128"/>
                        </a:rPr>
                        <a:t>　</a:t>
                      </a: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9BC2E6"/>
                    </a:solidFill>
                  </a:tcPr>
                </a:tc>
                <a:tc hMerge="1">
                  <a:txBody>
                    <a:bodyPr/>
                    <a:lstStyle/>
                    <a:p>
                      <a:endParaRPr kumimoji="1" lang="ja-JP" altLang="en-US"/>
                    </a:p>
                  </a:txBody>
                  <a:tcPr/>
                </a:tc>
                <a:tc hMerge="1">
                  <a:txBody>
                    <a:bodyPr/>
                    <a:lstStyle/>
                    <a:p>
                      <a:endParaRPr kumimoji="1" lang="ja-JP" altLang="en-US"/>
                    </a:p>
                  </a:txBody>
                  <a:tcPr/>
                </a:tc>
                <a:tc>
                  <a:txBody>
                    <a:bodyPr/>
                    <a:lstStyle/>
                    <a:p>
                      <a:pPr algn="ctr" fontAlgn="ctr"/>
                      <a:r>
                        <a:rPr lang="en-US" altLang="ja-JP" sz="1000" b="0" i="0" u="none" strike="noStrike" dirty="0" smtClean="0">
                          <a:solidFill>
                            <a:schemeClr val="tx1"/>
                          </a:solidFill>
                          <a:effectLst/>
                          <a:latin typeface="Meiryo UI" panose="020B0604030504040204" pitchFamily="50" charset="-128"/>
                          <a:ea typeface="Meiryo UI" panose="020B0604030504040204" pitchFamily="50" charset="-128"/>
                        </a:rPr>
                        <a:t>2019</a:t>
                      </a:r>
                      <a:r>
                        <a:rPr lang="ja-JP" altLang="en-US" sz="1000" b="0" i="0" u="none" strike="noStrike" dirty="0" smtClean="0">
                          <a:solidFill>
                            <a:schemeClr val="tx1"/>
                          </a:solidFill>
                          <a:effectLst/>
                          <a:latin typeface="Meiryo UI" panose="020B0604030504040204" pitchFamily="50" charset="-128"/>
                          <a:ea typeface="Meiryo UI" panose="020B0604030504040204" pitchFamily="50" charset="-128"/>
                        </a:rPr>
                        <a:t>年度</a:t>
                      </a:r>
                      <a:endParaRPr lang="ja-JP" altLang="en-US" sz="1000" b="0" i="0" u="none" strike="noStrike" dirty="0">
                        <a:solidFill>
                          <a:schemeClr val="tx1"/>
                        </a:solidFill>
                        <a:effectLst/>
                        <a:latin typeface="Meiryo UI" panose="020B0604030504040204" pitchFamily="50" charset="-128"/>
                        <a:ea typeface="Meiryo UI" panose="020B0604030504040204" pitchFamily="50" charset="-128"/>
                      </a:endParaRP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9BC2E6"/>
                    </a:solidFill>
                  </a:tcPr>
                </a:tc>
                <a:tc>
                  <a:txBody>
                    <a:bodyPr/>
                    <a:lstStyle/>
                    <a:p>
                      <a:pPr algn="ctr" fontAlgn="ctr"/>
                      <a:r>
                        <a:rPr lang="en-US" altLang="ja-JP" sz="1000" b="0" i="0" u="none" strike="noStrike" dirty="0" smtClean="0">
                          <a:solidFill>
                            <a:schemeClr val="tx1"/>
                          </a:solidFill>
                          <a:effectLst/>
                          <a:latin typeface="Meiryo UI" panose="020B0604030504040204" pitchFamily="50" charset="-128"/>
                          <a:ea typeface="Meiryo UI" panose="020B0604030504040204" pitchFamily="50" charset="-128"/>
                        </a:rPr>
                        <a:t>2020</a:t>
                      </a:r>
                      <a:r>
                        <a:rPr lang="ja-JP" altLang="en-US" sz="1000" b="0" i="0" u="none" strike="noStrike" dirty="0" smtClean="0">
                          <a:solidFill>
                            <a:schemeClr val="tx1"/>
                          </a:solidFill>
                          <a:effectLst/>
                          <a:latin typeface="Meiryo UI" panose="020B0604030504040204" pitchFamily="50" charset="-128"/>
                          <a:ea typeface="Meiryo UI" panose="020B0604030504040204" pitchFamily="50" charset="-128"/>
                        </a:rPr>
                        <a:t>年度</a:t>
                      </a:r>
                      <a:endParaRPr lang="ja-JP" altLang="en-US" sz="1000" b="0" i="0" u="none" strike="noStrike" dirty="0">
                        <a:solidFill>
                          <a:schemeClr val="tx1"/>
                        </a:solidFill>
                        <a:effectLst/>
                        <a:latin typeface="Meiryo UI" panose="020B0604030504040204" pitchFamily="50" charset="-128"/>
                        <a:ea typeface="Meiryo UI" panose="020B0604030504040204" pitchFamily="50" charset="-128"/>
                      </a:endParaRP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9BC2E6"/>
                    </a:solidFill>
                  </a:tcPr>
                </a:tc>
                <a:tc>
                  <a:txBody>
                    <a:bodyPr/>
                    <a:lstStyle/>
                    <a:p>
                      <a:pPr algn="ctr" fontAlgn="ctr"/>
                      <a:r>
                        <a:rPr lang="en-US" altLang="ja-JP" sz="1000" b="0" i="0" u="none" strike="noStrike" dirty="0" smtClean="0">
                          <a:solidFill>
                            <a:schemeClr val="tx1"/>
                          </a:solidFill>
                          <a:effectLst/>
                          <a:latin typeface="Meiryo UI" panose="020B0604030504040204" pitchFamily="50" charset="-128"/>
                          <a:ea typeface="Meiryo UI" panose="020B0604030504040204" pitchFamily="50" charset="-128"/>
                        </a:rPr>
                        <a:t>2021</a:t>
                      </a:r>
                      <a:r>
                        <a:rPr lang="ja-JP" altLang="en-US" sz="1000" b="0" i="0" u="none" strike="noStrike" dirty="0" smtClean="0">
                          <a:solidFill>
                            <a:schemeClr val="tx1"/>
                          </a:solidFill>
                          <a:effectLst/>
                          <a:latin typeface="Meiryo UI" panose="020B0604030504040204" pitchFamily="50" charset="-128"/>
                          <a:ea typeface="Meiryo UI" panose="020B0604030504040204" pitchFamily="50" charset="-128"/>
                        </a:rPr>
                        <a:t>年度</a:t>
                      </a:r>
                      <a:endParaRPr lang="ja-JP" altLang="en-US" sz="1000" b="0" i="0" u="none" strike="noStrike" dirty="0">
                        <a:solidFill>
                          <a:schemeClr val="tx1"/>
                        </a:solidFill>
                        <a:effectLst/>
                        <a:latin typeface="Meiryo UI" panose="020B0604030504040204" pitchFamily="50" charset="-128"/>
                        <a:ea typeface="Meiryo UI" panose="020B0604030504040204" pitchFamily="50" charset="-128"/>
                      </a:endParaRP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9BC2E6"/>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n-US" altLang="ja-JP" sz="1000" b="0" i="0" u="none" strike="noStrike" dirty="0" smtClean="0">
                          <a:solidFill>
                            <a:schemeClr val="tx1"/>
                          </a:solidFill>
                          <a:effectLst/>
                          <a:latin typeface="Meiryo UI" panose="020B0604030504040204" pitchFamily="50" charset="-128"/>
                          <a:ea typeface="Meiryo UI" panose="020B0604030504040204" pitchFamily="50" charset="-128"/>
                        </a:rPr>
                        <a:t>2022</a:t>
                      </a:r>
                      <a:r>
                        <a:rPr lang="ja-JP" altLang="en-US" sz="1000" b="0" i="0" u="none" strike="noStrike" dirty="0" smtClean="0">
                          <a:solidFill>
                            <a:schemeClr val="tx1"/>
                          </a:solidFill>
                          <a:effectLst/>
                          <a:latin typeface="Meiryo UI" panose="020B0604030504040204" pitchFamily="50" charset="-128"/>
                          <a:ea typeface="Meiryo UI" panose="020B0604030504040204" pitchFamily="50" charset="-128"/>
                        </a:rPr>
                        <a:t>年度</a:t>
                      </a:r>
                      <a:endParaRPr lang="ja-JP" altLang="en-US" sz="1000" b="0" i="0" u="none" strike="noStrike" dirty="0">
                        <a:solidFill>
                          <a:schemeClr val="tx1"/>
                        </a:solidFill>
                        <a:effectLst/>
                        <a:latin typeface="Meiryo UI" panose="020B0604030504040204" pitchFamily="50" charset="-128"/>
                        <a:ea typeface="Meiryo UI" panose="020B0604030504040204" pitchFamily="50" charset="-128"/>
                      </a:endParaRP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9BC2E6"/>
                    </a:solidFill>
                  </a:tcPr>
                </a:tc>
                <a:extLst>
                  <a:ext uri="{0D108BD9-81ED-4DB2-BD59-A6C34878D82A}">
                    <a16:rowId xmlns:a16="http://schemas.microsoft.com/office/drawing/2014/main" val="10000"/>
                  </a:ext>
                </a:extLst>
              </a:tr>
              <a:tr h="288032">
                <a:tc gridSpan="3">
                  <a:txBody>
                    <a:bodyPr/>
                    <a:lstStyle/>
                    <a:p>
                      <a:pPr algn="l" fontAlgn="ctr"/>
                      <a:r>
                        <a:rPr lang="ja-JP" altLang="en-US" sz="1000" b="0" i="0" u="none" strike="noStrike" dirty="0">
                          <a:solidFill>
                            <a:srgbClr val="000000"/>
                          </a:solidFill>
                          <a:effectLst/>
                          <a:latin typeface="Meiryo UI" panose="020B0604030504040204" pitchFamily="50" charset="-128"/>
                          <a:ea typeface="Meiryo UI" panose="020B0604030504040204" pitchFamily="50" charset="-128"/>
                        </a:rPr>
                        <a:t>現役世代への重点投資</a:t>
                      </a:r>
                      <a:endParaRPr lang="en-US" altLang="ja-JP" sz="1000" b="0" i="0" u="none" strike="noStrike" dirty="0">
                        <a:solidFill>
                          <a:srgbClr val="000000"/>
                        </a:solidFill>
                        <a:effectLst/>
                        <a:latin typeface="Meiryo UI" panose="020B0604030504040204" pitchFamily="50" charset="-128"/>
                        <a:ea typeface="Meiryo UI" panose="020B0604030504040204" pitchFamily="50" charset="-128"/>
                      </a:endParaRPr>
                    </a:p>
                  </a:txBody>
                  <a:tcPr marL="36000"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9BC2E6"/>
                    </a:solidFill>
                  </a:tcPr>
                </a:tc>
                <a:tc hMerge="1">
                  <a:txBody>
                    <a:bodyPr/>
                    <a:lstStyle/>
                    <a:p>
                      <a:endParaRPr kumimoji="1" lang="ja-JP" altLang="en-US"/>
                    </a:p>
                  </a:txBody>
                  <a:tcPr/>
                </a:tc>
                <a:tc hMerge="1">
                  <a:txBody>
                    <a:bodyPr/>
                    <a:lstStyle/>
                    <a:p>
                      <a:endParaRPr kumimoji="1" lang="ja-JP" altLang="en-US"/>
                    </a:p>
                  </a:txBody>
                  <a:tcPr/>
                </a:tc>
                <a:tc>
                  <a:txBody>
                    <a:bodyPr/>
                    <a:lstStyle/>
                    <a:p>
                      <a:pPr algn="r" fontAlgn="ctr"/>
                      <a:r>
                        <a:rPr lang="en-US" altLang="ja-JP" sz="1000" b="0" i="0" u="none" strike="noStrike" dirty="0" smtClean="0">
                          <a:solidFill>
                            <a:schemeClr val="tx1"/>
                          </a:solidFill>
                          <a:effectLst/>
                          <a:latin typeface="Meiryo UI" panose="020B0604030504040204" pitchFamily="50" charset="-128"/>
                          <a:ea typeface="Meiryo UI" panose="020B0604030504040204" pitchFamily="50" charset="-128"/>
                        </a:rPr>
                        <a:t>563</a:t>
                      </a:r>
                      <a:endParaRPr lang="en-US" altLang="ja-JP" sz="1000" b="0" i="0" u="none" strike="noStrike" dirty="0">
                        <a:solidFill>
                          <a:schemeClr val="tx1"/>
                        </a:solidFill>
                        <a:effectLst/>
                        <a:latin typeface="Meiryo UI" panose="020B0604030504040204" pitchFamily="50" charset="-128"/>
                        <a:ea typeface="Meiryo UI" panose="020B0604030504040204" pitchFamily="50" charset="-128"/>
                      </a:endParaRP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9BC2E6"/>
                    </a:solidFill>
                  </a:tcPr>
                </a:tc>
                <a:tc>
                  <a:txBody>
                    <a:bodyPr/>
                    <a:lstStyle/>
                    <a:p>
                      <a:pPr algn="r" fontAlgn="ctr"/>
                      <a:r>
                        <a:rPr lang="en-US" altLang="ja-JP" sz="1000" b="0" i="0" u="none" strike="noStrike" dirty="0" smtClean="0">
                          <a:solidFill>
                            <a:schemeClr val="tx1"/>
                          </a:solidFill>
                          <a:effectLst/>
                          <a:latin typeface="Meiryo UI" panose="020B0604030504040204" pitchFamily="50" charset="-128"/>
                          <a:ea typeface="Meiryo UI" panose="020B0604030504040204" pitchFamily="50" charset="-128"/>
                        </a:rPr>
                        <a:t>582</a:t>
                      </a:r>
                      <a:endParaRPr lang="en-US" altLang="ja-JP" sz="1000" b="0" i="0" u="none" strike="noStrike" dirty="0">
                        <a:solidFill>
                          <a:schemeClr val="tx1"/>
                        </a:solidFill>
                        <a:effectLst/>
                        <a:latin typeface="Meiryo UI" panose="020B0604030504040204" pitchFamily="50" charset="-128"/>
                        <a:ea typeface="Meiryo UI" panose="020B0604030504040204" pitchFamily="50" charset="-128"/>
                      </a:endParaRP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9BC2E6"/>
                    </a:solidFill>
                  </a:tcPr>
                </a:tc>
                <a:tc>
                  <a:txBody>
                    <a:bodyPr/>
                    <a:lstStyle/>
                    <a:p>
                      <a:pPr algn="r" fontAlgn="ctr"/>
                      <a:r>
                        <a:rPr lang="en-US" altLang="ja-JP" sz="1000" b="0" i="0" u="none" strike="noStrike" dirty="0" smtClean="0">
                          <a:solidFill>
                            <a:schemeClr val="tx1"/>
                          </a:solidFill>
                          <a:effectLst/>
                          <a:latin typeface="Meiryo UI" panose="020B0604030504040204" pitchFamily="50" charset="-128"/>
                          <a:ea typeface="Meiryo UI" panose="020B0604030504040204" pitchFamily="50" charset="-128"/>
                        </a:rPr>
                        <a:t>556</a:t>
                      </a:r>
                      <a:endParaRPr lang="en-US" altLang="ja-JP" sz="1000" b="0" i="0" u="none" strike="noStrike" dirty="0">
                        <a:solidFill>
                          <a:schemeClr val="tx1"/>
                        </a:solidFill>
                        <a:effectLst/>
                        <a:latin typeface="Meiryo UI" panose="020B0604030504040204" pitchFamily="50" charset="-128"/>
                        <a:ea typeface="Meiryo UI" panose="020B0604030504040204" pitchFamily="50" charset="-128"/>
                      </a:endParaRP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9BC2E6"/>
                    </a:solidFill>
                  </a:tcPr>
                </a:tc>
                <a:tc>
                  <a:txBody>
                    <a:bodyPr/>
                    <a:lstStyle/>
                    <a:p>
                      <a:pPr algn="r" fontAlgn="ctr"/>
                      <a:r>
                        <a:rPr lang="en-US" altLang="ja-JP" sz="1000" b="0" i="0" u="none" strike="noStrike" dirty="0" smtClean="0">
                          <a:solidFill>
                            <a:schemeClr val="tx1"/>
                          </a:solidFill>
                          <a:effectLst/>
                          <a:latin typeface="Meiryo UI" panose="020B0604030504040204" pitchFamily="50" charset="-128"/>
                          <a:ea typeface="Meiryo UI" panose="020B0604030504040204" pitchFamily="50" charset="-128"/>
                        </a:rPr>
                        <a:t>630</a:t>
                      </a:r>
                      <a:endParaRPr lang="en-US" altLang="ja-JP" sz="1000" b="0" i="0" u="none" strike="noStrike" dirty="0">
                        <a:solidFill>
                          <a:schemeClr val="tx1"/>
                        </a:solidFill>
                        <a:effectLst/>
                        <a:latin typeface="Meiryo UI" panose="020B0604030504040204" pitchFamily="50" charset="-128"/>
                        <a:ea typeface="Meiryo UI" panose="020B0604030504040204" pitchFamily="50" charset="-128"/>
                      </a:endParaRP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9BC2E6"/>
                    </a:solidFill>
                  </a:tcPr>
                </a:tc>
                <a:extLst>
                  <a:ext uri="{0D108BD9-81ED-4DB2-BD59-A6C34878D82A}">
                    <a16:rowId xmlns:a16="http://schemas.microsoft.com/office/drawing/2014/main" val="10001"/>
                  </a:ext>
                </a:extLst>
              </a:tr>
              <a:tr h="288000">
                <a:tc rowSpan="16">
                  <a:txBody>
                    <a:bodyPr/>
                    <a:lstStyle/>
                    <a:p>
                      <a:pPr algn="ctr" fontAlgn="ctr"/>
                      <a:r>
                        <a:rPr lang="ja-JP" altLang="en-US" sz="900" b="0" i="0" u="none" strike="noStrike" dirty="0">
                          <a:solidFill>
                            <a:srgbClr val="000000"/>
                          </a:solidFill>
                          <a:effectLst/>
                          <a:latin typeface="Meiryo UI" panose="020B0604030504040204" pitchFamily="50" charset="-128"/>
                          <a:ea typeface="Meiryo UI" panose="020B0604030504040204" pitchFamily="50" charset="-128"/>
                        </a:rPr>
                        <a:t>　</a:t>
                      </a: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gridSpan="2">
                  <a:txBody>
                    <a:bodyPr/>
                    <a:lstStyle/>
                    <a:p>
                      <a:pPr algn="l" fontAlgn="ctr"/>
                      <a:r>
                        <a:rPr lang="ja-JP" altLang="en-US" sz="1000" b="0" i="0" u="none" strike="noStrike" dirty="0">
                          <a:solidFill>
                            <a:srgbClr val="000000"/>
                          </a:solidFill>
                          <a:effectLst/>
                          <a:latin typeface="Meiryo UI" panose="020B0604030504040204" pitchFamily="50" charset="-128"/>
                          <a:ea typeface="Meiryo UI" panose="020B0604030504040204" pitchFamily="50" charset="-128"/>
                        </a:rPr>
                        <a:t>こども</a:t>
                      </a:r>
                    </a:p>
                  </a:txBody>
                  <a:tcPr marL="36000"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DEBF7"/>
                    </a:solidFill>
                  </a:tcPr>
                </a:tc>
                <a:tc hMerge="1">
                  <a:txBody>
                    <a:bodyPr/>
                    <a:lstStyle/>
                    <a:p>
                      <a:endParaRPr kumimoji="1" lang="ja-JP" altLang="en-US"/>
                    </a:p>
                  </a:txBody>
                  <a:tcPr/>
                </a:tc>
                <a:tc>
                  <a:txBody>
                    <a:bodyPr/>
                    <a:lstStyle/>
                    <a:p>
                      <a:pPr algn="r" fontAlgn="ctr"/>
                      <a:r>
                        <a:rPr lang="en-US" altLang="ja-JP" sz="1000" b="0" i="0" u="none" strike="noStrike" dirty="0" smtClean="0">
                          <a:solidFill>
                            <a:schemeClr val="tx1"/>
                          </a:solidFill>
                          <a:effectLst/>
                          <a:latin typeface="Meiryo UI" panose="020B0604030504040204" pitchFamily="50" charset="-128"/>
                          <a:ea typeface="Meiryo UI" panose="020B0604030504040204" pitchFamily="50" charset="-128"/>
                        </a:rPr>
                        <a:t>393</a:t>
                      </a:r>
                      <a:endParaRPr lang="en-US" altLang="ja-JP" sz="1000" b="0" i="0" u="none" strike="noStrike" dirty="0">
                        <a:solidFill>
                          <a:schemeClr val="tx1"/>
                        </a:solidFill>
                        <a:effectLst/>
                        <a:latin typeface="Meiryo UI" panose="020B0604030504040204" pitchFamily="50" charset="-128"/>
                        <a:ea typeface="Meiryo UI" panose="020B0604030504040204" pitchFamily="50" charset="-128"/>
                      </a:endParaRP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DEBF7"/>
                    </a:solidFill>
                  </a:tcPr>
                </a:tc>
                <a:tc>
                  <a:txBody>
                    <a:bodyPr/>
                    <a:lstStyle/>
                    <a:p>
                      <a:pPr algn="r" fontAlgn="ctr"/>
                      <a:r>
                        <a:rPr lang="en-US" altLang="ja-JP" sz="1000" b="0" i="0" u="none" strike="noStrike" dirty="0" smtClean="0">
                          <a:solidFill>
                            <a:schemeClr val="tx1"/>
                          </a:solidFill>
                          <a:effectLst/>
                          <a:latin typeface="Meiryo UI" panose="020B0604030504040204" pitchFamily="50" charset="-128"/>
                          <a:ea typeface="Meiryo UI" panose="020B0604030504040204" pitchFamily="50" charset="-128"/>
                        </a:rPr>
                        <a:t>354</a:t>
                      </a:r>
                      <a:endParaRPr lang="en-US" altLang="ja-JP" sz="1000" b="0" i="0" u="none" strike="noStrike" dirty="0">
                        <a:solidFill>
                          <a:schemeClr val="tx1"/>
                        </a:solidFill>
                        <a:effectLst/>
                        <a:latin typeface="Meiryo UI" panose="020B0604030504040204" pitchFamily="50" charset="-128"/>
                        <a:ea typeface="Meiryo UI" panose="020B0604030504040204" pitchFamily="50" charset="-128"/>
                      </a:endParaRP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DEBF7"/>
                    </a:solidFill>
                  </a:tcPr>
                </a:tc>
                <a:tc>
                  <a:txBody>
                    <a:bodyPr/>
                    <a:lstStyle/>
                    <a:p>
                      <a:pPr algn="r" fontAlgn="ctr"/>
                      <a:r>
                        <a:rPr lang="en-US" altLang="ja-JP" sz="1000" b="0" i="0" u="none" strike="noStrike" dirty="0" smtClean="0">
                          <a:solidFill>
                            <a:schemeClr val="tx1"/>
                          </a:solidFill>
                          <a:effectLst/>
                          <a:latin typeface="Meiryo UI" panose="020B0604030504040204" pitchFamily="50" charset="-128"/>
                          <a:ea typeface="Meiryo UI" panose="020B0604030504040204" pitchFamily="50" charset="-128"/>
                        </a:rPr>
                        <a:t>346</a:t>
                      </a:r>
                      <a:endParaRPr lang="en-US" altLang="ja-JP" sz="1000" b="0" i="0" u="none" strike="noStrike" dirty="0">
                        <a:solidFill>
                          <a:schemeClr val="tx1"/>
                        </a:solidFill>
                        <a:effectLst/>
                        <a:latin typeface="Meiryo UI" panose="020B0604030504040204" pitchFamily="50" charset="-128"/>
                        <a:ea typeface="Meiryo UI" panose="020B0604030504040204" pitchFamily="50" charset="-128"/>
                      </a:endParaRP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DEBF7"/>
                    </a:solidFill>
                  </a:tcPr>
                </a:tc>
                <a:tc>
                  <a:txBody>
                    <a:bodyPr/>
                    <a:lstStyle/>
                    <a:p>
                      <a:pPr algn="r" fontAlgn="ctr"/>
                      <a:r>
                        <a:rPr lang="en-US" altLang="ja-JP" sz="1000" b="0" i="0" u="none" strike="noStrike" dirty="0" smtClean="0">
                          <a:solidFill>
                            <a:schemeClr val="tx1"/>
                          </a:solidFill>
                          <a:effectLst/>
                          <a:latin typeface="Meiryo UI" panose="020B0604030504040204" pitchFamily="50" charset="-128"/>
                          <a:ea typeface="Meiryo UI" panose="020B0604030504040204" pitchFamily="50" charset="-128"/>
                        </a:rPr>
                        <a:t>361</a:t>
                      </a:r>
                      <a:endParaRPr lang="en-US" altLang="ja-JP" sz="1000" b="0" i="0" u="none" strike="noStrike" dirty="0">
                        <a:solidFill>
                          <a:schemeClr val="tx1"/>
                        </a:solidFill>
                        <a:effectLst/>
                        <a:latin typeface="Meiryo UI" panose="020B0604030504040204" pitchFamily="50" charset="-128"/>
                        <a:ea typeface="Meiryo UI" panose="020B0604030504040204" pitchFamily="50" charset="-128"/>
                      </a:endParaRP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DEBF7"/>
                    </a:solidFill>
                  </a:tcPr>
                </a:tc>
                <a:extLst>
                  <a:ext uri="{0D108BD9-81ED-4DB2-BD59-A6C34878D82A}">
                    <a16:rowId xmlns:a16="http://schemas.microsoft.com/office/drawing/2014/main" val="10002"/>
                  </a:ext>
                </a:extLst>
              </a:tr>
              <a:tr h="288000">
                <a:tc vMerge="1">
                  <a:txBody>
                    <a:bodyPr/>
                    <a:lstStyle/>
                    <a:p>
                      <a:endParaRPr kumimoji="1" lang="ja-JP" altLang="en-US"/>
                    </a:p>
                  </a:txBody>
                  <a:tcPr/>
                </a:tc>
                <a:tc rowSpan="8">
                  <a:txBody>
                    <a:bodyPr/>
                    <a:lstStyle/>
                    <a:p>
                      <a:pPr algn="ctr" fontAlgn="ctr"/>
                      <a:r>
                        <a:rPr lang="ja-JP" altLang="en-US" sz="1000" b="0" i="0" u="none" strike="noStrike" dirty="0">
                          <a:solidFill>
                            <a:srgbClr val="000000"/>
                          </a:solidFill>
                          <a:effectLst/>
                          <a:latin typeface="Meiryo UI" panose="020B0604030504040204" pitchFamily="50" charset="-128"/>
                          <a:ea typeface="Meiryo UI" panose="020B0604030504040204" pitchFamily="50" charset="-128"/>
                        </a:rPr>
                        <a:t>　</a:t>
                      </a: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r>
                        <a:rPr lang="zh-TW" altLang="en-US" sz="1000" b="0" i="0" u="none" strike="noStrike" dirty="0">
                          <a:solidFill>
                            <a:srgbClr val="000000"/>
                          </a:solidFill>
                          <a:effectLst/>
                          <a:latin typeface="Meiryo UI" panose="020B0604030504040204" pitchFamily="50" charset="-128"/>
                          <a:ea typeface="Meiryo UI" panose="020B0604030504040204" pitchFamily="50" charset="-128"/>
                        </a:rPr>
                        <a:t>妊婦健康診査</a:t>
                      </a:r>
                    </a:p>
                  </a:txBody>
                  <a:tcPr marL="36000"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smtClean="0">
                          <a:solidFill>
                            <a:schemeClr val="tx1"/>
                          </a:solidFill>
                          <a:effectLst/>
                          <a:latin typeface="Meiryo UI" panose="020B0604030504040204" pitchFamily="50" charset="-128"/>
                          <a:ea typeface="Meiryo UI" panose="020B0604030504040204" pitchFamily="50" charset="-128"/>
                        </a:rPr>
                        <a:t>28</a:t>
                      </a:r>
                      <a:endParaRPr lang="en-US" altLang="ja-JP" sz="1000" b="0" i="0" u="none" strike="noStrike" dirty="0">
                        <a:solidFill>
                          <a:schemeClr val="tx1"/>
                        </a:solidFill>
                        <a:effectLst/>
                        <a:latin typeface="Meiryo UI" panose="020B0604030504040204" pitchFamily="50" charset="-128"/>
                        <a:ea typeface="Meiryo UI" panose="020B0604030504040204" pitchFamily="50" charset="-128"/>
                      </a:endParaRP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smtClean="0">
                          <a:solidFill>
                            <a:schemeClr val="tx1"/>
                          </a:solidFill>
                          <a:effectLst/>
                          <a:latin typeface="Meiryo UI" panose="020B0604030504040204" pitchFamily="50" charset="-128"/>
                          <a:ea typeface="Meiryo UI" panose="020B0604030504040204" pitchFamily="50" charset="-128"/>
                        </a:rPr>
                        <a:t>28</a:t>
                      </a:r>
                      <a:endParaRPr lang="en-US" altLang="ja-JP" sz="1000" b="0" i="0" u="none" strike="noStrike" dirty="0">
                        <a:solidFill>
                          <a:schemeClr val="tx1"/>
                        </a:solidFill>
                        <a:effectLst/>
                        <a:latin typeface="Meiryo UI" panose="020B0604030504040204" pitchFamily="50" charset="-128"/>
                        <a:ea typeface="Meiryo UI" panose="020B0604030504040204" pitchFamily="50" charset="-128"/>
                      </a:endParaRP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smtClean="0">
                          <a:solidFill>
                            <a:schemeClr val="tx1"/>
                          </a:solidFill>
                          <a:effectLst/>
                          <a:latin typeface="Meiryo UI" panose="020B0604030504040204" pitchFamily="50" charset="-128"/>
                          <a:ea typeface="Meiryo UI" panose="020B0604030504040204" pitchFamily="50" charset="-128"/>
                        </a:rPr>
                        <a:t>27</a:t>
                      </a:r>
                      <a:endParaRPr lang="en-US" altLang="ja-JP" sz="1000" b="0" i="0" u="none" strike="noStrike" dirty="0">
                        <a:solidFill>
                          <a:schemeClr val="tx1"/>
                        </a:solidFill>
                        <a:effectLst/>
                        <a:latin typeface="Meiryo UI" panose="020B0604030504040204" pitchFamily="50" charset="-128"/>
                        <a:ea typeface="Meiryo UI" panose="020B0604030504040204" pitchFamily="50" charset="-128"/>
                      </a:endParaRP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smtClean="0">
                          <a:solidFill>
                            <a:schemeClr val="tx1"/>
                          </a:solidFill>
                          <a:effectLst/>
                          <a:latin typeface="Meiryo UI" panose="020B0604030504040204" pitchFamily="50" charset="-128"/>
                          <a:ea typeface="Meiryo UI" panose="020B0604030504040204" pitchFamily="50" charset="-128"/>
                        </a:rPr>
                        <a:t>26</a:t>
                      </a:r>
                      <a:endParaRPr lang="en-US" altLang="ja-JP" sz="1000" b="0" i="0" u="none" strike="noStrike" dirty="0">
                        <a:solidFill>
                          <a:schemeClr val="tx1"/>
                        </a:solidFill>
                        <a:effectLst/>
                        <a:latin typeface="Meiryo UI" panose="020B0604030504040204" pitchFamily="50" charset="-128"/>
                        <a:ea typeface="Meiryo UI" panose="020B0604030504040204" pitchFamily="50" charset="-128"/>
                      </a:endParaRP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3"/>
                  </a:ext>
                </a:extLst>
              </a:tr>
              <a:tr h="288000">
                <a:tc vMerge="1">
                  <a:txBody>
                    <a:bodyPr/>
                    <a:lstStyle/>
                    <a:p>
                      <a:endParaRPr kumimoji="1" lang="ja-JP" altLang="en-US"/>
                    </a:p>
                  </a:txBody>
                  <a:tcPr/>
                </a:tc>
                <a:tc vMerge="1">
                  <a:txBody>
                    <a:bodyPr/>
                    <a:lstStyle/>
                    <a:p>
                      <a:endParaRPr kumimoji="1" lang="ja-JP" altLang="en-US"/>
                    </a:p>
                  </a:txBody>
                  <a:tcPr/>
                </a:tc>
                <a:tc>
                  <a:txBody>
                    <a:bodyPr/>
                    <a:lstStyle/>
                    <a:p>
                      <a:pPr algn="l" fontAlgn="ctr"/>
                      <a:r>
                        <a:rPr lang="ja-JP" altLang="en-US" sz="1000" b="0" i="0" u="none" strike="noStrike" dirty="0">
                          <a:solidFill>
                            <a:srgbClr val="000000"/>
                          </a:solidFill>
                          <a:effectLst/>
                          <a:latin typeface="Meiryo UI" panose="020B0604030504040204" pitchFamily="50" charset="-128"/>
                          <a:ea typeface="Meiryo UI" panose="020B0604030504040204" pitchFamily="50" charset="-128"/>
                        </a:rPr>
                        <a:t>こども医療費助成</a:t>
                      </a:r>
                    </a:p>
                  </a:txBody>
                  <a:tcPr marL="36000"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smtClean="0">
                          <a:solidFill>
                            <a:schemeClr val="tx1"/>
                          </a:solidFill>
                          <a:effectLst/>
                          <a:latin typeface="Meiryo UI" panose="020B0604030504040204" pitchFamily="50" charset="-128"/>
                          <a:ea typeface="Meiryo UI" panose="020B0604030504040204" pitchFamily="50" charset="-128"/>
                        </a:rPr>
                        <a:t>90</a:t>
                      </a:r>
                      <a:endParaRPr lang="en-US" altLang="ja-JP" sz="1000" b="0" i="0" u="none" strike="noStrike" dirty="0">
                        <a:solidFill>
                          <a:schemeClr val="tx1"/>
                        </a:solidFill>
                        <a:effectLst/>
                        <a:latin typeface="Meiryo UI" panose="020B0604030504040204" pitchFamily="50" charset="-128"/>
                        <a:ea typeface="Meiryo UI" panose="020B0604030504040204" pitchFamily="50" charset="-128"/>
                      </a:endParaRP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smtClean="0">
                          <a:solidFill>
                            <a:schemeClr val="tx1"/>
                          </a:solidFill>
                          <a:effectLst/>
                          <a:latin typeface="Meiryo UI" panose="020B0604030504040204" pitchFamily="50" charset="-128"/>
                          <a:ea typeface="Meiryo UI" panose="020B0604030504040204" pitchFamily="50" charset="-128"/>
                        </a:rPr>
                        <a:t>91</a:t>
                      </a:r>
                      <a:endParaRPr lang="en-US" altLang="ja-JP" sz="1000" b="0" i="0" u="none" strike="noStrike" dirty="0">
                        <a:solidFill>
                          <a:schemeClr val="tx1"/>
                        </a:solidFill>
                        <a:effectLst/>
                        <a:latin typeface="Meiryo UI" panose="020B0604030504040204" pitchFamily="50" charset="-128"/>
                        <a:ea typeface="Meiryo UI" panose="020B0604030504040204" pitchFamily="50" charset="-128"/>
                      </a:endParaRP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smtClean="0">
                          <a:solidFill>
                            <a:schemeClr val="tx1"/>
                          </a:solidFill>
                          <a:effectLst/>
                          <a:latin typeface="Meiryo UI" panose="020B0604030504040204" pitchFamily="50" charset="-128"/>
                          <a:ea typeface="Meiryo UI" panose="020B0604030504040204" pitchFamily="50" charset="-128"/>
                        </a:rPr>
                        <a:t>96</a:t>
                      </a:r>
                      <a:endParaRPr lang="en-US" altLang="ja-JP" sz="1000" b="0" i="0" u="none" strike="noStrike" dirty="0">
                        <a:solidFill>
                          <a:schemeClr val="tx1"/>
                        </a:solidFill>
                        <a:effectLst/>
                        <a:latin typeface="Meiryo UI" panose="020B0604030504040204" pitchFamily="50" charset="-128"/>
                        <a:ea typeface="Meiryo UI" panose="020B0604030504040204" pitchFamily="50" charset="-128"/>
                      </a:endParaRP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smtClean="0">
                          <a:solidFill>
                            <a:schemeClr val="tx1"/>
                          </a:solidFill>
                          <a:effectLst/>
                          <a:latin typeface="Meiryo UI" panose="020B0604030504040204" pitchFamily="50" charset="-128"/>
                          <a:ea typeface="Meiryo UI" panose="020B0604030504040204" pitchFamily="50" charset="-128"/>
                        </a:rPr>
                        <a:t>96</a:t>
                      </a: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4"/>
                  </a:ext>
                </a:extLst>
              </a:tr>
              <a:tr h="612000">
                <a:tc vMerge="1">
                  <a:txBody>
                    <a:bodyPr/>
                    <a:lstStyle/>
                    <a:p>
                      <a:endParaRPr kumimoji="1" lang="ja-JP" altLang="en-US"/>
                    </a:p>
                  </a:txBody>
                  <a:tcPr/>
                </a:tc>
                <a:tc vMerge="1">
                  <a:txBody>
                    <a:bodyPr/>
                    <a:lstStyle/>
                    <a:p>
                      <a:endParaRPr kumimoji="1" lang="ja-JP" altLang="en-US"/>
                    </a:p>
                  </a:txBody>
                  <a:tcPr/>
                </a:tc>
                <a:tc>
                  <a:txBody>
                    <a:bodyPr/>
                    <a:lstStyle/>
                    <a:p>
                      <a:pPr algn="l" fontAlgn="ctr"/>
                      <a:r>
                        <a:rPr lang="ja-JP" altLang="en-US" sz="1000" b="0" i="0" u="none" strike="noStrike" dirty="0">
                          <a:solidFill>
                            <a:srgbClr val="000000"/>
                          </a:solidFill>
                          <a:effectLst/>
                          <a:latin typeface="Meiryo UI" panose="020B0604030504040204" pitchFamily="50" charset="-128"/>
                          <a:ea typeface="Meiryo UI" panose="020B0604030504040204" pitchFamily="50" charset="-128"/>
                        </a:rPr>
                        <a:t>待機児童解消</a:t>
                      </a:r>
                      <a:r>
                        <a:rPr lang="ja-JP" altLang="en-US" sz="1000" b="0" i="0" u="none" strike="noStrike" dirty="0" smtClean="0">
                          <a:solidFill>
                            <a:srgbClr val="000000"/>
                          </a:solidFill>
                          <a:effectLst/>
                          <a:latin typeface="Meiryo UI" panose="020B0604030504040204" pitchFamily="50" charset="-128"/>
                          <a:ea typeface="Meiryo UI" panose="020B0604030504040204" pitchFamily="50" charset="-128"/>
                        </a:rPr>
                        <a:t>の取組み</a:t>
                      </a:r>
                      <a:endParaRPr lang="ja-JP" altLang="en-US" sz="1000" b="0" i="0" u="none" strike="noStrike" dirty="0">
                        <a:solidFill>
                          <a:srgbClr val="000000"/>
                        </a:solidFill>
                        <a:effectLst/>
                        <a:latin typeface="Meiryo UI" panose="020B0604030504040204" pitchFamily="50" charset="-128"/>
                        <a:ea typeface="Meiryo UI" panose="020B0604030504040204" pitchFamily="50" charset="-128"/>
                      </a:endParaRPr>
                    </a:p>
                  </a:txBody>
                  <a:tcPr marL="36000"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smtClean="0">
                          <a:solidFill>
                            <a:schemeClr val="tx1"/>
                          </a:solidFill>
                          <a:effectLst/>
                          <a:latin typeface="Meiryo UI" panose="020B0604030504040204" pitchFamily="50" charset="-128"/>
                          <a:ea typeface="Meiryo UI" panose="020B0604030504040204" pitchFamily="50" charset="-128"/>
                        </a:rPr>
                        <a:t>163</a:t>
                      </a:r>
                      <a:endParaRPr lang="en-US" altLang="ja-JP" sz="1000" b="0" i="0" u="none" strike="noStrike" dirty="0">
                        <a:solidFill>
                          <a:schemeClr val="tx1"/>
                        </a:solidFill>
                        <a:effectLst/>
                        <a:latin typeface="Meiryo UI" panose="020B0604030504040204" pitchFamily="50" charset="-128"/>
                        <a:ea typeface="Meiryo UI" panose="020B0604030504040204" pitchFamily="50" charset="-128"/>
                      </a:endParaRP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smtClean="0">
                          <a:solidFill>
                            <a:schemeClr val="tx1"/>
                          </a:solidFill>
                          <a:effectLst/>
                          <a:latin typeface="Meiryo UI" panose="020B0604030504040204" pitchFamily="50" charset="-128"/>
                          <a:ea typeface="Meiryo UI" panose="020B0604030504040204" pitchFamily="50" charset="-128"/>
                        </a:rPr>
                        <a:t>176</a:t>
                      </a:r>
                      <a:endParaRPr lang="en-US" altLang="ja-JP" sz="1000" b="0" i="0" u="none" strike="noStrike" dirty="0">
                        <a:solidFill>
                          <a:schemeClr val="tx1"/>
                        </a:solidFill>
                        <a:effectLst/>
                        <a:latin typeface="Meiryo UI" panose="020B0604030504040204" pitchFamily="50" charset="-128"/>
                        <a:ea typeface="Meiryo UI" panose="020B0604030504040204" pitchFamily="50" charset="-128"/>
                      </a:endParaRP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smtClean="0">
                          <a:solidFill>
                            <a:schemeClr val="tx1"/>
                          </a:solidFill>
                          <a:effectLst/>
                          <a:latin typeface="Meiryo UI" panose="020B0604030504040204" pitchFamily="50" charset="-128"/>
                          <a:ea typeface="Meiryo UI" panose="020B0604030504040204" pitchFamily="50" charset="-128"/>
                        </a:rPr>
                        <a:t>183</a:t>
                      </a:r>
                      <a:endParaRPr lang="en-US" altLang="ja-JP" sz="1000" b="0" i="0" u="none" strike="noStrike" dirty="0">
                        <a:solidFill>
                          <a:schemeClr val="tx1"/>
                        </a:solidFill>
                        <a:effectLst/>
                        <a:latin typeface="Meiryo UI" panose="020B0604030504040204" pitchFamily="50" charset="-128"/>
                        <a:ea typeface="Meiryo UI" panose="020B0604030504040204" pitchFamily="50" charset="-128"/>
                      </a:endParaRP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smtClean="0">
                          <a:solidFill>
                            <a:schemeClr val="tx1"/>
                          </a:solidFill>
                          <a:effectLst/>
                          <a:latin typeface="Meiryo UI" panose="020B0604030504040204" pitchFamily="50" charset="-128"/>
                          <a:ea typeface="Meiryo UI" panose="020B0604030504040204" pitchFamily="50" charset="-128"/>
                        </a:rPr>
                        <a:t>199</a:t>
                      </a:r>
                      <a:endParaRPr lang="en-US" altLang="ja-JP" sz="1000" b="0" i="0" u="none" strike="noStrike" dirty="0">
                        <a:solidFill>
                          <a:schemeClr val="tx1"/>
                        </a:solidFill>
                        <a:effectLst/>
                        <a:latin typeface="Meiryo UI" panose="020B0604030504040204" pitchFamily="50" charset="-128"/>
                        <a:ea typeface="Meiryo UI" panose="020B0604030504040204" pitchFamily="50" charset="-128"/>
                      </a:endParaRP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5"/>
                  </a:ext>
                </a:extLst>
              </a:tr>
              <a:tr h="288000">
                <a:tc vMerge="1">
                  <a:txBody>
                    <a:bodyPr/>
                    <a:lstStyle/>
                    <a:p>
                      <a:endParaRPr kumimoji="1" lang="ja-JP" altLang="en-US"/>
                    </a:p>
                  </a:txBody>
                  <a:tcPr/>
                </a:tc>
                <a:tc vMerge="1">
                  <a:txBody>
                    <a:bodyPr/>
                    <a:lstStyle/>
                    <a:p>
                      <a:endParaRPr kumimoji="1" lang="ja-JP" altLang="en-US"/>
                    </a:p>
                  </a:txBody>
                  <a:tcPr/>
                </a:tc>
                <a:tc>
                  <a:txBody>
                    <a:bodyPr/>
                    <a:lstStyle/>
                    <a:p>
                      <a:pPr algn="l" fontAlgn="ctr"/>
                      <a:r>
                        <a:rPr lang="zh-TW" altLang="en-US" sz="1000" b="0" i="0" u="none" strike="noStrike" dirty="0">
                          <a:solidFill>
                            <a:srgbClr val="000000"/>
                          </a:solidFill>
                          <a:effectLst/>
                          <a:latin typeface="Meiryo UI" panose="020B0604030504040204" pitchFamily="50" charset="-128"/>
                          <a:ea typeface="Meiryo UI" panose="020B0604030504040204" pitchFamily="50" charset="-128"/>
                        </a:rPr>
                        <a:t>塾代助成事業</a:t>
                      </a:r>
                    </a:p>
                  </a:txBody>
                  <a:tcPr marL="36000"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smtClean="0">
                          <a:solidFill>
                            <a:schemeClr val="tx1"/>
                          </a:solidFill>
                          <a:effectLst/>
                          <a:latin typeface="Meiryo UI" panose="020B0604030504040204" pitchFamily="50" charset="-128"/>
                          <a:ea typeface="Meiryo UI" panose="020B0604030504040204" pitchFamily="50" charset="-128"/>
                        </a:rPr>
                        <a:t>24</a:t>
                      </a:r>
                      <a:endParaRPr lang="ja-JP" altLang="en-US" sz="1000" b="0" i="0" u="none" strike="noStrike" dirty="0">
                        <a:solidFill>
                          <a:schemeClr val="tx1"/>
                        </a:solidFill>
                        <a:effectLst/>
                        <a:latin typeface="Meiryo UI" panose="020B0604030504040204" pitchFamily="50" charset="-128"/>
                        <a:ea typeface="Meiryo UI" panose="020B0604030504040204" pitchFamily="50" charset="-128"/>
                      </a:endParaRP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smtClean="0">
                          <a:solidFill>
                            <a:schemeClr val="tx1"/>
                          </a:solidFill>
                          <a:effectLst/>
                          <a:latin typeface="Meiryo UI" panose="020B0604030504040204" pitchFamily="50" charset="-128"/>
                          <a:ea typeface="Meiryo UI" panose="020B0604030504040204" pitchFamily="50" charset="-128"/>
                        </a:rPr>
                        <a:t>23</a:t>
                      </a:r>
                      <a:endParaRPr lang="en-US" altLang="ja-JP" sz="1000" b="0" i="0" u="none" strike="noStrike" dirty="0">
                        <a:solidFill>
                          <a:schemeClr val="tx1"/>
                        </a:solidFill>
                        <a:effectLst/>
                        <a:latin typeface="Meiryo UI" panose="020B0604030504040204" pitchFamily="50" charset="-128"/>
                        <a:ea typeface="Meiryo UI" panose="020B0604030504040204" pitchFamily="50" charset="-128"/>
                      </a:endParaRP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smtClean="0">
                          <a:solidFill>
                            <a:schemeClr val="tx1"/>
                          </a:solidFill>
                          <a:effectLst/>
                          <a:latin typeface="Meiryo UI" panose="020B0604030504040204" pitchFamily="50" charset="-128"/>
                          <a:ea typeface="Meiryo UI" panose="020B0604030504040204" pitchFamily="50" charset="-128"/>
                        </a:rPr>
                        <a:t>24</a:t>
                      </a:r>
                      <a:endParaRPr lang="en-US" altLang="ja-JP" sz="1000" b="0" i="0" u="none" strike="noStrike" dirty="0">
                        <a:solidFill>
                          <a:schemeClr val="tx1"/>
                        </a:solidFill>
                        <a:effectLst/>
                        <a:latin typeface="Meiryo UI" panose="020B0604030504040204" pitchFamily="50" charset="-128"/>
                        <a:ea typeface="Meiryo UI" panose="020B0604030504040204" pitchFamily="50" charset="-128"/>
                      </a:endParaRP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smtClean="0">
                          <a:solidFill>
                            <a:schemeClr val="tx1"/>
                          </a:solidFill>
                          <a:effectLst/>
                          <a:latin typeface="Meiryo UI" panose="020B0604030504040204" pitchFamily="50" charset="-128"/>
                          <a:ea typeface="Meiryo UI" panose="020B0604030504040204" pitchFamily="50" charset="-128"/>
                        </a:rPr>
                        <a:t>24</a:t>
                      </a:r>
                      <a:endParaRPr lang="en-US" altLang="ja-JP" sz="1000" b="0" i="0" u="none" strike="noStrike" dirty="0">
                        <a:solidFill>
                          <a:schemeClr val="tx1"/>
                        </a:solidFill>
                        <a:effectLst/>
                        <a:latin typeface="Meiryo UI" panose="020B0604030504040204" pitchFamily="50" charset="-128"/>
                        <a:ea typeface="Meiryo UI" panose="020B0604030504040204" pitchFamily="50" charset="-128"/>
                      </a:endParaRP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6"/>
                  </a:ext>
                </a:extLst>
              </a:tr>
              <a:tr h="360000">
                <a:tc vMerge="1">
                  <a:txBody>
                    <a:bodyPr/>
                    <a:lstStyle/>
                    <a:p>
                      <a:endParaRPr kumimoji="1" lang="ja-JP" altLang="en-US"/>
                    </a:p>
                  </a:txBody>
                  <a:tcPr/>
                </a:tc>
                <a:tc vMerge="1">
                  <a:txBody>
                    <a:bodyPr/>
                    <a:lstStyle/>
                    <a:p>
                      <a:endParaRPr kumimoji="1" lang="ja-JP" altLang="en-US" dirty="0"/>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ja-JP" altLang="en-US" sz="1000" b="0" i="0" u="none" strike="noStrike" dirty="0" smtClean="0">
                          <a:solidFill>
                            <a:srgbClr val="000000"/>
                          </a:solidFill>
                          <a:effectLst/>
                          <a:latin typeface="Meiryo UI" panose="020B0604030504040204" pitchFamily="50" charset="-128"/>
                          <a:ea typeface="Meiryo UI" panose="020B0604030504040204" pitchFamily="50" charset="-128"/>
                        </a:rPr>
                        <a:t>幼児教育の無償化</a:t>
                      </a:r>
                      <a:endParaRPr lang="ja-JP" altLang="en-US" sz="1000" dirty="0"/>
                    </a:p>
                  </a:txBody>
                  <a:tcPr marL="36000"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smtClean="0">
                          <a:solidFill>
                            <a:schemeClr val="tx1"/>
                          </a:solidFill>
                          <a:effectLst/>
                          <a:latin typeface="Meiryo UI" panose="020B0604030504040204" pitchFamily="50" charset="-128"/>
                          <a:ea typeface="Meiryo UI" panose="020B0604030504040204" pitchFamily="50" charset="-128"/>
                        </a:rPr>
                        <a:t>78</a:t>
                      </a:r>
                      <a:endParaRPr lang="ja-JP" altLang="en-US" sz="1000" b="0" i="0" u="none" strike="noStrike" dirty="0">
                        <a:solidFill>
                          <a:schemeClr val="tx1"/>
                        </a:solidFill>
                        <a:effectLst/>
                        <a:latin typeface="Meiryo UI" panose="020B0604030504040204" pitchFamily="50" charset="-128"/>
                        <a:ea typeface="Meiryo UI" panose="020B0604030504040204" pitchFamily="50" charset="-128"/>
                      </a:endParaRP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smtClean="0">
                          <a:solidFill>
                            <a:schemeClr val="tx1"/>
                          </a:solidFill>
                          <a:effectLst/>
                          <a:latin typeface="Meiryo UI" panose="020B0604030504040204" pitchFamily="50" charset="-128"/>
                          <a:ea typeface="Meiryo UI" panose="020B0604030504040204" pitchFamily="50" charset="-128"/>
                        </a:rPr>
                        <a:t>2</a:t>
                      </a:r>
                      <a:endParaRPr lang="ja-JP" altLang="en-US" sz="1000" b="0" i="0" u="none" strike="noStrike" dirty="0">
                        <a:solidFill>
                          <a:schemeClr val="tx1"/>
                        </a:solidFill>
                        <a:effectLst/>
                        <a:latin typeface="Meiryo UI" panose="020B0604030504040204" pitchFamily="50" charset="-128"/>
                        <a:ea typeface="Meiryo UI" panose="020B0604030504040204" pitchFamily="50" charset="-128"/>
                      </a:endParaRP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smtClean="0">
                          <a:solidFill>
                            <a:schemeClr val="tx1"/>
                          </a:solidFill>
                          <a:effectLst/>
                          <a:latin typeface="Meiryo UI" panose="020B0604030504040204" pitchFamily="50" charset="-128"/>
                          <a:ea typeface="Meiryo UI" panose="020B0604030504040204" pitchFamily="50" charset="-128"/>
                        </a:rPr>
                        <a:t>2</a:t>
                      </a:r>
                      <a:endParaRPr lang="ja-JP" altLang="en-US" sz="1000" b="0" i="0" u="none" strike="noStrike" dirty="0">
                        <a:solidFill>
                          <a:schemeClr val="tx1"/>
                        </a:solidFill>
                        <a:effectLst/>
                        <a:latin typeface="Meiryo UI" panose="020B0604030504040204" pitchFamily="50" charset="-128"/>
                        <a:ea typeface="Meiryo UI" panose="020B0604030504040204" pitchFamily="50" charset="-128"/>
                      </a:endParaRP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smtClean="0">
                          <a:solidFill>
                            <a:schemeClr val="tx1"/>
                          </a:solidFill>
                          <a:effectLst/>
                          <a:latin typeface="Meiryo UI" panose="020B0604030504040204" pitchFamily="50" charset="-128"/>
                          <a:ea typeface="Meiryo UI" panose="020B0604030504040204" pitchFamily="50" charset="-128"/>
                        </a:rPr>
                        <a:t>1</a:t>
                      </a:r>
                      <a:endParaRPr lang="en-US" altLang="ja-JP" sz="1000" b="0" i="0" u="none" strike="noStrike" dirty="0">
                        <a:solidFill>
                          <a:schemeClr val="tx1"/>
                        </a:solidFill>
                        <a:effectLst/>
                        <a:latin typeface="Meiryo UI" panose="020B0604030504040204" pitchFamily="50" charset="-128"/>
                        <a:ea typeface="Meiryo UI" panose="020B0604030504040204" pitchFamily="50" charset="-128"/>
                      </a:endParaRP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4240217481"/>
                  </a:ext>
                </a:extLst>
              </a:tr>
              <a:tr h="288000">
                <a:tc vMerge="1">
                  <a:txBody>
                    <a:bodyPr/>
                    <a:lstStyle/>
                    <a:p>
                      <a:endParaRPr kumimoji="1" lang="ja-JP" altLang="en-US"/>
                    </a:p>
                  </a:txBody>
                  <a:tcPr/>
                </a:tc>
                <a:tc vMerge="1">
                  <a:txBody>
                    <a:bodyPr/>
                    <a:lstStyle/>
                    <a:p>
                      <a:endParaRPr kumimoji="1" lang="ja-JP" altLang="en-US"/>
                    </a:p>
                  </a:txBody>
                  <a:tcPr/>
                </a:tc>
                <a:tc>
                  <a:txBody>
                    <a:bodyPr/>
                    <a:lstStyle/>
                    <a:p>
                      <a:pPr algn="l" fontAlgn="ctr"/>
                      <a:r>
                        <a:rPr lang="ja-JP" altLang="en-US" sz="1000" b="0" i="0" u="none" strike="noStrike" dirty="0" smtClean="0">
                          <a:solidFill>
                            <a:srgbClr val="000000"/>
                          </a:solidFill>
                          <a:effectLst/>
                          <a:latin typeface="Meiryo UI" panose="020B0604030504040204" pitchFamily="50" charset="-128"/>
                          <a:ea typeface="Meiryo UI" panose="020B0604030504040204" pitchFamily="50" charset="-128"/>
                        </a:rPr>
                        <a:t>こどもの貧困対策関連事業</a:t>
                      </a:r>
                      <a:endParaRPr lang="ja-JP" altLang="en-US" sz="1000" b="0" i="0" u="none" strike="noStrike" dirty="0">
                        <a:solidFill>
                          <a:srgbClr val="000000"/>
                        </a:solidFill>
                        <a:effectLst/>
                        <a:latin typeface="Meiryo UI" panose="020B0604030504040204" pitchFamily="50" charset="-128"/>
                        <a:ea typeface="Meiryo UI" panose="020B0604030504040204" pitchFamily="50" charset="-128"/>
                      </a:endParaRPr>
                    </a:p>
                  </a:txBody>
                  <a:tcPr marL="36000"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smtClean="0">
                          <a:solidFill>
                            <a:schemeClr val="tx1"/>
                          </a:solidFill>
                          <a:effectLst/>
                          <a:latin typeface="Meiryo UI" panose="020B0604030504040204" pitchFamily="50" charset="-128"/>
                          <a:ea typeface="Meiryo UI" panose="020B0604030504040204" pitchFamily="50" charset="-128"/>
                        </a:rPr>
                        <a:t>9</a:t>
                      </a:r>
                      <a:endParaRPr lang="ja-JP" altLang="en-US" sz="1000" b="0" i="0" u="none" strike="noStrike" dirty="0">
                        <a:solidFill>
                          <a:schemeClr val="tx1"/>
                        </a:solidFill>
                        <a:effectLst/>
                        <a:latin typeface="Meiryo UI" panose="020B0604030504040204" pitchFamily="50" charset="-128"/>
                        <a:ea typeface="Meiryo UI" panose="020B0604030504040204" pitchFamily="50" charset="-128"/>
                      </a:endParaRP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smtClean="0">
                          <a:solidFill>
                            <a:schemeClr val="tx1"/>
                          </a:solidFill>
                          <a:effectLst/>
                          <a:latin typeface="Meiryo UI" panose="020B0604030504040204" pitchFamily="50" charset="-128"/>
                          <a:ea typeface="Meiryo UI" panose="020B0604030504040204" pitchFamily="50" charset="-128"/>
                        </a:rPr>
                        <a:t>12</a:t>
                      </a:r>
                      <a:endParaRPr lang="ja-JP" altLang="en-US" sz="1000" b="0" i="0" u="none" strike="noStrike" dirty="0">
                        <a:solidFill>
                          <a:schemeClr val="tx1"/>
                        </a:solidFill>
                        <a:effectLst/>
                        <a:latin typeface="Meiryo UI" panose="020B0604030504040204" pitchFamily="50" charset="-128"/>
                        <a:ea typeface="Meiryo UI" panose="020B0604030504040204" pitchFamily="50" charset="-128"/>
                      </a:endParaRP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smtClean="0">
                          <a:solidFill>
                            <a:schemeClr val="tx1"/>
                          </a:solidFill>
                          <a:effectLst/>
                          <a:latin typeface="Meiryo UI" panose="020B0604030504040204" pitchFamily="50" charset="-128"/>
                          <a:ea typeface="Meiryo UI" panose="020B0604030504040204" pitchFamily="50" charset="-128"/>
                        </a:rPr>
                        <a:t>12</a:t>
                      </a:r>
                      <a:endParaRPr lang="ja-JP" altLang="en-US" sz="1000" b="0" i="0" u="none" strike="noStrike" dirty="0">
                        <a:solidFill>
                          <a:schemeClr val="tx1"/>
                        </a:solidFill>
                        <a:effectLst/>
                        <a:latin typeface="Meiryo UI" panose="020B0604030504040204" pitchFamily="50" charset="-128"/>
                        <a:ea typeface="Meiryo UI" panose="020B0604030504040204" pitchFamily="50" charset="-128"/>
                      </a:endParaRP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smtClean="0">
                          <a:solidFill>
                            <a:schemeClr val="tx1"/>
                          </a:solidFill>
                          <a:effectLst/>
                          <a:latin typeface="Meiryo UI" panose="020B0604030504040204" pitchFamily="50" charset="-128"/>
                          <a:ea typeface="Meiryo UI" panose="020B0604030504040204" pitchFamily="50" charset="-128"/>
                        </a:rPr>
                        <a:t>9</a:t>
                      </a:r>
                      <a:endParaRPr lang="en-US" altLang="ja-JP" sz="1000" b="0" i="0" u="none" strike="noStrike" dirty="0">
                        <a:solidFill>
                          <a:schemeClr val="tx1"/>
                        </a:solidFill>
                        <a:effectLst/>
                        <a:latin typeface="Meiryo UI" panose="020B0604030504040204" pitchFamily="50" charset="-128"/>
                        <a:ea typeface="Meiryo UI" panose="020B0604030504040204" pitchFamily="50" charset="-128"/>
                      </a:endParaRP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917529689"/>
                  </a:ext>
                </a:extLst>
              </a:tr>
              <a:tr h="288000">
                <a:tc vMerge="1">
                  <a:txBody>
                    <a:bodyPr/>
                    <a:lstStyle/>
                    <a:p>
                      <a:endParaRPr kumimoji="1" lang="ja-JP" altLang="en-US"/>
                    </a:p>
                  </a:txBody>
                  <a:tcPr/>
                </a:tc>
                <a:tc vMerge="1">
                  <a:txBody>
                    <a:bodyPr/>
                    <a:lstStyle/>
                    <a:p>
                      <a:endParaRPr kumimoji="1" lang="ja-JP" altLang="en-US"/>
                    </a:p>
                  </a:txBody>
                  <a:tcPr/>
                </a:tc>
                <a:tc>
                  <a:txBody>
                    <a:bodyPr/>
                    <a:lstStyle/>
                    <a:p>
                      <a:pPr marL="0" indent="0"/>
                      <a:r>
                        <a:rPr lang="ja-JP" altLang="en-US" sz="1000" dirty="0" smtClean="0">
                          <a:solidFill>
                            <a:schemeClr val="tx1"/>
                          </a:solidFill>
                          <a:latin typeface="Meiryo UI" panose="020B0604030504040204" pitchFamily="50" charset="-128"/>
                          <a:ea typeface="Meiryo UI" panose="020B0604030504040204" pitchFamily="50" charset="-128"/>
                        </a:rPr>
                        <a:t>児童相談体制等の拡充</a:t>
                      </a:r>
                      <a:endParaRPr lang="en-US" altLang="ja-JP" sz="1000" dirty="0" smtClean="0">
                        <a:solidFill>
                          <a:schemeClr val="tx1"/>
                        </a:solidFill>
                        <a:latin typeface="Meiryo UI" panose="020B0604030504040204" pitchFamily="50" charset="-128"/>
                        <a:ea typeface="Meiryo UI" panose="020B0604030504040204" pitchFamily="50" charset="-128"/>
                      </a:endParaRPr>
                    </a:p>
                  </a:txBody>
                  <a:tcPr marL="36000"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smtClean="0">
                          <a:solidFill>
                            <a:schemeClr val="tx1"/>
                          </a:solidFill>
                          <a:effectLst/>
                          <a:latin typeface="Meiryo UI" panose="020B0604030504040204" pitchFamily="50" charset="-128"/>
                          <a:ea typeface="Meiryo UI" panose="020B0604030504040204" pitchFamily="50" charset="-128"/>
                        </a:rPr>
                        <a:t>2</a:t>
                      </a:r>
                      <a:endParaRPr lang="ja-JP" altLang="en-US" sz="1000" b="0" i="0" u="none" strike="noStrike" dirty="0">
                        <a:solidFill>
                          <a:schemeClr val="tx1"/>
                        </a:solidFill>
                        <a:effectLst/>
                        <a:latin typeface="Meiryo UI" panose="020B0604030504040204" pitchFamily="50" charset="-128"/>
                        <a:ea typeface="Meiryo UI" panose="020B0604030504040204" pitchFamily="50" charset="-128"/>
                      </a:endParaRP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smtClean="0">
                          <a:solidFill>
                            <a:schemeClr val="tx1"/>
                          </a:solidFill>
                          <a:effectLst/>
                          <a:latin typeface="Meiryo UI" panose="020B0604030504040204" pitchFamily="50" charset="-128"/>
                          <a:ea typeface="Meiryo UI" panose="020B0604030504040204" pitchFamily="50" charset="-128"/>
                        </a:rPr>
                        <a:t>22</a:t>
                      </a:r>
                      <a:endParaRPr lang="ja-JP" altLang="en-US" sz="1000" b="0" i="0" u="none" strike="noStrike" dirty="0">
                        <a:solidFill>
                          <a:schemeClr val="tx1"/>
                        </a:solidFill>
                        <a:effectLst/>
                        <a:latin typeface="Meiryo UI" panose="020B0604030504040204" pitchFamily="50" charset="-128"/>
                        <a:ea typeface="Meiryo UI" panose="020B0604030504040204" pitchFamily="50" charset="-128"/>
                      </a:endParaRP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smtClean="0">
                          <a:solidFill>
                            <a:schemeClr val="tx1"/>
                          </a:solidFill>
                          <a:effectLst/>
                          <a:latin typeface="Meiryo UI" panose="020B0604030504040204" pitchFamily="50" charset="-128"/>
                          <a:ea typeface="Meiryo UI" panose="020B0604030504040204" pitchFamily="50" charset="-128"/>
                        </a:rPr>
                        <a:t>3</a:t>
                      </a:r>
                      <a:endParaRPr lang="ja-JP" altLang="en-US" sz="1000" b="0" i="0" u="none" strike="noStrike" dirty="0">
                        <a:solidFill>
                          <a:schemeClr val="tx1"/>
                        </a:solidFill>
                        <a:effectLst/>
                        <a:latin typeface="Meiryo UI" panose="020B0604030504040204" pitchFamily="50" charset="-128"/>
                        <a:ea typeface="Meiryo UI" panose="020B0604030504040204" pitchFamily="50" charset="-128"/>
                      </a:endParaRP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smtClean="0">
                          <a:solidFill>
                            <a:schemeClr val="tx1"/>
                          </a:solidFill>
                          <a:effectLst/>
                          <a:latin typeface="Meiryo UI" panose="020B0604030504040204" pitchFamily="50" charset="-128"/>
                          <a:ea typeface="Meiryo UI" panose="020B0604030504040204" pitchFamily="50" charset="-128"/>
                        </a:rPr>
                        <a:t>5</a:t>
                      </a:r>
                      <a:endParaRPr lang="en-US" altLang="ja-JP" sz="1000" b="0" i="0" u="none" strike="noStrike" dirty="0">
                        <a:solidFill>
                          <a:schemeClr val="tx1"/>
                        </a:solidFill>
                        <a:effectLst/>
                        <a:latin typeface="Meiryo UI" panose="020B0604030504040204" pitchFamily="50" charset="-128"/>
                        <a:ea typeface="Meiryo UI" panose="020B0604030504040204" pitchFamily="50" charset="-128"/>
                      </a:endParaRP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076141123"/>
                  </a:ext>
                </a:extLst>
              </a:tr>
              <a:tr h="288000">
                <a:tc vMerge="1">
                  <a:txBody>
                    <a:bodyPr/>
                    <a:lstStyle/>
                    <a:p>
                      <a:endParaRPr kumimoji="1" lang="ja-JP" altLang="en-US"/>
                    </a:p>
                  </a:txBody>
                  <a:tcPr/>
                </a:tc>
                <a:tc vMerge="1">
                  <a:txBody>
                    <a:bodyPr/>
                    <a:lstStyle/>
                    <a:p>
                      <a:endParaRPr kumimoji="1" lang="ja-JP" altLang="en-US"/>
                    </a:p>
                  </a:txBody>
                  <a:tcPr/>
                </a:tc>
                <a:tc>
                  <a:txBody>
                    <a:bodyPr/>
                    <a:lstStyle/>
                    <a:p>
                      <a:pPr marL="0" indent="0"/>
                      <a:r>
                        <a:rPr lang="ja-JP" altLang="en-US" sz="1000" dirty="0" smtClean="0">
                          <a:solidFill>
                            <a:schemeClr val="tx1"/>
                          </a:solidFill>
                          <a:latin typeface="Meiryo UI" panose="020B0604030504040204" pitchFamily="50" charset="-128"/>
                          <a:ea typeface="Meiryo UI" panose="020B0604030504040204" pitchFamily="50" charset="-128"/>
                        </a:rPr>
                        <a:t>ヤングケアラー支援の推進</a:t>
                      </a:r>
                      <a:endParaRPr lang="en-US" altLang="ja-JP" sz="1000" dirty="0">
                        <a:solidFill>
                          <a:schemeClr val="tx1"/>
                        </a:solidFill>
                        <a:latin typeface="Meiryo UI" panose="020B0604030504040204" pitchFamily="50" charset="-128"/>
                        <a:ea typeface="Meiryo UI" panose="020B0604030504040204" pitchFamily="50" charset="-128"/>
                      </a:endParaRPr>
                    </a:p>
                  </a:txBody>
                  <a:tcPr marL="36000"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r" fontAlgn="ctr"/>
                      <a:endParaRPr lang="ja-JP" altLang="en-US" sz="1000" b="0" i="0" u="none" strike="noStrike" dirty="0">
                        <a:solidFill>
                          <a:schemeClr val="tx1"/>
                        </a:solidFill>
                        <a:effectLst/>
                        <a:latin typeface="Meiryo UI" panose="020B0604030504040204" pitchFamily="50" charset="-128"/>
                        <a:ea typeface="Meiryo UI" panose="020B0604030504040204" pitchFamily="50" charset="-128"/>
                      </a:endParaRP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r" fontAlgn="ctr"/>
                      <a:endParaRPr lang="ja-JP" altLang="en-US" sz="1000" b="0" i="0" u="none" strike="noStrike" dirty="0">
                        <a:solidFill>
                          <a:schemeClr val="tx1"/>
                        </a:solidFill>
                        <a:effectLst/>
                        <a:latin typeface="Meiryo UI" panose="020B0604030504040204" pitchFamily="50" charset="-128"/>
                        <a:ea typeface="Meiryo UI" panose="020B0604030504040204" pitchFamily="50" charset="-128"/>
                      </a:endParaRP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r" fontAlgn="ctr"/>
                      <a:endParaRPr lang="ja-JP" altLang="en-US" sz="1000" b="0" i="0" u="none" strike="noStrike" dirty="0">
                        <a:solidFill>
                          <a:schemeClr val="tx1"/>
                        </a:solidFill>
                        <a:effectLst/>
                        <a:latin typeface="Meiryo UI" panose="020B0604030504040204" pitchFamily="50" charset="-128"/>
                        <a:ea typeface="Meiryo UI" panose="020B0604030504040204" pitchFamily="50" charset="-128"/>
                      </a:endParaRP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r" fontAlgn="ctr"/>
                      <a:r>
                        <a:rPr lang="en-US" altLang="ja-JP" sz="1000" b="0" i="0" u="none" strike="noStrike" dirty="0" smtClean="0">
                          <a:solidFill>
                            <a:schemeClr val="tx1"/>
                          </a:solidFill>
                          <a:effectLst/>
                          <a:latin typeface="Meiryo UI" panose="020B0604030504040204" pitchFamily="50" charset="-128"/>
                          <a:ea typeface="Meiryo UI" panose="020B0604030504040204" pitchFamily="50" charset="-128"/>
                        </a:rPr>
                        <a:t>0.2</a:t>
                      </a:r>
                      <a:endParaRPr lang="en-US" altLang="ja-JP" sz="1000" b="0" i="0" u="none" strike="noStrike" dirty="0">
                        <a:solidFill>
                          <a:schemeClr val="tx1"/>
                        </a:solidFill>
                        <a:effectLst/>
                        <a:latin typeface="Meiryo UI" panose="020B0604030504040204" pitchFamily="50" charset="-128"/>
                        <a:ea typeface="Meiryo UI" panose="020B0604030504040204" pitchFamily="50" charset="-128"/>
                      </a:endParaRP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878223118"/>
                  </a:ext>
                </a:extLst>
              </a:tr>
              <a:tr h="288000">
                <a:tc vMerge="1">
                  <a:txBody>
                    <a:bodyPr/>
                    <a:lstStyle/>
                    <a:p>
                      <a:endParaRPr kumimoji="1" lang="ja-JP" altLang="en-US"/>
                    </a:p>
                  </a:txBody>
                  <a:tcPr/>
                </a:tc>
                <a:tc gridSpan="2">
                  <a:txBody>
                    <a:bodyPr/>
                    <a:lstStyle/>
                    <a:p>
                      <a:r>
                        <a:rPr kumimoji="1" lang="ja-JP" altLang="en-US" sz="1000" dirty="0" smtClean="0">
                          <a:latin typeface="Meiryo UI" panose="020B0604030504040204" pitchFamily="50" charset="-128"/>
                          <a:ea typeface="Meiryo UI" panose="020B0604030504040204" pitchFamily="50" charset="-128"/>
                        </a:rPr>
                        <a:t>教育</a:t>
                      </a:r>
                      <a:endParaRPr kumimoji="1" lang="ja-JP" altLang="en-US" sz="1000" dirty="0">
                        <a:latin typeface="Meiryo UI" panose="020B0604030504040204" pitchFamily="50" charset="-128"/>
                        <a:ea typeface="Meiryo UI" panose="020B0604030504040204" pitchFamily="50" charset="-128"/>
                      </a:endParaRPr>
                    </a:p>
                  </a:txBody>
                  <a:tcPr marL="36000"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DDEBF7"/>
                    </a:solidFill>
                  </a:tcPr>
                </a:tc>
                <a:tc hMerge="1">
                  <a:txBody>
                    <a:bodyPr/>
                    <a:lstStyle/>
                    <a:p>
                      <a:endParaRPr kumimoji="1" lang="ja-JP" altLang="en-US"/>
                    </a:p>
                  </a:txBody>
                  <a:tcPr/>
                </a:tc>
                <a:tc>
                  <a:txBody>
                    <a:bodyPr/>
                    <a:lstStyle/>
                    <a:p>
                      <a:pPr algn="r" fontAlgn="ctr"/>
                      <a:r>
                        <a:rPr lang="en-US" altLang="ja-JP" sz="1000" b="0" i="0" u="none" strike="noStrike" dirty="0" smtClean="0">
                          <a:solidFill>
                            <a:schemeClr val="tx1"/>
                          </a:solidFill>
                          <a:effectLst/>
                          <a:latin typeface="Meiryo UI" panose="020B0604030504040204" pitchFamily="50" charset="-128"/>
                          <a:ea typeface="Meiryo UI" panose="020B0604030504040204" pitchFamily="50" charset="-128"/>
                        </a:rPr>
                        <a:t>170</a:t>
                      </a: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DDEBF7"/>
                    </a:solidFill>
                  </a:tcPr>
                </a:tc>
                <a:tc>
                  <a:txBody>
                    <a:bodyPr/>
                    <a:lstStyle/>
                    <a:p>
                      <a:pPr algn="r" fontAlgn="ctr"/>
                      <a:r>
                        <a:rPr lang="en-US" altLang="ja-JP" sz="1000" b="0" i="0" u="none" strike="noStrike" dirty="0" smtClean="0">
                          <a:solidFill>
                            <a:schemeClr val="tx1"/>
                          </a:solidFill>
                          <a:effectLst/>
                          <a:latin typeface="Meiryo UI" panose="020B0604030504040204" pitchFamily="50" charset="-128"/>
                          <a:ea typeface="Meiryo UI" panose="020B0604030504040204" pitchFamily="50" charset="-128"/>
                        </a:rPr>
                        <a:t>228</a:t>
                      </a:r>
                      <a:endParaRPr lang="en-US" altLang="ja-JP" sz="1000" b="0" i="0" u="none" strike="noStrike" dirty="0">
                        <a:solidFill>
                          <a:schemeClr val="tx1"/>
                        </a:solidFill>
                        <a:effectLst/>
                        <a:latin typeface="Meiryo UI" panose="020B0604030504040204" pitchFamily="50" charset="-128"/>
                        <a:ea typeface="Meiryo UI" panose="020B0604030504040204" pitchFamily="50" charset="-128"/>
                      </a:endParaRP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DDEBF7"/>
                    </a:solidFill>
                  </a:tcPr>
                </a:tc>
                <a:tc>
                  <a:txBody>
                    <a:bodyPr/>
                    <a:lstStyle/>
                    <a:p>
                      <a:pPr algn="r" fontAlgn="ctr"/>
                      <a:r>
                        <a:rPr lang="en-US" altLang="ja-JP" sz="1000" b="0" i="0" u="none" strike="noStrike" dirty="0" smtClean="0">
                          <a:solidFill>
                            <a:schemeClr val="tx1"/>
                          </a:solidFill>
                          <a:effectLst/>
                          <a:latin typeface="Meiryo UI" panose="020B0604030504040204" pitchFamily="50" charset="-128"/>
                          <a:ea typeface="Meiryo UI" panose="020B0604030504040204" pitchFamily="50" charset="-128"/>
                        </a:rPr>
                        <a:t>210</a:t>
                      </a:r>
                      <a:endParaRPr lang="en-US" altLang="ja-JP" sz="1000" b="0" i="0" u="none" strike="noStrike" dirty="0">
                        <a:solidFill>
                          <a:schemeClr val="tx1"/>
                        </a:solidFill>
                        <a:effectLst/>
                        <a:latin typeface="Meiryo UI" panose="020B0604030504040204" pitchFamily="50" charset="-128"/>
                        <a:ea typeface="Meiryo UI" panose="020B0604030504040204" pitchFamily="50" charset="-128"/>
                      </a:endParaRP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DDEBF7"/>
                    </a:solidFill>
                  </a:tcPr>
                </a:tc>
                <a:tc>
                  <a:txBody>
                    <a:bodyPr/>
                    <a:lstStyle/>
                    <a:p>
                      <a:pPr algn="r" fontAlgn="ctr"/>
                      <a:r>
                        <a:rPr lang="en-US" altLang="ja-JP" sz="1000" b="0" i="0" u="none" strike="noStrike" dirty="0" smtClean="0">
                          <a:solidFill>
                            <a:schemeClr val="tx1"/>
                          </a:solidFill>
                          <a:effectLst/>
                          <a:latin typeface="Meiryo UI" panose="020B0604030504040204" pitchFamily="50" charset="-128"/>
                          <a:ea typeface="Meiryo UI" panose="020B0604030504040204" pitchFamily="50" charset="-128"/>
                        </a:rPr>
                        <a:t>269</a:t>
                      </a:r>
                      <a:endParaRPr lang="en-US" altLang="ja-JP" sz="1000" b="0" i="0" u="none" strike="noStrike" dirty="0">
                        <a:solidFill>
                          <a:schemeClr val="tx1"/>
                        </a:solidFill>
                        <a:effectLst/>
                        <a:latin typeface="Meiryo UI" panose="020B0604030504040204" pitchFamily="50" charset="-128"/>
                        <a:ea typeface="Meiryo UI" panose="020B0604030504040204" pitchFamily="50" charset="-128"/>
                      </a:endParaRP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DDEBF7"/>
                    </a:solidFill>
                  </a:tcPr>
                </a:tc>
                <a:extLst>
                  <a:ext uri="{0D108BD9-81ED-4DB2-BD59-A6C34878D82A}">
                    <a16:rowId xmlns:a16="http://schemas.microsoft.com/office/drawing/2014/main" val="2514359250"/>
                  </a:ext>
                </a:extLst>
              </a:tr>
              <a:tr h="432000">
                <a:tc vMerge="1">
                  <a:txBody>
                    <a:bodyPr/>
                    <a:lstStyle/>
                    <a:p>
                      <a:endParaRPr kumimoji="1" lang="ja-JP" altLang="en-US"/>
                    </a:p>
                  </a:txBody>
                  <a:tcPr/>
                </a:tc>
                <a:tc rowSpan="6">
                  <a:txBody>
                    <a:bodyPr/>
                    <a:lstStyle/>
                    <a:p>
                      <a:endParaRPr kumimoji="1" lang="ja-JP" altLang="en-US" sz="1000" dirty="0">
                        <a:latin typeface="Meiryo UI" panose="020B0604030504040204" pitchFamily="50" charset="-128"/>
                        <a:ea typeface="Meiryo UI" panose="020B0604030504040204" pitchFamily="50" charset="-128"/>
                      </a:endParaRP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indent="0"/>
                      <a:r>
                        <a:rPr lang="ja-JP" altLang="en-US" sz="1000" dirty="0" smtClean="0">
                          <a:solidFill>
                            <a:schemeClr val="tx1"/>
                          </a:solidFill>
                          <a:latin typeface="Meiryo UI" panose="020B0604030504040204" pitchFamily="50" charset="-128"/>
                          <a:ea typeface="Meiryo UI" panose="020B0604030504040204" pitchFamily="50" charset="-128"/>
                        </a:rPr>
                        <a:t>小中学校の普通教室への</a:t>
                      </a:r>
                      <a:endParaRPr lang="en-US" altLang="ja-JP" sz="1000" dirty="0" smtClean="0">
                        <a:solidFill>
                          <a:schemeClr val="tx1"/>
                        </a:solidFill>
                        <a:latin typeface="Meiryo UI" panose="020B0604030504040204" pitchFamily="50" charset="-128"/>
                        <a:ea typeface="Meiryo UI" panose="020B0604030504040204" pitchFamily="50" charset="-128"/>
                      </a:endParaRPr>
                    </a:p>
                    <a:p>
                      <a:pPr marL="0" indent="0"/>
                      <a:r>
                        <a:rPr lang="ja-JP" altLang="en-US" sz="1000" dirty="0" smtClean="0">
                          <a:solidFill>
                            <a:schemeClr val="tx1"/>
                          </a:solidFill>
                          <a:latin typeface="Meiryo UI" panose="020B0604030504040204" pitchFamily="50" charset="-128"/>
                          <a:ea typeface="Meiryo UI" panose="020B0604030504040204" pitchFamily="50" charset="-128"/>
                        </a:rPr>
                        <a:t>空調機等設置</a:t>
                      </a:r>
                      <a:endParaRPr lang="en-US" altLang="ja-JP" sz="1000" dirty="0">
                        <a:solidFill>
                          <a:schemeClr val="tx1"/>
                        </a:solidFill>
                        <a:latin typeface="Meiryo UI" panose="020B0604030504040204" pitchFamily="50" charset="-128"/>
                        <a:ea typeface="Meiryo UI" panose="020B0604030504040204" pitchFamily="50" charset="-128"/>
                      </a:endParaRPr>
                    </a:p>
                  </a:txBody>
                  <a:tcPr marL="36000"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r" fontAlgn="ctr"/>
                      <a:r>
                        <a:rPr lang="en-US" altLang="ja-JP" sz="1000" b="0" i="0" u="none" strike="noStrike" dirty="0" smtClean="0">
                          <a:solidFill>
                            <a:schemeClr val="tx1"/>
                          </a:solidFill>
                          <a:effectLst/>
                          <a:latin typeface="Meiryo UI" panose="020B0604030504040204" pitchFamily="50" charset="-128"/>
                          <a:ea typeface="Meiryo UI" panose="020B0604030504040204" pitchFamily="50" charset="-128"/>
                        </a:rPr>
                        <a:t>0</a:t>
                      </a:r>
                      <a:endParaRPr lang="en-US" altLang="ja-JP" sz="1000" b="0" i="0" u="none" strike="noStrike" dirty="0">
                        <a:solidFill>
                          <a:schemeClr val="tx1"/>
                        </a:solidFill>
                        <a:effectLst/>
                        <a:latin typeface="Meiryo UI" panose="020B0604030504040204" pitchFamily="50" charset="-128"/>
                        <a:ea typeface="Meiryo UI" panose="020B0604030504040204" pitchFamily="50" charset="-128"/>
                      </a:endParaRP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r" fontAlgn="ctr"/>
                      <a:r>
                        <a:rPr lang="en-US" altLang="ja-JP" sz="1000" b="0" i="0" u="none" strike="noStrike" dirty="0" smtClean="0">
                          <a:solidFill>
                            <a:schemeClr val="tx1"/>
                          </a:solidFill>
                          <a:effectLst/>
                          <a:latin typeface="Meiryo UI" panose="020B0604030504040204" pitchFamily="50" charset="-128"/>
                          <a:ea typeface="Meiryo UI" panose="020B0604030504040204" pitchFamily="50" charset="-128"/>
                        </a:rPr>
                        <a:t>0</a:t>
                      </a:r>
                      <a:endParaRPr lang="en-US" altLang="ja-JP" sz="1000" b="0" i="0" u="none" strike="noStrike" dirty="0">
                        <a:solidFill>
                          <a:schemeClr val="tx1"/>
                        </a:solidFill>
                        <a:effectLst/>
                        <a:latin typeface="Meiryo UI" panose="020B0604030504040204" pitchFamily="50" charset="-128"/>
                        <a:ea typeface="Meiryo UI" panose="020B0604030504040204" pitchFamily="50" charset="-128"/>
                      </a:endParaRP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r" fontAlgn="ctr"/>
                      <a:r>
                        <a:rPr lang="en-US" altLang="ja-JP" sz="1000" b="0" i="0" u="none" strike="noStrike" dirty="0" smtClean="0">
                          <a:solidFill>
                            <a:schemeClr val="tx1"/>
                          </a:solidFill>
                          <a:effectLst/>
                          <a:latin typeface="Meiryo UI" panose="020B0604030504040204" pitchFamily="50" charset="-128"/>
                          <a:ea typeface="Meiryo UI" panose="020B0604030504040204" pitchFamily="50" charset="-128"/>
                        </a:rPr>
                        <a:t>0</a:t>
                      </a:r>
                      <a:endParaRPr lang="en-US" altLang="ja-JP" sz="1000" b="0" i="0" u="none" strike="noStrike" dirty="0">
                        <a:solidFill>
                          <a:schemeClr val="tx1"/>
                        </a:solidFill>
                        <a:effectLst/>
                        <a:latin typeface="Meiryo UI" panose="020B0604030504040204" pitchFamily="50" charset="-128"/>
                        <a:ea typeface="Meiryo UI" panose="020B0604030504040204" pitchFamily="50" charset="-128"/>
                      </a:endParaRP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r" fontAlgn="ctr"/>
                      <a:r>
                        <a:rPr lang="en-US" altLang="ja-JP" sz="1000" b="0" i="0" u="none" strike="noStrike" dirty="0" smtClean="0">
                          <a:solidFill>
                            <a:schemeClr val="tx1"/>
                          </a:solidFill>
                          <a:effectLst/>
                          <a:latin typeface="Meiryo UI" panose="020B0604030504040204" pitchFamily="50" charset="-128"/>
                          <a:ea typeface="Meiryo UI" panose="020B0604030504040204" pitchFamily="50" charset="-128"/>
                        </a:rPr>
                        <a:t>0</a:t>
                      </a:r>
                      <a:endParaRPr lang="en-US" altLang="ja-JP" sz="1000" b="0" i="0" u="none" strike="noStrike" dirty="0">
                        <a:solidFill>
                          <a:schemeClr val="tx1"/>
                        </a:solidFill>
                        <a:effectLst/>
                        <a:latin typeface="Meiryo UI" panose="020B0604030504040204" pitchFamily="50" charset="-128"/>
                        <a:ea typeface="Meiryo UI" panose="020B0604030504040204" pitchFamily="50" charset="-128"/>
                      </a:endParaRP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2459978698"/>
                  </a:ext>
                </a:extLst>
              </a:tr>
              <a:tr h="288000">
                <a:tc vMerge="1">
                  <a:txBody>
                    <a:bodyPr/>
                    <a:lstStyle/>
                    <a:p>
                      <a:endParaRPr kumimoji="1" lang="ja-JP" altLang="en-US"/>
                    </a:p>
                  </a:txBody>
                  <a:tcPr/>
                </a:tc>
                <a:tc vMerge="1">
                  <a:txBody>
                    <a:bodyPr/>
                    <a:lstStyle/>
                    <a:p>
                      <a:endParaRPr kumimoji="1" lang="ja-JP" altLang="en-US"/>
                    </a:p>
                  </a:txBody>
                  <a:tcPr/>
                </a:tc>
                <a:tc>
                  <a:txBody>
                    <a:bodyPr/>
                    <a:lstStyle/>
                    <a:p>
                      <a:pPr marL="0" indent="0"/>
                      <a:r>
                        <a:rPr lang="ja-JP" altLang="en-US" sz="1000" dirty="0" smtClean="0">
                          <a:solidFill>
                            <a:schemeClr val="tx1"/>
                          </a:solidFill>
                          <a:latin typeface="Meiryo UI" panose="020B0604030504040204" pitchFamily="50" charset="-128"/>
                          <a:ea typeface="Meiryo UI" panose="020B0604030504040204" pitchFamily="50" charset="-128"/>
                        </a:rPr>
                        <a:t>中学校給食事業</a:t>
                      </a:r>
                      <a:endParaRPr lang="en-US" altLang="ja-JP" sz="1000" dirty="0">
                        <a:solidFill>
                          <a:schemeClr val="tx1"/>
                        </a:solidFill>
                        <a:latin typeface="Meiryo UI" panose="020B0604030504040204" pitchFamily="50" charset="-128"/>
                        <a:ea typeface="Meiryo UI" panose="020B0604030504040204" pitchFamily="50" charset="-128"/>
                      </a:endParaRPr>
                    </a:p>
                  </a:txBody>
                  <a:tcPr marL="36000"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r" fontAlgn="ctr"/>
                      <a:r>
                        <a:rPr lang="en-US" altLang="ja-JP" sz="1000" b="0" i="0" u="none" strike="noStrike" dirty="0" smtClean="0">
                          <a:solidFill>
                            <a:schemeClr val="tx1"/>
                          </a:solidFill>
                          <a:effectLst/>
                          <a:latin typeface="Meiryo UI" panose="020B0604030504040204" pitchFamily="50" charset="-128"/>
                          <a:ea typeface="Meiryo UI" panose="020B0604030504040204" pitchFamily="50" charset="-128"/>
                        </a:rPr>
                        <a:t>51</a:t>
                      </a:r>
                      <a:endParaRPr lang="en-US" altLang="ja-JP" sz="1000" b="0" i="0" u="none" strike="noStrike" dirty="0">
                        <a:solidFill>
                          <a:schemeClr val="tx1"/>
                        </a:solidFill>
                        <a:effectLst/>
                        <a:latin typeface="Meiryo UI" panose="020B0604030504040204" pitchFamily="50" charset="-128"/>
                        <a:ea typeface="Meiryo UI" panose="020B0604030504040204" pitchFamily="50" charset="-128"/>
                      </a:endParaRP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r" fontAlgn="ctr"/>
                      <a:r>
                        <a:rPr lang="en-US" altLang="ja-JP" sz="1000" b="0" i="0" u="none" strike="noStrike" dirty="0" smtClean="0">
                          <a:solidFill>
                            <a:schemeClr val="tx1"/>
                          </a:solidFill>
                          <a:effectLst/>
                          <a:latin typeface="Meiryo UI" panose="020B0604030504040204" pitchFamily="50" charset="-128"/>
                          <a:ea typeface="Meiryo UI" panose="020B0604030504040204" pitchFamily="50" charset="-128"/>
                        </a:rPr>
                        <a:t>40</a:t>
                      </a:r>
                      <a:endParaRPr lang="en-US" altLang="ja-JP" sz="1000" b="0" i="0" u="none" strike="noStrike" dirty="0">
                        <a:solidFill>
                          <a:schemeClr val="tx1"/>
                        </a:solidFill>
                        <a:effectLst/>
                        <a:latin typeface="Meiryo UI" panose="020B0604030504040204" pitchFamily="50" charset="-128"/>
                        <a:ea typeface="Meiryo UI" panose="020B0604030504040204" pitchFamily="50" charset="-128"/>
                      </a:endParaRP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r" fontAlgn="ctr"/>
                      <a:r>
                        <a:rPr lang="en-US" altLang="ja-JP" sz="1000" b="0" i="0" u="none" strike="noStrike" dirty="0" smtClean="0">
                          <a:solidFill>
                            <a:schemeClr val="tx1"/>
                          </a:solidFill>
                          <a:effectLst/>
                          <a:latin typeface="Meiryo UI" panose="020B0604030504040204" pitchFamily="50" charset="-128"/>
                          <a:ea typeface="Meiryo UI" panose="020B0604030504040204" pitchFamily="50" charset="-128"/>
                        </a:rPr>
                        <a:t>42</a:t>
                      </a:r>
                      <a:endParaRPr lang="en-US" altLang="ja-JP" sz="1000" b="0" i="0" u="none" strike="noStrike" dirty="0">
                        <a:solidFill>
                          <a:schemeClr val="tx1"/>
                        </a:solidFill>
                        <a:effectLst/>
                        <a:latin typeface="Meiryo UI" panose="020B0604030504040204" pitchFamily="50" charset="-128"/>
                        <a:ea typeface="Meiryo UI" panose="020B0604030504040204" pitchFamily="50" charset="-128"/>
                      </a:endParaRP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r" fontAlgn="ctr"/>
                      <a:r>
                        <a:rPr lang="en-US" altLang="ja-JP" sz="1000" b="0" i="0" u="none" strike="noStrike" dirty="0" smtClean="0">
                          <a:solidFill>
                            <a:schemeClr val="tx1"/>
                          </a:solidFill>
                          <a:effectLst/>
                          <a:latin typeface="Meiryo UI" panose="020B0604030504040204" pitchFamily="50" charset="-128"/>
                          <a:ea typeface="Meiryo UI" panose="020B0604030504040204" pitchFamily="50" charset="-128"/>
                        </a:rPr>
                        <a:t>41</a:t>
                      </a: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3833792809"/>
                  </a:ext>
                </a:extLst>
              </a:tr>
              <a:tr h="288000">
                <a:tc vMerge="1">
                  <a:txBody>
                    <a:bodyPr/>
                    <a:lstStyle/>
                    <a:p>
                      <a:endParaRPr kumimoji="1" lang="ja-JP" altLang="en-US"/>
                    </a:p>
                  </a:txBody>
                  <a:tcPr/>
                </a:tc>
                <a:tc vMerge="1">
                  <a:txBody>
                    <a:bodyPr/>
                    <a:lstStyle/>
                    <a:p>
                      <a:endParaRPr kumimoji="1" lang="ja-JP" altLang="en-US"/>
                    </a:p>
                  </a:txBody>
                  <a:tcPr/>
                </a:tc>
                <a:tc>
                  <a:txBody>
                    <a:bodyPr/>
                    <a:lstStyle/>
                    <a:p>
                      <a:pPr marL="0" indent="0"/>
                      <a:r>
                        <a:rPr lang="ja-JP" altLang="en-US" sz="1000" dirty="0" smtClean="0">
                          <a:solidFill>
                            <a:schemeClr val="tx1"/>
                          </a:solidFill>
                          <a:latin typeface="Meiryo UI" panose="020B0604030504040204" pitchFamily="50" charset="-128"/>
                          <a:ea typeface="Meiryo UI" panose="020B0604030504040204" pitchFamily="50" charset="-128"/>
                        </a:rPr>
                        <a:t>学校教育</a:t>
                      </a:r>
                      <a:r>
                        <a:rPr lang="en-US" altLang="ja-JP" sz="1000" dirty="0" smtClean="0">
                          <a:solidFill>
                            <a:schemeClr val="tx1"/>
                          </a:solidFill>
                          <a:latin typeface="Meiryo UI" panose="020B0604030504040204" pitchFamily="50" charset="-128"/>
                          <a:ea typeface="Meiryo UI" panose="020B0604030504040204" pitchFamily="50" charset="-128"/>
                        </a:rPr>
                        <a:t>ICT</a:t>
                      </a:r>
                      <a:r>
                        <a:rPr lang="ja-JP" altLang="en-US" sz="1000" dirty="0" smtClean="0">
                          <a:solidFill>
                            <a:schemeClr val="tx1"/>
                          </a:solidFill>
                          <a:latin typeface="Meiryo UI" panose="020B0604030504040204" pitchFamily="50" charset="-128"/>
                          <a:ea typeface="Meiryo UI" panose="020B0604030504040204" pitchFamily="50" charset="-128"/>
                        </a:rPr>
                        <a:t>活用事業等</a:t>
                      </a:r>
                      <a:endParaRPr lang="en-US" altLang="ja-JP" sz="1000" dirty="0">
                        <a:solidFill>
                          <a:schemeClr val="tx1"/>
                        </a:solidFill>
                        <a:latin typeface="Meiryo UI" panose="020B0604030504040204" pitchFamily="50" charset="-128"/>
                        <a:ea typeface="Meiryo UI" panose="020B0604030504040204" pitchFamily="50" charset="-128"/>
                      </a:endParaRPr>
                    </a:p>
                  </a:txBody>
                  <a:tcPr marL="36000"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r" fontAlgn="ctr"/>
                      <a:r>
                        <a:rPr lang="en-US" altLang="ja-JP" sz="1000" b="0" i="0" u="none" strike="noStrike" dirty="0" smtClean="0">
                          <a:solidFill>
                            <a:schemeClr val="tx1"/>
                          </a:solidFill>
                          <a:effectLst/>
                          <a:latin typeface="Meiryo UI" panose="020B0604030504040204" pitchFamily="50" charset="-128"/>
                          <a:ea typeface="Meiryo UI" panose="020B0604030504040204" pitchFamily="50" charset="-128"/>
                        </a:rPr>
                        <a:t>46</a:t>
                      </a:r>
                      <a:endParaRPr lang="en-US" altLang="ja-JP" sz="1000" b="0" i="0" u="none" strike="noStrike" dirty="0">
                        <a:solidFill>
                          <a:schemeClr val="tx1"/>
                        </a:solidFill>
                        <a:effectLst/>
                        <a:latin typeface="Meiryo UI" panose="020B0604030504040204" pitchFamily="50" charset="-128"/>
                        <a:ea typeface="Meiryo UI" panose="020B0604030504040204" pitchFamily="50" charset="-128"/>
                      </a:endParaRP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r" fontAlgn="ctr"/>
                      <a:r>
                        <a:rPr lang="en-US" altLang="ja-JP" sz="1000" b="0" i="0" u="none" strike="noStrike" dirty="0" smtClean="0">
                          <a:solidFill>
                            <a:schemeClr val="tx1"/>
                          </a:solidFill>
                          <a:effectLst/>
                          <a:latin typeface="Meiryo UI" panose="020B0604030504040204" pitchFamily="50" charset="-128"/>
                          <a:ea typeface="Meiryo UI" panose="020B0604030504040204" pitchFamily="50" charset="-128"/>
                        </a:rPr>
                        <a:t>90</a:t>
                      </a:r>
                      <a:endParaRPr lang="en-US" altLang="ja-JP" sz="1000" b="0" i="0" u="none" strike="noStrike" dirty="0">
                        <a:solidFill>
                          <a:schemeClr val="tx1"/>
                        </a:solidFill>
                        <a:effectLst/>
                        <a:latin typeface="Meiryo UI" panose="020B0604030504040204" pitchFamily="50" charset="-128"/>
                        <a:ea typeface="Meiryo UI" panose="020B0604030504040204" pitchFamily="50" charset="-128"/>
                      </a:endParaRP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r" fontAlgn="ctr"/>
                      <a:r>
                        <a:rPr lang="en-US" altLang="ja-JP" sz="1000" b="0" i="0" u="none" strike="noStrike" dirty="0" smtClean="0">
                          <a:solidFill>
                            <a:schemeClr val="tx1"/>
                          </a:solidFill>
                          <a:effectLst/>
                          <a:latin typeface="Meiryo UI" panose="020B0604030504040204" pitchFamily="50" charset="-128"/>
                          <a:ea typeface="Meiryo UI" panose="020B0604030504040204" pitchFamily="50" charset="-128"/>
                        </a:rPr>
                        <a:t>72</a:t>
                      </a:r>
                      <a:endParaRPr lang="en-US" altLang="ja-JP" sz="1000" b="0" i="0" u="none" strike="noStrike" dirty="0">
                        <a:solidFill>
                          <a:schemeClr val="tx1"/>
                        </a:solidFill>
                        <a:effectLst/>
                        <a:latin typeface="Meiryo UI" panose="020B0604030504040204" pitchFamily="50" charset="-128"/>
                        <a:ea typeface="Meiryo UI" panose="020B0604030504040204" pitchFamily="50" charset="-128"/>
                      </a:endParaRP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r" fontAlgn="ctr"/>
                      <a:r>
                        <a:rPr lang="en-US" altLang="ja-JP" sz="1000" b="0" i="0" u="none" strike="noStrike" dirty="0" smtClean="0">
                          <a:solidFill>
                            <a:schemeClr val="tx1"/>
                          </a:solidFill>
                          <a:effectLst/>
                          <a:latin typeface="Meiryo UI" panose="020B0604030504040204" pitchFamily="50" charset="-128"/>
                          <a:ea typeface="Meiryo UI" panose="020B0604030504040204" pitchFamily="50" charset="-128"/>
                        </a:rPr>
                        <a:t>83</a:t>
                      </a:r>
                      <a:endParaRPr lang="en-US" altLang="ja-JP" sz="1000" b="0" i="0" u="none" strike="noStrike" dirty="0">
                        <a:solidFill>
                          <a:schemeClr val="tx1"/>
                        </a:solidFill>
                        <a:effectLst/>
                        <a:latin typeface="Meiryo UI" panose="020B0604030504040204" pitchFamily="50" charset="-128"/>
                        <a:ea typeface="Meiryo UI" panose="020B0604030504040204" pitchFamily="50" charset="-128"/>
                      </a:endParaRP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3498353509"/>
                  </a:ext>
                </a:extLst>
              </a:tr>
              <a:tr h="504000">
                <a:tc vMerge="1">
                  <a:txBody>
                    <a:bodyPr/>
                    <a:lstStyle/>
                    <a:p>
                      <a:endParaRPr kumimoji="1" lang="ja-JP" altLang="en-US"/>
                    </a:p>
                  </a:txBody>
                  <a:tcPr/>
                </a:tc>
                <a:tc vMerge="1">
                  <a:txBody>
                    <a:bodyPr/>
                    <a:lstStyle/>
                    <a:p>
                      <a:endParaRPr kumimoji="1" lang="ja-JP" altLang="en-US"/>
                    </a:p>
                  </a:txBody>
                  <a:tcPr/>
                </a:tc>
                <a:tc>
                  <a:txBody>
                    <a:bodyPr/>
                    <a:lstStyle/>
                    <a:p>
                      <a:pPr marL="0" indent="0"/>
                      <a:r>
                        <a:rPr lang="ja-JP" altLang="en-US" sz="1000" dirty="0" smtClean="0">
                          <a:solidFill>
                            <a:schemeClr val="tx1"/>
                          </a:solidFill>
                          <a:latin typeface="Meiryo UI" panose="020B0604030504040204" pitchFamily="50" charset="-128"/>
                          <a:ea typeface="Meiryo UI" panose="020B0604030504040204" pitchFamily="50" charset="-128"/>
                        </a:rPr>
                        <a:t>校長戦略予算等</a:t>
                      </a:r>
                      <a:endParaRPr lang="en-US" altLang="ja-JP" sz="1000" dirty="0">
                        <a:solidFill>
                          <a:schemeClr val="tx1"/>
                        </a:solidFill>
                        <a:latin typeface="Meiryo UI" panose="020B0604030504040204" pitchFamily="50" charset="-128"/>
                        <a:ea typeface="Meiryo UI" panose="020B0604030504040204" pitchFamily="50" charset="-128"/>
                      </a:endParaRPr>
                    </a:p>
                  </a:txBody>
                  <a:tcPr marL="36000"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r" fontAlgn="ctr"/>
                      <a:r>
                        <a:rPr lang="en-US" altLang="ja-JP" sz="1000" b="0" i="0" u="none" strike="noStrike" dirty="0" smtClean="0">
                          <a:solidFill>
                            <a:schemeClr val="tx1"/>
                          </a:solidFill>
                          <a:effectLst/>
                          <a:latin typeface="Meiryo UI" panose="020B0604030504040204" pitchFamily="50" charset="-128"/>
                          <a:ea typeface="Meiryo UI" panose="020B0604030504040204" pitchFamily="50" charset="-128"/>
                        </a:rPr>
                        <a:t>33</a:t>
                      </a:r>
                      <a:endParaRPr lang="ja-JP" altLang="en-US" sz="1000" b="0" i="0" u="none" strike="noStrike" dirty="0">
                        <a:solidFill>
                          <a:schemeClr val="tx1"/>
                        </a:solidFill>
                        <a:effectLst/>
                        <a:latin typeface="Meiryo UI" panose="020B0604030504040204" pitchFamily="50" charset="-128"/>
                        <a:ea typeface="Meiryo UI" panose="020B0604030504040204" pitchFamily="50" charset="-128"/>
                      </a:endParaRP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r" fontAlgn="ctr"/>
                      <a:r>
                        <a:rPr lang="en-US" altLang="ja-JP" sz="1000" b="0" i="0" u="none" strike="noStrike" dirty="0" smtClean="0">
                          <a:solidFill>
                            <a:schemeClr val="tx1"/>
                          </a:solidFill>
                          <a:effectLst/>
                          <a:latin typeface="Meiryo UI" panose="020B0604030504040204" pitchFamily="50" charset="-128"/>
                          <a:ea typeface="Meiryo UI" panose="020B0604030504040204" pitchFamily="50" charset="-128"/>
                        </a:rPr>
                        <a:t>45</a:t>
                      </a:r>
                      <a:endParaRPr lang="en-US" altLang="ja-JP" sz="1000" b="0" i="0" u="none" strike="noStrike" dirty="0">
                        <a:solidFill>
                          <a:schemeClr val="tx1"/>
                        </a:solidFill>
                        <a:effectLst/>
                        <a:latin typeface="Meiryo UI" panose="020B0604030504040204" pitchFamily="50" charset="-128"/>
                        <a:ea typeface="Meiryo UI" panose="020B0604030504040204" pitchFamily="50" charset="-128"/>
                      </a:endParaRP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r" fontAlgn="ctr"/>
                      <a:r>
                        <a:rPr lang="en-US" altLang="ja-JP" sz="1000" b="0" i="0" u="none" strike="noStrike" dirty="0" smtClean="0">
                          <a:solidFill>
                            <a:schemeClr val="tx1"/>
                          </a:solidFill>
                          <a:effectLst/>
                          <a:latin typeface="Meiryo UI" panose="020B0604030504040204" pitchFamily="50" charset="-128"/>
                          <a:ea typeface="Meiryo UI" panose="020B0604030504040204" pitchFamily="50" charset="-128"/>
                        </a:rPr>
                        <a:t>55</a:t>
                      </a:r>
                      <a:endParaRPr lang="en-US" altLang="ja-JP" sz="1000" b="0" i="0" u="none" strike="noStrike" dirty="0">
                        <a:solidFill>
                          <a:schemeClr val="tx1"/>
                        </a:solidFill>
                        <a:effectLst/>
                        <a:latin typeface="Meiryo UI" panose="020B0604030504040204" pitchFamily="50" charset="-128"/>
                        <a:ea typeface="Meiryo UI" panose="020B0604030504040204" pitchFamily="50" charset="-128"/>
                      </a:endParaRP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r" fontAlgn="ctr"/>
                      <a:r>
                        <a:rPr lang="en-US" altLang="ja-JP" sz="1000" b="0" i="0" u="none" strike="noStrike" dirty="0" smtClean="0">
                          <a:solidFill>
                            <a:schemeClr val="tx1"/>
                          </a:solidFill>
                          <a:effectLst/>
                          <a:latin typeface="Meiryo UI" panose="020B0604030504040204" pitchFamily="50" charset="-128"/>
                          <a:ea typeface="Meiryo UI" panose="020B0604030504040204" pitchFamily="50" charset="-128"/>
                        </a:rPr>
                        <a:t>44</a:t>
                      </a:r>
                      <a:endParaRPr lang="en-US" altLang="ja-JP" sz="1000" b="0" i="0" u="none" strike="noStrike" dirty="0">
                        <a:solidFill>
                          <a:schemeClr val="tx1"/>
                        </a:solidFill>
                        <a:effectLst/>
                        <a:latin typeface="Meiryo UI" panose="020B0604030504040204" pitchFamily="50" charset="-128"/>
                        <a:ea typeface="Meiryo UI" panose="020B0604030504040204" pitchFamily="50" charset="-128"/>
                      </a:endParaRP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217639138"/>
                  </a:ext>
                </a:extLst>
              </a:tr>
              <a:tr h="432000">
                <a:tc vMerge="1">
                  <a:txBody>
                    <a:bodyPr/>
                    <a:lstStyle/>
                    <a:p>
                      <a:endParaRPr kumimoji="1" lang="ja-JP" altLang="en-US"/>
                    </a:p>
                  </a:txBody>
                  <a:tcPr/>
                </a:tc>
                <a:tc vMerge="1">
                  <a:txBody>
                    <a:bodyPr/>
                    <a:lstStyle/>
                    <a:p>
                      <a:endParaRPr kumimoji="1" lang="ja-JP" altLang="en-US"/>
                    </a:p>
                  </a:txBody>
                  <a:tcPr/>
                </a:tc>
                <a:tc>
                  <a:txBody>
                    <a:bodyPr/>
                    <a:lstStyle/>
                    <a:p>
                      <a:pPr marL="0" indent="0"/>
                      <a:r>
                        <a:rPr lang="ja-JP" altLang="en-US" sz="1000" dirty="0" smtClean="0">
                          <a:solidFill>
                            <a:schemeClr val="tx1"/>
                          </a:solidFill>
                          <a:latin typeface="Meiryo UI" panose="020B0604030504040204" pitchFamily="50" charset="-128"/>
                          <a:ea typeface="Meiryo UI" panose="020B0604030504040204" pitchFamily="50" charset="-128"/>
                        </a:rPr>
                        <a:t>公設民営学校（国際バカロレア等）の設置</a:t>
                      </a:r>
                      <a:endParaRPr lang="en-US" altLang="ja-JP" sz="1000" dirty="0">
                        <a:solidFill>
                          <a:schemeClr val="tx1"/>
                        </a:solidFill>
                        <a:latin typeface="Meiryo UI" panose="020B0604030504040204" pitchFamily="50" charset="-128"/>
                        <a:ea typeface="Meiryo UI" panose="020B0604030504040204" pitchFamily="50" charset="-128"/>
                      </a:endParaRPr>
                    </a:p>
                  </a:txBody>
                  <a:tcPr marL="36000"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r" fontAlgn="ctr"/>
                      <a:r>
                        <a:rPr lang="en-US" altLang="ja-JP" sz="1000" b="0" i="0" u="none" strike="noStrike" dirty="0" smtClean="0">
                          <a:solidFill>
                            <a:schemeClr val="tx1"/>
                          </a:solidFill>
                          <a:effectLst/>
                          <a:latin typeface="Meiryo UI" panose="020B0604030504040204" pitchFamily="50" charset="-128"/>
                          <a:ea typeface="Meiryo UI" panose="020B0604030504040204" pitchFamily="50" charset="-128"/>
                        </a:rPr>
                        <a:t>20</a:t>
                      </a:r>
                      <a:endParaRPr lang="ja-JP" altLang="en-US" sz="1000" b="0" i="0" u="none" strike="noStrike" dirty="0">
                        <a:solidFill>
                          <a:schemeClr val="tx1"/>
                        </a:solidFill>
                        <a:effectLst/>
                        <a:latin typeface="Meiryo UI" panose="020B0604030504040204" pitchFamily="50" charset="-128"/>
                        <a:ea typeface="Meiryo UI" panose="020B0604030504040204" pitchFamily="50" charset="-128"/>
                      </a:endParaRP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r" fontAlgn="ctr"/>
                      <a:r>
                        <a:rPr lang="en-US" altLang="ja-JP" sz="1000" b="0" i="0" u="none" strike="noStrike" dirty="0" smtClean="0">
                          <a:solidFill>
                            <a:schemeClr val="tx1"/>
                          </a:solidFill>
                          <a:effectLst/>
                          <a:latin typeface="Meiryo UI" panose="020B0604030504040204" pitchFamily="50" charset="-128"/>
                          <a:ea typeface="Meiryo UI" panose="020B0604030504040204" pitchFamily="50" charset="-128"/>
                        </a:rPr>
                        <a:t>14</a:t>
                      </a:r>
                      <a:endParaRPr lang="ja-JP" altLang="en-US" sz="1000" b="0" i="0" u="none" strike="noStrike" dirty="0">
                        <a:solidFill>
                          <a:schemeClr val="tx1"/>
                        </a:solidFill>
                        <a:effectLst/>
                        <a:latin typeface="Meiryo UI" panose="020B0604030504040204" pitchFamily="50" charset="-128"/>
                        <a:ea typeface="Meiryo UI" panose="020B0604030504040204" pitchFamily="50" charset="-128"/>
                      </a:endParaRP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r" fontAlgn="ctr"/>
                      <a:r>
                        <a:rPr lang="en-US" altLang="ja-JP" sz="1000" b="0" i="0" u="none" strike="noStrike" dirty="0" smtClean="0">
                          <a:solidFill>
                            <a:schemeClr val="tx1"/>
                          </a:solidFill>
                          <a:effectLst/>
                          <a:latin typeface="Meiryo UI" panose="020B0604030504040204" pitchFamily="50" charset="-128"/>
                          <a:ea typeface="Meiryo UI" panose="020B0604030504040204" pitchFamily="50" charset="-128"/>
                        </a:rPr>
                        <a:t>13</a:t>
                      </a:r>
                      <a:endParaRPr lang="ja-JP" altLang="en-US" sz="1000" b="0" i="0" u="none" strike="noStrike" dirty="0">
                        <a:solidFill>
                          <a:schemeClr val="tx1"/>
                        </a:solidFill>
                        <a:effectLst/>
                        <a:latin typeface="Meiryo UI" panose="020B0604030504040204" pitchFamily="50" charset="-128"/>
                        <a:ea typeface="Meiryo UI" panose="020B0604030504040204" pitchFamily="50" charset="-128"/>
                      </a:endParaRP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r" fontAlgn="ctr"/>
                      <a:r>
                        <a:rPr lang="en-US" altLang="ja-JP" sz="1000" b="0" i="0" u="none" strike="noStrike" dirty="0" smtClean="0">
                          <a:solidFill>
                            <a:schemeClr val="tx1"/>
                          </a:solidFill>
                          <a:effectLst/>
                          <a:latin typeface="Meiryo UI" panose="020B0604030504040204" pitchFamily="50" charset="-128"/>
                          <a:ea typeface="Meiryo UI" panose="020B0604030504040204" pitchFamily="50" charset="-128"/>
                        </a:rPr>
                        <a:t>47</a:t>
                      </a:r>
                      <a:endParaRPr lang="en-US" altLang="ja-JP" sz="1000" b="0" i="0" u="none" strike="noStrike" dirty="0">
                        <a:solidFill>
                          <a:schemeClr val="tx1"/>
                        </a:solidFill>
                        <a:effectLst/>
                        <a:latin typeface="Meiryo UI" panose="020B0604030504040204" pitchFamily="50" charset="-128"/>
                        <a:ea typeface="Meiryo UI" panose="020B0604030504040204" pitchFamily="50" charset="-128"/>
                      </a:endParaRP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2322595212"/>
                  </a:ext>
                </a:extLst>
              </a:tr>
              <a:tr h="288000">
                <a:tc vMerge="1">
                  <a:txBody>
                    <a:bodyPr/>
                    <a:lstStyle/>
                    <a:p>
                      <a:endParaRPr kumimoji="1" lang="ja-JP" altLang="en-US"/>
                    </a:p>
                  </a:txBody>
                  <a:tcPr/>
                </a:tc>
                <a:tc vMerge="1">
                  <a:txBody>
                    <a:bodyPr/>
                    <a:lstStyle/>
                    <a:p>
                      <a:endParaRPr kumimoji="1" lang="ja-JP" altLang="en-US"/>
                    </a:p>
                  </a:txBody>
                  <a:tcPr/>
                </a:tc>
                <a:tc>
                  <a:txBody>
                    <a:bodyPr/>
                    <a:lstStyle/>
                    <a:p>
                      <a:pPr marL="0" indent="0"/>
                      <a:r>
                        <a:rPr lang="ja-JP" altLang="en-US" sz="1000" dirty="0" smtClean="0">
                          <a:solidFill>
                            <a:schemeClr val="tx1"/>
                          </a:solidFill>
                          <a:latin typeface="Meiryo UI" panose="020B0604030504040204" pitchFamily="50" charset="-128"/>
                          <a:ea typeface="Meiryo UI" panose="020B0604030504040204" pitchFamily="50" charset="-128"/>
                        </a:rPr>
                        <a:t>児童生徒の急増に伴う教育環境改善</a:t>
                      </a:r>
                      <a:endParaRPr lang="en-US" altLang="ja-JP" sz="1000" dirty="0">
                        <a:solidFill>
                          <a:schemeClr val="tx1"/>
                        </a:solidFill>
                        <a:latin typeface="Meiryo UI" panose="020B0604030504040204" pitchFamily="50" charset="-128"/>
                        <a:ea typeface="Meiryo UI" panose="020B0604030504040204" pitchFamily="50" charset="-128"/>
                      </a:endParaRPr>
                    </a:p>
                  </a:txBody>
                  <a:tcPr marL="36000"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r" fontAlgn="ctr"/>
                      <a:r>
                        <a:rPr lang="en-US" altLang="ja-JP" sz="1000" b="0" i="0" u="none" strike="noStrike" dirty="0" smtClean="0">
                          <a:solidFill>
                            <a:schemeClr val="tx1"/>
                          </a:solidFill>
                          <a:effectLst/>
                          <a:latin typeface="Meiryo UI" panose="020B0604030504040204" pitchFamily="50" charset="-128"/>
                          <a:ea typeface="Meiryo UI" panose="020B0604030504040204" pitchFamily="50" charset="-128"/>
                        </a:rPr>
                        <a:t>20</a:t>
                      </a:r>
                      <a:endParaRPr lang="ja-JP" altLang="en-US" sz="1000" b="0" i="0" u="none" strike="noStrike" dirty="0">
                        <a:solidFill>
                          <a:schemeClr val="tx1"/>
                        </a:solidFill>
                        <a:effectLst/>
                        <a:latin typeface="Meiryo UI" panose="020B0604030504040204" pitchFamily="50" charset="-128"/>
                        <a:ea typeface="Meiryo UI" panose="020B0604030504040204" pitchFamily="50" charset="-128"/>
                      </a:endParaRP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r" fontAlgn="ctr"/>
                      <a:r>
                        <a:rPr lang="en-US" altLang="ja-JP" sz="1000" b="0" i="0" u="none" strike="noStrike" dirty="0" smtClean="0">
                          <a:solidFill>
                            <a:schemeClr val="tx1"/>
                          </a:solidFill>
                          <a:effectLst/>
                          <a:latin typeface="Meiryo UI" panose="020B0604030504040204" pitchFamily="50" charset="-128"/>
                          <a:ea typeface="Meiryo UI" panose="020B0604030504040204" pitchFamily="50" charset="-128"/>
                        </a:rPr>
                        <a:t>40</a:t>
                      </a:r>
                      <a:endParaRPr lang="ja-JP" altLang="en-US" sz="1000" b="0" i="0" u="none" strike="noStrike" dirty="0">
                        <a:solidFill>
                          <a:schemeClr val="tx1"/>
                        </a:solidFill>
                        <a:effectLst/>
                        <a:latin typeface="Meiryo UI" panose="020B0604030504040204" pitchFamily="50" charset="-128"/>
                        <a:ea typeface="Meiryo UI" panose="020B0604030504040204" pitchFamily="50" charset="-128"/>
                      </a:endParaRP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r" fontAlgn="ctr"/>
                      <a:r>
                        <a:rPr lang="en-US" altLang="ja-JP" sz="1000" b="0" i="0" u="none" strike="noStrike" dirty="0" smtClean="0">
                          <a:solidFill>
                            <a:schemeClr val="tx1"/>
                          </a:solidFill>
                          <a:effectLst/>
                          <a:latin typeface="Meiryo UI" panose="020B0604030504040204" pitchFamily="50" charset="-128"/>
                          <a:ea typeface="Meiryo UI" panose="020B0604030504040204" pitchFamily="50" charset="-128"/>
                        </a:rPr>
                        <a:t>27</a:t>
                      </a:r>
                      <a:endParaRPr lang="ja-JP" altLang="en-US" sz="1000" b="0" i="0" u="none" strike="noStrike" dirty="0">
                        <a:solidFill>
                          <a:schemeClr val="tx1"/>
                        </a:solidFill>
                        <a:effectLst/>
                        <a:latin typeface="Meiryo UI" panose="020B0604030504040204" pitchFamily="50" charset="-128"/>
                        <a:ea typeface="Meiryo UI" panose="020B0604030504040204" pitchFamily="50" charset="-128"/>
                      </a:endParaRP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r" fontAlgn="ctr"/>
                      <a:r>
                        <a:rPr lang="en-US" altLang="ja-JP" sz="1000" b="0" i="0" u="none" strike="noStrike" dirty="0" smtClean="0">
                          <a:solidFill>
                            <a:schemeClr val="tx1"/>
                          </a:solidFill>
                          <a:effectLst/>
                          <a:latin typeface="Meiryo UI" panose="020B0604030504040204" pitchFamily="50" charset="-128"/>
                          <a:ea typeface="Meiryo UI" panose="020B0604030504040204" pitchFamily="50" charset="-128"/>
                        </a:rPr>
                        <a:t>56</a:t>
                      </a:r>
                      <a:endParaRPr lang="en-US" altLang="ja-JP" sz="1000" b="0" i="0" u="none" strike="noStrike" dirty="0">
                        <a:solidFill>
                          <a:schemeClr val="tx1"/>
                        </a:solidFill>
                        <a:effectLst/>
                        <a:latin typeface="Meiryo UI" panose="020B0604030504040204" pitchFamily="50" charset="-128"/>
                        <a:ea typeface="Meiryo UI" panose="020B0604030504040204" pitchFamily="50" charset="-128"/>
                      </a:endParaRP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844288288"/>
                  </a:ext>
                </a:extLst>
              </a:tr>
            </a:tbl>
          </a:graphicData>
        </a:graphic>
      </p:graphicFrame>
      <p:sp>
        <p:nvSpPr>
          <p:cNvPr id="28" name="テキスト ボックス 27"/>
          <p:cNvSpPr txBox="1"/>
          <p:nvPr/>
        </p:nvSpPr>
        <p:spPr>
          <a:xfrm>
            <a:off x="251520" y="260648"/>
            <a:ext cx="7704856"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②－２</a:t>
            </a:r>
            <a:r>
              <a:rPr kumimoji="1" lang="ja-JP" altLang="en-US" sz="16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こども・教育の分野への予算の重点配分（主な事業）</a:t>
            </a:r>
          </a:p>
        </p:txBody>
      </p:sp>
      <p:sp>
        <p:nvSpPr>
          <p:cNvPr id="30" name="フローチャート: 代替処理 29"/>
          <p:cNvSpPr/>
          <p:nvPr/>
        </p:nvSpPr>
        <p:spPr>
          <a:xfrm>
            <a:off x="6084168" y="68863"/>
            <a:ext cx="770382" cy="407809"/>
          </a:xfrm>
          <a:prstGeom prst="flowChartAlternateProcess">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prstDash val="sysDot"/>
            <a:tailEnd type="arrow"/>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0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3" name="テキスト ボックス 2"/>
          <p:cNvSpPr txBox="1"/>
          <p:nvPr/>
        </p:nvSpPr>
        <p:spPr>
          <a:xfrm>
            <a:off x="6804248" y="116632"/>
            <a:ext cx="1080121"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主な取組み</a:t>
            </a:r>
          </a:p>
        </p:txBody>
      </p:sp>
      <p:cxnSp>
        <p:nvCxnSpPr>
          <p:cNvPr id="54" name="直線コネクタ 53"/>
          <p:cNvCxnSpPr/>
          <p:nvPr/>
        </p:nvCxnSpPr>
        <p:spPr>
          <a:xfrm>
            <a:off x="150484" y="562632"/>
            <a:ext cx="882000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55" name="角丸四角形 54"/>
          <p:cNvSpPr/>
          <p:nvPr/>
        </p:nvSpPr>
        <p:spPr>
          <a:xfrm>
            <a:off x="2411760" y="3227222"/>
            <a:ext cx="1116000" cy="216674"/>
          </a:xfrm>
          <a:prstGeom prst="roundRect">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prstDash val="sysDot"/>
            <a:tailEnd type="arrow"/>
          </a:ln>
          <a:effectLst/>
        </p:spPr>
        <p:style>
          <a:lnRef idx="1">
            <a:schemeClr val="accent3"/>
          </a:lnRef>
          <a:fillRef idx="2">
            <a:schemeClr val="accent3"/>
          </a:fillRef>
          <a:effectRef idx="1">
            <a:schemeClr val="accent3"/>
          </a:effectRef>
          <a:fontRef idx="minor">
            <a:schemeClr val="dk1"/>
          </a:fontRef>
        </p:style>
        <p:txBody>
          <a:bodyPr lIns="36000" tIns="0" rIns="36000" bIns="0" rtlCol="0"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無償化対象拡大</a:t>
            </a:r>
            <a:endPar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57" name="フローチャート: 代替処理 56"/>
          <p:cNvSpPr/>
          <p:nvPr/>
        </p:nvSpPr>
        <p:spPr>
          <a:xfrm>
            <a:off x="4067944" y="3420000"/>
            <a:ext cx="1116000" cy="288000"/>
          </a:xfrm>
          <a:prstGeom prst="flowChartAlternateProcess">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prstDash val="sysDot"/>
            <a:tailEnd type="arrow"/>
          </a:ln>
          <a:effectLst/>
        </p:spPr>
        <p:style>
          <a:lnRef idx="1">
            <a:schemeClr val="accent3"/>
          </a:lnRef>
          <a:fillRef idx="2">
            <a:schemeClr val="accent3"/>
          </a:fillRef>
          <a:effectRef idx="1">
            <a:schemeClr val="accent3"/>
          </a:effectRef>
          <a:fontRef idx="minor">
            <a:schemeClr val="dk1"/>
          </a:fontRef>
        </p:style>
        <p:txBody>
          <a:bodyPr lIns="36000" tIns="0" rIns="36000" bIns="0" rtlCol="0"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こどもサポートネット事業全区実施</a:t>
            </a:r>
            <a:endPar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58" name="角丸四角形 57"/>
          <p:cNvSpPr/>
          <p:nvPr/>
        </p:nvSpPr>
        <p:spPr>
          <a:xfrm>
            <a:off x="5724128" y="3669849"/>
            <a:ext cx="1296000" cy="295363"/>
          </a:xfrm>
          <a:prstGeom prst="roundRect">
            <a:avLst>
              <a:gd name="adj" fmla="val 10928"/>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prstDash val="sysDot"/>
            <a:tailEnd type="arrow"/>
          </a:ln>
          <a:effectLst/>
        </p:spPr>
        <p:style>
          <a:lnRef idx="1">
            <a:schemeClr val="accent3"/>
          </a:lnRef>
          <a:fillRef idx="2">
            <a:schemeClr val="accent3"/>
          </a:fillRef>
          <a:effectRef idx="1">
            <a:schemeClr val="accent3"/>
          </a:effectRef>
          <a:fontRef idx="minor">
            <a:schemeClr val="dk1"/>
          </a:fontRef>
        </p:style>
        <p:txBody>
          <a:bodyPr lIns="36000" tIns="0" rIns="36000" bIns="0" rtlCol="0"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北部こども相談センター</a:t>
            </a:r>
            <a:r>
              <a:rPr kumimoji="1" lang="en-US" altLang="ja-JP"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a:r>
            <a:br>
              <a:rPr kumimoji="1" lang="en-US" altLang="ja-JP"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br>
            <a:r>
              <a:rPr kumimoji="1" lang="ja-JP" altLang="en-US"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開設</a:t>
            </a:r>
            <a:endPar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59" name="フローチャート: 代替処理 58"/>
          <p:cNvSpPr/>
          <p:nvPr/>
        </p:nvSpPr>
        <p:spPr>
          <a:xfrm>
            <a:off x="5724128" y="4001860"/>
            <a:ext cx="1116000" cy="216000"/>
          </a:xfrm>
          <a:prstGeom prst="flowChartAlternateProcess">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prstDash val="sysDot"/>
            <a:tailEnd type="arrow"/>
          </a:ln>
          <a:effectLst/>
        </p:spPr>
        <p:style>
          <a:lnRef idx="1">
            <a:schemeClr val="accent3"/>
          </a:lnRef>
          <a:fillRef idx="2">
            <a:schemeClr val="accent3"/>
          </a:fillRef>
          <a:effectRef idx="1">
            <a:schemeClr val="accent3"/>
          </a:effectRef>
          <a:fontRef idx="minor">
            <a:schemeClr val="dk1"/>
          </a:fontRef>
        </p:style>
        <p:txBody>
          <a:bodyPr lIns="36000" tIns="0" rIns="36000" bIns="0" rtlCol="0"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実態調査を実施</a:t>
            </a:r>
            <a:endPar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60" name="フローチャート: 代替処理 59"/>
          <p:cNvSpPr/>
          <p:nvPr/>
        </p:nvSpPr>
        <p:spPr>
          <a:xfrm>
            <a:off x="7380312" y="4001860"/>
            <a:ext cx="1116000" cy="216000"/>
          </a:xfrm>
          <a:prstGeom prst="flowChartAlternateProcess">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prstDash val="sysDot"/>
            <a:tailEnd type="arrow"/>
          </a:ln>
          <a:effectLst/>
        </p:spPr>
        <p:style>
          <a:lnRef idx="1">
            <a:schemeClr val="accent3"/>
          </a:lnRef>
          <a:fillRef idx="2">
            <a:schemeClr val="accent3"/>
          </a:fillRef>
          <a:effectRef idx="1">
            <a:schemeClr val="accent3"/>
          </a:effectRef>
          <a:fontRef idx="minor">
            <a:schemeClr val="dk1"/>
          </a:fontRef>
        </p:style>
        <p:txBody>
          <a:bodyPr lIns="36000" tIns="0" rIns="36000" bIns="0" rtlCol="0"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先行支援策を実施</a:t>
            </a:r>
            <a:endPar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17" name="フローチャート: 代替処理 16"/>
          <p:cNvSpPr/>
          <p:nvPr/>
        </p:nvSpPr>
        <p:spPr>
          <a:xfrm>
            <a:off x="7380312" y="2304000"/>
            <a:ext cx="1116000" cy="288000"/>
          </a:xfrm>
          <a:prstGeom prst="flowChartAlternateProcess">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prstDash val="sysDot"/>
            <a:tailEnd type="arrow"/>
          </a:ln>
          <a:effectLst/>
        </p:spPr>
        <p:style>
          <a:lnRef idx="1">
            <a:schemeClr val="accent3"/>
          </a:lnRef>
          <a:fillRef idx="2">
            <a:schemeClr val="accent3"/>
          </a:fillRef>
          <a:effectRef idx="1">
            <a:schemeClr val="accent3"/>
          </a:effectRef>
          <a:fontRef idx="minor">
            <a:schemeClr val="dk1"/>
          </a:fontRef>
        </p:style>
        <p:txBody>
          <a:bodyPr lIns="36000" tIns="0" rIns="36000" bIns="0" rtlCol="0"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保育所</a:t>
            </a:r>
            <a:r>
              <a:rPr kumimoji="1" lang="ja-JP" altLang="en-US"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等の事故防止の取組強化</a:t>
            </a:r>
            <a:endPar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27" name="フローチャート: 代替処理 26"/>
          <p:cNvSpPr/>
          <p:nvPr/>
        </p:nvSpPr>
        <p:spPr>
          <a:xfrm>
            <a:off x="7380312" y="3420000"/>
            <a:ext cx="1116000" cy="288000"/>
          </a:xfrm>
          <a:prstGeom prst="flowChartAlternateProcess">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prstDash val="sysDot"/>
            <a:tailEnd type="arrow"/>
          </a:ln>
          <a:effectLst/>
        </p:spPr>
        <p:style>
          <a:lnRef idx="1">
            <a:schemeClr val="accent3"/>
          </a:lnRef>
          <a:fillRef idx="2">
            <a:schemeClr val="accent3"/>
          </a:fillRef>
          <a:effectRef idx="1">
            <a:schemeClr val="accent3"/>
          </a:effectRef>
          <a:fontRef idx="minor">
            <a:schemeClr val="dk1"/>
          </a:fontRef>
        </p:style>
        <p:txBody>
          <a:bodyPr lIns="36000" tIns="0" rIns="36000" bIns="0" rtlCol="0"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こどもの居場所開設</a:t>
            </a:r>
            <a:endParaRPr kumimoji="1" lang="en-US" altLang="ja-JP"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支援事業モデル実施</a:t>
            </a:r>
            <a:endPar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29" name="テキスト ボックス 28"/>
          <p:cNvSpPr txBox="1"/>
          <p:nvPr/>
        </p:nvSpPr>
        <p:spPr>
          <a:xfrm>
            <a:off x="8070887" y="95211"/>
            <a:ext cx="646331" cy="369332"/>
          </a:xfrm>
          <a:prstGeom prst="rect">
            <a:avLst/>
          </a:prstGeom>
          <a:solidFill>
            <a:schemeClr val="bg2">
              <a:lumMod val="50000"/>
            </a:schemeClr>
          </a:solidFill>
          <a:ln>
            <a:solidFill>
              <a:schemeClr val="bg2">
                <a:lumMod val="25000"/>
              </a:schemeClr>
            </a:solidFill>
          </a:ln>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rPr>
              <a:t>追加</a:t>
            </a:r>
          </a:p>
        </p:txBody>
      </p:sp>
      <p:sp>
        <p:nvSpPr>
          <p:cNvPr id="31" name="フローチャート: 代替処理 30"/>
          <p:cNvSpPr/>
          <p:nvPr/>
        </p:nvSpPr>
        <p:spPr>
          <a:xfrm>
            <a:off x="2411760" y="4987350"/>
            <a:ext cx="1116000" cy="288000"/>
          </a:xfrm>
          <a:prstGeom prst="flowChartAlternateProcess">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prstDash val="sysDot"/>
            <a:tailEnd type="arrow"/>
          </a:ln>
          <a:effectLst/>
        </p:spPr>
        <p:style>
          <a:lnRef idx="1">
            <a:schemeClr val="accent3"/>
          </a:lnRef>
          <a:fillRef idx="2">
            <a:schemeClr val="accent3"/>
          </a:fillRef>
          <a:effectRef idx="1">
            <a:schemeClr val="accent3"/>
          </a:effectRef>
          <a:fontRef idx="minor">
            <a:schemeClr val="dk1"/>
          </a:fontRef>
        </p:style>
        <p:txBody>
          <a:bodyPr lIns="36000" tIns="0" rIns="36000" bIns="0" rtlCol="0"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全中学校を</a:t>
            </a:r>
            <a:r>
              <a:rPr kumimoji="1" lang="ja-JP" altLang="en-US"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学校</a:t>
            </a:r>
            <a:endParaRPr kumimoji="1" lang="en-US" altLang="ja-JP"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調理</a:t>
            </a: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方式へ移行</a:t>
            </a:r>
            <a:endParaRPr kumimoji="1" lang="en-US" altLang="ja-JP"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32" name="角丸四角形 31"/>
          <p:cNvSpPr/>
          <p:nvPr/>
        </p:nvSpPr>
        <p:spPr>
          <a:xfrm>
            <a:off x="4067944" y="5292000"/>
            <a:ext cx="1116000" cy="216000"/>
          </a:xfrm>
          <a:prstGeom prst="roundRect">
            <a:avLst>
              <a:gd name="adj" fmla="val 14584"/>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prstDash val="sysDot"/>
            <a:tailEnd type="arrow"/>
          </a:ln>
          <a:effectLst/>
        </p:spPr>
        <p:style>
          <a:lnRef idx="1">
            <a:schemeClr val="accent3"/>
          </a:lnRef>
          <a:fillRef idx="2">
            <a:schemeClr val="accent3"/>
          </a:fillRef>
          <a:effectRef idx="1">
            <a:schemeClr val="accent3"/>
          </a:effectRef>
          <a:fontRef idx="minor">
            <a:schemeClr val="dk1"/>
          </a:fontRef>
        </p:style>
        <p:txBody>
          <a:bodyPr lIns="36000" tIns="0" rIns="36000" bIns="0" rtlCol="0"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zh-TW"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1</a:t>
            </a:r>
            <a:r>
              <a:rPr kumimoji="1" lang="zh-TW"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人</a:t>
            </a:r>
            <a:r>
              <a:rPr kumimoji="1" lang="en-US" altLang="zh-TW"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1</a:t>
            </a:r>
            <a:r>
              <a:rPr kumimoji="1" lang="zh-TW" altLang="en-US"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台端末</a:t>
            </a:r>
            <a:r>
              <a:rPr kumimoji="1" lang="zh-TW"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実現</a:t>
            </a:r>
            <a:endParaRPr kumimoji="1" lang="en-US" altLang="ja-JP"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36" name="フローチャート: 代替処理 35"/>
          <p:cNvSpPr/>
          <p:nvPr/>
        </p:nvSpPr>
        <p:spPr>
          <a:xfrm>
            <a:off x="7373649" y="5652000"/>
            <a:ext cx="1116000" cy="288000"/>
          </a:xfrm>
          <a:prstGeom prst="flowChartAlternateProcess">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prstDash val="sysDot"/>
            <a:tailEnd type="arrow"/>
          </a:ln>
          <a:effectLst/>
        </p:spPr>
        <p:style>
          <a:lnRef idx="1">
            <a:schemeClr val="accent3"/>
          </a:lnRef>
          <a:fillRef idx="2">
            <a:schemeClr val="accent3"/>
          </a:fillRef>
          <a:effectRef idx="1">
            <a:schemeClr val="accent3"/>
          </a:effectRef>
          <a:fontRef idx="minor">
            <a:schemeClr val="dk1"/>
          </a:fontRef>
        </p:style>
        <p:txBody>
          <a:bodyPr lIns="36000" tIns="0" rIns="36000" bIns="0" rtlCol="0"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不登校</a:t>
            </a:r>
            <a:r>
              <a:rPr kumimoji="1" lang="ja-JP" altLang="en-US"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特例校の実施設計</a:t>
            </a:r>
            <a:endParaRPr kumimoji="1" lang="en-US" altLang="ja-JP"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37" name="角丸四角形 36"/>
          <p:cNvSpPr/>
          <p:nvPr/>
        </p:nvSpPr>
        <p:spPr>
          <a:xfrm>
            <a:off x="4069802" y="5541849"/>
            <a:ext cx="1296000" cy="289570"/>
          </a:xfrm>
          <a:prstGeom prst="roundRect">
            <a:avLst>
              <a:gd name="adj" fmla="val 8683"/>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prstDash val="sysDot"/>
            <a:tailEnd type="arrow"/>
          </a:ln>
          <a:effectLst/>
        </p:spPr>
        <p:style>
          <a:lnRef idx="1">
            <a:schemeClr val="accent3"/>
          </a:lnRef>
          <a:fillRef idx="2">
            <a:schemeClr val="accent3"/>
          </a:fillRef>
          <a:effectRef idx="1">
            <a:schemeClr val="accent3"/>
          </a:effectRef>
          <a:fontRef idx="minor">
            <a:schemeClr val="dk1"/>
          </a:fontRef>
        </p:style>
        <p:txBody>
          <a:bodyPr lIns="36000" tIns="0" rIns="36000" bIns="0" rtlCol="0"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外国につながる児童</a:t>
            </a:r>
            <a:r>
              <a:rPr kumimoji="1" lang="ja-JP" altLang="en-US" sz="8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生徒</a:t>
            </a:r>
            <a:r>
              <a:rPr kumimoji="1" lang="ja-JP" altLang="en-US" sz="8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受入れのための支援拠点設置</a:t>
            </a:r>
            <a:endParaRPr kumimoji="1" lang="en-US" altLang="ja-JP" sz="8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38" name="フローチャート: 代替処理 37"/>
          <p:cNvSpPr/>
          <p:nvPr/>
        </p:nvSpPr>
        <p:spPr>
          <a:xfrm>
            <a:off x="2411760" y="6156000"/>
            <a:ext cx="1116000" cy="216000"/>
          </a:xfrm>
          <a:prstGeom prst="flowChartAlternateProcess">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prstDash val="sysDot"/>
            <a:tailEnd type="arrow"/>
          </a:ln>
          <a:effectLst/>
        </p:spPr>
        <p:style>
          <a:lnRef idx="1">
            <a:schemeClr val="accent3"/>
          </a:lnRef>
          <a:fillRef idx="2">
            <a:schemeClr val="accent3"/>
          </a:fillRef>
          <a:effectRef idx="1">
            <a:schemeClr val="accent3"/>
          </a:effectRef>
          <a:fontRef idx="minor">
            <a:schemeClr val="dk1"/>
          </a:fontRef>
        </p:style>
        <p:txBody>
          <a:bodyPr lIns="36000" tIns="0" rIns="36000" bIns="0" rtlCol="0"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水都</a:t>
            </a:r>
            <a:r>
              <a:rPr kumimoji="1" lang="ja-JP" altLang="en-US"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国際中・</a:t>
            </a: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高開校</a:t>
            </a:r>
            <a:endParaRPr kumimoji="1" lang="en-US" altLang="ja-JP"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39" name="角丸四角形 38"/>
          <p:cNvSpPr/>
          <p:nvPr/>
        </p:nvSpPr>
        <p:spPr>
          <a:xfrm>
            <a:off x="2411760" y="2145390"/>
            <a:ext cx="1116000" cy="288000"/>
          </a:xfrm>
          <a:prstGeom prst="roundRect">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prstDash val="sysDot"/>
            <a:tailEnd type="arrow"/>
          </a:ln>
          <a:effectLst/>
        </p:spPr>
        <p:style>
          <a:lnRef idx="1">
            <a:schemeClr val="accent3"/>
          </a:lnRef>
          <a:fillRef idx="2">
            <a:schemeClr val="accent3"/>
          </a:fillRef>
          <a:effectRef idx="1">
            <a:schemeClr val="accent3"/>
          </a:effectRef>
          <a:fontRef idx="minor">
            <a:schemeClr val="dk1"/>
          </a:fontRef>
        </p:style>
        <p:txBody>
          <a:bodyPr lIns="36000" tIns="0" rIns="36000" bIns="0" rtlCol="0"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都市部における賃借料支援事業</a:t>
            </a:r>
          </a:p>
        </p:txBody>
      </p:sp>
      <p:sp>
        <p:nvSpPr>
          <p:cNvPr id="41" name="角丸四角形 40"/>
          <p:cNvSpPr/>
          <p:nvPr/>
        </p:nvSpPr>
        <p:spPr>
          <a:xfrm>
            <a:off x="2411760" y="2469390"/>
            <a:ext cx="1116000" cy="288000"/>
          </a:xfrm>
          <a:prstGeom prst="roundRect">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prstDash val="sysDot"/>
            <a:tailEnd type="arrow"/>
          </a:ln>
          <a:effectLst/>
        </p:spPr>
        <p:style>
          <a:lnRef idx="1">
            <a:schemeClr val="accent3"/>
          </a:lnRef>
          <a:fillRef idx="2">
            <a:schemeClr val="accent3"/>
          </a:fillRef>
          <a:effectRef idx="1">
            <a:schemeClr val="accent3"/>
          </a:effectRef>
          <a:fontRef idx="minor">
            <a:schemeClr val="dk1"/>
          </a:fontRef>
        </p:style>
        <p:txBody>
          <a:bodyPr lIns="36000" tIns="0" rIns="36000" bIns="0" rtlCol="0"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保育士ウェルカム事業開始</a:t>
            </a:r>
          </a:p>
        </p:txBody>
      </p:sp>
      <p:sp>
        <p:nvSpPr>
          <p:cNvPr id="42" name="フローチャート: 代替処理 41"/>
          <p:cNvSpPr/>
          <p:nvPr/>
        </p:nvSpPr>
        <p:spPr>
          <a:xfrm>
            <a:off x="4067944" y="2304000"/>
            <a:ext cx="1116000" cy="288000"/>
          </a:xfrm>
          <a:prstGeom prst="flowChartAlternateProcess">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prstDash val="sysDot"/>
            <a:tailEnd type="arrow"/>
          </a:ln>
          <a:effectLst/>
        </p:spPr>
        <p:style>
          <a:lnRef idx="1">
            <a:schemeClr val="accent3"/>
          </a:lnRef>
          <a:fillRef idx="2">
            <a:schemeClr val="accent3"/>
          </a:fillRef>
          <a:effectRef idx="1">
            <a:schemeClr val="accent3"/>
          </a:effectRef>
          <a:fontRef idx="minor">
            <a:schemeClr val="dk1"/>
          </a:fontRef>
        </p:style>
        <p:txBody>
          <a:bodyPr lIns="36000" tIns="0" rIns="36000" bIns="0" rtlCol="0"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働き方改革推進事業の開始</a:t>
            </a:r>
          </a:p>
        </p:txBody>
      </p:sp>
      <p:sp>
        <p:nvSpPr>
          <p:cNvPr id="40" name="角丸四角形 39"/>
          <p:cNvSpPr/>
          <p:nvPr/>
        </p:nvSpPr>
        <p:spPr>
          <a:xfrm>
            <a:off x="2411760" y="2977033"/>
            <a:ext cx="1116000" cy="214400"/>
          </a:xfrm>
          <a:prstGeom prst="roundRect">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prstDash val="sysDot"/>
            <a:tailEnd type="arrow"/>
          </a:ln>
          <a:effectLst/>
        </p:spPr>
        <p:style>
          <a:lnRef idx="1">
            <a:schemeClr val="accent3"/>
          </a:lnRef>
          <a:fillRef idx="2">
            <a:schemeClr val="accent3"/>
          </a:fillRef>
          <a:effectRef idx="1">
            <a:schemeClr val="accent3"/>
          </a:effectRef>
          <a:fontRef idx="minor">
            <a:schemeClr val="dk1"/>
          </a:fontRef>
        </p:style>
        <p:txBody>
          <a:bodyPr lIns="36000" tIns="0" rIns="36000" bIns="0" rtlCol="0"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国の無償化制度開始</a:t>
            </a:r>
          </a:p>
        </p:txBody>
      </p:sp>
      <p:sp>
        <p:nvSpPr>
          <p:cNvPr id="45" name="角丸四角形 44"/>
          <p:cNvSpPr/>
          <p:nvPr/>
        </p:nvSpPr>
        <p:spPr>
          <a:xfrm>
            <a:off x="4059423" y="5865849"/>
            <a:ext cx="1296000" cy="289570"/>
          </a:xfrm>
          <a:prstGeom prst="roundRect">
            <a:avLst>
              <a:gd name="adj" fmla="val 8683"/>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prstDash val="sysDot"/>
            <a:tailEnd type="arrow"/>
          </a:ln>
          <a:effectLst/>
        </p:spPr>
        <p:style>
          <a:lnRef idx="1">
            <a:schemeClr val="accent3"/>
          </a:lnRef>
          <a:fillRef idx="2">
            <a:schemeClr val="accent3"/>
          </a:fillRef>
          <a:effectRef idx="1">
            <a:schemeClr val="accent3"/>
          </a:effectRef>
          <a:fontRef idx="minor">
            <a:schemeClr val="dk1"/>
          </a:fontRef>
        </p:style>
        <p:txBody>
          <a:bodyPr lIns="36000" tIns="0" rIns="36000" bIns="0" rtlCol="0"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不登校児童生徒のための教育支援センター運営</a:t>
            </a:r>
            <a:endParaRPr kumimoji="1" lang="en-US" altLang="ja-JP" sz="8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47" name="フローチャート: 代替処理 46"/>
          <p:cNvSpPr/>
          <p:nvPr/>
        </p:nvSpPr>
        <p:spPr>
          <a:xfrm>
            <a:off x="5724128" y="2145390"/>
            <a:ext cx="1296000" cy="288000"/>
          </a:xfrm>
          <a:prstGeom prst="flowChartAlternateProcess">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prstDash val="sysDot"/>
            <a:tailEnd type="arrow"/>
          </a:ln>
          <a:effectLst/>
        </p:spPr>
        <p:style>
          <a:lnRef idx="1">
            <a:schemeClr val="accent3"/>
          </a:lnRef>
          <a:fillRef idx="2">
            <a:schemeClr val="accent3"/>
          </a:fillRef>
          <a:effectRef idx="1">
            <a:schemeClr val="accent3"/>
          </a:effectRef>
          <a:fontRef idx="minor">
            <a:schemeClr val="dk1"/>
          </a:fontRef>
        </p:style>
        <p:txBody>
          <a:bodyPr lIns="36000" tIns="0" rIns="36000" bIns="0" rtlCol="0"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不動産活用による保育施設整備マッチング事業</a:t>
            </a:r>
          </a:p>
        </p:txBody>
      </p:sp>
      <p:sp>
        <p:nvSpPr>
          <p:cNvPr id="48" name="フローチャート: 代替処理 47"/>
          <p:cNvSpPr/>
          <p:nvPr/>
        </p:nvSpPr>
        <p:spPr>
          <a:xfrm>
            <a:off x="5724128" y="2469390"/>
            <a:ext cx="1296000" cy="288000"/>
          </a:xfrm>
          <a:prstGeom prst="flowChartAlternateProcess">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prstDash val="sysDot"/>
            <a:tailEnd type="arrow"/>
          </a:ln>
          <a:effectLst/>
        </p:spPr>
        <p:style>
          <a:lnRef idx="1">
            <a:schemeClr val="accent3"/>
          </a:lnRef>
          <a:fillRef idx="2">
            <a:schemeClr val="accent3"/>
          </a:fillRef>
          <a:effectRef idx="1">
            <a:schemeClr val="accent3"/>
          </a:effectRef>
          <a:fontRef idx="minor">
            <a:schemeClr val="dk1"/>
          </a:fontRef>
        </p:style>
        <p:txBody>
          <a:bodyPr lIns="36000" tIns="0" rIns="36000" bIns="0" rtlCol="0"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医療的ケア児対応看護師等雇用経費助成</a:t>
            </a:r>
            <a:r>
              <a:rPr kumimoji="1" lang="ja-JP" altLang="en-US"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事業</a:t>
            </a:r>
            <a:endPar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33" name="テキスト ボックス 36"/>
          <p:cNvSpPr txBox="1"/>
          <p:nvPr/>
        </p:nvSpPr>
        <p:spPr>
          <a:xfrm>
            <a:off x="55366" y="70266"/>
            <a:ext cx="3491880"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Ⅰ</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　政策の刷新・現役世代の重点投資（子育て</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教育）</a:t>
            </a:r>
          </a:p>
        </p:txBody>
      </p:sp>
      <p:sp>
        <p:nvSpPr>
          <p:cNvPr id="4" name="スライド番号プレースホルダー 3"/>
          <p:cNvSpPr>
            <a:spLocks noGrp="1"/>
          </p:cNvSpPr>
          <p:nvPr>
            <p:ph type="sldNum" sz="quarter" idx="12"/>
          </p:nvPr>
        </p:nvSpPr>
        <p:spPr/>
        <p:txBody>
          <a:bodyPr/>
          <a:lstStyle/>
          <a:p>
            <a:fld id="{63BC356D-1576-478B-8647-1361C6E9DFF7}" type="slidenum">
              <a:rPr lang="ja-JP" altLang="en-US" smtClean="0"/>
              <a:pPr/>
              <a:t>7</a:t>
            </a:fld>
            <a:endParaRPr lang="ja-JP" altLang="en-US"/>
          </a:p>
        </p:txBody>
      </p:sp>
    </p:spTree>
    <p:extLst>
      <p:ext uri="{BB962C8B-B14F-4D97-AF65-F5344CB8AC3E}">
        <p14:creationId xmlns:p14="http://schemas.microsoft.com/office/powerpoint/2010/main" val="3015662489"/>
      </p:ext>
    </p:extLst>
  </p:cSld>
  <p:clrMapOvr>
    <a:masterClrMapping/>
  </p:clrMapOvr>
  <p:timing>
    <p:tnLst>
      <p:par>
        <p:cTn id="1" dur="indefinite" restart="never" nodeType="tmRoot"/>
      </p:par>
    </p:tn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32" name="直線コネクタ 31"/>
          <p:cNvCxnSpPr/>
          <p:nvPr/>
        </p:nvCxnSpPr>
        <p:spPr>
          <a:xfrm>
            <a:off x="179512" y="692696"/>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8" name="テキスト ボックス 27"/>
          <p:cNvSpPr txBox="1"/>
          <p:nvPr/>
        </p:nvSpPr>
        <p:spPr>
          <a:xfrm>
            <a:off x="467544" y="898639"/>
            <a:ext cx="8424936" cy="1384995"/>
          </a:xfrm>
          <a:prstGeom prst="rect">
            <a:avLst/>
          </a:prstGeom>
          <a:noFill/>
        </p:spPr>
        <p:txBody>
          <a:bodyPr wrap="square"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コスト削減及び事業規模の縮小に伴う営業所の統廃合</a:t>
            </a:r>
            <a:br>
              <a:rPr kumimoji="1" lang="ja-JP" altLang="en-US" sz="1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br>
            <a:r>
              <a:rPr kumimoji="1" lang="ja-JP" altLang="en-US" sz="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r>
            <a:br>
              <a:rPr kumimoji="1" lang="ja-JP" altLang="en-US" sz="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br>
            <a:r>
              <a:rPr kumimoji="1" lang="ja-JP" altLang="en-US" sz="1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・コスト削減の一環として、管理委託の推進を行った（管理委託比率 </a:t>
            </a:r>
            <a:r>
              <a:rPr kumimoji="1" lang="en-US" altLang="ja-JP" sz="1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H29</a:t>
            </a:r>
            <a:r>
              <a:rPr kumimoji="1" lang="ja-JP" altLang="en-US" sz="1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58.9</a:t>
            </a:r>
            <a:r>
              <a:rPr kumimoji="1" lang="ja-JP" altLang="en-US" sz="1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br>
              <a:rPr kumimoji="1" lang="ja-JP" altLang="en-US" sz="1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br>
            <a:r>
              <a:rPr kumimoji="1" lang="ja-JP" altLang="en-US" sz="1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H14</a:t>
            </a:r>
            <a:r>
              <a:rPr kumimoji="1" lang="ja-JP" altLang="en-US" sz="1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：古市・住之江営業所、</a:t>
            </a:r>
            <a:r>
              <a:rPr kumimoji="1" lang="en-US" altLang="ja-JP" sz="1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H17</a:t>
            </a:r>
            <a:r>
              <a:rPr kumimoji="1" lang="ja-JP" altLang="en-US" sz="1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：長吉営業所、</a:t>
            </a:r>
            <a:r>
              <a:rPr kumimoji="1" lang="en-US" altLang="ja-JP" sz="1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H18</a:t>
            </a:r>
            <a:r>
              <a:rPr kumimoji="1" lang="ja-JP" altLang="en-US" sz="1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：酉島営業所、</a:t>
            </a:r>
            <a:br>
              <a:rPr kumimoji="1" lang="ja-JP" altLang="en-US" sz="1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br>
            <a:r>
              <a:rPr kumimoji="1" lang="ja-JP" altLang="en-US" sz="1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H19</a:t>
            </a:r>
            <a:r>
              <a:rPr kumimoji="1" lang="ja-JP" altLang="en-US" sz="1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：井高野営業所（南海バス）、</a:t>
            </a:r>
            <a:r>
              <a:rPr kumimoji="1" lang="en-US" altLang="ja-JP" sz="1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H22</a:t>
            </a:r>
            <a:r>
              <a:rPr kumimoji="1" lang="ja-JP" altLang="en-US" sz="1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：古市営業所の廃止に伴い、鶴町営業所を管理委託</a:t>
            </a:r>
            <a:br>
              <a:rPr kumimoji="1" lang="ja-JP" altLang="en-US" sz="1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br>
            <a:r>
              <a:rPr kumimoji="1" lang="ja-JP" altLang="en-US" sz="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r>
            <a:br>
              <a:rPr kumimoji="1" lang="ja-JP" altLang="en-US" sz="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br>
            <a:r>
              <a:rPr kumimoji="1" lang="ja-JP" altLang="en-US" sz="1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・事業規模の縮小に伴い、営業所の統廃合を行った（</a:t>
            </a:r>
            <a:r>
              <a:rPr kumimoji="1" lang="en-US" altLang="ja-JP" sz="1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11</a:t>
            </a:r>
            <a:r>
              <a:rPr kumimoji="1" lang="ja-JP" altLang="en-US" sz="1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ヵ所⇒７ヵ所）</a:t>
            </a:r>
            <a:br>
              <a:rPr kumimoji="1" lang="ja-JP" altLang="en-US" sz="1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br>
            <a:r>
              <a:rPr kumimoji="1" lang="ja-JP" altLang="en-US" sz="1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H21</a:t>
            </a:r>
            <a:r>
              <a:rPr kumimoji="1" lang="ja-JP" altLang="en-US" sz="1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：古市営業所、</a:t>
            </a:r>
            <a:r>
              <a:rPr kumimoji="1" lang="en-US" altLang="ja-JP" sz="1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H24</a:t>
            </a:r>
            <a:r>
              <a:rPr kumimoji="1" lang="ja-JP" altLang="en-US" sz="1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：港・長吉営業所、</a:t>
            </a:r>
            <a:r>
              <a:rPr kumimoji="1" lang="en-US" altLang="ja-JP" sz="1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H25</a:t>
            </a:r>
            <a:r>
              <a:rPr kumimoji="1" lang="ja-JP" altLang="en-US" sz="1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：東成営業所</a:t>
            </a:r>
            <a:endParaRPr kumimoji="1" lang="en-US" altLang="ja-JP" sz="1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41" name="正方形/長方形 40"/>
          <p:cNvSpPr/>
          <p:nvPr/>
        </p:nvSpPr>
        <p:spPr>
          <a:xfrm>
            <a:off x="251520" y="260648"/>
            <a:ext cx="5904656" cy="369332"/>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rPr>
              <a:t>①収支の改善</a:t>
            </a:r>
          </a:p>
        </p:txBody>
      </p:sp>
      <p:sp>
        <p:nvSpPr>
          <p:cNvPr id="31" name="正方形/長方形 30"/>
          <p:cNvSpPr/>
          <p:nvPr/>
        </p:nvSpPr>
        <p:spPr>
          <a:xfrm>
            <a:off x="7410734" y="349327"/>
            <a:ext cx="1719619" cy="369332"/>
          </a:xfrm>
          <a:prstGeom prst="rect">
            <a:avLst/>
          </a:prstGeom>
          <a:noFill/>
        </p:spPr>
        <p:txBody>
          <a:bodyPr wrap="square">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Outcome</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p>
        </p:txBody>
      </p:sp>
      <p:sp>
        <p:nvSpPr>
          <p:cNvPr id="15" name="テキスト ボックス 14"/>
          <p:cNvSpPr txBox="1"/>
          <p:nvPr/>
        </p:nvSpPr>
        <p:spPr>
          <a:xfrm>
            <a:off x="0" y="0"/>
            <a:ext cx="3851920" cy="26064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Ⅱ</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公民連携</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経営形態の見直し</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民営化の取組</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・バス</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79</a:t>
            </a:fld>
            <a:endParaRPr lang="ja-JP" altLang="en-US"/>
          </a:p>
        </p:txBody>
      </p:sp>
      <p:pic>
        <p:nvPicPr>
          <p:cNvPr id="3" name="図 2"/>
          <p:cNvPicPr>
            <a:picLocks noChangeAspect="1"/>
          </p:cNvPicPr>
          <p:nvPr/>
        </p:nvPicPr>
        <p:blipFill>
          <a:blip r:embed="rId2"/>
          <a:stretch>
            <a:fillRect/>
          </a:stretch>
        </p:blipFill>
        <p:spPr>
          <a:xfrm>
            <a:off x="663821" y="2326959"/>
            <a:ext cx="7413379" cy="4285859"/>
          </a:xfrm>
          <a:prstGeom prst="rect">
            <a:avLst/>
          </a:prstGeom>
        </p:spPr>
      </p:pic>
    </p:spTree>
    <p:extLst>
      <p:ext uri="{BB962C8B-B14F-4D97-AF65-F5344CB8AC3E}">
        <p14:creationId xmlns:p14="http://schemas.microsoft.com/office/powerpoint/2010/main" val="149915837"/>
      </p:ext>
    </p:extLst>
  </p:cSld>
  <p:clrMapOvr>
    <a:masterClrMapping/>
  </p:clrMapOvr>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67" name="カギ線コネクタ 83"/>
          <p:cNvCxnSpPr>
            <a:stCxn id="77" idx="3"/>
          </p:cNvCxnSpPr>
          <p:nvPr/>
        </p:nvCxnSpPr>
        <p:spPr bwMode="auto">
          <a:xfrm>
            <a:off x="5816449" y="2145099"/>
            <a:ext cx="792000" cy="2580045"/>
          </a:xfrm>
          <a:prstGeom prst="bentConnector2">
            <a:avLst/>
          </a:prstGeom>
          <a:ln w="4445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69" name="直線コネクタ 68"/>
          <p:cNvCxnSpPr/>
          <p:nvPr/>
        </p:nvCxnSpPr>
        <p:spPr>
          <a:xfrm>
            <a:off x="179512" y="692696"/>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71" name="角丸四角形 70"/>
          <p:cNvSpPr/>
          <p:nvPr/>
        </p:nvSpPr>
        <p:spPr bwMode="auto">
          <a:xfrm>
            <a:off x="384683" y="4404070"/>
            <a:ext cx="8302625" cy="2160000"/>
          </a:xfrm>
          <a:prstGeom prst="roundRect">
            <a:avLst/>
          </a:prstGeom>
          <a:noFill/>
          <a:ln>
            <a:solidFill>
              <a:schemeClr val="tx1"/>
            </a:solidFill>
            <a:prstDash val="dash"/>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cxnSp>
        <p:nvCxnSpPr>
          <p:cNvPr id="72" name="カギ線コネクタ 83"/>
          <p:cNvCxnSpPr/>
          <p:nvPr/>
        </p:nvCxnSpPr>
        <p:spPr bwMode="auto">
          <a:xfrm rot="10800000" flipV="1">
            <a:off x="2566219" y="2169144"/>
            <a:ext cx="791132" cy="2556000"/>
          </a:xfrm>
          <a:prstGeom prst="bentConnector2">
            <a:avLst/>
          </a:prstGeom>
          <a:ln w="4445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73" name="正方形/長方形 72"/>
          <p:cNvSpPr/>
          <p:nvPr/>
        </p:nvSpPr>
        <p:spPr bwMode="auto">
          <a:xfrm>
            <a:off x="1586731" y="3474398"/>
            <a:ext cx="1958975" cy="479425"/>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重複系統の集約などにより効率的な運行を行う</a:t>
            </a:r>
          </a:p>
        </p:txBody>
      </p:sp>
      <p:sp>
        <p:nvSpPr>
          <p:cNvPr id="74" name="正方形/長方形 73"/>
          <p:cNvSpPr/>
          <p:nvPr/>
        </p:nvSpPr>
        <p:spPr bwMode="auto">
          <a:xfrm>
            <a:off x="777106" y="4725144"/>
            <a:ext cx="3578225" cy="525462"/>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事業性のある路線</a:t>
            </a:r>
            <a:endParaRPr kumimoji="1" lang="en-US" altLang="ja-JP" sz="14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５９系統</a:t>
            </a:r>
          </a:p>
        </p:txBody>
      </p:sp>
      <p:sp>
        <p:nvSpPr>
          <p:cNvPr id="75" name="正方形/長方形 74"/>
          <p:cNvSpPr/>
          <p:nvPr/>
        </p:nvSpPr>
        <p:spPr bwMode="auto">
          <a:xfrm>
            <a:off x="4864919" y="4725144"/>
            <a:ext cx="3578225" cy="525463"/>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新たな地域サービス系路線</a:t>
            </a:r>
            <a:endParaRPr kumimoji="1" lang="en-US" altLang="ja-JP" sz="14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３０系統</a:t>
            </a:r>
          </a:p>
        </p:txBody>
      </p:sp>
      <p:sp>
        <p:nvSpPr>
          <p:cNvPr id="76" name="テキスト ボックス 3"/>
          <p:cNvSpPr>
            <a:spLocks noChangeArrowheads="1"/>
          </p:cNvSpPr>
          <p:nvPr/>
        </p:nvSpPr>
        <p:spPr bwMode="auto">
          <a:xfrm>
            <a:off x="1662931" y="6299026"/>
            <a:ext cx="5911850" cy="514350"/>
          </a:xfrm>
          <a:prstGeom prst="roundRect">
            <a:avLst>
              <a:gd name="adj" fmla="val 18850"/>
            </a:avLst>
          </a:prstGeom>
          <a:solidFill>
            <a:schemeClr val="bg1"/>
          </a:solidFill>
          <a:ln w="9525">
            <a:solidFill>
              <a:schemeClr val="tx1"/>
            </a:solidFill>
            <a:round/>
            <a:headEnd/>
            <a:tailEnd/>
          </a:ln>
        </p:spPr>
        <p:txBody>
          <a:bodyPr lIns="72000" tIns="0" rIns="72000" bIns="0" anchor="ct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大阪市の交通政策（バスインフラ）</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地域サービス系路線については</a:t>
            </a:r>
            <a:r>
              <a:rPr kumimoji="1" lang="en-US" altLang="ja-JP"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10</a:t>
            </a:r>
            <a:r>
              <a:rPr kumimoji="1"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億円未満の補助で維持</a:t>
            </a:r>
            <a:r>
              <a:rPr kumimoji="1" lang="en-US" altLang="ja-JP"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p:txBody>
      </p:sp>
      <p:sp>
        <p:nvSpPr>
          <p:cNvPr id="77" name="正方形/長方形 76"/>
          <p:cNvSpPr/>
          <p:nvPr/>
        </p:nvSpPr>
        <p:spPr bwMode="auto">
          <a:xfrm>
            <a:off x="3357351" y="1929199"/>
            <a:ext cx="2459098" cy="431800"/>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en-US" altLang="ja-JP" sz="14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既存のバス路線　　１０３系統</a:t>
            </a:r>
            <a:endParaRPr kumimoji="1" lang="en-US" altLang="ja-JP" sz="14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en-US" altLang="ja-JP" sz="14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78" name="正方形/長方形 77"/>
          <p:cNvSpPr/>
          <p:nvPr/>
        </p:nvSpPr>
        <p:spPr bwMode="auto">
          <a:xfrm>
            <a:off x="1440681" y="2432949"/>
            <a:ext cx="2303463" cy="952500"/>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事業性のある路線</a:t>
            </a:r>
            <a:endParaRPr kumimoji="1" lang="en-US" altLang="ja-JP" sz="14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５９系統</a:t>
            </a:r>
            <a:endParaRPr kumimoji="1" lang="en-US" altLang="ja-JP" sz="14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独立採算による運営</a:t>
            </a:r>
            <a:endParaRPr kumimoji="1" lang="en-US" altLang="ja-JP" sz="12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によって維持</a:t>
            </a:r>
          </a:p>
        </p:txBody>
      </p:sp>
      <p:sp>
        <p:nvSpPr>
          <p:cNvPr id="79" name="テキスト ボックス 113"/>
          <p:cNvSpPr txBox="1">
            <a:spLocks noChangeArrowheads="1"/>
          </p:cNvSpPr>
          <p:nvPr/>
        </p:nvSpPr>
        <p:spPr bwMode="auto">
          <a:xfrm>
            <a:off x="5298306" y="3429000"/>
            <a:ext cx="2755900" cy="830262"/>
          </a:xfrm>
          <a:prstGeom prst="rect">
            <a:avLst/>
          </a:prstGeom>
          <a:solidFill>
            <a:schemeClr val="bg1"/>
          </a:solidFill>
          <a:ln w="25400">
            <a:solidFill>
              <a:schemeClr val="tx1"/>
            </a:solidFill>
            <a:miter lim="800000"/>
            <a:headEnd/>
            <a:tailEnd/>
          </a:ln>
        </p:spPr>
        <p:txBody>
          <a:bodyPr>
            <a:spAutoFit/>
          </a:bodyPr>
          <a:lstStyle/>
          <a:p>
            <a:pPr marL="95250" marR="0" lvl="0" indent="-95250"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rPr>
              <a:t>公共交通ネットワークの観点から交通不</a:t>
            </a:r>
          </a:p>
          <a:p>
            <a:pPr marL="95250" marR="0" lvl="0" indent="-95250"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rPr>
              <a:t>便地域を極力生じさせないように検討</a:t>
            </a:r>
          </a:p>
          <a:p>
            <a:pPr marL="95250" marR="0" lvl="0" indent="-95250"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rPr>
              <a:t>を加えるとともに、重複系統を統合する</a:t>
            </a:r>
          </a:p>
          <a:p>
            <a:pPr marL="95250" marR="0" lvl="0" indent="-95250"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rPr>
              <a:t>など効率性の観点からも見直しを行う</a:t>
            </a:r>
            <a:endParaRPr kumimoji="1" lang="en-US" altLang="ja-JP" sz="1200" b="1"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80" name="正方形/長方形 79"/>
          <p:cNvSpPr/>
          <p:nvPr/>
        </p:nvSpPr>
        <p:spPr bwMode="auto">
          <a:xfrm>
            <a:off x="5503094" y="2420888"/>
            <a:ext cx="2301875" cy="950913"/>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地域サービス系路線</a:t>
            </a:r>
            <a:endParaRPr kumimoji="1" lang="en-US" altLang="ja-JP" sz="14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４４系統</a:t>
            </a:r>
            <a:endParaRPr kumimoji="1" lang="en-US" altLang="ja-JP" sz="14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大阪市が支援して真に必要な</a:t>
            </a:r>
            <a:endParaRPr kumimoji="1" lang="en-US" altLang="ja-JP" sz="12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地域の移動手段を確保</a:t>
            </a:r>
          </a:p>
        </p:txBody>
      </p:sp>
      <p:sp>
        <p:nvSpPr>
          <p:cNvPr id="81" name="大かっこ 80"/>
          <p:cNvSpPr/>
          <p:nvPr/>
        </p:nvSpPr>
        <p:spPr>
          <a:xfrm>
            <a:off x="1758181" y="2924944"/>
            <a:ext cx="1651000" cy="382587"/>
          </a:xfrm>
          <a:prstGeom prst="bracketPair">
            <a:avLst/>
          </a:prstGeom>
          <a:ln w="6350">
            <a:solidFill>
              <a:schemeClr val="tx1"/>
            </a:solidFill>
          </a:ln>
        </p:spPr>
        <p:style>
          <a:lnRef idx="1">
            <a:schemeClr val="accent1"/>
          </a:lnRef>
          <a:fillRef idx="0">
            <a:schemeClr val="accent1"/>
          </a:fillRef>
          <a:effectRef idx="0">
            <a:schemeClr val="accent1"/>
          </a:effectRef>
          <a:fontRef idx="minor">
            <a:schemeClr val="tx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82" name="大かっこ 81"/>
          <p:cNvSpPr/>
          <p:nvPr/>
        </p:nvSpPr>
        <p:spPr>
          <a:xfrm>
            <a:off x="5631681" y="2931294"/>
            <a:ext cx="2066925" cy="384175"/>
          </a:xfrm>
          <a:prstGeom prst="bracketPair">
            <a:avLst/>
          </a:prstGeom>
          <a:ln w="6350">
            <a:solidFill>
              <a:schemeClr val="tx1"/>
            </a:solidFill>
          </a:ln>
        </p:spPr>
        <p:style>
          <a:lnRef idx="1">
            <a:schemeClr val="accent1"/>
          </a:lnRef>
          <a:fillRef idx="0">
            <a:schemeClr val="accent1"/>
          </a:fillRef>
          <a:effectRef idx="0">
            <a:schemeClr val="accent1"/>
          </a:effectRef>
          <a:fontRef idx="minor">
            <a:schemeClr val="tx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83" name="テキスト ボックス 70"/>
          <p:cNvSpPr txBox="1">
            <a:spLocks noChangeArrowheads="1"/>
          </p:cNvSpPr>
          <p:nvPr/>
        </p:nvSpPr>
        <p:spPr bwMode="auto">
          <a:xfrm>
            <a:off x="3493319" y="2368937"/>
            <a:ext cx="2251075" cy="339725"/>
          </a:xfrm>
          <a:prstGeom prst="rect">
            <a:avLst/>
          </a:prstGeom>
          <a:noFill/>
          <a:ln>
            <a:noFill/>
          </a:ln>
        </p:spPr>
        <p:txBody>
          <a:bodyPr anchor="ctr" anchorCtr="1">
            <a:spAutoFit/>
          </a:bodyP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2013.4.1</a:t>
            </a:r>
            <a:r>
              <a:rPr kumimoji="1" lang="ja-JP" altLang="en-US" sz="1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p>
        </p:txBody>
      </p:sp>
      <p:sp>
        <p:nvSpPr>
          <p:cNvPr id="84" name="テキスト ボックス 70"/>
          <p:cNvSpPr txBox="1">
            <a:spLocks noChangeArrowheads="1"/>
          </p:cNvSpPr>
          <p:nvPr/>
        </p:nvSpPr>
        <p:spPr bwMode="auto">
          <a:xfrm>
            <a:off x="3494906" y="4365104"/>
            <a:ext cx="2251075" cy="339725"/>
          </a:xfrm>
          <a:prstGeom prst="rect">
            <a:avLst/>
          </a:prstGeom>
          <a:noFill/>
          <a:ln>
            <a:noFill/>
          </a:ln>
        </p:spPr>
        <p:txBody>
          <a:bodyPr anchor="ctr" anchorCtr="1">
            <a:spAutoFit/>
          </a:bodyP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2014.4.1</a:t>
            </a:r>
            <a:r>
              <a:rPr kumimoji="1" lang="ja-JP" altLang="en-US" sz="1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p>
        </p:txBody>
      </p:sp>
      <p:sp>
        <p:nvSpPr>
          <p:cNvPr id="85" name="テキスト ボックス 70"/>
          <p:cNvSpPr txBox="1">
            <a:spLocks noChangeArrowheads="1"/>
          </p:cNvSpPr>
          <p:nvPr/>
        </p:nvSpPr>
        <p:spPr bwMode="auto">
          <a:xfrm>
            <a:off x="467543" y="764704"/>
            <a:ext cx="8415200" cy="738664"/>
          </a:xfrm>
          <a:prstGeom prst="rect">
            <a:avLst/>
          </a:prstGeom>
          <a:noFill/>
          <a:ln>
            <a:noFill/>
          </a:ln>
        </p:spPr>
        <p:txBody>
          <a:bodyPr wrap="square" anchor="ctr" anchorCtr="1">
            <a:spAutoFit/>
          </a:bodyP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rgbClr val="FF0000"/>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2014</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4</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日にバス路線について、</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charset="-128"/>
                <a:cs typeface="+mn-cs"/>
              </a:rPr>
              <a:t> 「バス事業民営化基本プラン（案）」に沿って </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「事業性のある路線」と「地域サービス系路線」に分類した見直しを実施。</a:t>
            </a: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見直し後においても、鉄道と合わせて市内を公共交通ネットワーク網でほぼカバーできている。</a:t>
            </a:r>
          </a:p>
        </p:txBody>
      </p:sp>
      <p:sp>
        <p:nvSpPr>
          <p:cNvPr id="86" name="正方形/長方形 85"/>
          <p:cNvSpPr/>
          <p:nvPr/>
        </p:nvSpPr>
        <p:spPr>
          <a:xfrm>
            <a:off x="251520" y="260648"/>
            <a:ext cx="5904656" cy="369332"/>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rPr>
              <a:t>①収支の改善　（バス路線の再構築）</a:t>
            </a:r>
          </a:p>
        </p:txBody>
      </p:sp>
      <p:sp>
        <p:nvSpPr>
          <p:cNvPr id="87" name="正方形/長方形 86"/>
          <p:cNvSpPr/>
          <p:nvPr/>
        </p:nvSpPr>
        <p:spPr>
          <a:xfrm>
            <a:off x="7410734" y="349327"/>
            <a:ext cx="1719619" cy="369332"/>
          </a:xfrm>
          <a:prstGeom prst="rect">
            <a:avLst/>
          </a:prstGeom>
          <a:noFill/>
        </p:spPr>
        <p:txBody>
          <a:bodyPr wrap="square">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Outcome</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p>
        </p:txBody>
      </p:sp>
      <p:sp>
        <p:nvSpPr>
          <p:cNvPr id="88" name="テキスト ボックス 70"/>
          <p:cNvSpPr txBox="1">
            <a:spLocks noChangeArrowheads="1"/>
          </p:cNvSpPr>
          <p:nvPr/>
        </p:nvSpPr>
        <p:spPr bwMode="auto">
          <a:xfrm>
            <a:off x="3360899" y="1465227"/>
            <a:ext cx="2217274" cy="387286"/>
          </a:xfrm>
          <a:prstGeom prst="rect">
            <a:avLst/>
          </a:prstGeom>
          <a:noFill/>
          <a:ln>
            <a:noFill/>
          </a:ln>
        </p:spPr>
        <p:txBody>
          <a:bodyPr wrap="none" anchor="ctr" anchorCtr="1">
            <a:spAutoFit/>
          </a:bodyP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marL="0" marR="0" lvl="0" indent="0" algn="l" defTabSz="914400" rtl="0" eaLnBrk="1" fontAlgn="auto" latinLnBrk="0" hangingPunct="1">
              <a:lnSpc>
                <a:spcPts val="2300"/>
              </a:lnSpc>
              <a:spcBef>
                <a:spcPts val="0"/>
              </a:spcBef>
              <a:spcAft>
                <a:spcPts val="0"/>
              </a:spcAft>
              <a:buClrTx/>
              <a:buSzTx/>
              <a:buFontTx/>
              <a:buNone/>
              <a:tabLst/>
              <a:defRPr/>
            </a:pPr>
            <a:r>
              <a:rPr kumimoji="1" lang="ja-JP" altLang="en-US" sz="16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路線</a:t>
            </a:r>
            <a:r>
              <a:rPr kumimoji="1" lang="ja-JP" altLang="en-US" sz="1600" b="0" i="0" u="sng" strike="noStrike" kern="1200" cap="none" spc="0" normalizeH="0" baseline="0" noProof="0" dirty="0">
                <a:ln>
                  <a:noFill/>
                </a:ln>
                <a:solidFill>
                  <a:sysClr val="windowText" lastClr="000000"/>
                </a:solidFill>
                <a:effectLst/>
                <a:uLnTx/>
                <a:uFillTx/>
                <a:latin typeface="ＭＳ Ｐゴシック" panose="020B0600070205080204" pitchFamily="50" charset="-128"/>
                <a:ea typeface="ＭＳ Ｐゴシック" panose="020B0600070205080204" pitchFamily="50" charset="-128"/>
                <a:cs typeface="+mn-cs"/>
              </a:rPr>
              <a:t>の再構築の考え方</a:t>
            </a:r>
          </a:p>
        </p:txBody>
      </p:sp>
      <p:sp>
        <p:nvSpPr>
          <p:cNvPr id="89" name="正方形/長方形 88"/>
          <p:cNvSpPr/>
          <p:nvPr/>
        </p:nvSpPr>
        <p:spPr bwMode="auto">
          <a:xfrm>
            <a:off x="755576" y="5711849"/>
            <a:ext cx="3578225" cy="525462"/>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事業性のある路線</a:t>
            </a:r>
            <a:endParaRPr kumimoji="1" lang="en-US" altLang="ja-JP" sz="14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５７系統</a:t>
            </a:r>
          </a:p>
        </p:txBody>
      </p:sp>
      <p:sp>
        <p:nvSpPr>
          <p:cNvPr id="90" name="正方形/長方形 89"/>
          <p:cNvSpPr/>
          <p:nvPr/>
        </p:nvSpPr>
        <p:spPr bwMode="auto">
          <a:xfrm>
            <a:off x="4843389" y="5711849"/>
            <a:ext cx="3578225" cy="525463"/>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新たな地域サービス系路線</a:t>
            </a:r>
            <a:endParaRPr kumimoji="1" lang="en-US" altLang="ja-JP" sz="14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２９系統</a:t>
            </a:r>
          </a:p>
        </p:txBody>
      </p:sp>
      <p:cxnSp>
        <p:nvCxnSpPr>
          <p:cNvPr id="91" name="直線矢印コネクタ 90"/>
          <p:cNvCxnSpPr>
            <a:stCxn id="74" idx="2"/>
            <a:endCxn id="89" idx="0"/>
          </p:cNvCxnSpPr>
          <p:nvPr/>
        </p:nvCxnSpPr>
        <p:spPr>
          <a:xfrm flipH="1">
            <a:off x="2544689" y="5250606"/>
            <a:ext cx="0" cy="461243"/>
          </a:xfrm>
          <a:prstGeom prst="straightConnector1">
            <a:avLst/>
          </a:prstGeom>
          <a:ln w="44450">
            <a:solidFill>
              <a:schemeClr val="tx1"/>
            </a:solidFill>
            <a:headEnd type="none"/>
            <a:tailEnd type="arrow"/>
          </a:ln>
        </p:spPr>
        <p:style>
          <a:lnRef idx="1">
            <a:schemeClr val="accent1"/>
          </a:lnRef>
          <a:fillRef idx="0">
            <a:schemeClr val="accent1"/>
          </a:fillRef>
          <a:effectRef idx="0">
            <a:schemeClr val="accent1"/>
          </a:effectRef>
          <a:fontRef idx="minor">
            <a:schemeClr val="tx1"/>
          </a:fontRef>
        </p:style>
      </p:cxnSp>
      <p:cxnSp>
        <p:nvCxnSpPr>
          <p:cNvPr id="92" name="直線矢印コネクタ 91"/>
          <p:cNvCxnSpPr/>
          <p:nvPr/>
        </p:nvCxnSpPr>
        <p:spPr>
          <a:xfrm flipH="1">
            <a:off x="6603902" y="5250606"/>
            <a:ext cx="0" cy="461243"/>
          </a:xfrm>
          <a:prstGeom prst="straightConnector1">
            <a:avLst/>
          </a:prstGeom>
          <a:ln w="44450">
            <a:solidFill>
              <a:schemeClr val="tx1"/>
            </a:solidFill>
            <a:headEnd type="none"/>
            <a:tailEnd type="arrow"/>
          </a:ln>
        </p:spPr>
        <p:style>
          <a:lnRef idx="1">
            <a:schemeClr val="accent1"/>
          </a:lnRef>
          <a:fillRef idx="0">
            <a:schemeClr val="accent1"/>
          </a:fillRef>
          <a:effectRef idx="0">
            <a:schemeClr val="accent1"/>
          </a:effectRef>
          <a:fontRef idx="minor">
            <a:schemeClr val="tx1"/>
          </a:fontRef>
        </p:style>
      </p:cxnSp>
      <p:sp>
        <p:nvSpPr>
          <p:cNvPr id="93" name="テキスト ボックス 70"/>
          <p:cNvSpPr txBox="1">
            <a:spLocks noChangeArrowheads="1"/>
          </p:cNvSpPr>
          <p:nvPr/>
        </p:nvSpPr>
        <p:spPr bwMode="auto">
          <a:xfrm>
            <a:off x="3491880" y="5393531"/>
            <a:ext cx="2251075" cy="339725"/>
          </a:xfrm>
          <a:prstGeom prst="rect">
            <a:avLst/>
          </a:prstGeom>
          <a:noFill/>
          <a:ln>
            <a:noFill/>
          </a:ln>
        </p:spPr>
        <p:txBody>
          <a:bodyPr anchor="ctr" anchorCtr="1">
            <a:spAutoFit/>
          </a:bodyP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2015.10.1</a:t>
            </a:r>
            <a:r>
              <a:rPr kumimoji="1" lang="ja-JP" altLang="en-US" sz="1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p>
        </p:txBody>
      </p:sp>
      <p:sp>
        <p:nvSpPr>
          <p:cNvPr id="33" name="テキスト ボックス 32"/>
          <p:cNvSpPr txBox="1"/>
          <p:nvPr/>
        </p:nvSpPr>
        <p:spPr>
          <a:xfrm>
            <a:off x="0" y="0"/>
            <a:ext cx="3851920" cy="26064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Ⅱ</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公民連携</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経営形態の見直し</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民営化の取組</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・バス</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80</a:t>
            </a:fld>
            <a:endParaRPr lang="ja-JP" altLang="en-US"/>
          </a:p>
        </p:txBody>
      </p:sp>
    </p:spTree>
    <p:extLst>
      <p:ext uri="{BB962C8B-B14F-4D97-AF65-F5344CB8AC3E}">
        <p14:creationId xmlns:p14="http://schemas.microsoft.com/office/powerpoint/2010/main" val="1950143705"/>
      </p:ext>
    </p:extLst>
  </p:cSld>
  <p:clrMapOvr>
    <a:masterClrMapping/>
  </p:clrMapOvr>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 name="角丸四角形 38"/>
          <p:cNvSpPr/>
          <p:nvPr/>
        </p:nvSpPr>
        <p:spPr>
          <a:xfrm>
            <a:off x="2809690" y="6147401"/>
            <a:ext cx="1070268" cy="389897"/>
          </a:xfrm>
          <a:prstGeom prst="roundRect">
            <a:avLst>
              <a:gd name="adj" fmla="val 3640"/>
            </a:avLst>
          </a:prstGeom>
          <a:solidFill>
            <a:schemeClr val="accent6">
              <a:lumMod val="60000"/>
              <a:lumOff val="40000"/>
              <a:alpha val="5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42" name="角丸四角形 41"/>
          <p:cNvSpPr/>
          <p:nvPr/>
        </p:nvSpPr>
        <p:spPr>
          <a:xfrm>
            <a:off x="2938381" y="4568894"/>
            <a:ext cx="800567" cy="146632"/>
          </a:xfrm>
          <a:prstGeom prst="roundRect">
            <a:avLst>
              <a:gd name="adj" fmla="val 3640"/>
            </a:avLst>
          </a:prstGeom>
          <a:solidFill>
            <a:schemeClr val="accent6">
              <a:lumMod val="60000"/>
              <a:lumOff val="40000"/>
              <a:alpha val="5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27" name="正方形/長方形 26"/>
          <p:cNvSpPr/>
          <p:nvPr/>
        </p:nvSpPr>
        <p:spPr>
          <a:xfrm>
            <a:off x="251520" y="260648"/>
            <a:ext cx="5904656" cy="369332"/>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rPr>
              <a:t>②経営形態の見直し</a:t>
            </a:r>
          </a:p>
        </p:txBody>
      </p:sp>
      <p:cxnSp>
        <p:nvCxnSpPr>
          <p:cNvPr id="28" name="直線コネクタ 27"/>
          <p:cNvCxnSpPr/>
          <p:nvPr/>
        </p:nvCxnSpPr>
        <p:spPr>
          <a:xfrm>
            <a:off x="179512" y="620688"/>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2" name="正方形/長方形 31"/>
          <p:cNvSpPr/>
          <p:nvPr/>
        </p:nvSpPr>
        <p:spPr>
          <a:xfrm>
            <a:off x="7410734" y="278987"/>
            <a:ext cx="1719619" cy="369332"/>
          </a:xfrm>
          <a:prstGeom prst="rect">
            <a:avLst/>
          </a:prstGeom>
          <a:noFill/>
        </p:spPr>
        <p:txBody>
          <a:bodyPr wrap="square">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Outcome</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p>
        </p:txBody>
      </p:sp>
      <p:sp>
        <p:nvSpPr>
          <p:cNvPr id="137" name="角丸四角形 136"/>
          <p:cNvSpPr/>
          <p:nvPr/>
        </p:nvSpPr>
        <p:spPr>
          <a:xfrm>
            <a:off x="1066800" y="4129951"/>
            <a:ext cx="5092700" cy="2639149"/>
          </a:xfrm>
          <a:prstGeom prst="roundRect">
            <a:avLst>
              <a:gd name="adj" fmla="val 0"/>
            </a:avLst>
          </a:prstGeom>
          <a:solidFill>
            <a:schemeClr val="accent5">
              <a:lumMod val="20000"/>
              <a:lumOff val="80000"/>
            </a:schemeClr>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horz"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139" name="テキスト ボックス 138"/>
          <p:cNvSpPr txBox="1"/>
          <p:nvPr/>
        </p:nvSpPr>
        <p:spPr>
          <a:xfrm>
            <a:off x="88136" y="616756"/>
            <a:ext cx="8784976" cy="338554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（考え方）</a:t>
            </a: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77800" marR="0" lvl="0" indent="-177800" algn="l" defTabSz="914400" rtl="0" eaLnBrk="1" fontAlgn="auto" latinLnBrk="0" hangingPunct="1">
              <a:lnSpc>
                <a:spcPct val="100000"/>
              </a:lnSpc>
              <a:spcBef>
                <a:spcPts val="0"/>
              </a:spcBef>
              <a:spcAft>
                <a:spcPts val="0"/>
              </a:spcAft>
              <a:buClrTx/>
              <a:buSzTx/>
              <a:buFont typeface="Arial" pitchFamily="34" charset="0"/>
              <a:buChar char="•"/>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バス事業を取り巻く環境の悪化や、民間バス事業者と比べた場合の生産性の低さ、多額の累積欠損金の蓄積、市財政の硬直化といった状況を考えると、「公営企業体」として現状のままバスサービスを継続することは極めて困難。</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77800" marR="0" lvl="0" indent="-177800" algn="l" defTabSz="914400" rtl="0" eaLnBrk="1" fontAlgn="auto" latinLnBrk="0" hangingPunct="1">
              <a:lnSpc>
                <a:spcPct val="100000"/>
              </a:lnSpc>
              <a:spcBef>
                <a:spcPts val="0"/>
              </a:spcBef>
              <a:spcAft>
                <a:spcPts val="0"/>
              </a:spcAft>
              <a:buClrTx/>
              <a:buSzTx/>
              <a:buFontTx/>
              <a:buNone/>
              <a:tabLst/>
              <a:defRPr/>
            </a:pPr>
            <a:endParaRPr kumimoji="1" lang="en-US" altLang="ja-JP"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77800" marR="0" lvl="0" indent="-177800" algn="l" defTabSz="914400" rtl="0" eaLnBrk="1" fontAlgn="auto" latinLnBrk="0" hangingPunct="1">
              <a:lnSpc>
                <a:spcPct val="100000"/>
              </a:lnSpc>
              <a:spcBef>
                <a:spcPts val="0"/>
              </a:spcBef>
              <a:spcAft>
                <a:spcPts val="0"/>
              </a:spcAft>
              <a:buClrTx/>
              <a:buSzTx/>
              <a:buFont typeface="Arial" pitchFamily="34" charset="0"/>
              <a:buChar char="•"/>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引き続き、市民の足として必要なバスによる輸送サービスを確保するためには、官と民の適切な役割分担を再構築し、持続可能な輸送サービスを維持するための仕組みを確立することが必須。</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77800" marR="0" lvl="0" indent="-177800" algn="l" defTabSz="914400" rtl="0" eaLnBrk="1" fontAlgn="auto" latinLnBrk="0" hangingPunct="1">
              <a:lnSpc>
                <a:spcPct val="100000"/>
              </a:lnSpc>
              <a:spcBef>
                <a:spcPts val="0"/>
              </a:spcBef>
              <a:spcAft>
                <a:spcPts val="0"/>
              </a:spcAft>
              <a:buClrTx/>
              <a:buSzTx/>
              <a:buFontTx/>
              <a:buNone/>
              <a:tabLst/>
              <a:defRPr/>
            </a:pPr>
            <a:endParaRPr kumimoji="1" lang="en-US" altLang="ja-JP"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77800" marR="0" lvl="0" indent="-177800" algn="l" defTabSz="914400" rtl="0" eaLnBrk="1" fontAlgn="auto" latinLnBrk="0" hangingPunct="1">
              <a:lnSpc>
                <a:spcPct val="100000"/>
              </a:lnSpc>
              <a:spcBef>
                <a:spcPts val="0"/>
              </a:spcBef>
              <a:spcAft>
                <a:spcPts val="0"/>
              </a:spcAft>
              <a:buClrTx/>
              <a:buSzTx/>
              <a:buFont typeface="Arial" pitchFamily="34" charset="0"/>
              <a:buChar char="•"/>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現行のバス路線を「事業性のある路線」と「地域サービス系路線」に再構築した上で、バス事業の運営を大阪シティバス㈱に委ねることとし、大阪市は交通政策の観点から路線・サービス維持にかかる支援（補助金交付、大阪シティバス㈱との協議・調整）を行う。</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77800" marR="0" lvl="0" indent="-177800" algn="l" defTabSz="914400" rtl="0" eaLnBrk="1" fontAlgn="auto" latinLnBrk="0" hangingPunct="1">
              <a:lnSpc>
                <a:spcPct val="100000"/>
              </a:lnSpc>
              <a:spcBef>
                <a:spcPts val="0"/>
              </a:spcBef>
              <a:spcAft>
                <a:spcPts val="0"/>
              </a:spcAft>
              <a:buClrTx/>
              <a:buSzTx/>
              <a:buFontTx/>
              <a:buNone/>
              <a:tabLst/>
              <a:defRPr/>
            </a:pPr>
            <a:endParaRPr kumimoji="1" lang="en-US" altLang="ja-JP"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355600" marR="0" lvl="0" indent="-1778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・事業性のある路線</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民間バス事業者の経営努力を前提として独立採算をめざす</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355600" marR="0" lvl="0" indent="-1778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・地域サービス系路線</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民間バス事業者並のコストでも採算性の確保が困難な路線であるが、市民ニーズなどを踏まえ</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355600" marR="0" lvl="0" indent="-1778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大阪市が一定の支援を行いながら民間バス事業者に運行を委ねる</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40" name="角丸四角形 139"/>
          <p:cNvSpPr/>
          <p:nvPr/>
        </p:nvSpPr>
        <p:spPr>
          <a:xfrm>
            <a:off x="2714331" y="6151963"/>
            <a:ext cx="1238544" cy="376168"/>
          </a:xfrm>
          <a:prstGeom prst="roundRect">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大阪</a:t>
            </a:r>
            <a:endParaRPr kumimoji="1" lang="en-US" altLang="ja-JP" sz="11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シティバス㈱</a:t>
            </a:r>
          </a:p>
        </p:txBody>
      </p:sp>
      <p:sp>
        <p:nvSpPr>
          <p:cNvPr id="141" name="右矢印 140"/>
          <p:cNvSpPr/>
          <p:nvPr/>
        </p:nvSpPr>
        <p:spPr>
          <a:xfrm rot="16200000">
            <a:off x="2404690" y="5187608"/>
            <a:ext cx="1349021" cy="556212"/>
          </a:xfrm>
          <a:prstGeom prst="rightArrow">
            <a:avLst>
              <a:gd name="adj1" fmla="val 47663"/>
              <a:gd name="adj2" fmla="val 42249"/>
            </a:avLst>
          </a:prstGeom>
          <a:solidFill>
            <a:schemeClr val="accent5"/>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eaVert"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報</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告</a:t>
            </a:r>
          </a:p>
        </p:txBody>
      </p:sp>
      <p:sp>
        <p:nvSpPr>
          <p:cNvPr id="142" name="四角形吹き出し 141"/>
          <p:cNvSpPr/>
          <p:nvPr/>
        </p:nvSpPr>
        <p:spPr>
          <a:xfrm>
            <a:off x="1920875" y="5058439"/>
            <a:ext cx="842605" cy="367635"/>
          </a:xfrm>
          <a:prstGeom prst="wedgeRectCallout">
            <a:avLst>
              <a:gd name="adj1" fmla="val 69859"/>
              <a:gd name="adj2" fmla="val 7677"/>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増収対策</a:t>
            </a:r>
          </a:p>
        </p:txBody>
      </p:sp>
      <p:sp>
        <p:nvSpPr>
          <p:cNvPr id="143" name="四角形吹き出し 142"/>
          <p:cNvSpPr/>
          <p:nvPr/>
        </p:nvSpPr>
        <p:spPr>
          <a:xfrm>
            <a:off x="1920875" y="5483225"/>
            <a:ext cx="842604" cy="358413"/>
          </a:xfrm>
          <a:prstGeom prst="wedgeRectCallout">
            <a:avLst>
              <a:gd name="adj1" fmla="val 69859"/>
              <a:gd name="adj2" fmla="val 825"/>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系統別</a:t>
            </a:r>
            <a:endPar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利用状況等</a:t>
            </a:r>
          </a:p>
        </p:txBody>
      </p:sp>
      <p:sp>
        <p:nvSpPr>
          <p:cNvPr id="144" name="右矢印 143"/>
          <p:cNvSpPr/>
          <p:nvPr/>
        </p:nvSpPr>
        <p:spPr>
          <a:xfrm rot="5400000">
            <a:off x="2929980" y="5184004"/>
            <a:ext cx="1356423" cy="556469"/>
          </a:xfrm>
          <a:prstGeom prst="rightArrow">
            <a:avLst>
              <a:gd name="adj1" fmla="val 51448"/>
              <a:gd name="adj2" fmla="val 42249"/>
            </a:avLst>
          </a:prstGeom>
          <a:solidFill>
            <a:schemeClr val="accent5"/>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補</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助</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金</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145" name="角丸四角形 144"/>
          <p:cNvSpPr/>
          <p:nvPr/>
        </p:nvSpPr>
        <p:spPr>
          <a:xfrm>
            <a:off x="4035426" y="4883150"/>
            <a:ext cx="1333500" cy="1171576"/>
          </a:xfrm>
          <a:prstGeom prst="roundRect">
            <a:avLst>
              <a:gd name="adj" fmla="val 13505"/>
            </a:avLst>
          </a:prstGeom>
          <a:solidFill>
            <a:schemeClr val="accent5"/>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tIns="36000" bIns="3600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・ニーズの共有</a:t>
            </a:r>
            <a:endPar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87313" marR="0" lvl="0" indent="-87313"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・路線・サービスの維持・向上に向けた協議・調整</a:t>
            </a:r>
          </a:p>
        </p:txBody>
      </p:sp>
      <p:sp>
        <p:nvSpPr>
          <p:cNvPr id="146" name="曲折矢印 145"/>
          <p:cNvSpPr/>
          <p:nvPr/>
        </p:nvSpPr>
        <p:spPr>
          <a:xfrm rot="5400000">
            <a:off x="4156722" y="4241150"/>
            <a:ext cx="415927" cy="829977"/>
          </a:xfrm>
          <a:prstGeom prst="bentArrow">
            <a:avLst>
              <a:gd name="adj1" fmla="val 31870"/>
              <a:gd name="adj2" fmla="val 31870"/>
              <a:gd name="adj3" fmla="val 25000"/>
              <a:gd name="adj4" fmla="val 43750"/>
            </a:avLst>
          </a:prstGeom>
          <a:solidFill>
            <a:schemeClr val="tx1">
              <a:lumMod val="85000"/>
              <a:lumOff val="15000"/>
            </a:schemeClr>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47" name="角丸四角形 146"/>
          <p:cNvSpPr/>
          <p:nvPr/>
        </p:nvSpPr>
        <p:spPr>
          <a:xfrm>
            <a:off x="4237043" y="4963418"/>
            <a:ext cx="958375" cy="374791"/>
          </a:xfrm>
          <a:prstGeom prst="round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バス運行に</a:t>
            </a:r>
            <a:endParaRPr kumimoji="1" lang="en-US" altLang="ja-JP" sz="10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かかる協議体</a:t>
            </a:r>
          </a:p>
        </p:txBody>
      </p:sp>
      <p:sp>
        <p:nvSpPr>
          <p:cNvPr id="148" name="角丸四角形 147"/>
          <p:cNvSpPr/>
          <p:nvPr/>
        </p:nvSpPr>
        <p:spPr>
          <a:xfrm>
            <a:off x="1181933" y="4902200"/>
            <a:ext cx="650491" cy="364261"/>
          </a:xfrm>
          <a:prstGeom prst="roundRect">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市民</a:t>
            </a:r>
          </a:p>
        </p:txBody>
      </p:sp>
      <p:sp>
        <p:nvSpPr>
          <p:cNvPr id="149" name="四角形吹き出し 148"/>
          <p:cNvSpPr/>
          <p:nvPr/>
        </p:nvSpPr>
        <p:spPr>
          <a:xfrm>
            <a:off x="4884647" y="6125997"/>
            <a:ext cx="1113787" cy="551618"/>
          </a:xfrm>
          <a:prstGeom prst="wedgeRectCallout">
            <a:avLst>
              <a:gd name="adj1" fmla="val -64321"/>
              <a:gd name="adj2" fmla="val -25306"/>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・お客さまニーズ</a:t>
            </a:r>
            <a:endPar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87313" marR="0" lvl="0" indent="-87313"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・事業者の経営判断</a:t>
            </a:r>
          </a:p>
        </p:txBody>
      </p:sp>
      <p:sp>
        <p:nvSpPr>
          <p:cNvPr id="150" name="四角形吹き出し 149"/>
          <p:cNvSpPr/>
          <p:nvPr/>
        </p:nvSpPr>
        <p:spPr>
          <a:xfrm>
            <a:off x="4884647" y="4383079"/>
            <a:ext cx="1113787" cy="387191"/>
          </a:xfrm>
          <a:prstGeom prst="wedgeRectCallout">
            <a:avLst>
              <a:gd name="adj1" fmla="val -69057"/>
              <a:gd name="adj2" fmla="val 8226"/>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・市民ニーズ</a:t>
            </a:r>
            <a:endParaRPr kumimoji="1" lang="en-US" altLang="ja-JP"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・市の交通政策</a:t>
            </a:r>
          </a:p>
        </p:txBody>
      </p:sp>
      <p:sp>
        <p:nvSpPr>
          <p:cNvPr id="151" name="角丸四角形 150"/>
          <p:cNvSpPr/>
          <p:nvPr/>
        </p:nvSpPr>
        <p:spPr>
          <a:xfrm>
            <a:off x="1175134" y="5575190"/>
            <a:ext cx="650491" cy="365235"/>
          </a:xfrm>
          <a:prstGeom prst="roundRect">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36000" rIns="3600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お客さま</a:t>
            </a:r>
          </a:p>
        </p:txBody>
      </p:sp>
      <p:sp>
        <p:nvSpPr>
          <p:cNvPr id="152" name="曲折矢印 151"/>
          <p:cNvSpPr/>
          <p:nvPr/>
        </p:nvSpPr>
        <p:spPr>
          <a:xfrm flipV="1">
            <a:off x="1446424" y="5938387"/>
            <a:ext cx="1258293" cy="562186"/>
          </a:xfrm>
          <a:prstGeom prst="bentArrow">
            <a:avLst>
              <a:gd name="adj1" fmla="val 30150"/>
              <a:gd name="adj2" fmla="val 32724"/>
              <a:gd name="adj3" fmla="val 25000"/>
              <a:gd name="adj4" fmla="val 43750"/>
            </a:avLst>
          </a:prstGeom>
          <a:solidFill>
            <a:schemeClr val="accent5"/>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53" name="テキスト ボックス 45"/>
          <p:cNvSpPr txBox="1">
            <a:spLocks noChangeArrowheads="1"/>
          </p:cNvSpPr>
          <p:nvPr/>
        </p:nvSpPr>
        <p:spPr bwMode="auto">
          <a:xfrm>
            <a:off x="1744765" y="6189406"/>
            <a:ext cx="890212" cy="268514"/>
          </a:xfrm>
          <a:prstGeom prst="rect">
            <a:avLst/>
          </a:prstGeom>
          <a:noFill/>
          <a:ln w="9525">
            <a:noFill/>
            <a:miter lim="800000"/>
            <a:headEnd/>
            <a:tailEnd/>
          </a:ln>
        </p:spPr>
        <p:txBody>
          <a:bodyP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意見・要望</a:t>
            </a:r>
          </a:p>
        </p:txBody>
      </p:sp>
      <p:sp>
        <p:nvSpPr>
          <p:cNvPr id="154" name="角丸四角形 153"/>
          <p:cNvSpPr/>
          <p:nvPr/>
        </p:nvSpPr>
        <p:spPr>
          <a:xfrm>
            <a:off x="2749550" y="4359275"/>
            <a:ext cx="1209675" cy="419100"/>
          </a:xfrm>
          <a:prstGeom prst="roundRect">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36000" rIns="3600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大阪市</a:t>
            </a:r>
            <a:endParaRPr kumimoji="1" lang="en-US" altLang="ja-JP" sz="11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（都市交通局）</a:t>
            </a:r>
          </a:p>
        </p:txBody>
      </p:sp>
      <p:sp>
        <p:nvSpPr>
          <p:cNvPr id="155" name="二等辺三角形 154"/>
          <p:cNvSpPr/>
          <p:nvPr/>
        </p:nvSpPr>
        <p:spPr>
          <a:xfrm rot="5400000">
            <a:off x="5925999" y="5343760"/>
            <a:ext cx="1233055" cy="250072"/>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56" name="角丸四角形 155"/>
          <p:cNvSpPr/>
          <p:nvPr/>
        </p:nvSpPr>
        <p:spPr>
          <a:xfrm>
            <a:off x="6899067" y="4841151"/>
            <a:ext cx="2043187" cy="1242149"/>
          </a:xfrm>
          <a:prstGeom prst="roundRect">
            <a:avLst>
              <a:gd name="adj" fmla="val 11405"/>
            </a:avLst>
          </a:prstGeom>
          <a:solidFill>
            <a:schemeClr val="accent5"/>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horz"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利便性の向上や</a:t>
            </a:r>
            <a:endParaRPr kumimoji="1" lang="en-US" altLang="ja-JP" sz="18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安定した路線・</a:t>
            </a:r>
            <a:endParaRPr kumimoji="1" lang="en-US" altLang="ja-JP" sz="18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サービスの提供</a:t>
            </a:r>
          </a:p>
        </p:txBody>
      </p:sp>
      <p:sp>
        <p:nvSpPr>
          <p:cNvPr id="157" name="大かっこ 156"/>
          <p:cNvSpPr/>
          <p:nvPr/>
        </p:nvSpPr>
        <p:spPr>
          <a:xfrm>
            <a:off x="736600" y="3432223"/>
            <a:ext cx="7835900" cy="586423"/>
          </a:xfrm>
          <a:prstGeom prst="bracketPair">
            <a:avLst/>
          </a:prstGeom>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58" name="テキスト ボックス 157"/>
          <p:cNvSpPr txBox="1"/>
          <p:nvPr/>
        </p:nvSpPr>
        <p:spPr>
          <a:xfrm>
            <a:off x="404539" y="4161780"/>
            <a:ext cx="384721" cy="2658120"/>
          </a:xfrm>
          <a:prstGeom prst="rect">
            <a:avLst/>
          </a:prstGeom>
          <a:noFill/>
        </p:spPr>
        <p:txBody>
          <a:bodyPr vert="eaVert"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路線・サービス維持確保スキーム</a:t>
            </a:r>
            <a:r>
              <a:rPr kumimoji="1" lang="en-US" altLang="ja-JP" sz="1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endParaRPr kumimoji="1" lang="ja-JP" altLang="en-US" sz="1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159" name="曲折矢印 158"/>
          <p:cNvSpPr/>
          <p:nvPr/>
        </p:nvSpPr>
        <p:spPr>
          <a:xfrm>
            <a:off x="1494049" y="4338187"/>
            <a:ext cx="1258293" cy="562186"/>
          </a:xfrm>
          <a:prstGeom prst="bentArrow">
            <a:avLst>
              <a:gd name="adj1" fmla="val 30150"/>
              <a:gd name="adj2" fmla="val 32724"/>
              <a:gd name="adj3" fmla="val 25000"/>
              <a:gd name="adj4" fmla="val 43750"/>
            </a:avLst>
          </a:prstGeom>
          <a:solidFill>
            <a:schemeClr val="accent5"/>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60" name="テキスト ボックス 1"/>
          <p:cNvSpPr txBox="1">
            <a:spLocks noChangeArrowheads="1"/>
          </p:cNvSpPr>
          <p:nvPr/>
        </p:nvSpPr>
        <p:spPr bwMode="auto">
          <a:xfrm>
            <a:off x="1762487" y="4411895"/>
            <a:ext cx="888848" cy="268514"/>
          </a:xfrm>
          <a:prstGeom prst="rect">
            <a:avLst/>
          </a:prstGeom>
          <a:noFill/>
          <a:ln w="9525">
            <a:noFill/>
            <a:miter lim="800000"/>
            <a:headEnd/>
            <a:tailEnd/>
          </a:ln>
        </p:spPr>
        <p:txBody>
          <a:bodyP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意見・要望</a:t>
            </a:r>
          </a:p>
        </p:txBody>
      </p:sp>
      <p:sp>
        <p:nvSpPr>
          <p:cNvPr id="161" name="曲折矢印 160"/>
          <p:cNvSpPr/>
          <p:nvPr/>
        </p:nvSpPr>
        <p:spPr>
          <a:xfrm rot="16200000" flipV="1">
            <a:off x="4156722" y="5860400"/>
            <a:ext cx="415927" cy="829977"/>
          </a:xfrm>
          <a:prstGeom prst="bentArrow">
            <a:avLst>
              <a:gd name="adj1" fmla="val 31870"/>
              <a:gd name="adj2" fmla="val 31870"/>
              <a:gd name="adj3" fmla="val 25000"/>
              <a:gd name="adj4" fmla="val 43750"/>
            </a:avLst>
          </a:prstGeom>
          <a:solidFill>
            <a:schemeClr val="tx1">
              <a:lumMod val="85000"/>
              <a:lumOff val="15000"/>
            </a:schemeClr>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35" name="角丸四角形 34"/>
          <p:cNvSpPr/>
          <p:nvPr/>
        </p:nvSpPr>
        <p:spPr>
          <a:xfrm>
            <a:off x="6646554" y="6154781"/>
            <a:ext cx="2425364" cy="656048"/>
          </a:xfrm>
          <a:prstGeom prst="roundRect">
            <a:avLst>
              <a:gd name="adj" fmla="val 11405"/>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vert="horz" lIns="36000" tIns="36000" rIns="36000" bIns="3600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路線、運行回数、運賃などは原則として少なくとも</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10</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年は引継ぎ時の水準を維持する</a:t>
            </a:r>
          </a:p>
        </p:txBody>
      </p:sp>
      <p:sp>
        <p:nvSpPr>
          <p:cNvPr id="43" name="テキスト ボックス 42"/>
          <p:cNvSpPr txBox="1"/>
          <p:nvPr/>
        </p:nvSpPr>
        <p:spPr>
          <a:xfrm>
            <a:off x="0" y="0"/>
            <a:ext cx="3851920" cy="26064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Ⅱ</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公民連携</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経営形態の見直し</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民営化の取組</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・バス</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3" name="スライド番号プレースホルダー 2"/>
          <p:cNvSpPr>
            <a:spLocks noGrp="1"/>
          </p:cNvSpPr>
          <p:nvPr>
            <p:ph type="sldNum" sz="quarter" idx="12"/>
          </p:nvPr>
        </p:nvSpPr>
        <p:spPr/>
        <p:txBody>
          <a:bodyPr/>
          <a:lstStyle/>
          <a:p>
            <a:fld id="{CCEC3038-1CF1-4B63-9920-55248DCFBA97}" type="slidenum">
              <a:rPr kumimoji="1" lang="ja-JP" altLang="en-US" smtClean="0"/>
              <a:pPr/>
              <a:t>81</a:t>
            </a:fld>
            <a:endParaRPr kumimoji="1" lang="ja-JP" altLang="en-US"/>
          </a:p>
        </p:txBody>
      </p:sp>
    </p:spTree>
    <p:extLst>
      <p:ext uri="{BB962C8B-B14F-4D97-AF65-F5344CB8AC3E}">
        <p14:creationId xmlns:p14="http://schemas.microsoft.com/office/powerpoint/2010/main" val="1343476249"/>
      </p:ext>
    </p:extLst>
  </p:cSld>
  <p:clrMapOvr>
    <a:masterClrMapping/>
  </p:clrMapOvr>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正方形/長方形 26"/>
          <p:cNvSpPr/>
          <p:nvPr/>
        </p:nvSpPr>
        <p:spPr>
          <a:xfrm>
            <a:off x="251520" y="260648"/>
            <a:ext cx="5904656" cy="369332"/>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③さらなる課題（民営化後の取組内容）</a:t>
            </a:r>
          </a:p>
        </p:txBody>
      </p:sp>
      <p:cxnSp>
        <p:nvCxnSpPr>
          <p:cNvPr id="28" name="直線コネクタ 27"/>
          <p:cNvCxnSpPr/>
          <p:nvPr/>
        </p:nvCxnSpPr>
        <p:spPr>
          <a:xfrm>
            <a:off x="179512" y="620688"/>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2" name="正方形/長方形 31"/>
          <p:cNvSpPr/>
          <p:nvPr/>
        </p:nvSpPr>
        <p:spPr>
          <a:xfrm>
            <a:off x="7410734" y="278987"/>
            <a:ext cx="1719619" cy="369332"/>
          </a:xfrm>
          <a:prstGeom prst="rect">
            <a:avLst/>
          </a:prstGeom>
          <a:noFill/>
        </p:spPr>
        <p:txBody>
          <a:bodyPr wrap="square">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Outcome</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p>
        </p:txBody>
      </p:sp>
      <p:sp>
        <p:nvSpPr>
          <p:cNvPr id="15" name="角丸四角形 14"/>
          <p:cNvSpPr/>
          <p:nvPr/>
        </p:nvSpPr>
        <p:spPr>
          <a:xfrm>
            <a:off x="251520" y="1480778"/>
            <a:ext cx="360000" cy="4966811"/>
          </a:xfrm>
          <a:prstGeom prst="roundRect">
            <a:avLst/>
          </a:prstGeom>
          <a:noFill/>
          <a:ln>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vert="eaVert"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路線・サービスを将来に亘り持続的・安定的に提供</a:t>
            </a:r>
          </a:p>
        </p:txBody>
      </p:sp>
      <p:sp>
        <p:nvSpPr>
          <p:cNvPr id="16" name="角丸四角形 15"/>
          <p:cNvSpPr/>
          <p:nvPr/>
        </p:nvSpPr>
        <p:spPr>
          <a:xfrm>
            <a:off x="8546886" y="1552786"/>
            <a:ext cx="453562" cy="4822795"/>
          </a:xfrm>
          <a:prstGeom prst="roundRect">
            <a:avLst/>
          </a:prstGeom>
          <a:solidFill>
            <a:srgbClr val="002060"/>
          </a:solidFill>
          <a:ln>
            <a:noFill/>
          </a:ln>
        </p:spPr>
        <p:style>
          <a:lnRef idx="2">
            <a:schemeClr val="accent1">
              <a:shade val="50000"/>
            </a:schemeClr>
          </a:lnRef>
          <a:fillRef idx="1">
            <a:schemeClr val="accent1"/>
          </a:fillRef>
          <a:effectRef idx="0">
            <a:schemeClr val="accent1"/>
          </a:effectRef>
          <a:fontRef idx="minor">
            <a:schemeClr val="lt1"/>
          </a:fontRef>
        </p:style>
        <p:txBody>
          <a:bodyPr vert="eaVert"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市民・お客さまのための民営化</a:t>
            </a:r>
          </a:p>
        </p:txBody>
      </p:sp>
      <p:sp>
        <p:nvSpPr>
          <p:cNvPr id="17" name="角丸四角形 16"/>
          <p:cNvSpPr/>
          <p:nvPr/>
        </p:nvSpPr>
        <p:spPr>
          <a:xfrm>
            <a:off x="899592" y="1480777"/>
            <a:ext cx="360000" cy="4966812"/>
          </a:xfrm>
          <a:prstGeom prst="roundRect">
            <a:avLst/>
          </a:pr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vert="eaVert"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バス事業の民営化</a:t>
            </a:r>
          </a:p>
        </p:txBody>
      </p:sp>
      <p:sp>
        <p:nvSpPr>
          <p:cNvPr id="18" name="二等辺三角形 17"/>
          <p:cNvSpPr/>
          <p:nvPr/>
        </p:nvSpPr>
        <p:spPr>
          <a:xfrm rot="5400000">
            <a:off x="532714" y="3856183"/>
            <a:ext cx="396000" cy="216000"/>
          </a:xfrm>
          <a:prstGeom prst="triangle">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20" name="二等辺三角形 19"/>
          <p:cNvSpPr/>
          <p:nvPr/>
        </p:nvSpPr>
        <p:spPr>
          <a:xfrm rot="5400000">
            <a:off x="1163570" y="3856183"/>
            <a:ext cx="396000" cy="216000"/>
          </a:xfrm>
          <a:prstGeom prst="triangle">
            <a:avLst/>
          </a:pr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grpSp>
        <p:nvGrpSpPr>
          <p:cNvPr id="21" name="グループ化 20"/>
          <p:cNvGrpSpPr/>
          <p:nvPr/>
        </p:nvGrpSpPr>
        <p:grpSpPr>
          <a:xfrm>
            <a:off x="1576746" y="1480778"/>
            <a:ext cx="6820396" cy="963980"/>
            <a:chOff x="1576746" y="1481911"/>
            <a:chExt cx="6820396" cy="963980"/>
          </a:xfrm>
        </p:grpSpPr>
        <p:sp>
          <p:nvSpPr>
            <p:cNvPr id="22" name="ホームベース 21"/>
            <p:cNvSpPr/>
            <p:nvPr/>
          </p:nvSpPr>
          <p:spPr>
            <a:xfrm>
              <a:off x="5436416" y="1481911"/>
              <a:ext cx="2952000" cy="432000"/>
            </a:xfrm>
            <a:prstGeom prst="homePlate">
              <a:avLst/>
            </a:prstGeom>
            <a:solidFill>
              <a:schemeClr val="accent1">
                <a:lumMod val="75000"/>
              </a:schemeClr>
            </a:solidFill>
            <a:ln>
              <a:noFill/>
            </a:ln>
            <a:effectLst>
              <a:softEdge rad="0"/>
            </a:effectLst>
            <a:scene3d>
              <a:camera prst="orthographicFront"/>
              <a:lightRig rig="threePt" dir="t"/>
            </a:scene3d>
            <a:sp3d>
              <a:bevelT h="1016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終わりなき安全の追求</a:t>
              </a:r>
            </a:p>
          </p:txBody>
        </p:sp>
        <p:sp>
          <p:nvSpPr>
            <p:cNvPr id="23" name="ホームベース 22"/>
            <p:cNvSpPr/>
            <p:nvPr/>
          </p:nvSpPr>
          <p:spPr>
            <a:xfrm>
              <a:off x="2184158" y="1481911"/>
              <a:ext cx="2952000" cy="432000"/>
            </a:xfrm>
            <a:prstGeom prst="homePlate">
              <a:avLst/>
            </a:prstGeom>
            <a:solidFill>
              <a:schemeClr val="accent1">
                <a:lumMod val="90000"/>
              </a:schemeClr>
            </a:solidFill>
            <a:ln>
              <a:noFill/>
            </a:ln>
            <a:effectLst>
              <a:softEdge rad="0"/>
            </a:effectLst>
            <a:scene3d>
              <a:camera prst="orthographicFront"/>
              <a:lightRig rig="threePt" dir="t"/>
            </a:scene3d>
            <a:sp3d>
              <a:bevelT h="1016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安全</a:t>
              </a:r>
              <a:endParaRPr kumimoji="1" lang="en-US" altLang="ja-JP" sz="14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endParaRPr>
            </a:p>
          </p:txBody>
        </p:sp>
        <p:sp>
          <p:nvSpPr>
            <p:cNvPr id="24" name="円/楕円 83"/>
            <p:cNvSpPr/>
            <p:nvPr/>
          </p:nvSpPr>
          <p:spPr>
            <a:xfrm>
              <a:off x="1576746" y="1481911"/>
              <a:ext cx="432000" cy="432000"/>
            </a:xfrm>
            <a:prstGeom prst="ellipse">
              <a:avLst/>
            </a:pr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１</a:t>
              </a:r>
            </a:p>
          </p:txBody>
        </p:sp>
        <p:sp>
          <p:nvSpPr>
            <p:cNvPr id="26" name="テキスト ボックス 25"/>
            <p:cNvSpPr txBox="1"/>
            <p:nvPr/>
          </p:nvSpPr>
          <p:spPr>
            <a:xfrm>
              <a:off x="1745940" y="1984226"/>
              <a:ext cx="6651202" cy="461665"/>
            </a:xfrm>
            <a:prstGeom prst="rect">
              <a:avLst/>
            </a:prstGeom>
            <a:noFill/>
          </p:spPr>
          <p:txBody>
            <a:bodyPr wrap="square" rtlCol="0">
              <a:spAutoFit/>
            </a:bodyPr>
            <a:lstStyle/>
            <a:p>
              <a:pPr marL="171450" marR="0" lvl="0" indent="-171450" algn="l" defTabSz="914400" rtl="0" eaLnBrk="1" fontAlgn="auto" latinLnBrk="0" hangingPunct="1">
                <a:lnSpc>
                  <a:spcPct val="100000"/>
                </a:lnSpc>
                <a:spcBef>
                  <a:spcPts val="0"/>
                </a:spcBef>
                <a:spcAft>
                  <a:spcPts val="0"/>
                </a:spcAft>
                <a:buClr>
                  <a:srgbClr val="002060"/>
                </a:buClr>
                <a:buSzTx/>
                <a:buFont typeface="Wingdings" panose="05000000000000000000" pitchFamily="2" charset="2"/>
                <a:buChar char="l"/>
                <a:tabLst/>
                <a:defRPr/>
              </a:pPr>
              <a:r>
                <a:rPr kumimoji="1" lang="ja-JP" altLang="en-US" sz="1200" b="0" i="0" u="none" strike="noStrike" kern="1200" cap="none" spc="0" normalizeH="0" baseline="0" noProof="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運転技能評価システムを活用した研修の</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実施など、事故防止に向けた教育訓練の充実を図る。</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71450" marR="0" lvl="0" indent="-171450" algn="l" defTabSz="914400" rtl="0" eaLnBrk="1" fontAlgn="auto" latinLnBrk="0" hangingPunct="1">
                <a:lnSpc>
                  <a:spcPct val="100000"/>
                </a:lnSpc>
                <a:spcBef>
                  <a:spcPts val="0"/>
                </a:spcBef>
                <a:spcAft>
                  <a:spcPts val="0"/>
                </a:spcAft>
                <a:buClr>
                  <a:srgbClr val="002060"/>
                </a:buClr>
                <a:buSzTx/>
                <a:buFont typeface="Wingdings" panose="05000000000000000000" pitchFamily="2" charset="2"/>
                <a:buChar char="l"/>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バスジャックや津波対応など、万一に備えた対策訓練の実施。</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grpSp>
      <p:grpSp>
        <p:nvGrpSpPr>
          <p:cNvPr id="30" name="グループ化 29"/>
          <p:cNvGrpSpPr/>
          <p:nvPr/>
        </p:nvGrpSpPr>
        <p:grpSpPr>
          <a:xfrm>
            <a:off x="1576746" y="3711285"/>
            <a:ext cx="6830728" cy="965721"/>
            <a:chOff x="1576746" y="5013176"/>
            <a:chExt cx="6830728" cy="965721"/>
          </a:xfrm>
        </p:grpSpPr>
        <p:sp>
          <p:nvSpPr>
            <p:cNvPr id="31" name="ホームベース 30"/>
            <p:cNvSpPr/>
            <p:nvPr/>
          </p:nvSpPr>
          <p:spPr>
            <a:xfrm>
              <a:off x="2184158" y="5013176"/>
              <a:ext cx="2952000" cy="432000"/>
            </a:xfrm>
            <a:prstGeom prst="homePlate">
              <a:avLst/>
            </a:prstGeom>
            <a:solidFill>
              <a:schemeClr val="accent1">
                <a:lumMod val="90000"/>
              </a:schemeClr>
            </a:solidFill>
            <a:ln>
              <a:noFill/>
            </a:ln>
            <a:effectLst>
              <a:softEdge rad="0"/>
            </a:effectLst>
            <a:scene3d>
              <a:camera prst="orthographicFront"/>
              <a:lightRig rig="threePt" dir="t"/>
            </a:scene3d>
            <a:sp3d>
              <a:bevelT h="1016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誠実</a:t>
              </a:r>
            </a:p>
          </p:txBody>
        </p:sp>
        <p:sp>
          <p:nvSpPr>
            <p:cNvPr id="33" name="ホームベース 32"/>
            <p:cNvSpPr/>
            <p:nvPr/>
          </p:nvSpPr>
          <p:spPr>
            <a:xfrm>
              <a:off x="5436416" y="5013176"/>
              <a:ext cx="2952000" cy="432000"/>
            </a:xfrm>
            <a:prstGeom prst="homePlate">
              <a:avLst/>
            </a:prstGeom>
            <a:solidFill>
              <a:schemeClr val="accent1">
                <a:lumMod val="75000"/>
              </a:schemeClr>
            </a:solidFill>
            <a:ln>
              <a:noFill/>
            </a:ln>
            <a:effectLst>
              <a:softEdge rad="0"/>
            </a:effectLst>
            <a:scene3d>
              <a:camera prst="orthographicFront"/>
              <a:lightRig rig="threePt" dir="t"/>
            </a:scene3d>
            <a:sp3d>
              <a:bevelT h="1016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信頼される企業を目指して</a:t>
              </a:r>
              <a:endParaRPr kumimoji="1" lang="en-US" altLang="ja-JP" sz="14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endParaRPr>
            </a:p>
          </p:txBody>
        </p:sp>
        <p:sp>
          <p:nvSpPr>
            <p:cNvPr id="34" name="円/楕円 85"/>
            <p:cNvSpPr/>
            <p:nvPr/>
          </p:nvSpPr>
          <p:spPr>
            <a:xfrm>
              <a:off x="1576746" y="5013176"/>
              <a:ext cx="432000" cy="432000"/>
            </a:xfrm>
            <a:prstGeom prst="ellipse">
              <a:avLst/>
            </a:pr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３</a:t>
              </a:r>
            </a:p>
          </p:txBody>
        </p:sp>
        <p:sp>
          <p:nvSpPr>
            <p:cNvPr id="42" name="テキスト ボックス 41"/>
            <p:cNvSpPr txBox="1"/>
            <p:nvPr/>
          </p:nvSpPr>
          <p:spPr>
            <a:xfrm>
              <a:off x="1745940" y="5517232"/>
              <a:ext cx="6661534" cy="461665"/>
            </a:xfrm>
            <a:prstGeom prst="rect">
              <a:avLst/>
            </a:prstGeom>
            <a:noFill/>
          </p:spPr>
          <p:txBody>
            <a:bodyPr wrap="square" rtlCol="0">
              <a:spAutoFit/>
            </a:bodyPr>
            <a:lstStyle/>
            <a:p>
              <a:pPr marL="171450" marR="0" lvl="0" indent="-171450" algn="l" defTabSz="914400" rtl="0" eaLnBrk="1" fontAlgn="auto" latinLnBrk="0" hangingPunct="1">
                <a:lnSpc>
                  <a:spcPct val="100000"/>
                </a:lnSpc>
                <a:spcBef>
                  <a:spcPts val="0"/>
                </a:spcBef>
                <a:spcAft>
                  <a:spcPts val="0"/>
                </a:spcAft>
                <a:buClr>
                  <a:srgbClr val="002060"/>
                </a:buClr>
                <a:buSzTx/>
                <a:buFont typeface="Wingdings" panose="05000000000000000000" pitchFamily="2" charset="2"/>
                <a:buChar char="l"/>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地域と連携し、車内事故防止の活動や交通安全教室など事故防止の啓発に取り組む。</a:t>
              </a:r>
            </a:p>
            <a:p>
              <a:pPr marL="171450" marR="0" lvl="0" indent="-171450" algn="l" defTabSz="914400" rtl="0" eaLnBrk="1" fontAlgn="auto" latinLnBrk="0" hangingPunct="1">
                <a:lnSpc>
                  <a:spcPct val="100000"/>
                </a:lnSpc>
                <a:spcBef>
                  <a:spcPts val="0"/>
                </a:spcBef>
                <a:spcAft>
                  <a:spcPts val="0"/>
                </a:spcAft>
                <a:buClr>
                  <a:srgbClr val="002060"/>
                </a:buClr>
                <a:buSzTx/>
                <a:buFont typeface="Wingdings" panose="05000000000000000000" pitchFamily="2" charset="2"/>
                <a:buChar char="l"/>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営業所の見学会を開催し、バスを身近に親しんでいただける取り組みを実施。</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grpSp>
      <p:grpSp>
        <p:nvGrpSpPr>
          <p:cNvPr id="43" name="グループ化 42"/>
          <p:cNvGrpSpPr/>
          <p:nvPr/>
        </p:nvGrpSpPr>
        <p:grpSpPr>
          <a:xfrm>
            <a:off x="1576746" y="2559157"/>
            <a:ext cx="6820396" cy="965721"/>
            <a:chOff x="1576746" y="2997016"/>
            <a:chExt cx="6820396" cy="965721"/>
          </a:xfrm>
        </p:grpSpPr>
        <p:sp>
          <p:nvSpPr>
            <p:cNvPr id="44" name="ホームベース 43"/>
            <p:cNvSpPr/>
            <p:nvPr/>
          </p:nvSpPr>
          <p:spPr>
            <a:xfrm>
              <a:off x="2184158" y="2997016"/>
              <a:ext cx="2952000" cy="432000"/>
            </a:xfrm>
            <a:prstGeom prst="homePlate">
              <a:avLst/>
            </a:prstGeom>
            <a:solidFill>
              <a:schemeClr val="accent1">
                <a:lumMod val="90000"/>
              </a:schemeClr>
            </a:solidFill>
            <a:ln>
              <a:noFill/>
            </a:ln>
            <a:effectLst>
              <a:softEdge rad="0"/>
            </a:effectLst>
            <a:scene3d>
              <a:camera prst="orthographicFront"/>
              <a:lightRig rig="threePt" dir="t"/>
            </a:scene3d>
            <a:sp3d>
              <a:bevelT h="1016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サービス</a:t>
              </a:r>
            </a:p>
          </p:txBody>
        </p:sp>
        <p:sp>
          <p:nvSpPr>
            <p:cNvPr id="45" name="ホームベース 44"/>
            <p:cNvSpPr/>
            <p:nvPr/>
          </p:nvSpPr>
          <p:spPr>
            <a:xfrm>
              <a:off x="5436416" y="2997016"/>
              <a:ext cx="2952000" cy="432000"/>
            </a:xfrm>
            <a:prstGeom prst="homePlate">
              <a:avLst/>
            </a:prstGeom>
            <a:solidFill>
              <a:schemeClr val="accent1">
                <a:lumMod val="75000"/>
              </a:schemeClr>
            </a:solidFill>
            <a:ln>
              <a:noFill/>
            </a:ln>
            <a:effectLst>
              <a:softEdge rad="0"/>
            </a:effectLst>
            <a:scene3d>
              <a:camera prst="orthographicFront"/>
              <a:lightRig rig="threePt" dir="t"/>
            </a:scene3d>
            <a:sp3d>
              <a:bevelT h="1016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より便利で、使いやすいバス</a:t>
              </a:r>
              <a:endParaRPr kumimoji="1" lang="en-US" altLang="ja-JP" sz="14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endParaRPr>
            </a:p>
          </p:txBody>
        </p:sp>
        <p:sp>
          <p:nvSpPr>
            <p:cNvPr id="46" name="円/楕円 17"/>
            <p:cNvSpPr/>
            <p:nvPr/>
          </p:nvSpPr>
          <p:spPr>
            <a:xfrm>
              <a:off x="1576746" y="2997016"/>
              <a:ext cx="432000" cy="432000"/>
            </a:xfrm>
            <a:prstGeom prst="ellipse">
              <a:avLst/>
            </a:pr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２</a:t>
              </a:r>
            </a:p>
          </p:txBody>
        </p:sp>
        <p:sp>
          <p:nvSpPr>
            <p:cNvPr id="47" name="テキスト ボックス 46"/>
            <p:cNvSpPr txBox="1"/>
            <p:nvPr/>
          </p:nvSpPr>
          <p:spPr>
            <a:xfrm>
              <a:off x="1745940" y="3501072"/>
              <a:ext cx="6651202" cy="461665"/>
            </a:xfrm>
            <a:prstGeom prst="rect">
              <a:avLst/>
            </a:prstGeom>
            <a:noFill/>
          </p:spPr>
          <p:txBody>
            <a:bodyPr wrap="square" rtlCol="0">
              <a:spAutoFit/>
            </a:bodyPr>
            <a:lstStyle/>
            <a:p>
              <a:pPr marL="171450" marR="0" lvl="0" indent="-171450" algn="l" defTabSz="914400" rtl="0" eaLnBrk="1" fontAlgn="auto" latinLnBrk="0" hangingPunct="1">
                <a:lnSpc>
                  <a:spcPct val="100000"/>
                </a:lnSpc>
                <a:spcBef>
                  <a:spcPts val="0"/>
                </a:spcBef>
                <a:spcAft>
                  <a:spcPts val="0"/>
                </a:spcAft>
                <a:buClr>
                  <a:srgbClr val="002060"/>
                </a:buClr>
                <a:buSzTx/>
                <a:buFont typeface="Wingdings" panose="05000000000000000000" pitchFamily="2" charset="2"/>
                <a:buChar char="l"/>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増客・増収が見込める路線で運行サービスの拡大。</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71450" marR="0" lvl="0" indent="-171450" algn="l" defTabSz="914400" rtl="0" eaLnBrk="1" fontAlgn="auto" latinLnBrk="0" hangingPunct="1">
                <a:lnSpc>
                  <a:spcPct val="100000"/>
                </a:lnSpc>
                <a:spcBef>
                  <a:spcPts val="0"/>
                </a:spcBef>
                <a:spcAft>
                  <a:spcPts val="0"/>
                </a:spcAft>
                <a:buClr>
                  <a:srgbClr val="002060"/>
                </a:buClr>
                <a:buSzTx/>
                <a:buFont typeface="Wingdings" panose="05000000000000000000" pitchFamily="2" charset="2"/>
                <a:buChar char="l"/>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サービス介助士の資格取得を推進するなど「ひとにやさしいバス」の精神を継承する。</a:t>
              </a:r>
            </a:p>
          </p:txBody>
        </p:sp>
      </p:grpSp>
      <p:sp>
        <p:nvSpPr>
          <p:cNvPr id="48" name="テキスト ボックス 47"/>
          <p:cNvSpPr txBox="1"/>
          <p:nvPr/>
        </p:nvSpPr>
        <p:spPr>
          <a:xfrm>
            <a:off x="2210798" y="764749"/>
            <a:ext cx="6033610" cy="492443"/>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大阪シティバス㈱は、安全を最優先に、サービス向上に努め、人・街・未来をつなぎ、地域に貢献する企業を目指します。</a:t>
            </a:r>
          </a:p>
        </p:txBody>
      </p:sp>
      <p:sp>
        <p:nvSpPr>
          <p:cNvPr id="49" name="テキスト ボックス 48"/>
          <p:cNvSpPr txBox="1"/>
          <p:nvPr/>
        </p:nvSpPr>
        <p:spPr>
          <a:xfrm>
            <a:off x="422874" y="764704"/>
            <a:ext cx="1627598" cy="492533"/>
          </a:xfrm>
          <a:prstGeom prst="rect">
            <a:avLst/>
          </a:prstGeom>
          <a:noFill/>
          <a:ln>
            <a:solidFill>
              <a:schemeClr val="accent1">
                <a:shade val="50000"/>
              </a:schemeClr>
            </a:solidFill>
          </a:ln>
        </p:spPr>
        <p:txBody>
          <a:bodyPr wrap="square" rtlCol="0"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大阪シティバス㈱の企業理念</a:t>
            </a:r>
          </a:p>
        </p:txBody>
      </p:sp>
      <p:grpSp>
        <p:nvGrpSpPr>
          <p:cNvPr id="50" name="グループ化 49"/>
          <p:cNvGrpSpPr/>
          <p:nvPr/>
        </p:nvGrpSpPr>
        <p:grpSpPr>
          <a:xfrm>
            <a:off x="1566414" y="4791405"/>
            <a:ext cx="6830728" cy="965721"/>
            <a:chOff x="1576746" y="5013176"/>
            <a:chExt cx="6830728" cy="965721"/>
          </a:xfrm>
        </p:grpSpPr>
        <p:sp>
          <p:nvSpPr>
            <p:cNvPr id="51" name="ホームベース 50"/>
            <p:cNvSpPr/>
            <p:nvPr/>
          </p:nvSpPr>
          <p:spPr>
            <a:xfrm>
              <a:off x="2184158" y="5013176"/>
              <a:ext cx="2952000" cy="432000"/>
            </a:xfrm>
            <a:prstGeom prst="homePlate">
              <a:avLst/>
            </a:prstGeom>
            <a:solidFill>
              <a:schemeClr val="accent1">
                <a:lumMod val="90000"/>
              </a:schemeClr>
            </a:solidFill>
            <a:ln>
              <a:noFill/>
            </a:ln>
            <a:effectLst>
              <a:softEdge rad="0"/>
            </a:effectLst>
            <a:scene3d>
              <a:camera prst="orthographicFront"/>
              <a:lightRig rig="threePt" dir="t"/>
            </a:scene3d>
            <a:sp3d>
              <a:bevelT h="1016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挑戦</a:t>
              </a:r>
            </a:p>
          </p:txBody>
        </p:sp>
        <p:sp>
          <p:nvSpPr>
            <p:cNvPr id="52" name="ホームベース 51"/>
            <p:cNvSpPr/>
            <p:nvPr/>
          </p:nvSpPr>
          <p:spPr>
            <a:xfrm>
              <a:off x="5436416" y="5013176"/>
              <a:ext cx="2952000" cy="432000"/>
            </a:xfrm>
            <a:prstGeom prst="homePlate">
              <a:avLst/>
            </a:prstGeom>
            <a:solidFill>
              <a:schemeClr val="accent1">
                <a:lumMod val="75000"/>
              </a:schemeClr>
            </a:solidFill>
            <a:ln>
              <a:noFill/>
            </a:ln>
            <a:effectLst>
              <a:softEdge rad="0"/>
            </a:effectLst>
            <a:scene3d>
              <a:camera prst="orthographicFront"/>
              <a:lightRig rig="threePt" dir="t"/>
            </a:scene3d>
            <a:sp3d>
              <a:bevelT h="1016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未来への成長・発展</a:t>
              </a:r>
              <a:endParaRPr kumimoji="1" lang="en-US" altLang="ja-JP" sz="14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endParaRPr>
            </a:p>
          </p:txBody>
        </p:sp>
        <p:sp>
          <p:nvSpPr>
            <p:cNvPr id="53" name="円/楕円 85"/>
            <p:cNvSpPr/>
            <p:nvPr/>
          </p:nvSpPr>
          <p:spPr>
            <a:xfrm>
              <a:off x="1576746" y="5013176"/>
              <a:ext cx="432000" cy="432000"/>
            </a:xfrm>
            <a:prstGeom prst="ellipse">
              <a:avLst/>
            </a:pr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４</a:t>
              </a:r>
            </a:p>
          </p:txBody>
        </p:sp>
        <p:sp>
          <p:nvSpPr>
            <p:cNvPr id="54" name="テキスト ボックス 53"/>
            <p:cNvSpPr txBox="1"/>
            <p:nvPr/>
          </p:nvSpPr>
          <p:spPr>
            <a:xfrm>
              <a:off x="1745940" y="5517232"/>
              <a:ext cx="6661534" cy="461665"/>
            </a:xfrm>
            <a:prstGeom prst="rect">
              <a:avLst/>
            </a:prstGeom>
            <a:noFill/>
          </p:spPr>
          <p:txBody>
            <a:bodyPr wrap="square" rtlCol="0">
              <a:spAutoFit/>
            </a:bodyPr>
            <a:lstStyle/>
            <a:p>
              <a:pPr marL="171450" marR="0" lvl="0" indent="-171450" algn="l" defTabSz="914400" rtl="0" eaLnBrk="1" fontAlgn="auto" latinLnBrk="0" hangingPunct="1">
                <a:lnSpc>
                  <a:spcPct val="100000"/>
                </a:lnSpc>
                <a:spcBef>
                  <a:spcPts val="0"/>
                </a:spcBef>
                <a:spcAft>
                  <a:spcPts val="0"/>
                </a:spcAft>
                <a:buClr>
                  <a:srgbClr val="002060"/>
                </a:buClr>
                <a:buSzTx/>
                <a:buFont typeface="Wingdings" panose="05000000000000000000" pitchFamily="2" charset="2"/>
                <a:buChar char="l"/>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地下鉄</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8</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号線未着工区間における</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BRT</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社会実験に協力し、沿線活性化へ貢献する。</a:t>
              </a:r>
            </a:p>
            <a:p>
              <a:pPr marL="171450" marR="0" lvl="0" indent="-171450" algn="l" defTabSz="914400" rtl="0" eaLnBrk="1" fontAlgn="auto" latinLnBrk="0" hangingPunct="1">
                <a:lnSpc>
                  <a:spcPct val="100000"/>
                </a:lnSpc>
                <a:spcBef>
                  <a:spcPts val="0"/>
                </a:spcBef>
                <a:spcAft>
                  <a:spcPts val="0"/>
                </a:spcAft>
                <a:buClr>
                  <a:srgbClr val="002060"/>
                </a:buClr>
                <a:buSzTx/>
                <a:buFont typeface="Wingdings" panose="05000000000000000000" pitchFamily="2" charset="2"/>
                <a:buChar char="l"/>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既存施設を活用した新たな付帯事業の展開など、関連事業の展開に取り組む。</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grpSp>
      <p:grpSp>
        <p:nvGrpSpPr>
          <p:cNvPr id="55" name="グループ化 54"/>
          <p:cNvGrpSpPr/>
          <p:nvPr/>
        </p:nvGrpSpPr>
        <p:grpSpPr>
          <a:xfrm>
            <a:off x="1576746" y="5877272"/>
            <a:ext cx="6830728" cy="965721"/>
            <a:chOff x="1576746" y="5013176"/>
            <a:chExt cx="6830728" cy="965721"/>
          </a:xfrm>
        </p:grpSpPr>
        <p:sp>
          <p:nvSpPr>
            <p:cNvPr id="56" name="ホームベース 55"/>
            <p:cNvSpPr/>
            <p:nvPr/>
          </p:nvSpPr>
          <p:spPr>
            <a:xfrm>
              <a:off x="2184158" y="5013176"/>
              <a:ext cx="2952000" cy="432000"/>
            </a:xfrm>
            <a:prstGeom prst="homePlate">
              <a:avLst/>
            </a:prstGeom>
            <a:solidFill>
              <a:schemeClr val="accent1">
                <a:lumMod val="90000"/>
              </a:schemeClr>
            </a:solidFill>
            <a:ln>
              <a:noFill/>
            </a:ln>
            <a:effectLst>
              <a:softEdge rad="0"/>
            </a:effectLst>
            <a:scene3d>
              <a:camera prst="orthographicFront"/>
              <a:lightRig rig="threePt" dir="t"/>
            </a:scene3d>
            <a:sp3d>
              <a:bevelT h="1016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自立経営</a:t>
              </a:r>
              <a:r>
                <a:rPr kumimoji="1" lang="en-US" altLang="ja-JP" sz="14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	</a:t>
              </a:r>
              <a:endParaRPr kumimoji="1" lang="ja-JP" altLang="en-US" sz="14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endParaRPr>
            </a:p>
          </p:txBody>
        </p:sp>
        <p:sp>
          <p:nvSpPr>
            <p:cNvPr id="57" name="ホームベース 56"/>
            <p:cNvSpPr/>
            <p:nvPr/>
          </p:nvSpPr>
          <p:spPr>
            <a:xfrm>
              <a:off x="5436416" y="5013176"/>
              <a:ext cx="2952000" cy="432000"/>
            </a:xfrm>
            <a:prstGeom prst="homePlate">
              <a:avLst/>
            </a:prstGeom>
            <a:solidFill>
              <a:schemeClr val="accent1">
                <a:lumMod val="75000"/>
              </a:schemeClr>
            </a:solidFill>
            <a:ln>
              <a:noFill/>
            </a:ln>
            <a:effectLst>
              <a:softEdge rad="0"/>
            </a:effectLst>
            <a:scene3d>
              <a:camera prst="orthographicFront"/>
              <a:lightRig rig="threePt" dir="t"/>
            </a:scene3d>
            <a:sp3d>
              <a:bevelT h="1016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バスサービスの維持・発展</a:t>
              </a:r>
              <a:endParaRPr kumimoji="1" lang="en-US" altLang="ja-JP" sz="14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endParaRPr>
            </a:p>
          </p:txBody>
        </p:sp>
        <p:sp>
          <p:nvSpPr>
            <p:cNvPr id="58" name="円/楕円 85"/>
            <p:cNvSpPr/>
            <p:nvPr/>
          </p:nvSpPr>
          <p:spPr>
            <a:xfrm>
              <a:off x="1576746" y="5013176"/>
              <a:ext cx="432000" cy="432000"/>
            </a:xfrm>
            <a:prstGeom prst="ellipse">
              <a:avLst/>
            </a:pr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５</a:t>
              </a:r>
            </a:p>
          </p:txBody>
        </p:sp>
        <p:sp>
          <p:nvSpPr>
            <p:cNvPr id="59" name="テキスト ボックス 58"/>
            <p:cNvSpPr txBox="1"/>
            <p:nvPr/>
          </p:nvSpPr>
          <p:spPr>
            <a:xfrm>
              <a:off x="1745940" y="5517232"/>
              <a:ext cx="6661534" cy="461665"/>
            </a:xfrm>
            <a:prstGeom prst="rect">
              <a:avLst/>
            </a:prstGeom>
            <a:noFill/>
          </p:spPr>
          <p:txBody>
            <a:bodyPr wrap="square" rtlCol="0">
              <a:spAutoFit/>
            </a:bodyPr>
            <a:lstStyle/>
            <a:p>
              <a:pPr marL="171450" marR="0" lvl="0" indent="-171450" algn="l" defTabSz="914400" rtl="0" eaLnBrk="1" fontAlgn="auto" latinLnBrk="0" hangingPunct="1">
                <a:lnSpc>
                  <a:spcPct val="100000"/>
                </a:lnSpc>
                <a:spcBef>
                  <a:spcPts val="0"/>
                </a:spcBef>
                <a:spcAft>
                  <a:spcPts val="0"/>
                </a:spcAft>
                <a:buClr>
                  <a:srgbClr val="002060"/>
                </a:buClr>
                <a:buSzTx/>
                <a:buFont typeface="Wingdings" panose="05000000000000000000" pitchFamily="2" charset="2"/>
                <a:buChar char="l"/>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積極的な事業展開等により、収益力の向上に取り組む。</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71450" marR="0" lvl="0" indent="-171450" algn="l" defTabSz="914400" rtl="0" eaLnBrk="1" fontAlgn="auto" latinLnBrk="0" hangingPunct="1">
                <a:lnSpc>
                  <a:spcPct val="100000"/>
                </a:lnSpc>
                <a:spcBef>
                  <a:spcPts val="0"/>
                </a:spcBef>
                <a:spcAft>
                  <a:spcPts val="0"/>
                </a:spcAft>
                <a:buClr>
                  <a:srgbClr val="002060"/>
                </a:buClr>
                <a:buSzTx/>
                <a:buFont typeface="Wingdings" panose="05000000000000000000" pitchFamily="2" charset="2"/>
                <a:buChar char="l"/>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バス運転未経験者の採用・育成など人材の確保に取り組む。</a:t>
              </a:r>
            </a:p>
          </p:txBody>
        </p:sp>
      </p:grpSp>
      <p:sp>
        <p:nvSpPr>
          <p:cNvPr id="61" name="テキスト ボックス 60"/>
          <p:cNvSpPr txBox="1"/>
          <p:nvPr/>
        </p:nvSpPr>
        <p:spPr>
          <a:xfrm>
            <a:off x="0" y="0"/>
            <a:ext cx="3851920" cy="26064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Ⅱ</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公民連携</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経営形態の見直し</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民営化の取組</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・バス</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2" name="スライド番号プレースホルダー 1"/>
          <p:cNvSpPr>
            <a:spLocks noGrp="1"/>
          </p:cNvSpPr>
          <p:nvPr>
            <p:ph type="sldNum" sz="quarter" idx="12"/>
          </p:nvPr>
        </p:nvSpPr>
        <p:spPr/>
        <p:txBody>
          <a:bodyPr/>
          <a:lstStyle/>
          <a:p>
            <a:fld id="{CCEC3038-1CF1-4B63-9920-55248DCFBA97}" type="slidenum">
              <a:rPr kumimoji="1" lang="ja-JP" altLang="en-US" smtClean="0"/>
              <a:pPr/>
              <a:t>82</a:t>
            </a:fld>
            <a:endParaRPr kumimoji="1" lang="ja-JP" altLang="en-US"/>
          </a:p>
        </p:txBody>
      </p:sp>
    </p:spTree>
    <p:extLst>
      <p:ext uri="{BB962C8B-B14F-4D97-AF65-F5344CB8AC3E}">
        <p14:creationId xmlns:p14="http://schemas.microsoft.com/office/powerpoint/2010/main" val="3601426885"/>
      </p:ext>
    </p:extLst>
  </p:cSld>
  <p:clrMapOvr>
    <a:masterClrMapping/>
  </p:clrMapOvr>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正方形/長方形 26"/>
          <p:cNvSpPr/>
          <p:nvPr/>
        </p:nvSpPr>
        <p:spPr>
          <a:xfrm>
            <a:off x="251520" y="260648"/>
            <a:ext cx="5904656" cy="369332"/>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①安全</a:t>
            </a:r>
          </a:p>
        </p:txBody>
      </p:sp>
      <p:cxnSp>
        <p:nvCxnSpPr>
          <p:cNvPr id="28" name="直線コネクタ 27"/>
          <p:cNvCxnSpPr/>
          <p:nvPr/>
        </p:nvCxnSpPr>
        <p:spPr>
          <a:xfrm>
            <a:off x="179512" y="620688"/>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1" name="直線コネクタ 40">
            <a:extLst>
              <a:ext uri="{FF2B5EF4-FFF2-40B4-BE49-F238E27FC236}">
                <a16:creationId xmlns:a16="http://schemas.microsoft.com/office/drawing/2014/main" id="{859FBC01-088F-49E4-8F0F-13BF3427A33E}"/>
              </a:ext>
            </a:extLst>
          </p:cNvPr>
          <p:cNvCxnSpPr>
            <a:cxnSpLocks/>
          </p:cNvCxnSpPr>
          <p:nvPr/>
        </p:nvCxnSpPr>
        <p:spPr>
          <a:xfrm>
            <a:off x="2628024" y="1052976"/>
            <a:ext cx="0" cy="1800000"/>
          </a:xfrm>
          <a:prstGeom prst="line">
            <a:avLst/>
          </a:prstGeom>
          <a:ln w="3175">
            <a:prstDash val="sysDash"/>
          </a:ln>
        </p:spPr>
        <p:style>
          <a:lnRef idx="1">
            <a:schemeClr val="accent1"/>
          </a:lnRef>
          <a:fillRef idx="0">
            <a:schemeClr val="accent1"/>
          </a:fillRef>
          <a:effectRef idx="0">
            <a:schemeClr val="accent1"/>
          </a:effectRef>
          <a:fontRef idx="minor">
            <a:schemeClr val="tx1"/>
          </a:fontRef>
        </p:style>
      </p:cxnSp>
      <p:cxnSp>
        <p:nvCxnSpPr>
          <p:cNvPr id="63" name="直線コネクタ 62">
            <a:extLst>
              <a:ext uri="{FF2B5EF4-FFF2-40B4-BE49-F238E27FC236}">
                <a16:creationId xmlns:a16="http://schemas.microsoft.com/office/drawing/2014/main" id="{F3B13F51-E8D0-4469-A311-3E07AFAA039B}"/>
              </a:ext>
            </a:extLst>
          </p:cNvPr>
          <p:cNvCxnSpPr>
            <a:cxnSpLocks/>
          </p:cNvCxnSpPr>
          <p:nvPr/>
        </p:nvCxnSpPr>
        <p:spPr>
          <a:xfrm>
            <a:off x="4620357" y="1052976"/>
            <a:ext cx="0" cy="1800000"/>
          </a:xfrm>
          <a:prstGeom prst="line">
            <a:avLst/>
          </a:prstGeom>
          <a:ln w="3175">
            <a:prstDash val="sysDash"/>
          </a:ln>
        </p:spPr>
        <p:style>
          <a:lnRef idx="1">
            <a:schemeClr val="accent1"/>
          </a:lnRef>
          <a:fillRef idx="0">
            <a:schemeClr val="accent1"/>
          </a:fillRef>
          <a:effectRef idx="0">
            <a:schemeClr val="accent1"/>
          </a:effectRef>
          <a:fontRef idx="minor">
            <a:schemeClr val="tx1"/>
          </a:fontRef>
        </p:style>
      </p:cxnSp>
      <p:cxnSp>
        <p:nvCxnSpPr>
          <p:cNvPr id="64" name="直線コネクタ 63">
            <a:extLst>
              <a:ext uri="{FF2B5EF4-FFF2-40B4-BE49-F238E27FC236}">
                <a16:creationId xmlns:a16="http://schemas.microsoft.com/office/drawing/2014/main" id="{E44EF1A4-0277-4905-89A5-7AF4C27886A5}"/>
              </a:ext>
            </a:extLst>
          </p:cNvPr>
          <p:cNvCxnSpPr>
            <a:cxnSpLocks/>
          </p:cNvCxnSpPr>
          <p:nvPr/>
        </p:nvCxnSpPr>
        <p:spPr>
          <a:xfrm>
            <a:off x="6708465" y="1052976"/>
            <a:ext cx="0" cy="1800000"/>
          </a:xfrm>
          <a:prstGeom prst="line">
            <a:avLst/>
          </a:prstGeom>
          <a:ln w="3175">
            <a:prstDash val="sysDash"/>
          </a:ln>
        </p:spPr>
        <p:style>
          <a:lnRef idx="1">
            <a:schemeClr val="accent1"/>
          </a:lnRef>
          <a:fillRef idx="0">
            <a:schemeClr val="accent1"/>
          </a:fillRef>
          <a:effectRef idx="0">
            <a:schemeClr val="accent1"/>
          </a:effectRef>
          <a:fontRef idx="minor">
            <a:schemeClr val="tx1"/>
          </a:fontRef>
        </p:style>
      </p:cxnSp>
      <p:sp>
        <p:nvSpPr>
          <p:cNvPr id="65" name="山形 6">
            <a:extLst>
              <a:ext uri="{FF2B5EF4-FFF2-40B4-BE49-F238E27FC236}">
                <a16:creationId xmlns:a16="http://schemas.microsoft.com/office/drawing/2014/main" id="{9DB13952-6727-4623-B682-74324A3E138D}"/>
              </a:ext>
            </a:extLst>
          </p:cNvPr>
          <p:cNvSpPr/>
          <p:nvPr/>
        </p:nvSpPr>
        <p:spPr>
          <a:xfrm>
            <a:off x="611560" y="692696"/>
            <a:ext cx="2160000" cy="278985"/>
          </a:xfrm>
          <a:prstGeom prst="chevron">
            <a:avLst/>
          </a:prstGeom>
          <a:noFill/>
          <a:ln w="190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2018</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a:t>
            </a:r>
          </a:p>
        </p:txBody>
      </p:sp>
      <p:sp>
        <p:nvSpPr>
          <p:cNvPr id="66" name="山形 7">
            <a:extLst>
              <a:ext uri="{FF2B5EF4-FFF2-40B4-BE49-F238E27FC236}">
                <a16:creationId xmlns:a16="http://schemas.microsoft.com/office/drawing/2014/main" id="{58952B91-B3D4-4CE5-B304-DC6E4AEE080B}"/>
              </a:ext>
            </a:extLst>
          </p:cNvPr>
          <p:cNvSpPr/>
          <p:nvPr/>
        </p:nvSpPr>
        <p:spPr>
          <a:xfrm>
            <a:off x="2628024" y="692696"/>
            <a:ext cx="2160000" cy="278985"/>
          </a:xfrm>
          <a:prstGeom prst="chevron">
            <a:avLst/>
          </a:prstGeom>
          <a:noFill/>
          <a:ln w="190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2019</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a:t>
            </a:r>
          </a:p>
        </p:txBody>
      </p:sp>
      <p:sp>
        <p:nvSpPr>
          <p:cNvPr id="67" name="山形 8">
            <a:extLst>
              <a:ext uri="{FF2B5EF4-FFF2-40B4-BE49-F238E27FC236}">
                <a16:creationId xmlns:a16="http://schemas.microsoft.com/office/drawing/2014/main" id="{3C4A9CDF-490B-4626-B4E9-46DD07CE0B8E}"/>
              </a:ext>
            </a:extLst>
          </p:cNvPr>
          <p:cNvSpPr/>
          <p:nvPr/>
        </p:nvSpPr>
        <p:spPr>
          <a:xfrm>
            <a:off x="4644248" y="692696"/>
            <a:ext cx="2160000" cy="278985"/>
          </a:xfrm>
          <a:prstGeom prst="chevron">
            <a:avLst/>
          </a:prstGeom>
          <a:noFill/>
          <a:ln w="190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2020</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a:t>
            </a:r>
          </a:p>
        </p:txBody>
      </p:sp>
      <p:sp>
        <p:nvSpPr>
          <p:cNvPr id="68" name="山形 9">
            <a:extLst>
              <a:ext uri="{FF2B5EF4-FFF2-40B4-BE49-F238E27FC236}">
                <a16:creationId xmlns:a16="http://schemas.microsoft.com/office/drawing/2014/main" id="{08D34171-28FF-45BB-A1D6-05D7EB2E7448}"/>
              </a:ext>
            </a:extLst>
          </p:cNvPr>
          <p:cNvSpPr/>
          <p:nvPr/>
        </p:nvSpPr>
        <p:spPr>
          <a:xfrm>
            <a:off x="6660472" y="692696"/>
            <a:ext cx="2160000" cy="278985"/>
          </a:xfrm>
          <a:prstGeom prst="chevron">
            <a:avLst/>
          </a:prstGeom>
          <a:noFill/>
          <a:ln w="190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2021</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a:t>
            </a:r>
          </a:p>
        </p:txBody>
      </p:sp>
      <p:cxnSp>
        <p:nvCxnSpPr>
          <p:cNvPr id="70" name="直線コネクタ 69">
            <a:extLst>
              <a:ext uri="{FF2B5EF4-FFF2-40B4-BE49-F238E27FC236}">
                <a16:creationId xmlns:a16="http://schemas.microsoft.com/office/drawing/2014/main" id="{D0F47352-C733-497C-9D67-B769AB745E36}"/>
              </a:ext>
            </a:extLst>
          </p:cNvPr>
          <p:cNvCxnSpPr>
            <a:cxnSpLocks/>
          </p:cNvCxnSpPr>
          <p:nvPr/>
        </p:nvCxnSpPr>
        <p:spPr>
          <a:xfrm>
            <a:off x="359772" y="2904624"/>
            <a:ext cx="8568952" cy="0"/>
          </a:xfrm>
          <a:prstGeom prst="line">
            <a:avLst/>
          </a:prstGeom>
        </p:spPr>
        <p:style>
          <a:lnRef idx="1">
            <a:schemeClr val="accent1"/>
          </a:lnRef>
          <a:fillRef idx="0">
            <a:schemeClr val="accent1"/>
          </a:fillRef>
          <a:effectRef idx="0">
            <a:schemeClr val="accent1"/>
          </a:effectRef>
          <a:fontRef idx="minor">
            <a:schemeClr val="tx1"/>
          </a:fontRef>
        </p:style>
      </p:cxnSp>
      <p:sp>
        <p:nvSpPr>
          <p:cNvPr id="21" name="正方形/長方形 20">
            <a:extLst>
              <a:ext uri="{FF2B5EF4-FFF2-40B4-BE49-F238E27FC236}">
                <a16:creationId xmlns:a16="http://schemas.microsoft.com/office/drawing/2014/main" id="{0626033A-C3C1-4D66-864E-BB308A6B4C17}"/>
              </a:ext>
            </a:extLst>
          </p:cNvPr>
          <p:cNvSpPr/>
          <p:nvPr/>
        </p:nvSpPr>
        <p:spPr>
          <a:xfrm>
            <a:off x="3121160" y="1400760"/>
            <a:ext cx="2603088" cy="46800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0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セキュリティカメラの設置 </a:t>
            </a:r>
            <a:r>
              <a:rPr kumimoji="1" lang="en-US" altLang="ja-JP" sz="10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0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0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2019.6)</a:t>
            </a:r>
            <a:endPar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30" name="正方形/長方形 29">
            <a:extLst>
              <a:ext uri="{FF2B5EF4-FFF2-40B4-BE49-F238E27FC236}">
                <a16:creationId xmlns:a16="http://schemas.microsoft.com/office/drawing/2014/main" id="{E4C345AF-AA43-4C8A-948D-26E5D55E8FE2}"/>
              </a:ext>
            </a:extLst>
          </p:cNvPr>
          <p:cNvSpPr/>
          <p:nvPr/>
        </p:nvSpPr>
        <p:spPr>
          <a:xfrm>
            <a:off x="5208695" y="1227458"/>
            <a:ext cx="3558819" cy="427737"/>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0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車外注意喚起装置「おしらせ安全くん」設置完了（～</a:t>
            </a:r>
            <a:r>
              <a:rPr kumimoji="1" lang="en-US" altLang="ja-JP" sz="10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2020.9</a:t>
            </a:r>
            <a:r>
              <a:rPr kumimoji="1" lang="ja-JP" altLang="en-US" sz="10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a:t>
            </a:r>
            <a:endPar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38" name="正方形/長方形 37">
            <a:extLst>
              <a:ext uri="{FF2B5EF4-FFF2-40B4-BE49-F238E27FC236}">
                <a16:creationId xmlns:a16="http://schemas.microsoft.com/office/drawing/2014/main" id="{72DB4DB2-9ACC-4751-8AB2-D49089928C26}"/>
              </a:ext>
            </a:extLst>
          </p:cNvPr>
          <p:cNvSpPr/>
          <p:nvPr/>
        </p:nvSpPr>
        <p:spPr>
          <a:xfrm>
            <a:off x="4680724" y="3106133"/>
            <a:ext cx="4248000" cy="3422099"/>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grpSp>
        <p:nvGrpSpPr>
          <p:cNvPr id="42" name="グループ化 41">
            <a:extLst>
              <a:ext uri="{FF2B5EF4-FFF2-40B4-BE49-F238E27FC236}">
                <a16:creationId xmlns:a16="http://schemas.microsoft.com/office/drawing/2014/main" id="{D2C73BFE-6FA6-48CE-84CE-AD3C14A30CAF}"/>
              </a:ext>
            </a:extLst>
          </p:cNvPr>
          <p:cNvGrpSpPr/>
          <p:nvPr/>
        </p:nvGrpSpPr>
        <p:grpSpPr>
          <a:xfrm>
            <a:off x="251929" y="2924944"/>
            <a:ext cx="4436415" cy="2664294"/>
            <a:chOff x="395535" y="2852936"/>
            <a:chExt cx="6026828" cy="2664294"/>
          </a:xfrm>
        </p:grpSpPr>
        <p:sp>
          <p:nvSpPr>
            <p:cNvPr id="43" name="正方形/長方形 42">
              <a:extLst>
                <a:ext uri="{FF2B5EF4-FFF2-40B4-BE49-F238E27FC236}">
                  <a16:creationId xmlns:a16="http://schemas.microsoft.com/office/drawing/2014/main" id="{5F2CC101-2802-4752-8664-45CB3870E3AD}"/>
                </a:ext>
              </a:extLst>
            </p:cNvPr>
            <p:cNvSpPr/>
            <p:nvPr/>
          </p:nvSpPr>
          <p:spPr>
            <a:xfrm>
              <a:off x="395536" y="2852936"/>
              <a:ext cx="5184576" cy="21602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srgbClr val="32328C"/>
                  </a:solidFill>
                  <a:effectLst/>
                  <a:uLnTx/>
                  <a:uFillTx/>
                  <a:latin typeface="ＭＳ Ｐゴシック" panose="020B0600070205080204" pitchFamily="50" charset="-128"/>
                  <a:ea typeface="ＭＳ Ｐゴシック" panose="020B0600070205080204" pitchFamily="50" charset="-128"/>
                  <a:cs typeface="+mn-cs"/>
                </a:rPr>
                <a:t>安全運転のための取組み</a:t>
              </a:r>
            </a:p>
          </p:txBody>
        </p:sp>
        <p:sp>
          <p:nvSpPr>
            <p:cNvPr id="46" name="正方形/長方形 45">
              <a:extLst>
                <a:ext uri="{FF2B5EF4-FFF2-40B4-BE49-F238E27FC236}">
                  <a16:creationId xmlns:a16="http://schemas.microsoft.com/office/drawing/2014/main" id="{1050C1A9-2A57-46EB-AD2B-FCAF1930BC26}"/>
                </a:ext>
              </a:extLst>
            </p:cNvPr>
            <p:cNvSpPr/>
            <p:nvPr/>
          </p:nvSpPr>
          <p:spPr>
            <a:xfrm>
              <a:off x="395535" y="3068959"/>
              <a:ext cx="6026828" cy="244827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追突事故や重大事故に繋がる自転車や歩行者との接触事故を防止するため、カメラにより危険を感知して運転士に警報する</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衝突防止補助システム「モービルアイ」を導入。</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（本格運用</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2020</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12</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歩行者や自転車との接触事故を防止するため、バスから警告</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音を鳴らして、バスが近づいていることをお知らせする装置</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「おしらせ安全くん」を全</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580</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両に設置完了（</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2020</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9</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路線バスの車両デザインを</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41</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年ぶりに刷新（</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2020</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11</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走行中の運転士に異常が発生した際、運転席もしくは車内に</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設置の非常ブレーキスイッチを押しバスを緊急停止させる</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「ドライバー異常時対応システム（</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EDSS</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）」を新車両に順次導</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入。（</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2020</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10</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p>
          </p:txBody>
        </p:sp>
      </p:grpSp>
      <p:grpSp>
        <p:nvGrpSpPr>
          <p:cNvPr id="48" name="グループ化 47">
            <a:extLst>
              <a:ext uri="{FF2B5EF4-FFF2-40B4-BE49-F238E27FC236}">
                <a16:creationId xmlns:a16="http://schemas.microsoft.com/office/drawing/2014/main" id="{406060D4-3F7D-428D-934D-D725F2851DB1}"/>
              </a:ext>
            </a:extLst>
          </p:cNvPr>
          <p:cNvGrpSpPr/>
          <p:nvPr/>
        </p:nvGrpSpPr>
        <p:grpSpPr>
          <a:xfrm>
            <a:off x="251929" y="5432806"/>
            <a:ext cx="4368427" cy="1353186"/>
            <a:chOff x="395536" y="2852936"/>
            <a:chExt cx="5721077" cy="1353186"/>
          </a:xfrm>
        </p:grpSpPr>
        <p:sp>
          <p:nvSpPr>
            <p:cNvPr id="50" name="正方形/長方形 49">
              <a:extLst>
                <a:ext uri="{FF2B5EF4-FFF2-40B4-BE49-F238E27FC236}">
                  <a16:creationId xmlns:a16="http://schemas.microsoft.com/office/drawing/2014/main" id="{0DDCE2C5-B5E0-4994-86B6-E76E6D7C30A8}"/>
                </a:ext>
              </a:extLst>
            </p:cNvPr>
            <p:cNvSpPr/>
            <p:nvPr/>
          </p:nvSpPr>
          <p:spPr>
            <a:xfrm>
              <a:off x="395536" y="2852936"/>
              <a:ext cx="5184576" cy="21602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srgbClr val="32328C"/>
                  </a:solidFill>
                  <a:effectLst/>
                  <a:uLnTx/>
                  <a:uFillTx/>
                  <a:latin typeface="ＭＳ Ｐゴシック" panose="020B0600070205080204" pitchFamily="50" charset="-128"/>
                  <a:ea typeface="ＭＳ Ｐゴシック" panose="020B0600070205080204" pitchFamily="50" charset="-128"/>
                  <a:cs typeface="+mn-cs"/>
                </a:rPr>
                <a:t>訓練・テロ対策の徹底</a:t>
              </a:r>
            </a:p>
          </p:txBody>
        </p:sp>
        <p:sp>
          <p:nvSpPr>
            <p:cNvPr id="51" name="正方形/長方形 50">
              <a:extLst>
                <a:ext uri="{FF2B5EF4-FFF2-40B4-BE49-F238E27FC236}">
                  <a16:creationId xmlns:a16="http://schemas.microsoft.com/office/drawing/2014/main" id="{383B682F-068E-414C-81F5-DC079E2BD336}"/>
                </a:ext>
              </a:extLst>
            </p:cNvPr>
            <p:cNvSpPr/>
            <p:nvPr/>
          </p:nvSpPr>
          <p:spPr>
            <a:xfrm>
              <a:off x="395536" y="3068959"/>
              <a:ext cx="5721077" cy="113716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2019</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6</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月のＧ</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大阪サミットの開催を見据え、大阪駅前バスターミナル・なんばバスターミナルほか、</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14</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か所（</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25</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台）へ</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セキュリティカメラを設置 </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2019</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6</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地震・津波発生時、お客さまを的確・迅速・安全に避難誘導</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できるよう、また、河川氾濫などによるバス車両の避難やバス  </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ジャック等重大事態対応の各種訓練を実施。</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grpSp>
      <p:sp>
        <p:nvSpPr>
          <p:cNvPr id="37" name="矢印: 五方向 36">
            <a:extLst>
              <a:ext uri="{FF2B5EF4-FFF2-40B4-BE49-F238E27FC236}">
                <a16:creationId xmlns:a16="http://schemas.microsoft.com/office/drawing/2014/main" id="{A2FDE5CF-EB39-4792-81F6-EAA74186680B}"/>
              </a:ext>
            </a:extLst>
          </p:cNvPr>
          <p:cNvSpPr/>
          <p:nvPr/>
        </p:nvSpPr>
        <p:spPr>
          <a:xfrm>
            <a:off x="899596" y="1052736"/>
            <a:ext cx="4740067" cy="216001"/>
          </a:xfrm>
          <a:prstGeom prst="homePlat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●衝突防止補助システム「モービルアイ」試験導入（</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2018 .5</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2020.11</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p:txBody>
      </p:sp>
      <p:sp>
        <p:nvSpPr>
          <p:cNvPr id="39" name="矢印: 五方向 38">
            <a:extLst>
              <a:ext uri="{FF2B5EF4-FFF2-40B4-BE49-F238E27FC236}">
                <a16:creationId xmlns:a16="http://schemas.microsoft.com/office/drawing/2014/main" id="{8ADAE77C-CE8C-4729-88D0-38799B66A25C}"/>
              </a:ext>
            </a:extLst>
          </p:cNvPr>
          <p:cNvSpPr/>
          <p:nvPr/>
        </p:nvSpPr>
        <p:spPr>
          <a:xfrm>
            <a:off x="5693505" y="1052735"/>
            <a:ext cx="3121798" cy="216001"/>
          </a:xfrm>
          <a:prstGeom prst="homePlat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●本格運用（</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2020.12</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p:txBody>
      </p:sp>
      <p:sp>
        <p:nvSpPr>
          <p:cNvPr id="40" name="矢印: 五方向 39">
            <a:extLst>
              <a:ext uri="{FF2B5EF4-FFF2-40B4-BE49-F238E27FC236}">
                <a16:creationId xmlns:a16="http://schemas.microsoft.com/office/drawing/2014/main" id="{E2671F1D-F8C7-4721-8735-DBA439D7A044}"/>
              </a:ext>
            </a:extLst>
          </p:cNvPr>
          <p:cNvSpPr/>
          <p:nvPr/>
        </p:nvSpPr>
        <p:spPr>
          <a:xfrm>
            <a:off x="5356743" y="1911708"/>
            <a:ext cx="3458557" cy="368230"/>
          </a:xfrm>
          <a:prstGeom prst="homePlat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●ドライバー異常時対応システム（</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EDSS</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）の導入　</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2021</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年度末：一般乗合バス</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33</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両に設置</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47" name="テキスト ボックス 46">
            <a:extLst>
              <a:ext uri="{FF2B5EF4-FFF2-40B4-BE49-F238E27FC236}">
                <a16:creationId xmlns:a16="http://schemas.microsoft.com/office/drawing/2014/main" id="{EA62BA2E-1184-45AE-9B9A-CB10E20B8664}"/>
              </a:ext>
            </a:extLst>
          </p:cNvPr>
          <p:cNvSpPr txBox="1"/>
          <p:nvPr/>
        </p:nvSpPr>
        <p:spPr>
          <a:xfrm>
            <a:off x="5438864" y="1645973"/>
            <a:ext cx="2901696" cy="246221"/>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●路線バスのデザイン刷新（</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2020.11</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pic>
        <p:nvPicPr>
          <p:cNvPr id="52" name="Picture 2">
            <a:extLst>
              <a:ext uri="{FF2B5EF4-FFF2-40B4-BE49-F238E27FC236}">
                <a16:creationId xmlns:a16="http://schemas.microsoft.com/office/drawing/2014/main" id="{A6252D2A-A5CD-48E0-A94F-8F46896EAD09}"/>
              </a:ext>
            </a:extLst>
          </p:cNvPr>
          <p:cNvPicPr>
            <a:picLocks noChangeAspect="1" noChangeArrowheads="1"/>
          </p:cNvPicPr>
          <p:nvPr/>
        </p:nvPicPr>
        <p:blipFill rotWithShape="1">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t="5325" b="5847"/>
          <a:stretch/>
        </p:blipFill>
        <p:spPr bwMode="auto">
          <a:xfrm>
            <a:off x="7017376" y="3463802"/>
            <a:ext cx="1800000" cy="863515"/>
          </a:xfrm>
          <a:prstGeom prst="rect">
            <a:avLst/>
          </a:prstGeom>
          <a:noFill/>
          <a:extLst>
            <a:ext uri="{909E8E84-426E-40DD-AFC4-6F175D3DCCD1}">
              <a14:hiddenFill xmlns:a14="http://schemas.microsoft.com/office/drawing/2010/main">
                <a:solidFill>
                  <a:srgbClr val="FFFFFF"/>
                </a:solidFill>
              </a14:hiddenFill>
            </a:ext>
          </a:extLst>
        </p:spPr>
      </p:pic>
      <p:sp>
        <p:nvSpPr>
          <p:cNvPr id="53" name="正方形/長方形 52">
            <a:extLst>
              <a:ext uri="{FF2B5EF4-FFF2-40B4-BE49-F238E27FC236}">
                <a16:creationId xmlns:a16="http://schemas.microsoft.com/office/drawing/2014/main" id="{89E238CB-A066-4016-AF48-90DF49D84864}"/>
              </a:ext>
            </a:extLst>
          </p:cNvPr>
          <p:cNvSpPr/>
          <p:nvPr/>
        </p:nvSpPr>
        <p:spPr>
          <a:xfrm>
            <a:off x="7637478" y="4361347"/>
            <a:ext cx="1064326" cy="306472"/>
          </a:xfrm>
          <a:prstGeom prst="rect">
            <a:avLst/>
          </a:prstGeom>
          <a:noFill/>
          <a:ln w="50800" algn="ctr">
            <a:noFill/>
            <a:miter lim="800000"/>
            <a:headEnd/>
            <a:tailEnd/>
          </a:ln>
        </p:spPr>
        <p:txBody>
          <a:bodyPr wrap="none" lIns="36000" tIns="10800" rIns="36000" bIns="10800" rtlCol="0" anchor="ctr">
            <a:noAutofit/>
          </a:bodyPr>
          <a:lstStyle/>
          <a:p>
            <a:pPr marL="185738" marR="0" lvl="0" indent="-185738" algn="r" defTabSz="914400" rtl="0" eaLnBrk="1" fontAlgn="auto" latinLnBrk="0" hangingPunct="1">
              <a:lnSpc>
                <a:spcPct val="100000"/>
              </a:lnSpc>
              <a:spcBef>
                <a:spcPts val="0"/>
              </a:spcBef>
              <a:spcAft>
                <a:spcPts val="0"/>
              </a:spcAft>
              <a:buClr>
                <a:srgbClr val="969696"/>
              </a:buClr>
              <a:buSzPct val="80000"/>
              <a:buFontTx/>
              <a:buNone/>
              <a:tabLst/>
              <a:defRPr/>
            </a:pPr>
            <a:r>
              <a:rPr kumimoji="1" lang="ja-JP" altLang="en-US" sz="1050" b="1" i="0" u="none" strike="noStrike" kern="1200" cap="none" spc="0" normalizeH="0" baseline="0" noProof="0" dirty="0">
                <a:ln>
                  <a:noFill/>
                </a:ln>
                <a:solidFill>
                  <a:srgbClr val="000000"/>
                </a:solidFill>
                <a:effectLst>
                  <a:glow rad="101600">
                    <a:prstClr val="white"/>
                  </a:glow>
                </a:effectLst>
                <a:uLnTx/>
                <a:uFillTx/>
                <a:latin typeface="ＭＳ Ｐゴシック" panose="020B0600070205080204" pitchFamily="50" charset="-128"/>
                <a:ea typeface="ＭＳ Ｐゴシック" panose="020B0600070205080204" pitchFamily="50" charset="-128"/>
                <a:cs typeface="+mn-cs"/>
              </a:rPr>
              <a:t>新デザインバス</a:t>
            </a:r>
          </a:p>
        </p:txBody>
      </p:sp>
      <p:pic>
        <p:nvPicPr>
          <p:cNvPr id="54" name="図 53" descr="地下鉄の駅&#10;&#10;自動的に生成された説明">
            <a:extLst>
              <a:ext uri="{FF2B5EF4-FFF2-40B4-BE49-F238E27FC236}">
                <a16:creationId xmlns:a16="http://schemas.microsoft.com/office/drawing/2014/main" id="{C89E6DE6-1E59-441C-AF6C-10F2956E96A1}"/>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4898768" y="5045764"/>
            <a:ext cx="1650960" cy="1260000"/>
          </a:xfrm>
          <a:prstGeom prst="rect">
            <a:avLst/>
          </a:prstGeom>
        </p:spPr>
      </p:pic>
      <p:pic>
        <p:nvPicPr>
          <p:cNvPr id="59" name="図 58" descr="グラフィカル ユーザー インターフェイス が含まれている画像&#10;&#10;自動的に生成された説明">
            <a:extLst>
              <a:ext uri="{FF2B5EF4-FFF2-40B4-BE49-F238E27FC236}">
                <a16:creationId xmlns:a16="http://schemas.microsoft.com/office/drawing/2014/main" id="{1E3D3CA6-286D-407D-9D10-683DB03E4C0D}"/>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4782959" y="3246877"/>
            <a:ext cx="1756773" cy="1080000"/>
          </a:xfrm>
          <a:prstGeom prst="rect">
            <a:avLst/>
          </a:prstGeom>
        </p:spPr>
      </p:pic>
      <p:pic>
        <p:nvPicPr>
          <p:cNvPr id="60" name="図 59">
            <a:extLst>
              <a:ext uri="{FF2B5EF4-FFF2-40B4-BE49-F238E27FC236}">
                <a16:creationId xmlns:a16="http://schemas.microsoft.com/office/drawing/2014/main" id="{D38FB414-C0B5-44E3-B086-75C41ECE880C}"/>
              </a:ext>
            </a:extLst>
          </p:cNvPr>
          <p:cNvPicPr>
            <a:picLocks noChangeAspect="1"/>
          </p:cNvPicPr>
          <p:nvPr/>
        </p:nvPicPr>
        <p:blipFill>
          <a:blip r:embed="rId6">
            <a:clrChange>
              <a:clrFrom>
                <a:srgbClr val="FFFFFF"/>
              </a:clrFrom>
              <a:clrTo>
                <a:srgbClr val="FFFFFF">
                  <a:alpha val="0"/>
                </a:srgbClr>
              </a:clrTo>
            </a:clrChange>
          </a:blip>
          <a:stretch>
            <a:fillRect/>
          </a:stretch>
        </p:blipFill>
        <p:spPr>
          <a:xfrm>
            <a:off x="6081402" y="4019660"/>
            <a:ext cx="875520" cy="720000"/>
          </a:xfrm>
          <a:prstGeom prst="rect">
            <a:avLst/>
          </a:prstGeom>
        </p:spPr>
      </p:pic>
      <p:pic>
        <p:nvPicPr>
          <p:cNvPr id="61" name="図 60">
            <a:extLst>
              <a:ext uri="{FF2B5EF4-FFF2-40B4-BE49-F238E27FC236}">
                <a16:creationId xmlns:a16="http://schemas.microsoft.com/office/drawing/2014/main" id="{1CBF5018-2CFF-4822-9B77-B526BA0B20A7}"/>
              </a:ext>
            </a:extLst>
          </p:cNvPr>
          <p:cNvPicPr>
            <a:picLocks noChangeAspect="1"/>
          </p:cNvPicPr>
          <p:nvPr/>
        </p:nvPicPr>
        <p:blipFill rotWithShape="1">
          <a:blip r:embed="rId7" cstate="email">
            <a:extLst>
              <a:ext uri="{28A0092B-C50C-407E-A947-70E740481C1C}">
                <a14:useLocalDpi xmlns:a14="http://schemas.microsoft.com/office/drawing/2010/main"/>
              </a:ext>
            </a:extLst>
          </a:blip>
          <a:srcRect/>
          <a:stretch/>
        </p:blipFill>
        <p:spPr>
          <a:xfrm>
            <a:off x="7073734" y="5049238"/>
            <a:ext cx="1628070" cy="1080000"/>
          </a:xfrm>
          <a:prstGeom prst="rect">
            <a:avLst/>
          </a:prstGeom>
        </p:spPr>
      </p:pic>
      <p:sp>
        <p:nvSpPr>
          <p:cNvPr id="62" name="正方形/長方形 61">
            <a:extLst>
              <a:ext uri="{FF2B5EF4-FFF2-40B4-BE49-F238E27FC236}">
                <a16:creationId xmlns:a16="http://schemas.microsoft.com/office/drawing/2014/main" id="{29F4727C-34F9-4ACD-870E-140D749D8BA8}"/>
              </a:ext>
            </a:extLst>
          </p:cNvPr>
          <p:cNvSpPr/>
          <p:nvPr/>
        </p:nvSpPr>
        <p:spPr>
          <a:xfrm>
            <a:off x="5013585" y="4372763"/>
            <a:ext cx="1064326" cy="405702"/>
          </a:xfrm>
          <a:prstGeom prst="rect">
            <a:avLst/>
          </a:prstGeom>
          <a:noFill/>
          <a:ln w="50800" algn="ctr">
            <a:noFill/>
            <a:miter lim="800000"/>
            <a:headEnd/>
            <a:tailEnd/>
          </a:ln>
        </p:spPr>
        <p:txBody>
          <a:bodyPr wrap="none" lIns="36000" tIns="10800" rIns="36000" bIns="10800" rtlCol="0" anchor="ctr">
            <a:noAutofit/>
          </a:bodyPr>
          <a:lstStyle/>
          <a:p>
            <a:pPr marL="185738" marR="0" lvl="0" indent="-185738" algn="r" defTabSz="914400" rtl="0" eaLnBrk="1" fontAlgn="auto" latinLnBrk="0" hangingPunct="1">
              <a:lnSpc>
                <a:spcPct val="100000"/>
              </a:lnSpc>
              <a:spcBef>
                <a:spcPts val="0"/>
              </a:spcBef>
              <a:spcAft>
                <a:spcPts val="0"/>
              </a:spcAft>
              <a:buClr>
                <a:srgbClr val="969696"/>
              </a:buClr>
              <a:buSzPct val="80000"/>
              <a:buFontTx/>
              <a:buNone/>
              <a:tabLst/>
              <a:defRPr/>
            </a:pPr>
            <a:r>
              <a:rPr kumimoji="1" lang="ja-JP" altLang="en-US" sz="1050" b="1" i="0" u="none" strike="noStrike" kern="1200" cap="none" spc="0" normalizeH="0" baseline="0" noProof="0" dirty="0">
                <a:ln>
                  <a:noFill/>
                </a:ln>
                <a:solidFill>
                  <a:srgbClr val="000000"/>
                </a:solidFill>
                <a:effectLst>
                  <a:glow rad="101600">
                    <a:prstClr val="white"/>
                  </a:glow>
                </a:effectLst>
                <a:uLnTx/>
                <a:uFillTx/>
                <a:latin typeface="ＭＳ Ｐゴシック" panose="020B0600070205080204" pitchFamily="50" charset="-128"/>
                <a:ea typeface="ＭＳ Ｐゴシック" panose="020B0600070205080204" pitchFamily="50" charset="-128"/>
                <a:cs typeface="+mn-cs"/>
              </a:rPr>
              <a:t>衝突防止補助システム</a:t>
            </a:r>
          </a:p>
          <a:p>
            <a:pPr marL="185738" marR="0" lvl="0" indent="-185738" algn="r" defTabSz="914400" rtl="0" eaLnBrk="1" fontAlgn="auto" latinLnBrk="0" hangingPunct="1">
              <a:lnSpc>
                <a:spcPct val="100000"/>
              </a:lnSpc>
              <a:spcBef>
                <a:spcPts val="0"/>
              </a:spcBef>
              <a:spcAft>
                <a:spcPts val="0"/>
              </a:spcAft>
              <a:buClr>
                <a:srgbClr val="969696"/>
              </a:buClr>
              <a:buSzPct val="80000"/>
              <a:buFontTx/>
              <a:buNone/>
              <a:tabLst/>
              <a:defRPr/>
            </a:pPr>
            <a:r>
              <a:rPr kumimoji="1" lang="ja-JP" altLang="en-US" sz="1050" b="1" i="0" u="none" strike="noStrike" kern="1200" cap="none" spc="0" normalizeH="0" baseline="0" noProof="0" dirty="0">
                <a:ln>
                  <a:noFill/>
                </a:ln>
                <a:solidFill>
                  <a:srgbClr val="000000"/>
                </a:solidFill>
                <a:effectLst>
                  <a:glow rad="101600">
                    <a:prstClr val="white"/>
                  </a:glow>
                </a:effectLst>
                <a:uLnTx/>
                <a:uFillTx/>
                <a:latin typeface="ＭＳ Ｐゴシック" panose="020B0600070205080204" pitchFamily="50" charset="-128"/>
                <a:ea typeface="ＭＳ Ｐゴシック" panose="020B0600070205080204" pitchFamily="50" charset="-128"/>
                <a:cs typeface="+mn-cs"/>
              </a:rPr>
              <a:t>「モービルアイ」</a:t>
            </a:r>
          </a:p>
        </p:txBody>
      </p:sp>
      <p:sp>
        <p:nvSpPr>
          <p:cNvPr id="71" name="正方形/長方形 70">
            <a:extLst>
              <a:ext uri="{FF2B5EF4-FFF2-40B4-BE49-F238E27FC236}">
                <a16:creationId xmlns:a16="http://schemas.microsoft.com/office/drawing/2014/main" id="{4AF7BCE1-9911-4596-A990-F2A3AD128F19}"/>
              </a:ext>
            </a:extLst>
          </p:cNvPr>
          <p:cNvSpPr/>
          <p:nvPr/>
        </p:nvSpPr>
        <p:spPr>
          <a:xfrm>
            <a:off x="6318946" y="6082526"/>
            <a:ext cx="2414735" cy="405702"/>
          </a:xfrm>
          <a:prstGeom prst="rect">
            <a:avLst/>
          </a:prstGeom>
          <a:noFill/>
          <a:ln w="50800" algn="ctr">
            <a:noFill/>
            <a:miter lim="800000"/>
            <a:headEnd/>
            <a:tailEnd/>
          </a:ln>
        </p:spPr>
        <p:txBody>
          <a:bodyPr wrap="none" lIns="36000" tIns="10800" rIns="36000" bIns="10800" rtlCol="0" anchor="ctr">
            <a:noAutofit/>
          </a:bodyPr>
          <a:lstStyle/>
          <a:p>
            <a:pPr marL="185738" marR="0" lvl="0" indent="-185738" algn="r" defTabSz="914400" rtl="0" eaLnBrk="1" fontAlgn="auto" latinLnBrk="0" hangingPunct="1">
              <a:lnSpc>
                <a:spcPct val="100000"/>
              </a:lnSpc>
              <a:spcBef>
                <a:spcPts val="0"/>
              </a:spcBef>
              <a:spcAft>
                <a:spcPts val="0"/>
              </a:spcAft>
              <a:buClr>
                <a:srgbClr val="969696"/>
              </a:buClr>
              <a:buSzPct val="80000"/>
              <a:buFontTx/>
              <a:buNone/>
              <a:tabLst/>
              <a:defRPr/>
            </a:pPr>
            <a:r>
              <a:rPr kumimoji="1" lang="ja-JP" altLang="en-US" sz="1050" b="1" i="0" u="none" strike="noStrike" kern="1200" cap="none" spc="0" normalizeH="0" baseline="0" noProof="0" dirty="0">
                <a:ln>
                  <a:noFill/>
                </a:ln>
                <a:solidFill>
                  <a:srgbClr val="000000"/>
                </a:solidFill>
                <a:effectLst>
                  <a:glow rad="101600">
                    <a:prstClr val="white"/>
                  </a:glow>
                </a:effectLst>
                <a:uLnTx/>
                <a:uFillTx/>
                <a:latin typeface="ＭＳ Ｐゴシック" panose="020B0600070205080204" pitchFamily="50" charset="-128"/>
                <a:ea typeface="ＭＳ Ｐゴシック" panose="020B0600070205080204" pitchFamily="50" charset="-128"/>
                <a:cs typeface="+mn-cs"/>
              </a:rPr>
              <a:t>ドライバー異常時対応</a:t>
            </a:r>
            <a:endParaRPr kumimoji="1" lang="en-US" altLang="ja-JP" sz="1050" b="1" i="0" u="none" strike="noStrike" kern="1200" cap="none" spc="0" normalizeH="0" baseline="0" noProof="0" dirty="0">
              <a:ln>
                <a:noFill/>
              </a:ln>
              <a:solidFill>
                <a:srgbClr val="000000"/>
              </a:solidFill>
              <a:effectLst>
                <a:glow rad="101600">
                  <a:prstClr val="white"/>
                </a:glow>
              </a:effectLst>
              <a:uLnTx/>
              <a:uFillTx/>
              <a:latin typeface="ＭＳ Ｐゴシック" panose="020B0600070205080204" pitchFamily="50" charset="-128"/>
              <a:ea typeface="ＭＳ Ｐゴシック" panose="020B0600070205080204" pitchFamily="50" charset="-128"/>
              <a:cs typeface="+mn-cs"/>
            </a:endParaRPr>
          </a:p>
          <a:p>
            <a:pPr marL="185738" marR="0" lvl="0" indent="-185738" algn="r" defTabSz="914400" rtl="0" eaLnBrk="1" fontAlgn="auto" latinLnBrk="0" hangingPunct="1">
              <a:lnSpc>
                <a:spcPct val="100000"/>
              </a:lnSpc>
              <a:spcBef>
                <a:spcPts val="0"/>
              </a:spcBef>
              <a:spcAft>
                <a:spcPts val="0"/>
              </a:spcAft>
              <a:buClr>
                <a:srgbClr val="969696"/>
              </a:buClr>
              <a:buSzPct val="80000"/>
              <a:buFontTx/>
              <a:buNone/>
              <a:tabLst/>
              <a:defRPr/>
            </a:pPr>
            <a:r>
              <a:rPr kumimoji="1" lang="ja-JP" altLang="en-US" sz="1050" b="1" i="0" u="none" strike="noStrike" kern="1200" cap="none" spc="0" normalizeH="0" baseline="0" noProof="0" dirty="0">
                <a:ln>
                  <a:noFill/>
                </a:ln>
                <a:solidFill>
                  <a:srgbClr val="000000"/>
                </a:solidFill>
                <a:effectLst>
                  <a:glow rad="101600">
                    <a:prstClr val="white"/>
                  </a:glow>
                </a:effectLst>
                <a:uLnTx/>
                <a:uFillTx/>
                <a:latin typeface="ＭＳ Ｐゴシック" panose="020B0600070205080204" pitchFamily="50" charset="-128"/>
                <a:ea typeface="ＭＳ Ｐゴシック" panose="020B0600070205080204" pitchFamily="50" charset="-128"/>
                <a:cs typeface="+mn-cs"/>
              </a:rPr>
              <a:t>システム（ＥＤＳＳ）</a:t>
            </a:r>
          </a:p>
        </p:txBody>
      </p:sp>
      <p:sp>
        <p:nvSpPr>
          <p:cNvPr id="72" name="正方形/長方形 71">
            <a:extLst>
              <a:ext uri="{FF2B5EF4-FFF2-40B4-BE49-F238E27FC236}">
                <a16:creationId xmlns:a16="http://schemas.microsoft.com/office/drawing/2014/main" id="{3E84589F-2D67-4AB4-842A-3BFF8504A372}"/>
              </a:ext>
            </a:extLst>
          </p:cNvPr>
          <p:cNvSpPr/>
          <p:nvPr/>
        </p:nvSpPr>
        <p:spPr>
          <a:xfrm>
            <a:off x="4758588" y="6233764"/>
            <a:ext cx="1579007" cy="405702"/>
          </a:xfrm>
          <a:prstGeom prst="rect">
            <a:avLst/>
          </a:prstGeom>
          <a:noFill/>
          <a:ln w="50800" algn="ctr">
            <a:noFill/>
            <a:miter lim="800000"/>
            <a:headEnd/>
            <a:tailEnd/>
          </a:ln>
        </p:spPr>
        <p:txBody>
          <a:bodyPr wrap="none" lIns="36000" tIns="10800" rIns="36000" bIns="10800" rtlCol="0" anchor="ctr">
            <a:noAutofit/>
          </a:bodyPr>
          <a:lstStyle/>
          <a:p>
            <a:pPr marL="185738" marR="0" lvl="0" indent="-185738" algn="r" defTabSz="914400" rtl="0" eaLnBrk="1" fontAlgn="auto" latinLnBrk="0" hangingPunct="1">
              <a:lnSpc>
                <a:spcPct val="100000"/>
              </a:lnSpc>
              <a:spcBef>
                <a:spcPts val="0"/>
              </a:spcBef>
              <a:spcAft>
                <a:spcPts val="0"/>
              </a:spcAft>
              <a:buClr>
                <a:srgbClr val="969696"/>
              </a:buClr>
              <a:buSzPct val="80000"/>
              <a:buFontTx/>
              <a:buNone/>
              <a:tabLst/>
              <a:defRPr/>
            </a:pPr>
            <a:r>
              <a:rPr kumimoji="1" lang="ja-JP" altLang="en-US" sz="1050" b="1" i="0" u="none" strike="noStrike" kern="1200" cap="none" spc="0" normalizeH="0" baseline="0" noProof="0" dirty="0">
                <a:ln>
                  <a:noFill/>
                </a:ln>
                <a:solidFill>
                  <a:srgbClr val="000000"/>
                </a:solidFill>
                <a:effectLst>
                  <a:glow rad="101600">
                    <a:prstClr val="white"/>
                  </a:glow>
                </a:effectLst>
                <a:uLnTx/>
                <a:uFillTx/>
                <a:latin typeface="ＭＳ Ｐゴシック" panose="020B0600070205080204" pitchFamily="50" charset="-128"/>
                <a:ea typeface="ＭＳ Ｐゴシック" panose="020B0600070205080204" pitchFamily="50" charset="-128"/>
                <a:cs typeface="+mn-cs"/>
              </a:rPr>
              <a:t>セキュリティカメラの設置</a:t>
            </a:r>
          </a:p>
        </p:txBody>
      </p:sp>
      <p:sp>
        <p:nvSpPr>
          <p:cNvPr id="73" name="正方形/長方形 72">
            <a:extLst>
              <a:ext uri="{FF2B5EF4-FFF2-40B4-BE49-F238E27FC236}">
                <a16:creationId xmlns:a16="http://schemas.microsoft.com/office/drawing/2014/main" id="{719D09F6-6F35-4C24-BDCB-CC621765EFB3}"/>
              </a:ext>
            </a:extLst>
          </p:cNvPr>
          <p:cNvSpPr/>
          <p:nvPr/>
        </p:nvSpPr>
        <p:spPr>
          <a:xfrm>
            <a:off x="899595" y="2450879"/>
            <a:ext cx="4085217" cy="46800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●外部人材を招聘し、運転士等の研修・教育を強化（</a:t>
            </a:r>
            <a:r>
              <a:rPr kumimoji="1" lang="en-US" altLang="ja-JP" sz="10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2018 .4</a:t>
            </a:r>
            <a:r>
              <a:rPr kumimoji="1" lang="ja-JP" altLang="en-US" sz="10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a:t>
            </a:r>
          </a:p>
          <a:p>
            <a:pPr marL="88900" marR="0" lvl="0" indent="-88900" algn="l" defTabSz="914400" rtl="0" eaLnBrk="1" fontAlgn="auto" latinLnBrk="0" hangingPunct="1">
              <a:lnSpc>
                <a:spcPct val="100000"/>
              </a:lnSpc>
              <a:spcBef>
                <a:spcPts val="0"/>
              </a:spcBef>
              <a:spcAft>
                <a:spcPts val="0"/>
              </a:spcAft>
              <a:buClrTx/>
              <a:buSzTx/>
              <a:buFontTx/>
              <a:buNone/>
              <a:tabLst/>
              <a:defRPr/>
            </a:pPr>
            <a:endPar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49" name="テキスト ボックス 48"/>
          <p:cNvSpPr txBox="1"/>
          <p:nvPr/>
        </p:nvSpPr>
        <p:spPr>
          <a:xfrm>
            <a:off x="0" y="0"/>
            <a:ext cx="3851920" cy="26064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Ⅱ</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公民連携</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経営形態の見直し</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民営化の取組</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・バス</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44" name="正方形/長方形 43">
            <a:extLst>
              <a:ext uri="{FF2B5EF4-FFF2-40B4-BE49-F238E27FC236}">
                <a16:creationId xmlns:a16="http://schemas.microsoft.com/office/drawing/2014/main" id="{4488AF1B-6BAD-4206-9A89-EA28F1C15165}"/>
              </a:ext>
            </a:extLst>
          </p:cNvPr>
          <p:cNvSpPr/>
          <p:nvPr/>
        </p:nvSpPr>
        <p:spPr>
          <a:xfrm>
            <a:off x="251520" y="1124743"/>
            <a:ext cx="432048" cy="1740609"/>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eaVert" lIns="36000" tIns="36000" rIns="0" bIns="3600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sysClr val="windowText" lastClr="000000"/>
                </a:solidFill>
                <a:effectLst/>
                <a:uLnTx/>
                <a:uFillTx/>
                <a:latin typeface="Calibri"/>
                <a:ea typeface="ＭＳ Ｐゴシック" panose="020B0600070205080204" pitchFamily="50" charset="-128"/>
                <a:cs typeface="+mn-cs"/>
              </a:rPr>
              <a:t>年表（概況）</a:t>
            </a:r>
          </a:p>
        </p:txBody>
      </p:sp>
      <p:sp>
        <p:nvSpPr>
          <p:cNvPr id="55" name="正方形/長方形 54"/>
          <p:cNvSpPr/>
          <p:nvPr/>
        </p:nvSpPr>
        <p:spPr>
          <a:xfrm>
            <a:off x="5694058" y="188640"/>
            <a:ext cx="1614246" cy="360040"/>
          </a:xfrm>
          <a:prstGeom prst="rect">
            <a:avLst/>
          </a:prstGeom>
          <a:solidFill>
            <a:schemeClr val="accent3">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1600" b="1" dirty="0" smtClean="0">
                <a:solidFill>
                  <a:schemeClr val="bg1"/>
                </a:solidFill>
                <a:latin typeface="BIZ UDゴシック" panose="020B0400000000000000" pitchFamily="49" charset="-128"/>
                <a:ea typeface="BIZ UDゴシック" panose="020B0400000000000000" pitchFamily="49" charset="-128"/>
              </a:rPr>
              <a:t>民営化後の</a:t>
            </a:r>
            <a:r>
              <a:rPr kumimoji="1" lang="ja-JP" altLang="en-US" sz="1600" b="1" dirty="0">
                <a:solidFill>
                  <a:schemeClr val="bg1"/>
                </a:solidFill>
                <a:latin typeface="BIZ UDゴシック" panose="020B0400000000000000" pitchFamily="49" charset="-128"/>
                <a:ea typeface="BIZ UDゴシック" panose="020B0400000000000000" pitchFamily="49" charset="-128"/>
              </a:rPr>
              <a:t>取組</a:t>
            </a:r>
          </a:p>
        </p:txBody>
      </p:sp>
      <p:sp>
        <p:nvSpPr>
          <p:cNvPr id="56" name="角丸四角形 55"/>
          <p:cNvSpPr/>
          <p:nvPr/>
        </p:nvSpPr>
        <p:spPr>
          <a:xfrm>
            <a:off x="7396758" y="188640"/>
            <a:ext cx="1423714" cy="360040"/>
          </a:xfrm>
          <a:prstGeom prst="roundRect">
            <a:avLst/>
          </a:prstGeom>
          <a:solidFill>
            <a:srgbClr val="0070C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追加</a:t>
            </a:r>
          </a:p>
        </p:txBody>
      </p:sp>
      <p:sp>
        <p:nvSpPr>
          <p:cNvPr id="2" name="スライド番号プレースホルダー 1"/>
          <p:cNvSpPr>
            <a:spLocks noGrp="1"/>
          </p:cNvSpPr>
          <p:nvPr>
            <p:ph type="sldNum" sz="quarter" idx="12"/>
          </p:nvPr>
        </p:nvSpPr>
        <p:spPr/>
        <p:txBody>
          <a:bodyPr/>
          <a:lstStyle/>
          <a:p>
            <a:fld id="{CCEC3038-1CF1-4B63-9920-55248DCFBA97}" type="slidenum">
              <a:rPr kumimoji="1" lang="ja-JP" altLang="en-US" smtClean="0"/>
              <a:pPr/>
              <a:t>83</a:t>
            </a:fld>
            <a:endParaRPr kumimoji="1" lang="ja-JP" altLang="en-US"/>
          </a:p>
        </p:txBody>
      </p:sp>
    </p:spTree>
    <p:extLst>
      <p:ext uri="{BB962C8B-B14F-4D97-AF65-F5344CB8AC3E}">
        <p14:creationId xmlns:p14="http://schemas.microsoft.com/office/powerpoint/2010/main" val="610794031"/>
      </p:ext>
    </p:extLst>
  </p:cSld>
  <p:clrMapOvr>
    <a:masterClrMapping/>
  </p:clrMapOvr>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正方形/長方形 26"/>
          <p:cNvSpPr/>
          <p:nvPr/>
        </p:nvSpPr>
        <p:spPr>
          <a:xfrm>
            <a:off x="251520" y="260648"/>
            <a:ext cx="5904656" cy="369332"/>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②サービス</a:t>
            </a:r>
          </a:p>
        </p:txBody>
      </p:sp>
      <p:cxnSp>
        <p:nvCxnSpPr>
          <p:cNvPr id="28" name="直線コネクタ 27"/>
          <p:cNvCxnSpPr/>
          <p:nvPr/>
        </p:nvCxnSpPr>
        <p:spPr>
          <a:xfrm>
            <a:off x="179512" y="620688"/>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61" name="テキスト ボックス 60"/>
          <p:cNvSpPr txBox="1"/>
          <p:nvPr/>
        </p:nvSpPr>
        <p:spPr>
          <a:xfrm>
            <a:off x="0" y="0"/>
            <a:ext cx="3851920" cy="26064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Ⅱ</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公民連携</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経営形態の見直し</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民営化の取組</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・バス</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cxnSp>
        <p:nvCxnSpPr>
          <p:cNvPr id="41" name="直線コネクタ 40">
            <a:extLst>
              <a:ext uri="{FF2B5EF4-FFF2-40B4-BE49-F238E27FC236}">
                <a16:creationId xmlns:a16="http://schemas.microsoft.com/office/drawing/2014/main" id="{0649F6FA-B2A6-4A75-8F91-F287989E770D}"/>
              </a:ext>
            </a:extLst>
          </p:cNvPr>
          <p:cNvCxnSpPr>
            <a:cxnSpLocks/>
          </p:cNvCxnSpPr>
          <p:nvPr/>
        </p:nvCxnSpPr>
        <p:spPr>
          <a:xfrm>
            <a:off x="2627784" y="1060357"/>
            <a:ext cx="0" cy="1800000"/>
          </a:xfrm>
          <a:prstGeom prst="line">
            <a:avLst/>
          </a:prstGeom>
          <a:ln w="3175">
            <a:prstDash val="sysDash"/>
          </a:ln>
        </p:spPr>
        <p:style>
          <a:lnRef idx="1">
            <a:schemeClr val="accent1"/>
          </a:lnRef>
          <a:fillRef idx="0">
            <a:schemeClr val="accent1"/>
          </a:fillRef>
          <a:effectRef idx="0">
            <a:schemeClr val="accent1"/>
          </a:effectRef>
          <a:fontRef idx="minor">
            <a:schemeClr val="tx1"/>
          </a:fontRef>
        </p:style>
      </p:cxnSp>
      <p:cxnSp>
        <p:nvCxnSpPr>
          <p:cNvPr id="63" name="直線コネクタ 62">
            <a:extLst>
              <a:ext uri="{FF2B5EF4-FFF2-40B4-BE49-F238E27FC236}">
                <a16:creationId xmlns:a16="http://schemas.microsoft.com/office/drawing/2014/main" id="{F9074F7E-F731-4CC3-B8BE-E14F9E21C5A2}"/>
              </a:ext>
            </a:extLst>
          </p:cNvPr>
          <p:cNvCxnSpPr>
            <a:cxnSpLocks/>
          </p:cNvCxnSpPr>
          <p:nvPr/>
        </p:nvCxnSpPr>
        <p:spPr>
          <a:xfrm>
            <a:off x="4620357" y="1060357"/>
            <a:ext cx="0" cy="1800000"/>
          </a:xfrm>
          <a:prstGeom prst="line">
            <a:avLst/>
          </a:prstGeom>
          <a:ln w="3175">
            <a:prstDash val="sysDash"/>
          </a:ln>
        </p:spPr>
        <p:style>
          <a:lnRef idx="1">
            <a:schemeClr val="accent1"/>
          </a:lnRef>
          <a:fillRef idx="0">
            <a:schemeClr val="accent1"/>
          </a:fillRef>
          <a:effectRef idx="0">
            <a:schemeClr val="accent1"/>
          </a:effectRef>
          <a:fontRef idx="minor">
            <a:schemeClr val="tx1"/>
          </a:fontRef>
        </p:style>
      </p:cxnSp>
      <p:cxnSp>
        <p:nvCxnSpPr>
          <p:cNvPr id="64" name="直線コネクタ 63">
            <a:extLst>
              <a:ext uri="{FF2B5EF4-FFF2-40B4-BE49-F238E27FC236}">
                <a16:creationId xmlns:a16="http://schemas.microsoft.com/office/drawing/2014/main" id="{DB6D12BD-AC9C-4979-9593-F52B80C346BB}"/>
              </a:ext>
            </a:extLst>
          </p:cNvPr>
          <p:cNvCxnSpPr>
            <a:cxnSpLocks/>
          </p:cNvCxnSpPr>
          <p:nvPr/>
        </p:nvCxnSpPr>
        <p:spPr>
          <a:xfrm>
            <a:off x="6708465" y="1060355"/>
            <a:ext cx="0" cy="1800000"/>
          </a:xfrm>
          <a:prstGeom prst="line">
            <a:avLst/>
          </a:prstGeom>
          <a:ln w="3175">
            <a:prstDash val="sysDash"/>
          </a:ln>
        </p:spPr>
        <p:style>
          <a:lnRef idx="1">
            <a:schemeClr val="accent1"/>
          </a:lnRef>
          <a:fillRef idx="0">
            <a:schemeClr val="accent1"/>
          </a:fillRef>
          <a:effectRef idx="0">
            <a:schemeClr val="accent1"/>
          </a:effectRef>
          <a:fontRef idx="minor">
            <a:schemeClr val="tx1"/>
          </a:fontRef>
        </p:style>
      </p:cxnSp>
      <p:sp>
        <p:nvSpPr>
          <p:cNvPr id="65" name="山形 6">
            <a:extLst>
              <a:ext uri="{FF2B5EF4-FFF2-40B4-BE49-F238E27FC236}">
                <a16:creationId xmlns:a16="http://schemas.microsoft.com/office/drawing/2014/main" id="{CFD40760-B60D-40B0-944B-9A1752641976}"/>
              </a:ext>
            </a:extLst>
          </p:cNvPr>
          <p:cNvSpPr/>
          <p:nvPr/>
        </p:nvSpPr>
        <p:spPr>
          <a:xfrm>
            <a:off x="611560" y="692696"/>
            <a:ext cx="2160000" cy="278985"/>
          </a:xfrm>
          <a:prstGeom prst="chevron">
            <a:avLst/>
          </a:prstGeom>
          <a:noFill/>
          <a:ln w="190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2018</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a:t>
            </a:r>
          </a:p>
        </p:txBody>
      </p:sp>
      <p:sp>
        <p:nvSpPr>
          <p:cNvPr id="66" name="山形 7">
            <a:extLst>
              <a:ext uri="{FF2B5EF4-FFF2-40B4-BE49-F238E27FC236}">
                <a16:creationId xmlns:a16="http://schemas.microsoft.com/office/drawing/2014/main" id="{B4693307-EC53-401D-A66C-BDA71A42907E}"/>
              </a:ext>
            </a:extLst>
          </p:cNvPr>
          <p:cNvSpPr/>
          <p:nvPr/>
        </p:nvSpPr>
        <p:spPr>
          <a:xfrm>
            <a:off x="2628024" y="692696"/>
            <a:ext cx="2160000" cy="278985"/>
          </a:xfrm>
          <a:prstGeom prst="chevron">
            <a:avLst/>
          </a:prstGeom>
          <a:noFill/>
          <a:ln w="190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2019</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a:t>
            </a:r>
          </a:p>
        </p:txBody>
      </p:sp>
      <p:sp>
        <p:nvSpPr>
          <p:cNvPr id="67" name="山形 8">
            <a:extLst>
              <a:ext uri="{FF2B5EF4-FFF2-40B4-BE49-F238E27FC236}">
                <a16:creationId xmlns:a16="http://schemas.microsoft.com/office/drawing/2014/main" id="{B7D8D619-260E-4383-A154-09D5A7F52183}"/>
              </a:ext>
            </a:extLst>
          </p:cNvPr>
          <p:cNvSpPr/>
          <p:nvPr/>
        </p:nvSpPr>
        <p:spPr>
          <a:xfrm>
            <a:off x="4644248" y="692696"/>
            <a:ext cx="2160000" cy="278985"/>
          </a:xfrm>
          <a:prstGeom prst="chevron">
            <a:avLst/>
          </a:prstGeom>
          <a:noFill/>
          <a:ln w="190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2020</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a:t>
            </a:r>
          </a:p>
        </p:txBody>
      </p:sp>
      <p:sp>
        <p:nvSpPr>
          <p:cNvPr id="68" name="山形 9">
            <a:extLst>
              <a:ext uri="{FF2B5EF4-FFF2-40B4-BE49-F238E27FC236}">
                <a16:creationId xmlns:a16="http://schemas.microsoft.com/office/drawing/2014/main" id="{56D6B99D-BD52-4E7A-B78D-DCE303F1890F}"/>
              </a:ext>
            </a:extLst>
          </p:cNvPr>
          <p:cNvSpPr/>
          <p:nvPr/>
        </p:nvSpPr>
        <p:spPr>
          <a:xfrm>
            <a:off x="6660472" y="692696"/>
            <a:ext cx="2160000" cy="278985"/>
          </a:xfrm>
          <a:prstGeom prst="chevron">
            <a:avLst/>
          </a:prstGeom>
          <a:noFill/>
          <a:ln w="190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2021</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a:t>
            </a:r>
          </a:p>
        </p:txBody>
      </p:sp>
      <p:cxnSp>
        <p:nvCxnSpPr>
          <p:cNvPr id="70" name="直線コネクタ 69">
            <a:extLst>
              <a:ext uri="{FF2B5EF4-FFF2-40B4-BE49-F238E27FC236}">
                <a16:creationId xmlns:a16="http://schemas.microsoft.com/office/drawing/2014/main" id="{D630CC14-C851-41CC-A0C4-86754B8E6775}"/>
              </a:ext>
            </a:extLst>
          </p:cNvPr>
          <p:cNvCxnSpPr/>
          <p:nvPr/>
        </p:nvCxnSpPr>
        <p:spPr>
          <a:xfrm>
            <a:off x="359772" y="2904624"/>
            <a:ext cx="8568952" cy="0"/>
          </a:xfrm>
          <a:prstGeom prst="line">
            <a:avLst/>
          </a:prstGeom>
        </p:spPr>
        <p:style>
          <a:lnRef idx="1">
            <a:schemeClr val="accent1"/>
          </a:lnRef>
          <a:fillRef idx="0">
            <a:schemeClr val="accent1"/>
          </a:fillRef>
          <a:effectRef idx="0">
            <a:schemeClr val="accent1"/>
          </a:effectRef>
          <a:fontRef idx="minor">
            <a:schemeClr val="tx1"/>
          </a:fontRef>
        </p:style>
      </p:cxnSp>
      <p:sp>
        <p:nvSpPr>
          <p:cNvPr id="25" name="正方形/長方形 24">
            <a:extLst>
              <a:ext uri="{FF2B5EF4-FFF2-40B4-BE49-F238E27FC236}">
                <a16:creationId xmlns:a16="http://schemas.microsoft.com/office/drawing/2014/main" id="{9E8CB3AE-A857-44F1-84E9-8D312CBA31CF}"/>
              </a:ext>
            </a:extLst>
          </p:cNvPr>
          <p:cNvSpPr/>
          <p:nvPr/>
        </p:nvSpPr>
        <p:spPr>
          <a:xfrm>
            <a:off x="4683908" y="1913645"/>
            <a:ext cx="2628530" cy="371277"/>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●モバイルチケット「バス１日乗車券」</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販売開始（</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2021.3</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p:txBody>
      </p:sp>
      <p:sp>
        <p:nvSpPr>
          <p:cNvPr id="26" name="正方形/長方形 25">
            <a:extLst>
              <a:ext uri="{FF2B5EF4-FFF2-40B4-BE49-F238E27FC236}">
                <a16:creationId xmlns:a16="http://schemas.microsoft.com/office/drawing/2014/main" id="{2BDB773A-C8E5-422A-84DB-9FD4272763A1}"/>
              </a:ext>
            </a:extLst>
          </p:cNvPr>
          <p:cNvSpPr/>
          <p:nvPr/>
        </p:nvSpPr>
        <p:spPr>
          <a:xfrm>
            <a:off x="6837801" y="1859847"/>
            <a:ext cx="2184015" cy="364096"/>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●モバイルチケット「バス回数券」販売開始（</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2021.4</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p:txBody>
      </p:sp>
      <p:pic>
        <p:nvPicPr>
          <p:cNvPr id="9" name="図 8" descr="ダイアグラム&#10;&#10;自動的に生成された説明">
            <a:extLst>
              <a:ext uri="{FF2B5EF4-FFF2-40B4-BE49-F238E27FC236}">
                <a16:creationId xmlns:a16="http://schemas.microsoft.com/office/drawing/2014/main" id="{37D38374-F333-4844-A546-D65554FFE932}"/>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7452861" y="3292864"/>
            <a:ext cx="1039606" cy="1818418"/>
          </a:xfrm>
          <a:prstGeom prst="rect">
            <a:avLst/>
          </a:prstGeom>
        </p:spPr>
      </p:pic>
      <p:sp>
        <p:nvSpPr>
          <p:cNvPr id="31" name="正方形/長方形 30">
            <a:extLst>
              <a:ext uri="{FF2B5EF4-FFF2-40B4-BE49-F238E27FC236}">
                <a16:creationId xmlns:a16="http://schemas.microsoft.com/office/drawing/2014/main" id="{DFD3991B-9D93-4F8B-BEE0-19160554B0B5}"/>
              </a:ext>
            </a:extLst>
          </p:cNvPr>
          <p:cNvSpPr/>
          <p:nvPr/>
        </p:nvSpPr>
        <p:spPr>
          <a:xfrm>
            <a:off x="6837801" y="2146299"/>
            <a:ext cx="1967878" cy="46800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000" b="0" i="0" u="none" strike="noStrike" kern="1200" cap="none" spc="0" normalizeH="0" baseline="0" noProof="0" dirty="0" err="1">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i</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ma</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do</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コード」サービス開始（</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2021.8</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p:txBody>
      </p:sp>
      <p:pic>
        <p:nvPicPr>
          <p:cNvPr id="11" name="図 10" descr="QR コード&#10;&#10;自動的に生成された説明">
            <a:extLst>
              <a:ext uri="{FF2B5EF4-FFF2-40B4-BE49-F238E27FC236}">
                <a16:creationId xmlns:a16="http://schemas.microsoft.com/office/drawing/2014/main" id="{146A9716-0CAA-4420-BD77-7D8C78241937}"/>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4735236" y="5575514"/>
            <a:ext cx="4297298" cy="1080000"/>
          </a:xfrm>
          <a:prstGeom prst="rect">
            <a:avLst/>
          </a:prstGeom>
        </p:spPr>
      </p:pic>
      <p:pic>
        <p:nvPicPr>
          <p:cNvPr id="36" name="図 35">
            <a:extLst>
              <a:ext uri="{FF2B5EF4-FFF2-40B4-BE49-F238E27FC236}">
                <a16:creationId xmlns:a16="http://schemas.microsoft.com/office/drawing/2014/main" id="{D3740E7D-A1C3-4155-AF20-CAB39350E8CC}"/>
              </a:ext>
            </a:extLst>
          </p:cNvPr>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5546802" y="3165817"/>
            <a:ext cx="1337083" cy="1818418"/>
          </a:xfrm>
          <a:prstGeom prst="rect">
            <a:avLst/>
          </a:prstGeom>
        </p:spPr>
      </p:pic>
      <p:pic>
        <p:nvPicPr>
          <p:cNvPr id="7" name="図 6" descr="挿絵 が含まれている画像&#10;&#10;自動的に生成された説明">
            <a:extLst>
              <a:ext uri="{FF2B5EF4-FFF2-40B4-BE49-F238E27FC236}">
                <a16:creationId xmlns:a16="http://schemas.microsoft.com/office/drawing/2014/main" id="{7D3311BC-FBEF-48AF-808C-33BE89B04CE7}"/>
              </a:ext>
            </a:extLst>
          </p:cNvPr>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7269169" y="3058131"/>
            <a:ext cx="1337083" cy="252000"/>
          </a:xfrm>
          <a:prstGeom prst="rect">
            <a:avLst/>
          </a:prstGeom>
          <a:ln>
            <a:solidFill>
              <a:schemeClr val="bg1">
                <a:lumMod val="95000"/>
              </a:schemeClr>
            </a:solidFill>
          </a:ln>
        </p:spPr>
      </p:pic>
      <p:sp>
        <p:nvSpPr>
          <p:cNvPr id="33" name="正方形/長方形 32">
            <a:extLst>
              <a:ext uri="{FF2B5EF4-FFF2-40B4-BE49-F238E27FC236}">
                <a16:creationId xmlns:a16="http://schemas.microsoft.com/office/drawing/2014/main" id="{9CDF187A-6B2C-41CA-8E38-0E6C26098DC2}"/>
              </a:ext>
            </a:extLst>
          </p:cNvPr>
          <p:cNvSpPr/>
          <p:nvPr/>
        </p:nvSpPr>
        <p:spPr>
          <a:xfrm>
            <a:off x="2771560" y="1471105"/>
            <a:ext cx="2987469" cy="316945"/>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●黒字路線</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3</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系統にて増便（</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2019.4</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p:txBody>
      </p:sp>
      <p:sp>
        <p:nvSpPr>
          <p:cNvPr id="46" name="正方形/長方形 45">
            <a:extLst>
              <a:ext uri="{FF2B5EF4-FFF2-40B4-BE49-F238E27FC236}">
                <a16:creationId xmlns:a16="http://schemas.microsoft.com/office/drawing/2014/main" id="{AFD23D6D-763B-4015-97F8-E28680CDE347}"/>
              </a:ext>
            </a:extLst>
          </p:cNvPr>
          <p:cNvSpPr/>
          <p:nvPr/>
        </p:nvSpPr>
        <p:spPr>
          <a:xfrm>
            <a:off x="7083978" y="1214987"/>
            <a:ext cx="1796236" cy="601105"/>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Twitter</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公式アカウントの創設（</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2022.2</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p:txBody>
      </p:sp>
      <p:grpSp>
        <p:nvGrpSpPr>
          <p:cNvPr id="47" name="グループ化 46">
            <a:extLst>
              <a:ext uri="{FF2B5EF4-FFF2-40B4-BE49-F238E27FC236}">
                <a16:creationId xmlns:a16="http://schemas.microsoft.com/office/drawing/2014/main" id="{16CB0B6C-DD48-4FAB-933B-257101FD7C87}"/>
              </a:ext>
            </a:extLst>
          </p:cNvPr>
          <p:cNvGrpSpPr/>
          <p:nvPr/>
        </p:nvGrpSpPr>
        <p:grpSpPr>
          <a:xfrm>
            <a:off x="363908" y="3124659"/>
            <a:ext cx="4320000" cy="1378408"/>
            <a:chOff x="395536" y="2852936"/>
            <a:chExt cx="5184576" cy="1378408"/>
          </a:xfrm>
        </p:grpSpPr>
        <p:sp>
          <p:nvSpPr>
            <p:cNvPr id="48" name="正方形/長方形 47">
              <a:extLst>
                <a:ext uri="{FF2B5EF4-FFF2-40B4-BE49-F238E27FC236}">
                  <a16:creationId xmlns:a16="http://schemas.microsoft.com/office/drawing/2014/main" id="{91C6AAFC-F942-4E8B-8EEF-EAD0D5AB0E26}"/>
                </a:ext>
              </a:extLst>
            </p:cNvPr>
            <p:cNvSpPr/>
            <p:nvPr/>
          </p:nvSpPr>
          <p:spPr>
            <a:xfrm>
              <a:off x="395536" y="2852936"/>
              <a:ext cx="5184576" cy="21602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srgbClr val="32328C"/>
                  </a:solidFill>
                  <a:effectLst/>
                  <a:uLnTx/>
                  <a:uFillTx/>
                  <a:latin typeface="ＭＳ Ｐゴシック" panose="020B0600070205080204" pitchFamily="50" charset="-128"/>
                  <a:ea typeface="ＭＳ Ｐゴシック" panose="020B0600070205080204" pitchFamily="50" charset="-128"/>
                  <a:cs typeface="+mn-cs"/>
                </a:rPr>
                <a:t>潜在需要の掘り起こし</a:t>
              </a:r>
            </a:p>
          </p:txBody>
        </p:sp>
        <p:sp>
          <p:nvSpPr>
            <p:cNvPr id="49" name="正方形/長方形 48">
              <a:extLst>
                <a:ext uri="{FF2B5EF4-FFF2-40B4-BE49-F238E27FC236}">
                  <a16:creationId xmlns:a16="http://schemas.microsoft.com/office/drawing/2014/main" id="{1CB64EF6-76EA-43DB-9FBA-F353DA3AFAD2}"/>
                </a:ext>
              </a:extLst>
            </p:cNvPr>
            <p:cNvSpPr/>
            <p:nvPr/>
          </p:nvSpPr>
          <p:spPr>
            <a:xfrm>
              <a:off x="395536" y="3068959"/>
              <a:ext cx="5184576" cy="116238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ご利用案内と合わせ、お客さまに安全にご利用頂くための</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乗車マナーを掲載した冊子「バスでおでかけ パーフェクトガイド</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ブック」 を、キャンペーン等で配布（例年実施） </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大阪シティバスの</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Twitter</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公式アカウントを創設、広報・</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PR</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活動を開始（</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2022</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p>
          </p:txBody>
        </p:sp>
      </p:grpSp>
      <p:grpSp>
        <p:nvGrpSpPr>
          <p:cNvPr id="50" name="グループ化 49">
            <a:extLst>
              <a:ext uri="{FF2B5EF4-FFF2-40B4-BE49-F238E27FC236}">
                <a16:creationId xmlns:a16="http://schemas.microsoft.com/office/drawing/2014/main" id="{D9CFB08E-82EE-44C4-AB51-22805EB213E6}"/>
              </a:ext>
            </a:extLst>
          </p:cNvPr>
          <p:cNvGrpSpPr/>
          <p:nvPr/>
        </p:nvGrpSpPr>
        <p:grpSpPr>
          <a:xfrm>
            <a:off x="363908" y="4528442"/>
            <a:ext cx="4320000" cy="2088231"/>
            <a:chOff x="395536" y="2852936"/>
            <a:chExt cx="5184576" cy="2088231"/>
          </a:xfrm>
        </p:grpSpPr>
        <p:sp>
          <p:nvSpPr>
            <p:cNvPr id="51" name="正方形/長方形 50">
              <a:extLst>
                <a:ext uri="{FF2B5EF4-FFF2-40B4-BE49-F238E27FC236}">
                  <a16:creationId xmlns:a16="http://schemas.microsoft.com/office/drawing/2014/main" id="{6A103DE0-D6C6-46FA-977B-E0351FD726F9}"/>
                </a:ext>
              </a:extLst>
            </p:cNvPr>
            <p:cNvSpPr/>
            <p:nvPr/>
          </p:nvSpPr>
          <p:spPr>
            <a:xfrm>
              <a:off x="395536" y="2852936"/>
              <a:ext cx="5184576" cy="21602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smtClean="0">
                  <a:ln>
                    <a:noFill/>
                  </a:ln>
                  <a:solidFill>
                    <a:srgbClr val="32328C"/>
                  </a:solidFill>
                  <a:effectLst/>
                  <a:uLnTx/>
                  <a:uFillTx/>
                  <a:latin typeface="ＭＳ Ｐゴシック" panose="020B0600070205080204" pitchFamily="50" charset="-128"/>
                  <a:ea typeface="ＭＳ Ｐゴシック" panose="020B0600070205080204" pitchFamily="50" charset="-128"/>
                  <a:cs typeface="+mn-cs"/>
                </a:rPr>
                <a:t>快適性・利便性の向上</a:t>
              </a:r>
              <a:endParaRPr kumimoji="1" lang="ja-JP" altLang="en-US" sz="1200" b="1" i="0" u="none" strike="noStrike" kern="1200" cap="none" spc="0" normalizeH="0" baseline="0" noProof="0" dirty="0">
                <a:ln>
                  <a:noFill/>
                </a:ln>
                <a:solidFill>
                  <a:srgbClr val="FF0000"/>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52" name="正方形/長方形 51">
              <a:extLst>
                <a:ext uri="{FF2B5EF4-FFF2-40B4-BE49-F238E27FC236}">
                  <a16:creationId xmlns:a16="http://schemas.microsoft.com/office/drawing/2014/main" id="{B92D1C60-3937-451A-AB0F-EBE7B756BE82}"/>
                </a:ext>
              </a:extLst>
            </p:cNvPr>
            <p:cNvSpPr/>
            <p:nvPr/>
          </p:nvSpPr>
          <p:spPr>
            <a:xfrm>
              <a:off x="395536" y="3044914"/>
              <a:ext cx="5184576" cy="189625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黒字路線</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3</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系統（</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53</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号系統：大阪駅前～船津橋・</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58</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号系統：</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大阪駅前～野田阪神・</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75</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号系統：大阪駅前～なんば）にて</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増便を実施（</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2019</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4</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スマートフォンのアプリでバスが</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日乗り放題になるモバイル</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チケット「バス</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日乗車券」（</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2021</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3</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月）「バス回数券」（</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2021</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 </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4</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月）販売開始</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停留所で</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QR</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コードを読み取るだけでスマートフォンなどでバス接近情報が確認できる「</a:t>
              </a:r>
              <a:r>
                <a:rPr kumimoji="1" lang="en-US" altLang="ja-JP" sz="1200" b="0" i="0" u="none" strike="noStrike" kern="1200" cap="none" spc="0" normalizeH="0" baseline="0" noProof="0" dirty="0" err="1">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i</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ma</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do</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コード」サービス開始</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2021</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8</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p>
          </p:txBody>
        </p:sp>
      </p:grpSp>
      <p:sp>
        <p:nvSpPr>
          <p:cNvPr id="74" name="正方形/長方形 73">
            <a:extLst>
              <a:ext uri="{FF2B5EF4-FFF2-40B4-BE49-F238E27FC236}">
                <a16:creationId xmlns:a16="http://schemas.microsoft.com/office/drawing/2014/main" id="{F3E853A6-077D-4F34-9AB8-254BB64D3390}"/>
              </a:ext>
            </a:extLst>
          </p:cNvPr>
          <p:cNvSpPr/>
          <p:nvPr/>
        </p:nvSpPr>
        <p:spPr>
          <a:xfrm>
            <a:off x="5739922" y="4973256"/>
            <a:ext cx="1064326" cy="405702"/>
          </a:xfrm>
          <a:prstGeom prst="rect">
            <a:avLst/>
          </a:prstGeom>
          <a:noFill/>
          <a:ln w="50800" algn="ctr">
            <a:noFill/>
            <a:miter lim="800000"/>
            <a:headEnd/>
            <a:tailEnd/>
          </a:ln>
        </p:spPr>
        <p:txBody>
          <a:bodyPr wrap="none" lIns="36000" tIns="10800" rIns="36000" bIns="10800" rtlCol="0" anchor="ctr">
            <a:noAutofit/>
          </a:bodyPr>
          <a:lstStyle/>
          <a:p>
            <a:pPr marL="185738" marR="0" lvl="0" indent="-185738" algn="ctr" defTabSz="914400" rtl="0" eaLnBrk="1" fontAlgn="auto" latinLnBrk="0" hangingPunct="1">
              <a:lnSpc>
                <a:spcPct val="100000"/>
              </a:lnSpc>
              <a:spcBef>
                <a:spcPts val="0"/>
              </a:spcBef>
              <a:spcAft>
                <a:spcPts val="0"/>
              </a:spcAft>
              <a:buClr>
                <a:srgbClr val="969696"/>
              </a:buClr>
              <a:buSzPct val="80000"/>
              <a:buFontTx/>
              <a:buNone/>
              <a:tabLst/>
              <a:defRPr/>
            </a:pPr>
            <a:r>
              <a:rPr kumimoji="1" lang="ja-JP" altLang="en-US" sz="1050" b="1" i="0" u="none" strike="noStrike" kern="1200" cap="none" spc="0" normalizeH="0" baseline="0" noProof="0" dirty="0">
                <a:ln>
                  <a:noFill/>
                </a:ln>
                <a:solidFill>
                  <a:srgbClr val="000000"/>
                </a:solidFill>
                <a:effectLst>
                  <a:glow rad="101600">
                    <a:prstClr val="white"/>
                  </a:glow>
                </a:effectLst>
                <a:uLnTx/>
                <a:uFillTx/>
                <a:latin typeface="ＭＳ Ｐゴシック" panose="020B0600070205080204" pitchFamily="50" charset="-128"/>
                <a:ea typeface="ＭＳ Ｐゴシック" panose="020B0600070205080204" pitchFamily="50" charset="-128"/>
                <a:cs typeface="+mn-cs"/>
              </a:rPr>
              <a:t>バスでおでかけ</a:t>
            </a:r>
          </a:p>
          <a:p>
            <a:pPr marL="185738" marR="0" lvl="0" indent="-185738" algn="ctr" defTabSz="914400" rtl="0" eaLnBrk="1" fontAlgn="auto" latinLnBrk="0" hangingPunct="1">
              <a:lnSpc>
                <a:spcPct val="100000"/>
              </a:lnSpc>
              <a:spcBef>
                <a:spcPts val="0"/>
              </a:spcBef>
              <a:spcAft>
                <a:spcPts val="0"/>
              </a:spcAft>
              <a:buClr>
                <a:srgbClr val="969696"/>
              </a:buClr>
              <a:buSzPct val="80000"/>
              <a:buFontTx/>
              <a:buNone/>
              <a:tabLst/>
              <a:defRPr/>
            </a:pPr>
            <a:r>
              <a:rPr kumimoji="1" lang="ja-JP" altLang="en-US" sz="1050" b="1" i="0" u="none" strike="noStrike" kern="1200" cap="none" spc="0" normalizeH="0" baseline="0" noProof="0" dirty="0">
                <a:ln>
                  <a:noFill/>
                </a:ln>
                <a:solidFill>
                  <a:srgbClr val="000000"/>
                </a:solidFill>
                <a:effectLst>
                  <a:glow rad="101600">
                    <a:prstClr val="white"/>
                  </a:glow>
                </a:effectLst>
                <a:uLnTx/>
                <a:uFillTx/>
                <a:latin typeface="ＭＳ Ｐゴシック" panose="020B0600070205080204" pitchFamily="50" charset="-128"/>
                <a:ea typeface="ＭＳ Ｐゴシック" panose="020B0600070205080204" pitchFamily="50" charset="-128"/>
                <a:cs typeface="+mn-cs"/>
              </a:rPr>
              <a:t>パーフェクトガイドブック</a:t>
            </a:r>
          </a:p>
        </p:txBody>
      </p:sp>
      <p:sp>
        <p:nvSpPr>
          <p:cNvPr id="76" name="正方形/長方形 75">
            <a:extLst>
              <a:ext uri="{FF2B5EF4-FFF2-40B4-BE49-F238E27FC236}">
                <a16:creationId xmlns:a16="http://schemas.microsoft.com/office/drawing/2014/main" id="{F8C7AFBE-4A67-46FE-9D59-92A21B15779F}"/>
              </a:ext>
            </a:extLst>
          </p:cNvPr>
          <p:cNvSpPr/>
          <p:nvPr/>
        </p:nvSpPr>
        <p:spPr>
          <a:xfrm>
            <a:off x="7567462" y="5042468"/>
            <a:ext cx="1064326" cy="405702"/>
          </a:xfrm>
          <a:prstGeom prst="rect">
            <a:avLst/>
          </a:prstGeom>
          <a:noFill/>
          <a:ln w="50800" algn="ctr">
            <a:noFill/>
            <a:miter lim="800000"/>
            <a:headEnd/>
            <a:tailEnd/>
          </a:ln>
        </p:spPr>
        <p:txBody>
          <a:bodyPr wrap="none" lIns="36000" tIns="10800" rIns="36000" bIns="10800" rtlCol="0" anchor="ctr">
            <a:noAutofit/>
          </a:bodyPr>
          <a:lstStyle/>
          <a:p>
            <a:pPr marL="185738" marR="0" lvl="0" indent="-185738" algn="ctr" defTabSz="914400" rtl="0" eaLnBrk="1" fontAlgn="auto" latinLnBrk="0" hangingPunct="1">
              <a:lnSpc>
                <a:spcPct val="100000"/>
              </a:lnSpc>
              <a:spcBef>
                <a:spcPts val="0"/>
              </a:spcBef>
              <a:spcAft>
                <a:spcPts val="0"/>
              </a:spcAft>
              <a:buClr>
                <a:srgbClr val="969696"/>
              </a:buClr>
              <a:buSzPct val="80000"/>
              <a:buFontTx/>
              <a:buNone/>
              <a:tabLst/>
              <a:defRPr/>
            </a:pPr>
            <a:r>
              <a:rPr kumimoji="1" lang="ja-JP" altLang="en-US" sz="1050" b="1" i="0" u="none" strike="noStrike" kern="1200" cap="none" spc="0" normalizeH="0" baseline="0" noProof="0" dirty="0">
                <a:ln>
                  <a:noFill/>
                </a:ln>
                <a:solidFill>
                  <a:srgbClr val="000000"/>
                </a:solidFill>
                <a:effectLst>
                  <a:glow rad="101600">
                    <a:prstClr val="white"/>
                  </a:glow>
                </a:effectLst>
                <a:uLnTx/>
                <a:uFillTx/>
                <a:latin typeface="ＭＳ Ｐゴシック" panose="020B0600070205080204" pitchFamily="50" charset="-128"/>
                <a:ea typeface="ＭＳ Ｐゴシック" panose="020B0600070205080204" pitchFamily="50" charset="-128"/>
                <a:cs typeface="+mn-cs"/>
              </a:rPr>
              <a:t>モバイルチケット</a:t>
            </a:r>
          </a:p>
          <a:p>
            <a:pPr marL="185738" marR="0" lvl="0" indent="-185738" algn="ctr" defTabSz="914400" rtl="0" eaLnBrk="1" fontAlgn="auto" latinLnBrk="0" hangingPunct="1">
              <a:lnSpc>
                <a:spcPct val="100000"/>
              </a:lnSpc>
              <a:spcBef>
                <a:spcPts val="0"/>
              </a:spcBef>
              <a:spcAft>
                <a:spcPts val="0"/>
              </a:spcAft>
              <a:buClr>
                <a:srgbClr val="969696"/>
              </a:buClr>
              <a:buSzPct val="80000"/>
              <a:buFontTx/>
              <a:buNone/>
              <a:tabLst/>
              <a:defRPr/>
            </a:pPr>
            <a:r>
              <a:rPr kumimoji="1" lang="ja-JP" altLang="en-US" sz="1050" b="1" i="0" u="none" strike="noStrike" kern="1200" cap="none" spc="0" normalizeH="0" baseline="0" noProof="0" dirty="0">
                <a:ln>
                  <a:noFill/>
                </a:ln>
                <a:solidFill>
                  <a:srgbClr val="000000"/>
                </a:solidFill>
                <a:effectLst>
                  <a:glow rad="101600">
                    <a:prstClr val="white"/>
                  </a:glow>
                </a:effectLst>
                <a:uLnTx/>
                <a:uFillTx/>
                <a:latin typeface="ＭＳ Ｐゴシック" panose="020B0600070205080204" pitchFamily="50" charset="-128"/>
                <a:ea typeface="ＭＳ Ｐゴシック" panose="020B0600070205080204" pitchFamily="50" charset="-128"/>
                <a:cs typeface="+mn-cs"/>
              </a:rPr>
              <a:t>「バス回数券」</a:t>
            </a:r>
          </a:p>
        </p:txBody>
      </p:sp>
      <p:sp>
        <p:nvSpPr>
          <p:cNvPr id="77" name="正方形/長方形 76">
            <a:extLst>
              <a:ext uri="{FF2B5EF4-FFF2-40B4-BE49-F238E27FC236}">
                <a16:creationId xmlns:a16="http://schemas.microsoft.com/office/drawing/2014/main" id="{6C55795F-78DE-4B2F-B310-5605F76EE0D7}"/>
              </a:ext>
            </a:extLst>
          </p:cNvPr>
          <p:cNvSpPr/>
          <p:nvPr/>
        </p:nvSpPr>
        <p:spPr>
          <a:xfrm>
            <a:off x="7901050" y="6096585"/>
            <a:ext cx="1064326" cy="405702"/>
          </a:xfrm>
          <a:prstGeom prst="rect">
            <a:avLst/>
          </a:prstGeom>
          <a:noFill/>
          <a:ln w="50800" algn="ctr">
            <a:noFill/>
            <a:miter lim="800000"/>
            <a:headEnd/>
            <a:tailEnd/>
          </a:ln>
        </p:spPr>
        <p:txBody>
          <a:bodyPr wrap="none" lIns="36000" tIns="10800" rIns="36000" bIns="10800" rtlCol="0" anchor="ctr">
            <a:noAutofit/>
          </a:bodyPr>
          <a:lstStyle/>
          <a:p>
            <a:pPr marL="185738" marR="0" lvl="0" indent="-185738" algn="r" defTabSz="914400" rtl="0" eaLnBrk="1" fontAlgn="auto" latinLnBrk="0" hangingPunct="1">
              <a:lnSpc>
                <a:spcPct val="100000"/>
              </a:lnSpc>
              <a:spcBef>
                <a:spcPts val="0"/>
              </a:spcBef>
              <a:spcAft>
                <a:spcPts val="0"/>
              </a:spcAft>
              <a:buClr>
                <a:srgbClr val="969696"/>
              </a:buClr>
              <a:buSzPct val="80000"/>
              <a:buFontTx/>
              <a:buNone/>
              <a:tabLst/>
              <a:defRPr/>
            </a:pPr>
            <a:r>
              <a:rPr kumimoji="1" lang="en-US" altLang="ja-JP" sz="1050" b="1" i="0" u="none" strike="noStrike" kern="1200" cap="none" spc="0" normalizeH="0" baseline="0" noProof="0" dirty="0" err="1">
                <a:ln>
                  <a:noFill/>
                </a:ln>
                <a:solidFill>
                  <a:srgbClr val="000000"/>
                </a:solidFill>
                <a:effectLst>
                  <a:glow rad="101600">
                    <a:prstClr val="white"/>
                  </a:glow>
                </a:effectLst>
                <a:uLnTx/>
                <a:uFillTx/>
                <a:latin typeface="ＭＳ Ｐゴシック" panose="020B0600070205080204" pitchFamily="50" charset="-128"/>
                <a:ea typeface="ＭＳ Ｐゴシック" panose="020B0600070205080204" pitchFamily="50" charset="-128"/>
                <a:cs typeface="+mn-cs"/>
              </a:rPr>
              <a:t>i</a:t>
            </a:r>
            <a:r>
              <a:rPr kumimoji="1" lang="ja-JP" altLang="en-US" sz="1050" b="1" i="0" u="none" strike="noStrike" kern="1200" cap="none" spc="0" normalizeH="0" baseline="0" noProof="0" dirty="0">
                <a:ln>
                  <a:noFill/>
                </a:ln>
                <a:solidFill>
                  <a:srgbClr val="000000"/>
                </a:solidFill>
                <a:effectLst>
                  <a:glow rad="101600">
                    <a:prstClr val="white"/>
                  </a:glow>
                </a:effectLst>
                <a:uLnTx/>
                <a:uFillTx/>
                <a:latin typeface="ＭＳ Ｐゴシック" panose="020B0600070205080204" pitchFamily="50" charset="-128"/>
                <a:ea typeface="ＭＳ Ｐゴシック" panose="020B0600070205080204" pitchFamily="50" charset="-128"/>
                <a:cs typeface="+mn-cs"/>
              </a:rPr>
              <a:t>・</a:t>
            </a:r>
            <a:r>
              <a:rPr kumimoji="1" lang="en-US" altLang="ja-JP" sz="1050" b="1" i="0" u="none" strike="noStrike" kern="1200" cap="none" spc="0" normalizeH="0" baseline="0" noProof="0" dirty="0">
                <a:ln>
                  <a:noFill/>
                </a:ln>
                <a:solidFill>
                  <a:srgbClr val="000000"/>
                </a:solidFill>
                <a:effectLst>
                  <a:glow rad="101600">
                    <a:prstClr val="white"/>
                  </a:glow>
                </a:effectLst>
                <a:uLnTx/>
                <a:uFillTx/>
                <a:latin typeface="ＭＳ Ｐゴシック" panose="020B0600070205080204" pitchFamily="50" charset="-128"/>
                <a:ea typeface="ＭＳ Ｐゴシック" panose="020B0600070205080204" pitchFamily="50" charset="-128"/>
                <a:cs typeface="+mn-cs"/>
              </a:rPr>
              <a:t>ma</a:t>
            </a:r>
            <a:r>
              <a:rPr kumimoji="1" lang="ja-JP" altLang="en-US" sz="1050" b="1" i="0" u="none" strike="noStrike" kern="1200" cap="none" spc="0" normalizeH="0" baseline="0" noProof="0" dirty="0">
                <a:ln>
                  <a:noFill/>
                </a:ln>
                <a:solidFill>
                  <a:srgbClr val="000000"/>
                </a:solidFill>
                <a:effectLst>
                  <a:glow rad="101600">
                    <a:prstClr val="white"/>
                  </a:glow>
                </a:effectLst>
                <a:uLnTx/>
                <a:uFillTx/>
                <a:latin typeface="ＭＳ Ｐゴシック" panose="020B0600070205080204" pitchFamily="50" charset="-128"/>
                <a:ea typeface="ＭＳ Ｐゴシック" panose="020B0600070205080204" pitchFamily="50" charset="-128"/>
                <a:cs typeface="+mn-cs"/>
              </a:rPr>
              <a:t>・</a:t>
            </a:r>
            <a:r>
              <a:rPr kumimoji="1" lang="en-US" altLang="ja-JP" sz="1050" b="1" i="0" u="none" strike="noStrike" kern="1200" cap="none" spc="0" normalizeH="0" baseline="0" noProof="0" dirty="0">
                <a:ln>
                  <a:noFill/>
                </a:ln>
                <a:solidFill>
                  <a:srgbClr val="000000"/>
                </a:solidFill>
                <a:effectLst>
                  <a:glow rad="101600">
                    <a:prstClr val="white"/>
                  </a:glow>
                </a:effectLst>
                <a:uLnTx/>
                <a:uFillTx/>
                <a:latin typeface="ＭＳ Ｐゴシック" panose="020B0600070205080204" pitchFamily="50" charset="-128"/>
                <a:ea typeface="ＭＳ Ｐゴシック" panose="020B0600070205080204" pitchFamily="50" charset="-128"/>
                <a:cs typeface="+mn-cs"/>
              </a:rPr>
              <a:t>do</a:t>
            </a:r>
            <a:r>
              <a:rPr kumimoji="1" lang="ja-JP" altLang="en-US" sz="1050" b="1" i="0" u="none" strike="noStrike" kern="1200" cap="none" spc="0" normalizeH="0" baseline="0" noProof="0" dirty="0">
                <a:ln>
                  <a:noFill/>
                </a:ln>
                <a:solidFill>
                  <a:srgbClr val="000000"/>
                </a:solidFill>
                <a:effectLst>
                  <a:glow rad="101600">
                    <a:prstClr val="white"/>
                  </a:glow>
                </a:effectLst>
                <a:uLnTx/>
                <a:uFillTx/>
                <a:latin typeface="ＭＳ Ｐゴシック" panose="020B0600070205080204" pitchFamily="50" charset="-128"/>
                <a:ea typeface="ＭＳ Ｐゴシック" panose="020B0600070205080204" pitchFamily="50" charset="-128"/>
                <a:cs typeface="+mn-cs"/>
              </a:rPr>
              <a:t>コード</a:t>
            </a:r>
          </a:p>
        </p:txBody>
      </p:sp>
      <p:sp>
        <p:nvSpPr>
          <p:cNvPr id="40" name="テキスト ボックス 39">
            <a:extLst>
              <a:ext uri="{FF2B5EF4-FFF2-40B4-BE49-F238E27FC236}">
                <a16:creationId xmlns:a16="http://schemas.microsoft.com/office/drawing/2014/main" id="{1D150A6E-4A58-4D78-B625-54CE232DE3F0}"/>
              </a:ext>
            </a:extLst>
          </p:cNvPr>
          <p:cNvSpPr txBox="1"/>
          <p:nvPr/>
        </p:nvSpPr>
        <p:spPr>
          <a:xfrm>
            <a:off x="706382" y="2567779"/>
            <a:ext cx="3289551" cy="246221"/>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●「運転・接客競技会」開催（</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2018.3</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以後、毎年実施</a:t>
            </a:r>
          </a:p>
        </p:txBody>
      </p:sp>
      <p:sp>
        <p:nvSpPr>
          <p:cNvPr id="43" name="テキスト ボックス 42">
            <a:extLst>
              <a:ext uri="{FF2B5EF4-FFF2-40B4-BE49-F238E27FC236}">
                <a16:creationId xmlns:a16="http://schemas.microsoft.com/office/drawing/2014/main" id="{C0A26D2F-8F9D-42F2-A4D1-BBA6137DE759}"/>
              </a:ext>
            </a:extLst>
          </p:cNvPr>
          <p:cNvSpPr txBox="1"/>
          <p:nvPr/>
        </p:nvSpPr>
        <p:spPr>
          <a:xfrm>
            <a:off x="790760" y="1050875"/>
            <a:ext cx="4069272" cy="246221"/>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●「バスでおでかけ パーフェクトガイドブック」 の配布　</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以後、毎年実施</a:t>
            </a:r>
          </a:p>
        </p:txBody>
      </p:sp>
      <p:sp>
        <p:nvSpPr>
          <p:cNvPr id="38" name="正方形/長方形 37">
            <a:extLst>
              <a:ext uri="{FF2B5EF4-FFF2-40B4-BE49-F238E27FC236}">
                <a16:creationId xmlns:a16="http://schemas.microsoft.com/office/drawing/2014/main" id="{4488AF1B-6BAD-4206-9A89-EA28F1C15165}"/>
              </a:ext>
            </a:extLst>
          </p:cNvPr>
          <p:cNvSpPr/>
          <p:nvPr/>
        </p:nvSpPr>
        <p:spPr>
          <a:xfrm>
            <a:off x="251520" y="1124743"/>
            <a:ext cx="432048" cy="1740609"/>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eaVert" lIns="36000" tIns="36000" rIns="0" bIns="3600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sysClr val="windowText" lastClr="000000"/>
                </a:solidFill>
                <a:effectLst/>
                <a:uLnTx/>
                <a:uFillTx/>
                <a:latin typeface="Calibri"/>
                <a:ea typeface="ＭＳ Ｐゴシック" panose="020B0600070205080204" pitchFamily="50" charset="-128"/>
                <a:cs typeface="+mn-cs"/>
              </a:rPr>
              <a:t>年表（概況）</a:t>
            </a:r>
          </a:p>
        </p:txBody>
      </p:sp>
      <p:sp>
        <p:nvSpPr>
          <p:cNvPr id="39" name="正方形/長方形 38"/>
          <p:cNvSpPr/>
          <p:nvPr/>
        </p:nvSpPr>
        <p:spPr>
          <a:xfrm>
            <a:off x="5694058" y="188640"/>
            <a:ext cx="1614246" cy="360040"/>
          </a:xfrm>
          <a:prstGeom prst="rect">
            <a:avLst/>
          </a:prstGeom>
          <a:solidFill>
            <a:schemeClr val="accent3">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smtClean="0">
                <a:ln>
                  <a:noFill/>
                </a:ln>
                <a:solidFill>
                  <a:prstClr val="white"/>
                </a:solidFill>
                <a:effectLst/>
                <a:uLnTx/>
                <a:uFillTx/>
                <a:latin typeface="BIZ UDゴシック" panose="020B0400000000000000" pitchFamily="49" charset="-128"/>
                <a:ea typeface="BIZ UDゴシック" panose="020B0400000000000000" pitchFamily="49" charset="-128"/>
                <a:cs typeface="+mn-cs"/>
              </a:rPr>
              <a:t>民営化後の</a:t>
            </a:r>
            <a:r>
              <a:rPr kumimoji="1" lang="ja-JP" altLang="en-US" sz="1600" b="1" i="0" u="none"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取組</a:t>
            </a:r>
          </a:p>
        </p:txBody>
      </p:sp>
      <p:sp>
        <p:nvSpPr>
          <p:cNvPr id="42" name="角丸四角形 41"/>
          <p:cNvSpPr/>
          <p:nvPr/>
        </p:nvSpPr>
        <p:spPr>
          <a:xfrm>
            <a:off x="7396758" y="188640"/>
            <a:ext cx="1423714" cy="360040"/>
          </a:xfrm>
          <a:prstGeom prst="roundRect">
            <a:avLst/>
          </a:prstGeom>
          <a:solidFill>
            <a:srgbClr val="0070C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追加</a:t>
            </a:r>
          </a:p>
        </p:txBody>
      </p:sp>
      <p:sp>
        <p:nvSpPr>
          <p:cNvPr id="2" name="スライド番号プレースホルダー 1"/>
          <p:cNvSpPr>
            <a:spLocks noGrp="1"/>
          </p:cNvSpPr>
          <p:nvPr>
            <p:ph type="sldNum" sz="quarter" idx="12"/>
          </p:nvPr>
        </p:nvSpPr>
        <p:spPr/>
        <p:txBody>
          <a:bodyPr/>
          <a:lstStyle/>
          <a:p>
            <a:fld id="{CCEC3038-1CF1-4B63-9920-55248DCFBA97}" type="slidenum">
              <a:rPr kumimoji="1" lang="ja-JP" altLang="en-US" smtClean="0"/>
              <a:pPr/>
              <a:t>84</a:t>
            </a:fld>
            <a:endParaRPr kumimoji="1" lang="ja-JP" altLang="en-US"/>
          </a:p>
        </p:txBody>
      </p:sp>
    </p:spTree>
    <p:extLst>
      <p:ext uri="{BB962C8B-B14F-4D97-AF65-F5344CB8AC3E}">
        <p14:creationId xmlns:p14="http://schemas.microsoft.com/office/powerpoint/2010/main" val="3238965592"/>
      </p:ext>
    </p:extLst>
  </p:cSld>
  <p:clrMapOvr>
    <a:masterClrMapping/>
  </p:clrMapOvr>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正方形/長方形 26"/>
          <p:cNvSpPr/>
          <p:nvPr/>
        </p:nvSpPr>
        <p:spPr>
          <a:xfrm>
            <a:off x="251520" y="260648"/>
            <a:ext cx="5904656" cy="369332"/>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③誠実</a:t>
            </a:r>
          </a:p>
        </p:txBody>
      </p:sp>
      <p:cxnSp>
        <p:nvCxnSpPr>
          <p:cNvPr id="28" name="直線コネクタ 27"/>
          <p:cNvCxnSpPr/>
          <p:nvPr/>
        </p:nvCxnSpPr>
        <p:spPr>
          <a:xfrm>
            <a:off x="179512" y="620688"/>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61" name="テキスト ボックス 60"/>
          <p:cNvSpPr txBox="1"/>
          <p:nvPr/>
        </p:nvSpPr>
        <p:spPr>
          <a:xfrm>
            <a:off x="0" y="0"/>
            <a:ext cx="3851920" cy="26064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Ⅱ</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公民連携</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経営形態の見直し</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民営化の取組</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・バス</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cxnSp>
        <p:nvCxnSpPr>
          <p:cNvPr id="41" name="直線コネクタ 40">
            <a:extLst>
              <a:ext uri="{FF2B5EF4-FFF2-40B4-BE49-F238E27FC236}">
                <a16:creationId xmlns:a16="http://schemas.microsoft.com/office/drawing/2014/main" id="{302074C0-6F82-4285-9713-66465245F0EE}"/>
              </a:ext>
            </a:extLst>
          </p:cNvPr>
          <p:cNvCxnSpPr>
            <a:cxnSpLocks/>
          </p:cNvCxnSpPr>
          <p:nvPr/>
        </p:nvCxnSpPr>
        <p:spPr>
          <a:xfrm>
            <a:off x="2627784" y="1162843"/>
            <a:ext cx="0" cy="1440000"/>
          </a:xfrm>
          <a:prstGeom prst="line">
            <a:avLst/>
          </a:prstGeom>
          <a:ln w="3175">
            <a:prstDash val="sysDash"/>
          </a:ln>
        </p:spPr>
        <p:style>
          <a:lnRef idx="1">
            <a:schemeClr val="accent1"/>
          </a:lnRef>
          <a:fillRef idx="0">
            <a:schemeClr val="accent1"/>
          </a:fillRef>
          <a:effectRef idx="0">
            <a:schemeClr val="accent1"/>
          </a:effectRef>
          <a:fontRef idx="minor">
            <a:schemeClr val="tx1"/>
          </a:fontRef>
        </p:style>
      </p:cxnSp>
      <p:cxnSp>
        <p:nvCxnSpPr>
          <p:cNvPr id="63" name="直線コネクタ 62">
            <a:extLst>
              <a:ext uri="{FF2B5EF4-FFF2-40B4-BE49-F238E27FC236}">
                <a16:creationId xmlns:a16="http://schemas.microsoft.com/office/drawing/2014/main" id="{81AD1B9A-1564-41EC-BBE2-D11A925E38E5}"/>
              </a:ext>
            </a:extLst>
          </p:cNvPr>
          <p:cNvCxnSpPr>
            <a:cxnSpLocks/>
          </p:cNvCxnSpPr>
          <p:nvPr/>
        </p:nvCxnSpPr>
        <p:spPr>
          <a:xfrm>
            <a:off x="4620357" y="1162843"/>
            <a:ext cx="0" cy="1440000"/>
          </a:xfrm>
          <a:prstGeom prst="line">
            <a:avLst/>
          </a:prstGeom>
          <a:ln w="3175">
            <a:prstDash val="sysDash"/>
          </a:ln>
        </p:spPr>
        <p:style>
          <a:lnRef idx="1">
            <a:schemeClr val="accent1"/>
          </a:lnRef>
          <a:fillRef idx="0">
            <a:schemeClr val="accent1"/>
          </a:fillRef>
          <a:effectRef idx="0">
            <a:schemeClr val="accent1"/>
          </a:effectRef>
          <a:fontRef idx="minor">
            <a:schemeClr val="tx1"/>
          </a:fontRef>
        </p:style>
      </p:cxnSp>
      <p:cxnSp>
        <p:nvCxnSpPr>
          <p:cNvPr id="64" name="直線コネクタ 63">
            <a:extLst>
              <a:ext uri="{FF2B5EF4-FFF2-40B4-BE49-F238E27FC236}">
                <a16:creationId xmlns:a16="http://schemas.microsoft.com/office/drawing/2014/main" id="{5DD4F25D-8699-4ECE-ABC4-6AD455658317}"/>
              </a:ext>
            </a:extLst>
          </p:cNvPr>
          <p:cNvCxnSpPr>
            <a:cxnSpLocks/>
          </p:cNvCxnSpPr>
          <p:nvPr/>
        </p:nvCxnSpPr>
        <p:spPr>
          <a:xfrm>
            <a:off x="6708465" y="1162843"/>
            <a:ext cx="0" cy="1440000"/>
          </a:xfrm>
          <a:prstGeom prst="line">
            <a:avLst/>
          </a:prstGeom>
          <a:ln w="3175">
            <a:prstDash val="sysDash"/>
          </a:ln>
        </p:spPr>
        <p:style>
          <a:lnRef idx="1">
            <a:schemeClr val="accent1"/>
          </a:lnRef>
          <a:fillRef idx="0">
            <a:schemeClr val="accent1"/>
          </a:fillRef>
          <a:effectRef idx="0">
            <a:schemeClr val="accent1"/>
          </a:effectRef>
          <a:fontRef idx="minor">
            <a:schemeClr val="tx1"/>
          </a:fontRef>
        </p:style>
      </p:cxnSp>
      <p:sp>
        <p:nvSpPr>
          <p:cNvPr id="65" name="山形 6">
            <a:extLst>
              <a:ext uri="{FF2B5EF4-FFF2-40B4-BE49-F238E27FC236}">
                <a16:creationId xmlns:a16="http://schemas.microsoft.com/office/drawing/2014/main" id="{2B10F425-B3BF-416C-AA27-F15C5794E747}"/>
              </a:ext>
            </a:extLst>
          </p:cNvPr>
          <p:cNvSpPr/>
          <p:nvPr/>
        </p:nvSpPr>
        <p:spPr>
          <a:xfrm>
            <a:off x="611560" y="692696"/>
            <a:ext cx="2160000" cy="278985"/>
          </a:xfrm>
          <a:prstGeom prst="chevron">
            <a:avLst/>
          </a:prstGeom>
          <a:noFill/>
          <a:ln w="190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2018</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a:t>
            </a:r>
          </a:p>
        </p:txBody>
      </p:sp>
      <p:sp>
        <p:nvSpPr>
          <p:cNvPr id="66" name="山形 7">
            <a:extLst>
              <a:ext uri="{FF2B5EF4-FFF2-40B4-BE49-F238E27FC236}">
                <a16:creationId xmlns:a16="http://schemas.microsoft.com/office/drawing/2014/main" id="{02BEBE1B-5985-492C-8009-34C2658ACDE9}"/>
              </a:ext>
            </a:extLst>
          </p:cNvPr>
          <p:cNvSpPr/>
          <p:nvPr/>
        </p:nvSpPr>
        <p:spPr>
          <a:xfrm>
            <a:off x="2628024" y="692696"/>
            <a:ext cx="2160000" cy="278985"/>
          </a:xfrm>
          <a:prstGeom prst="chevron">
            <a:avLst/>
          </a:prstGeom>
          <a:noFill/>
          <a:ln w="190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2019</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a:t>
            </a:r>
          </a:p>
        </p:txBody>
      </p:sp>
      <p:sp>
        <p:nvSpPr>
          <p:cNvPr id="67" name="山形 8">
            <a:extLst>
              <a:ext uri="{FF2B5EF4-FFF2-40B4-BE49-F238E27FC236}">
                <a16:creationId xmlns:a16="http://schemas.microsoft.com/office/drawing/2014/main" id="{97ECB8C5-D1D3-41F3-A229-46E2C6FFA988}"/>
              </a:ext>
            </a:extLst>
          </p:cNvPr>
          <p:cNvSpPr/>
          <p:nvPr/>
        </p:nvSpPr>
        <p:spPr>
          <a:xfrm>
            <a:off x="4644248" y="692696"/>
            <a:ext cx="2160000" cy="278985"/>
          </a:xfrm>
          <a:prstGeom prst="chevron">
            <a:avLst/>
          </a:prstGeom>
          <a:noFill/>
          <a:ln w="190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2020</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a:t>
            </a:r>
          </a:p>
        </p:txBody>
      </p:sp>
      <p:sp>
        <p:nvSpPr>
          <p:cNvPr id="68" name="山形 9">
            <a:extLst>
              <a:ext uri="{FF2B5EF4-FFF2-40B4-BE49-F238E27FC236}">
                <a16:creationId xmlns:a16="http://schemas.microsoft.com/office/drawing/2014/main" id="{1577FE8A-886E-4BD7-901F-946BEFD5BE63}"/>
              </a:ext>
            </a:extLst>
          </p:cNvPr>
          <p:cNvSpPr/>
          <p:nvPr/>
        </p:nvSpPr>
        <p:spPr>
          <a:xfrm>
            <a:off x="6660472" y="692696"/>
            <a:ext cx="2160000" cy="278985"/>
          </a:xfrm>
          <a:prstGeom prst="chevron">
            <a:avLst/>
          </a:prstGeom>
          <a:noFill/>
          <a:ln w="190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2021</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a:t>
            </a:r>
          </a:p>
        </p:txBody>
      </p:sp>
      <p:cxnSp>
        <p:nvCxnSpPr>
          <p:cNvPr id="70" name="直線コネクタ 69">
            <a:extLst>
              <a:ext uri="{FF2B5EF4-FFF2-40B4-BE49-F238E27FC236}">
                <a16:creationId xmlns:a16="http://schemas.microsoft.com/office/drawing/2014/main" id="{EFF0E091-BDF2-4DCE-B54A-62ACFBAE284A}"/>
              </a:ext>
            </a:extLst>
          </p:cNvPr>
          <p:cNvCxnSpPr/>
          <p:nvPr/>
        </p:nvCxnSpPr>
        <p:spPr>
          <a:xfrm>
            <a:off x="359772" y="2682682"/>
            <a:ext cx="8568952" cy="0"/>
          </a:xfrm>
          <a:prstGeom prst="line">
            <a:avLst/>
          </a:prstGeom>
        </p:spPr>
        <p:style>
          <a:lnRef idx="1">
            <a:schemeClr val="accent1"/>
          </a:lnRef>
          <a:fillRef idx="0">
            <a:schemeClr val="accent1"/>
          </a:fillRef>
          <a:effectRef idx="0">
            <a:schemeClr val="accent1"/>
          </a:effectRef>
          <a:fontRef idx="minor">
            <a:schemeClr val="tx1"/>
          </a:fontRef>
        </p:style>
      </p:cxnSp>
      <p:pic>
        <p:nvPicPr>
          <p:cNvPr id="38" name="Picture 178" descr="https://citybus-osaka.co.jp/wprs/wp-content/uploads/2020/12/IMG_0268-scaled.jpg">
            <a:extLst>
              <a:ext uri="{FF2B5EF4-FFF2-40B4-BE49-F238E27FC236}">
                <a16:creationId xmlns:a16="http://schemas.microsoft.com/office/drawing/2014/main" id="{24AF20BE-505E-4C2F-8F26-1E182CEF1300}"/>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6101562" y="3161308"/>
            <a:ext cx="1117820" cy="1440000"/>
          </a:xfrm>
          <a:prstGeom prst="rect">
            <a:avLst/>
          </a:prstGeom>
          <a:noFill/>
          <a:extLst>
            <a:ext uri="{909E8E84-426E-40DD-AFC4-6F175D3DCCD1}">
              <a14:hiddenFill xmlns:a14="http://schemas.microsoft.com/office/drawing/2010/main">
                <a:solidFill>
                  <a:srgbClr val="FFFFFF"/>
                </a:solidFill>
              </a14:hiddenFill>
            </a:ext>
          </a:extLst>
        </p:spPr>
      </p:pic>
      <p:pic>
        <p:nvPicPr>
          <p:cNvPr id="39" name="Picture 176" descr="https://citybus-osaka.co.jp/wprs/wp-content/uploads/2020/12/IMG_5120-rotated.jpg">
            <a:extLst>
              <a:ext uri="{FF2B5EF4-FFF2-40B4-BE49-F238E27FC236}">
                <a16:creationId xmlns:a16="http://schemas.microsoft.com/office/drawing/2014/main" id="{75115263-AA9B-425B-86CE-2D423D67DCD4}"/>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7207304" y="3161308"/>
            <a:ext cx="1160751" cy="1440000"/>
          </a:xfrm>
          <a:prstGeom prst="rect">
            <a:avLst/>
          </a:prstGeom>
          <a:noFill/>
          <a:extLst>
            <a:ext uri="{909E8E84-426E-40DD-AFC4-6F175D3DCCD1}">
              <a14:hiddenFill xmlns:a14="http://schemas.microsoft.com/office/drawing/2010/main">
                <a:solidFill>
                  <a:srgbClr val="FFFFFF"/>
                </a:solidFill>
              </a14:hiddenFill>
            </a:ext>
          </a:extLst>
        </p:spPr>
      </p:pic>
      <p:grpSp>
        <p:nvGrpSpPr>
          <p:cNvPr id="47" name="グループ化 46">
            <a:extLst>
              <a:ext uri="{FF2B5EF4-FFF2-40B4-BE49-F238E27FC236}">
                <a16:creationId xmlns:a16="http://schemas.microsoft.com/office/drawing/2014/main" id="{55F8CBEC-3C68-4514-B937-0A532CE13C46}"/>
              </a:ext>
            </a:extLst>
          </p:cNvPr>
          <p:cNvGrpSpPr/>
          <p:nvPr/>
        </p:nvGrpSpPr>
        <p:grpSpPr>
          <a:xfrm>
            <a:off x="359772" y="3623429"/>
            <a:ext cx="5328592" cy="864096"/>
            <a:chOff x="395536" y="2852936"/>
            <a:chExt cx="7238842" cy="864096"/>
          </a:xfrm>
        </p:grpSpPr>
        <p:sp>
          <p:nvSpPr>
            <p:cNvPr id="48" name="正方形/長方形 47">
              <a:extLst>
                <a:ext uri="{FF2B5EF4-FFF2-40B4-BE49-F238E27FC236}">
                  <a16:creationId xmlns:a16="http://schemas.microsoft.com/office/drawing/2014/main" id="{675243F2-A3ED-44F1-BA2A-5DB9D6A7BCF6}"/>
                </a:ext>
              </a:extLst>
            </p:cNvPr>
            <p:cNvSpPr/>
            <p:nvPr/>
          </p:nvSpPr>
          <p:spPr>
            <a:xfrm>
              <a:off x="395536" y="2852936"/>
              <a:ext cx="5184576" cy="21602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srgbClr val="32328C"/>
                  </a:solidFill>
                  <a:effectLst/>
                  <a:uLnTx/>
                  <a:uFillTx/>
                  <a:latin typeface="ＭＳ Ｐゴシック" panose="020B0600070205080204" pitchFamily="50" charset="-128"/>
                  <a:ea typeface="ＭＳ Ｐゴシック" panose="020B0600070205080204" pitchFamily="50" charset="-128"/>
                  <a:cs typeface="+mn-cs"/>
                </a:rPr>
                <a:t>事故防止の啓発</a:t>
              </a:r>
            </a:p>
          </p:txBody>
        </p:sp>
        <p:sp>
          <p:nvSpPr>
            <p:cNvPr id="49" name="正方形/長方形 48">
              <a:extLst>
                <a:ext uri="{FF2B5EF4-FFF2-40B4-BE49-F238E27FC236}">
                  <a16:creationId xmlns:a16="http://schemas.microsoft.com/office/drawing/2014/main" id="{3D09446A-C2E8-469C-93EE-FE096F465056}"/>
                </a:ext>
              </a:extLst>
            </p:cNvPr>
            <p:cNvSpPr/>
            <p:nvPr/>
          </p:nvSpPr>
          <p:spPr>
            <a:xfrm>
              <a:off x="395536" y="3068960"/>
              <a:ext cx="7238842" cy="64807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ボランティアによる、お客さまに対する声掛け・乗降時のサポートを行って頂く「安全・安心バス乗車サポーター制度」を実施（</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2018</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9</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月、以後毎年度実施）　</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※2021</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年度は新型コロナ影響により見送り</a:t>
              </a:r>
            </a:p>
          </p:txBody>
        </p:sp>
      </p:grpSp>
      <p:grpSp>
        <p:nvGrpSpPr>
          <p:cNvPr id="54" name="グループ化 53">
            <a:extLst>
              <a:ext uri="{FF2B5EF4-FFF2-40B4-BE49-F238E27FC236}">
                <a16:creationId xmlns:a16="http://schemas.microsoft.com/office/drawing/2014/main" id="{0AC60D64-68E0-424D-AC49-27A1CB0E319E}"/>
              </a:ext>
            </a:extLst>
          </p:cNvPr>
          <p:cNvGrpSpPr/>
          <p:nvPr/>
        </p:nvGrpSpPr>
        <p:grpSpPr>
          <a:xfrm>
            <a:off x="359772" y="4529868"/>
            <a:ext cx="4464736" cy="864096"/>
            <a:chOff x="395536" y="2852936"/>
            <a:chExt cx="6065302" cy="864096"/>
          </a:xfrm>
        </p:grpSpPr>
        <p:sp>
          <p:nvSpPr>
            <p:cNvPr id="55" name="正方形/長方形 54">
              <a:extLst>
                <a:ext uri="{FF2B5EF4-FFF2-40B4-BE49-F238E27FC236}">
                  <a16:creationId xmlns:a16="http://schemas.microsoft.com/office/drawing/2014/main" id="{610C8AC9-EEC9-4E70-9F78-0C18EFBD897D}"/>
                </a:ext>
              </a:extLst>
            </p:cNvPr>
            <p:cNvSpPr/>
            <p:nvPr/>
          </p:nvSpPr>
          <p:spPr>
            <a:xfrm>
              <a:off x="395536" y="2852936"/>
              <a:ext cx="5184576" cy="21602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srgbClr val="32328C"/>
                  </a:solidFill>
                  <a:effectLst/>
                  <a:uLnTx/>
                  <a:uFillTx/>
                  <a:latin typeface="ＭＳ Ｐゴシック" panose="020B0600070205080204" pitchFamily="50" charset="-128"/>
                  <a:ea typeface="ＭＳ Ｐゴシック" panose="020B0600070205080204" pitchFamily="50" charset="-128"/>
                  <a:cs typeface="+mn-cs"/>
                </a:rPr>
                <a:t>安全・安心の取り組み</a:t>
              </a:r>
            </a:p>
          </p:txBody>
        </p:sp>
        <p:sp>
          <p:nvSpPr>
            <p:cNvPr id="56" name="正方形/長方形 55">
              <a:extLst>
                <a:ext uri="{FF2B5EF4-FFF2-40B4-BE49-F238E27FC236}">
                  <a16:creationId xmlns:a16="http://schemas.microsoft.com/office/drawing/2014/main" id="{A9EDF017-171E-403E-BB17-D9B724F4CA92}"/>
                </a:ext>
              </a:extLst>
            </p:cNvPr>
            <p:cNvSpPr/>
            <p:nvPr/>
          </p:nvSpPr>
          <p:spPr>
            <a:xfrm>
              <a:off x="395536" y="3068960"/>
              <a:ext cx="6065302" cy="64807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事業継続計画（</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BCP</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）制定（</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2021</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11</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異常時対応訓練の実施</a:t>
              </a:r>
            </a:p>
          </p:txBody>
        </p:sp>
      </p:grpSp>
      <p:grpSp>
        <p:nvGrpSpPr>
          <p:cNvPr id="57" name="グループ化 56">
            <a:extLst>
              <a:ext uri="{FF2B5EF4-FFF2-40B4-BE49-F238E27FC236}">
                <a16:creationId xmlns:a16="http://schemas.microsoft.com/office/drawing/2014/main" id="{D633CD37-C2E5-4394-A251-9A41C8F9C0C7}"/>
              </a:ext>
            </a:extLst>
          </p:cNvPr>
          <p:cNvGrpSpPr/>
          <p:nvPr/>
        </p:nvGrpSpPr>
        <p:grpSpPr>
          <a:xfrm>
            <a:off x="359772" y="6114729"/>
            <a:ext cx="5112567" cy="565347"/>
            <a:chOff x="395535" y="2852936"/>
            <a:chExt cx="6945374" cy="565347"/>
          </a:xfrm>
        </p:grpSpPr>
        <p:sp>
          <p:nvSpPr>
            <p:cNvPr id="58" name="正方形/長方形 57">
              <a:extLst>
                <a:ext uri="{FF2B5EF4-FFF2-40B4-BE49-F238E27FC236}">
                  <a16:creationId xmlns:a16="http://schemas.microsoft.com/office/drawing/2014/main" id="{3E80AA66-72B4-4132-ACAF-1236075C8B41}"/>
                </a:ext>
              </a:extLst>
            </p:cNvPr>
            <p:cNvSpPr/>
            <p:nvPr/>
          </p:nvSpPr>
          <p:spPr>
            <a:xfrm>
              <a:off x="395536" y="2852936"/>
              <a:ext cx="5184576" cy="21602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srgbClr val="32328C"/>
                  </a:solidFill>
                  <a:effectLst/>
                  <a:uLnTx/>
                  <a:uFillTx/>
                  <a:latin typeface="ＭＳ Ｐゴシック" panose="020B0600070205080204" pitchFamily="50" charset="-128"/>
                  <a:ea typeface="ＭＳ Ｐゴシック" panose="020B0600070205080204" pitchFamily="50" charset="-128"/>
                  <a:cs typeface="+mn-cs"/>
                </a:rPr>
                <a:t>環境・社会貢献への取り組み</a:t>
              </a:r>
            </a:p>
          </p:txBody>
        </p:sp>
        <p:sp>
          <p:nvSpPr>
            <p:cNvPr id="59" name="正方形/長方形 58">
              <a:extLst>
                <a:ext uri="{FF2B5EF4-FFF2-40B4-BE49-F238E27FC236}">
                  <a16:creationId xmlns:a16="http://schemas.microsoft.com/office/drawing/2014/main" id="{4EDFCEB0-50B7-4B8E-9499-CEC6136EE21B}"/>
                </a:ext>
              </a:extLst>
            </p:cNvPr>
            <p:cNvSpPr/>
            <p:nvPr/>
          </p:nvSpPr>
          <p:spPr>
            <a:xfrm>
              <a:off x="395535" y="3068960"/>
              <a:ext cx="6945374" cy="34932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二酸化炭素、</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NO</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ｘ・ＰＭを排出しない燃料電池バスを導入（</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2022</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両）</a:t>
              </a:r>
            </a:p>
          </p:txBody>
        </p:sp>
      </p:grpSp>
      <p:sp>
        <p:nvSpPr>
          <p:cNvPr id="71" name="正方形/長方形 70">
            <a:extLst>
              <a:ext uri="{FF2B5EF4-FFF2-40B4-BE49-F238E27FC236}">
                <a16:creationId xmlns:a16="http://schemas.microsoft.com/office/drawing/2014/main" id="{0F3CB88F-E588-44B5-87D9-5CA1D9AA6EF4}"/>
              </a:ext>
            </a:extLst>
          </p:cNvPr>
          <p:cNvSpPr/>
          <p:nvPr/>
        </p:nvSpPr>
        <p:spPr>
          <a:xfrm>
            <a:off x="6101562" y="4243954"/>
            <a:ext cx="2242198" cy="405702"/>
          </a:xfrm>
          <a:prstGeom prst="rect">
            <a:avLst/>
          </a:prstGeom>
          <a:noFill/>
          <a:ln w="50800" algn="ctr">
            <a:noFill/>
            <a:miter lim="800000"/>
            <a:headEnd/>
            <a:tailEnd/>
          </a:ln>
        </p:spPr>
        <p:txBody>
          <a:bodyPr wrap="none" lIns="36000" tIns="10800" rIns="36000" bIns="10800" rtlCol="0" anchor="ctr">
            <a:noAutofit/>
          </a:bodyPr>
          <a:lstStyle/>
          <a:p>
            <a:pPr marL="185738" marR="0" lvl="0" indent="-185738" algn="r" defTabSz="914400" rtl="0" eaLnBrk="1" fontAlgn="auto" latinLnBrk="0" hangingPunct="1">
              <a:lnSpc>
                <a:spcPct val="100000"/>
              </a:lnSpc>
              <a:spcBef>
                <a:spcPts val="0"/>
              </a:spcBef>
              <a:spcAft>
                <a:spcPts val="0"/>
              </a:spcAft>
              <a:buClr>
                <a:srgbClr val="969696"/>
              </a:buClr>
              <a:buSzPct val="80000"/>
              <a:buFontTx/>
              <a:buNone/>
              <a:tabLst/>
              <a:defRPr/>
            </a:pPr>
            <a:r>
              <a:rPr kumimoji="1" lang="ja-JP" altLang="en-US" sz="1050" b="1" i="0" u="none" strike="noStrike" kern="1200" cap="none" spc="0" normalizeH="0" baseline="0" noProof="0" dirty="0">
                <a:ln>
                  <a:noFill/>
                </a:ln>
                <a:solidFill>
                  <a:srgbClr val="000000"/>
                </a:solidFill>
                <a:effectLst>
                  <a:glow rad="101600">
                    <a:prstClr val="white"/>
                  </a:glow>
                </a:effectLst>
                <a:uLnTx/>
                <a:uFillTx/>
                <a:latin typeface="ＭＳ Ｐゴシック" panose="020B0600070205080204" pitchFamily="50" charset="-128"/>
                <a:ea typeface="ＭＳ Ｐゴシック" panose="020B0600070205080204" pitchFamily="50" charset="-128"/>
                <a:cs typeface="+mn-cs"/>
              </a:rPr>
              <a:t>安全・安心バス乗車サポーター制度</a:t>
            </a:r>
          </a:p>
        </p:txBody>
      </p:sp>
      <p:grpSp>
        <p:nvGrpSpPr>
          <p:cNvPr id="37" name="グループ化 36">
            <a:extLst>
              <a:ext uri="{FF2B5EF4-FFF2-40B4-BE49-F238E27FC236}">
                <a16:creationId xmlns:a16="http://schemas.microsoft.com/office/drawing/2014/main" id="{FE7A23B4-EB33-40B2-A0CC-3DDECD935BF4}"/>
              </a:ext>
            </a:extLst>
          </p:cNvPr>
          <p:cNvGrpSpPr/>
          <p:nvPr/>
        </p:nvGrpSpPr>
        <p:grpSpPr>
          <a:xfrm>
            <a:off x="359772" y="2916922"/>
            <a:ext cx="5095949" cy="626665"/>
            <a:chOff x="395535" y="2852936"/>
            <a:chExt cx="6115818" cy="626665"/>
          </a:xfrm>
        </p:grpSpPr>
        <p:sp>
          <p:nvSpPr>
            <p:cNvPr id="40" name="正方形/長方形 39">
              <a:extLst>
                <a:ext uri="{FF2B5EF4-FFF2-40B4-BE49-F238E27FC236}">
                  <a16:creationId xmlns:a16="http://schemas.microsoft.com/office/drawing/2014/main" id="{06BCF273-E12D-452E-A068-5CC3B302F998}"/>
                </a:ext>
              </a:extLst>
            </p:cNvPr>
            <p:cNvSpPr/>
            <p:nvPr/>
          </p:nvSpPr>
          <p:spPr>
            <a:xfrm>
              <a:off x="395536" y="2852936"/>
              <a:ext cx="5184576" cy="21602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srgbClr val="32328C"/>
                  </a:solidFill>
                  <a:effectLst/>
                  <a:uLnTx/>
                  <a:uFillTx/>
                  <a:latin typeface="ＭＳ Ｐゴシック" panose="020B0600070205080204" pitchFamily="50" charset="-128"/>
                  <a:ea typeface="ＭＳ Ｐゴシック" panose="020B0600070205080204" pitchFamily="50" charset="-128"/>
                  <a:cs typeface="+mn-cs"/>
                </a:rPr>
                <a:t>サービス介助士資格取得の推進</a:t>
              </a:r>
            </a:p>
          </p:txBody>
        </p:sp>
        <p:sp>
          <p:nvSpPr>
            <p:cNvPr id="42" name="正方形/長方形 41">
              <a:extLst>
                <a:ext uri="{FF2B5EF4-FFF2-40B4-BE49-F238E27FC236}">
                  <a16:creationId xmlns:a16="http://schemas.microsoft.com/office/drawing/2014/main" id="{59523768-F808-4DD0-8229-A3C86FEE414D}"/>
                </a:ext>
              </a:extLst>
            </p:cNvPr>
            <p:cNvSpPr/>
            <p:nvPr/>
          </p:nvSpPr>
          <p:spPr>
            <a:xfrm>
              <a:off x="395535" y="3068960"/>
              <a:ext cx="6115818" cy="41064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運転士及び運行管理者のサービス介助士資格取得率</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100</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％を目指し推進。 （</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2021</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年度末：取得率</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99.4</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grpSp>
      <p:grpSp>
        <p:nvGrpSpPr>
          <p:cNvPr id="43" name="グループ化 42">
            <a:extLst>
              <a:ext uri="{FF2B5EF4-FFF2-40B4-BE49-F238E27FC236}">
                <a16:creationId xmlns:a16="http://schemas.microsoft.com/office/drawing/2014/main" id="{3EB1DD52-C5DE-4A80-9B3C-BDA0AC670078}"/>
              </a:ext>
            </a:extLst>
          </p:cNvPr>
          <p:cNvGrpSpPr/>
          <p:nvPr/>
        </p:nvGrpSpPr>
        <p:grpSpPr>
          <a:xfrm>
            <a:off x="359772" y="5329573"/>
            <a:ext cx="5112567" cy="864096"/>
            <a:chOff x="395535" y="2852936"/>
            <a:chExt cx="6945374" cy="864096"/>
          </a:xfrm>
        </p:grpSpPr>
        <p:sp>
          <p:nvSpPr>
            <p:cNvPr id="44" name="正方形/長方形 43">
              <a:extLst>
                <a:ext uri="{FF2B5EF4-FFF2-40B4-BE49-F238E27FC236}">
                  <a16:creationId xmlns:a16="http://schemas.microsoft.com/office/drawing/2014/main" id="{CC147A35-0021-49FB-A6D5-94D115A9DBAC}"/>
                </a:ext>
              </a:extLst>
            </p:cNvPr>
            <p:cNvSpPr/>
            <p:nvPr/>
          </p:nvSpPr>
          <p:spPr>
            <a:xfrm>
              <a:off x="395536" y="2852936"/>
              <a:ext cx="5184576" cy="21602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srgbClr val="32328C"/>
                  </a:solidFill>
                  <a:effectLst/>
                  <a:uLnTx/>
                  <a:uFillTx/>
                  <a:latin typeface="ＭＳ Ｐゴシック" panose="020B0600070205080204" pitchFamily="50" charset="-128"/>
                  <a:ea typeface="ＭＳ Ｐゴシック" panose="020B0600070205080204" pitchFamily="50" charset="-128"/>
                  <a:cs typeface="+mn-cs"/>
                </a:rPr>
                <a:t>快適性・利便性の</a:t>
              </a:r>
              <a:r>
                <a:rPr kumimoji="1" lang="ja-JP" altLang="en-US" sz="1200" b="1" i="0" u="none" strike="noStrike" kern="1200" cap="none" spc="0" normalizeH="0" baseline="0" noProof="0" dirty="0" smtClean="0">
                  <a:ln>
                    <a:noFill/>
                  </a:ln>
                  <a:solidFill>
                    <a:srgbClr val="32328C"/>
                  </a:solidFill>
                  <a:effectLst/>
                  <a:uLnTx/>
                  <a:uFillTx/>
                  <a:latin typeface="ＭＳ Ｐゴシック" panose="020B0600070205080204" pitchFamily="50" charset="-128"/>
                  <a:ea typeface="ＭＳ Ｐゴシック" panose="020B0600070205080204" pitchFamily="50" charset="-128"/>
                  <a:cs typeface="+mn-cs"/>
                </a:rPr>
                <a:t>取り組み</a:t>
              </a:r>
              <a:endParaRPr kumimoji="1" lang="ja-JP" altLang="en-US" sz="1200" b="1" i="0" u="none" strike="noStrike" kern="1200" cap="none" spc="0" normalizeH="0" baseline="0" noProof="0" dirty="0">
                <a:ln>
                  <a:noFill/>
                </a:ln>
                <a:solidFill>
                  <a:srgbClr val="FF0000"/>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45" name="正方形/長方形 44">
              <a:extLst>
                <a:ext uri="{FF2B5EF4-FFF2-40B4-BE49-F238E27FC236}">
                  <a16:creationId xmlns:a16="http://schemas.microsoft.com/office/drawing/2014/main" id="{A51C2D34-9EF0-4102-8A96-BF5FF5140CD4}"/>
                </a:ext>
              </a:extLst>
            </p:cNvPr>
            <p:cNvSpPr/>
            <p:nvPr/>
          </p:nvSpPr>
          <p:spPr>
            <a:xfrm>
              <a:off x="395535" y="3068960"/>
              <a:ext cx="6945374" cy="64807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大阪府「都市緑化を活用した猛暑対策事業」（バス停留所付近への植栽、ミスト発生装置の設置等）</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grpSp>
      <p:sp>
        <p:nvSpPr>
          <p:cNvPr id="72" name="正方形/長方形 71">
            <a:extLst>
              <a:ext uri="{FF2B5EF4-FFF2-40B4-BE49-F238E27FC236}">
                <a16:creationId xmlns:a16="http://schemas.microsoft.com/office/drawing/2014/main" id="{59151BC9-28FB-4AB7-B0D9-0D9228220BEB}"/>
              </a:ext>
            </a:extLst>
          </p:cNvPr>
          <p:cNvSpPr/>
          <p:nvPr/>
        </p:nvSpPr>
        <p:spPr>
          <a:xfrm>
            <a:off x="6809671" y="1556792"/>
            <a:ext cx="2337133" cy="414249"/>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●「事業継続計画（</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BCP</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）」制定（</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2021.11</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p:txBody>
      </p:sp>
      <p:pic>
        <p:nvPicPr>
          <p:cNvPr id="3" name="図 2"/>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6090657" y="4741658"/>
            <a:ext cx="2273206" cy="1704905"/>
          </a:xfrm>
          <a:prstGeom prst="rect">
            <a:avLst/>
          </a:prstGeom>
        </p:spPr>
      </p:pic>
      <p:sp>
        <p:nvSpPr>
          <p:cNvPr id="73" name="正方形/長方形 72">
            <a:extLst>
              <a:ext uri="{FF2B5EF4-FFF2-40B4-BE49-F238E27FC236}">
                <a16:creationId xmlns:a16="http://schemas.microsoft.com/office/drawing/2014/main" id="{0F3CB88F-E588-44B5-87D9-5CA1D9AA6EF4}"/>
              </a:ext>
            </a:extLst>
          </p:cNvPr>
          <p:cNvSpPr/>
          <p:nvPr/>
        </p:nvSpPr>
        <p:spPr>
          <a:xfrm>
            <a:off x="6247918" y="5883813"/>
            <a:ext cx="1656180" cy="654752"/>
          </a:xfrm>
          <a:prstGeom prst="rect">
            <a:avLst/>
          </a:prstGeom>
          <a:noFill/>
          <a:ln w="50800" algn="ctr">
            <a:noFill/>
            <a:miter lim="800000"/>
            <a:headEnd/>
            <a:tailEnd/>
          </a:ln>
        </p:spPr>
        <p:txBody>
          <a:bodyPr wrap="none" lIns="36000" tIns="10800" rIns="36000" bIns="10800" rtlCol="0" anchor="ctr">
            <a:noAutofit/>
          </a:bodyPr>
          <a:lstStyle/>
          <a:p>
            <a:pPr marL="185738" marR="0" lvl="0" indent="-185738" algn="ctr" defTabSz="914400" rtl="0" eaLnBrk="1" fontAlgn="auto" latinLnBrk="0" hangingPunct="1">
              <a:lnSpc>
                <a:spcPct val="100000"/>
              </a:lnSpc>
              <a:spcBef>
                <a:spcPts val="0"/>
              </a:spcBef>
              <a:spcAft>
                <a:spcPts val="0"/>
              </a:spcAft>
              <a:buClr>
                <a:srgbClr val="969696"/>
              </a:buClr>
              <a:buSzPct val="80000"/>
              <a:buFontTx/>
              <a:buNone/>
              <a:tabLst/>
              <a:defRPr/>
            </a:pPr>
            <a:r>
              <a:rPr kumimoji="1" lang="ja-JP" altLang="en-US" sz="1050" b="1" i="0" u="none" strike="noStrike" kern="1200" cap="none" spc="0" normalizeH="0" baseline="0" noProof="0" dirty="0">
                <a:ln>
                  <a:noFill/>
                </a:ln>
                <a:solidFill>
                  <a:srgbClr val="000000"/>
                </a:solidFill>
                <a:effectLst>
                  <a:glow rad="101600">
                    <a:prstClr val="white"/>
                  </a:glow>
                </a:effectLst>
                <a:uLnTx/>
                <a:uFillTx/>
                <a:latin typeface="ＭＳ Ｐゴシック" panose="020B0600070205080204" pitchFamily="50" charset="-128"/>
                <a:ea typeface="ＭＳ Ｐゴシック" panose="020B0600070205080204" pitchFamily="50" charset="-128"/>
                <a:cs typeface="+mn-cs"/>
              </a:rPr>
              <a:t>異常時対応訓練の実施</a:t>
            </a:r>
            <a:endParaRPr kumimoji="1" lang="en-US" altLang="ja-JP" sz="1050" b="1" i="0" u="none" strike="noStrike" kern="1200" cap="none" spc="0" normalizeH="0" baseline="0" noProof="0" dirty="0">
              <a:ln>
                <a:noFill/>
              </a:ln>
              <a:solidFill>
                <a:srgbClr val="000000"/>
              </a:solidFill>
              <a:effectLst>
                <a:glow rad="101600">
                  <a:prstClr val="white"/>
                </a:glow>
              </a:effectLst>
              <a:uLnTx/>
              <a:uFillTx/>
              <a:latin typeface="ＭＳ Ｐゴシック" panose="020B0600070205080204" pitchFamily="50" charset="-128"/>
              <a:ea typeface="ＭＳ Ｐゴシック" panose="020B0600070205080204" pitchFamily="50" charset="-128"/>
              <a:cs typeface="+mn-cs"/>
            </a:endParaRPr>
          </a:p>
          <a:p>
            <a:pPr marL="185738" marR="0" lvl="0" indent="-185738" algn="ctr" defTabSz="914400" rtl="0" eaLnBrk="1" fontAlgn="auto" latinLnBrk="0" hangingPunct="1">
              <a:lnSpc>
                <a:spcPct val="100000"/>
              </a:lnSpc>
              <a:spcBef>
                <a:spcPts val="0"/>
              </a:spcBef>
              <a:spcAft>
                <a:spcPts val="0"/>
              </a:spcAft>
              <a:buClr>
                <a:srgbClr val="969696"/>
              </a:buClr>
              <a:buSzPct val="80000"/>
              <a:buFontTx/>
              <a:buNone/>
              <a:tabLst/>
              <a:defRPr/>
            </a:pPr>
            <a:r>
              <a:rPr kumimoji="1" lang="ja-JP" altLang="en-US" sz="1050" b="1" i="0" u="none" strike="noStrike" kern="1200" cap="none" spc="0" normalizeH="0" baseline="0" noProof="0" dirty="0">
                <a:ln>
                  <a:noFill/>
                </a:ln>
                <a:solidFill>
                  <a:srgbClr val="000000"/>
                </a:solidFill>
                <a:effectLst>
                  <a:glow rad="101600">
                    <a:prstClr val="white"/>
                  </a:glow>
                </a:effectLst>
                <a:uLnTx/>
                <a:uFillTx/>
                <a:latin typeface="ＭＳ Ｐゴシック" panose="020B0600070205080204" pitchFamily="50" charset="-128"/>
                <a:ea typeface="ＭＳ Ｐゴシック" panose="020B0600070205080204" pitchFamily="50" charset="-128"/>
                <a:cs typeface="+mn-cs"/>
              </a:rPr>
              <a:t>（対浸水バス車両退避訓練）</a:t>
            </a:r>
          </a:p>
        </p:txBody>
      </p:sp>
      <p:sp>
        <p:nvSpPr>
          <p:cNvPr id="5" name="正方形/長方形 4">
            <a:extLst>
              <a:ext uri="{FF2B5EF4-FFF2-40B4-BE49-F238E27FC236}">
                <a16:creationId xmlns:a16="http://schemas.microsoft.com/office/drawing/2014/main" id="{F06CADE0-A7DE-5959-986B-7E68D269BE71}"/>
              </a:ext>
            </a:extLst>
          </p:cNvPr>
          <p:cNvSpPr/>
          <p:nvPr/>
        </p:nvSpPr>
        <p:spPr>
          <a:xfrm>
            <a:off x="7138468" y="2132856"/>
            <a:ext cx="1872203" cy="41425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●燃料電池バス導入（</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2022.1</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6" name="正方形/長方形 5">
            <a:extLst>
              <a:ext uri="{FF2B5EF4-FFF2-40B4-BE49-F238E27FC236}">
                <a16:creationId xmlns:a16="http://schemas.microsoft.com/office/drawing/2014/main" id="{49F54A3D-1690-887F-F864-325E85CD9DB2}"/>
              </a:ext>
            </a:extLst>
          </p:cNvPr>
          <p:cNvSpPr/>
          <p:nvPr/>
        </p:nvSpPr>
        <p:spPr>
          <a:xfrm>
            <a:off x="4930248" y="1844824"/>
            <a:ext cx="2649587" cy="41425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●都市緑化を活用した猛暑対策事業（</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2021.3</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53" name="正方形/長方形 52">
            <a:extLst>
              <a:ext uri="{FF2B5EF4-FFF2-40B4-BE49-F238E27FC236}">
                <a16:creationId xmlns:a16="http://schemas.microsoft.com/office/drawing/2014/main" id="{723818F5-BF09-4C3A-B1EC-2B9BFCAD2EE2}"/>
              </a:ext>
            </a:extLst>
          </p:cNvPr>
          <p:cNvSpPr/>
          <p:nvPr/>
        </p:nvSpPr>
        <p:spPr>
          <a:xfrm>
            <a:off x="1459217" y="1060422"/>
            <a:ext cx="4013122" cy="414249"/>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●「安全・安心バス乗車サポーター制度」実施（</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2018.9</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以後、毎年実施</a:t>
            </a:r>
          </a:p>
          <a:p>
            <a:pPr marL="88900" marR="0" lvl="0" indent="-88900" algn="l" defTabSz="914400" rtl="0" eaLnBrk="1" fontAlgn="auto" latinLnBrk="0" hangingPunct="1">
              <a:lnSpc>
                <a:spcPct val="100000"/>
              </a:lnSpc>
              <a:spcBef>
                <a:spcPts val="0"/>
              </a:spcBef>
              <a:spcAft>
                <a:spcPts val="0"/>
              </a:spcAft>
              <a:buClrTx/>
              <a:buSzTx/>
              <a:buFontTx/>
              <a:buNone/>
              <a:tabLst/>
              <a:defRPr/>
            </a:pPr>
            <a:endPar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46" name="正方形/長方形 45">
            <a:extLst>
              <a:ext uri="{FF2B5EF4-FFF2-40B4-BE49-F238E27FC236}">
                <a16:creationId xmlns:a16="http://schemas.microsoft.com/office/drawing/2014/main" id="{4488AF1B-6BAD-4206-9A89-EA28F1C15165}"/>
              </a:ext>
            </a:extLst>
          </p:cNvPr>
          <p:cNvSpPr/>
          <p:nvPr/>
        </p:nvSpPr>
        <p:spPr>
          <a:xfrm>
            <a:off x="251520" y="1124743"/>
            <a:ext cx="432048" cy="1496313"/>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eaVert" lIns="36000" tIns="36000" rIns="0" bIns="3600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sysClr val="windowText" lastClr="000000"/>
                </a:solidFill>
                <a:effectLst/>
                <a:uLnTx/>
                <a:uFillTx/>
                <a:latin typeface="Calibri"/>
                <a:ea typeface="ＭＳ Ｐゴシック" panose="020B0600070205080204" pitchFamily="50" charset="-128"/>
                <a:cs typeface="+mn-cs"/>
              </a:rPr>
              <a:t>年表（概況）</a:t>
            </a:r>
          </a:p>
        </p:txBody>
      </p:sp>
      <p:sp>
        <p:nvSpPr>
          <p:cNvPr id="51" name="正方形/長方形 50"/>
          <p:cNvSpPr/>
          <p:nvPr/>
        </p:nvSpPr>
        <p:spPr>
          <a:xfrm>
            <a:off x="5694058" y="188640"/>
            <a:ext cx="1614246" cy="360040"/>
          </a:xfrm>
          <a:prstGeom prst="rect">
            <a:avLst/>
          </a:prstGeom>
          <a:solidFill>
            <a:schemeClr val="accent3">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smtClean="0">
                <a:ln>
                  <a:noFill/>
                </a:ln>
                <a:solidFill>
                  <a:prstClr val="white"/>
                </a:solidFill>
                <a:effectLst/>
                <a:uLnTx/>
                <a:uFillTx/>
                <a:latin typeface="BIZ UDゴシック" panose="020B0400000000000000" pitchFamily="49" charset="-128"/>
                <a:ea typeface="BIZ UDゴシック" panose="020B0400000000000000" pitchFamily="49" charset="-128"/>
                <a:cs typeface="+mn-cs"/>
              </a:rPr>
              <a:t>民営化後の</a:t>
            </a:r>
            <a:r>
              <a:rPr kumimoji="1" lang="ja-JP" altLang="en-US" sz="1600" b="1" i="0" u="none"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取組</a:t>
            </a:r>
          </a:p>
        </p:txBody>
      </p:sp>
      <p:sp>
        <p:nvSpPr>
          <p:cNvPr id="52" name="角丸四角形 51"/>
          <p:cNvSpPr/>
          <p:nvPr/>
        </p:nvSpPr>
        <p:spPr>
          <a:xfrm>
            <a:off x="7396758" y="188640"/>
            <a:ext cx="1423714" cy="360040"/>
          </a:xfrm>
          <a:prstGeom prst="roundRect">
            <a:avLst/>
          </a:prstGeom>
          <a:solidFill>
            <a:srgbClr val="0070C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追加</a:t>
            </a:r>
          </a:p>
        </p:txBody>
      </p:sp>
      <p:sp>
        <p:nvSpPr>
          <p:cNvPr id="2" name="スライド番号プレースホルダー 1"/>
          <p:cNvSpPr>
            <a:spLocks noGrp="1"/>
          </p:cNvSpPr>
          <p:nvPr>
            <p:ph type="sldNum" sz="quarter" idx="12"/>
          </p:nvPr>
        </p:nvSpPr>
        <p:spPr/>
        <p:txBody>
          <a:bodyPr/>
          <a:lstStyle/>
          <a:p>
            <a:fld id="{CCEC3038-1CF1-4B63-9920-55248DCFBA97}" type="slidenum">
              <a:rPr kumimoji="1" lang="ja-JP" altLang="en-US" smtClean="0"/>
              <a:pPr/>
              <a:t>85</a:t>
            </a:fld>
            <a:endParaRPr kumimoji="1" lang="ja-JP" altLang="en-US"/>
          </a:p>
        </p:txBody>
      </p:sp>
    </p:spTree>
    <p:extLst>
      <p:ext uri="{BB962C8B-B14F-4D97-AF65-F5344CB8AC3E}">
        <p14:creationId xmlns:p14="http://schemas.microsoft.com/office/powerpoint/2010/main" val="3381707009"/>
      </p:ext>
    </p:extLst>
  </p:cSld>
  <p:clrMapOvr>
    <a:masterClrMapping/>
  </p:clrMapOvr>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正方形/長方形 26"/>
          <p:cNvSpPr/>
          <p:nvPr/>
        </p:nvSpPr>
        <p:spPr>
          <a:xfrm>
            <a:off x="251520" y="260648"/>
            <a:ext cx="5904656" cy="369332"/>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④挑戦</a:t>
            </a:r>
          </a:p>
        </p:txBody>
      </p:sp>
      <p:cxnSp>
        <p:nvCxnSpPr>
          <p:cNvPr id="28" name="直線コネクタ 27"/>
          <p:cNvCxnSpPr/>
          <p:nvPr/>
        </p:nvCxnSpPr>
        <p:spPr>
          <a:xfrm>
            <a:off x="179512" y="620688"/>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61" name="テキスト ボックス 60"/>
          <p:cNvSpPr txBox="1"/>
          <p:nvPr/>
        </p:nvSpPr>
        <p:spPr>
          <a:xfrm>
            <a:off x="0" y="0"/>
            <a:ext cx="3851920" cy="26064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Ⅱ</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公民連携</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経営形態の見直し</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民営化の取組</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・バス</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cxnSp>
        <p:nvCxnSpPr>
          <p:cNvPr id="41" name="直線コネクタ 40">
            <a:extLst>
              <a:ext uri="{FF2B5EF4-FFF2-40B4-BE49-F238E27FC236}">
                <a16:creationId xmlns:a16="http://schemas.microsoft.com/office/drawing/2014/main" id="{64BB8559-6152-4DB2-BB08-92527C88AE60}"/>
              </a:ext>
            </a:extLst>
          </p:cNvPr>
          <p:cNvCxnSpPr>
            <a:cxnSpLocks/>
          </p:cNvCxnSpPr>
          <p:nvPr/>
        </p:nvCxnSpPr>
        <p:spPr>
          <a:xfrm>
            <a:off x="2627784" y="1162844"/>
            <a:ext cx="0" cy="1546076"/>
          </a:xfrm>
          <a:prstGeom prst="line">
            <a:avLst/>
          </a:prstGeom>
          <a:ln w="3175">
            <a:prstDash val="sysDash"/>
          </a:ln>
        </p:spPr>
        <p:style>
          <a:lnRef idx="1">
            <a:schemeClr val="accent1"/>
          </a:lnRef>
          <a:fillRef idx="0">
            <a:schemeClr val="accent1"/>
          </a:fillRef>
          <a:effectRef idx="0">
            <a:schemeClr val="accent1"/>
          </a:effectRef>
          <a:fontRef idx="minor">
            <a:schemeClr val="tx1"/>
          </a:fontRef>
        </p:style>
      </p:cxnSp>
      <p:cxnSp>
        <p:nvCxnSpPr>
          <p:cNvPr id="63" name="直線コネクタ 62">
            <a:extLst>
              <a:ext uri="{FF2B5EF4-FFF2-40B4-BE49-F238E27FC236}">
                <a16:creationId xmlns:a16="http://schemas.microsoft.com/office/drawing/2014/main" id="{742CE514-EDF5-4BA1-B568-2C1299733482}"/>
              </a:ext>
            </a:extLst>
          </p:cNvPr>
          <p:cNvCxnSpPr>
            <a:cxnSpLocks/>
          </p:cNvCxnSpPr>
          <p:nvPr/>
        </p:nvCxnSpPr>
        <p:spPr>
          <a:xfrm>
            <a:off x="4620357" y="1162844"/>
            <a:ext cx="0" cy="1546076"/>
          </a:xfrm>
          <a:prstGeom prst="line">
            <a:avLst/>
          </a:prstGeom>
          <a:ln w="3175">
            <a:prstDash val="sysDash"/>
          </a:ln>
        </p:spPr>
        <p:style>
          <a:lnRef idx="1">
            <a:schemeClr val="accent1"/>
          </a:lnRef>
          <a:fillRef idx="0">
            <a:schemeClr val="accent1"/>
          </a:fillRef>
          <a:effectRef idx="0">
            <a:schemeClr val="accent1"/>
          </a:effectRef>
          <a:fontRef idx="minor">
            <a:schemeClr val="tx1"/>
          </a:fontRef>
        </p:style>
      </p:cxnSp>
      <p:cxnSp>
        <p:nvCxnSpPr>
          <p:cNvPr id="64" name="直線コネクタ 63">
            <a:extLst>
              <a:ext uri="{FF2B5EF4-FFF2-40B4-BE49-F238E27FC236}">
                <a16:creationId xmlns:a16="http://schemas.microsoft.com/office/drawing/2014/main" id="{0CA24AC5-12DD-4984-9735-4285AE8D8A54}"/>
              </a:ext>
            </a:extLst>
          </p:cNvPr>
          <p:cNvCxnSpPr>
            <a:cxnSpLocks/>
          </p:cNvCxnSpPr>
          <p:nvPr/>
        </p:nvCxnSpPr>
        <p:spPr>
          <a:xfrm>
            <a:off x="6708465" y="1162843"/>
            <a:ext cx="0" cy="1546077"/>
          </a:xfrm>
          <a:prstGeom prst="line">
            <a:avLst/>
          </a:prstGeom>
          <a:ln w="3175">
            <a:prstDash val="sysDash"/>
          </a:ln>
        </p:spPr>
        <p:style>
          <a:lnRef idx="1">
            <a:schemeClr val="accent1"/>
          </a:lnRef>
          <a:fillRef idx="0">
            <a:schemeClr val="accent1"/>
          </a:fillRef>
          <a:effectRef idx="0">
            <a:schemeClr val="accent1"/>
          </a:effectRef>
          <a:fontRef idx="minor">
            <a:schemeClr val="tx1"/>
          </a:fontRef>
        </p:style>
      </p:cxnSp>
      <p:sp>
        <p:nvSpPr>
          <p:cNvPr id="65" name="山形 6">
            <a:extLst>
              <a:ext uri="{FF2B5EF4-FFF2-40B4-BE49-F238E27FC236}">
                <a16:creationId xmlns:a16="http://schemas.microsoft.com/office/drawing/2014/main" id="{D0E820B8-54F5-4B84-A9C5-A44FCCA1EFD6}"/>
              </a:ext>
            </a:extLst>
          </p:cNvPr>
          <p:cNvSpPr/>
          <p:nvPr/>
        </p:nvSpPr>
        <p:spPr>
          <a:xfrm>
            <a:off x="611560" y="692696"/>
            <a:ext cx="2160000" cy="278985"/>
          </a:xfrm>
          <a:prstGeom prst="chevron">
            <a:avLst/>
          </a:prstGeom>
          <a:noFill/>
          <a:ln w="190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2018</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a:t>
            </a:r>
          </a:p>
        </p:txBody>
      </p:sp>
      <p:sp>
        <p:nvSpPr>
          <p:cNvPr id="66" name="山形 7">
            <a:extLst>
              <a:ext uri="{FF2B5EF4-FFF2-40B4-BE49-F238E27FC236}">
                <a16:creationId xmlns:a16="http://schemas.microsoft.com/office/drawing/2014/main" id="{9697427D-AFFD-407F-B2CE-7B52B38B710F}"/>
              </a:ext>
            </a:extLst>
          </p:cNvPr>
          <p:cNvSpPr/>
          <p:nvPr/>
        </p:nvSpPr>
        <p:spPr>
          <a:xfrm>
            <a:off x="2628024" y="692696"/>
            <a:ext cx="2160000" cy="278985"/>
          </a:xfrm>
          <a:prstGeom prst="chevron">
            <a:avLst/>
          </a:prstGeom>
          <a:noFill/>
          <a:ln w="190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2019</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a:t>
            </a:r>
          </a:p>
        </p:txBody>
      </p:sp>
      <p:sp>
        <p:nvSpPr>
          <p:cNvPr id="67" name="山形 8">
            <a:extLst>
              <a:ext uri="{FF2B5EF4-FFF2-40B4-BE49-F238E27FC236}">
                <a16:creationId xmlns:a16="http://schemas.microsoft.com/office/drawing/2014/main" id="{72B508B7-C2F3-40D8-BD7C-0918D8FB2B59}"/>
              </a:ext>
            </a:extLst>
          </p:cNvPr>
          <p:cNvSpPr/>
          <p:nvPr/>
        </p:nvSpPr>
        <p:spPr>
          <a:xfrm>
            <a:off x="4644248" y="692696"/>
            <a:ext cx="2160000" cy="278985"/>
          </a:xfrm>
          <a:prstGeom prst="chevron">
            <a:avLst/>
          </a:prstGeom>
          <a:noFill/>
          <a:ln w="190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2020</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a:t>
            </a:r>
          </a:p>
        </p:txBody>
      </p:sp>
      <p:sp>
        <p:nvSpPr>
          <p:cNvPr id="68" name="山形 9">
            <a:extLst>
              <a:ext uri="{FF2B5EF4-FFF2-40B4-BE49-F238E27FC236}">
                <a16:creationId xmlns:a16="http://schemas.microsoft.com/office/drawing/2014/main" id="{C00DB95C-6280-4A3C-B913-C06924625102}"/>
              </a:ext>
            </a:extLst>
          </p:cNvPr>
          <p:cNvSpPr/>
          <p:nvPr/>
        </p:nvSpPr>
        <p:spPr>
          <a:xfrm>
            <a:off x="6660472" y="692696"/>
            <a:ext cx="2160000" cy="278985"/>
          </a:xfrm>
          <a:prstGeom prst="chevron">
            <a:avLst/>
          </a:prstGeom>
          <a:noFill/>
          <a:ln w="190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2021</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a:t>
            </a:r>
          </a:p>
        </p:txBody>
      </p:sp>
      <p:cxnSp>
        <p:nvCxnSpPr>
          <p:cNvPr id="70" name="直線コネクタ 69">
            <a:extLst>
              <a:ext uri="{FF2B5EF4-FFF2-40B4-BE49-F238E27FC236}">
                <a16:creationId xmlns:a16="http://schemas.microsoft.com/office/drawing/2014/main" id="{E387D8FF-4B11-4A55-AF09-DA282AF15B9A}"/>
              </a:ext>
            </a:extLst>
          </p:cNvPr>
          <p:cNvCxnSpPr/>
          <p:nvPr/>
        </p:nvCxnSpPr>
        <p:spPr>
          <a:xfrm>
            <a:off x="359772" y="2708920"/>
            <a:ext cx="8568952" cy="0"/>
          </a:xfrm>
          <a:prstGeom prst="line">
            <a:avLst/>
          </a:prstGeom>
        </p:spPr>
        <p:style>
          <a:lnRef idx="1">
            <a:schemeClr val="accent1"/>
          </a:lnRef>
          <a:fillRef idx="0">
            <a:schemeClr val="accent1"/>
          </a:fillRef>
          <a:effectRef idx="0">
            <a:schemeClr val="accent1"/>
          </a:effectRef>
          <a:fontRef idx="minor">
            <a:schemeClr val="tx1"/>
          </a:fontRef>
        </p:style>
      </p:cxnSp>
      <p:grpSp>
        <p:nvGrpSpPr>
          <p:cNvPr id="30" name="グループ化 29">
            <a:extLst>
              <a:ext uri="{FF2B5EF4-FFF2-40B4-BE49-F238E27FC236}">
                <a16:creationId xmlns:a16="http://schemas.microsoft.com/office/drawing/2014/main" id="{9366F601-FD8A-426C-A1D1-68A3AE8EF57E}"/>
              </a:ext>
            </a:extLst>
          </p:cNvPr>
          <p:cNvGrpSpPr/>
          <p:nvPr/>
        </p:nvGrpSpPr>
        <p:grpSpPr>
          <a:xfrm>
            <a:off x="204396" y="5157192"/>
            <a:ext cx="6005664" cy="797215"/>
            <a:chOff x="395536" y="2741901"/>
            <a:chExt cx="5184576" cy="797215"/>
          </a:xfrm>
        </p:grpSpPr>
        <p:sp>
          <p:nvSpPr>
            <p:cNvPr id="34" name="正方形/長方形 33">
              <a:extLst>
                <a:ext uri="{FF2B5EF4-FFF2-40B4-BE49-F238E27FC236}">
                  <a16:creationId xmlns:a16="http://schemas.microsoft.com/office/drawing/2014/main" id="{0733A1AF-2584-4823-9E7F-FF6607A25F3D}"/>
                </a:ext>
              </a:extLst>
            </p:cNvPr>
            <p:cNvSpPr/>
            <p:nvPr/>
          </p:nvSpPr>
          <p:spPr>
            <a:xfrm>
              <a:off x="395536" y="2741901"/>
              <a:ext cx="5184576" cy="21602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srgbClr val="32328C"/>
                  </a:solidFill>
                  <a:effectLst/>
                  <a:uLnTx/>
                  <a:uFillTx/>
                  <a:latin typeface="ＭＳ Ｐゴシック" panose="020B0600070205080204" pitchFamily="50" charset="-128"/>
                  <a:ea typeface="ＭＳ Ｐゴシック" panose="020B0600070205080204" pitchFamily="50" charset="-128"/>
                  <a:cs typeface="+mn-cs"/>
                </a:rPr>
                <a:t>深夜バス（実証実験）</a:t>
              </a:r>
            </a:p>
          </p:txBody>
        </p:sp>
        <p:sp>
          <p:nvSpPr>
            <p:cNvPr id="36" name="正方形/長方形 35">
              <a:extLst>
                <a:ext uri="{FF2B5EF4-FFF2-40B4-BE49-F238E27FC236}">
                  <a16:creationId xmlns:a16="http://schemas.microsoft.com/office/drawing/2014/main" id="{2C67D198-810F-48E7-999C-E1A93B89C3D8}"/>
                </a:ext>
              </a:extLst>
            </p:cNvPr>
            <p:cNvSpPr/>
            <p:nvPr/>
          </p:nvSpPr>
          <p:spPr>
            <a:xfrm>
              <a:off x="395536" y="2915817"/>
              <a:ext cx="5184576" cy="623299"/>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年末年始の宴会シーズンの需要を踏まえ、週末の金曜日に最もお客さまのご利用が</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多い</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34</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号系統の最終便の後に同経路を運行（</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2019</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12</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2020</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QR</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コード（</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LINE PAY)</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決済の試験的導入</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grpSp>
      <p:grpSp>
        <p:nvGrpSpPr>
          <p:cNvPr id="37" name="グループ化 36">
            <a:extLst>
              <a:ext uri="{FF2B5EF4-FFF2-40B4-BE49-F238E27FC236}">
                <a16:creationId xmlns:a16="http://schemas.microsoft.com/office/drawing/2014/main" id="{CDAEE25A-19ED-4BE0-9232-8CA3305F39DB}"/>
              </a:ext>
            </a:extLst>
          </p:cNvPr>
          <p:cNvGrpSpPr/>
          <p:nvPr/>
        </p:nvGrpSpPr>
        <p:grpSpPr>
          <a:xfrm>
            <a:off x="208825" y="2708920"/>
            <a:ext cx="5001470" cy="1090261"/>
            <a:chOff x="350825" y="2863149"/>
            <a:chExt cx="5237600" cy="782896"/>
          </a:xfrm>
        </p:grpSpPr>
        <p:sp>
          <p:nvSpPr>
            <p:cNvPr id="38" name="正方形/長方形 37">
              <a:extLst>
                <a:ext uri="{FF2B5EF4-FFF2-40B4-BE49-F238E27FC236}">
                  <a16:creationId xmlns:a16="http://schemas.microsoft.com/office/drawing/2014/main" id="{B252CCDB-C020-4933-B42A-54210ED916EF}"/>
                </a:ext>
              </a:extLst>
            </p:cNvPr>
            <p:cNvSpPr/>
            <p:nvPr/>
          </p:nvSpPr>
          <p:spPr>
            <a:xfrm>
              <a:off x="350825" y="2863149"/>
              <a:ext cx="5184576" cy="21602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srgbClr val="32328C"/>
                  </a:solidFill>
                  <a:effectLst/>
                  <a:uLnTx/>
                  <a:uFillTx/>
                  <a:latin typeface="ＭＳ Ｐゴシック" panose="020B0600070205080204" pitchFamily="50" charset="-128"/>
                  <a:ea typeface="ＭＳ Ｐゴシック" panose="020B0600070205080204" pitchFamily="50" charset="-128"/>
                  <a:cs typeface="+mn-cs"/>
                </a:rPr>
                <a:t>貸切バス、旅行業</a:t>
              </a:r>
            </a:p>
          </p:txBody>
        </p:sp>
        <p:sp>
          <p:nvSpPr>
            <p:cNvPr id="39" name="正方形/長方形 38">
              <a:extLst>
                <a:ext uri="{FF2B5EF4-FFF2-40B4-BE49-F238E27FC236}">
                  <a16:creationId xmlns:a16="http://schemas.microsoft.com/office/drawing/2014/main" id="{29A9C839-2B59-4339-93A3-E8EF8ED44C88}"/>
                </a:ext>
              </a:extLst>
            </p:cNvPr>
            <p:cNvSpPr/>
            <p:nvPr/>
          </p:nvSpPr>
          <p:spPr>
            <a:xfrm>
              <a:off x="403849" y="2997973"/>
              <a:ext cx="5184576" cy="64807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大型観光バスを順次導入し、観光や企業送迎需要に対応するため</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貸切バスの営業活動を強化。（</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2019</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7</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旅行業登録（第三種）（</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2019</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10</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募集型企画旅行として、初の主催旅行</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『Bright</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Osaka</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2021』</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の実施（</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2021</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12</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grpSp>
      <p:grpSp>
        <p:nvGrpSpPr>
          <p:cNvPr id="42" name="グループ化 41">
            <a:extLst>
              <a:ext uri="{FF2B5EF4-FFF2-40B4-BE49-F238E27FC236}">
                <a16:creationId xmlns:a16="http://schemas.microsoft.com/office/drawing/2014/main" id="{3E949D10-CE57-4D2B-B5C2-8246A592A638}"/>
              </a:ext>
            </a:extLst>
          </p:cNvPr>
          <p:cNvGrpSpPr/>
          <p:nvPr/>
        </p:nvGrpSpPr>
        <p:grpSpPr>
          <a:xfrm>
            <a:off x="195323" y="3907040"/>
            <a:ext cx="5752654" cy="1466176"/>
            <a:chOff x="344810" y="2790421"/>
            <a:chExt cx="5192605" cy="1466176"/>
          </a:xfrm>
        </p:grpSpPr>
        <p:sp>
          <p:nvSpPr>
            <p:cNvPr id="46" name="正方形/長方形 45">
              <a:extLst>
                <a:ext uri="{FF2B5EF4-FFF2-40B4-BE49-F238E27FC236}">
                  <a16:creationId xmlns:a16="http://schemas.microsoft.com/office/drawing/2014/main" id="{DF54D101-C718-4DDD-B171-F1211C2C0917}"/>
                </a:ext>
              </a:extLst>
            </p:cNvPr>
            <p:cNvSpPr/>
            <p:nvPr/>
          </p:nvSpPr>
          <p:spPr>
            <a:xfrm>
              <a:off x="344810" y="2790421"/>
              <a:ext cx="5184576" cy="21602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srgbClr val="32328C"/>
                  </a:solidFill>
                  <a:effectLst/>
                  <a:uLnTx/>
                  <a:uFillTx/>
                  <a:latin typeface="ＭＳ Ｐゴシック" panose="020B0600070205080204" pitchFamily="50" charset="-128"/>
                  <a:ea typeface="ＭＳ Ｐゴシック" panose="020B0600070205080204" pitchFamily="50" charset="-128"/>
                  <a:cs typeface="+mn-cs"/>
                </a:rPr>
                <a:t>空港リムジンバス</a:t>
              </a:r>
            </a:p>
          </p:txBody>
        </p:sp>
        <p:sp>
          <p:nvSpPr>
            <p:cNvPr id="47" name="正方形/長方形 46">
              <a:extLst>
                <a:ext uri="{FF2B5EF4-FFF2-40B4-BE49-F238E27FC236}">
                  <a16:creationId xmlns:a16="http://schemas.microsoft.com/office/drawing/2014/main" id="{8297C7DB-C523-4BFE-8E6F-8217BDDDC302}"/>
                </a:ext>
              </a:extLst>
            </p:cNvPr>
            <p:cNvSpPr/>
            <p:nvPr/>
          </p:nvSpPr>
          <p:spPr>
            <a:xfrm>
              <a:off x="352839" y="2976214"/>
              <a:ext cx="5184576" cy="128038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関西空港交通㈱、京阪バス㈱との三社共同運行により運行開始（</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2020</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4</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新型コロナウィルス感染症による大幅な空港利用減少により運行休止</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2021</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守口系統として関西空港～大阪城公園駅、大阪ビジネスパーク、天満橋駅、</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守口市駅を運行</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grpSp>
      <p:sp>
        <p:nvSpPr>
          <p:cNvPr id="50" name="正方形/長方形 49">
            <a:extLst>
              <a:ext uri="{FF2B5EF4-FFF2-40B4-BE49-F238E27FC236}">
                <a16:creationId xmlns:a16="http://schemas.microsoft.com/office/drawing/2014/main" id="{5914E77C-1C08-4C3C-BA6E-24F5592F6993}"/>
              </a:ext>
            </a:extLst>
          </p:cNvPr>
          <p:cNvSpPr/>
          <p:nvPr/>
        </p:nvSpPr>
        <p:spPr>
          <a:xfrm>
            <a:off x="2648679" y="1184971"/>
            <a:ext cx="2040125" cy="562961"/>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●大型観光バスを導入（</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2019.7</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p:txBody>
      </p:sp>
      <p:sp>
        <p:nvSpPr>
          <p:cNvPr id="51" name="正方形/長方形 50">
            <a:extLst>
              <a:ext uri="{FF2B5EF4-FFF2-40B4-BE49-F238E27FC236}">
                <a16:creationId xmlns:a16="http://schemas.microsoft.com/office/drawing/2014/main" id="{B99458D6-FE56-4E5A-B90B-1916D79B1B4B}"/>
              </a:ext>
            </a:extLst>
          </p:cNvPr>
          <p:cNvSpPr/>
          <p:nvPr/>
        </p:nvSpPr>
        <p:spPr>
          <a:xfrm>
            <a:off x="2662078" y="1398854"/>
            <a:ext cx="2040125" cy="562961"/>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●旅行業の登録（</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2019.10</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p:txBody>
      </p:sp>
      <p:sp>
        <p:nvSpPr>
          <p:cNvPr id="52" name="正方形/長方形 51">
            <a:extLst>
              <a:ext uri="{FF2B5EF4-FFF2-40B4-BE49-F238E27FC236}">
                <a16:creationId xmlns:a16="http://schemas.microsoft.com/office/drawing/2014/main" id="{8BC8F77E-4120-40EF-B0A2-72A3E0D949E8}"/>
              </a:ext>
            </a:extLst>
          </p:cNvPr>
          <p:cNvSpPr/>
          <p:nvPr/>
        </p:nvSpPr>
        <p:spPr>
          <a:xfrm>
            <a:off x="2712848" y="1713911"/>
            <a:ext cx="1928378" cy="562961"/>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●貸切バス事業者安全性評価認定制度１ツ星取得（</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2019.12</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p:txBody>
      </p:sp>
      <p:sp>
        <p:nvSpPr>
          <p:cNvPr id="53" name="正方形/長方形 52">
            <a:extLst>
              <a:ext uri="{FF2B5EF4-FFF2-40B4-BE49-F238E27FC236}">
                <a16:creationId xmlns:a16="http://schemas.microsoft.com/office/drawing/2014/main" id="{48086BFE-AE2C-4C39-B039-8A4FF6681453}"/>
              </a:ext>
            </a:extLst>
          </p:cNvPr>
          <p:cNvSpPr/>
          <p:nvPr/>
        </p:nvSpPr>
        <p:spPr>
          <a:xfrm>
            <a:off x="6822192" y="1281863"/>
            <a:ext cx="2040125" cy="562961"/>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『Bright</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Osaka</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2021』</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の実施（</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2021.12</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p:txBody>
      </p:sp>
      <p:sp>
        <p:nvSpPr>
          <p:cNvPr id="54" name="正方形/長方形 53">
            <a:extLst>
              <a:ext uri="{FF2B5EF4-FFF2-40B4-BE49-F238E27FC236}">
                <a16:creationId xmlns:a16="http://schemas.microsoft.com/office/drawing/2014/main" id="{71D39FA1-65B4-40B6-A539-A593EFFADC98}"/>
              </a:ext>
            </a:extLst>
          </p:cNvPr>
          <p:cNvSpPr/>
          <p:nvPr/>
        </p:nvSpPr>
        <p:spPr>
          <a:xfrm>
            <a:off x="6808793" y="1569895"/>
            <a:ext cx="2040125" cy="562961"/>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●貸切バス事業者安全性評価認定制度２ツ星取得（</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2021.12</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p:txBody>
      </p:sp>
      <p:sp>
        <p:nvSpPr>
          <p:cNvPr id="55" name="正方形/長方形 54">
            <a:extLst>
              <a:ext uri="{FF2B5EF4-FFF2-40B4-BE49-F238E27FC236}">
                <a16:creationId xmlns:a16="http://schemas.microsoft.com/office/drawing/2014/main" id="{219821D2-F80A-496A-964B-CA8DF32949F3}"/>
              </a:ext>
            </a:extLst>
          </p:cNvPr>
          <p:cNvSpPr/>
          <p:nvPr/>
        </p:nvSpPr>
        <p:spPr>
          <a:xfrm>
            <a:off x="4810290" y="1158987"/>
            <a:ext cx="2257585" cy="562961"/>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Go</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To </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トラベルキャンペーン</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参画事業者登録を実施（</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2020.8</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p:txBody>
      </p:sp>
      <p:pic>
        <p:nvPicPr>
          <p:cNvPr id="4" name="図 3" descr="夜の道路を走るバス&#10;&#10;自動的に生成された説明">
            <a:extLst>
              <a:ext uri="{FF2B5EF4-FFF2-40B4-BE49-F238E27FC236}">
                <a16:creationId xmlns:a16="http://schemas.microsoft.com/office/drawing/2014/main" id="{56F20F08-5DEE-F8C7-7BAF-2279E7BAA866}"/>
              </a:ext>
            </a:extLst>
          </p:cNvPr>
          <p:cNvPicPr>
            <a:picLocks noChangeAspect="1"/>
          </p:cNvPicPr>
          <p:nvPr/>
        </p:nvPicPr>
        <p:blipFill rotWithShape="1">
          <a:blip r:embed="rId3" cstate="print">
            <a:extLst>
              <a:ext uri="{BEBA8EAE-BF5A-486C-A8C5-ECC9F3942E4B}">
                <a14:imgProps xmlns:a14="http://schemas.microsoft.com/office/drawing/2010/main">
                  <a14:imgLayer r:embed="rId4">
                    <a14:imgEffect>
                      <a14:brightnessContrast bright="40000" contrast="-20000"/>
                    </a14:imgEffect>
                  </a14:imgLayer>
                </a14:imgProps>
              </a:ext>
              <a:ext uri="{28A0092B-C50C-407E-A947-70E740481C1C}">
                <a14:useLocalDpi xmlns:a14="http://schemas.microsoft.com/office/drawing/2010/main" val="0"/>
              </a:ext>
            </a:extLst>
          </a:blip>
          <a:srcRect/>
          <a:stretch/>
        </p:blipFill>
        <p:spPr>
          <a:xfrm>
            <a:off x="6300773" y="5591372"/>
            <a:ext cx="1727612" cy="1108111"/>
          </a:xfrm>
          <a:prstGeom prst="rect">
            <a:avLst/>
          </a:prstGeom>
        </p:spPr>
      </p:pic>
      <p:pic>
        <p:nvPicPr>
          <p:cNvPr id="5" name="図 4">
            <a:extLst>
              <a:ext uri="{FF2B5EF4-FFF2-40B4-BE49-F238E27FC236}">
                <a16:creationId xmlns:a16="http://schemas.microsoft.com/office/drawing/2014/main" id="{8E6978F9-6B83-4EBC-9EBC-1FAF5F2F3F94}"/>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5242227" y="2781366"/>
            <a:ext cx="1816051" cy="1220270"/>
          </a:xfrm>
          <a:prstGeom prst="rect">
            <a:avLst/>
          </a:prstGeom>
          <a:ln>
            <a:solidFill>
              <a:schemeClr val="bg1">
                <a:lumMod val="75000"/>
              </a:schemeClr>
            </a:solidFill>
          </a:ln>
        </p:spPr>
      </p:pic>
      <p:pic>
        <p:nvPicPr>
          <p:cNvPr id="9" name="図 8">
            <a:extLst>
              <a:ext uri="{FF2B5EF4-FFF2-40B4-BE49-F238E27FC236}">
                <a16:creationId xmlns:a16="http://schemas.microsoft.com/office/drawing/2014/main" id="{42F0F97A-A5B8-EC25-6D61-C59C7D620713}"/>
              </a:ext>
            </a:extLst>
          </p:cNvPr>
          <p:cNvPicPr>
            <a:picLocks noChangeAspect="1"/>
          </p:cNvPicPr>
          <p:nvPr/>
        </p:nvPicPr>
        <p:blipFill rotWithShape="1">
          <a:blip r:embed="rId6" cstate="print">
            <a:extLst>
              <a:ext uri="{28A0092B-C50C-407E-A947-70E740481C1C}">
                <a14:useLocalDpi xmlns:a14="http://schemas.microsoft.com/office/drawing/2010/main" val="0"/>
              </a:ext>
            </a:extLst>
          </a:blip>
          <a:srcRect/>
          <a:stretch/>
        </p:blipFill>
        <p:spPr>
          <a:xfrm>
            <a:off x="6300773" y="4354778"/>
            <a:ext cx="1816051" cy="1108110"/>
          </a:xfrm>
          <a:prstGeom prst="rect">
            <a:avLst/>
          </a:prstGeom>
        </p:spPr>
      </p:pic>
      <p:pic>
        <p:nvPicPr>
          <p:cNvPr id="3" name="図 2">
            <a:extLst>
              <a:ext uri="{FF2B5EF4-FFF2-40B4-BE49-F238E27FC236}">
                <a16:creationId xmlns:a16="http://schemas.microsoft.com/office/drawing/2014/main" id="{2C1DFF55-8416-4A72-99C8-C5D2884B4D1A}"/>
              </a:ext>
            </a:extLst>
          </p:cNvPr>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7227536" y="2780928"/>
            <a:ext cx="1725651" cy="1220276"/>
          </a:xfrm>
          <a:prstGeom prst="rect">
            <a:avLst/>
          </a:prstGeom>
          <a:ln>
            <a:solidFill>
              <a:schemeClr val="bg1">
                <a:lumMod val="65000"/>
              </a:schemeClr>
            </a:solidFill>
          </a:ln>
        </p:spPr>
      </p:pic>
      <p:sp>
        <p:nvSpPr>
          <p:cNvPr id="40" name="正方形/長方形 39">
            <a:extLst>
              <a:ext uri="{FF2B5EF4-FFF2-40B4-BE49-F238E27FC236}">
                <a16:creationId xmlns:a16="http://schemas.microsoft.com/office/drawing/2014/main" id="{8198B4FE-58E3-4A57-814C-4142AFD4840F}"/>
              </a:ext>
            </a:extLst>
          </p:cNvPr>
          <p:cNvSpPr/>
          <p:nvPr/>
        </p:nvSpPr>
        <p:spPr>
          <a:xfrm>
            <a:off x="6413749" y="6381328"/>
            <a:ext cx="2414735" cy="405702"/>
          </a:xfrm>
          <a:prstGeom prst="rect">
            <a:avLst/>
          </a:prstGeom>
          <a:noFill/>
          <a:ln w="50800" algn="ctr">
            <a:noFill/>
            <a:miter lim="800000"/>
            <a:headEnd/>
            <a:tailEnd/>
          </a:ln>
        </p:spPr>
        <p:txBody>
          <a:bodyPr wrap="none" lIns="36000" tIns="10800" rIns="36000" bIns="10800" rtlCol="0" anchor="ctr">
            <a:noAutofit/>
          </a:bodyPr>
          <a:lstStyle/>
          <a:p>
            <a:pPr marL="185738" marR="0" lvl="0" indent="-185738" algn="r" defTabSz="914400" rtl="0" eaLnBrk="1" fontAlgn="auto" latinLnBrk="0" hangingPunct="1">
              <a:lnSpc>
                <a:spcPct val="100000"/>
              </a:lnSpc>
              <a:spcBef>
                <a:spcPts val="0"/>
              </a:spcBef>
              <a:spcAft>
                <a:spcPts val="0"/>
              </a:spcAft>
              <a:buClr>
                <a:srgbClr val="969696"/>
              </a:buClr>
              <a:buSzPct val="80000"/>
              <a:buFontTx/>
              <a:buNone/>
              <a:tabLst/>
              <a:defRPr/>
            </a:pPr>
            <a:r>
              <a:rPr kumimoji="1" lang="ja-JP" altLang="en-US" sz="1050" b="1" i="0" u="none" strike="noStrike" kern="1200" cap="none" spc="0" normalizeH="0" baseline="0" noProof="0" dirty="0">
                <a:ln>
                  <a:noFill/>
                </a:ln>
                <a:solidFill>
                  <a:srgbClr val="000000"/>
                </a:solidFill>
                <a:effectLst>
                  <a:glow rad="101600">
                    <a:prstClr val="white"/>
                  </a:glow>
                </a:effectLst>
                <a:uLnTx/>
                <a:uFillTx/>
                <a:latin typeface="ＭＳ Ｐゴシック" panose="020B0600070205080204" pitchFamily="50" charset="-128"/>
                <a:ea typeface="ＭＳ Ｐゴシック" panose="020B0600070205080204" pitchFamily="50" charset="-128"/>
                <a:cs typeface="+mn-cs"/>
              </a:rPr>
              <a:t>深夜バス実証実験</a:t>
            </a:r>
          </a:p>
        </p:txBody>
      </p:sp>
      <p:sp>
        <p:nvSpPr>
          <p:cNvPr id="43" name="正方形/長方形 42">
            <a:extLst>
              <a:ext uri="{FF2B5EF4-FFF2-40B4-BE49-F238E27FC236}">
                <a16:creationId xmlns:a16="http://schemas.microsoft.com/office/drawing/2014/main" id="{CE426E31-6FB3-456D-93E9-26F4A787E2E8}"/>
              </a:ext>
            </a:extLst>
          </p:cNvPr>
          <p:cNvSpPr/>
          <p:nvPr/>
        </p:nvSpPr>
        <p:spPr>
          <a:xfrm>
            <a:off x="6300773" y="5141559"/>
            <a:ext cx="2414735" cy="405702"/>
          </a:xfrm>
          <a:prstGeom prst="rect">
            <a:avLst/>
          </a:prstGeom>
          <a:noFill/>
          <a:ln w="50800" algn="ctr">
            <a:noFill/>
            <a:miter lim="800000"/>
            <a:headEnd/>
            <a:tailEnd/>
          </a:ln>
        </p:spPr>
        <p:txBody>
          <a:bodyPr wrap="none" lIns="36000" tIns="10800" rIns="36000" bIns="10800" rtlCol="0" anchor="ctr">
            <a:noAutofit/>
          </a:bodyPr>
          <a:lstStyle/>
          <a:p>
            <a:pPr marL="185738" marR="0" lvl="0" indent="-185738" algn="r" defTabSz="914400" rtl="0" eaLnBrk="1" fontAlgn="auto" latinLnBrk="0" hangingPunct="1">
              <a:lnSpc>
                <a:spcPct val="100000"/>
              </a:lnSpc>
              <a:spcBef>
                <a:spcPts val="0"/>
              </a:spcBef>
              <a:spcAft>
                <a:spcPts val="0"/>
              </a:spcAft>
              <a:buClr>
                <a:srgbClr val="969696"/>
              </a:buClr>
              <a:buSzPct val="80000"/>
              <a:buFontTx/>
              <a:buNone/>
              <a:tabLst/>
              <a:defRPr/>
            </a:pPr>
            <a:r>
              <a:rPr kumimoji="1" lang="ja-JP" altLang="en-US" sz="1050" b="1" i="0" u="none" strike="noStrike" kern="1200" cap="none" spc="0" normalizeH="0" baseline="0" noProof="0" dirty="0">
                <a:ln>
                  <a:noFill/>
                </a:ln>
                <a:solidFill>
                  <a:srgbClr val="000000"/>
                </a:solidFill>
                <a:effectLst>
                  <a:glow rad="101600">
                    <a:prstClr val="white"/>
                  </a:glow>
                </a:effectLst>
                <a:uLnTx/>
                <a:uFillTx/>
                <a:latin typeface="ＭＳ Ｐゴシック" panose="020B0600070205080204" pitchFamily="50" charset="-128"/>
                <a:ea typeface="ＭＳ Ｐゴシック" panose="020B0600070205080204" pitchFamily="50" charset="-128"/>
                <a:cs typeface="+mn-cs"/>
              </a:rPr>
              <a:t>空港リムジンバス</a:t>
            </a:r>
          </a:p>
        </p:txBody>
      </p:sp>
      <p:sp>
        <p:nvSpPr>
          <p:cNvPr id="44" name="正方形/長方形 43">
            <a:extLst>
              <a:ext uri="{FF2B5EF4-FFF2-40B4-BE49-F238E27FC236}">
                <a16:creationId xmlns:a16="http://schemas.microsoft.com/office/drawing/2014/main" id="{0E5A286F-479B-42D4-870D-484E3BBE040D}"/>
              </a:ext>
            </a:extLst>
          </p:cNvPr>
          <p:cNvSpPr/>
          <p:nvPr/>
        </p:nvSpPr>
        <p:spPr>
          <a:xfrm>
            <a:off x="4643543" y="3887394"/>
            <a:ext cx="2414735" cy="405702"/>
          </a:xfrm>
          <a:prstGeom prst="rect">
            <a:avLst/>
          </a:prstGeom>
          <a:noFill/>
          <a:ln w="50800" algn="ctr">
            <a:noFill/>
            <a:miter lim="800000"/>
            <a:headEnd/>
            <a:tailEnd/>
          </a:ln>
        </p:spPr>
        <p:txBody>
          <a:bodyPr wrap="none" lIns="36000" tIns="10800" rIns="36000" bIns="10800" rtlCol="0" anchor="ctr">
            <a:noAutofit/>
          </a:bodyPr>
          <a:lstStyle/>
          <a:p>
            <a:pPr marL="185738" marR="0" lvl="0" indent="-185738" algn="r" defTabSz="914400" rtl="0" eaLnBrk="1" fontAlgn="auto" latinLnBrk="0" hangingPunct="1">
              <a:lnSpc>
                <a:spcPct val="100000"/>
              </a:lnSpc>
              <a:spcBef>
                <a:spcPts val="0"/>
              </a:spcBef>
              <a:spcAft>
                <a:spcPts val="0"/>
              </a:spcAft>
              <a:buClr>
                <a:srgbClr val="969696"/>
              </a:buClr>
              <a:buSzPct val="80000"/>
              <a:buFontTx/>
              <a:buNone/>
              <a:tabLst/>
              <a:defRPr/>
            </a:pPr>
            <a:r>
              <a:rPr kumimoji="1" lang="ja-JP" altLang="en-US" sz="1050" b="1" i="0" u="none" strike="noStrike" kern="1200" cap="none" spc="0" normalizeH="0" baseline="0" noProof="0" dirty="0">
                <a:ln>
                  <a:noFill/>
                </a:ln>
                <a:solidFill>
                  <a:srgbClr val="000000"/>
                </a:solidFill>
                <a:effectLst>
                  <a:glow rad="101600">
                    <a:prstClr val="white"/>
                  </a:glow>
                </a:effectLst>
                <a:uLnTx/>
                <a:uFillTx/>
                <a:latin typeface="ＭＳ Ｐゴシック" panose="020B0600070205080204" pitchFamily="50" charset="-128"/>
                <a:ea typeface="ＭＳ Ｐゴシック" panose="020B0600070205080204" pitchFamily="50" charset="-128"/>
                <a:cs typeface="+mn-cs"/>
              </a:rPr>
              <a:t>大型観光バス</a:t>
            </a:r>
          </a:p>
        </p:txBody>
      </p:sp>
      <p:sp>
        <p:nvSpPr>
          <p:cNvPr id="45" name="正方形/長方形 44">
            <a:extLst>
              <a:ext uri="{FF2B5EF4-FFF2-40B4-BE49-F238E27FC236}">
                <a16:creationId xmlns:a16="http://schemas.microsoft.com/office/drawing/2014/main" id="{33A6C56A-A881-435E-9714-EB8003A1D3D4}"/>
              </a:ext>
            </a:extLst>
          </p:cNvPr>
          <p:cNvSpPr/>
          <p:nvPr/>
        </p:nvSpPr>
        <p:spPr>
          <a:xfrm>
            <a:off x="6537766" y="3830238"/>
            <a:ext cx="2414735" cy="405702"/>
          </a:xfrm>
          <a:prstGeom prst="rect">
            <a:avLst/>
          </a:prstGeom>
          <a:noFill/>
          <a:ln w="50800" algn="ctr">
            <a:noFill/>
            <a:miter lim="800000"/>
            <a:headEnd/>
            <a:tailEnd/>
          </a:ln>
        </p:spPr>
        <p:txBody>
          <a:bodyPr wrap="none" lIns="36000" tIns="10800" rIns="36000" bIns="10800" rtlCol="0" anchor="ctr">
            <a:noAutofit/>
          </a:bodyPr>
          <a:lstStyle/>
          <a:p>
            <a:pPr marL="185738" marR="0" lvl="0" indent="-185738" algn="r" defTabSz="914400" rtl="0" eaLnBrk="1" fontAlgn="auto" latinLnBrk="0" hangingPunct="1">
              <a:lnSpc>
                <a:spcPct val="100000"/>
              </a:lnSpc>
              <a:spcBef>
                <a:spcPts val="0"/>
              </a:spcBef>
              <a:spcAft>
                <a:spcPts val="0"/>
              </a:spcAft>
              <a:buClr>
                <a:srgbClr val="969696"/>
              </a:buClr>
              <a:buSzPct val="80000"/>
              <a:buFontTx/>
              <a:buNone/>
              <a:tabLst/>
              <a:defRPr/>
            </a:pPr>
            <a:r>
              <a:rPr kumimoji="1" lang="ja-JP" altLang="en-US" sz="1000" b="1" i="0" u="none" strike="noStrike" kern="1200" cap="none" spc="0" normalizeH="0" baseline="0" noProof="0" dirty="0">
                <a:ln>
                  <a:noFill/>
                </a:ln>
                <a:solidFill>
                  <a:srgbClr val="000000"/>
                </a:solidFill>
                <a:effectLst>
                  <a:glow rad="101600">
                    <a:prstClr val="white"/>
                  </a:glow>
                </a:effectLst>
                <a:uLnTx/>
                <a:uFillTx/>
                <a:latin typeface="ＭＳ Ｐゴシック" panose="020B0600070205080204" pitchFamily="50" charset="-128"/>
                <a:ea typeface="ＭＳ Ｐゴシック" panose="020B0600070205080204" pitchFamily="50" charset="-128"/>
                <a:cs typeface="+mn-cs"/>
              </a:rPr>
              <a:t>貸切バス事業者</a:t>
            </a:r>
            <a:endParaRPr kumimoji="1" lang="en-US" altLang="ja-JP" sz="1000" b="1" i="0" u="none" strike="noStrike" kern="1200" cap="none" spc="0" normalizeH="0" baseline="0" noProof="0" dirty="0">
              <a:ln>
                <a:noFill/>
              </a:ln>
              <a:solidFill>
                <a:srgbClr val="000000"/>
              </a:solidFill>
              <a:effectLst>
                <a:glow rad="101600">
                  <a:prstClr val="white"/>
                </a:glow>
              </a:effectLst>
              <a:uLnTx/>
              <a:uFillTx/>
              <a:latin typeface="ＭＳ Ｐゴシック" panose="020B0600070205080204" pitchFamily="50" charset="-128"/>
              <a:ea typeface="ＭＳ Ｐゴシック" panose="020B0600070205080204" pitchFamily="50" charset="-128"/>
              <a:cs typeface="+mn-cs"/>
            </a:endParaRPr>
          </a:p>
          <a:p>
            <a:pPr marL="185738" marR="0" lvl="0" indent="-185738" algn="r" defTabSz="914400" rtl="0" eaLnBrk="1" fontAlgn="auto" latinLnBrk="0" hangingPunct="1">
              <a:lnSpc>
                <a:spcPct val="100000"/>
              </a:lnSpc>
              <a:spcBef>
                <a:spcPts val="0"/>
              </a:spcBef>
              <a:spcAft>
                <a:spcPts val="0"/>
              </a:spcAft>
              <a:buClr>
                <a:srgbClr val="969696"/>
              </a:buClr>
              <a:buSzPct val="80000"/>
              <a:buFontTx/>
              <a:buNone/>
              <a:tabLst/>
              <a:defRPr/>
            </a:pPr>
            <a:r>
              <a:rPr kumimoji="1" lang="ja-JP" altLang="en-US" sz="1000" b="1" i="0" u="none" strike="noStrike" kern="1200" cap="none" spc="0" normalizeH="0" baseline="0" noProof="0" dirty="0">
                <a:ln>
                  <a:noFill/>
                </a:ln>
                <a:solidFill>
                  <a:srgbClr val="000000"/>
                </a:solidFill>
                <a:effectLst>
                  <a:glow rad="101600">
                    <a:prstClr val="white"/>
                  </a:glow>
                </a:effectLst>
                <a:uLnTx/>
                <a:uFillTx/>
                <a:latin typeface="ＭＳ Ｐゴシック" panose="020B0600070205080204" pitchFamily="50" charset="-128"/>
                <a:ea typeface="ＭＳ Ｐゴシック" panose="020B0600070205080204" pitchFamily="50" charset="-128"/>
                <a:cs typeface="+mn-cs"/>
              </a:rPr>
              <a:t>安全性評価認定制度２ツ星</a:t>
            </a:r>
          </a:p>
        </p:txBody>
      </p:sp>
      <p:sp>
        <p:nvSpPr>
          <p:cNvPr id="48" name="矢印: 五方向 47">
            <a:extLst>
              <a:ext uri="{FF2B5EF4-FFF2-40B4-BE49-F238E27FC236}">
                <a16:creationId xmlns:a16="http://schemas.microsoft.com/office/drawing/2014/main" id="{BA3D3545-B53B-41C5-9400-02C85CFC11C3}"/>
              </a:ext>
            </a:extLst>
          </p:cNvPr>
          <p:cNvSpPr/>
          <p:nvPr/>
        </p:nvSpPr>
        <p:spPr>
          <a:xfrm>
            <a:off x="4788024" y="2056724"/>
            <a:ext cx="4032448" cy="364164"/>
          </a:xfrm>
          <a:prstGeom prst="homePlat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●空港リムジンバスの運行を開始（</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2020.4</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ｺﾛﾅの影響により</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2021.2</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から運休中</a:t>
            </a:r>
          </a:p>
        </p:txBody>
      </p:sp>
      <p:sp>
        <p:nvSpPr>
          <p:cNvPr id="49" name="正方形/長方形 48">
            <a:extLst>
              <a:ext uri="{FF2B5EF4-FFF2-40B4-BE49-F238E27FC236}">
                <a16:creationId xmlns:a16="http://schemas.microsoft.com/office/drawing/2014/main" id="{CD7FA52E-0A7F-497A-BBB2-DDDD5C2A46C5}"/>
              </a:ext>
            </a:extLst>
          </p:cNvPr>
          <p:cNvSpPr/>
          <p:nvPr/>
        </p:nvSpPr>
        <p:spPr>
          <a:xfrm>
            <a:off x="2703059" y="2234835"/>
            <a:ext cx="1803572" cy="392451"/>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●深夜バスの実証実験</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2019.12</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2020.2</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p:txBody>
      </p:sp>
      <p:sp>
        <p:nvSpPr>
          <p:cNvPr id="57" name="正方形/長方形 56">
            <a:extLst>
              <a:ext uri="{FF2B5EF4-FFF2-40B4-BE49-F238E27FC236}">
                <a16:creationId xmlns:a16="http://schemas.microsoft.com/office/drawing/2014/main" id="{4488AF1B-6BAD-4206-9A89-EA28F1C15165}"/>
              </a:ext>
            </a:extLst>
          </p:cNvPr>
          <p:cNvSpPr/>
          <p:nvPr/>
        </p:nvSpPr>
        <p:spPr>
          <a:xfrm>
            <a:off x="251520" y="1124743"/>
            <a:ext cx="432048" cy="1498849"/>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eaVert" lIns="36000" tIns="36000" rIns="0" bIns="3600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sysClr val="windowText" lastClr="000000"/>
                </a:solidFill>
                <a:effectLst/>
                <a:uLnTx/>
                <a:uFillTx/>
                <a:latin typeface="Calibri"/>
                <a:ea typeface="ＭＳ Ｐゴシック" panose="020B0600070205080204" pitchFamily="50" charset="-128"/>
                <a:cs typeface="+mn-cs"/>
              </a:rPr>
              <a:t>年表（概況）</a:t>
            </a:r>
          </a:p>
        </p:txBody>
      </p:sp>
      <p:sp>
        <p:nvSpPr>
          <p:cNvPr id="59" name="正方形/長方形 58">
            <a:extLst>
              <a:ext uri="{FF2B5EF4-FFF2-40B4-BE49-F238E27FC236}">
                <a16:creationId xmlns:a16="http://schemas.microsoft.com/office/drawing/2014/main" id="{AFD23D6D-763B-4015-97F8-E28680CDE347}"/>
              </a:ext>
            </a:extLst>
          </p:cNvPr>
          <p:cNvSpPr/>
          <p:nvPr/>
        </p:nvSpPr>
        <p:spPr>
          <a:xfrm>
            <a:off x="7123954" y="908720"/>
            <a:ext cx="1796236" cy="601105"/>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Twitter</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公式アカウントの創設（</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2022.2</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p:txBody>
      </p:sp>
      <p:sp>
        <p:nvSpPr>
          <p:cNvPr id="60" name="テキスト ボックス 59">
            <a:extLst>
              <a:ext uri="{FF2B5EF4-FFF2-40B4-BE49-F238E27FC236}">
                <a16:creationId xmlns:a16="http://schemas.microsoft.com/office/drawing/2014/main" id="{C0A26D2F-8F9D-42F2-A4D1-BBA6137DE759}"/>
              </a:ext>
            </a:extLst>
          </p:cNvPr>
          <p:cNvSpPr txBox="1"/>
          <p:nvPr/>
        </p:nvSpPr>
        <p:spPr>
          <a:xfrm>
            <a:off x="676150" y="1051239"/>
            <a:ext cx="4069272" cy="246221"/>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●「バスでおでかけ パーフェクトガイドブック」 の配布　</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以後、毎年実施</a:t>
            </a:r>
          </a:p>
        </p:txBody>
      </p:sp>
      <p:grpSp>
        <p:nvGrpSpPr>
          <p:cNvPr id="72" name="グループ化 71">
            <a:extLst>
              <a:ext uri="{FF2B5EF4-FFF2-40B4-BE49-F238E27FC236}">
                <a16:creationId xmlns:a16="http://schemas.microsoft.com/office/drawing/2014/main" id="{16CB0B6C-DD48-4FAB-933B-257101FD7C87}"/>
              </a:ext>
            </a:extLst>
          </p:cNvPr>
          <p:cNvGrpSpPr/>
          <p:nvPr/>
        </p:nvGrpSpPr>
        <p:grpSpPr>
          <a:xfrm>
            <a:off x="204217" y="5984359"/>
            <a:ext cx="5797485" cy="1333073"/>
            <a:chOff x="395535" y="2898271"/>
            <a:chExt cx="5267989" cy="1333073"/>
          </a:xfrm>
        </p:grpSpPr>
        <p:sp>
          <p:nvSpPr>
            <p:cNvPr id="73" name="正方形/長方形 72">
              <a:extLst>
                <a:ext uri="{FF2B5EF4-FFF2-40B4-BE49-F238E27FC236}">
                  <a16:creationId xmlns:a16="http://schemas.microsoft.com/office/drawing/2014/main" id="{91C6AAFC-F942-4E8B-8EEF-EAD0D5AB0E26}"/>
                </a:ext>
              </a:extLst>
            </p:cNvPr>
            <p:cNvSpPr/>
            <p:nvPr/>
          </p:nvSpPr>
          <p:spPr>
            <a:xfrm>
              <a:off x="395536" y="2898271"/>
              <a:ext cx="5184576" cy="21602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srgbClr val="32328C"/>
                  </a:solidFill>
                  <a:effectLst/>
                  <a:uLnTx/>
                  <a:uFillTx/>
                  <a:latin typeface="ＭＳ Ｐゴシック" panose="020B0600070205080204" pitchFamily="50" charset="-128"/>
                  <a:ea typeface="ＭＳ Ｐゴシック" panose="020B0600070205080204" pitchFamily="50" charset="-128"/>
                  <a:cs typeface="+mn-cs"/>
                </a:rPr>
                <a:t>潜在需要</a:t>
              </a:r>
              <a:r>
                <a:rPr kumimoji="1" lang="ja-JP" altLang="en-US" sz="1200" b="1" i="0" u="none" strike="noStrike" kern="1200" cap="none" spc="0" normalizeH="0" baseline="0" noProof="0">
                  <a:ln>
                    <a:noFill/>
                  </a:ln>
                  <a:solidFill>
                    <a:srgbClr val="32328C"/>
                  </a:solidFill>
                  <a:effectLst/>
                  <a:uLnTx/>
                  <a:uFillTx/>
                  <a:latin typeface="ＭＳ Ｐゴシック" panose="020B0600070205080204" pitchFamily="50" charset="-128"/>
                  <a:ea typeface="ＭＳ Ｐゴシック" panose="020B0600070205080204" pitchFamily="50" charset="-128"/>
                  <a:cs typeface="+mn-cs"/>
                </a:rPr>
                <a:t>の掘り起こし（再掲）</a:t>
              </a:r>
              <a:endParaRPr kumimoji="1" lang="ja-JP" altLang="en-US" sz="1200" b="1" i="0" u="none" strike="noStrike" kern="1200" cap="none" spc="0" normalizeH="0" baseline="0" noProof="0" dirty="0">
                <a:ln>
                  <a:noFill/>
                </a:ln>
                <a:solidFill>
                  <a:srgbClr val="32328C"/>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74" name="正方形/長方形 73">
              <a:extLst>
                <a:ext uri="{FF2B5EF4-FFF2-40B4-BE49-F238E27FC236}">
                  <a16:creationId xmlns:a16="http://schemas.microsoft.com/office/drawing/2014/main" id="{1CB64EF6-76EA-43DB-9FBA-F353DA3AFAD2}"/>
                </a:ext>
              </a:extLst>
            </p:cNvPr>
            <p:cNvSpPr/>
            <p:nvPr/>
          </p:nvSpPr>
          <p:spPr>
            <a:xfrm>
              <a:off x="395535" y="3068959"/>
              <a:ext cx="5267989" cy="116238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ご利用案内と合わせ、お客さまに安全にご利用頂くための</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乗車マナーを掲載した冊子「バスでおでかけ パーフェクトガイドブック」 を、キャンペーン等で配布（例年実施） </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大阪シティバスの</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Twitter</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公式アカウントを創設、広報・</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PR</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活動を開始（</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2022</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p>
          </p:txBody>
        </p:sp>
      </p:grpSp>
      <p:sp>
        <p:nvSpPr>
          <p:cNvPr id="62" name="正方形/長方形 61"/>
          <p:cNvSpPr/>
          <p:nvPr/>
        </p:nvSpPr>
        <p:spPr>
          <a:xfrm>
            <a:off x="5694058" y="188640"/>
            <a:ext cx="1614246" cy="360040"/>
          </a:xfrm>
          <a:prstGeom prst="rect">
            <a:avLst/>
          </a:prstGeom>
          <a:solidFill>
            <a:schemeClr val="accent3">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1600" b="1" dirty="0" smtClean="0">
                <a:solidFill>
                  <a:schemeClr val="bg1"/>
                </a:solidFill>
                <a:latin typeface="BIZ UDゴシック" panose="020B0400000000000000" pitchFamily="49" charset="-128"/>
                <a:ea typeface="BIZ UDゴシック" panose="020B0400000000000000" pitchFamily="49" charset="-128"/>
              </a:rPr>
              <a:t>民営化後の</a:t>
            </a:r>
            <a:r>
              <a:rPr kumimoji="1" lang="ja-JP" altLang="en-US" sz="1600" b="1" dirty="0">
                <a:solidFill>
                  <a:schemeClr val="bg1"/>
                </a:solidFill>
                <a:latin typeface="BIZ UDゴシック" panose="020B0400000000000000" pitchFamily="49" charset="-128"/>
                <a:ea typeface="BIZ UDゴシック" panose="020B0400000000000000" pitchFamily="49" charset="-128"/>
              </a:rPr>
              <a:t>取組</a:t>
            </a:r>
          </a:p>
        </p:txBody>
      </p:sp>
      <p:sp>
        <p:nvSpPr>
          <p:cNvPr id="69" name="角丸四角形 68"/>
          <p:cNvSpPr/>
          <p:nvPr/>
        </p:nvSpPr>
        <p:spPr>
          <a:xfrm>
            <a:off x="7396758" y="188640"/>
            <a:ext cx="1423714" cy="360040"/>
          </a:xfrm>
          <a:prstGeom prst="roundRect">
            <a:avLst/>
          </a:prstGeom>
          <a:solidFill>
            <a:srgbClr val="0070C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追加</a:t>
            </a:r>
          </a:p>
        </p:txBody>
      </p:sp>
      <p:sp>
        <p:nvSpPr>
          <p:cNvPr id="2" name="スライド番号プレースホルダー 1"/>
          <p:cNvSpPr>
            <a:spLocks noGrp="1"/>
          </p:cNvSpPr>
          <p:nvPr>
            <p:ph type="sldNum" sz="quarter" idx="12"/>
          </p:nvPr>
        </p:nvSpPr>
        <p:spPr/>
        <p:txBody>
          <a:bodyPr/>
          <a:lstStyle/>
          <a:p>
            <a:fld id="{CCEC3038-1CF1-4B63-9920-55248DCFBA97}" type="slidenum">
              <a:rPr kumimoji="1" lang="ja-JP" altLang="en-US" smtClean="0"/>
              <a:pPr/>
              <a:t>86</a:t>
            </a:fld>
            <a:endParaRPr kumimoji="1" lang="ja-JP" altLang="en-US"/>
          </a:p>
        </p:txBody>
      </p:sp>
    </p:spTree>
    <p:extLst>
      <p:ext uri="{BB962C8B-B14F-4D97-AF65-F5344CB8AC3E}">
        <p14:creationId xmlns:p14="http://schemas.microsoft.com/office/powerpoint/2010/main" val="2292729420"/>
      </p:ext>
    </p:extLst>
  </p:cSld>
  <p:clrMapOvr>
    <a:masterClrMapping/>
  </p:clrMapOvr>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正方形/長方形 26"/>
          <p:cNvSpPr/>
          <p:nvPr/>
        </p:nvSpPr>
        <p:spPr>
          <a:xfrm>
            <a:off x="251520" y="260648"/>
            <a:ext cx="5904656" cy="369332"/>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⑤自立経営（決算状況の推移）</a:t>
            </a:r>
          </a:p>
        </p:txBody>
      </p:sp>
      <p:cxnSp>
        <p:nvCxnSpPr>
          <p:cNvPr id="28" name="直線コネクタ 27"/>
          <p:cNvCxnSpPr/>
          <p:nvPr/>
        </p:nvCxnSpPr>
        <p:spPr>
          <a:xfrm>
            <a:off x="179512" y="620688"/>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0" name="テキスト ボックス 9">
            <a:extLst>
              <a:ext uri="{FF2B5EF4-FFF2-40B4-BE49-F238E27FC236}">
                <a16:creationId xmlns:a16="http://schemas.microsoft.com/office/drawing/2014/main" id="{8AD8BA6D-F555-4B21-AACB-2A56BEE20F14}"/>
              </a:ext>
            </a:extLst>
          </p:cNvPr>
          <p:cNvSpPr txBox="1"/>
          <p:nvPr/>
        </p:nvSpPr>
        <p:spPr>
          <a:xfrm>
            <a:off x="215516" y="638390"/>
            <a:ext cx="8712968" cy="107721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民営化後、順調に推移していたが、</a:t>
            </a:r>
            <a:r>
              <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2019</a:t>
            </a: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年度期末から新型コロナウイルス感染症の影響により</a:t>
            </a:r>
            <a:endPar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経営環境が激変。この環境下、持続可能な事業体になるべく、経営の合理化・効率化を始めとする</a:t>
            </a:r>
            <a:endPar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引き締まった経営施策に取り組み、</a:t>
            </a:r>
            <a:r>
              <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2021</a:t>
            </a: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年度も感染症の影響を受けたものの、バスの運輸収入などが回復し、増収増益。今後もコスト削減をはじめとした経営施策に取り組み黒字化の達成を目指す。</a:t>
            </a:r>
          </a:p>
        </p:txBody>
      </p:sp>
      <p:sp>
        <p:nvSpPr>
          <p:cNvPr id="9" name="テキスト ボックス 8"/>
          <p:cNvSpPr txBox="1"/>
          <p:nvPr/>
        </p:nvSpPr>
        <p:spPr>
          <a:xfrm>
            <a:off x="0" y="0"/>
            <a:ext cx="3851920" cy="26064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Ⅱ</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公民連携</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経営形態の見直し</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民営化の取組</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・バス</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12" name="正方形/長方形 11"/>
          <p:cNvSpPr/>
          <p:nvPr/>
        </p:nvSpPr>
        <p:spPr>
          <a:xfrm>
            <a:off x="5694058" y="188640"/>
            <a:ext cx="1614246" cy="360040"/>
          </a:xfrm>
          <a:prstGeom prst="rect">
            <a:avLst/>
          </a:prstGeom>
          <a:solidFill>
            <a:schemeClr val="accent3">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1600" b="1" dirty="0" smtClean="0">
                <a:solidFill>
                  <a:schemeClr val="bg1"/>
                </a:solidFill>
                <a:latin typeface="BIZ UDゴシック" panose="020B0400000000000000" pitchFamily="49" charset="-128"/>
                <a:ea typeface="BIZ UDゴシック" panose="020B0400000000000000" pitchFamily="49" charset="-128"/>
              </a:rPr>
              <a:t>民営化後の</a:t>
            </a:r>
            <a:r>
              <a:rPr kumimoji="1" lang="ja-JP" altLang="en-US" sz="1600" b="1" dirty="0">
                <a:solidFill>
                  <a:schemeClr val="bg1"/>
                </a:solidFill>
                <a:latin typeface="BIZ UDゴシック" panose="020B0400000000000000" pitchFamily="49" charset="-128"/>
                <a:ea typeface="BIZ UDゴシック" panose="020B0400000000000000" pitchFamily="49" charset="-128"/>
              </a:rPr>
              <a:t>取組</a:t>
            </a:r>
          </a:p>
        </p:txBody>
      </p:sp>
      <p:sp>
        <p:nvSpPr>
          <p:cNvPr id="13" name="角丸四角形 12"/>
          <p:cNvSpPr/>
          <p:nvPr/>
        </p:nvSpPr>
        <p:spPr>
          <a:xfrm>
            <a:off x="7396758" y="188640"/>
            <a:ext cx="1423714" cy="360040"/>
          </a:xfrm>
          <a:prstGeom prst="roundRect">
            <a:avLst/>
          </a:prstGeom>
          <a:solidFill>
            <a:srgbClr val="0070C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追加</a:t>
            </a:r>
          </a:p>
        </p:txBody>
      </p:sp>
      <p:sp>
        <p:nvSpPr>
          <p:cNvPr id="2" name="スライド番号プレースホルダー 1"/>
          <p:cNvSpPr>
            <a:spLocks noGrp="1"/>
          </p:cNvSpPr>
          <p:nvPr>
            <p:ph type="sldNum" sz="quarter" idx="12"/>
          </p:nvPr>
        </p:nvSpPr>
        <p:spPr/>
        <p:txBody>
          <a:bodyPr/>
          <a:lstStyle/>
          <a:p>
            <a:fld id="{CCEC3038-1CF1-4B63-9920-55248DCFBA97}" type="slidenum">
              <a:rPr kumimoji="1" lang="ja-JP" altLang="en-US" smtClean="0"/>
              <a:pPr/>
              <a:t>87</a:t>
            </a:fld>
            <a:endParaRPr kumimoji="1" lang="ja-JP" altLang="en-US"/>
          </a:p>
        </p:txBody>
      </p:sp>
      <p:pic>
        <p:nvPicPr>
          <p:cNvPr id="3" name="図 2"/>
          <p:cNvPicPr>
            <a:picLocks noChangeAspect="1"/>
          </p:cNvPicPr>
          <p:nvPr/>
        </p:nvPicPr>
        <p:blipFill>
          <a:blip r:embed="rId3"/>
          <a:stretch>
            <a:fillRect/>
          </a:stretch>
        </p:blipFill>
        <p:spPr>
          <a:xfrm>
            <a:off x="433032" y="1815257"/>
            <a:ext cx="8205927" cy="4773582"/>
          </a:xfrm>
          <a:prstGeom prst="rect">
            <a:avLst/>
          </a:prstGeom>
        </p:spPr>
      </p:pic>
    </p:spTree>
    <p:extLst>
      <p:ext uri="{BB962C8B-B14F-4D97-AF65-F5344CB8AC3E}">
        <p14:creationId xmlns:p14="http://schemas.microsoft.com/office/powerpoint/2010/main" val="26558937"/>
      </p:ext>
    </p:extLst>
  </p:cSld>
  <p:clrMapOvr>
    <a:masterClrMapping/>
  </p:clrMapOvr>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テキスト ボックス 8"/>
          <p:cNvSpPr txBox="1"/>
          <p:nvPr/>
        </p:nvSpPr>
        <p:spPr>
          <a:xfrm>
            <a:off x="0" y="-27384"/>
            <a:ext cx="7200000" cy="461665"/>
          </a:xfrm>
          <a:prstGeom prst="rect">
            <a:avLst/>
          </a:prstGeom>
          <a:solidFill>
            <a:srgbClr val="0070C0"/>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24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Ⅱ【</a:t>
            </a:r>
            <a:r>
              <a:rPr kumimoji="1" lang="ja-JP" altLang="en-US" sz="24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民営化の取組</a:t>
            </a:r>
            <a:r>
              <a:rPr kumimoji="1" lang="en-US" altLang="ja-JP" sz="24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a:t>
            </a:r>
            <a:r>
              <a:rPr kumimoji="1" lang="ja-JP" altLang="en-US" sz="24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（３）水道</a:t>
            </a:r>
          </a:p>
        </p:txBody>
      </p:sp>
      <p:sp>
        <p:nvSpPr>
          <p:cNvPr id="6" name="角丸四角形 1">
            <a:extLst>
              <a:ext uri="{FF2B5EF4-FFF2-40B4-BE49-F238E27FC236}">
                <a16:creationId xmlns:a16="http://schemas.microsoft.com/office/drawing/2014/main" id="{A419C5E8-323C-BB16-1075-AB750C155326}"/>
              </a:ext>
            </a:extLst>
          </p:cNvPr>
          <p:cNvSpPr/>
          <p:nvPr/>
        </p:nvSpPr>
        <p:spPr>
          <a:xfrm>
            <a:off x="6641682" y="3140968"/>
            <a:ext cx="2088232" cy="1584176"/>
          </a:xfrm>
          <a:prstGeom prst="roundRect">
            <a:avLst>
              <a:gd name="adj" fmla="val 5588"/>
            </a:avLst>
          </a:prstGeom>
          <a:solidFill>
            <a:srgbClr val="05E0DB">
              <a:lumMod val="60000"/>
              <a:lumOff val="40000"/>
              <a:alpha val="50000"/>
            </a:srgbClr>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88</a:t>
            </a:fld>
            <a:endParaRPr lang="ja-JP" altLang="en-US"/>
          </a:p>
        </p:txBody>
      </p:sp>
      <p:graphicFrame>
        <p:nvGraphicFramePr>
          <p:cNvPr id="12" name="表 11"/>
          <p:cNvGraphicFramePr>
            <a:graphicFrameLocks noGrp="1"/>
          </p:cNvGraphicFramePr>
          <p:nvPr>
            <p:extLst>
              <p:ext uri="{D42A27DB-BD31-4B8C-83A1-F6EECF244321}">
                <p14:modId xmlns:p14="http://schemas.microsoft.com/office/powerpoint/2010/main" val="2862277657"/>
              </p:ext>
            </p:extLst>
          </p:nvPr>
        </p:nvGraphicFramePr>
        <p:xfrm>
          <a:off x="323528" y="620689"/>
          <a:ext cx="8424936" cy="5933186"/>
        </p:xfrm>
        <a:graphic>
          <a:graphicData uri="http://schemas.openxmlformats.org/drawingml/2006/table">
            <a:tbl>
              <a:tblPr firstRow="1">
                <a:tableStyleId>{5C22544A-7EE6-4342-B048-85BDC9FD1C3A}</a:tableStyleId>
              </a:tblPr>
              <a:tblGrid>
                <a:gridCol w="2356127">
                  <a:extLst>
                    <a:ext uri="{9D8B030D-6E8A-4147-A177-3AD203B41FA5}">
                      <a16:colId xmlns:a16="http://schemas.microsoft.com/office/drawing/2014/main" val="20000"/>
                    </a:ext>
                  </a:extLst>
                </a:gridCol>
                <a:gridCol w="1937459">
                  <a:extLst>
                    <a:ext uri="{9D8B030D-6E8A-4147-A177-3AD203B41FA5}">
                      <a16:colId xmlns:a16="http://schemas.microsoft.com/office/drawing/2014/main" val="20001"/>
                    </a:ext>
                  </a:extLst>
                </a:gridCol>
                <a:gridCol w="2016224">
                  <a:extLst>
                    <a:ext uri="{9D8B030D-6E8A-4147-A177-3AD203B41FA5}">
                      <a16:colId xmlns:a16="http://schemas.microsoft.com/office/drawing/2014/main" val="20002"/>
                    </a:ext>
                  </a:extLst>
                </a:gridCol>
                <a:gridCol w="2115126">
                  <a:extLst>
                    <a:ext uri="{9D8B030D-6E8A-4147-A177-3AD203B41FA5}">
                      <a16:colId xmlns:a16="http://schemas.microsoft.com/office/drawing/2014/main" val="20003"/>
                    </a:ext>
                  </a:extLst>
                </a:gridCol>
              </a:tblGrid>
              <a:tr h="306578">
                <a:tc>
                  <a:txBody>
                    <a:bodyPr/>
                    <a:lstStyle/>
                    <a:p>
                      <a:pPr algn="ctr"/>
                      <a:r>
                        <a:rPr kumimoji="1" lang="ja-JP" altLang="en-US" sz="1800" b="0" dirty="0">
                          <a:solidFill>
                            <a:schemeClr val="tx1"/>
                          </a:solidFill>
                        </a:rPr>
                        <a:t>＜</a:t>
                      </a:r>
                      <a:r>
                        <a:rPr kumimoji="1" lang="en-US" altLang="ja-JP" sz="1800" b="0" dirty="0">
                          <a:solidFill>
                            <a:schemeClr val="tx1"/>
                          </a:solidFill>
                        </a:rPr>
                        <a:t>Why</a:t>
                      </a:r>
                      <a:r>
                        <a:rPr kumimoji="1" lang="ja-JP" altLang="en-US" sz="1800" b="0" dirty="0">
                          <a:solidFill>
                            <a:schemeClr val="tx1"/>
                          </a:solidFill>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kumimoji="1" lang="ja-JP" altLang="en-US" sz="1800" b="0" dirty="0">
                          <a:solidFill>
                            <a:schemeClr val="tx1"/>
                          </a:solidFill>
                        </a:rPr>
                        <a:t>＜</a:t>
                      </a:r>
                      <a:r>
                        <a:rPr kumimoji="1" lang="en-US" altLang="ja-JP" sz="1800" b="0" dirty="0">
                          <a:solidFill>
                            <a:schemeClr val="tx1"/>
                          </a:solidFill>
                        </a:rPr>
                        <a:t>Vision</a:t>
                      </a:r>
                      <a:r>
                        <a:rPr kumimoji="1" lang="ja-JP" altLang="en-US" sz="1800" b="0" dirty="0">
                          <a:solidFill>
                            <a:schemeClr val="tx1"/>
                          </a:solidFill>
                        </a:rPr>
                        <a:t>＞</a:t>
                      </a:r>
                    </a:p>
                  </a:txBody>
                  <a:tcPr anchor="ctr">
                    <a:lnL w="12700" cap="flat" cmpd="sng" algn="ctr">
                      <a:solidFill>
                        <a:schemeClr val="tx1"/>
                      </a:solidFill>
                      <a:prstDash val="sysDash"/>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kumimoji="1" lang="ja-JP" altLang="en-US" sz="1800" b="0" dirty="0">
                          <a:solidFill>
                            <a:schemeClr val="tx1"/>
                          </a:solidFill>
                        </a:rPr>
                        <a:t>＜</a:t>
                      </a:r>
                      <a:r>
                        <a:rPr kumimoji="1" lang="en-US" altLang="ja-JP" sz="1800" b="0" dirty="0">
                          <a:solidFill>
                            <a:schemeClr val="tx1"/>
                          </a:solidFill>
                        </a:rPr>
                        <a:t>What</a:t>
                      </a:r>
                      <a:r>
                        <a:rPr kumimoji="1" lang="ja-JP" altLang="en-US" sz="1800" b="0" dirty="0">
                          <a:solidFill>
                            <a:schemeClr val="tx1"/>
                          </a:solidFill>
                        </a:rPr>
                        <a:t>＞</a:t>
                      </a:r>
                    </a:p>
                  </a:txBody>
                  <a:tcPr anchor="ctr">
                    <a:lnL w="12700" cap="flat" cmpd="sng" algn="ctr">
                      <a:solidFill>
                        <a:schemeClr val="tx1"/>
                      </a:solidFill>
                      <a:prstDash val="sysDash"/>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kumimoji="1" lang="ja-JP" altLang="en-US" sz="1800" b="0" dirty="0">
                          <a:solidFill>
                            <a:schemeClr val="tx1"/>
                          </a:solidFill>
                        </a:rPr>
                        <a:t>＜</a:t>
                      </a:r>
                      <a:r>
                        <a:rPr kumimoji="1" lang="en-US" altLang="ja-JP" sz="1800" b="0" dirty="0">
                          <a:solidFill>
                            <a:schemeClr val="tx1"/>
                          </a:solidFill>
                        </a:rPr>
                        <a:t>Outcome</a:t>
                      </a:r>
                      <a:r>
                        <a:rPr kumimoji="1" lang="ja-JP" altLang="en-US" sz="1800" b="0" dirty="0">
                          <a:solidFill>
                            <a:schemeClr val="tx1"/>
                          </a:solidFill>
                        </a:rPr>
                        <a:t>＞</a:t>
                      </a:r>
                    </a:p>
                  </a:txBody>
                  <a:tcPr anchor="ctr">
                    <a:lnL w="12700" cap="flat" cmpd="sng" algn="ctr">
                      <a:solidFill>
                        <a:schemeClr val="tx1"/>
                      </a:solidFill>
                      <a:prstDash val="sysDash"/>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5454061">
                <a:tc>
                  <a:txBody>
                    <a:bodyPr/>
                    <a:lstStyle/>
                    <a:p>
                      <a:pPr marL="72000" indent="-457200">
                        <a:lnSpc>
                          <a:spcPts val="1600"/>
                        </a:lnSpc>
                      </a:pPr>
                      <a:r>
                        <a:rPr lang="ja-JP" altLang="en-US" sz="1300" dirty="0">
                          <a:solidFill>
                            <a:schemeClr val="tx1"/>
                          </a:solidFill>
                          <a:latin typeface="+mn-lt"/>
                          <a:ea typeface="+mn-ea"/>
                        </a:rPr>
                        <a:t>（厳しい水需要の動向）</a:t>
                      </a:r>
                    </a:p>
                    <a:p>
                      <a:pPr marL="72000" indent="-457200">
                        <a:lnSpc>
                          <a:spcPts val="1600"/>
                        </a:lnSpc>
                      </a:pPr>
                      <a:r>
                        <a:rPr lang="ja-JP" altLang="en-US" sz="1300" dirty="0">
                          <a:solidFill>
                            <a:schemeClr val="tx1"/>
                          </a:solidFill>
                          <a:latin typeface="+mn-lt"/>
                          <a:ea typeface="+mn-ea"/>
                        </a:rPr>
                        <a:t>・節水型社会の進展等により、多量使用者を中心に水需要の減少傾向が続いており、今後も、本格的な人口減少社会の到来等により、需要増は見込みがたい状況</a:t>
                      </a:r>
                    </a:p>
                    <a:p>
                      <a:pPr marL="72000" indent="-457200">
                        <a:lnSpc>
                          <a:spcPts val="1600"/>
                        </a:lnSpc>
                      </a:pPr>
                      <a:r>
                        <a:rPr lang="ja-JP" altLang="en-US" sz="1300" dirty="0">
                          <a:solidFill>
                            <a:schemeClr val="tx1"/>
                          </a:solidFill>
                          <a:latin typeface="+mn-lt"/>
                          <a:ea typeface="+mn-ea"/>
                        </a:rPr>
                        <a:t>・このため、施設能力と水需要とのかい離が拡大</a:t>
                      </a:r>
                    </a:p>
                    <a:p>
                      <a:pPr marL="72000" indent="-457200">
                        <a:lnSpc>
                          <a:spcPts val="1600"/>
                        </a:lnSpc>
                      </a:pPr>
                      <a:endParaRPr lang="en-US" altLang="ja-JP" sz="1300" dirty="0">
                        <a:solidFill>
                          <a:schemeClr val="tx1"/>
                        </a:solidFill>
                        <a:latin typeface="+mn-lt"/>
                        <a:ea typeface="+mn-ea"/>
                      </a:endParaRPr>
                    </a:p>
                    <a:p>
                      <a:pPr marL="72000" indent="-457200">
                        <a:lnSpc>
                          <a:spcPts val="1600"/>
                        </a:lnSpc>
                      </a:pPr>
                      <a:r>
                        <a:rPr lang="ja-JP" altLang="en-US" sz="1300" dirty="0">
                          <a:solidFill>
                            <a:schemeClr val="tx1"/>
                          </a:solidFill>
                          <a:latin typeface="+mn-lt"/>
                          <a:ea typeface="+mn-ea"/>
                        </a:rPr>
                        <a:t>（収支のトレンド）</a:t>
                      </a:r>
                    </a:p>
                    <a:p>
                      <a:pPr marL="72000" indent="-457200">
                        <a:lnSpc>
                          <a:spcPts val="1600"/>
                        </a:lnSpc>
                      </a:pPr>
                      <a:r>
                        <a:rPr lang="ja-JP" altLang="en-US" sz="1300" dirty="0">
                          <a:solidFill>
                            <a:schemeClr val="tx1"/>
                          </a:solidFill>
                          <a:latin typeface="+mn-lt"/>
                          <a:ea typeface="+mn-ea"/>
                        </a:rPr>
                        <a:t>・水需要の減により、収益の減少は続いているものの、公営企業として可能な経営の効率化を進めることで、収益の減を上回る費用の削減に努めており、現行料金水準となった</a:t>
                      </a:r>
                      <a:r>
                        <a:rPr lang="en-US" altLang="ja-JP" sz="1300" dirty="0">
                          <a:solidFill>
                            <a:schemeClr val="tx1"/>
                          </a:solidFill>
                          <a:latin typeface="+mn-lt"/>
                          <a:ea typeface="+mn-ea"/>
                        </a:rPr>
                        <a:t>1998</a:t>
                      </a:r>
                      <a:r>
                        <a:rPr lang="ja-JP" altLang="en-US" sz="1300" dirty="0">
                          <a:solidFill>
                            <a:schemeClr val="tx1"/>
                          </a:solidFill>
                          <a:latin typeface="+mn-lt"/>
                          <a:ea typeface="+mn-ea"/>
                        </a:rPr>
                        <a:t>年度以降、</a:t>
                      </a:r>
                      <a:r>
                        <a:rPr lang="en-US" altLang="ja-JP" sz="1300" dirty="0">
                          <a:solidFill>
                            <a:schemeClr val="tx1"/>
                          </a:solidFill>
                          <a:latin typeface="+mn-lt"/>
                          <a:ea typeface="+mn-ea"/>
                        </a:rPr>
                        <a:t>2001</a:t>
                      </a:r>
                      <a:r>
                        <a:rPr lang="ja-JP" altLang="en-US" sz="1300" dirty="0">
                          <a:solidFill>
                            <a:schemeClr val="tx1"/>
                          </a:solidFill>
                          <a:latin typeface="+mn-lt"/>
                          <a:ea typeface="+mn-ea"/>
                        </a:rPr>
                        <a:t>年度を除き、経常収支は黒字を確保している。</a:t>
                      </a:r>
                    </a:p>
                    <a:p>
                      <a:pPr marL="72000" indent="-457200">
                        <a:lnSpc>
                          <a:spcPts val="1600"/>
                        </a:lnSpc>
                      </a:pPr>
                      <a:r>
                        <a:rPr lang="ja-JP" altLang="en-US" sz="1300" dirty="0">
                          <a:solidFill>
                            <a:schemeClr val="tx1"/>
                          </a:solidFill>
                          <a:latin typeface="+mn-lt"/>
                          <a:ea typeface="+mn-ea"/>
                        </a:rPr>
                        <a:t>・このため、他の大都市や府内各市町村の水道料金と比べ、安い水道料金を維持することができている（口径</a:t>
                      </a:r>
                      <a:r>
                        <a:rPr lang="en-US" altLang="ja-JP" sz="1300" dirty="0">
                          <a:solidFill>
                            <a:schemeClr val="tx1"/>
                          </a:solidFill>
                          <a:latin typeface="+mn-lt"/>
                          <a:ea typeface="+mn-ea"/>
                        </a:rPr>
                        <a:t>20</a:t>
                      </a:r>
                      <a:r>
                        <a:rPr lang="ja-JP" altLang="en-US" sz="1300" dirty="0">
                          <a:solidFill>
                            <a:schemeClr val="tx1"/>
                          </a:solidFill>
                          <a:latin typeface="+mn-lt"/>
                          <a:ea typeface="+mn-ea"/>
                        </a:rPr>
                        <a:t>㎜で１か月</a:t>
                      </a:r>
                      <a:r>
                        <a:rPr lang="en-US" altLang="ja-JP" sz="1300" dirty="0">
                          <a:solidFill>
                            <a:schemeClr val="tx1"/>
                          </a:solidFill>
                          <a:latin typeface="+mn-lt"/>
                          <a:ea typeface="+mn-ea"/>
                        </a:rPr>
                        <a:t>20㎥</a:t>
                      </a:r>
                      <a:r>
                        <a:rPr lang="ja-JP" altLang="en-US" sz="1300" dirty="0">
                          <a:solidFill>
                            <a:schemeClr val="tx1"/>
                          </a:solidFill>
                          <a:latin typeface="+mn-lt"/>
                          <a:ea typeface="+mn-ea"/>
                        </a:rPr>
                        <a:t>使用時）。</a:t>
                      </a:r>
                      <a:endParaRPr lang="en-US" altLang="ja-JP" sz="1300" dirty="0">
                        <a:solidFill>
                          <a:schemeClr val="tx1"/>
                        </a:solidFill>
                        <a:latin typeface="+mn-lt"/>
                        <a:ea typeface="+mn-ea"/>
                      </a:endParaRPr>
                    </a:p>
                    <a:p>
                      <a:pPr marL="72000" indent="-457200">
                        <a:lnSpc>
                          <a:spcPts val="1600"/>
                        </a:lnSpc>
                      </a:pPr>
                      <a:endParaRPr lang="en-US" altLang="ja-JP" sz="1300" dirty="0">
                        <a:solidFill>
                          <a:schemeClr val="tx1"/>
                        </a:solidFill>
                        <a:latin typeface="+mn-lt"/>
                        <a:ea typeface="+mn-ea"/>
                      </a:endParaRPr>
                    </a:p>
                    <a:p>
                      <a:pPr marL="72000" indent="-457200">
                        <a:lnSpc>
                          <a:spcPts val="1600"/>
                        </a:lnSpc>
                      </a:pPr>
                      <a:r>
                        <a:rPr lang="ja-JP" altLang="en-US" sz="1300" dirty="0">
                          <a:solidFill>
                            <a:schemeClr val="tx1"/>
                          </a:solidFill>
                          <a:latin typeface="+mn-lt"/>
                          <a:ea typeface="+mn-ea"/>
                        </a:rPr>
                        <a:t>（次頁に続く）</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72000" indent="-457200">
                        <a:lnSpc>
                          <a:spcPts val="1600"/>
                        </a:lnSpc>
                      </a:pPr>
                      <a:r>
                        <a:rPr lang="ja-JP" altLang="en-US" sz="1300" dirty="0">
                          <a:solidFill>
                            <a:schemeClr val="tx1"/>
                          </a:solidFill>
                          <a:latin typeface="+mn-lt"/>
                          <a:ea typeface="+mn-ea"/>
                        </a:rPr>
                        <a:t>①広域化（府域一水道）</a:t>
                      </a:r>
                    </a:p>
                    <a:p>
                      <a:pPr marL="72000" indent="-457200">
                        <a:lnSpc>
                          <a:spcPts val="1600"/>
                        </a:lnSpc>
                      </a:pPr>
                      <a:r>
                        <a:rPr lang="ja-JP" altLang="en-US" sz="1300" dirty="0">
                          <a:solidFill>
                            <a:schemeClr val="tx1"/>
                          </a:solidFill>
                          <a:latin typeface="+mn-lt"/>
                          <a:ea typeface="+mn-ea"/>
                        </a:rPr>
                        <a:t>・厳しい事業環境の中、経営基盤を強化し、事業の持続性を将来にわたり確保していくため、事業運営の広域化を推進する。</a:t>
                      </a:r>
                    </a:p>
                    <a:p>
                      <a:pPr marL="72000" indent="-457200">
                        <a:lnSpc>
                          <a:spcPts val="1600"/>
                        </a:lnSpc>
                      </a:pPr>
                      <a:r>
                        <a:rPr lang="en-US" altLang="ja-JP" sz="1300" dirty="0">
                          <a:solidFill>
                            <a:schemeClr val="tx1"/>
                          </a:solidFill>
                          <a:latin typeface="+mn-lt"/>
                          <a:ea typeface="+mn-ea"/>
                        </a:rPr>
                        <a:t>※</a:t>
                      </a:r>
                      <a:r>
                        <a:rPr lang="ja-JP" altLang="en-US" sz="1300" dirty="0">
                          <a:solidFill>
                            <a:schemeClr val="tx1"/>
                          </a:solidFill>
                          <a:latin typeface="+mn-lt"/>
                          <a:ea typeface="+mn-ea"/>
                        </a:rPr>
                        <a:t>これまでの取組み：</a:t>
                      </a:r>
                      <a:endParaRPr lang="en-US" altLang="ja-JP" sz="1300" dirty="0">
                        <a:solidFill>
                          <a:schemeClr val="tx1"/>
                        </a:solidFill>
                        <a:latin typeface="+mn-lt"/>
                        <a:ea typeface="+mn-ea"/>
                      </a:endParaRPr>
                    </a:p>
                    <a:p>
                      <a:pPr marL="72000" indent="-457200">
                        <a:lnSpc>
                          <a:spcPts val="1600"/>
                        </a:lnSpc>
                      </a:pPr>
                      <a:r>
                        <a:rPr lang="ja-JP" altLang="en-US" sz="1300" baseline="0" dirty="0">
                          <a:solidFill>
                            <a:schemeClr val="tx1"/>
                          </a:solidFill>
                          <a:latin typeface="+mn-lt"/>
                          <a:ea typeface="+mn-ea"/>
                        </a:rPr>
                        <a:t>  </a:t>
                      </a:r>
                      <a:r>
                        <a:rPr lang="ja-JP" altLang="en-US" sz="1300" dirty="0">
                          <a:solidFill>
                            <a:schemeClr val="tx1"/>
                          </a:solidFill>
                          <a:latin typeface="+mn-lt"/>
                          <a:ea typeface="+mn-ea"/>
                        </a:rPr>
                        <a:t>府市水道統合協議</a:t>
                      </a:r>
                      <a:endParaRPr lang="en-US" altLang="ja-JP" sz="1300" dirty="0">
                        <a:solidFill>
                          <a:schemeClr val="tx1"/>
                        </a:solidFill>
                        <a:latin typeface="+mn-lt"/>
                        <a:ea typeface="+mn-ea"/>
                      </a:endParaRPr>
                    </a:p>
                    <a:p>
                      <a:pPr marL="72000" indent="-457200">
                        <a:lnSpc>
                          <a:spcPts val="1600"/>
                        </a:lnSpc>
                      </a:pPr>
                      <a:r>
                        <a:rPr lang="ja-JP" altLang="en-US" sz="1300" baseline="0" dirty="0">
                          <a:solidFill>
                            <a:schemeClr val="tx1"/>
                          </a:solidFill>
                          <a:latin typeface="+mn-lt"/>
                          <a:ea typeface="+mn-ea"/>
                        </a:rPr>
                        <a:t>  </a:t>
                      </a:r>
                      <a:r>
                        <a:rPr lang="ja-JP" altLang="en-US" sz="1300" dirty="0">
                          <a:solidFill>
                            <a:schemeClr val="tx1"/>
                          </a:solidFill>
                          <a:latin typeface="+mn-lt"/>
                          <a:ea typeface="+mn-ea"/>
                        </a:rPr>
                        <a:t>市と大阪広域水道企業団との統合協議</a:t>
                      </a:r>
                      <a:endParaRPr lang="en-US" altLang="ja-JP" sz="1300" dirty="0">
                        <a:solidFill>
                          <a:schemeClr val="tx1"/>
                        </a:solidFill>
                        <a:latin typeface="+mn-lt"/>
                        <a:ea typeface="+mn-ea"/>
                      </a:endParaRPr>
                    </a:p>
                  </a:txBody>
                  <a:tcPr>
                    <a:lnL w="12700" cap="flat" cmpd="sng" algn="ctr">
                      <a:solidFill>
                        <a:schemeClr val="tx1"/>
                      </a:solidFill>
                      <a:prstDash val="sysDash"/>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72000" indent="-457200">
                        <a:lnSpc>
                          <a:spcPts val="1400"/>
                        </a:lnSpc>
                      </a:pPr>
                      <a:r>
                        <a:rPr lang="ja-JP" altLang="en-US" sz="1300" dirty="0">
                          <a:solidFill>
                            <a:schemeClr val="tx1"/>
                          </a:solidFill>
                          <a:latin typeface="+mn-lt"/>
                          <a:ea typeface="+mn-ea"/>
                        </a:rPr>
                        <a:t>①－１企業団との統合協議</a:t>
                      </a:r>
                    </a:p>
                    <a:p>
                      <a:pPr marL="72000" indent="-457200">
                        <a:lnSpc>
                          <a:spcPts val="1400"/>
                        </a:lnSpc>
                      </a:pPr>
                      <a:r>
                        <a:rPr lang="ja-JP" altLang="en-US" sz="1300" dirty="0">
                          <a:solidFill>
                            <a:schemeClr val="tx1"/>
                          </a:solidFill>
                          <a:latin typeface="+mn-lt"/>
                          <a:ea typeface="+mn-ea"/>
                        </a:rPr>
                        <a:t>・将来の府域一水道の実現をめざし、協議を実施</a:t>
                      </a:r>
                    </a:p>
                    <a:p>
                      <a:pPr marL="72000" indent="-457200">
                        <a:lnSpc>
                          <a:spcPts val="1400"/>
                        </a:lnSpc>
                      </a:pPr>
                      <a:r>
                        <a:rPr lang="ja-JP" altLang="en-US" sz="1300" dirty="0">
                          <a:solidFill>
                            <a:schemeClr val="tx1"/>
                          </a:solidFill>
                          <a:latin typeface="+mn-lt"/>
                          <a:ea typeface="+mn-ea"/>
                        </a:rPr>
                        <a:t>・「統合案」をまとめたが、市会で関連議案が否決されたことなどを受け、統合協議は一旦中止することとした。</a:t>
                      </a:r>
                      <a:endParaRPr lang="en-US" altLang="ja-JP" sz="1300" dirty="0">
                        <a:solidFill>
                          <a:schemeClr val="tx1"/>
                        </a:solidFill>
                        <a:latin typeface="+mn-lt"/>
                        <a:ea typeface="+mn-ea"/>
                      </a:endParaRPr>
                    </a:p>
                    <a:p>
                      <a:pPr marL="72000" indent="-457200">
                        <a:lnSpc>
                          <a:spcPts val="1400"/>
                        </a:lnSpc>
                      </a:pPr>
                      <a:r>
                        <a:rPr lang="ja-JP" altLang="en-US" sz="1300" dirty="0">
                          <a:solidFill>
                            <a:schemeClr val="tx1"/>
                          </a:solidFill>
                          <a:latin typeface="+mn-lt"/>
                          <a:ea typeface="+mn-ea"/>
                        </a:rPr>
                        <a:t>①－２府域水道の最適化への取組</a:t>
                      </a:r>
                      <a:endParaRPr lang="en-US" altLang="ja-JP" sz="1300" dirty="0">
                        <a:solidFill>
                          <a:schemeClr val="tx1"/>
                        </a:solidFill>
                        <a:latin typeface="+mn-lt"/>
                        <a:ea typeface="+mn-ea"/>
                      </a:endParaRPr>
                    </a:p>
                    <a:p>
                      <a:pPr marL="72000" indent="-457200">
                        <a:lnSpc>
                          <a:spcPts val="1400"/>
                        </a:lnSpc>
                      </a:pPr>
                      <a:r>
                        <a:rPr lang="ja-JP" altLang="en-US" sz="1300" dirty="0">
                          <a:solidFill>
                            <a:schemeClr val="tx1"/>
                          </a:solidFill>
                          <a:latin typeface="+mn-lt"/>
                          <a:ea typeface="+mn-ea"/>
                        </a:rPr>
                        <a:t>・副首都推進本部会議での議論を受けて府域最適化の検討を開始</a:t>
                      </a:r>
                      <a:endParaRPr lang="en-US" altLang="ja-JP" sz="1300" dirty="0">
                        <a:solidFill>
                          <a:schemeClr val="tx1"/>
                        </a:solidFill>
                        <a:latin typeface="+mn-lt"/>
                        <a:ea typeface="+mn-ea"/>
                      </a:endParaRPr>
                    </a:p>
                  </a:txBody>
                  <a:tcPr>
                    <a:lnL w="12700" cap="flat" cmpd="sng" algn="ctr">
                      <a:solidFill>
                        <a:schemeClr val="tx1"/>
                      </a:solidFill>
                      <a:prstDash val="sysDash"/>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72000" marR="0" indent="-457200" algn="l" defTabSz="914400" rtl="0" eaLnBrk="1" fontAlgn="auto" latinLnBrk="0" hangingPunct="1">
                        <a:lnSpc>
                          <a:spcPts val="1500"/>
                        </a:lnSpc>
                        <a:spcBef>
                          <a:spcPts val="0"/>
                        </a:spcBef>
                        <a:spcAft>
                          <a:spcPts val="0"/>
                        </a:spcAft>
                        <a:buClrTx/>
                        <a:buSzTx/>
                        <a:buFontTx/>
                        <a:buNone/>
                        <a:tabLst/>
                        <a:defRPr/>
                      </a:pPr>
                      <a:endParaRPr lang="en-US" altLang="ja-JP" sz="1300" dirty="0">
                        <a:solidFill>
                          <a:schemeClr val="tx1"/>
                        </a:solidFill>
                        <a:latin typeface="+mn-lt"/>
                        <a:ea typeface="+mn-ea"/>
                      </a:endParaRPr>
                    </a:p>
                    <a:p>
                      <a:pPr marL="72000" marR="0" indent="-457200" algn="l" defTabSz="914400" rtl="0" eaLnBrk="1" fontAlgn="auto" latinLnBrk="0" hangingPunct="1">
                        <a:lnSpc>
                          <a:spcPts val="1500"/>
                        </a:lnSpc>
                        <a:spcBef>
                          <a:spcPts val="0"/>
                        </a:spcBef>
                        <a:spcAft>
                          <a:spcPts val="0"/>
                        </a:spcAft>
                        <a:buClrTx/>
                        <a:buSzTx/>
                        <a:buFontTx/>
                        <a:buNone/>
                        <a:tabLst/>
                        <a:defRPr/>
                      </a:pPr>
                      <a:endParaRPr lang="en-US" altLang="ja-JP" sz="1300" dirty="0">
                        <a:solidFill>
                          <a:schemeClr val="tx1"/>
                        </a:solidFill>
                        <a:latin typeface="+mn-lt"/>
                        <a:ea typeface="+mn-ea"/>
                      </a:endParaRPr>
                    </a:p>
                    <a:p>
                      <a:pPr marL="72000" marR="0" indent="-457200" algn="l" defTabSz="914400" rtl="0" eaLnBrk="1" fontAlgn="auto" latinLnBrk="0" hangingPunct="1">
                        <a:lnSpc>
                          <a:spcPts val="1500"/>
                        </a:lnSpc>
                        <a:spcBef>
                          <a:spcPts val="0"/>
                        </a:spcBef>
                        <a:spcAft>
                          <a:spcPts val="0"/>
                        </a:spcAft>
                        <a:buClrTx/>
                        <a:buSzTx/>
                        <a:buFontTx/>
                        <a:buNone/>
                        <a:tabLst/>
                        <a:defRPr/>
                      </a:pPr>
                      <a:endParaRPr lang="en-US" altLang="ja-JP" sz="1300" dirty="0">
                        <a:solidFill>
                          <a:schemeClr val="tx1"/>
                        </a:solidFill>
                        <a:latin typeface="+mn-lt"/>
                        <a:ea typeface="+mn-ea"/>
                      </a:endParaRPr>
                    </a:p>
                    <a:p>
                      <a:pPr marL="72000" marR="0" indent="-457200" algn="l" defTabSz="914400" rtl="0" eaLnBrk="1" fontAlgn="auto" latinLnBrk="0" hangingPunct="1">
                        <a:lnSpc>
                          <a:spcPts val="1500"/>
                        </a:lnSpc>
                        <a:spcBef>
                          <a:spcPts val="0"/>
                        </a:spcBef>
                        <a:spcAft>
                          <a:spcPts val="0"/>
                        </a:spcAft>
                        <a:buClrTx/>
                        <a:buSzTx/>
                        <a:buFontTx/>
                        <a:buNone/>
                        <a:tabLst/>
                        <a:defRPr/>
                      </a:pPr>
                      <a:endParaRPr lang="en-US" altLang="ja-JP" sz="1300" dirty="0">
                        <a:solidFill>
                          <a:schemeClr val="tx1"/>
                        </a:solidFill>
                        <a:latin typeface="+mn-lt"/>
                        <a:ea typeface="+mn-ea"/>
                      </a:endParaRPr>
                    </a:p>
                    <a:p>
                      <a:pPr marL="72000" marR="0" indent="-457200" algn="l" defTabSz="914400" rtl="0" eaLnBrk="1" fontAlgn="auto" latinLnBrk="0" hangingPunct="1">
                        <a:lnSpc>
                          <a:spcPts val="1500"/>
                        </a:lnSpc>
                        <a:spcBef>
                          <a:spcPts val="0"/>
                        </a:spcBef>
                        <a:spcAft>
                          <a:spcPts val="0"/>
                        </a:spcAft>
                        <a:buClrTx/>
                        <a:buSzTx/>
                        <a:buFontTx/>
                        <a:buNone/>
                        <a:tabLst/>
                        <a:defRPr/>
                      </a:pPr>
                      <a:endParaRPr lang="en-US" altLang="ja-JP" sz="1300" dirty="0">
                        <a:solidFill>
                          <a:schemeClr val="tx1"/>
                        </a:solidFill>
                        <a:latin typeface="+mn-lt"/>
                        <a:ea typeface="+mn-ea"/>
                      </a:endParaRPr>
                    </a:p>
                    <a:p>
                      <a:pPr marL="72000" marR="0" indent="-457200" algn="l" defTabSz="914400" rtl="0" eaLnBrk="1" fontAlgn="auto" latinLnBrk="0" hangingPunct="1">
                        <a:lnSpc>
                          <a:spcPts val="1500"/>
                        </a:lnSpc>
                        <a:spcBef>
                          <a:spcPts val="0"/>
                        </a:spcBef>
                        <a:spcAft>
                          <a:spcPts val="0"/>
                        </a:spcAft>
                        <a:buClrTx/>
                        <a:buSzTx/>
                        <a:buFontTx/>
                        <a:buNone/>
                        <a:tabLst/>
                        <a:defRPr/>
                      </a:pPr>
                      <a:endParaRPr lang="en-US" altLang="ja-JP" sz="1300" dirty="0">
                        <a:solidFill>
                          <a:schemeClr val="tx1"/>
                        </a:solidFill>
                        <a:latin typeface="+mn-lt"/>
                        <a:ea typeface="+mn-ea"/>
                      </a:endParaRPr>
                    </a:p>
                    <a:p>
                      <a:pPr marL="72000" marR="0" indent="-457200" algn="l" defTabSz="914400" rtl="0" eaLnBrk="1" fontAlgn="auto" latinLnBrk="0" hangingPunct="1">
                        <a:lnSpc>
                          <a:spcPts val="1500"/>
                        </a:lnSpc>
                        <a:spcBef>
                          <a:spcPts val="0"/>
                        </a:spcBef>
                        <a:spcAft>
                          <a:spcPts val="0"/>
                        </a:spcAft>
                        <a:buClrTx/>
                        <a:buSzTx/>
                        <a:buFontTx/>
                        <a:buNone/>
                        <a:tabLst/>
                        <a:defRPr/>
                      </a:pPr>
                      <a:r>
                        <a:rPr lang="ja-JP" altLang="en-US" sz="1300" dirty="0">
                          <a:solidFill>
                            <a:schemeClr val="tx1"/>
                          </a:solidFill>
                          <a:latin typeface="+mn-lt"/>
                          <a:ea typeface="+mn-ea"/>
                        </a:rPr>
                        <a:t>・府域全体の水道事業の最適化の観点から、府域水道最適化検討チーム（副首都推進局・大阪府健康医療部・大阪市水道局）を設置</a:t>
                      </a:r>
                      <a:endParaRPr lang="en-US" altLang="ja-JP" sz="1300" dirty="0">
                        <a:solidFill>
                          <a:schemeClr val="tx1"/>
                        </a:solidFill>
                        <a:latin typeface="+mn-lt"/>
                        <a:ea typeface="+mn-ea"/>
                      </a:endParaRPr>
                    </a:p>
                    <a:p>
                      <a:pPr marL="72000" marR="0" lvl="0" indent="-457200" algn="l" defTabSz="914400" rtl="0" eaLnBrk="1" fontAlgn="auto" latinLnBrk="0" hangingPunct="1">
                        <a:lnSpc>
                          <a:spcPts val="1500"/>
                        </a:lnSpc>
                        <a:spcBef>
                          <a:spcPts val="0"/>
                        </a:spcBef>
                        <a:spcAft>
                          <a:spcPts val="0"/>
                        </a:spcAft>
                        <a:buClrTx/>
                        <a:buSzTx/>
                        <a:buFontTx/>
                        <a:buNone/>
                        <a:tabLst/>
                        <a:defRPr/>
                      </a:pPr>
                      <a:r>
                        <a:rPr lang="ja-JP" altLang="en-US" sz="1300" dirty="0">
                          <a:solidFill>
                            <a:schemeClr val="tx1"/>
                          </a:solidFill>
                          <a:latin typeface="+mn-lt"/>
                          <a:ea typeface="+mn-ea"/>
                        </a:rPr>
                        <a:t>・大阪府及び府内全水道事業者、水道用水供給事業者が参画する「</a:t>
                      </a:r>
                      <a:r>
                        <a:rPr lang="ja-JP" altLang="en-US" sz="1300" u="none" dirty="0">
                          <a:solidFill>
                            <a:schemeClr val="tx1"/>
                          </a:solidFill>
                          <a:latin typeface="+mn-lt"/>
                          <a:ea typeface="+mn-ea"/>
                        </a:rPr>
                        <a:t>府域一水道に向けた水道のあり方協議会</a:t>
                      </a:r>
                      <a:r>
                        <a:rPr lang="ja-JP" altLang="en-US" sz="1300" dirty="0">
                          <a:solidFill>
                            <a:schemeClr val="tx1"/>
                          </a:solidFill>
                          <a:latin typeface="+mn-lt"/>
                          <a:ea typeface="+mn-ea"/>
                        </a:rPr>
                        <a:t>」において、府域一水道に向けた水道のあり方について検討・協議を開始（</a:t>
                      </a:r>
                      <a:r>
                        <a:rPr lang="en-US" altLang="ja-JP" sz="1300" dirty="0">
                          <a:solidFill>
                            <a:schemeClr val="tx1"/>
                          </a:solidFill>
                          <a:latin typeface="+mn-lt"/>
                          <a:ea typeface="+mn-ea"/>
                        </a:rPr>
                        <a:t>2018</a:t>
                      </a:r>
                      <a:r>
                        <a:rPr lang="ja-JP" altLang="en-US" sz="1300" dirty="0">
                          <a:solidFill>
                            <a:schemeClr val="tx1"/>
                          </a:solidFill>
                          <a:latin typeface="+mn-lt"/>
                          <a:ea typeface="+mn-ea"/>
                        </a:rPr>
                        <a:t>年</a:t>
                      </a:r>
                      <a:r>
                        <a:rPr lang="en-US" altLang="ja-JP" sz="1300" dirty="0">
                          <a:solidFill>
                            <a:schemeClr val="tx1"/>
                          </a:solidFill>
                          <a:latin typeface="+mn-lt"/>
                          <a:ea typeface="+mn-ea"/>
                        </a:rPr>
                        <a:t>8</a:t>
                      </a:r>
                      <a:r>
                        <a:rPr lang="ja-JP" altLang="en-US" sz="1300" dirty="0">
                          <a:solidFill>
                            <a:schemeClr val="tx1"/>
                          </a:solidFill>
                          <a:latin typeface="+mn-lt"/>
                          <a:ea typeface="+mn-ea"/>
                        </a:rPr>
                        <a:t>月）</a:t>
                      </a:r>
                      <a:endParaRPr lang="en-US" altLang="ja-JP" sz="1300" dirty="0">
                        <a:solidFill>
                          <a:schemeClr val="tx1"/>
                        </a:solidFill>
                        <a:latin typeface="+mn-lt"/>
                        <a:ea typeface="+mn-ea"/>
                      </a:endParaRPr>
                    </a:p>
                  </a:txBody>
                  <a:tcPr marR="36000">
                    <a:lnL w="12700" cap="flat" cmpd="sng" algn="ctr">
                      <a:solidFill>
                        <a:schemeClr val="tx1"/>
                      </a:solidFill>
                      <a:prstDash val="sysDash"/>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bl>
          </a:graphicData>
        </a:graphic>
      </p:graphicFrame>
    </p:spTree>
    <p:extLst>
      <p:ext uri="{BB962C8B-B14F-4D97-AF65-F5344CB8AC3E}">
        <p14:creationId xmlns:p14="http://schemas.microsoft.com/office/powerpoint/2010/main" val="3965046725"/>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角丸四角形 8"/>
          <p:cNvSpPr/>
          <p:nvPr/>
        </p:nvSpPr>
        <p:spPr>
          <a:xfrm>
            <a:off x="6084168" y="1700808"/>
            <a:ext cx="2808311" cy="2911937"/>
          </a:xfrm>
          <a:prstGeom prst="roundRect">
            <a:avLst>
              <a:gd name="adj" fmla="val 3640"/>
            </a:avLst>
          </a:prstGeom>
          <a:solidFill>
            <a:srgbClr val="66FFFF">
              <a:alpha val="50000"/>
            </a:srgb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graphicFrame>
        <p:nvGraphicFramePr>
          <p:cNvPr id="7" name="表 6"/>
          <p:cNvGraphicFramePr>
            <a:graphicFrameLocks noGrp="1"/>
          </p:cNvGraphicFramePr>
          <p:nvPr>
            <p:extLst>
              <p:ext uri="{D42A27DB-BD31-4B8C-83A1-F6EECF244321}">
                <p14:modId xmlns:p14="http://schemas.microsoft.com/office/powerpoint/2010/main" val="1340760953"/>
              </p:ext>
            </p:extLst>
          </p:nvPr>
        </p:nvGraphicFramePr>
        <p:xfrm>
          <a:off x="249557" y="1077065"/>
          <a:ext cx="8642922" cy="3535680"/>
        </p:xfrm>
        <a:graphic>
          <a:graphicData uri="http://schemas.openxmlformats.org/drawingml/2006/table">
            <a:tbl>
              <a:tblPr firstRow="1" bandRow="1">
                <a:tableStyleId>{5940675A-B579-460E-94D1-54222C63F5DA}</a:tableStyleId>
              </a:tblPr>
              <a:tblGrid>
                <a:gridCol w="472960">
                  <a:extLst>
                    <a:ext uri="{9D8B030D-6E8A-4147-A177-3AD203B41FA5}">
                      <a16:colId xmlns:a16="http://schemas.microsoft.com/office/drawing/2014/main" val="20000"/>
                    </a:ext>
                  </a:extLst>
                </a:gridCol>
                <a:gridCol w="1013487">
                  <a:extLst>
                    <a:ext uri="{9D8B030D-6E8A-4147-A177-3AD203B41FA5}">
                      <a16:colId xmlns:a16="http://schemas.microsoft.com/office/drawing/2014/main" val="20001"/>
                    </a:ext>
                  </a:extLst>
                </a:gridCol>
                <a:gridCol w="1621579">
                  <a:extLst>
                    <a:ext uri="{9D8B030D-6E8A-4147-A177-3AD203B41FA5}">
                      <a16:colId xmlns:a16="http://schemas.microsoft.com/office/drawing/2014/main" val="20002"/>
                    </a:ext>
                  </a:extLst>
                </a:gridCol>
                <a:gridCol w="2726585">
                  <a:extLst>
                    <a:ext uri="{9D8B030D-6E8A-4147-A177-3AD203B41FA5}">
                      <a16:colId xmlns:a16="http://schemas.microsoft.com/office/drawing/2014/main" val="20003"/>
                    </a:ext>
                  </a:extLst>
                </a:gridCol>
                <a:gridCol w="2808311">
                  <a:extLst>
                    <a:ext uri="{9D8B030D-6E8A-4147-A177-3AD203B41FA5}">
                      <a16:colId xmlns:a16="http://schemas.microsoft.com/office/drawing/2014/main" val="885313393"/>
                    </a:ext>
                  </a:extLst>
                </a:gridCol>
              </a:tblGrid>
              <a:tr h="0">
                <a:tc rowSpan="2">
                  <a:txBody>
                    <a:bodyPr/>
                    <a:lstStyle/>
                    <a:p>
                      <a:pPr algn="ctr"/>
                      <a:r>
                        <a:rPr kumimoji="1" lang="ja-JP" altLang="en-US" sz="900" dirty="0"/>
                        <a:t>新規・</a:t>
                      </a:r>
                      <a:endParaRPr kumimoji="1" lang="en-US" altLang="ja-JP" sz="900" dirty="0"/>
                    </a:p>
                    <a:p>
                      <a:pPr algn="ctr"/>
                      <a:r>
                        <a:rPr kumimoji="1" lang="ja-JP" altLang="en-US" sz="900" dirty="0"/>
                        <a:t>拡充</a:t>
                      </a:r>
                    </a:p>
                  </a:txBody>
                  <a:tcPr anchor="ctr"/>
                </a:tc>
                <a:tc rowSpan="2">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1400" dirty="0"/>
                        <a:t>項　目</a:t>
                      </a:r>
                    </a:p>
                  </a:txBody>
                  <a:tcPr anchor="ctr"/>
                </a:tc>
                <a:tc rowSpan="2">
                  <a:txBody>
                    <a:bodyPr/>
                    <a:lstStyle/>
                    <a:p>
                      <a:pPr algn="ctr"/>
                      <a:r>
                        <a:rPr kumimoji="1" lang="ja-JP" altLang="en-US" sz="1400" dirty="0"/>
                        <a:t>以前の状況</a:t>
                      </a:r>
                    </a:p>
                  </a:txBody>
                  <a:tcPr anchor="ctr"/>
                </a:tc>
                <a:tc gridSpan="2">
                  <a:txBody>
                    <a:bodyPr/>
                    <a:lstStyle/>
                    <a:p>
                      <a:pPr algn="ctr"/>
                      <a:r>
                        <a:rPr kumimoji="1" lang="ja-JP" altLang="en-US" sz="1600" dirty="0"/>
                        <a:t>現在の主な取組み</a:t>
                      </a:r>
                    </a:p>
                  </a:txBody>
                  <a:tcPr anchor="ctr">
                    <a:lnB w="12700" cap="flat" cmpd="sng" algn="ctr">
                      <a:solidFill>
                        <a:schemeClr val="tx1"/>
                      </a:solidFill>
                      <a:prstDash val="solid"/>
                      <a:round/>
                      <a:headEnd type="none" w="med" len="med"/>
                      <a:tailEnd type="none" w="med" len="med"/>
                    </a:lnB>
                  </a:tcPr>
                </a:tc>
                <a:tc hMerge="1">
                  <a:txBody>
                    <a:bodyPr/>
                    <a:lstStyle/>
                    <a:p>
                      <a:pPr algn="ctr"/>
                      <a:endParaRPr kumimoji="1" lang="ja-JP" altLang="en-US" sz="1600" dirty="0"/>
                    </a:p>
                  </a:txBody>
                  <a:tcPr anchor="ctr">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0"/>
                  </a:ext>
                </a:extLst>
              </a:tr>
              <a:tr h="151941">
                <a:tc vMerge="1">
                  <a:txBody>
                    <a:bodyPr/>
                    <a:lstStyle/>
                    <a:p>
                      <a:endParaRPr kumimoji="1" lang="ja-JP" altLang="en-US"/>
                    </a:p>
                  </a:txBody>
                  <a:tcPr/>
                </a:tc>
                <a:tc vMerge="1">
                  <a:txBody>
                    <a:bodyPr/>
                    <a:lstStyle/>
                    <a:p>
                      <a:endParaRPr kumimoji="1" lang="ja-JP" altLang="en-US"/>
                    </a:p>
                  </a:txBody>
                  <a:tcPr/>
                </a:tc>
                <a:tc vMerge="1">
                  <a:txBody>
                    <a:bodyPr/>
                    <a:lstStyle/>
                    <a:p>
                      <a:endParaRPr kumimoji="1" lang="ja-JP" altLang="en-US"/>
                    </a:p>
                  </a:txBody>
                  <a:tcPr/>
                </a:tc>
                <a:tc>
                  <a:txBody>
                    <a:bodyPr/>
                    <a:lstStyle/>
                    <a:p>
                      <a:pPr algn="ctr"/>
                      <a:r>
                        <a:rPr kumimoji="1" lang="ja-JP" altLang="en-US" sz="1200" dirty="0">
                          <a:solidFill>
                            <a:schemeClr val="tx1"/>
                          </a:solidFill>
                        </a:rPr>
                        <a:t>前回棚卸し時点（</a:t>
                      </a:r>
                      <a:r>
                        <a:rPr kumimoji="1" lang="en-US" altLang="ja-JP" sz="1200" dirty="0">
                          <a:solidFill>
                            <a:schemeClr val="tx1"/>
                          </a:solidFill>
                        </a:rPr>
                        <a:t>2018.3</a:t>
                      </a:r>
                      <a:r>
                        <a:rPr kumimoji="1" lang="ja-JP" altLang="en-US" sz="1200" dirty="0">
                          <a:solidFill>
                            <a:schemeClr val="tx1"/>
                          </a:solidFill>
                        </a:rPr>
                        <a:t>）</a:t>
                      </a:r>
                      <a:endParaRPr kumimoji="1" lang="ja-JP" altLang="en-US" sz="1600" dirty="0">
                        <a:solidFill>
                          <a:schemeClr val="tx1"/>
                        </a:solidFill>
                      </a:endParaRPr>
                    </a:p>
                  </a:txBody>
                  <a:tcPr anchor="ctr">
                    <a:lnR w="12700" cap="flat" cmpd="sng" algn="ctr">
                      <a:solidFill>
                        <a:schemeClr val="tx1"/>
                      </a:solidFill>
                      <a:prstDash val="lgDash"/>
                      <a:round/>
                      <a:headEnd type="none" w="med" len="med"/>
                      <a:tailEnd type="none" w="med" len="med"/>
                    </a:lnR>
                    <a:lnT w="12700" cap="flat" cmpd="sng" algn="ctr">
                      <a:solidFill>
                        <a:schemeClr val="tx1"/>
                      </a:solidFill>
                      <a:prstDash val="solid"/>
                      <a:round/>
                      <a:headEnd type="none" w="med" len="med"/>
                      <a:tailEnd type="none" w="med" len="med"/>
                    </a:lnT>
                  </a:tcPr>
                </a:tc>
                <a:tc>
                  <a:txBody>
                    <a:bodyPr/>
                    <a:lstStyle/>
                    <a:p>
                      <a:pPr algn="ctr"/>
                      <a:r>
                        <a:rPr kumimoji="1" lang="ja-JP" altLang="en-US" sz="1200" kern="1200" dirty="0">
                          <a:solidFill>
                            <a:schemeClr val="tx1"/>
                          </a:solidFill>
                          <a:latin typeface="+mn-lt"/>
                          <a:ea typeface="+mn-ea"/>
                          <a:cs typeface="+mn-cs"/>
                        </a:rPr>
                        <a:t>今回棚卸し時点（</a:t>
                      </a:r>
                      <a:r>
                        <a:rPr kumimoji="1" lang="en-US" altLang="ja-JP" sz="1200" kern="1200" dirty="0">
                          <a:solidFill>
                            <a:schemeClr val="tx1"/>
                          </a:solidFill>
                          <a:latin typeface="+mn-lt"/>
                          <a:ea typeface="+mn-ea"/>
                          <a:cs typeface="+mn-cs"/>
                        </a:rPr>
                        <a:t>2022.11</a:t>
                      </a:r>
                      <a:r>
                        <a:rPr kumimoji="1" lang="ja-JP" altLang="en-US" sz="1200" kern="1200" dirty="0">
                          <a:solidFill>
                            <a:schemeClr val="tx1"/>
                          </a:solidFill>
                          <a:latin typeface="+mn-lt"/>
                          <a:ea typeface="+mn-ea"/>
                          <a:cs typeface="+mn-cs"/>
                        </a:rPr>
                        <a:t>）</a:t>
                      </a:r>
                    </a:p>
                  </a:txBody>
                  <a:tcPr anchor="ctr">
                    <a:lnL w="12700" cap="flat" cmpd="sng" algn="ctr">
                      <a:solidFill>
                        <a:schemeClr val="tx1"/>
                      </a:solidFill>
                      <a:prstDash val="lgDash"/>
                      <a:round/>
                      <a:headEnd type="none" w="med" len="med"/>
                      <a:tailEnd type="none" w="med" len="med"/>
                    </a:lnL>
                    <a:lnT w="12700" cap="flat" cmpd="sng" algn="ctr">
                      <a:solidFill>
                        <a:schemeClr val="tx1"/>
                      </a:solidFill>
                      <a:prstDash val="solid"/>
                      <a:round/>
                      <a:headEnd type="none" w="med" len="med"/>
                      <a:tailEnd type="none" w="med" len="med"/>
                    </a:lnT>
                  </a:tcPr>
                </a:tc>
                <a:extLst>
                  <a:ext uri="{0D108BD9-81ED-4DB2-BD59-A6C34878D82A}">
                    <a16:rowId xmlns:a16="http://schemas.microsoft.com/office/drawing/2014/main" val="10001"/>
                  </a:ext>
                </a:extLst>
              </a:tr>
              <a:tr h="843877">
                <a:tc>
                  <a:txBody>
                    <a:bodyPr/>
                    <a:lstStyle/>
                    <a:p>
                      <a:pPr algn="ctr"/>
                      <a:r>
                        <a:rPr kumimoji="1" lang="ja-JP" altLang="en-US" sz="1100" dirty="0"/>
                        <a:t>拡充</a:t>
                      </a:r>
                    </a:p>
                  </a:txBody>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altLang="ja-JP" sz="1200" dirty="0"/>
                        <a:t>a  </a:t>
                      </a:r>
                      <a:r>
                        <a:rPr lang="ja-JP" altLang="en-US" sz="1200" dirty="0"/>
                        <a:t>妊婦健康</a:t>
                      </a:r>
                      <a:endParaRPr lang="en-US" altLang="ja-JP" sz="1200" dirty="0"/>
                    </a:p>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200" dirty="0"/>
                        <a:t>　</a:t>
                      </a:r>
                      <a:r>
                        <a:rPr lang="ja-JP" altLang="en-US" sz="1200" baseline="0" dirty="0"/>
                        <a:t> </a:t>
                      </a:r>
                      <a:r>
                        <a:rPr lang="ja-JP" altLang="en-US" sz="1200" dirty="0"/>
                        <a:t>診査</a:t>
                      </a:r>
                    </a:p>
                  </a:txBody>
                  <a:tcPr marL="36000" marR="36000" marT="36000" marB="36000"/>
                </a:tc>
                <a:tc>
                  <a:txBody>
                    <a:bodyPr/>
                    <a:lstStyle/>
                    <a:p>
                      <a:r>
                        <a:rPr lang="ja-JP" altLang="en-US" sz="1200" dirty="0"/>
                        <a:t>妊婦</a:t>
                      </a:r>
                      <a:r>
                        <a:rPr lang="en-US" altLang="ja-JP" sz="1200" dirty="0"/>
                        <a:t>1</a:t>
                      </a:r>
                      <a:r>
                        <a:rPr lang="ja-JP" altLang="en-US" sz="1200" dirty="0"/>
                        <a:t>人当たり公費負担額</a:t>
                      </a:r>
                      <a:r>
                        <a:rPr lang="en-US" altLang="ja-JP" sz="1200" dirty="0"/>
                        <a:t>57,540</a:t>
                      </a:r>
                      <a:r>
                        <a:rPr lang="ja-JP" altLang="en-US" sz="1200" dirty="0"/>
                        <a:t>円（全国最低水準）</a:t>
                      </a:r>
                      <a:endParaRPr lang="en-US" altLang="ja-JP" sz="1200" dirty="0"/>
                    </a:p>
                    <a:p>
                      <a:r>
                        <a:rPr lang="ja-JP" altLang="en-US" sz="1200" dirty="0"/>
                        <a:t>（</a:t>
                      </a:r>
                      <a:r>
                        <a:rPr lang="en-US" altLang="ja-JP" sz="1200" dirty="0"/>
                        <a:t>2011</a:t>
                      </a:r>
                      <a:r>
                        <a:rPr lang="ja-JP" altLang="en-US" sz="1200" dirty="0"/>
                        <a:t>予算：</a:t>
                      </a:r>
                      <a:r>
                        <a:rPr lang="en-US" altLang="ja-JP" sz="1200" dirty="0"/>
                        <a:t>13</a:t>
                      </a:r>
                      <a:r>
                        <a:rPr lang="ja-JP" altLang="en-US" sz="1200" dirty="0"/>
                        <a:t>億円）</a:t>
                      </a:r>
                    </a:p>
                  </a:txBody>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altLang="ja-JP" sz="1200" b="0" dirty="0">
                          <a:solidFill>
                            <a:schemeClr val="tx1"/>
                          </a:solidFill>
                        </a:rPr>
                        <a:t>2016</a:t>
                      </a:r>
                      <a:r>
                        <a:rPr lang="ja-JP" altLang="en-US" sz="1200" b="0" dirty="0">
                          <a:solidFill>
                            <a:schemeClr val="tx1"/>
                          </a:solidFill>
                        </a:rPr>
                        <a:t>年度～：国の示す標準検査項目について実施時期の目安を改定（妊婦</a:t>
                      </a:r>
                      <a:r>
                        <a:rPr lang="en-US" altLang="ja-JP" sz="1200" b="0" dirty="0">
                          <a:solidFill>
                            <a:schemeClr val="tx1"/>
                          </a:solidFill>
                        </a:rPr>
                        <a:t>1</a:t>
                      </a:r>
                      <a:r>
                        <a:rPr lang="ja-JP" altLang="en-US" sz="1200" b="0" dirty="0">
                          <a:solidFill>
                            <a:schemeClr val="tx1"/>
                          </a:solidFill>
                        </a:rPr>
                        <a:t>人当たり公費負担額</a:t>
                      </a:r>
                      <a:r>
                        <a:rPr lang="en-US" altLang="ja-JP" sz="1200" b="0" dirty="0">
                          <a:solidFill>
                            <a:schemeClr val="tx1"/>
                          </a:solidFill>
                        </a:rPr>
                        <a:t>100,930</a:t>
                      </a:r>
                      <a:r>
                        <a:rPr lang="ja-JP" altLang="en-US" sz="1200" b="0" dirty="0">
                          <a:solidFill>
                            <a:schemeClr val="tx1"/>
                          </a:solidFill>
                        </a:rPr>
                        <a:t>円）</a:t>
                      </a:r>
                      <a:endParaRPr lang="en-US" altLang="ja-JP" sz="1200" b="0" dirty="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altLang="ja-JP" sz="1200" b="0" dirty="0">
                          <a:solidFill>
                            <a:schemeClr val="tx1"/>
                          </a:solidFill>
                        </a:rPr>
                        <a:t>2017</a:t>
                      </a:r>
                      <a:r>
                        <a:rPr lang="ja-JP" altLang="en-US" sz="1200" b="0" dirty="0">
                          <a:solidFill>
                            <a:schemeClr val="tx1"/>
                          </a:solidFill>
                        </a:rPr>
                        <a:t>年度</a:t>
                      </a:r>
                      <a:r>
                        <a:rPr lang="zh-TW" altLang="en-US" sz="1200" b="0" dirty="0">
                          <a:solidFill>
                            <a:schemeClr val="tx1"/>
                          </a:solidFill>
                          <a:latin typeface="ＭＳ ゴシック" panose="020B0609070205080204" pitchFamily="49" charset="-128"/>
                          <a:ea typeface="ＭＳ ゴシック" panose="020B0609070205080204" pitchFamily="49" charset="-128"/>
                        </a:rPr>
                        <a:t>～</a:t>
                      </a:r>
                      <a:r>
                        <a:rPr lang="zh-TW" altLang="en-US" sz="1200" b="0" dirty="0">
                          <a:solidFill>
                            <a:schemeClr val="tx1"/>
                          </a:solidFill>
                          <a:latin typeface="ＭＳ Ｐゴシック" panose="020B0600070205080204" pitchFamily="50" charset="-128"/>
                          <a:ea typeface="ＭＳ Ｐゴシック" panose="020B0600070205080204" pitchFamily="50" charset="-128"/>
                        </a:rPr>
                        <a:t>：産婦健康診査開始</a:t>
                      </a:r>
                      <a:endParaRPr lang="en-US" altLang="ja-JP" sz="1200" b="0" dirty="0">
                        <a:solidFill>
                          <a:schemeClr val="tx1"/>
                        </a:solidFill>
                        <a:latin typeface="ＭＳ Ｐゴシック" panose="020B0600070205080204" pitchFamily="50" charset="-128"/>
                        <a:ea typeface="ＭＳ Ｐゴシック" panose="020B0600070205080204" pitchFamily="50" charset="-128"/>
                      </a:endParaRPr>
                    </a:p>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200" b="0" dirty="0">
                          <a:solidFill>
                            <a:schemeClr val="tx1"/>
                          </a:solidFill>
                        </a:rPr>
                        <a:t>（</a:t>
                      </a:r>
                      <a:r>
                        <a:rPr lang="en-US" altLang="ja-JP" sz="1200" b="0" u="sng" dirty="0">
                          <a:solidFill>
                            <a:schemeClr val="tx1"/>
                          </a:solidFill>
                        </a:rPr>
                        <a:t>2018</a:t>
                      </a:r>
                      <a:r>
                        <a:rPr lang="ja-JP" altLang="en-US" sz="1200" b="0" u="sng" dirty="0">
                          <a:solidFill>
                            <a:schemeClr val="tx1"/>
                          </a:solidFill>
                        </a:rPr>
                        <a:t>予算：</a:t>
                      </a:r>
                      <a:r>
                        <a:rPr lang="en-US" altLang="ja-JP" sz="1200" b="0" u="sng" dirty="0">
                          <a:solidFill>
                            <a:schemeClr val="tx1"/>
                          </a:solidFill>
                        </a:rPr>
                        <a:t>24</a:t>
                      </a:r>
                      <a:r>
                        <a:rPr lang="ja-JP" altLang="en-US" sz="1200" b="0" u="sng" dirty="0">
                          <a:solidFill>
                            <a:schemeClr val="tx1"/>
                          </a:solidFill>
                        </a:rPr>
                        <a:t>億円</a:t>
                      </a:r>
                      <a:r>
                        <a:rPr lang="ja-JP" altLang="en-US" sz="1200" b="0" dirty="0">
                          <a:solidFill>
                            <a:schemeClr val="tx1"/>
                          </a:solidFill>
                        </a:rPr>
                        <a:t>）</a:t>
                      </a:r>
                    </a:p>
                  </a:txBody>
                  <a:tcPr>
                    <a:lnR w="12700" cap="flat" cmpd="sng" algn="ctr">
                      <a:solidFill>
                        <a:schemeClr val="tx1"/>
                      </a:solidFill>
                      <a:prstDash val="lgDash"/>
                      <a:round/>
                      <a:headEnd type="none" w="med" len="med"/>
                      <a:tailEnd type="none" w="med" len="med"/>
                    </a:lnR>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altLang="ja-JP" sz="1200" b="0" dirty="0">
                          <a:solidFill>
                            <a:schemeClr val="tx1"/>
                          </a:solidFill>
                        </a:rPr>
                        <a:t>2019</a:t>
                      </a:r>
                      <a:r>
                        <a:rPr lang="ja-JP" altLang="en-US" sz="1200" b="0" dirty="0">
                          <a:solidFill>
                            <a:schemeClr val="tx1"/>
                          </a:solidFill>
                        </a:rPr>
                        <a:t>年度～：超音波検査の公費負担回数を</a:t>
                      </a:r>
                      <a:r>
                        <a:rPr lang="en-US" altLang="ja-JP" sz="1200" b="0" dirty="0">
                          <a:solidFill>
                            <a:schemeClr val="tx1"/>
                          </a:solidFill>
                        </a:rPr>
                        <a:t>4</a:t>
                      </a:r>
                      <a:r>
                        <a:rPr lang="ja-JP" altLang="en-US" sz="1200" b="0" dirty="0">
                          <a:solidFill>
                            <a:schemeClr val="tx1"/>
                          </a:solidFill>
                        </a:rPr>
                        <a:t>回から</a:t>
                      </a:r>
                      <a:r>
                        <a:rPr lang="en-US" altLang="ja-JP" sz="1200" b="0" dirty="0">
                          <a:solidFill>
                            <a:schemeClr val="tx1"/>
                          </a:solidFill>
                        </a:rPr>
                        <a:t>8</a:t>
                      </a:r>
                      <a:r>
                        <a:rPr lang="ja-JP" altLang="en-US" sz="1200" b="0" dirty="0">
                          <a:solidFill>
                            <a:schemeClr val="tx1"/>
                          </a:solidFill>
                        </a:rPr>
                        <a:t>回に拡充（妊婦</a:t>
                      </a:r>
                      <a:r>
                        <a:rPr lang="en-US" altLang="ja-JP" sz="1200" b="0" dirty="0">
                          <a:solidFill>
                            <a:schemeClr val="tx1"/>
                          </a:solidFill>
                        </a:rPr>
                        <a:t>1</a:t>
                      </a:r>
                      <a:r>
                        <a:rPr lang="ja-JP" altLang="en-US" sz="1200" b="0" dirty="0">
                          <a:solidFill>
                            <a:schemeClr val="tx1"/>
                          </a:solidFill>
                        </a:rPr>
                        <a:t>人当たり公費負担額</a:t>
                      </a:r>
                      <a:r>
                        <a:rPr lang="en-US" altLang="ja-JP" sz="1200" b="0" dirty="0">
                          <a:solidFill>
                            <a:schemeClr val="tx1"/>
                          </a:solidFill>
                        </a:rPr>
                        <a:t>120,480</a:t>
                      </a:r>
                      <a:r>
                        <a:rPr lang="ja-JP" altLang="en-US" sz="1200" b="0" dirty="0">
                          <a:solidFill>
                            <a:schemeClr val="tx1"/>
                          </a:solidFill>
                        </a:rPr>
                        <a:t>円）</a:t>
                      </a:r>
                      <a:endParaRPr lang="en-US" altLang="ja-JP" sz="1200" b="0" dirty="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altLang="ja-JP" sz="1200" b="0" dirty="0">
                          <a:solidFill>
                            <a:schemeClr val="tx1"/>
                          </a:solidFill>
                        </a:rPr>
                        <a:t>2020</a:t>
                      </a:r>
                      <a:r>
                        <a:rPr lang="ja-JP" altLang="en-US" sz="1200" b="0" dirty="0">
                          <a:solidFill>
                            <a:schemeClr val="tx1"/>
                          </a:solidFill>
                        </a:rPr>
                        <a:t>年度～：多胎については基本的な妊婦健康診査受診券</a:t>
                      </a:r>
                      <a:r>
                        <a:rPr lang="en-US" altLang="ja-JP" sz="1200" b="0" dirty="0">
                          <a:solidFill>
                            <a:schemeClr val="tx1"/>
                          </a:solidFill>
                        </a:rPr>
                        <a:t>2</a:t>
                      </a:r>
                      <a:r>
                        <a:rPr lang="ja-JP" altLang="en-US" sz="1200" b="0" dirty="0">
                          <a:solidFill>
                            <a:schemeClr val="tx1"/>
                          </a:solidFill>
                        </a:rPr>
                        <a:t>回分を追加交付（妊婦</a:t>
                      </a:r>
                      <a:r>
                        <a:rPr lang="en-US" altLang="ja-JP" sz="1200" b="0" dirty="0">
                          <a:solidFill>
                            <a:schemeClr val="tx1"/>
                          </a:solidFill>
                        </a:rPr>
                        <a:t>1</a:t>
                      </a:r>
                      <a:r>
                        <a:rPr lang="ja-JP" altLang="en-US" sz="1200" b="0" dirty="0">
                          <a:solidFill>
                            <a:schemeClr val="tx1"/>
                          </a:solidFill>
                        </a:rPr>
                        <a:t>人当たり公費負担額最大</a:t>
                      </a:r>
                      <a:r>
                        <a:rPr lang="en-US" altLang="ja-JP" sz="1200" b="0" dirty="0">
                          <a:solidFill>
                            <a:schemeClr val="tx1"/>
                          </a:solidFill>
                        </a:rPr>
                        <a:t>128,170</a:t>
                      </a:r>
                      <a:r>
                        <a:rPr lang="ja-JP" altLang="en-US" sz="1200" b="0" dirty="0">
                          <a:solidFill>
                            <a:schemeClr val="tx1"/>
                          </a:solidFill>
                        </a:rPr>
                        <a:t>円）</a:t>
                      </a:r>
                      <a:endParaRPr lang="en-US" altLang="ja-JP" sz="1200" b="0" dirty="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lang="en-US" altLang="ja-JP" sz="1200" b="0" dirty="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ja-JP" altLang="en-US" sz="1200" b="0" dirty="0">
                          <a:solidFill>
                            <a:schemeClr val="tx1"/>
                          </a:solidFill>
                        </a:rPr>
                        <a:t>（</a:t>
                      </a:r>
                      <a:r>
                        <a:rPr lang="en-US" altLang="ja-JP" sz="1200" b="0" u="sng" dirty="0">
                          <a:solidFill>
                            <a:schemeClr val="tx1"/>
                          </a:solidFill>
                        </a:rPr>
                        <a:t>2022</a:t>
                      </a:r>
                      <a:r>
                        <a:rPr lang="ja-JP" altLang="en-US" sz="1200" b="0" u="sng" dirty="0">
                          <a:solidFill>
                            <a:schemeClr val="tx1"/>
                          </a:solidFill>
                        </a:rPr>
                        <a:t>予算：</a:t>
                      </a:r>
                      <a:r>
                        <a:rPr lang="en-US" altLang="ja-JP" sz="1200" b="0" u="sng" dirty="0">
                          <a:solidFill>
                            <a:schemeClr val="tx1"/>
                          </a:solidFill>
                        </a:rPr>
                        <a:t>26</a:t>
                      </a:r>
                      <a:r>
                        <a:rPr lang="ja-JP" altLang="en-US" sz="1200" b="0" u="sng" dirty="0">
                          <a:solidFill>
                            <a:schemeClr val="tx1"/>
                          </a:solidFill>
                        </a:rPr>
                        <a:t>億円</a:t>
                      </a:r>
                      <a:r>
                        <a:rPr lang="ja-JP" altLang="en-US" sz="1200" b="0" dirty="0">
                          <a:solidFill>
                            <a:schemeClr val="tx1"/>
                          </a:solidFill>
                        </a:rPr>
                        <a:t>）</a:t>
                      </a:r>
                    </a:p>
                  </a:txBody>
                  <a:tcPr>
                    <a:lnL w="12700" cap="flat" cmpd="sng" algn="ctr">
                      <a:solidFill>
                        <a:schemeClr val="tx1"/>
                      </a:solidFill>
                      <a:prstDash val="lgDash"/>
                      <a:round/>
                      <a:headEnd type="none" w="med" len="med"/>
                      <a:tailEnd type="none" w="med" len="med"/>
                    </a:lnL>
                    <a:noFill/>
                  </a:tcPr>
                </a:tc>
                <a:extLst>
                  <a:ext uri="{0D108BD9-81ED-4DB2-BD59-A6C34878D82A}">
                    <a16:rowId xmlns:a16="http://schemas.microsoft.com/office/drawing/2014/main" val="10002"/>
                  </a:ext>
                </a:extLst>
              </a:tr>
              <a:tr h="648072">
                <a:tc>
                  <a:txBody>
                    <a:bodyPr/>
                    <a:lstStyle/>
                    <a:p>
                      <a:pPr algn="ctr"/>
                      <a:r>
                        <a:rPr kumimoji="1" lang="ja-JP" altLang="en-US" sz="1100" dirty="0"/>
                        <a:t>拡充</a:t>
                      </a:r>
                    </a:p>
                  </a:txBody>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altLang="ja-JP" sz="1200" baseline="0" dirty="0"/>
                        <a:t>b  </a:t>
                      </a:r>
                      <a:r>
                        <a:rPr lang="ja-JP" altLang="en-US" sz="1200" dirty="0"/>
                        <a:t>こども医療</a:t>
                      </a:r>
                      <a:endParaRPr lang="en-US" altLang="ja-JP" sz="1200" dirty="0"/>
                    </a:p>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200" dirty="0"/>
                        <a:t>　 費助成</a:t>
                      </a:r>
                      <a:endParaRPr kumimoji="1" lang="ja-JP" altLang="en-US" sz="1200" dirty="0"/>
                    </a:p>
                  </a:txBody>
                  <a:tcPr marL="36000" marR="36000" marT="36000" marB="36000"/>
                </a:tc>
                <a:tc>
                  <a:txBody>
                    <a:bodyPr/>
                    <a:lstStyle/>
                    <a:p>
                      <a:r>
                        <a:rPr kumimoji="1" lang="ja-JP" altLang="en-US" sz="1200" dirty="0"/>
                        <a:t>通院について、小学校就学前（</a:t>
                      </a:r>
                      <a:r>
                        <a:rPr kumimoji="1" lang="en-US" altLang="ja-JP" sz="1200" dirty="0"/>
                        <a:t>6</a:t>
                      </a:r>
                      <a:r>
                        <a:rPr kumimoji="1" lang="ja-JP" altLang="en-US" sz="1200" dirty="0"/>
                        <a:t>歳）まで</a:t>
                      </a:r>
                      <a:endParaRPr kumimoji="1" lang="en-US" altLang="ja-JP" sz="1200" dirty="0"/>
                    </a:p>
                    <a:p>
                      <a:r>
                        <a:rPr lang="ja-JP" altLang="en-US" sz="1200" dirty="0"/>
                        <a:t>（</a:t>
                      </a:r>
                      <a:r>
                        <a:rPr lang="en-US" altLang="ja-JP" sz="1200" dirty="0"/>
                        <a:t>2011</a:t>
                      </a:r>
                      <a:r>
                        <a:rPr lang="ja-JP" altLang="en-US" sz="1200" dirty="0"/>
                        <a:t>予算：</a:t>
                      </a:r>
                      <a:r>
                        <a:rPr lang="en-US" altLang="ja-JP" sz="1200" dirty="0"/>
                        <a:t>35</a:t>
                      </a:r>
                      <a:r>
                        <a:rPr lang="ja-JP" altLang="en-US" sz="1200" dirty="0"/>
                        <a:t>億円）</a:t>
                      </a:r>
                      <a:endParaRPr kumimoji="1" lang="ja-JP" altLang="en-US" sz="1200" dirty="0"/>
                    </a:p>
                  </a:txBody>
                  <a:tcPr/>
                </a:tc>
                <a:tc>
                  <a:txBody>
                    <a:bodyPr/>
                    <a:lstStyle/>
                    <a:p>
                      <a:r>
                        <a:rPr lang="en-US" altLang="ja-JP" sz="1200" b="0" dirty="0">
                          <a:solidFill>
                            <a:schemeClr val="tx1"/>
                          </a:solidFill>
                        </a:rPr>
                        <a:t>2017</a:t>
                      </a:r>
                      <a:r>
                        <a:rPr lang="ja-JP" altLang="en-US" sz="1200" b="0" dirty="0">
                          <a:solidFill>
                            <a:schemeClr val="tx1"/>
                          </a:solidFill>
                        </a:rPr>
                        <a:t>年</a:t>
                      </a:r>
                      <a:r>
                        <a:rPr lang="en-US" altLang="ja-JP" sz="1200" b="0" dirty="0">
                          <a:solidFill>
                            <a:schemeClr val="tx1"/>
                          </a:solidFill>
                        </a:rPr>
                        <a:t>11</a:t>
                      </a:r>
                      <a:r>
                        <a:rPr lang="ja-JP" altLang="en-US" sz="1200" b="0" dirty="0">
                          <a:solidFill>
                            <a:schemeClr val="tx1"/>
                          </a:solidFill>
                        </a:rPr>
                        <a:t>月～：入・通院を高校修了まで拡充</a:t>
                      </a:r>
                      <a:endParaRPr lang="en-US" altLang="ja-JP" sz="1200" b="0" dirty="0">
                        <a:solidFill>
                          <a:schemeClr val="tx1"/>
                        </a:solidFill>
                      </a:endParaRPr>
                    </a:p>
                    <a:p>
                      <a:r>
                        <a:rPr lang="ja-JP" altLang="en-US" sz="1200" b="0" dirty="0">
                          <a:solidFill>
                            <a:schemeClr val="tx1"/>
                          </a:solidFill>
                        </a:rPr>
                        <a:t>（</a:t>
                      </a:r>
                      <a:r>
                        <a:rPr lang="en-US" altLang="ja-JP" sz="1200" b="0" u="sng" dirty="0">
                          <a:solidFill>
                            <a:schemeClr val="tx1"/>
                          </a:solidFill>
                        </a:rPr>
                        <a:t>2018</a:t>
                      </a:r>
                      <a:r>
                        <a:rPr lang="ja-JP" altLang="en-US" sz="1200" b="0" u="sng" dirty="0">
                          <a:solidFill>
                            <a:schemeClr val="tx1"/>
                          </a:solidFill>
                        </a:rPr>
                        <a:t>予算：</a:t>
                      </a:r>
                      <a:r>
                        <a:rPr lang="en-US" altLang="ja-JP" sz="1200" b="0" u="sng" dirty="0">
                          <a:solidFill>
                            <a:schemeClr val="tx1"/>
                          </a:solidFill>
                        </a:rPr>
                        <a:t>88</a:t>
                      </a:r>
                      <a:r>
                        <a:rPr lang="ja-JP" altLang="en-US" sz="1200" b="0" u="sng" dirty="0">
                          <a:solidFill>
                            <a:schemeClr val="tx1"/>
                          </a:solidFill>
                        </a:rPr>
                        <a:t>億円</a:t>
                      </a:r>
                      <a:r>
                        <a:rPr lang="ja-JP" altLang="en-US" sz="1200" b="0" dirty="0">
                          <a:solidFill>
                            <a:schemeClr val="tx1"/>
                          </a:solidFill>
                        </a:rPr>
                        <a:t>）</a:t>
                      </a:r>
                      <a:endParaRPr kumimoji="1" lang="ja-JP" altLang="en-US" sz="1200" b="0" dirty="0">
                        <a:solidFill>
                          <a:schemeClr val="tx1"/>
                        </a:solidFill>
                      </a:endParaRPr>
                    </a:p>
                  </a:txBody>
                  <a:tcPr>
                    <a:lnR w="12700" cap="flat" cmpd="sng" algn="ctr">
                      <a:solidFill>
                        <a:schemeClr val="tx1"/>
                      </a:solidFill>
                      <a:prstDash val="lgDash"/>
                      <a:round/>
                      <a:headEnd type="none" w="med" len="med"/>
                      <a:tailEnd type="none" w="med" len="med"/>
                    </a:lnR>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altLang="ja-JP" sz="1200" b="0" dirty="0">
                          <a:solidFill>
                            <a:schemeClr val="tx1"/>
                          </a:solidFill>
                        </a:rPr>
                        <a:t>2018</a:t>
                      </a:r>
                      <a:r>
                        <a:rPr lang="ja-JP" altLang="en-US" sz="1200" b="0" dirty="0">
                          <a:solidFill>
                            <a:schemeClr val="tx1"/>
                          </a:solidFill>
                        </a:rPr>
                        <a:t>年</a:t>
                      </a:r>
                      <a:r>
                        <a:rPr lang="en-US" altLang="ja-JP" sz="1200" b="0" dirty="0">
                          <a:solidFill>
                            <a:schemeClr val="tx1"/>
                          </a:solidFill>
                        </a:rPr>
                        <a:t>4</a:t>
                      </a:r>
                      <a:r>
                        <a:rPr lang="ja-JP" altLang="en-US" sz="1200" b="0" dirty="0">
                          <a:solidFill>
                            <a:schemeClr val="tx1"/>
                          </a:solidFill>
                        </a:rPr>
                        <a:t>月～：償還事務センターにて償還払い事務を開始</a:t>
                      </a:r>
                    </a:p>
                    <a:p>
                      <a:pPr marL="0" marR="0" lvl="0" indent="0" algn="l" defTabSz="914400" rtl="0" eaLnBrk="1" fontAlgn="auto" latinLnBrk="0" hangingPunct="1">
                        <a:lnSpc>
                          <a:spcPct val="100000"/>
                        </a:lnSpc>
                        <a:spcBef>
                          <a:spcPts val="0"/>
                        </a:spcBef>
                        <a:spcAft>
                          <a:spcPts val="0"/>
                        </a:spcAft>
                        <a:buClrTx/>
                        <a:buSzTx/>
                        <a:buFontTx/>
                        <a:buNone/>
                        <a:tabLst/>
                        <a:defRPr/>
                      </a:pPr>
                      <a:r>
                        <a:rPr lang="en-US" altLang="ja-JP" sz="1200" b="0" dirty="0">
                          <a:solidFill>
                            <a:schemeClr val="tx1"/>
                          </a:solidFill>
                        </a:rPr>
                        <a:t>2019</a:t>
                      </a:r>
                      <a:r>
                        <a:rPr lang="ja-JP" altLang="en-US" sz="1200" b="0" dirty="0">
                          <a:solidFill>
                            <a:schemeClr val="tx1"/>
                          </a:solidFill>
                        </a:rPr>
                        <a:t>年</a:t>
                      </a:r>
                      <a:r>
                        <a:rPr lang="en-US" altLang="ja-JP" sz="1200" b="0" dirty="0">
                          <a:solidFill>
                            <a:schemeClr val="tx1"/>
                          </a:solidFill>
                        </a:rPr>
                        <a:t>4</a:t>
                      </a:r>
                      <a:r>
                        <a:rPr lang="ja-JP" altLang="en-US" sz="1200" b="0" dirty="0">
                          <a:solidFill>
                            <a:schemeClr val="tx1"/>
                          </a:solidFill>
                        </a:rPr>
                        <a:t>月診療～：自動償還開始</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US" altLang="ja-JP" sz="1200" b="0" dirty="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lang="en-US" altLang="ja-JP" sz="1200" b="0" dirty="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ja-JP" altLang="en-US" sz="1200" b="0" dirty="0">
                          <a:solidFill>
                            <a:schemeClr val="tx1"/>
                          </a:solidFill>
                        </a:rPr>
                        <a:t>（</a:t>
                      </a:r>
                      <a:r>
                        <a:rPr lang="en-US" altLang="ja-JP" sz="1200" b="0" u="sng" dirty="0">
                          <a:solidFill>
                            <a:schemeClr val="tx1"/>
                          </a:solidFill>
                        </a:rPr>
                        <a:t>2022</a:t>
                      </a:r>
                      <a:r>
                        <a:rPr lang="ja-JP" altLang="en-US" sz="1200" b="0" u="sng" dirty="0">
                          <a:solidFill>
                            <a:schemeClr val="tx1"/>
                          </a:solidFill>
                        </a:rPr>
                        <a:t>予算：</a:t>
                      </a:r>
                      <a:r>
                        <a:rPr lang="en-US" altLang="ja-JP" sz="1200" b="0" u="sng" dirty="0">
                          <a:solidFill>
                            <a:schemeClr val="tx1"/>
                          </a:solidFill>
                        </a:rPr>
                        <a:t>96</a:t>
                      </a:r>
                      <a:r>
                        <a:rPr lang="ja-JP" altLang="en-US" sz="1200" b="0" u="sng" dirty="0">
                          <a:solidFill>
                            <a:schemeClr val="tx1"/>
                          </a:solidFill>
                        </a:rPr>
                        <a:t>億円</a:t>
                      </a:r>
                      <a:r>
                        <a:rPr lang="ja-JP" altLang="en-US" sz="1200" b="0" dirty="0">
                          <a:solidFill>
                            <a:schemeClr val="tx1"/>
                          </a:solidFill>
                        </a:rPr>
                        <a:t>）</a:t>
                      </a:r>
                    </a:p>
                    <a:p>
                      <a:endParaRPr kumimoji="1" lang="ja-JP" altLang="en-US" sz="1200" b="0" dirty="0">
                        <a:solidFill>
                          <a:schemeClr val="tx1"/>
                        </a:solidFill>
                      </a:endParaRPr>
                    </a:p>
                  </a:txBody>
                  <a:tcPr>
                    <a:lnL w="12700" cap="flat" cmpd="sng" algn="ctr">
                      <a:solidFill>
                        <a:schemeClr val="tx1"/>
                      </a:solidFill>
                      <a:prstDash val="lgDash"/>
                      <a:round/>
                      <a:headEnd type="none" w="med" len="med"/>
                      <a:tailEnd type="none" w="med" len="med"/>
                    </a:lnL>
                    <a:noFill/>
                  </a:tcPr>
                </a:tc>
                <a:extLst>
                  <a:ext uri="{0D108BD9-81ED-4DB2-BD59-A6C34878D82A}">
                    <a16:rowId xmlns:a16="http://schemas.microsoft.com/office/drawing/2014/main" val="10003"/>
                  </a:ext>
                </a:extLst>
              </a:tr>
            </a:tbl>
          </a:graphicData>
        </a:graphic>
      </p:graphicFrame>
      <p:sp>
        <p:nvSpPr>
          <p:cNvPr id="10" name="テキスト ボックス 9"/>
          <p:cNvSpPr txBox="1"/>
          <p:nvPr/>
        </p:nvSpPr>
        <p:spPr>
          <a:xfrm>
            <a:off x="251520" y="232182"/>
            <a:ext cx="7704856"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③　新規・拡充した施策・事業の概要</a:t>
            </a:r>
          </a:p>
        </p:txBody>
      </p:sp>
      <p:cxnSp>
        <p:nvCxnSpPr>
          <p:cNvPr id="11" name="直線コネクタ 10"/>
          <p:cNvCxnSpPr/>
          <p:nvPr/>
        </p:nvCxnSpPr>
        <p:spPr>
          <a:xfrm>
            <a:off x="251520" y="520214"/>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6" name="角丸四角形 15"/>
          <p:cNvSpPr/>
          <p:nvPr/>
        </p:nvSpPr>
        <p:spPr>
          <a:xfrm>
            <a:off x="279300" y="608573"/>
            <a:ext cx="1844428" cy="343689"/>
          </a:xfrm>
          <a:prstGeom prst="roundRect">
            <a:avLst/>
          </a:prstGeom>
          <a:noFill/>
          <a:effectLst/>
        </p:spPr>
        <p:style>
          <a:lnRef idx="1">
            <a:schemeClr val="accent1"/>
          </a:lnRef>
          <a:fillRef idx="2">
            <a:schemeClr val="accent1"/>
          </a:fillRef>
          <a:effectRef idx="1">
            <a:schemeClr val="accent1"/>
          </a:effectRef>
          <a:fontRef idx="minor">
            <a:schemeClr val="dk1"/>
          </a:fontRef>
        </p:style>
        <p:txBody>
          <a:bodyPr vert="horz"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こども・子育て①</a:t>
            </a:r>
          </a:p>
        </p:txBody>
      </p:sp>
      <p:sp>
        <p:nvSpPr>
          <p:cNvPr id="12" name="テキスト ボックス 36"/>
          <p:cNvSpPr txBox="1"/>
          <p:nvPr/>
        </p:nvSpPr>
        <p:spPr>
          <a:xfrm>
            <a:off x="55366" y="70266"/>
            <a:ext cx="3491880"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Ⅰ</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　政策の刷新・現役世代の重点投資（子育て</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教育）</a:t>
            </a:r>
          </a:p>
        </p:txBody>
      </p:sp>
      <p:sp>
        <p:nvSpPr>
          <p:cNvPr id="3" name="スライド番号プレースホルダー 2"/>
          <p:cNvSpPr>
            <a:spLocks noGrp="1"/>
          </p:cNvSpPr>
          <p:nvPr>
            <p:ph type="sldNum" sz="quarter" idx="12"/>
          </p:nvPr>
        </p:nvSpPr>
        <p:spPr/>
        <p:txBody>
          <a:bodyPr/>
          <a:lstStyle/>
          <a:p>
            <a:fld id="{CCEC3038-1CF1-4B63-9920-55248DCFBA97}" type="slidenum">
              <a:rPr kumimoji="1" lang="ja-JP" altLang="en-US" smtClean="0"/>
              <a:pPr/>
              <a:t>8</a:t>
            </a:fld>
            <a:endParaRPr kumimoji="1" lang="ja-JP" altLang="en-US"/>
          </a:p>
        </p:txBody>
      </p:sp>
    </p:spTree>
    <p:extLst>
      <p:ext uri="{BB962C8B-B14F-4D97-AF65-F5344CB8AC3E}">
        <p14:creationId xmlns:p14="http://schemas.microsoft.com/office/powerpoint/2010/main" val="2355357455"/>
      </p:ext>
    </p:extLst>
  </p:cSld>
  <p:clrMapOvr>
    <a:masterClrMapping/>
  </p:clrMapOvr>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テキスト ボックス 9"/>
          <p:cNvSpPr txBox="1"/>
          <p:nvPr/>
        </p:nvSpPr>
        <p:spPr>
          <a:xfrm>
            <a:off x="0" y="-27384"/>
            <a:ext cx="7200000" cy="461665"/>
          </a:xfrm>
          <a:prstGeom prst="rect">
            <a:avLst/>
          </a:prstGeom>
          <a:solidFill>
            <a:srgbClr val="0070C0"/>
          </a:solidFill>
        </p:spPr>
        <p:txBody>
          <a:bodyPr wrap="square" rtlCol="0">
            <a:spAutoFit/>
          </a:bodyPr>
          <a:lstStyle/>
          <a:p>
            <a:r>
              <a:rPr lang="en-US" altLang="ja-JP" sz="2400" b="1" u="sng" dirty="0">
                <a:solidFill>
                  <a:schemeClr val="bg1"/>
                </a:solidFill>
                <a:latin typeface="BIZ UDゴシック" panose="020B0400000000000000" pitchFamily="49" charset="-128"/>
                <a:ea typeface="BIZ UDゴシック" panose="020B0400000000000000" pitchFamily="49" charset="-128"/>
              </a:rPr>
              <a:t>Ⅱ</a:t>
            </a:r>
            <a:r>
              <a:rPr kumimoji="1" lang="en-US" altLang="ja-JP" sz="2400" b="1" u="sng" dirty="0">
                <a:solidFill>
                  <a:schemeClr val="bg1"/>
                </a:solidFill>
                <a:latin typeface="BIZ UDゴシック" panose="020B0400000000000000" pitchFamily="49" charset="-128"/>
                <a:ea typeface="BIZ UDゴシック" panose="020B0400000000000000" pitchFamily="49" charset="-128"/>
              </a:rPr>
              <a:t>【</a:t>
            </a:r>
            <a:r>
              <a:rPr kumimoji="1" lang="ja-JP" altLang="en-US" sz="2400" b="1" u="sng" dirty="0">
                <a:solidFill>
                  <a:schemeClr val="bg1"/>
                </a:solidFill>
                <a:latin typeface="BIZ UDゴシック" panose="020B0400000000000000" pitchFamily="49" charset="-128"/>
                <a:ea typeface="BIZ UDゴシック" panose="020B0400000000000000" pitchFamily="49" charset="-128"/>
              </a:rPr>
              <a:t>民営化の取組</a:t>
            </a:r>
            <a:r>
              <a:rPr kumimoji="1" lang="en-US" altLang="ja-JP" sz="2400" b="1" u="sng" dirty="0">
                <a:solidFill>
                  <a:schemeClr val="bg1"/>
                </a:solidFill>
                <a:latin typeface="BIZ UDゴシック" panose="020B0400000000000000" pitchFamily="49" charset="-128"/>
                <a:ea typeface="BIZ UDゴシック" panose="020B0400000000000000" pitchFamily="49" charset="-128"/>
              </a:rPr>
              <a:t>】</a:t>
            </a:r>
            <a:r>
              <a:rPr kumimoji="1" lang="ja-JP" altLang="en-US" sz="2400" b="1" u="sng" dirty="0">
                <a:solidFill>
                  <a:schemeClr val="bg1"/>
                </a:solidFill>
                <a:latin typeface="BIZ UDゴシック" panose="020B0400000000000000" pitchFamily="49" charset="-128"/>
                <a:ea typeface="BIZ UDゴシック" panose="020B0400000000000000" pitchFamily="49" charset="-128"/>
              </a:rPr>
              <a:t>（３）水道</a:t>
            </a:r>
          </a:p>
        </p:txBody>
      </p:sp>
      <p:sp>
        <p:nvSpPr>
          <p:cNvPr id="11" name="角丸四角形 1">
            <a:extLst>
              <a:ext uri="{FF2B5EF4-FFF2-40B4-BE49-F238E27FC236}">
                <a16:creationId xmlns:a16="http://schemas.microsoft.com/office/drawing/2014/main" id="{A419C5E8-323C-BB16-1075-AB750C155326}"/>
              </a:ext>
            </a:extLst>
          </p:cNvPr>
          <p:cNvSpPr/>
          <p:nvPr/>
        </p:nvSpPr>
        <p:spPr>
          <a:xfrm>
            <a:off x="6685512" y="3933055"/>
            <a:ext cx="2088232" cy="2281787"/>
          </a:xfrm>
          <a:prstGeom prst="roundRect">
            <a:avLst>
              <a:gd name="adj" fmla="val 5588"/>
            </a:avLst>
          </a:prstGeom>
          <a:solidFill>
            <a:srgbClr val="05E0DB">
              <a:lumMod val="60000"/>
              <a:lumOff val="40000"/>
              <a:alpha val="50000"/>
            </a:srgbClr>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89</a:t>
            </a:fld>
            <a:endParaRPr lang="ja-JP" altLang="en-US"/>
          </a:p>
        </p:txBody>
      </p:sp>
      <p:graphicFrame>
        <p:nvGraphicFramePr>
          <p:cNvPr id="6" name="表 5"/>
          <p:cNvGraphicFramePr>
            <a:graphicFrameLocks noGrp="1"/>
          </p:cNvGraphicFramePr>
          <p:nvPr>
            <p:extLst>
              <p:ext uri="{D42A27DB-BD31-4B8C-83A1-F6EECF244321}">
                <p14:modId xmlns:p14="http://schemas.microsoft.com/office/powerpoint/2010/main" val="2364800304"/>
              </p:ext>
            </p:extLst>
          </p:nvPr>
        </p:nvGraphicFramePr>
        <p:xfrm>
          <a:off x="361734" y="606523"/>
          <a:ext cx="8424936" cy="5608320"/>
        </p:xfrm>
        <a:graphic>
          <a:graphicData uri="http://schemas.openxmlformats.org/drawingml/2006/table">
            <a:tbl>
              <a:tblPr firstRow="1">
                <a:tableStyleId>{5C22544A-7EE6-4342-B048-85BDC9FD1C3A}</a:tableStyleId>
              </a:tblPr>
              <a:tblGrid>
                <a:gridCol w="2356127">
                  <a:extLst>
                    <a:ext uri="{9D8B030D-6E8A-4147-A177-3AD203B41FA5}">
                      <a16:colId xmlns:a16="http://schemas.microsoft.com/office/drawing/2014/main" val="20000"/>
                    </a:ext>
                  </a:extLst>
                </a:gridCol>
                <a:gridCol w="1926147">
                  <a:extLst>
                    <a:ext uri="{9D8B030D-6E8A-4147-A177-3AD203B41FA5}">
                      <a16:colId xmlns:a16="http://schemas.microsoft.com/office/drawing/2014/main" val="20001"/>
                    </a:ext>
                  </a:extLst>
                </a:gridCol>
                <a:gridCol w="2016224">
                  <a:extLst>
                    <a:ext uri="{9D8B030D-6E8A-4147-A177-3AD203B41FA5}">
                      <a16:colId xmlns:a16="http://schemas.microsoft.com/office/drawing/2014/main" val="20002"/>
                    </a:ext>
                  </a:extLst>
                </a:gridCol>
                <a:gridCol w="2126438">
                  <a:extLst>
                    <a:ext uri="{9D8B030D-6E8A-4147-A177-3AD203B41FA5}">
                      <a16:colId xmlns:a16="http://schemas.microsoft.com/office/drawing/2014/main" val="20003"/>
                    </a:ext>
                  </a:extLst>
                </a:gridCol>
              </a:tblGrid>
              <a:tr h="296776">
                <a:tc>
                  <a:txBody>
                    <a:bodyPr/>
                    <a:lstStyle/>
                    <a:p>
                      <a:pPr algn="ctr"/>
                      <a:r>
                        <a:rPr kumimoji="1" lang="ja-JP" altLang="en-US" sz="1800" b="0" dirty="0">
                          <a:solidFill>
                            <a:schemeClr val="tx1"/>
                          </a:solidFill>
                        </a:rPr>
                        <a:t>＜</a:t>
                      </a:r>
                      <a:r>
                        <a:rPr kumimoji="1" lang="en-US" altLang="ja-JP" sz="1800" b="0" dirty="0">
                          <a:solidFill>
                            <a:schemeClr val="tx1"/>
                          </a:solidFill>
                        </a:rPr>
                        <a:t>Why</a:t>
                      </a:r>
                      <a:r>
                        <a:rPr kumimoji="1" lang="ja-JP" altLang="en-US" sz="1800" b="0" dirty="0">
                          <a:solidFill>
                            <a:schemeClr val="tx1"/>
                          </a:solidFill>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kumimoji="1" lang="ja-JP" altLang="en-US" sz="1800" b="0" dirty="0">
                          <a:solidFill>
                            <a:schemeClr val="tx1"/>
                          </a:solidFill>
                        </a:rPr>
                        <a:t>＜</a:t>
                      </a:r>
                      <a:r>
                        <a:rPr kumimoji="1" lang="en-US" altLang="ja-JP" sz="1800" b="0" dirty="0">
                          <a:solidFill>
                            <a:schemeClr val="tx1"/>
                          </a:solidFill>
                        </a:rPr>
                        <a:t>Vision</a:t>
                      </a:r>
                      <a:r>
                        <a:rPr kumimoji="1" lang="ja-JP" altLang="en-US" sz="1800" b="0" dirty="0">
                          <a:solidFill>
                            <a:schemeClr val="tx1"/>
                          </a:solidFill>
                        </a:rPr>
                        <a:t>＞</a:t>
                      </a:r>
                    </a:p>
                  </a:txBody>
                  <a:tcPr anchor="ctr">
                    <a:lnL w="12700" cap="flat" cmpd="sng" algn="ctr">
                      <a:solidFill>
                        <a:schemeClr val="tx1"/>
                      </a:solidFill>
                      <a:prstDash val="sysDash"/>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kumimoji="1" lang="ja-JP" altLang="en-US" sz="1800" b="0" dirty="0">
                          <a:solidFill>
                            <a:schemeClr val="tx1"/>
                          </a:solidFill>
                        </a:rPr>
                        <a:t>＜</a:t>
                      </a:r>
                      <a:r>
                        <a:rPr kumimoji="1" lang="en-US" altLang="ja-JP" sz="1800" b="0" dirty="0">
                          <a:solidFill>
                            <a:schemeClr val="tx1"/>
                          </a:solidFill>
                        </a:rPr>
                        <a:t>What</a:t>
                      </a:r>
                      <a:r>
                        <a:rPr kumimoji="1" lang="ja-JP" altLang="en-US" sz="1800" b="0" dirty="0">
                          <a:solidFill>
                            <a:schemeClr val="tx1"/>
                          </a:solidFill>
                        </a:rPr>
                        <a:t>＞</a:t>
                      </a:r>
                    </a:p>
                  </a:txBody>
                  <a:tcPr anchor="ctr">
                    <a:lnL w="12700" cap="flat" cmpd="sng" algn="ctr">
                      <a:solidFill>
                        <a:schemeClr val="tx1"/>
                      </a:solidFill>
                      <a:prstDash val="sysDash"/>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kumimoji="1" lang="ja-JP" altLang="en-US" sz="1800" b="0" dirty="0">
                          <a:solidFill>
                            <a:schemeClr val="tx1"/>
                          </a:solidFill>
                        </a:rPr>
                        <a:t>＜</a:t>
                      </a:r>
                      <a:r>
                        <a:rPr kumimoji="1" lang="en-US" altLang="ja-JP" sz="1800" b="0" dirty="0">
                          <a:solidFill>
                            <a:schemeClr val="tx1"/>
                          </a:solidFill>
                        </a:rPr>
                        <a:t>Outcome</a:t>
                      </a:r>
                      <a:r>
                        <a:rPr kumimoji="1" lang="ja-JP" altLang="en-US" sz="1800" b="0" dirty="0">
                          <a:solidFill>
                            <a:schemeClr val="tx1"/>
                          </a:solidFill>
                        </a:rPr>
                        <a:t>＞</a:t>
                      </a:r>
                    </a:p>
                  </a:txBody>
                  <a:tcPr anchor="ctr">
                    <a:lnL w="12700" cap="flat" cmpd="sng" algn="ctr">
                      <a:solidFill>
                        <a:schemeClr val="tx1"/>
                      </a:solidFill>
                      <a:prstDash val="sysDash"/>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4832981">
                <a:tc>
                  <a:txBody>
                    <a:bodyPr/>
                    <a:lstStyle/>
                    <a:p>
                      <a:pPr marL="72000" indent="-457200">
                        <a:lnSpc>
                          <a:spcPct val="100000"/>
                        </a:lnSpc>
                        <a:spcBef>
                          <a:spcPts val="0"/>
                        </a:spcBef>
                        <a:spcAft>
                          <a:spcPts val="0"/>
                        </a:spcAft>
                      </a:pPr>
                      <a:r>
                        <a:rPr lang="ja-JP" altLang="en-US" sz="1300" dirty="0">
                          <a:latin typeface="+mn-lt"/>
                          <a:ea typeface="+mn-ea"/>
                        </a:rPr>
                        <a:t>（前頁からの続き）</a:t>
                      </a:r>
                      <a:endParaRPr lang="en-US" altLang="ja-JP" sz="1300" dirty="0">
                        <a:latin typeface="+mn-lt"/>
                        <a:ea typeface="+mn-ea"/>
                      </a:endParaRPr>
                    </a:p>
                    <a:p>
                      <a:pPr marL="72000" indent="-457200">
                        <a:lnSpc>
                          <a:spcPct val="100000"/>
                        </a:lnSpc>
                        <a:spcBef>
                          <a:spcPts val="0"/>
                        </a:spcBef>
                        <a:spcAft>
                          <a:spcPts val="0"/>
                        </a:spcAft>
                      </a:pPr>
                      <a:endParaRPr lang="en-US" altLang="ja-JP" sz="1300" dirty="0">
                        <a:latin typeface="+mn-lt"/>
                        <a:ea typeface="+mn-ea"/>
                      </a:endParaRPr>
                    </a:p>
                    <a:p>
                      <a:pPr marL="72000" indent="-457200">
                        <a:lnSpc>
                          <a:spcPct val="100000"/>
                        </a:lnSpc>
                        <a:spcBef>
                          <a:spcPts val="0"/>
                        </a:spcBef>
                        <a:spcAft>
                          <a:spcPts val="0"/>
                        </a:spcAft>
                      </a:pPr>
                      <a:r>
                        <a:rPr lang="ja-JP" altLang="en-US" sz="1300" dirty="0">
                          <a:latin typeface="+mn-lt"/>
                          <a:ea typeface="+mn-ea"/>
                        </a:rPr>
                        <a:t>（その他の経営課題）</a:t>
                      </a:r>
                    </a:p>
                    <a:p>
                      <a:pPr marL="72000" indent="-457200">
                        <a:lnSpc>
                          <a:spcPct val="100000"/>
                        </a:lnSpc>
                        <a:spcBef>
                          <a:spcPts val="0"/>
                        </a:spcBef>
                        <a:spcAft>
                          <a:spcPts val="0"/>
                        </a:spcAft>
                      </a:pPr>
                      <a:r>
                        <a:rPr lang="ja-JP" altLang="en-US" sz="1300" dirty="0">
                          <a:latin typeface="+mn-lt"/>
                          <a:ea typeface="+mn-ea"/>
                        </a:rPr>
                        <a:t>・職員数は、業務の委託化や効率化などにより削減に努めているものの、類似都市との比較では、職員一人あたりの生産性はなお低い状況にある。</a:t>
                      </a:r>
                    </a:p>
                    <a:p>
                      <a:pPr marL="72000" indent="-457200">
                        <a:lnSpc>
                          <a:spcPct val="100000"/>
                        </a:lnSpc>
                        <a:spcBef>
                          <a:spcPts val="0"/>
                        </a:spcBef>
                        <a:spcAft>
                          <a:spcPts val="0"/>
                        </a:spcAft>
                      </a:pPr>
                      <a:r>
                        <a:rPr lang="ja-JP" altLang="en-US" sz="1300" dirty="0">
                          <a:latin typeface="+mn-lt"/>
                          <a:ea typeface="+mn-ea"/>
                        </a:rPr>
                        <a:t>・企業債残高は、新規借入れの抑制や繰上げ償還の実施などにより減少を図っているものの、類似都市との比較では、給水収益に対する企業債残高の比率は依然として高い。</a:t>
                      </a:r>
                    </a:p>
                    <a:p>
                      <a:pPr marL="72000" indent="-457200">
                        <a:lnSpc>
                          <a:spcPct val="100000"/>
                        </a:lnSpc>
                        <a:spcBef>
                          <a:spcPts val="0"/>
                        </a:spcBef>
                        <a:spcAft>
                          <a:spcPts val="0"/>
                        </a:spcAft>
                      </a:pPr>
                      <a:r>
                        <a:rPr lang="ja-JP" altLang="en-US" sz="1300" dirty="0">
                          <a:latin typeface="+mn-lt"/>
                          <a:ea typeface="+mn-ea"/>
                        </a:rPr>
                        <a:t>・経年管路の耐震化を促進していく必要があり、今後、多額の更新費用が見込まれる。</a:t>
                      </a:r>
                      <a:endParaRPr lang="en-US" altLang="ja-JP" sz="1300" dirty="0">
                        <a:latin typeface="+mn-lt"/>
                        <a:ea typeface="+mn-ea"/>
                      </a:endParaRPr>
                    </a:p>
                    <a:p>
                      <a:pPr marL="72000" indent="-457200">
                        <a:lnSpc>
                          <a:spcPct val="100000"/>
                        </a:lnSpc>
                        <a:spcBef>
                          <a:spcPts val="0"/>
                        </a:spcBef>
                        <a:spcAft>
                          <a:spcPts val="0"/>
                        </a:spcAft>
                      </a:pPr>
                      <a:endParaRPr lang="en-US" altLang="ja-JP" sz="1300" dirty="0">
                        <a:latin typeface="+mn-lt"/>
                        <a:ea typeface="+mn-ea"/>
                      </a:endParaRPr>
                    </a:p>
                    <a:p>
                      <a:pPr marL="72000" indent="-457200">
                        <a:lnSpc>
                          <a:spcPct val="100000"/>
                        </a:lnSpc>
                        <a:spcBef>
                          <a:spcPts val="0"/>
                        </a:spcBef>
                        <a:spcAft>
                          <a:spcPts val="0"/>
                        </a:spcAft>
                      </a:pPr>
                      <a:endParaRPr lang="en-US" altLang="ja-JP" sz="1300" dirty="0">
                        <a:latin typeface="+mn-lt"/>
                        <a:ea typeface="+mn-ea"/>
                      </a:endParaRPr>
                    </a:p>
                    <a:p>
                      <a:pPr marL="72000" indent="-457200">
                        <a:lnSpc>
                          <a:spcPct val="100000"/>
                        </a:lnSpc>
                        <a:spcBef>
                          <a:spcPts val="0"/>
                        </a:spcBef>
                        <a:spcAft>
                          <a:spcPts val="0"/>
                        </a:spcAft>
                      </a:pPr>
                      <a:endParaRPr lang="en-US" altLang="ja-JP" sz="1300" dirty="0">
                        <a:latin typeface="+mn-lt"/>
                        <a:ea typeface="+mn-ea"/>
                      </a:endParaRPr>
                    </a:p>
                    <a:p>
                      <a:pPr marL="72000" indent="-457200">
                        <a:lnSpc>
                          <a:spcPct val="100000"/>
                        </a:lnSpc>
                        <a:spcBef>
                          <a:spcPts val="0"/>
                        </a:spcBef>
                        <a:spcAft>
                          <a:spcPts val="0"/>
                        </a:spcAft>
                      </a:pPr>
                      <a:endParaRPr lang="en-US" altLang="ja-JP" sz="1300" dirty="0">
                        <a:latin typeface="+mn-lt"/>
                        <a:ea typeface="+mn-ea"/>
                      </a:endParaRPr>
                    </a:p>
                    <a:p>
                      <a:pPr marL="72000" indent="-457200">
                        <a:lnSpc>
                          <a:spcPct val="100000"/>
                        </a:lnSpc>
                        <a:spcBef>
                          <a:spcPts val="0"/>
                        </a:spcBef>
                        <a:spcAft>
                          <a:spcPts val="0"/>
                        </a:spcAft>
                      </a:pPr>
                      <a:endParaRPr lang="en-US" altLang="ja-JP" sz="1300" dirty="0">
                        <a:latin typeface="+mn-lt"/>
                        <a:ea typeface="+mn-ea"/>
                      </a:endParaRPr>
                    </a:p>
                    <a:p>
                      <a:pPr marL="72000" marR="0" indent="-457200" algn="l" defTabSz="914400" rtl="0" eaLnBrk="1" fontAlgn="auto" latinLnBrk="0" hangingPunct="1">
                        <a:lnSpc>
                          <a:spcPct val="100000"/>
                        </a:lnSpc>
                        <a:spcBef>
                          <a:spcPts val="0"/>
                        </a:spcBef>
                        <a:spcAft>
                          <a:spcPts val="0"/>
                        </a:spcAft>
                        <a:buClrTx/>
                        <a:buSzTx/>
                        <a:buFontTx/>
                        <a:buNone/>
                        <a:tabLst/>
                        <a:defRPr/>
                      </a:pPr>
                      <a:r>
                        <a:rPr lang="ja-JP" altLang="en-US" sz="1300" dirty="0">
                          <a:latin typeface="+mn-lt"/>
                          <a:ea typeface="+mn-ea"/>
                        </a:rPr>
                        <a:t>（次頁に続く）</a:t>
                      </a:r>
                      <a:endParaRPr lang="en-US" altLang="ja-JP" sz="1300" dirty="0">
                        <a:latin typeface="+mn-lt"/>
                        <a:ea typeface="+mn-ea"/>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72000" indent="-457200">
                        <a:lnSpc>
                          <a:spcPct val="100000"/>
                        </a:lnSpc>
                        <a:spcBef>
                          <a:spcPts val="0"/>
                        </a:spcBef>
                        <a:spcAft>
                          <a:spcPts val="0"/>
                        </a:spcAft>
                      </a:pPr>
                      <a:r>
                        <a:rPr lang="ja-JP" altLang="en-US" sz="1300" dirty="0">
                          <a:latin typeface="+mn-lt"/>
                          <a:ea typeface="+mn-ea"/>
                        </a:rPr>
                        <a:t>②経営形態の見直し</a:t>
                      </a:r>
                    </a:p>
                    <a:p>
                      <a:pPr marL="72000" indent="-457200">
                        <a:lnSpc>
                          <a:spcPct val="100000"/>
                        </a:lnSpc>
                        <a:spcBef>
                          <a:spcPts val="0"/>
                        </a:spcBef>
                        <a:spcAft>
                          <a:spcPts val="0"/>
                        </a:spcAft>
                      </a:pPr>
                      <a:r>
                        <a:rPr lang="ja-JP" altLang="en-US" sz="1300" dirty="0">
                          <a:latin typeface="+mn-lt"/>
                          <a:ea typeface="+mn-ea"/>
                        </a:rPr>
                        <a:t>・効率性の追求とともに、事業の発展性を追求するためには、広域化の推進に加え、運営組織を民営化</a:t>
                      </a:r>
                      <a:r>
                        <a:rPr lang="ja-JP" altLang="en-US" sz="1300" b="0" dirty="0">
                          <a:solidFill>
                            <a:schemeClr val="tx1"/>
                          </a:solidFill>
                          <a:latin typeface="+mn-lt"/>
                          <a:ea typeface="+mn-ea"/>
                        </a:rPr>
                        <a:t>（官民連携）</a:t>
                      </a:r>
                      <a:r>
                        <a:rPr lang="ja-JP" altLang="en-US" sz="1300" dirty="0">
                          <a:latin typeface="+mn-lt"/>
                          <a:ea typeface="+mn-ea"/>
                        </a:rPr>
                        <a:t>する。</a:t>
                      </a:r>
                    </a:p>
                    <a:p>
                      <a:pPr marL="72000" indent="-457200">
                        <a:lnSpc>
                          <a:spcPct val="100000"/>
                        </a:lnSpc>
                        <a:spcBef>
                          <a:spcPts val="0"/>
                        </a:spcBef>
                        <a:spcAft>
                          <a:spcPts val="0"/>
                        </a:spcAft>
                      </a:pPr>
                      <a:endParaRPr lang="en-US" altLang="ja-JP" sz="1300" dirty="0">
                        <a:latin typeface="+mn-lt"/>
                        <a:ea typeface="+mn-ea"/>
                      </a:endParaRPr>
                    </a:p>
                  </a:txBody>
                  <a:tcPr>
                    <a:lnL w="12700" cap="flat" cmpd="sng" algn="ctr">
                      <a:solidFill>
                        <a:schemeClr val="tx1"/>
                      </a:solidFill>
                      <a:prstDash val="sysDash"/>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72000" indent="-457200">
                        <a:lnSpc>
                          <a:spcPct val="100000"/>
                        </a:lnSpc>
                        <a:spcBef>
                          <a:spcPts val="0"/>
                        </a:spcBef>
                        <a:spcAft>
                          <a:spcPts val="0"/>
                        </a:spcAft>
                      </a:pPr>
                      <a:r>
                        <a:rPr lang="ja-JP" altLang="en-US" sz="1300" dirty="0">
                          <a:latin typeface="+mn-lt"/>
                          <a:ea typeface="+mn-ea"/>
                        </a:rPr>
                        <a:t>②経営形態の見直し</a:t>
                      </a:r>
                      <a:endParaRPr lang="en-US" altLang="ja-JP" sz="1300" dirty="0">
                        <a:latin typeface="+mn-lt"/>
                        <a:ea typeface="+mn-ea"/>
                      </a:endParaRPr>
                    </a:p>
                    <a:p>
                      <a:pPr marL="72000" indent="-457200">
                        <a:lnSpc>
                          <a:spcPct val="100000"/>
                        </a:lnSpc>
                        <a:spcBef>
                          <a:spcPts val="0"/>
                        </a:spcBef>
                        <a:spcAft>
                          <a:spcPts val="0"/>
                        </a:spcAft>
                      </a:pPr>
                      <a:r>
                        <a:rPr lang="ja-JP" altLang="en-US" sz="1300" dirty="0">
                          <a:latin typeface="+mn-lt"/>
                          <a:ea typeface="+mn-ea"/>
                        </a:rPr>
                        <a:t>・市水道事業の民営化</a:t>
                      </a:r>
                      <a:r>
                        <a:rPr lang="ja-JP" altLang="en-US" sz="1300" b="0" dirty="0">
                          <a:solidFill>
                            <a:schemeClr val="tx1"/>
                          </a:solidFill>
                          <a:latin typeface="+mn-lt"/>
                          <a:ea typeface="+mn-ea"/>
                        </a:rPr>
                        <a:t>（官民連携）</a:t>
                      </a:r>
                      <a:endParaRPr lang="en-US" altLang="ja-JP" sz="1300" b="0" dirty="0">
                        <a:solidFill>
                          <a:schemeClr val="tx1"/>
                        </a:solidFill>
                        <a:latin typeface="+mn-lt"/>
                        <a:ea typeface="+mn-ea"/>
                      </a:endParaRPr>
                    </a:p>
                    <a:p>
                      <a:pPr marL="72000" indent="-457200">
                        <a:lnSpc>
                          <a:spcPct val="100000"/>
                        </a:lnSpc>
                        <a:spcBef>
                          <a:spcPts val="0"/>
                        </a:spcBef>
                        <a:spcAft>
                          <a:spcPts val="0"/>
                        </a:spcAft>
                      </a:pPr>
                      <a:endParaRPr lang="en-US" altLang="ja-JP" sz="1300" dirty="0">
                        <a:latin typeface="+mn-lt"/>
                        <a:ea typeface="+mn-ea"/>
                      </a:endParaRPr>
                    </a:p>
                  </a:txBody>
                  <a:tcPr>
                    <a:lnL w="12700" cap="flat" cmpd="sng" algn="ctr">
                      <a:solidFill>
                        <a:schemeClr val="tx1"/>
                      </a:solidFill>
                      <a:prstDash val="sysDash"/>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72000" indent="-457200">
                        <a:lnSpc>
                          <a:spcPct val="100000"/>
                        </a:lnSpc>
                      </a:pPr>
                      <a:r>
                        <a:rPr lang="ja-JP" altLang="en-US" sz="1300" strike="noStrike" baseline="0" dirty="0">
                          <a:solidFill>
                            <a:schemeClr val="tx1"/>
                          </a:solidFill>
                          <a:latin typeface="+mn-lt"/>
                          <a:ea typeface="+mn-ea"/>
                        </a:rPr>
                        <a:t>・国と協議を進め、事業認可、国庫補助、市に残る事業の位置づけ、指定管理者制度との併用の必要性など、法的課題を整理</a:t>
                      </a:r>
                      <a:endParaRPr lang="en-US" altLang="ja-JP" sz="1300" strike="noStrike" baseline="0" dirty="0">
                        <a:solidFill>
                          <a:schemeClr val="tx1"/>
                        </a:solidFill>
                        <a:latin typeface="+mn-lt"/>
                        <a:ea typeface="+mn-ea"/>
                      </a:endParaRPr>
                    </a:p>
                    <a:p>
                      <a:pPr marL="72000" indent="-457200">
                        <a:lnSpc>
                          <a:spcPct val="100000"/>
                        </a:lnSpc>
                      </a:pPr>
                      <a:r>
                        <a:rPr lang="ja-JP" altLang="en-US" sz="1300" strike="noStrike" dirty="0">
                          <a:solidFill>
                            <a:schemeClr val="tx1"/>
                          </a:solidFill>
                          <a:latin typeface="+mn-lt"/>
                          <a:ea typeface="+mn-ea"/>
                        </a:rPr>
                        <a:t>・民営化基本方針（案）の策定・公表（</a:t>
                      </a:r>
                      <a:r>
                        <a:rPr lang="en-US" altLang="ja-JP" sz="1300" strike="noStrike" dirty="0">
                          <a:solidFill>
                            <a:schemeClr val="tx1"/>
                          </a:solidFill>
                          <a:latin typeface="+mn-lt"/>
                          <a:ea typeface="+mn-ea"/>
                        </a:rPr>
                        <a:t>2014</a:t>
                      </a:r>
                      <a:r>
                        <a:rPr lang="ja-JP" altLang="en-US" sz="1300" strike="noStrike" dirty="0">
                          <a:solidFill>
                            <a:schemeClr val="tx1"/>
                          </a:solidFill>
                          <a:latin typeface="+mn-lt"/>
                          <a:ea typeface="+mn-ea"/>
                        </a:rPr>
                        <a:t>年</a:t>
                      </a:r>
                      <a:r>
                        <a:rPr lang="en-US" altLang="ja-JP" sz="1300" strike="noStrike" dirty="0">
                          <a:solidFill>
                            <a:schemeClr val="tx1"/>
                          </a:solidFill>
                          <a:latin typeface="+mn-lt"/>
                          <a:ea typeface="+mn-ea"/>
                        </a:rPr>
                        <a:t>4</a:t>
                      </a:r>
                      <a:r>
                        <a:rPr lang="ja-JP" altLang="en-US" sz="1300" strike="noStrike" dirty="0">
                          <a:solidFill>
                            <a:schemeClr val="tx1"/>
                          </a:solidFill>
                          <a:latin typeface="+mn-lt"/>
                          <a:ea typeface="+mn-ea"/>
                        </a:rPr>
                        <a:t>月）</a:t>
                      </a:r>
                      <a:endParaRPr lang="en-US" altLang="ja-JP" sz="1300" strike="noStrike" dirty="0">
                        <a:solidFill>
                          <a:schemeClr val="tx1"/>
                        </a:solidFill>
                        <a:latin typeface="+mn-lt"/>
                        <a:ea typeface="+mn-ea"/>
                      </a:endParaRPr>
                    </a:p>
                    <a:p>
                      <a:pPr marL="72000" marR="0" indent="-457200" algn="l" defTabSz="914400" rtl="0" eaLnBrk="1" fontAlgn="auto" latinLnBrk="0" hangingPunct="1">
                        <a:lnSpc>
                          <a:spcPct val="100000"/>
                        </a:lnSpc>
                        <a:spcBef>
                          <a:spcPts val="0"/>
                        </a:spcBef>
                        <a:spcAft>
                          <a:spcPts val="0"/>
                        </a:spcAft>
                        <a:buClrTx/>
                        <a:buSzTx/>
                        <a:buFontTx/>
                        <a:buNone/>
                        <a:tabLst/>
                        <a:defRPr/>
                      </a:pPr>
                      <a:r>
                        <a:rPr lang="ja-JP" altLang="en-US" sz="1300" dirty="0">
                          <a:solidFill>
                            <a:schemeClr val="tx1"/>
                          </a:solidFill>
                          <a:latin typeface="+mn-lt"/>
                          <a:ea typeface="+mn-ea"/>
                        </a:rPr>
                        <a:t>・公共施設等運営権制度の活用について（実施プラン案）等の策定・公表（</a:t>
                      </a:r>
                      <a:r>
                        <a:rPr lang="en-US" altLang="ja-JP" sz="1300" dirty="0">
                          <a:solidFill>
                            <a:schemeClr val="tx1"/>
                          </a:solidFill>
                          <a:latin typeface="+mn-lt"/>
                          <a:ea typeface="+mn-ea"/>
                        </a:rPr>
                        <a:t>2014</a:t>
                      </a:r>
                      <a:r>
                        <a:rPr lang="ja-JP" altLang="en-US" sz="1300" dirty="0">
                          <a:solidFill>
                            <a:schemeClr val="tx1"/>
                          </a:solidFill>
                          <a:latin typeface="+mn-lt"/>
                          <a:ea typeface="+mn-ea"/>
                        </a:rPr>
                        <a:t>年</a:t>
                      </a:r>
                      <a:r>
                        <a:rPr lang="en-US" altLang="ja-JP" sz="1300" dirty="0">
                          <a:solidFill>
                            <a:schemeClr val="tx1"/>
                          </a:solidFill>
                          <a:latin typeface="+mn-lt"/>
                          <a:ea typeface="+mn-ea"/>
                        </a:rPr>
                        <a:t>11</a:t>
                      </a:r>
                      <a:r>
                        <a:rPr lang="ja-JP" altLang="en-US" sz="1300" dirty="0">
                          <a:solidFill>
                            <a:schemeClr val="tx1"/>
                          </a:solidFill>
                          <a:latin typeface="+mn-lt"/>
                          <a:ea typeface="+mn-ea"/>
                        </a:rPr>
                        <a:t>月→</a:t>
                      </a:r>
                      <a:r>
                        <a:rPr lang="en-US" altLang="ja-JP" sz="1300" dirty="0">
                          <a:solidFill>
                            <a:schemeClr val="tx1"/>
                          </a:solidFill>
                          <a:latin typeface="+mn-lt"/>
                          <a:ea typeface="+mn-ea"/>
                        </a:rPr>
                        <a:t>2015</a:t>
                      </a:r>
                      <a:r>
                        <a:rPr lang="ja-JP" altLang="en-US" sz="1300" dirty="0">
                          <a:solidFill>
                            <a:schemeClr val="tx1"/>
                          </a:solidFill>
                          <a:latin typeface="+mn-lt"/>
                          <a:ea typeface="+mn-ea"/>
                        </a:rPr>
                        <a:t>年度に修正）</a:t>
                      </a:r>
                      <a:endParaRPr lang="en-US" altLang="ja-JP" sz="1300" dirty="0">
                        <a:solidFill>
                          <a:schemeClr val="tx1"/>
                        </a:solidFill>
                        <a:latin typeface="+mn-lt"/>
                        <a:ea typeface="+mn-ea"/>
                      </a:endParaRPr>
                    </a:p>
                    <a:p>
                      <a:pPr marL="72000" marR="0" indent="-457200" algn="l" defTabSz="914400" rtl="0" eaLnBrk="1" fontAlgn="auto" latinLnBrk="0" hangingPunct="1">
                        <a:lnSpc>
                          <a:spcPct val="100000"/>
                        </a:lnSpc>
                        <a:spcBef>
                          <a:spcPts val="0"/>
                        </a:spcBef>
                        <a:spcAft>
                          <a:spcPts val="0"/>
                        </a:spcAft>
                        <a:buClrTx/>
                        <a:buSzTx/>
                        <a:buFontTx/>
                        <a:buNone/>
                        <a:tabLst/>
                        <a:defRPr/>
                      </a:pPr>
                      <a:r>
                        <a:rPr lang="ja-JP" altLang="en-US" sz="1300" spc="-20" baseline="0" dirty="0">
                          <a:solidFill>
                            <a:schemeClr val="tx1"/>
                          </a:solidFill>
                          <a:latin typeface="+mn-lt"/>
                          <a:ea typeface="+mn-ea"/>
                        </a:rPr>
                        <a:t>・運営権制度の活用に関する条例改正案について、市会で審議未了により廃案（</a:t>
                      </a:r>
                      <a:r>
                        <a:rPr lang="en-US" altLang="ja-JP" sz="1300" spc="-20" baseline="0" dirty="0">
                          <a:solidFill>
                            <a:schemeClr val="tx1"/>
                          </a:solidFill>
                          <a:latin typeface="+mn-lt"/>
                          <a:ea typeface="+mn-ea"/>
                        </a:rPr>
                        <a:t>2017</a:t>
                      </a:r>
                      <a:r>
                        <a:rPr lang="ja-JP" altLang="en-US" sz="1300" spc="-20" baseline="0" dirty="0">
                          <a:solidFill>
                            <a:schemeClr val="tx1"/>
                          </a:solidFill>
                          <a:latin typeface="+mn-lt"/>
                          <a:ea typeface="+mn-ea"/>
                        </a:rPr>
                        <a:t>年</a:t>
                      </a:r>
                      <a:r>
                        <a:rPr lang="en-US" altLang="ja-JP" sz="1300" spc="-20" baseline="0" dirty="0">
                          <a:solidFill>
                            <a:schemeClr val="tx1"/>
                          </a:solidFill>
                          <a:latin typeface="+mn-lt"/>
                          <a:ea typeface="+mn-ea"/>
                        </a:rPr>
                        <a:t>3</a:t>
                      </a:r>
                      <a:r>
                        <a:rPr lang="ja-JP" altLang="en-US" sz="1300" spc="-20" baseline="0" dirty="0">
                          <a:solidFill>
                            <a:schemeClr val="tx1"/>
                          </a:solidFill>
                          <a:latin typeface="+mn-lt"/>
                          <a:ea typeface="+mn-ea"/>
                        </a:rPr>
                        <a:t>月）</a:t>
                      </a:r>
                      <a:endParaRPr lang="en-US" altLang="ja-JP" sz="1300" spc="-20" baseline="0" dirty="0">
                        <a:solidFill>
                          <a:schemeClr val="tx1"/>
                        </a:solidFill>
                        <a:latin typeface="+mn-lt"/>
                        <a:ea typeface="+mn-ea"/>
                      </a:endParaRPr>
                    </a:p>
                    <a:p>
                      <a:pPr marL="72000" marR="0" lvl="0" indent="-457200" algn="l" defTabSz="914400" rtl="0" eaLnBrk="1" fontAlgn="auto" latinLnBrk="0" hangingPunct="1">
                        <a:lnSpc>
                          <a:spcPct val="100000"/>
                        </a:lnSpc>
                        <a:spcBef>
                          <a:spcPts val="0"/>
                        </a:spcBef>
                        <a:spcAft>
                          <a:spcPts val="0"/>
                        </a:spcAft>
                        <a:buClrTx/>
                        <a:buSzTx/>
                        <a:buFontTx/>
                        <a:buNone/>
                        <a:tabLst/>
                        <a:defRPr/>
                      </a:pPr>
                      <a:r>
                        <a:rPr lang="ja-JP" altLang="en-US" sz="1300" strike="noStrike" spc="-20" baseline="0" dirty="0">
                          <a:solidFill>
                            <a:schemeClr val="tx1"/>
                          </a:solidFill>
                          <a:latin typeface="+mn-lt"/>
                          <a:ea typeface="+mn-ea"/>
                        </a:rPr>
                        <a:t>・改正</a:t>
                      </a:r>
                      <a:r>
                        <a:rPr lang="ja-JP" altLang="en-US" sz="1300" spc="-20" baseline="0" dirty="0">
                          <a:solidFill>
                            <a:schemeClr val="tx1"/>
                          </a:solidFill>
                          <a:latin typeface="+mn-lt"/>
                          <a:ea typeface="+mn-ea"/>
                        </a:rPr>
                        <a:t>水道法に基づく運営権制度の活用も含め、新たな官民連携手法の導入を検討した結果、水道事業は公共で実施すべきとの市会の議論を踏まえ、水道事業全体への運営権活用を見送り、配水管更新事業に運営権制度を導入する</a:t>
                      </a:r>
                      <a:endParaRPr lang="en-US" altLang="ja-JP" sz="1300" spc="-20" baseline="0" dirty="0">
                        <a:solidFill>
                          <a:schemeClr val="tx1"/>
                        </a:solidFill>
                        <a:latin typeface="+mn-lt"/>
                        <a:ea typeface="+mn-ea"/>
                      </a:endParaRPr>
                    </a:p>
                    <a:p>
                      <a:pPr marL="72000" marR="0" lvl="0" indent="-457200" algn="l" defTabSz="914400" rtl="0" eaLnBrk="1" fontAlgn="auto" latinLnBrk="0" hangingPunct="1">
                        <a:lnSpc>
                          <a:spcPct val="100000"/>
                        </a:lnSpc>
                        <a:spcBef>
                          <a:spcPts val="0"/>
                        </a:spcBef>
                        <a:spcAft>
                          <a:spcPts val="0"/>
                        </a:spcAft>
                        <a:buClrTx/>
                        <a:buSzTx/>
                        <a:buFontTx/>
                        <a:buNone/>
                        <a:tabLst/>
                        <a:defRPr/>
                      </a:pPr>
                      <a:r>
                        <a:rPr lang="ja-JP" altLang="en-US" sz="1300" spc="-20" baseline="0" dirty="0">
                          <a:solidFill>
                            <a:schemeClr val="tx1"/>
                          </a:solidFill>
                          <a:latin typeface="+mn-lt"/>
                          <a:ea typeface="+mn-ea"/>
                        </a:rPr>
                        <a:t>ことを市戦略会議で確認（</a:t>
                      </a:r>
                      <a:r>
                        <a:rPr lang="en-US" altLang="ja-JP" sz="1300" spc="-20" baseline="0" dirty="0">
                          <a:solidFill>
                            <a:schemeClr val="tx1"/>
                          </a:solidFill>
                          <a:latin typeface="+mn-lt"/>
                          <a:ea typeface="+mn-ea"/>
                        </a:rPr>
                        <a:t>2020</a:t>
                      </a:r>
                      <a:r>
                        <a:rPr lang="ja-JP" altLang="en-US" sz="1300" spc="-20" baseline="0" dirty="0">
                          <a:solidFill>
                            <a:schemeClr val="tx1"/>
                          </a:solidFill>
                          <a:latin typeface="+mn-lt"/>
                          <a:ea typeface="+mn-ea"/>
                        </a:rPr>
                        <a:t>年１月）</a:t>
                      </a:r>
                      <a:endParaRPr lang="en-US" altLang="ja-JP" sz="1300" spc="-20" baseline="0" dirty="0">
                        <a:solidFill>
                          <a:schemeClr val="tx1"/>
                        </a:solidFill>
                        <a:latin typeface="+mn-lt"/>
                        <a:ea typeface="+mn-ea"/>
                      </a:endParaRPr>
                    </a:p>
                  </a:txBody>
                  <a:tcPr marR="36000">
                    <a:lnL w="12700" cap="flat" cmpd="sng" algn="ctr">
                      <a:solidFill>
                        <a:schemeClr val="tx1"/>
                      </a:solidFill>
                      <a:prstDash val="sysDash"/>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bl>
          </a:graphicData>
        </a:graphic>
      </p:graphicFrame>
    </p:spTree>
    <p:extLst>
      <p:ext uri="{BB962C8B-B14F-4D97-AF65-F5344CB8AC3E}">
        <p14:creationId xmlns:p14="http://schemas.microsoft.com/office/powerpoint/2010/main" val="582971254"/>
      </p:ext>
    </p:extLst>
  </p:cSld>
  <p:clrMapOvr>
    <a:masterClrMapping/>
  </p:clrMapOvr>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テキスト ボックス 7"/>
          <p:cNvSpPr txBox="1"/>
          <p:nvPr/>
        </p:nvSpPr>
        <p:spPr>
          <a:xfrm>
            <a:off x="0" y="-27384"/>
            <a:ext cx="7200000" cy="461665"/>
          </a:xfrm>
          <a:prstGeom prst="rect">
            <a:avLst/>
          </a:prstGeom>
          <a:solidFill>
            <a:srgbClr val="0070C0"/>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24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Ⅱ【</a:t>
            </a:r>
            <a:r>
              <a:rPr kumimoji="1" lang="ja-JP" altLang="en-US" sz="24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民営化の取組</a:t>
            </a:r>
            <a:r>
              <a:rPr kumimoji="1" lang="en-US" altLang="ja-JP" sz="24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a:t>
            </a:r>
            <a:r>
              <a:rPr kumimoji="1" lang="ja-JP" altLang="en-US" sz="24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（３）水道</a:t>
            </a:r>
          </a:p>
        </p:txBody>
      </p:sp>
      <p:sp>
        <p:nvSpPr>
          <p:cNvPr id="7" name="角丸四角形 1">
            <a:extLst>
              <a:ext uri="{FF2B5EF4-FFF2-40B4-BE49-F238E27FC236}">
                <a16:creationId xmlns:a16="http://schemas.microsoft.com/office/drawing/2014/main" id="{A419C5E8-323C-BB16-1075-AB750C155326}"/>
              </a:ext>
            </a:extLst>
          </p:cNvPr>
          <p:cNvSpPr/>
          <p:nvPr/>
        </p:nvSpPr>
        <p:spPr>
          <a:xfrm>
            <a:off x="6716607" y="4976928"/>
            <a:ext cx="2088232" cy="1674795"/>
          </a:xfrm>
          <a:prstGeom prst="roundRect">
            <a:avLst>
              <a:gd name="adj" fmla="val 5588"/>
            </a:avLst>
          </a:prstGeom>
          <a:solidFill>
            <a:srgbClr val="05E0DB">
              <a:lumMod val="60000"/>
              <a:lumOff val="40000"/>
              <a:alpha val="50000"/>
            </a:srgbClr>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90</a:t>
            </a:fld>
            <a:endParaRPr lang="ja-JP" altLang="en-US"/>
          </a:p>
        </p:txBody>
      </p:sp>
      <p:graphicFrame>
        <p:nvGraphicFramePr>
          <p:cNvPr id="6" name="表 5"/>
          <p:cNvGraphicFramePr>
            <a:graphicFrameLocks noGrp="1"/>
          </p:cNvGraphicFramePr>
          <p:nvPr>
            <p:extLst>
              <p:ext uri="{D42A27DB-BD31-4B8C-83A1-F6EECF244321}">
                <p14:modId xmlns:p14="http://schemas.microsoft.com/office/powerpoint/2010/main" val="86582939"/>
              </p:ext>
            </p:extLst>
          </p:nvPr>
        </p:nvGraphicFramePr>
        <p:xfrm>
          <a:off x="361734" y="606523"/>
          <a:ext cx="8424936" cy="6045200"/>
        </p:xfrm>
        <a:graphic>
          <a:graphicData uri="http://schemas.openxmlformats.org/drawingml/2006/table">
            <a:tbl>
              <a:tblPr firstRow="1">
                <a:tableStyleId>{5C22544A-7EE6-4342-B048-85BDC9FD1C3A}</a:tableStyleId>
              </a:tblPr>
              <a:tblGrid>
                <a:gridCol w="2356127">
                  <a:extLst>
                    <a:ext uri="{9D8B030D-6E8A-4147-A177-3AD203B41FA5}">
                      <a16:colId xmlns:a16="http://schemas.microsoft.com/office/drawing/2014/main" val="20000"/>
                    </a:ext>
                  </a:extLst>
                </a:gridCol>
                <a:gridCol w="1926147">
                  <a:extLst>
                    <a:ext uri="{9D8B030D-6E8A-4147-A177-3AD203B41FA5}">
                      <a16:colId xmlns:a16="http://schemas.microsoft.com/office/drawing/2014/main" val="20001"/>
                    </a:ext>
                  </a:extLst>
                </a:gridCol>
                <a:gridCol w="2016224">
                  <a:extLst>
                    <a:ext uri="{9D8B030D-6E8A-4147-A177-3AD203B41FA5}">
                      <a16:colId xmlns:a16="http://schemas.microsoft.com/office/drawing/2014/main" val="20002"/>
                    </a:ext>
                  </a:extLst>
                </a:gridCol>
                <a:gridCol w="2126438">
                  <a:extLst>
                    <a:ext uri="{9D8B030D-6E8A-4147-A177-3AD203B41FA5}">
                      <a16:colId xmlns:a16="http://schemas.microsoft.com/office/drawing/2014/main" val="20003"/>
                    </a:ext>
                  </a:extLst>
                </a:gridCol>
              </a:tblGrid>
              <a:tr h="296776">
                <a:tc>
                  <a:txBody>
                    <a:bodyPr/>
                    <a:lstStyle/>
                    <a:p>
                      <a:pPr algn="ctr"/>
                      <a:r>
                        <a:rPr kumimoji="1" lang="ja-JP" altLang="en-US" sz="1800" b="0" dirty="0">
                          <a:solidFill>
                            <a:schemeClr val="tx1"/>
                          </a:solidFill>
                        </a:rPr>
                        <a:t>＜</a:t>
                      </a:r>
                      <a:r>
                        <a:rPr kumimoji="1" lang="en-US" altLang="ja-JP" sz="1800" b="0" dirty="0">
                          <a:solidFill>
                            <a:schemeClr val="tx1"/>
                          </a:solidFill>
                        </a:rPr>
                        <a:t>Why</a:t>
                      </a:r>
                      <a:r>
                        <a:rPr kumimoji="1" lang="ja-JP" altLang="en-US" sz="1800" b="0" dirty="0">
                          <a:solidFill>
                            <a:schemeClr val="tx1"/>
                          </a:solidFill>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kumimoji="1" lang="ja-JP" altLang="en-US" sz="1800" b="0" dirty="0">
                          <a:solidFill>
                            <a:schemeClr val="tx1"/>
                          </a:solidFill>
                        </a:rPr>
                        <a:t>＜</a:t>
                      </a:r>
                      <a:r>
                        <a:rPr kumimoji="1" lang="en-US" altLang="ja-JP" sz="1800" b="0" dirty="0">
                          <a:solidFill>
                            <a:schemeClr val="tx1"/>
                          </a:solidFill>
                        </a:rPr>
                        <a:t>Vision</a:t>
                      </a:r>
                      <a:r>
                        <a:rPr kumimoji="1" lang="ja-JP" altLang="en-US" sz="1800" b="0" dirty="0">
                          <a:solidFill>
                            <a:schemeClr val="tx1"/>
                          </a:solidFill>
                        </a:rPr>
                        <a:t>＞</a:t>
                      </a:r>
                    </a:p>
                  </a:txBody>
                  <a:tcPr anchor="ctr">
                    <a:lnL w="12700" cap="flat" cmpd="sng" algn="ctr">
                      <a:solidFill>
                        <a:schemeClr val="tx1"/>
                      </a:solidFill>
                      <a:prstDash val="sysDash"/>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kumimoji="1" lang="ja-JP" altLang="en-US" sz="1800" b="0" dirty="0">
                          <a:solidFill>
                            <a:schemeClr val="tx1"/>
                          </a:solidFill>
                        </a:rPr>
                        <a:t>＜</a:t>
                      </a:r>
                      <a:r>
                        <a:rPr kumimoji="1" lang="en-US" altLang="ja-JP" sz="1800" b="0" dirty="0">
                          <a:solidFill>
                            <a:schemeClr val="tx1"/>
                          </a:solidFill>
                        </a:rPr>
                        <a:t>What</a:t>
                      </a:r>
                      <a:r>
                        <a:rPr kumimoji="1" lang="ja-JP" altLang="en-US" sz="1800" b="0" dirty="0">
                          <a:solidFill>
                            <a:schemeClr val="tx1"/>
                          </a:solidFill>
                        </a:rPr>
                        <a:t>＞</a:t>
                      </a:r>
                    </a:p>
                  </a:txBody>
                  <a:tcPr anchor="ctr">
                    <a:lnL w="12700" cap="flat" cmpd="sng" algn="ctr">
                      <a:solidFill>
                        <a:schemeClr val="tx1"/>
                      </a:solidFill>
                      <a:prstDash val="sysDash"/>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kumimoji="1" lang="ja-JP" altLang="en-US" sz="1800" b="0" dirty="0">
                          <a:solidFill>
                            <a:schemeClr val="tx1"/>
                          </a:solidFill>
                        </a:rPr>
                        <a:t>＜</a:t>
                      </a:r>
                      <a:r>
                        <a:rPr kumimoji="1" lang="en-US" altLang="ja-JP" sz="1800" b="0" dirty="0">
                          <a:solidFill>
                            <a:schemeClr val="tx1"/>
                          </a:solidFill>
                        </a:rPr>
                        <a:t>Outcome</a:t>
                      </a:r>
                      <a:r>
                        <a:rPr kumimoji="1" lang="ja-JP" altLang="en-US" sz="1800" b="0" dirty="0">
                          <a:solidFill>
                            <a:schemeClr val="tx1"/>
                          </a:solidFill>
                        </a:rPr>
                        <a:t>＞</a:t>
                      </a:r>
                    </a:p>
                  </a:txBody>
                  <a:tcPr anchor="ctr">
                    <a:lnL w="12700" cap="flat" cmpd="sng" algn="ctr">
                      <a:solidFill>
                        <a:schemeClr val="tx1"/>
                      </a:solidFill>
                      <a:prstDash val="sysDash"/>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1954178">
                <a:tc>
                  <a:txBody>
                    <a:bodyPr/>
                    <a:lstStyle/>
                    <a:p>
                      <a:pPr marL="72000" marR="0" indent="-457200" algn="l" defTabSz="914400" rtl="0" eaLnBrk="1" fontAlgn="auto" latinLnBrk="0" hangingPunct="1">
                        <a:lnSpc>
                          <a:spcPts val="1500"/>
                        </a:lnSpc>
                        <a:spcBef>
                          <a:spcPts val="0"/>
                        </a:spcBef>
                        <a:spcAft>
                          <a:spcPts val="0"/>
                        </a:spcAft>
                        <a:buClrTx/>
                        <a:buSzTx/>
                        <a:buFontTx/>
                        <a:buNone/>
                        <a:tabLst/>
                        <a:defRPr/>
                      </a:pPr>
                      <a:r>
                        <a:rPr lang="ja-JP" altLang="en-US" sz="1300" dirty="0">
                          <a:solidFill>
                            <a:schemeClr val="tx1"/>
                          </a:solidFill>
                          <a:latin typeface="Calibri" pitchFamily="34" charset="0"/>
                        </a:rPr>
                        <a:t>（前頁からの続き）</a:t>
                      </a:r>
                      <a:endParaRPr lang="en-US" altLang="ja-JP" sz="1300" dirty="0">
                        <a:solidFill>
                          <a:schemeClr val="tx1"/>
                        </a:solidFill>
                        <a:latin typeface="Calibri" pitchFamily="34" charset="0"/>
                      </a:endParaRPr>
                    </a:p>
                    <a:p>
                      <a:pPr marL="72000" marR="0" indent="-457200" algn="l" defTabSz="914400" rtl="0" eaLnBrk="1" fontAlgn="auto" latinLnBrk="0" hangingPunct="1">
                        <a:lnSpc>
                          <a:spcPts val="1500"/>
                        </a:lnSpc>
                        <a:spcBef>
                          <a:spcPts val="0"/>
                        </a:spcBef>
                        <a:spcAft>
                          <a:spcPts val="0"/>
                        </a:spcAft>
                        <a:buClrTx/>
                        <a:buSzTx/>
                        <a:buFontTx/>
                        <a:buNone/>
                        <a:tabLst/>
                        <a:defRPr/>
                      </a:pPr>
                      <a:endParaRPr lang="en-US" altLang="ja-JP" sz="1300" dirty="0">
                        <a:solidFill>
                          <a:schemeClr val="tx1"/>
                        </a:solidFill>
                        <a:latin typeface="Calibri" pitchFamily="34" charset="0"/>
                      </a:endParaRPr>
                    </a:p>
                    <a:p>
                      <a:pPr marL="72000" marR="0" indent="-457200" algn="l" defTabSz="914400" rtl="0" eaLnBrk="1" fontAlgn="auto" latinLnBrk="0" hangingPunct="1">
                        <a:lnSpc>
                          <a:spcPts val="1500"/>
                        </a:lnSpc>
                        <a:spcBef>
                          <a:spcPts val="0"/>
                        </a:spcBef>
                        <a:spcAft>
                          <a:spcPts val="0"/>
                        </a:spcAft>
                        <a:buClrTx/>
                        <a:buSzTx/>
                        <a:buFontTx/>
                        <a:buNone/>
                        <a:tabLst/>
                        <a:defRPr/>
                      </a:pPr>
                      <a:endParaRPr lang="en-US" altLang="ja-JP" sz="1300" dirty="0">
                        <a:solidFill>
                          <a:schemeClr val="tx1"/>
                        </a:solidFill>
                        <a:latin typeface="Calibri" pitchFamily="34" charset="0"/>
                      </a:endParaRPr>
                    </a:p>
                    <a:p>
                      <a:pPr marL="72000" marR="0" indent="-457200" algn="l" defTabSz="914400" rtl="0" eaLnBrk="1" fontAlgn="auto" latinLnBrk="0" hangingPunct="1">
                        <a:lnSpc>
                          <a:spcPts val="1500"/>
                        </a:lnSpc>
                        <a:spcBef>
                          <a:spcPts val="0"/>
                        </a:spcBef>
                        <a:spcAft>
                          <a:spcPts val="0"/>
                        </a:spcAft>
                        <a:buClrTx/>
                        <a:buSzTx/>
                        <a:buFontTx/>
                        <a:buNone/>
                        <a:tabLst/>
                        <a:defRPr/>
                      </a:pPr>
                      <a:endParaRPr lang="en-US" altLang="ja-JP" sz="1300" dirty="0">
                        <a:solidFill>
                          <a:schemeClr val="tx1"/>
                        </a:solidFill>
                        <a:latin typeface="Calibri" pitchFamily="34" charset="0"/>
                      </a:endParaRPr>
                    </a:p>
                    <a:p>
                      <a:pPr marL="72000" marR="0" indent="-457200" algn="l" defTabSz="914400" rtl="0" eaLnBrk="1" fontAlgn="auto" latinLnBrk="0" hangingPunct="1">
                        <a:lnSpc>
                          <a:spcPts val="1500"/>
                        </a:lnSpc>
                        <a:spcBef>
                          <a:spcPts val="0"/>
                        </a:spcBef>
                        <a:spcAft>
                          <a:spcPts val="0"/>
                        </a:spcAft>
                        <a:buClrTx/>
                        <a:buSzTx/>
                        <a:buFontTx/>
                        <a:buNone/>
                        <a:tabLst/>
                        <a:defRPr/>
                      </a:pPr>
                      <a:endParaRPr lang="en-US" altLang="ja-JP" sz="1300" dirty="0">
                        <a:solidFill>
                          <a:schemeClr val="tx1"/>
                        </a:solidFill>
                        <a:latin typeface="Calibri" pitchFamily="34" charset="0"/>
                      </a:endParaRPr>
                    </a:p>
                    <a:p>
                      <a:pPr marL="72000" marR="0" indent="-457200" algn="l" defTabSz="914400" rtl="0" eaLnBrk="1" fontAlgn="auto" latinLnBrk="0" hangingPunct="1">
                        <a:lnSpc>
                          <a:spcPts val="1500"/>
                        </a:lnSpc>
                        <a:spcBef>
                          <a:spcPts val="0"/>
                        </a:spcBef>
                        <a:spcAft>
                          <a:spcPts val="0"/>
                        </a:spcAft>
                        <a:buClrTx/>
                        <a:buSzTx/>
                        <a:buFontTx/>
                        <a:buNone/>
                        <a:tabLst/>
                        <a:defRPr/>
                      </a:pPr>
                      <a:endParaRPr lang="en-US" altLang="ja-JP" sz="1300" dirty="0">
                        <a:solidFill>
                          <a:schemeClr val="tx1"/>
                        </a:solidFill>
                        <a:latin typeface="Calibri" pitchFamily="34" charset="0"/>
                      </a:endParaRPr>
                    </a:p>
                    <a:p>
                      <a:pPr marL="72000" marR="0" indent="-457200" algn="l" defTabSz="914400" rtl="0" eaLnBrk="1" fontAlgn="auto" latinLnBrk="0" hangingPunct="1">
                        <a:lnSpc>
                          <a:spcPts val="1500"/>
                        </a:lnSpc>
                        <a:spcBef>
                          <a:spcPts val="0"/>
                        </a:spcBef>
                        <a:spcAft>
                          <a:spcPts val="0"/>
                        </a:spcAft>
                        <a:buClrTx/>
                        <a:buSzTx/>
                        <a:buFontTx/>
                        <a:buNone/>
                        <a:tabLst/>
                        <a:defRPr/>
                      </a:pPr>
                      <a:endParaRPr lang="en-US" altLang="ja-JP" sz="1300" dirty="0">
                        <a:solidFill>
                          <a:schemeClr val="tx1"/>
                        </a:solidFill>
                        <a:latin typeface="Calibri" pitchFamily="34" charset="0"/>
                      </a:endParaRPr>
                    </a:p>
                    <a:p>
                      <a:pPr marL="72000" marR="0" indent="-457200" algn="l" defTabSz="914400" rtl="0" eaLnBrk="1" fontAlgn="auto" latinLnBrk="0" hangingPunct="1">
                        <a:lnSpc>
                          <a:spcPts val="1500"/>
                        </a:lnSpc>
                        <a:spcBef>
                          <a:spcPts val="0"/>
                        </a:spcBef>
                        <a:spcAft>
                          <a:spcPts val="0"/>
                        </a:spcAft>
                        <a:buClrTx/>
                        <a:buSzTx/>
                        <a:buFontTx/>
                        <a:buNone/>
                        <a:tabLst/>
                        <a:defRPr/>
                      </a:pPr>
                      <a:endParaRPr lang="en-US" altLang="ja-JP" sz="1300" dirty="0">
                        <a:solidFill>
                          <a:schemeClr val="tx1"/>
                        </a:solidFill>
                        <a:latin typeface="Calibri" pitchFamily="34" charset="0"/>
                      </a:endParaRPr>
                    </a:p>
                    <a:p>
                      <a:pPr marL="72000" marR="0" indent="-457200" algn="l" defTabSz="914400" rtl="0" eaLnBrk="1" fontAlgn="auto" latinLnBrk="0" hangingPunct="1">
                        <a:lnSpc>
                          <a:spcPts val="1500"/>
                        </a:lnSpc>
                        <a:spcBef>
                          <a:spcPts val="0"/>
                        </a:spcBef>
                        <a:spcAft>
                          <a:spcPts val="0"/>
                        </a:spcAft>
                        <a:buClrTx/>
                        <a:buSzTx/>
                        <a:buFontTx/>
                        <a:buNone/>
                        <a:tabLst/>
                        <a:defRPr/>
                      </a:pPr>
                      <a:endParaRPr lang="en-US" altLang="ja-JP" sz="1300" dirty="0">
                        <a:solidFill>
                          <a:schemeClr val="tx1"/>
                        </a:solidFill>
                        <a:latin typeface="Calibri" pitchFamily="34" charset="0"/>
                      </a:endParaRPr>
                    </a:p>
                    <a:p>
                      <a:pPr marL="72000" marR="0" indent="-457200" algn="l" defTabSz="914400" rtl="0" eaLnBrk="1" fontAlgn="auto" latinLnBrk="0" hangingPunct="1">
                        <a:lnSpc>
                          <a:spcPts val="1500"/>
                        </a:lnSpc>
                        <a:spcBef>
                          <a:spcPts val="0"/>
                        </a:spcBef>
                        <a:spcAft>
                          <a:spcPts val="0"/>
                        </a:spcAft>
                        <a:buClrTx/>
                        <a:buSzTx/>
                        <a:buFontTx/>
                        <a:buNone/>
                        <a:tabLst/>
                        <a:defRPr/>
                      </a:pPr>
                      <a:endParaRPr lang="en-US" altLang="ja-JP" sz="1300" dirty="0">
                        <a:solidFill>
                          <a:schemeClr val="tx1"/>
                        </a:solidFill>
                        <a:latin typeface="Calibri" pitchFamily="34" charset="0"/>
                      </a:endParaRPr>
                    </a:p>
                    <a:p>
                      <a:pPr marL="72000" marR="0" indent="-457200" algn="l" defTabSz="914400" rtl="0" eaLnBrk="1" fontAlgn="auto" latinLnBrk="0" hangingPunct="1">
                        <a:lnSpc>
                          <a:spcPts val="1500"/>
                        </a:lnSpc>
                        <a:spcBef>
                          <a:spcPts val="0"/>
                        </a:spcBef>
                        <a:spcAft>
                          <a:spcPts val="0"/>
                        </a:spcAft>
                        <a:buClrTx/>
                        <a:buSzTx/>
                        <a:buFontTx/>
                        <a:buNone/>
                        <a:tabLst/>
                        <a:defRPr/>
                      </a:pPr>
                      <a:endParaRPr lang="en-US" altLang="ja-JP" sz="1300" dirty="0">
                        <a:solidFill>
                          <a:schemeClr val="tx1"/>
                        </a:solidFill>
                        <a:latin typeface="Calibri" pitchFamily="34" charset="0"/>
                      </a:endParaRPr>
                    </a:p>
                    <a:p>
                      <a:pPr marL="72000" marR="0" indent="-457200" algn="l" defTabSz="914400" rtl="0" eaLnBrk="1" fontAlgn="auto" latinLnBrk="0" hangingPunct="1">
                        <a:lnSpc>
                          <a:spcPts val="1500"/>
                        </a:lnSpc>
                        <a:spcBef>
                          <a:spcPts val="0"/>
                        </a:spcBef>
                        <a:spcAft>
                          <a:spcPts val="0"/>
                        </a:spcAft>
                        <a:buClrTx/>
                        <a:buSzTx/>
                        <a:buFontTx/>
                        <a:buNone/>
                        <a:tabLst/>
                        <a:defRPr/>
                      </a:pPr>
                      <a:endParaRPr lang="en-US" altLang="ja-JP" sz="1300" dirty="0">
                        <a:solidFill>
                          <a:schemeClr val="tx1"/>
                        </a:solidFill>
                        <a:latin typeface="Calibri" pitchFamily="34" charset="0"/>
                      </a:endParaRPr>
                    </a:p>
                    <a:p>
                      <a:pPr marL="72000" marR="0" indent="-457200" algn="l" defTabSz="914400" rtl="0" eaLnBrk="1" fontAlgn="auto" latinLnBrk="0" hangingPunct="1">
                        <a:lnSpc>
                          <a:spcPts val="1500"/>
                        </a:lnSpc>
                        <a:spcBef>
                          <a:spcPts val="0"/>
                        </a:spcBef>
                        <a:spcAft>
                          <a:spcPts val="0"/>
                        </a:spcAft>
                        <a:buClrTx/>
                        <a:buSzTx/>
                        <a:buFontTx/>
                        <a:buNone/>
                        <a:tabLst/>
                        <a:defRPr/>
                      </a:pPr>
                      <a:endParaRPr lang="en-US" altLang="ja-JP" sz="1300" dirty="0">
                        <a:solidFill>
                          <a:schemeClr val="tx1"/>
                        </a:solidFill>
                        <a:latin typeface="Calibri" pitchFamily="34" charset="0"/>
                      </a:endParaRPr>
                    </a:p>
                    <a:p>
                      <a:pPr marL="72000" marR="0" indent="-457200" algn="l" defTabSz="914400" rtl="0" eaLnBrk="1" fontAlgn="auto" latinLnBrk="0" hangingPunct="1">
                        <a:lnSpc>
                          <a:spcPts val="1500"/>
                        </a:lnSpc>
                        <a:spcBef>
                          <a:spcPts val="0"/>
                        </a:spcBef>
                        <a:spcAft>
                          <a:spcPts val="0"/>
                        </a:spcAft>
                        <a:buClrTx/>
                        <a:buSzTx/>
                        <a:buFontTx/>
                        <a:buNone/>
                        <a:tabLst/>
                        <a:defRPr/>
                      </a:pPr>
                      <a:endParaRPr lang="en-US" altLang="ja-JP" sz="1300" dirty="0">
                        <a:solidFill>
                          <a:schemeClr val="tx1"/>
                        </a:solidFill>
                        <a:latin typeface="Calibri" pitchFamily="34" charset="0"/>
                      </a:endParaRPr>
                    </a:p>
                    <a:p>
                      <a:pPr marL="72000" marR="0" indent="-457200" algn="l" defTabSz="914400" rtl="0" eaLnBrk="1" fontAlgn="auto" latinLnBrk="0" hangingPunct="1">
                        <a:lnSpc>
                          <a:spcPts val="1500"/>
                        </a:lnSpc>
                        <a:spcBef>
                          <a:spcPts val="0"/>
                        </a:spcBef>
                        <a:spcAft>
                          <a:spcPts val="0"/>
                        </a:spcAft>
                        <a:buClrTx/>
                        <a:buSzTx/>
                        <a:buFontTx/>
                        <a:buNone/>
                        <a:tabLst/>
                        <a:defRPr/>
                      </a:pPr>
                      <a:endParaRPr lang="en-US" altLang="ja-JP" sz="1300" dirty="0">
                        <a:solidFill>
                          <a:schemeClr val="tx1"/>
                        </a:solidFill>
                        <a:latin typeface="Calibri" pitchFamily="34" charset="0"/>
                      </a:endParaRPr>
                    </a:p>
                    <a:p>
                      <a:pPr marL="72000" marR="0" indent="-457200" algn="l" defTabSz="914400" rtl="0" eaLnBrk="1" fontAlgn="auto" latinLnBrk="0" hangingPunct="1">
                        <a:lnSpc>
                          <a:spcPts val="1500"/>
                        </a:lnSpc>
                        <a:spcBef>
                          <a:spcPts val="0"/>
                        </a:spcBef>
                        <a:spcAft>
                          <a:spcPts val="0"/>
                        </a:spcAft>
                        <a:buClrTx/>
                        <a:buSzTx/>
                        <a:buFontTx/>
                        <a:buNone/>
                        <a:tabLst/>
                        <a:defRPr/>
                      </a:pPr>
                      <a:endParaRPr lang="en-US" altLang="ja-JP" sz="1300" dirty="0">
                        <a:solidFill>
                          <a:schemeClr val="tx1"/>
                        </a:solidFill>
                        <a:latin typeface="Calibri" pitchFamily="34" charset="0"/>
                      </a:endParaRPr>
                    </a:p>
                    <a:p>
                      <a:pPr marL="72000" marR="0" indent="-457200" algn="l" defTabSz="914400" rtl="0" eaLnBrk="1" fontAlgn="auto" latinLnBrk="0" hangingPunct="1">
                        <a:lnSpc>
                          <a:spcPts val="1500"/>
                        </a:lnSpc>
                        <a:spcBef>
                          <a:spcPts val="0"/>
                        </a:spcBef>
                        <a:spcAft>
                          <a:spcPts val="0"/>
                        </a:spcAft>
                        <a:buClrTx/>
                        <a:buSzTx/>
                        <a:buFontTx/>
                        <a:buNone/>
                        <a:tabLst/>
                        <a:defRPr/>
                      </a:pPr>
                      <a:endParaRPr lang="en-US" altLang="ja-JP" sz="1300" dirty="0">
                        <a:solidFill>
                          <a:schemeClr val="tx1"/>
                        </a:solidFill>
                        <a:latin typeface="Calibri" pitchFamily="34" charset="0"/>
                      </a:endParaRPr>
                    </a:p>
                    <a:p>
                      <a:pPr marL="72000" marR="0" indent="-457200" algn="l" defTabSz="914400" rtl="0" eaLnBrk="1" fontAlgn="auto" latinLnBrk="0" hangingPunct="1">
                        <a:lnSpc>
                          <a:spcPts val="1500"/>
                        </a:lnSpc>
                        <a:spcBef>
                          <a:spcPts val="0"/>
                        </a:spcBef>
                        <a:spcAft>
                          <a:spcPts val="0"/>
                        </a:spcAft>
                        <a:buClrTx/>
                        <a:buSzTx/>
                        <a:buFontTx/>
                        <a:buNone/>
                        <a:tabLst/>
                        <a:defRPr/>
                      </a:pPr>
                      <a:endParaRPr lang="en-US" altLang="ja-JP" sz="1300" dirty="0">
                        <a:solidFill>
                          <a:schemeClr val="tx1"/>
                        </a:solidFill>
                        <a:latin typeface="Calibri" pitchFamily="34" charset="0"/>
                      </a:endParaRPr>
                    </a:p>
                    <a:p>
                      <a:pPr marL="72000" marR="0" indent="-457200" algn="l" defTabSz="914400" rtl="0" eaLnBrk="1" fontAlgn="auto" latinLnBrk="0" hangingPunct="1">
                        <a:lnSpc>
                          <a:spcPts val="1500"/>
                        </a:lnSpc>
                        <a:spcBef>
                          <a:spcPts val="0"/>
                        </a:spcBef>
                        <a:spcAft>
                          <a:spcPts val="0"/>
                        </a:spcAft>
                        <a:buClrTx/>
                        <a:buSzTx/>
                        <a:buFontTx/>
                        <a:buNone/>
                        <a:tabLst/>
                        <a:defRPr/>
                      </a:pPr>
                      <a:endParaRPr lang="en-US" altLang="ja-JP" sz="1300" dirty="0">
                        <a:solidFill>
                          <a:schemeClr val="tx1"/>
                        </a:solidFill>
                        <a:latin typeface="Calibri" pitchFamily="34" charset="0"/>
                      </a:endParaRPr>
                    </a:p>
                    <a:p>
                      <a:pPr marL="72000" marR="0" indent="-457200" algn="l" defTabSz="914400" rtl="0" eaLnBrk="1" fontAlgn="auto" latinLnBrk="0" hangingPunct="1">
                        <a:lnSpc>
                          <a:spcPts val="1500"/>
                        </a:lnSpc>
                        <a:spcBef>
                          <a:spcPts val="0"/>
                        </a:spcBef>
                        <a:spcAft>
                          <a:spcPts val="0"/>
                        </a:spcAft>
                        <a:buClrTx/>
                        <a:buSzTx/>
                        <a:buFontTx/>
                        <a:buNone/>
                        <a:tabLst/>
                        <a:defRPr/>
                      </a:pPr>
                      <a:endParaRPr lang="en-US" altLang="ja-JP" sz="1300" dirty="0">
                        <a:solidFill>
                          <a:schemeClr val="tx1"/>
                        </a:solidFill>
                        <a:latin typeface="Calibri" pitchFamily="34" charset="0"/>
                      </a:endParaRPr>
                    </a:p>
                    <a:p>
                      <a:pPr marL="72000" marR="0" indent="-457200" algn="l" defTabSz="914400" rtl="0" eaLnBrk="1" fontAlgn="auto" latinLnBrk="0" hangingPunct="1">
                        <a:lnSpc>
                          <a:spcPts val="1500"/>
                        </a:lnSpc>
                        <a:spcBef>
                          <a:spcPts val="0"/>
                        </a:spcBef>
                        <a:spcAft>
                          <a:spcPts val="0"/>
                        </a:spcAft>
                        <a:buClrTx/>
                        <a:buSzTx/>
                        <a:buFontTx/>
                        <a:buNone/>
                        <a:tabLst/>
                        <a:defRPr/>
                      </a:pPr>
                      <a:endParaRPr lang="en-US" altLang="ja-JP" sz="1300" dirty="0">
                        <a:solidFill>
                          <a:schemeClr val="tx1"/>
                        </a:solidFill>
                        <a:latin typeface="Calibri" pitchFamily="34" charset="0"/>
                      </a:endParaRPr>
                    </a:p>
                    <a:p>
                      <a:pPr marL="72000" marR="0" indent="-457200" algn="l" defTabSz="914400" rtl="0" eaLnBrk="1" fontAlgn="auto" latinLnBrk="0" hangingPunct="1">
                        <a:lnSpc>
                          <a:spcPts val="1500"/>
                        </a:lnSpc>
                        <a:spcBef>
                          <a:spcPts val="0"/>
                        </a:spcBef>
                        <a:spcAft>
                          <a:spcPts val="0"/>
                        </a:spcAft>
                        <a:buClrTx/>
                        <a:buSzTx/>
                        <a:buFontTx/>
                        <a:buNone/>
                        <a:tabLst/>
                        <a:defRPr/>
                      </a:pPr>
                      <a:endParaRPr lang="en-US" altLang="ja-JP" sz="1300" dirty="0">
                        <a:solidFill>
                          <a:schemeClr val="tx1"/>
                        </a:solidFill>
                        <a:latin typeface="Calibri" pitchFamily="34" charset="0"/>
                      </a:endParaRPr>
                    </a:p>
                    <a:p>
                      <a:pPr marL="72000" marR="0" indent="-457200" algn="l" defTabSz="914400" rtl="0" eaLnBrk="1" fontAlgn="auto" latinLnBrk="0" hangingPunct="1">
                        <a:lnSpc>
                          <a:spcPts val="1500"/>
                        </a:lnSpc>
                        <a:spcBef>
                          <a:spcPts val="0"/>
                        </a:spcBef>
                        <a:spcAft>
                          <a:spcPts val="0"/>
                        </a:spcAft>
                        <a:buClrTx/>
                        <a:buSzTx/>
                        <a:buFontTx/>
                        <a:buNone/>
                        <a:tabLst/>
                        <a:defRPr/>
                      </a:pPr>
                      <a:endParaRPr lang="en-US" altLang="ja-JP" sz="1300" dirty="0">
                        <a:solidFill>
                          <a:schemeClr val="tx1"/>
                        </a:solidFill>
                        <a:latin typeface="Calibri" pitchFamily="34" charset="0"/>
                      </a:endParaRPr>
                    </a:p>
                    <a:p>
                      <a:pPr marL="72000" marR="0" indent="-457200" algn="l" defTabSz="914400" rtl="0" eaLnBrk="1" fontAlgn="auto" latinLnBrk="0" hangingPunct="1">
                        <a:lnSpc>
                          <a:spcPts val="1500"/>
                        </a:lnSpc>
                        <a:spcBef>
                          <a:spcPts val="0"/>
                        </a:spcBef>
                        <a:spcAft>
                          <a:spcPts val="0"/>
                        </a:spcAft>
                        <a:buClrTx/>
                        <a:buSzTx/>
                        <a:buFontTx/>
                        <a:buNone/>
                        <a:tabLst/>
                        <a:defRPr/>
                      </a:pPr>
                      <a:endParaRPr lang="en-US" altLang="ja-JP" sz="1300" dirty="0">
                        <a:solidFill>
                          <a:schemeClr val="tx1"/>
                        </a:solidFill>
                        <a:latin typeface="Calibri" pitchFamily="34" charset="0"/>
                      </a:endParaRPr>
                    </a:p>
                    <a:p>
                      <a:pPr marL="72000" marR="0" indent="-457200" algn="l" defTabSz="914400" rtl="0" eaLnBrk="1" fontAlgn="auto" latinLnBrk="0" hangingPunct="1">
                        <a:lnSpc>
                          <a:spcPts val="1500"/>
                        </a:lnSpc>
                        <a:spcBef>
                          <a:spcPts val="0"/>
                        </a:spcBef>
                        <a:spcAft>
                          <a:spcPts val="0"/>
                        </a:spcAft>
                        <a:buClrTx/>
                        <a:buSzTx/>
                        <a:buFontTx/>
                        <a:buNone/>
                        <a:tabLst/>
                        <a:defRPr/>
                      </a:pPr>
                      <a:endParaRPr lang="en-US" altLang="ja-JP" sz="1300" dirty="0">
                        <a:solidFill>
                          <a:schemeClr val="tx1"/>
                        </a:solidFill>
                        <a:latin typeface="Calibri" pitchFamily="34" charset="0"/>
                      </a:endParaRPr>
                    </a:p>
                    <a:p>
                      <a:pPr marL="72000" marR="0" indent="-457200" algn="l" defTabSz="914400" rtl="0" eaLnBrk="1" fontAlgn="auto" latinLnBrk="0" hangingPunct="1">
                        <a:lnSpc>
                          <a:spcPts val="1500"/>
                        </a:lnSpc>
                        <a:spcBef>
                          <a:spcPts val="0"/>
                        </a:spcBef>
                        <a:spcAft>
                          <a:spcPts val="0"/>
                        </a:spcAft>
                        <a:buClrTx/>
                        <a:buSzTx/>
                        <a:buFontTx/>
                        <a:buNone/>
                        <a:tabLst/>
                        <a:defRPr/>
                      </a:pPr>
                      <a:endParaRPr lang="en-US" altLang="ja-JP" sz="1300" dirty="0">
                        <a:solidFill>
                          <a:schemeClr val="tx1"/>
                        </a:solidFill>
                        <a:latin typeface="Calibri" pitchFamily="34" charset="0"/>
                      </a:endParaRPr>
                    </a:p>
                    <a:p>
                      <a:pPr marL="72000" marR="0" indent="-457200" algn="l" defTabSz="914400" rtl="0" eaLnBrk="1" fontAlgn="auto" latinLnBrk="0" hangingPunct="1">
                        <a:lnSpc>
                          <a:spcPts val="1500"/>
                        </a:lnSpc>
                        <a:spcBef>
                          <a:spcPts val="0"/>
                        </a:spcBef>
                        <a:spcAft>
                          <a:spcPts val="0"/>
                        </a:spcAft>
                        <a:buClrTx/>
                        <a:buSzTx/>
                        <a:buFontTx/>
                        <a:buNone/>
                        <a:tabLst/>
                        <a:defRPr/>
                      </a:pPr>
                      <a:endParaRPr lang="en-US" altLang="ja-JP" sz="1300" dirty="0">
                        <a:solidFill>
                          <a:schemeClr val="tx1"/>
                        </a:solidFill>
                        <a:latin typeface="Calibri" pitchFamily="34" charset="0"/>
                      </a:endParaRPr>
                    </a:p>
                    <a:p>
                      <a:pPr marL="72000" marR="0" lvl="0" indent="-457200" algn="l" defTabSz="914400" rtl="0" eaLnBrk="1" fontAlgn="auto" latinLnBrk="0" hangingPunct="1">
                        <a:lnSpc>
                          <a:spcPts val="1500"/>
                        </a:lnSpc>
                        <a:spcBef>
                          <a:spcPts val="0"/>
                        </a:spcBef>
                        <a:spcAft>
                          <a:spcPts val="0"/>
                        </a:spcAft>
                        <a:buClrTx/>
                        <a:buSzTx/>
                        <a:buFontTx/>
                        <a:buNone/>
                        <a:tabLst/>
                        <a:defRPr/>
                      </a:pPr>
                      <a:r>
                        <a:rPr kumimoji="1" lang="ja-JP" altLang="en-US" sz="1300" kern="1200" dirty="0">
                          <a:solidFill>
                            <a:schemeClr val="tx1"/>
                          </a:solidFill>
                          <a:latin typeface="+mn-lt"/>
                          <a:ea typeface="+mn-ea"/>
                          <a:cs typeface="+mn-cs"/>
                        </a:rPr>
                        <a:t>（次頁に続く）</a:t>
                      </a:r>
                      <a:endParaRPr lang="en-US" altLang="ja-JP" sz="1300" dirty="0">
                        <a:solidFill>
                          <a:schemeClr val="tx1"/>
                        </a:solidFill>
                        <a:latin typeface="Calibri" pitchFamily="34" charset="0"/>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72000" indent="-457200">
                        <a:lnSpc>
                          <a:spcPts val="1600"/>
                        </a:lnSpc>
                        <a:spcBef>
                          <a:spcPts val="0"/>
                        </a:spcBef>
                        <a:spcAft>
                          <a:spcPts val="0"/>
                        </a:spcAft>
                      </a:pPr>
                      <a:r>
                        <a:rPr lang="ja-JP" altLang="en-US" sz="1300" dirty="0">
                          <a:solidFill>
                            <a:schemeClr val="tx1"/>
                          </a:solidFill>
                        </a:rPr>
                        <a:t>③ダウンサイジング</a:t>
                      </a:r>
                    </a:p>
                    <a:p>
                      <a:pPr marL="72000" indent="-457200">
                        <a:lnSpc>
                          <a:spcPts val="1600"/>
                        </a:lnSpc>
                        <a:spcBef>
                          <a:spcPts val="0"/>
                        </a:spcBef>
                        <a:spcAft>
                          <a:spcPts val="0"/>
                        </a:spcAft>
                      </a:pPr>
                      <a:r>
                        <a:rPr lang="ja-JP" altLang="en-US" sz="1300" dirty="0">
                          <a:solidFill>
                            <a:schemeClr val="tx1"/>
                          </a:solidFill>
                        </a:rPr>
                        <a:t>・施設の効率化の観点から、将来の水需要に見合った施設規模とする。</a:t>
                      </a:r>
                      <a:endParaRPr lang="en-US" altLang="ja-JP" sz="1300" dirty="0">
                        <a:solidFill>
                          <a:schemeClr val="tx1"/>
                        </a:solidFill>
                      </a:endParaRPr>
                    </a:p>
                    <a:p>
                      <a:pPr marL="72000" indent="-457200">
                        <a:lnSpc>
                          <a:spcPts val="1500"/>
                        </a:lnSpc>
                        <a:spcBef>
                          <a:spcPts val="0"/>
                        </a:spcBef>
                        <a:spcAft>
                          <a:spcPts val="0"/>
                        </a:spcAft>
                      </a:pPr>
                      <a:endParaRPr lang="en-US" altLang="ja-JP" sz="1300" dirty="0">
                        <a:solidFill>
                          <a:schemeClr val="tx1"/>
                        </a:solidFill>
                      </a:endParaRPr>
                    </a:p>
                    <a:p>
                      <a:pPr marL="72000" marR="0" indent="-457200" algn="l" defTabSz="914400" rtl="0" eaLnBrk="1" fontAlgn="auto" latinLnBrk="0" hangingPunct="1">
                        <a:lnSpc>
                          <a:spcPts val="1500"/>
                        </a:lnSpc>
                        <a:spcBef>
                          <a:spcPts val="0"/>
                        </a:spcBef>
                        <a:spcAft>
                          <a:spcPts val="0"/>
                        </a:spcAft>
                        <a:buClrTx/>
                        <a:buSzTx/>
                        <a:buFontTx/>
                        <a:buNone/>
                        <a:tabLst/>
                        <a:defRPr/>
                      </a:pPr>
                      <a:endParaRPr lang="en-US" altLang="ja-JP" sz="1300" dirty="0">
                        <a:solidFill>
                          <a:schemeClr val="tx1"/>
                        </a:solidFill>
                      </a:endParaRPr>
                    </a:p>
                  </a:txBody>
                  <a:tcPr>
                    <a:lnL w="12700" cap="flat" cmpd="sng" algn="ctr">
                      <a:solidFill>
                        <a:schemeClr val="tx1"/>
                      </a:solidFill>
                      <a:prstDash val="sysDash"/>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72000" indent="-457200">
                        <a:lnSpc>
                          <a:spcPts val="1600"/>
                        </a:lnSpc>
                        <a:spcBef>
                          <a:spcPts val="0"/>
                        </a:spcBef>
                        <a:spcAft>
                          <a:spcPts val="0"/>
                        </a:spcAft>
                      </a:pPr>
                      <a:r>
                        <a:rPr lang="ja-JP" altLang="en-US" sz="1300" dirty="0">
                          <a:solidFill>
                            <a:schemeClr val="tx1"/>
                          </a:solidFill>
                        </a:rPr>
                        <a:t>③－１柴島浄水場上系の廃止</a:t>
                      </a:r>
                    </a:p>
                    <a:p>
                      <a:pPr marL="72000" indent="-457200">
                        <a:lnSpc>
                          <a:spcPts val="1600"/>
                        </a:lnSpc>
                        <a:spcBef>
                          <a:spcPts val="0"/>
                        </a:spcBef>
                        <a:spcAft>
                          <a:spcPts val="0"/>
                        </a:spcAft>
                      </a:pPr>
                      <a:r>
                        <a:rPr lang="ja-JP" altLang="en-US" sz="1300" dirty="0">
                          <a:solidFill>
                            <a:schemeClr val="tx1"/>
                          </a:solidFill>
                        </a:rPr>
                        <a:t>・将来水需要や事業性を考慮したダウンサイジング手法と、「グランドデザイン大阪」における「柴島浄水場の利活用」の視点を踏まえ、柴島浄水場上系の廃止検討を行う。</a:t>
                      </a:r>
                      <a:endParaRPr lang="en-US" altLang="ja-JP" sz="1300" dirty="0">
                        <a:solidFill>
                          <a:schemeClr val="tx1"/>
                        </a:solidFill>
                      </a:endParaRPr>
                    </a:p>
                    <a:p>
                      <a:pPr marL="72000" indent="-457200">
                        <a:lnSpc>
                          <a:spcPts val="1600"/>
                        </a:lnSpc>
                        <a:spcBef>
                          <a:spcPts val="0"/>
                        </a:spcBef>
                        <a:spcAft>
                          <a:spcPts val="0"/>
                        </a:spcAft>
                      </a:pPr>
                      <a:endParaRPr lang="en-US" altLang="ja-JP" sz="1300" dirty="0">
                        <a:solidFill>
                          <a:schemeClr val="tx1"/>
                        </a:solidFill>
                      </a:endParaRPr>
                    </a:p>
                    <a:p>
                      <a:pPr marL="72000" indent="-457200">
                        <a:lnSpc>
                          <a:spcPts val="1600"/>
                        </a:lnSpc>
                        <a:spcBef>
                          <a:spcPts val="0"/>
                        </a:spcBef>
                        <a:spcAft>
                          <a:spcPts val="0"/>
                        </a:spcAft>
                      </a:pPr>
                      <a:endParaRPr lang="en-US" altLang="ja-JP" sz="1300" dirty="0">
                        <a:solidFill>
                          <a:schemeClr val="tx1"/>
                        </a:solidFill>
                      </a:endParaRPr>
                    </a:p>
                    <a:p>
                      <a:pPr marL="72000" indent="-457200">
                        <a:lnSpc>
                          <a:spcPts val="1600"/>
                        </a:lnSpc>
                        <a:spcBef>
                          <a:spcPts val="0"/>
                        </a:spcBef>
                        <a:spcAft>
                          <a:spcPts val="0"/>
                        </a:spcAft>
                      </a:pPr>
                      <a:endParaRPr lang="en-US" altLang="ja-JP" sz="1300" dirty="0">
                        <a:solidFill>
                          <a:schemeClr val="tx1"/>
                        </a:solidFill>
                      </a:endParaRPr>
                    </a:p>
                    <a:p>
                      <a:pPr marL="72000" indent="-457200">
                        <a:lnSpc>
                          <a:spcPts val="1600"/>
                        </a:lnSpc>
                        <a:spcBef>
                          <a:spcPts val="0"/>
                        </a:spcBef>
                        <a:spcAft>
                          <a:spcPts val="0"/>
                        </a:spcAft>
                      </a:pPr>
                      <a:endParaRPr lang="en-US" altLang="ja-JP" sz="1300" dirty="0">
                        <a:solidFill>
                          <a:schemeClr val="tx1"/>
                        </a:solidFill>
                      </a:endParaRPr>
                    </a:p>
                    <a:p>
                      <a:pPr marL="72000" indent="-457200">
                        <a:lnSpc>
                          <a:spcPts val="1600"/>
                        </a:lnSpc>
                        <a:spcBef>
                          <a:spcPts val="0"/>
                        </a:spcBef>
                        <a:spcAft>
                          <a:spcPts val="0"/>
                        </a:spcAft>
                      </a:pPr>
                      <a:endParaRPr lang="en-US" altLang="ja-JP" sz="1300" dirty="0">
                        <a:solidFill>
                          <a:schemeClr val="tx1"/>
                        </a:solidFill>
                      </a:endParaRPr>
                    </a:p>
                    <a:p>
                      <a:pPr marL="72000" indent="-457200">
                        <a:lnSpc>
                          <a:spcPts val="1600"/>
                        </a:lnSpc>
                        <a:spcBef>
                          <a:spcPts val="0"/>
                        </a:spcBef>
                        <a:spcAft>
                          <a:spcPts val="0"/>
                        </a:spcAft>
                      </a:pPr>
                      <a:endParaRPr lang="en-US" altLang="ja-JP" sz="1300" dirty="0">
                        <a:solidFill>
                          <a:schemeClr val="tx1"/>
                        </a:solidFill>
                      </a:endParaRPr>
                    </a:p>
                    <a:p>
                      <a:pPr marL="72000" indent="-457200">
                        <a:lnSpc>
                          <a:spcPts val="1600"/>
                        </a:lnSpc>
                        <a:spcBef>
                          <a:spcPts val="0"/>
                        </a:spcBef>
                        <a:spcAft>
                          <a:spcPts val="0"/>
                        </a:spcAft>
                      </a:pPr>
                      <a:endParaRPr lang="en-US" altLang="ja-JP" sz="1300" dirty="0">
                        <a:solidFill>
                          <a:schemeClr val="tx1"/>
                        </a:solidFill>
                      </a:endParaRPr>
                    </a:p>
                    <a:p>
                      <a:pPr marL="72000" indent="-457200">
                        <a:lnSpc>
                          <a:spcPts val="1600"/>
                        </a:lnSpc>
                        <a:spcBef>
                          <a:spcPts val="0"/>
                        </a:spcBef>
                        <a:spcAft>
                          <a:spcPts val="0"/>
                        </a:spcAft>
                      </a:pPr>
                      <a:r>
                        <a:rPr lang="ja-JP" altLang="en-US" sz="1300" dirty="0">
                          <a:solidFill>
                            <a:schemeClr val="tx1"/>
                          </a:solidFill>
                        </a:rPr>
                        <a:t>③－２府域水道の最適化への取組</a:t>
                      </a:r>
                      <a:endParaRPr lang="en-US" altLang="ja-JP" sz="1300" dirty="0">
                        <a:solidFill>
                          <a:schemeClr val="tx1"/>
                        </a:solidFill>
                      </a:endParaRPr>
                    </a:p>
                    <a:p>
                      <a:pPr marL="72000" indent="-457200">
                        <a:lnSpc>
                          <a:spcPts val="1500"/>
                        </a:lnSpc>
                        <a:spcBef>
                          <a:spcPts val="0"/>
                        </a:spcBef>
                        <a:spcAft>
                          <a:spcPts val="0"/>
                        </a:spcAft>
                      </a:pPr>
                      <a:endParaRPr lang="en-US" altLang="ja-JP" sz="1300" dirty="0">
                        <a:solidFill>
                          <a:schemeClr val="tx1"/>
                        </a:solidFill>
                      </a:endParaRPr>
                    </a:p>
                    <a:p>
                      <a:pPr marL="72000" indent="-457200">
                        <a:lnSpc>
                          <a:spcPts val="1500"/>
                        </a:lnSpc>
                        <a:spcBef>
                          <a:spcPts val="0"/>
                        </a:spcBef>
                        <a:spcAft>
                          <a:spcPts val="0"/>
                        </a:spcAft>
                      </a:pPr>
                      <a:endParaRPr lang="ja-JP" altLang="en-US" sz="1300" dirty="0">
                        <a:solidFill>
                          <a:schemeClr val="tx1"/>
                        </a:solidFill>
                      </a:endParaRPr>
                    </a:p>
                  </a:txBody>
                  <a:tcPr>
                    <a:lnL w="12700" cap="flat" cmpd="sng" algn="ctr">
                      <a:solidFill>
                        <a:schemeClr val="tx1"/>
                      </a:solidFill>
                      <a:prstDash val="sysDash"/>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72000" indent="-457200">
                        <a:lnSpc>
                          <a:spcPts val="1600"/>
                        </a:lnSpc>
                        <a:spcBef>
                          <a:spcPts val="0"/>
                        </a:spcBef>
                        <a:spcAft>
                          <a:spcPts val="0"/>
                        </a:spcAft>
                      </a:pPr>
                      <a:r>
                        <a:rPr lang="ja-JP" altLang="en-US" sz="1300" dirty="0">
                          <a:solidFill>
                            <a:schemeClr val="tx1"/>
                          </a:solidFill>
                        </a:rPr>
                        <a:t>・民営化基本方針（案）において、ダウンサイジングの考え方及び給水安定性確保のための施設耐震化計画を示すとともに、柴島浄水場上系の廃止にかかる水道施設の再構築に関する工事工程表を明示。</a:t>
                      </a:r>
                    </a:p>
                    <a:p>
                      <a:pPr marL="72000" indent="-457200" algn="r">
                        <a:lnSpc>
                          <a:spcPts val="1600"/>
                        </a:lnSpc>
                        <a:spcBef>
                          <a:spcPts val="0"/>
                        </a:spcBef>
                        <a:spcAft>
                          <a:spcPts val="0"/>
                        </a:spcAft>
                      </a:pPr>
                      <a:r>
                        <a:rPr lang="ja-JP" altLang="en-US" sz="1300" dirty="0">
                          <a:solidFill>
                            <a:schemeClr val="tx1"/>
                          </a:solidFill>
                        </a:rPr>
                        <a:t>　　　　　　　　　（</a:t>
                      </a:r>
                      <a:r>
                        <a:rPr lang="en-US" altLang="ja-JP" sz="1300" dirty="0">
                          <a:solidFill>
                            <a:schemeClr val="tx1"/>
                          </a:solidFill>
                        </a:rPr>
                        <a:t>2014</a:t>
                      </a:r>
                      <a:r>
                        <a:rPr lang="ja-JP" altLang="en-US" sz="1300" dirty="0">
                          <a:solidFill>
                            <a:schemeClr val="tx1"/>
                          </a:solidFill>
                        </a:rPr>
                        <a:t>年</a:t>
                      </a:r>
                      <a:r>
                        <a:rPr lang="en-US" altLang="ja-JP" sz="1300" dirty="0">
                          <a:solidFill>
                            <a:schemeClr val="tx1"/>
                          </a:solidFill>
                        </a:rPr>
                        <a:t>4</a:t>
                      </a:r>
                      <a:r>
                        <a:rPr lang="ja-JP" altLang="en-US" sz="1300" dirty="0">
                          <a:solidFill>
                            <a:schemeClr val="tx1"/>
                          </a:solidFill>
                        </a:rPr>
                        <a:t>月）</a:t>
                      </a:r>
                      <a:endParaRPr lang="en-US" altLang="ja-JP" sz="1300" dirty="0">
                        <a:solidFill>
                          <a:schemeClr val="tx1"/>
                        </a:solidFill>
                      </a:endParaRPr>
                    </a:p>
                    <a:p>
                      <a:pPr marL="72000" indent="-457200">
                        <a:lnSpc>
                          <a:spcPts val="1600"/>
                        </a:lnSpc>
                        <a:spcBef>
                          <a:spcPts val="0"/>
                        </a:spcBef>
                        <a:spcAft>
                          <a:spcPts val="0"/>
                        </a:spcAft>
                      </a:pPr>
                      <a:endParaRPr lang="en-US" altLang="ja-JP" sz="1300" dirty="0">
                        <a:solidFill>
                          <a:schemeClr val="tx1"/>
                        </a:solidFill>
                      </a:endParaRPr>
                    </a:p>
                    <a:p>
                      <a:pPr marL="72000" indent="-457200">
                        <a:lnSpc>
                          <a:spcPts val="1600"/>
                        </a:lnSpc>
                        <a:spcBef>
                          <a:spcPts val="0"/>
                        </a:spcBef>
                        <a:spcAft>
                          <a:spcPts val="0"/>
                        </a:spcAft>
                      </a:pPr>
                      <a:r>
                        <a:rPr lang="ja-JP" altLang="en-US" sz="1300" dirty="0">
                          <a:solidFill>
                            <a:schemeClr val="tx1"/>
                          </a:solidFill>
                        </a:rPr>
                        <a:t>・大阪市水道経営戦略（</a:t>
                      </a:r>
                      <a:r>
                        <a:rPr lang="en-US" altLang="ja-JP" sz="1300" dirty="0">
                          <a:solidFill>
                            <a:schemeClr val="tx1"/>
                          </a:solidFill>
                        </a:rPr>
                        <a:t>2018-2027</a:t>
                      </a:r>
                      <a:r>
                        <a:rPr lang="ja-JP" altLang="en-US" sz="1300" dirty="0">
                          <a:solidFill>
                            <a:schemeClr val="tx1"/>
                          </a:solidFill>
                        </a:rPr>
                        <a:t>）において、浄水場のダウンサイジングについて記載。</a:t>
                      </a:r>
                    </a:p>
                    <a:p>
                      <a:pPr marL="72000" indent="-457200" algn="r">
                        <a:lnSpc>
                          <a:spcPts val="1600"/>
                        </a:lnSpc>
                        <a:spcBef>
                          <a:spcPts val="0"/>
                        </a:spcBef>
                        <a:spcAft>
                          <a:spcPts val="0"/>
                        </a:spcAft>
                      </a:pPr>
                      <a:r>
                        <a:rPr lang="ja-JP" altLang="en-US" sz="1300" dirty="0">
                          <a:solidFill>
                            <a:schemeClr val="tx1"/>
                          </a:solidFill>
                        </a:rPr>
                        <a:t>（</a:t>
                      </a:r>
                      <a:r>
                        <a:rPr lang="en-US" altLang="ja-JP" sz="1300" dirty="0">
                          <a:solidFill>
                            <a:schemeClr val="tx1"/>
                          </a:solidFill>
                        </a:rPr>
                        <a:t>2018</a:t>
                      </a:r>
                      <a:r>
                        <a:rPr lang="ja-JP" altLang="en-US" sz="1300" dirty="0">
                          <a:solidFill>
                            <a:schemeClr val="tx1"/>
                          </a:solidFill>
                        </a:rPr>
                        <a:t>年</a:t>
                      </a:r>
                      <a:r>
                        <a:rPr lang="en-US" altLang="ja-JP" sz="1300" dirty="0">
                          <a:solidFill>
                            <a:schemeClr val="tx1"/>
                          </a:solidFill>
                        </a:rPr>
                        <a:t>3</a:t>
                      </a:r>
                      <a:r>
                        <a:rPr lang="ja-JP" altLang="en-US" sz="1300" dirty="0">
                          <a:solidFill>
                            <a:schemeClr val="tx1"/>
                          </a:solidFill>
                        </a:rPr>
                        <a:t>月）</a:t>
                      </a:r>
                      <a:endParaRPr lang="en-US" altLang="ja-JP" sz="1300" dirty="0">
                        <a:solidFill>
                          <a:schemeClr val="tx1"/>
                        </a:solidFill>
                      </a:endParaRPr>
                    </a:p>
                    <a:p>
                      <a:pPr marL="72000" indent="-457200" algn="l">
                        <a:lnSpc>
                          <a:spcPts val="1600"/>
                        </a:lnSpc>
                        <a:spcBef>
                          <a:spcPts val="0"/>
                        </a:spcBef>
                        <a:spcAft>
                          <a:spcPts val="0"/>
                        </a:spcAft>
                      </a:pPr>
                      <a:endParaRPr lang="en-US" altLang="ja-JP" sz="1300" dirty="0">
                        <a:solidFill>
                          <a:schemeClr val="tx1"/>
                        </a:solidFill>
                      </a:endParaRPr>
                    </a:p>
                    <a:p>
                      <a:pPr marL="72000" indent="-457200" algn="l">
                        <a:lnSpc>
                          <a:spcPts val="1600"/>
                        </a:lnSpc>
                        <a:spcBef>
                          <a:spcPts val="0"/>
                        </a:spcBef>
                        <a:spcAft>
                          <a:spcPts val="0"/>
                        </a:spcAft>
                      </a:pPr>
                      <a:r>
                        <a:rPr lang="ja-JP" altLang="en-US" sz="1300" dirty="0">
                          <a:solidFill>
                            <a:schemeClr val="tx1"/>
                          </a:solidFill>
                        </a:rPr>
                        <a:t>・府域水道最適化検討チームにおいて浄水場の最適化を検討。</a:t>
                      </a:r>
                      <a:endParaRPr lang="en-US" altLang="ja-JP" sz="1300" dirty="0">
                        <a:solidFill>
                          <a:schemeClr val="tx1"/>
                        </a:solidFill>
                      </a:endParaRPr>
                    </a:p>
                    <a:p>
                      <a:pPr marL="72000" indent="-457200" algn="l">
                        <a:lnSpc>
                          <a:spcPts val="1600"/>
                        </a:lnSpc>
                        <a:spcBef>
                          <a:spcPts val="0"/>
                        </a:spcBef>
                        <a:spcAft>
                          <a:spcPts val="0"/>
                        </a:spcAft>
                      </a:pPr>
                      <a:endParaRPr lang="en-US" altLang="ja-JP" sz="1300" dirty="0">
                        <a:solidFill>
                          <a:schemeClr val="tx1"/>
                        </a:solidFill>
                      </a:endParaRPr>
                    </a:p>
                    <a:p>
                      <a:pPr marL="72000" marR="0" lvl="0" indent="-457200" algn="l" defTabSz="914400" rtl="0" eaLnBrk="1" fontAlgn="auto" latinLnBrk="0" hangingPunct="1">
                        <a:lnSpc>
                          <a:spcPts val="1500"/>
                        </a:lnSpc>
                        <a:spcBef>
                          <a:spcPts val="0"/>
                        </a:spcBef>
                        <a:spcAft>
                          <a:spcPts val="0"/>
                        </a:spcAft>
                        <a:buClrTx/>
                        <a:buSzTx/>
                        <a:buFontTx/>
                        <a:buNone/>
                        <a:tabLst/>
                        <a:defRPr/>
                      </a:pPr>
                      <a:r>
                        <a:rPr lang="ja-JP" altLang="en-US" sz="1300" dirty="0">
                          <a:solidFill>
                            <a:schemeClr val="tx1"/>
                          </a:solidFill>
                        </a:rPr>
                        <a:t>・大阪府及び府内全水道事業者、水道用水供給事業者が参画する「</a:t>
                      </a:r>
                      <a:r>
                        <a:rPr lang="ja-JP" altLang="en-US" sz="1300" u="none" dirty="0">
                          <a:solidFill>
                            <a:schemeClr val="tx1"/>
                          </a:solidFill>
                        </a:rPr>
                        <a:t>府域一水道に向けた水道のあり方協議会</a:t>
                      </a:r>
                      <a:r>
                        <a:rPr lang="ja-JP" altLang="en-US" sz="1300" dirty="0">
                          <a:solidFill>
                            <a:schemeClr val="tx1"/>
                          </a:solidFill>
                        </a:rPr>
                        <a:t>」において、府域一水道に向けた水道のあり方について検討・協議を開始（</a:t>
                      </a:r>
                      <a:r>
                        <a:rPr lang="en-US" altLang="ja-JP" sz="1300" dirty="0">
                          <a:solidFill>
                            <a:schemeClr val="tx1"/>
                          </a:solidFill>
                        </a:rPr>
                        <a:t>2018</a:t>
                      </a:r>
                      <a:r>
                        <a:rPr lang="ja-JP" altLang="en-US" sz="1300" dirty="0">
                          <a:solidFill>
                            <a:schemeClr val="tx1"/>
                          </a:solidFill>
                        </a:rPr>
                        <a:t>年</a:t>
                      </a:r>
                      <a:r>
                        <a:rPr lang="en-US" altLang="ja-JP" sz="1300" dirty="0">
                          <a:solidFill>
                            <a:schemeClr val="tx1"/>
                          </a:solidFill>
                        </a:rPr>
                        <a:t>8</a:t>
                      </a:r>
                      <a:r>
                        <a:rPr lang="ja-JP" altLang="en-US" sz="1300" dirty="0">
                          <a:solidFill>
                            <a:schemeClr val="tx1"/>
                          </a:solidFill>
                        </a:rPr>
                        <a:t>月）</a:t>
                      </a:r>
                      <a:endParaRPr lang="en-US" altLang="ja-JP" sz="1300" dirty="0">
                        <a:solidFill>
                          <a:schemeClr val="tx1"/>
                        </a:solidFill>
                      </a:endParaRPr>
                    </a:p>
                  </a:txBody>
                  <a:tcPr marL="36000" marR="36000">
                    <a:lnL w="12700" cap="flat" cmpd="sng" algn="ctr">
                      <a:solidFill>
                        <a:schemeClr val="tx1"/>
                      </a:solidFill>
                      <a:prstDash val="sysDash"/>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bl>
          </a:graphicData>
        </a:graphic>
      </p:graphicFrame>
    </p:spTree>
    <p:extLst>
      <p:ext uri="{BB962C8B-B14F-4D97-AF65-F5344CB8AC3E}">
        <p14:creationId xmlns:p14="http://schemas.microsoft.com/office/powerpoint/2010/main" val="2558534110"/>
      </p:ext>
    </p:extLst>
  </p:cSld>
  <p:clrMapOvr>
    <a:masterClrMapping/>
  </p:clrMapOvr>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角丸四角形 8"/>
          <p:cNvSpPr/>
          <p:nvPr/>
        </p:nvSpPr>
        <p:spPr>
          <a:xfrm>
            <a:off x="6698333" y="2780928"/>
            <a:ext cx="2052000" cy="2196000"/>
          </a:xfrm>
          <a:prstGeom prst="roundRect">
            <a:avLst>
              <a:gd name="adj" fmla="val 6309"/>
            </a:avLst>
          </a:prstGeom>
          <a:solidFill>
            <a:schemeClr val="accent6">
              <a:lumMod val="60000"/>
              <a:lumOff val="40000"/>
              <a:alpha val="50000"/>
            </a:schemeClr>
          </a:solidFill>
          <a:ln>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aphicFrame>
        <p:nvGraphicFramePr>
          <p:cNvPr id="6" name="表 5"/>
          <p:cNvGraphicFramePr>
            <a:graphicFrameLocks noGrp="1"/>
          </p:cNvGraphicFramePr>
          <p:nvPr/>
        </p:nvGraphicFramePr>
        <p:xfrm>
          <a:off x="361734" y="606523"/>
          <a:ext cx="8424936" cy="4815840"/>
        </p:xfrm>
        <a:graphic>
          <a:graphicData uri="http://schemas.openxmlformats.org/drawingml/2006/table">
            <a:tbl>
              <a:tblPr firstRow="1">
                <a:tableStyleId>{5C22544A-7EE6-4342-B048-85BDC9FD1C3A}</a:tableStyleId>
              </a:tblPr>
              <a:tblGrid>
                <a:gridCol w="2356127">
                  <a:extLst>
                    <a:ext uri="{9D8B030D-6E8A-4147-A177-3AD203B41FA5}">
                      <a16:colId xmlns:a16="http://schemas.microsoft.com/office/drawing/2014/main" val="20000"/>
                    </a:ext>
                  </a:extLst>
                </a:gridCol>
                <a:gridCol w="1926147">
                  <a:extLst>
                    <a:ext uri="{9D8B030D-6E8A-4147-A177-3AD203B41FA5}">
                      <a16:colId xmlns:a16="http://schemas.microsoft.com/office/drawing/2014/main" val="20001"/>
                    </a:ext>
                  </a:extLst>
                </a:gridCol>
                <a:gridCol w="2016224">
                  <a:extLst>
                    <a:ext uri="{9D8B030D-6E8A-4147-A177-3AD203B41FA5}">
                      <a16:colId xmlns:a16="http://schemas.microsoft.com/office/drawing/2014/main" val="20002"/>
                    </a:ext>
                  </a:extLst>
                </a:gridCol>
                <a:gridCol w="2126438">
                  <a:extLst>
                    <a:ext uri="{9D8B030D-6E8A-4147-A177-3AD203B41FA5}">
                      <a16:colId xmlns:a16="http://schemas.microsoft.com/office/drawing/2014/main" val="20003"/>
                    </a:ext>
                  </a:extLst>
                </a:gridCol>
              </a:tblGrid>
              <a:tr h="296776">
                <a:tc>
                  <a:txBody>
                    <a:bodyPr/>
                    <a:lstStyle/>
                    <a:p>
                      <a:pPr algn="ctr"/>
                      <a:r>
                        <a:rPr kumimoji="1" lang="ja-JP" altLang="en-US" sz="1800" b="0" dirty="0">
                          <a:solidFill>
                            <a:schemeClr val="tx1"/>
                          </a:solidFill>
                          <a:latin typeface="+mn-lt"/>
                          <a:ea typeface="+mn-ea"/>
                        </a:rPr>
                        <a:t>＜</a:t>
                      </a:r>
                      <a:r>
                        <a:rPr kumimoji="1" lang="en-US" altLang="ja-JP" sz="1800" b="0" dirty="0">
                          <a:solidFill>
                            <a:schemeClr val="tx1"/>
                          </a:solidFill>
                          <a:latin typeface="+mn-lt"/>
                          <a:ea typeface="+mn-ea"/>
                        </a:rPr>
                        <a:t>Why</a:t>
                      </a:r>
                      <a:r>
                        <a:rPr kumimoji="1" lang="ja-JP" altLang="en-US" sz="1800" b="0" dirty="0">
                          <a:solidFill>
                            <a:schemeClr val="tx1"/>
                          </a:solidFill>
                          <a:latin typeface="+mn-lt"/>
                          <a:ea typeface="+mn-ea"/>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kumimoji="1" lang="ja-JP" altLang="en-US" sz="1800" b="0" dirty="0">
                          <a:solidFill>
                            <a:schemeClr val="tx1"/>
                          </a:solidFill>
                          <a:latin typeface="+mn-lt"/>
                          <a:ea typeface="+mn-ea"/>
                        </a:rPr>
                        <a:t>＜</a:t>
                      </a:r>
                      <a:r>
                        <a:rPr kumimoji="1" lang="en-US" altLang="ja-JP" sz="1800" b="0" dirty="0">
                          <a:solidFill>
                            <a:schemeClr val="tx1"/>
                          </a:solidFill>
                          <a:latin typeface="+mn-lt"/>
                          <a:ea typeface="+mn-ea"/>
                        </a:rPr>
                        <a:t>Vision</a:t>
                      </a:r>
                      <a:r>
                        <a:rPr kumimoji="1" lang="ja-JP" altLang="en-US" sz="1800" b="0" dirty="0">
                          <a:solidFill>
                            <a:schemeClr val="tx1"/>
                          </a:solidFill>
                          <a:latin typeface="+mn-lt"/>
                          <a:ea typeface="+mn-ea"/>
                        </a:rPr>
                        <a:t>＞</a:t>
                      </a:r>
                    </a:p>
                  </a:txBody>
                  <a:tcPr anchor="ctr">
                    <a:lnL w="12700" cap="flat" cmpd="sng" algn="ctr">
                      <a:solidFill>
                        <a:schemeClr val="tx1"/>
                      </a:solidFill>
                      <a:prstDash val="sysDash"/>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kumimoji="1" lang="ja-JP" altLang="en-US" sz="1800" b="0" dirty="0">
                          <a:solidFill>
                            <a:schemeClr val="tx1"/>
                          </a:solidFill>
                          <a:latin typeface="+mn-lt"/>
                          <a:ea typeface="+mn-ea"/>
                        </a:rPr>
                        <a:t>＜</a:t>
                      </a:r>
                      <a:r>
                        <a:rPr kumimoji="1" lang="en-US" altLang="ja-JP" sz="1800" b="0" dirty="0">
                          <a:solidFill>
                            <a:schemeClr val="tx1"/>
                          </a:solidFill>
                          <a:latin typeface="+mn-lt"/>
                          <a:ea typeface="+mn-ea"/>
                        </a:rPr>
                        <a:t>What</a:t>
                      </a:r>
                      <a:r>
                        <a:rPr kumimoji="1" lang="ja-JP" altLang="en-US" sz="1800" b="0" dirty="0">
                          <a:solidFill>
                            <a:schemeClr val="tx1"/>
                          </a:solidFill>
                          <a:latin typeface="+mn-lt"/>
                          <a:ea typeface="+mn-ea"/>
                        </a:rPr>
                        <a:t>＞</a:t>
                      </a:r>
                    </a:p>
                  </a:txBody>
                  <a:tcPr anchor="ctr">
                    <a:lnL w="12700" cap="flat" cmpd="sng" algn="ctr">
                      <a:solidFill>
                        <a:schemeClr val="tx1"/>
                      </a:solidFill>
                      <a:prstDash val="sysDash"/>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kumimoji="1" lang="ja-JP" altLang="en-US" sz="1800" b="0" dirty="0">
                          <a:solidFill>
                            <a:schemeClr val="tx1"/>
                          </a:solidFill>
                          <a:latin typeface="+mn-lt"/>
                          <a:ea typeface="+mn-ea"/>
                        </a:rPr>
                        <a:t>＜</a:t>
                      </a:r>
                      <a:r>
                        <a:rPr kumimoji="1" lang="en-US" altLang="ja-JP" sz="1800" b="0" dirty="0">
                          <a:solidFill>
                            <a:schemeClr val="tx1"/>
                          </a:solidFill>
                          <a:latin typeface="+mn-lt"/>
                          <a:ea typeface="+mn-ea"/>
                        </a:rPr>
                        <a:t>Outcome</a:t>
                      </a:r>
                      <a:r>
                        <a:rPr kumimoji="1" lang="ja-JP" altLang="en-US" sz="1800" b="0" dirty="0">
                          <a:solidFill>
                            <a:schemeClr val="tx1"/>
                          </a:solidFill>
                          <a:latin typeface="+mn-lt"/>
                          <a:ea typeface="+mn-ea"/>
                        </a:rPr>
                        <a:t>＞</a:t>
                      </a:r>
                    </a:p>
                  </a:txBody>
                  <a:tcPr anchor="ctr">
                    <a:lnL w="12700" cap="flat" cmpd="sng" algn="ctr">
                      <a:solidFill>
                        <a:schemeClr val="tx1"/>
                      </a:solidFill>
                      <a:prstDash val="sysDash"/>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0"/>
                  </a:ext>
                </a:extLst>
              </a:tr>
              <a:tr h="1954178">
                <a:tc>
                  <a:txBody>
                    <a:bodyPr/>
                    <a:lstStyle/>
                    <a:p>
                      <a:pPr marL="72000" marR="0" indent="-457200" algn="l" defTabSz="914400" rtl="0" eaLnBrk="1" fontAlgn="auto" latinLnBrk="0" hangingPunct="1">
                        <a:lnSpc>
                          <a:spcPct val="100000"/>
                        </a:lnSpc>
                        <a:spcBef>
                          <a:spcPts val="0"/>
                        </a:spcBef>
                        <a:spcAft>
                          <a:spcPts val="0"/>
                        </a:spcAft>
                        <a:buClrTx/>
                        <a:buSzTx/>
                        <a:buFontTx/>
                        <a:buNone/>
                        <a:tabLst/>
                        <a:defRPr/>
                      </a:pPr>
                      <a:r>
                        <a:rPr lang="ja-JP" altLang="en-US" sz="1300" dirty="0">
                          <a:latin typeface="+mn-lt"/>
                          <a:ea typeface="+mn-ea"/>
                        </a:rPr>
                        <a:t>（前頁からの続き）</a:t>
                      </a:r>
                      <a:endParaRPr lang="en-US" altLang="ja-JP" sz="1300" dirty="0">
                        <a:latin typeface="+mn-lt"/>
                        <a:ea typeface="+mn-ea"/>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72000" indent="-457200">
                        <a:lnSpc>
                          <a:spcPct val="100000"/>
                        </a:lnSpc>
                        <a:spcBef>
                          <a:spcPts val="0"/>
                        </a:spcBef>
                        <a:spcAft>
                          <a:spcPts val="0"/>
                        </a:spcAft>
                      </a:pPr>
                      <a:r>
                        <a:rPr lang="ja-JP" altLang="en-US" sz="1300" dirty="0">
                          <a:latin typeface="+mn-lt"/>
                          <a:ea typeface="+mn-ea"/>
                        </a:rPr>
                        <a:t>④</a:t>
                      </a:r>
                      <a:r>
                        <a:rPr lang="ja-JP" altLang="en-US" sz="1300" u="none" dirty="0">
                          <a:latin typeface="+mn-lt"/>
                          <a:ea typeface="+mn-ea"/>
                        </a:rPr>
                        <a:t>公営企業で可能な料金見直し</a:t>
                      </a:r>
                      <a:endParaRPr lang="en-US" altLang="ja-JP" sz="1300" dirty="0">
                        <a:latin typeface="+mn-lt"/>
                        <a:ea typeface="+mn-ea"/>
                      </a:endParaRPr>
                    </a:p>
                    <a:p>
                      <a:pPr marL="72000" marR="0" indent="-457200" algn="l" defTabSz="914400" rtl="0" eaLnBrk="1" fontAlgn="auto" latinLnBrk="0" hangingPunct="1">
                        <a:lnSpc>
                          <a:spcPct val="100000"/>
                        </a:lnSpc>
                        <a:spcBef>
                          <a:spcPts val="0"/>
                        </a:spcBef>
                        <a:spcAft>
                          <a:spcPts val="0"/>
                        </a:spcAft>
                        <a:buClrTx/>
                        <a:buSzTx/>
                        <a:buFontTx/>
                        <a:buNone/>
                        <a:tabLst/>
                        <a:defRPr/>
                      </a:pPr>
                      <a:r>
                        <a:rPr lang="ja-JP" altLang="en-US" sz="1300" dirty="0">
                          <a:latin typeface="+mn-lt"/>
                          <a:ea typeface="+mn-ea"/>
                        </a:rPr>
                        <a:t>　　　</a:t>
                      </a:r>
                      <a:endParaRPr lang="en-US" altLang="ja-JP" sz="1300" dirty="0">
                        <a:latin typeface="+mn-lt"/>
                        <a:ea typeface="+mn-ea"/>
                      </a:endParaRPr>
                    </a:p>
                    <a:p>
                      <a:pPr marL="72000" marR="0" indent="-457200" algn="l" defTabSz="914400" rtl="0" eaLnBrk="1" fontAlgn="auto" latinLnBrk="0" hangingPunct="1">
                        <a:lnSpc>
                          <a:spcPct val="100000"/>
                        </a:lnSpc>
                        <a:spcBef>
                          <a:spcPts val="0"/>
                        </a:spcBef>
                        <a:spcAft>
                          <a:spcPts val="0"/>
                        </a:spcAft>
                        <a:buClrTx/>
                        <a:buSzTx/>
                        <a:buFontTx/>
                        <a:buNone/>
                        <a:tabLst/>
                        <a:defRPr/>
                      </a:pPr>
                      <a:endParaRPr lang="en-US" altLang="ja-JP" sz="1300" dirty="0">
                        <a:latin typeface="+mn-lt"/>
                        <a:ea typeface="+mn-ea"/>
                      </a:endParaRPr>
                    </a:p>
                  </a:txBody>
                  <a:tcPr>
                    <a:lnL w="12700" cap="flat" cmpd="sng" algn="ctr">
                      <a:solidFill>
                        <a:schemeClr val="tx1"/>
                      </a:solidFill>
                      <a:prstDash val="sysDash"/>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ysDash"/>
                      <a:round/>
                      <a:headEnd type="none" w="med" len="med"/>
                      <a:tailEnd type="none" w="med" len="med"/>
                    </a:lnB>
                    <a:lnTlToBr w="12700" cmpd="sng">
                      <a:noFill/>
                      <a:prstDash val="solid"/>
                    </a:lnTlToBr>
                    <a:lnBlToTr w="12700" cmpd="sng">
                      <a:noFill/>
                      <a:prstDash val="solid"/>
                    </a:lnBlToTr>
                    <a:noFill/>
                  </a:tcPr>
                </a:tc>
                <a:tc>
                  <a:txBody>
                    <a:bodyPr/>
                    <a:lstStyle/>
                    <a:p>
                      <a:pPr marL="72000" indent="-457200">
                        <a:lnSpc>
                          <a:spcPct val="100000"/>
                        </a:lnSpc>
                        <a:spcBef>
                          <a:spcPts val="0"/>
                        </a:spcBef>
                        <a:spcAft>
                          <a:spcPts val="0"/>
                        </a:spcAft>
                      </a:pPr>
                      <a:r>
                        <a:rPr lang="ja-JP" altLang="en-US" sz="1300" dirty="0">
                          <a:latin typeface="+mn-lt"/>
                          <a:ea typeface="+mn-ea"/>
                        </a:rPr>
                        <a:t>④水道料金の見直し</a:t>
                      </a:r>
                    </a:p>
                    <a:p>
                      <a:pPr marL="72000" indent="-457200" algn="just">
                        <a:lnSpc>
                          <a:spcPct val="100000"/>
                        </a:lnSpc>
                        <a:spcBef>
                          <a:spcPts val="0"/>
                        </a:spcBef>
                        <a:spcAft>
                          <a:spcPts val="0"/>
                        </a:spcAft>
                      </a:pPr>
                      <a:r>
                        <a:rPr lang="ja-JP" altLang="en-US" sz="1300" dirty="0">
                          <a:latin typeface="+mn-lt"/>
                          <a:ea typeface="+mn-ea"/>
                        </a:rPr>
                        <a:t>・受益と負担の適正化や生活用水への配慮の観点から、公営企業としての可能な見直し</a:t>
                      </a:r>
                    </a:p>
                    <a:p>
                      <a:pPr marL="72000" indent="-457200">
                        <a:lnSpc>
                          <a:spcPct val="100000"/>
                        </a:lnSpc>
                        <a:spcBef>
                          <a:spcPts val="0"/>
                        </a:spcBef>
                        <a:spcAft>
                          <a:spcPts val="0"/>
                        </a:spcAft>
                      </a:pPr>
                      <a:endParaRPr lang="ja-JP" altLang="en-US" sz="1300" dirty="0">
                        <a:latin typeface="+mn-lt"/>
                        <a:ea typeface="+mn-ea"/>
                      </a:endParaRPr>
                    </a:p>
                  </a:txBody>
                  <a:tcPr>
                    <a:lnL w="12700" cap="flat" cmpd="sng" algn="ctr">
                      <a:solidFill>
                        <a:schemeClr val="tx1"/>
                      </a:solidFill>
                      <a:prstDash val="sysDash"/>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ysDash"/>
                      <a:round/>
                      <a:headEnd type="none" w="med" len="med"/>
                      <a:tailEnd type="none" w="med" len="med"/>
                    </a:lnB>
                    <a:lnTlToBr w="12700" cmpd="sng">
                      <a:noFill/>
                      <a:prstDash val="solid"/>
                    </a:lnTlToBr>
                    <a:lnBlToTr w="12700" cmpd="sng">
                      <a:noFill/>
                      <a:prstDash val="solid"/>
                    </a:lnBlToTr>
                    <a:noFill/>
                  </a:tcPr>
                </a:tc>
                <a:tc>
                  <a:txBody>
                    <a:bodyPr/>
                    <a:lstStyle/>
                    <a:p>
                      <a:pPr marL="72000" indent="-457200">
                        <a:lnSpc>
                          <a:spcPct val="100000"/>
                        </a:lnSpc>
                        <a:spcBef>
                          <a:spcPts val="0"/>
                        </a:spcBef>
                        <a:spcAft>
                          <a:spcPts val="0"/>
                        </a:spcAft>
                      </a:pPr>
                      <a:r>
                        <a:rPr lang="ja-JP" altLang="en-US" sz="1300" dirty="0">
                          <a:solidFill>
                            <a:schemeClr val="tx1"/>
                          </a:solidFill>
                          <a:latin typeface="+mn-lt"/>
                          <a:ea typeface="+mn-ea"/>
                        </a:rPr>
                        <a:t>・水道料金の見直し（素案）を公表</a:t>
                      </a:r>
                      <a:endParaRPr lang="en-US" altLang="ja-JP" sz="1300" dirty="0">
                        <a:solidFill>
                          <a:schemeClr val="tx1"/>
                        </a:solidFill>
                        <a:latin typeface="+mn-lt"/>
                        <a:ea typeface="+mn-ea"/>
                      </a:endParaRPr>
                    </a:p>
                    <a:p>
                      <a:pPr marL="72000" indent="-457200">
                        <a:lnSpc>
                          <a:spcPct val="100000"/>
                        </a:lnSpc>
                        <a:spcBef>
                          <a:spcPts val="0"/>
                        </a:spcBef>
                        <a:spcAft>
                          <a:spcPts val="0"/>
                        </a:spcAft>
                      </a:pPr>
                      <a:r>
                        <a:rPr lang="ja-JP" altLang="en-US" sz="1300" dirty="0">
                          <a:solidFill>
                            <a:schemeClr val="tx1"/>
                          </a:solidFill>
                          <a:latin typeface="+mn-lt"/>
                          <a:ea typeface="+mn-ea"/>
                        </a:rPr>
                        <a:t>（主な見直し内容）</a:t>
                      </a:r>
                    </a:p>
                    <a:p>
                      <a:pPr marL="72000" indent="-457200">
                        <a:lnSpc>
                          <a:spcPct val="100000"/>
                        </a:lnSpc>
                        <a:spcBef>
                          <a:spcPts val="0"/>
                        </a:spcBef>
                        <a:spcAft>
                          <a:spcPts val="0"/>
                        </a:spcAft>
                      </a:pPr>
                      <a:r>
                        <a:rPr lang="ja-JP" altLang="en-US" sz="1300" dirty="0">
                          <a:solidFill>
                            <a:schemeClr val="tx1"/>
                          </a:solidFill>
                          <a:latin typeface="+mn-lt"/>
                          <a:ea typeface="+mn-ea"/>
                        </a:rPr>
                        <a:t>基本水量の廃止：</a:t>
                      </a:r>
                      <a:r>
                        <a:rPr lang="en-US" altLang="ja-JP" sz="1300" dirty="0">
                          <a:solidFill>
                            <a:schemeClr val="tx1"/>
                          </a:solidFill>
                          <a:latin typeface="+mn-lt"/>
                          <a:ea typeface="+mn-ea"/>
                        </a:rPr>
                        <a:t>10㎥→0㎥</a:t>
                      </a:r>
                    </a:p>
                    <a:p>
                      <a:pPr marL="72000" indent="-457200">
                        <a:lnSpc>
                          <a:spcPct val="100000"/>
                        </a:lnSpc>
                        <a:spcBef>
                          <a:spcPts val="0"/>
                        </a:spcBef>
                        <a:spcAft>
                          <a:spcPts val="0"/>
                        </a:spcAft>
                      </a:pPr>
                      <a:r>
                        <a:rPr lang="ja-JP" altLang="en-US" sz="1300" dirty="0">
                          <a:solidFill>
                            <a:schemeClr val="tx1"/>
                          </a:solidFill>
                          <a:latin typeface="+mn-lt"/>
                          <a:ea typeface="+mn-ea"/>
                        </a:rPr>
                        <a:t>基本料金の引き下げ：</a:t>
                      </a:r>
                      <a:r>
                        <a:rPr lang="en-US" altLang="ja-JP" sz="1300" dirty="0">
                          <a:solidFill>
                            <a:schemeClr val="tx1"/>
                          </a:solidFill>
                          <a:latin typeface="+mn-lt"/>
                          <a:ea typeface="+mn-ea"/>
                        </a:rPr>
                        <a:t>950</a:t>
                      </a:r>
                      <a:r>
                        <a:rPr lang="ja-JP" altLang="en-US" sz="1300" dirty="0">
                          <a:solidFill>
                            <a:schemeClr val="tx1"/>
                          </a:solidFill>
                          <a:latin typeface="+mn-lt"/>
                          <a:ea typeface="+mn-ea"/>
                        </a:rPr>
                        <a:t>円　</a:t>
                      </a:r>
                    </a:p>
                    <a:p>
                      <a:pPr marL="72000" indent="-457200">
                        <a:lnSpc>
                          <a:spcPct val="100000"/>
                        </a:lnSpc>
                        <a:spcBef>
                          <a:spcPts val="0"/>
                        </a:spcBef>
                        <a:spcAft>
                          <a:spcPts val="0"/>
                        </a:spcAft>
                      </a:pPr>
                      <a:r>
                        <a:rPr lang="ja-JP" altLang="en-US" sz="1300" dirty="0">
                          <a:solidFill>
                            <a:schemeClr val="tx1"/>
                          </a:solidFill>
                          <a:latin typeface="+mn-lt"/>
                          <a:ea typeface="+mn-ea"/>
                        </a:rPr>
                        <a:t>　→</a:t>
                      </a:r>
                      <a:r>
                        <a:rPr lang="en-US" altLang="ja-JP" sz="1300" dirty="0">
                          <a:solidFill>
                            <a:schemeClr val="tx1"/>
                          </a:solidFill>
                          <a:latin typeface="+mn-lt"/>
                          <a:ea typeface="+mn-ea"/>
                        </a:rPr>
                        <a:t>850</a:t>
                      </a:r>
                      <a:r>
                        <a:rPr lang="ja-JP" altLang="en-US" sz="1300" dirty="0">
                          <a:solidFill>
                            <a:schemeClr val="tx1"/>
                          </a:solidFill>
                          <a:latin typeface="+mn-lt"/>
                          <a:ea typeface="+mn-ea"/>
                        </a:rPr>
                        <a:t>円（▲</a:t>
                      </a:r>
                      <a:r>
                        <a:rPr lang="en-US" altLang="ja-JP" sz="1300" dirty="0">
                          <a:solidFill>
                            <a:schemeClr val="tx1"/>
                          </a:solidFill>
                          <a:latin typeface="+mn-lt"/>
                          <a:ea typeface="+mn-ea"/>
                        </a:rPr>
                        <a:t>100</a:t>
                      </a:r>
                      <a:r>
                        <a:rPr lang="ja-JP" altLang="en-US" sz="1300" dirty="0">
                          <a:solidFill>
                            <a:schemeClr val="tx1"/>
                          </a:solidFill>
                          <a:latin typeface="+mn-lt"/>
                          <a:ea typeface="+mn-ea"/>
                        </a:rPr>
                        <a:t>円）　など</a:t>
                      </a:r>
                    </a:p>
                    <a:p>
                      <a:pPr marL="72000" indent="-457200">
                        <a:lnSpc>
                          <a:spcPct val="100000"/>
                        </a:lnSpc>
                        <a:spcBef>
                          <a:spcPts val="0"/>
                        </a:spcBef>
                        <a:spcAft>
                          <a:spcPts val="0"/>
                        </a:spcAft>
                      </a:pPr>
                      <a:r>
                        <a:rPr lang="ja-JP" altLang="en-US" sz="1300" dirty="0">
                          <a:solidFill>
                            <a:schemeClr val="tx1"/>
                          </a:solidFill>
                          <a:latin typeface="+mn-lt"/>
                          <a:ea typeface="+mn-ea"/>
                        </a:rPr>
                        <a:t>（見直し予定時期）</a:t>
                      </a:r>
                    </a:p>
                    <a:p>
                      <a:pPr marL="72000" indent="-457200">
                        <a:lnSpc>
                          <a:spcPct val="100000"/>
                        </a:lnSpc>
                        <a:spcBef>
                          <a:spcPts val="0"/>
                        </a:spcBef>
                        <a:spcAft>
                          <a:spcPts val="0"/>
                        </a:spcAft>
                      </a:pPr>
                      <a:r>
                        <a:rPr lang="ja-JP" altLang="en-US" sz="1300" dirty="0">
                          <a:solidFill>
                            <a:schemeClr val="tx1"/>
                          </a:solidFill>
                          <a:latin typeface="+mn-lt"/>
                          <a:ea typeface="+mn-ea"/>
                        </a:rPr>
                        <a:t>　</a:t>
                      </a:r>
                      <a:r>
                        <a:rPr lang="en-US" altLang="ja-JP" sz="1300" dirty="0">
                          <a:solidFill>
                            <a:schemeClr val="tx1"/>
                          </a:solidFill>
                          <a:latin typeface="+mn-lt"/>
                          <a:ea typeface="+mn-ea"/>
                        </a:rPr>
                        <a:t>2015</a:t>
                      </a:r>
                      <a:r>
                        <a:rPr lang="ja-JP" altLang="en-US" sz="1300" dirty="0">
                          <a:solidFill>
                            <a:schemeClr val="tx1"/>
                          </a:solidFill>
                          <a:latin typeface="+mn-lt"/>
                          <a:ea typeface="+mn-ea"/>
                        </a:rPr>
                        <a:t>年</a:t>
                      </a:r>
                      <a:r>
                        <a:rPr lang="en-US" altLang="ja-JP" sz="1300" dirty="0">
                          <a:solidFill>
                            <a:schemeClr val="tx1"/>
                          </a:solidFill>
                          <a:latin typeface="+mn-lt"/>
                          <a:ea typeface="+mn-ea"/>
                        </a:rPr>
                        <a:t>10</a:t>
                      </a:r>
                      <a:r>
                        <a:rPr lang="ja-JP" altLang="en-US" sz="1300" dirty="0">
                          <a:solidFill>
                            <a:schemeClr val="tx1"/>
                          </a:solidFill>
                          <a:latin typeface="+mn-lt"/>
                          <a:ea typeface="+mn-ea"/>
                        </a:rPr>
                        <a:t>月</a:t>
                      </a:r>
                    </a:p>
                    <a:p>
                      <a:pPr marL="72000" indent="-457200" algn="r">
                        <a:lnSpc>
                          <a:spcPct val="100000"/>
                        </a:lnSpc>
                        <a:spcBef>
                          <a:spcPts val="0"/>
                        </a:spcBef>
                        <a:spcAft>
                          <a:spcPts val="0"/>
                        </a:spcAft>
                      </a:pPr>
                      <a:r>
                        <a:rPr lang="ja-JP" altLang="en-US" sz="1300" dirty="0">
                          <a:solidFill>
                            <a:schemeClr val="tx1"/>
                          </a:solidFill>
                          <a:latin typeface="+mn-lt"/>
                          <a:ea typeface="+mn-ea"/>
                        </a:rPr>
                        <a:t>　　　　　　　（</a:t>
                      </a:r>
                      <a:r>
                        <a:rPr lang="en-US" altLang="ja-JP" sz="1300" dirty="0">
                          <a:solidFill>
                            <a:schemeClr val="tx1"/>
                          </a:solidFill>
                          <a:latin typeface="+mn-lt"/>
                          <a:ea typeface="+mn-ea"/>
                        </a:rPr>
                        <a:t>2013</a:t>
                      </a:r>
                      <a:r>
                        <a:rPr lang="ja-JP" altLang="en-US" sz="1300" dirty="0">
                          <a:solidFill>
                            <a:schemeClr val="tx1"/>
                          </a:solidFill>
                          <a:latin typeface="+mn-lt"/>
                          <a:ea typeface="+mn-ea"/>
                        </a:rPr>
                        <a:t>年</a:t>
                      </a:r>
                      <a:r>
                        <a:rPr lang="en-US" altLang="ja-JP" sz="1300" dirty="0">
                          <a:solidFill>
                            <a:schemeClr val="tx1"/>
                          </a:solidFill>
                          <a:latin typeface="+mn-lt"/>
                          <a:ea typeface="+mn-ea"/>
                        </a:rPr>
                        <a:t>12</a:t>
                      </a:r>
                      <a:r>
                        <a:rPr lang="ja-JP" altLang="en-US" sz="1300" dirty="0">
                          <a:solidFill>
                            <a:schemeClr val="tx1"/>
                          </a:solidFill>
                          <a:latin typeface="+mn-lt"/>
                          <a:ea typeface="+mn-ea"/>
                        </a:rPr>
                        <a:t>月）</a:t>
                      </a:r>
                      <a:endParaRPr lang="en-US" altLang="ja-JP" sz="1300" dirty="0">
                        <a:solidFill>
                          <a:schemeClr val="tx1"/>
                        </a:solidFill>
                        <a:latin typeface="+mn-lt"/>
                        <a:ea typeface="+mn-ea"/>
                      </a:endParaRPr>
                    </a:p>
                    <a:p>
                      <a:pPr marL="72000" indent="-457200">
                        <a:lnSpc>
                          <a:spcPct val="100000"/>
                        </a:lnSpc>
                        <a:spcBef>
                          <a:spcPts val="0"/>
                        </a:spcBef>
                        <a:spcAft>
                          <a:spcPts val="0"/>
                        </a:spcAft>
                      </a:pPr>
                      <a:endParaRPr lang="en-US" altLang="ja-JP" sz="1300" dirty="0">
                        <a:solidFill>
                          <a:schemeClr val="tx1"/>
                        </a:solidFill>
                        <a:latin typeface="+mn-lt"/>
                        <a:ea typeface="+mn-ea"/>
                      </a:endParaRPr>
                    </a:p>
                    <a:p>
                      <a:pPr marL="72000" indent="-457200">
                        <a:lnSpc>
                          <a:spcPct val="100000"/>
                        </a:lnSpc>
                        <a:spcBef>
                          <a:spcPts val="0"/>
                        </a:spcBef>
                        <a:spcAft>
                          <a:spcPts val="0"/>
                        </a:spcAft>
                      </a:pPr>
                      <a:r>
                        <a:rPr lang="ja-JP" altLang="en-US" sz="1300" b="0" u="none" dirty="0">
                          <a:solidFill>
                            <a:schemeClr val="tx1"/>
                          </a:solidFill>
                          <a:latin typeface="+mn-lt"/>
                          <a:ea typeface="+mn-ea"/>
                        </a:rPr>
                        <a:t>・上記、素案に沿った水道料金とするための給水条例改正議案の提出及び可決</a:t>
                      </a:r>
                      <a:endParaRPr lang="en-US" altLang="ja-JP" sz="1300" b="0" u="none" dirty="0">
                        <a:solidFill>
                          <a:schemeClr val="tx1"/>
                        </a:solidFill>
                        <a:latin typeface="+mn-lt"/>
                        <a:ea typeface="+mn-ea"/>
                      </a:endParaRPr>
                    </a:p>
                    <a:p>
                      <a:pPr marL="72000" indent="-457200" algn="r">
                        <a:lnSpc>
                          <a:spcPct val="100000"/>
                        </a:lnSpc>
                        <a:spcBef>
                          <a:spcPts val="0"/>
                        </a:spcBef>
                        <a:spcAft>
                          <a:spcPts val="0"/>
                        </a:spcAft>
                      </a:pPr>
                      <a:r>
                        <a:rPr lang="ja-JP" altLang="en-US" sz="1300" b="0" u="none" dirty="0">
                          <a:solidFill>
                            <a:schemeClr val="tx1"/>
                          </a:solidFill>
                          <a:latin typeface="+mn-lt"/>
                          <a:ea typeface="+mn-ea"/>
                        </a:rPr>
                        <a:t>（</a:t>
                      </a:r>
                      <a:r>
                        <a:rPr lang="en-US" altLang="ja-JP" sz="1300" b="0" u="none" dirty="0">
                          <a:solidFill>
                            <a:schemeClr val="tx1"/>
                          </a:solidFill>
                          <a:latin typeface="+mn-lt"/>
                          <a:ea typeface="+mn-ea"/>
                        </a:rPr>
                        <a:t>2014</a:t>
                      </a:r>
                      <a:r>
                        <a:rPr lang="ja-JP" altLang="en-US" sz="1300" b="0" u="none" dirty="0">
                          <a:solidFill>
                            <a:schemeClr val="tx1"/>
                          </a:solidFill>
                          <a:latin typeface="+mn-lt"/>
                          <a:ea typeface="+mn-ea"/>
                        </a:rPr>
                        <a:t>年</a:t>
                      </a:r>
                      <a:r>
                        <a:rPr lang="en-US" altLang="ja-JP" sz="1300" b="0" u="none" dirty="0">
                          <a:solidFill>
                            <a:schemeClr val="tx1"/>
                          </a:solidFill>
                          <a:latin typeface="+mn-lt"/>
                          <a:ea typeface="+mn-ea"/>
                        </a:rPr>
                        <a:t>9</a:t>
                      </a:r>
                      <a:r>
                        <a:rPr lang="ja-JP" altLang="en-US" sz="1300" b="0" u="none" dirty="0">
                          <a:solidFill>
                            <a:schemeClr val="tx1"/>
                          </a:solidFill>
                          <a:latin typeface="+mn-lt"/>
                          <a:ea typeface="+mn-ea"/>
                        </a:rPr>
                        <a:t>月）</a:t>
                      </a:r>
                      <a:endParaRPr lang="en-US" altLang="ja-JP" sz="1300" b="0" u="none" dirty="0">
                        <a:solidFill>
                          <a:schemeClr val="tx1"/>
                        </a:solidFill>
                        <a:latin typeface="+mn-lt"/>
                        <a:ea typeface="+mn-ea"/>
                      </a:endParaRPr>
                    </a:p>
                    <a:p>
                      <a:pPr marL="72000" indent="-457200">
                        <a:lnSpc>
                          <a:spcPct val="100000"/>
                        </a:lnSpc>
                        <a:spcBef>
                          <a:spcPts val="0"/>
                        </a:spcBef>
                        <a:spcAft>
                          <a:spcPts val="0"/>
                        </a:spcAft>
                      </a:pPr>
                      <a:endParaRPr lang="en-US" altLang="ja-JP" sz="1300" b="0" u="none" dirty="0">
                        <a:solidFill>
                          <a:schemeClr val="tx1"/>
                        </a:solidFill>
                        <a:latin typeface="+mn-lt"/>
                        <a:ea typeface="+mn-ea"/>
                      </a:endParaRPr>
                    </a:p>
                    <a:p>
                      <a:pPr marL="72000" indent="-457200">
                        <a:lnSpc>
                          <a:spcPct val="100000"/>
                        </a:lnSpc>
                        <a:spcBef>
                          <a:spcPts val="0"/>
                        </a:spcBef>
                        <a:spcAft>
                          <a:spcPts val="0"/>
                        </a:spcAft>
                      </a:pPr>
                      <a:r>
                        <a:rPr lang="ja-JP" altLang="en-US" sz="1300" b="0" u="none" dirty="0">
                          <a:solidFill>
                            <a:schemeClr val="tx1"/>
                          </a:solidFill>
                          <a:latin typeface="+mn-lt"/>
                          <a:ea typeface="+mn-ea"/>
                        </a:rPr>
                        <a:t>・水道料金の見直しを実施</a:t>
                      </a:r>
                      <a:endParaRPr lang="en-US" altLang="ja-JP" sz="1300" b="0" u="none" dirty="0">
                        <a:solidFill>
                          <a:schemeClr val="tx1"/>
                        </a:solidFill>
                        <a:latin typeface="+mn-lt"/>
                        <a:ea typeface="+mn-ea"/>
                      </a:endParaRPr>
                    </a:p>
                    <a:p>
                      <a:pPr marL="72000" indent="-457200">
                        <a:lnSpc>
                          <a:spcPct val="100000"/>
                        </a:lnSpc>
                        <a:spcBef>
                          <a:spcPts val="0"/>
                        </a:spcBef>
                        <a:spcAft>
                          <a:spcPts val="0"/>
                        </a:spcAft>
                      </a:pPr>
                      <a:r>
                        <a:rPr lang="ja-JP" altLang="en-US" sz="1300" b="0" u="none" dirty="0">
                          <a:solidFill>
                            <a:schemeClr val="tx1"/>
                          </a:solidFill>
                          <a:latin typeface="+mn-lt"/>
                          <a:ea typeface="+mn-ea"/>
                        </a:rPr>
                        <a:t>（主な見直し内容）</a:t>
                      </a:r>
                    </a:p>
                    <a:p>
                      <a:pPr marL="72000" indent="-457200">
                        <a:lnSpc>
                          <a:spcPct val="100000"/>
                        </a:lnSpc>
                        <a:spcBef>
                          <a:spcPts val="0"/>
                        </a:spcBef>
                        <a:spcAft>
                          <a:spcPts val="0"/>
                        </a:spcAft>
                      </a:pPr>
                      <a:r>
                        <a:rPr lang="ja-JP" altLang="en-US" sz="1300" b="0" u="none" dirty="0">
                          <a:solidFill>
                            <a:schemeClr val="tx1"/>
                          </a:solidFill>
                          <a:latin typeface="+mn-lt"/>
                          <a:ea typeface="+mn-ea"/>
                        </a:rPr>
                        <a:t>基本水量の廃止：</a:t>
                      </a:r>
                      <a:r>
                        <a:rPr lang="en-US" altLang="ja-JP" sz="1300" b="0" u="none" dirty="0">
                          <a:solidFill>
                            <a:schemeClr val="tx1"/>
                          </a:solidFill>
                          <a:latin typeface="+mn-lt"/>
                          <a:ea typeface="+mn-ea"/>
                        </a:rPr>
                        <a:t>10㎥→0㎥</a:t>
                      </a:r>
                    </a:p>
                    <a:p>
                      <a:pPr marL="72000" indent="-457200">
                        <a:lnSpc>
                          <a:spcPct val="100000"/>
                        </a:lnSpc>
                        <a:spcBef>
                          <a:spcPts val="0"/>
                        </a:spcBef>
                        <a:spcAft>
                          <a:spcPts val="0"/>
                        </a:spcAft>
                      </a:pPr>
                      <a:r>
                        <a:rPr lang="ja-JP" altLang="en-US" sz="1300" b="0" u="none" dirty="0">
                          <a:solidFill>
                            <a:schemeClr val="tx1"/>
                          </a:solidFill>
                          <a:latin typeface="+mn-lt"/>
                          <a:ea typeface="+mn-ea"/>
                        </a:rPr>
                        <a:t>基本料金の引き下げ：</a:t>
                      </a:r>
                      <a:r>
                        <a:rPr lang="en-US" altLang="ja-JP" sz="1300" b="0" u="none" dirty="0">
                          <a:solidFill>
                            <a:schemeClr val="tx1"/>
                          </a:solidFill>
                          <a:latin typeface="+mn-lt"/>
                          <a:ea typeface="+mn-ea"/>
                        </a:rPr>
                        <a:t>950</a:t>
                      </a:r>
                      <a:r>
                        <a:rPr lang="ja-JP" altLang="en-US" sz="1300" b="0" u="none" dirty="0">
                          <a:solidFill>
                            <a:schemeClr val="tx1"/>
                          </a:solidFill>
                          <a:latin typeface="+mn-lt"/>
                          <a:ea typeface="+mn-ea"/>
                        </a:rPr>
                        <a:t>円　</a:t>
                      </a:r>
                    </a:p>
                    <a:p>
                      <a:pPr marL="72000" indent="-457200">
                        <a:lnSpc>
                          <a:spcPct val="100000"/>
                        </a:lnSpc>
                        <a:spcBef>
                          <a:spcPts val="0"/>
                        </a:spcBef>
                        <a:spcAft>
                          <a:spcPts val="0"/>
                        </a:spcAft>
                      </a:pPr>
                      <a:r>
                        <a:rPr lang="ja-JP" altLang="en-US" sz="1300" b="0" u="none" dirty="0">
                          <a:solidFill>
                            <a:schemeClr val="tx1"/>
                          </a:solidFill>
                          <a:latin typeface="+mn-lt"/>
                          <a:ea typeface="+mn-ea"/>
                        </a:rPr>
                        <a:t>　→</a:t>
                      </a:r>
                      <a:r>
                        <a:rPr lang="en-US" altLang="ja-JP" sz="1300" b="0" u="none" dirty="0">
                          <a:solidFill>
                            <a:schemeClr val="tx1"/>
                          </a:solidFill>
                          <a:latin typeface="+mn-lt"/>
                          <a:ea typeface="+mn-ea"/>
                        </a:rPr>
                        <a:t>850</a:t>
                      </a:r>
                      <a:r>
                        <a:rPr lang="ja-JP" altLang="en-US" sz="1300" b="0" u="none" dirty="0">
                          <a:solidFill>
                            <a:schemeClr val="tx1"/>
                          </a:solidFill>
                          <a:latin typeface="+mn-lt"/>
                          <a:ea typeface="+mn-ea"/>
                        </a:rPr>
                        <a:t>円（▲</a:t>
                      </a:r>
                      <a:r>
                        <a:rPr lang="en-US" altLang="ja-JP" sz="1300" b="0" u="none" dirty="0">
                          <a:solidFill>
                            <a:schemeClr val="tx1"/>
                          </a:solidFill>
                          <a:latin typeface="+mn-lt"/>
                          <a:ea typeface="+mn-ea"/>
                        </a:rPr>
                        <a:t>100</a:t>
                      </a:r>
                      <a:r>
                        <a:rPr lang="ja-JP" altLang="en-US" sz="1300" b="0" u="none" dirty="0">
                          <a:solidFill>
                            <a:schemeClr val="tx1"/>
                          </a:solidFill>
                          <a:latin typeface="+mn-lt"/>
                          <a:ea typeface="+mn-ea"/>
                        </a:rPr>
                        <a:t>円）　など</a:t>
                      </a:r>
                      <a:endParaRPr lang="en-US" altLang="ja-JP" sz="1300" b="0" u="none" dirty="0">
                        <a:solidFill>
                          <a:schemeClr val="tx1"/>
                        </a:solidFill>
                        <a:latin typeface="+mn-lt"/>
                        <a:ea typeface="+mn-ea"/>
                      </a:endParaRPr>
                    </a:p>
                    <a:p>
                      <a:pPr marL="72000" indent="-457200" algn="r">
                        <a:lnSpc>
                          <a:spcPct val="100000"/>
                        </a:lnSpc>
                        <a:spcBef>
                          <a:spcPts val="0"/>
                        </a:spcBef>
                        <a:spcAft>
                          <a:spcPts val="0"/>
                        </a:spcAft>
                      </a:pPr>
                      <a:r>
                        <a:rPr lang="ja-JP" altLang="en-US" sz="1300" b="0" u="none" dirty="0">
                          <a:solidFill>
                            <a:schemeClr val="tx1"/>
                          </a:solidFill>
                          <a:latin typeface="+mn-lt"/>
                          <a:ea typeface="+mn-ea"/>
                        </a:rPr>
                        <a:t>（</a:t>
                      </a:r>
                      <a:r>
                        <a:rPr lang="en-US" altLang="ja-JP" sz="1300" b="0" u="none" dirty="0">
                          <a:solidFill>
                            <a:schemeClr val="tx1"/>
                          </a:solidFill>
                          <a:latin typeface="+mn-lt"/>
                          <a:ea typeface="+mn-ea"/>
                        </a:rPr>
                        <a:t>2015</a:t>
                      </a:r>
                      <a:r>
                        <a:rPr lang="ja-JP" altLang="en-US" sz="1300" b="0" u="none" dirty="0">
                          <a:solidFill>
                            <a:schemeClr val="tx1"/>
                          </a:solidFill>
                          <a:latin typeface="+mn-lt"/>
                          <a:ea typeface="+mn-ea"/>
                        </a:rPr>
                        <a:t>年</a:t>
                      </a:r>
                      <a:r>
                        <a:rPr lang="en-US" altLang="ja-JP" sz="1300" b="0" u="none" dirty="0">
                          <a:solidFill>
                            <a:schemeClr val="tx1"/>
                          </a:solidFill>
                          <a:latin typeface="+mn-lt"/>
                          <a:ea typeface="+mn-ea"/>
                        </a:rPr>
                        <a:t>10</a:t>
                      </a:r>
                      <a:r>
                        <a:rPr lang="ja-JP" altLang="en-US" sz="1300" b="0" u="none" dirty="0">
                          <a:solidFill>
                            <a:schemeClr val="tx1"/>
                          </a:solidFill>
                          <a:latin typeface="+mn-lt"/>
                          <a:ea typeface="+mn-ea"/>
                        </a:rPr>
                        <a:t>月～）</a:t>
                      </a:r>
                      <a:endParaRPr lang="en-US" altLang="ja-JP" sz="1300" b="0" u="none" dirty="0">
                        <a:solidFill>
                          <a:schemeClr val="tx1"/>
                        </a:solidFill>
                        <a:latin typeface="+mn-lt"/>
                        <a:ea typeface="+mn-ea"/>
                      </a:endParaRPr>
                    </a:p>
                    <a:p>
                      <a:pPr marL="72000" indent="-457200">
                        <a:lnSpc>
                          <a:spcPct val="100000"/>
                        </a:lnSpc>
                        <a:spcBef>
                          <a:spcPts val="0"/>
                        </a:spcBef>
                        <a:spcAft>
                          <a:spcPts val="0"/>
                        </a:spcAft>
                      </a:pPr>
                      <a:endParaRPr lang="en-US" altLang="ja-JP" sz="1300" dirty="0">
                        <a:solidFill>
                          <a:schemeClr val="tx1"/>
                        </a:solidFill>
                        <a:latin typeface="+mn-lt"/>
                        <a:ea typeface="+mn-ea"/>
                      </a:endParaRPr>
                    </a:p>
                  </a:txBody>
                  <a:tcPr marL="36000" marR="36000">
                    <a:lnL w="12700" cap="flat" cmpd="sng" algn="ctr">
                      <a:solidFill>
                        <a:schemeClr val="tx1"/>
                      </a:solidFill>
                      <a:prstDash val="sysDash"/>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1"/>
                  </a:ext>
                </a:extLst>
              </a:tr>
            </a:tbl>
          </a:graphicData>
        </a:graphic>
      </p:graphicFrame>
      <p:sp>
        <p:nvSpPr>
          <p:cNvPr id="10" name="テキスト ボックス 9"/>
          <p:cNvSpPr txBox="1"/>
          <p:nvPr/>
        </p:nvSpPr>
        <p:spPr>
          <a:xfrm>
            <a:off x="0" y="-27384"/>
            <a:ext cx="7200000" cy="461665"/>
          </a:xfrm>
          <a:prstGeom prst="rect">
            <a:avLst/>
          </a:prstGeom>
          <a:solidFill>
            <a:srgbClr val="0070C0"/>
          </a:solidFill>
        </p:spPr>
        <p:txBody>
          <a:bodyPr wrap="square" rtlCol="0">
            <a:spAutoFit/>
          </a:bodyPr>
          <a:lstStyle/>
          <a:p>
            <a:r>
              <a:rPr lang="en-US" altLang="ja-JP" sz="2400" b="1" u="sng" dirty="0">
                <a:solidFill>
                  <a:schemeClr val="bg1"/>
                </a:solidFill>
                <a:latin typeface="BIZ UDゴシック" panose="020B0400000000000000" pitchFamily="49" charset="-128"/>
                <a:ea typeface="BIZ UDゴシック" panose="020B0400000000000000" pitchFamily="49" charset="-128"/>
              </a:rPr>
              <a:t>Ⅱ</a:t>
            </a:r>
            <a:r>
              <a:rPr kumimoji="1" lang="en-US" altLang="ja-JP" sz="2400" b="1" u="sng" dirty="0">
                <a:solidFill>
                  <a:schemeClr val="bg1"/>
                </a:solidFill>
                <a:latin typeface="BIZ UDゴシック" panose="020B0400000000000000" pitchFamily="49" charset="-128"/>
                <a:ea typeface="BIZ UDゴシック" panose="020B0400000000000000" pitchFamily="49" charset="-128"/>
              </a:rPr>
              <a:t>【</a:t>
            </a:r>
            <a:r>
              <a:rPr kumimoji="1" lang="ja-JP" altLang="en-US" sz="2400" b="1" u="sng" dirty="0">
                <a:solidFill>
                  <a:schemeClr val="bg1"/>
                </a:solidFill>
                <a:latin typeface="BIZ UDゴシック" panose="020B0400000000000000" pitchFamily="49" charset="-128"/>
                <a:ea typeface="BIZ UDゴシック" panose="020B0400000000000000" pitchFamily="49" charset="-128"/>
              </a:rPr>
              <a:t>民営化の取組</a:t>
            </a:r>
            <a:r>
              <a:rPr kumimoji="1" lang="en-US" altLang="ja-JP" sz="2400" b="1" u="sng" dirty="0">
                <a:solidFill>
                  <a:schemeClr val="bg1"/>
                </a:solidFill>
                <a:latin typeface="BIZ UDゴシック" panose="020B0400000000000000" pitchFamily="49" charset="-128"/>
                <a:ea typeface="BIZ UDゴシック" panose="020B0400000000000000" pitchFamily="49" charset="-128"/>
              </a:rPr>
              <a:t>】</a:t>
            </a:r>
            <a:r>
              <a:rPr kumimoji="1" lang="ja-JP" altLang="en-US" sz="2400" b="1" u="sng" dirty="0">
                <a:solidFill>
                  <a:schemeClr val="bg1"/>
                </a:solidFill>
                <a:latin typeface="BIZ UDゴシック" panose="020B0400000000000000" pitchFamily="49" charset="-128"/>
                <a:ea typeface="BIZ UDゴシック" panose="020B0400000000000000" pitchFamily="49" charset="-128"/>
              </a:rPr>
              <a:t>（３）水道</a:t>
            </a:r>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91</a:t>
            </a:fld>
            <a:endParaRPr lang="ja-JP" altLang="en-US"/>
          </a:p>
        </p:txBody>
      </p:sp>
    </p:spTree>
    <p:extLst>
      <p:ext uri="{BB962C8B-B14F-4D97-AF65-F5344CB8AC3E}">
        <p14:creationId xmlns:p14="http://schemas.microsoft.com/office/powerpoint/2010/main" val="3759462576"/>
      </p:ext>
    </p:extLst>
  </p:cSld>
  <p:clrMapOvr>
    <a:masterClrMapping/>
  </p:clrMapOvr>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 name="角丸四角形 1">
            <a:extLst>
              <a:ext uri="{FF2B5EF4-FFF2-40B4-BE49-F238E27FC236}">
                <a16:creationId xmlns:a16="http://schemas.microsoft.com/office/drawing/2014/main" id="{A419C5E8-323C-BB16-1075-AB750C155326}"/>
              </a:ext>
            </a:extLst>
          </p:cNvPr>
          <p:cNvSpPr/>
          <p:nvPr/>
        </p:nvSpPr>
        <p:spPr>
          <a:xfrm>
            <a:off x="7033084" y="2051719"/>
            <a:ext cx="2088232" cy="1451957"/>
          </a:xfrm>
          <a:prstGeom prst="roundRect">
            <a:avLst>
              <a:gd name="adj" fmla="val 5588"/>
            </a:avLst>
          </a:prstGeom>
          <a:solidFill>
            <a:srgbClr val="05E0DB">
              <a:lumMod val="60000"/>
              <a:lumOff val="40000"/>
              <a:alpha val="50000"/>
            </a:srgbClr>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56" name="角丸四角形 1">
            <a:extLst>
              <a:ext uri="{FF2B5EF4-FFF2-40B4-BE49-F238E27FC236}">
                <a16:creationId xmlns:a16="http://schemas.microsoft.com/office/drawing/2014/main" id="{A419C5E8-323C-BB16-1075-AB750C155326}"/>
              </a:ext>
            </a:extLst>
          </p:cNvPr>
          <p:cNvSpPr/>
          <p:nvPr/>
        </p:nvSpPr>
        <p:spPr>
          <a:xfrm>
            <a:off x="6819449" y="1219161"/>
            <a:ext cx="2088232" cy="698864"/>
          </a:xfrm>
          <a:prstGeom prst="roundRect">
            <a:avLst>
              <a:gd name="adj" fmla="val 5588"/>
            </a:avLst>
          </a:prstGeom>
          <a:solidFill>
            <a:srgbClr val="05E0DB">
              <a:lumMod val="60000"/>
              <a:lumOff val="40000"/>
              <a:alpha val="50000"/>
            </a:srgbClr>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cxnSp>
        <p:nvCxnSpPr>
          <p:cNvPr id="45" name="直線コネクタ 44"/>
          <p:cNvCxnSpPr/>
          <p:nvPr/>
        </p:nvCxnSpPr>
        <p:spPr>
          <a:xfrm>
            <a:off x="539552" y="1244600"/>
            <a:ext cx="0" cy="5575300"/>
          </a:xfrm>
          <a:prstGeom prst="line">
            <a:avLst/>
          </a:prstGeom>
          <a:ln w="3175">
            <a:prstDash val="sysDash"/>
          </a:ln>
        </p:spPr>
        <p:style>
          <a:lnRef idx="1">
            <a:schemeClr val="accent1"/>
          </a:lnRef>
          <a:fillRef idx="0">
            <a:schemeClr val="accent1"/>
          </a:fillRef>
          <a:effectRef idx="0">
            <a:schemeClr val="accent1"/>
          </a:effectRef>
          <a:fontRef idx="minor">
            <a:schemeClr val="tx1"/>
          </a:fontRef>
        </p:style>
      </p:cxnSp>
      <p:cxnSp>
        <p:nvCxnSpPr>
          <p:cNvPr id="46" name="直線コネクタ 45"/>
          <p:cNvCxnSpPr/>
          <p:nvPr/>
        </p:nvCxnSpPr>
        <p:spPr>
          <a:xfrm>
            <a:off x="1547664" y="1244600"/>
            <a:ext cx="0" cy="5575300"/>
          </a:xfrm>
          <a:prstGeom prst="line">
            <a:avLst/>
          </a:prstGeom>
          <a:ln w="3175">
            <a:prstDash val="sysDash"/>
          </a:ln>
        </p:spPr>
        <p:style>
          <a:lnRef idx="1">
            <a:schemeClr val="accent1"/>
          </a:lnRef>
          <a:fillRef idx="0">
            <a:schemeClr val="accent1"/>
          </a:fillRef>
          <a:effectRef idx="0">
            <a:schemeClr val="accent1"/>
          </a:effectRef>
          <a:fontRef idx="minor">
            <a:schemeClr val="tx1"/>
          </a:fontRef>
        </p:style>
      </p:cxnSp>
      <p:cxnSp>
        <p:nvCxnSpPr>
          <p:cNvPr id="47" name="直線コネクタ 46"/>
          <p:cNvCxnSpPr/>
          <p:nvPr/>
        </p:nvCxnSpPr>
        <p:spPr>
          <a:xfrm>
            <a:off x="1907704" y="1254564"/>
            <a:ext cx="0" cy="5575300"/>
          </a:xfrm>
          <a:prstGeom prst="line">
            <a:avLst/>
          </a:prstGeom>
          <a:ln w="3175">
            <a:prstDash val="sysDash"/>
          </a:ln>
        </p:spPr>
        <p:style>
          <a:lnRef idx="1">
            <a:schemeClr val="accent1"/>
          </a:lnRef>
          <a:fillRef idx="0">
            <a:schemeClr val="accent1"/>
          </a:fillRef>
          <a:effectRef idx="0">
            <a:schemeClr val="accent1"/>
          </a:effectRef>
          <a:fontRef idx="minor">
            <a:schemeClr val="tx1"/>
          </a:fontRef>
        </p:style>
      </p:cxnSp>
      <p:cxnSp>
        <p:nvCxnSpPr>
          <p:cNvPr id="48" name="直線コネクタ 47"/>
          <p:cNvCxnSpPr/>
          <p:nvPr/>
        </p:nvCxnSpPr>
        <p:spPr>
          <a:xfrm>
            <a:off x="2627784" y="1244600"/>
            <a:ext cx="0" cy="5575300"/>
          </a:xfrm>
          <a:prstGeom prst="line">
            <a:avLst/>
          </a:prstGeom>
          <a:ln w="3175">
            <a:prstDash val="sysDash"/>
          </a:ln>
        </p:spPr>
        <p:style>
          <a:lnRef idx="1">
            <a:schemeClr val="accent1"/>
          </a:lnRef>
          <a:fillRef idx="0">
            <a:schemeClr val="accent1"/>
          </a:fillRef>
          <a:effectRef idx="0">
            <a:schemeClr val="accent1"/>
          </a:effectRef>
          <a:fontRef idx="minor">
            <a:schemeClr val="tx1"/>
          </a:fontRef>
        </p:style>
      </p:cxnSp>
      <p:cxnSp>
        <p:nvCxnSpPr>
          <p:cNvPr id="49" name="直線コネクタ 48"/>
          <p:cNvCxnSpPr/>
          <p:nvPr/>
        </p:nvCxnSpPr>
        <p:spPr>
          <a:xfrm>
            <a:off x="3491880" y="1231900"/>
            <a:ext cx="0" cy="5575300"/>
          </a:xfrm>
          <a:prstGeom prst="line">
            <a:avLst/>
          </a:prstGeom>
          <a:ln w="3175">
            <a:prstDash val="sysDash"/>
          </a:ln>
        </p:spPr>
        <p:style>
          <a:lnRef idx="1">
            <a:schemeClr val="accent1"/>
          </a:lnRef>
          <a:fillRef idx="0">
            <a:schemeClr val="accent1"/>
          </a:fillRef>
          <a:effectRef idx="0">
            <a:schemeClr val="accent1"/>
          </a:effectRef>
          <a:fontRef idx="minor">
            <a:schemeClr val="tx1"/>
          </a:fontRef>
        </p:style>
      </p:cxnSp>
      <p:cxnSp>
        <p:nvCxnSpPr>
          <p:cNvPr id="50" name="直線コネクタ 49"/>
          <p:cNvCxnSpPr/>
          <p:nvPr/>
        </p:nvCxnSpPr>
        <p:spPr>
          <a:xfrm>
            <a:off x="4283968" y="1196704"/>
            <a:ext cx="0" cy="5575300"/>
          </a:xfrm>
          <a:prstGeom prst="line">
            <a:avLst/>
          </a:prstGeom>
          <a:ln w="3175">
            <a:prstDash val="sysDash"/>
          </a:ln>
        </p:spPr>
        <p:style>
          <a:lnRef idx="1">
            <a:schemeClr val="accent1"/>
          </a:lnRef>
          <a:fillRef idx="0">
            <a:schemeClr val="accent1"/>
          </a:fillRef>
          <a:effectRef idx="0">
            <a:schemeClr val="accent1"/>
          </a:effectRef>
          <a:fontRef idx="minor">
            <a:schemeClr val="tx1"/>
          </a:fontRef>
        </p:style>
      </p:cxnSp>
      <p:sp>
        <p:nvSpPr>
          <p:cNvPr id="17" name="正方形/長方形 16"/>
          <p:cNvSpPr/>
          <p:nvPr/>
        </p:nvSpPr>
        <p:spPr>
          <a:xfrm>
            <a:off x="3253621" y="1245200"/>
            <a:ext cx="1316938" cy="517309"/>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0" bIns="36000" rtlCol="0" anchor="t"/>
          <a:lstStyle/>
          <a:p>
            <a:pPr marL="85725" marR="0" lvl="0" indent="-85725" algn="l" defTabSz="914400" rtl="0" eaLnBrk="1" fontAlgn="auto" latinLnBrk="0" hangingPunct="1">
              <a:lnSpc>
                <a:spcPts val="12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●市会（</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5</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85725" marR="0" lvl="0" indent="0" algn="l" defTabSz="914400" rtl="0" eaLnBrk="1" fontAlgn="auto" latinLnBrk="0" hangingPunct="1">
              <a:lnSpc>
                <a:spcPts val="12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・企業団との統合に係る議案否決</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6" name="正方形/長方形 5"/>
          <p:cNvSpPr/>
          <p:nvPr/>
        </p:nvSpPr>
        <p:spPr>
          <a:xfrm>
            <a:off x="251519" y="260648"/>
            <a:ext cx="6472010" cy="369332"/>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①広域化（府域一水道）</a:t>
            </a:r>
            <a:endParaRPr kumimoji="1" lang="ja-JP" altLang="en-US" sz="1800" b="1" i="0" u="none" strike="noStrike" kern="1200" cap="none" spc="0" normalizeH="0" baseline="0" noProof="0" dirty="0">
              <a:ln>
                <a:noFill/>
              </a:ln>
              <a:solidFill>
                <a:srgbClr val="000000"/>
              </a:solidFill>
              <a:effectLst/>
              <a:uLnTx/>
              <a:uFillTx/>
              <a:latin typeface="Calibri"/>
              <a:ea typeface="ＭＳ Ｐゴシック" panose="020B0600070205080204" pitchFamily="50" charset="-128"/>
              <a:cs typeface="+mn-cs"/>
            </a:endParaRPr>
          </a:p>
        </p:txBody>
      </p:sp>
      <p:sp>
        <p:nvSpPr>
          <p:cNvPr id="8" name="山形 7"/>
          <p:cNvSpPr/>
          <p:nvPr/>
        </p:nvSpPr>
        <p:spPr>
          <a:xfrm>
            <a:off x="-36512" y="773214"/>
            <a:ext cx="923482" cy="432000"/>
          </a:xfrm>
          <a:prstGeom prst="chevron">
            <a:avLst/>
          </a:prstGeom>
          <a:solidFill>
            <a:schemeClr val="bg1"/>
          </a:solidFill>
          <a:ln w="19050"/>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2008</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a:t>
            </a:r>
          </a:p>
        </p:txBody>
      </p:sp>
      <p:sp>
        <p:nvSpPr>
          <p:cNvPr id="9" name="山形 8"/>
          <p:cNvSpPr/>
          <p:nvPr/>
        </p:nvSpPr>
        <p:spPr>
          <a:xfrm>
            <a:off x="755576" y="773214"/>
            <a:ext cx="923482" cy="432000"/>
          </a:xfrm>
          <a:prstGeom prst="chevron">
            <a:avLst/>
          </a:prstGeom>
          <a:noFill/>
          <a:ln w="190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2009</a:t>
            </a: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a:t>
            </a:r>
          </a:p>
        </p:txBody>
      </p:sp>
      <p:sp>
        <p:nvSpPr>
          <p:cNvPr id="10" name="山形 9"/>
          <p:cNvSpPr/>
          <p:nvPr/>
        </p:nvSpPr>
        <p:spPr>
          <a:xfrm>
            <a:off x="1907704" y="773214"/>
            <a:ext cx="923482" cy="432000"/>
          </a:xfrm>
          <a:prstGeom prst="chevron">
            <a:avLst/>
          </a:prstGeom>
          <a:noFill/>
          <a:ln w="190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2011</a:t>
            </a: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a:t>
            </a:r>
          </a:p>
        </p:txBody>
      </p:sp>
      <p:sp>
        <p:nvSpPr>
          <p:cNvPr id="11" name="山形 10"/>
          <p:cNvSpPr/>
          <p:nvPr/>
        </p:nvSpPr>
        <p:spPr>
          <a:xfrm>
            <a:off x="2679179" y="772820"/>
            <a:ext cx="923482" cy="432000"/>
          </a:xfrm>
          <a:prstGeom prst="chevron">
            <a:avLst/>
          </a:prstGeom>
          <a:solidFill>
            <a:schemeClr val="bg1"/>
          </a:solidFill>
          <a:ln w="190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2012</a:t>
            </a: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a:t>
            </a:r>
          </a:p>
        </p:txBody>
      </p:sp>
      <p:sp>
        <p:nvSpPr>
          <p:cNvPr id="12" name="正方形/長方形 11"/>
          <p:cNvSpPr/>
          <p:nvPr/>
        </p:nvSpPr>
        <p:spPr>
          <a:xfrm>
            <a:off x="-4097" y="1539708"/>
            <a:ext cx="457200" cy="2009855"/>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vert="eaVert" lIns="36000" tIns="36000" rIns="0" bIns="3600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①広域化（府域一水道）</a:t>
            </a:r>
          </a:p>
        </p:txBody>
      </p:sp>
      <p:sp>
        <p:nvSpPr>
          <p:cNvPr id="15" name="正方形/長方形 14"/>
          <p:cNvSpPr/>
          <p:nvPr/>
        </p:nvSpPr>
        <p:spPr>
          <a:xfrm>
            <a:off x="2273790" y="3333884"/>
            <a:ext cx="1679023" cy="686921"/>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0" bIns="36000" rtlCol="0" anchor="t"/>
          <a:lstStyle/>
          <a:p>
            <a:pPr marL="85725" marR="0" lvl="0" indent="-85725" algn="l" defTabSz="914400" rtl="0" eaLnBrk="1" fontAlgn="auto" latinLnBrk="0" hangingPunct="1">
              <a:lnSpc>
                <a:spcPts val="12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●水道事業統合</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85725" marR="0" lvl="0" indent="-85725" algn="l" defTabSz="914400" rtl="0" eaLnBrk="1" fontAlgn="auto" latinLnBrk="0" hangingPunct="1">
              <a:lnSpc>
                <a:spcPts val="12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検討委員会（</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3</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85725" marR="0" lvl="0" indent="0" algn="l" defTabSz="914400" rtl="0" eaLnBrk="1" fontAlgn="auto" latinLnBrk="0" hangingPunct="1">
              <a:lnSpc>
                <a:spcPts val="12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・大阪広域水道企業団との統合協議開始</a:t>
            </a:r>
          </a:p>
        </p:txBody>
      </p:sp>
      <p:sp>
        <p:nvSpPr>
          <p:cNvPr id="16" name="正方形/長方形 15"/>
          <p:cNvSpPr/>
          <p:nvPr/>
        </p:nvSpPr>
        <p:spPr>
          <a:xfrm>
            <a:off x="2570594" y="4022931"/>
            <a:ext cx="1641367" cy="519209"/>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0" bIns="36000" rtlCol="0" anchor="t"/>
          <a:lstStyle/>
          <a:p>
            <a:pPr marL="85725" marR="0" lvl="0" indent="-85725" algn="l" defTabSz="914400" rtl="0" eaLnBrk="1" fontAlgn="auto" latinLnBrk="0" hangingPunct="1">
              <a:lnSpc>
                <a:spcPts val="12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●府市統合本部（</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6</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85725" marR="0" lvl="0" indent="0" algn="l" defTabSz="914400" rtl="0" eaLnBrk="1" fontAlgn="auto" latinLnBrk="0" hangingPunct="1">
              <a:lnSpc>
                <a:spcPts val="12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・経営形態の見直し項目</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85725" marR="0" lvl="0" indent="0" algn="l" defTabSz="914400" rtl="0" eaLnBrk="1" fontAlgn="auto" latinLnBrk="0" hangingPunct="1">
              <a:lnSpc>
                <a:spcPts val="12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項目）の基本的方向性について</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18" name="正方形/長方形 17"/>
          <p:cNvSpPr/>
          <p:nvPr/>
        </p:nvSpPr>
        <p:spPr>
          <a:xfrm>
            <a:off x="3523628" y="1801419"/>
            <a:ext cx="1149478" cy="39180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0" bIns="36000" rtlCol="0" anchor="t"/>
          <a:lstStyle/>
          <a:p>
            <a:pPr marL="85725" marR="0" lvl="0" indent="-85725" algn="l" defTabSz="914400" rtl="0" eaLnBrk="1" fontAlgn="auto" latinLnBrk="0" hangingPunct="1">
              <a:lnSpc>
                <a:spcPts val="12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●統合協議一旦中止（</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6</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34" name="山形 33"/>
          <p:cNvSpPr/>
          <p:nvPr/>
        </p:nvSpPr>
        <p:spPr>
          <a:xfrm>
            <a:off x="3462076" y="772868"/>
            <a:ext cx="923482" cy="432000"/>
          </a:xfrm>
          <a:prstGeom prst="chevron">
            <a:avLst/>
          </a:prstGeom>
          <a:noFill/>
          <a:ln w="190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2013</a:t>
            </a: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a:t>
            </a:r>
          </a:p>
        </p:txBody>
      </p:sp>
      <p:sp>
        <p:nvSpPr>
          <p:cNvPr id="35" name="山形 34"/>
          <p:cNvSpPr/>
          <p:nvPr/>
        </p:nvSpPr>
        <p:spPr>
          <a:xfrm>
            <a:off x="4572000" y="772820"/>
            <a:ext cx="2124451" cy="432000"/>
          </a:xfrm>
          <a:prstGeom prst="chevron">
            <a:avLst/>
          </a:prstGeom>
          <a:solidFill>
            <a:schemeClr val="bg1"/>
          </a:solidFill>
          <a:ln w="190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2017</a:t>
            </a: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a:t>
            </a:r>
          </a:p>
        </p:txBody>
      </p:sp>
      <p:sp>
        <p:nvSpPr>
          <p:cNvPr id="37" name="山形 36"/>
          <p:cNvSpPr/>
          <p:nvPr/>
        </p:nvSpPr>
        <p:spPr>
          <a:xfrm>
            <a:off x="1547664" y="778402"/>
            <a:ext cx="490436" cy="432000"/>
          </a:xfrm>
          <a:prstGeom prst="chevron">
            <a:avLst/>
          </a:prstGeom>
          <a:solidFill>
            <a:schemeClr val="bg1"/>
          </a:solidFill>
          <a:ln w="190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28" name="正方形/長方形 27"/>
          <p:cNvSpPr/>
          <p:nvPr/>
        </p:nvSpPr>
        <p:spPr>
          <a:xfrm>
            <a:off x="546056" y="1233052"/>
            <a:ext cx="1571312" cy="514772"/>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0" bIns="36000" rtlCol="0" anchor="t"/>
          <a:lstStyle/>
          <a:p>
            <a:pPr marL="85725" marR="0" lvl="0" indent="-85725" algn="l" defTabSz="914400" rtl="0" eaLnBrk="1" fontAlgn="auto" latinLnBrk="0" hangingPunct="1">
              <a:lnSpc>
                <a:spcPts val="12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●コンセッション型指定管理者制度による府用水供給事業の受託について提案（</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3</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a:t>
            </a:r>
            <a:endParaRPr kumimoji="1" lang="en-US" altLang="ja-JP" sz="11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endParaRPr>
          </a:p>
        </p:txBody>
      </p:sp>
      <p:sp>
        <p:nvSpPr>
          <p:cNvPr id="30" name="正方形/長方形 29"/>
          <p:cNvSpPr/>
          <p:nvPr/>
        </p:nvSpPr>
        <p:spPr>
          <a:xfrm>
            <a:off x="900059" y="1918024"/>
            <a:ext cx="1755432" cy="684017"/>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0" bIns="36000" rtlCol="0" anchor="t"/>
          <a:lstStyle/>
          <a:p>
            <a:pPr marL="85725" marR="0" lvl="0" indent="-85725" algn="l" defTabSz="914400" rtl="0" eaLnBrk="1" fontAlgn="auto" latinLnBrk="0" hangingPunct="1">
              <a:lnSpc>
                <a:spcPts val="12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●受水市町村の首長会議</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85725" marR="0" lvl="0" indent="-85725" algn="l" defTabSz="914400" rtl="0" eaLnBrk="1" fontAlgn="auto" latinLnBrk="0" hangingPunct="1">
              <a:lnSpc>
                <a:spcPts val="12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85725" marR="0" lvl="0" indent="0" algn="l" defTabSz="914400" rtl="0" eaLnBrk="1" fontAlgn="auto" latinLnBrk="0" hangingPunct="1">
              <a:lnSpc>
                <a:spcPts val="12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・コンセッション方式ではなく、企業団を設立することが決定、統合協議中止</a:t>
            </a:r>
            <a:endParaRPr kumimoji="1" lang="en-US" altLang="ja-JP" sz="11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endParaRPr>
          </a:p>
        </p:txBody>
      </p:sp>
      <p:sp>
        <p:nvSpPr>
          <p:cNvPr id="36" name="正方形/長方形 35"/>
          <p:cNvSpPr/>
          <p:nvPr/>
        </p:nvSpPr>
        <p:spPr>
          <a:xfrm>
            <a:off x="2039825" y="2756479"/>
            <a:ext cx="1392857" cy="538495"/>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0" bIns="36000" rtlCol="0" anchor="t"/>
          <a:lstStyle/>
          <a:p>
            <a:pPr marL="85725" marR="0" lvl="0" indent="-85725" algn="l" defTabSz="914400" rtl="0" eaLnBrk="1" fontAlgn="auto" latinLnBrk="0" hangingPunct="1">
              <a:lnSpc>
                <a:spcPts val="12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●市戦略会議（</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12</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85725" marR="0" lvl="0" indent="0" algn="l" defTabSz="914400" rtl="0" eaLnBrk="1" fontAlgn="auto" latinLnBrk="0" hangingPunct="1">
              <a:lnSpc>
                <a:spcPts val="12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・府域一水道を目指す方針を確認</a:t>
            </a:r>
            <a:endParaRPr kumimoji="1" lang="en-US" altLang="ja-JP" sz="11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endParaRPr>
          </a:p>
        </p:txBody>
      </p:sp>
      <p:cxnSp>
        <p:nvCxnSpPr>
          <p:cNvPr id="29" name="直線コネクタ 28"/>
          <p:cNvCxnSpPr/>
          <p:nvPr/>
        </p:nvCxnSpPr>
        <p:spPr>
          <a:xfrm>
            <a:off x="179512" y="560363"/>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41" name="正方形/長方形 40"/>
          <p:cNvSpPr/>
          <p:nvPr/>
        </p:nvSpPr>
        <p:spPr>
          <a:xfrm>
            <a:off x="7815310" y="234434"/>
            <a:ext cx="1158779" cy="369332"/>
          </a:xfrm>
          <a:prstGeom prst="rect">
            <a:avLst/>
          </a:prstGeom>
          <a:noFill/>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What</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p>
        </p:txBody>
      </p:sp>
      <p:sp>
        <p:nvSpPr>
          <p:cNvPr id="44" name="山形 43"/>
          <p:cNvSpPr/>
          <p:nvPr/>
        </p:nvSpPr>
        <p:spPr>
          <a:xfrm>
            <a:off x="4355976" y="764704"/>
            <a:ext cx="287034" cy="432000"/>
          </a:xfrm>
          <a:prstGeom prst="chevron">
            <a:avLst/>
          </a:prstGeom>
          <a:solidFill>
            <a:schemeClr val="bg1"/>
          </a:solidFill>
          <a:ln w="190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cxnSp>
        <p:nvCxnSpPr>
          <p:cNvPr id="53" name="直線コネクタ 52"/>
          <p:cNvCxnSpPr/>
          <p:nvPr/>
        </p:nvCxnSpPr>
        <p:spPr>
          <a:xfrm>
            <a:off x="4572000" y="1238076"/>
            <a:ext cx="0" cy="5575300"/>
          </a:xfrm>
          <a:prstGeom prst="line">
            <a:avLst/>
          </a:prstGeom>
          <a:ln w="3175">
            <a:prstDash val="sysDash"/>
          </a:ln>
        </p:spPr>
        <p:style>
          <a:lnRef idx="1">
            <a:schemeClr val="accent1"/>
          </a:lnRef>
          <a:fillRef idx="0">
            <a:schemeClr val="accent1"/>
          </a:fillRef>
          <a:effectRef idx="0">
            <a:schemeClr val="accent1"/>
          </a:effectRef>
          <a:fontRef idx="minor">
            <a:schemeClr val="tx1"/>
          </a:fontRef>
        </p:style>
      </p:cxnSp>
      <p:sp>
        <p:nvSpPr>
          <p:cNvPr id="31" name="正方形/長方形 30"/>
          <p:cNvSpPr/>
          <p:nvPr/>
        </p:nvSpPr>
        <p:spPr>
          <a:xfrm>
            <a:off x="4572000" y="1251922"/>
            <a:ext cx="1791489" cy="756891"/>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0" bIns="36000" rtlCol="0" anchor="t"/>
          <a:lstStyle/>
          <a:p>
            <a:pPr marL="85725" marR="0" lvl="0" indent="-85725" algn="l" defTabSz="914400" rtl="0" eaLnBrk="1" fontAlgn="auto" latinLnBrk="0" hangingPunct="1">
              <a:lnSpc>
                <a:spcPts val="12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●第</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9</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回副首都推進本部会議（</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6</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85725" marR="0" lvl="0" indent="0" algn="l" defTabSz="914400" rtl="0" eaLnBrk="1" fontAlgn="auto" latinLnBrk="0" hangingPunct="1">
              <a:lnSpc>
                <a:spcPts val="12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・市と府で府域の全体最適の水道について協議する場を設定し、検討する必要性が示された</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33" name="正方形/長方形 32"/>
          <p:cNvSpPr/>
          <p:nvPr/>
        </p:nvSpPr>
        <p:spPr>
          <a:xfrm>
            <a:off x="4780124" y="2268741"/>
            <a:ext cx="1983357" cy="1207724"/>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0" bIns="36000" rtlCol="0" anchor="t"/>
          <a:lstStyle/>
          <a:p>
            <a:pPr marL="85725" marR="0" lvl="0" indent="-85725" algn="l" defTabSz="914400" rtl="0" eaLnBrk="1" fontAlgn="auto" latinLnBrk="0" hangingPunct="1">
              <a:lnSpc>
                <a:spcPts val="12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●第</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10</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回副首都推進本部会議（</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8</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85725" marR="0" lvl="0" indent="0" algn="l" defTabSz="914400" rtl="0" eaLnBrk="1" fontAlgn="auto" latinLnBrk="0" hangingPunct="1">
              <a:lnSpc>
                <a:spcPts val="12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・大阪の水道事業の現状分析を報告</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85725" marR="0" lvl="0" indent="0" algn="l" defTabSz="914400" rtl="0" eaLnBrk="1" fontAlgn="auto" latinLnBrk="0" hangingPunct="1">
              <a:lnSpc>
                <a:spcPts val="12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・副首都推進局・大阪府健康医療部・大阪市水道局による府域水道最適化検討チームを設置し、府域全体の水道事業の最適化の観点から検討を進めることが決定</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38" name="正方形/長方形 37"/>
          <p:cNvSpPr/>
          <p:nvPr/>
        </p:nvSpPr>
        <p:spPr>
          <a:xfrm>
            <a:off x="4958750" y="3932356"/>
            <a:ext cx="1923608" cy="916575"/>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0" bIns="36000" rtlCol="0" anchor="t"/>
          <a:lstStyle/>
          <a:p>
            <a:pPr marL="85725" marR="0" lvl="0" indent="-85725" algn="l" defTabSz="914400" rtl="0" eaLnBrk="1" fontAlgn="auto" latinLnBrk="0" hangingPunct="1">
              <a:lnSpc>
                <a:spcPts val="12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●府域水道最適化検討チーム（</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9</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85725" marR="0" lvl="0" indent="0" algn="l" defTabSz="914400" rtl="0" eaLnBrk="1" fontAlgn="auto" latinLnBrk="0" hangingPunct="1">
              <a:lnSpc>
                <a:spcPts val="12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・特別顧問からの助言を受けながら、浄水場の最適化などを検討</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cxnSp>
        <p:nvCxnSpPr>
          <p:cNvPr id="39" name="直線コネクタ 38"/>
          <p:cNvCxnSpPr/>
          <p:nvPr/>
        </p:nvCxnSpPr>
        <p:spPr>
          <a:xfrm>
            <a:off x="2758397" y="1676351"/>
            <a:ext cx="0" cy="5575300"/>
          </a:xfrm>
          <a:prstGeom prst="line">
            <a:avLst/>
          </a:prstGeom>
          <a:ln w="3175">
            <a:prstDash val="sysDash"/>
          </a:ln>
        </p:spPr>
        <p:style>
          <a:lnRef idx="1">
            <a:schemeClr val="accent1"/>
          </a:lnRef>
          <a:fillRef idx="0">
            <a:schemeClr val="accent1"/>
          </a:fillRef>
          <a:effectRef idx="0">
            <a:schemeClr val="accent1"/>
          </a:effectRef>
          <a:fontRef idx="minor">
            <a:schemeClr val="tx1"/>
          </a:fontRef>
        </p:style>
      </p:cxnSp>
      <p:sp>
        <p:nvSpPr>
          <p:cNvPr id="51" name="山形 50"/>
          <p:cNvSpPr/>
          <p:nvPr/>
        </p:nvSpPr>
        <p:spPr>
          <a:xfrm>
            <a:off x="6744833" y="764704"/>
            <a:ext cx="2046018" cy="432000"/>
          </a:xfrm>
          <a:prstGeom prst="chevron">
            <a:avLst/>
          </a:prstGeom>
          <a:solidFill>
            <a:schemeClr val="bg1"/>
          </a:solidFill>
          <a:ln w="190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2018</a:t>
            </a: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a:t>
            </a:r>
          </a:p>
        </p:txBody>
      </p:sp>
      <p:sp>
        <p:nvSpPr>
          <p:cNvPr id="52" name="正方形/長方形 51"/>
          <p:cNvSpPr/>
          <p:nvPr/>
        </p:nvSpPr>
        <p:spPr>
          <a:xfrm>
            <a:off x="6843389" y="1242341"/>
            <a:ext cx="1947462" cy="1207724"/>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0" bIns="36000" rtlCol="0" anchor="t"/>
          <a:lstStyle/>
          <a:p>
            <a:pPr marL="85725" marR="0" lvl="0" indent="-85725" algn="l" defTabSz="914400" rtl="0" eaLnBrk="1" fontAlgn="auto" latinLnBrk="0" hangingPunct="1">
              <a:lnSpc>
                <a:spcPts val="12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●第</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14</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回副首都本部会議</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(6</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p>
          <a:p>
            <a:pPr marL="85725" marR="0" lvl="0" indent="-85725" algn="l" defTabSz="914400" rtl="0" eaLnBrk="1" fontAlgn="auto" latinLnBrk="0" hangingPunct="1">
              <a:lnSpc>
                <a:spcPts val="12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・府域における持続可能な水道事業のあり方について中間報告を実施</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54" name="正方形/長方形 53"/>
          <p:cNvSpPr/>
          <p:nvPr/>
        </p:nvSpPr>
        <p:spPr>
          <a:xfrm>
            <a:off x="7106378" y="2066149"/>
            <a:ext cx="1947462" cy="1483414"/>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0" bIns="36000" rtlCol="0" anchor="t"/>
          <a:lstStyle/>
          <a:p>
            <a:pPr marL="85725" marR="0" lvl="0" indent="-85725" algn="l" defTabSz="914400" rtl="0" eaLnBrk="1" fontAlgn="auto" latinLnBrk="0" hangingPunct="1">
              <a:lnSpc>
                <a:spcPts val="12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「府域一水道に向けた水道の</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85725" marR="0" lvl="0" indent="-85725" algn="l" defTabSz="914400" rtl="0" eaLnBrk="1" fontAlgn="auto" latinLnBrk="0" hangingPunct="1">
              <a:lnSpc>
                <a:spcPts val="12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あり方協議会」の設置</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(8</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p>
          <a:p>
            <a:pPr marL="85725" marR="0" lvl="0" indent="-85725" algn="l" defTabSz="914400" rtl="0" eaLnBrk="1" fontAlgn="auto" latinLnBrk="0" hangingPunct="1">
              <a:lnSpc>
                <a:spcPts val="12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・大阪府及び府内全水道事業者、水道用水供給事業者が参画する「府域一水道に向けた水道のあり方協議会」において、府域一水道に向けた水道のあり方について検討・協議を開始</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cxnSp>
        <p:nvCxnSpPr>
          <p:cNvPr id="40" name="直線コネクタ 39"/>
          <p:cNvCxnSpPr/>
          <p:nvPr/>
        </p:nvCxnSpPr>
        <p:spPr>
          <a:xfrm>
            <a:off x="6804248" y="1219160"/>
            <a:ext cx="0" cy="5575300"/>
          </a:xfrm>
          <a:prstGeom prst="line">
            <a:avLst/>
          </a:prstGeom>
          <a:ln w="3175">
            <a:prstDash val="sysDash"/>
          </a:ln>
        </p:spPr>
        <p:style>
          <a:lnRef idx="1">
            <a:schemeClr val="accent1"/>
          </a:lnRef>
          <a:fillRef idx="0">
            <a:schemeClr val="accent1"/>
          </a:fillRef>
          <a:effectRef idx="0">
            <a:schemeClr val="accent1"/>
          </a:effectRef>
          <a:fontRef idx="minor">
            <a:schemeClr val="tx1"/>
          </a:fontRef>
        </p:style>
      </p:cxnSp>
      <p:sp>
        <p:nvSpPr>
          <p:cNvPr id="55" name="テキスト ボックス 36"/>
          <p:cNvSpPr txBox="1"/>
          <p:nvPr/>
        </p:nvSpPr>
        <p:spPr>
          <a:xfrm>
            <a:off x="54434" y="29582"/>
            <a:ext cx="3869383"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Ⅱ</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　公民連携</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経営形態の見直し</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民営化の取組</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・水道</a:t>
            </a:r>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92</a:t>
            </a:fld>
            <a:endParaRPr lang="ja-JP" altLang="en-US"/>
          </a:p>
        </p:txBody>
      </p:sp>
    </p:spTree>
    <p:extLst>
      <p:ext uri="{BB962C8B-B14F-4D97-AF65-F5344CB8AC3E}">
        <p14:creationId xmlns:p14="http://schemas.microsoft.com/office/powerpoint/2010/main" val="4263784820"/>
      </p:ext>
    </p:extLst>
  </p:cSld>
  <p:clrMapOvr>
    <a:masterClrMapping/>
  </p:clrMapOvr>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 name="角丸四角形 1">
            <a:extLst>
              <a:ext uri="{FF2B5EF4-FFF2-40B4-BE49-F238E27FC236}">
                <a16:creationId xmlns:a16="http://schemas.microsoft.com/office/drawing/2014/main" id="{A419C5E8-323C-BB16-1075-AB750C155326}"/>
              </a:ext>
            </a:extLst>
          </p:cNvPr>
          <p:cNvSpPr/>
          <p:nvPr/>
        </p:nvSpPr>
        <p:spPr>
          <a:xfrm>
            <a:off x="8051658" y="1268759"/>
            <a:ext cx="1056845" cy="1566869"/>
          </a:xfrm>
          <a:prstGeom prst="roundRect">
            <a:avLst>
              <a:gd name="adj" fmla="val 5588"/>
            </a:avLst>
          </a:prstGeom>
          <a:solidFill>
            <a:srgbClr val="66FFFF">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39" name="角丸四角形 1">
            <a:extLst>
              <a:ext uri="{FF2B5EF4-FFF2-40B4-BE49-F238E27FC236}">
                <a16:creationId xmlns:a16="http://schemas.microsoft.com/office/drawing/2014/main" id="{A419C5E8-323C-BB16-1075-AB750C155326}"/>
              </a:ext>
            </a:extLst>
          </p:cNvPr>
          <p:cNvSpPr/>
          <p:nvPr/>
        </p:nvSpPr>
        <p:spPr>
          <a:xfrm>
            <a:off x="7071141" y="3187548"/>
            <a:ext cx="1677324" cy="831490"/>
          </a:xfrm>
          <a:prstGeom prst="roundRect">
            <a:avLst>
              <a:gd name="adj" fmla="val 5588"/>
            </a:avLst>
          </a:prstGeom>
          <a:solidFill>
            <a:srgbClr val="66FFFF">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cxnSp>
        <p:nvCxnSpPr>
          <p:cNvPr id="45" name="直線コネクタ 44"/>
          <p:cNvCxnSpPr/>
          <p:nvPr/>
        </p:nvCxnSpPr>
        <p:spPr>
          <a:xfrm>
            <a:off x="1331640" y="1244600"/>
            <a:ext cx="0" cy="5575300"/>
          </a:xfrm>
          <a:prstGeom prst="line">
            <a:avLst/>
          </a:prstGeom>
          <a:ln w="3175">
            <a:prstDash val="sysDash"/>
          </a:ln>
        </p:spPr>
        <p:style>
          <a:lnRef idx="1">
            <a:schemeClr val="accent1"/>
          </a:lnRef>
          <a:fillRef idx="0">
            <a:schemeClr val="accent1"/>
          </a:fillRef>
          <a:effectRef idx="0">
            <a:schemeClr val="accent1"/>
          </a:effectRef>
          <a:fontRef idx="minor">
            <a:schemeClr val="tx1"/>
          </a:fontRef>
        </p:style>
      </p:cxnSp>
      <p:cxnSp>
        <p:nvCxnSpPr>
          <p:cNvPr id="46" name="直線コネクタ 45"/>
          <p:cNvCxnSpPr/>
          <p:nvPr/>
        </p:nvCxnSpPr>
        <p:spPr>
          <a:xfrm>
            <a:off x="2555776" y="1244600"/>
            <a:ext cx="0" cy="5575300"/>
          </a:xfrm>
          <a:prstGeom prst="line">
            <a:avLst/>
          </a:prstGeom>
          <a:ln w="3175">
            <a:prstDash val="sysDash"/>
          </a:ln>
        </p:spPr>
        <p:style>
          <a:lnRef idx="1">
            <a:schemeClr val="accent1"/>
          </a:lnRef>
          <a:fillRef idx="0">
            <a:schemeClr val="accent1"/>
          </a:fillRef>
          <a:effectRef idx="0">
            <a:schemeClr val="accent1"/>
          </a:effectRef>
          <a:fontRef idx="minor">
            <a:schemeClr val="tx1"/>
          </a:fontRef>
        </p:style>
      </p:cxnSp>
      <p:cxnSp>
        <p:nvCxnSpPr>
          <p:cNvPr id="47" name="直線コネクタ 46"/>
          <p:cNvCxnSpPr/>
          <p:nvPr/>
        </p:nvCxnSpPr>
        <p:spPr>
          <a:xfrm>
            <a:off x="3851920" y="1254564"/>
            <a:ext cx="0" cy="5575300"/>
          </a:xfrm>
          <a:prstGeom prst="line">
            <a:avLst/>
          </a:prstGeom>
          <a:ln w="3175">
            <a:prstDash val="sysDash"/>
          </a:ln>
        </p:spPr>
        <p:style>
          <a:lnRef idx="1">
            <a:schemeClr val="accent1"/>
          </a:lnRef>
          <a:fillRef idx="0">
            <a:schemeClr val="accent1"/>
          </a:fillRef>
          <a:effectRef idx="0">
            <a:schemeClr val="accent1"/>
          </a:effectRef>
          <a:fontRef idx="minor">
            <a:schemeClr val="tx1"/>
          </a:fontRef>
        </p:style>
      </p:cxnSp>
      <p:cxnSp>
        <p:nvCxnSpPr>
          <p:cNvPr id="48" name="直線コネクタ 47"/>
          <p:cNvCxnSpPr/>
          <p:nvPr/>
        </p:nvCxnSpPr>
        <p:spPr>
          <a:xfrm>
            <a:off x="5148064" y="1244600"/>
            <a:ext cx="0" cy="5575300"/>
          </a:xfrm>
          <a:prstGeom prst="line">
            <a:avLst/>
          </a:prstGeom>
          <a:ln w="3175">
            <a:prstDash val="sysDash"/>
          </a:ln>
        </p:spPr>
        <p:style>
          <a:lnRef idx="1">
            <a:schemeClr val="accent1"/>
          </a:lnRef>
          <a:fillRef idx="0">
            <a:schemeClr val="accent1"/>
          </a:fillRef>
          <a:effectRef idx="0">
            <a:schemeClr val="accent1"/>
          </a:effectRef>
          <a:fontRef idx="minor">
            <a:schemeClr val="tx1"/>
          </a:fontRef>
        </p:style>
      </p:cxnSp>
      <p:sp>
        <p:nvSpPr>
          <p:cNvPr id="6" name="正方形/長方形 5"/>
          <p:cNvSpPr/>
          <p:nvPr/>
        </p:nvSpPr>
        <p:spPr>
          <a:xfrm>
            <a:off x="251519" y="260648"/>
            <a:ext cx="6472010" cy="369332"/>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②経営形態の見直し に関する取組</a:t>
            </a:r>
            <a:endParaRPr kumimoji="1" lang="ja-JP" altLang="en-US" sz="1800" b="1" i="0" u="none" strike="noStrike" kern="1200" cap="none" spc="0" normalizeH="0" baseline="0" noProof="0" dirty="0">
              <a:ln>
                <a:noFill/>
              </a:ln>
              <a:solidFill>
                <a:srgbClr val="000000"/>
              </a:solidFill>
              <a:effectLst/>
              <a:uLnTx/>
              <a:uFillTx/>
              <a:latin typeface="Calibri"/>
              <a:ea typeface="ＭＳ Ｐゴシック" panose="020B0600070205080204" pitchFamily="50" charset="-128"/>
              <a:cs typeface="+mn-cs"/>
            </a:endParaRPr>
          </a:p>
        </p:txBody>
      </p:sp>
      <p:sp>
        <p:nvSpPr>
          <p:cNvPr id="8" name="山形 7"/>
          <p:cNvSpPr/>
          <p:nvPr/>
        </p:nvSpPr>
        <p:spPr>
          <a:xfrm>
            <a:off x="2519928" y="773214"/>
            <a:ext cx="1404000" cy="432000"/>
          </a:xfrm>
          <a:prstGeom prst="chevron">
            <a:avLst/>
          </a:prstGeom>
          <a:solidFill>
            <a:schemeClr val="bg1"/>
          </a:solidFill>
          <a:ln w="19050"/>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2015</a:t>
            </a: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a:t>
            </a:r>
          </a:p>
        </p:txBody>
      </p:sp>
      <p:sp>
        <p:nvSpPr>
          <p:cNvPr id="9" name="山形 8"/>
          <p:cNvSpPr/>
          <p:nvPr/>
        </p:nvSpPr>
        <p:spPr>
          <a:xfrm>
            <a:off x="3816072" y="773214"/>
            <a:ext cx="1404000" cy="432000"/>
          </a:xfrm>
          <a:prstGeom prst="chevron">
            <a:avLst/>
          </a:prstGeom>
          <a:solidFill>
            <a:schemeClr val="bg1"/>
          </a:solidFill>
          <a:ln w="190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2016</a:t>
            </a: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a:t>
            </a:r>
          </a:p>
        </p:txBody>
      </p:sp>
      <p:sp>
        <p:nvSpPr>
          <p:cNvPr id="34" name="山形 33"/>
          <p:cNvSpPr/>
          <p:nvPr/>
        </p:nvSpPr>
        <p:spPr>
          <a:xfrm>
            <a:off x="7313" y="772868"/>
            <a:ext cx="1404000" cy="432000"/>
          </a:xfrm>
          <a:prstGeom prst="chevron">
            <a:avLst/>
          </a:prstGeom>
          <a:noFill/>
          <a:ln w="190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2013</a:t>
            </a: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a:t>
            </a:r>
          </a:p>
        </p:txBody>
      </p:sp>
      <p:sp>
        <p:nvSpPr>
          <p:cNvPr id="35" name="山形 34"/>
          <p:cNvSpPr/>
          <p:nvPr/>
        </p:nvSpPr>
        <p:spPr>
          <a:xfrm>
            <a:off x="1259632" y="772820"/>
            <a:ext cx="1404000" cy="432000"/>
          </a:xfrm>
          <a:prstGeom prst="chevron">
            <a:avLst/>
          </a:prstGeom>
          <a:solidFill>
            <a:schemeClr val="bg1"/>
          </a:solidFill>
          <a:ln w="190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2014</a:t>
            </a: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a:t>
            </a:r>
          </a:p>
        </p:txBody>
      </p:sp>
      <p:sp>
        <p:nvSpPr>
          <p:cNvPr id="37" name="山形 36"/>
          <p:cNvSpPr/>
          <p:nvPr/>
        </p:nvSpPr>
        <p:spPr>
          <a:xfrm>
            <a:off x="5004048" y="773214"/>
            <a:ext cx="1404000" cy="432000"/>
          </a:xfrm>
          <a:prstGeom prst="chevron">
            <a:avLst/>
          </a:prstGeom>
          <a:solidFill>
            <a:schemeClr val="bg1"/>
          </a:solidFill>
          <a:ln w="190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2017</a:t>
            </a: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a:t>
            </a:r>
          </a:p>
        </p:txBody>
      </p:sp>
      <p:cxnSp>
        <p:nvCxnSpPr>
          <p:cNvPr id="29" name="直線コネクタ 28"/>
          <p:cNvCxnSpPr/>
          <p:nvPr/>
        </p:nvCxnSpPr>
        <p:spPr>
          <a:xfrm>
            <a:off x="179512" y="560363"/>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41" name="正方形/長方形 40"/>
          <p:cNvSpPr/>
          <p:nvPr/>
        </p:nvSpPr>
        <p:spPr>
          <a:xfrm>
            <a:off x="7815310" y="234434"/>
            <a:ext cx="1158779" cy="369332"/>
          </a:xfrm>
          <a:prstGeom prst="rect">
            <a:avLst/>
          </a:prstGeom>
          <a:noFill/>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What</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p>
        </p:txBody>
      </p:sp>
      <p:sp>
        <p:nvSpPr>
          <p:cNvPr id="33" name="正方形/長方形 32"/>
          <p:cNvSpPr/>
          <p:nvPr/>
        </p:nvSpPr>
        <p:spPr>
          <a:xfrm>
            <a:off x="-324544" y="1268760"/>
            <a:ext cx="1080120" cy="1763663"/>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vert="eaVert" lIns="36000" tIns="36000" rIns="0" bIns="3600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②経営形態の見直し</a:t>
            </a:r>
          </a:p>
        </p:txBody>
      </p:sp>
      <p:sp>
        <p:nvSpPr>
          <p:cNvPr id="38" name="正方形/長方形 37"/>
          <p:cNvSpPr/>
          <p:nvPr/>
        </p:nvSpPr>
        <p:spPr>
          <a:xfrm>
            <a:off x="673683" y="1340768"/>
            <a:ext cx="1847852" cy="65954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0" bIns="36000" rtlCol="0" anchor="t"/>
          <a:lstStyle/>
          <a:p>
            <a:pPr marL="0" marR="0" lvl="0" indent="0" algn="l" defTabSz="914400" rtl="0" eaLnBrk="1" fontAlgn="auto" latinLnBrk="0" hangingPunct="1">
              <a:lnSpc>
                <a:spcPts val="12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●市戦略会議（</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11</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85725" marR="0" lvl="0" indent="0" algn="l" defTabSz="914400" rtl="0" eaLnBrk="1" fontAlgn="auto" latinLnBrk="0" hangingPunct="1">
              <a:lnSpc>
                <a:spcPts val="12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・改正ＰＦＩ法に基づく公共施設等運営権制度を活用した上下分離方式による民営化を進めることを決定</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51" name="正方形/長方形 50"/>
          <p:cNvSpPr/>
          <p:nvPr/>
        </p:nvSpPr>
        <p:spPr>
          <a:xfrm>
            <a:off x="1369420" y="3123215"/>
            <a:ext cx="1381593" cy="521809"/>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0" bIns="36000" rtlCol="0" anchor="t"/>
          <a:lstStyle/>
          <a:p>
            <a:pPr marL="85725" marR="0" lvl="0" indent="-85725" algn="l" defTabSz="914400" rtl="0" eaLnBrk="1" fontAlgn="auto" latinLnBrk="0" hangingPunct="1">
              <a:lnSpc>
                <a:spcPts val="12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●民営化基本方針（案）の策定（</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4</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52" name="角丸四角形 51"/>
          <p:cNvSpPr/>
          <p:nvPr/>
        </p:nvSpPr>
        <p:spPr>
          <a:xfrm>
            <a:off x="133934" y="5041592"/>
            <a:ext cx="2514600" cy="1123712"/>
          </a:xfrm>
          <a:prstGeom prst="roundRect">
            <a:avLst/>
          </a:prstGeom>
          <a:solidFill>
            <a:schemeClr val="bg1"/>
          </a:solidFill>
          <a:ln w="19050">
            <a:solidFill>
              <a:schemeClr val="tx1"/>
            </a:solidFill>
          </a:ln>
        </p:spPr>
        <p:txBody>
          <a:bodyPr wrap="square">
            <a:spAutoFit/>
          </a:bodyPr>
          <a:lstStyle/>
          <a:p>
            <a:pPr marL="85725" marR="0" lvl="0" indent="0" algn="l" defTabSz="914400" rtl="0" eaLnBrk="1" fontAlgn="auto" latinLnBrk="0" hangingPunct="1">
              <a:lnSpc>
                <a:spcPts val="12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全国的にみても、改正ＰＦＩ法に基づく「公共施設等運営権制度」を活用した民営化方針は水道事業としては初めてのもの。国（厚生労働省等）との協議結果も盛り込まれており、法的課題が一定整理された。</a:t>
            </a:r>
          </a:p>
        </p:txBody>
      </p:sp>
      <p:sp>
        <p:nvSpPr>
          <p:cNvPr id="25" name="正方形/長方形 24"/>
          <p:cNvSpPr/>
          <p:nvPr/>
        </p:nvSpPr>
        <p:spPr>
          <a:xfrm>
            <a:off x="1835696" y="3681561"/>
            <a:ext cx="1275005" cy="611535"/>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0" bIns="36000" rtlCol="0" anchor="t"/>
          <a:lstStyle/>
          <a:p>
            <a:pPr marL="0" marR="0" lvl="0" indent="0" algn="l" defTabSz="914400" rtl="0" eaLnBrk="1" fontAlgn="auto" latinLnBrk="0" hangingPunct="1">
              <a:lnSpc>
                <a:spcPts val="12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●実施プラン（案）</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ts val="12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・実施方針（案）</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ts val="12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の策定（</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11</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26" name="正方形/長方形 25"/>
          <p:cNvSpPr/>
          <p:nvPr/>
        </p:nvSpPr>
        <p:spPr>
          <a:xfrm>
            <a:off x="2123728" y="4329633"/>
            <a:ext cx="1584176" cy="467519"/>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0" bIns="36000" rtlCol="0" anchor="t"/>
          <a:lstStyle/>
          <a:p>
            <a:pPr marL="0" marR="0" lvl="0" indent="0" algn="l" defTabSz="914400" rtl="0" eaLnBrk="1" fontAlgn="auto" latinLnBrk="0" hangingPunct="1">
              <a:lnSpc>
                <a:spcPts val="12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●条例改正案の提出</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ts val="12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⇒市会で否決（</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3</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27" name="正方形/長方形 26"/>
          <p:cNvSpPr/>
          <p:nvPr/>
        </p:nvSpPr>
        <p:spPr>
          <a:xfrm>
            <a:off x="2843808" y="3164372"/>
            <a:ext cx="1368152" cy="480652"/>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0" bIns="36000" rtlCol="0" anchor="t"/>
          <a:lstStyle/>
          <a:p>
            <a:pPr marL="0" marR="0" lvl="0" indent="0" algn="l" defTabSz="914400" rtl="0" eaLnBrk="1" fontAlgn="auto" latinLnBrk="0" hangingPunct="1">
              <a:lnSpc>
                <a:spcPts val="12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●実施プラン（案）</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ts val="12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修正版の策定</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ts val="12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8</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28" name="正方形/長方形 27"/>
          <p:cNvSpPr/>
          <p:nvPr/>
        </p:nvSpPr>
        <p:spPr>
          <a:xfrm>
            <a:off x="4572000" y="3236380"/>
            <a:ext cx="1275005" cy="408644"/>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0" bIns="36000" rtlCol="0" anchor="t"/>
          <a:lstStyle/>
          <a:p>
            <a:pPr marL="0" marR="0" lvl="0" indent="0" algn="l" defTabSz="914400" rtl="0" eaLnBrk="1" fontAlgn="auto" latinLnBrk="0" hangingPunct="1">
              <a:lnSpc>
                <a:spcPts val="12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●実施方針（案）</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ts val="12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修正版の策定</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ts val="12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30" name="正方形/長方形 29"/>
          <p:cNvSpPr/>
          <p:nvPr/>
        </p:nvSpPr>
        <p:spPr>
          <a:xfrm>
            <a:off x="4665684" y="4329633"/>
            <a:ext cx="1491029" cy="467519"/>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0" bIns="36000" rtlCol="0" anchor="t"/>
          <a:lstStyle/>
          <a:p>
            <a:pPr marL="0" marR="0" lvl="0" indent="0" algn="l" defTabSz="914400" rtl="0" eaLnBrk="1" fontAlgn="auto" latinLnBrk="0" hangingPunct="1">
              <a:lnSpc>
                <a:spcPts val="12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●条例改正案の提出</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ts val="12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⇒市会で継続審査</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ts val="12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3</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31" name="正方形/長方形 30"/>
          <p:cNvSpPr/>
          <p:nvPr/>
        </p:nvSpPr>
        <p:spPr>
          <a:xfrm>
            <a:off x="5508104" y="3702435"/>
            <a:ext cx="1434965" cy="518653"/>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0" bIns="36000" rtlCol="0" anchor="t"/>
          <a:lstStyle/>
          <a:p>
            <a:pPr marL="0" marR="0" lvl="0" indent="0" algn="l" defTabSz="914400" rtl="0" eaLnBrk="1" fontAlgn="auto" latinLnBrk="0" hangingPunct="1">
              <a:lnSpc>
                <a:spcPts val="12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●実施プラン（案）</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ts val="12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追加資料の策定</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ts val="12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9</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36" name="正方形/長方形 35"/>
          <p:cNvSpPr/>
          <p:nvPr/>
        </p:nvSpPr>
        <p:spPr>
          <a:xfrm>
            <a:off x="6084168" y="4473649"/>
            <a:ext cx="989063" cy="467519"/>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0" bIns="36000" rtlCol="0" anchor="t"/>
          <a:lstStyle/>
          <a:p>
            <a:pPr marL="0" marR="0" lvl="0" indent="0" algn="l" defTabSz="914400" rtl="0" eaLnBrk="1" fontAlgn="auto" latinLnBrk="0" hangingPunct="1">
              <a:lnSpc>
                <a:spcPts val="12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●条例改正案の市会審議</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ts val="12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⇒審議未了により廃案</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ts val="12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3</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44" name="テキスト ボックス 43"/>
          <p:cNvSpPr txBox="1"/>
          <p:nvPr/>
        </p:nvSpPr>
        <p:spPr>
          <a:xfrm>
            <a:off x="0" y="0"/>
            <a:ext cx="3851920" cy="26064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Ⅱ</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公民連携</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経営形態の見直し</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民営化の取組</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・水道</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32" name="山形 31"/>
          <p:cNvSpPr/>
          <p:nvPr/>
        </p:nvSpPr>
        <p:spPr>
          <a:xfrm>
            <a:off x="6264344" y="772820"/>
            <a:ext cx="1404000" cy="432000"/>
          </a:xfrm>
          <a:prstGeom prst="chevron">
            <a:avLst/>
          </a:prstGeom>
          <a:solidFill>
            <a:schemeClr val="bg1"/>
          </a:solidFill>
          <a:ln w="190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2018</a:t>
            </a: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a:t>
            </a:r>
          </a:p>
        </p:txBody>
      </p:sp>
      <p:sp>
        <p:nvSpPr>
          <p:cNvPr id="42" name="山形 41"/>
          <p:cNvSpPr/>
          <p:nvPr/>
        </p:nvSpPr>
        <p:spPr>
          <a:xfrm>
            <a:off x="7524328" y="773214"/>
            <a:ext cx="1404000" cy="432000"/>
          </a:xfrm>
          <a:prstGeom prst="chevron">
            <a:avLst/>
          </a:prstGeom>
          <a:solidFill>
            <a:schemeClr val="bg1"/>
          </a:solidFill>
          <a:ln w="190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2019</a:t>
            </a: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a:t>
            </a:r>
          </a:p>
        </p:txBody>
      </p:sp>
      <p:cxnSp>
        <p:nvCxnSpPr>
          <p:cNvPr id="43" name="直線コネクタ 42"/>
          <p:cNvCxnSpPr/>
          <p:nvPr/>
        </p:nvCxnSpPr>
        <p:spPr>
          <a:xfrm>
            <a:off x="6444208" y="1196752"/>
            <a:ext cx="0" cy="5575300"/>
          </a:xfrm>
          <a:prstGeom prst="line">
            <a:avLst/>
          </a:prstGeom>
          <a:ln w="3175">
            <a:prstDash val="sysDash"/>
          </a:ln>
        </p:spPr>
        <p:style>
          <a:lnRef idx="1">
            <a:schemeClr val="accent1"/>
          </a:lnRef>
          <a:fillRef idx="0">
            <a:schemeClr val="accent1"/>
          </a:fillRef>
          <a:effectRef idx="0">
            <a:schemeClr val="accent1"/>
          </a:effectRef>
          <a:fontRef idx="minor">
            <a:schemeClr val="tx1"/>
          </a:fontRef>
        </p:style>
      </p:cxnSp>
      <p:cxnSp>
        <p:nvCxnSpPr>
          <p:cNvPr id="49" name="直線コネクタ 48"/>
          <p:cNvCxnSpPr/>
          <p:nvPr/>
        </p:nvCxnSpPr>
        <p:spPr>
          <a:xfrm>
            <a:off x="7740352" y="1196752"/>
            <a:ext cx="0" cy="5575300"/>
          </a:xfrm>
          <a:prstGeom prst="line">
            <a:avLst/>
          </a:prstGeom>
          <a:ln w="3175">
            <a:prstDash val="sysDash"/>
          </a:ln>
        </p:spPr>
        <p:style>
          <a:lnRef idx="1">
            <a:schemeClr val="accent1"/>
          </a:lnRef>
          <a:fillRef idx="0">
            <a:schemeClr val="accent1"/>
          </a:fillRef>
          <a:effectRef idx="0">
            <a:schemeClr val="accent1"/>
          </a:effectRef>
          <a:fontRef idx="minor">
            <a:schemeClr val="tx1"/>
          </a:fontRef>
        </p:style>
      </p:cxnSp>
      <p:sp>
        <p:nvSpPr>
          <p:cNvPr id="50" name="正方形/長方形 49"/>
          <p:cNvSpPr/>
          <p:nvPr/>
        </p:nvSpPr>
        <p:spPr>
          <a:xfrm>
            <a:off x="7138097" y="3187942"/>
            <a:ext cx="1434965" cy="914164"/>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0" bIns="36000" rtlCol="0" anchor="t"/>
          <a:lstStyle/>
          <a:p>
            <a:pPr marL="0" marR="0" lvl="0" indent="0" algn="l" defTabSz="914400" rtl="0" eaLnBrk="1" fontAlgn="auto" latinLnBrk="0" hangingPunct="1">
              <a:lnSpc>
                <a:spcPts val="12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●改正水道法の適用による</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PFI</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管路更新事業と水道基盤強化方策について（素案）の策定</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ts val="12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（２月）</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53" name="正方形/長方形 52"/>
          <p:cNvSpPr/>
          <p:nvPr/>
        </p:nvSpPr>
        <p:spPr>
          <a:xfrm>
            <a:off x="8051659" y="1287877"/>
            <a:ext cx="1056845" cy="65954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0" bIns="36000" rtlCol="0" anchor="t"/>
          <a:lstStyle/>
          <a:p>
            <a:pPr marL="0" marR="0" lvl="0" indent="0" algn="l" defTabSz="914400" rtl="0" eaLnBrk="1" fontAlgn="auto" latinLnBrk="0" hangingPunct="1">
              <a:lnSpc>
                <a:spcPts val="12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●市戦略会議　（１月）</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85725" marR="0" lvl="0" indent="0" algn="l" defTabSz="914400" rtl="0" eaLnBrk="1" fontAlgn="auto" latinLnBrk="0" hangingPunct="1">
              <a:lnSpc>
                <a:spcPts val="12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・大阪市水道</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PFI</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管路更新事業等の実施について、配水管更新事業に運営権制度を導入すること等を決定</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93</a:t>
            </a:fld>
            <a:endParaRPr lang="ja-JP" altLang="en-US"/>
          </a:p>
        </p:txBody>
      </p:sp>
      <p:sp>
        <p:nvSpPr>
          <p:cNvPr id="40" name="角丸四角形 39"/>
          <p:cNvSpPr/>
          <p:nvPr/>
        </p:nvSpPr>
        <p:spPr>
          <a:xfrm>
            <a:off x="7380313" y="5193729"/>
            <a:ext cx="728116" cy="1123712"/>
          </a:xfrm>
          <a:prstGeom prst="roundRect">
            <a:avLst/>
          </a:prstGeom>
          <a:solidFill>
            <a:schemeClr val="bg1"/>
          </a:solidFill>
          <a:ln w="19050">
            <a:noFill/>
          </a:ln>
        </p:spPr>
        <p:txBody>
          <a:bodyPr wrap="square">
            <a:spAutoFit/>
          </a:bodyPr>
          <a:lstStyle/>
          <a:p>
            <a:pPr marL="85725" marR="0" lvl="0" indent="0" algn="l" defTabSz="914400" rtl="0" eaLnBrk="1" fontAlgn="auto" latinLnBrk="0" hangingPunct="1">
              <a:lnSpc>
                <a:spcPts val="1200"/>
              </a:lnSpc>
              <a:spcBef>
                <a:spcPts val="0"/>
              </a:spcBef>
              <a:spcAft>
                <a:spcPts val="0"/>
              </a:spcAft>
              <a:buClrTx/>
              <a:buSzTx/>
              <a:buFontTx/>
              <a:buNone/>
              <a:tabLst/>
              <a:defRPr/>
            </a:pPr>
            <a:endParaRPr kumimoji="1" lang="en-US" altLang="ja-JP" sz="11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85725" marR="0" lvl="0" indent="0" algn="l" defTabSz="914400" rtl="0" eaLnBrk="1" fontAlgn="auto" latinLnBrk="0" hangingPunct="1">
              <a:lnSpc>
                <a:spcPts val="1200"/>
              </a:lnSpc>
              <a:spcBef>
                <a:spcPts val="0"/>
              </a:spcBef>
              <a:spcAft>
                <a:spcPts val="0"/>
              </a:spcAft>
              <a:buClrTx/>
              <a:buSzTx/>
              <a:buFontTx/>
              <a:buNone/>
              <a:tabLst/>
              <a:defRPr/>
            </a:pPr>
            <a:endParaRPr lang="en-US" altLang="ja-JP" sz="1100" dirty="0">
              <a:solidFill>
                <a:prstClr val="black"/>
              </a:solidFill>
              <a:latin typeface="Calibri"/>
              <a:ea typeface="ＭＳ Ｐゴシック" panose="020B0600070205080204" pitchFamily="50" charset="-128"/>
            </a:endParaRPr>
          </a:p>
          <a:p>
            <a:pPr marL="85725" marR="0" lvl="0" indent="0" algn="l" defTabSz="914400" rtl="0" eaLnBrk="1" fontAlgn="auto" latinLnBrk="0" hangingPunct="1">
              <a:lnSpc>
                <a:spcPts val="1200"/>
              </a:lnSpc>
              <a:spcBef>
                <a:spcPts val="0"/>
              </a:spcBef>
              <a:spcAft>
                <a:spcPts val="0"/>
              </a:spcAft>
              <a:buClrTx/>
              <a:buSzTx/>
              <a:buFontTx/>
              <a:buNone/>
              <a:tabLst/>
              <a:defRPr/>
            </a:pPr>
            <a:endParaRPr kumimoji="1" lang="en-US" altLang="ja-JP" sz="11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85725" marR="0" lvl="0" indent="0" algn="l" defTabSz="914400" rtl="0" eaLnBrk="1" fontAlgn="auto" latinLnBrk="0" hangingPunct="1">
              <a:lnSpc>
                <a:spcPts val="1200"/>
              </a:lnSpc>
              <a:spcBef>
                <a:spcPts val="0"/>
              </a:spcBef>
              <a:spcAft>
                <a:spcPts val="0"/>
              </a:spcAft>
              <a:buClrTx/>
              <a:buSzTx/>
              <a:buFontTx/>
              <a:buNone/>
              <a:tabLst/>
              <a:defRPr/>
            </a:pPr>
            <a:endParaRPr lang="en-US" altLang="ja-JP" sz="1100" dirty="0">
              <a:solidFill>
                <a:prstClr val="black"/>
              </a:solidFill>
              <a:latin typeface="Calibri"/>
              <a:ea typeface="ＭＳ Ｐゴシック" panose="020B0600070205080204" pitchFamily="50" charset="-128"/>
            </a:endParaRPr>
          </a:p>
          <a:p>
            <a:pPr marL="85725" marR="0" lvl="0" indent="0" algn="l" defTabSz="914400" rtl="0" eaLnBrk="1" fontAlgn="auto" latinLnBrk="0" hangingPunct="1">
              <a:lnSpc>
                <a:spcPts val="1200"/>
              </a:lnSpc>
              <a:spcBef>
                <a:spcPts val="0"/>
              </a:spcBef>
              <a:spcAft>
                <a:spcPts val="0"/>
              </a:spcAft>
              <a:buClrTx/>
              <a:buSzTx/>
              <a:buFontTx/>
              <a:buNone/>
              <a:tabLst/>
              <a:defRPr/>
            </a:pPr>
            <a:endParaRPr kumimoji="1" lang="en-US" altLang="ja-JP" sz="11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endParaRPr>
          </a:p>
          <a:p>
            <a:pPr marL="85725" marR="0" lvl="0" indent="0" algn="l" defTabSz="914400" rtl="0" eaLnBrk="1" fontAlgn="auto" latinLnBrk="0" hangingPunct="1">
              <a:lnSpc>
                <a:spcPts val="1200"/>
              </a:lnSpc>
              <a:spcBef>
                <a:spcPts val="0"/>
              </a:spcBef>
              <a:spcAft>
                <a:spcPts val="0"/>
              </a:spcAft>
              <a:buClrTx/>
              <a:buSzTx/>
              <a:buFontTx/>
              <a:buNone/>
              <a:tabLst/>
              <a:defRPr/>
            </a:pPr>
            <a:endPar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55" name="角丸四角形 1">
            <a:extLst>
              <a:ext uri="{FF2B5EF4-FFF2-40B4-BE49-F238E27FC236}">
                <a16:creationId xmlns:a16="http://schemas.microsoft.com/office/drawing/2014/main" id="{A419C5E8-323C-BB16-1075-AB750C155326}"/>
              </a:ext>
            </a:extLst>
          </p:cNvPr>
          <p:cNvSpPr/>
          <p:nvPr/>
        </p:nvSpPr>
        <p:spPr>
          <a:xfrm>
            <a:off x="6624737" y="5236608"/>
            <a:ext cx="2483767" cy="1080833"/>
          </a:xfrm>
          <a:prstGeom prst="roundRect">
            <a:avLst>
              <a:gd name="adj" fmla="val 5588"/>
            </a:avLst>
          </a:prstGeom>
          <a:solidFill>
            <a:srgbClr val="66FFFF">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54" name="角丸四角形 53"/>
          <p:cNvSpPr/>
          <p:nvPr/>
        </p:nvSpPr>
        <p:spPr>
          <a:xfrm>
            <a:off x="6629400" y="5193729"/>
            <a:ext cx="2514600" cy="1123712"/>
          </a:xfrm>
          <a:prstGeom prst="roundRect">
            <a:avLst/>
          </a:prstGeom>
          <a:noFill/>
          <a:ln w="19050">
            <a:solidFill>
              <a:schemeClr val="tx1"/>
            </a:solidFill>
          </a:ln>
        </p:spPr>
        <p:txBody>
          <a:bodyPr wrap="square">
            <a:spAutoFit/>
          </a:bodyPr>
          <a:lstStyle/>
          <a:p>
            <a:pPr marL="85725" marR="0" lvl="0" indent="0" algn="l" defTabSz="914400" rtl="0" eaLnBrk="1" fontAlgn="auto" latinLnBrk="0" hangingPunct="1">
              <a:lnSpc>
                <a:spcPts val="12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水道法の改正（</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2018</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12</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月公布、</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2019</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10</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月施行）により、市町村が水道事業者としての位置づけを維持したまま、業務の全部⼜は⼀部の運営等を⺠間事業者に委ねる「水道施設運営権」が創設された。</a:t>
            </a:r>
          </a:p>
        </p:txBody>
      </p:sp>
    </p:spTree>
    <p:extLst>
      <p:ext uri="{BB962C8B-B14F-4D97-AF65-F5344CB8AC3E}">
        <p14:creationId xmlns:p14="http://schemas.microsoft.com/office/powerpoint/2010/main" val="3142000723"/>
      </p:ext>
    </p:extLst>
  </p:cSld>
  <p:clrMapOvr>
    <a:masterClrMapping/>
  </p:clrMapOvr>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 name="角丸四角形 1">
            <a:extLst>
              <a:ext uri="{FF2B5EF4-FFF2-40B4-BE49-F238E27FC236}">
                <a16:creationId xmlns:a16="http://schemas.microsoft.com/office/drawing/2014/main" id="{A419C5E8-323C-BB16-1075-AB750C155326}"/>
              </a:ext>
            </a:extLst>
          </p:cNvPr>
          <p:cNvSpPr/>
          <p:nvPr/>
        </p:nvSpPr>
        <p:spPr>
          <a:xfrm>
            <a:off x="7191436" y="2366606"/>
            <a:ext cx="1920314" cy="1353859"/>
          </a:xfrm>
          <a:prstGeom prst="roundRect">
            <a:avLst>
              <a:gd name="adj" fmla="val 5588"/>
            </a:avLst>
          </a:prstGeom>
          <a:solidFill>
            <a:srgbClr val="05E0DB">
              <a:lumMod val="60000"/>
              <a:lumOff val="40000"/>
              <a:alpha val="50000"/>
            </a:srgbClr>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43" name="角丸四角形 1">
            <a:extLst>
              <a:ext uri="{FF2B5EF4-FFF2-40B4-BE49-F238E27FC236}">
                <a16:creationId xmlns:a16="http://schemas.microsoft.com/office/drawing/2014/main" id="{A419C5E8-323C-BB16-1075-AB750C155326}"/>
              </a:ext>
            </a:extLst>
          </p:cNvPr>
          <p:cNvSpPr/>
          <p:nvPr/>
        </p:nvSpPr>
        <p:spPr>
          <a:xfrm>
            <a:off x="7173839" y="1311462"/>
            <a:ext cx="1800250" cy="863453"/>
          </a:xfrm>
          <a:prstGeom prst="roundRect">
            <a:avLst>
              <a:gd name="adj" fmla="val 5588"/>
            </a:avLst>
          </a:prstGeom>
          <a:solidFill>
            <a:srgbClr val="05E0DB">
              <a:lumMod val="60000"/>
              <a:lumOff val="40000"/>
              <a:alpha val="50000"/>
            </a:srgbClr>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cxnSp>
        <p:nvCxnSpPr>
          <p:cNvPr id="28" name="直線コネクタ 27"/>
          <p:cNvCxnSpPr/>
          <p:nvPr/>
        </p:nvCxnSpPr>
        <p:spPr>
          <a:xfrm>
            <a:off x="976325" y="1244600"/>
            <a:ext cx="0" cy="5575300"/>
          </a:xfrm>
          <a:prstGeom prst="line">
            <a:avLst/>
          </a:prstGeom>
          <a:ln w="3175">
            <a:prstDash val="sysDash"/>
          </a:ln>
        </p:spPr>
        <p:style>
          <a:lnRef idx="1">
            <a:schemeClr val="accent1"/>
          </a:lnRef>
          <a:fillRef idx="0">
            <a:schemeClr val="accent1"/>
          </a:fillRef>
          <a:effectRef idx="0">
            <a:schemeClr val="accent1"/>
          </a:effectRef>
          <a:fontRef idx="minor">
            <a:schemeClr val="tx1"/>
          </a:fontRef>
        </p:style>
      </p:cxnSp>
      <p:cxnSp>
        <p:nvCxnSpPr>
          <p:cNvPr id="29" name="直線コネクタ 28"/>
          <p:cNvCxnSpPr/>
          <p:nvPr/>
        </p:nvCxnSpPr>
        <p:spPr>
          <a:xfrm>
            <a:off x="2242417" y="1240496"/>
            <a:ext cx="0" cy="5575300"/>
          </a:xfrm>
          <a:prstGeom prst="line">
            <a:avLst/>
          </a:prstGeom>
          <a:ln w="3175">
            <a:prstDash val="sysDash"/>
          </a:ln>
        </p:spPr>
        <p:style>
          <a:lnRef idx="1">
            <a:schemeClr val="accent1"/>
          </a:lnRef>
          <a:fillRef idx="0">
            <a:schemeClr val="accent1"/>
          </a:fillRef>
          <a:effectRef idx="0">
            <a:schemeClr val="accent1"/>
          </a:effectRef>
          <a:fontRef idx="minor">
            <a:schemeClr val="tx1"/>
          </a:fontRef>
        </p:style>
      </p:cxnSp>
      <p:cxnSp>
        <p:nvCxnSpPr>
          <p:cNvPr id="30" name="直線コネクタ 29"/>
          <p:cNvCxnSpPr/>
          <p:nvPr/>
        </p:nvCxnSpPr>
        <p:spPr>
          <a:xfrm>
            <a:off x="3452239" y="1282700"/>
            <a:ext cx="0" cy="5575300"/>
          </a:xfrm>
          <a:prstGeom prst="line">
            <a:avLst/>
          </a:prstGeom>
          <a:ln w="3175">
            <a:prstDash val="sysDash"/>
          </a:ln>
        </p:spPr>
        <p:style>
          <a:lnRef idx="1">
            <a:schemeClr val="accent1"/>
          </a:lnRef>
          <a:fillRef idx="0">
            <a:schemeClr val="accent1"/>
          </a:fillRef>
          <a:effectRef idx="0">
            <a:schemeClr val="accent1"/>
          </a:effectRef>
          <a:fontRef idx="minor">
            <a:schemeClr val="tx1"/>
          </a:fontRef>
        </p:style>
      </p:cxnSp>
      <p:cxnSp>
        <p:nvCxnSpPr>
          <p:cNvPr id="36" name="直線コネクタ 35"/>
          <p:cNvCxnSpPr/>
          <p:nvPr/>
        </p:nvCxnSpPr>
        <p:spPr>
          <a:xfrm>
            <a:off x="4732399" y="1254564"/>
            <a:ext cx="0" cy="5575300"/>
          </a:xfrm>
          <a:prstGeom prst="line">
            <a:avLst/>
          </a:prstGeom>
          <a:ln w="3175">
            <a:prstDash val="sysDash"/>
          </a:ln>
        </p:spPr>
        <p:style>
          <a:lnRef idx="1">
            <a:schemeClr val="accent1"/>
          </a:lnRef>
          <a:fillRef idx="0">
            <a:schemeClr val="accent1"/>
          </a:fillRef>
          <a:effectRef idx="0">
            <a:schemeClr val="accent1"/>
          </a:effectRef>
          <a:fontRef idx="minor">
            <a:schemeClr val="tx1"/>
          </a:fontRef>
        </p:style>
      </p:cxnSp>
      <p:cxnSp>
        <p:nvCxnSpPr>
          <p:cNvPr id="44" name="直線コネクタ 43"/>
          <p:cNvCxnSpPr/>
          <p:nvPr/>
        </p:nvCxnSpPr>
        <p:spPr>
          <a:xfrm>
            <a:off x="5436096" y="1282700"/>
            <a:ext cx="0" cy="5575300"/>
          </a:xfrm>
          <a:prstGeom prst="line">
            <a:avLst/>
          </a:prstGeom>
          <a:ln w="3175">
            <a:prstDash val="sysDash"/>
          </a:ln>
        </p:spPr>
        <p:style>
          <a:lnRef idx="1">
            <a:schemeClr val="accent1"/>
          </a:lnRef>
          <a:fillRef idx="0">
            <a:schemeClr val="accent1"/>
          </a:fillRef>
          <a:effectRef idx="0">
            <a:schemeClr val="accent1"/>
          </a:effectRef>
          <a:fontRef idx="minor">
            <a:schemeClr val="tx1"/>
          </a:fontRef>
        </p:style>
      </p:cxnSp>
      <p:cxnSp>
        <p:nvCxnSpPr>
          <p:cNvPr id="45" name="直線コネクタ 44"/>
          <p:cNvCxnSpPr/>
          <p:nvPr/>
        </p:nvCxnSpPr>
        <p:spPr>
          <a:xfrm>
            <a:off x="6084168" y="1254564"/>
            <a:ext cx="0" cy="5575300"/>
          </a:xfrm>
          <a:prstGeom prst="line">
            <a:avLst/>
          </a:prstGeom>
          <a:ln w="3175">
            <a:prstDash val="sysDash"/>
          </a:ln>
        </p:spPr>
        <p:style>
          <a:lnRef idx="1">
            <a:schemeClr val="accent1"/>
          </a:lnRef>
          <a:fillRef idx="0">
            <a:schemeClr val="accent1"/>
          </a:fillRef>
          <a:effectRef idx="0">
            <a:schemeClr val="accent1"/>
          </a:effectRef>
          <a:fontRef idx="minor">
            <a:schemeClr val="tx1"/>
          </a:fontRef>
        </p:style>
      </p:cxnSp>
      <p:sp>
        <p:nvSpPr>
          <p:cNvPr id="6" name="正方形/長方形 5"/>
          <p:cNvSpPr/>
          <p:nvPr/>
        </p:nvSpPr>
        <p:spPr>
          <a:xfrm>
            <a:off x="251520" y="260648"/>
            <a:ext cx="6203068" cy="369332"/>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③ダウンサイジング</a:t>
            </a:r>
          </a:p>
        </p:txBody>
      </p:sp>
      <p:sp>
        <p:nvSpPr>
          <p:cNvPr id="8" name="山形 7"/>
          <p:cNvSpPr/>
          <p:nvPr/>
        </p:nvSpPr>
        <p:spPr>
          <a:xfrm>
            <a:off x="-1" y="773214"/>
            <a:ext cx="1152455" cy="432000"/>
          </a:xfrm>
          <a:prstGeom prst="chevron">
            <a:avLst/>
          </a:prstGeom>
          <a:solidFill>
            <a:schemeClr val="bg1"/>
          </a:solidFill>
          <a:ln w="19050"/>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2011</a:t>
            </a: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a:t>
            </a:r>
          </a:p>
        </p:txBody>
      </p:sp>
      <p:sp>
        <p:nvSpPr>
          <p:cNvPr id="9" name="山形 8"/>
          <p:cNvSpPr/>
          <p:nvPr/>
        </p:nvSpPr>
        <p:spPr>
          <a:xfrm>
            <a:off x="971043" y="773214"/>
            <a:ext cx="1404000" cy="432000"/>
          </a:xfrm>
          <a:prstGeom prst="chevron">
            <a:avLst/>
          </a:prstGeom>
          <a:noFill/>
          <a:ln w="190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2012</a:t>
            </a: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a:t>
            </a:r>
          </a:p>
        </p:txBody>
      </p:sp>
      <p:sp>
        <p:nvSpPr>
          <p:cNvPr id="10" name="山形 9"/>
          <p:cNvSpPr/>
          <p:nvPr/>
        </p:nvSpPr>
        <p:spPr>
          <a:xfrm>
            <a:off x="3432129" y="773214"/>
            <a:ext cx="1404000" cy="432000"/>
          </a:xfrm>
          <a:prstGeom prst="chevron">
            <a:avLst/>
          </a:prstGeom>
          <a:noFill/>
          <a:ln w="190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2014</a:t>
            </a: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a:t>
            </a:r>
          </a:p>
        </p:txBody>
      </p:sp>
      <p:sp>
        <p:nvSpPr>
          <p:cNvPr id="11" name="山形 10"/>
          <p:cNvSpPr/>
          <p:nvPr/>
        </p:nvSpPr>
        <p:spPr>
          <a:xfrm>
            <a:off x="4679280" y="772820"/>
            <a:ext cx="948937" cy="432000"/>
          </a:xfrm>
          <a:prstGeom prst="chevron">
            <a:avLst/>
          </a:prstGeom>
          <a:solidFill>
            <a:schemeClr val="bg1"/>
          </a:solidFill>
          <a:ln w="190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2015</a:t>
            </a: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a:t>
            </a:r>
          </a:p>
        </p:txBody>
      </p:sp>
      <p:sp>
        <p:nvSpPr>
          <p:cNvPr id="34" name="山形 33"/>
          <p:cNvSpPr/>
          <p:nvPr/>
        </p:nvSpPr>
        <p:spPr>
          <a:xfrm>
            <a:off x="5440382" y="772868"/>
            <a:ext cx="899944" cy="432000"/>
          </a:xfrm>
          <a:prstGeom prst="chevron">
            <a:avLst/>
          </a:prstGeom>
          <a:noFill/>
          <a:ln w="190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2016</a:t>
            </a: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a:t>
            </a:r>
          </a:p>
        </p:txBody>
      </p:sp>
      <p:sp>
        <p:nvSpPr>
          <p:cNvPr id="35" name="山形 34"/>
          <p:cNvSpPr/>
          <p:nvPr/>
        </p:nvSpPr>
        <p:spPr>
          <a:xfrm>
            <a:off x="6264344" y="772820"/>
            <a:ext cx="971952" cy="432000"/>
          </a:xfrm>
          <a:prstGeom prst="chevron">
            <a:avLst/>
          </a:prstGeom>
          <a:solidFill>
            <a:schemeClr val="bg1"/>
          </a:solidFill>
          <a:ln w="190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2017</a:t>
            </a: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a:t>
            </a:r>
          </a:p>
        </p:txBody>
      </p:sp>
      <p:sp>
        <p:nvSpPr>
          <p:cNvPr id="37" name="山形 36"/>
          <p:cNvSpPr/>
          <p:nvPr/>
        </p:nvSpPr>
        <p:spPr>
          <a:xfrm>
            <a:off x="2195711" y="773214"/>
            <a:ext cx="1404000" cy="432000"/>
          </a:xfrm>
          <a:prstGeom prst="chevron">
            <a:avLst/>
          </a:prstGeom>
          <a:solidFill>
            <a:schemeClr val="bg1"/>
          </a:solidFill>
          <a:ln w="190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2013</a:t>
            </a: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a:t>
            </a:r>
          </a:p>
        </p:txBody>
      </p:sp>
      <p:cxnSp>
        <p:nvCxnSpPr>
          <p:cNvPr id="25" name="直線コネクタ 24"/>
          <p:cNvCxnSpPr/>
          <p:nvPr/>
        </p:nvCxnSpPr>
        <p:spPr>
          <a:xfrm>
            <a:off x="179512" y="560363"/>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6" name="正方形/長方形 25"/>
          <p:cNvSpPr/>
          <p:nvPr/>
        </p:nvSpPr>
        <p:spPr>
          <a:xfrm>
            <a:off x="7815310" y="247134"/>
            <a:ext cx="1158779" cy="369332"/>
          </a:xfrm>
          <a:prstGeom prst="rect">
            <a:avLst/>
          </a:prstGeom>
          <a:noFill/>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What</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p>
        </p:txBody>
      </p:sp>
      <p:sp>
        <p:nvSpPr>
          <p:cNvPr id="58" name="正方形/長方形 57"/>
          <p:cNvSpPr/>
          <p:nvPr/>
        </p:nvSpPr>
        <p:spPr>
          <a:xfrm>
            <a:off x="129600" y="2684512"/>
            <a:ext cx="221018" cy="1608584"/>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vert="eaVert" lIns="36000" tIns="36000" rIns="0" bIns="36000"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③ダウンサイジング</a:t>
            </a:r>
          </a:p>
        </p:txBody>
      </p:sp>
      <p:sp>
        <p:nvSpPr>
          <p:cNvPr id="59" name="正方形/長方形 58"/>
          <p:cNvSpPr/>
          <p:nvPr/>
        </p:nvSpPr>
        <p:spPr>
          <a:xfrm>
            <a:off x="593341" y="1268760"/>
            <a:ext cx="1954684" cy="829479"/>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0" bIns="36000" rtlCol="0" anchor="ctr"/>
          <a:lstStyle/>
          <a:p>
            <a:pPr marL="0" marR="0" lvl="0" indent="0" algn="l" defTabSz="914400" rtl="0" eaLnBrk="1" fontAlgn="auto" latinLnBrk="0" hangingPunct="1">
              <a:lnSpc>
                <a:spcPts val="12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●第３回府市統合本部会議（</a:t>
            </a:r>
            <a:r>
              <a:rPr kumimoji="1" lang="en-US" altLang="ja-JP"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a:t>
            </a:r>
            <a:r>
              <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a:t>
            </a:r>
            <a:endParaRPr kumimoji="1" lang="en-US" altLang="ja-JP"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88900" marR="0" lvl="0" indent="0" algn="l" defTabSz="914400" rtl="0" eaLnBrk="1" fontAlgn="auto" latinLnBrk="0" hangingPunct="1">
              <a:lnSpc>
                <a:spcPts val="12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・新大阪エリアのまちづくりのため、柴島浄水場の廃止案を検討する方向性が提示</a:t>
            </a:r>
          </a:p>
          <a:p>
            <a:pPr marL="0" marR="0" lvl="0" indent="0" algn="l" defTabSz="914400" rtl="0" eaLnBrk="1" fontAlgn="auto" latinLnBrk="0" hangingPunct="1">
              <a:lnSpc>
                <a:spcPts val="1200"/>
              </a:lnSpc>
              <a:spcBef>
                <a:spcPts val="0"/>
              </a:spcBef>
              <a:spcAft>
                <a:spcPts val="0"/>
              </a:spcAft>
              <a:buClrTx/>
              <a:buSzTx/>
              <a:buFontTx/>
              <a:buNone/>
              <a:tabLst/>
              <a:defRPr/>
            </a:pPr>
            <a:endPar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60" name="正方形/長方形 59"/>
          <p:cNvSpPr/>
          <p:nvPr/>
        </p:nvSpPr>
        <p:spPr>
          <a:xfrm>
            <a:off x="1415145" y="1844824"/>
            <a:ext cx="1907580" cy="592336"/>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0" bIns="36000" rtlCol="0" anchor="ctr"/>
          <a:lstStyle/>
          <a:p>
            <a:pPr marL="0" marR="0" lvl="0" indent="0" algn="l" defTabSz="914400" rtl="0" eaLnBrk="1" fontAlgn="auto" latinLnBrk="0" hangingPunct="1">
              <a:lnSpc>
                <a:spcPts val="12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●第</a:t>
            </a:r>
            <a:r>
              <a:rPr kumimoji="1" lang="en-US" altLang="ja-JP"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14</a:t>
            </a:r>
            <a:r>
              <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回府市統合本部会議（</a:t>
            </a:r>
            <a:r>
              <a:rPr kumimoji="1" lang="en-US" altLang="ja-JP"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6</a:t>
            </a:r>
            <a:r>
              <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a:t>
            </a:r>
            <a:endParaRPr kumimoji="1" lang="en-US" altLang="ja-JP"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88900" marR="0" lvl="0" indent="0" algn="l" defTabSz="914400" rtl="0" eaLnBrk="1" fontAlgn="auto" latinLnBrk="0" hangingPunct="1">
              <a:lnSpc>
                <a:spcPts val="12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・基本的方向性案として、柴島浄水場の廃止の考え方を提示</a:t>
            </a:r>
            <a:endParaRPr kumimoji="1" lang="en-US" altLang="ja-JP"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61" name="テキスト ボックス 60"/>
          <p:cNvSpPr txBox="1"/>
          <p:nvPr/>
        </p:nvSpPr>
        <p:spPr>
          <a:xfrm>
            <a:off x="3421076" y="1366123"/>
            <a:ext cx="1262782" cy="1774845"/>
          </a:xfrm>
          <a:prstGeom prst="rect">
            <a:avLst/>
          </a:prstGeom>
          <a:noFill/>
        </p:spPr>
        <p:txBody>
          <a:bodyPr wrap="square" rtlCol="0">
            <a:spAutoFit/>
          </a:bodyPr>
          <a:lstStyle/>
          <a:p>
            <a:pPr marL="88900" marR="0" lvl="0" indent="-88900" algn="l" defTabSz="914400" rtl="0" eaLnBrk="1" fontAlgn="auto" latinLnBrk="0" hangingPunct="1">
              <a:lnSpc>
                <a:spcPts val="12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●民営化基本方針（案）の策定（</a:t>
            </a:r>
            <a:r>
              <a:rPr kumimoji="1" lang="en-US" altLang="ja-JP"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4</a:t>
            </a:r>
            <a:r>
              <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a:t>
            </a:r>
          </a:p>
          <a:p>
            <a:pPr marL="88900" marR="0" lvl="0" indent="-88900" algn="l" defTabSz="914400" rtl="0" eaLnBrk="1" fontAlgn="auto" latinLnBrk="0" hangingPunct="1">
              <a:lnSpc>
                <a:spcPts val="12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・ダウンサイジングの考え方及び給水安定性確保のための施設耐震化計画を示すとともに、柴島浄水場上系の廃止にかかる水道施設の再構築に関する工事工程表を明示</a:t>
            </a:r>
          </a:p>
        </p:txBody>
      </p:sp>
      <p:sp>
        <p:nvSpPr>
          <p:cNvPr id="31" name="テキスト ボックス 30"/>
          <p:cNvSpPr txBox="1"/>
          <p:nvPr/>
        </p:nvSpPr>
        <p:spPr>
          <a:xfrm>
            <a:off x="6024643" y="2982876"/>
            <a:ext cx="1262782" cy="1015663"/>
          </a:xfrm>
          <a:prstGeom prst="rect">
            <a:avLst/>
          </a:prstGeom>
          <a:noFill/>
        </p:spPr>
        <p:txBody>
          <a:bodyPr wrap="square" rtlCol="0">
            <a:spAutoFit/>
          </a:bodyPr>
          <a:lstStyle/>
          <a:p>
            <a:pPr marL="88900" marR="0" lvl="0" indent="-88900" algn="l" defTabSz="914400" rtl="0" eaLnBrk="1" fontAlgn="auto" latinLnBrk="0" hangingPunct="1">
              <a:lnSpc>
                <a:spcPts val="12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●大阪市水道経営戦略（</a:t>
            </a:r>
            <a:r>
              <a:rPr kumimoji="1" lang="en-US" altLang="ja-JP"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2018-2027</a:t>
            </a:r>
            <a:r>
              <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）の策定（</a:t>
            </a:r>
            <a:r>
              <a:rPr kumimoji="1" lang="en-US" altLang="ja-JP"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3</a:t>
            </a:r>
            <a:r>
              <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a:t>
            </a:r>
          </a:p>
          <a:p>
            <a:pPr marL="88900" marR="0" lvl="0" indent="-88900" algn="l" defTabSz="914400" rtl="0" eaLnBrk="1" fontAlgn="auto" latinLnBrk="0" hangingPunct="1">
              <a:lnSpc>
                <a:spcPts val="12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・浄水場のダウンサイジングについて記載</a:t>
            </a:r>
          </a:p>
        </p:txBody>
      </p:sp>
      <p:sp>
        <p:nvSpPr>
          <p:cNvPr id="33" name="テキスト ボックス 32"/>
          <p:cNvSpPr txBox="1"/>
          <p:nvPr/>
        </p:nvSpPr>
        <p:spPr>
          <a:xfrm>
            <a:off x="4121733" y="3356992"/>
            <a:ext cx="1262782" cy="861774"/>
          </a:xfrm>
          <a:prstGeom prst="rect">
            <a:avLst/>
          </a:prstGeom>
          <a:noFill/>
        </p:spPr>
        <p:txBody>
          <a:bodyPr wrap="square" rtlCol="0">
            <a:spAutoFit/>
          </a:bodyPr>
          <a:lstStyle/>
          <a:p>
            <a:pPr marL="88900" marR="0" lvl="0" indent="-88900" algn="l" defTabSz="914400" rtl="0" eaLnBrk="1" fontAlgn="auto" latinLnBrk="0" hangingPunct="1">
              <a:lnSpc>
                <a:spcPts val="12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●実施プラン（案）の策定（</a:t>
            </a:r>
            <a:r>
              <a:rPr kumimoji="1" lang="en-US" altLang="ja-JP"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11</a:t>
            </a:r>
            <a:r>
              <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a:t>
            </a:r>
          </a:p>
          <a:p>
            <a:pPr marL="88900" marR="0" lvl="0" indent="-88900" algn="l" defTabSz="914400" rtl="0" eaLnBrk="1" fontAlgn="auto" latinLnBrk="0" hangingPunct="1">
              <a:lnSpc>
                <a:spcPts val="12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・浄水場のダウンサイジングについて記載</a:t>
            </a:r>
          </a:p>
        </p:txBody>
      </p:sp>
      <p:sp>
        <p:nvSpPr>
          <p:cNvPr id="38" name="テキスト ボックス 37"/>
          <p:cNvSpPr txBox="1"/>
          <p:nvPr/>
        </p:nvSpPr>
        <p:spPr>
          <a:xfrm>
            <a:off x="4813586" y="4160255"/>
            <a:ext cx="1404451" cy="707886"/>
          </a:xfrm>
          <a:prstGeom prst="rect">
            <a:avLst/>
          </a:prstGeom>
          <a:noFill/>
        </p:spPr>
        <p:txBody>
          <a:bodyPr wrap="square" rtlCol="0">
            <a:spAutoFit/>
          </a:bodyPr>
          <a:lstStyle/>
          <a:p>
            <a:pPr marL="88900" marR="0" lvl="0" indent="-88900" algn="l" defTabSz="914400" rtl="0" eaLnBrk="1" fontAlgn="auto" latinLnBrk="0" hangingPunct="1">
              <a:lnSpc>
                <a:spcPts val="12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●実施プラン（案）</a:t>
            </a:r>
            <a:endParaRPr kumimoji="1" lang="en-US" altLang="ja-JP"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88900" marR="0" lvl="0" indent="-88900" algn="l" defTabSz="914400" rtl="0" eaLnBrk="1" fontAlgn="auto" latinLnBrk="0" hangingPunct="1">
              <a:lnSpc>
                <a:spcPts val="12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修正版の策定（</a:t>
            </a:r>
            <a:r>
              <a:rPr kumimoji="1" lang="en-US" altLang="ja-JP"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8</a:t>
            </a:r>
            <a:r>
              <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a:t>
            </a:r>
          </a:p>
          <a:p>
            <a:pPr marL="88900" marR="0" lvl="0" indent="-88900" algn="l" defTabSz="914400" rtl="0" eaLnBrk="1" fontAlgn="auto" latinLnBrk="0" hangingPunct="1">
              <a:lnSpc>
                <a:spcPts val="12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・浄水場のダウンサイジングについて記載</a:t>
            </a:r>
          </a:p>
        </p:txBody>
      </p:sp>
      <p:sp>
        <p:nvSpPr>
          <p:cNvPr id="39" name="テキスト ボックス 38"/>
          <p:cNvSpPr txBox="1"/>
          <p:nvPr/>
        </p:nvSpPr>
        <p:spPr>
          <a:xfrm>
            <a:off x="5940152" y="1311462"/>
            <a:ext cx="1262782" cy="389850"/>
          </a:xfrm>
          <a:prstGeom prst="rect">
            <a:avLst/>
          </a:prstGeom>
          <a:noFill/>
        </p:spPr>
        <p:txBody>
          <a:bodyPr wrap="square" rtlCol="0">
            <a:spAutoFit/>
          </a:bodyPr>
          <a:lstStyle/>
          <a:p>
            <a:pPr marL="88900" marR="0" lvl="0" indent="-88900" algn="l" defTabSz="914400" rtl="0" eaLnBrk="1" fontAlgn="auto" latinLnBrk="0" hangingPunct="1">
              <a:lnSpc>
                <a:spcPts val="12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●庭窪浄水場</a:t>
            </a:r>
            <a:r>
              <a:rPr kumimoji="1" lang="en-US" altLang="ja-JP"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a:t>
            </a:r>
            <a:r>
              <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系施設耐震化完了（</a:t>
            </a:r>
            <a:r>
              <a:rPr kumimoji="1" lang="en-US" altLang="ja-JP"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9</a:t>
            </a:r>
            <a:r>
              <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a:t>
            </a:r>
          </a:p>
        </p:txBody>
      </p:sp>
      <p:sp>
        <p:nvSpPr>
          <p:cNvPr id="41" name="テキスト ボックス 40"/>
          <p:cNvSpPr txBox="1"/>
          <p:nvPr/>
        </p:nvSpPr>
        <p:spPr>
          <a:xfrm>
            <a:off x="6027842" y="2010047"/>
            <a:ext cx="1262782" cy="861774"/>
          </a:xfrm>
          <a:prstGeom prst="rect">
            <a:avLst/>
          </a:prstGeom>
          <a:noFill/>
        </p:spPr>
        <p:txBody>
          <a:bodyPr wrap="square" rtlCol="0">
            <a:spAutoFit/>
          </a:bodyPr>
          <a:lstStyle/>
          <a:p>
            <a:pPr marL="88900" marR="0" lvl="0" indent="-88900" algn="l" defTabSz="914400" rtl="0" eaLnBrk="1" fontAlgn="auto" latinLnBrk="0" hangingPunct="1">
              <a:lnSpc>
                <a:spcPts val="12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●府域水道最適化検討チーム（</a:t>
            </a:r>
            <a:r>
              <a:rPr kumimoji="1" lang="en-US" altLang="ja-JP"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9</a:t>
            </a:r>
            <a:r>
              <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a:t>
            </a:r>
            <a:endParaRPr kumimoji="1" lang="en-US" altLang="ja-JP"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ts val="12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・特別顧問から助言を受けながら、浄水場の最適化などを検討</a:t>
            </a:r>
          </a:p>
        </p:txBody>
      </p:sp>
      <p:sp>
        <p:nvSpPr>
          <p:cNvPr id="32" name="山形 31"/>
          <p:cNvSpPr/>
          <p:nvPr/>
        </p:nvSpPr>
        <p:spPr>
          <a:xfrm>
            <a:off x="7236296" y="772820"/>
            <a:ext cx="1656184" cy="432000"/>
          </a:xfrm>
          <a:prstGeom prst="chevron">
            <a:avLst/>
          </a:prstGeom>
          <a:solidFill>
            <a:schemeClr val="bg1"/>
          </a:solidFill>
          <a:ln w="190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2018</a:t>
            </a: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a:t>
            </a:r>
          </a:p>
        </p:txBody>
      </p:sp>
      <p:sp>
        <p:nvSpPr>
          <p:cNvPr id="42" name="正方形/長方形 41"/>
          <p:cNvSpPr/>
          <p:nvPr/>
        </p:nvSpPr>
        <p:spPr>
          <a:xfrm>
            <a:off x="7236296" y="1341483"/>
            <a:ext cx="1666750" cy="1207724"/>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0" bIns="36000" rtlCol="0" anchor="t"/>
          <a:lstStyle/>
          <a:p>
            <a:pPr marL="85725" marR="0" lvl="0" indent="-85725" algn="l" defTabSz="914400" rtl="0" eaLnBrk="1" fontAlgn="auto" latinLnBrk="0" hangingPunct="1">
              <a:lnSpc>
                <a:spcPts val="12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●第</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14</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回副首都本部会議</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(6</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p>
          <a:p>
            <a:pPr marL="85725" marR="0" lvl="0" indent="-85725" algn="l" defTabSz="914400" rtl="0" eaLnBrk="1" fontAlgn="auto" latinLnBrk="0" hangingPunct="1">
              <a:lnSpc>
                <a:spcPts val="12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府域における持続可能な水道事業のあり方について中間報告を実施</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47" name="正方形/長方形 46"/>
          <p:cNvSpPr/>
          <p:nvPr/>
        </p:nvSpPr>
        <p:spPr>
          <a:xfrm>
            <a:off x="7164288" y="2401661"/>
            <a:ext cx="1947462" cy="1483414"/>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0" bIns="36000" rtlCol="0" anchor="t"/>
          <a:lstStyle/>
          <a:p>
            <a:pPr marL="85725" marR="0" lvl="0" indent="-85725" algn="l" defTabSz="914400" rtl="0" eaLnBrk="1" fontAlgn="auto" latinLnBrk="0" hangingPunct="1">
              <a:lnSpc>
                <a:spcPts val="12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「府域一水道に向けた水道の</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85725" marR="0" lvl="0" indent="-85725" algn="l" defTabSz="914400" rtl="0" eaLnBrk="1" fontAlgn="auto" latinLnBrk="0" hangingPunct="1">
              <a:lnSpc>
                <a:spcPts val="12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あり方協議会」の設置</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(8</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p>
          <a:p>
            <a:pPr marL="85725" marR="0" lvl="0" indent="-85725" algn="l" defTabSz="914400" rtl="0" eaLnBrk="1" fontAlgn="auto" latinLnBrk="0" hangingPunct="1">
              <a:lnSpc>
                <a:spcPts val="12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・大阪府及び府内全水道事業者、水道用水供給事業者が参画する「府域一水道に向けた水道のあり方協議会」において、府域一水道に向けた水道のあり方について検討・協議を開始</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40" name="テキスト ボックス 36"/>
          <p:cNvSpPr txBox="1"/>
          <p:nvPr/>
        </p:nvSpPr>
        <p:spPr>
          <a:xfrm>
            <a:off x="80761" y="44624"/>
            <a:ext cx="3869383"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Ⅱ</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　公民連携</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経営形態の見直し</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民営化の取組</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・水道</a:t>
            </a:r>
          </a:p>
        </p:txBody>
      </p:sp>
      <p:cxnSp>
        <p:nvCxnSpPr>
          <p:cNvPr id="48" name="直線コネクタ 47"/>
          <p:cNvCxnSpPr/>
          <p:nvPr/>
        </p:nvCxnSpPr>
        <p:spPr>
          <a:xfrm>
            <a:off x="7154096" y="1210889"/>
            <a:ext cx="0" cy="5575300"/>
          </a:xfrm>
          <a:prstGeom prst="line">
            <a:avLst/>
          </a:prstGeom>
          <a:ln w="3175">
            <a:prstDash val="sysDash"/>
          </a:ln>
        </p:spPr>
        <p:style>
          <a:lnRef idx="1">
            <a:schemeClr val="accent1"/>
          </a:lnRef>
          <a:fillRef idx="0">
            <a:schemeClr val="accent1"/>
          </a:fillRef>
          <a:effectRef idx="0">
            <a:schemeClr val="accent1"/>
          </a:effectRef>
          <a:fontRef idx="minor">
            <a:schemeClr val="tx1"/>
          </a:fontRef>
        </p:style>
      </p:cxn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94</a:t>
            </a:fld>
            <a:endParaRPr lang="ja-JP" altLang="en-US"/>
          </a:p>
        </p:txBody>
      </p:sp>
    </p:spTree>
    <p:extLst>
      <p:ext uri="{BB962C8B-B14F-4D97-AF65-F5344CB8AC3E}">
        <p14:creationId xmlns:p14="http://schemas.microsoft.com/office/powerpoint/2010/main" val="1096185003"/>
      </p:ext>
    </p:extLst>
  </p:cSld>
  <p:clrMapOvr>
    <a:masterClrMapping/>
  </p:clrMapOvr>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8" name="直線コネクタ 27"/>
          <p:cNvCxnSpPr/>
          <p:nvPr/>
        </p:nvCxnSpPr>
        <p:spPr>
          <a:xfrm>
            <a:off x="1498600" y="1244600"/>
            <a:ext cx="0" cy="5575300"/>
          </a:xfrm>
          <a:prstGeom prst="line">
            <a:avLst/>
          </a:prstGeom>
          <a:ln w="3175">
            <a:prstDash val="sysDash"/>
          </a:ln>
        </p:spPr>
        <p:style>
          <a:lnRef idx="1">
            <a:schemeClr val="accent1"/>
          </a:lnRef>
          <a:fillRef idx="0">
            <a:schemeClr val="accent1"/>
          </a:fillRef>
          <a:effectRef idx="0">
            <a:schemeClr val="accent1"/>
          </a:effectRef>
          <a:fontRef idx="minor">
            <a:schemeClr val="tx1"/>
          </a:fontRef>
        </p:style>
      </p:cxnSp>
      <p:cxnSp>
        <p:nvCxnSpPr>
          <p:cNvPr id="29" name="直線コネクタ 28"/>
          <p:cNvCxnSpPr/>
          <p:nvPr/>
        </p:nvCxnSpPr>
        <p:spPr>
          <a:xfrm>
            <a:off x="2764692" y="1240496"/>
            <a:ext cx="0" cy="5575300"/>
          </a:xfrm>
          <a:prstGeom prst="line">
            <a:avLst/>
          </a:prstGeom>
          <a:ln w="3175">
            <a:prstDash val="sysDash"/>
          </a:ln>
        </p:spPr>
        <p:style>
          <a:lnRef idx="1">
            <a:schemeClr val="accent1"/>
          </a:lnRef>
          <a:fillRef idx="0">
            <a:schemeClr val="accent1"/>
          </a:fillRef>
          <a:effectRef idx="0">
            <a:schemeClr val="accent1"/>
          </a:effectRef>
          <a:fontRef idx="minor">
            <a:schemeClr val="tx1"/>
          </a:fontRef>
        </p:style>
      </p:cxnSp>
      <p:cxnSp>
        <p:nvCxnSpPr>
          <p:cNvPr id="30" name="直線コネクタ 29"/>
          <p:cNvCxnSpPr/>
          <p:nvPr/>
        </p:nvCxnSpPr>
        <p:spPr>
          <a:xfrm>
            <a:off x="3974514" y="1282700"/>
            <a:ext cx="0" cy="5575300"/>
          </a:xfrm>
          <a:prstGeom prst="line">
            <a:avLst/>
          </a:prstGeom>
          <a:ln w="3175">
            <a:prstDash val="sysDash"/>
          </a:ln>
        </p:spPr>
        <p:style>
          <a:lnRef idx="1">
            <a:schemeClr val="accent1"/>
          </a:lnRef>
          <a:fillRef idx="0">
            <a:schemeClr val="accent1"/>
          </a:fillRef>
          <a:effectRef idx="0">
            <a:schemeClr val="accent1"/>
          </a:effectRef>
          <a:fontRef idx="minor">
            <a:schemeClr val="tx1"/>
          </a:fontRef>
        </p:style>
      </p:cxnSp>
      <p:cxnSp>
        <p:nvCxnSpPr>
          <p:cNvPr id="36" name="直線コネクタ 35"/>
          <p:cNvCxnSpPr/>
          <p:nvPr/>
        </p:nvCxnSpPr>
        <p:spPr>
          <a:xfrm>
            <a:off x="5254674" y="1254564"/>
            <a:ext cx="0" cy="5575300"/>
          </a:xfrm>
          <a:prstGeom prst="line">
            <a:avLst/>
          </a:prstGeom>
          <a:ln w="3175">
            <a:prstDash val="sysDash"/>
          </a:ln>
        </p:spPr>
        <p:style>
          <a:lnRef idx="1">
            <a:schemeClr val="accent1"/>
          </a:lnRef>
          <a:fillRef idx="0">
            <a:schemeClr val="accent1"/>
          </a:fillRef>
          <a:effectRef idx="0">
            <a:schemeClr val="accent1"/>
          </a:effectRef>
          <a:fontRef idx="minor">
            <a:schemeClr val="tx1"/>
          </a:fontRef>
        </p:style>
      </p:cxnSp>
      <p:cxnSp>
        <p:nvCxnSpPr>
          <p:cNvPr id="44" name="直線コネクタ 43"/>
          <p:cNvCxnSpPr/>
          <p:nvPr/>
        </p:nvCxnSpPr>
        <p:spPr>
          <a:xfrm>
            <a:off x="6422293" y="1282700"/>
            <a:ext cx="0" cy="5575300"/>
          </a:xfrm>
          <a:prstGeom prst="line">
            <a:avLst/>
          </a:prstGeom>
          <a:ln w="3175">
            <a:prstDash val="sysDash"/>
          </a:ln>
        </p:spPr>
        <p:style>
          <a:lnRef idx="1">
            <a:schemeClr val="accent1"/>
          </a:lnRef>
          <a:fillRef idx="0">
            <a:schemeClr val="accent1"/>
          </a:fillRef>
          <a:effectRef idx="0">
            <a:schemeClr val="accent1"/>
          </a:effectRef>
          <a:fontRef idx="minor">
            <a:schemeClr val="tx1"/>
          </a:fontRef>
        </p:style>
      </p:cxnSp>
      <p:cxnSp>
        <p:nvCxnSpPr>
          <p:cNvPr id="45" name="直線コネクタ 44"/>
          <p:cNvCxnSpPr/>
          <p:nvPr/>
        </p:nvCxnSpPr>
        <p:spPr>
          <a:xfrm>
            <a:off x="7716521" y="1282700"/>
            <a:ext cx="0" cy="5575300"/>
          </a:xfrm>
          <a:prstGeom prst="line">
            <a:avLst/>
          </a:prstGeom>
          <a:ln w="3175">
            <a:prstDash val="sysDash"/>
          </a:ln>
        </p:spPr>
        <p:style>
          <a:lnRef idx="1">
            <a:schemeClr val="accent1"/>
          </a:lnRef>
          <a:fillRef idx="0">
            <a:schemeClr val="accent1"/>
          </a:fillRef>
          <a:effectRef idx="0">
            <a:schemeClr val="accent1"/>
          </a:effectRef>
          <a:fontRef idx="minor">
            <a:schemeClr val="tx1"/>
          </a:fontRef>
        </p:style>
      </p:cxnSp>
      <p:sp>
        <p:nvSpPr>
          <p:cNvPr id="6" name="正方形/長方形 5"/>
          <p:cNvSpPr/>
          <p:nvPr/>
        </p:nvSpPr>
        <p:spPr>
          <a:xfrm>
            <a:off x="251520" y="260648"/>
            <a:ext cx="6203068" cy="369332"/>
          </a:xfrm>
          <a:prstGeom prst="rect">
            <a:avLst/>
          </a:prstGeom>
        </p:spPr>
        <p:txBody>
          <a:bodyPr wrap="square">
            <a:spAutoFit/>
          </a:bodyPr>
          <a:lstStyle/>
          <a:p>
            <a:r>
              <a:rPr lang="ja-JP" altLang="en-US" b="1" dirty="0">
                <a:solidFill>
                  <a:prstClr val="black"/>
                </a:solidFill>
              </a:rPr>
              <a:t>④水道料金の見直し に関する取組</a:t>
            </a:r>
          </a:p>
        </p:txBody>
      </p:sp>
      <p:sp>
        <p:nvSpPr>
          <p:cNvPr id="8" name="山形 7"/>
          <p:cNvSpPr/>
          <p:nvPr/>
        </p:nvSpPr>
        <p:spPr>
          <a:xfrm>
            <a:off x="270730" y="773214"/>
            <a:ext cx="1404000" cy="432000"/>
          </a:xfrm>
          <a:prstGeom prst="chevron">
            <a:avLst/>
          </a:prstGeom>
          <a:solidFill>
            <a:schemeClr val="bg1"/>
          </a:solidFill>
          <a:ln w="19050"/>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r>
              <a:rPr lang="en-US" altLang="ja-JP" sz="1050" dirty="0">
                <a:solidFill>
                  <a:prstClr val="black"/>
                </a:solidFill>
              </a:rPr>
              <a:t>2011</a:t>
            </a:r>
            <a:r>
              <a:rPr lang="ja-JP" altLang="en-US" sz="1050" dirty="0">
                <a:solidFill>
                  <a:prstClr val="black"/>
                </a:solidFill>
              </a:rPr>
              <a:t>年度</a:t>
            </a:r>
          </a:p>
        </p:txBody>
      </p:sp>
      <p:sp>
        <p:nvSpPr>
          <p:cNvPr id="9" name="山形 8"/>
          <p:cNvSpPr/>
          <p:nvPr/>
        </p:nvSpPr>
        <p:spPr>
          <a:xfrm>
            <a:off x="1493318" y="773214"/>
            <a:ext cx="1404000" cy="432000"/>
          </a:xfrm>
          <a:prstGeom prst="chevron">
            <a:avLst/>
          </a:prstGeom>
          <a:noFill/>
          <a:ln w="190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ja-JP" sz="1050" dirty="0">
                <a:solidFill>
                  <a:prstClr val="black"/>
                </a:solidFill>
              </a:rPr>
              <a:t>2012</a:t>
            </a:r>
            <a:r>
              <a:rPr lang="ja-JP" altLang="en-US" sz="1050" dirty="0">
                <a:solidFill>
                  <a:prstClr val="black"/>
                </a:solidFill>
              </a:rPr>
              <a:t>年度</a:t>
            </a:r>
          </a:p>
        </p:txBody>
      </p:sp>
      <p:sp>
        <p:nvSpPr>
          <p:cNvPr id="10" name="山形 9"/>
          <p:cNvSpPr/>
          <p:nvPr/>
        </p:nvSpPr>
        <p:spPr>
          <a:xfrm>
            <a:off x="3954404" y="773214"/>
            <a:ext cx="1404000" cy="432000"/>
          </a:xfrm>
          <a:prstGeom prst="chevron">
            <a:avLst/>
          </a:prstGeom>
          <a:noFill/>
          <a:ln w="190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ja-JP" sz="1050" dirty="0">
                <a:solidFill>
                  <a:prstClr val="black"/>
                </a:solidFill>
              </a:rPr>
              <a:t>2014</a:t>
            </a:r>
            <a:r>
              <a:rPr lang="ja-JP" altLang="en-US" sz="1050" dirty="0">
                <a:solidFill>
                  <a:prstClr val="black"/>
                </a:solidFill>
              </a:rPr>
              <a:t>年度</a:t>
            </a:r>
          </a:p>
        </p:txBody>
      </p:sp>
      <p:sp>
        <p:nvSpPr>
          <p:cNvPr id="11" name="山形 10"/>
          <p:cNvSpPr/>
          <p:nvPr/>
        </p:nvSpPr>
        <p:spPr>
          <a:xfrm>
            <a:off x="5201555" y="772820"/>
            <a:ext cx="1404000" cy="432000"/>
          </a:xfrm>
          <a:prstGeom prst="chevron">
            <a:avLst/>
          </a:prstGeom>
          <a:solidFill>
            <a:schemeClr val="bg1"/>
          </a:solidFill>
          <a:ln w="190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ja-JP" sz="1050" dirty="0">
                <a:solidFill>
                  <a:prstClr val="black"/>
                </a:solidFill>
              </a:rPr>
              <a:t>2015</a:t>
            </a:r>
            <a:r>
              <a:rPr lang="ja-JP" altLang="en-US" sz="1050" dirty="0">
                <a:solidFill>
                  <a:prstClr val="black"/>
                </a:solidFill>
              </a:rPr>
              <a:t>年度</a:t>
            </a:r>
          </a:p>
        </p:txBody>
      </p:sp>
      <p:sp>
        <p:nvSpPr>
          <p:cNvPr id="34" name="山形 33"/>
          <p:cNvSpPr/>
          <p:nvPr/>
        </p:nvSpPr>
        <p:spPr>
          <a:xfrm>
            <a:off x="6426579" y="772868"/>
            <a:ext cx="1404000" cy="432000"/>
          </a:xfrm>
          <a:prstGeom prst="chevron">
            <a:avLst/>
          </a:prstGeom>
          <a:noFill/>
          <a:ln w="190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ja-JP" sz="1050" dirty="0">
                <a:solidFill>
                  <a:prstClr val="black"/>
                </a:solidFill>
              </a:rPr>
              <a:t>2016</a:t>
            </a:r>
            <a:r>
              <a:rPr lang="ja-JP" altLang="en-US" sz="1050" dirty="0">
                <a:solidFill>
                  <a:prstClr val="black"/>
                </a:solidFill>
              </a:rPr>
              <a:t>年度</a:t>
            </a:r>
          </a:p>
        </p:txBody>
      </p:sp>
      <p:sp>
        <p:nvSpPr>
          <p:cNvPr id="35" name="山形 34"/>
          <p:cNvSpPr/>
          <p:nvPr/>
        </p:nvSpPr>
        <p:spPr>
          <a:xfrm>
            <a:off x="7654715" y="772820"/>
            <a:ext cx="1404000" cy="432000"/>
          </a:xfrm>
          <a:prstGeom prst="chevron">
            <a:avLst/>
          </a:prstGeom>
          <a:solidFill>
            <a:schemeClr val="bg1"/>
          </a:solidFill>
          <a:ln w="190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ja-JP" sz="1050" dirty="0">
                <a:solidFill>
                  <a:prstClr val="black"/>
                </a:solidFill>
              </a:rPr>
              <a:t>2017</a:t>
            </a:r>
            <a:r>
              <a:rPr lang="ja-JP" altLang="en-US" sz="1050" dirty="0">
                <a:solidFill>
                  <a:prstClr val="black"/>
                </a:solidFill>
              </a:rPr>
              <a:t>年度</a:t>
            </a:r>
          </a:p>
        </p:txBody>
      </p:sp>
      <p:sp>
        <p:nvSpPr>
          <p:cNvPr id="37" name="山形 36"/>
          <p:cNvSpPr/>
          <p:nvPr/>
        </p:nvSpPr>
        <p:spPr>
          <a:xfrm>
            <a:off x="2717986" y="773214"/>
            <a:ext cx="1404000" cy="432000"/>
          </a:xfrm>
          <a:prstGeom prst="chevron">
            <a:avLst/>
          </a:prstGeom>
          <a:solidFill>
            <a:schemeClr val="bg1"/>
          </a:solidFill>
          <a:ln w="190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ja-JP" sz="1050" dirty="0">
                <a:solidFill>
                  <a:prstClr val="black"/>
                </a:solidFill>
              </a:rPr>
              <a:t>2013</a:t>
            </a:r>
            <a:r>
              <a:rPr lang="ja-JP" altLang="en-US" sz="1050" dirty="0">
                <a:solidFill>
                  <a:prstClr val="black"/>
                </a:solidFill>
              </a:rPr>
              <a:t>年度</a:t>
            </a:r>
          </a:p>
        </p:txBody>
      </p:sp>
      <p:sp>
        <p:nvSpPr>
          <p:cNvPr id="31" name="正方形/長方形 30"/>
          <p:cNvSpPr/>
          <p:nvPr/>
        </p:nvSpPr>
        <p:spPr>
          <a:xfrm>
            <a:off x="645655" y="2933054"/>
            <a:ext cx="221018" cy="143205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vert="eaVert" wrap="none" lIns="36000" tIns="36000" rIns="0" bIns="36000" rtlCol="0" anchor="ctr">
            <a:spAutoFit/>
          </a:bodyPr>
          <a:lstStyle/>
          <a:p>
            <a:r>
              <a:rPr lang="ja-JP" altLang="en-US" sz="1200" dirty="0">
                <a:solidFill>
                  <a:prstClr val="black"/>
                </a:solidFill>
              </a:rPr>
              <a:t>④水道料金の見直し</a:t>
            </a:r>
          </a:p>
        </p:txBody>
      </p:sp>
      <p:sp>
        <p:nvSpPr>
          <p:cNvPr id="43" name="正方形/長方形 42"/>
          <p:cNvSpPr/>
          <p:nvPr/>
        </p:nvSpPr>
        <p:spPr>
          <a:xfrm>
            <a:off x="3050052" y="1628800"/>
            <a:ext cx="2170020" cy="144145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0" bIns="36000" rtlCol="0" anchor="t"/>
          <a:lstStyle/>
          <a:p>
            <a:pPr>
              <a:lnSpc>
                <a:spcPts val="1200"/>
              </a:lnSpc>
            </a:pPr>
            <a:r>
              <a:rPr lang="ja-JP" altLang="en-US" sz="1000" dirty="0">
                <a:solidFill>
                  <a:prstClr val="black"/>
                </a:solidFill>
              </a:rPr>
              <a:t>●水道料金の見直し（素案）公表</a:t>
            </a:r>
            <a:endParaRPr lang="en-US" altLang="ja-JP" sz="1000" dirty="0">
              <a:solidFill>
                <a:prstClr val="black"/>
              </a:solidFill>
            </a:endParaRPr>
          </a:p>
          <a:p>
            <a:pPr>
              <a:lnSpc>
                <a:spcPts val="1200"/>
              </a:lnSpc>
            </a:pPr>
            <a:r>
              <a:rPr lang="ja-JP" altLang="en-US" sz="1000" dirty="0">
                <a:solidFill>
                  <a:prstClr val="black"/>
                </a:solidFill>
              </a:rPr>
              <a:t>（</a:t>
            </a:r>
            <a:r>
              <a:rPr lang="en-US" altLang="ja-JP" sz="1000" dirty="0">
                <a:solidFill>
                  <a:prstClr val="black"/>
                </a:solidFill>
              </a:rPr>
              <a:t>2013</a:t>
            </a:r>
            <a:r>
              <a:rPr lang="ja-JP" altLang="en-US" sz="1000" dirty="0">
                <a:solidFill>
                  <a:prstClr val="black"/>
                </a:solidFill>
              </a:rPr>
              <a:t>年</a:t>
            </a:r>
            <a:r>
              <a:rPr lang="en-US" altLang="ja-JP" sz="1000" dirty="0">
                <a:solidFill>
                  <a:prstClr val="black"/>
                </a:solidFill>
              </a:rPr>
              <a:t>12</a:t>
            </a:r>
            <a:r>
              <a:rPr lang="ja-JP" altLang="en-US" sz="1000" dirty="0">
                <a:solidFill>
                  <a:prstClr val="black"/>
                </a:solidFill>
              </a:rPr>
              <a:t>月）</a:t>
            </a:r>
            <a:endParaRPr lang="en-US" altLang="ja-JP" sz="1000" dirty="0">
              <a:solidFill>
                <a:prstClr val="black"/>
              </a:solidFill>
            </a:endParaRPr>
          </a:p>
          <a:p>
            <a:pPr marL="85725">
              <a:lnSpc>
                <a:spcPts val="1200"/>
              </a:lnSpc>
              <a:defRPr/>
            </a:pPr>
            <a:r>
              <a:rPr lang="ja-JP" altLang="en-US" sz="1000" dirty="0">
                <a:solidFill>
                  <a:prstClr val="black"/>
                </a:solidFill>
              </a:rPr>
              <a:t>・近年、水需要構造が大きく変化する中、現行の水道料金制度が抱える課題の解消に向け、受益と負担の適正化や生活用水への配慮の視点を踏まえている</a:t>
            </a:r>
          </a:p>
          <a:p>
            <a:pPr marL="85725">
              <a:lnSpc>
                <a:spcPts val="1200"/>
              </a:lnSpc>
              <a:defRPr/>
            </a:pPr>
            <a:r>
              <a:rPr lang="ja-JP" altLang="en-US" sz="1000" dirty="0">
                <a:solidFill>
                  <a:prstClr val="black"/>
                </a:solidFill>
              </a:rPr>
              <a:t>・公営企業で可能な料金見直しを含んでいる</a:t>
            </a:r>
            <a:endParaRPr lang="en-US" altLang="ja-JP" sz="1000" dirty="0">
              <a:solidFill>
                <a:prstClr val="black"/>
              </a:solidFill>
            </a:endParaRPr>
          </a:p>
        </p:txBody>
      </p:sp>
      <p:cxnSp>
        <p:nvCxnSpPr>
          <p:cNvPr id="25" name="直線コネクタ 24"/>
          <p:cNvCxnSpPr/>
          <p:nvPr/>
        </p:nvCxnSpPr>
        <p:spPr>
          <a:xfrm>
            <a:off x="179512" y="560363"/>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6" name="正方形/長方形 25"/>
          <p:cNvSpPr/>
          <p:nvPr/>
        </p:nvSpPr>
        <p:spPr>
          <a:xfrm>
            <a:off x="7815310" y="247134"/>
            <a:ext cx="1158779" cy="369332"/>
          </a:xfrm>
          <a:prstGeom prst="rect">
            <a:avLst/>
          </a:prstGeom>
          <a:noFill/>
        </p:spPr>
        <p:txBody>
          <a:bodyPr wrap="none">
            <a:spAutoFit/>
          </a:bodyPr>
          <a:lstStyle/>
          <a:p>
            <a:pPr algn="ctr"/>
            <a:r>
              <a:rPr lang="ja-JP" altLang="en-US" dirty="0">
                <a:solidFill>
                  <a:prstClr val="black"/>
                </a:solidFill>
              </a:rPr>
              <a:t>＜</a:t>
            </a:r>
            <a:r>
              <a:rPr lang="en-US" altLang="ja-JP" dirty="0">
                <a:solidFill>
                  <a:prstClr val="black"/>
                </a:solidFill>
              </a:rPr>
              <a:t>What</a:t>
            </a:r>
            <a:r>
              <a:rPr lang="ja-JP" altLang="en-US" dirty="0">
                <a:solidFill>
                  <a:prstClr val="black"/>
                </a:solidFill>
              </a:rPr>
              <a:t>＞</a:t>
            </a:r>
          </a:p>
        </p:txBody>
      </p:sp>
      <p:sp>
        <p:nvSpPr>
          <p:cNvPr id="23" name="正方形/長方形 22"/>
          <p:cNvSpPr/>
          <p:nvPr/>
        </p:nvSpPr>
        <p:spPr>
          <a:xfrm>
            <a:off x="4490212" y="3501008"/>
            <a:ext cx="2170020" cy="108141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0" bIns="36000" rtlCol="0" anchor="t"/>
          <a:lstStyle/>
          <a:p>
            <a:pPr>
              <a:lnSpc>
                <a:spcPts val="1200"/>
              </a:lnSpc>
            </a:pPr>
            <a:r>
              <a:rPr lang="ja-JP" altLang="en-US" sz="1000" dirty="0">
                <a:solidFill>
                  <a:prstClr val="black"/>
                </a:solidFill>
              </a:rPr>
              <a:t>●給水条例改正議案の提出及び可決</a:t>
            </a:r>
            <a:endParaRPr lang="en-US" altLang="ja-JP" sz="1000" dirty="0">
              <a:solidFill>
                <a:prstClr val="black"/>
              </a:solidFill>
            </a:endParaRPr>
          </a:p>
          <a:p>
            <a:pPr>
              <a:lnSpc>
                <a:spcPts val="1200"/>
              </a:lnSpc>
            </a:pPr>
            <a:r>
              <a:rPr lang="ja-JP" altLang="en-US" sz="1000" dirty="0">
                <a:solidFill>
                  <a:prstClr val="black"/>
                </a:solidFill>
              </a:rPr>
              <a:t>（</a:t>
            </a:r>
            <a:r>
              <a:rPr lang="en-US" altLang="ja-JP" sz="1000" dirty="0">
                <a:solidFill>
                  <a:prstClr val="black"/>
                </a:solidFill>
              </a:rPr>
              <a:t>2014</a:t>
            </a:r>
            <a:r>
              <a:rPr lang="ja-JP" altLang="en-US" sz="1000" dirty="0">
                <a:solidFill>
                  <a:prstClr val="black"/>
                </a:solidFill>
              </a:rPr>
              <a:t>年</a:t>
            </a:r>
            <a:r>
              <a:rPr lang="en-US" altLang="ja-JP" sz="1000" dirty="0">
                <a:solidFill>
                  <a:prstClr val="black"/>
                </a:solidFill>
              </a:rPr>
              <a:t>9</a:t>
            </a:r>
            <a:r>
              <a:rPr lang="ja-JP" altLang="en-US" sz="1000" dirty="0">
                <a:solidFill>
                  <a:prstClr val="black"/>
                </a:solidFill>
              </a:rPr>
              <a:t>月）</a:t>
            </a:r>
            <a:endParaRPr lang="en-US" altLang="ja-JP" sz="1000" dirty="0">
              <a:solidFill>
                <a:prstClr val="black"/>
              </a:solidFill>
            </a:endParaRPr>
          </a:p>
          <a:p>
            <a:pPr marL="85725">
              <a:lnSpc>
                <a:spcPts val="1200"/>
              </a:lnSpc>
              <a:defRPr/>
            </a:pPr>
            <a:r>
              <a:rPr lang="ja-JP" altLang="en-US" sz="1000" dirty="0">
                <a:solidFill>
                  <a:prstClr val="black"/>
                </a:solidFill>
              </a:rPr>
              <a:t>・改正後、</a:t>
            </a:r>
            <a:r>
              <a:rPr lang="en-US" altLang="ja-JP" sz="1000" dirty="0">
                <a:solidFill>
                  <a:prstClr val="black"/>
                </a:solidFill>
              </a:rPr>
              <a:t>2015</a:t>
            </a:r>
            <a:r>
              <a:rPr lang="ja-JP" altLang="en-US" sz="1000" dirty="0">
                <a:solidFill>
                  <a:prstClr val="black"/>
                </a:solidFill>
              </a:rPr>
              <a:t>年</a:t>
            </a:r>
            <a:r>
              <a:rPr lang="en-US" altLang="ja-JP" sz="1000" dirty="0">
                <a:solidFill>
                  <a:prstClr val="black"/>
                </a:solidFill>
              </a:rPr>
              <a:t>10</a:t>
            </a:r>
            <a:r>
              <a:rPr lang="ja-JP" altLang="en-US" sz="1000" dirty="0">
                <a:solidFill>
                  <a:prstClr val="black"/>
                </a:solidFill>
              </a:rPr>
              <a:t>月の実施に向けて国への届け出や、料金算定システムの改修、お客さまへのＰＲなどの各種準備に着手</a:t>
            </a:r>
          </a:p>
        </p:txBody>
      </p:sp>
      <p:sp>
        <p:nvSpPr>
          <p:cNvPr id="24" name="正方形/長方形 23"/>
          <p:cNvSpPr/>
          <p:nvPr/>
        </p:nvSpPr>
        <p:spPr>
          <a:xfrm>
            <a:off x="5858364" y="5011887"/>
            <a:ext cx="1796351" cy="433338"/>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0" bIns="36000" rtlCol="0" anchor="t"/>
          <a:lstStyle/>
          <a:p>
            <a:pPr>
              <a:lnSpc>
                <a:spcPts val="1200"/>
              </a:lnSpc>
            </a:pPr>
            <a:r>
              <a:rPr lang="ja-JP" altLang="en-US" sz="1000" dirty="0">
                <a:solidFill>
                  <a:prstClr val="black"/>
                </a:solidFill>
              </a:rPr>
              <a:t>●水道料金の見直しを実施</a:t>
            </a:r>
            <a:endParaRPr lang="en-US" altLang="ja-JP" sz="1000" dirty="0">
              <a:solidFill>
                <a:prstClr val="black"/>
              </a:solidFill>
            </a:endParaRPr>
          </a:p>
          <a:p>
            <a:pPr>
              <a:lnSpc>
                <a:spcPts val="1200"/>
              </a:lnSpc>
            </a:pPr>
            <a:r>
              <a:rPr lang="ja-JP" altLang="en-US" sz="1000" dirty="0">
                <a:solidFill>
                  <a:prstClr val="black"/>
                </a:solidFill>
              </a:rPr>
              <a:t>（</a:t>
            </a:r>
            <a:r>
              <a:rPr lang="en-US" altLang="ja-JP" sz="1000" dirty="0">
                <a:solidFill>
                  <a:prstClr val="black"/>
                </a:solidFill>
              </a:rPr>
              <a:t>2015</a:t>
            </a:r>
            <a:r>
              <a:rPr lang="ja-JP" altLang="en-US" sz="1000" dirty="0">
                <a:solidFill>
                  <a:prstClr val="black"/>
                </a:solidFill>
              </a:rPr>
              <a:t>年</a:t>
            </a:r>
            <a:r>
              <a:rPr lang="en-US" altLang="ja-JP" sz="1000" dirty="0">
                <a:solidFill>
                  <a:prstClr val="black"/>
                </a:solidFill>
              </a:rPr>
              <a:t>10</a:t>
            </a:r>
            <a:r>
              <a:rPr lang="ja-JP" altLang="en-US" sz="1000" dirty="0">
                <a:solidFill>
                  <a:prstClr val="black"/>
                </a:solidFill>
              </a:rPr>
              <a:t>月～）</a:t>
            </a:r>
          </a:p>
        </p:txBody>
      </p:sp>
      <p:sp>
        <p:nvSpPr>
          <p:cNvPr id="40" name="テキスト ボックス 39"/>
          <p:cNvSpPr txBox="1"/>
          <p:nvPr/>
        </p:nvSpPr>
        <p:spPr>
          <a:xfrm>
            <a:off x="0" y="0"/>
            <a:ext cx="3851920" cy="260648"/>
          </a:xfrm>
          <a:prstGeom prst="rect">
            <a:avLst/>
          </a:prstGeom>
          <a:noFill/>
        </p:spPr>
        <p:txBody>
          <a:bodyPr wrap="square" rtlCol="0">
            <a:spAutoFit/>
          </a:bodyPr>
          <a:lstStyle/>
          <a:p>
            <a:r>
              <a:rPr lang="en-US" altLang="ja-JP" sz="1100" dirty="0"/>
              <a:t>Ⅱ</a:t>
            </a:r>
            <a:r>
              <a:rPr lang="ja-JP" altLang="en-US" sz="1100" dirty="0"/>
              <a:t>　公民連携</a:t>
            </a:r>
            <a:r>
              <a:rPr lang="en-US" altLang="ja-JP" sz="1100" dirty="0"/>
              <a:t>/</a:t>
            </a:r>
            <a:r>
              <a:rPr lang="ja-JP" altLang="en-US" sz="1100" dirty="0"/>
              <a:t>経営形態の見直し</a:t>
            </a:r>
            <a:r>
              <a:rPr lang="en-US" altLang="ja-JP" sz="1100" dirty="0"/>
              <a:t>【</a:t>
            </a:r>
            <a:r>
              <a:rPr lang="ja-JP" altLang="en-US" sz="1100" dirty="0"/>
              <a:t>民営化の取組</a:t>
            </a:r>
            <a:r>
              <a:rPr lang="en-US" altLang="ja-JP" sz="1100" dirty="0"/>
              <a:t>】</a:t>
            </a:r>
            <a:r>
              <a:rPr lang="ja-JP" altLang="en-US" sz="1100" dirty="0"/>
              <a:t>・水道</a:t>
            </a:r>
            <a:endParaRPr kumimoji="1" lang="en-US" altLang="ja-JP" sz="1100" dirty="0"/>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95</a:t>
            </a:fld>
            <a:endParaRPr lang="ja-JP" altLang="en-US"/>
          </a:p>
        </p:txBody>
      </p:sp>
    </p:spTree>
    <p:extLst>
      <p:ext uri="{BB962C8B-B14F-4D97-AF65-F5344CB8AC3E}">
        <p14:creationId xmlns:p14="http://schemas.microsoft.com/office/powerpoint/2010/main" val="2789807384"/>
      </p:ext>
    </p:extLst>
  </p:cSld>
  <p:clrMapOvr>
    <a:masterClrMapping/>
  </p:clrMapOvr>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正方形/長方形 5"/>
          <p:cNvSpPr/>
          <p:nvPr/>
        </p:nvSpPr>
        <p:spPr>
          <a:xfrm>
            <a:off x="251520" y="260648"/>
            <a:ext cx="3317180" cy="369332"/>
          </a:xfrm>
          <a:prstGeom prst="rect">
            <a:avLst/>
          </a:prstGeom>
        </p:spPr>
        <p:txBody>
          <a:bodyPr wrap="square">
            <a:spAutoFit/>
          </a:bodyPr>
          <a:lstStyle/>
          <a:p>
            <a:r>
              <a:rPr lang="ja-JP" altLang="en-US" b="1" dirty="0"/>
              <a:t>厳しい水需要の動向　（１／２）</a:t>
            </a:r>
          </a:p>
        </p:txBody>
      </p:sp>
      <p:cxnSp>
        <p:nvCxnSpPr>
          <p:cNvPr id="28" name="直線コネクタ 27"/>
          <p:cNvCxnSpPr/>
          <p:nvPr/>
        </p:nvCxnSpPr>
        <p:spPr>
          <a:xfrm>
            <a:off x="179512" y="560363"/>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47" name="テキスト ボックス 46"/>
          <p:cNvSpPr txBox="1"/>
          <p:nvPr/>
        </p:nvSpPr>
        <p:spPr>
          <a:xfrm>
            <a:off x="403132" y="800100"/>
            <a:ext cx="8401231" cy="646331"/>
          </a:xfrm>
          <a:prstGeom prst="rect">
            <a:avLst/>
          </a:prstGeom>
          <a:noFill/>
        </p:spPr>
        <p:txBody>
          <a:bodyPr wrap="square" rtlCol="0">
            <a:spAutoFit/>
          </a:bodyPr>
          <a:lstStyle/>
          <a:p>
            <a:r>
              <a:rPr lang="ja-JP" altLang="en-US" dirty="0">
                <a:latin typeface="Calibri" pitchFamily="34" charset="0"/>
              </a:rPr>
              <a:t>　長引く景気低迷と節水意識の浸透により、水需要は減少傾向。</a:t>
            </a:r>
            <a:endParaRPr lang="en-US" altLang="ja-JP" dirty="0">
              <a:latin typeface="Calibri" pitchFamily="34" charset="0"/>
            </a:endParaRPr>
          </a:p>
          <a:p>
            <a:r>
              <a:rPr lang="ja-JP" altLang="en-US" dirty="0">
                <a:latin typeface="Calibri" pitchFamily="34" charset="0"/>
              </a:rPr>
              <a:t>　今後もこの傾向は続くものと見込まれる。</a:t>
            </a:r>
          </a:p>
        </p:txBody>
      </p:sp>
      <p:sp>
        <p:nvSpPr>
          <p:cNvPr id="14" name="正方形/長方形 13"/>
          <p:cNvSpPr/>
          <p:nvPr/>
        </p:nvSpPr>
        <p:spPr>
          <a:xfrm>
            <a:off x="7858078" y="234434"/>
            <a:ext cx="1073243" cy="369332"/>
          </a:xfrm>
          <a:prstGeom prst="rect">
            <a:avLst/>
          </a:prstGeom>
          <a:noFill/>
        </p:spPr>
        <p:txBody>
          <a:bodyPr wrap="none">
            <a:spAutoFit/>
          </a:bodyPr>
          <a:lstStyle/>
          <a:p>
            <a:pPr algn="ctr"/>
            <a:r>
              <a:rPr lang="ja-JP" altLang="en-US" dirty="0"/>
              <a:t>＜</a:t>
            </a:r>
            <a:r>
              <a:rPr lang="en-US" altLang="ja-JP" dirty="0"/>
              <a:t>Why</a:t>
            </a:r>
            <a:r>
              <a:rPr lang="ja-JP" altLang="en-US" dirty="0"/>
              <a:t>＞</a:t>
            </a:r>
          </a:p>
        </p:txBody>
      </p:sp>
      <p:sp>
        <p:nvSpPr>
          <p:cNvPr id="29" name="テキスト ボックス 28"/>
          <p:cNvSpPr txBox="1"/>
          <p:nvPr/>
        </p:nvSpPr>
        <p:spPr>
          <a:xfrm>
            <a:off x="0" y="0"/>
            <a:ext cx="3851920" cy="260648"/>
          </a:xfrm>
          <a:prstGeom prst="rect">
            <a:avLst/>
          </a:prstGeom>
          <a:noFill/>
        </p:spPr>
        <p:txBody>
          <a:bodyPr wrap="square" rtlCol="0">
            <a:spAutoFit/>
          </a:bodyPr>
          <a:lstStyle/>
          <a:p>
            <a:r>
              <a:rPr lang="en-US" altLang="ja-JP" sz="1100" dirty="0"/>
              <a:t>Ⅱ</a:t>
            </a:r>
            <a:r>
              <a:rPr lang="ja-JP" altLang="en-US" sz="1100" dirty="0"/>
              <a:t>　公民連携</a:t>
            </a:r>
            <a:r>
              <a:rPr lang="en-US" altLang="ja-JP" sz="1100" dirty="0"/>
              <a:t>/</a:t>
            </a:r>
            <a:r>
              <a:rPr lang="ja-JP" altLang="en-US" sz="1100" dirty="0"/>
              <a:t>経営形態の見直し</a:t>
            </a:r>
            <a:r>
              <a:rPr lang="en-US" altLang="ja-JP" sz="1100" dirty="0"/>
              <a:t>【</a:t>
            </a:r>
            <a:r>
              <a:rPr lang="ja-JP" altLang="en-US" sz="1100" dirty="0"/>
              <a:t>民営化の取組</a:t>
            </a:r>
            <a:r>
              <a:rPr lang="en-US" altLang="ja-JP" sz="1100" dirty="0"/>
              <a:t>】</a:t>
            </a:r>
            <a:r>
              <a:rPr lang="ja-JP" altLang="en-US" sz="1100" dirty="0"/>
              <a:t>・水道</a:t>
            </a:r>
            <a:endParaRPr kumimoji="1" lang="en-US" altLang="ja-JP" sz="1100" dirty="0"/>
          </a:p>
        </p:txBody>
      </p:sp>
      <p:sp>
        <p:nvSpPr>
          <p:cNvPr id="3" name="スライド番号プレースホルダー 2"/>
          <p:cNvSpPr>
            <a:spLocks noGrp="1"/>
          </p:cNvSpPr>
          <p:nvPr>
            <p:ph type="sldNum" sz="quarter" idx="12"/>
          </p:nvPr>
        </p:nvSpPr>
        <p:spPr/>
        <p:txBody>
          <a:bodyPr/>
          <a:lstStyle/>
          <a:p>
            <a:fld id="{63BC356D-1576-478B-8647-1361C6E9DFF7}" type="slidenum">
              <a:rPr lang="ja-JP" altLang="en-US" smtClean="0"/>
              <a:pPr/>
              <a:t>96</a:t>
            </a:fld>
            <a:endParaRPr lang="ja-JP" altLang="en-US"/>
          </a:p>
        </p:txBody>
      </p:sp>
      <p:pic>
        <p:nvPicPr>
          <p:cNvPr id="4" name="図 3"/>
          <p:cNvPicPr>
            <a:picLocks noChangeAspect="1"/>
          </p:cNvPicPr>
          <p:nvPr/>
        </p:nvPicPr>
        <p:blipFill>
          <a:blip r:embed="rId2"/>
          <a:stretch>
            <a:fillRect/>
          </a:stretch>
        </p:blipFill>
        <p:spPr>
          <a:xfrm>
            <a:off x="48186" y="1723543"/>
            <a:ext cx="9071634" cy="4676037"/>
          </a:xfrm>
          <a:prstGeom prst="rect">
            <a:avLst/>
          </a:prstGeom>
        </p:spPr>
      </p:pic>
    </p:spTree>
    <p:extLst>
      <p:ext uri="{BB962C8B-B14F-4D97-AF65-F5344CB8AC3E}">
        <p14:creationId xmlns:p14="http://schemas.microsoft.com/office/powerpoint/2010/main" val="1946077420"/>
      </p:ext>
    </p:extLst>
  </p:cSld>
  <p:clrMapOvr>
    <a:masterClrMapping/>
  </p:clrMapOvr>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8" name="直線コネクタ 27"/>
          <p:cNvCxnSpPr/>
          <p:nvPr/>
        </p:nvCxnSpPr>
        <p:spPr>
          <a:xfrm>
            <a:off x="179512" y="560363"/>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4" name="正方形/長方形 23"/>
          <p:cNvSpPr/>
          <p:nvPr/>
        </p:nvSpPr>
        <p:spPr>
          <a:xfrm>
            <a:off x="251520" y="260648"/>
            <a:ext cx="3317180" cy="369332"/>
          </a:xfrm>
          <a:prstGeom prst="rect">
            <a:avLst/>
          </a:prstGeom>
        </p:spPr>
        <p:txBody>
          <a:bodyPr wrap="square">
            <a:spAutoFit/>
          </a:bodyPr>
          <a:lstStyle/>
          <a:p>
            <a:r>
              <a:rPr lang="ja-JP" altLang="en-US" b="1" dirty="0"/>
              <a:t>厳しい水需要の動向　（２／２）</a:t>
            </a:r>
          </a:p>
        </p:txBody>
      </p:sp>
      <p:sp>
        <p:nvSpPr>
          <p:cNvPr id="25" name="テキスト ボックス 24"/>
          <p:cNvSpPr txBox="1"/>
          <p:nvPr/>
        </p:nvSpPr>
        <p:spPr>
          <a:xfrm>
            <a:off x="520700" y="800100"/>
            <a:ext cx="8242300" cy="646331"/>
          </a:xfrm>
          <a:prstGeom prst="rect">
            <a:avLst/>
          </a:prstGeom>
          <a:noFill/>
        </p:spPr>
        <p:txBody>
          <a:bodyPr wrap="square" rtlCol="0">
            <a:spAutoFit/>
          </a:bodyPr>
          <a:lstStyle/>
          <a:p>
            <a:r>
              <a:rPr lang="ja-JP" altLang="en-US" dirty="0">
                <a:latin typeface="Calibri" pitchFamily="34" charset="0"/>
              </a:rPr>
              <a:t>水需要の減少傾向が続き、施設能力との差（＝最大施設稼働率）がかい離。</a:t>
            </a:r>
            <a:endParaRPr lang="en-US" altLang="ja-JP" dirty="0">
              <a:latin typeface="Calibri" pitchFamily="34" charset="0"/>
            </a:endParaRPr>
          </a:p>
          <a:p>
            <a:r>
              <a:rPr lang="ja-JP" altLang="en-US" dirty="0">
                <a:latin typeface="Calibri" pitchFamily="34" charset="0"/>
              </a:rPr>
              <a:t>需要に見合った施設能力へとダウンサイジングする必要がある。</a:t>
            </a:r>
          </a:p>
        </p:txBody>
      </p:sp>
      <p:sp>
        <p:nvSpPr>
          <p:cNvPr id="26" name="正方形/長方形 25"/>
          <p:cNvSpPr/>
          <p:nvPr/>
        </p:nvSpPr>
        <p:spPr>
          <a:xfrm>
            <a:off x="7858078" y="234434"/>
            <a:ext cx="1073243" cy="369332"/>
          </a:xfrm>
          <a:prstGeom prst="rect">
            <a:avLst/>
          </a:prstGeom>
          <a:noFill/>
        </p:spPr>
        <p:txBody>
          <a:bodyPr wrap="none">
            <a:spAutoFit/>
          </a:bodyPr>
          <a:lstStyle/>
          <a:p>
            <a:pPr algn="ctr"/>
            <a:r>
              <a:rPr lang="ja-JP" altLang="en-US" dirty="0"/>
              <a:t>＜</a:t>
            </a:r>
            <a:r>
              <a:rPr lang="en-US" altLang="ja-JP" dirty="0"/>
              <a:t>Why</a:t>
            </a:r>
            <a:r>
              <a:rPr lang="ja-JP" altLang="en-US" dirty="0"/>
              <a:t>＞</a:t>
            </a:r>
          </a:p>
        </p:txBody>
      </p:sp>
      <p:sp>
        <p:nvSpPr>
          <p:cNvPr id="30" name="テキスト ボックス 29"/>
          <p:cNvSpPr txBox="1"/>
          <p:nvPr/>
        </p:nvSpPr>
        <p:spPr>
          <a:xfrm>
            <a:off x="2824071" y="6381328"/>
            <a:ext cx="6212425" cy="246221"/>
          </a:xfrm>
          <a:prstGeom prst="rect">
            <a:avLst/>
          </a:prstGeom>
          <a:noFill/>
        </p:spPr>
        <p:txBody>
          <a:bodyPr wrap="square" rtlCol="0">
            <a:spAutoFit/>
          </a:bodyPr>
          <a:lstStyle/>
          <a:p>
            <a:pPr marL="88900" indent="-88900"/>
            <a:r>
              <a:rPr kumimoji="0" lang="ja-JP" altLang="en-US" sz="1000" kern="100" dirty="0">
                <a:solidFill>
                  <a:prstClr val="black"/>
                </a:solidFill>
                <a:latin typeface="+mj-ea"/>
                <a:cs typeface="Times New Roman"/>
              </a:rPr>
              <a:t>＊対象は、規模、事業内容から東京都とおおむね給水人口</a:t>
            </a:r>
            <a:r>
              <a:rPr kumimoji="0" lang="en-US" altLang="ja-JP" sz="1000" kern="100" dirty="0">
                <a:solidFill>
                  <a:prstClr val="black"/>
                </a:solidFill>
                <a:latin typeface="+mj-ea"/>
                <a:cs typeface="Times New Roman"/>
              </a:rPr>
              <a:t>100</a:t>
            </a:r>
            <a:r>
              <a:rPr kumimoji="0" lang="ja-JP" altLang="en-US" sz="1000" kern="100" dirty="0">
                <a:solidFill>
                  <a:prstClr val="black"/>
                </a:solidFill>
                <a:latin typeface="+mj-ea"/>
                <a:cs typeface="Times New Roman"/>
              </a:rPr>
              <a:t>万人以上の</a:t>
            </a:r>
            <a:r>
              <a:rPr kumimoji="0" lang="en-US" altLang="ja-JP" sz="1000" kern="100" dirty="0">
                <a:solidFill>
                  <a:prstClr val="black"/>
                </a:solidFill>
                <a:latin typeface="+mj-ea"/>
                <a:cs typeface="Times New Roman"/>
              </a:rPr>
              <a:t>12</a:t>
            </a:r>
            <a:r>
              <a:rPr kumimoji="0" lang="ja-JP" altLang="en-US" sz="1000" kern="100" dirty="0">
                <a:solidFill>
                  <a:prstClr val="black"/>
                </a:solidFill>
                <a:latin typeface="+mj-ea"/>
                <a:cs typeface="Times New Roman"/>
              </a:rPr>
              <a:t>政令指定都市の</a:t>
            </a:r>
            <a:r>
              <a:rPr kumimoji="0" lang="en-US" altLang="ja-JP" sz="1000" kern="100" dirty="0">
                <a:solidFill>
                  <a:prstClr val="black"/>
                </a:solidFill>
                <a:latin typeface="+mj-ea"/>
                <a:cs typeface="Times New Roman"/>
              </a:rPr>
              <a:t>13</a:t>
            </a:r>
            <a:r>
              <a:rPr kumimoji="0" lang="ja-JP" altLang="en-US" sz="1000" kern="100" dirty="0">
                <a:solidFill>
                  <a:prstClr val="black"/>
                </a:solidFill>
                <a:latin typeface="+mj-ea"/>
                <a:cs typeface="Times New Roman"/>
              </a:rPr>
              <a:t>都市としている。</a:t>
            </a:r>
          </a:p>
        </p:txBody>
      </p:sp>
      <p:sp>
        <p:nvSpPr>
          <p:cNvPr id="42" name="テキスト ボックス 41"/>
          <p:cNvSpPr txBox="1"/>
          <p:nvPr/>
        </p:nvSpPr>
        <p:spPr>
          <a:xfrm>
            <a:off x="0" y="0"/>
            <a:ext cx="3851920" cy="260648"/>
          </a:xfrm>
          <a:prstGeom prst="rect">
            <a:avLst/>
          </a:prstGeom>
          <a:noFill/>
        </p:spPr>
        <p:txBody>
          <a:bodyPr wrap="square" rtlCol="0">
            <a:spAutoFit/>
          </a:bodyPr>
          <a:lstStyle/>
          <a:p>
            <a:r>
              <a:rPr lang="en-US" altLang="ja-JP" sz="1100" dirty="0"/>
              <a:t>Ⅱ</a:t>
            </a:r>
            <a:r>
              <a:rPr lang="ja-JP" altLang="en-US" sz="1100" dirty="0"/>
              <a:t>　公民連携</a:t>
            </a:r>
            <a:r>
              <a:rPr lang="en-US" altLang="ja-JP" sz="1100" dirty="0"/>
              <a:t>/</a:t>
            </a:r>
            <a:r>
              <a:rPr lang="ja-JP" altLang="en-US" sz="1100" dirty="0"/>
              <a:t>経営形態の見直し</a:t>
            </a:r>
            <a:r>
              <a:rPr lang="en-US" altLang="ja-JP" sz="1100" dirty="0"/>
              <a:t>【</a:t>
            </a:r>
            <a:r>
              <a:rPr lang="ja-JP" altLang="en-US" sz="1100" dirty="0"/>
              <a:t>民営化の取組</a:t>
            </a:r>
            <a:r>
              <a:rPr lang="en-US" altLang="ja-JP" sz="1100" dirty="0"/>
              <a:t>】</a:t>
            </a:r>
            <a:r>
              <a:rPr lang="ja-JP" altLang="en-US" sz="1100" dirty="0"/>
              <a:t>・水道</a:t>
            </a:r>
            <a:endParaRPr kumimoji="1" lang="en-US" altLang="ja-JP" sz="1100" dirty="0"/>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97</a:t>
            </a:fld>
            <a:endParaRPr lang="ja-JP" altLang="en-US"/>
          </a:p>
        </p:txBody>
      </p:sp>
      <p:pic>
        <p:nvPicPr>
          <p:cNvPr id="3" name="図 2"/>
          <p:cNvPicPr>
            <a:picLocks noChangeAspect="1"/>
          </p:cNvPicPr>
          <p:nvPr/>
        </p:nvPicPr>
        <p:blipFill>
          <a:blip r:embed="rId3"/>
          <a:stretch>
            <a:fillRect/>
          </a:stretch>
        </p:blipFill>
        <p:spPr>
          <a:xfrm>
            <a:off x="92990" y="1817610"/>
            <a:ext cx="8974090" cy="4163929"/>
          </a:xfrm>
          <a:prstGeom prst="rect">
            <a:avLst/>
          </a:prstGeom>
        </p:spPr>
      </p:pic>
    </p:spTree>
    <p:extLst>
      <p:ext uri="{BB962C8B-B14F-4D97-AF65-F5344CB8AC3E}">
        <p14:creationId xmlns:p14="http://schemas.microsoft.com/office/powerpoint/2010/main" val="2453976284"/>
      </p:ext>
    </p:extLst>
  </p:cSld>
  <p:clrMapOvr>
    <a:masterClrMapping/>
  </p:clrMapOvr>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 name="角丸四角形 33"/>
          <p:cNvSpPr/>
          <p:nvPr/>
        </p:nvSpPr>
        <p:spPr>
          <a:xfrm>
            <a:off x="3131839" y="898613"/>
            <a:ext cx="4932000" cy="362805"/>
          </a:xfrm>
          <a:prstGeom prst="roundRect">
            <a:avLst>
              <a:gd name="adj" fmla="val 8170"/>
            </a:avLst>
          </a:prstGeom>
          <a:solidFill>
            <a:schemeClr val="accent6">
              <a:lumMod val="60000"/>
              <a:lumOff val="40000"/>
              <a:alpha val="5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8" name="テキスト ボックス 17"/>
          <p:cNvSpPr txBox="1"/>
          <p:nvPr/>
        </p:nvSpPr>
        <p:spPr>
          <a:xfrm>
            <a:off x="417648" y="620688"/>
            <a:ext cx="8331200" cy="1200329"/>
          </a:xfrm>
          <a:prstGeom prst="rect">
            <a:avLst/>
          </a:prstGeom>
          <a:solidFill>
            <a:schemeClr val="bg1"/>
          </a:solidFill>
        </p:spPr>
        <p:txBody>
          <a:bodyPr wrap="square" rtlCol="0">
            <a:spAutoFit/>
          </a:bodyPr>
          <a:lstStyle/>
          <a:p>
            <a:r>
              <a:rPr lang="ja-JP" altLang="en-US" dirty="0">
                <a:latin typeface="Calibri" pitchFamily="34" charset="0"/>
              </a:rPr>
              <a:t>　</a:t>
            </a:r>
            <a:r>
              <a:rPr lang="en-US" altLang="ja-JP" dirty="0">
                <a:latin typeface="Calibri" pitchFamily="34" charset="0"/>
              </a:rPr>
              <a:t>1997</a:t>
            </a:r>
            <a:r>
              <a:rPr lang="ja-JP" altLang="en-US" dirty="0">
                <a:latin typeface="Calibri" pitchFamily="34" charset="0"/>
              </a:rPr>
              <a:t>年の料金値上げ以降、収益減少を上回る費用削減により、</a:t>
            </a:r>
            <a:r>
              <a:rPr lang="en-US" altLang="ja-JP" dirty="0">
                <a:latin typeface="Calibri" pitchFamily="34" charset="0"/>
              </a:rPr>
              <a:t>2001</a:t>
            </a:r>
            <a:r>
              <a:rPr lang="ja-JP" altLang="en-US" dirty="0">
                <a:latin typeface="Calibri" pitchFamily="34" charset="0"/>
              </a:rPr>
              <a:t>年度を除き</a:t>
            </a:r>
            <a:endParaRPr lang="en-US" altLang="ja-JP" dirty="0">
              <a:latin typeface="Calibri" pitchFamily="34" charset="0"/>
            </a:endParaRPr>
          </a:p>
          <a:p>
            <a:r>
              <a:rPr lang="ja-JP" altLang="en-US" dirty="0">
                <a:latin typeface="Calibri" pitchFamily="34" charset="0"/>
              </a:rPr>
              <a:t>黒字を維持。　（</a:t>
            </a:r>
            <a:r>
              <a:rPr lang="en-US" altLang="ja-JP" dirty="0">
                <a:latin typeface="Calibri" pitchFamily="34" charset="0"/>
              </a:rPr>
              <a:t>1998</a:t>
            </a:r>
            <a:r>
              <a:rPr lang="ja-JP" altLang="en-US" dirty="0">
                <a:latin typeface="Calibri" pitchFamily="34" charset="0"/>
              </a:rPr>
              <a:t>年度→</a:t>
            </a:r>
            <a:r>
              <a:rPr lang="en-US" altLang="ja-JP" dirty="0">
                <a:latin typeface="Calibri" pitchFamily="34" charset="0"/>
              </a:rPr>
              <a:t>2017</a:t>
            </a:r>
            <a:r>
              <a:rPr lang="ja-JP" altLang="en-US" dirty="0">
                <a:latin typeface="Calibri" pitchFamily="34" charset="0"/>
              </a:rPr>
              <a:t>年度で収益▲</a:t>
            </a:r>
            <a:r>
              <a:rPr lang="en-US" altLang="ja-JP" dirty="0">
                <a:latin typeface="Calibri" pitchFamily="34" charset="0"/>
              </a:rPr>
              <a:t>207</a:t>
            </a:r>
            <a:r>
              <a:rPr lang="ja-JP" altLang="en-US" dirty="0">
                <a:latin typeface="Calibri" pitchFamily="34" charset="0"/>
              </a:rPr>
              <a:t>億円に対し費用▲</a:t>
            </a:r>
            <a:r>
              <a:rPr lang="en-US" altLang="ja-JP" dirty="0">
                <a:latin typeface="Calibri" pitchFamily="34" charset="0"/>
              </a:rPr>
              <a:t>308</a:t>
            </a:r>
            <a:r>
              <a:rPr lang="ja-JP" altLang="en-US" dirty="0">
                <a:latin typeface="Calibri" pitchFamily="34" charset="0"/>
              </a:rPr>
              <a:t>億円）</a:t>
            </a:r>
            <a:endParaRPr lang="en-US" altLang="ja-JP" dirty="0">
              <a:latin typeface="Calibri" pitchFamily="34" charset="0"/>
            </a:endParaRPr>
          </a:p>
          <a:p>
            <a:r>
              <a:rPr lang="ja-JP" altLang="en-US" dirty="0">
                <a:latin typeface="Calibri" pitchFamily="34" charset="0"/>
              </a:rPr>
              <a:t>　一般会計からの補助金は近年ほとんどなく、独立した事業であるが、今後も水需要と収益の減少が予想され、経営環境は厳しい。</a:t>
            </a:r>
          </a:p>
        </p:txBody>
      </p:sp>
      <p:sp>
        <p:nvSpPr>
          <p:cNvPr id="6" name="正方形/長方形 5"/>
          <p:cNvSpPr/>
          <p:nvPr/>
        </p:nvSpPr>
        <p:spPr>
          <a:xfrm>
            <a:off x="251520" y="260648"/>
            <a:ext cx="6203068" cy="369332"/>
          </a:xfrm>
          <a:prstGeom prst="rect">
            <a:avLst/>
          </a:prstGeom>
        </p:spPr>
        <p:txBody>
          <a:bodyPr wrap="square">
            <a:spAutoFit/>
          </a:bodyPr>
          <a:lstStyle/>
          <a:p>
            <a:r>
              <a:rPr lang="ja-JP" altLang="en-US" b="1" dirty="0"/>
              <a:t>収支のトレンド　（１／２）</a:t>
            </a:r>
          </a:p>
        </p:txBody>
      </p:sp>
      <p:cxnSp>
        <p:nvCxnSpPr>
          <p:cNvPr id="28" name="直線コネクタ 27"/>
          <p:cNvCxnSpPr/>
          <p:nvPr/>
        </p:nvCxnSpPr>
        <p:spPr>
          <a:xfrm>
            <a:off x="179512" y="560363"/>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9" name="正方形/長方形 18"/>
          <p:cNvSpPr/>
          <p:nvPr/>
        </p:nvSpPr>
        <p:spPr>
          <a:xfrm>
            <a:off x="7858078" y="234434"/>
            <a:ext cx="1073243" cy="369332"/>
          </a:xfrm>
          <a:prstGeom prst="rect">
            <a:avLst/>
          </a:prstGeom>
          <a:noFill/>
        </p:spPr>
        <p:txBody>
          <a:bodyPr wrap="none">
            <a:spAutoFit/>
          </a:bodyPr>
          <a:lstStyle/>
          <a:p>
            <a:pPr algn="ctr"/>
            <a:r>
              <a:rPr lang="ja-JP" altLang="en-US" dirty="0"/>
              <a:t>＜</a:t>
            </a:r>
            <a:r>
              <a:rPr lang="en-US" altLang="ja-JP" dirty="0"/>
              <a:t>Why</a:t>
            </a:r>
            <a:r>
              <a:rPr lang="ja-JP" altLang="en-US" dirty="0"/>
              <a:t>＞</a:t>
            </a:r>
          </a:p>
        </p:txBody>
      </p:sp>
      <p:sp>
        <p:nvSpPr>
          <p:cNvPr id="44" name="テキスト ボックス 43"/>
          <p:cNvSpPr txBox="1"/>
          <p:nvPr/>
        </p:nvSpPr>
        <p:spPr>
          <a:xfrm>
            <a:off x="0" y="0"/>
            <a:ext cx="3851920" cy="260648"/>
          </a:xfrm>
          <a:prstGeom prst="rect">
            <a:avLst/>
          </a:prstGeom>
          <a:noFill/>
        </p:spPr>
        <p:txBody>
          <a:bodyPr wrap="square" rtlCol="0">
            <a:spAutoFit/>
          </a:bodyPr>
          <a:lstStyle/>
          <a:p>
            <a:r>
              <a:rPr lang="en-US" altLang="ja-JP" sz="1100" dirty="0"/>
              <a:t>Ⅱ</a:t>
            </a:r>
            <a:r>
              <a:rPr lang="ja-JP" altLang="en-US" sz="1100" dirty="0"/>
              <a:t>　公民連携</a:t>
            </a:r>
            <a:r>
              <a:rPr lang="en-US" altLang="ja-JP" sz="1100" dirty="0"/>
              <a:t>/</a:t>
            </a:r>
            <a:r>
              <a:rPr lang="ja-JP" altLang="en-US" sz="1100" dirty="0"/>
              <a:t>経営形態の見直し</a:t>
            </a:r>
            <a:r>
              <a:rPr lang="en-US" altLang="ja-JP" sz="1100" dirty="0"/>
              <a:t>【</a:t>
            </a:r>
            <a:r>
              <a:rPr lang="ja-JP" altLang="en-US" sz="1100" dirty="0"/>
              <a:t>民営化の取組</a:t>
            </a:r>
            <a:r>
              <a:rPr lang="en-US" altLang="ja-JP" sz="1100" dirty="0"/>
              <a:t>】</a:t>
            </a:r>
            <a:r>
              <a:rPr lang="ja-JP" altLang="en-US" sz="1100" dirty="0"/>
              <a:t>・水道</a:t>
            </a:r>
            <a:endParaRPr kumimoji="1" lang="en-US" altLang="ja-JP" sz="1100" dirty="0"/>
          </a:p>
        </p:txBody>
      </p:sp>
      <p:sp>
        <p:nvSpPr>
          <p:cNvPr id="2" name="スライド番号プレースホルダー 1"/>
          <p:cNvSpPr>
            <a:spLocks noGrp="1"/>
          </p:cNvSpPr>
          <p:nvPr>
            <p:ph type="sldNum" sz="quarter" idx="12"/>
          </p:nvPr>
        </p:nvSpPr>
        <p:spPr>
          <a:xfrm>
            <a:off x="7010400" y="6553202"/>
            <a:ext cx="2133600" cy="365125"/>
          </a:xfrm>
        </p:spPr>
        <p:txBody>
          <a:bodyPr/>
          <a:lstStyle/>
          <a:p>
            <a:fld id="{63BC356D-1576-478B-8647-1361C6E9DFF7}" type="slidenum">
              <a:rPr lang="ja-JP" altLang="en-US" smtClean="0"/>
              <a:pPr/>
              <a:t>98</a:t>
            </a:fld>
            <a:endParaRPr lang="ja-JP" altLang="en-US" dirty="0"/>
          </a:p>
        </p:txBody>
      </p:sp>
      <p:pic>
        <p:nvPicPr>
          <p:cNvPr id="4" name="図 3"/>
          <p:cNvPicPr>
            <a:picLocks noChangeAspect="1"/>
          </p:cNvPicPr>
          <p:nvPr/>
        </p:nvPicPr>
        <p:blipFill>
          <a:blip r:embed="rId2"/>
          <a:stretch>
            <a:fillRect/>
          </a:stretch>
        </p:blipFill>
        <p:spPr>
          <a:xfrm>
            <a:off x="0" y="1881341"/>
            <a:ext cx="9297206" cy="4700423"/>
          </a:xfrm>
          <a:prstGeom prst="rect">
            <a:avLst/>
          </a:prstGeom>
        </p:spPr>
      </p:pic>
    </p:spTree>
    <p:extLst>
      <p:ext uri="{BB962C8B-B14F-4D97-AF65-F5344CB8AC3E}">
        <p14:creationId xmlns:p14="http://schemas.microsoft.com/office/powerpoint/2010/main" val="234107358"/>
      </p:ext>
    </p:extLst>
  </p:cSld>
  <p:clrMapOvr>
    <a:masterClrMapping/>
  </p:clrMapOvr>
</p:sld>
</file>

<file path=ppt/theme/theme1.xml><?xml version="1.0" encoding="utf-8"?>
<a:theme xmlns:a="http://schemas.openxmlformats.org/drawingml/2006/main" name="Office ​​テーマ">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noFill/>
        <a:ln w="38100">
          <a:solidFill>
            <a:srgbClr val="FF0000"/>
          </a:solidFill>
        </a:ln>
      </a:spPr>
      <a:bodyPr rtlCol="0" anchor="ctr"/>
      <a:lstStyle>
        <a:defPPr algn="ctr">
          <a:defRPr kumimoji="1"/>
        </a:defPPr>
      </a:lstStyle>
      <a:style>
        <a:lnRef idx="2">
          <a:schemeClr val="accent1">
            <a:shade val="50000"/>
          </a:schemeClr>
        </a:lnRef>
        <a:fillRef idx="1">
          <a:schemeClr val="accent1"/>
        </a:fillRef>
        <a:effectRef idx="0">
          <a:schemeClr val="accent1"/>
        </a:effectRef>
        <a:fontRef idx="minor">
          <a:schemeClr val="lt1"/>
        </a:fontRef>
      </a:style>
    </a:spDef>
  </a:objectDefaults>
  <a:extraClrSchemeLst/>
</a:theme>
</file>

<file path=ppt/theme/theme2.xml><?xml version="1.0" encoding="utf-8"?>
<a:theme xmlns:a="http://schemas.openxmlformats.org/drawingml/2006/main" name="1_Office ​​テーマ">
  <a:themeElements>
    <a:clrScheme name="ウェーブ">
      <a:dk1>
        <a:sysClr val="windowText" lastClr="000000"/>
      </a:dk1>
      <a:lt1>
        <a:sysClr val="window" lastClr="FFFFFF"/>
      </a:lt1>
      <a:dk2>
        <a:srgbClr val="073E87"/>
      </a:dk2>
      <a:lt2>
        <a:srgbClr val="C6E7FC"/>
      </a:lt2>
      <a:accent1>
        <a:srgbClr val="31B6FD"/>
      </a:accent1>
      <a:accent2>
        <a:srgbClr val="4584D3"/>
      </a:accent2>
      <a:accent3>
        <a:srgbClr val="5BD078"/>
      </a:accent3>
      <a:accent4>
        <a:srgbClr val="A5D028"/>
      </a:accent4>
      <a:accent5>
        <a:srgbClr val="F5C040"/>
      </a:accent5>
      <a:accent6>
        <a:srgbClr val="05E0DB"/>
      </a:accent6>
      <a:hlink>
        <a:srgbClr val="0080FF"/>
      </a:hlink>
      <a:folHlink>
        <a:srgbClr val="5EAEFF"/>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Office ​​テーマ">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4.xml><?xml version="1.0" encoding="utf-8"?>
<a:theme xmlns:a="http://schemas.openxmlformats.org/drawingml/2006/main" name="Office テーマ">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游ゴシック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游ゴシック"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ct:contentTypeSchema xmlns:ct="http://schemas.microsoft.com/office/2006/metadata/contentType" xmlns:ma="http://schemas.microsoft.com/office/2006/metadata/properties/metaAttributes" ct:_="" ma:_="" ma:contentTypeName="チームサイト用共有ライブラリ" ma:contentTypeID="0x01010016B13BF77A90F249889FB5DD587B167C0039D37C264BF6024199D1523A07C22F7B" ma:contentTypeVersion="" ma:contentTypeDescription="" ma:contentTypeScope="" ma:versionID="2fd4aecbf0a67636e045d890bab3e494">
  <xsd:schema xmlns:xsd="http://www.w3.org/2001/XMLSchema" xmlns:xs="http://www.w3.org/2001/XMLSchema" xmlns:p="http://schemas.microsoft.com/office/2006/metadata/properties" xmlns:ns2="2be2acaf-88a6-4029-b366-c28176c79890" targetNamespace="http://schemas.microsoft.com/office/2006/metadata/properties" ma:root="true" ma:fieldsID="2f1a7762e99f23df00567060dae6aafc" ns2:_="">
    <xsd:import namespace="2be2acaf-88a6-4029-b366-c28176c79890"/>
    <xsd:element name="properties">
      <xsd:complexType>
        <xsd:sequence>
          <xsd:element name="documentManagement">
            <xsd:complexType>
              <xsd:all>
                <xsd:element ref="ns2:コメント_x3000_"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2be2acaf-88a6-4029-b366-c28176c79890" elementFormDefault="qualified">
    <xsd:import namespace="http://schemas.microsoft.com/office/2006/documentManagement/types"/>
    <xsd:import namespace="http://schemas.microsoft.com/office/infopath/2007/PartnerControls"/>
    <xsd:element name="コメント_x3000_" ma:index="8" nillable="true" ma:displayName="コメント　" ma:internalName="_x30b3__x30e1__x30f3__x30c8__x3000_">
      <xsd:simpleType>
        <xsd:restriction base="dms:Text">
          <xsd:maxLength value="255"/>
        </xsd:restriction>
      </xsd:simple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コンテンツ タイプ"/>
        <xsd:element ref="dc:title" minOccurs="0" maxOccurs="1" ma:index="4" ma:displayName="タイトル"/>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2.xml><?xml version="1.0" encoding="utf-8"?>
<?mso-contentType ?>
<FormTemplates xmlns="http://schemas.microsoft.com/sharepoint/v3/contenttype/forms">
  <Display>DocumentLibraryForm</Display>
  <Edit>DocumentLibraryForm</Edit>
  <New>DocumentLibraryForm</New>
</FormTemplates>
</file>

<file path=customXml/item3.xml><?xml version="1.0" encoding="utf-8"?>
<p:properties xmlns:p="http://schemas.microsoft.com/office/2006/metadata/properties" xmlns:xsi="http://www.w3.org/2001/XMLSchema-instance" xmlns:pc="http://schemas.microsoft.com/office/infopath/2007/PartnerControls">
  <documentManagement>
    <コメント_x3000_ xmlns="2be2acaf-88a6-4029-b366-c28176c79890" xsi:nil="true"/>
  </documentManagement>
</p:properties>
</file>

<file path=customXml/itemProps1.xml><?xml version="1.0" encoding="utf-8"?>
<ds:datastoreItem xmlns:ds="http://schemas.openxmlformats.org/officeDocument/2006/customXml" ds:itemID="{B27C7984-B931-42E6-A0F5-B3FD2A6E2ABD}">
  <ds:schemaRefs>
    <ds:schemaRef ds:uri="http://schemas.microsoft.com/office/2006/metadata/contentType"/>
    <ds:schemaRef ds:uri="http://schemas.microsoft.com/office/2006/metadata/properties/metaAttributes"/>
    <ds:schemaRef ds:uri="http://www.w3.org/2001/XMLSchema"/>
    <ds:schemaRef ds:uri="http://schemas.microsoft.com/office/2006/metadata/properties"/>
    <ds:schemaRef ds:uri="2be2acaf-88a6-4029-b366-c28176c79890"/>
    <ds:schemaRef ds:uri="http://schemas.microsoft.com/office/2006/documentManagement/types"/>
    <ds:schemaRef ds:uri="http://schemas.microsoft.com/office/infopath/2007/PartnerControls"/>
    <ds:schemaRef ds:uri="http://schemas.openxmlformats.org/package/2006/metadata/core-properties"/>
    <ds:schemaRef ds:uri="http://purl.org/dc/elements/1.1/"/>
    <ds:schemaRef ds:uri="http://purl.org/dc/terms/"/>
    <ds:schemaRef ds:uri="http://schemas.microsoft.com/internal/obd"/>
  </ds:schemaRefs>
</ds:datastoreItem>
</file>

<file path=customXml/itemProps2.xml><?xml version="1.0" encoding="utf-8"?>
<ds:datastoreItem xmlns:ds="http://schemas.openxmlformats.org/officeDocument/2006/customXml" ds:itemID="{67711047-D660-4EC1-B20D-F965048B5DB4}">
  <ds:schemaRefs>
    <ds:schemaRef ds:uri="http://schemas.microsoft.com/sharepoint/v3/contenttype/forms"/>
  </ds:schemaRefs>
</ds:datastoreItem>
</file>

<file path=customXml/itemProps3.xml><?xml version="1.0" encoding="utf-8"?>
<ds:datastoreItem xmlns:ds="http://schemas.openxmlformats.org/officeDocument/2006/customXml" ds:itemID="{1D9F47A7-986C-4BD3-84A5-E3C7107A341D}">
  <ds:schemaRefs>
    <ds:schemaRef ds:uri="http://schemas.microsoft.com/office/2006/metadata/properties"/>
    <ds:schemaRef ds:uri="http://schemas.microsoft.com/office/infopath/2007/PartnerControls"/>
    <ds:schemaRef ds:uri="2be2acaf-88a6-4029-b366-c28176c79890"/>
  </ds:schemaRefs>
</ds:datastoreItem>
</file>

<file path=docProps/app.xml><?xml version="1.0" encoding="utf-8"?>
<Properties xmlns="http://schemas.openxmlformats.org/officeDocument/2006/extended-properties" xmlns:vt="http://schemas.openxmlformats.org/officeDocument/2006/docPropsVTypes">
  <TotalTime>0</TotalTime>
  <Words>109934</Words>
  <Application>Microsoft Office PowerPoint</Application>
  <PresentationFormat>画面に合わせる (4:3)</PresentationFormat>
  <Paragraphs>14200</Paragraphs>
  <Slides>394</Slides>
  <Notes>222</Notes>
  <HiddenSlides>0</HiddenSlides>
  <MMClips>0</MMClips>
  <ScaleCrop>false</ScaleCrop>
  <HeadingPairs>
    <vt:vector size="8" baseType="variant">
      <vt:variant>
        <vt:lpstr>使用されているフォント</vt:lpstr>
      </vt:variant>
      <vt:variant>
        <vt:i4>33</vt:i4>
      </vt:variant>
      <vt:variant>
        <vt:lpstr>テーマ</vt:lpstr>
      </vt:variant>
      <vt:variant>
        <vt:i4>2</vt:i4>
      </vt:variant>
      <vt:variant>
        <vt:lpstr>埋め込まれた OLE サーバー</vt:lpstr>
      </vt:variant>
      <vt:variant>
        <vt:i4>3</vt:i4>
      </vt:variant>
      <vt:variant>
        <vt:lpstr>スライド タイトル</vt:lpstr>
      </vt:variant>
      <vt:variant>
        <vt:i4>394</vt:i4>
      </vt:variant>
    </vt:vector>
  </HeadingPairs>
  <TitlesOfParts>
    <vt:vector size="432" baseType="lpstr">
      <vt:lpstr>BIZ UDPゴシック</vt:lpstr>
      <vt:lpstr>BIZ UDゴシック</vt:lpstr>
      <vt:lpstr>ＤＦＰ太丸ゴシック体</vt:lpstr>
      <vt:lpstr>Helvetica Light</vt:lpstr>
      <vt:lpstr>HGPｺﾞｼｯｸE</vt:lpstr>
      <vt:lpstr>HGP創英角ｺﾞｼｯｸUB</vt:lpstr>
      <vt:lpstr>HGP創英角ﾎﾟｯﾌﾟ体</vt:lpstr>
      <vt:lpstr>HGｺﾞｼｯｸM</vt:lpstr>
      <vt:lpstr>HG丸ｺﾞｼｯｸM-PRO</vt:lpstr>
      <vt:lpstr>HG創英角ｺﾞｼｯｸUB</vt:lpstr>
      <vt:lpstr>Meiryo UI</vt:lpstr>
      <vt:lpstr>ＭＳ Ｐゴシック</vt:lpstr>
      <vt:lpstr>ＭＳ Ｐゴシック</vt:lpstr>
      <vt:lpstr>ＭＳ Ｐゴシック </vt:lpstr>
      <vt:lpstr>MS PMincho</vt:lpstr>
      <vt:lpstr>MS PMincho</vt:lpstr>
      <vt:lpstr>MS UI Gothic</vt:lpstr>
      <vt:lpstr>ＭＳ ゴシック</vt:lpstr>
      <vt:lpstr>ＭＳ 明朝</vt:lpstr>
      <vt:lpstr>新細明體</vt:lpstr>
      <vt:lpstr>宋体</vt:lpstr>
      <vt:lpstr>UD デジタル 教科書体 NK-R</vt:lpstr>
      <vt:lpstr>メイリオ</vt:lpstr>
      <vt:lpstr>游ゴシック</vt:lpstr>
      <vt:lpstr>Arial</vt:lpstr>
      <vt:lpstr>Arial Black</vt:lpstr>
      <vt:lpstr>Calibri</vt:lpstr>
      <vt:lpstr>Century</vt:lpstr>
      <vt:lpstr>Microsoft Himalaya</vt:lpstr>
      <vt:lpstr>Times New Roman</vt:lpstr>
      <vt:lpstr>Trebuchet MS</vt:lpstr>
      <vt:lpstr>Wingdings</vt:lpstr>
      <vt:lpstr>Wingdings 3</vt:lpstr>
      <vt:lpstr>Office ​​テーマ</vt:lpstr>
      <vt:lpstr>1_Office ​​テーマ</vt:lpstr>
      <vt:lpstr>ワークシート</vt:lpstr>
      <vt:lpstr>文書</vt:lpstr>
      <vt:lpstr>Visio</vt:lpstr>
      <vt:lpstr>大阪市役所の点検・棚卸し結果 （2008～2022年）</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Ⅳ　新型コロナウイルス感染症対策</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Ⅴ　その他</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
  <dc:creator/>
  <cp:lastModifiedBy/>
  <cp:revision>1</cp:revision>
  <dcterms:created xsi:type="dcterms:W3CDTF">2023-06-01T05:30:27Z</dcterms:created>
  <dcterms:modified xsi:type="dcterms:W3CDTF">2023-06-08T07:07:04Z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0x01010016B13BF77A90F249889FB5DD587B167C0039D37C264BF6024199D1523A07C22F7B</vt:lpwstr>
  </property>
</Properties>
</file>